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4" r:id="rId2"/>
  </p:sldMasterIdLst>
  <p:notesMasterIdLst>
    <p:notesMasterId r:id="rId27"/>
  </p:notesMasterIdLst>
  <p:handoutMasterIdLst>
    <p:handoutMasterId r:id="rId28"/>
  </p:handoutMasterIdLst>
  <p:sldIdLst>
    <p:sldId id="256" r:id="rId3"/>
    <p:sldId id="321" r:id="rId4"/>
    <p:sldId id="330" r:id="rId5"/>
    <p:sldId id="616" r:id="rId6"/>
    <p:sldId id="332" r:id="rId7"/>
    <p:sldId id="333" r:id="rId8"/>
    <p:sldId id="615" r:id="rId9"/>
    <p:sldId id="336" r:id="rId10"/>
    <p:sldId id="337" r:id="rId11"/>
    <p:sldId id="338" r:id="rId12"/>
    <p:sldId id="339" r:id="rId13"/>
    <p:sldId id="340" r:id="rId14"/>
    <p:sldId id="341" r:id="rId15"/>
    <p:sldId id="613" r:id="rId16"/>
    <p:sldId id="397" r:id="rId17"/>
    <p:sldId id="398" r:id="rId18"/>
    <p:sldId id="399" r:id="rId19"/>
    <p:sldId id="400" r:id="rId20"/>
    <p:sldId id="401" r:id="rId21"/>
    <p:sldId id="402" r:id="rId22"/>
    <p:sldId id="403" r:id="rId23"/>
    <p:sldId id="404" r:id="rId24"/>
    <p:sldId id="405" r:id="rId25"/>
    <p:sldId id="406" r:id="rId26"/>
  </p:sldIdLst>
  <p:sldSz cx="9144000" cy="6858000" type="screen4x3"/>
  <p:notesSz cx="6881813" cy="92964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D30AA5"/>
    <a:srgbClr val="A2AB00"/>
    <a:srgbClr val="730000"/>
    <a:srgbClr val="043504"/>
    <a:srgbClr val="0099CC"/>
    <a:srgbClr val="423174"/>
    <a:srgbClr val="FFFF66"/>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9" autoAdjust="0"/>
    <p:restoredTop sz="89365" autoAdjust="0"/>
  </p:normalViewPr>
  <p:slideViewPr>
    <p:cSldViewPr snapToObjects="1">
      <p:cViewPr varScale="1">
        <p:scale>
          <a:sx n="107" d="100"/>
          <a:sy n="107" d="100"/>
        </p:scale>
        <p:origin x="165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212"/>
    </p:cViewPr>
  </p:sorterViewPr>
  <p:notesViewPr>
    <p:cSldViewPr snapToObjects="1">
      <p:cViewPr varScale="1">
        <p:scale>
          <a:sx n="69" d="100"/>
          <a:sy n="69" d="100"/>
        </p:scale>
        <p:origin x="-1296" y="-92"/>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6625" y="4443413"/>
            <a:ext cx="5006975" cy="4202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02" tIns="46909" rIns="92202" bIns="46909"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9155" name="Rectangle 3"/>
          <p:cNvSpPr>
            <a:spLocks noGrp="1" noRot="1" noChangeAspect="1" noChangeArrowheads="1" noTextEdit="1"/>
          </p:cNvSpPr>
          <p:nvPr>
            <p:ph type="sldImg" idx="2"/>
          </p:nvPr>
        </p:nvSpPr>
        <p:spPr bwMode="auto">
          <a:xfrm>
            <a:off x="1127125" y="703263"/>
            <a:ext cx="4630738" cy="347345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Tree>
  </p:cSld>
  <p:clrMap bg1="lt1" tx1="dk1" bg2="lt2" tx2="dk2" accent1="accent1" accent2="accent2" accent3="accent3" accent4="accent4" accent5="accent5" accent6="accent6" hlink="hlink" folHlink="folHlink"/>
  <p:notesStyle>
    <a:lvl1pPr algn="l" defTabSz="904875"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2438" algn="l" defTabSz="904875"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04875" algn="l" defTabSz="904875"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57313" algn="l" defTabSz="904875"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09750" algn="l" defTabSz="904875"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dirty="0">
                <a:latin typeface="Times New Roman" charset="0"/>
              </a:rPr>
              <a:t>The </a:t>
            </a:r>
            <a:r>
              <a:rPr lang="en-US" altLang="en-US" dirty="0" err="1">
                <a:latin typeface="Times New Roman" charset="0"/>
              </a:rPr>
              <a:t>Zapotecs</a:t>
            </a:r>
            <a:r>
              <a:rPr lang="en-US" altLang="en-US" dirty="0">
                <a:latin typeface="Times New Roman" charset="0"/>
              </a:rPr>
              <a:t> were an ancient civilization that thrived in the Valley of Oaxaca in western Mexico between 500 BC and 1500 AD.  The civilization began its decline around 700 AD for unknown reasons. </a:t>
            </a:r>
          </a:p>
          <a:p>
            <a:pPr>
              <a:defRPr/>
            </a:pPr>
            <a:endParaRPr lang="en-US" altLang="en-US" dirty="0">
              <a:latin typeface="Times New Roman" charset="0"/>
            </a:endParaRPr>
          </a:p>
          <a:p>
            <a:pPr>
              <a:defRPr/>
            </a:pPr>
            <a:r>
              <a:rPr lang="en-US" altLang="en-US" dirty="0">
                <a:latin typeface="Times New Roman" charset="0"/>
              </a:rPr>
              <a:t>Before getting started, give administrative remarks:</a:t>
            </a:r>
          </a:p>
          <a:p>
            <a:pPr>
              <a:defRPr/>
            </a:pPr>
            <a:r>
              <a:rPr lang="en-US" altLang="en-US" dirty="0">
                <a:latin typeface="Times New Roman" charset="0"/>
              </a:rPr>
              <a:t>- Restroom location</a:t>
            </a:r>
          </a:p>
          <a:p>
            <a:pPr>
              <a:defRPr/>
            </a:pPr>
            <a:r>
              <a:rPr lang="en-US" altLang="en-US" dirty="0">
                <a:latin typeface="Times New Roman" charset="0"/>
              </a:rPr>
              <a:t>- Coffee, juice, food, ...</a:t>
            </a:r>
          </a:p>
        </p:txBody>
      </p:sp>
      <p:sp>
        <p:nvSpPr>
          <p:cNvPr id="50179" name="Rectangle 3"/>
          <p:cNvSpPr>
            <a:spLocks noGrp="1" noRot="1" noChangeAspect="1" noChangeArrowheads="1" noTextEdit="1"/>
          </p:cNvSpPr>
          <p:nvPr>
            <p:ph type="sldImg"/>
          </p:nvPr>
        </p:nvSpPr>
        <p:spPr>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dirty="0">
                <a:latin typeface="Times New Roman" charset="0"/>
              </a:rPr>
              <a:t>With the material insertion step, we have updated the CTH data.  Now we need to assess the loading on the </a:t>
            </a:r>
            <a:r>
              <a:rPr lang="en-US" altLang="en-US" dirty="0" err="1">
                <a:latin typeface="Times New Roman" charset="0"/>
              </a:rPr>
              <a:t>Lagrangian</a:t>
            </a:r>
            <a:r>
              <a:rPr lang="en-US" altLang="en-US" dirty="0">
                <a:latin typeface="Times New Roman" charset="0"/>
              </a:rPr>
              <a:t> materials.  </a:t>
            </a:r>
          </a:p>
          <a:p>
            <a:pPr>
              <a:defRPr/>
            </a:pPr>
            <a:endParaRPr lang="en-US" altLang="en-US" dirty="0">
              <a:latin typeface="Times New Roman" charset="0"/>
            </a:endParaRPr>
          </a:p>
          <a:p>
            <a:pPr>
              <a:defRPr/>
            </a:pPr>
            <a:r>
              <a:rPr lang="en-US" altLang="en-US" dirty="0">
                <a:latin typeface="Times New Roman" charset="0"/>
              </a:rPr>
              <a:t>First determine the overlap of </a:t>
            </a:r>
            <a:r>
              <a:rPr lang="en-US" altLang="en-US" dirty="0" err="1">
                <a:latin typeface="Times New Roman" charset="0"/>
              </a:rPr>
              <a:t>Lagrangian</a:t>
            </a:r>
            <a:r>
              <a:rPr lang="en-US" altLang="en-US" dirty="0">
                <a:latin typeface="Times New Roman" charset="0"/>
              </a:rPr>
              <a:t> surface elements with cells in the CTH mesh.  For a given surface element, we compute the surface tractions based on the stress state in the neighboring Eulerian material.  The surface normal and element area is known, allowing us to readily compute the normal force on a surface element.  These forces are element-centered.  We distribute these forces to the nodes in standard FE fashion.  Once this is done for all surface elements, we pass the data back to Sierra/SM as a set of external nodal forces.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endParaRPr lang="en-US" altLang="en-US">
              <a:latin typeface="Times New Roman"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a:latin typeface="Times New Roman" charset="0"/>
              </a:rPr>
              <a:t>The class of problems solved with Zapotec usually involves materials of vastly differing strengths. For example, consider an earth penetration problem.  The loading on the penetrator can lead to significant deformation and potentially high shock levels on any on-board components.  In turn, the penetrator deformation affects the stress field in the neighboring target material.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a:latin typeface="Times New Roman" charset="0"/>
              </a:rPr>
              <a:t>Data development for Zapotec is complex.  There are three sets of input data, inputs for CTH, Sierra/SM, and Zapotec.  There is also a zapotec list file that lists the names of each of the core input files. The Zapotec input file describes the relationship between the Eulerian and Lagrangian materials in the problem.  Once these inputs are developed, the user can then run Zapotec. Because we are using off-the-shelf codes (i.e., Sierra/SM and CTH), it is implied the user has extensive working knowledge of CTH and Sierra/SM.</a:t>
            </a:r>
          </a:p>
          <a:p>
            <a:pPr>
              <a:defRPr/>
            </a:pPr>
            <a:endParaRPr lang="en-US" altLang="en-US">
              <a:latin typeface="Times New Roman" charset="0"/>
            </a:endParaRPr>
          </a:p>
          <a:p>
            <a:pPr>
              <a:defRPr/>
            </a:pPr>
            <a:r>
              <a:rPr lang="en-US" altLang="en-US">
                <a:latin typeface="Times New Roman" charset="0"/>
              </a:rPr>
              <a:t>CTH and Sierra/SM have vastly differing plotting databases.  Paraview is rhe recommended visualization tool, since it can read both CTH and Sierra/SM outputs.</a:t>
            </a:r>
          </a:p>
          <a:p>
            <a:pPr>
              <a:defRPr/>
            </a:pPr>
            <a:endParaRPr lang="en-US" altLang="en-US">
              <a:latin typeface="Times New Roman" charset="0"/>
            </a:endParaRPr>
          </a:p>
          <a:p>
            <a:pPr>
              <a:defRPr/>
            </a:pPr>
            <a:r>
              <a:rPr lang="en-US" altLang="en-US">
                <a:latin typeface="Times New Roman" charset="0"/>
              </a:rPr>
              <a:t>Need to make point that Sierra/SM is linked to a separate CTH source. Knowledge of the location of this source is important in setting the CTHPATH variable, required for all runs.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endParaRPr lang="en-US" altLang="en-US">
              <a:latin typeface="Times New Roman"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endParaRPr lang="en-US" altLang="en-US">
              <a:latin typeface="Times New Roman"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dirty="0">
                <a:latin typeface="Times New Roman" charset="0"/>
              </a:rPr>
              <a:t>This is representative of a typical </a:t>
            </a:r>
            <a:r>
              <a:rPr lang="en-US" altLang="en-US" dirty="0" err="1">
                <a:latin typeface="Times New Roman" charset="0"/>
              </a:rPr>
              <a:t>Zapotec</a:t>
            </a:r>
            <a:r>
              <a:rPr lang="en-US" altLang="en-US" dirty="0">
                <a:latin typeface="Times New Roman" charset="0"/>
              </a:rPr>
              <a:t> input file.  Commands in this file define relationships between Euler and Lagrange materials in the problem as well as provide some directives for overall program control.  For the remainder of this training module, we will discuss individual </a:t>
            </a:r>
            <a:r>
              <a:rPr lang="en-US" altLang="en-US" dirty="0" err="1">
                <a:latin typeface="Times New Roman" charset="0"/>
              </a:rPr>
              <a:t>Zapotec</a:t>
            </a:r>
            <a:r>
              <a:rPr lang="en-US" altLang="en-US" dirty="0">
                <a:latin typeface="Times New Roman" charset="0"/>
              </a:rPr>
              <a:t> commands.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a:latin typeface="Times New Roman" charset="0"/>
              </a:rPr>
              <a:t>Code termination (or analysis duration) can be controlled by Zapotec.  To do so, the user must set the termination times in CTH and Sierra/SM to values greater than the Zapotec stop time/cycle.</a:t>
            </a:r>
          </a:p>
          <a:p>
            <a:pPr>
              <a:defRPr/>
            </a:pPr>
            <a:endParaRPr lang="en-US" altLang="en-US">
              <a:latin typeface="Times New Roman" charset="0"/>
            </a:endParaRPr>
          </a:p>
          <a:p>
            <a:pPr>
              <a:defRPr/>
            </a:pPr>
            <a:r>
              <a:rPr lang="en-US" altLang="en-US">
                <a:latin typeface="Times New Roman" charset="0"/>
              </a:rPr>
              <a:t>Zapotec permits Lagrangian subcycling to improve computational efficiency and accuracy.  The user can control the amount of subcycling using the max_subcycles command.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228600" indent="-228600">
              <a:defRPr/>
            </a:pPr>
            <a:r>
              <a:rPr lang="en-US" altLang="en-US">
                <a:latin typeface="Times New Roman" charset="0"/>
              </a:rPr>
              <a:t>Useful for applications involving air blast on structures:</a:t>
            </a:r>
          </a:p>
          <a:p>
            <a:pPr marL="228600" indent="-228600">
              <a:buFontTx/>
              <a:buAutoNum type="arabicParenBoth"/>
              <a:defRPr/>
            </a:pPr>
            <a:r>
              <a:rPr lang="en-US" altLang="en-US">
                <a:latin typeface="Times New Roman" charset="0"/>
              </a:rPr>
              <a:t> the duration of the positive phase pressure pulse is small compared with the structure’s time to respond</a:t>
            </a:r>
          </a:p>
          <a:p>
            <a:pPr marL="228600" indent="-228600">
              <a:buFontTx/>
              <a:buAutoNum type="arabicParenBoth"/>
              <a:defRPr/>
            </a:pPr>
            <a:r>
              <a:rPr lang="en-US" altLang="en-US">
                <a:latin typeface="Times New Roman" charset="0"/>
              </a:rPr>
              <a:t> Avoid late time mixing of air and explosive products in CTH portion of calculation.  This mixing can lead to unstable behavior and a sudden increase in material specific energies, which in turn, lead to non-physical pressure states.</a:t>
            </a:r>
          </a:p>
          <a:p>
            <a:pPr marL="228600" indent="-228600">
              <a:buFontTx/>
              <a:buAutoNum type="arabicParenBoth"/>
              <a:defRPr/>
            </a:pPr>
            <a:endParaRPr lang="en-US" altLang="en-US">
              <a:latin typeface="Times New Roman"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a:latin typeface="Times New Roman" charset="0"/>
              </a:rPr>
              <a:t>Zapotec can control plot frequency, but it cannot control what data is plotted.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endParaRPr lang="en-US" altLang="en-US">
              <a:latin typeface="Times New Roman"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endParaRPr lang="en-US" altLang="en-US">
              <a:latin typeface="Times New Roman"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endParaRPr lang="en-US" altLang="en-US">
              <a:latin typeface="Times New Roman"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endParaRPr lang="en-US" altLang="en-US" dirty="0">
              <a:latin typeface="Times New Roman"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endParaRPr lang="en-US" altLang="en-US">
              <a:latin typeface="Times New Roman"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r>
              <a:rPr lang="en-US" altLang="en-US" dirty="0" smtClean="0">
                <a:latin typeface="Times New Roman" charset="0"/>
              </a:rPr>
              <a:t>Euler-Lagrange contact problem; not to be confused with Lagrange-Lagrange contact problem</a:t>
            </a:r>
            <a:r>
              <a:rPr lang="mr-IN" altLang="en-US" dirty="0" smtClean="0">
                <a:latin typeface="Times New Roman" charset="0"/>
              </a:rPr>
              <a:t>…</a:t>
            </a:r>
            <a:endParaRPr lang="en-US" altLang="en-US" dirty="0">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a:defRPr/>
            </a:pPr>
            <a:endParaRPr lang="en-US" altLang="en-US">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cap="flat"/>
        </p:spPr>
      </p:sp>
      <p:sp>
        <p:nvSpPr>
          <p:cNvPr id="61443"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dirty="0">
                <a:latin typeface="Times New Roman" charset="0"/>
              </a:rPr>
              <a:t>There are many implementations of coupled methods.  With </a:t>
            </a:r>
            <a:r>
              <a:rPr lang="en-US" altLang="en-US" dirty="0" err="1">
                <a:latin typeface="Times New Roman" charset="0"/>
              </a:rPr>
              <a:t>Zapotec</a:t>
            </a:r>
            <a:r>
              <a:rPr lang="en-US" altLang="en-US" dirty="0">
                <a:latin typeface="Times New Roman" charset="0"/>
              </a:rPr>
              <a:t>, we tightly couple two existing, production codes: CTH and Sierra/SM. </a:t>
            </a:r>
          </a:p>
          <a:p>
            <a:pPr>
              <a:defRPr/>
            </a:pPr>
            <a:endParaRPr lang="en-US" altLang="en-US" dirty="0">
              <a:latin typeface="Times New Roman" charset="0"/>
            </a:endParaRPr>
          </a:p>
          <a:p>
            <a:pPr>
              <a:defRPr/>
            </a:pPr>
            <a:r>
              <a:rPr lang="en-US" altLang="en-US" dirty="0">
                <a:latin typeface="Times New Roman" charset="0"/>
              </a:rPr>
              <a:t>In the problem development, we define materials as </a:t>
            </a:r>
            <a:r>
              <a:rPr lang="en-US" altLang="en-US" dirty="0" err="1">
                <a:latin typeface="Times New Roman" charset="0"/>
              </a:rPr>
              <a:t>Lagrangian</a:t>
            </a:r>
            <a:r>
              <a:rPr lang="en-US" altLang="en-US" dirty="0">
                <a:latin typeface="Times New Roman" charset="0"/>
              </a:rPr>
              <a:t> or Eulerian.  The coupling algorithm then handles the interaction between the two material types.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a:latin typeface="Times New Roman" charset="0"/>
              </a:rPr>
              <a:t>Before discussing Zapotec further, it is useful to first define Lagrangian and Eulerian methods.</a:t>
            </a:r>
          </a:p>
          <a:p>
            <a:pPr>
              <a:defRPr/>
            </a:pPr>
            <a:endParaRPr lang="en-US" altLang="en-US">
              <a:latin typeface="Times New Roman" charset="0"/>
            </a:endParaRPr>
          </a:p>
          <a:p>
            <a:pPr>
              <a:defRPr/>
            </a:pPr>
            <a:r>
              <a:rPr lang="en-US" altLang="en-US">
                <a:latin typeface="Times New Roman" charset="0"/>
              </a:rPr>
              <a:t>There are a number of Lagrangian methods (e.g., finite elements, finite difference, meshless methods).  Throughout this course, when we refer to Lagrangian methods, we are really referring to the finite element method.  The same holds for Eulerian methods, where references to Eulerian really mean a reference to CTH.</a:t>
            </a:r>
          </a:p>
          <a:p>
            <a:pPr>
              <a:defRPr/>
            </a:pPr>
            <a:endParaRPr lang="en-US" altLang="en-US">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sz="900">
                <a:latin typeface="Times New Roman" charset="0"/>
              </a:rPr>
              <a:t>Here are some strengths and weaknesses of Lagrangian and Eulerian methods.</a:t>
            </a:r>
          </a:p>
          <a:p>
            <a:pPr>
              <a:defRPr/>
            </a:pPr>
            <a:endParaRPr lang="en-US" altLang="en-US" sz="900">
              <a:latin typeface="Times New Roman" charset="0"/>
            </a:endParaRPr>
          </a:p>
          <a:p>
            <a:pPr>
              <a:defRPr/>
            </a:pPr>
            <a:r>
              <a:rPr lang="en-US" altLang="en-US" sz="900" u="sng">
                <a:latin typeface="Times New Roman" charset="0"/>
              </a:rPr>
              <a:t>Strength of Lagrangian methods</a:t>
            </a:r>
            <a:r>
              <a:rPr lang="en-US" altLang="en-US" sz="900">
                <a:latin typeface="Times New Roman" charset="0"/>
              </a:rPr>
              <a:t>:</a:t>
            </a:r>
          </a:p>
          <a:p>
            <a:pPr>
              <a:defRPr/>
            </a:pPr>
            <a:r>
              <a:rPr lang="en-US" altLang="en-US" sz="900">
                <a:latin typeface="Times New Roman" charset="0"/>
              </a:rPr>
              <a:t>Material interfaces are explicitly defined.  This allows us to correctly enforce the contact conditions between materials, i.e., enforcement of the no penetration condition and frictional effects.</a:t>
            </a:r>
          </a:p>
          <a:p>
            <a:pPr>
              <a:defRPr/>
            </a:pPr>
            <a:r>
              <a:rPr lang="en-US" altLang="en-US" sz="900">
                <a:latin typeface="Times New Roman" charset="0"/>
              </a:rPr>
              <a:t>Lagrangian methods are well suited for large, complex, multi-body structural analysis applications.</a:t>
            </a:r>
          </a:p>
          <a:p>
            <a:pPr>
              <a:defRPr/>
            </a:pPr>
            <a:r>
              <a:rPr lang="en-US" altLang="en-US" sz="900">
                <a:latin typeface="Times New Roman" charset="0"/>
              </a:rPr>
              <a:t>Also, since the mesh moves with the material, there are advantages for material modeling since the history of deformation is known.</a:t>
            </a:r>
          </a:p>
          <a:p>
            <a:pPr>
              <a:defRPr/>
            </a:pPr>
            <a:r>
              <a:rPr lang="en-US" altLang="en-US" sz="900">
                <a:latin typeface="Times New Roman" charset="0"/>
              </a:rPr>
              <a:t>Speed of computation</a:t>
            </a:r>
          </a:p>
          <a:p>
            <a:pPr>
              <a:defRPr/>
            </a:pPr>
            <a:r>
              <a:rPr lang="en-US" altLang="en-US" sz="900" u="sng">
                <a:latin typeface="Times New Roman" charset="0"/>
              </a:rPr>
              <a:t>Weakness of Lagrangian methods:</a:t>
            </a:r>
          </a:p>
          <a:p>
            <a:pPr>
              <a:defRPr/>
            </a:pPr>
            <a:r>
              <a:rPr lang="en-US" altLang="en-US" sz="900">
                <a:latin typeface="Times New Roman" charset="0"/>
              </a:rPr>
              <a:t>Mesh distortion degrades solution accuracy, potentially leading to a negative volume computation that stops the calculation</a:t>
            </a:r>
          </a:p>
          <a:p>
            <a:pPr>
              <a:defRPr/>
            </a:pPr>
            <a:r>
              <a:rPr lang="en-US" altLang="en-US" sz="900">
                <a:latin typeface="Times New Roman" charset="0"/>
              </a:rPr>
              <a:t>Mesh generation is difficult and time consuming.  Specification of boundary and initial conditions can also be time consuming.</a:t>
            </a:r>
          </a:p>
          <a:p>
            <a:pPr>
              <a:defRPr/>
            </a:pPr>
            <a:r>
              <a:rPr lang="en-US" altLang="en-US" sz="900" u="sng">
                <a:latin typeface="Times New Roman" charset="0"/>
              </a:rPr>
              <a:t>Strength of Eulerian methods:</a:t>
            </a:r>
          </a:p>
          <a:p>
            <a:pPr>
              <a:defRPr/>
            </a:pPr>
            <a:r>
              <a:rPr lang="en-US" altLang="en-US" sz="900">
                <a:latin typeface="Times New Roman" charset="0"/>
              </a:rPr>
              <a:t>With Eulerian methods, the material flows through the mesh.  Thus, these methods are well suited to model large material deformations and mixing.  </a:t>
            </a:r>
          </a:p>
          <a:p>
            <a:pPr>
              <a:defRPr/>
            </a:pPr>
            <a:r>
              <a:rPr lang="en-US" altLang="en-US" sz="900">
                <a:latin typeface="Times New Roman" charset="0"/>
              </a:rPr>
              <a:t>They are ideal for hydrodynamic applications, which is from where they originated.</a:t>
            </a:r>
          </a:p>
          <a:p>
            <a:pPr>
              <a:defRPr/>
            </a:pPr>
            <a:r>
              <a:rPr lang="en-US" altLang="en-US" sz="900">
                <a:latin typeface="Times New Roman" charset="0"/>
              </a:rPr>
              <a:t>Problems are easy to setup.</a:t>
            </a:r>
          </a:p>
          <a:p>
            <a:pPr>
              <a:defRPr/>
            </a:pPr>
            <a:r>
              <a:rPr lang="en-US" altLang="en-US" sz="900" u="sng">
                <a:latin typeface="Times New Roman" charset="0"/>
              </a:rPr>
              <a:t>Weakness of Eulerian methods:</a:t>
            </a:r>
          </a:p>
          <a:p>
            <a:pPr>
              <a:defRPr/>
            </a:pPr>
            <a:r>
              <a:rPr lang="en-US" altLang="en-US" sz="900">
                <a:latin typeface="Times New Roman" charset="0"/>
              </a:rPr>
              <a:t>Material interfaces are reconstructed, not tracked.  This poses difficulties in treatment of contact-impact problems since the contact conditions cannot be explicitly enforced.</a:t>
            </a:r>
          </a:p>
          <a:p>
            <a:pPr>
              <a:defRPr/>
            </a:pPr>
            <a:r>
              <a:rPr lang="en-US" altLang="en-US" sz="900">
                <a:latin typeface="Times New Roman" charset="0"/>
              </a:rPr>
              <a:t>Material modeling is not well done for structural response applications (e.g., elastic-plastic material response), especially when the problem involves history-dependent materials.</a:t>
            </a:r>
          </a:p>
          <a:p>
            <a:pPr>
              <a:defRPr/>
            </a:pPr>
            <a:r>
              <a:rPr lang="en-US" altLang="en-US" sz="900">
                <a:latin typeface="Times New Roman" charset="0"/>
              </a:rPr>
              <a:t>Calculations are expensive – large memory requirements, slow execution</a:t>
            </a:r>
          </a:p>
          <a:p>
            <a:pPr>
              <a:defRPr/>
            </a:pPr>
            <a:r>
              <a:rPr lang="en-US" altLang="en-US" sz="900" u="sng">
                <a:latin typeface="Times New Roman" charset="0"/>
              </a:rPr>
              <a:t>Why coupled?</a:t>
            </a:r>
          </a:p>
          <a:p>
            <a:pPr>
              <a:defRPr/>
            </a:pPr>
            <a:r>
              <a:rPr lang="en-US" altLang="en-US" sz="900">
                <a:latin typeface="Times New Roman" charset="0"/>
              </a:rPr>
              <a:t>With Zapotec, we are targeting certain classes of problems that are not readily solved using Euler or Lagrangian methods alone.  We generally encounter these problems when the constituent materials exhibit vastly differing strengths (or degrees of deformation).  E.g., consider an earth penetration example.  The penetrator is a stiff structure, exhibiting low to moderate deformations.  The target is soft by comparison and will exhibit large material deformations and flow.  With a coupled approach, we can choose the best solution method for modeling various material in the problem.  For earth penetration, the penetrator is modeled as Lagrangian because deformations are moderate and structural response is of primary interest to the analyst.  We model the target (earth) as Eulerian since this solution method best handles the large material deformations.</a:t>
            </a:r>
          </a:p>
          <a:p>
            <a:pPr>
              <a:defRPr/>
            </a:pPr>
            <a:endParaRPr lang="en-US" altLang="en-US" sz="900">
              <a:latin typeface="Times New Roman" charset="0"/>
            </a:endParaRPr>
          </a:p>
          <a:p>
            <a:pPr>
              <a:defRPr/>
            </a:pPr>
            <a:endParaRPr lang="en-US" altLang="en-US" sz="900">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a:latin typeface="Times New Roman" charset="0"/>
              </a:rPr>
              <a:t>Before discussing the details of the coupling algorithm, it is first useful to look at the coupled treatment in time.  At time t</a:t>
            </a:r>
            <a:r>
              <a:rPr lang="en-US" altLang="en-US" baseline="-25000">
                <a:latin typeface="Times New Roman" charset="0"/>
              </a:rPr>
              <a:t>n</a:t>
            </a:r>
            <a:r>
              <a:rPr lang="en-US" altLang="en-US">
                <a:latin typeface="Times New Roman" charset="0"/>
              </a:rPr>
              <a:t>, we get data from CTH and Sierra/SM, work on that data, then send back the updated data to the two codes.  CTH and Sierra/SM then move forward in time independently to t</a:t>
            </a:r>
            <a:r>
              <a:rPr lang="en-US" altLang="en-US" baseline="-25000">
                <a:latin typeface="Times New Roman" charset="0"/>
              </a:rPr>
              <a:t>n+1</a:t>
            </a:r>
            <a:r>
              <a:rPr lang="en-US" altLang="en-US">
                <a:latin typeface="Times New Roman" charset="0"/>
              </a:rPr>
              <a:t>.  In general, CTH will have a larger stable time step.  We permit Sierra/SM subcycling to improve efficiency and accuracy.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a:latin typeface="Times New Roman" charset="0"/>
              </a:rPr>
              <a:t>Zapotec performs two steps in the coupled treatment.  We refer to these as material insertion and force application.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r>
              <a:rPr lang="en-US" altLang="en-US" sz="1000" dirty="0">
                <a:latin typeface="Times New Roman" charset="0"/>
              </a:rPr>
              <a:t>At the beginning of the coupled treatment, we have </a:t>
            </a:r>
            <a:r>
              <a:rPr lang="en-US" altLang="en-US" sz="1000" dirty="0" err="1">
                <a:latin typeface="Times New Roman" charset="0"/>
              </a:rPr>
              <a:t>Lagrangian</a:t>
            </a:r>
            <a:r>
              <a:rPr lang="en-US" altLang="en-US" sz="1000" dirty="0">
                <a:latin typeface="Times New Roman" charset="0"/>
              </a:rPr>
              <a:t> material that was previously inserted into the CTH mesh.  We remove this material so that the CTH mesh contains only Eulerian materials.  Once this is done, we get the current (updated) </a:t>
            </a:r>
            <a:r>
              <a:rPr lang="en-US" altLang="en-US" sz="1000" dirty="0" err="1">
                <a:latin typeface="Times New Roman" charset="0"/>
              </a:rPr>
              <a:t>Lagrangian</a:t>
            </a:r>
            <a:r>
              <a:rPr lang="en-US" altLang="en-US" sz="1000" dirty="0">
                <a:latin typeface="Times New Roman" charset="0"/>
              </a:rPr>
              <a:t> data and insert it into the CTH mesh.  Material insertion first involves computing the overlap of </a:t>
            </a:r>
            <a:r>
              <a:rPr lang="en-US" altLang="en-US" sz="1000" dirty="0" err="1">
                <a:latin typeface="Times New Roman" charset="0"/>
              </a:rPr>
              <a:t>Lagrangian</a:t>
            </a:r>
            <a:r>
              <a:rPr lang="en-US" altLang="en-US" sz="1000" dirty="0">
                <a:latin typeface="Times New Roman" charset="0"/>
              </a:rPr>
              <a:t> elements with CTH cells.  After the element/cell overlaps are determined, we insert the </a:t>
            </a:r>
            <a:r>
              <a:rPr lang="en-US" altLang="en-US" sz="1000" dirty="0" err="1">
                <a:latin typeface="Times New Roman" charset="0"/>
              </a:rPr>
              <a:t>Lagrangian</a:t>
            </a:r>
            <a:r>
              <a:rPr lang="en-US" altLang="en-US" sz="1000" dirty="0">
                <a:latin typeface="Times New Roman" charset="0"/>
              </a:rPr>
              <a:t> data (mass, momentum, sound speed, stress, internal energy) into the CTH mesh.  In general, we have CTH cells that are overlapped by several </a:t>
            </a:r>
            <a:r>
              <a:rPr lang="en-US" altLang="en-US" sz="1000" dirty="0" err="1">
                <a:latin typeface="Times New Roman" charset="0"/>
              </a:rPr>
              <a:t>Lagrangian</a:t>
            </a:r>
            <a:r>
              <a:rPr lang="en-US" altLang="en-US" sz="1000" dirty="0">
                <a:latin typeface="Times New Roman" charset="0"/>
              </a:rPr>
              <a:t> elements.  We weight the </a:t>
            </a:r>
            <a:r>
              <a:rPr lang="en-US" altLang="en-US" sz="1000" dirty="0" err="1">
                <a:latin typeface="Times New Roman" charset="0"/>
              </a:rPr>
              <a:t>Lagrangian</a:t>
            </a:r>
            <a:r>
              <a:rPr lang="en-US" altLang="en-US" sz="1000" dirty="0">
                <a:latin typeface="Times New Roman" charset="0"/>
              </a:rPr>
              <a:t> data, usually by volume, for cell insertion.  For example, consider pressure where we weight the </a:t>
            </a:r>
            <a:r>
              <a:rPr lang="en-US" altLang="en-US" sz="1000" dirty="0" err="1">
                <a:latin typeface="Times New Roman" charset="0"/>
              </a:rPr>
              <a:t>Lagrangian</a:t>
            </a:r>
            <a:r>
              <a:rPr lang="en-US" altLang="en-US" sz="1000" dirty="0">
                <a:latin typeface="Times New Roman" charset="0"/>
              </a:rPr>
              <a:t> pressures by their volume-fraction overlap prior to insertion.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18025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33400"/>
            <a:ext cx="19431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33400"/>
            <a:ext cx="567690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9408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1775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27937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6593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219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822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219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85800" y="41148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5977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219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7437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2192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20671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image" Target="../media/image1.wmf"/><Relationship Id="rId12" Type="http://schemas.openxmlformats.org/officeDocument/2006/relationships/image" Target="../media/image2.w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4" Type="http://schemas.openxmlformats.org/officeDocument/2006/relationships/slideLayout" Target="../slideLayouts/slideLayout13.xml"/><Relationship Id="rId5" Type="http://schemas.openxmlformats.org/officeDocument/2006/relationships/slideLayout" Target="../slideLayouts/slideLayout14.xml"/><Relationship Id="rId6" Type="http://schemas.openxmlformats.org/officeDocument/2006/relationships/slideLayout" Target="../slideLayouts/slideLayout15.xml"/><Relationship Id="rId7" Type="http://schemas.openxmlformats.org/officeDocument/2006/relationships/theme" Target="../theme/theme2.xml"/><Relationship Id="rId8" Type="http://schemas.openxmlformats.org/officeDocument/2006/relationships/image" Target="../media/image1.wmf"/><Relationship Id="rId9" Type="http://schemas.openxmlformats.org/officeDocument/2006/relationships/image" Target="../media/image2.wmf"/><Relationship Id="rId1" Type="http://schemas.openxmlformats.org/officeDocument/2006/relationships/slideLayout" Target="../slideLayouts/slideLayout10.xml"/><Relationship Id="rId2"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487" tIns="44450" rIns="90487" bIns="44450" numCol="1" anchor="t" anchorCtr="0" compatLnSpc="1">
            <a:prstTxWarp prst="textNoShape">
              <a:avLst/>
            </a:prstTxWarp>
          </a:bodyPr>
          <a:lstStyle/>
          <a:p>
            <a:pPr lvl="0"/>
            <a:r>
              <a:rPr lang="en-US" altLang="en-US"/>
              <a:t>Subtitle 24 pt</a:t>
            </a:r>
          </a:p>
          <a:p>
            <a:pPr lvl="1"/>
            <a:r>
              <a:rPr lang="en-US" altLang="en-US"/>
              <a:t>Second level 22 pt</a:t>
            </a:r>
          </a:p>
          <a:p>
            <a:pPr lvl="2"/>
            <a:r>
              <a:rPr lang="en-US" altLang="en-US"/>
              <a:t>Third level 20 pt</a:t>
            </a:r>
          </a:p>
          <a:p>
            <a:pPr lvl="3"/>
            <a:r>
              <a:rPr lang="en-US" altLang="en-US"/>
              <a:t>Fourth level 18pt</a:t>
            </a:r>
          </a:p>
          <a:p>
            <a:pPr lvl="4"/>
            <a:r>
              <a:rPr lang="en-US" altLang="en-US"/>
              <a:t>Fifth level 18pt</a:t>
            </a:r>
          </a:p>
        </p:txBody>
      </p:sp>
      <p:pic>
        <p:nvPicPr>
          <p:cNvPr id="1027" name="Picture 3"/>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25654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1028" name="Line 4"/>
          <p:cNvSpPr>
            <a:spLocks noChangeShapeType="1"/>
          </p:cNvSpPr>
          <p:nvPr/>
        </p:nvSpPr>
        <p:spPr bwMode="auto">
          <a:xfrm>
            <a:off x="803275" y="1447800"/>
            <a:ext cx="7616825" cy="0"/>
          </a:xfrm>
          <a:prstGeom prst="line">
            <a:avLst/>
          </a:prstGeom>
          <a:noFill/>
          <a:ln w="254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p>
        </p:txBody>
      </p:sp>
      <p:sp>
        <p:nvSpPr>
          <p:cNvPr id="1029" name="Rectangle 5"/>
          <p:cNvSpPr>
            <a:spLocks noGrp="1" noChangeArrowheads="1"/>
          </p:cNvSpPr>
          <p:nvPr>
            <p:ph type="title"/>
          </p:nvPr>
        </p:nvSpPr>
        <p:spPr bwMode="auto">
          <a:xfrm>
            <a:off x="685800" y="533400"/>
            <a:ext cx="77724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487" tIns="44450" rIns="90487" bIns="44450" numCol="1" anchor="ctr" anchorCtr="0" compatLnSpc="1">
            <a:prstTxWarp prst="textNoShape">
              <a:avLst/>
            </a:prstTxWarp>
          </a:bodyPr>
          <a:lstStyle/>
          <a:p>
            <a:pPr lvl="0"/>
            <a:r>
              <a:rPr lang="en-US" altLang="en-US"/>
              <a:t>Title - 28 Point Helvetica Bold</a:t>
            </a:r>
          </a:p>
        </p:txBody>
      </p:sp>
      <p:pic>
        <p:nvPicPr>
          <p:cNvPr id="1030" name="Picture 6"/>
          <p:cNvPicPr>
            <a:picLocks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24800" y="6324600"/>
            <a:ext cx="1104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8" r:id="rId5"/>
    <p:sldLayoutId id="2147483660" r:id="rId6"/>
    <p:sldLayoutId id="2147483661" r:id="rId7"/>
    <p:sldLayoutId id="2147483662" r:id="rId8"/>
    <p:sldLayoutId id="2147483663" r:id="rId9"/>
  </p:sldLayoutIdLst>
  <p:txStyles>
    <p:titleStyle>
      <a:lvl1pPr algn="ctr" rtl="0" eaLnBrk="0" fontAlgn="base" hangingPunct="0">
        <a:spcBef>
          <a:spcPct val="0"/>
        </a:spcBef>
        <a:spcAft>
          <a:spcPct val="0"/>
        </a:spcAft>
        <a:defRPr sz="2800" b="1">
          <a:solidFill>
            <a:srgbClr val="000000"/>
          </a:solidFill>
          <a:latin typeface="+mj-lt"/>
          <a:ea typeface="+mj-ea"/>
          <a:cs typeface="+mj-cs"/>
        </a:defRPr>
      </a:lvl1pPr>
      <a:lvl2pPr algn="ctr" rtl="0" eaLnBrk="0" fontAlgn="base" hangingPunct="0">
        <a:spcBef>
          <a:spcPct val="0"/>
        </a:spcBef>
        <a:spcAft>
          <a:spcPct val="0"/>
        </a:spcAft>
        <a:defRPr sz="2800" b="1">
          <a:solidFill>
            <a:srgbClr val="000000"/>
          </a:solidFill>
          <a:latin typeface="Arial" charset="0"/>
        </a:defRPr>
      </a:lvl2pPr>
      <a:lvl3pPr algn="ctr" rtl="0" eaLnBrk="0" fontAlgn="base" hangingPunct="0">
        <a:spcBef>
          <a:spcPct val="0"/>
        </a:spcBef>
        <a:spcAft>
          <a:spcPct val="0"/>
        </a:spcAft>
        <a:defRPr sz="2800" b="1">
          <a:solidFill>
            <a:srgbClr val="000000"/>
          </a:solidFill>
          <a:latin typeface="Arial" charset="0"/>
        </a:defRPr>
      </a:lvl3pPr>
      <a:lvl4pPr algn="ctr" rtl="0" eaLnBrk="0" fontAlgn="base" hangingPunct="0">
        <a:spcBef>
          <a:spcPct val="0"/>
        </a:spcBef>
        <a:spcAft>
          <a:spcPct val="0"/>
        </a:spcAft>
        <a:defRPr sz="2800" b="1">
          <a:solidFill>
            <a:srgbClr val="000000"/>
          </a:solidFill>
          <a:latin typeface="Arial" charset="0"/>
        </a:defRPr>
      </a:lvl4pPr>
      <a:lvl5pPr algn="ctr" rtl="0" eaLnBrk="0" fontAlgn="base" hangingPunct="0">
        <a:spcBef>
          <a:spcPct val="0"/>
        </a:spcBef>
        <a:spcAft>
          <a:spcPct val="0"/>
        </a:spcAft>
        <a:defRPr sz="2800" b="1">
          <a:solidFill>
            <a:srgbClr val="000000"/>
          </a:solidFill>
          <a:latin typeface="Arial" charset="0"/>
        </a:defRPr>
      </a:lvl5pPr>
      <a:lvl6pPr marL="457200" algn="ctr" rtl="0" eaLnBrk="0" fontAlgn="base" hangingPunct="0">
        <a:spcBef>
          <a:spcPct val="0"/>
        </a:spcBef>
        <a:spcAft>
          <a:spcPct val="0"/>
        </a:spcAft>
        <a:defRPr sz="2800" b="1">
          <a:solidFill>
            <a:srgbClr val="000000"/>
          </a:solidFill>
          <a:latin typeface="Arial" charset="0"/>
        </a:defRPr>
      </a:lvl6pPr>
      <a:lvl7pPr marL="914400" algn="ctr" rtl="0" eaLnBrk="0" fontAlgn="base" hangingPunct="0">
        <a:spcBef>
          <a:spcPct val="0"/>
        </a:spcBef>
        <a:spcAft>
          <a:spcPct val="0"/>
        </a:spcAft>
        <a:defRPr sz="2800" b="1">
          <a:solidFill>
            <a:srgbClr val="000000"/>
          </a:solidFill>
          <a:latin typeface="Arial" charset="0"/>
        </a:defRPr>
      </a:lvl7pPr>
      <a:lvl8pPr marL="1371600" algn="ctr" rtl="0" eaLnBrk="0" fontAlgn="base" hangingPunct="0">
        <a:spcBef>
          <a:spcPct val="0"/>
        </a:spcBef>
        <a:spcAft>
          <a:spcPct val="0"/>
        </a:spcAft>
        <a:defRPr sz="2800" b="1">
          <a:solidFill>
            <a:srgbClr val="000000"/>
          </a:solidFill>
          <a:latin typeface="Arial" charset="0"/>
        </a:defRPr>
      </a:lvl8pPr>
      <a:lvl9pPr marL="1828800" algn="ctr" rtl="0" eaLnBrk="0" fontAlgn="base" hangingPunct="0">
        <a:spcBef>
          <a:spcPct val="0"/>
        </a:spcBef>
        <a:spcAft>
          <a:spcPct val="0"/>
        </a:spcAft>
        <a:defRPr sz="2800" b="1">
          <a:solidFill>
            <a:srgbClr val="000000"/>
          </a:solidFill>
          <a:latin typeface="Arial" charset="0"/>
        </a:defRPr>
      </a:lvl9pPr>
    </p:titleStyle>
    <p:bodyStyle>
      <a:lvl1pPr marL="342900" indent="-171450" algn="l" rtl="0" eaLnBrk="0" fontAlgn="base" hangingPunct="0">
        <a:spcBef>
          <a:spcPct val="20000"/>
        </a:spcBef>
        <a:spcAft>
          <a:spcPct val="0"/>
        </a:spcAft>
        <a:buSzPct val="100000"/>
        <a:buChar char="•"/>
        <a:defRPr sz="2400" b="1">
          <a:solidFill>
            <a:srgbClr val="000000"/>
          </a:solidFill>
          <a:latin typeface="+mn-lt"/>
          <a:ea typeface="+mn-ea"/>
          <a:cs typeface="+mn-cs"/>
        </a:defRPr>
      </a:lvl1pPr>
      <a:lvl2pPr marL="685800" indent="-228600" algn="l" rtl="0" eaLnBrk="0" fontAlgn="base" hangingPunct="0">
        <a:spcBef>
          <a:spcPct val="20000"/>
        </a:spcBef>
        <a:spcAft>
          <a:spcPct val="0"/>
        </a:spcAft>
        <a:buSzPct val="100000"/>
        <a:buChar char="–"/>
        <a:defRPr sz="2200" b="1">
          <a:solidFill>
            <a:srgbClr val="000000"/>
          </a:solidFill>
          <a:latin typeface="+mn-lt"/>
        </a:defRPr>
      </a:lvl2pPr>
      <a:lvl3pPr marL="1085850" indent="-171450" algn="l" rtl="0" eaLnBrk="0" fontAlgn="base" hangingPunct="0">
        <a:spcBef>
          <a:spcPct val="20000"/>
        </a:spcBef>
        <a:spcAft>
          <a:spcPct val="0"/>
        </a:spcAft>
        <a:buSzPct val="100000"/>
        <a:buChar char="•"/>
        <a:defRPr sz="2000" b="1">
          <a:solidFill>
            <a:srgbClr val="000000"/>
          </a:solidFill>
          <a:latin typeface="+mn-lt"/>
        </a:defRPr>
      </a:lvl3pPr>
      <a:lvl4pPr marL="1543050" indent="-171450" algn="l" rtl="0" eaLnBrk="0" fontAlgn="base" hangingPunct="0">
        <a:spcBef>
          <a:spcPct val="20000"/>
        </a:spcBef>
        <a:spcAft>
          <a:spcPct val="0"/>
        </a:spcAft>
        <a:buSzPct val="100000"/>
        <a:buChar char="–"/>
        <a:defRPr b="1">
          <a:solidFill>
            <a:srgbClr val="000000"/>
          </a:solidFill>
          <a:latin typeface="+mn-lt"/>
        </a:defRPr>
      </a:lvl4pPr>
      <a:lvl5pPr marL="1943100" indent="-114300" algn="l" rtl="0" eaLnBrk="0" fontAlgn="base" hangingPunct="0">
        <a:spcBef>
          <a:spcPct val="20000"/>
        </a:spcBef>
        <a:spcAft>
          <a:spcPct val="0"/>
        </a:spcAft>
        <a:buSzPct val="100000"/>
        <a:buChar char="•"/>
        <a:defRPr b="1">
          <a:solidFill>
            <a:srgbClr val="000000"/>
          </a:solidFill>
          <a:latin typeface="+mn-lt"/>
        </a:defRPr>
      </a:lvl5pPr>
      <a:lvl6pPr marL="2400300" indent="-114300" algn="l" rtl="0" eaLnBrk="0" fontAlgn="base" hangingPunct="0">
        <a:spcBef>
          <a:spcPct val="20000"/>
        </a:spcBef>
        <a:spcAft>
          <a:spcPct val="0"/>
        </a:spcAft>
        <a:buSzPct val="100000"/>
        <a:buChar char="•"/>
        <a:defRPr b="1">
          <a:solidFill>
            <a:srgbClr val="000000"/>
          </a:solidFill>
          <a:latin typeface="+mn-lt"/>
        </a:defRPr>
      </a:lvl6pPr>
      <a:lvl7pPr marL="2857500" indent="-114300" algn="l" rtl="0" eaLnBrk="0" fontAlgn="base" hangingPunct="0">
        <a:spcBef>
          <a:spcPct val="20000"/>
        </a:spcBef>
        <a:spcAft>
          <a:spcPct val="0"/>
        </a:spcAft>
        <a:buSzPct val="100000"/>
        <a:buChar char="•"/>
        <a:defRPr b="1">
          <a:solidFill>
            <a:srgbClr val="000000"/>
          </a:solidFill>
          <a:latin typeface="+mn-lt"/>
        </a:defRPr>
      </a:lvl7pPr>
      <a:lvl8pPr marL="3314700" indent="-114300" algn="l" rtl="0" eaLnBrk="0" fontAlgn="base" hangingPunct="0">
        <a:spcBef>
          <a:spcPct val="20000"/>
        </a:spcBef>
        <a:spcAft>
          <a:spcPct val="0"/>
        </a:spcAft>
        <a:buSzPct val="100000"/>
        <a:buChar char="•"/>
        <a:defRPr b="1">
          <a:solidFill>
            <a:srgbClr val="000000"/>
          </a:solidFill>
          <a:latin typeface="+mn-lt"/>
        </a:defRPr>
      </a:lvl8pPr>
      <a:lvl9pPr marL="3771900" indent="-114300" algn="l" rtl="0" eaLnBrk="0" fontAlgn="base" hangingPunct="0">
        <a:spcBef>
          <a:spcPct val="20000"/>
        </a:spcBef>
        <a:spcAft>
          <a:spcPct val="0"/>
        </a:spcAft>
        <a:buSzPct val="100000"/>
        <a:buChar char="•"/>
        <a:defRPr b="1">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487" tIns="44450" rIns="90487" bIns="44450" numCol="1" anchor="t" anchorCtr="0" compatLnSpc="1">
            <a:prstTxWarp prst="textNoShape">
              <a:avLst/>
            </a:prstTxWarp>
          </a:bodyPr>
          <a:lstStyle/>
          <a:p>
            <a:pPr lvl="0"/>
            <a:r>
              <a:rPr lang="en-US" altLang="en-US"/>
              <a:t>Subtitle 24 pt</a:t>
            </a:r>
          </a:p>
          <a:p>
            <a:pPr lvl="1"/>
            <a:r>
              <a:rPr lang="en-US" altLang="en-US"/>
              <a:t>Second level 22 pt</a:t>
            </a:r>
          </a:p>
          <a:p>
            <a:pPr lvl="2"/>
            <a:r>
              <a:rPr lang="en-US" altLang="en-US"/>
              <a:t>Third level 20 pt</a:t>
            </a:r>
          </a:p>
          <a:p>
            <a:pPr lvl="3"/>
            <a:r>
              <a:rPr lang="en-US" altLang="en-US"/>
              <a:t>Fourth level 18pt</a:t>
            </a:r>
          </a:p>
          <a:p>
            <a:pPr lvl="4"/>
            <a:r>
              <a:rPr lang="en-US" altLang="en-US"/>
              <a:t>Fifth level 18pt</a:t>
            </a:r>
          </a:p>
        </p:txBody>
      </p:sp>
      <p:pic>
        <p:nvPicPr>
          <p:cNvPr id="1027" name="Picture 3"/>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25654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1029" name="Rectangle 5"/>
          <p:cNvSpPr>
            <a:spLocks noGrp="1" noChangeArrowheads="1"/>
          </p:cNvSpPr>
          <p:nvPr>
            <p:ph type="title"/>
          </p:nvPr>
        </p:nvSpPr>
        <p:spPr bwMode="auto">
          <a:xfrm>
            <a:off x="685800" y="533400"/>
            <a:ext cx="77724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487" tIns="44450" rIns="90487" bIns="44450" numCol="1" anchor="ctr" anchorCtr="0" compatLnSpc="1">
            <a:prstTxWarp prst="textNoShape">
              <a:avLst/>
            </a:prstTxWarp>
          </a:bodyPr>
          <a:lstStyle/>
          <a:p>
            <a:pPr lvl="0"/>
            <a:r>
              <a:rPr lang="en-US" altLang="en-US"/>
              <a:t>Title - 28 Point Helvetica Bold</a:t>
            </a:r>
          </a:p>
        </p:txBody>
      </p:sp>
      <p:pic>
        <p:nvPicPr>
          <p:cNvPr id="1030" name="Picture 6"/>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924800" y="6324600"/>
            <a:ext cx="1104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481963674"/>
      </p:ext>
    </p:extLst>
  </p:cSld>
  <p:clrMap bg1="lt1" tx1="dk1" bg2="lt2" tx2="dk2" accent1="accent1" accent2="accent2" accent3="accent3" accent4="accent4" accent5="accent5" accent6="accent6" hlink="hlink" folHlink="folHlink"/>
  <p:sldLayoutIdLst>
    <p:sldLayoutId id="2147483665" r:id="rId1"/>
    <p:sldLayoutId id="2147483667" r:id="rId2"/>
    <p:sldLayoutId id="2147483671" r:id="rId3"/>
    <p:sldLayoutId id="2147483672" r:id="rId4"/>
    <p:sldLayoutId id="2147483673" r:id="rId5"/>
    <p:sldLayoutId id="2147483675" r:id="rId6"/>
  </p:sldLayoutIdLst>
  <p:txStyles>
    <p:titleStyle>
      <a:lvl1pPr algn="ctr" rtl="0" eaLnBrk="0" fontAlgn="base" hangingPunct="0">
        <a:spcBef>
          <a:spcPct val="0"/>
        </a:spcBef>
        <a:spcAft>
          <a:spcPct val="0"/>
        </a:spcAft>
        <a:defRPr sz="2800" b="1">
          <a:solidFill>
            <a:srgbClr val="000000"/>
          </a:solidFill>
          <a:latin typeface="+mj-lt"/>
          <a:ea typeface="+mj-ea"/>
          <a:cs typeface="+mj-cs"/>
        </a:defRPr>
      </a:lvl1pPr>
      <a:lvl2pPr algn="ctr" rtl="0" eaLnBrk="0" fontAlgn="base" hangingPunct="0">
        <a:spcBef>
          <a:spcPct val="0"/>
        </a:spcBef>
        <a:spcAft>
          <a:spcPct val="0"/>
        </a:spcAft>
        <a:defRPr sz="2800" b="1">
          <a:solidFill>
            <a:srgbClr val="000000"/>
          </a:solidFill>
          <a:latin typeface="Arial" charset="0"/>
        </a:defRPr>
      </a:lvl2pPr>
      <a:lvl3pPr algn="ctr" rtl="0" eaLnBrk="0" fontAlgn="base" hangingPunct="0">
        <a:spcBef>
          <a:spcPct val="0"/>
        </a:spcBef>
        <a:spcAft>
          <a:spcPct val="0"/>
        </a:spcAft>
        <a:defRPr sz="2800" b="1">
          <a:solidFill>
            <a:srgbClr val="000000"/>
          </a:solidFill>
          <a:latin typeface="Arial" charset="0"/>
        </a:defRPr>
      </a:lvl3pPr>
      <a:lvl4pPr algn="ctr" rtl="0" eaLnBrk="0" fontAlgn="base" hangingPunct="0">
        <a:spcBef>
          <a:spcPct val="0"/>
        </a:spcBef>
        <a:spcAft>
          <a:spcPct val="0"/>
        </a:spcAft>
        <a:defRPr sz="2800" b="1">
          <a:solidFill>
            <a:srgbClr val="000000"/>
          </a:solidFill>
          <a:latin typeface="Arial" charset="0"/>
        </a:defRPr>
      </a:lvl4pPr>
      <a:lvl5pPr algn="ctr" rtl="0" eaLnBrk="0" fontAlgn="base" hangingPunct="0">
        <a:spcBef>
          <a:spcPct val="0"/>
        </a:spcBef>
        <a:spcAft>
          <a:spcPct val="0"/>
        </a:spcAft>
        <a:defRPr sz="2800" b="1">
          <a:solidFill>
            <a:srgbClr val="000000"/>
          </a:solidFill>
          <a:latin typeface="Arial" charset="0"/>
        </a:defRPr>
      </a:lvl5pPr>
      <a:lvl6pPr marL="457200" algn="ctr" rtl="0" eaLnBrk="0" fontAlgn="base" hangingPunct="0">
        <a:spcBef>
          <a:spcPct val="0"/>
        </a:spcBef>
        <a:spcAft>
          <a:spcPct val="0"/>
        </a:spcAft>
        <a:defRPr sz="2800" b="1">
          <a:solidFill>
            <a:srgbClr val="000000"/>
          </a:solidFill>
          <a:latin typeface="Arial" charset="0"/>
        </a:defRPr>
      </a:lvl6pPr>
      <a:lvl7pPr marL="914400" algn="ctr" rtl="0" eaLnBrk="0" fontAlgn="base" hangingPunct="0">
        <a:spcBef>
          <a:spcPct val="0"/>
        </a:spcBef>
        <a:spcAft>
          <a:spcPct val="0"/>
        </a:spcAft>
        <a:defRPr sz="2800" b="1">
          <a:solidFill>
            <a:srgbClr val="000000"/>
          </a:solidFill>
          <a:latin typeface="Arial" charset="0"/>
        </a:defRPr>
      </a:lvl7pPr>
      <a:lvl8pPr marL="1371600" algn="ctr" rtl="0" eaLnBrk="0" fontAlgn="base" hangingPunct="0">
        <a:spcBef>
          <a:spcPct val="0"/>
        </a:spcBef>
        <a:spcAft>
          <a:spcPct val="0"/>
        </a:spcAft>
        <a:defRPr sz="2800" b="1">
          <a:solidFill>
            <a:srgbClr val="000000"/>
          </a:solidFill>
          <a:latin typeface="Arial" charset="0"/>
        </a:defRPr>
      </a:lvl8pPr>
      <a:lvl9pPr marL="1828800" algn="ctr" rtl="0" eaLnBrk="0" fontAlgn="base" hangingPunct="0">
        <a:spcBef>
          <a:spcPct val="0"/>
        </a:spcBef>
        <a:spcAft>
          <a:spcPct val="0"/>
        </a:spcAft>
        <a:defRPr sz="2800" b="1">
          <a:solidFill>
            <a:srgbClr val="000000"/>
          </a:solidFill>
          <a:latin typeface="Arial" charset="0"/>
        </a:defRPr>
      </a:lvl9pPr>
    </p:titleStyle>
    <p:bodyStyle>
      <a:lvl1pPr marL="342900" indent="-171450" algn="l" rtl="0" eaLnBrk="0" fontAlgn="base" hangingPunct="0">
        <a:spcBef>
          <a:spcPct val="20000"/>
        </a:spcBef>
        <a:spcAft>
          <a:spcPct val="0"/>
        </a:spcAft>
        <a:buSzPct val="100000"/>
        <a:buChar char="•"/>
        <a:defRPr sz="2400" b="1">
          <a:solidFill>
            <a:srgbClr val="000000"/>
          </a:solidFill>
          <a:latin typeface="+mn-lt"/>
          <a:ea typeface="+mn-ea"/>
          <a:cs typeface="+mn-cs"/>
        </a:defRPr>
      </a:lvl1pPr>
      <a:lvl2pPr marL="685800" indent="-228600" algn="l" rtl="0" eaLnBrk="0" fontAlgn="base" hangingPunct="0">
        <a:spcBef>
          <a:spcPct val="20000"/>
        </a:spcBef>
        <a:spcAft>
          <a:spcPct val="0"/>
        </a:spcAft>
        <a:buSzPct val="100000"/>
        <a:buChar char="–"/>
        <a:defRPr sz="2200" b="1">
          <a:solidFill>
            <a:srgbClr val="000000"/>
          </a:solidFill>
          <a:latin typeface="+mn-lt"/>
        </a:defRPr>
      </a:lvl2pPr>
      <a:lvl3pPr marL="1085850" indent="-171450" algn="l" rtl="0" eaLnBrk="0" fontAlgn="base" hangingPunct="0">
        <a:spcBef>
          <a:spcPct val="20000"/>
        </a:spcBef>
        <a:spcAft>
          <a:spcPct val="0"/>
        </a:spcAft>
        <a:buSzPct val="100000"/>
        <a:buChar char="•"/>
        <a:defRPr sz="2000" b="1">
          <a:solidFill>
            <a:srgbClr val="000000"/>
          </a:solidFill>
          <a:latin typeface="+mn-lt"/>
        </a:defRPr>
      </a:lvl3pPr>
      <a:lvl4pPr marL="1543050" indent="-171450" algn="l" rtl="0" eaLnBrk="0" fontAlgn="base" hangingPunct="0">
        <a:spcBef>
          <a:spcPct val="20000"/>
        </a:spcBef>
        <a:spcAft>
          <a:spcPct val="0"/>
        </a:spcAft>
        <a:buSzPct val="100000"/>
        <a:buChar char="–"/>
        <a:defRPr b="1">
          <a:solidFill>
            <a:srgbClr val="000000"/>
          </a:solidFill>
          <a:latin typeface="+mn-lt"/>
        </a:defRPr>
      </a:lvl4pPr>
      <a:lvl5pPr marL="1943100" indent="-114300" algn="l" rtl="0" eaLnBrk="0" fontAlgn="base" hangingPunct="0">
        <a:spcBef>
          <a:spcPct val="20000"/>
        </a:spcBef>
        <a:spcAft>
          <a:spcPct val="0"/>
        </a:spcAft>
        <a:buSzPct val="100000"/>
        <a:buChar char="•"/>
        <a:defRPr b="1">
          <a:solidFill>
            <a:srgbClr val="000000"/>
          </a:solidFill>
          <a:latin typeface="+mn-lt"/>
        </a:defRPr>
      </a:lvl5pPr>
      <a:lvl6pPr marL="2400300" indent="-114300" algn="l" rtl="0" eaLnBrk="0" fontAlgn="base" hangingPunct="0">
        <a:spcBef>
          <a:spcPct val="20000"/>
        </a:spcBef>
        <a:spcAft>
          <a:spcPct val="0"/>
        </a:spcAft>
        <a:buSzPct val="100000"/>
        <a:buChar char="•"/>
        <a:defRPr b="1">
          <a:solidFill>
            <a:srgbClr val="000000"/>
          </a:solidFill>
          <a:latin typeface="+mn-lt"/>
        </a:defRPr>
      </a:lvl6pPr>
      <a:lvl7pPr marL="2857500" indent="-114300" algn="l" rtl="0" eaLnBrk="0" fontAlgn="base" hangingPunct="0">
        <a:spcBef>
          <a:spcPct val="20000"/>
        </a:spcBef>
        <a:spcAft>
          <a:spcPct val="0"/>
        </a:spcAft>
        <a:buSzPct val="100000"/>
        <a:buChar char="•"/>
        <a:defRPr b="1">
          <a:solidFill>
            <a:srgbClr val="000000"/>
          </a:solidFill>
          <a:latin typeface="+mn-lt"/>
        </a:defRPr>
      </a:lvl7pPr>
      <a:lvl8pPr marL="3314700" indent="-114300" algn="l" rtl="0" eaLnBrk="0" fontAlgn="base" hangingPunct="0">
        <a:spcBef>
          <a:spcPct val="20000"/>
        </a:spcBef>
        <a:spcAft>
          <a:spcPct val="0"/>
        </a:spcAft>
        <a:buSzPct val="100000"/>
        <a:buChar char="•"/>
        <a:defRPr b="1">
          <a:solidFill>
            <a:srgbClr val="000000"/>
          </a:solidFill>
          <a:latin typeface="+mn-lt"/>
        </a:defRPr>
      </a:lvl8pPr>
      <a:lvl9pPr marL="3771900" indent="-114300" algn="l" rtl="0" eaLnBrk="0" fontAlgn="base" hangingPunct="0">
        <a:spcBef>
          <a:spcPct val="20000"/>
        </a:spcBef>
        <a:spcAft>
          <a:spcPct val="0"/>
        </a:spcAft>
        <a:buSzPct val="100000"/>
        <a:buChar char="•"/>
        <a:defRPr b="1">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4" Type="http://schemas.openxmlformats.org/officeDocument/2006/relationships/image" Target="../media/image3.wmf"/><Relationship Id="rId5" Type="http://schemas.openxmlformats.org/officeDocument/2006/relationships/image" Target="../media/image4.jpeg"/><Relationship Id="rId1" Type="http://schemas.openxmlformats.org/officeDocument/2006/relationships/slideLayout" Target="../slideLayouts/slideLayout10.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jpeg"/><Relationship Id="rId5" Type="http://schemas.openxmlformats.org/officeDocument/2006/relationships/image" Target="../media/image9.png"/><Relationship Id="rId6" Type="http://schemas.openxmlformats.org/officeDocument/2006/relationships/image" Target="../media/image10.png"/><Relationship Id="rId7" Type="http://schemas.openxmlformats.org/officeDocument/2006/relationships/image" Target="../media/image11.png"/><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685800" y="685800"/>
            <a:ext cx="7772400" cy="1470025"/>
          </a:xfrm>
        </p:spPr>
        <p:txBody>
          <a:bodyPr/>
          <a:lstStyle/>
          <a:p>
            <a:pPr>
              <a:defRPr/>
            </a:pPr>
            <a:r>
              <a:rPr lang="en-US" altLang="en-US" sz="3200" dirty="0" smtClean="0"/>
              <a:t>Overview </a:t>
            </a:r>
            <a:r>
              <a:rPr lang="en-US" altLang="en-US" sz="3200" dirty="0"/>
              <a:t>of the</a:t>
            </a:r>
            <a:r>
              <a:rPr lang="en-US" altLang="en-US" dirty="0"/>
              <a:t> </a:t>
            </a:r>
            <a:r>
              <a:rPr lang="en-US" altLang="en-US" sz="3200" dirty="0" err="1"/>
              <a:t>Zapotec</a:t>
            </a:r>
            <a:r>
              <a:rPr lang="en-US" altLang="en-US" sz="3200" dirty="0"/>
              <a:t> Training Course</a:t>
            </a:r>
          </a:p>
        </p:txBody>
      </p:sp>
      <p:sp>
        <p:nvSpPr>
          <p:cNvPr id="2050" name="Rectangle 3"/>
          <p:cNvSpPr>
            <a:spLocks noGrp="1" noChangeArrowheads="1"/>
          </p:cNvSpPr>
          <p:nvPr>
            <p:ph type="subTitle" idx="1"/>
          </p:nvPr>
        </p:nvSpPr>
        <p:spPr>
          <a:xfrm>
            <a:off x="1371600" y="1752600"/>
            <a:ext cx="6400800" cy="1752600"/>
          </a:xfrm>
        </p:spPr>
        <p:txBody>
          <a:bodyPr/>
          <a:lstStyle/>
          <a:p>
            <a:pPr marL="342900" indent="-171450">
              <a:defRPr/>
            </a:pPr>
            <a:endParaRPr lang="en-US" altLang="en-US" sz="1600" dirty="0"/>
          </a:p>
          <a:p>
            <a:pPr marL="342900" indent="-171450">
              <a:defRPr/>
            </a:pPr>
            <a:r>
              <a:rPr lang="en-US" altLang="en-US" sz="1600" dirty="0"/>
              <a:t>Computational Shock and Multi-Physics (1431)</a:t>
            </a:r>
          </a:p>
          <a:p>
            <a:pPr marL="342900" indent="-171450">
              <a:lnSpc>
                <a:spcPts val="2000"/>
              </a:lnSpc>
              <a:defRPr/>
            </a:pPr>
            <a:r>
              <a:rPr lang="en-US" altLang="en-US" sz="1600" dirty="0"/>
              <a:t>Sandia National Laboratories</a:t>
            </a:r>
          </a:p>
          <a:p>
            <a:pPr marL="342900" indent="-171450">
              <a:lnSpc>
                <a:spcPts val="2000"/>
              </a:lnSpc>
              <a:defRPr/>
            </a:pPr>
            <a:r>
              <a:rPr lang="en-US" altLang="en-US" sz="1600" dirty="0" smtClean="0"/>
              <a:t>Albuquerque, </a:t>
            </a:r>
            <a:r>
              <a:rPr lang="en-US" altLang="en-US" sz="1600" dirty="0"/>
              <a:t>NM</a:t>
            </a:r>
          </a:p>
          <a:p>
            <a:pPr marL="342900" indent="-171450">
              <a:lnSpc>
                <a:spcPts val="2000"/>
              </a:lnSpc>
              <a:defRPr/>
            </a:pPr>
            <a:endParaRPr lang="en-US" altLang="en-US" sz="1600" dirty="0"/>
          </a:p>
        </p:txBody>
      </p:sp>
      <p:pic>
        <p:nvPicPr>
          <p:cNvPr id="2053" name="Picture 9"/>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4800" y="6324600"/>
            <a:ext cx="1104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2054" name="Picture 1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6197600"/>
            <a:ext cx="5588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055" name="Rectangle 15"/>
          <p:cNvSpPr>
            <a:spLocks noChangeArrowheads="1"/>
          </p:cNvSpPr>
          <p:nvPr/>
        </p:nvSpPr>
        <p:spPr bwMode="auto">
          <a:xfrm>
            <a:off x="1371600" y="6197600"/>
            <a:ext cx="64008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0487" tIns="44450" rIns="90487" bIns="44450">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900" dirty="0">
                <a:solidFill>
                  <a:srgbClr val="000000"/>
                </a:solidFill>
                <a:latin typeface="Helvetica" charset="0"/>
              </a:rPr>
              <a:t>Sandia National Laboratories is a </a:t>
            </a:r>
            <a:r>
              <a:rPr lang="en-US" altLang="en-US" sz="900" dirty="0" err="1">
                <a:solidFill>
                  <a:srgbClr val="000000"/>
                </a:solidFill>
                <a:latin typeface="Helvetica" charset="0"/>
              </a:rPr>
              <a:t>multimission</a:t>
            </a:r>
            <a:r>
              <a:rPr lang="en-US" altLang="en-US" sz="900" dirty="0">
                <a:solidFill>
                  <a:srgbClr val="000000"/>
                </a:solidFill>
                <a:latin typeface="Helvetica" charset="0"/>
              </a:rPr>
              <a:t> </a:t>
            </a:r>
            <a:r>
              <a:rPr lang="en-US" altLang="en-US" sz="900" dirty="0" smtClean="0">
                <a:solidFill>
                  <a:srgbClr val="000000"/>
                </a:solidFill>
                <a:latin typeface="Helvetica" charset="0"/>
              </a:rPr>
              <a:t>laboratory </a:t>
            </a:r>
            <a:r>
              <a:rPr lang="en-US" altLang="en-US" sz="900" dirty="0">
                <a:solidFill>
                  <a:srgbClr val="000000"/>
                </a:solidFill>
                <a:latin typeface="Helvetica" charset="0"/>
              </a:rPr>
              <a:t>managed and operated by National Technology and </a:t>
            </a:r>
            <a:r>
              <a:rPr lang="en-US" altLang="en-US" sz="900" dirty="0" smtClean="0">
                <a:solidFill>
                  <a:srgbClr val="000000"/>
                </a:solidFill>
                <a:latin typeface="Helvetica" charset="0"/>
              </a:rPr>
              <a:t>Engineering </a:t>
            </a:r>
            <a:r>
              <a:rPr lang="en-US" altLang="en-US" sz="900" dirty="0">
                <a:solidFill>
                  <a:srgbClr val="000000"/>
                </a:solidFill>
                <a:latin typeface="Helvetica" charset="0"/>
              </a:rPr>
              <a:t>Solutions of Sandia, LLC., a wholly owned subsidiary </a:t>
            </a:r>
            <a:r>
              <a:rPr lang="en-US" altLang="en-US" sz="900" dirty="0" smtClean="0">
                <a:solidFill>
                  <a:srgbClr val="000000"/>
                </a:solidFill>
                <a:latin typeface="Helvetica" charset="0"/>
              </a:rPr>
              <a:t>of </a:t>
            </a:r>
            <a:r>
              <a:rPr lang="en-US" altLang="en-US" sz="900" dirty="0">
                <a:solidFill>
                  <a:srgbClr val="000000"/>
                </a:solidFill>
                <a:latin typeface="Helvetica" charset="0"/>
              </a:rPr>
              <a:t>Honeywell International, Inc., for the </a:t>
            </a:r>
            <a:r>
              <a:rPr lang="en-US" altLang="en-US" sz="900" dirty="0" smtClean="0">
                <a:solidFill>
                  <a:srgbClr val="000000"/>
                </a:solidFill>
                <a:latin typeface="Helvetica" charset="0"/>
              </a:rPr>
              <a:t>U.S. Department of Energy's </a:t>
            </a:r>
            <a:r>
              <a:rPr lang="en-US" altLang="en-US" sz="900" dirty="0">
                <a:solidFill>
                  <a:srgbClr val="000000"/>
                </a:solidFill>
                <a:latin typeface="Helvetica" charset="0"/>
              </a:rPr>
              <a:t>National Nuclear Security Administration under </a:t>
            </a:r>
            <a:r>
              <a:rPr lang="en-US" altLang="en-US" sz="900" dirty="0" smtClean="0">
                <a:solidFill>
                  <a:srgbClr val="000000"/>
                </a:solidFill>
                <a:latin typeface="Helvetica" charset="0"/>
              </a:rPr>
              <a:t>contract DE-NA0003525</a:t>
            </a:r>
            <a:r>
              <a:rPr lang="en-US" altLang="en-US" sz="900" dirty="0">
                <a:solidFill>
                  <a:srgbClr val="000000"/>
                </a:solidFill>
                <a:latin typeface="Helvetica" charset="0"/>
              </a:rPr>
              <a:t>.</a:t>
            </a:r>
            <a:endParaRPr lang="en-US" altLang="en-US" sz="900" dirty="0" smtClean="0">
              <a:solidFill>
                <a:srgbClr val="000000"/>
              </a:solidFill>
              <a:latin typeface="Helvetica" charset="0"/>
            </a:endParaRPr>
          </a:p>
        </p:txBody>
      </p:sp>
      <p:grpSp>
        <p:nvGrpSpPr>
          <p:cNvPr id="4103" name="Group 16"/>
          <p:cNvGrpSpPr>
            <a:grpSpLocks/>
          </p:cNvGrpSpPr>
          <p:nvPr/>
        </p:nvGrpSpPr>
        <p:grpSpPr bwMode="auto">
          <a:xfrm>
            <a:off x="895350" y="3276600"/>
            <a:ext cx="7353300" cy="2390775"/>
            <a:chOff x="600" y="2688"/>
            <a:chExt cx="4632" cy="1506"/>
          </a:xfrm>
        </p:grpSpPr>
        <p:sp>
          <p:nvSpPr>
            <p:cNvPr id="2057" name="Text Box 17"/>
            <p:cNvSpPr txBox="1">
              <a:spLocks noChangeAspect="1" noChangeArrowheads="1"/>
            </p:cNvSpPr>
            <p:nvPr/>
          </p:nvSpPr>
          <p:spPr bwMode="auto">
            <a:xfrm>
              <a:off x="1180" y="3963"/>
              <a:ext cx="125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defRPr/>
              </a:pPr>
              <a:r>
                <a:rPr lang="en-US" altLang="en-US" sz="1800" dirty="0" smtClean="0"/>
                <a:t>Monte Alban Ruins</a:t>
              </a:r>
            </a:p>
          </p:txBody>
        </p:sp>
        <p:sp>
          <p:nvSpPr>
            <p:cNvPr id="2058" name="Rectangle 18"/>
            <p:cNvSpPr>
              <a:spLocks noChangeAspect="1" noChangeArrowheads="1"/>
            </p:cNvSpPr>
            <p:nvPr/>
          </p:nvSpPr>
          <p:spPr bwMode="auto">
            <a:xfrm>
              <a:off x="2928" y="2784"/>
              <a:ext cx="2304" cy="12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defRPr/>
              </a:pPr>
              <a:r>
                <a:rPr lang="en-US" altLang="en-US" sz="2000" dirty="0" smtClean="0"/>
                <a:t>The </a:t>
              </a:r>
              <a:r>
                <a:rPr lang="en-US" altLang="en-US" sz="2000" dirty="0" err="1" smtClean="0"/>
                <a:t>Zapotecs</a:t>
              </a:r>
              <a:r>
                <a:rPr lang="en-US" altLang="en-US" sz="2000" dirty="0" smtClean="0"/>
                <a:t> were an ancient civilization that thrived in the Oaxaca Valley between 500 BC and 1500 AD.  They were the first to develop the Mesoamerican calendar.</a:t>
              </a:r>
            </a:p>
          </p:txBody>
        </p:sp>
        <p:pic>
          <p:nvPicPr>
            <p:cNvPr id="4106" name="Picture 19" descr="montA00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 y="2688"/>
              <a:ext cx="2243" cy="1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152400" y="5715000"/>
            <a:ext cx="2937022" cy="430887"/>
          </a:xfrm>
          <a:prstGeom prst="rect">
            <a:avLst/>
          </a:prstGeom>
          <a:noFill/>
        </p:spPr>
        <p:txBody>
          <a:bodyPr wrap="none" rtlCol="0">
            <a:spAutoFit/>
          </a:bodyPr>
          <a:lstStyle/>
          <a:p>
            <a:r>
              <a:rPr lang="en-US" sz="1100" b="1" dirty="0" smtClean="0">
                <a:latin typeface="Arial" charset="0"/>
                <a:ea typeface="Arial" charset="0"/>
                <a:cs typeface="Arial" charset="0"/>
              </a:rPr>
              <a:t>SAND2017-8477 TR</a:t>
            </a:r>
          </a:p>
          <a:p>
            <a:r>
              <a:rPr lang="en-US" sz="1100" dirty="0" smtClean="0">
                <a:latin typeface="Arial" charset="0"/>
                <a:ea typeface="Arial" charset="0"/>
                <a:cs typeface="Arial" charset="0"/>
              </a:rPr>
              <a:t>Unclassified; further dissemination unlimited</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381000"/>
            <a:ext cx="7772400" cy="1219200"/>
          </a:xfrm>
        </p:spPr>
        <p:txBody>
          <a:bodyPr/>
          <a:lstStyle/>
          <a:p>
            <a:pPr>
              <a:defRPr/>
            </a:pPr>
            <a:r>
              <a:rPr lang="en-US" altLang="en-US" sz="2000"/>
              <a:t>The Zapotec Coupling Algorithm</a:t>
            </a:r>
            <a:r>
              <a:rPr lang="en-US" altLang="en-US"/>
              <a:t/>
            </a:r>
            <a:br>
              <a:rPr lang="en-US" altLang="en-US"/>
            </a:br>
            <a:r>
              <a:rPr lang="en-US" altLang="en-US"/>
              <a:t>Force Application Step</a:t>
            </a:r>
          </a:p>
        </p:txBody>
      </p:sp>
      <p:sp>
        <p:nvSpPr>
          <p:cNvPr id="17411" name="Rectangle 3"/>
          <p:cNvSpPr>
            <a:spLocks noGrp="1" noChangeArrowheads="1"/>
          </p:cNvSpPr>
          <p:nvPr>
            <p:ph idx="1"/>
          </p:nvPr>
        </p:nvSpPr>
        <p:spPr>
          <a:xfrm>
            <a:off x="685800" y="1752600"/>
            <a:ext cx="3963988" cy="4343400"/>
          </a:xfrm>
        </p:spPr>
        <p:txBody>
          <a:bodyPr/>
          <a:lstStyle/>
          <a:p>
            <a:pPr marL="514350" indent="-342900">
              <a:lnSpc>
                <a:spcPct val="90000"/>
              </a:lnSpc>
              <a:buFontTx/>
              <a:buAutoNum type="arabicPeriod"/>
            </a:pPr>
            <a:r>
              <a:rPr lang="en-US" altLang="en-US" sz="1600">
                <a:solidFill>
                  <a:schemeClr val="bg2"/>
                </a:solidFill>
              </a:rPr>
              <a:t>Remove pre-existing Lagrangian material from the CTH mesh</a:t>
            </a:r>
          </a:p>
          <a:p>
            <a:pPr marL="514350" indent="-342900">
              <a:lnSpc>
                <a:spcPct val="90000"/>
              </a:lnSpc>
              <a:buFontTx/>
              <a:buAutoNum type="arabicPeriod"/>
            </a:pPr>
            <a:r>
              <a:rPr lang="en-US" altLang="en-US" sz="1600">
                <a:solidFill>
                  <a:schemeClr val="bg2"/>
                </a:solidFill>
              </a:rPr>
              <a:t>Get updated Lagrangian data</a:t>
            </a:r>
          </a:p>
          <a:p>
            <a:pPr marL="514350" indent="-342900">
              <a:lnSpc>
                <a:spcPct val="90000"/>
              </a:lnSpc>
              <a:buFontTx/>
              <a:buAutoNum type="arabicPeriod"/>
            </a:pPr>
            <a:r>
              <a:rPr lang="en-US" altLang="en-US" sz="1600">
                <a:solidFill>
                  <a:schemeClr val="bg2"/>
                </a:solidFill>
              </a:rPr>
              <a:t>Insert Lagrangian material into CTH mesh</a:t>
            </a:r>
          </a:p>
          <a:p>
            <a:pPr lvl="1">
              <a:lnSpc>
                <a:spcPct val="90000"/>
              </a:lnSpc>
            </a:pPr>
            <a:r>
              <a:rPr lang="en-US" altLang="en-US" sz="1500">
                <a:solidFill>
                  <a:schemeClr val="bg2"/>
                </a:solidFill>
              </a:rPr>
              <a:t>Compute volume overlaps</a:t>
            </a:r>
          </a:p>
          <a:p>
            <a:pPr lvl="1">
              <a:lnSpc>
                <a:spcPct val="90000"/>
              </a:lnSpc>
            </a:pPr>
            <a:r>
              <a:rPr lang="en-US" altLang="en-US" sz="1500">
                <a:solidFill>
                  <a:schemeClr val="bg2"/>
                </a:solidFill>
              </a:rPr>
              <a:t>Map Lagrangian data</a:t>
            </a:r>
          </a:p>
          <a:p>
            <a:pPr marL="514350" indent="-342900">
              <a:lnSpc>
                <a:spcPct val="90000"/>
              </a:lnSpc>
              <a:buFontTx/>
              <a:buAutoNum type="arabicPeriod"/>
            </a:pPr>
            <a:r>
              <a:rPr lang="en-US" altLang="en-US" sz="1600"/>
              <a:t>Compute external force on Lagrangian surface</a:t>
            </a:r>
          </a:p>
          <a:p>
            <a:pPr lvl="1">
              <a:lnSpc>
                <a:spcPct val="90000"/>
              </a:lnSpc>
            </a:pPr>
            <a:r>
              <a:rPr lang="en-US" altLang="en-US" sz="1500" b="0"/>
              <a:t>Determine surface overlaps</a:t>
            </a:r>
          </a:p>
          <a:p>
            <a:pPr lvl="1">
              <a:lnSpc>
                <a:spcPct val="90000"/>
              </a:lnSpc>
            </a:pPr>
            <a:r>
              <a:rPr lang="en-US" altLang="en-US" sz="1500" b="0"/>
              <a:t>Compute surface tractions based on Eulerian stress state</a:t>
            </a:r>
          </a:p>
          <a:p>
            <a:pPr lvl="1">
              <a:lnSpc>
                <a:spcPct val="90000"/>
              </a:lnSpc>
            </a:pPr>
            <a:r>
              <a:rPr lang="en-US" altLang="en-US" sz="1500" b="0"/>
              <a:t>Compute normal force on element surface (element-centered force)</a:t>
            </a:r>
          </a:p>
          <a:p>
            <a:pPr lvl="1">
              <a:lnSpc>
                <a:spcPct val="90000"/>
              </a:lnSpc>
            </a:pPr>
            <a:r>
              <a:rPr lang="en-US" altLang="en-US" sz="1500" b="0"/>
              <a:t>If friction, compute tangential force</a:t>
            </a:r>
          </a:p>
          <a:p>
            <a:pPr marL="914400" lvl="2" indent="0">
              <a:lnSpc>
                <a:spcPct val="90000"/>
              </a:lnSpc>
              <a:buFontTx/>
              <a:buNone/>
            </a:pPr>
            <a:r>
              <a:rPr lang="en-US" altLang="en-US" sz="1300"/>
              <a:t>f</a:t>
            </a:r>
            <a:r>
              <a:rPr lang="en-US" altLang="en-US" sz="1300" b="0" baseline="-25000"/>
              <a:t>t</a:t>
            </a:r>
            <a:r>
              <a:rPr lang="en-US" altLang="en-US" sz="1300" b="0"/>
              <a:t> = </a:t>
            </a:r>
            <a:r>
              <a:rPr lang="en-US" altLang="en-US" sz="1300" b="0">
                <a:sym typeface="Symbol" charset="2"/>
              </a:rPr>
              <a:t>f</a:t>
            </a:r>
            <a:r>
              <a:rPr lang="en-US" altLang="en-US" sz="1300" b="0" baseline="-25000">
                <a:sym typeface="Symbol" charset="2"/>
              </a:rPr>
              <a:t>n</a:t>
            </a:r>
            <a:r>
              <a:rPr lang="en-US" altLang="en-US" sz="1300">
                <a:sym typeface="Symbol" charset="2"/>
              </a:rPr>
              <a:t>s</a:t>
            </a:r>
            <a:endParaRPr lang="en-US" altLang="en-US" sz="1300"/>
          </a:p>
          <a:p>
            <a:pPr lvl="1">
              <a:lnSpc>
                <a:spcPct val="90000"/>
              </a:lnSpc>
            </a:pPr>
            <a:r>
              <a:rPr lang="en-US" altLang="en-US" sz="1500" b="0"/>
              <a:t>Distribute forces to nodes</a:t>
            </a:r>
          </a:p>
          <a:p>
            <a:pPr lvl="1">
              <a:lnSpc>
                <a:spcPct val="90000"/>
              </a:lnSpc>
              <a:buFontTx/>
              <a:buNone/>
            </a:pPr>
            <a:endParaRPr lang="en-US" altLang="en-US" sz="1500" b="0"/>
          </a:p>
          <a:p>
            <a:pPr marL="514350" indent="-342900">
              <a:lnSpc>
                <a:spcPct val="90000"/>
              </a:lnSpc>
            </a:pPr>
            <a:endParaRPr lang="en-US" altLang="en-US" sz="1600"/>
          </a:p>
          <a:p>
            <a:pPr marL="514350" indent="-342900">
              <a:lnSpc>
                <a:spcPct val="90000"/>
              </a:lnSpc>
            </a:pPr>
            <a:endParaRPr lang="en-US" altLang="en-US" sz="2000"/>
          </a:p>
        </p:txBody>
      </p:sp>
      <p:grpSp>
        <p:nvGrpSpPr>
          <p:cNvPr id="22531" name="Group 4"/>
          <p:cNvGrpSpPr>
            <a:grpSpLocks/>
          </p:cNvGrpSpPr>
          <p:nvPr/>
        </p:nvGrpSpPr>
        <p:grpSpPr bwMode="auto">
          <a:xfrm>
            <a:off x="5105400" y="2525713"/>
            <a:ext cx="3276600" cy="2819400"/>
            <a:chOff x="3312" y="1536"/>
            <a:chExt cx="2064" cy="1776"/>
          </a:xfrm>
        </p:grpSpPr>
        <p:sp>
          <p:nvSpPr>
            <p:cNvPr id="17433" name="Rectangle 5"/>
            <p:cNvSpPr>
              <a:spLocks noChangeArrowheads="1"/>
            </p:cNvSpPr>
            <p:nvPr/>
          </p:nvSpPr>
          <p:spPr bwMode="auto">
            <a:xfrm>
              <a:off x="3312" y="1536"/>
              <a:ext cx="2064" cy="177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17434" name="Line 6"/>
            <p:cNvSpPr>
              <a:spLocks noChangeShapeType="1"/>
            </p:cNvSpPr>
            <p:nvPr/>
          </p:nvSpPr>
          <p:spPr bwMode="auto">
            <a:xfrm>
              <a:off x="3840" y="1536"/>
              <a:ext cx="0" cy="177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35" name="Line 7"/>
            <p:cNvSpPr>
              <a:spLocks noChangeShapeType="1"/>
            </p:cNvSpPr>
            <p:nvPr/>
          </p:nvSpPr>
          <p:spPr bwMode="auto">
            <a:xfrm>
              <a:off x="4368" y="1536"/>
              <a:ext cx="0" cy="177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36" name="Line 8"/>
            <p:cNvSpPr>
              <a:spLocks noChangeShapeType="1"/>
            </p:cNvSpPr>
            <p:nvPr/>
          </p:nvSpPr>
          <p:spPr bwMode="auto">
            <a:xfrm>
              <a:off x="4896" y="1536"/>
              <a:ext cx="0" cy="177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37" name="Line 9"/>
            <p:cNvSpPr>
              <a:spLocks noChangeShapeType="1"/>
            </p:cNvSpPr>
            <p:nvPr/>
          </p:nvSpPr>
          <p:spPr bwMode="auto">
            <a:xfrm>
              <a:off x="3312" y="2448"/>
              <a:ext cx="206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38" name="Line 10"/>
            <p:cNvSpPr>
              <a:spLocks noChangeShapeType="1"/>
            </p:cNvSpPr>
            <p:nvPr/>
          </p:nvSpPr>
          <p:spPr bwMode="auto">
            <a:xfrm>
              <a:off x="3312" y="2016"/>
              <a:ext cx="206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39" name="Line 11"/>
            <p:cNvSpPr>
              <a:spLocks noChangeShapeType="1"/>
            </p:cNvSpPr>
            <p:nvPr/>
          </p:nvSpPr>
          <p:spPr bwMode="auto">
            <a:xfrm>
              <a:off x="3312" y="2880"/>
              <a:ext cx="206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grpSp>
      <p:grpSp>
        <p:nvGrpSpPr>
          <p:cNvPr id="22532" name="Group 12"/>
          <p:cNvGrpSpPr>
            <a:grpSpLocks/>
          </p:cNvGrpSpPr>
          <p:nvPr/>
        </p:nvGrpSpPr>
        <p:grpSpPr bwMode="auto">
          <a:xfrm>
            <a:off x="4533900" y="2117725"/>
            <a:ext cx="1384300" cy="641350"/>
            <a:chOff x="2953" y="1012"/>
            <a:chExt cx="872" cy="404"/>
          </a:xfrm>
        </p:grpSpPr>
        <p:sp>
          <p:nvSpPr>
            <p:cNvPr id="17431" name="Rectangle 13"/>
            <p:cNvSpPr>
              <a:spLocks noChangeArrowheads="1"/>
            </p:cNvSpPr>
            <p:nvPr/>
          </p:nvSpPr>
          <p:spPr bwMode="auto">
            <a:xfrm>
              <a:off x="3008" y="1032"/>
              <a:ext cx="780" cy="384"/>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17432" name="Text Box 14"/>
            <p:cNvSpPr txBox="1">
              <a:spLocks noChangeArrowheads="1"/>
            </p:cNvSpPr>
            <p:nvPr/>
          </p:nvSpPr>
          <p:spPr bwMode="auto">
            <a:xfrm>
              <a:off x="2953" y="1012"/>
              <a:ext cx="87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1800" smtClean="0"/>
                <a:t>Lagrangian</a:t>
              </a:r>
            </a:p>
            <a:p>
              <a:pPr algn="ctr">
                <a:defRPr/>
              </a:pPr>
              <a:r>
                <a:rPr lang="en-US" altLang="en-US" sz="1800" smtClean="0"/>
                <a:t>Material</a:t>
              </a:r>
            </a:p>
          </p:txBody>
        </p:sp>
      </p:grpSp>
      <p:sp>
        <p:nvSpPr>
          <p:cNvPr id="17414" name="Rectangle 15"/>
          <p:cNvSpPr>
            <a:spLocks noChangeArrowheads="1"/>
          </p:cNvSpPr>
          <p:nvPr/>
        </p:nvSpPr>
        <p:spPr bwMode="auto">
          <a:xfrm>
            <a:off x="6934200" y="4343400"/>
            <a:ext cx="1327150" cy="59690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17415" name="Text Box 16"/>
          <p:cNvSpPr txBox="1">
            <a:spLocks noChangeArrowheads="1"/>
          </p:cNvSpPr>
          <p:nvPr/>
        </p:nvSpPr>
        <p:spPr bwMode="auto">
          <a:xfrm>
            <a:off x="6985000" y="4521200"/>
            <a:ext cx="1206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800" smtClean="0"/>
              <a:t>CTH Mesh</a:t>
            </a:r>
          </a:p>
        </p:txBody>
      </p:sp>
      <p:grpSp>
        <p:nvGrpSpPr>
          <p:cNvPr id="22535" name="Group 17"/>
          <p:cNvGrpSpPr>
            <a:grpSpLocks/>
          </p:cNvGrpSpPr>
          <p:nvPr/>
        </p:nvGrpSpPr>
        <p:grpSpPr bwMode="auto">
          <a:xfrm>
            <a:off x="4953000" y="2257425"/>
            <a:ext cx="2895600" cy="2700338"/>
            <a:chOff x="3120" y="1422"/>
            <a:chExt cx="1824" cy="1701"/>
          </a:xfrm>
        </p:grpSpPr>
        <p:sp>
          <p:nvSpPr>
            <p:cNvPr id="17423" name="Line 18"/>
            <p:cNvSpPr>
              <a:spLocks noChangeShapeType="1"/>
            </p:cNvSpPr>
            <p:nvPr/>
          </p:nvSpPr>
          <p:spPr bwMode="auto">
            <a:xfrm flipH="1">
              <a:off x="4604" y="1429"/>
              <a:ext cx="340" cy="924"/>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24" name="Line 19"/>
            <p:cNvSpPr>
              <a:spLocks noChangeShapeType="1"/>
            </p:cNvSpPr>
            <p:nvPr/>
          </p:nvSpPr>
          <p:spPr bwMode="auto">
            <a:xfrm flipH="1">
              <a:off x="4030" y="2347"/>
              <a:ext cx="574" cy="444"/>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25" name="Line 20"/>
            <p:cNvSpPr>
              <a:spLocks noChangeShapeType="1"/>
            </p:cNvSpPr>
            <p:nvPr/>
          </p:nvSpPr>
          <p:spPr bwMode="auto">
            <a:xfrm flipH="1">
              <a:off x="3120" y="2791"/>
              <a:ext cx="910" cy="332"/>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26" name="Line 21"/>
            <p:cNvSpPr>
              <a:spLocks noChangeShapeType="1"/>
            </p:cNvSpPr>
            <p:nvPr/>
          </p:nvSpPr>
          <p:spPr bwMode="auto">
            <a:xfrm flipH="1" flipV="1">
              <a:off x="4030" y="1422"/>
              <a:ext cx="574" cy="925"/>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27" name="Line 22"/>
            <p:cNvSpPr>
              <a:spLocks noChangeShapeType="1"/>
            </p:cNvSpPr>
            <p:nvPr/>
          </p:nvSpPr>
          <p:spPr bwMode="auto">
            <a:xfrm flipH="1" flipV="1">
              <a:off x="3455" y="1763"/>
              <a:ext cx="575" cy="1028"/>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28" name="Line 23"/>
            <p:cNvSpPr>
              <a:spLocks noChangeShapeType="1"/>
            </p:cNvSpPr>
            <p:nvPr/>
          </p:nvSpPr>
          <p:spPr bwMode="auto">
            <a:xfrm flipV="1">
              <a:off x="3168" y="2291"/>
              <a:ext cx="590" cy="194"/>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29" name="Line 24"/>
            <p:cNvSpPr>
              <a:spLocks noChangeShapeType="1"/>
            </p:cNvSpPr>
            <p:nvPr/>
          </p:nvSpPr>
          <p:spPr bwMode="auto">
            <a:xfrm flipV="1">
              <a:off x="3758" y="1892"/>
              <a:ext cx="566" cy="399"/>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30" name="Line 25"/>
            <p:cNvSpPr>
              <a:spLocks noChangeShapeType="1"/>
            </p:cNvSpPr>
            <p:nvPr/>
          </p:nvSpPr>
          <p:spPr bwMode="auto">
            <a:xfrm flipV="1">
              <a:off x="4324" y="1422"/>
              <a:ext cx="128" cy="470"/>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grpSp>
      <p:sp>
        <p:nvSpPr>
          <p:cNvPr id="17417" name="Text Box 26"/>
          <p:cNvSpPr txBox="1">
            <a:spLocks noChangeArrowheads="1"/>
          </p:cNvSpPr>
          <p:nvPr/>
        </p:nvSpPr>
        <p:spPr bwMode="auto">
          <a:xfrm>
            <a:off x="7848600" y="1981200"/>
            <a:ext cx="369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mtClean="0"/>
              <a:t>t</a:t>
            </a:r>
            <a:r>
              <a:rPr lang="en-US" altLang="en-US" baseline="-25000" smtClean="0"/>
              <a:t>n</a:t>
            </a:r>
          </a:p>
        </p:txBody>
      </p:sp>
      <p:cxnSp>
        <p:nvCxnSpPr>
          <p:cNvPr id="17418" name="AutoShape 27"/>
          <p:cNvCxnSpPr>
            <a:cxnSpLocks noChangeShapeType="1"/>
            <a:stCxn id="17427" idx="0"/>
            <a:endCxn id="17424" idx="1"/>
          </p:cNvCxnSpPr>
          <p:nvPr/>
        </p:nvCxnSpPr>
        <p:spPr bwMode="auto">
          <a:xfrm flipH="1" flipV="1">
            <a:off x="6397625" y="4448175"/>
            <a:ext cx="1588" cy="1588"/>
          </a:xfrm>
          <a:prstGeom prst="straightConnector1">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7419" name="Line 28"/>
          <p:cNvSpPr>
            <a:spLocks noChangeShapeType="1"/>
          </p:cNvSpPr>
          <p:nvPr/>
        </p:nvSpPr>
        <p:spPr bwMode="auto">
          <a:xfrm>
            <a:off x="6400800" y="4419600"/>
            <a:ext cx="381000" cy="6096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20" name="Line 29"/>
          <p:cNvSpPr>
            <a:spLocks noChangeShapeType="1"/>
          </p:cNvSpPr>
          <p:nvPr/>
        </p:nvSpPr>
        <p:spPr bwMode="auto">
          <a:xfrm>
            <a:off x="7315200" y="3733800"/>
            <a:ext cx="533400" cy="4572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7421" name="Text Box 30"/>
          <p:cNvSpPr txBox="1">
            <a:spLocks noChangeArrowheads="1"/>
          </p:cNvSpPr>
          <p:nvPr/>
        </p:nvSpPr>
        <p:spPr bwMode="auto">
          <a:xfrm>
            <a:off x="5181600" y="5375275"/>
            <a:ext cx="28670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b="1" smtClean="0"/>
              <a:t>f</a:t>
            </a:r>
            <a:r>
              <a:rPr lang="en-US" altLang="en-US" baseline="-25000" smtClean="0"/>
              <a:t>n</a:t>
            </a:r>
            <a:r>
              <a:rPr lang="en-US" altLang="en-US" smtClean="0"/>
              <a:t> = (</a:t>
            </a:r>
            <a:r>
              <a:rPr lang="en-US" altLang="en-US" b="1" smtClean="0"/>
              <a:t>t</a:t>
            </a:r>
            <a:r>
              <a:rPr lang="en-US" altLang="en-US" smtClean="0">
                <a:ea typeface="Times New Roman" charset="0"/>
                <a:cs typeface="Times New Roman" charset="0"/>
                <a:sym typeface="Symbol" charset="2"/>
              </a:rPr>
              <a:t> · </a:t>
            </a:r>
            <a:r>
              <a:rPr lang="en-US" altLang="en-US" b="1" smtClean="0">
                <a:ea typeface="Times New Roman" charset="0"/>
                <a:cs typeface="Times New Roman" charset="0"/>
                <a:sym typeface="Symbol" charset="2"/>
              </a:rPr>
              <a:t>n</a:t>
            </a:r>
            <a:r>
              <a:rPr lang="en-US" altLang="en-US" baseline="-25000" smtClean="0">
                <a:ea typeface="Times New Roman" charset="0"/>
                <a:cs typeface="Times New Roman" charset="0"/>
                <a:sym typeface="Symbol" charset="2"/>
              </a:rPr>
              <a:t>L</a:t>
            </a:r>
            <a:r>
              <a:rPr lang="en-US" altLang="en-US" smtClean="0">
                <a:ea typeface="Times New Roman" charset="0"/>
                <a:cs typeface="Times New Roman" charset="0"/>
                <a:sym typeface="Symbol" charset="2"/>
              </a:rPr>
              <a:t> ) A</a:t>
            </a:r>
            <a:r>
              <a:rPr lang="en-US" altLang="en-US" baseline="-25000" smtClean="0">
                <a:ea typeface="Times New Roman" charset="0"/>
                <a:cs typeface="Times New Roman" charset="0"/>
                <a:sym typeface="Symbol" charset="2"/>
              </a:rPr>
              <a:t>overlap </a:t>
            </a:r>
            <a:r>
              <a:rPr lang="en-US" altLang="en-US" b="1" smtClean="0">
                <a:ea typeface="Times New Roman" charset="0"/>
                <a:cs typeface="Times New Roman" charset="0"/>
                <a:sym typeface="Symbol" charset="2"/>
              </a:rPr>
              <a:t>n</a:t>
            </a:r>
            <a:r>
              <a:rPr lang="en-US" altLang="en-US" baseline="-25000" smtClean="0">
                <a:ea typeface="Times New Roman" charset="0"/>
                <a:cs typeface="Times New Roman" charset="0"/>
                <a:sym typeface="Symbol" charset="2"/>
              </a:rPr>
              <a:t>L</a:t>
            </a:r>
          </a:p>
        </p:txBody>
      </p:sp>
      <p:sp>
        <p:nvSpPr>
          <p:cNvPr id="17422" name="Text Box 31"/>
          <p:cNvSpPr txBox="1">
            <a:spLocks noChangeArrowheads="1"/>
          </p:cNvSpPr>
          <p:nvPr/>
        </p:nvSpPr>
        <p:spPr bwMode="auto">
          <a:xfrm>
            <a:off x="5181600" y="5867400"/>
            <a:ext cx="12461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b="1" smtClean="0"/>
              <a:t>f</a:t>
            </a:r>
            <a:r>
              <a:rPr lang="en-US" altLang="en-US" baseline="-25000" smtClean="0"/>
              <a:t>I</a:t>
            </a:r>
            <a:r>
              <a:rPr lang="en-US" altLang="en-US" smtClean="0"/>
              <a:t> = N</a:t>
            </a:r>
            <a:r>
              <a:rPr lang="en-US" altLang="en-US" baseline="-25000" smtClean="0"/>
              <a:t>I</a:t>
            </a:r>
            <a:r>
              <a:rPr lang="en-US" altLang="en-US" smtClean="0"/>
              <a:t> </a:t>
            </a:r>
            <a:r>
              <a:rPr lang="en-US" altLang="en-US" b="1" smtClean="0"/>
              <a:t>f</a:t>
            </a:r>
            <a:r>
              <a:rPr lang="en-US" altLang="en-US" baseline="-25000" smtClean="0"/>
              <a:t>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defRPr/>
            </a:pPr>
            <a:r>
              <a:rPr lang="en-US" altLang="en-US"/>
              <a:t>Highlight of Zapotec Capabilities</a:t>
            </a:r>
          </a:p>
        </p:txBody>
      </p:sp>
      <p:sp>
        <p:nvSpPr>
          <p:cNvPr id="18435" name="Rectangle 3"/>
          <p:cNvSpPr>
            <a:spLocks noGrp="1" noChangeArrowheads="1"/>
          </p:cNvSpPr>
          <p:nvPr>
            <p:ph idx="1"/>
          </p:nvPr>
        </p:nvSpPr>
        <p:spPr>
          <a:xfrm>
            <a:off x="685800" y="1766888"/>
            <a:ext cx="7772400" cy="4114800"/>
          </a:xfrm>
        </p:spPr>
        <p:txBody>
          <a:bodyPr/>
          <a:lstStyle/>
          <a:p>
            <a:pPr>
              <a:lnSpc>
                <a:spcPct val="80000"/>
              </a:lnSpc>
              <a:defRPr/>
            </a:pPr>
            <a:r>
              <a:rPr lang="en-US" altLang="en-US" sz="1800" dirty="0"/>
              <a:t>Supports two Sierra/SM element types for material insertion</a:t>
            </a:r>
          </a:p>
          <a:p>
            <a:pPr lvl="1">
              <a:lnSpc>
                <a:spcPct val="80000"/>
              </a:lnSpc>
              <a:defRPr/>
            </a:pPr>
            <a:r>
              <a:rPr lang="en-US" altLang="en-US" sz="1800" b="0" dirty="0"/>
              <a:t>8-node hexahedral element</a:t>
            </a:r>
          </a:p>
          <a:p>
            <a:pPr lvl="1">
              <a:lnSpc>
                <a:spcPct val="80000"/>
              </a:lnSpc>
              <a:defRPr/>
            </a:pPr>
            <a:r>
              <a:rPr lang="en-US" altLang="en-US" sz="1800" b="0" dirty="0"/>
              <a:t>4-node shell element</a:t>
            </a:r>
          </a:p>
          <a:p>
            <a:pPr>
              <a:lnSpc>
                <a:spcPct val="80000"/>
              </a:lnSpc>
              <a:defRPr/>
            </a:pPr>
            <a:endParaRPr lang="en-US" altLang="en-US" sz="1200" dirty="0"/>
          </a:p>
          <a:p>
            <a:pPr>
              <a:lnSpc>
                <a:spcPct val="80000"/>
              </a:lnSpc>
              <a:defRPr/>
            </a:pPr>
            <a:r>
              <a:rPr lang="en-US" altLang="en-US" sz="1800" dirty="0"/>
              <a:t>Compatible with CTH-AMR capability</a:t>
            </a:r>
          </a:p>
          <a:p>
            <a:pPr>
              <a:lnSpc>
                <a:spcPct val="80000"/>
              </a:lnSpc>
              <a:defRPr/>
            </a:pPr>
            <a:endParaRPr lang="en-US" altLang="en-US" sz="1200" dirty="0"/>
          </a:p>
          <a:p>
            <a:pPr>
              <a:lnSpc>
                <a:spcPct val="80000"/>
              </a:lnSpc>
              <a:defRPr/>
            </a:pPr>
            <a:r>
              <a:rPr lang="en-US" altLang="en-US" sz="1800" dirty="0"/>
              <a:t>Can model response of complex, thin-shell structures</a:t>
            </a:r>
          </a:p>
          <a:p>
            <a:pPr>
              <a:lnSpc>
                <a:spcPct val="80000"/>
              </a:lnSpc>
              <a:defRPr/>
            </a:pPr>
            <a:endParaRPr lang="en-US" altLang="en-US" sz="1200" dirty="0"/>
          </a:p>
          <a:p>
            <a:pPr>
              <a:lnSpc>
                <a:spcPct val="80000"/>
              </a:lnSpc>
              <a:defRPr/>
            </a:pPr>
            <a:r>
              <a:rPr lang="en-US" altLang="en-US" sz="1800" dirty="0"/>
              <a:t>Element death (a.k.a. erosion) accounted for in the force application step</a:t>
            </a:r>
          </a:p>
          <a:p>
            <a:pPr>
              <a:lnSpc>
                <a:spcPct val="80000"/>
              </a:lnSpc>
              <a:defRPr/>
            </a:pPr>
            <a:endParaRPr lang="en-US" altLang="en-US" sz="1200" dirty="0"/>
          </a:p>
          <a:p>
            <a:pPr>
              <a:lnSpc>
                <a:spcPct val="80000"/>
              </a:lnSpc>
              <a:defRPr/>
            </a:pPr>
            <a:r>
              <a:rPr lang="en-US" altLang="en-US" sz="1800" dirty="0"/>
              <a:t>Donation</a:t>
            </a:r>
          </a:p>
          <a:p>
            <a:pPr lvl="1">
              <a:lnSpc>
                <a:spcPct val="80000"/>
              </a:lnSpc>
              <a:defRPr/>
            </a:pPr>
            <a:r>
              <a:rPr lang="en-US" altLang="en-US" sz="1800" b="0" dirty="0"/>
              <a:t>Material from “dying” </a:t>
            </a:r>
            <a:r>
              <a:rPr lang="en-US" altLang="en-US" sz="1800" b="0" dirty="0" err="1"/>
              <a:t>Lagrangian</a:t>
            </a:r>
            <a:r>
              <a:rPr lang="en-US" altLang="en-US" sz="1800" b="0" dirty="0"/>
              <a:t> elements contributed to CTH</a:t>
            </a:r>
          </a:p>
          <a:p>
            <a:pPr lvl="1">
              <a:lnSpc>
                <a:spcPct val="80000"/>
              </a:lnSpc>
              <a:defRPr/>
            </a:pPr>
            <a:r>
              <a:rPr lang="en-US" altLang="en-US" sz="1800" b="0" dirty="0"/>
              <a:t>“Donated” material treated as Eulerian for duration of calculation</a:t>
            </a:r>
          </a:p>
          <a:p>
            <a:pPr>
              <a:lnSpc>
                <a:spcPct val="80000"/>
              </a:lnSpc>
              <a:defRPr/>
            </a:pPr>
            <a:endParaRPr lang="en-US" altLang="en-US" sz="1200" dirty="0"/>
          </a:p>
          <a:p>
            <a:pPr>
              <a:lnSpc>
                <a:spcPct val="80000"/>
              </a:lnSpc>
              <a:defRPr/>
            </a:pPr>
            <a:r>
              <a:rPr lang="en-US" altLang="en-US" sz="1800" dirty="0"/>
              <a:t>Parallel implementation </a:t>
            </a:r>
          </a:p>
          <a:p>
            <a:pPr>
              <a:lnSpc>
                <a:spcPct val="80000"/>
              </a:lnSpc>
              <a:defRPr/>
            </a:pPr>
            <a:endParaRPr lang="en-US" alt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defRPr/>
            </a:pPr>
            <a:r>
              <a:rPr lang="en-US" altLang="en-US"/>
              <a:t>Typical Zapotec Applications</a:t>
            </a:r>
          </a:p>
        </p:txBody>
      </p:sp>
      <p:pic>
        <p:nvPicPr>
          <p:cNvPr id="19459" name="Picture 3" descr="sc08_40"/>
          <p:cNvPicPr>
            <a:picLocks noChangeAspect="1" noChangeArrowheads="1"/>
          </p:cNvPicPr>
          <p:nvPr/>
        </p:nvPicPr>
        <p:blipFill>
          <a:blip r:embed="rId3">
            <a:extLst>
              <a:ext uri="{28A0092B-C50C-407E-A947-70E740481C1C}">
                <a14:useLocalDpi xmlns:a14="http://schemas.microsoft.com/office/drawing/2010/main" val="0"/>
              </a:ext>
            </a:extLst>
          </a:blip>
          <a:srcRect b="16267"/>
          <a:stretch>
            <a:fillRect/>
          </a:stretch>
        </p:blipFill>
        <p:spPr bwMode="auto">
          <a:xfrm>
            <a:off x="990600" y="1600200"/>
            <a:ext cx="2743200" cy="190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pic>
        <p:nvPicPr>
          <p:cNvPr id="26627" name="Picture 4" descr="CTH_mesh_fireball"/>
          <p:cNvPicPr>
            <a:picLocks noChangeAspect="1" noChangeArrowheads="1"/>
          </p:cNvPicPr>
          <p:nvPr/>
        </p:nvPicPr>
        <p:blipFill>
          <a:blip r:embed="rId4">
            <a:extLst>
              <a:ext uri="{28A0092B-C50C-407E-A947-70E740481C1C}">
                <a14:useLocalDpi xmlns:a14="http://schemas.microsoft.com/office/drawing/2010/main" val="0"/>
              </a:ext>
            </a:extLst>
          </a:blip>
          <a:srcRect l="12439" t="13332" r="8311" b="6523"/>
          <a:stretch>
            <a:fillRect/>
          </a:stretch>
        </p:blipFill>
        <p:spPr bwMode="auto">
          <a:xfrm>
            <a:off x="1292225" y="3736975"/>
            <a:ext cx="2667000" cy="2297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5" descr="aps_t20_000"/>
          <p:cNvPicPr>
            <a:picLocks noChangeAspect="1" noChangeArrowheads="1"/>
          </p:cNvPicPr>
          <p:nvPr/>
        </p:nvPicPr>
        <p:blipFill>
          <a:blip r:embed="rId5">
            <a:extLst>
              <a:ext uri="{28A0092B-C50C-407E-A947-70E740481C1C}">
                <a14:useLocalDpi xmlns:a14="http://schemas.microsoft.com/office/drawing/2010/main" val="0"/>
              </a:ext>
            </a:extLst>
          </a:blip>
          <a:srcRect l="13750" t="6485" r="5000" b="22266"/>
          <a:stretch>
            <a:fillRect/>
          </a:stretch>
        </p:blipFill>
        <p:spPr bwMode="auto">
          <a:xfrm>
            <a:off x="5334000" y="1524000"/>
            <a:ext cx="2259013"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1862" name="Text Box 6"/>
          <p:cNvSpPr txBox="1">
            <a:spLocks noChangeArrowheads="1"/>
          </p:cNvSpPr>
          <p:nvPr/>
        </p:nvSpPr>
        <p:spPr bwMode="auto">
          <a:xfrm>
            <a:off x="1143000" y="3536950"/>
            <a:ext cx="238125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US" altLang="en-US" sz="1400" dirty="0">
                <a:latin typeface="+mn-lt"/>
              </a:rPr>
              <a:t>Earth Penetrating Weapons</a:t>
            </a:r>
          </a:p>
        </p:txBody>
      </p:sp>
      <p:sp>
        <p:nvSpPr>
          <p:cNvPr id="121863" name="Text Box 7"/>
          <p:cNvSpPr txBox="1">
            <a:spLocks noChangeArrowheads="1"/>
          </p:cNvSpPr>
          <p:nvPr/>
        </p:nvSpPr>
        <p:spPr bwMode="auto">
          <a:xfrm>
            <a:off x="5318125" y="3536950"/>
            <a:ext cx="2046288" cy="52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defRPr/>
            </a:pPr>
            <a:r>
              <a:rPr lang="en-US" altLang="en-US" sz="1400" dirty="0">
                <a:latin typeface="+mn-lt"/>
              </a:rPr>
              <a:t>Anti-Armor Applications</a:t>
            </a:r>
          </a:p>
          <a:p>
            <a:pPr algn="ctr">
              <a:defRPr/>
            </a:pPr>
            <a:r>
              <a:rPr lang="en-US" altLang="en-US" sz="1400" dirty="0">
                <a:latin typeface="+mn-lt"/>
              </a:rPr>
              <a:t>(Eroding Rods)</a:t>
            </a:r>
          </a:p>
        </p:txBody>
      </p:sp>
      <p:sp>
        <p:nvSpPr>
          <p:cNvPr id="121864" name="Text Box 8"/>
          <p:cNvSpPr txBox="1">
            <a:spLocks noChangeArrowheads="1"/>
          </p:cNvSpPr>
          <p:nvPr/>
        </p:nvSpPr>
        <p:spPr bwMode="auto">
          <a:xfrm>
            <a:off x="1295400" y="6027738"/>
            <a:ext cx="2303463"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defRPr/>
            </a:pPr>
            <a:r>
              <a:rPr lang="en-US" altLang="en-US" sz="1400" dirty="0">
                <a:latin typeface="+mn-lt"/>
              </a:rPr>
              <a:t>Air Blast Loading on a </a:t>
            </a:r>
          </a:p>
          <a:p>
            <a:pPr algn="ctr">
              <a:defRPr/>
            </a:pPr>
            <a:r>
              <a:rPr lang="en-US" altLang="en-US" sz="1400" dirty="0">
                <a:latin typeface="+mn-lt"/>
              </a:rPr>
              <a:t>Reinforced Concrete (RC) </a:t>
            </a:r>
          </a:p>
          <a:p>
            <a:pPr algn="ctr">
              <a:defRPr/>
            </a:pPr>
            <a:r>
              <a:rPr lang="en-US" altLang="en-US" sz="1400" dirty="0">
                <a:latin typeface="+mn-lt"/>
              </a:rPr>
              <a:t>Building</a:t>
            </a:r>
          </a:p>
        </p:txBody>
      </p:sp>
      <p:sp>
        <p:nvSpPr>
          <p:cNvPr id="9" name="Text Box 7"/>
          <p:cNvSpPr txBox="1">
            <a:spLocks noChangeArrowheads="1"/>
          </p:cNvSpPr>
          <p:nvPr/>
        </p:nvSpPr>
        <p:spPr bwMode="auto">
          <a:xfrm>
            <a:off x="5378450" y="6243638"/>
            <a:ext cx="184785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defRPr/>
            </a:pPr>
            <a:r>
              <a:rPr lang="en-US" altLang="en-US" sz="1400" dirty="0">
                <a:latin typeface="+mn-lt"/>
              </a:rPr>
              <a:t>Hypervelocity Impact</a:t>
            </a:r>
          </a:p>
        </p:txBody>
      </p:sp>
      <p:grpSp>
        <p:nvGrpSpPr>
          <p:cNvPr id="26633" name="Group 9"/>
          <p:cNvGrpSpPr>
            <a:grpSpLocks/>
          </p:cNvGrpSpPr>
          <p:nvPr/>
        </p:nvGrpSpPr>
        <p:grpSpPr bwMode="auto">
          <a:xfrm>
            <a:off x="5073650" y="4221163"/>
            <a:ext cx="2452688" cy="1812925"/>
            <a:chOff x="3473450" y="4022726"/>
            <a:chExt cx="2452688" cy="1812925"/>
          </a:xfrm>
        </p:grpSpPr>
        <p:pic>
          <p:nvPicPr>
            <p:cNvPr id="26634" name="Picture 52" descr="0419_Z"/>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3775" y="4022726"/>
              <a:ext cx="1122363" cy="181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5" name="Picture 51" descr="0419_A"/>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73450" y="4237038"/>
              <a:ext cx="10287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9" name="Right Arrow 1"/>
            <p:cNvSpPr>
              <a:spLocks noChangeArrowheads="1"/>
            </p:cNvSpPr>
            <p:nvPr/>
          </p:nvSpPr>
          <p:spPr bwMode="auto">
            <a:xfrm>
              <a:off x="4502150" y="4727576"/>
              <a:ext cx="398463" cy="672525"/>
            </a:xfrm>
            <a:prstGeom prst="rightArrow">
              <a:avLst>
                <a:gd name="adj1" fmla="val 50000"/>
                <a:gd name="adj2" fmla="val 50000"/>
              </a:avLst>
            </a:prstGeom>
            <a:solidFill>
              <a:srgbClr val="FF0000"/>
            </a:solidFill>
            <a:ln>
              <a:noFill/>
            </a:ln>
            <a:effectLst>
              <a:outerShdw blurRad="63500" dist="17961" dir="2700000" algn="ctr" rotWithShape="0">
                <a:schemeClr val="tx1">
                  <a:alpha val="74997"/>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z="1600" b="1" smtClean="0">
                <a:latin typeface="Arial" charset="0"/>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244850" y="5600700"/>
            <a:ext cx="2711450" cy="915988"/>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20483" name="Rectangle 3"/>
          <p:cNvSpPr>
            <a:spLocks noGrp="1" noChangeArrowheads="1"/>
          </p:cNvSpPr>
          <p:nvPr>
            <p:ph type="title"/>
          </p:nvPr>
        </p:nvSpPr>
        <p:spPr/>
        <p:txBody>
          <a:bodyPr/>
          <a:lstStyle/>
          <a:p>
            <a:pPr>
              <a:defRPr/>
            </a:pPr>
            <a:r>
              <a:rPr lang="en-US" altLang="en-US"/>
              <a:t>Problem Development</a:t>
            </a:r>
          </a:p>
        </p:txBody>
      </p:sp>
      <p:grpSp>
        <p:nvGrpSpPr>
          <p:cNvPr id="28675" name="Group 4"/>
          <p:cNvGrpSpPr>
            <a:grpSpLocks/>
          </p:cNvGrpSpPr>
          <p:nvPr/>
        </p:nvGrpSpPr>
        <p:grpSpPr bwMode="auto">
          <a:xfrm>
            <a:off x="6019800" y="2362200"/>
            <a:ext cx="2554288" cy="1489075"/>
            <a:chOff x="3792" y="1375"/>
            <a:chExt cx="1609" cy="938"/>
          </a:xfrm>
        </p:grpSpPr>
        <p:sp>
          <p:nvSpPr>
            <p:cNvPr id="20497" name="Oval 5"/>
            <p:cNvSpPr>
              <a:spLocks noChangeArrowheads="1"/>
            </p:cNvSpPr>
            <p:nvPr/>
          </p:nvSpPr>
          <p:spPr bwMode="auto">
            <a:xfrm>
              <a:off x="3792" y="1375"/>
              <a:ext cx="1609" cy="938"/>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20498" name="Text Box 6"/>
            <p:cNvSpPr txBox="1">
              <a:spLocks noChangeArrowheads="1"/>
            </p:cNvSpPr>
            <p:nvPr/>
          </p:nvSpPr>
          <p:spPr bwMode="auto">
            <a:xfrm>
              <a:off x="4021" y="1536"/>
              <a:ext cx="1152"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1800" b="1" dirty="0" smtClean="0"/>
                <a:t>Sierra/SM Data</a:t>
              </a:r>
            </a:p>
            <a:p>
              <a:pPr algn="ctr">
                <a:defRPr/>
              </a:pPr>
              <a:r>
                <a:rPr lang="en-US" altLang="en-US" sz="1800" dirty="0" smtClean="0"/>
                <a:t>Input File (</a:t>
              </a:r>
              <a:r>
                <a:rPr lang="en-US" altLang="en-US" sz="1800" dirty="0" smtClean="0">
                  <a:latin typeface="Courier New" charset="0"/>
                  <a:ea typeface="Courier New" charset="0"/>
                  <a:cs typeface="Courier New" charset="0"/>
                </a:rPr>
                <a:t>*.</a:t>
              </a:r>
              <a:r>
                <a:rPr lang="en-US" altLang="en-US" sz="1800" dirty="0" err="1" smtClean="0">
                  <a:latin typeface="Courier New" charset="0"/>
                  <a:ea typeface="Courier New" charset="0"/>
                  <a:cs typeface="Courier New" charset="0"/>
                </a:rPr>
                <a:t>i</a:t>
              </a:r>
              <a:r>
                <a:rPr lang="en-US" altLang="en-US" sz="1800" dirty="0" smtClean="0"/>
                <a:t>)</a:t>
              </a:r>
            </a:p>
            <a:p>
              <a:pPr algn="ctr">
                <a:defRPr/>
              </a:pPr>
              <a:r>
                <a:rPr lang="en-US" altLang="en-US" sz="1800" dirty="0" smtClean="0"/>
                <a:t>Model File (</a:t>
              </a:r>
              <a:r>
                <a:rPr lang="en-US" altLang="en-US" sz="1800" dirty="0" smtClean="0">
                  <a:latin typeface="Courier New" charset="0"/>
                  <a:ea typeface="Courier New" charset="0"/>
                  <a:cs typeface="Courier New" charset="0"/>
                </a:rPr>
                <a:t>*.g</a:t>
              </a:r>
              <a:r>
                <a:rPr lang="en-US" altLang="en-US" sz="1800" dirty="0" smtClean="0"/>
                <a:t>)</a:t>
              </a:r>
            </a:p>
          </p:txBody>
        </p:sp>
      </p:grpSp>
      <p:grpSp>
        <p:nvGrpSpPr>
          <p:cNvPr id="28676" name="Group 8"/>
          <p:cNvGrpSpPr>
            <a:grpSpLocks/>
          </p:cNvGrpSpPr>
          <p:nvPr/>
        </p:nvGrpSpPr>
        <p:grpSpPr bwMode="auto">
          <a:xfrm>
            <a:off x="3549650" y="3810000"/>
            <a:ext cx="2103438" cy="1068388"/>
            <a:chOff x="2419" y="2426"/>
            <a:chExt cx="1325" cy="673"/>
          </a:xfrm>
        </p:grpSpPr>
        <p:sp>
          <p:nvSpPr>
            <p:cNvPr id="20495" name="Oval 9"/>
            <p:cNvSpPr>
              <a:spLocks noChangeArrowheads="1"/>
            </p:cNvSpPr>
            <p:nvPr/>
          </p:nvSpPr>
          <p:spPr bwMode="auto">
            <a:xfrm>
              <a:off x="2419" y="2426"/>
              <a:ext cx="1325" cy="673"/>
            </a:xfrm>
            <a:prstGeom prst="ellipse">
              <a:avLst/>
            </a:prstGeom>
            <a:solidFill>
              <a:schemeClr val="accent2"/>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20496" name="Text Box 10"/>
            <p:cNvSpPr txBox="1">
              <a:spLocks noChangeArrowheads="1"/>
            </p:cNvSpPr>
            <p:nvPr/>
          </p:nvSpPr>
          <p:spPr bwMode="auto">
            <a:xfrm>
              <a:off x="2599" y="2580"/>
              <a:ext cx="941" cy="365"/>
            </a:xfrm>
            <a:prstGeom prst="rect">
              <a:avLst/>
            </a:prstGeom>
            <a:solidFill>
              <a:schemeClr val="accent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3200" smtClean="0"/>
                <a:t>Zapotec</a:t>
              </a:r>
            </a:p>
          </p:txBody>
        </p:sp>
      </p:grpSp>
      <p:sp>
        <p:nvSpPr>
          <p:cNvPr id="20486" name="Oval 12"/>
          <p:cNvSpPr>
            <a:spLocks noChangeArrowheads="1"/>
          </p:cNvSpPr>
          <p:nvPr/>
        </p:nvSpPr>
        <p:spPr bwMode="auto">
          <a:xfrm>
            <a:off x="685800" y="2362200"/>
            <a:ext cx="2554288" cy="1489075"/>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20487" name="Text Box 13"/>
          <p:cNvSpPr txBox="1">
            <a:spLocks noChangeArrowheads="1"/>
          </p:cNvSpPr>
          <p:nvPr/>
        </p:nvSpPr>
        <p:spPr bwMode="auto">
          <a:xfrm>
            <a:off x="847725" y="2786063"/>
            <a:ext cx="2228850" cy="6413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1800" b="1" smtClean="0"/>
              <a:t>CTH Data</a:t>
            </a:r>
          </a:p>
          <a:p>
            <a:pPr algn="ctr">
              <a:defRPr/>
            </a:pPr>
            <a:r>
              <a:rPr lang="en-US" altLang="en-US" sz="1800" smtClean="0"/>
              <a:t>Input File</a:t>
            </a:r>
          </a:p>
        </p:txBody>
      </p:sp>
      <p:sp>
        <p:nvSpPr>
          <p:cNvPr id="20488" name="Line 14"/>
          <p:cNvSpPr>
            <a:spLocks noChangeShapeType="1"/>
          </p:cNvSpPr>
          <p:nvPr/>
        </p:nvSpPr>
        <p:spPr bwMode="auto">
          <a:xfrm>
            <a:off x="4600575" y="2779713"/>
            <a:ext cx="0" cy="103028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20489" name="Line 15"/>
          <p:cNvSpPr>
            <a:spLocks noChangeShapeType="1"/>
          </p:cNvSpPr>
          <p:nvPr/>
        </p:nvSpPr>
        <p:spPr bwMode="auto">
          <a:xfrm>
            <a:off x="4600575" y="4878388"/>
            <a:ext cx="0" cy="722312"/>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20490" name="Line 16"/>
          <p:cNvSpPr>
            <a:spLocks noChangeShapeType="1"/>
          </p:cNvSpPr>
          <p:nvPr/>
        </p:nvSpPr>
        <p:spPr bwMode="auto">
          <a:xfrm>
            <a:off x="3076575" y="3506788"/>
            <a:ext cx="647700" cy="54768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20491" name="Line 17"/>
          <p:cNvSpPr>
            <a:spLocks noChangeShapeType="1"/>
          </p:cNvSpPr>
          <p:nvPr/>
        </p:nvSpPr>
        <p:spPr bwMode="auto">
          <a:xfrm flipH="1">
            <a:off x="5476875" y="3533775"/>
            <a:ext cx="695325" cy="5207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20492" name="Oval 19"/>
          <p:cNvSpPr>
            <a:spLocks noChangeArrowheads="1"/>
          </p:cNvSpPr>
          <p:nvPr/>
        </p:nvSpPr>
        <p:spPr bwMode="auto">
          <a:xfrm>
            <a:off x="3373438" y="1639888"/>
            <a:ext cx="2454275" cy="1331912"/>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20493" name="Text Box 20"/>
          <p:cNvSpPr txBox="1">
            <a:spLocks noChangeArrowheads="1"/>
          </p:cNvSpPr>
          <p:nvPr/>
        </p:nvSpPr>
        <p:spPr bwMode="auto">
          <a:xfrm>
            <a:off x="3543300" y="1809750"/>
            <a:ext cx="2114550" cy="92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1800" b="1" dirty="0" err="1" smtClean="0"/>
              <a:t>Zapotec</a:t>
            </a:r>
            <a:r>
              <a:rPr lang="en-US" altLang="en-US" sz="1800" b="1" dirty="0" smtClean="0"/>
              <a:t> Data</a:t>
            </a:r>
          </a:p>
          <a:p>
            <a:pPr algn="ctr">
              <a:defRPr/>
            </a:pPr>
            <a:r>
              <a:rPr lang="en-US" altLang="en-US" sz="1800" dirty="0" smtClean="0"/>
              <a:t>Input File </a:t>
            </a:r>
          </a:p>
          <a:p>
            <a:pPr algn="ctr">
              <a:defRPr/>
            </a:pPr>
            <a:r>
              <a:rPr lang="en-US" altLang="en-US" sz="1800" dirty="0" smtClean="0"/>
              <a:t>List of coupling files</a:t>
            </a:r>
          </a:p>
        </p:txBody>
      </p:sp>
      <p:sp>
        <p:nvSpPr>
          <p:cNvPr id="20494" name="Text Box 7"/>
          <p:cNvSpPr txBox="1">
            <a:spLocks noChangeArrowheads="1"/>
          </p:cNvSpPr>
          <p:nvPr/>
        </p:nvSpPr>
        <p:spPr bwMode="auto">
          <a:xfrm>
            <a:off x="3055922" y="5600700"/>
            <a:ext cx="3089307" cy="923330"/>
          </a:xfrm>
          <a:prstGeom prst="rect">
            <a:avLst/>
          </a:prstGeom>
          <a:solidFill>
            <a:srgbClr val="FFFF66"/>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1800" b="1" dirty="0" smtClean="0"/>
              <a:t>Results Data</a:t>
            </a:r>
          </a:p>
          <a:p>
            <a:pPr algn="ctr">
              <a:defRPr/>
            </a:pPr>
            <a:r>
              <a:rPr lang="en-US" altLang="en-US" sz="1800" dirty="0" smtClean="0"/>
              <a:t>CTH Results (</a:t>
            </a:r>
            <a:r>
              <a:rPr lang="en-US" altLang="en-US" sz="1800" dirty="0" err="1" smtClean="0">
                <a:latin typeface="Courier New" charset="0"/>
                <a:ea typeface="Courier New" charset="0"/>
                <a:cs typeface="Courier New" charset="0"/>
              </a:rPr>
              <a:t>spcth</a:t>
            </a:r>
            <a:r>
              <a:rPr lang="en-US" altLang="en-US" sz="1800" dirty="0" smtClean="0"/>
              <a:t>, </a:t>
            </a:r>
            <a:r>
              <a:rPr lang="en-US" altLang="en-US" sz="1800" dirty="0" err="1" smtClean="0">
                <a:latin typeface="Courier New" charset="0"/>
                <a:ea typeface="Courier New" charset="0"/>
                <a:cs typeface="Courier New" charset="0"/>
              </a:rPr>
              <a:t>hscth</a:t>
            </a:r>
            <a:r>
              <a:rPr lang="en-US" altLang="en-US" sz="1800" dirty="0" smtClean="0"/>
              <a:t>)</a:t>
            </a:r>
          </a:p>
          <a:p>
            <a:pPr algn="ctr">
              <a:defRPr/>
            </a:pPr>
            <a:r>
              <a:rPr lang="en-US" altLang="en-US" sz="1800" dirty="0" smtClean="0"/>
              <a:t>Sierra/SM Results (</a:t>
            </a:r>
            <a:r>
              <a:rPr lang="en-US" altLang="en-US" sz="1800" dirty="0" smtClean="0">
                <a:latin typeface="Courier New" charset="0"/>
                <a:ea typeface="Courier New" charset="0"/>
                <a:cs typeface="Courier New" charset="0"/>
              </a:rPr>
              <a:t>*.e</a:t>
            </a:r>
            <a:r>
              <a:rPr lang="en-US" altLang="en-US" sz="1800" dirty="0" smtClean="0"/>
              <a:t>, </a:t>
            </a:r>
            <a:r>
              <a:rPr lang="en-US" altLang="en-US" sz="1800" dirty="0" smtClean="0">
                <a:latin typeface="Courier New" charset="0"/>
                <a:ea typeface="Courier New" charset="0"/>
                <a:cs typeface="Courier New" charset="0"/>
              </a:rPr>
              <a:t>*.h</a:t>
            </a:r>
            <a:r>
              <a:rPr lang="en-US" altLang="en-US" sz="1800" dirty="0" smtClean="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a:defRPr/>
            </a:pPr>
            <a:r>
              <a:rPr lang="en-US" altLang="en-US" dirty="0"/>
              <a:t>Coupling File List</a:t>
            </a:r>
          </a:p>
        </p:txBody>
      </p:sp>
      <p:sp>
        <p:nvSpPr>
          <p:cNvPr id="74755" name="Content Placeholder 2"/>
          <p:cNvSpPr>
            <a:spLocks noGrp="1"/>
          </p:cNvSpPr>
          <p:nvPr>
            <p:ph idx="1"/>
          </p:nvPr>
        </p:nvSpPr>
        <p:spPr>
          <a:xfrm>
            <a:off x="685800" y="1600200"/>
            <a:ext cx="7772400" cy="4114800"/>
          </a:xfrm>
        </p:spPr>
        <p:txBody>
          <a:bodyPr/>
          <a:lstStyle/>
          <a:p>
            <a:pPr>
              <a:defRPr/>
            </a:pPr>
            <a:r>
              <a:rPr lang="en-US" altLang="en-US" dirty="0" smtClean="0"/>
              <a:t>Input for </a:t>
            </a:r>
            <a:r>
              <a:rPr lang="en-US" altLang="en-US" dirty="0" err="1" smtClean="0"/>
              <a:t>Zapotec</a:t>
            </a:r>
            <a:r>
              <a:rPr lang="en-US" altLang="en-US" dirty="0" smtClean="0"/>
              <a:t>:</a:t>
            </a:r>
          </a:p>
          <a:p>
            <a:pPr marL="457200" lvl="1" indent="0">
              <a:buFontTx/>
              <a:buNone/>
              <a:defRPr/>
            </a:pPr>
            <a:r>
              <a:rPr lang="en-US" altLang="en-US" b="0" dirty="0" smtClean="0">
                <a:latin typeface="Courier New" panose="02070309020205020404" pitchFamily="49" charset="0"/>
                <a:cs typeface="Courier New" panose="02070309020205020404" pitchFamily="49" charset="0"/>
              </a:rPr>
              <a:t>sierra </a:t>
            </a:r>
            <a:r>
              <a:rPr lang="en-US" altLang="en-US" b="0" dirty="0" err="1" smtClean="0">
                <a:latin typeface="Courier New" panose="02070309020205020404" pitchFamily="49" charset="0"/>
                <a:cs typeface="Courier New" panose="02070309020205020404" pitchFamily="49" charset="0"/>
              </a:rPr>
              <a:t>zapotec</a:t>
            </a:r>
            <a:r>
              <a:rPr lang="en-US" altLang="en-US" b="0" dirty="0" smtClean="0">
                <a:latin typeface="Courier New" panose="02070309020205020404" pitchFamily="49" charset="0"/>
                <a:cs typeface="Courier New" panose="02070309020205020404" pitchFamily="49" charset="0"/>
              </a:rPr>
              <a:t> -</a:t>
            </a:r>
            <a:r>
              <a:rPr lang="en-US" altLang="en-US" b="0" dirty="0" err="1" smtClean="0">
                <a:latin typeface="Courier New" panose="02070309020205020404" pitchFamily="49" charset="0"/>
                <a:cs typeface="Courier New" panose="02070309020205020404" pitchFamily="49" charset="0"/>
              </a:rPr>
              <a:t>i</a:t>
            </a:r>
            <a:r>
              <a:rPr lang="en-US" altLang="en-US" b="0" dirty="0" smtClean="0">
                <a:latin typeface="Courier New" panose="02070309020205020404" pitchFamily="49" charset="0"/>
                <a:cs typeface="Courier New" panose="02070309020205020404" pitchFamily="49" charset="0"/>
              </a:rPr>
              <a:t> &lt;</a:t>
            </a:r>
            <a:r>
              <a:rPr lang="en-US" altLang="en-US" b="0" dirty="0" err="1" smtClean="0">
                <a:latin typeface="Courier New" panose="02070309020205020404" pitchFamily="49" charset="0"/>
                <a:cs typeface="Courier New" panose="02070309020205020404" pitchFamily="49" charset="0"/>
              </a:rPr>
              <a:t>zapotec</a:t>
            </a:r>
            <a:r>
              <a:rPr lang="en-US" altLang="en-US" b="0" dirty="0" smtClean="0">
                <a:latin typeface="Courier New" panose="02070309020205020404" pitchFamily="49" charset="0"/>
                <a:cs typeface="Courier New" panose="02070309020205020404" pitchFamily="49" charset="0"/>
              </a:rPr>
              <a:t> file list&gt;</a:t>
            </a:r>
          </a:p>
          <a:p>
            <a:pPr marL="457200" lvl="1" indent="0">
              <a:buFontTx/>
              <a:buNone/>
              <a:defRPr/>
            </a:pPr>
            <a:endParaRPr lang="en-US" altLang="en-US" b="0" dirty="0" smtClean="0">
              <a:latin typeface="Courier New" panose="02070309020205020404" pitchFamily="49" charset="0"/>
              <a:cs typeface="Courier New" panose="02070309020205020404" pitchFamily="49" charset="0"/>
            </a:endParaRPr>
          </a:p>
          <a:p>
            <a:pPr>
              <a:defRPr/>
            </a:pPr>
            <a:r>
              <a:rPr lang="en-US" altLang="en-US" dirty="0" smtClean="0"/>
              <a:t>File syntax:</a:t>
            </a:r>
          </a:p>
          <a:p>
            <a:pPr marL="457200" lvl="1" indent="0">
              <a:buFontTx/>
              <a:buNone/>
              <a:defRPr/>
            </a:pPr>
            <a:r>
              <a:rPr lang="en-US" altLang="en-US" b="0" dirty="0" err="1" smtClean="0">
                <a:latin typeface="Courier New" panose="02070309020205020404" pitchFamily="49" charset="0"/>
                <a:cs typeface="Courier New" panose="02070309020205020404" pitchFamily="49" charset="0"/>
              </a:rPr>
              <a:t>cth</a:t>
            </a:r>
            <a:r>
              <a:rPr lang="en-US" altLang="en-US" b="0" dirty="0" smtClean="0">
                <a:latin typeface="Courier New" panose="02070309020205020404" pitchFamily="49" charset="0"/>
                <a:cs typeface="Courier New" panose="02070309020205020404" pitchFamily="49" charset="0"/>
              </a:rPr>
              <a:t> input deck = &lt;name&gt;		</a:t>
            </a:r>
            <a:r>
              <a:rPr lang="en-US" altLang="en-US" b="0" dirty="0" smtClean="0">
                <a:cs typeface="Courier New" panose="02070309020205020404" pitchFamily="49" charset="0"/>
              </a:rPr>
              <a:t>CTH input</a:t>
            </a:r>
            <a:endParaRPr lang="en-US" altLang="en-US" b="0" dirty="0" smtClean="0">
              <a:latin typeface="Courier New" panose="02070309020205020404" pitchFamily="49" charset="0"/>
              <a:cs typeface="Courier New" panose="02070309020205020404" pitchFamily="49" charset="0"/>
            </a:endParaRPr>
          </a:p>
          <a:p>
            <a:pPr marL="457200" lvl="1" indent="0">
              <a:buFontTx/>
              <a:buNone/>
              <a:defRPr/>
            </a:pPr>
            <a:r>
              <a:rPr lang="en-US" altLang="en-US" b="0" dirty="0" err="1" smtClean="0">
                <a:latin typeface="Courier New" panose="02070309020205020404" pitchFamily="49" charset="0"/>
                <a:cs typeface="Courier New" panose="02070309020205020404" pitchFamily="49" charset="0"/>
              </a:rPr>
              <a:t>cth</a:t>
            </a:r>
            <a:r>
              <a:rPr lang="en-US" altLang="en-US" b="0" dirty="0" smtClean="0">
                <a:latin typeface="Courier New" panose="02070309020205020404" pitchFamily="49" charset="0"/>
                <a:cs typeface="Courier New" panose="02070309020205020404" pitchFamily="49" charset="0"/>
              </a:rPr>
              <a:t> run id = &lt;name&gt;</a:t>
            </a:r>
          </a:p>
          <a:p>
            <a:pPr marL="457200" lvl="1" indent="0">
              <a:buFontTx/>
              <a:buNone/>
              <a:defRPr/>
            </a:pPr>
            <a:r>
              <a:rPr lang="en-US" altLang="en-US" b="0" dirty="0" smtClean="0">
                <a:latin typeface="Courier New" panose="02070309020205020404" pitchFamily="49" charset="0"/>
                <a:cs typeface="Courier New" panose="02070309020205020404" pitchFamily="49" charset="0"/>
              </a:rPr>
              <a:t>sierra input deck = &lt;name&gt;	</a:t>
            </a:r>
            <a:r>
              <a:rPr lang="en-US" altLang="en-US" b="0" dirty="0" smtClean="0">
                <a:cs typeface="Courier New" panose="02070309020205020404" pitchFamily="49" charset="0"/>
              </a:rPr>
              <a:t>Sierra/SM input</a:t>
            </a:r>
            <a:endParaRPr lang="en-US" altLang="en-US" b="0" dirty="0" smtClean="0">
              <a:latin typeface="Courier New" panose="02070309020205020404" pitchFamily="49" charset="0"/>
              <a:cs typeface="Courier New" panose="02070309020205020404" pitchFamily="49" charset="0"/>
            </a:endParaRPr>
          </a:p>
          <a:p>
            <a:pPr marL="457200" lvl="1" indent="0">
              <a:buFontTx/>
              <a:buNone/>
              <a:defRPr/>
            </a:pPr>
            <a:r>
              <a:rPr lang="en-US" altLang="en-US" b="0" dirty="0" err="1" smtClean="0">
                <a:latin typeface="Courier New" panose="02070309020205020404" pitchFamily="49" charset="0"/>
                <a:cs typeface="Courier New" panose="02070309020205020404" pitchFamily="49" charset="0"/>
              </a:rPr>
              <a:t>zapotec</a:t>
            </a:r>
            <a:r>
              <a:rPr lang="en-US" altLang="en-US" b="0" dirty="0" smtClean="0">
                <a:latin typeface="Courier New" panose="02070309020205020404" pitchFamily="49" charset="0"/>
                <a:cs typeface="Courier New" panose="02070309020205020404" pitchFamily="49" charset="0"/>
              </a:rPr>
              <a:t> input deck = &lt;name&gt;	</a:t>
            </a:r>
            <a:r>
              <a:rPr lang="en-US" altLang="en-US" b="0" dirty="0" err="1" smtClean="0">
                <a:cs typeface="Courier New" panose="02070309020205020404" pitchFamily="49" charset="0"/>
              </a:rPr>
              <a:t>Zapotec</a:t>
            </a:r>
            <a:r>
              <a:rPr lang="en-US" altLang="en-US" b="0" dirty="0" smtClean="0">
                <a:cs typeface="Courier New" panose="02070309020205020404" pitchFamily="49" charset="0"/>
              </a:rPr>
              <a:t> input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defRPr/>
            </a:pPr>
            <a:r>
              <a:rPr lang="en-US" altLang="en-US" dirty="0" err="1"/>
              <a:t>Zapotec</a:t>
            </a:r>
            <a:r>
              <a:rPr lang="en-US" altLang="en-US" dirty="0"/>
              <a:t> Command File</a:t>
            </a:r>
          </a:p>
        </p:txBody>
      </p:sp>
      <p:sp>
        <p:nvSpPr>
          <p:cNvPr id="27651" name="Rectangle 3"/>
          <p:cNvSpPr>
            <a:spLocks noGrp="1" noChangeArrowheads="1"/>
          </p:cNvSpPr>
          <p:nvPr>
            <p:ph idx="1"/>
          </p:nvPr>
        </p:nvSpPr>
        <p:spPr/>
        <p:txBody>
          <a:bodyPr/>
          <a:lstStyle/>
          <a:p>
            <a:pPr>
              <a:defRPr/>
            </a:pPr>
            <a:r>
              <a:rPr lang="en-US" altLang="en-US" sz="2000" dirty="0"/>
              <a:t>Name specified in coupling </a:t>
            </a:r>
            <a:r>
              <a:rPr lang="en-US" altLang="en-US" sz="2000" dirty="0" smtClean="0"/>
              <a:t>file list (e.g., </a:t>
            </a:r>
            <a:r>
              <a:rPr lang="en-US" altLang="en-US" sz="2000" b="0" dirty="0" err="1" smtClean="0">
                <a:latin typeface="Courier New" charset="0"/>
                <a:ea typeface="Courier New" charset="0"/>
                <a:cs typeface="Courier New" charset="0"/>
              </a:rPr>
              <a:t>zapotec.inp</a:t>
            </a:r>
            <a:r>
              <a:rPr lang="en-US" altLang="en-US" sz="2000" dirty="0"/>
              <a:t>)</a:t>
            </a:r>
          </a:p>
          <a:p>
            <a:pPr>
              <a:defRPr/>
            </a:pPr>
            <a:endParaRPr lang="en-US" altLang="en-US" sz="2000" dirty="0"/>
          </a:p>
          <a:p>
            <a:pPr>
              <a:defRPr/>
            </a:pPr>
            <a:r>
              <a:rPr lang="en-US" altLang="en-US" sz="2000" dirty="0"/>
              <a:t>Simple, free-field format using keyword inputs</a:t>
            </a:r>
          </a:p>
          <a:p>
            <a:pPr>
              <a:defRPr/>
            </a:pPr>
            <a:endParaRPr lang="en-US" altLang="en-US" sz="2000" dirty="0"/>
          </a:p>
          <a:p>
            <a:pPr>
              <a:defRPr/>
            </a:pPr>
            <a:r>
              <a:rPr lang="en-US" altLang="en-US" sz="2000" dirty="0"/>
              <a:t>Provides overall program control</a:t>
            </a:r>
          </a:p>
          <a:p>
            <a:pPr lvl="1">
              <a:defRPr/>
            </a:pPr>
            <a:r>
              <a:rPr lang="en-US" altLang="en-US" sz="2000" b="0" dirty="0" smtClean="0"/>
              <a:t>termination </a:t>
            </a:r>
            <a:r>
              <a:rPr lang="en-US" altLang="en-US" sz="2000" b="0" dirty="0"/>
              <a:t>time, plot </a:t>
            </a:r>
            <a:r>
              <a:rPr lang="en-US" altLang="en-US" sz="2000" b="0" dirty="0" smtClean="0"/>
              <a:t>frequency</a:t>
            </a:r>
            <a:r>
              <a:rPr lang="mr-IN" altLang="en-US" sz="2000" b="0" dirty="0" smtClean="0"/>
              <a:t>…</a:t>
            </a:r>
            <a:endParaRPr lang="en-US" altLang="en-US" sz="2000" b="0" dirty="0"/>
          </a:p>
          <a:p>
            <a:pPr>
              <a:defRPr/>
            </a:pPr>
            <a:endParaRPr lang="en-US" altLang="en-US" sz="2000" dirty="0"/>
          </a:p>
          <a:p>
            <a:pPr>
              <a:defRPr/>
            </a:pPr>
            <a:r>
              <a:rPr lang="en-US" altLang="en-US" sz="2000" dirty="0"/>
              <a:t>Defines relationships between Eulerian and </a:t>
            </a:r>
            <a:r>
              <a:rPr lang="en-US" altLang="en-US" sz="2000" dirty="0" err="1"/>
              <a:t>Lagrangian</a:t>
            </a:r>
            <a:r>
              <a:rPr lang="en-US" altLang="en-US" sz="2000" dirty="0"/>
              <a:t> materials in the problem</a:t>
            </a:r>
          </a:p>
          <a:p>
            <a:pPr lvl="1">
              <a:defRPr/>
            </a:pPr>
            <a:r>
              <a:rPr lang="en-US" altLang="en-US" sz="2000" b="0" dirty="0"/>
              <a:t>The user must </a:t>
            </a:r>
            <a:r>
              <a:rPr lang="en-US" altLang="en-US" sz="2000" b="0" dirty="0" smtClean="0"/>
              <a:t>set up CTH </a:t>
            </a:r>
            <a:r>
              <a:rPr lang="en-US" altLang="en-US" sz="2000" b="0" dirty="0"/>
              <a:t>and Sierra/SM </a:t>
            </a:r>
            <a:r>
              <a:rPr lang="en-US" altLang="en-US" sz="2000" b="0" dirty="0" smtClean="0"/>
              <a:t>input separately</a:t>
            </a:r>
            <a:endParaRPr lang="en-US" altLang="en-US" sz="2000" b="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defRPr/>
            </a:pPr>
            <a:r>
              <a:rPr lang="en-US" altLang="en-US"/>
              <a:t>Example Zapotec Command File</a:t>
            </a:r>
          </a:p>
        </p:txBody>
      </p:sp>
      <p:sp>
        <p:nvSpPr>
          <p:cNvPr id="28675" name="Text Box 3"/>
          <p:cNvSpPr txBox="1">
            <a:spLocks noChangeArrowheads="1"/>
          </p:cNvSpPr>
          <p:nvPr/>
        </p:nvSpPr>
        <p:spPr bwMode="auto">
          <a:xfrm>
            <a:off x="2438400" y="1752600"/>
            <a:ext cx="4257675" cy="477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en-US" sz="1600">
                <a:latin typeface="Courier New" charset="0"/>
                <a:ea typeface="MS Mincho" charset="-128"/>
              </a:rPr>
              <a:t>*</a:t>
            </a:r>
            <a:br>
              <a:rPr lang="en-US" altLang="en-US" sz="1600">
                <a:latin typeface="Courier New" charset="0"/>
                <a:ea typeface="MS Mincho" charset="-128"/>
              </a:rPr>
            </a:br>
            <a:r>
              <a:rPr lang="en-US" altLang="en-US" sz="1600">
                <a:latin typeface="Courier New" charset="0"/>
                <a:ea typeface="MS Mincho" charset="-128"/>
              </a:rPr>
              <a:t>num_eul = 1</a:t>
            </a:r>
            <a:br>
              <a:rPr lang="en-US" altLang="en-US" sz="1600">
                <a:latin typeface="Courier New" charset="0"/>
                <a:ea typeface="MS Mincho" charset="-128"/>
              </a:rPr>
            </a:br>
            <a:r>
              <a:rPr lang="en-US" altLang="en-US" sz="1600">
                <a:latin typeface="Courier New" charset="0"/>
                <a:ea typeface="MS Mincho" charset="-128"/>
              </a:rPr>
              <a:t>*</a:t>
            </a:r>
            <a:br>
              <a:rPr lang="en-US" altLang="en-US" sz="1600">
                <a:latin typeface="Courier New" charset="0"/>
                <a:ea typeface="MS Mincho" charset="-128"/>
              </a:rPr>
            </a:br>
            <a:r>
              <a:rPr lang="en-US" altLang="en-US" sz="1600">
                <a:latin typeface="Courier New" charset="0"/>
                <a:ea typeface="MS Mincho" charset="-128"/>
              </a:rPr>
              <a:t>material_map</a:t>
            </a:r>
            <a:br>
              <a:rPr lang="en-US" altLang="en-US" sz="1600">
                <a:latin typeface="Courier New" charset="0"/>
                <a:ea typeface="MS Mincho" charset="-128"/>
              </a:rPr>
            </a:br>
            <a:r>
              <a:rPr lang="en-US" altLang="en-US" sz="1600">
                <a:latin typeface="Courier New" charset="0"/>
                <a:ea typeface="MS Mincho" charset="-128"/>
              </a:rPr>
              <a:t>  eulerian 2 = lagrangian 10</a:t>
            </a:r>
            <a:br>
              <a:rPr lang="en-US" altLang="en-US" sz="1600">
                <a:latin typeface="Courier New" charset="0"/>
                <a:ea typeface="MS Mincho" charset="-128"/>
              </a:rPr>
            </a:br>
            <a:r>
              <a:rPr lang="en-US" altLang="en-US" sz="1600">
                <a:latin typeface="Courier New" charset="0"/>
                <a:ea typeface="MS Mincho" charset="-128"/>
              </a:rPr>
              <a:t>*</a:t>
            </a:r>
            <a:br>
              <a:rPr lang="en-US" altLang="en-US" sz="1600">
                <a:latin typeface="Courier New" charset="0"/>
                <a:ea typeface="MS Mincho" charset="-128"/>
              </a:rPr>
            </a:br>
            <a:r>
              <a:rPr lang="en-US" altLang="en-US" sz="1600">
                <a:latin typeface="Courier New" charset="0"/>
                <a:ea typeface="MS Mincho" charset="-128"/>
              </a:rPr>
              <a:t>max_subcycles = 20</a:t>
            </a:r>
          </a:p>
          <a:p>
            <a:r>
              <a:rPr lang="en-US" altLang="en-US" sz="1600">
                <a:latin typeface="Courier New" charset="0"/>
                <a:ea typeface="MS Mincho" charset="-128"/>
              </a:rPr>
              <a:t>*</a:t>
            </a:r>
            <a:br>
              <a:rPr lang="en-US" altLang="en-US" sz="1600">
                <a:latin typeface="Courier New" charset="0"/>
                <a:ea typeface="MS Mincho" charset="-128"/>
              </a:rPr>
            </a:br>
            <a:r>
              <a:rPr lang="en-US" altLang="en-US" sz="1600">
                <a:latin typeface="Courier New" charset="0"/>
                <a:ea typeface="MS Mincho" charset="-128"/>
              </a:rPr>
              <a:t>force</a:t>
            </a:r>
            <a:br>
              <a:rPr lang="en-US" altLang="en-US" sz="1600">
                <a:latin typeface="Courier New" charset="0"/>
                <a:ea typeface="MS Mincho" charset="-128"/>
              </a:rPr>
            </a:br>
            <a:r>
              <a:rPr lang="en-US" altLang="en-US" sz="1600">
                <a:latin typeface="Courier New" charset="0"/>
                <a:ea typeface="MS Mincho" charset="-128"/>
              </a:rPr>
              <a:t> sset 200 210</a:t>
            </a:r>
          </a:p>
          <a:p>
            <a:r>
              <a:rPr lang="en-US" altLang="en-US" sz="1600">
                <a:latin typeface="Courier New" charset="0"/>
                <a:ea typeface="MS Mincho" charset="-128"/>
              </a:rPr>
              <a:t> material 10</a:t>
            </a:r>
            <a:br>
              <a:rPr lang="en-US" altLang="en-US" sz="1600">
                <a:latin typeface="Courier New" charset="0"/>
                <a:ea typeface="MS Mincho" charset="-128"/>
              </a:rPr>
            </a:br>
            <a:r>
              <a:rPr lang="en-US" altLang="en-US" sz="1600">
                <a:latin typeface="Courier New" charset="0"/>
                <a:ea typeface="MS Mincho" charset="-128"/>
              </a:rPr>
              <a:t>*</a:t>
            </a:r>
            <a:br>
              <a:rPr lang="en-US" altLang="en-US" sz="1600">
                <a:latin typeface="Courier New" charset="0"/>
                <a:ea typeface="MS Mincho" charset="-128"/>
              </a:rPr>
            </a:br>
            <a:r>
              <a:rPr lang="en-US" altLang="en-US" sz="1600">
                <a:latin typeface="Courier New" charset="0"/>
                <a:ea typeface="MS Mincho" charset="-128"/>
              </a:rPr>
              <a:t>plot</a:t>
            </a:r>
            <a:br>
              <a:rPr lang="en-US" altLang="en-US" sz="1600">
                <a:latin typeface="Courier New" charset="0"/>
                <a:ea typeface="MS Mincho" charset="-128"/>
              </a:rPr>
            </a:br>
            <a:r>
              <a:rPr lang="en-US" altLang="en-US" sz="1600">
                <a:latin typeface="Courier New" charset="0"/>
                <a:ea typeface="MS Mincho" charset="-128"/>
              </a:rPr>
              <a:t>  time = 0.0 interval = 5.0e-6</a:t>
            </a:r>
          </a:p>
          <a:p>
            <a:r>
              <a:rPr lang="en-US" altLang="en-US" sz="1600">
                <a:latin typeface="Courier New" charset="0"/>
                <a:ea typeface="MS Mincho" charset="-128"/>
              </a:rPr>
              <a:t>*</a:t>
            </a:r>
          </a:p>
          <a:p>
            <a:r>
              <a:rPr lang="en-US" altLang="en-US" sz="1600">
                <a:latin typeface="Courier New" charset="0"/>
                <a:ea typeface="MS Mincho" charset="-128"/>
              </a:rPr>
              <a:t>restart</a:t>
            </a:r>
          </a:p>
          <a:p>
            <a:r>
              <a:rPr lang="en-US" altLang="en-US" sz="1600">
                <a:latin typeface="Courier New" charset="0"/>
                <a:ea typeface="MS Mincho" charset="-128"/>
              </a:rPr>
              <a:t>  time = 5.0e-6 interval = 5.0e-6</a:t>
            </a:r>
            <a:br>
              <a:rPr lang="en-US" altLang="en-US" sz="1600">
                <a:latin typeface="Courier New" charset="0"/>
                <a:ea typeface="MS Mincho" charset="-128"/>
              </a:rPr>
            </a:br>
            <a:endParaRPr lang="en-US" altLang="en-US" sz="1600">
              <a:latin typeface="Courier New" charset="0"/>
              <a:ea typeface="MS Mincho" charset="-128"/>
            </a:endParaRPr>
          </a:p>
          <a:p>
            <a:r>
              <a:rPr lang="en-US" altLang="en-US" sz="1600">
                <a:latin typeface="Courier New" charset="0"/>
                <a:ea typeface="MS Mincho" charset="-128"/>
              </a:rPr>
              <a:t>stop_time = 20.0e-6</a:t>
            </a:r>
            <a:endParaRPr lang="en-US" altLang="en-US" sz="1600">
              <a:latin typeface="Courier New" charset="0"/>
              <a:ea typeface="Times New Roman" charset="0"/>
              <a:cs typeface="Times New Roman"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defRPr/>
            </a:pPr>
            <a:r>
              <a:rPr lang="en-US" altLang="en-US"/>
              <a:t>Control Data</a:t>
            </a:r>
          </a:p>
        </p:txBody>
      </p:sp>
      <p:sp>
        <p:nvSpPr>
          <p:cNvPr id="29699" name="Rectangle 3"/>
          <p:cNvSpPr>
            <a:spLocks noGrp="1" noChangeArrowheads="1"/>
          </p:cNvSpPr>
          <p:nvPr>
            <p:ph idx="1"/>
          </p:nvPr>
        </p:nvSpPr>
        <p:spPr>
          <a:xfrm>
            <a:off x="685800" y="1752600"/>
            <a:ext cx="7772400" cy="4114800"/>
          </a:xfrm>
        </p:spPr>
        <p:txBody>
          <a:bodyPr/>
          <a:lstStyle/>
          <a:p>
            <a:pPr>
              <a:lnSpc>
                <a:spcPct val="90000"/>
              </a:lnSpc>
              <a:defRPr/>
            </a:pPr>
            <a:r>
              <a:rPr lang="en-US" altLang="en-US" sz="2000" dirty="0"/>
              <a:t>Code termination based on time</a:t>
            </a:r>
          </a:p>
          <a:p>
            <a:pPr>
              <a:lnSpc>
                <a:spcPct val="90000"/>
              </a:lnSpc>
              <a:defRPr/>
            </a:pPr>
            <a:endParaRPr lang="en-US" altLang="en-US" sz="2000" dirty="0"/>
          </a:p>
          <a:p>
            <a:pPr>
              <a:lnSpc>
                <a:spcPct val="90000"/>
              </a:lnSpc>
              <a:defRPr/>
            </a:pPr>
            <a:endParaRPr lang="en-US" altLang="en-US" sz="2000" dirty="0"/>
          </a:p>
          <a:p>
            <a:pPr>
              <a:lnSpc>
                <a:spcPct val="90000"/>
              </a:lnSpc>
              <a:defRPr/>
            </a:pPr>
            <a:r>
              <a:rPr lang="en-US" altLang="en-US" sz="2000" dirty="0"/>
              <a:t>Set termination times in CTH and Sierra/SM to a large value</a:t>
            </a:r>
          </a:p>
          <a:p>
            <a:pPr lvl="1">
              <a:lnSpc>
                <a:spcPct val="90000"/>
              </a:lnSpc>
              <a:defRPr/>
            </a:pPr>
            <a:r>
              <a:rPr lang="en-US" altLang="en-US" sz="2000" dirty="0"/>
              <a:t>CTH command </a:t>
            </a:r>
            <a:r>
              <a:rPr lang="en-US" altLang="en-US" sz="2000" dirty="0" smtClean="0"/>
              <a:t>file:</a:t>
            </a:r>
            <a:endParaRPr lang="en-US" altLang="en-US" sz="2000" dirty="0"/>
          </a:p>
          <a:p>
            <a:pPr lvl="1">
              <a:lnSpc>
                <a:spcPct val="90000"/>
              </a:lnSpc>
              <a:defRPr/>
            </a:pPr>
            <a:endParaRPr lang="en-US" altLang="en-US" sz="2000" dirty="0"/>
          </a:p>
          <a:p>
            <a:pPr lvl="1">
              <a:lnSpc>
                <a:spcPct val="90000"/>
              </a:lnSpc>
              <a:defRPr/>
            </a:pPr>
            <a:endParaRPr lang="en-US" altLang="en-US" sz="2000" dirty="0"/>
          </a:p>
          <a:p>
            <a:pPr lvl="1">
              <a:lnSpc>
                <a:spcPct val="90000"/>
              </a:lnSpc>
              <a:defRPr/>
            </a:pPr>
            <a:endParaRPr lang="en-US" altLang="en-US" sz="2000" dirty="0"/>
          </a:p>
          <a:p>
            <a:pPr lvl="1">
              <a:lnSpc>
                <a:spcPct val="90000"/>
              </a:lnSpc>
              <a:defRPr/>
            </a:pPr>
            <a:r>
              <a:rPr lang="en-US" altLang="en-US" sz="2000" dirty="0"/>
              <a:t>Sierra/SM command </a:t>
            </a:r>
            <a:r>
              <a:rPr lang="en-US" altLang="en-US" sz="2000" dirty="0" smtClean="0"/>
              <a:t>file:</a:t>
            </a:r>
            <a:endParaRPr lang="en-US" altLang="en-US" sz="2000" dirty="0"/>
          </a:p>
          <a:p>
            <a:pPr>
              <a:lnSpc>
                <a:spcPct val="90000"/>
              </a:lnSpc>
              <a:defRPr/>
            </a:pPr>
            <a:endParaRPr lang="en-US" altLang="en-US" sz="2000" dirty="0"/>
          </a:p>
          <a:p>
            <a:pPr>
              <a:lnSpc>
                <a:spcPct val="90000"/>
              </a:lnSpc>
              <a:defRPr/>
            </a:pPr>
            <a:endParaRPr lang="en-US" altLang="en-US" sz="2000" dirty="0"/>
          </a:p>
          <a:p>
            <a:pPr>
              <a:lnSpc>
                <a:spcPct val="90000"/>
              </a:lnSpc>
              <a:defRPr/>
            </a:pPr>
            <a:r>
              <a:rPr lang="en-US" altLang="en-US" sz="2000" dirty="0"/>
              <a:t>Can limit Sierra/SM </a:t>
            </a:r>
            <a:r>
              <a:rPr lang="en-US" altLang="en-US" sz="2000" dirty="0" err="1"/>
              <a:t>subcycling</a:t>
            </a:r>
            <a:r>
              <a:rPr lang="en-US" altLang="en-US" sz="2000" dirty="0"/>
              <a:t> (default is 50)</a:t>
            </a:r>
          </a:p>
        </p:txBody>
      </p:sp>
      <p:sp>
        <p:nvSpPr>
          <p:cNvPr id="29700" name="Text Box 4"/>
          <p:cNvSpPr txBox="1">
            <a:spLocks noChangeArrowheads="1"/>
          </p:cNvSpPr>
          <p:nvPr/>
        </p:nvSpPr>
        <p:spPr bwMode="auto">
          <a:xfrm>
            <a:off x="1736725" y="2286000"/>
            <a:ext cx="2530475"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smtClean="0">
                <a:latin typeface="Courier New" charset="0"/>
              </a:rPr>
              <a:t>stop_time = 20.0e-6</a:t>
            </a:r>
          </a:p>
        </p:txBody>
      </p:sp>
      <p:sp>
        <p:nvSpPr>
          <p:cNvPr id="29701" name="Text Box 5"/>
          <p:cNvSpPr txBox="1">
            <a:spLocks noChangeArrowheads="1"/>
          </p:cNvSpPr>
          <p:nvPr/>
        </p:nvSpPr>
        <p:spPr bwMode="auto">
          <a:xfrm>
            <a:off x="2057400" y="3441700"/>
            <a:ext cx="213995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smtClean="0">
                <a:latin typeface="Courier New" charset="0"/>
              </a:rPr>
              <a:t>control</a:t>
            </a:r>
          </a:p>
          <a:p>
            <a:pPr>
              <a:defRPr/>
            </a:pPr>
            <a:r>
              <a:rPr lang="en-US" altLang="en-US" sz="1600" smtClean="0">
                <a:latin typeface="Courier New" charset="0"/>
              </a:rPr>
              <a:t>   tstop = 999.0</a:t>
            </a:r>
          </a:p>
          <a:p>
            <a:pPr>
              <a:defRPr/>
            </a:pPr>
            <a:r>
              <a:rPr lang="en-US" altLang="en-US" sz="1600" smtClean="0">
                <a:latin typeface="Courier New" charset="0"/>
              </a:rPr>
              <a:t>endcontrol</a:t>
            </a:r>
          </a:p>
        </p:txBody>
      </p:sp>
      <p:sp>
        <p:nvSpPr>
          <p:cNvPr id="29702" name="Text Box 6"/>
          <p:cNvSpPr txBox="1">
            <a:spLocks noChangeArrowheads="1"/>
          </p:cNvSpPr>
          <p:nvPr/>
        </p:nvSpPr>
        <p:spPr bwMode="auto">
          <a:xfrm>
            <a:off x="2057400" y="4921250"/>
            <a:ext cx="31178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smtClean="0">
                <a:latin typeface="Courier New" charset="0"/>
              </a:rPr>
              <a:t>termination time = 999.0</a:t>
            </a:r>
          </a:p>
        </p:txBody>
      </p:sp>
      <p:sp>
        <p:nvSpPr>
          <p:cNvPr id="29703" name="Text Box 7"/>
          <p:cNvSpPr txBox="1">
            <a:spLocks noChangeArrowheads="1"/>
          </p:cNvSpPr>
          <p:nvPr/>
        </p:nvSpPr>
        <p:spPr bwMode="auto">
          <a:xfrm>
            <a:off x="2057400" y="5913438"/>
            <a:ext cx="23844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smtClean="0">
                <a:latin typeface="Courier New" charset="0"/>
              </a:rPr>
              <a:t>max_subcycles = 20</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defRPr/>
            </a:pPr>
            <a:r>
              <a:rPr lang="en-US" altLang="en-US"/>
              <a:t>Control Data (Cont’d)</a:t>
            </a:r>
          </a:p>
        </p:txBody>
      </p:sp>
      <p:sp>
        <p:nvSpPr>
          <p:cNvPr id="30723" name="Rectangle 3"/>
          <p:cNvSpPr>
            <a:spLocks noGrp="1" noChangeArrowheads="1"/>
          </p:cNvSpPr>
          <p:nvPr>
            <p:ph idx="1"/>
          </p:nvPr>
        </p:nvSpPr>
        <p:spPr>
          <a:xfrm>
            <a:off x="685800" y="1676400"/>
            <a:ext cx="7772400" cy="4114800"/>
          </a:xfrm>
        </p:spPr>
        <p:txBody>
          <a:bodyPr/>
          <a:lstStyle/>
          <a:p>
            <a:pPr>
              <a:lnSpc>
                <a:spcPct val="80000"/>
              </a:lnSpc>
              <a:defRPr/>
            </a:pPr>
            <a:r>
              <a:rPr lang="en-US" altLang="en-US" sz="1800" dirty="0">
                <a:latin typeface="Courier New" charset="0"/>
                <a:ea typeface="Courier New" charset="0"/>
                <a:cs typeface="Courier New" charset="0"/>
              </a:rPr>
              <a:t>c</a:t>
            </a:r>
            <a:r>
              <a:rPr lang="en-US" altLang="en-US" sz="1800" dirty="0" smtClean="0">
                <a:latin typeface="Courier New" charset="0"/>
                <a:ea typeface="Courier New" charset="0"/>
                <a:cs typeface="Courier New" charset="0"/>
              </a:rPr>
              <a:t>oupling</a:t>
            </a:r>
            <a:r>
              <a:rPr lang="en-US" altLang="en-US" sz="1800" dirty="0" smtClean="0"/>
              <a:t> keyword </a:t>
            </a:r>
            <a:r>
              <a:rPr lang="en-US" altLang="en-US" sz="1800" dirty="0"/>
              <a:t>set can be used to terminate the CTH coupling at a prescribed time, allowing Sierra/SM to run independently</a:t>
            </a:r>
          </a:p>
          <a:p>
            <a:pPr>
              <a:lnSpc>
                <a:spcPct val="80000"/>
              </a:lnSpc>
              <a:defRPr/>
            </a:pPr>
            <a:endParaRPr lang="en-US" altLang="en-US" sz="1800" dirty="0"/>
          </a:p>
          <a:p>
            <a:pPr>
              <a:lnSpc>
                <a:spcPct val="80000"/>
              </a:lnSpc>
              <a:defRPr/>
            </a:pPr>
            <a:endParaRPr lang="en-US" altLang="en-US" sz="1800" dirty="0"/>
          </a:p>
          <a:p>
            <a:pPr>
              <a:lnSpc>
                <a:spcPct val="80000"/>
              </a:lnSpc>
              <a:defRPr/>
            </a:pPr>
            <a:endParaRPr lang="en-US" altLang="en-US" sz="1800" dirty="0"/>
          </a:p>
          <a:p>
            <a:pPr>
              <a:lnSpc>
                <a:spcPct val="80000"/>
              </a:lnSpc>
              <a:defRPr/>
            </a:pPr>
            <a:endParaRPr lang="en-US" altLang="en-US" sz="1800" dirty="0"/>
          </a:p>
          <a:p>
            <a:pPr>
              <a:lnSpc>
                <a:spcPct val="80000"/>
              </a:lnSpc>
              <a:defRPr/>
            </a:pPr>
            <a:endParaRPr lang="en-US" altLang="en-US" sz="1800" dirty="0"/>
          </a:p>
          <a:p>
            <a:pPr>
              <a:lnSpc>
                <a:spcPct val="80000"/>
              </a:lnSpc>
              <a:defRPr/>
            </a:pPr>
            <a:endParaRPr lang="en-US" altLang="en-US" sz="1800" dirty="0"/>
          </a:p>
          <a:p>
            <a:pPr>
              <a:lnSpc>
                <a:spcPct val="80000"/>
              </a:lnSpc>
              <a:defRPr/>
            </a:pPr>
            <a:endParaRPr lang="en-US" altLang="en-US" sz="1800" dirty="0"/>
          </a:p>
          <a:p>
            <a:pPr>
              <a:lnSpc>
                <a:spcPct val="80000"/>
              </a:lnSpc>
              <a:defRPr/>
            </a:pPr>
            <a:r>
              <a:rPr lang="en-US" altLang="en-US" sz="1800" dirty="0"/>
              <a:t>Useful for applications involving air blast loading on structures</a:t>
            </a:r>
          </a:p>
          <a:p>
            <a:pPr>
              <a:lnSpc>
                <a:spcPct val="80000"/>
              </a:lnSpc>
              <a:defRPr/>
            </a:pPr>
            <a:endParaRPr lang="en-US" altLang="en-US" sz="1400" dirty="0"/>
          </a:p>
          <a:p>
            <a:pPr>
              <a:lnSpc>
                <a:spcPct val="80000"/>
              </a:lnSpc>
              <a:defRPr/>
            </a:pPr>
            <a:r>
              <a:rPr lang="en-US" altLang="en-US" sz="1800" dirty="0">
                <a:latin typeface="Courier New" charset="0"/>
                <a:ea typeface="Courier New" charset="0"/>
                <a:cs typeface="Courier New" charset="0"/>
              </a:rPr>
              <a:t>m</a:t>
            </a:r>
            <a:r>
              <a:rPr lang="en-US" altLang="en-US" sz="1800" dirty="0" smtClean="0">
                <a:latin typeface="Courier New" charset="0"/>
                <a:ea typeface="Courier New" charset="0"/>
                <a:cs typeface="Courier New" charset="0"/>
              </a:rPr>
              <a:t>ultistep</a:t>
            </a:r>
            <a:r>
              <a:rPr lang="en-US" altLang="en-US" sz="1800" dirty="0" smtClean="0"/>
              <a:t> </a:t>
            </a:r>
            <a:r>
              <a:rPr lang="en-US" altLang="en-US" sz="1800" dirty="0"/>
              <a:t>option provides more generality</a:t>
            </a:r>
          </a:p>
          <a:p>
            <a:pPr lvl="1">
              <a:lnSpc>
                <a:spcPct val="80000"/>
              </a:lnSpc>
              <a:defRPr/>
            </a:pPr>
            <a:r>
              <a:rPr lang="en-US" altLang="en-US" sz="1800" b="0" dirty="0"/>
              <a:t>Options: Independent, coupled, </a:t>
            </a:r>
            <a:r>
              <a:rPr lang="en-US" altLang="en-US" sz="1800" b="0" dirty="0" err="1" smtClean="0"/>
              <a:t>Lagrangian</a:t>
            </a:r>
            <a:r>
              <a:rPr lang="en-US" altLang="en-US" sz="1800" b="0" dirty="0"/>
              <a:t>, </a:t>
            </a:r>
            <a:r>
              <a:rPr lang="en-US" altLang="en-US" sz="1800" b="0" dirty="0" smtClean="0"/>
              <a:t>Eulerian</a:t>
            </a:r>
            <a:endParaRPr lang="en-US" altLang="en-US" sz="1800" b="0" dirty="0"/>
          </a:p>
          <a:p>
            <a:pPr lvl="1">
              <a:lnSpc>
                <a:spcPct val="80000"/>
              </a:lnSpc>
              <a:defRPr/>
            </a:pPr>
            <a:r>
              <a:rPr lang="en-US" altLang="en-US" sz="1800" b="0" dirty="0"/>
              <a:t>Can toggle analysis on/off as desired</a:t>
            </a:r>
          </a:p>
          <a:p>
            <a:pPr>
              <a:lnSpc>
                <a:spcPct val="80000"/>
              </a:lnSpc>
              <a:defRPr/>
            </a:pPr>
            <a:endParaRPr lang="en-US" altLang="en-US" sz="1800" dirty="0"/>
          </a:p>
          <a:p>
            <a:pPr>
              <a:lnSpc>
                <a:spcPct val="80000"/>
              </a:lnSpc>
              <a:defRPr/>
            </a:pPr>
            <a:endParaRPr lang="en-US" altLang="en-US" sz="1800" dirty="0"/>
          </a:p>
          <a:p>
            <a:pPr>
              <a:lnSpc>
                <a:spcPct val="80000"/>
              </a:lnSpc>
              <a:buFontTx/>
              <a:buNone/>
              <a:defRPr/>
            </a:pPr>
            <a:endParaRPr lang="en-US" altLang="en-US" sz="1800" dirty="0"/>
          </a:p>
        </p:txBody>
      </p:sp>
      <p:sp>
        <p:nvSpPr>
          <p:cNvPr id="30724" name="Text Box 4"/>
          <p:cNvSpPr txBox="1">
            <a:spLocks noChangeArrowheads="1"/>
          </p:cNvSpPr>
          <p:nvPr/>
        </p:nvSpPr>
        <p:spPr bwMode="auto">
          <a:xfrm>
            <a:off x="1066800" y="2665413"/>
            <a:ext cx="31940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smtClean="0">
                <a:latin typeface="Courier New" charset="0"/>
              </a:rPr>
              <a:t>coupling</a:t>
            </a:r>
          </a:p>
          <a:p>
            <a:pPr>
              <a:defRPr/>
            </a:pPr>
            <a:r>
              <a:rPr lang="en-US" altLang="en-US" sz="1600" smtClean="0">
                <a:latin typeface="Courier New" charset="0"/>
              </a:rPr>
              <a:t>   tcutoff = &lt;time&gt;</a:t>
            </a:r>
          </a:p>
          <a:p>
            <a:pPr>
              <a:defRPr/>
            </a:pPr>
            <a:r>
              <a:rPr lang="en-US" altLang="en-US" sz="1600" smtClean="0">
                <a:latin typeface="Courier New" charset="0"/>
              </a:rPr>
              <a:t>   ncutoff = &lt;no. steps&gt;</a:t>
            </a:r>
            <a:r>
              <a:rPr lang="en-US" altLang="en-US" smtClean="0"/>
              <a:t> </a:t>
            </a:r>
          </a:p>
        </p:txBody>
      </p:sp>
      <p:grpSp>
        <p:nvGrpSpPr>
          <p:cNvPr id="38916" name="Group 5"/>
          <p:cNvGrpSpPr>
            <a:grpSpLocks noChangeAspect="1"/>
          </p:cNvGrpSpPr>
          <p:nvPr/>
        </p:nvGrpSpPr>
        <p:grpSpPr bwMode="auto">
          <a:xfrm>
            <a:off x="4572000" y="2349500"/>
            <a:ext cx="3375025" cy="1993900"/>
            <a:chOff x="2832" y="1612"/>
            <a:chExt cx="2363" cy="1396"/>
          </a:xfrm>
        </p:grpSpPr>
        <p:grpSp>
          <p:nvGrpSpPr>
            <p:cNvPr id="38918" name="Group 6"/>
            <p:cNvGrpSpPr>
              <a:grpSpLocks noChangeAspect="1"/>
            </p:cNvGrpSpPr>
            <p:nvPr/>
          </p:nvGrpSpPr>
          <p:grpSpPr bwMode="auto">
            <a:xfrm>
              <a:off x="3055" y="1632"/>
              <a:ext cx="2064" cy="1056"/>
              <a:chOff x="240" y="3072"/>
              <a:chExt cx="2064" cy="1056"/>
            </a:xfrm>
          </p:grpSpPr>
          <p:sp>
            <p:nvSpPr>
              <p:cNvPr id="30733" name="Line 7"/>
              <p:cNvSpPr>
                <a:spLocks noChangeAspect="1" noChangeShapeType="1"/>
              </p:cNvSpPr>
              <p:nvPr/>
            </p:nvSpPr>
            <p:spPr bwMode="auto">
              <a:xfrm>
                <a:off x="240" y="3072"/>
                <a:ext cx="0" cy="105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30734" name="Line 8"/>
              <p:cNvSpPr>
                <a:spLocks noChangeAspect="1" noChangeShapeType="1"/>
              </p:cNvSpPr>
              <p:nvPr/>
            </p:nvSpPr>
            <p:spPr bwMode="auto">
              <a:xfrm>
                <a:off x="240" y="4128"/>
                <a:ext cx="206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30735" name="Line 9"/>
              <p:cNvSpPr>
                <a:spLocks noChangeAspect="1" noChangeShapeType="1"/>
              </p:cNvSpPr>
              <p:nvPr/>
            </p:nvSpPr>
            <p:spPr bwMode="auto">
              <a:xfrm flipV="1">
                <a:off x="240" y="3168"/>
                <a:ext cx="144" cy="960"/>
              </a:xfrm>
              <a:prstGeom prst="line">
                <a:avLst/>
              </a:prstGeom>
              <a:noFill/>
              <a:ln w="127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38927" name="Freeform 10"/>
              <p:cNvSpPr>
                <a:spLocks noChangeAspect="1"/>
              </p:cNvSpPr>
              <p:nvPr/>
            </p:nvSpPr>
            <p:spPr bwMode="auto">
              <a:xfrm>
                <a:off x="384" y="3168"/>
                <a:ext cx="1680" cy="960"/>
              </a:xfrm>
              <a:custGeom>
                <a:avLst/>
                <a:gdLst>
                  <a:gd name="T0" fmla="*/ 0 w 1872"/>
                  <a:gd name="T1" fmla="*/ 0 h 960"/>
                  <a:gd name="T2" fmla="*/ 251 w 1872"/>
                  <a:gd name="T3" fmla="*/ 624 h 960"/>
                  <a:gd name="T4" fmla="*/ 782 w 1872"/>
                  <a:gd name="T5" fmla="*/ 816 h 960"/>
                  <a:gd name="T6" fmla="*/ 1089 w 1872"/>
                  <a:gd name="T7" fmla="*/ 960 h 9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872" h="960">
                    <a:moveTo>
                      <a:pt x="0" y="0"/>
                    </a:moveTo>
                    <a:cubicBezTo>
                      <a:pt x="104" y="244"/>
                      <a:pt x="208" y="488"/>
                      <a:pt x="432" y="624"/>
                    </a:cubicBezTo>
                    <a:cubicBezTo>
                      <a:pt x="656" y="760"/>
                      <a:pt x="1104" y="760"/>
                      <a:pt x="1344" y="816"/>
                    </a:cubicBezTo>
                    <a:cubicBezTo>
                      <a:pt x="1584" y="872"/>
                      <a:pt x="1792" y="936"/>
                      <a:pt x="1872" y="960"/>
                    </a:cubicBezTo>
                  </a:path>
                </a:pathLst>
              </a:custGeom>
              <a:noFill/>
              <a:ln w="12700" cap="flat" cmpd="sng">
                <a:solidFill>
                  <a:schemeClr val="accent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37" name="Line 11"/>
              <p:cNvSpPr>
                <a:spLocks noChangeAspect="1" noChangeShapeType="1"/>
              </p:cNvSpPr>
              <p:nvPr/>
            </p:nvSpPr>
            <p:spPr bwMode="auto">
              <a:xfrm>
                <a:off x="1250" y="3936"/>
                <a:ext cx="0" cy="19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30738" name="Line 12"/>
              <p:cNvSpPr>
                <a:spLocks noChangeAspect="1" noChangeShapeType="1"/>
              </p:cNvSpPr>
              <p:nvPr/>
            </p:nvSpPr>
            <p:spPr bwMode="auto">
              <a:xfrm>
                <a:off x="1250" y="3936"/>
                <a:ext cx="480" cy="192"/>
              </a:xfrm>
              <a:prstGeom prst="line">
                <a:avLst/>
              </a:prstGeom>
              <a:noFill/>
              <a:ln w="127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grpSp>
        <p:sp>
          <p:nvSpPr>
            <p:cNvPr id="30728" name="Text Box 13"/>
            <p:cNvSpPr txBox="1">
              <a:spLocks noChangeAspect="1" noChangeArrowheads="1"/>
            </p:cNvSpPr>
            <p:nvPr/>
          </p:nvSpPr>
          <p:spPr bwMode="auto">
            <a:xfrm>
              <a:off x="3936" y="2678"/>
              <a:ext cx="401" cy="2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smtClean="0"/>
                <a:t>t</a:t>
              </a:r>
              <a:r>
                <a:rPr lang="en-US" altLang="en-US" sz="1600" baseline="-25000" smtClean="0"/>
                <a:t>cutoff</a:t>
              </a:r>
            </a:p>
          </p:txBody>
        </p:sp>
        <p:sp>
          <p:nvSpPr>
            <p:cNvPr id="30729" name="Text Box 14"/>
            <p:cNvSpPr txBox="1">
              <a:spLocks noChangeAspect="1" noChangeArrowheads="1"/>
            </p:cNvSpPr>
            <p:nvPr/>
          </p:nvSpPr>
          <p:spPr bwMode="auto">
            <a:xfrm>
              <a:off x="2832" y="1612"/>
              <a:ext cx="248" cy="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mtClean="0"/>
                <a:t>F</a:t>
              </a:r>
            </a:p>
          </p:txBody>
        </p:sp>
        <p:sp>
          <p:nvSpPr>
            <p:cNvPr id="30730" name="Text Box 15"/>
            <p:cNvSpPr txBox="1">
              <a:spLocks noChangeAspect="1" noChangeArrowheads="1"/>
            </p:cNvSpPr>
            <p:nvPr/>
          </p:nvSpPr>
          <p:spPr bwMode="auto">
            <a:xfrm>
              <a:off x="4879" y="2688"/>
              <a:ext cx="188" cy="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mtClean="0"/>
                <a:t>t</a:t>
              </a:r>
            </a:p>
          </p:txBody>
        </p:sp>
        <p:sp>
          <p:nvSpPr>
            <p:cNvPr id="30731" name="Text Box 16"/>
            <p:cNvSpPr txBox="1">
              <a:spLocks noChangeAspect="1" noChangeArrowheads="1"/>
            </p:cNvSpPr>
            <p:nvPr/>
          </p:nvSpPr>
          <p:spPr bwMode="auto">
            <a:xfrm>
              <a:off x="3755" y="1900"/>
              <a:ext cx="144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1600" smtClean="0"/>
                <a:t>Reduce force linearly </a:t>
              </a:r>
            </a:p>
            <a:p>
              <a:pPr algn="ctr">
                <a:defRPr/>
              </a:pPr>
              <a:r>
                <a:rPr lang="en-US" altLang="en-US" sz="1600" smtClean="0"/>
                <a:t>over ncutoff time steps</a:t>
              </a:r>
            </a:p>
          </p:txBody>
        </p:sp>
        <p:sp>
          <p:nvSpPr>
            <p:cNvPr id="30732" name="Line 17"/>
            <p:cNvSpPr>
              <a:spLocks noChangeAspect="1" noChangeShapeType="1"/>
            </p:cNvSpPr>
            <p:nvPr/>
          </p:nvSpPr>
          <p:spPr bwMode="auto">
            <a:xfrm flipH="1">
              <a:off x="4351" y="2266"/>
              <a:ext cx="72" cy="32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grpSp>
      <p:sp>
        <p:nvSpPr>
          <p:cNvPr id="30726" name="Text Box 18"/>
          <p:cNvSpPr txBox="1">
            <a:spLocks noChangeArrowheads="1"/>
          </p:cNvSpPr>
          <p:nvPr/>
        </p:nvSpPr>
        <p:spPr bwMode="auto">
          <a:xfrm>
            <a:off x="1676400" y="5638800"/>
            <a:ext cx="4829175"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smtClean="0">
                <a:latin typeface="Courier New" charset="0"/>
              </a:rPr>
              <a:t>multistep</a:t>
            </a:r>
          </a:p>
          <a:p>
            <a:pPr>
              <a:defRPr/>
            </a:pPr>
            <a:r>
              <a:rPr lang="en-US" altLang="en-US" sz="1600" smtClean="0">
                <a:latin typeface="Courier New" charset="0"/>
              </a:rPr>
              <a:t>   time = 0.0       type = independent</a:t>
            </a:r>
          </a:p>
          <a:p>
            <a:pPr>
              <a:defRPr/>
            </a:pPr>
            <a:r>
              <a:rPr lang="en-US" altLang="en-US" sz="1600" smtClean="0">
                <a:latin typeface="Courier New" charset="0"/>
              </a:rPr>
              <a:t>   time = 20.0e-6   type = coupled</a:t>
            </a:r>
          </a:p>
          <a:p>
            <a:pPr>
              <a:defRPr/>
            </a:pPr>
            <a:r>
              <a:rPr lang="en-US" altLang="en-US" sz="1600" smtClean="0">
                <a:latin typeface="Courier New" charset="0"/>
              </a:rPr>
              <a:t>   time = 100.0e-6  type = lagrangian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defRPr/>
            </a:pPr>
            <a:r>
              <a:rPr lang="en-US" altLang="en-US"/>
              <a:t>Output Control</a:t>
            </a:r>
          </a:p>
        </p:txBody>
      </p:sp>
      <p:sp>
        <p:nvSpPr>
          <p:cNvPr id="31747" name="Rectangle 3"/>
          <p:cNvSpPr>
            <a:spLocks noGrp="1" noChangeArrowheads="1"/>
          </p:cNvSpPr>
          <p:nvPr>
            <p:ph idx="1"/>
          </p:nvPr>
        </p:nvSpPr>
        <p:spPr>
          <a:xfrm>
            <a:off x="685800" y="1524000"/>
            <a:ext cx="7772400" cy="4114800"/>
          </a:xfrm>
        </p:spPr>
        <p:txBody>
          <a:bodyPr/>
          <a:lstStyle/>
          <a:p>
            <a:pPr>
              <a:lnSpc>
                <a:spcPct val="90000"/>
              </a:lnSpc>
              <a:defRPr/>
            </a:pPr>
            <a:r>
              <a:rPr lang="en-US" altLang="en-US" sz="1600" dirty="0" err="1"/>
              <a:t>Zapotec</a:t>
            </a:r>
            <a:r>
              <a:rPr lang="en-US" altLang="en-US" sz="1600" dirty="0"/>
              <a:t> </a:t>
            </a:r>
            <a:r>
              <a:rPr lang="en-US" altLang="en-US" sz="1600" dirty="0">
                <a:solidFill>
                  <a:schemeClr val="accent6"/>
                </a:solidFill>
              </a:rPr>
              <a:t>can</a:t>
            </a:r>
            <a:r>
              <a:rPr lang="en-US" altLang="en-US" sz="1600" dirty="0"/>
              <a:t> control </a:t>
            </a:r>
            <a:r>
              <a:rPr lang="en-US" altLang="en-US" sz="1600" dirty="0" smtClean="0"/>
              <a:t>the frequency of spatial </a:t>
            </a:r>
            <a:r>
              <a:rPr lang="en-US" altLang="en-US" sz="1600" dirty="0"/>
              <a:t>results </a:t>
            </a:r>
            <a:r>
              <a:rPr lang="en-US" altLang="en-US" sz="1600" dirty="0" smtClean="0"/>
              <a:t>data output to </a:t>
            </a:r>
            <a:r>
              <a:rPr lang="en-US" altLang="en-US" sz="1600" dirty="0"/>
              <a:t>CTH and Sierra/SM plot </a:t>
            </a:r>
            <a:r>
              <a:rPr lang="en-US" altLang="en-US" sz="1600" dirty="0" smtClean="0"/>
              <a:t>files</a:t>
            </a:r>
            <a:endParaRPr lang="en-US" altLang="en-US" sz="1600" dirty="0"/>
          </a:p>
          <a:p>
            <a:pPr>
              <a:lnSpc>
                <a:spcPct val="90000"/>
              </a:lnSpc>
              <a:defRPr/>
            </a:pPr>
            <a:endParaRPr lang="en-US" altLang="en-US" sz="1600" dirty="0"/>
          </a:p>
          <a:p>
            <a:pPr>
              <a:lnSpc>
                <a:spcPct val="90000"/>
              </a:lnSpc>
              <a:defRPr/>
            </a:pPr>
            <a:endParaRPr lang="en-US" altLang="en-US" sz="1600" dirty="0"/>
          </a:p>
          <a:p>
            <a:pPr>
              <a:lnSpc>
                <a:spcPct val="90000"/>
              </a:lnSpc>
              <a:defRPr/>
            </a:pPr>
            <a:endParaRPr lang="en-US" altLang="en-US" sz="1600" dirty="0"/>
          </a:p>
          <a:p>
            <a:pPr>
              <a:lnSpc>
                <a:spcPct val="90000"/>
              </a:lnSpc>
              <a:defRPr/>
            </a:pPr>
            <a:r>
              <a:rPr lang="en-US" altLang="en-US" sz="1600" dirty="0" err="1"/>
              <a:t>Zapotec</a:t>
            </a:r>
            <a:r>
              <a:rPr lang="en-US" altLang="en-US" sz="1600" dirty="0"/>
              <a:t> </a:t>
            </a:r>
            <a:r>
              <a:rPr lang="en-US" altLang="en-US" sz="1600" dirty="0" smtClean="0">
                <a:solidFill>
                  <a:srgbClr val="C00000"/>
                </a:solidFill>
              </a:rPr>
              <a:t>cannot </a:t>
            </a:r>
            <a:r>
              <a:rPr lang="en-US" altLang="en-US" sz="1600" dirty="0" smtClean="0"/>
              <a:t>control </a:t>
            </a:r>
            <a:r>
              <a:rPr lang="en-US" altLang="en-US" sz="1600" dirty="0"/>
              <a:t>the data written to the plot files</a:t>
            </a:r>
          </a:p>
          <a:p>
            <a:pPr lvl="1">
              <a:lnSpc>
                <a:spcPct val="90000"/>
              </a:lnSpc>
              <a:defRPr/>
            </a:pPr>
            <a:r>
              <a:rPr lang="en-US" altLang="en-US" sz="1600" b="0" dirty="0"/>
              <a:t>The user must specify what data are written in the CTH and Sierra/SM input files</a:t>
            </a:r>
          </a:p>
          <a:p>
            <a:pPr lvl="1">
              <a:lnSpc>
                <a:spcPct val="90000"/>
              </a:lnSpc>
              <a:defRPr/>
            </a:pPr>
            <a:r>
              <a:rPr lang="en-US" altLang="en-US" sz="1600" b="0" dirty="0"/>
              <a:t>In CTH, this is done with the </a:t>
            </a:r>
            <a:r>
              <a:rPr lang="en-US" altLang="en-US" sz="1600" b="0" dirty="0" smtClean="0">
                <a:latin typeface="Courier New" charset="0"/>
                <a:ea typeface="Courier New" charset="0"/>
                <a:cs typeface="Courier New" charset="0"/>
              </a:rPr>
              <a:t>spy</a:t>
            </a:r>
            <a:r>
              <a:rPr lang="en-US" altLang="en-US" sz="1600" b="0" dirty="0" smtClean="0"/>
              <a:t> </a:t>
            </a:r>
            <a:r>
              <a:rPr lang="en-US" altLang="en-US" sz="1600" b="0" dirty="0"/>
              <a:t>command block. The spy block must duplicate the output frequencies specified in the </a:t>
            </a:r>
            <a:r>
              <a:rPr lang="en-US" altLang="en-US" sz="1600" b="0" dirty="0" err="1"/>
              <a:t>Zapotec</a:t>
            </a:r>
            <a:r>
              <a:rPr lang="en-US" altLang="en-US" sz="1600" b="0" dirty="0"/>
              <a:t> coupling file (hope to fix this soon)</a:t>
            </a:r>
          </a:p>
          <a:p>
            <a:pPr lvl="1">
              <a:lnSpc>
                <a:spcPct val="90000"/>
              </a:lnSpc>
              <a:defRPr/>
            </a:pPr>
            <a:r>
              <a:rPr lang="en-US" altLang="en-US" sz="1600" b="0" dirty="0"/>
              <a:t>In Sierra/SM, this is done with the </a:t>
            </a:r>
            <a:r>
              <a:rPr lang="en-US" altLang="en-US" sz="1600" b="0" dirty="0" smtClean="0">
                <a:latin typeface="Courier New" charset="0"/>
                <a:ea typeface="Courier New" charset="0"/>
                <a:cs typeface="Courier New" charset="0"/>
              </a:rPr>
              <a:t>results output</a:t>
            </a:r>
            <a:r>
              <a:rPr lang="en-US" altLang="en-US" sz="1600" b="0" dirty="0" smtClean="0"/>
              <a:t> </a:t>
            </a:r>
            <a:r>
              <a:rPr lang="en-US" altLang="en-US" sz="1600" b="0" dirty="0"/>
              <a:t>command block, but does not need any output frequency specified, since </a:t>
            </a:r>
            <a:r>
              <a:rPr lang="en-US" altLang="en-US" sz="1600" b="0" dirty="0" err="1"/>
              <a:t>Zapotec</a:t>
            </a:r>
            <a:r>
              <a:rPr lang="en-US" altLang="en-US" sz="1600" b="0" dirty="0"/>
              <a:t> controls the output</a:t>
            </a:r>
          </a:p>
          <a:p>
            <a:pPr lvl="1">
              <a:lnSpc>
                <a:spcPct val="90000"/>
              </a:lnSpc>
              <a:defRPr/>
            </a:pPr>
            <a:endParaRPr lang="en-US" altLang="en-US" sz="1600" dirty="0"/>
          </a:p>
          <a:p>
            <a:pPr>
              <a:lnSpc>
                <a:spcPct val="90000"/>
              </a:lnSpc>
              <a:defRPr/>
            </a:pPr>
            <a:r>
              <a:rPr lang="en-US" altLang="en-US" sz="1600" dirty="0" err="1" smtClean="0"/>
              <a:t>Zapotec</a:t>
            </a:r>
            <a:r>
              <a:rPr lang="en-US" altLang="en-US" sz="1600" dirty="0" smtClean="0"/>
              <a:t> </a:t>
            </a:r>
            <a:r>
              <a:rPr lang="en-US" altLang="en-US" sz="1600" dirty="0" smtClean="0">
                <a:solidFill>
                  <a:srgbClr val="C00000"/>
                </a:solidFill>
              </a:rPr>
              <a:t>cannot</a:t>
            </a:r>
            <a:r>
              <a:rPr lang="en-US" altLang="en-US" sz="1600" dirty="0" smtClean="0"/>
              <a:t> control </a:t>
            </a:r>
            <a:r>
              <a:rPr lang="en-US" altLang="en-US" sz="1600" dirty="0"/>
              <a:t>history/tracer data</a:t>
            </a:r>
          </a:p>
          <a:p>
            <a:pPr lvl="1">
              <a:lnSpc>
                <a:spcPct val="90000"/>
              </a:lnSpc>
              <a:defRPr/>
            </a:pPr>
            <a:r>
              <a:rPr lang="en-US" altLang="en-US" sz="1600" b="0" dirty="0"/>
              <a:t>The user must specify history data in the CTH and Sierra/SM input files</a:t>
            </a:r>
          </a:p>
          <a:p>
            <a:pPr lvl="1">
              <a:lnSpc>
                <a:spcPct val="90000"/>
              </a:lnSpc>
              <a:defRPr/>
            </a:pPr>
            <a:r>
              <a:rPr lang="en-US" altLang="en-US" sz="1600" b="0" dirty="0"/>
              <a:t>In CTH, use </a:t>
            </a:r>
            <a:r>
              <a:rPr lang="en-US" altLang="en-US" sz="1600" b="0" dirty="0" err="1" smtClean="0">
                <a:latin typeface="Courier New" charset="0"/>
                <a:ea typeface="Courier New" charset="0"/>
                <a:cs typeface="Courier New" charset="0"/>
              </a:rPr>
              <a:t>spyhis</a:t>
            </a:r>
            <a:r>
              <a:rPr lang="en-US" altLang="en-US" sz="1600" b="0" dirty="0" smtClean="0"/>
              <a:t> </a:t>
            </a:r>
            <a:r>
              <a:rPr lang="en-US" altLang="en-US" sz="1600" b="0" dirty="0"/>
              <a:t>commands within the </a:t>
            </a:r>
            <a:r>
              <a:rPr lang="en-US" altLang="en-US" sz="1600" b="0" dirty="0" smtClean="0">
                <a:latin typeface="Courier New" charset="0"/>
                <a:ea typeface="Courier New" charset="0"/>
                <a:cs typeface="Courier New" charset="0"/>
              </a:rPr>
              <a:t>spy</a:t>
            </a:r>
            <a:r>
              <a:rPr lang="en-US" altLang="en-US" sz="1600" b="0" dirty="0" smtClean="0"/>
              <a:t> </a:t>
            </a:r>
            <a:r>
              <a:rPr lang="en-US" altLang="en-US" sz="1600" b="0" dirty="0"/>
              <a:t>command block</a:t>
            </a:r>
          </a:p>
          <a:p>
            <a:pPr lvl="1">
              <a:lnSpc>
                <a:spcPct val="90000"/>
              </a:lnSpc>
              <a:defRPr/>
            </a:pPr>
            <a:r>
              <a:rPr lang="en-US" altLang="en-US" sz="1600" b="0" dirty="0"/>
              <a:t>In Sierra/SM, use the </a:t>
            </a:r>
            <a:r>
              <a:rPr lang="en-US" altLang="en-US" sz="1600" b="0" dirty="0" smtClean="0">
                <a:latin typeface="Courier New" charset="0"/>
                <a:ea typeface="Courier New" charset="0"/>
                <a:cs typeface="Courier New" charset="0"/>
              </a:rPr>
              <a:t>history output</a:t>
            </a:r>
            <a:r>
              <a:rPr lang="en-US" altLang="en-US" sz="1600" b="0" dirty="0" smtClean="0"/>
              <a:t> </a:t>
            </a:r>
            <a:r>
              <a:rPr lang="en-US" altLang="en-US" sz="1600" b="0" dirty="0"/>
              <a:t>block</a:t>
            </a:r>
          </a:p>
          <a:p>
            <a:pPr>
              <a:lnSpc>
                <a:spcPct val="90000"/>
              </a:lnSpc>
              <a:defRPr/>
            </a:pPr>
            <a:endParaRPr lang="en-US" altLang="en-US" sz="1200" dirty="0"/>
          </a:p>
        </p:txBody>
      </p:sp>
      <p:sp>
        <p:nvSpPr>
          <p:cNvPr id="31748" name="Text Box 4"/>
          <p:cNvSpPr txBox="1">
            <a:spLocks noChangeArrowheads="1"/>
          </p:cNvSpPr>
          <p:nvPr/>
        </p:nvSpPr>
        <p:spPr bwMode="auto">
          <a:xfrm>
            <a:off x="1905000" y="2057400"/>
            <a:ext cx="3973513"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dirty="0" smtClean="0">
                <a:latin typeface="Courier New" charset="0"/>
              </a:rPr>
              <a:t>plot</a:t>
            </a:r>
          </a:p>
          <a:p>
            <a:pPr>
              <a:defRPr/>
            </a:pPr>
            <a:r>
              <a:rPr lang="en-US" altLang="en-US" sz="1600" dirty="0" smtClean="0">
                <a:latin typeface="Courier New" charset="0"/>
              </a:rPr>
              <a:t>  time = 0.0  interval = 5.0e-6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defRPr/>
            </a:pPr>
            <a:r>
              <a:rPr lang="en-US" altLang="en-US"/>
              <a:t>Export Controlled Information </a:t>
            </a:r>
          </a:p>
        </p:txBody>
      </p:sp>
      <p:sp>
        <p:nvSpPr>
          <p:cNvPr id="7171" name="Rectangle 3"/>
          <p:cNvSpPr>
            <a:spLocks noGrp="1" noChangeArrowheads="1"/>
          </p:cNvSpPr>
          <p:nvPr>
            <p:ph idx="1"/>
          </p:nvPr>
        </p:nvSpPr>
        <p:spPr>
          <a:xfrm>
            <a:off x="685800" y="1752600"/>
            <a:ext cx="7772400" cy="4114800"/>
          </a:xfrm>
        </p:spPr>
        <p:txBody>
          <a:bodyPr/>
          <a:lstStyle/>
          <a:p>
            <a:pPr>
              <a:lnSpc>
                <a:spcPct val="90000"/>
              </a:lnSpc>
              <a:defRPr/>
            </a:pPr>
            <a:r>
              <a:rPr lang="en-US" altLang="en-US" sz="1800" dirty="0"/>
              <a:t>CTH, Sierra/SM, and </a:t>
            </a:r>
            <a:r>
              <a:rPr lang="en-US" altLang="en-US" sz="1800" dirty="0" err="1"/>
              <a:t>Zapotec</a:t>
            </a:r>
            <a:r>
              <a:rPr lang="en-US" altLang="en-US" sz="1800" dirty="0"/>
              <a:t> have been designated as Export Controlled Information (ECI)</a:t>
            </a:r>
          </a:p>
          <a:p>
            <a:pPr lvl="1">
              <a:lnSpc>
                <a:spcPct val="90000"/>
              </a:lnSpc>
              <a:defRPr/>
            </a:pPr>
            <a:r>
              <a:rPr lang="en-US" altLang="en-US" sz="1700" b="0" dirty="0"/>
              <a:t>Export is defined as transmission of information to citizens of foreign countries (including U.S. allies)</a:t>
            </a:r>
          </a:p>
          <a:p>
            <a:pPr lvl="1">
              <a:lnSpc>
                <a:spcPct val="90000"/>
              </a:lnSpc>
              <a:defRPr/>
            </a:pPr>
            <a:r>
              <a:rPr lang="en-US" altLang="en-US" sz="1700" b="0" dirty="0"/>
              <a:t>Dissemination of CTH, Sierra/SM, and/or </a:t>
            </a:r>
            <a:r>
              <a:rPr lang="en-US" altLang="en-US" sz="1700" b="0" dirty="0" err="1"/>
              <a:t>Zapotec</a:t>
            </a:r>
            <a:r>
              <a:rPr lang="en-US" altLang="en-US" sz="1700" b="0" dirty="0"/>
              <a:t> is regulated via their respective Software Licensing Agreements and by all applicable United States laws, regulations, rules, and decrees, including, but not limited to, the U.S. Foreign Corrupt Practices Act, the Export Administration Act, the U.S. Anti-Boycott Laws, and the International Traffic in Arms Regulations (ITAR)</a:t>
            </a:r>
          </a:p>
          <a:p>
            <a:pPr lvl="1">
              <a:lnSpc>
                <a:spcPct val="90000"/>
              </a:lnSpc>
              <a:defRPr/>
            </a:pPr>
            <a:r>
              <a:rPr lang="en-US" altLang="en-US" sz="1700" b="0" dirty="0"/>
              <a:t>Violations of the export control laws are subject to administrative, civil, and criminal penalties</a:t>
            </a:r>
          </a:p>
          <a:p>
            <a:pPr>
              <a:lnSpc>
                <a:spcPct val="90000"/>
              </a:lnSpc>
              <a:defRPr/>
            </a:pPr>
            <a:endParaRPr lang="en-US" altLang="en-US" sz="1800" dirty="0"/>
          </a:p>
          <a:p>
            <a:pPr>
              <a:lnSpc>
                <a:spcPct val="90000"/>
              </a:lnSpc>
              <a:defRPr/>
            </a:pPr>
            <a:r>
              <a:rPr lang="en-US" altLang="en-US" sz="1800" dirty="0"/>
              <a:t>The software is ECI; however, this class is unlimited release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defRPr/>
            </a:pPr>
            <a:r>
              <a:rPr lang="en-US" altLang="en-US"/>
              <a:t>Restart Control</a:t>
            </a:r>
          </a:p>
        </p:txBody>
      </p:sp>
      <p:sp>
        <p:nvSpPr>
          <p:cNvPr id="32771" name="Rectangle 3"/>
          <p:cNvSpPr>
            <a:spLocks noGrp="1" noChangeArrowheads="1"/>
          </p:cNvSpPr>
          <p:nvPr>
            <p:ph idx="1"/>
          </p:nvPr>
        </p:nvSpPr>
        <p:spPr/>
        <p:txBody>
          <a:bodyPr/>
          <a:lstStyle/>
          <a:p>
            <a:pPr>
              <a:defRPr/>
            </a:pPr>
            <a:r>
              <a:rPr lang="en-US" altLang="en-US" sz="2000" dirty="0" err="1"/>
              <a:t>Zapotec</a:t>
            </a:r>
            <a:r>
              <a:rPr lang="en-US" altLang="en-US" sz="2000" dirty="0"/>
              <a:t> can also control the frequency of writing </a:t>
            </a:r>
            <a:r>
              <a:rPr lang="en-US" altLang="en-US" sz="2000" dirty="0" smtClean="0"/>
              <a:t>restart data, e.g</a:t>
            </a:r>
            <a:r>
              <a:rPr lang="en-US" altLang="en-US" sz="2000" dirty="0"/>
              <a:t>.,</a:t>
            </a:r>
          </a:p>
          <a:p>
            <a:pPr>
              <a:defRPr/>
            </a:pPr>
            <a:endParaRPr lang="en-US" altLang="en-US" sz="2000" dirty="0"/>
          </a:p>
          <a:p>
            <a:pPr>
              <a:defRPr/>
            </a:pPr>
            <a:endParaRPr lang="en-US" altLang="en-US" dirty="0"/>
          </a:p>
          <a:p>
            <a:pPr>
              <a:defRPr/>
            </a:pPr>
            <a:endParaRPr lang="en-US" altLang="en-US" dirty="0"/>
          </a:p>
          <a:p>
            <a:pPr>
              <a:defRPr/>
            </a:pPr>
            <a:r>
              <a:rPr lang="en-US" altLang="en-US" sz="2000" i="1" dirty="0" smtClean="0"/>
              <a:t>Dummy </a:t>
            </a:r>
            <a:r>
              <a:rPr lang="en-US" altLang="en-US" sz="2000" i="1" dirty="0"/>
              <a:t>restart input must </a:t>
            </a:r>
            <a:r>
              <a:rPr lang="en-US" altLang="en-US" sz="2000" i="1" dirty="0" smtClean="0"/>
              <a:t>be specified </a:t>
            </a:r>
            <a:r>
              <a:rPr lang="en-US" altLang="en-US" sz="2000" i="1" dirty="0"/>
              <a:t>in the CTH and Sierra/SM input files</a:t>
            </a:r>
          </a:p>
          <a:p>
            <a:pPr lvl="1">
              <a:defRPr/>
            </a:pPr>
            <a:r>
              <a:rPr lang="en-US" altLang="en-US" sz="2000" b="0" i="1" dirty="0"/>
              <a:t>Sets aside internal memory for writing restart data</a:t>
            </a:r>
          </a:p>
          <a:p>
            <a:pPr lvl="1">
              <a:defRPr/>
            </a:pPr>
            <a:r>
              <a:rPr lang="en-US" altLang="en-US" sz="2000" b="0" i="1" dirty="0"/>
              <a:t>In CTH, use the </a:t>
            </a:r>
            <a:r>
              <a:rPr lang="en-US" altLang="en-US" sz="2000" b="0" i="1" dirty="0" err="1" smtClean="0">
                <a:latin typeface="Courier New" charset="0"/>
                <a:ea typeface="Courier New" charset="0"/>
                <a:cs typeface="Courier New" charset="0"/>
              </a:rPr>
              <a:t>restt</a:t>
            </a:r>
            <a:r>
              <a:rPr lang="en-US" altLang="en-US" sz="2000" b="0" i="1" dirty="0" smtClean="0">
                <a:ea typeface="Courier New" charset="0"/>
                <a:cs typeface="Courier New" charset="0"/>
              </a:rPr>
              <a:t> </a:t>
            </a:r>
            <a:r>
              <a:rPr lang="en-US" altLang="en-US" sz="2000" b="0" i="1" dirty="0" smtClean="0"/>
              <a:t>command </a:t>
            </a:r>
            <a:r>
              <a:rPr lang="en-US" altLang="en-US" sz="2000" b="0" i="1" dirty="0"/>
              <a:t>with a large value</a:t>
            </a:r>
          </a:p>
          <a:p>
            <a:pPr lvl="1">
              <a:defRPr/>
            </a:pPr>
            <a:r>
              <a:rPr lang="en-US" altLang="en-US" sz="2000" b="0" i="1" dirty="0"/>
              <a:t>In Sierra/SM, use </a:t>
            </a:r>
            <a:r>
              <a:rPr lang="en-US" altLang="en-US" sz="2000" b="0" i="1" dirty="0" smtClean="0">
                <a:latin typeface="Courier New" charset="0"/>
                <a:ea typeface="Courier New" charset="0"/>
                <a:cs typeface="Courier New" charset="0"/>
              </a:rPr>
              <a:t>restart data</a:t>
            </a:r>
            <a:r>
              <a:rPr lang="en-US" altLang="en-US" sz="2000" b="0" i="1" dirty="0" smtClean="0"/>
              <a:t> </a:t>
            </a:r>
            <a:r>
              <a:rPr lang="en-US" altLang="en-US" sz="2000" b="0" i="1" dirty="0"/>
              <a:t>command block, but no frequency of output is required</a:t>
            </a:r>
          </a:p>
        </p:txBody>
      </p:sp>
      <p:sp>
        <p:nvSpPr>
          <p:cNvPr id="32772" name="Text Box 4"/>
          <p:cNvSpPr txBox="1">
            <a:spLocks noChangeArrowheads="1"/>
          </p:cNvSpPr>
          <p:nvPr/>
        </p:nvSpPr>
        <p:spPr bwMode="auto">
          <a:xfrm>
            <a:off x="1676400" y="2819400"/>
            <a:ext cx="4462463"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dirty="0" smtClean="0">
                <a:latin typeface="Courier New" charset="0"/>
              </a:rPr>
              <a:t>restart</a:t>
            </a:r>
          </a:p>
          <a:p>
            <a:pPr>
              <a:defRPr/>
            </a:pPr>
            <a:r>
              <a:rPr lang="en-US" altLang="en-US" sz="1600" dirty="0" smtClean="0">
                <a:latin typeface="Courier New" charset="0"/>
              </a:rPr>
              <a:t>   time = 5.0e-6  interval = 5.0e-6</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defRPr/>
            </a:pPr>
            <a:r>
              <a:rPr lang="en-US" altLang="en-US"/>
              <a:t>Material Assignments</a:t>
            </a:r>
          </a:p>
        </p:txBody>
      </p:sp>
      <p:sp>
        <p:nvSpPr>
          <p:cNvPr id="33795" name="Rectangle 3"/>
          <p:cNvSpPr>
            <a:spLocks noGrp="1" noChangeArrowheads="1"/>
          </p:cNvSpPr>
          <p:nvPr>
            <p:ph idx="1"/>
          </p:nvPr>
        </p:nvSpPr>
        <p:spPr>
          <a:xfrm>
            <a:off x="457200" y="1524000"/>
            <a:ext cx="7772400" cy="4343400"/>
          </a:xfrm>
        </p:spPr>
        <p:txBody>
          <a:bodyPr/>
          <a:lstStyle/>
          <a:p>
            <a:pPr>
              <a:lnSpc>
                <a:spcPct val="90000"/>
              </a:lnSpc>
              <a:defRPr/>
            </a:pPr>
            <a:r>
              <a:rPr lang="en-US" altLang="en-US" sz="1600" dirty="0" smtClean="0"/>
              <a:t>Euler </a:t>
            </a:r>
            <a:r>
              <a:rPr lang="en-US" altLang="en-US" sz="1600" dirty="0"/>
              <a:t>and Lagrange materials </a:t>
            </a:r>
            <a:r>
              <a:rPr lang="en-US" altLang="en-US" sz="1600" dirty="0" smtClean="0"/>
              <a:t>must be defined separately </a:t>
            </a:r>
            <a:r>
              <a:rPr lang="en-US" altLang="en-US" sz="1600" dirty="0"/>
              <a:t>in </a:t>
            </a:r>
            <a:r>
              <a:rPr lang="en-US" altLang="en-US" sz="1600" dirty="0" smtClean="0"/>
              <a:t>CTH </a:t>
            </a:r>
            <a:r>
              <a:rPr lang="en-US" altLang="en-US" sz="1600" dirty="0"/>
              <a:t>and Sierra/SM input </a:t>
            </a:r>
            <a:r>
              <a:rPr lang="en-US" altLang="en-US" sz="1600" dirty="0" smtClean="0"/>
              <a:t>files, respectively</a:t>
            </a:r>
            <a:endParaRPr lang="en-US" altLang="en-US" sz="1600" dirty="0"/>
          </a:p>
          <a:p>
            <a:pPr>
              <a:lnSpc>
                <a:spcPct val="90000"/>
              </a:lnSpc>
              <a:defRPr/>
            </a:pPr>
            <a:endParaRPr lang="en-US" altLang="en-US" sz="1600" dirty="0"/>
          </a:p>
          <a:p>
            <a:pPr>
              <a:lnSpc>
                <a:spcPct val="90000"/>
              </a:lnSpc>
              <a:defRPr/>
            </a:pPr>
            <a:r>
              <a:rPr lang="en-US" altLang="en-US" sz="1600" dirty="0"/>
              <a:t>In the CTH input file</a:t>
            </a:r>
          </a:p>
          <a:p>
            <a:pPr lvl="1">
              <a:lnSpc>
                <a:spcPct val="90000"/>
              </a:lnSpc>
              <a:defRPr/>
            </a:pPr>
            <a:r>
              <a:rPr lang="en-US" altLang="en-US" sz="1600" b="0" dirty="0"/>
              <a:t>Materials are categorized </a:t>
            </a:r>
            <a:r>
              <a:rPr lang="en-US" altLang="en-US" sz="1600" b="0" dirty="0" smtClean="0"/>
              <a:t>as</a:t>
            </a:r>
            <a:endParaRPr lang="en-US" altLang="en-US" sz="1600" b="0" dirty="0"/>
          </a:p>
          <a:p>
            <a:pPr lvl="2">
              <a:lnSpc>
                <a:spcPct val="90000"/>
              </a:lnSpc>
              <a:defRPr/>
            </a:pPr>
            <a:r>
              <a:rPr lang="en-US" altLang="en-US" sz="1400" dirty="0"/>
              <a:t>Permanent CTH </a:t>
            </a:r>
            <a:r>
              <a:rPr lang="en-US" altLang="en-US" sz="1400" dirty="0" smtClean="0"/>
              <a:t>material</a:t>
            </a:r>
            <a:endParaRPr lang="en-US" altLang="en-US" sz="1400" b="0" dirty="0"/>
          </a:p>
          <a:p>
            <a:pPr lvl="2">
              <a:lnSpc>
                <a:spcPct val="90000"/>
              </a:lnSpc>
              <a:defRPr/>
            </a:pPr>
            <a:r>
              <a:rPr lang="en-US" altLang="en-US" sz="1400" dirty="0"/>
              <a:t>Donated material: </a:t>
            </a:r>
            <a:r>
              <a:rPr lang="en-US" altLang="en-US" sz="1400" b="0" dirty="0" err="1"/>
              <a:t>Lagrangian</a:t>
            </a:r>
            <a:r>
              <a:rPr lang="en-US" altLang="en-US" sz="1400" b="0" dirty="0"/>
              <a:t> material converted to a CTH material via element death in Sierra/SM</a:t>
            </a:r>
          </a:p>
          <a:p>
            <a:pPr lvl="2">
              <a:lnSpc>
                <a:spcPct val="90000"/>
              </a:lnSpc>
              <a:defRPr/>
            </a:pPr>
            <a:r>
              <a:rPr lang="en-US" altLang="en-US" sz="1400" dirty="0"/>
              <a:t>Placeholder material: </a:t>
            </a:r>
            <a:r>
              <a:rPr lang="en-US" altLang="en-US" sz="1400" b="0" dirty="0"/>
              <a:t>Sets aside internal memory in the CTH database for inserted </a:t>
            </a:r>
            <a:r>
              <a:rPr lang="en-US" altLang="en-US" sz="1400" b="0" dirty="0" err="1"/>
              <a:t>Lagrangian</a:t>
            </a:r>
            <a:r>
              <a:rPr lang="en-US" altLang="en-US" sz="1400" b="0" dirty="0"/>
              <a:t> materials</a:t>
            </a:r>
          </a:p>
          <a:p>
            <a:pPr lvl="1">
              <a:lnSpc>
                <a:spcPct val="90000"/>
              </a:lnSpc>
              <a:defRPr/>
            </a:pPr>
            <a:endParaRPr lang="en-US" altLang="en-US" sz="1200" dirty="0"/>
          </a:p>
          <a:p>
            <a:pPr lvl="1">
              <a:lnSpc>
                <a:spcPct val="90000"/>
              </a:lnSpc>
              <a:defRPr/>
            </a:pPr>
            <a:r>
              <a:rPr lang="en-US" altLang="en-US" sz="1600" b="0" dirty="0"/>
              <a:t>Require sequential ordering of these materials</a:t>
            </a:r>
          </a:p>
          <a:p>
            <a:pPr marL="1143000" lvl="2" indent="-228600">
              <a:lnSpc>
                <a:spcPct val="90000"/>
              </a:lnSpc>
              <a:buFont typeface="+mj-lt"/>
              <a:buAutoNum type="arabicPeriod"/>
              <a:defRPr/>
            </a:pPr>
            <a:r>
              <a:rPr lang="en-US" altLang="en-US" sz="1400" b="0" dirty="0"/>
              <a:t>Permanent CTH </a:t>
            </a:r>
            <a:r>
              <a:rPr lang="en-US" altLang="en-US" sz="1400" b="0" dirty="0" smtClean="0"/>
              <a:t>materials	1 </a:t>
            </a:r>
            <a:r>
              <a:rPr lang="en-US" altLang="en-US" sz="1400" b="0" dirty="0">
                <a:sym typeface="Symbol" charset="2"/>
              </a:rPr>
              <a:t> m  </a:t>
            </a:r>
            <a:r>
              <a:rPr lang="en-US" altLang="en-US" sz="1400" b="0" dirty="0" err="1">
                <a:sym typeface="Symbol" charset="2"/>
              </a:rPr>
              <a:t>n</a:t>
            </a:r>
            <a:r>
              <a:rPr lang="en-US" altLang="en-US" sz="1400" b="0" baseline="-25000" dirty="0" err="1">
                <a:sym typeface="Symbol" charset="2"/>
              </a:rPr>
              <a:t>perm</a:t>
            </a:r>
            <a:endParaRPr lang="en-US" altLang="en-US" sz="1400" b="0" baseline="-25000" dirty="0"/>
          </a:p>
          <a:p>
            <a:pPr marL="1143000" lvl="2" indent="-228600">
              <a:lnSpc>
                <a:spcPct val="90000"/>
              </a:lnSpc>
              <a:buFont typeface="+mj-lt"/>
              <a:buAutoNum type="arabicPeriod"/>
              <a:defRPr/>
            </a:pPr>
            <a:r>
              <a:rPr lang="en-US" altLang="en-US" sz="1400" b="0" dirty="0"/>
              <a:t>Donated materials  	</a:t>
            </a:r>
            <a:r>
              <a:rPr lang="en-US" altLang="en-US" sz="1400" b="0" dirty="0" smtClean="0"/>
              <a:t>	n</a:t>
            </a:r>
            <a:r>
              <a:rPr lang="en-US" altLang="en-US" sz="1400" b="0" baseline="-25000" dirty="0" smtClean="0"/>
              <a:t>perm</a:t>
            </a:r>
            <a:r>
              <a:rPr lang="en-US" altLang="en-US" sz="1400" b="0" dirty="0" smtClean="0"/>
              <a:t>+1 </a:t>
            </a:r>
            <a:r>
              <a:rPr lang="en-US" altLang="en-US" sz="1400" b="0" dirty="0">
                <a:sym typeface="Symbol" charset="2"/>
              </a:rPr>
              <a:t> m   </a:t>
            </a:r>
            <a:r>
              <a:rPr lang="en-US" altLang="en-US" sz="1400" b="0" dirty="0" err="1">
                <a:sym typeface="Symbol" charset="2"/>
              </a:rPr>
              <a:t>n</a:t>
            </a:r>
            <a:r>
              <a:rPr lang="en-US" altLang="en-US" sz="1400" b="0" baseline="-25000" dirty="0" err="1">
                <a:sym typeface="Symbol" charset="2"/>
              </a:rPr>
              <a:t>euler</a:t>
            </a:r>
            <a:endParaRPr lang="en-US" altLang="en-US" sz="1400" b="0" baseline="-25000" dirty="0"/>
          </a:p>
          <a:p>
            <a:pPr marL="1143000" lvl="2" indent="-228600">
              <a:lnSpc>
                <a:spcPct val="90000"/>
              </a:lnSpc>
              <a:buFont typeface="+mj-lt"/>
              <a:buAutoNum type="arabicPeriod"/>
              <a:defRPr/>
            </a:pPr>
            <a:r>
              <a:rPr lang="en-US" altLang="en-US" sz="1400" b="0" dirty="0"/>
              <a:t>Placeholder materials  	</a:t>
            </a:r>
            <a:r>
              <a:rPr lang="en-US" altLang="en-US" sz="1400" b="0" dirty="0" smtClean="0"/>
              <a:t>n</a:t>
            </a:r>
            <a:r>
              <a:rPr lang="en-US" altLang="en-US" sz="1400" b="0" baseline="-25000" dirty="0" smtClean="0"/>
              <a:t>euler</a:t>
            </a:r>
            <a:r>
              <a:rPr lang="en-US" altLang="en-US" sz="1400" b="0" dirty="0" smtClean="0"/>
              <a:t>+1 </a:t>
            </a:r>
            <a:r>
              <a:rPr lang="en-US" altLang="en-US" sz="1400" b="0" dirty="0">
                <a:sym typeface="Symbol" charset="2"/>
              </a:rPr>
              <a:t> m  </a:t>
            </a:r>
            <a:r>
              <a:rPr lang="en-US" altLang="en-US" sz="1400" b="0" dirty="0" err="1" smtClean="0">
                <a:sym typeface="Symbol" charset="2"/>
              </a:rPr>
              <a:t>n</a:t>
            </a:r>
            <a:r>
              <a:rPr lang="en-US" altLang="en-US" sz="1400" b="0" baseline="-25000" dirty="0" err="1" smtClean="0">
                <a:sym typeface="Symbol" charset="2"/>
              </a:rPr>
              <a:t>total</a:t>
            </a:r>
            <a:endParaRPr lang="en-US" altLang="en-US" sz="1600" b="0" dirty="0">
              <a:sym typeface="Symbol" charset="2"/>
            </a:endParaRPr>
          </a:p>
          <a:p>
            <a:pPr lvl="1">
              <a:lnSpc>
                <a:spcPct val="90000"/>
              </a:lnSpc>
              <a:defRPr/>
            </a:pPr>
            <a:endParaRPr lang="en-US" altLang="en-US" sz="1200" dirty="0">
              <a:sym typeface="Symbol" charset="2"/>
            </a:endParaRPr>
          </a:p>
          <a:p>
            <a:pPr lvl="1">
              <a:lnSpc>
                <a:spcPct val="90000"/>
              </a:lnSpc>
              <a:defRPr/>
            </a:pPr>
            <a:r>
              <a:rPr lang="en-US" altLang="en-US" sz="1600" b="0" dirty="0">
                <a:sym typeface="Symbol" charset="2"/>
              </a:rPr>
              <a:t>Constitutive data must be </a:t>
            </a:r>
            <a:r>
              <a:rPr lang="en-US" altLang="en-US" sz="1600" b="0" dirty="0" smtClean="0">
                <a:sym typeface="Symbol" charset="2"/>
              </a:rPr>
              <a:t>specified </a:t>
            </a:r>
            <a:r>
              <a:rPr lang="en-US" altLang="en-US" sz="1600" b="0" dirty="0">
                <a:sym typeface="Symbol" charset="2"/>
              </a:rPr>
              <a:t>for all materials</a:t>
            </a:r>
          </a:p>
          <a:p>
            <a:pPr lvl="2">
              <a:lnSpc>
                <a:spcPct val="90000"/>
              </a:lnSpc>
              <a:defRPr/>
            </a:pPr>
            <a:r>
              <a:rPr lang="en-US" altLang="en-US" sz="1400" b="0" dirty="0">
                <a:sym typeface="Symbol" charset="2"/>
              </a:rPr>
              <a:t>See </a:t>
            </a:r>
            <a:r>
              <a:rPr lang="en-US" altLang="en-US" sz="1400" b="0" dirty="0" err="1" smtClean="0">
                <a:latin typeface="Courier New" charset="0"/>
                <a:ea typeface="Courier New" charset="0"/>
                <a:cs typeface="Courier New" charset="0"/>
                <a:sym typeface="Symbol" charset="2"/>
              </a:rPr>
              <a:t>eos</a:t>
            </a:r>
            <a:r>
              <a:rPr lang="en-US" altLang="en-US" sz="1400" b="0" dirty="0" smtClean="0">
                <a:sym typeface="Symbol" charset="2"/>
              </a:rPr>
              <a:t>, </a:t>
            </a:r>
            <a:r>
              <a:rPr lang="en-US" altLang="en-US" sz="1400" b="0" dirty="0" err="1" smtClean="0">
                <a:latin typeface="Courier New" charset="0"/>
                <a:ea typeface="Courier New" charset="0"/>
                <a:cs typeface="Courier New" charset="0"/>
                <a:sym typeface="Symbol" charset="2"/>
              </a:rPr>
              <a:t>epdata</a:t>
            </a:r>
            <a:r>
              <a:rPr lang="en-US" altLang="en-US" sz="1400" b="0" dirty="0" smtClean="0">
                <a:sym typeface="Symbol" charset="2"/>
              </a:rPr>
              <a:t>, and </a:t>
            </a:r>
            <a:r>
              <a:rPr lang="en-US" altLang="en-US" sz="1400" b="0" dirty="0" err="1" smtClean="0">
                <a:latin typeface="Courier New" charset="0"/>
                <a:ea typeface="Courier New" charset="0"/>
                <a:cs typeface="Courier New" charset="0"/>
                <a:sym typeface="Symbol" charset="2"/>
              </a:rPr>
              <a:t>pfrac</a:t>
            </a:r>
            <a:r>
              <a:rPr lang="en-US" altLang="en-US" sz="1400" b="0" dirty="0" smtClean="0">
                <a:sym typeface="Symbol" charset="2"/>
              </a:rPr>
              <a:t> command documentation </a:t>
            </a:r>
            <a:r>
              <a:rPr lang="en-US" altLang="en-US" sz="1400" b="0" dirty="0">
                <a:sym typeface="Symbol" charset="2"/>
              </a:rPr>
              <a:t>in CTH User Manual</a:t>
            </a:r>
            <a:endParaRPr lang="en-US" altLang="en-US" sz="1400" b="0" dirty="0"/>
          </a:p>
          <a:p>
            <a:pPr>
              <a:lnSpc>
                <a:spcPct val="90000"/>
              </a:lnSpc>
              <a:defRPr/>
            </a:pPr>
            <a:endParaRPr lang="en-US" altLang="en-US" sz="1400" dirty="0"/>
          </a:p>
          <a:p>
            <a:pPr>
              <a:lnSpc>
                <a:spcPct val="90000"/>
              </a:lnSpc>
              <a:defRPr/>
            </a:pPr>
            <a:endParaRPr lang="en-US" altLang="en-US" sz="1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defRPr/>
            </a:pPr>
            <a:r>
              <a:rPr lang="en-US" altLang="en-US" dirty="0"/>
              <a:t>Material </a:t>
            </a:r>
            <a:r>
              <a:rPr lang="en-US" altLang="en-US" dirty="0" smtClean="0"/>
              <a:t>Assignments</a:t>
            </a:r>
            <a:endParaRPr lang="en-US" altLang="en-US" b="0" dirty="0"/>
          </a:p>
        </p:txBody>
      </p:sp>
      <p:sp>
        <p:nvSpPr>
          <p:cNvPr id="34819" name="Rectangle 3"/>
          <p:cNvSpPr>
            <a:spLocks noGrp="1" noChangeArrowheads="1"/>
          </p:cNvSpPr>
          <p:nvPr>
            <p:ph idx="1"/>
          </p:nvPr>
        </p:nvSpPr>
        <p:spPr>
          <a:xfrm>
            <a:off x="304800" y="1524000"/>
            <a:ext cx="8382000" cy="4114800"/>
          </a:xfrm>
        </p:spPr>
        <p:txBody>
          <a:bodyPr/>
          <a:lstStyle/>
          <a:p>
            <a:pPr>
              <a:lnSpc>
                <a:spcPct val="90000"/>
              </a:lnSpc>
              <a:defRPr/>
            </a:pPr>
            <a:r>
              <a:rPr lang="en-US" altLang="en-US" sz="1600" dirty="0"/>
              <a:t>In the Sierra/SM input file</a:t>
            </a:r>
          </a:p>
          <a:p>
            <a:pPr lvl="1">
              <a:lnSpc>
                <a:spcPct val="90000"/>
              </a:lnSpc>
              <a:defRPr/>
            </a:pPr>
            <a:r>
              <a:rPr lang="en-US" altLang="en-US" sz="1600" b="0" dirty="0"/>
              <a:t>Materials can be associated </a:t>
            </a:r>
            <a:r>
              <a:rPr lang="en-US" altLang="en-US" sz="1600" b="0" dirty="0" smtClean="0"/>
              <a:t>with a </a:t>
            </a:r>
            <a:r>
              <a:rPr lang="en-US" altLang="en-US" sz="1600" b="0" dirty="0"/>
              <a:t>unique block </a:t>
            </a:r>
            <a:r>
              <a:rPr lang="en-US" altLang="en-US" sz="1600" b="0" dirty="0" smtClean="0"/>
              <a:t>ID</a:t>
            </a:r>
            <a:endParaRPr lang="en-US" altLang="en-US" sz="1600" b="0" dirty="0"/>
          </a:p>
          <a:p>
            <a:pPr lvl="1">
              <a:lnSpc>
                <a:spcPct val="90000"/>
              </a:lnSpc>
              <a:defRPr/>
            </a:pPr>
            <a:r>
              <a:rPr lang="en-US" altLang="en-US" sz="1600" b="0" dirty="0"/>
              <a:t>Constitutive data must be specified for all </a:t>
            </a:r>
            <a:r>
              <a:rPr lang="en-US" altLang="en-US" sz="1600" b="0" dirty="0" err="1"/>
              <a:t>Lagrangian</a:t>
            </a:r>
            <a:r>
              <a:rPr lang="en-US" altLang="en-US" sz="1600" b="0" dirty="0"/>
              <a:t> materials</a:t>
            </a:r>
          </a:p>
          <a:p>
            <a:pPr>
              <a:lnSpc>
                <a:spcPct val="90000"/>
              </a:lnSpc>
              <a:defRPr/>
            </a:pPr>
            <a:endParaRPr lang="en-US" altLang="en-US" sz="1050" dirty="0"/>
          </a:p>
          <a:p>
            <a:pPr>
              <a:lnSpc>
                <a:spcPct val="90000"/>
              </a:lnSpc>
              <a:defRPr/>
            </a:pPr>
            <a:r>
              <a:rPr lang="en-US" altLang="en-US" sz="1600" dirty="0"/>
              <a:t>In the </a:t>
            </a:r>
            <a:r>
              <a:rPr lang="en-US" altLang="en-US" sz="1600" dirty="0" err="1"/>
              <a:t>Zapotec</a:t>
            </a:r>
            <a:r>
              <a:rPr lang="en-US" altLang="en-US" sz="1600" dirty="0"/>
              <a:t> input file</a:t>
            </a:r>
          </a:p>
          <a:p>
            <a:pPr lvl="1">
              <a:lnSpc>
                <a:spcPct val="90000"/>
              </a:lnSpc>
              <a:defRPr/>
            </a:pPr>
            <a:r>
              <a:rPr lang="en-US" altLang="en-US" sz="1600" b="0" dirty="0"/>
              <a:t>The user must specify the number of Eulerian materials in the problem (</a:t>
            </a:r>
            <a:r>
              <a:rPr lang="en-US" altLang="en-US" sz="1600" b="0" dirty="0" err="1"/>
              <a:t>n</a:t>
            </a:r>
            <a:r>
              <a:rPr lang="en-US" altLang="en-US" sz="1600" b="0" baseline="-25000" dirty="0" err="1"/>
              <a:t>euler</a:t>
            </a:r>
            <a:r>
              <a:rPr lang="en-US" altLang="en-US" sz="1600" b="0" dirty="0"/>
              <a:t>)</a:t>
            </a:r>
          </a:p>
          <a:p>
            <a:pPr lvl="2">
              <a:lnSpc>
                <a:spcPct val="90000"/>
              </a:lnSpc>
              <a:defRPr/>
            </a:pPr>
            <a:r>
              <a:rPr lang="en-US" altLang="en-US" sz="1400" b="0" dirty="0" err="1" smtClean="0"/>
              <a:t>n</a:t>
            </a:r>
            <a:r>
              <a:rPr lang="en-US" altLang="en-US" sz="1400" b="0" baseline="-25000" dirty="0" err="1" smtClean="0"/>
              <a:t>euler</a:t>
            </a:r>
            <a:r>
              <a:rPr lang="en-US" altLang="en-US" sz="1400" b="0" dirty="0" smtClean="0"/>
              <a:t> </a:t>
            </a:r>
            <a:r>
              <a:rPr lang="en-US" altLang="en-US" sz="1400" b="0" dirty="0"/>
              <a:t>= </a:t>
            </a:r>
            <a:r>
              <a:rPr lang="en-US" altLang="en-US" sz="1400" b="0" dirty="0" err="1"/>
              <a:t>n</a:t>
            </a:r>
            <a:r>
              <a:rPr lang="en-US" altLang="en-US" sz="1400" b="0" baseline="-25000" dirty="0" err="1"/>
              <a:t>perm</a:t>
            </a:r>
            <a:r>
              <a:rPr lang="en-US" altLang="en-US" sz="1400" b="0" dirty="0"/>
              <a:t> + </a:t>
            </a:r>
            <a:r>
              <a:rPr lang="en-US" altLang="en-US" sz="1400" b="0" dirty="0" err="1"/>
              <a:t>n</a:t>
            </a:r>
            <a:r>
              <a:rPr lang="en-US" altLang="en-US" sz="1400" b="0" baseline="-25000" dirty="0" err="1"/>
              <a:t>donated</a:t>
            </a:r>
            <a:r>
              <a:rPr lang="en-US" altLang="en-US" sz="1400" b="0" dirty="0"/>
              <a:t> &lt; </a:t>
            </a:r>
            <a:r>
              <a:rPr lang="en-US" altLang="en-US" sz="1400" b="0" dirty="0" err="1"/>
              <a:t>n</a:t>
            </a:r>
            <a:r>
              <a:rPr lang="en-US" altLang="en-US" sz="1400" b="0" baseline="-25000" dirty="0" err="1"/>
              <a:t>total</a:t>
            </a:r>
            <a:endParaRPr lang="en-US" altLang="en-US" sz="1400" b="0" baseline="-25000" dirty="0"/>
          </a:p>
          <a:p>
            <a:pPr lvl="1">
              <a:lnSpc>
                <a:spcPct val="90000"/>
              </a:lnSpc>
              <a:defRPr/>
            </a:pPr>
            <a:endParaRPr lang="en-US" altLang="en-US" sz="1400" dirty="0"/>
          </a:p>
          <a:p>
            <a:pPr lvl="1">
              <a:lnSpc>
                <a:spcPct val="90000"/>
              </a:lnSpc>
              <a:defRPr/>
            </a:pPr>
            <a:r>
              <a:rPr lang="en-US" altLang="en-US" sz="1600" dirty="0"/>
              <a:t>The user must specify the relation between Euler and Lagrange materials in the problem.  This is done using the material and donation maps</a:t>
            </a:r>
          </a:p>
          <a:p>
            <a:pPr lvl="2">
              <a:lnSpc>
                <a:spcPct val="90000"/>
              </a:lnSpc>
              <a:defRPr/>
            </a:pPr>
            <a:r>
              <a:rPr lang="en-US" altLang="en-US" sz="1400" dirty="0"/>
              <a:t>Material map – </a:t>
            </a:r>
            <a:r>
              <a:rPr lang="en-US" altLang="en-US" sz="1400" b="0" dirty="0"/>
              <a:t>maps </a:t>
            </a:r>
            <a:r>
              <a:rPr lang="en-US" altLang="en-US" sz="1400" b="0" dirty="0" err="1"/>
              <a:t>Lagrangian</a:t>
            </a:r>
            <a:r>
              <a:rPr lang="en-US" altLang="en-US" sz="1400" b="0" dirty="0"/>
              <a:t> materials into CTH </a:t>
            </a:r>
            <a:r>
              <a:rPr lang="en-US" altLang="en-US" sz="1400" b="0" u="sng" dirty="0"/>
              <a:t>placeholder</a:t>
            </a:r>
            <a:r>
              <a:rPr lang="en-US" altLang="en-US" sz="1400" b="0" dirty="0"/>
              <a:t> locations</a:t>
            </a:r>
          </a:p>
          <a:p>
            <a:pPr lvl="2">
              <a:lnSpc>
                <a:spcPct val="90000"/>
              </a:lnSpc>
              <a:defRPr/>
            </a:pPr>
            <a:r>
              <a:rPr lang="en-US" altLang="en-US" sz="1400" dirty="0"/>
              <a:t>Donation map – </a:t>
            </a:r>
            <a:r>
              <a:rPr lang="en-US" altLang="en-US" sz="1400" b="0" dirty="0"/>
              <a:t>maps donated </a:t>
            </a:r>
            <a:r>
              <a:rPr lang="en-US" altLang="en-US" sz="1400" b="0" dirty="0" err="1"/>
              <a:t>Lagrangian</a:t>
            </a:r>
            <a:r>
              <a:rPr lang="en-US" altLang="en-US" sz="1400" b="0" dirty="0"/>
              <a:t> materials into CTH </a:t>
            </a:r>
            <a:r>
              <a:rPr lang="en-US" altLang="en-US" sz="1400" b="0" u="sng" dirty="0"/>
              <a:t>donated</a:t>
            </a:r>
            <a:r>
              <a:rPr lang="en-US" altLang="en-US" sz="1400" b="0" dirty="0"/>
              <a:t> material locations</a:t>
            </a:r>
          </a:p>
          <a:p>
            <a:pPr lvl="1">
              <a:lnSpc>
                <a:spcPct val="90000"/>
              </a:lnSpc>
              <a:defRPr/>
            </a:pPr>
            <a:endParaRPr lang="en-US" altLang="en-US" sz="1400" dirty="0"/>
          </a:p>
          <a:p>
            <a:pPr lvl="1">
              <a:lnSpc>
                <a:spcPct val="90000"/>
              </a:lnSpc>
              <a:defRPr/>
            </a:pPr>
            <a:r>
              <a:rPr lang="en-US" altLang="en-US" sz="1600" dirty="0"/>
              <a:t>Not all </a:t>
            </a:r>
            <a:r>
              <a:rPr lang="en-US" altLang="en-US" sz="1600" dirty="0" err="1"/>
              <a:t>Lagrangian</a:t>
            </a:r>
            <a:r>
              <a:rPr lang="en-US" altLang="en-US" sz="1600" dirty="0"/>
              <a:t> materials have to be mapped into the CTH </a:t>
            </a:r>
            <a:r>
              <a:rPr lang="en-US" altLang="en-US" sz="1600" dirty="0" smtClean="0"/>
              <a:t>mesh</a:t>
            </a:r>
          </a:p>
          <a:p>
            <a:pPr lvl="2">
              <a:lnSpc>
                <a:spcPct val="90000"/>
              </a:lnSpc>
              <a:defRPr/>
            </a:pPr>
            <a:r>
              <a:rPr lang="en-US" altLang="en-US" sz="1400" b="0" dirty="0" smtClean="0"/>
              <a:t>Map only </a:t>
            </a:r>
            <a:r>
              <a:rPr lang="en-US" altLang="en-US" sz="1400" b="0" dirty="0"/>
              <a:t>those </a:t>
            </a:r>
            <a:r>
              <a:rPr lang="en-US" altLang="en-US" sz="1400" b="0" dirty="0" err="1"/>
              <a:t>Lagrangian</a:t>
            </a:r>
            <a:r>
              <a:rPr lang="en-US" altLang="en-US" sz="1400" b="0" dirty="0"/>
              <a:t> materials that can interact with Eulerian materials – but make sure not to leave anything important out</a:t>
            </a:r>
            <a:r>
              <a:rPr lang="en-US" altLang="en-US" sz="1400" b="0" dirty="0" smtClean="0"/>
              <a:t>!</a:t>
            </a:r>
            <a:endParaRPr lang="en-US" altLang="en-US" sz="1400" b="0" dirty="0"/>
          </a:p>
          <a:p>
            <a:pPr lvl="1">
              <a:lnSpc>
                <a:spcPct val="90000"/>
              </a:lnSpc>
              <a:defRPr/>
            </a:pPr>
            <a:endParaRPr lang="en-US" altLang="en-US" sz="1400" dirty="0"/>
          </a:p>
          <a:p>
            <a:pPr lvl="1">
              <a:lnSpc>
                <a:spcPct val="90000"/>
              </a:lnSpc>
              <a:defRPr/>
            </a:pPr>
            <a:r>
              <a:rPr lang="en-US" altLang="en-US" sz="1600" dirty="0"/>
              <a:t>Multiple </a:t>
            </a:r>
            <a:r>
              <a:rPr lang="en-US" altLang="en-US" sz="1600" dirty="0" err="1"/>
              <a:t>Lagrangian</a:t>
            </a:r>
            <a:r>
              <a:rPr lang="en-US" altLang="en-US" sz="1600" dirty="0"/>
              <a:t> materials can be mapped into the same CTH placeholder </a:t>
            </a:r>
            <a:r>
              <a:rPr lang="en-US" altLang="en-US" sz="1600" dirty="0" smtClean="0"/>
              <a:t>location</a:t>
            </a:r>
            <a:endParaRPr lang="en-US" altLang="en-US" sz="1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defRPr/>
            </a:pPr>
            <a:r>
              <a:rPr lang="en-US" altLang="en-US" sz="2400" dirty="0"/>
              <a:t>An Example of Material Assignments</a:t>
            </a:r>
          </a:p>
        </p:txBody>
      </p:sp>
      <p:sp>
        <p:nvSpPr>
          <p:cNvPr id="83971" name="Rectangle 3"/>
          <p:cNvSpPr>
            <a:spLocks noGrp="1" noChangeArrowheads="1"/>
          </p:cNvSpPr>
          <p:nvPr>
            <p:ph idx="1"/>
          </p:nvPr>
        </p:nvSpPr>
        <p:spPr>
          <a:xfrm>
            <a:off x="228600" y="1524000"/>
            <a:ext cx="4800600" cy="4114800"/>
          </a:xfrm>
        </p:spPr>
        <p:txBody>
          <a:bodyPr/>
          <a:lstStyle/>
          <a:p>
            <a:pPr marL="171450" indent="0">
              <a:buFontTx/>
              <a:buNone/>
              <a:defRPr/>
            </a:pPr>
            <a:r>
              <a:rPr lang="en-US" altLang="en-US" sz="1800" dirty="0" smtClean="0"/>
              <a:t>Hypervelocity impact of a long rod into a finite thickness target</a:t>
            </a:r>
          </a:p>
          <a:p>
            <a:pPr marL="171450" indent="0">
              <a:buFontTx/>
              <a:buNone/>
              <a:defRPr/>
            </a:pPr>
            <a:endParaRPr lang="en-US" altLang="en-US" sz="1800" dirty="0" smtClean="0"/>
          </a:p>
          <a:p>
            <a:pPr>
              <a:defRPr/>
            </a:pPr>
            <a:r>
              <a:rPr lang="en-US" altLang="en-US" sz="1800" dirty="0" err="1" smtClean="0"/>
              <a:t>Lagrangian</a:t>
            </a:r>
            <a:r>
              <a:rPr lang="en-US" altLang="en-US" sz="1800" dirty="0" smtClean="0"/>
              <a:t> rod:</a:t>
            </a:r>
            <a:r>
              <a:rPr lang="en-US" altLang="en-US" sz="1800" dirty="0"/>
              <a:t> </a:t>
            </a:r>
            <a:r>
              <a:rPr lang="en-US" altLang="en-US" sz="1800" b="0" dirty="0" smtClean="0"/>
              <a:t>Sierra/SM block ID = 10</a:t>
            </a:r>
          </a:p>
          <a:p>
            <a:pPr>
              <a:defRPr/>
            </a:pPr>
            <a:r>
              <a:rPr lang="en-US" altLang="en-US" sz="1800" dirty="0" smtClean="0"/>
              <a:t>Eulerian target:</a:t>
            </a:r>
            <a:r>
              <a:rPr lang="en-US" altLang="en-US" sz="1800" dirty="0"/>
              <a:t> </a:t>
            </a:r>
            <a:r>
              <a:rPr lang="en-US" altLang="en-US" sz="1800" b="0" dirty="0" smtClean="0"/>
              <a:t>CTH material ID = 1</a:t>
            </a:r>
          </a:p>
          <a:p>
            <a:pPr marL="342900" lvl="1" indent="-171450">
              <a:buFontTx/>
              <a:buChar char="•"/>
              <a:defRPr/>
            </a:pPr>
            <a:r>
              <a:rPr lang="en-US" altLang="en-US" sz="1800" b="0" dirty="0" smtClean="0"/>
              <a:t>CTH Placeholder material ID </a:t>
            </a:r>
            <a:r>
              <a:rPr lang="en-US" altLang="en-US" sz="1800" b="0" dirty="0"/>
              <a:t>=</a:t>
            </a:r>
            <a:r>
              <a:rPr lang="en-US" altLang="en-US" sz="1800" b="0" dirty="0" smtClean="0"/>
              <a:t> 3</a:t>
            </a:r>
          </a:p>
          <a:p>
            <a:pPr marL="342900" lvl="1" indent="-171450">
              <a:buFontTx/>
              <a:buChar char="•"/>
              <a:defRPr/>
            </a:pPr>
            <a:endParaRPr lang="en-US" altLang="en-US" sz="1800" b="0" dirty="0" smtClean="0"/>
          </a:p>
          <a:p>
            <a:pPr>
              <a:defRPr/>
            </a:pPr>
            <a:r>
              <a:rPr lang="en-US" altLang="en-US" sz="1800" dirty="0"/>
              <a:t>E</a:t>
            </a:r>
            <a:r>
              <a:rPr lang="en-US" altLang="en-US" sz="1800" dirty="0" smtClean="0"/>
              <a:t>lement death in Sierra/SM with criterion based on failure strain </a:t>
            </a:r>
          </a:p>
          <a:p>
            <a:pPr lvl="1">
              <a:defRPr/>
            </a:pPr>
            <a:r>
              <a:rPr lang="en-US" altLang="en-US" sz="1800" b="0" dirty="0" smtClean="0"/>
              <a:t>Dead elements are donated to CTH </a:t>
            </a:r>
          </a:p>
          <a:p>
            <a:pPr lvl="1">
              <a:defRPr/>
            </a:pPr>
            <a:r>
              <a:rPr lang="en-US" altLang="en-US" sz="1800" b="0" dirty="0" smtClean="0"/>
              <a:t>CTH donated material ID = 2</a:t>
            </a:r>
          </a:p>
          <a:p>
            <a:pPr lvl="1">
              <a:defRPr/>
            </a:pPr>
            <a:endParaRPr lang="en-US" altLang="en-US" sz="1800" dirty="0" smtClean="0"/>
          </a:p>
        </p:txBody>
      </p:sp>
      <p:sp>
        <p:nvSpPr>
          <p:cNvPr id="35844" name="Text Box 4"/>
          <p:cNvSpPr txBox="1">
            <a:spLocks noChangeArrowheads="1"/>
          </p:cNvSpPr>
          <p:nvPr/>
        </p:nvSpPr>
        <p:spPr bwMode="auto">
          <a:xfrm>
            <a:off x="1812925" y="59848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35845" name="Text Box 5"/>
          <p:cNvSpPr txBox="1">
            <a:spLocks noChangeArrowheads="1"/>
          </p:cNvSpPr>
          <p:nvPr/>
        </p:nvSpPr>
        <p:spPr bwMode="auto">
          <a:xfrm>
            <a:off x="833438" y="5221288"/>
            <a:ext cx="6991350" cy="115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400" smtClean="0">
                <a:latin typeface="Courier New" charset="0"/>
              </a:rPr>
              <a:t>num_eul</a:t>
            </a:r>
            <a:r>
              <a:rPr lang="en-US" altLang="en-US" sz="1400" dirty="0" smtClean="0">
                <a:latin typeface="Courier New" charset="0"/>
              </a:rPr>
              <a:t> = 2  *</a:t>
            </a:r>
            <a:r>
              <a:rPr lang="en-US" altLang="en-US" sz="1400" dirty="0" err="1" smtClean="0">
                <a:latin typeface="Courier New" charset="0"/>
              </a:rPr>
              <a:t>n</a:t>
            </a:r>
            <a:r>
              <a:rPr lang="en-US" altLang="en-US" sz="1400" baseline="-25000" dirty="0" err="1" smtClean="0">
                <a:latin typeface="Courier New" charset="0"/>
              </a:rPr>
              <a:t>total</a:t>
            </a:r>
            <a:r>
              <a:rPr lang="en-US" altLang="en-US" sz="1400" dirty="0" smtClean="0">
                <a:latin typeface="Courier New" charset="0"/>
              </a:rPr>
              <a:t> = 3, </a:t>
            </a:r>
            <a:r>
              <a:rPr lang="en-US" altLang="en-US" sz="1400" dirty="0" err="1" smtClean="0">
                <a:latin typeface="Courier New" charset="0"/>
              </a:rPr>
              <a:t>n</a:t>
            </a:r>
            <a:r>
              <a:rPr lang="en-US" altLang="en-US" sz="1400" baseline="-25000" dirty="0" err="1" smtClean="0">
                <a:latin typeface="Courier New" charset="0"/>
              </a:rPr>
              <a:t>perm</a:t>
            </a:r>
            <a:r>
              <a:rPr lang="en-US" altLang="en-US" sz="1400" dirty="0" smtClean="0">
                <a:latin typeface="Courier New" charset="0"/>
              </a:rPr>
              <a:t> = 1, </a:t>
            </a:r>
            <a:r>
              <a:rPr lang="en-US" altLang="en-US" sz="1400" dirty="0" err="1" smtClean="0">
                <a:latin typeface="Courier New" charset="0"/>
              </a:rPr>
              <a:t>n</a:t>
            </a:r>
            <a:r>
              <a:rPr lang="en-US" altLang="en-US" sz="1400" baseline="-25000" dirty="0" err="1" smtClean="0">
                <a:latin typeface="Courier New" charset="0"/>
              </a:rPr>
              <a:t>donated</a:t>
            </a:r>
            <a:r>
              <a:rPr lang="en-US" altLang="en-US" sz="1400" dirty="0" smtClean="0">
                <a:latin typeface="Courier New" charset="0"/>
              </a:rPr>
              <a:t> = 1, </a:t>
            </a:r>
            <a:r>
              <a:rPr lang="en-US" altLang="en-US" sz="1400" dirty="0" err="1" smtClean="0">
                <a:latin typeface="Courier New" charset="0"/>
              </a:rPr>
              <a:t>n</a:t>
            </a:r>
            <a:r>
              <a:rPr lang="en-US" altLang="en-US" sz="1400" baseline="-25000" dirty="0" err="1" smtClean="0">
                <a:latin typeface="Courier New" charset="0"/>
              </a:rPr>
              <a:t>placeholder</a:t>
            </a:r>
            <a:r>
              <a:rPr lang="en-US" altLang="en-US" sz="1400" dirty="0" smtClean="0">
                <a:latin typeface="Courier New" charset="0"/>
              </a:rPr>
              <a:t> = 1</a:t>
            </a:r>
          </a:p>
          <a:p>
            <a:pPr>
              <a:defRPr/>
            </a:pPr>
            <a:r>
              <a:rPr lang="en-US" altLang="en-US" sz="1400" dirty="0" err="1" smtClean="0">
                <a:latin typeface="Courier New" charset="0"/>
              </a:rPr>
              <a:t>material_map</a:t>
            </a:r>
            <a:endParaRPr lang="en-US" altLang="en-US" sz="1400" dirty="0" smtClean="0">
              <a:latin typeface="Courier New" charset="0"/>
            </a:endParaRPr>
          </a:p>
          <a:p>
            <a:pPr>
              <a:defRPr/>
            </a:pPr>
            <a:r>
              <a:rPr lang="en-US" altLang="en-US" sz="1400" dirty="0" smtClean="0">
                <a:latin typeface="Courier New" charset="0"/>
              </a:rPr>
              <a:t>  </a:t>
            </a:r>
            <a:r>
              <a:rPr lang="en-US" altLang="en-US" sz="1400" dirty="0" err="1" smtClean="0">
                <a:latin typeface="Courier New" charset="0"/>
              </a:rPr>
              <a:t>eul</a:t>
            </a:r>
            <a:r>
              <a:rPr lang="en-US" altLang="en-US" sz="1400" dirty="0" smtClean="0">
                <a:latin typeface="Courier New" charset="0"/>
              </a:rPr>
              <a:t> = 3  lag = 10 *maps </a:t>
            </a:r>
            <a:r>
              <a:rPr lang="en-US" altLang="en-US" sz="1400" dirty="0" err="1" smtClean="0">
                <a:latin typeface="Courier New" charset="0"/>
              </a:rPr>
              <a:t>Lagrangian</a:t>
            </a:r>
            <a:r>
              <a:rPr lang="en-US" altLang="en-US" sz="1400" dirty="0" smtClean="0">
                <a:latin typeface="Courier New" charset="0"/>
              </a:rPr>
              <a:t> mat 10 to CTH mat 3</a:t>
            </a:r>
          </a:p>
          <a:p>
            <a:pPr>
              <a:defRPr/>
            </a:pPr>
            <a:r>
              <a:rPr lang="en-US" altLang="en-US" sz="1400" dirty="0" err="1" smtClean="0">
                <a:latin typeface="Courier New" charset="0"/>
              </a:rPr>
              <a:t>donation_map</a:t>
            </a:r>
            <a:endParaRPr lang="en-US" altLang="en-US" sz="1400" dirty="0" smtClean="0">
              <a:latin typeface="Courier New" charset="0"/>
            </a:endParaRPr>
          </a:p>
          <a:p>
            <a:pPr>
              <a:defRPr/>
            </a:pPr>
            <a:r>
              <a:rPr lang="en-US" altLang="en-US" sz="1400" dirty="0" smtClean="0">
                <a:latin typeface="Courier New" charset="0"/>
              </a:rPr>
              <a:t>  </a:t>
            </a:r>
            <a:r>
              <a:rPr lang="en-US" altLang="en-US" sz="1400" dirty="0" err="1" smtClean="0">
                <a:latin typeface="Courier New" charset="0"/>
              </a:rPr>
              <a:t>eul</a:t>
            </a:r>
            <a:r>
              <a:rPr lang="en-US" altLang="en-US" sz="1400" dirty="0" smtClean="0">
                <a:latin typeface="Courier New" charset="0"/>
              </a:rPr>
              <a:t> = 2  lag = 10 *maps donated </a:t>
            </a:r>
            <a:r>
              <a:rPr lang="en-US" altLang="en-US" sz="1400" dirty="0" err="1" smtClean="0">
                <a:latin typeface="Courier New" charset="0"/>
              </a:rPr>
              <a:t>Lagrangian</a:t>
            </a:r>
            <a:r>
              <a:rPr lang="en-US" altLang="en-US" sz="1400" dirty="0" smtClean="0">
                <a:latin typeface="Courier New" charset="0"/>
              </a:rPr>
              <a:t> mat 10 to CTH mat 2</a:t>
            </a:r>
          </a:p>
        </p:txBody>
      </p:sp>
      <p:pic>
        <p:nvPicPr>
          <p:cNvPr id="49157" name="Picture 6" descr="aps_t20_000"/>
          <p:cNvPicPr>
            <a:picLocks noChangeAspect="1" noChangeArrowheads="1"/>
          </p:cNvPicPr>
          <p:nvPr/>
        </p:nvPicPr>
        <p:blipFill>
          <a:blip r:embed="rId3">
            <a:extLst>
              <a:ext uri="{28A0092B-C50C-407E-A947-70E740481C1C}">
                <a14:useLocalDpi xmlns:a14="http://schemas.microsoft.com/office/drawing/2010/main" val="0"/>
              </a:ext>
            </a:extLst>
          </a:blip>
          <a:srcRect l="13750" t="6485" r="5000" b="22266"/>
          <a:stretch>
            <a:fillRect/>
          </a:stretch>
        </p:blipFill>
        <p:spPr bwMode="auto">
          <a:xfrm>
            <a:off x="5113338" y="1752600"/>
            <a:ext cx="3344862" cy="293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7" name="Line 7"/>
          <p:cNvSpPr>
            <a:spLocks noChangeShapeType="1"/>
          </p:cNvSpPr>
          <p:nvPr/>
        </p:nvSpPr>
        <p:spPr bwMode="auto">
          <a:xfrm flipV="1">
            <a:off x="6019800" y="2286000"/>
            <a:ext cx="533400" cy="212725"/>
          </a:xfrm>
          <a:prstGeom prst="line">
            <a:avLst/>
          </a:prstGeom>
          <a:noFill/>
          <a:ln w="2857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35848" name="Text Box 8"/>
          <p:cNvSpPr txBox="1">
            <a:spLocks noChangeArrowheads="1"/>
          </p:cNvSpPr>
          <p:nvPr/>
        </p:nvSpPr>
        <p:spPr bwMode="auto">
          <a:xfrm>
            <a:off x="6248400" y="1812925"/>
            <a:ext cx="14033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2000" smtClean="0"/>
              <a:t>Lagrangian </a:t>
            </a:r>
          </a:p>
          <a:p>
            <a:pPr algn="ctr">
              <a:defRPr/>
            </a:pPr>
            <a:r>
              <a:rPr lang="en-US" altLang="en-US" sz="2000" smtClean="0"/>
              <a:t>Rod</a:t>
            </a:r>
          </a:p>
        </p:txBody>
      </p:sp>
      <p:sp>
        <p:nvSpPr>
          <p:cNvPr id="35849" name="Text Box 9"/>
          <p:cNvSpPr txBox="1">
            <a:spLocks noChangeArrowheads="1"/>
          </p:cNvSpPr>
          <p:nvPr/>
        </p:nvSpPr>
        <p:spPr bwMode="auto">
          <a:xfrm>
            <a:off x="6781800" y="3886200"/>
            <a:ext cx="10429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2000" smtClean="0"/>
              <a:t>Eulerian</a:t>
            </a:r>
          </a:p>
          <a:p>
            <a:pPr algn="ctr">
              <a:defRPr/>
            </a:pPr>
            <a:r>
              <a:rPr lang="en-US" altLang="en-US" sz="2000" smtClean="0"/>
              <a:t>Target</a:t>
            </a:r>
          </a:p>
        </p:txBody>
      </p:sp>
      <p:sp>
        <p:nvSpPr>
          <p:cNvPr id="35850" name="Text Box 10"/>
          <p:cNvSpPr txBox="1">
            <a:spLocks noChangeArrowheads="1"/>
          </p:cNvSpPr>
          <p:nvPr/>
        </p:nvSpPr>
        <p:spPr bwMode="auto">
          <a:xfrm>
            <a:off x="5257800" y="3886200"/>
            <a:ext cx="104457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2000" smtClean="0"/>
              <a:t>Donated</a:t>
            </a:r>
          </a:p>
          <a:p>
            <a:pPr>
              <a:defRPr/>
            </a:pPr>
            <a:r>
              <a:rPr lang="en-US" altLang="en-US" sz="2000" smtClean="0"/>
              <a:t>Material</a:t>
            </a:r>
          </a:p>
        </p:txBody>
      </p:sp>
      <p:sp>
        <p:nvSpPr>
          <p:cNvPr id="35851" name="Line 11"/>
          <p:cNvSpPr>
            <a:spLocks noChangeShapeType="1"/>
          </p:cNvSpPr>
          <p:nvPr/>
        </p:nvSpPr>
        <p:spPr bwMode="auto">
          <a:xfrm flipH="1">
            <a:off x="5867400" y="3657600"/>
            <a:ext cx="533400" cy="3048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35852" name="Line 12"/>
          <p:cNvSpPr>
            <a:spLocks noChangeShapeType="1"/>
          </p:cNvSpPr>
          <p:nvPr/>
        </p:nvSpPr>
        <p:spPr bwMode="auto">
          <a:xfrm>
            <a:off x="7239000" y="3581400"/>
            <a:ext cx="76200" cy="381000"/>
          </a:xfrm>
          <a:prstGeom prst="line">
            <a:avLst/>
          </a:prstGeom>
          <a:noFill/>
          <a:ln w="2857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defRPr/>
            </a:pPr>
            <a:r>
              <a:rPr lang="en-US" altLang="en-US"/>
              <a:t>Force Application Data</a:t>
            </a:r>
          </a:p>
        </p:txBody>
      </p:sp>
      <p:sp>
        <p:nvSpPr>
          <p:cNvPr id="36867" name="Rectangle 3"/>
          <p:cNvSpPr>
            <a:spLocks noGrp="1" noChangeArrowheads="1"/>
          </p:cNvSpPr>
          <p:nvPr>
            <p:ph idx="1"/>
          </p:nvPr>
        </p:nvSpPr>
        <p:spPr>
          <a:xfrm>
            <a:off x="609600" y="1600200"/>
            <a:ext cx="7772400" cy="4114800"/>
          </a:xfrm>
        </p:spPr>
        <p:txBody>
          <a:bodyPr/>
          <a:lstStyle/>
          <a:p>
            <a:pPr>
              <a:defRPr/>
            </a:pPr>
            <a:r>
              <a:rPr lang="en-US" altLang="en-US" sz="1800" dirty="0"/>
              <a:t>The user must specify the </a:t>
            </a:r>
            <a:r>
              <a:rPr lang="en-US" altLang="en-US" sz="1800" dirty="0" err="1"/>
              <a:t>Lagrangian</a:t>
            </a:r>
            <a:r>
              <a:rPr lang="en-US" altLang="en-US" sz="1800" dirty="0"/>
              <a:t> materials that can interact with (or contact) Eulerian materials in the </a:t>
            </a:r>
            <a:r>
              <a:rPr lang="en-US" altLang="en-US" sz="1800" dirty="0" smtClean="0"/>
              <a:t>problem</a:t>
            </a:r>
            <a:endParaRPr lang="en-US" altLang="en-US" sz="1600" b="0" dirty="0"/>
          </a:p>
          <a:p>
            <a:pPr>
              <a:defRPr/>
            </a:pPr>
            <a:endParaRPr lang="en-US" altLang="en-US" sz="900" dirty="0"/>
          </a:p>
          <a:p>
            <a:pPr>
              <a:defRPr/>
            </a:pPr>
            <a:r>
              <a:rPr lang="en-US" altLang="en-US" sz="1800" dirty="0" err="1"/>
              <a:t>Lagrangian</a:t>
            </a:r>
            <a:r>
              <a:rPr lang="en-US" altLang="en-US" sz="1800" dirty="0"/>
              <a:t> material surfaces are specified as block IDs</a:t>
            </a:r>
          </a:p>
          <a:p>
            <a:pPr lvl="1">
              <a:defRPr/>
            </a:pPr>
            <a:r>
              <a:rPr lang="en-US" altLang="en-US" sz="1600" b="0" dirty="0"/>
              <a:t>The block IDs provide a list of </a:t>
            </a:r>
            <a:r>
              <a:rPr lang="en-US" altLang="en-US" sz="1600" b="0" dirty="0" err="1"/>
              <a:t>Lagrangian</a:t>
            </a:r>
            <a:r>
              <a:rPr lang="en-US" altLang="en-US" sz="1600" b="0" dirty="0"/>
              <a:t> surface elements on the exterior surface of a </a:t>
            </a:r>
            <a:r>
              <a:rPr lang="en-US" altLang="en-US" sz="1600" b="0" dirty="0" err="1"/>
              <a:t>Lagrangian</a:t>
            </a:r>
            <a:r>
              <a:rPr lang="en-US" altLang="en-US" sz="1600" b="0" dirty="0"/>
              <a:t> </a:t>
            </a:r>
            <a:r>
              <a:rPr lang="en-US" altLang="en-US" sz="1600" b="0" dirty="0" smtClean="0"/>
              <a:t>material</a:t>
            </a:r>
          </a:p>
          <a:p>
            <a:pPr lvl="1">
              <a:defRPr/>
            </a:pPr>
            <a:r>
              <a:rPr lang="en-US" altLang="en-US" sz="1600" b="0" dirty="0" smtClean="0"/>
              <a:t>These </a:t>
            </a:r>
            <a:r>
              <a:rPr lang="en-US" altLang="en-US" sz="1600" b="0" dirty="0"/>
              <a:t>surface definitions are automatically generated within </a:t>
            </a:r>
            <a:r>
              <a:rPr lang="en-US" altLang="en-US" sz="1600" b="0" dirty="0" err="1"/>
              <a:t>Zapotec</a:t>
            </a:r>
            <a:r>
              <a:rPr lang="en-US" altLang="en-US" sz="1600" b="0" dirty="0"/>
              <a:t> </a:t>
            </a:r>
            <a:r>
              <a:rPr lang="en-US" altLang="en-US" sz="1600" b="0" dirty="0" smtClean="0"/>
              <a:t>and are </a:t>
            </a:r>
            <a:r>
              <a:rPr lang="en-US" altLang="en-US" sz="1600" b="0" dirty="0"/>
              <a:t>updated as </a:t>
            </a:r>
            <a:r>
              <a:rPr lang="en-US" altLang="en-US" sz="1600" b="0" dirty="0" err="1"/>
              <a:t>Lagrangian</a:t>
            </a:r>
            <a:r>
              <a:rPr lang="en-US" altLang="en-US" sz="1600" b="0" dirty="0"/>
              <a:t> elements </a:t>
            </a:r>
            <a:r>
              <a:rPr lang="en-US" altLang="en-US" sz="1600" b="0" dirty="0" smtClean="0"/>
              <a:t>die</a:t>
            </a:r>
          </a:p>
          <a:p>
            <a:pPr lvl="1">
              <a:defRPr/>
            </a:pPr>
            <a:r>
              <a:rPr lang="en-US" altLang="en-US" sz="1600" b="0" dirty="0" smtClean="0"/>
              <a:t>Currently requires </a:t>
            </a:r>
            <a:r>
              <a:rPr lang="en-US" altLang="en-US" sz="1600" b="0" dirty="0"/>
              <a:t>that a contact </a:t>
            </a:r>
            <a:r>
              <a:rPr lang="en-US" altLang="en-US" sz="1600" b="0" dirty="0" smtClean="0"/>
              <a:t>block including all blocks to be coupled </a:t>
            </a:r>
            <a:r>
              <a:rPr lang="en-US" altLang="en-US" sz="1600" b="0" dirty="0"/>
              <a:t>exist within the Sierra input </a:t>
            </a:r>
            <a:r>
              <a:rPr lang="en-US" altLang="en-US" sz="1600" b="0" dirty="0" smtClean="0"/>
              <a:t>(simplest to </a:t>
            </a:r>
            <a:r>
              <a:rPr lang="en-US" altLang="en-US" sz="1600" b="0" dirty="0"/>
              <a:t>include all blocks</a:t>
            </a:r>
            <a:r>
              <a:rPr lang="en-US" altLang="en-US" sz="1600" b="0" dirty="0" smtClean="0"/>
              <a:t>)</a:t>
            </a:r>
            <a:endParaRPr lang="en-US" altLang="en-US" sz="1600" b="0" dirty="0"/>
          </a:p>
          <a:p>
            <a:pPr lvl="1">
              <a:defRPr/>
            </a:pPr>
            <a:r>
              <a:rPr lang="en-US" altLang="en-US" sz="1600" b="0" dirty="0" err="1"/>
              <a:t>Sideset</a:t>
            </a:r>
            <a:r>
              <a:rPr lang="en-US" altLang="en-US" sz="1600" b="0" dirty="0"/>
              <a:t> surfaces are not currently supported</a:t>
            </a:r>
          </a:p>
        </p:txBody>
      </p:sp>
      <p:sp>
        <p:nvSpPr>
          <p:cNvPr id="36868" name="Text Box 4"/>
          <p:cNvSpPr txBox="1">
            <a:spLocks noChangeArrowheads="1"/>
          </p:cNvSpPr>
          <p:nvPr/>
        </p:nvSpPr>
        <p:spPr bwMode="auto">
          <a:xfrm>
            <a:off x="3416300" y="5130800"/>
            <a:ext cx="2159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600" smtClean="0">
                <a:latin typeface="Courier New" charset="0"/>
              </a:rPr>
              <a:t>force</a:t>
            </a:r>
          </a:p>
          <a:p>
            <a:pPr>
              <a:defRPr/>
            </a:pPr>
            <a:r>
              <a:rPr lang="en-US" altLang="en-US" sz="1600" dirty="0" smtClean="0">
                <a:latin typeface="Courier New" charset="0"/>
              </a:rPr>
              <a:t>   material = 10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defRPr/>
            </a:pPr>
            <a:r>
              <a:rPr lang="en-US" altLang="en-US"/>
              <a:t>Objectives</a:t>
            </a:r>
          </a:p>
        </p:txBody>
      </p:sp>
      <p:sp>
        <p:nvSpPr>
          <p:cNvPr id="9219" name="Rectangle 3"/>
          <p:cNvSpPr>
            <a:spLocks noGrp="1" noChangeArrowheads="1"/>
          </p:cNvSpPr>
          <p:nvPr>
            <p:ph idx="1"/>
          </p:nvPr>
        </p:nvSpPr>
        <p:spPr/>
        <p:txBody>
          <a:bodyPr/>
          <a:lstStyle/>
          <a:p>
            <a:pPr>
              <a:defRPr/>
            </a:pPr>
            <a:r>
              <a:rPr lang="en-US" altLang="en-US"/>
              <a:t>Introduction to Zapotec</a:t>
            </a:r>
          </a:p>
          <a:p>
            <a:pPr>
              <a:defRPr/>
            </a:pPr>
            <a:endParaRPr lang="en-US" altLang="en-US"/>
          </a:p>
          <a:p>
            <a:pPr>
              <a:defRPr/>
            </a:pPr>
            <a:r>
              <a:rPr lang="en-US" altLang="en-US"/>
              <a:t>Overview of the coupling algorithm</a:t>
            </a:r>
          </a:p>
          <a:p>
            <a:pPr>
              <a:defRPr/>
            </a:pPr>
            <a:endParaRPr lang="en-US" altLang="en-US"/>
          </a:p>
          <a:p>
            <a:pPr>
              <a:defRPr/>
            </a:pPr>
            <a:r>
              <a:rPr lang="en-US" altLang="en-US"/>
              <a:t>Problem development and typical applications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title"/>
          </p:nvPr>
        </p:nvSpPr>
        <p:spPr>
          <a:xfrm>
            <a:off x="685800" y="685800"/>
            <a:ext cx="7772400" cy="1219200"/>
          </a:xfrm>
        </p:spPr>
        <p:txBody>
          <a:bodyPr/>
          <a:lstStyle/>
          <a:p>
            <a:pPr>
              <a:defRPr/>
            </a:pPr>
            <a:r>
              <a:rPr lang="en-US" altLang="en-US" dirty="0"/>
              <a:t>What are we coupling with </a:t>
            </a:r>
            <a:r>
              <a:rPr lang="en-US" altLang="en-US" dirty="0" err="1"/>
              <a:t>Zapotec</a:t>
            </a:r>
            <a:r>
              <a:rPr lang="en-US" altLang="en-US" dirty="0"/>
              <a:t>?</a:t>
            </a:r>
            <a:br>
              <a:rPr lang="en-US" altLang="en-US" dirty="0"/>
            </a:br>
            <a:endParaRPr lang="en-US" altLang="en-US" sz="2000" dirty="0"/>
          </a:p>
        </p:txBody>
      </p:sp>
      <p:sp>
        <p:nvSpPr>
          <p:cNvPr id="13314" name="Rectangle 2"/>
          <p:cNvSpPr>
            <a:spLocks noGrp="1" noChangeArrowheads="1"/>
          </p:cNvSpPr>
          <p:nvPr>
            <p:ph idx="1"/>
          </p:nvPr>
        </p:nvSpPr>
        <p:spPr>
          <a:xfrm>
            <a:off x="609600" y="1752600"/>
            <a:ext cx="7772400" cy="4389438"/>
          </a:xfrm>
        </p:spPr>
        <p:txBody>
          <a:bodyPr/>
          <a:lstStyle/>
          <a:p>
            <a:pPr>
              <a:defRPr/>
            </a:pPr>
            <a:endParaRPr lang="en-US" altLang="en-US" sz="2200" dirty="0"/>
          </a:p>
          <a:p>
            <a:pPr>
              <a:defRPr/>
            </a:pPr>
            <a:r>
              <a:rPr lang="en-US" altLang="en-US" dirty="0" smtClean="0"/>
              <a:t>CTH: </a:t>
            </a:r>
            <a:r>
              <a:rPr lang="en-US" altLang="en-US" b="0" dirty="0" smtClean="0"/>
              <a:t>Eulerian </a:t>
            </a:r>
            <a:r>
              <a:rPr lang="en-US" altLang="en-US" b="0" dirty="0"/>
              <a:t>shock physics code</a:t>
            </a:r>
          </a:p>
          <a:p>
            <a:pPr lvl="1">
              <a:defRPr/>
            </a:pPr>
            <a:endParaRPr lang="en-US" altLang="en-US" sz="2400" dirty="0"/>
          </a:p>
          <a:p>
            <a:pPr>
              <a:defRPr/>
            </a:pPr>
            <a:r>
              <a:rPr lang="en-US" altLang="en-US" dirty="0" smtClean="0"/>
              <a:t>Sierra/SM: </a:t>
            </a:r>
            <a:r>
              <a:rPr lang="en-US" altLang="en-US" b="0" dirty="0" smtClean="0"/>
              <a:t>Explicit</a:t>
            </a:r>
            <a:r>
              <a:rPr lang="en-US" altLang="en-US" b="0" dirty="0"/>
              <a:t>, </a:t>
            </a:r>
            <a:r>
              <a:rPr lang="en-US" altLang="en-US" b="0" dirty="0" err="1"/>
              <a:t>Lagrangian</a:t>
            </a:r>
            <a:r>
              <a:rPr lang="en-US" altLang="en-US" b="0" dirty="0"/>
              <a:t> finite element code</a:t>
            </a:r>
          </a:p>
          <a:p>
            <a:pPr lvl="1">
              <a:defRPr/>
            </a:pPr>
            <a:endParaRPr lang="en-US" altLang="en-US" sz="2400" dirty="0"/>
          </a:p>
          <a:p>
            <a:pPr>
              <a:defRPr/>
            </a:pPr>
            <a:r>
              <a:rPr lang="en-US" altLang="en-US" dirty="0" err="1" smtClean="0"/>
              <a:t>Zapotec</a:t>
            </a:r>
            <a:r>
              <a:rPr lang="en-US" altLang="en-US" b="0" dirty="0" smtClean="0"/>
              <a:t> </a:t>
            </a:r>
            <a:r>
              <a:rPr lang="en-US" altLang="en-US" b="0" dirty="0"/>
              <a:t>couples interaction between </a:t>
            </a:r>
            <a:r>
              <a:rPr lang="en-US" altLang="en-US" b="0" dirty="0" err="1"/>
              <a:t>Lagrangian</a:t>
            </a:r>
            <a:r>
              <a:rPr lang="en-US" altLang="en-US" b="0" dirty="0"/>
              <a:t> and Eulerian materials</a:t>
            </a:r>
          </a:p>
          <a:p>
            <a:pPr lvl="1">
              <a:defRPr/>
            </a:pPr>
            <a:endParaRPr lang="en-US" altLang="en-US" sz="2400" b="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defRPr/>
            </a:pPr>
            <a:r>
              <a:rPr lang="en-US" altLang="en-US"/>
              <a:t>Lagrangian vs. Eulerian</a:t>
            </a:r>
          </a:p>
        </p:txBody>
      </p:sp>
      <p:sp>
        <p:nvSpPr>
          <p:cNvPr id="11267" name="Rectangle 3"/>
          <p:cNvSpPr>
            <a:spLocks noGrp="1" noChangeArrowheads="1"/>
          </p:cNvSpPr>
          <p:nvPr>
            <p:ph type="body" sz="half" idx="1"/>
          </p:nvPr>
        </p:nvSpPr>
        <p:spPr>
          <a:xfrm>
            <a:off x="685800" y="1752600"/>
            <a:ext cx="5029200" cy="4343400"/>
          </a:xfrm>
        </p:spPr>
        <p:txBody>
          <a:bodyPr/>
          <a:lstStyle/>
          <a:p>
            <a:pPr>
              <a:lnSpc>
                <a:spcPct val="80000"/>
              </a:lnSpc>
              <a:defRPr/>
            </a:pPr>
            <a:r>
              <a:rPr lang="en-US" altLang="en-US" sz="1800" dirty="0" err="1"/>
              <a:t>Lagrangian</a:t>
            </a:r>
            <a:endParaRPr lang="en-US" altLang="en-US" sz="1800" dirty="0"/>
          </a:p>
          <a:p>
            <a:pPr lvl="1">
              <a:lnSpc>
                <a:spcPct val="80000"/>
              </a:lnSpc>
              <a:defRPr/>
            </a:pPr>
            <a:r>
              <a:rPr lang="en-US" altLang="en-US" sz="1800" b="0" dirty="0"/>
              <a:t>Treatment of a continuum variable from a frame of reference fixed </a:t>
            </a:r>
            <a:r>
              <a:rPr lang="en-US" altLang="en-US" sz="1800" b="0" dirty="0" err="1"/>
              <a:t>w.r.t</a:t>
            </a:r>
            <a:r>
              <a:rPr lang="en-US" altLang="en-US" sz="1800" b="0" dirty="0"/>
              <a:t>. the material</a:t>
            </a:r>
          </a:p>
          <a:p>
            <a:pPr lvl="1">
              <a:lnSpc>
                <a:spcPct val="80000"/>
              </a:lnSpc>
              <a:defRPr/>
            </a:pPr>
            <a:r>
              <a:rPr lang="en-US" altLang="en-US" sz="1800" b="0" dirty="0"/>
              <a:t>In a </a:t>
            </a:r>
            <a:r>
              <a:rPr lang="en-US" altLang="en-US" sz="1800" b="0" dirty="0" err="1"/>
              <a:t>Lagrangian</a:t>
            </a:r>
            <a:r>
              <a:rPr lang="en-US" altLang="en-US" sz="1800" b="0" dirty="0"/>
              <a:t> mesh, nodes and material points are coincident, i.e., the mesh moves with the material</a:t>
            </a:r>
          </a:p>
          <a:p>
            <a:pPr>
              <a:lnSpc>
                <a:spcPct val="80000"/>
              </a:lnSpc>
              <a:defRPr/>
            </a:pPr>
            <a:endParaRPr lang="en-US" altLang="en-US" sz="1600" dirty="0"/>
          </a:p>
          <a:p>
            <a:pPr>
              <a:lnSpc>
                <a:spcPct val="80000"/>
              </a:lnSpc>
              <a:defRPr/>
            </a:pPr>
            <a:endParaRPr lang="en-US" altLang="en-US" sz="1600" dirty="0"/>
          </a:p>
          <a:p>
            <a:pPr>
              <a:lnSpc>
                <a:spcPct val="80000"/>
              </a:lnSpc>
              <a:defRPr/>
            </a:pPr>
            <a:r>
              <a:rPr lang="en-US" altLang="en-US" sz="1800" dirty="0"/>
              <a:t>Eulerian</a:t>
            </a:r>
          </a:p>
          <a:p>
            <a:pPr lvl="1">
              <a:lnSpc>
                <a:spcPct val="80000"/>
              </a:lnSpc>
              <a:defRPr/>
            </a:pPr>
            <a:r>
              <a:rPr lang="en-US" altLang="en-US" sz="1800" b="0" dirty="0"/>
              <a:t>Treatment of a continuum variable from a fixed frame of reference with the reference mesh chosen to coincide with the spatial coordinates</a:t>
            </a:r>
          </a:p>
          <a:p>
            <a:pPr lvl="1">
              <a:lnSpc>
                <a:spcPct val="80000"/>
              </a:lnSpc>
              <a:defRPr/>
            </a:pPr>
            <a:r>
              <a:rPr lang="en-US" altLang="en-US" sz="1800" b="0" dirty="0"/>
              <a:t>In an Eulerian mesh, nodes are fixed in space while material points move through the reference mesh</a:t>
            </a:r>
          </a:p>
          <a:p>
            <a:pPr>
              <a:lnSpc>
                <a:spcPct val="80000"/>
              </a:lnSpc>
              <a:buFontTx/>
              <a:buNone/>
              <a:defRPr/>
            </a:pPr>
            <a:r>
              <a:rPr lang="en-US" altLang="en-US" sz="1800" dirty="0"/>
              <a:t> </a:t>
            </a:r>
          </a:p>
        </p:txBody>
      </p:sp>
      <p:pic>
        <p:nvPicPr>
          <p:cNvPr id="12291" name="Picture 4" descr="blast_t40_000"/>
          <p:cNvPicPr>
            <a:picLocks noChangeAspect="1" noChangeArrowheads="1"/>
          </p:cNvPicPr>
          <p:nvPr/>
        </p:nvPicPr>
        <p:blipFill>
          <a:blip r:embed="rId3">
            <a:extLst>
              <a:ext uri="{28A0092B-C50C-407E-A947-70E740481C1C}">
                <a14:useLocalDpi xmlns:a14="http://schemas.microsoft.com/office/drawing/2010/main" val="0"/>
              </a:ext>
            </a:extLst>
          </a:blip>
          <a:srcRect l="15094" t="10782" r="22313" b="24469"/>
          <a:stretch>
            <a:fillRect/>
          </a:stretch>
        </p:blipFill>
        <p:spPr bwMode="auto">
          <a:xfrm>
            <a:off x="6172200" y="4062413"/>
            <a:ext cx="1965325" cy="203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91250" y="1752600"/>
            <a:ext cx="1946275" cy="194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defRPr/>
            </a:pPr>
            <a:r>
              <a:rPr lang="en-US" altLang="en-US"/>
              <a:t>Why consider a coupled approach?</a:t>
            </a:r>
          </a:p>
        </p:txBody>
      </p:sp>
      <p:sp>
        <p:nvSpPr>
          <p:cNvPr id="12291" name="Rectangle 3"/>
          <p:cNvSpPr>
            <a:spLocks noGrp="1" noChangeArrowheads="1"/>
          </p:cNvSpPr>
          <p:nvPr>
            <p:ph idx="1"/>
          </p:nvPr>
        </p:nvSpPr>
        <p:spPr>
          <a:xfrm>
            <a:off x="685800" y="1524000"/>
            <a:ext cx="7772400" cy="4114800"/>
          </a:xfrm>
        </p:spPr>
        <p:txBody>
          <a:bodyPr/>
          <a:lstStyle/>
          <a:p>
            <a:pPr marL="171450" indent="0">
              <a:lnSpc>
                <a:spcPct val="90000"/>
              </a:lnSpc>
              <a:buFontTx/>
              <a:buNone/>
              <a:defRPr/>
            </a:pPr>
            <a:r>
              <a:rPr lang="en-US" altLang="en-US" sz="1800" dirty="0" err="1"/>
              <a:t>Lagrangian</a:t>
            </a:r>
            <a:r>
              <a:rPr lang="en-US" altLang="en-US" sz="1800" dirty="0"/>
              <a:t> methods</a:t>
            </a:r>
          </a:p>
          <a:p>
            <a:pPr lvl="1">
              <a:lnSpc>
                <a:spcPct val="90000"/>
              </a:lnSpc>
              <a:defRPr/>
            </a:pPr>
            <a:r>
              <a:rPr lang="en-US" altLang="en-US" sz="1600" dirty="0" smtClean="0"/>
              <a:t>Strengths</a:t>
            </a:r>
            <a:endParaRPr lang="en-US" altLang="en-US" sz="1600" dirty="0"/>
          </a:p>
          <a:p>
            <a:pPr lvl="2">
              <a:lnSpc>
                <a:spcPct val="90000"/>
              </a:lnSpc>
              <a:defRPr/>
            </a:pPr>
            <a:r>
              <a:rPr lang="en-US" altLang="en-US" sz="1400" b="0" dirty="0"/>
              <a:t>Material interfaces explicitly defined </a:t>
            </a:r>
            <a:r>
              <a:rPr lang="en-US" altLang="en-US" sz="1400" b="0" dirty="0" smtClean="0">
                <a:sym typeface="Wingdings"/>
              </a:rPr>
              <a:t></a:t>
            </a:r>
            <a:r>
              <a:rPr lang="en-US" altLang="en-US" sz="1400" b="0" dirty="0" smtClean="0"/>
              <a:t> </a:t>
            </a:r>
            <a:r>
              <a:rPr lang="en-US" altLang="en-US" sz="1400" b="0" dirty="0"/>
              <a:t>well-suited for contact-impact problems</a:t>
            </a:r>
          </a:p>
          <a:p>
            <a:pPr lvl="2">
              <a:lnSpc>
                <a:spcPct val="90000"/>
              </a:lnSpc>
              <a:defRPr/>
            </a:pPr>
            <a:r>
              <a:rPr lang="en-US" altLang="en-US" sz="1400" b="0" dirty="0"/>
              <a:t>Ideal for complex, structural response applications</a:t>
            </a:r>
          </a:p>
          <a:p>
            <a:pPr lvl="1">
              <a:lnSpc>
                <a:spcPct val="90000"/>
              </a:lnSpc>
              <a:defRPr/>
            </a:pPr>
            <a:r>
              <a:rPr lang="en-US" altLang="en-US" sz="1600" dirty="0" smtClean="0"/>
              <a:t>Weakness</a:t>
            </a:r>
            <a:endParaRPr lang="en-US" altLang="en-US" sz="1600" dirty="0"/>
          </a:p>
          <a:p>
            <a:pPr lvl="2">
              <a:lnSpc>
                <a:spcPct val="90000"/>
              </a:lnSpc>
              <a:defRPr/>
            </a:pPr>
            <a:r>
              <a:rPr lang="en-US" altLang="en-US" sz="1400" b="0" dirty="0"/>
              <a:t>Large material deformations </a:t>
            </a:r>
            <a:r>
              <a:rPr lang="en-US" altLang="en-US" sz="1400" b="0" dirty="0" smtClean="0">
                <a:sym typeface="Wingdings"/>
              </a:rPr>
              <a:t></a:t>
            </a:r>
            <a:r>
              <a:rPr lang="en-US" altLang="en-US" sz="1400" b="0" dirty="0" smtClean="0"/>
              <a:t> </a:t>
            </a:r>
            <a:r>
              <a:rPr lang="en-US" altLang="en-US" sz="1400" b="0" dirty="0"/>
              <a:t>large mesh distortions </a:t>
            </a:r>
            <a:r>
              <a:rPr lang="en-US" altLang="en-US" sz="1400" b="0" dirty="0" smtClean="0">
                <a:sym typeface="Wingdings"/>
              </a:rPr>
              <a:t></a:t>
            </a:r>
            <a:r>
              <a:rPr lang="en-US" altLang="en-US" sz="1400" b="0" dirty="0" smtClean="0"/>
              <a:t> </a:t>
            </a:r>
            <a:r>
              <a:rPr lang="en-US" altLang="en-US" sz="1400" b="0" dirty="0"/>
              <a:t>degrades solution accuracy and can stop the calculation</a:t>
            </a:r>
          </a:p>
          <a:p>
            <a:pPr>
              <a:lnSpc>
                <a:spcPct val="90000"/>
              </a:lnSpc>
              <a:defRPr/>
            </a:pPr>
            <a:endParaRPr lang="en-US" altLang="en-US" sz="1400" dirty="0"/>
          </a:p>
          <a:p>
            <a:pPr marL="171450" indent="0">
              <a:lnSpc>
                <a:spcPct val="90000"/>
              </a:lnSpc>
              <a:buFontTx/>
              <a:buNone/>
              <a:defRPr/>
            </a:pPr>
            <a:r>
              <a:rPr lang="en-US" altLang="en-US" sz="1800" dirty="0"/>
              <a:t>Eulerian methods</a:t>
            </a:r>
          </a:p>
          <a:p>
            <a:pPr lvl="1">
              <a:lnSpc>
                <a:spcPct val="90000"/>
              </a:lnSpc>
              <a:defRPr/>
            </a:pPr>
            <a:r>
              <a:rPr lang="en-US" altLang="en-US" sz="1600" dirty="0" smtClean="0"/>
              <a:t>Strengths</a:t>
            </a:r>
            <a:endParaRPr lang="en-US" altLang="en-US" sz="1600" dirty="0"/>
          </a:p>
          <a:p>
            <a:pPr lvl="2">
              <a:lnSpc>
                <a:spcPct val="90000"/>
              </a:lnSpc>
              <a:defRPr/>
            </a:pPr>
            <a:r>
              <a:rPr lang="en-US" altLang="en-US" sz="1400" b="0" dirty="0"/>
              <a:t>Can handle large material deformations and/or mixing of materials</a:t>
            </a:r>
          </a:p>
          <a:p>
            <a:pPr lvl="2">
              <a:lnSpc>
                <a:spcPct val="90000"/>
              </a:lnSpc>
              <a:defRPr/>
            </a:pPr>
            <a:r>
              <a:rPr lang="en-US" altLang="en-US" sz="1400" b="0" dirty="0"/>
              <a:t>Ideal for hydrodynamic applications</a:t>
            </a:r>
          </a:p>
          <a:p>
            <a:pPr lvl="1">
              <a:lnSpc>
                <a:spcPct val="90000"/>
              </a:lnSpc>
              <a:defRPr/>
            </a:pPr>
            <a:r>
              <a:rPr lang="en-US" altLang="en-US" sz="1600" dirty="0" smtClean="0"/>
              <a:t>Weaknesses</a:t>
            </a:r>
            <a:endParaRPr lang="en-US" altLang="en-US" sz="1600" dirty="0"/>
          </a:p>
          <a:p>
            <a:pPr lvl="2">
              <a:lnSpc>
                <a:spcPct val="90000"/>
              </a:lnSpc>
              <a:defRPr/>
            </a:pPr>
            <a:r>
              <a:rPr lang="en-US" altLang="en-US" sz="1400" b="0" dirty="0"/>
              <a:t>Modeling constitutive response for structural analysis problems</a:t>
            </a:r>
          </a:p>
          <a:p>
            <a:pPr lvl="2">
              <a:lnSpc>
                <a:spcPct val="90000"/>
              </a:lnSpc>
              <a:defRPr/>
            </a:pPr>
            <a:r>
              <a:rPr lang="en-US" altLang="en-US" sz="1400" b="0" dirty="0"/>
              <a:t>Treatment of multi-body contact</a:t>
            </a:r>
          </a:p>
          <a:p>
            <a:pPr>
              <a:lnSpc>
                <a:spcPct val="90000"/>
              </a:lnSpc>
              <a:defRPr/>
            </a:pPr>
            <a:endParaRPr lang="en-US" altLang="en-US" sz="1600" dirty="0"/>
          </a:p>
          <a:p>
            <a:pPr marL="171450" indent="0">
              <a:lnSpc>
                <a:spcPct val="90000"/>
              </a:lnSpc>
              <a:buFontTx/>
              <a:buNone/>
              <a:defRPr/>
            </a:pPr>
            <a:r>
              <a:rPr lang="en-US" altLang="en-US" sz="1800" b="0" dirty="0"/>
              <a:t>We use </a:t>
            </a:r>
            <a:r>
              <a:rPr lang="en-US" altLang="en-US" sz="1800" dirty="0"/>
              <a:t>coupled methods </a:t>
            </a:r>
            <a:r>
              <a:rPr lang="en-US" altLang="en-US" sz="1800" b="0" dirty="0"/>
              <a:t>to solve problems not readily handled by either </a:t>
            </a:r>
            <a:r>
              <a:rPr lang="en-US" altLang="en-US" sz="1800" b="0" dirty="0" err="1"/>
              <a:t>Lagrangian</a:t>
            </a:r>
            <a:r>
              <a:rPr lang="en-US" altLang="en-US" sz="1800" b="0" dirty="0"/>
              <a:t> or Eulerian methods </a:t>
            </a:r>
            <a:r>
              <a:rPr lang="en-US" altLang="en-US" sz="1800" b="0" dirty="0" smtClean="0"/>
              <a:t>alone</a:t>
            </a:r>
            <a:endParaRPr lang="en-US" altLang="en-US" sz="1800" b="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0" y="304800"/>
            <a:ext cx="7772400" cy="1219200"/>
          </a:xfrm>
        </p:spPr>
        <p:txBody>
          <a:bodyPr/>
          <a:lstStyle/>
          <a:p>
            <a:pPr>
              <a:defRPr/>
            </a:pPr>
            <a:r>
              <a:rPr lang="en-US" altLang="en-US" sz="2400" dirty="0" err="1"/>
              <a:t>Zapotec</a:t>
            </a:r>
            <a:r>
              <a:rPr lang="en-US" altLang="en-US" sz="2400" dirty="0"/>
              <a:t> Background </a:t>
            </a:r>
            <a:br>
              <a:rPr lang="en-US" altLang="en-US" sz="2400" dirty="0"/>
            </a:br>
            <a:r>
              <a:rPr lang="en-US" altLang="en-US" sz="2400" dirty="0"/>
              <a:t>The Coupled Algorithm in Time</a:t>
            </a:r>
          </a:p>
        </p:txBody>
      </p:sp>
      <p:sp>
        <p:nvSpPr>
          <p:cNvPr id="14339" name="Rectangle 3"/>
          <p:cNvSpPr>
            <a:spLocks noGrp="1" noChangeArrowheads="1"/>
          </p:cNvSpPr>
          <p:nvPr>
            <p:ph idx="1"/>
          </p:nvPr>
        </p:nvSpPr>
        <p:spPr>
          <a:xfrm>
            <a:off x="685800" y="1600200"/>
            <a:ext cx="7772400" cy="1295400"/>
          </a:xfrm>
        </p:spPr>
        <p:txBody>
          <a:bodyPr/>
          <a:lstStyle/>
          <a:p>
            <a:pPr>
              <a:defRPr/>
            </a:pPr>
            <a:r>
              <a:rPr lang="en-US" altLang="en-US" sz="2000" b="0" dirty="0"/>
              <a:t>CTH and Sierra/SM are run sequentially, cycle by cycle</a:t>
            </a:r>
          </a:p>
          <a:p>
            <a:pPr>
              <a:defRPr/>
            </a:pPr>
            <a:r>
              <a:rPr lang="en-US" altLang="en-US" sz="2000" b="0" dirty="0"/>
              <a:t>Algorithm permits Sierra/SM </a:t>
            </a:r>
            <a:r>
              <a:rPr lang="en-US" altLang="en-US" sz="2000" b="0" dirty="0" err="1"/>
              <a:t>subcycling</a:t>
            </a:r>
            <a:endParaRPr lang="en-US" altLang="en-US" sz="2000" b="0" dirty="0"/>
          </a:p>
        </p:txBody>
      </p:sp>
      <p:cxnSp>
        <p:nvCxnSpPr>
          <p:cNvPr id="14340" name="Straight Arrow Connector 2"/>
          <p:cNvCxnSpPr>
            <a:cxnSpLocks noChangeShapeType="1"/>
          </p:cNvCxnSpPr>
          <p:nvPr/>
        </p:nvCxnSpPr>
        <p:spPr bwMode="auto">
          <a:xfrm>
            <a:off x="2362200" y="3429000"/>
            <a:ext cx="4495800" cy="0"/>
          </a:xfrm>
          <a:prstGeom prst="straightConnector1">
            <a:avLst/>
          </a:prstGeom>
          <a:noFill/>
          <a:ln w="38100">
            <a:solidFill>
              <a:schemeClr val="tx1"/>
            </a:solidFill>
            <a:round/>
            <a:headEnd/>
            <a:tailEnd type="triangl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4341" name="Straight Arrow Connector 7"/>
          <p:cNvCxnSpPr>
            <a:cxnSpLocks noChangeShapeType="1"/>
          </p:cNvCxnSpPr>
          <p:nvPr/>
        </p:nvCxnSpPr>
        <p:spPr bwMode="auto">
          <a:xfrm>
            <a:off x="2362200" y="4495800"/>
            <a:ext cx="4495800" cy="0"/>
          </a:xfrm>
          <a:prstGeom prst="straightConnector1">
            <a:avLst/>
          </a:prstGeom>
          <a:noFill/>
          <a:ln w="38100">
            <a:solidFill>
              <a:schemeClr val="tx1"/>
            </a:solidFill>
            <a:round/>
            <a:headEnd/>
            <a:tailEnd type="triangl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4342" name="Straight Connector 4"/>
          <p:cNvCxnSpPr>
            <a:cxnSpLocks noChangeShapeType="1"/>
          </p:cNvCxnSpPr>
          <p:nvPr/>
        </p:nvCxnSpPr>
        <p:spPr bwMode="auto">
          <a:xfrm>
            <a:off x="3505200" y="3352800"/>
            <a:ext cx="0" cy="152400"/>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4343" name="Straight Connector 10"/>
          <p:cNvCxnSpPr>
            <a:cxnSpLocks noChangeShapeType="1"/>
          </p:cNvCxnSpPr>
          <p:nvPr/>
        </p:nvCxnSpPr>
        <p:spPr bwMode="auto">
          <a:xfrm>
            <a:off x="5775325" y="4383088"/>
            <a:ext cx="0" cy="152400"/>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4344" name="Straight Connector 12"/>
          <p:cNvCxnSpPr>
            <a:cxnSpLocks noChangeShapeType="1"/>
          </p:cNvCxnSpPr>
          <p:nvPr/>
        </p:nvCxnSpPr>
        <p:spPr bwMode="auto">
          <a:xfrm>
            <a:off x="3497263" y="4398963"/>
            <a:ext cx="0" cy="152400"/>
          </a:xfrm>
          <a:prstGeom prst="line">
            <a:avLst/>
          </a:prstGeom>
          <a:no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9" name="Arc 18"/>
          <p:cNvSpPr/>
          <p:nvPr/>
        </p:nvSpPr>
        <p:spPr bwMode="auto">
          <a:xfrm>
            <a:off x="3517900" y="3086100"/>
            <a:ext cx="2257425" cy="685800"/>
          </a:xfrm>
          <a:prstGeom prst="arc">
            <a:avLst>
              <a:gd name="adj1" fmla="val 10874079"/>
              <a:gd name="adj2" fmla="val 18811"/>
            </a:avLst>
          </a:prstGeom>
          <a:noFill/>
          <a:ln w="12700" cap="flat" cmpd="sng" algn="ctr">
            <a:solidFill>
              <a:schemeClr val="tx1"/>
            </a:solidFill>
            <a:prstDash val="solid"/>
            <a:round/>
            <a:headEnd type="none" w="med" len="med"/>
            <a:tailEnd type="triangle" w="med" len="med"/>
          </a:ln>
          <a:effectLst/>
          <a:extLst/>
        </p:spPr>
        <p:txBody>
          <a:bodyPr/>
          <a:lstStyle/>
          <a:p>
            <a:pPr>
              <a:defRPr/>
            </a:pPr>
            <a:endParaRPr lang="en-US">
              <a:latin typeface="Times New Roman" pitchFamily="18" charset="0"/>
            </a:endParaRPr>
          </a:p>
        </p:txBody>
      </p:sp>
      <p:sp>
        <p:nvSpPr>
          <p:cNvPr id="24" name="Arc 23"/>
          <p:cNvSpPr/>
          <p:nvPr/>
        </p:nvSpPr>
        <p:spPr bwMode="auto">
          <a:xfrm>
            <a:off x="3517900" y="4192588"/>
            <a:ext cx="673100" cy="685800"/>
          </a:xfrm>
          <a:prstGeom prst="arc">
            <a:avLst>
              <a:gd name="adj1" fmla="val 10874079"/>
              <a:gd name="adj2" fmla="val 18811"/>
            </a:avLst>
          </a:prstGeom>
          <a:noFill/>
          <a:ln w="12700" cap="flat" cmpd="sng" algn="ctr">
            <a:solidFill>
              <a:schemeClr val="tx1"/>
            </a:solidFill>
            <a:prstDash val="solid"/>
            <a:round/>
            <a:headEnd type="none" w="med" len="med"/>
            <a:tailEnd type="triangle" w="med" len="med"/>
          </a:ln>
          <a:effectLst/>
          <a:extLst/>
        </p:spPr>
        <p:txBody>
          <a:bodyPr/>
          <a:lstStyle/>
          <a:p>
            <a:pPr>
              <a:defRPr/>
            </a:pPr>
            <a:endParaRPr lang="en-US">
              <a:latin typeface="Times New Roman" pitchFamily="18" charset="0"/>
            </a:endParaRPr>
          </a:p>
        </p:txBody>
      </p:sp>
      <p:sp>
        <p:nvSpPr>
          <p:cNvPr id="25" name="Arc 24"/>
          <p:cNvSpPr/>
          <p:nvPr/>
        </p:nvSpPr>
        <p:spPr bwMode="auto">
          <a:xfrm>
            <a:off x="4191000" y="4152900"/>
            <a:ext cx="673100" cy="685800"/>
          </a:xfrm>
          <a:prstGeom prst="arc">
            <a:avLst>
              <a:gd name="adj1" fmla="val 10874079"/>
              <a:gd name="adj2" fmla="val 18811"/>
            </a:avLst>
          </a:prstGeom>
          <a:noFill/>
          <a:ln w="12700" cap="flat" cmpd="sng" algn="ctr">
            <a:solidFill>
              <a:schemeClr val="tx1"/>
            </a:solidFill>
            <a:prstDash val="solid"/>
            <a:round/>
            <a:headEnd type="none" w="med" len="med"/>
            <a:tailEnd type="triangle" w="med" len="med"/>
          </a:ln>
          <a:effectLst/>
          <a:extLst/>
        </p:spPr>
        <p:txBody>
          <a:bodyPr/>
          <a:lstStyle/>
          <a:p>
            <a:pPr>
              <a:defRPr/>
            </a:pPr>
            <a:endParaRPr lang="en-US">
              <a:latin typeface="Times New Roman" pitchFamily="18" charset="0"/>
            </a:endParaRPr>
          </a:p>
        </p:txBody>
      </p:sp>
      <p:sp>
        <p:nvSpPr>
          <p:cNvPr id="26" name="Arc 25"/>
          <p:cNvSpPr/>
          <p:nvPr/>
        </p:nvSpPr>
        <p:spPr bwMode="auto">
          <a:xfrm>
            <a:off x="4868863" y="4192588"/>
            <a:ext cx="906462" cy="646112"/>
          </a:xfrm>
          <a:prstGeom prst="arc">
            <a:avLst>
              <a:gd name="adj1" fmla="val 10874079"/>
              <a:gd name="adj2" fmla="val 18811"/>
            </a:avLst>
          </a:prstGeom>
          <a:noFill/>
          <a:ln w="12700" cap="flat" cmpd="sng" algn="ctr">
            <a:solidFill>
              <a:schemeClr val="tx1"/>
            </a:solidFill>
            <a:prstDash val="solid"/>
            <a:round/>
            <a:headEnd type="none" w="med" len="med"/>
            <a:tailEnd type="triangle" w="med" len="med"/>
          </a:ln>
          <a:effectLst/>
          <a:extLst/>
        </p:spPr>
        <p:txBody>
          <a:bodyPr/>
          <a:lstStyle/>
          <a:p>
            <a:pPr>
              <a:defRPr/>
            </a:pPr>
            <a:endParaRPr lang="en-US">
              <a:latin typeface="Times New Roman" pitchFamily="18" charset="0"/>
            </a:endParaRPr>
          </a:p>
        </p:txBody>
      </p:sp>
      <p:sp>
        <p:nvSpPr>
          <p:cNvPr id="16396" name="TextBox 19"/>
          <p:cNvSpPr txBox="1">
            <a:spLocks noChangeArrowheads="1"/>
          </p:cNvSpPr>
          <p:nvPr/>
        </p:nvSpPr>
        <p:spPr bwMode="auto">
          <a:xfrm>
            <a:off x="1828800" y="2855913"/>
            <a:ext cx="8001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x-none"/>
              <a:t>CTH</a:t>
            </a:r>
          </a:p>
        </p:txBody>
      </p:sp>
      <p:sp>
        <p:nvSpPr>
          <p:cNvPr id="16397" name="TextBox 27"/>
          <p:cNvSpPr txBox="1">
            <a:spLocks noChangeArrowheads="1"/>
          </p:cNvSpPr>
          <p:nvPr/>
        </p:nvSpPr>
        <p:spPr bwMode="auto">
          <a:xfrm>
            <a:off x="1636713" y="3944938"/>
            <a:ext cx="14509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x-none"/>
              <a:t>Sierra/SM</a:t>
            </a:r>
          </a:p>
        </p:txBody>
      </p:sp>
      <p:sp>
        <p:nvSpPr>
          <p:cNvPr id="16398" name="TextBox 28"/>
          <p:cNvSpPr txBox="1">
            <a:spLocks noChangeArrowheads="1"/>
          </p:cNvSpPr>
          <p:nvPr/>
        </p:nvSpPr>
        <p:spPr bwMode="auto">
          <a:xfrm>
            <a:off x="3557588" y="2635250"/>
            <a:ext cx="76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l-GR" altLang="x-none" sz="2000"/>
              <a:t>Δ</a:t>
            </a:r>
            <a:r>
              <a:rPr lang="en-US" altLang="x-none" sz="2000"/>
              <a:t>t</a:t>
            </a:r>
            <a:r>
              <a:rPr lang="en-US" altLang="x-none" sz="2000" baseline="-25000"/>
              <a:t>CTH</a:t>
            </a:r>
          </a:p>
        </p:txBody>
      </p:sp>
      <p:sp>
        <p:nvSpPr>
          <p:cNvPr id="16399" name="TextBox 29"/>
          <p:cNvSpPr txBox="1">
            <a:spLocks noChangeArrowheads="1"/>
          </p:cNvSpPr>
          <p:nvPr/>
        </p:nvSpPr>
        <p:spPr bwMode="auto">
          <a:xfrm>
            <a:off x="3340100" y="3792538"/>
            <a:ext cx="11239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l-GR" altLang="x-none" sz="2000"/>
              <a:t>Δ</a:t>
            </a:r>
            <a:r>
              <a:rPr lang="en-US" altLang="x-none" sz="2000"/>
              <a:t>t</a:t>
            </a:r>
            <a:r>
              <a:rPr lang="en-US" altLang="x-none" sz="2000" baseline="-25000"/>
              <a:t>Sierra/SM</a:t>
            </a:r>
          </a:p>
        </p:txBody>
      </p:sp>
      <p:sp>
        <p:nvSpPr>
          <p:cNvPr id="16400" name="TextBox 30"/>
          <p:cNvSpPr txBox="1">
            <a:spLocks noChangeArrowheads="1"/>
          </p:cNvSpPr>
          <p:nvPr/>
        </p:nvSpPr>
        <p:spPr bwMode="auto">
          <a:xfrm>
            <a:off x="3340100" y="4495800"/>
            <a:ext cx="34131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x-none" sz="2000"/>
              <a:t>t</a:t>
            </a:r>
            <a:r>
              <a:rPr lang="en-US" altLang="x-none" sz="2000" baseline="-25000"/>
              <a:t>n</a:t>
            </a:r>
          </a:p>
        </p:txBody>
      </p:sp>
      <p:sp>
        <p:nvSpPr>
          <p:cNvPr id="16401" name="TextBox 31"/>
          <p:cNvSpPr txBox="1">
            <a:spLocks noChangeArrowheads="1"/>
          </p:cNvSpPr>
          <p:nvPr/>
        </p:nvSpPr>
        <p:spPr bwMode="auto">
          <a:xfrm>
            <a:off x="5605463" y="4495800"/>
            <a:ext cx="5207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x-none" sz="2000"/>
              <a:t>t</a:t>
            </a:r>
            <a:r>
              <a:rPr lang="en-US" altLang="x-none" sz="2000" baseline="-25000"/>
              <a:t>n+1</a:t>
            </a:r>
          </a:p>
        </p:txBody>
      </p:sp>
      <p:sp>
        <p:nvSpPr>
          <p:cNvPr id="16402" name="TextBox 32"/>
          <p:cNvSpPr txBox="1">
            <a:spLocks noChangeArrowheads="1"/>
          </p:cNvSpPr>
          <p:nvPr/>
        </p:nvSpPr>
        <p:spPr bwMode="auto">
          <a:xfrm>
            <a:off x="6630988" y="4495800"/>
            <a:ext cx="2555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r>
              <a:rPr lang="en-US" altLang="x-none" sz="2000"/>
              <a:t>t</a:t>
            </a:r>
            <a:endParaRPr lang="en-US" altLang="x-none" sz="2000" baseline="-25000"/>
          </a:p>
        </p:txBody>
      </p:sp>
      <p:sp>
        <p:nvSpPr>
          <p:cNvPr id="16403" name="Left Brace 20"/>
          <p:cNvSpPr>
            <a:spLocks/>
          </p:cNvSpPr>
          <p:nvPr/>
        </p:nvSpPr>
        <p:spPr bwMode="auto">
          <a:xfrm rot="-5400000">
            <a:off x="4383882" y="4069556"/>
            <a:ext cx="565150" cy="2217737"/>
          </a:xfrm>
          <a:prstGeom prst="leftBrace">
            <a:avLst>
              <a:gd name="adj1" fmla="val 8339"/>
              <a:gd name="adj2" fmla="val 50000"/>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endParaRPr lang="x-none" altLang="x-none"/>
          </a:p>
        </p:txBody>
      </p:sp>
      <p:sp>
        <p:nvSpPr>
          <p:cNvPr id="16404" name="TextBox 34"/>
          <p:cNvSpPr txBox="1">
            <a:spLocks noChangeArrowheads="1"/>
          </p:cNvSpPr>
          <p:nvPr/>
        </p:nvSpPr>
        <p:spPr bwMode="auto">
          <a:xfrm>
            <a:off x="3925888" y="5464175"/>
            <a:ext cx="21018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x-none" sz="2000"/>
              <a:t>Sierra/SM and CTH Calculation</a:t>
            </a:r>
          </a:p>
        </p:txBody>
      </p:sp>
      <p:sp>
        <p:nvSpPr>
          <p:cNvPr id="16405" name="TextBox 35"/>
          <p:cNvSpPr txBox="1">
            <a:spLocks noChangeArrowheads="1"/>
          </p:cNvSpPr>
          <p:nvPr/>
        </p:nvSpPr>
        <p:spPr bwMode="auto">
          <a:xfrm>
            <a:off x="2879725" y="5464175"/>
            <a:ext cx="11445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r>
              <a:rPr lang="en-US" altLang="x-none" sz="2000"/>
              <a:t>Zapotec Coupling</a:t>
            </a:r>
          </a:p>
        </p:txBody>
      </p:sp>
      <p:cxnSp>
        <p:nvCxnSpPr>
          <p:cNvPr id="14359" name="Straight Arrow Connector 36"/>
          <p:cNvCxnSpPr>
            <a:cxnSpLocks noChangeShapeType="1"/>
          </p:cNvCxnSpPr>
          <p:nvPr/>
        </p:nvCxnSpPr>
        <p:spPr bwMode="auto">
          <a:xfrm flipV="1">
            <a:off x="3468688" y="5029200"/>
            <a:ext cx="0" cy="527050"/>
          </a:xfrm>
          <a:prstGeom prst="straightConnector1">
            <a:avLst/>
          </a:prstGeom>
          <a:noFill/>
          <a:ln w="19050">
            <a:solidFill>
              <a:schemeClr val="tx1"/>
            </a:solidFill>
            <a:round/>
            <a:headEnd/>
            <a:tailEnd type="triangl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defRPr/>
            </a:pPr>
            <a:r>
              <a:rPr lang="en-US" altLang="en-US"/>
              <a:t>The Zapotec Coupling Algorithm</a:t>
            </a:r>
          </a:p>
        </p:txBody>
      </p:sp>
      <p:sp>
        <p:nvSpPr>
          <p:cNvPr id="15363" name="Rectangle 3"/>
          <p:cNvSpPr>
            <a:spLocks noGrp="1" noChangeArrowheads="1"/>
          </p:cNvSpPr>
          <p:nvPr>
            <p:ph idx="1"/>
          </p:nvPr>
        </p:nvSpPr>
        <p:spPr/>
        <p:txBody>
          <a:bodyPr/>
          <a:lstStyle/>
          <a:p>
            <a:pPr marL="171450" indent="0">
              <a:buNone/>
            </a:pPr>
            <a:r>
              <a:rPr lang="en-US" altLang="en-US" b="0" dirty="0"/>
              <a:t>Conducted in two steps:</a:t>
            </a:r>
          </a:p>
          <a:p>
            <a:pPr marL="628650" indent="-457200">
              <a:buFont typeface="+mj-lt"/>
              <a:buAutoNum type="arabicPeriod"/>
            </a:pPr>
            <a:endParaRPr lang="en-US" altLang="en-US" dirty="0"/>
          </a:p>
          <a:p>
            <a:pPr marL="628650" indent="-457200">
              <a:buFont typeface="+mj-lt"/>
              <a:buAutoNum type="arabicPeriod"/>
            </a:pPr>
            <a:r>
              <a:rPr lang="en-US" altLang="en-US" dirty="0"/>
              <a:t>Material insertion </a:t>
            </a:r>
            <a:r>
              <a:rPr lang="en-US" altLang="en-US" b="0" dirty="0"/>
              <a:t>step updates CTH data</a:t>
            </a:r>
          </a:p>
          <a:p>
            <a:pPr marL="628650" indent="-457200">
              <a:buFont typeface="+mj-lt"/>
              <a:buAutoNum type="arabicPeriod"/>
            </a:pPr>
            <a:endParaRPr lang="en-US" altLang="en-US" dirty="0"/>
          </a:p>
          <a:p>
            <a:pPr marL="628650" indent="-457200">
              <a:buFont typeface="+mj-lt"/>
              <a:buAutoNum type="arabicPeriod"/>
            </a:pPr>
            <a:r>
              <a:rPr lang="en-US" altLang="en-US" dirty="0"/>
              <a:t>Force application </a:t>
            </a:r>
            <a:r>
              <a:rPr lang="en-US" altLang="en-US" b="0" dirty="0"/>
              <a:t>step updates Sierra/SM data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304800"/>
            <a:ext cx="7772400" cy="1219200"/>
          </a:xfrm>
        </p:spPr>
        <p:txBody>
          <a:bodyPr/>
          <a:lstStyle/>
          <a:p>
            <a:pPr>
              <a:defRPr/>
            </a:pPr>
            <a:r>
              <a:rPr lang="en-US" altLang="en-US" sz="2000"/>
              <a:t>The Zapotec Coupling Algorithm</a:t>
            </a:r>
            <a:r>
              <a:rPr lang="en-US" altLang="en-US"/>
              <a:t/>
            </a:r>
            <a:br>
              <a:rPr lang="en-US" altLang="en-US"/>
            </a:br>
            <a:r>
              <a:rPr lang="en-US" altLang="en-US"/>
              <a:t>Material Insertion Step</a:t>
            </a:r>
          </a:p>
        </p:txBody>
      </p:sp>
      <p:sp>
        <p:nvSpPr>
          <p:cNvPr id="16387" name="Rectangle 3"/>
          <p:cNvSpPr>
            <a:spLocks noGrp="1" noChangeArrowheads="1"/>
          </p:cNvSpPr>
          <p:nvPr>
            <p:ph idx="1"/>
          </p:nvPr>
        </p:nvSpPr>
        <p:spPr>
          <a:xfrm>
            <a:off x="685800" y="1752600"/>
            <a:ext cx="3963988" cy="4343400"/>
          </a:xfrm>
        </p:spPr>
        <p:txBody>
          <a:bodyPr/>
          <a:lstStyle/>
          <a:p>
            <a:pPr marL="514350" indent="-342900">
              <a:buFontTx/>
              <a:buAutoNum type="arabicPeriod"/>
            </a:pPr>
            <a:r>
              <a:rPr lang="en-US" altLang="en-US" sz="1600">
                <a:solidFill>
                  <a:schemeClr val="bg2"/>
                </a:solidFill>
              </a:rPr>
              <a:t>Remove pre-existing Lagrangian material from the CTH mesh</a:t>
            </a:r>
          </a:p>
          <a:p>
            <a:pPr marL="514350" indent="-342900">
              <a:buFontTx/>
              <a:buAutoNum type="arabicPeriod"/>
            </a:pPr>
            <a:r>
              <a:rPr lang="en-US" altLang="en-US" sz="1600"/>
              <a:t>Get updated Lagrangian data</a:t>
            </a:r>
          </a:p>
          <a:p>
            <a:pPr marL="514350" indent="-342900">
              <a:buFontTx/>
              <a:buAutoNum type="arabicPeriod"/>
            </a:pPr>
            <a:r>
              <a:rPr lang="en-US" altLang="en-US" sz="1600"/>
              <a:t>Insert Lagrangian material into CTH mesh</a:t>
            </a:r>
          </a:p>
          <a:p>
            <a:pPr lvl="1"/>
            <a:r>
              <a:rPr lang="en-US" altLang="en-US" sz="1500" b="0"/>
              <a:t>Compute volume overlaps</a:t>
            </a:r>
          </a:p>
          <a:p>
            <a:pPr lvl="1"/>
            <a:r>
              <a:rPr lang="en-US" altLang="en-US" sz="1500" b="0"/>
              <a:t>Map Lagrangian data – mass, momentum, sound speed, stress, internal energy</a:t>
            </a:r>
          </a:p>
          <a:p>
            <a:pPr marL="514350" indent="-342900"/>
            <a:endParaRPr lang="en-US" altLang="en-US" sz="1600" b="0"/>
          </a:p>
          <a:p>
            <a:pPr marL="514350" indent="-342900"/>
            <a:endParaRPr lang="en-US" altLang="en-US" sz="2000"/>
          </a:p>
        </p:txBody>
      </p:sp>
      <p:grpSp>
        <p:nvGrpSpPr>
          <p:cNvPr id="20483" name="Group 4"/>
          <p:cNvGrpSpPr>
            <a:grpSpLocks/>
          </p:cNvGrpSpPr>
          <p:nvPr/>
        </p:nvGrpSpPr>
        <p:grpSpPr bwMode="auto">
          <a:xfrm>
            <a:off x="5105400" y="2525713"/>
            <a:ext cx="3276600" cy="2819400"/>
            <a:chOff x="3312" y="1536"/>
            <a:chExt cx="2064" cy="1776"/>
          </a:xfrm>
        </p:grpSpPr>
        <p:sp>
          <p:nvSpPr>
            <p:cNvPr id="16420" name="Rectangle 5"/>
            <p:cNvSpPr>
              <a:spLocks noChangeArrowheads="1"/>
            </p:cNvSpPr>
            <p:nvPr/>
          </p:nvSpPr>
          <p:spPr bwMode="auto">
            <a:xfrm>
              <a:off x="3312" y="1536"/>
              <a:ext cx="2064" cy="177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16421" name="Line 6"/>
            <p:cNvSpPr>
              <a:spLocks noChangeShapeType="1"/>
            </p:cNvSpPr>
            <p:nvPr/>
          </p:nvSpPr>
          <p:spPr bwMode="auto">
            <a:xfrm>
              <a:off x="3840" y="1536"/>
              <a:ext cx="0" cy="177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22" name="Line 7"/>
            <p:cNvSpPr>
              <a:spLocks noChangeShapeType="1"/>
            </p:cNvSpPr>
            <p:nvPr/>
          </p:nvSpPr>
          <p:spPr bwMode="auto">
            <a:xfrm>
              <a:off x="4368" y="1536"/>
              <a:ext cx="0" cy="177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23" name="Line 8"/>
            <p:cNvSpPr>
              <a:spLocks noChangeShapeType="1"/>
            </p:cNvSpPr>
            <p:nvPr/>
          </p:nvSpPr>
          <p:spPr bwMode="auto">
            <a:xfrm>
              <a:off x="4896" y="1536"/>
              <a:ext cx="0" cy="1776"/>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24" name="Line 9"/>
            <p:cNvSpPr>
              <a:spLocks noChangeShapeType="1"/>
            </p:cNvSpPr>
            <p:nvPr/>
          </p:nvSpPr>
          <p:spPr bwMode="auto">
            <a:xfrm>
              <a:off x="3312" y="2448"/>
              <a:ext cx="206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25" name="Line 10"/>
            <p:cNvSpPr>
              <a:spLocks noChangeShapeType="1"/>
            </p:cNvSpPr>
            <p:nvPr/>
          </p:nvSpPr>
          <p:spPr bwMode="auto">
            <a:xfrm>
              <a:off x="3312" y="2016"/>
              <a:ext cx="206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26" name="Line 11"/>
            <p:cNvSpPr>
              <a:spLocks noChangeShapeType="1"/>
            </p:cNvSpPr>
            <p:nvPr/>
          </p:nvSpPr>
          <p:spPr bwMode="auto">
            <a:xfrm>
              <a:off x="3312" y="2880"/>
              <a:ext cx="206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grpSp>
      <p:grpSp>
        <p:nvGrpSpPr>
          <p:cNvPr id="20484" name="Group 12"/>
          <p:cNvGrpSpPr>
            <a:grpSpLocks/>
          </p:cNvGrpSpPr>
          <p:nvPr/>
        </p:nvGrpSpPr>
        <p:grpSpPr bwMode="auto">
          <a:xfrm>
            <a:off x="4533900" y="2117725"/>
            <a:ext cx="1384300" cy="641350"/>
            <a:chOff x="2953" y="1012"/>
            <a:chExt cx="872" cy="404"/>
          </a:xfrm>
        </p:grpSpPr>
        <p:sp>
          <p:nvSpPr>
            <p:cNvPr id="16418" name="Rectangle 13"/>
            <p:cNvSpPr>
              <a:spLocks noChangeArrowheads="1"/>
            </p:cNvSpPr>
            <p:nvPr/>
          </p:nvSpPr>
          <p:spPr bwMode="auto">
            <a:xfrm>
              <a:off x="3008" y="1032"/>
              <a:ext cx="780" cy="384"/>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16419" name="Text Box 14"/>
            <p:cNvSpPr txBox="1">
              <a:spLocks noChangeArrowheads="1"/>
            </p:cNvSpPr>
            <p:nvPr/>
          </p:nvSpPr>
          <p:spPr bwMode="auto">
            <a:xfrm>
              <a:off x="2953" y="1012"/>
              <a:ext cx="87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a:defRPr/>
              </a:pPr>
              <a:r>
                <a:rPr lang="en-US" altLang="en-US" sz="1800" smtClean="0"/>
                <a:t>Lagrangian</a:t>
              </a:r>
            </a:p>
            <a:p>
              <a:pPr algn="ctr">
                <a:defRPr/>
              </a:pPr>
              <a:r>
                <a:rPr lang="en-US" altLang="en-US" sz="1800" smtClean="0"/>
                <a:t>Material</a:t>
              </a:r>
            </a:p>
          </p:txBody>
        </p:sp>
      </p:grpSp>
      <p:sp>
        <p:nvSpPr>
          <p:cNvPr id="16390" name="Rectangle 15"/>
          <p:cNvSpPr>
            <a:spLocks noChangeArrowheads="1"/>
          </p:cNvSpPr>
          <p:nvPr/>
        </p:nvSpPr>
        <p:spPr bwMode="auto">
          <a:xfrm>
            <a:off x="6934200" y="4343400"/>
            <a:ext cx="1327150" cy="59690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endParaRPr lang="en-US" altLang="en-US" smtClean="0"/>
          </a:p>
        </p:txBody>
      </p:sp>
      <p:sp>
        <p:nvSpPr>
          <p:cNvPr id="16391" name="Text Box 16"/>
          <p:cNvSpPr txBox="1">
            <a:spLocks noChangeArrowheads="1"/>
          </p:cNvSpPr>
          <p:nvPr/>
        </p:nvSpPr>
        <p:spPr bwMode="auto">
          <a:xfrm>
            <a:off x="6985000" y="4521200"/>
            <a:ext cx="1206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800" smtClean="0"/>
              <a:t>CTH Mesh</a:t>
            </a:r>
          </a:p>
        </p:txBody>
      </p:sp>
      <p:grpSp>
        <p:nvGrpSpPr>
          <p:cNvPr id="20487" name="Group 17"/>
          <p:cNvGrpSpPr>
            <a:grpSpLocks/>
          </p:cNvGrpSpPr>
          <p:nvPr/>
        </p:nvGrpSpPr>
        <p:grpSpPr bwMode="auto">
          <a:xfrm>
            <a:off x="4533900" y="2247900"/>
            <a:ext cx="2590800" cy="2273300"/>
            <a:chOff x="2856" y="1416"/>
            <a:chExt cx="1632" cy="1432"/>
          </a:xfrm>
        </p:grpSpPr>
        <p:sp>
          <p:nvSpPr>
            <p:cNvPr id="16410" name="Line 18"/>
            <p:cNvSpPr>
              <a:spLocks noChangeShapeType="1"/>
            </p:cNvSpPr>
            <p:nvPr/>
          </p:nvSpPr>
          <p:spPr bwMode="auto">
            <a:xfrm flipH="1">
              <a:off x="4176" y="1422"/>
              <a:ext cx="312" cy="799"/>
            </a:xfrm>
            <a:prstGeom prst="line">
              <a:avLst/>
            </a:prstGeom>
            <a:noFill/>
            <a:ln w="28575" cap="rnd">
              <a:solidFill>
                <a:srgbClr val="0033CC"/>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11" name="Line 19"/>
            <p:cNvSpPr>
              <a:spLocks noChangeShapeType="1"/>
            </p:cNvSpPr>
            <p:nvPr/>
          </p:nvSpPr>
          <p:spPr bwMode="auto">
            <a:xfrm flipH="1">
              <a:off x="3648" y="2215"/>
              <a:ext cx="528" cy="384"/>
            </a:xfrm>
            <a:prstGeom prst="line">
              <a:avLst/>
            </a:prstGeom>
            <a:noFill/>
            <a:ln w="28575" cap="rnd">
              <a:solidFill>
                <a:srgbClr val="0033CC"/>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12" name="Line 20"/>
            <p:cNvSpPr>
              <a:spLocks noChangeShapeType="1"/>
            </p:cNvSpPr>
            <p:nvPr/>
          </p:nvSpPr>
          <p:spPr bwMode="auto">
            <a:xfrm flipH="1">
              <a:off x="2953" y="2599"/>
              <a:ext cx="695" cy="249"/>
            </a:xfrm>
            <a:prstGeom prst="line">
              <a:avLst/>
            </a:prstGeom>
            <a:noFill/>
            <a:ln w="28575" cap="rnd">
              <a:solidFill>
                <a:srgbClr val="0033CC"/>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13" name="Line 21"/>
            <p:cNvSpPr>
              <a:spLocks noChangeShapeType="1"/>
            </p:cNvSpPr>
            <p:nvPr/>
          </p:nvSpPr>
          <p:spPr bwMode="auto">
            <a:xfrm flipH="1" flipV="1">
              <a:off x="3648" y="1416"/>
              <a:ext cx="528" cy="799"/>
            </a:xfrm>
            <a:prstGeom prst="line">
              <a:avLst/>
            </a:prstGeom>
            <a:noFill/>
            <a:ln w="28575" cap="rnd">
              <a:solidFill>
                <a:srgbClr val="0033CC"/>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14" name="Line 22"/>
            <p:cNvSpPr>
              <a:spLocks noChangeShapeType="1"/>
            </p:cNvSpPr>
            <p:nvPr/>
          </p:nvSpPr>
          <p:spPr bwMode="auto">
            <a:xfrm flipH="1" flipV="1">
              <a:off x="3120" y="1711"/>
              <a:ext cx="528" cy="888"/>
            </a:xfrm>
            <a:prstGeom prst="line">
              <a:avLst/>
            </a:prstGeom>
            <a:noFill/>
            <a:ln w="28575" cap="rnd">
              <a:solidFill>
                <a:srgbClr val="0033CC"/>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15" name="Line 23"/>
            <p:cNvSpPr>
              <a:spLocks noChangeShapeType="1"/>
            </p:cNvSpPr>
            <p:nvPr/>
          </p:nvSpPr>
          <p:spPr bwMode="auto">
            <a:xfrm flipV="1">
              <a:off x="2856" y="2167"/>
              <a:ext cx="542" cy="168"/>
            </a:xfrm>
            <a:prstGeom prst="line">
              <a:avLst/>
            </a:prstGeom>
            <a:noFill/>
            <a:ln w="28575" cap="rnd">
              <a:solidFill>
                <a:srgbClr val="0033CC"/>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16" name="Line 24"/>
            <p:cNvSpPr>
              <a:spLocks noChangeShapeType="1"/>
            </p:cNvSpPr>
            <p:nvPr/>
          </p:nvSpPr>
          <p:spPr bwMode="auto">
            <a:xfrm flipV="1">
              <a:off x="3398" y="1822"/>
              <a:ext cx="520" cy="345"/>
            </a:xfrm>
            <a:prstGeom prst="line">
              <a:avLst/>
            </a:prstGeom>
            <a:noFill/>
            <a:ln w="28575" cap="rnd">
              <a:solidFill>
                <a:srgbClr val="0033CC"/>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17" name="Line 25"/>
            <p:cNvSpPr>
              <a:spLocks noChangeShapeType="1"/>
            </p:cNvSpPr>
            <p:nvPr/>
          </p:nvSpPr>
          <p:spPr bwMode="auto">
            <a:xfrm flipV="1">
              <a:off x="3918" y="1416"/>
              <a:ext cx="118" cy="406"/>
            </a:xfrm>
            <a:prstGeom prst="line">
              <a:avLst/>
            </a:prstGeom>
            <a:noFill/>
            <a:ln w="28575" cap="rnd">
              <a:solidFill>
                <a:srgbClr val="0033CC"/>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grpSp>
      <p:grpSp>
        <p:nvGrpSpPr>
          <p:cNvPr id="20488" name="Group 26"/>
          <p:cNvGrpSpPr>
            <a:grpSpLocks/>
          </p:cNvGrpSpPr>
          <p:nvPr/>
        </p:nvGrpSpPr>
        <p:grpSpPr bwMode="auto">
          <a:xfrm>
            <a:off x="4953000" y="2257425"/>
            <a:ext cx="2895600" cy="2700338"/>
            <a:chOff x="3120" y="1422"/>
            <a:chExt cx="1824" cy="1701"/>
          </a:xfrm>
        </p:grpSpPr>
        <p:sp>
          <p:nvSpPr>
            <p:cNvPr id="16402" name="Line 27"/>
            <p:cNvSpPr>
              <a:spLocks noChangeShapeType="1"/>
            </p:cNvSpPr>
            <p:nvPr/>
          </p:nvSpPr>
          <p:spPr bwMode="auto">
            <a:xfrm flipH="1">
              <a:off x="4604" y="1429"/>
              <a:ext cx="340" cy="924"/>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03" name="Line 28"/>
            <p:cNvSpPr>
              <a:spLocks noChangeShapeType="1"/>
            </p:cNvSpPr>
            <p:nvPr/>
          </p:nvSpPr>
          <p:spPr bwMode="auto">
            <a:xfrm flipH="1">
              <a:off x="4030" y="2347"/>
              <a:ext cx="574" cy="444"/>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04" name="Line 29"/>
            <p:cNvSpPr>
              <a:spLocks noChangeShapeType="1"/>
            </p:cNvSpPr>
            <p:nvPr/>
          </p:nvSpPr>
          <p:spPr bwMode="auto">
            <a:xfrm flipH="1">
              <a:off x="3120" y="2791"/>
              <a:ext cx="910" cy="332"/>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05" name="Line 30"/>
            <p:cNvSpPr>
              <a:spLocks noChangeShapeType="1"/>
            </p:cNvSpPr>
            <p:nvPr/>
          </p:nvSpPr>
          <p:spPr bwMode="auto">
            <a:xfrm flipH="1" flipV="1">
              <a:off x="4030" y="1422"/>
              <a:ext cx="574" cy="925"/>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06" name="Line 31"/>
            <p:cNvSpPr>
              <a:spLocks noChangeShapeType="1"/>
            </p:cNvSpPr>
            <p:nvPr/>
          </p:nvSpPr>
          <p:spPr bwMode="auto">
            <a:xfrm flipH="1" flipV="1">
              <a:off x="3455" y="1763"/>
              <a:ext cx="575" cy="1028"/>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07" name="Line 32"/>
            <p:cNvSpPr>
              <a:spLocks noChangeShapeType="1"/>
            </p:cNvSpPr>
            <p:nvPr/>
          </p:nvSpPr>
          <p:spPr bwMode="auto">
            <a:xfrm flipV="1">
              <a:off x="3168" y="2291"/>
              <a:ext cx="590" cy="194"/>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08" name="Line 33"/>
            <p:cNvSpPr>
              <a:spLocks noChangeShapeType="1"/>
            </p:cNvSpPr>
            <p:nvPr/>
          </p:nvSpPr>
          <p:spPr bwMode="auto">
            <a:xfrm flipV="1">
              <a:off x="3758" y="1892"/>
              <a:ext cx="566" cy="399"/>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sp>
          <p:nvSpPr>
            <p:cNvPr id="16409" name="Line 34"/>
            <p:cNvSpPr>
              <a:spLocks noChangeShapeType="1"/>
            </p:cNvSpPr>
            <p:nvPr/>
          </p:nvSpPr>
          <p:spPr bwMode="auto">
            <a:xfrm flipV="1">
              <a:off x="4324" y="1422"/>
              <a:ext cx="128" cy="470"/>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p>
          </p:txBody>
        </p:sp>
      </p:grpSp>
      <p:sp>
        <p:nvSpPr>
          <p:cNvPr id="16394" name="Text Box 35"/>
          <p:cNvSpPr txBox="1">
            <a:spLocks noChangeArrowheads="1"/>
          </p:cNvSpPr>
          <p:nvPr/>
        </p:nvSpPr>
        <p:spPr bwMode="auto">
          <a:xfrm>
            <a:off x="7848600" y="1981200"/>
            <a:ext cx="369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mtClean="0"/>
              <a:t>t</a:t>
            </a:r>
            <a:r>
              <a:rPr lang="en-US" altLang="en-US" baseline="-25000" smtClean="0"/>
              <a:t>n</a:t>
            </a:r>
          </a:p>
        </p:txBody>
      </p:sp>
      <p:cxnSp>
        <p:nvCxnSpPr>
          <p:cNvPr id="16395" name="AutoShape 36"/>
          <p:cNvCxnSpPr>
            <a:cxnSpLocks noChangeShapeType="1"/>
            <a:stCxn id="16406" idx="0"/>
            <a:endCxn id="16403" idx="1"/>
          </p:cNvCxnSpPr>
          <p:nvPr/>
        </p:nvCxnSpPr>
        <p:spPr bwMode="auto">
          <a:xfrm flipH="1" flipV="1">
            <a:off x="6397625" y="4448175"/>
            <a:ext cx="1588" cy="1588"/>
          </a:xfrm>
          <a:prstGeom prst="straightConnector1">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0491" name="Freeform 37"/>
          <p:cNvSpPr>
            <a:spLocks/>
          </p:cNvSpPr>
          <p:nvPr/>
        </p:nvSpPr>
        <p:spPr bwMode="auto">
          <a:xfrm>
            <a:off x="6172200" y="3962400"/>
            <a:ext cx="609600" cy="457200"/>
          </a:xfrm>
          <a:custGeom>
            <a:avLst/>
            <a:gdLst>
              <a:gd name="T0" fmla="*/ 0 w 384"/>
              <a:gd name="T1" fmla="*/ 0 h 288"/>
              <a:gd name="T2" fmla="*/ 2147483646 w 384"/>
              <a:gd name="T3" fmla="*/ 0 h 288"/>
              <a:gd name="T4" fmla="*/ 2147483646 w 384"/>
              <a:gd name="T5" fmla="*/ 2147483646 h 288"/>
              <a:gd name="T6" fmla="*/ 2147483646 w 384"/>
              <a:gd name="T7" fmla="*/ 2147483646 h 288"/>
              <a:gd name="T8" fmla="*/ 0 w 38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84" h="288">
                <a:moveTo>
                  <a:pt x="0" y="0"/>
                </a:moveTo>
                <a:lnTo>
                  <a:pt x="384" y="0"/>
                </a:lnTo>
                <a:lnTo>
                  <a:pt x="384" y="96"/>
                </a:lnTo>
                <a:lnTo>
                  <a:pt x="144" y="288"/>
                </a:lnTo>
                <a:lnTo>
                  <a:pt x="0" y="0"/>
                </a:lnTo>
                <a:close/>
              </a:path>
            </a:pathLst>
          </a:custGeom>
          <a:solidFill>
            <a:schemeClr val="accent2"/>
          </a:solidFill>
          <a:ln w="12700" cap="flat" cmpd="sng">
            <a:solidFill>
              <a:srgbClr val="0033CC"/>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2" name="Freeform 38"/>
          <p:cNvSpPr>
            <a:spLocks/>
          </p:cNvSpPr>
          <p:nvPr/>
        </p:nvSpPr>
        <p:spPr bwMode="auto">
          <a:xfrm>
            <a:off x="5943600" y="3962400"/>
            <a:ext cx="457200" cy="609600"/>
          </a:xfrm>
          <a:custGeom>
            <a:avLst/>
            <a:gdLst>
              <a:gd name="T0" fmla="*/ 0 w 288"/>
              <a:gd name="T1" fmla="*/ 0 h 384"/>
              <a:gd name="T2" fmla="*/ 2147483646 w 288"/>
              <a:gd name="T3" fmla="*/ 0 h 384"/>
              <a:gd name="T4" fmla="*/ 2147483646 w 288"/>
              <a:gd name="T5" fmla="*/ 2147483646 h 384"/>
              <a:gd name="T6" fmla="*/ 0 w 288"/>
              <a:gd name="T7" fmla="*/ 2147483646 h 384"/>
              <a:gd name="T8" fmla="*/ 0 w 288"/>
              <a:gd name="T9" fmla="*/ 0 h 38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88" h="384">
                <a:moveTo>
                  <a:pt x="0" y="0"/>
                </a:moveTo>
                <a:lnTo>
                  <a:pt x="96" y="0"/>
                </a:lnTo>
                <a:lnTo>
                  <a:pt x="288" y="288"/>
                </a:lnTo>
                <a:lnTo>
                  <a:pt x="0" y="384"/>
                </a:lnTo>
                <a:lnTo>
                  <a:pt x="0" y="0"/>
                </a:lnTo>
                <a:close/>
              </a:path>
            </a:pathLst>
          </a:custGeom>
          <a:solidFill>
            <a:srgbClr val="A2AB00"/>
          </a:solidFill>
          <a:ln w="12700"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98" name="Text Box 39"/>
          <p:cNvSpPr txBox="1">
            <a:spLocks noChangeArrowheads="1"/>
          </p:cNvSpPr>
          <p:nvPr/>
        </p:nvSpPr>
        <p:spPr bwMode="auto">
          <a:xfrm>
            <a:off x="5410200" y="4267200"/>
            <a:ext cx="438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800" smtClean="0">
                <a:solidFill>
                  <a:srgbClr val="0033CC"/>
                </a:solidFill>
              </a:rPr>
              <a:t>L1</a:t>
            </a:r>
          </a:p>
        </p:txBody>
      </p:sp>
      <p:sp>
        <p:nvSpPr>
          <p:cNvPr id="16399" name="Text Box 40"/>
          <p:cNvSpPr txBox="1">
            <a:spLocks noChangeArrowheads="1"/>
          </p:cNvSpPr>
          <p:nvPr/>
        </p:nvSpPr>
        <p:spPr bwMode="auto">
          <a:xfrm>
            <a:off x="6781800" y="3505200"/>
            <a:ext cx="438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800" smtClean="0">
                <a:solidFill>
                  <a:srgbClr val="0033CC"/>
                </a:solidFill>
              </a:rPr>
              <a:t>L2</a:t>
            </a:r>
          </a:p>
        </p:txBody>
      </p:sp>
      <p:sp>
        <p:nvSpPr>
          <p:cNvPr id="16400" name="Text Box 41"/>
          <p:cNvSpPr txBox="1">
            <a:spLocks noChangeArrowheads="1"/>
          </p:cNvSpPr>
          <p:nvPr/>
        </p:nvSpPr>
        <p:spPr bwMode="auto">
          <a:xfrm>
            <a:off x="5105400" y="5510213"/>
            <a:ext cx="36052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800" smtClean="0"/>
              <a:t>P </a:t>
            </a:r>
            <a:r>
              <a:rPr lang="en-US" altLang="en-US" sz="1600" baseline="-25000" smtClean="0"/>
              <a:t>L,inserted</a:t>
            </a:r>
            <a:r>
              <a:rPr lang="en-US" altLang="en-US" sz="1800" smtClean="0"/>
              <a:t> = (V</a:t>
            </a:r>
            <a:r>
              <a:rPr lang="en-US" altLang="en-US" sz="1600" baseline="-25000" smtClean="0"/>
              <a:t>O,L1</a:t>
            </a:r>
            <a:r>
              <a:rPr lang="en-US" altLang="en-US" sz="1800" smtClean="0"/>
              <a:t> P</a:t>
            </a:r>
            <a:r>
              <a:rPr lang="en-US" altLang="en-US" sz="1600" baseline="-25000" smtClean="0"/>
              <a:t>L1</a:t>
            </a:r>
            <a:r>
              <a:rPr lang="en-US" altLang="en-US" sz="1800" smtClean="0"/>
              <a:t> + V</a:t>
            </a:r>
            <a:r>
              <a:rPr lang="en-US" altLang="en-US" sz="1600" baseline="-25000" smtClean="0"/>
              <a:t>O,L2</a:t>
            </a:r>
            <a:r>
              <a:rPr lang="en-US" altLang="en-US" sz="1800" smtClean="0"/>
              <a:t> P</a:t>
            </a:r>
            <a:r>
              <a:rPr lang="en-US" altLang="en-US" sz="1600" baseline="-25000" smtClean="0"/>
              <a:t>L2</a:t>
            </a:r>
            <a:r>
              <a:rPr lang="en-US" altLang="en-US" sz="1800" smtClean="0"/>
              <a:t>) / V</a:t>
            </a:r>
            <a:r>
              <a:rPr lang="en-US" altLang="en-US" sz="1600" baseline="-25000" smtClean="0"/>
              <a:t>O</a:t>
            </a:r>
          </a:p>
        </p:txBody>
      </p:sp>
      <p:sp>
        <p:nvSpPr>
          <p:cNvPr id="16401" name="Text Box 42"/>
          <p:cNvSpPr txBox="1">
            <a:spLocks noChangeArrowheads="1"/>
          </p:cNvSpPr>
          <p:nvPr/>
        </p:nvSpPr>
        <p:spPr bwMode="auto">
          <a:xfrm>
            <a:off x="5072063" y="6096000"/>
            <a:ext cx="2733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defRPr/>
            </a:pPr>
            <a:r>
              <a:rPr lang="en-US" altLang="en-US" sz="1800" smtClean="0"/>
              <a:t>V </a:t>
            </a:r>
            <a:r>
              <a:rPr lang="en-US" altLang="en-US" sz="1600" baseline="-25000" smtClean="0"/>
              <a:t>overlap</a:t>
            </a:r>
            <a:r>
              <a:rPr lang="en-US" altLang="en-US" sz="1800" smtClean="0"/>
              <a:t> = V</a:t>
            </a:r>
            <a:r>
              <a:rPr lang="en-US" altLang="en-US" sz="1600" baseline="-25000" smtClean="0"/>
              <a:t>O</a:t>
            </a:r>
            <a:r>
              <a:rPr lang="en-US" altLang="en-US" sz="1800" smtClean="0"/>
              <a:t> = V</a:t>
            </a:r>
            <a:r>
              <a:rPr lang="en-US" altLang="en-US" sz="1600" baseline="-25000" smtClean="0"/>
              <a:t>O,L1</a:t>
            </a:r>
            <a:r>
              <a:rPr lang="en-US" altLang="en-US" sz="1800" smtClean="0"/>
              <a:t> + V</a:t>
            </a:r>
            <a:r>
              <a:rPr lang="en-US" altLang="en-US" sz="1600" baseline="-25000" smtClean="0"/>
              <a:t>O,L2</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des with Titles">
  <a:themeElements>
    <a:clrScheme name="">
      <a:dk1>
        <a:srgbClr val="000000"/>
      </a:dk1>
      <a:lt1>
        <a:srgbClr val="FFFFFF"/>
      </a:lt1>
      <a:dk2>
        <a:srgbClr val="FFFFFF"/>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o Title Underline">
  <a:themeElements>
    <a:clrScheme name="">
      <a:dk1>
        <a:srgbClr val="000000"/>
      </a:dk1>
      <a:lt1>
        <a:srgbClr val="FFFFFF"/>
      </a:lt1>
      <a:dk2>
        <a:srgbClr val="FFFFFF"/>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SNL_NTESS</Template>
  <TotalTime>4909</TotalTime>
  <Words>3053</Words>
  <Application>Microsoft Macintosh PowerPoint</Application>
  <PresentationFormat>On-screen Show (4:3)</PresentationFormat>
  <Paragraphs>362</Paragraphs>
  <Slides>24</Slides>
  <Notes>24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24</vt:i4>
      </vt:variant>
    </vt:vector>
  </HeadingPairs>
  <TitlesOfParts>
    <vt:vector size="34" baseType="lpstr">
      <vt:lpstr>Arial</vt:lpstr>
      <vt:lpstr>Courier New</vt:lpstr>
      <vt:lpstr>Helvetica</vt:lpstr>
      <vt:lpstr>Mangal</vt:lpstr>
      <vt:lpstr>MS Mincho</vt:lpstr>
      <vt:lpstr>Symbol</vt:lpstr>
      <vt:lpstr>Times New Roman</vt:lpstr>
      <vt:lpstr>Wingdings</vt:lpstr>
      <vt:lpstr>Slides with Titles</vt:lpstr>
      <vt:lpstr>No Title Underline</vt:lpstr>
      <vt:lpstr>Overview of the Zapotec Training Course</vt:lpstr>
      <vt:lpstr>Export Controlled Information </vt:lpstr>
      <vt:lpstr>Objectives</vt:lpstr>
      <vt:lpstr>What are we coupling with Zapotec? </vt:lpstr>
      <vt:lpstr>Lagrangian vs. Eulerian</vt:lpstr>
      <vt:lpstr>Why consider a coupled approach?</vt:lpstr>
      <vt:lpstr>Zapotec Background  The Coupled Algorithm in Time</vt:lpstr>
      <vt:lpstr>The Zapotec Coupling Algorithm</vt:lpstr>
      <vt:lpstr>The Zapotec Coupling Algorithm Material Insertion Step</vt:lpstr>
      <vt:lpstr>The Zapotec Coupling Algorithm Force Application Step</vt:lpstr>
      <vt:lpstr>Highlight of Zapotec Capabilities</vt:lpstr>
      <vt:lpstr>Typical Zapotec Applications</vt:lpstr>
      <vt:lpstr>Problem Development</vt:lpstr>
      <vt:lpstr>Coupling File List</vt:lpstr>
      <vt:lpstr>Zapotec Command File</vt:lpstr>
      <vt:lpstr>Example Zapotec Command File</vt:lpstr>
      <vt:lpstr>Control Data</vt:lpstr>
      <vt:lpstr>Control Data (Cont’d)</vt:lpstr>
      <vt:lpstr>Output Control</vt:lpstr>
      <vt:lpstr>Restart Control</vt:lpstr>
      <vt:lpstr>Material Assignments</vt:lpstr>
      <vt:lpstr>Material Assignments</vt:lpstr>
      <vt:lpstr>An Example of Material Assignments</vt:lpstr>
      <vt:lpstr>Force Application Data</vt:lpstr>
    </vt:vector>
  </TitlesOfParts>
  <LinksUpToDate>false</LinksUpToDate>
  <SharedDoc>false</SharedDoc>
  <HyperlinksChanged>false</HyperlinksChanged>
  <AppVersion>15.0036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Title 32pt</dc:title>
  <cp:lastModifiedBy>Plews, Julia A.</cp:lastModifiedBy>
  <cp:revision>192</cp:revision>
  <dcterms:modified xsi:type="dcterms:W3CDTF">2017-08-07T18:46:17Z</dcterms:modified>
</cp:coreProperties>
</file>