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41"/>
  </p:notesMasterIdLst>
  <p:handoutMasterIdLst>
    <p:handoutMasterId r:id="rId42"/>
  </p:handoutMasterIdLst>
  <p:sldIdLst>
    <p:sldId id="885" r:id="rId2"/>
    <p:sldId id="903" r:id="rId3"/>
    <p:sldId id="1105" r:id="rId4"/>
    <p:sldId id="1100" r:id="rId5"/>
    <p:sldId id="1124" r:id="rId6"/>
    <p:sldId id="1125" r:id="rId7"/>
    <p:sldId id="1126" r:id="rId8"/>
    <p:sldId id="1127" r:id="rId9"/>
    <p:sldId id="1128" r:id="rId10"/>
    <p:sldId id="1102" r:id="rId11"/>
    <p:sldId id="1103" r:id="rId12"/>
    <p:sldId id="1104" r:id="rId13"/>
    <p:sldId id="1129" r:id="rId14"/>
    <p:sldId id="1130" r:id="rId15"/>
    <p:sldId id="1131" r:id="rId16"/>
    <p:sldId id="1132" r:id="rId17"/>
    <p:sldId id="1136" r:id="rId18"/>
    <p:sldId id="1106" r:id="rId19"/>
    <p:sldId id="1107" r:id="rId20"/>
    <p:sldId id="1108" r:id="rId21"/>
    <p:sldId id="1109" r:id="rId22"/>
    <p:sldId id="1110" r:id="rId23"/>
    <p:sldId id="1111" r:id="rId24"/>
    <p:sldId id="1137" r:id="rId25"/>
    <p:sldId id="1133" r:id="rId26"/>
    <p:sldId id="1134" r:id="rId27"/>
    <p:sldId id="1114" r:id="rId28"/>
    <p:sldId id="1138" r:id="rId29"/>
    <p:sldId id="1142" r:id="rId30"/>
    <p:sldId id="1143" r:id="rId31"/>
    <p:sldId id="1116" r:id="rId32"/>
    <p:sldId id="1139" r:id="rId33"/>
    <p:sldId id="1117" r:id="rId34"/>
    <p:sldId id="1140" r:id="rId35"/>
    <p:sldId id="1141" r:id="rId36"/>
    <p:sldId id="1144" r:id="rId37"/>
    <p:sldId id="1147" r:id="rId38"/>
    <p:sldId id="1145" r:id="rId39"/>
    <p:sldId id="1119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FEEC"/>
    <a:srgbClr val="F3F9EB"/>
    <a:srgbClr val="F98607"/>
    <a:srgbClr val="3EF6FA"/>
    <a:srgbClr val="F3FAEA"/>
    <a:srgbClr val="FFFF99"/>
    <a:srgbClr val="FFABAB"/>
    <a:srgbClr val="0092D2"/>
    <a:srgbClr val="FFB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88099" autoAdjust="0"/>
  </p:normalViewPr>
  <p:slideViewPr>
    <p:cSldViewPr snapToGrid="0" snapToObjects="1">
      <p:cViewPr varScale="1">
        <p:scale>
          <a:sx n="108" d="100"/>
          <a:sy n="108" d="100"/>
        </p:scale>
        <p:origin x="79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508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922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8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0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5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0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1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4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87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5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0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8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5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4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6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6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5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8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53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6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2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1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8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1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1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5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58" tIns="46580" rIns="93158" bIns="46580"/>
          <a:lstStyle/>
          <a:p>
            <a:r>
              <a:rPr lang="en-US" dirty="0"/>
              <a:t>Provide a brief preview</a:t>
            </a:r>
            <a:r>
              <a:rPr lang="en-US" baseline="0" dirty="0"/>
              <a:t> of the course structure and then go over the details of the agenda (refer to agenda handout).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lIns="88126" tIns="44064" rIns="88126" bIns="44064"/>
          <a:lstStyle/>
          <a:p>
            <a:fld id="{308C146B-9BF7-4A5B-8483-2E7A49F4E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A49E2D7-234C-4FC0-883E-CD83CFB6F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560DB-499F-4C06-9B1A-D360565A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503989"/>
            <a:ext cx="784209" cy="365125"/>
          </a:xfrm>
          <a:prstGeom prst="rect">
            <a:avLst/>
          </a:prstGeom>
        </p:spPr>
        <p:txBody>
          <a:bodyPr/>
          <a:lstStyle/>
          <a:p>
            <a:fld id="{2309DEC0-E0D2-4895-870F-1668EF873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790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575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7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6A7B3FA-9461-4AD3-92A0-1E2F1DE48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BEDF-07A4-4685-A66A-30D87355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503989"/>
            <a:ext cx="784209" cy="365125"/>
          </a:xfrm>
          <a:prstGeom prst="rect">
            <a:avLst/>
          </a:prstGeom>
        </p:spPr>
        <p:txBody>
          <a:bodyPr/>
          <a:lstStyle/>
          <a:p>
            <a:fld id="{2309DEC0-E0D2-4895-870F-1668EF873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F08DBB9-EE96-496A-BD86-3C628E245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D4A78-12E7-4381-8701-1E7CA863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503989"/>
            <a:ext cx="784209" cy="365125"/>
          </a:xfrm>
          <a:prstGeom prst="rect">
            <a:avLst/>
          </a:prstGeom>
        </p:spPr>
        <p:txBody>
          <a:bodyPr/>
          <a:lstStyle/>
          <a:p>
            <a:fld id="{2309DEC0-E0D2-4895-870F-1668EF873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5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ctrTitle"/>
          </p:nvPr>
        </p:nvSpPr>
        <p:spPr>
          <a:xfrm>
            <a:off x="874690" y="2010376"/>
            <a:ext cx="6165850" cy="13173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Sierra Structural Dynamics </a:t>
            </a:r>
            <a:br>
              <a:rPr lang="en-US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SD/SM Handoff Example</a:t>
            </a:r>
            <a:br>
              <a:rPr lang="en-US" dirty="0">
                <a:latin typeface="Calibri" charset="0"/>
                <a:ea typeface="ＭＳ Ｐゴシック" charset="0"/>
                <a:cs typeface="Calibri" charset="0"/>
              </a:rPr>
            </a:br>
            <a:br>
              <a:rPr lang="en-US" dirty="0">
                <a:latin typeface="Calibri" charset="0"/>
                <a:ea typeface="ＭＳ Ｐゴシック" charset="0"/>
                <a:cs typeface="Calibri" charset="0"/>
              </a:rPr>
            </a:b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BB20D2C-2FDC-42AE-81D1-7ECEED990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Sierra/SD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770BA-8815-4ECE-86C8-40841CED9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8B85AA-DC84-41E7-A930-F449BE327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SAND2022-4007 TR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4E398D-DCF8-484C-81AD-E8F7682DF1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25745-B6EF-4612-A067-E7E5B2334C8B}"/>
              </a:ext>
            </a:extLst>
          </p:cNvPr>
          <p:cNvSpPr/>
          <p:nvPr/>
        </p:nvSpPr>
        <p:spPr>
          <a:xfrm>
            <a:off x="1748275" y="4769060"/>
            <a:ext cx="367761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SAND2018-13267 TR</a:t>
            </a:r>
          </a:p>
          <a:p>
            <a:r>
              <a:rPr lang="en-US" sz="1400" dirty="0"/>
              <a:t>Unclassified; further dissemination unlimited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12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Sierra/SM Problem Objective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yom" pitchFamily="2" charset="0"/>
              </a:rPr>
              <a:t>Explore the Sierra/SM deck, it is </a:t>
            </a:r>
            <a:r>
              <a:rPr lang="en-US" sz="2800" dirty="0">
                <a:latin typeface="Byom" pitchFamily="2" charset="0"/>
              </a:rPr>
              <a:t>r</a:t>
            </a:r>
            <a:r>
              <a:rPr lang="en-US" sz="2800" b="0" dirty="0">
                <a:latin typeface="Byom" pitchFamily="2" charset="0"/>
              </a:rPr>
              <a:t>otate pin to tension ‘string’</a:t>
            </a:r>
          </a:p>
          <a:p>
            <a:pPr marL="514350" indent="-514350">
              <a:buAutoNum type="arabicParenR"/>
            </a:pPr>
            <a:endParaRPr lang="en-US" sz="2800" b="0" dirty="0">
              <a:latin typeface="Byo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0F151-16E3-47E0-8849-B113C30E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74" y="3429000"/>
            <a:ext cx="8017845" cy="1281237"/>
          </a:xfrm>
          <a:prstGeom prst="rect">
            <a:avLst/>
          </a:prstGeom>
        </p:spPr>
      </p:pic>
      <p:sp>
        <p:nvSpPr>
          <p:cNvPr id="9" name="Arrow: Circular 8">
            <a:extLst>
              <a:ext uri="{FF2B5EF4-FFF2-40B4-BE49-F238E27FC236}">
                <a16:creationId xmlns:a16="http://schemas.microsoft.com/office/drawing/2014/main" id="{283A3D73-AA88-487C-AC7D-38EAB7BAE627}"/>
              </a:ext>
            </a:extLst>
          </p:cNvPr>
          <p:cNvSpPr/>
          <p:nvPr/>
        </p:nvSpPr>
        <p:spPr bwMode="auto">
          <a:xfrm>
            <a:off x="8901832" y="3484817"/>
            <a:ext cx="976964" cy="883002"/>
          </a:xfrm>
          <a:prstGeom prst="circularArrow">
            <a:avLst>
              <a:gd name="adj1" fmla="val 5644"/>
              <a:gd name="adj2" fmla="val 1598887"/>
              <a:gd name="adj3" fmla="val 3483300"/>
              <a:gd name="adj4" fmla="val 12990771"/>
              <a:gd name="adj5" fmla="val 8567"/>
            </a:avLst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31D94-D64B-4BAB-9E9B-C33E4A5623A6}"/>
              </a:ext>
            </a:extLst>
          </p:cNvPr>
          <p:cNvSpPr txBox="1"/>
          <p:nvPr/>
        </p:nvSpPr>
        <p:spPr>
          <a:xfrm>
            <a:off x="721917" y="367047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Fixed 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3F92-0C4B-4A75-9EC3-C572DA1AE24A}"/>
              </a:ext>
            </a:extLst>
          </p:cNvPr>
          <p:cNvSpPr txBox="1"/>
          <p:nvPr/>
        </p:nvSpPr>
        <p:spPr>
          <a:xfrm>
            <a:off x="9559017" y="431953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Prescribed BC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AA486-EC5B-4CA9-9C1A-688360796885}"/>
              </a:ext>
            </a:extLst>
          </p:cNvPr>
          <p:cNvSpPr txBox="1"/>
          <p:nvPr/>
        </p:nvSpPr>
        <p:spPr>
          <a:xfrm>
            <a:off x="8299734" y="385165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Contact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6F280-6D3B-45CD-81DC-A08CF6B4AB19}"/>
              </a:ext>
            </a:extLst>
          </p:cNvPr>
          <p:cNvSpPr txBox="1"/>
          <p:nvPr/>
        </p:nvSpPr>
        <p:spPr>
          <a:xfrm>
            <a:off x="5106473" y="412767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Tension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0DC63D-EB5A-43BE-B658-952FBCCFB87C}"/>
              </a:ext>
            </a:extLst>
          </p:cNvPr>
          <p:cNvCxnSpPr/>
          <p:nvPr/>
        </p:nvCxnSpPr>
        <p:spPr>
          <a:xfrm flipH="1">
            <a:off x="4481848" y="4308854"/>
            <a:ext cx="624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77561D-0133-4A0A-9FF3-86C06BEEB1D8}"/>
              </a:ext>
            </a:extLst>
          </p:cNvPr>
          <p:cNvCxnSpPr>
            <a:cxnSpLocks/>
          </p:cNvCxnSpPr>
          <p:nvPr/>
        </p:nvCxnSpPr>
        <p:spPr>
          <a:xfrm>
            <a:off x="6096000" y="4308854"/>
            <a:ext cx="761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3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expect to happen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Material Props: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 E = 7.8e+7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 density = 2.59e-2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 </a:t>
            </a:r>
            <a:r>
              <a:rPr lang="en-US" sz="2800" b="0" dirty="0" err="1">
                <a:latin typeface="Byom" pitchFamily="2" charset="0"/>
              </a:rPr>
              <a:t>stringArea</a:t>
            </a:r>
            <a:r>
              <a:rPr lang="en-US" sz="2800" b="0" dirty="0">
                <a:latin typeface="Byom" pitchFamily="2" charset="0"/>
              </a:rPr>
              <a:t> = 0.01</a:t>
            </a: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Geometry: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 </a:t>
            </a:r>
            <a:r>
              <a:rPr lang="en-US" sz="2800" b="0" dirty="0" err="1">
                <a:latin typeface="Byom" pitchFamily="2" charset="0"/>
              </a:rPr>
              <a:t>stringLength</a:t>
            </a:r>
            <a:r>
              <a:rPr lang="en-US" sz="2800" b="0" dirty="0">
                <a:latin typeface="Byom" pitchFamily="2" charset="0"/>
              </a:rPr>
              <a:t> = 50 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 </a:t>
            </a:r>
            <a:r>
              <a:rPr lang="en-US" sz="2800" b="0" dirty="0" err="1">
                <a:latin typeface="Byom" pitchFamily="2" charset="0"/>
              </a:rPr>
              <a:t>rollerRadius</a:t>
            </a:r>
            <a:r>
              <a:rPr lang="en-US" sz="2800" b="0" dirty="0">
                <a:latin typeface="Byom" pitchFamily="2" charset="0"/>
              </a:rPr>
              <a:t> = 1.0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 </a:t>
            </a:r>
            <a:r>
              <a:rPr lang="en-US" sz="2800" b="0" dirty="0" err="1">
                <a:latin typeface="Byom" pitchFamily="2" charset="0"/>
              </a:rPr>
              <a:t>rollerRotation</a:t>
            </a:r>
            <a:r>
              <a:rPr lang="en-US" sz="2800" b="0" dirty="0">
                <a:latin typeface="Byom" pitchFamily="2" charset="0"/>
              </a:rPr>
              <a:t> = 3.14 radians</a:t>
            </a: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7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Expected 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89938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extension 	= </a:t>
            </a:r>
            <a:r>
              <a:rPr lang="en-US" sz="2000" b="0" dirty="0" err="1">
                <a:latin typeface="Byom" pitchFamily="2" charset="0"/>
              </a:rPr>
              <a:t>rollerRadius</a:t>
            </a:r>
            <a:r>
              <a:rPr lang="en-US" sz="2000" b="0" dirty="0">
                <a:latin typeface="Byom" pitchFamily="2" charset="0"/>
              </a:rPr>
              <a:t>*</a:t>
            </a:r>
            <a:r>
              <a:rPr lang="en-US" sz="2000" b="0" dirty="0" err="1">
                <a:latin typeface="Byom" pitchFamily="2" charset="0"/>
              </a:rPr>
              <a:t>rollerRot</a:t>
            </a:r>
            <a:r>
              <a:rPr lang="en-US" sz="2000" b="0" dirty="0">
                <a:latin typeface="Byom" pitchFamily="2" charset="0"/>
              </a:rPr>
              <a:t> 			= 3.14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strain 		= extension/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 			= 0.0628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stress 		= E*strain 				= 4.898*10^6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tension 		= stress*</a:t>
            </a:r>
            <a:r>
              <a:rPr lang="en-US" sz="2000" b="0" dirty="0" err="1">
                <a:latin typeface="Byom" pitchFamily="2" charset="0"/>
              </a:rPr>
              <a:t>stringArea</a:t>
            </a:r>
            <a:r>
              <a:rPr lang="en-US" sz="2000" b="0" dirty="0">
                <a:latin typeface="Byom" pitchFamily="2" charset="0"/>
              </a:rPr>
              <a:t> 			= 4.898*10^4</a:t>
            </a:r>
          </a:p>
          <a:p>
            <a:pPr marL="0" indent="0">
              <a:buNone/>
            </a:pP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 	= sqrt(tension/(</a:t>
            </a:r>
            <a:r>
              <a:rPr lang="en-US" sz="2000" b="0" dirty="0" err="1">
                <a:latin typeface="Byom" pitchFamily="2" charset="0"/>
              </a:rPr>
              <a:t>stringArea</a:t>
            </a:r>
            <a:r>
              <a:rPr lang="en-US" sz="2000" b="0" dirty="0">
                <a:latin typeface="Byom" pitchFamily="2" charset="0"/>
              </a:rPr>
              <a:t>*density)) 	= 13752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1</a:t>
            </a:r>
            <a:r>
              <a:rPr lang="en-US" sz="2000" b="0" baseline="30000" dirty="0">
                <a:latin typeface="Byom" pitchFamily="2" charset="0"/>
              </a:rPr>
              <a:t>st</a:t>
            </a:r>
            <a:r>
              <a:rPr lang="en-US" sz="2000" b="0" dirty="0">
                <a:latin typeface="Byom" pitchFamily="2" charset="0"/>
              </a:rPr>
              <a:t> Frequency 	= 1*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137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2</a:t>
            </a:r>
            <a:r>
              <a:rPr lang="en-US" sz="2000" b="0" baseline="30000" dirty="0">
                <a:latin typeface="Byom" pitchFamily="2" charset="0"/>
              </a:rPr>
              <a:t>nd</a:t>
            </a:r>
            <a:r>
              <a:rPr lang="en-US" sz="2000" b="0" dirty="0">
                <a:latin typeface="Byom" pitchFamily="2" charset="0"/>
              </a:rPr>
              <a:t> Frequency	= 2*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275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3</a:t>
            </a:r>
            <a:r>
              <a:rPr lang="en-US" sz="2000" b="0" baseline="30000" dirty="0">
                <a:latin typeface="Byom" pitchFamily="2" charset="0"/>
              </a:rPr>
              <a:t>rd</a:t>
            </a:r>
            <a:r>
              <a:rPr lang="en-US" sz="2000" b="0" dirty="0">
                <a:latin typeface="Byom" pitchFamily="2" charset="0"/>
              </a:rPr>
              <a:t> Frequency 	= 3*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412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4</a:t>
            </a:r>
            <a:r>
              <a:rPr lang="en-US" sz="2000" b="0" baseline="30000" dirty="0">
                <a:latin typeface="Byom" pitchFamily="2" charset="0"/>
              </a:rPr>
              <a:t>th</a:t>
            </a:r>
            <a:r>
              <a:rPr lang="en-US" sz="2000" b="0" dirty="0">
                <a:latin typeface="Byom" pitchFamily="2" charset="0"/>
              </a:rPr>
              <a:t> Frequency	= 4*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		= 550 Hz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33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Run the Sierra/SM Deck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264F5-A057-476F-A34E-A4FA3114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3" y="1360917"/>
            <a:ext cx="6278850" cy="51858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87F0BA-4D7E-4EB2-8953-E0BD858B5AE6}"/>
              </a:ext>
            </a:extLst>
          </p:cNvPr>
          <p:cNvCxnSpPr>
            <a:cxnSpLocks/>
          </p:cNvCxnSpPr>
          <p:nvPr/>
        </p:nvCxnSpPr>
        <p:spPr>
          <a:xfrm flipH="1">
            <a:off x="4043966" y="848087"/>
            <a:ext cx="3644721" cy="836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E6549D-62B6-44F4-8F2F-14F6C473276E}"/>
              </a:ext>
            </a:extLst>
          </p:cNvPr>
          <p:cNvSpPr txBox="1"/>
          <p:nvPr/>
        </p:nvSpPr>
        <p:spPr>
          <a:xfrm>
            <a:off x="7688687" y="644182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Right click in input deck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D184A-36AF-4D9E-83AF-2A380BCC8503}"/>
              </a:ext>
            </a:extLst>
          </p:cNvPr>
          <p:cNvSpPr txBox="1"/>
          <p:nvPr/>
        </p:nvSpPr>
        <p:spPr>
          <a:xfrm>
            <a:off x="7519116" y="3117810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“Submit Job”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5EA74-CB09-4C01-ACA2-709C0211A476}"/>
              </a:ext>
            </a:extLst>
          </p:cNvPr>
          <p:cNvSpPr txBox="1"/>
          <p:nvPr/>
        </p:nvSpPr>
        <p:spPr>
          <a:xfrm>
            <a:off x="7519116" y="4249004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“Sierra”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2ECB50-8EE0-40C8-ADE6-FA30F556B5EA}"/>
              </a:ext>
            </a:extLst>
          </p:cNvPr>
          <p:cNvCxnSpPr>
            <a:cxnSpLocks/>
          </p:cNvCxnSpPr>
          <p:nvPr/>
        </p:nvCxnSpPr>
        <p:spPr>
          <a:xfrm flipH="1">
            <a:off x="5291071" y="3307900"/>
            <a:ext cx="2228046" cy="2862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84B169-BEA5-4762-86BC-5F2E55AF3202}"/>
              </a:ext>
            </a:extLst>
          </p:cNvPr>
          <p:cNvCxnSpPr>
            <a:cxnSpLocks/>
          </p:cNvCxnSpPr>
          <p:nvPr/>
        </p:nvCxnSpPr>
        <p:spPr>
          <a:xfrm flipH="1">
            <a:off x="6619741" y="4375413"/>
            <a:ext cx="899376" cy="1688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8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Run the Sierra/SM Deck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E058E-FCF9-4E36-9E4C-2477F459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8" y="1683577"/>
            <a:ext cx="7067550" cy="2924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B29B98-14E4-41A9-93C1-F5177BE53C38}"/>
              </a:ext>
            </a:extLst>
          </p:cNvPr>
          <p:cNvSpPr txBox="1"/>
          <p:nvPr/>
        </p:nvSpPr>
        <p:spPr>
          <a:xfrm>
            <a:off x="978794" y="1061198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Make sure “local” is selected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EB303D-8A48-4FBB-9EBA-013E36D101FD}"/>
              </a:ext>
            </a:extLst>
          </p:cNvPr>
          <p:cNvCxnSpPr>
            <a:cxnSpLocks/>
          </p:cNvCxnSpPr>
          <p:nvPr/>
        </p:nvCxnSpPr>
        <p:spPr>
          <a:xfrm flipH="1">
            <a:off x="1490581" y="1481097"/>
            <a:ext cx="1625811" cy="2562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A88E27-DCB7-46F8-AC3E-5CEFB8ECB3F6}"/>
              </a:ext>
            </a:extLst>
          </p:cNvPr>
          <p:cNvCxnSpPr>
            <a:cxnSpLocks/>
          </p:cNvCxnSpPr>
          <p:nvPr/>
        </p:nvCxnSpPr>
        <p:spPr>
          <a:xfrm flipV="1">
            <a:off x="1356844" y="4463865"/>
            <a:ext cx="515072" cy="1021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D14E71-BF80-4056-B7A7-342D1415594B}"/>
              </a:ext>
            </a:extLst>
          </p:cNvPr>
          <p:cNvSpPr txBox="1"/>
          <p:nvPr/>
        </p:nvSpPr>
        <p:spPr>
          <a:xfrm>
            <a:off x="333269" y="5485612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Click “Machine”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0B86CC-4A95-4AC0-BC30-F6A5F8B13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392" y="4810232"/>
            <a:ext cx="5336616" cy="19564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9B4BC5-667C-4B0E-BB6B-0DC2D7A5C3E9}"/>
              </a:ext>
            </a:extLst>
          </p:cNvPr>
          <p:cNvSpPr txBox="1"/>
          <p:nvPr/>
        </p:nvSpPr>
        <p:spPr>
          <a:xfrm>
            <a:off x="8558130" y="5641045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Make sure “processors” is “1”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BB7697-A288-47B7-BFBA-A3FCE846C2D8}"/>
              </a:ext>
            </a:extLst>
          </p:cNvPr>
          <p:cNvCxnSpPr>
            <a:cxnSpLocks/>
          </p:cNvCxnSpPr>
          <p:nvPr/>
        </p:nvCxnSpPr>
        <p:spPr>
          <a:xfrm flipH="1">
            <a:off x="5089930" y="5796801"/>
            <a:ext cx="3466124" cy="19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7D888E9-41BD-4809-88EE-4F981AF5F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681" y="1367428"/>
            <a:ext cx="3472710" cy="23803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287F34-3FCB-43AE-A225-A46578CBD63E}"/>
              </a:ext>
            </a:extLst>
          </p:cNvPr>
          <p:cNvSpPr txBox="1"/>
          <p:nvPr/>
        </p:nvSpPr>
        <p:spPr>
          <a:xfrm>
            <a:off x="8982705" y="4050378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4) And click run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026448-5DC3-4ACB-AA27-7590941B00EF}"/>
              </a:ext>
            </a:extLst>
          </p:cNvPr>
          <p:cNvCxnSpPr>
            <a:cxnSpLocks/>
          </p:cNvCxnSpPr>
          <p:nvPr/>
        </p:nvCxnSpPr>
        <p:spPr>
          <a:xfrm flipV="1">
            <a:off x="10701419" y="3688895"/>
            <a:ext cx="425927" cy="567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8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Open Paraview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1D241-7EA9-4797-ABEB-07C183DD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3" y="1606572"/>
            <a:ext cx="2295525" cy="3876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88588-1EBE-4BE8-A4D0-F889C33F26A8}"/>
              </a:ext>
            </a:extLst>
          </p:cNvPr>
          <p:cNvSpPr txBox="1"/>
          <p:nvPr/>
        </p:nvSpPr>
        <p:spPr>
          <a:xfrm>
            <a:off x="3116687" y="168357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New result file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6A9352-9198-40CF-8266-B5A1B9319DFD}"/>
              </a:ext>
            </a:extLst>
          </p:cNvPr>
          <p:cNvCxnSpPr>
            <a:cxnSpLocks/>
          </p:cNvCxnSpPr>
          <p:nvPr/>
        </p:nvCxnSpPr>
        <p:spPr>
          <a:xfrm flipH="1">
            <a:off x="2537138" y="2174138"/>
            <a:ext cx="665409" cy="1058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71FBF9E-D1E7-4E77-ADF3-6A463856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490" y="163100"/>
            <a:ext cx="3161841" cy="4123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F94DDC-89FB-49C1-8CF9-A874BEB7F4DE}"/>
              </a:ext>
            </a:extLst>
          </p:cNvPr>
          <p:cNvSpPr txBox="1"/>
          <p:nvPr/>
        </p:nvSpPr>
        <p:spPr>
          <a:xfrm>
            <a:off x="3506512" y="3429000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Right click and open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in Paraview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FB2B96-C323-4134-A5C2-CA1F94339487}"/>
              </a:ext>
            </a:extLst>
          </p:cNvPr>
          <p:cNvCxnSpPr>
            <a:cxnSpLocks/>
          </p:cNvCxnSpPr>
          <p:nvPr/>
        </p:nvCxnSpPr>
        <p:spPr>
          <a:xfrm>
            <a:off x="5907951" y="3632295"/>
            <a:ext cx="1639069" cy="419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63EF4A-C9DD-43AE-8BD1-EF5F07F8A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87" y="4583242"/>
            <a:ext cx="5843931" cy="18000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E64A94-7C15-4A43-A19C-E2BBFB411316}"/>
              </a:ext>
            </a:extLst>
          </p:cNvPr>
          <p:cNvSpPr txBox="1"/>
          <p:nvPr/>
        </p:nvSpPr>
        <p:spPr>
          <a:xfrm>
            <a:off x="9212480" y="4972319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Just hit run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D6809E-5A9E-44E1-AC0D-9AF2DBB2988E}"/>
              </a:ext>
            </a:extLst>
          </p:cNvPr>
          <p:cNvCxnSpPr>
            <a:cxnSpLocks/>
          </p:cNvCxnSpPr>
          <p:nvPr/>
        </p:nvCxnSpPr>
        <p:spPr>
          <a:xfrm flipH="1">
            <a:off x="8960618" y="5402024"/>
            <a:ext cx="621264" cy="785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7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Investigate results in Paraview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DA7B2-4107-4128-A010-4D50774E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3" y="1617304"/>
            <a:ext cx="6379225" cy="410737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5724B8-DEFB-470B-92CE-ED79D45A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214" y="1617304"/>
            <a:ext cx="428813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yom" pitchFamily="2" charset="0"/>
              </a:rPr>
              <a:t>Some things to look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yom" pitchFamily="2" charset="0"/>
              </a:rPr>
              <a:t>Deformed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yom" pitchFamily="2" charset="0"/>
              </a:rPr>
              <a:t>Stress_xx</a:t>
            </a:r>
            <a:endParaRPr lang="en-US" sz="2800" dirty="0">
              <a:latin typeface="Byom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yom" pitchFamily="2" charset="0"/>
              </a:rPr>
              <a:t>Log_Strain_xx</a:t>
            </a:r>
            <a:endParaRPr lang="en-US" sz="280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8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Investigate results in Paraview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7E647-67FA-45CD-A1EE-0E24ACEB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4" y="1147494"/>
            <a:ext cx="4248150" cy="543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F999D1-A549-49F7-9B03-D3131B37DBE7}"/>
              </a:ext>
            </a:extLst>
          </p:cNvPr>
          <p:cNvSpPr txBox="1"/>
          <p:nvPr/>
        </p:nvSpPr>
        <p:spPr>
          <a:xfrm>
            <a:off x="4971245" y="5780516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Click “Variables” box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E21D10-01F7-4B8A-ACCD-752ABCB2EB52}"/>
              </a:ext>
            </a:extLst>
          </p:cNvPr>
          <p:cNvCxnSpPr>
            <a:cxnSpLocks/>
          </p:cNvCxnSpPr>
          <p:nvPr/>
        </p:nvCxnSpPr>
        <p:spPr>
          <a:xfrm flipH="1" flipV="1">
            <a:off x="633682" y="4529808"/>
            <a:ext cx="4337563" cy="1561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236F68-2AE0-4E49-91B9-EDC5CDB79C1D}"/>
              </a:ext>
            </a:extLst>
          </p:cNvPr>
          <p:cNvSpPr txBox="1"/>
          <p:nvPr/>
        </p:nvSpPr>
        <p:spPr>
          <a:xfrm>
            <a:off x="4788795" y="300842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And apply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81B78B-D18F-4D75-9BA6-67532AE2C6C8}"/>
              </a:ext>
            </a:extLst>
          </p:cNvPr>
          <p:cNvCxnSpPr>
            <a:cxnSpLocks/>
          </p:cNvCxnSpPr>
          <p:nvPr/>
        </p:nvCxnSpPr>
        <p:spPr>
          <a:xfrm flipH="1">
            <a:off x="1474808" y="3164022"/>
            <a:ext cx="3313987" cy="340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EEFC609-34C5-4F94-98C5-E99B9A6DA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094" y="1147494"/>
            <a:ext cx="5362575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3FD77C-6590-4964-878B-BF030635BE58}"/>
              </a:ext>
            </a:extLst>
          </p:cNvPr>
          <p:cNvSpPr txBox="1"/>
          <p:nvPr/>
        </p:nvSpPr>
        <p:spPr>
          <a:xfrm>
            <a:off x="8574593" y="2536490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 Move forward and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 backward in time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6DA411-E31E-420D-9D1A-5040445E697A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641643" y="1952960"/>
            <a:ext cx="932950" cy="894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32D33B5-75C4-43C5-B230-4B1CAE782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632" y="3630806"/>
            <a:ext cx="3981450" cy="1819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6A5BD7-4E6A-4BA2-821F-B83C66C02376}"/>
              </a:ext>
            </a:extLst>
          </p:cNvPr>
          <p:cNvSpPr txBox="1"/>
          <p:nvPr/>
        </p:nvSpPr>
        <p:spPr>
          <a:xfrm>
            <a:off x="8536752" y="592201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 startAt="4"/>
            </a:pPr>
            <a:r>
              <a:rPr lang="en-US" dirty="0">
                <a:solidFill>
                  <a:srgbClr val="FF0000"/>
                </a:solidFill>
              </a:rPr>
              <a:t>Display different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 quantities on mesh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498E94-66CA-4EFF-B889-DADF0F3E9122}"/>
              </a:ext>
            </a:extLst>
          </p:cNvPr>
          <p:cNvCxnSpPr>
            <a:cxnSpLocks/>
          </p:cNvCxnSpPr>
          <p:nvPr/>
        </p:nvCxnSpPr>
        <p:spPr>
          <a:xfrm flipV="1">
            <a:off x="9428132" y="4727781"/>
            <a:ext cx="0" cy="1194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6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89938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extension 	= </a:t>
            </a:r>
            <a:r>
              <a:rPr lang="en-US" sz="2000" b="0" dirty="0" err="1">
                <a:latin typeface="Byom" pitchFamily="2" charset="0"/>
              </a:rPr>
              <a:t>rollerRadius</a:t>
            </a:r>
            <a:r>
              <a:rPr lang="en-US" sz="2000" b="0" dirty="0">
                <a:latin typeface="Byom" pitchFamily="2" charset="0"/>
              </a:rPr>
              <a:t>*</a:t>
            </a:r>
            <a:r>
              <a:rPr lang="en-US" sz="2000" b="0" dirty="0" err="1">
                <a:latin typeface="Byom" pitchFamily="2" charset="0"/>
              </a:rPr>
              <a:t>rollerRot</a:t>
            </a:r>
            <a:r>
              <a:rPr lang="en-US" sz="2000" b="0" dirty="0">
                <a:latin typeface="Byom" pitchFamily="2" charset="0"/>
              </a:rPr>
              <a:t> 			= 3.14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Does the code match our expected result?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93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899385"/>
            <a:ext cx="8229600" cy="47805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extension 	= </a:t>
            </a:r>
            <a:r>
              <a:rPr lang="en-US" sz="2000" b="0" dirty="0" err="1">
                <a:latin typeface="Byom" pitchFamily="2" charset="0"/>
              </a:rPr>
              <a:t>rollerRadius</a:t>
            </a:r>
            <a:r>
              <a:rPr lang="en-US" sz="2000" b="0" dirty="0">
                <a:latin typeface="Byom" pitchFamily="2" charset="0"/>
              </a:rPr>
              <a:t>*</a:t>
            </a:r>
            <a:r>
              <a:rPr lang="en-US" sz="2000" b="0" dirty="0" err="1">
                <a:latin typeface="Byom" pitchFamily="2" charset="0"/>
              </a:rPr>
              <a:t>rollerRot</a:t>
            </a:r>
            <a:r>
              <a:rPr lang="en-US" sz="2000" b="0" dirty="0">
                <a:latin typeface="Byom" pitchFamily="2" charset="0"/>
              </a:rPr>
              <a:t> 			= 3.14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Get displacement at node at end of bar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Does the code match our expected result?  Why Not?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Contact </a:t>
            </a:r>
            <a:r>
              <a:rPr lang="en-US" sz="2000" b="0" dirty="0" err="1">
                <a:latin typeface="Byom" pitchFamily="2" charset="0"/>
              </a:rPr>
              <a:t>facetization</a:t>
            </a:r>
            <a:endParaRPr lang="en-US" sz="2000" b="0" dirty="0">
              <a:latin typeface="Byom" pitchFamily="2" charset="0"/>
            </a:endParaRPr>
          </a:p>
          <a:p>
            <a:pPr indent="-342900"/>
            <a:r>
              <a:rPr lang="en-US" sz="2000" b="0" dirty="0">
                <a:latin typeface="Byom" pitchFamily="2" charset="0"/>
              </a:rPr>
              <a:t>Slight deformation of roller</a:t>
            </a:r>
            <a:endParaRPr lang="en-US" sz="2800" b="0" dirty="0">
              <a:latin typeface="Byom" pitchFamily="2" charset="0"/>
            </a:endParaRPr>
          </a:p>
          <a:p>
            <a:pPr indent="-342900"/>
            <a:endParaRPr lang="en-US" sz="2000" b="0" dirty="0">
              <a:latin typeface="Byom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DE324-71E2-424F-AB32-1139A8617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917" y="3107229"/>
            <a:ext cx="2964581" cy="1891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3E77A-2235-48B5-BF1E-39EB5E99CD76}"/>
              </a:ext>
            </a:extLst>
          </p:cNvPr>
          <p:cNvSpPr txBox="1"/>
          <p:nvPr/>
        </p:nvSpPr>
        <p:spPr>
          <a:xfrm>
            <a:off x="5807492" y="378698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Displ_x</a:t>
            </a:r>
            <a:r>
              <a:rPr lang="en-US" dirty="0"/>
              <a:t> at node 920</a:t>
            </a:r>
          </a:p>
        </p:txBody>
      </p:sp>
    </p:spTree>
    <p:extLst>
      <p:ext uri="{BB962C8B-B14F-4D97-AF65-F5344CB8AC3E}">
        <p14:creationId xmlns:p14="http://schemas.microsoft.com/office/powerpoint/2010/main" val="389155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42F7C7-514F-40C0-AFFA-83020B1FF514}"/>
              </a:ext>
            </a:extLst>
          </p:cNvPr>
          <p:cNvSpPr/>
          <p:nvPr/>
        </p:nvSpPr>
        <p:spPr>
          <a:xfrm>
            <a:off x="1175657" y="968810"/>
            <a:ext cx="8663802" cy="2611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181" y="259786"/>
            <a:ext cx="7791720" cy="88265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400" b="0" dirty="0"/>
              <a:t>Overview</a:t>
            </a:r>
            <a:endParaRPr lang="en-US" sz="3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979-8E87-4045-AC50-24464DB0FF0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D9413-EFD5-460A-8B57-0875C8EAD7E6}"/>
              </a:ext>
            </a:extLst>
          </p:cNvPr>
          <p:cNvSpPr txBox="1"/>
          <p:nvPr/>
        </p:nvSpPr>
        <p:spPr>
          <a:xfrm>
            <a:off x="2940186" y="23712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B324D-F4A9-41EC-8E47-741B583653F5}"/>
              </a:ext>
            </a:extLst>
          </p:cNvPr>
          <p:cNvSpPr/>
          <p:nvPr/>
        </p:nvSpPr>
        <p:spPr>
          <a:xfrm>
            <a:off x="2143027" y="1926548"/>
            <a:ext cx="1800063" cy="135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Sierra/SD: </a:t>
            </a:r>
            <a:r>
              <a:rPr lang="en-US" dirty="0">
                <a:solidFill>
                  <a:schemeClr val="tx1"/>
                </a:solidFill>
              </a:rPr>
              <a:t>Linear structural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06DF68-762B-42D3-BF3A-AB2D2FA70445}"/>
              </a:ext>
            </a:extLst>
          </p:cNvPr>
          <p:cNvSpPr/>
          <p:nvPr/>
        </p:nvSpPr>
        <p:spPr>
          <a:xfrm>
            <a:off x="7313895" y="1926547"/>
            <a:ext cx="1899119" cy="135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Paraview: </a:t>
            </a:r>
            <a:r>
              <a:rPr lang="en-US" dirty="0">
                <a:solidFill>
                  <a:schemeClr val="tx1"/>
                </a:solidFill>
              </a:rPr>
              <a:t>Results Visualization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5A69E-E1FA-464E-9F00-4A9DF3D4F05E}"/>
              </a:ext>
            </a:extLst>
          </p:cNvPr>
          <p:cNvSpPr/>
          <p:nvPr/>
        </p:nvSpPr>
        <p:spPr>
          <a:xfrm>
            <a:off x="4678933" y="1926548"/>
            <a:ext cx="1899119" cy="1359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Sierra/SM: </a:t>
            </a:r>
            <a:r>
              <a:rPr lang="en-US" dirty="0">
                <a:solidFill>
                  <a:schemeClr val="tx1"/>
                </a:solidFill>
              </a:rPr>
              <a:t>Nonlinear structural analysis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5AEFD20-E96E-4184-BE7B-893B3EAEE9D5}"/>
              </a:ext>
            </a:extLst>
          </p:cNvPr>
          <p:cNvSpPr/>
          <p:nvPr/>
        </p:nvSpPr>
        <p:spPr>
          <a:xfrm rot="16200000">
            <a:off x="4125189" y="2259386"/>
            <a:ext cx="371645" cy="73584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0464B5-C646-426B-8219-814A0EEDD3CC}"/>
              </a:ext>
            </a:extLst>
          </p:cNvPr>
          <p:cNvSpPr txBox="1"/>
          <p:nvPr/>
        </p:nvSpPr>
        <p:spPr>
          <a:xfrm>
            <a:off x="1182552" y="1043546"/>
            <a:ext cx="4202247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SAW (Sandia Analysis Workbench):</a:t>
            </a:r>
          </a:p>
          <a:p>
            <a:pPr algn="l"/>
            <a:r>
              <a:rPr lang="en-US" dirty="0"/>
              <a:t>Workflow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5B735F8-6782-436F-B862-84AD335FE6EB}"/>
              </a:ext>
            </a:extLst>
          </p:cNvPr>
          <p:cNvSpPr/>
          <p:nvPr/>
        </p:nvSpPr>
        <p:spPr>
          <a:xfrm rot="16200000">
            <a:off x="6753097" y="2238156"/>
            <a:ext cx="371645" cy="73584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AC923-9227-4603-9C9D-5097AB89C338}"/>
              </a:ext>
            </a:extLst>
          </p:cNvPr>
          <p:cNvSpPr txBox="1"/>
          <p:nvPr/>
        </p:nvSpPr>
        <p:spPr>
          <a:xfrm>
            <a:off x="875763" y="42500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4F5A7-410B-4031-96B7-532A2DAA693C}"/>
              </a:ext>
            </a:extLst>
          </p:cNvPr>
          <p:cNvSpPr txBox="1"/>
          <p:nvPr/>
        </p:nvSpPr>
        <p:spPr>
          <a:xfrm>
            <a:off x="784207" y="3960075"/>
            <a:ext cx="9312830" cy="156496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This lesson will demonstrate a few advanced features of Sierra/SM and Sierra/SD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Implicit preload of a structure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Handoff of preload state from Sierra/SM to Sierra/SD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Eigen and transient analysis around preloaded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Sensitivity of result to material properties in Sierra/SD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6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Stress/Strain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6876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strain 		= extension/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 			= 0.0628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stress 		= E*strain 				= 4.898*10^6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Does the code match our expected result?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54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Stress/Strain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6876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strain 		= extension/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 			= 0.0628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stress 		= E*strain 				= 4.898*10^6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Pick it off a contour plot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Grab stress/strain at an element at bar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Average stress/strain over a set of elements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Extrapolate to nodes and pick off a node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b="0" dirty="0">
                <a:latin typeface="Byom" pitchFamily="2" charset="0"/>
              </a:rPr>
              <a:t>Does anyone see a fundamental flaw in </a:t>
            </a:r>
            <a:r>
              <a:rPr lang="en-US" dirty="0">
                <a:latin typeface="Byom" pitchFamily="2" charset="0"/>
              </a:rPr>
              <a:t>the assumptions used in the </a:t>
            </a:r>
            <a:r>
              <a:rPr lang="en-US">
                <a:latin typeface="Byom" pitchFamily="2" charset="0"/>
              </a:rPr>
              <a:t>SM analysis </a:t>
            </a:r>
            <a:r>
              <a:rPr lang="en-US" dirty="0">
                <a:latin typeface="Byom" pitchFamily="2" charset="0"/>
              </a:rPr>
              <a:t>vs. reality.</a:t>
            </a:r>
            <a:endParaRPr lang="en-US" sz="2000" b="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5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6491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tension 		= stress*</a:t>
            </a:r>
            <a:r>
              <a:rPr lang="en-US" sz="2000" b="0" dirty="0" err="1">
                <a:latin typeface="Byom" pitchFamily="2" charset="0"/>
              </a:rPr>
              <a:t>stringArea</a:t>
            </a:r>
            <a:r>
              <a:rPr lang="en-US" sz="2000" b="0" dirty="0">
                <a:latin typeface="Byom" pitchFamily="2" charset="0"/>
              </a:rPr>
              <a:t> 			= 4.898*10^4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Does the code match our expected result?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54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347" y="1075307"/>
            <a:ext cx="8229600" cy="541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tension 		= stress*</a:t>
            </a:r>
            <a:r>
              <a:rPr lang="en-US" sz="2000" b="0" dirty="0" err="1">
                <a:latin typeface="Byom" pitchFamily="2" charset="0"/>
              </a:rPr>
              <a:t>stringArea</a:t>
            </a:r>
            <a:r>
              <a:rPr lang="en-US" sz="2000" b="0" dirty="0">
                <a:latin typeface="Byom" pitchFamily="2" charset="0"/>
              </a:rPr>
              <a:t> 			= 4.898*10^4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Integrate stress in post processor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Sum reaction in post processor</a:t>
            </a:r>
          </a:p>
          <a:p>
            <a:pPr indent="-342900"/>
            <a:r>
              <a:rPr lang="en-US" sz="2000" b="0" dirty="0">
                <a:latin typeface="Byom" pitchFamily="2" charset="0"/>
              </a:rPr>
              <a:t>Sum reaction in code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indent="-342900"/>
            <a:endParaRPr lang="en-US" sz="2000" b="0" dirty="0">
              <a:latin typeface="Byom" pitchFamily="2" charset="0"/>
            </a:endParaRPr>
          </a:p>
          <a:p>
            <a:pPr indent="-342900"/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1410E-2C74-486A-A0B2-0E3C816EA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06" y="3024393"/>
            <a:ext cx="6968039" cy="2513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D9F76-1948-413B-A1A6-22A641A78230}"/>
              </a:ext>
            </a:extLst>
          </p:cNvPr>
          <p:cNvSpPr/>
          <p:nvPr/>
        </p:nvSpPr>
        <p:spPr>
          <a:xfrm>
            <a:off x="1210614" y="3024393"/>
            <a:ext cx="6310648" cy="118699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2E827-B5C8-4A3A-8945-EB904C84BB26}"/>
              </a:ext>
            </a:extLst>
          </p:cNvPr>
          <p:cNvSpPr/>
          <p:nvPr/>
        </p:nvSpPr>
        <p:spPr>
          <a:xfrm>
            <a:off x="1210614" y="5087155"/>
            <a:ext cx="3644721" cy="194256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C412C3-EA56-4C00-937D-59DEDCA86111}"/>
              </a:ext>
            </a:extLst>
          </p:cNvPr>
          <p:cNvCxnSpPr>
            <a:cxnSpLocks/>
          </p:cNvCxnSpPr>
          <p:nvPr/>
        </p:nvCxnSpPr>
        <p:spPr>
          <a:xfrm flipH="1">
            <a:off x="4855335" y="4281153"/>
            <a:ext cx="3618964" cy="903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179406-12D7-4F36-9DB3-376AC417AB50}"/>
              </a:ext>
            </a:extLst>
          </p:cNvPr>
          <p:cNvCxnSpPr>
            <a:cxnSpLocks/>
          </p:cNvCxnSpPr>
          <p:nvPr/>
        </p:nvCxnSpPr>
        <p:spPr>
          <a:xfrm flipH="1" flipV="1">
            <a:off x="7609618" y="3783129"/>
            <a:ext cx="864682" cy="496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09D978-1B28-4356-A014-31BF666C1BE4}"/>
              </a:ext>
            </a:extLst>
          </p:cNvPr>
          <p:cNvSpPr txBox="1"/>
          <p:nvPr/>
        </p:nvSpPr>
        <p:spPr>
          <a:xfrm>
            <a:off x="8474299" y="399984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Add these lines to input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 deck</a:t>
            </a:r>
          </a:p>
        </p:txBody>
      </p:sp>
    </p:spTree>
    <p:extLst>
      <p:ext uri="{BB962C8B-B14F-4D97-AF65-F5344CB8AC3E}">
        <p14:creationId xmlns:p14="http://schemas.microsoft.com/office/powerpoint/2010/main" val="273760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Rerun the Sierra/SM Deck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264F5-A057-476F-A34E-A4FA3114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3" y="1360917"/>
            <a:ext cx="6278850" cy="51858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87F0BA-4D7E-4EB2-8953-E0BD858B5AE6}"/>
              </a:ext>
            </a:extLst>
          </p:cNvPr>
          <p:cNvCxnSpPr>
            <a:cxnSpLocks/>
          </p:cNvCxnSpPr>
          <p:nvPr/>
        </p:nvCxnSpPr>
        <p:spPr>
          <a:xfrm flipH="1">
            <a:off x="4043966" y="848087"/>
            <a:ext cx="3644721" cy="836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E6549D-62B6-44F4-8F2F-14F6C473276E}"/>
              </a:ext>
            </a:extLst>
          </p:cNvPr>
          <p:cNvSpPr txBox="1"/>
          <p:nvPr/>
        </p:nvSpPr>
        <p:spPr>
          <a:xfrm>
            <a:off x="7688687" y="644182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Right click in input deck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D184A-36AF-4D9E-83AF-2A380BCC8503}"/>
              </a:ext>
            </a:extLst>
          </p:cNvPr>
          <p:cNvSpPr txBox="1"/>
          <p:nvPr/>
        </p:nvSpPr>
        <p:spPr>
          <a:xfrm>
            <a:off x="7140894" y="4042862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“Submit Job”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5EA74-CB09-4C01-ACA2-709C0211A476}"/>
              </a:ext>
            </a:extLst>
          </p:cNvPr>
          <p:cNvSpPr txBox="1"/>
          <p:nvPr/>
        </p:nvSpPr>
        <p:spPr>
          <a:xfrm>
            <a:off x="8164423" y="524772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“Sierra”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2ECB50-8EE0-40C8-ADE6-FA30F556B5E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291072" y="4354052"/>
            <a:ext cx="1849822" cy="1816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84B169-BEA5-4762-86BC-5F2E55AF3202}"/>
              </a:ext>
            </a:extLst>
          </p:cNvPr>
          <p:cNvCxnSpPr>
            <a:cxnSpLocks/>
          </p:cNvCxnSpPr>
          <p:nvPr/>
        </p:nvCxnSpPr>
        <p:spPr>
          <a:xfrm flipH="1">
            <a:off x="6619741" y="5423369"/>
            <a:ext cx="1411162" cy="640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A695146-2FD4-478A-B69A-D5CAC5F5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925" y="1434630"/>
            <a:ext cx="3472710" cy="2380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1B89B7-3F48-4D8E-9548-EBF605B7D614}"/>
              </a:ext>
            </a:extLst>
          </p:cNvPr>
          <p:cNvSpPr txBox="1"/>
          <p:nvPr/>
        </p:nvSpPr>
        <p:spPr>
          <a:xfrm>
            <a:off x="9107949" y="4117580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4) And click run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8D3096-855A-4A62-9516-552D74E9F9EE}"/>
              </a:ext>
            </a:extLst>
          </p:cNvPr>
          <p:cNvCxnSpPr>
            <a:cxnSpLocks/>
          </p:cNvCxnSpPr>
          <p:nvPr/>
        </p:nvCxnSpPr>
        <p:spPr>
          <a:xfrm flipV="1">
            <a:off x="10826663" y="3756097"/>
            <a:ext cx="425927" cy="567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2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SEACAS tools to look at results 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C67E1-FD97-4FB7-A4E6-F29770B8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0" y="841556"/>
            <a:ext cx="7143750" cy="2733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9529E-811F-4361-9785-1B3F65398AAF}"/>
              </a:ext>
            </a:extLst>
          </p:cNvPr>
          <p:cNvSpPr txBox="1"/>
          <p:nvPr/>
        </p:nvSpPr>
        <p:spPr>
          <a:xfrm>
            <a:off x="8343383" y="2232258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Once run open and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 show in terminal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A8BC9C-CFE7-47F9-8665-1190D4567006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564066" y="2543447"/>
            <a:ext cx="77931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EDDF6D-0868-4B35-AD00-4FE221FE0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96" y="4286775"/>
            <a:ext cx="6575755" cy="2460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169FB-F35E-44B1-8952-758F11B3D555}"/>
              </a:ext>
            </a:extLst>
          </p:cNvPr>
          <p:cNvSpPr txBox="1"/>
          <p:nvPr/>
        </p:nvSpPr>
        <p:spPr>
          <a:xfrm>
            <a:off x="7564066" y="5050585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Click on “Terminal” tab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274DDD-6F6F-409D-8354-77B98CC64C25}"/>
              </a:ext>
            </a:extLst>
          </p:cNvPr>
          <p:cNvCxnSpPr>
            <a:cxnSpLocks/>
          </p:cNvCxnSpPr>
          <p:nvPr/>
        </p:nvCxnSpPr>
        <p:spPr>
          <a:xfrm flipH="1">
            <a:off x="4934631" y="5267459"/>
            <a:ext cx="2629435" cy="249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9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B5D89-55B7-4556-8E2A-6EC847D3ADB4}"/>
              </a:ext>
            </a:extLst>
          </p:cNvPr>
          <p:cNvSpPr/>
          <p:nvPr/>
        </p:nvSpPr>
        <p:spPr>
          <a:xfrm>
            <a:off x="4700789" y="4481848"/>
            <a:ext cx="6752555" cy="1751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Run the Sierra/SM Deck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A0DB1-8293-4698-97E1-58BD0B81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9" y="1188411"/>
            <a:ext cx="4667250" cy="1647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80C17-8893-4582-944E-BA9545133E6E}"/>
              </a:ext>
            </a:extLst>
          </p:cNvPr>
          <p:cNvSpPr txBox="1"/>
          <p:nvPr/>
        </p:nvSpPr>
        <p:spPr>
          <a:xfrm>
            <a:off x="5584212" y="1389944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Type “module load sierra” and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“explore </a:t>
            </a:r>
            <a:r>
              <a:rPr lang="en-US" dirty="0" err="1">
                <a:solidFill>
                  <a:srgbClr val="FF0000"/>
                </a:solidFill>
              </a:rPr>
              <a:t>bar_preload.e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D1B49D-04AB-447A-9757-D3C1A6545F1B}"/>
              </a:ext>
            </a:extLst>
          </p:cNvPr>
          <p:cNvCxnSpPr>
            <a:cxnSpLocks/>
          </p:cNvCxnSpPr>
          <p:nvPr/>
        </p:nvCxnSpPr>
        <p:spPr>
          <a:xfrm flipH="1">
            <a:off x="3503054" y="1576335"/>
            <a:ext cx="2177749" cy="587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A8819F-2A06-4F8C-8555-8F27ABC928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82"/>
          <a:stretch/>
        </p:blipFill>
        <p:spPr>
          <a:xfrm>
            <a:off x="652462" y="2994595"/>
            <a:ext cx="3629025" cy="3354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9EADD-E1B7-420A-8AB3-9BC5629F2334}"/>
              </a:ext>
            </a:extLst>
          </p:cNvPr>
          <p:cNvSpPr txBox="1"/>
          <p:nvPr/>
        </p:nvSpPr>
        <p:spPr>
          <a:xfrm>
            <a:off x="5549869" y="2836236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 startAt="2"/>
            </a:pPr>
            <a:r>
              <a:rPr lang="en-US" dirty="0">
                <a:solidFill>
                  <a:srgbClr val="FF0000"/>
                </a:solidFill>
              </a:rPr>
              <a:t>In explore type: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select time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list </a:t>
            </a:r>
            <a:r>
              <a:rPr lang="en-US" dirty="0" err="1">
                <a:solidFill>
                  <a:srgbClr val="FF0000"/>
                </a:solidFill>
              </a:rPr>
              <a:t>gvars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DAC370-5543-42DF-B81C-5C2D5A8A71CB}"/>
              </a:ext>
            </a:extLst>
          </p:cNvPr>
          <p:cNvCxnSpPr>
            <a:cxnSpLocks/>
          </p:cNvCxnSpPr>
          <p:nvPr/>
        </p:nvCxnSpPr>
        <p:spPr>
          <a:xfrm flipH="1">
            <a:off x="2908480" y="3224160"/>
            <a:ext cx="2507489" cy="293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CA5D4-E45C-4382-9EAC-1DF4449FF673}"/>
              </a:ext>
            </a:extLst>
          </p:cNvPr>
          <p:cNvSpPr/>
          <p:nvPr/>
        </p:nvSpPr>
        <p:spPr>
          <a:xfrm>
            <a:off x="5121498" y="4635147"/>
            <a:ext cx="561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yom" pitchFamily="2" charset="0"/>
              </a:rPr>
              <a:t>tension 		= stress*</a:t>
            </a:r>
            <a:r>
              <a:rPr lang="en-US" dirty="0" err="1">
                <a:latin typeface="Byom" pitchFamily="2" charset="0"/>
              </a:rPr>
              <a:t>stringArea</a:t>
            </a:r>
            <a:r>
              <a:rPr lang="en-US" dirty="0">
                <a:latin typeface="Byom" pitchFamily="2" charset="0"/>
              </a:rPr>
              <a:t> 			= 4.898*10^4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FA8800-0E51-440F-8D75-D44A1CF840F5}"/>
              </a:ext>
            </a:extLst>
          </p:cNvPr>
          <p:cNvSpPr/>
          <p:nvPr/>
        </p:nvSpPr>
        <p:spPr>
          <a:xfrm>
            <a:off x="5121498" y="5316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yom" pitchFamily="2" charset="0"/>
              </a:rPr>
              <a:t>Does the code match our expected result?  Why Not?</a:t>
            </a:r>
          </a:p>
          <a:p>
            <a:pPr indent="-342900"/>
            <a:r>
              <a:rPr lang="en-US" dirty="0">
                <a:latin typeface="Byom" pitchFamily="2" charset="0"/>
              </a:rPr>
              <a:t>Compounding effect of extension/stress/strain discrepancy</a:t>
            </a:r>
          </a:p>
        </p:txBody>
      </p:sp>
    </p:spTree>
    <p:extLst>
      <p:ext uri="{BB962C8B-B14F-4D97-AF65-F5344CB8AC3E}">
        <p14:creationId xmlns:p14="http://schemas.microsoft.com/office/powerpoint/2010/main" val="329930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Handoff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26" y="1232938"/>
            <a:ext cx="8541454" cy="3983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What will Sierra/SD need for the modal solution?</a:t>
            </a:r>
            <a:endParaRPr lang="en-US" sz="11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800" dirty="0">
              <a:latin typeface="Byom" pitchFamily="2" charset="0"/>
            </a:endParaRP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80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Deformed shape</a:t>
            </a:r>
          </a:p>
          <a:p>
            <a:pPr marL="0" indent="0">
              <a:buNone/>
            </a:pPr>
            <a:r>
              <a:rPr lang="en-US" sz="2800" dirty="0">
                <a:latin typeface="Byom" pitchFamily="2" charset="0"/>
              </a:rPr>
              <a:t>Stress for geometric stiffness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Need variables with names Sierra/SD will recognize (example </a:t>
            </a:r>
            <a:r>
              <a:rPr lang="en-US" sz="2800" b="0" dirty="0" err="1">
                <a:latin typeface="Byom" pitchFamily="2" charset="0"/>
              </a:rPr>
              <a:t>displx</a:t>
            </a:r>
            <a:r>
              <a:rPr lang="en-US" sz="2800" b="0" dirty="0">
                <a:latin typeface="Byom" pitchFamily="2" charset="0"/>
              </a:rPr>
              <a:t>, </a:t>
            </a:r>
            <a:r>
              <a:rPr lang="en-US" sz="2800" b="0" dirty="0" err="1">
                <a:latin typeface="Byom" pitchFamily="2" charset="0"/>
              </a:rPr>
              <a:t>disply</a:t>
            </a:r>
            <a:r>
              <a:rPr lang="en-US" sz="2800" b="0" dirty="0">
                <a:latin typeface="Byom" pitchFamily="2" charset="0"/>
              </a:rPr>
              <a:t>, </a:t>
            </a:r>
            <a:r>
              <a:rPr lang="en-US" sz="2800" b="0" dirty="0" err="1">
                <a:latin typeface="Byom" pitchFamily="2" charset="0"/>
              </a:rPr>
              <a:t>displz</a:t>
            </a:r>
            <a:r>
              <a:rPr lang="en-US" sz="2800" b="0" dirty="0">
                <a:latin typeface="Byom" pitchFamily="2" charset="0"/>
              </a:rPr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2BF8B-0608-48B9-A64F-932A68FC2F33}"/>
              </a:ext>
            </a:extLst>
          </p:cNvPr>
          <p:cNvSpPr txBox="1">
            <a:spLocks/>
          </p:cNvSpPr>
          <p:nvPr/>
        </p:nvSpPr>
        <p:spPr>
          <a:xfrm>
            <a:off x="1510046" y="1969950"/>
            <a:ext cx="7093039" cy="1033066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600" dirty="0">
                <a:latin typeface="Courier New" panose="02070309020205020404" pitchFamily="49" charset="0"/>
                <a:cs typeface="Courier New" panose="02070309020205020404" pitchFamily="49" charset="0"/>
              </a:rPr>
              <a:t>nodal Variables = </a:t>
            </a:r>
            <a:r>
              <a:rPr lang="fr-FR" sz="5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displacement</a:t>
            </a:r>
            <a:r>
              <a:rPr lang="fr-FR" sz="5600" dirty="0">
                <a:latin typeface="Courier New" panose="02070309020205020404" pitchFamily="49" charset="0"/>
                <a:cs typeface="Courier New" panose="02070309020205020404" pitchFamily="49" charset="0"/>
              </a:rPr>
              <a:t> as displ</a:t>
            </a:r>
          </a:p>
          <a:p>
            <a:r>
              <a:rPr lang="fr-FR" sz="5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fr-FR" sz="56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variables = stress</a:t>
            </a:r>
          </a:p>
          <a:p>
            <a:r>
              <a:rPr lang="fr-FR" sz="5600" dirty="0">
                <a:latin typeface="Courier New" panose="02070309020205020404" pitchFamily="49" charset="0"/>
                <a:cs typeface="Courier New" panose="02070309020205020404" pitchFamily="49" charset="0"/>
              </a:rPr>
              <a:t>component </a:t>
            </a:r>
            <a:r>
              <a:rPr lang="fr-FR" sz="5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separator</a:t>
            </a:r>
            <a:r>
              <a:rPr lang="fr-FR" sz="5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5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fr-FR" sz="5600" dirty="0">
                <a:latin typeface="Courier New" panose="02070309020205020404" pitchFamily="49" charset="0"/>
                <a:cs typeface="Courier New" panose="02070309020205020404" pitchFamily="49" charset="0"/>
              </a:rPr>
              <a:t> = none</a:t>
            </a:r>
          </a:p>
          <a:p>
            <a:endParaRPr lang="fr-FR" sz="5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76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1D120C-59DE-4BB1-845E-E7CCE7DCFED2}"/>
              </a:ext>
            </a:extLst>
          </p:cNvPr>
          <p:cNvSpPr/>
          <p:nvPr/>
        </p:nvSpPr>
        <p:spPr>
          <a:xfrm>
            <a:off x="4662152" y="2857225"/>
            <a:ext cx="5215944" cy="333751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Open Sierra/SD Deck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E9941-96D2-4737-A59B-78BC3F3C6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6" y="1247373"/>
            <a:ext cx="2720863" cy="4486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5AC740-87AF-4395-8C9D-9D2F56E29123}"/>
              </a:ext>
            </a:extLst>
          </p:cNvPr>
          <p:cNvSpPr txBox="1"/>
          <p:nvPr/>
        </p:nvSpPr>
        <p:spPr>
          <a:xfrm>
            <a:off x="4150364" y="1670059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1) Double click “</a:t>
            </a:r>
            <a:r>
              <a:rPr lang="en-US" dirty="0" err="1">
                <a:solidFill>
                  <a:srgbClr val="FF0000"/>
                </a:solidFill>
              </a:rPr>
              <a:t>salinas.inp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77EE2D-1F29-4EFC-B387-C500805ED9A8}"/>
              </a:ext>
            </a:extLst>
          </p:cNvPr>
          <p:cNvCxnSpPr>
            <a:cxnSpLocks/>
          </p:cNvCxnSpPr>
          <p:nvPr/>
        </p:nvCxnSpPr>
        <p:spPr>
          <a:xfrm flipH="1">
            <a:off x="2908482" y="2099256"/>
            <a:ext cx="1225636" cy="2860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F2FCCD-B67E-471A-8BDE-181EAA2CC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82" y="3257361"/>
            <a:ext cx="4038397" cy="226767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b="0" dirty="0">
                <a:latin typeface="Byom" pitchFamily="2" charset="0"/>
              </a:rPr>
              <a:t>Load Cases</a:t>
            </a:r>
          </a:p>
          <a:p>
            <a:pPr marL="457200" indent="-457200"/>
            <a:r>
              <a:rPr lang="en-US" sz="2800" b="0" dirty="0">
                <a:latin typeface="Byom" pitchFamily="2" charset="0"/>
              </a:rPr>
              <a:t>Boundary conditions</a:t>
            </a:r>
          </a:p>
          <a:p>
            <a:pPr marL="457200" indent="-457200"/>
            <a:r>
              <a:rPr lang="en-US" sz="2800" b="0" dirty="0">
                <a:latin typeface="Byom" pitchFamily="2" charset="0"/>
              </a:rPr>
              <a:t>Materials</a:t>
            </a:r>
          </a:p>
          <a:p>
            <a:pPr marL="457200" indent="-457200"/>
            <a:r>
              <a:rPr lang="en-US" sz="2800" b="0" dirty="0">
                <a:latin typeface="Byom" pitchFamily="2" charset="0"/>
              </a:rPr>
              <a:t>MPC inclusions</a:t>
            </a: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31955-397F-4973-9957-69AECEC9866A}"/>
              </a:ext>
            </a:extLst>
          </p:cNvPr>
          <p:cNvSpPr txBox="1"/>
          <p:nvPr/>
        </p:nvSpPr>
        <p:spPr>
          <a:xfrm>
            <a:off x="4908071" y="2381384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Explore the deck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8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Run the Sierra/SD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6549D-62B6-44F4-8F2F-14F6C473276E}"/>
              </a:ext>
            </a:extLst>
          </p:cNvPr>
          <p:cNvSpPr txBox="1"/>
          <p:nvPr/>
        </p:nvSpPr>
        <p:spPr>
          <a:xfrm>
            <a:off x="7688687" y="644182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Right click in input deck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D184A-36AF-4D9E-83AF-2A380BCC8503}"/>
              </a:ext>
            </a:extLst>
          </p:cNvPr>
          <p:cNvSpPr txBox="1"/>
          <p:nvPr/>
        </p:nvSpPr>
        <p:spPr>
          <a:xfrm>
            <a:off x="5745711" y="3337948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“Submit Job”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5EA74-CB09-4C01-ACA2-709C0211A476}"/>
              </a:ext>
            </a:extLst>
          </p:cNvPr>
          <p:cNvSpPr txBox="1"/>
          <p:nvPr/>
        </p:nvSpPr>
        <p:spPr>
          <a:xfrm>
            <a:off x="5723956" y="4775965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“Sierra”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B2AD4-F800-4460-88A4-78626408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4" y="955371"/>
            <a:ext cx="4146543" cy="53875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87F0BA-4D7E-4EB2-8953-E0BD858B5AE6}"/>
              </a:ext>
            </a:extLst>
          </p:cNvPr>
          <p:cNvCxnSpPr>
            <a:cxnSpLocks/>
          </p:cNvCxnSpPr>
          <p:nvPr/>
        </p:nvCxnSpPr>
        <p:spPr>
          <a:xfrm flipH="1">
            <a:off x="4043966" y="848087"/>
            <a:ext cx="3644721" cy="836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2ECB50-8EE0-40C8-ADE6-FA30F556B5EA}"/>
              </a:ext>
            </a:extLst>
          </p:cNvPr>
          <p:cNvCxnSpPr>
            <a:cxnSpLocks/>
          </p:cNvCxnSpPr>
          <p:nvPr/>
        </p:nvCxnSpPr>
        <p:spPr>
          <a:xfrm flipH="1">
            <a:off x="3826439" y="3751340"/>
            <a:ext cx="1849822" cy="1816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84B169-BEA5-4762-86BC-5F2E55AF3202}"/>
              </a:ext>
            </a:extLst>
          </p:cNvPr>
          <p:cNvCxnSpPr>
            <a:cxnSpLocks/>
          </p:cNvCxnSpPr>
          <p:nvPr/>
        </p:nvCxnSpPr>
        <p:spPr>
          <a:xfrm flipH="1">
            <a:off x="4684838" y="5087155"/>
            <a:ext cx="991423" cy="782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2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What We Will Do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522" y="2207394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This problem has an approximated solution.  Step through the codes and deck step by step to verify and understand this solution.</a:t>
            </a:r>
          </a:p>
          <a:p>
            <a:pPr marL="457200" indent="-457200"/>
            <a:r>
              <a:rPr lang="en-US" sz="2800" b="0" dirty="0">
                <a:latin typeface="Byom" pitchFamily="2" charset="0"/>
              </a:rPr>
              <a:t>Learn ways to use and enhance code outputs to understand results</a:t>
            </a:r>
          </a:p>
          <a:p>
            <a:pPr marL="457200" indent="-457200"/>
            <a:r>
              <a:rPr lang="en-US" sz="2800" b="0" dirty="0">
                <a:latin typeface="Byom" pitchFamily="2" charset="0"/>
              </a:rPr>
              <a:t>Understand where code results match (and diverge) from simple mathematical models</a:t>
            </a: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800" b="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35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Run the Sierra/SM Deck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E058E-FCF9-4E36-9E4C-2477F459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8" y="1683577"/>
            <a:ext cx="7067550" cy="2924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B29B98-14E4-41A9-93C1-F5177BE53C38}"/>
              </a:ext>
            </a:extLst>
          </p:cNvPr>
          <p:cNvSpPr txBox="1"/>
          <p:nvPr/>
        </p:nvSpPr>
        <p:spPr>
          <a:xfrm>
            <a:off x="978794" y="1061198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Make sure “local” is selected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EB303D-8A48-4FBB-9EBA-013E36D101FD}"/>
              </a:ext>
            </a:extLst>
          </p:cNvPr>
          <p:cNvCxnSpPr>
            <a:cxnSpLocks/>
          </p:cNvCxnSpPr>
          <p:nvPr/>
        </p:nvCxnSpPr>
        <p:spPr>
          <a:xfrm flipH="1">
            <a:off x="1490581" y="1481097"/>
            <a:ext cx="1625811" cy="2562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A88E27-DCB7-46F8-AC3E-5CEFB8ECB3F6}"/>
              </a:ext>
            </a:extLst>
          </p:cNvPr>
          <p:cNvCxnSpPr>
            <a:cxnSpLocks/>
          </p:cNvCxnSpPr>
          <p:nvPr/>
        </p:nvCxnSpPr>
        <p:spPr>
          <a:xfrm flipV="1">
            <a:off x="1356844" y="4463865"/>
            <a:ext cx="515072" cy="1021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D14E71-BF80-4056-B7A7-342D1415594B}"/>
              </a:ext>
            </a:extLst>
          </p:cNvPr>
          <p:cNvSpPr txBox="1"/>
          <p:nvPr/>
        </p:nvSpPr>
        <p:spPr>
          <a:xfrm>
            <a:off x="333269" y="5485612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Click “Machine”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0B86CC-4A95-4AC0-BC30-F6A5F8B13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392" y="4810232"/>
            <a:ext cx="5336616" cy="19564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9B4BC5-667C-4B0E-BB6B-0DC2D7A5C3E9}"/>
              </a:ext>
            </a:extLst>
          </p:cNvPr>
          <p:cNvSpPr txBox="1"/>
          <p:nvPr/>
        </p:nvSpPr>
        <p:spPr>
          <a:xfrm>
            <a:off x="8558130" y="5641045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Make sure “processors” is “1”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BB7697-A288-47B7-BFBA-A3FCE846C2D8}"/>
              </a:ext>
            </a:extLst>
          </p:cNvPr>
          <p:cNvCxnSpPr>
            <a:cxnSpLocks/>
          </p:cNvCxnSpPr>
          <p:nvPr/>
        </p:nvCxnSpPr>
        <p:spPr>
          <a:xfrm flipH="1">
            <a:off x="5089930" y="5796801"/>
            <a:ext cx="3466124" cy="19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7D888E9-41BD-4809-88EE-4F981AF5F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681" y="1367428"/>
            <a:ext cx="3472710" cy="23803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287F34-3FCB-43AE-A225-A46578CBD63E}"/>
              </a:ext>
            </a:extLst>
          </p:cNvPr>
          <p:cNvSpPr txBox="1"/>
          <p:nvPr/>
        </p:nvSpPr>
        <p:spPr>
          <a:xfrm>
            <a:off x="8982705" y="4050378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4) And click run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026448-5DC3-4ACB-AA27-7590941B00EF}"/>
              </a:ext>
            </a:extLst>
          </p:cNvPr>
          <p:cNvCxnSpPr>
            <a:cxnSpLocks/>
          </p:cNvCxnSpPr>
          <p:nvPr/>
        </p:nvCxnSpPr>
        <p:spPr>
          <a:xfrm flipV="1">
            <a:off x="10701419" y="3688895"/>
            <a:ext cx="425927" cy="567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3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6491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1</a:t>
            </a:r>
            <a:r>
              <a:rPr lang="en-US" sz="2000" b="0" baseline="30000" dirty="0">
                <a:latin typeface="Byom" pitchFamily="2" charset="0"/>
              </a:rPr>
              <a:t>st</a:t>
            </a:r>
            <a:r>
              <a:rPr lang="en-US" sz="2000" b="0" dirty="0">
                <a:latin typeface="Byom" pitchFamily="2" charset="0"/>
              </a:rPr>
              <a:t> Frequency 	= 1*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137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2</a:t>
            </a:r>
            <a:r>
              <a:rPr lang="en-US" sz="2000" b="0" baseline="30000" dirty="0">
                <a:latin typeface="Byom" pitchFamily="2" charset="0"/>
              </a:rPr>
              <a:t>nd</a:t>
            </a:r>
            <a:r>
              <a:rPr lang="en-US" sz="2000" b="0" dirty="0">
                <a:latin typeface="Byom" pitchFamily="2" charset="0"/>
              </a:rPr>
              <a:t> Frequency	= 2*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275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3</a:t>
            </a:r>
            <a:r>
              <a:rPr lang="en-US" sz="2000" b="0" baseline="30000" dirty="0">
                <a:latin typeface="Byom" pitchFamily="2" charset="0"/>
              </a:rPr>
              <a:t>rd</a:t>
            </a:r>
            <a:r>
              <a:rPr lang="en-US" sz="2000" b="0" dirty="0">
                <a:latin typeface="Byom" pitchFamily="2" charset="0"/>
              </a:rPr>
              <a:t> Frequency 	= 3*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412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4</a:t>
            </a:r>
            <a:r>
              <a:rPr lang="en-US" sz="2000" b="0" baseline="30000" dirty="0">
                <a:latin typeface="Byom" pitchFamily="2" charset="0"/>
              </a:rPr>
              <a:t>th</a:t>
            </a:r>
            <a:r>
              <a:rPr lang="en-US" sz="2000" b="0" dirty="0">
                <a:latin typeface="Byom" pitchFamily="2" charset="0"/>
              </a:rPr>
              <a:t> Frequency	= 4*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		= 550 Hz</a:t>
            </a:r>
          </a:p>
          <a:p>
            <a:pPr marL="0" indent="0">
              <a:buNone/>
            </a:pPr>
            <a:endParaRPr lang="en-US" sz="200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How shall we check this?</a:t>
            </a: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endParaRPr lang="en-US" sz="2000" b="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Does the code match our expected result?</a:t>
            </a:r>
          </a:p>
          <a:p>
            <a:pPr marL="0" indent="0">
              <a:buNone/>
            </a:pPr>
            <a:r>
              <a:rPr lang="en-US" sz="2800" b="0" dirty="0">
                <a:latin typeface="Byom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362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Look at the SD log 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ED139-764A-4E01-B367-C7838823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7" y="1197265"/>
            <a:ext cx="2428875" cy="3819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C5C568-D927-4FB3-A281-513BFAC2595F}"/>
              </a:ext>
            </a:extLst>
          </p:cNvPr>
          <p:cNvSpPr txBox="1"/>
          <p:nvPr/>
        </p:nvSpPr>
        <p:spPr>
          <a:xfrm>
            <a:off x="3407668" y="1228153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Right click “</a:t>
            </a:r>
            <a:r>
              <a:rPr lang="en-US" dirty="0" err="1">
                <a:solidFill>
                  <a:srgbClr val="FF0000"/>
                </a:solidFill>
              </a:rPr>
              <a:t>salinas.rslt</a:t>
            </a:r>
            <a:r>
              <a:rPr lang="en-US" dirty="0">
                <a:solidFill>
                  <a:srgbClr val="FF0000"/>
                </a:solidFill>
              </a:rPr>
              <a:t>”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3EBC71-74CA-4BA9-8C04-A4CCAB5906A3}"/>
              </a:ext>
            </a:extLst>
          </p:cNvPr>
          <p:cNvCxnSpPr>
            <a:cxnSpLocks/>
          </p:cNvCxnSpPr>
          <p:nvPr/>
        </p:nvCxnSpPr>
        <p:spPr>
          <a:xfrm flipH="1">
            <a:off x="3106550" y="1635617"/>
            <a:ext cx="812905" cy="2777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9EC7AD-BF37-48E8-A017-E1E07E296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44" y="2659219"/>
            <a:ext cx="4267200" cy="31623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F34693-6C58-46AF-8C4E-9B7FB72EF733}"/>
              </a:ext>
            </a:extLst>
          </p:cNvPr>
          <p:cNvCxnSpPr>
            <a:cxnSpLocks/>
          </p:cNvCxnSpPr>
          <p:nvPr/>
        </p:nvCxnSpPr>
        <p:spPr>
          <a:xfrm flipH="1">
            <a:off x="7071097" y="1416676"/>
            <a:ext cx="812904" cy="14498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BA057C-75BA-4FA8-8BA4-504790DEBC59}"/>
              </a:ext>
            </a:extLst>
          </p:cNvPr>
          <p:cNvSpPr txBox="1"/>
          <p:nvPr/>
        </p:nvSpPr>
        <p:spPr>
          <a:xfrm>
            <a:off x="7884001" y="1197265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And select “Open” </a:t>
            </a:r>
          </a:p>
        </p:txBody>
      </p:sp>
    </p:spTree>
    <p:extLst>
      <p:ext uri="{BB962C8B-B14F-4D97-AF65-F5344CB8AC3E}">
        <p14:creationId xmlns:p14="http://schemas.microsoft.com/office/powerpoint/2010/main" val="35436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Log File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171978"/>
            <a:ext cx="8229600" cy="5003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Expected Frequencies: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1</a:t>
            </a:r>
            <a:r>
              <a:rPr lang="en-US" sz="2000" b="0" baseline="30000" dirty="0">
                <a:latin typeface="Byom" pitchFamily="2" charset="0"/>
              </a:rPr>
              <a:t>st</a:t>
            </a:r>
            <a:r>
              <a:rPr lang="en-US" sz="2000" b="0" dirty="0">
                <a:latin typeface="Byom" pitchFamily="2" charset="0"/>
              </a:rPr>
              <a:t> Frequency 	= 1*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137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2</a:t>
            </a:r>
            <a:r>
              <a:rPr lang="en-US" sz="2000" b="0" baseline="30000" dirty="0">
                <a:latin typeface="Byom" pitchFamily="2" charset="0"/>
              </a:rPr>
              <a:t>nd</a:t>
            </a:r>
            <a:r>
              <a:rPr lang="en-US" sz="2000" b="0" dirty="0">
                <a:latin typeface="Byom" pitchFamily="2" charset="0"/>
              </a:rPr>
              <a:t> Frequency	= 2*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275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3</a:t>
            </a:r>
            <a:r>
              <a:rPr lang="en-US" sz="2000" b="0" baseline="30000" dirty="0">
                <a:latin typeface="Byom" pitchFamily="2" charset="0"/>
              </a:rPr>
              <a:t>rd</a:t>
            </a:r>
            <a:r>
              <a:rPr lang="en-US" sz="2000" b="0" dirty="0">
                <a:latin typeface="Byom" pitchFamily="2" charset="0"/>
              </a:rPr>
              <a:t> Frequency 	= 3*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 		= 412 Hz</a:t>
            </a:r>
          </a:p>
          <a:p>
            <a:pPr marL="0" indent="0">
              <a:buNone/>
            </a:pPr>
            <a:r>
              <a:rPr lang="en-US" sz="2000" b="0" dirty="0">
                <a:latin typeface="Byom" pitchFamily="2" charset="0"/>
              </a:rPr>
              <a:t>4</a:t>
            </a:r>
            <a:r>
              <a:rPr lang="en-US" sz="2000" b="0" baseline="30000" dirty="0">
                <a:latin typeface="Byom" pitchFamily="2" charset="0"/>
              </a:rPr>
              <a:t>th</a:t>
            </a:r>
            <a:r>
              <a:rPr lang="en-US" sz="2000" b="0" dirty="0">
                <a:latin typeface="Byom" pitchFamily="2" charset="0"/>
              </a:rPr>
              <a:t> Frequency	= 4*</a:t>
            </a:r>
            <a:r>
              <a:rPr lang="en-US" sz="2000" b="0" dirty="0" err="1">
                <a:latin typeface="Byom" pitchFamily="2" charset="0"/>
              </a:rPr>
              <a:t>waveSpeed</a:t>
            </a:r>
            <a:r>
              <a:rPr lang="en-US" sz="2000" b="0" dirty="0">
                <a:latin typeface="Byom" pitchFamily="2" charset="0"/>
              </a:rPr>
              <a:t>/(2*</a:t>
            </a:r>
            <a:r>
              <a:rPr lang="en-US" sz="2000" b="0" dirty="0" err="1">
                <a:latin typeface="Byom" pitchFamily="2" charset="0"/>
              </a:rPr>
              <a:t>stringLength</a:t>
            </a:r>
            <a:r>
              <a:rPr lang="en-US" sz="2000" b="0" dirty="0">
                <a:latin typeface="Byom" pitchFamily="2" charset="0"/>
              </a:rPr>
              <a:t>)		= 550 Hz</a:t>
            </a:r>
          </a:p>
          <a:p>
            <a:pPr marL="0" indent="0">
              <a:buNone/>
            </a:pPr>
            <a:endParaRPr lang="en-US" sz="2000" dirty="0">
              <a:latin typeface="Byom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Byom" pitchFamily="2" charset="0"/>
              </a:rPr>
              <a:t>In log file: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Byom" pitchFamily="2" charset="0"/>
              </a:rPr>
              <a:t>Input deck echo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yom" pitchFamily="2" charset="0"/>
              </a:rPr>
              <a:t>Mass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Byom" pitchFamily="2" charset="0"/>
              </a:rPr>
              <a:t>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Byom" pitchFamily="2" charset="0"/>
              </a:rPr>
              <a:t>Sensitivity information  (will come back to this)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Byom" pitchFamily="2" charset="0"/>
              </a:rPr>
              <a:t>Eigen frequencies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0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Open Eigen Result in Paraview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0C21A-7FF7-461F-A4C2-5B10C1260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3" y="1588997"/>
            <a:ext cx="2314575" cy="27527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BE28BA-A94C-4439-AD31-9945C6FFCAA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784318" y="1520984"/>
            <a:ext cx="661852" cy="1672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0E7D6-9029-43C3-BBB7-525F29509732}"/>
              </a:ext>
            </a:extLst>
          </p:cNvPr>
          <p:cNvSpPr txBox="1"/>
          <p:nvPr/>
        </p:nvSpPr>
        <p:spPr>
          <a:xfrm>
            <a:off x="3446170" y="1209794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Right click “bar-preload-</a:t>
            </a:r>
            <a:r>
              <a:rPr lang="en-US" dirty="0" err="1">
                <a:solidFill>
                  <a:srgbClr val="FF0000"/>
                </a:solidFill>
              </a:rPr>
              <a:t>eig.e</a:t>
            </a:r>
            <a:r>
              <a:rPr lang="en-US" dirty="0">
                <a:solidFill>
                  <a:srgbClr val="FF0000"/>
                </a:solidFill>
              </a:rPr>
              <a:t>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5FCF7-241B-4628-9B74-CC898CB8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919" y="1943531"/>
            <a:ext cx="3615364" cy="445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F853A-6C71-483F-BCE7-BE7769FD0E67}"/>
              </a:ext>
            </a:extLst>
          </p:cNvPr>
          <p:cNvSpPr txBox="1"/>
          <p:nvPr/>
        </p:nvSpPr>
        <p:spPr>
          <a:xfrm>
            <a:off x="1356844" y="6083669"/>
            <a:ext cx="2089326" cy="475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Select “Paraview”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BDA66-4A1E-4939-A178-C7D0849154E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446170" y="6234545"/>
            <a:ext cx="1382725" cy="86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31776-47DE-4944-B041-904AF0EB6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320" y="1169908"/>
            <a:ext cx="4504901" cy="1959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2E5631-FAE8-44BF-8EA6-F80F0825AC67}"/>
              </a:ext>
            </a:extLst>
          </p:cNvPr>
          <p:cNvSpPr txBox="1"/>
          <p:nvPr/>
        </p:nvSpPr>
        <p:spPr>
          <a:xfrm>
            <a:off x="9277235" y="2149809"/>
            <a:ext cx="1664392" cy="40635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And hit “Run”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9C1AB1-1AFA-4918-888B-B0C7676B030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941627" y="2352987"/>
            <a:ext cx="780630" cy="577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C07CFA1-8B2D-F04C-AF61-79C8311E1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319" y="3395812"/>
            <a:ext cx="4504902" cy="30731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98AEF1-55B0-2249-8BC3-C36ABC930C43}"/>
              </a:ext>
            </a:extLst>
          </p:cNvPr>
          <p:cNvSpPr txBox="1"/>
          <p:nvPr/>
        </p:nvSpPr>
        <p:spPr>
          <a:xfrm>
            <a:off x="8359382" y="3732874"/>
            <a:ext cx="1460773" cy="3767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4) Hit apply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AFE3C1-E2D0-2E41-858E-CF4CC2E6305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359382" y="4109611"/>
            <a:ext cx="730387" cy="799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86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47D217-4CD0-F844-BA78-03A92B1E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6" y="858717"/>
            <a:ext cx="4748543" cy="5393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Eigen Modes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57BCD-4D79-4BAC-9857-05D1161E3D54}"/>
              </a:ext>
            </a:extLst>
          </p:cNvPr>
          <p:cNvSpPr txBox="1"/>
          <p:nvPr/>
        </p:nvSpPr>
        <p:spPr>
          <a:xfrm>
            <a:off x="5629819" y="826019"/>
            <a:ext cx="3942072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Create a mode shape filter under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Filters-&gt;Temporal-&gt;Animate Modes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8BEB26-FEA6-4F43-917A-461FF65E6762}"/>
              </a:ext>
            </a:extLst>
          </p:cNvPr>
          <p:cNvCxnSpPr>
            <a:cxnSpLocks/>
          </p:cNvCxnSpPr>
          <p:nvPr/>
        </p:nvCxnSpPr>
        <p:spPr>
          <a:xfrm>
            <a:off x="2201364" y="1088762"/>
            <a:ext cx="0" cy="2568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3CD9FF-D029-44DC-B0A3-B774FF5455E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982267" y="1137209"/>
            <a:ext cx="647552" cy="2499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EE9DBF-EBA1-4CF0-9755-7EB59C901C98}"/>
              </a:ext>
            </a:extLst>
          </p:cNvPr>
          <p:cNvCxnSpPr>
            <a:cxnSpLocks/>
          </p:cNvCxnSpPr>
          <p:nvPr/>
        </p:nvCxnSpPr>
        <p:spPr>
          <a:xfrm>
            <a:off x="2823516" y="3636818"/>
            <a:ext cx="854866" cy="103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DEF2D-B33B-B74E-84BA-716FE4863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38" y="2190478"/>
            <a:ext cx="4676775" cy="28289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5420CFE-9AF5-CF4A-88BA-D9A99C2C41D1}"/>
              </a:ext>
            </a:extLst>
          </p:cNvPr>
          <p:cNvSpPr txBox="1"/>
          <p:nvPr/>
        </p:nvSpPr>
        <p:spPr>
          <a:xfrm>
            <a:off x="5741350" y="1611575"/>
            <a:ext cx="345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2) Set “Displacement Magnitude” to 1000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DC53C-4CDB-9A41-AF6D-F18EE6F7DB4A}"/>
              </a:ext>
            </a:extLst>
          </p:cNvPr>
          <p:cNvSpPr txBox="1"/>
          <p:nvPr/>
        </p:nvSpPr>
        <p:spPr>
          <a:xfrm>
            <a:off x="9551843" y="1644196"/>
            <a:ext cx="2272245" cy="34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3)  And hit ‘Apply’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25FA58-84C7-C042-974A-4EBD4134E223}"/>
              </a:ext>
            </a:extLst>
          </p:cNvPr>
          <p:cNvGrpSpPr/>
          <p:nvPr/>
        </p:nvGrpSpPr>
        <p:grpSpPr>
          <a:xfrm>
            <a:off x="6225520" y="2186978"/>
            <a:ext cx="622918" cy="2062904"/>
            <a:chOff x="6225520" y="2186978"/>
            <a:chExt cx="622918" cy="232928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412D08F-9BEA-FD42-B2F4-363629643009}"/>
                </a:ext>
              </a:extLst>
            </p:cNvPr>
            <p:cNvCxnSpPr>
              <a:cxnSpLocks/>
            </p:cNvCxnSpPr>
            <p:nvPr/>
          </p:nvCxnSpPr>
          <p:spPr>
            <a:xfrm>
              <a:off x="6225520" y="2186978"/>
              <a:ext cx="0" cy="232928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94D589F-4355-BF41-83E9-A9715478DC91}"/>
                </a:ext>
              </a:extLst>
            </p:cNvPr>
            <p:cNvCxnSpPr>
              <a:cxnSpLocks/>
            </p:cNvCxnSpPr>
            <p:nvPr/>
          </p:nvCxnSpPr>
          <p:spPr>
            <a:xfrm>
              <a:off x="6225520" y="4516260"/>
              <a:ext cx="6229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E6093B-299C-C149-8A75-BDCE2F6D30E6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7990609" y="1814576"/>
            <a:ext cx="1561234" cy="1095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706826C-3647-7644-98E1-D3803880B7A5}"/>
              </a:ext>
            </a:extLst>
          </p:cNvPr>
          <p:cNvSpPr txBox="1"/>
          <p:nvPr/>
        </p:nvSpPr>
        <p:spPr>
          <a:xfrm>
            <a:off x="6245346" y="6260116"/>
            <a:ext cx="5357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5)  Try selecting a different mode shape, and hitting ‘Apply’ again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82CC93-51E1-F249-8ED4-B2C6FB3C9813}"/>
              </a:ext>
            </a:extLst>
          </p:cNvPr>
          <p:cNvGrpSpPr/>
          <p:nvPr/>
        </p:nvGrpSpPr>
        <p:grpSpPr>
          <a:xfrm rot="10800000">
            <a:off x="10902295" y="3991064"/>
            <a:ext cx="622918" cy="2420123"/>
            <a:chOff x="6225520" y="2186978"/>
            <a:chExt cx="622918" cy="232928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C0747F5-AC45-2740-A467-2DF3E7363C70}"/>
                </a:ext>
              </a:extLst>
            </p:cNvPr>
            <p:cNvCxnSpPr>
              <a:cxnSpLocks/>
            </p:cNvCxnSpPr>
            <p:nvPr/>
          </p:nvCxnSpPr>
          <p:spPr>
            <a:xfrm>
              <a:off x="6225520" y="2186978"/>
              <a:ext cx="0" cy="232928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0864C8F-AE34-5246-967D-5DF14E793C59}"/>
                </a:ext>
              </a:extLst>
            </p:cNvPr>
            <p:cNvCxnSpPr>
              <a:cxnSpLocks/>
            </p:cNvCxnSpPr>
            <p:nvPr/>
          </p:nvCxnSpPr>
          <p:spPr>
            <a:xfrm>
              <a:off x="6225520" y="4516260"/>
              <a:ext cx="6229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6BBA54C-E01E-7B42-B14B-A40791423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438" y="5469372"/>
            <a:ext cx="4151161" cy="65168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ADA59C0-2664-7345-B853-D8EA43D48004}"/>
              </a:ext>
            </a:extLst>
          </p:cNvPr>
          <p:cNvSpPr txBox="1"/>
          <p:nvPr/>
        </p:nvSpPr>
        <p:spPr>
          <a:xfrm>
            <a:off x="5774788" y="5161595"/>
            <a:ext cx="47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4)  Hit ‘Loop’ and ‘Play’ to animate the mode shape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8FB2584-AAD7-D545-8ABB-A13697B930AF}"/>
              </a:ext>
            </a:extLst>
          </p:cNvPr>
          <p:cNvCxnSpPr>
            <a:cxnSpLocks/>
          </p:cNvCxnSpPr>
          <p:nvPr/>
        </p:nvCxnSpPr>
        <p:spPr>
          <a:xfrm>
            <a:off x="7803573" y="5469372"/>
            <a:ext cx="170019" cy="2976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02FA282-36AE-2343-8CF2-71D14E04C55B}"/>
              </a:ext>
            </a:extLst>
          </p:cNvPr>
          <p:cNvCxnSpPr>
            <a:cxnSpLocks/>
          </p:cNvCxnSpPr>
          <p:nvPr/>
        </p:nvCxnSpPr>
        <p:spPr>
          <a:xfrm>
            <a:off x="7803573" y="5468606"/>
            <a:ext cx="957650" cy="343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06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Sensitivity 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1CCB0-5C91-4705-905F-28756080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0" y="2165575"/>
            <a:ext cx="10267203" cy="1991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C6956-A3DF-4BB3-8D9F-1569C63B7111}"/>
              </a:ext>
            </a:extLst>
          </p:cNvPr>
          <p:cNvSpPr txBox="1"/>
          <p:nvPr/>
        </p:nvSpPr>
        <p:spPr>
          <a:xfrm>
            <a:off x="463640" y="120095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Go back to the “</a:t>
            </a:r>
            <a:r>
              <a:rPr lang="en-US" dirty="0" err="1">
                <a:solidFill>
                  <a:srgbClr val="FF0000"/>
                </a:solidFill>
              </a:rPr>
              <a:t>salinas.rslt</a:t>
            </a:r>
            <a:r>
              <a:rPr lang="en-US" dirty="0">
                <a:solidFill>
                  <a:srgbClr val="FF0000"/>
                </a:solidFill>
              </a:rPr>
              <a:t>” file and look for the sensitivity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EB952-B6AB-4975-870B-1D0F219B953F}"/>
              </a:ext>
            </a:extLst>
          </p:cNvPr>
          <p:cNvSpPr txBox="1"/>
          <p:nvPr/>
        </p:nvSpPr>
        <p:spPr>
          <a:xfrm>
            <a:off x="687143" y="474264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This column is an estimate of how much “lambda” (the eigen value, proportional to vibrational </a:t>
            </a:r>
          </a:p>
          <a:p>
            <a:pPr algn="l"/>
            <a:r>
              <a:rPr lang="en-US" dirty="0"/>
              <a:t>frequency squared) would change if the stiffness changed by 10%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Based on the mode shapes can you guess why the 4</a:t>
            </a:r>
            <a:r>
              <a:rPr lang="en-US" baseline="30000" dirty="0"/>
              <a:t>th</a:t>
            </a:r>
            <a:r>
              <a:rPr lang="en-US" dirty="0"/>
              <a:t> mode is much more sensitive to the material </a:t>
            </a:r>
          </a:p>
          <a:p>
            <a:pPr algn="l"/>
            <a:r>
              <a:rPr lang="en-US" dirty="0"/>
              <a:t>Young’s modulus than the 1</a:t>
            </a:r>
            <a:r>
              <a:rPr lang="en-US" baseline="30000" dirty="0"/>
              <a:t>st</a:t>
            </a:r>
            <a:r>
              <a:rPr lang="en-US" dirty="0"/>
              <a:t> , 2</a:t>
            </a:r>
            <a:r>
              <a:rPr lang="en-US" baseline="30000" dirty="0"/>
              <a:t>nd</a:t>
            </a:r>
            <a:r>
              <a:rPr lang="en-US" dirty="0"/>
              <a:t> , or 3</a:t>
            </a:r>
            <a:r>
              <a:rPr lang="en-US" baseline="30000" dirty="0"/>
              <a:t>rd</a:t>
            </a:r>
            <a:r>
              <a:rPr lang="en-US" dirty="0"/>
              <a:t> , or 5</a:t>
            </a:r>
            <a:r>
              <a:rPr lang="en-US" baseline="30000" dirty="0"/>
              <a:t>th</a:t>
            </a:r>
            <a:r>
              <a:rPr lang="en-US" dirty="0"/>
              <a:t> modes?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C2EA68-73C6-4196-B123-D29643C4510D}"/>
              </a:ext>
            </a:extLst>
          </p:cNvPr>
          <p:cNvCxnSpPr/>
          <p:nvPr/>
        </p:nvCxnSpPr>
        <p:spPr>
          <a:xfrm flipV="1">
            <a:off x="9556124" y="4247099"/>
            <a:ext cx="0" cy="58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37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658B63-AB52-4571-AD90-4B0DD239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19" y="2211376"/>
            <a:ext cx="3667798" cy="403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Open Eigen Result in Paraview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BE28BA-A94C-4439-AD31-9945C6FFCAA3}"/>
              </a:ext>
            </a:extLst>
          </p:cNvPr>
          <p:cNvCxnSpPr>
            <a:cxnSpLocks/>
          </p:cNvCxnSpPr>
          <p:nvPr/>
        </p:nvCxnSpPr>
        <p:spPr>
          <a:xfrm flipH="1">
            <a:off x="2825100" y="1944710"/>
            <a:ext cx="639318" cy="1484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0E7D6-9029-43C3-BBB7-525F29509732}"/>
              </a:ext>
            </a:extLst>
          </p:cNvPr>
          <p:cNvSpPr txBox="1"/>
          <p:nvPr/>
        </p:nvSpPr>
        <p:spPr>
          <a:xfrm>
            <a:off x="3407668" y="1588997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Right click “bar-preload-</a:t>
            </a:r>
            <a:r>
              <a:rPr lang="en-US" dirty="0" err="1">
                <a:solidFill>
                  <a:srgbClr val="FF0000"/>
                </a:solidFill>
              </a:rPr>
              <a:t>pluck.e</a:t>
            </a:r>
            <a:r>
              <a:rPr lang="en-US" dirty="0">
                <a:solidFill>
                  <a:srgbClr val="FF0000"/>
                </a:solidFill>
              </a:rPr>
              <a:t>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F853A-6C71-483F-BCE7-BE7769FD0E67}"/>
              </a:ext>
            </a:extLst>
          </p:cNvPr>
          <p:cNvSpPr txBox="1"/>
          <p:nvPr/>
        </p:nvSpPr>
        <p:spPr>
          <a:xfrm>
            <a:off x="1289285" y="6043178"/>
            <a:ext cx="2118383" cy="41123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Select “Paraview”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BDA66-4A1E-4939-A178-C7D0849154E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407668" y="5933209"/>
            <a:ext cx="1268241" cy="315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31776-47DE-4944-B041-904AF0EB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512" y="858718"/>
            <a:ext cx="4504901" cy="1959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2E5631-FAE8-44BF-8EA6-F80F0825AC67}"/>
              </a:ext>
            </a:extLst>
          </p:cNvPr>
          <p:cNvSpPr txBox="1"/>
          <p:nvPr/>
        </p:nvSpPr>
        <p:spPr>
          <a:xfrm>
            <a:off x="9363092" y="1889427"/>
            <a:ext cx="1759437" cy="46454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And hit “Run”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9C1AB1-1AFA-4918-888B-B0C7676B0308}"/>
              </a:ext>
            </a:extLst>
          </p:cNvPr>
          <p:cNvCxnSpPr>
            <a:cxnSpLocks/>
          </p:cNvCxnSpPr>
          <p:nvPr/>
        </p:nvCxnSpPr>
        <p:spPr>
          <a:xfrm>
            <a:off x="11031337" y="2121700"/>
            <a:ext cx="654628" cy="478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AEE9D98-3062-46EF-B197-F8B7D8C6B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49" y="1378042"/>
            <a:ext cx="2609850" cy="3381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438A2E-51AA-504F-AEF3-52B465AB3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512" y="2923761"/>
            <a:ext cx="3308203" cy="3490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4E21F8-3A45-0C45-865F-4BAEFA05F923}"/>
              </a:ext>
            </a:extLst>
          </p:cNvPr>
          <p:cNvSpPr txBox="1"/>
          <p:nvPr/>
        </p:nvSpPr>
        <p:spPr>
          <a:xfrm>
            <a:off x="8328209" y="4757034"/>
            <a:ext cx="1460773" cy="3767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4) Hit apply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0422A5-583A-BD46-A9E5-1B365744711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328209" y="5133771"/>
            <a:ext cx="730387" cy="799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85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F8D47-9236-574A-A68A-8504296D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4" y="914384"/>
            <a:ext cx="5145242" cy="3849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44" y="83939"/>
            <a:ext cx="10096500" cy="774779"/>
          </a:xfrm>
        </p:spPr>
        <p:txBody>
          <a:bodyPr/>
          <a:lstStyle/>
          <a:p>
            <a:r>
              <a:rPr lang="en-US" dirty="0"/>
              <a:t>Eigen modes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CA71B2-0015-465F-A37C-0569663327A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322394" y="1169908"/>
            <a:ext cx="654495" cy="2822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26CF6F-CB9B-42C4-AB23-FB9190EF3825}"/>
              </a:ext>
            </a:extLst>
          </p:cNvPr>
          <p:cNvSpPr txBox="1"/>
          <p:nvPr/>
        </p:nvSpPr>
        <p:spPr>
          <a:xfrm>
            <a:off x="5976889" y="858718"/>
            <a:ext cx="379056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Create the Animate Modes 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20054-A5AF-460C-BAE8-E0E7B3E3095E}"/>
              </a:ext>
            </a:extLst>
          </p:cNvPr>
          <p:cNvSpPr txBox="1"/>
          <p:nvPr/>
        </p:nvSpPr>
        <p:spPr>
          <a:xfrm>
            <a:off x="7828691" y="4452540"/>
            <a:ext cx="2861938" cy="43118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Animate displaced 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4F6DD4-C182-4242-998E-BB54C9844A3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74196" y="3992077"/>
            <a:ext cx="654495" cy="676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917084A-762B-074C-9BD6-B7051779D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379" y="3029244"/>
            <a:ext cx="4371636" cy="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9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54C1F5-E407-4377-9FB1-B1CE1C44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61" y="1166018"/>
            <a:ext cx="9268228" cy="4525963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endParaRPr lang="en-US" sz="2000" b="0" dirty="0">
              <a:latin typeface="Byom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latin typeface="Byom" pitchFamily="2" charset="0"/>
              </a:rPr>
              <a:t>If the aluminum string was replaced with “steel” string how would results change?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000" b="0" dirty="0">
              <a:latin typeface="Byom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latin typeface="Byom" pitchFamily="2" charset="0"/>
              </a:rPr>
              <a:t>What happens if we don’t include preload in the SD analysis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000" b="0" dirty="0">
              <a:latin typeface="Byom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latin typeface="Byom" pitchFamily="2" charset="0"/>
              </a:rPr>
              <a:t>How would direct transient compare to modal transient?</a:t>
            </a:r>
          </a:p>
          <a:p>
            <a:endParaRPr lang="en-US" sz="2000" b="0" dirty="0">
              <a:latin typeface="Byom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latin typeface="Byom" pitchFamily="2" charset="0"/>
              </a:rPr>
              <a:t>How far can we rotate the pin in SM and still solve the model?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000" b="0" dirty="0">
              <a:latin typeface="Byom" pitchFamily="2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dirty="0">
                <a:latin typeface="Byom" pitchFamily="2" charset="0"/>
              </a:rPr>
              <a:t>How would the runtime of plucking the string in a SM explicit dynamics analysis compare to the SD modal analysis</a:t>
            </a:r>
            <a:endParaRPr lang="en-US" sz="2000" b="0" dirty="0">
              <a:latin typeface="Byom" pitchFamily="2" charset="0"/>
            </a:endParaRPr>
          </a:p>
          <a:p>
            <a:pPr indent="-342900"/>
            <a:endParaRPr lang="en-US" sz="2000" b="0" dirty="0">
              <a:latin typeface="By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0DB0-8619-49BC-B97E-0B78486BE71D}"/>
              </a:ext>
            </a:extLst>
          </p:cNvPr>
          <p:cNvSpPr/>
          <p:nvPr/>
        </p:nvSpPr>
        <p:spPr>
          <a:xfrm>
            <a:off x="3541690" y="1264176"/>
            <a:ext cx="38702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/projects/dart/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449D9-C93B-4988-82B0-20A1F20A3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89" b="37934"/>
          <a:stretch/>
        </p:blipFill>
        <p:spPr>
          <a:xfrm>
            <a:off x="3541690" y="1872480"/>
            <a:ext cx="7871957" cy="4103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2314B9-00C6-408F-9260-F8D62F3C673D}"/>
              </a:ext>
            </a:extLst>
          </p:cNvPr>
          <p:cNvSpPr txBox="1"/>
          <p:nvPr/>
        </p:nvSpPr>
        <p:spPr>
          <a:xfrm>
            <a:off x="721217" y="38507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Click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B8C2C4-B3B9-4355-8C92-2075E772C951}"/>
              </a:ext>
            </a:extLst>
          </p:cNvPr>
          <p:cNvCxnSpPr>
            <a:cxnSpLocks/>
          </p:cNvCxnSpPr>
          <p:nvPr/>
        </p:nvCxnSpPr>
        <p:spPr>
          <a:xfrm>
            <a:off x="2009104" y="4056845"/>
            <a:ext cx="2305319" cy="1043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4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C1D0F-85F9-4937-A9D4-B66301DA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1191832"/>
            <a:ext cx="241935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project (if you don’t have one already)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314B9-00C6-408F-9260-F8D62F3C673D}"/>
              </a:ext>
            </a:extLst>
          </p:cNvPr>
          <p:cNvSpPr txBox="1"/>
          <p:nvPr/>
        </p:nvSpPr>
        <p:spPr>
          <a:xfrm>
            <a:off x="647834" y="22344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1) Click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B8C2C4-B3B9-4355-8C92-2075E772C951}"/>
              </a:ext>
            </a:extLst>
          </p:cNvPr>
          <p:cNvCxnSpPr>
            <a:cxnSpLocks/>
          </p:cNvCxnSpPr>
          <p:nvPr/>
        </p:nvCxnSpPr>
        <p:spPr>
          <a:xfrm>
            <a:off x="2080608" y="2550017"/>
            <a:ext cx="772733" cy="141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7B4B251-C315-4881-8306-148B22ED0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659" y="2139569"/>
            <a:ext cx="5791200" cy="2295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0FA04B-A9AF-4F2F-AD76-8CAADFEF412E}"/>
              </a:ext>
            </a:extLst>
          </p:cNvPr>
          <p:cNvSpPr txBox="1"/>
          <p:nvPr/>
        </p:nvSpPr>
        <p:spPr>
          <a:xfrm>
            <a:off x="5832654" y="11918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Give it a name (like sierra100_sm_sd)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73A176-BDE1-41FB-859E-84F6A0F02A58}"/>
              </a:ext>
            </a:extLst>
          </p:cNvPr>
          <p:cNvCxnSpPr>
            <a:cxnSpLocks/>
          </p:cNvCxnSpPr>
          <p:nvPr/>
        </p:nvCxnSpPr>
        <p:spPr>
          <a:xfrm flipH="1">
            <a:off x="7147775" y="1597696"/>
            <a:ext cx="1305729" cy="1831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0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example files (if not already done)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86EF1-DB87-43E7-A3ED-C45BA226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77" y="1786542"/>
            <a:ext cx="2524125" cy="22288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C70272-1481-4F46-AA86-534ED71902DE}"/>
              </a:ext>
            </a:extLst>
          </p:cNvPr>
          <p:cNvCxnSpPr>
            <a:cxnSpLocks/>
          </p:cNvCxnSpPr>
          <p:nvPr/>
        </p:nvCxnSpPr>
        <p:spPr>
          <a:xfrm flipH="1">
            <a:off x="947268" y="1184856"/>
            <a:ext cx="327740" cy="582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43350F-B1D2-4E3C-AABF-1906B2F551ED}"/>
              </a:ext>
            </a:extLst>
          </p:cNvPr>
          <p:cNvSpPr txBox="1"/>
          <p:nvPr/>
        </p:nvSpPr>
        <p:spPr>
          <a:xfrm>
            <a:off x="1275008" y="9862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1) Click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3CED6-EA9E-49BC-9F6D-E7F4797EA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060" y="1036036"/>
            <a:ext cx="3293495" cy="5415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337C2D-3A21-4164-812A-5348886A6BC3}"/>
              </a:ext>
            </a:extLst>
          </p:cNvPr>
          <p:cNvSpPr txBox="1"/>
          <p:nvPr/>
        </p:nvSpPr>
        <p:spPr>
          <a:xfrm>
            <a:off x="3144682" y="4939854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And Import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2A3B56-7C4A-4D73-ACBF-AE71430EE058}"/>
              </a:ext>
            </a:extLst>
          </p:cNvPr>
          <p:cNvCxnSpPr>
            <a:cxnSpLocks/>
          </p:cNvCxnSpPr>
          <p:nvPr/>
        </p:nvCxnSpPr>
        <p:spPr>
          <a:xfrm>
            <a:off x="4700789" y="5125792"/>
            <a:ext cx="7856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4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example files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3350F-B1D2-4E3C-AABF-1906B2F551ED}"/>
              </a:ext>
            </a:extLst>
          </p:cNvPr>
          <p:cNvSpPr txBox="1"/>
          <p:nvPr/>
        </p:nvSpPr>
        <p:spPr>
          <a:xfrm>
            <a:off x="1272123" y="9816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1) Click General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337C2D-3A21-4164-812A-5348886A6BC3}"/>
              </a:ext>
            </a:extLst>
          </p:cNvPr>
          <p:cNvSpPr txBox="1"/>
          <p:nvPr/>
        </p:nvSpPr>
        <p:spPr>
          <a:xfrm>
            <a:off x="5007811" y="4834175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And Filesystem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B3FBE-39F1-4020-9ABA-76D14396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3" y="1767224"/>
            <a:ext cx="5753100" cy="28860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C70272-1481-4F46-AA86-534ED71902DE}"/>
              </a:ext>
            </a:extLst>
          </p:cNvPr>
          <p:cNvCxnSpPr>
            <a:cxnSpLocks/>
          </p:cNvCxnSpPr>
          <p:nvPr/>
        </p:nvCxnSpPr>
        <p:spPr>
          <a:xfrm flipH="1">
            <a:off x="947268" y="1184856"/>
            <a:ext cx="327740" cy="2025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AB3156-9D52-4E8F-89C1-16050C73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743" y="867338"/>
            <a:ext cx="4813802" cy="437332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2A3B56-7C4A-4D73-ACBF-AE71430EE058}"/>
              </a:ext>
            </a:extLst>
          </p:cNvPr>
          <p:cNvCxnSpPr>
            <a:cxnSpLocks/>
          </p:cNvCxnSpPr>
          <p:nvPr/>
        </p:nvCxnSpPr>
        <p:spPr>
          <a:xfrm>
            <a:off x="6307562" y="3053999"/>
            <a:ext cx="78561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939601-E023-4F72-91DA-96D2A86D4106}"/>
              </a:ext>
            </a:extLst>
          </p:cNvPr>
          <p:cNvCxnSpPr>
            <a:cxnSpLocks/>
          </p:cNvCxnSpPr>
          <p:nvPr/>
        </p:nvCxnSpPr>
        <p:spPr>
          <a:xfrm>
            <a:off x="6307562" y="3053999"/>
            <a:ext cx="0" cy="17801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CB647C-AF32-4D15-9602-9082FA65D502}"/>
              </a:ext>
            </a:extLst>
          </p:cNvPr>
          <p:cNvSpPr txBox="1"/>
          <p:nvPr/>
        </p:nvSpPr>
        <p:spPr>
          <a:xfrm>
            <a:off x="7517044" y="5990662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And Next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7D9CA5-BDF6-4ABB-B922-102E528F6894}"/>
              </a:ext>
            </a:extLst>
          </p:cNvPr>
          <p:cNvCxnSpPr>
            <a:cxnSpLocks/>
          </p:cNvCxnSpPr>
          <p:nvPr/>
        </p:nvCxnSpPr>
        <p:spPr>
          <a:xfrm flipV="1">
            <a:off x="8693239" y="5192567"/>
            <a:ext cx="570892" cy="798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2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example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4E652-2367-425E-AA49-2884DB83F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74" y="1958851"/>
            <a:ext cx="4528065" cy="44771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CFB12A-DE60-4469-93ED-80291F7DE3AC}"/>
              </a:ext>
            </a:extLst>
          </p:cNvPr>
          <p:cNvSpPr txBox="1"/>
          <p:nvPr/>
        </p:nvSpPr>
        <p:spPr>
          <a:xfrm>
            <a:off x="1908059" y="984199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1) Type path here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85C394-CB14-4914-ADFA-2D526900D49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348506" y="1295389"/>
            <a:ext cx="1" cy="1404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3F3E305-5065-45C6-937D-671BF9FFBCD9}"/>
              </a:ext>
            </a:extLst>
          </p:cNvPr>
          <p:cNvSpPr txBox="1"/>
          <p:nvPr/>
        </p:nvSpPr>
        <p:spPr>
          <a:xfrm>
            <a:off x="302949" y="1388309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Then Click Here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3E1E76-95C1-4C53-8042-F0D27ACC2859}"/>
              </a:ext>
            </a:extLst>
          </p:cNvPr>
          <p:cNvCxnSpPr>
            <a:cxnSpLocks/>
          </p:cNvCxnSpPr>
          <p:nvPr/>
        </p:nvCxnSpPr>
        <p:spPr>
          <a:xfrm>
            <a:off x="734096" y="1836757"/>
            <a:ext cx="1308198" cy="1885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6B5AF29-86CF-422F-919F-B224A728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925" y="1295389"/>
            <a:ext cx="4788686" cy="4477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FDF0F2-DB30-4799-81BA-B9C2869F428F}"/>
              </a:ext>
            </a:extLst>
          </p:cNvPr>
          <p:cNvSpPr txBox="1"/>
          <p:nvPr/>
        </p:nvSpPr>
        <p:spPr>
          <a:xfrm>
            <a:off x="6469783" y="458005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3) Click this box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081BE6-6AEA-4947-A78E-52E1FC681F42}"/>
              </a:ext>
            </a:extLst>
          </p:cNvPr>
          <p:cNvCxnSpPr>
            <a:cxnSpLocks/>
          </p:cNvCxnSpPr>
          <p:nvPr/>
        </p:nvCxnSpPr>
        <p:spPr>
          <a:xfrm flipH="1">
            <a:off x="6648450" y="783422"/>
            <a:ext cx="404536" cy="1393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AFFCF72-008F-45EF-BCAA-C7EBF31D20E1}"/>
              </a:ext>
            </a:extLst>
          </p:cNvPr>
          <p:cNvSpPr txBox="1"/>
          <p:nvPr/>
        </p:nvSpPr>
        <p:spPr>
          <a:xfrm>
            <a:off x="8554014" y="6124777"/>
            <a:ext cx="1440447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4) And finish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3481BB-EC04-4DB5-8D78-257D93EB1C9B}"/>
              </a:ext>
            </a:extLst>
          </p:cNvPr>
          <p:cNvCxnSpPr>
            <a:cxnSpLocks/>
          </p:cNvCxnSpPr>
          <p:nvPr/>
        </p:nvCxnSpPr>
        <p:spPr>
          <a:xfrm flipV="1">
            <a:off x="9994461" y="5772505"/>
            <a:ext cx="707883" cy="352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Sierra/SM Inputs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F3E305-5065-45C6-937D-671BF9FFBCD9}"/>
              </a:ext>
            </a:extLst>
          </p:cNvPr>
          <p:cNvSpPr txBox="1"/>
          <p:nvPr/>
        </p:nvSpPr>
        <p:spPr>
          <a:xfrm>
            <a:off x="125464" y="1954980"/>
            <a:ext cx="1023575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Double click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  input deck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3E1E76-95C1-4C53-8042-F0D27ACC2859}"/>
              </a:ext>
            </a:extLst>
          </p:cNvPr>
          <p:cNvCxnSpPr>
            <a:cxnSpLocks/>
          </p:cNvCxnSpPr>
          <p:nvPr/>
        </p:nvCxnSpPr>
        <p:spPr>
          <a:xfrm>
            <a:off x="2015236" y="2266169"/>
            <a:ext cx="1023575" cy="464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5FCD9C7-0151-47FD-B40A-05C68DD9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11" y="1222517"/>
            <a:ext cx="8657889" cy="51393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D2FA6A-4520-4E1C-8710-05E3AC9C2ECE}"/>
              </a:ext>
            </a:extLst>
          </p:cNvPr>
          <p:cNvSpPr txBox="1"/>
          <p:nvPr/>
        </p:nvSpPr>
        <p:spPr>
          <a:xfrm>
            <a:off x="125463" y="3830284"/>
            <a:ext cx="1680398" cy="6223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2) And mesh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CA9212-AFF4-49A3-8069-C0A8068DE400}"/>
              </a:ext>
            </a:extLst>
          </p:cNvPr>
          <p:cNvCxnSpPr>
            <a:cxnSpLocks/>
          </p:cNvCxnSpPr>
          <p:nvPr/>
        </p:nvCxnSpPr>
        <p:spPr>
          <a:xfrm flipV="1">
            <a:off x="1579649" y="3076515"/>
            <a:ext cx="1842308" cy="919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7254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34698</TotalTime>
  <Words>2344</Words>
  <Application>Microsoft Macintosh PowerPoint</Application>
  <PresentationFormat>Widescreen</PresentationFormat>
  <Paragraphs>346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Byom</vt:lpstr>
      <vt:lpstr>Calibri</vt:lpstr>
      <vt:lpstr>Courier New</vt:lpstr>
      <vt:lpstr>Open Sans</vt:lpstr>
      <vt:lpstr>Open Sans bold</vt:lpstr>
      <vt:lpstr>Open Sans Light</vt:lpstr>
      <vt:lpstr>Wingdings</vt:lpstr>
      <vt:lpstr>Sandia Angles</vt:lpstr>
      <vt:lpstr>Sierra Structural Dynamics  SD/SM Handoff Example  </vt:lpstr>
      <vt:lpstr>Overview</vt:lpstr>
      <vt:lpstr>Here is What We Will Do</vt:lpstr>
      <vt:lpstr>Start SAW</vt:lpstr>
      <vt:lpstr>Create a project (if you don’t have one already)</vt:lpstr>
      <vt:lpstr>Import example files (if not already done)</vt:lpstr>
      <vt:lpstr>Import example files</vt:lpstr>
      <vt:lpstr>Import example files</vt:lpstr>
      <vt:lpstr>Explore Sierra/SM Inputs</vt:lpstr>
      <vt:lpstr>Sierra/SM Problem Objective</vt:lpstr>
      <vt:lpstr>What do we expect to happen</vt:lpstr>
      <vt:lpstr>Overview Expected Results</vt:lpstr>
      <vt:lpstr>Run the Sierra/SM Deck</vt:lpstr>
      <vt:lpstr>Run the Sierra/SM Deck</vt:lpstr>
      <vt:lpstr>Open Paraview</vt:lpstr>
      <vt:lpstr>Investigate results in Paraview</vt:lpstr>
      <vt:lpstr>Investigate results in Paraview</vt:lpstr>
      <vt:lpstr>Extension</vt:lpstr>
      <vt:lpstr>Extension</vt:lpstr>
      <vt:lpstr>Stress/Strain</vt:lpstr>
      <vt:lpstr>Stress/Strain</vt:lpstr>
      <vt:lpstr>Tension</vt:lpstr>
      <vt:lpstr>Tension</vt:lpstr>
      <vt:lpstr>Rerun the Sierra/SM Deck</vt:lpstr>
      <vt:lpstr>SEACAS tools to look at results files</vt:lpstr>
      <vt:lpstr>Run the Sierra/SM Deck</vt:lpstr>
      <vt:lpstr>Defining Handoff</vt:lpstr>
      <vt:lpstr>Open Sierra/SD Deck</vt:lpstr>
      <vt:lpstr>Run the Sierra/SD Deck</vt:lpstr>
      <vt:lpstr>Run the Sierra/SM Deck</vt:lpstr>
      <vt:lpstr>Frequencies</vt:lpstr>
      <vt:lpstr>Look at the SD log file</vt:lpstr>
      <vt:lpstr>SD Log File</vt:lpstr>
      <vt:lpstr>Open Eigen Result in Paraview</vt:lpstr>
      <vt:lpstr>Eigen Modes</vt:lpstr>
      <vt:lpstr>Sensitivity Output</vt:lpstr>
      <vt:lpstr>Open Eigen Result in Paraview</vt:lpstr>
      <vt:lpstr>Eigen modes</vt:lpstr>
      <vt:lpstr>Going further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Plews, Julia A.</cp:lastModifiedBy>
  <cp:revision>1321</cp:revision>
  <cp:lastPrinted>2018-01-15T19:42:26Z</cp:lastPrinted>
  <dcterms:created xsi:type="dcterms:W3CDTF">2011-11-15T15:58:50Z</dcterms:created>
  <dcterms:modified xsi:type="dcterms:W3CDTF">2022-04-05T14:36:01Z</dcterms:modified>
</cp:coreProperties>
</file>