
<file path=[Content_Types].xml><?xml version="1.0" encoding="utf-8"?>
<Types xmlns="http://schemas.openxmlformats.org/package/2006/content-types">
  <Default Extension="avi" ContentType="video/x-msvideo"/>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3.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5.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7.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diagrams/data2.xml" ContentType="application/vnd.openxmlformats-officedocument.drawingml.diagramData+xml"/>
  <Override PartName="/ppt/diagrams/data4.xml" ContentType="application/vnd.openxmlformats-officedocument.drawingml.diagramData+xml"/>
  <Override PartName="/ppt/diagrams/data6.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2" r:id="rId1"/>
    <p:sldMasterId id="2147483815" r:id="rId2"/>
  </p:sldMasterIdLst>
  <p:notesMasterIdLst>
    <p:notesMasterId r:id="rId214"/>
  </p:notesMasterIdLst>
  <p:sldIdLst>
    <p:sldId id="1816" r:id="rId3"/>
    <p:sldId id="1988" r:id="rId4"/>
    <p:sldId id="2083" r:id="rId5"/>
    <p:sldId id="2055" r:id="rId6"/>
    <p:sldId id="1859" r:id="rId7"/>
    <p:sldId id="1862" r:id="rId8"/>
    <p:sldId id="1931" r:id="rId9"/>
    <p:sldId id="1970" r:id="rId10"/>
    <p:sldId id="1838" r:id="rId11"/>
    <p:sldId id="2048" r:id="rId12"/>
    <p:sldId id="1871" r:id="rId13"/>
    <p:sldId id="2057" r:id="rId14"/>
    <p:sldId id="1873" r:id="rId15"/>
    <p:sldId id="1874" r:id="rId16"/>
    <p:sldId id="1875" r:id="rId17"/>
    <p:sldId id="1876" r:id="rId18"/>
    <p:sldId id="1877" r:id="rId19"/>
    <p:sldId id="1878" r:id="rId20"/>
    <p:sldId id="1839" r:id="rId21"/>
    <p:sldId id="2049" r:id="rId22"/>
    <p:sldId id="1840" r:id="rId23"/>
    <p:sldId id="1845" r:id="rId24"/>
    <p:sldId id="1846" r:id="rId25"/>
    <p:sldId id="1847" r:id="rId26"/>
    <p:sldId id="2058" r:id="rId27"/>
    <p:sldId id="1854" r:id="rId28"/>
    <p:sldId id="1856" r:id="rId29"/>
    <p:sldId id="1852" r:id="rId30"/>
    <p:sldId id="2059" r:id="rId31"/>
    <p:sldId id="1858" r:id="rId32"/>
    <p:sldId id="1860" r:id="rId33"/>
    <p:sldId id="1863" r:id="rId34"/>
    <p:sldId id="1861" r:id="rId35"/>
    <p:sldId id="1864" r:id="rId36"/>
    <p:sldId id="2060" r:id="rId37"/>
    <p:sldId id="1867" r:id="rId38"/>
    <p:sldId id="1868" r:id="rId39"/>
    <p:sldId id="1869" r:id="rId40"/>
    <p:sldId id="1870" r:id="rId41"/>
    <p:sldId id="1841" r:id="rId42"/>
    <p:sldId id="2050" r:id="rId43"/>
    <p:sldId id="1842" r:id="rId44"/>
    <p:sldId id="1880" r:id="rId45"/>
    <p:sldId id="1881" r:id="rId46"/>
    <p:sldId id="1882" r:id="rId47"/>
    <p:sldId id="1883" r:id="rId48"/>
    <p:sldId id="1884" r:id="rId49"/>
    <p:sldId id="1885" r:id="rId50"/>
    <p:sldId id="2061" r:id="rId51"/>
    <p:sldId id="1887" r:id="rId52"/>
    <p:sldId id="1892" r:id="rId53"/>
    <p:sldId id="1890" r:id="rId54"/>
    <p:sldId id="2062" r:id="rId55"/>
    <p:sldId id="1894" r:id="rId56"/>
    <p:sldId id="1895" r:id="rId57"/>
    <p:sldId id="2063" r:id="rId58"/>
    <p:sldId id="1889" r:id="rId59"/>
    <p:sldId id="1900" r:id="rId60"/>
    <p:sldId id="1897" r:id="rId61"/>
    <p:sldId id="1898" r:id="rId62"/>
    <p:sldId id="1899" r:id="rId63"/>
    <p:sldId id="1891" r:id="rId64"/>
    <p:sldId id="1843" r:id="rId65"/>
    <p:sldId id="2051" r:id="rId66"/>
    <p:sldId id="1904" r:id="rId67"/>
    <p:sldId id="1906" r:id="rId68"/>
    <p:sldId id="1905" r:id="rId69"/>
    <p:sldId id="1911" r:id="rId70"/>
    <p:sldId id="1951" r:id="rId71"/>
    <p:sldId id="1907" r:id="rId72"/>
    <p:sldId id="1908" r:id="rId73"/>
    <p:sldId id="1909" r:id="rId74"/>
    <p:sldId id="1910" r:id="rId75"/>
    <p:sldId id="1912" r:id="rId76"/>
    <p:sldId id="2064" r:id="rId77"/>
    <p:sldId id="1917" r:id="rId78"/>
    <p:sldId id="1914" r:id="rId79"/>
    <p:sldId id="1918" r:id="rId80"/>
    <p:sldId id="1969" r:id="rId81"/>
    <p:sldId id="1948" r:id="rId82"/>
    <p:sldId id="2052" r:id="rId83"/>
    <p:sldId id="1844" r:id="rId84"/>
    <p:sldId id="1902" r:id="rId85"/>
    <p:sldId id="1903" r:id="rId86"/>
    <p:sldId id="1920" r:id="rId87"/>
    <p:sldId id="1919" r:id="rId88"/>
    <p:sldId id="1924" r:id="rId89"/>
    <p:sldId id="1927" r:id="rId90"/>
    <p:sldId id="1928" r:id="rId91"/>
    <p:sldId id="1929" r:id="rId92"/>
    <p:sldId id="1930" r:id="rId93"/>
    <p:sldId id="1921" r:id="rId94"/>
    <p:sldId id="1925" r:id="rId95"/>
    <p:sldId id="1926" r:id="rId96"/>
    <p:sldId id="1933" r:id="rId97"/>
    <p:sldId id="1952" r:id="rId98"/>
    <p:sldId id="1932" r:id="rId99"/>
    <p:sldId id="1934" r:id="rId100"/>
    <p:sldId id="1935" r:id="rId101"/>
    <p:sldId id="1936" r:id="rId102"/>
    <p:sldId id="1937" r:id="rId103"/>
    <p:sldId id="1938" r:id="rId104"/>
    <p:sldId id="1940" r:id="rId105"/>
    <p:sldId id="2065" r:id="rId106"/>
    <p:sldId id="1941" r:id="rId107"/>
    <p:sldId id="1942" r:id="rId108"/>
    <p:sldId id="1943" r:id="rId109"/>
    <p:sldId id="1944" r:id="rId110"/>
    <p:sldId id="1946" r:id="rId111"/>
    <p:sldId id="1947" r:id="rId112"/>
    <p:sldId id="1945" r:id="rId113"/>
    <p:sldId id="1958" r:id="rId114"/>
    <p:sldId id="1959" r:id="rId115"/>
    <p:sldId id="1960" r:id="rId116"/>
    <p:sldId id="1961" r:id="rId117"/>
    <p:sldId id="1963" r:id="rId118"/>
    <p:sldId id="1953" r:id="rId119"/>
    <p:sldId id="2066" r:id="rId120"/>
    <p:sldId id="1955" r:id="rId121"/>
    <p:sldId id="1962" r:id="rId122"/>
    <p:sldId id="1967" r:id="rId123"/>
    <p:sldId id="1923" r:id="rId124"/>
    <p:sldId id="1964" r:id="rId125"/>
    <p:sldId id="1966" r:id="rId126"/>
    <p:sldId id="1968" r:id="rId127"/>
    <p:sldId id="1950" r:id="rId128"/>
    <p:sldId id="1850" r:id="rId129"/>
    <p:sldId id="2053" r:id="rId130"/>
    <p:sldId id="1987" r:id="rId131"/>
    <p:sldId id="1997" r:id="rId132"/>
    <p:sldId id="2086" r:id="rId133"/>
    <p:sldId id="1979" r:id="rId134"/>
    <p:sldId id="2084" r:id="rId135"/>
    <p:sldId id="1982" r:id="rId136"/>
    <p:sldId id="1980" r:id="rId137"/>
    <p:sldId id="1985" r:id="rId138"/>
    <p:sldId id="1995" r:id="rId139"/>
    <p:sldId id="1984" r:id="rId140"/>
    <p:sldId id="1981" r:id="rId141"/>
    <p:sldId id="1991" r:id="rId142"/>
    <p:sldId id="2067" r:id="rId143"/>
    <p:sldId id="1992" r:id="rId144"/>
    <p:sldId id="1993" r:id="rId145"/>
    <p:sldId id="1994" r:id="rId146"/>
    <p:sldId id="1971" r:id="rId147"/>
    <p:sldId id="1976" r:id="rId148"/>
    <p:sldId id="2047" r:id="rId149"/>
    <p:sldId id="2045" r:id="rId150"/>
    <p:sldId id="2085" r:id="rId151"/>
    <p:sldId id="1990" r:id="rId152"/>
    <p:sldId id="1996" r:id="rId153"/>
    <p:sldId id="1998" r:id="rId154"/>
    <p:sldId id="2000" r:id="rId155"/>
    <p:sldId id="2001" r:id="rId156"/>
    <p:sldId id="2003" r:id="rId157"/>
    <p:sldId id="2002" r:id="rId158"/>
    <p:sldId id="1999" r:id="rId159"/>
    <p:sldId id="2004" r:id="rId160"/>
    <p:sldId id="2040" r:id="rId161"/>
    <p:sldId id="2068" r:id="rId162"/>
    <p:sldId id="2041" r:id="rId163"/>
    <p:sldId id="2043" r:id="rId164"/>
    <p:sldId id="2042" r:id="rId165"/>
    <p:sldId id="1978" r:id="rId166"/>
    <p:sldId id="1973" r:id="rId167"/>
    <p:sldId id="2054" r:id="rId168"/>
    <p:sldId id="2027" r:id="rId169"/>
    <p:sldId id="2028" r:id="rId170"/>
    <p:sldId id="2069" r:id="rId171"/>
    <p:sldId id="2071" r:id="rId172"/>
    <p:sldId id="2070" r:id="rId173"/>
    <p:sldId id="1986" r:id="rId174"/>
    <p:sldId id="1983" r:id="rId175"/>
    <p:sldId id="2018" r:id="rId176"/>
    <p:sldId id="2006" r:id="rId177"/>
    <p:sldId id="2007" r:id="rId178"/>
    <p:sldId id="2008" r:id="rId179"/>
    <p:sldId id="2009" r:id="rId180"/>
    <p:sldId id="2010" r:id="rId181"/>
    <p:sldId id="2011" r:id="rId182"/>
    <p:sldId id="2012" r:id="rId183"/>
    <p:sldId id="2013" r:id="rId184"/>
    <p:sldId id="2014" r:id="rId185"/>
    <p:sldId id="2015" r:id="rId186"/>
    <p:sldId id="2017" r:id="rId187"/>
    <p:sldId id="2016" r:id="rId188"/>
    <p:sldId id="2019" r:id="rId189"/>
    <p:sldId id="2044" r:id="rId190"/>
    <p:sldId id="2020" r:id="rId191"/>
    <p:sldId id="2021" r:id="rId192"/>
    <p:sldId id="2025" r:id="rId193"/>
    <p:sldId id="2024" r:id="rId194"/>
    <p:sldId id="2023" r:id="rId195"/>
    <p:sldId id="2026" r:id="rId196"/>
    <p:sldId id="2022" r:id="rId197"/>
    <p:sldId id="2029" r:id="rId198"/>
    <p:sldId id="2030" r:id="rId199"/>
    <p:sldId id="2031" r:id="rId200"/>
    <p:sldId id="2034" r:id="rId201"/>
    <p:sldId id="2033" r:id="rId202"/>
    <p:sldId id="2032" r:id="rId203"/>
    <p:sldId id="2036" r:id="rId204"/>
    <p:sldId id="2037" r:id="rId205"/>
    <p:sldId id="2035" r:id="rId206"/>
    <p:sldId id="2038" r:id="rId207"/>
    <p:sldId id="2039" r:id="rId208"/>
    <p:sldId id="1975" r:id="rId209"/>
    <p:sldId id="2072" r:id="rId210"/>
    <p:sldId id="2075" r:id="rId211"/>
    <p:sldId id="2074" r:id="rId212"/>
    <p:sldId id="2073" r:id="rId213"/>
  </p:sldIdLst>
  <p:sldSz cx="12192000" cy="6858000"/>
  <p:notesSz cx="6858000" cy="9144000"/>
  <p:embeddedFontLst>
    <p:embeddedFont>
      <p:font typeface="Calibri" panose="020F0502020204030204" pitchFamily="34" charset="0"/>
      <p:regular r:id="rId215"/>
      <p:bold r:id="rId216"/>
      <p:italic r:id="rId217"/>
      <p:boldItalic r:id="rId218"/>
    </p:embeddedFont>
    <p:embeddedFont>
      <p:font typeface="Cambria Math" panose="02040503050406030204" pitchFamily="18" charset="0"/>
      <p:regular r:id="rId219"/>
    </p:embeddedFont>
    <p:embeddedFont>
      <p:font typeface="Consolas" panose="020B0609020204030204" pitchFamily="49" charset="0"/>
      <p:regular r:id="rId220"/>
      <p:bold r:id="rId221"/>
      <p:italic r:id="rId222"/>
      <p:boldItalic r:id="rId223"/>
    </p:embeddedFont>
    <p:embeddedFont>
      <p:font typeface="Exo 2 SemiBold" panose="020B0604020202020204" charset="0"/>
      <p:regular r:id="rId224"/>
      <p:bold r:id="rId225"/>
      <p:italic r:id="rId226"/>
      <p:boldItalic r:id="rId227"/>
    </p:embeddedFont>
    <p:embeddedFont>
      <p:font typeface="Open Sans" panose="020B0606030504020204" pitchFamily="34" charset="0"/>
      <p:regular r:id="rId228"/>
      <p:bold r:id="rId229"/>
      <p:italic r:id="rId230"/>
      <p:boldItalic r:id="rId231"/>
    </p:embeddedFont>
    <p:embeddedFont>
      <p:font typeface="Segoe UI" panose="020B0502040204020203" pitchFamily="34" charset="0"/>
      <p:regular r:id="rId232"/>
      <p:bold r:id="rId233"/>
      <p:italic r:id="rId234"/>
      <p:boldItalic r:id="rId23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963C45B-3A13-45A0-A9B3-3DA1A66111E6}">
          <p14:sldIdLst>
            <p14:sldId id="1816"/>
            <p14:sldId id="1988"/>
            <p14:sldId id="2083"/>
            <p14:sldId id="2055"/>
            <p14:sldId id="1859"/>
            <p14:sldId id="1862"/>
            <p14:sldId id="1931"/>
            <p14:sldId id="1970"/>
          </p14:sldIdLst>
        </p14:section>
        <p14:section name="Module 1: Why Implicit" id="{82BEDE6E-EB8E-425D-9FC1-17E7A74C9A26}">
          <p14:sldIdLst>
            <p14:sldId id="1838"/>
            <p14:sldId id="2048"/>
            <p14:sldId id="1871"/>
            <p14:sldId id="2057"/>
            <p14:sldId id="1873"/>
            <p14:sldId id="1874"/>
            <p14:sldId id="1875"/>
            <p14:sldId id="1876"/>
            <p14:sldId id="1877"/>
            <p14:sldId id="1878"/>
          </p14:sldIdLst>
        </p14:section>
        <p14:section name="Module 2: Basics of Implicit Problem Solving" id="{6989A512-7B4E-4DD3-89B5-E0305CDE64B0}">
          <p14:sldIdLst>
            <p14:sldId id="1839"/>
            <p14:sldId id="2049"/>
            <p14:sldId id="1840"/>
            <p14:sldId id="1845"/>
            <p14:sldId id="1846"/>
            <p14:sldId id="1847"/>
            <p14:sldId id="2058"/>
            <p14:sldId id="1854"/>
            <p14:sldId id="1856"/>
            <p14:sldId id="1852"/>
            <p14:sldId id="2059"/>
            <p14:sldId id="1858"/>
            <p14:sldId id="1860"/>
            <p14:sldId id="1863"/>
            <p14:sldId id="1861"/>
            <p14:sldId id="1864"/>
            <p14:sldId id="2060"/>
            <p14:sldId id="1867"/>
            <p14:sldId id="1868"/>
            <p14:sldId id="1869"/>
            <p14:sldId id="1870"/>
          </p14:sldIdLst>
        </p14:section>
        <p14:section name="Module 3: Basics of Nonlinear Problem Solving" id="{158DB837-E3F7-46A5-87BE-73991EEFEB8D}">
          <p14:sldIdLst>
            <p14:sldId id="1841"/>
            <p14:sldId id="2050"/>
            <p14:sldId id="1842"/>
            <p14:sldId id="1880"/>
            <p14:sldId id="1881"/>
            <p14:sldId id="1882"/>
            <p14:sldId id="1883"/>
            <p14:sldId id="1884"/>
            <p14:sldId id="1885"/>
            <p14:sldId id="2061"/>
            <p14:sldId id="1887"/>
            <p14:sldId id="1892"/>
            <p14:sldId id="1890"/>
            <p14:sldId id="2062"/>
            <p14:sldId id="1894"/>
            <p14:sldId id="1895"/>
            <p14:sldId id="2063"/>
            <p14:sldId id="1889"/>
            <p14:sldId id="1900"/>
            <p14:sldId id="1897"/>
            <p14:sldId id="1898"/>
            <p14:sldId id="1899"/>
            <p14:sldId id="1891"/>
          </p14:sldIdLst>
        </p14:section>
        <p14:section name="Module 4: Implicit Time Stepping" id="{1CE63EB3-6ACD-4B93-9E8F-D53DB7451D59}">
          <p14:sldIdLst>
            <p14:sldId id="1843"/>
            <p14:sldId id="2051"/>
            <p14:sldId id="1904"/>
            <p14:sldId id="1906"/>
            <p14:sldId id="1905"/>
            <p14:sldId id="1911"/>
            <p14:sldId id="1951"/>
            <p14:sldId id="1907"/>
            <p14:sldId id="1908"/>
            <p14:sldId id="1909"/>
            <p14:sldId id="1910"/>
            <p14:sldId id="1912"/>
            <p14:sldId id="2064"/>
            <p14:sldId id="1917"/>
            <p14:sldId id="1914"/>
            <p14:sldId id="1918"/>
            <p14:sldId id="1969"/>
          </p14:sldIdLst>
        </p14:section>
        <p14:section name="Module 5: The Solver" id="{34905C16-A788-427C-A83D-8865B92CF8E9}">
          <p14:sldIdLst>
            <p14:sldId id="1948"/>
            <p14:sldId id="2052"/>
            <p14:sldId id="1844"/>
            <p14:sldId id="1902"/>
            <p14:sldId id="1903"/>
            <p14:sldId id="1920"/>
            <p14:sldId id="1919"/>
            <p14:sldId id="1924"/>
            <p14:sldId id="1927"/>
            <p14:sldId id="1928"/>
            <p14:sldId id="1929"/>
            <p14:sldId id="1930"/>
            <p14:sldId id="1921"/>
            <p14:sldId id="1925"/>
            <p14:sldId id="1926"/>
            <p14:sldId id="1933"/>
            <p14:sldId id="1952"/>
            <p14:sldId id="1932"/>
            <p14:sldId id="1934"/>
            <p14:sldId id="1935"/>
            <p14:sldId id="1936"/>
            <p14:sldId id="1937"/>
            <p14:sldId id="1938"/>
            <p14:sldId id="1940"/>
            <p14:sldId id="2065"/>
            <p14:sldId id="1941"/>
            <p14:sldId id="1942"/>
            <p14:sldId id="1943"/>
            <p14:sldId id="1944"/>
            <p14:sldId id="1946"/>
            <p14:sldId id="1947"/>
            <p14:sldId id="1945"/>
            <p14:sldId id="1958"/>
            <p14:sldId id="1959"/>
            <p14:sldId id="1960"/>
            <p14:sldId id="1961"/>
            <p14:sldId id="1963"/>
            <p14:sldId id="1953"/>
            <p14:sldId id="2066"/>
            <p14:sldId id="1955"/>
            <p14:sldId id="1962"/>
            <p14:sldId id="1967"/>
            <p14:sldId id="1923"/>
            <p14:sldId id="1964"/>
            <p14:sldId id="1966"/>
            <p14:sldId id="1968"/>
            <p14:sldId id="1950"/>
          </p14:sldIdLst>
        </p14:section>
        <p14:section name="Module 6: The Multilevel Solver" id="{20A6D3A6-65EE-48B7-AC7B-8A6759E76CD8}">
          <p14:sldIdLst>
            <p14:sldId id="1850"/>
            <p14:sldId id="2053"/>
            <p14:sldId id="1987"/>
            <p14:sldId id="1997"/>
            <p14:sldId id="2086"/>
            <p14:sldId id="1979"/>
            <p14:sldId id="2084"/>
            <p14:sldId id="1982"/>
            <p14:sldId id="1980"/>
            <p14:sldId id="1985"/>
            <p14:sldId id="1995"/>
            <p14:sldId id="1984"/>
            <p14:sldId id="1981"/>
            <p14:sldId id="1991"/>
            <p14:sldId id="2067"/>
            <p14:sldId id="1992"/>
            <p14:sldId id="1993"/>
            <p14:sldId id="1994"/>
            <p14:sldId id="1971"/>
          </p14:sldIdLst>
        </p14:section>
        <p14:section name="Module 7: Implicit Dynamics" id="{52CF35EA-952F-4533-915C-125DF844D265}">
          <p14:sldIdLst>
            <p14:sldId id="1976"/>
            <p14:sldId id="2047"/>
            <p14:sldId id="2045"/>
            <p14:sldId id="2085"/>
            <p14:sldId id="1990"/>
            <p14:sldId id="1996"/>
            <p14:sldId id="1998"/>
            <p14:sldId id="2000"/>
            <p14:sldId id="2001"/>
            <p14:sldId id="2003"/>
            <p14:sldId id="2002"/>
            <p14:sldId id="1999"/>
            <p14:sldId id="2004"/>
            <p14:sldId id="2040"/>
            <p14:sldId id="2068"/>
            <p14:sldId id="2041"/>
            <p14:sldId id="2043"/>
            <p14:sldId id="2042"/>
            <p14:sldId id="1978"/>
          </p14:sldIdLst>
        </p14:section>
        <p14:section name="Module 8: Tips and Tricks" id="{5B4164F4-33E2-49B1-8C18-8D0BCBD14889}">
          <p14:sldIdLst>
            <p14:sldId id="1973"/>
            <p14:sldId id="2054"/>
            <p14:sldId id="2027"/>
            <p14:sldId id="2028"/>
            <p14:sldId id="2069"/>
            <p14:sldId id="2071"/>
            <p14:sldId id="2070"/>
            <p14:sldId id="1986"/>
            <p14:sldId id="1983"/>
            <p14:sldId id="2018"/>
            <p14:sldId id="2006"/>
            <p14:sldId id="2007"/>
            <p14:sldId id="2008"/>
            <p14:sldId id="2009"/>
            <p14:sldId id="2010"/>
            <p14:sldId id="2011"/>
            <p14:sldId id="2012"/>
            <p14:sldId id="2013"/>
            <p14:sldId id="2014"/>
            <p14:sldId id="2015"/>
            <p14:sldId id="2017"/>
            <p14:sldId id="2016"/>
            <p14:sldId id="2019"/>
            <p14:sldId id="2044"/>
            <p14:sldId id="2020"/>
            <p14:sldId id="2021"/>
            <p14:sldId id="2025"/>
            <p14:sldId id="2024"/>
            <p14:sldId id="2023"/>
            <p14:sldId id="2026"/>
            <p14:sldId id="2022"/>
            <p14:sldId id="2029"/>
            <p14:sldId id="2030"/>
            <p14:sldId id="2031"/>
            <p14:sldId id="2034"/>
            <p14:sldId id="2033"/>
            <p14:sldId id="2032"/>
            <p14:sldId id="2036"/>
            <p14:sldId id="2037"/>
            <p14:sldId id="2035"/>
            <p14:sldId id="2038"/>
            <p14:sldId id="2039"/>
            <p14:sldId id="1975"/>
          </p14:sldIdLst>
        </p14:section>
        <p14:section name="Closing thoughts" id="{BCA8F38B-9267-45EE-A1E6-11CE56C75705}">
          <p14:sldIdLst>
            <p14:sldId id="2072"/>
            <p14:sldId id="2075"/>
            <p14:sldId id="2074"/>
            <p14:sldId id="207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5EA3B5"/>
    <a:srgbClr val="005376"/>
    <a:srgbClr val="A1A878"/>
    <a:srgbClr val="A12F83"/>
    <a:srgbClr val="12846D"/>
    <a:srgbClr val="00ADD9"/>
    <a:srgbClr val="004070"/>
    <a:srgbClr val="00AC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99" autoAdjust="0"/>
    <p:restoredTop sz="94701"/>
  </p:normalViewPr>
  <p:slideViewPr>
    <p:cSldViewPr snapToGrid="0" snapToObjects="1">
      <p:cViewPr varScale="1">
        <p:scale>
          <a:sx n="126" d="100"/>
          <a:sy n="126" d="100"/>
        </p:scale>
        <p:origin x="156" y="75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font" Target="fonts/font12.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font" Target="fonts/font2.fntdata"/><Relationship Id="rId237" Type="http://schemas.openxmlformats.org/officeDocument/2006/relationships/presProps" Target="presProp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font" Target="fonts/font13.fntdata"/><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font" Target="fonts/font3.fntdata"/><Relationship Id="rId6" Type="http://schemas.openxmlformats.org/officeDocument/2006/relationships/slide" Target="slides/slide4.xml"/><Relationship Id="rId238" Type="http://schemas.openxmlformats.org/officeDocument/2006/relationships/viewProps" Target="viewProps.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font" Target="fonts/font14.fntdata"/><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font" Target="fonts/font4.fntdata"/><Relationship Id="rId239" Type="http://schemas.openxmlformats.org/officeDocument/2006/relationships/theme" Target="theme/theme1.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font" Target="fonts/font15.fntdata"/><Relationship Id="rId240" Type="http://schemas.openxmlformats.org/officeDocument/2006/relationships/tableStyles" Target="tableStyles.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font" Target="fonts/font5.fntdata"/><Relationship Id="rId230" Type="http://schemas.openxmlformats.org/officeDocument/2006/relationships/font" Target="fonts/font16.fntdata"/><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font" Target="fonts/font6.fntdata"/><Relationship Id="rId225" Type="http://schemas.openxmlformats.org/officeDocument/2006/relationships/font" Target="fonts/font11.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font" Target="fonts/font1.fntdata"/><Relationship Id="rId236" Type="http://schemas.openxmlformats.org/officeDocument/2006/relationships/commentAuthors" Target="commentAuthors.xml"/><Relationship Id="rId26" Type="http://schemas.openxmlformats.org/officeDocument/2006/relationships/slide" Target="slides/slide24.xml"/><Relationship Id="rId231" Type="http://schemas.openxmlformats.org/officeDocument/2006/relationships/font" Target="fonts/font17.fntdata"/><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font" Target="fonts/font7.fntdata"/><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font" Target="fonts/font18.fntdata"/><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font" Target="fonts/font8.fntdata"/><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font" Target="fonts/font19.fntdata"/><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font" Target="fonts/font9.fntdata"/><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font" Target="fonts/font20.fntdata"/><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font" Target="fonts/font10.fntdata"/><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notesMaster" Target="notesMasters/notesMaster1.xml"/><Relationship Id="rId235" Type="http://schemas.openxmlformats.org/officeDocument/2006/relationships/font" Target="fonts/font21.fntdata"/><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dk1"/>
                </a:solidFill>
                <a:latin typeface="+mn-lt"/>
                <a:ea typeface="+mn-ea"/>
                <a:cs typeface="+mn-cs"/>
              </a:defRPr>
            </a:pPr>
            <a:r>
              <a:rPr lang="en-US"/>
              <a:t>Why Are Solver Settings So Hard!</a:t>
            </a:r>
          </a:p>
        </c:rich>
      </c:tx>
      <c:layout>
        <c:manualLayout>
          <c:xMode val="edge"/>
          <c:yMode val="edge"/>
          <c:x val="0.26828506397637797"/>
          <c:y val="0"/>
        </c:manualLayout>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dk1"/>
              </a:solidFill>
              <a:latin typeface="+mn-lt"/>
              <a:ea typeface="+mn-ea"/>
              <a:cs typeface="+mn-cs"/>
            </a:defRPr>
          </a:pPr>
          <a:endParaRPr lang="en-US"/>
        </a:p>
      </c:txPr>
    </c:title>
    <c:autoTitleDeleted val="0"/>
    <c:plotArea>
      <c:layout/>
      <c:radarChart>
        <c:radarStyle val="marker"/>
        <c:varyColors val="0"/>
        <c:ser>
          <c:idx val="0"/>
          <c:order val="0"/>
          <c:tx>
            <c:strRef>
              <c:f>Sheet1!$B$1</c:f>
              <c:strCache>
                <c:ptCount val="1"/>
                <c:pt idx="0">
                  <c:v>Default Settings</c:v>
                </c:pt>
              </c:strCache>
            </c:strRef>
          </c:tx>
          <c:spPr>
            <a:ln w="38100" cap="rnd">
              <a:solidFill>
                <a:schemeClr val="accent1"/>
              </a:solidFill>
              <a:round/>
            </a:ln>
            <a:effectLst/>
          </c:spPr>
          <c:marker>
            <c:symbol val="none"/>
          </c:marker>
          <c:cat>
            <c:strRef>
              <c:f>Sheet1!$A$2:$A$6</c:f>
              <c:strCache>
                <c:ptCount val="5"/>
                <c:pt idx="0">
                  <c:v>Implicit Contact</c:v>
                </c:pt>
                <c:pt idx="1">
                  <c:v>Complex Materials</c:v>
                </c:pt>
                <c:pt idx="2">
                  <c:v>Large Element Count</c:v>
                </c:pt>
                <c:pt idx="3">
                  <c:v>Shell-Like Structures</c:v>
                </c:pt>
                <c:pt idx="4">
                  <c:v>Implicit Dynamics and Rigid Bodies</c:v>
                </c:pt>
              </c:strCache>
            </c:strRef>
          </c:cat>
          <c:val>
            <c:numRef>
              <c:f>Sheet1!$B$2:$B$6</c:f>
              <c:numCache>
                <c:formatCode>General</c:formatCode>
                <c:ptCount val="5"/>
                <c:pt idx="0">
                  <c:v>2</c:v>
                </c:pt>
                <c:pt idx="1">
                  <c:v>2</c:v>
                </c:pt>
                <c:pt idx="2">
                  <c:v>2</c:v>
                </c:pt>
                <c:pt idx="3">
                  <c:v>2</c:v>
                </c:pt>
                <c:pt idx="4">
                  <c:v>2</c:v>
                </c:pt>
              </c:numCache>
            </c:numRef>
          </c:val>
          <c:extLst>
            <c:ext xmlns:c16="http://schemas.microsoft.com/office/drawing/2014/chart" uri="{C3380CC4-5D6E-409C-BE32-E72D297353CC}">
              <c16:uniqueId val="{00000000-419C-41F8-A57A-0D47AA5D363E}"/>
            </c:ext>
          </c:extLst>
        </c:ser>
        <c:ser>
          <c:idx val="1"/>
          <c:order val="1"/>
          <c:tx>
            <c:strRef>
              <c:f>Sheet1!$C$1</c:f>
              <c:strCache>
                <c:ptCount val="1"/>
                <c:pt idx="0">
                  <c:v>Settings 1</c:v>
                </c:pt>
              </c:strCache>
            </c:strRef>
          </c:tx>
          <c:spPr>
            <a:ln w="15875" cap="rnd">
              <a:solidFill>
                <a:schemeClr val="accent2"/>
              </a:solidFill>
              <a:round/>
            </a:ln>
            <a:effectLst/>
          </c:spPr>
          <c:marker>
            <c:symbol val="none"/>
          </c:marker>
          <c:cat>
            <c:strRef>
              <c:f>Sheet1!$A$2:$A$6</c:f>
              <c:strCache>
                <c:ptCount val="5"/>
                <c:pt idx="0">
                  <c:v>Implicit Contact</c:v>
                </c:pt>
                <c:pt idx="1">
                  <c:v>Complex Materials</c:v>
                </c:pt>
                <c:pt idx="2">
                  <c:v>Large Element Count</c:v>
                </c:pt>
                <c:pt idx="3">
                  <c:v>Shell-Like Structures</c:v>
                </c:pt>
                <c:pt idx="4">
                  <c:v>Implicit Dynamics and Rigid Bodies</c:v>
                </c:pt>
              </c:strCache>
            </c:strRef>
          </c:cat>
          <c:val>
            <c:numRef>
              <c:f>Sheet1!$C$2:$C$6</c:f>
              <c:numCache>
                <c:formatCode>General</c:formatCode>
                <c:ptCount val="5"/>
                <c:pt idx="0">
                  <c:v>4</c:v>
                </c:pt>
                <c:pt idx="1">
                  <c:v>2</c:v>
                </c:pt>
                <c:pt idx="2">
                  <c:v>2</c:v>
                </c:pt>
                <c:pt idx="3">
                  <c:v>1</c:v>
                </c:pt>
                <c:pt idx="4">
                  <c:v>1</c:v>
                </c:pt>
              </c:numCache>
            </c:numRef>
          </c:val>
          <c:extLst>
            <c:ext xmlns:c16="http://schemas.microsoft.com/office/drawing/2014/chart" uri="{C3380CC4-5D6E-409C-BE32-E72D297353CC}">
              <c16:uniqueId val="{00000001-419C-41F8-A57A-0D47AA5D363E}"/>
            </c:ext>
          </c:extLst>
        </c:ser>
        <c:ser>
          <c:idx val="2"/>
          <c:order val="2"/>
          <c:tx>
            <c:strRef>
              <c:f>Sheet1!$D$1</c:f>
              <c:strCache>
                <c:ptCount val="1"/>
                <c:pt idx="0">
                  <c:v>Settings 2</c:v>
                </c:pt>
              </c:strCache>
            </c:strRef>
          </c:tx>
          <c:spPr>
            <a:ln w="15875" cap="rnd">
              <a:solidFill>
                <a:schemeClr val="accent3"/>
              </a:solidFill>
              <a:round/>
            </a:ln>
            <a:effectLst/>
          </c:spPr>
          <c:marker>
            <c:symbol val="none"/>
          </c:marker>
          <c:cat>
            <c:strRef>
              <c:f>Sheet1!$A$2:$A$6</c:f>
              <c:strCache>
                <c:ptCount val="5"/>
                <c:pt idx="0">
                  <c:v>Implicit Contact</c:v>
                </c:pt>
                <c:pt idx="1">
                  <c:v>Complex Materials</c:v>
                </c:pt>
                <c:pt idx="2">
                  <c:v>Large Element Count</c:v>
                </c:pt>
                <c:pt idx="3">
                  <c:v>Shell-Like Structures</c:v>
                </c:pt>
                <c:pt idx="4">
                  <c:v>Implicit Dynamics and Rigid Bodies</c:v>
                </c:pt>
              </c:strCache>
            </c:strRef>
          </c:cat>
          <c:val>
            <c:numRef>
              <c:f>Sheet1!$D$2:$D$6</c:f>
              <c:numCache>
                <c:formatCode>General</c:formatCode>
                <c:ptCount val="5"/>
                <c:pt idx="0">
                  <c:v>1</c:v>
                </c:pt>
                <c:pt idx="1">
                  <c:v>2</c:v>
                </c:pt>
                <c:pt idx="2">
                  <c:v>3</c:v>
                </c:pt>
                <c:pt idx="3">
                  <c:v>2</c:v>
                </c:pt>
                <c:pt idx="4">
                  <c:v>5</c:v>
                </c:pt>
              </c:numCache>
            </c:numRef>
          </c:val>
          <c:extLst>
            <c:ext xmlns:c16="http://schemas.microsoft.com/office/drawing/2014/chart" uri="{C3380CC4-5D6E-409C-BE32-E72D297353CC}">
              <c16:uniqueId val="{00000003-419C-41F8-A57A-0D47AA5D363E}"/>
            </c:ext>
          </c:extLst>
        </c:ser>
        <c:ser>
          <c:idx val="3"/>
          <c:order val="3"/>
          <c:tx>
            <c:strRef>
              <c:f>Sheet1!$E$1</c:f>
              <c:strCache>
                <c:ptCount val="1"/>
                <c:pt idx="0">
                  <c:v>Settings 3</c:v>
                </c:pt>
              </c:strCache>
            </c:strRef>
          </c:tx>
          <c:spPr>
            <a:ln w="15875" cap="rnd">
              <a:solidFill>
                <a:schemeClr val="accent4"/>
              </a:solidFill>
              <a:round/>
            </a:ln>
            <a:effectLst/>
          </c:spPr>
          <c:marker>
            <c:symbol val="none"/>
          </c:marker>
          <c:cat>
            <c:strRef>
              <c:f>Sheet1!$A$2:$A$6</c:f>
              <c:strCache>
                <c:ptCount val="5"/>
                <c:pt idx="0">
                  <c:v>Implicit Contact</c:v>
                </c:pt>
                <c:pt idx="1">
                  <c:v>Complex Materials</c:v>
                </c:pt>
                <c:pt idx="2">
                  <c:v>Large Element Count</c:v>
                </c:pt>
                <c:pt idx="3">
                  <c:v>Shell-Like Structures</c:v>
                </c:pt>
                <c:pt idx="4">
                  <c:v>Implicit Dynamics and Rigid Bodies</c:v>
                </c:pt>
              </c:strCache>
            </c:strRef>
          </c:cat>
          <c:val>
            <c:numRef>
              <c:f>Sheet1!$E$2:$E$6</c:f>
              <c:numCache>
                <c:formatCode>General</c:formatCode>
                <c:ptCount val="5"/>
                <c:pt idx="0">
                  <c:v>1</c:v>
                </c:pt>
                <c:pt idx="1">
                  <c:v>2</c:v>
                </c:pt>
                <c:pt idx="2">
                  <c:v>5</c:v>
                </c:pt>
                <c:pt idx="3">
                  <c:v>3</c:v>
                </c:pt>
                <c:pt idx="4">
                  <c:v>2</c:v>
                </c:pt>
              </c:numCache>
            </c:numRef>
          </c:val>
          <c:extLst>
            <c:ext xmlns:c16="http://schemas.microsoft.com/office/drawing/2014/chart" uri="{C3380CC4-5D6E-409C-BE32-E72D297353CC}">
              <c16:uniqueId val="{00000004-419C-41F8-A57A-0D47AA5D363E}"/>
            </c:ext>
          </c:extLst>
        </c:ser>
        <c:dLbls>
          <c:showLegendKey val="0"/>
          <c:showVal val="0"/>
          <c:showCatName val="0"/>
          <c:showSerName val="0"/>
          <c:showPercent val="0"/>
          <c:showBubbleSize val="0"/>
        </c:dLbls>
        <c:axId val="2026397151"/>
        <c:axId val="2026397567"/>
      </c:radarChart>
      <c:catAx>
        <c:axId val="2026397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crossAx val="2026397567"/>
        <c:crosses val="autoZero"/>
        <c:auto val="1"/>
        <c:lblAlgn val="ctr"/>
        <c:lblOffset val="100"/>
        <c:noMultiLvlLbl val="0"/>
      </c:catAx>
      <c:valAx>
        <c:axId val="20263975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crossAx val="20263971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15875"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0.png"/><Relationship Id="rId1" Type="http://schemas.openxmlformats.org/officeDocument/2006/relationships/image" Target="../media/image1440.png"/><Relationship Id="rId4" Type="http://schemas.openxmlformats.org/officeDocument/2006/relationships/image" Target="../media/image1470.png"/></Relationships>
</file>

<file path=ppt/diagrams/_rels/data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0.png"/><Relationship Id="rId1" Type="http://schemas.openxmlformats.org/officeDocument/2006/relationships/image" Target="../media/image1440.png"/><Relationship Id="rId4" Type="http://schemas.openxmlformats.org/officeDocument/2006/relationships/image" Target="../media/image1470.png"/></Relationships>
</file>

<file path=ppt/diagrams/_rels/data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0.png"/><Relationship Id="rId1" Type="http://schemas.openxmlformats.org/officeDocument/2006/relationships/image" Target="../media/image1440.png"/><Relationship Id="rId4" Type="http://schemas.openxmlformats.org/officeDocument/2006/relationships/image" Target="../media/image147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E7BE59-E54C-485B-B60E-4EFB6809B913}" type="doc">
      <dgm:prSet loTypeId="urn:microsoft.com/office/officeart/2005/8/layout/hProcess9" loCatId="process" qsTypeId="urn:microsoft.com/office/officeart/2005/8/quickstyle/simple1" qsCatId="simple" csTypeId="urn:microsoft.com/office/officeart/2005/8/colors/accent1_2" csCatId="accent1" phldr="1"/>
      <dgm:spPr/>
    </dgm:pt>
    <dgm:pt modelId="{6F733A4D-8E0A-442F-B9B2-14F12457D607}">
      <dgm:prSet phldrT="[Text]"/>
      <dgm:spPr/>
      <dgm:t>
        <a:bodyPr/>
        <a:lstStyle/>
        <a:p>
          <a:r>
            <a:rPr lang="en-US" b="0" dirty="0"/>
            <a:t>Load Step 1</a:t>
          </a:r>
          <a:endParaRPr lang="en-US" dirty="0"/>
        </a:p>
      </dgm:t>
    </dgm:pt>
    <dgm:pt modelId="{91685611-AA19-4F4B-8471-965A3D505015}" type="parTrans" cxnId="{733F2305-1409-4065-9E2F-A6064A108CCF}">
      <dgm:prSet/>
      <dgm:spPr/>
      <dgm:t>
        <a:bodyPr/>
        <a:lstStyle/>
        <a:p>
          <a:endParaRPr lang="en-US"/>
        </a:p>
      </dgm:t>
    </dgm:pt>
    <dgm:pt modelId="{EA300342-5226-4503-BD4B-E18A9359CC06}" type="sibTrans" cxnId="{733F2305-1409-4065-9E2F-A6064A108CCF}">
      <dgm:prSet/>
      <dgm:spPr/>
      <dgm:t>
        <a:bodyPr/>
        <a:lstStyle/>
        <a:p>
          <a:endParaRPr lang="en-US"/>
        </a:p>
      </dgm:t>
    </dgm:pt>
    <dgm:pt modelId="{40F9098B-3172-4B8C-9950-B97AB16BA1DE}">
      <dgm:prSet phldrT="[Text]"/>
      <dgm:spPr/>
      <dgm:t>
        <a:bodyPr/>
        <a:lstStyle/>
        <a:p>
          <a:r>
            <a:rPr lang="en-US" b="0" dirty="0"/>
            <a:t>Load Step 2</a:t>
          </a:r>
          <a:endParaRPr lang="en-US" dirty="0"/>
        </a:p>
      </dgm:t>
    </dgm:pt>
    <dgm:pt modelId="{710812D5-D633-478E-A8C0-7C0C60B6FEFF}" type="parTrans" cxnId="{3C2ED554-1A3A-4583-8E1F-B4C16D2998A1}">
      <dgm:prSet/>
      <dgm:spPr/>
      <dgm:t>
        <a:bodyPr/>
        <a:lstStyle/>
        <a:p>
          <a:endParaRPr lang="en-US"/>
        </a:p>
      </dgm:t>
    </dgm:pt>
    <dgm:pt modelId="{93E849C2-6176-40CD-911E-81D605CE7532}" type="sibTrans" cxnId="{3C2ED554-1A3A-4583-8E1F-B4C16D2998A1}">
      <dgm:prSet/>
      <dgm:spPr/>
      <dgm:t>
        <a:bodyPr/>
        <a:lstStyle/>
        <a:p>
          <a:endParaRPr lang="en-US"/>
        </a:p>
      </dgm:t>
    </dgm:pt>
    <dgm:pt modelId="{1307D21C-7985-4A40-8BF4-DC04B3D31177}">
      <dgm:prSet phldrT="[Text]"/>
      <dgm:spPr/>
      <dgm:t>
        <a:bodyPr/>
        <a:lstStyle/>
        <a:p>
          <a:r>
            <a:rPr lang="en-US" b="0" dirty="0"/>
            <a:t>Load Step 3</a:t>
          </a:r>
          <a:endParaRPr lang="en-US" dirty="0"/>
        </a:p>
      </dgm:t>
    </dgm:pt>
    <dgm:pt modelId="{4E053B13-158F-49F4-90B1-1F7DD8A579AF}" type="parTrans" cxnId="{1129F419-68EC-4873-955A-0E81E9F118EC}">
      <dgm:prSet/>
      <dgm:spPr/>
      <dgm:t>
        <a:bodyPr/>
        <a:lstStyle/>
        <a:p>
          <a:endParaRPr lang="en-US"/>
        </a:p>
      </dgm:t>
    </dgm:pt>
    <dgm:pt modelId="{B404D663-0D21-48CF-8C73-AC347E221C5E}" type="sibTrans" cxnId="{1129F419-68EC-4873-955A-0E81E9F118EC}">
      <dgm:prSet/>
      <dgm:spPr/>
      <dgm:t>
        <a:bodyPr/>
        <a:lstStyle/>
        <a:p>
          <a:endParaRPr lang="en-US"/>
        </a:p>
      </dgm:t>
    </dgm:pt>
    <mc:AlternateContent xmlns:mc="http://schemas.openxmlformats.org/markup-compatibility/2006" xmlns:a14="http://schemas.microsoft.com/office/drawing/2010/main">
      <mc:Choice Requires="a14">
        <dgm:pt modelId="{B8B84041-520B-4722-9C69-374510F5E794}">
          <dgm:prSet phldrT="[Text]"/>
          <dgm:spPr/>
          <dgm:t>
            <a:bodyPr/>
            <a:lstStyle/>
            <a:p>
              <a:r>
                <a:rPr lang="en-US" b="0" dirty="0"/>
                <a:t>Step =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𝑡</m:t>
                  </m:r>
                </m:oMath>
              </a14:m>
              <a:endParaRPr lang="en-US" dirty="0"/>
            </a:p>
          </dgm:t>
        </dgm:pt>
      </mc:Choice>
      <mc:Fallback xmlns="">
        <dgm:pt modelId="{B8B84041-520B-4722-9C69-374510F5E794}">
          <dgm:prSet phldrT="[Text]"/>
          <dgm:spPr/>
          <dgm:t>
            <a:bodyPr/>
            <a:lstStyle/>
            <a:p>
              <a:r>
                <a:rPr lang="en-US" b="0" dirty="0"/>
                <a:t>Step = </a:t>
              </a:r>
              <a:r>
                <a:rPr lang="en-US" b="0" i="0">
                  <a:latin typeface="Cambria Math" panose="02040503050406030204" pitchFamily="18" charset="0"/>
                </a:rPr>
                <a:t>Δ𝑡</a:t>
              </a:r>
              <a:endParaRPr lang="en-US" dirty="0"/>
            </a:p>
          </dgm:t>
        </dgm:pt>
      </mc:Fallback>
    </mc:AlternateContent>
    <dgm:pt modelId="{81C82311-0847-4D88-BA44-40B9459BD1BF}" type="parTrans" cxnId="{6EB03510-CE25-4A9A-A566-1BC52BC04469}">
      <dgm:prSet/>
      <dgm:spPr/>
      <dgm:t>
        <a:bodyPr/>
        <a:lstStyle/>
        <a:p>
          <a:endParaRPr lang="en-US"/>
        </a:p>
      </dgm:t>
    </dgm:pt>
    <dgm:pt modelId="{6A536E26-4402-4796-90D8-B3F30F0718D0}" type="sibTrans" cxnId="{6EB03510-CE25-4A9A-A566-1BC52BC04469}">
      <dgm:prSet/>
      <dgm:spPr/>
      <dgm:t>
        <a:bodyPr/>
        <a:lstStyle/>
        <a:p>
          <a:endParaRPr lang="en-US"/>
        </a:p>
      </dgm:t>
    </dgm:pt>
    <dgm:pt modelId="{33CCCF07-66C3-4EB8-9845-4FA73D3DC5E1}">
      <dgm:prSet phldrT="[Text]"/>
      <dgm:spPr/>
      <dgm:t>
        <a:bodyPr/>
        <a:lstStyle/>
        <a:p>
          <a:r>
            <a:rPr lang="en-US" dirty="0"/>
            <a:t>Evaluate loads and BCs at </a:t>
          </a:r>
          <a:r>
            <a:rPr lang="en-US" i="1" dirty="0"/>
            <a:t>t</a:t>
          </a:r>
        </a:p>
      </dgm:t>
    </dgm:pt>
    <dgm:pt modelId="{7CA2D7F9-7E80-400B-8C29-A7BDC91735DD}" type="parTrans" cxnId="{DD5609A2-432A-42A9-BA37-EB23FEB097A8}">
      <dgm:prSet/>
      <dgm:spPr/>
      <dgm:t>
        <a:bodyPr/>
        <a:lstStyle/>
        <a:p>
          <a:endParaRPr lang="en-US"/>
        </a:p>
      </dgm:t>
    </dgm:pt>
    <dgm:pt modelId="{EF33ADBD-9BF9-423D-B4A8-6DDB0FBE38AB}" type="sibTrans" cxnId="{DD5609A2-432A-42A9-BA37-EB23FEB097A8}">
      <dgm:prSet/>
      <dgm:spPr/>
      <dgm:t>
        <a:bodyPr/>
        <a:lstStyle/>
        <a:p>
          <a:endParaRPr lang="en-US"/>
        </a:p>
      </dgm:t>
    </dgm:pt>
    <mc:AlternateContent xmlns:mc="http://schemas.openxmlformats.org/markup-compatibility/2006" xmlns:a14="http://schemas.microsoft.com/office/drawing/2010/main">
      <mc:Choice Requires="a14">
        <dgm:pt modelId="{D55D75EF-88CB-4038-9D97-D0389A61460C}">
          <dgm:prSet/>
          <dgm:spPr/>
          <dgm:t>
            <a:bodyPr/>
            <a:lstStyle/>
            <a:p>
              <a:r>
                <a:rPr lang="en-US" b="0" dirty="0"/>
                <a:t>Step =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𝑡</m:t>
                  </m:r>
                </m:oMath>
              </a14:m>
              <a:endParaRPr lang="en-US" dirty="0"/>
            </a:p>
          </dgm:t>
        </dgm:pt>
      </mc:Choice>
      <mc:Fallback xmlns="">
        <dgm:pt modelId="{D55D75EF-88CB-4038-9D97-D0389A61460C}">
          <dgm:prSet/>
          <dgm:spPr/>
          <dgm:t>
            <a:bodyPr/>
            <a:lstStyle/>
            <a:p>
              <a:r>
                <a:rPr lang="en-US" b="0" dirty="0"/>
                <a:t>Step = </a:t>
              </a:r>
              <a:r>
                <a:rPr lang="en-US" b="0" i="0">
                  <a:latin typeface="Cambria Math" panose="02040503050406030204" pitchFamily="18" charset="0"/>
                </a:rPr>
                <a:t>Δ𝑡</a:t>
              </a:r>
              <a:endParaRPr lang="en-US" dirty="0"/>
            </a:p>
          </dgm:t>
        </dgm:pt>
      </mc:Fallback>
    </mc:AlternateContent>
    <dgm:pt modelId="{D6FE7703-12ED-4200-8FC1-2DEE4E1D7C8A}" type="parTrans" cxnId="{C5F0473F-20BF-4731-9417-7950969859DF}">
      <dgm:prSet/>
      <dgm:spPr/>
      <dgm:t>
        <a:bodyPr/>
        <a:lstStyle/>
        <a:p>
          <a:endParaRPr lang="en-US"/>
        </a:p>
      </dgm:t>
    </dgm:pt>
    <dgm:pt modelId="{02ACF5AF-28BE-4741-9D45-96C56CAF42B4}" type="sibTrans" cxnId="{C5F0473F-20BF-4731-9417-7950969859DF}">
      <dgm:prSet/>
      <dgm:spPr/>
      <dgm:t>
        <a:bodyPr/>
        <a:lstStyle/>
        <a:p>
          <a:endParaRPr lang="en-US"/>
        </a:p>
      </dgm:t>
    </dgm:pt>
    <dgm:pt modelId="{73F8E766-8EBE-41E6-9825-EDB241B433A8}">
      <dgm:prSet/>
      <dgm:spPr/>
      <dgm:t>
        <a:bodyPr/>
        <a:lstStyle/>
        <a:p>
          <a:r>
            <a:rPr lang="en-US"/>
            <a:t>Evaluate loads and BCs at </a:t>
          </a:r>
          <a:r>
            <a:rPr lang="en-US" i="1"/>
            <a:t>t</a:t>
          </a:r>
          <a:endParaRPr lang="en-US" i="1" dirty="0"/>
        </a:p>
      </dgm:t>
    </dgm:pt>
    <dgm:pt modelId="{4AE41F41-EC69-438E-8468-6876B503CD7A}" type="parTrans" cxnId="{BD09EB32-45B9-443F-ADA1-907A7BE06694}">
      <dgm:prSet/>
      <dgm:spPr/>
      <dgm:t>
        <a:bodyPr/>
        <a:lstStyle/>
        <a:p>
          <a:endParaRPr lang="en-US"/>
        </a:p>
      </dgm:t>
    </dgm:pt>
    <dgm:pt modelId="{E87EB68A-6F6B-4CC4-B0DC-AF1E2D571028}" type="sibTrans" cxnId="{BD09EB32-45B9-443F-ADA1-907A7BE06694}">
      <dgm:prSet/>
      <dgm:spPr/>
      <dgm:t>
        <a:bodyPr/>
        <a:lstStyle/>
        <a:p>
          <a:endParaRPr lang="en-US"/>
        </a:p>
      </dgm:t>
    </dgm:pt>
    <mc:AlternateContent xmlns:mc="http://schemas.openxmlformats.org/markup-compatibility/2006" xmlns:a14="http://schemas.microsoft.com/office/drawing/2010/main">
      <mc:Choice Requires="a14">
        <dgm:pt modelId="{CD03D309-2040-4508-890F-2A2C97DBDB7D}">
          <dgm:prSet/>
          <dgm:spPr/>
          <dgm:t>
            <a:bodyPr/>
            <a:lstStyle/>
            <a:p>
              <a:r>
                <a:rPr lang="en-US" b="0" dirty="0"/>
                <a:t>Step =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𝑡</m:t>
                  </m:r>
                </m:oMath>
              </a14:m>
              <a:endParaRPr lang="en-US" dirty="0"/>
            </a:p>
          </dgm:t>
        </dgm:pt>
      </mc:Choice>
      <mc:Fallback xmlns="">
        <dgm:pt modelId="{CD03D309-2040-4508-890F-2A2C97DBDB7D}">
          <dgm:prSet/>
          <dgm:spPr/>
          <dgm:t>
            <a:bodyPr/>
            <a:lstStyle/>
            <a:p>
              <a:r>
                <a:rPr lang="en-US" b="0" dirty="0"/>
                <a:t>Step = </a:t>
              </a:r>
              <a:r>
                <a:rPr lang="en-US" b="0" i="0">
                  <a:latin typeface="Cambria Math" panose="02040503050406030204" pitchFamily="18" charset="0"/>
                </a:rPr>
                <a:t>Δ𝑡</a:t>
              </a:r>
              <a:endParaRPr lang="en-US" dirty="0"/>
            </a:p>
          </dgm:t>
        </dgm:pt>
      </mc:Fallback>
    </mc:AlternateContent>
    <dgm:pt modelId="{A0933516-14CD-4BE6-9961-2D7E52B9A457}" type="parTrans" cxnId="{0F09A1A8-535B-4CF8-B795-1DA893D911B0}">
      <dgm:prSet/>
      <dgm:spPr/>
      <dgm:t>
        <a:bodyPr/>
        <a:lstStyle/>
        <a:p>
          <a:endParaRPr lang="en-US"/>
        </a:p>
      </dgm:t>
    </dgm:pt>
    <dgm:pt modelId="{27691EE3-CD8F-4EE9-B4FC-F27BDE429DDC}" type="sibTrans" cxnId="{0F09A1A8-535B-4CF8-B795-1DA893D911B0}">
      <dgm:prSet/>
      <dgm:spPr/>
      <dgm:t>
        <a:bodyPr/>
        <a:lstStyle/>
        <a:p>
          <a:endParaRPr lang="en-US"/>
        </a:p>
      </dgm:t>
    </dgm:pt>
    <dgm:pt modelId="{01FAA7F4-5CCB-4D3B-8438-C8B31BFC10FE}">
      <dgm:prSet/>
      <dgm:spPr/>
      <dgm:t>
        <a:bodyPr/>
        <a:lstStyle/>
        <a:p>
          <a:r>
            <a:rPr lang="en-US" dirty="0"/>
            <a:t>Evaluate loads and BCs at </a:t>
          </a:r>
          <a:r>
            <a:rPr lang="en-US" i="1" dirty="0"/>
            <a:t>t</a:t>
          </a:r>
        </a:p>
      </dgm:t>
    </dgm:pt>
    <dgm:pt modelId="{9F34D82A-4735-4350-84C5-0920B8711F98}" type="parTrans" cxnId="{8A7CC616-13AE-4004-9DF3-F6265D8D98DC}">
      <dgm:prSet/>
      <dgm:spPr/>
      <dgm:t>
        <a:bodyPr/>
        <a:lstStyle/>
        <a:p>
          <a:endParaRPr lang="en-US"/>
        </a:p>
      </dgm:t>
    </dgm:pt>
    <dgm:pt modelId="{BEF12BB6-FC98-4106-AAFE-B4A1C6DB8162}" type="sibTrans" cxnId="{8A7CC616-13AE-4004-9DF3-F6265D8D98DC}">
      <dgm:prSet/>
      <dgm:spPr/>
      <dgm:t>
        <a:bodyPr/>
        <a:lstStyle/>
        <a:p>
          <a:endParaRPr lang="en-US"/>
        </a:p>
      </dgm:t>
    </dgm:pt>
    <dgm:pt modelId="{1FEF7449-22C2-4525-8B6A-7D60138E0A2D}">
      <dgm:prSet/>
      <dgm:spPr/>
      <dgm:t>
        <a:bodyPr/>
        <a:lstStyle/>
        <a:p>
          <a:r>
            <a:rPr lang="en-US" b="0" dirty="0"/>
            <a:t>Load Step N</a:t>
          </a:r>
          <a:endParaRPr lang="en-US" i="1" dirty="0"/>
        </a:p>
      </dgm:t>
    </dgm:pt>
    <dgm:pt modelId="{58B4C3C7-9A74-49BE-AAC1-ACB79A586FAB}" type="parTrans" cxnId="{F820C7B9-9824-48F1-B6A7-A6D8247D2062}">
      <dgm:prSet/>
      <dgm:spPr/>
      <dgm:t>
        <a:bodyPr/>
        <a:lstStyle/>
        <a:p>
          <a:endParaRPr lang="en-US"/>
        </a:p>
      </dgm:t>
    </dgm:pt>
    <dgm:pt modelId="{224DFE2F-DE90-4C84-B615-9A615C964E08}" type="sibTrans" cxnId="{F820C7B9-9824-48F1-B6A7-A6D8247D2062}">
      <dgm:prSet/>
      <dgm:spPr/>
      <dgm:t>
        <a:bodyPr/>
        <a:lstStyle/>
        <a:p>
          <a:endParaRPr lang="en-US"/>
        </a:p>
      </dgm:t>
    </dgm:pt>
    <mc:AlternateContent xmlns:mc="http://schemas.openxmlformats.org/markup-compatibility/2006" xmlns:a14="http://schemas.microsoft.com/office/drawing/2010/main">
      <mc:Choice Requires="a14">
        <dgm:pt modelId="{EEBFA009-6FAF-4334-BEDD-94AE83E60D0C}">
          <dgm:prSet/>
          <dgm:spPr/>
          <dgm:t>
            <a:bodyPr/>
            <a:lstStyle/>
            <a:p>
              <a:r>
                <a:rPr lang="en-US" b="0" dirty="0"/>
                <a:t>Step =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𝑡</m:t>
                  </m:r>
                </m:oMath>
              </a14:m>
              <a:endParaRPr lang="en-US" dirty="0"/>
            </a:p>
          </dgm:t>
        </dgm:pt>
      </mc:Choice>
      <mc:Fallback xmlns="">
        <dgm:pt modelId="{EEBFA009-6FAF-4334-BEDD-94AE83E60D0C}">
          <dgm:prSet/>
          <dgm:spPr/>
          <dgm:t>
            <a:bodyPr/>
            <a:lstStyle/>
            <a:p>
              <a:r>
                <a:rPr lang="en-US" b="0" dirty="0"/>
                <a:t>Step = </a:t>
              </a:r>
              <a:r>
                <a:rPr lang="en-US" b="0" i="0">
                  <a:latin typeface="Cambria Math" panose="02040503050406030204" pitchFamily="18" charset="0"/>
                </a:rPr>
                <a:t>Δ𝑡</a:t>
              </a:r>
              <a:endParaRPr lang="en-US" dirty="0"/>
            </a:p>
          </dgm:t>
        </dgm:pt>
      </mc:Fallback>
    </mc:AlternateContent>
    <dgm:pt modelId="{D173BF76-CB4E-41B7-96C9-25D387E7E58B}" type="parTrans" cxnId="{917F78AA-3896-4FBD-A34C-1B54101A08FB}">
      <dgm:prSet/>
      <dgm:spPr/>
      <dgm:t>
        <a:bodyPr/>
        <a:lstStyle/>
        <a:p>
          <a:endParaRPr lang="en-US"/>
        </a:p>
      </dgm:t>
    </dgm:pt>
    <dgm:pt modelId="{FE851678-6D6A-44F7-8FCF-44ED3F01B66B}" type="sibTrans" cxnId="{917F78AA-3896-4FBD-A34C-1B54101A08FB}">
      <dgm:prSet/>
      <dgm:spPr/>
      <dgm:t>
        <a:bodyPr/>
        <a:lstStyle/>
        <a:p>
          <a:endParaRPr lang="en-US"/>
        </a:p>
      </dgm:t>
    </dgm:pt>
    <dgm:pt modelId="{01EABB09-A05E-43AE-BEF8-72782EAE131D}">
      <dgm:prSet/>
      <dgm:spPr/>
      <dgm:t>
        <a:bodyPr/>
        <a:lstStyle/>
        <a:p>
          <a:r>
            <a:rPr lang="en-US" dirty="0"/>
            <a:t>Evaluate loads and BCs at </a:t>
          </a:r>
          <a:r>
            <a:rPr lang="en-US" i="1" dirty="0"/>
            <a:t>t</a:t>
          </a:r>
        </a:p>
      </dgm:t>
    </dgm:pt>
    <dgm:pt modelId="{0A06FF70-BB39-4768-BF20-4B80AE987866}" type="parTrans" cxnId="{7A5B5764-0F8F-4D02-89E8-08155579F259}">
      <dgm:prSet/>
      <dgm:spPr/>
      <dgm:t>
        <a:bodyPr/>
        <a:lstStyle/>
        <a:p>
          <a:endParaRPr lang="en-US"/>
        </a:p>
      </dgm:t>
    </dgm:pt>
    <dgm:pt modelId="{47910E83-4D3F-4AE1-8CD2-8C03A22E2EB7}" type="sibTrans" cxnId="{7A5B5764-0F8F-4D02-89E8-08155579F259}">
      <dgm:prSet/>
      <dgm:spPr/>
      <dgm:t>
        <a:bodyPr/>
        <a:lstStyle/>
        <a:p>
          <a:endParaRPr lang="en-US"/>
        </a:p>
      </dgm:t>
    </dgm:pt>
    <dgm:pt modelId="{659C10D4-F617-4140-A0B6-B24A98AE697F}">
      <dgm:prSet/>
      <dgm:spPr/>
      <dgm:t>
        <a:bodyPr/>
        <a:lstStyle/>
        <a:p>
          <a:r>
            <a:rPr lang="en-US" i="1" dirty="0"/>
            <a:t>…</a:t>
          </a:r>
        </a:p>
      </dgm:t>
    </dgm:pt>
    <dgm:pt modelId="{83EB27C1-0A99-4E97-A374-FC374FC3BCAA}" type="parTrans" cxnId="{9539FA09-EDB4-4AD3-A775-70D369875B4F}">
      <dgm:prSet/>
      <dgm:spPr/>
      <dgm:t>
        <a:bodyPr/>
        <a:lstStyle/>
        <a:p>
          <a:endParaRPr lang="en-US"/>
        </a:p>
      </dgm:t>
    </dgm:pt>
    <dgm:pt modelId="{A6F673A5-DF42-43BD-8935-C1E6E90A1ACF}" type="sibTrans" cxnId="{9539FA09-EDB4-4AD3-A775-70D369875B4F}">
      <dgm:prSet/>
      <dgm:spPr/>
      <dgm:t>
        <a:bodyPr/>
        <a:lstStyle/>
        <a:p>
          <a:endParaRPr lang="en-US"/>
        </a:p>
      </dgm:t>
    </dgm:pt>
    <dgm:pt modelId="{3A9B1254-1098-4AC7-A131-64AA565071AA}" type="pres">
      <dgm:prSet presAssocID="{73E7BE59-E54C-485B-B60E-4EFB6809B913}" presName="CompostProcess" presStyleCnt="0">
        <dgm:presLayoutVars>
          <dgm:dir/>
          <dgm:resizeHandles val="exact"/>
        </dgm:presLayoutVars>
      </dgm:prSet>
      <dgm:spPr/>
    </dgm:pt>
    <dgm:pt modelId="{0764AB79-95A7-45C8-BA45-05870EE459DF}" type="pres">
      <dgm:prSet presAssocID="{73E7BE59-E54C-485B-B60E-4EFB6809B913}" presName="arrow" presStyleLbl="bgShp" presStyleIdx="0" presStyleCnt="1" custScaleX="105559" custScaleY="98993" custLinFactNeighborX="6374"/>
      <dgm:spPr/>
    </dgm:pt>
    <dgm:pt modelId="{D1E75467-BB76-4165-8A4C-4D5F3CFCE546}" type="pres">
      <dgm:prSet presAssocID="{73E7BE59-E54C-485B-B60E-4EFB6809B913}" presName="linearProcess" presStyleCnt="0"/>
      <dgm:spPr/>
    </dgm:pt>
    <dgm:pt modelId="{8A6BC263-FF0E-4C4B-9F1E-FA561699CE29}" type="pres">
      <dgm:prSet presAssocID="{6F733A4D-8E0A-442F-B9B2-14F12457D607}" presName="textNode" presStyleLbl="node1" presStyleIdx="0" presStyleCnt="5">
        <dgm:presLayoutVars>
          <dgm:bulletEnabled val="1"/>
        </dgm:presLayoutVars>
      </dgm:prSet>
      <dgm:spPr/>
    </dgm:pt>
    <dgm:pt modelId="{F110503D-72B9-43DC-BFE1-F7E1FCA3D48D}" type="pres">
      <dgm:prSet presAssocID="{EA300342-5226-4503-BD4B-E18A9359CC06}" presName="sibTrans" presStyleCnt="0"/>
      <dgm:spPr/>
    </dgm:pt>
    <dgm:pt modelId="{4F9F4995-3BFC-446B-8C07-077F1342ED5E}" type="pres">
      <dgm:prSet presAssocID="{40F9098B-3172-4B8C-9950-B97AB16BA1DE}" presName="textNode" presStyleLbl="node1" presStyleIdx="1" presStyleCnt="5">
        <dgm:presLayoutVars>
          <dgm:bulletEnabled val="1"/>
        </dgm:presLayoutVars>
      </dgm:prSet>
      <dgm:spPr/>
    </dgm:pt>
    <dgm:pt modelId="{DC892044-E5CE-44C8-BA4F-40B82DFBB656}" type="pres">
      <dgm:prSet presAssocID="{93E849C2-6176-40CD-911E-81D605CE7532}" presName="sibTrans" presStyleCnt="0"/>
      <dgm:spPr/>
    </dgm:pt>
    <dgm:pt modelId="{84AD1EEE-0B7F-4945-BBD0-2E04EA704463}" type="pres">
      <dgm:prSet presAssocID="{1307D21C-7985-4A40-8BF4-DC04B3D31177}" presName="textNode" presStyleLbl="node1" presStyleIdx="2" presStyleCnt="5">
        <dgm:presLayoutVars>
          <dgm:bulletEnabled val="1"/>
        </dgm:presLayoutVars>
      </dgm:prSet>
      <dgm:spPr/>
    </dgm:pt>
    <dgm:pt modelId="{32BAC8EF-7457-4125-9282-D35BDA4273E7}" type="pres">
      <dgm:prSet presAssocID="{B404D663-0D21-48CF-8C73-AC347E221C5E}" presName="sibTrans" presStyleCnt="0"/>
      <dgm:spPr/>
    </dgm:pt>
    <dgm:pt modelId="{2763851C-1646-43DD-AE0D-78D8A988537D}" type="pres">
      <dgm:prSet presAssocID="{659C10D4-F617-4140-A0B6-B24A98AE697F}" presName="textNode" presStyleLbl="node1" presStyleIdx="3" presStyleCnt="5" custScaleX="33770">
        <dgm:presLayoutVars>
          <dgm:bulletEnabled val="1"/>
        </dgm:presLayoutVars>
      </dgm:prSet>
      <dgm:spPr/>
    </dgm:pt>
    <dgm:pt modelId="{5C8260D3-AD43-46F1-9E3D-B535CDD1E24E}" type="pres">
      <dgm:prSet presAssocID="{A6F673A5-DF42-43BD-8935-C1E6E90A1ACF}" presName="sibTrans" presStyleCnt="0"/>
      <dgm:spPr/>
    </dgm:pt>
    <dgm:pt modelId="{77EBE0E3-DE87-4115-8289-F012EC2A2CF5}" type="pres">
      <dgm:prSet presAssocID="{1FEF7449-22C2-4525-8B6A-7D60138E0A2D}" presName="textNode" presStyleLbl="node1" presStyleIdx="4" presStyleCnt="5">
        <dgm:presLayoutVars>
          <dgm:bulletEnabled val="1"/>
        </dgm:presLayoutVars>
      </dgm:prSet>
      <dgm:spPr/>
    </dgm:pt>
  </dgm:ptLst>
  <dgm:cxnLst>
    <dgm:cxn modelId="{733F2305-1409-4065-9E2F-A6064A108CCF}" srcId="{73E7BE59-E54C-485B-B60E-4EFB6809B913}" destId="{6F733A4D-8E0A-442F-B9B2-14F12457D607}" srcOrd="0" destOrd="0" parTransId="{91685611-AA19-4F4B-8471-965A3D505015}" sibTransId="{EA300342-5226-4503-BD4B-E18A9359CC06}"/>
    <dgm:cxn modelId="{9539FA09-EDB4-4AD3-A775-70D369875B4F}" srcId="{73E7BE59-E54C-485B-B60E-4EFB6809B913}" destId="{659C10D4-F617-4140-A0B6-B24A98AE697F}" srcOrd="3" destOrd="0" parTransId="{83EB27C1-0A99-4E97-A374-FC374FC3BCAA}" sibTransId="{A6F673A5-DF42-43BD-8935-C1E6E90A1ACF}"/>
    <dgm:cxn modelId="{6EB03510-CE25-4A9A-A566-1BC52BC04469}" srcId="{6F733A4D-8E0A-442F-B9B2-14F12457D607}" destId="{B8B84041-520B-4722-9C69-374510F5E794}" srcOrd="0" destOrd="0" parTransId="{81C82311-0847-4D88-BA44-40B9459BD1BF}" sibTransId="{6A536E26-4402-4796-90D8-B3F30F0718D0}"/>
    <dgm:cxn modelId="{8A7CC616-13AE-4004-9DF3-F6265D8D98DC}" srcId="{1307D21C-7985-4A40-8BF4-DC04B3D31177}" destId="{01FAA7F4-5CCB-4D3B-8438-C8B31BFC10FE}" srcOrd="1" destOrd="0" parTransId="{9F34D82A-4735-4350-84C5-0920B8711F98}" sibTransId="{BEF12BB6-FC98-4106-AAFE-B4A1C6DB8162}"/>
    <dgm:cxn modelId="{F270BB17-0423-448D-8FB0-19077DB9DF44}" type="presOf" srcId="{D55D75EF-88CB-4038-9D97-D0389A61460C}" destId="{4F9F4995-3BFC-446B-8C07-077F1342ED5E}" srcOrd="0" destOrd="1" presId="urn:microsoft.com/office/officeart/2005/8/layout/hProcess9"/>
    <dgm:cxn modelId="{55252219-42CB-428B-8CB7-AD774ECC9F4D}" type="presOf" srcId="{6F733A4D-8E0A-442F-B9B2-14F12457D607}" destId="{8A6BC263-FF0E-4C4B-9F1E-FA561699CE29}" srcOrd="0" destOrd="0" presId="urn:microsoft.com/office/officeart/2005/8/layout/hProcess9"/>
    <dgm:cxn modelId="{1129F419-68EC-4873-955A-0E81E9F118EC}" srcId="{73E7BE59-E54C-485B-B60E-4EFB6809B913}" destId="{1307D21C-7985-4A40-8BF4-DC04B3D31177}" srcOrd="2" destOrd="0" parTransId="{4E053B13-158F-49F4-90B1-1F7DD8A579AF}" sibTransId="{B404D663-0D21-48CF-8C73-AC347E221C5E}"/>
    <dgm:cxn modelId="{7F24E02C-4ED7-4886-9C11-C722C7798D45}" type="presOf" srcId="{73E7BE59-E54C-485B-B60E-4EFB6809B913}" destId="{3A9B1254-1098-4AC7-A131-64AA565071AA}" srcOrd="0" destOrd="0" presId="urn:microsoft.com/office/officeart/2005/8/layout/hProcess9"/>
    <dgm:cxn modelId="{BD09EB32-45B9-443F-ADA1-907A7BE06694}" srcId="{40F9098B-3172-4B8C-9950-B97AB16BA1DE}" destId="{73F8E766-8EBE-41E6-9825-EDB241B433A8}" srcOrd="1" destOrd="0" parTransId="{4AE41F41-EC69-438E-8468-6876B503CD7A}" sibTransId="{E87EB68A-6F6B-4CC4-B0DC-AF1E2D571028}"/>
    <dgm:cxn modelId="{64342836-9ABA-4DA5-BE82-72061FA85505}" type="presOf" srcId="{33CCCF07-66C3-4EB8-9845-4FA73D3DC5E1}" destId="{8A6BC263-FF0E-4C4B-9F1E-FA561699CE29}" srcOrd="0" destOrd="2" presId="urn:microsoft.com/office/officeart/2005/8/layout/hProcess9"/>
    <dgm:cxn modelId="{C5F0473F-20BF-4731-9417-7950969859DF}" srcId="{40F9098B-3172-4B8C-9950-B97AB16BA1DE}" destId="{D55D75EF-88CB-4038-9D97-D0389A61460C}" srcOrd="0" destOrd="0" parTransId="{D6FE7703-12ED-4200-8FC1-2DEE4E1D7C8A}" sibTransId="{02ACF5AF-28BE-4741-9D45-96C56CAF42B4}"/>
    <dgm:cxn modelId="{7A5B5764-0F8F-4D02-89E8-08155579F259}" srcId="{1FEF7449-22C2-4525-8B6A-7D60138E0A2D}" destId="{01EABB09-A05E-43AE-BEF8-72782EAE131D}" srcOrd="1" destOrd="0" parTransId="{0A06FF70-BB39-4768-BF20-4B80AE987866}" sibTransId="{47910E83-4D3F-4AE1-8CD2-8C03A22E2EB7}"/>
    <dgm:cxn modelId="{507EAC73-A770-410B-985E-99E865AE05C1}" type="presOf" srcId="{1307D21C-7985-4A40-8BF4-DC04B3D31177}" destId="{84AD1EEE-0B7F-4945-BBD0-2E04EA704463}" srcOrd="0" destOrd="0" presId="urn:microsoft.com/office/officeart/2005/8/layout/hProcess9"/>
    <dgm:cxn modelId="{3C2ED554-1A3A-4583-8E1F-B4C16D2998A1}" srcId="{73E7BE59-E54C-485B-B60E-4EFB6809B913}" destId="{40F9098B-3172-4B8C-9950-B97AB16BA1DE}" srcOrd="1" destOrd="0" parTransId="{710812D5-D633-478E-A8C0-7C0C60B6FEFF}" sibTransId="{93E849C2-6176-40CD-911E-81D605CE7532}"/>
    <dgm:cxn modelId="{92BCC179-0B08-41FF-82B0-D7C579D41262}" type="presOf" srcId="{40F9098B-3172-4B8C-9950-B97AB16BA1DE}" destId="{4F9F4995-3BFC-446B-8C07-077F1342ED5E}" srcOrd="0" destOrd="0" presId="urn:microsoft.com/office/officeart/2005/8/layout/hProcess9"/>
    <dgm:cxn modelId="{63932C7A-115A-4930-AE87-8A63AE11ACAD}" type="presOf" srcId="{01FAA7F4-5CCB-4D3B-8438-C8B31BFC10FE}" destId="{84AD1EEE-0B7F-4945-BBD0-2E04EA704463}" srcOrd="0" destOrd="2" presId="urn:microsoft.com/office/officeart/2005/8/layout/hProcess9"/>
    <dgm:cxn modelId="{506FDC89-5488-45BC-A6EA-1B38AC87A966}" type="presOf" srcId="{01EABB09-A05E-43AE-BEF8-72782EAE131D}" destId="{77EBE0E3-DE87-4115-8289-F012EC2A2CF5}" srcOrd="0" destOrd="2" presId="urn:microsoft.com/office/officeart/2005/8/layout/hProcess9"/>
    <dgm:cxn modelId="{DD5609A2-432A-42A9-BA37-EB23FEB097A8}" srcId="{6F733A4D-8E0A-442F-B9B2-14F12457D607}" destId="{33CCCF07-66C3-4EB8-9845-4FA73D3DC5E1}" srcOrd="1" destOrd="0" parTransId="{7CA2D7F9-7E80-400B-8C29-A7BDC91735DD}" sibTransId="{EF33ADBD-9BF9-423D-B4A8-6DDB0FBE38AB}"/>
    <dgm:cxn modelId="{0F09A1A8-535B-4CF8-B795-1DA893D911B0}" srcId="{1307D21C-7985-4A40-8BF4-DC04B3D31177}" destId="{CD03D309-2040-4508-890F-2A2C97DBDB7D}" srcOrd="0" destOrd="0" parTransId="{A0933516-14CD-4BE6-9961-2D7E52B9A457}" sibTransId="{27691EE3-CD8F-4EE9-B4FC-F27BDE429DDC}"/>
    <dgm:cxn modelId="{917F78AA-3896-4FBD-A34C-1B54101A08FB}" srcId="{1FEF7449-22C2-4525-8B6A-7D60138E0A2D}" destId="{EEBFA009-6FAF-4334-BEDD-94AE83E60D0C}" srcOrd="0" destOrd="0" parTransId="{D173BF76-CB4E-41B7-96C9-25D387E7E58B}" sibTransId="{FE851678-6D6A-44F7-8FCF-44ED3F01B66B}"/>
    <dgm:cxn modelId="{F02DD9AF-32CE-4895-BBA1-430FEFBAA845}" type="presOf" srcId="{1FEF7449-22C2-4525-8B6A-7D60138E0A2D}" destId="{77EBE0E3-DE87-4115-8289-F012EC2A2CF5}" srcOrd="0" destOrd="0" presId="urn:microsoft.com/office/officeart/2005/8/layout/hProcess9"/>
    <dgm:cxn modelId="{D18116B5-53B3-4E81-9546-0551527ED455}" type="presOf" srcId="{659C10D4-F617-4140-A0B6-B24A98AE697F}" destId="{2763851C-1646-43DD-AE0D-78D8A988537D}" srcOrd="0" destOrd="0" presId="urn:microsoft.com/office/officeart/2005/8/layout/hProcess9"/>
    <dgm:cxn modelId="{308645B5-A9DF-4BB8-951B-905E9948BC3C}" type="presOf" srcId="{B8B84041-520B-4722-9C69-374510F5E794}" destId="{8A6BC263-FF0E-4C4B-9F1E-FA561699CE29}" srcOrd="0" destOrd="1" presId="urn:microsoft.com/office/officeart/2005/8/layout/hProcess9"/>
    <dgm:cxn modelId="{A71609B8-D82E-4358-A4C2-3616DB27581B}" type="presOf" srcId="{EEBFA009-6FAF-4334-BEDD-94AE83E60D0C}" destId="{77EBE0E3-DE87-4115-8289-F012EC2A2CF5}" srcOrd="0" destOrd="1" presId="urn:microsoft.com/office/officeart/2005/8/layout/hProcess9"/>
    <dgm:cxn modelId="{F820C7B9-9824-48F1-B6A7-A6D8247D2062}" srcId="{73E7BE59-E54C-485B-B60E-4EFB6809B913}" destId="{1FEF7449-22C2-4525-8B6A-7D60138E0A2D}" srcOrd="4" destOrd="0" parTransId="{58B4C3C7-9A74-49BE-AAC1-ACB79A586FAB}" sibTransId="{224DFE2F-DE90-4C84-B615-9A615C964E08}"/>
    <dgm:cxn modelId="{B321A7C1-DA7A-4656-A710-31BD2ED03D44}" type="presOf" srcId="{73F8E766-8EBE-41E6-9825-EDB241B433A8}" destId="{4F9F4995-3BFC-446B-8C07-077F1342ED5E}" srcOrd="0" destOrd="2" presId="urn:microsoft.com/office/officeart/2005/8/layout/hProcess9"/>
    <dgm:cxn modelId="{89843FFC-B016-4187-B667-18D966E7900A}" type="presOf" srcId="{CD03D309-2040-4508-890F-2A2C97DBDB7D}" destId="{84AD1EEE-0B7F-4945-BBD0-2E04EA704463}" srcOrd="0" destOrd="1" presId="urn:microsoft.com/office/officeart/2005/8/layout/hProcess9"/>
    <dgm:cxn modelId="{933C68F6-96DA-487F-8F12-37D758248E19}" type="presParOf" srcId="{3A9B1254-1098-4AC7-A131-64AA565071AA}" destId="{0764AB79-95A7-45C8-BA45-05870EE459DF}" srcOrd="0" destOrd="0" presId="urn:microsoft.com/office/officeart/2005/8/layout/hProcess9"/>
    <dgm:cxn modelId="{D7E99644-A354-4077-A377-ECBBDF7A66FF}" type="presParOf" srcId="{3A9B1254-1098-4AC7-A131-64AA565071AA}" destId="{D1E75467-BB76-4165-8A4C-4D5F3CFCE546}" srcOrd="1" destOrd="0" presId="urn:microsoft.com/office/officeart/2005/8/layout/hProcess9"/>
    <dgm:cxn modelId="{DD325D13-C0BF-475D-A5CD-FB165869A9BD}" type="presParOf" srcId="{D1E75467-BB76-4165-8A4C-4D5F3CFCE546}" destId="{8A6BC263-FF0E-4C4B-9F1E-FA561699CE29}" srcOrd="0" destOrd="0" presId="urn:microsoft.com/office/officeart/2005/8/layout/hProcess9"/>
    <dgm:cxn modelId="{0243E588-2DC4-495C-8645-04E8B40002DC}" type="presParOf" srcId="{D1E75467-BB76-4165-8A4C-4D5F3CFCE546}" destId="{F110503D-72B9-43DC-BFE1-F7E1FCA3D48D}" srcOrd="1" destOrd="0" presId="urn:microsoft.com/office/officeart/2005/8/layout/hProcess9"/>
    <dgm:cxn modelId="{735C63E2-E535-4678-9BF7-EE8B38E95825}" type="presParOf" srcId="{D1E75467-BB76-4165-8A4C-4D5F3CFCE546}" destId="{4F9F4995-3BFC-446B-8C07-077F1342ED5E}" srcOrd="2" destOrd="0" presId="urn:microsoft.com/office/officeart/2005/8/layout/hProcess9"/>
    <dgm:cxn modelId="{BCF471C3-6350-4B98-A8C3-28D0FBEB4854}" type="presParOf" srcId="{D1E75467-BB76-4165-8A4C-4D5F3CFCE546}" destId="{DC892044-E5CE-44C8-BA4F-40B82DFBB656}" srcOrd="3" destOrd="0" presId="urn:microsoft.com/office/officeart/2005/8/layout/hProcess9"/>
    <dgm:cxn modelId="{3866B97C-029B-4902-8BE6-E074C3BF57D2}" type="presParOf" srcId="{D1E75467-BB76-4165-8A4C-4D5F3CFCE546}" destId="{84AD1EEE-0B7F-4945-BBD0-2E04EA704463}" srcOrd="4" destOrd="0" presId="urn:microsoft.com/office/officeart/2005/8/layout/hProcess9"/>
    <dgm:cxn modelId="{1B13F657-CAEA-468C-AFE7-7DECD4062D74}" type="presParOf" srcId="{D1E75467-BB76-4165-8A4C-4D5F3CFCE546}" destId="{32BAC8EF-7457-4125-9282-D35BDA4273E7}" srcOrd="5" destOrd="0" presId="urn:microsoft.com/office/officeart/2005/8/layout/hProcess9"/>
    <dgm:cxn modelId="{8222BBDD-0BE5-4AAE-AF41-EBC23CBA591B}" type="presParOf" srcId="{D1E75467-BB76-4165-8A4C-4D5F3CFCE546}" destId="{2763851C-1646-43DD-AE0D-78D8A988537D}" srcOrd="6" destOrd="0" presId="urn:microsoft.com/office/officeart/2005/8/layout/hProcess9"/>
    <dgm:cxn modelId="{61E0B6F3-6E5D-47D7-9C68-078CEE7A6B3E}" type="presParOf" srcId="{D1E75467-BB76-4165-8A4C-4D5F3CFCE546}" destId="{5C8260D3-AD43-46F1-9E3D-B535CDD1E24E}" srcOrd="7" destOrd="0" presId="urn:microsoft.com/office/officeart/2005/8/layout/hProcess9"/>
    <dgm:cxn modelId="{674CC5D7-AFF1-49C3-A13C-39ABDBCBE891}" type="presParOf" srcId="{D1E75467-BB76-4165-8A4C-4D5F3CFCE546}" destId="{77EBE0E3-DE87-4115-8289-F012EC2A2CF5}"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E7BE59-E54C-485B-B60E-4EFB6809B913}" type="doc">
      <dgm:prSet loTypeId="urn:microsoft.com/office/officeart/2005/8/layout/hProcess9" loCatId="process" qsTypeId="urn:microsoft.com/office/officeart/2005/8/quickstyle/simple1" qsCatId="simple" csTypeId="urn:microsoft.com/office/officeart/2005/8/colors/accent1_2" csCatId="accent1" phldr="1"/>
      <dgm:spPr/>
    </dgm:pt>
    <dgm:pt modelId="{6F733A4D-8E0A-442F-B9B2-14F12457D607}">
      <dgm:prSet phldrT="[Text]"/>
      <dgm:spPr>
        <a:blipFill>
          <a:blip xmlns:r="http://schemas.openxmlformats.org/officeDocument/2006/relationships" r:embed="rId1"/>
          <a:stretch>
            <a:fillRect l="-882"/>
          </a:stretch>
        </a:blipFill>
      </dgm:spPr>
      <dgm:t>
        <a:bodyPr/>
        <a:lstStyle/>
        <a:p>
          <a:r>
            <a:rPr lang="en-US">
              <a:noFill/>
            </a:rPr>
            <a:t> </a:t>
          </a:r>
        </a:p>
      </dgm:t>
    </dgm:pt>
    <dgm:pt modelId="{91685611-AA19-4F4B-8471-965A3D505015}" type="parTrans" cxnId="{733F2305-1409-4065-9E2F-A6064A108CCF}">
      <dgm:prSet/>
      <dgm:spPr/>
      <dgm:t>
        <a:bodyPr/>
        <a:lstStyle/>
        <a:p>
          <a:endParaRPr lang="en-US"/>
        </a:p>
      </dgm:t>
    </dgm:pt>
    <dgm:pt modelId="{EA300342-5226-4503-BD4B-E18A9359CC06}" type="sibTrans" cxnId="{733F2305-1409-4065-9E2F-A6064A108CCF}">
      <dgm:prSet/>
      <dgm:spPr/>
      <dgm:t>
        <a:bodyPr/>
        <a:lstStyle/>
        <a:p>
          <a:endParaRPr lang="en-US"/>
        </a:p>
      </dgm:t>
    </dgm:pt>
    <dgm:pt modelId="{40F9098B-3172-4B8C-9950-B97AB16BA1DE}">
      <dgm:prSet phldrT="[Text]"/>
      <dgm:spPr>
        <a:blipFill>
          <a:blip xmlns:r="http://schemas.openxmlformats.org/officeDocument/2006/relationships" r:embed="rId2"/>
          <a:stretch>
            <a:fillRect l="-882"/>
          </a:stretch>
        </a:blipFill>
      </dgm:spPr>
      <dgm:t>
        <a:bodyPr/>
        <a:lstStyle/>
        <a:p>
          <a:r>
            <a:rPr lang="en-US">
              <a:noFill/>
            </a:rPr>
            <a:t> </a:t>
          </a:r>
        </a:p>
      </dgm:t>
    </dgm:pt>
    <dgm:pt modelId="{710812D5-D633-478E-A8C0-7C0C60B6FEFF}" type="parTrans" cxnId="{3C2ED554-1A3A-4583-8E1F-B4C16D2998A1}">
      <dgm:prSet/>
      <dgm:spPr/>
      <dgm:t>
        <a:bodyPr/>
        <a:lstStyle/>
        <a:p>
          <a:endParaRPr lang="en-US"/>
        </a:p>
      </dgm:t>
    </dgm:pt>
    <dgm:pt modelId="{93E849C2-6176-40CD-911E-81D605CE7532}" type="sibTrans" cxnId="{3C2ED554-1A3A-4583-8E1F-B4C16D2998A1}">
      <dgm:prSet/>
      <dgm:spPr/>
      <dgm:t>
        <a:bodyPr/>
        <a:lstStyle/>
        <a:p>
          <a:endParaRPr lang="en-US"/>
        </a:p>
      </dgm:t>
    </dgm:pt>
    <dgm:pt modelId="{1307D21C-7985-4A40-8BF4-DC04B3D31177}">
      <dgm:prSet phldrT="[Text]"/>
      <dgm:spPr>
        <a:blipFill>
          <a:blip xmlns:r="http://schemas.openxmlformats.org/officeDocument/2006/relationships" r:embed="rId3"/>
          <a:stretch>
            <a:fillRect l="-885"/>
          </a:stretch>
        </a:blipFill>
      </dgm:spPr>
      <dgm:t>
        <a:bodyPr/>
        <a:lstStyle/>
        <a:p>
          <a:r>
            <a:rPr lang="en-US">
              <a:noFill/>
            </a:rPr>
            <a:t> </a:t>
          </a:r>
        </a:p>
      </dgm:t>
    </dgm:pt>
    <dgm:pt modelId="{4E053B13-158F-49F4-90B1-1F7DD8A579AF}" type="parTrans" cxnId="{1129F419-68EC-4873-955A-0E81E9F118EC}">
      <dgm:prSet/>
      <dgm:spPr/>
      <dgm:t>
        <a:bodyPr/>
        <a:lstStyle/>
        <a:p>
          <a:endParaRPr lang="en-US"/>
        </a:p>
      </dgm:t>
    </dgm:pt>
    <dgm:pt modelId="{B404D663-0D21-48CF-8C73-AC347E221C5E}" type="sibTrans" cxnId="{1129F419-68EC-4873-955A-0E81E9F118EC}">
      <dgm:prSet/>
      <dgm:spPr/>
      <dgm:t>
        <a:bodyPr/>
        <a:lstStyle/>
        <a:p>
          <a:endParaRPr lang="en-US"/>
        </a:p>
      </dgm:t>
    </dgm:pt>
    <dgm:pt modelId="{B8B84041-520B-4722-9C69-374510F5E794}">
      <dgm:prSet phldrT="[Text]"/>
      <dgm:spPr/>
      <dgm:t>
        <a:bodyPr/>
        <a:lstStyle/>
        <a:p>
          <a:r>
            <a:rPr lang="en-US">
              <a:noFill/>
            </a:rPr>
            <a:t> </a:t>
          </a:r>
        </a:p>
      </dgm:t>
    </dgm:pt>
    <dgm:pt modelId="{81C82311-0847-4D88-BA44-40B9459BD1BF}" type="parTrans" cxnId="{6EB03510-CE25-4A9A-A566-1BC52BC04469}">
      <dgm:prSet/>
      <dgm:spPr/>
      <dgm:t>
        <a:bodyPr/>
        <a:lstStyle/>
        <a:p>
          <a:endParaRPr lang="en-US"/>
        </a:p>
      </dgm:t>
    </dgm:pt>
    <dgm:pt modelId="{6A536E26-4402-4796-90D8-B3F30F0718D0}" type="sibTrans" cxnId="{6EB03510-CE25-4A9A-A566-1BC52BC04469}">
      <dgm:prSet/>
      <dgm:spPr/>
      <dgm:t>
        <a:bodyPr/>
        <a:lstStyle/>
        <a:p>
          <a:endParaRPr lang="en-US"/>
        </a:p>
      </dgm:t>
    </dgm:pt>
    <dgm:pt modelId="{33CCCF07-66C3-4EB8-9845-4FA73D3DC5E1}">
      <dgm:prSet phldrT="[Text]"/>
      <dgm:spPr/>
      <dgm:t>
        <a:bodyPr/>
        <a:lstStyle/>
        <a:p>
          <a:r>
            <a:rPr lang="en-US">
              <a:noFill/>
            </a:rPr>
            <a:t> </a:t>
          </a:r>
        </a:p>
      </dgm:t>
    </dgm:pt>
    <dgm:pt modelId="{7CA2D7F9-7E80-400B-8C29-A7BDC91735DD}" type="parTrans" cxnId="{DD5609A2-432A-42A9-BA37-EB23FEB097A8}">
      <dgm:prSet/>
      <dgm:spPr/>
      <dgm:t>
        <a:bodyPr/>
        <a:lstStyle/>
        <a:p>
          <a:endParaRPr lang="en-US"/>
        </a:p>
      </dgm:t>
    </dgm:pt>
    <dgm:pt modelId="{EF33ADBD-9BF9-423D-B4A8-6DDB0FBE38AB}" type="sibTrans" cxnId="{DD5609A2-432A-42A9-BA37-EB23FEB097A8}">
      <dgm:prSet/>
      <dgm:spPr/>
      <dgm:t>
        <a:bodyPr/>
        <a:lstStyle/>
        <a:p>
          <a:endParaRPr lang="en-US"/>
        </a:p>
      </dgm:t>
    </dgm:pt>
    <dgm:pt modelId="{D55D75EF-88CB-4038-9D97-D0389A61460C}">
      <dgm:prSet/>
      <dgm:spPr/>
      <dgm:t>
        <a:bodyPr/>
        <a:lstStyle/>
        <a:p>
          <a:r>
            <a:rPr lang="en-US">
              <a:noFill/>
            </a:rPr>
            <a:t> </a:t>
          </a:r>
        </a:p>
      </dgm:t>
    </dgm:pt>
    <dgm:pt modelId="{D6FE7703-12ED-4200-8FC1-2DEE4E1D7C8A}" type="parTrans" cxnId="{C5F0473F-20BF-4731-9417-7950969859DF}">
      <dgm:prSet/>
      <dgm:spPr/>
      <dgm:t>
        <a:bodyPr/>
        <a:lstStyle/>
        <a:p>
          <a:endParaRPr lang="en-US"/>
        </a:p>
      </dgm:t>
    </dgm:pt>
    <dgm:pt modelId="{02ACF5AF-28BE-4741-9D45-96C56CAF42B4}" type="sibTrans" cxnId="{C5F0473F-20BF-4731-9417-7950969859DF}">
      <dgm:prSet/>
      <dgm:spPr/>
      <dgm:t>
        <a:bodyPr/>
        <a:lstStyle/>
        <a:p>
          <a:endParaRPr lang="en-US"/>
        </a:p>
      </dgm:t>
    </dgm:pt>
    <dgm:pt modelId="{73F8E766-8EBE-41E6-9825-EDB241B433A8}">
      <dgm:prSet/>
      <dgm:spPr/>
      <dgm:t>
        <a:bodyPr/>
        <a:lstStyle/>
        <a:p>
          <a:r>
            <a:rPr lang="en-US">
              <a:noFill/>
            </a:rPr>
            <a:t> </a:t>
          </a:r>
        </a:p>
      </dgm:t>
    </dgm:pt>
    <dgm:pt modelId="{4AE41F41-EC69-438E-8468-6876B503CD7A}" type="parTrans" cxnId="{BD09EB32-45B9-443F-ADA1-907A7BE06694}">
      <dgm:prSet/>
      <dgm:spPr/>
      <dgm:t>
        <a:bodyPr/>
        <a:lstStyle/>
        <a:p>
          <a:endParaRPr lang="en-US"/>
        </a:p>
      </dgm:t>
    </dgm:pt>
    <dgm:pt modelId="{E87EB68A-6F6B-4CC4-B0DC-AF1E2D571028}" type="sibTrans" cxnId="{BD09EB32-45B9-443F-ADA1-907A7BE06694}">
      <dgm:prSet/>
      <dgm:spPr/>
      <dgm:t>
        <a:bodyPr/>
        <a:lstStyle/>
        <a:p>
          <a:endParaRPr lang="en-US"/>
        </a:p>
      </dgm:t>
    </dgm:pt>
    <dgm:pt modelId="{CD03D309-2040-4508-890F-2A2C97DBDB7D}">
      <dgm:prSet/>
      <dgm:spPr/>
      <dgm:t>
        <a:bodyPr/>
        <a:lstStyle/>
        <a:p>
          <a:r>
            <a:rPr lang="en-US">
              <a:noFill/>
            </a:rPr>
            <a:t> </a:t>
          </a:r>
        </a:p>
      </dgm:t>
    </dgm:pt>
    <dgm:pt modelId="{A0933516-14CD-4BE6-9961-2D7E52B9A457}" type="parTrans" cxnId="{0F09A1A8-535B-4CF8-B795-1DA893D911B0}">
      <dgm:prSet/>
      <dgm:spPr/>
      <dgm:t>
        <a:bodyPr/>
        <a:lstStyle/>
        <a:p>
          <a:endParaRPr lang="en-US"/>
        </a:p>
      </dgm:t>
    </dgm:pt>
    <dgm:pt modelId="{27691EE3-CD8F-4EE9-B4FC-F27BDE429DDC}" type="sibTrans" cxnId="{0F09A1A8-535B-4CF8-B795-1DA893D911B0}">
      <dgm:prSet/>
      <dgm:spPr/>
      <dgm:t>
        <a:bodyPr/>
        <a:lstStyle/>
        <a:p>
          <a:endParaRPr lang="en-US"/>
        </a:p>
      </dgm:t>
    </dgm:pt>
    <dgm:pt modelId="{01FAA7F4-5CCB-4D3B-8438-C8B31BFC10FE}">
      <dgm:prSet/>
      <dgm:spPr/>
      <dgm:t>
        <a:bodyPr/>
        <a:lstStyle/>
        <a:p>
          <a:r>
            <a:rPr lang="en-US">
              <a:noFill/>
            </a:rPr>
            <a:t> </a:t>
          </a:r>
        </a:p>
      </dgm:t>
    </dgm:pt>
    <dgm:pt modelId="{9F34D82A-4735-4350-84C5-0920B8711F98}" type="parTrans" cxnId="{8A7CC616-13AE-4004-9DF3-F6265D8D98DC}">
      <dgm:prSet/>
      <dgm:spPr/>
      <dgm:t>
        <a:bodyPr/>
        <a:lstStyle/>
        <a:p>
          <a:endParaRPr lang="en-US"/>
        </a:p>
      </dgm:t>
    </dgm:pt>
    <dgm:pt modelId="{BEF12BB6-FC98-4106-AAFE-B4A1C6DB8162}" type="sibTrans" cxnId="{8A7CC616-13AE-4004-9DF3-F6265D8D98DC}">
      <dgm:prSet/>
      <dgm:spPr/>
      <dgm:t>
        <a:bodyPr/>
        <a:lstStyle/>
        <a:p>
          <a:endParaRPr lang="en-US"/>
        </a:p>
      </dgm:t>
    </dgm:pt>
    <dgm:pt modelId="{1FEF7449-22C2-4525-8B6A-7D60138E0A2D}">
      <dgm:prSet/>
      <dgm:spPr>
        <a:blipFill>
          <a:blip xmlns:r="http://schemas.openxmlformats.org/officeDocument/2006/relationships" r:embed="rId4"/>
          <a:stretch>
            <a:fillRect l="-882"/>
          </a:stretch>
        </a:blipFill>
      </dgm:spPr>
      <dgm:t>
        <a:bodyPr/>
        <a:lstStyle/>
        <a:p>
          <a:r>
            <a:rPr lang="en-US">
              <a:noFill/>
            </a:rPr>
            <a:t> </a:t>
          </a:r>
        </a:p>
      </dgm:t>
    </dgm:pt>
    <dgm:pt modelId="{58B4C3C7-9A74-49BE-AAC1-ACB79A586FAB}" type="parTrans" cxnId="{F820C7B9-9824-48F1-B6A7-A6D8247D2062}">
      <dgm:prSet/>
      <dgm:spPr/>
      <dgm:t>
        <a:bodyPr/>
        <a:lstStyle/>
        <a:p>
          <a:endParaRPr lang="en-US"/>
        </a:p>
      </dgm:t>
    </dgm:pt>
    <dgm:pt modelId="{224DFE2F-DE90-4C84-B615-9A615C964E08}" type="sibTrans" cxnId="{F820C7B9-9824-48F1-B6A7-A6D8247D2062}">
      <dgm:prSet/>
      <dgm:spPr/>
      <dgm:t>
        <a:bodyPr/>
        <a:lstStyle/>
        <a:p>
          <a:endParaRPr lang="en-US"/>
        </a:p>
      </dgm:t>
    </dgm:pt>
    <dgm:pt modelId="{EEBFA009-6FAF-4334-BEDD-94AE83E60D0C}">
      <dgm:prSet/>
      <dgm:spPr/>
      <dgm:t>
        <a:bodyPr/>
        <a:lstStyle/>
        <a:p>
          <a:r>
            <a:rPr lang="en-US">
              <a:noFill/>
            </a:rPr>
            <a:t> </a:t>
          </a:r>
        </a:p>
      </dgm:t>
    </dgm:pt>
    <dgm:pt modelId="{D173BF76-CB4E-41B7-96C9-25D387E7E58B}" type="parTrans" cxnId="{917F78AA-3896-4FBD-A34C-1B54101A08FB}">
      <dgm:prSet/>
      <dgm:spPr/>
      <dgm:t>
        <a:bodyPr/>
        <a:lstStyle/>
        <a:p>
          <a:endParaRPr lang="en-US"/>
        </a:p>
      </dgm:t>
    </dgm:pt>
    <dgm:pt modelId="{FE851678-6D6A-44F7-8FCF-44ED3F01B66B}" type="sibTrans" cxnId="{917F78AA-3896-4FBD-A34C-1B54101A08FB}">
      <dgm:prSet/>
      <dgm:spPr/>
      <dgm:t>
        <a:bodyPr/>
        <a:lstStyle/>
        <a:p>
          <a:endParaRPr lang="en-US"/>
        </a:p>
      </dgm:t>
    </dgm:pt>
    <dgm:pt modelId="{01EABB09-A05E-43AE-BEF8-72782EAE131D}">
      <dgm:prSet/>
      <dgm:spPr/>
      <dgm:t>
        <a:bodyPr/>
        <a:lstStyle/>
        <a:p>
          <a:r>
            <a:rPr lang="en-US">
              <a:noFill/>
            </a:rPr>
            <a:t> </a:t>
          </a:r>
        </a:p>
      </dgm:t>
    </dgm:pt>
    <dgm:pt modelId="{0A06FF70-BB39-4768-BF20-4B80AE987866}" type="parTrans" cxnId="{7A5B5764-0F8F-4D02-89E8-08155579F259}">
      <dgm:prSet/>
      <dgm:spPr/>
      <dgm:t>
        <a:bodyPr/>
        <a:lstStyle/>
        <a:p>
          <a:endParaRPr lang="en-US"/>
        </a:p>
      </dgm:t>
    </dgm:pt>
    <dgm:pt modelId="{47910E83-4D3F-4AE1-8CD2-8C03A22E2EB7}" type="sibTrans" cxnId="{7A5B5764-0F8F-4D02-89E8-08155579F259}">
      <dgm:prSet/>
      <dgm:spPr/>
      <dgm:t>
        <a:bodyPr/>
        <a:lstStyle/>
        <a:p>
          <a:endParaRPr lang="en-US"/>
        </a:p>
      </dgm:t>
    </dgm:pt>
    <dgm:pt modelId="{659C10D4-F617-4140-A0B6-B24A98AE697F}">
      <dgm:prSet/>
      <dgm:spPr/>
      <dgm:t>
        <a:bodyPr/>
        <a:lstStyle/>
        <a:p>
          <a:r>
            <a:rPr lang="en-US" i="1" dirty="0"/>
            <a:t>…</a:t>
          </a:r>
        </a:p>
      </dgm:t>
    </dgm:pt>
    <dgm:pt modelId="{83EB27C1-0A99-4E97-A374-FC374FC3BCAA}" type="parTrans" cxnId="{9539FA09-EDB4-4AD3-A775-70D369875B4F}">
      <dgm:prSet/>
      <dgm:spPr/>
      <dgm:t>
        <a:bodyPr/>
        <a:lstStyle/>
        <a:p>
          <a:endParaRPr lang="en-US"/>
        </a:p>
      </dgm:t>
    </dgm:pt>
    <dgm:pt modelId="{A6F673A5-DF42-43BD-8935-C1E6E90A1ACF}" type="sibTrans" cxnId="{9539FA09-EDB4-4AD3-A775-70D369875B4F}">
      <dgm:prSet/>
      <dgm:spPr/>
      <dgm:t>
        <a:bodyPr/>
        <a:lstStyle/>
        <a:p>
          <a:endParaRPr lang="en-US"/>
        </a:p>
      </dgm:t>
    </dgm:pt>
    <dgm:pt modelId="{3A9B1254-1098-4AC7-A131-64AA565071AA}" type="pres">
      <dgm:prSet presAssocID="{73E7BE59-E54C-485B-B60E-4EFB6809B913}" presName="CompostProcess" presStyleCnt="0">
        <dgm:presLayoutVars>
          <dgm:dir/>
          <dgm:resizeHandles val="exact"/>
        </dgm:presLayoutVars>
      </dgm:prSet>
      <dgm:spPr/>
    </dgm:pt>
    <dgm:pt modelId="{0764AB79-95A7-45C8-BA45-05870EE459DF}" type="pres">
      <dgm:prSet presAssocID="{73E7BE59-E54C-485B-B60E-4EFB6809B913}" presName="arrow" presStyleLbl="bgShp" presStyleIdx="0" presStyleCnt="1" custScaleX="105559" custScaleY="98993" custLinFactNeighborX="6374"/>
      <dgm:spPr/>
    </dgm:pt>
    <dgm:pt modelId="{D1E75467-BB76-4165-8A4C-4D5F3CFCE546}" type="pres">
      <dgm:prSet presAssocID="{73E7BE59-E54C-485B-B60E-4EFB6809B913}" presName="linearProcess" presStyleCnt="0"/>
      <dgm:spPr/>
    </dgm:pt>
    <dgm:pt modelId="{8A6BC263-FF0E-4C4B-9F1E-FA561699CE29}" type="pres">
      <dgm:prSet presAssocID="{6F733A4D-8E0A-442F-B9B2-14F12457D607}" presName="textNode" presStyleLbl="node1" presStyleIdx="0" presStyleCnt="5">
        <dgm:presLayoutVars>
          <dgm:bulletEnabled val="1"/>
        </dgm:presLayoutVars>
      </dgm:prSet>
      <dgm:spPr/>
    </dgm:pt>
    <dgm:pt modelId="{F110503D-72B9-43DC-BFE1-F7E1FCA3D48D}" type="pres">
      <dgm:prSet presAssocID="{EA300342-5226-4503-BD4B-E18A9359CC06}" presName="sibTrans" presStyleCnt="0"/>
      <dgm:spPr/>
    </dgm:pt>
    <dgm:pt modelId="{4F9F4995-3BFC-446B-8C07-077F1342ED5E}" type="pres">
      <dgm:prSet presAssocID="{40F9098B-3172-4B8C-9950-B97AB16BA1DE}" presName="textNode" presStyleLbl="node1" presStyleIdx="1" presStyleCnt="5">
        <dgm:presLayoutVars>
          <dgm:bulletEnabled val="1"/>
        </dgm:presLayoutVars>
      </dgm:prSet>
      <dgm:spPr/>
    </dgm:pt>
    <dgm:pt modelId="{DC892044-E5CE-44C8-BA4F-40B82DFBB656}" type="pres">
      <dgm:prSet presAssocID="{93E849C2-6176-40CD-911E-81D605CE7532}" presName="sibTrans" presStyleCnt="0"/>
      <dgm:spPr/>
    </dgm:pt>
    <dgm:pt modelId="{84AD1EEE-0B7F-4945-BBD0-2E04EA704463}" type="pres">
      <dgm:prSet presAssocID="{1307D21C-7985-4A40-8BF4-DC04B3D31177}" presName="textNode" presStyleLbl="node1" presStyleIdx="2" presStyleCnt="5">
        <dgm:presLayoutVars>
          <dgm:bulletEnabled val="1"/>
        </dgm:presLayoutVars>
      </dgm:prSet>
      <dgm:spPr/>
    </dgm:pt>
    <dgm:pt modelId="{32BAC8EF-7457-4125-9282-D35BDA4273E7}" type="pres">
      <dgm:prSet presAssocID="{B404D663-0D21-48CF-8C73-AC347E221C5E}" presName="sibTrans" presStyleCnt="0"/>
      <dgm:spPr/>
    </dgm:pt>
    <dgm:pt modelId="{2763851C-1646-43DD-AE0D-78D8A988537D}" type="pres">
      <dgm:prSet presAssocID="{659C10D4-F617-4140-A0B6-B24A98AE697F}" presName="textNode" presStyleLbl="node1" presStyleIdx="3" presStyleCnt="5" custScaleX="33770">
        <dgm:presLayoutVars>
          <dgm:bulletEnabled val="1"/>
        </dgm:presLayoutVars>
      </dgm:prSet>
      <dgm:spPr/>
    </dgm:pt>
    <dgm:pt modelId="{5C8260D3-AD43-46F1-9E3D-B535CDD1E24E}" type="pres">
      <dgm:prSet presAssocID="{A6F673A5-DF42-43BD-8935-C1E6E90A1ACF}" presName="sibTrans" presStyleCnt="0"/>
      <dgm:spPr/>
    </dgm:pt>
    <dgm:pt modelId="{77EBE0E3-DE87-4115-8289-F012EC2A2CF5}" type="pres">
      <dgm:prSet presAssocID="{1FEF7449-22C2-4525-8B6A-7D60138E0A2D}" presName="textNode" presStyleLbl="node1" presStyleIdx="4" presStyleCnt="5">
        <dgm:presLayoutVars>
          <dgm:bulletEnabled val="1"/>
        </dgm:presLayoutVars>
      </dgm:prSet>
      <dgm:spPr/>
    </dgm:pt>
  </dgm:ptLst>
  <dgm:cxnLst>
    <dgm:cxn modelId="{733F2305-1409-4065-9E2F-A6064A108CCF}" srcId="{73E7BE59-E54C-485B-B60E-4EFB6809B913}" destId="{6F733A4D-8E0A-442F-B9B2-14F12457D607}" srcOrd="0" destOrd="0" parTransId="{91685611-AA19-4F4B-8471-965A3D505015}" sibTransId="{EA300342-5226-4503-BD4B-E18A9359CC06}"/>
    <dgm:cxn modelId="{9539FA09-EDB4-4AD3-A775-70D369875B4F}" srcId="{73E7BE59-E54C-485B-B60E-4EFB6809B913}" destId="{659C10D4-F617-4140-A0B6-B24A98AE697F}" srcOrd="3" destOrd="0" parTransId="{83EB27C1-0A99-4E97-A374-FC374FC3BCAA}" sibTransId="{A6F673A5-DF42-43BD-8935-C1E6E90A1ACF}"/>
    <dgm:cxn modelId="{6EB03510-CE25-4A9A-A566-1BC52BC04469}" srcId="{6F733A4D-8E0A-442F-B9B2-14F12457D607}" destId="{B8B84041-520B-4722-9C69-374510F5E794}" srcOrd="0" destOrd="0" parTransId="{81C82311-0847-4D88-BA44-40B9459BD1BF}" sibTransId="{6A536E26-4402-4796-90D8-B3F30F0718D0}"/>
    <dgm:cxn modelId="{8A7CC616-13AE-4004-9DF3-F6265D8D98DC}" srcId="{1307D21C-7985-4A40-8BF4-DC04B3D31177}" destId="{01FAA7F4-5CCB-4D3B-8438-C8B31BFC10FE}" srcOrd="1" destOrd="0" parTransId="{9F34D82A-4735-4350-84C5-0920B8711F98}" sibTransId="{BEF12BB6-FC98-4106-AAFE-B4A1C6DB8162}"/>
    <dgm:cxn modelId="{F270BB17-0423-448D-8FB0-19077DB9DF44}" type="presOf" srcId="{D55D75EF-88CB-4038-9D97-D0389A61460C}" destId="{4F9F4995-3BFC-446B-8C07-077F1342ED5E}" srcOrd="0" destOrd="1" presId="urn:microsoft.com/office/officeart/2005/8/layout/hProcess9"/>
    <dgm:cxn modelId="{55252219-42CB-428B-8CB7-AD774ECC9F4D}" type="presOf" srcId="{6F733A4D-8E0A-442F-B9B2-14F12457D607}" destId="{8A6BC263-FF0E-4C4B-9F1E-FA561699CE29}" srcOrd="0" destOrd="0" presId="urn:microsoft.com/office/officeart/2005/8/layout/hProcess9"/>
    <dgm:cxn modelId="{1129F419-68EC-4873-955A-0E81E9F118EC}" srcId="{73E7BE59-E54C-485B-B60E-4EFB6809B913}" destId="{1307D21C-7985-4A40-8BF4-DC04B3D31177}" srcOrd="2" destOrd="0" parTransId="{4E053B13-158F-49F4-90B1-1F7DD8A579AF}" sibTransId="{B404D663-0D21-48CF-8C73-AC347E221C5E}"/>
    <dgm:cxn modelId="{7F24E02C-4ED7-4886-9C11-C722C7798D45}" type="presOf" srcId="{73E7BE59-E54C-485B-B60E-4EFB6809B913}" destId="{3A9B1254-1098-4AC7-A131-64AA565071AA}" srcOrd="0" destOrd="0" presId="urn:microsoft.com/office/officeart/2005/8/layout/hProcess9"/>
    <dgm:cxn modelId="{BD09EB32-45B9-443F-ADA1-907A7BE06694}" srcId="{40F9098B-3172-4B8C-9950-B97AB16BA1DE}" destId="{73F8E766-8EBE-41E6-9825-EDB241B433A8}" srcOrd="1" destOrd="0" parTransId="{4AE41F41-EC69-438E-8468-6876B503CD7A}" sibTransId="{E87EB68A-6F6B-4CC4-B0DC-AF1E2D571028}"/>
    <dgm:cxn modelId="{64342836-9ABA-4DA5-BE82-72061FA85505}" type="presOf" srcId="{33CCCF07-66C3-4EB8-9845-4FA73D3DC5E1}" destId="{8A6BC263-FF0E-4C4B-9F1E-FA561699CE29}" srcOrd="0" destOrd="2" presId="urn:microsoft.com/office/officeart/2005/8/layout/hProcess9"/>
    <dgm:cxn modelId="{C5F0473F-20BF-4731-9417-7950969859DF}" srcId="{40F9098B-3172-4B8C-9950-B97AB16BA1DE}" destId="{D55D75EF-88CB-4038-9D97-D0389A61460C}" srcOrd="0" destOrd="0" parTransId="{D6FE7703-12ED-4200-8FC1-2DEE4E1D7C8A}" sibTransId="{02ACF5AF-28BE-4741-9D45-96C56CAF42B4}"/>
    <dgm:cxn modelId="{7A5B5764-0F8F-4D02-89E8-08155579F259}" srcId="{1FEF7449-22C2-4525-8B6A-7D60138E0A2D}" destId="{01EABB09-A05E-43AE-BEF8-72782EAE131D}" srcOrd="1" destOrd="0" parTransId="{0A06FF70-BB39-4768-BF20-4B80AE987866}" sibTransId="{47910E83-4D3F-4AE1-8CD2-8C03A22E2EB7}"/>
    <dgm:cxn modelId="{507EAC73-A770-410B-985E-99E865AE05C1}" type="presOf" srcId="{1307D21C-7985-4A40-8BF4-DC04B3D31177}" destId="{84AD1EEE-0B7F-4945-BBD0-2E04EA704463}" srcOrd="0" destOrd="0" presId="urn:microsoft.com/office/officeart/2005/8/layout/hProcess9"/>
    <dgm:cxn modelId="{3C2ED554-1A3A-4583-8E1F-B4C16D2998A1}" srcId="{73E7BE59-E54C-485B-B60E-4EFB6809B913}" destId="{40F9098B-3172-4B8C-9950-B97AB16BA1DE}" srcOrd="1" destOrd="0" parTransId="{710812D5-D633-478E-A8C0-7C0C60B6FEFF}" sibTransId="{93E849C2-6176-40CD-911E-81D605CE7532}"/>
    <dgm:cxn modelId="{92BCC179-0B08-41FF-82B0-D7C579D41262}" type="presOf" srcId="{40F9098B-3172-4B8C-9950-B97AB16BA1DE}" destId="{4F9F4995-3BFC-446B-8C07-077F1342ED5E}" srcOrd="0" destOrd="0" presId="urn:microsoft.com/office/officeart/2005/8/layout/hProcess9"/>
    <dgm:cxn modelId="{63932C7A-115A-4930-AE87-8A63AE11ACAD}" type="presOf" srcId="{01FAA7F4-5CCB-4D3B-8438-C8B31BFC10FE}" destId="{84AD1EEE-0B7F-4945-BBD0-2E04EA704463}" srcOrd="0" destOrd="2" presId="urn:microsoft.com/office/officeart/2005/8/layout/hProcess9"/>
    <dgm:cxn modelId="{506FDC89-5488-45BC-A6EA-1B38AC87A966}" type="presOf" srcId="{01EABB09-A05E-43AE-BEF8-72782EAE131D}" destId="{77EBE0E3-DE87-4115-8289-F012EC2A2CF5}" srcOrd="0" destOrd="2" presId="urn:microsoft.com/office/officeart/2005/8/layout/hProcess9"/>
    <dgm:cxn modelId="{DD5609A2-432A-42A9-BA37-EB23FEB097A8}" srcId="{6F733A4D-8E0A-442F-B9B2-14F12457D607}" destId="{33CCCF07-66C3-4EB8-9845-4FA73D3DC5E1}" srcOrd="1" destOrd="0" parTransId="{7CA2D7F9-7E80-400B-8C29-A7BDC91735DD}" sibTransId="{EF33ADBD-9BF9-423D-B4A8-6DDB0FBE38AB}"/>
    <dgm:cxn modelId="{0F09A1A8-535B-4CF8-B795-1DA893D911B0}" srcId="{1307D21C-7985-4A40-8BF4-DC04B3D31177}" destId="{CD03D309-2040-4508-890F-2A2C97DBDB7D}" srcOrd="0" destOrd="0" parTransId="{A0933516-14CD-4BE6-9961-2D7E52B9A457}" sibTransId="{27691EE3-CD8F-4EE9-B4FC-F27BDE429DDC}"/>
    <dgm:cxn modelId="{917F78AA-3896-4FBD-A34C-1B54101A08FB}" srcId="{1FEF7449-22C2-4525-8B6A-7D60138E0A2D}" destId="{EEBFA009-6FAF-4334-BEDD-94AE83E60D0C}" srcOrd="0" destOrd="0" parTransId="{D173BF76-CB4E-41B7-96C9-25D387E7E58B}" sibTransId="{FE851678-6D6A-44F7-8FCF-44ED3F01B66B}"/>
    <dgm:cxn modelId="{F02DD9AF-32CE-4895-BBA1-430FEFBAA845}" type="presOf" srcId="{1FEF7449-22C2-4525-8B6A-7D60138E0A2D}" destId="{77EBE0E3-DE87-4115-8289-F012EC2A2CF5}" srcOrd="0" destOrd="0" presId="urn:microsoft.com/office/officeart/2005/8/layout/hProcess9"/>
    <dgm:cxn modelId="{D18116B5-53B3-4E81-9546-0551527ED455}" type="presOf" srcId="{659C10D4-F617-4140-A0B6-B24A98AE697F}" destId="{2763851C-1646-43DD-AE0D-78D8A988537D}" srcOrd="0" destOrd="0" presId="urn:microsoft.com/office/officeart/2005/8/layout/hProcess9"/>
    <dgm:cxn modelId="{308645B5-A9DF-4BB8-951B-905E9948BC3C}" type="presOf" srcId="{B8B84041-520B-4722-9C69-374510F5E794}" destId="{8A6BC263-FF0E-4C4B-9F1E-FA561699CE29}" srcOrd="0" destOrd="1" presId="urn:microsoft.com/office/officeart/2005/8/layout/hProcess9"/>
    <dgm:cxn modelId="{A71609B8-D82E-4358-A4C2-3616DB27581B}" type="presOf" srcId="{EEBFA009-6FAF-4334-BEDD-94AE83E60D0C}" destId="{77EBE0E3-DE87-4115-8289-F012EC2A2CF5}" srcOrd="0" destOrd="1" presId="urn:microsoft.com/office/officeart/2005/8/layout/hProcess9"/>
    <dgm:cxn modelId="{F820C7B9-9824-48F1-B6A7-A6D8247D2062}" srcId="{73E7BE59-E54C-485B-B60E-4EFB6809B913}" destId="{1FEF7449-22C2-4525-8B6A-7D60138E0A2D}" srcOrd="4" destOrd="0" parTransId="{58B4C3C7-9A74-49BE-AAC1-ACB79A586FAB}" sibTransId="{224DFE2F-DE90-4C84-B615-9A615C964E08}"/>
    <dgm:cxn modelId="{B321A7C1-DA7A-4656-A710-31BD2ED03D44}" type="presOf" srcId="{73F8E766-8EBE-41E6-9825-EDB241B433A8}" destId="{4F9F4995-3BFC-446B-8C07-077F1342ED5E}" srcOrd="0" destOrd="2" presId="urn:microsoft.com/office/officeart/2005/8/layout/hProcess9"/>
    <dgm:cxn modelId="{89843FFC-B016-4187-B667-18D966E7900A}" type="presOf" srcId="{CD03D309-2040-4508-890F-2A2C97DBDB7D}" destId="{84AD1EEE-0B7F-4945-BBD0-2E04EA704463}" srcOrd="0" destOrd="1" presId="urn:microsoft.com/office/officeart/2005/8/layout/hProcess9"/>
    <dgm:cxn modelId="{933C68F6-96DA-487F-8F12-37D758248E19}" type="presParOf" srcId="{3A9B1254-1098-4AC7-A131-64AA565071AA}" destId="{0764AB79-95A7-45C8-BA45-05870EE459DF}" srcOrd="0" destOrd="0" presId="urn:microsoft.com/office/officeart/2005/8/layout/hProcess9"/>
    <dgm:cxn modelId="{D7E99644-A354-4077-A377-ECBBDF7A66FF}" type="presParOf" srcId="{3A9B1254-1098-4AC7-A131-64AA565071AA}" destId="{D1E75467-BB76-4165-8A4C-4D5F3CFCE546}" srcOrd="1" destOrd="0" presId="urn:microsoft.com/office/officeart/2005/8/layout/hProcess9"/>
    <dgm:cxn modelId="{DD325D13-C0BF-475D-A5CD-FB165869A9BD}" type="presParOf" srcId="{D1E75467-BB76-4165-8A4C-4D5F3CFCE546}" destId="{8A6BC263-FF0E-4C4B-9F1E-FA561699CE29}" srcOrd="0" destOrd="0" presId="urn:microsoft.com/office/officeart/2005/8/layout/hProcess9"/>
    <dgm:cxn modelId="{0243E588-2DC4-495C-8645-04E8B40002DC}" type="presParOf" srcId="{D1E75467-BB76-4165-8A4C-4D5F3CFCE546}" destId="{F110503D-72B9-43DC-BFE1-F7E1FCA3D48D}" srcOrd="1" destOrd="0" presId="urn:microsoft.com/office/officeart/2005/8/layout/hProcess9"/>
    <dgm:cxn modelId="{735C63E2-E535-4678-9BF7-EE8B38E95825}" type="presParOf" srcId="{D1E75467-BB76-4165-8A4C-4D5F3CFCE546}" destId="{4F9F4995-3BFC-446B-8C07-077F1342ED5E}" srcOrd="2" destOrd="0" presId="urn:microsoft.com/office/officeart/2005/8/layout/hProcess9"/>
    <dgm:cxn modelId="{BCF471C3-6350-4B98-A8C3-28D0FBEB4854}" type="presParOf" srcId="{D1E75467-BB76-4165-8A4C-4D5F3CFCE546}" destId="{DC892044-E5CE-44C8-BA4F-40B82DFBB656}" srcOrd="3" destOrd="0" presId="urn:microsoft.com/office/officeart/2005/8/layout/hProcess9"/>
    <dgm:cxn modelId="{3866B97C-029B-4902-8BE6-E074C3BF57D2}" type="presParOf" srcId="{D1E75467-BB76-4165-8A4C-4D5F3CFCE546}" destId="{84AD1EEE-0B7F-4945-BBD0-2E04EA704463}" srcOrd="4" destOrd="0" presId="urn:microsoft.com/office/officeart/2005/8/layout/hProcess9"/>
    <dgm:cxn modelId="{1B13F657-CAEA-468C-AFE7-7DECD4062D74}" type="presParOf" srcId="{D1E75467-BB76-4165-8A4C-4D5F3CFCE546}" destId="{32BAC8EF-7457-4125-9282-D35BDA4273E7}" srcOrd="5" destOrd="0" presId="urn:microsoft.com/office/officeart/2005/8/layout/hProcess9"/>
    <dgm:cxn modelId="{8222BBDD-0BE5-4AAE-AF41-EBC23CBA591B}" type="presParOf" srcId="{D1E75467-BB76-4165-8A4C-4D5F3CFCE546}" destId="{2763851C-1646-43DD-AE0D-78D8A988537D}" srcOrd="6" destOrd="0" presId="urn:microsoft.com/office/officeart/2005/8/layout/hProcess9"/>
    <dgm:cxn modelId="{61E0B6F3-6E5D-47D7-9C68-078CEE7A6B3E}" type="presParOf" srcId="{D1E75467-BB76-4165-8A4C-4D5F3CFCE546}" destId="{5C8260D3-AD43-46F1-9E3D-B535CDD1E24E}" srcOrd="7" destOrd="0" presId="urn:microsoft.com/office/officeart/2005/8/layout/hProcess9"/>
    <dgm:cxn modelId="{674CC5D7-AFF1-49C3-A13C-39ABDBCBE891}" type="presParOf" srcId="{D1E75467-BB76-4165-8A4C-4D5F3CFCE546}" destId="{77EBE0E3-DE87-4115-8289-F012EC2A2CF5}"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E7BE59-E54C-485B-B60E-4EFB6809B913}" type="doc">
      <dgm:prSet loTypeId="urn:microsoft.com/office/officeart/2005/8/layout/hProcess9" loCatId="process" qsTypeId="urn:microsoft.com/office/officeart/2005/8/quickstyle/simple1" qsCatId="simple" csTypeId="urn:microsoft.com/office/officeart/2005/8/colors/accent1_2" csCatId="accent1" phldr="1"/>
      <dgm:spPr/>
    </dgm:pt>
    <dgm:pt modelId="{6F733A4D-8E0A-442F-B9B2-14F12457D607}">
      <dgm:prSet phldrT="[Text]"/>
      <dgm:spPr/>
      <dgm:t>
        <a:bodyPr/>
        <a:lstStyle/>
        <a:p>
          <a:r>
            <a:rPr lang="en-US" b="0" dirty="0"/>
            <a:t>Load Step 1</a:t>
          </a:r>
          <a:endParaRPr lang="en-US" dirty="0"/>
        </a:p>
      </dgm:t>
    </dgm:pt>
    <dgm:pt modelId="{91685611-AA19-4F4B-8471-965A3D505015}" type="parTrans" cxnId="{733F2305-1409-4065-9E2F-A6064A108CCF}">
      <dgm:prSet/>
      <dgm:spPr/>
      <dgm:t>
        <a:bodyPr/>
        <a:lstStyle/>
        <a:p>
          <a:endParaRPr lang="en-US"/>
        </a:p>
      </dgm:t>
    </dgm:pt>
    <dgm:pt modelId="{EA300342-5226-4503-BD4B-E18A9359CC06}" type="sibTrans" cxnId="{733F2305-1409-4065-9E2F-A6064A108CCF}">
      <dgm:prSet/>
      <dgm:spPr/>
      <dgm:t>
        <a:bodyPr/>
        <a:lstStyle/>
        <a:p>
          <a:endParaRPr lang="en-US"/>
        </a:p>
      </dgm:t>
    </dgm:pt>
    <dgm:pt modelId="{40F9098B-3172-4B8C-9950-B97AB16BA1DE}">
      <dgm:prSet phldrT="[Text]"/>
      <dgm:spPr/>
      <dgm:t>
        <a:bodyPr/>
        <a:lstStyle/>
        <a:p>
          <a:r>
            <a:rPr lang="en-US" b="0" dirty="0"/>
            <a:t>Load Step 2</a:t>
          </a:r>
          <a:endParaRPr lang="en-US" dirty="0"/>
        </a:p>
      </dgm:t>
    </dgm:pt>
    <dgm:pt modelId="{710812D5-D633-478E-A8C0-7C0C60B6FEFF}" type="parTrans" cxnId="{3C2ED554-1A3A-4583-8E1F-B4C16D2998A1}">
      <dgm:prSet/>
      <dgm:spPr/>
      <dgm:t>
        <a:bodyPr/>
        <a:lstStyle/>
        <a:p>
          <a:endParaRPr lang="en-US"/>
        </a:p>
      </dgm:t>
    </dgm:pt>
    <dgm:pt modelId="{93E849C2-6176-40CD-911E-81D605CE7532}" type="sibTrans" cxnId="{3C2ED554-1A3A-4583-8E1F-B4C16D2998A1}">
      <dgm:prSet/>
      <dgm:spPr/>
      <dgm:t>
        <a:bodyPr/>
        <a:lstStyle/>
        <a:p>
          <a:endParaRPr lang="en-US"/>
        </a:p>
      </dgm:t>
    </dgm:pt>
    <dgm:pt modelId="{1307D21C-7985-4A40-8BF4-DC04B3D31177}">
      <dgm:prSet phldrT="[Text]"/>
      <dgm:spPr/>
      <dgm:t>
        <a:bodyPr/>
        <a:lstStyle/>
        <a:p>
          <a:r>
            <a:rPr lang="en-US" b="0" dirty="0"/>
            <a:t>Load Step 3</a:t>
          </a:r>
          <a:endParaRPr lang="en-US" dirty="0"/>
        </a:p>
      </dgm:t>
    </dgm:pt>
    <dgm:pt modelId="{4E053B13-158F-49F4-90B1-1F7DD8A579AF}" type="parTrans" cxnId="{1129F419-68EC-4873-955A-0E81E9F118EC}">
      <dgm:prSet/>
      <dgm:spPr/>
      <dgm:t>
        <a:bodyPr/>
        <a:lstStyle/>
        <a:p>
          <a:endParaRPr lang="en-US"/>
        </a:p>
      </dgm:t>
    </dgm:pt>
    <dgm:pt modelId="{B404D663-0D21-48CF-8C73-AC347E221C5E}" type="sibTrans" cxnId="{1129F419-68EC-4873-955A-0E81E9F118EC}">
      <dgm:prSet/>
      <dgm:spPr/>
      <dgm:t>
        <a:bodyPr/>
        <a:lstStyle/>
        <a:p>
          <a:endParaRPr lang="en-US"/>
        </a:p>
      </dgm:t>
    </dgm:pt>
    <mc:AlternateContent xmlns:mc="http://schemas.openxmlformats.org/markup-compatibility/2006" xmlns:a14="http://schemas.microsoft.com/office/drawing/2010/main">
      <mc:Choice Requires="a14">
        <dgm:pt modelId="{B8B84041-520B-4722-9C69-374510F5E794}">
          <dgm:prSet phldrT="[Text]"/>
          <dgm:spPr/>
          <dgm:t>
            <a:bodyPr/>
            <a:lstStyle/>
            <a:p>
              <a:r>
                <a:rPr lang="en-US" b="0" dirty="0"/>
                <a:t>Step =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𝑡</m:t>
                  </m:r>
                </m:oMath>
              </a14:m>
              <a:endParaRPr lang="en-US" dirty="0"/>
            </a:p>
          </dgm:t>
        </dgm:pt>
      </mc:Choice>
      <mc:Fallback xmlns="">
        <dgm:pt modelId="{B8B84041-520B-4722-9C69-374510F5E794}">
          <dgm:prSet phldrT="[Text]"/>
          <dgm:spPr/>
          <dgm:t>
            <a:bodyPr/>
            <a:lstStyle/>
            <a:p>
              <a:r>
                <a:rPr lang="en-US" b="0" dirty="0"/>
                <a:t>Step = </a:t>
              </a:r>
              <a:r>
                <a:rPr lang="en-US" b="0" i="0">
                  <a:latin typeface="Cambria Math" panose="02040503050406030204" pitchFamily="18" charset="0"/>
                </a:rPr>
                <a:t>Δ𝑡</a:t>
              </a:r>
              <a:endParaRPr lang="en-US" dirty="0"/>
            </a:p>
          </dgm:t>
        </dgm:pt>
      </mc:Fallback>
    </mc:AlternateContent>
    <dgm:pt modelId="{81C82311-0847-4D88-BA44-40B9459BD1BF}" type="parTrans" cxnId="{6EB03510-CE25-4A9A-A566-1BC52BC04469}">
      <dgm:prSet/>
      <dgm:spPr/>
      <dgm:t>
        <a:bodyPr/>
        <a:lstStyle/>
        <a:p>
          <a:endParaRPr lang="en-US"/>
        </a:p>
      </dgm:t>
    </dgm:pt>
    <dgm:pt modelId="{6A536E26-4402-4796-90D8-B3F30F0718D0}" type="sibTrans" cxnId="{6EB03510-CE25-4A9A-A566-1BC52BC04469}">
      <dgm:prSet/>
      <dgm:spPr/>
      <dgm:t>
        <a:bodyPr/>
        <a:lstStyle/>
        <a:p>
          <a:endParaRPr lang="en-US"/>
        </a:p>
      </dgm:t>
    </dgm:pt>
    <dgm:pt modelId="{33CCCF07-66C3-4EB8-9845-4FA73D3DC5E1}">
      <dgm:prSet phldrT="[Text]"/>
      <dgm:spPr/>
      <dgm:t>
        <a:bodyPr/>
        <a:lstStyle/>
        <a:p>
          <a:r>
            <a:rPr lang="en-US" dirty="0"/>
            <a:t>Evaluate loads and BCs at </a:t>
          </a:r>
          <a:r>
            <a:rPr lang="en-US" i="1" dirty="0"/>
            <a:t>t</a:t>
          </a:r>
        </a:p>
      </dgm:t>
    </dgm:pt>
    <dgm:pt modelId="{7CA2D7F9-7E80-400B-8C29-A7BDC91735DD}" type="parTrans" cxnId="{DD5609A2-432A-42A9-BA37-EB23FEB097A8}">
      <dgm:prSet/>
      <dgm:spPr/>
      <dgm:t>
        <a:bodyPr/>
        <a:lstStyle/>
        <a:p>
          <a:endParaRPr lang="en-US"/>
        </a:p>
      </dgm:t>
    </dgm:pt>
    <dgm:pt modelId="{EF33ADBD-9BF9-423D-B4A8-6DDB0FBE38AB}" type="sibTrans" cxnId="{DD5609A2-432A-42A9-BA37-EB23FEB097A8}">
      <dgm:prSet/>
      <dgm:spPr/>
      <dgm:t>
        <a:bodyPr/>
        <a:lstStyle/>
        <a:p>
          <a:endParaRPr lang="en-US"/>
        </a:p>
      </dgm:t>
    </dgm:pt>
    <mc:AlternateContent xmlns:mc="http://schemas.openxmlformats.org/markup-compatibility/2006" xmlns:a14="http://schemas.microsoft.com/office/drawing/2010/main">
      <mc:Choice Requires="a14">
        <dgm:pt modelId="{D55D75EF-88CB-4038-9D97-D0389A61460C}">
          <dgm:prSet/>
          <dgm:spPr/>
          <dgm:t>
            <a:bodyPr/>
            <a:lstStyle/>
            <a:p>
              <a:r>
                <a:rPr lang="en-US" b="0" dirty="0"/>
                <a:t>Step =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𝑡</m:t>
                  </m:r>
                </m:oMath>
              </a14:m>
              <a:endParaRPr lang="en-US" dirty="0"/>
            </a:p>
          </dgm:t>
        </dgm:pt>
      </mc:Choice>
      <mc:Fallback xmlns="">
        <dgm:pt modelId="{D55D75EF-88CB-4038-9D97-D0389A61460C}">
          <dgm:prSet/>
          <dgm:spPr/>
          <dgm:t>
            <a:bodyPr/>
            <a:lstStyle/>
            <a:p>
              <a:r>
                <a:rPr lang="en-US" b="0" dirty="0"/>
                <a:t>Step = </a:t>
              </a:r>
              <a:r>
                <a:rPr lang="en-US" b="0" i="0">
                  <a:latin typeface="Cambria Math" panose="02040503050406030204" pitchFamily="18" charset="0"/>
                </a:rPr>
                <a:t>Δ𝑡</a:t>
              </a:r>
              <a:endParaRPr lang="en-US" dirty="0"/>
            </a:p>
          </dgm:t>
        </dgm:pt>
      </mc:Fallback>
    </mc:AlternateContent>
    <dgm:pt modelId="{D6FE7703-12ED-4200-8FC1-2DEE4E1D7C8A}" type="parTrans" cxnId="{C5F0473F-20BF-4731-9417-7950969859DF}">
      <dgm:prSet/>
      <dgm:spPr/>
      <dgm:t>
        <a:bodyPr/>
        <a:lstStyle/>
        <a:p>
          <a:endParaRPr lang="en-US"/>
        </a:p>
      </dgm:t>
    </dgm:pt>
    <dgm:pt modelId="{02ACF5AF-28BE-4741-9D45-96C56CAF42B4}" type="sibTrans" cxnId="{C5F0473F-20BF-4731-9417-7950969859DF}">
      <dgm:prSet/>
      <dgm:spPr/>
      <dgm:t>
        <a:bodyPr/>
        <a:lstStyle/>
        <a:p>
          <a:endParaRPr lang="en-US"/>
        </a:p>
      </dgm:t>
    </dgm:pt>
    <dgm:pt modelId="{73F8E766-8EBE-41E6-9825-EDB241B433A8}">
      <dgm:prSet/>
      <dgm:spPr/>
      <dgm:t>
        <a:bodyPr/>
        <a:lstStyle/>
        <a:p>
          <a:r>
            <a:rPr lang="en-US"/>
            <a:t>Evaluate loads and BCs at </a:t>
          </a:r>
          <a:r>
            <a:rPr lang="en-US" i="1"/>
            <a:t>t</a:t>
          </a:r>
          <a:endParaRPr lang="en-US" i="1" dirty="0"/>
        </a:p>
      </dgm:t>
    </dgm:pt>
    <dgm:pt modelId="{4AE41F41-EC69-438E-8468-6876B503CD7A}" type="parTrans" cxnId="{BD09EB32-45B9-443F-ADA1-907A7BE06694}">
      <dgm:prSet/>
      <dgm:spPr/>
      <dgm:t>
        <a:bodyPr/>
        <a:lstStyle/>
        <a:p>
          <a:endParaRPr lang="en-US"/>
        </a:p>
      </dgm:t>
    </dgm:pt>
    <dgm:pt modelId="{E87EB68A-6F6B-4CC4-B0DC-AF1E2D571028}" type="sibTrans" cxnId="{BD09EB32-45B9-443F-ADA1-907A7BE06694}">
      <dgm:prSet/>
      <dgm:spPr/>
      <dgm:t>
        <a:bodyPr/>
        <a:lstStyle/>
        <a:p>
          <a:endParaRPr lang="en-US"/>
        </a:p>
      </dgm:t>
    </dgm:pt>
    <mc:AlternateContent xmlns:mc="http://schemas.openxmlformats.org/markup-compatibility/2006" xmlns:a14="http://schemas.microsoft.com/office/drawing/2010/main">
      <mc:Choice Requires="a14">
        <dgm:pt modelId="{CD03D309-2040-4508-890F-2A2C97DBDB7D}">
          <dgm:prSet/>
          <dgm:spPr/>
          <dgm:t>
            <a:bodyPr/>
            <a:lstStyle/>
            <a:p>
              <a:r>
                <a:rPr lang="en-US" b="0" dirty="0"/>
                <a:t>Step =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𝑡</m:t>
                  </m:r>
                </m:oMath>
              </a14:m>
              <a:endParaRPr lang="en-US" dirty="0"/>
            </a:p>
          </dgm:t>
        </dgm:pt>
      </mc:Choice>
      <mc:Fallback xmlns="">
        <dgm:pt modelId="{CD03D309-2040-4508-890F-2A2C97DBDB7D}">
          <dgm:prSet/>
          <dgm:spPr/>
          <dgm:t>
            <a:bodyPr/>
            <a:lstStyle/>
            <a:p>
              <a:r>
                <a:rPr lang="en-US" b="0" dirty="0"/>
                <a:t>Step = </a:t>
              </a:r>
              <a:r>
                <a:rPr lang="en-US" b="0" i="0">
                  <a:latin typeface="Cambria Math" panose="02040503050406030204" pitchFamily="18" charset="0"/>
                </a:rPr>
                <a:t>Δ𝑡</a:t>
              </a:r>
              <a:endParaRPr lang="en-US" dirty="0"/>
            </a:p>
          </dgm:t>
        </dgm:pt>
      </mc:Fallback>
    </mc:AlternateContent>
    <dgm:pt modelId="{A0933516-14CD-4BE6-9961-2D7E52B9A457}" type="parTrans" cxnId="{0F09A1A8-535B-4CF8-B795-1DA893D911B0}">
      <dgm:prSet/>
      <dgm:spPr/>
      <dgm:t>
        <a:bodyPr/>
        <a:lstStyle/>
        <a:p>
          <a:endParaRPr lang="en-US"/>
        </a:p>
      </dgm:t>
    </dgm:pt>
    <dgm:pt modelId="{27691EE3-CD8F-4EE9-B4FC-F27BDE429DDC}" type="sibTrans" cxnId="{0F09A1A8-535B-4CF8-B795-1DA893D911B0}">
      <dgm:prSet/>
      <dgm:spPr/>
      <dgm:t>
        <a:bodyPr/>
        <a:lstStyle/>
        <a:p>
          <a:endParaRPr lang="en-US"/>
        </a:p>
      </dgm:t>
    </dgm:pt>
    <dgm:pt modelId="{01FAA7F4-5CCB-4D3B-8438-C8B31BFC10FE}">
      <dgm:prSet/>
      <dgm:spPr/>
      <dgm:t>
        <a:bodyPr/>
        <a:lstStyle/>
        <a:p>
          <a:r>
            <a:rPr lang="en-US" dirty="0"/>
            <a:t>Evaluate loads and BCs at </a:t>
          </a:r>
          <a:r>
            <a:rPr lang="en-US" i="1" dirty="0"/>
            <a:t>t</a:t>
          </a:r>
        </a:p>
      </dgm:t>
    </dgm:pt>
    <dgm:pt modelId="{9F34D82A-4735-4350-84C5-0920B8711F98}" type="parTrans" cxnId="{8A7CC616-13AE-4004-9DF3-F6265D8D98DC}">
      <dgm:prSet/>
      <dgm:spPr/>
      <dgm:t>
        <a:bodyPr/>
        <a:lstStyle/>
        <a:p>
          <a:endParaRPr lang="en-US"/>
        </a:p>
      </dgm:t>
    </dgm:pt>
    <dgm:pt modelId="{BEF12BB6-FC98-4106-AAFE-B4A1C6DB8162}" type="sibTrans" cxnId="{8A7CC616-13AE-4004-9DF3-F6265D8D98DC}">
      <dgm:prSet/>
      <dgm:spPr/>
      <dgm:t>
        <a:bodyPr/>
        <a:lstStyle/>
        <a:p>
          <a:endParaRPr lang="en-US"/>
        </a:p>
      </dgm:t>
    </dgm:pt>
    <dgm:pt modelId="{1FEF7449-22C2-4525-8B6A-7D60138E0A2D}">
      <dgm:prSet/>
      <dgm:spPr/>
      <dgm:t>
        <a:bodyPr/>
        <a:lstStyle/>
        <a:p>
          <a:r>
            <a:rPr lang="en-US" b="0" dirty="0"/>
            <a:t>Load Step N</a:t>
          </a:r>
          <a:endParaRPr lang="en-US" i="1" dirty="0"/>
        </a:p>
      </dgm:t>
    </dgm:pt>
    <dgm:pt modelId="{58B4C3C7-9A74-49BE-AAC1-ACB79A586FAB}" type="parTrans" cxnId="{F820C7B9-9824-48F1-B6A7-A6D8247D2062}">
      <dgm:prSet/>
      <dgm:spPr/>
      <dgm:t>
        <a:bodyPr/>
        <a:lstStyle/>
        <a:p>
          <a:endParaRPr lang="en-US"/>
        </a:p>
      </dgm:t>
    </dgm:pt>
    <dgm:pt modelId="{224DFE2F-DE90-4C84-B615-9A615C964E08}" type="sibTrans" cxnId="{F820C7B9-9824-48F1-B6A7-A6D8247D2062}">
      <dgm:prSet/>
      <dgm:spPr/>
      <dgm:t>
        <a:bodyPr/>
        <a:lstStyle/>
        <a:p>
          <a:endParaRPr lang="en-US"/>
        </a:p>
      </dgm:t>
    </dgm:pt>
    <mc:AlternateContent xmlns:mc="http://schemas.openxmlformats.org/markup-compatibility/2006" xmlns:a14="http://schemas.microsoft.com/office/drawing/2010/main">
      <mc:Choice Requires="a14">
        <dgm:pt modelId="{EEBFA009-6FAF-4334-BEDD-94AE83E60D0C}">
          <dgm:prSet/>
          <dgm:spPr/>
          <dgm:t>
            <a:bodyPr/>
            <a:lstStyle/>
            <a:p>
              <a:r>
                <a:rPr lang="en-US" b="0" dirty="0"/>
                <a:t>Step =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𝑡</m:t>
                  </m:r>
                </m:oMath>
              </a14:m>
              <a:endParaRPr lang="en-US" dirty="0"/>
            </a:p>
          </dgm:t>
        </dgm:pt>
      </mc:Choice>
      <mc:Fallback xmlns="">
        <dgm:pt modelId="{EEBFA009-6FAF-4334-BEDD-94AE83E60D0C}">
          <dgm:prSet/>
          <dgm:spPr/>
          <dgm:t>
            <a:bodyPr/>
            <a:lstStyle/>
            <a:p>
              <a:r>
                <a:rPr lang="en-US" b="0" dirty="0"/>
                <a:t>Step = </a:t>
              </a:r>
              <a:r>
                <a:rPr lang="en-US" b="0" i="0">
                  <a:latin typeface="Cambria Math" panose="02040503050406030204" pitchFamily="18" charset="0"/>
                </a:rPr>
                <a:t>Δ𝑡</a:t>
              </a:r>
              <a:endParaRPr lang="en-US" dirty="0"/>
            </a:p>
          </dgm:t>
        </dgm:pt>
      </mc:Fallback>
    </mc:AlternateContent>
    <dgm:pt modelId="{D173BF76-CB4E-41B7-96C9-25D387E7E58B}" type="parTrans" cxnId="{917F78AA-3896-4FBD-A34C-1B54101A08FB}">
      <dgm:prSet/>
      <dgm:spPr/>
      <dgm:t>
        <a:bodyPr/>
        <a:lstStyle/>
        <a:p>
          <a:endParaRPr lang="en-US"/>
        </a:p>
      </dgm:t>
    </dgm:pt>
    <dgm:pt modelId="{FE851678-6D6A-44F7-8FCF-44ED3F01B66B}" type="sibTrans" cxnId="{917F78AA-3896-4FBD-A34C-1B54101A08FB}">
      <dgm:prSet/>
      <dgm:spPr/>
      <dgm:t>
        <a:bodyPr/>
        <a:lstStyle/>
        <a:p>
          <a:endParaRPr lang="en-US"/>
        </a:p>
      </dgm:t>
    </dgm:pt>
    <dgm:pt modelId="{01EABB09-A05E-43AE-BEF8-72782EAE131D}">
      <dgm:prSet/>
      <dgm:spPr/>
      <dgm:t>
        <a:bodyPr/>
        <a:lstStyle/>
        <a:p>
          <a:r>
            <a:rPr lang="en-US" dirty="0"/>
            <a:t>Evaluate loads and BCs at </a:t>
          </a:r>
          <a:r>
            <a:rPr lang="en-US" i="1" dirty="0"/>
            <a:t>t</a:t>
          </a:r>
        </a:p>
      </dgm:t>
    </dgm:pt>
    <dgm:pt modelId="{0A06FF70-BB39-4768-BF20-4B80AE987866}" type="parTrans" cxnId="{7A5B5764-0F8F-4D02-89E8-08155579F259}">
      <dgm:prSet/>
      <dgm:spPr/>
      <dgm:t>
        <a:bodyPr/>
        <a:lstStyle/>
        <a:p>
          <a:endParaRPr lang="en-US"/>
        </a:p>
      </dgm:t>
    </dgm:pt>
    <dgm:pt modelId="{47910E83-4D3F-4AE1-8CD2-8C03A22E2EB7}" type="sibTrans" cxnId="{7A5B5764-0F8F-4D02-89E8-08155579F259}">
      <dgm:prSet/>
      <dgm:spPr/>
      <dgm:t>
        <a:bodyPr/>
        <a:lstStyle/>
        <a:p>
          <a:endParaRPr lang="en-US"/>
        </a:p>
      </dgm:t>
    </dgm:pt>
    <dgm:pt modelId="{659C10D4-F617-4140-A0B6-B24A98AE697F}">
      <dgm:prSet/>
      <dgm:spPr/>
      <dgm:t>
        <a:bodyPr/>
        <a:lstStyle/>
        <a:p>
          <a:r>
            <a:rPr lang="en-US" i="1" dirty="0"/>
            <a:t>…</a:t>
          </a:r>
        </a:p>
      </dgm:t>
    </dgm:pt>
    <dgm:pt modelId="{83EB27C1-0A99-4E97-A374-FC374FC3BCAA}" type="parTrans" cxnId="{9539FA09-EDB4-4AD3-A775-70D369875B4F}">
      <dgm:prSet/>
      <dgm:spPr/>
      <dgm:t>
        <a:bodyPr/>
        <a:lstStyle/>
        <a:p>
          <a:endParaRPr lang="en-US"/>
        </a:p>
      </dgm:t>
    </dgm:pt>
    <dgm:pt modelId="{A6F673A5-DF42-43BD-8935-C1E6E90A1ACF}" type="sibTrans" cxnId="{9539FA09-EDB4-4AD3-A775-70D369875B4F}">
      <dgm:prSet/>
      <dgm:spPr/>
      <dgm:t>
        <a:bodyPr/>
        <a:lstStyle/>
        <a:p>
          <a:endParaRPr lang="en-US"/>
        </a:p>
      </dgm:t>
    </dgm:pt>
    <dgm:pt modelId="{3A9B1254-1098-4AC7-A131-64AA565071AA}" type="pres">
      <dgm:prSet presAssocID="{73E7BE59-E54C-485B-B60E-4EFB6809B913}" presName="CompostProcess" presStyleCnt="0">
        <dgm:presLayoutVars>
          <dgm:dir/>
          <dgm:resizeHandles val="exact"/>
        </dgm:presLayoutVars>
      </dgm:prSet>
      <dgm:spPr/>
    </dgm:pt>
    <dgm:pt modelId="{0764AB79-95A7-45C8-BA45-05870EE459DF}" type="pres">
      <dgm:prSet presAssocID="{73E7BE59-E54C-485B-B60E-4EFB6809B913}" presName="arrow" presStyleLbl="bgShp" presStyleIdx="0" presStyleCnt="1" custScaleX="105559" custScaleY="98993" custLinFactNeighborX="6374"/>
      <dgm:spPr/>
    </dgm:pt>
    <dgm:pt modelId="{D1E75467-BB76-4165-8A4C-4D5F3CFCE546}" type="pres">
      <dgm:prSet presAssocID="{73E7BE59-E54C-485B-B60E-4EFB6809B913}" presName="linearProcess" presStyleCnt="0"/>
      <dgm:spPr/>
    </dgm:pt>
    <dgm:pt modelId="{8A6BC263-FF0E-4C4B-9F1E-FA561699CE29}" type="pres">
      <dgm:prSet presAssocID="{6F733A4D-8E0A-442F-B9B2-14F12457D607}" presName="textNode" presStyleLbl="node1" presStyleIdx="0" presStyleCnt="5">
        <dgm:presLayoutVars>
          <dgm:bulletEnabled val="1"/>
        </dgm:presLayoutVars>
      </dgm:prSet>
      <dgm:spPr/>
    </dgm:pt>
    <dgm:pt modelId="{F110503D-72B9-43DC-BFE1-F7E1FCA3D48D}" type="pres">
      <dgm:prSet presAssocID="{EA300342-5226-4503-BD4B-E18A9359CC06}" presName="sibTrans" presStyleCnt="0"/>
      <dgm:spPr/>
    </dgm:pt>
    <dgm:pt modelId="{4F9F4995-3BFC-446B-8C07-077F1342ED5E}" type="pres">
      <dgm:prSet presAssocID="{40F9098B-3172-4B8C-9950-B97AB16BA1DE}" presName="textNode" presStyleLbl="node1" presStyleIdx="1" presStyleCnt="5">
        <dgm:presLayoutVars>
          <dgm:bulletEnabled val="1"/>
        </dgm:presLayoutVars>
      </dgm:prSet>
      <dgm:spPr/>
    </dgm:pt>
    <dgm:pt modelId="{DC892044-E5CE-44C8-BA4F-40B82DFBB656}" type="pres">
      <dgm:prSet presAssocID="{93E849C2-6176-40CD-911E-81D605CE7532}" presName="sibTrans" presStyleCnt="0"/>
      <dgm:spPr/>
    </dgm:pt>
    <dgm:pt modelId="{84AD1EEE-0B7F-4945-BBD0-2E04EA704463}" type="pres">
      <dgm:prSet presAssocID="{1307D21C-7985-4A40-8BF4-DC04B3D31177}" presName="textNode" presStyleLbl="node1" presStyleIdx="2" presStyleCnt="5">
        <dgm:presLayoutVars>
          <dgm:bulletEnabled val="1"/>
        </dgm:presLayoutVars>
      </dgm:prSet>
      <dgm:spPr/>
    </dgm:pt>
    <dgm:pt modelId="{32BAC8EF-7457-4125-9282-D35BDA4273E7}" type="pres">
      <dgm:prSet presAssocID="{B404D663-0D21-48CF-8C73-AC347E221C5E}" presName="sibTrans" presStyleCnt="0"/>
      <dgm:spPr/>
    </dgm:pt>
    <dgm:pt modelId="{2763851C-1646-43DD-AE0D-78D8A988537D}" type="pres">
      <dgm:prSet presAssocID="{659C10D4-F617-4140-A0B6-B24A98AE697F}" presName="textNode" presStyleLbl="node1" presStyleIdx="3" presStyleCnt="5" custScaleX="33770">
        <dgm:presLayoutVars>
          <dgm:bulletEnabled val="1"/>
        </dgm:presLayoutVars>
      </dgm:prSet>
      <dgm:spPr/>
    </dgm:pt>
    <dgm:pt modelId="{5C8260D3-AD43-46F1-9E3D-B535CDD1E24E}" type="pres">
      <dgm:prSet presAssocID="{A6F673A5-DF42-43BD-8935-C1E6E90A1ACF}" presName="sibTrans" presStyleCnt="0"/>
      <dgm:spPr/>
    </dgm:pt>
    <dgm:pt modelId="{77EBE0E3-DE87-4115-8289-F012EC2A2CF5}" type="pres">
      <dgm:prSet presAssocID="{1FEF7449-22C2-4525-8B6A-7D60138E0A2D}" presName="textNode" presStyleLbl="node1" presStyleIdx="4" presStyleCnt="5">
        <dgm:presLayoutVars>
          <dgm:bulletEnabled val="1"/>
        </dgm:presLayoutVars>
      </dgm:prSet>
      <dgm:spPr/>
    </dgm:pt>
  </dgm:ptLst>
  <dgm:cxnLst>
    <dgm:cxn modelId="{733F2305-1409-4065-9E2F-A6064A108CCF}" srcId="{73E7BE59-E54C-485B-B60E-4EFB6809B913}" destId="{6F733A4D-8E0A-442F-B9B2-14F12457D607}" srcOrd="0" destOrd="0" parTransId="{91685611-AA19-4F4B-8471-965A3D505015}" sibTransId="{EA300342-5226-4503-BD4B-E18A9359CC06}"/>
    <dgm:cxn modelId="{9539FA09-EDB4-4AD3-A775-70D369875B4F}" srcId="{73E7BE59-E54C-485B-B60E-4EFB6809B913}" destId="{659C10D4-F617-4140-A0B6-B24A98AE697F}" srcOrd="3" destOrd="0" parTransId="{83EB27C1-0A99-4E97-A374-FC374FC3BCAA}" sibTransId="{A6F673A5-DF42-43BD-8935-C1E6E90A1ACF}"/>
    <dgm:cxn modelId="{6EB03510-CE25-4A9A-A566-1BC52BC04469}" srcId="{6F733A4D-8E0A-442F-B9B2-14F12457D607}" destId="{B8B84041-520B-4722-9C69-374510F5E794}" srcOrd="0" destOrd="0" parTransId="{81C82311-0847-4D88-BA44-40B9459BD1BF}" sibTransId="{6A536E26-4402-4796-90D8-B3F30F0718D0}"/>
    <dgm:cxn modelId="{8A7CC616-13AE-4004-9DF3-F6265D8D98DC}" srcId="{1307D21C-7985-4A40-8BF4-DC04B3D31177}" destId="{01FAA7F4-5CCB-4D3B-8438-C8B31BFC10FE}" srcOrd="1" destOrd="0" parTransId="{9F34D82A-4735-4350-84C5-0920B8711F98}" sibTransId="{BEF12BB6-FC98-4106-AAFE-B4A1C6DB8162}"/>
    <dgm:cxn modelId="{F270BB17-0423-448D-8FB0-19077DB9DF44}" type="presOf" srcId="{D55D75EF-88CB-4038-9D97-D0389A61460C}" destId="{4F9F4995-3BFC-446B-8C07-077F1342ED5E}" srcOrd="0" destOrd="1" presId="urn:microsoft.com/office/officeart/2005/8/layout/hProcess9"/>
    <dgm:cxn modelId="{55252219-42CB-428B-8CB7-AD774ECC9F4D}" type="presOf" srcId="{6F733A4D-8E0A-442F-B9B2-14F12457D607}" destId="{8A6BC263-FF0E-4C4B-9F1E-FA561699CE29}" srcOrd="0" destOrd="0" presId="urn:microsoft.com/office/officeart/2005/8/layout/hProcess9"/>
    <dgm:cxn modelId="{1129F419-68EC-4873-955A-0E81E9F118EC}" srcId="{73E7BE59-E54C-485B-B60E-4EFB6809B913}" destId="{1307D21C-7985-4A40-8BF4-DC04B3D31177}" srcOrd="2" destOrd="0" parTransId="{4E053B13-158F-49F4-90B1-1F7DD8A579AF}" sibTransId="{B404D663-0D21-48CF-8C73-AC347E221C5E}"/>
    <dgm:cxn modelId="{7F24E02C-4ED7-4886-9C11-C722C7798D45}" type="presOf" srcId="{73E7BE59-E54C-485B-B60E-4EFB6809B913}" destId="{3A9B1254-1098-4AC7-A131-64AA565071AA}" srcOrd="0" destOrd="0" presId="urn:microsoft.com/office/officeart/2005/8/layout/hProcess9"/>
    <dgm:cxn modelId="{BD09EB32-45B9-443F-ADA1-907A7BE06694}" srcId="{40F9098B-3172-4B8C-9950-B97AB16BA1DE}" destId="{73F8E766-8EBE-41E6-9825-EDB241B433A8}" srcOrd="1" destOrd="0" parTransId="{4AE41F41-EC69-438E-8468-6876B503CD7A}" sibTransId="{E87EB68A-6F6B-4CC4-B0DC-AF1E2D571028}"/>
    <dgm:cxn modelId="{64342836-9ABA-4DA5-BE82-72061FA85505}" type="presOf" srcId="{33CCCF07-66C3-4EB8-9845-4FA73D3DC5E1}" destId="{8A6BC263-FF0E-4C4B-9F1E-FA561699CE29}" srcOrd="0" destOrd="2" presId="urn:microsoft.com/office/officeart/2005/8/layout/hProcess9"/>
    <dgm:cxn modelId="{C5F0473F-20BF-4731-9417-7950969859DF}" srcId="{40F9098B-3172-4B8C-9950-B97AB16BA1DE}" destId="{D55D75EF-88CB-4038-9D97-D0389A61460C}" srcOrd="0" destOrd="0" parTransId="{D6FE7703-12ED-4200-8FC1-2DEE4E1D7C8A}" sibTransId="{02ACF5AF-28BE-4741-9D45-96C56CAF42B4}"/>
    <dgm:cxn modelId="{7A5B5764-0F8F-4D02-89E8-08155579F259}" srcId="{1FEF7449-22C2-4525-8B6A-7D60138E0A2D}" destId="{01EABB09-A05E-43AE-BEF8-72782EAE131D}" srcOrd="1" destOrd="0" parTransId="{0A06FF70-BB39-4768-BF20-4B80AE987866}" sibTransId="{47910E83-4D3F-4AE1-8CD2-8C03A22E2EB7}"/>
    <dgm:cxn modelId="{507EAC73-A770-410B-985E-99E865AE05C1}" type="presOf" srcId="{1307D21C-7985-4A40-8BF4-DC04B3D31177}" destId="{84AD1EEE-0B7F-4945-BBD0-2E04EA704463}" srcOrd="0" destOrd="0" presId="urn:microsoft.com/office/officeart/2005/8/layout/hProcess9"/>
    <dgm:cxn modelId="{3C2ED554-1A3A-4583-8E1F-B4C16D2998A1}" srcId="{73E7BE59-E54C-485B-B60E-4EFB6809B913}" destId="{40F9098B-3172-4B8C-9950-B97AB16BA1DE}" srcOrd="1" destOrd="0" parTransId="{710812D5-D633-478E-A8C0-7C0C60B6FEFF}" sibTransId="{93E849C2-6176-40CD-911E-81D605CE7532}"/>
    <dgm:cxn modelId="{92BCC179-0B08-41FF-82B0-D7C579D41262}" type="presOf" srcId="{40F9098B-3172-4B8C-9950-B97AB16BA1DE}" destId="{4F9F4995-3BFC-446B-8C07-077F1342ED5E}" srcOrd="0" destOrd="0" presId="urn:microsoft.com/office/officeart/2005/8/layout/hProcess9"/>
    <dgm:cxn modelId="{63932C7A-115A-4930-AE87-8A63AE11ACAD}" type="presOf" srcId="{01FAA7F4-5CCB-4D3B-8438-C8B31BFC10FE}" destId="{84AD1EEE-0B7F-4945-BBD0-2E04EA704463}" srcOrd="0" destOrd="2" presId="urn:microsoft.com/office/officeart/2005/8/layout/hProcess9"/>
    <dgm:cxn modelId="{506FDC89-5488-45BC-A6EA-1B38AC87A966}" type="presOf" srcId="{01EABB09-A05E-43AE-BEF8-72782EAE131D}" destId="{77EBE0E3-DE87-4115-8289-F012EC2A2CF5}" srcOrd="0" destOrd="2" presId="urn:microsoft.com/office/officeart/2005/8/layout/hProcess9"/>
    <dgm:cxn modelId="{DD5609A2-432A-42A9-BA37-EB23FEB097A8}" srcId="{6F733A4D-8E0A-442F-B9B2-14F12457D607}" destId="{33CCCF07-66C3-4EB8-9845-4FA73D3DC5E1}" srcOrd="1" destOrd="0" parTransId="{7CA2D7F9-7E80-400B-8C29-A7BDC91735DD}" sibTransId="{EF33ADBD-9BF9-423D-B4A8-6DDB0FBE38AB}"/>
    <dgm:cxn modelId="{0F09A1A8-535B-4CF8-B795-1DA893D911B0}" srcId="{1307D21C-7985-4A40-8BF4-DC04B3D31177}" destId="{CD03D309-2040-4508-890F-2A2C97DBDB7D}" srcOrd="0" destOrd="0" parTransId="{A0933516-14CD-4BE6-9961-2D7E52B9A457}" sibTransId="{27691EE3-CD8F-4EE9-B4FC-F27BDE429DDC}"/>
    <dgm:cxn modelId="{917F78AA-3896-4FBD-A34C-1B54101A08FB}" srcId="{1FEF7449-22C2-4525-8B6A-7D60138E0A2D}" destId="{EEBFA009-6FAF-4334-BEDD-94AE83E60D0C}" srcOrd="0" destOrd="0" parTransId="{D173BF76-CB4E-41B7-96C9-25D387E7E58B}" sibTransId="{FE851678-6D6A-44F7-8FCF-44ED3F01B66B}"/>
    <dgm:cxn modelId="{F02DD9AF-32CE-4895-BBA1-430FEFBAA845}" type="presOf" srcId="{1FEF7449-22C2-4525-8B6A-7D60138E0A2D}" destId="{77EBE0E3-DE87-4115-8289-F012EC2A2CF5}" srcOrd="0" destOrd="0" presId="urn:microsoft.com/office/officeart/2005/8/layout/hProcess9"/>
    <dgm:cxn modelId="{D18116B5-53B3-4E81-9546-0551527ED455}" type="presOf" srcId="{659C10D4-F617-4140-A0B6-B24A98AE697F}" destId="{2763851C-1646-43DD-AE0D-78D8A988537D}" srcOrd="0" destOrd="0" presId="urn:microsoft.com/office/officeart/2005/8/layout/hProcess9"/>
    <dgm:cxn modelId="{308645B5-A9DF-4BB8-951B-905E9948BC3C}" type="presOf" srcId="{B8B84041-520B-4722-9C69-374510F5E794}" destId="{8A6BC263-FF0E-4C4B-9F1E-FA561699CE29}" srcOrd="0" destOrd="1" presId="urn:microsoft.com/office/officeart/2005/8/layout/hProcess9"/>
    <dgm:cxn modelId="{A71609B8-D82E-4358-A4C2-3616DB27581B}" type="presOf" srcId="{EEBFA009-6FAF-4334-BEDD-94AE83E60D0C}" destId="{77EBE0E3-DE87-4115-8289-F012EC2A2CF5}" srcOrd="0" destOrd="1" presId="urn:microsoft.com/office/officeart/2005/8/layout/hProcess9"/>
    <dgm:cxn modelId="{F820C7B9-9824-48F1-B6A7-A6D8247D2062}" srcId="{73E7BE59-E54C-485B-B60E-4EFB6809B913}" destId="{1FEF7449-22C2-4525-8B6A-7D60138E0A2D}" srcOrd="4" destOrd="0" parTransId="{58B4C3C7-9A74-49BE-AAC1-ACB79A586FAB}" sibTransId="{224DFE2F-DE90-4C84-B615-9A615C964E08}"/>
    <dgm:cxn modelId="{B321A7C1-DA7A-4656-A710-31BD2ED03D44}" type="presOf" srcId="{73F8E766-8EBE-41E6-9825-EDB241B433A8}" destId="{4F9F4995-3BFC-446B-8C07-077F1342ED5E}" srcOrd="0" destOrd="2" presId="urn:microsoft.com/office/officeart/2005/8/layout/hProcess9"/>
    <dgm:cxn modelId="{89843FFC-B016-4187-B667-18D966E7900A}" type="presOf" srcId="{CD03D309-2040-4508-890F-2A2C97DBDB7D}" destId="{84AD1EEE-0B7F-4945-BBD0-2E04EA704463}" srcOrd="0" destOrd="1" presId="urn:microsoft.com/office/officeart/2005/8/layout/hProcess9"/>
    <dgm:cxn modelId="{933C68F6-96DA-487F-8F12-37D758248E19}" type="presParOf" srcId="{3A9B1254-1098-4AC7-A131-64AA565071AA}" destId="{0764AB79-95A7-45C8-BA45-05870EE459DF}" srcOrd="0" destOrd="0" presId="urn:microsoft.com/office/officeart/2005/8/layout/hProcess9"/>
    <dgm:cxn modelId="{D7E99644-A354-4077-A377-ECBBDF7A66FF}" type="presParOf" srcId="{3A9B1254-1098-4AC7-A131-64AA565071AA}" destId="{D1E75467-BB76-4165-8A4C-4D5F3CFCE546}" srcOrd="1" destOrd="0" presId="urn:microsoft.com/office/officeart/2005/8/layout/hProcess9"/>
    <dgm:cxn modelId="{DD325D13-C0BF-475D-A5CD-FB165869A9BD}" type="presParOf" srcId="{D1E75467-BB76-4165-8A4C-4D5F3CFCE546}" destId="{8A6BC263-FF0E-4C4B-9F1E-FA561699CE29}" srcOrd="0" destOrd="0" presId="urn:microsoft.com/office/officeart/2005/8/layout/hProcess9"/>
    <dgm:cxn modelId="{0243E588-2DC4-495C-8645-04E8B40002DC}" type="presParOf" srcId="{D1E75467-BB76-4165-8A4C-4D5F3CFCE546}" destId="{F110503D-72B9-43DC-BFE1-F7E1FCA3D48D}" srcOrd="1" destOrd="0" presId="urn:microsoft.com/office/officeart/2005/8/layout/hProcess9"/>
    <dgm:cxn modelId="{735C63E2-E535-4678-9BF7-EE8B38E95825}" type="presParOf" srcId="{D1E75467-BB76-4165-8A4C-4D5F3CFCE546}" destId="{4F9F4995-3BFC-446B-8C07-077F1342ED5E}" srcOrd="2" destOrd="0" presId="urn:microsoft.com/office/officeart/2005/8/layout/hProcess9"/>
    <dgm:cxn modelId="{BCF471C3-6350-4B98-A8C3-28D0FBEB4854}" type="presParOf" srcId="{D1E75467-BB76-4165-8A4C-4D5F3CFCE546}" destId="{DC892044-E5CE-44C8-BA4F-40B82DFBB656}" srcOrd="3" destOrd="0" presId="urn:microsoft.com/office/officeart/2005/8/layout/hProcess9"/>
    <dgm:cxn modelId="{3866B97C-029B-4902-8BE6-E074C3BF57D2}" type="presParOf" srcId="{D1E75467-BB76-4165-8A4C-4D5F3CFCE546}" destId="{84AD1EEE-0B7F-4945-BBD0-2E04EA704463}" srcOrd="4" destOrd="0" presId="urn:microsoft.com/office/officeart/2005/8/layout/hProcess9"/>
    <dgm:cxn modelId="{1B13F657-CAEA-468C-AFE7-7DECD4062D74}" type="presParOf" srcId="{D1E75467-BB76-4165-8A4C-4D5F3CFCE546}" destId="{32BAC8EF-7457-4125-9282-D35BDA4273E7}" srcOrd="5" destOrd="0" presId="urn:microsoft.com/office/officeart/2005/8/layout/hProcess9"/>
    <dgm:cxn modelId="{8222BBDD-0BE5-4AAE-AF41-EBC23CBA591B}" type="presParOf" srcId="{D1E75467-BB76-4165-8A4C-4D5F3CFCE546}" destId="{2763851C-1646-43DD-AE0D-78D8A988537D}" srcOrd="6" destOrd="0" presId="urn:microsoft.com/office/officeart/2005/8/layout/hProcess9"/>
    <dgm:cxn modelId="{61E0B6F3-6E5D-47D7-9C68-078CEE7A6B3E}" type="presParOf" srcId="{D1E75467-BB76-4165-8A4C-4D5F3CFCE546}" destId="{5C8260D3-AD43-46F1-9E3D-B535CDD1E24E}" srcOrd="7" destOrd="0" presId="urn:microsoft.com/office/officeart/2005/8/layout/hProcess9"/>
    <dgm:cxn modelId="{674CC5D7-AFF1-49C3-A13C-39ABDBCBE891}" type="presParOf" srcId="{D1E75467-BB76-4165-8A4C-4D5F3CFCE546}" destId="{77EBE0E3-DE87-4115-8289-F012EC2A2CF5}"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E7BE59-E54C-485B-B60E-4EFB6809B913}" type="doc">
      <dgm:prSet loTypeId="urn:microsoft.com/office/officeart/2005/8/layout/hProcess9" loCatId="process" qsTypeId="urn:microsoft.com/office/officeart/2005/8/quickstyle/simple1" qsCatId="simple" csTypeId="urn:microsoft.com/office/officeart/2005/8/colors/accent1_2" csCatId="accent1" phldr="1"/>
      <dgm:spPr/>
    </dgm:pt>
    <dgm:pt modelId="{6F733A4D-8E0A-442F-B9B2-14F12457D607}">
      <dgm:prSet phldrT="[Text]"/>
      <dgm:spPr>
        <a:blipFill>
          <a:blip xmlns:r="http://schemas.openxmlformats.org/officeDocument/2006/relationships" r:embed="rId1"/>
          <a:stretch>
            <a:fillRect l="-882"/>
          </a:stretch>
        </a:blipFill>
      </dgm:spPr>
      <dgm:t>
        <a:bodyPr/>
        <a:lstStyle/>
        <a:p>
          <a:r>
            <a:rPr lang="en-US">
              <a:noFill/>
            </a:rPr>
            <a:t> </a:t>
          </a:r>
        </a:p>
      </dgm:t>
    </dgm:pt>
    <dgm:pt modelId="{91685611-AA19-4F4B-8471-965A3D505015}" type="parTrans" cxnId="{733F2305-1409-4065-9E2F-A6064A108CCF}">
      <dgm:prSet/>
      <dgm:spPr/>
      <dgm:t>
        <a:bodyPr/>
        <a:lstStyle/>
        <a:p>
          <a:endParaRPr lang="en-US"/>
        </a:p>
      </dgm:t>
    </dgm:pt>
    <dgm:pt modelId="{EA300342-5226-4503-BD4B-E18A9359CC06}" type="sibTrans" cxnId="{733F2305-1409-4065-9E2F-A6064A108CCF}">
      <dgm:prSet/>
      <dgm:spPr/>
      <dgm:t>
        <a:bodyPr/>
        <a:lstStyle/>
        <a:p>
          <a:endParaRPr lang="en-US"/>
        </a:p>
      </dgm:t>
    </dgm:pt>
    <dgm:pt modelId="{40F9098B-3172-4B8C-9950-B97AB16BA1DE}">
      <dgm:prSet phldrT="[Text]"/>
      <dgm:spPr>
        <a:blipFill>
          <a:blip xmlns:r="http://schemas.openxmlformats.org/officeDocument/2006/relationships" r:embed="rId2"/>
          <a:stretch>
            <a:fillRect l="-882"/>
          </a:stretch>
        </a:blipFill>
      </dgm:spPr>
      <dgm:t>
        <a:bodyPr/>
        <a:lstStyle/>
        <a:p>
          <a:r>
            <a:rPr lang="en-US">
              <a:noFill/>
            </a:rPr>
            <a:t> </a:t>
          </a:r>
        </a:p>
      </dgm:t>
    </dgm:pt>
    <dgm:pt modelId="{710812D5-D633-478E-A8C0-7C0C60B6FEFF}" type="parTrans" cxnId="{3C2ED554-1A3A-4583-8E1F-B4C16D2998A1}">
      <dgm:prSet/>
      <dgm:spPr/>
      <dgm:t>
        <a:bodyPr/>
        <a:lstStyle/>
        <a:p>
          <a:endParaRPr lang="en-US"/>
        </a:p>
      </dgm:t>
    </dgm:pt>
    <dgm:pt modelId="{93E849C2-6176-40CD-911E-81D605CE7532}" type="sibTrans" cxnId="{3C2ED554-1A3A-4583-8E1F-B4C16D2998A1}">
      <dgm:prSet/>
      <dgm:spPr/>
      <dgm:t>
        <a:bodyPr/>
        <a:lstStyle/>
        <a:p>
          <a:endParaRPr lang="en-US"/>
        </a:p>
      </dgm:t>
    </dgm:pt>
    <dgm:pt modelId="{1307D21C-7985-4A40-8BF4-DC04B3D31177}">
      <dgm:prSet phldrT="[Text]"/>
      <dgm:spPr>
        <a:blipFill>
          <a:blip xmlns:r="http://schemas.openxmlformats.org/officeDocument/2006/relationships" r:embed="rId3"/>
          <a:stretch>
            <a:fillRect l="-885"/>
          </a:stretch>
        </a:blipFill>
      </dgm:spPr>
      <dgm:t>
        <a:bodyPr/>
        <a:lstStyle/>
        <a:p>
          <a:r>
            <a:rPr lang="en-US">
              <a:noFill/>
            </a:rPr>
            <a:t> </a:t>
          </a:r>
        </a:p>
      </dgm:t>
    </dgm:pt>
    <dgm:pt modelId="{4E053B13-158F-49F4-90B1-1F7DD8A579AF}" type="parTrans" cxnId="{1129F419-68EC-4873-955A-0E81E9F118EC}">
      <dgm:prSet/>
      <dgm:spPr/>
      <dgm:t>
        <a:bodyPr/>
        <a:lstStyle/>
        <a:p>
          <a:endParaRPr lang="en-US"/>
        </a:p>
      </dgm:t>
    </dgm:pt>
    <dgm:pt modelId="{B404D663-0D21-48CF-8C73-AC347E221C5E}" type="sibTrans" cxnId="{1129F419-68EC-4873-955A-0E81E9F118EC}">
      <dgm:prSet/>
      <dgm:spPr/>
      <dgm:t>
        <a:bodyPr/>
        <a:lstStyle/>
        <a:p>
          <a:endParaRPr lang="en-US"/>
        </a:p>
      </dgm:t>
    </dgm:pt>
    <dgm:pt modelId="{B8B84041-520B-4722-9C69-374510F5E794}">
      <dgm:prSet phldrT="[Text]"/>
      <dgm:spPr/>
      <dgm:t>
        <a:bodyPr/>
        <a:lstStyle/>
        <a:p>
          <a:r>
            <a:rPr lang="en-US">
              <a:noFill/>
            </a:rPr>
            <a:t> </a:t>
          </a:r>
        </a:p>
      </dgm:t>
    </dgm:pt>
    <dgm:pt modelId="{81C82311-0847-4D88-BA44-40B9459BD1BF}" type="parTrans" cxnId="{6EB03510-CE25-4A9A-A566-1BC52BC04469}">
      <dgm:prSet/>
      <dgm:spPr/>
      <dgm:t>
        <a:bodyPr/>
        <a:lstStyle/>
        <a:p>
          <a:endParaRPr lang="en-US"/>
        </a:p>
      </dgm:t>
    </dgm:pt>
    <dgm:pt modelId="{6A536E26-4402-4796-90D8-B3F30F0718D0}" type="sibTrans" cxnId="{6EB03510-CE25-4A9A-A566-1BC52BC04469}">
      <dgm:prSet/>
      <dgm:spPr/>
      <dgm:t>
        <a:bodyPr/>
        <a:lstStyle/>
        <a:p>
          <a:endParaRPr lang="en-US"/>
        </a:p>
      </dgm:t>
    </dgm:pt>
    <dgm:pt modelId="{33CCCF07-66C3-4EB8-9845-4FA73D3DC5E1}">
      <dgm:prSet phldrT="[Text]"/>
      <dgm:spPr/>
      <dgm:t>
        <a:bodyPr/>
        <a:lstStyle/>
        <a:p>
          <a:r>
            <a:rPr lang="en-US">
              <a:noFill/>
            </a:rPr>
            <a:t> </a:t>
          </a:r>
        </a:p>
      </dgm:t>
    </dgm:pt>
    <dgm:pt modelId="{7CA2D7F9-7E80-400B-8C29-A7BDC91735DD}" type="parTrans" cxnId="{DD5609A2-432A-42A9-BA37-EB23FEB097A8}">
      <dgm:prSet/>
      <dgm:spPr/>
      <dgm:t>
        <a:bodyPr/>
        <a:lstStyle/>
        <a:p>
          <a:endParaRPr lang="en-US"/>
        </a:p>
      </dgm:t>
    </dgm:pt>
    <dgm:pt modelId="{EF33ADBD-9BF9-423D-B4A8-6DDB0FBE38AB}" type="sibTrans" cxnId="{DD5609A2-432A-42A9-BA37-EB23FEB097A8}">
      <dgm:prSet/>
      <dgm:spPr/>
      <dgm:t>
        <a:bodyPr/>
        <a:lstStyle/>
        <a:p>
          <a:endParaRPr lang="en-US"/>
        </a:p>
      </dgm:t>
    </dgm:pt>
    <dgm:pt modelId="{D55D75EF-88CB-4038-9D97-D0389A61460C}">
      <dgm:prSet/>
      <dgm:spPr/>
      <dgm:t>
        <a:bodyPr/>
        <a:lstStyle/>
        <a:p>
          <a:r>
            <a:rPr lang="en-US">
              <a:noFill/>
            </a:rPr>
            <a:t> </a:t>
          </a:r>
        </a:p>
      </dgm:t>
    </dgm:pt>
    <dgm:pt modelId="{D6FE7703-12ED-4200-8FC1-2DEE4E1D7C8A}" type="parTrans" cxnId="{C5F0473F-20BF-4731-9417-7950969859DF}">
      <dgm:prSet/>
      <dgm:spPr/>
      <dgm:t>
        <a:bodyPr/>
        <a:lstStyle/>
        <a:p>
          <a:endParaRPr lang="en-US"/>
        </a:p>
      </dgm:t>
    </dgm:pt>
    <dgm:pt modelId="{02ACF5AF-28BE-4741-9D45-96C56CAF42B4}" type="sibTrans" cxnId="{C5F0473F-20BF-4731-9417-7950969859DF}">
      <dgm:prSet/>
      <dgm:spPr/>
      <dgm:t>
        <a:bodyPr/>
        <a:lstStyle/>
        <a:p>
          <a:endParaRPr lang="en-US"/>
        </a:p>
      </dgm:t>
    </dgm:pt>
    <dgm:pt modelId="{73F8E766-8EBE-41E6-9825-EDB241B433A8}">
      <dgm:prSet/>
      <dgm:spPr/>
      <dgm:t>
        <a:bodyPr/>
        <a:lstStyle/>
        <a:p>
          <a:r>
            <a:rPr lang="en-US">
              <a:noFill/>
            </a:rPr>
            <a:t> </a:t>
          </a:r>
        </a:p>
      </dgm:t>
    </dgm:pt>
    <dgm:pt modelId="{4AE41F41-EC69-438E-8468-6876B503CD7A}" type="parTrans" cxnId="{BD09EB32-45B9-443F-ADA1-907A7BE06694}">
      <dgm:prSet/>
      <dgm:spPr/>
      <dgm:t>
        <a:bodyPr/>
        <a:lstStyle/>
        <a:p>
          <a:endParaRPr lang="en-US"/>
        </a:p>
      </dgm:t>
    </dgm:pt>
    <dgm:pt modelId="{E87EB68A-6F6B-4CC4-B0DC-AF1E2D571028}" type="sibTrans" cxnId="{BD09EB32-45B9-443F-ADA1-907A7BE06694}">
      <dgm:prSet/>
      <dgm:spPr/>
      <dgm:t>
        <a:bodyPr/>
        <a:lstStyle/>
        <a:p>
          <a:endParaRPr lang="en-US"/>
        </a:p>
      </dgm:t>
    </dgm:pt>
    <dgm:pt modelId="{CD03D309-2040-4508-890F-2A2C97DBDB7D}">
      <dgm:prSet/>
      <dgm:spPr/>
      <dgm:t>
        <a:bodyPr/>
        <a:lstStyle/>
        <a:p>
          <a:r>
            <a:rPr lang="en-US">
              <a:noFill/>
            </a:rPr>
            <a:t> </a:t>
          </a:r>
        </a:p>
      </dgm:t>
    </dgm:pt>
    <dgm:pt modelId="{A0933516-14CD-4BE6-9961-2D7E52B9A457}" type="parTrans" cxnId="{0F09A1A8-535B-4CF8-B795-1DA893D911B0}">
      <dgm:prSet/>
      <dgm:spPr/>
      <dgm:t>
        <a:bodyPr/>
        <a:lstStyle/>
        <a:p>
          <a:endParaRPr lang="en-US"/>
        </a:p>
      </dgm:t>
    </dgm:pt>
    <dgm:pt modelId="{27691EE3-CD8F-4EE9-B4FC-F27BDE429DDC}" type="sibTrans" cxnId="{0F09A1A8-535B-4CF8-B795-1DA893D911B0}">
      <dgm:prSet/>
      <dgm:spPr/>
      <dgm:t>
        <a:bodyPr/>
        <a:lstStyle/>
        <a:p>
          <a:endParaRPr lang="en-US"/>
        </a:p>
      </dgm:t>
    </dgm:pt>
    <dgm:pt modelId="{01FAA7F4-5CCB-4D3B-8438-C8B31BFC10FE}">
      <dgm:prSet/>
      <dgm:spPr/>
      <dgm:t>
        <a:bodyPr/>
        <a:lstStyle/>
        <a:p>
          <a:r>
            <a:rPr lang="en-US">
              <a:noFill/>
            </a:rPr>
            <a:t> </a:t>
          </a:r>
        </a:p>
      </dgm:t>
    </dgm:pt>
    <dgm:pt modelId="{9F34D82A-4735-4350-84C5-0920B8711F98}" type="parTrans" cxnId="{8A7CC616-13AE-4004-9DF3-F6265D8D98DC}">
      <dgm:prSet/>
      <dgm:spPr/>
      <dgm:t>
        <a:bodyPr/>
        <a:lstStyle/>
        <a:p>
          <a:endParaRPr lang="en-US"/>
        </a:p>
      </dgm:t>
    </dgm:pt>
    <dgm:pt modelId="{BEF12BB6-FC98-4106-AAFE-B4A1C6DB8162}" type="sibTrans" cxnId="{8A7CC616-13AE-4004-9DF3-F6265D8D98DC}">
      <dgm:prSet/>
      <dgm:spPr/>
      <dgm:t>
        <a:bodyPr/>
        <a:lstStyle/>
        <a:p>
          <a:endParaRPr lang="en-US"/>
        </a:p>
      </dgm:t>
    </dgm:pt>
    <dgm:pt modelId="{1FEF7449-22C2-4525-8B6A-7D60138E0A2D}">
      <dgm:prSet/>
      <dgm:spPr>
        <a:blipFill>
          <a:blip xmlns:r="http://schemas.openxmlformats.org/officeDocument/2006/relationships" r:embed="rId4"/>
          <a:stretch>
            <a:fillRect l="-882"/>
          </a:stretch>
        </a:blipFill>
      </dgm:spPr>
      <dgm:t>
        <a:bodyPr/>
        <a:lstStyle/>
        <a:p>
          <a:r>
            <a:rPr lang="en-US">
              <a:noFill/>
            </a:rPr>
            <a:t> </a:t>
          </a:r>
        </a:p>
      </dgm:t>
    </dgm:pt>
    <dgm:pt modelId="{58B4C3C7-9A74-49BE-AAC1-ACB79A586FAB}" type="parTrans" cxnId="{F820C7B9-9824-48F1-B6A7-A6D8247D2062}">
      <dgm:prSet/>
      <dgm:spPr/>
      <dgm:t>
        <a:bodyPr/>
        <a:lstStyle/>
        <a:p>
          <a:endParaRPr lang="en-US"/>
        </a:p>
      </dgm:t>
    </dgm:pt>
    <dgm:pt modelId="{224DFE2F-DE90-4C84-B615-9A615C964E08}" type="sibTrans" cxnId="{F820C7B9-9824-48F1-B6A7-A6D8247D2062}">
      <dgm:prSet/>
      <dgm:spPr/>
      <dgm:t>
        <a:bodyPr/>
        <a:lstStyle/>
        <a:p>
          <a:endParaRPr lang="en-US"/>
        </a:p>
      </dgm:t>
    </dgm:pt>
    <dgm:pt modelId="{EEBFA009-6FAF-4334-BEDD-94AE83E60D0C}">
      <dgm:prSet/>
      <dgm:spPr/>
      <dgm:t>
        <a:bodyPr/>
        <a:lstStyle/>
        <a:p>
          <a:r>
            <a:rPr lang="en-US">
              <a:noFill/>
            </a:rPr>
            <a:t> </a:t>
          </a:r>
        </a:p>
      </dgm:t>
    </dgm:pt>
    <dgm:pt modelId="{D173BF76-CB4E-41B7-96C9-25D387E7E58B}" type="parTrans" cxnId="{917F78AA-3896-4FBD-A34C-1B54101A08FB}">
      <dgm:prSet/>
      <dgm:spPr/>
      <dgm:t>
        <a:bodyPr/>
        <a:lstStyle/>
        <a:p>
          <a:endParaRPr lang="en-US"/>
        </a:p>
      </dgm:t>
    </dgm:pt>
    <dgm:pt modelId="{FE851678-6D6A-44F7-8FCF-44ED3F01B66B}" type="sibTrans" cxnId="{917F78AA-3896-4FBD-A34C-1B54101A08FB}">
      <dgm:prSet/>
      <dgm:spPr/>
      <dgm:t>
        <a:bodyPr/>
        <a:lstStyle/>
        <a:p>
          <a:endParaRPr lang="en-US"/>
        </a:p>
      </dgm:t>
    </dgm:pt>
    <dgm:pt modelId="{01EABB09-A05E-43AE-BEF8-72782EAE131D}">
      <dgm:prSet/>
      <dgm:spPr/>
      <dgm:t>
        <a:bodyPr/>
        <a:lstStyle/>
        <a:p>
          <a:r>
            <a:rPr lang="en-US">
              <a:noFill/>
            </a:rPr>
            <a:t> </a:t>
          </a:r>
        </a:p>
      </dgm:t>
    </dgm:pt>
    <dgm:pt modelId="{0A06FF70-BB39-4768-BF20-4B80AE987866}" type="parTrans" cxnId="{7A5B5764-0F8F-4D02-89E8-08155579F259}">
      <dgm:prSet/>
      <dgm:spPr/>
      <dgm:t>
        <a:bodyPr/>
        <a:lstStyle/>
        <a:p>
          <a:endParaRPr lang="en-US"/>
        </a:p>
      </dgm:t>
    </dgm:pt>
    <dgm:pt modelId="{47910E83-4D3F-4AE1-8CD2-8C03A22E2EB7}" type="sibTrans" cxnId="{7A5B5764-0F8F-4D02-89E8-08155579F259}">
      <dgm:prSet/>
      <dgm:spPr/>
      <dgm:t>
        <a:bodyPr/>
        <a:lstStyle/>
        <a:p>
          <a:endParaRPr lang="en-US"/>
        </a:p>
      </dgm:t>
    </dgm:pt>
    <dgm:pt modelId="{659C10D4-F617-4140-A0B6-B24A98AE697F}">
      <dgm:prSet/>
      <dgm:spPr/>
      <dgm:t>
        <a:bodyPr/>
        <a:lstStyle/>
        <a:p>
          <a:r>
            <a:rPr lang="en-US" i="1" dirty="0"/>
            <a:t>…</a:t>
          </a:r>
        </a:p>
      </dgm:t>
    </dgm:pt>
    <dgm:pt modelId="{83EB27C1-0A99-4E97-A374-FC374FC3BCAA}" type="parTrans" cxnId="{9539FA09-EDB4-4AD3-A775-70D369875B4F}">
      <dgm:prSet/>
      <dgm:spPr/>
      <dgm:t>
        <a:bodyPr/>
        <a:lstStyle/>
        <a:p>
          <a:endParaRPr lang="en-US"/>
        </a:p>
      </dgm:t>
    </dgm:pt>
    <dgm:pt modelId="{A6F673A5-DF42-43BD-8935-C1E6E90A1ACF}" type="sibTrans" cxnId="{9539FA09-EDB4-4AD3-A775-70D369875B4F}">
      <dgm:prSet/>
      <dgm:spPr/>
      <dgm:t>
        <a:bodyPr/>
        <a:lstStyle/>
        <a:p>
          <a:endParaRPr lang="en-US"/>
        </a:p>
      </dgm:t>
    </dgm:pt>
    <dgm:pt modelId="{3A9B1254-1098-4AC7-A131-64AA565071AA}" type="pres">
      <dgm:prSet presAssocID="{73E7BE59-E54C-485B-B60E-4EFB6809B913}" presName="CompostProcess" presStyleCnt="0">
        <dgm:presLayoutVars>
          <dgm:dir/>
          <dgm:resizeHandles val="exact"/>
        </dgm:presLayoutVars>
      </dgm:prSet>
      <dgm:spPr/>
    </dgm:pt>
    <dgm:pt modelId="{0764AB79-95A7-45C8-BA45-05870EE459DF}" type="pres">
      <dgm:prSet presAssocID="{73E7BE59-E54C-485B-B60E-4EFB6809B913}" presName="arrow" presStyleLbl="bgShp" presStyleIdx="0" presStyleCnt="1" custScaleX="105559" custScaleY="98993" custLinFactNeighborX="6374"/>
      <dgm:spPr/>
    </dgm:pt>
    <dgm:pt modelId="{D1E75467-BB76-4165-8A4C-4D5F3CFCE546}" type="pres">
      <dgm:prSet presAssocID="{73E7BE59-E54C-485B-B60E-4EFB6809B913}" presName="linearProcess" presStyleCnt="0"/>
      <dgm:spPr/>
    </dgm:pt>
    <dgm:pt modelId="{8A6BC263-FF0E-4C4B-9F1E-FA561699CE29}" type="pres">
      <dgm:prSet presAssocID="{6F733A4D-8E0A-442F-B9B2-14F12457D607}" presName="textNode" presStyleLbl="node1" presStyleIdx="0" presStyleCnt="5">
        <dgm:presLayoutVars>
          <dgm:bulletEnabled val="1"/>
        </dgm:presLayoutVars>
      </dgm:prSet>
      <dgm:spPr/>
    </dgm:pt>
    <dgm:pt modelId="{F110503D-72B9-43DC-BFE1-F7E1FCA3D48D}" type="pres">
      <dgm:prSet presAssocID="{EA300342-5226-4503-BD4B-E18A9359CC06}" presName="sibTrans" presStyleCnt="0"/>
      <dgm:spPr/>
    </dgm:pt>
    <dgm:pt modelId="{4F9F4995-3BFC-446B-8C07-077F1342ED5E}" type="pres">
      <dgm:prSet presAssocID="{40F9098B-3172-4B8C-9950-B97AB16BA1DE}" presName="textNode" presStyleLbl="node1" presStyleIdx="1" presStyleCnt="5">
        <dgm:presLayoutVars>
          <dgm:bulletEnabled val="1"/>
        </dgm:presLayoutVars>
      </dgm:prSet>
      <dgm:spPr/>
    </dgm:pt>
    <dgm:pt modelId="{DC892044-E5CE-44C8-BA4F-40B82DFBB656}" type="pres">
      <dgm:prSet presAssocID="{93E849C2-6176-40CD-911E-81D605CE7532}" presName="sibTrans" presStyleCnt="0"/>
      <dgm:spPr/>
    </dgm:pt>
    <dgm:pt modelId="{84AD1EEE-0B7F-4945-BBD0-2E04EA704463}" type="pres">
      <dgm:prSet presAssocID="{1307D21C-7985-4A40-8BF4-DC04B3D31177}" presName="textNode" presStyleLbl="node1" presStyleIdx="2" presStyleCnt="5">
        <dgm:presLayoutVars>
          <dgm:bulletEnabled val="1"/>
        </dgm:presLayoutVars>
      </dgm:prSet>
      <dgm:spPr/>
    </dgm:pt>
    <dgm:pt modelId="{32BAC8EF-7457-4125-9282-D35BDA4273E7}" type="pres">
      <dgm:prSet presAssocID="{B404D663-0D21-48CF-8C73-AC347E221C5E}" presName="sibTrans" presStyleCnt="0"/>
      <dgm:spPr/>
    </dgm:pt>
    <dgm:pt modelId="{2763851C-1646-43DD-AE0D-78D8A988537D}" type="pres">
      <dgm:prSet presAssocID="{659C10D4-F617-4140-A0B6-B24A98AE697F}" presName="textNode" presStyleLbl="node1" presStyleIdx="3" presStyleCnt="5" custScaleX="33770">
        <dgm:presLayoutVars>
          <dgm:bulletEnabled val="1"/>
        </dgm:presLayoutVars>
      </dgm:prSet>
      <dgm:spPr/>
    </dgm:pt>
    <dgm:pt modelId="{5C8260D3-AD43-46F1-9E3D-B535CDD1E24E}" type="pres">
      <dgm:prSet presAssocID="{A6F673A5-DF42-43BD-8935-C1E6E90A1ACF}" presName="sibTrans" presStyleCnt="0"/>
      <dgm:spPr/>
    </dgm:pt>
    <dgm:pt modelId="{77EBE0E3-DE87-4115-8289-F012EC2A2CF5}" type="pres">
      <dgm:prSet presAssocID="{1FEF7449-22C2-4525-8B6A-7D60138E0A2D}" presName="textNode" presStyleLbl="node1" presStyleIdx="4" presStyleCnt="5">
        <dgm:presLayoutVars>
          <dgm:bulletEnabled val="1"/>
        </dgm:presLayoutVars>
      </dgm:prSet>
      <dgm:spPr/>
    </dgm:pt>
  </dgm:ptLst>
  <dgm:cxnLst>
    <dgm:cxn modelId="{733F2305-1409-4065-9E2F-A6064A108CCF}" srcId="{73E7BE59-E54C-485B-B60E-4EFB6809B913}" destId="{6F733A4D-8E0A-442F-B9B2-14F12457D607}" srcOrd="0" destOrd="0" parTransId="{91685611-AA19-4F4B-8471-965A3D505015}" sibTransId="{EA300342-5226-4503-BD4B-E18A9359CC06}"/>
    <dgm:cxn modelId="{9539FA09-EDB4-4AD3-A775-70D369875B4F}" srcId="{73E7BE59-E54C-485B-B60E-4EFB6809B913}" destId="{659C10D4-F617-4140-A0B6-B24A98AE697F}" srcOrd="3" destOrd="0" parTransId="{83EB27C1-0A99-4E97-A374-FC374FC3BCAA}" sibTransId="{A6F673A5-DF42-43BD-8935-C1E6E90A1ACF}"/>
    <dgm:cxn modelId="{6EB03510-CE25-4A9A-A566-1BC52BC04469}" srcId="{6F733A4D-8E0A-442F-B9B2-14F12457D607}" destId="{B8B84041-520B-4722-9C69-374510F5E794}" srcOrd="0" destOrd="0" parTransId="{81C82311-0847-4D88-BA44-40B9459BD1BF}" sibTransId="{6A536E26-4402-4796-90D8-B3F30F0718D0}"/>
    <dgm:cxn modelId="{8A7CC616-13AE-4004-9DF3-F6265D8D98DC}" srcId="{1307D21C-7985-4A40-8BF4-DC04B3D31177}" destId="{01FAA7F4-5CCB-4D3B-8438-C8B31BFC10FE}" srcOrd="1" destOrd="0" parTransId="{9F34D82A-4735-4350-84C5-0920B8711F98}" sibTransId="{BEF12BB6-FC98-4106-AAFE-B4A1C6DB8162}"/>
    <dgm:cxn modelId="{F270BB17-0423-448D-8FB0-19077DB9DF44}" type="presOf" srcId="{D55D75EF-88CB-4038-9D97-D0389A61460C}" destId="{4F9F4995-3BFC-446B-8C07-077F1342ED5E}" srcOrd="0" destOrd="1" presId="urn:microsoft.com/office/officeart/2005/8/layout/hProcess9"/>
    <dgm:cxn modelId="{55252219-42CB-428B-8CB7-AD774ECC9F4D}" type="presOf" srcId="{6F733A4D-8E0A-442F-B9B2-14F12457D607}" destId="{8A6BC263-FF0E-4C4B-9F1E-FA561699CE29}" srcOrd="0" destOrd="0" presId="urn:microsoft.com/office/officeart/2005/8/layout/hProcess9"/>
    <dgm:cxn modelId="{1129F419-68EC-4873-955A-0E81E9F118EC}" srcId="{73E7BE59-E54C-485B-B60E-4EFB6809B913}" destId="{1307D21C-7985-4A40-8BF4-DC04B3D31177}" srcOrd="2" destOrd="0" parTransId="{4E053B13-158F-49F4-90B1-1F7DD8A579AF}" sibTransId="{B404D663-0D21-48CF-8C73-AC347E221C5E}"/>
    <dgm:cxn modelId="{7F24E02C-4ED7-4886-9C11-C722C7798D45}" type="presOf" srcId="{73E7BE59-E54C-485B-B60E-4EFB6809B913}" destId="{3A9B1254-1098-4AC7-A131-64AA565071AA}" srcOrd="0" destOrd="0" presId="urn:microsoft.com/office/officeart/2005/8/layout/hProcess9"/>
    <dgm:cxn modelId="{BD09EB32-45B9-443F-ADA1-907A7BE06694}" srcId="{40F9098B-3172-4B8C-9950-B97AB16BA1DE}" destId="{73F8E766-8EBE-41E6-9825-EDB241B433A8}" srcOrd="1" destOrd="0" parTransId="{4AE41F41-EC69-438E-8468-6876B503CD7A}" sibTransId="{E87EB68A-6F6B-4CC4-B0DC-AF1E2D571028}"/>
    <dgm:cxn modelId="{64342836-9ABA-4DA5-BE82-72061FA85505}" type="presOf" srcId="{33CCCF07-66C3-4EB8-9845-4FA73D3DC5E1}" destId="{8A6BC263-FF0E-4C4B-9F1E-FA561699CE29}" srcOrd="0" destOrd="2" presId="urn:microsoft.com/office/officeart/2005/8/layout/hProcess9"/>
    <dgm:cxn modelId="{C5F0473F-20BF-4731-9417-7950969859DF}" srcId="{40F9098B-3172-4B8C-9950-B97AB16BA1DE}" destId="{D55D75EF-88CB-4038-9D97-D0389A61460C}" srcOrd="0" destOrd="0" parTransId="{D6FE7703-12ED-4200-8FC1-2DEE4E1D7C8A}" sibTransId="{02ACF5AF-28BE-4741-9D45-96C56CAF42B4}"/>
    <dgm:cxn modelId="{7A5B5764-0F8F-4D02-89E8-08155579F259}" srcId="{1FEF7449-22C2-4525-8B6A-7D60138E0A2D}" destId="{01EABB09-A05E-43AE-BEF8-72782EAE131D}" srcOrd="1" destOrd="0" parTransId="{0A06FF70-BB39-4768-BF20-4B80AE987866}" sibTransId="{47910E83-4D3F-4AE1-8CD2-8C03A22E2EB7}"/>
    <dgm:cxn modelId="{507EAC73-A770-410B-985E-99E865AE05C1}" type="presOf" srcId="{1307D21C-7985-4A40-8BF4-DC04B3D31177}" destId="{84AD1EEE-0B7F-4945-BBD0-2E04EA704463}" srcOrd="0" destOrd="0" presId="urn:microsoft.com/office/officeart/2005/8/layout/hProcess9"/>
    <dgm:cxn modelId="{3C2ED554-1A3A-4583-8E1F-B4C16D2998A1}" srcId="{73E7BE59-E54C-485B-B60E-4EFB6809B913}" destId="{40F9098B-3172-4B8C-9950-B97AB16BA1DE}" srcOrd="1" destOrd="0" parTransId="{710812D5-D633-478E-A8C0-7C0C60B6FEFF}" sibTransId="{93E849C2-6176-40CD-911E-81D605CE7532}"/>
    <dgm:cxn modelId="{92BCC179-0B08-41FF-82B0-D7C579D41262}" type="presOf" srcId="{40F9098B-3172-4B8C-9950-B97AB16BA1DE}" destId="{4F9F4995-3BFC-446B-8C07-077F1342ED5E}" srcOrd="0" destOrd="0" presId="urn:microsoft.com/office/officeart/2005/8/layout/hProcess9"/>
    <dgm:cxn modelId="{63932C7A-115A-4930-AE87-8A63AE11ACAD}" type="presOf" srcId="{01FAA7F4-5CCB-4D3B-8438-C8B31BFC10FE}" destId="{84AD1EEE-0B7F-4945-BBD0-2E04EA704463}" srcOrd="0" destOrd="2" presId="urn:microsoft.com/office/officeart/2005/8/layout/hProcess9"/>
    <dgm:cxn modelId="{506FDC89-5488-45BC-A6EA-1B38AC87A966}" type="presOf" srcId="{01EABB09-A05E-43AE-BEF8-72782EAE131D}" destId="{77EBE0E3-DE87-4115-8289-F012EC2A2CF5}" srcOrd="0" destOrd="2" presId="urn:microsoft.com/office/officeart/2005/8/layout/hProcess9"/>
    <dgm:cxn modelId="{DD5609A2-432A-42A9-BA37-EB23FEB097A8}" srcId="{6F733A4D-8E0A-442F-B9B2-14F12457D607}" destId="{33CCCF07-66C3-4EB8-9845-4FA73D3DC5E1}" srcOrd="1" destOrd="0" parTransId="{7CA2D7F9-7E80-400B-8C29-A7BDC91735DD}" sibTransId="{EF33ADBD-9BF9-423D-B4A8-6DDB0FBE38AB}"/>
    <dgm:cxn modelId="{0F09A1A8-535B-4CF8-B795-1DA893D911B0}" srcId="{1307D21C-7985-4A40-8BF4-DC04B3D31177}" destId="{CD03D309-2040-4508-890F-2A2C97DBDB7D}" srcOrd="0" destOrd="0" parTransId="{A0933516-14CD-4BE6-9961-2D7E52B9A457}" sibTransId="{27691EE3-CD8F-4EE9-B4FC-F27BDE429DDC}"/>
    <dgm:cxn modelId="{917F78AA-3896-4FBD-A34C-1B54101A08FB}" srcId="{1FEF7449-22C2-4525-8B6A-7D60138E0A2D}" destId="{EEBFA009-6FAF-4334-BEDD-94AE83E60D0C}" srcOrd="0" destOrd="0" parTransId="{D173BF76-CB4E-41B7-96C9-25D387E7E58B}" sibTransId="{FE851678-6D6A-44F7-8FCF-44ED3F01B66B}"/>
    <dgm:cxn modelId="{F02DD9AF-32CE-4895-BBA1-430FEFBAA845}" type="presOf" srcId="{1FEF7449-22C2-4525-8B6A-7D60138E0A2D}" destId="{77EBE0E3-DE87-4115-8289-F012EC2A2CF5}" srcOrd="0" destOrd="0" presId="urn:microsoft.com/office/officeart/2005/8/layout/hProcess9"/>
    <dgm:cxn modelId="{D18116B5-53B3-4E81-9546-0551527ED455}" type="presOf" srcId="{659C10D4-F617-4140-A0B6-B24A98AE697F}" destId="{2763851C-1646-43DD-AE0D-78D8A988537D}" srcOrd="0" destOrd="0" presId="urn:microsoft.com/office/officeart/2005/8/layout/hProcess9"/>
    <dgm:cxn modelId="{308645B5-A9DF-4BB8-951B-905E9948BC3C}" type="presOf" srcId="{B8B84041-520B-4722-9C69-374510F5E794}" destId="{8A6BC263-FF0E-4C4B-9F1E-FA561699CE29}" srcOrd="0" destOrd="1" presId="urn:microsoft.com/office/officeart/2005/8/layout/hProcess9"/>
    <dgm:cxn modelId="{A71609B8-D82E-4358-A4C2-3616DB27581B}" type="presOf" srcId="{EEBFA009-6FAF-4334-BEDD-94AE83E60D0C}" destId="{77EBE0E3-DE87-4115-8289-F012EC2A2CF5}" srcOrd="0" destOrd="1" presId="urn:microsoft.com/office/officeart/2005/8/layout/hProcess9"/>
    <dgm:cxn modelId="{F820C7B9-9824-48F1-B6A7-A6D8247D2062}" srcId="{73E7BE59-E54C-485B-B60E-4EFB6809B913}" destId="{1FEF7449-22C2-4525-8B6A-7D60138E0A2D}" srcOrd="4" destOrd="0" parTransId="{58B4C3C7-9A74-49BE-AAC1-ACB79A586FAB}" sibTransId="{224DFE2F-DE90-4C84-B615-9A615C964E08}"/>
    <dgm:cxn modelId="{B321A7C1-DA7A-4656-A710-31BD2ED03D44}" type="presOf" srcId="{73F8E766-8EBE-41E6-9825-EDB241B433A8}" destId="{4F9F4995-3BFC-446B-8C07-077F1342ED5E}" srcOrd="0" destOrd="2" presId="urn:microsoft.com/office/officeart/2005/8/layout/hProcess9"/>
    <dgm:cxn modelId="{89843FFC-B016-4187-B667-18D966E7900A}" type="presOf" srcId="{CD03D309-2040-4508-890F-2A2C97DBDB7D}" destId="{84AD1EEE-0B7F-4945-BBD0-2E04EA704463}" srcOrd="0" destOrd="1" presId="urn:microsoft.com/office/officeart/2005/8/layout/hProcess9"/>
    <dgm:cxn modelId="{933C68F6-96DA-487F-8F12-37D758248E19}" type="presParOf" srcId="{3A9B1254-1098-4AC7-A131-64AA565071AA}" destId="{0764AB79-95A7-45C8-BA45-05870EE459DF}" srcOrd="0" destOrd="0" presId="urn:microsoft.com/office/officeart/2005/8/layout/hProcess9"/>
    <dgm:cxn modelId="{D7E99644-A354-4077-A377-ECBBDF7A66FF}" type="presParOf" srcId="{3A9B1254-1098-4AC7-A131-64AA565071AA}" destId="{D1E75467-BB76-4165-8A4C-4D5F3CFCE546}" srcOrd="1" destOrd="0" presId="urn:microsoft.com/office/officeart/2005/8/layout/hProcess9"/>
    <dgm:cxn modelId="{DD325D13-C0BF-475D-A5CD-FB165869A9BD}" type="presParOf" srcId="{D1E75467-BB76-4165-8A4C-4D5F3CFCE546}" destId="{8A6BC263-FF0E-4C4B-9F1E-FA561699CE29}" srcOrd="0" destOrd="0" presId="urn:microsoft.com/office/officeart/2005/8/layout/hProcess9"/>
    <dgm:cxn modelId="{0243E588-2DC4-495C-8645-04E8B40002DC}" type="presParOf" srcId="{D1E75467-BB76-4165-8A4C-4D5F3CFCE546}" destId="{F110503D-72B9-43DC-BFE1-F7E1FCA3D48D}" srcOrd="1" destOrd="0" presId="urn:microsoft.com/office/officeart/2005/8/layout/hProcess9"/>
    <dgm:cxn modelId="{735C63E2-E535-4678-9BF7-EE8B38E95825}" type="presParOf" srcId="{D1E75467-BB76-4165-8A4C-4D5F3CFCE546}" destId="{4F9F4995-3BFC-446B-8C07-077F1342ED5E}" srcOrd="2" destOrd="0" presId="urn:microsoft.com/office/officeart/2005/8/layout/hProcess9"/>
    <dgm:cxn modelId="{BCF471C3-6350-4B98-A8C3-28D0FBEB4854}" type="presParOf" srcId="{D1E75467-BB76-4165-8A4C-4D5F3CFCE546}" destId="{DC892044-E5CE-44C8-BA4F-40B82DFBB656}" srcOrd="3" destOrd="0" presId="urn:microsoft.com/office/officeart/2005/8/layout/hProcess9"/>
    <dgm:cxn modelId="{3866B97C-029B-4902-8BE6-E074C3BF57D2}" type="presParOf" srcId="{D1E75467-BB76-4165-8A4C-4D5F3CFCE546}" destId="{84AD1EEE-0B7F-4945-BBD0-2E04EA704463}" srcOrd="4" destOrd="0" presId="urn:microsoft.com/office/officeart/2005/8/layout/hProcess9"/>
    <dgm:cxn modelId="{1B13F657-CAEA-468C-AFE7-7DECD4062D74}" type="presParOf" srcId="{D1E75467-BB76-4165-8A4C-4D5F3CFCE546}" destId="{32BAC8EF-7457-4125-9282-D35BDA4273E7}" srcOrd="5" destOrd="0" presId="urn:microsoft.com/office/officeart/2005/8/layout/hProcess9"/>
    <dgm:cxn modelId="{8222BBDD-0BE5-4AAE-AF41-EBC23CBA591B}" type="presParOf" srcId="{D1E75467-BB76-4165-8A4C-4D5F3CFCE546}" destId="{2763851C-1646-43DD-AE0D-78D8A988537D}" srcOrd="6" destOrd="0" presId="urn:microsoft.com/office/officeart/2005/8/layout/hProcess9"/>
    <dgm:cxn modelId="{61E0B6F3-6E5D-47D7-9C68-078CEE7A6B3E}" type="presParOf" srcId="{D1E75467-BB76-4165-8A4C-4D5F3CFCE546}" destId="{5C8260D3-AD43-46F1-9E3D-B535CDD1E24E}" srcOrd="7" destOrd="0" presId="urn:microsoft.com/office/officeart/2005/8/layout/hProcess9"/>
    <dgm:cxn modelId="{674CC5D7-AFF1-49C3-A13C-39ABDBCBE891}" type="presParOf" srcId="{D1E75467-BB76-4165-8A4C-4D5F3CFCE546}" destId="{77EBE0E3-DE87-4115-8289-F012EC2A2CF5}"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E7BE59-E54C-485B-B60E-4EFB6809B913}" type="doc">
      <dgm:prSet loTypeId="urn:microsoft.com/office/officeart/2005/8/layout/hProcess9" loCatId="process" qsTypeId="urn:microsoft.com/office/officeart/2005/8/quickstyle/simple1" qsCatId="simple" csTypeId="urn:microsoft.com/office/officeart/2005/8/colors/accent1_2" csCatId="accent1" phldr="1"/>
      <dgm:spPr/>
    </dgm:pt>
    <dgm:pt modelId="{6F733A4D-8E0A-442F-B9B2-14F12457D607}">
      <dgm:prSet phldrT="[Text]"/>
      <dgm:spPr/>
      <dgm:t>
        <a:bodyPr/>
        <a:lstStyle/>
        <a:p>
          <a:r>
            <a:rPr lang="en-US" b="0" dirty="0"/>
            <a:t>Load Step 1</a:t>
          </a:r>
          <a:endParaRPr lang="en-US" dirty="0"/>
        </a:p>
      </dgm:t>
    </dgm:pt>
    <dgm:pt modelId="{91685611-AA19-4F4B-8471-965A3D505015}" type="parTrans" cxnId="{733F2305-1409-4065-9E2F-A6064A108CCF}">
      <dgm:prSet/>
      <dgm:spPr/>
      <dgm:t>
        <a:bodyPr/>
        <a:lstStyle/>
        <a:p>
          <a:endParaRPr lang="en-US"/>
        </a:p>
      </dgm:t>
    </dgm:pt>
    <dgm:pt modelId="{EA300342-5226-4503-BD4B-E18A9359CC06}" type="sibTrans" cxnId="{733F2305-1409-4065-9E2F-A6064A108CCF}">
      <dgm:prSet/>
      <dgm:spPr/>
      <dgm:t>
        <a:bodyPr/>
        <a:lstStyle/>
        <a:p>
          <a:endParaRPr lang="en-US"/>
        </a:p>
      </dgm:t>
    </dgm:pt>
    <dgm:pt modelId="{40F9098B-3172-4B8C-9950-B97AB16BA1DE}">
      <dgm:prSet phldrT="[Text]"/>
      <dgm:spPr/>
      <dgm:t>
        <a:bodyPr/>
        <a:lstStyle/>
        <a:p>
          <a:r>
            <a:rPr lang="en-US" b="0" dirty="0"/>
            <a:t>Load Step 2</a:t>
          </a:r>
          <a:endParaRPr lang="en-US" dirty="0"/>
        </a:p>
      </dgm:t>
    </dgm:pt>
    <dgm:pt modelId="{710812D5-D633-478E-A8C0-7C0C60B6FEFF}" type="parTrans" cxnId="{3C2ED554-1A3A-4583-8E1F-B4C16D2998A1}">
      <dgm:prSet/>
      <dgm:spPr/>
      <dgm:t>
        <a:bodyPr/>
        <a:lstStyle/>
        <a:p>
          <a:endParaRPr lang="en-US"/>
        </a:p>
      </dgm:t>
    </dgm:pt>
    <dgm:pt modelId="{93E849C2-6176-40CD-911E-81D605CE7532}" type="sibTrans" cxnId="{3C2ED554-1A3A-4583-8E1F-B4C16D2998A1}">
      <dgm:prSet/>
      <dgm:spPr/>
      <dgm:t>
        <a:bodyPr/>
        <a:lstStyle/>
        <a:p>
          <a:endParaRPr lang="en-US"/>
        </a:p>
      </dgm:t>
    </dgm:pt>
    <dgm:pt modelId="{1307D21C-7985-4A40-8BF4-DC04B3D31177}">
      <dgm:prSet phldrT="[Text]"/>
      <dgm:spPr/>
      <dgm:t>
        <a:bodyPr/>
        <a:lstStyle/>
        <a:p>
          <a:r>
            <a:rPr lang="en-US" b="0" dirty="0"/>
            <a:t>Load Step 3</a:t>
          </a:r>
          <a:endParaRPr lang="en-US" dirty="0"/>
        </a:p>
      </dgm:t>
    </dgm:pt>
    <dgm:pt modelId="{4E053B13-158F-49F4-90B1-1F7DD8A579AF}" type="parTrans" cxnId="{1129F419-68EC-4873-955A-0E81E9F118EC}">
      <dgm:prSet/>
      <dgm:spPr/>
      <dgm:t>
        <a:bodyPr/>
        <a:lstStyle/>
        <a:p>
          <a:endParaRPr lang="en-US"/>
        </a:p>
      </dgm:t>
    </dgm:pt>
    <dgm:pt modelId="{B404D663-0D21-48CF-8C73-AC347E221C5E}" type="sibTrans" cxnId="{1129F419-68EC-4873-955A-0E81E9F118EC}">
      <dgm:prSet/>
      <dgm:spPr/>
      <dgm:t>
        <a:bodyPr/>
        <a:lstStyle/>
        <a:p>
          <a:endParaRPr lang="en-US"/>
        </a:p>
      </dgm:t>
    </dgm:pt>
    <mc:AlternateContent xmlns:mc="http://schemas.openxmlformats.org/markup-compatibility/2006" xmlns:a14="http://schemas.microsoft.com/office/drawing/2010/main">
      <mc:Choice Requires="a14">
        <dgm:pt modelId="{B8B84041-520B-4722-9C69-374510F5E794}">
          <dgm:prSet phldrT="[Text]"/>
          <dgm:spPr/>
          <dgm:t>
            <a:bodyPr/>
            <a:lstStyle/>
            <a:p>
              <a:r>
                <a:rPr lang="en-US" b="0" dirty="0"/>
                <a:t>Step =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𝑡</m:t>
                  </m:r>
                </m:oMath>
              </a14:m>
              <a:endParaRPr lang="en-US" dirty="0"/>
            </a:p>
          </dgm:t>
        </dgm:pt>
      </mc:Choice>
      <mc:Fallback xmlns="">
        <dgm:pt modelId="{B8B84041-520B-4722-9C69-374510F5E794}">
          <dgm:prSet phldrT="[Text]"/>
          <dgm:spPr/>
          <dgm:t>
            <a:bodyPr/>
            <a:lstStyle/>
            <a:p>
              <a:r>
                <a:rPr lang="en-US" b="0" dirty="0"/>
                <a:t>Step = </a:t>
              </a:r>
              <a:r>
                <a:rPr lang="en-US" b="0" i="0">
                  <a:latin typeface="Cambria Math" panose="02040503050406030204" pitchFamily="18" charset="0"/>
                </a:rPr>
                <a:t>Δ𝑡</a:t>
              </a:r>
              <a:endParaRPr lang="en-US" dirty="0"/>
            </a:p>
          </dgm:t>
        </dgm:pt>
      </mc:Fallback>
    </mc:AlternateContent>
    <dgm:pt modelId="{81C82311-0847-4D88-BA44-40B9459BD1BF}" type="parTrans" cxnId="{6EB03510-CE25-4A9A-A566-1BC52BC04469}">
      <dgm:prSet/>
      <dgm:spPr/>
      <dgm:t>
        <a:bodyPr/>
        <a:lstStyle/>
        <a:p>
          <a:endParaRPr lang="en-US"/>
        </a:p>
      </dgm:t>
    </dgm:pt>
    <dgm:pt modelId="{6A536E26-4402-4796-90D8-B3F30F0718D0}" type="sibTrans" cxnId="{6EB03510-CE25-4A9A-A566-1BC52BC04469}">
      <dgm:prSet/>
      <dgm:spPr/>
      <dgm:t>
        <a:bodyPr/>
        <a:lstStyle/>
        <a:p>
          <a:endParaRPr lang="en-US"/>
        </a:p>
      </dgm:t>
    </dgm:pt>
    <dgm:pt modelId="{33CCCF07-66C3-4EB8-9845-4FA73D3DC5E1}">
      <dgm:prSet phldrT="[Text]"/>
      <dgm:spPr/>
      <dgm:t>
        <a:bodyPr/>
        <a:lstStyle/>
        <a:p>
          <a:r>
            <a:rPr lang="en-US" dirty="0"/>
            <a:t>Evaluate loads and BCs at </a:t>
          </a:r>
          <a:r>
            <a:rPr lang="en-US" i="1" dirty="0"/>
            <a:t>t</a:t>
          </a:r>
        </a:p>
      </dgm:t>
    </dgm:pt>
    <dgm:pt modelId="{7CA2D7F9-7E80-400B-8C29-A7BDC91735DD}" type="parTrans" cxnId="{DD5609A2-432A-42A9-BA37-EB23FEB097A8}">
      <dgm:prSet/>
      <dgm:spPr/>
      <dgm:t>
        <a:bodyPr/>
        <a:lstStyle/>
        <a:p>
          <a:endParaRPr lang="en-US"/>
        </a:p>
      </dgm:t>
    </dgm:pt>
    <dgm:pt modelId="{EF33ADBD-9BF9-423D-B4A8-6DDB0FBE38AB}" type="sibTrans" cxnId="{DD5609A2-432A-42A9-BA37-EB23FEB097A8}">
      <dgm:prSet/>
      <dgm:spPr/>
      <dgm:t>
        <a:bodyPr/>
        <a:lstStyle/>
        <a:p>
          <a:endParaRPr lang="en-US"/>
        </a:p>
      </dgm:t>
    </dgm:pt>
    <mc:AlternateContent xmlns:mc="http://schemas.openxmlformats.org/markup-compatibility/2006" xmlns:a14="http://schemas.microsoft.com/office/drawing/2010/main">
      <mc:Choice Requires="a14">
        <dgm:pt modelId="{D55D75EF-88CB-4038-9D97-D0389A61460C}">
          <dgm:prSet/>
          <dgm:spPr/>
          <dgm:t>
            <a:bodyPr/>
            <a:lstStyle/>
            <a:p>
              <a:r>
                <a:rPr lang="en-US" b="0" dirty="0"/>
                <a:t>Step =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𝑡</m:t>
                  </m:r>
                </m:oMath>
              </a14:m>
              <a:endParaRPr lang="en-US" dirty="0"/>
            </a:p>
          </dgm:t>
        </dgm:pt>
      </mc:Choice>
      <mc:Fallback xmlns="">
        <dgm:pt modelId="{D55D75EF-88CB-4038-9D97-D0389A61460C}">
          <dgm:prSet/>
          <dgm:spPr/>
          <dgm:t>
            <a:bodyPr/>
            <a:lstStyle/>
            <a:p>
              <a:r>
                <a:rPr lang="en-US" b="0" dirty="0"/>
                <a:t>Step = </a:t>
              </a:r>
              <a:r>
                <a:rPr lang="en-US" b="0" i="0">
                  <a:latin typeface="Cambria Math" panose="02040503050406030204" pitchFamily="18" charset="0"/>
                </a:rPr>
                <a:t>Δ𝑡</a:t>
              </a:r>
              <a:endParaRPr lang="en-US" dirty="0"/>
            </a:p>
          </dgm:t>
        </dgm:pt>
      </mc:Fallback>
    </mc:AlternateContent>
    <dgm:pt modelId="{D6FE7703-12ED-4200-8FC1-2DEE4E1D7C8A}" type="parTrans" cxnId="{C5F0473F-20BF-4731-9417-7950969859DF}">
      <dgm:prSet/>
      <dgm:spPr/>
      <dgm:t>
        <a:bodyPr/>
        <a:lstStyle/>
        <a:p>
          <a:endParaRPr lang="en-US"/>
        </a:p>
      </dgm:t>
    </dgm:pt>
    <dgm:pt modelId="{02ACF5AF-28BE-4741-9D45-96C56CAF42B4}" type="sibTrans" cxnId="{C5F0473F-20BF-4731-9417-7950969859DF}">
      <dgm:prSet/>
      <dgm:spPr/>
      <dgm:t>
        <a:bodyPr/>
        <a:lstStyle/>
        <a:p>
          <a:endParaRPr lang="en-US"/>
        </a:p>
      </dgm:t>
    </dgm:pt>
    <dgm:pt modelId="{73F8E766-8EBE-41E6-9825-EDB241B433A8}">
      <dgm:prSet/>
      <dgm:spPr/>
      <dgm:t>
        <a:bodyPr/>
        <a:lstStyle/>
        <a:p>
          <a:r>
            <a:rPr lang="en-US"/>
            <a:t>Evaluate loads and BCs at </a:t>
          </a:r>
          <a:r>
            <a:rPr lang="en-US" i="1"/>
            <a:t>t</a:t>
          </a:r>
          <a:endParaRPr lang="en-US" i="1" dirty="0"/>
        </a:p>
      </dgm:t>
    </dgm:pt>
    <dgm:pt modelId="{4AE41F41-EC69-438E-8468-6876B503CD7A}" type="parTrans" cxnId="{BD09EB32-45B9-443F-ADA1-907A7BE06694}">
      <dgm:prSet/>
      <dgm:spPr/>
      <dgm:t>
        <a:bodyPr/>
        <a:lstStyle/>
        <a:p>
          <a:endParaRPr lang="en-US"/>
        </a:p>
      </dgm:t>
    </dgm:pt>
    <dgm:pt modelId="{E87EB68A-6F6B-4CC4-B0DC-AF1E2D571028}" type="sibTrans" cxnId="{BD09EB32-45B9-443F-ADA1-907A7BE06694}">
      <dgm:prSet/>
      <dgm:spPr/>
      <dgm:t>
        <a:bodyPr/>
        <a:lstStyle/>
        <a:p>
          <a:endParaRPr lang="en-US"/>
        </a:p>
      </dgm:t>
    </dgm:pt>
    <mc:AlternateContent xmlns:mc="http://schemas.openxmlformats.org/markup-compatibility/2006" xmlns:a14="http://schemas.microsoft.com/office/drawing/2010/main">
      <mc:Choice Requires="a14">
        <dgm:pt modelId="{CD03D309-2040-4508-890F-2A2C97DBDB7D}">
          <dgm:prSet/>
          <dgm:spPr/>
          <dgm:t>
            <a:bodyPr/>
            <a:lstStyle/>
            <a:p>
              <a:r>
                <a:rPr lang="en-US" b="0" dirty="0"/>
                <a:t>Step =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𝑡</m:t>
                  </m:r>
                </m:oMath>
              </a14:m>
              <a:endParaRPr lang="en-US" dirty="0"/>
            </a:p>
          </dgm:t>
        </dgm:pt>
      </mc:Choice>
      <mc:Fallback xmlns="">
        <dgm:pt modelId="{CD03D309-2040-4508-890F-2A2C97DBDB7D}">
          <dgm:prSet/>
          <dgm:spPr/>
          <dgm:t>
            <a:bodyPr/>
            <a:lstStyle/>
            <a:p>
              <a:r>
                <a:rPr lang="en-US" b="0" dirty="0"/>
                <a:t>Step = </a:t>
              </a:r>
              <a:r>
                <a:rPr lang="en-US" b="0" i="0">
                  <a:latin typeface="Cambria Math" panose="02040503050406030204" pitchFamily="18" charset="0"/>
                </a:rPr>
                <a:t>Δ𝑡</a:t>
              </a:r>
              <a:endParaRPr lang="en-US" dirty="0"/>
            </a:p>
          </dgm:t>
        </dgm:pt>
      </mc:Fallback>
    </mc:AlternateContent>
    <dgm:pt modelId="{A0933516-14CD-4BE6-9961-2D7E52B9A457}" type="parTrans" cxnId="{0F09A1A8-535B-4CF8-B795-1DA893D911B0}">
      <dgm:prSet/>
      <dgm:spPr/>
      <dgm:t>
        <a:bodyPr/>
        <a:lstStyle/>
        <a:p>
          <a:endParaRPr lang="en-US"/>
        </a:p>
      </dgm:t>
    </dgm:pt>
    <dgm:pt modelId="{27691EE3-CD8F-4EE9-B4FC-F27BDE429DDC}" type="sibTrans" cxnId="{0F09A1A8-535B-4CF8-B795-1DA893D911B0}">
      <dgm:prSet/>
      <dgm:spPr/>
      <dgm:t>
        <a:bodyPr/>
        <a:lstStyle/>
        <a:p>
          <a:endParaRPr lang="en-US"/>
        </a:p>
      </dgm:t>
    </dgm:pt>
    <dgm:pt modelId="{01FAA7F4-5CCB-4D3B-8438-C8B31BFC10FE}">
      <dgm:prSet/>
      <dgm:spPr/>
      <dgm:t>
        <a:bodyPr/>
        <a:lstStyle/>
        <a:p>
          <a:r>
            <a:rPr lang="en-US" dirty="0"/>
            <a:t>Evaluate loads and BCs at </a:t>
          </a:r>
          <a:r>
            <a:rPr lang="en-US" i="1" dirty="0"/>
            <a:t>t</a:t>
          </a:r>
        </a:p>
      </dgm:t>
    </dgm:pt>
    <dgm:pt modelId="{9F34D82A-4735-4350-84C5-0920B8711F98}" type="parTrans" cxnId="{8A7CC616-13AE-4004-9DF3-F6265D8D98DC}">
      <dgm:prSet/>
      <dgm:spPr/>
      <dgm:t>
        <a:bodyPr/>
        <a:lstStyle/>
        <a:p>
          <a:endParaRPr lang="en-US"/>
        </a:p>
      </dgm:t>
    </dgm:pt>
    <dgm:pt modelId="{BEF12BB6-FC98-4106-AAFE-B4A1C6DB8162}" type="sibTrans" cxnId="{8A7CC616-13AE-4004-9DF3-F6265D8D98DC}">
      <dgm:prSet/>
      <dgm:spPr/>
      <dgm:t>
        <a:bodyPr/>
        <a:lstStyle/>
        <a:p>
          <a:endParaRPr lang="en-US"/>
        </a:p>
      </dgm:t>
    </dgm:pt>
    <dgm:pt modelId="{1FEF7449-22C2-4525-8B6A-7D60138E0A2D}">
      <dgm:prSet/>
      <dgm:spPr/>
      <dgm:t>
        <a:bodyPr/>
        <a:lstStyle/>
        <a:p>
          <a:r>
            <a:rPr lang="en-US" b="0" dirty="0"/>
            <a:t>Load Step N</a:t>
          </a:r>
          <a:endParaRPr lang="en-US" i="1" dirty="0"/>
        </a:p>
      </dgm:t>
    </dgm:pt>
    <dgm:pt modelId="{58B4C3C7-9A74-49BE-AAC1-ACB79A586FAB}" type="parTrans" cxnId="{F820C7B9-9824-48F1-B6A7-A6D8247D2062}">
      <dgm:prSet/>
      <dgm:spPr/>
      <dgm:t>
        <a:bodyPr/>
        <a:lstStyle/>
        <a:p>
          <a:endParaRPr lang="en-US"/>
        </a:p>
      </dgm:t>
    </dgm:pt>
    <dgm:pt modelId="{224DFE2F-DE90-4C84-B615-9A615C964E08}" type="sibTrans" cxnId="{F820C7B9-9824-48F1-B6A7-A6D8247D2062}">
      <dgm:prSet/>
      <dgm:spPr/>
      <dgm:t>
        <a:bodyPr/>
        <a:lstStyle/>
        <a:p>
          <a:endParaRPr lang="en-US"/>
        </a:p>
      </dgm:t>
    </dgm:pt>
    <mc:AlternateContent xmlns:mc="http://schemas.openxmlformats.org/markup-compatibility/2006" xmlns:a14="http://schemas.microsoft.com/office/drawing/2010/main">
      <mc:Choice Requires="a14">
        <dgm:pt modelId="{EEBFA009-6FAF-4334-BEDD-94AE83E60D0C}">
          <dgm:prSet/>
          <dgm:spPr/>
          <dgm:t>
            <a:bodyPr/>
            <a:lstStyle/>
            <a:p>
              <a:r>
                <a:rPr lang="en-US" b="0" dirty="0"/>
                <a:t>Step =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𝑡</m:t>
                  </m:r>
                </m:oMath>
              </a14:m>
              <a:endParaRPr lang="en-US" dirty="0"/>
            </a:p>
          </dgm:t>
        </dgm:pt>
      </mc:Choice>
      <mc:Fallback xmlns="">
        <dgm:pt modelId="{EEBFA009-6FAF-4334-BEDD-94AE83E60D0C}">
          <dgm:prSet/>
          <dgm:spPr/>
          <dgm:t>
            <a:bodyPr/>
            <a:lstStyle/>
            <a:p>
              <a:r>
                <a:rPr lang="en-US" b="0" dirty="0"/>
                <a:t>Step = </a:t>
              </a:r>
              <a:r>
                <a:rPr lang="en-US" b="0" i="0">
                  <a:latin typeface="Cambria Math" panose="02040503050406030204" pitchFamily="18" charset="0"/>
                </a:rPr>
                <a:t>Δ𝑡</a:t>
              </a:r>
              <a:endParaRPr lang="en-US" dirty="0"/>
            </a:p>
          </dgm:t>
        </dgm:pt>
      </mc:Fallback>
    </mc:AlternateContent>
    <dgm:pt modelId="{D173BF76-CB4E-41B7-96C9-25D387E7E58B}" type="parTrans" cxnId="{917F78AA-3896-4FBD-A34C-1B54101A08FB}">
      <dgm:prSet/>
      <dgm:spPr/>
      <dgm:t>
        <a:bodyPr/>
        <a:lstStyle/>
        <a:p>
          <a:endParaRPr lang="en-US"/>
        </a:p>
      </dgm:t>
    </dgm:pt>
    <dgm:pt modelId="{FE851678-6D6A-44F7-8FCF-44ED3F01B66B}" type="sibTrans" cxnId="{917F78AA-3896-4FBD-A34C-1B54101A08FB}">
      <dgm:prSet/>
      <dgm:spPr/>
      <dgm:t>
        <a:bodyPr/>
        <a:lstStyle/>
        <a:p>
          <a:endParaRPr lang="en-US"/>
        </a:p>
      </dgm:t>
    </dgm:pt>
    <dgm:pt modelId="{01EABB09-A05E-43AE-BEF8-72782EAE131D}">
      <dgm:prSet/>
      <dgm:spPr/>
      <dgm:t>
        <a:bodyPr/>
        <a:lstStyle/>
        <a:p>
          <a:r>
            <a:rPr lang="en-US" dirty="0"/>
            <a:t>Evaluate loads and BCs at </a:t>
          </a:r>
          <a:r>
            <a:rPr lang="en-US" i="1" dirty="0"/>
            <a:t>t</a:t>
          </a:r>
        </a:p>
      </dgm:t>
    </dgm:pt>
    <dgm:pt modelId="{0A06FF70-BB39-4768-BF20-4B80AE987866}" type="parTrans" cxnId="{7A5B5764-0F8F-4D02-89E8-08155579F259}">
      <dgm:prSet/>
      <dgm:spPr/>
      <dgm:t>
        <a:bodyPr/>
        <a:lstStyle/>
        <a:p>
          <a:endParaRPr lang="en-US"/>
        </a:p>
      </dgm:t>
    </dgm:pt>
    <dgm:pt modelId="{47910E83-4D3F-4AE1-8CD2-8C03A22E2EB7}" type="sibTrans" cxnId="{7A5B5764-0F8F-4D02-89E8-08155579F259}">
      <dgm:prSet/>
      <dgm:spPr/>
      <dgm:t>
        <a:bodyPr/>
        <a:lstStyle/>
        <a:p>
          <a:endParaRPr lang="en-US"/>
        </a:p>
      </dgm:t>
    </dgm:pt>
    <dgm:pt modelId="{659C10D4-F617-4140-A0B6-B24A98AE697F}">
      <dgm:prSet/>
      <dgm:spPr/>
      <dgm:t>
        <a:bodyPr/>
        <a:lstStyle/>
        <a:p>
          <a:r>
            <a:rPr lang="en-US" i="1" dirty="0"/>
            <a:t>…</a:t>
          </a:r>
        </a:p>
      </dgm:t>
    </dgm:pt>
    <dgm:pt modelId="{83EB27C1-0A99-4E97-A374-FC374FC3BCAA}" type="parTrans" cxnId="{9539FA09-EDB4-4AD3-A775-70D369875B4F}">
      <dgm:prSet/>
      <dgm:spPr/>
      <dgm:t>
        <a:bodyPr/>
        <a:lstStyle/>
        <a:p>
          <a:endParaRPr lang="en-US"/>
        </a:p>
      </dgm:t>
    </dgm:pt>
    <dgm:pt modelId="{A6F673A5-DF42-43BD-8935-C1E6E90A1ACF}" type="sibTrans" cxnId="{9539FA09-EDB4-4AD3-A775-70D369875B4F}">
      <dgm:prSet/>
      <dgm:spPr/>
      <dgm:t>
        <a:bodyPr/>
        <a:lstStyle/>
        <a:p>
          <a:endParaRPr lang="en-US"/>
        </a:p>
      </dgm:t>
    </dgm:pt>
    <dgm:pt modelId="{3A9B1254-1098-4AC7-A131-64AA565071AA}" type="pres">
      <dgm:prSet presAssocID="{73E7BE59-E54C-485B-B60E-4EFB6809B913}" presName="CompostProcess" presStyleCnt="0">
        <dgm:presLayoutVars>
          <dgm:dir/>
          <dgm:resizeHandles val="exact"/>
        </dgm:presLayoutVars>
      </dgm:prSet>
      <dgm:spPr/>
    </dgm:pt>
    <dgm:pt modelId="{0764AB79-95A7-45C8-BA45-05870EE459DF}" type="pres">
      <dgm:prSet presAssocID="{73E7BE59-E54C-485B-B60E-4EFB6809B913}" presName="arrow" presStyleLbl="bgShp" presStyleIdx="0" presStyleCnt="1" custScaleX="105559" custScaleY="98993" custLinFactNeighborX="6374"/>
      <dgm:spPr/>
    </dgm:pt>
    <dgm:pt modelId="{D1E75467-BB76-4165-8A4C-4D5F3CFCE546}" type="pres">
      <dgm:prSet presAssocID="{73E7BE59-E54C-485B-B60E-4EFB6809B913}" presName="linearProcess" presStyleCnt="0"/>
      <dgm:spPr/>
    </dgm:pt>
    <dgm:pt modelId="{8A6BC263-FF0E-4C4B-9F1E-FA561699CE29}" type="pres">
      <dgm:prSet presAssocID="{6F733A4D-8E0A-442F-B9B2-14F12457D607}" presName="textNode" presStyleLbl="node1" presStyleIdx="0" presStyleCnt="5">
        <dgm:presLayoutVars>
          <dgm:bulletEnabled val="1"/>
        </dgm:presLayoutVars>
      </dgm:prSet>
      <dgm:spPr/>
    </dgm:pt>
    <dgm:pt modelId="{F110503D-72B9-43DC-BFE1-F7E1FCA3D48D}" type="pres">
      <dgm:prSet presAssocID="{EA300342-5226-4503-BD4B-E18A9359CC06}" presName="sibTrans" presStyleCnt="0"/>
      <dgm:spPr/>
    </dgm:pt>
    <dgm:pt modelId="{4F9F4995-3BFC-446B-8C07-077F1342ED5E}" type="pres">
      <dgm:prSet presAssocID="{40F9098B-3172-4B8C-9950-B97AB16BA1DE}" presName="textNode" presStyleLbl="node1" presStyleIdx="1" presStyleCnt="5">
        <dgm:presLayoutVars>
          <dgm:bulletEnabled val="1"/>
        </dgm:presLayoutVars>
      </dgm:prSet>
      <dgm:spPr/>
    </dgm:pt>
    <dgm:pt modelId="{DC892044-E5CE-44C8-BA4F-40B82DFBB656}" type="pres">
      <dgm:prSet presAssocID="{93E849C2-6176-40CD-911E-81D605CE7532}" presName="sibTrans" presStyleCnt="0"/>
      <dgm:spPr/>
    </dgm:pt>
    <dgm:pt modelId="{84AD1EEE-0B7F-4945-BBD0-2E04EA704463}" type="pres">
      <dgm:prSet presAssocID="{1307D21C-7985-4A40-8BF4-DC04B3D31177}" presName="textNode" presStyleLbl="node1" presStyleIdx="2" presStyleCnt="5">
        <dgm:presLayoutVars>
          <dgm:bulletEnabled val="1"/>
        </dgm:presLayoutVars>
      </dgm:prSet>
      <dgm:spPr/>
    </dgm:pt>
    <dgm:pt modelId="{32BAC8EF-7457-4125-9282-D35BDA4273E7}" type="pres">
      <dgm:prSet presAssocID="{B404D663-0D21-48CF-8C73-AC347E221C5E}" presName="sibTrans" presStyleCnt="0"/>
      <dgm:spPr/>
    </dgm:pt>
    <dgm:pt modelId="{2763851C-1646-43DD-AE0D-78D8A988537D}" type="pres">
      <dgm:prSet presAssocID="{659C10D4-F617-4140-A0B6-B24A98AE697F}" presName="textNode" presStyleLbl="node1" presStyleIdx="3" presStyleCnt="5" custScaleX="33770">
        <dgm:presLayoutVars>
          <dgm:bulletEnabled val="1"/>
        </dgm:presLayoutVars>
      </dgm:prSet>
      <dgm:spPr/>
    </dgm:pt>
    <dgm:pt modelId="{5C8260D3-AD43-46F1-9E3D-B535CDD1E24E}" type="pres">
      <dgm:prSet presAssocID="{A6F673A5-DF42-43BD-8935-C1E6E90A1ACF}" presName="sibTrans" presStyleCnt="0"/>
      <dgm:spPr/>
    </dgm:pt>
    <dgm:pt modelId="{77EBE0E3-DE87-4115-8289-F012EC2A2CF5}" type="pres">
      <dgm:prSet presAssocID="{1FEF7449-22C2-4525-8B6A-7D60138E0A2D}" presName="textNode" presStyleLbl="node1" presStyleIdx="4" presStyleCnt="5">
        <dgm:presLayoutVars>
          <dgm:bulletEnabled val="1"/>
        </dgm:presLayoutVars>
      </dgm:prSet>
      <dgm:spPr/>
    </dgm:pt>
  </dgm:ptLst>
  <dgm:cxnLst>
    <dgm:cxn modelId="{733F2305-1409-4065-9E2F-A6064A108CCF}" srcId="{73E7BE59-E54C-485B-B60E-4EFB6809B913}" destId="{6F733A4D-8E0A-442F-B9B2-14F12457D607}" srcOrd="0" destOrd="0" parTransId="{91685611-AA19-4F4B-8471-965A3D505015}" sibTransId="{EA300342-5226-4503-BD4B-E18A9359CC06}"/>
    <dgm:cxn modelId="{9539FA09-EDB4-4AD3-A775-70D369875B4F}" srcId="{73E7BE59-E54C-485B-B60E-4EFB6809B913}" destId="{659C10D4-F617-4140-A0B6-B24A98AE697F}" srcOrd="3" destOrd="0" parTransId="{83EB27C1-0A99-4E97-A374-FC374FC3BCAA}" sibTransId="{A6F673A5-DF42-43BD-8935-C1E6E90A1ACF}"/>
    <dgm:cxn modelId="{6EB03510-CE25-4A9A-A566-1BC52BC04469}" srcId="{6F733A4D-8E0A-442F-B9B2-14F12457D607}" destId="{B8B84041-520B-4722-9C69-374510F5E794}" srcOrd="0" destOrd="0" parTransId="{81C82311-0847-4D88-BA44-40B9459BD1BF}" sibTransId="{6A536E26-4402-4796-90D8-B3F30F0718D0}"/>
    <dgm:cxn modelId="{8A7CC616-13AE-4004-9DF3-F6265D8D98DC}" srcId="{1307D21C-7985-4A40-8BF4-DC04B3D31177}" destId="{01FAA7F4-5CCB-4D3B-8438-C8B31BFC10FE}" srcOrd="1" destOrd="0" parTransId="{9F34D82A-4735-4350-84C5-0920B8711F98}" sibTransId="{BEF12BB6-FC98-4106-AAFE-B4A1C6DB8162}"/>
    <dgm:cxn modelId="{F270BB17-0423-448D-8FB0-19077DB9DF44}" type="presOf" srcId="{D55D75EF-88CB-4038-9D97-D0389A61460C}" destId="{4F9F4995-3BFC-446B-8C07-077F1342ED5E}" srcOrd="0" destOrd="1" presId="urn:microsoft.com/office/officeart/2005/8/layout/hProcess9"/>
    <dgm:cxn modelId="{55252219-42CB-428B-8CB7-AD774ECC9F4D}" type="presOf" srcId="{6F733A4D-8E0A-442F-B9B2-14F12457D607}" destId="{8A6BC263-FF0E-4C4B-9F1E-FA561699CE29}" srcOrd="0" destOrd="0" presId="urn:microsoft.com/office/officeart/2005/8/layout/hProcess9"/>
    <dgm:cxn modelId="{1129F419-68EC-4873-955A-0E81E9F118EC}" srcId="{73E7BE59-E54C-485B-B60E-4EFB6809B913}" destId="{1307D21C-7985-4A40-8BF4-DC04B3D31177}" srcOrd="2" destOrd="0" parTransId="{4E053B13-158F-49F4-90B1-1F7DD8A579AF}" sibTransId="{B404D663-0D21-48CF-8C73-AC347E221C5E}"/>
    <dgm:cxn modelId="{7F24E02C-4ED7-4886-9C11-C722C7798D45}" type="presOf" srcId="{73E7BE59-E54C-485B-B60E-4EFB6809B913}" destId="{3A9B1254-1098-4AC7-A131-64AA565071AA}" srcOrd="0" destOrd="0" presId="urn:microsoft.com/office/officeart/2005/8/layout/hProcess9"/>
    <dgm:cxn modelId="{BD09EB32-45B9-443F-ADA1-907A7BE06694}" srcId="{40F9098B-3172-4B8C-9950-B97AB16BA1DE}" destId="{73F8E766-8EBE-41E6-9825-EDB241B433A8}" srcOrd="1" destOrd="0" parTransId="{4AE41F41-EC69-438E-8468-6876B503CD7A}" sibTransId="{E87EB68A-6F6B-4CC4-B0DC-AF1E2D571028}"/>
    <dgm:cxn modelId="{64342836-9ABA-4DA5-BE82-72061FA85505}" type="presOf" srcId="{33CCCF07-66C3-4EB8-9845-4FA73D3DC5E1}" destId="{8A6BC263-FF0E-4C4B-9F1E-FA561699CE29}" srcOrd="0" destOrd="2" presId="urn:microsoft.com/office/officeart/2005/8/layout/hProcess9"/>
    <dgm:cxn modelId="{C5F0473F-20BF-4731-9417-7950969859DF}" srcId="{40F9098B-3172-4B8C-9950-B97AB16BA1DE}" destId="{D55D75EF-88CB-4038-9D97-D0389A61460C}" srcOrd="0" destOrd="0" parTransId="{D6FE7703-12ED-4200-8FC1-2DEE4E1D7C8A}" sibTransId="{02ACF5AF-28BE-4741-9D45-96C56CAF42B4}"/>
    <dgm:cxn modelId="{7A5B5764-0F8F-4D02-89E8-08155579F259}" srcId="{1FEF7449-22C2-4525-8B6A-7D60138E0A2D}" destId="{01EABB09-A05E-43AE-BEF8-72782EAE131D}" srcOrd="1" destOrd="0" parTransId="{0A06FF70-BB39-4768-BF20-4B80AE987866}" sibTransId="{47910E83-4D3F-4AE1-8CD2-8C03A22E2EB7}"/>
    <dgm:cxn modelId="{507EAC73-A770-410B-985E-99E865AE05C1}" type="presOf" srcId="{1307D21C-7985-4A40-8BF4-DC04B3D31177}" destId="{84AD1EEE-0B7F-4945-BBD0-2E04EA704463}" srcOrd="0" destOrd="0" presId="urn:microsoft.com/office/officeart/2005/8/layout/hProcess9"/>
    <dgm:cxn modelId="{3C2ED554-1A3A-4583-8E1F-B4C16D2998A1}" srcId="{73E7BE59-E54C-485B-B60E-4EFB6809B913}" destId="{40F9098B-3172-4B8C-9950-B97AB16BA1DE}" srcOrd="1" destOrd="0" parTransId="{710812D5-D633-478E-A8C0-7C0C60B6FEFF}" sibTransId="{93E849C2-6176-40CD-911E-81D605CE7532}"/>
    <dgm:cxn modelId="{92BCC179-0B08-41FF-82B0-D7C579D41262}" type="presOf" srcId="{40F9098B-3172-4B8C-9950-B97AB16BA1DE}" destId="{4F9F4995-3BFC-446B-8C07-077F1342ED5E}" srcOrd="0" destOrd="0" presId="urn:microsoft.com/office/officeart/2005/8/layout/hProcess9"/>
    <dgm:cxn modelId="{63932C7A-115A-4930-AE87-8A63AE11ACAD}" type="presOf" srcId="{01FAA7F4-5CCB-4D3B-8438-C8B31BFC10FE}" destId="{84AD1EEE-0B7F-4945-BBD0-2E04EA704463}" srcOrd="0" destOrd="2" presId="urn:microsoft.com/office/officeart/2005/8/layout/hProcess9"/>
    <dgm:cxn modelId="{506FDC89-5488-45BC-A6EA-1B38AC87A966}" type="presOf" srcId="{01EABB09-A05E-43AE-BEF8-72782EAE131D}" destId="{77EBE0E3-DE87-4115-8289-F012EC2A2CF5}" srcOrd="0" destOrd="2" presId="urn:microsoft.com/office/officeart/2005/8/layout/hProcess9"/>
    <dgm:cxn modelId="{DD5609A2-432A-42A9-BA37-EB23FEB097A8}" srcId="{6F733A4D-8E0A-442F-B9B2-14F12457D607}" destId="{33CCCF07-66C3-4EB8-9845-4FA73D3DC5E1}" srcOrd="1" destOrd="0" parTransId="{7CA2D7F9-7E80-400B-8C29-A7BDC91735DD}" sibTransId="{EF33ADBD-9BF9-423D-B4A8-6DDB0FBE38AB}"/>
    <dgm:cxn modelId="{0F09A1A8-535B-4CF8-B795-1DA893D911B0}" srcId="{1307D21C-7985-4A40-8BF4-DC04B3D31177}" destId="{CD03D309-2040-4508-890F-2A2C97DBDB7D}" srcOrd="0" destOrd="0" parTransId="{A0933516-14CD-4BE6-9961-2D7E52B9A457}" sibTransId="{27691EE3-CD8F-4EE9-B4FC-F27BDE429DDC}"/>
    <dgm:cxn modelId="{917F78AA-3896-4FBD-A34C-1B54101A08FB}" srcId="{1FEF7449-22C2-4525-8B6A-7D60138E0A2D}" destId="{EEBFA009-6FAF-4334-BEDD-94AE83E60D0C}" srcOrd="0" destOrd="0" parTransId="{D173BF76-CB4E-41B7-96C9-25D387E7E58B}" sibTransId="{FE851678-6D6A-44F7-8FCF-44ED3F01B66B}"/>
    <dgm:cxn modelId="{F02DD9AF-32CE-4895-BBA1-430FEFBAA845}" type="presOf" srcId="{1FEF7449-22C2-4525-8B6A-7D60138E0A2D}" destId="{77EBE0E3-DE87-4115-8289-F012EC2A2CF5}" srcOrd="0" destOrd="0" presId="urn:microsoft.com/office/officeart/2005/8/layout/hProcess9"/>
    <dgm:cxn modelId="{D18116B5-53B3-4E81-9546-0551527ED455}" type="presOf" srcId="{659C10D4-F617-4140-A0B6-B24A98AE697F}" destId="{2763851C-1646-43DD-AE0D-78D8A988537D}" srcOrd="0" destOrd="0" presId="urn:microsoft.com/office/officeart/2005/8/layout/hProcess9"/>
    <dgm:cxn modelId="{308645B5-A9DF-4BB8-951B-905E9948BC3C}" type="presOf" srcId="{B8B84041-520B-4722-9C69-374510F5E794}" destId="{8A6BC263-FF0E-4C4B-9F1E-FA561699CE29}" srcOrd="0" destOrd="1" presId="urn:microsoft.com/office/officeart/2005/8/layout/hProcess9"/>
    <dgm:cxn modelId="{A71609B8-D82E-4358-A4C2-3616DB27581B}" type="presOf" srcId="{EEBFA009-6FAF-4334-BEDD-94AE83E60D0C}" destId="{77EBE0E3-DE87-4115-8289-F012EC2A2CF5}" srcOrd="0" destOrd="1" presId="urn:microsoft.com/office/officeart/2005/8/layout/hProcess9"/>
    <dgm:cxn modelId="{F820C7B9-9824-48F1-B6A7-A6D8247D2062}" srcId="{73E7BE59-E54C-485B-B60E-4EFB6809B913}" destId="{1FEF7449-22C2-4525-8B6A-7D60138E0A2D}" srcOrd="4" destOrd="0" parTransId="{58B4C3C7-9A74-49BE-AAC1-ACB79A586FAB}" sibTransId="{224DFE2F-DE90-4C84-B615-9A615C964E08}"/>
    <dgm:cxn modelId="{B321A7C1-DA7A-4656-A710-31BD2ED03D44}" type="presOf" srcId="{73F8E766-8EBE-41E6-9825-EDB241B433A8}" destId="{4F9F4995-3BFC-446B-8C07-077F1342ED5E}" srcOrd="0" destOrd="2" presId="urn:microsoft.com/office/officeart/2005/8/layout/hProcess9"/>
    <dgm:cxn modelId="{89843FFC-B016-4187-B667-18D966E7900A}" type="presOf" srcId="{CD03D309-2040-4508-890F-2A2C97DBDB7D}" destId="{84AD1EEE-0B7F-4945-BBD0-2E04EA704463}" srcOrd="0" destOrd="1" presId="urn:microsoft.com/office/officeart/2005/8/layout/hProcess9"/>
    <dgm:cxn modelId="{933C68F6-96DA-487F-8F12-37D758248E19}" type="presParOf" srcId="{3A9B1254-1098-4AC7-A131-64AA565071AA}" destId="{0764AB79-95A7-45C8-BA45-05870EE459DF}" srcOrd="0" destOrd="0" presId="urn:microsoft.com/office/officeart/2005/8/layout/hProcess9"/>
    <dgm:cxn modelId="{D7E99644-A354-4077-A377-ECBBDF7A66FF}" type="presParOf" srcId="{3A9B1254-1098-4AC7-A131-64AA565071AA}" destId="{D1E75467-BB76-4165-8A4C-4D5F3CFCE546}" srcOrd="1" destOrd="0" presId="urn:microsoft.com/office/officeart/2005/8/layout/hProcess9"/>
    <dgm:cxn modelId="{DD325D13-C0BF-475D-A5CD-FB165869A9BD}" type="presParOf" srcId="{D1E75467-BB76-4165-8A4C-4D5F3CFCE546}" destId="{8A6BC263-FF0E-4C4B-9F1E-FA561699CE29}" srcOrd="0" destOrd="0" presId="urn:microsoft.com/office/officeart/2005/8/layout/hProcess9"/>
    <dgm:cxn modelId="{0243E588-2DC4-495C-8645-04E8B40002DC}" type="presParOf" srcId="{D1E75467-BB76-4165-8A4C-4D5F3CFCE546}" destId="{F110503D-72B9-43DC-BFE1-F7E1FCA3D48D}" srcOrd="1" destOrd="0" presId="urn:microsoft.com/office/officeart/2005/8/layout/hProcess9"/>
    <dgm:cxn modelId="{735C63E2-E535-4678-9BF7-EE8B38E95825}" type="presParOf" srcId="{D1E75467-BB76-4165-8A4C-4D5F3CFCE546}" destId="{4F9F4995-3BFC-446B-8C07-077F1342ED5E}" srcOrd="2" destOrd="0" presId="urn:microsoft.com/office/officeart/2005/8/layout/hProcess9"/>
    <dgm:cxn modelId="{BCF471C3-6350-4B98-A8C3-28D0FBEB4854}" type="presParOf" srcId="{D1E75467-BB76-4165-8A4C-4D5F3CFCE546}" destId="{DC892044-E5CE-44C8-BA4F-40B82DFBB656}" srcOrd="3" destOrd="0" presId="urn:microsoft.com/office/officeart/2005/8/layout/hProcess9"/>
    <dgm:cxn modelId="{3866B97C-029B-4902-8BE6-E074C3BF57D2}" type="presParOf" srcId="{D1E75467-BB76-4165-8A4C-4D5F3CFCE546}" destId="{84AD1EEE-0B7F-4945-BBD0-2E04EA704463}" srcOrd="4" destOrd="0" presId="urn:microsoft.com/office/officeart/2005/8/layout/hProcess9"/>
    <dgm:cxn modelId="{1B13F657-CAEA-468C-AFE7-7DECD4062D74}" type="presParOf" srcId="{D1E75467-BB76-4165-8A4C-4D5F3CFCE546}" destId="{32BAC8EF-7457-4125-9282-D35BDA4273E7}" srcOrd="5" destOrd="0" presId="urn:microsoft.com/office/officeart/2005/8/layout/hProcess9"/>
    <dgm:cxn modelId="{8222BBDD-0BE5-4AAE-AF41-EBC23CBA591B}" type="presParOf" srcId="{D1E75467-BB76-4165-8A4C-4D5F3CFCE546}" destId="{2763851C-1646-43DD-AE0D-78D8A988537D}" srcOrd="6" destOrd="0" presId="urn:microsoft.com/office/officeart/2005/8/layout/hProcess9"/>
    <dgm:cxn modelId="{61E0B6F3-6E5D-47D7-9C68-078CEE7A6B3E}" type="presParOf" srcId="{D1E75467-BB76-4165-8A4C-4D5F3CFCE546}" destId="{5C8260D3-AD43-46F1-9E3D-B535CDD1E24E}" srcOrd="7" destOrd="0" presId="urn:microsoft.com/office/officeart/2005/8/layout/hProcess9"/>
    <dgm:cxn modelId="{674CC5D7-AFF1-49C3-A13C-39ABDBCBE891}" type="presParOf" srcId="{D1E75467-BB76-4165-8A4C-4D5F3CFCE546}" destId="{77EBE0E3-DE87-4115-8289-F012EC2A2CF5}"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3E7BE59-E54C-485B-B60E-4EFB6809B913}" type="doc">
      <dgm:prSet loTypeId="urn:microsoft.com/office/officeart/2005/8/layout/hProcess9" loCatId="process" qsTypeId="urn:microsoft.com/office/officeart/2005/8/quickstyle/simple1" qsCatId="simple" csTypeId="urn:microsoft.com/office/officeart/2005/8/colors/accent1_2" csCatId="accent1" phldr="1"/>
      <dgm:spPr/>
    </dgm:pt>
    <dgm:pt modelId="{6F733A4D-8E0A-442F-B9B2-14F12457D607}">
      <dgm:prSet phldrT="[Text]"/>
      <dgm:spPr>
        <a:blipFill>
          <a:blip xmlns:r="http://schemas.openxmlformats.org/officeDocument/2006/relationships" r:embed="rId1"/>
          <a:stretch>
            <a:fillRect l="-882"/>
          </a:stretch>
        </a:blipFill>
      </dgm:spPr>
      <dgm:t>
        <a:bodyPr/>
        <a:lstStyle/>
        <a:p>
          <a:r>
            <a:rPr lang="en-US">
              <a:noFill/>
            </a:rPr>
            <a:t> </a:t>
          </a:r>
        </a:p>
      </dgm:t>
    </dgm:pt>
    <dgm:pt modelId="{91685611-AA19-4F4B-8471-965A3D505015}" type="parTrans" cxnId="{733F2305-1409-4065-9E2F-A6064A108CCF}">
      <dgm:prSet/>
      <dgm:spPr/>
      <dgm:t>
        <a:bodyPr/>
        <a:lstStyle/>
        <a:p>
          <a:endParaRPr lang="en-US"/>
        </a:p>
      </dgm:t>
    </dgm:pt>
    <dgm:pt modelId="{EA300342-5226-4503-BD4B-E18A9359CC06}" type="sibTrans" cxnId="{733F2305-1409-4065-9E2F-A6064A108CCF}">
      <dgm:prSet/>
      <dgm:spPr/>
      <dgm:t>
        <a:bodyPr/>
        <a:lstStyle/>
        <a:p>
          <a:endParaRPr lang="en-US"/>
        </a:p>
      </dgm:t>
    </dgm:pt>
    <dgm:pt modelId="{40F9098B-3172-4B8C-9950-B97AB16BA1DE}">
      <dgm:prSet phldrT="[Text]"/>
      <dgm:spPr>
        <a:blipFill>
          <a:blip xmlns:r="http://schemas.openxmlformats.org/officeDocument/2006/relationships" r:embed="rId2"/>
          <a:stretch>
            <a:fillRect l="-882"/>
          </a:stretch>
        </a:blipFill>
      </dgm:spPr>
      <dgm:t>
        <a:bodyPr/>
        <a:lstStyle/>
        <a:p>
          <a:r>
            <a:rPr lang="en-US">
              <a:noFill/>
            </a:rPr>
            <a:t> </a:t>
          </a:r>
        </a:p>
      </dgm:t>
    </dgm:pt>
    <dgm:pt modelId="{710812D5-D633-478E-A8C0-7C0C60B6FEFF}" type="parTrans" cxnId="{3C2ED554-1A3A-4583-8E1F-B4C16D2998A1}">
      <dgm:prSet/>
      <dgm:spPr/>
      <dgm:t>
        <a:bodyPr/>
        <a:lstStyle/>
        <a:p>
          <a:endParaRPr lang="en-US"/>
        </a:p>
      </dgm:t>
    </dgm:pt>
    <dgm:pt modelId="{93E849C2-6176-40CD-911E-81D605CE7532}" type="sibTrans" cxnId="{3C2ED554-1A3A-4583-8E1F-B4C16D2998A1}">
      <dgm:prSet/>
      <dgm:spPr/>
      <dgm:t>
        <a:bodyPr/>
        <a:lstStyle/>
        <a:p>
          <a:endParaRPr lang="en-US"/>
        </a:p>
      </dgm:t>
    </dgm:pt>
    <dgm:pt modelId="{1307D21C-7985-4A40-8BF4-DC04B3D31177}">
      <dgm:prSet phldrT="[Text]"/>
      <dgm:spPr>
        <a:blipFill>
          <a:blip xmlns:r="http://schemas.openxmlformats.org/officeDocument/2006/relationships" r:embed="rId3"/>
          <a:stretch>
            <a:fillRect l="-885"/>
          </a:stretch>
        </a:blipFill>
      </dgm:spPr>
      <dgm:t>
        <a:bodyPr/>
        <a:lstStyle/>
        <a:p>
          <a:r>
            <a:rPr lang="en-US">
              <a:noFill/>
            </a:rPr>
            <a:t> </a:t>
          </a:r>
        </a:p>
      </dgm:t>
    </dgm:pt>
    <dgm:pt modelId="{4E053B13-158F-49F4-90B1-1F7DD8A579AF}" type="parTrans" cxnId="{1129F419-68EC-4873-955A-0E81E9F118EC}">
      <dgm:prSet/>
      <dgm:spPr/>
      <dgm:t>
        <a:bodyPr/>
        <a:lstStyle/>
        <a:p>
          <a:endParaRPr lang="en-US"/>
        </a:p>
      </dgm:t>
    </dgm:pt>
    <dgm:pt modelId="{B404D663-0D21-48CF-8C73-AC347E221C5E}" type="sibTrans" cxnId="{1129F419-68EC-4873-955A-0E81E9F118EC}">
      <dgm:prSet/>
      <dgm:spPr/>
      <dgm:t>
        <a:bodyPr/>
        <a:lstStyle/>
        <a:p>
          <a:endParaRPr lang="en-US"/>
        </a:p>
      </dgm:t>
    </dgm:pt>
    <dgm:pt modelId="{B8B84041-520B-4722-9C69-374510F5E794}">
      <dgm:prSet phldrT="[Text]"/>
      <dgm:spPr/>
      <dgm:t>
        <a:bodyPr/>
        <a:lstStyle/>
        <a:p>
          <a:r>
            <a:rPr lang="en-US">
              <a:noFill/>
            </a:rPr>
            <a:t> </a:t>
          </a:r>
        </a:p>
      </dgm:t>
    </dgm:pt>
    <dgm:pt modelId="{81C82311-0847-4D88-BA44-40B9459BD1BF}" type="parTrans" cxnId="{6EB03510-CE25-4A9A-A566-1BC52BC04469}">
      <dgm:prSet/>
      <dgm:spPr/>
      <dgm:t>
        <a:bodyPr/>
        <a:lstStyle/>
        <a:p>
          <a:endParaRPr lang="en-US"/>
        </a:p>
      </dgm:t>
    </dgm:pt>
    <dgm:pt modelId="{6A536E26-4402-4796-90D8-B3F30F0718D0}" type="sibTrans" cxnId="{6EB03510-CE25-4A9A-A566-1BC52BC04469}">
      <dgm:prSet/>
      <dgm:spPr/>
      <dgm:t>
        <a:bodyPr/>
        <a:lstStyle/>
        <a:p>
          <a:endParaRPr lang="en-US"/>
        </a:p>
      </dgm:t>
    </dgm:pt>
    <dgm:pt modelId="{33CCCF07-66C3-4EB8-9845-4FA73D3DC5E1}">
      <dgm:prSet phldrT="[Text]"/>
      <dgm:spPr/>
      <dgm:t>
        <a:bodyPr/>
        <a:lstStyle/>
        <a:p>
          <a:r>
            <a:rPr lang="en-US">
              <a:noFill/>
            </a:rPr>
            <a:t> </a:t>
          </a:r>
        </a:p>
      </dgm:t>
    </dgm:pt>
    <dgm:pt modelId="{7CA2D7F9-7E80-400B-8C29-A7BDC91735DD}" type="parTrans" cxnId="{DD5609A2-432A-42A9-BA37-EB23FEB097A8}">
      <dgm:prSet/>
      <dgm:spPr/>
      <dgm:t>
        <a:bodyPr/>
        <a:lstStyle/>
        <a:p>
          <a:endParaRPr lang="en-US"/>
        </a:p>
      </dgm:t>
    </dgm:pt>
    <dgm:pt modelId="{EF33ADBD-9BF9-423D-B4A8-6DDB0FBE38AB}" type="sibTrans" cxnId="{DD5609A2-432A-42A9-BA37-EB23FEB097A8}">
      <dgm:prSet/>
      <dgm:spPr/>
      <dgm:t>
        <a:bodyPr/>
        <a:lstStyle/>
        <a:p>
          <a:endParaRPr lang="en-US"/>
        </a:p>
      </dgm:t>
    </dgm:pt>
    <dgm:pt modelId="{D55D75EF-88CB-4038-9D97-D0389A61460C}">
      <dgm:prSet/>
      <dgm:spPr/>
      <dgm:t>
        <a:bodyPr/>
        <a:lstStyle/>
        <a:p>
          <a:r>
            <a:rPr lang="en-US">
              <a:noFill/>
            </a:rPr>
            <a:t> </a:t>
          </a:r>
        </a:p>
      </dgm:t>
    </dgm:pt>
    <dgm:pt modelId="{D6FE7703-12ED-4200-8FC1-2DEE4E1D7C8A}" type="parTrans" cxnId="{C5F0473F-20BF-4731-9417-7950969859DF}">
      <dgm:prSet/>
      <dgm:spPr/>
      <dgm:t>
        <a:bodyPr/>
        <a:lstStyle/>
        <a:p>
          <a:endParaRPr lang="en-US"/>
        </a:p>
      </dgm:t>
    </dgm:pt>
    <dgm:pt modelId="{02ACF5AF-28BE-4741-9D45-96C56CAF42B4}" type="sibTrans" cxnId="{C5F0473F-20BF-4731-9417-7950969859DF}">
      <dgm:prSet/>
      <dgm:spPr/>
      <dgm:t>
        <a:bodyPr/>
        <a:lstStyle/>
        <a:p>
          <a:endParaRPr lang="en-US"/>
        </a:p>
      </dgm:t>
    </dgm:pt>
    <dgm:pt modelId="{73F8E766-8EBE-41E6-9825-EDB241B433A8}">
      <dgm:prSet/>
      <dgm:spPr/>
      <dgm:t>
        <a:bodyPr/>
        <a:lstStyle/>
        <a:p>
          <a:r>
            <a:rPr lang="en-US">
              <a:noFill/>
            </a:rPr>
            <a:t> </a:t>
          </a:r>
        </a:p>
      </dgm:t>
    </dgm:pt>
    <dgm:pt modelId="{4AE41F41-EC69-438E-8468-6876B503CD7A}" type="parTrans" cxnId="{BD09EB32-45B9-443F-ADA1-907A7BE06694}">
      <dgm:prSet/>
      <dgm:spPr/>
      <dgm:t>
        <a:bodyPr/>
        <a:lstStyle/>
        <a:p>
          <a:endParaRPr lang="en-US"/>
        </a:p>
      </dgm:t>
    </dgm:pt>
    <dgm:pt modelId="{E87EB68A-6F6B-4CC4-B0DC-AF1E2D571028}" type="sibTrans" cxnId="{BD09EB32-45B9-443F-ADA1-907A7BE06694}">
      <dgm:prSet/>
      <dgm:spPr/>
      <dgm:t>
        <a:bodyPr/>
        <a:lstStyle/>
        <a:p>
          <a:endParaRPr lang="en-US"/>
        </a:p>
      </dgm:t>
    </dgm:pt>
    <dgm:pt modelId="{CD03D309-2040-4508-890F-2A2C97DBDB7D}">
      <dgm:prSet/>
      <dgm:spPr/>
      <dgm:t>
        <a:bodyPr/>
        <a:lstStyle/>
        <a:p>
          <a:r>
            <a:rPr lang="en-US">
              <a:noFill/>
            </a:rPr>
            <a:t> </a:t>
          </a:r>
        </a:p>
      </dgm:t>
    </dgm:pt>
    <dgm:pt modelId="{A0933516-14CD-4BE6-9961-2D7E52B9A457}" type="parTrans" cxnId="{0F09A1A8-535B-4CF8-B795-1DA893D911B0}">
      <dgm:prSet/>
      <dgm:spPr/>
      <dgm:t>
        <a:bodyPr/>
        <a:lstStyle/>
        <a:p>
          <a:endParaRPr lang="en-US"/>
        </a:p>
      </dgm:t>
    </dgm:pt>
    <dgm:pt modelId="{27691EE3-CD8F-4EE9-B4FC-F27BDE429DDC}" type="sibTrans" cxnId="{0F09A1A8-535B-4CF8-B795-1DA893D911B0}">
      <dgm:prSet/>
      <dgm:spPr/>
      <dgm:t>
        <a:bodyPr/>
        <a:lstStyle/>
        <a:p>
          <a:endParaRPr lang="en-US"/>
        </a:p>
      </dgm:t>
    </dgm:pt>
    <dgm:pt modelId="{01FAA7F4-5CCB-4D3B-8438-C8B31BFC10FE}">
      <dgm:prSet/>
      <dgm:spPr/>
      <dgm:t>
        <a:bodyPr/>
        <a:lstStyle/>
        <a:p>
          <a:r>
            <a:rPr lang="en-US">
              <a:noFill/>
            </a:rPr>
            <a:t> </a:t>
          </a:r>
        </a:p>
      </dgm:t>
    </dgm:pt>
    <dgm:pt modelId="{9F34D82A-4735-4350-84C5-0920B8711F98}" type="parTrans" cxnId="{8A7CC616-13AE-4004-9DF3-F6265D8D98DC}">
      <dgm:prSet/>
      <dgm:spPr/>
      <dgm:t>
        <a:bodyPr/>
        <a:lstStyle/>
        <a:p>
          <a:endParaRPr lang="en-US"/>
        </a:p>
      </dgm:t>
    </dgm:pt>
    <dgm:pt modelId="{BEF12BB6-FC98-4106-AAFE-B4A1C6DB8162}" type="sibTrans" cxnId="{8A7CC616-13AE-4004-9DF3-F6265D8D98DC}">
      <dgm:prSet/>
      <dgm:spPr/>
      <dgm:t>
        <a:bodyPr/>
        <a:lstStyle/>
        <a:p>
          <a:endParaRPr lang="en-US"/>
        </a:p>
      </dgm:t>
    </dgm:pt>
    <dgm:pt modelId="{1FEF7449-22C2-4525-8B6A-7D60138E0A2D}">
      <dgm:prSet/>
      <dgm:spPr>
        <a:blipFill>
          <a:blip xmlns:r="http://schemas.openxmlformats.org/officeDocument/2006/relationships" r:embed="rId4"/>
          <a:stretch>
            <a:fillRect l="-882"/>
          </a:stretch>
        </a:blipFill>
      </dgm:spPr>
      <dgm:t>
        <a:bodyPr/>
        <a:lstStyle/>
        <a:p>
          <a:r>
            <a:rPr lang="en-US">
              <a:noFill/>
            </a:rPr>
            <a:t> </a:t>
          </a:r>
        </a:p>
      </dgm:t>
    </dgm:pt>
    <dgm:pt modelId="{58B4C3C7-9A74-49BE-AAC1-ACB79A586FAB}" type="parTrans" cxnId="{F820C7B9-9824-48F1-B6A7-A6D8247D2062}">
      <dgm:prSet/>
      <dgm:spPr/>
      <dgm:t>
        <a:bodyPr/>
        <a:lstStyle/>
        <a:p>
          <a:endParaRPr lang="en-US"/>
        </a:p>
      </dgm:t>
    </dgm:pt>
    <dgm:pt modelId="{224DFE2F-DE90-4C84-B615-9A615C964E08}" type="sibTrans" cxnId="{F820C7B9-9824-48F1-B6A7-A6D8247D2062}">
      <dgm:prSet/>
      <dgm:spPr/>
      <dgm:t>
        <a:bodyPr/>
        <a:lstStyle/>
        <a:p>
          <a:endParaRPr lang="en-US"/>
        </a:p>
      </dgm:t>
    </dgm:pt>
    <dgm:pt modelId="{EEBFA009-6FAF-4334-BEDD-94AE83E60D0C}">
      <dgm:prSet/>
      <dgm:spPr/>
      <dgm:t>
        <a:bodyPr/>
        <a:lstStyle/>
        <a:p>
          <a:r>
            <a:rPr lang="en-US">
              <a:noFill/>
            </a:rPr>
            <a:t> </a:t>
          </a:r>
        </a:p>
      </dgm:t>
    </dgm:pt>
    <dgm:pt modelId="{D173BF76-CB4E-41B7-96C9-25D387E7E58B}" type="parTrans" cxnId="{917F78AA-3896-4FBD-A34C-1B54101A08FB}">
      <dgm:prSet/>
      <dgm:spPr/>
      <dgm:t>
        <a:bodyPr/>
        <a:lstStyle/>
        <a:p>
          <a:endParaRPr lang="en-US"/>
        </a:p>
      </dgm:t>
    </dgm:pt>
    <dgm:pt modelId="{FE851678-6D6A-44F7-8FCF-44ED3F01B66B}" type="sibTrans" cxnId="{917F78AA-3896-4FBD-A34C-1B54101A08FB}">
      <dgm:prSet/>
      <dgm:spPr/>
      <dgm:t>
        <a:bodyPr/>
        <a:lstStyle/>
        <a:p>
          <a:endParaRPr lang="en-US"/>
        </a:p>
      </dgm:t>
    </dgm:pt>
    <dgm:pt modelId="{01EABB09-A05E-43AE-BEF8-72782EAE131D}">
      <dgm:prSet/>
      <dgm:spPr/>
      <dgm:t>
        <a:bodyPr/>
        <a:lstStyle/>
        <a:p>
          <a:r>
            <a:rPr lang="en-US">
              <a:noFill/>
            </a:rPr>
            <a:t> </a:t>
          </a:r>
        </a:p>
      </dgm:t>
    </dgm:pt>
    <dgm:pt modelId="{0A06FF70-BB39-4768-BF20-4B80AE987866}" type="parTrans" cxnId="{7A5B5764-0F8F-4D02-89E8-08155579F259}">
      <dgm:prSet/>
      <dgm:spPr/>
      <dgm:t>
        <a:bodyPr/>
        <a:lstStyle/>
        <a:p>
          <a:endParaRPr lang="en-US"/>
        </a:p>
      </dgm:t>
    </dgm:pt>
    <dgm:pt modelId="{47910E83-4D3F-4AE1-8CD2-8C03A22E2EB7}" type="sibTrans" cxnId="{7A5B5764-0F8F-4D02-89E8-08155579F259}">
      <dgm:prSet/>
      <dgm:spPr/>
      <dgm:t>
        <a:bodyPr/>
        <a:lstStyle/>
        <a:p>
          <a:endParaRPr lang="en-US"/>
        </a:p>
      </dgm:t>
    </dgm:pt>
    <dgm:pt modelId="{659C10D4-F617-4140-A0B6-B24A98AE697F}">
      <dgm:prSet/>
      <dgm:spPr/>
      <dgm:t>
        <a:bodyPr/>
        <a:lstStyle/>
        <a:p>
          <a:r>
            <a:rPr lang="en-US" i="1" dirty="0"/>
            <a:t>…</a:t>
          </a:r>
        </a:p>
      </dgm:t>
    </dgm:pt>
    <dgm:pt modelId="{83EB27C1-0A99-4E97-A374-FC374FC3BCAA}" type="parTrans" cxnId="{9539FA09-EDB4-4AD3-A775-70D369875B4F}">
      <dgm:prSet/>
      <dgm:spPr/>
      <dgm:t>
        <a:bodyPr/>
        <a:lstStyle/>
        <a:p>
          <a:endParaRPr lang="en-US"/>
        </a:p>
      </dgm:t>
    </dgm:pt>
    <dgm:pt modelId="{A6F673A5-DF42-43BD-8935-C1E6E90A1ACF}" type="sibTrans" cxnId="{9539FA09-EDB4-4AD3-A775-70D369875B4F}">
      <dgm:prSet/>
      <dgm:spPr/>
      <dgm:t>
        <a:bodyPr/>
        <a:lstStyle/>
        <a:p>
          <a:endParaRPr lang="en-US"/>
        </a:p>
      </dgm:t>
    </dgm:pt>
    <dgm:pt modelId="{3A9B1254-1098-4AC7-A131-64AA565071AA}" type="pres">
      <dgm:prSet presAssocID="{73E7BE59-E54C-485B-B60E-4EFB6809B913}" presName="CompostProcess" presStyleCnt="0">
        <dgm:presLayoutVars>
          <dgm:dir/>
          <dgm:resizeHandles val="exact"/>
        </dgm:presLayoutVars>
      </dgm:prSet>
      <dgm:spPr/>
    </dgm:pt>
    <dgm:pt modelId="{0764AB79-95A7-45C8-BA45-05870EE459DF}" type="pres">
      <dgm:prSet presAssocID="{73E7BE59-E54C-485B-B60E-4EFB6809B913}" presName="arrow" presStyleLbl="bgShp" presStyleIdx="0" presStyleCnt="1" custScaleX="105559" custScaleY="98993" custLinFactNeighborX="6374"/>
      <dgm:spPr/>
    </dgm:pt>
    <dgm:pt modelId="{D1E75467-BB76-4165-8A4C-4D5F3CFCE546}" type="pres">
      <dgm:prSet presAssocID="{73E7BE59-E54C-485B-B60E-4EFB6809B913}" presName="linearProcess" presStyleCnt="0"/>
      <dgm:spPr/>
    </dgm:pt>
    <dgm:pt modelId="{8A6BC263-FF0E-4C4B-9F1E-FA561699CE29}" type="pres">
      <dgm:prSet presAssocID="{6F733A4D-8E0A-442F-B9B2-14F12457D607}" presName="textNode" presStyleLbl="node1" presStyleIdx="0" presStyleCnt="5">
        <dgm:presLayoutVars>
          <dgm:bulletEnabled val="1"/>
        </dgm:presLayoutVars>
      </dgm:prSet>
      <dgm:spPr/>
    </dgm:pt>
    <dgm:pt modelId="{F110503D-72B9-43DC-BFE1-F7E1FCA3D48D}" type="pres">
      <dgm:prSet presAssocID="{EA300342-5226-4503-BD4B-E18A9359CC06}" presName="sibTrans" presStyleCnt="0"/>
      <dgm:spPr/>
    </dgm:pt>
    <dgm:pt modelId="{4F9F4995-3BFC-446B-8C07-077F1342ED5E}" type="pres">
      <dgm:prSet presAssocID="{40F9098B-3172-4B8C-9950-B97AB16BA1DE}" presName="textNode" presStyleLbl="node1" presStyleIdx="1" presStyleCnt="5">
        <dgm:presLayoutVars>
          <dgm:bulletEnabled val="1"/>
        </dgm:presLayoutVars>
      </dgm:prSet>
      <dgm:spPr/>
    </dgm:pt>
    <dgm:pt modelId="{DC892044-E5CE-44C8-BA4F-40B82DFBB656}" type="pres">
      <dgm:prSet presAssocID="{93E849C2-6176-40CD-911E-81D605CE7532}" presName="sibTrans" presStyleCnt="0"/>
      <dgm:spPr/>
    </dgm:pt>
    <dgm:pt modelId="{84AD1EEE-0B7F-4945-BBD0-2E04EA704463}" type="pres">
      <dgm:prSet presAssocID="{1307D21C-7985-4A40-8BF4-DC04B3D31177}" presName="textNode" presStyleLbl="node1" presStyleIdx="2" presStyleCnt="5">
        <dgm:presLayoutVars>
          <dgm:bulletEnabled val="1"/>
        </dgm:presLayoutVars>
      </dgm:prSet>
      <dgm:spPr/>
    </dgm:pt>
    <dgm:pt modelId="{32BAC8EF-7457-4125-9282-D35BDA4273E7}" type="pres">
      <dgm:prSet presAssocID="{B404D663-0D21-48CF-8C73-AC347E221C5E}" presName="sibTrans" presStyleCnt="0"/>
      <dgm:spPr/>
    </dgm:pt>
    <dgm:pt modelId="{2763851C-1646-43DD-AE0D-78D8A988537D}" type="pres">
      <dgm:prSet presAssocID="{659C10D4-F617-4140-A0B6-B24A98AE697F}" presName="textNode" presStyleLbl="node1" presStyleIdx="3" presStyleCnt="5" custScaleX="33770">
        <dgm:presLayoutVars>
          <dgm:bulletEnabled val="1"/>
        </dgm:presLayoutVars>
      </dgm:prSet>
      <dgm:spPr/>
    </dgm:pt>
    <dgm:pt modelId="{5C8260D3-AD43-46F1-9E3D-B535CDD1E24E}" type="pres">
      <dgm:prSet presAssocID="{A6F673A5-DF42-43BD-8935-C1E6E90A1ACF}" presName="sibTrans" presStyleCnt="0"/>
      <dgm:spPr/>
    </dgm:pt>
    <dgm:pt modelId="{77EBE0E3-DE87-4115-8289-F012EC2A2CF5}" type="pres">
      <dgm:prSet presAssocID="{1FEF7449-22C2-4525-8B6A-7D60138E0A2D}" presName="textNode" presStyleLbl="node1" presStyleIdx="4" presStyleCnt="5">
        <dgm:presLayoutVars>
          <dgm:bulletEnabled val="1"/>
        </dgm:presLayoutVars>
      </dgm:prSet>
      <dgm:spPr/>
    </dgm:pt>
  </dgm:ptLst>
  <dgm:cxnLst>
    <dgm:cxn modelId="{733F2305-1409-4065-9E2F-A6064A108CCF}" srcId="{73E7BE59-E54C-485B-B60E-4EFB6809B913}" destId="{6F733A4D-8E0A-442F-B9B2-14F12457D607}" srcOrd="0" destOrd="0" parTransId="{91685611-AA19-4F4B-8471-965A3D505015}" sibTransId="{EA300342-5226-4503-BD4B-E18A9359CC06}"/>
    <dgm:cxn modelId="{9539FA09-EDB4-4AD3-A775-70D369875B4F}" srcId="{73E7BE59-E54C-485B-B60E-4EFB6809B913}" destId="{659C10D4-F617-4140-A0B6-B24A98AE697F}" srcOrd="3" destOrd="0" parTransId="{83EB27C1-0A99-4E97-A374-FC374FC3BCAA}" sibTransId="{A6F673A5-DF42-43BD-8935-C1E6E90A1ACF}"/>
    <dgm:cxn modelId="{6EB03510-CE25-4A9A-A566-1BC52BC04469}" srcId="{6F733A4D-8E0A-442F-B9B2-14F12457D607}" destId="{B8B84041-520B-4722-9C69-374510F5E794}" srcOrd="0" destOrd="0" parTransId="{81C82311-0847-4D88-BA44-40B9459BD1BF}" sibTransId="{6A536E26-4402-4796-90D8-B3F30F0718D0}"/>
    <dgm:cxn modelId="{8A7CC616-13AE-4004-9DF3-F6265D8D98DC}" srcId="{1307D21C-7985-4A40-8BF4-DC04B3D31177}" destId="{01FAA7F4-5CCB-4D3B-8438-C8B31BFC10FE}" srcOrd="1" destOrd="0" parTransId="{9F34D82A-4735-4350-84C5-0920B8711F98}" sibTransId="{BEF12BB6-FC98-4106-AAFE-B4A1C6DB8162}"/>
    <dgm:cxn modelId="{F270BB17-0423-448D-8FB0-19077DB9DF44}" type="presOf" srcId="{D55D75EF-88CB-4038-9D97-D0389A61460C}" destId="{4F9F4995-3BFC-446B-8C07-077F1342ED5E}" srcOrd="0" destOrd="1" presId="urn:microsoft.com/office/officeart/2005/8/layout/hProcess9"/>
    <dgm:cxn modelId="{55252219-42CB-428B-8CB7-AD774ECC9F4D}" type="presOf" srcId="{6F733A4D-8E0A-442F-B9B2-14F12457D607}" destId="{8A6BC263-FF0E-4C4B-9F1E-FA561699CE29}" srcOrd="0" destOrd="0" presId="urn:microsoft.com/office/officeart/2005/8/layout/hProcess9"/>
    <dgm:cxn modelId="{1129F419-68EC-4873-955A-0E81E9F118EC}" srcId="{73E7BE59-E54C-485B-B60E-4EFB6809B913}" destId="{1307D21C-7985-4A40-8BF4-DC04B3D31177}" srcOrd="2" destOrd="0" parTransId="{4E053B13-158F-49F4-90B1-1F7DD8A579AF}" sibTransId="{B404D663-0D21-48CF-8C73-AC347E221C5E}"/>
    <dgm:cxn modelId="{7F24E02C-4ED7-4886-9C11-C722C7798D45}" type="presOf" srcId="{73E7BE59-E54C-485B-B60E-4EFB6809B913}" destId="{3A9B1254-1098-4AC7-A131-64AA565071AA}" srcOrd="0" destOrd="0" presId="urn:microsoft.com/office/officeart/2005/8/layout/hProcess9"/>
    <dgm:cxn modelId="{BD09EB32-45B9-443F-ADA1-907A7BE06694}" srcId="{40F9098B-3172-4B8C-9950-B97AB16BA1DE}" destId="{73F8E766-8EBE-41E6-9825-EDB241B433A8}" srcOrd="1" destOrd="0" parTransId="{4AE41F41-EC69-438E-8468-6876B503CD7A}" sibTransId="{E87EB68A-6F6B-4CC4-B0DC-AF1E2D571028}"/>
    <dgm:cxn modelId="{64342836-9ABA-4DA5-BE82-72061FA85505}" type="presOf" srcId="{33CCCF07-66C3-4EB8-9845-4FA73D3DC5E1}" destId="{8A6BC263-FF0E-4C4B-9F1E-FA561699CE29}" srcOrd="0" destOrd="2" presId="urn:microsoft.com/office/officeart/2005/8/layout/hProcess9"/>
    <dgm:cxn modelId="{C5F0473F-20BF-4731-9417-7950969859DF}" srcId="{40F9098B-3172-4B8C-9950-B97AB16BA1DE}" destId="{D55D75EF-88CB-4038-9D97-D0389A61460C}" srcOrd="0" destOrd="0" parTransId="{D6FE7703-12ED-4200-8FC1-2DEE4E1D7C8A}" sibTransId="{02ACF5AF-28BE-4741-9D45-96C56CAF42B4}"/>
    <dgm:cxn modelId="{7A5B5764-0F8F-4D02-89E8-08155579F259}" srcId="{1FEF7449-22C2-4525-8B6A-7D60138E0A2D}" destId="{01EABB09-A05E-43AE-BEF8-72782EAE131D}" srcOrd="1" destOrd="0" parTransId="{0A06FF70-BB39-4768-BF20-4B80AE987866}" sibTransId="{47910E83-4D3F-4AE1-8CD2-8C03A22E2EB7}"/>
    <dgm:cxn modelId="{507EAC73-A770-410B-985E-99E865AE05C1}" type="presOf" srcId="{1307D21C-7985-4A40-8BF4-DC04B3D31177}" destId="{84AD1EEE-0B7F-4945-BBD0-2E04EA704463}" srcOrd="0" destOrd="0" presId="urn:microsoft.com/office/officeart/2005/8/layout/hProcess9"/>
    <dgm:cxn modelId="{3C2ED554-1A3A-4583-8E1F-B4C16D2998A1}" srcId="{73E7BE59-E54C-485B-B60E-4EFB6809B913}" destId="{40F9098B-3172-4B8C-9950-B97AB16BA1DE}" srcOrd="1" destOrd="0" parTransId="{710812D5-D633-478E-A8C0-7C0C60B6FEFF}" sibTransId="{93E849C2-6176-40CD-911E-81D605CE7532}"/>
    <dgm:cxn modelId="{92BCC179-0B08-41FF-82B0-D7C579D41262}" type="presOf" srcId="{40F9098B-3172-4B8C-9950-B97AB16BA1DE}" destId="{4F9F4995-3BFC-446B-8C07-077F1342ED5E}" srcOrd="0" destOrd="0" presId="urn:microsoft.com/office/officeart/2005/8/layout/hProcess9"/>
    <dgm:cxn modelId="{63932C7A-115A-4930-AE87-8A63AE11ACAD}" type="presOf" srcId="{01FAA7F4-5CCB-4D3B-8438-C8B31BFC10FE}" destId="{84AD1EEE-0B7F-4945-BBD0-2E04EA704463}" srcOrd="0" destOrd="2" presId="urn:microsoft.com/office/officeart/2005/8/layout/hProcess9"/>
    <dgm:cxn modelId="{506FDC89-5488-45BC-A6EA-1B38AC87A966}" type="presOf" srcId="{01EABB09-A05E-43AE-BEF8-72782EAE131D}" destId="{77EBE0E3-DE87-4115-8289-F012EC2A2CF5}" srcOrd="0" destOrd="2" presId="urn:microsoft.com/office/officeart/2005/8/layout/hProcess9"/>
    <dgm:cxn modelId="{DD5609A2-432A-42A9-BA37-EB23FEB097A8}" srcId="{6F733A4D-8E0A-442F-B9B2-14F12457D607}" destId="{33CCCF07-66C3-4EB8-9845-4FA73D3DC5E1}" srcOrd="1" destOrd="0" parTransId="{7CA2D7F9-7E80-400B-8C29-A7BDC91735DD}" sibTransId="{EF33ADBD-9BF9-423D-B4A8-6DDB0FBE38AB}"/>
    <dgm:cxn modelId="{0F09A1A8-535B-4CF8-B795-1DA893D911B0}" srcId="{1307D21C-7985-4A40-8BF4-DC04B3D31177}" destId="{CD03D309-2040-4508-890F-2A2C97DBDB7D}" srcOrd="0" destOrd="0" parTransId="{A0933516-14CD-4BE6-9961-2D7E52B9A457}" sibTransId="{27691EE3-CD8F-4EE9-B4FC-F27BDE429DDC}"/>
    <dgm:cxn modelId="{917F78AA-3896-4FBD-A34C-1B54101A08FB}" srcId="{1FEF7449-22C2-4525-8B6A-7D60138E0A2D}" destId="{EEBFA009-6FAF-4334-BEDD-94AE83E60D0C}" srcOrd="0" destOrd="0" parTransId="{D173BF76-CB4E-41B7-96C9-25D387E7E58B}" sibTransId="{FE851678-6D6A-44F7-8FCF-44ED3F01B66B}"/>
    <dgm:cxn modelId="{F02DD9AF-32CE-4895-BBA1-430FEFBAA845}" type="presOf" srcId="{1FEF7449-22C2-4525-8B6A-7D60138E0A2D}" destId="{77EBE0E3-DE87-4115-8289-F012EC2A2CF5}" srcOrd="0" destOrd="0" presId="urn:microsoft.com/office/officeart/2005/8/layout/hProcess9"/>
    <dgm:cxn modelId="{D18116B5-53B3-4E81-9546-0551527ED455}" type="presOf" srcId="{659C10D4-F617-4140-A0B6-B24A98AE697F}" destId="{2763851C-1646-43DD-AE0D-78D8A988537D}" srcOrd="0" destOrd="0" presId="urn:microsoft.com/office/officeart/2005/8/layout/hProcess9"/>
    <dgm:cxn modelId="{308645B5-A9DF-4BB8-951B-905E9948BC3C}" type="presOf" srcId="{B8B84041-520B-4722-9C69-374510F5E794}" destId="{8A6BC263-FF0E-4C4B-9F1E-FA561699CE29}" srcOrd="0" destOrd="1" presId="urn:microsoft.com/office/officeart/2005/8/layout/hProcess9"/>
    <dgm:cxn modelId="{A71609B8-D82E-4358-A4C2-3616DB27581B}" type="presOf" srcId="{EEBFA009-6FAF-4334-BEDD-94AE83E60D0C}" destId="{77EBE0E3-DE87-4115-8289-F012EC2A2CF5}" srcOrd="0" destOrd="1" presId="urn:microsoft.com/office/officeart/2005/8/layout/hProcess9"/>
    <dgm:cxn modelId="{F820C7B9-9824-48F1-B6A7-A6D8247D2062}" srcId="{73E7BE59-E54C-485B-B60E-4EFB6809B913}" destId="{1FEF7449-22C2-4525-8B6A-7D60138E0A2D}" srcOrd="4" destOrd="0" parTransId="{58B4C3C7-9A74-49BE-AAC1-ACB79A586FAB}" sibTransId="{224DFE2F-DE90-4C84-B615-9A615C964E08}"/>
    <dgm:cxn modelId="{B321A7C1-DA7A-4656-A710-31BD2ED03D44}" type="presOf" srcId="{73F8E766-8EBE-41E6-9825-EDB241B433A8}" destId="{4F9F4995-3BFC-446B-8C07-077F1342ED5E}" srcOrd="0" destOrd="2" presId="urn:microsoft.com/office/officeart/2005/8/layout/hProcess9"/>
    <dgm:cxn modelId="{89843FFC-B016-4187-B667-18D966E7900A}" type="presOf" srcId="{CD03D309-2040-4508-890F-2A2C97DBDB7D}" destId="{84AD1EEE-0B7F-4945-BBD0-2E04EA704463}" srcOrd="0" destOrd="1" presId="urn:microsoft.com/office/officeart/2005/8/layout/hProcess9"/>
    <dgm:cxn modelId="{933C68F6-96DA-487F-8F12-37D758248E19}" type="presParOf" srcId="{3A9B1254-1098-4AC7-A131-64AA565071AA}" destId="{0764AB79-95A7-45C8-BA45-05870EE459DF}" srcOrd="0" destOrd="0" presId="urn:microsoft.com/office/officeart/2005/8/layout/hProcess9"/>
    <dgm:cxn modelId="{D7E99644-A354-4077-A377-ECBBDF7A66FF}" type="presParOf" srcId="{3A9B1254-1098-4AC7-A131-64AA565071AA}" destId="{D1E75467-BB76-4165-8A4C-4D5F3CFCE546}" srcOrd="1" destOrd="0" presId="urn:microsoft.com/office/officeart/2005/8/layout/hProcess9"/>
    <dgm:cxn modelId="{DD325D13-C0BF-475D-A5CD-FB165869A9BD}" type="presParOf" srcId="{D1E75467-BB76-4165-8A4C-4D5F3CFCE546}" destId="{8A6BC263-FF0E-4C4B-9F1E-FA561699CE29}" srcOrd="0" destOrd="0" presId="urn:microsoft.com/office/officeart/2005/8/layout/hProcess9"/>
    <dgm:cxn modelId="{0243E588-2DC4-495C-8645-04E8B40002DC}" type="presParOf" srcId="{D1E75467-BB76-4165-8A4C-4D5F3CFCE546}" destId="{F110503D-72B9-43DC-BFE1-F7E1FCA3D48D}" srcOrd="1" destOrd="0" presId="urn:microsoft.com/office/officeart/2005/8/layout/hProcess9"/>
    <dgm:cxn modelId="{735C63E2-E535-4678-9BF7-EE8B38E95825}" type="presParOf" srcId="{D1E75467-BB76-4165-8A4C-4D5F3CFCE546}" destId="{4F9F4995-3BFC-446B-8C07-077F1342ED5E}" srcOrd="2" destOrd="0" presId="urn:microsoft.com/office/officeart/2005/8/layout/hProcess9"/>
    <dgm:cxn modelId="{BCF471C3-6350-4B98-A8C3-28D0FBEB4854}" type="presParOf" srcId="{D1E75467-BB76-4165-8A4C-4D5F3CFCE546}" destId="{DC892044-E5CE-44C8-BA4F-40B82DFBB656}" srcOrd="3" destOrd="0" presId="urn:microsoft.com/office/officeart/2005/8/layout/hProcess9"/>
    <dgm:cxn modelId="{3866B97C-029B-4902-8BE6-E074C3BF57D2}" type="presParOf" srcId="{D1E75467-BB76-4165-8A4C-4D5F3CFCE546}" destId="{84AD1EEE-0B7F-4945-BBD0-2E04EA704463}" srcOrd="4" destOrd="0" presId="urn:microsoft.com/office/officeart/2005/8/layout/hProcess9"/>
    <dgm:cxn modelId="{1B13F657-CAEA-468C-AFE7-7DECD4062D74}" type="presParOf" srcId="{D1E75467-BB76-4165-8A4C-4D5F3CFCE546}" destId="{32BAC8EF-7457-4125-9282-D35BDA4273E7}" srcOrd="5" destOrd="0" presId="urn:microsoft.com/office/officeart/2005/8/layout/hProcess9"/>
    <dgm:cxn modelId="{8222BBDD-0BE5-4AAE-AF41-EBC23CBA591B}" type="presParOf" srcId="{D1E75467-BB76-4165-8A4C-4D5F3CFCE546}" destId="{2763851C-1646-43DD-AE0D-78D8A988537D}" srcOrd="6" destOrd="0" presId="urn:microsoft.com/office/officeart/2005/8/layout/hProcess9"/>
    <dgm:cxn modelId="{61E0B6F3-6E5D-47D7-9C68-078CEE7A6B3E}" type="presParOf" srcId="{D1E75467-BB76-4165-8A4C-4D5F3CFCE546}" destId="{5C8260D3-AD43-46F1-9E3D-B535CDD1E24E}" srcOrd="7" destOrd="0" presId="urn:microsoft.com/office/officeart/2005/8/layout/hProcess9"/>
    <dgm:cxn modelId="{674CC5D7-AFF1-49C3-A13C-39ABDBCBE891}" type="presParOf" srcId="{D1E75467-BB76-4165-8A4C-4D5F3CFCE546}" destId="{77EBE0E3-DE87-4115-8289-F012EC2A2CF5}"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3E7BE59-E54C-485B-B60E-4EFB6809B913}" type="doc">
      <dgm:prSet loTypeId="urn:microsoft.com/office/officeart/2005/8/layout/hProcess9" loCatId="process" qsTypeId="urn:microsoft.com/office/officeart/2005/8/quickstyle/simple1" qsCatId="simple" csTypeId="urn:microsoft.com/office/officeart/2005/8/colors/accent1_2" csCatId="accent1" phldr="1"/>
      <dgm:spPr/>
    </dgm:pt>
    <dgm:pt modelId="{3A9B1254-1098-4AC7-A131-64AA565071AA}" type="pres">
      <dgm:prSet presAssocID="{73E7BE59-E54C-485B-B60E-4EFB6809B913}" presName="CompostProcess" presStyleCnt="0">
        <dgm:presLayoutVars>
          <dgm:dir/>
          <dgm:resizeHandles val="exact"/>
        </dgm:presLayoutVars>
      </dgm:prSet>
      <dgm:spPr/>
    </dgm:pt>
    <dgm:pt modelId="{0764AB79-95A7-45C8-BA45-05870EE459DF}" type="pres">
      <dgm:prSet presAssocID="{73E7BE59-E54C-485B-B60E-4EFB6809B913}" presName="arrow" presStyleLbl="bgShp" presStyleIdx="0" presStyleCnt="1" custScaleX="105559" custScaleY="98993" custLinFactNeighborX="6374"/>
      <dgm:spPr/>
    </dgm:pt>
    <dgm:pt modelId="{D1E75467-BB76-4165-8A4C-4D5F3CFCE546}" type="pres">
      <dgm:prSet presAssocID="{73E7BE59-E54C-485B-B60E-4EFB6809B913}" presName="linearProcess" presStyleCnt="0"/>
      <dgm:spPr/>
    </dgm:pt>
  </dgm:ptLst>
  <dgm:cxnLst>
    <dgm:cxn modelId="{7F24E02C-4ED7-4886-9C11-C722C7798D45}" type="presOf" srcId="{73E7BE59-E54C-485B-B60E-4EFB6809B913}" destId="{3A9B1254-1098-4AC7-A131-64AA565071AA}" srcOrd="0" destOrd="0" presId="urn:microsoft.com/office/officeart/2005/8/layout/hProcess9"/>
    <dgm:cxn modelId="{933C68F6-96DA-487F-8F12-37D758248E19}" type="presParOf" srcId="{3A9B1254-1098-4AC7-A131-64AA565071AA}" destId="{0764AB79-95A7-45C8-BA45-05870EE459DF}" srcOrd="0" destOrd="0" presId="urn:microsoft.com/office/officeart/2005/8/layout/hProcess9"/>
    <dgm:cxn modelId="{D7E99644-A354-4077-A377-ECBBDF7A66FF}" type="presParOf" srcId="{3A9B1254-1098-4AC7-A131-64AA565071AA}" destId="{D1E75467-BB76-4165-8A4C-4D5F3CFCE546}" srcOrd="1"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64AB79-95A7-45C8-BA45-05870EE459DF}">
      <dsp:nvSpPr>
        <dsp:cNvPr id="0" name=""/>
        <dsp:cNvSpPr/>
      </dsp:nvSpPr>
      <dsp:spPr>
        <a:xfrm>
          <a:off x="986054" y="8967"/>
          <a:ext cx="8610721" cy="176309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6BC263-FF0E-4C4B-9F1E-FA561699CE29}">
      <dsp:nvSpPr>
        <dsp:cNvPr id="0" name=""/>
        <dsp:cNvSpPr/>
      </dsp:nvSpPr>
      <dsp:spPr>
        <a:xfrm>
          <a:off x="126889" y="534310"/>
          <a:ext cx="2052617" cy="71241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kern="1200" dirty="0"/>
            <a:t>Load Step 1</a:t>
          </a:r>
          <a:endParaRPr lang="en-US" sz="1100" kern="1200" dirty="0"/>
        </a:p>
        <a:p>
          <a:pPr marL="57150" lvl="1" indent="-57150" algn="l" defTabSz="400050">
            <a:lnSpc>
              <a:spcPct val="90000"/>
            </a:lnSpc>
            <a:spcBef>
              <a:spcPct val="0"/>
            </a:spcBef>
            <a:spcAft>
              <a:spcPct val="15000"/>
            </a:spcAft>
            <a:buChar char="•"/>
          </a:pPr>
          <a:r>
            <a:rPr lang="en-US" sz="900" b="0" kern="1200" dirty="0"/>
            <a:t>Step = </a:t>
          </a:r>
          <a14:m xmlns:a14="http://schemas.microsoft.com/office/drawing/2010/main">
            <m:oMath xmlns:m="http://schemas.openxmlformats.org/officeDocument/2006/math">
              <m:r>
                <m:rPr>
                  <m:sty m:val="p"/>
                </m:rPr>
                <a:rPr lang="en-US" sz="900" b="0" i="0" kern="1200" smtClean="0">
                  <a:latin typeface="Cambria Math" panose="02040503050406030204" pitchFamily="18" charset="0"/>
                </a:rPr>
                <m:t>Δ</m:t>
              </m:r>
              <m:r>
                <a:rPr lang="en-US" sz="900" b="0" i="1" kern="1200" smtClean="0">
                  <a:latin typeface="Cambria Math" panose="02040503050406030204" pitchFamily="18" charset="0"/>
                </a:rPr>
                <m:t>𝑡</m:t>
              </m:r>
            </m:oMath>
          </a14:m>
          <a:endParaRPr lang="en-US" sz="900" kern="1200" dirty="0"/>
        </a:p>
        <a:p>
          <a:pPr marL="57150" lvl="1" indent="-57150" algn="l" defTabSz="400050">
            <a:lnSpc>
              <a:spcPct val="90000"/>
            </a:lnSpc>
            <a:spcBef>
              <a:spcPct val="0"/>
            </a:spcBef>
            <a:spcAft>
              <a:spcPct val="15000"/>
            </a:spcAft>
            <a:buChar char="•"/>
          </a:pPr>
          <a:r>
            <a:rPr lang="en-US" sz="900" kern="1200" dirty="0"/>
            <a:t>Evaluate loads and BCs at </a:t>
          </a:r>
          <a:r>
            <a:rPr lang="en-US" sz="900" i="1" kern="1200" dirty="0"/>
            <a:t>t</a:t>
          </a:r>
        </a:p>
      </dsp:txBody>
      <dsp:txXfrm>
        <a:off x="161666" y="569087"/>
        <a:ext cx="1983063" cy="642860"/>
      </dsp:txXfrm>
    </dsp:sp>
    <dsp:sp modelId="{4F9F4995-3BFC-446B-8C07-077F1342ED5E}">
      <dsp:nvSpPr>
        <dsp:cNvPr id="0" name=""/>
        <dsp:cNvSpPr/>
      </dsp:nvSpPr>
      <dsp:spPr>
        <a:xfrm>
          <a:off x="2289346" y="534310"/>
          <a:ext cx="2052617" cy="71241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kern="1200" dirty="0"/>
            <a:t>Load Step 2</a:t>
          </a:r>
          <a:endParaRPr lang="en-US" sz="1100" kern="1200" dirty="0"/>
        </a:p>
        <a:p>
          <a:pPr marL="57150" lvl="1" indent="-57150" algn="l" defTabSz="400050">
            <a:lnSpc>
              <a:spcPct val="90000"/>
            </a:lnSpc>
            <a:spcBef>
              <a:spcPct val="0"/>
            </a:spcBef>
            <a:spcAft>
              <a:spcPct val="15000"/>
            </a:spcAft>
            <a:buChar char="•"/>
          </a:pPr>
          <a:r>
            <a:rPr lang="en-US" sz="900" b="0" kern="1200" dirty="0"/>
            <a:t>Step = </a:t>
          </a:r>
          <a14:m xmlns:a14="http://schemas.microsoft.com/office/drawing/2010/main">
            <m:oMath xmlns:m="http://schemas.openxmlformats.org/officeDocument/2006/math">
              <m:r>
                <m:rPr>
                  <m:sty m:val="p"/>
                </m:rPr>
                <a:rPr lang="en-US" sz="900" b="0" i="0" kern="1200" smtClean="0">
                  <a:latin typeface="Cambria Math" panose="02040503050406030204" pitchFamily="18" charset="0"/>
                </a:rPr>
                <m:t>Δ</m:t>
              </m:r>
              <m:r>
                <a:rPr lang="en-US" sz="900" b="0" i="1" kern="1200" smtClean="0">
                  <a:latin typeface="Cambria Math" panose="02040503050406030204" pitchFamily="18" charset="0"/>
                </a:rPr>
                <m:t>𝑡</m:t>
              </m:r>
            </m:oMath>
          </a14:m>
          <a:endParaRPr lang="en-US" sz="900" kern="1200" dirty="0"/>
        </a:p>
        <a:p>
          <a:pPr marL="57150" lvl="1" indent="-57150" algn="l" defTabSz="400050">
            <a:lnSpc>
              <a:spcPct val="90000"/>
            </a:lnSpc>
            <a:spcBef>
              <a:spcPct val="0"/>
            </a:spcBef>
            <a:spcAft>
              <a:spcPct val="15000"/>
            </a:spcAft>
            <a:buChar char="•"/>
          </a:pPr>
          <a:r>
            <a:rPr lang="en-US" sz="900" kern="1200"/>
            <a:t>Evaluate loads and BCs at </a:t>
          </a:r>
          <a:r>
            <a:rPr lang="en-US" sz="900" i="1" kern="1200"/>
            <a:t>t</a:t>
          </a:r>
          <a:endParaRPr lang="en-US" sz="900" i="1" kern="1200" dirty="0"/>
        </a:p>
      </dsp:txBody>
      <dsp:txXfrm>
        <a:off x="2324123" y="569087"/>
        <a:ext cx="1983063" cy="642860"/>
      </dsp:txXfrm>
    </dsp:sp>
    <dsp:sp modelId="{84AD1EEE-0B7F-4945-BBD0-2E04EA704463}">
      <dsp:nvSpPr>
        <dsp:cNvPr id="0" name=""/>
        <dsp:cNvSpPr/>
      </dsp:nvSpPr>
      <dsp:spPr>
        <a:xfrm>
          <a:off x="4451803" y="534310"/>
          <a:ext cx="2052617" cy="71241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kern="1200" dirty="0"/>
            <a:t>Load Step 3</a:t>
          </a:r>
          <a:endParaRPr lang="en-US" sz="1100" kern="1200" dirty="0"/>
        </a:p>
        <a:p>
          <a:pPr marL="57150" lvl="1" indent="-57150" algn="l" defTabSz="400050">
            <a:lnSpc>
              <a:spcPct val="90000"/>
            </a:lnSpc>
            <a:spcBef>
              <a:spcPct val="0"/>
            </a:spcBef>
            <a:spcAft>
              <a:spcPct val="15000"/>
            </a:spcAft>
            <a:buChar char="•"/>
          </a:pPr>
          <a:r>
            <a:rPr lang="en-US" sz="900" b="0" kern="1200" dirty="0"/>
            <a:t>Step = </a:t>
          </a:r>
          <a14:m xmlns:a14="http://schemas.microsoft.com/office/drawing/2010/main">
            <m:oMath xmlns:m="http://schemas.openxmlformats.org/officeDocument/2006/math">
              <m:r>
                <m:rPr>
                  <m:sty m:val="p"/>
                </m:rPr>
                <a:rPr lang="en-US" sz="900" b="0" i="0" kern="1200" smtClean="0">
                  <a:latin typeface="Cambria Math" panose="02040503050406030204" pitchFamily="18" charset="0"/>
                </a:rPr>
                <m:t>Δ</m:t>
              </m:r>
              <m:r>
                <a:rPr lang="en-US" sz="900" b="0" i="1" kern="1200" smtClean="0">
                  <a:latin typeface="Cambria Math" panose="02040503050406030204" pitchFamily="18" charset="0"/>
                </a:rPr>
                <m:t>𝑡</m:t>
              </m:r>
            </m:oMath>
          </a14:m>
          <a:endParaRPr lang="en-US" sz="900" kern="1200" dirty="0"/>
        </a:p>
        <a:p>
          <a:pPr marL="57150" lvl="1" indent="-57150" algn="l" defTabSz="400050">
            <a:lnSpc>
              <a:spcPct val="90000"/>
            </a:lnSpc>
            <a:spcBef>
              <a:spcPct val="0"/>
            </a:spcBef>
            <a:spcAft>
              <a:spcPct val="15000"/>
            </a:spcAft>
            <a:buChar char="•"/>
          </a:pPr>
          <a:r>
            <a:rPr lang="en-US" sz="900" kern="1200" dirty="0"/>
            <a:t>Evaluate loads and BCs at </a:t>
          </a:r>
          <a:r>
            <a:rPr lang="en-US" sz="900" i="1" kern="1200" dirty="0"/>
            <a:t>t</a:t>
          </a:r>
        </a:p>
      </dsp:txBody>
      <dsp:txXfrm>
        <a:off x="4486580" y="569087"/>
        <a:ext cx="1983063" cy="642860"/>
      </dsp:txXfrm>
    </dsp:sp>
    <dsp:sp modelId="{2763851C-1646-43DD-AE0D-78D8A988537D}">
      <dsp:nvSpPr>
        <dsp:cNvPr id="0" name=""/>
        <dsp:cNvSpPr/>
      </dsp:nvSpPr>
      <dsp:spPr>
        <a:xfrm>
          <a:off x="6614260" y="534310"/>
          <a:ext cx="693169" cy="71241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i="1" kern="1200" dirty="0"/>
            <a:t>…</a:t>
          </a:r>
        </a:p>
      </dsp:txBody>
      <dsp:txXfrm>
        <a:off x="6648098" y="568148"/>
        <a:ext cx="625493" cy="644738"/>
      </dsp:txXfrm>
    </dsp:sp>
    <dsp:sp modelId="{77EBE0E3-DE87-4115-8289-F012EC2A2CF5}">
      <dsp:nvSpPr>
        <dsp:cNvPr id="0" name=""/>
        <dsp:cNvSpPr/>
      </dsp:nvSpPr>
      <dsp:spPr>
        <a:xfrm>
          <a:off x="7417268" y="534310"/>
          <a:ext cx="2052617" cy="71241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kern="1200" dirty="0"/>
            <a:t>Load Step N</a:t>
          </a:r>
          <a:endParaRPr lang="en-US" sz="1100" i="1" kern="1200" dirty="0"/>
        </a:p>
        <a:p>
          <a:pPr marL="57150" lvl="1" indent="-57150" algn="l" defTabSz="400050">
            <a:lnSpc>
              <a:spcPct val="90000"/>
            </a:lnSpc>
            <a:spcBef>
              <a:spcPct val="0"/>
            </a:spcBef>
            <a:spcAft>
              <a:spcPct val="15000"/>
            </a:spcAft>
            <a:buChar char="•"/>
          </a:pPr>
          <a:r>
            <a:rPr lang="en-US" sz="900" b="0" kern="1200" dirty="0"/>
            <a:t>Step = </a:t>
          </a:r>
          <a14:m xmlns:a14="http://schemas.microsoft.com/office/drawing/2010/main">
            <m:oMath xmlns:m="http://schemas.openxmlformats.org/officeDocument/2006/math">
              <m:r>
                <m:rPr>
                  <m:sty m:val="p"/>
                </m:rPr>
                <a:rPr lang="en-US" sz="900" b="0" i="0" kern="1200" smtClean="0">
                  <a:latin typeface="Cambria Math" panose="02040503050406030204" pitchFamily="18" charset="0"/>
                </a:rPr>
                <m:t>Δ</m:t>
              </m:r>
              <m:r>
                <a:rPr lang="en-US" sz="900" b="0" i="1" kern="1200" smtClean="0">
                  <a:latin typeface="Cambria Math" panose="02040503050406030204" pitchFamily="18" charset="0"/>
                </a:rPr>
                <m:t>𝑡</m:t>
              </m:r>
            </m:oMath>
          </a14:m>
          <a:endParaRPr lang="en-US" sz="900" kern="1200" dirty="0"/>
        </a:p>
        <a:p>
          <a:pPr marL="57150" lvl="1" indent="-57150" algn="l" defTabSz="400050">
            <a:lnSpc>
              <a:spcPct val="90000"/>
            </a:lnSpc>
            <a:spcBef>
              <a:spcPct val="0"/>
            </a:spcBef>
            <a:spcAft>
              <a:spcPct val="15000"/>
            </a:spcAft>
            <a:buChar char="•"/>
          </a:pPr>
          <a:r>
            <a:rPr lang="en-US" sz="900" kern="1200" dirty="0"/>
            <a:t>Evaluate loads and BCs at </a:t>
          </a:r>
          <a:r>
            <a:rPr lang="en-US" sz="900" i="1" kern="1200" dirty="0"/>
            <a:t>t</a:t>
          </a:r>
        </a:p>
      </dsp:txBody>
      <dsp:txXfrm>
        <a:off x="7452045" y="569087"/>
        <a:ext cx="1983063" cy="6428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64AB79-95A7-45C8-BA45-05870EE459DF}">
      <dsp:nvSpPr>
        <dsp:cNvPr id="0" name=""/>
        <dsp:cNvSpPr/>
      </dsp:nvSpPr>
      <dsp:spPr>
        <a:xfrm>
          <a:off x="986054" y="8967"/>
          <a:ext cx="8610721" cy="176309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6BC263-FF0E-4C4B-9F1E-FA561699CE29}">
      <dsp:nvSpPr>
        <dsp:cNvPr id="0" name=""/>
        <dsp:cNvSpPr/>
      </dsp:nvSpPr>
      <dsp:spPr>
        <a:xfrm>
          <a:off x="126889" y="534310"/>
          <a:ext cx="2052617" cy="71241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kern="1200" dirty="0"/>
            <a:t>Load Step 1</a:t>
          </a:r>
          <a:endParaRPr lang="en-US" sz="1100" kern="1200" dirty="0"/>
        </a:p>
        <a:p>
          <a:pPr marL="57150" lvl="1" indent="-57150" algn="l" defTabSz="400050">
            <a:lnSpc>
              <a:spcPct val="90000"/>
            </a:lnSpc>
            <a:spcBef>
              <a:spcPct val="0"/>
            </a:spcBef>
            <a:spcAft>
              <a:spcPct val="15000"/>
            </a:spcAft>
            <a:buChar char="•"/>
          </a:pPr>
          <a:r>
            <a:rPr lang="en-US" sz="900" b="0" kern="1200" dirty="0"/>
            <a:t>Step = </a:t>
          </a:r>
          <a14:m xmlns:a14="http://schemas.microsoft.com/office/drawing/2010/main">
            <m:oMath xmlns:m="http://schemas.openxmlformats.org/officeDocument/2006/math">
              <m:r>
                <m:rPr>
                  <m:sty m:val="p"/>
                </m:rPr>
                <a:rPr lang="en-US" sz="900" b="0" i="0" kern="1200" smtClean="0">
                  <a:latin typeface="Cambria Math" panose="02040503050406030204" pitchFamily="18" charset="0"/>
                </a:rPr>
                <m:t>Δ</m:t>
              </m:r>
              <m:r>
                <a:rPr lang="en-US" sz="900" b="0" i="1" kern="1200" smtClean="0">
                  <a:latin typeface="Cambria Math" panose="02040503050406030204" pitchFamily="18" charset="0"/>
                </a:rPr>
                <m:t>𝑡</m:t>
              </m:r>
            </m:oMath>
          </a14:m>
          <a:endParaRPr lang="en-US" sz="900" kern="1200" dirty="0"/>
        </a:p>
        <a:p>
          <a:pPr marL="57150" lvl="1" indent="-57150" algn="l" defTabSz="400050">
            <a:lnSpc>
              <a:spcPct val="90000"/>
            </a:lnSpc>
            <a:spcBef>
              <a:spcPct val="0"/>
            </a:spcBef>
            <a:spcAft>
              <a:spcPct val="15000"/>
            </a:spcAft>
            <a:buChar char="•"/>
          </a:pPr>
          <a:r>
            <a:rPr lang="en-US" sz="900" kern="1200" dirty="0"/>
            <a:t>Evaluate loads and BCs at </a:t>
          </a:r>
          <a:r>
            <a:rPr lang="en-US" sz="900" i="1" kern="1200" dirty="0"/>
            <a:t>t</a:t>
          </a:r>
        </a:p>
      </dsp:txBody>
      <dsp:txXfrm>
        <a:off x="161666" y="569087"/>
        <a:ext cx="1983063" cy="642860"/>
      </dsp:txXfrm>
    </dsp:sp>
    <dsp:sp modelId="{4F9F4995-3BFC-446B-8C07-077F1342ED5E}">
      <dsp:nvSpPr>
        <dsp:cNvPr id="0" name=""/>
        <dsp:cNvSpPr/>
      </dsp:nvSpPr>
      <dsp:spPr>
        <a:xfrm>
          <a:off x="2289346" y="534310"/>
          <a:ext cx="2052617" cy="71241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kern="1200" dirty="0"/>
            <a:t>Load Step 2</a:t>
          </a:r>
          <a:endParaRPr lang="en-US" sz="1100" kern="1200" dirty="0"/>
        </a:p>
        <a:p>
          <a:pPr marL="57150" lvl="1" indent="-57150" algn="l" defTabSz="400050">
            <a:lnSpc>
              <a:spcPct val="90000"/>
            </a:lnSpc>
            <a:spcBef>
              <a:spcPct val="0"/>
            </a:spcBef>
            <a:spcAft>
              <a:spcPct val="15000"/>
            </a:spcAft>
            <a:buChar char="•"/>
          </a:pPr>
          <a:r>
            <a:rPr lang="en-US" sz="900" b="0" kern="1200" dirty="0"/>
            <a:t>Step = </a:t>
          </a:r>
          <a14:m xmlns:a14="http://schemas.microsoft.com/office/drawing/2010/main">
            <m:oMath xmlns:m="http://schemas.openxmlformats.org/officeDocument/2006/math">
              <m:r>
                <m:rPr>
                  <m:sty m:val="p"/>
                </m:rPr>
                <a:rPr lang="en-US" sz="900" b="0" i="0" kern="1200" smtClean="0">
                  <a:latin typeface="Cambria Math" panose="02040503050406030204" pitchFamily="18" charset="0"/>
                </a:rPr>
                <m:t>Δ</m:t>
              </m:r>
              <m:r>
                <a:rPr lang="en-US" sz="900" b="0" i="1" kern="1200" smtClean="0">
                  <a:latin typeface="Cambria Math" panose="02040503050406030204" pitchFamily="18" charset="0"/>
                </a:rPr>
                <m:t>𝑡</m:t>
              </m:r>
            </m:oMath>
          </a14:m>
          <a:endParaRPr lang="en-US" sz="900" kern="1200" dirty="0"/>
        </a:p>
        <a:p>
          <a:pPr marL="57150" lvl="1" indent="-57150" algn="l" defTabSz="400050">
            <a:lnSpc>
              <a:spcPct val="90000"/>
            </a:lnSpc>
            <a:spcBef>
              <a:spcPct val="0"/>
            </a:spcBef>
            <a:spcAft>
              <a:spcPct val="15000"/>
            </a:spcAft>
            <a:buChar char="•"/>
          </a:pPr>
          <a:r>
            <a:rPr lang="en-US" sz="900" kern="1200"/>
            <a:t>Evaluate loads and BCs at </a:t>
          </a:r>
          <a:r>
            <a:rPr lang="en-US" sz="900" i="1" kern="1200"/>
            <a:t>t</a:t>
          </a:r>
          <a:endParaRPr lang="en-US" sz="900" i="1" kern="1200" dirty="0"/>
        </a:p>
      </dsp:txBody>
      <dsp:txXfrm>
        <a:off x="2324123" y="569087"/>
        <a:ext cx="1983063" cy="642860"/>
      </dsp:txXfrm>
    </dsp:sp>
    <dsp:sp modelId="{84AD1EEE-0B7F-4945-BBD0-2E04EA704463}">
      <dsp:nvSpPr>
        <dsp:cNvPr id="0" name=""/>
        <dsp:cNvSpPr/>
      </dsp:nvSpPr>
      <dsp:spPr>
        <a:xfrm>
          <a:off x="4451803" y="534310"/>
          <a:ext cx="2052617" cy="71241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kern="1200" dirty="0"/>
            <a:t>Load Step 3</a:t>
          </a:r>
          <a:endParaRPr lang="en-US" sz="1100" kern="1200" dirty="0"/>
        </a:p>
        <a:p>
          <a:pPr marL="57150" lvl="1" indent="-57150" algn="l" defTabSz="400050">
            <a:lnSpc>
              <a:spcPct val="90000"/>
            </a:lnSpc>
            <a:spcBef>
              <a:spcPct val="0"/>
            </a:spcBef>
            <a:spcAft>
              <a:spcPct val="15000"/>
            </a:spcAft>
            <a:buChar char="•"/>
          </a:pPr>
          <a:r>
            <a:rPr lang="en-US" sz="900" b="0" kern="1200" dirty="0"/>
            <a:t>Step = </a:t>
          </a:r>
          <a14:m xmlns:a14="http://schemas.microsoft.com/office/drawing/2010/main">
            <m:oMath xmlns:m="http://schemas.openxmlformats.org/officeDocument/2006/math">
              <m:r>
                <m:rPr>
                  <m:sty m:val="p"/>
                </m:rPr>
                <a:rPr lang="en-US" sz="900" b="0" i="0" kern="1200" smtClean="0">
                  <a:latin typeface="Cambria Math" panose="02040503050406030204" pitchFamily="18" charset="0"/>
                </a:rPr>
                <m:t>Δ</m:t>
              </m:r>
              <m:r>
                <a:rPr lang="en-US" sz="900" b="0" i="1" kern="1200" smtClean="0">
                  <a:latin typeface="Cambria Math" panose="02040503050406030204" pitchFamily="18" charset="0"/>
                </a:rPr>
                <m:t>𝑡</m:t>
              </m:r>
            </m:oMath>
          </a14:m>
          <a:endParaRPr lang="en-US" sz="900" kern="1200" dirty="0"/>
        </a:p>
        <a:p>
          <a:pPr marL="57150" lvl="1" indent="-57150" algn="l" defTabSz="400050">
            <a:lnSpc>
              <a:spcPct val="90000"/>
            </a:lnSpc>
            <a:spcBef>
              <a:spcPct val="0"/>
            </a:spcBef>
            <a:spcAft>
              <a:spcPct val="15000"/>
            </a:spcAft>
            <a:buChar char="•"/>
          </a:pPr>
          <a:r>
            <a:rPr lang="en-US" sz="900" kern="1200" dirty="0"/>
            <a:t>Evaluate loads and BCs at </a:t>
          </a:r>
          <a:r>
            <a:rPr lang="en-US" sz="900" i="1" kern="1200" dirty="0"/>
            <a:t>t</a:t>
          </a:r>
        </a:p>
      </dsp:txBody>
      <dsp:txXfrm>
        <a:off x="4486580" y="569087"/>
        <a:ext cx="1983063" cy="642860"/>
      </dsp:txXfrm>
    </dsp:sp>
    <dsp:sp modelId="{2763851C-1646-43DD-AE0D-78D8A988537D}">
      <dsp:nvSpPr>
        <dsp:cNvPr id="0" name=""/>
        <dsp:cNvSpPr/>
      </dsp:nvSpPr>
      <dsp:spPr>
        <a:xfrm>
          <a:off x="6614260" y="534310"/>
          <a:ext cx="693169" cy="71241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i="1" kern="1200" dirty="0"/>
            <a:t>…</a:t>
          </a:r>
        </a:p>
      </dsp:txBody>
      <dsp:txXfrm>
        <a:off x="6648098" y="568148"/>
        <a:ext cx="625493" cy="644738"/>
      </dsp:txXfrm>
    </dsp:sp>
    <dsp:sp modelId="{77EBE0E3-DE87-4115-8289-F012EC2A2CF5}">
      <dsp:nvSpPr>
        <dsp:cNvPr id="0" name=""/>
        <dsp:cNvSpPr/>
      </dsp:nvSpPr>
      <dsp:spPr>
        <a:xfrm>
          <a:off x="7417268" y="534310"/>
          <a:ext cx="2052617" cy="71241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kern="1200" dirty="0"/>
            <a:t>Load Step N</a:t>
          </a:r>
          <a:endParaRPr lang="en-US" sz="1100" i="1" kern="1200" dirty="0"/>
        </a:p>
        <a:p>
          <a:pPr marL="57150" lvl="1" indent="-57150" algn="l" defTabSz="400050">
            <a:lnSpc>
              <a:spcPct val="90000"/>
            </a:lnSpc>
            <a:spcBef>
              <a:spcPct val="0"/>
            </a:spcBef>
            <a:spcAft>
              <a:spcPct val="15000"/>
            </a:spcAft>
            <a:buChar char="•"/>
          </a:pPr>
          <a:r>
            <a:rPr lang="en-US" sz="900" b="0" kern="1200" dirty="0"/>
            <a:t>Step = </a:t>
          </a:r>
          <a14:m xmlns:a14="http://schemas.microsoft.com/office/drawing/2010/main">
            <m:oMath xmlns:m="http://schemas.openxmlformats.org/officeDocument/2006/math">
              <m:r>
                <m:rPr>
                  <m:sty m:val="p"/>
                </m:rPr>
                <a:rPr lang="en-US" sz="900" b="0" i="0" kern="1200" smtClean="0">
                  <a:latin typeface="Cambria Math" panose="02040503050406030204" pitchFamily="18" charset="0"/>
                </a:rPr>
                <m:t>Δ</m:t>
              </m:r>
              <m:r>
                <a:rPr lang="en-US" sz="900" b="0" i="1" kern="1200" smtClean="0">
                  <a:latin typeface="Cambria Math" panose="02040503050406030204" pitchFamily="18" charset="0"/>
                </a:rPr>
                <m:t>𝑡</m:t>
              </m:r>
            </m:oMath>
          </a14:m>
          <a:endParaRPr lang="en-US" sz="900" kern="1200" dirty="0"/>
        </a:p>
        <a:p>
          <a:pPr marL="57150" lvl="1" indent="-57150" algn="l" defTabSz="400050">
            <a:lnSpc>
              <a:spcPct val="90000"/>
            </a:lnSpc>
            <a:spcBef>
              <a:spcPct val="0"/>
            </a:spcBef>
            <a:spcAft>
              <a:spcPct val="15000"/>
            </a:spcAft>
            <a:buChar char="•"/>
          </a:pPr>
          <a:r>
            <a:rPr lang="en-US" sz="900" kern="1200" dirty="0"/>
            <a:t>Evaluate loads and BCs at </a:t>
          </a:r>
          <a:r>
            <a:rPr lang="en-US" sz="900" i="1" kern="1200" dirty="0"/>
            <a:t>t</a:t>
          </a:r>
        </a:p>
      </dsp:txBody>
      <dsp:txXfrm>
        <a:off x="7452045" y="569087"/>
        <a:ext cx="1983063" cy="6428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64AB79-95A7-45C8-BA45-05870EE459DF}">
      <dsp:nvSpPr>
        <dsp:cNvPr id="0" name=""/>
        <dsp:cNvSpPr/>
      </dsp:nvSpPr>
      <dsp:spPr>
        <a:xfrm>
          <a:off x="986054" y="8967"/>
          <a:ext cx="8610721" cy="176309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6BC263-FF0E-4C4B-9F1E-FA561699CE29}">
      <dsp:nvSpPr>
        <dsp:cNvPr id="0" name=""/>
        <dsp:cNvSpPr/>
      </dsp:nvSpPr>
      <dsp:spPr>
        <a:xfrm>
          <a:off x="126889" y="534310"/>
          <a:ext cx="2052617" cy="71241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kern="1200" dirty="0"/>
            <a:t>Load Step 1</a:t>
          </a:r>
          <a:endParaRPr lang="en-US" sz="1100" kern="1200" dirty="0"/>
        </a:p>
        <a:p>
          <a:pPr marL="57150" lvl="1" indent="-57150" algn="l" defTabSz="400050">
            <a:lnSpc>
              <a:spcPct val="90000"/>
            </a:lnSpc>
            <a:spcBef>
              <a:spcPct val="0"/>
            </a:spcBef>
            <a:spcAft>
              <a:spcPct val="15000"/>
            </a:spcAft>
            <a:buChar char="•"/>
          </a:pPr>
          <a:r>
            <a:rPr lang="en-US" sz="900" b="0" kern="1200" dirty="0"/>
            <a:t>Step = </a:t>
          </a:r>
          <a14:m xmlns:a14="http://schemas.microsoft.com/office/drawing/2010/main">
            <m:oMath xmlns:m="http://schemas.openxmlformats.org/officeDocument/2006/math">
              <m:r>
                <m:rPr>
                  <m:sty m:val="p"/>
                </m:rPr>
                <a:rPr lang="en-US" sz="900" b="0" i="0" kern="1200" smtClean="0">
                  <a:latin typeface="Cambria Math" panose="02040503050406030204" pitchFamily="18" charset="0"/>
                </a:rPr>
                <m:t>Δ</m:t>
              </m:r>
              <m:r>
                <a:rPr lang="en-US" sz="900" b="0" i="1" kern="1200" smtClean="0">
                  <a:latin typeface="Cambria Math" panose="02040503050406030204" pitchFamily="18" charset="0"/>
                </a:rPr>
                <m:t>𝑡</m:t>
              </m:r>
            </m:oMath>
          </a14:m>
          <a:endParaRPr lang="en-US" sz="900" kern="1200" dirty="0"/>
        </a:p>
        <a:p>
          <a:pPr marL="57150" lvl="1" indent="-57150" algn="l" defTabSz="400050">
            <a:lnSpc>
              <a:spcPct val="90000"/>
            </a:lnSpc>
            <a:spcBef>
              <a:spcPct val="0"/>
            </a:spcBef>
            <a:spcAft>
              <a:spcPct val="15000"/>
            </a:spcAft>
            <a:buChar char="•"/>
          </a:pPr>
          <a:r>
            <a:rPr lang="en-US" sz="900" kern="1200" dirty="0"/>
            <a:t>Evaluate loads and BCs at </a:t>
          </a:r>
          <a:r>
            <a:rPr lang="en-US" sz="900" i="1" kern="1200" dirty="0"/>
            <a:t>t</a:t>
          </a:r>
        </a:p>
      </dsp:txBody>
      <dsp:txXfrm>
        <a:off x="161666" y="569087"/>
        <a:ext cx="1983063" cy="642860"/>
      </dsp:txXfrm>
    </dsp:sp>
    <dsp:sp modelId="{4F9F4995-3BFC-446B-8C07-077F1342ED5E}">
      <dsp:nvSpPr>
        <dsp:cNvPr id="0" name=""/>
        <dsp:cNvSpPr/>
      </dsp:nvSpPr>
      <dsp:spPr>
        <a:xfrm>
          <a:off x="2289346" y="534310"/>
          <a:ext cx="2052617" cy="71241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kern="1200" dirty="0"/>
            <a:t>Load Step 2</a:t>
          </a:r>
          <a:endParaRPr lang="en-US" sz="1100" kern="1200" dirty="0"/>
        </a:p>
        <a:p>
          <a:pPr marL="57150" lvl="1" indent="-57150" algn="l" defTabSz="400050">
            <a:lnSpc>
              <a:spcPct val="90000"/>
            </a:lnSpc>
            <a:spcBef>
              <a:spcPct val="0"/>
            </a:spcBef>
            <a:spcAft>
              <a:spcPct val="15000"/>
            </a:spcAft>
            <a:buChar char="•"/>
          </a:pPr>
          <a:r>
            <a:rPr lang="en-US" sz="900" b="0" kern="1200" dirty="0"/>
            <a:t>Step = </a:t>
          </a:r>
          <a14:m xmlns:a14="http://schemas.microsoft.com/office/drawing/2010/main">
            <m:oMath xmlns:m="http://schemas.openxmlformats.org/officeDocument/2006/math">
              <m:r>
                <m:rPr>
                  <m:sty m:val="p"/>
                </m:rPr>
                <a:rPr lang="en-US" sz="900" b="0" i="0" kern="1200" smtClean="0">
                  <a:latin typeface="Cambria Math" panose="02040503050406030204" pitchFamily="18" charset="0"/>
                </a:rPr>
                <m:t>Δ</m:t>
              </m:r>
              <m:r>
                <a:rPr lang="en-US" sz="900" b="0" i="1" kern="1200" smtClean="0">
                  <a:latin typeface="Cambria Math" panose="02040503050406030204" pitchFamily="18" charset="0"/>
                </a:rPr>
                <m:t>𝑡</m:t>
              </m:r>
            </m:oMath>
          </a14:m>
          <a:endParaRPr lang="en-US" sz="900" kern="1200" dirty="0"/>
        </a:p>
        <a:p>
          <a:pPr marL="57150" lvl="1" indent="-57150" algn="l" defTabSz="400050">
            <a:lnSpc>
              <a:spcPct val="90000"/>
            </a:lnSpc>
            <a:spcBef>
              <a:spcPct val="0"/>
            </a:spcBef>
            <a:spcAft>
              <a:spcPct val="15000"/>
            </a:spcAft>
            <a:buChar char="•"/>
          </a:pPr>
          <a:r>
            <a:rPr lang="en-US" sz="900" kern="1200"/>
            <a:t>Evaluate loads and BCs at </a:t>
          </a:r>
          <a:r>
            <a:rPr lang="en-US" sz="900" i="1" kern="1200"/>
            <a:t>t</a:t>
          </a:r>
          <a:endParaRPr lang="en-US" sz="900" i="1" kern="1200" dirty="0"/>
        </a:p>
      </dsp:txBody>
      <dsp:txXfrm>
        <a:off x="2324123" y="569087"/>
        <a:ext cx="1983063" cy="642860"/>
      </dsp:txXfrm>
    </dsp:sp>
    <dsp:sp modelId="{84AD1EEE-0B7F-4945-BBD0-2E04EA704463}">
      <dsp:nvSpPr>
        <dsp:cNvPr id="0" name=""/>
        <dsp:cNvSpPr/>
      </dsp:nvSpPr>
      <dsp:spPr>
        <a:xfrm>
          <a:off x="4451803" y="534310"/>
          <a:ext cx="2052617" cy="71241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kern="1200" dirty="0"/>
            <a:t>Load Step 3</a:t>
          </a:r>
          <a:endParaRPr lang="en-US" sz="1100" kern="1200" dirty="0"/>
        </a:p>
        <a:p>
          <a:pPr marL="57150" lvl="1" indent="-57150" algn="l" defTabSz="400050">
            <a:lnSpc>
              <a:spcPct val="90000"/>
            </a:lnSpc>
            <a:spcBef>
              <a:spcPct val="0"/>
            </a:spcBef>
            <a:spcAft>
              <a:spcPct val="15000"/>
            </a:spcAft>
            <a:buChar char="•"/>
          </a:pPr>
          <a:r>
            <a:rPr lang="en-US" sz="900" b="0" kern="1200" dirty="0"/>
            <a:t>Step = </a:t>
          </a:r>
          <a14:m xmlns:a14="http://schemas.microsoft.com/office/drawing/2010/main">
            <m:oMath xmlns:m="http://schemas.openxmlformats.org/officeDocument/2006/math">
              <m:r>
                <m:rPr>
                  <m:sty m:val="p"/>
                </m:rPr>
                <a:rPr lang="en-US" sz="900" b="0" i="0" kern="1200" smtClean="0">
                  <a:latin typeface="Cambria Math" panose="02040503050406030204" pitchFamily="18" charset="0"/>
                </a:rPr>
                <m:t>Δ</m:t>
              </m:r>
              <m:r>
                <a:rPr lang="en-US" sz="900" b="0" i="1" kern="1200" smtClean="0">
                  <a:latin typeface="Cambria Math" panose="02040503050406030204" pitchFamily="18" charset="0"/>
                </a:rPr>
                <m:t>𝑡</m:t>
              </m:r>
            </m:oMath>
          </a14:m>
          <a:endParaRPr lang="en-US" sz="900" kern="1200" dirty="0"/>
        </a:p>
        <a:p>
          <a:pPr marL="57150" lvl="1" indent="-57150" algn="l" defTabSz="400050">
            <a:lnSpc>
              <a:spcPct val="90000"/>
            </a:lnSpc>
            <a:spcBef>
              <a:spcPct val="0"/>
            </a:spcBef>
            <a:spcAft>
              <a:spcPct val="15000"/>
            </a:spcAft>
            <a:buChar char="•"/>
          </a:pPr>
          <a:r>
            <a:rPr lang="en-US" sz="900" kern="1200" dirty="0"/>
            <a:t>Evaluate loads and BCs at </a:t>
          </a:r>
          <a:r>
            <a:rPr lang="en-US" sz="900" i="1" kern="1200" dirty="0"/>
            <a:t>t</a:t>
          </a:r>
        </a:p>
      </dsp:txBody>
      <dsp:txXfrm>
        <a:off x="4486580" y="569087"/>
        <a:ext cx="1983063" cy="642860"/>
      </dsp:txXfrm>
    </dsp:sp>
    <dsp:sp modelId="{2763851C-1646-43DD-AE0D-78D8A988537D}">
      <dsp:nvSpPr>
        <dsp:cNvPr id="0" name=""/>
        <dsp:cNvSpPr/>
      </dsp:nvSpPr>
      <dsp:spPr>
        <a:xfrm>
          <a:off x="6614260" y="534310"/>
          <a:ext cx="693169" cy="71241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i="1" kern="1200" dirty="0"/>
            <a:t>…</a:t>
          </a:r>
        </a:p>
      </dsp:txBody>
      <dsp:txXfrm>
        <a:off x="6648098" y="568148"/>
        <a:ext cx="625493" cy="644738"/>
      </dsp:txXfrm>
    </dsp:sp>
    <dsp:sp modelId="{77EBE0E3-DE87-4115-8289-F012EC2A2CF5}">
      <dsp:nvSpPr>
        <dsp:cNvPr id="0" name=""/>
        <dsp:cNvSpPr/>
      </dsp:nvSpPr>
      <dsp:spPr>
        <a:xfrm>
          <a:off x="7417268" y="534310"/>
          <a:ext cx="2052617" cy="71241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kern="1200" dirty="0"/>
            <a:t>Load Step N</a:t>
          </a:r>
          <a:endParaRPr lang="en-US" sz="1100" i="1" kern="1200" dirty="0"/>
        </a:p>
        <a:p>
          <a:pPr marL="57150" lvl="1" indent="-57150" algn="l" defTabSz="400050">
            <a:lnSpc>
              <a:spcPct val="90000"/>
            </a:lnSpc>
            <a:spcBef>
              <a:spcPct val="0"/>
            </a:spcBef>
            <a:spcAft>
              <a:spcPct val="15000"/>
            </a:spcAft>
            <a:buChar char="•"/>
          </a:pPr>
          <a:r>
            <a:rPr lang="en-US" sz="900" b="0" kern="1200" dirty="0"/>
            <a:t>Step = </a:t>
          </a:r>
          <a14:m xmlns:a14="http://schemas.microsoft.com/office/drawing/2010/main">
            <m:oMath xmlns:m="http://schemas.openxmlformats.org/officeDocument/2006/math">
              <m:r>
                <m:rPr>
                  <m:sty m:val="p"/>
                </m:rPr>
                <a:rPr lang="en-US" sz="900" b="0" i="0" kern="1200" smtClean="0">
                  <a:latin typeface="Cambria Math" panose="02040503050406030204" pitchFamily="18" charset="0"/>
                </a:rPr>
                <m:t>Δ</m:t>
              </m:r>
              <m:r>
                <a:rPr lang="en-US" sz="900" b="0" i="1" kern="1200" smtClean="0">
                  <a:latin typeface="Cambria Math" panose="02040503050406030204" pitchFamily="18" charset="0"/>
                </a:rPr>
                <m:t>𝑡</m:t>
              </m:r>
            </m:oMath>
          </a14:m>
          <a:endParaRPr lang="en-US" sz="900" kern="1200" dirty="0"/>
        </a:p>
        <a:p>
          <a:pPr marL="57150" lvl="1" indent="-57150" algn="l" defTabSz="400050">
            <a:lnSpc>
              <a:spcPct val="90000"/>
            </a:lnSpc>
            <a:spcBef>
              <a:spcPct val="0"/>
            </a:spcBef>
            <a:spcAft>
              <a:spcPct val="15000"/>
            </a:spcAft>
            <a:buChar char="•"/>
          </a:pPr>
          <a:r>
            <a:rPr lang="en-US" sz="900" kern="1200" dirty="0"/>
            <a:t>Evaluate loads and BCs at </a:t>
          </a:r>
          <a:r>
            <a:rPr lang="en-US" sz="900" i="1" kern="1200" dirty="0"/>
            <a:t>t</a:t>
          </a:r>
        </a:p>
      </dsp:txBody>
      <dsp:txXfrm>
        <a:off x="7452045" y="569087"/>
        <a:ext cx="1983063" cy="6428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64AB79-95A7-45C8-BA45-05870EE459DF}">
      <dsp:nvSpPr>
        <dsp:cNvPr id="0" name=""/>
        <dsp:cNvSpPr/>
      </dsp:nvSpPr>
      <dsp:spPr>
        <a:xfrm>
          <a:off x="986054" y="12020"/>
          <a:ext cx="8610721" cy="236335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2F1C89B6-0167-0549-A9D3-815C20C90D38}" type="datetimeFigureOut">
              <a:rPr lang="en-US" smtClean="0"/>
              <a:pPr/>
              <a:t>2/21/2024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A2430F75-B5EC-044F-A636-30352D0A1350}" type="slidenum">
              <a:rPr lang="en-US" smtClean="0"/>
              <a:pPr/>
              <a:t>‹#›</a:t>
            </a:fld>
            <a:endParaRPr lang="en-US" dirty="0"/>
          </a:p>
        </p:txBody>
      </p:sp>
    </p:spTree>
    <p:extLst>
      <p:ext uri="{BB962C8B-B14F-4D97-AF65-F5344CB8AC3E}">
        <p14:creationId xmlns:p14="http://schemas.microsoft.com/office/powerpoint/2010/main" val="160283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UI - Generic_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2405A7D0-A065-44E8-BD31-2D1AF2D5E0D2}"/>
              </a:ext>
            </a:extLst>
          </p:cNvPr>
          <p:cNvSpPr txBox="1"/>
          <p:nvPr userDrawn="1"/>
        </p:nvSpPr>
        <p:spPr>
          <a:xfrm>
            <a:off x="10193121" y="5382134"/>
            <a:ext cx="1998880" cy="1200329"/>
          </a:xfrm>
          <a:prstGeom prst="rect">
            <a:avLst/>
          </a:prstGeom>
          <a:noFill/>
        </p:spPr>
        <p:txBody>
          <a:bodyPr wrap="square" rtlCol="0">
            <a:spAutoFit/>
          </a:bodyPr>
          <a:lstStyle/>
          <a:p>
            <a:pPr algn="ctr"/>
            <a:r>
              <a:rPr lang="en-US" sz="800" b="0" i="0" u="none" strike="noStrike" kern="1200" dirty="0">
                <a:solidFill>
                  <a:schemeClr val="tx1"/>
                </a:solidFill>
                <a:effectLst/>
                <a:latin typeface="Open Sans" panose="020B0606030504020204" pitchFamily="34" charset="0"/>
                <a:ea typeface="+mn-ea"/>
                <a:cs typeface="+mn-cs"/>
              </a:rPr>
              <a:t>Sandia National Laboratories is a </a:t>
            </a:r>
            <a:r>
              <a:rPr lang="en-US" sz="800" b="0" i="0" u="none" strike="noStrike" kern="1200" dirty="0" err="1">
                <a:solidFill>
                  <a:schemeClr val="tx1"/>
                </a:solidFill>
                <a:effectLst/>
                <a:latin typeface="Open Sans" panose="020B0606030504020204" pitchFamily="34" charset="0"/>
                <a:ea typeface="+mn-ea"/>
                <a:cs typeface="+mn-cs"/>
              </a:rPr>
              <a:t>multimission</a:t>
            </a:r>
            <a:r>
              <a:rPr lang="en-US" sz="800" b="0" i="0" u="none" strike="noStrike" kern="1200" dirty="0">
                <a:solidFill>
                  <a:schemeClr val="tx1"/>
                </a:solidFill>
                <a:effectLst/>
                <a:latin typeface="Open Sans" panose="020B0606030504020204" pitchFamily="34" charset="0"/>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800" b="0"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userDrawn="1">
            <p:ph type="ctrTitle" hasCustomPrompt="1"/>
          </p:nvPr>
        </p:nvSpPr>
        <p:spPr>
          <a:xfrm>
            <a:off x="773147" y="1194099"/>
            <a:ext cx="6351553" cy="1727005"/>
          </a:xfrm>
        </p:spPr>
        <p:txBody>
          <a:bodyPr lIns="0" tIns="91440" rIns="0" bIns="9144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title</a:t>
            </a:r>
          </a:p>
        </p:txBody>
      </p:sp>
      <p:sp>
        <p:nvSpPr>
          <p:cNvPr id="28" name="Text Placeholder 24">
            <a:extLst>
              <a:ext uri="{FF2B5EF4-FFF2-40B4-BE49-F238E27FC236}">
                <a16:creationId xmlns:a16="http://schemas.microsoft.com/office/drawing/2014/main" id="{F50582B7-4485-2444-8D1C-E899F3EE07AB}"/>
              </a:ext>
            </a:extLst>
          </p:cNvPr>
          <p:cNvSpPr>
            <a:spLocks noGrp="1"/>
          </p:cNvSpPr>
          <p:nvPr userDrawn="1">
            <p:ph type="body" sz="quarter" idx="15" hasCustomPrompt="1"/>
          </p:nvPr>
        </p:nvSpPr>
        <p:spPr>
          <a:xfrm>
            <a:off x="10286421" y="6586868"/>
            <a:ext cx="1828800" cy="136525"/>
          </a:xfrm>
        </p:spPr>
        <p:txBody>
          <a:bodyPr lIns="0" tIns="0" rIns="0" bIns="0">
            <a:normAutofit/>
          </a:bodyPr>
          <a:lstStyle>
            <a:lvl1pPr marL="0" indent="0" algn="ctr">
              <a:buNone/>
              <a:defRPr sz="8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24" name="Subtitle 2">
            <a:extLst>
              <a:ext uri="{FF2B5EF4-FFF2-40B4-BE49-F238E27FC236}">
                <a16:creationId xmlns:a16="http://schemas.microsoft.com/office/drawing/2014/main" id="{E8D43900-98D7-A44C-A2C8-C8E5D501587A}"/>
              </a:ext>
            </a:extLst>
          </p:cNvPr>
          <p:cNvSpPr>
            <a:spLocks noGrp="1"/>
          </p:cNvSpPr>
          <p:nvPr>
            <p:ph type="subTitle" idx="1" hasCustomPrompt="1"/>
          </p:nvPr>
        </p:nvSpPr>
        <p:spPr>
          <a:xfrm>
            <a:off x="773147" y="4142965"/>
            <a:ext cx="6351553" cy="914399"/>
          </a:xfrm>
        </p:spPr>
        <p:txBody>
          <a:bodyPr lIns="0" tIns="0" rIns="0" bIns="0" anchor="b">
            <a:normAutofit/>
          </a:bodyPr>
          <a:lstStyle>
            <a:lvl1pPr marL="0" indent="0" algn="l">
              <a:buNone/>
              <a:defRPr sz="1800" b="0" i="0" cap="none" spc="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PRESENTER/AUTHOR NAMES</a:t>
            </a:r>
          </a:p>
        </p:txBody>
      </p:sp>
      <p:sp>
        <p:nvSpPr>
          <p:cNvPr id="32" name="Picture Placeholder 30">
            <a:extLst>
              <a:ext uri="{FF2B5EF4-FFF2-40B4-BE49-F238E27FC236}">
                <a16:creationId xmlns:a16="http://schemas.microsoft.com/office/drawing/2014/main" id="{F1AEF7CB-72B7-B743-A375-6E9BEACA8799}"/>
              </a:ext>
            </a:extLst>
          </p:cNvPr>
          <p:cNvSpPr>
            <a:spLocks noGrp="1"/>
          </p:cNvSpPr>
          <p:nvPr>
            <p:ph type="pic" sz="quarter" idx="17" hasCustomPrompt="1"/>
          </p:nvPr>
        </p:nvSpPr>
        <p:spPr>
          <a:xfrm>
            <a:off x="2732140" y="2921104"/>
            <a:ext cx="1302311" cy="914400"/>
          </a:xfr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4" name="Picture Placeholder 32">
            <a:extLst>
              <a:ext uri="{FF2B5EF4-FFF2-40B4-BE49-F238E27FC236}">
                <a16:creationId xmlns:a16="http://schemas.microsoft.com/office/drawing/2014/main" id="{34437CB5-4FD1-BD4C-9E3F-DE0347134F2E}"/>
              </a:ext>
            </a:extLst>
          </p:cNvPr>
          <p:cNvSpPr>
            <a:spLocks noGrp="1"/>
          </p:cNvSpPr>
          <p:nvPr>
            <p:ph type="pic" sz="quarter" idx="18" hasCustomPrompt="1"/>
          </p:nvPr>
        </p:nvSpPr>
        <p:spPr>
          <a:xfrm>
            <a:off x="791894" y="2921104"/>
            <a:ext cx="1828800" cy="914400"/>
          </a:xfrm>
        </p:spPr>
        <p:txBody>
          <a:bodyPr/>
          <a:lstStyle>
            <a:lvl1pPr marL="0" indent="0" algn="l">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6" name="Picture Placeholder 34">
            <a:extLst>
              <a:ext uri="{FF2B5EF4-FFF2-40B4-BE49-F238E27FC236}">
                <a16:creationId xmlns:a16="http://schemas.microsoft.com/office/drawing/2014/main" id="{7D39CEF2-EAFF-1F4F-8C1B-1AFC16A91F45}"/>
              </a:ext>
            </a:extLst>
          </p:cNvPr>
          <p:cNvSpPr>
            <a:spLocks noGrp="1"/>
          </p:cNvSpPr>
          <p:nvPr>
            <p:ph type="pic" sz="quarter" idx="19" hasCustomPrompt="1"/>
          </p:nvPr>
        </p:nvSpPr>
        <p:spPr>
          <a:xfrm>
            <a:off x="4145897" y="2921104"/>
            <a:ext cx="2167575" cy="914400"/>
          </a:xfrm>
        </p:spPr>
        <p:txBody>
          <a:bodyPr/>
          <a:lstStyle>
            <a:lvl1pPr>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7" name="Picture Placeholder 18">
            <a:extLst>
              <a:ext uri="{FF2B5EF4-FFF2-40B4-BE49-F238E27FC236}">
                <a16:creationId xmlns:a16="http://schemas.microsoft.com/office/drawing/2014/main" id="{55971632-141A-4A41-AE8A-7917773F35A5}"/>
              </a:ext>
            </a:extLst>
          </p:cNvPr>
          <p:cNvSpPr>
            <a:spLocks noGrp="1"/>
          </p:cNvSpPr>
          <p:nvPr>
            <p:ph type="pic" sz="quarter" idx="14" hasCustomPrompt="1"/>
          </p:nvPr>
        </p:nvSpPr>
        <p:spPr>
          <a:xfrm>
            <a:off x="7565571" y="1342125"/>
            <a:ext cx="2623459" cy="1461583"/>
          </a:xfrm>
        </p:spPr>
        <p:txBody>
          <a:bodyPr/>
          <a:lstStyle>
            <a:lvl1pPr algn="ctr">
              <a:buFontTx/>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8" name="Picture Placeholder 30">
            <a:extLst>
              <a:ext uri="{FF2B5EF4-FFF2-40B4-BE49-F238E27FC236}">
                <a16:creationId xmlns:a16="http://schemas.microsoft.com/office/drawing/2014/main" id="{3A1840DD-E6D4-FF44-BEE3-04222F6806E5}"/>
              </a:ext>
            </a:extLst>
          </p:cNvPr>
          <p:cNvSpPr>
            <a:spLocks noGrp="1"/>
          </p:cNvSpPr>
          <p:nvPr>
            <p:ph type="pic" sz="quarter" idx="20" hasCustomPrompt="1"/>
          </p:nvPr>
        </p:nvSpPr>
        <p:spPr>
          <a:xfrm>
            <a:off x="6424919" y="2921812"/>
            <a:ext cx="1135118" cy="914400"/>
          </a:xfr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17" name="Text Placeholder 4">
            <a:extLst>
              <a:ext uri="{FF2B5EF4-FFF2-40B4-BE49-F238E27FC236}">
                <a16:creationId xmlns:a16="http://schemas.microsoft.com/office/drawing/2014/main" id="{C02D1180-C050-974C-B328-F450BBE244DD}"/>
              </a:ext>
            </a:extLst>
          </p:cNvPr>
          <p:cNvSpPr>
            <a:spLocks noGrp="1"/>
          </p:cNvSpPr>
          <p:nvPr>
            <p:ph type="body" sz="quarter" idx="22" hasCustomPrompt="1"/>
          </p:nvPr>
        </p:nvSpPr>
        <p:spPr>
          <a:xfrm>
            <a:off x="773147" y="5382133"/>
            <a:ext cx="6351553" cy="1142491"/>
          </a:xfrm>
        </p:spPr>
        <p:txBody>
          <a:bodyPr lIns="0" tIns="0" rIns="0" bIns="0"/>
          <a:lstStyle>
            <a:lvl1pPr>
              <a:buFontTx/>
              <a:buNone/>
              <a:defRPr sz="1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pic>
        <p:nvPicPr>
          <p:cNvPr id="21" name="Picture 20">
            <a:extLst>
              <a:ext uri="{FF2B5EF4-FFF2-40B4-BE49-F238E27FC236}">
                <a16:creationId xmlns:a16="http://schemas.microsoft.com/office/drawing/2014/main" id="{CA06F258-49C3-D240-AD42-A5B44B649F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0507" y="5068122"/>
            <a:ext cx="1740628" cy="253070"/>
          </a:xfrm>
          <a:prstGeom prst="rect">
            <a:avLst/>
          </a:prstGeom>
        </p:spPr>
      </p:pic>
      <p:pic>
        <p:nvPicPr>
          <p:cNvPr id="26" name="Picture 25">
            <a:extLst>
              <a:ext uri="{FF2B5EF4-FFF2-40B4-BE49-F238E27FC236}">
                <a16:creationId xmlns:a16="http://schemas.microsoft.com/office/drawing/2014/main" id="{8277A925-1384-A147-AA06-F18C84462C3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17323" y="424120"/>
            <a:ext cx="1701630" cy="741524"/>
          </a:xfrm>
          <a:prstGeom prst="rect">
            <a:avLst/>
          </a:prstGeom>
        </p:spPr>
      </p:pic>
      <p:sp>
        <p:nvSpPr>
          <p:cNvPr id="5" name="TextBox 4">
            <a:extLst>
              <a:ext uri="{FF2B5EF4-FFF2-40B4-BE49-F238E27FC236}">
                <a16:creationId xmlns:a16="http://schemas.microsoft.com/office/drawing/2014/main" id="{2BFB9CFC-68E6-4FB2-B0D0-C4CB071B195A}"/>
              </a:ext>
            </a:extLst>
          </p:cNvPr>
          <p:cNvSpPr txBox="1"/>
          <p:nvPr userDrawn="1"/>
        </p:nvSpPr>
        <p:spPr>
          <a:xfrm>
            <a:off x="7605611" y="5280566"/>
            <a:ext cx="875155" cy="203133"/>
          </a:xfrm>
          <a:prstGeom prst="rect">
            <a:avLst/>
          </a:prstGeom>
          <a:noFill/>
        </p:spPr>
        <p:txBody>
          <a:bodyPr wrap="square" rtlCol="0" anchor="t">
            <a:spAutoFit/>
          </a:bodyPr>
          <a:lstStyle/>
          <a:p>
            <a:pPr>
              <a:lnSpc>
                <a:spcPct val="90000"/>
              </a:lnSpc>
              <a:spcBef>
                <a:spcPts val="0"/>
              </a:spcBef>
              <a:spcAft>
                <a:spcPts val="0"/>
              </a:spcAft>
            </a:pPr>
            <a:r>
              <a:rPr lang="en-US" sz="800" b="0" dirty="0">
                <a:solidFill>
                  <a:schemeClr val="bg1"/>
                </a:solidFill>
                <a:latin typeface="+mn-lt"/>
              </a:rPr>
              <a:t>Controlled by:</a:t>
            </a:r>
          </a:p>
        </p:txBody>
      </p:sp>
      <p:sp>
        <p:nvSpPr>
          <p:cNvPr id="7" name="Text Placeholder 6">
            <a:extLst>
              <a:ext uri="{FF2B5EF4-FFF2-40B4-BE49-F238E27FC236}">
                <a16:creationId xmlns:a16="http://schemas.microsoft.com/office/drawing/2014/main" id="{1B8FDD47-7073-49FB-85EA-AD060ECC6998}"/>
              </a:ext>
            </a:extLst>
          </p:cNvPr>
          <p:cNvSpPr>
            <a:spLocks noGrp="1"/>
          </p:cNvSpPr>
          <p:nvPr>
            <p:ph type="body" sz="quarter" idx="28" hasCustomPrompt="1"/>
          </p:nvPr>
        </p:nvSpPr>
        <p:spPr>
          <a:xfrm>
            <a:off x="8448675" y="5326837"/>
            <a:ext cx="1623272" cy="467944"/>
          </a:xfrm>
        </p:spPr>
        <p:txBody>
          <a:bodyPr anchor="t">
            <a:noAutofit/>
          </a:bodyPr>
          <a:lstStyle>
            <a:lvl1pPr>
              <a:lnSpc>
                <a:spcPct val="90000"/>
              </a:lnSpc>
              <a:spcBef>
                <a:spcPts val="0"/>
              </a:spcBef>
              <a:spcAft>
                <a:spcPts val="0"/>
              </a:spcAft>
              <a:defRPr sz="800" b="1">
                <a:solidFill>
                  <a:schemeClr val="bg1"/>
                </a:solidFill>
                <a:latin typeface="+mn-lt"/>
              </a:defRPr>
            </a:lvl1pPr>
            <a:lvl5pPr>
              <a:defRPr/>
            </a:lvl5pPr>
          </a:lstStyle>
          <a:p>
            <a:pPr lvl="0"/>
            <a:r>
              <a:rPr lang="en-US" dirty="0"/>
              <a:t>Click to edit Designating Agency and author/contact information (commonly Sandia National Laboratories)</a:t>
            </a:r>
          </a:p>
        </p:txBody>
      </p:sp>
      <p:sp>
        <p:nvSpPr>
          <p:cNvPr id="3" name="TextBox 2">
            <a:extLst>
              <a:ext uri="{FF2B5EF4-FFF2-40B4-BE49-F238E27FC236}">
                <a16:creationId xmlns:a16="http://schemas.microsoft.com/office/drawing/2014/main" id="{DA5E177E-8F82-427E-8E2D-5D6DB9E645FB}"/>
              </a:ext>
            </a:extLst>
          </p:cNvPr>
          <p:cNvSpPr txBox="1"/>
          <p:nvPr userDrawn="1"/>
        </p:nvSpPr>
        <p:spPr>
          <a:xfrm>
            <a:off x="7567068" y="9691"/>
            <a:ext cx="262888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cap="all" baseline="0" dirty="0">
                <a:solidFill>
                  <a:schemeClr val="bg1"/>
                </a:solidFill>
                <a:latin typeface="+mj-lt"/>
              </a:rPr>
              <a:t>CUI//EXPT</a:t>
            </a:r>
          </a:p>
        </p:txBody>
      </p:sp>
      <p:sp>
        <p:nvSpPr>
          <p:cNvPr id="19" name="TextBox 18">
            <a:extLst>
              <a:ext uri="{FF2B5EF4-FFF2-40B4-BE49-F238E27FC236}">
                <a16:creationId xmlns:a16="http://schemas.microsoft.com/office/drawing/2014/main" id="{8681B42E-5FB7-48A1-A3D5-947F846CF2A5}"/>
              </a:ext>
            </a:extLst>
          </p:cNvPr>
          <p:cNvSpPr txBox="1"/>
          <p:nvPr userDrawn="1"/>
        </p:nvSpPr>
        <p:spPr>
          <a:xfrm>
            <a:off x="7568989" y="6587769"/>
            <a:ext cx="2628880" cy="246221"/>
          </a:xfrm>
          <a:prstGeom prst="rect">
            <a:avLst/>
          </a:prstGeom>
          <a:noFill/>
        </p:spPr>
        <p:txBody>
          <a:bodyPr wrap="square" rtlCol="0" anchor="b">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cap="all" baseline="0" dirty="0">
                <a:solidFill>
                  <a:schemeClr val="bg1"/>
                </a:solidFill>
                <a:latin typeface="+mj-lt"/>
              </a:rPr>
              <a:t>CUI//EXPT</a:t>
            </a:r>
          </a:p>
        </p:txBody>
      </p:sp>
    </p:spTree>
    <p:extLst>
      <p:ext uri="{BB962C8B-B14F-4D97-AF65-F5344CB8AC3E}">
        <p14:creationId xmlns:p14="http://schemas.microsoft.com/office/powerpoint/2010/main" val="224231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I-Generic_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130694" y="5127584"/>
            <a:ext cx="7070704" cy="930315"/>
          </a:xfrm>
        </p:spPr>
        <p:txBody>
          <a:bodyPr lIns="0" rIns="0">
            <a:normAutofit/>
          </a:bodyPr>
          <a:lstStyle>
            <a:lvl1pPr marL="0" indent="0" algn="l">
              <a:buNone/>
              <a:defRPr sz="1800" b="0" i="0" cap="none" spc="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subtitle</a:t>
            </a:r>
          </a:p>
        </p:txBody>
      </p:sp>
      <p:sp>
        <p:nvSpPr>
          <p:cNvPr id="2" name="Title 1"/>
          <p:cNvSpPr>
            <a:spLocks noGrp="1"/>
          </p:cNvSpPr>
          <p:nvPr>
            <p:ph type="ctrTitle" hasCustomPrompt="1"/>
          </p:nvPr>
        </p:nvSpPr>
        <p:spPr>
          <a:xfrm>
            <a:off x="4130694" y="3112607"/>
            <a:ext cx="7070706" cy="1690255"/>
          </a:xfrm>
        </p:spPr>
        <p:txBody>
          <a:bodyPr lIns="0" rIns="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section title</a:t>
            </a:r>
          </a:p>
        </p:txBody>
      </p:sp>
      <p:sp>
        <p:nvSpPr>
          <p:cNvPr id="6" name="TextBox 5">
            <a:extLst>
              <a:ext uri="{FF2B5EF4-FFF2-40B4-BE49-F238E27FC236}">
                <a16:creationId xmlns:a16="http://schemas.microsoft.com/office/drawing/2014/main" id="{21223F00-ECED-4C47-9139-31EF883702A7}"/>
              </a:ext>
            </a:extLst>
          </p:cNvPr>
          <p:cNvSpPr txBox="1"/>
          <p:nvPr userDrawn="1"/>
        </p:nvSpPr>
        <p:spPr>
          <a:xfrm>
            <a:off x="2052376" y="20728"/>
            <a:ext cx="808844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cap="all" baseline="0" dirty="0">
                <a:solidFill>
                  <a:schemeClr val="tx1"/>
                </a:solidFill>
                <a:latin typeface="+mj-lt"/>
              </a:rPr>
              <a:t>CUI//EXPT</a:t>
            </a:r>
          </a:p>
        </p:txBody>
      </p:sp>
      <p:sp>
        <p:nvSpPr>
          <p:cNvPr id="9" name="TextBox 8">
            <a:extLst>
              <a:ext uri="{FF2B5EF4-FFF2-40B4-BE49-F238E27FC236}">
                <a16:creationId xmlns:a16="http://schemas.microsoft.com/office/drawing/2014/main" id="{59E95D8A-84DA-4871-8E7D-10AEA87E7575}"/>
              </a:ext>
            </a:extLst>
          </p:cNvPr>
          <p:cNvSpPr txBox="1"/>
          <p:nvPr userDrawn="1"/>
        </p:nvSpPr>
        <p:spPr>
          <a:xfrm>
            <a:off x="2051183" y="6584415"/>
            <a:ext cx="808844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cap="all" baseline="0" dirty="0">
                <a:solidFill>
                  <a:schemeClr val="tx1"/>
                </a:solidFill>
                <a:latin typeface="+mj-lt"/>
              </a:rPr>
              <a:t>CUI//EXPT</a:t>
            </a:r>
          </a:p>
        </p:txBody>
      </p:sp>
    </p:spTree>
    <p:extLst>
      <p:ext uri="{BB962C8B-B14F-4D97-AF65-F5344CB8AC3E}">
        <p14:creationId xmlns:p14="http://schemas.microsoft.com/office/powerpoint/2010/main" val="133603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I-Generic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401338"/>
            <a:ext cx="10553700" cy="741662"/>
          </a:xfrm>
        </p:spPr>
        <p:txBody>
          <a:bodyPr lIns="0" tIns="0" rIns="0" bIns="0"/>
          <a:lstStyle>
            <a:lvl1pPr marL="0">
              <a:defRPr/>
            </a:lvl1pPr>
          </a:lstStyle>
          <a:p>
            <a:r>
              <a:rPr lang="en-US" dirty="0"/>
              <a:t>Title and Content - Click to add title</a:t>
            </a:r>
          </a:p>
        </p:txBody>
      </p:sp>
      <p:sp>
        <p:nvSpPr>
          <p:cNvPr id="3" name="Content Placeholder 2"/>
          <p:cNvSpPr>
            <a:spLocks noGrp="1"/>
          </p:cNvSpPr>
          <p:nvPr>
            <p:ph idx="1" hasCustomPrompt="1"/>
          </p:nvPr>
        </p:nvSpPr>
        <p:spPr>
          <a:xfrm>
            <a:off x="762000" y="1447799"/>
            <a:ext cx="10553699" cy="4648201"/>
          </a:xfrm>
        </p:spPr>
        <p:txBody>
          <a:bodyPr lIns="0" tIns="0" rIns="0" bIns="0"/>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a:lvl2pPr>
            <a:lvl3pPr>
              <a:lnSpc>
                <a:spcPct val="100000"/>
              </a:lnSpc>
              <a:buFont typeface="Wingdings" pitchFamily="2" charset="2"/>
              <a:buChar char="§"/>
              <a:defRPr/>
            </a:lvl3pPr>
            <a:lvl4pPr>
              <a:lnSpc>
                <a:spcPct val="100000"/>
              </a:lnSpc>
              <a:buFont typeface="Wingdings" pitchFamily="2" charset="2"/>
              <a:buChar char="§"/>
              <a:defRPr/>
            </a:lvl4pPr>
            <a:lvl5pPr>
              <a:lnSpc>
                <a:spcPct val="100000"/>
              </a:lnSpc>
              <a:buFont typeface="Wingdings" pitchFamily="2" charset="2"/>
              <a:buChar cha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8" name="Slide Number Placeholder 7">
            <a:extLst>
              <a:ext uri="{FF2B5EF4-FFF2-40B4-BE49-F238E27FC236}">
                <a16:creationId xmlns:a16="http://schemas.microsoft.com/office/drawing/2014/main" id="{14DA5D46-7DB6-A447-B104-EB1662B30941}"/>
              </a:ext>
            </a:extLst>
          </p:cNvPr>
          <p:cNvSpPr>
            <a:spLocks noGrp="1"/>
          </p:cNvSpPr>
          <p:nvPr>
            <p:ph type="sldNum" sz="quarter" idx="4"/>
          </p:nvPr>
        </p:nvSpPr>
        <p:spPr>
          <a:xfrm>
            <a:off x="0" y="403287"/>
            <a:ext cx="575953" cy="337795"/>
          </a:xfrm>
          <a:prstGeom prst="rect">
            <a:avLst/>
          </a:prstGeom>
        </p:spPr>
        <p:txBody>
          <a:bodyPr vert="horz" lIns="0" tIns="0" rIns="0" bIns="0" rtlCol="0" anchor="b">
            <a:normAutofit/>
          </a:bodyP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sp>
        <p:nvSpPr>
          <p:cNvPr id="7" name="TextBox 6">
            <a:extLst>
              <a:ext uri="{FF2B5EF4-FFF2-40B4-BE49-F238E27FC236}">
                <a16:creationId xmlns:a16="http://schemas.microsoft.com/office/drawing/2014/main" id="{C5FA68C9-2828-4387-89C1-D85BA538C790}"/>
              </a:ext>
            </a:extLst>
          </p:cNvPr>
          <p:cNvSpPr txBox="1"/>
          <p:nvPr userDrawn="1"/>
        </p:nvSpPr>
        <p:spPr>
          <a:xfrm>
            <a:off x="2052376" y="20728"/>
            <a:ext cx="808844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cap="all" baseline="0" dirty="0">
                <a:solidFill>
                  <a:schemeClr val="tx1"/>
                </a:solidFill>
                <a:latin typeface="+mj-lt"/>
              </a:rPr>
              <a:t>CUI//EXPT</a:t>
            </a:r>
          </a:p>
        </p:txBody>
      </p:sp>
      <p:sp>
        <p:nvSpPr>
          <p:cNvPr id="9" name="TextBox 8">
            <a:extLst>
              <a:ext uri="{FF2B5EF4-FFF2-40B4-BE49-F238E27FC236}">
                <a16:creationId xmlns:a16="http://schemas.microsoft.com/office/drawing/2014/main" id="{63A35765-6384-42A2-848F-2A720ED1D9F8}"/>
              </a:ext>
            </a:extLst>
          </p:cNvPr>
          <p:cNvSpPr txBox="1"/>
          <p:nvPr userDrawn="1"/>
        </p:nvSpPr>
        <p:spPr>
          <a:xfrm>
            <a:off x="2051183" y="6584415"/>
            <a:ext cx="808844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cap="all" baseline="0" dirty="0">
                <a:solidFill>
                  <a:schemeClr val="tx1"/>
                </a:solidFill>
                <a:latin typeface="+mj-lt"/>
              </a:rPr>
              <a:t>CUI//EXPT</a:t>
            </a:r>
          </a:p>
        </p:txBody>
      </p:sp>
      <p:pic>
        <p:nvPicPr>
          <p:cNvPr id="10" name="Picture 9">
            <a:extLst>
              <a:ext uri="{FF2B5EF4-FFF2-40B4-BE49-F238E27FC236}">
                <a16:creationId xmlns:a16="http://schemas.microsoft.com/office/drawing/2014/main" id="{151D061E-E030-4A5A-B230-031C43C1892C}"/>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182726" y="595451"/>
            <a:ext cx="5450030" cy="5861211"/>
          </a:xfrm>
          <a:prstGeom prst="rect">
            <a:avLst/>
          </a:prstGeom>
        </p:spPr>
      </p:pic>
    </p:spTree>
    <p:extLst>
      <p:ext uri="{BB962C8B-B14F-4D97-AF65-F5344CB8AC3E}">
        <p14:creationId xmlns:p14="http://schemas.microsoft.com/office/powerpoint/2010/main" val="44099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I-Generic-Doubl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87078" y="394497"/>
            <a:ext cx="10528621" cy="748503"/>
          </a:xfrm>
        </p:spPr>
        <p:txBody>
          <a:bodyPr/>
          <a:lstStyle>
            <a:lvl1pPr>
              <a:defRPr/>
            </a:lvl1pPr>
          </a:lstStyle>
          <a:p>
            <a:r>
              <a:rPr lang="en-US" dirty="0"/>
              <a:t>Title and Double Content - Click to add title</a:t>
            </a:r>
          </a:p>
        </p:txBody>
      </p:sp>
      <p:sp>
        <p:nvSpPr>
          <p:cNvPr id="9" name="Content Placeholder 8"/>
          <p:cNvSpPr>
            <a:spLocks noGrp="1"/>
          </p:cNvSpPr>
          <p:nvPr>
            <p:ph sz="quarter" idx="14" hasCustomPrompt="1"/>
          </p:nvPr>
        </p:nvSpPr>
        <p:spPr>
          <a:xfrm>
            <a:off x="6158660" y="1447800"/>
            <a:ext cx="5157040" cy="4648200"/>
          </a:xfrm>
        </p:spPr>
        <p:txBody>
          <a:bodyPr lIns="45720"/>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6">
            <a:extLst>
              <a:ext uri="{FF2B5EF4-FFF2-40B4-BE49-F238E27FC236}">
                <a16:creationId xmlns:a16="http://schemas.microsoft.com/office/drawing/2014/main" id="{AFE68596-C998-4449-AA72-201F663B1080}"/>
              </a:ext>
            </a:extLst>
          </p:cNvPr>
          <p:cNvSpPr>
            <a:spLocks noGrp="1"/>
          </p:cNvSpPr>
          <p:nvPr>
            <p:ph sz="quarter" idx="13" hasCustomPrompt="1"/>
          </p:nvPr>
        </p:nvSpPr>
        <p:spPr>
          <a:xfrm>
            <a:off x="762000" y="1447800"/>
            <a:ext cx="4987924" cy="4648200"/>
          </a:xfrm>
        </p:spPr>
        <p:txBody>
          <a:bodyPr/>
          <a:lstStyle>
            <a:lvl1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7">
            <a:extLst>
              <a:ext uri="{FF2B5EF4-FFF2-40B4-BE49-F238E27FC236}">
                <a16:creationId xmlns:a16="http://schemas.microsoft.com/office/drawing/2014/main" id="{88CC8865-9B06-F04A-B596-67CF2250F53A}"/>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sp>
        <p:nvSpPr>
          <p:cNvPr id="11" name="TextBox 10">
            <a:extLst>
              <a:ext uri="{FF2B5EF4-FFF2-40B4-BE49-F238E27FC236}">
                <a16:creationId xmlns:a16="http://schemas.microsoft.com/office/drawing/2014/main" id="{15033C64-3FAC-452D-B66A-4BB0C470675F}"/>
              </a:ext>
            </a:extLst>
          </p:cNvPr>
          <p:cNvSpPr txBox="1"/>
          <p:nvPr userDrawn="1"/>
        </p:nvSpPr>
        <p:spPr>
          <a:xfrm>
            <a:off x="2052376" y="20728"/>
            <a:ext cx="808844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cap="all" baseline="0" dirty="0">
                <a:solidFill>
                  <a:schemeClr val="tx1"/>
                </a:solidFill>
                <a:latin typeface="+mj-lt"/>
              </a:rPr>
              <a:t>CUI//EXPT</a:t>
            </a:r>
          </a:p>
        </p:txBody>
      </p:sp>
      <p:sp>
        <p:nvSpPr>
          <p:cNvPr id="14" name="TextBox 13">
            <a:extLst>
              <a:ext uri="{FF2B5EF4-FFF2-40B4-BE49-F238E27FC236}">
                <a16:creationId xmlns:a16="http://schemas.microsoft.com/office/drawing/2014/main" id="{6002BEE2-2CB1-4A3D-B45F-920CA2C0F6BA}"/>
              </a:ext>
            </a:extLst>
          </p:cNvPr>
          <p:cNvSpPr txBox="1"/>
          <p:nvPr userDrawn="1"/>
        </p:nvSpPr>
        <p:spPr>
          <a:xfrm>
            <a:off x="2051183" y="6584415"/>
            <a:ext cx="808844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cap="all" baseline="0" dirty="0">
                <a:solidFill>
                  <a:schemeClr val="tx1"/>
                </a:solidFill>
                <a:latin typeface="+mj-lt"/>
              </a:rPr>
              <a:t>CUI//EXPT</a:t>
            </a:r>
          </a:p>
        </p:txBody>
      </p:sp>
      <p:pic>
        <p:nvPicPr>
          <p:cNvPr id="8" name="Picture 7">
            <a:extLst>
              <a:ext uri="{FF2B5EF4-FFF2-40B4-BE49-F238E27FC236}">
                <a16:creationId xmlns:a16="http://schemas.microsoft.com/office/drawing/2014/main" id="{0EE210D2-682F-4BDF-AF6C-B1A7817F5587}"/>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182726" y="595451"/>
            <a:ext cx="5450030" cy="5861211"/>
          </a:xfrm>
          <a:prstGeom prst="rect">
            <a:avLst/>
          </a:prstGeom>
        </p:spPr>
      </p:pic>
    </p:spTree>
    <p:extLst>
      <p:ext uri="{BB962C8B-B14F-4D97-AF65-F5344CB8AC3E}">
        <p14:creationId xmlns:p14="http://schemas.microsoft.com/office/powerpoint/2010/main" val="411079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I-Generic-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87079" y="394497"/>
            <a:ext cx="10480752" cy="748503"/>
          </a:xfrm>
        </p:spPr>
        <p:txBody>
          <a:bodyPr/>
          <a:lstStyle>
            <a:lvl1pPr>
              <a:defRPr b="0">
                <a:latin typeface="+mj-lt"/>
              </a:defRPr>
            </a:lvl1pPr>
          </a:lstStyle>
          <a:p>
            <a:r>
              <a:rPr lang="en-US" dirty="0"/>
              <a:t>Title Only - Click to add title</a:t>
            </a:r>
          </a:p>
        </p:txBody>
      </p:sp>
      <p:sp>
        <p:nvSpPr>
          <p:cNvPr id="9" name="Slide Number Placeholder 7">
            <a:extLst>
              <a:ext uri="{FF2B5EF4-FFF2-40B4-BE49-F238E27FC236}">
                <a16:creationId xmlns:a16="http://schemas.microsoft.com/office/drawing/2014/main" id="{047140F4-9603-3740-AC59-61030724EC20}"/>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sp>
        <p:nvSpPr>
          <p:cNvPr id="8" name="TextBox 7">
            <a:extLst>
              <a:ext uri="{FF2B5EF4-FFF2-40B4-BE49-F238E27FC236}">
                <a16:creationId xmlns:a16="http://schemas.microsoft.com/office/drawing/2014/main" id="{A97FCBE5-CBF8-4445-9F57-CD21125244D5}"/>
              </a:ext>
            </a:extLst>
          </p:cNvPr>
          <p:cNvSpPr txBox="1"/>
          <p:nvPr userDrawn="1"/>
        </p:nvSpPr>
        <p:spPr>
          <a:xfrm>
            <a:off x="2052376" y="20728"/>
            <a:ext cx="808844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cap="all" baseline="0" dirty="0">
                <a:solidFill>
                  <a:schemeClr val="tx1"/>
                </a:solidFill>
                <a:latin typeface="+mj-lt"/>
              </a:rPr>
              <a:t>CUI//EXPT</a:t>
            </a:r>
          </a:p>
        </p:txBody>
      </p:sp>
      <p:sp>
        <p:nvSpPr>
          <p:cNvPr id="10" name="TextBox 9">
            <a:extLst>
              <a:ext uri="{FF2B5EF4-FFF2-40B4-BE49-F238E27FC236}">
                <a16:creationId xmlns:a16="http://schemas.microsoft.com/office/drawing/2014/main" id="{937C959B-FB1C-4CB3-974D-CEC5C273CB65}"/>
              </a:ext>
            </a:extLst>
          </p:cNvPr>
          <p:cNvSpPr txBox="1"/>
          <p:nvPr userDrawn="1"/>
        </p:nvSpPr>
        <p:spPr>
          <a:xfrm>
            <a:off x="2051183" y="6584415"/>
            <a:ext cx="808844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cap="all" baseline="0" dirty="0">
                <a:solidFill>
                  <a:schemeClr val="tx1"/>
                </a:solidFill>
                <a:latin typeface="+mj-lt"/>
              </a:rPr>
              <a:t>CUI//EXPT</a:t>
            </a:r>
          </a:p>
        </p:txBody>
      </p:sp>
      <p:pic>
        <p:nvPicPr>
          <p:cNvPr id="6" name="Picture 5">
            <a:extLst>
              <a:ext uri="{FF2B5EF4-FFF2-40B4-BE49-F238E27FC236}">
                <a16:creationId xmlns:a16="http://schemas.microsoft.com/office/drawing/2014/main" id="{2925B5FE-7200-41A5-8F6B-B8FDF7ABCC2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182726" y="595451"/>
            <a:ext cx="5450030" cy="5861211"/>
          </a:xfrm>
          <a:prstGeom prst="rect">
            <a:avLst/>
          </a:prstGeom>
        </p:spPr>
      </p:pic>
    </p:spTree>
    <p:extLst>
      <p:ext uri="{BB962C8B-B14F-4D97-AF65-F5344CB8AC3E}">
        <p14:creationId xmlns:p14="http://schemas.microsoft.com/office/powerpoint/2010/main" val="205680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I-Generic_Blank">
    <p:spTree>
      <p:nvGrpSpPr>
        <p:cNvPr id="1" name=""/>
        <p:cNvGrpSpPr/>
        <p:nvPr/>
      </p:nvGrpSpPr>
      <p:grpSpPr>
        <a:xfrm>
          <a:off x="0" y="0"/>
          <a:ext cx="0" cy="0"/>
          <a:chOff x="0" y="0"/>
          <a:chExt cx="0" cy="0"/>
        </a:xfrm>
      </p:grpSpPr>
      <p:sp>
        <p:nvSpPr>
          <p:cNvPr id="5" name="Slide Number Placeholder 7">
            <a:extLst>
              <a:ext uri="{FF2B5EF4-FFF2-40B4-BE49-F238E27FC236}">
                <a16:creationId xmlns:a16="http://schemas.microsoft.com/office/drawing/2014/main" id="{00E64EEA-4BA9-DF41-A7C1-DB3C11E8F9DB}"/>
              </a:ext>
            </a:extLst>
          </p:cNvPr>
          <p:cNvSpPr>
            <a:spLocks noGrp="1"/>
          </p:cNvSpPr>
          <p:nvPr>
            <p:ph type="sldNum" sz="quarter" idx="4"/>
          </p:nvPr>
        </p:nvSpPr>
        <p:spPr>
          <a:xfrm>
            <a:off x="0" y="356686"/>
            <a:ext cx="559397" cy="570225"/>
          </a:xfrm>
          <a:prstGeom prst="rect">
            <a:avLst/>
          </a:prstGeom>
        </p:spPr>
        <p:txBody>
          <a:bodyPr vert="horz" lIns="0" tIns="0" rIns="0" bIns="0" rtlCol="0" anchor="ctr">
            <a:normAutofit/>
          </a:bodyP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sp>
        <p:nvSpPr>
          <p:cNvPr id="7" name="TextBox 6">
            <a:extLst>
              <a:ext uri="{FF2B5EF4-FFF2-40B4-BE49-F238E27FC236}">
                <a16:creationId xmlns:a16="http://schemas.microsoft.com/office/drawing/2014/main" id="{669CB492-1A07-4449-BC00-A1D653D49C47}"/>
              </a:ext>
            </a:extLst>
          </p:cNvPr>
          <p:cNvSpPr txBox="1"/>
          <p:nvPr userDrawn="1"/>
        </p:nvSpPr>
        <p:spPr>
          <a:xfrm>
            <a:off x="2052376" y="20728"/>
            <a:ext cx="808844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cap="all" baseline="0" dirty="0">
                <a:solidFill>
                  <a:schemeClr val="tx1"/>
                </a:solidFill>
                <a:latin typeface="+mj-lt"/>
              </a:rPr>
              <a:t>CUI//EXPT</a:t>
            </a:r>
          </a:p>
        </p:txBody>
      </p:sp>
      <p:sp>
        <p:nvSpPr>
          <p:cNvPr id="8" name="TextBox 7">
            <a:extLst>
              <a:ext uri="{FF2B5EF4-FFF2-40B4-BE49-F238E27FC236}">
                <a16:creationId xmlns:a16="http://schemas.microsoft.com/office/drawing/2014/main" id="{F9075724-F5E7-441B-ABE7-5B17F56B122C}"/>
              </a:ext>
            </a:extLst>
          </p:cNvPr>
          <p:cNvSpPr txBox="1"/>
          <p:nvPr userDrawn="1"/>
        </p:nvSpPr>
        <p:spPr>
          <a:xfrm>
            <a:off x="2051183" y="6584415"/>
            <a:ext cx="8088441"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cap="all" baseline="0" dirty="0">
                <a:solidFill>
                  <a:schemeClr val="tx1"/>
                </a:solidFill>
                <a:latin typeface="+mj-lt"/>
              </a:rPr>
              <a:t>CUI//EXPT</a:t>
            </a:r>
          </a:p>
        </p:txBody>
      </p:sp>
    </p:spTree>
    <p:extLst>
      <p:ext uri="{BB962C8B-B14F-4D97-AF65-F5344CB8AC3E}">
        <p14:creationId xmlns:p14="http://schemas.microsoft.com/office/powerpoint/2010/main" val="427013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UNCI -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2405A7D0-A065-44E8-BD31-2D1AF2D5E0D2}"/>
              </a:ext>
            </a:extLst>
          </p:cNvPr>
          <p:cNvSpPr txBox="1"/>
          <p:nvPr userDrawn="1"/>
        </p:nvSpPr>
        <p:spPr>
          <a:xfrm>
            <a:off x="10193121" y="5382134"/>
            <a:ext cx="1998880" cy="1200329"/>
          </a:xfrm>
          <a:prstGeom prst="rect">
            <a:avLst/>
          </a:prstGeom>
          <a:noFill/>
        </p:spPr>
        <p:txBody>
          <a:bodyPr wrap="square" rtlCol="0">
            <a:spAutoFit/>
          </a:bodyPr>
          <a:lstStyle/>
          <a:p>
            <a:pPr algn="ctr"/>
            <a:r>
              <a:rPr lang="en-US" sz="800" b="0" i="0" u="none" strike="noStrike" kern="1200" dirty="0">
                <a:solidFill>
                  <a:schemeClr val="tx1"/>
                </a:solidFill>
                <a:effectLst/>
                <a:latin typeface="Open Sans" panose="020B0606030504020204" pitchFamily="34" charset="0"/>
                <a:ea typeface="+mn-ea"/>
                <a:cs typeface="+mn-cs"/>
              </a:rPr>
              <a:t>Sandia National Laboratories is a </a:t>
            </a:r>
            <a:r>
              <a:rPr lang="en-US" sz="800" b="0" i="0" u="none" strike="noStrike" kern="1200" dirty="0" err="1">
                <a:solidFill>
                  <a:schemeClr val="tx1"/>
                </a:solidFill>
                <a:effectLst/>
                <a:latin typeface="Open Sans" panose="020B0606030504020204" pitchFamily="34" charset="0"/>
                <a:ea typeface="+mn-ea"/>
                <a:cs typeface="+mn-cs"/>
              </a:rPr>
              <a:t>multimission</a:t>
            </a:r>
            <a:r>
              <a:rPr lang="en-US" sz="800" b="0" i="0" u="none" strike="noStrike" kern="1200" dirty="0">
                <a:solidFill>
                  <a:schemeClr val="tx1"/>
                </a:solidFill>
                <a:effectLst/>
                <a:latin typeface="Open Sans" panose="020B0606030504020204" pitchFamily="34" charset="0"/>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800" b="0"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userDrawn="1">
            <p:ph type="ctrTitle" hasCustomPrompt="1"/>
          </p:nvPr>
        </p:nvSpPr>
        <p:spPr>
          <a:xfrm>
            <a:off x="773147" y="1194099"/>
            <a:ext cx="6351553" cy="1727005"/>
          </a:xfrm>
        </p:spPr>
        <p:txBody>
          <a:bodyPr lIns="0" tIns="91440" rIns="0" bIns="9144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title</a:t>
            </a:r>
          </a:p>
        </p:txBody>
      </p:sp>
      <p:sp>
        <p:nvSpPr>
          <p:cNvPr id="28" name="Text Placeholder 24">
            <a:extLst>
              <a:ext uri="{FF2B5EF4-FFF2-40B4-BE49-F238E27FC236}">
                <a16:creationId xmlns:a16="http://schemas.microsoft.com/office/drawing/2014/main" id="{F50582B7-4485-2444-8D1C-E899F3EE07AB}"/>
              </a:ext>
            </a:extLst>
          </p:cNvPr>
          <p:cNvSpPr>
            <a:spLocks noGrp="1"/>
          </p:cNvSpPr>
          <p:nvPr userDrawn="1">
            <p:ph type="body" sz="quarter" idx="15" hasCustomPrompt="1"/>
          </p:nvPr>
        </p:nvSpPr>
        <p:spPr>
          <a:xfrm>
            <a:off x="10286421" y="6586868"/>
            <a:ext cx="1828800" cy="136525"/>
          </a:xfrm>
        </p:spPr>
        <p:txBody>
          <a:bodyPr lIns="0" tIns="0" rIns="0" bIns="0">
            <a:normAutofit/>
          </a:bodyPr>
          <a:lstStyle>
            <a:lvl1pPr marL="0" indent="0" algn="ctr">
              <a:buNone/>
              <a:defRPr sz="8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24" name="Subtitle 2">
            <a:extLst>
              <a:ext uri="{FF2B5EF4-FFF2-40B4-BE49-F238E27FC236}">
                <a16:creationId xmlns:a16="http://schemas.microsoft.com/office/drawing/2014/main" id="{E8D43900-98D7-A44C-A2C8-C8E5D501587A}"/>
              </a:ext>
            </a:extLst>
          </p:cNvPr>
          <p:cNvSpPr>
            <a:spLocks noGrp="1"/>
          </p:cNvSpPr>
          <p:nvPr>
            <p:ph type="subTitle" idx="1" hasCustomPrompt="1"/>
          </p:nvPr>
        </p:nvSpPr>
        <p:spPr>
          <a:xfrm>
            <a:off x="773147" y="4142965"/>
            <a:ext cx="6351553" cy="914399"/>
          </a:xfrm>
        </p:spPr>
        <p:txBody>
          <a:bodyPr lIns="0" tIns="0" rIns="0" bIns="0" anchor="b">
            <a:normAutofit/>
          </a:bodyPr>
          <a:lstStyle>
            <a:lvl1pPr marL="0" indent="0" algn="l">
              <a:buNone/>
              <a:defRPr sz="1800" b="0" i="0" cap="none" spc="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PRESENTER/AUTHOR NAMES</a:t>
            </a:r>
          </a:p>
        </p:txBody>
      </p:sp>
      <p:sp>
        <p:nvSpPr>
          <p:cNvPr id="32" name="Picture Placeholder 30">
            <a:extLst>
              <a:ext uri="{FF2B5EF4-FFF2-40B4-BE49-F238E27FC236}">
                <a16:creationId xmlns:a16="http://schemas.microsoft.com/office/drawing/2014/main" id="{F1AEF7CB-72B7-B743-A375-6E9BEACA8799}"/>
              </a:ext>
            </a:extLst>
          </p:cNvPr>
          <p:cNvSpPr>
            <a:spLocks noGrp="1"/>
          </p:cNvSpPr>
          <p:nvPr>
            <p:ph type="pic" sz="quarter" idx="17" hasCustomPrompt="1"/>
          </p:nvPr>
        </p:nvSpPr>
        <p:spPr>
          <a:xfrm>
            <a:off x="2732140" y="2921104"/>
            <a:ext cx="1302311" cy="914400"/>
          </a:xfr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4" name="Picture Placeholder 32">
            <a:extLst>
              <a:ext uri="{FF2B5EF4-FFF2-40B4-BE49-F238E27FC236}">
                <a16:creationId xmlns:a16="http://schemas.microsoft.com/office/drawing/2014/main" id="{34437CB5-4FD1-BD4C-9E3F-DE0347134F2E}"/>
              </a:ext>
            </a:extLst>
          </p:cNvPr>
          <p:cNvSpPr>
            <a:spLocks noGrp="1"/>
          </p:cNvSpPr>
          <p:nvPr>
            <p:ph type="pic" sz="quarter" idx="18" hasCustomPrompt="1"/>
          </p:nvPr>
        </p:nvSpPr>
        <p:spPr>
          <a:xfrm>
            <a:off x="791894" y="2921104"/>
            <a:ext cx="1828800" cy="914400"/>
          </a:xfrm>
        </p:spPr>
        <p:txBody>
          <a:bodyPr/>
          <a:lstStyle>
            <a:lvl1pPr marL="0" indent="0" algn="l">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6" name="Picture Placeholder 34">
            <a:extLst>
              <a:ext uri="{FF2B5EF4-FFF2-40B4-BE49-F238E27FC236}">
                <a16:creationId xmlns:a16="http://schemas.microsoft.com/office/drawing/2014/main" id="{7D39CEF2-EAFF-1F4F-8C1B-1AFC16A91F45}"/>
              </a:ext>
            </a:extLst>
          </p:cNvPr>
          <p:cNvSpPr>
            <a:spLocks noGrp="1"/>
          </p:cNvSpPr>
          <p:nvPr>
            <p:ph type="pic" sz="quarter" idx="19" hasCustomPrompt="1"/>
          </p:nvPr>
        </p:nvSpPr>
        <p:spPr>
          <a:xfrm>
            <a:off x="4145897" y="2921104"/>
            <a:ext cx="2167575" cy="914400"/>
          </a:xfrm>
        </p:spPr>
        <p:txBody>
          <a:bodyPr/>
          <a:lstStyle>
            <a:lvl1pPr>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7" name="Picture Placeholder 18">
            <a:extLst>
              <a:ext uri="{FF2B5EF4-FFF2-40B4-BE49-F238E27FC236}">
                <a16:creationId xmlns:a16="http://schemas.microsoft.com/office/drawing/2014/main" id="{55971632-141A-4A41-AE8A-7917773F35A5}"/>
              </a:ext>
            </a:extLst>
          </p:cNvPr>
          <p:cNvSpPr>
            <a:spLocks noGrp="1"/>
          </p:cNvSpPr>
          <p:nvPr>
            <p:ph type="pic" sz="quarter" idx="14" hasCustomPrompt="1"/>
          </p:nvPr>
        </p:nvSpPr>
        <p:spPr>
          <a:xfrm>
            <a:off x="7565571" y="1342125"/>
            <a:ext cx="2623459" cy="1461583"/>
          </a:xfrm>
        </p:spPr>
        <p:txBody>
          <a:bodyPr/>
          <a:lstStyle>
            <a:lvl1pPr algn="ctr">
              <a:buFontTx/>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8" name="Picture Placeholder 30">
            <a:extLst>
              <a:ext uri="{FF2B5EF4-FFF2-40B4-BE49-F238E27FC236}">
                <a16:creationId xmlns:a16="http://schemas.microsoft.com/office/drawing/2014/main" id="{3A1840DD-E6D4-FF44-BEE3-04222F6806E5}"/>
              </a:ext>
            </a:extLst>
          </p:cNvPr>
          <p:cNvSpPr>
            <a:spLocks noGrp="1"/>
          </p:cNvSpPr>
          <p:nvPr>
            <p:ph type="pic" sz="quarter" idx="20" hasCustomPrompt="1"/>
          </p:nvPr>
        </p:nvSpPr>
        <p:spPr>
          <a:xfrm>
            <a:off x="6424919" y="2921812"/>
            <a:ext cx="1135118" cy="914400"/>
          </a:xfr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17" name="Text Placeholder 4">
            <a:extLst>
              <a:ext uri="{FF2B5EF4-FFF2-40B4-BE49-F238E27FC236}">
                <a16:creationId xmlns:a16="http://schemas.microsoft.com/office/drawing/2014/main" id="{C02D1180-C050-974C-B328-F450BBE244DD}"/>
              </a:ext>
            </a:extLst>
          </p:cNvPr>
          <p:cNvSpPr>
            <a:spLocks noGrp="1"/>
          </p:cNvSpPr>
          <p:nvPr>
            <p:ph type="body" sz="quarter" idx="22" hasCustomPrompt="1"/>
          </p:nvPr>
        </p:nvSpPr>
        <p:spPr>
          <a:xfrm>
            <a:off x="773147" y="5382133"/>
            <a:ext cx="6351553" cy="1142491"/>
          </a:xfrm>
        </p:spPr>
        <p:txBody>
          <a:bodyPr lIns="0" tIns="0" rIns="0" bIns="0"/>
          <a:lstStyle>
            <a:lvl1pPr>
              <a:buFontTx/>
              <a:buNone/>
              <a:defRPr sz="1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sp>
        <p:nvSpPr>
          <p:cNvPr id="12" name="TextBox 11">
            <a:extLst>
              <a:ext uri="{FF2B5EF4-FFF2-40B4-BE49-F238E27FC236}">
                <a16:creationId xmlns:a16="http://schemas.microsoft.com/office/drawing/2014/main" id="{EA5A5328-74A4-3549-B32F-AFFBF339E09C}"/>
              </a:ext>
            </a:extLst>
          </p:cNvPr>
          <p:cNvSpPr txBox="1"/>
          <p:nvPr userDrawn="1"/>
        </p:nvSpPr>
        <p:spPr>
          <a:xfrm>
            <a:off x="7560037" y="5230939"/>
            <a:ext cx="2630953" cy="1229193"/>
          </a:xfrm>
          <a:prstGeom prst="rect">
            <a:avLst/>
          </a:prstGeom>
          <a:solidFill>
            <a:srgbClr val="FFFFFF">
              <a:alpha val="71000"/>
            </a:srgbClr>
          </a:solidFill>
          <a:ln>
            <a:noFill/>
          </a:ln>
        </p:spPr>
        <p:txBody>
          <a:bodyPr wrap="square" lIns="45720" tIns="45720" rIns="45720" bIns="45720" rtlCol="0" anchor="ctr" anchorCtr="0">
            <a:noAutofit/>
          </a:bodyPr>
          <a:lstStyle/>
          <a:p>
            <a:pPr algn="ctr"/>
            <a:r>
              <a:rPr lang="en-US" sz="750" b="1" kern="1200" dirty="0">
                <a:solidFill>
                  <a:schemeClr val="tx1"/>
                </a:solidFill>
                <a:effectLst/>
                <a:latin typeface="+mn-lt"/>
                <a:ea typeface="+mn-ea"/>
                <a:cs typeface="+mn-cs"/>
              </a:rPr>
              <a:t>UNCLASSIFIED CONTROLLED NUCLEAR INFORMATION</a:t>
            </a:r>
            <a:endParaRPr lang="en-US" sz="750" kern="1200" dirty="0">
              <a:solidFill>
                <a:schemeClr val="tx1"/>
              </a:solidFill>
              <a:effectLst/>
              <a:latin typeface="+mn-lt"/>
              <a:ea typeface="+mn-ea"/>
              <a:cs typeface="+mn-cs"/>
            </a:endParaRPr>
          </a:p>
          <a:p>
            <a:pPr algn="ctr"/>
            <a:r>
              <a:rPr lang="en-US" sz="750" b="1" kern="1200" dirty="0">
                <a:solidFill>
                  <a:schemeClr val="tx1"/>
                </a:solidFill>
                <a:effectLst/>
                <a:latin typeface="+mn-lt"/>
                <a:ea typeface="+mn-ea"/>
                <a:cs typeface="+mn-cs"/>
              </a:rPr>
              <a:t>NOT FOR PUBLIC DISSEMINATION</a:t>
            </a:r>
            <a:endParaRPr lang="en-US" sz="750" kern="1200" dirty="0">
              <a:solidFill>
                <a:schemeClr val="tx1"/>
              </a:solidFill>
              <a:effectLst/>
              <a:latin typeface="+mn-lt"/>
              <a:ea typeface="+mn-ea"/>
              <a:cs typeface="+mn-cs"/>
            </a:endParaRPr>
          </a:p>
          <a:p>
            <a:pPr marL="0" marR="0" lvl="0" indent="0" algn="ctr" defTabSz="457200" rtl="0" eaLnBrk="1" fontAlgn="auto" latinLnBrk="0" hangingPunct="1">
              <a:lnSpc>
                <a:spcPct val="90000"/>
              </a:lnSpc>
              <a:spcBef>
                <a:spcPts val="200"/>
              </a:spcBef>
              <a:spcAft>
                <a:spcPts val="0"/>
              </a:spcAft>
              <a:buClrTx/>
              <a:buSzTx/>
              <a:buFontTx/>
              <a:buNone/>
              <a:tabLst/>
              <a:defRPr/>
            </a:pPr>
            <a:r>
              <a:rPr lang="en-US" sz="650" kern="1200" dirty="0">
                <a:solidFill>
                  <a:schemeClr val="tx1"/>
                </a:solidFill>
                <a:effectLst/>
                <a:latin typeface="+mn-lt"/>
                <a:ea typeface="+mn-ea"/>
                <a:cs typeface="+mn-cs"/>
              </a:rPr>
              <a:t>Unauthorized dissemination subject to civil and criminal </a:t>
            </a:r>
            <a:br>
              <a:rPr lang="en-US" sz="650" kern="1200" dirty="0">
                <a:solidFill>
                  <a:schemeClr val="tx1"/>
                </a:solidFill>
                <a:effectLst/>
                <a:latin typeface="+mn-lt"/>
                <a:ea typeface="+mn-ea"/>
                <a:cs typeface="+mn-cs"/>
              </a:rPr>
            </a:br>
            <a:r>
              <a:rPr lang="en-US" sz="650" kern="1200" dirty="0">
                <a:solidFill>
                  <a:schemeClr val="tx1"/>
                </a:solidFill>
                <a:effectLst/>
                <a:latin typeface="+mn-lt"/>
                <a:ea typeface="+mn-ea"/>
                <a:cs typeface="+mn-cs"/>
              </a:rPr>
              <a:t>sanctions under Section 148 of the Atomic Energy Act </a:t>
            </a:r>
            <a:br>
              <a:rPr lang="en-US" sz="650" kern="1200" dirty="0">
                <a:solidFill>
                  <a:schemeClr val="tx1"/>
                </a:solidFill>
                <a:effectLst/>
                <a:latin typeface="+mn-lt"/>
                <a:ea typeface="+mn-ea"/>
                <a:cs typeface="+mn-cs"/>
              </a:rPr>
            </a:br>
            <a:r>
              <a:rPr lang="en-US" sz="650" kern="1200" dirty="0">
                <a:solidFill>
                  <a:schemeClr val="tx1"/>
                </a:solidFill>
                <a:effectLst/>
                <a:latin typeface="+mn-lt"/>
                <a:ea typeface="+mn-ea"/>
                <a:cs typeface="+mn-cs"/>
              </a:rPr>
              <a:t>of 1954 as amended (42 U.S.C. 2168).</a:t>
            </a:r>
            <a:endParaRPr kumimoji="0" lang="en-US" sz="6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457200" rtl="0" eaLnBrk="1" fontAlgn="auto" latinLnBrk="0" hangingPunct="1">
              <a:lnSpc>
                <a:spcPct val="90000"/>
              </a:lnSpc>
              <a:spcBef>
                <a:spcPts val="400"/>
              </a:spcBef>
              <a:spcAft>
                <a:spcPts val="0"/>
              </a:spcAft>
              <a:buClrTx/>
              <a:buSzTx/>
              <a:buFontTx/>
              <a:buNone/>
              <a:tabLst/>
              <a:defRPr/>
            </a:pPr>
            <a:r>
              <a:rPr kumimoji="0" lang="en-US" sz="65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Reviewing Official/Org:            </a:t>
            </a:r>
          </a:p>
          <a:p>
            <a:pPr marL="0" marR="0" lvl="0" indent="0" algn="l" defTabSz="457200" rtl="0" eaLnBrk="1" fontAlgn="auto" latinLnBrk="0" hangingPunct="1">
              <a:lnSpc>
                <a:spcPct val="90000"/>
              </a:lnSpc>
              <a:spcBef>
                <a:spcPts val="400"/>
              </a:spcBef>
              <a:spcAft>
                <a:spcPts val="0"/>
              </a:spcAft>
              <a:buClrTx/>
              <a:buSzTx/>
              <a:buFontTx/>
              <a:buNone/>
              <a:tabLst/>
              <a:defRPr/>
            </a:pPr>
            <a:endParaRPr kumimoji="0" lang="en-US" sz="65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90000"/>
              </a:lnSpc>
              <a:spcBef>
                <a:spcPts val="400"/>
              </a:spcBef>
              <a:spcAft>
                <a:spcPts val="0"/>
              </a:spcAft>
              <a:buClrTx/>
              <a:buSzTx/>
              <a:buFontTx/>
              <a:buNone/>
              <a:tabLst/>
              <a:defRPr/>
            </a:pPr>
            <a:r>
              <a:rPr kumimoji="0" lang="en-US" sz="65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Date: </a:t>
            </a:r>
          </a:p>
          <a:p>
            <a:pPr marL="0" marR="0" lvl="0" indent="0" algn="l" defTabSz="457200" rtl="0" eaLnBrk="1" fontAlgn="auto" latinLnBrk="0" hangingPunct="1">
              <a:lnSpc>
                <a:spcPct val="90000"/>
              </a:lnSpc>
              <a:spcBef>
                <a:spcPts val="400"/>
              </a:spcBef>
              <a:spcAft>
                <a:spcPts val="0"/>
              </a:spcAft>
              <a:buClrTx/>
              <a:buSzTx/>
              <a:buFontTx/>
              <a:buNone/>
              <a:tabLst/>
              <a:defRPr/>
            </a:pPr>
            <a:r>
              <a:rPr kumimoji="0" lang="en-US" sz="65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Guidance (if applicable):        </a:t>
            </a:r>
          </a:p>
        </p:txBody>
      </p:sp>
      <p:sp>
        <p:nvSpPr>
          <p:cNvPr id="13" name="Text Placeholder 24">
            <a:extLst>
              <a:ext uri="{FF2B5EF4-FFF2-40B4-BE49-F238E27FC236}">
                <a16:creationId xmlns:a16="http://schemas.microsoft.com/office/drawing/2014/main" id="{4FA440F5-7255-4647-9009-F6745DEFAB37}"/>
              </a:ext>
            </a:extLst>
          </p:cNvPr>
          <p:cNvSpPr>
            <a:spLocks noGrp="1"/>
          </p:cNvSpPr>
          <p:nvPr>
            <p:ph type="body" sz="quarter" idx="23" hasCustomPrompt="1"/>
          </p:nvPr>
        </p:nvSpPr>
        <p:spPr>
          <a:xfrm>
            <a:off x="8551889" y="5905495"/>
            <a:ext cx="1565993" cy="269823"/>
          </a:xfrm>
        </p:spPr>
        <p:txBody>
          <a:bodyPr lIns="0" tIns="0" rIns="0" bIns="0">
            <a:noAutofit/>
          </a:bodyPr>
          <a:lstStyle>
            <a:lvl1pPr marL="0" indent="0" algn="l">
              <a:buNone/>
              <a:defRPr sz="650" b="1" i="0">
                <a:latin typeface="+mn-lt"/>
                <a:ea typeface="Open Sans" panose="020B0606030504020204" pitchFamily="34" charset="0"/>
                <a:cs typeface="Open Sans" panose="020B0606030504020204" pitchFamily="34" charset="0"/>
              </a:defRPr>
            </a:lvl1pPr>
          </a:lstStyle>
          <a:p>
            <a:pPr lvl="0"/>
            <a:r>
              <a:rPr lang="en-US" dirty="0"/>
              <a:t>Click to add NAME/DOE SNL/ LOCATION (NM/CA)</a:t>
            </a:r>
          </a:p>
        </p:txBody>
      </p:sp>
      <p:sp>
        <p:nvSpPr>
          <p:cNvPr id="15" name="Text Placeholder 24">
            <a:extLst>
              <a:ext uri="{FF2B5EF4-FFF2-40B4-BE49-F238E27FC236}">
                <a16:creationId xmlns:a16="http://schemas.microsoft.com/office/drawing/2014/main" id="{18AE5C43-6EAF-2349-AD1C-349713E65451}"/>
              </a:ext>
            </a:extLst>
          </p:cNvPr>
          <p:cNvSpPr>
            <a:spLocks noGrp="1"/>
          </p:cNvSpPr>
          <p:nvPr>
            <p:ph type="body" sz="quarter" idx="25" hasCustomPrompt="1"/>
          </p:nvPr>
        </p:nvSpPr>
        <p:spPr>
          <a:xfrm>
            <a:off x="7887845" y="6182637"/>
            <a:ext cx="1132588" cy="123880"/>
          </a:xfrm>
        </p:spPr>
        <p:txBody>
          <a:bodyPr lIns="0" tIns="0" rIns="0" bIns="0">
            <a:noAutofit/>
          </a:bodyPr>
          <a:lstStyle>
            <a:lvl1pPr marL="0" indent="0" algn="l">
              <a:buNone/>
              <a:defRPr sz="650" b="1" i="0">
                <a:latin typeface="+mn-lt"/>
                <a:ea typeface="Open Sans" panose="020B0606030504020204" pitchFamily="34" charset="0"/>
                <a:cs typeface="Open Sans" panose="020B0606030504020204" pitchFamily="34" charset="0"/>
              </a:defRPr>
            </a:lvl1pPr>
          </a:lstStyle>
          <a:p>
            <a:pPr lvl="0"/>
            <a:r>
              <a:rPr lang="en-US" dirty="0"/>
              <a:t>Click to add DATE</a:t>
            </a:r>
          </a:p>
        </p:txBody>
      </p:sp>
      <p:pic>
        <p:nvPicPr>
          <p:cNvPr id="21" name="Picture 20">
            <a:extLst>
              <a:ext uri="{FF2B5EF4-FFF2-40B4-BE49-F238E27FC236}">
                <a16:creationId xmlns:a16="http://schemas.microsoft.com/office/drawing/2014/main" id="{CA06F258-49C3-D240-AD42-A5B44B649F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0507" y="5068122"/>
            <a:ext cx="1740628" cy="253070"/>
          </a:xfrm>
          <a:prstGeom prst="rect">
            <a:avLst/>
          </a:prstGeom>
        </p:spPr>
      </p:pic>
      <p:sp>
        <p:nvSpPr>
          <p:cNvPr id="27" name="Text Placeholder 24">
            <a:extLst>
              <a:ext uri="{FF2B5EF4-FFF2-40B4-BE49-F238E27FC236}">
                <a16:creationId xmlns:a16="http://schemas.microsoft.com/office/drawing/2014/main" id="{23B9E703-FFE2-B047-AAB6-2CACF59A1168}"/>
              </a:ext>
            </a:extLst>
          </p:cNvPr>
          <p:cNvSpPr>
            <a:spLocks noGrp="1"/>
          </p:cNvSpPr>
          <p:nvPr>
            <p:ph type="body" sz="quarter" idx="26" hasCustomPrompt="1"/>
          </p:nvPr>
        </p:nvSpPr>
        <p:spPr>
          <a:xfrm>
            <a:off x="8587386" y="6327542"/>
            <a:ext cx="1132588" cy="123880"/>
          </a:xfrm>
        </p:spPr>
        <p:txBody>
          <a:bodyPr lIns="0" tIns="0" rIns="0" bIns="0">
            <a:noAutofit/>
          </a:bodyPr>
          <a:lstStyle>
            <a:lvl1pPr marL="0" indent="0" algn="l">
              <a:buNone/>
              <a:defRPr sz="650" b="1" i="0">
                <a:latin typeface="+mn-lt"/>
                <a:ea typeface="Open Sans" panose="020B0606030504020204" pitchFamily="34" charset="0"/>
                <a:cs typeface="Open Sans" panose="020B0606030504020204" pitchFamily="34" charset="0"/>
              </a:defRPr>
            </a:lvl1pPr>
          </a:lstStyle>
          <a:p>
            <a:pPr lvl="0"/>
            <a:r>
              <a:rPr lang="en-US" dirty="0"/>
              <a:t>Click to add GUIDANCE</a:t>
            </a:r>
          </a:p>
        </p:txBody>
      </p:sp>
      <p:pic>
        <p:nvPicPr>
          <p:cNvPr id="35" name="Picture 34">
            <a:extLst>
              <a:ext uri="{FF2B5EF4-FFF2-40B4-BE49-F238E27FC236}">
                <a16:creationId xmlns:a16="http://schemas.microsoft.com/office/drawing/2014/main" id="{30AC1AFE-54F1-4C97-B7C3-AB65262BF2C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17323" y="424120"/>
            <a:ext cx="1701630" cy="741524"/>
          </a:xfrm>
          <a:prstGeom prst="rect">
            <a:avLst/>
          </a:prstGeom>
        </p:spPr>
      </p:pic>
      <p:sp>
        <p:nvSpPr>
          <p:cNvPr id="20" name="TextBox 19">
            <a:extLst>
              <a:ext uri="{FF2B5EF4-FFF2-40B4-BE49-F238E27FC236}">
                <a16:creationId xmlns:a16="http://schemas.microsoft.com/office/drawing/2014/main" id="{274F9107-4033-4BCF-91CA-E0EEA64C6372}"/>
              </a:ext>
            </a:extLst>
          </p:cNvPr>
          <p:cNvSpPr txBox="1"/>
          <p:nvPr userDrawn="1"/>
        </p:nvSpPr>
        <p:spPr>
          <a:xfrm>
            <a:off x="7567068" y="9691"/>
            <a:ext cx="262888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cap="all" baseline="0" dirty="0">
                <a:solidFill>
                  <a:schemeClr val="bg1"/>
                </a:solidFill>
                <a:latin typeface="+mj-lt"/>
              </a:rPr>
              <a:t>Access the master layout to edit CONTROL marking//category</a:t>
            </a:r>
          </a:p>
        </p:txBody>
      </p:sp>
      <p:sp>
        <p:nvSpPr>
          <p:cNvPr id="22" name="TextBox 21">
            <a:extLst>
              <a:ext uri="{FF2B5EF4-FFF2-40B4-BE49-F238E27FC236}">
                <a16:creationId xmlns:a16="http://schemas.microsoft.com/office/drawing/2014/main" id="{C94B8A52-ED65-4BB5-8638-0395C62AC7F5}"/>
              </a:ext>
            </a:extLst>
          </p:cNvPr>
          <p:cNvSpPr txBox="1"/>
          <p:nvPr userDrawn="1"/>
        </p:nvSpPr>
        <p:spPr>
          <a:xfrm>
            <a:off x="7568989" y="6433880"/>
            <a:ext cx="2628880" cy="400110"/>
          </a:xfrm>
          <a:prstGeom prst="rect">
            <a:avLst/>
          </a:prstGeom>
          <a:noFill/>
        </p:spPr>
        <p:txBody>
          <a:bodyPr wrap="square" rtlCol="0" anchor="b">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cap="all" baseline="0" dirty="0">
                <a:solidFill>
                  <a:schemeClr val="bg1"/>
                </a:solidFill>
                <a:latin typeface="+mj-lt"/>
              </a:rPr>
              <a:t>Access the master layout to edit CONTROL marking//category</a:t>
            </a:r>
          </a:p>
        </p:txBody>
      </p:sp>
    </p:spTree>
    <p:extLst>
      <p:ext uri="{BB962C8B-B14F-4D97-AF65-F5344CB8AC3E}">
        <p14:creationId xmlns:p14="http://schemas.microsoft.com/office/powerpoint/2010/main" val="139644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7079" y="394497"/>
            <a:ext cx="10480752" cy="728247"/>
          </a:xfrm>
          <a:prstGeom prst="rect">
            <a:avLst/>
          </a:prstGeom>
        </p:spPr>
        <p:txBody>
          <a:bodyPr vert="horz" lIns="0" tIns="0" rIns="0" bIns="0" rtlCol="0" anchor="t">
            <a:normAutofit/>
          </a:bodyPr>
          <a:lstStyle/>
          <a:p>
            <a:r>
              <a:rPr lang="en-US" dirty="0"/>
              <a:t>Click to add title</a:t>
            </a:r>
          </a:p>
        </p:txBody>
      </p:sp>
      <p:sp>
        <p:nvSpPr>
          <p:cNvPr id="3" name="Text Placeholder 2"/>
          <p:cNvSpPr>
            <a:spLocks noGrp="1"/>
          </p:cNvSpPr>
          <p:nvPr>
            <p:ph type="body" idx="1"/>
          </p:nvPr>
        </p:nvSpPr>
        <p:spPr>
          <a:xfrm>
            <a:off x="773090" y="1447800"/>
            <a:ext cx="10530070" cy="4648200"/>
          </a:xfrm>
          <a:prstGeom prst="rect">
            <a:avLst/>
          </a:prstGeom>
        </p:spPr>
        <p:txBody>
          <a:bodyPr vert="horz" lIns="0" tIns="0" rIns="0" bIns="0" rtlCol="0">
            <a:normAutofit/>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AD1E2D48-26E4-F540-8A4B-081EC834D04C}"/>
              </a:ext>
            </a:extLst>
          </p:cNvPr>
          <p:cNvSpPr>
            <a:spLocks noGrp="1"/>
          </p:cNvSpPr>
          <p:nvPr>
            <p:ph type="sldNum" sz="quarter" idx="4"/>
          </p:nvPr>
        </p:nvSpPr>
        <p:spPr>
          <a:xfrm>
            <a:off x="0" y="356686"/>
            <a:ext cx="559397" cy="570225"/>
          </a:xfrm>
          <a:prstGeom prst="rect">
            <a:avLst/>
          </a:prstGeom>
        </p:spPr>
        <p:txBody>
          <a:bodyPr vert="horz" lIns="0" tIns="0" rIns="0" bIns="0" rtlCol="0" anchor="ctr">
            <a:normAutofit/>
          </a:bodyP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spTree>
    <p:extLst>
      <p:ext uri="{BB962C8B-B14F-4D97-AF65-F5344CB8AC3E}">
        <p14:creationId xmlns:p14="http://schemas.microsoft.com/office/powerpoint/2010/main" val="3996895408"/>
      </p:ext>
    </p:extLst>
  </p:cSld>
  <p:clrMap bg1="lt1" tx1="dk1" bg2="lt2" tx2="dk2" accent1="accent1" accent2="accent2" accent3="accent3" accent4="accent4" accent5="accent5" accent6="accent6" hlink="hlink" folHlink="folHlink"/>
  <p:sldLayoutIdLst>
    <p:sldLayoutId id="2147483806" r:id="rId1"/>
    <p:sldLayoutId id="2147483701" r:id="rId2"/>
    <p:sldLayoutId id="2147483813" r:id="rId3"/>
    <p:sldLayoutId id="2147483697" r:id="rId4"/>
    <p:sldLayoutId id="2147483698" r:id="rId5"/>
    <p:sldLayoutId id="214748376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4" rtl="0" eaLnBrk="1" latinLnBrk="0" hangingPunct="1">
        <a:lnSpc>
          <a:spcPct val="85000"/>
        </a:lnSpc>
        <a:spcBef>
          <a:spcPct val="0"/>
        </a:spcBef>
        <a:buNone/>
        <a:defRPr sz="2800" b="0" i="0" kern="1200" spc="100" baseline="0">
          <a:solidFill>
            <a:schemeClr val="bg2">
              <a:lumMod val="25000"/>
            </a:schemeClr>
          </a:solidFill>
          <a:latin typeface="+mj-lt"/>
          <a:ea typeface="Open Sans SemiBold" panose="020B0606030504020204" pitchFamily="34" charset="0"/>
          <a:cs typeface="Open Sans SemiBold" panose="020B0606030504020204" pitchFamily="34" charset="0"/>
        </a:defRPr>
      </a:lvl1pPr>
    </p:titleStyle>
    <p:body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22860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85800" indent="-228600" algn="l" defTabSz="914354" rtl="0" eaLnBrk="1" latinLnBrk="0" hangingPunct="0">
        <a:lnSpc>
          <a:spcPct val="100000"/>
        </a:lnSpc>
        <a:spcBef>
          <a:spcPts val="200"/>
        </a:spcBef>
        <a:spcAft>
          <a:spcPts val="400"/>
        </a:spcAft>
        <a:buClr>
          <a:schemeClr val="accent3"/>
        </a:buClr>
        <a:buFont typeface="Wingdings" pitchFamily="2" charset="2"/>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914400" indent="-228600" algn="l" defTabSz="914354" rtl="0" eaLnBrk="1" latinLnBrk="0" hangingPunct="0">
        <a:lnSpc>
          <a:spcPct val="100000"/>
        </a:lnSpc>
        <a:spcBef>
          <a:spcPts val="200"/>
        </a:spcBef>
        <a:spcAft>
          <a:spcPts val="400"/>
        </a:spcAft>
        <a:buClr>
          <a:schemeClr val="accent2"/>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143000" indent="-228600" algn="l" defTabSz="914354" rtl="0" eaLnBrk="1" latinLnBrk="0" hangingPunct="0">
        <a:lnSpc>
          <a:spcPct val="100000"/>
        </a:lnSpc>
        <a:spcBef>
          <a:spcPts val="200"/>
        </a:spcBef>
        <a:spcAft>
          <a:spcPts val="400"/>
        </a:spcAft>
        <a:buClr>
          <a:schemeClr val="accent6"/>
        </a:buClr>
        <a:buFont typeface="Wingdings" pitchFamily="2" charset="2"/>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7079" y="394497"/>
            <a:ext cx="10480752" cy="728247"/>
          </a:xfrm>
          <a:prstGeom prst="rect">
            <a:avLst/>
          </a:prstGeom>
        </p:spPr>
        <p:txBody>
          <a:bodyPr vert="horz" lIns="0" tIns="0" rIns="0" bIns="0" rtlCol="0" anchor="t">
            <a:normAutofit/>
          </a:bodyPr>
          <a:lstStyle/>
          <a:p>
            <a:r>
              <a:rPr lang="en-US" dirty="0"/>
              <a:t>Click to add title</a:t>
            </a:r>
          </a:p>
        </p:txBody>
      </p:sp>
      <p:sp>
        <p:nvSpPr>
          <p:cNvPr id="3" name="Text Placeholder 2"/>
          <p:cNvSpPr>
            <a:spLocks noGrp="1"/>
          </p:cNvSpPr>
          <p:nvPr>
            <p:ph type="body" idx="1"/>
          </p:nvPr>
        </p:nvSpPr>
        <p:spPr>
          <a:xfrm>
            <a:off x="773090" y="1447800"/>
            <a:ext cx="10530070" cy="4648200"/>
          </a:xfrm>
          <a:prstGeom prst="rect">
            <a:avLst/>
          </a:prstGeom>
        </p:spPr>
        <p:txBody>
          <a:bodyPr vert="horz" lIns="0" tIns="0" rIns="0" bIns="0" rtlCol="0">
            <a:normAutofit/>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AD1E2D48-26E4-F540-8A4B-081EC834D04C}"/>
              </a:ext>
            </a:extLst>
          </p:cNvPr>
          <p:cNvSpPr>
            <a:spLocks noGrp="1"/>
          </p:cNvSpPr>
          <p:nvPr>
            <p:ph type="sldNum" sz="quarter" idx="4"/>
          </p:nvPr>
        </p:nvSpPr>
        <p:spPr>
          <a:xfrm>
            <a:off x="0" y="356686"/>
            <a:ext cx="559397" cy="570225"/>
          </a:xfrm>
          <a:prstGeom prst="rect">
            <a:avLst/>
          </a:prstGeom>
        </p:spPr>
        <p:txBody>
          <a:bodyPr vert="horz" lIns="0" tIns="0" rIns="0" bIns="0" rtlCol="0" anchor="ctr">
            <a:normAutofit/>
          </a:bodyP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spTree>
    <p:extLst>
      <p:ext uri="{BB962C8B-B14F-4D97-AF65-F5344CB8AC3E}">
        <p14:creationId xmlns:p14="http://schemas.microsoft.com/office/powerpoint/2010/main" val="891670429"/>
      </p:ext>
    </p:extLst>
  </p:cSld>
  <p:clrMap bg1="lt1" tx1="dk1" bg2="lt2" tx2="dk2" accent1="accent1" accent2="accent2" accent3="accent3" accent4="accent4" accent5="accent5" accent6="accent6" hlink="hlink" folHlink="folHlink"/>
  <p:sldLayoutIdLst>
    <p:sldLayoutId id="214748384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4" rtl="0" eaLnBrk="1" latinLnBrk="0" hangingPunct="1">
        <a:lnSpc>
          <a:spcPct val="85000"/>
        </a:lnSpc>
        <a:spcBef>
          <a:spcPct val="0"/>
        </a:spcBef>
        <a:buNone/>
        <a:defRPr sz="2800" b="0" i="0" kern="1200" spc="100" baseline="0">
          <a:solidFill>
            <a:schemeClr val="bg2">
              <a:lumMod val="25000"/>
            </a:schemeClr>
          </a:solidFill>
          <a:latin typeface="+mj-lt"/>
          <a:ea typeface="Open Sans SemiBold" panose="020B0606030504020204" pitchFamily="34" charset="0"/>
          <a:cs typeface="Open Sans SemiBold" panose="020B0606030504020204" pitchFamily="34" charset="0"/>
        </a:defRPr>
      </a:lvl1pPr>
    </p:titleStyle>
    <p:body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22860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85800" indent="-228600" algn="l" defTabSz="914354" rtl="0" eaLnBrk="1" latinLnBrk="0" hangingPunct="0">
        <a:lnSpc>
          <a:spcPct val="100000"/>
        </a:lnSpc>
        <a:spcBef>
          <a:spcPts val="200"/>
        </a:spcBef>
        <a:spcAft>
          <a:spcPts val="400"/>
        </a:spcAft>
        <a:buClr>
          <a:schemeClr val="accent3"/>
        </a:buClr>
        <a:buFont typeface="Wingdings" pitchFamily="2" charset="2"/>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914400" indent="-228600" algn="l" defTabSz="914354" rtl="0" eaLnBrk="1" latinLnBrk="0" hangingPunct="0">
        <a:lnSpc>
          <a:spcPct val="100000"/>
        </a:lnSpc>
        <a:spcBef>
          <a:spcPts val="200"/>
        </a:spcBef>
        <a:spcAft>
          <a:spcPts val="400"/>
        </a:spcAft>
        <a:buClr>
          <a:schemeClr val="accent2"/>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143000" indent="-228600" algn="l" defTabSz="914354" rtl="0" eaLnBrk="1" latinLnBrk="0" hangingPunct="0">
        <a:lnSpc>
          <a:spcPct val="100000"/>
        </a:lnSpc>
        <a:spcBef>
          <a:spcPts val="200"/>
        </a:spcBef>
        <a:spcAft>
          <a:spcPts val="400"/>
        </a:spcAft>
        <a:buClr>
          <a:schemeClr val="accent6"/>
        </a:buClr>
        <a:buFont typeface="Wingdings" pitchFamily="2" charset="2"/>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3.xml"/><Relationship Id="rId4" Type="http://schemas.openxmlformats.org/officeDocument/2006/relationships/image" Target="../media/image193.png"/></Relationships>
</file>

<file path=ppt/slides/_rels/slide10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4.png"/><Relationship Id="rId1" Type="http://schemas.openxmlformats.org/officeDocument/2006/relationships/slideLayout" Target="../slideLayouts/slideLayout3.xml"/><Relationship Id="rId5" Type="http://schemas.openxmlformats.org/officeDocument/2006/relationships/image" Target="../media/image193.png"/><Relationship Id="rId4" Type="http://schemas.openxmlformats.org/officeDocument/2006/relationships/image" Target="../media/image195.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199.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197.png"/><Relationship Id="rId1" Type="http://schemas.openxmlformats.org/officeDocument/2006/relationships/slideLayout" Target="../slideLayouts/slideLayout3.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11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3.png"/><Relationship Id="rId1" Type="http://schemas.openxmlformats.org/officeDocument/2006/relationships/slideLayout" Target="../slideLayouts/slideLayout3.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11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3.xml"/><Relationship Id="rId5" Type="http://schemas.openxmlformats.org/officeDocument/2006/relationships/image" Target="../media/image216.png"/><Relationship Id="rId4" Type="http://schemas.openxmlformats.org/officeDocument/2006/relationships/image" Target="../media/image215.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311.png"/><Relationship Id="rId5" Type="http://schemas.openxmlformats.org/officeDocument/2006/relationships/image" Target="../media/image22.png"/><Relationship Id="rId4" Type="http://schemas.openxmlformats.org/officeDocument/2006/relationships/image" Target="../media/image1111.png"/></Relationships>
</file>

<file path=ppt/slides/_rels/slide120.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219.jp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2.png"/></Relationships>
</file>

<file path=ppt/slides/_rels/slide131.xml.rels><?xml version="1.0" encoding="UTF-8" standalone="yes"?>
<Relationships xmlns="http://schemas.openxmlformats.org/package/2006/relationships"><Relationship Id="rId8" Type="http://schemas.openxmlformats.org/officeDocument/2006/relationships/image" Target="../media/image229.png"/><Relationship Id="rId13" Type="http://schemas.openxmlformats.org/officeDocument/2006/relationships/image" Target="../media/image235.png"/><Relationship Id="rId3" Type="http://schemas.openxmlformats.org/officeDocument/2006/relationships/image" Target="../media/image224.png"/><Relationship Id="rId7" Type="http://schemas.openxmlformats.org/officeDocument/2006/relationships/image" Target="../media/image228.png"/><Relationship Id="rId12" Type="http://schemas.openxmlformats.org/officeDocument/2006/relationships/image" Target="../media/image234.png"/><Relationship Id="rId2" Type="http://schemas.openxmlformats.org/officeDocument/2006/relationships/image" Target="../media/image223.png"/><Relationship Id="rId1" Type="http://schemas.openxmlformats.org/officeDocument/2006/relationships/slideLayout" Target="../slideLayouts/slideLayout3.xml"/><Relationship Id="rId6" Type="http://schemas.openxmlformats.org/officeDocument/2006/relationships/image" Target="../media/image227.png"/><Relationship Id="rId11" Type="http://schemas.openxmlformats.org/officeDocument/2006/relationships/image" Target="../media/image233.png"/><Relationship Id="rId5" Type="http://schemas.openxmlformats.org/officeDocument/2006/relationships/image" Target="../media/image226.png"/><Relationship Id="rId10" Type="http://schemas.openxmlformats.org/officeDocument/2006/relationships/image" Target="../media/image232.png"/><Relationship Id="rId4" Type="http://schemas.openxmlformats.org/officeDocument/2006/relationships/image" Target="../media/image225.png"/><Relationship Id="rId9" Type="http://schemas.openxmlformats.org/officeDocument/2006/relationships/image" Target="../media/image231.png"/></Relationships>
</file>

<file path=ppt/slides/_rels/slide13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236.png"/><Relationship Id="rId1" Type="http://schemas.openxmlformats.org/officeDocument/2006/relationships/slideLayout" Target="../slideLayouts/slideLayout3.xml"/><Relationship Id="rId4" Type="http://schemas.openxmlformats.org/officeDocument/2006/relationships/image" Target="../media/image146.svg"/></Relationships>
</file>

<file path=ppt/slides/_rels/slide133.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239.png"/><Relationship Id="rId2" Type="http://schemas.openxmlformats.org/officeDocument/2006/relationships/image" Target="../media/image236.png"/><Relationship Id="rId1" Type="http://schemas.openxmlformats.org/officeDocument/2006/relationships/slideLayout" Target="../slideLayouts/slideLayout3.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146.svg"/></Relationships>
</file>

<file path=ppt/slides/_rels/slide134.xml.rels><?xml version="1.0" encoding="UTF-8" standalone="yes"?>
<Relationships xmlns="http://schemas.openxmlformats.org/package/2006/relationships"><Relationship Id="rId3" Type="http://schemas.openxmlformats.org/officeDocument/2006/relationships/image" Target="../media/image146.svg"/><Relationship Id="rId2" Type="http://schemas.openxmlformats.org/officeDocument/2006/relationships/image" Target="../media/image145.png"/><Relationship Id="rId1" Type="http://schemas.openxmlformats.org/officeDocument/2006/relationships/slideLayout" Target="../slideLayouts/slideLayout3.xml"/><Relationship Id="rId6" Type="http://schemas.openxmlformats.org/officeDocument/2006/relationships/image" Target="../media/image242.svg"/><Relationship Id="rId5" Type="http://schemas.openxmlformats.org/officeDocument/2006/relationships/image" Target="../media/image241.png"/><Relationship Id="rId4" Type="http://schemas.openxmlformats.org/officeDocument/2006/relationships/image" Target="../media/image2240.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3.xml"/><Relationship Id="rId4" Type="http://schemas.openxmlformats.org/officeDocument/2006/relationships/image" Target="../media/image24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40.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49.png"/><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55.png"/></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avi"/><Relationship Id="rId1" Type="http://schemas.microsoft.com/office/2007/relationships/media" Target="../media/media5.avi"/><Relationship Id="rId4" Type="http://schemas.openxmlformats.org/officeDocument/2006/relationships/image" Target="../media/image256.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8" Type="http://schemas.openxmlformats.org/officeDocument/2006/relationships/image" Target="../media/image1710.png"/><Relationship Id="rId13" Type="http://schemas.openxmlformats.org/officeDocument/2006/relationships/image" Target="../media/image220.png"/><Relationship Id="rId3" Type="http://schemas.openxmlformats.org/officeDocument/2006/relationships/image" Target="../media/image242.png"/><Relationship Id="rId7" Type="http://schemas.openxmlformats.org/officeDocument/2006/relationships/image" Target="../media/image161.png"/><Relationship Id="rId12" Type="http://schemas.openxmlformats.org/officeDocument/2006/relationships/image" Target="../media/image210.png"/><Relationship Id="rId2" Type="http://schemas.openxmlformats.org/officeDocument/2006/relationships/image" Target="../media/image2410.png"/><Relationship Id="rId1" Type="http://schemas.openxmlformats.org/officeDocument/2006/relationships/slideLayout" Target="../slideLayouts/slideLayout3.xml"/><Relationship Id="rId11" Type="http://schemas.openxmlformats.org/officeDocument/2006/relationships/image" Target="../media/image200.png"/><Relationship Id="rId15" Type="http://schemas.openxmlformats.org/officeDocument/2006/relationships/image" Target="../media/image2440.png"/><Relationship Id="rId10" Type="http://schemas.openxmlformats.org/officeDocument/2006/relationships/image" Target="../media/image190.png"/><Relationship Id="rId9" Type="http://schemas.openxmlformats.org/officeDocument/2006/relationships/image" Target="../media/image184.png"/><Relationship Id="rId14" Type="http://schemas.openxmlformats.org/officeDocument/2006/relationships/image" Target="../media/image2430.png"/></Relationships>
</file>

<file path=ppt/slides/_rels/slide151.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image" Target="../media/image259.png"/><Relationship Id="rId7" Type="http://schemas.openxmlformats.org/officeDocument/2006/relationships/image" Target="../media/image2520.png"/><Relationship Id="rId2" Type="http://schemas.openxmlformats.org/officeDocument/2006/relationships/image" Target="../media/image258.png"/><Relationship Id="rId1" Type="http://schemas.openxmlformats.org/officeDocument/2006/relationships/slideLayout" Target="../slideLayouts/slideLayout3.xml"/><Relationship Id="rId6" Type="http://schemas.openxmlformats.org/officeDocument/2006/relationships/image" Target="../media/image262.png"/><Relationship Id="rId5" Type="http://schemas.openxmlformats.org/officeDocument/2006/relationships/image" Target="../media/image261.png"/><Relationship Id="rId4" Type="http://schemas.openxmlformats.org/officeDocument/2006/relationships/image" Target="../media/image2480.png"/></Relationships>
</file>

<file path=ppt/slides/_rels/slide154.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530.png"/><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5.png"/><Relationship Id="rId1" Type="http://schemas.openxmlformats.org/officeDocument/2006/relationships/slideLayout" Target="../slideLayouts/slideLayout3.xml"/><Relationship Id="rId6" Type="http://schemas.openxmlformats.org/officeDocument/2006/relationships/image" Target="../media/image267.jpeg"/><Relationship Id="rId5" Type="http://schemas.openxmlformats.org/officeDocument/2006/relationships/image" Target="../media/image266.png"/><Relationship Id="rId4" Type="http://schemas.openxmlformats.org/officeDocument/2006/relationships/image" Target="../media/image17.png"/></Relationships>
</file>

<file path=ppt/slides/_rels/slide156.xml.rels><?xml version="1.0" encoding="UTF-8" standalone="yes"?>
<Relationships xmlns="http://schemas.openxmlformats.org/package/2006/relationships"><Relationship Id="rId3" Type="http://schemas.openxmlformats.org/officeDocument/2006/relationships/image" Target="../media/image2590.png"/><Relationship Id="rId2" Type="http://schemas.openxmlformats.org/officeDocument/2006/relationships/image" Target="../media/image2580.png"/><Relationship Id="rId1" Type="http://schemas.openxmlformats.org/officeDocument/2006/relationships/slideLayout" Target="../slideLayouts/slideLayout3.xml"/><Relationship Id="rId5" Type="http://schemas.openxmlformats.org/officeDocument/2006/relationships/image" Target="../media/image268.png"/><Relationship Id="rId4" Type="http://schemas.openxmlformats.org/officeDocument/2006/relationships/image" Target="../media/image2610.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image" Target="../media/image2640.png"/><Relationship Id="rId2" Type="http://schemas.openxmlformats.org/officeDocument/2006/relationships/image" Target="../media/image269.png"/><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8" Type="http://schemas.openxmlformats.org/officeDocument/2006/relationships/image" Target="../media/image2711.png"/><Relationship Id="rId3" Type="http://schemas.openxmlformats.org/officeDocument/2006/relationships/image" Target="../media/image271.png"/><Relationship Id="rId7" Type="http://schemas.openxmlformats.org/officeDocument/2006/relationships/image" Target="../media/image275.png"/><Relationship Id="rId2" Type="http://schemas.openxmlformats.org/officeDocument/2006/relationships/image" Target="../media/image270.png"/><Relationship Id="rId1" Type="http://schemas.openxmlformats.org/officeDocument/2006/relationships/slideLayout" Target="../slideLayouts/slideLayout3.xml"/><Relationship Id="rId6" Type="http://schemas.openxmlformats.org/officeDocument/2006/relationships/image" Target="../media/image274.png"/><Relationship Id="rId5" Type="http://schemas.openxmlformats.org/officeDocument/2006/relationships/image" Target="../media/image273.png"/><Relationship Id="rId4" Type="http://schemas.openxmlformats.org/officeDocument/2006/relationships/image" Target="../media/image272.png"/><Relationship Id="rId9" Type="http://schemas.openxmlformats.org/officeDocument/2006/relationships/image" Target="../media/image2720.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60.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image" Target="../media/image2740.png"/><Relationship Id="rId7" Type="http://schemas.openxmlformats.org/officeDocument/2006/relationships/image" Target="../media/image278.png"/><Relationship Id="rId2" Type="http://schemas.openxmlformats.org/officeDocument/2006/relationships/image" Target="../media/image276.png"/><Relationship Id="rId1" Type="http://schemas.openxmlformats.org/officeDocument/2006/relationships/slideLayout" Target="../slideLayouts/slideLayout3.xml"/><Relationship Id="rId6" Type="http://schemas.openxmlformats.org/officeDocument/2006/relationships/image" Target="../media/image2770.png"/><Relationship Id="rId5" Type="http://schemas.openxmlformats.org/officeDocument/2006/relationships/image" Target="../media/image2760.png"/><Relationship Id="rId4" Type="http://schemas.openxmlformats.org/officeDocument/2006/relationships/image" Target="../media/image277.png"/><Relationship Id="rId9" Type="http://schemas.openxmlformats.org/officeDocument/2006/relationships/image" Target="../media/image280.png"/></Relationships>
</file>

<file path=ppt/slides/_rels/slide162.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3.xml"/><Relationship Id="rId4" Type="http://schemas.openxmlformats.org/officeDocument/2006/relationships/image" Target="../media/image284.png"/></Relationships>
</file>

<file path=ppt/slides/_rels/slide164.xml.rels><?xml version="1.0" encoding="UTF-8" standalone="yes"?>
<Relationships xmlns="http://schemas.openxmlformats.org/package/2006/relationships"><Relationship Id="rId3" Type="http://schemas.openxmlformats.org/officeDocument/2006/relationships/image" Target="../media/image286.jpg"/><Relationship Id="rId2" Type="http://schemas.openxmlformats.org/officeDocument/2006/relationships/image" Target="../media/image285.png"/><Relationship Id="rId1" Type="http://schemas.openxmlformats.org/officeDocument/2006/relationships/slideLayout" Target="../slideLayouts/slideLayout3.xml"/><Relationship Id="rId4" Type="http://schemas.openxmlformats.org/officeDocument/2006/relationships/image" Target="../media/image287.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98.png"/><Relationship Id="rId4" Type="http://schemas.openxmlformats.org/officeDocument/2006/relationships/image" Target="../media/image29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png"/><Relationship Id="rId1" Type="http://schemas.openxmlformats.org/officeDocument/2006/relationships/slideLayout" Target="../slideLayouts/slideLayout3.xml"/><Relationship Id="rId5" Type="http://schemas.openxmlformats.org/officeDocument/2006/relationships/image" Target="../media/image302.png"/><Relationship Id="rId4" Type="http://schemas.openxmlformats.org/officeDocument/2006/relationships/image" Target="../media/image301.png"/></Relationships>
</file>

<file path=ppt/slides/_rels/slide191.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image" Target="../media/image305.png"/><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image" Target="../media/image303.png"/><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09.png"/></Relationships>
</file>

<file path=ppt/slides/_rels/slide19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10.png"/></Relationships>
</file>

<file path=ppt/slides/_rels/slide198.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png"/><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2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themeOverride" Target="../theme/themeOverride2.xml"/></Relationships>
</file>

<file path=ppt/slides/_rels/slide207.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2" Type="http://schemas.openxmlformats.org/officeDocument/2006/relationships/hyperlink" Target="mailto:sierra-help@sandia.gov"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1210.png"/><Relationship Id="rId13" Type="http://schemas.openxmlformats.org/officeDocument/2006/relationships/image" Target="../media/image1710.png"/><Relationship Id="rId18" Type="http://schemas.openxmlformats.org/officeDocument/2006/relationships/image" Target="../media/image220.png"/><Relationship Id="rId3" Type="http://schemas.openxmlformats.org/officeDocument/2006/relationships/image" Target="../media/image76.png"/><Relationship Id="rId7" Type="http://schemas.openxmlformats.org/officeDocument/2006/relationships/image" Target="../media/image1110.png"/><Relationship Id="rId12" Type="http://schemas.openxmlformats.org/officeDocument/2006/relationships/image" Target="../media/image161.png"/><Relationship Id="rId17" Type="http://schemas.openxmlformats.org/officeDocument/2006/relationships/image" Target="../media/image210.png"/><Relationship Id="rId2" Type="http://schemas.openxmlformats.org/officeDocument/2006/relationships/image" Target="../media/image610.png"/><Relationship Id="rId16" Type="http://schemas.openxmlformats.org/officeDocument/2006/relationships/image" Target="../media/image200.png"/><Relationship Id="rId1" Type="http://schemas.openxmlformats.org/officeDocument/2006/relationships/slideLayout" Target="../slideLayouts/slideLayout3.xml"/><Relationship Id="rId6" Type="http://schemas.openxmlformats.org/officeDocument/2006/relationships/image" Target="../media/image1010.png"/><Relationship Id="rId11" Type="http://schemas.openxmlformats.org/officeDocument/2006/relationships/image" Target="../media/image153.png"/><Relationship Id="rId5" Type="http://schemas.openxmlformats.org/officeDocument/2006/relationships/image" Target="../media/image90.png"/><Relationship Id="rId15" Type="http://schemas.openxmlformats.org/officeDocument/2006/relationships/image" Target="../media/image190.png"/><Relationship Id="rId10" Type="http://schemas.openxmlformats.org/officeDocument/2006/relationships/image" Target="../media/image1410.png"/><Relationship Id="rId19" Type="http://schemas.openxmlformats.org/officeDocument/2006/relationships/image" Target="../media/image230.png"/><Relationship Id="rId4" Type="http://schemas.openxmlformats.org/officeDocument/2006/relationships/image" Target="../media/image81.png"/><Relationship Id="rId9" Type="http://schemas.openxmlformats.org/officeDocument/2006/relationships/image" Target="../media/image1310.png"/><Relationship Id="rId14" Type="http://schemas.openxmlformats.org/officeDocument/2006/relationships/image" Target="../media/image184.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1710.png"/><Relationship Id="rId13" Type="http://schemas.openxmlformats.org/officeDocument/2006/relationships/image" Target="../media/image220.png"/><Relationship Id="rId3" Type="http://schemas.openxmlformats.org/officeDocument/2006/relationships/image" Target="../media/image250.png"/><Relationship Id="rId7" Type="http://schemas.openxmlformats.org/officeDocument/2006/relationships/image" Target="../media/image161.png"/><Relationship Id="rId12" Type="http://schemas.openxmlformats.org/officeDocument/2006/relationships/image" Target="../media/image210.png"/><Relationship Id="rId2" Type="http://schemas.openxmlformats.org/officeDocument/2006/relationships/image" Target="../media/image240.png"/><Relationship Id="rId1" Type="http://schemas.openxmlformats.org/officeDocument/2006/relationships/slideLayout" Target="../slideLayouts/slideLayout3.xml"/><Relationship Id="rId6" Type="http://schemas.openxmlformats.org/officeDocument/2006/relationships/image" Target="../media/image286.png"/><Relationship Id="rId11" Type="http://schemas.openxmlformats.org/officeDocument/2006/relationships/image" Target="../media/image200.png"/><Relationship Id="rId5" Type="http://schemas.openxmlformats.org/officeDocument/2006/relationships/image" Target="../media/image2710.png"/><Relationship Id="rId10" Type="http://schemas.openxmlformats.org/officeDocument/2006/relationships/image" Target="../media/image190.png"/><Relationship Id="rId4" Type="http://schemas.openxmlformats.org/officeDocument/2006/relationships/image" Target="../media/image260.png"/><Relationship Id="rId9" Type="http://schemas.openxmlformats.org/officeDocument/2006/relationships/image" Target="../media/image184.png"/><Relationship Id="rId14" Type="http://schemas.openxmlformats.org/officeDocument/2006/relationships/image" Target="../media/image230.png"/></Relationships>
</file>

<file path=ppt/slides/_rels/slide23.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710.png"/><Relationship Id="rId7" Type="http://schemas.openxmlformats.org/officeDocument/2006/relationships/image" Target="../media/image210.png"/><Relationship Id="rId12" Type="http://schemas.openxmlformats.org/officeDocument/2006/relationships/image" Target="../media/image320.png"/><Relationship Id="rId2" Type="http://schemas.openxmlformats.org/officeDocument/2006/relationships/image" Target="../media/image161.png"/><Relationship Id="rId1" Type="http://schemas.openxmlformats.org/officeDocument/2006/relationships/slideLayout" Target="../slideLayouts/slideLayout3.xml"/><Relationship Id="rId6" Type="http://schemas.openxmlformats.org/officeDocument/2006/relationships/image" Target="../media/image200.png"/><Relationship Id="rId11" Type="http://schemas.openxmlformats.org/officeDocument/2006/relationships/image" Target="../media/image319.png"/><Relationship Id="rId5" Type="http://schemas.openxmlformats.org/officeDocument/2006/relationships/image" Target="../media/image190.png"/><Relationship Id="rId10" Type="http://schemas.openxmlformats.org/officeDocument/2006/relationships/image" Target="../media/image3010.png"/><Relationship Id="rId4" Type="http://schemas.openxmlformats.org/officeDocument/2006/relationships/image" Target="../media/image184.png"/><Relationship Id="rId9" Type="http://schemas.openxmlformats.org/officeDocument/2006/relationships/image" Target="../media/image2910.png"/></Relationships>
</file>

<file path=ppt/slides/_rels/slide24.xml.rels><?xml version="1.0" encoding="UTF-8" standalone="yes"?>
<Relationships xmlns="http://schemas.openxmlformats.org/package/2006/relationships"><Relationship Id="rId8" Type="http://schemas.openxmlformats.org/officeDocument/2006/relationships/image" Target="../media/image220.png"/><Relationship Id="rId13" Type="http://schemas.openxmlformats.org/officeDocument/2006/relationships/image" Target="../media/image37.png"/><Relationship Id="rId3" Type="http://schemas.openxmlformats.org/officeDocument/2006/relationships/image" Target="../media/image1710.png"/><Relationship Id="rId7" Type="http://schemas.openxmlformats.org/officeDocument/2006/relationships/image" Target="../media/image210.png"/><Relationship Id="rId12" Type="http://schemas.openxmlformats.org/officeDocument/2006/relationships/image" Target="../media/image36.png"/><Relationship Id="rId2" Type="http://schemas.openxmlformats.org/officeDocument/2006/relationships/image" Target="../media/image161.png"/><Relationship Id="rId1" Type="http://schemas.openxmlformats.org/officeDocument/2006/relationships/slideLayout" Target="../slideLayouts/slideLayout3.xml"/><Relationship Id="rId6" Type="http://schemas.openxmlformats.org/officeDocument/2006/relationships/image" Target="../media/image200.png"/><Relationship Id="rId11" Type="http://schemas.openxmlformats.org/officeDocument/2006/relationships/image" Target="../media/image35.png"/><Relationship Id="rId5" Type="http://schemas.openxmlformats.org/officeDocument/2006/relationships/image" Target="../media/image190.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184.png"/><Relationship Id="rId9" Type="http://schemas.openxmlformats.org/officeDocument/2006/relationships/image" Target="../media/image330.png"/><Relationship Id="rId1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40.png"/><Relationship Id="rId7" Type="http://schemas.openxmlformats.org/officeDocument/2006/relationships/image" Target="../media/image190.png"/><Relationship Id="rId12"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84.png"/><Relationship Id="rId11" Type="http://schemas.openxmlformats.org/officeDocument/2006/relationships/image" Target="../media/image41.png"/><Relationship Id="rId5" Type="http://schemas.openxmlformats.org/officeDocument/2006/relationships/image" Target="../media/image1710.png"/><Relationship Id="rId10" Type="http://schemas.openxmlformats.org/officeDocument/2006/relationships/image" Target="../media/image220.png"/><Relationship Id="rId4" Type="http://schemas.openxmlformats.org/officeDocument/2006/relationships/image" Target="../media/image161.png"/><Relationship Id="rId9" Type="http://schemas.openxmlformats.org/officeDocument/2006/relationships/image" Target="../media/image210.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710.png"/><Relationship Id="rId7" Type="http://schemas.openxmlformats.org/officeDocument/2006/relationships/image" Target="../media/image210.png"/><Relationship Id="rId2" Type="http://schemas.openxmlformats.org/officeDocument/2006/relationships/image" Target="../media/image161.png"/><Relationship Id="rId1" Type="http://schemas.openxmlformats.org/officeDocument/2006/relationships/slideLayout" Target="../slideLayouts/slideLayout3.xml"/><Relationship Id="rId6" Type="http://schemas.openxmlformats.org/officeDocument/2006/relationships/image" Target="../media/image200.png"/><Relationship Id="rId11" Type="http://schemas.openxmlformats.org/officeDocument/2006/relationships/image" Target="../media/image49.png"/><Relationship Id="rId5" Type="http://schemas.openxmlformats.org/officeDocument/2006/relationships/image" Target="../media/image190.png"/><Relationship Id="rId10" Type="http://schemas.openxmlformats.org/officeDocument/2006/relationships/image" Target="../media/image420.png"/><Relationship Id="rId4" Type="http://schemas.openxmlformats.org/officeDocument/2006/relationships/image" Target="../media/image184.png"/><Relationship Id="rId9" Type="http://schemas.openxmlformats.org/officeDocument/2006/relationships/image" Target="../media/image410.png"/></Relationships>
</file>

<file path=ppt/slides/_rels/slide29.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50.png"/><Relationship Id="rId7" Type="http://schemas.openxmlformats.org/officeDocument/2006/relationships/image" Target="../media/image190.png"/><Relationship Id="rId12"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84.png"/><Relationship Id="rId11" Type="http://schemas.openxmlformats.org/officeDocument/2006/relationships/image" Target="../media/image51.png"/><Relationship Id="rId5" Type="http://schemas.openxmlformats.org/officeDocument/2006/relationships/image" Target="../media/image1710.png"/><Relationship Id="rId10" Type="http://schemas.openxmlformats.org/officeDocument/2006/relationships/image" Target="../media/image220.png"/><Relationship Id="rId4" Type="http://schemas.openxmlformats.org/officeDocument/2006/relationships/image" Target="../media/image161.png"/><Relationship Id="rId9" Type="http://schemas.openxmlformats.org/officeDocument/2006/relationships/image" Target="../media/image2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0.png"/><Relationship Id="rId7" Type="http://schemas.openxmlformats.org/officeDocument/2006/relationships/image" Target="../media/image55.png"/><Relationship Id="rId12" Type="http://schemas.openxmlformats.org/officeDocument/2006/relationships/image" Target="../media/image12.png"/><Relationship Id="rId2" Type="http://schemas.openxmlformats.org/officeDocument/2006/relationships/image" Target="../media/image500.png"/><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61.png"/><Relationship Id="rId5" Type="http://schemas.openxmlformats.org/officeDocument/2006/relationships/image" Target="../media/image53.png"/><Relationship Id="rId10" Type="http://schemas.openxmlformats.org/officeDocument/2006/relationships/image" Target="../media/image60.png"/><Relationship Id="rId4" Type="http://schemas.openxmlformats.org/officeDocument/2006/relationships/image" Target="../media/image52.png"/><Relationship Id="rId9"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2.pn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6.gif"/><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96.png"/><Relationship Id="rId7" Type="http://schemas.openxmlformats.org/officeDocument/2006/relationships/image" Target="../media/image190.png"/><Relationship Id="rId2" Type="http://schemas.openxmlformats.org/officeDocument/2006/relationships/image" Target="../media/image95.png"/><Relationship Id="rId1" Type="http://schemas.openxmlformats.org/officeDocument/2006/relationships/slideLayout" Target="../slideLayouts/slideLayout3.xml"/><Relationship Id="rId6" Type="http://schemas.openxmlformats.org/officeDocument/2006/relationships/image" Target="../media/image97.png"/><Relationship Id="rId5" Type="http://schemas.openxmlformats.org/officeDocument/2006/relationships/image" Target="../media/image1710.png"/><Relationship Id="rId10" Type="http://schemas.openxmlformats.org/officeDocument/2006/relationships/image" Target="../media/image220.png"/><Relationship Id="rId4" Type="http://schemas.openxmlformats.org/officeDocument/2006/relationships/image" Target="../media/image161.png"/><Relationship Id="rId9" Type="http://schemas.openxmlformats.org/officeDocument/2006/relationships/image" Target="../media/image210.png"/></Relationships>
</file>

<file path=ppt/slides/_rels/slide4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image" Target="../media/image97.png"/><Relationship Id="rId12" Type="http://schemas.openxmlformats.org/officeDocument/2006/relationships/image" Target="../media/image99.png"/><Relationship Id="rId2" Type="http://schemas.openxmlformats.org/officeDocument/2006/relationships/image" Target="../media/image95.png"/><Relationship Id="rId1" Type="http://schemas.openxmlformats.org/officeDocument/2006/relationships/slideLayout" Target="../slideLayouts/slideLayout3.xml"/><Relationship Id="rId6" Type="http://schemas.openxmlformats.org/officeDocument/2006/relationships/image" Target="../media/image510.png"/><Relationship Id="rId11" Type="http://schemas.openxmlformats.org/officeDocument/2006/relationships/image" Target="../media/image56.png"/><Relationship Id="rId5" Type="http://schemas.openxmlformats.org/officeDocument/2006/relationships/image" Target="../media/image500.png"/><Relationship Id="rId10" Type="http://schemas.openxmlformats.org/officeDocument/2006/relationships/image" Target="../media/image55.png"/><Relationship Id="rId4" Type="http://schemas.openxmlformats.org/officeDocument/2006/relationships/image" Target="../media/image98.png"/><Relationship Id="rId9"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xml"/><Relationship Id="rId5" Type="http://schemas.openxmlformats.org/officeDocument/2006/relationships/image" Target="../media/image104.png"/><Relationship Id="rId4" Type="http://schemas.openxmlformats.org/officeDocument/2006/relationships/image" Target="../media/image103.png"/></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jpg"/><Relationship Id="rId2" Type="http://schemas.openxmlformats.org/officeDocument/2006/relationships/image" Target="../media/image105.png"/><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2.png"/><Relationship Id="rId3" Type="http://schemas.openxmlformats.org/officeDocument/2006/relationships/image" Target="../media/image112.png"/><Relationship Id="rId7" Type="http://schemas.openxmlformats.org/officeDocument/2006/relationships/image" Target="../media/image115.png"/><Relationship Id="rId12" Type="http://schemas.openxmlformats.org/officeDocument/2006/relationships/image" Target="../media/image113.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510.png"/><Relationship Id="rId11" Type="http://schemas.openxmlformats.org/officeDocument/2006/relationships/image" Target="../media/image56.png"/><Relationship Id="rId5" Type="http://schemas.openxmlformats.org/officeDocument/2006/relationships/image" Target="../media/image500.png"/><Relationship Id="rId10" Type="http://schemas.openxmlformats.org/officeDocument/2006/relationships/image" Target="../media/image55.png"/><Relationship Id="rId9"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4.png"/><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5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xml"/><Relationship Id="rId5" Type="http://schemas.openxmlformats.org/officeDocument/2006/relationships/image" Target="../media/image121.png"/><Relationship Id="rId4" Type="http://schemas.openxmlformats.org/officeDocument/2006/relationships/image" Target="../media/image118.png"/></Relationships>
</file>

<file path=ppt/slides/_rels/slide5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4.png"/><Relationship Id="rId1" Type="http://schemas.openxmlformats.org/officeDocument/2006/relationships/slideLayout" Target="../slideLayouts/slideLayout3.xml"/><Relationship Id="rId5" Type="http://schemas.openxmlformats.org/officeDocument/2006/relationships/image" Target="../media/image125.png"/><Relationship Id="rId4" Type="http://schemas.openxmlformats.org/officeDocument/2006/relationships/image" Target="../media/image127.png"/></Relationships>
</file>

<file path=ppt/slides/_rels/slide56.xml.rels><?xml version="1.0" encoding="UTF-8" standalone="yes"?>
<Relationships xmlns="http://schemas.openxmlformats.org/package/2006/relationships"><Relationship Id="rId3" Type="http://schemas.openxmlformats.org/officeDocument/2006/relationships/image" Target="../media/image1111.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1311.png"/><Relationship Id="rId4" Type="http://schemas.openxmlformats.org/officeDocument/2006/relationships/image" Target="../media/image2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8.png"/></Relationships>
</file>

<file path=ppt/slides/_rels/slide5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9.png"/><Relationship Id="rId1" Type="http://schemas.openxmlformats.org/officeDocument/2006/relationships/slideLayout" Target="../slideLayouts/slideLayout3.xml"/><Relationship Id="rId5" Type="http://schemas.openxmlformats.org/officeDocument/2006/relationships/image" Target="../media/image133.png"/><Relationship Id="rId4" Type="http://schemas.openxmlformats.org/officeDocument/2006/relationships/image" Target="../media/image13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4.png"/><Relationship Id="rId4" Type="http://schemas.openxmlformats.org/officeDocument/2006/relationships/image" Target="../media/image130.png"/></Relationships>
</file>

<file path=ppt/slides/_rels/slide6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6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png"/><Relationship Id="rId7" Type="http://schemas.openxmlformats.org/officeDocument/2006/relationships/diagramColors" Target="../diagrams/colors1.xml"/><Relationship Id="rId12" Type="http://schemas.openxmlformats.org/officeDocument/2006/relationships/diagramColors" Target="../diagrams/colors1.xml"/><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diagramQuickStyle" Target="../diagrams/quickStyle1.xml"/><Relationship Id="rId11"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6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3.png"/><Relationship Id="rId7" Type="http://schemas.openxmlformats.org/officeDocument/2006/relationships/diagramColors" Target="../diagrams/colors2.xml"/><Relationship Id="rId12" Type="http://schemas.openxmlformats.org/officeDocument/2006/relationships/diagramColors" Target="../diagrams/colors2.xml"/><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diagramQuickStyle" Target="../diagrams/quickStyle2.xml"/><Relationship Id="rId11"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diagramLayout" Target="../diagrams/layout2.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6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xml"/><Relationship Id="rId5" Type="http://schemas.openxmlformats.org/officeDocument/2006/relationships/image" Target="../media/image144.png"/><Relationship Id="rId4" Type="http://schemas.openxmlformats.org/officeDocument/2006/relationships/image" Target="../media/image139.png"/></Relationships>
</file>

<file path=ppt/slides/_rels/slide6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3.xml"/><Relationship Id="rId4" Type="http://schemas.openxmlformats.org/officeDocument/2006/relationships/image" Target="../media/image1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146.svg"/><Relationship Id="rId18" Type="http://schemas.openxmlformats.org/officeDocument/2006/relationships/image" Target="../media/image158.png"/><Relationship Id="rId3" Type="http://schemas.openxmlformats.org/officeDocument/2006/relationships/diagramData" Target="../diagrams/data5.xml"/><Relationship Id="rId7" Type="http://schemas.microsoft.com/office/2007/relationships/diagramDrawing" Target="../diagrams/drawing3.xml"/><Relationship Id="rId12" Type="http://schemas.openxmlformats.org/officeDocument/2006/relationships/image" Target="../media/image145.png"/><Relationship Id="rId17" Type="http://schemas.openxmlformats.org/officeDocument/2006/relationships/image" Target="../media/image157.png"/><Relationship Id="rId2" Type="http://schemas.openxmlformats.org/officeDocument/2006/relationships/image" Target="../media/image22.png"/><Relationship Id="rId16" Type="http://schemas.openxmlformats.org/officeDocument/2006/relationships/image" Target="../media/image156.png"/><Relationship Id="rId20"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diagramColors" Target="../diagrams/colors3.xml"/><Relationship Id="rId11" Type="http://schemas.openxmlformats.org/officeDocument/2006/relationships/diagramColors" Target="../diagrams/colors3.xml"/><Relationship Id="rId5" Type="http://schemas.openxmlformats.org/officeDocument/2006/relationships/diagramQuickStyle" Target="../diagrams/quickStyle3.xml"/><Relationship Id="rId15" Type="http://schemas.openxmlformats.org/officeDocument/2006/relationships/image" Target="../media/image148.svg"/><Relationship Id="rId10" Type="http://schemas.openxmlformats.org/officeDocument/2006/relationships/diagramQuickStyle" Target="../diagrams/quickStyle3.xml"/><Relationship Id="rId19" Type="http://schemas.openxmlformats.org/officeDocument/2006/relationships/image" Target="../media/image159.png"/><Relationship Id="rId4" Type="http://schemas.openxmlformats.org/officeDocument/2006/relationships/diagramLayout" Target="../diagrams/layout3.xml"/><Relationship Id="rId9" Type="http://schemas.openxmlformats.org/officeDocument/2006/relationships/diagramLayout" Target="../diagrams/layout3.xml"/><Relationship Id="rId14" Type="http://schemas.openxmlformats.org/officeDocument/2006/relationships/image" Target="../media/image147.png"/></Relationships>
</file>

<file path=ppt/slides/_rels/slide7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4.xml"/><Relationship Id="rId7" Type="http://schemas.openxmlformats.org/officeDocument/2006/relationships/image" Target="../media/image22.png"/><Relationship Id="rId12" Type="http://schemas.openxmlformats.org/officeDocument/2006/relationships/image" Target="../media/image146.svg"/><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4.xml"/><Relationship Id="rId11" Type="http://schemas.openxmlformats.org/officeDocument/2006/relationships/image" Target="../media/image145.png"/><Relationship Id="rId5" Type="http://schemas.openxmlformats.org/officeDocument/2006/relationships/diagramColors" Target="../diagrams/colors4.xml"/><Relationship Id="rId10" Type="http://schemas.openxmlformats.org/officeDocument/2006/relationships/image" Target="../media/image148.svg"/><Relationship Id="rId4" Type="http://schemas.openxmlformats.org/officeDocument/2006/relationships/diagramQuickStyle" Target="../diagrams/quickStyle4.xml"/><Relationship Id="rId9" Type="http://schemas.openxmlformats.org/officeDocument/2006/relationships/image" Target="../media/image14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2.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5.png"/><Relationship Id="rId1" Type="http://schemas.openxmlformats.org/officeDocument/2006/relationships/slideLayout" Target="../slideLayouts/slideLayout3.xml"/><Relationship Id="rId4" Type="http://schemas.openxmlformats.org/officeDocument/2006/relationships/image" Target="../media/image162.png"/></Relationships>
</file>

<file path=ppt/slides/_rels/slide7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compsim.sandia.gov/compsim/Docs/Sierra/preRelease/GeneralRelease/index.html" TargetMode="External"/><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165.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70.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69.png"/><Relationship Id="rId1" Type="http://schemas.openxmlformats.org/officeDocument/2006/relationships/slideLayout" Target="../slideLayouts/slideLayout3.xml"/><Relationship Id="rId4" Type="http://schemas.openxmlformats.org/officeDocument/2006/relationships/image" Target="../media/image172.png"/></Relationships>
</file>

<file path=ppt/slides/_rels/slide8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69.png"/><Relationship Id="rId1" Type="http://schemas.openxmlformats.org/officeDocument/2006/relationships/slideLayout" Target="../slideLayouts/slideLayout3.xml"/><Relationship Id="rId4" Type="http://schemas.openxmlformats.org/officeDocument/2006/relationships/image" Target="../media/image17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17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image" Target="../media/image175.png"/><Relationship Id="rId1" Type="http://schemas.openxmlformats.org/officeDocument/2006/relationships/slideLayout" Target="../slideLayouts/slideLayout3.xml"/><Relationship Id="rId6" Type="http://schemas.openxmlformats.org/officeDocument/2006/relationships/image" Target="../media/image179.png"/><Relationship Id="rId11" Type="http://schemas.openxmlformats.org/officeDocument/2006/relationships/image" Target="../media/image173.png"/><Relationship Id="rId5" Type="http://schemas.openxmlformats.org/officeDocument/2006/relationships/image" Target="../media/image178.png"/><Relationship Id="rId10" Type="http://schemas.openxmlformats.org/officeDocument/2006/relationships/image" Target="../media/image183.png"/><Relationship Id="rId4" Type="http://schemas.openxmlformats.org/officeDocument/2006/relationships/image" Target="../media/image177.png"/><Relationship Id="rId9" Type="http://schemas.openxmlformats.org/officeDocument/2006/relationships/image" Target="../media/image18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63.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E95F741-A6F7-432E-BF83-8DADAF775802}"/>
              </a:ext>
            </a:extLst>
          </p:cNvPr>
          <p:cNvSpPr>
            <a:spLocks noGrp="1"/>
          </p:cNvSpPr>
          <p:nvPr>
            <p:ph type="ctrTitle"/>
          </p:nvPr>
        </p:nvSpPr>
        <p:spPr/>
        <p:txBody>
          <a:bodyPr>
            <a:normAutofit fontScale="90000"/>
          </a:bodyPr>
          <a:lstStyle/>
          <a:p>
            <a:r>
              <a:rPr lang="en-US" dirty="0"/>
              <a:t>SIERRA203:</a:t>
            </a:r>
            <a:br>
              <a:rPr lang="en-US" dirty="0"/>
            </a:br>
            <a:r>
              <a:rPr lang="en-US" dirty="0"/>
              <a:t>SIERRA/SM Implicit Training</a:t>
            </a:r>
            <a:br>
              <a:rPr lang="en-US" dirty="0"/>
            </a:br>
            <a:r>
              <a:rPr lang="en-US" sz="1800" dirty="0"/>
              <a:t>Solving Implicit Statics and Dynamics Analyses with SIERRA/SM</a:t>
            </a:r>
            <a:endParaRPr lang="en-US" dirty="0"/>
          </a:p>
        </p:txBody>
      </p:sp>
      <p:sp>
        <p:nvSpPr>
          <p:cNvPr id="17" name="Text Placeholder 16">
            <a:extLst>
              <a:ext uri="{FF2B5EF4-FFF2-40B4-BE49-F238E27FC236}">
                <a16:creationId xmlns:a16="http://schemas.microsoft.com/office/drawing/2014/main" id="{21D4B954-B707-461E-8C3D-EE37B305B9A5}"/>
              </a:ext>
            </a:extLst>
          </p:cNvPr>
          <p:cNvSpPr>
            <a:spLocks noGrp="1"/>
          </p:cNvSpPr>
          <p:nvPr>
            <p:ph type="body" sz="quarter" idx="15"/>
          </p:nvPr>
        </p:nvSpPr>
        <p:spPr/>
        <p:txBody>
          <a:bodyPr/>
          <a:lstStyle/>
          <a:p>
            <a:r>
              <a:rPr lang="en-US" dirty="0"/>
              <a:t>SAND2023-13271PE</a:t>
            </a:r>
          </a:p>
        </p:txBody>
      </p:sp>
      <p:sp>
        <p:nvSpPr>
          <p:cNvPr id="15" name="Subtitle 14">
            <a:extLst>
              <a:ext uri="{FF2B5EF4-FFF2-40B4-BE49-F238E27FC236}">
                <a16:creationId xmlns:a16="http://schemas.microsoft.com/office/drawing/2014/main" id="{349BC950-EACE-487C-9C44-E468A9A16423}"/>
              </a:ext>
            </a:extLst>
          </p:cNvPr>
          <p:cNvSpPr>
            <a:spLocks noGrp="1"/>
          </p:cNvSpPr>
          <p:nvPr>
            <p:ph type="subTitle" idx="1"/>
          </p:nvPr>
        </p:nvSpPr>
        <p:spPr/>
        <p:txBody>
          <a:bodyPr>
            <a:normAutofit/>
          </a:bodyPr>
          <a:lstStyle/>
          <a:p>
            <a:r>
              <a:rPr lang="en-US" dirty="0"/>
              <a:t>SIERRA Solid Mechanics Team</a:t>
            </a:r>
            <a:br>
              <a:rPr lang="en-US" dirty="0"/>
            </a:br>
            <a:r>
              <a:rPr lang="en-US" i="1" dirty="0"/>
              <a:t>Presented By: Kevin Manktelow, 8755</a:t>
            </a:r>
          </a:p>
        </p:txBody>
      </p:sp>
      <p:sp>
        <p:nvSpPr>
          <p:cNvPr id="22" name="Text Placeholder 21">
            <a:extLst>
              <a:ext uri="{FF2B5EF4-FFF2-40B4-BE49-F238E27FC236}">
                <a16:creationId xmlns:a16="http://schemas.microsoft.com/office/drawing/2014/main" id="{736B4A71-58C0-4639-94FA-5784B9B33847}"/>
              </a:ext>
            </a:extLst>
          </p:cNvPr>
          <p:cNvSpPr>
            <a:spLocks noGrp="1"/>
          </p:cNvSpPr>
          <p:nvPr>
            <p:ph type="body" sz="quarter" idx="22"/>
          </p:nvPr>
        </p:nvSpPr>
        <p:spPr/>
        <p:txBody>
          <a:bodyPr/>
          <a:lstStyle/>
          <a:p>
            <a:r>
              <a:rPr lang="en-US" dirty="0"/>
              <a:t>Date: Feb. 26-29, 2023</a:t>
            </a:r>
            <a:br>
              <a:rPr lang="en-US" dirty="0"/>
            </a:br>
            <a:r>
              <a:rPr lang="en-US" dirty="0"/>
              <a:t>Location: SNL/CA, Building 926/Room 253</a:t>
            </a:r>
          </a:p>
        </p:txBody>
      </p:sp>
      <p:sp>
        <p:nvSpPr>
          <p:cNvPr id="25" name="Text Placeholder 24">
            <a:extLst>
              <a:ext uri="{FF2B5EF4-FFF2-40B4-BE49-F238E27FC236}">
                <a16:creationId xmlns:a16="http://schemas.microsoft.com/office/drawing/2014/main" id="{5137A473-9340-4AE4-8A0F-371CCD9C7D38}"/>
              </a:ext>
            </a:extLst>
          </p:cNvPr>
          <p:cNvSpPr>
            <a:spLocks noGrp="1"/>
          </p:cNvSpPr>
          <p:nvPr>
            <p:ph type="body" sz="quarter" idx="28"/>
          </p:nvPr>
        </p:nvSpPr>
        <p:spPr/>
        <p:txBody>
          <a:bodyPr/>
          <a:lstStyle/>
          <a:p>
            <a:r>
              <a:rPr lang="en-US" b="0" i="0" dirty="0">
                <a:effectLst/>
                <a:latin typeface="Segoe UI" panose="020B0502040204020203" pitchFamily="34" charset="0"/>
              </a:rPr>
              <a:t>Controlled by: Sandia National Laboratories, Kevin Manktelow</a:t>
            </a:r>
            <a:endParaRPr lang="en-US" dirty="0"/>
          </a:p>
        </p:txBody>
      </p:sp>
      <p:pic>
        <p:nvPicPr>
          <p:cNvPr id="12" name="Picture 11">
            <a:extLst>
              <a:ext uri="{FF2B5EF4-FFF2-40B4-BE49-F238E27FC236}">
                <a16:creationId xmlns:a16="http://schemas.microsoft.com/office/drawing/2014/main" id="{FBE3F275-D60A-4517-9C73-98665E20CF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5660" y="2917095"/>
            <a:ext cx="853980" cy="918409"/>
          </a:xfrm>
          <a:prstGeom prst="rect">
            <a:avLst/>
          </a:prstGeom>
        </p:spPr>
      </p:pic>
      <p:pic>
        <p:nvPicPr>
          <p:cNvPr id="13" name="Picture 12" descr="model.png">
            <a:extLst>
              <a:ext uri="{FF2B5EF4-FFF2-40B4-BE49-F238E27FC236}">
                <a16:creationId xmlns:a16="http://schemas.microsoft.com/office/drawing/2014/main" id="{05623699-77A6-4E0E-9B92-F417A4DE3052}"/>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4166" t="20070" r="47639" b="23819"/>
          <a:stretch/>
        </p:blipFill>
        <p:spPr>
          <a:xfrm>
            <a:off x="2944239" y="2900005"/>
            <a:ext cx="989470" cy="935499"/>
          </a:xfrm>
          <a:prstGeom prst="rect">
            <a:avLst/>
          </a:prstGeom>
        </p:spPr>
      </p:pic>
      <p:pic>
        <p:nvPicPr>
          <p:cNvPr id="23" name="Picture Placeholder 22">
            <a:extLst>
              <a:ext uri="{FF2B5EF4-FFF2-40B4-BE49-F238E27FC236}">
                <a16:creationId xmlns:a16="http://schemas.microsoft.com/office/drawing/2014/main" id="{F96E5BCB-873D-4F9A-B36D-775FEADF5184}"/>
              </a:ext>
            </a:extLst>
          </p:cNvPr>
          <p:cNvPicPr>
            <a:picLocks noGrp="1" noChangeAspect="1"/>
          </p:cNvPicPr>
          <p:nvPr>
            <p:ph type="pic" sz="quarter" idx="19"/>
          </p:nvPr>
        </p:nvPicPr>
        <p:blipFill rotWithShape="1">
          <a:blip r:embed="rId4" cstate="print">
            <a:extLst>
              <a:ext uri="{28A0092B-C50C-407E-A947-70E740481C1C}">
                <a14:useLocalDpi xmlns:a14="http://schemas.microsoft.com/office/drawing/2010/main" val="0"/>
              </a:ext>
            </a:extLst>
          </a:blip>
          <a:srcRect t="16585" b="16585"/>
          <a:stretch/>
        </p:blipFill>
        <p:spPr>
          <a:xfrm>
            <a:off x="4146550" y="2921000"/>
            <a:ext cx="2166938" cy="914400"/>
          </a:xfrm>
          <a:prstGeom prst="rect">
            <a:avLst/>
          </a:prstGeom>
        </p:spPr>
      </p:pic>
      <p:pic>
        <p:nvPicPr>
          <p:cNvPr id="24" name="Picture Placeholder 23">
            <a:extLst>
              <a:ext uri="{FF2B5EF4-FFF2-40B4-BE49-F238E27FC236}">
                <a16:creationId xmlns:a16="http://schemas.microsoft.com/office/drawing/2014/main" id="{135C331D-C421-4B36-9F00-5C4A8895BFEE}"/>
              </a:ext>
            </a:extLst>
          </p:cNvPr>
          <p:cNvPicPr>
            <a:picLocks noGrp="1" noChangeAspect="1"/>
          </p:cNvPicPr>
          <p:nvPr>
            <p:ph type="pic" sz="quarter" idx="18"/>
          </p:nvPr>
        </p:nvPicPr>
        <p:blipFill rotWithShape="1">
          <a:blip r:embed="rId5" cstate="print">
            <a:extLst>
              <a:ext uri="{28A0092B-C50C-407E-A947-70E740481C1C}">
                <a14:useLocalDpi xmlns:a14="http://schemas.microsoft.com/office/drawing/2010/main" val="0"/>
              </a:ext>
            </a:extLst>
          </a:blip>
          <a:srcRect t="10407" b="10407"/>
          <a:stretch/>
        </p:blipFill>
        <p:spPr>
          <a:xfrm>
            <a:off x="792163" y="2921000"/>
            <a:ext cx="1828800" cy="914400"/>
          </a:xfrm>
          <a:prstGeom prst="rect">
            <a:avLst/>
          </a:prstGeom>
        </p:spPr>
      </p:pic>
      <p:pic>
        <p:nvPicPr>
          <p:cNvPr id="27" name="Picture 26">
            <a:extLst>
              <a:ext uri="{FF2B5EF4-FFF2-40B4-BE49-F238E27FC236}">
                <a16:creationId xmlns:a16="http://schemas.microsoft.com/office/drawing/2014/main" id="{5B84B9C3-6032-41DA-B2D7-06431AEAA89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093379" y="1230351"/>
            <a:ext cx="1623272" cy="1647623"/>
          </a:xfrm>
          <a:prstGeom prst="rect">
            <a:avLst/>
          </a:prstGeom>
        </p:spPr>
      </p:pic>
    </p:spTree>
    <p:extLst>
      <p:ext uri="{BB962C8B-B14F-4D97-AF65-F5344CB8AC3E}">
        <p14:creationId xmlns:p14="http://schemas.microsoft.com/office/powerpoint/2010/main" val="260510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Section overview</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10</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1335741" y="1283273"/>
            <a:ext cx="9144000" cy="2462817"/>
            <a:chOff x="575953" y="1253529"/>
            <a:chExt cx="5883215" cy="1695224"/>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9"/>
              <a:ext cx="5883215" cy="137386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marL="285750" indent="-285750">
                <a:spcAft>
                  <a:spcPts val="1200"/>
                </a:spcAft>
                <a:buFont typeface="Arial" panose="020B0604020202020204" pitchFamily="34" charset="0"/>
                <a:buChar char="•"/>
              </a:pPr>
              <a:r>
                <a:rPr lang="en-US" dirty="0"/>
                <a:t>Discuss why we want to use implicit methods</a:t>
              </a:r>
            </a:p>
            <a:p>
              <a:pPr marL="285750" indent="-285750">
                <a:spcAft>
                  <a:spcPts val="1200"/>
                </a:spcAft>
                <a:buFont typeface="Arial" panose="020B0604020202020204" pitchFamily="34" charset="0"/>
                <a:buChar char="•"/>
              </a:pPr>
              <a:r>
                <a:rPr lang="en-US" dirty="0"/>
                <a:t>Get a hands-on comparison between implicit an explicit solution methods</a:t>
              </a:r>
            </a:p>
            <a:p>
              <a:pPr marL="285750" indent="-285750">
                <a:spcAft>
                  <a:spcPts val="1200"/>
                </a:spcAft>
                <a:buFont typeface="Arial" panose="020B0604020202020204" pitchFamily="34" charset="0"/>
                <a:buChar char="•"/>
              </a:pPr>
              <a:r>
                <a:rPr lang="en-US" dirty="0"/>
                <a:t>Briefly see how to convert between implicit and explicit</a:t>
              </a:r>
            </a:p>
            <a:p>
              <a:pPr marL="285750" indent="-285750">
                <a:spcAft>
                  <a:spcPts val="1200"/>
                </a:spcAft>
                <a:buFont typeface="Arial" panose="020B0604020202020204" pitchFamily="34" charset="0"/>
                <a:buChar char="•"/>
              </a:pPr>
              <a:r>
                <a:rPr lang="en-US" dirty="0"/>
                <a:t>Review available documentation</a:t>
              </a:r>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n-US" dirty="0"/>
                <a:t>We will …</a:t>
              </a:r>
            </a:p>
          </p:txBody>
        </p:sp>
      </p:grpSp>
    </p:spTree>
    <p:extLst>
      <p:ext uri="{BB962C8B-B14F-4D97-AF65-F5344CB8AC3E}">
        <p14:creationId xmlns:p14="http://schemas.microsoft.com/office/powerpoint/2010/main" val="13468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0BB4-4D5D-49C1-9C82-8547A46A284E}"/>
              </a:ext>
            </a:extLst>
          </p:cNvPr>
          <p:cNvSpPr>
            <a:spLocks noGrp="1"/>
          </p:cNvSpPr>
          <p:nvPr>
            <p:ph type="title"/>
          </p:nvPr>
        </p:nvSpPr>
        <p:spPr/>
        <p:txBody>
          <a:bodyPr/>
          <a:lstStyle/>
          <a:p>
            <a:r>
              <a:rPr lang="en-US" dirty="0"/>
              <a:t>The “Full Tangent” preconditioner</a:t>
            </a:r>
          </a:p>
        </p:txBody>
      </p:sp>
      <p:sp>
        <p:nvSpPr>
          <p:cNvPr id="4" name="Slide Number Placeholder 3">
            <a:extLst>
              <a:ext uri="{FF2B5EF4-FFF2-40B4-BE49-F238E27FC236}">
                <a16:creationId xmlns:a16="http://schemas.microsoft.com/office/drawing/2014/main" id="{891E8E60-EC5B-481A-A3B2-2A5FB88A68CC}"/>
              </a:ext>
            </a:extLst>
          </p:cNvPr>
          <p:cNvSpPr>
            <a:spLocks noGrp="1"/>
          </p:cNvSpPr>
          <p:nvPr>
            <p:ph type="sldNum" sz="quarter" idx="4"/>
          </p:nvPr>
        </p:nvSpPr>
        <p:spPr/>
        <p:txBody>
          <a:bodyPr/>
          <a:lstStyle/>
          <a:p>
            <a:pPr algn="ctr"/>
            <a:fld id="{F6B149FD-26F7-3645-B4E7-BA8B8CC5EEA8}" type="slidenum">
              <a:rPr lang="en-US" smtClean="0"/>
              <a:pPr algn="ctr"/>
              <a:t>100</a:t>
            </a:fld>
            <a:endParaRPr lang="en-US" dirty="0"/>
          </a:p>
        </p:txBody>
      </p:sp>
      <p:sp>
        <p:nvSpPr>
          <p:cNvPr id="6" name="Rectangle 5">
            <a:extLst>
              <a:ext uri="{FF2B5EF4-FFF2-40B4-BE49-F238E27FC236}">
                <a16:creationId xmlns:a16="http://schemas.microsoft.com/office/drawing/2014/main" id="{927DF592-AB14-4CFD-9A9F-0767A76A2B80}"/>
              </a:ext>
            </a:extLst>
          </p:cNvPr>
          <p:cNvSpPr/>
          <p:nvPr/>
        </p:nvSpPr>
        <p:spPr>
          <a:xfrm>
            <a:off x="2865154" y="2380416"/>
            <a:ext cx="4902146" cy="1723549"/>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full tangent preconditioner</a:t>
            </a:r>
          </a:p>
          <a:p>
            <a:r>
              <a:rPr lang="en-US" sz="1000" dirty="0">
                <a:solidFill>
                  <a:schemeClr val="tx1"/>
                </a:solidFill>
                <a:latin typeface="Courier New" panose="02070309020205020404" pitchFamily="49" charset="0"/>
              </a:rPr>
              <a:t>  iteration print = &lt;int&gt;</a:t>
            </a:r>
          </a:p>
          <a:p>
            <a:r>
              <a:rPr lang="en-US" sz="1000" dirty="0">
                <a:solidFill>
                  <a:schemeClr val="tx1"/>
                </a:solidFill>
                <a:latin typeface="Courier New" panose="02070309020205020404" pitchFamily="49" charset="0"/>
              </a:rPr>
              <a:t>  iteration update = &lt;int&gt;</a:t>
            </a:r>
          </a:p>
          <a:p>
            <a:r>
              <a:rPr lang="en-US" sz="1000" dirty="0">
                <a:solidFill>
                  <a:schemeClr val="tx1"/>
                </a:solidFill>
                <a:latin typeface="Courier New" panose="02070309020205020404" pitchFamily="49" charset="0"/>
              </a:rPr>
              <a:t>  small number of iterations = &lt;int&gt;</a:t>
            </a:r>
          </a:p>
          <a:p>
            <a:r>
              <a:rPr lang="en-US" sz="1000" dirty="0">
                <a:solidFill>
                  <a:schemeClr val="tx1"/>
                </a:solidFill>
                <a:latin typeface="Courier New" panose="02070309020205020404" pitchFamily="49" charset="0"/>
              </a:rPr>
              <a:t>  minimum smoothing iterations = &lt;int&gt;</a:t>
            </a:r>
          </a:p>
          <a:p>
            <a:r>
              <a:rPr lang="en-US" sz="1000" dirty="0">
                <a:solidFill>
                  <a:schemeClr val="tx1"/>
                </a:solidFill>
                <a:latin typeface="Courier New" panose="02070309020205020404" pitchFamily="49" charset="0"/>
              </a:rPr>
              <a:t>  adaptive strategy = </a:t>
            </a:r>
            <a:r>
              <a:rPr lang="en-US" sz="1000" dirty="0" err="1">
                <a:solidFill>
                  <a:schemeClr val="tx1"/>
                </a:solidFill>
                <a:latin typeface="Courier New" panose="02070309020205020404" pitchFamily="49" charset="0"/>
              </a:rPr>
              <a:t>switch|update|none</a:t>
            </a:r>
            <a:r>
              <a:rPr lang="en-US" sz="1000" dirty="0">
                <a:solidFill>
                  <a:schemeClr val="tx1"/>
                </a:solidFill>
                <a:latin typeface="Courier New" panose="02070309020205020404" pitchFamily="49" charset="0"/>
              </a:rPr>
              <a:t>(switch)</a:t>
            </a:r>
          </a:p>
          <a:p>
            <a:r>
              <a:rPr lang="en-US" sz="1000" dirty="0">
                <a:solidFill>
                  <a:schemeClr val="tx1"/>
                </a:solidFill>
                <a:latin typeface="Courier New" panose="02070309020205020404" pitchFamily="49" charset="0"/>
              </a:rPr>
              <a:t>  tangent diagonal scale = &lt;real&gt;</a:t>
            </a:r>
          </a:p>
          <a:p>
            <a:r>
              <a:rPr lang="en-US" sz="1000" i="1" dirty="0">
                <a:solidFill>
                  <a:schemeClr val="tx1"/>
                </a:solidFill>
                <a:latin typeface="Courier New" panose="02070309020205020404" pitchFamily="49" charset="0"/>
              </a:rPr>
              <a:t>  </a:t>
            </a:r>
          </a:p>
          <a:p>
            <a:r>
              <a:rPr lang="en-US" sz="1000" i="1" dirty="0">
                <a:solidFill>
                  <a:schemeClr val="tx1"/>
                </a:solidFill>
                <a:latin typeface="Courier New" panose="02070309020205020404" pitchFamily="49" charset="0"/>
              </a:rPr>
              <a:t>  ... many other options not shown ...</a:t>
            </a:r>
          </a:p>
          <a:p>
            <a:r>
              <a:rPr lang="en-US" sz="1000" dirty="0">
                <a:solidFill>
                  <a:schemeClr val="tx1"/>
                </a:solidFill>
                <a:latin typeface="Courier New" panose="02070309020205020404" pitchFamily="49" charset="0"/>
              </a:rPr>
              <a:t>end</a:t>
            </a:r>
          </a:p>
        </p:txBody>
      </p:sp>
      <p:sp>
        <p:nvSpPr>
          <p:cNvPr id="7" name="TextBox 6">
            <a:extLst>
              <a:ext uri="{FF2B5EF4-FFF2-40B4-BE49-F238E27FC236}">
                <a16:creationId xmlns:a16="http://schemas.microsoft.com/office/drawing/2014/main" id="{492684A1-3937-43BD-9897-7F5E947BD672}"/>
              </a:ext>
            </a:extLst>
          </p:cNvPr>
          <p:cNvSpPr txBox="1"/>
          <p:nvPr/>
        </p:nvSpPr>
        <p:spPr>
          <a:xfrm>
            <a:off x="528699" y="1386869"/>
            <a:ext cx="9575057" cy="369332"/>
          </a:xfrm>
          <a:prstGeom prst="rect">
            <a:avLst/>
          </a:prstGeom>
          <a:noFill/>
        </p:spPr>
        <p:txBody>
          <a:bodyPr wrap="none" rtlCol="0">
            <a:spAutoFit/>
          </a:bodyPr>
          <a:lstStyle/>
          <a:p>
            <a:r>
              <a:rPr lang="en-US" dirty="0"/>
              <a:t>A common subset of options available for the full tangent preconditioner is listed below</a:t>
            </a:r>
          </a:p>
        </p:txBody>
      </p:sp>
      <p:sp>
        <p:nvSpPr>
          <p:cNvPr id="11" name="Rectangle 10">
            <a:extLst>
              <a:ext uri="{FF2B5EF4-FFF2-40B4-BE49-F238E27FC236}">
                <a16:creationId xmlns:a16="http://schemas.microsoft.com/office/drawing/2014/main" id="{5EFCE6A3-443C-4F24-9B11-F404504E7DB0}"/>
              </a:ext>
            </a:extLst>
          </p:cNvPr>
          <p:cNvSpPr/>
          <p:nvPr/>
        </p:nvSpPr>
        <p:spPr>
          <a:xfrm>
            <a:off x="3064118" y="3047147"/>
            <a:ext cx="3899649" cy="232914"/>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nector: Elbow 11">
            <a:extLst>
              <a:ext uri="{FF2B5EF4-FFF2-40B4-BE49-F238E27FC236}">
                <a16:creationId xmlns:a16="http://schemas.microsoft.com/office/drawing/2014/main" id="{E499F602-9268-41E0-ABA3-6F655033B672}"/>
              </a:ext>
            </a:extLst>
          </p:cNvPr>
          <p:cNvCxnSpPr>
            <a:cxnSpLocks/>
            <a:stCxn id="11" idx="3"/>
            <a:endCxn id="13" idx="1"/>
          </p:cNvCxnSpPr>
          <p:nvPr/>
        </p:nvCxnSpPr>
        <p:spPr>
          <a:xfrm>
            <a:off x="6963767" y="3163604"/>
            <a:ext cx="1936788" cy="940361"/>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F6B7F23-CAB9-4F52-9758-60018095579F}"/>
              </a:ext>
            </a:extLst>
          </p:cNvPr>
          <p:cNvSpPr txBox="1"/>
          <p:nvPr/>
        </p:nvSpPr>
        <p:spPr>
          <a:xfrm>
            <a:off x="8900555" y="2072639"/>
            <a:ext cx="3119734" cy="4062651"/>
          </a:xfrm>
          <a:prstGeom prst="rect">
            <a:avLst/>
          </a:prstGeom>
          <a:noFill/>
        </p:spPr>
        <p:txBody>
          <a:bodyPr wrap="square" rtlCol="0">
            <a:spAutoFit/>
          </a:bodyPr>
          <a:lstStyle/>
          <a:p>
            <a:pPr>
              <a:spcAft>
                <a:spcPts val="600"/>
              </a:spcAft>
            </a:pPr>
            <a:r>
              <a:rPr lang="en-US" sz="1400" dirty="0"/>
              <a:t>Allows mixed use of the nodal preconditioner and full tangent preconditioner.</a:t>
            </a:r>
          </a:p>
          <a:p>
            <a:pPr>
              <a:spcAft>
                <a:spcPts val="600"/>
              </a:spcAft>
            </a:pPr>
            <a:r>
              <a:rPr lang="en-US" sz="1400" dirty="0"/>
              <a:t>When specified, apply the default “nodal” preconditioner &lt;int&gt; number of times before switching to the full tangent preconditioner.</a:t>
            </a:r>
          </a:p>
          <a:p>
            <a:pPr>
              <a:spcAft>
                <a:spcPts val="600"/>
              </a:spcAft>
            </a:pPr>
            <a:r>
              <a:rPr lang="en-US" sz="1400" dirty="0"/>
              <a:t>Two common use-cases:</a:t>
            </a:r>
          </a:p>
          <a:p>
            <a:pPr marL="342900" indent="-342900">
              <a:spcAft>
                <a:spcPts val="600"/>
              </a:spcAft>
              <a:buAutoNum type="arabicParenBoth"/>
            </a:pPr>
            <a:r>
              <a:rPr lang="en-US" sz="1400" dirty="0"/>
              <a:t>Use the nodal preconditioner for very simple problems, often without need to form a full tangent preconditioner (performance)</a:t>
            </a:r>
          </a:p>
          <a:p>
            <a:pPr marL="342900" indent="-342900">
              <a:spcAft>
                <a:spcPts val="600"/>
              </a:spcAft>
              <a:buAutoNum type="arabicParenBoth"/>
            </a:pPr>
            <a:r>
              <a:rPr lang="en-US" sz="1400" dirty="0"/>
              <a:t>Get the model into a “better state” such that the full tangent preconditioner is more effective.</a:t>
            </a:r>
          </a:p>
        </p:txBody>
      </p:sp>
    </p:spTree>
    <p:extLst>
      <p:ext uri="{BB962C8B-B14F-4D97-AF65-F5344CB8AC3E}">
        <p14:creationId xmlns:p14="http://schemas.microsoft.com/office/powerpoint/2010/main" val="4331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0BB4-4D5D-49C1-9C82-8547A46A284E}"/>
              </a:ext>
            </a:extLst>
          </p:cNvPr>
          <p:cNvSpPr>
            <a:spLocks noGrp="1"/>
          </p:cNvSpPr>
          <p:nvPr>
            <p:ph type="title"/>
          </p:nvPr>
        </p:nvSpPr>
        <p:spPr/>
        <p:txBody>
          <a:bodyPr/>
          <a:lstStyle/>
          <a:p>
            <a:r>
              <a:rPr lang="en-US" dirty="0"/>
              <a:t>The “Full Tangent” preconditioner</a:t>
            </a:r>
          </a:p>
        </p:txBody>
      </p:sp>
      <p:sp>
        <p:nvSpPr>
          <p:cNvPr id="4" name="Slide Number Placeholder 3">
            <a:extLst>
              <a:ext uri="{FF2B5EF4-FFF2-40B4-BE49-F238E27FC236}">
                <a16:creationId xmlns:a16="http://schemas.microsoft.com/office/drawing/2014/main" id="{891E8E60-EC5B-481A-A3B2-2A5FB88A68CC}"/>
              </a:ext>
            </a:extLst>
          </p:cNvPr>
          <p:cNvSpPr>
            <a:spLocks noGrp="1"/>
          </p:cNvSpPr>
          <p:nvPr>
            <p:ph type="sldNum" sz="quarter" idx="4"/>
          </p:nvPr>
        </p:nvSpPr>
        <p:spPr/>
        <p:txBody>
          <a:bodyPr/>
          <a:lstStyle/>
          <a:p>
            <a:pPr algn="ctr"/>
            <a:fld id="{F6B149FD-26F7-3645-B4E7-BA8B8CC5EEA8}" type="slidenum">
              <a:rPr lang="en-US" smtClean="0"/>
              <a:pPr algn="ctr"/>
              <a:t>101</a:t>
            </a:fld>
            <a:endParaRPr lang="en-US" dirty="0"/>
          </a:p>
        </p:txBody>
      </p:sp>
      <p:sp>
        <p:nvSpPr>
          <p:cNvPr id="6" name="Rectangle 5">
            <a:extLst>
              <a:ext uri="{FF2B5EF4-FFF2-40B4-BE49-F238E27FC236}">
                <a16:creationId xmlns:a16="http://schemas.microsoft.com/office/drawing/2014/main" id="{927DF592-AB14-4CFD-9A9F-0767A76A2B80}"/>
              </a:ext>
            </a:extLst>
          </p:cNvPr>
          <p:cNvSpPr/>
          <p:nvPr/>
        </p:nvSpPr>
        <p:spPr>
          <a:xfrm>
            <a:off x="2865154" y="2380416"/>
            <a:ext cx="4902146" cy="1723549"/>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full tangent preconditioner</a:t>
            </a:r>
          </a:p>
          <a:p>
            <a:r>
              <a:rPr lang="en-US" sz="1000" dirty="0">
                <a:solidFill>
                  <a:schemeClr val="tx1"/>
                </a:solidFill>
                <a:latin typeface="Courier New" panose="02070309020205020404" pitchFamily="49" charset="0"/>
              </a:rPr>
              <a:t>  iteration print = &lt;int&gt;</a:t>
            </a:r>
          </a:p>
          <a:p>
            <a:r>
              <a:rPr lang="en-US" sz="1000" dirty="0">
                <a:solidFill>
                  <a:schemeClr val="tx1"/>
                </a:solidFill>
                <a:latin typeface="Courier New" panose="02070309020205020404" pitchFamily="49" charset="0"/>
              </a:rPr>
              <a:t>  iteration update = &lt;int&gt;</a:t>
            </a:r>
          </a:p>
          <a:p>
            <a:r>
              <a:rPr lang="en-US" sz="1000" dirty="0">
                <a:solidFill>
                  <a:schemeClr val="tx1"/>
                </a:solidFill>
                <a:latin typeface="Courier New" panose="02070309020205020404" pitchFamily="49" charset="0"/>
              </a:rPr>
              <a:t>  small number of iterations = &lt;int&gt;</a:t>
            </a:r>
          </a:p>
          <a:p>
            <a:r>
              <a:rPr lang="en-US" sz="1000" dirty="0">
                <a:solidFill>
                  <a:schemeClr val="tx1"/>
                </a:solidFill>
                <a:latin typeface="Courier New" panose="02070309020205020404" pitchFamily="49" charset="0"/>
              </a:rPr>
              <a:t>  minimum smoothing iterations = &lt;int&gt;</a:t>
            </a:r>
          </a:p>
          <a:p>
            <a:r>
              <a:rPr lang="en-US" sz="1000" dirty="0">
                <a:solidFill>
                  <a:schemeClr val="tx1"/>
                </a:solidFill>
                <a:latin typeface="Courier New" panose="02070309020205020404" pitchFamily="49" charset="0"/>
              </a:rPr>
              <a:t>  adaptive strategy = </a:t>
            </a:r>
            <a:r>
              <a:rPr lang="en-US" sz="1000" dirty="0" err="1">
                <a:solidFill>
                  <a:schemeClr val="tx1"/>
                </a:solidFill>
                <a:latin typeface="Courier New" panose="02070309020205020404" pitchFamily="49" charset="0"/>
              </a:rPr>
              <a:t>switch|update|none</a:t>
            </a:r>
            <a:r>
              <a:rPr lang="en-US" sz="1000" dirty="0">
                <a:solidFill>
                  <a:schemeClr val="tx1"/>
                </a:solidFill>
                <a:latin typeface="Courier New" panose="02070309020205020404" pitchFamily="49" charset="0"/>
              </a:rPr>
              <a:t>(switch)</a:t>
            </a:r>
          </a:p>
          <a:p>
            <a:r>
              <a:rPr lang="en-US" sz="1000" dirty="0">
                <a:solidFill>
                  <a:schemeClr val="tx1"/>
                </a:solidFill>
                <a:latin typeface="Courier New" panose="02070309020205020404" pitchFamily="49" charset="0"/>
              </a:rPr>
              <a:t>  tangent diagonal scale = &lt;real&gt;</a:t>
            </a:r>
          </a:p>
          <a:p>
            <a:r>
              <a:rPr lang="en-US" sz="1000" i="1" dirty="0">
                <a:solidFill>
                  <a:schemeClr val="tx1"/>
                </a:solidFill>
                <a:latin typeface="Courier New" panose="02070309020205020404" pitchFamily="49" charset="0"/>
              </a:rPr>
              <a:t>  </a:t>
            </a:r>
          </a:p>
          <a:p>
            <a:r>
              <a:rPr lang="en-US" sz="1000" i="1" dirty="0">
                <a:solidFill>
                  <a:schemeClr val="tx1"/>
                </a:solidFill>
                <a:latin typeface="Courier New" panose="02070309020205020404" pitchFamily="49" charset="0"/>
              </a:rPr>
              <a:t>  ... many other options not shown ...</a:t>
            </a:r>
          </a:p>
          <a:p>
            <a:r>
              <a:rPr lang="en-US" sz="1000" dirty="0">
                <a:solidFill>
                  <a:schemeClr val="tx1"/>
                </a:solidFill>
                <a:latin typeface="Courier New" panose="02070309020205020404" pitchFamily="49" charset="0"/>
              </a:rPr>
              <a:t>end</a:t>
            </a:r>
          </a:p>
        </p:txBody>
      </p:sp>
      <p:sp>
        <p:nvSpPr>
          <p:cNvPr id="7" name="TextBox 6">
            <a:extLst>
              <a:ext uri="{FF2B5EF4-FFF2-40B4-BE49-F238E27FC236}">
                <a16:creationId xmlns:a16="http://schemas.microsoft.com/office/drawing/2014/main" id="{492684A1-3937-43BD-9897-7F5E947BD672}"/>
              </a:ext>
            </a:extLst>
          </p:cNvPr>
          <p:cNvSpPr txBox="1"/>
          <p:nvPr/>
        </p:nvSpPr>
        <p:spPr>
          <a:xfrm>
            <a:off x="528699" y="1386869"/>
            <a:ext cx="9575057" cy="369332"/>
          </a:xfrm>
          <a:prstGeom prst="rect">
            <a:avLst/>
          </a:prstGeom>
          <a:noFill/>
        </p:spPr>
        <p:txBody>
          <a:bodyPr wrap="none" rtlCol="0">
            <a:spAutoFit/>
          </a:bodyPr>
          <a:lstStyle/>
          <a:p>
            <a:r>
              <a:rPr lang="en-US" dirty="0"/>
              <a:t>A common subset of options available for the full tangent preconditioner is listed below</a:t>
            </a:r>
          </a:p>
        </p:txBody>
      </p:sp>
      <p:sp>
        <p:nvSpPr>
          <p:cNvPr id="11" name="Rectangle 10">
            <a:extLst>
              <a:ext uri="{FF2B5EF4-FFF2-40B4-BE49-F238E27FC236}">
                <a16:creationId xmlns:a16="http://schemas.microsoft.com/office/drawing/2014/main" id="{5EFCE6A3-443C-4F24-9B11-F404504E7DB0}"/>
              </a:ext>
            </a:extLst>
          </p:cNvPr>
          <p:cNvSpPr/>
          <p:nvPr/>
        </p:nvSpPr>
        <p:spPr>
          <a:xfrm>
            <a:off x="3064118" y="3196086"/>
            <a:ext cx="3899649" cy="232914"/>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nector: Elbow 11">
            <a:extLst>
              <a:ext uri="{FF2B5EF4-FFF2-40B4-BE49-F238E27FC236}">
                <a16:creationId xmlns:a16="http://schemas.microsoft.com/office/drawing/2014/main" id="{E499F602-9268-41E0-ABA3-6F655033B672}"/>
              </a:ext>
            </a:extLst>
          </p:cNvPr>
          <p:cNvCxnSpPr>
            <a:cxnSpLocks/>
            <a:stCxn id="11" idx="3"/>
            <a:endCxn id="13" idx="1"/>
          </p:cNvCxnSpPr>
          <p:nvPr/>
        </p:nvCxnSpPr>
        <p:spPr>
          <a:xfrm>
            <a:off x="6963767" y="3312543"/>
            <a:ext cx="1936788" cy="614450"/>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F6B7F23-CAB9-4F52-9758-60018095579F}"/>
              </a:ext>
            </a:extLst>
          </p:cNvPr>
          <p:cNvSpPr txBox="1"/>
          <p:nvPr/>
        </p:nvSpPr>
        <p:spPr>
          <a:xfrm>
            <a:off x="8900555" y="2072639"/>
            <a:ext cx="3119734" cy="3708708"/>
          </a:xfrm>
          <a:prstGeom prst="rect">
            <a:avLst/>
          </a:prstGeom>
          <a:noFill/>
        </p:spPr>
        <p:txBody>
          <a:bodyPr wrap="square" rtlCol="0">
            <a:spAutoFit/>
          </a:bodyPr>
          <a:lstStyle/>
          <a:p>
            <a:pPr>
              <a:spcAft>
                <a:spcPts val="600"/>
              </a:spcAft>
            </a:pPr>
            <a:r>
              <a:rPr lang="en-US" sz="1400" dirty="0"/>
              <a:t>If the full tangent preconditioner becomes ineffective (as measured by iteration-to-iteration convergence rate), we can either:</a:t>
            </a:r>
          </a:p>
          <a:p>
            <a:pPr marL="342900" indent="-342900">
              <a:spcAft>
                <a:spcPts val="600"/>
              </a:spcAft>
              <a:buAutoNum type="arabicParenBoth"/>
            </a:pPr>
            <a:r>
              <a:rPr lang="en-US" sz="1400" dirty="0"/>
              <a:t>Update the preconditioner</a:t>
            </a:r>
          </a:p>
          <a:p>
            <a:pPr marL="342900" indent="-342900">
              <a:spcAft>
                <a:spcPts val="600"/>
              </a:spcAft>
              <a:buAutoNum type="arabicParenBoth"/>
            </a:pPr>
            <a:r>
              <a:rPr lang="en-US" sz="1400" dirty="0"/>
              <a:t>Switch to a nodal preconditioner</a:t>
            </a:r>
          </a:p>
          <a:p>
            <a:pPr marL="342900" indent="-342900">
              <a:spcAft>
                <a:spcPts val="600"/>
              </a:spcAft>
              <a:buAutoNum type="arabicParenBoth"/>
            </a:pPr>
            <a:r>
              <a:rPr lang="en-US" sz="1400" dirty="0"/>
              <a:t>Do nothing and hope it gets better</a:t>
            </a:r>
          </a:p>
          <a:p>
            <a:pPr marL="342900" indent="-342900">
              <a:spcAft>
                <a:spcPts val="600"/>
              </a:spcAft>
              <a:buAutoNum type="arabicParenBoth"/>
            </a:pPr>
            <a:endParaRPr lang="en-US" sz="1400" dirty="0"/>
          </a:p>
          <a:p>
            <a:pPr>
              <a:spcAft>
                <a:spcPts val="600"/>
              </a:spcAft>
            </a:pPr>
            <a:r>
              <a:rPr lang="en-US" sz="1400" dirty="0"/>
              <a:t>In practice, once a model begins converging so badly that this is necessary </a:t>
            </a:r>
            <a:r>
              <a:rPr lang="en-US" sz="1400" b="1" dirty="0"/>
              <a:t>it’s usually more effective to just cut the time step </a:t>
            </a:r>
            <a:r>
              <a:rPr lang="en-US" sz="1400" dirty="0"/>
              <a:t>with adaptive time stepping.</a:t>
            </a:r>
          </a:p>
        </p:txBody>
      </p:sp>
    </p:spTree>
    <p:extLst>
      <p:ext uri="{BB962C8B-B14F-4D97-AF65-F5344CB8AC3E}">
        <p14:creationId xmlns:p14="http://schemas.microsoft.com/office/powerpoint/2010/main" val="34322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0BB4-4D5D-49C1-9C82-8547A46A284E}"/>
              </a:ext>
            </a:extLst>
          </p:cNvPr>
          <p:cNvSpPr>
            <a:spLocks noGrp="1"/>
          </p:cNvSpPr>
          <p:nvPr>
            <p:ph type="title"/>
          </p:nvPr>
        </p:nvSpPr>
        <p:spPr/>
        <p:txBody>
          <a:bodyPr/>
          <a:lstStyle/>
          <a:p>
            <a:r>
              <a:rPr lang="en-US" dirty="0"/>
              <a:t>The “Full Tangent” preconditioner</a:t>
            </a:r>
          </a:p>
        </p:txBody>
      </p:sp>
      <p:sp>
        <p:nvSpPr>
          <p:cNvPr id="4" name="Slide Number Placeholder 3">
            <a:extLst>
              <a:ext uri="{FF2B5EF4-FFF2-40B4-BE49-F238E27FC236}">
                <a16:creationId xmlns:a16="http://schemas.microsoft.com/office/drawing/2014/main" id="{891E8E60-EC5B-481A-A3B2-2A5FB88A68CC}"/>
              </a:ext>
            </a:extLst>
          </p:cNvPr>
          <p:cNvSpPr>
            <a:spLocks noGrp="1"/>
          </p:cNvSpPr>
          <p:nvPr>
            <p:ph type="sldNum" sz="quarter" idx="4"/>
          </p:nvPr>
        </p:nvSpPr>
        <p:spPr/>
        <p:txBody>
          <a:bodyPr/>
          <a:lstStyle/>
          <a:p>
            <a:pPr algn="ctr"/>
            <a:fld id="{F6B149FD-26F7-3645-B4E7-BA8B8CC5EEA8}" type="slidenum">
              <a:rPr lang="en-US" smtClean="0"/>
              <a:pPr algn="ctr"/>
              <a:t>102</a:t>
            </a:fld>
            <a:endParaRPr lang="en-US" dirty="0"/>
          </a:p>
        </p:txBody>
      </p:sp>
      <p:sp>
        <p:nvSpPr>
          <p:cNvPr id="6" name="Rectangle 5">
            <a:extLst>
              <a:ext uri="{FF2B5EF4-FFF2-40B4-BE49-F238E27FC236}">
                <a16:creationId xmlns:a16="http://schemas.microsoft.com/office/drawing/2014/main" id="{927DF592-AB14-4CFD-9A9F-0767A76A2B80}"/>
              </a:ext>
            </a:extLst>
          </p:cNvPr>
          <p:cNvSpPr/>
          <p:nvPr/>
        </p:nvSpPr>
        <p:spPr>
          <a:xfrm>
            <a:off x="2865154" y="2380416"/>
            <a:ext cx="4902146" cy="1723549"/>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full tangent preconditioner</a:t>
            </a:r>
          </a:p>
          <a:p>
            <a:r>
              <a:rPr lang="en-US" sz="1000" dirty="0">
                <a:solidFill>
                  <a:schemeClr val="tx1"/>
                </a:solidFill>
                <a:latin typeface="Courier New" panose="02070309020205020404" pitchFamily="49" charset="0"/>
              </a:rPr>
              <a:t>  iteration print = &lt;int&gt;</a:t>
            </a:r>
          </a:p>
          <a:p>
            <a:r>
              <a:rPr lang="en-US" sz="1000" dirty="0">
                <a:solidFill>
                  <a:schemeClr val="tx1"/>
                </a:solidFill>
                <a:latin typeface="Courier New" panose="02070309020205020404" pitchFamily="49" charset="0"/>
              </a:rPr>
              <a:t>  iteration update = &lt;int&gt;</a:t>
            </a:r>
          </a:p>
          <a:p>
            <a:r>
              <a:rPr lang="en-US" sz="1000" dirty="0">
                <a:solidFill>
                  <a:schemeClr val="tx1"/>
                </a:solidFill>
                <a:latin typeface="Courier New" panose="02070309020205020404" pitchFamily="49" charset="0"/>
              </a:rPr>
              <a:t>  small number of iterations = &lt;int&gt;</a:t>
            </a:r>
          </a:p>
          <a:p>
            <a:r>
              <a:rPr lang="en-US" sz="1000" dirty="0">
                <a:solidFill>
                  <a:schemeClr val="tx1"/>
                </a:solidFill>
                <a:latin typeface="Courier New" panose="02070309020205020404" pitchFamily="49" charset="0"/>
              </a:rPr>
              <a:t>  minimum smoothing iterations = &lt;int&gt;</a:t>
            </a:r>
          </a:p>
          <a:p>
            <a:r>
              <a:rPr lang="en-US" sz="1000" dirty="0">
                <a:solidFill>
                  <a:schemeClr val="tx1"/>
                </a:solidFill>
                <a:latin typeface="Courier New" panose="02070309020205020404" pitchFamily="49" charset="0"/>
              </a:rPr>
              <a:t>  adaptive strategy = </a:t>
            </a:r>
            <a:r>
              <a:rPr lang="en-US" sz="1000" dirty="0" err="1">
                <a:solidFill>
                  <a:schemeClr val="tx1"/>
                </a:solidFill>
                <a:latin typeface="Courier New" panose="02070309020205020404" pitchFamily="49" charset="0"/>
              </a:rPr>
              <a:t>switch|update|none</a:t>
            </a:r>
            <a:r>
              <a:rPr lang="en-US" sz="1000" dirty="0">
                <a:solidFill>
                  <a:schemeClr val="tx1"/>
                </a:solidFill>
                <a:latin typeface="Courier New" panose="02070309020205020404" pitchFamily="49" charset="0"/>
              </a:rPr>
              <a:t>(switch)</a:t>
            </a:r>
          </a:p>
          <a:p>
            <a:r>
              <a:rPr lang="en-US" sz="1000" dirty="0">
                <a:solidFill>
                  <a:schemeClr val="tx1"/>
                </a:solidFill>
                <a:latin typeface="Courier New" panose="02070309020205020404" pitchFamily="49" charset="0"/>
              </a:rPr>
              <a:t>  tangent diagonal scale = &lt;real&gt;</a:t>
            </a:r>
          </a:p>
          <a:p>
            <a:r>
              <a:rPr lang="en-US" sz="1000" i="1" dirty="0">
                <a:solidFill>
                  <a:schemeClr val="tx1"/>
                </a:solidFill>
                <a:latin typeface="Courier New" panose="02070309020205020404" pitchFamily="49" charset="0"/>
              </a:rPr>
              <a:t>  </a:t>
            </a:r>
          </a:p>
          <a:p>
            <a:r>
              <a:rPr lang="en-US" sz="1000" i="1" dirty="0">
                <a:solidFill>
                  <a:schemeClr val="tx1"/>
                </a:solidFill>
                <a:latin typeface="Courier New" panose="02070309020205020404" pitchFamily="49" charset="0"/>
              </a:rPr>
              <a:t>  ... many other options not shown ...</a:t>
            </a:r>
          </a:p>
          <a:p>
            <a:r>
              <a:rPr lang="en-US" sz="1000" dirty="0">
                <a:solidFill>
                  <a:schemeClr val="tx1"/>
                </a:solidFill>
                <a:latin typeface="Courier New" panose="02070309020205020404" pitchFamily="49" charset="0"/>
              </a:rPr>
              <a:t>end</a:t>
            </a:r>
          </a:p>
        </p:txBody>
      </p:sp>
      <p:sp>
        <p:nvSpPr>
          <p:cNvPr id="7" name="TextBox 6">
            <a:extLst>
              <a:ext uri="{FF2B5EF4-FFF2-40B4-BE49-F238E27FC236}">
                <a16:creationId xmlns:a16="http://schemas.microsoft.com/office/drawing/2014/main" id="{492684A1-3937-43BD-9897-7F5E947BD672}"/>
              </a:ext>
            </a:extLst>
          </p:cNvPr>
          <p:cNvSpPr txBox="1"/>
          <p:nvPr/>
        </p:nvSpPr>
        <p:spPr>
          <a:xfrm>
            <a:off x="528699" y="1386869"/>
            <a:ext cx="9575057" cy="369332"/>
          </a:xfrm>
          <a:prstGeom prst="rect">
            <a:avLst/>
          </a:prstGeom>
          <a:noFill/>
        </p:spPr>
        <p:txBody>
          <a:bodyPr wrap="none" rtlCol="0">
            <a:spAutoFit/>
          </a:bodyPr>
          <a:lstStyle/>
          <a:p>
            <a:r>
              <a:rPr lang="en-US" dirty="0"/>
              <a:t>A common subset of options available for the full tangent preconditioner is listed below</a:t>
            </a:r>
          </a:p>
        </p:txBody>
      </p:sp>
      <p:sp>
        <p:nvSpPr>
          <p:cNvPr id="11" name="Rectangle 10">
            <a:extLst>
              <a:ext uri="{FF2B5EF4-FFF2-40B4-BE49-F238E27FC236}">
                <a16:creationId xmlns:a16="http://schemas.microsoft.com/office/drawing/2014/main" id="{5EFCE6A3-443C-4F24-9B11-F404504E7DB0}"/>
              </a:ext>
            </a:extLst>
          </p:cNvPr>
          <p:cNvSpPr/>
          <p:nvPr/>
        </p:nvSpPr>
        <p:spPr>
          <a:xfrm>
            <a:off x="3064118" y="3380154"/>
            <a:ext cx="3899649" cy="232914"/>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nector: Elbow 11">
            <a:extLst>
              <a:ext uri="{FF2B5EF4-FFF2-40B4-BE49-F238E27FC236}">
                <a16:creationId xmlns:a16="http://schemas.microsoft.com/office/drawing/2014/main" id="{E499F602-9268-41E0-ABA3-6F655033B672}"/>
              </a:ext>
            </a:extLst>
          </p:cNvPr>
          <p:cNvCxnSpPr>
            <a:cxnSpLocks/>
            <a:stCxn id="11" idx="3"/>
            <a:endCxn id="13" idx="1"/>
          </p:cNvCxnSpPr>
          <p:nvPr/>
        </p:nvCxnSpPr>
        <p:spPr>
          <a:xfrm>
            <a:off x="6963767" y="3496611"/>
            <a:ext cx="1936788" cy="784325"/>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F6B7F23-CAB9-4F52-9758-60018095579F}"/>
              </a:ext>
            </a:extLst>
          </p:cNvPr>
          <p:cNvSpPr txBox="1"/>
          <p:nvPr/>
        </p:nvSpPr>
        <p:spPr>
          <a:xfrm>
            <a:off x="8900555" y="2072639"/>
            <a:ext cx="3119734" cy="4416594"/>
          </a:xfrm>
          <a:prstGeom prst="rect">
            <a:avLst/>
          </a:prstGeom>
          <a:noFill/>
        </p:spPr>
        <p:txBody>
          <a:bodyPr wrap="square" rtlCol="0">
            <a:spAutoFit/>
          </a:bodyPr>
          <a:lstStyle/>
          <a:p>
            <a:pPr>
              <a:spcAft>
                <a:spcPts val="600"/>
              </a:spcAft>
            </a:pPr>
            <a:r>
              <a:rPr lang="en-US" sz="1400" dirty="0"/>
              <a:t>“Tangent diagonal scale” is a technique used to adjust the preconditioner by introducing some additional stiffness to the diagonal of the preconditioner matrix.</a:t>
            </a:r>
          </a:p>
          <a:p>
            <a:pPr>
              <a:spcAft>
                <a:spcPts val="600"/>
              </a:spcAft>
            </a:pPr>
            <a:r>
              <a:rPr lang="en-US" sz="1400" dirty="0"/>
              <a:t>This can be an effective technique when rigid body modes are present (e.g. in contact problems before constraints become sufficiently “active” to constrain motion).</a:t>
            </a:r>
          </a:p>
          <a:p>
            <a:pPr>
              <a:spcAft>
                <a:spcPts val="600"/>
              </a:spcAft>
            </a:pPr>
            <a:r>
              <a:rPr lang="en-US" sz="1400" dirty="0">
                <a:solidFill>
                  <a:srgbClr val="00B050"/>
                </a:solidFill>
              </a:rPr>
              <a:t>Values here in the range [1.0e-3, 1.0e-7] are typical.</a:t>
            </a:r>
          </a:p>
          <a:p>
            <a:pPr>
              <a:spcAft>
                <a:spcPts val="600"/>
              </a:spcAft>
            </a:pPr>
            <a:r>
              <a:rPr lang="en-US" sz="1400" dirty="0">
                <a:solidFill>
                  <a:srgbClr val="0070C0"/>
                </a:solidFill>
              </a:rPr>
              <a:t>This can occasionally increase robustness at the expense of decreasing the convergence rate, but effectiveness is not guaranteed</a:t>
            </a:r>
            <a:r>
              <a:rPr lang="en-US" sz="1400" dirty="0"/>
              <a:t>!</a:t>
            </a:r>
          </a:p>
        </p:txBody>
      </p:sp>
    </p:spTree>
    <p:extLst>
      <p:ext uri="{BB962C8B-B14F-4D97-AF65-F5344CB8AC3E}">
        <p14:creationId xmlns:p14="http://schemas.microsoft.com/office/powerpoint/2010/main" val="37187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36CF82B7-11CA-450B-8FB7-43785A4002C4}"/>
              </a:ext>
            </a:extLst>
          </p:cNvPr>
          <p:cNvGrpSpPr/>
          <p:nvPr/>
        </p:nvGrpSpPr>
        <p:grpSpPr>
          <a:xfrm>
            <a:off x="2918969" y="1557076"/>
            <a:ext cx="6354062" cy="3743847"/>
            <a:chOff x="2918969" y="1557076"/>
            <a:chExt cx="6354062" cy="3743847"/>
          </a:xfrm>
        </p:grpSpPr>
        <p:pic>
          <p:nvPicPr>
            <p:cNvPr id="5" name="Picture 4">
              <a:extLst>
                <a:ext uri="{FF2B5EF4-FFF2-40B4-BE49-F238E27FC236}">
                  <a16:creationId xmlns:a16="http://schemas.microsoft.com/office/drawing/2014/main" id="{5D12AFD2-F9CA-40D8-AC82-2E0F79AE4947}"/>
                </a:ext>
              </a:extLst>
            </p:cNvPr>
            <p:cNvPicPr>
              <a:picLocks noChangeAspect="1"/>
            </p:cNvPicPr>
            <p:nvPr/>
          </p:nvPicPr>
          <p:blipFill>
            <a:blip r:embed="rId2"/>
            <a:stretch>
              <a:fillRect/>
            </a:stretch>
          </p:blipFill>
          <p:spPr>
            <a:xfrm>
              <a:off x="2918969" y="1557076"/>
              <a:ext cx="6354062" cy="3743847"/>
            </a:xfrm>
            <a:prstGeom prst="rect">
              <a:avLst/>
            </a:prstGeom>
          </p:spPr>
        </p:pic>
        <p:grpSp>
          <p:nvGrpSpPr>
            <p:cNvPr id="27" name="Group 26">
              <a:extLst>
                <a:ext uri="{FF2B5EF4-FFF2-40B4-BE49-F238E27FC236}">
                  <a16:creationId xmlns:a16="http://schemas.microsoft.com/office/drawing/2014/main" id="{CC82A75A-14B7-47CC-A6CA-422306CFB4DF}"/>
                </a:ext>
              </a:extLst>
            </p:cNvPr>
            <p:cNvGrpSpPr/>
            <p:nvPr/>
          </p:nvGrpSpPr>
          <p:grpSpPr>
            <a:xfrm>
              <a:off x="3110968" y="3769746"/>
              <a:ext cx="204456" cy="1242200"/>
              <a:chOff x="3110968" y="3769746"/>
              <a:chExt cx="204456" cy="1242200"/>
            </a:xfrm>
          </p:grpSpPr>
          <p:cxnSp>
            <p:nvCxnSpPr>
              <p:cNvPr id="18" name="Straight Connector 17">
                <a:extLst>
                  <a:ext uri="{FF2B5EF4-FFF2-40B4-BE49-F238E27FC236}">
                    <a16:creationId xmlns:a16="http://schemas.microsoft.com/office/drawing/2014/main" id="{82AFAA5E-C74A-42A2-A798-D6E76342D7B3}"/>
                  </a:ext>
                </a:extLst>
              </p:cNvPr>
              <p:cNvCxnSpPr>
                <a:cxnSpLocks/>
              </p:cNvCxnSpPr>
              <p:nvPr/>
            </p:nvCxnSpPr>
            <p:spPr>
              <a:xfrm flipH="1">
                <a:off x="3136846" y="3769746"/>
                <a:ext cx="169952" cy="18978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ADDB97-97C0-47C8-89BA-D2753F8CC078}"/>
                  </a:ext>
                </a:extLst>
              </p:cNvPr>
              <p:cNvCxnSpPr>
                <a:cxnSpLocks/>
              </p:cNvCxnSpPr>
              <p:nvPr/>
            </p:nvCxnSpPr>
            <p:spPr>
              <a:xfrm flipH="1">
                <a:off x="3145472" y="3904892"/>
                <a:ext cx="169952" cy="189781"/>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0205FF4-7718-407A-9320-447950E062BD}"/>
                  </a:ext>
                </a:extLst>
              </p:cNvPr>
              <p:cNvCxnSpPr>
                <a:cxnSpLocks/>
              </p:cNvCxnSpPr>
              <p:nvPr/>
            </p:nvCxnSpPr>
            <p:spPr>
              <a:xfrm flipH="1">
                <a:off x="3136846" y="4057292"/>
                <a:ext cx="169952" cy="189781"/>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220F989-5616-432E-98B2-40B8E79D0E9C}"/>
                  </a:ext>
                </a:extLst>
              </p:cNvPr>
              <p:cNvCxnSpPr>
                <a:cxnSpLocks/>
              </p:cNvCxnSpPr>
              <p:nvPr/>
            </p:nvCxnSpPr>
            <p:spPr>
              <a:xfrm flipH="1">
                <a:off x="3128220" y="4212566"/>
                <a:ext cx="169952" cy="189781"/>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8095C5B-1FEF-4866-A881-AFEC0B99C90E}"/>
                  </a:ext>
                </a:extLst>
              </p:cNvPr>
              <p:cNvCxnSpPr>
                <a:cxnSpLocks/>
              </p:cNvCxnSpPr>
              <p:nvPr/>
            </p:nvCxnSpPr>
            <p:spPr>
              <a:xfrm flipH="1">
                <a:off x="3110968" y="4347713"/>
                <a:ext cx="169952" cy="189781"/>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50CE805-1F9E-4A4B-BE8E-02F4803E7B90}"/>
                  </a:ext>
                </a:extLst>
              </p:cNvPr>
              <p:cNvCxnSpPr>
                <a:cxnSpLocks/>
              </p:cNvCxnSpPr>
              <p:nvPr/>
            </p:nvCxnSpPr>
            <p:spPr>
              <a:xfrm flipH="1">
                <a:off x="3110968" y="4482861"/>
                <a:ext cx="169952" cy="189781"/>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6D5CF14-BA4A-4F9D-B035-60447F7967E0}"/>
                  </a:ext>
                </a:extLst>
              </p:cNvPr>
              <p:cNvCxnSpPr>
                <a:cxnSpLocks/>
              </p:cNvCxnSpPr>
              <p:nvPr/>
            </p:nvCxnSpPr>
            <p:spPr>
              <a:xfrm flipH="1">
                <a:off x="3110968" y="4643887"/>
                <a:ext cx="169952" cy="189781"/>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214752A-637E-4CD2-9BB1-B162428BF819}"/>
                  </a:ext>
                </a:extLst>
              </p:cNvPr>
              <p:cNvCxnSpPr>
                <a:cxnSpLocks/>
              </p:cNvCxnSpPr>
              <p:nvPr/>
            </p:nvCxnSpPr>
            <p:spPr>
              <a:xfrm flipH="1">
                <a:off x="3110968" y="4822165"/>
                <a:ext cx="169952" cy="189781"/>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755D4CCE-C43B-4C64-9DD6-E30272D345D0}"/>
              </a:ext>
            </a:extLst>
          </p:cNvPr>
          <p:cNvSpPr>
            <a:spLocks noGrp="1"/>
          </p:cNvSpPr>
          <p:nvPr>
            <p:ph type="title"/>
          </p:nvPr>
        </p:nvSpPr>
        <p:spPr/>
        <p:txBody>
          <a:bodyPr/>
          <a:lstStyle/>
          <a:p>
            <a:r>
              <a:rPr lang="en-US" dirty="0"/>
              <a:t>Example 09: Fun with solver settings</a:t>
            </a:r>
          </a:p>
        </p:txBody>
      </p:sp>
      <p:sp>
        <p:nvSpPr>
          <p:cNvPr id="4" name="Slide Number Placeholder 3">
            <a:extLst>
              <a:ext uri="{FF2B5EF4-FFF2-40B4-BE49-F238E27FC236}">
                <a16:creationId xmlns:a16="http://schemas.microsoft.com/office/drawing/2014/main" id="{3B686BE1-D086-487F-905E-1BE738E21607}"/>
              </a:ext>
            </a:extLst>
          </p:cNvPr>
          <p:cNvSpPr>
            <a:spLocks noGrp="1"/>
          </p:cNvSpPr>
          <p:nvPr>
            <p:ph type="sldNum" sz="quarter" idx="4"/>
          </p:nvPr>
        </p:nvSpPr>
        <p:spPr/>
        <p:txBody>
          <a:bodyPr/>
          <a:lstStyle/>
          <a:p>
            <a:pPr algn="ctr"/>
            <a:fld id="{F6B149FD-26F7-3645-B4E7-BA8B8CC5EEA8}" type="slidenum">
              <a:rPr lang="en-US" smtClean="0"/>
              <a:pPr algn="ctr"/>
              <a:t>103</a:t>
            </a:fld>
            <a:endParaRPr lang="en-US" dirty="0"/>
          </a:p>
        </p:txBody>
      </p:sp>
      <p:sp>
        <p:nvSpPr>
          <p:cNvPr id="7" name="Arrow: Curved Right 6">
            <a:extLst>
              <a:ext uri="{FF2B5EF4-FFF2-40B4-BE49-F238E27FC236}">
                <a16:creationId xmlns:a16="http://schemas.microsoft.com/office/drawing/2014/main" id="{67F5ABD9-912F-4021-B65F-DB50223B79BC}"/>
              </a:ext>
            </a:extLst>
          </p:cNvPr>
          <p:cNvSpPr/>
          <p:nvPr/>
        </p:nvSpPr>
        <p:spPr>
          <a:xfrm rot="8841084">
            <a:off x="8179131" y="1319841"/>
            <a:ext cx="923026" cy="188055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TextBox 34">
            <a:extLst>
              <a:ext uri="{FF2B5EF4-FFF2-40B4-BE49-F238E27FC236}">
                <a16:creationId xmlns:a16="http://schemas.microsoft.com/office/drawing/2014/main" id="{729D8566-1A7D-451F-9049-3C2663BBA8B7}"/>
              </a:ext>
            </a:extLst>
          </p:cNvPr>
          <p:cNvSpPr txBox="1"/>
          <p:nvPr/>
        </p:nvSpPr>
        <p:spPr>
          <a:xfrm>
            <a:off x="9273031" y="1624126"/>
            <a:ext cx="2606731" cy="1477328"/>
          </a:xfrm>
          <a:prstGeom prst="rect">
            <a:avLst/>
          </a:prstGeom>
          <a:noFill/>
        </p:spPr>
        <p:txBody>
          <a:bodyPr wrap="square" rtlCol="0">
            <a:spAutoFit/>
          </a:bodyPr>
          <a:lstStyle/>
          <a:p>
            <a:r>
              <a:rPr lang="en-US" dirty="0"/>
              <a:t>Prescribed displacement causes bending and plastic deformation in the plate</a:t>
            </a:r>
          </a:p>
        </p:txBody>
      </p:sp>
      <p:sp>
        <p:nvSpPr>
          <p:cNvPr id="36" name="TextBox 35">
            <a:extLst>
              <a:ext uri="{FF2B5EF4-FFF2-40B4-BE49-F238E27FC236}">
                <a16:creationId xmlns:a16="http://schemas.microsoft.com/office/drawing/2014/main" id="{CCF6C762-FA01-46A6-90DA-DC159FFE77EF}"/>
              </a:ext>
            </a:extLst>
          </p:cNvPr>
          <p:cNvSpPr txBox="1"/>
          <p:nvPr/>
        </p:nvSpPr>
        <p:spPr>
          <a:xfrm>
            <a:off x="6278465" y="4937180"/>
            <a:ext cx="2606731" cy="1200329"/>
          </a:xfrm>
          <a:prstGeom prst="rect">
            <a:avLst/>
          </a:prstGeom>
          <a:noFill/>
        </p:spPr>
        <p:txBody>
          <a:bodyPr wrap="square" rtlCol="0">
            <a:spAutoFit/>
          </a:bodyPr>
          <a:lstStyle/>
          <a:p>
            <a:r>
              <a:rPr lang="en-US" dirty="0"/>
              <a:t>A bar introduces constraints (MPCs) that help localize the forming process</a:t>
            </a:r>
          </a:p>
        </p:txBody>
      </p:sp>
      <p:sp>
        <p:nvSpPr>
          <p:cNvPr id="9" name="TextBox 8">
            <a:extLst>
              <a:ext uri="{FF2B5EF4-FFF2-40B4-BE49-F238E27FC236}">
                <a16:creationId xmlns:a16="http://schemas.microsoft.com/office/drawing/2014/main" id="{925CCC15-2AAB-43D1-A0AA-B7848BBE6798}"/>
              </a:ext>
            </a:extLst>
          </p:cNvPr>
          <p:cNvSpPr txBox="1"/>
          <p:nvPr/>
        </p:nvSpPr>
        <p:spPr>
          <a:xfrm>
            <a:off x="575954" y="1480646"/>
            <a:ext cx="3255278" cy="1831271"/>
          </a:xfrm>
          <a:prstGeom prst="rect">
            <a:avLst/>
          </a:prstGeom>
          <a:noFill/>
        </p:spPr>
        <p:txBody>
          <a:bodyPr wrap="square" rtlCol="0">
            <a:spAutoFit/>
          </a:bodyPr>
          <a:lstStyle/>
          <a:p>
            <a:pPr>
              <a:spcAft>
                <a:spcPts val="600"/>
              </a:spcAft>
            </a:pPr>
            <a:r>
              <a:rPr lang="en-US" dirty="0"/>
              <a:t>The customer needs to form a thin bracket by bending an initially-flat plate.  </a:t>
            </a:r>
          </a:p>
          <a:p>
            <a:r>
              <a:rPr lang="en-US" dirty="0"/>
              <a:t>We need to help determine the maximum plastic strain and final deformation.</a:t>
            </a:r>
          </a:p>
        </p:txBody>
      </p:sp>
      <p:cxnSp>
        <p:nvCxnSpPr>
          <p:cNvPr id="32" name="Straight Arrow Connector 31">
            <a:extLst>
              <a:ext uri="{FF2B5EF4-FFF2-40B4-BE49-F238E27FC236}">
                <a16:creationId xmlns:a16="http://schemas.microsoft.com/office/drawing/2014/main" id="{70F042CE-3E39-497F-BEFC-B7D68B576220}"/>
              </a:ext>
            </a:extLst>
          </p:cNvPr>
          <p:cNvCxnSpPr/>
          <p:nvPr/>
        </p:nvCxnSpPr>
        <p:spPr>
          <a:xfrm flipH="1" flipV="1">
            <a:off x="5943600" y="4643887"/>
            <a:ext cx="334865" cy="7334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82E3DB6-D7A7-4F95-93FC-94CDAA9D1217}"/>
              </a:ext>
            </a:extLst>
          </p:cNvPr>
          <p:cNvSpPr txBox="1"/>
          <p:nvPr/>
        </p:nvSpPr>
        <p:spPr>
          <a:xfrm>
            <a:off x="4094703" y="2659677"/>
            <a:ext cx="1890926" cy="369332"/>
          </a:xfrm>
          <a:prstGeom prst="rect">
            <a:avLst/>
          </a:prstGeom>
          <a:noFill/>
        </p:spPr>
        <p:txBody>
          <a:bodyPr wrap="square" rtlCol="0">
            <a:spAutoFit/>
          </a:bodyPr>
          <a:lstStyle/>
          <a:p>
            <a:r>
              <a:rPr lang="en-US" dirty="0"/>
              <a:t>Fixed top of bar</a:t>
            </a:r>
          </a:p>
        </p:txBody>
      </p:sp>
      <p:cxnSp>
        <p:nvCxnSpPr>
          <p:cNvPr id="52" name="Straight Arrow Connector 51">
            <a:extLst>
              <a:ext uri="{FF2B5EF4-FFF2-40B4-BE49-F238E27FC236}">
                <a16:creationId xmlns:a16="http://schemas.microsoft.com/office/drawing/2014/main" id="{11DDA088-D685-47EF-BAFC-DFE896338F5E}"/>
              </a:ext>
            </a:extLst>
          </p:cNvPr>
          <p:cNvCxnSpPr>
            <a:cxnSpLocks/>
          </p:cNvCxnSpPr>
          <p:nvPr/>
        </p:nvCxnSpPr>
        <p:spPr>
          <a:xfrm>
            <a:off x="4787660" y="3004525"/>
            <a:ext cx="534838" cy="362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9E950997-22C9-4ADE-BEC7-AAB22BE7C871}"/>
              </a:ext>
            </a:extLst>
          </p:cNvPr>
          <p:cNvSpPr txBox="1"/>
          <p:nvPr/>
        </p:nvSpPr>
        <p:spPr>
          <a:xfrm>
            <a:off x="1352131" y="5207263"/>
            <a:ext cx="2606731" cy="646331"/>
          </a:xfrm>
          <a:prstGeom prst="rect">
            <a:avLst/>
          </a:prstGeom>
          <a:noFill/>
        </p:spPr>
        <p:txBody>
          <a:bodyPr wrap="square" rtlCol="0">
            <a:spAutoFit/>
          </a:bodyPr>
          <a:lstStyle/>
          <a:p>
            <a:r>
              <a:rPr lang="en-US" dirty="0"/>
              <a:t>Plate dimensions (inches): 10x5x0.125</a:t>
            </a:r>
          </a:p>
        </p:txBody>
      </p:sp>
    </p:spTree>
    <p:extLst>
      <p:ext uri="{BB962C8B-B14F-4D97-AF65-F5344CB8AC3E}">
        <p14:creationId xmlns:p14="http://schemas.microsoft.com/office/powerpoint/2010/main" val="76082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6C480A-75E6-4F8A-8925-0051562AFC40}"/>
              </a:ext>
            </a:extLst>
          </p:cNvPr>
          <p:cNvPicPr>
            <a:picLocks noChangeAspect="1"/>
          </p:cNvPicPr>
          <p:nvPr/>
        </p:nvPicPr>
        <p:blipFill>
          <a:blip r:embed="rId2" cstate="print">
            <a:alphaModFix amt="10000"/>
            <a:extLst>
              <a:ext uri="{28A0092B-C50C-407E-A947-70E740481C1C}">
                <a14:useLocalDpi xmlns:a14="http://schemas.microsoft.com/office/drawing/2010/main" val="0"/>
              </a:ext>
            </a:extLst>
          </a:blip>
          <a:stretch>
            <a:fillRect/>
          </a:stretch>
        </p:blipFill>
        <p:spPr>
          <a:xfrm>
            <a:off x="3182726" y="595451"/>
            <a:ext cx="5450030" cy="5861211"/>
          </a:xfrm>
          <a:prstGeom prst="rect">
            <a:avLst/>
          </a:prstGeom>
        </p:spPr>
      </p:pic>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Example 09: Fun with solver settings</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104</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678426" y="1283273"/>
            <a:ext cx="10815483" cy="5173388"/>
            <a:chOff x="575953" y="1253529"/>
            <a:chExt cx="5883215" cy="3560984"/>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Ex09: Experiment with different solver settings to achieve convergence</a:t>
              </a:r>
            </a:p>
          </p:txBody>
        </p:sp>
      </p:grpSp>
      <p:sp>
        <p:nvSpPr>
          <p:cNvPr id="5" name="TextBox 4">
            <a:extLst>
              <a:ext uri="{FF2B5EF4-FFF2-40B4-BE49-F238E27FC236}">
                <a16:creationId xmlns:a16="http://schemas.microsoft.com/office/drawing/2014/main" id="{408D0970-7F33-4A60-9138-D6986BEC8078}"/>
              </a:ext>
            </a:extLst>
          </p:cNvPr>
          <p:cNvSpPr txBox="1"/>
          <p:nvPr/>
        </p:nvSpPr>
        <p:spPr>
          <a:xfrm>
            <a:off x="678425" y="1750143"/>
            <a:ext cx="7424419" cy="3396381"/>
          </a:xfrm>
          <a:prstGeom prst="rect">
            <a:avLst/>
          </a:prstGeom>
          <a:noFill/>
        </p:spPr>
        <p:txBody>
          <a:bodyPr wrap="square" rtlCol="0">
            <a:noAutofit/>
          </a:bodyPr>
          <a:lstStyle/>
          <a:p>
            <a:r>
              <a:rPr lang="en-US" sz="1400" dirty="0"/>
              <a:t>File: </a:t>
            </a:r>
            <a:r>
              <a:rPr lang="en-US" sz="1400" dirty="0" err="1"/>
              <a:t>plate_with_hole.i</a:t>
            </a:r>
            <a:endParaRPr lang="en-US" sz="1400" dirty="0"/>
          </a:p>
          <a:p>
            <a:endParaRPr lang="en-US" sz="1400" dirty="0"/>
          </a:p>
          <a:p>
            <a:pPr marL="342900" indent="-342900">
              <a:spcAft>
                <a:spcPts val="1200"/>
              </a:spcAft>
              <a:buFont typeface="+mj-lt"/>
              <a:buAutoNum type="arabicPeriod"/>
            </a:pPr>
            <a:r>
              <a:rPr lang="en-US" sz="1400" b="1" dirty="0"/>
              <a:t>Review the input deck.</a:t>
            </a:r>
            <a:r>
              <a:rPr lang="en-US" sz="1400" dirty="0"/>
              <a:t>  Find the “</a:t>
            </a:r>
            <a:r>
              <a:rPr lang="en-US" sz="1400" dirty="0">
                <a:latin typeface="Courier New" panose="02070309020205020404" pitchFamily="49" charset="0"/>
                <a:cs typeface="Courier New" panose="02070309020205020404" pitchFamily="49" charset="0"/>
              </a:rPr>
              <a:t>INITIAL MESH MODIFICATION</a:t>
            </a:r>
            <a:r>
              <a:rPr lang="en-US" sz="1400" dirty="0"/>
              <a:t>” and “</a:t>
            </a:r>
            <a:r>
              <a:rPr lang="en-US" sz="1400" dirty="0">
                <a:latin typeface="Courier New" panose="02070309020205020404" pitchFamily="49" charset="0"/>
                <a:cs typeface="Courier New" panose="02070309020205020404" pitchFamily="49" charset="0"/>
              </a:rPr>
              <a:t>TIED MPC</a:t>
            </a:r>
            <a:r>
              <a:rPr lang="en-US" sz="1400" dirty="0"/>
              <a:t>” sections.  Is their purpose clear?</a:t>
            </a:r>
          </a:p>
          <a:p>
            <a:pPr marL="342900" indent="-342900">
              <a:spcAft>
                <a:spcPts val="1200"/>
              </a:spcAft>
              <a:buFont typeface="+mj-lt"/>
              <a:buAutoNum type="arabicPeriod"/>
            </a:pPr>
            <a:r>
              <a:rPr lang="en-US" sz="1400" b="1" dirty="0"/>
              <a:t>Add a simple CG solver</a:t>
            </a:r>
            <a:r>
              <a:rPr lang="en-US" sz="1400" dirty="0"/>
              <a:t> that uses a maximum of 300 iterations.  Solve.  Did it converge?  Feel free to experiment with the solver settings further.</a:t>
            </a:r>
          </a:p>
          <a:p>
            <a:pPr marL="342900" indent="-342900">
              <a:spcAft>
                <a:spcPts val="1200"/>
              </a:spcAft>
              <a:buAutoNum type="arabicPeriod" startAt="3"/>
            </a:pPr>
            <a:r>
              <a:rPr lang="en-US" sz="1400" b="1" dirty="0"/>
              <a:t>Add full tangent preconditioner</a:t>
            </a:r>
            <a:r>
              <a:rPr lang="en-US" sz="1400" dirty="0"/>
              <a:t> and set the maximum iterations to 100.  Solve.  Did it converge?  Feel free to experiment with the solver settings further.</a:t>
            </a:r>
          </a:p>
          <a:p>
            <a:pPr marL="342900" indent="-342900">
              <a:spcAft>
                <a:spcPts val="1200"/>
              </a:spcAft>
              <a:buAutoNum type="arabicPeriod" startAt="4"/>
            </a:pPr>
            <a:r>
              <a:rPr lang="en-US" sz="1400" b="1" dirty="0"/>
              <a:t>Add a hybrid preconditioner</a:t>
            </a:r>
            <a:r>
              <a:rPr lang="en-US" sz="1400" dirty="0"/>
              <a:t>.  Configure the full tangent preconditioner to use 200 smoothing iterations, followed by up to 25 iterations using the full tangent preconditioner.</a:t>
            </a:r>
          </a:p>
          <a:p>
            <a:pPr marL="342900" indent="-342900">
              <a:spcAft>
                <a:spcPts val="1200"/>
              </a:spcAft>
              <a:buAutoNum type="arabicPeriod" startAt="4"/>
            </a:pPr>
            <a:r>
              <a:rPr lang="en-US" sz="1400" b="1" dirty="0"/>
              <a:t>Visualize the results</a:t>
            </a:r>
            <a:r>
              <a:rPr lang="en-US" sz="1400" dirty="0"/>
              <a:t>.  Are they beautiful?  Does the deformation look right?</a:t>
            </a:r>
          </a:p>
        </p:txBody>
      </p:sp>
      <p:sp>
        <p:nvSpPr>
          <p:cNvPr id="10" name="TextBox 9">
            <a:extLst>
              <a:ext uri="{FF2B5EF4-FFF2-40B4-BE49-F238E27FC236}">
                <a16:creationId xmlns:a16="http://schemas.microsoft.com/office/drawing/2014/main" id="{0E7D3C2C-CA07-4DF8-9201-E04C5FAD667F}"/>
              </a:ext>
            </a:extLst>
          </p:cNvPr>
          <p:cNvSpPr txBox="1"/>
          <p:nvPr/>
        </p:nvSpPr>
        <p:spPr>
          <a:xfrm>
            <a:off x="728218" y="5146524"/>
            <a:ext cx="10735563" cy="1269023"/>
          </a:xfrm>
          <a:prstGeom prst="rect">
            <a:avLst/>
          </a:prstGeom>
          <a:noFill/>
        </p:spPr>
        <p:txBody>
          <a:bodyPr wrap="square" rtlCol="0">
            <a:noAutofit/>
          </a:bodyPr>
          <a:lstStyle/>
          <a:p>
            <a:pPr>
              <a:spcAft>
                <a:spcPts val="1200"/>
              </a:spcAft>
            </a:pPr>
            <a:r>
              <a:rPr lang="en-US" sz="1400" b="1" dirty="0"/>
              <a:t>Extra credit: </a:t>
            </a:r>
            <a:r>
              <a:rPr lang="en-US" sz="1400" dirty="0"/>
              <a:t>Try your solver settings on the refined mesh (</a:t>
            </a:r>
            <a:r>
              <a:rPr lang="en-US" sz="1400" dirty="0" err="1">
                <a:latin typeface="Courier New" panose="02070309020205020404" pitchFamily="49" charset="0"/>
                <a:cs typeface="Courier New" panose="02070309020205020404" pitchFamily="49" charset="0"/>
              </a:rPr>
              <a:t>plate_with_hole_refined.g</a:t>
            </a:r>
            <a:r>
              <a:rPr lang="en-US" sz="1400" dirty="0"/>
              <a:t>):</a:t>
            </a:r>
          </a:p>
          <a:p>
            <a:pPr marL="285750" indent="-285750">
              <a:spcAft>
                <a:spcPts val="1200"/>
              </a:spcAft>
              <a:buFont typeface="Arial" panose="020B0604020202020204" pitchFamily="34" charset="0"/>
              <a:buChar char="•"/>
            </a:pPr>
            <a:r>
              <a:rPr lang="en-US" sz="1400" dirty="0"/>
              <a:t>Does the refined mesh produce a better-looking solution?  </a:t>
            </a:r>
          </a:p>
          <a:p>
            <a:pPr marL="285750" indent="-285750">
              <a:spcAft>
                <a:spcPts val="1200"/>
              </a:spcAft>
              <a:buFont typeface="Arial" panose="020B0604020202020204" pitchFamily="34" charset="0"/>
              <a:buChar char="•"/>
            </a:pPr>
            <a:r>
              <a:rPr lang="en-US" sz="1400" dirty="0"/>
              <a:t>Use the included selective-deviatoric section (named “</a:t>
            </a:r>
            <a:r>
              <a:rPr lang="en-US" sz="1400" dirty="0" err="1">
                <a:latin typeface="Courier New" panose="02070309020205020404" pitchFamily="49" charset="0"/>
                <a:cs typeface="Courier New" panose="02070309020205020404" pitchFamily="49" charset="0"/>
              </a:rPr>
              <a:t>sd</a:t>
            </a:r>
            <a:r>
              <a:rPr lang="en-US" sz="1400" dirty="0"/>
              <a:t>”) for </a:t>
            </a:r>
            <a:r>
              <a:rPr lang="en-US" sz="1400" dirty="0">
                <a:latin typeface="Courier New" panose="02070309020205020404" pitchFamily="49" charset="0"/>
                <a:cs typeface="Courier New" panose="02070309020205020404" pitchFamily="49" charset="0"/>
              </a:rPr>
              <a:t>block_1</a:t>
            </a:r>
            <a:r>
              <a:rPr lang="en-US" sz="1400" dirty="0"/>
              <a:t> and solve again.  How does this impact performance?  How does it impact the solution?</a:t>
            </a:r>
          </a:p>
        </p:txBody>
      </p:sp>
      <p:grpSp>
        <p:nvGrpSpPr>
          <p:cNvPr id="26" name="Group 25">
            <a:extLst>
              <a:ext uri="{FF2B5EF4-FFF2-40B4-BE49-F238E27FC236}">
                <a16:creationId xmlns:a16="http://schemas.microsoft.com/office/drawing/2014/main" id="{406CDB28-221D-465C-AE51-D12CC9B0A5FD}"/>
              </a:ext>
            </a:extLst>
          </p:cNvPr>
          <p:cNvGrpSpPr/>
          <p:nvPr/>
        </p:nvGrpSpPr>
        <p:grpSpPr>
          <a:xfrm>
            <a:off x="8274657" y="2268056"/>
            <a:ext cx="3189124" cy="2059275"/>
            <a:chOff x="2918969" y="1557076"/>
            <a:chExt cx="6354062" cy="3743847"/>
          </a:xfrm>
        </p:grpSpPr>
        <p:pic>
          <p:nvPicPr>
            <p:cNvPr id="27" name="Picture 26">
              <a:extLst>
                <a:ext uri="{FF2B5EF4-FFF2-40B4-BE49-F238E27FC236}">
                  <a16:creationId xmlns:a16="http://schemas.microsoft.com/office/drawing/2014/main" id="{7941A68F-CA3F-423B-872E-6D58927F37CA}"/>
                </a:ext>
              </a:extLst>
            </p:cNvPr>
            <p:cNvPicPr>
              <a:picLocks noChangeAspect="1"/>
            </p:cNvPicPr>
            <p:nvPr/>
          </p:nvPicPr>
          <p:blipFill>
            <a:blip r:embed="rId3"/>
            <a:stretch>
              <a:fillRect/>
            </a:stretch>
          </p:blipFill>
          <p:spPr>
            <a:xfrm>
              <a:off x="2918969" y="1557076"/>
              <a:ext cx="6354062" cy="3743847"/>
            </a:xfrm>
            <a:prstGeom prst="rect">
              <a:avLst/>
            </a:prstGeom>
          </p:spPr>
        </p:pic>
        <p:grpSp>
          <p:nvGrpSpPr>
            <p:cNvPr id="28" name="Group 27">
              <a:extLst>
                <a:ext uri="{FF2B5EF4-FFF2-40B4-BE49-F238E27FC236}">
                  <a16:creationId xmlns:a16="http://schemas.microsoft.com/office/drawing/2014/main" id="{0603F322-11B4-4879-B325-E5F5D1458A97}"/>
                </a:ext>
              </a:extLst>
            </p:cNvPr>
            <p:cNvGrpSpPr/>
            <p:nvPr/>
          </p:nvGrpSpPr>
          <p:grpSpPr>
            <a:xfrm>
              <a:off x="3110968" y="3769746"/>
              <a:ext cx="204456" cy="1242200"/>
              <a:chOff x="3110968" y="3769746"/>
              <a:chExt cx="204456" cy="1242200"/>
            </a:xfrm>
          </p:grpSpPr>
          <p:cxnSp>
            <p:nvCxnSpPr>
              <p:cNvPr id="29" name="Straight Connector 28">
                <a:extLst>
                  <a:ext uri="{FF2B5EF4-FFF2-40B4-BE49-F238E27FC236}">
                    <a16:creationId xmlns:a16="http://schemas.microsoft.com/office/drawing/2014/main" id="{7CBD57C9-AC36-4A52-9FB1-9CBE9163AF92}"/>
                  </a:ext>
                </a:extLst>
              </p:cNvPr>
              <p:cNvCxnSpPr>
                <a:cxnSpLocks/>
              </p:cNvCxnSpPr>
              <p:nvPr/>
            </p:nvCxnSpPr>
            <p:spPr>
              <a:xfrm flipH="1">
                <a:off x="3136846" y="3769746"/>
                <a:ext cx="169952" cy="1897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761819C-4907-4D36-9CF4-9224376E3595}"/>
                  </a:ext>
                </a:extLst>
              </p:cNvPr>
              <p:cNvCxnSpPr>
                <a:cxnSpLocks/>
              </p:cNvCxnSpPr>
              <p:nvPr/>
            </p:nvCxnSpPr>
            <p:spPr>
              <a:xfrm flipH="1">
                <a:off x="3145472" y="3904892"/>
                <a:ext cx="169952" cy="1897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A8524A8-E083-4FB7-B449-67366B956E72}"/>
                  </a:ext>
                </a:extLst>
              </p:cNvPr>
              <p:cNvCxnSpPr>
                <a:cxnSpLocks/>
              </p:cNvCxnSpPr>
              <p:nvPr/>
            </p:nvCxnSpPr>
            <p:spPr>
              <a:xfrm flipH="1">
                <a:off x="3136846" y="4057292"/>
                <a:ext cx="169952" cy="1897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E96AED-1ED1-46B7-9F70-388DC242BA9D}"/>
                  </a:ext>
                </a:extLst>
              </p:cNvPr>
              <p:cNvCxnSpPr>
                <a:cxnSpLocks/>
              </p:cNvCxnSpPr>
              <p:nvPr/>
            </p:nvCxnSpPr>
            <p:spPr>
              <a:xfrm flipH="1">
                <a:off x="3128220" y="4212566"/>
                <a:ext cx="169952" cy="1897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AD5464-3249-403D-A5F9-7887EE33C0E9}"/>
                  </a:ext>
                </a:extLst>
              </p:cNvPr>
              <p:cNvCxnSpPr>
                <a:cxnSpLocks/>
              </p:cNvCxnSpPr>
              <p:nvPr/>
            </p:nvCxnSpPr>
            <p:spPr>
              <a:xfrm flipH="1">
                <a:off x="3110968" y="4347713"/>
                <a:ext cx="169952" cy="1897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1168302-8141-4DFC-BF49-C183F1656075}"/>
                  </a:ext>
                </a:extLst>
              </p:cNvPr>
              <p:cNvCxnSpPr>
                <a:cxnSpLocks/>
              </p:cNvCxnSpPr>
              <p:nvPr/>
            </p:nvCxnSpPr>
            <p:spPr>
              <a:xfrm flipH="1">
                <a:off x="3110968" y="4482861"/>
                <a:ext cx="169952" cy="1897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D683A0D-E945-435B-901E-87AC85C46BF6}"/>
                  </a:ext>
                </a:extLst>
              </p:cNvPr>
              <p:cNvCxnSpPr>
                <a:cxnSpLocks/>
              </p:cNvCxnSpPr>
              <p:nvPr/>
            </p:nvCxnSpPr>
            <p:spPr>
              <a:xfrm flipH="1">
                <a:off x="3110968" y="4643887"/>
                <a:ext cx="169952" cy="1897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7E620A6-04DD-47D5-958A-A7898FE2CE6B}"/>
                  </a:ext>
                </a:extLst>
              </p:cNvPr>
              <p:cNvCxnSpPr>
                <a:cxnSpLocks/>
              </p:cNvCxnSpPr>
              <p:nvPr/>
            </p:nvCxnSpPr>
            <p:spPr>
              <a:xfrm flipH="1">
                <a:off x="3110968" y="4822165"/>
                <a:ext cx="169952" cy="189781"/>
              </a:xfrm>
              <a:prstGeom prst="line">
                <a:avLst/>
              </a:prstGeom>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8424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41B15-7783-40D7-A104-47ACE537C99E}"/>
              </a:ext>
            </a:extLst>
          </p:cNvPr>
          <p:cNvSpPr>
            <a:spLocks noGrp="1"/>
          </p:cNvSpPr>
          <p:nvPr>
            <p:ph type="title"/>
          </p:nvPr>
        </p:nvSpPr>
        <p:spPr/>
        <p:txBody>
          <a:bodyPr/>
          <a:lstStyle/>
          <a:p>
            <a:r>
              <a:rPr lang="en-US" dirty="0"/>
              <a:t>Example 09: Results and discussion – Nodal Preconditioner</a:t>
            </a:r>
          </a:p>
        </p:txBody>
      </p:sp>
      <p:sp>
        <p:nvSpPr>
          <p:cNvPr id="4" name="Slide Number Placeholder 3">
            <a:extLst>
              <a:ext uri="{FF2B5EF4-FFF2-40B4-BE49-F238E27FC236}">
                <a16:creationId xmlns:a16="http://schemas.microsoft.com/office/drawing/2014/main" id="{68284E8E-9BB9-44A5-97D0-C0732C1640B5}"/>
              </a:ext>
            </a:extLst>
          </p:cNvPr>
          <p:cNvSpPr>
            <a:spLocks noGrp="1"/>
          </p:cNvSpPr>
          <p:nvPr>
            <p:ph type="sldNum" sz="quarter" idx="4"/>
          </p:nvPr>
        </p:nvSpPr>
        <p:spPr/>
        <p:txBody>
          <a:bodyPr/>
          <a:lstStyle/>
          <a:p>
            <a:pPr algn="ctr"/>
            <a:fld id="{F6B149FD-26F7-3645-B4E7-BA8B8CC5EEA8}" type="slidenum">
              <a:rPr lang="en-US" smtClean="0"/>
              <a:pPr algn="ctr"/>
              <a:t>105</a:t>
            </a:fld>
            <a:endParaRPr lang="en-US" dirty="0"/>
          </a:p>
        </p:txBody>
      </p:sp>
      <p:sp>
        <p:nvSpPr>
          <p:cNvPr id="5" name="Rectangle 4">
            <a:extLst>
              <a:ext uri="{FF2B5EF4-FFF2-40B4-BE49-F238E27FC236}">
                <a16:creationId xmlns:a16="http://schemas.microsoft.com/office/drawing/2014/main" id="{B5EE9828-04AF-4292-8D65-7D2FB1996006}"/>
              </a:ext>
            </a:extLst>
          </p:cNvPr>
          <p:cNvSpPr/>
          <p:nvPr/>
        </p:nvSpPr>
        <p:spPr>
          <a:xfrm>
            <a:off x="344705" y="2218302"/>
            <a:ext cx="3590605" cy="156966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adagio region region_1</a:t>
            </a:r>
          </a:p>
          <a:p>
            <a:r>
              <a:rPr lang="en-US" sz="1000" dirty="0">
                <a:solidFill>
                  <a:schemeClr val="tx1"/>
                </a:solidFill>
                <a:latin typeface="Courier New" panose="02070309020205020404" pitchFamily="49" charset="0"/>
              </a:rPr>
              <a:t>  begin solver</a:t>
            </a:r>
          </a:p>
          <a:p>
            <a:r>
              <a:rPr lang="en-US" sz="1000" dirty="0">
                <a:solidFill>
                  <a:srgbClr val="FFFF00"/>
                </a:solidFill>
                <a:latin typeface="Courier New" panose="02070309020205020404" pitchFamily="49" charset="0"/>
              </a:rPr>
              <a:t>  </a:t>
            </a:r>
            <a:r>
              <a:rPr lang="en-US" sz="1000" dirty="0">
                <a:solidFill>
                  <a:schemeClr val="tx1"/>
                </a:solidFill>
                <a:latin typeface="Courier New" panose="02070309020205020404" pitchFamily="49" charset="0"/>
              </a:rPr>
              <a:t>  begin cg</a:t>
            </a:r>
          </a:p>
          <a:p>
            <a:r>
              <a:rPr lang="en-US" sz="1000" dirty="0">
                <a:solidFill>
                  <a:schemeClr val="tx1"/>
                </a:solidFill>
                <a:latin typeface="Courier New" panose="02070309020205020404" pitchFamily="49" charset="0"/>
              </a:rPr>
              <a:t>      target relative residual = 1.0e-3</a:t>
            </a:r>
          </a:p>
          <a:p>
            <a:r>
              <a:rPr lang="en-US" sz="1000" dirty="0">
                <a:solidFill>
                  <a:schemeClr val="tx1"/>
                </a:solidFill>
                <a:latin typeface="Courier New" panose="02070309020205020404" pitchFamily="49" charset="0"/>
              </a:rPr>
              <a:t>      maximum iterations = 300</a:t>
            </a:r>
          </a:p>
          <a:p>
            <a:r>
              <a:rPr lang="en-US" sz="1000" dirty="0">
                <a:solidFill>
                  <a:schemeClr val="tx1"/>
                </a:solidFill>
                <a:latin typeface="Courier New" panose="02070309020205020404" pitchFamily="49" charset="0"/>
              </a:rPr>
              <a:t>      iteration print = 50</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p:txBody>
      </p:sp>
      <p:pic>
        <p:nvPicPr>
          <p:cNvPr id="7" name="Picture 6">
            <a:extLst>
              <a:ext uri="{FF2B5EF4-FFF2-40B4-BE49-F238E27FC236}">
                <a16:creationId xmlns:a16="http://schemas.microsoft.com/office/drawing/2014/main" id="{0961AEDA-C4F0-406A-8B49-081C590CE288}"/>
              </a:ext>
            </a:extLst>
          </p:cNvPr>
          <p:cNvPicPr>
            <a:picLocks noChangeAspect="1"/>
          </p:cNvPicPr>
          <p:nvPr/>
        </p:nvPicPr>
        <p:blipFill>
          <a:blip r:embed="rId2"/>
          <a:stretch>
            <a:fillRect/>
          </a:stretch>
        </p:blipFill>
        <p:spPr>
          <a:xfrm>
            <a:off x="4203593" y="1528188"/>
            <a:ext cx="7643702" cy="3393624"/>
          </a:xfrm>
          <a:prstGeom prst="rect">
            <a:avLst/>
          </a:prstGeom>
        </p:spPr>
      </p:pic>
      <p:sp>
        <p:nvSpPr>
          <p:cNvPr id="8" name="TextBox 7">
            <a:extLst>
              <a:ext uri="{FF2B5EF4-FFF2-40B4-BE49-F238E27FC236}">
                <a16:creationId xmlns:a16="http://schemas.microsoft.com/office/drawing/2014/main" id="{4AD9F85A-613A-4511-9FD6-0B19520111D2}"/>
              </a:ext>
            </a:extLst>
          </p:cNvPr>
          <p:cNvSpPr txBox="1"/>
          <p:nvPr/>
        </p:nvSpPr>
        <p:spPr>
          <a:xfrm>
            <a:off x="4114800" y="5270740"/>
            <a:ext cx="7200900" cy="646331"/>
          </a:xfrm>
          <a:prstGeom prst="rect">
            <a:avLst/>
          </a:prstGeom>
          <a:noFill/>
        </p:spPr>
        <p:txBody>
          <a:bodyPr wrap="square" rtlCol="0">
            <a:spAutoFit/>
          </a:bodyPr>
          <a:lstStyle/>
          <a:p>
            <a:r>
              <a:rPr lang="en-US" b="1" dirty="0"/>
              <a:t>The CG solver with nodal preconditioner is ineffective here</a:t>
            </a:r>
            <a:r>
              <a:rPr lang="en-US" dirty="0"/>
              <a:t>.  Possibly due to the conditioning of the system.</a:t>
            </a:r>
          </a:p>
        </p:txBody>
      </p:sp>
      <p:sp>
        <p:nvSpPr>
          <p:cNvPr id="9" name="Oval 8">
            <a:extLst>
              <a:ext uri="{FF2B5EF4-FFF2-40B4-BE49-F238E27FC236}">
                <a16:creationId xmlns:a16="http://schemas.microsoft.com/office/drawing/2014/main" id="{60DD9026-B5DE-428D-AFBA-B7CFFD4597D1}"/>
              </a:ext>
            </a:extLst>
          </p:cNvPr>
          <p:cNvSpPr/>
          <p:nvPr/>
        </p:nvSpPr>
        <p:spPr>
          <a:xfrm>
            <a:off x="6883878" y="3563675"/>
            <a:ext cx="465827" cy="310551"/>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35AB76E-0F32-4F62-B339-722A69408E13}"/>
              </a:ext>
            </a:extLst>
          </p:cNvPr>
          <p:cNvSpPr txBox="1"/>
          <p:nvPr/>
        </p:nvSpPr>
        <p:spPr>
          <a:xfrm>
            <a:off x="5102535" y="3428795"/>
            <a:ext cx="1872629" cy="307777"/>
          </a:xfrm>
          <a:prstGeom prst="rect">
            <a:avLst/>
          </a:prstGeom>
          <a:noFill/>
        </p:spPr>
        <p:txBody>
          <a:bodyPr wrap="none" rtlCol="0">
            <a:spAutoFit/>
          </a:bodyPr>
          <a:lstStyle/>
          <a:p>
            <a:r>
              <a:rPr lang="en-US" sz="1400" dirty="0">
                <a:solidFill>
                  <a:schemeClr val="bg1"/>
                </a:solidFill>
              </a:rPr>
              <a:t>Maximum iterations</a:t>
            </a:r>
          </a:p>
        </p:txBody>
      </p:sp>
      <p:sp>
        <p:nvSpPr>
          <p:cNvPr id="11" name="Oval 10">
            <a:extLst>
              <a:ext uri="{FF2B5EF4-FFF2-40B4-BE49-F238E27FC236}">
                <a16:creationId xmlns:a16="http://schemas.microsoft.com/office/drawing/2014/main" id="{51E0EC24-2443-44D3-9E46-FF714548EBF4}"/>
              </a:ext>
            </a:extLst>
          </p:cNvPr>
          <p:cNvSpPr/>
          <p:nvPr/>
        </p:nvSpPr>
        <p:spPr>
          <a:xfrm>
            <a:off x="8850490" y="3563675"/>
            <a:ext cx="465827" cy="310551"/>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DA8B609-0728-4CEF-90DB-859055AF8124}"/>
              </a:ext>
            </a:extLst>
          </p:cNvPr>
          <p:cNvSpPr txBox="1"/>
          <p:nvPr/>
        </p:nvSpPr>
        <p:spPr>
          <a:xfrm>
            <a:off x="8272941" y="3827734"/>
            <a:ext cx="3244982" cy="524458"/>
          </a:xfrm>
          <a:prstGeom prst="rect">
            <a:avLst/>
          </a:prstGeom>
          <a:noFill/>
        </p:spPr>
        <p:txBody>
          <a:bodyPr wrap="square" rtlCol="0">
            <a:spAutoFit/>
          </a:bodyPr>
          <a:lstStyle/>
          <a:p>
            <a:r>
              <a:rPr lang="en-US" sz="1400" dirty="0">
                <a:solidFill>
                  <a:schemeClr val="bg1"/>
                </a:solidFill>
              </a:rPr>
              <a:t>“&gt;A” designates we did not reach our acceptable residual</a:t>
            </a:r>
          </a:p>
        </p:txBody>
      </p:sp>
    </p:spTree>
    <p:extLst>
      <p:ext uri="{BB962C8B-B14F-4D97-AF65-F5344CB8AC3E}">
        <p14:creationId xmlns:p14="http://schemas.microsoft.com/office/powerpoint/2010/main" val="2654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41B15-7783-40D7-A104-47ACE537C99E}"/>
              </a:ext>
            </a:extLst>
          </p:cNvPr>
          <p:cNvSpPr>
            <a:spLocks noGrp="1"/>
          </p:cNvSpPr>
          <p:nvPr>
            <p:ph type="title"/>
          </p:nvPr>
        </p:nvSpPr>
        <p:spPr/>
        <p:txBody>
          <a:bodyPr/>
          <a:lstStyle/>
          <a:p>
            <a:r>
              <a:rPr lang="en-US" dirty="0"/>
              <a:t>Example 09: Results and discussion – Tangent Preconditioner</a:t>
            </a:r>
          </a:p>
        </p:txBody>
      </p:sp>
      <p:sp>
        <p:nvSpPr>
          <p:cNvPr id="4" name="Slide Number Placeholder 3">
            <a:extLst>
              <a:ext uri="{FF2B5EF4-FFF2-40B4-BE49-F238E27FC236}">
                <a16:creationId xmlns:a16="http://schemas.microsoft.com/office/drawing/2014/main" id="{68284E8E-9BB9-44A5-97D0-C0732C1640B5}"/>
              </a:ext>
            </a:extLst>
          </p:cNvPr>
          <p:cNvSpPr>
            <a:spLocks noGrp="1"/>
          </p:cNvSpPr>
          <p:nvPr>
            <p:ph type="sldNum" sz="quarter" idx="4"/>
          </p:nvPr>
        </p:nvSpPr>
        <p:spPr/>
        <p:txBody>
          <a:bodyPr/>
          <a:lstStyle/>
          <a:p>
            <a:pPr algn="ctr"/>
            <a:fld id="{F6B149FD-26F7-3645-B4E7-BA8B8CC5EEA8}" type="slidenum">
              <a:rPr lang="en-US" smtClean="0"/>
              <a:pPr algn="ctr"/>
              <a:t>106</a:t>
            </a:fld>
            <a:endParaRPr lang="en-US" dirty="0"/>
          </a:p>
        </p:txBody>
      </p:sp>
      <p:sp>
        <p:nvSpPr>
          <p:cNvPr id="5" name="Rectangle 4">
            <a:extLst>
              <a:ext uri="{FF2B5EF4-FFF2-40B4-BE49-F238E27FC236}">
                <a16:creationId xmlns:a16="http://schemas.microsoft.com/office/drawing/2014/main" id="{B5EE9828-04AF-4292-8D65-7D2FB1996006}"/>
              </a:ext>
            </a:extLst>
          </p:cNvPr>
          <p:cNvSpPr/>
          <p:nvPr/>
        </p:nvSpPr>
        <p:spPr>
          <a:xfrm>
            <a:off x="344705" y="2141358"/>
            <a:ext cx="3590605" cy="1723549"/>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adagio region region_1</a:t>
            </a:r>
          </a:p>
          <a:p>
            <a:r>
              <a:rPr lang="en-US" sz="1000" dirty="0">
                <a:solidFill>
                  <a:schemeClr val="tx1"/>
                </a:solidFill>
                <a:latin typeface="Courier New" panose="02070309020205020404" pitchFamily="49" charset="0"/>
              </a:rPr>
              <a:t>  begin solver</a:t>
            </a:r>
          </a:p>
          <a:p>
            <a:r>
              <a:rPr lang="en-US" sz="1000" dirty="0">
                <a:solidFill>
                  <a:srgbClr val="FFFF00"/>
                </a:solidFill>
                <a:latin typeface="Courier New" panose="02070309020205020404" pitchFamily="49" charset="0"/>
              </a:rPr>
              <a:t>  </a:t>
            </a:r>
            <a:r>
              <a:rPr lang="en-US" sz="1000" dirty="0">
                <a:solidFill>
                  <a:schemeClr val="tx1"/>
                </a:solidFill>
                <a:latin typeface="Courier New" panose="02070309020205020404" pitchFamily="49" charset="0"/>
              </a:rPr>
              <a:t>  begin cg</a:t>
            </a:r>
          </a:p>
          <a:p>
            <a:r>
              <a:rPr lang="en-US" sz="1000" dirty="0">
                <a:solidFill>
                  <a:schemeClr val="tx1"/>
                </a:solidFill>
                <a:latin typeface="Courier New" panose="02070309020205020404" pitchFamily="49" charset="0"/>
              </a:rPr>
              <a:t>      target relative residual = 1.0e-3</a:t>
            </a:r>
          </a:p>
          <a:p>
            <a:r>
              <a:rPr lang="en-US" sz="1000" dirty="0">
                <a:solidFill>
                  <a:schemeClr val="tx1"/>
                </a:solidFill>
                <a:latin typeface="Courier New" panose="02070309020205020404" pitchFamily="49" charset="0"/>
              </a:rPr>
              <a:t>      maximum iterations = 100</a:t>
            </a:r>
          </a:p>
          <a:p>
            <a:r>
              <a:rPr lang="en-US" sz="1000" dirty="0">
                <a:solidFill>
                  <a:schemeClr val="tx1"/>
                </a:solidFill>
                <a:latin typeface="Courier New" panose="02070309020205020404" pitchFamily="49" charset="0"/>
              </a:rPr>
              <a:t>      begin full tangent preconditioner</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p:txBody>
      </p:sp>
      <p:sp>
        <p:nvSpPr>
          <p:cNvPr id="8" name="TextBox 7">
            <a:extLst>
              <a:ext uri="{FF2B5EF4-FFF2-40B4-BE49-F238E27FC236}">
                <a16:creationId xmlns:a16="http://schemas.microsoft.com/office/drawing/2014/main" id="{4AD9F85A-613A-4511-9FD6-0B19520111D2}"/>
              </a:ext>
            </a:extLst>
          </p:cNvPr>
          <p:cNvSpPr txBox="1"/>
          <p:nvPr/>
        </p:nvSpPr>
        <p:spPr>
          <a:xfrm>
            <a:off x="4114800" y="5270740"/>
            <a:ext cx="7200900" cy="923330"/>
          </a:xfrm>
          <a:prstGeom prst="rect">
            <a:avLst/>
          </a:prstGeom>
          <a:noFill/>
        </p:spPr>
        <p:txBody>
          <a:bodyPr wrap="square" rtlCol="0">
            <a:spAutoFit/>
          </a:bodyPr>
          <a:lstStyle/>
          <a:p>
            <a:r>
              <a:rPr lang="en-US" b="1" dirty="0"/>
              <a:t>The CG solver with full tangent preconditioning is ineffective</a:t>
            </a:r>
            <a:r>
              <a:rPr lang="en-US" dirty="0"/>
              <a:t>.  After 8 iterations, we switch to the nodal preconditioner and eventually cutback and fail to converge.</a:t>
            </a:r>
          </a:p>
        </p:txBody>
      </p:sp>
      <p:pic>
        <p:nvPicPr>
          <p:cNvPr id="6" name="Picture 5">
            <a:extLst>
              <a:ext uri="{FF2B5EF4-FFF2-40B4-BE49-F238E27FC236}">
                <a16:creationId xmlns:a16="http://schemas.microsoft.com/office/drawing/2014/main" id="{37782D60-7269-46F7-A3F6-D3F701B40471}"/>
              </a:ext>
            </a:extLst>
          </p:cNvPr>
          <p:cNvPicPr>
            <a:picLocks noChangeAspect="1"/>
          </p:cNvPicPr>
          <p:nvPr/>
        </p:nvPicPr>
        <p:blipFill>
          <a:blip r:embed="rId2"/>
          <a:stretch>
            <a:fillRect/>
          </a:stretch>
        </p:blipFill>
        <p:spPr>
          <a:xfrm>
            <a:off x="4114800" y="1537670"/>
            <a:ext cx="7584389" cy="3338400"/>
          </a:xfrm>
          <a:prstGeom prst="rect">
            <a:avLst/>
          </a:prstGeom>
        </p:spPr>
      </p:pic>
      <p:sp>
        <p:nvSpPr>
          <p:cNvPr id="9" name="Oval 8">
            <a:extLst>
              <a:ext uri="{FF2B5EF4-FFF2-40B4-BE49-F238E27FC236}">
                <a16:creationId xmlns:a16="http://schemas.microsoft.com/office/drawing/2014/main" id="{AB7CCA41-B3CC-40A1-A7B4-3609F29C0A1E}"/>
              </a:ext>
            </a:extLst>
          </p:cNvPr>
          <p:cNvSpPr/>
          <p:nvPr/>
        </p:nvSpPr>
        <p:spPr>
          <a:xfrm>
            <a:off x="6133380" y="3872786"/>
            <a:ext cx="465827" cy="310551"/>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453BD7-FFD6-405A-ADC7-4DB15A02B5D5}"/>
              </a:ext>
            </a:extLst>
          </p:cNvPr>
          <p:cNvSpPr txBox="1"/>
          <p:nvPr/>
        </p:nvSpPr>
        <p:spPr>
          <a:xfrm>
            <a:off x="4515939" y="4054787"/>
            <a:ext cx="2333435" cy="523220"/>
          </a:xfrm>
          <a:prstGeom prst="rect">
            <a:avLst/>
          </a:prstGeom>
          <a:noFill/>
        </p:spPr>
        <p:txBody>
          <a:bodyPr wrap="square" rtlCol="0">
            <a:spAutoFit/>
          </a:bodyPr>
          <a:lstStyle/>
          <a:p>
            <a:r>
              <a:rPr lang="en-US" sz="1400" dirty="0">
                <a:solidFill>
                  <a:schemeClr val="bg1"/>
                </a:solidFill>
              </a:rPr>
              <a:t>Switches to nodal preconditioner</a:t>
            </a:r>
          </a:p>
        </p:txBody>
      </p:sp>
      <p:sp>
        <p:nvSpPr>
          <p:cNvPr id="11" name="Oval 10">
            <a:extLst>
              <a:ext uri="{FF2B5EF4-FFF2-40B4-BE49-F238E27FC236}">
                <a16:creationId xmlns:a16="http://schemas.microsoft.com/office/drawing/2014/main" id="{59B7E543-469E-471F-950F-131A4A1A1576}"/>
              </a:ext>
            </a:extLst>
          </p:cNvPr>
          <p:cNvSpPr/>
          <p:nvPr/>
        </p:nvSpPr>
        <p:spPr>
          <a:xfrm>
            <a:off x="5883213" y="2840138"/>
            <a:ext cx="465827" cy="310551"/>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805FA20-7792-4E50-9AD6-4F2C0900A726}"/>
              </a:ext>
            </a:extLst>
          </p:cNvPr>
          <p:cNvSpPr txBox="1"/>
          <p:nvPr/>
        </p:nvSpPr>
        <p:spPr>
          <a:xfrm>
            <a:off x="4605684" y="2916677"/>
            <a:ext cx="1187784" cy="307777"/>
          </a:xfrm>
          <a:prstGeom prst="rect">
            <a:avLst/>
          </a:prstGeom>
          <a:noFill/>
        </p:spPr>
        <p:txBody>
          <a:bodyPr wrap="square" rtlCol="0">
            <a:spAutoFit/>
          </a:bodyPr>
          <a:lstStyle/>
          <a:p>
            <a:r>
              <a:rPr lang="en-US" sz="1400" dirty="0">
                <a:solidFill>
                  <a:schemeClr val="bg1"/>
                </a:solidFill>
              </a:rPr>
              <a:t>Update FETI</a:t>
            </a:r>
          </a:p>
        </p:txBody>
      </p:sp>
    </p:spTree>
    <p:extLst>
      <p:ext uri="{BB962C8B-B14F-4D97-AF65-F5344CB8AC3E}">
        <p14:creationId xmlns:p14="http://schemas.microsoft.com/office/powerpoint/2010/main" val="307961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41B15-7783-40D7-A104-47ACE537C99E}"/>
              </a:ext>
            </a:extLst>
          </p:cNvPr>
          <p:cNvSpPr>
            <a:spLocks noGrp="1"/>
          </p:cNvSpPr>
          <p:nvPr>
            <p:ph type="title"/>
          </p:nvPr>
        </p:nvSpPr>
        <p:spPr/>
        <p:txBody>
          <a:bodyPr/>
          <a:lstStyle/>
          <a:p>
            <a:r>
              <a:rPr lang="en-US" dirty="0"/>
              <a:t>Example 09: Results and discussion – Hybrid configuration</a:t>
            </a:r>
          </a:p>
        </p:txBody>
      </p:sp>
      <p:sp>
        <p:nvSpPr>
          <p:cNvPr id="4" name="Slide Number Placeholder 3">
            <a:extLst>
              <a:ext uri="{FF2B5EF4-FFF2-40B4-BE49-F238E27FC236}">
                <a16:creationId xmlns:a16="http://schemas.microsoft.com/office/drawing/2014/main" id="{68284E8E-9BB9-44A5-97D0-C0732C1640B5}"/>
              </a:ext>
            </a:extLst>
          </p:cNvPr>
          <p:cNvSpPr>
            <a:spLocks noGrp="1"/>
          </p:cNvSpPr>
          <p:nvPr>
            <p:ph type="sldNum" sz="quarter" idx="4"/>
          </p:nvPr>
        </p:nvSpPr>
        <p:spPr/>
        <p:txBody>
          <a:bodyPr/>
          <a:lstStyle/>
          <a:p>
            <a:pPr algn="ctr"/>
            <a:fld id="{F6B149FD-26F7-3645-B4E7-BA8B8CC5EEA8}" type="slidenum">
              <a:rPr lang="en-US" smtClean="0"/>
              <a:pPr algn="ctr"/>
              <a:t>107</a:t>
            </a:fld>
            <a:endParaRPr lang="en-US" dirty="0"/>
          </a:p>
        </p:txBody>
      </p:sp>
      <p:sp>
        <p:nvSpPr>
          <p:cNvPr id="5" name="Rectangle 4">
            <a:extLst>
              <a:ext uri="{FF2B5EF4-FFF2-40B4-BE49-F238E27FC236}">
                <a16:creationId xmlns:a16="http://schemas.microsoft.com/office/drawing/2014/main" id="{B5EE9828-04AF-4292-8D65-7D2FB1996006}"/>
              </a:ext>
            </a:extLst>
          </p:cNvPr>
          <p:cNvSpPr/>
          <p:nvPr/>
        </p:nvSpPr>
        <p:spPr>
          <a:xfrm>
            <a:off x="344705" y="1987470"/>
            <a:ext cx="3590605" cy="20313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adagio region region_1</a:t>
            </a:r>
          </a:p>
          <a:p>
            <a:r>
              <a:rPr lang="en-US" sz="1000" dirty="0">
                <a:solidFill>
                  <a:schemeClr val="tx1"/>
                </a:solidFill>
                <a:latin typeface="Courier New" panose="02070309020205020404" pitchFamily="49" charset="0"/>
              </a:rPr>
              <a:t>  begin solver</a:t>
            </a:r>
          </a:p>
          <a:p>
            <a:r>
              <a:rPr lang="en-US" sz="1000" dirty="0">
                <a:solidFill>
                  <a:srgbClr val="FFFF00"/>
                </a:solidFill>
                <a:latin typeface="Courier New" panose="02070309020205020404" pitchFamily="49" charset="0"/>
              </a:rPr>
              <a:t>  </a:t>
            </a:r>
            <a:r>
              <a:rPr lang="en-US" sz="1000" dirty="0">
                <a:solidFill>
                  <a:schemeClr val="tx1"/>
                </a:solidFill>
                <a:latin typeface="Courier New" panose="02070309020205020404" pitchFamily="49" charset="0"/>
              </a:rPr>
              <a:t>  begin cg</a:t>
            </a:r>
          </a:p>
          <a:p>
            <a:r>
              <a:rPr lang="en-US" sz="1000" dirty="0">
                <a:solidFill>
                  <a:schemeClr val="tx1"/>
                </a:solidFill>
                <a:latin typeface="Courier New" panose="02070309020205020404" pitchFamily="49" charset="0"/>
              </a:rPr>
              <a:t>      target relative residual = 1.0e-3</a:t>
            </a:r>
          </a:p>
          <a:p>
            <a:r>
              <a:rPr lang="en-US" sz="1000" dirty="0">
                <a:solidFill>
                  <a:schemeClr val="tx1"/>
                </a:solidFill>
                <a:latin typeface="Courier New" panose="02070309020205020404" pitchFamily="49" charset="0"/>
              </a:rPr>
              <a:t>      maximum iterations = </a:t>
            </a:r>
            <a:r>
              <a:rPr lang="en-US" sz="1000" dirty="0">
                <a:solidFill>
                  <a:schemeClr val="tx1"/>
                </a:solidFill>
                <a:highlight>
                  <a:srgbClr val="FFFF00"/>
                </a:highlight>
                <a:latin typeface="Courier New" panose="02070309020205020404" pitchFamily="49" charset="0"/>
              </a:rPr>
              <a:t>{200 + 25}</a:t>
            </a:r>
          </a:p>
          <a:p>
            <a:r>
              <a:rPr lang="en-US" sz="1000" dirty="0">
                <a:solidFill>
                  <a:schemeClr val="tx1"/>
                </a:solidFill>
                <a:latin typeface="Courier New" panose="02070309020205020404" pitchFamily="49" charset="0"/>
              </a:rPr>
              <a:t>      iteration print = 50</a:t>
            </a:r>
          </a:p>
          <a:p>
            <a:r>
              <a:rPr lang="en-US" sz="1000" dirty="0">
                <a:solidFill>
                  <a:schemeClr val="tx1"/>
                </a:solidFill>
                <a:latin typeface="Courier New" panose="02070309020205020404" pitchFamily="49" charset="0"/>
              </a:rPr>
              <a:t>      begin full tangent preconditioner</a:t>
            </a:r>
          </a:p>
          <a:p>
            <a:r>
              <a:rPr lang="en-US" sz="1000" dirty="0">
                <a:solidFill>
                  <a:schemeClr val="tx1"/>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minimum smoothing iterations = 200</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p:txBody>
      </p:sp>
      <p:sp>
        <p:nvSpPr>
          <p:cNvPr id="8" name="TextBox 7">
            <a:extLst>
              <a:ext uri="{FF2B5EF4-FFF2-40B4-BE49-F238E27FC236}">
                <a16:creationId xmlns:a16="http://schemas.microsoft.com/office/drawing/2014/main" id="{4AD9F85A-613A-4511-9FD6-0B19520111D2}"/>
              </a:ext>
            </a:extLst>
          </p:cNvPr>
          <p:cNvSpPr txBox="1"/>
          <p:nvPr/>
        </p:nvSpPr>
        <p:spPr>
          <a:xfrm>
            <a:off x="4114800" y="4432141"/>
            <a:ext cx="7200900" cy="1200329"/>
          </a:xfrm>
          <a:prstGeom prst="rect">
            <a:avLst/>
          </a:prstGeom>
          <a:noFill/>
        </p:spPr>
        <p:txBody>
          <a:bodyPr wrap="square" rtlCol="0">
            <a:spAutoFit/>
          </a:bodyPr>
          <a:lstStyle/>
          <a:p>
            <a:r>
              <a:rPr lang="en-US" b="1" dirty="0"/>
              <a:t>A combined preconditioner is highly-effective here</a:t>
            </a:r>
            <a:r>
              <a:rPr lang="en-US" dirty="0"/>
              <a:t>.  An initial timestep cuts back, but then solves to completion.  After some “smoothing iterations”, the full tangent preconditioner drops the residual by 4 orders of magnitude in 11 iterations.</a:t>
            </a:r>
          </a:p>
        </p:txBody>
      </p:sp>
      <p:pic>
        <p:nvPicPr>
          <p:cNvPr id="7" name="Picture 6">
            <a:extLst>
              <a:ext uri="{FF2B5EF4-FFF2-40B4-BE49-F238E27FC236}">
                <a16:creationId xmlns:a16="http://schemas.microsoft.com/office/drawing/2014/main" id="{0BE124D8-4F42-4A4A-BE73-0ACBAD9DAE2E}"/>
              </a:ext>
            </a:extLst>
          </p:cNvPr>
          <p:cNvPicPr>
            <a:picLocks noChangeAspect="1"/>
          </p:cNvPicPr>
          <p:nvPr/>
        </p:nvPicPr>
        <p:blipFill>
          <a:blip r:embed="rId2"/>
          <a:stretch>
            <a:fillRect/>
          </a:stretch>
        </p:blipFill>
        <p:spPr>
          <a:xfrm>
            <a:off x="4192438" y="1499919"/>
            <a:ext cx="7586017" cy="2575303"/>
          </a:xfrm>
          <a:prstGeom prst="rect">
            <a:avLst/>
          </a:prstGeom>
        </p:spPr>
      </p:pic>
      <p:sp>
        <p:nvSpPr>
          <p:cNvPr id="9" name="Oval 8">
            <a:extLst>
              <a:ext uri="{FF2B5EF4-FFF2-40B4-BE49-F238E27FC236}">
                <a16:creationId xmlns:a16="http://schemas.microsoft.com/office/drawing/2014/main" id="{11B8F8D6-1683-458A-8EEF-0E563C251EC6}"/>
              </a:ext>
            </a:extLst>
          </p:cNvPr>
          <p:cNvSpPr/>
          <p:nvPr/>
        </p:nvSpPr>
        <p:spPr>
          <a:xfrm>
            <a:off x="5978104" y="3273724"/>
            <a:ext cx="465827" cy="310551"/>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8D00152-E352-4F71-97A2-18FAF70DD24A}"/>
              </a:ext>
            </a:extLst>
          </p:cNvPr>
          <p:cNvSpPr txBox="1"/>
          <p:nvPr/>
        </p:nvSpPr>
        <p:spPr>
          <a:xfrm>
            <a:off x="4475680" y="3161333"/>
            <a:ext cx="1735337" cy="307777"/>
          </a:xfrm>
          <a:prstGeom prst="rect">
            <a:avLst/>
          </a:prstGeom>
          <a:noFill/>
        </p:spPr>
        <p:txBody>
          <a:bodyPr wrap="square" rtlCol="0">
            <a:spAutoFit/>
          </a:bodyPr>
          <a:lstStyle/>
          <a:p>
            <a:r>
              <a:rPr lang="en-US" sz="1400" dirty="0">
                <a:solidFill>
                  <a:schemeClr val="bg1"/>
                </a:solidFill>
              </a:rPr>
              <a:t>Switches to FETI</a:t>
            </a:r>
          </a:p>
        </p:txBody>
      </p:sp>
      <p:sp>
        <p:nvSpPr>
          <p:cNvPr id="11" name="Oval 10">
            <a:extLst>
              <a:ext uri="{FF2B5EF4-FFF2-40B4-BE49-F238E27FC236}">
                <a16:creationId xmlns:a16="http://schemas.microsoft.com/office/drawing/2014/main" id="{9906255D-7B09-4C83-9AF1-476C6C917FC9}"/>
              </a:ext>
            </a:extLst>
          </p:cNvPr>
          <p:cNvSpPr/>
          <p:nvPr/>
        </p:nvSpPr>
        <p:spPr>
          <a:xfrm>
            <a:off x="8761822" y="3454978"/>
            <a:ext cx="465827" cy="310551"/>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A016D98-26AB-40A6-BF42-4F1A94CB654C}"/>
              </a:ext>
            </a:extLst>
          </p:cNvPr>
          <p:cNvSpPr txBox="1"/>
          <p:nvPr/>
        </p:nvSpPr>
        <p:spPr>
          <a:xfrm>
            <a:off x="9476387" y="3591462"/>
            <a:ext cx="2302068" cy="307777"/>
          </a:xfrm>
          <a:prstGeom prst="rect">
            <a:avLst/>
          </a:prstGeom>
          <a:noFill/>
        </p:spPr>
        <p:txBody>
          <a:bodyPr wrap="square" rtlCol="0">
            <a:spAutoFit/>
          </a:bodyPr>
          <a:lstStyle/>
          <a:p>
            <a:r>
              <a:rPr lang="en-US" sz="1400" dirty="0">
                <a:solidFill>
                  <a:schemeClr val="bg1"/>
                </a:solidFill>
              </a:rPr>
              <a:t>“&lt;T” indicates converged</a:t>
            </a:r>
          </a:p>
        </p:txBody>
      </p:sp>
    </p:spTree>
    <p:extLst>
      <p:ext uri="{BB962C8B-B14F-4D97-AF65-F5344CB8AC3E}">
        <p14:creationId xmlns:p14="http://schemas.microsoft.com/office/powerpoint/2010/main" val="269456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045C8-2E95-4ACF-847F-DA4E6129EDE1}"/>
              </a:ext>
            </a:extLst>
          </p:cNvPr>
          <p:cNvSpPr>
            <a:spLocks noGrp="1"/>
          </p:cNvSpPr>
          <p:nvPr>
            <p:ph type="title"/>
          </p:nvPr>
        </p:nvSpPr>
        <p:spPr/>
        <p:txBody>
          <a:bodyPr/>
          <a:lstStyle/>
          <a:p>
            <a:r>
              <a:rPr lang="en-US" dirty="0"/>
              <a:t>Example 09: Our coarse and refined solutions</a:t>
            </a:r>
          </a:p>
        </p:txBody>
      </p:sp>
      <p:sp>
        <p:nvSpPr>
          <p:cNvPr id="4" name="Slide Number Placeholder 3">
            <a:extLst>
              <a:ext uri="{FF2B5EF4-FFF2-40B4-BE49-F238E27FC236}">
                <a16:creationId xmlns:a16="http://schemas.microsoft.com/office/drawing/2014/main" id="{050DF5F2-703A-4265-886C-F652E7AE59C6}"/>
              </a:ext>
            </a:extLst>
          </p:cNvPr>
          <p:cNvSpPr>
            <a:spLocks noGrp="1"/>
          </p:cNvSpPr>
          <p:nvPr>
            <p:ph type="sldNum" sz="quarter" idx="4"/>
          </p:nvPr>
        </p:nvSpPr>
        <p:spPr/>
        <p:txBody>
          <a:bodyPr/>
          <a:lstStyle/>
          <a:p>
            <a:pPr algn="ctr"/>
            <a:fld id="{F6B149FD-26F7-3645-B4E7-BA8B8CC5EEA8}" type="slidenum">
              <a:rPr lang="en-US" smtClean="0"/>
              <a:pPr algn="ctr"/>
              <a:t>108</a:t>
            </a:fld>
            <a:endParaRPr lang="en-US" dirty="0"/>
          </a:p>
        </p:txBody>
      </p:sp>
      <p:pic>
        <p:nvPicPr>
          <p:cNvPr id="6" name="Picture 5">
            <a:extLst>
              <a:ext uri="{FF2B5EF4-FFF2-40B4-BE49-F238E27FC236}">
                <a16:creationId xmlns:a16="http://schemas.microsoft.com/office/drawing/2014/main" id="{9A32A850-D037-4783-80F1-7A6C122C921D}"/>
              </a:ext>
            </a:extLst>
          </p:cNvPr>
          <p:cNvPicPr>
            <a:picLocks noChangeAspect="1"/>
          </p:cNvPicPr>
          <p:nvPr/>
        </p:nvPicPr>
        <p:blipFill>
          <a:blip r:embed="rId2"/>
          <a:stretch>
            <a:fillRect/>
          </a:stretch>
        </p:blipFill>
        <p:spPr>
          <a:xfrm>
            <a:off x="971380" y="1143000"/>
            <a:ext cx="4299621" cy="3007535"/>
          </a:xfrm>
          <a:prstGeom prst="rect">
            <a:avLst/>
          </a:prstGeom>
        </p:spPr>
      </p:pic>
      <p:pic>
        <p:nvPicPr>
          <p:cNvPr id="8" name="Picture 7">
            <a:extLst>
              <a:ext uri="{FF2B5EF4-FFF2-40B4-BE49-F238E27FC236}">
                <a16:creationId xmlns:a16="http://schemas.microsoft.com/office/drawing/2014/main" id="{B444EF8E-3FC5-4412-9C06-75E53338739A}"/>
              </a:ext>
            </a:extLst>
          </p:cNvPr>
          <p:cNvPicPr>
            <a:picLocks noChangeAspect="1"/>
          </p:cNvPicPr>
          <p:nvPr/>
        </p:nvPicPr>
        <p:blipFill>
          <a:blip r:embed="rId3"/>
          <a:stretch>
            <a:fillRect/>
          </a:stretch>
        </p:blipFill>
        <p:spPr>
          <a:xfrm>
            <a:off x="6096000" y="977181"/>
            <a:ext cx="4784301" cy="3339172"/>
          </a:xfrm>
          <a:prstGeom prst="rect">
            <a:avLst/>
          </a:prstGeom>
        </p:spPr>
      </p:pic>
      <p:pic>
        <p:nvPicPr>
          <p:cNvPr id="10" name="Picture 9">
            <a:extLst>
              <a:ext uri="{FF2B5EF4-FFF2-40B4-BE49-F238E27FC236}">
                <a16:creationId xmlns:a16="http://schemas.microsoft.com/office/drawing/2014/main" id="{7C3D12A4-18E4-42CB-9035-7681248731AF}"/>
              </a:ext>
            </a:extLst>
          </p:cNvPr>
          <p:cNvPicPr>
            <a:picLocks noChangeAspect="1"/>
          </p:cNvPicPr>
          <p:nvPr/>
        </p:nvPicPr>
        <p:blipFill>
          <a:blip r:embed="rId4"/>
          <a:stretch>
            <a:fillRect/>
          </a:stretch>
        </p:blipFill>
        <p:spPr>
          <a:xfrm>
            <a:off x="9749049" y="1189278"/>
            <a:ext cx="2262503" cy="2091030"/>
          </a:xfrm>
          <a:prstGeom prst="ellipse">
            <a:avLst/>
          </a:prstGeom>
          <a:ln w="63500" cap="rnd">
            <a:solidFill>
              <a:srgbClr val="FF0000"/>
            </a:solidFill>
          </a:ln>
          <a:effectLst/>
          <a:scene3d>
            <a:camera prst="orthographicFront"/>
            <a:lightRig rig="contrasting" dir="t">
              <a:rot lat="0" lon="0" rev="3000000"/>
            </a:lightRig>
          </a:scene3d>
          <a:sp3d contourW="7620">
            <a:bevelT w="95250" h="31750"/>
            <a:contourClr>
              <a:srgbClr val="333333"/>
            </a:contourClr>
          </a:sp3d>
        </p:spPr>
      </p:pic>
      <p:sp>
        <p:nvSpPr>
          <p:cNvPr id="11" name="Oval 10">
            <a:extLst>
              <a:ext uri="{FF2B5EF4-FFF2-40B4-BE49-F238E27FC236}">
                <a16:creationId xmlns:a16="http://schemas.microsoft.com/office/drawing/2014/main" id="{3B211E19-7E11-4531-AE07-4B34139CB7CA}"/>
              </a:ext>
            </a:extLst>
          </p:cNvPr>
          <p:cNvSpPr/>
          <p:nvPr/>
        </p:nvSpPr>
        <p:spPr>
          <a:xfrm>
            <a:off x="8212347" y="2803585"/>
            <a:ext cx="836762" cy="8885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16A418EE-2EEA-4168-961A-429E51D18129}"/>
              </a:ext>
            </a:extLst>
          </p:cNvPr>
          <p:cNvCxnSpPr>
            <a:stCxn id="11" idx="6"/>
            <a:endCxn id="10" idx="2"/>
          </p:cNvCxnSpPr>
          <p:nvPr/>
        </p:nvCxnSpPr>
        <p:spPr>
          <a:xfrm flipV="1">
            <a:off x="9049109" y="2234793"/>
            <a:ext cx="699940" cy="10130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9E3375A-B955-4883-92EB-EC9133CBE04C}"/>
              </a:ext>
            </a:extLst>
          </p:cNvPr>
          <p:cNvSpPr txBox="1"/>
          <p:nvPr/>
        </p:nvSpPr>
        <p:spPr>
          <a:xfrm>
            <a:off x="9896089" y="3692106"/>
            <a:ext cx="2212178" cy="1815882"/>
          </a:xfrm>
          <a:prstGeom prst="rect">
            <a:avLst/>
          </a:prstGeom>
          <a:noFill/>
        </p:spPr>
        <p:txBody>
          <a:bodyPr wrap="square" rtlCol="0">
            <a:spAutoFit/>
          </a:bodyPr>
          <a:lstStyle/>
          <a:p>
            <a:r>
              <a:rPr lang="en-US" sz="1400" dirty="0"/>
              <a:t>This is truly terrible deformation that is a result of hourglassing.</a:t>
            </a:r>
          </a:p>
          <a:p>
            <a:endParaRPr lang="en-US" sz="1400" dirty="0"/>
          </a:p>
          <a:p>
            <a:r>
              <a:rPr lang="en-US" sz="1400" dirty="0"/>
              <a:t>Confirm by checking the hourglass_energy and internal_energy element variables.</a:t>
            </a:r>
          </a:p>
        </p:txBody>
      </p:sp>
      <p:sp>
        <p:nvSpPr>
          <p:cNvPr id="15" name="TextBox 14">
            <a:extLst>
              <a:ext uri="{FF2B5EF4-FFF2-40B4-BE49-F238E27FC236}">
                <a16:creationId xmlns:a16="http://schemas.microsoft.com/office/drawing/2014/main" id="{51BA15C1-7354-4A11-8B97-4F208C6EC966}"/>
              </a:ext>
            </a:extLst>
          </p:cNvPr>
          <p:cNvSpPr txBox="1"/>
          <p:nvPr/>
        </p:nvSpPr>
        <p:spPr>
          <a:xfrm>
            <a:off x="971380" y="4247990"/>
            <a:ext cx="3674973" cy="1169551"/>
          </a:xfrm>
          <a:prstGeom prst="rect">
            <a:avLst/>
          </a:prstGeom>
          <a:noFill/>
        </p:spPr>
        <p:txBody>
          <a:bodyPr wrap="square" rtlCol="0">
            <a:spAutoFit/>
          </a:bodyPr>
          <a:lstStyle/>
          <a:p>
            <a:r>
              <a:rPr lang="en-US" sz="1400" dirty="0"/>
              <a:t>Well, it’s solved.. But 100 elements weren’t enough.</a:t>
            </a:r>
          </a:p>
          <a:p>
            <a:endParaRPr lang="en-US" sz="1400" dirty="0"/>
          </a:p>
          <a:p>
            <a:r>
              <a:rPr lang="en-US" sz="1400" dirty="0"/>
              <a:t>Hybrid settings solve time = 6 sec.</a:t>
            </a:r>
          </a:p>
          <a:p>
            <a:r>
              <a:rPr lang="en-US" sz="1400" dirty="0"/>
              <a:t>Default settings solve time = 22 sec.</a:t>
            </a:r>
          </a:p>
        </p:txBody>
      </p:sp>
      <p:sp>
        <p:nvSpPr>
          <p:cNvPr id="16" name="TextBox 15">
            <a:extLst>
              <a:ext uri="{FF2B5EF4-FFF2-40B4-BE49-F238E27FC236}">
                <a16:creationId xmlns:a16="http://schemas.microsoft.com/office/drawing/2014/main" id="{993E612F-5474-4762-A44B-49177D0E9F89}"/>
              </a:ext>
            </a:extLst>
          </p:cNvPr>
          <p:cNvSpPr txBox="1"/>
          <p:nvPr/>
        </p:nvSpPr>
        <p:spPr>
          <a:xfrm>
            <a:off x="5842035" y="4418272"/>
            <a:ext cx="3737531" cy="954107"/>
          </a:xfrm>
          <a:prstGeom prst="rect">
            <a:avLst/>
          </a:prstGeom>
          <a:noFill/>
        </p:spPr>
        <p:txBody>
          <a:bodyPr wrap="square" rtlCol="0">
            <a:spAutoFit/>
          </a:bodyPr>
          <a:lstStyle/>
          <a:p>
            <a:r>
              <a:rPr lang="en-US" sz="1400" dirty="0"/>
              <a:t>Well, it’s solved.. but it’s still not quite right.</a:t>
            </a:r>
          </a:p>
          <a:p>
            <a:endParaRPr lang="en-US" sz="1400" dirty="0"/>
          </a:p>
          <a:p>
            <a:r>
              <a:rPr lang="en-US" sz="1400" dirty="0"/>
              <a:t>Hybrid settings solve time = 64 sec.</a:t>
            </a:r>
          </a:p>
          <a:p>
            <a:r>
              <a:rPr lang="en-US" sz="1400" dirty="0"/>
              <a:t>Default settings solve time = Painfully slow</a:t>
            </a:r>
          </a:p>
        </p:txBody>
      </p:sp>
    </p:spTree>
    <p:extLst>
      <p:ext uri="{BB962C8B-B14F-4D97-AF65-F5344CB8AC3E}">
        <p14:creationId xmlns:p14="http://schemas.microsoft.com/office/powerpoint/2010/main" val="122255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1EA63-42D2-4B72-89F4-11CB8F5A7DB8}"/>
              </a:ext>
            </a:extLst>
          </p:cNvPr>
          <p:cNvSpPr>
            <a:spLocks noGrp="1"/>
          </p:cNvSpPr>
          <p:nvPr>
            <p:ph type="title"/>
          </p:nvPr>
        </p:nvSpPr>
        <p:spPr/>
        <p:txBody>
          <a:bodyPr/>
          <a:lstStyle/>
          <a:p>
            <a:r>
              <a:rPr lang="en-US" dirty="0"/>
              <a:t>Example 09: Extra credit – an SD hex solution</a:t>
            </a:r>
          </a:p>
        </p:txBody>
      </p:sp>
      <p:sp>
        <p:nvSpPr>
          <p:cNvPr id="4" name="Slide Number Placeholder 3">
            <a:extLst>
              <a:ext uri="{FF2B5EF4-FFF2-40B4-BE49-F238E27FC236}">
                <a16:creationId xmlns:a16="http://schemas.microsoft.com/office/drawing/2014/main" id="{D4CF9770-D560-4290-88EA-6960862D7767}"/>
              </a:ext>
            </a:extLst>
          </p:cNvPr>
          <p:cNvSpPr>
            <a:spLocks noGrp="1"/>
          </p:cNvSpPr>
          <p:nvPr>
            <p:ph type="sldNum" sz="quarter" idx="4"/>
          </p:nvPr>
        </p:nvSpPr>
        <p:spPr/>
        <p:txBody>
          <a:bodyPr/>
          <a:lstStyle/>
          <a:p>
            <a:pPr algn="ctr"/>
            <a:fld id="{F6B149FD-26F7-3645-B4E7-BA8B8CC5EEA8}" type="slidenum">
              <a:rPr lang="en-US" smtClean="0"/>
              <a:pPr algn="ctr"/>
              <a:t>109</a:t>
            </a:fld>
            <a:endParaRPr lang="en-US" dirty="0"/>
          </a:p>
        </p:txBody>
      </p:sp>
      <p:pic>
        <p:nvPicPr>
          <p:cNvPr id="6" name="Picture 5">
            <a:extLst>
              <a:ext uri="{FF2B5EF4-FFF2-40B4-BE49-F238E27FC236}">
                <a16:creationId xmlns:a16="http://schemas.microsoft.com/office/drawing/2014/main" id="{91F02EE4-DDC1-4C8F-9198-4CB498DF55C1}"/>
              </a:ext>
            </a:extLst>
          </p:cNvPr>
          <p:cNvPicPr>
            <a:picLocks noChangeAspect="1"/>
          </p:cNvPicPr>
          <p:nvPr/>
        </p:nvPicPr>
        <p:blipFill>
          <a:blip r:embed="rId2"/>
          <a:stretch>
            <a:fillRect/>
          </a:stretch>
        </p:blipFill>
        <p:spPr>
          <a:xfrm>
            <a:off x="6453258" y="998830"/>
            <a:ext cx="5179301" cy="3956901"/>
          </a:xfrm>
          <a:prstGeom prst="rect">
            <a:avLst/>
          </a:prstGeom>
        </p:spPr>
      </p:pic>
      <p:pic>
        <p:nvPicPr>
          <p:cNvPr id="7" name="Picture 6">
            <a:extLst>
              <a:ext uri="{FF2B5EF4-FFF2-40B4-BE49-F238E27FC236}">
                <a16:creationId xmlns:a16="http://schemas.microsoft.com/office/drawing/2014/main" id="{64EF266A-F6DB-48C3-BAB8-4DF2DDD8F844}"/>
              </a:ext>
            </a:extLst>
          </p:cNvPr>
          <p:cNvPicPr>
            <a:picLocks noChangeAspect="1"/>
          </p:cNvPicPr>
          <p:nvPr/>
        </p:nvPicPr>
        <p:blipFill>
          <a:blip r:embed="rId3"/>
          <a:stretch>
            <a:fillRect/>
          </a:stretch>
        </p:blipFill>
        <p:spPr>
          <a:xfrm>
            <a:off x="693832" y="1287732"/>
            <a:ext cx="4784301" cy="3339172"/>
          </a:xfrm>
          <a:prstGeom prst="rect">
            <a:avLst/>
          </a:prstGeom>
        </p:spPr>
      </p:pic>
      <p:pic>
        <p:nvPicPr>
          <p:cNvPr id="9" name="Picture 8">
            <a:extLst>
              <a:ext uri="{FF2B5EF4-FFF2-40B4-BE49-F238E27FC236}">
                <a16:creationId xmlns:a16="http://schemas.microsoft.com/office/drawing/2014/main" id="{B159E748-2895-4F93-A62F-F075351F6B28}"/>
              </a:ext>
            </a:extLst>
          </p:cNvPr>
          <p:cNvPicPr>
            <a:picLocks noChangeAspect="1"/>
          </p:cNvPicPr>
          <p:nvPr/>
        </p:nvPicPr>
        <p:blipFill>
          <a:blip r:embed="rId4"/>
          <a:stretch>
            <a:fillRect/>
          </a:stretch>
        </p:blipFill>
        <p:spPr>
          <a:xfrm>
            <a:off x="9452253" y="998830"/>
            <a:ext cx="2497166" cy="2336238"/>
          </a:xfrm>
          <a:prstGeom prst="ellipse">
            <a:avLst/>
          </a:prstGeom>
          <a:ln w="63500" cap="rnd">
            <a:solidFill>
              <a:srgbClr val="FF0000"/>
            </a:solidFill>
          </a:ln>
          <a:effectLst/>
          <a:scene3d>
            <a:camera prst="orthographicFront"/>
            <a:lightRig rig="contrasting" dir="t">
              <a:rot lat="0" lon="0" rev="3000000"/>
            </a:lightRig>
          </a:scene3d>
          <a:sp3d contourW="7620">
            <a:bevelT w="95250" h="31750"/>
            <a:contourClr>
              <a:srgbClr val="333333"/>
            </a:contourClr>
          </a:sp3d>
        </p:spPr>
      </p:pic>
      <p:pic>
        <p:nvPicPr>
          <p:cNvPr id="10" name="Picture 9">
            <a:extLst>
              <a:ext uri="{FF2B5EF4-FFF2-40B4-BE49-F238E27FC236}">
                <a16:creationId xmlns:a16="http://schemas.microsoft.com/office/drawing/2014/main" id="{C1CDA5EF-2BDF-4FE5-82D0-F7033ED181B7}"/>
              </a:ext>
            </a:extLst>
          </p:cNvPr>
          <p:cNvPicPr>
            <a:picLocks noChangeAspect="1"/>
          </p:cNvPicPr>
          <p:nvPr/>
        </p:nvPicPr>
        <p:blipFill>
          <a:blip r:embed="rId5"/>
          <a:stretch>
            <a:fillRect/>
          </a:stretch>
        </p:blipFill>
        <p:spPr>
          <a:xfrm>
            <a:off x="3541488" y="1189278"/>
            <a:ext cx="2262503" cy="2091030"/>
          </a:xfrm>
          <a:prstGeom prst="ellipse">
            <a:avLst/>
          </a:prstGeom>
          <a:ln w="63500" cap="rnd">
            <a:solidFill>
              <a:srgbClr val="FF0000"/>
            </a:solidFill>
          </a:ln>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378D164A-48FF-4F13-BD9F-47CDF9560CE4}"/>
              </a:ext>
            </a:extLst>
          </p:cNvPr>
          <p:cNvSpPr txBox="1"/>
          <p:nvPr/>
        </p:nvSpPr>
        <p:spPr>
          <a:xfrm>
            <a:off x="1138687" y="4979048"/>
            <a:ext cx="3456395" cy="369332"/>
          </a:xfrm>
          <a:prstGeom prst="rect">
            <a:avLst/>
          </a:prstGeom>
          <a:noFill/>
        </p:spPr>
        <p:txBody>
          <a:bodyPr wrap="none" rtlCol="0">
            <a:spAutoFit/>
          </a:bodyPr>
          <a:lstStyle/>
          <a:p>
            <a:r>
              <a:rPr lang="en-US" dirty="0"/>
              <a:t>UG Hex, Refined Mesh (24 sec)</a:t>
            </a:r>
          </a:p>
        </p:txBody>
      </p:sp>
      <p:sp>
        <p:nvSpPr>
          <p:cNvPr id="12" name="TextBox 11">
            <a:extLst>
              <a:ext uri="{FF2B5EF4-FFF2-40B4-BE49-F238E27FC236}">
                <a16:creationId xmlns:a16="http://schemas.microsoft.com/office/drawing/2014/main" id="{79B7349E-A84B-4B3C-AA7A-AE72363347DF}"/>
              </a:ext>
            </a:extLst>
          </p:cNvPr>
          <p:cNvSpPr txBox="1"/>
          <p:nvPr/>
        </p:nvSpPr>
        <p:spPr>
          <a:xfrm>
            <a:off x="6908349" y="4978734"/>
            <a:ext cx="3546164" cy="369332"/>
          </a:xfrm>
          <a:prstGeom prst="rect">
            <a:avLst/>
          </a:prstGeom>
          <a:noFill/>
        </p:spPr>
        <p:txBody>
          <a:bodyPr wrap="none" rtlCol="0">
            <a:spAutoFit/>
          </a:bodyPr>
          <a:lstStyle/>
          <a:p>
            <a:r>
              <a:rPr lang="en-US" dirty="0"/>
              <a:t>SD Hex, Refined Mesh (540 sec)</a:t>
            </a:r>
          </a:p>
        </p:txBody>
      </p:sp>
      <p:sp>
        <p:nvSpPr>
          <p:cNvPr id="13" name="TextBox 12">
            <a:extLst>
              <a:ext uri="{FF2B5EF4-FFF2-40B4-BE49-F238E27FC236}">
                <a16:creationId xmlns:a16="http://schemas.microsoft.com/office/drawing/2014/main" id="{807C7339-619B-4B8E-9A6F-C21CC2C46ABB}"/>
              </a:ext>
            </a:extLst>
          </p:cNvPr>
          <p:cNvSpPr txBox="1"/>
          <p:nvPr/>
        </p:nvSpPr>
        <p:spPr>
          <a:xfrm>
            <a:off x="757517" y="5567923"/>
            <a:ext cx="10676965" cy="923330"/>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r>
              <a:rPr lang="en-US" dirty="0"/>
              <a:t>There’s a long-standing rule in FEA: get at least 3 elements through the thickness.  This example should convince you that </a:t>
            </a:r>
            <a:r>
              <a:rPr lang="en-US" i="1" dirty="0"/>
              <a:t>might</a:t>
            </a:r>
            <a:r>
              <a:rPr lang="en-US" dirty="0"/>
              <a:t> not be a sufficient condition.  The SD hex can help, but we pay the price in solve time!</a:t>
            </a:r>
          </a:p>
        </p:txBody>
      </p:sp>
    </p:spTree>
    <p:extLst>
      <p:ext uri="{BB962C8B-B14F-4D97-AF65-F5344CB8AC3E}">
        <p14:creationId xmlns:p14="http://schemas.microsoft.com/office/powerpoint/2010/main" val="345655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DF77-5732-4B06-9EE9-6025D760F8CF}"/>
              </a:ext>
            </a:extLst>
          </p:cNvPr>
          <p:cNvSpPr>
            <a:spLocks noGrp="1"/>
          </p:cNvSpPr>
          <p:nvPr>
            <p:ph type="title"/>
          </p:nvPr>
        </p:nvSpPr>
        <p:spPr/>
        <p:txBody>
          <a:bodyPr/>
          <a:lstStyle/>
          <a:p>
            <a:r>
              <a:rPr lang="en-US" dirty="0"/>
              <a:t>Implicit vs. explicit, what to use and when (notional) </a:t>
            </a:r>
          </a:p>
        </p:txBody>
      </p:sp>
      <p:sp>
        <p:nvSpPr>
          <p:cNvPr id="4" name="Slide Number Placeholder 3">
            <a:extLst>
              <a:ext uri="{FF2B5EF4-FFF2-40B4-BE49-F238E27FC236}">
                <a16:creationId xmlns:a16="http://schemas.microsoft.com/office/drawing/2014/main" id="{A71867E7-C008-470E-87E2-16F8D21236F5}"/>
              </a:ext>
            </a:extLst>
          </p:cNvPr>
          <p:cNvSpPr>
            <a:spLocks noGrp="1"/>
          </p:cNvSpPr>
          <p:nvPr>
            <p:ph type="sldNum" sz="quarter" idx="4"/>
          </p:nvPr>
        </p:nvSpPr>
        <p:spPr/>
        <p:txBody>
          <a:bodyPr/>
          <a:lstStyle/>
          <a:p>
            <a:pPr algn="ctr"/>
            <a:fld id="{F6B149FD-26F7-3645-B4E7-BA8B8CC5EEA8}" type="slidenum">
              <a:rPr lang="en-US" smtClean="0"/>
              <a:pPr algn="ctr"/>
              <a:t>11</a:t>
            </a:fld>
            <a:endParaRPr lang="en-US" dirty="0"/>
          </a:p>
        </p:txBody>
      </p:sp>
      <p:cxnSp>
        <p:nvCxnSpPr>
          <p:cNvPr id="6" name="Straight Arrow Connector 5">
            <a:extLst>
              <a:ext uri="{FF2B5EF4-FFF2-40B4-BE49-F238E27FC236}">
                <a16:creationId xmlns:a16="http://schemas.microsoft.com/office/drawing/2014/main" id="{94153D29-A5C9-4C9F-A762-0566E04BE83F}"/>
              </a:ext>
            </a:extLst>
          </p:cNvPr>
          <p:cNvCxnSpPr>
            <a:cxnSpLocks/>
          </p:cNvCxnSpPr>
          <p:nvPr/>
        </p:nvCxnSpPr>
        <p:spPr>
          <a:xfrm flipV="1">
            <a:off x="3416229" y="1455184"/>
            <a:ext cx="0" cy="38183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9C7C0C9A-5591-4BFB-A8F2-9341C3D83F88}"/>
              </a:ext>
            </a:extLst>
          </p:cNvPr>
          <p:cNvCxnSpPr>
            <a:cxnSpLocks/>
          </p:cNvCxnSpPr>
          <p:nvPr/>
        </p:nvCxnSpPr>
        <p:spPr>
          <a:xfrm>
            <a:off x="3416229" y="5273489"/>
            <a:ext cx="633804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457A060D-3B3B-438F-8A61-A355FBAA2AEE}"/>
              </a:ext>
            </a:extLst>
          </p:cNvPr>
          <p:cNvSpPr txBox="1"/>
          <p:nvPr/>
        </p:nvSpPr>
        <p:spPr>
          <a:xfrm>
            <a:off x="4740115" y="5563549"/>
            <a:ext cx="4259499" cy="369332"/>
          </a:xfrm>
          <a:prstGeom prst="rect">
            <a:avLst/>
          </a:prstGeom>
          <a:noFill/>
        </p:spPr>
        <p:txBody>
          <a:bodyPr wrap="none" rtlCol="0">
            <a:spAutoFit/>
          </a:bodyPr>
          <a:lstStyle/>
          <a:p>
            <a:r>
              <a:rPr lang="en-US" b="1" dirty="0"/>
              <a:t>Time scale of event to be simulated</a:t>
            </a:r>
          </a:p>
        </p:txBody>
      </p:sp>
      <p:sp>
        <p:nvSpPr>
          <p:cNvPr id="10" name="TextBox 9">
            <a:extLst>
              <a:ext uri="{FF2B5EF4-FFF2-40B4-BE49-F238E27FC236}">
                <a16:creationId xmlns:a16="http://schemas.microsoft.com/office/drawing/2014/main" id="{7E4970E2-6932-481C-98A0-5220DEA56BF3}"/>
              </a:ext>
            </a:extLst>
          </p:cNvPr>
          <p:cNvSpPr txBox="1"/>
          <p:nvPr/>
        </p:nvSpPr>
        <p:spPr>
          <a:xfrm rot="16200000">
            <a:off x="1959160" y="2977075"/>
            <a:ext cx="2233304" cy="369332"/>
          </a:xfrm>
          <a:prstGeom prst="rect">
            <a:avLst/>
          </a:prstGeom>
          <a:noFill/>
        </p:spPr>
        <p:txBody>
          <a:bodyPr wrap="none" rtlCol="0">
            <a:spAutoFit/>
          </a:bodyPr>
          <a:lstStyle/>
          <a:p>
            <a:r>
              <a:rPr lang="en-US" b="1" dirty="0"/>
              <a:t>Model complexity</a:t>
            </a:r>
          </a:p>
        </p:txBody>
      </p:sp>
      <p:sp>
        <p:nvSpPr>
          <p:cNvPr id="13" name="Oval 12">
            <a:extLst>
              <a:ext uri="{FF2B5EF4-FFF2-40B4-BE49-F238E27FC236}">
                <a16:creationId xmlns:a16="http://schemas.microsoft.com/office/drawing/2014/main" id="{0B3DB250-4155-4CEE-98FA-0D8FB90F7FB3}"/>
              </a:ext>
            </a:extLst>
          </p:cNvPr>
          <p:cNvSpPr/>
          <p:nvPr/>
        </p:nvSpPr>
        <p:spPr>
          <a:xfrm>
            <a:off x="3370489" y="1054457"/>
            <a:ext cx="2504984" cy="4279099"/>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Explicit</a:t>
            </a:r>
          </a:p>
        </p:txBody>
      </p:sp>
      <p:sp>
        <p:nvSpPr>
          <p:cNvPr id="14" name="Oval 13">
            <a:extLst>
              <a:ext uri="{FF2B5EF4-FFF2-40B4-BE49-F238E27FC236}">
                <a16:creationId xmlns:a16="http://schemas.microsoft.com/office/drawing/2014/main" id="{50226C58-D9E6-4261-9F73-BD2FEA01268F}"/>
              </a:ext>
            </a:extLst>
          </p:cNvPr>
          <p:cNvSpPr/>
          <p:nvPr/>
        </p:nvSpPr>
        <p:spPr>
          <a:xfrm>
            <a:off x="4914439" y="2701282"/>
            <a:ext cx="5400589" cy="2665118"/>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Implicit</a:t>
            </a:r>
          </a:p>
        </p:txBody>
      </p:sp>
      <p:sp>
        <p:nvSpPr>
          <p:cNvPr id="15" name="Oval 14">
            <a:extLst>
              <a:ext uri="{FF2B5EF4-FFF2-40B4-BE49-F238E27FC236}">
                <a16:creationId xmlns:a16="http://schemas.microsoft.com/office/drawing/2014/main" id="{ED9C8504-B79C-4750-98C8-DC0C3F6758E6}"/>
              </a:ext>
            </a:extLst>
          </p:cNvPr>
          <p:cNvSpPr/>
          <p:nvPr/>
        </p:nvSpPr>
        <p:spPr>
          <a:xfrm>
            <a:off x="4624975" y="1226584"/>
            <a:ext cx="3406443" cy="2063463"/>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Explicit with mass scaling</a:t>
            </a:r>
          </a:p>
        </p:txBody>
      </p:sp>
      <p:sp>
        <p:nvSpPr>
          <p:cNvPr id="17" name="TextBox 16">
            <a:extLst>
              <a:ext uri="{FF2B5EF4-FFF2-40B4-BE49-F238E27FC236}">
                <a16:creationId xmlns:a16="http://schemas.microsoft.com/office/drawing/2014/main" id="{3A53DA39-3585-4725-ABD3-F9E1C5F2FB16}"/>
              </a:ext>
            </a:extLst>
          </p:cNvPr>
          <p:cNvSpPr txBox="1"/>
          <p:nvPr/>
        </p:nvSpPr>
        <p:spPr>
          <a:xfrm>
            <a:off x="245341" y="2980537"/>
            <a:ext cx="2582957" cy="1384995"/>
          </a:xfrm>
          <a:prstGeom prst="rect">
            <a:avLst/>
          </a:prstGeom>
          <a:noFill/>
        </p:spPr>
        <p:txBody>
          <a:bodyPr wrap="square" rtlCol="0">
            <a:spAutoFit/>
          </a:bodyPr>
          <a:lstStyle/>
          <a:p>
            <a:r>
              <a:rPr lang="en-US" sz="1400" dirty="0"/>
              <a:t>A few contributors to </a:t>
            </a:r>
            <a:r>
              <a:rPr lang="en-US" sz="1400" b="1" dirty="0"/>
              <a:t>model complexity</a:t>
            </a:r>
            <a:r>
              <a:rPr lang="en-US" sz="1400" dirty="0"/>
              <a:t>:</a:t>
            </a:r>
          </a:p>
          <a:p>
            <a:pPr marL="285750" indent="-285750">
              <a:buFont typeface="Arial" panose="020B0604020202020204" pitchFamily="34" charset="0"/>
              <a:buChar char="•"/>
            </a:pPr>
            <a:r>
              <a:rPr lang="en-US" sz="1400" dirty="0"/>
              <a:t>Number of elements</a:t>
            </a:r>
          </a:p>
          <a:p>
            <a:pPr marL="285750" indent="-285750">
              <a:buFont typeface="Arial" panose="020B0604020202020204" pitchFamily="34" charset="0"/>
              <a:buChar char="•"/>
            </a:pPr>
            <a:r>
              <a:rPr lang="en-US" sz="1400" dirty="0"/>
              <a:t>Nonlinearities</a:t>
            </a:r>
          </a:p>
          <a:p>
            <a:pPr marL="285750" indent="-285750">
              <a:buFont typeface="Arial" panose="020B0604020202020204" pitchFamily="34" charset="0"/>
              <a:buChar char="•"/>
            </a:pPr>
            <a:r>
              <a:rPr lang="en-US" sz="1400" dirty="0"/>
              <a:t>Contact constraints</a:t>
            </a:r>
          </a:p>
          <a:p>
            <a:pPr marL="285750" indent="-285750">
              <a:buFont typeface="Arial" panose="020B0604020202020204" pitchFamily="34" charset="0"/>
              <a:buChar char="•"/>
            </a:pPr>
            <a:r>
              <a:rPr lang="en-US" sz="1400" dirty="0"/>
              <a:t>Complex materials</a:t>
            </a:r>
          </a:p>
        </p:txBody>
      </p:sp>
      <p:cxnSp>
        <p:nvCxnSpPr>
          <p:cNvPr id="19" name="Straight Arrow Connector 18">
            <a:extLst>
              <a:ext uri="{FF2B5EF4-FFF2-40B4-BE49-F238E27FC236}">
                <a16:creationId xmlns:a16="http://schemas.microsoft.com/office/drawing/2014/main" id="{3DCD7CEB-79EE-40C7-8CEF-A65AC1A3BA20}"/>
              </a:ext>
            </a:extLst>
          </p:cNvPr>
          <p:cNvCxnSpPr>
            <a:cxnSpLocks/>
            <a:stCxn id="23" idx="3"/>
          </p:cNvCxnSpPr>
          <p:nvPr/>
        </p:nvCxnSpPr>
        <p:spPr>
          <a:xfrm>
            <a:off x="2516289" y="1686400"/>
            <a:ext cx="1894550" cy="268054"/>
          </a:xfrm>
          <a:prstGeom prst="straightConnector1">
            <a:avLst/>
          </a:prstGeom>
          <a:ln>
            <a:tailEnd type="oval"/>
          </a:ln>
        </p:spPr>
        <p:style>
          <a:lnRef idx="1">
            <a:schemeClr val="dk1"/>
          </a:lnRef>
          <a:fillRef idx="0">
            <a:schemeClr val="dk1"/>
          </a:fillRef>
          <a:effectRef idx="0">
            <a:schemeClr val="dk1"/>
          </a:effectRef>
          <a:fontRef idx="minor">
            <a:schemeClr val="tx1"/>
          </a:fontRef>
        </p:style>
      </p:cxnSp>
      <p:pic>
        <p:nvPicPr>
          <p:cNvPr id="23" name="Picture 22">
            <a:extLst>
              <a:ext uri="{FF2B5EF4-FFF2-40B4-BE49-F238E27FC236}">
                <a16:creationId xmlns:a16="http://schemas.microsoft.com/office/drawing/2014/main" id="{3662CA30-2704-4815-A134-987B4DC7AF45}"/>
              </a:ext>
            </a:extLst>
          </p:cNvPr>
          <p:cNvPicPr>
            <a:picLocks noChangeAspect="1"/>
          </p:cNvPicPr>
          <p:nvPr/>
        </p:nvPicPr>
        <p:blipFill>
          <a:blip r:embed="rId2"/>
          <a:stretch>
            <a:fillRect/>
          </a:stretch>
        </p:blipFill>
        <p:spPr>
          <a:xfrm>
            <a:off x="310679" y="1012034"/>
            <a:ext cx="2205610" cy="1348732"/>
          </a:xfrm>
          <a:prstGeom prst="rect">
            <a:avLst/>
          </a:prstGeom>
        </p:spPr>
      </p:pic>
      <p:sp>
        <p:nvSpPr>
          <p:cNvPr id="27" name="TextBox 26">
            <a:extLst>
              <a:ext uri="{FF2B5EF4-FFF2-40B4-BE49-F238E27FC236}">
                <a16:creationId xmlns:a16="http://schemas.microsoft.com/office/drawing/2014/main" id="{49A72C54-C16A-4FD7-81B0-9973EDF401AF}"/>
              </a:ext>
            </a:extLst>
          </p:cNvPr>
          <p:cNvSpPr txBox="1"/>
          <p:nvPr/>
        </p:nvSpPr>
        <p:spPr>
          <a:xfrm>
            <a:off x="213754" y="2439737"/>
            <a:ext cx="2205610" cy="307777"/>
          </a:xfrm>
          <a:prstGeom prst="rect">
            <a:avLst/>
          </a:prstGeom>
          <a:noFill/>
        </p:spPr>
        <p:txBody>
          <a:bodyPr wrap="square">
            <a:spAutoFit/>
          </a:bodyPr>
          <a:lstStyle/>
          <a:p>
            <a:r>
              <a:rPr lang="en-US" sz="1400" dirty="0"/>
              <a:t>High speed impact</a:t>
            </a:r>
          </a:p>
        </p:txBody>
      </p:sp>
      <p:pic>
        <p:nvPicPr>
          <p:cNvPr id="29" name="Picture 28">
            <a:extLst>
              <a:ext uri="{FF2B5EF4-FFF2-40B4-BE49-F238E27FC236}">
                <a16:creationId xmlns:a16="http://schemas.microsoft.com/office/drawing/2014/main" id="{7B07D8BC-D653-4656-9BF6-B09C5C2E8066}"/>
              </a:ext>
            </a:extLst>
          </p:cNvPr>
          <p:cNvPicPr>
            <a:picLocks noChangeAspect="1"/>
          </p:cNvPicPr>
          <p:nvPr/>
        </p:nvPicPr>
        <p:blipFill rotWithShape="1">
          <a:blip r:embed="rId3"/>
          <a:srcRect r="51021"/>
          <a:stretch/>
        </p:blipFill>
        <p:spPr>
          <a:xfrm>
            <a:off x="10450966" y="2642495"/>
            <a:ext cx="1177216" cy="1122689"/>
          </a:xfrm>
          <a:prstGeom prst="rect">
            <a:avLst/>
          </a:prstGeom>
        </p:spPr>
      </p:pic>
      <p:cxnSp>
        <p:nvCxnSpPr>
          <p:cNvPr id="30" name="Straight Arrow Connector 29">
            <a:extLst>
              <a:ext uri="{FF2B5EF4-FFF2-40B4-BE49-F238E27FC236}">
                <a16:creationId xmlns:a16="http://schemas.microsoft.com/office/drawing/2014/main" id="{BA3967AE-81FC-401B-955F-69FB1EF03413}"/>
              </a:ext>
            </a:extLst>
          </p:cNvPr>
          <p:cNvCxnSpPr>
            <a:cxnSpLocks/>
          </p:cNvCxnSpPr>
          <p:nvPr/>
        </p:nvCxnSpPr>
        <p:spPr>
          <a:xfrm flipH="1" flipV="1">
            <a:off x="9300855" y="3224541"/>
            <a:ext cx="1169921" cy="193388"/>
          </a:xfrm>
          <a:prstGeom prst="straightConnector1">
            <a:avLst/>
          </a:prstGeom>
          <a:ln>
            <a:tailEnd type="oval"/>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668B5888-6444-4DDB-A9C6-3C8EDF19E6C8}"/>
              </a:ext>
            </a:extLst>
          </p:cNvPr>
          <p:cNvSpPr txBox="1"/>
          <p:nvPr/>
        </p:nvSpPr>
        <p:spPr>
          <a:xfrm>
            <a:off x="10450966" y="3765184"/>
            <a:ext cx="1536788" cy="523220"/>
          </a:xfrm>
          <a:prstGeom prst="rect">
            <a:avLst/>
          </a:prstGeom>
          <a:noFill/>
        </p:spPr>
        <p:txBody>
          <a:bodyPr wrap="square">
            <a:spAutoFit/>
          </a:bodyPr>
          <a:lstStyle/>
          <a:p>
            <a:r>
              <a:rPr lang="en-US" sz="1400" dirty="0"/>
              <a:t>Rolling tire under load</a:t>
            </a:r>
          </a:p>
        </p:txBody>
      </p:sp>
      <p:sp>
        <p:nvSpPr>
          <p:cNvPr id="37" name="TextBox 36">
            <a:extLst>
              <a:ext uri="{FF2B5EF4-FFF2-40B4-BE49-F238E27FC236}">
                <a16:creationId xmlns:a16="http://schemas.microsoft.com/office/drawing/2014/main" id="{ECBC94F2-57C5-44B9-8C9C-146D9C08E930}"/>
              </a:ext>
            </a:extLst>
          </p:cNvPr>
          <p:cNvSpPr txBox="1"/>
          <p:nvPr/>
        </p:nvSpPr>
        <p:spPr>
          <a:xfrm>
            <a:off x="9938049" y="1108539"/>
            <a:ext cx="1690134" cy="738664"/>
          </a:xfrm>
          <a:prstGeom prst="rect">
            <a:avLst/>
          </a:prstGeom>
          <a:noFill/>
        </p:spPr>
        <p:txBody>
          <a:bodyPr wrap="square">
            <a:spAutoFit/>
          </a:bodyPr>
          <a:lstStyle/>
          <a:p>
            <a:r>
              <a:rPr lang="en-US" sz="1400" dirty="0"/>
              <a:t>Full system model environment analyses</a:t>
            </a:r>
          </a:p>
        </p:txBody>
      </p:sp>
      <p:cxnSp>
        <p:nvCxnSpPr>
          <p:cNvPr id="38" name="Straight Arrow Connector 37">
            <a:extLst>
              <a:ext uri="{FF2B5EF4-FFF2-40B4-BE49-F238E27FC236}">
                <a16:creationId xmlns:a16="http://schemas.microsoft.com/office/drawing/2014/main" id="{2DC0E43F-F10B-483F-907E-C39CC9569042}"/>
              </a:ext>
            </a:extLst>
          </p:cNvPr>
          <p:cNvCxnSpPr>
            <a:cxnSpLocks/>
          </p:cNvCxnSpPr>
          <p:nvPr/>
        </p:nvCxnSpPr>
        <p:spPr>
          <a:xfrm flipH="1" flipV="1">
            <a:off x="9487957" y="4764745"/>
            <a:ext cx="913312" cy="369332"/>
          </a:xfrm>
          <a:prstGeom prst="straightConnector1">
            <a:avLst/>
          </a:prstGeom>
          <a:ln>
            <a:tailEnd type="oval"/>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BF5537D1-76AC-48D6-B6DA-25E7A45175B1}"/>
              </a:ext>
            </a:extLst>
          </p:cNvPr>
          <p:cNvSpPr txBox="1"/>
          <p:nvPr/>
        </p:nvSpPr>
        <p:spPr>
          <a:xfrm>
            <a:off x="10464098" y="5991339"/>
            <a:ext cx="1536788" cy="523220"/>
          </a:xfrm>
          <a:prstGeom prst="rect">
            <a:avLst/>
          </a:prstGeom>
          <a:noFill/>
        </p:spPr>
        <p:txBody>
          <a:bodyPr wrap="square">
            <a:spAutoFit/>
          </a:bodyPr>
          <a:lstStyle/>
          <a:p>
            <a:r>
              <a:rPr lang="en-US" sz="1400" dirty="0"/>
              <a:t>Testing a component</a:t>
            </a:r>
          </a:p>
        </p:txBody>
      </p:sp>
      <p:sp>
        <p:nvSpPr>
          <p:cNvPr id="49" name="TextBox 48">
            <a:extLst>
              <a:ext uri="{FF2B5EF4-FFF2-40B4-BE49-F238E27FC236}">
                <a16:creationId xmlns:a16="http://schemas.microsoft.com/office/drawing/2014/main" id="{F086D2B9-345A-4323-A849-D71FD77FF8C8}"/>
              </a:ext>
            </a:extLst>
          </p:cNvPr>
          <p:cNvSpPr txBox="1"/>
          <p:nvPr/>
        </p:nvSpPr>
        <p:spPr>
          <a:xfrm>
            <a:off x="245339" y="4486838"/>
            <a:ext cx="3076685" cy="2031325"/>
          </a:xfrm>
          <a:prstGeom prst="rect">
            <a:avLst/>
          </a:prstGeom>
          <a:noFill/>
        </p:spPr>
        <p:txBody>
          <a:bodyPr wrap="square" rtlCol="0">
            <a:spAutoFit/>
          </a:bodyPr>
          <a:lstStyle/>
          <a:p>
            <a:r>
              <a:rPr lang="en-US" sz="1400" dirty="0"/>
              <a:t>Other factors:</a:t>
            </a:r>
          </a:p>
          <a:p>
            <a:pPr marL="285750" indent="-285750">
              <a:buFont typeface="Arial" panose="020B0604020202020204" pitchFamily="34" charset="0"/>
              <a:buChar char="•"/>
            </a:pPr>
            <a:r>
              <a:rPr lang="en-US" sz="1400" dirty="0"/>
              <a:t>Element size is critical!</a:t>
            </a:r>
          </a:p>
          <a:p>
            <a:pPr marL="285750" indent="-285750">
              <a:buFont typeface="Arial" panose="020B0604020202020204" pitchFamily="34" charset="0"/>
              <a:buChar char="•"/>
            </a:pPr>
            <a:r>
              <a:rPr lang="en-US" sz="1400" dirty="0"/>
              <a:t>Is a static solution state important?</a:t>
            </a:r>
          </a:p>
          <a:p>
            <a:pPr marL="285750" indent="-285750">
              <a:buFont typeface="Arial" panose="020B0604020202020204" pitchFamily="34" charset="0"/>
              <a:buChar char="•"/>
            </a:pPr>
            <a:r>
              <a:rPr lang="en-US" sz="1400" dirty="0"/>
              <a:t>Is quantifying error important?</a:t>
            </a:r>
          </a:p>
          <a:p>
            <a:pPr marL="285750" indent="-285750">
              <a:buFont typeface="Arial" panose="020B0604020202020204" pitchFamily="34" charset="0"/>
              <a:buChar char="•"/>
            </a:pPr>
            <a:r>
              <a:rPr lang="en-US" sz="1400" dirty="0"/>
              <a:t>How resolved do fields need to be?  (smaller elements become increasingly problematic for explicit)</a:t>
            </a:r>
          </a:p>
        </p:txBody>
      </p:sp>
      <p:sp>
        <p:nvSpPr>
          <p:cNvPr id="50" name="Oval 49">
            <a:extLst>
              <a:ext uri="{FF2B5EF4-FFF2-40B4-BE49-F238E27FC236}">
                <a16:creationId xmlns:a16="http://schemas.microsoft.com/office/drawing/2014/main" id="{F6BD808D-5755-49C6-B57F-AF3976ECB8A4}"/>
              </a:ext>
            </a:extLst>
          </p:cNvPr>
          <p:cNvSpPr/>
          <p:nvPr/>
        </p:nvSpPr>
        <p:spPr>
          <a:xfrm>
            <a:off x="7251334" y="1178042"/>
            <a:ext cx="2504984" cy="1711628"/>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Implicit</a:t>
            </a:r>
          </a:p>
          <a:p>
            <a:pPr algn="ctr"/>
            <a:r>
              <a:rPr lang="en-US" sz="1200" dirty="0"/>
              <a:t>(High mesh refinement)</a:t>
            </a:r>
          </a:p>
        </p:txBody>
      </p:sp>
      <p:pic>
        <p:nvPicPr>
          <p:cNvPr id="53" name="Picture 52">
            <a:extLst>
              <a:ext uri="{FF2B5EF4-FFF2-40B4-BE49-F238E27FC236}">
                <a16:creationId xmlns:a16="http://schemas.microsoft.com/office/drawing/2014/main" id="{D8D45BF0-2E6B-4469-8379-EF28798A2507}"/>
              </a:ext>
            </a:extLst>
          </p:cNvPr>
          <p:cNvPicPr>
            <a:picLocks noChangeAspect="1"/>
          </p:cNvPicPr>
          <p:nvPr/>
        </p:nvPicPr>
        <p:blipFill>
          <a:blip r:embed="rId4"/>
          <a:stretch>
            <a:fillRect/>
          </a:stretch>
        </p:blipFill>
        <p:spPr>
          <a:xfrm>
            <a:off x="10508082" y="4570011"/>
            <a:ext cx="731088" cy="1390797"/>
          </a:xfrm>
          <a:prstGeom prst="rect">
            <a:avLst/>
          </a:prstGeom>
        </p:spPr>
      </p:pic>
      <p:sp>
        <p:nvSpPr>
          <p:cNvPr id="55" name="TextBox 54">
            <a:extLst>
              <a:ext uri="{FF2B5EF4-FFF2-40B4-BE49-F238E27FC236}">
                <a16:creationId xmlns:a16="http://schemas.microsoft.com/office/drawing/2014/main" id="{F5A15DA6-0ACA-40E1-9D18-41BDBE631F35}"/>
              </a:ext>
            </a:extLst>
          </p:cNvPr>
          <p:cNvSpPr txBox="1"/>
          <p:nvPr/>
        </p:nvSpPr>
        <p:spPr>
          <a:xfrm>
            <a:off x="3724128" y="3617306"/>
            <a:ext cx="1204757" cy="523220"/>
          </a:xfrm>
          <a:prstGeom prst="rect">
            <a:avLst/>
          </a:prstGeom>
          <a:noFill/>
        </p:spPr>
        <p:txBody>
          <a:bodyPr wrap="square">
            <a:spAutoFit/>
          </a:bodyPr>
          <a:lstStyle/>
          <a:p>
            <a:r>
              <a:rPr lang="en-US" sz="1400" dirty="0"/>
              <a:t>Simple/toy problems</a:t>
            </a:r>
          </a:p>
        </p:txBody>
      </p:sp>
      <p:cxnSp>
        <p:nvCxnSpPr>
          <p:cNvPr id="56" name="Straight Arrow Connector 55">
            <a:extLst>
              <a:ext uri="{FF2B5EF4-FFF2-40B4-BE49-F238E27FC236}">
                <a16:creationId xmlns:a16="http://schemas.microsoft.com/office/drawing/2014/main" id="{6B90321B-4402-46AA-9084-5BE088F000A6}"/>
              </a:ext>
            </a:extLst>
          </p:cNvPr>
          <p:cNvCxnSpPr>
            <a:cxnSpLocks/>
            <a:stCxn id="55" idx="2"/>
          </p:cNvCxnSpPr>
          <p:nvPr/>
        </p:nvCxnSpPr>
        <p:spPr>
          <a:xfrm>
            <a:off x="4326507" y="4140526"/>
            <a:ext cx="943365" cy="321509"/>
          </a:xfrm>
          <a:prstGeom prst="straightConnector1">
            <a:avLst/>
          </a:prstGeom>
          <a:ln>
            <a:tailEnd type="oval"/>
          </a:ln>
        </p:spPr>
        <p:style>
          <a:lnRef idx="1">
            <a:schemeClr val="dk1"/>
          </a:lnRef>
          <a:fillRef idx="0">
            <a:schemeClr val="dk1"/>
          </a:fillRef>
          <a:effectRef idx="0">
            <a:schemeClr val="dk1"/>
          </a:effectRef>
          <a:fontRef idx="minor">
            <a:schemeClr val="tx1"/>
          </a:fontRef>
        </p:style>
      </p:cxnSp>
      <p:sp>
        <p:nvSpPr>
          <p:cNvPr id="63" name="TextBox 62">
            <a:extLst>
              <a:ext uri="{FF2B5EF4-FFF2-40B4-BE49-F238E27FC236}">
                <a16:creationId xmlns:a16="http://schemas.microsoft.com/office/drawing/2014/main" id="{9E6410EB-4620-4822-915D-C27C88369EDA}"/>
              </a:ext>
            </a:extLst>
          </p:cNvPr>
          <p:cNvSpPr txBox="1"/>
          <p:nvPr/>
        </p:nvSpPr>
        <p:spPr>
          <a:xfrm>
            <a:off x="3427149" y="5231909"/>
            <a:ext cx="624515" cy="307777"/>
          </a:xfrm>
          <a:prstGeom prst="rect">
            <a:avLst/>
          </a:prstGeom>
          <a:noFill/>
        </p:spPr>
        <p:txBody>
          <a:bodyPr wrap="square" rtlCol="0">
            <a:spAutoFit/>
          </a:bodyPr>
          <a:lstStyle/>
          <a:p>
            <a:r>
              <a:rPr lang="en-US" sz="1400" dirty="0"/>
              <a:t>ns</a:t>
            </a: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E4EBC1D4-7C9E-421B-AE0F-0F359A91D826}"/>
                  </a:ext>
                </a:extLst>
              </p:cNvPr>
              <p:cNvSpPr txBox="1"/>
              <p:nvPr/>
            </p:nvSpPr>
            <p:spPr>
              <a:xfrm>
                <a:off x="4341128" y="5223785"/>
                <a:ext cx="624515" cy="307777"/>
              </a:xfrm>
              <a:prstGeom prst="rect">
                <a:avLst/>
              </a:prstGeom>
              <a:noFill/>
            </p:spPr>
            <p:txBody>
              <a:bodyPr wrap="square" rtlCol="0">
                <a:spAutoFit/>
              </a:bodyPr>
              <a:lstStyle/>
              <a:p>
                <a14:m>
                  <m:oMath xmlns:m="http://schemas.openxmlformats.org/officeDocument/2006/math">
                    <m:r>
                      <a:rPr lang="en-US" sz="1400" b="0" i="1" smtClean="0">
                        <a:latin typeface="Cambria Math" panose="02040503050406030204" pitchFamily="18" charset="0"/>
                      </a:rPr>
                      <m:t>𝜇</m:t>
                    </m:r>
                  </m:oMath>
                </a14:m>
                <a:r>
                  <a:rPr lang="en-US" sz="1400" dirty="0"/>
                  <a:t>s</a:t>
                </a:r>
              </a:p>
            </p:txBody>
          </p:sp>
        </mc:Choice>
        <mc:Fallback xmlns="">
          <p:sp>
            <p:nvSpPr>
              <p:cNvPr id="64" name="TextBox 63">
                <a:extLst>
                  <a:ext uri="{FF2B5EF4-FFF2-40B4-BE49-F238E27FC236}">
                    <a16:creationId xmlns:a16="http://schemas.microsoft.com/office/drawing/2014/main" id="{E4EBC1D4-7C9E-421B-AE0F-0F359A91D826}"/>
                  </a:ext>
                </a:extLst>
              </p:cNvPr>
              <p:cNvSpPr txBox="1">
                <a:spLocks noRot="1" noChangeAspect="1" noMove="1" noResize="1" noEditPoints="1" noAdjustHandles="1" noChangeArrowheads="1" noChangeShapeType="1" noTextEdit="1"/>
              </p:cNvSpPr>
              <p:nvPr/>
            </p:nvSpPr>
            <p:spPr>
              <a:xfrm>
                <a:off x="4341128" y="5223785"/>
                <a:ext cx="624515" cy="307777"/>
              </a:xfrm>
              <a:prstGeom prst="rect">
                <a:avLst/>
              </a:prstGeom>
              <a:blipFill>
                <a:blip r:embed="rId5"/>
                <a:stretch>
                  <a:fillRect t="-4000" b="-20000"/>
                </a:stretch>
              </a:blipFill>
            </p:spPr>
            <p:txBody>
              <a:bodyPr/>
              <a:lstStyle/>
              <a:p>
                <a:r>
                  <a:rPr lang="en-US">
                    <a:noFill/>
                  </a:rPr>
                  <a:t> </a:t>
                </a:r>
              </a:p>
            </p:txBody>
          </p:sp>
        </mc:Fallback>
      </mc:AlternateContent>
      <p:sp>
        <p:nvSpPr>
          <p:cNvPr id="65" name="TextBox 64">
            <a:extLst>
              <a:ext uri="{FF2B5EF4-FFF2-40B4-BE49-F238E27FC236}">
                <a16:creationId xmlns:a16="http://schemas.microsoft.com/office/drawing/2014/main" id="{38D488C4-6388-4492-9353-1964CDBBB348}"/>
              </a:ext>
            </a:extLst>
          </p:cNvPr>
          <p:cNvSpPr txBox="1"/>
          <p:nvPr/>
        </p:nvSpPr>
        <p:spPr>
          <a:xfrm>
            <a:off x="5138038" y="5231909"/>
            <a:ext cx="624515" cy="307777"/>
          </a:xfrm>
          <a:prstGeom prst="rect">
            <a:avLst/>
          </a:prstGeom>
          <a:noFill/>
        </p:spPr>
        <p:txBody>
          <a:bodyPr wrap="square" rtlCol="0">
            <a:spAutoFit/>
          </a:bodyPr>
          <a:lstStyle/>
          <a:p>
            <a:r>
              <a:rPr lang="en-US" sz="1400" dirty="0" err="1"/>
              <a:t>ms</a:t>
            </a:r>
            <a:endParaRPr lang="en-US" sz="1400" dirty="0"/>
          </a:p>
        </p:txBody>
      </p:sp>
      <p:sp>
        <p:nvSpPr>
          <p:cNvPr id="66" name="TextBox 65">
            <a:extLst>
              <a:ext uri="{FF2B5EF4-FFF2-40B4-BE49-F238E27FC236}">
                <a16:creationId xmlns:a16="http://schemas.microsoft.com/office/drawing/2014/main" id="{9C333999-628A-4B12-A178-C8AFF61AC672}"/>
              </a:ext>
            </a:extLst>
          </p:cNvPr>
          <p:cNvSpPr txBox="1"/>
          <p:nvPr/>
        </p:nvSpPr>
        <p:spPr>
          <a:xfrm>
            <a:off x="6122579" y="5223784"/>
            <a:ext cx="457515" cy="307777"/>
          </a:xfrm>
          <a:prstGeom prst="rect">
            <a:avLst/>
          </a:prstGeom>
          <a:noFill/>
        </p:spPr>
        <p:txBody>
          <a:bodyPr wrap="square" rtlCol="0">
            <a:spAutoFit/>
          </a:bodyPr>
          <a:lstStyle/>
          <a:p>
            <a:r>
              <a:rPr lang="en-US" sz="1400" dirty="0"/>
              <a:t>s</a:t>
            </a:r>
          </a:p>
        </p:txBody>
      </p:sp>
      <p:sp>
        <p:nvSpPr>
          <p:cNvPr id="67" name="TextBox 66">
            <a:extLst>
              <a:ext uri="{FF2B5EF4-FFF2-40B4-BE49-F238E27FC236}">
                <a16:creationId xmlns:a16="http://schemas.microsoft.com/office/drawing/2014/main" id="{3AA3E5FF-8BB4-4A5D-8955-C8CEB8DCEB2C}"/>
              </a:ext>
            </a:extLst>
          </p:cNvPr>
          <p:cNvSpPr txBox="1"/>
          <p:nvPr/>
        </p:nvSpPr>
        <p:spPr>
          <a:xfrm>
            <a:off x="7028714" y="5243042"/>
            <a:ext cx="741691" cy="307777"/>
          </a:xfrm>
          <a:prstGeom prst="rect">
            <a:avLst/>
          </a:prstGeom>
          <a:noFill/>
        </p:spPr>
        <p:txBody>
          <a:bodyPr wrap="square" rtlCol="0">
            <a:spAutoFit/>
          </a:bodyPr>
          <a:lstStyle/>
          <a:p>
            <a:r>
              <a:rPr lang="en-US" sz="1400" dirty="0"/>
              <a:t>min.</a:t>
            </a:r>
          </a:p>
        </p:txBody>
      </p:sp>
      <p:sp>
        <p:nvSpPr>
          <p:cNvPr id="68" name="TextBox 67">
            <a:extLst>
              <a:ext uri="{FF2B5EF4-FFF2-40B4-BE49-F238E27FC236}">
                <a16:creationId xmlns:a16="http://schemas.microsoft.com/office/drawing/2014/main" id="{8F13A25E-7F4D-4E3F-80A2-7DF612DAAF97}"/>
              </a:ext>
            </a:extLst>
          </p:cNvPr>
          <p:cNvSpPr txBox="1"/>
          <p:nvPr/>
        </p:nvSpPr>
        <p:spPr>
          <a:xfrm>
            <a:off x="8151110" y="5243042"/>
            <a:ext cx="741691" cy="307777"/>
          </a:xfrm>
          <a:prstGeom prst="rect">
            <a:avLst/>
          </a:prstGeom>
          <a:noFill/>
        </p:spPr>
        <p:txBody>
          <a:bodyPr wrap="square" rtlCol="0">
            <a:spAutoFit/>
          </a:bodyPr>
          <a:lstStyle/>
          <a:p>
            <a:r>
              <a:rPr lang="en-US" sz="1400" dirty="0"/>
              <a:t>hr.</a:t>
            </a:r>
          </a:p>
        </p:txBody>
      </p:sp>
      <p:sp>
        <p:nvSpPr>
          <p:cNvPr id="69" name="TextBox 68">
            <a:extLst>
              <a:ext uri="{FF2B5EF4-FFF2-40B4-BE49-F238E27FC236}">
                <a16:creationId xmlns:a16="http://schemas.microsoft.com/office/drawing/2014/main" id="{6F64E605-9AF7-4186-A4A6-FA81084CBECC}"/>
              </a:ext>
            </a:extLst>
          </p:cNvPr>
          <p:cNvSpPr txBox="1"/>
          <p:nvPr/>
        </p:nvSpPr>
        <p:spPr>
          <a:xfrm>
            <a:off x="8981559" y="5238179"/>
            <a:ext cx="741691" cy="307777"/>
          </a:xfrm>
          <a:prstGeom prst="rect">
            <a:avLst/>
          </a:prstGeom>
          <a:noFill/>
        </p:spPr>
        <p:txBody>
          <a:bodyPr wrap="square" rtlCol="0">
            <a:spAutoFit/>
          </a:bodyPr>
          <a:lstStyle/>
          <a:p>
            <a:r>
              <a:rPr lang="en-US" sz="1400" dirty="0"/>
              <a:t>days</a:t>
            </a:r>
          </a:p>
        </p:txBody>
      </p:sp>
      <p:cxnSp>
        <p:nvCxnSpPr>
          <p:cNvPr id="41" name="Straight Arrow Connector 40">
            <a:extLst>
              <a:ext uri="{FF2B5EF4-FFF2-40B4-BE49-F238E27FC236}">
                <a16:creationId xmlns:a16="http://schemas.microsoft.com/office/drawing/2014/main" id="{ADE4D7F3-FD04-4337-975A-91E0D8DBB550}"/>
              </a:ext>
            </a:extLst>
          </p:cNvPr>
          <p:cNvCxnSpPr>
            <a:cxnSpLocks/>
            <a:stCxn id="37" idx="1"/>
          </p:cNvCxnSpPr>
          <p:nvPr/>
        </p:nvCxnSpPr>
        <p:spPr>
          <a:xfrm flipH="1">
            <a:off x="7863731" y="1477871"/>
            <a:ext cx="2074318" cy="1018556"/>
          </a:xfrm>
          <a:prstGeom prst="straightConnector1">
            <a:avLst/>
          </a:prstGeom>
          <a:ln>
            <a:tailEnd type="ova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0251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62754-1057-4783-B5CD-F67F3A43FCE2}"/>
              </a:ext>
            </a:extLst>
          </p:cNvPr>
          <p:cNvSpPr>
            <a:spLocks noGrp="1"/>
          </p:cNvSpPr>
          <p:nvPr>
            <p:ph type="title"/>
          </p:nvPr>
        </p:nvSpPr>
        <p:spPr/>
        <p:txBody>
          <a:bodyPr/>
          <a:lstStyle/>
          <a:p>
            <a:r>
              <a:rPr lang="en-US" dirty="0"/>
              <a:t>Example 09: Log file information</a:t>
            </a:r>
          </a:p>
        </p:txBody>
      </p:sp>
      <p:sp>
        <p:nvSpPr>
          <p:cNvPr id="4" name="Slide Number Placeholder 3">
            <a:extLst>
              <a:ext uri="{FF2B5EF4-FFF2-40B4-BE49-F238E27FC236}">
                <a16:creationId xmlns:a16="http://schemas.microsoft.com/office/drawing/2014/main" id="{BC01BCE9-B22F-491E-A7AC-BD846552223C}"/>
              </a:ext>
            </a:extLst>
          </p:cNvPr>
          <p:cNvSpPr>
            <a:spLocks noGrp="1"/>
          </p:cNvSpPr>
          <p:nvPr>
            <p:ph type="sldNum" sz="quarter" idx="4"/>
          </p:nvPr>
        </p:nvSpPr>
        <p:spPr/>
        <p:txBody>
          <a:bodyPr/>
          <a:lstStyle/>
          <a:p>
            <a:pPr algn="ctr"/>
            <a:fld id="{F6B149FD-26F7-3645-B4E7-BA8B8CC5EEA8}" type="slidenum">
              <a:rPr lang="en-US" smtClean="0"/>
              <a:pPr algn="ctr"/>
              <a:t>110</a:t>
            </a:fld>
            <a:endParaRPr lang="en-US" dirty="0"/>
          </a:p>
        </p:txBody>
      </p:sp>
      <p:pic>
        <p:nvPicPr>
          <p:cNvPr id="6" name="Picture 5">
            <a:extLst>
              <a:ext uri="{FF2B5EF4-FFF2-40B4-BE49-F238E27FC236}">
                <a16:creationId xmlns:a16="http://schemas.microsoft.com/office/drawing/2014/main" id="{5C7971AF-DC5D-41B1-B6F9-8E1ED0C5D8D8}"/>
              </a:ext>
            </a:extLst>
          </p:cNvPr>
          <p:cNvPicPr>
            <a:picLocks noChangeAspect="1"/>
          </p:cNvPicPr>
          <p:nvPr/>
        </p:nvPicPr>
        <p:blipFill>
          <a:blip r:embed="rId2"/>
          <a:stretch>
            <a:fillRect/>
          </a:stretch>
        </p:blipFill>
        <p:spPr>
          <a:xfrm>
            <a:off x="1439142" y="1340253"/>
            <a:ext cx="8783159" cy="3005584"/>
          </a:xfrm>
          <a:prstGeom prst="rect">
            <a:avLst/>
          </a:prstGeom>
        </p:spPr>
      </p:pic>
      <p:sp>
        <p:nvSpPr>
          <p:cNvPr id="7" name="Rectangle 6">
            <a:extLst>
              <a:ext uri="{FF2B5EF4-FFF2-40B4-BE49-F238E27FC236}">
                <a16:creationId xmlns:a16="http://schemas.microsoft.com/office/drawing/2014/main" id="{E34F79F0-EDE8-423E-8D76-FA66111F93D9}"/>
              </a:ext>
            </a:extLst>
          </p:cNvPr>
          <p:cNvSpPr/>
          <p:nvPr/>
        </p:nvSpPr>
        <p:spPr>
          <a:xfrm flipH="1" flipV="1">
            <a:off x="1889185" y="2579298"/>
            <a:ext cx="6055743" cy="198408"/>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or: Elbow 7">
            <a:extLst>
              <a:ext uri="{FF2B5EF4-FFF2-40B4-BE49-F238E27FC236}">
                <a16:creationId xmlns:a16="http://schemas.microsoft.com/office/drawing/2014/main" id="{5FE12487-3998-4BB3-98F1-73CAD6DF1FCD}"/>
              </a:ext>
            </a:extLst>
          </p:cNvPr>
          <p:cNvCxnSpPr>
            <a:cxnSpLocks/>
            <a:stCxn id="9" idx="1"/>
            <a:endCxn id="7" idx="0"/>
          </p:cNvCxnSpPr>
          <p:nvPr/>
        </p:nvCxnSpPr>
        <p:spPr>
          <a:xfrm rot="10800000">
            <a:off x="4917057" y="2777707"/>
            <a:ext cx="760727" cy="2723505"/>
          </a:xfrm>
          <a:prstGeom prst="bentConnector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3FD01A6-6C9C-4E4F-AD0A-8C4E907F2B18}"/>
              </a:ext>
            </a:extLst>
          </p:cNvPr>
          <p:cNvSpPr txBox="1"/>
          <p:nvPr/>
        </p:nvSpPr>
        <p:spPr>
          <a:xfrm>
            <a:off x="5677783" y="4808713"/>
            <a:ext cx="4664168" cy="1384995"/>
          </a:xfrm>
          <a:prstGeom prst="rect">
            <a:avLst/>
          </a:prstGeom>
          <a:noFill/>
        </p:spPr>
        <p:txBody>
          <a:bodyPr wrap="square" rtlCol="0">
            <a:spAutoFit/>
          </a:bodyPr>
          <a:lstStyle/>
          <a:p>
            <a:r>
              <a:rPr lang="en-US" sz="1400" dirty="0"/>
              <a:t>The </a:t>
            </a:r>
            <a:r>
              <a:rPr lang="en-US" sz="1400" b="1" dirty="0"/>
              <a:t>Internal Force</a:t>
            </a:r>
            <a:r>
              <a:rPr lang="en-US" sz="1400" dirty="0"/>
              <a:t> calculation is the primary algorithm effected by the element type.</a:t>
            </a:r>
          </a:p>
          <a:p>
            <a:endParaRPr lang="en-US" sz="1400" dirty="0"/>
          </a:p>
          <a:p>
            <a:r>
              <a:rPr lang="en-US" sz="1400" dirty="0"/>
              <a:t>Using an SD hex element type increases the time spent here by a factor of ~8x due to having 8 integration points instead of 1.</a:t>
            </a:r>
          </a:p>
        </p:txBody>
      </p:sp>
    </p:spTree>
    <p:extLst>
      <p:ext uri="{BB962C8B-B14F-4D97-AF65-F5344CB8AC3E}">
        <p14:creationId xmlns:p14="http://schemas.microsoft.com/office/powerpoint/2010/main" val="259421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045C8-2E95-4ACF-847F-DA4E6129EDE1}"/>
              </a:ext>
            </a:extLst>
          </p:cNvPr>
          <p:cNvSpPr>
            <a:spLocks noGrp="1"/>
          </p:cNvSpPr>
          <p:nvPr>
            <p:ph type="title"/>
          </p:nvPr>
        </p:nvSpPr>
        <p:spPr/>
        <p:txBody>
          <a:bodyPr/>
          <a:lstStyle/>
          <a:p>
            <a:r>
              <a:rPr lang="en-US" dirty="0"/>
              <a:t>Example 09: Fine-tuning the solver settings</a:t>
            </a:r>
          </a:p>
        </p:txBody>
      </p:sp>
      <p:sp>
        <p:nvSpPr>
          <p:cNvPr id="4" name="Slide Number Placeholder 3">
            <a:extLst>
              <a:ext uri="{FF2B5EF4-FFF2-40B4-BE49-F238E27FC236}">
                <a16:creationId xmlns:a16="http://schemas.microsoft.com/office/drawing/2014/main" id="{050DF5F2-703A-4265-886C-F652E7AE59C6}"/>
              </a:ext>
            </a:extLst>
          </p:cNvPr>
          <p:cNvSpPr>
            <a:spLocks noGrp="1"/>
          </p:cNvSpPr>
          <p:nvPr>
            <p:ph type="sldNum" sz="quarter" idx="4"/>
          </p:nvPr>
        </p:nvSpPr>
        <p:spPr/>
        <p:txBody>
          <a:bodyPr/>
          <a:lstStyle/>
          <a:p>
            <a:pPr algn="ctr"/>
            <a:fld id="{F6B149FD-26F7-3645-B4E7-BA8B8CC5EEA8}" type="slidenum">
              <a:rPr lang="en-US" smtClean="0"/>
              <a:pPr algn="ctr"/>
              <a:t>111</a:t>
            </a:fld>
            <a:endParaRPr lang="en-US" dirty="0"/>
          </a:p>
        </p:txBody>
      </p:sp>
      <p:sp>
        <p:nvSpPr>
          <p:cNvPr id="3" name="TextBox 2">
            <a:extLst>
              <a:ext uri="{FF2B5EF4-FFF2-40B4-BE49-F238E27FC236}">
                <a16:creationId xmlns:a16="http://schemas.microsoft.com/office/drawing/2014/main" id="{9D79CED5-0D24-4CCD-972E-64A23F3CE2DE}"/>
              </a:ext>
            </a:extLst>
          </p:cNvPr>
          <p:cNvSpPr txBox="1"/>
          <p:nvPr/>
        </p:nvSpPr>
        <p:spPr>
          <a:xfrm>
            <a:off x="690113" y="1099318"/>
            <a:ext cx="11157221" cy="369332"/>
          </a:xfrm>
          <a:prstGeom prst="rect">
            <a:avLst/>
          </a:prstGeom>
          <a:noFill/>
        </p:spPr>
        <p:txBody>
          <a:bodyPr wrap="square" rtlCol="0">
            <a:spAutoFit/>
          </a:bodyPr>
          <a:lstStyle/>
          <a:p>
            <a:r>
              <a:rPr lang="en-US" b="1" dirty="0"/>
              <a:t>An observation</a:t>
            </a:r>
            <a:r>
              <a:rPr lang="en-US" dirty="0"/>
              <a:t>: Every second time step was failing.  After cutting back once, the load step succeeded.</a:t>
            </a:r>
          </a:p>
        </p:txBody>
      </p:sp>
      <p:sp>
        <p:nvSpPr>
          <p:cNvPr id="5" name="TextBox 4">
            <a:extLst>
              <a:ext uri="{FF2B5EF4-FFF2-40B4-BE49-F238E27FC236}">
                <a16:creationId xmlns:a16="http://schemas.microsoft.com/office/drawing/2014/main" id="{F5D5AE9D-60B8-4498-98ED-BD848321287E}"/>
              </a:ext>
            </a:extLst>
          </p:cNvPr>
          <p:cNvSpPr txBox="1"/>
          <p:nvPr/>
        </p:nvSpPr>
        <p:spPr>
          <a:xfrm>
            <a:off x="856891" y="4480877"/>
            <a:ext cx="6258098"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t>Increase</a:t>
            </a:r>
            <a:r>
              <a:rPr lang="en-US" dirty="0"/>
              <a:t> number of time steps to 40</a:t>
            </a:r>
          </a:p>
          <a:p>
            <a:pPr marL="285750" indent="-285750">
              <a:buFont typeface="Arial" panose="020B0604020202020204" pitchFamily="34" charset="0"/>
              <a:buChar char="•"/>
            </a:pPr>
            <a:r>
              <a:rPr lang="en-US" b="1" dirty="0"/>
              <a:t>Decrease</a:t>
            </a:r>
            <a:r>
              <a:rPr lang="en-US" dirty="0"/>
              <a:t> number of CG iterations:</a:t>
            </a:r>
          </a:p>
          <a:p>
            <a:pPr marL="742950" lvl="1" indent="-285750">
              <a:buFont typeface="Arial" panose="020B0604020202020204" pitchFamily="34" charset="0"/>
              <a:buChar char="•"/>
            </a:pPr>
            <a:r>
              <a:rPr lang="en-US" dirty="0"/>
              <a:t>50 nodal preconditioner</a:t>
            </a:r>
          </a:p>
          <a:p>
            <a:pPr marL="742950" lvl="1" indent="-285750">
              <a:buFont typeface="Arial" panose="020B0604020202020204" pitchFamily="34" charset="0"/>
              <a:buChar char="•"/>
            </a:pPr>
            <a:r>
              <a:rPr lang="en-US" dirty="0"/>
              <a:t>50 full tangent preconditioner</a:t>
            </a:r>
          </a:p>
        </p:txBody>
      </p:sp>
      <p:grpSp>
        <p:nvGrpSpPr>
          <p:cNvPr id="50" name="Group 49">
            <a:extLst>
              <a:ext uri="{FF2B5EF4-FFF2-40B4-BE49-F238E27FC236}">
                <a16:creationId xmlns:a16="http://schemas.microsoft.com/office/drawing/2014/main" id="{4FCD2B86-9166-4666-83FC-40AD0BB4AE43}"/>
              </a:ext>
            </a:extLst>
          </p:cNvPr>
          <p:cNvGrpSpPr/>
          <p:nvPr/>
        </p:nvGrpSpPr>
        <p:grpSpPr>
          <a:xfrm>
            <a:off x="1018838" y="1504434"/>
            <a:ext cx="10154323" cy="1291882"/>
            <a:chOff x="775936" y="1855011"/>
            <a:chExt cx="10154323" cy="1291882"/>
          </a:xfrm>
        </p:grpSpPr>
        <p:sp>
          <p:nvSpPr>
            <p:cNvPr id="7" name="Rectangle 6">
              <a:extLst>
                <a:ext uri="{FF2B5EF4-FFF2-40B4-BE49-F238E27FC236}">
                  <a16:creationId xmlns:a16="http://schemas.microsoft.com/office/drawing/2014/main" id="{E11AAD55-6964-4B3A-A79F-532E39FE5753}"/>
                </a:ext>
              </a:extLst>
            </p:cNvPr>
            <p:cNvSpPr/>
            <p:nvPr/>
          </p:nvSpPr>
          <p:spPr>
            <a:xfrm>
              <a:off x="3557630" y="1872939"/>
              <a:ext cx="1423358" cy="29329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4" name="Rectangle 23">
              <a:extLst>
                <a:ext uri="{FF2B5EF4-FFF2-40B4-BE49-F238E27FC236}">
                  <a16:creationId xmlns:a16="http://schemas.microsoft.com/office/drawing/2014/main" id="{76CC7205-976A-4ED9-8B0A-3D2BCCE58C93}"/>
                </a:ext>
              </a:extLst>
            </p:cNvPr>
            <p:cNvSpPr/>
            <p:nvPr/>
          </p:nvSpPr>
          <p:spPr>
            <a:xfrm>
              <a:off x="3557630" y="2183489"/>
              <a:ext cx="733245" cy="293298"/>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25" name="Rectangle 24">
              <a:extLst>
                <a:ext uri="{FF2B5EF4-FFF2-40B4-BE49-F238E27FC236}">
                  <a16:creationId xmlns:a16="http://schemas.microsoft.com/office/drawing/2014/main" id="{F4A358B0-710C-4B7B-9982-20F0557176E9}"/>
                </a:ext>
              </a:extLst>
            </p:cNvPr>
            <p:cNvSpPr/>
            <p:nvPr/>
          </p:nvSpPr>
          <p:spPr>
            <a:xfrm>
              <a:off x="4305890" y="2180614"/>
              <a:ext cx="1423358" cy="29329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6" name="Rectangle 25">
              <a:extLst>
                <a:ext uri="{FF2B5EF4-FFF2-40B4-BE49-F238E27FC236}">
                  <a16:creationId xmlns:a16="http://schemas.microsoft.com/office/drawing/2014/main" id="{09A3088F-7A15-4B80-9717-7BE0F1F83AFB}"/>
                </a:ext>
              </a:extLst>
            </p:cNvPr>
            <p:cNvSpPr/>
            <p:nvPr/>
          </p:nvSpPr>
          <p:spPr>
            <a:xfrm>
              <a:off x="4323142" y="2480382"/>
              <a:ext cx="733245" cy="293298"/>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27" name="Rectangle 26">
              <a:extLst>
                <a:ext uri="{FF2B5EF4-FFF2-40B4-BE49-F238E27FC236}">
                  <a16:creationId xmlns:a16="http://schemas.microsoft.com/office/drawing/2014/main" id="{F71B603E-2A4D-42CE-9DAD-83F8E5410797}"/>
                </a:ext>
              </a:extLst>
            </p:cNvPr>
            <p:cNvSpPr/>
            <p:nvPr/>
          </p:nvSpPr>
          <p:spPr>
            <a:xfrm>
              <a:off x="5062141" y="2479663"/>
              <a:ext cx="1423358" cy="29329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8" name="Rectangle 27">
              <a:extLst>
                <a:ext uri="{FF2B5EF4-FFF2-40B4-BE49-F238E27FC236}">
                  <a16:creationId xmlns:a16="http://schemas.microsoft.com/office/drawing/2014/main" id="{4A1D5664-3F5A-4887-AAE3-27318898FF84}"/>
                </a:ext>
              </a:extLst>
            </p:cNvPr>
            <p:cNvSpPr/>
            <p:nvPr/>
          </p:nvSpPr>
          <p:spPr>
            <a:xfrm>
              <a:off x="5059263" y="2781587"/>
              <a:ext cx="733245" cy="293298"/>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9" name="TextBox 8">
              <a:extLst>
                <a:ext uri="{FF2B5EF4-FFF2-40B4-BE49-F238E27FC236}">
                  <a16:creationId xmlns:a16="http://schemas.microsoft.com/office/drawing/2014/main" id="{E37862C9-8FD3-465A-A847-B2BF030E9975}"/>
                </a:ext>
              </a:extLst>
            </p:cNvPr>
            <p:cNvSpPr txBox="1"/>
            <p:nvPr/>
          </p:nvSpPr>
          <p:spPr>
            <a:xfrm>
              <a:off x="777054" y="1855011"/>
              <a:ext cx="1426994" cy="369332"/>
            </a:xfrm>
            <a:prstGeom prst="rect">
              <a:avLst/>
            </a:prstGeom>
            <a:noFill/>
          </p:spPr>
          <p:txBody>
            <a:bodyPr wrap="none" rtlCol="0">
              <a:spAutoFit/>
            </a:bodyPr>
            <a:lstStyle/>
            <a:p>
              <a:r>
                <a:rPr lang="en-US" dirty="0"/>
                <a:t>Load step 1</a:t>
              </a:r>
            </a:p>
          </p:txBody>
        </p:sp>
        <p:sp>
          <p:nvSpPr>
            <p:cNvPr id="29" name="TextBox 28">
              <a:extLst>
                <a:ext uri="{FF2B5EF4-FFF2-40B4-BE49-F238E27FC236}">
                  <a16:creationId xmlns:a16="http://schemas.microsoft.com/office/drawing/2014/main" id="{BE3AC32B-5D88-46E0-88C6-635442785780}"/>
                </a:ext>
              </a:extLst>
            </p:cNvPr>
            <p:cNvSpPr txBox="1"/>
            <p:nvPr/>
          </p:nvSpPr>
          <p:spPr>
            <a:xfrm>
              <a:off x="775936" y="2145434"/>
              <a:ext cx="2592376" cy="369332"/>
            </a:xfrm>
            <a:prstGeom prst="rect">
              <a:avLst/>
            </a:prstGeom>
            <a:noFill/>
          </p:spPr>
          <p:txBody>
            <a:bodyPr wrap="none" rtlCol="0">
              <a:spAutoFit/>
            </a:bodyPr>
            <a:lstStyle/>
            <a:p>
              <a:r>
                <a:rPr lang="en-US" dirty="0"/>
                <a:t>Load step 1, attempt 2</a:t>
              </a:r>
            </a:p>
          </p:txBody>
        </p:sp>
        <p:sp>
          <p:nvSpPr>
            <p:cNvPr id="30" name="TextBox 29">
              <a:extLst>
                <a:ext uri="{FF2B5EF4-FFF2-40B4-BE49-F238E27FC236}">
                  <a16:creationId xmlns:a16="http://schemas.microsoft.com/office/drawing/2014/main" id="{A2037C06-C0A4-45ED-B0FD-4436BC87902B}"/>
                </a:ext>
              </a:extLst>
            </p:cNvPr>
            <p:cNvSpPr txBox="1"/>
            <p:nvPr/>
          </p:nvSpPr>
          <p:spPr>
            <a:xfrm>
              <a:off x="6593457" y="2094289"/>
              <a:ext cx="1426994" cy="369332"/>
            </a:xfrm>
            <a:prstGeom prst="rect">
              <a:avLst/>
            </a:prstGeom>
            <a:noFill/>
          </p:spPr>
          <p:txBody>
            <a:bodyPr wrap="none" rtlCol="0">
              <a:spAutoFit/>
            </a:bodyPr>
            <a:lstStyle/>
            <a:p>
              <a:r>
                <a:rPr lang="en-US" dirty="0"/>
                <a:t>Load step 2</a:t>
              </a:r>
            </a:p>
          </p:txBody>
        </p:sp>
        <p:sp>
          <p:nvSpPr>
            <p:cNvPr id="31" name="TextBox 30">
              <a:extLst>
                <a:ext uri="{FF2B5EF4-FFF2-40B4-BE49-F238E27FC236}">
                  <a16:creationId xmlns:a16="http://schemas.microsoft.com/office/drawing/2014/main" id="{0CE252E6-CD0B-4801-83BC-A5E588D13731}"/>
                </a:ext>
              </a:extLst>
            </p:cNvPr>
            <p:cNvSpPr txBox="1"/>
            <p:nvPr/>
          </p:nvSpPr>
          <p:spPr>
            <a:xfrm>
              <a:off x="776270" y="2469886"/>
              <a:ext cx="2592376" cy="369332"/>
            </a:xfrm>
            <a:prstGeom prst="rect">
              <a:avLst/>
            </a:prstGeom>
            <a:noFill/>
          </p:spPr>
          <p:txBody>
            <a:bodyPr wrap="none" rtlCol="0">
              <a:spAutoFit/>
            </a:bodyPr>
            <a:lstStyle/>
            <a:p>
              <a:r>
                <a:rPr lang="en-US" dirty="0"/>
                <a:t>Load step 2, attempt 2</a:t>
              </a:r>
            </a:p>
          </p:txBody>
        </p:sp>
        <p:cxnSp>
          <p:nvCxnSpPr>
            <p:cNvPr id="32" name="Straight Arrow Connector 31">
              <a:extLst>
                <a:ext uri="{FF2B5EF4-FFF2-40B4-BE49-F238E27FC236}">
                  <a16:creationId xmlns:a16="http://schemas.microsoft.com/office/drawing/2014/main" id="{7FD86FDF-A35F-44CB-ACC3-B8E5656B8BCF}"/>
                </a:ext>
              </a:extLst>
            </p:cNvPr>
            <p:cNvCxnSpPr>
              <a:cxnSpLocks/>
              <a:endCxn id="7" idx="1"/>
            </p:cNvCxnSpPr>
            <p:nvPr/>
          </p:nvCxnSpPr>
          <p:spPr>
            <a:xfrm>
              <a:off x="2294626" y="2019588"/>
              <a:ext cx="12630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1786034-7986-408A-90D7-81C8B30C6E1F}"/>
                </a:ext>
              </a:extLst>
            </p:cNvPr>
            <p:cNvCxnSpPr>
              <a:cxnSpLocks/>
              <a:endCxn id="24" idx="1"/>
            </p:cNvCxnSpPr>
            <p:nvPr/>
          </p:nvCxnSpPr>
          <p:spPr>
            <a:xfrm>
              <a:off x="3292750" y="2320609"/>
              <a:ext cx="264880" cy="95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E66339A-FE2E-4B35-9D5A-4D7F97356FC4}"/>
                </a:ext>
              </a:extLst>
            </p:cNvPr>
            <p:cNvCxnSpPr>
              <a:cxnSpLocks/>
              <a:stCxn id="30" idx="1"/>
              <a:endCxn id="25" idx="3"/>
            </p:cNvCxnSpPr>
            <p:nvPr/>
          </p:nvCxnSpPr>
          <p:spPr>
            <a:xfrm flipH="1">
              <a:off x="5729248" y="2278955"/>
              <a:ext cx="864209" cy="48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99D3F6A-F4C1-44DA-AB3B-7E60905D3080}"/>
                </a:ext>
              </a:extLst>
            </p:cNvPr>
            <p:cNvCxnSpPr>
              <a:cxnSpLocks/>
              <a:endCxn id="26" idx="1"/>
            </p:cNvCxnSpPr>
            <p:nvPr/>
          </p:nvCxnSpPr>
          <p:spPr>
            <a:xfrm>
              <a:off x="3403484" y="2621547"/>
              <a:ext cx="919658" cy="5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0ACB4AD-5089-4BFB-BF3D-670BDAD2B6F6}"/>
                </a:ext>
              </a:extLst>
            </p:cNvPr>
            <p:cNvSpPr txBox="1"/>
            <p:nvPr/>
          </p:nvSpPr>
          <p:spPr>
            <a:xfrm>
              <a:off x="7372714" y="2377296"/>
              <a:ext cx="1426994" cy="369332"/>
            </a:xfrm>
            <a:prstGeom prst="rect">
              <a:avLst/>
            </a:prstGeom>
            <a:noFill/>
          </p:spPr>
          <p:txBody>
            <a:bodyPr wrap="none" rtlCol="0">
              <a:spAutoFit/>
            </a:bodyPr>
            <a:lstStyle/>
            <a:p>
              <a:r>
                <a:rPr lang="en-US" dirty="0"/>
                <a:t>Load step 3</a:t>
              </a:r>
            </a:p>
          </p:txBody>
        </p:sp>
        <p:cxnSp>
          <p:nvCxnSpPr>
            <p:cNvPr id="41" name="Straight Arrow Connector 40">
              <a:extLst>
                <a:ext uri="{FF2B5EF4-FFF2-40B4-BE49-F238E27FC236}">
                  <a16:creationId xmlns:a16="http://schemas.microsoft.com/office/drawing/2014/main" id="{A100D166-456B-4976-AA14-AA5017A00807}"/>
                </a:ext>
              </a:extLst>
            </p:cNvPr>
            <p:cNvCxnSpPr>
              <a:cxnSpLocks/>
              <a:stCxn id="40" idx="1"/>
            </p:cNvCxnSpPr>
            <p:nvPr/>
          </p:nvCxnSpPr>
          <p:spPr>
            <a:xfrm flipH="1">
              <a:off x="6508505" y="2561962"/>
              <a:ext cx="864209" cy="48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5EE9897-D970-4D50-BBA0-4B612C5A9C52}"/>
                </a:ext>
              </a:extLst>
            </p:cNvPr>
            <p:cNvSpPr txBox="1"/>
            <p:nvPr/>
          </p:nvSpPr>
          <p:spPr>
            <a:xfrm>
              <a:off x="780213" y="2777561"/>
              <a:ext cx="2592376" cy="369332"/>
            </a:xfrm>
            <a:prstGeom prst="rect">
              <a:avLst/>
            </a:prstGeom>
            <a:noFill/>
          </p:spPr>
          <p:txBody>
            <a:bodyPr wrap="none" rtlCol="0">
              <a:spAutoFit/>
            </a:bodyPr>
            <a:lstStyle/>
            <a:p>
              <a:r>
                <a:rPr lang="en-US" dirty="0"/>
                <a:t>Load step 3, attempt 2</a:t>
              </a:r>
            </a:p>
          </p:txBody>
        </p:sp>
        <p:cxnSp>
          <p:nvCxnSpPr>
            <p:cNvPr id="44" name="Straight Arrow Connector 43">
              <a:extLst>
                <a:ext uri="{FF2B5EF4-FFF2-40B4-BE49-F238E27FC236}">
                  <a16:creationId xmlns:a16="http://schemas.microsoft.com/office/drawing/2014/main" id="{EF6485E4-944B-4F76-A40E-DE3D5B2984DC}"/>
                </a:ext>
              </a:extLst>
            </p:cNvPr>
            <p:cNvCxnSpPr>
              <a:cxnSpLocks/>
              <a:endCxn id="28" idx="1"/>
            </p:cNvCxnSpPr>
            <p:nvPr/>
          </p:nvCxnSpPr>
          <p:spPr>
            <a:xfrm>
              <a:off x="3381549" y="2920596"/>
              <a:ext cx="1677714" cy="7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D530A0C-7E90-4F2F-9F1A-54028902E6A8}"/>
                </a:ext>
              </a:extLst>
            </p:cNvPr>
            <p:cNvSpPr/>
            <p:nvPr/>
          </p:nvSpPr>
          <p:spPr>
            <a:xfrm>
              <a:off x="5807021" y="2783231"/>
              <a:ext cx="1423358" cy="29329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47" name="TextBox 46">
              <a:extLst>
                <a:ext uri="{FF2B5EF4-FFF2-40B4-BE49-F238E27FC236}">
                  <a16:creationId xmlns:a16="http://schemas.microsoft.com/office/drawing/2014/main" id="{510F73D9-E23E-45FA-866E-04C496FFC52E}"/>
                </a:ext>
              </a:extLst>
            </p:cNvPr>
            <p:cNvSpPr txBox="1"/>
            <p:nvPr/>
          </p:nvSpPr>
          <p:spPr>
            <a:xfrm>
              <a:off x="8086211" y="2702451"/>
              <a:ext cx="2844048" cy="369332"/>
            </a:xfrm>
            <a:prstGeom prst="rect">
              <a:avLst/>
            </a:prstGeom>
            <a:noFill/>
          </p:spPr>
          <p:txBody>
            <a:bodyPr wrap="none" rtlCol="0">
              <a:spAutoFit/>
            </a:bodyPr>
            <a:lstStyle/>
            <a:p>
              <a:r>
                <a:rPr lang="en-US" dirty="0"/>
                <a:t>Load step 4, and so on ...</a:t>
              </a:r>
            </a:p>
          </p:txBody>
        </p:sp>
        <p:cxnSp>
          <p:nvCxnSpPr>
            <p:cNvPr id="48" name="Straight Arrow Connector 47">
              <a:extLst>
                <a:ext uri="{FF2B5EF4-FFF2-40B4-BE49-F238E27FC236}">
                  <a16:creationId xmlns:a16="http://schemas.microsoft.com/office/drawing/2014/main" id="{BCD52CCB-4FC1-40D3-B665-9D2D1D0E6143}"/>
                </a:ext>
              </a:extLst>
            </p:cNvPr>
            <p:cNvCxnSpPr>
              <a:cxnSpLocks/>
              <a:stCxn id="47" idx="1"/>
            </p:cNvCxnSpPr>
            <p:nvPr/>
          </p:nvCxnSpPr>
          <p:spPr>
            <a:xfrm flipH="1">
              <a:off x="7222002" y="2887117"/>
              <a:ext cx="864209" cy="48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0497823A-AC0C-499F-AD07-0A7FEBD41A4C}"/>
              </a:ext>
            </a:extLst>
          </p:cNvPr>
          <p:cNvSpPr txBox="1"/>
          <p:nvPr/>
        </p:nvSpPr>
        <p:spPr>
          <a:xfrm>
            <a:off x="762000" y="3028649"/>
            <a:ext cx="10951904" cy="646331"/>
          </a:xfrm>
          <a:prstGeom prst="rect">
            <a:avLst/>
          </a:prstGeom>
          <a:noFill/>
        </p:spPr>
        <p:txBody>
          <a:bodyPr wrap="square" rtlCol="0">
            <a:spAutoFit/>
          </a:bodyPr>
          <a:lstStyle/>
          <a:p>
            <a:r>
              <a:rPr lang="en-US" b="1" dirty="0"/>
              <a:t>A truth</a:t>
            </a:r>
            <a:r>
              <a:rPr lang="en-US" dirty="0"/>
              <a:t>: The implicit </a:t>
            </a:r>
            <a:r>
              <a:rPr lang="en-US" dirty="0">
                <a:solidFill>
                  <a:srgbClr val="0070C0"/>
                </a:solidFill>
              </a:rPr>
              <a:t>performance is driven primarily by the </a:t>
            </a:r>
            <a:r>
              <a:rPr lang="en-US" i="1" dirty="0">
                <a:solidFill>
                  <a:srgbClr val="0070C0"/>
                </a:solidFill>
              </a:rPr>
              <a:t>number of iterations</a:t>
            </a:r>
            <a:r>
              <a:rPr lang="en-US" dirty="0">
                <a:solidFill>
                  <a:srgbClr val="0070C0"/>
                </a:solidFill>
              </a:rPr>
              <a:t> </a:t>
            </a:r>
            <a:r>
              <a:rPr lang="en-US" dirty="0"/>
              <a:t>required of the solver to achieve the desired convergence.</a:t>
            </a:r>
            <a:endParaRPr lang="en-US" i="1" dirty="0"/>
          </a:p>
        </p:txBody>
      </p:sp>
      <p:sp>
        <p:nvSpPr>
          <p:cNvPr id="52" name="TextBox 51">
            <a:extLst>
              <a:ext uri="{FF2B5EF4-FFF2-40B4-BE49-F238E27FC236}">
                <a16:creationId xmlns:a16="http://schemas.microsoft.com/office/drawing/2014/main" id="{7DE89647-175C-49BB-88AC-B6D843D38487}"/>
              </a:ext>
            </a:extLst>
          </p:cNvPr>
          <p:cNvSpPr txBox="1"/>
          <p:nvPr/>
        </p:nvSpPr>
        <p:spPr>
          <a:xfrm>
            <a:off x="762000" y="3827380"/>
            <a:ext cx="10951904" cy="646331"/>
          </a:xfrm>
          <a:prstGeom prst="rect">
            <a:avLst/>
          </a:prstGeom>
          <a:noFill/>
        </p:spPr>
        <p:txBody>
          <a:bodyPr wrap="square" rtlCol="0">
            <a:spAutoFit/>
          </a:bodyPr>
          <a:lstStyle/>
          <a:p>
            <a:r>
              <a:rPr lang="en-US" b="1" dirty="0"/>
              <a:t>A remedy</a:t>
            </a:r>
            <a:r>
              <a:rPr lang="en-US" dirty="0"/>
              <a:t>: Adjust the time step so that </a:t>
            </a:r>
            <a:r>
              <a:rPr lang="en-US" dirty="0">
                <a:solidFill>
                  <a:srgbClr val="0070C0"/>
                </a:solidFill>
              </a:rPr>
              <a:t>we are more likely to succeed in converging</a:t>
            </a:r>
            <a:r>
              <a:rPr lang="en-US" dirty="0"/>
              <a:t>, thus eliminating wasted effort (iterations):</a:t>
            </a:r>
            <a:endParaRPr lang="en-US" i="1" dirty="0"/>
          </a:p>
        </p:txBody>
      </p:sp>
      <p:sp>
        <p:nvSpPr>
          <p:cNvPr id="54" name="TextBox 53">
            <a:extLst>
              <a:ext uri="{FF2B5EF4-FFF2-40B4-BE49-F238E27FC236}">
                <a16:creationId xmlns:a16="http://schemas.microsoft.com/office/drawing/2014/main" id="{FB76CDAA-BE97-442B-933B-B8FAB3A6070A}"/>
              </a:ext>
            </a:extLst>
          </p:cNvPr>
          <p:cNvSpPr txBox="1"/>
          <p:nvPr/>
        </p:nvSpPr>
        <p:spPr>
          <a:xfrm>
            <a:off x="6836359" y="4767204"/>
            <a:ext cx="3708592" cy="646331"/>
          </a:xfrm>
          <a:prstGeom prst="rect">
            <a:avLst/>
          </a:prstGeom>
          <a:noFill/>
        </p:spPr>
        <p:txBody>
          <a:bodyPr wrap="square">
            <a:spAutoFit/>
          </a:bodyPr>
          <a:lstStyle/>
          <a:p>
            <a:pPr lvl="1"/>
            <a:r>
              <a:rPr lang="en-US" b="1" dirty="0">
                <a:solidFill>
                  <a:srgbClr val="00B050"/>
                </a:solidFill>
              </a:rPr>
              <a:t>New solve time = 190 sec</a:t>
            </a:r>
          </a:p>
          <a:p>
            <a:pPr lvl="1"/>
            <a:r>
              <a:rPr lang="en-US" dirty="0">
                <a:solidFill>
                  <a:srgbClr val="FF0000"/>
                </a:solidFill>
              </a:rPr>
              <a:t>Old solve time = 540 sec</a:t>
            </a:r>
          </a:p>
        </p:txBody>
      </p:sp>
      <p:sp>
        <p:nvSpPr>
          <p:cNvPr id="55" name="Arrow: Right 54">
            <a:extLst>
              <a:ext uri="{FF2B5EF4-FFF2-40B4-BE49-F238E27FC236}">
                <a16:creationId xmlns:a16="http://schemas.microsoft.com/office/drawing/2014/main" id="{5892175E-1152-4D6E-935F-6D64232C830C}"/>
              </a:ext>
            </a:extLst>
          </p:cNvPr>
          <p:cNvSpPr/>
          <p:nvPr/>
        </p:nvSpPr>
        <p:spPr>
          <a:xfrm>
            <a:off x="5448635" y="4862104"/>
            <a:ext cx="1578634" cy="414999"/>
          </a:xfrm>
          <a:prstGeom prst="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54759D08-D249-431B-B0EA-D2361A9923D4}"/>
              </a:ext>
            </a:extLst>
          </p:cNvPr>
          <p:cNvSpPr txBox="1"/>
          <p:nvPr/>
        </p:nvSpPr>
        <p:spPr>
          <a:xfrm>
            <a:off x="711440" y="5829211"/>
            <a:ext cx="10676965" cy="646331"/>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r>
              <a:rPr lang="en-US" b="1" dirty="0"/>
              <a:t>Discussion</a:t>
            </a:r>
            <a:r>
              <a:rPr lang="en-US" dirty="0"/>
              <a:t>: We may need to solve this problem multiple times to optimize it.  When is the time and effort worth it?</a:t>
            </a:r>
          </a:p>
        </p:txBody>
      </p:sp>
    </p:spTree>
    <p:extLst>
      <p:ext uri="{BB962C8B-B14F-4D97-AF65-F5344CB8AC3E}">
        <p14:creationId xmlns:p14="http://schemas.microsoft.com/office/powerpoint/2010/main" val="116177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D45A0-6F89-4642-8656-1FB30EBF8F35}"/>
              </a:ext>
            </a:extLst>
          </p:cNvPr>
          <p:cNvSpPr>
            <a:spLocks noGrp="1"/>
          </p:cNvSpPr>
          <p:nvPr>
            <p:ph type="title"/>
          </p:nvPr>
        </p:nvSpPr>
        <p:spPr/>
        <p:txBody>
          <a:bodyPr/>
          <a:lstStyle/>
          <a:p>
            <a:r>
              <a:rPr lang="en-US" dirty="0"/>
              <a:t>Predictors and line searching: the final ingredients</a:t>
            </a:r>
          </a:p>
        </p:txBody>
      </p:sp>
      <p:sp>
        <p:nvSpPr>
          <p:cNvPr id="4" name="Slide Number Placeholder 3">
            <a:extLst>
              <a:ext uri="{FF2B5EF4-FFF2-40B4-BE49-F238E27FC236}">
                <a16:creationId xmlns:a16="http://schemas.microsoft.com/office/drawing/2014/main" id="{A3828B4E-098F-40D6-A007-464EBDA2C97F}"/>
              </a:ext>
            </a:extLst>
          </p:cNvPr>
          <p:cNvSpPr>
            <a:spLocks noGrp="1"/>
          </p:cNvSpPr>
          <p:nvPr>
            <p:ph type="sldNum" sz="quarter" idx="4"/>
          </p:nvPr>
        </p:nvSpPr>
        <p:spPr/>
        <p:txBody>
          <a:bodyPr/>
          <a:lstStyle/>
          <a:p>
            <a:pPr algn="ctr"/>
            <a:fld id="{F6B149FD-26F7-3645-B4E7-BA8B8CC5EEA8}" type="slidenum">
              <a:rPr lang="en-US" smtClean="0"/>
              <a:pPr algn="ctr"/>
              <a:t>112</a:t>
            </a:fld>
            <a:endParaRPr lang="en-US" dirty="0"/>
          </a:p>
        </p:txBody>
      </p:sp>
      <p:pic>
        <p:nvPicPr>
          <p:cNvPr id="5" name="Picture 4">
            <a:extLst>
              <a:ext uri="{FF2B5EF4-FFF2-40B4-BE49-F238E27FC236}">
                <a16:creationId xmlns:a16="http://schemas.microsoft.com/office/drawing/2014/main" id="{456FBD9E-614E-4833-8DD0-FF90E8A13752}"/>
              </a:ext>
            </a:extLst>
          </p:cNvPr>
          <p:cNvPicPr>
            <a:picLocks noChangeAspect="1"/>
          </p:cNvPicPr>
          <p:nvPr/>
        </p:nvPicPr>
        <p:blipFill>
          <a:blip r:embed="rId2"/>
          <a:stretch>
            <a:fillRect/>
          </a:stretch>
        </p:blipFill>
        <p:spPr>
          <a:xfrm>
            <a:off x="5048250" y="1871662"/>
            <a:ext cx="2095500" cy="3114675"/>
          </a:xfrm>
          <a:prstGeom prst="rect">
            <a:avLst/>
          </a:prstGeom>
        </p:spPr>
      </p:pic>
      <p:sp>
        <p:nvSpPr>
          <p:cNvPr id="6" name="TextBox 5">
            <a:extLst>
              <a:ext uri="{FF2B5EF4-FFF2-40B4-BE49-F238E27FC236}">
                <a16:creationId xmlns:a16="http://schemas.microsoft.com/office/drawing/2014/main" id="{D0E7FAA4-8065-4AEE-80A1-97A23B9E1B8D}"/>
              </a:ext>
            </a:extLst>
          </p:cNvPr>
          <p:cNvSpPr txBox="1"/>
          <p:nvPr/>
        </p:nvSpPr>
        <p:spPr>
          <a:xfrm>
            <a:off x="4987146" y="5028760"/>
            <a:ext cx="2156604" cy="646331"/>
          </a:xfrm>
          <a:prstGeom prst="rect">
            <a:avLst/>
          </a:prstGeom>
          <a:noFill/>
        </p:spPr>
        <p:txBody>
          <a:bodyPr wrap="square" rtlCol="0">
            <a:spAutoFit/>
          </a:bodyPr>
          <a:lstStyle/>
          <a:p>
            <a:r>
              <a:rPr lang="en-US" sz="1200" dirty="0"/>
              <a:t>Gradient descent (green) vs. conjugate gradient (red)</a:t>
            </a:r>
          </a:p>
          <a:p>
            <a:r>
              <a:rPr lang="en-US" sz="1200" dirty="0"/>
              <a:t>[Image from Wikipedia]</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F1853B7-AC38-4801-ACC5-8EFFD773F9C0}"/>
                  </a:ext>
                </a:extLst>
              </p:cNvPr>
              <p:cNvSpPr txBox="1"/>
              <p:nvPr/>
            </p:nvSpPr>
            <p:spPr>
              <a:xfrm>
                <a:off x="931654" y="3709055"/>
                <a:ext cx="3558396" cy="1831271"/>
              </a:xfrm>
              <a:prstGeom prst="rect">
                <a:avLst/>
              </a:prstGeom>
              <a:noFill/>
            </p:spPr>
            <p:txBody>
              <a:bodyPr wrap="square" rtlCol="0">
                <a:spAutoFit/>
              </a:bodyPr>
              <a:lstStyle/>
              <a:p>
                <a:pPr>
                  <a:spcAft>
                    <a:spcPts val="600"/>
                  </a:spcAft>
                </a:pPr>
                <a:r>
                  <a:rPr lang="en-US" dirty="0"/>
                  <a:t>Our initial point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𝒙</m:t>
                        </m:r>
                      </m:e>
                      <m:sub>
                        <m:r>
                          <a:rPr lang="en-US" b="1" i="1" smtClean="0">
                            <a:latin typeface="Cambria Math" panose="02040503050406030204" pitchFamily="18" charset="0"/>
                          </a:rPr>
                          <m:t>𝟎</m:t>
                        </m:r>
                      </m:sub>
                    </m:sSub>
                  </m:oMath>
                </a14:m>
                <a:r>
                  <a:rPr lang="en-US" b="1" dirty="0"/>
                  <a:t> </a:t>
                </a:r>
                <a:r>
                  <a:rPr lang="en-US" dirty="0"/>
                  <a:t>plays a large role in efficient CG iteration.  Our previous solution can </a:t>
                </a:r>
                <a:r>
                  <a:rPr lang="en-US" b="1" dirty="0"/>
                  <a:t>predict</a:t>
                </a:r>
                <a:r>
                  <a:rPr lang="en-US" dirty="0"/>
                  <a:t> a starting point.</a:t>
                </a:r>
              </a:p>
              <a:p>
                <a:pPr>
                  <a:spcAft>
                    <a:spcPts val="600"/>
                  </a:spcAft>
                </a:pPr>
                <a:r>
                  <a:rPr lang="en-US" dirty="0"/>
                  <a:t>This only happens </a:t>
                </a:r>
                <a:r>
                  <a:rPr lang="en-US" i="1" dirty="0"/>
                  <a:t>once at the beginning of the load step</a:t>
                </a:r>
                <a:r>
                  <a:rPr lang="en-US" dirty="0"/>
                  <a:t>.</a:t>
                </a:r>
              </a:p>
            </p:txBody>
          </p:sp>
        </mc:Choice>
        <mc:Fallback xmlns="">
          <p:sp>
            <p:nvSpPr>
              <p:cNvPr id="8" name="TextBox 7">
                <a:extLst>
                  <a:ext uri="{FF2B5EF4-FFF2-40B4-BE49-F238E27FC236}">
                    <a16:creationId xmlns:a16="http://schemas.microsoft.com/office/drawing/2014/main" id="{4F1853B7-AC38-4801-ACC5-8EFFD773F9C0}"/>
                  </a:ext>
                </a:extLst>
              </p:cNvPr>
              <p:cNvSpPr txBox="1">
                <a:spLocks noRot="1" noChangeAspect="1" noMove="1" noResize="1" noEditPoints="1" noAdjustHandles="1" noChangeArrowheads="1" noChangeShapeType="1" noTextEdit="1"/>
              </p:cNvSpPr>
              <p:nvPr/>
            </p:nvSpPr>
            <p:spPr>
              <a:xfrm>
                <a:off x="931654" y="3709055"/>
                <a:ext cx="3558396" cy="1831271"/>
              </a:xfrm>
              <a:prstGeom prst="rect">
                <a:avLst/>
              </a:prstGeom>
              <a:blipFill>
                <a:blip r:embed="rId3"/>
                <a:stretch>
                  <a:fillRect l="-1541" t="-1661" r="-2226" b="-4319"/>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C7581711-384E-4C9F-B14A-7603C34F5D77}"/>
              </a:ext>
            </a:extLst>
          </p:cNvPr>
          <p:cNvCxnSpPr>
            <a:cxnSpLocks/>
          </p:cNvCxnSpPr>
          <p:nvPr/>
        </p:nvCxnSpPr>
        <p:spPr>
          <a:xfrm>
            <a:off x="4132053" y="4192438"/>
            <a:ext cx="1181100" cy="4830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Right Brace 13">
            <a:extLst>
              <a:ext uri="{FF2B5EF4-FFF2-40B4-BE49-F238E27FC236}">
                <a16:creationId xmlns:a16="http://schemas.microsoft.com/office/drawing/2014/main" id="{8E1A71E5-C24E-4640-AA4D-675039A85E90}"/>
              </a:ext>
            </a:extLst>
          </p:cNvPr>
          <p:cNvSpPr/>
          <p:nvPr/>
        </p:nvSpPr>
        <p:spPr>
          <a:xfrm rot="2769127">
            <a:off x="5984505" y="3690807"/>
            <a:ext cx="252503" cy="1192046"/>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A6ED0491-DD41-4905-BE4D-F92E56C52D89}"/>
              </a:ext>
            </a:extLst>
          </p:cNvPr>
          <p:cNvSpPr txBox="1"/>
          <p:nvPr/>
        </p:nvSpPr>
        <p:spPr>
          <a:xfrm>
            <a:off x="7731109" y="3600744"/>
            <a:ext cx="3636449" cy="1554272"/>
          </a:xfrm>
          <a:prstGeom prst="rect">
            <a:avLst/>
          </a:prstGeom>
          <a:noFill/>
        </p:spPr>
        <p:txBody>
          <a:bodyPr wrap="square" rtlCol="0">
            <a:spAutoFit/>
          </a:bodyPr>
          <a:lstStyle/>
          <a:p>
            <a:pPr>
              <a:spcBef>
                <a:spcPts val="600"/>
              </a:spcBef>
            </a:pPr>
            <a:r>
              <a:rPr lang="en-US" dirty="0"/>
              <a:t>Each iteration, we choose a direction.  We must also choose a </a:t>
            </a:r>
            <a:r>
              <a:rPr lang="en-US" b="1" dirty="0"/>
              <a:t>step length</a:t>
            </a:r>
            <a:r>
              <a:rPr lang="en-US" dirty="0"/>
              <a:t>.</a:t>
            </a:r>
          </a:p>
          <a:p>
            <a:pPr>
              <a:spcBef>
                <a:spcPts val="600"/>
              </a:spcBef>
            </a:pPr>
            <a:r>
              <a:rPr lang="en-US" dirty="0"/>
              <a:t>This needs to happen </a:t>
            </a:r>
            <a:r>
              <a:rPr lang="en-US" i="1" dirty="0"/>
              <a:t>once per CG iteration.</a:t>
            </a:r>
          </a:p>
        </p:txBody>
      </p:sp>
      <p:cxnSp>
        <p:nvCxnSpPr>
          <p:cNvPr id="16" name="Straight Arrow Connector 15">
            <a:extLst>
              <a:ext uri="{FF2B5EF4-FFF2-40B4-BE49-F238E27FC236}">
                <a16:creationId xmlns:a16="http://schemas.microsoft.com/office/drawing/2014/main" id="{5E6C4634-F9CA-4645-9A72-3EC13142B720}"/>
              </a:ext>
            </a:extLst>
          </p:cNvPr>
          <p:cNvCxnSpPr>
            <a:cxnSpLocks/>
            <a:endCxn id="14" idx="1"/>
          </p:cNvCxnSpPr>
          <p:nvPr/>
        </p:nvCxnSpPr>
        <p:spPr>
          <a:xfrm flipH="1">
            <a:off x="6198217" y="4325877"/>
            <a:ext cx="1503734" cy="520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2DD9B946-C6BC-47A0-9911-7840EBBDFCB8}"/>
              </a:ext>
            </a:extLst>
          </p:cNvPr>
          <p:cNvSpPr txBox="1"/>
          <p:nvPr/>
        </p:nvSpPr>
        <p:spPr>
          <a:xfrm>
            <a:off x="931654" y="3328796"/>
            <a:ext cx="1733167" cy="369332"/>
          </a:xfrm>
          <a:prstGeom prst="rect">
            <a:avLst/>
          </a:prstGeom>
          <a:noFill/>
        </p:spPr>
        <p:txBody>
          <a:bodyPr wrap="none" rtlCol="0">
            <a:spAutoFit/>
          </a:bodyPr>
          <a:lstStyle/>
          <a:p>
            <a:r>
              <a:rPr lang="en-US" b="1" dirty="0">
                <a:solidFill>
                  <a:srgbClr val="0070C0"/>
                </a:solidFill>
              </a:rPr>
              <a:t>The Predictor</a:t>
            </a:r>
          </a:p>
        </p:txBody>
      </p:sp>
      <p:sp>
        <p:nvSpPr>
          <p:cNvPr id="20" name="TextBox 19">
            <a:extLst>
              <a:ext uri="{FF2B5EF4-FFF2-40B4-BE49-F238E27FC236}">
                <a16:creationId xmlns:a16="http://schemas.microsoft.com/office/drawing/2014/main" id="{150BD7CA-DD3E-4B8D-A2D8-F01565BFD536}"/>
              </a:ext>
            </a:extLst>
          </p:cNvPr>
          <p:cNvSpPr txBox="1"/>
          <p:nvPr/>
        </p:nvSpPr>
        <p:spPr>
          <a:xfrm>
            <a:off x="7727111" y="3231412"/>
            <a:ext cx="1991251" cy="369332"/>
          </a:xfrm>
          <a:prstGeom prst="rect">
            <a:avLst/>
          </a:prstGeom>
          <a:noFill/>
        </p:spPr>
        <p:txBody>
          <a:bodyPr wrap="none" rtlCol="0">
            <a:spAutoFit/>
          </a:bodyPr>
          <a:lstStyle/>
          <a:p>
            <a:r>
              <a:rPr lang="en-US" b="1" dirty="0">
                <a:solidFill>
                  <a:srgbClr val="0070C0"/>
                </a:solidFill>
              </a:rPr>
              <a:t>The Line Search</a:t>
            </a:r>
          </a:p>
        </p:txBody>
      </p:sp>
      <p:sp>
        <p:nvSpPr>
          <p:cNvPr id="21" name="Right Brace 20">
            <a:extLst>
              <a:ext uri="{FF2B5EF4-FFF2-40B4-BE49-F238E27FC236}">
                <a16:creationId xmlns:a16="http://schemas.microsoft.com/office/drawing/2014/main" id="{B0222B6A-1A55-4D0A-9CB9-5111642C44F3}"/>
              </a:ext>
            </a:extLst>
          </p:cNvPr>
          <p:cNvSpPr/>
          <p:nvPr/>
        </p:nvSpPr>
        <p:spPr>
          <a:xfrm rot="20055790">
            <a:off x="6361009" y="2886817"/>
            <a:ext cx="252503" cy="80746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32827F98-E245-4907-BC37-F9CE99790680}"/>
              </a:ext>
            </a:extLst>
          </p:cNvPr>
          <p:cNvCxnSpPr>
            <a:cxnSpLocks/>
          </p:cNvCxnSpPr>
          <p:nvPr/>
        </p:nvCxnSpPr>
        <p:spPr>
          <a:xfrm flipH="1" flipV="1">
            <a:off x="6628058" y="3281583"/>
            <a:ext cx="1060897" cy="10276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4564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D45A0-6F89-4642-8656-1FB30EBF8F35}"/>
              </a:ext>
            </a:extLst>
          </p:cNvPr>
          <p:cNvSpPr>
            <a:spLocks noGrp="1"/>
          </p:cNvSpPr>
          <p:nvPr>
            <p:ph type="title"/>
          </p:nvPr>
        </p:nvSpPr>
        <p:spPr/>
        <p:txBody>
          <a:bodyPr/>
          <a:lstStyle/>
          <a:p>
            <a:r>
              <a:rPr lang="en-US" dirty="0"/>
              <a:t>The predictor: options and syntax</a:t>
            </a:r>
          </a:p>
        </p:txBody>
      </p:sp>
      <p:sp>
        <p:nvSpPr>
          <p:cNvPr id="4" name="Slide Number Placeholder 3">
            <a:extLst>
              <a:ext uri="{FF2B5EF4-FFF2-40B4-BE49-F238E27FC236}">
                <a16:creationId xmlns:a16="http://schemas.microsoft.com/office/drawing/2014/main" id="{A3828B4E-098F-40D6-A007-464EBDA2C97F}"/>
              </a:ext>
            </a:extLst>
          </p:cNvPr>
          <p:cNvSpPr>
            <a:spLocks noGrp="1"/>
          </p:cNvSpPr>
          <p:nvPr>
            <p:ph type="sldNum" sz="quarter" idx="4"/>
          </p:nvPr>
        </p:nvSpPr>
        <p:spPr/>
        <p:txBody>
          <a:bodyPr/>
          <a:lstStyle/>
          <a:p>
            <a:pPr algn="ctr"/>
            <a:fld id="{F6B149FD-26F7-3645-B4E7-BA8B8CC5EEA8}" type="slidenum">
              <a:rPr lang="en-US" smtClean="0"/>
              <a:pPr algn="ctr"/>
              <a:t>113</a:t>
            </a:fld>
            <a:endParaRPr lang="en-US" dirty="0"/>
          </a:p>
        </p:txBody>
      </p:sp>
      <p:sp>
        <p:nvSpPr>
          <p:cNvPr id="17" name="Rectangle 16">
            <a:extLst>
              <a:ext uri="{FF2B5EF4-FFF2-40B4-BE49-F238E27FC236}">
                <a16:creationId xmlns:a16="http://schemas.microsoft.com/office/drawing/2014/main" id="{9E48510B-D2E1-405A-B4C9-3443FCE69997}"/>
              </a:ext>
            </a:extLst>
          </p:cNvPr>
          <p:cNvSpPr/>
          <p:nvPr/>
        </p:nvSpPr>
        <p:spPr>
          <a:xfrm>
            <a:off x="4773250" y="2384866"/>
            <a:ext cx="3590605" cy="20313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adagio region region_1</a:t>
            </a:r>
          </a:p>
          <a:p>
            <a:r>
              <a:rPr lang="en-US" sz="1000" dirty="0">
                <a:solidFill>
                  <a:schemeClr val="tx1"/>
                </a:solidFill>
                <a:latin typeface="Courier New" panose="02070309020205020404" pitchFamily="49" charset="0"/>
              </a:rPr>
              <a:t>  begin solver</a:t>
            </a:r>
          </a:p>
          <a:p>
            <a:r>
              <a:rPr lang="en-US" sz="1000" dirty="0">
                <a:solidFill>
                  <a:schemeClr val="tx1"/>
                </a:solidFill>
                <a:highlight>
                  <a:srgbClr val="FFFF00"/>
                </a:highlight>
                <a:latin typeface="Courier New" panose="02070309020205020404" pitchFamily="49" charset="0"/>
              </a:rPr>
              <a:t>    begin load step predictor </a:t>
            </a:r>
          </a:p>
          <a:p>
            <a:r>
              <a:rPr lang="en-US" sz="1000" dirty="0">
                <a:solidFill>
                  <a:schemeClr val="tx1"/>
                </a:solidFill>
                <a:highlight>
                  <a:srgbClr val="FFFF00"/>
                </a:highlight>
                <a:latin typeface="Courier New" panose="02070309020205020404" pitchFamily="49" charset="0"/>
              </a:rPr>
              <a:t>      type = </a:t>
            </a:r>
            <a:r>
              <a:rPr lang="en-US" sz="1000" dirty="0" err="1">
                <a:solidFill>
                  <a:schemeClr val="tx1"/>
                </a:solidFill>
                <a:highlight>
                  <a:srgbClr val="FFFF00"/>
                </a:highlight>
                <a:latin typeface="Courier New" panose="02070309020205020404" pitchFamily="49" charset="0"/>
              </a:rPr>
              <a:t>scale_factor|secant</a:t>
            </a:r>
            <a:r>
              <a:rPr lang="en-US" sz="1000" dirty="0">
                <a:solidFill>
                  <a:schemeClr val="tx1"/>
                </a:solidFill>
                <a:highlight>
                  <a:srgbClr val="FFFF00"/>
                </a:highlight>
                <a:latin typeface="Courier New" panose="02070309020205020404" pitchFamily="49" charset="0"/>
              </a:rPr>
              <a:t>(secant)</a:t>
            </a:r>
          </a:p>
          <a:p>
            <a:r>
              <a:rPr lang="en-US" sz="1000" dirty="0">
                <a:solidFill>
                  <a:schemeClr val="tx1"/>
                </a:solidFill>
                <a:highlight>
                  <a:srgbClr val="FFFF00"/>
                </a:highlight>
                <a:latin typeface="Courier New" panose="02070309020205020404" pitchFamily="49" charset="0"/>
              </a:rPr>
              <a:t>      scale factor = &lt;real&gt;(1.0)</a:t>
            </a:r>
          </a:p>
          <a:p>
            <a:r>
              <a:rPr lang="en-US" sz="1000" dirty="0">
                <a:solidFill>
                  <a:schemeClr val="tx1"/>
                </a:solidFill>
                <a:highlight>
                  <a:srgbClr val="FFFF00"/>
                </a:highlight>
                <a:latin typeface="Courier New" panose="02070309020205020404" pitchFamily="49" charset="0"/>
              </a:rPr>
              <a:t>    end</a:t>
            </a:r>
          </a:p>
          <a:p>
            <a:endParaRPr lang="en-US" sz="1000" dirty="0">
              <a:solidFill>
                <a:schemeClr val="tx1"/>
              </a:solidFill>
              <a:latin typeface="Courier New" panose="02070309020205020404" pitchFamily="49" charset="0"/>
            </a:endParaRPr>
          </a:p>
          <a:p>
            <a:r>
              <a:rPr lang="en-US" sz="1000" dirty="0">
                <a:solidFill>
                  <a:srgbClr val="FFFF00"/>
                </a:solidFill>
                <a:latin typeface="Courier New" panose="02070309020205020404" pitchFamily="49" charset="0"/>
              </a:rPr>
              <a:t>  </a:t>
            </a:r>
            <a:r>
              <a:rPr lang="en-US" sz="1000" dirty="0">
                <a:solidFill>
                  <a:schemeClr val="tx1"/>
                </a:solidFill>
                <a:latin typeface="Courier New" panose="02070309020205020404" pitchFamily="49" charset="0"/>
              </a:rPr>
              <a:t>  begin cg</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p:txBody>
      </p:sp>
      <p:grpSp>
        <p:nvGrpSpPr>
          <p:cNvPr id="36" name="Group 35">
            <a:extLst>
              <a:ext uri="{FF2B5EF4-FFF2-40B4-BE49-F238E27FC236}">
                <a16:creationId xmlns:a16="http://schemas.microsoft.com/office/drawing/2014/main" id="{5D079034-C08F-487B-8FA1-AAF7B01A407C}"/>
              </a:ext>
            </a:extLst>
          </p:cNvPr>
          <p:cNvGrpSpPr/>
          <p:nvPr/>
        </p:nvGrpSpPr>
        <p:grpSpPr>
          <a:xfrm>
            <a:off x="584542" y="1852702"/>
            <a:ext cx="3947945" cy="3087699"/>
            <a:chOff x="1395193" y="1647553"/>
            <a:chExt cx="3947945" cy="3087699"/>
          </a:xfrm>
        </p:grpSpPr>
        <p:sp>
          <p:nvSpPr>
            <p:cNvPr id="3" name="Rectangle 2">
              <a:extLst>
                <a:ext uri="{FF2B5EF4-FFF2-40B4-BE49-F238E27FC236}">
                  <a16:creationId xmlns:a16="http://schemas.microsoft.com/office/drawing/2014/main" id="{C1622857-5031-4A96-9619-497ECEDF162D}"/>
                </a:ext>
              </a:extLst>
            </p:cNvPr>
            <p:cNvSpPr/>
            <p:nvPr/>
          </p:nvSpPr>
          <p:spPr>
            <a:xfrm>
              <a:off x="1613140" y="2398143"/>
              <a:ext cx="854015" cy="8453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4718AD-846A-4DE0-AC37-343E49C10ACF}"/>
                </a:ext>
              </a:extLst>
            </p:cNvPr>
            <p:cNvSpPr/>
            <p:nvPr/>
          </p:nvSpPr>
          <p:spPr>
            <a:xfrm>
              <a:off x="1613140" y="3243532"/>
              <a:ext cx="854015" cy="8453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16BD331C-FCAC-4C70-A18C-E996CE4AD907}"/>
                </a:ext>
              </a:extLst>
            </p:cNvPr>
            <p:cNvCxnSpPr/>
            <p:nvPr/>
          </p:nvCxnSpPr>
          <p:spPr>
            <a:xfrm flipH="1" flipV="1">
              <a:off x="1423358" y="2208362"/>
              <a:ext cx="189782" cy="18978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3" name="Straight Arrow Connector 22">
              <a:extLst>
                <a:ext uri="{FF2B5EF4-FFF2-40B4-BE49-F238E27FC236}">
                  <a16:creationId xmlns:a16="http://schemas.microsoft.com/office/drawing/2014/main" id="{9C9B4E9E-8F0F-4F0A-AEF0-C26F479005B5}"/>
                </a:ext>
              </a:extLst>
            </p:cNvPr>
            <p:cNvCxnSpPr>
              <a:cxnSpLocks/>
            </p:cNvCxnSpPr>
            <p:nvPr/>
          </p:nvCxnSpPr>
          <p:spPr>
            <a:xfrm flipV="1">
              <a:off x="2467155" y="2208362"/>
              <a:ext cx="189782" cy="18978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4" name="Straight Arrow Connector 23">
              <a:extLst>
                <a:ext uri="{FF2B5EF4-FFF2-40B4-BE49-F238E27FC236}">
                  <a16:creationId xmlns:a16="http://schemas.microsoft.com/office/drawing/2014/main" id="{75927843-B2E8-4892-AE93-733DEB1F1BEA}"/>
                </a:ext>
              </a:extLst>
            </p:cNvPr>
            <p:cNvCxnSpPr>
              <a:cxnSpLocks/>
            </p:cNvCxnSpPr>
            <p:nvPr/>
          </p:nvCxnSpPr>
          <p:spPr>
            <a:xfrm flipV="1">
              <a:off x="2455651" y="2941608"/>
              <a:ext cx="0" cy="30192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5" name="Straight Arrow Connector 24">
              <a:extLst>
                <a:ext uri="{FF2B5EF4-FFF2-40B4-BE49-F238E27FC236}">
                  <a16:creationId xmlns:a16="http://schemas.microsoft.com/office/drawing/2014/main" id="{53C80789-0D02-4C17-B44D-304652004729}"/>
                </a:ext>
              </a:extLst>
            </p:cNvPr>
            <p:cNvCxnSpPr>
              <a:cxnSpLocks/>
            </p:cNvCxnSpPr>
            <p:nvPr/>
          </p:nvCxnSpPr>
          <p:spPr>
            <a:xfrm flipV="1">
              <a:off x="1616014" y="2905665"/>
              <a:ext cx="0" cy="30192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26" name="TextBox 25">
              <a:extLst>
                <a:ext uri="{FF2B5EF4-FFF2-40B4-BE49-F238E27FC236}">
                  <a16:creationId xmlns:a16="http://schemas.microsoft.com/office/drawing/2014/main" id="{28DCAA27-674B-4950-B298-0D7A2BD7F298}"/>
                </a:ext>
              </a:extLst>
            </p:cNvPr>
            <p:cNvSpPr txBox="1"/>
            <p:nvPr/>
          </p:nvSpPr>
          <p:spPr>
            <a:xfrm>
              <a:off x="1395193" y="1647553"/>
              <a:ext cx="1530260" cy="646331"/>
            </a:xfrm>
            <a:prstGeom prst="rect">
              <a:avLst/>
            </a:prstGeom>
            <a:noFill/>
          </p:spPr>
          <p:txBody>
            <a:bodyPr wrap="square" rtlCol="0">
              <a:spAutoFit/>
            </a:bodyPr>
            <a:lstStyle/>
            <a:p>
              <a:r>
                <a:rPr lang="en-US" dirty="0"/>
                <a:t>Velocity field at step 1</a:t>
              </a:r>
            </a:p>
          </p:txBody>
        </p:sp>
        <p:sp>
          <p:nvSpPr>
            <p:cNvPr id="28" name="Rectangle 27">
              <a:extLst>
                <a:ext uri="{FF2B5EF4-FFF2-40B4-BE49-F238E27FC236}">
                  <a16:creationId xmlns:a16="http://schemas.microsoft.com/office/drawing/2014/main" id="{B236F1A0-D173-4B11-99C0-B9ED4B15A569}"/>
                </a:ext>
              </a:extLst>
            </p:cNvPr>
            <p:cNvSpPr/>
            <p:nvPr/>
          </p:nvSpPr>
          <p:spPr>
            <a:xfrm>
              <a:off x="3620218" y="2941608"/>
              <a:ext cx="854015" cy="1147313"/>
            </a:xfrm>
            <a:prstGeom prst="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122CD9F-AE29-499F-9CB2-366A67EB74FC}"/>
                </a:ext>
              </a:extLst>
            </p:cNvPr>
            <p:cNvSpPr txBox="1"/>
            <p:nvPr/>
          </p:nvSpPr>
          <p:spPr>
            <a:xfrm>
              <a:off x="1518249" y="4067679"/>
              <a:ext cx="1530260" cy="646331"/>
            </a:xfrm>
            <a:prstGeom prst="rect">
              <a:avLst/>
            </a:prstGeom>
            <a:noFill/>
          </p:spPr>
          <p:txBody>
            <a:bodyPr wrap="square" rtlCol="0">
              <a:spAutoFit/>
            </a:bodyPr>
            <a:lstStyle/>
            <a:p>
              <a:r>
                <a:rPr lang="en-US" b="1" dirty="0"/>
                <a:t>Step 1 solution </a:t>
              </a:r>
            </a:p>
          </p:txBody>
        </p:sp>
        <p:sp>
          <p:nvSpPr>
            <p:cNvPr id="34" name="Flowchart: Manual Operation 33">
              <a:extLst>
                <a:ext uri="{FF2B5EF4-FFF2-40B4-BE49-F238E27FC236}">
                  <a16:creationId xmlns:a16="http://schemas.microsoft.com/office/drawing/2014/main" id="{6B80FD6E-486B-4B59-BE73-3F7FAE9E9695}"/>
                </a:ext>
              </a:extLst>
            </p:cNvPr>
            <p:cNvSpPr/>
            <p:nvPr/>
          </p:nvSpPr>
          <p:spPr>
            <a:xfrm>
              <a:off x="3317114" y="2095499"/>
              <a:ext cx="1464796" cy="845389"/>
            </a:xfrm>
            <a:prstGeom prst="flowChartManualOperation">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3265C930-A038-4C2F-BC6D-143D8878D796}"/>
                </a:ext>
              </a:extLst>
            </p:cNvPr>
            <p:cNvSpPr txBox="1"/>
            <p:nvPr/>
          </p:nvSpPr>
          <p:spPr>
            <a:xfrm>
              <a:off x="3146276" y="4088921"/>
              <a:ext cx="2196862" cy="646331"/>
            </a:xfrm>
            <a:prstGeom prst="rect">
              <a:avLst/>
            </a:prstGeom>
            <a:noFill/>
          </p:spPr>
          <p:txBody>
            <a:bodyPr wrap="square" rtlCol="0">
              <a:spAutoFit/>
            </a:bodyPr>
            <a:lstStyle/>
            <a:p>
              <a:r>
                <a:rPr lang="en-US" b="1" dirty="0"/>
                <a:t>Step 2 predicted configuration</a:t>
              </a:r>
            </a:p>
          </p:txBody>
        </p:sp>
      </p:grpSp>
      <p:sp>
        <p:nvSpPr>
          <p:cNvPr id="39" name="TextBox 38">
            <a:extLst>
              <a:ext uri="{FF2B5EF4-FFF2-40B4-BE49-F238E27FC236}">
                <a16:creationId xmlns:a16="http://schemas.microsoft.com/office/drawing/2014/main" id="{BCB604FC-1250-4B30-897C-0E1E1144049D}"/>
              </a:ext>
            </a:extLst>
          </p:cNvPr>
          <p:cNvSpPr txBox="1"/>
          <p:nvPr/>
        </p:nvSpPr>
        <p:spPr>
          <a:xfrm>
            <a:off x="8784736" y="1645512"/>
            <a:ext cx="3234569" cy="2400657"/>
          </a:xfrm>
          <a:prstGeom prst="rect">
            <a:avLst/>
          </a:prstGeom>
          <a:noFill/>
        </p:spPr>
        <p:txBody>
          <a:bodyPr wrap="square" rtlCol="0">
            <a:spAutoFit/>
          </a:bodyPr>
          <a:lstStyle/>
          <a:p>
            <a:pPr>
              <a:spcAft>
                <a:spcPts val="600"/>
              </a:spcAft>
            </a:pPr>
            <a:r>
              <a:rPr lang="en-US" sz="1400" b="1" dirty="0"/>
              <a:t>Secant</a:t>
            </a:r>
            <a:r>
              <a:rPr lang="en-US" sz="1400" dirty="0"/>
              <a:t>: Default predictor scheme computes an optimal “scale factor” in the direction of the predicted configuration.</a:t>
            </a:r>
          </a:p>
          <a:p>
            <a:pPr>
              <a:spcAft>
                <a:spcPts val="600"/>
              </a:spcAft>
            </a:pPr>
            <a:r>
              <a:rPr lang="en-US" sz="1400" b="1" dirty="0" err="1"/>
              <a:t>Scale_Factor</a:t>
            </a:r>
            <a:r>
              <a:rPr lang="en-US" sz="1400" dirty="0"/>
              <a:t>: Manual setting of the scale factor, extrapolated from current velocity field.</a:t>
            </a:r>
          </a:p>
          <a:p>
            <a:pPr>
              <a:spcAft>
                <a:spcPts val="600"/>
              </a:spcAft>
            </a:pPr>
            <a:r>
              <a:rPr lang="en-US" sz="1400" b="1" dirty="0"/>
              <a:t>Off</a:t>
            </a:r>
            <a:r>
              <a:rPr lang="en-US" sz="1400" dirty="0"/>
              <a:t>: Not a real option – use “</a:t>
            </a:r>
            <a:r>
              <a:rPr lang="en-US" sz="1400" dirty="0" err="1"/>
              <a:t>Scale_Factor</a:t>
            </a:r>
            <a:r>
              <a:rPr lang="en-US" sz="1400" dirty="0"/>
              <a:t>” type with a specified scale factor of 0.0.</a:t>
            </a:r>
          </a:p>
        </p:txBody>
      </p:sp>
      <p:sp>
        <p:nvSpPr>
          <p:cNvPr id="40" name="TextBox 39">
            <a:extLst>
              <a:ext uri="{FF2B5EF4-FFF2-40B4-BE49-F238E27FC236}">
                <a16:creationId xmlns:a16="http://schemas.microsoft.com/office/drawing/2014/main" id="{E669CF24-2235-46A4-855B-A1ED20F74D6D}"/>
              </a:ext>
            </a:extLst>
          </p:cNvPr>
          <p:cNvSpPr txBox="1"/>
          <p:nvPr/>
        </p:nvSpPr>
        <p:spPr>
          <a:xfrm>
            <a:off x="8845380" y="4188025"/>
            <a:ext cx="2978184" cy="1815882"/>
          </a:xfrm>
          <a:prstGeom prst="rect">
            <a:avLst/>
          </a:prstGeom>
          <a:solidFill>
            <a:schemeClr val="bg1"/>
          </a:solidFill>
          <a:ln w="28575">
            <a:solidFill>
              <a:schemeClr val="accent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en-US"/>
            </a:defPPr>
            <a:lvl1pPr indent="0">
              <a:buFont typeface="Arial" panose="020B0604020202020204" pitchFamily="34" charset="0"/>
              <a:buNone/>
              <a:defRPr sz="1400" b="1"/>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Tip:</a:t>
            </a:r>
            <a:r>
              <a:rPr lang="en-US" b="0" dirty="0"/>
              <a:t> Occasionally the default (“secant”) may not work well; manually setting or turning the predictor off can sometimes help.  </a:t>
            </a:r>
            <a:r>
              <a:rPr lang="en-US" dirty="0"/>
              <a:t>This can often be the case with contact problems for which the predictor is totally agnostic.</a:t>
            </a:r>
          </a:p>
        </p:txBody>
      </p:sp>
      <p:sp>
        <p:nvSpPr>
          <p:cNvPr id="41" name="TextBox 40">
            <a:extLst>
              <a:ext uri="{FF2B5EF4-FFF2-40B4-BE49-F238E27FC236}">
                <a16:creationId xmlns:a16="http://schemas.microsoft.com/office/drawing/2014/main" id="{E7F1D834-82D8-47E1-BB6E-888357203068}"/>
              </a:ext>
            </a:extLst>
          </p:cNvPr>
          <p:cNvSpPr txBox="1"/>
          <p:nvPr/>
        </p:nvSpPr>
        <p:spPr>
          <a:xfrm>
            <a:off x="4730542" y="1963844"/>
            <a:ext cx="1438454" cy="369332"/>
          </a:xfrm>
          <a:prstGeom prst="rect">
            <a:avLst/>
          </a:prstGeom>
          <a:noFill/>
        </p:spPr>
        <p:txBody>
          <a:bodyPr wrap="square">
            <a:spAutoFit/>
          </a:bodyPr>
          <a:lstStyle/>
          <a:p>
            <a:r>
              <a:rPr lang="en-US" sz="1800" dirty="0"/>
              <a:t>Syntax:</a:t>
            </a:r>
            <a:endParaRPr lang="en-US" dirty="0"/>
          </a:p>
        </p:txBody>
      </p:sp>
    </p:spTree>
    <p:extLst>
      <p:ext uri="{BB962C8B-B14F-4D97-AF65-F5344CB8AC3E}">
        <p14:creationId xmlns:p14="http://schemas.microsoft.com/office/powerpoint/2010/main" val="9970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D45A0-6F89-4642-8656-1FB30EBF8F35}"/>
              </a:ext>
            </a:extLst>
          </p:cNvPr>
          <p:cNvSpPr>
            <a:spLocks noGrp="1"/>
          </p:cNvSpPr>
          <p:nvPr>
            <p:ph type="title"/>
          </p:nvPr>
        </p:nvSpPr>
        <p:spPr/>
        <p:txBody>
          <a:bodyPr/>
          <a:lstStyle/>
          <a:p>
            <a:r>
              <a:rPr lang="en-US" dirty="0"/>
              <a:t>The predictor: when things go wrong</a:t>
            </a:r>
          </a:p>
        </p:txBody>
      </p:sp>
      <p:sp>
        <p:nvSpPr>
          <p:cNvPr id="4" name="Slide Number Placeholder 3">
            <a:extLst>
              <a:ext uri="{FF2B5EF4-FFF2-40B4-BE49-F238E27FC236}">
                <a16:creationId xmlns:a16="http://schemas.microsoft.com/office/drawing/2014/main" id="{A3828B4E-098F-40D6-A007-464EBDA2C97F}"/>
              </a:ext>
            </a:extLst>
          </p:cNvPr>
          <p:cNvSpPr>
            <a:spLocks noGrp="1"/>
          </p:cNvSpPr>
          <p:nvPr>
            <p:ph type="sldNum" sz="quarter" idx="4"/>
          </p:nvPr>
        </p:nvSpPr>
        <p:spPr/>
        <p:txBody>
          <a:bodyPr/>
          <a:lstStyle/>
          <a:p>
            <a:pPr algn="ctr"/>
            <a:fld id="{F6B149FD-26F7-3645-B4E7-BA8B8CC5EEA8}" type="slidenum">
              <a:rPr lang="en-US" smtClean="0"/>
              <a:pPr algn="ctr"/>
              <a:t>114</a:t>
            </a:fld>
            <a:endParaRPr lang="en-US" dirty="0"/>
          </a:p>
        </p:txBody>
      </p:sp>
      <p:sp>
        <p:nvSpPr>
          <p:cNvPr id="40" name="TextBox 39">
            <a:extLst>
              <a:ext uri="{FF2B5EF4-FFF2-40B4-BE49-F238E27FC236}">
                <a16:creationId xmlns:a16="http://schemas.microsoft.com/office/drawing/2014/main" id="{E669CF24-2235-46A4-855B-A1ED20F74D6D}"/>
              </a:ext>
            </a:extLst>
          </p:cNvPr>
          <p:cNvSpPr txBox="1"/>
          <p:nvPr/>
        </p:nvSpPr>
        <p:spPr>
          <a:xfrm>
            <a:off x="762001" y="5492752"/>
            <a:ext cx="10553698" cy="646331"/>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1"/>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Tip</a:t>
            </a:r>
            <a:r>
              <a:rPr lang="en-US" b="0" dirty="0"/>
              <a:t>: Occasionally the default secant may not work well; manually setting or turning the predictor off can sometimes help.  This can often be the case with contact problems.</a:t>
            </a:r>
          </a:p>
        </p:txBody>
      </p:sp>
      <p:pic>
        <p:nvPicPr>
          <p:cNvPr id="6" name="Picture 5">
            <a:extLst>
              <a:ext uri="{FF2B5EF4-FFF2-40B4-BE49-F238E27FC236}">
                <a16:creationId xmlns:a16="http://schemas.microsoft.com/office/drawing/2014/main" id="{F973A2C4-739D-492D-859B-8D1A35A664A9}"/>
              </a:ext>
            </a:extLst>
          </p:cNvPr>
          <p:cNvPicPr>
            <a:picLocks noChangeAspect="1"/>
          </p:cNvPicPr>
          <p:nvPr/>
        </p:nvPicPr>
        <p:blipFill>
          <a:blip r:embed="rId2"/>
          <a:stretch>
            <a:fillRect/>
          </a:stretch>
        </p:blipFill>
        <p:spPr>
          <a:xfrm>
            <a:off x="3077850" y="1291683"/>
            <a:ext cx="8358620" cy="2393190"/>
          </a:xfrm>
          <a:prstGeom prst="rect">
            <a:avLst/>
          </a:prstGeom>
        </p:spPr>
      </p:pic>
      <p:sp>
        <p:nvSpPr>
          <p:cNvPr id="21" name="TextBox 20">
            <a:extLst>
              <a:ext uri="{FF2B5EF4-FFF2-40B4-BE49-F238E27FC236}">
                <a16:creationId xmlns:a16="http://schemas.microsoft.com/office/drawing/2014/main" id="{196F4C92-950A-4C48-9776-E07C1EB18262}"/>
              </a:ext>
            </a:extLst>
          </p:cNvPr>
          <p:cNvSpPr txBox="1"/>
          <p:nvPr/>
        </p:nvSpPr>
        <p:spPr>
          <a:xfrm>
            <a:off x="408747" y="1418053"/>
            <a:ext cx="2092742" cy="2108269"/>
          </a:xfrm>
          <a:prstGeom prst="rect">
            <a:avLst/>
          </a:prstGeom>
          <a:noFill/>
        </p:spPr>
        <p:txBody>
          <a:bodyPr wrap="square" rtlCol="0">
            <a:spAutoFit/>
          </a:bodyPr>
          <a:lstStyle/>
          <a:p>
            <a:pPr>
              <a:spcBef>
                <a:spcPts val="600"/>
              </a:spcBef>
            </a:pPr>
            <a:r>
              <a:rPr lang="en-US" sz="1400" dirty="0"/>
              <a:t>Predictor is evaluated nominally at this point in the analysis, after load step information is printed.  </a:t>
            </a:r>
          </a:p>
          <a:p>
            <a:pPr>
              <a:spcBef>
                <a:spcPts val="600"/>
              </a:spcBef>
            </a:pPr>
            <a:r>
              <a:rPr lang="en-US" sz="1400" b="1" i="1" dirty="0"/>
              <a:t>The predictor can fail by inverting elements</a:t>
            </a:r>
            <a:r>
              <a:rPr lang="en-US" sz="1400" i="1" dirty="0"/>
              <a:t>.  This will lead to an error and a failed timestep.</a:t>
            </a:r>
            <a:endParaRPr lang="en-US" sz="1400" b="1" i="1" dirty="0"/>
          </a:p>
        </p:txBody>
      </p:sp>
      <p:cxnSp>
        <p:nvCxnSpPr>
          <p:cNvPr id="22" name="Straight Arrow Connector 21">
            <a:extLst>
              <a:ext uri="{FF2B5EF4-FFF2-40B4-BE49-F238E27FC236}">
                <a16:creationId xmlns:a16="http://schemas.microsoft.com/office/drawing/2014/main" id="{57315896-05EC-4976-8E9F-5F69B668D0A2}"/>
              </a:ext>
            </a:extLst>
          </p:cNvPr>
          <p:cNvCxnSpPr>
            <a:cxnSpLocks/>
          </p:cNvCxnSpPr>
          <p:nvPr/>
        </p:nvCxnSpPr>
        <p:spPr>
          <a:xfrm>
            <a:off x="2432480" y="1901044"/>
            <a:ext cx="576362" cy="0"/>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grpSp>
        <p:nvGrpSpPr>
          <p:cNvPr id="13" name="Group 12">
            <a:extLst>
              <a:ext uri="{FF2B5EF4-FFF2-40B4-BE49-F238E27FC236}">
                <a16:creationId xmlns:a16="http://schemas.microsoft.com/office/drawing/2014/main" id="{82BEF697-0033-4BC7-B04C-957F1CC2234E}"/>
              </a:ext>
            </a:extLst>
          </p:cNvPr>
          <p:cNvGrpSpPr/>
          <p:nvPr/>
        </p:nvGrpSpPr>
        <p:grpSpPr>
          <a:xfrm>
            <a:off x="4582246" y="2756945"/>
            <a:ext cx="6955746" cy="2393190"/>
            <a:chOff x="4582246" y="2756945"/>
            <a:chExt cx="6955746" cy="2393190"/>
          </a:xfrm>
        </p:grpSpPr>
        <p:pic>
          <p:nvPicPr>
            <p:cNvPr id="11" name="Picture 10">
              <a:extLst>
                <a:ext uri="{FF2B5EF4-FFF2-40B4-BE49-F238E27FC236}">
                  <a16:creationId xmlns:a16="http://schemas.microsoft.com/office/drawing/2014/main" id="{DA59C45C-9010-4541-969C-6B8159B68437}"/>
                </a:ext>
              </a:extLst>
            </p:cNvPr>
            <p:cNvPicPr>
              <a:picLocks noChangeAspect="1"/>
            </p:cNvPicPr>
            <p:nvPr/>
          </p:nvPicPr>
          <p:blipFill>
            <a:blip r:embed="rId3"/>
            <a:stretch>
              <a:fillRect/>
            </a:stretch>
          </p:blipFill>
          <p:spPr>
            <a:xfrm>
              <a:off x="4582246" y="2756945"/>
              <a:ext cx="6955746" cy="2393190"/>
            </a:xfrm>
            <a:prstGeom prst="rect">
              <a:avLst/>
            </a:prstGeom>
            <a:ln>
              <a:solidFill>
                <a:schemeClr val="tx1"/>
              </a:solidFill>
            </a:ln>
          </p:spPr>
        </p:pic>
        <p:sp>
          <p:nvSpPr>
            <p:cNvPr id="12" name="TextBox 11">
              <a:extLst>
                <a:ext uri="{FF2B5EF4-FFF2-40B4-BE49-F238E27FC236}">
                  <a16:creationId xmlns:a16="http://schemas.microsoft.com/office/drawing/2014/main" id="{FD4923FF-BE56-41E5-8BBE-403B0A7C948E}"/>
                </a:ext>
              </a:extLst>
            </p:cNvPr>
            <p:cNvSpPr txBox="1"/>
            <p:nvPr/>
          </p:nvSpPr>
          <p:spPr>
            <a:xfrm>
              <a:off x="10433202" y="4743336"/>
              <a:ext cx="1051891" cy="369332"/>
            </a:xfrm>
            <a:prstGeom prst="rect">
              <a:avLst/>
            </a:prstGeom>
            <a:noFill/>
          </p:spPr>
          <p:txBody>
            <a:bodyPr wrap="none" rtlCol="0">
              <a:spAutoFit/>
            </a:bodyPr>
            <a:lstStyle/>
            <a:p>
              <a:r>
                <a:rPr lang="en-US" i="1" dirty="0"/>
                <a:t>Example</a:t>
              </a:r>
            </a:p>
          </p:txBody>
        </p:sp>
      </p:grpSp>
      <p:cxnSp>
        <p:nvCxnSpPr>
          <p:cNvPr id="15" name="Straight Connector 14">
            <a:extLst>
              <a:ext uri="{FF2B5EF4-FFF2-40B4-BE49-F238E27FC236}">
                <a16:creationId xmlns:a16="http://schemas.microsoft.com/office/drawing/2014/main" id="{E05920B0-3A03-4974-9143-1475227704D4}"/>
              </a:ext>
            </a:extLst>
          </p:cNvPr>
          <p:cNvCxnSpPr/>
          <p:nvPr/>
        </p:nvCxnSpPr>
        <p:spPr>
          <a:xfrm>
            <a:off x="3077850" y="1918296"/>
            <a:ext cx="8237850"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677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16CC-2C53-41AB-84E4-AB263E127274}"/>
              </a:ext>
            </a:extLst>
          </p:cNvPr>
          <p:cNvSpPr>
            <a:spLocks noGrp="1"/>
          </p:cNvSpPr>
          <p:nvPr>
            <p:ph type="title"/>
          </p:nvPr>
        </p:nvSpPr>
        <p:spPr/>
        <p:txBody>
          <a:bodyPr/>
          <a:lstStyle/>
          <a:p>
            <a:r>
              <a:rPr lang="en-US" dirty="0"/>
              <a:t>The line search: options and syntax</a:t>
            </a:r>
          </a:p>
        </p:txBody>
      </p:sp>
      <p:sp>
        <p:nvSpPr>
          <p:cNvPr id="4" name="Slide Number Placeholder 3">
            <a:extLst>
              <a:ext uri="{FF2B5EF4-FFF2-40B4-BE49-F238E27FC236}">
                <a16:creationId xmlns:a16="http://schemas.microsoft.com/office/drawing/2014/main" id="{CE3C55BB-E8C6-4BA9-96DB-B7D3ECD3BADC}"/>
              </a:ext>
            </a:extLst>
          </p:cNvPr>
          <p:cNvSpPr>
            <a:spLocks noGrp="1"/>
          </p:cNvSpPr>
          <p:nvPr>
            <p:ph type="sldNum" sz="quarter" idx="4"/>
          </p:nvPr>
        </p:nvSpPr>
        <p:spPr/>
        <p:txBody>
          <a:bodyPr/>
          <a:lstStyle/>
          <a:p>
            <a:pPr algn="ctr"/>
            <a:fld id="{F6B149FD-26F7-3645-B4E7-BA8B8CC5EEA8}" type="slidenum">
              <a:rPr lang="en-US" smtClean="0"/>
              <a:pPr algn="ctr"/>
              <a:t>115</a:t>
            </a:fld>
            <a:endParaRPr lang="en-US" dirty="0"/>
          </a:p>
        </p:txBody>
      </p:sp>
      <p:pic>
        <p:nvPicPr>
          <p:cNvPr id="7" name="Picture 6">
            <a:extLst>
              <a:ext uri="{FF2B5EF4-FFF2-40B4-BE49-F238E27FC236}">
                <a16:creationId xmlns:a16="http://schemas.microsoft.com/office/drawing/2014/main" id="{F226709F-5D4B-4F9D-8008-F2A9DEDEE489}"/>
              </a:ext>
            </a:extLst>
          </p:cNvPr>
          <p:cNvPicPr>
            <a:picLocks noChangeAspect="1"/>
          </p:cNvPicPr>
          <p:nvPr/>
        </p:nvPicPr>
        <p:blipFill>
          <a:blip r:embed="rId2"/>
          <a:stretch>
            <a:fillRect/>
          </a:stretch>
        </p:blipFill>
        <p:spPr>
          <a:xfrm>
            <a:off x="991338" y="1780109"/>
            <a:ext cx="1579808" cy="2348169"/>
          </a:xfrm>
          <a:prstGeom prst="rect">
            <a:avLst/>
          </a:prstGeom>
        </p:spPr>
      </p:pic>
      <p:cxnSp>
        <p:nvCxnSpPr>
          <p:cNvPr id="11" name="Straight Connector 10">
            <a:extLst>
              <a:ext uri="{FF2B5EF4-FFF2-40B4-BE49-F238E27FC236}">
                <a16:creationId xmlns:a16="http://schemas.microsoft.com/office/drawing/2014/main" id="{6E1F6FAB-6C12-4C6D-9768-F132BC4B03AA}"/>
              </a:ext>
            </a:extLst>
          </p:cNvPr>
          <p:cNvCxnSpPr>
            <a:cxnSpLocks/>
            <a:endCxn id="15" idx="1"/>
          </p:cNvCxnSpPr>
          <p:nvPr/>
        </p:nvCxnSpPr>
        <p:spPr>
          <a:xfrm flipV="1">
            <a:off x="1335581" y="2368424"/>
            <a:ext cx="1458778" cy="149927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Arrow: Right 11">
            <a:extLst>
              <a:ext uri="{FF2B5EF4-FFF2-40B4-BE49-F238E27FC236}">
                <a16:creationId xmlns:a16="http://schemas.microsoft.com/office/drawing/2014/main" id="{3A78DD39-1FE2-4422-8902-DEC1E1417F56}"/>
              </a:ext>
            </a:extLst>
          </p:cNvPr>
          <p:cNvSpPr/>
          <p:nvPr/>
        </p:nvSpPr>
        <p:spPr>
          <a:xfrm>
            <a:off x="2840755" y="2838904"/>
            <a:ext cx="914400" cy="332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39D6480-F530-45FE-95DF-3DE76C286179}"/>
              </a:ext>
            </a:extLst>
          </p:cNvPr>
          <p:cNvSpPr txBox="1"/>
          <p:nvPr/>
        </p:nvSpPr>
        <p:spPr>
          <a:xfrm>
            <a:off x="3851457" y="4136885"/>
            <a:ext cx="3917111" cy="1200329"/>
          </a:xfrm>
          <a:prstGeom prst="rect">
            <a:avLst/>
          </a:prstGeom>
          <a:noFill/>
        </p:spPr>
        <p:txBody>
          <a:bodyPr wrap="square" rtlCol="0">
            <a:spAutoFit/>
          </a:bodyPr>
          <a:lstStyle/>
          <a:p>
            <a:r>
              <a:rPr lang="en-US" dirty="0"/>
              <a:t>Energy evaluated along the “search direction”.  We want to find the minimum: the </a:t>
            </a:r>
            <a:r>
              <a:rPr lang="en-US" b="1" dirty="0"/>
              <a:t>“line search” algorithm helps </a:t>
            </a:r>
            <a:r>
              <a:rPr lang="en-US" dirty="0"/>
              <a:t>with this.</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3830DFB-C683-4906-BCA6-E471842B5054}"/>
                  </a:ext>
                </a:extLst>
              </p:cNvPr>
              <p:cNvSpPr txBox="1"/>
              <p:nvPr/>
            </p:nvSpPr>
            <p:spPr>
              <a:xfrm>
                <a:off x="725699" y="4136885"/>
                <a:ext cx="2688848" cy="923330"/>
              </a:xfrm>
              <a:prstGeom prst="rect">
                <a:avLst/>
              </a:prstGeom>
              <a:noFill/>
            </p:spPr>
            <p:txBody>
              <a:bodyPr wrap="square" rtlCol="0">
                <a:spAutoFit/>
              </a:bodyPr>
              <a:lstStyle/>
              <a:p>
                <a:r>
                  <a:rPr lang="en-US" dirty="0"/>
                  <a:t>System energy contours, given coordinates </a:t>
                </a:r>
                <a14:m>
                  <m:oMath xmlns:m="http://schemas.openxmlformats.org/officeDocument/2006/math">
                    <m:r>
                      <a:rPr lang="en-US" b="1" i="1" smtClean="0">
                        <a:latin typeface="Cambria Math" panose="02040503050406030204" pitchFamily="18" charset="0"/>
                      </a:rPr>
                      <m:t>𝒙</m:t>
                    </m:r>
                  </m:oMath>
                </a14:m>
                <a:endParaRPr lang="en-US" dirty="0"/>
              </a:p>
            </p:txBody>
          </p:sp>
        </mc:Choice>
        <mc:Fallback xmlns="">
          <p:sp>
            <p:nvSpPr>
              <p:cNvPr id="14" name="TextBox 13">
                <a:extLst>
                  <a:ext uri="{FF2B5EF4-FFF2-40B4-BE49-F238E27FC236}">
                    <a16:creationId xmlns:a16="http://schemas.microsoft.com/office/drawing/2014/main" id="{93830DFB-C683-4906-BCA6-E471842B5054}"/>
                  </a:ext>
                </a:extLst>
              </p:cNvPr>
              <p:cNvSpPr txBox="1">
                <a:spLocks noRot="1" noChangeAspect="1" noMove="1" noResize="1" noEditPoints="1" noAdjustHandles="1" noChangeArrowheads="1" noChangeShapeType="1" noTextEdit="1"/>
              </p:cNvSpPr>
              <p:nvPr/>
            </p:nvSpPr>
            <p:spPr>
              <a:xfrm>
                <a:off x="725699" y="4136885"/>
                <a:ext cx="2688848" cy="923330"/>
              </a:xfrm>
              <a:prstGeom prst="rect">
                <a:avLst/>
              </a:prstGeom>
              <a:blipFill>
                <a:blip r:embed="rId3"/>
                <a:stretch>
                  <a:fillRect l="-1814" t="-3974" b="-9934"/>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3AC51D62-1682-4965-BBE5-B893CB11566F}"/>
              </a:ext>
            </a:extLst>
          </p:cNvPr>
          <p:cNvSpPr txBox="1"/>
          <p:nvPr/>
        </p:nvSpPr>
        <p:spPr>
          <a:xfrm rot="18894121">
            <a:off x="2504911" y="1409712"/>
            <a:ext cx="1968340" cy="523220"/>
          </a:xfrm>
          <a:prstGeom prst="rect">
            <a:avLst/>
          </a:prstGeom>
          <a:noFill/>
        </p:spPr>
        <p:txBody>
          <a:bodyPr wrap="square" rtlCol="0">
            <a:spAutoFit/>
          </a:bodyPr>
          <a:lstStyle/>
          <a:p>
            <a:r>
              <a:rPr lang="en-US" sz="1400" dirty="0">
                <a:solidFill>
                  <a:srgbClr val="FF0000"/>
                </a:solidFill>
              </a:rPr>
              <a:t>Next displacements along this vector</a:t>
            </a:r>
          </a:p>
        </p:txBody>
      </p:sp>
      <p:grpSp>
        <p:nvGrpSpPr>
          <p:cNvPr id="27" name="Group 26">
            <a:extLst>
              <a:ext uri="{FF2B5EF4-FFF2-40B4-BE49-F238E27FC236}">
                <a16:creationId xmlns:a16="http://schemas.microsoft.com/office/drawing/2014/main" id="{3AE9D373-348D-4555-B248-1681A023B7A9}"/>
              </a:ext>
            </a:extLst>
          </p:cNvPr>
          <p:cNvGrpSpPr/>
          <p:nvPr/>
        </p:nvGrpSpPr>
        <p:grpSpPr>
          <a:xfrm>
            <a:off x="3857761" y="1826827"/>
            <a:ext cx="3116745" cy="2310058"/>
            <a:chOff x="3857761" y="1826827"/>
            <a:chExt cx="3116745" cy="2310058"/>
          </a:xfrm>
        </p:grpSpPr>
        <p:pic>
          <p:nvPicPr>
            <p:cNvPr id="6" name="Picture 5">
              <a:extLst>
                <a:ext uri="{FF2B5EF4-FFF2-40B4-BE49-F238E27FC236}">
                  <a16:creationId xmlns:a16="http://schemas.microsoft.com/office/drawing/2014/main" id="{B7D18C30-E3F6-4288-A7FF-D415A428BE30}"/>
                </a:ext>
              </a:extLst>
            </p:cNvPr>
            <p:cNvPicPr>
              <a:picLocks noChangeAspect="1"/>
            </p:cNvPicPr>
            <p:nvPr/>
          </p:nvPicPr>
          <p:blipFill>
            <a:blip r:embed="rId4"/>
            <a:stretch>
              <a:fillRect/>
            </a:stretch>
          </p:blipFill>
          <p:spPr>
            <a:xfrm>
              <a:off x="3857761" y="1826827"/>
              <a:ext cx="3116745" cy="2310058"/>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81E15DC-3D89-4074-91D3-BB217CF70CB3}"/>
                    </a:ext>
                  </a:extLst>
                </p:cNvPr>
                <p:cNvSpPr txBox="1"/>
                <p:nvPr/>
              </p:nvSpPr>
              <p:spPr>
                <a:xfrm>
                  <a:off x="4773971" y="2775716"/>
                  <a:ext cx="26310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m:oMathPara>
                  </a14:m>
                  <a:endParaRPr lang="en-US" dirty="0"/>
                </a:p>
              </p:txBody>
            </p:sp>
          </mc:Choice>
          <mc:Fallback xmlns="">
            <p:sp>
              <p:nvSpPr>
                <p:cNvPr id="18" name="TextBox 17">
                  <a:extLst>
                    <a:ext uri="{FF2B5EF4-FFF2-40B4-BE49-F238E27FC236}">
                      <a16:creationId xmlns:a16="http://schemas.microsoft.com/office/drawing/2014/main" id="{A81E15DC-3D89-4074-91D3-BB217CF70CB3}"/>
                    </a:ext>
                  </a:extLst>
                </p:cNvPr>
                <p:cNvSpPr txBox="1">
                  <a:spLocks noRot="1" noChangeAspect="1" noMove="1" noResize="1" noEditPoints="1" noAdjustHandles="1" noChangeArrowheads="1" noChangeShapeType="1" noTextEdit="1"/>
                </p:cNvSpPr>
                <p:nvPr/>
              </p:nvSpPr>
              <p:spPr>
                <a:xfrm>
                  <a:off x="4773971" y="2775716"/>
                  <a:ext cx="263101" cy="369332"/>
                </a:xfrm>
                <a:prstGeom prst="rect">
                  <a:avLst/>
                </a:prstGeom>
                <a:blipFill>
                  <a:blip r:embed="rId5"/>
                  <a:stretch>
                    <a:fillRect r="-418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872D902-870E-4C84-9BFB-DE586619309F}"/>
                    </a:ext>
                  </a:extLst>
                </p:cNvPr>
                <p:cNvSpPr txBox="1"/>
                <p:nvPr/>
              </p:nvSpPr>
              <p:spPr>
                <a:xfrm>
                  <a:off x="5950832" y="3594424"/>
                  <a:ext cx="33816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dirty="0"/>
                </a:p>
              </p:txBody>
            </p:sp>
          </mc:Choice>
          <mc:Fallback xmlns="">
            <p:sp>
              <p:nvSpPr>
                <p:cNvPr id="19" name="TextBox 18">
                  <a:extLst>
                    <a:ext uri="{FF2B5EF4-FFF2-40B4-BE49-F238E27FC236}">
                      <a16:creationId xmlns:a16="http://schemas.microsoft.com/office/drawing/2014/main" id="{3872D902-870E-4C84-9BFB-DE586619309F}"/>
                    </a:ext>
                  </a:extLst>
                </p:cNvPr>
                <p:cNvSpPr txBox="1">
                  <a:spLocks noRot="1" noChangeAspect="1" noMove="1" noResize="1" noEditPoints="1" noAdjustHandles="1" noChangeArrowheads="1" noChangeShapeType="1" noTextEdit="1"/>
                </p:cNvSpPr>
                <p:nvPr/>
              </p:nvSpPr>
              <p:spPr>
                <a:xfrm>
                  <a:off x="5950832" y="3594424"/>
                  <a:ext cx="338163" cy="369332"/>
                </a:xfrm>
                <a:prstGeom prst="rect">
                  <a:avLst/>
                </a:prstGeom>
                <a:blipFill>
                  <a:blip r:embed="rId6"/>
                  <a:stretch>
                    <a:fillRect r="-7143"/>
                  </a:stretch>
                </a:blipFill>
              </p:spPr>
              <p:txBody>
                <a:bodyPr/>
                <a:lstStyle/>
                <a:p>
                  <a:r>
                    <a:rPr lang="en-US">
                      <a:noFill/>
                    </a:rPr>
                    <a:t> </a:t>
                  </a:r>
                </a:p>
              </p:txBody>
            </p:sp>
          </mc:Fallback>
        </mc:AlternateContent>
      </p:grpSp>
      <p:sp>
        <p:nvSpPr>
          <p:cNvPr id="20" name="Rectangle 19">
            <a:extLst>
              <a:ext uri="{FF2B5EF4-FFF2-40B4-BE49-F238E27FC236}">
                <a16:creationId xmlns:a16="http://schemas.microsoft.com/office/drawing/2014/main" id="{66533FDB-70A6-495D-A65A-4279FD2AA4BB}"/>
              </a:ext>
            </a:extLst>
          </p:cNvPr>
          <p:cNvSpPr/>
          <p:nvPr/>
        </p:nvSpPr>
        <p:spPr>
          <a:xfrm>
            <a:off x="7890717" y="2190472"/>
            <a:ext cx="3917536" cy="141577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adagio region region_1</a:t>
            </a:r>
          </a:p>
          <a:p>
            <a:r>
              <a:rPr lang="en-US" sz="1000" dirty="0">
                <a:solidFill>
                  <a:schemeClr val="tx1"/>
                </a:solidFill>
                <a:latin typeface="Courier New" panose="02070309020205020404" pitchFamily="49" charset="0"/>
              </a:rPr>
              <a:t>  begin solver</a:t>
            </a:r>
          </a:p>
          <a:p>
            <a:r>
              <a:rPr lang="en-US" sz="1000" dirty="0">
                <a:solidFill>
                  <a:srgbClr val="FFFF00"/>
                </a:solidFill>
                <a:latin typeface="Courier New" panose="02070309020205020404" pitchFamily="49" charset="0"/>
              </a:rPr>
              <a:t>  </a:t>
            </a:r>
            <a:r>
              <a:rPr lang="en-US" sz="1000" dirty="0">
                <a:solidFill>
                  <a:schemeClr val="tx1"/>
                </a:solidFill>
                <a:latin typeface="Courier New" panose="02070309020205020404" pitchFamily="49" charset="0"/>
              </a:rPr>
              <a:t>  begin cg</a:t>
            </a:r>
          </a:p>
          <a:p>
            <a:r>
              <a:rPr lang="en-US" sz="1000" dirty="0">
                <a:solidFill>
                  <a:schemeClr val="tx1"/>
                </a:solidFill>
                <a:highlight>
                  <a:srgbClr val="FFFF00"/>
                </a:highlight>
                <a:latin typeface="Courier New" panose="02070309020205020404" pitchFamily="49" charset="0"/>
              </a:rPr>
              <a:t>      line search secant (&lt;real&gt;</a:t>
            </a:r>
            <a:r>
              <a:rPr lang="en-US" sz="1000" dirty="0" err="1">
                <a:solidFill>
                  <a:schemeClr val="tx1"/>
                </a:solidFill>
                <a:highlight>
                  <a:srgbClr val="FFFF00"/>
                </a:highlight>
                <a:latin typeface="Courier New" panose="02070309020205020404" pitchFamily="49" charset="0"/>
              </a:rPr>
              <a:t>scale_factor</a:t>
            </a:r>
            <a:r>
              <a:rPr lang="en-US" sz="1000" dirty="0">
                <a:solidFill>
                  <a:schemeClr val="tx1"/>
                </a:solidFill>
                <a:highlight>
                  <a:srgbClr val="FFFF00"/>
                </a:highlight>
                <a:latin typeface="Courier New" panose="02070309020205020404" pitchFamily="49" charset="0"/>
              </a:rPr>
              <a:t>)</a:t>
            </a:r>
          </a:p>
          <a:p>
            <a:r>
              <a:rPr lang="en-US" sz="1000" dirty="0">
                <a:solidFill>
                  <a:schemeClr val="tx1"/>
                </a:solidFill>
                <a:highlight>
                  <a:srgbClr val="FFFF00"/>
                </a:highlight>
                <a:latin typeface="Courier New" panose="02070309020205020404" pitchFamily="49" charset="0"/>
              </a:rPr>
              <a:t>      line search backtrack (...options...)</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p:txBody>
      </p:sp>
      <p:sp>
        <p:nvSpPr>
          <p:cNvPr id="21" name="TextBox 20">
            <a:extLst>
              <a:ext uri="{FF2B5EF4-FFF2-40B4-BE49-F238E27FC236}">
                <a16:creationId xmlns:a16="http://schemas.microsoft.com/office/drawing/2014/main" id="{6AAE4995-5B9B-4A6E-B390-4BD015B4FCB1}"/>
              </a:ext>
            </a:extLst>
          </p:cNvPr>
          <p:cNvSpPr txBox="1"/>
          <p:nvPr/>
        </p:nvSpPr>
        <p:spPr>
          <a:xfrm>
            <a:off x="8205478" y="3731793"/>
            <a:ext cx="3388424" cy="1538883"/>
          </a:xfrm>
          <a:prstGeom prst="rect">
            <a:avLst/>
          </a:prstGeom>
          <a:noFill/>
        </p:spPr>
        <p:txBody>
          <a:bodyPr wrap="square" rtlCol="0">
            <a:spAutoFit/>
          </a:bodyPr>
          <a:lstStyle/>
          <a:p>
            <a:pPr>
              <a:spcAft>
                <a:spcPts val="600"/>
              </a:spcAft>
            </a:pPr>
            <a:r>
              <a:rPr lang="en-US" sz="1400" b="1" dirty="0"/>
              <a:t>Secant</a:t>
            </a:r>
            <a:r>
              <a:rPr lang="en-US" sz="1400" dirty="0"/>
              <a:t>: Default strategy.  Usually very effective.</a:t>
            </a:r>
          </a:p>
          <a:p>
            <a:pPr>
              <a:spcAft>
                <a:spcPts val="600"/>
              </a:spcAft>
            </a:pPr>
            <a:r>
              <a:rPr lang="en-US" sz="1400" b="1" dirty="0"/>
              <a:t>Backtrack</a:t>
            </a:r>
            <a:r>
              <a:rPr lang="en-US" sz="1400" dirty="0"/>
              <a:t>: An alternative, more configurable option.  Can be more robust in some cases.</a:t>
            </a:r>
            <a:endParaRPr lang="en-US" sz="1400" i="1" dirty="0"/>
          </a:p>
          <a:p>
            <a:pPr>
              <a:spcAft>
                <a:spcPts val="600"/>
              </a:spcAft>
            </a:pPr>
            <a:r>
              <a:rPr lang="en-US" sz="1400" i="1" dirty="0"/>
              <a:t>(Other options available but not shown)</a:t>
            </a:r>
            <a:endParaRPr lang="en-US" sz="1400" dirty="0"/>
          </a:p>
        </p:txBody>
      </p:sp>
      <p:sp>
        <p:nvSpPr>
          <p:cNvPr id="22" name="TextBox 21">
            <a:extLst>
              <a:ext uri="{FF2B5EF4-FFF2-40B4-BE49-F238E27FC236}">
                <a16:creationId xmlns:a16="http://schemas.microsoft.com/office/drawing/2014/main" id="{FA73651C-28F9-43D7-B9F3-792511549836}"/>
              </a:ext>
            </a:extLst>
          </p:cNvPr>
          <p:cNvSpPr txBox="1"/>
          <p:nvPr/>
        </p:nvSpPr>
        <p:spPr>
          <a:xfrm>
            <a:off x="762001" y="5634265"/>
            <a:ext cx="10553698" cy="738664"/>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1"/>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400" dirty="0"/>
              <a:t>Tip</a:t>
            </a:r>
            <a:r>
              <a:rPr lang="en-US" sz="1400" b="0" dirty="0"/>
              <a:t>: Occasionally the default line search will fail, this is usually accompanied by an error message about “</a:t>
            </a:r>
            <a:r>
              <a:rPr lang="en-US" sz="1400" dirty="0"/>
              <a:t>maximum cutbacks</a:t>
            </a:r>
            <a:r>
              <a:rPr lang="en-US" sz="1400" b="0" dirty="0"/>
              <a:t>” reached.  </a:t>
            </a:r>
            <a:r>
              <a:rPr lang="en-US" sz="1400" dirty="0"/>
              <a:t>Modifying the line search strategy </a:t>
            </a:r>
            <a:r>
              <a:rPr lang="en-US" sz="1400" b="0" dirty="0"/>
              <a:t>can sometimes help resolve errors or improve convergence.  Using “</a:t>
            </a:r>
            <a:r>
              <a:rPr lang="en-US" sz="1400" b="0" dirty="0">
                <a:latin typeface="Courier New" panose="02070309020205020404" pitchFamily="49" charset="0"/>
                <a:cs typeface="Courier New" panose="02070309020205020404" pitchFamily="49" charset="0"/>
              </a:rPr>
              <a:t>line search secant 1.0e-3</a:t>
            </a:r>
            <a:r>
              <a:rPr lang="en-US" sz="1400" b="0" dirty="0"/>
              <a:t>” or “</a:t>
            </a:r>
            <a:r>
              <a:rPr lang="en-US" sz="1400" b="0" dirty="0">
                <a:latin typeface="Courier New" panose="02070309020205020404" pitchFamily="49" charset="0"/>
                <a:cs typeface="Courier New" panose="02070309020205020404" pitchFamily="49" charset="0"/>
              </a:rPr>
              <a:t>line search secant 1.0e-6</a:t>
            </a:r>
            <a:r>
              <a:rPr lang="en-US" sz="1400" b="0" dirty="0"/>
              <a:t>” can help in some problems.</a:t>
            </a:r>
          </a:p>
        </p:txBody>
      </p:sp>
      <p:sp>
        <p:nvSpPr>
          <p:cNvPr id="26" name="TextBox 25">
            <a:extLst>
              <a:ext uri="{FF2B5EF4-FFF2-40B4-BE49-F238E27FC236}">
                <a16:creationId xmlns:a16="http://schemas.microsoft.com/office/drawing/2014/main" id="{B768B3F0-6424-4193-AC0B-374305A2FA09}"/>
              </a:ext>
            </a:extLst>
          </p:cNvPr>
          <p:cNvSpPr txBox="1"/>
          <p:nvPr/>
        </p:nvSpPr>
        <p:spPr>
          <a:xfrm>
            <a:off x="7890717" y="1780109"/>
            <a:ext cx="1438454" cy="369332"/>
          </a:xfrm>
          <a:prstGeom prst="rect">
            <a:avLst/>
          </a:prstGeom>
          <a:noFill/>
        </p:spPr>
        <p:txBody>
          <a:bodyPr wrap="square">
            <a:spAutoFit/>
          </a:bodyPr>
          <a:lstStyle/>
          <a:p>
            <a:r>
              <a:rPr lang="en-US" sz="1800" dirty="0"/>
              <a:t>Syntax:</a:t>
            </a:r>
            <a:endParaRPr lang="en-US" dirty="0"/>
          </a:p>
        </p:txBody>
      </p:sp>
    </p:spTree>
    <p:extLst>
      <p:ext uri="{BB962C8B-B14F-4D97-AF65-F5344CB8AC3E}">
        <p14:creationId xmlns:p14="http://schemas.microsoft.com/office/powerpoint/2010/main" val="71190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9C930-3123-4B54-9398-8CF4DC5521ED}"/>
              </a:ext>
            </a:extLst>
          </p:cNvPr>
          <p:cNvSpPr>
            <a:spLocks noGrp="1"/>
          </p:cNvSpPr>
          <p:nvPr>
            <p:ph type="title"/>
          </p:nvPr>
        </p:nvSpPr>
        <p:spPr/>
        <p:txBody>
          <a:bodyPr/>
          <a:lstStyle/>
          <a:p>
            <a:r>
              <a:rPr lang="en-US" dirty="0"/>
              <a:t>The line search: when things go wrong</a:t>
            </a:r>
          </a:p>
        </p:txBody>
      </p:sp>
      <p:sp>
        <p:nvSpPr>
          <p:cNvPr id="4" name="Slide Number Placeholder 3">
            <a:extLst>
              <a:ext uri="{FF2B5EF4-FFF2-40B4-BE49-F238E27FC236}">
                <a16:creationId xmlns:a16="http://schemas.microsoft.com/office/drawing/2014/main" id="{D372CC6A-FAF1-45A9-B23D-CE0DCD71FD02}"/>
              </a:ext>
            </a:extLst>
          </p:cNvPr>
          <p:cNvSpPr>
            <a:spLocks noGrp="1"/>
          </p:cNvSpPr>
          <p:nvPr>
            <p:ph type="sldNum" sz="quarter" idx="4"/>
          </p:nvPr>
        </p:nvSpPr>
        <p:spPr/>
        <p:txBody>
          <a:bodyPr/>
          <a:lstStyle/>
          <a:p>
            <a:pPr algn="ctr"/>
            <a:fld id="{F6B149FD-26F7-3645-B4E7-BA8B8CC5EEA8}" type="slidenum">
              <a:rPr lang="en-US" smtClean="0"/>
              <a:pPr algn="ctr"/>
              <a:t>116</a:t>
            </a:fld>
            <a:endParaRPr lang="en-US" dirty="0"/>
          </a:p>
        </p:txBody>
      </p:sp>
      <p:grpSp>
        <p:nvGrpSpPr>
          <p:cNvPr id="5" name="Group 4">
            <a:extLst>
              <a:ext uri="{FF2B5EF4-FFF2-40B4-BE49-F238E27FC236}">
                <a16:creationId xmlns:a16="http://schemas.microsoft.com/office/drawing/2014/main" id="{0885BCCE-F4C7-4663-A29D-FB778FC82385}"/>
              </a:ext>
            </a:extLst>
          </p:cNvPr>
          <p:cNvGrpSpPr/>
          <p:nvPr/>
        </p:nvGrpSpPr>
        <p:grpSpPr>
          <a:xfrm>
            <a:off x="2157729" y="2375084"/>
            <a:ext cx="2689425" cy="1927093"/>
            <a:chOff x="3857761" y="1826827"/>
            <a:chExt cx="3116745" cy="2310058"/>
          </a:xfrm>
        </p:grpSpPr>
        <p:pic>
          <p:nvPicPr>
            <p:cNvPr id="6" name="Picture 5">
              <a:extLst>
                <a:ext uri="{FF2B5EF4-FFF2-40B4-BE49-F238E27FC236}">
                  <a16:creationId xmlns:a16="http://schemas.microsoft.com/office/drawing/2014/main" id="{ED25D05F-CF9D-46F0-B0FB-858016EF2701}"/>
                </a:ext>
              </a:extLst>
            </p:cNvPr>
            <p:cNvPicPr>
              <a:picLocks noChangeAspect="1"/>
            </p:cNvPicPr>
            <p:nvPr/>
          </p:nvPicPr>
          <p:blipFill>
            <a:blip r:embed="rId2"/>
            <a:stretch>
              <a:fillRect/>
            </a:stretch>
          </p:blipFill>
          <p:spPr>
            <a:xfrm>
              <a:off x="3857761" y="1826827"/>
              <a:ext cx="3116745" cy="231005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976B36C-91F9-40B0-9043-8188E58FF666}"/>
                    </a:ext>
                  </a:extLst>
                </p:cNvPr>
                <p:cNvSpPr txBox="1"/>
                <p:nvPr/>
              </p:nvSpPr>
              <p:spPr>
                <a:xfrm>
                  <a:off x="4075571" y="2926318"/>
                  <a:ext cx="263101" cy="3693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m:oMathPara>
                  </a14:m>
                  <a:endParaRPr lang="en-US" dirty="0"/>
                </a:p>
              </p:txBody>
            </p:sp>
          </mc:Choice>
          <mc:Fallback xmlns="">
            <p:sp>
              <p:nvSpPr>
                <p:cNvPr id="7" name="TextBox 6">
                  <a:extLst>
                    <a:ext uri="{FF2B5EF4-FFF2-40B4-BE49-F238E27FC236}">
                      <a16:creationId xmlns:a16="http://schemas.microsoft.com/office/drawing/2014/main" id="{E976B36C-91F9-40B0-9043-8188E58FF666}"/>
                    </a:ext>
                  </a:extLst>
                </p:cNvPr>
                <p:cNvSpPr txBox="1">
                  <a:spLocks noRot="1" noChangeAspect="1" noMove="1" noResize="1" noEditPoints="1" noAdjustHandles="1" noChangeArrowheads="1" noChangeShapeType="1" noTextEdit="1"/>
                </p:cNvSpPr>
                <p:nvPr/>
              </p:nvSpPr>
              <p:spPr>
                <a:xfrm>
                  <a:off x="4075571" y="2926318"/>
                  <a:ext cx="263101" cy="369333"/>
                </a:xfrm>
                <a:prstGeom prst="rect">
                  <a:avLst/>
                </a:prstGeom>
                <a:blipFill>
                  <a:blip r:embed="rId3"/>
                  <a:stretch>
                    <a:fillRect r="-62162"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AE590B5-A1C3-4639-8630-DFFD15CF4538}"/>
                    </a:ext>
                  </a:extLst>
                </p:cNvPr>
                <p:cNvSpPr txBox="1"/>
                <p:nvPr/>
              </p:nvSpPr>
              <p:spPr>
                <a:xfrm>
                  <a:off x="5950832" y="3594424"/>
                  <a:ext cx="33816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dirty="0"/>
                </a:p>
              </p:txBody>
            </p:sp>
          </mc:Choice>
          <mc:Fallback xmlns="">
            <p:sp>
              <p:nvSpPr>
                <p:cNvPr id="8" name="TextBox 7">
                  <a:extLst>
                    <a:ext uri="{FF2B5EF4-FFF2-40B4-BE49-F238E27FC236}">
                      <a16:creationId xmlns:a16="http://schemas.microsoft.com/office/drawing/2014/main" id="{8AE590B5-A1C3-4639-8630-DFFD15CF4538}"/>
                    </a:ext>
                  </a:extLst>
                </p:cNvPr>
                <p:cNvSpPr txBox="1">
                  <a:spLocks noRot="1" noChangeAspect="1" noMove="1" noResize="1" noEditPoints="1" noAdjustHandles="1" noChangeArrowheads="1" noChangeShapeType="1" noTextEdit="1"/>
                </p:cNvSpPr>
                <p:nvPr/>
              </p:nvSpPr>
              <p:spPr>
                <a:xfrm>
                  <a:off x="5950832" y="3594424"/>
                  <a:ext cx="338163" cy="369332"/>
                </a:xfrm>
                <a:prstGeom prst="rect">
                  <a:avLst/>
                </a:prstGeom>
                <a:blipFill>
                  <a:blip r:embed="rId4"/>
                  <a:stretch>
                    <a:fillRect r="-25000" b="-20000"/>
                  </a:stretch>
                </a:blipFill>
              </p:spPr>
              <p:txBody>
                <a:bodyPr/>
                <a:lstStyle/>
                <a:p>
                  <a:r>
                    <a:rPr lang="en-US">
                      <a:noFill/>
                    </a:rPr>
                    <a:t> </a:t>
                  </a:r>
                </a:p>
              </p:txBody>
            </p:sp>
          </mc:Fallback>
        </mc:AlternateContent>
      </p:grpSp>
      <p:grpSp>
        <p:nvGrpSpPr>
          <p:cNvPr id="22" name="Group 21">
            <a:extLst>
              <a:ext uri="{FF2B5EF4-FFF2-40B4-BE49-F238E27FC236}">
                <a16:creationId xmlns:a16="http://schemas.microsoft.com/office/drawing/2014/main" id="{36C26289-7DD4-4854-91C0-587D6D9E75DD}"/>
              </a:ext>
            </a:extLst>
          </p:cNvPr>
          <p:cNvGrpSpPr/>
          <p:nvPr/>
        </p:nvGrpSpPr>
        <p:grpSpPr>
          <a:xfrm>
            <a:off x="389313" y="1390162"/>
            <a:ext cx="1423359" cy="1475881"/>
            <a:chOff x="431321" y="1728277"/>
            <a:chExt cx="1423359" cy="1475881"/>
          </a:xfrm>
        </p:grpSpPr>
        <p:sp>
          <p:nvSpPr>
            <p:cNvPr id="10" name="Freeform: Shape 9">
              <a:extLst>
                <a:ext uri="{FF2B5EF4-FFF2-40B4-BE49-F238E27FC236}">
                  <a16:creationId xmlns:a16="http://schemas.microsoft.com/office/drawing/2014/main" id="{A6CC836F-1D9A-4D89-9FEC-5900891E0B89}"/>
                </a:ext>
              </a:extLst>
            </p:cNvPr>
            <p:cNvSpPr/>
            <p:nvPr/>
          </p:nvSpPr>
          <p:spPr>
            <a:xfrm>
              <a:off x="465827" y="2393275"/>
              <a:ext cx="1026543" cy="810883"/>
            </a:xfrm>
            <a:custGeom>
              <a:avLst/>
              <a:gdLst>
                <a:gd name="connsiteX0" fmla="*/ 310551 w 1026543"/>
                <a:gd name="connsiteY0" fmla="*/ 17252 h 810883"/>
                <a:gd name="connsiteX1" fmla="*/ 0 w 1026543"/>
                <a:gd name="connsiteY1" fmla="*/ 810883 h 810883"/>
                <a:gd name="connsiteX2" fmla="*/ 1026543 w 1026543"/>
                <a:gd name="connsiteY2" fmla="*/ 715992 h 810883"/>
                <a:gd name="connsiteX3" fmla="*/ 767751 w 1026543"/>
                <a:gd name="connsiteY3" fmla="*/ 0 h 810883"/>
                <a:gd name="connsiteX4" fmla="*/ 310551 w 1026543"/>
                <a:gd name="connsiteY4" fmla="*/ 17252 h 81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543" h="810883">
                  <a:moveTo>
                    <a:pt x="310551" y="17252"/>
                  </a:moveTo>
                  <a:lnTo>
                    <a:pt x="0" y="810883"/>
                  </a:lnTo>
                  <a:lnTo>
                    <a:pt x="1026543" y="715992"/>
                  </a:lnTo>
                  <a:lnTo>
                    <a:pt x="767751" y="0"/>
                  </a:lnTo>
                  <a:lnTo>
                    <a:pt x="310551" y="17252"/>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A1CF1B9-C75E-4BF1-B366-4D7A06CC61F9}"/>
                </a:ext>
              </a:extLst>
            </p:cNvPr>
            <p:cNvSpPr/>
            <p:nvPr/>
          </p:nvSpPr>
          <p:spPr>
            <a:xfrm>
              <a:off x="1233578" y="2125856"/>
              <a:ext cx="621102" cy="983411"/>
            </a:xfrm>
            <a:custGeom>
              <a:avLst/>
              <a:gdLst>
                <a:gd name="connsiteX0" fmla="*/ 0 w 621102"/>
                <a:gd name="connsiteY0" fmla="*/ 258793 h 983411"/>
                <a:gd name="connsiteX1" fmla="*/ 595223 w 621102"/>
                <a:gd name="connsiteY1" fmla="*/ 0 h 983411"/>
                <a:gd name="connsiteX2" fmla="*/ 621102 w 621102"/>
                <a:gd name="connsiteY2" fmla="*/ 940279 h 983411"/>
                <a:gd name="connsiteX3" fmla="*/ 267419 w 621102"/>
                <a:gd name="connsiteY3" fmla="*/ 983411 h 983411"/>
                <a:gd name="connsiteX4" fmla="*/ 0 w 621102"/>
                <a:gd name="connsiteY4" fmla="*/ 258793 h 983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02" h="983411">
                  <a:moveTo>
                    <a:pt x="0" y="258793"/>
                  </a:moveTo>
                  <a:lnTo>
                    <a:pt x="595223" y="0"/>
                  </a:lnTo>
                  <a:lnTo>
                    <a:pt x="621102" y="940279"/>
                  </a:lnTo>
                  <a:lnTo>
                    <a:pt x="267419" y="983411"/>
                  </a:lnTo>
                  <a:lnTo>
                    <a:pt x="0" y="258793"/>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281E8CF-2CB1-4D97-8ABB-BAC84901FF37}"/>
                </a:ext>
              </a:extLst>
            </p:cNvPr>
            <p:cNvSpPr/>
            <p:nvPr/>
          </p:nvSpPr>
          <p:spPr>
            <a:xfrm>
              <a:off x="767752" y="2117230"/>
              <a:ext cx="1060015" cy="284672"/>
            </a:xfrm>
            <a:custGeom>
              <a:avLst/>
              <a:gdLst>
                <a:gd name="connsiteX0" fmla="*/ 0 w 1069675"/>
                <a:gd name="connsiteY0" fmla="*/ 276045 h 276045"/>
                <a:gd name="connsiteX1" fmla="*/ 431320 w 1069675"/>
                <a:gd name="connsiteY1" fmla="*/ 163902 h 276045"/>
                <a:gd name="connsiteX2" fmla="*/ 1069675 w 1069675"/>
                <a:gd name="connsiteY2" fmla="*/ 0 h 276045"/>
                <a:gd name="connsiteX3" fmla="*/ 483079 w 1069675"/>
                <a:gd name="connsiteY3" fmla="*/ 267419 h 276045"/>
                <a:gd name="connsiteX4" fmla="*/ 0 w 1069675"/>
                <a:gd name="connsiteY4" fmla="*/ 276045 h 276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675" h="276045">
                  <a:moveTo>
                    <a:pt x="0" y="276045"/>
                  </a:moveTo>
                  <a:lnTo>
                    <a:pt x="431320" y="163902"/>
                  </a:lnTo>
                  <a:lnTo>
                    <a:pt x="1069675" y="0"/>
                  </a:lnTo>
                  <a:lnTo>
                    <a:pt x="483079" y="267419"/>
                  </a:lnTo>
                  <a:lnTo>
                    <a:pt x="0" y="276045"/>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3FA67C4-C743-4BAB-B26A-597CFF387438}"/>
                </a:ext>
              </a:extLst>
            </p:cNvPr>
            <p:cNvSpPr/>
            <p:nvPr/>
          </p:nvSpPr>
          <p:spPr>
            <a:xfrm>
              <a:off x="431321" y="1798052"/>
              <a:ext cx="336431" cy="1397479"/>
            </a:xfrm>
            <a:custGeom>
              <a:avLst/>
              <a:gdLst>
                <a:gd name="connsiteX0" fmla="*/ 25880 w 336431"/>
                <a:gd name="connsiteY0" fmla="*/ 1397479 h 1397479"/>
                <a:gd name="connsiteX1" fmla="*/ 0 w 336431"/>
                <a:gd name="connsiteY1" fmla="*/ 43132 h 1397479"/>
                <a:gd name="connsiteX2" fmla="*/ 310551 w 336431"/>
                <a:gd name="connsiteY2" fmla="*/ 0 h 1397479"/>
                <a:gd name="connsiteX3" fmla="*/ 336431 w 336431"/>
                <a:gd name="connsiteY3" fmla="*/ 612475 h 1397479"/>
                <a:gd name="connsiteX4" fmla="*/ 25880 w 336431"/>
                <a:gd name="connsiteY4" fmla="*/ 1397479 h 1397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31" h="1397479">
                  <a:moveTo>
                    <a:pt x="25880" y="1397479"/>
                  </a:moveTo>
                  <a:lnTo>
                    <a:pt x="0" y="43132"/>
                  </a:lnTo>
                  <a:lnTo>
                    <a:pt x="310551" y="0"/>
                  </a:lnTo>
                  <a:lnTo>
                    <a:pt x="336431" y="612475"/>
                  </a:lnTo>
                  <a:lnTo>
                    <a:pt x="25880" y="1397479"/>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AE0FBD9-B37C-44D6-A4D7-DA2A1D139409}"/>
                </a:ext>
              </a:extLst>
            </p:cNvPr>
            <p:cNvSpPr/>
            <p:nvPr/>
          </p:nvSpPr>
          <p:spPr>
            <a:xfrm>
              <a:off x="741917" y="1728277"/>
              <a:ext cx="1085850" cy="669131"/>
            </a:xfrm>
            <a:custGeom>
              <a:avLst/>
              <a:gdLst>
                <a:gd name="connsiteX0" fmla="*/ 28575 w 1085850"/>
                <a:gd name="connsiteY0" fmla="*/ 669131 h 669131"/>
                <a:gd name="connsiteX1" fmla="*/ 1085850 w 1085850"/>
                <a:gd name="connsiteY1" fmla="*/ 400050 h 669131"/>
                <a:gd name="connsiteX2" fmla="*/ 1062038 w 1085850"/>
                <a:gd name="connsiteY2" fmla="*/ 0 h 669131"/>
                <a:gd name="connsiteX3" fmla="*/ 0 w 1085850"/>
                <a:gd name="connsiteY3" fmla="*/ 71437 h 669131"/>
                <a:gd name="connsiteX4" fmla="*/ 28575 w 1085850"/>
                <a:gd name="connsiteY4" fmla="*/ 669131 h 66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50" h="669131">
                  <a:moveTo>
                    <a:pt x="28575" y="669131"/>
                  </a:moveTo>
                  <a:lnTo>
                    <a:pt x="1085850" y="400050"/>
                  </a:lnTo>
                  <a:lnTo>
                    <a:pt x="1062038" y="0"/>
                  </a:lnTo>
                  <a:lnTo>
                    <a:pt x="0" y="71437"/>
                  </a:lnTo>
                  <a:lnTo>
                    <a:pt x="28575" y="669131"/>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E1C9181B-0870-479A-A6C8-49806921C957}"/>
              </a:ext>
            </a:extLst>
          </p:cNvPr>
          <p:cNvSpPr txBox="1"/>
          <p:nvPr/>
        </p:nvSpPr>
        <p:spPr>
          <a:xfrm>
            <a:off x="119945" y="2969299"/>
            <a:ext cx="2003278" cy="1169551"/>
          </a:xfrm>
          <a:prstGeom prst="rect">
            <a:avLst/>
          </a:prstGeom>
          <a:noFill/>
        </p:spPr>
        <p:txBody>
          <a:bodyPr wrap="square" rtlCol="0">
            <a:spAutoFit/>
          </a:bodyPr>
          <a:lstStyle/>
          <a:p>
            <a:r>
              <a:rPr lang="en-US" sz="1400" b="1" dirty="0"/>
              <a:t>Current solution: </a:t>
            </a:r>
            <a:r>
              <a:rPr lang="en-US" sz="1400" dirty="0"/>
              <a:t>Hex/quad element patch with a severely distorted element.</a:t>
            </a:r>
          </a:p>
          <a:p>
            <a:r>
              <a:rPr lang="en-US" sz="1400" i="1" dirty="0">
                <a:solidFill>
                  <a:srgbClr val="0070C0"/>
                </a:solidFill>
              </a:rPr>
              <a:t>(Hex Shape = 0.01)</a:t>
            </a:r>
          </a:p>
        </p:txBody>
      </p:sp>
      <p:pic>
        <p:nvPicPr>
          <p:cNvPr id="19" name="Picture 18">
            <a:extLst>
              <a:ext uri="{FF2B5EF4-FFF2-40B4-BE49-F238E27FC236}">
                <a16:creationId xmlns:a16="http://schemas.microsoft.com/office/drawing/2014/main" id="{D4AC95C7-358E-41EA-9AB2-08FAE343105F}"/>
              </a:ext>
            </a:extLst>
          </p:cNvPr>
          <p:cNvPicPr>
            <a:picLocks noChangeAspect="1"/>
          </p:cNvPicPr>
          <p:nvPr/>
        </p:nvPicPr>
        <p:blipFill>
          <a:blip r:embed="rId5"/>
          <a:stretch>
            <a:fillRect/>
          </a:stretch>
        </p:blipFill>
        <p:spPr>
          <a:xfrm>
            <a:off x="5062816" y="1636018"/>
            <a:ext cx="6558694" cy="3061294"/>
          </a:xfrm>
          <a:prstGeom prst="rect">
            <a:avLst/>
          </a:prstGeom>
          <a:ln>
            <a:solidFill>
              <a:schemeClr val="tx1"/>
            </a:solidFill>
          </a:ln>
        </p:spPr>
      </p:pic>
      <p:cxnSp>
        <p:nvCxnSpPr>
          <p:cNvPr id="24" name="Straight Arrow Connector 23">
            <a:extLst>
              <a:ext uri="{FF2B5EF4-FFF2-40B4-BE49-F238E27FC236}">
                <a16:creationId xmlns:a16="http://schemas.microsoft.com/office/drawing/2014/main" id="{7B4AC607-7F06-44CC-9772-3F4787B6F83E}"/>
              </a:ext>
            </a:extLst>
          </p:cNvPr>
          <p:cNvCxnSpPr>
            <a:cxnSpLocks/>
            <a:stCxn id="32" idx="2"/>
          </p:cNvCxnSpPr>
          <p:nvPr/>
        </p:nvCxnSpPr>
        <p:spPr>
          <a:xfrm flipV="1">
            <a:off x="2939425" y="4218133"/>
            <a:ext cx="502632" cy="4077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1322AA69-0F6A-4968-A242-E6C7FCD6876E}"/>
              </a:ext>
            </a:extLst>
          </p:cNvPr>
          <p:cNvGrpSpPr/>
          <p:nvPr/>
        </p:nvGrpSpPr>
        <p:grpSpPr>
          <a:xfrm>
            <a:off x="1007539" y="4625859"/>
            <a:ext cx="2003278" cy="845153"/>
            <a:chOff x="431321" y="1728277"/>
            <a:chExt cx="1423359" cy="1475881"/>
          </a:xfrm>
        </p:grpSpPr>
        <p:sp>
          <p:nvSpPr>
            <p:cNvPr id="28" name="Freeform: Shape 27">
              <a:extLst>
                <a:ext uri="{FF2B5EF4-FFF2-40B4-BE49-F238E27FC236}">
                  <a16:creationId xmlns:a16="http://schemas.microsoft.com/office/drawing/2014/main" id="{E18CAA23-FA93-4E46-ADD8-7E78AF864DCF}"/>
                </a:ext>
              </a:extLst>
            </p:cNvPr>
            <p:cNvSpPr/>
            <p:nvPr/>
          </p:nvSpPr>
          <p:spPr>
            <a:xfrm>
              <a:off x="465827" y="2393275"/>
              <a:ext cx="1026543" cy="810883"/>
            </a:xfrm>
            <a:custGeom>
              <a:avLst/>
              <a:gdLst>
                <a:gd name="connsiteX0" fmla="*/ 310551 w 1026543"/>
                <a:gd name="connsiteY0" fmla="*/ 17252 h 810883"/>
                <a:gd name="connsiteX1" fmla="*/ 0 w 1026543"/>
                <a:gd name="connsiteY1" fmla="*/ 810883 h 810883"/>
                <a:gd name="connsiteX2" fmla="*/ 1026543 w 1026543"/>
                <a:gd name="connsiteY2" fmla="*/ 715992 h 810883"/>
                <a:gd name="connsiteX3" fmla="*/ 767751 w 1026543"/>
                <a:gd name="connsiteY3" fmla="*/ 0 h 810883"/>
                <a:gd name="connsiteX4" fmla="*/ 310551 w 1026543"/>
                <a:gd name="connsiteY4" fmla="*/ 17252 h 81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543" h="810883">
                  <a:moveTo>
                    <a:pt x="310551" y="17252"/>
                  </a:moveTo>
                  <a:lnTo>
                    <a:pt x="0" y="810883"/>
                  </a:lnTo>
                  <a:lnTo>
                    <a:pt x="1026543" y="715992"/>
                  </a:lnTo>
                  <a:lnTo>
                    <a:pt x="767751" y="0"/>
                  </a:lnTo>
                  <a:lnTo>
                    <a:pt x="310551" y="17252"/>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F44C7112-0B4C-4C5F-99FB-3E04FCE83428}"/>
                </a:ext>
              </a:extLst>
            </p:cNvPr>
            <p:cNvSpPr/>
            <p:nvPr/>
          </p:nvSpPr>
          <p:spPr>
            <a:xfrm>
              <a:off x="1233578" y="2125856"/>
              <a:ext cx="621102" cy="983411"/>
            </a:xfrm>
            <a:custGeom>
              <a:avLst/>
              <a:gdLst>
                <a:gd name="connsiteX0" fmla="*/ 0 w 621102"/>
                <a:gd name="connsiteY0" fmla="*/ 258793 h 983411"/>
                <a:gd name="connsiteX1" fmla="*/ 595223 w 621102"/>
                <a:gd name="connsiteY1" fmla="*/ 0 h 983411"/>
                <a:gd name="connsiteX2" fmla="*/ 621102 w 621102"/>
                <a:gd name="connsiteY2" fmla="*/ 940279 h 983411"/>
                <a:gd name="connsiteX3" fmla="*/ 267419 w 621102"/>
                <a:gd name="connsiteY3" fmla="*/ 983411 h 983411"/>
                <a:gd name="connsiteX4" fmla="*/ 0 w 621102"/>
                <a:gd name="connsiteY4" fmla="*/ 258793 h 983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02" h="983411">
                  <a:moveTo>
                    <a:pt x="0" y="258793"/>
                  </a:moveTo>
                  <a:lnTo>
                    <a:pt x="595223" y="0"/>
                  </a:lnTo>
                  <a:lnTo>
                    <a:pt x="621102" y="940279"/>
                  </a:lnTo>
                  <a:lnTo>
                    <a:pt x="267419" y="983411"/>
                  </a:lnTo>
                  <a:lnTo>
                    <a:pt x="0" y="258793"/>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44FAF5E3-9984-4B1D-8523-BF389FAB1169}"/>
                </a:ext>
              </a:extLst>
            </p:cNvPr>
            <p:cNvSpPr/>
            <p:nvPr/>
          </p:nvSpPr>
          <p:spPr>
            <a:xfrm>
              <a:off x="767752" y="2117230"/>
              <a:ext cx="1060015" cy="284672"/>
            </a:xfrm>
            <a:custGeom>
              <a:avLst/>
              <a:gdLst>
                <a:gd name="connsiteX0" fmla="*/ 0 w 1069675"/>
                <a:gd name="connsiteY0" fmla="*/ 276045 h 276045"/>
                <a:gd name="connsiteX1" fmla="*/ 431320 w 1069675"/>
                <a:gd name="connsiteY1" fmla="*/ 163902 h 276045"/>
                <a:gd name="connsiteX2" fmla="*/ 1069675 w 1069675"/>
                <a:gd name="connsiteY2" fmla="*/ 0 h 276045"/>
                <a:gd name="connsiteX3" fmla="*/ 483079 w 1069675"/>
                <a:gd name="connsiteY3" fmla="*/ 267419 h 276045"/>
                <a:gd name="connsiteX4" fmla="*/ 0 w 1069675"/>
                <a:gd name="connsiteY4" fmla="*/ 276045 h 276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675" h="276045">
                  <a:moveTo>
                    <a:pt x="0" y="276045"/>
                  </a:moveTo>
                  <a:lnTo>
                    <a:pt x="431320" y="163902"/>
                  </a:lnTo>
                  <a:lnTo>
                    <a:pt x="1069675" y="0"/>
                  </a:lnTo>
                  <a:lnTo>
                    <a:pt x="483079" y="267419"/>
                  </a:lnTo>
                  <a:lnTo>
                    <a:pt x="0" y="276045"/>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A81BB1AB-DE9E-40B4-B257-40EFDB576D03}"/>
                </a:ext>
              </a:extLst>
            </p:cNvPr>
            <p:cNvSpPr/>
            <p:nvPr/>
          </p:nvSpPr>
          <p:spPr>
            <a:xfrm>
              <a:off x="431321" y="1798052"/>
              <a:ext cx="336431" cy="1397479"/>
            </a:xfrm>
            <a:custGeom>
              <a:avLst/>
              <a:gdLst>
                <a:gd name="connsiteX0" fmla="*/ 25880 w 336431"/>
                <a:gd name="connsiteY0" fmla="*/ 1397479 h 1397479"/>
                <a:gd name="connsiteX1" fmla="*/ 0 w 336431"/>
                <a:gd name="connsiteY1" fmla="*/ 43132 h 1397479"/>
                <a:gd name="connsiteX2" fmla="*/ 310551 w 336431"/>
                <a:gd name="connsiteY2" fmla="*/ 0 h 1397479"/>
                <a:gd name="connsiteX3" fmla="*/ 336431 w 336431"/>
                <a:gd name="connsiteY3" fmla="*/ 612475 h 1397479"/>
                <a:gd name="connsiteX4" fmla="*/ 25880 w 336431"/>
                <a:gd name="connsiteY4" fmla="*/ 1397479 h 1397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31" h="1397479">
                  <a:moveTo>
                    <a:pt x="25880" y="1397479"/>
                  </a:moveTo>
                  <a:lnTo>
                    <a:pt x="0" y="43132"/>
                  </a:lnTo>
                  <a:lnTo>
                    <a:pt x="310551" y="0"/>
                  </a:lnTo>
                  <a:lnTo>
                    <a:pt x="336431" y="612475"/>
                  </a:lnTo>
                  <a:lnTo>
                    <a:pt x="25880" y="1397479"/>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AA9CFFAE-A63A-447F-AF58-D5DA613AE4CD}"/>
                </a:ext>
              </a:extLst>
            </p:cNvPr>
            <p:cNvSpPr/>
            <p:nvPr/>
          </p:nvSpPr>
          <p:spPr>
            <a:xfrm>
              <a:off x="741917" y="1728277"/>
              <a:ext cx="1085850" cy="669131"/>
            </a:xfrm>
            <a:custGeom>
              <a:avLst/>
              <a:gdLst>
                <a:gd name="connsiteX0" fmla="*/ 28575 w 1085850"/>
                <a:gd name="connsiteY0" fmla="*/ 669131 h 669131"/>
                <a:gd name="connsiteX1" fmla="*/ 1085850 w 1085850"/>
                <a:gd name="connsiteY1" fmla="*/ 400050 h 669131"/>
                <a:gd name="connsiteX2" fmla="*/ 1062038 w 1085850"/>
                <a:gd name="connsiteY2" fmla="*/ 0 h 669131"/>
                <a:gd name="connsiteX3" fmla="*/ 0 w 1085850"/>
                <a:gd name="connsiteY3" fmla="*/ 71437 h 669131"/>
                <a:gd name="connsiteX4" fmla="*/ 28575 w 1085850"/>
                <a:gd name="connsiteY4" fmla="*/ 669131 h 66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50" h="669131">
                  <a:moveTo>
                    <a:pt x="28575" y="669131"/>
                  </a:moveTo>
                  <a:lnTo>
                    <a:pt x="1085850" y="400050"/>
                  </a:lnTo>
                  <a:lnTo>
                    <a:pt x="1062038" y="0"/>
                  </a:lnTo>
                  <a:lnTo>
                    <a:pt x="0" y="71437"/>
                  </a:lnTo>
                  <a:lnTo>
                    <a:pt x="28575" y="669131"/>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F319E9E7-C9C7-4633-903D-5B6ABDCD26C9}"/>
              </a:ext>
            </a:extLst>
          </p:cNvPr>
          <p:cNvSpPr txBox="1"/>
          <p:nvPr/>
        </p:nvSpPr>
        <p:spPr>
          <a:xfrm>
            <a:off x="996527" y="5485848"/>
            <a:ext cx="2341895" cy="954107"/>
          </a:xfrm>
          <a:prstGeom prst="rect">
            <a:avLst/>
          </a:prstGeom>
          <a:noFill/>
        </p:spPr>
        <p:txBody>
          <a:bodyPr wrap="square" rtlCol="0">
            <a:spAutoFit/>
          </a:bodyPr>
          <a:lstStyle/>
          <a:p>
            <a:r>
              <a:rPr lang="en-US" sz="1400" b="1" dirty="0"/>
              <a:t>Line search result:</a:t>
            </a:r>
            <a:endParaRPr lang="en-US" sz="1400" dirty="0"/>
          </a:p>
          <a:p>
            <a:r>
              <a:rPr lang="en-US" sz="1400" dirty="0"/>
              <a:t>Increased distortion causes element inversion</a:t>
            </a:r>
          </a:p>
          <a:p>
            <a:r>
              <a:rPr lang="en-US" sz="1400" i="1" dirty="0">
                <a:solidFill>
                  <a:srgbClr val="0070C0"/>
                </a:solidFill>
              </a:rPr>
              <a:t>(Hex Shape = -0.05)</a:t>
            </a:r>
          </a:p>
        </p:txBody>
      </p:sp>
      <p:sp>
        <p:nvSpPr>
          <p:cNvPr id="40" name="TextBox 39">
            <a:extLst>
              <a:ext uri="{FF2B5EF4-FFF2-40B4-BE49-F238E27FC236}">
                <a16:creationId xmlns:a16="http://schemas.microsoft.com/office/drawing/2014/main" id="{7972C562-0530-4711-95E6-4055A8D36D2C}"/>
              </a:ext>
            </a:extLst>
          </p:cNvPr>
          <p:cNvSpPr txBox="1"/>
          <p:nvPr/>
        </p:nvSpPr>
        <p:spPr>
          <a:xfrm>
            <a:off x="5071307" y="4901072"/>
            <a:ext cx="6558694" cy="1384995"/>
          </a:xfrm>
          <a:prstGeom prst="rect">
            <a:avLst/>
          </a:prstGeom>
          <a:solidFill>
            <a:schemeClr val="bg1"/>
          </a:solidFill>
          <a:ln w="28575">
            <a:solidFill>
              <a:schemeClr val="accent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en-US"/>
            </a:defPPr>
            <a:lvl1pPr indent="0">
              <a:buFont typeface="Arial" panose="020B0604020202020204" pitchFamily="34" charset="0"/>
              <a:buNone/>
              <a:defRPr sz="1400" b="1"/>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b="0" dirty="0"/>
              <a:t>SIERRA/SM, by default, makes attempts (20) to find a solution without inverted elements along the search direction.  However, if you see this message it’s likely a clue that something else in the analysis may need further inspection.  Use “iteration plot” and various element shape metrics to further diagnose.  Even if an </a:t>
            </a:r>
            <a:r>
              <a:rPr lang="en-US" b="0" dirty="0" err="1"/>
              <a:t>uninverted</a:t>
            </a:r>
            <a:r>
              <a:rPr lang="en-US" b="0" dirty="0"/>
              <a:t> solution is found, it usually means the step size is so small that future solution progress may be minimal.</a:t>
            </a:r>
          </a:p>
        </p:txBody>
      </p:sp>
      <p:sp>
        <p:nvSpPr>
          <p:cNvPr id="41" name="Rectangle 40">
            <a:extLst>
              <a:ext uri="{FF2B5EF4-FFF2-40B4-BE49-F238E27FC236}">
                <a16:creationId xmlns:a16="http://schemas.microsoft.com/office/drawing/2014/main" id="{D3A100E8-FCFB-44DB-82D2-702594A4587D}"/>
              </a:ext>
            </a:extLst>
          </p:cNvPr>
          <p:cNvSpPr/>
          <p:nvPr/>
        </p:nvSpPr>
        <p:spPr>
          <a:xfrm>
            <a:off x="5088559" y="2922063"/>
            <a:ext cx="3675879" cy="709657"/>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3F395945-390F-4A30-A186-4B8CDDA86DD9}"/>
              </a:ext>
            </a:extLst>
          </p:cNvPr>
          <p:cNvCxnSpPr/>
          <p:nvPr/>
        </p:nvCxnSpPr>
        <p:spPr>
          <a:xfrm flipV="1">
            <a:off x="2939425" y="3849646"/>
            <a:ext cx="71392" cy="73760"/>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B9D3261D-267F-4A35-83AC-34C91837025A}"/>
              </a:ext>
            </a:extLst>
          </p:cNvPr>
          <p:cNvCxnSpPr/>
          <p:nvPr/>
        </p:nvCxnSpPr>
        <p:spPr>
          <a:xfrm flipV="1">
            <a:off x="2789903" y="3631116"/>
            <a:ext cx="71392" cy="73760"/>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F30EBCCA-56F0-41B0-B721-1D13D76EC3ED}"/>
              </a:ext>
            </a:extLst>
          </p:cNvPr>
          <p:cNvCxnSpPr/>
          <p:nvPr/>
        </p:nvCxnSpPr>
        <p:spPr>
          <a:xfrm flipV="1">
            <a:off x="2726643" y="3516100"/>
            <a:ext cx="71392" cy="73760"/>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094ABBB9-0DAC-434F-B345-5250B84A65DE}"/>
              </a:ext>
            </a:extLst>
          </p:cNvPr>
          <p:cNvCxnSpPr/>
          <p:nvPr/>
        </p:nvCxnSpPr>
        <p:spPr>
          <a:xfrm flipV="1">
            <a:off x="2697891" y="3470100"/>
            <a:ext cx="71392" cy="73760"/>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CA6CDAC0-B69F-4846-A55E-F2B6B0186953}"/>
              </a:ext>
            </a:extLst>
          </p:cNvPr>
          <p:cNvCxnSpPr/>
          <p:nvPr/>
        </p:nvCxnSpPr>
        <p:spPr>
          <a:xfrm flipV="1">
            <a:off x="2695018" y="3441349"/>
            <a:ext cx="71392" cy="73760"/>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8BFFC989-843C-42A9-BD8A-F49B9BB5E2ED}"/>
              </a:ext>
            </a:extLst>
          </p:cNvPr>
          <p:cNvCxnSpPr/>
          <p:nvPr/>
        </p:nvCxnSpPr>
        <p:spPr>
          <a:xfrm flipH="1">
            <a:off x="2762339" y="2055160"/>
            <a:ext cx="817623" cy="1373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C742FD0C-9A64-4F82-9908-FFE1EEF8CB93}"/>
                  </a:ext>
                </a:extLst>
              </p:cNvPr>
              <p:cNvSpPr txBox="1"/>
              <p:nvPr/>
            </p:nvSpPr>
            <p:spPr>
              <a:xfrm>
                <a:off x="2674599" y="1472932"/>
                <a:ext cx="1662424" cy="830997"/>
              </a:xfrm>
              <a:prstGeom prst="rect">
                <a:avLst/>
              </a:prstGeom>
              <a:noFill/>
            </p:spPr>
            <p:txBody>
              <a:bodyPr wrap="square" rtlCol="0">
                <a:spAutoFit/>
              </a:bodyPr>
              <a:lstStyle/>
              <a:p>
                <a:r>
                  <a:rPr lang="en-US" sz="1200" dirty="0"/>
                  <a:t>Multiple attempts to find a step length if the solution at </a:t>
                </a:r>
                <a14:m>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𝑥</m:t>
                        </m:r>
                      </m:e>
                      <m:sub>
                        <m:r>
                          <a:rPr lang="en-US" sz="1200" b="0" i="1" smtClean="0">
                            <a:latin typeface="Cambria Math" panose="02040503050406030204" pitchFamily="18" charset="0"/>
                          </a:rPr>
                          <m:t>1</m:t>
                        </m:r>
                      </m:sub>
                    </m:sSub>
                  </m:oMath>
                </a14:m>
                <a:r>
                  <a:rPr lang="en-US" sz="1200" dirty="0"/>
                  <a:t> is inverted</a:t>
                </a:r>
              </a:p>
            </p:txBody>
          </p:sp>
        </mc:Choice>
        <mc:Fallback xmlns="">
          <p:sp>
            <p:nvSpPr>
              <p:cNvPr id="54" name="TextBox 53">
                <a:extLst>
                  <a:ext uri="{FF2B5EF4-FFF2-40B4-BE49-F238E27FC236}">
                    <a16:creationId xmlns:a16="http://schemas.microsoft.com/office/drawing/2014/main" id="{C742FD0C-9A64-4F82-9908-FFE1EEF8CB93}"/>
                  </a:ext>
                </a:extLst>
              </p:cNvPr>
              <p:cNvSpPr txBox="1">
                <a:spLocks noRot="1" noChangeAspect="1" noMove="1" noResize="1" noEditPoints="1" noAdjustHandles="1" noChangeArrowheads="1" noChangeShapeType="1" noTextEdit="1"/>
              </p:cNvSpPr>
              <p:nvPr/>
            </p:nvSpPr>
            <p:spPr>
              <a:xfrm>
                <a:off x="2674599" y="1472932"/>
                <a:ext cx="1662424" cy="830997"/>
              </a:xfrm>
              <a:prstGeom prst="rect">
                <a:avLst/>
              </a:prstGeom>
              <a:blipFill>
                <a:blip r:embed="rId6"/>
                <a:stretch>
                  <a:fillRect l="-368" t="-735" r="-368" b="-5147"/>
                </a:stretch>
              </a:blipFill>
            </p:spPr>
            <p:txBody>
              <a:bodyPr/>
              <a:lstStyle/>
              <a:p>
                <a:r>
                  <a:rPr lang="en-US">
                    <a:noFill/>
                  </a:rPr>
                  <a:t> </a:t>
                </a:r>
              </a:p>
            </p:txBody>
          </p:sp>
        </mc:Fallback>
      </mc:AlternateContent>
    </p:spTree>
    <p:extLst>
      <p:ext uri="{BB962C8B-B14F-4D97-AF65-F5344CB8AC3E}">
        <p14:creationId xmlns:p14="http://schemas.microsoft.com/office/powerpoint/2010/main" val="191548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D4CCE-C43B-4C64-9DD6-E30272D345D0}"/>
              </a:ext>
            </a:extLst>
          </p:cNvPr>
          <p:cNvSpPr>
            <a:spLocks noGrp="1"/>
          </p:cNvSpPr>
          <p:nvPr>
            <p:ph type="title"/>
          </p:nvPr>
        </p:nvSpPr>
        <p:spPr/>
        <p:txBody>
          <a:bodyPr/>
          <a:lstStyle/>
          <a:p>
            <a:r>
              <a:rPr lang="en-US" dirty="0"/>
              <a:t>Example 10: Predictors and tension specimens</a:t>
            </a:r>
          </a:p>
        </p:txBody>
      </p:sp>
      <p:sp>
        <p:nvSpPr>
          <p:cNvPr id="4" name="Slide Number Placeholder 3">
            <a:extLst>
              <a:ext uri="{FF2B5EF4-FFF2-40B4-BE49-F238E27FC236}">
                <a16:creationId xmlns:a16="http://schemas.microsoft.com/office/drawing/2014/main" id="{3B686BE1-D086-487F-905E-1BE738E21607}"/>
              </a:ext>
            </a:extLst>
          </p:cNvPr>
          <p:cNvSpPr>
            <a:spLocks noGrp="1"/>
          </p:cNvSpPr>
          <p:nvPr>
            <p:ph type="sldNum" sz="quarter" idx="4"/>
          </p:nvPr>
        </p:nvSpPr>
        <p:spPr/>
        <p:txBody>
          <a:bodyPr/>
          <a:lstStyle/>
          <a:p>
            <a:pPr algn="ctr"/>
            <a:fld id="{F6B149FD-26F7-3645-B4E7-BA8B8CC5EEA8}" type="slidenum">
              <a:rPr lang="en-US" smtClean="0"/>
              <a:pPr algn="ctr"/>
              <a:t>117</a:t>
            </a:fld>
            <a:endParaRPr lang="en-US" dirty="0"/>
          </a:p>
        </p:txBody>
      </p:sp>
      <p:sp>
        <p:nvSpPr>
          <p:cNvPr id="9" name="TextBox 8">
            <a:extLst>
              <a:ext uri="{FF2B5EF4-FFF2-40B4-BE49-F238E27FC236}">
                <a16:creationId xmlns:a16="http://schemas.microsoft.com/office/drawing/2014/main" id="{925CCC15-2AAB-43D1-A0AA-B7848BBE6798}"/>
              </a:ext>
            </a:extLst>
          </p:cNvPr>
          <p:cNvSpPr txBox="1"/>
          <p:nvPr/>
        </p:nvSpPr>
        <p:spPr>
          <a:xfrm>
            <a:off x="575954" y="1480646"/>
            <a:ext cx="3255278" cy="1754326"/>
          </a:xfrm>
          <a:prstGeom prst="rect">
            <a:avLst/>
          </a:prstGeom>
          <a:noFill/>
        </p:spPr>
        <p:txBody>
          <a:bodyPr wrap="square" rtlCol="0">
            <a:spAutoFit/>
          </a:bodyPr>
          <a:lstStyle/>
          <a:p>
            <a:pPr>
              <a:spcAft>
                <a:spcPts val="600"/>
              </a:spcAft>
            </a:pPr>
            <a:r>
              <a:rPr lang="en-US" dirty="0"/>
              <a:t>Our system model requires material constitutive models to be fit, and we’re using tension specimen models to reduce testing requirements.</a:t>
            </a:r>
          </a:p>
        </p:txBody>
      </p:sp>
      <p:cxnSp>
        <p:nvCxnSpPr>
          <p:cNvPr id="52" name="Straight Arrow Connector 51">
            <a:extLst>
              <a:ext uri="{FF2B5EF4-FFF2-40B4-BE49-F238E27FC236}">
                <a16:creationId xmlns:a16="http://schemas.microsoft.com/office/drawing/2014/main" id="{11DDA088-D685-47EF-BAFC-DFE896338F5E}"/>
              </a:ext>
            </a:extLst>
          </p:cNvPr>
          <p:cNvCxnSpPr>
            <a:cxnSpLocks/>
          </p:cNvCxnSpPr>
          <p:nvPr/>
        </p:nvCxnSpPr>
        <p:spPr>
          <a:xfrm flipH="1">
            <a:off x="6681882" y="5558876"/>
            <a:ext cx="1108824" cy="375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9E950997-22C9-4ADE-BEC7-AAB22BE7C871}"/>
              </a:ext>
            </a:extLst>
          </p:cNvPr>
          <p:cNvSpPr txBox="1"/>
          <p:nvPr/>
        </p:nvSpPr>
        <p:spPr>
          <a:xfrm>
            <a:off x="2456394" y="5377353"/>
            <a:ext cx="1787884" cy="954107"/>
          </a:xfrm>
          <a:prstGeom prst="rect">
            <a:avLst/>
          </a:prstGeom>
          <a:noFill/>
        </p:spPr>
        <p:txBody>
          <a:bodyPr wrap="square" rtlCol="0">
            <a:spAutoFit/>
          </a:bodyPr>
          <a:lstStyle/>
          <a:p>
            <a:r>
              <a:rPr lang="en-US" sz="1400" i="1" dirty="0"/>
              <a:t>Units are:</a:t>
            </a:r>
            <a:br>
              <a:rPr lang="en-US" sz="1400" i="1" dirty="0"/>
            </a:br>
            <a:r>
              <a:rPr lang="en-US" sz="1400" i="1" dirty="0"/>
              <a:t>  Force: Newtons</a:t>
            </a:r>
          </a:p>
          <a:p>
            <a:r>
              <a:rPr lang="en-US" sz="1400" i="1" dirty="0"/>
              <a:t>  Distance: Meters</a:t>
            </a:r>
          </a:p>
          <a:p>
            <a:r>
              <a:rPr lang="en-US" sz="1400" i="1" dirty="0"/>
              <a:t>  Time: Seconds</a:t>
            </a:r>
          </a:p>
        </p:txBody>
      </p:sp>
      <p:pic>
        <p:nvPicPr>
          <p:cNvPr id="6" name="Picture 5">
            <a:extLst>
              <a:ext uri="{FF2B5EF4-FFF2-40B4-BE49-F238E27FC236}">
                <a16:creationId xmlns:a16="http://schemas.microsoft.com/office/drawing/2014/main" id="{C5890BF5-F6D1-4B50-9C84-08CC5DFEE6B5}"/>
              </a:ext>
            </a:extLst>
          </p:cNvPr>
          <p:cNvPicPr>
            <a:picLocks noChangeAspect="1"/>
          </p:cNvPicPr>
          <p:nvPr/>
        </p:nvPicPr>
        <p:blipFill>
          <a:blip r:embed="rId2"/>
          <a:stretch>
            <a:fillRect/>
          </a:stretch>
        </p:blipFill>
        <p:spPr>
          <a:xfrm>
            <a:off x="4067699" y="1143001"/>
            <a:ext cx="1212769" cy="5188460"/>
          </a:xfrm>
          <a:prstGeom prst="rect">
            <a:avLst/>
          </a:prstGeom>
        </p:spPr>
      </p:pic>
      <p:sp>
        <p:nvSpPr>
          <p:cNvPr id="47" name="TextBox 46">
            <a:extLst>
              <a:ext uri="{FF2B5EF4-FFF2-40B4-BE49-F238E27FC236}">
                <a16:creationId xmlns:a16="http://schemas.microsoft.com/office/drawing/2014/main" id="{136A4CF3-2943-4417-98ED-C1C48A2FDCB7}"/>
              </a:ext>
            </a:extLst>
          </p:cNvPr>
          <p:cNvSpPr txBox="1"/>
          <p:nvPr/>
        </p:nvSpPr>
        <p:spPr>
          <a:xfrm>
            <a:off x="7810853" y="4994897"/>
            <a:ext cx="2096403" cy="1200329"/>
          </a:xfrm>
          <a:prstGeom prst="rect">
            <a:avLst/>
          </a:prstGeom>
          <a:noFill/>
        </p:spPr>
        <p:txBody>
          <a:bodyPr wrap="square" rtlCol="0">
            <a:spAutoFit/>
          </a:bodyPr>
          <a:lstStyle/>
          <a:p>
            <a:r>
              <a:rPr lang="en-US" dirty="0"/>
              <a:t>Quarter symmetry model boundary conditions</a:t>
            </a:r>
          </a:p>
        </p:txBody>
      </p:sp>
      <p:grpSp>
        <p:nvGrpSpPr>
          <p:cNvPr id="26" name="Group 25">
            <a:extLst>
              <a:ext uri="{FF2B5EF4-FFF2-40B4-BE49-F238E27FC236}">
                <a16:creationId xmlns:a16="http://schemas.microsoft.com/office/drawing/2014/main" id="{03DECE6B-7EAE-4469-A293-77C5E768D79F}"/>
              </a:ext>
            </a:extLst>
          </p:cNvPr>
          <p:cNvGrpSpPr/>
          <p:nvPr/>
        </p:nvGrpSpPr>
        <p:grpSpPr>
          <a:xfrm>
            <a:off x="6288517" y="1288678"/>
            <a:ext cx="827024" cy="4743974"/>
            <a:chOff x="6288517" y="1288678"/>
            <a:chExt cx="827024" cy="4743974"/>
          </a:xfrm>
        </p:grpSpPr>
        <p:grpSp>
          <p:nvGrpSpPr>
            <p:cNvPr id="19" name="Group 18">
              <a:extLst>
                <a:ext uri="{FF2B5EF4-FFF2-40B4-BE49-F238E27FC236}">
                  <a16:creationId xmlns:a16="http://schemas.microsoft.com/office/drawing/2014/main" id="{90B10264-D331-41FF-9CD6-E136DAEB4FEC}"/>
                </a:ext>
              </a:extLst>
            </p:cNvPr>
            <p:cNvGrpSpPr/>
            <p:nvPr/>
          </p:nvGrpSpPr>
          <p:grpSpPr>
            <a:xfrm>
              <a:off x="6288517" y="1686465"/>
              <a:ext cx="827024" cy="4346187"/>
              <a:chOff x="6455208" y="1143001"/>
              <a:chExt cx="827024" cy="4346187"/>
            </a:xfrm>
          </p:grpSpPr>
          <p:pic>
            <p:nvPicPr>
              <p:cNvPr id="10" name="Picture 9">
                <a:extLst>
                  <a:ext uri="{FF2B5EF4-FFF2-40B4-BE49-F238E27FC236}">
                    <a16:creationId xmlns:a16="http://schemas.microsoft.com/office/drawing/2014/main" id="{7AEFD4E8-B176-4D35-9892-FA38AA432FAA}"/>
                  </a:ext>
                </a:extLst>
              </p:cNvPr>
              <p:cNvPicPr>
                <a:picLocks noChangeAspect="1"/>
              </p:cNvPicPr>
              <p:nvPr/>
            </p:nvPicPr>
            <p:blipFill>
              <a:blip r:embed="rId3"/>
              <a:stretch>
                <a:fillRect/>
              </a:stretch>
            </p:blipFill>
            <p:spPr>
              <a:xfrm>
                <a:off x="6455208" y="1143001"/>
                <a:ext cx="827024" cy="4283725"/>
              </a:xfrm>
              <a:prstGeom prst="rect">
                <a:avLst/>
              </a:prstGeom>
            </p:spPr>
          </p:pic>
          <p:sp>
            <p:nvSpPr>
              <p:cNvPr id="12" name="Oval 11">
                <a:extLst>
                  <a:ext uri="{FF2B5EF4-FFF2-40B4-BE49-F238E27FC236}">
                    <a16:creationId xmlns:a16="http://schemas.microsoft.com/office/drawing/2014/main" id="{57414CEB-4B15-4E72-98E6-F640A3154BC4}"/>
                  </a:ext>
                </a:extLst>
              </p:cNvPr>
              <p:cNvSpPr/>
              <p:nvPr/>
            </p:nvSpPr>
            <p:spPr>
              <a:xfrm>
                <a:off x="6638995" y="5365854"/>
                <a:ext cx="63034" cy="493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2607030-8236-416A-B102-AF168398D695}"/>
                  </a:ext>
                </a:extLst>
              </p:cNvPr>
              <p:cNvSpPr/>
              <p:nvPr/>
            </p:nvSpPr>
            <p:spPr>
              <a:xfrm>
                <a:off x="6544574" y="5365855"/>
                <a:ext cx="63034" cy="493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0246E34-0753-4980-B2AF-5F179BC43ABD}"/>
                  </a:ext>
                </a:extLst>
              </p:cNvPr>
              <p:cNvSpPr/>
              <p:nvPr/>
            </p:nvSpPr>
            <p:spPr>
              <a:xfrm>
                <a:off x="6728361" y="5365855"/>
                <a:ext cx="63034" cy="493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3C793F5-75F1-499B-99E1-2E7EB1D8317F}"/>
                  </a:ext>
                </a:extLst>
              </p:cNvPr>
              <p:cNvCxnSpPr>
                <a:cxnSpLocks/>
                <a:endCxn id="10" idx="2"/>
              </p:cNvCxnSpPr>
              <p:nvPr/>
            </p:nvCxnSpPr>
            <p:spPr>
              <a:xfrm>
                <a:off x="6468374" y="5426726"/>
                <a:ext cx="4003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31E541C-3846-4EE0-A843-287757DB10F1}"/>
                  </a:ext>
                </a:extLst>
              </p:cNvPr>
              <p:cNvCxnSpPr/>
              <p:nvPr/>
            </p:nvCxnSpPr>
            <p:spPr>
              <a:xfrm flipV="1">
                <a:off x="6468374" y="5426726"/>
                <a:ext cx="56251" cy="59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BED0E05-7EED-4527-96BE-C1A14C79C3C2}"/>
                  </a:ext>
                </a:extLst>
              </p:cNvPr>
              <p:cNvCxnSpPr/>
              <p:nvPr/>
            </p:nvCxnSpPr>
            <p:spPr>
              <a:xfrm flipV="1">
                <a:off x="6546302" y="5426726"/>
                <a:ext cx="56251" cy="59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1CA3AAF-15A1-421F-8158-276378463ED2}"/>
                  </a:ext>
                </a:extLst>
              </p:cNvPr>
              <p:cNvCxnSpPr/>
              <p:nvPr/>
            </p:nvCxnSpPr>
            <p:spPr>
              <a:xfrm flipV="1">
                <a:off x="6615719" y="5426726"/>
                <a:ext cx="56251" cy="59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74295CC-1AE9-453B-BC98-AD89FED629C8}"/>
                  </a:ext>
                </a:extLst>
              </p:cNvPr>
              <p:cNvCxnSpPr/>
              <p:nvPr/>
            </p:nvCxnSpPr>
            <p:spPr>
              <a:xfrm flipV="1">
                <a:off x="6685136" y="5426725"/>
                <a:ext cx="56251" cy="59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DF88CB3-9C1A-4B51-9432-30FDB15AB08D}"/>
                  </a:ext>
                </a:extLst>
              </p:cNvPr>
              <p:cNvCxnSpPr/>
              <p:nvPr/>
            </p:nvCxnSpPr>
            <p:spPr>
              <a:xfrm flipV="1">
                <a:off x="6754553" y="5429514"/>
                <a:ext cx="56251" cy="59674"/>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9" name="Straight Arrow Connector 48">
              <a:extLst>
                <a:ext uri="{FF2B5EF4-FFF2-40B4-BE49-F238E27FC236}">
                  <a16:creationId xmlns:a16="http://schemas.microsoft.com/office/drawing/2014/main" id="{9776204E-AD31-4710-A592-9FFA27D77FCB}"/>
                </a:ext>
              </a:extLst>
            </p:cNvPr>
            <p:cNvCxnSpPr>
              <a:cxnSpLocks/>
            </p:cNvCxnSpPr>
            <p:nvPr/>
          </p:nvCxnSpPr>
          <p:spPr>
            <a:xfrm flipH="1" flipV="1">
              <a:off x="6353733" y="1311213"/>
              <a:ext cx="9681" cy="427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877A4AC-5BF1-47F9-AE9A-AD610933C912}"/>
                </a:ext>
              </a:extLst>
            </p:cNvPr>
            <p:cNvCxnSpPr>
              <a:cxnSpLocks/>
            </p:cNvCxnSpPr>
            <p:nvPr/>
          </p:nvCxnSpPr>
          <p:spPr>
            <a:xfrm flipH="1" flipV="1">
              <a:off x="6580428" y="1299715"/>
              <a:ext cx="9681" cy="427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EC66292-1883-4A00-918E-94C8CC8DAC25}"/>
                </a:ext>
              </a:extLst>
            </p:cNvPr>
            <p:cNvCxnSpPr>
              <a:cxnSpLocks/>
            </p:cNvCxnSpPr>
            <p:nvPr/>
          </p:nvCxnSpPr>
          <p:spPr>
            <a:xfrm flipH="1" flipV="1">
              <a:off x="6808448" y="1299715"/>
              <a:ext cx="9681" cy="427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3C18867-033B-40D8-AB2C-21A07730F33A}"/>
                </a:ext>
              </a:extLst>
            </p:cNvPr>
            <p:cNvCxnSpPr>
              <a:cxnSpLocks/>
            </p:cNvCxnSpPr>
            <p:nvPr/>
          </p:nvCxnSpPr>
          <p:spPr>
            <a:xfrm flipH="1" flipV="1">
              <a:off x="7026787" y="1288678"/>
              <a:ext cx="9681" cy="427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07741710-D1DF-4508-B476-50D894219E2E}"/>
              </a:ext>
            </a:extLst>
          </p:cNvPr>
          <p:cNvSpPr txBox="1"/>
          <p:nvPr/>
        </p:nvSpPr>
        <p:spPr>
          <a:xfrm>
            <a:off x="7086045" y="1189313"/>
            <a:ext cx="2096403" cy="646331"/>
          </a:xfrm>
          <a:prstGeom prst="rect">
            <a:avLst/>
          </a:prstGeom>
          <a:noFill/>
        </p:spPr>
        <p:txBody>
          <a:bodyPr wrap="square" rtlCol="0">
            <a:spAutoFit/>
          </a:bodyPr>
          <a:lstStyle/>
          <a:p>
            <a:r>
              <a:rPr lang="en-US" dirty="0"/>
              <a:t>Prescribed displacements</a:t>
            </a:r>
          </a:p>
        </p:txBody>
      </p:sp>
    </p:spTree>
    <p:extLst>
      <p:ext uri="{BB962C8B-B14F-4D97-AF65-F5344CB8AC3E}">
        <p14:creationId xmlns:p14="http://schemas.microsoft.com/office/powerpoint/2010/main" val="47379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6C480A-75E6-4F8A-8925-0051562AFC40}"/>
              </a:ext>
            </a:extLst>
          </p:cNvPr>
          <p:cNvPicPr>
            <a:picLocks noChangeAspect="1"/>
          </p:cNvPicPr>
          <p:nvPr/>
        </p:nvPicPr>
        <p:blipFill>
          <a:blip r:embed="rId2" cstate="print">
            <a:alphaModFix amt="10000"/>
            <a:extLst>
              <a:ext uri="{28A0092B-C50C-407E-A947-70E740481C1C}">
                <a14:useLocalDpi xmlns:a14="http://schemas.microsoft.com/office/drawing/2010/main" val="0"/>
              </a:ext>
            </a:extLst>
          </a:blip>
          <a:stretch>
            <a:fillRect/>
          </a:stretch>
        </p:blipFill>
        <p:spPr>
          <a:xfrm>
            <a:off x="3182726" y="595451"/>
            <a:ext cx="5450030" cy="5861211"/>
          </a:xfrm>
          <a:prstGeom prst="rect">
            <a:avLst/>
          </a:prstGeom>
        </p:spPr>
      </p:pic>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Example 10: The effect of a load step predictor</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118</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678426" y="1283273"/>
            <a:ext cx="10815483" cy="5173388"/>
            <a:chOff x="575953" y="1253529"/>
            <a:chExt cx="5883215" cy="3560984"/>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Ex10: Experiment with predictor settings </a:t>
              </a:r>
            </a:p>
          </p:txBody>
        </p:sp>
      </p:grpSp>
      <p:sp>
        <p:nvSpPr>
          <p:cNvPr id="5" name="TextBox 4">
            <a:extLst>
              <a:ext uri="{FF2B5EF4-FFF2-40B4-BE49-F238E27FC236}">
                <a16:creationId xmlns:a16="http://schemas.microsoft.com/office/drawing/2014/main" id="{408D0970-7F33-4A60-9138-D6986BEC8078}"/>
              </a:ext>
            </a:extLst>
          </p:cNvPr>
          <p:cNvSpPr txBox="1"/>
          <p:nvPr/>
        </p:nvSpPr>
        <p:spPr>
          <a:xfrm>
            <a:off x="678425" y="1750143"/>
            <a:ext cx="9102387" cy="3396381"/>
          </a:xfrm>
          <a:prstGeom prst="rect">
            <a:avLst/>
          </a:prstGeom>
          <a:noFill/>
        </p:spPr>
        <p:txBody>
          <a:bodyPr wrap="square" rtlCol="0">
            <a:noAutofit/>
          </a:bodyPr>
          <a:lstStyle/>
          <a:p>
            <a:r>
              <a:rPr lang="en-US" sz="1400" dirty="0"/>
              <a:t>File: </a:t>
            </a:r>
            <a:r>
              <a:rPr lang="en-US" sz="1400" dirty="0" err="1"/>
              <a:t>tension_specimen.i</a:t>
            </a:r>
            <a:endParaRPr lang="en-US" sz="1400" dirty="0"/>
          </a:p>
          <a:p>
            <a:endParaRPr lang="en-US" sz="1400" b="1" dirty="0"/>
          </a:p>
          <a:p>
            <a:pPr marL="342900" indent="-342900">
              <a:spcAft>
                <a:spcPts val="1200"/>
              </a:spcAft>
              <a:buFont typeface="+mj-lt"/>
              <a:buAutoNum type="arabicPeriod"/>
            </a:pPr>
            <a:r>
              <a:rPr lang="en-US" sz="1400" b="1" dirty="0"/>
              <a:t>The predictor is disabled this input deck by default</a:t>
            </a:r>
            <a:r>
              <a:rPr lang="en-US" sz="1400" dirty="0"/>
              <a:t>.  Run the input and watch the log file as it progresses.  (Kill the run with CTRL+C if you get tired of watching it).</a:t>
            </a:r>
          </a:p>
          <a:p>
            <a:pPr marL="742950" lvl="1" indent="-285750">
              <a:spcAft>
                <a:spcPts val="1200"/>
              </a:spcAft>
              <a:buFontTx/>
              <a:buChar char="-"/>
            </a:pPr>
            <a:r>
              <a:rPr lang="en-US" sz="1400" dirty="0"/>
              <a:t>Open the file with “less &lt;filename&gt;” at a command prompt</a:t>
            </a:r>
          </a:p>
          <a:p>
            <a:pPr marL="742950" lvl="1" indent="-285750">
              <a:spcAft>
                <a:spcPts val="1200"/>
              </a:spcAft>
              <a:buFontTx/>
              <a:buChar char="-"/>
            </a:pPr>
            <a:r>
              <a:rPr lang="en-US" sz="1400" dirty="0"/>
              <a:t>Press “SHIFT+F” to follow the log file (or hold down “END”)</a:t>
            </a:r>
          </a:p>
          <a:p>
            <a:pPr marL="342900" indent="-342900">
              <a:spcAft>
                <a:spcPts val="1200"/>
              </a:spcAft>
              <a:buFont typeface="+mj-lt"/>
              <a:buAutoNum type="arabicPeriod"/>
            </a:pPr>
            <a:r>
              <a:rPr lang="en-US" sz="1400" b="1" dirty="0"/>
              <a:t>Enable the predictor</a:t>
            </a:r>
            <a:r>
              <a:rPr lang="en-US" sz="1400" dirty="0"/>
              <a:t> by setting “</a:t>
            </a:r>
            <a:r>
              <a:rPr lang="en-US" sz="1400" dirty="0">
                <a:latin typeface="Courier New" panose="02070309020205020404" pitchFamily="49" charset="0"/>
                <a:cs typeface="Courier New" panose="02070309020205020404" pitchFamily="49" charset="0"/>
              </a:rPr>
              <a:t>SCALE FACTOR = 1.0</a:t>
            </a:r>
            <a:r>
              <a:rPr lang="en-US" sz="1400" dirty="0"/>
              <a:t>” in the “</a:t>
            </a:r>
            <a:r>
              <a:rPr lang="en-US" sz="1400" dirty="0">
                <a:latin typeface="Courier New" panose="02070309020205020404" pitchFamily="49" charset="0"/>
                <a:cs typeface="Courier New" panose="02070309020205020404" pitchFamily="49" charset="0"/>
              </a:rPr>
              <a:t>LOADSTEP PREDICTOR</a:t>
            </a:r>
            <a:r>
              <a:rPr lang="en-US" sz="1400" dirty="0"/>
              <a:t>” command block.  How does the convergence change?</a:t>
            </a:r>
          </a:p>
          <a:p>
            <a:pPr>
              <a:spcAft>
                <a:spcPts val="1200"/>
              </a:spcAft>
            </a:pPr>
            <a:endParaRPr lang="en-US" sz="1400" dirty="0"/>
          </a:p>
          <a:p>
            <a:pPr>
              <a:spcAft>
                <a:spcPts val="1200"/>
              </a:spcAft>
            </a:pPr>
            <a:r>
              <a:rPr lang="en-US" sz="1400" b="1" dirty="0"/>
              <a:t>Extra credit:</a:t>
            </a:r>
            <a:r>
              <a:rPr lang="en-US" sz="1400" dirty="0"/>
              <a:t> The constitutive model used in this example is rate-dependent.  Investigate how “time” plays a role in the quasi-static solution here by changing the loading rate.  The input deck has an APREPRO variable at the top of the file called “</a:t>
            </a:r>
            <a:r>
              <a:rPr lang="en-US" sz="1400" dirty="0" err="1">
                <a:latin typeface="Courier New" panose="02070309020205020404" pitchFamily="49" charset="0"/>
                <a:cs typeface="Courier New" panose="02070309020205020404" pitchFamily="49" charset="0"/>
              </a:rPr>
              <a:t>load_rate_scale</a:t>
            </a:r>
            <a:r>
              <a:rPr lang="en-US" sz="1400" dirty="0"/>
              <a:t>”:</a:t>
            </a:r>
          </a:p>
          <a:p>
            <a:pPr marL="285750" indent="-285750">
              <a:spcAft>
                <a:spcPts val="1200"/>
              </a:spcAft>
              <a:buFont typeface="Arial" panose="020B0604020202020204" pitchFamily="34" charset="0"/>
              <a:buChar char="•"/>
            </a:pPr>
            <a:r>
              <a:rPr lang="en-US" sz="1400" dirty="0"/>
              <a:t>Run an analysis with </a:t>
            </a:r>
            <a:r>
              <a:rPr lang="en-US" sz="1400" dirty="0" err="1">
                <a:latin typeface="Courier New" panose="02070309020205020404" pitchFamily="49" charset="0"/>
                <a:cs typeface="Courier New" panose="02070309020205020404" pitchFamily="49" charset="0"/>
              </a:rPr>
              <a:t>load_rate_scale</a:t>
            </a:r>
            <a:r>
              <a:rPr lang="en-US" sz="1400" dirty="0">
                <a:latin typeface="Courier New" panose="02070309020205020404" pitchFamily="49" charset="0"/>
                <a:cs typeface="Courier New" panose="02070309020205020404" pitchFamily="49" charset="0"/>
              </a:rPr>
              <a:t> = 10.0</a:t>
            </a:r>
          </a:p>
          <a:p>
            <a:pPr marL="285750" indent="-285750">
              <a:spcAft>
                <a:spcPts val="1200"/>
              </a:spcAft>
              <a:buFont typeface="Arial" panose="020B0604020202020204" pitchFamily="34" charset="0"/>
              <a:buChar char="•"/>
            </a:pPr>
            <a:r>
              <a:rPr lang="en-US" sz="1400" dirty="0"/>
              <a:t>Run an analysis with </a:t>
            </a:r>
            <a:r>
              <a:rPr lang="en-US" sz="1400" dirty="0" err="1">
                <a:latin typeface="Courier New" panose="02070309020205020404" pitchFamily="49" charset="0"/>
                <a:cs typeface="Courier New" panose="02070309020205020404" pitchFamily="49" charset="0"/>
              </a:rPr>
              <a:t>load_rate_scale</a:t>
            </a:r>
            <a:r>
              <a:rPr lang="en-US" sz="1400" dirty="0">
                <a:latin typeface="Courier New" panose="02070309020205020404" pitchFamily="49" charset="0"/>
                <a:cs typeface="Courier New" panose="02070309020205020404" pitchFamily="49" charset="0"/>
              </a:rPr>
              <a:t> = 0.1</a:t>
            </a:r>
          </a:p>
          <a:p>
            <a:pPr>
              <a:spcAft>
                <a:spcPts val="1200"/>
              </a:spcAft>
            </a:pPr>
            <a:r>
              <a:rPr lang="en-US" sz="1400" dirty="0"/>
              <a:t>How do the results differ from the nominal scale factor of 1.0?  Did this impact convergence?</a:t>
            </a:r>
          </a:p>
        </p:txBody>
      </p:sp>
      <p:sp>
        <p:nvSpPr>
          <p:cNvPr id="10" name="TextBox 9">
            <a:extLst>
              <a:ext uri="{FF2B5EF4-FFF2-40B4-BE49-F238E27FC236}">
                <a16:creationId xmlns:a16="http://schemas.microsoft.com/office/drawing/2014/main" id="{0E7D3C2C-CA07-4DF8-9201-E04C5FAD667F}"/>
              </a:ext>
            </a:extLst>
          </p:cNvPr>
          <p:cNvSpPr txBox="1"/>
          <p:nvPr/>
        </p:nvSpPr>
        <p:spPr>
          <a:xfrm>
            <a:off x="728218" y="5146524"/>
            <a:ext cx="10735563" cy="1269023"/>
          </a:xfrm>
          <a:prstGeom prst="rect">
            <a:avLst/>
          </a:prstGeom>
          <a:noFill/>
        </p:spPr>
        <p:txBody>
          <a:bodyPr wrap="square" rtlCol="0">
            <a:noAutofit/>
          </a:bodyPr>
          <a:lstStyle/>
          <a:p>
            <a:pPr>
              <a:spcAft>
                <a:spcPts val="1200"/>
              </a:spcAft>
            </a:pPr>
            <a:endParaRPr lang="en-US" sz="1400" dirty="0"/>
          </a:p>
        </p:txBody>
      </p:sp>
      <p:grpSp>
        <p:nvGrpSpPr>
          <p:cNvPr id="21" name="Group 20">
            <a:extLst>
              <a:ext uri="{FF2B5EF4-FFF2-40B4-BE49-F238E27FC236}">
                <a16:creationId xmlns:a16="http://schemas.microsoft.com/office/drawing/2014/main" id="{CF34EF4B-63D5-4BD6-8C1E-CF2124E40386}"/>
              </a:ext>
            </a:extLst>
          </p:cNvPr>
          <p:cNvGrpSpPr/>
          <p:nvPr/>
        </p:nvGrpSpPr>
        <p:grpSpPr>
          <a:xfrm>
            <a:off x="10498243" y="1840836"/>
            <a:ext cx="788873" cy="4525132"/>
            <a:chOff x="6288517" y="1288678"/>
            <a:chExt cx="827024" cy="4743974"/>
          </a:xfrm>
        </p:grpSpPr>
        <p:grpSp>
          <p:nvGrpSpPr>
            <p:cNvPr id="22" name="Group 21">
              <a:extLst>
                <a:ext uri="{FF2B5EF4-FFF2-40B4-BE49-F238E27FC236}">
                  <a16:creationId xmlns:a16="http://schemas.microsoft.com/office/drawing/2014/main" id="{1EA97D5E-CB3F-4482-9B4E-4F2038108AD1}"/>
                </a:ext>
              </a:extLst>
            </p:cNvPr>
            <p:cNvGrpSpPr/>
            <p:nvPr/>
          </p:nvGrpSpPr>
          <p:grpSpPr>
            <a:xfrm>
              <a:off x="6288517" y="1686465"/>
              <a:ext cx="827024" cy="4346187"/>
              <a:chOff x="6455208" y="1143001"/>
              <a:chExt cx="827024" cy="4346187"/>
            </a:xfrm>
          </p:grpSpPr>
          <p:pic>
            <p:nvPicPr>
              <p:cNvPr id="38" name="Picture 37">
                <a:extLst>
                  <a:ext uri="{FF2B5EF4-FFF2-40B4-BE49-F238E27FC236}">
                    <a16:creationId xmlns:a16="http://schemas.microsoft.com/office/drawing/2014/main" id="{C5E657EF-DDB6-4F47-ABE5-B0D7916AA226}"/>
                  </a:ext>
                </a:extLst>
              </p:cNvPr>
              <p:cNvPicPr>
                <a:picLocks noChangeAspect="1"/>
              </p:cNvPicPr>
              <p:nvPr/>
            </p:nvPicPr>
            <p:blipFill>
              <a:blip r:embed="rId3"/>
              <a:stretch>
                <a:fillRect/>
              </a:stretch>
            </p:blipFill>
            <p:spPr>
              <a:xfrm>
                <a:off x="6455208" y="1143001"/>
                <a:ext cx="827024" cy="4283725"/>
              </a:xfrm>
              <a:prstGeom prst="rect">
                <a:avLst/>
              </a:prstGeom>
            </p:spPr>
          </p:pic>
          <p:sp>
            <p:nvSpPr>
              <p:cNvPr id="39" name="Oval 38">
                <a:extLst>
                  <a:ext uri="{FF2B5EF4-FFF2-40B4-BE49-F238E27FC236}">
                    <a16:creationId xmlns:a16="http://schemas.microsoft.com/office/drawing/2014/main" id="{DC649EF2-35D9-4B2B-989E-96F38B2400BA}"/>
                  </a:ext>
                </a:extLst>
              </p:cNvPr>
              <p:cNvSpPr/>
              <p:nvPr/>
            </p:nvSpPr>
            <p:spPr>
              <a:xfrm>
                <a:off x="6638995" y="5365854"/>
                <a:ext cx="63034" cy="493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0AC2784-5122-4553-A8DC-411CBC4A1045}"/>
                  </a:ext>
                </a:extLst>
              </p:cNvPr>
              <p:cNvSpPr/>
              <p:nvPr/>
            </p:nvSpPr>
            <p:spPr>
              <a:xfrm>
                <a:off x="6544574" y="5365855"/>
                <a:ext cx="63034" cy="493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6CB86C8F-9312-475C-8834-BE060C72A319}"/>
                  </a:ext>
                </a:extLst>
              </p:cNvPr>
              <p:cNvSpPr/>
              <p:nvPr/>
            </p:nvSpPr>
            <p:spPr>
              <a:xfrm>
                <a:off x="6728361" y="5365855"/>
                <a:ext cx="63034" cy="493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D038626C-614B-49B4-94A7-79C2465A93B1}"/>
                  </a:ext>
                </a:extLst>
              </p:cNvPr>
              <p:cNvCxnSpPr>
                <a:cxnSpLocks/>
                <a:endCxn id="38" idx="2"/>
              </p:cNvCxnSpPr>
              <p:nvPr/>
            </p:nvCxnSpPr>
            <p:spPr>
              <a:xfrm>
                <a:off x="6468374" y="5426726"/>
                <a:ext cx="4003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7AB9830-84ED-4365-ACA1-1FD580090B77}"/>
                  </a:ext>
                </a:extLst>
              </p:cNvPr>
              <p:cNvCxnSpPr/>
              <p:nvPr/>
            </p:nvCxnSpPr>
            <p:spPr>
              <a:xfrm flipV="1">
                <a:off x="6468374" y="5426726"/>
                <a:ext cx="56251" cy="59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42D6350-22F3-42C4-81EB-5107A207CE75}"/>
                  </a:ext>
                </a:extLst>
              </p:cNvPr>
              <p:cNvCxnSpPr/>
              <p:nvPr/>
            </p:nvCxnSpPr>
            <p:spPr>
              <a:xfrm flipV="1">
                <a:off x="6546302" y="5426726"/>
                <a:ext cx="56251" cy="59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D693175-1FAD-46D3-9643-F11CB882407A}"/>
                  </a:ext>
                </a:extLst>
              </p:cNvPr>
              <p:cNvCxnSpPr/>
              <p:nvPr/>
            </p:nvCxnSpPr>
            <p:spPr>
              <a:xfrm flipV="1">
                <a:off x="6615719" y="5426726"/>
                <a:ext cx="56251" cy="59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6186C88-CEA3-40FB-BB86-F19471811756}"/>
                  </a:ext>
                </a:extLst>
              </p:cNvPr>
              <p:cNvCxnSpPr/>
              <p:nvPr/>
            </p:nvCxnSpPr>
            <p:spPr>
              <a:xfrm flipV="1">
                <a:off x="6685136" y="5426725"/>
                <a:ext cx="56251" cy="59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325B986-B6B7-4001-B809-E8B1C18CDC10}"/>
                  </a:ext>
                </a:extLst>
              </p:cNvPr>
              <p:cNvCxnSpPr/>
              <p:nvPr/>
            </p:nvCxnSpPr>
            <p:spPr>
              <a:xfrm flipV="1">
                <a:off x="6754553" y="5429514"/>
                <a:ext cx="56251" cy="59674"/>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3" name="Straight Arrow Connector 22">
              <a:extLst>
                <a:ext uri="{FF2B5EF4-FFF2-40B4-BE49-F238E27FC236}">
                  <a16:creationId xmlns:a16="http://schemas.microsoft.com/office/drawing/2014/main" id="{4AB9A760-8389-4B3D-B27D-E76467B47555}"/>
                </a:ext>
              </a:extLst>
            </p:cNvPr>
            <p:cNvCxnSpPr>
              <a:cxnSpLocks/>
            </p:cNvCxnSpPr>
            <p:nvPr/>
          </p:nvCxnSpPr>
          <p:spPr>
            <a:xfrm flipH="1" flipV="1">
              <a:off x="6353733" y="1311213"/>
              <a:ext cx="9681" cy="427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6E01918-80D0-468B-93E3-8CAAE78B20D9}"/>
                </a:ext>
              </a:extLst>
            </p:cNvPr>
            <p:cNvCxnSpPr>
              <a:cxnSpLocks/>
            </p:cNvCxnSpPr>
            <p:nvPr/>
          </p:nvCxnSpPr>
          <p:spPr>
            <a:xfrm flipH="1" flipV="1">
              <a:off x="6580428" y="1299715"/>
              <a:ext cx="9681" cy="427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A30F38E-6005-4604-865B-B62B5F582317}"/>
                </a:ext>
              </a:extLst>
            </p:cNvPr>
            <p:cNvCxnSpPr>
              <a:cxnSpLocks/>
            </p:cNvCxnSpPr>
            <p:nvPr/>
          </p:nvCxnSpPr>
          <p:spPr>
            <a:xfrm flipH="1" flipV="1">
              <a:off x="6808448" y="1299715"/>
              <a:ext cx="9681" cy="427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16B150E-DD47-4F61-98E3-C94EBD28AC26}"/>
                </a:ext>
              </a:extLst>
            </p:cNvPr>
            <p:cNvCxnSpPr>
              <a:cxnSpLocks/>
            </p:cNvCxnSpPr>
            <p:nvPr/>
          </p:nvCxnSpPr>
          <p:spPr>
            <a:xfrm flipH="1" flipV="1">
              <a:off x="7026787" y="1288678"/>
              <a:ext cx="9681" cy="427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691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8C082-6938-4670-B104-7237DF5F8892}"/>
              </a:ext>
            </a:extLst>
          </p:cNvPr>
          <p:cNvSpPr>
            <a:spLocks noGrp="1"/>
          </p:cNvSpPr>
          <p:nvPr>
            <p:ph type="title"/>
          </p:nvPr>
        </p:nvSpPr>
        <p:spPr/>
        <p:txBody>
          <a:bodyPr/>
          <a:lstStyle/>
          <a:p>
            <a:r>
              <a:rPr lang="en-US" dirty="0"/>
              <a:t>Example 10: Results and discussion</a:t>
            </a:r>
          </a:p>
        </p:txBody>
      </p:sp>
      <p:sp>
        <p:nvSpPr>
          <p:cNvPr id="4" name="Slide Number Placeholder 3">
            <a:extLst>
              <a:ext uri="{FF2B5EF4-FFF2-40B4-BE49-F238E27FC236}">
                <a16:creationId xmlns:a16="http://schemas.microsoft.com/office/drawing/2014/main" id="{9F98A9C8-68D9-4A5F-9CE7-8378F05B7DD5}"/>
              </a:ext>
            </a:extLst>
          </p:cNvPr>
          <p:cNvSpPr>
            <a:spLocks noGrp="1"/>
          </p:cNvSpPr>
          <p:nvPr>
            <p:ph type="sldNum" sz="quarter" idx="4"/>
          </p:nvPr>
        </p:nvSpPr>
        <p:spPr/>
        <p:txBody>
          <a:bodyPr/>
          <a:lstStyle/>
          <a:p>
            <a:pPr algn="ctr"/>
            <a:fld id="{F6B149FD-26F7-3645-B4E7-BA8B8CC5EEA8}" type="slidenum">
              <a:rPr lang="en-US" smtClean="0"/>
              <a:pPr algn="ctr"/>
              <a:t>119</a:t>
            </a:fld>
            <a:endParaRPr lang="en-US" dirty="0"/>
          </a:p>
        </p:txBody>
      </p:sp>
      <p:pic>
        <p:nvPicPr>
          <p:cNvPr id="14" name="Picture 13">
            <a:extLst>
              <a:ext uri="{FF2B5EF4-FFF2-40B4-BE49-F238E27FC236}">
                <a16:creationId xmlns:a16="http://schemas.microsoft.com/office/drawing/2014/main" id="{F369A004-8894-4B97-80B4-0220133102E1}"/>
              </a:ext>
            </a:extLst>
          </p:cNvPr>
          <p:cNvPicPr>
            <a:picLocks noChangeAspect="1"/>
          </p:cNvPicPr>
          <p:nvPr/>
        </p:nvPicPr>
        <p:blipFill>
          <a:blip r:embed="rId2"/>
          <a:stretch>
            <a:fillRect/>
          </a:stretch>
        </p:blipFill>
        <p:spPr>
          <a:xfrm>
            <a:off x="769509" y="1216694"/>
            <a:ext cx="1695687" cy="5048955"/>
          </a:xfrm>
          <a:prstGeom prst="rect">
            <a:avLst/>
          </a:prstGeom>
        </p:spPr>
      </p:pic>
      <p:grpSp>
        <p:nvGrpSpPr>
          <p:cNvPr id="24" name="Group 23">
            <a:extLst>
              <a:ext uri="{FF2B5EF4-FFF2-40B4-BE49-F238E27FC236}">
                <a16:creationId xmlns:a16="http://schemas.microsoft.com/office/drawing/2014/main" id="{7758E787-A486-4F3E-A7B7-6EEFEADF41DE}"/>
              </a:ext>
            </a:extLst>
          </p:cNvPr>
          <p:cNvGrpSpPr/>
          <p:nvPr/>
        </p:nvGrpSpPr>
        <p:grpSpPr>
          <a:xfrm>
            <a:off x="4800233" y="903860"/>
            <a:ext cx="6158227" cy="2458165"/>
            <a:chOff x="4800233" y="970835"/>
            <a:chExt cx="6158227" cy="2458165"/>
          </a:xfrm>
        </p:grpSpPr>
        <p:grpSp>
          <p:nvGrpSpPr>
            <p:cNvPr id="20" name="Group 19">
              <a:extLst>
                <a:ext uri="{FF2B5EF4-FFF2-40B4-BE49-F238E27FC236}">
                  <a16:creationId xmlns:a16="http://schemas.microsoft.com/office/drawing/2014/main" id="{B9204159-EB2A-49DA-9080-9727C89631CB}"/>
                </a:ext>
              </a:extLst>
            </p:cNvPr>
            <p:cNvGrpSpPr/>
            <p:nvPr/>
          </p:nvGrpSpPr>
          <p:grpSpPr>
            <a:xfrm>
              <a:off x="4800233" y="970835"/>
              <a:ext cx="6066329" cy="2458165"/>
              <a:chOff x="4800233" y="970835"/>
              <a:chExt cx="6066329" cy="2458165"/>
            </a:xfrm>
          </p:grpSpPr>
          <p:grpSp>
            <p:nvGrpSpPr>
              <p:cNvPr id="12" name="Group 11">
                <a:extLst>
                  <a:ext uri="{FF2B5EF4-FFF2-40B4-BE49-F238E27FC236}">
                    <a16:creationId xmlns:a16="http://schemas.microsoft.com/office/drawing/2014/main" id="{D5BE7703-3D46-45ED-B193-177B8F2EC2ED}"/>
                  </a:ext>
                </a:extLst>
              </p:cNvPr>
              <p:cNvGrpSpPr/>
              <p:nvPr/>
            </p:nvGrpSpPr>
            <p:grpSpPr>
              <a:xfrm>
                <a:off x="4800233" y="970835"/>
                <a:ext cx="6066329" cy="2458165"/>
                <a:chOff x="4800233" y="970835"/>
                <a:chExt cx="6066329" cy="2458165"/>
              </a:xfrm>
            </p:grpSpPr>
            <p:pic>
              <p:nvPicPr>
                <p:cNvPr id="6" name="Picture 5">
                  <a:extLst>
                    <a:ext uri="{FF2B5EF4-FFF2-40B4-BE49-F238E27FC236}">
                      <a16:creationId xmlns:a16="http://schemas.microsoft.com/office/drawing/2014/main" id="{11E35A89-DB0C-4B65-AF0E-9268942B49EA}"/>
                    </a:ext>
                  </a:extLst>
                </p:cNvPr>
                <p:cNvPicPr>
                  <a:picLocks noChangeAspect="1"/>
                </p:cNvPicPr>
                <p:nvPr/>
              </p:nvPicPr>
              <p:blipFill>
                <a:blip r:embed="rId3"/>
                <a:stretch>
                  <a:fillRect/>
                </a:stretch>
              </p:blipFill>
              <p:spPr>
                <a:xfrm>
                  <a:off x="4892131" y="1317291"/>
                  <a:ext cx="5974431" cy="2111709"/>
                </a:xfrm>
                <a:prstGeom prst="rect">
                  <a:avLst/>
                </a:prstGeom>
              </p:spPr>
            </p:pic>
            <p:sp>
              <p:nvSpPr>
                <p:cNvPr id="9" name="TextBox 8">
                  <a:extLst>
                    <a:ext uri="{FF2B5EF4-FFF2-40B4-BE49-F238E27FC236}">
                      <a16:creationId xmlns:a16="http://schemas.microsoft.com/office/drawing/2014/main" id="{4F20A5DA-659C-4159-BF44-837A488D1F3D}"/>
                    </a:ext>
                  </a:extLst>
                </p:cNvPr>
                <p:cNvSpPr txBox="1"/>
                <p:nvPr/>
              </p:nvSpPr>
              <p:spPr>
                <a:xfrm>
                  <a:off x="4800233" y="970835"/>
                  <a:ext cx="5974430" cy="369332"/>
                </a:xfrm>
                <a:prstGeom prst="rect">
                  <a:avLst/>
                </a:prstGeom>
                <a:noFill/>
              </p:spPr>
              <p:txBody>
                <a:bodyPr wrap="square" rtlCol="0">
                  <a:spAutoFit/>
                </a:bodyPr>
                <a:lstStyle/>
                <a:p>
                  <a:r>
                    <a:rPr lang="en-US" dirty="0"/>
                    <a:t>No load step predictor: 190 sec., 31k iterations</a:t>
                  </a:r>
                </a:p>
              </p:txBody>
            </p:sp>
          </p:grpSp>
          <p:sp>
            <p:nvSpPr>
              <p:cNvPr id="15" name="Oval 14">
                <a:extLst>
                  <a:ext uri="{FF2B5EF4-FFF2-40B4-BE49-F238E27FC236}">
                    <a16:creationId xmlns:a16="http://schemas.microsoft.com/office/drawing/2014/main" id="{F6F51F93-36E4-48C4-B53D-E0058E435534}"/>
                  </a:ext>
                </a:extLst>
              </p:cNvPr>
              <p:cNvSpPr/>
              <p:nvPr/>
            </p:nvSpPr>
            <p:spPr>
              <a:xfrm>
                <a:off x="8298611" y="1733910"/>
                <a:ext cx="646981" cy="394594"/>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5BCABE3-4AF9-4A14-B8B1-DB92184376AB}"/>
                  </a:ext>
                </a:extLst>
              </p:cNvPr>
              <p:cNvSpPr/>
              <p:nvPr/>
            </p:nvSpPr>
            <p:spPr>
              <a:xfrm>
                <a:off x="7651630" y="1216694"/>
                <a:ext cx="1052423" cy="394594"/>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D2ADC85F-125B-4F8D-B52C-4F4BB53C3385}"/>
                </a:ext>
              </a:extLst>
            </p:cNvPr>
            <p:cNvSpPr txBox="1"/>
            <p:nvPr/>
          </p:nvSpPr>
          <p:spPr>
            <a:xfrm>
              <a:off x="9155539" y="2848094"/>
              <a:ext cx="1802921" cy="369332"/>
            </a:xfrm>
            <a:prstGeom prst="rect">
              <a:avLst/>
            </a:prstGeom>
            <a:noFill/>
          </p:spPr>
          <p:txBody>
            <a:bodyPr wrap="square" rtlCol="0">
              <a:spAutoFit/>
            </a:bodyPr>
            <a:lstStyle/>
            <a:p>
              <a:r>
                <a:rPr lang="en-US" dirty="0">
                  <a:solidFill>
                    <a:schemeClr val="bg1"/>
                  </a:solidFill>
                </a:rPr>
                <a:t>~160 </a:t>
              </a:r>
              <a:r>
                <a:rPr lang="en-US" dirty="0" err="1">
                  <a:solidFill>
                    <a:schemeClr val="bg1"/>
                  </a:solidFill>
                </a:rPr>
                <a:t>iter</a:t>
              </a:r>
              <a:r>
                <a:rPr lang="en-US" dirty="0">
                  <a:solidFill>
                    <a:schemeClr val="bg1"/>
                  </a:solidFill>
                </a:rPr>
                <a:t>/sec.</a:t>
              </a:r>
            </a:p>
          </p:txBody>
        </p:sp>
      </p:grpSp>
      <p:grpSp>
        <p:nvGrpSpPr>
          <p:cNvPr id="25" name="Group 24">
            <a:extLst>
              <a:ext uri="{FF2B5EF4-FFF2-40B4-BE49-F238E27FC236}">
                <a16:creationId xmlns:a16="http://schemas.microsoft.com/office/drawing/2014/main" id="{EF1F8557-2F9C-436E-88E8-8E13922F37A0}"/>
              </a:ext>
            </a:extLst>
          </p:cNvPr>
          <p:cNvGrpSpPr/>
          <p:nvPr/>
        </p:nvGrpSpPr>
        <p:grpSpPr>
          <a:xfrm>
            <a:off x="4800233" y="3495976"/>
            <a:ext cx="6066329" cy="2525709"/>
            <a:chOff x="4800233" y="3741172"/>
            <a:chExt cx="6066329" cy="2525709"/>
          </a:xfrm>
        </p:grpSpPr>
        <p:grpSp>
          <p:nvGrpSpPr>
            <p:cNvPr id="19" name="Group 18">
              <a:extLst>
                <a:ext uri="{FF2B5EF4-FFF2-40B4-BE49-F238E27FC236}">
                  <a16:creationId xmlns:a16="http://schemas.microsoft.com/office/drawing/2014/main" id="{2A599FF0-C61D-46F9-BE0A-3CF9E1F9A6B9}"/>
                </a:ext>
              </a:extLst>
            </p:cNvPr>
            <p:cNvGrpSpPr/>
            <p:nvPr/>
          </p:nvGrpSpPr>
          <p:grpSpPr>
            <a:xfrm>
              <a:off x="4800233" y="3741172"/>
              <a:ext cx="6066329" cy="2525709"/>
              <a:chOff x="4800233" y="3741172"/>
              <a:chExt cx="6066329" cy="2525709"/>
            </a:xfrm>
          </p:grpSpPr>
          <p:grpSp>
            <p:nvGrpSpPr>
              <p:cNvPr id="11" name="Group 10">
                <a:extLst>
                  <a:ext uri="{FF2B5EF4-FFF2-40B4-BE49-F238E27FC236}">
                    <a16:creationId xmlns:a16="http://schemas.microsoft.com/office/drawing/2014/main" id="{90EBD677-947B-4046-9F82-70071BC3F5A8}"/>
                  </a:ext>
                </a:extLst>
              </p:cNvPr>
              <p:cNvGrpSpPr/>
              <p:nvPr/>
            </p:nvGrpSpPr>
            <p:grpSpPr>
              <a:xfrm>
                <a:off x="4800233" y="3741172"/>
                <a:ext cx="6066329" cy="2525709"/>
                <a:chOff x="4800233" y="3460555"/>
                <a:chExt cx="6066329" cy="2525709"/>
              </a:xfrm>
            </p:grpSpPr>
            <p:pic>
              <p:nvPicPr>
                <p:cNvPr id="8" name="Picture 7">
                  <a:extLst>
                    <a:ext uri="{FF2B5EF4-FFF2-40B4-BE49-F238E27FC236}">
                      <a16:creationId xmlns:a16="http://schemas.microsoft.com/office/drawing/2014/main" id="{CC18974E-91BF-44AC-8890-C82108246A3A}"/>
                    </a:ext>
                  </a:extLst>
                </p:cNvPr>
                <p:cNvPicPr>
                  <a:picLocks noChangeAspect="1"/>
                </p:cNvPicPr>
                <p:nvPr/>
              </p:nvPicPr>
              <p:blipFill>
                <a:blip r:embed="rId4"/>
                <a:stretch>
                  <a:fillRect/>
                </a:stretch>
              </p:blipFill>
              <p:spPr>
                <a:xfrm>
                  <a:off x="4892131" y="3823335"/>
                  <a:ext cx="5974431" cy="2162929"/>
                </a:xfrm>
                <a:prstGeom prst="rect">
                  <a:avLst/>
                </a:prstGeom>
              </p:spPr>
            </p:pic>
            <p:sp>
              <p:nvSpPr>
                <p:cNvPr id="10" name="TextBox 9">
                  <a:extLst>
                    <a:ext uri="{FF2B5EF4-FFF2-40B4-BE49-F238E27FC236}">
                      <a16:creationId xmlns:a16="http://schemas.microsoft.com/office/drawing/2014/main" id="{AC043C43-94B1-4BAC-8AD2-6108D0C3C40D}"/>
                    </a:ext>
                  </a:extLst>
                </p:cNvPr>
                <p:cNvSpPr txBox="1"/>
                <p:nvPr/>
              </p:nvSpPr>
              <p:spPr>
                <a:xfrm>
                  <a:off x="4800233" y="3460555"/>
                  <a:ext cx="5732620" cy="369332"/>
                </a:xfrm>
                <a:prstGeom prst="rect">
                  <a:avLst/>
                </a:prstGeom>
                <a:noFill/>
              </p:spPr>
              <p:txBody>
                <a:bodyPr wrap="square" rtlCol="0">
                  <a:spAutoFit/>
                </a:bodyPr>
                <a:lstStyle/>
                <a:p>
                  <a:r>
                    <a:rPr lang="en-US" dirty="0"/>
                    <a:t>With load step predictor: 17 sec., 2.5k iterations</a:t>
                  </a:r>
                </a:p>
              </p:txBody>
            </p:sp>
          </p:grpSp>
          <p:sp>
            <p:nvSpPr>
              <p:cNvPr id="17" name="Oval 16">
                <a:extLst>
                  <a:ext uri="{FF2B5EF4-FFF2-40B4-BE49-F238E27FC236}">
                    <a16:creationId xmlns:a16="http://schemas.microsoft.com/office/drawing/2014/main" id="{CB263F64-D789-466F-9B89-5F932500438B}"/>
                  </a:ext>
                </a:extLst>
              </p:cNvPr>
              <p:cNvSpPr/>
              <p:nvPr/>
            </p:nvSpPr>
            <p:spPr>
              <a:xfrm>
                <a:off x="8298612" y="4684143"/>
                <a:ext cx="569344" cy="293898"/>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F4F34DC-97B5-4B6D-A012-2CF51F02C4A4}"/>
                  </a:ext>
                </a:extLst>
              </p:cNvPr>
              <p:cNvSpPr/>
              <p:nvPr/>
            </p:nvSpPr>
            <p:spPr>
              <a:xfrm>
                <a:off x="7694763" y="4035896"/>
                <a:ext cx="1009289" cy="293898"/>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F8110B98-0650-431C-A459-ABD87F430F65}"/>
                </a:ext>
              </a:extLst>
            </p:cNvPr>
            <p:cNvSpPr txBox="1"/>
            <p:nvPr/>
          </p:nvSpPr>
          <p:spPr>
            <a:xfrm>
              <a:off x="9155539" y="5618431"/>
              <a:ext cx="1711023" cy="369332"/>
            </a:xfrm>
            <a:prstGeom prst="rect">
              <a:avLst/>
            </a:prstGeom>
            <a:noFill/>
          </p:spPr>
          <p:txBody>
            <a:bodyPr wrap="square" rtlCol="0">
              <a:spAutoFit/>
            </a:bodyPr>
            <a:lstStyle/>
            <a:p>
              <a:r>
                <a:rPr lang="en-US" dirty="0">
                  <a:solidFill>
                    <a:schemeClr val="bg1"/>
                  </a:solidFill>
                </a:rPr>
                <a:t>~150 </a:t>
              </a:r>
              <a:r>
                <a:rPr lang="en-US" dirty="0" err="1">
                  <a:solidFill>
                    <a:schemeClr val="bg1"/>
                  </a:solidFill>
                </a:rPr>
                <a:t>iter</a:t>
              </a:r>
              <a:r>
                <a:rPr lang="en-US" dirty="0">
                  <a:solidFill>
                    <a:schemeClr val="bg1"/>
                  </a:solidFill>
                </a:rPr>
                <a:t>/sec.</a:t>
              </a:r>
            </a:p>
          </p:txBody>
        </p:sp>
      </p:grpSp>
      <p:sp>
        <p:nvSpPr>
          <p:cNvPr id="26" name="TextBox 25">
            <a:extLst>
              <a:ext uri="{FF2B5EF4-FFF2-40B4-BE49-F238E27FC236}">
                <a16:creationId xmlns:a16="http://schemas.microsoft.com/office/drawing/2014/main" id="{20677326-73C2-4B4A-91ED-51567C61A227}"/>
              </a:ext>
            </a:extLst>
          </p:cNvPr>
          <p:cNvSpPr txBox="1"/>
          <p:nvPr/>
        </p:nvSpPr>
        <p:spPr>
          <a:xfrm>
            <a:off x="1466491" y="6165041"/>
            <a:ext cx="9641966"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sz="1400" b="1"/>
            </a:lvl1pPr>
          </a:lstStyle>
          <a:p>
            <a:pPr algn="ctr"/>
            <a:r>
              <a:rPr lang="en-US" sz="1800" b="0" dirty="0"/>
              <a:t>The load step predictor can dramatically increase the effectiveness of CG solvers.</a:t>
            </a:r>
          </a:p>
        </p:txBody>
      </p:sp>
      <p:pic>
        <p:nvPicPr>
          <p:cNvPr id="28" name="Picture 27">
            <a:extLst>
              <a:ext uri="{FF2B5EF4-FFF2-40B4-BE49-F238E27FC236}">
                <a16:creationId xmlns:a16="http://schemas.microsoft.com/office/drawing/2014/main" id="{8C243DBA-6C55-46B8-BCAC-D02F213B321A}"/>
              </a:ext>
            </a:extLst>
          </p:cNvPr>
          <p:cNvPicPr>
            <a:picLocks noChangeAspect="1"/>
          </p:cNvPicPr>
          <p:nvPr/>
        </p:nvPicPr>
        <p:blipFill>
          <a:blip r:embed="rId5"/>
          <a:stretch>
            <a:fillRect/>
          </a:stretch>
        </p:blipFill>
        <p:spPr>
          <a:xfrm>
            <a:off x="1827964" y="1355015"/>
            <a:ext cx="2286394" cy="3143004"/>
          </a:xfrm>
          <a:prstGeom prst="rect">
            <a:avLst/>
          </a:prstGeom>
          <a:ln>
            <a:solidFill>
              <a:schemeClr val="tx1"/>
            </a:solidFill>
          </a:ln>
        </p:spPr>
      </p:pic>
    </p:spTree>
    <p:extLst>
      <p:ext uri="{BB962C8B-B14F-4D97-AF65-F5344CB8AC3E}">
        <p14:creationId xmlns:p14="http://schemas.microsoft.com/office/powerpoint/2010/main" val="406602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6C480A-75E6-4F8A-8925-0051562AFC40}"/>
              </a:ext>
            </a:extLst>
          </p:cNvPr>
          <p:cNvPicPr>
            <a:picLocks noChangeAspect="1"/>
          </p:cNvPicPr>
          <p:nvPr/>
        </p:nvPicPr>
        <p:blipFill>
          <a:blip r:embed="rId2" cstate="print">
            <a:alphaModFix amt="10000"/>
            <a:extLst>
              <a:ext uri="{28A0092B-C50C-407E-A947-70E740481C1C}">
                <a14:useLocalDpi xmlns:a14="http://schemas.microsoft.com/office/drawing/2010/main" val="0"/>
              </a:ext>
            </a:extLst>
          </a:blip>
          <a:stretch>
            <a:fillRect/>
          </a:stretch>
        </p:blipFill>
        <p:spPr>
          <a:xfrm>
            <a:off x="3182726" y="595451"/>
            <a:ext cx="5450030" cy="5861211"/>
          </a:xfrm>
          <a:prstGeom prst="rect">
            <a:avLst/>
          </a:prstGeom>
        </p:spPr>
      </p:pic>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Let’s start off with a hands-on motivating example</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12</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678426" y="1283273"/>
            <a:ext cx="10815483" cy="5173388"/>
            <a:chOff x="575953" y="1253529"/>
            <a:chExt cx="5883215" cy="3560984"/>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b="1" dirty="0"/>
                <a:t>Ex01: Compare explicit and </a:t>
              </a:r>
              <a:r>
                <a:rPr lang="fr-FR" b="1" dirty="0" err="1"/>
                <a:t>implicit</a:t>
              </a:r>
              <a:r>
                <a:rPr lang="fr-FR" b="1" dirty="0"/>
                <a:t> </a:t>
              </a:r>
              <a:r>
                <a:rPr lang="fr-FR" b="1" dirty="0" err="1"/>
                <a:t>solvers</a:t>
              </a:r>
              <a:endParaRPr lang="fr-FR" b="1" dirty="0"/>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08D0970-7F33-4A60-9138-D6986BEC8078}"/>
                  </a:ext>
                </a:extLst>
              </p:cNvPr>
              <p:cNvSpPr txBox="1"/>
              <p:nvPr/>
            </p:nvSpPr>
            <p:spPr>
              <a:xfrm>
                <a:off x="678425" y="1750143"/>
                <a:ext cx="7199489" cy="4122609"/>
              </a:xfrm>
              <a:prstGeom prst="rect">
                <a:avLst/>
              </a:prstGeom>
              <a:noFill/>
            </p:spPr>
            <p:txBody>
              <a:bodyPr wrap="square" rtlCol="0">
                <a:noAutofit/>
              </a:bodyPr>
              <a:lstStyle/>
              <a:p>
                <a:r>
                  <a:rPr lang="en-US" sz="1400" dirty="0"/>
                  <a:t>Find the final displacement from the applied load </a:t>
                </a:r>
                <a14:m>
                  <m:oMath xmlns:m="http://schemas.openxmlformats.org/officeDocument/2006/math">
                    <m:r>
                      <a:rPr lang="en-US" sz="1400" b="0" i="1" smtClean="0">
                        <a:latin typeface="Cambria Math" panose="02040503050406030204" pitchFamily="18" charset="0"/>
                      </a:rPr>
                      <m:t>𝐹</m:t>
                    </m:r>
                    <m:r>
                      <a:rPr lang="en-US" sz="1400" b="0" i="1" smtClean="0">
                        <a:latin typeface="Cambria Math" panose="02040503050406030204" pitchFamily="18" charset="0"/>
                      </a:rPr>
                      <m:t>(</m:t>
                    </m:r>
                    <m:r>
                      <a:rPr lang="en-US" sz="1400" b="0" i="1" smtClean="0">
                        <a:latin typeface="Cambria Math" panose="02040503050406030204" pitchFamily="18" charset="0"/>
                      </a:rPr>
                      <m:t>𝑡</m:t>
                    </m:r>
                    <m:r>
                      <a:rPr lang="en-US" sz="1400" b="0" i="1" smtClean="0">
                        <a:latin typeface="Cambria Math" panose="02040503050406030204" pitchFamily="18" charset="0"/>
                      </a:rPr>
                      <m:t>)</m:t>
                    </m:r>
                  </m:oMath>
                </a14:m>
                <a:r>
                  <a:rPr lang="en-US" sz="1400" dirty="0"/>
                  <a:t>.  Run in serial (np=1).</a:t>
                </a:r>
              </a:p>
              <a:p>
                <a:endParaRPr lang="en-US" sz="1400" dirty="0"/>
              </a:p>
              <a:p>
                <a:pPr marL="342900" indent="-342900">
                  <a:spcAft>
                    <a:spcPts val="1200"/>
                  </a:spcAft>
                  <a:buFont typeface="+mj-lt"/>
                  <a:buAutoNum type="arabicPeriod"/>
                </a:pPr>
                <a:r>
                  <a:rPr lang="en-US" sz="1400" dirty="0"/>
                  <a:t>Run SIERRA on the </a:t>
                </a:r>
                <a:r>
                  <a:rPr lang="en-US" sz="1400" b="1" dirty="0"/>
                  <a:t>explicit</a:t>
                </a:r>
                <a:r>
                  <a:rPr lang="en-US" sz="1400" dirty="0"/>
                  <a:t> input deck.  Look in the log file to estimate the time to completion.  (</a:t>
                </a:r>
                <a:r>
                  <a:rPr lang="en-US" sz="1400" i="1" dirty="0"/>
                  <a:t>Hint: CTRL+C to kill the job if you don’t want to wait for it to finish</a:t>
                </a:r>
                <a:r>
                  <a:rPr lang="en-US" sz="1400" dirty="0"/>
                  <a:t>)</a:t>
                </a:r>
              </a:p>
              <a:p>
                <a:pPr>
                  <a:spcAft>
                    <a:spcPts val="1200"/>
                  </a:spcAft>
                </a:pPr>
                <a:r>
                  <a:rPr lang="en-US" sz="1400" dirty="0">
                    <a:latin typeface="Courier New" panose="02070309020205020404" pitchFamily="49" charset="0"/>
                    <a:cs typeface="Courier New" panose="02070309020205020404" pitchFamily="49" charset="0"/>
                  </a:rPr>
                  <a:t>	&gt;&gt;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paperclip_explicit.i</a:t>
                </a:r>
                <a:endParaRPr lang="en-US" sz="1400" dirty="0"/>
              </a:p>
              <a:p>
                <a:pPr marL="342900" indent="-342900">
                  <a:spcAft>
                    <a:spcPts val="1200"/>
                  </a:spcAft>
                  <a:buAutoNum type="arabicPeriod" startAt="2"/>
                </a:pPr>
                <a:r>
                  <a:rPr lang="en-US" sz="1400" dirty="0"/>
                  <a:t>Run SIERRA on the </a:t>
                </a:r>
                <a:r>
                  <a:rPr lang="en-US" sz="1400" b="1" dirty="0"/>
                  <a:t>implicit</a:t>
                </a:r>
                <a:r>
                  <a:rPr lang="en-US" sz="1400" dirty="0"/>
                  <a:t> input deck.  Look in the log file to see the total time to completion.</a:t>
                </a:r>
              </a:p>
              <a:p>
                <a:pPr>
                  <a:spcAft>
                    <a:spcPts val="1200"/>
                  </a:spcAft>
                </a:pPr>
                <a:r>
                  <a:rPr lang="en-US" sz="1400" dirty="0">
                    <a:latin typeface="Courier New" panose="02070309020205020404" pitchFamily="49" charset="0"/>
                    <a:cs typeface="Courier New" panose="02070309020205020404" pitchFamily="49" charset="0"/>
                  </a:rPr>
                  <a:t>	&gt;&gt;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paperclip_implicit.i</a:t>
                </a:r>
                <a:endParaRPr lang="en-US" sz="1400" dirty="0">
                  <a:latin typeface="Courier New" panose="02070309020205020404" pitchFamily="49" charset="0"/>
                  <a:cs typeface="Courier New" panose="02070309020205020404" pitchFamily="49" charset="0"/>
                </a:endParaRPr>
              </a:p>
              <a:p>
                <a:pPr marL="342900" indent="-342900">
                  <a:spcAft>
                    <a:spcPts val="1200"/>
                  </a:spcAft>
                  <a:buAutoNum type="arabicPeriod" startAt="3"/>
                </a:pPr>
                <a:r>
                  <a:rPr lang="en-US" sz="1400" dirty="0"/>
                  <a:t>Visualize the results output file in </a:t>
                </a:r>
                <a:r>
                  <a:rPr lang="en-US" sz="1400" dirty="0" err="1"/>
                  <a:t>paraview</a:t>
                </a:r>
                <a:r>
                  <a:rPr lang="en-US" sz="1400" dirty="0"/>
                  <a:t>.  Determine what the maximum tip displacement is.  How does it change over time?</a:t>
                </a:r>
              </a:p>
              <a:p>
                <a:pPr>
                  <a:spcAft>
                    <a:spcPts val="1200"/>
                  </a:spcAft>
                </a:pPr>
                <a:r>
                  <a:rPr lang="en-US" sz="1400" dirty="0">
                    <a:latin typeface="Courier New" panose="02070309020205020404" pitchFamily="49" charset="0"/>
                    <a:cs typeface="Courier New" panose="02070309020205020404" pitchFamily="49" charset="0"/>
                  </a:rPr>
                  <a:t>	&gt;&gt; </a:t>
                </a:r>
                <a:r>
                  <a:rPr lang="en-US" sz="1400" dirty="0" err="1">
                    <a:latin typeface="Courier New" panose="02070309020205020404" pitchFamily="49" charset="0"/>
                    <a:cs typeface="Courier New" panose="02070309020205020404" pitchFamily="49" charset="0"/>
                  </a:rPr>
                  <a:t>paraview</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output.e</a:t>
                </a:r>
                <a:endParaRPr lang="en-US" sz="1400" dirty="0">
                  <a:latin typeface="Courier New" panose="02070309020205020404" pitchFamily="49" charset="0"/>
                  <a:cs typeface="Courier New" panose="02070309020205020404" pitchFamily="49" charset="0"/>
                </a:endParaRPr>
              </a:p>
              <a:p>
                <a:pPr>
                  <a:spcAft>
                    <a:spcPts val="1200"/>
                  </a:spcAft>
                </a:pPr>
                <a:endParaRPr lang="en-US" sz="1400" dirty="0">
                  <a:latin typeface="Courier New" panose="02070309020205020404" pitchFamily="49" charset="0"/>
                  <a:cs typeface="Courier New" panose="02070309020205020404" pitchFamily="49" charset="0"/>
                </a:endParaRPr>
              </a:p>
              <a:p>
                <a:pPr>
                  <a:spcAft>
                    <a:spcPts val="1200"/>
                  </a:spcAft>
                </a:pPr>
                <a:r>
                  <a:rPr lang="en-US" sz="1400" b="1" dirty="0"/>
                  <a:t>Extra credit</a:t>
                </a:r>
                <a:r>
                  <a:rPr lang="en-US" sz="1400" dirty="0"/>
                  <a:t>: Try to get an explicit solution through any means necessary.</a:t>
                </a:r>
              </a:p>
            </p:txBody>
          </p:sp>
        </mc:Choice>
        <mc:Fallback xmlns="">
          <p:sp>
            <p:nvSpPr>
              <p:cNvPr id="5" name="TextBox 4">
                <a:extLst>
                  <a:ext uri="{FF2B5EF4-FFF2-40B4-BE49-F238E27FC236}">
                    <a16:creationId xmlns:a16="http://schemas.microsoft.com/office/drawing/2014/main" id="{408D0970-7F33-4A60-9138-D6986BEC8078}"/>
                  </a:ext>
                </a:extLst>
              </p:cNvPr>
              <p:cNvSpPr txBox="1">
                <a:spLocks noRot="1" noChangeAspect="1" noMove="1" noResize="1" noEditPoints="1" noAdjustHandles="1" noChangeArrowheads="1" noChangeShapeType="1" noTextEdit="1"/>
              </p:cNvSpPr>
              <p:nvPr/>
            </p:nvSpPr>
            <p:spPr>
              <a:xfrm>
                <a:off x="678425" y="1750143"/>
                <a:ext cx="7199489" cy="4122609"/>
              </a:xfrm>
              <a:prstGeom prst="rect">
                <a:avLst/>
              </a:prstGeom>
              <a:blipFill>
                <a:blip r:embed="rId3"/>
                <a:stretch>
                  <a:fillRect l="-423" t="-29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0E7D3C2C-CA07-4DF8-9201-E04C5FAD667F}"/>
              </a:ext>
            </a:extLst>
          </p:cNvPr>
          <p:cNvSpPr txBox="1"/>
          <p:nvPr/>
        </p:nvSpPr>
        <p:spPr>
          <a:xfrm>
            <a:off x="728218" y="5161935"/>
            <a:ext cx="10735563" cy="1253612"/>
          </a:xfrm>
          <a:prstGeom prst="rect">
            <a:avLst/>
          </a:prstGeom>
          <a:noFill/>
        </p:spPr>
        <p:txBody>
          <a:bodyPr wrap="square" rtlCol="0">
            <a:noAutofit/>
          </a:bodyPr>
          <a:lstStyle/>
          <a:p>
            <a:pPr>
              <a:spcAft>
                <a:spcPts val="1200"/>
              </a:spcAft>
            </a:pPr>
            <a:endParaRPr lang="en-US" sz="1400" dirty="0"/>
          </a:p>
        </p:txBody>
      </p:sp>
      <p:grpSp>
        <p:nvGrpSpPr>
          <p:cNvPr id="30" name="Group 29">
            <a:extLst>
              <a:ext uri="{FF2B5EF4-FFF2-40B4-BE49-F238E27FC236}">
                <a16:creationId xmlns:a16="http://schemas.microsoft.com/office/drawing/2014/main" id="{19BABCB2-257C-4C64-9312-A502734609D9}"/>
              </a:ext>
            </a:extLst>
          </p:cNvPr>
          <p:cNvGrpSpPr/>
          <p:nvPr/>
        </p:nvGrpSpPr>
        <p:grpSpPr>
          <a:xfrm>
            <a:off x="9400958" y="2235790"/>
            <a:ext cx="2054663" cy="1871550"/>
            <a:chOff x="-188570" y="4538082"/>
            <a:chExt cx="2054663" cy="1871550"/>
          </a:xfrm>
        </p:grpSpPr>
        <p:cxnSp>
          <p:nvCxnSpPr>
            <p:cNvPr id="31" name="Straight Arrow Connector 30">
              <a:extLst>
                <a:ext uri="{FF2B5EF4-FFF2-40B4-BE49-F238E27FC236}">
                  <a16:creationId xmlns:a16="http://schemas.microsoft.com/office/drawing/2014/main" id="{55A0F070-EDA8-42E1-8703-B5A154012F86}"/>
                </a:ext>
              </a:extLst>
            </p:cNvPr>
            <p:cNvCxnSpPr>
              <a:cxnSpLocks/>
            </p:cNvCxnSpPr>
            <p:nvPr/>
          </p:nvCxnSpPr>
          <p:spPr>
            <a:xfrm flipV="1">
              <a:off x="422776" y="4538082"/>
              <a:ext cx="0" cy="15195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8E9E1FA5-19BF-44DF-BBCA-09EBD242D9B0}"/>
                    </a:ext>
                  </a:extLst>
                </p:cNvPr>
                <p:cNvSpPr txBox="1"/>
                <p:nvPr/>
              </p:nvSpPr>
              <p:spPr>
                <a:xfrm>
                  <a:off x="-188570" y="4674071"/>
                  <a:ext cx="54859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dirty="0"/>
                </a:p>
              </p:txBody>
            </p:sp>
          </mc:Choice>
          <mc:Fallback xmlns="">
            <p:sp>
              <p:nvSpPr>
                <p:cNvPr id="18" name="TextBox 17">
                  <a:extLst>
                    <a:ext uri="{FF2B5EF4-FFF2-40B4-BE49-F238E27FC236}">
                      <a16:creationId xmlns:a16="http://schemas.microsoft.com/office/drawing/2014/main" id="{35315F29-37A4-402D-85D4-A77ACCC75C56}"/>
                    </a:ext>
                  </a:extLst>
                </p:cNvPr>
                <p:cNvSpPr txBox="1">
                  <a:spLocks noRot="1" noChangeAspect="1" noMove="1" noResize="1" noEditPoints="1" noAdjustHandles="1" noChangeArrowheads="1" noChangeShapeType="1" noTextEdit="1"/>
                </p:cNvSpPr>
                <p:nvPr/>
              </p:nvSpPr>
              <p:spPr>
                <a:xfrm>
                  <a:off x="-188570" y="4674071"/>
                  <a:ext cx="548592" cy="369332"/>
                </a:xfrm>
                <a:prstGeom prst="rect">
                  <a:avLst/>
                </a:prstGeom>
                <a:blipFill>
                  <a:blip r:embed="rId4"/>
                  <a:stretch>
                    <a:fillRect r="-16667" b="-13333"/>
                  </a:stretch>
                </a:blipFill>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A38FD9FF-7412-4D93-BBB9-308FE5401849}"/>
                </a:ext>
              </a:extLst>
            </p:cNvPr>
            <p:cNvCxnSpPr>
              <a:cxnSpLocks/>
            </p:cNvCxnSpPr>
            <p:nvPr/>
          </p:nvCxnSpPr>
          <p:spPr>
            <a:xfrm>
              <a:off x="422776" y="6057600"/>
              <a:ext cx="144331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6E938988-9ECE-4CF0-A300-54272C8EC034}"/>
                </a:ext>
              </a:extLst>
            </p:cNvPr>
            <p:cNvCxnSpPr/>
            <p:nvPr/>
          </p:nvCxnSpPr>
          <p:spPr>
            <a:xfrm flipV="1">
              <a:off x="422776" y="5092243"/>
              <a:ext cx="1013010" cy="965357"/>
            </a:xfrm>
            <a:prstGeom prst="line">
              <a:avLst/>
            </a:prstGeom>
            <a:ln w="28575">
              <a:tailEnd type="oval"/>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1C3C1656-D29A-49F5-9334-83D60D420316}"/>
                </a:ext>
              </a:extLst>
            </p:cNvPr>
            <p:cNvSpPr txBox="1"/>
            <p:nvPr/>
          </p:nvSpPr>
          <p:spPr>
            <a:xfrm>
              <a:off x="1068232" y="6040300"/>
              <a:ext cx="308411" cy="369332"/>
            </a:xfrm>
            <a:prstGeom prst="rect">
              <a:avLst/>
            </a:prstGeom>
            <a:noFill/>
          </p:spPr>
          <p:txBody>
            <a:bodyPr wrap="square">
              <a:spAutoFit/>
            </a:bodyPr>
            <a:lstStyle/>
            <a:p>
              <a:r>
                <a:rPr lang="en-US" dirty="0"/>
                <a:t>t</a:t>
              </a:r>
            </a:p>
          </p:txBody>
        </p:sp>
      </p:grpSp>
      <p:grpSp>
        <p:nvGrpSpPr>
          <p:cNvPr id="36" name="Group 35">
            <a:extLst>
              <a:ext uri="{FF2B5EF4-FFF2-40B4-BE49-F238E27FC236}">
                <a16:creationId xmlns:a16="http://schemas.microsoft.com/office/drawing/2014/main" id="{7850FA89-5DD9-4CC7-99BC-5E2C2897FBD2}"/>
              </a:ext>
            </a:extLst>
          </p:cNvPr>
          <p:cNvGrpSpPr/>
          <p:nvPr/>
        </p:nvGrpSpPr>
        <p:grpSpPr>
          <a:xfrm>
            <a:off x="8238247" y="2157483"/>
            <a:ext cx="1854683" cy="3715269"/>
            <a:chOff x="1435786" y="2011263"/>
            <a:chExt cx="1854683" cy="3715269"/>
          </a:xfrm>
        </p:grpSpPr>
        <p:pic>
          <p:nvPicPr>
            <p:cNvPr id="37" name="Picture 36">
              <a:extLst>
                <a:ext uri="{FF2B5EF4-FFF2-40B4-BE49-F238E27FC236}">
                  <a16:creationId xmlns:a16="http://schemas.microsoft.com/office/drawing/2014/main" id="{45344BB5-05E8-4EBE-9E40-760673B4986F}"/>
                </a:ext>
              </a:extLst>
            </p:cNvPr>
            <p:cNvPicPr>
              <a:picLocks noChangeAspect="1"/>
            </p:cNvPicPr>
            <p:nvPr/>
          </p:nvPicPr>
          <p:blipFill>
            <a:blip r:embed="rId5"/>
            <a:stretch>
              <a:fillRect/>
            </a:stretch>
          </p:blipFill>
          <p:spPr>
            <a:xfrm>
              <a:off x="1435786" y="2011263"/>
              <a:ext cx="1135339" cy="3715269"/>
            </a:xfrm>
            <a:prstGeom prst="rect">
              <a:avLst/>
            </a:prstGeom>
          </p:spPr>
        </p:pic>
        <p:cxnSp>
          <p:nvCxnSpPr>
            <p:cNvPr id="38" name="Straight Arrow Connector 37">
              <a:extLst>
                <a:ext uri="{FF2B5EF4-FFF2-40B4-BE49-F238E27FC236}">
                  <a16:creationId xmlns:a16="http://schemas.microsoft.com/office/drawing/2014/main" id="{66C080B7-6DB8-4620-B59F-3869147D659C}"/>
                </a:ext>
              </a:extLst>
            </p:cNvPr>
            <p:cNvCxnSpPr>
              <a:cxnSpLocks/>
              <a:endCxn id="39" idx="1"/>
            </p:cNvCxnSpPr>
            <p:nvPr/>
          </p:nvCxnSpPr>
          <p:spPr>
            <a:xfrm>
              <a:off x="2492611" y="4489405"/>
              <a:ext cx="4375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AA4C01EF-930C-48CB-840D-1E392FCC7B33}"/>
                    </a:ext>
                  </a:extLst>
                </p:cNvPr>
                <p:cNvSpPr txBox="1"/>
                <p:nvPr/>
              </p:nvSpPr>
              <p:spPr>
                <a:xfrm>
                  <a:off x="2930136" y="4304739"/>
                  <a:ext cx="36033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dirty="0"/>
                </a:p>
              </p:txBody>
            </p:sp>
          </mc:Choice>
          <mc:Fallback xmlns="">
            <p:sp>
              <p:nvSpPr>
                <p:cNvPr id="12" name="TextBox 11">
                  <a:extLst>
                    <a:ext uri="{FF2B5EF4-FFF2-40B4-BE49-F238E27FC236}">
                      <a16:creationId xmlns:a16="http://schemas.microsoft.com/office/drawing/2014/main" id="{D4ADFCC3-451F-45D1-93AE-5C1B043E6CCF}"/>
                    </a:ext>
                  </a:extLst>
                </p:cNvPr>
                <p:cNvSpPr txBox="1">
                  <a:spLocks noRot="1" noChangeAspect="1" noMove="1" noResize="1" noEditPoints="1" noAdjustHandles="1" noChangeArrowheads="1" noChangeShapeType="1" noTextEdit="1"/>
                </p:cNvSpPr>
                <p:nvPr/>
              </p:nvSpPr>
              <p:spPr>
                <a:xfrm>
                  <a:off x="2930136" y="4304739"/>
                  <a:ext cx="360333" cy="369332"/>
                </a:xfrm>
                <a:prstGeom prst="rect">
                  <a:avLst/>
                </a:prstGeom>
                <a:blipFill>
                  <a:blip r:embed="rId6"/>
                  <a:stretch>
                    <a:fillRect r="-77966" b="-13333"/>
                  </a:stretch>
                </a:blipFill>
              </p:spPr>
              <p:txBody>
                <a:bodyPr/>
                <a:lstStyle/>
                <a:p>
                  <a:r>
                    <a:rPr lang="en-US">
                      <a:noFill/>
                    </a:rPr>
                    <a:t> </a:t>
                  </a:r>
                </a:p>
              </p:txBody>
            </p:sp>
          </mc:Fallback>
        </mc:AlternateContent>
        <p:cxnSp>
          <p:nvCxnSpPr>
            <p:cNvPr id="40" name="Straight Connector 39">
              <a:extLst>
                <a:ext uri="{FF2B5EF4-FFF2-40B4-BE49-F238E27FC236}">
                  <a16:creationId xmlns:a16="http://schemas.microsoft.com/office/drawing/2014/main" id="{48DE1E70-091E-4D3D-B729-1A53FB3282FA}"/>
                </a:ext>
              </a:extLst>
            </p:cNvPr>
            <p:cNvCxnSpPr>
              <a:cxnSpLocks/>
            </p:cNvCxnSpPr>
            <p:nvPr/>
          </p:nvCxnSpPr>
          <p:spPr>
            <a:xfrm flipV="1">
              <a:off x="1775011" y="3464860"/>
              <a:ext cx="116541" cy="183776"/>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6B85429D-FF38-44FF-83D1-FA855BA3DFBC}"/>
                </a:ext>
              </a:extLst>
            </p:cNvPr>
            <p:cNvCxnSpPr>
              <a:cxnSpLocks/>
            </p:cNvCxnSpPr>
            <p:nvPr/>
          </p:nvCxnSpPr>
          <p:spPr>
            <a:xfrm flipV="1">
              <a:off x="1775011" y="3621102"/>
              <a:ext cx="116541" cy="183776"/>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3929E2A7-E071-422F-9C8D-D605624E05BE}"/>
                </a:ext>
              </a:extLst>
            </p:cNvPr>
            <p:cNvCxnSpPr>
              <a:cxnSpLocks/>
            </p:cNvCxnSpPr>
            <p:nvPr/>
          </p:nvCxnSpPr>
          <p:spPr>
            <a:xfrm flipV="1">
              <a:off x="1775011" y="3777344"/>
              <a:ext cx="116541" cy="183776"/>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CB9BE833-2ADA-4BF9-A83D-9CE841D58273}"/>
                </a:ext>
              </a:extLst>
            </p:cNvPr>
            <p:cNvCxnSpPr>
              <a:cxnSpLocks/>
            </p:cNvCxnSpPr>
            <p:nvPr/>
          </p:nvCxnSpPr>
          <p:spPr>
            <a:xfrm flipV="1">
              <a:off x="1775011" y="3933586"/>
              <a:ext cx="116541" cy="183776"/>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26F3A046-2AFF-42A6-B146-61F0D6F5FB3E}"/>
                </a:ext>
              </a:extLst>
            </p:cNvPr>
            <p:cNvCxnSpPr>
              <a:cxnSpLocks/>
            </p:cNvCxnSpPr>
            <p:nvPr/>
          </p:nvCxnSpPr>
          <p:spPr>
            <a:xfrm flipV="1">
              <a:off x="1792939" y="4089828"/>
              <a:ext cx="116541" cy="183776"/>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222B52B3-36FE-4C13-9248-B404B044CDDA}"/>
                </a:ext>
              </a:extLst>
            </p:cNvPr>
            <p:cNvCxnSpPr>
              <a:cxnSpLocks/>
            </p:cNvCxnSpPr>
            <p:nvPr/>
          </p:nvCxnSpPr>
          <p:spPr>
            <a:xfrm flipV="1">
              <a:off x="1792939" y="4246070"/>
              <a:ext cx="116541" cy="183776"/>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CB1D84E7-A1A3-47C5-ACB9-E6D8F5CDE15A}"/>
                </a:ext>
              </a:extLst>
            </p:cNvPr>
            <p:cNvCxnSpPr>
              <a:cxnSpLocks/>
            </p:cNvCxnSpPr>
            <p:nvPr/>
          </p:nvCxnSpPr>
          <p:spPr>
            <a:xfrm flipV="1">
              <a:off x="1792939" y="4402312"/>
              <a:ext cx="116541" cy="183776"/>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C49A57D6-FE46-46D0-8C49-FF12328058F2}"/>
                </a:ext>
              </a:extLst>
            </p:cNvPr>
            <p:cNvCxnSpPr>
              <a:cxnSpLocks/>
            </p:cNvCxnSpPr>
            <p:nvPr/>
          </p:nvCxnSpPr>
          <p:spPr>
            <a:xfrm flipV="1">
              <a:off x="1810869" y="4549589"/>
              <a:ext cx="116541" cy="183776"/>
            </a:xfrm>
            <a:prstGeom prst="line">
              <a:avLst/>
            </a:prstGeom>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533C544E-6676-4358-859B-CA77FDC0FE83}"/>
                </a:ext>
              </a:extLst>
            </p:cNvPr>
            <p:cNvSpPr txBox="1"/>
            <p:nvPr/>
          </p:nvSpPr>
          <p:spPr>
            <a:xfrm rot="16200000">
              <a:off x="1541479" y="3695787"/>
              <a:ext cx="942617" cy="369332"/>
            </a:xfrm>
            <a:prstGeom prst="rect">
              <a:avLst/>
            </a:prstGeom>
            <a:noFill/>
          </p:spPr>
          <p:txBody>
            <a:bodyPr wrap="square">
              <a:spAutoFit/>
            </a:bodyPr>
            <a:lstStyle/>
            <a:p>
              <a:r>
                <a:rPr lang="en-US" dirty="0"/>
                <a:t>fixed</a:t>
              </a:r>
            </a:p>
          </p:txBody>
        </p:sp>
      </p:grpSp>
    </p:spTree>
    <p:extLst>
      <p:ext uri="{BB962C8B-B14F-4D97-AF65-F5344CB8AC3E}">
        <p14:creationId xmlns:p14="http://schemas.microsoft.com/office/powerpoint/2010/main" val="237652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0975-9CBA-41A9-AD70-27FC714CD8F3}"/>
              </a:ext>
            </a:extLst>
          </p:cNvPr>
          <p:cNvSpPr>
            <a:spLocks noGrp="1"/>
          </p:cNvSpPr>
          <p:nvPr>
            <p:ph type="title"/>
          </p:nvPr>
        </p:nvSpPr>
        <p:spPr/>
        <p:txBody>
          <a:bodyPr/>
          <a:lstStyle/>
          <a:p>
            <a:r>
              <a:rPr lang="en-US" dirty="0"/>
              <a:t>Example 10: Extra credit – rate-dependence</a:t>
            </a:r>
          </a:p>
        </p:txBody>
      </p:sp>
      <p:sp>
        <p:nvSpPr>
          <p:cNvPr id="4" name="Slide Number Placeholder 3">
            <a:extLst>
              <a:ext uri="{FF2B5EF4-FFF2-40B4-BE49-F238E27FC236}">
                <a16:creationId xmlns:a16="http://schemas.microsoft.com/office/drawing/2014/main" id="{628A3387-1012-41B8-B4C3-F85637E5CA84}"/>
              </a:ext>
            </a:extLst>
          </p:cNvPr>
          <p:cNvSpPr>
            <a:spLocks noGrp="1"/>
          </p:cNvSpPr>
          <p:nvPr>
            <p:ph type="sldNum" sz="quarter" idx="4"/>
          </p:nvPr>
        </p:nvSpPr>
        <p:spPr/>
        <p:txBody>
          <a:bodyPr/>
          <a:lstStyle/>
          <a:p>
            <a:pPr algn="ctr"/>
            <a:fld id="{F6B149FD-26F7-3645-B4E7-BA8B8CC5EEA8}" type="slidenum">
              <a:rPr lang="en-US" smtClean="0"/>
              <a:pPr algn="ctr"/>
              <a:t>120</a:t>
            </a:fld>
            <a:endParaRPr lang="en-US" dirty="0"/>
          </a:p>
        </p:txBody>
      </p:sp>
      <p:grpSp>
        <p:nvGrpSpPr>
          <p:cNvPr id="13" name="Group 12">
            <a:extLst>
              <a:ext uri="{FF2B5EF4-FFF2-40B4-BE49-F238E27FC236}">
                <a16:creationId xmlns:a16="http://schemas.microsoft.com/office/drawing/2014/main" id="{2ACFE30E-31A4-46D4-A2A3-D1ACEE6D47A5}"/>
              </a:ext>
            </a:extLst>
          </p:cNvPr>
          <p:cNvGrpSpPr/>
          <p:nvPr/>
        </p:nvGrpSpPr>
        <p:grpSpPr>
          <a:xfrm>
            <a:off x="5367954" y="1250830"/>
            <a:ext cx="3598150" cy="4659898"/>
            <a:chOff x="4237893" y="1337094"/>
            <a:chExt cx="3598150" cy="4659898"/>
          </a:xfrm>
        </p:grpSpPr>
        <p:pic>
          <p:nvPicPr>
            <p:cNvPr id="6" name="Picture 5">
              <a:extLst>
                <a:ext uri="{FF2B5EF4-FFF2-40B4-BE49-F238E27FC236}">
                  <a16:creationId xmlns:a16="http://schemas.microsoft.com/office/drawing/2014/main" id="{800C3AAD-28CE-44A1-918B-B1541B1C0378}"/>
                </a:ext>
              </a:extLst>
            </p:cNvPr>
            <p:cNvPicPr>
              <a:picLocks noChangeAspect="1"/>
            </p:cNvPicPr>
            <p:nvPr/>
          </p:nvPicPr>
          <p:blipFill>
            <a:blip r:embed="rId2"/>
            <a:stretch>
              <a:fillRect/>
            </a:stretch>
          </p:blipFill>
          <p:spPr>
            <a:xfrm>
              <a:off x="4237893" y="1337094"/>
              <a:ext cx="3598150" cy="4659898"/>
            </a:xfrm>
            <a:prstGeom prst="rect">
              <a:avLst/>
            </a:prstGeom>
            <a:ln>
              <a:solidFill>
                <a:schemeClr val="tx1"/>
              </a:solidFill>
            </a:ln>
          </p:spPr>
        </p:pic>
        <p:pic>
          <p:nvPicPr>
            <p:cNvPr id="7" name="Picture 6">
              <a:extLst>
                <a:ext uri="{FF2B5EF4-FFF2-40B4-BE49-F238E27FC236}">
                  <a16:creationId xmlns:a16="http://schemas.microsoft.com/office/drawing/2014/main" id="{8B48F624-6FE7-4B14-BFAF-33A4938F66D9}"/>
                </a:ext>
              </a:extLst>
            </p:cNvPr>
            <p:cNvPicPr>
              <a:picLocks noChangeAspect="1"/>
            </p:cNvPicPr>
            <p:nvPr/>
          </p:nvPicPr>
          <p:blipFill>
            <a:blip r:embed="rId3"/>
            <a:stretch>
              <a:fillRect/>
            </a:stretch>
          </p:blipFill>
          <p:spPr>
            <a:xfrm>
              <a:off x="6779756" y="3127843"/>
              <a:ext cx="840627" cy="2165852"/>
            </a:xfrm>
            <a:prstGeom prst="rect">
              <a:avLst/>
            </a:prstGeom>
          </p:spPr>
        </p:pic>
        <p:cxnSp>
          <p:nvCxnSpPr>
            <p:cNvPr id="11" name="Straight Arrow Connector 10">
              <a:extLst>
                <a:ext uri="{FF2B5EF4-FFF2-40B4-BE49-F238E27FC236}">
                  <a16:creationId xmlns:a16="http://schemas.microsoft.com/office/drawing/2014/main" id="{E0B0FC75-047F-4EDC-96A1-ED76910D7663}"/>
                </a:ext>
              </a:extLst>
            </p:cNvPr>
            <p:cNvCxnSpPr/>
            <p:nvPr/>
          </p:nvCxnSpPr>
          <p:spPr>
            <a:xfrm flipV="1">
              <a:off x="7021902" y="2812211"/>
              <a:ext cx="379562" cy="439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0881AEBB-9E9C-43EE-B0E3-FC155DF1E356}"/>
              </a:ext>
            </a:extLst>
          </p:cNvPr>
          <p:cNvSpPr txBox="1"/>
          <p:nvPr/>
        </p:nvSpPr>
        <p:spPr>
          <a:xfrm>
            <a:off x="1150189" y="1914222"/>
            <a:ext cx="3998845" cy="3016210"/>
          </a:xfrm>
          <a:prstGeom prst="rect">
            <a:avLst/>
          </a:prstGeom>
          <a:noFill/>
        </p:spPr>
        <p:txBody>
          <a:bodyPr wrap="square" rtlCol="0">
            <a:spAutoFit/>
          </a:bodyPr>
          <a:lstStyle/>
          <a:p>
            <a:pPr>
              <a:spcAft>
                <a:spcPts val="600"/>
              </a:spcAft>
            </a:pPr>
            <a:r>
              <a:rPr lang="en-US" b="1" dirty="0"/>
              <a:t>Rate-dependence</a:t>
            </a:r>
            <a:r>
              <a:rPr lang="en-US" dirty="0"/>
              <a:t> means something – a material constitutive model in this case – depends on time.</a:t>
            </a:r>
          </a:p>
          <a:p>
            <a:pPr>
              <a:spcAft>
                <a:spcPts val="600"/>
              </a:spcAft>
            </a:pPr>
            <a:r>
              <a:rPr lang="en-US" dirty="0"/>
              <a:t>Therefore, the same displacement applied over different time ranges will produce different results.</a:t>
            </a:r>
          </a:p>
          <a:p>
            <a:pPr>
              <a:spcAft>
                <a:spcPts val="600"/>
              </a:spcAft>
            </a:pPr>
            <a:r>
              <a:rPr lang="en-US" dirty="0"/>
              <a:t>We often refer to implicit as a </a:t>
            </a:r>
            <a:r>
              <a:rPr lang="en-US" b="1" dirty="0">
                <a:solidFill>
                  <a:srgbClr val="0070C0"/>
                </a:solidFill>
              </a:rPr>
              <a:t>quasi-static</a:t>
            </a:r>
            <a:r>
              <a:rPr lang="en-US" dirty="0"/>
              <a:t> solution because of this.</a:t>
            </a:r>
          </a:p>
        </p:txBody>
      </p:sp>
      <p:sp>
        <p:nvSpPr>
          <p:cNvPr id="14" name="TextBox 13">
            <a:extLst>
              <a:ext uri="{FF2B5EF4-FFF2-40B4-BE49-F238E27FC236}">
                <a16:creationId xmlns:a16="http://schemas.microsoft.com/office/drawing/2014/main" id="{5A652D4D-A2AD-4947-911A-A8424B391B02}"/>
              </a:ext>
            </a:extLst>
          </p:cNvPr>
          <p:cNvSpPr txBox="1"/>
          <p:nvPr/>
        </p:nvSpPr>
        <p:spPr>
          <a:xfrm>
            <a:off x="937705" y="6165041"/>
            <a:ext cx="10699538"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sz="1400" b="0"/>
            </a:lvl1pPr>
          </a:lstStyle>
          <a:p>
            <a:pPr algn="ctr"/>
            <a:r>
              <a:rPr lang="en-US" sz="1800" dirty="0"/>
              <a:t>Time stepping does matter to the solution when there is rate-dependence!</a:t>
            </a:r>
          </a:p>
        </p:txBody>
      </p:sp>
      <p:sp>
        <p:nvSpPr>
          <p:cNvPr id="15" name="TextBox 14">
            <a:extLst>
              <a:ext uri="{FF2B5EF4-FFF2-40B4-BE49-F238E27FC236}">
                <a16:creationId xmlns:a16="http://schemas.microsoft.com/office/drawing/2014/main" id="{5A0706F1-790F-45E8-AF92-AC7160FB3795}"/>
              </a:ext>
            </a:extLst>
          </p:cNvPr>
          <p:cNvSpPr txBox="1"/>
          <p:nvPr/>
        </p:nvSpPr>
        <p:spPr>
          <a:xfrm>
            <a:off x="7717622" y="1230484"/>
            <a:ext cx="1075936" cy="461665"/>
          </a:xfrm>
          <a:prstGeom prst="rect">
            <a:avLst/>
          </a:prstGeom>
          <a:noFill/>
        </p:spPr>
        <p:txBody>
          <a:bodyPr wrap="none" rtlCol="0">
            <a:spAutoFit/>
          </a:bodyPr>
          <a:lstStyle/>
          <a:p>
            <a:r>
              <a:rPr lang="en-US" sz="1200" dirty="0">
                <a:solidFill>
                  <a:srgbClr val="00B050"/>
                </a:solidFill>
              </a:rPr>
              <a:t>1094 </a:t>
            </a:r>
            <a:r>
              <a:rPr lang="en-US" sz="1200" dirty="0" err="1">
                <a:solidFill>
                  <a:srgbClr val="00B050"/>
                </a:solidFill>
              </a:rPr>
              <a:t>iters</a:t>
            </a:r>
            <a:endParaRPr lang="en-US" sz="1200" dirty="0">
              <a:solidFill>
                <a:srgbClr val="00B050"/>
              </a:solidFill>
            </a:endParaRPr>
          </a:p>
          <a:p>
            <a:r>
              <a:rPr lang="en-US" sz="1200" dirty="0">
                <a:solidFill>
                  <a:srgbClr val="00B050"/>
                </a:solidFill>
              </a:rPr>
              <a:t>(0 failed </a:t>
            </a:r>
            <a:r>
              <a:rPr lang="en-US" sz="1200" dirty="0" err="1">
                <a:solidFill>
                  <a:srgbClr val="00B050"/>
                </a:solidFill>
              </a:rPr>
              <a:t>mp</a:t>
            </a:r>
            <a:r>
              <a:rPr lang="en-US" sz="1200" dirty="0">
                <a:solidFill>
                  <a:srgbClr val="00B050"/>
                </a:solidFill>
              </a:rPr>
              <a:t>)</a:t>
            </a:r>
          </a:p>
        </p:txBody>
      </p:sp>
      <p:sp>
        <p:nvSpPr>
          <p:cNvPr id="16" name="TextBox 15">
            <a:extLst>
              <a:ext uri="{FF2B5EF4-FFF2-40B4-BE49-F238E27FC236}">
                <a16:creationId xmlns:a16="http://schemas.microsoft.com/office/drawing/2014/main" id="{E5F841F9-C2B2-444F-B3E0-7F81838F67BB}"/>
              </a:ext>
            </a:extLst>
          </p:cNvPr>
          <p:cNvSpPr txBox="1"/>
          <p:nvPr/>
        </p:nvSpPr>
        <p:spPr>
          <a:xfrm>
            <a:off x="8341744" y="2098070"/>
            <a:ext cx="1075936" cy="461665"/>
          </a:xfrm>
          <a:prstGeom prst="rect">
            <a:avLst/>
          </a:prstGeom>
          <a:noFill/>
        </p:spPr>
        <p:txBody>
          <a:bodyPr wrap="none" rtlCol="0">
            <a:spAutoFit/>
          </a:bodyPr>
          <a:lstStyle/>
          <a:p>
            <a:r>
              <a:rPr lang="en-US" sz="1200" dirty="0">
                <a:solidFill>
                  <a:srgbClr val="FF0000"/>
                </a:solidFill>
              </a:rPr>
              <a:t>5949 </a:t>
            </a:r>
            <a:r>
              <a:rPr lang="en-US" sz="1200" dirty="0" err="1">
                <a:solidFill>
                  <a:srgbClr val="FF0000"/>
                </a:solidFill>
              </a:rPr>
              <a:t>iters</a:t>
            </a:r>
            <a:endParaRPr lang="en-US" sz="1200" dirty="0">
              <a:solidFill>
                <a:srgbClr val="FF0000"/>
              </a:solidFill>
            </a:endParaRPr>
          </a:p>
          <a:p>
            <a:r>
              <a:rPr lang="en-US" sz="1200" dirty="0">
                <a:solidFill>
                  <a:srgbClr val="FF0000"/>
                </a:solidFill>
              </a:rPr>
              <a:t>(8 failed </a:t>
            </a:r>
            <a:r>
              <a:rPr lang="en-US" sz="1200" dirty="0" err="1">
                <a:solidFill>
                  <a:srgbClr val="FF0000"/>
                </a:solidFill>
              </a:rPr>
              <a:t>mp</a:t>
            </a:r>
            <a:r>
              <a:rPr lang="en-US" sz="1200" dirty="0">
                <a:solidFill>
                  <a:srgbClr val="FF0000"/>
                </a:solidFill>
              </a:rPr>
              <a:t>)</a:t>
            </a:r>
          </a:p>
        </p:txBody>
      </p:sp>
      <p:sp>
        <p:nvSpPr>
          <p:cNvPr id="17" name="TextBox 16">
            <a:extLst>
              <a:ext uri="{FF2B5EF4-FFF2-40B4-BE49-F238E27FC236}">
                <a16:creationId xmlns:a16="http://schemas.microsoft.com/office/drawing/2014/main" id="{120C7F0C-1523-4A15-BE36-0AE0646792B7}"/>
              </a:ext>
            </a:extLst>
          </p:cNvPr>
          <p:cNvSpPr txBox="1"/>
          <p:nvPr/>
        </p:nvSpPr>
        <p:spPr>
          <a:xfrm>
            <a:off x="7098904" y="2047529"/>
            <a:ext cx="1075936" cy="461665"/>
          </a:xfrm>
          <a:prstGeom prst="rect">
            <a:avLst/>
          </a:prstGeom>
          <a:noFill/>
        </p:spPr>
        <p:txBody>
          <a:bodyPr wrap="none" rtlCol="0">
            <a:spAutoFit/>
          </a:bodyPr>
          <a:lstStyle/>
          <a:p>
            <a:r>
              <a:rPr lang="en-US" sz="1200" dirty="0">
                <a:solidFill>
                  <a:srgbClr val="0070C0"/>
                </a:solidFill>
              </a:rPr>
              <a:t>3334 </a:t>
            </a:r>
            <a:r>
              <a:rPr lang="en-US" sz="1200" dirty="0" err="1">
                <a:solidFill>
                  <a:srgbClr val="0070C0"/>
                </a:solidFill>
              </a:rPr>
              <a:t>iters</a:t>
            </a:r>
            <a:endParaRPr lang="en-US" sz="1200" dirty="0">
              <a:solidFill>
                <a:srgbClr val="0070C0"/>
              </a:solidFill>
            </a:endParaRPr>
          </a:p>
          <a:p>
            <a:r>
              <a:rPr lang="en-US" sz="1200" dirty="0">
                <a:solidFill>
                  <a:srgbClr val="0070C0"/>
                </a:solidFill>
              </a:rPr>
              <a:t>(2 failed </a:t>
            </a:r>
            <a:r>
              <a:rPr lang="en-US" sz="1200" dirty="0" err="1">
                <a:solidFill>
                  <a:srgbClr val="0070C0"/>
                </a:solidFill>
              </a:rPr>
              <a:t>mp</a:t>
            </a:r>
            <a:r>
              <a:rPr lang="en-US" sz="1200" dirty="0">
                <a:solidFill>
                  <a:srgbClr val="0070C0"/>
                </a:solidFill>
              </a:rPr>
              <a:t>)</a:t>
            </a:r>
          </a:p>
        </p:txBody>
      </p:sp>
    </p:spTree>
    <p:extLst>
      <p:ext uri="{BB962C8B-B14F-4D97-AF65-F5344CB8AC3E}">
        <p14:creationId xmlns:p14="http://schemas.microsoft.com/office/powerpoint/2010/main" val="9162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8ABA2C-8FF6-4A5C-B2F9-A1FB06D43593}"/>
              </a:ext>
            </a:extLst>
          </p:cNvPr>
          <p:cNvSpPr/>
          <p:nvPr/>
        </p:nvSpPr>
        <p:spPr>
          <a:xfrm>
            <a:off x="4576813" y="3056570"/>
            <a:ext cx="2570672" cy="156966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solver</a:t>
            </a:r>
          </a:p>
          <a:p>
            <a:r>
              <a:rPr lang="en-US" sz="1000" dirty="0">
                <a:solidFill>
                  <a:schemeClr val="tx1"/>
                </a:solidFill>
                <a:latin typeface="Courier New" panose="02070309020205020404" pitchFamily="49" charset="0"/>
              </a:rPr>
              <a:t>  begin cg</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begin adaptive time stepping</a:t>
            </a:r>
          </a:p>
          <a:p>
            <a:r>
              <a:rPr lang="en-US" sz="1000" dirty="0">
                <a:solidFill>
                  <a:schemeClr val="tx1"/>
                </a:solidFill>
                <a:latin typeface="Courier New" panose="02070309020205020404" pitchFamily="49" charset="0"/>
              </a:rPr>
              <a:t>  maximum failure cutbacks = 5</a:t>
            </a:r>
          </a:p>
          <a:p>
            <a:r>
              <a:rPr lang="en-US" sz="1000" dirty="0">
                <a:solidFill>
                  <a:schemeClr val="tx1"/>
                </a:solidFill>
                <a:latin typeface="Courier New" panose="02070309020205020404" pitchFamily="49" charset="0"/>
              </a:rPr>
              <a:t>  cutback factor = 0.5</a:t>
            </a:r>
          </a:p>
          <a:p>
            <a:r>
              <a:rPr lang="en-US" sz="1000" dirty="0">
                <a:solidFill>
                  <a:schemeClr val="tx1"/>
                </a:solidFill>
                <a:latin typeface="Courier New" panose="02070309020205020404" pitchFamily="49" charset="0"/>
              </a:rPr>
              <a:t>end</a:t>
            </a:r>
          </a:p>
        </p:txBody>
      </p:sp>
      <p:sp>
        <p:nvSpPr>
          <p:cNvPr id="2" name="Title 1">
            <a:extLst>
              <a:ext uri="{FF2B5EF4-FFF2-40B4-BE49-F238E27FC236}">
                <a16:creationId xmlns:a16="http://schemas.microsoft.com/office/drawing/2014/main" id="{A31C61F2-292E-4CDE-AD5A-65CDC4E24624}"/>
              </a:ext>
            </a:extLst>
          </p:cNvPr>
          <p:cNvSpPr>
            <a:spLocks noGrp="1"/>
          </p:cNvSpPr>
          <p:nvPr>
            <p:ph type="title"/>
          </p:nvPr>
        </p:nvSpPr>
        <p:spPr/>
        <p:txBody>
          <a:bodyPr/>
          <a:lstStyle/>
          <a:p>
            <a:r>
              <a:rPr lang="en-US" dirty="0"/>
              <a:t>Build your own solver!</a:t>
            </a:r>
          </a:p>
        </p:txBody>
      </p:sp>
      <p:sp>
        <p:nvSpPr>
          <p:cNvPr id="4" name="Slide Number Placeholder 3">
            <a:extLst>
              <a:ext uri="{FF2B5EF4-FFF2-40B4-BE49-F238E27FC236}">
                <a16:creationId xmlns:a16="http://schemas.microsoft.com/office/drawing/2014/main" id="{1431E005-1D1F-4FA7-9459-7CA63FA90A46}"/>
              </a:ext>
            </a:extLst>
          </p:cNvPr>
          <p:cNvSpPr>
            <a:spLocks noGrp="1"/>
          </p:cNvSpPr>
          <p:nvPr>
            <p:ph type="sldNum" sz="quarter" idx="4"/>
          </p:nvPr>
        </p:nvSpPr>
        <p:spPr/>
        <p:txBody>
          <a:bodyPr/>
          <a:lstStyle/>
          <a:p>
            <a:pPr algn="ctr"/>
            <a:fld id="{F6B149FD-26F7-3645-B4E7-BA8B8CC5EEA8}" type="slidenum">
              <a:rPr lang="en-US" smtClean="0"/>
              <a:pPr algn="ctr"/>
              <a:t>121</a:t>
            </a:fld>
            <a:endParaRPr lang="en-US" dirty="0"/>
          </a:p>
        </p:txBody>
      </p:sp>
      <p:sp>
        <p:nvSpPr>
          <p:cNvPr id="5" name="TextBox 4">
            <a:extLst>
              <a:ext uri="{FF2B5EF4-FFF2-40B4-BE49-F238E27FC236}">
                <a16:creationId xmlns:a16="http://schemas.microsoft.com/office/drawing/2014/main" id="{A57E0AC6-A327-4B70-AB54-56D3C3070F17}"/>
              </a:ext>
            </a:extLst>
          </p:cNvPr>
          <p:cNvSpPr txBox="1"/>
          <p:nvPr/>
        </p:nvSpPr>
        <p:spPr>
          <a:xfrm>
            <a:off x="1035170" y="1369996"/>
            <a:ext cx="9885872" cy="923330"/>
          </a:xfrm>
          <a:prstGeom prst="rect">
            <a:avLst/>
          </a:prstGeom>
          <a:noFill/>
        </p:spPr>
        <p:txBody>
          <a:bodyPr wrap="square" rtlCol="0">
            <a:spAutoFit/>
          </a:bodyPr>
          <a:lstStyle/>
          <a:p>
            <a:r>
              <a:rPr lang="en-US" dirty="0"/>
              <a:t>One of the beautiful aspects of the SIERRA/SM solver structure is that it provides considerable flexibility to compose unique “solvers” with behavior that caters to a specific problem.  Here are a few:</a:t>
            </a:r>
          </a:p>
        </p:txBody>
      </p:sp>
      <p:sp>
        <p:nvSpPr>
          <p:cNvPr id="20" name="Rectangle 19">
            <a:extLst>
              <a:ext uri="{FF2B5EF4-FFF2-40B4-BE49-F238E27FC236}">
                <a16:creationId xmlns:a16="http://schemas.microsoft.com/office/drawing/2014/main" id="{F06B3C52-FCCD-492D-8AEF-6A5B8E7FAB3E}"/>
              </a:ext>
            </a:extLst>
          </p:cNvPr>
          <p:cNvSpPr/>
          <p:nvPr/>
        </p:nvSpPr>
        <p:spPr>
          <a:xfrm>
            <a:off x="4640309" y="3841400"/>
            <a:ext cx="2443680" cy="709657"/>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1D77E4C-2F12-4891-A316-3BC06ACF831B}"/>
              </a:ext>
            </a:extLst>
          </p:cNvPr>
          <p:cNvSpPr txBox="1"/>
          <p:nvPr/>
        </p:nvSpPr>
        <p:spPr>
          <a:xfrm>
            <a:off x="4432639" y="4718562"/>
            <a:ext cx="3077424" cy="1384995"/>
          </a:xfrm>
          <a:prstGeom prst="rect">
            <a:avLst/>
          </a:prstGeom>
          <a:noFill/>
        </p:spPr>
        <p:txBody>
          <a:bodyPr wrap="square" rtlCol="0">
            <a:spAutoFit/>
          </a:bodyPr>
          <a:lstStyle/>
          <a:p>
            <a:r>
              <a:rPr lang="en-US" sz="1400" dirty="0"/>
              <a:t>There is </a:t>
            </a:r>
            <a:r>
              <a:rPr lang="en-US" sz="1400" i="1" dirty="0"/>
              <a:t>almost </a:t>
            </a:r>
            <a:r>
              <a:rPr lang="en-US" sz="1400" dirty="0"/>
              <a:t>no reason not to include adaptive time stepping.  Really.  More than 5 or 10 cutbacks is usually unnecessary.  If after 10 cutbacks you’re not converged, you probably aren’t going to.</a:t>
            </a:r>
          </a:p>
        </p:txBody>
      </p:sp>
      <p:sp>
        <p:nvSpPr>
          <p:cNvPr id="9" name="TextBox 8">
            <a:extLst>
              <a:ext uri="{FF2B5EF4-FFF2-40B4-BE49-F238E27FC236}">
                <a16:creationId xmlns:a16="http://schemas.microsoft.com/office/drawing/2014/main" id="{3236310C-5A28-413C-A4A6-1449551D71D7}"/>
              </a:ext>
            </a:extLst>
          </p:cNvPr>
          <p:cNvSpPr txBox="1"/>
          <p:nvPr/>
        </p:nvSpPr>
        <p:spPr>
          <a:xfrm>
            <a:off x="7843618" y="2520322"/>
            <a:ext cx="3077424" cy="3539430"/>
          </a:xfrm>
          <a:prstGeom prst="rect">
            <a:avLst/>
          </a:prstGeom>
          <a:noFill/>
        </p:spPr>
        <p:txBody>
          <a:bodyPr wrap="square" rtlCol="0">
            <a:spAutoFit/>
          </a:bodyPr>
          <a:lstStyle/>
          <a:p>
            <a:r>
              <a:rPr lang="en-US" sz="1400" dirty="0"/>
              <a:t>This will solve many of your problems, and is a good place to start.  Get rid of that old input deck you’ve been copying a solver block from.  Delete it, it’s causing you more harm than good!</a:t>
            </a:r>
          </a:p>
          <a:p>
            <a:endParaRPr lang="en-US" sz="1400" dirty="0"/>
          </a:p>
          <a:p>
            <a:r>
              <a:rPr lang="en-US" sz="1400" dirty="0"/>
              <a:t>The target residuals are set to reasonable values for engineering needs.</a:t>
            </a:r>
          </a:p>
          <a:p>
            <a:endParaRPr lang="en-US" sz="1400" dirty="0"/>
          </a:p>
          <a:p>
            <a:r>
              <a:rPr lang="en-US" sz="1400" dirty="0"/>
              <a:t>The maximum number of iterations is adjusted based on the number of nodes in the problem, permitting more iterations for larger problems.</a:t>
            </a:r>
          </a:p>
        </p:txBody>
      </p:sp>
      <p:sp>
        <p:nvSpPr>
          <p:cNvPr id="3" name="TextBox 2">
            <a:extLst>
              <a:ext uri="{FF2B5EF4-FFF2-40B4-BE49-F238E27FC236}">
                <a16:creationId xmlns:a16="http://schemas.microsoft.com/office/drawing/2014/main" id="{897BFCD3-1B58-40D6-9F69-1A73E32EFFB3}"/>
              </a:ext>
            </a:extLst>
          </p:cNvPr>
          <p:cNvSpPr txBox="1"/>
          <p:nvPr/>
        </p:nvSpPr>
        <p:spPr>
          <a:xfrm>
            <a:off x="1270959" y="3028890"/>
            <a:ext cx="2609722" cy="954107"/>
          </a:xfrm>
          <a:prstGeom prst="rect">
            <a:avLst/>
          </a:prstGeom>
          <a:noFill/>
        </p:spPr>
        <p:txBody>
          <a:bodyPr wrap="square" rtlCol="0">
            <a:spAutoFit/>
          </a:bodyPr>
          <a:lstStyle/>
          <a:p>
            <a:r>
              <a:rPr lang="en-US" sz="1400" b="1" dirty="0"/>
              <a:t>Sometimes useful for: </a:t>
            </a:r>
          </a:p>
          <a:p>
            <a:pPr marL="285750" indent="-285750">
              <a:buFont typeface="Arial" panose="020B0604020202020204" pitchFamily="34" charset="0"/>
              <a:buChar char="•"/>
            </a:pPr>
            <a:r>
              <a:rPr lang="en-US" sz="1400" dirty="0"/>
              <a:t>Simple models</a:t>
            </a:r>
          </a:p>
          <a:p>
            <a:pPr marL="285750" indent="-285750">
              <a:buFont typeface="Arial" panose="020B0604020202020204" pitchFamily="34" charset="0"/>
              <a:buChar char="•"/>
            </a:pPr>
            <a:r>
              <a:rPr lang="en-US" sz="1400" dirty="0"/>
              <a:t>Quick analyses that do not need optimizing</a:t>
            </a:r>
          </a:p>
        </p:txBody>
      </p:sp>
    </p:spTree>
    <p:extLst>
      <p:ext uri="{BB962C8B-B14F-4D97-AF65-F5344CB8AC3E}">
        <p14:creationId xmlns:p14="http://schemas.microsoft.com/office/powerpoint/2010/main" val="396858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C61F2-292E-4CDE-AD5A-65CDC4E24624}"/>
              </a:ext>
            </a:extLst>
          </p:cNvPr>
          <p:cNvSpPr>
            <a:spLocks noGrp="1"/>
          </p:cNvSpPr>
          <p:nvPr>
            <p:ph type="title"/>
          </p:nvPr>
        </p:nvSpPr>
        <p:spPr/>
        <p:txBody>
          <a:bodyPr/>
          <a:lstStyle/>
          <a:p>
            <a:r>
              <a:rPr lang="en-US" dirty="0"/>
              <a:t>Build your own solver!</a:t>
            </a:r>
          </a:p>
        </p:txBody>
      </p:sp>
      <p:sp>
        <p:nvSpPr>
          <p:cNvPr id="4" name="Slide Number Placeholder 3">
            <a:extLst>
              <a:ext uri="{FF2B5EF4-FFF2-40B4-BE49-F238E27FC236}">
                <a16:creationId xmlns:a16="http://schemas.microsoft.com/office/drawing/2014/main" id="{1431E005-1D1F-4FA7-9459-7CA63FA90A46}"/>
              </a:ext>
            </a:extLst>
          </p:cNvPr>
          <p:cNvSpPr>
            <a:spLocks noGrp="1"/>
          </p:cNvSpPr>
          <p:nvPr>
            <p:ph type="sldNum" sz="quarter" idx="4"/>
          </p:nvPr>
        </p:nvSpPr>
        <p:spPr/>
        <p:txBody>
          <a:bodyPr/>
          <a:lstStyle/>
          <a:p>
            <a:pPr algn="ctr"/>
            <a:fld id="{F6B149FD-26F7-3645-B4E7-BA8B8CC5EEA8}" type="slidenum">
              <a:rPr lang="en-US" smtClean="0"/>
              <a:pPr algn="ctr"/>
              <a:t>122</a:t>
            </a:fld>
            <a:endParaRPr lang="en-US" dirty="0"/>
          </a:p>
        </p:txBody>
      </p:sp>
      <p:sp>
        <p:nvSpPr>
          <p:cNvPr id="6" name="Rectangle 5">
            <a:extLst>
              <a:ext uri="{FF2B5EF4-FFF2-40B4-BE49-F238E27FC236}">
                <a16:creationId xmlns:a16="http://schemas.microsoft.com/office/drawing/2014/main" id="{EEDE39C3-1B52-4C22-B007-6D1B3882D5C4}"/>
              </a:ext>
            </a:extLst>
          </p:cNvPr>
          <p:cNvSpPr/>
          <p:nvPr/>
        </p:nvSpPr>
        <p:spPr>
          <a:xfrm>
            <a:off x="3888059" y="2090584"/>
            <a:ext cx="3917536" cy="295465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solver</a:t>
            </a:r>
          </a:p>
          <a:p>
            <a:r>
              <a:rPr lang="en-US" sz="1000" dirty="0">
                <a:solidFill>
                  <a:schemeClr val="tx1"/>
                </a:solidFill>
                <a:latin typeface="Courier New" panose="02070309020205020404" pitchFamily="49" charset="0"/>
              </a:rPr>
              <a:t>  begin cg</a:t>
            </a:r>
          </a:p>
          <a:p>
            <a:r>
              <a:rPr lang="en-US" sz="1000" dirty="0">
                <a:solidFill>
                  <a:schemeClr val="tx1"/>
                </a:solidFill>
                <a:latin typeface="Courier New" panose="02070309020205020404" pitchFamily="49" charset="0"/>
              </a:rPr>
              <a:t>    target relative residual = 1.0e-3</a:t>
            </a:r>
          </a:p>
          <a:p>
            <a:r>
              <a:rPr lang="en-US" sz="1000" dirty="0">
                <a:solidFill>
                  <a:schemeClr val="tx1"/>
                </a:solidFill>
                <a:latin typeface="Courier New" panose="02070309020205020404" pitchFamily="49" charset="0"/>
              </a:rPr>
              <a:t>    acceptable relative residual = 5.0e-3</a:t>
            </a:r>
          </a:p>
          <a:p>
            <a:r>
              <a:rPr lang="en-US" sz="1000" dirty="0">
                <a:solidFill>
                  <a:schemeClr val="tx1"/>
                </a:solidFill>
                <a:latin typeface="Courier New" panose="02070309020205020404" pitchFamily="49" charset="0"/>
              </a:rPr>
              <a:t>    reference = </a:t>
            </a:r>
            <a:r>
              <a:rPr lang="en-US" sz="1000" dirty="0" err="1">
                <a:solidFill>
                  <a:schemeClr val="tx1"/>
                </a:solidFill>
                <a:latin typeface="Courier New" panose="02070309020205020404" pitchFamily="49" charset="0"/>
              </a:rPr>
              <a:t>belytschko</a:t>
            </a:r>
            <a:endParaRPr lang="en-US" sz="1000" dirty="0">
              <a:solidFill>
                <a:schemeClr val="tx1"/>
              </a:solidFill>
              <a:latin typeface="Courier New" panose="02070309020205020404" pitchFamily="49" charset="0"/>
            </a:endParaRP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maximum iterations = 40</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begin full tangent preconditioner</a:t>
            </a:r>
          </a:p>
          <a:p>
            <a:r>
              <a:rPr lang="en-US" sz="1000" dirty="0">
                <a:solidFill>
                  <a:schemeClr val="tx1"/>
                </a:solidFill>
                <a:latin typeface="Courier New" panose="02070309020205020404" pitchFamily="49" charset="0"/>
              </a:rPr>
              <a:t>      small number of iterations = 20</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begin adaptive time stepping</a:t>
            </a:r>
          </a:p>
          <a:p>
            <a:r>
              <a:rPr lang="en-US" sz="1000" dirty="0">
                <a:solidFill>
                  <a:schemeClr val="tx1"/>
                </a:solidFill>
                <a:latin typeface="Courier New" panose="02070309020205020404" pitchFamily="49" charset="0"/>
              </a:rPr>
              <a:t>  maximum failure cutbacks = 5</a:t>
            </a:r>
          </a:p>
          <a:p>
            <a:r>
              <a:rPr lang="en-US" sz="1000" dirty="0">
                <a:solidFill>
                  <a:schemeClr val="tx1"/>
                </a:solidFill>
                <a:latin typeface="Courier New" panose="02070309020205020404" pitchFamily="49" charset="0"/>
              </a:rPr>
              <a:t>  cutback factor = 0.5</a:t>
            </a:r>
          </a:p>
          <a:p>
            <a:r>
              <a:rPr lang="en-US" sz="1000" dirty="0">
                <a:solidFill>
                  <a:schemeClr val="tx1"/>
                </a:solidFill>
                <a:latin typeface="Courier New" panose="02070309020205020404" pitchFamily="49" charset="0"/>
              </a:rPr>
              <a:t>end</a:t>
            </a:r>
          </a:p>
        </p:txBody>
      </p:sp>
      <p:sp>
        <p:nvSpPr>
          <p:cNvPr id="16" name="TextBox 15">
            <a:extLst>
              <a:ext uri="{FF2B5EF4-FFF2-40B4-BE49-F238E27FC236}">
                <a16:creationId xmlns:a16="http://schemas.microsoft.com/office/drawing/2014/main" id="{662B4459-48B7-4C97-9254-F5A08B40D380}"/>
              </a:ext>
            </a:extLst>
          </p:cNvPr>
          <p:cNvSpPr txBox="1"/>
          <p:nvPr/>
        </p:nvSpPr>
        <p:spPr>
          <a:xfrm>
            <a:off x="8333166" y="2186473"/>
            <a:ext cx="3077424" cy="2893100"/>
          </a:xfrm>
          <a:prstGeom prst="rect">
            <a:avLst/>
          </a:prstGeom>
          <a:noFill/>
        </p:spPr>
        <p:txBody>
          <a:bodyPr wrap="square" rtlCol="0">
            <a:spAutoFit/>
          </a:bodyPr>
          <a:lstStyle/>
          <a:p>
            <a:r>
              <a:rPr lang="en-US" sz="1400" dirty="0"/>
              <a:t>The full tangent preconditioner is powerful and can reduce the residual quickly, but it’s expensive.</a:t>
            </a:r>
          </a:p>
          <a:p>
            <a:endParaRPr lang="en-US" sz="1400" dirty="0"/>
          </a:p>
          <a:p>
            <a:r>
              <a:rPr lang="en-US" sz="1400" dirty="0"/>
              <a:t>A moderate “small number of iterations” (20) allows re-use of the full tangent preconditioner across model problems, increasing efficiency.</a:t>
            </a:r>
          </a:p>
          <a:p>
            <a:endParaRPr lang="en-US" sz="1400" dirty="0"/>
          </a:p>
          <a:p>
            <a:r>
              <a:rPr lang="en-US" sz="1400" dirty="0"/>
              <a:t>The “small number of iterations” (20) is set relative to the “maximum iterations” (40).</a:t>
            </a:r>
          </a:p>
        </p:txBody>
      </p:sp>
      <p:sp>
        <p:nvSpPr>
          <p:cNvPr id="22" name="TextBox 21">
            <a:extLst>
              <a:ext uri="{FF2B5EF4-FFF2-40B4-BE49-F238E27FC236}">
                <a16:creationId xmlns:a16="http://schemas.microsoft.com/office/drawing/2014/main" id="{9CC50EC6-E3A1-4348-BA7E-29C17A2C6B8F}"/>
              </a:ext>
            </a:extLst>
          </p:cNvPr>
          <p:cNvSpPr txBox="1"/>
          <p:nvPr/>
        </p:nvSpPr>
        <p:spPr>
          <a:xfrm>
            <a:off x="874144" y="2074783"/>
            <a:ext cx="2609722" cy="738664"/>
          </a:xfrm>
          <a:prstGeom prst="rect">
            <a:avLst/>
          </a:prstGeom>
          <a:noFill/>
        </p:spPr>
        <p:txBody>
          <a:bodyPr wrap="square" rtlCol="0">
            <a:spAutoFit/>
          </a:bodyPr>
          <a:lstStyle/>
          <a:p>
            <a:r>
              <a:rPr lang="en-US" sz="1400" b="1" dirty="0"/>
              <a:t>Sometimes useful for: </a:t>
            </a:r>
          </a:p>
          <a:p>
            <a:pPr marL="285750" indent="-285750">
              <a:buFont typeface="Arial" panose="020B0604020202020204" pitchFamily="34" charset="0"/>
              <a:buChar char="•"/>
            </a:pPr>
            <a:r>
              <a:rPr lang="en-US" sz="1400" dirty="0"/>
              <a:t>Most small to medium sized models</a:t>
            </a:r>
          </a:p>
        </p:txBody>
      </p:sp>
    </p:spTree>
    <p:extLst>
      <p:ext uri="{BB962C8B-B14F-4D97-AF65-F5344CB8AC3E}">
        <p14:creationId xmlns:p14="http://schemas.microsoft.com/office/powerpoint/2010/main" val="197697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57BC-5446-4B88-936D-F95951EB5862}"/>
              </a:ext>
            </a:extLst>
          </p:cNvPr>
          <p:cNvSpPr>
            <a:spLocks noGrp="1"/>
          </p:cNvSpPr>
          <p:nvPr>
            <p:ph type="title"/>
          </p:nvPr>
        </p:nvSpPr>
        <p:spPr/>
        <p:txBody>
          <a:bodyPr/>
          <a:lstStyle/>
          <a:p>
            <a:r>
              <a:rPr lang="en-US" dirty="0"/>
              <a:t>Build your own solver!</a:t>
            </a:r>
          </a:p>
        </p:txBody>
      </p:sp>
      <p:sp>
        <p:nvSpPr>
          <p:cNvPr id="4" name="Slide Number Placeholder 3">
            <a:extLst>
              <a:ext uri="{FF2B5EF4-FFF2-40B4-BE49-F238E27FC236}">
                <a16:creationId xmlns:a16="http://schemas.microsoft.com/office/drawing/2014/main" id="{6452AD84-D1ED-40B7-89B3-05D5FDF9AA46}"/>
              </a:ext>
            </a:extLst>
          </p:cNvPr>
          <p:cNvSpPr>
            <a:spLocks noGrp="1"/>
          </p:cNvSpPr>
          <p:nvPr>
            <p:ph type="sldNum" sz="quarter" idx="4"/>
          </p:nvPr>
        </p:nvSpPr>
        <p:spPr/>
        <p:txBody>
          <a:bodyPr/>
          <a:lstStyle/>
          <a:p>
            <a:pPr algn="ctr"/>
            <a:fld id="{F6B149FD-26F7-3645-B4E7-BA8B8CC5EEA8}" type="slidenum">
              <a:rPr lang="en-US" smtClean="0"/>
              <a:pPr algn="ctr"/>
              <a:t>123</a:t>
            </a:fld>
            <a:endParaRPr lang="en-US" dirty="0"/>
          </a:p>
        </p:txBody>
      </p:sp>
      <p:sp>
        <p:nvSpPr>
          <p:cNvPr id="5" name="Rectangle 4">
            <a:extLst>
              <a:ext uri="{FF2B5EF4-FFF2-40B4-BE49-F238E27FC236}">
                <a16:creationId xmlns:a16="http://schemas.microsoft.com/office/drawing/2014/main" id="{03920F7D-4CDD-4451-BCBF-F5716201DACE}"/>
              </a:ext>
            </a:extLst>
          </p:cNvPr>
          <p:cNvSpPr/>
          <p:nvPr/>
        </p:nvSpPr>
        <p:spPr>
          <a:xfrm>
            <a:off x="3646519" y="1834565"/>
            <a:ext cx="3917536" cy="357020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solver</a:t>
            </a:r>
          </a:p>
          <a:p>
            <a:r>
              <a:rPr lang="en-US" sz="1000" dirty="0">
                <a:solidFill>
                  <a:schemeClr val="tx1"/>
                </a:solidFill>
                <a:latin typeface="Courier New" panose="02070309020205020404" pitchFamily="49" charset="0"/>
              </a:rPr>
              <a:t>  begin cg</a:t>
            </a:r>
          </a:p>
          <a:p>
            <a:r>
              <a:rPr lang="en-US" sz="1000" dirty="0">
                <a:solidFill>
                  <a:schemeClr val="tx1"/>
                </a:solidFill>
                <a:latin typeface="Courier New" panose="02070309020205020404" pitchFamily="49" charset="0"/>
              </a:rPr>
              <a:t>    target relative residual = 1.0e-3</a:t>
            </a:r>
          </a:p>
          <a:p>
            <a:r>
              <a:rPr lang="en-US" sz="1000" dirty="0">
                <a:solidFill>
                  <a:schemeClr val="tx1"/>
                </a:solidFill>
                <a:latin typeface="Courier New" panose="02070309020205020404" pitchFamily="49" charset="0"/>
              </a:rPr>
              <a:t>    acceptable relative residual = 5.0e-3</a:t>
            </a:r>
          </a:p>
          <a:p>
            <a:r>
              <a:rPr lang="en-US" sz="1000" dirty="0">
                <a:solidFill>
                  <a:schemeClr val="tx1"/>
                </a:solidFill>
                <a:latin typeface="Courier New" panose="02070309020205020404" pitchFamily="49" charset="0"/>
              </a:rPr>
              <a:t>    reference = </a:t>
            </a:r>
            <a:r>
              <a:rPr lang="en-US" sz="1000" dirty="0" err="1">
                <a:solidFill>
                  <a:schemeClr val="tx1"/>
                </a:solidFill>
                <a:latin typeface="Courier New" panose="02070309020205020404" pitchFamily="49" charset="0"/>
              </a:rPr>
              <a:t>belytschko</a:t>
            </a:r>
            <a:endParaRPr lang="en-US" sz="1000" dirty="0">
              <a:solidFill>
                <a:schemeClr val="tx1"/>
              </a:solidFill>
              <a:latin typeface="Courier New" panose="02070309020205020404" pitchFamily="49" charset="0"/>
            </a:endParaRP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maximum iterations = {400 + 50}</a:t>
            </a:r>
          </a:p>
          <a:p>
            <a:r>
              <a:rPr lang="en-US" sz="1000" dirty="0">
                <a:solidFill>
                  <a:schemeClr val="tx1"/>
                </a:solidFill>
                <a:latin typeface="Courier New" panose="02070309020205020404" pitchFamily="49" charset="0"/>
              </a:rPr>
              <a:t>    iteration print = 50</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begin full tangent preconditioner</a:t>
            </a:r>
          </a:p>
          <a:p>
            <a:r>
              <a:rPr lang="en-US" sz="1000" dirty="0">
                <a:solidFill>
                  <a:schemeClr val="tx1"/>
                </a:solidFill>
                <a:latin typeface="Courier New" panose="02070309020205020404" pitchFamily="49" charset="0"/>
              </a:rPr>
              <a:t>      iteration print = 5</a:t>
            </a:r>
          </a:p>
          <a:p>
            <a:r>
              <a:rPr lang="en-US" sz="1000" dirty="0">
                <a:solidFill>
                  <a:schemeClr val="tx1"/>
                </a:solidFill>
                <a:latin typeface="Courier New" panose="02070309020205020404" pitchFamily="49" charset="0"/>
              </a:rPr>
              <a:t>      minimum smoothing iterations = 400</a:t>
            </a:r>
          </a:p>
          <a:p>
            <a:r>
              <a:rPr lang="en-US" sz="1000" dirty="0">
                <a:solidFill>
                  <a:schemeClr val="tx1"/>
                </a:solidFill>
                <a:latin typeface="Courier New" panose="02070309020205020404" pitchFamily="49" charset="0"/>
              </a:rPr>
              <a:t>      small number of iterations = 420</a:t>
            </a:r>
          </a:p>
          <a:p>
            <a:r>
              <a:rPr lang="en-US" sz="1000" dirty="0">
                <a:solidFill>
                  <a:schemeClr val="tx1"/>
                </a:solidFill>
                <a:latin typeface="Courier New" panose="02070309020205020404" pitchFamily="49" charset="0"/>
              </a:rPr>
              <a:t>      adaptive strategy = update</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begin adaptive time stepping</a:t>
            </a:r>
          </a:p>
          <a:p>
            <a:r>
              <a:rPr lang="en-US" sz="1000" dirty="0">
                <a:solidFill>
                  <a:schemeClr val="tx1"/>
                </a:solidFill>
                <a:latin typeface="Courier New" panose="02070309020205020404" pitchFamily="49" charset="0"/>
              </a:rPr>
              <a:t>  maximum failure cutbacks = 5</a:t>
            </a:r>
          </a:p>
          <a:p>
            <a:r>
              <a:rPr lang="en-US" sz="1000" dirty="0">
                <a:solidFill>
                  <a:schemeClr val="tx1"/>
                </a:solidFill>
                <a:latin typeface="Courier New" panose="02070309020205020404" pitchFamily="49" charset="0"/>
              </a:rPr>
              <a:t>  cutback factor = 0.5</a:t>
            </a:r>
          </a:p>
          <a:p>
            <a:r>
              <a:rPr lang="en-US" sz="1000" dirty="0">
                <a:solidFill>
                  <a:schemeClr val="tx1"/>
                </a:solidFill>
                <a:latin typeface="Courier New" panose="02070309020205020404" pitchFamily="49" charset="0"/>
              </a:rPr>
              <a:t>end</a:t>
            </a:r>
          </a:p>
        </p:txBody>
      </p:sp>
      <p:sp>
        <p:nvSpPr>
          <p:cNvPr id="10" name="TextBox 9">
            <a:extLst>
              <a:ext uri="{FF2B5EF4-FFF2-40B4-BE49-F238E27FC236}">
                <a16:creationId xmlns:a16="http://schemas.microsoft.com/office/drawing/2014/main" id="{85FC06B7-8949-47E2-9695-BCA15B2C4112}"/>
              </a:ext>
            </a:extLst>
          </p:cNvPr>
          <p:cNvSpPr txBox="1"/>
          <p:nvPr/>
        </p:nvSpPr>
        <p:spPr>
          <a:xfrm>
            <a:off x="7984515" y="2060086"/>
            <a:ext cx="3077424" cy="4185761"/>
          </a:xfrm>
          <a:prstGeom prst="rect">
            <a:avLst/>
          </a:prstGeom>
          <a:noFill/>
        </p:spPr>
        <p:txBody>
          <a:bodyPr wrap="square" rtlCol="0">
            <a:spAutoFit/>
          </a:bodyPr>
          <a:lstStyle/>
          <a:p>
            <a:r>
              <a:rPr lang="en-US" sz="1400" dirty="0"/>
              <a:t>A nodal preconditioner will be applied for the first 400 iterations, followed by a full tangent preconditioner for 50 iterations (maximum).  APREPRO is used to make this algebra clearer.</a:t>
            </a:r>
          </a:p>
          <a:p>
            <a:endParaRPr lang="en-US" sz="1400" dirty="0"/>
          </a:p>
          <a:p>
            <a:r>
              <a:rPr lang="en-US" sz="1400" dirty="0"/>
              <a:t>If convergence is reached within the first 420 iterations, we will reuse the preconditioner.</a:t>
            </a:r>
          </a:p>
          <a:p>
            <a:endParaRPr lang="en-US" sz="1400" dirty="0"/>
          </a:p>
          <a:p>
            <a:r>
              <a:rPr lang="en-US" sz="1400" dirty="0"/>
              <a:t>If the full tangent preconditioner becomes ineffective, we’ll update it again.</a:t>
            </a:r>
          </a:p>
          <a:p>
            <a:endParaRPr lang="en-US" sz="1400" dirty="0"/>
          </a:p>
          <a:p>
            <a:r>
              <a:rPr lang="en-US" sz="1400" dirty="0"/>
              <a:t>Iteration print commands help limit the printing so we can see progress in the residual reduction at a glance.</a:t>
            </a:r>
          </a:p>
        </p:txBody>
      </p:sp>
      <p:sp>
        <p:nvSpPr>
          <p:cNvPr id="15" name="TextBox 14">
            <a:extLst>
              <a:ext uri="{FF2B5EF4-FFF2-40B4-BE49-F238E27FC236}">
                <a16:creationId xmlns:a16="http://schemas.microsoft.com/office/drawing/2014/main" id="{29C54AD3-BBB2-4041-B5FA-173E97D725D8}"/>
              </a:ext>
            </a:extLst>
          </p:cNvPr>
          <p:cNvSpPr txBox="1"/>
          <p:nvPr/>
        </p:nvSpPr>
        <p:spPr>
          <a:xfrm>
            <a:off x="762000" y="2058459"/>
            <a:ext cx="2375560" cy="1815882"/>
          </a:xfrm>
          <a:prstGeom prst="rect">
            <a:avLst/>
          </a:prstGeom>
          <a:noFill/>
        </p:spPr>
        <p:txBody>
          <a:bodyPr wrap="square" rtlCol="0">
            <a:spAutoFit/>
          </a:bodyPr>
          <a:lstStyle/>
          <a:p>
            <a:r>
              <a:rPr lang="en-US" sz="1400" b="1" dirty="0"/>
              <a:t>Sometimes useful for: </a:t>
            </a:r>
          </a:p>
          <a:p>
            <a:pPr marL="285750" indent="-285750">
              <a:buFont typeface="Arial" panose="020B0604020202020204" pitchFamily="34" charset="0"/>
              <a:buChar char="•"/>
            </a:pPr>
            <a:r>
              <a:rPr lang="en-US" sz="1400" dirty="0"/>
              <a:t>Hard-to-converge models which are potentially ill-conditioned.</a:t>
            </a:r>
          </a:p>
          <a:p>
            <a:pPr marL="285750" indent="-285750">
              <a:buFont typeface="Arial" panose="020B0604020202020204" pitchFamily="34" charset="0"/>
              <a:buChar char="•"/>
            </a:pPr>
            <a:r>
              <a:rPr lang="en-US" sz="1400" dirty="0"/>
              <a:t>Small to medium sized models; some large models.</a:t>
            </a:r>
          </a:p>
        </p:txBody>
      </p:sp>
    </p:spTree>
    <p:extLst>
      <p:ext uri="{BB962C8B-B14F-4D97-AF65-F5344CB8AC3E}">
        <p14:creationId xmlns:p14="http://schemas.microsoft.com/office/powerpoint/2010/main" val="236805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57BC-5446-4B88-936D-F95951EB5862}"/>
              </a:ext>
            </a:extLst>
          </p:cNvPr>
          <p:cNvSpPr>
            <a:spLocks noGrp="1"/>
          </p:cNvSpPr>
          <p:nvPr>
            <p:ph type="title"/>
          </p:nvPr>
        </p:nvSpPr>
        <p:spPr/>
        <p:txBody>
          <a:bodyPr/>
          <a:lstStyle/>
          <a:p>
            <a:r>
              <a:rPr lang="en-US" dirty="0"/>
              <a:t>Build your own solver!</a:t>
            </a:r>
          </a:p>
        </p:txBody>
      </p:sp>
      <p:sp>
        <p:nvSpPr>
          <p:cNvPr id="4" name="Slide Number Placeholder 3">
            <a:extLst>
              <a:ext uri="{FF2B5EF4-FFF2-40B4-BE49-F238E27FC236}">
                <a16:creationId xmlns:a16="http://schemas.microsoft.com/office/drawing/2014/main" id="{6452AD84-D1ED-40B7-89B3-05D5FDF9AA46}"/>
              </a:ext>
            </a:extLst>
          </p:cNvPr>
          <p:cNvSpPr>
            <a:spLocks noGrp="1"/>
          </p:cNvSpPr>
          <p:nvPr>
            <p:ph type="sldNum" sz="quarter" idx="4"/>
          </p:nvPr>
        </p:nvSpPr>
        <p:spPr/>
        <p:txBody>
          <a:bodyPr/>
          <a:lstStyle/>
          <a:p>
            <a:pPr algn="ctr"/>
            <a:fld id="{F6B149FD-26F7-3645-B4E7-BA8B8CC5EEA8}" type="slidenum">
              <a:rPr lang="en-US" smtClean="0"/>
              <a:pPr algn="ctr"/>
              <a:t>124</a:t>
            </a:fld>
            <a:endParaRPr lang="en-US" dirty="0"/>
          </a:p>
        </p:txBody>
      </p:sp>
      <p:sp>
        <p:nvSpPr>
          <p:cNvPr id="5" name="Rectangle 4">
            <a:extLst>
              <a:ext uri="{FF2B5EF4-FFF2-40B4-BE49-F238E27FC236}">
                <a16:creationId xmlns:a16="http://schemas.microsoft.com/office/drawing/2014/main" id="{03920F7D-4CDD-4451-BCBF-F5716201DACE}"/>
              </a:ext>
            </a:extLst>
          </p:cNvPr>
          <p:cNvSpPr/>
          <p:nvPr/>
        </p:nvSpPr>
        <p:spPr>
          <a:xfrm>
            <a:off x="3646519" y="2373174"/>
            <a:ext cx="3917536" cy="249299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solver</a:t>
            </a:r>
          </a:p>
          <a:p>
            <a:r>
              <a:rPr lang="en-US" sz="1000" dirty="0">
                <a:solidFill>
                  <a:schemeClr val="tx1"/>
                </a:solidFill>
                <a:latin typeface="Courier New" panose="02070309020205020404" pitchFamily="49" charset="0"/>
              </a:rPr>
              <a:t>  begin cg</a:t>
            </a:r>
          </a:p>
          <a:p>
            <a:r>
              <a:rPr lang="en-US" sz="1000" dirty="0">
                <a:solidFill>
                  <a:schemeClr val="tx1"/>
                </a:solidFill>
                <a:latin typeface="Courier New" panose="02070309020205020404" pitchFamily="49" charset="0"/>
              </a:rPr>
              <a:t>    target relative residual = 1.0e-3</a:t>
            </a:r>
          </a:p>
          <a:p>
            <a:r>
              <a:rPr lang="en-US" sz="1000" dirty="0">
                <a:solidFill>
                  <a:schemeClr val="tx1"/>
                </a:solidFill>
                <a:latin typeface="Courier New" panose="02070309020205020404" pitchFamily="49" charset="0"/>
              </a:rPr>
              <a:t>    acceptable relative residual = 5.0e-3</a:t>
            </a:r>
          </a:p>
          <a:p>
            <a:r>
              <a:rPr lang="en-US" sz="1000" dirty="0">
                <a:solidFill>
                  <a:schemeClr val="tx1"/>
                </a:solidFill>
                <a:latin typeface="Courier New" panose="02070309020205020404" pitchFamily="49" charset="0"/>
              </a:rPr>
              <a:t>    reference = </a:t>
            </a:r>
            <a:r>
              <a:rPr lang="en-US" sz="1000" dirty="0" err="1">
                <a:solidFill>
                  <a:schemeClr val="tx1"/>
                </a:solidFill>
                <a:latin typeface="Courier New" panose="02070309020205020404" pitchFamily="49" charset="0"/>
              </a:rPr>
              <a:t>belytschko</a:t>
            </a:r>
            <a:endParaRPr lang="en-US" sz="1000" dirty="0">
              <a:solidFill>
                <a:schemeClr val="tx1"/>
              </a:solidFill>
              <a:latin typeface="Courier New" panose="02070309020205020404" pitchFamily="49" charset="0"/>
            </a:endParaRP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maximum iterations = 2000</a:t>
            </a:r>
          </a:p>
          <a:p>
            <a:r>
              <a:rPr lang="en-US" sz="1000" dirty="0">
                <a:solidFill>
                  <a:schemeClr val="tx1"/>
                </a:solidFill>
                <a:latin typeface="Courier New" panose="02070309020205020404" pitchFamily="49" charset="0"/>
              </a:rPr>
              <a:t>    iteration print = 200</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begin adaptive time stepping</a:t>
            </a:r>
          </a:p>
          <a:p>
            <a:r>
              <a:rPr lang="en-US" sz="1000" dirty="0">
                <a:solidFill>
                  <a:schemeClr val="tx1"/>
                </a:solidFill>
                <a:latin typeface="Courier New" panose="02070309020205020404" pitchFamily="49" charset="0"/>
              </a:rPr>
              <a:t>  maximum failure cutbacks = 5</a:t>
            </a:r>
          </a:p>
          <a:p>
            <a:r>
              <a:rPr lang="en-US" sz="1000" dirty="0">
                <a:solidFill>
                  <a:schemeClr val="tx1"/>
                </a:solidFill>
                <a:latin typeface="Courier New" panose="02070309020205020404" pitchFamily="49" charset="0"/>
              </a:rPr>
              <a:t>  cutback factor = 0.5</a:t>
            </a:r>
          </a:p>
          <a:p>
            <a:r>
              <a:rPr lang="en-US" sz="1000" dirty="0">
                <a:solidFill>
                  <a:schemeClr val="tx1"/>
                </a:solidFill>
                <a:latin typeface="Courier New" panose="02070309020205020404" pitchFamily="49" charset="0"/>
              </a:rPr>
              <a:t>end</a:t>
            </a:r>
          </a:p>
        </p:txBody>
      </p:sp>
      <p:sp>
        <p:nvSpPr>
          <p:cNvPr id="10" name="TextBox 9">
            <a:extLst>
              <a:ext uri="{FF2B5EF4-FFF2-40B4-BE49-F238E27FC236}">
                <a16:creationId xmlns:a16="http://schemas.microsoft.com/office/drawing/2014/main" id="{85FC06B7-8949-47E2-9695-BCA15B2C4112}"/>
              </a:ext>
            </a:extLst>
          </p:cNvPr>
          <p:cNvSpPr txBox="1"/>
          <p:nvPr/>
        </p:nvSpPr>
        <p:spPr>
          <a:xfrm>
            <a:off x="7906877" y="2373173"/>
            <a:ext cx="3077424" cy="2462213"/>
          </a:xfrm>
          <a:prstGeom prst="rect">
            <a:avLst/>
          </a:prstGeom>
          <a:noFill/>
        </p:spPr>
        <p:txBody>
          <a:bodyPr wrap="square" rtlCol="0">
            <a:spAutoFit/>
          </a:bodyPr>
          <a:lstStyle/>
          <a:p>
            <a:r>
              <a:rPr lang="en-US" sz="1400" dirty="0"/>
              <a:t>A simple nodal preconditioner can be very effective by itself.</a:t>
            </a:r>
          </a:p>
          <a:p>
            <a:endParaRPr lang="en-US" sz="1400" dirty="0"/>
          </a:p>
          <a:p>
            <a:r>
              <a:rPr lang="en-US" sz="1400" dirty="0"/>
              <a:t>This isn’t much different than default settings.  However we limit the maximum number of iterations to 2000: this allows us to cut back the timestep if convergence appears unlikely so we don’t waste time on ineffective solver iterations.</a:t>
            </a:r>
          </a:p>
        </p:txBody>
      </p:sp>
      <p:sp>
        <p:nvSpPr>
          <p:cNvPr id="6" name="TextBox 5">
            <a:extLst>
              <a:ext uri="{FF2B5EF4-FFF2-40B4-BE49-F238E27FC236}">
                <a16:creationId xmlns:a16="http://schemas.microsoft.com/office/drawing/2014/main" id="{A7394947-3FC0-48DA-9973-131FF98AEB33}"/>
              </a:ext>
            </a:extLst>
          </p:cNvPr>
          <p:cNvSpPr txBox="1"/>
          <p:nvPr/>
        </p:nvSpPr>
        <p:spPr>
          <a:xfrm>
            <a:off x="928137" y="2413337"/>
            <a:ext cx="2375560" cy="2246769"/>
          </a:xfrm>
          <a:prstGeom prst="rect">
            <a:avLst/>
          </a:prstGeom>
          <a:noFill/>
        </p:spPr>
        <p:txBody>
          <a:bodyPr wrap="square" rtlCol="0">
            <a:spAutoFit/>
          </a:bodyPr>
          <a:lstStyle/>
          <a:p>
            <a:r>
              <a:rPr lang="en-US" sz="1400" b="1" dirty="0"/>
              <a:t>Sometimes useful for: </a:t>
            </a:r>
          </a:p>
          <a:p>
            <a:pPr marL="285750" indent="-285750">
              <a:buFont typeface="Arial" panose="020B0604020202020204" pitchFamily="34" charset="0"/>
              <a:buChar char="•"/>
            </a:pPr>
            <a:r>
              <a:rPr lang="en-US" sz="1400" dirty="0"/>
              <a:t>Large system models</a:t>
            </a:r>
          </a:p>
          <a:p>
            <a:pPr marL="285750" indent="-285750">
              <a:buFont typeface="Arial" panose="020B0604020202020204" pitchFamily="34" charset="0"/>
              <a:buChar char="•"/>
            </a:pPr>
            <a:r>
              <a:rPr lang="en-US" sz="1400" dirty="0"/>
              <a:t>Badly-conditioned models</a:t>
            </a:r>
          </a:p>
          <a:p>
            <a:pPr marL="285750" indent="-285750">
              <a:buFont typeface="Arial" panose="020B0604020202020204" pitchFamily="34" charset="0"/>
              <a:buChar char="•"/>
            </a:pPr>
            <a:r>
              <a:rPr lang="en-US" sz="1400" dirty="0"/>
              <a:t>Models with feature sets that do not “play nicely” with FETI.</a:t>
            </a:r>
          </a:p>
          <a:p>
            <a:pPr marL="742950" lvl="1" indent="-285750">
              <a:buFont typeface="Arial" panose="020B0604020202020204" pitchFamily="34" charset="0"/>
              <a:buChar char="•"/>
            </a:pPr>
            <a:r>
              <a:rPr lang="en-US" sz="1400" dirty="0"/>
              <a:t>Spot welds</a:t>
            </a:r>
          </a:p>
          <a:p>
            <a:pPr marL="742950" lvl="1" indent="-285750">
              <a:buFont typeface="Arial" panose="020B0604020202020204" pitchFamily="34" charset="0"/>
              <a:buChar char="•"/>
            </a:pPr>
            <a:r>
              <a:rPr lang="en-US" sz="1400" dirty="0"/>
              <a:t>Line welds</a:t>
            </a:r>
          </a:p>
          <a:p>
            <a:pPr marL="742950" lvl="1" indent="-285750">
              <a:buFont typeface="Arial" panose="020B0604020202020204" pitchFamily="34" charset="0"/>
              <a:buChar char="•"/>
            </a:pPr>
            <a:r>
              <a:rPr lang="en-US" sz="1400" dirty="0"/>
              <a:t>Some constraints</a:t>
            </a:r>
          </a:p>
        </p:txBody>
      </p:sp>
    </p:spTree>
    <p:extLst>
      <p:ext uri="{BB962C8B-B14F-4D97-AF65-F5344CB8AC3E}">
        <p14:creationId xmlns:p14="http://schemas.microsoft.com/office/powerpoint/2010/main" val="233703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57BC-5446-4B88-936D-F95951EB5862}"/>
              </a:ext>
            </a:extLst>
          </p:cNvPr>
          <p:cNvSpPr>
            <a:spLocks noGrp="1"/>
          </p:cNvSpPr>
          <p:nvPr>
            <p:ph type="title"/>
          </p:nvPr>
        </p:nvSpPr>
        <p:spPr/>
        <p:txBody>
          <a:bodyPr/>
          <a:lstStyle/>
          <a:p>
            <a:r>
              <a:rPr lang="en-US" dirty="0"/>
              <a:t>Build your own solver!</a:t>
            </a:r>
          </a:p>
        </p:txBody>
      </p:sp>
      <p:sp>
        <p:nvSpPr>
          <p:cNvPr id="4" name="Slide Number Placeholder 3">
            <a:extLst>
              <a:ext uri="{FF2B5EF4-FFF2-40B4-BE49-F238E27FC236}">
                <a16:creationId xmlns:a16="http://schemas.microsoft.com/office/drawing/2014/main" id="{6452AD84-D1ED-40B7-89B3-05D5FDF9AA46}"/>
              </a:ext>
            </a:extLst>
          </p:cNvPr>
          <p:cNvSpPr>
            <a:spLocks noGrp="1"/>
          </p:cNvSpPr>
          <p:nvPr>
            <p:ph type="sldNum" sz="quarter" idx="4"/>
          </p:nvPr>
        </p:nvSpPr>
        <p:spPr/>
        <p:txBody>
          <a:bodyPr/>
          <a:lstStyle/>
          <a:p>
            <a:pPr algn="ctr"/>
            <a:fld id="{F6B149FD-26F7-3645-B4E7-BA8B8CC5EEA8}" type="slidenum">
              <a:rPr lang="en-US" smtClean="0"/>
              <a:pPr algn="ctr"/>
              <a:t>125</a:t>
            </a:fld>
            <a:endParaRPr lang="en-US" dirty="0"/>
          </a:p>
        </p:txBody>
      </p:sp>
      <p:sp>
        <p:nvSpPr>
          <p:cNvPr id="5" name="Rectangle 4">
            <a:extLst>
              <a:ext uri="{FF2B5EF4-FFF2-40B4-BE49-F238E27FC236}">
                <a16:creationId xmlns:a16="http://schemas.microsoft.com/office/drawing/2014/main" id="{03920F7D-4CDD-4451-BCBF-F5716201DACE}"/>
              </a:ext>
            </a:extLst>
          </p:cNvPr>
          <p:cNvSpPr/>
          <p:nvPr/>
        </p:nvSpPr>
        <p:spPr>
          <a:xfrm>
            <a:off x="3646519" y="1834566"/>
            <a:ext cx="3917536" cy="357020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solver</a:t>
            </a:r>
          </a:p>
          <a:p>
            <a:r>
              <a:rPr lang="en-US" sz="1000" dirty="0">
                <a:solidFill>
                  <a:schemeClr val="tx1"/>
                </a:solidFill>
                <a:latin typeface="Courier New" panose="02070309020205020404" pitchFamily="49" charset="0"/>
              </a:rPr>
              <a:t>  begin cg</a:t>
            </a:r>
          </a:p>
          <a:p>
            <a:r>
              <a:rPr lang="en-US" sz="1000" dirty="0">
                <a:solidFill>
                  <a:schemeClr val="tx1"/>
                </a:solidFill>
                <a:latin typeface="Courier New" panose="02070309020205020404" pitchFamily="49" charset="0"/>
              </a:rPr>
              <a:t>    target relative residual = 2.0e-3</a:t>
            </a:r>
          </a:p>
          <a:p>
            <a:r>
              <a:rPr lang="en-US" sz="1000" dirty="0">
                <a:solidFill>
                  <a:schemeClr val="tx1"/>
                </a:solidFill>
                <a:latin typeface="Courier New" panose="02070309020205020404" pitchFamily="49" charset="0"/>
              </a:rPr>
              <a:t>    acceptable relative residual = 1.0e-2</a:t>
            </a:r>
          </a:p>
          <a:p>
            <a:r>
              <a:rPr lang="en-US" sz="1000" dirty="0">
                <a:solidFill>
                  <a:schemeClr val="tx1"/>
                </a:solidFill>
                <a:latin typeface="Courier New" panose="02070309020205020404" pitchFamily="49" charset="0"/>
              </a:rPr>
              <a:t>    reference = </a:t>
            </a:r>
            <a:r>
              <a:rPr lang="en-US" sz="1000" dirty="0" err="1">
                <a:solidFill>
                  <a:schemeClr val="tx1"/>
                </a:solidFill>
                <a:latin typeface="Courier New" panose="02070309020205020404" pitchFamily="49" charset="0"/>
              </a:rPr>
              <a:t>belytschko</a:t>
            </a:r>
            <a:endParaRPr lang="en-US" sz="1000" dirty="0">
              <a:solidFill>
                <a:schemeClr val="tx1"/>
              </a:solidFill>
              <a:latin typeface="Courier New" panose="02070309020205020404" pitchFamily="49" charset="0"/>
            </a:endParaRP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maximum iterations = 300</a:t>
            </a:r>
          </a:p>
          <a:p>
            <a:r>
              <a:rPr lang="en-US" sz="1000" dirty="0">
                <a:solidFill>
                  <a:schemeClr val="tx1"/>
                </a:solidFill>
                <a:latin typeface="Courier New" panose="02070309020205020404" pitchFamily="49" charset="0"/>
              </a:rPr>
              <a:t>    iteration print = 20</a:t>
            </a:r>
          </a:p>
          <a:p>
            <a:r>
              <a:rPr lang="en-US" sz="1000" dirty="0">
                <a:solidFill>
                  <a:schemeClr val="tx1"/>
                </a:solidFill>
                <a:latin typeface="Courier New" panose="02070309020205020404" pitchFamily="49" charset="0"/>
              </a:rPr>
              <a:t>    line search backtrack</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begin full tangent preconditioner </a:t>
            </a:r>
          </a:p>
          <a:p>
            <a:r>
              <a:rPr lang="en-US" sz="1000" dirty="0">
                <a:solidFill>
                  <a:schemeClr val="tx1"/>
                </a:solidFill>
                <a:latin typeface="Courier New" panose="02070309020205020404" pitchFamily="49" charset="0"/>
              </a:rPr>
              <a:t>      minimum smoothing iterations = 200</a:t>
            </a:r>
          </a:p>
          <a:p>
            <a:r>
              <a:rPr lang="en-US" sz="1000" dirty="0">
                <a:solidFill>
                  <a:schemeClr val="tx1"/>
                </a:solidFill>
                <a:latin typeface="Courier New" panose="02070309020205020404" pitchFamily="49" charset="0"/>
              </a:rPr>
              <a:t>      iteration update = 20</a:t>
            </a:r>
          </a:p>
          <a:p>
            <a:r>
              <a:rPr lang="en-US" sz="1000" dirty="0">
                <a:solidFill>
                  <a:schemeClr val="tx1"/>
                </a:solidFill>
                <a:latin typeface="Courier New" panose="02070309020205020404" pitchFamily="49" charset="0"/>
              </a:rPr>
              <a:t>      iteration print = 1</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begin adaptive time stepping</a:t>
            </a:r>
          </a:p>
          <a:p>
            <a:r>
              <a:rPr lang="en-US" sz="1000" dirty="0">
                <a:solidFill>
                  <a:schemeClr val="tx1"/>
                </a:solidFill>
                <a:latin typeface="Courier New" panose="02070309020205020404" pitchFamily="49" charset="0"/>
              </a:rPr>
              <a:t>  maximum failure cutbacks = 10</a:t>
            </a:r>
          </a:p>
          <a:p>
            <a:r>
              <a:rPr lang="en-US" sz="1000" dirty="0">
                <a:solidFill>
                  <a:schemeClr val="tx1"/>
                </a:solidFill>
                <a:latin typeface="Courier New" panose="02070309020205020404" pitchFamily="49" charset="0"/>
              </a:rPr>
              <a:t>  cutback factor = 0.5</a:t>
            </a:r>
          </a:p>
          <a:p>
            <a:r>
              <a:rPr lang="en-US" sz="1000" dirty="0">
                <a:solidFill>
                  <a:schemeClr val="tx1"/>
                </a:solidFill>
                <a:latin typeface="Courier New" panose="02070309020205020404" pitchFamily="49" charset="0"/>
              </a:rPr>
              <a:t>end</a:t>
            </a:r>
          </a:p>
        </p:txBody>
      </p:sp>
      <p:sp>
        <p:nvSpPr>
          <p:cNvPr id="10" name="TextBox 9">
            <a:extLst>
              <a:ext uri="{FF2B5EF4-FFF2-40B4-BE49-F238E27FC236}">
                <a16:creationId xmlns:a16="http://schemas.microsoft.com/office/drawing/2014/main" id="{85FC06B7-8949-47E2-9695-BCA15B2C4112}"/>
              </a:ext>
            </a:extLst>
          </p:cNvPr>
          <p:cNvSpPr txBox="1"/>
          <p:nvPr/>
        </p:nvSpPr>
        <p:spPr>
          <a:xfrm>
            <a:off x="7906877" y="1328900"/>
            <a:ext cx="3077424" cy="4832092"/>
          </a:xfrm>
          <a:prstGeom prst="rect">
            <a:avLst/>
          </a:prstGeom>
          <a:noFill/>
        </p:spPr>
        <p:txBody>
          <a:bodyPr wrap="square" rtlCol="0">
            <a:spAutoFit/>
          </a:bodyPr>
          <a:lstStyle/>
          <a:p>
            <a:r>
              <a:rPr lang="en-US" sz="1400" dirty="0"/>
              <a:t>An increased residual is potentially more forgiving of hard-to-converge problems.</a:t>
            </a:r>
          </a:p>
          <a:p>
            <a:endParaRPr lang="en-US" sz="1400" dirty="0"/>
          </a:p>
          <a:p>
            <a:r>
              <a:rPr lang="en-US" sz="1400" dirty="0"/>
              <a:t>We allow some nodal preconditioner smoothing iterations (200), which can be increased depending on model size.</a:t>
            </a:r>
          </a:p>
          <a:p>
            <a:endParaRPr lang="en-US" sz="1400" dirty="0"/>
          </a:p>
          <a:p>
            <a:r>
              <a:rPr lang="en-US" sz="1400" dirty="0"/>
              <a:t>A full tangent preconditioner then takes over, updating after every 20 iterations.</a:t>
            </a:r>
          </a:p>
          <a:p>
            <a:endParaRPr lang="en-US" sz="1400" dirty="0"/>
          </a:p>
          <a:p>
            <a:r>
              <a:rPr lang="en-US" sz="1400" dirty="0"/>
              <a:t>We allow up to 10 time step cutbacks in the event of convergence issues.</a:t>
            </a:r>
          </a:p>
          <a:p>
            <a:endParaRPr lang="en-US" sz="1400" dirty="0"/>
          </a:p>
          <a:p>
            <a:r>
              <a:rPr lang="en-US" sz="1400" dirty="0"/>
              <a:t>Finally, a “backtrack” line search strategy may add robustness; but try “line search secant” (default) as an alternative.</a:t>
            </a:r>
          </a:p>
        </p:txBody>
      </p:sp>
      <p:sp>
        <p:nvSpPr>
          <p:cNvPr id="6" name="TextBox 5">
            <a:extLst>
              <a:ext uri="{FF2B5EF4-FFF2-40B4-BE49-F238E27FC236}">
                <a16:creationId xmlns:a16="http://schemas.microsoft.com/office/drawing/2014/main" id="{A7394947-3FC0-48DA-9973-131FF98AEB33}"/>
              </a:ext>
            </a:extLst>
          </p:cNvPr>
          <p:cNvSpPr txBox="1"/>
          <p:nvPr/>
        </p:nvSpPr>
        <p:spPr>
          <a:xfrm>
            <a:off x="928137" y="2413337"/>
            <a:ext cx="2375560" cy="1815882"/>
          </a:xfrm>
          <a:prstGeom prst="rect">
            <a:avLst/>
          </a:prstGeom>
          <a:noFill/>
        </p:spPr>
        <p:txBody>
          <a:bodyPr wrap="square" rtlCol="0">
            <a:spAutoFit/>
          </a:bodyPr>
          <a:lstStyle/>
          <a:p>
            <a:r>
              <a:rPr lang="en-US" sz="1400" b="1" dirty="0"/>
              <a:t>Sometimes useful for: </a:t>
            </a:r>
          </a:p>
          <a:p>
            <a:pPr marL="285750" indent="-285750">
              <a:buFont typeface="Arial" panose="020B0604020202020204" pitchFamily="34" charset="0"/>
              <a:buChar char="•"/>
            </a:pPr>
            <a:r>
              <a:rPr lang="en-US" sz="1400" dirty="0"/>
              <a:t>Medium-sized models that may be hard to converge.</a:t>
            </a:r>
          </a:p>
          <a:p>
            <a:pPr marL="285750" indent="-285750">
              <a:buFont typeface="Arial" panose="020B0604020202020204" pitchFamily="34" charset="0"/>
              <a:buChar char="•"/>
            </a:pPr>
            <a:r>
              <a:rPr lang="en-US" sz="1400" dirty="0"/>
              <a:t>Performance issues caused by frequent full tangent updates are not an issue.</a:t>
            </a:r>
          </a:p>
        </p:txBody>
      </p:sp>
    </p:spTree>
    <p:extLst>
      <p:ext uri="{BB962C8B-B14F-4D97-AF65-F5344CB8AC3E}">
        <p14:creationId xmlns:p14="http://schemas.microsoft.com/office/powerpoint/2010/main" val="48584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69B8-D247-4A2A-AFCC-4677B91D36D0}"/>
              </a:ext>
            </a:extLst>
          </p:cNvPr>
          <p:cNvSpPr>
            <a:spLocks noGrp="1"/>
          </p:cNvSpPr>
          <p:nvPr>
            <p:ph type="title"/>
          </p:nvPr>
        </p:nvSpPr>
        <p:spPr/>
        <p:txBody>
          <a:bodyPr/>
          <a:lstStyle/>
          <a:p>
            <a:r>
              <a:rPr lang="en-US" dirty="0"/>
              <a:t>In summary… </a:t>
            </a:r>
          </a:p>
        </p:txBody>
      </p:sp>
      <p:sp>
        <p:nvSpPr>
          <p:cNvPr id="4" name="Slide Number Placeholder 3">
            <a:extLst>
              <a:ext uri="{FF2B5EF4-FFF2-40B4-BE49-F238E27FC236}">
                <a16:creationId xmlns:a16="http://schemas.microsoft.com/office/drawing/2014/main" id="{DDDA88DC-0A34-42EE-8AD2-D7F6F55C9D0F}"/>
              </a:ext>
            </a:extLst>
          </p:cNvPr>
          <p:cNvSpPr>
            <a:spLocks noGrp="1"/>
          </p:cNvSpPr>
          <p:nvPr>
            <p:ph type="sldNum" sz="quarter" idx="4"/>
          </p:nvPr>
        </p:nvSpPr>
        <p:spPr/>
        <p:txBody>
          <a:bodyPr/>
          <a:lstStyle/>
          <a:p>
            <a:pPr algn="ctr"/>
            <a:fld id="{F6B149FD-26F7-3645-B4E7-BA8B8CC5EEA8}" type="slidenum">
              <a:rPr lang="en-US" smtClean="0"/>
              <a:pPr algn="ctr"/>
              <a:t>126</a:t>
            </a:fld>
            <a:endParaRPr lang="en-US" dirty="0"/>
          </a:p>
        </p:txBody>
      </p:sp>
      <p:sp>
        <p:nvSpPr>
          <p:cNvPr id="19" name="TextBox 18">
            <a:extLst>
              <a:ext uri="{FF2B5EF4-FFF2-40B4-BE49-F238E27FC236}">
                <a16:creationId xmlns:a16="http://schemas.microsoft.com/office/drawing/2014/main" id="{DD63C268-3508-4956-9E8F-B0D71C4DB2B8}"/>
              </a:ext>
            </a:extLst>
          </p:cNvPr>
          <p:cNvSpPr txBox="1"/>
          <p:nvPr/>
        </p:nvSpPr>
        <p:spPr>
          <a:xfrm>
            <a:off x="1026392" y="5896014"/>
            <a:ext cx="1013921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lgn="ctr">
              <a:buFont typeface="Arial" panose="020B0604020202020204" pitchFamily="34" charset="0"/>
              <a:buNone/>
              <a:defRPr b="0"/>
            </a:lvl1pPr>
          </a:lstStyle>
          <a:p>
            <a:r>
              <a:rPr lang="en-US" dirty="0"/>
              <a:t>Solving an implicit problem can often be a bit of an art.</a:t>
            </a:r>
          </a:p>
        </p:txBody>
      </p:sp>
      <p:pic>
        <p:nvPicPr>
          <p:cNvPr id="5" name="Picture 4">
            <a:extLst>
              <a:ext uri="{FF2B5EF4-FFF2-40B4-BE49-F238E27FC236}">
                <a16:creationId xmlns:a16="http://schemas.microsoft.com/office/drawing/2014/main" id="{10B6AF40-3EA0-44C2-9116-CEA8B03029FF}"/>
              </a:ext>
            </a:extLst>
          </p:cNvPr>
          <p:cNvPicPr>
            <a:picLocks noChangeAspect="1"/>
          </p:cNvPicPr>
          <p:nvPr/>
        </p:nvPicPr>
        <p:blipFill>
          <a:blip r:embed="rId2"/>
          <a:stretch>
            <a:fillRect/>
          </a:stretch>
        </p:blipFill>
        <p:spPr>
          <a:xfrm>
            <a:off x="7426625" y="1524694"/>
            <a:ext cx="3802811" cy="3802811"/>
          </a:xfrm>
          <a:prstGeom prst="rect">
            <a:avLst/>
          </a:prstGeom>
        </p:spPr>
      </p:pic>
      <p:sp>
        <p:nvSpPr>
          <p:cNvPr id="20" name="Content Placeholder 2">
            <a:extLst>
              <a:ext uri="{FF2B5EF4-FFF2-40B4-BE49-F238E27FC236}">
                <a16:creationId xmlns:a16="http://schemas.microsoft.com/office/drawing/2014/main" id="{A027BD36-9621-4837-9EEB-14BF03F0314B}"/>
              </a:ext>
            </a:extLst>
          </p:cNvPr>
          <p:cNvSpPr>
            <a:spLocks noGrp="1"/>
          </p:cNvSpPr>
          <p:nvPr>
            <p:ph idx="1"/>
          </p:nvPr>
        </p:nvSpPr>
        <p:spPr>
          <a:xfrm>
            <a:off x="762001" y="1447799"/>
            <a:ext cx="6477000" cy="4261401"/>
          </a:xfrm>
        </p:spPr>
        <p:txBody>
          <a:bodyPr>
            <a:normAutofit lnSpcReduction="10000"/>
          </a:bodyPr>
          <a:lstStyle/>
          <a:p>
            <a:pPr marL="342900" indent="-342900">
              <a:buFont typeface="Arial" panose="020B0604020202020204" pitchFamily="34" charset="0"/>
              <a:buChar char="•"/>
            </a:pPr>
            <a:r>
              <a:rPr lang="en-US" b="1" dirty="0"/>
              <a:t>SIERRA/SM</a:t>
            </a:r>
            <a:r>
              <a:rPr lang="en-US" dirty="0"/>
              <a:t> primarily uses a conjugate gradient solver</a:t>
            </a:r>
          </a:p>
          <a:p>
            <a:pPr marL="800100" lvl="1" indent="-342900">
              <a:buFont typeface="Arial" panose="020B0604020202020204" pitchFamily="34" charset="0"/>
              <a:buChar char="•"/>
            </a:pPr>
            <a:r>
              <a:rPr lang="en-US" dirty="0"/>
              <a:t>It’s the most efficient for problems of interest to SNL</a:t>
            </a:r>
          </a:p>
          <a:p>
            <a:pPr marL="342900" indent="-342900">
              <a:buFont typeface="Arial" panose="020B0604020202020204" pitchFamily="34" charset="0"/>
              <a:buChar char="•"/>
            </a:pPr>
            <a:r>
              <a:rPr lang="en-US" b="1" dirty="0"/>
              <a:t>The SM solver has a few key ingredients</a:t>
            </a:r>
          </a:p>
          <a:p>
            <a:pPr marL="800100" lvl="1" indent="-342900">
              <a:buFont typeface="Arial" panose="020B0604020202020204" pitchFamily="34" charset="0"/>
              <a:buChar char="•"/>
            </a:pPr>
            <a:r>
              <a:rPr lang="en-US" dirty="0"/>
              <a:t>Convergence measures</a:t>
            </a:r>
          </a:p>
          <a:p>
            <a:pPr marL="800100" lvl="1" indent="-342900">
              <a:buFont typeface="Arial" panose="020B0604020202020204" pitchFamily="34" charset="0"/>
              <a:buChar char="•"/>
            </a:pPr>
            <a:r>
              <a:rPr lang="en-US" dirty="0"/>
              <a:t>Preconditioner</a:t>
            </a:r>
          </a:p>
          <a:p>
            <a:pPr marL="800100" lvl="1" indent="-342900">
              <a:buFont typeface="Arial" panose="020B0604020202020204" pitchFamily="34" charset="0"/>
              <a:buChar char="•"/>
            </a:pPr>
            <a:r>
              <a:rPr lang="en-US" dirty="0"/>
              <a:t>Load step predictor</a:t>
            </a:r>
          </a:p>
          <a:p>
            <a:pPr marL="800100" lvl="1" indent="-342900">
              <a:buFont typeface="Arial" panose="020B0604020202020204" pitchFamily="34" charset="0"/>
              <a:buChar char="•"/>
            </a:pPr>
            <a:r>
              <a:rPr lang="en-US" dirty="0"/>
              <a:t>Line search method</a:t>
            </a:r>
          </a:p>
          <a:p>
            <a:pPr marL="342900" indent="-342900">
              <a:buFont typeface="Arial" panose="020B0604020202020204" pitchFamily="34" charset="0"/>
              <a:buChar char="•"/>
            </a:pPr>
            <a:r>
              <a:rPr lang="en-US" b="1" dirty="0"/>
              <a:t>There are no “silver-bullet” solver settings</a:t>
            </a:r>
            <a:r>
              <a:rPr lang="en-US" dirty="0"/>
              <a:t> that will work for every type of problem</a:t>
            </a:r>
          </a:p>
          <a:p>
            <a:pPr marL="342900" indent="-342900">
              <a:buFont typeface="Arial" panose="020B0604020202020204" pitchFamily="34" charset="0"/>
              <a:buChar char="•"/>
            </a:pPr>
            <a:r>
              <a:rPr lang="en-US" b="1" dirty="0"/>
              <a:t>A few strategies</a:t>
            </a:r>
            <a:r>
              <a:rPr lang="en-US" dirty="0"/>
              <a:t> to monitor and improve solver speed and convergence rate</a:t>
            </a:r>
            <a:endParaRPr lang="en-US" b="1" dirty="0"/>
          </a:p>
          <a:p>
            <a:pPr lvl="1" indent="0">
              <a:buNone/>
            </a:pPr>
            <a:endParaRPr lang="en-US" dirty="0"/>
          </a:p>
        </p:txBody>
      </p:sp>
    </p:spTree>
    <p:extLst>
      <p:ext uri="{BB962C8B-B14F-4D97-AF65-F5344CB8AC3E}">
        <p14:creationId xmlns:p14="http://schemas.microsoft.com/office/powerpoint/2010/main" val="59899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91080E0-1AF8-4F9D-9C35-434D3504F481}"/>
              </a:ext>
            </a:extLst>
          </p:cNvPr>
          <p:cNvSpPr>
            <a:spLocks noGrp="1"/>
          </p:cNvSpPr>
          <p:nvPr>
            <p:ph type="subTitle" idx="1"/>
          </p:nvPr>
        </p:nvSpPr>
        <p:spPr/>
        <p:txBody>
          <a:bodyPr/>
          <a:lstStyle/>
          <a:p>
            <a:r>
              <a:rPr lang="en-US" dirty="0"/>
              <a:t>Solving the real problems</a:t>
            </a:r>
          </a:p>
        </p:txBody>
      </p:sp>
      <p:sp>
        <p:nvSpPr>
          <p:cNvPr id="7" name="Title 6">
            <a:extLst>
              <a:ext uri="{FF2B5EF4-FFF2-40B4-BE49-F238E27FC236}">
                <a16:creationId xmlns:a16="http://schemas.microsoft.com/office/drawing/2014/main" id="{0BCABFF9-6EC1-4552-A966-1B284FA0E6F8}"/>
              </a:ext>
            </a:extLst>
          </p:cNvPr>
          <p:cNvSpPr>
            <a:spLocks noGrp="1"/>
          </p:cNvSpPr>
          <p:nvPr>
            <p:ph type="ctrTitle"/>
          </p:nvPr>
        </p:nvSpPr>
        <p:spPr>
          <a:xfrm>
            <a:off x="4130694" y="3112607"/>
            <a:ext cx="7375506" cy="1690255"/>
          </a:xfrm>
        </p:spPr>
        <p:txBody>
          <a:bodyPr/>
          <a:lstStyle/>
          <a:p>
            <a:r>
              <a:rPr lang="en-US" dirty="0"/>
              <a:t>MODULE 6:</a:t>
            </a:r>
            <a:br>
              <a:rPr lang="en-US" dirty="0"/>
            </a:br>
            <a:r>
              <a:rPr lang="en-US" dirty="0"/>
              <a:t>The Multilevel Solver and Implicit Contact</a:t>
            </a:r>
          </a:p>
        </p:txBody>
      </p:sp>
    </p:spTree>
    <p:extLst>
      <p:ext uri="{BB962C8B-B14F-4D97-AF65-F5344CB8AC3E}">
        <p14:creationId xmlns:p14="http://schemas.microsoft.com/office/powerpoint/2010/main" val="373578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Section overview</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128</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1335741" y="1283273"/>
            <a:ext cx="9144000" cy="2443153"/>
            <a:chOff x="575953" y="1253529"/>
            <a:chExt cx="5883215" cy="1681689"/>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9"/>
              <a:ext cx="5883215" cy="1360329"/>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marL="285750" indent="-285750">
                <a:spcAft>
                  <a:spcPts val="1200"/>
                </a:spcAft>
                <a:buFont typeface="Arial" panose="020B0604020202020204" pitchFamily="34" charset="0"/>
                <a:buChar char="•"/>
              </a:pPr>
              <a:r>
                <a:rPr lang="en-US" dirty="0"/>
                <a:t>Learn about SIERRA’s multi-level solver from the perspective of implicit contact</a:t>
              </a:r>
            </a:p>
            <a:p>
              <a:pPr marL="285750" indent="-285750">
                <a:spcAft>
                  <a:spcPts val="1200"/>
                </a:spcAft>
                <a:buFont typeface="Arial" panose="020B0604020202020204" pitchFamily="34" charset="0"/>
                <a:buChar char="•"/>
              </a:pPr>
              <a:r>
                <a:rPr lang="en-US" dirty="0"/>
                <a:t>Scratch the surface of SIERRA’s contact implementation</a:t>
              </a:r>
            </a:p>
            <a:p>
              <a:pPr marL="285750" indent="-285750">
                <a:spcAft>
                  <a:spcPts val="1200"/>
                </a:spcAft>
                <a:buFont typeface="Arial" panose="020B0604020202020204" pitchFamily="34" charset="0"/>
                <a:buChar char="•"/>
              </a:pPr>
              <a:r>
                <a:rPr lang="en-US" dirty="0"/>
                <a:t>Learn relevant input deck syntax and log file output</a:t>
              </a:r>
            </a:p>
            <a:p>
              <a:pPr marL="285750" indent="-285750">
                <a:spcAft>
                  <a:spcPts val="1200"/>
                </a:spcAft>
                <a:buFont typeface="Arial" panose="020B0604020202020204" pitchFamily="34" charset="0"/>
                <a:buChar char="•"/>
              </a:pPr>
              <a:r>
                <a:rPr lang="en-US" dirty="0"/>
                <a:t>Practice solving some implicit contact problems</a:t>
              </a:r>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n-US" dirty="0"/>
                <a:t>We will …</a:t>
              </a:r>
            </a:p>
          </p:txBody>
        </p:sp>
      </p:grpSp>
    </p:spTree>
    <p:extLst>
      <p:ext uri="{BB962C8B-B14F-4D97-AF65-F5344CB8AC3E}">
        <p14:creationId xmlns:p14="http://schemas.microsoft.com/office/powerpoint/2010/main" val="193272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F2B65-FD53-404B-B61B-AFC46C02258A}"/>
              </a:ext>
            </a:extLst>
          </p:cNvPr>
          <p:cNvSpPr>
            <a:spLocks noGrp="1"/>
          </p:cNvSpPr>
          <p:nvPr>
            <p:ph type="title"/>
          </p:nvPr>
        </p:nvSpPr>
        <p:spPr/>
        <p:txBody>
          <a:bodyPr/>
          <a:lstStyle/>
          <a:p>
            <a:r>
              <a:rPr lang="en-US" dirty="0"/>
              <a:t>An example of the multilevel solver in action: open die forging</a:t>
            </a:r>
          </a:p>
        </p:txBody>
      </p:sp>
      <p:pic>
        <p:nvPicPr>
          <p:cNvPr id="8" name="Content Placeholder 7">
            <a:extLst>
              <a:ext uri="{FF2B5EF4-FFF2-40B4-BE49-F238E27FC236}">
                <a16:creationId xmlns:a16="http://schemas.microsoft.com/office/drawing/2014/main" id="{18963251-85E8-4D5D-88D6-140CBB78664D}"/>
              </a:ext>
            </a:extLst>
          </p:cNvPr>
          <p:cNvPicPr>
            <a:picLocks noGrp="1" noChangeAspect="1"/>
          </p:cNvPicPr>
          <p:nvPr>
            <p:ph idx="1"/>
          </p:nvPr>
        </p:nvPicPr>
        <p:blipFill>
          <a:blip r:embed="rId2"/>
          <a:stretch>
            <a:fillRect/>
          </a:stretch>
        </p:blipFill>
        <p:spPr>
          <a:xfrm>
            <a:off x="2034992" y="1447800"/>
            <a:ext cx="8007715" cy="4648200"/>
          </a:xfrm>
        </p:spPr>
      </p:pic>
      <p:sp>
        <p:nvSpPr>
          <p:cNvPr id="4" name="Slide Number Placeholder 3">
            <a:extLst>
              <a:ext uri="{FF2B5EF4-FFF2-40B4-BE49-F238E27FC236}">
                <a16:creationId xmlns:a16="http://schemas.microsoft.com/office/drawing/2014/main" id="{048724BE-FCB0-4C0B-B59D-6C93F9DAB348}"/>
              </a:ext>
            </a:extLst>
          </p:cNvPr>
          <p:cNvSpPr>
            <a:spLocks noGrp="1"/>
          </p:cNvSpPr>
          <p:nvPr>
            <p:ph type="sldNum" sz="quarter" idx="4"/>
          </p:nvPr>
        </p:nvSpPr>
        <p:spPr/>
        <p:txBody>
          <a:bodyPr/>
          <a:lstStyle/>
          <a:p>
            <a:pPr algn="ctr"/>
            <a:fld id="{F6B149FD-26F7-3645-B4E7-BA8B8CC5EEA8}" type="slidenum">
              <a:rPr lang="en-US" smtClean="0"/>
              <a:pPr algn="ctr"/>
              <a:t>129</a:t>
            </a:fld>
            <a:endParaRPr lang="en-US" dirty="0"/>
          </a:p>
        </p:txBody>
      </p:sp>
      <p:sp>
        <p:nvSpPr>
          <p:cNvPr id="9" name="TextBox 8">
            <a:extLst>
              <a:ext uri="{FF2B5EF4-FFF2-40B4-BE49-F238E27FC236}">
                <a16:creationId xmlns:a16="http://schemas.microsoft.com/office/drawing/2014/main" id="{C0ADFBCD-366F-4669-9D42-D351AFB310E1}"/>
              </a:ext>
            </a:extLst>
          </p:cNvPr>
          <p:cNvSpPr txBox="1"/>
          <p:nvPr/>
        </p:nvSpPr>
        <p:spPr>
          <a:xfrm>
            <a:off x="409575" y="4410075"/>
            <a:ext cx="1343025" cy="646331"/>
          </a:xfrm>
          <a:prstGeom prst="rect">
            <a:avLst/>
          </a:prstGeom>
          <a:noFill/>
        </p:spPr>
        <p:txBody>
          <a:bodyPr wrap="square" rtlCol="0">
            <a:spAutoFit/>
          </a:bodyPr>
          <a:lstStyle/>
          <a:p>
            <a:r>
              <a:rPr lang="en-US" dirty="0"/>
              <a:t>Kevin in a former life</a:t>
            </a:r>
          </a:p>
        </p:txBody>
      </p:sp>
      <p:cxnSp>
        <p:nvCxnSpPr>
          <p:cNvPr id="11" name="Straight Arrow Connector 10">
            <a:extLst>
              <a:ext uri="{FF2B5EF4-FFF2-40B4-BE49-F238E27FC236}">
                <a16:creationId xmlns:a16="http://schemas.microsoft.com/office/drawing/2014/main" id="{A622584A-BD1C-4732-B18F-A2D416070367}"/>
              </a:ext>
            </a:extLst>
          </p:cNvPr>
          <p:cNvCxnSpPr>
            <a:cxnSpLocks/>
            <a:stCxn id="9" idx="3"/>
          </p:cNvCxnSpPr>
          <p:nvPr/>
        </p:nvCxnSpPr>
        <p:spPr>
          <a:xfrm>
            <a:off x="1752600" y="4733241"/>
            <a:ext cx="676275" cy="3231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2940016-1AD1-4372-B761-95FFC1AC2762}"/>
              </a:ext>
            </a:extLst>
          </p:cNvPr>
          <p:cNvSpPr txBox="1"/>
          <p:nvPr/>
        </p:nvSpPr>
        <p:spPr>
          <a:xfrm>
            <a:off x="10325099" y="1487953"/>
            <a:ext cx="1571626" cy="1200329"/>
          </a:xfrm>
          <a:prstGeom prst="rect">
            <a:avLst/>
          </a:prstGeom>
          <a:noFill/>
        </p:spPr>
        <p:txBody>
          <a:bodyPr wrap="square" rtlCol="0">
            <a:spAutoFit/>
          </a:bodyPr>
          <a:lstStyle/>
          <a:p>
            <a:r>
              <a:rPr lang="en-US" dirty="0"/>
              <a:t>Kevin after paying his dues on the floor</a:t>
            </a:r>
          </a:p>
        </p:txBody>
      </p:sp>
      <p:cxnSp>
        <p:nvCxnSpPr>
          <p:cNvPr id="14" name="Straight Arrow Connector 13">
            <a:extLst>
              <a:ext uri="{FF2B5EF4-FFF2-40B4-BE49-F238E27FC236}">
                <a16:creationId xmlns:a16="http://schemas.microsoft.com/office/drawing/2014/main" id="{3DE2F56A-3223-4351-BE1C-3498BB9DF485}"/>
              </a:ext>
            </a:extLst>
          </p:cNvPr>
          <p:cNvCxnSpPr>
            <a:cxnSpLocks/>
            <a:stCxn id="13" idx="1"/>
          </p:cNvCxnSpPr>
          <p:nvPr/>
        </p:nvCxnSpPr>
        <p:spPr>
          <a:xfrm flipH="1">
            <a:off x="9239250" y="2088118"/>
            <a:ext cx="1085849" cy="1407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C0493CF-B007-4B43-9F99-3CDA16C2D756}"/>
              </a:ext>
            </a:extLst>
          </p:cNvPr>
          <p:cNvSpPr txBox="1"/>
          <p:nvPr/>
        </p:nvSpPr>
        <p:spPr>
          <a:xfrm>
            <a:off x="4800601" y="5248959"/>
            <a:ext cx="2028824" cy="369332"/>
          </a:xfrm>
          <a:prstGeom prst="rect">
            <a:avLst/>
          </a:prstGeom>
          <a:noFill/>
        </p:spPr>
        <p:txBody>
          <a:bodyPr wrap="square" rtlCol="0">
            <a:spAutoFit/>
          </a:bodyPr>
          <a:lstStyle/>
          <a:p>
            <a:r>
              <a:rPr lang="en-US" dirty="0">
                <a:solidFill>
                  <a:schemeClr val="bg1"/>
                </a:solidFill>
              </a:rPr>
              <a:t>Really hot metal</a:t>
            </a:r>
          </a:p>
        </p:txBody>
      </p:sp>
      <p:cxnSp>
        <p:nvCxnSpPr>
          <p:cNvPr id="27" name="Straight Arrow Connector 26">
            <a:extLst>
              <a:ext uri="{FF2B5EF4-FFF2-40B4-BE49-F238E27FC236}">
                <a16:creationId xmlns:a16="http://schemas.microsoft.com/office/drawing/2014/main" id="{97501F08-416F-4C76-A18F-67E08D4AD272}"/>
              </a:ext>
            </a:extLst>
          </p:cNvPr>
          <p:cNvCxnSpPr>
            <a:cxnSpLocks/>
          </p:cNvCxnSpPr>
          <p:nvPr/>
        </p:nvCxnSpPr>
        <p:spPr>
          <a:xfrm flipH="1" flipV="1">
            <a:off x="5540193" y="4333875"/>
            <a:ext cx="279582" cy="9334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988DBC3-C903-44BF-AD89-1DE4CD179EEF}"/>
              </a:ext>
            </a:extLst>
          </p:cNvPr>
          <p:cNvSpPr txBox="1"/>
          <p:nvPr/>
        </p:nvSpPr>
        <p:spPr>
          <a:xfrm>
            <a:off x="2623280" y="3059668"/>
            <a:ext cx="1571626" cy="369332"/>
          </a:xfrm>
          <a:prstGeom prst="rect">
            <a:avLst/>
          </a:prstGeom>
          <a:noFill/>
        </p:spPr>
        <p:txBody>
          <a:bodyPr wrap="square" rtlCol="0">
            <a:spAutoFit/>
          </a:bodyPr>
          <a:lstStyle/>
          <a:p>
            <a:r>
              <a:rPr lang="en-US" dirty="0">
                <a:solidFill>
                  <a:schemeClr val="bg1"/>
                </a:solidFill>
              </a:rPr>
              <a:t>Steel dies</a:t>
            </a:r>
          </a:p>
        </p:txBody>
      </p:sp>
      <p:cxnSp>
        <p:nvCxnSpPr>
          <p:cNvPr id="30" name="Straight Arrow Connector 29">
            <a:extLst>
              <a:ext uri="{FF2B5EF4-FFF2-40B4-BE49-F238E27FC236}">
                <a16:creationId xmlns:a16="http://schemas.microsoft.com/office/drawing/2014/main" id="{4F55CE59-627A-43B7-AE30-0DCAD3024481}"/>
              </a:ext>
            </a:extLst>
          </p:cNvPr>
          <p:cNvCxnSpPr>
            <a:cxnSpLocks/>
          </p:cNvCxnSpPr>
          <p:nvPr/>
        </p:nvCxnSpPr>
        <p:spPr>
          <a:xfrm>
            <a:off x="3409093" y="3429000"/>
            <a:ext cx="1172432" cy="3905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9D32093-0A3A-4A87-9623-D5F947E2A845}"/>
              </a:ext>
            </a:extLst>
          </p:cNvPr>
          <p:cNvCxnSpPr>
            <a:cxnSpLocks/>
          </p:cNvCxnSpPr>
          <p:nvPr/>
        </p:nvCxnSpPr>
        <p:spPr>
          <a:xfrm>
            <a:off x="3398318" y="3429000"/>
            <a:ext cx="1335607" cy="14097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46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76D8E-85D1-4157-A04D-ADDE8C6A37A0}"/>
              </a:ext>
            </a:extLst>
          </p:cNvPr>
          <p:cNvSpPr>
            <a:spLocks noGrp="1"/>
          </p:cNvSpPr>
          <p:nvPr>
            <p:ph type="title"/>
          </p:nvPr>
        </p:nvSpPr>
        <p:spPr/>
        <p:txBody>
          <a:bodyPr/>
          <a:lstStyle/>
          <a:p>
            <a:r>
              <a:rPr lang="en-US" dirty="0"/>
              <a:t>Example 01: Results and discussion (implicit solution)</a:t>
            </a:r>
          </a:p>
        </p:txBody>
      </p:sp>
      <p:sp>
        <p:nvSpPr>
          <p:cNvPr id="4" name="Slide Number Placeholder 3">
            <a:extLst>
              <a:ext uri="{FF2B5EF4-FFF2-40B4-BE49-F238E27FC236}">
                <a16:creationId xmlns:a16="http://schemas.microsoft.com/office/drawing/2014/main" id="{C983C2F9-9CCA-4605-AAAE-D8202D7A43C8}"/>
              </a:ext>
            </a:extLst>
          </p:cNvPr>
          <p:cNvSpPr>
            <a:spLocks noGrp="1"/>
          </p:cNvSpPr>
          <p:nvPr>
            <p:ph type="sldNum" sz="quarter" idx="4"/>
          </p:nvPr>
        </p:nvSpPr>
        <p:spPr/>
        <p:txBody>
          <a:bodyPr/>
          <a:lstStyle/>
          <a:p>
            <a:pPr algn="ctr"/>
            <a:fld id="{F6B149FD-26F7-3645-B4E7-BA8B8CC5EEA8}" type="slidenum">
              <a:rPr lang="en-US" smtClean="0"/>
              <a:pPr algn="ctr"/>
              <a:t>13</a:t>
            </a:fld>
            <a:endParaRPr lang="en-US" dirty="0"/>
          </a:p>
        </p:txBody>
      </p:sp>
      <p:pic>
        <p:nvPicPr>
          <p:cNvPr id="6" name="Picture 5">
            <a:extLst>
              <a:ext uri="{FF2B5EF4-FFF2-40B4-BE49-F238E27FC236}">
                <a16:creationId xmlns:a16="http://schemas.microsoft.com/office/drawing/2014/main" id="{D7C921BF-52A1-48AC-A91C-CEC5F09EF21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39432" y="1872219"/>
            <a:ext cx="3600953" cy="3715268"/>
          </a:xfrm>
          <a:prstGeom prst="rect">
            <a:avLst/>
          </a:prstGeom>
        </p:spPr>
      </p:pic>
      <p:grpSp>
        <p:nvGrpSpPr>
          <p:cNvPr id="9" name="Group 8">
            <a:extLst>
              <a:ext uri="{FF2B5EF4-FFF2-40B4-BE49-F238E27FC236}">
                <a16:creationId xmlns:a16="http://schemas.microsoft.com/office/drawing/2014/main" id="{2A7C601D-767C-43D9-8044-9ED364C072AD}"/>
              </a:ext>
            </a:extLst>
          </p:cNvPr>
          <p:cNvGrpSpPr/>
          <p:nvPr/>
        </p:nvGrpSpPr>
        <p:grpSpPr>
          <a:xfrm>
            <a:off x="7926925" y="2109558"/>
            <a:ext cx="3561088" cy="3460656"/>
            <a:chOff x="4963668" y="1905602"/>
            <a:chExt cx="3696238" cy="3591994"/>
          </a:xfrm>
        </p:grpSpPr>
        <p:pic>
          <p:nvPicPr>
            <p:cNvPr id="5" name="Picture 4">
              <a:extLst>
                <a:ext uri="{FF2B5EF4-FFF2-40B4-BE49-F238E27FC236}">
                  <a16:creationId xmlns:a16="http://schemas.microsoft.com/office/drawing/2014/main" id="{C11B8245-EF48-4087-BECE-E06CC128005F}"/>
                </a:ext>
              </a:extLst>
            </p:cNvPr>
            <p:cNvPicPr>
              <a:picLocks noChangeAspect="1"/>
            </p:cNvPicPr>
            <p:nvPr/>
          </p:nvPicPr>
          <p:blipFill>
            <a:blip r:embed="rId3"/>
            <a:stretch>
              <a:fillRect/>
            </a:stretch>
          </p:blipFill>
          <p:spPr>
            <a:xfrm>
              <a:off x="5364257" y="1905602"/>
              <a:ext cx="3295649" cy="3240591"/>
            </a:xfrm>
            <a:prstGeom prst="rect">
              <a:avLst/>
            </a:prstGeom>
          </p:spPr>
        </p:pic>
        <p:sp>
          <p:nvSpPr>
            <p:cNvPr id="7" name="TextBox 6">
              <a:extLst>
                <a:ext uri="{FF2B5EF4-FFF2-40B4-BE49-F238E27FC236}">
                  <a16:creationId xmlns:a16="http://schemas.microsoft.com/office/drawing/2014/main" id="{9B44AB0B-470B-418A-A9B4-B2E3E1BE4D4C}"/>
                </a:ext>
              </a:extLst>
            </p:cNvPr>
            <p:cNvSpPr txBox="1"/>
            <p:nvPr/>
          </p:nvSpPr>
          <p:spPr>
            <a:xfrm>
              <a:off x="6654451" y="5146193"/>
              <a:ext cx="680844" cy="351403"/>
            </a:xfrm>
            <a:prstGeom prst="rect">
              <a:avLst/>
            </a:prstGeom>
            <a:noFill/>
          </p:spPr>
          <p:txBody>
            <a:bodyPr wrap="none" rtlCol="0">
              <a:spAutoFit/>
            </a:bodyPr>
            <a:lstStyle/>
            <a:p>
              <a:r>
                <a:rPr lang="en-US" sz="1600" dirty="0"/>
                <a:t>Time</a:t>
              </a:r>
            </a:p>
          </p:txBody>
        </p:sp>
        <p:sp>
          <p:nvSpPr>
            <p:cNvPr id="27" name="TextBox 26">
              <a:extLst>
                <a:ext uri="{FF2B5EF4-FFF2-40B4-BE49-F238E27FC236}">
                  <a16:creationId xmlns:a16="http://schemas.microsoft.com/office/drawing/2014/main" id="{049E5112-FE92-45F5-98A1-532DDA4F693F}"/>
                </a:ext>
              </a:extLst>
            </p:cNvPr>
            <p:cNvSpPr txBox="1"/>
            <p:nvPr/>
          </p:nvSpPr>
          <p:spPr>
            <a:xfrm rot="16200000">
              <a:off x="4187487" y="3295743"/>
              <a:ext cx="1903765" cy="351403"/>
            </a:xfrm>
            <a:prstGeom prst="rect">
              <a:avLst/>
            </a:prstGeom>
            <a:noFill/>
          </p:spPr>
          <p:txBody>
            <a:bodyPr wrap="none" rtlCol="0">
              <a:spAutoFit/>
            </a:bodyPr>
            <a:lstStyle/>
            <a:p>
              <a:r>
                <a:rPr lang="en-US" sz="1600" dirty="0"/>
                <a:t>Tip Displacement</a:t>
              </a:r>
            </a:p>
          </p:txBody>
        </p:sp>
      </p:grpSp>
      <p:graphicFrame>
        <p:nvGraphicFramePr>
          <p:cNvPr id="10" name="Table 12">
            <a:extLst>
              <a:ext uri="{FF2B5EF4-FFF2-40B4-BE49-F238E27FC236}">
                <a16:creationId xmlns:a16="http://schemas.microsoft.com/office/drawing/2014/main" id="{EB19CC5D-E925-4EC5-A1A9-9FAB0E5EA5DE}"/>
              </a:ext>
            </a:extLst>
          </p:cNvPr>
          <p:cNvGraphicFramePr>
            <a:graphicFrameLocks noGrp="1"/>
          </p:cNvGraphicFramePr>
          <p:nvPr>
            <p:extLst>
              <p:ext uri="{D42A27DB-BD31-4B8C-83A1-F6EECF244321}">
                <p14:modId xmlns:p14="http://schemas.microsoft.com/office/powerpoint/2010/main" val="1130666882"/>
              </p:ext>
            </p:extLst>
          </p:nvPr>
        </p:nvGraphicFramePr>
        <p:xfrm>
          <a:off x="259525" y="2984520"/>
          <a:ext cx="2896822" cy="1371884"/>
        </p:xfrm>
        <a:graphic>
          <a:graphicData uri="http://schemas.openxmlformats.org/drawingml/2006/table">
            <a:tbl>
              <a:tblPr firstRow="1" bandRow="1">
                <a:tableStyleId>{5C22544A-7EE6-4342-B048-85BDC9FD1C3A}</a:tableStyleId>
              </a:tblPr>
              <a:tblGrid>
                <a:gridCol w="1448411">
                  <a:extLst>
                    <a:ext uri="{9D8B030D-6E8A-4147-A177-3AD203B41FA5}">
                      <a16:colId xmlns:a16="http://schemas.microsoft.com/office/drawing/2014/main" val="2355380427"/>
                    </a:ext>
                  </a:extLst>
                </a:gridCol>
                <a:gridCol w="1448411">
                  <a:extLst>
                    <a:ext uri="{9D8B030D-6E8A-4147-A177-3AD203B41FA5}">
                      <a16:colId xmlns:a16="http://schemas.microsoft.com/office/drawing/2014/main" val="71000884"/>
                    </a:ext>
                  </a:extLst>
                </a:gridCol>
              </a:tblGrid>
              <a:tr h="631557">
                <a:tc>
                  <a:txBody>
                    <a:bodyPr/>
                    <a:lstStyle/>
                    <a:p>
                      <a:r>
                        <a:rPr lang="en-US" dirty="0"/>
                        <a:t>Analysis Type</a:t>
                      </a:r>
                    </a:p>
                  </a:txBody>
                  <a:tcPr/>
                </a:tc>
                <a:tc>
                  <a:txBody>
                    <a:bodyPr/>
                    <a:lstStyle/>
                    <a:p>
                      <a:r>
                        <a:rPr lang="en-US" dirty="0" err="1"/>
                        <a:t>Wallclock</a:t>
                      </a:r>
                      <a:r>
                        <a:rPr lang="en-US" dirty="0"/>
                        <a:t> Time</a:t>
                      </a:r>
                    </a:p>
                  </a:txBody>
                  <a:tcPr/>
                </a:tc>
                <a:extLst>
                  <a:ext uri="{0D108BD9-81ED-4DB2-BD59-A6C34878D82A}">
                    <a16:rowId xmlns:a16="http://schemas.microsoft.com/office/drawing/2014/main" val="1866992663"/>
                  </a:ext>
                </a:extLst>
              </a:tr>
              <a:tr h="365902">
                <a:tc>
                  <a:txBody>
                    <a:bodyPr/>
                    <a:lstStyle/>
                    <a:p>
                      <a:r>
                        <a:rPr lang="en-US" dirty="0"/>
                        <a:t>Explicit</a:t>
                      </a:r>
                    </a:p>
                  </a:txBody>
                  <a:tcPr/>
                </a:tc>
                <a:tc>
                  <a:txBody>
                    <a:bodyPr/>
                    <a:lstStyle/>
                    <a:p>
                      <a:r>
                        <a:rPr lang="en-US" dirty="0"/>
                        <a:t>~160 hr.</a:t>
                      </a:r>
                    </a:p>
                  </a:txBody>
                  <a:tcPr/>
                </a:tc>
                <a:extLst>
                  <a:ext uri="{0D108BD9-81ED-4DB2-BD59-A6C34878D82A}">
                    <a16:rowId xmlns:a16="http://schemas.microsoft.com/office/drawing/2014/main" val="3073711437"/>
                  </a:ext>
                </a:extLst>
              </a:tr>
              <a:tr h="365902">
                <a:tc>
                  <a:txBody>
                    <a:bodyPr/>
                    <a:lstStyle/>
                    <a:p>
                      <a:r>
                        <a:rPr lang="en-US" dirty="0"/>
                        <a:t>Implicit</a:t>
                      </a:r>
                    </a:p>
                  </a:txBody>
                  <a:tcPr/>
                </a:tc>
                <a:tc>
                  <a:txBody>
                    <a:bodyPr/>
                    <a:lstStyle/>
                    <a:p>
                      <a:r>
                        <a:rPr lang="en-US" dirty="0"/>
                        <a:t>25 sec.</a:t>
                      </a:r>
                    </a:p>
                  </a:txBody>
                  <a:tcPr/>
                </a:tc>
                <a:extLst>
                  <a:ext uri="{0D108BD9-81ED-4DB2-BD59-A6C34878D82A}">
                    <a16:rowId xmlns:a16="http://schemas.microsoft.com/office/drawing/2014/main" val="1940540487"/>
                  </a:ext>
                </a:extLst>
              </a:tr>
            </a:tbl>
          </a:graphicData>
        </a:graphic>
      </p:graphicFrame>
    </p:spTree>
    <p:extLst>
      <p:ext uri="{BB962C8B-B14F-4D97-AF65-F5344CB8AC3E}">
        <p14:creationId xmlns:p14="http://schemas.microsoft.com/office/powerpoint/2010/main" val="235039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BF6B4-EC09-407F-9FEA-FB88F655E193}"/>
              </a:ext>
            </a:extLst>
          </p:cNvPr>
          <p:cNvSpPr>
            <a:spLocks noGrp="1"/>
          </p:cNvSpPr>
          <p:nvPr>
            <p:ph type="title"/>
          </p:nvPr>
        </p:nvSpPr>
        <p:spPr/>
        <p:txBody>
          <a:bodyPr/>
          <a:lstStyle/>
          <a:p>
            <a:r>
              <a:rPr lang="en-US" dirty="0"/>
              <a:t>Implicit quasistatic solution of open die forging</a:t>
            </a:r>
          </a:p>
        </p:txBody>
      </p:sp>
      <p:pic>
        <p:nvPicPr>
          <p:cNvPr id="6" name="open_die_forging">
            <a:hlinkClick r:id="" action="ppaction://media"/>
            <a:extLst>
              <a:ext uri="{FF2B5EF4-FFF2-40B4-BE49-F238E27FC236}">
                <a16:creationId xmlns:a16="http://schemas.microsoft.com/office/drawing/2014/main" id="{A52BB19F-3559-4F32-A374-A1385D8981E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689035" y="1104900"/>
            <a:ext cx="5067300" cy="4648200"/>
          </a:xfrm>
        </p:spPr>
      </p:pic>
      <p:sp>
        <p:nvSpPr>
          <p:cNvPr id="4" name="Slide Number Placeholder 3">
            <a:extLst>
              <a:ext uri="{FF2B5EF4-FFF2-40B4-BE49-F238E27FC236}">
                <a16:creationId xmlns:a16="http://schemas.microsoft.com/office/drawing/2014/main" id="{B302207C-3882-4771-8E3D-087BEBA5D682}"/>
              </a:ext>
            </a:extLst>
          </p:cNvPr>
          <p:cNvSpPr>
            <a:spLocks noGrp="1"/>
          </p:cNvSpPr>
          <p:nvPr>
            <p:ph type="sldNum" sz="quarter" idx="4"/>
          </p:nvPr>
        </p:nvSpPr>
        <p:spPr/>
        <p:txBody>
          <a:bodyPr/>
          <a:lstStyle/>
          <a:p>
            <a:pPr algn="ctr"/>
            <a:fld id="{F6B149FD-26F7-3645-B4E7-BA8B8CC5EEA8}" type="slidenum">
              <a:rPr lang="en-US" smtClean="0"/>
              <a:pPr algn="ctr"/>
              <a:t>130</a:t>
            </a:fld>
            <a:endParaRPr lang="en-US" dirty="0"/>
          </a:p>
        </p:txBody>
      </p:sp>
      <p:sp>
        <p:nvSpPr>
          <p:cNvPr id="3" name="TextBox 2">
            <a:extLst>
              <a:ext uri="{FF2B5EF4-FFF2-40B4-BE49-F238E27FC236}">
                <a16:creationId xmlns:a16="http://schemas.microsoft.com/office/drawing/2014/main" id="{1645A772-CC89-4798-98CD-E65AD0FE363C}"/>
              </a:ext>
            </a:extLst>
          </p:cNvPr>
          <p:cNvSpPr txBox="1"/>
          <p:nvPr/>
        </p:nvSpPr>
        <p:spPr>
          <a:xfrm>
            <a:off x="575953" y="2160104"/>
            <a:ext cx="6321289" cy="2769989"/>
          </a:xfrm>
          <a:prstGeom prst="rect">
            <a:avLst/>
          </a:prstGeom>
          <a:noFill/>
        </p:spPr>
        <p:txBody>
          <a:bodyPr wrap="square" rtlCol="0">
            <a:spAutoFit/>
          </a:bodyPr>
          <a:lstStyle/>
          <a:p>
            <a:pPr>
              <a:spcAft>
                <a:spcPts val="600"/>
              </a:spcAft>
            </a:pPr>
            <a:r>
              <a:rPr lang="en-US" b="1" dirty="0"/>
              <a:t>Total analysis time:</a:t>
            </a:r>
            <a:r>
              <a:rPr lang="en-US" dirty="0"/>
              <a:t> ~3 minutes (1 proc)</a:t>
            </a:r>
          </a:p>
          <a:p>
            <a:pPr>
              <a:spcAft>
                <a:spcPts val="600"/>
              </a:spcAft>
            </a:pPr>
            <a:r>
              <a:rPr lang="en-US" b="1" dirty="0"/>
              <a:t>Total simulated time</a:t>
            </a:r>
            <a:r>
              <a:rPr lang="en-US" dirty="0"/>
              <a:t>: ~1 minute</a:t>
            </a:r>
          </a:p>
          <a:p>
            <a:pPr>
              <a:spcAft>
                <a:spcPts val="600"/>
              </a:spcAft>
            </a:pPr>
            <a:endParaRPr lang="en-US" dirty="0"/>
          </a:p>
          <a:p>
            <a:pPr marL="285750" indent="-285750">
              <a:spcAft>
                <a:spcPts val="600"/>
              </a:spcAft>
              <a:buFont typeface="Arial" panose="020B0604020202020204" pitchFamily="34" charset="0"/>
              <a:buChar char="•"/>
            </a:pPr>
            <a:r>
              <a:rPr lang="en-US" dirty="0"/>
              <a:t>Nearly real-time analysis (as configured)!</a:t>
            </a:r>
          </a:p>
          <a:p>
            <a:pPr marL="285750" indent="-285750">
              <a:spcAft>
                <a:spcPts val="600"/>
              </a:spcAft>
              <a:buFont typeface="Arial" panose="020B0604020202020204" pitchFamily="34" charset="0"/>
              <a:buChar char="•"/>
            </a:pPr>
            <a:r>
              <a:rPr lang="en-US" dirty="0"/>
              <a:t>Likely intractable for explicit solution, despite simplicity</a:t>
            </a:r>
          </a:p>
          <a:p>
            <a:pPr marL="285750" indent="-285750">
              <a:spcAft>
                <a:spcPts val="600"/>
              </a:spcAft>
              <a:buFont typeface="Arial" panose="020B0604020202020204" pitchFamily="34" charset="0"/>
              <a:buChar char="•"/>
            </a:pPr>
            <a:r>
              <a:rPr lang="en-US" dirty="0"/>
              <a:t>Still too long to use as a training example, but:</a:t>
            </a:r>
          </a:p>
          <a:p>
            <a:pPr marL="285750" indent="-285750">
              <a:spcAft>
                <a:spcPts val="600"/>
              </a:spcAft>
              <a:buFont typeface="Arial" panose="020B0604020202020204" pitchFamily="34" charset="0"/>
              <a:buChar char="•"/>
            </a:pPr>
            <a:r>
              <a:rPr lang="en-US" dirty="0"/>
              <a:t>See “ex20_multilevel_solver_contact_open_die_forging” for input deck details.</a:t>
            </a:r>
          </a:p>
        </p:txBody>
      </p:sp>
    </p:spTree>
    <p:extLst>
      <p:ext uri="{BB962C8B-B14F-4D97-AF65-F5344CB8AC3E}">
        <p14:creationId xmlns:p14="http://schemas.microsoft.com/office/powerpoint/2010/main" val="412154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09DB7-651D-5506-6372-12DBBA1E2BF0}"/>
              </a:ext>
            </a:extLst>
          </p:cNvPr>
          <p:cNvSpPr>
            <a:spLocks noGrp="1"/>
          </p:cNvSpPr>
          <p:nvPr>
            <p:ph type="title"/>
          </p:nvPr>
        </p:nvSpPr>
        <p:spPr/>
        <p:txBody>
          <a:bodyPr/>
          <a:lstStyle/>
          <a:p>
            <a:r>
              <a:rPr lang="en-US" dirty="0"/>
              <a:t>A quick review of a simple nonlinear solve</a:t>
            </a:r>
          </a:p>
        </p:txBody>
      </p:sp>
      <p:sp>
        <p:nvSpPr>
          <p:cNvPr id="4" name="Slide Number Placeholder 3">
            <a:extLst>
              <a:ext uri="{FF2B5EF4-FFF2-40B4-BE49-F238E27FC236}">
                <a16:creationId xmlns:a16="http://schemas.microsoft.com/office/drawing/2014/main" id="{A70ACBC5-A80A-1D03-F385-8E70E161BBBD}"/>
              </a:ext>
            </a:extLst>
          </p:cNvPr>
          <p:cNvSpPr>
            <a:spLocks noGrp="1"/>
          </p:cNvSpPr>
          <p:nvPr>
            <p:ph type="sldNum" sz="quarter" idx="4"/>
          </p:nvPr>
        </p:nvSpPr>
        <p:spPr/>
        <p:txBody>
          <a:bodyPr/>
          <a:lstStyle/>
          <a:p>
            <a:pPr algn="ctr"/>
            <a:fld id="{F6B149FD-26F7-3645-B4E7-BA8B8CC5EEA8}" type="slidenum">
              <a:rPr lang="en-US" smtClean="0"/>
              <a:pPr algn="ctr"/>
              <a:t>131</a:t>
            </a:fld>
            <a:endParaRPr lang="en-US" dirty="0"/>
          </a:p>
        </p:txBody>
      </p:sp>
      <p:grpSp>
        <p:nvGrpSpPr>
          <p:cNvPr id="57" name="Group 56">
            <a:extLst>
              <a:ext uri="{FF2B5EF4-FFF2-40B4-BE49-F238E27FC236}">
                <a16:creationId xmlns:a16="http://schemas.microsoft.com/office/drawing/2014/main" id="{24D29636-EF85-5498-AAAD-C558DE74DBA6}"/>
              </a:ext>
            </a:extLst>
          </p:cNvPr>
          <p:cNvGrpSpPr/>
          <p:nvPr/>
        </p:nvGrpSpPr>
        <p:grpSpPr>
          <a:xfrm>
            <a:off x="8153475" y="2541067"/>
            <a:ext cx="3570486" cy="1147043"/>
            <a:chOff x="5490452" y="3436391"/>
            <a:chExt cx="3570486" cy="1147043"/>
          </a:xfrm>
        </p:grpSpPr>
        <p:grpSp>
          <p:nvGrpSpPr>
            <p:cNvPr id="15" name="Group 14">
              <a:extLst>
                <a:ext uri="{FF2B5EF4-FFF2-40B4-BE49-F238E27FC236}">
                  <a16:creationId xmlns:a16="http://schemas.microsoft.com/office/drawing/2014/main" id="{3B085347-16A0-0C40-B017-1E4FFCAD86E7}"/>
                </a:ext>
              </a:extLst>
            </p:cNvPr>
            <p:cNvGrpSpPr/>
            <p:nvPr/>
          </p:nvGrpSpPr>
          <p:grpSpPr>
            <a:xfrm>
              <a:off x="5490452" y="4428159"/>
              <a:ext cx="2705819" cy="155275"/>
              <a:chOff x="762000" y="4894059"/>
              <a:chExt cx="2705819" cy="155275"/>
            </a:xfrm>
          </p:grpSpPr>
          <p:cxnSp>
            <p:nvCxnSpPr>
              <p:cNvPr id="40" name="Straight Connector 39">
                <a:extLst>
                  <a:ext uri="{FF2B5EF4-FFF2-40B4-BE49-F238E27FC236}">
                    <a16:creationId xmlns:a16="http://schemas.microsoft.com/office/drawing/2014/main" id="{E294D58B-9F57-6B4D-AE8F-DC0178D4B25F}"/>
                  </a:ext>
                </a:extLst>
              </p:cNvPr>
              <p:cNvCxnSpPr>
                <a:cxnSpLocks/>
              </p:cNvCxnSpPr>
              <p:nvPr/>
            </p:nvCxnSpPr>
            <p:spPr>
              <a:xfrm flipV="1">
                <a:off x="762000" y="4894059"/>
                <a:ext cx="2705819" cy="574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8D57A30-4A5A-E595-470D-B4D4AE855046}"/>
                  </a:ext>
                </a:extLst>
              </p:cNvPr>
              <p:cNvCxnSpPr>
                <a:cxnSpLocks/>
              </p:cNvCxnSpPr>
              <p:nvPr/>
            </p:nvCxnSpPr>
            <p:spPr>
              <a:xfrm flipH="1">
                <a:off x="76200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1B14BA9-A083-577F-649D-F075D0F55F0E}"/>
                  </a:ext>
                </a:extLst>
              </p:cNvPr>
              <p:cNvCxnSpPr>
                <a:cxnSpLocks/>
              </p:cNvCxnSpPr>
              <p:nvPr/>
            </p:nvCxnSpPr>
            <p:spPr>
              <a:xfrm flipH="1">
                <a:off x="92868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46A271E-8BC3-D520-1607-638CF20426DA}"/>
                  </a:ext>
                </a:extLst>
              </p:cNvPr>
              <p:cNvCxnSpPr>
                <a:cxnSpLocks/>
              </p:cNvCxnSpPr>
              <p:nvPr/>
            </p:nvCxnSpPr>
            <p:spPr>
              <a:xfrm flipH="1">
                <a:off x="109536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2590582-A2E1-E924-33A2-6B0431F1E1E6}"/>
                  </a:ext>
                </a:extLst>
              </p:cNvPr>
              <p:cNvCxnSpPr>
                <a:cxnSpLocks/>
              </p:cNvCxnSpPr>
              <p:nvPr/>
            </p:nvCxnSpPr>
            <p:spPr>
              <a:xfrm flipH="1">
                <a:off x="126204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0C09C7E-0CF2-9621-3214-036A73060C52}"/>
                  </a:ext>
                </a:extLst>
              </p:cNvPr>
              <p:cNvCxnSpPr>
                <a:cxnSpLocks/>
              </p:cNvCxnSpPr>
              <p:nvPr/>
            </p:nvCxnSpPr>
            <p:spPr>
              <a:xfrm flipH="1">
                <a:off x="142872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B486773-A154-39D0-5B54-E418947F594C}"/>
                  </a:ext>
                </a:extLst>
              </p:cNvPr>
              <p:cNvCxnSpPr>
                <a:cxnSpLocks/>
              </p:cNvCxnSpPr>
              <p:nvPr/>
            </p:nvCxnSpPr>
            <p:spPr>
              <a:xfrm flipH="1">
                <a:off x="1595405"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CF8710A-B314-6622-F23A-7564AFB70C51}"/>
                  </a:ext>
                </a:extLst>
              </p:cNvPr>
              <p:cNvCxnSpPr>
                <a:cxnSpLocks/>
              </p:cNvCxnSpPr>
              <p:nvPr/>
            </p:nvCxnSpPr>
            <p:spPr>
              <a:xfrm flipH="1">
                <a:off x="1762086"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60E5DB-31DB-39BB-B4C4-E74DE7E04D64}"/>
                  </a:ext>
                </a:extLst>
              </p:cNvPr>
              <p:cNvCxnSpPr>
                <a:cxnSpLocks/>
              </p:cNvCxnSpPr>
              <p:nvPr/>
            </p:nvCxnSpPr>
            <p:spPr>
              <a:xfrm flipH="1">
                <a:off x="1928767"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0599CE5-C81F-CDC5-1245-71B89EBC2C55}"/>
                  </a:ext>
                </a:extLst>
              </p:cNvPr>
              <p:cNvCxnSpPr>
                <a:cxnSpLocks/>
              </p:cNvCxnSpPr>
              <p:nvPr/>
            </p:nvCxnSpPr>
            <p:spPr>
              <a:xfrm flipH="1">
                <a:off x="2095448"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9D8C214-A52E-BD79-F6BE-2AEE2496C6E2}"/>
                  </a:ext>
                </a:extLst>
              </p:cNvPr>
              <p:cNvCxnSpPr>
                <a:cxnSpLocks/>
              </p:cNvCxnSpPr>
              <p:nvPr/>
            </p:nvCxnSpPr>
            <p:spPr>
              <a:xfrm flipH="1">
                <a:off x="2262129"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D19DCAC-B860-D76A-CF50-D284A9149EF5}"/>
                  </a:ext>
                </a:extLst>
              </p:cNvPr>
              <p:cNvCxnSpPr>
                <a:cxnSpLocks/>
              </p:cNvCxnSpPr>
              <p:nvPr/>
            </p:nvCxnSpPr>
            <p:spPr>
              <a:xfrm flipH="1">
                <a:off x="242881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BC495B7-AFD6-F843-F7A8-F8C5CDD64737}"/>
                  </a:ext>
                </a:extLst>
              </p:cNvPr>
              <p:cNvCxnSpPr>
                <a:cxnSpLocks/>
              </p:cNvCxnSpPr>
              <p:nvPr/>
            </p:nvCxnSpPr>
            <p:spPr>
              <a:xfrm flipH="1">
                <a:off x="259549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FB31658-1B17-773C-152E-5911F6E0F985}"/>
                  </a:ext>
                </a:extLst>
              </p:cNvPr>
              <p:cNvCxnSpPr>
                <a:cxnSpLocks/>
              </p:cNvCxnSpPr>
              <p:nvPr/>
            </p:nvCxnSpPr>
            <p:spPr>
              <a:xfrm flipH="1">
                <a:off x="276217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DE62E76-5794-D8B1-3050-45CEF548D666}"/>
                  </a:ext>
                </a:extLst>
              </p:cNvPr>
              <p:cNvCxnSpPr>
                <a:cxnSpLocks/>
              </p:cNvCxnSpPr>
              <p:nvPr/>
            </p:nvCxnSpPr>
            <p:spPr>
              <a:xfrm flipH="1">
                <a:off x="292885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D71EE17-7190-F36A-8B28-E23912BD8D9E}"/>
                  </a:ext>
                </a:extLst>
              </p:cNvPr>
              <p:cNvCxnSpPr>
                <a:cxnSpLocks/>
              </p:cNvCxnSpPr>
              <p:nvPr/>
            </p:nvCxnSpPr>
            <p:spPr>
              <a:xfrm flipH="1">
                <a:off x="309553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DD60391-BCEE-2BFA-C58A-31566E34891F}"/>
                  </a:ext>
                </a:extLst>
              </p:cNvPr>
              <p:cNvCxnSpPr>
                <a:cxnSpLocks/>
              </p:cNvCxnSpPr>
              <p:nvPr/>
            </p:nvCxnSpPr>
            <p:spPr>
              <a:xfrm flipH="1">
                <a:off x="326222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26EAEBE8-EFBC-E16C-AEE7-9FC4382ED689}"/>
                </a:ext>
              </a:extLst>
            </p:cNvPr>
            <p:cNvGrpSpPr/>
            <p:nvPr/>
          </p:nvGrpSpPr>
          <p:grpSpPr>
            <a:xfrm>
              <a:off x="6808182" y="3843107"/>
              <a:ext cx="283041" cy="566677"/>
              <a:chOff x="2102734" y="2941398"/>
              <a:chExt cx="283041" cy="566677"/>
            </a:xfrm>
          </p:grpSpPr>
          <p:cxnSp>
            <p:nvCxnSpPr>
              <p:cNvPr id="33" name="Straight Connector 32">
                <a:extLst>
                  <a:ext uri="{FF2B5EF4-FFF2-40B4-BE49-F238E27FC236}">
                    <a16:creationId xmlns:a16="http://schemas.microsoft.com/office/drawing/2014/main" id="{9E87182E-13EA-55E6-0A5B-8FDCA106261F}"/>
                  </a:ext>
                </a:extLst>
              </p:cNvPr>
              <p:cNvCxnSpPr>
                <a:cxnSpLocks/>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F9CD52F-2B76-59D8-A7B0-E8B41440D9EC}"/>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8271CB2-55B4-3CBA-82A6-A36243BA4373}"/>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7E5BEB1-8AA7-0AFE-221A-15AA95BECC33}"/>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00B0DF5-6104-E865-1963-A3043EEBD711}"/>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E85882F-4B87-C580-525D-B5AE79A82AAF}"/>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379D7FC-D7CA-E765-AA40-106D15E79E28}"/>
                  </a:ext>
                </a:extLst>
              </p:cNvPr>
              <p:cNvCxnSpPr>
                <a:cxnSpLocks/>
              </p:cNvCxnSpPr>
              <p:nvPr/>
            </p:nvCxnSpPr>
            <p:spPr>
              <a:xfrm>
                <a:off x="2247900" y="3367088"/>
                <a:ext cx="720" cy="1409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3DC1E9F-A332-867A-B554-7EA8B32B26D5}"/>
                    </a:ext>
                  </a:extLst>
                </p:cNvPr>
                <p:cNvSpPr txBox="1"/>
                <p:nvPr/>
              </p:nvSpPr>
              <p:spPr>
                <a:xfrm>
                  <a:off x="7242043" y="3821255"/>
                  <a:ext cx="181889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𝑘</m:t>
                            </m:r>
                          </m:e>
                          <m:sub>
                            <m:r>
                              <a:rPr lang="en-US" b="0" i="1" smtClean="0">
                                <a:latin typeface="Cambria Math" panose="02040503050406030204" pitchFamily="18" charset="0"/>
                              </a:rPr>
                              <m:t>1</m:t>
                            </m:r>
                          </m:sub>
                        </m:sSub>
                        <m:r>
                          <a:rPr lang="en-US" b="0" i="1" smtClean="0">
                            <a:latin typeface="Cambria Math" panose="02040503050406030204" pitchFamily="18" charset="0"/>
                          </a:rPr>
                          <m:t>𝑢</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3</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3</m:t>
                            </m:r>
                          </m:sup>
                        </m:sSup>
                      </m:oMath>
                    </m:oMathPara>
                  </a14:m>
                  <a:endParaRPr lang="en-US" dirty="0"/>
                </a:p>
              </p:txBody>
            </p:sp>
          </mc:Choice>
          <mc:Fallback xmlns="">
            <p:sp>
              <p:nvSpPr>
                <p:cNvPr id="18" name="TextBox 17">
                  <a:extLst>
                    <a:ext uri="{FF2B5EF4-FFF2-40B4-BE49-F238E27FC236}">
                      <a16:creationId xmlns:a16="http://schemas.microsoft.com/office/drawing/2014/main" id="{B3DC1E9F-A332-867A-B554-7EA8B32B26D5}"/>
                    </a:ext>
                  </a:extLst>
                </p:cNvPr>
                <p:cNvSpPr txBox="1">
                  <a:spLocks noRot="1" noChangeAspect="1" noMove="1" noResize="1" noEditPoints="1" noAdjustHandles="1" noChangeArrowheads="1" noChangeShapeType="1" noTextEdit="1"/>
                </p:cNvSpPr>
                <p:nvPr/>
              </p:nvSpPr>
              <p:spPr>
                <a:xfrm>
                  <a:off x="7242043" y="3821255"/>
                  <a:ext cx="1818895" cy="369332"/>
                </a:xfrm>
                <a:prstGeom prst="rect">
                  <a:avLst/>
                </a:prstGeom>
                <a:blipFill>
                  <a:blip r:embed="rId2"/>
                  <a:stretch>
                    <a:fillRect/>
                  </a:stretch>
                </a:blipFill>
              </p:spPr>
              <p:txBody>
                <a:bodyPr/>
                <a:lstStyle/>
                <a:p>
                  <a:r>
                    <a:rPr lang="en-US">
                      <a:noFill/>
                    </a:rPr>
                    <a:t> </a:t>
                  </a:r>
                </a:p>
              </p:txBody>
            </p:sp>
          </mc:Fallback>
        </mc:AlternateContent>
        <p:cxnSp>
          <p:nvCxnSpPr>
            <p:cNvPr id="21" name="Connector: Elbow 20">
              <a:extLst>
                <a:ext uri="{FF2B5EF4-FFF2-40B4-BE49-F238E27FC236}">
                  <a16:creationId xmlns:a16="http://schemas.microsoft.com/office/drawing/2014/main" id="{5179597B-EB01-F3FF-4FE7-E16A226857B9}"/>
                </a:ext>
              </a:extLst>
            </p:cNvPr>
            <p:cNvCxnSpPr>
              <a:cxnSpLocks/>
            </p:cNvCxnSpPr>
            <p:nvPr/>
          </p:nvCxnSpPr>
          <p:spPr>
            <a:xfrm rot="10800000">
              <a:off x="6309866" y="3476438"/>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026C173-AEEB-8713-79BD-D5D5F544E2F3}"/>
                    </a:ext>
                  </a:extLst>
                </p:cNvPr>
                <p:cNvSpPr txBox="1"/>
                <p:nvPr/>
              </p:nvSpPr>
              <p:spPr>
                <a:xfrm>
                  <a:off x="5839841" y="3436391"/>
                  <a:ext cx="38286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oMath>
                    </m:oMathPara>
                  </a14:m>
                  <a:endParaRPr lang="en-US" dirty="0"/>
                </a:p>
              </p:txBody>
            </p:sp>
          </mc:Choice>
          <mc:Fallback xmlns="">
            <p:sp>
              <p:nvSpPr>
                <p:cNvPr id="23" name="TextBox 22">
                  <a:extLst>
                    <a:ext uri="{FF2B5EF4-FFF2-40B4-BE49-F238E27FC236}">
                      <a16:creationId xmlns:a16="http://schemas.microsoft.com/office/drawing/2014/main" id="{1026C173-AEEB-8713-79BD-D5D5F544E2F3}"/>
                    </a:ext>
                  </a:extLst>
                </p:cNvPr>
                <p:cNvSpPr txBox="1">
                  <a:spLocks noRot="1" noChangeAspect="1" noMove="1" noResize="1" noEditPoints="1" noAdjustHandles="1" noChangeArrowheads="1" noChangeShapeType="1" noTextEdit="1"/>
                </p:cNvSpPr>
                <p:nvPr/>
              </p:nvSpPr>
              <p:spPr>
                <a:xfrm>
                  <a:off x="5839841" y="3436391"/>
                  <a:ext cx="382862" cy="369332"/>
                </a:xfrm>
                <a:prstGeom prst="rect">
                  <a:avLst/>
                </a:prstGeom>
                <a:blipFill>
                  <a:blip r:embed="rId3"/>
                  <a:stretch>
                    <a:fillRect/>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A92606D-764C-5489-7143-F43E6B7C2281}"/>
                </a:ext>
              </a:extLst>
            </p:cNvPr>
            <p:cNvCxnSpPr>
              <a:cxnSpLocks/>
            </p:cNvCxnSpPr>
            <p:nvPr/>
          </p:nvCxnSpPr>
          <p:spPr>
            <a:xfrm flipV="1">
              <a:off x="6689194" y="3997555"/>
              <a:ext cx="552849" cy="2747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706FD160-2A7B-C577-CD7E-A6DFB50540C0}"/>
                  </a:ext>
                </a:extLst>
              </p:cNvPr>
              <p:cNvSpPr txBox="1"/>
              <p:nvPr/>
            </p:nvSpPr>
            <p:spPr>
              <a:xfrm>
                <a:off x="8331877" y="1525979"/>
                <a:ext cx="3356801" cy="923330"/>
              </a:xfrm>
              <a:prstGeom prst="rect">
                <a:avLst/>
              </a:prstGeom>
              <a:noFill/>
            </p:spPr>
            <p:txBody>
              <a:bodyPr wrap="square" rtlCol="0">
                <a:spAutoFit/>
              </a:bodyPr>
              <a:lstStyle/>
              <a:p>
                <a:r>
                  <a:rPr lang="en-US" dirty="0"/>
                  <a:t>Given an applied force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0</m:t>
                        </m:r>
                      </m:sub>
                    </m:sSub>
                  </m:oMath>
                </a14:m>
                <a:r>
                  <a:rPr lang="en-US" dirty="0"/>
                  <a:t>, what is the displacement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0</m:t>
                        </m:r>
                      </m:sub>
                    </m:sSub>
                  </m:oMath>
                </a14:m>
                <a:r>
                  <a:rPr lang="en-US" dirty="0"/>
                  <a:t> of the spring?</a:t>
                </a:r>
              </a:p>
            </p:txBody>
          </p:sp>
        </mc:Choice>
        <mc:Fallback xmlns="">
          <p:sp>
            <p:nvSpPr>
              <p:cNvPr id="62" name="TextBox 61">
                <a:extLst>
                  <a:ext uri="{FF2B5EF4-FFF2-40B4-BE49-F238E27FC236}">
                    <a16:creationId xmlns:a16="http://schemas.microsoft.com/office/drawing/2014/main" id="{706FD160-2A7B-C577-CD7E-A6DFB50540C0}"/>
                  </a:ext>
                </a:extLst>
              </p:cNvPr>
              <p:cNvSpPr txBox="1">
                <a:spLocks noRot="1" noChangeAspect="1" noMove="1" noResize="1" noEditPoints="1" noAdjustHandles="1" noChangeArrowheads="1" noChangeShapeType="1" noTextEdit="1"/>
              </p:cNvSpPr>
              <p:nvPr/>
            </p:nvSpPr>
            <p:spPr>
              <a:xfrm>
                <a:off x="8331877" y="1525979"/>
                <a:ext cx="3356801" cy="923330"/>
              </a:xfrm>
              <a:prstGeom prst="rect">
                <a:avLst/>
              </a:prstGeom>
              <a:blipFill>
                <a:blip r:embed="rId4"/>
                <a:stretch>
                  <a:fillRect l="-1636" t="-3289"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714BA651-08F9-A017-D36E-E6BB873EE782}"/>
                  </a:ext>
                </a:extLst>
              </p:cNvPr>
              <p:cNvSpPr txBox="1"/>
              <p:nvPr/>
            </p:nvSpPr>
            <p:spPr>
              <a:xfrm>
                <a:off x="8044250" y="4511699"/>
                <a:ext cx="3753353" cy="1107996"/>
              </a:xfrm>
              <a:prstGeom prst="rect">
                <a:avLst/>
              </a:prstGeom>
              <a:noFill/>
            </p:spPr>
            <p:txBody>
              <a:bodyPr wrap="square">
                <a:spAutoFit/>
              </a:bodyPr>
              <a:lstStyle/>
              <a:p>
                <a:r>
                  <a:rPr lang="en-US" sz="1600" dirty="0"/>
                  <a:t>Iterative solution variables</a:t>
                </a:r>
                <a:endParaRPr lang="en-US" sz="1600" b="0" dirty="0">
                  <a:latin typeface="Cambria Math" panose="02040503050406030204" pitchFamily="18" charset="0"/>
                </a:endParaRPr>
              </a:p>
              <a:p>
                <a14:m>
                  <m:oMath xmlns:m="http://schemas.openxmlformats.org/officeDocument/2006/math">
                    <m:r>
                      <a:rPr lang="en-US" sz="1600" b="0" i="1" smtClean="0">
                        <a:latin typeface="Cambria Math" panose="02040503050406030204" pitchFamily="18" charset="0"/>
                      </a:rPr>
                      <m:t>  </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𝑅</m:t>
                        </m:r>
                      </m:e>
                      <m:sup>
                        <m:r>
                          <a:rPr lang="en-US" sz="1600" b="0" i="1" smtClean="0">
                            <a:latin typeface="Cambria Math" panose="02040503050406030204" pitchFamily="18" charset="0"/>
                          </a:rPr>
                          <m:t>(</m:t>
                        </m:r>
                        <m:r>
                          <a:rPr lang="en-US" sz="1600" b="0" i="1" smtClean="0">
                            <a:latin typeface="Cambria Math" panose="02040503050406030204" pitchFamily="18" charset="0"/>
                          </a:rPr>
                          <m:t>𝑗</m:t>
                        </m:r>
                        <m:r>
                          <a:rPr lang="en-US" sz="1600" b="0" i="1" smtClean="0">
                            <a:latin typeface="Cambria Math" panose="02040503050406030204" pitchFamily="18" charset="0"/>
                          </a:rPr>
                          <m:t>)</m:t>
                        </m:r>
                      </m:sup>
                    </m:sSup>
                  </m:oMath>
                </a14:m>
                <a:r>
                  <a:rPr lang="en-US" sz="1600" dirty="0"/>
                  <a:t>= Residual at iteration </a:t>
                </a:r>
                <a14:m>
                  <m:oMath xmlns:m="http://schemas.openxmlformats.org/officeDocument/2006/math">
                    <m:r>
                      <a:rPr lang="en-US" sz="1600" b="0" i="1" smtClean="0">
                        <a:latin typeface="Cambria Math" panose="02040503050406030204" pitchFamily="18" charset="0"/>
                      </a:rPr>
                      <m:t>𝑗</m:t>
                    </m:r>
                  </m:oMath>
                </a14:m>
                <a:endParaRPr lang="en-US" sz="1600" dirty="0"/>
              </a:p>
              <a:p>
                <a14:m>
                  <m:oMath xmlns:m="http://schemas.openxmlformats.org/officeDocument/2006/math">
                    <m:r>
                      <a:rPr lang="en-US" sz="1600" b="0" i="1" smtClean="0">
                        <a:latin typeface="Cambria Math" panose="02040503050406030204" pitchFamily="18" charset="0"/>
                      </a:rPr>
                      <m:t>  </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𝑢</m:t>
                        </m:r>
                      </m:e>
                      <m:sup>
                        <m:r>
                          <a:rPr lang="en-US" sz="1600" b="0" i="1" smtClean="0">
                            <a:latin typeface="Cambria Math" panose="02040503050406030204" pitchFamily="18" charset="0"/>
                          </a:rPr>
                          <m:t>(</m:t>
                        </m:r>
                        <m:r>
                          <a:rPr lang="en-US" sz="1600" b="0" i="1" smtClean="0">
                            <a:latin typeface="Cambria Math" panose="02040503050406030204" pitchFamily="18" charset="0"/>
                          </a:rPr>
                          <m:t>𝑗</m:t>
                        </m:r>
                        <m:r>
                          <a:rPr lang="en-US" sz="1600" b="0" i="1" smtClean="0">
                            <a:latin typeface="Cambria Math" panose="02040503050406030204" pitchFamily="18" charset="0"/>
                          </a:rPr>
                          <m:t>)</m:t>
                        </m:r>
                      </m:sup>
                    </m:sSup>
                  </m:oMath>
                </a14:m>
                <a:r>
                  <a:rPr lang="en-US" sz="1600" dirty="0"/>
                  <a:t>= Displacement at iteration </a:t>
                </a:r>
                <a14:m>
                  <m:oMath xmlns:m="http://schemas.openxmlformats.org/officeDocument/2006/math">
                    <m:r>
                      <a:rPr lang="en-US" sz="1600" i="1">
                        <a:latin typeface="Cambria Math" panose="02040503050406030204" pitchFamily="18" charset="0"/>
                      </a:rPr>
                      <m:t>𝑗</m:t>
                    </m:r>
                  </m:oMath>
                </a14:m>
                <a:endParaRPr lang="en-US" sz="1600" dirty="0"/>
              </a:p>
              <a:p>
                <a14:m>
                  <m:oMath xmlns:m="http://schemas.openxmlformats.org/officeDocument/2006/math">
                    <m:r>
                      <a:rPr lang="en-US" sz="1600" b="0" i="1" smtClean="0">
                        <a:latin typeface="Cambria Math" panose="02040503050406030204" pitchFamily="18" charset="0"/>
                      </a:rPr>
                      <m:t>  </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𝑘</m:t>
                        </m:r>
                      </m:e>
                      <m:sup>
                        <m:r>
                          <a:rPr lang="en-US" sz="1600" b="0" i="1" smtClean="0">
                            <a:latin typeface="Cambria Math" panose="02040503050406030204" pitchFamily="18" charset="0"/>
                          </a:rPr>
                          <m:t>(</m:t>
                        </m:r>
                        <m:r>
                          <a:rPr lang="en-US" sz="1600" b="0" i="1" smtClean="0">
                            <a:latin typeface="Cambria Math" panose="02040503050406030204" pitchFamily="18" charset="0"/>
                          </a:rPr>
                          <m:t>𝑗</m:t>
                        </m:r>
                        <m:r>
                          <a:rPr lang="en-US" sz="1600" b="0" i="1" smtClean="0">
                            <a:latin typeface="Cambria Math" panose="02040503050406030204" pitchFamily="18" charset="0"/>
                          </a:rPr>
                          <m:t>)</m:t>
                        </m:r>
                      </m:sup>
                    </m:sSup>
                  </m:oMath>
                </a14:m>
                <a:r>
                  <a:rPr lang="en-US" sz="1600" dirty="0"/>
                  <a:t>= Tangent stiffness at iteration </a:t>
                </a:r>
                <a14:m>
                  <m:oMath xmlns:m="http://schemas.openxmlformats.org/officeDocument/2006/math">
                    <m:r>
                      <a:rPr lang="en-US" sz="1600" i="1">
                        <a:latin typeface="Cambria Math" panose="02040503050406030204" pitchFamily="18" charset="0"/>
                      </a:rPr>
                      <m:t>𝑗</m:t>
                    </m:r>
                  </m:oMath>
                </a14:m>
                <a:endParaRPr lang="en-US" sz="1600" dirty="0"/>
              </a:p>
            </p:txBody>
          </p:sp>
        </mc:Choice>
        <mc:Fallback xmlns="">
          <p:sp>
            <p:nvSpPr>
              <p:cNvPr id="83" name="TextBox 82">
                <a:extLst>
                  <a:ext uri="{FF2B5EF4-FFF2-40B4-BE49-F238E27FC236}">
                    <a16:creationId xmlns:a16="http://schemas.microsoft.com/office/drawing/2014/main" id="{714BA651-08F9-A017-D36E-E6BB873EE782}"/>
                  </a:ext>
                </a:extLst>
              </p:cNvPr>
              <p:cNvSpPr txBox="1">
                <a:spLocks noRot="1" noChangeAspect="1" noMove="1" noResize="1" noEditPoints="1" noAdjustHandles="1" noChangeArrowheads="1" noChangeShapeType="1" noTextEdit="1"/>
              </p:cNvSpPr>
              <p:nvPr/>
            </p:nvSpPr>
            <p:spPr>
              <a:xfrm>
                <a:off x="8044250" y="4511699"/>
                <a:ext cx="3753353" cy="1107996"/>
              </a:xfrm>
              <a:prstGeom prst="rect">
                <a:avLst/>
              </a:prstGeom>
              <a:blipFill>
                <a:blip r:embed="rId5"/>
                <a:stretch>
                  <a:fillRect l="-976" t="-1099" b="-6593"/>
                </a:stretch>
              </a:blipFill>
            </p:spPr>
            <p:txBody>
              <a:bodyPr/>
              <a:lstStyle/>
              <a:p>
                <a:r>
                  <a:rPr lang="en-US">
                    <a:noFill/>
                  </a:rPr>
                  <a:t> </a:t>
                </a:r>
              </a:p>
            </p:txBody>
          </p:sp>
        </mc:Fallback>
      </mc:AlternateContent>
      <p:sp>
        <p:nvSpPr>
          <p:cNvPr id="103" name="Rectangle 102">
            <a:extLst>
              <a:ext uri="{FF2B5EF4-FFF2-40B4-BE49-F238E27FC236}">
                <a16:creationId xmlns:a16="http://schemas.microsoft.com/office/drawing/2014/main" id="{BD47576B-0C6E-153F-D41B-D273C8AC58F5}"/>
              </a:ext>
            </a:extLst>
          </p:cNvPr>
          <p:cNvSpPr/>
          <p:nvPr/>
        </p:nvSpPr>
        <p:spPr>
          <a:xfrm>
            <a:off x="1478539" y="1870910"/>
            <a:ext cx="5203991" cy="3968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200F743-0C94-71C8-8E90-DA24DC04D108}"/>
              </a:ext>
            </a:extLst>
          </p:cNvPr>
          <p:cNvCxnSpPr/>
          <p:nvPr/>
        </p:nvCxnSpPr>
        <p:spPr>
          <a:xfrm flipV="1">
            <a:off x="1816925" y="2119745"/>
            <a:ext cx="0" cy="3158837"/>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39469B25-C457-575F-A397-25EBEFD6ECCF}"/>
              </a:ext>
            </a:extLst>
          </p:cNvPr>
          <p:cNvCxnSpPr>
            <a:cxnSpLocks/>
          </p:cNvCxnSpPr>
          <p:nvPr/>
        </p:nvCxnSpPr>
        <p:spPr>
          <a:xfrm flipV="1">
            <a:off x="1816925" y="5218558"/>
            <a:ext cx="4607626" cy="60024"/>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58" name="Freeform: Shape 57">
            <a:extLst>
              <a:ext uri="{FF2B5EF4-FFF2-40B4-BE49-F238E27FC236}">
                <a16:creationId xmlns:a16="http://schemas.microsoft.com/office/drawing/2014/main" id="{654CD62E-8AD5-863F-DDD6-9F6968CE41D2}"/>
              </a:ext>
            </a:extLst>
          </p:cNvPr>
          <p:cNvSpPr/>
          <p:nvPr/>
        </p:nvSpPr>
        <p:spPr>
          <a:xfrm>
            <a:off x="1816925" y="2279985"/>
            <a:ext cx="4204880" cy="2986722"/>
          </a:xfrm>
          <a:custGeom>
            <a:avLst/>
            <a:gdLst>
              <a:gd name="connsiteX0" fmla="*/ 0 w 2897579"/>
              <a:gd name="connsiteY0" fmla="*/ 3526971 h 3526971"/>
              <a:gd name="connsiteX1" fmla="*/ 1264722 w 2897579"/>
              <a:gd name="connsiteY1" fmla="*/ 807522 h 3526971"/>
              <a:gd name="connsiteX2" fmla="*/ 2897579 w 2897579"/>
              <a:gd name="connsiteY2" fmla="*/ 0 h 3526971"/>
            </a:gdLst>
            <a:ahLst/>
            <a:cxnLst>
              <a:cxn ang="0">
                <a:pos x="connsiteX0" y="connsiteY0"/>
              </a:cxn>
              <a:cxn ang="0">
                <a:pos x="connsiteX1" y="connsiteY1"/>
              </a:cxn>
              <a:cxn ang="0">
                <a:pos x="connsiteX2" y="connsiteY2"/>
              </a:cxn>
            </a:cxnLst>
            <a:rect l="l" t="t" r="r" b="b"/>
            <a:pathLst>
              <a:path w="2897579" h="3526971">
                <a:moveTo>
                  <a:pt x="0" y="3526971"/>
                </a:moveTo>
                <a:cubicBezTo>
                  <a:pt x="390896" y="2461160"/>
                  <a:pt x="781792" y="1395350"/>
                  <a:pt x="1264722" y="807522"/>
                </a:cubicBezTo>
                <a:cubicBezTo>
                  <a:pt x="1747652" y="219694"/>
                  <a:pt x="2600696" y="111826"/>
                  <a:pt x="2897579"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BB744105-706D-A29B-1729-BC0A1613CBE7}"/>
              </a:ext>
            </a:extLst>
          </p:cNvPr>
          <p:cNvCxnSpPr/>
          <p:nvPr/>
        </p:nvCxnSpPr>
        <p:spPr>
          <a:xfrm>
            <a:off x="1816925" y="2449309"/>
            <a:ext cx="446355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0A254DEB-6FFB-64B4-529B-E9163C6D4811}"/>
                  </a:ext>
                </a:extLst>
              </p:cNvPr>
              <p:cNvSpPr txBox="1"/>
              <p:nvPr/>
            </p:nvSpPr>
            <p:spPr>
              <a:xfrm>
                <a:off x="1478539" y="2264643"/>
                <a:ext cx="33838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0</m:t>
                          </m:r>
                        </m:sub>
                      </m:sSub>
                    </m:oMath>
                  </m:oMathPara>
                </a14:m>
                <a:endParaRPr lang="en-US" dirty="0"/>
              </a:p>
            </p:txBody>
          </p:sp>
        </mc:Choice>
        <mc:Fallback xmlns="">
          <p:sp>
            <p:nvSpPr>
              <p:cNvPr id="66" name="TextBox 65">
                <a:extLst>
                  <a:ext uri="{FF2B5EF4-FFF2-40B4-BE49-F238E27FC236}">
                    <a16:creationId xmlns:a16="http://schemas.microsoft.com/office/drawing/2014/main" id="{0A254DEB-6FFB-64B4-529B-E9163C6D4811}"/>
                  </a:ext>
                </a:extLst>
              </p:cNvPr>
              <p:cNvSpPr txBox="1">
                <a:spLocks noRot="1" noChangeAspect="1" noMove="1" noResize="1" noEditPoints="1" noAdjustHandles="1" noChangeArrowheads="1" noChangeShapeType="1" noTextEdit="1"/>
              </p:cNvSpPr>
              <p:nvPr/>
            </p:nvSpPr>
            <p:spPr>
              <a:xfrm>
                <a:off x="1478539" y="2264643"/>
                <a:ext cx="338387" cy="369332"/>
              </a:xfrm>
              <a:prstGeom prst="rect">
                <a:avLst/>
              </a:prstGeom>
              <a:blipFill>
                <a:blip r:embed="rId6"/>
                <a:stretch>
                  <a:fillRect r="-7273"/>
                </a:stretch>
              </a:blipFill>
            </p:spPr>
            <p:txBody>
              <a:bodyPr/>
              <a:lstStyle/>
              <a:p>
                <a:r>
                  <a:rPr lang="en-US">
                    <a:noFill/>
                  </a:rPr>
                  <a:t> </a:t>
                </a:r>
              </a:p>
            </p:txBody>
          </p:sp>
        </mc:Fallback>
      </mc:AlternateContent>
      <p:cxnSp>
        <p:nvCxnSpPr>
          <p:cNvPr id="68" name="Straight Connector 67">
            <a:extLst>
              <a:ext uri="{FF2B5EF4-FFF2-40B4-BE49-F238E27FC236}">
                <a16:creationId xmlns:a16="http://schemas.microsoft.com/office/drawing/2014/main" id="{7A4AD631-7249-39E3-6AFB-42001E05D051}"/>
              </a:ext>
            </a:extLst>
          </p:cNvPr>
          <p:cNvCxnSpPr>
            <a:cxnSpLocks/>
          </p:cNvCxnSpPr>
          <p:nvPr/>
        </p:nvCxnSpPr>
        <p:spPr>
          <a:xfrm>
            <a:off x="5089358" y="1870911"/>
            <a:ext cx="0" cy="3347647"/>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2070DB85-B1ED-1BDC-5EE2-B25DACEC8782}"/>
              </a:ext>
            </a:extLst>
          </p:cNvPr>
          <p:cNvGrpSpPr/>
          <p:nvPr/>
        </p:nvGrpSpPr>
        <p:grpSpPr>
          <a:xfrm>
            <a:off x="1810909" y="2135463"/>
            <a:ext cx="2233524" cy="3512451"/>
            <a:chOff x="1810909" y="2135463"/>
            <a:chExt cx="2233524" cy="3512451"/>
          </a:xfrm>
        </p:grpSpPr>
        <p:cxnSp>
          <p:nvCxnSpPr>
            <p:cNvPr id="72" name="Straight Arrow Connector 71">
              <a:extLst>
                <a:ext uri="{FF2B5EF4-FFF2-40B4-BE49-F238E27FC236}">
                  <a16:creationId xmlns:a16="http://schemas.microsoft.com/office/drawing/2014/main" id="{EE6B601B-A51F-B043-236F-13060A7F7A42}"/>
                </a:ext>
              </a:extLst>
            </p:cNvPr>
            <p:cNvCxnSpPr/>
            <p:nvPr/>
          </p:nvCxnSpPr>
          <p:spPr>
            <a:xfrm flipV="1">
              <a:off x="1810909" y="2452150"/>
              <a:ext cx="1732391" cy="282041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B672AACF-D78A-C92B-2DED-7C913F302A7A}"/>
                    </a:ext>
                  </a:extLst>
                </p:cNvPr>
                <p:cNvSpPr txBox="1"/>
                <p:nvPr/>
              </p:nvSpPr>
              <p:spPr>
                <a:xfrm>
                  <a:off x="2701592" y="2135463"/>
                  <a:ext cx="1064907" cy="3067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𝐹</m:t>
                                </m:r>
                              </m:e>
                              <m:sub>
                                <m:r>
                                  <a:rPr lang="en-US" sz="1200" b="0" i="1" smtClean="0">
                                    <a:latin typeface="Cambria Math" panose="02040503050406030204" pitchFamily="18" charset="0"/>
                                  </a:rPr>
                                  <m:t>0</m:t>
                                </m:r>
                              </m:sub>
                            </m:sSub>
                            <m:r>
                              <a:rPr lang="en-US" sz="1200" b="0" i="1" smtClean="0">
                                <a:latin typeface="Cambria Math" panose="02040503050406030204" pitchFamily="18" charset="0"/>
                              </a:rPr>
                              <m:t>=</m:t>
                            </m:r>
                            <m:r>
                              <a:rPr lang="en-US" sz="1200" b="0" i="1" smtClean="0">
                                <a:latin typeface="Cambria Math" panose="02040503050406030204" pitchFamily="18" charset="0"/>
                              </a:rPr>
                              <m:t>𝑘</m:t>
                            </m:r>
                          </m:e>
                          <m:sub>
                            <m:r>
                              <a:rPr lang="en-US" sz="1200" b="0" i="1" smtClean="0">
                                <a:latin typeface="Cambria Math" panose="02040503050406030204" pitchFamily="18" charset="0"/>
                              </a:rPr>
                              <m:t>(</m:t>
                            </m:r>
                            <m:r>
                              <a:rPr lang="en-US" sz="1200" b="0" i="1" smtClean="0">
                                <a:latin typeface="Cambria Math" panose="02040503050406030204" pitchFamily="18" charset="0"/>
                              </a:rPr>
                              <m:t>𝑗</m:t>
                            </m:r>
                            <m:r>
                              <a:rPr lang="en-US" sz="1200" b="0" i="1" smtClean="0">
                                <a:latin typeface="Cambria Math" panose="02040503050406030204" pitchFamily="18" charset="0"/>
                              </a:rPr>
                              <m:t>)</m:t>
                            </m:r>
                          </m:sub>
                        </m:sSub>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𝑢</m:t>
                            </m:r>
                          </m:e>
                          <m:sup>
                            <m:r>
                              <a:rPr lang="en-US" sz="1200" b="0" i="1" smtClean="0">
                                <a:latin typeface="Cambria Math" panose="02040503050406030204" pitchFamily="18" charset="0"/>
                              </a:rPr>
                              <m:t>(</m:t>
                            </m:r>
                            <m:r>
                              <a:rPr lang="en-US" sz="1200" b="0" i="1" smtClean="0">
                                <a:latin typeface="Cambria Math" panose="02040503050406030204" pitchFamily="18" charset="0"/>
                              </a:rPr>
                              <m:t>𝑗</m:t>
                            </m:r>
                            <m:r>
                              <a:rPr lang="en-US" sz="1200" b="0" i="1" smtClean="0">
                                <a:latin typeface="Cambria Math" panose="02040503050406030204" pitchFamily="18" charset="0"/>
                              </a:rPr>
                              <m:t>)</m:t>
                            </m:r>
                          </m:sup>
                        </m:sSup>
                      </m:oMath>
                    </m:oMathPara>
                  </a14:m>
                  <a:endParaRPr lang="en-US" sz="1200" dirty="0"/>
                </a:p>
              </p:txBody>
            </p:sp>
          </mc:Choice>
          <mc:Fallback xmlns="">
            <p:sp>
              <p:nvSpPr>
                <p:cNvPr id="73" name="TextBox 72">
                  <a:extLst>
                    <a:ext uri="{FF2B5EF4-FFF2-40B4-BE49-F238E27FC236}">
                      <a16:creationId xmlns:a16="http://schemas.microsoft.com/office/drawing/2014/main" id="{B672AACF-D78A-C92B-2DED-7C913F302A7A}"/>
                    </a:ext>
                  </a:extLst>
                </p:cNvPr>
                <p:cNvSpPr txBox="1">
                  <a:spLocks noRot="1" noChangeAspect="1" noMove="1" noResize="1" noEditPoints="1" noAdjustHandles="1" noChangeArrowheads="1" noChangeShapeType="1" noTextEdit="1"/>
                </p:cNvSpPr>
                <p:nvPr/>
              </p:nvSpPr>
              <p:spPr>
                <a:xfrm>
                  <a:off x="2701592" y="2135463"/>
                  <a:ext cx="1064907" cy="306751"/>
                </a:xfrm>
                <a:prstGeom prst="rect">
                  <a:avLst/>
                </a:prstGeom>
                <a:blipFill>
                  <a:blip r:embed="rId7"/>
                  <a:stretch>
                    <a:fillRect b="-1961"/>
                  </a:stretch>
                </a:blipFill>
              </p:spPr>
              <p:txBody>
                <a:bodyPr/>
                <a:lstStyle/>
                <a:p>
                  <a:r>
                    <a:rPr lang="en-US">
                      <a:noFill/>
                    </a:rPr>
                    <a:t> </a:t>
                  </a:r>
                </a:p>
              </p:txBody>
            </p:sp>
          </mc:Fallback>
        </mc:AlternateContent>
        <p:cxnSp>
          <p:nvCxnSpPr>
            <p:cNvPr id="74" name="Straight Connector 73">
              <a:extLst>
                <a:ext uri="{FF2B5EF4-FFF2-40B4-BE49-F238E27FC236}">
                  <a16:creationId xmlns:a16="http://schemas.microsoft.com/office/drawing/2014/main" id="{3B6A8A8B-6843-2236-F91B-53AB2638D315}"/>
                </a:ext>
              </a:extLst>
            </p:cNvPr>
            <p:cNvCxnSpPr>
              <a:cxnSpLocks/>
            </p:cNvCxnSpPr>
            <p:nvPr/>
          </p:nvCxnSpPr>
          <p:spPr>
            <a:xfrm>
              <a:off x="3543300" y="2450866"/>
              <a:ext cx="0" cy="2767692"/>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9E74A67D-9DE0-82DF-8276-06D7B2E27702}"/>
                    </a:ext>
                  </a:extLst>
                </p:cNvPr>
                <p:cNvSpPr txBox="1"/>
                <p:nvPr/>
              </p:nvSpPr>
              <p:spPr>
                <a:xfrm>
                  <a:off x="3201165" y="5267104"/>
                  <a:ext cx="61779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m:t>
                            </m:r>
                            <m:r>
                              <a:rPr lang="en-US" b="0" i="1" smtClean="0">
                                <a:latin typeface="Cambria Math" panose="02040503050406030204" pitchFamily="18" charset="0"/>
                              </a:rPr>
                              <m:t>𝑗</m:t>
                            </m:r>
                            <m:r>
                              <a:rPr lang="en-US" b="0" i="1" smtClean="0">
                                <a:latin typeface="Cambria Math" panose="02040503050406030204" pitchFamily="18" charset="0"/>
                              </a:rPr>
                              <m:t>)</m:t>
                            </m:r>
                          </m:sup>
                        </m:sSup>
                      </m:oMath>
                    </m:oMathPara>
                  </a14:m>
                  <a:endParaRPr lang="en-US" dirty="0"/>
                </a:p>
              </p:txBody>
            </p:sp>
          </mc:Choice>
          <mc:Fallback xmlns="">
            <p:sp>
              <p:nvSpPr>
                <p:cNvPr id="76" name="TextBox 75">
                  <a:extLst>
                    <a:ext uri="{FF2B5EF4-FFF2-40B4-BE49-F238E27FC236}">
                      <a16:creationId xmlns:a16="http://schemas.microsoft.com/office/drawing/2014/main" id="{9E74A67D-9DE0-82DF-8276-06D7B2E27702}"/>
                    </a:ext>
                  </a:extLst>
                </p:cNvPr>
                <p:cNvSpPr txBox="1">
                  <a:spLocks noRot="1" noChangeAspect="1" noMove="1" noResize="1" noEditPoints="1" noAdjustHandles="1" noChangeArrowheads="1" noChangeShapeType="1" noTextEdit="1"/>
                </p:cNvSpPr>
                <p:nvPr/>
              </p:nvSpPr>
              <p:spPr>
                <a:xfrm>
                  <a:off x="3201165" y="5267104"/>
                  <a:ext cx="617798" cy="380810"/>
                </a:xfrm>
                <a:prstGeom prst="rect">
                  <a:avLst/>
                </a:prstGeom>
                <a:blipFill>
                  <a:blip r:embed="rId8"/>
                  <a:stretch>
                    <a:fillRect/>
                  </a:stretch>
                </a:blipFill>
              </p:spPr>
              <p:txBody>
                <a:bodyPr/>
                <a:lstStyle/>
                <a:p>
                  <a:r>
                    <a:rPr lang="en-US">
                      <a:noFill/>
                    </a:rPr>
                    <a:t> </a:t>
                  </a:r>
                </a:p>
              </p:txBody>
            </p:sp>
          </mc:Fallback>
        </mc:AlternateContent>
        <p:sp>
          <p:nvSpPr>
            <p:cNvPr id="77" name="Right Brace 76">
              <a:extLst>
                <a:ext uri="{FF2B5EF4-FFF2-40B4-BE49-F238E27FC236}">
                  <a16:creationId xmlns:a16="http://schemas.microsoft.com/office/drawing/2014/main" id="{6DB8F63C-2DA8-E9D4-589A-9F91C6BB9E47}"/>
                </a:ext>
              </a:extLst>
            </p:cNvPr>
            <p:cNvSpPr/>
            <p:nvPr/>
          </p:nvSpPr>
          <p:spPr>
            <a:xfrm>
              <a:off x="3591426" y="2541067"/>
              <a:ext cx="102694" cy="406716"/>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cxnSp>
          <p:nvCxnSpPr>
            <p:cNvPr id="78" name="Straight Arrow Connector 77">
              <a:extLst>
                <a:ext uri="{FF2B5EF4-FFF2-40B4-BE49-F238E27FC236}">
                  <a16:creationId xmlns:a16="http://schemas.microsoft.com/office/drawing/2014/main" id="{A3748AD7-8584-6CD0-9F2C-008BA570C6DB}"/>
                </a:ext>
              </a:extLst>
            </p:cNvPr>
            <p:cNvCxnSpPr>
              <a:cxnSpLocks/>
            </p:cNvCxnSpPr>
            <p:nvPr/>
          </p:nvCxnSpPr>
          <p:spPr>
            <a:xfrm flipH="1">
              <a:off x="3511666" y="2562197"/>
              <a:ext cx="4461" cy="50656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35D7A65C-A74C-C485-F5A8-3EA016B42E46}"/>
                    </a:ext>
                  </a:extLst>
                </p:cNvPr>
                <p:cNvSpPr txBox="1"/>
                <p:nvPr/>
              </p:nvSpPr>
              <p:spPr>
                <a:xfrm>
                  <a:off x="3615680" y="2477574"/>
                  <a:ext cx="428753" cy="2846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𝑅</m:t>
                            </m:r>
                          </m:e>
                          <m:sup>
                            <m:r>
                              <a:rPr lang="en-US" sz="1200" b="0" i="1" smtClean="0">
                                <a:latin typeface="Cambria Math" panose="02040503050406030204" pitchFamily="18" charset="0"/>
                              </a:rPr>
                              <m:t>(</m:t>
                            </m:r>
                            <m:r>
                              <a:rPr lang="en-US" sz="1200" b="0" i="1" smtClean="0">
                                <a:latin typeface="Cambria Math" panose="02040503050406030204" pitchFamily="18" charset="0"/>
                              </a:rPr>
                              <m:t>𝑗</m:t>
                            </m:r>
                            <m:r>
                              <a:rPr lang="en-US" sz="1200" b="0" i="1" smtClean="0">
                                <a:latin typeface="Cambria Math" panose="02040503050406030204" pitchFamily="18" charset="0"/>
                              </a:rPr>
                              <m:t>)</m:t>
                            </m:r>
                          </m:sup>
                        </m:sSup>
                      </m:oMath>
                    </m:oMathPara>
                  </a14:m>
                  <a:endParaRPr lang="en-US" sz="1200" dirty="0"/>
                </a:p>
              </p:txBody>
            </p:sp>
          </mc:Choice>
          <mc:Fallback xmlns="">
            <p:sp>
              <p:nvSpPr>
                <p:cNvPr id="82" name="TextBox 81">
                  <a:extLst>
                    <a:ext uri="{FF2B5EF4-FFF2-40B4-BE49-F238E27FC236}">
                      <a16:creationId xmlns:a16="http://schemas.microsoft.com/office/drawing/2014/main" id="{35D7A65C-A74C-C485-F5A8-3EA016B42E46}"/>
                    </a:ext>
                  </a:extLst>
                </p:cNvPr>
                <p:cNvSpPr txBox="1">
                  <a:spLocks noRot="1" noChangeAspect="1" noMove="1" noResize="1" noEditPoints="1" noAdjustHandles="1" noChangeArrowheads="1" noChangeShapeType="1" noTextEdit="1"/>
                </p:cNvSpPr>
                <p:nvPr/>
              </p:nvSpPr>
              <p:spPr>
                <a:xfrm>
                  <a:off x="3615680" y="2477574"/>
                  <a:ext cx="428753" cy="284693"/>
                </a:xfrm>
                <a:prstGeom prst="rect">
                  <a:avLst/>
                </a:prstGeom>
                <a:blipFill>
                  <a:blip r:embed="rId9"/>
                  <a:stretch>
                    <a:fillRect/>
                  </a:stretch>
                </a:blipFill>
              </p:spPr>
              <p:txBody>
                <a:bodyPr/>
                <a:lstStyle/>
                <a:p>
                  <a:r>
                    <a:rPr lang="en-US">
                      <a:noFill/>
                    </a:rPr>
                    <a:t> </a:t>
                  </a:r>
                </a:p>
              </p:txBody>
            </p:sp>
          </mc:Fallback>
        </mc:AlternateContent>
      </p:grpSp>
      <p:grpSp>
        <p:nvGrpSpPr>
          <p:cNvPr id="108" name="Group 107">
            <a:extLst>
              <a:ext uri="{FF2B5EF4-FFF2-40B4-BE49-F238E27FC236}">
                <a16:creationId xmlns:a16="http://schemas.microsoft.com/office/drawing/2014/main" id="{66493698-AEEC-8417-4767-0166F65D22EA}"/>
              </a:ext>
            </a:extLst>
          </p:cNvPr>
          <p:cNvGrpSpPr/>
          <p:nvPr/>
        </p:nvGrpSpPr>
        <p:grpSpPr>
          <a:xfrm>
            <a:off x="4324464" y="2382703"/>
            <a:ext cx="1946176" cy="3424893"/>
            <a:chOff x="4324464" y="2382703"/>
            <a:chExt cx="1946176" cy="3424893"/>
          </a:xfrm>
        </p:grpSpPr>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708B9766-70A6-7778-6F3A-82725D1E6887}"/>
                    </a:ext>
                  </a:extLst>
                </p:cNvPr>
                <p:cNvSpPr txBox="1"/>
                <p:nvPr/>
              </p:nvSpPr>
              <p:spPr>
                <a:xfrm>
                  <a:off x="4683859" y="5266550"/>
                  <a:ext cx="1586781" cy="5410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m:t>
                            </m:r>
                            <m:r>
                              <a:rPr lang="en-US" b="0" i="1" smtClean="0">
                                <a:latin typeface="Cambria Math" panose="02040503050406030204" pitchFamily="18" charset="0"/>
                              </a:rPr>
                              <m:t>𝑗</m:t>
                            </m:r>
                            <m:r>
                              <a:rPr lang="en-US" b="0" i="1" smtClean="0">
                                <a:latin typeface="Cambria Math" panose="02040503050406030204" pitchFamily="18" charset="0"/>
                              </a:rPr>
                              <m:t>+2)</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0</m:t>
                            </m:r>
                          </m:sub>
                        </m:sSub>
                      </m:oMath>
                    </m:oMathPara>
                  </a14:m>
                  <a:endParaRPr lang="en-US" b="0" dirty="0"/>
                </a:p>
                <a:p>
                  <a:r>
                    <a:rPr lang="en-US" sz="1000" dirty="0"/>
                    <a:t>(</a:t>
                  </a:r>
                  <a14:m>
                    <m:oMath xmlns:m="http://schemas.openxmlformats.org/officeDocument/2006/math">
                      <m:sSup>
                        <m:sSupPr>
                          <m:ctrlPr>
                            <a:rPr lang="en-US" sz="1000" b="0" i="1" smtClean="0">
                              <a:latin typeface="Cambria Math" panose="02040503050406030204" pitchFamily="18" charset="0"/>
                            </a:rPr>
                          </m:ctrlPr>
                        </m:sSupPr>
                        <m:e>
                          <m:r>
                            <a:rPr lang="en-US" sz="1000" i="1" smtClean="0">
                              <a:latin typeface="Cambria Math" panose="02040503050406030204" pitchFamily="18" charset="0"/>
                            </a:rPr>
                            <m:t>𝑅</m:t>
                          </m:r>
                        </m:e>
                        <m:sup>
                          <m:r>
                            <a:rPr lang="en-US" sz="1000" b="0" i="1" smtClean="0">
                              <a:latin typeface="Cambria Math" panose="02040503050406030204" pitchFamily="18" charset="0"/>
                            </a:rPr>
                            <m:t>(</m:t>
                          </m:r>
                          <m:r>
                            <a:rPr lang="en-US" sz="1000" b="0" i="1" smtClean="0">
                              <a:latin typeface="Cambria Math" panose="02040503050406030204" pitchFamily="18" charset="0"/>
                            </a:rPr>
                            <m:t>𝑗</m:t>
                          </m:r>
                          <m:r>
                            <a:rPr lang="en-US" sz="1000" b="0" i="1" smtClean="0">
                              <a:latin typeface="Cambria Math" panose="02040503050406030204" pitchFamily="18" charset="0"/>
                            </a:rPr>
                            <m:t>+2)</m:t>
                          </m:r>
                        </m:sup>
                      </m:sSup>
                      <m:r>
                        <a:rPr lang="en-US" sz="1000" i="1">
                          <a:latin typeface="Cambria Math" panose="02040503050406030204" pitchFamily="18" charset="0"/>
                        </a:rPr>
                        <m:t> </m:t>
                      </m:r>
                    </m:oMath>
                  </a14:m>
                  <a:r>
                    <a:rPr lang="en-US" sz="1000" dirty="0"/>
                    <a:t>within tolerance)</a:t>
                  </a:r>
                </a:p>
              </p:txBody>
            </p:sp>
          </mc:Choice>
          <mc:Fallback xmlns="">
            <p:sp>
              <p:nvSpPr>
                <p:cNvPr id="61" name="TextBox 60">
                  <a:extLst>
                    <a:ext uri="{FF2B5EF4-FFF2-40B4-BE49-F238E27FC236}">
                      <a16:creationId xmlns:a16="http://schemas.microsoft.com/office/drawing/2014/main" id="{708B9766-70A6-7778-6F3A-82725D1E6887}"/>
                    </a:ext>
                  </a:extLst>
                </p:cNvPr>
                <p:cNvSpPr txBox="1">
                  <a:spLocks noRot="1" noChangeAspect="1" noMove="1" noResize="1" noEditPoints="1" noAdjustHandles="1" noChangeArrowheads="1" noChangeShapeType="1" noTextEdit="1"/>
                </p:cNvSpPr>
                <p:nvPr/>
              </p:nvSpPr>
              <p:spPr>
                <a:xfrm>
                  <a:off x="4683859" y="5266550"/>
                  <a:ext cx="1586781" cy="541046"/>
                </a:xfrm>
                <a:prstGeom prst="rect">
                  <a:avLst/>
                </a:prstGeom>
                <a:blipFill>
                  <a:blip r:embed="rId10"/>
                  <a:stretch>
                    <a:fillRect b="-4494"/>
                  </a:stretch>
                </a:blipFill>
              </p:spPr>
              <p:txBody>
                <a:bodyPr/>
                <a:lstStyle/>
                <a:p>
                  <a:r>
                    <a:rPr lang="en-US">
                      <a:noFill/>
                    </a:rPr>
                    <a:t> </a:t>
                  </a:r>
                </a:p>
              </p:txBody>
            </p:sp>
          </mc:Fallback>
        </mc:AlternateContent>
        <p:cxnSp>
          <p:nvCxnSpPr>
            <p:cNvPr id="94" name="Straight Connector 93">
              <a:extLst>
                <a:ext uri="{FF2B5EF4-FFF2-40B4-BE49-F238E27FC236}">
                  <a16:creationId xmlns:a16="http://schemas.microsoft.com/office/drawing/2014/main" id="{138B847E-3302-A2B3-7103-2B4A0A959516}"/>
                </a:ext>
              </a:extLst>
            </p:cNvPr>
            <p:cNvCxnSpPr>
              <a:cxnSpLocks/>
            </p:cNvCxnSpPr>
            <p:nvPr/>
          </p:nvCxnSpPr>
          <p:spPr>
            <a:xfrm flipV="1">
              <a:off x="4324464" y="2436659"/>
              <a:ext cx="745281" cy="196955"/>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BD99CC9E-0AF1-9BDD-61B4-1EFA50B08F0D}"/>
                    </a:ext>
                  </a:extLst>
                </p:cNvPr>
                <p:cNvSpPr txBox="1"/>
                <p:nvPr/>
              </p:nvSpPr>
              <p:spPr>
                <a:xfrm>
                  <a:off x="5042880" y="2382703"/>
                  <a:ext cx="428753" cy="2846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𝑅</m:t>
                            </m:r>
                          </m:e>
                          <m:sup>
                            <m:r>
                              <a:rPr lang="en-US" sz="1200" b="0" i="1" smtClean="0">
                                <a:latin typeface="Cambria Math" panose="02040503050406030204" pitchFamily="18" charset="0"/>
                              </a:rPr>
                              <m:t>(</m:t>
                            </m:r>
                            <m:r>
                              <a:rPr lang="en-US" sz="1200" b="0" i="1" smtClean="0">
                                <a:latin typeface="Cambria Math" panose="02040503050406030204" pitchFamily="18" charset="0"/>
                              </a:rPr>
                              <m:t>𝑗</m:t>
                            </m:r>
                            <m:r>
                              <a:rPr lang="en-US" sz="1200" b="0" i="1" smtClean="0">
                                <a:latin typeface="Cambria Math" panose="02040503050406030204" pitchFamily="18" charset="0"/>
                              </a:rPr>
                              <m:t>+2)</m:t>
                            </m:r>
                          </m:sup>
                        </m:sSup>
                      </m:oMath>
                    </m:oMathPara>
                  </a14:m>
                  <a:endParaRPr lang="en-US" sz="1200" dirty="0"/>
                </a:p>
              </p:txBody>
            </p:sp>
          </mc:Choice>
          <mc:Fallback xmlns="">
            <p:sp>
              <p:nvSpPr>
                <p:cNvPr id="100" name="TextBox 99">
                  <a:extLst>
                    <a:ext uri="{FF2B5EF4-FFF2-40B4-BE49-F238E27FC236}">
                      <a16:creationId xmlns:a16="http://schemas.microsoft.com/office/drawing/2014/main" id="{BD99CC9E-0AF1-9BDD-61B4-1EFA50B08F0D}"/>
                    </a:ext>
                  </a:extLst>
                </p:cNvPr>
                <p:cNvSpPr txBox="1">
                  <a:spLocks noRot="1" noChangeAspect="1" noMove="1" noResize="1" noEditPoints="1" noAdjustHandles="1" noChangeArrowheads="1" noChangeShapeType="1" noTextEdit="1"/>
                </p:cNvSpPr>
                <p:nvPr/>
              </p:nvSpPr>
              <p:spPr>
                <a:xfrm>
                  <a:off x="5042880" y="2382703"/>
                  <a:ext cx="428753" cy="284693"/>
                </a:xfrm>
                <a:prstGeom prst="rect">
                  <a:avLst/>
                </a:prstGeom>
                <a:blipFill>
                  <a:blip r:embed="rId11"/>
                  <a:stretch>
                    <a:fillRect r="-23944"/>
                  </a:stretch>
                </a:blipFill>
              </p:spPr>
              <p:txBody>
                <a:bodyPr/>
                <a:lstStyle/>
                <a:p>
                  <a:r>
                    <a:rPr lang="en-US">
                      <a:noFill/>
                    </a:rPr>
                    <a:t> </a:t>
                  </a:r>
                </a:p>
              </p:txBody>
            </p:sp>
          </mc:Fallback>
        </mc:AlternateContent>
      </p:grpSp>
      <p:grpSp>
        <p:nvGrpSpPr>
          <p:cNvPr id="106" name="Group 105">
            <a:extLst>
              <a:ext uri="{FF2B5EF4-FFF2-40B4-BE49-F238E27FC236}">
                <a16:creationId xmlns:a16="http://schemas.microsoft.com/office/drawing/2014/main" id="{F458EF30-FC78-B680-EC1B-519D5B156D23}"/>
              </a:ext>
            </a:extLst>
          </p:cNvPr>
          <p:cNvGrpSpPr/>
          <p:nvPr/>
        </p:nvGrpSpPr>
        <p:grpSpPr>
          <a:xfrm>
            <a:off x="3539965" y="2452150"/>
            <a:ext cx="1244323" cy="3201226"/>
            <a:chOff x="3539965" y="2452150"/>
            <a:chExt cx="1244323" cy="3201226"/>
          </a:xfrm>
        </p:grpSpPr>
        <p:cxnSp>
          <p:nvCxnSpPr>
            <p:cNvPr id="84" name="Straight Arrow Connector 83">
              <a:extLst>
                <a:ext uri="{FF2B5EF4-FFF2-40B4-BE49-F238E27FC236}">
                  <a16:creationId xmlns:a16="http://schemas.microsoft.com/office/drawing/2014/main" id="{E5344AF7-30CB-34A5-D8CB-37D062AD04BE}"/>
                </a:ext>
              </a:extLst>
            </p:cNvPr>
            <p:cNvCxnSpPr>
              <a:cxnSpLocks/>
            </p:cNvCxnSpPr>
            <p:nvPr/>
          </p:nvCxnSpPr>
          <p:spPr>
            <a:xfrm flipV="1">
              <a:off x="3539965" y="2452150"/>
              <a:ext cx="773795" cy="597796"/>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87" name="Straight Arrow Connector 86">
              <a:extLst>
                <a:ext uri="{FF2B5EF4-FFF2-40B4-BE49-F238E27FC236}">
                  <a16:creationId xmlns:a16="http://schemas.microsoft.com/office/drawing/2014/main" id="{3D3F3BFC-4928-9932-D9BC-107E89AB1FF8}"/>
                </a:ext>
              </a:extLst>
            </p:cNvPr>
            <p:cNvCxnSpPr>
              <a:cxnSpLocks/>
            </p:cNvCxnSpPr>
            <p:nvPr/>
          </p:nvCxnSpPr>
          <p:spPr>
            <a:xfrm>
              <a:off x="4318445" y="2471715"/>
              <a:ext cx="0" cy="16226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90" name="Straight Connector 89">
              <a:extLst>
                <a:ext uri="{FF2B5EF4-FFF2-40B4-BE49-F238E27FC236}">
                  <a16:creationId xmlns:a16="http://schemas.microsoft.com/office/drawing/2014/main" id="{5AB3157A-CB5B-D89D-AE8D-9222786CCC84}"/>
                </a:ext>
              </a:extLst>
            </p:cNvPr>
            <p:cNvCxnSpPr>
              <a:cxnSpLocks/>
            </p:cNvCxnSpPr>
            <p:nvPr/>
          </p:nvCxnSpPr>
          <p:spPr>
            <a:xfrm>
              <a:off x="4333372" y="2467837"/>
              <a:ext cx="0" cy="2767692"/>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92" name="Right Brace 91">
              <a:extLst>
                <a:ext uri="{FF2B5EF4-FFF2-40B4-BE49-F238E27FC236}">
                  <a16:creationId xmlns:a16="http://schemas.microsoft.com/office/drawing/2014/main" id="{99CF1017-31AE-0B51-72F2-D6692239CEC4}"/>
                </a:ext>
              </a:extLst>
            </p:cNvPr>
            <p:cNvSpPr/>
            <p:nvPr/>
          </p:nvSpPr>
          <p:spPr>
            <a:xfrm>
              <a:off x="4323131" y="2472267"/>
              <a:ext cx="165542" cy="161706"/>
            </a:xfrm>
            <a:prstGeom prst="rightBrace">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7D2FA67F-DBF6-EEE7-F439-90A7541966AF}"/>
                    </a:ext>
                  </a:extLst>
                </p:cNvPr>
                <p:cNvSpPr txBox="1"/>
                <p:nvPr/>
              </p:nvSpPr>
              <p:spPr>
                <a:xfrm>
                  <a:off x="4355535" y="2514950"/>
                  <a:ext cx="428753" cy="2846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𝑅</m:t>
                            </m:r>
                          </m:e>
                          <m:sup>
                            <m:r>
                              <a:rPr lang="en-US" sz="1200" b="0" i="1" smtClean="0">
                                <a:latin typeface="Cambria Math" panose="02040503050406030204" pitchFamily="18" charset="0"/>
                              </a:rPr>
                              <m:t>(</m:t>
                            </m:r>
                            <m:r>
                              <a:rPr lang="en-US" sz="1200" b="0" i="1" smtClean="0">
                                <a:latin typeface="Cambria Math" panose="02040503050406030204" pitchFamily="18" charset="0"/>
                              </a:rPr>
                              <m:t>𝑗</m:t>
                            </m:r>
                            <m:r>
                              <a:rPr lang="en-US" sz="1200" b="0" i="1" smtClean="0">
                                <a:latin typeface="Cambria Math" panose="02040503050406030204" pitchFamily="18" charset="0"/>
                              </a:rPr>
                              <m:t>+1)</m:t>
                            </m:r>
                          </m:sup>
                        </m:sSup>
                      </m:oMath>
                    </m:oMathPara>
                  </a14:m>
                  <a:endParaRPr lang="en-US" sz="1200" dirty="0"/>
                </a:p>
              </p:txBody>
            </p:sp>
          </mc:Choice>
          <mc:Fallback xmlns="">
            <p:sp>
              <p:nvSpPr>
                <p:cNvPr id="93" name="TextBox 92">
                  <a:extLst>
                    <a:ext uri="{FF2B5EF4-FFF2-40B4-BE49-F238E27FC236}">
                      <a16:creationId xmlns:a16="http://schemas.microsoft.com/office/drawing/2014/main" id="{7D2FA67F-DBF6-EEE7-F439-90A7541966AF}"/>
                    </a:ext>
                  </a:extLst>
                </p:cNvPr>
                <p:cNvSpPr txBox="1">
                  <a:spLocks noRot="1" noChangeAspect="1" noMove="1" noResize="1" noEditPoints="1" noAdjustHandles="1" noChangeArrowheads="1" noChangeShapeType="1" noTextEdit="1"/>
                </p:cNvSpPr>
                <p:nvPr/>
              </p:nvSpPr>
              <p:spPr>
                <a:xfrm>
                  <a:off x="4355535" y="2514950"/>
                  <a:ext cx="428753" cy="284693"/>
                </a:xfrm>
                <a:prstGeom prst="rect">
                  <a:avLst/>
                </a:prstGeom>
                <a:blipFill>
                  <a:blip r:embed="rId12"/>
                  <a:stretch>
                    <a:fillRect r="-239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8BA3499D-B5EB-24ED-C7FB-2846656A5519}"/>
                    </a:ext>
                  </a:extLst>
                </p:cNvPr>
                <p:cNvSpPr txBox="1"/>
                <p:nvPr/>
              </p:nvSpPr>
              <p:spPr>
                <a:xfrm>
                  <a:off x="3899740" y="5272566"/>
                  <a:ext cx="837409"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m:t>
                            </m:r>
                            <m:r>
                              <a:rPr lang="en-US" b="0" i="1" smtClean="0">
                                <a:latin typeface="Cambria Math" panose="02040503050406030204" pitchFamily="18" charset="0"/>
                              </a:rPr>
                              <m:t>𝑗</m:t>
                            </m:r>
                            <m:r>
                              <a:rPr lang="en-US" b="0" i="1" smtClean="0">
                                <a:latin typeface="Cambria Math" panose="02040503050406030204" pitchFamily="18" charset="0"/>
                              </a:rPr>
                              <m:t>+1)</m:t>
                            </m:r>
                          </m:sup>
                        </m:sSup>
                      </m:oMath>
                    </m:oMathPara>
                  </a14:m>
                  <a:endParaRPr lang="en-US" dirty="0"/>
                </a:p>
              </p:txBody>
            </p:sp>
          </mc:Choice>
          <mc:Fallback xmlns="">
            <p:sp>
              <p:nvSpPr>
                <p:cNvPr id="101" name="TextBox 100">
                  <a:extLst>
                    <a:ext uri="{FF2B5EF4-FFF2-40B4-BE49-F238E27FC236}">
                      <a16:creationId xmlns:a16="http://schemas.microsoft.com/office/drawing/2014/main" id="{8BA3499D-B5EB-24ED-C7FB-2846656A5519}"/>
                    </a:ext>
                  </a:extLst>
                </p:cNvPr>
                <p:cNvSpPr txBox="1">
                  <a:spLocks noRot="1" noChangeAspect="1" noMove="1" noResize="1" noEditPoints="1" noAdjustHandles="1" noChangeArrowheads="1" noChangeShapeType="1" noTextEdit="1"/>
                </p:cNvSpPr>
                <p:nvPr/>
              </p:nvSpPr>
              <p:spPr>
                <a:xfrm>
                  <a:off x="3899740" y="5272566"/>
                  <a:ext cx="837409" cy="380810"/>
                </a:xfrm>
                <a:prstGeom prst="rect">
                  <a:avLst/>
                </a:prstGeom>
                <a:blipFill>
                  <a:blip r:embed="rId13"/>
                  <a:stretch>
                    <a:fillRect/>
                  </a:stretch>
                </a:blipFill>
              </p:spPr>
              <p:txBody>
                <a:bodyPr/>
                <a:lstStyle/>
                <a:p>
                  <a:r>
                    <a:rPr lang="en-US">
                      <a:noFill/>
                    </a:rPr>
                    <a:t> </a:t>
                  </a:r>
                </a:p>
              </p:txBody>
            </p:sp>
          </mc:Fallback>
        </mc:AlternateContent>
      </p:grpSp>
      <p:sp>
        <p:nvSpPr>
          <p:cNvPr id="109" name="TextBox 108">
            <a:extLst>
              <a:ext uri="{FF2B5EF4-FFF2-40B4-BE49-F238E27FC236}">
                <a16:creationId xmlns:a16="http://schemas.microsoft.com/office/drawing/2014/main" id="{7701DDDE-8A8E-C0EE-EF57-2D05F33A5655}"/>
              </a:ext>
            </a:extLst>
          </p:cNvPr>
          <p:cNvSpPr txBox="1"/>
          <p:nvPr/>
        </p:nvSpPr>
        <p:spPr>
          <a:xfrm>
            <a:off x="680066" y="5941504"/>
            <a:ext cx="10921193"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1"/>
            </a:lvl1pPr>
          </a:lstStyle>
          <a:p>
            <a:r>
              <a:rPr lang="en-US" b="0" dirty="0"/>
              <a:t>In a “Multi-level Solver”, this iterative process is a </a:t>
            </a:r>
            <a:r>
              <a:rPr lang="en-US" dirty="0"/>
              <a:t>model problem </a:t>
            </a:r>
            <a:r>
              <a:rPr lang="en-US" b="0" dirty="0"/>
              <a:t>solution.</a:t>
            </a:r>
          </a:p>
        </p:txBody>
      </p:sp>
    </p:spTree>
    <p:extLst>
      <p:ext uri="{BB962C8B-B14F-4D97-AF65-F5344CB8AC3E}">
        <p14:creationId xmlns:p14="http://schemas.microsoft.com/office/powerpoint/2010/main" val="313709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fade">
                                      <p:cBhvr>
                                        <p:cTn id="12" dur="500"/>
                                        <p:tgtEl>
                                          <p:spTgt spid="1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fade">
                                      <p:cBhvr>
                                        <p:cTn id="1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01294-D6D8-444D-98FA-9362C2464C49}"/>
              </a:ext>
            </a:extLst>
          </p:cNvPr>
          <p:cNvSpPr>
            <a:spLocks noGrp="1"/>
          </p:cNvSpPr>
          <p:nvPr>
            <p:ph type="title"/>
          </p:nvPr>
        </p:nvSpPr>
        <p:spPr/>
        <p:txBody>
          <a:bodyPr/>
          <a:lstStyle/>
          <a:p>
            <a:r>
              <a:rPr lang="en-US" dirty="0"/>
              <a:t>What’s a “multilevel solver?”</a:t>
            </a:r>
          </a:p>
        </p:txBody>
      </p:sp>
      <p:sp>
        <p:nvSpPr>
          <p:cNvPr id="4" name="Slide Number Placeholder 3">
            <a:extLst>
              <a:ext uri="{FF2B5EF4-FFF2-40B4-BE49-F238E27FC236}">
                <a16:creationId xmlns:a16="http://schemas.microsoft.com/office/drawing/2014/main" id="{01075321-8136-4043-A3CC-61BED9D58A99}"/>
              </a:ext>
            </a:extLst>
          </p:cNvPr>
          <p:cNvSpPr>
            <a:spLocks noGrp="1"/>
          </p:cNvSpPr>
          <p:nvPr>
            <p:ph type="sldNum" sz="quarter" idx="4"/>
          </p:nvPr>
        </p:nvSpPr>
        <p:spPr/>
        <p:txBody>
          <a:bodyPr/>
          <a:lstStyle/>
          <a:p>
            <a:pPr algn="ctr"/>
            <a:fld id="{F6B149FD-26F7-3645-B4E7-BA8B8CC5EEA8}" type="slidenum">
              <a:rPr lang="en-US" smtClean="0"/>
              <a:pPr algn="ctr"/>
              <a:t>132</a:t>
            </a:fld>
            <a:endParaRPr lang="en-US" dirty="0"/>
          </a:p>
        </p:txBody>
      </p:sp>
      <p:sp>
        <p:nvSpPr>
          <p:cNvPr id="7" name="TextBox 6">
            <a:extLst>
              <a:ext uri="{FF2B5EF4-FFF2-40B4-BE49-F238E27FC236}">
                <a16:creationId xmlns:a16="http://schemas.microsoft.com/office/drawing/2014/main" id="{583F32E9-3455-4A16-B616-14AFAD29862E}"/>
              </a:ext>
            </a:extLst>
          </p:cNvPr>
          <p:cNvSpPr txBox="1"/>
          <p:nvPr/>
        </p:nvSpPr>
        <p:spPr>
          <a:xfrm>
            <a:off x="680066" y="5575744"/>
            <a:ext cx="10921193" cy="646331"/>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1"/>
            </a:lvl1pPr>
          </a:lstStyle>
          <a:p>
            <a:r>
              <a:rPr lang="en-US" b="0" dirty="0"/>
              <a:t>Complex nonlinearities/discontinuities are not amenable to more direct solution approaches.  </a:t>
            </a:r>
          </a:p>
          <a:p>
            <a:r>
              <a:rPr lang="en-US" b="0" dirty="0"/>
              <a:t>In short, “multilevel” solver just means solving a bunch of simpler problems and building complexity.</a:t>
            </a:r>
          </a:p>
        </p:txBody>
      </p:sp>
      <p:sp>
        <p:nvSpPr>
          <p:cNvPr id="8" name="TextBox 7">
            <a:extLst>
              <a:ext uri="{FF2B5EF4-FFF2-40B4-BE49-F238E27FC236}">
                <a16:creationId xmlns:a16="http://schemas.microsoft.com/office/drawing/2014/main" id="{2E000BDD-E998-44A9-A6AF-F375F97B760E}"/>
              </a:ext>
            </a:extLst>
          </p:cNvPr>
          <p:cNvSpPr txBox="1"/>
          <p:nvPr/>
        </p:nvSpPr>
        <p:spPr>
          <a:xfrm>
            <a:off x="3711931" y="946703"/>
            <a:ext cx="5038559" cy="369332"/>
          </a:xfrm>
          <a:prstGeom prst="rect">
            <a:avLst/>
          </a:prstGeom>
          <a:noFill/>
        </p:spPr>
        <p:txBody>
          <a:bodyPr wrap="none" rtlCol="0">
            <a:spAutoFit/>
          </a:bodyPr>
          <a:lstStyle/>
          <a:p>
            <a:r>
              <a:rPr lang="en-US" b="1" dirty="0"/>
              <a:t>Two ways of viewing the multilevel solver:</a:t>
            </a:r>
          </a:p>
        </p:txBody>
      </p:sp>
      <p:pic>
        <p:nvPicPr>
          <p:cNvPr id="10" name="Picture 9">
            <a:extLst>
              <a:ext uri="{FF2B5EF4-FFF2-40B4-BE49-F238E27FC236}">
                <a16:creationId xmlns:a16="http://schemas.microsoft.com/office/drawing/2014/main" id="{0C1797E8-6AEC-4566-BCC1-2D696C511AD0}"/>
              </a:ext>
            </a:extLst>
          </p:cNvPr>
          <p:cNvPicPr>
            <a:picLocks noChangeAspect="1"/>
          </p:cNvPicPr>
          <p:nvPr/>
        </p:nvPicPr>
        <p:blipFill>
          <a:blip r:embed="rId2"/>
          <a:stretch>
            <a:fillRect/>
          </a:stretch>
        </p:blipFill>
        <p:spPr>
          <a:xfrm>
            <a:off x="870718" y="1530489"/>
            <a:ext cx="4762332" cy="3432044"/>
          </a:xfrm>
          <a:prstGeom prst="rect">
            <a:avLst/>
          </a:prstGeom>
          <a:ln>
            <a:solidFill>
              <a:schemeClr val="tx1"/>
            </a:solidFill>
          </a:ln>
        </p:spPr>
      </p:pic>
      <p:sp>
        <p:nvSpPr>
          <p:cNvPr id="11" name="TextBox 10">
            <a:extLst>
              <a:ext uri="{FF2B5EF4-FFF2-40B4-BE49-F238E27FC236}">
                <a16:creationId xmlns:a16="http://schemas.microsoft.com/office/drawing/2014/main" id="{88DCB612-227F-4A15-B71C-0E73C2B19F63}"/>
              </a:ext>
            </a:extLst>
          </p:cNvPr>
          <p:cNvSpPr txBox="1"/>
          <p:nvPr/>
        </p:nvSpPr>
        <p:spPr>
          <a:xfrm>
            <a:off x="870717" y="4962533"/>
            <a:ext cx="4762331" cy="369332"/>
          </a:xfrm>
          <a:prstGeom prst="rect">
            <a:avLst/>
          </a:prstGeom>
          <a:noFill/>
        </p:spPr>
        <p:txBody>
          <a:bodyPr wrap="square" rtlCol="0">
            <a:spAutoFit/>
          </a:bodyPr>
          <a:lstStyle/>
          <a:p>
            <a:r>
              <a:rPr lang="en-US" dirty="0"/>
              <a:t>The traditional “user guide” view</a:t>
            </a:r>
          </a:p>
        </p:txBody>
      </p:sp>
      <p:grpSp>
        <p:nvGrpSpPr>
          <p:cNvPr id="36" name="Group 35">
            <a:extLst>
              <a:ext uri="{FF2B5EF4-FFF2-40B4-BE49-F238E27FC236}">
                <a16:creationId xmlns:a16="http://schemas.microsoft.com/office/drawing/2014/main" id="{249523DB-AD41-4767-979E-F35D36633A75}"/>
              </a:ext>
            </a:extLst>
          </p:cNvPr>
          <p:cNvGrpSpPr/>
          <p:nvPr/>
        </p:nvGrpSpPr>
        <p:grpSpPr>
          <a:xfrm>
            <a:off x="6849373" y="1522678"/>
            <a:ext cx="1440612" cy="3311028"/>
            <a:chOff x="6849373" y="1795811"/>
            <a:chExt cx="1440612" cy="3311028"/>
          </a:xfrm>
        </p:grpSpPr>
        <p:grpSp>
          <p:nvGrpSpPr>
            <p:cNvPr id="20" name="Group 19">
              <a:extLst>
                <a:ext uri="{FF2B5EF4-FFF2-40B4-BE49-F238E27FC236}">
                  <a16:creationId xmlns:a16="http://schemas.microsoft.com/office/drawing/2014/main" id="{C0C4E983-9EC8-4EEC-A89D-DF396A3D5321}"/>
                </a:ext>
              </a:extLst>
            </p:cNvPr>
            <p:cNvGrpSpPr/>
            <p:nvPr/>
          </p:nvGrpSpPr>
          <p:grpSpPr>
            <a:xfrm>
              <a:off x="6858000" y="1803623"/>
              <a:ext cx="1431985" cy="3303216"/>
              <a:chOff x="6858000" y="1803623"/>
              <a:chExt cx="1431985" cy="3303216"/>
            </a:xfrm>
          </p:grpSpPr>
          <p:sp>
            <p:nvSpPr>
              <p:cNvPr id="12" name="Rectangle 11">
                <a:extLst>
                  <a:ext uri="{FF2B5EF4-FFF2-40B4-BE49-F238E27FC236}">
                    <a16:creationId xmlns:a16="http://schemas.microsoft.com/office/drawing/2014/main" id="{756EA1D1-2601-4D6D-8E64-8263B21DBCDE}"/>
                  </a:ext>
                </a:extLst>
              </p:cNvPr>
              <p:cNvSpPr/>
              <p:nvPr/>
            </p:nvSpPr>
            <p:spPr>
              <a:xfrm>
                <a:off x="6858000" y="1803623"/>
                <a:ext cx="1431985" cy="3303216"/>
              </a:xfrm>
              <a:prstGeom prst="rec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82225229-938B-46C8-BB1B-05FF9E0C6244}"/>
                  </a:ext>
                </a:extLst>
              </p:cNvPr>
              <p:cNvSpPr/>
              <p:nvPr/>
            </p:nvSpPr>
            <p:spPr>
              <a:xfrm>
                <a:off x="6996022" y="2220002"/>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Model problem 0</a:t>
                </a:r>
              </a:p>
            </p:txBody>
          </p:sp>
          <p:sp>
            <p:nvSpPr>
              <p:cNvPr id="16" name="Rectangle: Rounded Corners 15">
                <a:extLst>
                  <a:ext uri="{FF2B5EF4-FFF2-40B4-BE49-F238E27FC236}">
                    <a16:creationId xmlns:a16="http://schemas.microsoft.com/office/drawing/2014/main" id="{15BDABA4-2480-413F-B998-7893EF8A3CE8}"/>
                  </a:ext>
                </a:extLst>
              </p:cNvPr>
              <p:cNvSpPr/>
              <p:nvPr/>
            </p:nvSpPr>
            <p:spPr>
              <a:xfrm>
                <a:off x="7004649" y="2818832"/>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Model problem 1</a:t>
                </a:r>
              </a:p>
            </p:txBody>
          </p:sp>
          <p:sp>
            <p:nvSpPr>
              <p:cNvPr id="17" name="Rectangle: Rounded Corners 16">
                <a:extLst>
                  <a:ext uri="{FF2B5EF4-FFF2-40B4-BE49-F238E27FC236}">
                    <a16:creationId xmlns:a16="http://schemas.microsoft.com/office/drawing/2014/main" id="{FB58C58C-C6DF-4C96-AA31-9DF77AB5C98C}"/>
                  </a:ext>
                </a:extLst>
              </p:cNvPr>
              <p:cNvSpPr/>
              <p:nvPr/>
            </p:nvSpPr>
            <p:spPr>
              <a:xfrm>
                <a:off x="6996022" y="3417662"/>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Model problem 2</a:t>
                </a:r>
              </a:p>
            </p:txBody>
          </p:sp>
          <p:sp>
            <p:nvSpPr>
              <p:cNvPr id="18" name="Rectangle: Rounded Corners 17">
                <a:extLst>
                  <a:ext uri="{FF2B5EF4-FFF2-40B4-BE49-F238E27FC236}">
                    <a16:creationId xmlns:a16="http://schemas.microsoft.com/office/drawing/2014/main" id="{61F12E08-A25F-4D7E-AB6B-645945FE2CD3}"/>
                  </a:ext>
                </a:extLst>
              </p:cNvPr>
              <p:cNvSpPr/>
              <p:nvPr/>
            </p:nvSpPr>
            <p:spPr>
              <a:xfrm>
                <a:off x="6996022" y="4426785"/>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Model problem N</a:t>
                </a:r>
              </a:p>
            </p:txBody>
          </p:sp>
          <p:sp>
            <p:nvSpPr>
              <p:cNvPr id="19" name="Rectangle: Rounded Corners 18">
                <a:extLst>
                  <a:ext uri="{FF2B5EF4-FFF2-40B4-BE49-F238E27FC236}">
                    <a16:creationId xmlns:a16="http://schemas.microsoft.com/office/drawing/2014/main" id="{B8EB8E8E-74BA-42A4-AD27-DB30CA11F946}"/>
                  </a:ext>
                </a:extLst>
              </p:cNvPr>
              <p:cNvSpPr/>
              <p:nvPr/>
            </p:nvSpPr>
            <p:spPr>
              <a:xfrm>
                <a:off x="6996022" y="4016492"/>
                <a:ext cx="1121434" cy="311794"/>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a:t>
                </a:r>
              </a:p>
            </p:txBody>
          </p:sp>
        </p:grpSp>
        <p:sp>
          <p:nvSpPr>
            <p:cNvPr id="35" name="TextBox 34">
              <a:extLst>
                <a:ext uri="{FF2B5EF4-FFF2-40B4-BE49-F238E27FC236}">
                  <a16:creationId xmlns:a16="http://schemas.microsoft.com/office/drawing/2014/main" id="{3F0D9DD8-DCBF-4A68-B9C4-D3DC29D2FBA6}"/>
                </a:ext>
              </a:extLst>
            </p:cNvPr>
            <p:cNvSpPr txBox="1"/>
            <p:nvPr/>
          </p:nvSpPr>
          <p:spPr>
            <a:xfrm>
              <a:off x="6849373" y="1795811"/>
              <a:ext cx="1414731" cy="307777"/>
            </a:xfrm>
            <a:prstGeom prst="rect">
              <a:avLst/>
            </a:prstGeom>
            <a:noFill/>
          </p:spPr>
          <p:txBody>
            <a:bodyPr wrap="square" rtlCol="0">
              <a:spAutoFit/>
            </a:bodyPr>
            <a:lstStyle/>
            <a:p>
              <a:r>
                <a:rPr lang="en-US" sz="1400" b="1" dirty="0">
                  <a:solidFill>
                    <a:schemeClr val="bg1"/>
                  </a:solidFill>
                </a:rPr>
                <a:t>Load step 0</a:t>
              </a:r>
            </a:p>
          </p:txBody>
        </p:sp>
      </p:grpSp>
      <p:pic>
        <p:nvPicPr>
          <p:cNvPr id="56" name="Graphic 55" descr="Checkmark with solid fill">
            <a:extLst>
              <a:ext uri="{FF2B5EF4-FFF2-40B4-BE49-F238E27FC236}">
                <a16:creationId xmlns:a16="http://schemas.microsoft.com/office/drawing/2014/main" id="{03F9751C-B638-431C-A45A-D0AA5BDFC0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95275" y="3958189"/>
            <a:ext cx="470493" cy="502172"/>
          </a:xfrm>
          <a:prstGeom prst="rect">
            <a:avLst/>
          </a:prstGeom>
        </p:spPr>
      </p:pic>
      <p:sp>
        <p:nvSpPr>
          <p:cNvPr id="74" name="TextBox 73">
            <a:extLst>
              <a:ext uri="{FF2B5EF4-FFF2-40B4-BE49-F238E27FC236}">
                <a16:creationId xmlns:a16="http://schemas.microsoft.com/office/drawing/2014/main" id="{AF7247D4-B192-4B8D-8A82-02EA92FFB0BF}"/>
              </a:ext>
            </a:extLst>
          </p:cNvPr>
          <p:cNvSpPr txBox="1"/>
          <p:nvPr/>
        </p:nvSpPr>
        <p:spPr>
          <a:xfrm>
            <a:off x="6679723" y="4953385"/>
            <a:ext cx="4762331" cy="369332"/>
          </a:xfrm>
          <a:prstGeom prst="rect">
            <a:avLst/>
          </a:prstGeom>
          <a:noFill/>
        </p:spPr>
        <p:txBody>
          <a:bodyPr wrap="square" rtlCol="0">
            <a:spAutoFit/>
          </a:bodyPr>
          <a:lstStyle/>
          <a:p>
            <a:r>
              <a:rPr lang="en-US" dirty="0"/>
              <a:t>Alternative perspective</a:t>
            </a:r>
          </a:p>
        </p:txBody>
      </p:sp>
      <p:sp>
        <p:nvSpPr>
          <p:cNvPr id="3" name="Arc 2">
            <a:extLst>
              <a:ext uri="{FF2B5EF4-FFF2-40B4-BE49-F238E27FC236}">
                <a16:creationId xmlns:a16="http://schemas.microsoft.com/office/drawing/2014/main" id="{4C0247B7-CC8A-95E1-D97A-846892CA6C1D}"/>
              </a:ext>
            </a:extLst>
          </p:cNvPr>
          <p:cNvSpPr/>
          <p:nvPr/>
        </p:nvSpPr>
        <p:spPr>
          <a:xfrm>
            <a:off x="7828444" y="2231670"/>
            <a:ext cx="624407" cy="539514"/>
          </a:xfrm>
          <a:prstGeom prst="arc">
            <a:avLst>
              <a:gd name="adj1" fmla="val 16200000"/>
              <a:gd name="adj2" fmla="val 5235513"/>
            </a:avLst>
          </a:pr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14F8A7F0-2993-2DA4-451C-D909748787A4}"/>
              </a:ext>
            </a:extLst>
          </p:cNvPr>
          <p:cNvSpPr txBox="1"/>
          <p:nvPr/>
        </p:nvSpPr>
        <p:spPr>
          <a:xfrm>
            <a:off x="8428007" y="2325806"/>
            <a:ext cx="1861407" cy="369332"/>
          </a:xfrm>
          <a:prstGeom prst="rect">
            <a:avLst/>
          </a:prstGeom>
          <a:noFill/>
        </p:spPr>
        <p:txBody>
          <a:bodyPr wrap="none" rtlCol="0">
            <a:spAutoFit/>
          </a:bodyPr>
          <a:lstStyle/>
          <a:p>
            <a:r>
              <a:rPr lang="en-US" dirty="0"/>
              <a:t>Level 1 updates</a:t>
            </a:r>
          </a:p>
        </p:txBody>
      </p:sp>
      <p:sp>
        <p:nvSpPr>
          <p:cNvPr id="6" name="Arc 5">
            <a:extLst>
              <a:ext uri="{FF2B5EF4-FFF2-40B4-BE49-F238E27FC236}">
                <a16:creationId xmlns:a16="http://schemas.microsoft.com/office/drawing/2014/main" id="{7873718E-E428-AD0B-F339-A8C37FC1BC22}"/>
              </a:ext>
            </a:extLst>
          </p:cNvPr>
          <p:cNvSpPr/>
          <p:nvPr/>
        </p:nvSpPr>
        <p:spPr>
          <a:xfrm>
            <a:off x="7841833" y="2918405"/>
            <a:ext cx="624407" cy="539514"/>
          </a:xfrm>
          <a:prstGeom prst="arc">
            <a:avLst>
              <a:gd name="adj1" fmla="val 16200000"/>
              <a:gd name="adj2" fmla="val 5235513"/>
            </a:avLst>
          </a:pr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E5A65FDD-C8F4-6ABD-D307-4BF06E87E48D}"/>
              </a:ext>
            </a:extLst>
          </p:cNvPr>
          <p:cNvSpPr/>
          <p:nvPr/>
        </p:nvSpPr>
        <p:spPr>
          <a:xfrm>
            <a:off x="7833914" y="3937705"/>
            <a:ext cx="624407" cy="539514"/>
          </a:xfrm>
          <a:prstGeom prst="arc">
            <a:avLst>
              <a:gd name="adj1" fmla="val 16200000"/>
              <a:gd name="adj2" fmla="val 5235513"/>
            </a:avLst>
          </a:pr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22A079BD-520E-7EB9-B5CD-7BE3D707445B}"/>
              </a:ext>
            </a:extLst>
          </p:cNvPr>
          <p:cNvSpPr/>
          <p:nvPr/>
        </p:nvSpPr>
        <p:spPr>
          <a:xfrm>
            <a:off x="7855682" y="3514149"/>
            <a:ext cx="597169" cy="363795"/>
          </a:xfrm>
          <a:prstGeom prst="arc">
            <a:avLst>
              <a:gd name="adj1" fmla="val 16200000"/>
              <a:gd name="adj2" fmla="val 5235513"/>
            </a:avLst>
          </a:pr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9F4242A6-0089-942F-1318-B888CBD0AEED}"/>
              </a:ext>
            </a:extLst>
          </p:cNvPr>
          <p:cNvSpPr txBox="1"/>
          <p:nvPr/>
        </p:nvSpPr>
        <p:spPr>
          <a:xfrm>
            <a:off x="762000" y="1098468"/>
            <a:ext cx="1021433" cy="261610"/>
          </a:xfrm>
          <a:prstGeom prst="rect">
            <a:avLst/>
          </a:prstGeom>
          <a:noFill/>
        </p:spPr>
        <p:txBody>
          <a:bodyPr wrap="none" rtlCol="0">
            <a:spAutoFit/>
          </a:bodyPr>
          <a:lstStyle/>
          <a:p>
            <a:r>
              <a:rPr lang="en-US" sz="1100" i="1" dirty="0">
                <a:solidFill>
                  <a:schemeClr val="accent1"/>
                </a:solidFill>
              </a:rPr>
              <a:t>Applied loads</a:t>
            </a:r>
          </a:p>
        </p:txBody>
      </p:sp>
      <p:cxnSp>
        <p:nvCxnSpPr>
          <p:cNvPr id="23" name="Straight Arrow Connector 22">
            <a:extLst>
              <a:ext uri="{FF2B5EF4-FFF2-40B4-BE49-F238E27FC236}">
                <a16:creationId xmlns:a16="http://schemas.microsoft.com/office/drawing/2014/main" id="{80F4EBA2-2E53-9E4C-D49F-5C6A3147283D}"/>
              </a:ext>
            </a:extLst>
          </p:cNvPr>
          <p:cNvCxnSpPr>
            <a:cxnSpLocks/>
            <a:stCxn id="21" idx="2"/>
          </p:cNvCxnSpPr>
          <p:nvPr/>
        </p:nvCxnSpPr>
        <p:spPr>
          <a:xfrm>
            <a:off x="1272717" y="1360078"/>
            <a:ext cx="377953" cy="759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6E5F153-8FD5-076C-2575-8E9FFFEA8FAF}"/>
              </a:ext>
            </a:extLst>
          </p:cNvPr>
          <p:cNvSpPr txBox="1"/>
          <p:nvPr/>
        </p:nvSpPr>
        <p:spPr>
          <a:xfrm>
            <a:off x="172864" y="2918405"/>
            <a:ext cx="732893" cy="430887"/>
          </a:xfrm>
          <a:prstGeom prst="rect">
            <a:avLst/>
          </a:prstGeom>
          <a:noFill/>
        </p:spPr>
        <p:txBody>
          <a:bodyPr wrap="none" rtlCol="0">
            <a:spAutoFit/>
          </a:bodyPr>
          <a:lstStyle/>
          <a:p>
            <a:r>
              <a:rPr lang="en-US" sz="1100" i="1" dirty="0">
                <a:solidFill>
                  <a:schemeClr val="accent1"/>
                </a:solidFill>
              </a:rPr>
              <a:t>Real</a:t>
            </a:r>
          </a:p>
          <a:p>
            <a:r>
              <a:rPr lang="en-US" sz="1100" i="1" dirty="0">
                <a:solidFill>
                  <a:schemeClr val="accent1"/>
                </a:solidFill>
              </a:rPr>
              <a:t>behavior</a:t>
            </a:r>
          </a:p>
        </p:txBody>
      </p:sp>
      <p:cxnSp>
        <p:nvCxnSpPr>
          <p:cNvPr id="26" name="Straight Arrow Connector 25">
            <a:extLst>
              <a:ext uri="{FF2B5EF4-FFF2-40B4-BE49-F238E27FC236}">
                <a16:creationId xmlns:a16="http://schemas.microsoft.com/office/drawing/2014/main" id="{C3F81800-4FDE-B1C5-9E7D-F67FAE26C140}"/>
              </a:ext>
            </a:extLst>
          </p:cNvPr>
          <p:cNvCxnSpPr>
            <a:cxnSpLocks/>
            <a:stCxn id="25" idx="2"/>
          </p:cNvCxnSpPr>
          <p:nvPr/>
        </p:nvCxnSpPr>
        <p:spPr>
          <a:xfrm>
            <a:off x="539311" y="3349292"/>
            <a:ext cx="1020635" cy="5903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80D1386-F9FF-05FE-F7B7-27D2F9C28E6A}"/>
              </a:ext>
            </a:extLst>
          </p:cNvPr>
          <p:cNvSpPr txBox="1"/>
          <p:nvPr/>
        </p:nvSpPr>
        <p:spPr>
          <a:xfrm>
            <a:off x="0" y="2303518"/>
            <a:ext cx="1197745" cy="430887"/>
          </a:xfrm>
          <a:prstGeom prst="rect">
            <a:avLst/>
          </a:prstGeom>
          <a:noFill/>
        </p:spPr>
        <p:txBody>
          <a:bodyPr wrap="square" rtlCol="0">
            <a:spAutoFit/>
          </a:bodyPr>
          <a:lstStyle/>
          <a:p>
            <a:r>
              <a:rPr lang="en-US" sz="1100" i="1" dirty="0">
                <a:solidFill>
                  <a:schemeClr val="accent1"/>
                </a:solidFill>
              </a:rPr>
              <a:t>“Controlled” behavior</a:t>
            </a:r>
          </a:p>
        </p:txBody>
      </p:sp>
      <p:cxnSp>
        <p:nvCxnSpPr>
          <p:cNvPr id="32" name="Straight Arrow Connector 31">
            <a:extLst>
              <a:ext uri="{FF2B5EF4-FFF2-40B4-BE49-F238E27FC236}">
                <a16:creationId xmlns:a16="http://schemas.microsoft.com/office/drawing/2014/main" id="{D0652848-4BDC-8B7C-CFD8-9D3AB7A1C04B}"/>
              </a:ext>
            </a:extLst>
          </p:cNvPr>
          <p:cNvCxnSpPr>
            <a:cxnSpLocks/>
            <a:stCxn id="31" idx="2"/>
          </p:cNvCxnSpPr>
          <p:nvPr/>
        </p:nvCxnSpPr>
        <p:spPr>
          <a:xfrm>
            <a:off x="598873" y="2734405"/>
            <a:ext cx="857129" cy="4885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23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Arrow: Right 54">
            <a:extLst>
              <a:ext uri="{FF2B5EF4-FFF2-40B4-BE49-F238E27FC236}">
                <a16:creationId xmlns:a16="http://schemas.microsoft.com/office/drawing/2014/main" id="{094D0FA4-3A79-41D8-8298-063FB8476A4E}"/>
              </a:ext>
            </a:extLst>
          </p:cNvPr>
          <p:cNvSpPr/>
          <p:nvPr/>
        </p:nvSpPr>
        <p:spPr>
          <a:xfrm>
            <a:off x="6679723" y="2158082"/>
            <a:ext cx="5405885" cy="2319292"/>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A01294-D6D8-444D-98FA-9362C2464C49}"/>
              </a:ext>
            </a:extLst>
          </p:cNvPr>
          <p:cNvSpPr>
            <a:spLocks noGrp="1"/>
          </p:cNvSpPr>
          <p:nvPr>
            <p:ph type="title"/>
          </p:nvPr>
        </p:nvSpPr>
        <p:spPr/>
        <p:txBody>
          <a:bodyPr/>
          <a:lstStyle/>
          <a:p>
            <a:r>
              <a:rPr lang="en-US" dirty="0"/>
              <a:t>What’s a “multilevel solver?”</a:t>
            </a:r>
          </a:p>
        </p:txBody>
      </p:sp>
      <p:sp>
        <p:nvSpPr>
          <p:cNvPr id="4" name="Slide Number Placeholder 3">
            <a:extLst>
              <a:ext uri="{FF2B5EF4-FFF2-40B4-BE49-F238E27FC236}">
                <a16:creationId xmlns:a16="http://schemas.microsoft.com/office/drawing/2014/main" id="{01075321-8136-4043-A3CC-61BED9D58A99}"/>
              </a:ext>
            </a:extLst>
          </p:cNvPr>
          <p:cNvSpPr>
            <a:spLocks noGrp="1"/>
          </p:cNvSpPr>
          <p:nvPr>
            <p:ph type="sldNum" sz="quarter" idx="4"/>
          </p:nvPr>
        </p:nvSpPr>
        <p:spPr/>
        <p:txBody>
          <a:bodyPr/>
          <a:lstStyle/>
          <a:p>
            <a:pPr algn="ctr"/>
            <a:fld id="{F6B149FD-26F7-3645-B4E7-BA8B8CC5EEA8}" type="slidenum">
              <a:rPr lang="en-US" smtClean="0"/>
              <a:pPr algn="ctr"/>
              <a:t>133</a:t>
            </a:fld>
            <a:endParaRPr lang="en-US" dirty="0"/>
          </a:p>
        </p:txBody>
      </p:sp>
      <p:sp>
        <p:nvSpPr>
          <p:cNvPr id="7" name="TextBox 6">
            <a:extLst>
              <a:ext uri="{FF2B5EF4-FFF2-40B4-BE49-F238E27FC236}">
                <a16:creationId xmlns:a16="http://schemas.microsoft.com/office/drawing/2014/main" id="{583F32E9-3455-4A16-B616-14AFAD29862E}"/>
              </a:ext>
            </a:extLst>
          </p:cNvPr>
          <p:cNvSpPr txBox="1"/>
          <p:nvPr/>
        </p:nvSpPr>
        <p:spPr>
          <a:xfrm>
            <a:off x="680066" y="5575744"/>
            <a:ext cx="10921193" cy="646331"/>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1"/>
            </a:lvl1pPr>
          </a:lstStyle>
          <a:p>
            <a:r>
              <a:rPr lang="en-US" b="0" dirty="0"/>
              <a:t>Complex nonlinearities/discontinuities are not amenable to more direct solution approaches.  </a:t>
            </a:r>
          </a:p>
          <a:p>
            <a:r>
              <a:rPr lang="en-US" b="0" dirty="0"/>
              <a:t>In short, “multilevel” solver just means solving a bunch of simpler problems and building complexity.</a:t>
            </a:r>
          </a:p>
        </p:txBody>
      </p:sp>
      <p:sp>
        <p:nvSpPr>
          <p:cNvPr id="8" name="TextBox 7">
            <a:extLst>
              <a:ext uri="{FF2B5EF4-FFF2-40B4-BE49-F238E27FC236}">
                <a16:creationId xmlns:a16="http://schemas.microsoft.com/office/drawing/2014/main" id="{2E000BDD-E998-44A9-A6AF-F375F97B760E}"/>
              </a:ext>
            </a:extLst>
          </p:cNvPr>
          <p:cNvSpPr txBox="1"/>
          <p:nvPr/>
        </p:nvSpPr>
        <p:spPr>
          <a:xfrm>
            <a:off x="3711931" y="851700"/>
            <a:ext cx="5038559" cy="369332"/>
          </a:xfrm>
          <a:prstGeom prst="rect">
            <a:avLst/>
          </a:prstGeom>
          <a:noFill/>
        </p:spPr>
        <p:txBody>
          <a:bodyPr wrap="none" rtlCol="0">
            <a:spAutoFit/>
          </a:bodyPr>
          <a:lstStyle/>
          <a:p>
            <a:r>
              <a:rPr lang="en-US" b="1" dirty="0"/>
              <a:t>Two ways of viewing the multilevel solver:</a:t>
            </a:r>
          </a:p>
        </p:txBody>
      </p:sp>
      <p:pic>
        <p:nvPicPr>
          <p:cNvPr id="10" name="Picture 9">
            <a:extLst>
              <a:ext uri="{FF2B5EF4-FFF2-40B4-BE49-F238E27FC236}">
                <a16:creationId xmlns:a16="http://schemas.microsoft.com/office/drawing/2014/main" id="{0C1797E8-6AEC-4566-BCC1-2D696C511AD0}"/>
              </a:ext>
            </a:extLst>
          </p:cNvPr>
          <p:cNvPicPr>
            <a:picLocks noChangeAspect="1"/>
          </p:cNvPicPr>
          <p:nvPr/>
        </p:nvPicPr>
        <p:blipFill>
          <a:blip r:embed="rId2"/>
          <a:stretch>
            <a:fillRect/>
          </a:stretch>
        </p:blipFill>
        <p:spPr>
          <a:xfrm>
            <a:off x="870718" y="1530489"/>
            <a:ext cx="4762332" cy="3432044"/>
          </a:xfrm>
          <a:prstGeom prst="rect">
            <a:avLst/>
          </a:prstGeom>
          <a:ln>
            <a:solidFill>
              <a:schemeClr val="tx1"/>
            </a:solidFill>
          </a:ln>
        </p:spPr>
      </p:pic>
      <p:sp>
        <p:nvSpPr>
          <p:cNvPr id="11" name="TextBox 10">
            <a:extLst>
              <a:ext uri="{FF2B5EF4-FFF2-40B4-BE49-F238E27FC236}">
                <a16:creationId xmlns:a16="http://schemas.microsoft.com/office/drawing/2014/main" id="{88DCB612-227F-4A15-B71C-0E73C2B19F63}"/>
              </a:ext>
            </a:extLst>
          </p:cNvPr>
          <p:cNvSpPr txBox="1"/>
          <p:nvPr/>
        </p:nvSpPr>
        <p:spPr>
          <a:xfrm>
            <a:off x="870717" y="4962533"/>
            <a:ext cx="4762331" cy="369332"/>
          </a:xfrm>
          <a:prstGeom prst="rect">
            <a:avLst/>
          </a:prstGeom>
          <a:noFill/>
        </p:spPr>
        <p:txBody>
          <a:bodyPr wrap="square" rtlCol="0">
            <a:spAutoFit/>
          </a:bodyPr>
          <a:lstStyle/>
          <a:p>
            <a:r>
              <a:rPr lang="en-US" dirty="0"/>
              <a:t>The traditional “user guide” view</a:t>
            </a:r>
          </a:p>
        </p:txBody>
      </p:sp>
      <p:grpSp>
        <p:nvGrpSpPr>
          <p:cNvPr id="36" name="Group 35">
            <a:extLst>
              <a:ext uri="{FF2B5EF4-FFF2-40B4-BE49-F238E27FC236}">
                <a16:creationId xmlns:a16="http://schemas.microsoft.com/office/drawing/2014/main" id="{249523DB-AD41-4767-979E-F35D36633A75}"/>
              </a:ext>
            </a:extLst>
          </p:cNvPr>
          <p:cNvGrpSpPr/>
          <p:nvPr/>
        </p:nvGrpSpPr>
        <p:grpSpPr>
          <a:xfrm>
            <a:off x="6849373" y="1522678"/>
            <a:ext cx="1440612" cy="3311028"/>
            <a:chOff x="6849373" y="1795811"/>
            <a:chExt cx="1440612" cy="3311028"/>
          </a:xfrm>
        </p:grpSpPr>
        <p:grpSp>
          <p:nvGrpSpPr>
            <p:cNvPr id="20" name="Group 19">
              <a:extLst>
                <a:ext uri="{FF2B5EF4-FFF2-40B4-BE49-F238E27FC236}">
                  <a16:creationId xmlns:a16="http://schemas.microsoft.com/office/drawing/2014/main" id="{C0C4E983-9EC8-4EEC-A89D-DF396A3D5321}"/>
                </a:ext>
              </a:extLst>
            </p:cNvPr>
            <p:cNvGrpSpPr/>
            <p:nvPr/>
          </p:nvGrpSpPr>
          <p:grpSpPr>
            <a:xfrm>
              <a:off x="6858000" y="1803623"/>
              <a:ext cx="1431985" cy="3303216"/>
              <a:chOff x="6858000" y="1803623"/>
              <a:chExt cx="1431985" cy="3303216"/>
            </a:xfrm>
          </p:grpSpPr>
          <p:sp>
            <p:nvSpPr>
              <p:cNvPr id="12" name="Rectangle 11">
                <a:extLst>
                  <a:ext uri="{FF2B5EF4-FFF2-40B4-BE49-F238E27FC236}">
                    <a16:creationId xmlns:a16="http://schemas.microsoft.com/office/drawing/2014/main" id="{756EA1D1-2601-4D6D-8E64-8263B21DBCDE}"/>
                  </a:ext>
                </a:extLst>
              </p:cNvPr>
              <p:cNvSpPr/>
              <p:nvPr/>
            </p:nvSpPr>
            <p:spPr>
              <a:xfrm>
                <a:off x="6858000" y="1803623"/>
                <a:ext cx="1431985" cy="3303216"/>
              </a:xfrm>
              <a:prstGeom prst="rec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82225229-938B-46C8-BB1B-05FF9E0C6244}"/>
                  </a:ext>
                </a:extLst>
              </p:cNvPr>
              <p:cNvSpPr/>
              <p:nvPr/>
            </p:nvSpPr>
            <p:spPr>
              <a:xfrm>
                <a:off x="6996022" y="2220002"/>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Model problem 0</a:t>
                </a:r>
              </a:p>
            </p:txBody>
          </p:sp>
          <p:sp>
            <p:nvSpPr>
              <p:cNvPr id="16" name="Rectangle: Rounded Corners 15">
                <a:extLst>
                  <a:ext uri="{FF2B5EF4-FFF2-40B4-BE49-F238E27FC236}">
                    <a16:creationId xmlns:a16="http://schemas.microsoft.com/office/drawing/2014/main" id="{15BDABA4-2480-413F-B998-7893EF8A3CE8}"/>
                  </a:ext>
                </a:extLst>
              </p:cNvPr>
              <p:cNvSpPr/>
              <p:nvPr/>
            </p:nvSpPr>
            <p:spPr>
              <a:xfrm>
                <a:off x="7004649" y="2818832"/>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Model problem 1</a:t>
                </a:r>
              </a:p>
            </p:txBody>
          </p:sp>
          <p:sp>
            <p:nvSpPr>
              <p:cNvPr id="17" name="Rectangle: Rounded Corners 16">
                <a:extLst>
                  <a:ext uri="{FF2B5EF4-FFF2-40B4-BE49-F238E27FC236}">
                    <a16:creationId xmlns:a16="http://schemas.microsoft.com/office/drawing/2014/main" id="{FB58C58C-C6DF-4C96-AA31-9DF77AB5C98C}"/>
                  </a:ext>
                </a:extLst>
              </p:cNvPr>
              <p:cNvSpPr/>
              <p:nvPr/>
            </p:nvSpPr>
            <p:spPr>
              <a:xfrm>
                <a:off x="6996022" y="3417662"/>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Model problem 2</a:t>
                </a:r>
              </a:p>
            </p:txBody>
          </p:sp>
          <p:sp>
            <p:nvSpPr>
              <p:cNvPr id="18" name="Rectangle: Rounded Corners 17">
                <a:extLst>
                  <a:ext uri="{FF2B5EF4-FFF2-40B4-BE49-F238E27FC236}">
                    <a16:creationId xmlns:a16="http://schemas.microsoft.com/office/drawing/2014/main" id="{61F12E08-A25F-4D7E-AB6B-645945FE2CD3}"/>
                  </a:ext>
                </a:extLst>
              </p:cNvPr>
              <p:cNvSpPr/>
              <p:nvPr/>
            </p:nvSpPr>
            <p:spPr>
              <a:xfrm>
                <a:off x="6996022" y="4426785"/>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Model problem N</a:t>
                </a:r>
              </a:p>
            </p:txBody>
          </p:sp>
          <p:sp>
            <p:nvSpPr>
              <p:cNvPr id="19" name="Rectangle: Rounded Corners 18">
                <a:extLst>
                  <a:ext uri="{FF2B5EF4-FFF2-40B4-BE49-F238E27FC236}">
                    <a16:creationId xmlns:a16="http://schemas.microsoft.com/office/drawing/2014/main" id="{B8EB8E8E-74BA-42A4-AD27-DB30CA11F946}"/>
                  </a:ext>
                </a:extLst>
              </p:cNvPr>
              <p:cNvSpPr/>
              <p:nvPr/>
            </p:nvSpPr>
            <p:spPr>
              <a:xfrm>
                <a:off x="6996022" y="4016492"/>
                <a:ext cx="1121434" cy="311794"/>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a:t>
                </a:r>
              </a:p>
            </p:txBody>
          </p:sp>
        </p:grpSp>
        <p:sp>
          <p:nvSpPr>
            <p:cNvPr id="35" name="TextBox 34">
              <a:extLst>
                <a:ext uri="{FF2B5EF4-FFF2-40B4-BE49-F238E27FC236}">
                  <a16:creationId xmlns:a16="http://schemas.microsoft.com/office/drawing/2014/main" id="{3F0D9DD8-DCBF-4A68-B9C4-D3DC29D2FBA6}"/>
                </a:ext>
              </a:extLst>
            </p:cNvPr>
            <p:cNvSpPr txBox="1"/>
            <p:nvPr/>
          </p:nvSpPr>
          <p:spPr>
            <a:xfrm>
              <a:off x="6849373" y="1795811"/>
              <a:ext cx="1414731" cy="307777"/>
            </a:xfrm>
            <a:prstGeom prst="rect">
              <a:avLst/>
            </a:prstGeom>
            <a:noFill/>
          </p:spPr>
          <p:txBody>
            <a:bodyPr wrap="square" rtlCol="0">
              <a:spAutoFit/>
            </a:bodyPr>
            <a:lstStyle/>
            <a:p>
              <a:r>
                <a:rPr lang="en-US" sz="1400" b="1" dirty="0">
                  <a:solidFill>
                    <a:schemeClr val="bg1"/>
                  </a:solidFill>
                </a:rPr>
                <a:t>Load step 0</a:t>
              </a:r>
            </a:p>
          </p:txBody>
        </p:sp>
      </p:grpSp>
      <p:grpSp>
        <p:nvGrpSpPr>
          <p:cNvPr id="37" name="Group 36">
            <a:extLst>
              <a:ext uri="{FF2B5EF4-FFF2-40B4-BE49-F238E27FC236}">
                <a16:creationId xmlns:a16="http://schemas.microsoft.com/office/drawing/2014/main" id="{691154D2-D81D-4C98-BEF2-B0887568B98F}"/>
              </a:ext>
            </a:extLst>
          </p:cNvPr>
          <p:cNvGrpSpPr/>
          <p:nvPr/>
        </p:nvGrpSpPr>
        <p:grpSpPr>
          <a:xfrm>
            <a:off x="8468262" y="1526584"/>
            <a:ext cx="1440612" cy="3311028"/>
            <a:chOff x="6849373" y="1795811"/>
            <a:chExt cx="1440612" cy="3311028"/>
          </a:xfrm>
        </p:grpSpPr>
        <p:grpSp>
          <p:nvGrpSpPr>
            <p:cNvPr id="38" name="Group 37">
              <a:extLst>
                <a:ext uri="{FF2B5EF4-FFF2-40B4-BE49-F238E27FC236}">
                  <a16:creationId xmlns:a16="http://schemas.microsoft.com/office/drawing/2014/main" id="{4E160A1F-EFCF-4E74-9645-E7669F5CB3A0}"/>
                </a:ext>
              </a:extLst>
            </p:cNvPr>
            <p:cNvGrpSpPr/>
            <p:nvPr/>
          </p:nvGrpSpPr>
          <p:grpSpPr>
            <a:xfrm>
              <a:off x="6858000" y="1803623"/>
              <a:ext cx="1431985" cy="3303216"/>
              <a:chOff x="6858000" y="1803623"/>
              <a:chExt cx="1431985" cy="3303216"/>
            </a:xfrm>
          </p:grpSpPr>
          <p:sp>
            <p:nvSpPr>
              <p:cNvPr id="40" name="Rectangle 39">
                <a:extLst>
                  <a:ext uri="{FF2B5EF4-FFF2-40B4-BE49-F238E27FC236}">
                    <a16:creationId xmlns:a16="http://schemas.microsoft.com/office/drawing/2014/main" id="{782A99B9-90D0-4B36-9422-BA5EDE337B1D}"/>
                  </a:ext>
                </a:extLst>
              </p:cNvPr>
              <p:cNvSpPr/>
              <p:nvPr/>
            </p:nvSpPr>
            <p:spPr>
              <a:xfrm>
                <a:off x="6858000" y="1803623"/>
                <a:ext cx="1431985" cy="3303216"/>
              </a:xfrm>
              <a:prstGeom prst="rec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Rounded Corners 40">
                <a:extLst>
                  <a:ext uri="{FF2B5EF4-FFF2-40B4-BE49-F238E27FC236}">
                    <a16:creationId xmlns:a16="http://schemas.microsoft.com/office/drawing/2014/main" id="{4148E124-469D-4066-9ACB-1DA60B9E202F}"/>
                  </a:ext>
                </a:extLst>
              </p:cNvPr>
              <p:cNvSpPr/>
              <p:nvPr/>
            </p:nvSpPr>
            <p:spPr>
              <a:xfrm>
                <a:off x="6996022" y="2220002"/>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Model problem 0</a:t>
                </a:r>
              </a:p>
            </p:txBody>
          </p:sp>
          <p:sp>
            <p:nvSpPr>
              <p:cNvPr id="42" name="Rectangle: Rounded Corners 41">
                <a:extLst>
                  <a:ext uri="{FF2B5EF4-FFF2-40B4-BE49-F238E27FC236}">
                    <a16:creationId xmlns:a16="http://schemas.microsoft.com/office/drawing/2014/main" id="{A5DCC5AC-C832-4803-AF8F-2D05679B8D1A}"/>
                  </a:ext>
                </a:extLst>
              </p:cNvPr>
              <p:cNvSpPr/>
              <p:nvPr/>
            </p:nvSpPr>
            <p:spPr>
              <a:xfrm>
                <a:off x="7004649" y="2818832"/>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Model problem 1</a:t>
                </a:r>
              </a:p>
            </p:txBody>
          </p:sp>
          <p:sp>
            <p:nvSpPr>
              <p:cNvPr id="43" name="Rectangle: Rounded Corners 42">
                <a:extLst>
                  <a:ext uri="{FF2B5EF4-FFF2-40B4-BE49-F238E27FC236}">
                    <a16:creationId xmlns:a16="http://schemas.microsoft.com/office/drawing/2014/main" id="{D2B69304-63CD-4520-8A6E-4ADA03FDEC69}"/>
                  </a:ext>
                </a:extLst>
              </p:cNvPr>
              <p:cNvSpPr/>
              <p:nvPr/>
            </p:nvSpPr>
            <p:spPr>
              <a:xfrm>
                <a:off x="6996022" y="3417662"/>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Model problem 2</a:t>
                </a:r>
              </a:p>
            </p:txBody>
          </p:sp>
          <p:sp>
            <p:nvSpPr>
              <p:cNvPr id="44" name="Rectangle: Rounded Corners 43">
                <a:extLst>
                  <a:ext uri="{FF2B5EF4-FFF2-40B4-BE49-F238E27FC236}">
                    <a16:creationId xmlns:a16="http://schemas.microsoft.com/office/drawing/2014/main" id="{8F603D60-52EE-4D98-A838-5CC6ADD33BF0}"/>
                  </a:ext>
                </a:extLst>
              </p:cNvPr>
              <p:cNvSpPr/>
              <p:nvPr/>
            </p:nvSpPr>
            <p:spPr>
              <a:xfrm>
                <a:off x="6996022" y="4426785"/>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Model problem N</a:t>
                </a:r>
              </a:p>
            </p:txBody>
          </p:sp>
          <p:sp>
            <p:nvSpPr>
              <p:cNvPr id="45" name="Rectangle: Rounded Corners 44">
                <a:extLst>
                  <a:ext uri="{FF2B5EF4-FFF2-40B4-BE49-F238E27FC236}">
                    <a16:creationId xmlns:a16="http://schemas.microsoft.com/office/drawing/2014/main" id="{FFB087A3-8EEB-49B6-8629-72D1001D095A}"/>
                  </a:ext>
                </a:extLst>
              </p:cNvPr>
              <p:cNvSpPr/>
              <p:nvPr/>
            </p:nvSpPr>
            <p:spPr>
              <a:xfrm>
                <a:off x="6996022" y="4016492"/>
                <a:ext cx="1121434" cy="311794"/>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a:t>
                </a:r>
              </a:p>
            </p:txBody>
          </p:sp>
        </p:grpSp>
        <p:sp>
          <p:nvSpPr>
            <p:cNvPr id="39" name="TextBox 38">
              <a:extLst>
                <a:ext uri="{FF2B5EF4-FFF2-40B4-BE49-F238E27FC236}">
                  <a16:creationId xmlns:a16="http://schemas.microsoft.com/office/drawing/2014/main" id="{06F02C1F-D49A-414F-B70E-5C34EA2933B0}"/>
                </a:ext>
              </a:extLst>
            </p:cNvPr>
            <p:cNvSpPr txBox="1"/>
            <p:nvPr/>
          </p:nvSpPr>
          <p:spPr>
            <a:xfrm>
              <a:off x="6849373" y="1795811"/>
              <a:ext cx="1414731" cy="307777"/>
            </a:xfrm>
            <a:prstGeom prst="rect">
              <a:avLst/>
            </a:prstGeom>
            <a:noFill/>
          </p:spPr>
          <p:txBody>
            <a:bodyPr wrap="square" rtlCol="0">
              <a:spAutoFit/>
            </a:bodyPr>
            <a:lstStyle/>
            <a:p>
              <a:r>
                <a:rPr lang="en-US" sz="1400" b="1" dirty="0">
                  <a:solidFill>
                    <a:schemeClr val="bg1"/>
                  </a:solidFill>
                </a:rPr>
                <a:t>Load step 1</a:t>
              </a:r>
            </a:p>
          </p:txBody>
        </p:sp>
      </p:grpSp>
      <p:grpSp>
        <p:nvGrpSpPr>
          <p:cNvPr id="46" name="Group 45">
            <a:extLst>
              <a:ext uri="{FF2B5EF4-FFF2-40B4-BE49-F238E27FC236}">
                <a16:creationId xmlns:a16="http://schemas.microsoft.com/office/drawing/2014/main" id="{56834361-95D0-4C8F-8FDE-59411C6DC305}"/>
              </a:ext>
            </a:extLst>
          </p:cNvPr>
          <p:cNvGrpSpPr/>
          <p:nvPr/>
        </p:nvGrpSpPr>
        <p:grpSpPr>
          <a:xfrm>
            <a:off x="10092902" y="1522678"/>
            <a:ext cx="1440612" cy="3311028"/>
            <a:chOff x="6849373" y="1795811"/>
            <a:chExt cx="1440612" cy="3311028"/>
          </a:xfrm>
        </p:grpSpPr>
        <p:grpSp>
          <p:nvGrpSpPr>
            <p:cNvPr id="47" name="Group 46">
              <a:extLst>
                <a:ext uri="{FF2B5EF4-FFF2-40B4-BE49-F238E27FC236}">
                  <a16:creationId xmlns:a16="http://schemas.microsoft.com/office/drawing/2014/main" id="{9A8C8771-EFB4-4873-A169-32F67F4A68BA}"/>
                </a:ext>
              </a:extLst>
            </p:cNvPr>
            <p:cNvGrpSpPr/>
            <p:nvPr/>
          </p:nvGrpSpPr>
          <p:grpSpPr>
            <a:xfrm>
              <a:off x="6858000" y="1803623"/>
              <a:ext cx="1431985" cy="3303216"/>
              <a:chOff x="6858000" y="1803623"/>
              <a:chExt cx="1431985" cy="3303216"/>
            </a:xfrm>
          </p:grpSpPr>
          <p:sp>
            <p:nvSpPr>
              <p:cNvPr id="49" name="Rectangle 48">
                <a:extLst>
                  <a:ext uri="{FF2B5EF4-FFF2-40B4-BE49-F238E27FC236}">
                    <a16:creationId xmlns:a16="http://schemas.microsoft.com/office/drawing/2014/main" id="{01DE3E4F-5D99-465C-9E50-D9426307AD7F}"/>
                  </a:ext>
                </a:extLst>
              </p:cNvPr>
              <p:cNvSpPr/>
              <p:nvPr/>
            </p:nvSpPr>
            <p:spPr>
              <a:xfrm>
                <a:off x="6858000" y="1803623"/>
                <a:ext cx="1431985" cy="3303216"/>
              </a:xfrm>
              <a:prstGeom prst="rec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Rounded Corners 49">
                <a:extLst>
                  <a:ext uri="{FF2B5EF4-FFF2-40B4-BE49-F238E27FC236}">
                    <a16:creationId xmlns:a16="http://schemas.microsoft.com/office/drawing/2014/main" id="{810A311B-E2BD-4CFE-8F8C-0D9153686B92}"/>
                  </a:ext>
                </a:extLst>
              </p:cNvPr>
              <p:cNvSpPr/>
              <p:nvPr/>
            </p:nvSpPr>
            <p:spPr>
              <a:xfrm>
                <a:off x="6996022" y="2220002"/>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Model problem 0</a:t>
                </a:r>
              </a:p>
            </p:txBody>
          </p:sp>
          <p:sp>
            <p:nvSpPr>
              <p:cNvPr id="51" name="Rectangle: Rounded Corners 50">
                <a:extLst>
                  <a:ext uri="{FF2B5EF4-FFF2-40B4-BE49-F238E27FC236}">
                    <a16:creationId xmlns:a16="http://schemas.microsoft.com/office/drawing/2014/main" id="{E0BF5416-0C79-4881-85CF-54E3FC6900AF}"/>
                  </a:ext>
                </a:extLst>
              </p:cNvPr>
              <p:cNvSpPr/>
              <p:nvPr/>
            </p:nvSpPr>
            <p:spPr>
              <a:xfrm>
                <a:off x="7004649" y="2818832"/>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Model problem 1</a:t>
                </a:r>
              </a:p>
            </p:txBody>
          </p:sp>
          <p:sp>
            <p:nvSpPr>
              <p:cNvPr id="52" name="Rectangle: Rounded Corners 51">
                <a:extLst>
                  <a:ext uri="{FF2B5EF4-FFF2-40B4-BE49-F238E27FC236}">
                    <a16:creationId xmlns:a16="http://schemas.microsoft.com/office/drawing/2014/main" id="{A7361A51-A60A-4DEA-B624-7A9D44673D8F}"/>
                  </a:ext>
                </a:extLst>
              </p:cNvPr>
              <p:cNvSpPr/>
              <p:nvPr/>
            </p:nvSpPr>
            <p:spPr>
              <a:xfrm>
                <a:off x="6996022" y="3417662"/>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Model problem 2</a:t>
                </a:r>
              </a:p>
            </p:txBody>
          </p:sp>
          <p:sp>
            <p:nvSpPr>
              <p:cNvPr id="53" name="Rectangle: Rounded Corners 52">
                <a:extLst>
                  <a:ext uri="{FF2B5EF4-FFF2-40B4-BE49-F238E27FC236}">
                    <a16:creationId xmlns:a16="http://schemas.microsoft.com/office/drawing/2014/main" id="{379137F7-4D33-4829-83F5-202AE33A9CBC}"/>
                  </a:ext>
                </a:extLst>
              </p:cNvPr>
              <p:cNvSpPr/>
              <p:nvPr/>
            </p:nvSpPr>
            <p:spPr>
              <a:xfrm>
                <a:off x="6996022" y="4426785"/>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Model problem N</a:t>
                </a:r>
              </a:p>
            </p:txBody>
          </p:sp>
          <p:sp>
            <p:nvSpPr>
              <p:cNvPr id="54" name="Rectangle: Rounded Corners 53">
                <a:extLst>
                  <a:ext uri="{FF2B5EF4-FFF2-40B4-BE49-F238E27FC236}">
                    <a16:creationId xmlns:a16="http://schemas.microsoft.com/office/drawing/2014/main" id="{29775479-B392-49BD-BD13-7EF0319E4FE8}"/>
                  </a:ext>
                </a:extLst>
              </p:cNvPr>
              <p:cNvSpPr/>
              <p:nvPr/>
            </p:nvSpPr>
            <p:spPr>
              <a:xfrm>
                <a:off x="6996022" y="4016492"/>
                <a:ext cx="1121434" cy="311794"/>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a:t>
                </a:r>
              </a:p>
            </p:txBody>
          </p:sp>
        </p:grpSp>
        <p:sp>
          <p:nvSpPr>
            <p:cNvPr id="48" name="TextBox 47">
              <a:extLst>
                <a:ext uri="{FF2B5EF4-FFF2-40B4-BE49-F238E27FC236}">
                  <a16:creationId xmlns:a16="http://schemas.microsoft.com/office/drawing/2014/main" id="{C3D4C01E-8638-4660-9553-8A6171B372C8}"/>
                </a:ext>
              </a:extLst>
            </p:cNvPr>
            <p:cNvSpPr txBox="1"/>
            <p:nvPr/>
          </p:nvSpPr>
          <p:spPr>
            <a:xfrm>
              <a:off x="6849373" y="1795811"/>
              <a:ext cx="1414731" cy="307777"/>
            </a:xfrm>
            <a:prstGeom prst="rect">
              <a:avLst/>
            </a:prstGeom>
            <a:noFill/>
          </p:spPr>
          <p:txBody>
            <a:bodyPr wrap="square" rtlCol="0">
              <a:spAutoFit/>
            </a:bodyPr>
            <a:lstStyle/>
            <a:p>
              <a:r>
                <a:rPr lang="en-US" sz="1400" b="1" dirty="0">
                  <a:solidFill>
                    <a:schemeClr val="bg1"/>
                  </a:solidFill>
                </a:rPr>
                <a:t>Load step 2</a:t>
              </a:r>
            </a:p>
          </p:txBody>
        </p:sp>
      </p:grpSp>
      <p:pic>
        <p:nvPicPr>
          <p:cNvPr id="56" name="Graphic 55" descr="Checkmark with solid fill">
            <a:extLst>
              <a:ext uri="{FF2B5EF4-FFF2-40B4-BE49-F238E27FC236}">
                <a16:creationId xmlns:a16="http://schemas.microsoft.com/office/drawing/2014/main" id="{03F9751C-B638-431C-A45A-D0AA5BDFC0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95275" y="3958189"/>
            <a:ext cx="470493" cy="502172"/>
          </a:xfrm>
          <a:prstGeom prst="rect">
            <a:avLst/>
          </a:prstGeom>
        </p:spPr>
      </p:pic>
      <p:pic>
        <p:nvPicPr>
          <p:cNvPr id="57" name="Graphic 56" descr="Checkmark with solid fill">
            <a:extLst>
              <a:ext uri="{FF2B5EF4-FFF2-40B4-BE49-F238E27FC236}">
                <a16:creationId xmlns:a16="http://schemas.microsoft.com/office/drawing/2014/main" id="{F64D0FBB-D80C-49CA-9FD1-F870144D04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01098" y="3975202"/>
            <a:ext cx="470493" cy="502172"/>
          </a:xfrm>
          <a:prstGeom prst="rect">
            <a:avLst/>
          </a:prstGeom>
        </p:spPr>
      </p:pic>
      <p:pic>
        <p:nvPicPr>
          <p:cNvPr id="58" name="Graphic 57" descr="Checkmark with solid fill">
            <a:extLst>
              <a:ext uri="{FF2B5EF4-FFF2-40B4-BE49-F238E27FC236}">
                <a16:creationId xmlns:a16="http://schemas.microsoft.com/office/drawing/2014/main" id="{FA82B45E-41D5-4C5C-8333-BFECF1E64E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30766" y="3975202"/>
            <a:ext cx="470493" cy="502172"/>
          </a:xfrm>
          <a:prstGeom prst="rect">
            <a:avLst/>
          </a:prstGeom>
        </p:spPr>
      </p:pic>
      <p:cxnSp>
        <p:nvCxnSpPr>
          <p:cNvPr id="60" name="Connector: Curved 59">
            <a:extLst>
              <a:ext uri="{FF2B5EF4-FFF2-40B4-BE49-F238E27FC236}">
                <a16:creationId xmlns:a16="http://schemas.microsoft.com/office/drawing/2014/main" id="{079F2FCF-F575-4426-958A-EF82E26B853C}"/>
              </a:ext>
            </a:extLst>
          </p:cNvPr>
          <p:cNvCxnSpPr>
            <a:cxnSpLocks/>
            <a:stCxn id="56" idx="2"/>
            <a:endCxn id="41" idx="1"/>
          </p:cNvCxnSpPr>
          <p:nvPr/>
        </p:nvCxnSpPr>
        <p:spPr>
          <a:xfrm rot="5400000" flipH="1" flipV="1">
            <a:off x="7243006" y="3088456"/>
            <a:ext cx="2259420" cy="484389"/>
          </a:xfrm>
          <a:prstGeom prst="curvedConnector4">
            <a:avLst>
              <a:gd name="adj1" fmla="val -2108"/>
              <a:gd name="adj2" fmla="val 29056"/>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61" name="Connector: Curved 60">
            <a:extLst>
              <a:ext uri="{FF2B5EF4-FFF2-40B4-BE49-F238E27FC236}">
                <a16:creationId xmlns:a16="http://schemas.microsoft.com/office/drawing/2014/main" id="{7EE15FB0-BD17-4FAD-BAAE-E49B41CF5142}"/>
              </a:ext>
            </a:extLst>
          </p:cNvPr>
          <p:cNvCxnSpPr>
            <a:cxnSpLocks/>
            <a:stCxn id="57" idx="2"/>
            <a:endCxn id="50" idx="1"/>
          </p:cNvCxnSpPr>
          <p:nvPr/>
        </p:nvCxnSpPr>
        <p:spPr>
          <a:xfrm rot="5400000" flipH="1" flipV="1">
            <a:off x="8847778" y="3085602"/>
            <a:ext cx="2280339" cy="503206"/>
          </a:xfrm>
          <a:prstGeom prst="curvedConnector4">
            <a:avLst>
              <a:gd name="adj1" fmla="val 1253"/>
              <a:gd name="adj2" fmla="val 3741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74" name="TextBox 73">
            <a:extLst>
              <a:ext uri="{FF2B5EF4-FFF2-40B4-BE49-F238E27FC236}">
                <a16:creationId xmlns:a16="http://schemas.microsoft.com/office/drawing/2014/main" id="{AF7247D4-B192-4B8D-8A82-02EA92FFB0BF}"/>
              </a:ext>
            </a:extLst>
          </p:cNvPr>
          <p:cNvSpPr txBox="1"/>
          <p:nvPr/>
        </p:nvSpPr>
        <p:spPr>
          <a:xfrm>
            <a:off x="6679723" y="4953385"/>
            <a:ext cx="5070911" cy="369332"/>
          </a:xfrm>
          <a:prstGeom prst="rect">
            <a:avLst/>
          </a:prstGeom>
          <a:noFill/>
        </p:spPr>
        <p:txBody>
          <a:bodyPr wrap="square" rtlCol="0">
            <a:spAutoFit/>
          </a:bodyPr>
          <a:lstStyle/>
          <a:p>
            <a:r>
              <a:rPr lang="en-US" dirty="0"/>
              <a:t>Alternative perspective (multiple time steps)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D9A5AA5-1CD2-DED2-A54E-B6F1A676458D}"/>
                  </a:ext>
                </a:extLst>
              </p:cNvPr>
              <p:cNvSpPr txBox="1"/>
              <p:nvPr/>
            </p:nvSpPr>
            <p:spPr>
              <a:xfrm>
                <a:off x="7365217" y="1239528"/>
                <a:ext cx="41755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0</m:t>
                          </m:r>
                        </m:sub>
                      </m:sSub>
                    </m:oMath>
                  </m:oMathPara>
                </a14:m>
                <a:endParaRPr lang="en-US" dirty="0"/>
              </a:p>
            </p:txBody>
          </p:sp>
        </mc:Choice>
        <mc:Fallback xmlns="">
          <p:sp>
            <p:nvSpPr>
              <p:cNvPr id="3" name="TextBox 2">
                <a:extLst>
                  <a:ext uri="{FF2B5EF4-FFF2-40B4-BE49-F238E27FC236}">
                    <a16:creationId xmlns:a16="http://schemas.microsoft.com/office/drawing/2014/main" id="{4D9A5AA5-1CD2-DED2-A54E-B6F1A676458D}"/>
                  </a:ext>
                </a:extLst>
              </p:cNvPr>
              <p:cNvSpPr txBox="1">
                <a:spLocks noRot="1" noChangeAspect="1" noMove="1" noResize="1" noEditPoints="1" noAdjustHandles="1" noChangeArrowheads="1" noChangeShapeType="1" noTextEdit="1"/>
              </p:cNvSpPr>
              <p:nvPr/>
            </p:nvSpPr>
            <p:spPr>
              <a:xfrm>
                <a:off x="7365217" y="1239528"/>
                <a:ext cx="417550" cy="276999"/>
              </a:xfrm>
              <a:prstGeom prst="rect">
                <a:avLst/>
              </a:prstGeom>
              <a:blipFill>
                <a:blip r:embed="rId5"/>
                <a:stretch>
                  <a:fillRect l="-11594" r="-5797"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B1C0BE4-26F3-16DB-FA71-3CA7DC3E6DC6}"/>
                  </a:ext>
                </a:extLst>
              </p:cNvPr>
              <p:cNvSpPr txBox="1"/>
              <p:nvPr/>
            </p:nvSpPr>
            <p:spPr>
              <a:xfrm>
                <a:off x="8966852" y="1249565"/>
                <a:ext cx="4122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1</m:t>
                          </m:r>
                        </m:sub>
                      </m:sSub>
                    </m:oMath>
                  </m:oMathPara>
                </a14:m>
                <a:endParaRPr lang="en-US" dirty="0"/>
              </a:p>
            </p:txBody>
          </p:sp>
        </mc:Choice>
        <mc:Fallback xmlns="">
          <p:sp>
            <p:nvSpPr>
              <p:cNvPr id="5" name="TextBox 4">
                <a:extLst>
                  <a:ext uri="{FF2B5EF4-FFF2-40B4-BE49-F238E27FC236}">
                    <a16:creationId xmlns:a16="http://schemas.microsoft.com/office/drawing/2014/main" id="{EB1C0BE4-26F3-16DB-FA71-3CA7DC3E6DC6}"/>
                  </a:ext>
                </a:extLst>
              </p:cNvPr>
              <p:cNvSpPr txBox="1">
                <a:spLocks noRot="1" noChangeAspect="1" noMove="1" noResize="1" noEditPoints="1" noAdjustHandles="1" noChangeArrowheads="1" noChangeShapeType="1" noTextEdit="1"/>
              </p:cNvSpPr>
              <p:nvPr/>
            </p:nvSpPr>
            <p:spPr>
              <a:xfrm>
                <a:off x="8966852" y="1249565"/>
                <a:ext cx="412228" cy="276999"/>
              </a:xfrm>
              <a:prstGeom prst="rect">
                <a:avLst/>
              </a:prstGeom>
              <a:blipFill>
                <a:blip r:embed="rId6"/>
                <a:stretch>
                  <a:fillRect l="-13235" r="-441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146CB5A-AACC-41DA-B927-480C042624F2}"/>
                  </a:ext>
                </a:extLst>
              </p:cNvPr>
              <p:cNvSpPr txBox="1"/>
              <p:nvPr/>
            </p:nvSpPr>
            <p:spPr>
              <a:xfrm>
                <a:off x="10584703" y="1237500"/>
                <a:ext cx="41755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2</m:t>
                          </m:r>
                        </m:sub>
                      </m:sSub>
                    </m:oMath>
                  </m:oMathPara>
                </a14:m>
                <a:endParaRPr lang="en-US" dirty="0"/>
              </a:p>
            </p:txBody>
          </p:sp>
        </mc:Choice>
        <mc:Fallback xmlns="">
          <p:sp>
            <p:nvSpPr>
              <p:cNvPr id="6" name="TextBox 5">
                <a:extLst>
                  <a:ext uri="{FF2B5EF4-FFF2-40B4-BE49-F238E27FC236}">
                    <a16:creationId xmlns:a16="http://schemas.microsoft.com/office/drawing/2014/main" id="{B146CB5A-AACC-41DA-B927-480C042624F2}"/>
                  </a:ext>
                </a:extLst>
              </p:cNvPr>
              <p:cNvSpPr txBox="1">
                <a:spLocks noRot="1" noChangeAspect="1" noMove="1" noResize="1" noEditPoints="1" noAdjustHandles="1" noChangeArrowheads="1" noChangeShapeType="1" noTextEdit="1"/>
              </p:cNvSpPr>
              <p:nvPr/>
            </p:nvSpPr>
            <p:spPr>
              <a:xfrm>
                <a:off x="10584703" y="1237500"/>
                <a:ext cx="417550" cy="276999"/>
              </a:xfrm>
              <a:prstGeom prst="rect">
                <a:avLst/>
              </a:prstGeom>
              <a:blipFill>
                <a:blip r:embed="rId7"/>
                <a:stretch>
                  <a:fillRect l="-11594" r="-5797" b="-17778"/>
                </a:stretch>
              </a:blipFill>
            </p:spPr>
            <p:txBody>
              <a:bodyPr/>
              <a:lstStyle/>
              <a:p>
                <a:r>
                  <a:rPr lang="en-US">
                    <a:noFill/>
                  </a:rPr>
                  <a:t> </a:t>
                </a:r>
              </a:p>
            </p:txBody>
          </p:sp>
        </mc:Fallback>
      </mc:AlternateContent>
    </p:spTree>
    <p:extLst>
      <p:ext uri="{BB962C8B-B14F-4D97-AF65-F5344CB8AC3E}">
        <p14:creationId xmlns:p14="http://schemas.microsoft.com/office/powerpoint/2010/main" val="144278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Arrow: Chevron 112">
            <a:extLst>
              <a:ext uri="{FF2B5EF4-FFF2-40B4-BE49-F238E27FC236}">
                <a16:creationId xmlns:a16="http://schemas.microsoft.com/office/drawing/2014/main" id="{DFFCE597-FA52-4CFB-87DA-4300199DC62E}"/>
              </a:ext>
            </a:extLst>
          </p:cNvPr>
          <p:cNvSpPr/>
          <p:nvPr/>
        </p:nvSpPr>
        <p:spPr>
          <a:xfrm>
            <a:off x="7663486" y="1348398"/>
            <a:ext cx="4178259" cy="4831265"/>
          </a:xfrm>
          <a:prstGeom prst="chevron">
            <a:avLst>
              <a:gd name="adj" fmla="val 16033"/>
            </a:avLst>
          </a:prstGeom>
          <a:solidFill>
            <a:schemeClr val="accent1">
              <a:alpha val="25000"/>
            </a:schemeClr>
          </a:solidFill>
          <a:ln>
            <a:solidFill>
              <a:schemeClr val="accent1">
                <a:shade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FAA01294-D6D8-444D-98FA-9362C2464C49}"/>
              </a:ext>
            </a:extLst>
          </p:cNvPr>
          <p:cNvSpPr>
            <a:spLocks noGrp="1"/>
          </p:cNvSpPr>
          <p:nvPr>
            <p:ph type="title"/>
          </p:nvPr>
        </p:nvSpPr>
        <p:spPr/>
        <p:txBody>
          <a:bodyPr/>
          <a:lstStyle/>
          <a:p>
            <a:r>
              <a:rPr lang="en-US" dirty="0"/>
              <a:t>What’s a Level 1 solve? </a:t>
            </a:r>
          </a:p>
        </p:txBody>
      </p:sp>
      <p:sp>
        <p:nvSpPr>
          <p:cNvPr id="4" name="Slide Number Placeholder 3">
            <a:extLst>
              <a:ext uri="{FF2B5EF4-FFF2-40B4-BE49-F238E27FC236}">
                <a16:creationId xmlns:a16="http://schemas.microsoft.com/office/drawing/2014/main" id="{01075321-8136-4043-A3CC-61BED9D58A99}"/>
              </a:ext>
            </a:extLst>
          </p:cNvPr>
          <p:cNvSpPr>
            <a:spLocks noGrp="1"/>
          </p:cNvSpPr>
          <p:nvPr>
            <p:ph type="sldNum" sz="quarter" idx="4"/>
          </p:nvPr>
        </p:nvSpPr>
        <p:spPr/>
        <p:txBody>
          <a:bodyPr/>
          <a:lstStyle/>
          <a:p>
            <a:pPr algn="ctr"/>
            <a:fld id="{F6B149FD-26F7-3645-B4E7-BA8B8CC5EEA8}" type="slidenum">
              <a:rPr lang="en-US" smtClean="0"/>
              <a:pPr algn="ctr"/>
              <a:t>134</a:t>
            </a:fld>
            <a:endParaRPr lang="en-US" dirty="0"/>
          </a:p>
        </p:txBody>
      </p:sp>
      <p:grpSp>
        <p:nvGrpSpPr>
          <p:cNvPr id="3" name="Group 2">
            <a:extLst>
              <a:ext uri="{FF2B5EF4-FFF2-40B4-BE49-F238E27FC236}">
                <a16:creationId xmlns:a16="http://schemas.microsoft.com/office/drawing/2014/main" id="{34BE802E-D743-438C-B7CC-F711B61A26CC}"/>
              </a:ext>
            </a:extLst>
          </p:cNvPr>
          <p:cNvGrpSpPr/>
          <p:nvPr/>
        </p:nvGrpSpPr>
        <p:grpSpPr>
          <a:xfrm>
            <a:off x="702315" y="1348398"/>
            <a:ext cx="2686050" cy="1647108"/>
            <a:chOff x="6679723" y="1795811"/>
            <a:chExt cx="5405885" cy="3314934"/>
          </a:xfrm>
        </p:grpSpPr>
        <p:sp>
          <p:nvSpPr>
            <p:cNvPr id="55" name="Arrow: Right 54">
              <a:extLst>
                <a:ext uri="{FF2B5EF4-FFF2-40B4-BE49-F238E27FC236}">
                  <a16:creationId xmlns:a16="http://schemas.microsoft.com/office/drawing/2014/main" id="{094D0FA4-3A79-41D8-8298-063FB8476A4E}"/>
                </a:ext>
              </a:extLst>
            </p:cNvPr>
            <p:cNvSpPr/>
            <p:nvPr/>
          </p:nvSpPr>
          <p:spPr>
            <a:xfrm>
              <a:off x="6679723" y="2431215"/>
              <a:ext cx="5405885" cy="2319292"/>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nvGrpSpPr>
            <p:cNvPr id="36" name="Group 35">
              <a:extLst>
                <a:ext uri="{FF2B5EF4-FFF2-40B4-BE49-F238E27FC236}">
                  <a16:creationId xmlns:a16="http://schemas.microsoft.com/office/drawing/2014/main" id="{249523DB-AD41-4767-979E-F35D36633A75}"/>
                </a:ext>
              </a:extLst>
            </p:cNvPr>
            <p:cNvGrpSpPr/>
            <p:nvPr/>
          </p:nvGrpSpPr>
          <p:grpSpPr>
            <a:xfrm>
              <a:off x="6849373" y="1795811"/>
              <a:ext cx="1440612" cy="3311028"/>
              <a:chOff x="6849373" y="1795811"/>
              <a:chExt cx="1440612" cy="3311028"/>
            </a:xfrm>
          </p:grpSpPr>
          <p:grpSp>
            <p:nvGrpSpPr>
              <p:cNvPr id="20" name="Group 19">
                <a:extLst>
                  <a:ext uri="{FF2B5EF4-FFF2-40B4-BE49-F238E27FC236}">
                    <a16:creationId xmlns:a16="http://schemas.microsoft.com/office/drawing/2014/main" id="{C0C4E983-9EC8-4EEC-A89D-DF396A3D5321}"/>
                  </a:ext>
                </a:extLst>
              </p:cNvPr>
              <p:cNvGrpSpPr/>
              <p:nvPr/>
            </p:nvGrpSpPr>
            <p:grpSpPr>
              <a:xfrm>
                <a:off x="6858000" y="1803623"/>
                <a:ext cx="1431985" cy="3303216"/>
                <a:chOff x="6858000" y="1803623"/>
                <a:chExt cx="1431985" cy="3303216"/>
              </a:xfrm>
            </p:grpSpPr>
            <p:sp>
              <p:nvSpPr>
                <p:cNvPr id="12" name="Rectangle 11">
                  <a:extLst>
                    <a:ext uri="{FF2B5EF4-FFF2-40B4-BE49-F238E27FC236}">
                      <a16:creationId xmlns:a16="http://schemas.microsoft.com/office/drawing/2014/main" id="{756EA1D1-2601-4D6D-8E64-8263B21DBCDE}"/>
                    </a:ext>
                  </a:extLst>
                </p:cNvPr>
                <p:cNvSpPr/>
                <p:nvPr/>
              </p:nvSpPr>
              <p:spPr>
                <a:xfrm>
                  <a:off x="6858000" y="1803623"/>
                  <a:ext cx="1431985" cy="3303216"/>
                </a:xfrm>
                <a:prstGeom prst="rect">
                  <a:avLst/>
                </a:prstGeom>
                <a:solidFill>
                  <a:schemeClr val="accent1">
                    <a:alpha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p>
              </p:txBody>
            </p:sp>
            <p:sp>
              <p:nvSpPr>
                <p:cNvPr id="15" name="Rectangle: Rounded Corners 14">
                  <a:extLst>
                    <a:ext uri="{FF2B5EF4-FFF2-40B4-BE49-F238E27FC236}">
                      <a16:creationId xmlns:a16="http://schemas.microsoft.com/office/drawing/2014/main" id="{82225229-938B-46C8-BB1B-05FF9E0C6244}"/>
                    </a:ext>
                  </a:extLst>
                </p:cNvPr>
                <p:cNvSpPr/>
                <p:nvPr/>
              </p:nvSpPr>
              <p:spPr>
                <a:xfrm>
                  <a:off x="6996022" y="2220002"/>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500" dirty="0"/>
                    <a:t>Model problem 0</a:t>
                  </a:r>
                </a:p>
              </p:txBody>
            </p:sp>
            <p:sp>
              <p:nvSpPr>
                <p:cNvPr id="16" name="Rectangle: Rounded Corners 15">
                  <a:extLst>
                    <a:ext uri="{FF2B5EF4-FFF2-40B4-BE49-F238E27FC236}">
                      <a16:creationId xmlns:a16="http://schemas.microsoft.com/office/drawing/2014/main" id="{15BDABA4-2480-413F-B998-7893EF8A3CE8}"/>
                    </a:ext>
                  </a:extLst>
                </p:cNvPr>
                <p:cNvSpPr/>
                <p:nvPr/>
              </p:nvSpPr>
              <p:spPr>
                <a:xfrm>
                  <a:off x="7004649" y="2818832"/>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500" dirty="0"/>
                    <a:t>Model problem 1</a:t>
                  </a:r>
                </a:p>
              </p:txBody>
            </p:sp>
            <p:sp>
              <p:nvSpPr>
                <p:cNvPr id="17" name="Rectangle: Rounded Corners 16">
                  <a:extLst>
                    <a:ext uri="{FF2B5EF4-FFF2-40B4-BE49-F238E27FC236}">
                      <a16:creationId xmlns:a16="http://schemas.microsoft.com/office/drawing/2014/main" id="{FB58C58C-C6DF-4C96-AA31-9DF77AB5C98C}"/>
                    </a:ext>
                  </a:extLst>
                </p:cNvPr>
                <p:cNvSpPr/>
                <p:nvPr/>
              </p:nvSpPr>
              <p:spPr>
                <a:xfrm>
                  <a:off x="6996022" y="3417662"/>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500" dirty="0"/>
                    <a:t>Model problem 2</a:t>
                  </a:r>
                </a:p>
              </p:txBody>
            </p:sp>
            <p:sp>
              <p:nvSpPr>
                <p:cNvPr id="18" name="Rectangle: Rounded Corners 17">
                  <a:extLst>
                    <a:ext uri="{FF2B5EF4-FFF2-40B4-BE49-F238E27FC236}">
                      <a16:creationId xmlns:a16="http://schemas.microsoft.com/office/drawing/2014/main" id="{61F12E08-A25F-4D7E-AB6B-645945FE2CD3}"/>
                    </a:ext>
                  </a:extLst>
                </p:cNvPr>
                <p:cNvSpPr/>
                <p:nvPr/>
              </p:nvSpPr>
              <p:spPr>
                <a:xfrm>
                  <a:off x="6996022" y="4426785"/>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500" dirty="0"/>
                    <a:t>Model problem N</a:t>
                  </a:r>
                </a:p>
              </p:txBody>
            </p:sp>
            <p:sp>
              <p:nvSpPr>
                <p:cNvPr id="19" name="Rectangle: Rounded Corners 18">
                  <a:extLst>
                    <a:ext uri="{FF2B5EF4-FFF2-40B4-BE49-F238E27FC236}">
                      <a16:creationId xmlns:a16="http://schemas.microsoft.com/office/drawing/2014/main" id="{B8EB8E8E-74BA-42A4-AD27-DB30CA11F946}"/>
                    </a:ext>
                  </a:extLst>
                </p:cNvPr>
                <p:cNvSpPr/>
                <p:nvPr/>
              </p:nvSpPr>
              <p:spPr>
                <a:xfrm>
                  <a:off x="6996022" y="4016492"/>
                  <a:ext cx="1121434" cy="311794"/>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500" dirty="0"/>
                    <a:t>…</a:t>
                  </a:r>
                </a:p>
              </p:txBody>
            </p:sp>
          </p:grpSp>
          <p:sp>
            <p:nvSpPr>
              <p:cNvPr id="35" name="TextBox 34">
                <a:extLst>
                  <a:ext uri="{FF2B5EF4-FFF2-40B4-BE49-F238E27FC236}">
                    <a16:creationId xmlns:a16="http://schemas.microsoft.com/office/drawing/2014/main" id="{3F0D9DD8-DCBF-4A68-B9C4-D3DC29D2FBA6}"/>
                  </a:ext>
                </a:extLst>
              </p:cNvPr>
              <p:cNvSpPr txBox="1"/>
              <p:nvPr/>
            </p:nvSpPr>
            <p:spPr>
              <a:xfrm>
                <a:off x="6849373" y="1795811"/>
                <a:ext cx="1414730" cy="340683"/>
              </a:xfrm>
              <a:prstGeom prst="rect">
                <a:avLst/>
              </a:prstGeom>
              <a:noFill/>
            </p:spPr>
            <p:txBody>
              <a:bodyPr wrap="square" rtlCol="0">
                <a:spAutoFit/>
              </a:bodyPr>
              <a:lstStyle/>
              <a:p>
                <a:r>
                  <a:rPr lang="en-US" sz="500" b="1" dirty="0">
                    <a:solidFill>
                      <a:schemeClr val="bg1"/>
                    </a:solidFill>
                  </a:rPr>
                  <a:t>Load step 0</a:t>
                </a:r>
              </a:p>
            </p:txBody>
          </p:sp>
        </p:grpSp>
        <p:grpSp>
          <p:nvGrpSpPr>
            <p:cNvPr id="37" name="Group 36">
              <a:extLst>
                <a:ext uri="{FF2B5EF4-FFF2-40B4-BE49-F238E27FC236}">
                  <a16:creationId xmlns:a16="http://schemas.microsoft.com/office/drawing/2014/main" id="{691154D2-D81D-4C98-BEF2-B0887568B98F}"/>
                </a:ext>
              </a:extLst>
            </p:cNvPr>
            <p:cNvGrpSpPr/>
            <p:nvPr/>
          </p:nvGrpSpPr>
          <p:grpSpPr>
            <a:xfrm>
              <a:off x="8468262" y="1799717"/>
              <a:ext cx="1440612" cy="3311028"/>
              <a:chOff x="6849373" y="1795811"/>
              <a:chExt cx="1440612" cy="3311028"/>
            </a:xfrm>
          </p:grpSpPr>
          <p:grpSp>
            <p:nvGrpSpPr>
              <p:cNvPr id="38" name="Group 37">
                <a:extLst>
                  <a:ext uri="{FF2B5EF4-FFF2-40B4-BE49-F238E27FC236}">
                    <a16:creationId xmlns:a16="http://schemas.microsoft.com/office/drawing/2014/main" id="{4E160A1F-EFCF-4E74-9645-E7669F5CB3A0}"/>
                  </a:ext>
                </a:extLst>
              </p:cNvPr>
              <p:cNvGrpSpPr/>
              <p:nvPr/>
            </p:nvGrpSpPr>
            <p:grpSpPr>
              <a:xfrm>
                <a:off x="6858000" y="1803623"/>
                <a:ext cx="1431985" cy="3303216"/>
                <a:chOff x="6858000" y="1803623"/>
                <a:chExt cx="1431985" cy="3303216"/>
              </a:xfrm>
            </p:grpSpPr>
            <p:sp>
              <p:nvSpPr>
                <p:cNvPr id="40" name="Rectangle 39">
                  <a:extLst>
                    <a:ext uri="{FF2B5EF4-FFF2-40B4-BE49-F238E27FC236}">
                      <a16:creationId xmlns:a16="http://schemas.microsoft.com/office/drawing/2014/main" id="{782A99B9-90D0-4B36-9422-BA5EDE337B1D}"/>
                    </a:ext>
                  </a:extLst>
                </p:cNvPr>
                <p:cNvSpPr/>
                <p:nvPr/>
              </p:nvSpPr>
              <p:spPr>
                <a:xfrm>
                  <a:off x="6858000" y="1803623"/>
                  <a:ext cx="1431985" cy="3303216"/>
                </a:xfrm>
                <a:prstGeom prst="rec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p>
              </p:txBody>
            </p:sp>
            <p:sp>
              <p:nvSpPr>
                <p:cNvPr id="41" name="Rectangle: Rounded Corners 40">
                  <a:extLst>
                    <a:ext uri="{FF2B5EF4-FFF2-40B4-BE49-F238E27FC236}">
                      <a16:creationId xmlns:a16="http://schemas.microsoft.com/office/drawing/2014/main" id="{4148E124-469D-4066-9ACB-1DA60B9E202F}"/>
                    </a:ext>
                  </a:extLst>
                </p:cNvPr>
                <p:cNvSpPr/>
                <p:nvPr/>
              </p:nvSpPr>
              <p:spPr>
                <a:xfrm>
                  <a:off x="6996022" y="2220002"/>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500" dirty="0"/>
                    <a:t>Model problem 0</a:t>
                  </a:r>
                </a:p>
              </p:txBody>
            </p:sp>
            <p:sp>
              <p:nvSpPr>
                <p:cNvPr id="42" name="Rectangle: Rounded Corners 41">
                  <a:extLst>
                    <a:ext uri="{FF2B5EF4-FFF2-40B4-BE49-F238E27FC236}">
                      <a16:creationId xmlns:a16="http://schemas.microsoft.com/office/drawing/2014/main" id="{A5DCC5AC-C832-4803-AF8F-2D05679B8D1A}"/>
                    </a:ext>
                  </a:extLst>
                </p:cNvPr>
                <p:cNvSpPr/>
                <p:nvPr/>
              </p:nvSpPr>
              <p:spPr>
                <a:xfrm>
                  <a:off x="7004649" y="2818832"/>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500" dirty="0"/>
                    <a:t>Model problem 1</a:t>
                  </a:r>
                </a:p>
              </p:txBody>
            </p:sp>
            <p:sp>
              <p:nvSpPr>
                <p:cNvPr id="43" name="Rectangle: Rounded Corners 42">
                  <a:extLst>
                    <a:ext uri="{FF2B5EF4-FFF2-40B4-BE49-F238E27FC236}">
                      <a16:creationId xmlns:a16="http://schemas.microsoft.com/office/drawing/2014/main" id="{D2B69304-63CD-4520-8A6E-4ADA03FDEC69}"/>
                    </a:ext>
                  </a:extLst>
                </p:cNvPr>
                <p:cNvSpPr/>
                <p:nvPr/>
              </p:nvSpPr>
              <p:spPr>
                <a:xfrm>
                  <a:off x="6996022" y="3417662"/>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500" dirty="0"/>
                    <a:t>Model problem 2</a:t>
                  </a:r>
                </a:p>
              </p:txBody>
            </p:sp>
            <p:sp>
              <p:nvSpPr>
                <p:cNvPr id="44" name="Rectangle: Rounded Corners 43">
                  <a:extLst>
                    <a:ext uri="{FF2B5EF4-FFF2-40B4-BE49-F238E27FC236}">
                      <a16:creationId xmlns:a16="http://schemas.microsoft.com/office/drawing/2014/main" id="{8F603D60-52EE-4D98-A838-5CC6ADD33BF0}"/>
                    </a:ext>
                  </a:extLst>
                </p:cNvPr>
                <p:cNvSpPr/>
                <p:nvPr/>
              </p:nvSpPr>
              <p:spPr>
                <a:xfrm>
                  <a:off x="6996022" y="4426785"/>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500" dirty="0"/>
                    <a:t>Model problem N</a:t>
                  </a:r>
                </a:p>
              </p:txBody>
            </p:sp>
            <p:sp>
              <p:nvSpPr>
                <p:cNvPr id="45" name="Rectangle: Rounded Corners 44">
                  <a:extLst>
                    <a:ext uri="{FF2B5EF4-FFF2-40B4-BE49-F238E27FC236}">
                      <a16:creationId xmlns:a16="http://schemas.microsoft.com/office/drawing/2014/main" id="{FFB087A3-8EEB-49B6-8629-72D1001D095A}"/>
                    </a:ext>
                  </a:extLst>
                </p:cNvPr>
                <p:cNvSpPr/>
                <p:nvPr/>
              </p:nvSpPr>
              <p:spPr>
                <a:xfrm>
                  <a:off x="6996022" y="4016492"/>
                  <a:ext cx="1121434" cy="311794"/>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500" dirty="0"/>
                    <a:t>…</a:t>
                  </a:r>
                </a:p>
              </p:txBody>
            </p:sp>
          </p:grpSp>
          <p:sp>
            <p:nvSpPr>
              <p:cNvPr id="39" name="TextBox 38">
                <a:extLst>
                  <a:ext uri="{FF2B5EF4-FFF2-40B4-BE49-F238E27FC236}">
                    <a16:creationId xmlns:a16="http://schemas.microsoft.com/office/drawing/2014/main" id="{06F02C1F-D49A-414F-B70E-5C34EA2933B0}"/>
                  </a:ext>
                </a:extLst>
              </p:cNvPr>
              <p:cNvSpPr txBox="1"/>
              <p:nvPr/>
            </p:nvSpPr>
            <p:spPr>
              <a:xfrm>
                <a:off x="6849373" y="1795811"/>
                <a:ext cx="1414730" cy="340683"/>
              </a:xfrm>
              <a:prstGeom prst="rect">
                <a:avLst/>
              </a:prstGeom>
              <a:noFill/>
            </p:spPr>
            <p:txBody>
              <a:bodyPr wrap="square" rtlCol="0">
                <a:spAutoFit/>
              </a:bodyPr>
              <a:lstStyle/>
              <a:p>
                <a:r>
                  <a:rPr lang="en-US" sz="500" b="1" dirty="0">
                    <a:solidFill>
                      <a:schemeClr val="bg1"/>
                    </a:solidFill>
                  </a:rPr>
                  <a:t>Load step 1</a:t>
                </a:r>
              </a:p>
            </p:txBody>
          </p:sp>
        </p:grpSp>
        <p:grpSp>
          <p:nvGrpSpPr>
            <p:cNvPr id="46" name="Group 45">
              <a:extLst>
                <a:ext uri="{FF2B5EF4-FFF2-40B4-BE49-F238E27FC236}">
                  <a16:creationId xmlns:a16="http://schemas.microsoft.com/office/drawing/2014/main" id="{56834361-95D0-4C8F-8FDE-59411C6DC305}"/>
                </a:ext>
              </a:extLst>
            </p:cNvPr>
            <p:cNvGrpSpPr/>
            <p:nvPr/>
          </p:nvGrpSpPr>
          <p:grpSpPr>
            <a:xfrm>
              <a:off x="10092902" y="1795811"/>
              <a:ext cx="1440612" cy="3311028"/>
              <a:chOff x="6849373" y="1795811"/>
              <a:chExt cx="1440612" cy="3311028"/>
            </a:xfrm>
          </p:grpSpPr>
          <p:grpSp>
            <p:nvGrpSpPr>
              <p:cNvPr id="47" name="Group 46">
                <a:extLst>
                  <a:ext uri="{FF2B5EF4-FFF2-40B4-BE49-F238E27FC236}">
                    <a16:creationId xmlns:a16="http://schemas.microsoft.com/office/drawing/2014/main" id="{9A8C8771-EFB4-4873-A169-32F67F4A68BA}"/>
                  </a:ext>
                </a:extLst>
              </p:cNvPr>
              <p:cNvGrpSpPr/>
              <p:nvPr/>
            </p:nvGrpSpPr>
            <p:grpSpPr>
              <a:xfrm>
                <a:off x="6858000" y="1803623"/>
                <a:ext cx="1431985" cy="3303216"/>
                <a:chOff x="6858000" y="1803623"/>
                <a:chExt cx="1431985" cy="3303216"/>
              </a:xfrm>
            </p:grpSpPr>
            <p:sp>
              <p:nvSpPr>
                <p:cNvPr id="49" name="Rectangle 48">
                  <a:extLst>
                    <a:ext uri="{FF2B5EF4-FFF2-40B4-BE49-F238E27FC236}">
                      <a16:creationId xmlns:a16="http://schemas.microsoft.com/office/drawing/2014/main" id="{01DE3E4F-5D99-465C-9E50-D9426307AD7F}"/>
                    </a:ext>
                  </a:extLst>
                </p:cNvPr>
                <p:cNvSpPr/>
                <p:nvPr/>
              </p:nvSpPr>
              <p:spPr>
                <a:xfrm>
                  <a:off x="6858000" y="1803623"/>
                  <a:ext cx="1431985" cy="3303216"/>
                </a:xfrm>
                <a:prstGeom prst="rec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p>
              </p:txBody>
            </p:sp>
            <p:sp>
              <p:nvSpPr>
                <p:cNvPr id="50" name="Rectangle: Rounded Corners 49">
                  <a:extLst>
                    <a:ext uri="{FF2B5EF4-FFF2-40B4-BE49-F238E27FC236}">
                      <a16:creationId xmlns:a16="http://schemas.microsoft.com/office/drawing/2014/main" id="{810A311B-E2BD-4CFE-8F8C-0D9153686B92}"/>
                    </a:ext>
                  </a:extLst>
                </p:cNvPr>
                <p:cNvSpPr/>
                <p:nvPr/>
              </p:nvSpPr>
              <p:spPr>
                <a:xfrm>
                  <a:off x="6996022" y="2220002"/>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500" dirty="0"/>
                    <a:t>Model problem 0</a:t>
                  </a:r>
                </a:p>
              </p:txBody>
            </p:sp>
            <p:sp>
              <p:nvSpPr>
                <p:cNvPr id="51" name="Rectangle: Rounded Corners 50">
                  <a:extLst>
                    <a:ext uri="{FF2B5EF4-FFF2-40B4-BE49-F238E27FC236}">
                      <a16:creationId xmlns:a16="http://schemas.microsoft.com/office/drawing/2014/main" id="{E0BF5416-0C79-4881-85CF-54E3FC6900AF}"/>
                    </a:ext>
                  </a:extLst>
                </p:cNvPr>
                <p:cNvSpPr/>
                <p:nvPr/>
              </p:nvSpPr>
              <p:spPr>
                <a:xfrm>
                  <a:off x="7004649" y="2818832"/>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500" dirty="0"/>
                    <a:t>Model problem 1</a:t>
                  </a:r>
                </a:p>
              </p:txBody>
            </p:sp>
            <p:sp>
              <p:nvSpPr>
                <p:cNvPr id="52" name="Rectangle: Rounded Corners 51">
                  <a:extLst>
                    <a:ext uri="{FF2B5EF4-FFF2-40B4-BE49-F238E27FC236}">
                      <a16:creationId xmlns:a16="http://schemas.microsoft.com/office/drawing/2014/main" id="{A7361A51-A60A-4DEA-B624-7A9D44673D8F}"/>
                    </a:ext>
                  </a:extLst>
                </p:cNvPr>
                <p:cNvSpPr/>
                <p:nvPr/>
              </p:nvSpPr>
              <p:spPr>
                <a:xfrm>
                  <a:off x="6996022" y="3417662"/>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500" dirty="0"/>
                    <a:t>Model problem 2</a:t>
                  </a:r>
                </a:p>
              </p:txBody>
            </p:sp>
            <p:sp>
              <p:nvSpPr>
                <p:cNvPr id="53" name="Rectangle: Rounded Corners 52">
                  <a:extLst>
                    <a:ext uri="{FF2B5EF4-FFF2-40B4-BE49-F238E27FC236}">
                      <a16:creationId xmlns:a16="http://schemas.microsoft.com/office/drawing/2014/main" id="{379137F7-4D33-4829-83F5-202AE33A9CBC}"/>
                    </a:ext>
                  </a:extLst>
                </p:cNvPr>
                <p:cNvSpPr/>
                <p:nvPr/>
              </p:nvSpPr>
              <p:spPr>
                <a:xfrm>
                  <a:off x="6996022" y="4426785"/>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500" dirty="0"/>
                    <a:t>Model problem N</a:t>
                  </a:r>
                </a:p>
              </p:txBody>
            </p:sp>
            <p:sp>
              <p:nvSpPr>
                <p:cNvPr id="54" name="Rectangle: Rounded Corners 53">
                  <a:extLst>
                    <a:ext uri="{FF2B5EF4-FFF2-40B4-BE49-F238E27FC236}">
                      <a16:creationId xmlns:a16="http://schemas.microsoft.com/office/drawing/2014/main" id="{29775479-B392-49BD-BD13-7EF0319E4FE8}"/>
                    </a:ext>
                  </a:extLst>
                </p:cNvPr>
                <p:cNvSpPr/>
                <p:nvPr/>
              </p:nvSpPr>
              <p:spPr>
                <a:xfrm>
                  <a:off x="6996022" y="4016492"/>
                  <a:ext cx="1121434" cy="311794"/>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500" dirty="0"/>
                    <a:t>…</a:t>
                  </a:r>
                </a:p>
              </p:txBody>
            </p:sp>
          </p:grpSp>
          <p:sp>
            <p:nvSpPr>
              <p:cNvPr id="48" name="TextBox 47">
                <a:extLst>
                  <a:ext uri="{FF2B5EF4-FFF2-40B4-BE49-F238E27FC236}">
                    <a16:creationId xmlns:a16="http://schemas.microsoft.com/office/drawing/2014/main" id="{C3D4C01E-8638-4660-9553-8A6171B372C8}"/>
                  </a:ext>
                </a:extLst>
              </p:cNvPr>
              <p:cNvSpPr txBox="1"/>
              <p:nvPr/>
            </p:nvSpPr>
            <p:spPr>
              <a:xfrm>
                <a:off x="6849373" y="1795811"/>
                <a:ext cx="1414730" cy="340683"/>
              </a:xfrm>
              <a:prstGeom prst="rect">
                <a:avLst/>
              </a:prstGeom>
              <a:noFill/>
            </p:spPr>
            <p:txBody>
              <a:bodyPr wrap="square" rtlCol="0">
                <a:spAutoFit/>
              </a:bodyPr>
              <a:lstStyle/>
              <a:p>
                <a:r>
                  <a:rPr lang="en-US" sz="500" b="1" dirty="0">
                    <a:solidFill>
                      <a:schemeClr val="bg1"/>
                    </a:solidFill>
                  </a:rPr>
                  <a:t>Load step 2</a:t>
                </a:r>
              </a:p>
            </p:txBody>
          </p:sp>
        </p:grpSp>
        <p:pic>
          <p:nvPicPr>
            <p:cNvPr id="56" name="Graphic 55" descr="Checkmark with solid fill">
              <a:extLst>
                <a:ext uri="{FF2B5EF4-FFF2-40B4-BE49-F238E27FC236}">
                  <a16:creationId xmlns:a16="http://schemas.microsoft.com/office/drawing/2014/main" id="{03F9751C-B638-431C-A45A-D0AA5BDFC0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95275" y="4231322"/>
              <a:ext cx="470493" cy="502172"/>
            </a:xfrm>
            <a:prstGeom prst="rect">
              <a:avLst/>
            </a:prstGeom>
          </p:spPr>
        </p:pic>
        <p:pic>
          <p:nvPicPr>
            <p:cNvPr id="57" name="Graphic 56" descr="Checkmark with solid fill">
              <a:extLst>
                <a:ext uri="{FF2B5EF4-FFF2-40B4-BE49-F238E27FC236}">
                  <a16:creationId xmlns:a16="http://schemas.microsoft.com/office/drawing/2014/main" id="{F64D0FBB-D80C-49CA-9FD1-F870144D04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01098" y="4248335"/>
              <a:ext cx="470493" cy="502172"/>
            </a:xfrm>
            <a:prstGeom prst="rect">
              <a:avLst/>
            </a:prstGeom>
          </p:spPr>
        </p:pic>
        <p:pic>
          <p:nvPicPr>
            <p:cNvPr id="58" name="Graphic 57" descr="Checkmark with solid fill">
              <a:extLst>
                <a:ext uri="{FF2B5EF4-FFF2-40B4-BE49-F238E27FC236}">
                  <a16:creationId xmlns:a16="http://schemas.microsoft.com/office/drawing/2014/main" id="{FA82B45E-41D5-4C5C-8333-BFECF1E64E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30766" y="4248335"/>
              <a:ext cx="470493" cy="502172"/>
            </a:xfrm>
            <a:prstGeom prst="rect">
              <a:avLst/>
            </a:prstGeom>
          </p:spPr>
        </p:pic>
        <p:cxnSp>
          <p:nvCxnSpPr>
            <p:cNvPr id="60" name="Connector: Curved 59">
              <a:extLst>
                <a:ext uri="{FF2B5EF4-FFF2-40B4-BE49-F238E27FC236}">
                  <a16:creationId xmlns:a16="http://schemas.microsoft.com/office/drawing/2014/main" id="{079F2FCF-F575-4426-958A-EF82E26B853C}"/>
                </a:ext>
              </a:extLst>
            </p:cNvPr>
            <p:cNvCxnSpPr>
              <a:cxnSpLocks/>
              <a:stCxn id="56" idx="2"/>
              <a:endCxn id="41" idx="1"/>
            </p:cNvCxnSpPr>
            <p:nvPr/>
          </p:nvCxnSpPr>
          <p:spPr>
            <a:xfrm rot="5400000" flipH="1" flipV="1">
              <a:off x="7243006" y="3361589"/>
              <a:ext cx="2259420" cy="484389"/>
            </a:xfrm>
            <a:prstGeom prst="curvedConnector4">
              <a:avLst>
                <a:gd name="adj1" fmla="val -2108"/>
                <a:gd name="adj2" fmla="val 29056"/>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61" name="Connector: Curved 60">
              <a:extLst>
                <a:ext uri="{FF2B5EF4-FFF2-40B4-BE49-F238E27FC236}">
                  <a16:creationId xmlns:a16="http://schemas.microsoft.com/office/drawing/2014/main" id="{7EE15FB0-BD17-4FAD-BAAE-E49B41CF5142}"/>
                </a:ext>
              </a:extLst>
            </p:cNvPr>
            <p:cNvCxnSpPr>
              <a:cxnSpLocks/>
              <a:stCxn id="57" idx="2"/>
              <a:endCxn id="50" idx="1"/>
            </p:cNvCxnSpPr>
            <p:nvPr/>
          </p:nvCxnSpPr>
          <p:spPr>
            <a:xfrm rot="5400000" flipH="1" flipV="1">
              <a:off x="8847778" y="3358735"/>
              <a:ext cx="2280339" cy="503206"/>
            </a:xfrm>
            <a:prstGeom prst="curvedConnector4">
              <a:avLst>
                <a:gd name="adj1" fmla="val 1253"/>
                <a:gd name="adj2" fmla="val 3741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grpSp>
      <p:grpSp>
        <p:nvGrpSpPr>
          <p:cNvPr id="59" name="Group 58">
            <a:extLst>
              <a:ext uri="{FF2B5EF4-FFF2-40B4-BE49-F238E27FC236}">
                <a16:creationId xmlns:a16="http://schemas.microsoft.com/office/drawing/2014/main" id="{DB29D590-1627-4154-8AE0-69E76F86BDB7}"/>
              </a:ext>
            </a:extLst>
          </p:cNvPr>
          <p:cNvGrpSpPr/>
          <p:nvPr/>
        </p:nvGrpSpPr>
        <p:grpSpPr>
          <a:xfrm>
            <a:off x="5045554" y="2402857"/>
            <a:ext cx="1440612" cy="3311028"/>
            <a:chOff x="6849373" y="1795811"/>
            <a:chExt cx="1440612" cy="3311028"/>
          </a:xfrm>
        </p:grpSpPr>
        <p:grpSp>
          <p:nvGrpSpPr>
            <p:cNvPr id="62" name="Group 61">
              <a:extLst>
                <a:ext uri="{FF2B5EF4-FFF2-40B4-BE49-F238E27FC236}">
                  <a16:creationId xmlns:a16="http://schemas.microsoft.com/office/drawing/2014/main" id="{46DE2B53-46E3-4FB7-AE9F-F57D8EC79063}"/>
                </a:ext>
              </a:extLst>
            </p:cNvPr>
            <p:cNvGrpSpPr/>
            <p:nvPr/>
          </p:nvGrpSpPr>
          <p:grpSpPr>
            <a:xfrm>
              <a:off x="6858000" y="1803623"/>
              <a:ext cx="1431985" cy="3303216"/>
              <a:chOff x="6858000" y="1803623"/>
              <a:chExt cx="1431985" cy="3303216"/>
            </a:xfrm>
          </p:grpSpPr>
          <p:sp>
            <p:nvSpPr>
              <p:cNvPr id="64" name="Rectangle 63">
                <a:extLst>
                  <a:ext uri="{FF2B5EF4-FFF2-40B4-BE49-F238E27FC236}">
                    <a16:creationId xmlns:a16="http://schemas.microsoft.com/office/drawing/2014/main" id="{B8D150EB-F78C-4E8B-AD42-9D8D89C9BFE7}"/>
                  </a:ext>
                </a:extLst>
              </p:cNvPr>
              <p:cNvSpPr/>
              <p:nvPr/>
            </p:nvSpPr>
            <p:spPr>
              <a:xfrm>
                <a:off x="6858000" y="1803623"/>
                <a:ext cx="1431985" cy="3303216"/>
              </a:xfrm>
              <a:prstGeom prst="rec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Rounded Corners 64">
                <a:extLst>
                  <a:ext uri="{FF2B5EF4-FFF2-40B4-BE49-F238E27FC236}">
                    <a16:creationId xmlns:a16="http://schemas.microsoft.com/office/drawing/2014/main" id="{3B897E6D-4DD7-4A99-8D9B-AB630BF4B069}"/>
                  </a:ext>
                </a:extLst>
              </p:cNvPr>
              <p:cNvSpPr/>
              <p:nvPr/>
            </p:nvSpPr>
            <p:spPr>
              <a:xfrm>
                <a:off x="6996022" y="2220002"/>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Model problem 0</a:t>
                </a:r>
              </a:p>
            </p:txBody>
          </p:sp>
          <p:sp>
            <p:nvSpPr>
              <p:cNvPr id="66" name="Rectangle: Rounded Corners 65">
                <a:extLst>
                  <a:ext uri="{FF2B5EF4-FFF2-40B4-BE49-F238E27FC236}">
                    <a16:creationId xmlns:a16="http://schemas.microsoft.com/office/drawing/2014/main" id="{56D16D26-E9E2-47BC-B8E7-61E59BC7CE37}"/>
                  </a:ext>
                </a:extLst>
              </p:cNvPr>
              <p:cNvSpPr/>
              <p:nvPr/>
            </p:nvSpPr>
            <p:spPr>
              <a:xfrm>
                <a:off x="7004649" y="2818832"/>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Model problem 1</a:t>
                </a:r>
              </a:p>
            </p:txBody>
          </p:sp>
          <p:sp>
            <p:nvSpPr>
              <p:cNvPr id="67" name="Rectangle: Rounded Corners 66">
                <a:extLst>
                  <a:ext uri="{FF2B5EF4-FFF2-40B4-BE49-F238E27FC236}">
                    <a16:creationId xmlns:a16="http://schemas.microsoft.com/office/drawing/2014/main" id="{63C4B2DF-7A71-4863-9D8D-70AF60F744C9}"/>
                  </a:ext>
                </a:extLst>
              </p:cNvPr>
              <p:cNvSpPr/>
              <p:nvPr/>
            </p:nvSpPr>
            <p:spPr>
              <a:xfrm>
                <a:off x="6996022" y="3417662"/>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Model problem 2</a:t>
                </a:r>
              </a:p>
            </p:txBody>
          </p:sp>
          <p:sp>
            <p:nvSpPr>
              <p:cNvPr id="68" name="Rectangle: Rounded Corners 67">
                <a:extLst>
                  <a:ext uri="{FF2B5EF4-FFF2-40B4-BE49-F238E27FC236}">
                    <a16:creationId xmlns:a16="http://schemas.microsoft.com/office/drawing/2014/main" id="{7C4F51DA-0CC2-4F82-929A-677308F74826}"/>
                  </a:ext>
                </a:extLst>
              </p:cNvPr>
              <p:cNvSpPr/>
              <p:nvPr/>
            </p:nvSpPr>
            <p:spPr>
              <a:xfrm>
                <a:off x="6996022" y="4426785"/>
                <a:ext cx="1121434" cy="50033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Model problem N</a:t>
                </a:r>
              </a:p>
            </p:txBody>
          </p:sp>
          <p:sp>
            <p:nvSpPr>
              <p:cNvPr id="69" name="Rectangle: Rounded Corners 68">
                <a:extLst>
                  <a:ext uri="{FF2B5EF4-FFF2-40B4-BE49-F238E27FC236}">
                    <a16:creationId xmlns:a16="http://schemas.microsoft.com/office/drawing/2014/main" id="{303A3DB5-E4BD-4A4E-96C6-DEC57D2B0C2C}"/>
                  </a:ext>
                </a:extLst>
              </p:cNvPr>
              <p:cNvSpPr/>
              <p:nvPr/>
            </p:nvSpPr>
            <p:spPr>
              <a:xfrm>
                <a:off x="6996022" y="4016492"/>
                <a:ext cx="1121434" cy="311794"/>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a:t>
                </a:r>
              </a:p>
            </p:txBody>
          </p:sp>
        </p:grpSp>
        <p:sp>
          <p:nvSpPr>
            <p:cNvPr id="63" name="TextBox 62">
              <a:extLst>
                <a:ext uri="{FF2B5EF4-FFF2-40B4-BE49-F238E27FC236}">
                  <a16:creationId xmlns:a16="http://schemas.microsoft.com/office/drawing/2014/main" id="{B5D31BE0-DCF6-42B4-B578-FC5B4613D3A4}"/>
                </a:ext>
              </a:extLst>
            </p:cNvPr>
            <p:cNvSpPr txBox="1"/>
            <p:nvPr/>
          </p:nvSpPr>
          <p:spPr>
            <a:xfrm>
              <a:off x="6849373" y="1795811"/>
              <a:ext cx="1414731" cy="307777"/>
            </a:xfrm>
            <a:prstGeom prst="rect">
              <a:avLst/>
            </a:prstGeom>
            <a:noFill/>
          </p:spPr>
          <p:txBody>
            <a:bodyPr wrap="square" rtlCol="0">
              <a:spAutoFit/>
            </a:bodyPr>
            <a:lstStyle/>
            <a:p>
              <a:r>
                <a:rPr lang="en-US" sz="1400" b="1" dirty="0">
                  <a:solidFill>
                    <a:schemeClr val="bg1"/>
                  </a:solidFill>
                </a:rPr>
                <a:t>Load step 0</a:t>
              </a:r>
            </a:p>
          </p:txBody>
        </p:sp>
      </p:grpSp>
      <p:cxnSp>
        <p:nvCxnSpPr>
          <p:cNvPr id="6" name="Connector: Curved 5">
            <a:extLst>
              <a:ext uri="{FF2B5EF4-FFF2-40B4-BE49-F238E27FC236}">
                <a16:creationId xmlns:a16="http://schemas.microsoft.com/office/drawing/2014/main" id="{DBB7B0C9-40F4-4448-A70B-C08D4FF97208}"/>
              </a:ext>
            </a:extLst>
          </p:cNvPr>
          <p:cNvCxnSpPr>
            <a:cxnSpLocks/>
            <a:stCxn id="12" idx="2"/>
            <a:endCxn id="64" idx="1"/>
          </p:cNvCxnSpPr>
          <p:nvPr/>
        </p:nvCxnSpPr>
        <p:spPr>
          <a:xfrm rot="16200000" flipH="1">
            <a:off x="2566062" y="1574158"/>
            <a:ext cx="1068712" cy="390752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6293D2A-853D-4DE7-A94F-3EEF2D447727}"/>
              </a:ext>
            </a:extLst>
          </p:cNvPr>
          <p:cNvCxnSpPr>
            <a:endCxn id="63" idx="1"/>
          </p:cNvCxnSpPr>
          <p:nvPr/>
        </p:nvCxnSpPr>
        <p:spPr>
          <a:xfrm flipH="1">
            <a:off x="5045554" y="2105314"/>
            <a:ext cx="8627" cy="451432"/>
          </a:xfrm>
          <a:prstGeom prst="line">
            <a:avLst/>
          </a:prstGeom>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785AE711-092B-4F47-9D9A-60ED9EA39C79}"/>
              </a:ext>
            </a:extLst>
          </p:cNvPr>
          <p:cNvCxnSpPr/>
          <p:nvPr/>
        </p:nvCxnSpPr>
        <p:spPr>
          <a:xfrm flipH="1">
            <a:off x="6481196" y="2115714"/>
            <a:ext cx="8627" cy="451432"/>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743A7D3-9390-49CE-AD00-C1F7EC1A3B0E}"/>
                  </a:ext>
                </a:extLst>
              </p:cNvPr>
              <p:cNvSpPr txBox="1"/>
              <p:nvPr/>
            </p:nvSpPr>
            <p:spPr>
              <a:xfrm>
                <a:off x="5582872" y="2015755"/>
                <a:ext cx="41755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0</m:t>
                          </m:r>
                        </m:sub>
                      </m:sSub>
                    </m:oMath>
                  </m:oMathPara>
                </a14:m>
                <a:endParaRPr lang="en-US" dirty="0"/>
              </a:p>
            </p:txBody>
          </p:sp>
        </mc:Choice>
        <mc:Fallback xmlns="">
          <p:sp>
            <p:nvSpPr>
              <p:cNvPr id="25" name="TextBox 24">
                <a:extLst>
                  <a:ext uri="{FF2B5EF4-FFF2-40B4-BE49-F238E27FC236}">
                    <a16:creationId xmlns:a16="http://schemas.microsoft.com/office/drawing/2014/main" id="{D743A7D3-9390-49CE-AD00-C1F7EC1A3B0E}"/>
                  </a:ext>
                </a:extLst>
              </p:cNvPr>
              <p:cNvSpPr txBox="1">
                <a:spLocks noRot="1" noChangeAspect="1" noMove="1" noResize="1" noEditPoints="1" noAdjustHandles="1" noChangeArrowheads="1" noChangeShapeType="1" noTextEdit="1"/>
              </p:cNvSpPr>
              <p:nvPr/>
            </p:nvSpPr>
            <p:spPr>
              <a:xfrm>
                <a:off x="5582872" y="2015755"/>
                <a:ext cx="417550" cy="276999"/>
              </a:xfrm>
              <a:prstGeom prst="rect">
                <a:avLst/>
              </a:prstGeom>
              <a:blipFill>
                <a:blip r:embed="rId4"/>
                <a:stretch>
                  <a:fillRect l="-13235" r="-5882" b="-15556"/>
                </a:stretch>
              </a:blipFill>
            </p:spPr>
            <p:txBody>
              <a:bodyPr/>
              <a:lstStyle/>
              <a:p>
                <a:r>
                  <a:rPr lang="en-US">
                    <a:noFill/>
                  </a:rPr>
                  <a:t> </a:t>
                </a:r>
              </a:p>
            </p:txBody>
          </p:sp>
        </mc:Fallback>
      </mc:AlternateContent>
      <p:cxnSp>
        <p:nvCxnSpPr>
          <p:cNvPr id="27" name="Straight Arrow Connector 26">
            <a:extLst>
              <a:ext uri="{FF2B5EF4-FFF2-40B4-BE49-F238E27FC236}">
                <a16:creationId xmlns:a16="http://schemas.microsoft.com/office/drawing/2014/main" id="{BBC71842-29CB-4431-888E-4FABFD9B362F}"/>
              </a:ext>
            </a:extLst>
          </p:cNvPr>
          <p:cNvCxnSpPr>
            <a:stCxn id="25" idx="3"/>
          </p:cNvCxnSpPr>
          <p:nvPr/>
        </p:nvCxnSpPr>
        <p:spPr>
          <a:xfrm flipV="1">
            <a:off x="6000422" y="2154254"/>
            <a:ext cx="459863"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id="{85A4BC3B-6C77-4260-B7C5-594BF480F1F4}"/>
              </a:ext>
            </a:extLst>
          </p:cNvPr>
          <p:cNvCxnSpPr>
            <a:cxnSpLocks/>
            <a:stCxn id="25" idx="1"/>
          </p:cNvCxnSpPr>
          <p:nvPr/>
        </p:nvCxnSpPr>
        <p:spPr>
          <a:xfrm flipH="1" flipV="1">
            <a:off x="5088595" y="2154254"/>
            <a:ext cx="494277"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72" name="Graphic 71" descr="Checkmark with solid fill">
            <a:extLst>
              <a:ext uri="{FF2B5EF4-FFF2-40B4-BE49-F238E27FC236}">
                <a16:creationId xmlns:a16="http://schemas.microsoft.com/office/drawing/2014/main" id="{3AEDEB53-237F-4AA9-A8AD-F968B6B463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37184" y="5156144"/>
            <a:ext cx="470493" cy="502172"/>
          </a:xfrm>
          <a:prstGeom prst="rect">
            <a:avLst/>
          </a:prstGeom>
        </p:spPr>
      </p:pic>
      <p:pic>
        <p:nvPicPr>
          <p:cNvPr id="73" name="Graphic 72" descr="Checkmark with solid fill">
            <a:extLst>
              <a:ext uri="{FF2B5EF4-FFF2-40B4-BE49-F238E27FC236}">
                <a16:creationId xmlns:a16="http://schemas.microsoft.com/office/drawing/2014/main" id="{4E34DE28-5990-4141-A488-D29DFC4D10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07124" y="2672862"/>
            <a:ext cx="320747" cy="342343"/>
          </a:xfrm>
          <a:prstGeom prst="rect">
            <a:avLst/>
          </a:prstGeom>
        </p:spPr>
      </p:pic>
      <p:pic>
        <p:nvPicPr>
          <p:cNvPr id="76" name="Graphic 75" descr="Checkmark with solid fill">
            <a:extLst>
              <a:ext uri="{FF2B5EF4-FFF2-40B4-BE49-F238E27FC236}">
                <a16:creationId xmlns:a16="http://schemas.microsoft.com/office/drawing/2014/main" id="{BAC224A7-AAA3-4B7B-BD34-9115C899ED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07123" y="3335947"/>
            <a:ext cx="320747" cy="342343"/>
          </a:xfrm>
          <a:prstGeom prst="rect">
            <a:avLst/>
          </a:prstGeom>
        </p:spPr>
      </p:pic>
      <p:pic>
        <p:nvPicPr>
          <p:cNvPr id="77" name="Graphic 76" descr="Checkmark with solid fill">
            <a:extLst>
              <a:ext uri="{FF2B5EF4-FFF2-40B4-BE49-F238E27FC236}">
                <a16:creationId xmlns:a16="http://schemas.microsoft.com/office/drawing/2014/main" id="{16E66A75-C57E-4B3B-9B49-DCA21255B9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07124" y="4943144"/>
            <a:ext cx="320747" cy="342343"/>
          </a:xfrm>
          <a:prstGeom prst="rect">
            <a:avLst/>
          </a:prstGeom>
        </p:spPr>
      </p:pic>
      <p:cxnSp>
        <p:nvCxnSpPr>
          <p:cNvPr id="79" name="Connector: Elbow 78">
            <a:extLst>
              <a:ext uri="{FF2B5EF4-FFF2-40B4-BE49-F238E27FC236}">
                <a16:creationId xmlns:a16="http://schemas.microsoft.com/office/drawing/2014/main" id="{A267B855-C3AF-4623-886C-7B1B5794E948}"/>
              </a:ext>
            </a:extLst>
          </p:cNvPr>
          <p:cNvCxnSpPr>
            <a:cxnSpLocks/>
            <a:stCxn id="65" idx="3"/>
            <a:endCxn id="83" idx="1"/>
          </p:cNvCxnSpPr>
          <p:nvPr/>
        </p:nvCxnSpPr>
        <p:spPr>
          <a:xfrm flipV="1">
            <a:off x="6313637" y="2068095"/>
            <a:ext cx="1818072" cy="100911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0AB035B7-EEA5-4C3E-85DF-F9C9997C14B3}"/>
              </a:ext>
            </a:extLst>
          </p:cNvPr>
          <p:cNvSpPr txBox="1"/>
          <p:nvPr/>
        </p:nvSpPr>
        <p:spPr>
          <a:xfrm>
            <a:off x="1642908" y="3964751"/>
            <a:ext cx="3121690" cy="2031325"/>
          </a:xfrm>
          <a:prstGeom prst="rect">
            <a:avLst/>
          </a:prstGeom>
          <a:noFill/>
        </p:spPr>
        <p:txBody>
          <a:bodyPr wrap="square" rtlCol="0">
            <a:spAutoFit/>
          </a:bodyPr>
          <a:lstStyle/>
          <a:p>
            <a:r>
              <a:rPr lang="en-US" dirty="0"/>
              <a:t>A single time step is composed of multiple smaller model problems.</a:t>
            </a:r>
          </a:p>
          <a:p>
            <a:endParaRPr lang="en-US" dirty="0"/>
          </a:p>
          <a:p>
            <a:r>
              <a:rPr lang="en-US" dirty="0"/>
              <a:t>Think of the performance impact of adding a level 1 solver control!</a:t>
            </a:r>
          </a:p>
        </p:txBody>
      </p:sp>
      <p:sp>
        <p:nvSpPr>
          <p:cNvPr id="83" name="TextBox 82">
            <a:extLst>
              <a:ext uri="{FF2B5EF4-FFF2-40B4-BE49-F238E27FC236}">
                <a16:creationId xmlns:a16="http://schemas.microsoft.com/office/drawing/2014/main" id="{64AE6B5A-721D-43F7-9080-EA9BE6C58E63}"/>
              </a:ext>
            </a:extLst>
          </p:cNvPr>
          <p:cNvSpPr txBox="1"/>
          <p:nvPr/>
        </p:nvSpPr>
        <p:spPr>
          <a:xfrm>
            <a:off x="8131709" y="1591041"/>
            <a:ext cx="3121690" cy="954107"/>
          </a:xfrm>
          <a:prstGeom prst="rect">
            <a:avLst/>
          </a:prstGeom>
          <a:noFill/>
        </p:spPr>
        <p:txBody>
          <a:bodyPr wrap="square" rtlCol="0">
            <a:spAutoFit/>
          </a:bodyPr>
          <a:lstStyle/>
          <a:p>
            <a:r>
              <a:rPr lang="en-US" sz="1400" dirty="0"/>
              <a:t>A single time step is composed of multiple simpler </a:t>
            </a:r>
            <a:r>
              <a:rPr lang="en-US" sz="1400" b="1" dirty="0"/>
              <a:t>Level 0 Model Problems</a:t>
            </a:r>
            <a:r>
              <a:rPr lang="en-US" sz="1400" dirty="0"/>
              <a:t>.  These are solved using the “Core” CG solver.</a:t>
            </a:r>
            <a:endParaRPr lang="en-US" sz="1400" b="1" dirty="0"/>
          </a:p>
        </p:txBody>
      </p:sp>
      <p:pic>
        <p:nvPicPr>
          <p:cNvPr id="85" name="Graphic 84" descr="No sign with solid fill">
            <a:extLst>
              <a:ext uri="{FF2B5EF4-FFF2-40B4-BE49-F238E27FC236}">
                <a16:creationId xmlns:a16="http://schemas.microsoft.com/office/drawing/2014/main" id="{95B131B4-1446-4054-96C8-393F5C0934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56452" y="3945874"/>
            <a:ext cx="342343" cy="342343"/>
          </a:xfrm>
          <a:prstGeom prst="rect">
            <a:avLst/>
          </a:prstGeom>
        </p:spPr>
      </p:pic>
      <p:sp>
        <p:nvSpPr>
          <p:cNvPr id="88" name="Arrow: Curved Left 87">
            <a:extLst>
              <a:ext uri="{FF2B5EF4-FFF2-40B4-BE49-F238E27FC236}">
                <a16:creationId xmlns:a16="http://schemas.microsoft.com/office/drawing/2014/main" id="{1DA290AB-727A-47F2-88F1-F058B83A4887}"/>
              </a:ext>
            </a:extLst>
          </p:cNvPr>
          <p:cNvSpPr/>
          <p:nvPr/>
        </p:nvSpPr>
        <p:spPr>
          <a:xfrm>
            <a:off x="6352100" y="3739802"/>
            <a:ext cx="317854" cy="54060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Arrow: Curved Left 88">
            <a:extLst>
              <a:ext uri="{FF2B5EF4-FFF2-40B4-BE49-F238E27FC236}">
                <a16:creationId xmlns:a16="http://schemas.microsoft.com/office/drawing/2014/main" id="{5B482878-D0EC-4B5C-BE05-FB33C5E0C683}"/>
              </a:ext>
            </a:extLst>
          </p:cNvPr>
          <p:cNvSpPr/>
          <p:nvPr/>
        </p:nvSpPr>
        <p:spPr>
          <a:xfrm>
            <a:off x="6352100" y="3121973"/>
            <a:ext cx="317854" cy="54060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Arrow: Curved Left 89">
            <a:extLst>
              <a:ext uri="{FF2B5EF4-FFF2-40B4-BE49-F238E27FC236}">
                <a16:creationId xmlns:a16="http://schemas.microsoft.com/office/drawing/2014/main" id="{91E1756F-A03E-468C-A668-B00329522C3C}"/>
              </a:ext>
            </a:extLst>
          </p:cNvPr>
          <p:cNvSpPr/>
          <p:nvPr/>
        </p:nvSpPr>
        <p:spPr>
          <a:xfrm>
            <a:off x="6352100" y="4351776"/>
            <a:ext cx="317854" cy="43064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Arrow: Curved Left 90">
            <a:extLst>
              <a:ext uri="{FF2B5EF4-FFF2-40B4-BE49-F238E27FC236}">
                <a16:creationId xmlns:a16="http://schemas.microsoft.com/office/drawing/2014/main" id="{85271073-7525-4650-B89D-C60BD6CFBC36}"/>
              </a:ext>
            </a:extLst>
          </p:cNvPr>
          <p:cNvSpPr/>
          <p:nvPr/>
        </p:nvSpPr>
        <p:spPr>
          <a:xfrm>
            <a:off x="6352100" y="4771224"/>
            <a:ext cx="317854" cy="48283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94" name="Connector: Elbow 93">
            <a:extLst>
              <a:ext uri="{FF2B5EF4-FFF2-40B4-BE49-F238E27FC236}">
                <a16:creationId xmlns:a16="http://schemas.microsoft.com/office/drawing/2014/main" id="{202DBCCF-F328-4BF5-A076-41A2967C3094}"/>
              </a:ext>
            </a:extLst>
          </p:cNvPr>
          <p:cNvCxnSpPr>
            <a:cxnSpLocks/>
            <a:stCxn id="89" idx="4"/>
            <a:endCxn id="96" idx="1"/>
          </p:cNvCxnSpPr>
          <p:nvPr/>
        </p:nvCxnSpPr>
        <p:spPr>
          <a:xfrm flipV="1">
            <a:off x="6669954" y="3106066"/>
            <a:ext cx="1740127" cy="26634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88C7EC83-D0A1-4AF8-91C4-8650F0B3D8E8}"/>
              </a:ext>
            </a:extLst>
          </p:cNvPr>
          <p:cNvSpPr txBox="1"/>
          <p:nvPr/>
        </p:nvSpPr>
        <p:spPr>
          <a:xfrm>
            <a:off x="8410081" y="2736734"/>
            <a:ext cx="3121690" cy="738664"/>
          </a:xfrm>
          <a:prstGeom prst="rect">
            <a:avLst/>
          </a:prstGeom>
          <a:noFill/>
        </p:spPr>
        <p:txBody>
          <a:bodyPr wrap="square" rtlCol="0">
            <a:spAutoFit/>
          </a:bodyPr>
          <a:lstStyle/>
          <a:p>
            <a:r>
              <a:rPr lang="en-US" sz="1400" b="1" dirty="0"/>
              <a:t>Level 1 Update</a:t>
            </a:r>
            <a:r>
              <a:rPr lang="en-US" sz="1400" dirty="0"/>
              <a:t>: Depending on the control Type, some quantity is slightly changed or updated.</a:t>
            </a:r>
          </a:p>
        </p:txBody>
      </p:sp>
      <p:cxnSp>
        <p:nvCxnSpPr>
          <p:cNvPr id="98" name="Connector: Elbow 97">
            <a:extLst>
              <a:ext uri="{FF2B5EF4-FFF2-40B4-BE49-F238E27FC236}">
                <a16:creationId xmlns:a16="http://schemas.microsoft.com/office/drawing/2014/main" id="{333EBE75-3DFB-4981-8D85-4D06CBA6176F}"/>
              </a:ext>
            </a:extLst>
          </p:cNvPr>
          <p:cNvCxnSpPr>
            <a:cxnSpLocks/>
            <a:stCxn id="85" idx="3"/>
            <a:endCxn id="99" idx="1"/>
          </p:cNvCxnSpPr>
          <p:nvPr/>
        </p:nvCxnSpPr>
        <p:spPr>
          <a:xfrm>
            <a:off x="6398795" y="4117046"/>
            <a:ext cx="1951463" cy="23174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4D1B510C-4809-450C-9869-C3DACAC2DDE5}"/>
              </a:ext>
            </a:extLst>
          </p:cNvPr>
          <p:cNvSpPr txBox="1"/>
          <p:nvPr/>
        </p:nvSpPr>
        <p:spPr>
          <a:xfrm>
            <a:off x="8350258" y="3764010"/>
            <a:ext cx="3229137" cy="1169551"/>
          </a:xfrm>
          <a:prstGeom prst="rect">
            <a:avLst/>
          </a:prstGeom>
          <a:noFill/>
        </p:spPr>
        <p:txBody>
          <a:bodyPr wrap="square" rtlCol="0">
            <a:spAutoFit/>
          </a:bodyPr>
          <a:lstStyle/>
          <a:p>
            <a:r>
              <a:rPr lang="en-US" sz="1400" dirty="0"/>
              <a:t>Unlike simpler analyses, we need not fail the solve for large residuals.  We simply </a:t>
            </a:r>
            <a:r>
              <a:rPr lang="en-US" sz="1400" b="1" dirty="0"/>
              <a:t>accept high residuals</a:t>
            </a:r>
            <a:r>
              <a:rPr lang="en-US" sz="1400" dirty="0"/>
              <a:t> in hopes that subsequent updates lead to better model problems.</a:t>
            </a:r>
          </a:p>
        </p:txBody>
      </p:sp>
      <p:cxnSp>
        <p:nvCxnSpPr>
          <p:cNvPr id="106" name="Connector: Elbow 105">
            <a:extLst>
              <a:ext uri="{FF2B5EF4-FFF2-40B4-BE49-F238E27FC236}">
                <a16:creationId xmlns:a16="http://schemas.microsoft.com/office/drawing/2014/main" id="{92981DEF-3F21-486C-B943-8C124C4F8167}"/>
              </a:ext>
            </a:extLst>
          </p:cNvPr>
          <p:cNvCxnSpPr>
            <a:cxnSpLocks/>
            <a:stCxn id="72" idx="3"/>
            <a:endCxn id="108" idx="1"/>
          </p:cNvCxnSpPr>
          <p:nvPr/>
        </p:nvCxnSpPr>
        <p:spPr>
          <a:xfrm>
            <a:off x="6807677" y="5407230"/>
            <a:ext cx="1324032" cy="28931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9293FCED-492F-46F6-B198-5B980FA4F0B3}"/>
              </a:ext>
            </a:extLst>
          </p:cNvPr>
          <p:cNvSpPr txBox="1"/>
          <p:nvPr/>
        </p:nvSpPr>
        <p:spPr>
          <a:xfrm>
            <a:off x="8131709" y="5327213"/>
            <a:ext cx="3121690" cy="738664"/>
          </a:xfrm>
          <a:prstGeom prst="rect">
            <a:avLst/>
          </a:prstGeom>
          <a:noFill/>
        </p:spPr>
        <p:txBody>
          <a:bodyPr wrap="square" rtlCol="0">
            <a:spAutoFit/>
          </a:bodyPr>
          <a:lstStyle/>
          <a:p>
            <a:r>
              <a:rPr lang="en-US" sz="1400" dirty="0"/>
              <a:t>We </a:t>
            </a:r>
            <a:r>
              <a:rPr lang="en-US" sz="1400" b="1" dirty="0"/>
              <a:t>check overall residual </a:t>
            </a:r>
            <a:r>
              <a:rPr lang="en-US" sz="1400" dirty="0"/>
              <a:t>for Level 1 convergence after each model problem.</a:t>
            </a:r>
          </a:p>
        </p:txBody>
      </p:sp>
    </p:spTree>
    <p:extLst>
      <p:ext uri="{BB962C8B-B14F-4D97-AF65-F5344CB8AC3E}">
        <p14:creationId xmlns:p14="http://schemas.microsoft.com/office/powerpoint/2010/main" val="222646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D5CB9-DC03-4C96-9477-AAAB6CBF7B66}"/>
              </a:ext>
            </a:extLst>
          </p:cNvPr>
          <p:cNvSpPr>
            <a:spLocks noGrp="1"/>
          </p:cNvSpPr>
          <p:nvPr>
            <p:ph type="title"/>
          </p:nvPr>
        </p:nvSpPr>
        <p:spPr/>
        <p:txBody>
          <a:bodyPr/>
          <a:lstStyle/>
          <a:p>
            <a:r>
              <a:rPr lang="en-US" dirty="0"/>
              <a:t>The multi-level solver has considerable flexibility</a:t>
            </a:r>
          </a:p>
        </p:txBody>
      </p:sp>
      <p:sp>
        <p:nvSpPr>
          <p:cNvPr id="3" name="Content Placeholder 2">
            <a:extLst>
              <a:ext uri="{FF2B5EF4-FFF2-40B4-BE49-F238E27FC236}">
                <a16:creationId xmlns:a16="http://schemas.microsoft.com/office/drawing/2014/main" id="{6DEA798C-F816-4A6B-AA4A-CFCD147FEFFC}"/>
              </a:ext>
            </a:extLst>
          </p:cNvPr>
          <p:cNvSpPr>
            <a:spLocks noGrp="1"/>
          </p:cNvSpPr>
          <p:nvPr>
            <p:ph idx="1"/>
          </p:nvPr>
        </p:nvSpPr>
        <p:spPr/>
        <p:txBody>
          <a:bodyPr>
            <a:normAutofit/>
          </a:bodyPr>
          <a:lstStyle/>
          <a:p>
            <a:pPr marL="342900" indent="-342900">
              <a:buFont typeface="Arial" panose="020B0604020202020204" pitchFamily="34" charset="0"/>
              <a:buChar char="•"/>
            </a:pPr>
            <a:r>
              <a:rPr lang="en-US" dirty="0"/>
              <a:t>There are several solver controls available:</a:t>
            </a:r>
          </a:p>
          <a:p>
            <a:pPr marL="800100" lvl="1" indent="-342900">
              <a:buFont typeface="Arial" panose="020B0604020202020204" pitchFamily="34" charset="0"/>
              <a:buChar char="•"/>
            </a:pPr>
            <a:r>
              <a:rPr lang="en-US" b="1" dirty="0"/>
              <a:t>Control Contact</a:t>
            </a:r>
            <a:r>
              <a:rPr lang="en-US" dirty="0"/>
              <a:t>: Holds the potential contact set constant.</a:t>
            </a:r>
            <a:r>
              <a:rPr lang="en-US" i="1" dirty="0"/>
              <a:t>  </a:t>
            </a:r>
            <a:r>
              <a:rPr lang="en-US" dirty="0"/>
              <a:t>Helps adjust for discontinuity introduced by contact.</a:t>
            </a:r>
          </a:p>
          <a:p>
            <a:pPr marL="800100" lvl="1" indent="-342900">
              <a:buFont typeface="Arial" panose="020B0604020202020204" pitchFamily="34" charset="0"/>
              <a:buChar char="•"/>
            </a:pPr>
            <a:r>
              <a:rPr lang="en-US" b="1" dirty="0"/>
              <a:t>Control Failure</a:t>
            </a:r>
            <a:r>
              <a:rPr lang="en-US" dirty="0"/>
              <a:t>: Restrict the amount of material allowed to fail (via element death) in a single time step.   (Remove the most damaged element first).</a:t>
            </a:r>
            <a:endParaRPr lang="en-US" b="1" i="1" dirty="0"/>
          </a:p>
          <a:p>
            <a:pPr marL="800100" lvl="1" indent="-342900">
              <a:buFont typeface="Arial" panose="020B0604020202020204" pitchFamily="34" charset="0"/>
              <a:buChar char="•"/>
            </a:pPr>
            <a:r>
              <a:rPr lang="en-US" b="1" dirty="0"/>
              <a:t>Control Damped Solve</a:t>
            </a:r>
            <a:r>
              <a:rPr lang="en-US" dirty="0"/>
              <a:t>: Temporary elastic constraints are inserted into the model that gradually fade away, assisting with implicit contact seating.</a:t>
            </a:r>
          </a:p>
          <a:p>
            <a:pPr marL="800100" lvl="1" indent="-342900">
              <a:buFont typeface="Arial" panose="020B0604020202020204" pitchFamily="34" charset="0"/>
              <a:buChar char="•"/>
            </a:pPr>
            <a:r>
              <a:rPr lang="en-US" b="1" dirty="0"/>
              <a:t>Control Stiffness</a:t>
            </a:r>
            <a:r>
              <a:rPr lang="en-US" dirty="0"/>
              <a:t>: Adjust material volumetric response each model problem.  Used for nearly-incompressible materials and disparate stiffnesses.</a:t>
            </a:r>
          </a:p>
          <a:p>
            <a:pPr marL="342900" indent="-342900">
              <a:buFont typeface="Arial" panose="020B0604020202020204" pitchFamily="34" charset="0"/>
              <a:buChar char="•"/>
            </a:pPr>
            <a:r>
              <a:rPr lang="en-US" dirty="0"/>
              <a:t>Multiple solver controls can be updated at the same level</a:t>
            </a:r>
          </a:p>
          <a:p>
            <a:pPr marL="342900" indent="-342900">
              <a:buFont typeface="Arial" panose="020B0604020202020204" pitchFamily="34" charset="0"/>
              <a:buChar char="•"/>
            </a:pPr>
            <a:r>
              <a:rPr lang="en-US" dirty="0"/>
              <a:t>Potentially 100’s of solver controls and options to fine-tune according to analysis needs</a:t>
            </a:r>
          </a:p>
          <a:p>
            <a:pPr marL="342900" indent="-342900">
              <a:buFont typeface="Arial" panose="020B0604020202020204" pitchFamily="34" charset="0"/>
              <a:buChar char="•"/>
            </a:pPr>
            <a:r>
              <a:rPr lang="en-US" dirty="0"/>
              <a:t>Up to 2 different levels of control.</a:t>
            </a:r>
          </a:p>
        </p:txBody>
      </p:sp>
      <p:sp>
        <p:nvSpPr>
          <p:cNvPr id="4" name="Slide Number Placeholder 3">
            <a:extLst>
              <a:ext uri="{FF2B5EF4-FFF2-40B4-BE49-F238E27FC236}">
                <a16:creationId xmlns:a16="http://schemas.microsoft.com/office/drawing/2014/main" id="{D42E1776-06D6-4E0C-B85E-126D9A383826}"/>
              </a:ext>
            </a:extLst>
          </p:cNvPr>
          <p:cNvSpPr>
            <a:spLocks noGrp="1"/>
          </p:cNvSpPr>
          <p:nvPr>
            <p:ph type="sldNum" sz="quarter" idx="4"/>
          </p:nvPr>
        </p:nvSpPr>
        <p:spPr/>
        <p:txBody>
          <a:bodyPr/>
          <a:lstStyle/>
          <a:p>
            <a:pPr algn="ctr"/>
            <a:fld id="{F6B149FD-26F7-3645-B4E7-BA8B8CC5EEA8}" type="slidenum">
              <a:rPr lang="en-US" smtClean="0"/>
              <a:pPr algn="ctr"/>
              <a:t>135</a:t>
            </a:fld>
            <a:endParaRPr lang="en-US" dirty="0"/>
          </a:p>
        </p:txBody>
      </p:sp>
    </p:spTree>
    <p:extLst>
      <p:ext uri="{BB962C8B-B14F-4D97-AF65-F5344CB8AC3E}">
        <p14:creationId xmlns:p14="http://schemas.microsoft.com/office/powerpoint/2010/main" val="37320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284D3-DFC1-4C2C-BA88-B00AE532EC67}"/>
              </a:ext>
            </a:extLst>
          </p:cNvPr>
          <p:cNvSpPr>
            <a:spLocks noGrp="1"/>
          </p:cNvSpPr>
          <p:nvPr>
            <p:ph type="title"/>
          </p:nvPr>
        </p:nvSpPr>
        <p:spPr/>
        <p:txBody>
          <a:bodyPr/>
          <a:lstStyle/>
          <a:p>
            <a:r>
              <a:rPr lang="en-US" dirty="0"/>
              <a:t>Why does implicit contact need a level 1 update?</a:t>
            </a:r>
          </a:p>
        </p:txBody>
      </p:sp>
      <p:sp>
        <p:nvSpPr>
          <p:cNvPr id="4" name="Slide Number Placeholder 3">
            <a:extLst>
              <a:ext uri="{FF2B5EF4-FFF2-40B4-BE49-F238E27FC236}">
                <a16:creationId xmlns:a16="http://schemas.microsoft.com/office/drawing/2014/main" id="{3E9AEBD1-FCE8-43AB-9249-133D500182F7}"/>
              </a:ext>
            </a:extLst>
          </p:cNvPr>
          <p:cNvSpPr>
            <a:spLocks noGrp="1"/>
          </p:cNvSpPr>
          <p:nvPr>
            <p:ph type="sldNum" sz="quarter" idx="4"/>
          </p:nvPr>
        </p:nvSpPr>
        <p:spPr/>
        <p:txBody>
          <a:bodyPr/>
          <a:lstStyle/>
          <a:p>
            <a:pPr algn="ctr"/>
            <a:fld id="{F6B149FD-26F7-3645-B4E7-BA8B8CC5EEA8}" type="slidenum">
              <a:rPr lang="en-US" smtClean="0"/>
              <a:pPr algn="ctr"/>
              <a:t>136</a:t>
            </a:fld>
            <a:endParaRPr lang="en-US" dirty="0"/>
          </a:p>
        </p:txBody>
      </p:sp>
      <p:sp>
        <p:nvSpPr>
          <p:cNvPr id="5" name="TextBox 4">
            <a:extLst>
              <a:ext uri="{FF2B5EF4-FFF2-40B4-BE49-F238E27FC236}">
                <a16:creationId xmlns:a16="http://schemas.microsoft.com/office/drawing/2014/main" id="{B8851008-76A4-4DF8-A5C2-17309FC1C84C}"/>
              </a:ext>
            </a:extLst>
          </p:cNvPr>
          <p:cNvSpPr txBox="1"/>
          <p:nvPr/>
        </p:nvSpPr>
        <p:spPr>
          <a:xfrm>
            <a:off x="635403" y="5728000"/>
            <a:ext cx="10921193" cy="646331"/>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lgn="ctr">
              <a:buFont typeface="Arial" panose="020B0604020202020204" pitchFamily="34" charset="0"/>
              <a:buNone/>
              <a:defRPr b="0"/>
            </a:lvl1pPr>
          </a:lstStyle>
          <a:p>
            <a:pPr algn="l"/>
            <a:r>
              <a:rPr lang="en-US" b="1" dirty="0"/>
              <a:t>Contact is a chicken-and-egg problem. </a:t>
            </a:r>
            <a:r>
              <a:rPr lang="en-US" dirty="0"/>
              <a:t> We need to know the final solved state to know what’s in contact… but we need to know what’s in contact to solve any model problem.  So we iterate.</a:t>
            </a:r>
          </a:p>
        </p:txBody>
      </p:sp>
      <p:pic>
        <p:nvPicPr>
          <p:cNvPr id="6" name="Picture 5">
            <a:extLst>
              <a:ext uri="{FF2B5EF4-FFF2-40B4-BE49-F238E27FC236}">
                <a16:creationId xmlns:a16="http://schemas.microsoft.com/office/drawing/2014/main" id="{F4C4AF4C-CB50-49B7-B99B-6858E473B0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4823" y="3502223"/>
            <a:ext cx="2538171" cy="1466714"/>
          </a:xfrm>
          <a:prstGeom prst="rect">
            <a:avLst/>
          </a:prstGeom>
          <a:ln>
            <a:solidFill>
              <a:schemeClr val="tx1"/>
            </a:solidFill>
          </a:ln>
        </p:spPr>
      </p:pic>
      <p:sp>
        <p:nvSpPr>
          <p:cNvPr id="7" name="Rectangle 6">
            <a:extLst>
              <a:ext uri="{FF2B5EF4-FFF2-40B4-BE49-F238E27FC236}">
                <a16:creationId xmlns:a16="http://schemas.microsoft.com/office/drawing/2014/main" id="{C7FD4376-1340-4A90-B90E-BC659E841859}"/>
              </a:ext>
            </a:extLst>
          </p:cNvPr>
          <p:cNvSpPr/>
          <p:nvPr/>
        </p:nvSpPr>
        <p:spPr>
          <a:xfrm>
            <a:off x="803857" y="2450141"/>
            <a:ext cx="3236976" cy="303542"/>
          </a:xfrm>
          <a:prstGeom prst="rect">
            <a:avLst/>
          </a:prstGeom>
          <a:solidFill>
            <a:srgbClr val="69E6F7"/>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0310EB99-2070-446C-96EC-25EBCD46049E}"/>
              </a:ext>
            </a:extLst>
          </p:cNvPr>
          <p:cNvSpPr/>
          <p:nvPr/>
        </p:nvSpPr>
        <p:spPr>
          <a:xfrm>
            <a:off x="1864561" y="2753683"/>
            <a:ext cx="1115568" cy="1161288"/>
          </a:xfrm>
          <a:prstGeom prst="ellipse">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0E990DE-06DF-4C6B-963D-0F3DEECA1E62}"/>
              </a:ext>
            </a:extLst>
          </p:cNvPr>
          <p:cNvSpPr/>
          <p:nvPr/>
        </p:nvSpPr>
        <p:spPr>
          <a:xfrm>
            <a:off x="803857" y="3927223"/>
            <a:ext cx="3236976" cy="303542"/>
          </a:xfrm>
          <a:prstGeom prst="rect">
            <a:avLst/>
          </a:prstGeom>
          <a:solidFill>
            <a:srgbClr val="69E6F7"/>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8BC837A4-BC3D-4D3F-AA78-C15848197C41}"/>
              </a:ext>
            </a:extLst>
          </p:cNvPr>
          <p:cNvCxnSpPr>
            <a:cxnSpLocks/>
          </p:cNvCxnSpPr>
          <p:nvPr/>
        </p:nvCxnSpPr>
        <p:spPr>
          <a:xfrm flipH="1">
            <a:off x="684985" y="4230765"/>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51A5B9B-EAD7-49BA-9553-14562D0819FA}"/>
              </a:ext>
            </a:extLst>
          </p:cNvPr>
          <p:cNvCxnSpPr>
            <a:cxnSpLocks/>
          </p:cNvCxnSpPr>
          <p:nvPr/>
        </p:nvCxnSpPr>
        <p:spPr>
          <a:xfrm flipH="1">
            <a:off x="910537" y="4230765"/>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C8ACA4A-E6FC-4331-BAFC-40528547C02D}"/>
              </a:ext>
            </a:extLst>
          </p:cNvPr>
          <p:cNvCxnSpPr>
            <a:cxnSpLocks/>
          </p:cNvCxnSpPr>
          <p:nvPr/>
        </p:nvCxnSpPr>
        <p:spPr>
          <a:xfrm flipH="1">
            <a:off x="1136089" y="4230765"/>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98232FE-B647-44AC-86F4-E1DAFE04B754}"/>
              </a:ext>
            </a:extLst>
          </p:cNvPr>
          <p:cNvCxnSpPr>
            <a:cxnSpLocks/>
          </p:cNvCxnSpPr>
          <p:nvPr/>
        </p:nvCxnSpPr>
        <p:spPr>
          <a:xfrm flipH="1">
            <a:off x="1361641" y="4230765"/>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260560A-6684-4C0A-A6FF-395B55E141A6}"/>
              </a:ext>
            </a:extLst>
          </p:cNvPr>
          <p:cNvCxnSpPr>
            <a:cxnSpLocks/>
          </p:cNvCxnSpPr>
          <p:nvPr/>
        </p:nvCxnSpPr>
        <p:spPr>
          <a:xfrm flipH="1">
            <a:off x="1575001" y="4230765"/>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0231CA6-D0D8-4735-911C-33B9CDBDF186}"/>
              </a:ext>
            </a:extLst>
          </p:cNvPr>
          <p:cNvCxnSpPr>
            <a:cxnSpLocks/>
          </p:cNvCxnSpPr>
          <p:nvPr/>
        </p:nvCxnSpPr>
        <p:spPr>
          <a:xfrm flipH="1">
            <a:off x="1800553" y="4230765"/>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7B8833C-E580-468A-9EAD-B27DDFE411B1}"/>
              </a:ext>
            </a:extLst>
          </p:cNvPr>
          <p:cNvCxnSpPr>
            <a:cxnSpLocks/>
          </p:cNvCxnSpPr>
          <p:nvPr/>
        </p:nvCxnSpPr>
        <p:spPr>
          <a:xfrm flipH="1">
            <a:off x="2029153" y="4230765"/>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E513C37-7A9C-48D5-B162-AFBF257D2E14}"/>
              </a:ext>
            </a:extLst>
          </p:cNvPr>
          <p:cNvCxnSpPr>
            <a:cxnSpLocks/>
          </p:cNvCxnSpPr>
          <p:nvPr/>
        </p:nvCxnSpPr>
        <p:spPr>
          <a:xfrm flipH="1">
            <a:off x="2254705" y="4230765"/>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90040FC-D619-4642-B296-4430A5F52410}"/>
              </a:ext>
            </a:extLst>
          </p:cNvPr>
          <p:cNvCxnSpPr>
            <a:cxnSpLocks/>
          </p:cNvCxnSpPr>
          <p:nvPr/>
        </p:nvCxnSpPr>
        <p:spPr>
          <a:xfrm flipH="1">
            <a:off x="2471113" y="4230765"/>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77838EB5-7C42-4555-95EA-31C7E097303F}"/>
              </a:ext>
            </a:extLst>
          </p:cNvPr>
          <p:cNvCxnSpPr>
            <a:cxnSpLocks/>
          </p:cNvCxnSpPr>
          <p:nvPr/>
        </p:nvCxnSpPr>
        <p:spPr>
          <a:xfrm flipH="1">
            <a:off x="2696665" y="4230765"/>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899FBC2-9487-499C-A085-6A8D92CD67B7}"/>
              </a:ext>
            </a:extLst>
          </p:cNvPr>
          <p:cNvCxnSpPr>
            <a:cxnSpLocks/>
          </p:cNvCxnSpPr>
          <p:nvPr/>
        </p:nvCxnSpPr>
        <p:spPr>
          <a:xfrm flipH="1">
            <a:off x="2922217" y="4230765"/>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C81E9FBA-B7E9-45AF-A5EA-933CAC7AFA72}"/>
              </a:ext>
            </a:extLst>
          </p:cNvPr>
          <p:cNvCxnSpPr>
            <a:cxnSpLocks/>
          </p:cNvCxnSpPr>
          <p:nvPr/>
        </p:nvCxnSpPr>
        <p:spPr>
          <a:xfrm flipH="1">
            <a:off x="3147769" y="4230765"/>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D197B8D-56A1-49EA-A602-B63D806DEA85}"/>
              </a:ext>
            </a:extLst>
          </p:cNvPr>
          <p:cNvCxnSpPr>
            <a:cxnSpLocks/>
          </p:cNvCxnSpPr>
          <p:nvPr/>
        </p:nvCxnSpPr>
        <p:spPr>
          <a:xfrm flipH="1">
            <a:off x="3361129" y="4230765"/>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E4D4E62-AFF2-407E-802B-94A02DE11721}"/>
              </a:ext>
            </a:extLst>
          </p:cNvPr>
          <p:cNvCxnSpPr>
            <a:cxnSpLocks/>
          </p:cNvCxnSpPr>
          <p:nvPr/>
        </p:nvCxnSpPr>
        <p:spPr>
          <a:xfrm flipH="1">
            <a:off x="3586681" y="4230765"/>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0F30F32-F13B-495D-98ED-C72C6C5EE91C}"/>
              </a:ext>
            </a:extLst>
          </p:cNvPr>
          <p:cNvCxnSpPr>
            <a:cxnSpLocks/>
          </p:cNvCxnSpPr>
          <p:nvPr/>
        </p:nvCxnSpPr>
        <p:spPr>
          <a:xfrm flipH="1">
            <a:off x="3815281" y="4230765"/>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F8E7F874-87CA-484B-A064-90F1840D1DD5}"/>
              </a:ext>
            </a:extLst>
          </p:cNvPr>
          <p:cNvCxnSpPr>
            <a:cxnSpLocks/>
          </p:cNvCxnSpPr>
          <p:nvPr/>
        </p:nvCxnSpPr>
        <p:spPr>
          <a:xfrm>
            <a:off x="2815537" y="1949011"/>
            <a:ext cx="0" cy="5011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9F32D3CD-DBD8-4E21-A2F4-A9255002B01A}"/>
              </a:ext>
            </a:extLst>
          </p:cNvPr>
          <p:cNvSpPr txBox="1"/>
          <p:nvPr/>
        </p:nvSpPr>
        <p:spPr>
          <a:xfrm flipH="1">
            <a:off x="2922217" y="1767689"/>
            <a:ext cx="1920241" cy="646331"/>
          </a:xfrm>
          <a:prstGeom prst="rect">
            <a:avLst/>
          </a:prstGeom>
          <a:noFill/>
        </p:spPr>
        <p:txBody>
          <a:bodyPr wrap="square" rtlCol="0">
            <a:spAutoFit/>
          </a:bodyPr>
          <a:lstStyle/>
          <a:p>
            <a:r>
              <a:rPr lang="en-US" dirty="0"/>
              <a:t>Prescribed Displacement</a:t>
            </a:r>
          </a:p>
        </p:txBody>
      </p:sp>
      <p:sp>
        <p:nvSpPr>
          <p:cNvPr id="27" name="TextBox 26">
            <a:extLst>
              <a:ext uri="{FF2B5EF4-FFF2-40B4-BE49-F238E27FC236}">
                <a16:creationId xmlns:a16="http://schemas.microsoft.com/office/drawing/2014/main" id="{8FC0AD69-DFE5-485C-B9B1-15A8AC4409C9}"/>
              </a:ext>
            </a:extLst>
          </p:cNvPr>
          <p:cNvSpPr txBox="1"/>
          <p:nvPr/>
        </p:nvSpPr>
        <p:spPr>
          <a:xfrm flipH="1">
            <a:off x="3195013" y="2789271"/>
            <a:ext cx="1485900" cy="646331"/>
          </a:xfrm>
          <a:prstGeom prst="rect">
            <a:avLst/>
          </a:prstGeom>
          <a:noFill/>
        </p:spPr>
        <p:txBody>
          <a:bodyPr wrap="square" rtlCol="0">
            <a:spAutoFit/>
          </a:bodyPr>
          <a:lstStyle/>
          <a:p>
            <a:r>
              <a:rPr lang="en-US" dirty="0"/>
              <a:t>Coulomb Friction</a:t>
            </a:r>
          </a:p>
        </p:txBody>
      </p:sp>
      <p:cxnSp>
        <p:nvCxnSpPr>
          <p:cNvPr id="28" name="Straight Arrow Connector 27">
            <a:extLst>
              <a:ext uri="{FF2B5EF4-FFF2-40B4-BE49-F238E27FC236}">
                <a16:creationId xmlns:a16="http://schemas.microsoft.com/office/drawing/2014/main" id="{DFCA2B81-7C14-4950-8B21-7D27BF9997AA}"/>
              </a:ext>
            </a:extLst>
          </p:cNvPr>
          <p:cNvCxnSpPr>
            <a:cxnSpLocks/>
            <a:stCxn id="27" idx="3"/>
          </p:cNvCxnSpPr>
          <p:nvPr/>
        </p:nvCxnSpPr>
        <p:spPr>
          <a:xfrm flipH="1" flipV="1">
            <a:off x="2922217" y="2752593"/>
            <a:ext cx="272796" cy="3598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86E20F75-9FEF-44C1-B6A9-0E0B49E20BEB}"/>
              </a:ext>
            </a:extLst>
          </p:cNvPr>
          <p:cNvSpPr txBox="1"/>
          <p:nvPr/>
        </p:nvSpPr>
        <p:spPr>
          <a:xfrm flipH="1">
            <a:off x="3194215" y="3447854"/>
            <a:ext cx="1577411" cy="369332"/>
          </a:xfrm>
          <a:prstGeom prst="rect">
            <a:avLst/>
          </a:prstGeom>
          <a:noFill/>
        </p:spPr>
        <p:txBody>
          <a:bodyPr wrap="square" rtlCol="0">
            <a:spAutoFit/>
          </a:bodyPr>
          <a:lstStyle/>
          <a:p>
            <a:r>
              <a:rPr lang="en-US" dirty="0"/>
              <a:t>Rigid Platen</a:t>
            </a:r>
          </a:p>
        </p:txBody>
      </p:sp>
      <p:cxnSp>
        <p:nvCxnSpPr>
          <p:cNvPr id="30" name="Straight Arrow Connector 29">
            <a:extLst>
              <a:ext uri="{FF2B5EF4-FFF2-40B4-BE49-F238E27FC236}">
                <a16:creationId xmlns:a16="http://schemas.microsoft.com/office/drawing/2014/main" id="{64749BFD-6287-42BC-A97C-9212F8790008}"/>
              </a:ext>
            </a:extLst>
          </p:cNvPr>
          <p:cNvCxnSpPr>
            <a:cxnSpLocks/>
          </p:cNvCxnSpPr>
          <p:nvPr/>
        </p:nvCxnSpPr>
        <p:spPr>
          <a:xfrm flipH="1">
            <a:off x="2867353" y="3620947"/>
            <a:ext cx="384810" cy="4424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84AE08F2-3D5D-430E-ABD2-E00522E92A56}"/>
              </a:ext>
            </a:extLst>
          </p:cNvPr>
          <p:cNvSpPr txBox="1"/>
          <p:nvPr/>
        </p:nvSpPr>
        <p:spPr>
          <a:xfrm flipH="1">
            <a:off x="247622" y="2875924"/>
            <a:ext cx="1631443" cy="646331"/>
          </a:xfrm>
          <a:prstGeom prst="rect">
            <a:avLst/>
          </a:prstGeom>
          <a:noFill/>
        </p:spPr>
        <p:txBody>
          <a:bodyPr wrap="square" rtlCol="0">
            <a:spAutoFit/>
          </a:bodyPr>
          <a:lstStyle/>
          <a:p>
            <a:r>
              <a:rPr lang="en-US" dirty="0"/>
              <a:t>Elastic-Plastic Material</a:t>
            </a:r>
          </a:p>
        </p:txBody>
      </p:sp>
      <p:cxnSp>
        <p:nvCxnSpPr>
          <p:cNvPr id="32" name="Straight Arrow Connector 31">
            <a:extLst>
              <a:ext uri="{FF2B5EF4-FFF2-40B4-BE49-F238E27FC236}">
                <a16:creationId xmlns:a16="http://schemas.microsoft.com/office/drawing/2014/main" id="{7661AFF5-94A7-487D-98CE-AEB0D7859E9B}"/>
              </a:ext>
            </a:extLst>
          </p:cNvPr>
          <p:cNvCxnSpPr>
            <a:cxnSpLocks/>
            <a:endCxn id="8" idx="2"/>
          </p:cNvCxnSpPr>
          <p:nvPr/>
        </p:nvCxnSpPr>
        <p:spPr>
          <a:xfrm>
            <a:off x="1553731" y="3275305"/>
            <a:ext cx="310830" cy="590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3" name="Picture 32">
            <a:extLst>
              <a:ext uri="{FF2B5EF4-FFF2-40B4-BE49-F238E27FC236}">
                <a16:creationId xmlns:a16="http://schemas.microsoft.com/office/drawing/2014/main" id="{71F24809-165E-4399-87E9-0EC58FF56A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5170" y="1238316"/>
            <a:ext cx="2582944" cy="1492587"/>
          </a:xfrm>
          <a:prstGeom prst="rect">
            <a:avLst/>
          </a:prstGeom>
          <a:ln>
            <a:solidFill>
              <a:schemeClr val="tx1"/>
            </a:solidFill>
          </a:ln>
        </p:spPr>
      </p:pic>
      <p:sp>
        <p:nvSpPr>
          <p:cNvPr id="34" name="TextBox 33">
            <a:extLst>
              <a:ext uri="{FF2B5EF4-FFF2-40B4-BE49-F238E27FC236}">
                <a16:creationId xmlns:a16="http://schemas.microsoft.com/office/drawing/2014/main" id="{B5A22FD2-305F-4B0C-B1DF-A448EA704DD1}"/>
              </a:ext>
            </a:extLst>
          </p:cNvPr>
          <p:cNvSpPr txBox="1"/>
          <p:nvPr/>
        </p:nvSpPr>
        <p:spPr>
          <a:xfrm>
            <a:off x="7639878" y="4985933"/>
            <a:ext cx="4256458" cy="523220"/>
          </a:xfrm>
          <a:prstGeom prst="rect">
            <a:avLst/>
          </a:prstGeom>
          <a:noFill/>
        </p:spPr>
        <p:txBody>
          <a:bodyPr wrap="square" rtlCol="0">
            <a:spAutoFit/>
          </a:bodyPr>
          <a:lstStyle/>
          <a:p>
            <a:r>
              <a:rPr lang="en-US" sz="1400" b="1" dirty="0"/>
              <a:t>Model Problem 100:</a:t>
            </a:r>
          </a:p>
          <a:p>
            <a:r>
              <a:rPr lang="en-US" sz="1400" dirty="0"/>
              <a:t>Converged </a:t>
            </a:r>
            <a:r>
              <a:rPr lang="en-US" sz="1400" dirty="0">
                <a:sym typeface="Wingdings" panose="05000000000000000000" pitchFamily="2" charset="2"/>
              </a:rPr>
              <a:t> We now know the s</a:t>
            </a:r>
            <a:r>
              <a:rPr lang="en-US" sz="1400" dirty="0"/>
              <a:t>olution at N+1</a:t>
            </a:r>
          </a:p>
        </p:txBody>
      </p:sp>
      <p:sp>
        <p:nvSpPr>
          <p:cNvPr id="35" name="TextBox 34">
            <a:extLst>
              <a:ext uri="{FF2B5EF4-FFF2-40B4-BE49-F238E27FC236}">
                <a16:creationId xmlns:a16="http://schemas.microsoft.com/office/drawing/2014/main" id="{28D96400-FBD9-4898-9886-687D511454F9}"/>
              </a:ext>
            </a:extLst>
          </p:cNvPr>
          <p:cNvSpPr txBox="1"/>
          <p:nvPr/>
        </p:nvSpPr>
        <p:spPr>
          <a:xfrm>
            <a:off x="7639877" y="2730903"/>
            <a:ext cx="3580183" cy="523220"/>
          </a:xfrm>
          <a:prstGeom prst="rect">
            <a:avLst/>
          </a:prstGeom>
          <a:noFill/>
        </p:spPr>
        <p:txBody>
          <a:bodyPr wrap="square" rtlCol="0">
            <a:spAutoFit/>
          </a:bodyPr>
          <a:lstStyle/>
          <a:p>
            <a:r>
              <a:rPr lang="en-US" sz="1400" b="1" dirty="0"/>
              <a:t>Model Problem 0:</a:t>
            </a:r>
          </a:p>
          <a:p>
            <a:r>
              <a:rPr lang="en-US" sz="1400" dirty="0"/>
              <a:t>We prescribe the given displacements</a:t>
            </a:r>
            <a:r>
              <a:rPr lang="en-US" sz="1400" b="1" dirty="0"/>
              <a:t> </a:t>
            </a:r>
          </a:p>
        </p:txBody>
      </p:sp>
      <p:sp>
        <p:nvSpPr>
          <p:cNvPr id="57" name="Arrow: Curved Right 56">
            <a:extLst>
              <a:ext uri="{FF2B5EF4-FFF2-40B4-BE49-F238E27FC236}">
                <a16:creationId xmlns:a16="http://schemas.microsoft.com/office/drawing/2014/main" id="{474FC6D4-AF35-4BA0-940F-293FFAC32641}"/>
              </a:ext>
            </a:extLst>
          </p:cNvPr>
          <p:cNvSpPr/>
          <p:nvPr/>
        </p:nvSpPr>
        <p:spPr>
          <a:xfrm>
            <a:off x="10868245" y="1872067"/>
            <a:ext cx="394408" cy="116342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Arrow: Curved Right 58">
            <a:extLst>
              <a:ext uri="{FF2B5EF4-FFF2-40B4-BE49-F238E27FC236}">
                <a16:creationId xmlns:a16="http://schemas.microsoft.com/office/drawing/2014/main" id="{D1716DFE-716B-48E6-894A-0BEF6A83A353}"/>
              </a:ext>
            </a:extLst>
          </p:cNvPr>
          <p:cNvSpPr/>
          <p:nvPr/>
        </p:nvSpPr>
        <p:spPr>
          <a:xfrm rot="10800000">
            <a:off x="11229299" y="2100237"/>
            <a:ext cx="394408" cy="116342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TextBox 60">
            <a:extLst>
              <a:ext uri="{FF2B5EF4-FFF2-40B4-BE49-F238E27FC236}">
                <a16:creationId xmlns:a16="http://schemas.microsoft.com/office/drawing/2014/main" id="{7B8019DC-8655-481B-AA2F-6A66CD712B14}"/>
              </a:ext>
            </a:extLst>
          </p:cNvPr>
          <p:cNvSpPr txBox="1"/>
          <p:nvPr/>
        </p:nvSpPr>
        <p:spPr>
          <a:xfrm>
            <a:off x="10735170" y="1468554"/>
            <a:ext cx="1131190" cy="369332"/>
          </a:xfrm>
          <a:prstGeom prst="rect">
            <a:avLst/>
          </a:prstGeom>
          <a:noFill/>
        </p:spPr>
        <p:txBody>
          <a:bodyPr wrap="square">
            <a:spAutoFit/>
          </a:bodyPr>
          <a:lstStyle/>
          <a:p>
            <a:r>
              <a:rPr lang="en-US" sz="1800" dirty="0">
                <a:sym typeface="Wingdings" panose="05000000000000000000" pitchFamily="2" charset="2"/>
              </a:rPr>
              <a:t>iterate</a:t>
            </a:r>
            <a:endParaRPr lang="en-US" dirty="0"/>
          </a:p>
        </p:txBody>
      </p:sp>
      <p:cxnSp>
        <p:nvCxnSpPr>
          <p:cNvPr id="62" name="Straight Arrow Connector 61">
            <a:extLst>
              <a:ext uri="{FF2B5EF4-FFF2-40B4-BE49-F238E27FC236}">
                <a16:creationId xmlns:a16="http://schemas.microsoft.com/office/drawing/2014/main" id="{D1BD674F-F16D-4321-B6F6-627DDB6B842E}"/>
              </a:ext>
            </a:extLst>
          </p:cNvPr>
          <p:cNvCxnSpPr>
            <a:cxnSpLocks/>
            <a:stCxn id="66" idx="3"/>
          </p:cNvCxnSpPr>
          <p:nvPr/>
        </p:nvCxnSpPr>
        <p:spPr>
          <a:xfrm>
            <a:off x="7596428" y="1889608"/>
            <a:ext cx="1128472" cy="524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6" name="TextBox 65">
            <a:extLst>
              <a:ext uri="{FF2B5EF4-FFF2-40B4-BE49-F238E27FC236}">
                <a16:creationId xmlns:a16="http://schemas.microsoft.com/office/drawing/2014/main" id="{89892F76-FF9E-4C24-B788-3DAB903D4D70}"/>
              </a:ext>
            </a:extLst>
          </p:cNvPr>
          <p:cNvSpPr txBox="1"/>
          <p:nvPr/>
        </p:nvSpPr>
        <p:spPr>
          <a:xfrm>
            <a:off x="5013484" y="1197110"/>
            <a:ext cx="2582944" cy="1384995"/>
          </a:xfrm>
          <a:prstGeom prst="rect">
            <a:avLst/>
          </a:prstGeom>
          <a:noFill/>
        </p:spPr>
        <p:txBody>
          <a:bodyPr wrap="square" rtlCol="0">
            <a:spAutoFit/>
          </a:bodyPr>
          <a:lstStyle/>
          <a:p>
            <a:r>
              <a:rPr lang="en-US" sz="1400" dirty="0"/>
              <a:t>Each model problem, we examine a set of </a:t>
            </a:r>
            <a:r>
              <a:rPr lang="en-US" sz="1400" b="1" dirty="0"/>
              <a:t>contact constraints</a:t>
            </a:r>
            <a:r>
              <a:rPr lang="en-US" sz="1400" dirty="0"/>
              <a:t> and determine </a:t>
            </a:r>
            <a:r>
              <a:rPr lang="en-US" sz="1400" b="1" dirty="0"/>
              <a:t>how much force </a:t>
            </a:r>
            <a:r>
              <a:rPr lang="en-US" sz="1400" dirty="0"/>
              <a:t>needs to be applied to enforce our constraint (zero penetration)</a:t>
            </a:r>
            <a:endParaRPr lang="en-US" sz="1400" b="1" dirty="0"/>
          </a:p>
        </p:txBody>
      </p:sp>
      <p:cxnSp>
        <p:nvCxnSpPr>
          <p:cNvPr id="68" name="Straight Arrow Connector 67">
            <a:extLst>
              <a:ext uri="{FF2B5EF4-FFF2-40B4-BE49-F238E27FC236}">
                <a16:creationId xmlns:a16="http://schemas.microsoft.com/office/drawing/2014/main" id="{2178A11B-F80A-4868-AA5F-B33F07F87841}"/>
              </a:ext>
            </a:extLst>
          </p:cNvPr>
          <p:cNvCxnSpPr>
            <a:cxnSpLocks/>
            <a:stCxn id="69" idx="3"/>
          </p:cNvCxnSpPr>
          <p:nvPr/>
        </p:nvCxnSpPr>
        <p:spPr>
          <a:xfrm>
            <a:off x="7658575" y="4368903"/>
            <a:ext cx="77823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9" name="TextBox 68">
            <a:extLst>
              <a:ext uri="{FF2B5EF4-FFF2-40B4-BE49-F238E27FC236}">
                <a16:creationId xmlns:a16="http://schemas.microsoft.com/office/drawing/2014/main" id="{F00DB101-F96F-4F67-884B-640460825A7F}"/>
              </a:ext>
            </a:extLst>
          </p:cNvPr>
          <p:cNvSpPr txBox="1"/>
          <p:nvPr/>
        </p:nvSpPr>
        <p:spPr>
          <a:xfrm>
            <a:off x="5075631" y="3891849"/>
            <a:ext cx="2582944" cy="954107"/>
          </a:xfrm>
          <a:prstGeom prst="rect">
            <a:avLst/>
          </a:prstGeom>
          <a:noFill/>
        </p:spPr>
        <p:txBody>
          <a:bodyPr wrap="square" rtlCol="0">
            <a:spAutoFit/>
          </a:bodyPr>
          <a:lstStyle/>
          <a:p>
            <a:r>
              <a:rPr lang="en-US" sz="1400" dirty="0"/>
              <a:t>At model problem 0, we don’t know if this node should actually be in contact in our final solution at N+1!</a:t>
            </a:r>
            <a:endParaRPr lang="en-US" sz="1400" b="1" dirty="0"/>
          </a:p>
        </p:txBody>
      </p:sp>
    </p:spTree>
    <p:extLst>
      <p:ext uri="{BB962C8B-B14F-4D97-AF65-F5344CB8AC3E}">
        <p14:creationId xmlns:p14="http://schemas.microsoft.com/office/powerpoint/2010/main" val="43521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CCD85-4DFB-4CFC-9E6C-043D40488A72}"/>
              </a:ext>
            </a:extLst>
          </p:cNvPr>
          <p:cNvSpPr>
            <a:spLocks noGrp="1"/>
          </p:cNvSpPr>
          <p:nvPr>
            <p:ph type="title"/>
          </p:nvPr>
        </p:nvSpPr>
        <p:spPr/>
        <p:txBody>
          <a:bodyPr/>
          <a:lstStyle/>
          <a:p>
            <a:r>
              <a:rPr lang="en-US" dirty="0"/>
              <a:t>“Level 1 </a:t>
            </a:r>
            <a:r>
              <a:rPr lang="en-US" i="1" dirty="0"/>
              <a:t>Solver</a:t>
            </a:r>
            <a:r>
              <a:rPr lang="en-US" dirty="0"/>
              <a:t> controls” vs. “Level 1 controls”</a:t>
            </a:r>
          </a:p>
        </p:txBody>
      </p:sp>
      <p:sp>
        <p:nvSpPr>
          <p:cNvPr id="3" name="Content Placeholder 2">
            <a:extLst>
              <a:ext uri="{FF2B5EF4-FFF2-40B4-BE49-F238E27FC236}">
                <a16:creationId xmlns:a16="http://schemas.microsoft.com/office/drawing/2014/main" id="{BFF5F2A7-0846-413C-B06D-0AFBE80262D8}"/>
              </a:ext>
            </a:extLst>
          </p:cNvPr>
          <p:cNvSpPr>
            <a:spLocks noGrp="1"/>
          </p:cNvSpPr>
          <p:nvPr>
            <p:ph idx="1"/>
          </p:nvPr>
        </p:nvSpPr>
        <p:spPr>
          <a:xfrm>
            <a:off x="762000" y="1447799"/>
            <a:ext cx="10553699" cy="3943351"/>
          </a:xfrm>
        </p:spPr>
        <p:txBody>
          <a:bodyPr/>
          <a:lstStyle/>
          <a:p>
            <a:pPr marL="342900" indent="-342900">
              <a:buFont typeface="Arial" panose="020B0604020202020204" pitchFamily="34" charset="0"/>
              <a:buChar char="•"/>
            </a:pPr>
            <a:r>
              <a:rPr lang="en-US" dirty="0"/>
              <a:t>Contact is a “Level 1” control (or Level 2, just not a Level 0)</a:t>
            </a:r>
          </a:p>
          <a:p>
            <a:pPr marL="342900" indent="-342900">
              <a:buFont typeface="Arial" panose="020B0604020202020204" pitchFamily="34" charset="0"/>
              <a:buChar char="•"/>
            </a:pPr>
            <a:r>
              <a:rPr lang="en-US" dirty="0"/>
              <a:t>Contact enforcement, the interactions, and various implementation details are all controlled in the “</a:t>
            </a:r>
            <a:r>
              <a:rPr lang="en-US" dirty="0">
                <a:latin typeface="Courier New" panose="02070309020205020404" pitchFamily="49" charset="0"/>
                <a:cs typeface="Courier New" panose="02070309020205020404" pitchFamily="49" charset="0"/>
              </a:rPr>
              <a:t>begin contact definition</a:t>
            </a:r>
            <a:r>
              <a:rPr lang="en-US" dirty="0"/>
              <a:t>” command block.</a:t>
            </a:r>
          </a:p>
          <a:p>
            <a:pPr marL="800100" lvl="1" indent="-342900">
              <a:buFont typeface="Arial" panose="020B0604020202020204" pitchFamily="34" charset="0"/>
              <a:buChar char="•"/>
            </a:pPr>
            <a:r>
              <a:rPr lang="en-US" dirty="0"/>
              <a:t>The details of control contact and its implementation are regretfully beyond the scope of this training.</a:t>
            </a:r>
          </a:p>
          <a:p>
            <a:pPr marL="800100" lvl="1" indent="-342900">
              <a:buFont typeface="Arial" panose="020B0604020202020204" pitchFamily="34" charset="0"/>
              <a:buChar char="•"/>
            </a:pPr>
            <a:r>
              <a:rPr lang="en-US" dirty="0"/>
              <a:t>The configuration of contact has an intimate connection to the ability to </a:t>
            </a:r>
            <a:r>
              <a:rPr lang="en-US" i="1" dirty="0"/>
              <a:t>solve</a:t>
            </a:r>
            <a:r>
              <a:rPr lang="en-US" dirty="0"/>
              <a:t> contact.</a:t>
            </a:r>
          </a:p>
          <a:p>
            <a:pPr marL="342900" indent="-342900">
              <a:buFont typeface="Arial" panose="020B0604020202020204" pitchFamily="34" charset="0"/>
              <a:buChar char="•"/>
            </a:pPr>
            <a:r>
              <a:rPr lang="en-US" dirty="0"/>
              <a:t>The Level 1 </a:t>
            </a:r>
            <a:r>
              <a:rPr lang="en-US" i="1" dirty="0"/>
              <a:t>Solver </a:t>
            </a:r>
            <a:r>
              <a:rPr lang="en-US" dirty="0"/>
              <a:t>controls are configured in the “</a:t>
            </a:r>
            <a:r>
              <a:rPr lang="en-US" dirty="0">
                <a:latin typeface="Courier New" panose="02070309020205020404" pitchFamily="49" charset="0"/>
                <a:cs typeface="Courier New" panose="02070309020205020404" pitchFamily="49" charset="0"/>
              </a:rPr>
              <a:t>begin control contact</a:t>
            </a:r>
            <a:r>
              <a:rPr lang="en-US" dirty="0"/>
              <a:t>” command block.  Here, we configure things like:</a:t>
            </a:r>
          </a:p>
          <a:p>
            <a:pPr marL="800100" lvl="1" indent="-342900">
              <a:buFont typeface="Arial" panose="020B0604020202020204" pitchFamily="34" charset="0"/>
              <a:buChar char="•"/>
            </a:pPr>
            <a:r>
              <a:rPr lang="en-US" b="1" dirty="0"/>
              <a:t>How many iterations </a:t>
            </a:r>
            <a:r>
              <a:rPr lang="en-US" dirty="0"/>
              <a:t>are allowed for the level 1 solver?</a:t>
            </a:r>
          </a:p>
          <a:p>
            <a:pPr marL="800100" lvl="1" indent="-342900">
              <a:buFont typeface="Arial" panose="020B0604020202020204" pitchFamily="34" charset="0"/>
              <a:buChar char="•"/>
            </a:pPr>
            <a:r>
              <a:rPr lang="en-US" b="1" dirty="0"/>
              <a:t>What tolerance</a:t>
            </a:r>
            <a:r>
              <a:rPr lang="en-US" dirty="0"/>
              <a:t> do we want to converge to?</a:t>
            </a:r>
          </a:p>
          <a:p>
            <a:pPr marL="800100" lvl="1"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95A2F401-95C5-438A-B59A-40B84A390C39}"/>
              </a:ext>
            </a:extLst>
          </p:cNvPr>
          <p:cNvSpPr>
            <a:spLocks noGrp="1"/>
          </p:cNvSpPr>
          <p:nvPr>
            <p:ph type="sldNum" sz="quarter" idx="4"/>
          </p:nvPr>
        </p:nvSpPr>
        <p:spPr/>
        <p:txBody>
          <a:bodyPr/>
          <a:lstStyle/>
          <a:p>
            <a:pPr algn="ctr"/>
            <a:fld id="{F6B149FD-26F7-3645-B4E7-BA8B8CC5EEA8}" type="slidenum">
              <a:rPr lang="en-US" smtClean="0"/>
              <a:pPr algn="ctr"/>
              <a:t>137</a:t>
            </a:fld>
            <a:endParaRPr lang="en-US" dirty="0"/>
          </a:p>
        </p:txBody>
      </p:sp>
    </p:spTree>
    <p:extLst>
      <p:ext uri="{BB962C8B-B14F-4D97-AF65-F5344CB8AC3E}">
        <p14:creationId xmlns:p14="http://schemas.microsoft.com/office/powerpoint/2010/main" val="29747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1786E-ADA5-4EE3-865F-4B9A93D03C74}"/>
              </a:ext>
            </a:extLst>
          </p:cNvPr>
          <p:cNvSpPr>
            <a:spLocks noGrp="1"/>
          </p:cNvSpPr>
          <p:nvPr>
            <p:ph type="title"/>
          </p:nvPr>
        </p:nvSpPr>
        <p:spPr/>
        <p:txBody>
          <a:bodyPr/>
          <a:lstStyle/>
          <a:p>
            <a:r>
              <a:rPr lang="en-US" dirty="0"/>
              <a:t>Level 1 solver controls (a few of many)</a:t>
            </a:r>
          </a:p>
        </p:txBody>
      </p:sp>
      <p:sp>
        <p:nvSpPr>
          <p:cNvPr id="4" name="Slide Number Placeholder 3">
            <a:extLst>
              <a:ext uri="{FF2B5EF4-FFF2-40B4-BE49-F238E27FC236}">
                <a16:creationId xmlns:a16="http://schemas.microsoft.com/office/drawing/2014/main" id="{F084CE9F-EE3F-4689-9C81-C51AD7DF27E6}"/>
              </a:ext>
            </a:extLst>
          </p:cNvPr>
          <p:cNvSpPr>
            <a:spLocks noGrp="1"/>
          </p:cNvSpPr>
          <p:nvPr>
            <p:ph type="sldNum" sz="quarter" idx="4"/>
          </p:nvPr>
        </p:nvSpPr>
        <p:spPr/>
        <p:txBody>
          <a:bodyPr/>
          <a:lstStyle/>
          <a:p>
            <a:pPr algn="ctr"/>
            <a:fld id="{F6B149FD-26F7-3645-B4E7-BA8B8CC5EEA8}" type="slidenum">
              <a:rPr lang="en-US" smtClean="0"/>
              <a:pPr algn="ctr"/>
              <a:t>138</a:t>
            </a:fld>
            <a:endParaRPr lang="en-US" dirty="0"/>
          </a:p>
        </p:txBody>
      </p:sp>
      <p:sp>
        <p:nvSpPr>
          <p:cNvPr id="7" name="Rectangle 6">
            <a:extLst>
              <a:ext uri="{FF2B5EF4-FFF2-40B4-BE49-F238E27FC236}">
                <a16:creationId xmlns:a16="http://schemas.microsoft.com/office/drawing/2014/main" id="{6D6B659B-AFDB-49D4-BC42-C6555E026A53}"/>
              </a:ext>
            </a:extLst>
          </p:cNvPr>
          <p:cNvSpPr/>
          <p:nvPr/>
        </p:nvSpPr>
        <p:spPr>
          <a:xfrm>
            <a:off x="954683" y="1649721"/>
            <a:ext cx="4084042" cy="4185761"/>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solver</a:t>
            </a:r>
          </a:p>
          <a:p>
            <a:r>
              <a:rPr lang="en-US" sz="1000" dirty="0">
                <a:solidFill>
                  <a:schemeClr val="tx1"/>
                </a:solidFill>
                <a:latin typeface="Courier New" panose="02070309020205020404" pitchFamily="49" charset="0"/>
              </a:rPr>
              <a:t>  begin cg</a:t>
            </a:r>
          </a:p>
          <a:p>
            <a:r>
              <a:rPr lang="en-US" sz="1000" dirty="0">
                <a:solidFill>
                  <a:schemeClr val="tx1"/>
                </a:solidFill>
                <a:latin typeface="Courier New" panose="02070309020205020404" pitchFamily="49" charset="0"/>
              </a:rPr>
              <a:t>    # core model problem convergence and solve</a:t>
            </a:r>
          </a:p>
          <a:p>
            <a:r>
              <a:rPr lang="en-US" sz="1000" dirty="0">
                <a:solidFill>
                  <a:schemeClr val="tx1"/>
                </a:solidFill>
                <a:latin typeface="Courier New" panose="02070309020205020404" pitchFamily="49" charset="0"/>
              </a:rPr>
              <a:t>    target relative residual = &lt;real&gt;</a:t>
            </a:r>
          </a:p>
          <a:p>
            <a:r>
              <a:rPr lang="en-US" sz="1000" dirty="0">
                <a:solidFill>
                  <a:schemeClr val="tx1"/>
                </a:solidFill>
                <a:latin typeface="Courier New" panose="02070309020205020404" pitchFamily="49" charset="0"/>
              </a:rPr>
              <a:t>    acceptable relative residual = &lt;real&gt;</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begin control contact</a:t>
            </a:r>
          </a:p>
          <a:p>
            <a:r>
              <a:rPr lang="en-US" sz="1000" dirty="0">
                <a:solidFill>
                  <a:schemeClr val="tx1"/>
                </a:solidFill>
                <a:latin typeface="Courier New" panose="02070309020205020404" pitchFamily="49" charset="0"/>
              </a:rPr>
              <a:t>    # convergence commands</a:t>
            </a:r>
          </a:p>
          <a:p>
            <a:r>
              <a:rPr lang="en-US" sz="1000" dirty="0">
                <a:solidFill>
                  <a:schemeClr val="tx1"/>
                </a:solidFill>
                <a:latin typeface="Courier New" panose="02070309020205020404" pitchFamily="49" charset="0"/>
              </a:rPr>
              <a:t>    target residual = &lt;real&gt;</a:t>
            </a:r>
          </a:p>
          <a:p>
            <a:r>
              <a:rPr lang="en-US" sz="1000" dirty="0">
                <a:solidFill>
                  <a:schemeClr val="tx1"/>
                </a:solidFill>
                <a:latin typeface="Courier New" panose="02070309020205020404" pitchFamily="49" charset="0"/>
              </a:rPr>
              <a:t>    target relative residual = &lt;real&gt;</a:t>
            </a:r>
          </a:p>
          <a:p>
            <a:r>
              <a:rPr lang="en-US" sz="1000" dirty="0">
                <a:solidFill>
                  <a:schemeClr val="tx1"/>
                </a:solidFill>
                <a:latin typeface="Courier New" panose="02070309020205020404" pitchFamily="49" charset="0"/>
              </a:rPr>
              <a:t>    acceptable residual = &lt;real&gt;</a:t>
            </a:r>
          </a:p>
          <a:p>
            <a:r>
              <a:rPr lang="en-US" sz="1000" dirty="0">
                <a:solidFill>
                  <a:schemeClr val="tx1"/>
                </a:solidFill>
                <a:latin typeface="Courier New" panose="02070309020205020404" pitchFamily="49" charset="0"/>
              </a:rPr>
              <a:t>    acceptable relative residual = &lt;real&gt;</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a:t>
            </a:r>
            <a:r>
              <a:rPr lang="en-US" sz="1000" dirty="0" err="1">
                <a:solidFill>
                  <a:schemeClr val="tx1"/>
                </a:solidFill>
                <a:latin typeface="Courier New" panose="02070309020205020404" pitchFamily="49" charset="0"/>
              </a:rPr>
              <a:t>lagrange</a:t>
            </a:r>
            <a:r>
              <a:rPr lang="en-US" sz="1000" dirty="0">
                <a:solidFill>
                  <a:schemeClr val="tx1"/>
                </a:solidFill>
                <a:latin typeface="Courier New" panose="02070309020205020404" pitchFamily="49" charset="0"/>
              </a:rPr>
              <a:t> acceptable gap = &lt;real&gt;</a:t>
            </a:r>
          </a:p>
          <a:p>
            <a:r>
              <a:rPr lang="en-US" sz="1000" dirty="0">
                <a:solidFill>
                  <a:schemeClr val="tx1"/>
                </a:solidFill>
                <a:latin typeface="Courier New" panose="02070309020205020404" pitchFamily="49" charset="0"/>
              </a:rPr>
              <a:t>    </a:t>
            </a:r>
            <a:r>
              <a:rPr lang="en-US" sz="1000" dirty="0" err="1">
                <a:solidFill>
                  <a:schemeClr val="tx1"/>
                </a:solidFill>
                <a:latin typeface="Courier New" panose="02070309020205020404" pitchFamily="49" charset="0"/>
              </a:rPr>
              <a:t>lagrange</a:t>
            </a:r>
            <a:r>
              <a:rPr lang="en-US" sz="1000" dirty="0">
                <a:solidFill>
                  <a:schemeClr val="tx1"/>
                </a:solidFill>
                <a:latin typeface="Courier New" panose="02070309020205020404" pitchFamily="49" charset="0"/>
              </a:rPr>
              <a:t> acceptable relative gap = &lt;real&gt;</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 iteration limits</a:t>
            </a:r>
          </a:p>
          <a:p>
            <a:r>
              <a:rPr lang="en-US" sz="1000" dirty="0">
                <a:solidFill>
                  <a:schemeClr val="tx1"/>
                </a:solidFill>
                <a:latin typeface="Courier New" panose="02070309020205020404" pitchFamily="49" charset="0"/>
              </a:rPr>
              <a:t>    minimum iterations = &lt;int&gt;</a:t>
            </a:r>
          </a:p>
          <a:p>
            <a:r>
              <a:rPr lang="en-US" sz="1000" dirty="0">
                <a:solidFill>
                  <a:schemeClr val="tx1"/>
                </a:solidFill>
                <a:latin typeface="Courier New" panose="02070309020205020404" pitchFamily="49" charset="0"/>
              </a:rPr>
              <a:t>    maximum iterations = &lt;int&gt;</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 diagnostic output</a:t>
            </a:r>
          </a:p>
          <a:p>
            <a:r>
              <a:rPr lang="en-US" sz="1000" dirty="0">
                <a:solidFill>
                  <a:schemeClr val="tx1"/>
                </a:solidFill>
                <a:latin typeface="Courier New" panose="02070309020205020404" pitchFamily="49" charset="0"/>
              </a:rPr>
              <a:t>    iteration plot = &lt;int&gt;</a:t>
            </a:r>
          </a:p>
          <a:p>
            <a:r>
              <a:rPr lang="en-US" sz="1000" dirty="0">
                <a:solidFill>
                  <a:schemeClr val="tx1"/>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end control contact</a:t>
            </a:r>
          </a:p>
          <a:p>
            <a:r>
              <a:rPr lang="en-US" sz="1000" dirty="0">
                <a:solidFill>
                  <a:schemeClr val="tx1"/>
                </a:solidFill>
                <a:latin typeface="Courier New" panose="02070309020205020404" pitchFamily="49" charset="0"/>
              </a:rPr>
              <a:t>end</a:t>
            </a:r>
          </a:p>
        </p:txBody>
      </p:sp>
      <p:sp>
        <p:nvSpPr>
          <p:cNvPr id="8" name="TextBox 7">
            <a:extLst>
              <a:ext uri="{FF2B5EF4-FFF2-40B4-BE49-F238E27FC236}">
                <a16:creationId xmlns:a16="http://schemas.microsoft.com/office/drawing/2014/main" id="{05E40246-031C-468E-97E9-A53A47B01F85}"/>
              </a:ext>
            </a:extLst>
          </p:cNvPr>
          <p:cNvSpPr txBox="1"/>
          <p:nvPr/>
        </p:nvSpPr>
        <p:spPr>
          <a:xfrm>
            <a:off x="954683" y="5604649"/>
            <a:ext cx="4150717" cy="523220"/>
          </a:xfrm>
          <a:prstGeom prst="rect">
            <a:avLst/>
          </a:prstGeom>
          <a:noFill/>
        </p:spPr>
        <p:txBody>
          <a:bodyPr wrap="square" rtlCol="0">
            <a:spAutoFit/>
          </a:bodyPr>
          <a:lstStyle/>
          <a:p>
            <a:r>
              <a:rPr lang="en-US" sz="1400" dirty="0"/>
              <a:t>Some of the most common syntax for a control contact configuration</a:t>
            </a:r>
          </a:p>
        </p:txBody>
      </p:sp>
      <p:sp>
        <p:nvSpPr>
          <p:cNvPr id="9" name="Rectangle 8">
            <a:extLst>
              <a:ext uri="{FF2B5EF4-FFF2-40B4-BE49-F238E27FC236}">
                <a16:creationId xmlns:a16="http://schemas.microsoft.com/office/drawing/2014/main" id="{DA4FDF16-E452-4AC5-9A57-16B3780E64C8}"/>
              </a:ext>
            </a:extLst>
          </p:cNvPr>
          <p:cNvSpPr/>
          <p:nvPr/>
        </p:nvSpPr>
        <p:spPr>
          <a:xfrm>
            <a:off x="1170704" y="1914979"/>
            <a:ext cx="3651999" cy="89535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onnector: Elbow 9">
            <a:extLst>
              <a:ext uri="{FF2B5EF4-FFF2-40B4-BE49-F238E27FC236}">
                <a16:creationId xmlns:a16="http://schemas.microsoft.com/office/drawing/2014/main" id="{BAC713E4-EC16-47D5-920D-6DB0A7BF2115}"/>
              </a:ext>
            </a:extLst>
          </p:cNvPr>
          <p:cNvCxnSpPr>
            <a:cxnSpLocks/>
            <a:stCxn id="9" idx="3"/>
            <a:endCxn id="11" idx="1"/>
          </p:cNvCxnSpPr>
          <p:nvPr/>
        </p:nvCxnSpPr>
        <p:spPr>
          <a:xfrm flipV="1">
            <a:off x="4822703" y="2107280"/>
            <a:ext cx="1425900" cy="255374"/>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EB63AE-19E7-4D1B-B925-E7B2148E6C7D}"/>
              </a:ext>
            </a:extLst>
          </p:cNvPr>
          <p:cNvSpPr txBox="1"/>
          <p:nvPr/>
        </p:nvSpPr>
        <p:spPr>
          <a:xfrm>
            <a:off x="6248603" y="1091617"/>
            <a:ext cx="4597370" cy="2031325"/>
          </a:xfrm>
          <a:prstGeom prst="rect">
            <a:avLst/>
          </a:prstGeom>
          <a:noFill/>
        </p:spPr>
        <p:txBody>
          <a:bodyPr wrap="square" rtlCol="0">
            <a:spAutoFit/>
          </a:bodyPr>
          <a:lstStyle/>
          <a:p>
            <a:r>
              <a:rPr lang="en-US" sz="1400" b="1" dirty="0"/>
              <a:t>Define a solver settings for each model problem.  </a:t>
            </a:r>
            <a:r>
              <a:rPr lang="en-US" sz="1400" dirty="0"/>
              <a:t>The level 0 model problems should be solved to a </a:t>
            </a:r>
            <a:r>
              <a:rPr lang="en-US" sz="1400" b="1" dirty="0"/>
              <a:t>tighter/lower</a:t>
            </a:r>
            <a:r>
              <a:rPr lang="en-US" sz="1400" dirty="0"/>
              <a:t> residual than the level 1 problem.  Recommended is 10x lower.</a:t>
            </a:r>
          </a:p>
          <a:p>
            <a:endParaRPr lang="en-US" sz="1400" dirty="0"/>
          </a:p>
          <a:p>
            <a:r>
              <a:rPr lang="en-US" sz="1400" dirty="0"/>
              <a:t>The </a:t>
            </a:r>
            <a:r>
              <a:rPr lang="en-US" sz="1400" b="1" dirty="0"/>
              <a:t>acceptable residual should be arbitrarily large </a:t>
            </a:r>
            <a:r>
              <a:rPr lang="en-US" sz="1400" dirty="0"/>
              <a:t>so that badly-posed model problems are “accepted” and thus permit the level 1 solver to update and try again.</a:t>
            </a:r>
          </a:p>
        </p:txBody>
      </p:sp>
      <p:sp>
        <p:nvSpPr>
          <p:cNvPr id="15" name="TextBox 14">
            <a:extLst>
              <a:ext uri="{FF2B5EF4-FFF2-40B4-BE49-F238E27FC236}">
                <a16:creationId xmlns:a16="http://schemas.microsoft.com/office/drawing/2014/main" id="{9C49C2F9-6972-4088-B2E0-AFF60EE47715}"/>
              </a:ext>
            </a:extLst>
          </p:cNvPr>
          <p:cNvSpPr txBox="1"/>
          <p:nvPr/>
        </p:nvSpPr>
        <p:spPr>
          <a:xfrm>
            <a:off x="6248603" y="3223957"/>
            <a:ext cx="4597370" cy="1169551"/>
          </a:xfrm>
          <a:prstGeom prst="rect">
            <a:avLst/>
          </a:prstGeom>
          <a:noFill/>
        </p:spPr>
        <p:txBody>
          <a:bodyPr wrap="square" rtlCol="0">
            <a:spAutoFit/>
          </a:bodyPr>
          <a:lstStyle/>
          <a:p>
            <a:r>
              <a:rPr lang="en-US" sz="1400" b="1" dirty="0"/>
              <a:t>Define what “solved” means</a:t>
            </a:r>
            <a:r>
              <a:rPr lang="en-US" sz="1400" dirty="0"/>
              <a:t> for the load step.  These commands mean the same thing as the core solver, but are checked after each level 1 update.  Additionally, we can require convergence on the </a:t>
            </a:r>
            <a:r>
              <a:rPr lang="en-US" sz="1400" b="1" dirty="0"/>
              <a:t>“contact gap.”</a:t>
            </a:r>
          </a:p>
        </p:txBody>
      </p:sp>
      <p:sp>
        <p:nvSpPr>
          <p:cNvPr id="16" name="Rectangle 15">
            <a:extLst>
              <a:ext uri="{FF2B5EF4-FFF2-40B4-BE49-F238E27FC236}">
                <a16:creationId xmlns:a16="http://schemas.microsoft.com/office/drawing/2014/main" id="{CF48FEC5-2E56-41B0-96D0-4AB6CC94A9FF}"/>
              </a:ext>
            </a:extLst>
          </p:cNvPr>
          <p:cNvSpPr/>
          <p:nvPr/>
        </p:nvSpPr>
        <p:spPr>
          <a:xfrm>
            <a:off x="1139076" y="3158589"/>
            <a:ext cx="3651999" cy="1209222"/>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Connector: Elbow 16">
            <a:extLst>
              <a:ext uri="{FF2B5EF4-FFF2-40B4-BE49-F238E27FC236}">
                <a16:creationId xmlns:a16="http://schemas.microsoft.com/office/drawing/2014/main" id="{AA6F773E-61FF-46D0-A780-DD6FC78BA752}"/>
              </a:ext>
            </a:extLst>
          </p:cNvPr>
          <p:cNvCxnSpPr>
            <a:cxnSpLocks/>
            <a:stCxn id="16" idx="3"/>
            <a:endCxn id="15" idx="1"/>
          </p:cNvCxnSpPr>
          <p:nvPr/>
        </p:nvCxnSpPr>
        <p:spPr>
          <a:xfrm>
            <a:off x="4791075" y="3763200"/>
            <a:ext cx="1457528" cy="45533"/>
          </a:xfrm>
          <a:prstGeom prst="bentConnector3">
            <a:avLst>
              <a:gd name="adj1" fmla="val 50000"/>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FBA25E10-83CA-4C2B-9808-78E9118DCD33}"/>
              </a:ext>
            </a:extLst>
          </p:cNvPr>
          <p:cNvSpPr/>
          <p:nvPr/>
        </p:nvSpPr>
        <p:spPr>
          <a:xfrm>
            <a:off x="1139076" y="4475600"/>
            <a:ext cx="3651999" cy="509200"/>
          </a:xfrm>
          <a:prstGeom prst="rect">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Connector: Elbow 19">
            <a:extLst>
              <a:ext uri="{FF2B5EF4-FFF2-40B4-BE49-F238E27FC236}">
                <a16:creationId xmlns:a16="http://schemas.microsoft.com/office/drawing/2014/main" id="{E4B00B76-9CFB-4BF7-B97C-9AB7FE10F0CE}"/>
              </a:ext>
            </a:extLst>
          </p:cNvPr>
          <p:cNvCxnSpPr>
            <a:cxnSpLocks/>
            <a:stCxn id="19" idx="3"/>
            <a:endCxn id="22" idx="1"/>
          </p:cNvCxnSpPr>
          <p:nvPr/>
        </p:nvCxnSpPr>
        <p:spPr>
          <a:xfrm>
            <a:off x="4791075" y="4730200"/>
            <a:ext cx="1457528" cy="257979"/>
          </a:xfrm>
          <a:prstGeom prst="bentConnector3">
            <a:avLst>
              <a:gd name="adj1" fmla="val 50000"/>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99F5651-2F9B-4555-B6AF-4BC7D2D742E4}"/>
              </a:ext>
            </a:extLst>
          </p:cNvPr>
          <p:cNvSpPr txBox="1"/>
          <p:nvPr/>
        </p:nvSpPr>
        <p:spPr>
          <a:xfrm>
            <a:off x="6248603" y="4511125"/>
            <a:ext cx="4597370" cy="954107"/>
          </a:xfrm>
          <a:prstGeom prst="rect">
            <a:avLst/>
          </a:prstGeom>
          <a:noFill/>
        </p:spPr>
        <p:txBody>
          <a:bodyPr wrap="square" rtlCol="0">
            <a:spAutoFit/>
          </a:bodyPr>
          <a:lstStyle/>
          <a:p>
            <a:r>
              <a:rPr lang="en-US" sz="1400" b="1" dirty="0"/>
              <a:t>Set practical limits</a:t>
            </a:r>
            <a:r>
              <a:rPr lang="en-US" sz="1400" dirty="0"/>
              <a:t> on the number of iterations (model problems) to solve each load step.  If we reach the maximum iterations without achieving convergence, the load step fails.</a:t>
            </a:r>
          </a:p>
        </p:txBody>
      </p:sp>
      <p:sp>
        <p:nvSpPr>
          <p:cNvPr id="23" name="Rectangle 22">
            <a:extLst>
              <a:ext uri="{FF2B5EF4-FFF2-40B4-BE49-F238E27FC236}">
                <a16:creationId xmlns:a16="http://schemas.microsoft.com/office/drawing/2014/main" id="{1171F038-B285-49F1-ADFC-26E3231CB11B}"/>
              </a:ext>
            </a:extLst>
          </p:cNvPr>
          <p:cNvSpPr/>
          <p:nvPr/>
        </p:nvSpPr>
        <p:spPr>
          <a:xfrm>
            <a:off x="1170704" y="5092589"/>
            <a:ext cx="3651999" cy="321614"/>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Connector: Elbow 23">
            <a:extLst>
              <a:ext uri="{FF2B5EF4-FFF2-40B4-BE49-F238E27FC236}">
                <a16:creationId xmlns:a16="http://schemas.microsoft.com/office/drawing/2014/main" id="{BEDEB88A-B6BE-474A-A738-FC557C410B31}"/>
              </a:ext>
            </a:extLst>
          </p:cNvPr>
          <p:cNvCxnSpPr>
            <a:cxnSpLocks/>
            <a:stCxn id="23" idx="3"/>
            <a:endCxn id="25" idx="1"/>
          </p:cNvCxnSpPr>
          <p:nvPr/>
        </p:nvCxnSpPr>
        <p:spPr>
          <a:xfrm>
            <a:off x="4822703" y="5253396"/>
            <a:ext cx="1437659" cy="591063"/>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76E4178-29C0-4445-9A22-44D5867AC587}"/>
              </a:ext>
            </a:extLst>
          </p:cNvPr>
          <p:cNvSpPr txBox="1"/>
          <p:nvPr/>
        </p:nvSpPr>
        <p:spPr>
          <a:xfrm>
            <a:off x="6260362" y="5582849"/>
            <a:ext cx="4597370" cy="523220"/>
          </a:xfrm>
          <a:prstGeom prst="rect">
            <a:avLst/>
          </a:prstGeom>
          <a:noFill/>
        </p:spPr>
        <p:txBody>
          <a:bodyPr wrap="square" rtlCol="0">
            <a:spAutoFit/>
          </a:bodyPr>
          <a:lstStyle/>
          <a:p>
            <a:r>
              <a:rPr lang="en-US" sz="1400" b="1" dirty="0"/>
              <a:t>Debug</a:t>
            </a:r>
            <a:r>
              <a:rPr lang="en-US" sz="1400" dirty="0"/>
              <a:t>.  Same as CG solve.  Optionally output model state every “N” level 1 solve iterations.</a:t>
            </a:r>
          </a:p>
        </p:txBody>
      </p:sp>
      <p:sp>
        <p:nvSpPr>
          <p:cNvPr id="28" name="Left Brace 27">
            <a:extLst>
              <a:ext uri="{FF2B5EF4-FFF2-40B4-BE49-F238E27FC236}">
                <a16:creationId xmlns:a16="http://schemas.microsoft.com/office/drawing/2014/main" id="{8E8BCD2C-D6C1-4A5C-B6BA-B6185DD5DF95}"/>
              </a:ext>
            </a:extLst>
          </p:cNvPr>
          <p:cNvSpPr/>
          <p:nvPr/>
        </p:nvSpPr>
        <p:spPr>
          <a:xfrm>
            <a:off x="626789" y="3028329"/>
            <a:ext cx="285334" cy="255452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9" name="Left Brace 28">
            <a:extLst>
              <a:ext uri="{FF2B5EF4-FFF2-40B4-BE49-F238E27FC236}">
                <a16:creationId xmlns:a16="http://schemas.microsoft.com/office/drawing/2014/main" id="{B1409B89-4D08-4164-BF25-6AB3EFDBCA12}"/>
              </a:ext>
            </a:extLst>
          </p:cNvPr>
          <p:cNvSpPr/>
          <p:nvPr/>
        </p:nvSpPr>
        <p:spPr>
          <a:xfrm>
            <a:off x="633103" y="1910167"/>
            <a:ext cx="285334" cy="951242"/>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16DD8852-226A-43DF-A78F-2BDC96B924D5}"/>
              </a:ext>
            </a:extLst>
          </p:cNvPr>
          <p:cNvSpPr txBox="1"/>
          <p:nvPr/>
        </p:nvSpPr>
        <p:spPr>
          <a:xfrm rot="16200000">
            <a:off x="14726" y="2201122"/>
            <a:ext cx="928459" cy="369332"/>
          </a:xfrm>
          <a:prstGeom prst="rect">
            <a:avLst/>
          </a:prstGeom>
          <a:noFill/>
        </p:spPr>
        <p:txBody>
          <a:bodyPr wrap="none" rtlCol="0">
            <a:spAutoFit/>
          </a:bodyPr>
          <a:lstStyle/>
          <a:p>
            <a:r>
              <a:rPr lang="en-US" dirty="0"/>
              <a:t>Level 0</a:t>
            </a:r>
          </a:p>
        </p:txBody>
      </p:sp>
      <p:sp>
        <p:nvSpPr>
          <p:cNvPr id="31" name="TextBox 30">
            <a:extLst>
              <a:ext uri="{FF2B5EF4-FFF2-40B4-BE49-F238E27FC236}">
                <a16:creationId xmlns:a16="http://schemas.microsoft.com/office/drawing/2014/main" id="{A2B3AE04-163E-46C5-BDE5-119D9FC7B181}"/>
              </a:ext>
            </a:extLst>
          </p:cNvPr>
          <p:cNvSpPr txBox="1"/>
          <p:nvPr/>
        </p:nvSpPr>
        <p:spPr>
          <a:xfrm rot="16200000">
            <a:off x="8411" y="4109235"/>
            <a:ext cx="928459" cy="369332"/>
          </a:xfrm>
          <a:prstGeom prst="rect">
            <a:avLst/>
          </a:prstGeom>
          <a:noFill/>
        </p:spPr>
        <p:txBody>
          <a:bodyPr wrap="none" rtlCol="0">
            <a:spAutoFit/>
          </a:bodyPr>
          <a:lstStyle/>
          <a:p>
            <a:r>
              <a:rPr lang="en-US" dirty="0">
                <a:highlight>
                  <a:srgbClr val="FFFF00"/>
                </a:highlight>
              </a:rPr>
              <a:t>Level 1</a:t>
            </a:r>
          </a:p>
        </p:txBody>
      </p:sp>
    </p:spTree>
    <p:extLst>
      <p:ext uri="{BB962C8B-B14F-4D97-AF65-F5344CB8AC3E}">
        <p14:creationId xmlns:p14="http://schemas.microsoft.com/office/powerpoint/2010/main" val="101700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6BA759-35AA-43E8-9160-C426990B4D7C}"/>
              </a:ext>
            </a:extLst>
          </p:cNvPr>
          <p:cNvPicPr>
            <a:picLocks noChangeAspect="1"/>
          </p:cNvPicPr>
          <p:nvPr/>
        </p:nvPicPr>
        <p:blipFill>
          <a:blip r:embed="rId2"/>
          <a:stretch>
            <a:fillRect/>
          </a:stretch>
        </p:blipFill>
        <p:spPr>
          <a:xfrm>
            <a:off x="937653" y="1143000"/>
            <a:ext cx="4453689" cy="3325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0DD9B7BD-BA73-439C-8ECA-C093CFF69BAD}"/>
              </a:ext>
            </a:extLst>
          </p:cNvPr>
          <p:cNvPicPr>
            <a:picLocks noChangeAspect="1"/>
          </p:cNvPicPr>
          <p:nvPr/>
        </p:nvPicPr>
        <p:blipFill>
          <a:blip r:embed="rId3"/>
          <a:stretch>
            <a:fillRect/>
          </a:stretch>
        </p:blipFill>
        <p:spPr>
          <a:xfrm>
            <a:off x="3624470" y="1688121"/>
            <a:ext cx="5438359" cy="4076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D09D71CC-2664-4508-9A65-F4A11F385F07}"/>
              </a:ext>
            </a:extLst>
          </p:cNvPr>
          <p:cNvSpPr>
            <a:spLocks noGrp="1"/>
          </p:cNvSpPr>
          <p:nvPr>
            <p:ph type="title"/>
          </p:nvPr>
        </p:nvSpPr>
        <p:spPr/>
        <p:txBody>
          <a:bodyPr/>
          <a:lstStyle/>
          <a:p>
            <a:r>
              <a:rPr lang="en-US" dirty="0"/>
              <a:t>Additional resources on compsim.sandia.gov</a:t>
            </a:r>
          </a:p>
        </p:txBody>
      </p:sp>
      <p:sp>
        <p:nvSpPr>
          <p:cNvPr id="4" name="Slide Number Placeholder 3">
            <a:extLst>
              <a:ext uri="{FF2B5EF4-FFF2-40B4-BE49-F238E27FC236}">
                <a16:creationId xmlns:a16="http://schemas.microsoft.com/office/drawing/2014/main" id="{86C86044-1468-4FC8-BD7C-3B44C4249CB8}"/>
              </a:ext>
            </a:extLst>
          </p:cNvPr>
          <p:cNvSpPr>
            <a:spLocks noGrp="1"/>
          </p:cNvSpPr>
          <p:nvPr>
            <p:ph type="sldNum" sz="quarter" idx="4"/>
          </p:nvPr>
        </p:nvSpPr>
        <p:spPr/>
        <p:txBody>
          <a:bodyPr/>
          <a:lstStyle/>
          <a:p>
            <a:pPr algn="ctr"/>
            <a:fld id="{F6B149FD-26F7-3645-B4E7-BA8B8CC5EEA8}" type="slidenum">
              <a:rPr lang="en-US" smtClean="0"/>
              <a:pPr algn="ctr"/>
              <a:t>139</a:t>
            </a:fld>
            <a:endParaRPr lang="en-US" dirty="0"/>
          </a:p>
        </p:txBody>
      </p:sp>
      <p:pic>
        <p:nvPicPr>
          <p:cNvPr id="8" name="Picture 7">
            <a:extLst>
              <a:ext uri="{FF2B5EF4-FFF2-40B4-BE49-F238E27FC236}">
                <a16:creationId xmlns:a16="http://schemas.microsoft.com/office/drawing/2014/main" id="{C43746D2-1C6E-4E3E-8A69-A35C138460A0}"/>
              </a:ext>
            </a:extLst>
          </p:cNvPr>
          <p:cNvPicPr>
            <a:picLocks noChangeAspect="1"/>
          </p:cNvPicPr>
          <p:nvPr/>
        </p:nvPicPr>
        <p:blipFill>
          <a:blip r:embed="rId4"/>
          <a:stretch>
            <a:fillRect/>
          </a:stretch>
        </p:blipFill>
        <p:spPr>
          <a:xfrm>
            <a:off x="6705553" y="970764"/>
            <a:ext cx="5035213" cy="3781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64382B8F-0D77-40B2-993D-78A289618D32}"/>
              </a:ext>
            </a:extLst>
          </p:cNvPr>
          <p:cNvSpPr txBox="1"/>
          <p:nvPr/>
        </p:nvSpPr>
        <p:spPr>
          <a:xfrm>
            <a:off x="635403" y="6051166"/>
            <a:ext cx="10921193"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1"/>
            </a:lvl1pPr>
          </a:lstStyle>
          <a:p>
            <a:pPr algn="ctr"/>
            <a:r>
              <a:rPr lang="en-US" dirty="0"/>
              <a:t>Strongly</a:t>
            </a:r>
            <a:r>
              <a:rPr lang="en-US" b="0" dirty="0"/>
              <a:t> recommend browsing the additional training resources available for additional perspective</a:t>
            </a:r>
          </a:p>
        </p:txBody>
      </p:sp>
    </p:spTree>
    <p:extLst>
      <p:ext uri="{BB962C8B-B14F-4D97-AF65-F5344CB8AC3E}">
        <p14:creationId xmlns:p14="http://schemas.microsoft.com/office/powerpoint/2010/main" val="82448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76D8E-85D1-4157-A04D-ADDE8C6A37A0}"/>
              </a:ext>
            </a:extLst>
          </p:cNvPr>
          <p:cNvSpPr>
            <a:spLocks noGrp="1"/>
          </p:cNvSpPr>
          <p:nvPr>
            <p:ph type="title"/>
          </p:nvPr>
        </p:nvSpPr>
        <p:spPr/>
        <p:txBody>
          <a:bodyPr/>
          <a:lstStyle/>
          <a:p>
            <a:r>
              <a:rPr lang="en-US" dirty="0"/>
              <a:t>Example 01: Results and discussion (explicit “solution”)</a:t>
            </a:r>
          </a:p>
        </p:txBody>
      </p:sp>
      <p:sp>
        <p:nvSpPr>
          <p:cNvPr id="4" name="Slide Number Placeholder 3">
            <a:extLst>
              <a:ext uri="{FF2B5EF4-FFF2-40B4-BE49-F238E27FC236}">
                <a16:creationId xmlns:a16="http://schemas.microsoft.com/office/drawing/2014/main" id="{C983C2F9-9CCA-4605-AAAE-D8202D7A43C8}"/>
              </a:ext>
            </a:extLst>
          </p:cNvPr>
          <p:cNvSpPr>
            <a:spLocks noGrp="1"/>
          </p:cNvSpPr>
          <p:nvPr>
            <p:ph type="sldNum" sz="quarter" idx="4"/>
          </p:nvPr>
        </p:nvSpPr>
        <p:spPr/>
        <p:txBody>
          <a:bodyPr/>
          <a:lstStyle/>
          <a:p>
            <a:pPr algn="ctr"/>
            <a:fld id="{F6B149FD-26F7-3645-B4E7-BA8B8CC5EEA8}" type="slidenum">
              <a:rPr lang="en-US" smtClean="0"/>
              <a:pPr algn="ctr"/>
              <a:t>14</a:t>
            </a:fld>
            <a:endParaRPr lang="en-US" dirty="0"/>
          </a:p>
        </p:txBody>
      </p:sp>
      <p:pic>
        <p:nvPicPr>
          <p:cNvPr id="8" name="Picture 7">
            <a:extLst>
              <a:ext uri="{FF2B5EF4-FFF2-40B4-BE49-F238E27FC236}">
                <a16:creationId xmlns:a16="http://schemas.microsoft.com/office/drawing/2014/main" id="{B8FD2862-608A-4606-9E28-D4AF9BD7191F}"/>
              </a:ext>
            </a:extLst>
          </p:cNvPr>
          <p:cNvPicPr>
            <a:picLocks noChangeAspect="1"/>
          </p:cNvPicPr>
          <p:nvPr/>
        </p:nvPicPr>
        <p:blipFill>
          <a:blip r:embed="rId2"/>
          <a:stretch>
            <a:fillRect/>
          </a:stretch>
        </p:blipFill>
        <p:spPr>
          <a:xfrm>
            <a:off x="1327934" y="1537871"/>
            <a:ext cx="2284841" cy="4160551"/>
          </a:xfrm>
          <a:prstGeom prst="rect">
            <a:avLst/>
          </a:prstGeom>
        </p:spPr>
      </p:pic>
      <p:grpSp>
        <p:nvGrpSpPr>
          <p:cNvPr id="13" name="Group 12">
            <a:extLst>
              <a:ext uri="{FF2B5EF4-FFF2-40B4-BE49-F238E27FC236}">
                <a16:creationId xmlns:a16="http://schemas.microsoft.com/office/drawing/2014/main" id="{700948F6-6F4B-49D5-BCFB-567611F23D80}"/>
              </a:ext>
            </a:extLst>
          </p:cNvPr>
          <p:cNvGrpSpPr/>
          <p:nvPr/>
        </p:nvGrpSpPr>
        <p:grpSpPr>
          <a:xfrm>
            <a:off x="4025152" y="2142563"/>
            <a:ext cx="3524941" cy="3427651"/>
            <a:chOff x="4025152" y="2142563"/>
            <a:chExt cx="3524941" cy="3427651"/>
          </a:xfrm>
        </p:grpSpPr>
        <p:grpSp>
          <p:nvGrpSpPr>
            <p:cNvPr id="9" name="Group 8">
              <a:extLst>
                <a:ext uri="{FF2B5EF4-FFF2-40B4-BE49-F238E27FC236}">
                  <a16:creationId xmlns:a16="http://schemas.microsoft.com/office/drawing/2014/main" id="{2A7C601D-767C-43D9-8044-9ED364C072AD}"/>
                </a:ext>
              </a:extLst>
            </p:cNvPr>
            <p:cNvGrpSpPr/>
            <p:nvPr/>
          </p:nvGrpSpPr>
          <p:grpSpPr>
            <a:xfrm>
              <a:off x="4025152" y="2701069"/>
              <a:ext cx="2284910" cy="2869145"/>
              <a:chOff x="4963668" y="2519562"/>
              <a:chExt cx="2371627" cy="2978034"/>
            </a:xfrm>
          </p:grpSpPr>
          <p:sp>
            <p:nvSpPr>
              <p:cNvPr id="7" name="TextBox 6">
                <a:extLst>
                  <a:ext uri="{FF2B5EF4-FFF2-40B4-BE49-F238E27FC236}">
                    <a16:creationId xmlns:a16="http://schemas.microsoft.com/office/drawing/2014/main" id="{9B44AB0B-470B-418A-A9B4-B2E3E1BE4D4C}"/>
                  </a:ext>
                </a:extLst>
              </p:cNvPr>
              <p:cNvSpPr txBox="1"/>
              <p:nvPr/>
            </p:nvSpPr>
            <p:spPr>
              <a:xfrm>
                <a:off x="6654451" y="5146193"/>
                <a:ext cx="680844" cy="351403"/>
              </a:xfrm>
              <a:prstGeom prst="rect">
                <a:avLst/>
              </a:prstGeom>
              <a:noFill/>
            </p:spPr>
            <p:txBody>
              <a:bodyPr wrap="none" rtlCol="0">
                <a:spAutoFit/>
              </a:bodyPr>
              <a:lstStyle/>
              <a:p>
                <a:r>
                  <a:rPr lang="en-US" sz="1600" dirty="0"/>
                  <a:t>Time</a:t>
                </a:r>
              </a:p>
            </p:txBody>
          </p:sp>
          <p:sp>
            <p:nvSpPr>
              <p:cNvPr id="27" name="TextBox 26">
                <a:extLst>
                  <a:ext uri="{FF2B5EF4-FFF2-40B4-BE49-F238E27FC236}">
                    <a16:creationId xmlns:a16="http://schemas.microsoft.com/office/drawing/2014/main" id="{049E5112-FE92-45F5-98A1-532DDA4F693F}"/>
                  </a:ext>
                </a:extLst>
              </p:cNvPr>
              <p:cNvSpPr txBox="1"/>
              <p:nvPr/>
            </p:nvSpPr>
            <p:spPr>
              <a:xfrm rot="16200000">
                <a:off x="4187487" y="3295743"/>
                <a:ext cx="1903765" cy="351403"/>
              </a:xfrm>
              <a:prstGeom prst="rect">
                <a:avLst/>
              </a:prstGeom>
              <a:noFill/>
            </p:spPr>
            <p:txBody>
              <a:bodyPr wrap="none" rtlCol="0">
                <a:spAutoFit/>
              </a:bodyPr>
              <a:lstStyle/>
              <a:p>
                <a:r>
                  <a:rPr lang="en-US" sz="1600" dirty="0"/>
                  <a:t>Tip Displacement</a:t>
                </a:r>
              </a:p>
            </p:txBody>
          </p:sp>
        </p:grpSp>
        <p:pic>
          <p:nvPicPr>
            <p:cNvPr id="12" name="Picture 11">
              <a:extLst>
                <a:ext uri="{FF2B5EF4-FFF2-40B4-BE49-F238E27FC236}">
                  <a16:creationId xmlns:a16="http://schemas.microsoft.com/office/drawing/2014/main" id="{D6EBE357-5B49-45DD-BB6F-40E87345546F}"/>
                </a:ext>
              </a:extLst>
            </p:cNvPr>
            <p:cNvPicPr>
              <a:picLocks noChangeAspect="1"/>
            </p:cNvPicPr>
            <p:nvPr/>
          </p:nvPicPr>
          <p:blipFill>
            <a:blip r:embed="rId3"/>
            <a:stretch>
              <a:fillRect/>
            </a:stretch>
          </p:blipFill>
          <p:spPr>
            <a:xfrm>
              <a:off x="4363706" y="2142563"/>
              <a:ext cx="3186387" cy="3124665"/>
            </a:xfrm>
            <a:prstGeom prst="rect">
              <a:avLst/>
            </a:prstGeom>
          </p:spPr>
        </p:pic>
      </p:grpSp>
      <p:grpSp>
        <p:nvGrpSpPr>
          <p:cNvPr id="16" name="Group 15">
            <a:extLst>
              <a:ext uri="{FF2B5EF4-FFF2-40B4-BE49-F238E27FC236}">
                <a16:creationId xmlns:a16="http://schemas.microsoft.com/office/drawing/2014/main" id="{8F48FE34-E134-4526-843B-A4F873A1C100}"/>
              </a:ext>
            </a:extLst>
          </p:cNvPr>
          <p:cNvGrpSpPr/>
          <p:nvPr/>
        </p:nvGrpSpPr>
        <p:grpSpPr>
          <a:xfrm>
            <a:off x="7938825" y="2142563"/>
            <a:ext cx="3539134" cy="3463219"/>
            <a:chOff x="7732637" y="2142563"/>
            <a:chExt cx="3539134" cy="3463219"/>
          </a:xfrm>
        </p:grpSpPr>
        <p:pic>
          <p:nvPicPr>
            <p:cNvPr id="15" name="Picture 14">
              <a:extLst>
                <a:ext uri="{FF2B5EF4-FFF2-40B4-BE49-F238E27FC236}">
                  <a16:creationId xmlns:a16="http://schemas.microsoft.com/office/drawing/2014/main" id="{669D67BB-E69C-4281-9EE7-ED0F70B38672}"/>
                </a:ext>
              </a:extLst>
            </p:cNvPr>
            <p:cNvPicPr>
              <a:picLocks noChangeAspect="1"/>
            </p:cNvPicPr>
            <p:nvPr/>
          </p:nvPicPr>
          <p:blipFill>
            <a:blip r:embed="rId4"/>
            <a:stretch>
              <a:fillRect/>
            </a:stretch>
          </p:blipFill>
          <p:spPr>
            <a:xfrm>
              <a:off x="8034759" y="2142563"/>
              <a:ext cx="3237012" cy="3167647"/>
            </a:xfrm>
            <a:prstGeom prst="rect">
              <a:avLst/>
            </a:prstGeom>
          </p:spPr>
        </p:pic>
        <p:sp>
          <p:nvSpPr>
            <p:cNvPr id="17" name="TextBox 16">
              <a:extLst>
                <a:ext uri="{FF2B5EF4-FFF2-40B4-BE49-F238E27FC236}">
                  <a16:creationId xmlns:a16="http://schemas.microsoft.com/office/drawing/2014/main" id="{4ABDF780-23BC-4205-99B2-7DEFC3A1D467}"/>
                </a:ext>
              </a:extLst>
            </p:cNvPr>
            <p:cNvSpPr txBox="1"/>
            <p:nvPr/>
          </p:nvSpPr>
          <p:spPr>
            <a:xfrm>
              <a:off x="9410324" y="5267228"/>
              <a:ext cx="655949" cy="338554"/>
            </a:xfrm>
            <a:prstGeom prst="rect">
              <a:avLst/>
            </a:prstGeom>
            <a:noFill/>
          </p:spPr>
          <p:txBody>
            <a:bodyPr wrap="square" rtlCol="0">
              <a:spAutoFit/>
            </a:bodyPr>
            <a:lstStyle/>
            <a:p>
              <a:r>
                <a:rPr lang="en-US" sz="1600" dirty="0"/>
                <a:t>Time</a:t>
              </a:r>
            </a:p>
          </p:txBody>
        </p:sp>
        <p:sp>
          <p:nvSpPr>
            <p:cNvPr id="18" name="TextBox 17">
              <a:extLst>
                <a:ext uri="{FF2B5EF4-FFF2-40B4-BE49-F238E27FC236}">
                  <a16:creationId xmlns:a16="http://schemas.microsoft.com/office/drawing/2014/main" id="{0B9CFEEE-D18A-4417-AF89-0A248B438020}"/>
                </a:ext>
              </a:extLst>
            </p:cNvPr>
            <p:cNvSpPr txBox="1"/>
            <p:nvPr/>
          </p:nvSpPr>
          <p:spPr>
            <a:xfrm rot="16200000">
              <a:off x="7481766" y="3535618"/>
              <a:ext cx="840295" cy="338554"/>
            </a:xfrm>
            <a:prstGeom prst="rect">
              <a:avLst/>
            </a:prstGeom>
            <a:noFill/>
          </p:spPr>
          <p:txBody>
            <a:bodyPr wrap="none" rtlCol="0">
              <a:spAutoFit/>
            </a:bodyPr>
            <a:lstStyle/>
            <a:p>
              <a:r>
                <a:rPr lang="en-US" sz="1600" dirty="0"/>
                <a:t>Energy</a:t>
              </a:r>
            </a:p>
          </p:txBody>
        </p:sp>
      </p:grpSp>
      <p:cxnSp>
        <p:nvCxnSpPr>
          <p:cNvPr id="20" name="Straight Arrow Connector 19">
            <a:extLst>
              <a:ext uri="{FF2B5EF4-FFF2-40B4-BE49-F238E27FC236}">
                <a16:creationId xmlns:a16="http://schemas.microsoft.com/office/drawing/2014/main" id="{2CE59B1E-9F65-46BB-B6C7-0D4A46FFC1F4}"/>
              </a:ext>
            </a:extLst>
          </p:cNvPr>
          <p:cNvCxnSpPr>
            <a:cxnSpLocks/>
            <a:stCxn id="21" idx="3"/>
          </p:cNvCxnSpPr>
          <p:nvPr/>
        </p:nvCxnSpPr>
        <p:spPr>
          <a:xfrm>
            <a:off x="10864067" y="3079141"/>
            <a:ext cx="451633" cy="349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FAA937C-0675-41AE-BD51-554C87BD3E82}"/>
              </a:ext>
            </a:extLst>
          </p:cNvPr>
          <p:cNvSpPr txBox="1"/>
          <p:nvPr/>
        </p:nvSpPr>
        <p:spPr>
          <a:xfrm>
            <a:off x="9480978" y="2779059"/>
            <a:ext cx="1383089" cy="600164"/>
          </a:xfrm>
          <a:prstGeom prst="rect">
            <a:avLst/>
          </a:prstGeom>
          <a:noFill/>
        </p:spPr>
        <p:txBody>
          <a:bodyPr wrap="square" rtlCol="0">
            <a:spAutoFit/>
          </a:bodyPr>
          <a:lstStyle/>
          <a:p>
            <a:r>
              <a:rPr lang="en-US" sz="1100" dirty="0"/>
              <a:t>Too much kinetic energy for a static solution!</a:t>
            </a:r>
          </a:p>
        </p:txBody>
      </p:sp>
      <p:sp>
        <p:nvSpPr>
          <p:cNvPr id="25" name="TextBox 24">
            <a:extLst>
              <a:ext uri="{FF2B5EF4-FFF2-40B4-BE49-F238E27FC236}">
                <a16:creationId xmlns:a16="http://schemas.microsoft.com/office/drawing/2014/main" id="{2C0C5D33-8B5F-47CE-90D1-0B999441BBA1}"/>
              </a:ext>
            </a:extLst>
          </p:cNvPr>
          <p:cNvSpPr txBox="1"/>
          <p:nvPr/>
        </p:nvSpPr>
        <p:spPr>
          <a:xfrm>
            <a:off x="876300" y="1058006"/>
            <a:ext cx="2889733" cy="584775"/>
          </a:xfrm>
          <a:prstGeom prst="rect">
            <a:avLst/>
          </a:prstGeom>
          <a:noFill/>
        </p:spPr>
        <p:txBody>
          <a:bodyPr wrap="square" rtlCol="0">
            <a:spAutoFit/>
          </a:bodyPr>
          <a:lstStyle/>
          <a:p>
            <a:r>
              <a:rPr lang="en-US" sz="1600" dirty="0"/>
              <a:t>Density x 1,000,000</a:t>
            </a:r>
          </a:p>
          <a:p>
            <a:r>
              <a:rPr lang="en-US" sz="1600" dirty="0"/>
              <a:t>Solution time: ~10 minutes</a:t>
            </a:r>
          </a:p>
        </p:txBody>
      </p:sp>
      <p:sp>
        <p:nvSpPr>
          <p:cNvPr id="26" name="TextBox 25">
            <a:extLst>
              <a:ext uri="{FF2B5EF4-FFF2-40B4-BE49-F238E27FC236}">
                <a16:creationId xmlns:a16="http://schemas.microsoft.com/office/drawing/2014/main" id="{7E0C29C2-425D-45CB-8436-E8FA3452B552}"/>
              </a:ext>
            </a:extLst>
          </p:cNvPr>
          <p:cNvSpPr txBox="1"/>
          <p:nvPr/>
        </p:nvSpPr>
        <p:spPr>
          <a:xfrm>
            <a:off x="412955" y="5948353"/>
            <a:ext cx="11195760"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algn="ctr"/>
          </a:lstStyle>
          <a:p>
            <a:r>
              <a:rPr lang="en-US" dirty="0"/>
              <a:t>Be cautious when using explicit time integration to solve static problems!  It will give you “an answer”.</a:t>
            </a:r>
          </a:p>
        </p:txBody>
      </p:sp>
    </p:spTree>
    <p:extLst>
      <p:ext uri="{BB962C8B-B14F-4D97-AF65-F5344CB8AC3E}">
        <p14:creationId xmlns:p14="http://schemas.microsoft.com/office/powerpoint/2010/main" val="344442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D9C67-31BB-439C-8271-8BB20772CC17}"/>
              </a:ext>
            </a:extLst>
          </p:cNvPr>
          <p:cNvSpPr>
            <a:spLocks noGrp="1"/>
          </p:cNvSpPr>
          <p:nvPr>
            <p:ph type="title"/>
          </p:nvPr>
        </p:nvSpPr>
        <p:spPr/>
        <p:txBody>
          <a:bodyPr/>
          <a:lstStyle/>
          <a:p>
            <a:r>
              <a:rPr lang="en-US" dirty="0"/>
              <a:t>Example 11: Implicit contact with the multilevel solver</a:t>
            </a:r>
          </a:p>
        </p:txBody>
      </p:sp>
      <p:sp>
        <p:nvSpPr>
          <p:cNvPr id="4" name="Slide Number Placeholder 3">
            <a:extLst>
              <a:ext uri="{FF2B5EF4-FFF2-40B4-BE49-F238E27FC236}">
                <a16:creationId xmlns:a16="http://schemas.microsoft.com/office/drawing/2014/main" id="{A09BF9A7-2226-4AD3-A42C-720CCAE31D0A}"/>
              </a:ext>
            </a:extLst>
          </p:cNvPr>
          <p:cNvSpPr>
            <a:spLocks noGrp="1"/>
          </p:cNvSpPr>
          <p:nvPr>
            <p:ph type="sldNum" sz="quarter" idx="4"/>
          </p:nvPr>
        </p:nvSpPr>
        <p:spPr/>
        <p:txBody>
          <a:bodyPr/>
          <a:lstStyle/>
          <a:p>
            <a:pPr algn="ctr"/>
            <a:fld id="{F6B149FD-26F7-3645-B4E7-BA8B8CC5EEA8}" type="slidenum">
              <a:rPr lang="en-US" smtClean="0"/>
              <a:pPr algn="ctr"/>
              <a:t>140</a:t>
            </a:fld>
            <a:endParaRPr lang="en-US" dirty="0"/>
          </a:p>
        </p:txBody>
      </p:sp>
      <p:pic>
        <p:nvPicPr>
          <p:cNvPr id="8" name="Picture 7">
            <a:extLst>
              <a:ext uri="{FF2B5EF4-FFF2-40B4-BE49-F238E27FC236}">
                <a16:creationId xmlns:a16="http://schemas.microsoft.com/office/drawing/2014/main" id="{E7A91CBF-F416-47C9-9622-35F1E14F0F08}"/>
              </a:ext>
            </a:extLst>
          </p:cNvPr>
          <p:cNvPicPr>
            <a:picLocks noChangeAspect="1"/>
          </p:cNvPicPr>
          <p:nvPr/>
        </p:nvPicPr>
        <p:blipFill>
          <a:blip r:embed="rId2"/>
          <a:stretch>
            <a:fillRect/>
          </a:stretch>
        </p:blipFill>
        <p:spPr>
          <a:xfrm>
            <a:off x="3133311" y="1747567"/>
            <a:ext cx="5925377" cy="3877216"/>
          </a:xfrm>
          <a:prstGeom prst="rect">
            <a:avLst/>
          </a:prstGeom>
        </p:spPr>
      </p:pic>
      <p:sp>
        <p:nvSpPr>
          <p:cNvPr id="9" name="TextBox 8">
            <a:extLst>
              <a:ext uri="{FF2B5EF4-FFF2-40B4-BE49-F238E27FC236}">
                <a16:creationId xmlns:a16="http://schemas.microsoft.com/office/drawing/2014/main" id="{3788530C-84B2-4052-8C07-F2011C650BB0}"/>
              </a:ext>
            </a:extLst>
          </p:cNvPr>
          <p:cNvSpPr txBox="1"/>
          <p:nvPr/>
        </p:nvSpPr>
        <p:spPr>
          <a:xfrm>
            <a:off x="4394827" y="1216510"/>
            <a:ext cx="1245854" cy="369332"/>
          </a:xfrm>
          <a:prstGeom prst="rect">
            <a:avLst/>
          </a:prstGeom>
          <a:noFill/>
        </p:spPr>
        <p:txBody>
          <a:bodyPr wrap="none" rtlCol="0">
            <a:spAutoFit/>
          </a:bodyPr>
          <a:lstStyle/>
          <a:p>
            <a:r>
              <a:rPr lang="en-US" dirty="0"/>
              <a:t>M10 bolts</a:t>
            </a:r>
          </a:p>
        </p:txBody>
      </p:sp>
      <p:cxnSp>
        <p:nvCxnSpPr>
          <p:cNvPr id="11" name="Straight Arrow Connector 10">
            <a:extLst>
              <a:ext uri="{FF2B5EF4-FFF2-40B4-BE49-F238E27FC236}">
                <a16:creationId xmlns:a16="http://schemas.microsoft.com/office/drawing/2014/main" id="{E740CBB4-3134-4644-9E71-B6DA6A18F4F3}"/>
              </a:ext>
            </a:extLst>
          </p:cNvPr>
          <p:cNvCxnSpPr>
            <a:cxnSpLocks/>
            <a:stCxn id="9" idx="2"/>
          </p:cNvCxnSpPr>
          <p:nvPr/>
        </p:nvCxnSpPr>
        <p:spPr>
          <a:xfrm>
            <a:off x="5017754" y="1585842"/>
            <a:ext cx="2059321" cy="471558"/>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6295FACC-D275-4585-AE63-CB6387B162B6}"/>
              </a:ext>
            </a:extLst>
          </p:cNvPr>
          <p:cNvCxnSpPr>
            <a:cxnSpLocks/>
            <a:stCxn id="9" idx="2"/>
          </p:cNvCxnSpPr>
          <p:nvPr/>
        </p:nvCxnSpPr>
        <p:spPr>
          <a:xfrm flipH="1">
            <a:off x="4752975" y="1585842"/>
            <a:ext cx="264779" cy="690633"/>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CB322388-BEE3-4A08-9C6E-BC1D87349DCB}"/>
              </a:ext>
            </a:extLst>
          </p:cNvPr>
          <p:cNvSpPr txBox="1"/>
          <p:nvPr/>
        </p:nvSpPr>
        <p:spPr>
          <a:xfrm>
            <a:off x="494863" y="3867151"/>
            <a:ext cx="2914673" cy="2031325"/>
          </a:xfrm>
          <a:prstGeom prst="rect">
            <a:avLst/>
          </a:prstGeom>
          <a:noFill/>
        </p:spPr>
        <p:txBody>
          <a:bodyPr wrap="square" rtlCol="0">
            <a:spAutoFit/>
          </a:bodyPr>
          <a:lstStyle/>
          <a:p>
            <a:r>
              <a:rPr lang="en-US" dirty="0"/>
              <a:t>Compliant structure:</a:t>
            </a:r>
          </a:p>
          <a:p>
            <a:endParaRPr lang="en-US" dirty="0"/>
          </a:p>
          <a:p>
            <a:r>
              <a:rPr lang="en-US" dirty="0"/>
              <a:t>Implicit helps to preload these bolts.  It’s very difficult to estimate stiffness of the structure being preloaded </a:t>
            </a:r>
            <a:r>
              <a:rPr lang="en-US" i="1" dirty="0"/>
              <a:t>a priori.</a:t>
            </a:r>
            <a:endParaRPr lang="en-US" dirty="0"/>
          </a:p>
        </p:txBody>
      </p:sp>
      <p:cxnSp>
        <p:nvCxnSpPr>
          <p:cNvPr id="20" name="Straight Arrow Connector 19">
            <a:extLst>
              <a:ext uri="{FF2B5EF4-FFF2-40B4-BE49-F238E27FC236}">
                <a16:creationId xmlns:a16="http://schemas.microsoft.com/office/drawing/2014/main" id="{63A10C4E-4B46-4A13-9B29-B42100B578B0}"/>
              </a:ext>
            </a:extLst>
          </p:cNvPr>
          <p:cNvCxnSpPr>
            <a:cxnSpLocks/>
            <a:stCxn id="30" idx="3"/>
          </p:cNvCxnSpPr>
          <p:nvPr/>
        </p:nvCxnSpPr>
        <p:spPr>
          <a:xfrm>
            <a:off x="2358354" y="2291834"/>
            <a:ext cx="1619871" cy="561975"/>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8A731BB3-873B-4745-8E36-794AC3E73312}"/>
              </a:ext>
            </a:extLst>
          </p:cNvPr>
          <p:cNvCxnSpPr>
            <a:cxnSpLocks/>
            <a:stCxn id="32" idx="3"/>
          </p:cNvCxnSpPr>
          <p:nvPr/>
        </p:nvCxnSpPr>
        <p:spPr>
          <a:xfrm>
            <a:off x="2755899" y="2867025"/>
            <a:ext cx="1101726" cy="744068"/>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7F601960-2A24-4F42-B3DD-B7C32090A858}"/>
              </a:ext>
            </a:extLst>
          </p:cNvPr>
          <p:cNvSpPr txBox="1"/>
          <p:nvPr/>
        </p:nvSpPr>
        <p:spPr>
          <a:xfrm>
            <a:off x="1167002" y="2107168"/>
            <a:ext cx="1191352" cy="369332"/>
          </a:xfrm>
          <a:prstGeom prst="rect">
            <a:avLst/>
          </a:prstGeom>
          <a:noFill/>
        </p:spPr>
        <p:txBody>
          <a:bodyPr wrap="none" rtlCol="0">
            <a:spAutoFit/>
          </a:bodyPr>
          <a:lstStyle/>
          <a:p>
            <a:r>
              <a:rPr lang="en-US" dirty="0"/>
              <a:t>Top plate</a:t>
            </a:r>
          </a:p>
        </p:txBody>
      </p:sp>
      <p:sp>
        <p:nvSpPr>
          <p:cNvPr id="32" name="TextBox 31">
            <a:extLst>
              <a:ext uri="{FF2B5EF4-FFF2-40B4-BE49-F238E27FC236}">
                <a16:creationId xmlns:a16="http://schemas.microsoft.com/office/drawing/2014/main" id="{E2D45E45-3D1E-436E-B843-C3AE55C16FCA}"/>
              </a:ext>
            </a:extLst>
          </p:cNvPr>
          <p:cNvSpPr txBox="1"/>
          <p:nvPr/>
        </p:nvSpPr>
        <p:spPr>
          <a:xfrm>
            <a:off x="1167002" y="2682359"/>
            <a:ext cx="1588897" cy="369332"/>
          </a:xfrm>
          <a:prstGeom prst="rect">
            <a:avLst/>
          </a:prstGeom>
          <a:noFill/>
        </p:spPr>
        <p:txBody>
          <a:bodyPr wrap="none" rtlCol="0">
            <a:spAutoFit/>
          </a:bodyPr>
          <a:lstStyle/>
          <a:p>
            <a:r>
              <a:rPr lang="en-US" dirty="0"/>
              <a:t>Bottom plate</a:t>
            </a:r>
          </a:p>
        </p:txBody>
      </p:sp>
      <p:grpSp>
        <p:nvGrpSpPr>
          <p:cNvPr id="49" name="Group 48">
            <a:extLst>
              <a:ext uri="{FF2B5EF4-FFF2-40B4-BE49-F238E27FC236}">
                <a16:creationId xmlns:a16="http://schemas.microsoft.com/office/drawing/2014/main" id="{2C2BA532-0991-465C-8C2B-6E7D9B4AD606}"/>
              </a:ext>
            </a:extLst>
          </p:cNvPr>
          <p:cNvGrpSpPr/>
          <p:nvPr/>
        </p:nvGrpSpPr>
        <p:grpSpPr>
          <a:xfrm rot="20855594">
            <a:off x="4849282" y="5210582"/>
            <a:ext cx="3249168" cy="177982"/>
            <a:chOff x="4720156" y="5583647"/>
            <a:chExt cx="3249168" cy="177982"/>
          </a:xfrm>
        </p:grpSpPr>
        <p:cxnSp>
          <p:nvCxnSpPr>
            <p:cNvPr id="34" name="Straight Connector 33">
              <a:extLst>
                <a:ext uri="{FF2B5EF4-FFF2-40B4-BE49-F238E27FC236}">
                  <a16:creationId xmlns:a16="http://schemas.microsoft.com/office/drawing/2014/main" id="{AE8F8574-586B-48CF-B23B-33D328C9B097}"/>
                </a:ext>
              </a:extLst>
            </p:cNvPr>
            <p:cNvCxnSpPr>
              <a:cxnSpLocks/>
            </p:cNvCxnSpPr>
            <p:nvPr/>
          </p:nvCxnSpPr>
          <p:spPr>
            <a:xfrm flipH="1">
              <a:off x="4720156" y="5583647"/>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A8C16569-9A0A-49B8-AC02-68379E6F0FFA}"/>
                </a:ext>
              </a:extLst>
            </p:cNvPr>
            <p:cNvCxnSpPr>
              <a:cxnSpLocks/>
            </p:cNvCxnSpPr>
            <p:nvPr/>
          </p:nvCxnSpPr>
          <p:spPr>
            <a:xfrm flipH="1">
              <a:off x="4945708" y="5583647"/>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154B6F36-A21C-4795-8DF4-0EB996F94730}"/>
                </a:ext>
              </a:extLst>
            </p:cNvPr>
            <p:cNvCxnSpPr>
              <a:cxnSpLocks/>
            </p:cNvCxnSpPr>
            <p:nvPr/>
          </p:nvCxnSpPr>
          <p:spPr>
            <a:xfrm flipH="1">
              <a:off x="5171260" y="5583647"/>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E8E595C3-91FF-404F-A161-8960BD84EB4F}"/>
                </a:ext>
              </a:extLst>
            </p:cNvPr>
            <p:cNvCxnSpPr>
              <a:cxnSpLocks/>
            </p:cNvCxnSpPr>
            <p:nvPr/>
          </p:nvCxnSpPr>
          <p:spPr>
            <a:xfrm flipH="1">
              <a:off x="5396812" y="5583647"/>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9C32D543-71B5-4938-8672-CB1E0BE8F477}"/>
                </a:ext>
              </a:extLst>
            </p:cNvPr>
            <p:cNvCxnSpPr>
              <a:cxnSpLocks/>
            </p:cNvCxnSpPr>
            <p:nvPr/>
          </p:nvCxnSpPr>
          <p:spPr>
            <a:xfrm flipH="1">
              <a:off x="5610172" y="5583647"/>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74712953-7A29-4360-B9F9-056F1353EF8C}"/>
                </a:ext>
              </a:extLst>
            </p:cNvPr>
            <p:cNvCxnSpPr>
              <a:cxnSpLocks/>
            </p:cNvCxnSpPr>
            <p:nvPr/>
          </p:nvCxnSpPr>
          <p:spPr>
            <a:xfrm flipH="1">
              <a:off x="5835724" y="5583647"/>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45CF0131-A7AA-4B35-A3C3-D9E762E43B8B}"/>
                </a:ext>
              </a:extLst>
            </p:cNvPr>
            <p:cNvCxnSpPr>
              <a:cxnSpLocks/>
            </p:cNvCxnSpPr>
            <p:nvPr/>
          </p:nvCxnSpPr>
          <p:spPr>
            <a:xfrm flipH="1">
              <a:off x="6064324" y="5583647"/>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24BEB30D-8807-43F9-8B22-EAD87BF238E3}"/>
                </a:ext>
              </a:extLst>
            </p:cNvPr>
            <p:cNvCxnSpPr>
              <a:cxnSpLocks/>
            </p:cNvCxnSpPr>
            <p:nvPr/>
          </p:nvCxnSpPr>
          <p:spPr>
            <a:xfrm flipH="1">
              <a:off x="6289876" y="5583647"/>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ABB5583C-C427-4AF6-967D-15AAAE806664}"/>
                </a:ext>
              </a:extLst>
            </p:cNvPr>
            <p:cNvCxnSpPr>
              <a:cxnSpLocks/>
            </p:cNvCxnSpPr>
            <p:nvPr/>
          </p:nvCxnSpPr>
          <p:spPr>
            <a:xfrm flipH="1">
              <a:off x="6506284" y="5583647"/>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D82C2497-EC2D-49A8-BD89-6C66EF569BE1}"/>
                </a:ext>
              </a:extLst>
            </p:cNvPr>
            <p:cNvCxnSpPr>
              <a:cxnSpLocks/>
            </p:cNvCxnSpPr>
            <p:nvPr/>
          </p:nvCxnSpPr>
          <p:spPr>
            <a:xfrm flipH="1">
              <a:off x="6731836" y="5583647"/>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22D61C9C-E4B3-4E41-9F09-2111E991D4C0}"/>
                </a:ext>
              </a:extLst>
            </p:cNvPr>
            <p:cNvCxnSpPr>
              <a:cxnSpLocks/>
            </p:cNvCxnSpPr>
            <p:nvPr/>
          </p:nvCxnSpPr>
          <p:spPr>
            <a:xfrm flipH="1">
              <a:off x="6957388" y="5583647"/>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7BE921E2-50A7-4A8E-AC75-A77C7E9FD64D}"/>
                </a:ext>
              </a:extLst>
            </p:cNvPr>
            <p:cNvCxnSpPr>
              <a:cxnSpLocks/>
            </p:cNvCxnSpPr>
            <p:nvPr/>
          </p:nvCxnSpPr>
          <p:spPr>
            <a:xfrm flipH="1">
              <a:off x="7182940" y="5583647"/>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6037C3E6-5DAF-4C94-B7E4-B96E92444751}"/>
                </a:ext>
              </a:extLst>
            </p:cNvPr>
            <p:cNvCxnSpPr>
              <a:cxnSpLocks/>
            </p:cNvCxnSpPr>
            <p:nvPr/>
          </p:nvCxnSpPr>
          <p:spPr>
            <a:xfrm flipH="1">
              <a:off x="7396300" y="5583647"/>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A1FA154A-8EB1-4916-B728-F702D672BE69}"/>
                </a:ext>
              </a:extLst>
            </p:cNvPr>
            <p:cNvCxnSpPr>
              <a:cxnSpLocks/>
            </p:cNvCxnSpPr>
            <p:nvPr/>
          </p:nvCxnSpPr>
          <p:spPr>
            <a:xfrm flipH="1">
              <a:off x="7621852" y="5583647"/>
              <a:ext cx="118872" cy="17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D64F2FFD-21D3-47DB-9AC8-4B2FC00FD624}"/>
                </a:ext>
              </a:extLst>
            </p:cNvPr>
            <p:cNvCxnSpPr>
              <a:cxnSpLocks/>
            </p:cNvCxnSpPr>
            <p:nvPr/>
          </p:nvCxnSpPr>
          <p:spPr>
            <a:xfrm flipH="1">
              <a:off x="7850452" y="5583647"/>
              <a:ext cx="118872" cy="177982"/>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51" name="Straight Arrow Connector 50">
            <a:extLst>
              <a:ext uri="{FF2B5EF4-FFF2-40B4-BE49-F238E27FC236}">
                <a16:creationId xmlns:a16="http://schemas.microsoft.com/office/drawing/2014/main" id="{BEAE130F-0AC4-4085-B548-52B8700C8DA9}"/>
              </a:ext>
            </a:extLst>
          </p:cNvPr>
          <p:cNvCxnSpPr/>
          <p:nvPr/>
        </p:nvCxnSpPr>
        <p:spPr>
          <a:xfrm flipH="1">
            <a:off x="9058688" y="2682359"/>
            <a:ext cx="171450" cy="196584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56823A43-3F3D-4159-AA1E-89B0BD63D8F9}"/>
              </a:ext>
            </a:extLst>
          </p:cNvPr>
          <p:cNvSpPr txBox="1"/>
          <p:nvPr/>
        </p:nvSpPr>
        <p:spPr>
          <a:xfrm>
            <a:off x="9144413" y="3611093"/>
            <a:ext cx="833883" cy="369332"/>
          </a:xfrm>
          <a:prstGeom prst="rect">
            <a:avLst/>
          </a:prstGeom>
          <a:noFill/>
        </p:spPr>
        <p:txBody>
          <a:bodyPr wrap="none" rtlCol="0">
            <a:spAutoFit/>
          </a:bodyPr>
          <a:lstStyle/>
          <a:p>
            <a:r>
              <a:rPr lang="en-US" dirty="0"/>
              <a:t>5.2cm</a:t>
            </a:r>
          </a:p>
        </p:txBody>
      </p:sp>
    </p:spTree>
    <p:extLst>
      <p:ext uri="{BB962C8B-B14F-4D97-AF65-F5344CB8AC3E}">
        <p14:creationId xmlns:p14="http://schemas.microsoft.com/office/powerpoint/2010/main" val="186791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Example 11: Implicit contact with the multilevel solver</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141</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678426" y="1283273"/>
            <a:ext cx="10815483" cy="5173388"/>
            <a:chOff x="575953" y="1253529"/>
            <a:chExt cx="5883215" cy="3560984"/>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Ex11: Preload the bolted joint</a:t>
              </a:r>
            </a:p>
          </p:txBody>
        </p:sp>
      </p:grpSp>
      <p:sp>
        <p:nvSpPr>
          <p:cNvPr id="5" name="TextBox 4">
            <a:extLst>
              <a:ext uri="{FF2B5EF4-FFF2-40B4-BE49-F238E27FC236}">
                <a16:creationId xmlns:a16="http://schemas.microsoft.com/office/drawing/2014/main" id="{408D0970-7F33-4A60-9138-D6986BEC8078}"/>
              </a:ext>
            </a:extLst>
          </p:cNvPr>
          <p:cNvSpPr txBox="1"/>
          <p:nvPr/>
        </p:nvSpPr>
        <p:spPr>
          <a:xfrm>
            <a:off x="678426" y="1750143"/>
            <a:ext cx="7506870" cy="3396381"/>
          </a:xfrm>
          <a:prstGeom prst="rect">
            <a:avLst/>
          </a:prstGeom>
          <a:noFill/>
        </p:spPr>
        <p:txBody>
          <a:bodyPr wrap="square" rtlCol="0">
            <a:noAutofit/>
          </a:bodyPr>
          <a:lstStyle/>
          <a:p>
            <a:pPr>
              <a:spcAft>
                <a:spcPts val="600"/>
              </a:spcAft>
            </a:pPr>
            <a:r>
              <a:rPr lang="en-US" sz="1400" dirty="0"/>
              <a:t>File: </a:t>
            </a:r>
            <a:r>
              <a:rPr lang="en-US" sz="1400" dirty="0" err="1"/>
              <a:t>bolt_preload.i</a:t>
            </a:r>
            <a:endParaRPr lang="en-US" sz="1400" dirty="0"/>
          </a:p>
          <a:p>
            <a:pPr marL="342900" indent="-342900">
              <a:spcAft>
                <a:spcPts val="600"/>
              </a:spcAft>
              <a:buFont typeface="+mj-lt"/>
              <a:buAutoNum type="arabicPeriod"/>
            </a:pPr>
            <a:r>
              <a:rPr lang="en-US" sz="1400" b="1" dirty="0"/>
              <a:t>Use the default solver.</a:t>
            </a:r>
            <a:r>
              <a:rPr lang="en-US" sz="1400" dirty="0"/>
              <a:t>  Run the input and watch the log file as it progresses.</a:t>
            </a:r>
          </a:p>
          <a:p>
            <a:pPr marL="742950" lvl="1" indent="-285750">
              <a:spcAft>
                <a:spcPts val="600"/>
              </a:spcAft>
              <a:buFontTx/>
              <a:buChar char="-"/>
            </a:pPr>
            <a:r>
              <a:rPr lang="en-US" sz="1400" dirty="0"/>
              <a:t>How many model problems does the first load step take?</a:t>
            </a:r>
          </a:p>
          <a:p>
            <a:pPr marL="742950" lvl="1" indent="-285750">
              <a:spcAft>
                <a:spcPts val="600"/>
              </a:spcAft>
              <a:buFontTx/>
              <a:buChar char="-"/>
            </a:pPr>
            <a:r>
              <a:rPr lang="en-US" sz="1400" dirty="0"/>
              <a:t>What tolerance did the level 0 solver converge to?  What about the level 1 solver?</a:t>
            </a:r>
          </a:p>
          <a:p>
            <a:pPr marL="742950" lvl="1" indent="-285750">
              <a:spcAft>
                <a:spcPts val="600"/>
              </a:spcAft>
              <a:buFontTx/>
              <a:buChar char="-"/>
            </a:pPr>
            <a:r>
              <a:rPr lang="en-US" sz="1400" dirty="0"/>
              <a:t>Optionally, visualize the results.</a:t>
            </a:r>
          </a:p>
          <a:p>
            <a:pPr marL="342900" indent="-342900">
              <a:spcAft>
                <a:spcPts val="600"/>
              </a:spcAft>
              <a:buFont typeface="+mj-lt"/>
              <a:buAutoNum type="arabicPeriod"/>
            </a:pPr>
            <a:r>
              <a:rPr lang="en-US" sz="1400" b="1" dirty="0"/>
              <a:t>“Loosen” the level 1 relative tolerance to 0.05.</a:t>
            </a:r>
            <a:r>
              <a:rPr lang="en-US" sz="1400" dirty="0"/>
              <a:t>  Compare with default solver settings.</a:t>
            </a:r>
          </a:p>
          <a:p>
            <a:pPr marL="742950" lvl="1" indent="-285750">
              <a:spcAft>
                <a:spcPts val="600"/>
              </a:spcAft>
              <a:buFontTx/>
              <a:buChar char="-"/>
            </a:pPr>
            <a:r>
              <a:rPr lang="en-US" sz="1400" dirty="0"/>
              <a:t>Add a level 1 solver block to the solver (</a:t>
            </a:r>
            <a:r>
              <a:rPr lang="en-US" sz="1400" dirty="0">
                <a:latin typeface="Courier New" panose="02070309020205020404" pitchFamily="49" charset="0"/>
                <a:cs typeface="Courier New" panose="02070309020205020404" pitchFamily="49" charset="0"/>
              </a:rPr>
              <a:t>begin control contact / end)</a:t>
            </a:r>
            <a:endParaRPr lang="en-US" sz="1400" dirty="0"/>
          </a:p>
          <a:p>
            <a:pPr marL="742950" lvl="1" indent="-285750">
              <a:spcAft>
                <a:spcPts val="600"/>
              </a:spcAft>
              <a:buFontTx/>
              <a:buChar char="-"/>
            </a:pPr>
            <a:r>
              <a:rPr lang="en-US" sz="1400" dirty="0"/>
              <a:t>Set </a:t>
            </a:r>
            <a:r>
              <a:rPr lang="en-US" sz="1400" dirty="0">
                <a:latin typeface="Courier New" panose="02070309020205020404" pitchFamily="49" charset="0"/>
                <a:cs typeface="Courier New" panose="02070309020205020404" pitchFamily="49" charset="0"/>
              </a:rPr>
              <a:t>target relative residual = 0.05 </a:t>
            </a:r>
            <a:r>
              <a:rPr lang="en-US" sz="1400" dirty="0"/>
              <a:t>for the level 1 solver.   Set it to </a:t>
            </a:r>
            <a:r>
              <a:rPr lang="en-US" sz="1400" dirty="0">
                <a:latin typeface="Courier New" panose="02070309020205020404" pitchFamily="49" charset="0"/>
                <a:cs typeface="Courier New" panose="02070309020205020404" pitchFamily="49" charset="0"/>
              </a:rPr>
              <a:t>0.005</a:t>
            </a:r>
            <a:r>
              <a:rPr lang="en-US" sz="1400" dirty="0"/>
              <a:t> for the </a:t>
            </a:r>
            <a:r>
              <a:rPr lang="en-US" sz="1400" dirty="0">
                <a:latin typeface="Courier New" panose="02070309020205020404" pitchFamily="49" charset="0"/>
                <a:cs typeface="Courier New" panose="02070309020205020404" pitchFamily="49" charset="0"/>
              </a:rPr>
              <a:t>cg solver</a:t>
            </a:r>
            <a:r>
              <a:rPr lang="en-US" sz="1400" dirty="0"/>
              <a:t>.</a:t>
            </a:r>
          </a:p>
          <a:p>
            <a:pPr marL="742950" lvl="1" indent="-285750">
              <a:spcAft>
                <a:spcPts val="600"/>
              </a:spcAft>
              <a:buFontTx/>
              <a:buChar char="-"/>
            </a:pPr>
            <a:r>
              <a:rPr lang="en-US" sz="1400" dirty="0"/>
              <a:t>Optimize the solve speed by using a </a:t>
            </a:r>
            <a:r>
              <a:rPr lang="en-US" sz="1400" dirty="0">
                <a:latin typeface="Courier New" panose="02070309020205020404" pitchFamily="49" charset="0"/>
                <a:cs typeface="Courier New" panose="02070309020205020404" pitchFamily="49" charset="0"/>
              </a:rPr>
              <a:t>full tangent preconditioner</a:t>
            </a:r>
            <a:r>
              <a:rPr lang="en-US" sz="1400" dirty="0"/>
              <a:t>.</a:t>
            </a:r>
          </a:p>
          <a:p>
            <a:pPr lvl="1">
              <a:spcAft>
                <a:spcPts val="600"/>
              </a:spcAft>
            </a:pPr>
            <a:endParaRPr lang="en-US" sz="1400" dirty="0"/>
          </a:p>
        </p:txBody>
      </p:sp>
      <p:sp>
        <p:nvSpPr>
          <p:cNvPr id="10" name="TextBox 9">
            <a:extLst>
              <a:ext uri="{FF2B5EF4-FFF2-40B4-BE49-F238E27FC236}">
                <a16:creationId xmlns:a16="http://schemas.microsoft.com/office/drawing/2014/main" id="{0E7D3C2C-CA07-4DF8-9201-E04C5FAD667F}"/>
              </a:ext>
            </a:extLst>
          </p:cNvPr>
          <p:cNvSpPr txBox="1"/>
          <p:nvPr/>
        </p:nvSpPr>
        <p:spPr>
          <a:xfrm>
            <a:off x="728218" y="5437238"/>
            <a:ext cx="10735563" cy="978309"/>
          </a:xfrm>
          <a:prstGeom prst="rect">
            <a:avLst/>
          </a:prstGeom>
          <a:noFill/>
        </p:spPr>
        <p:txBody>
          <a:bodyPr wrap="square" rtlCol="0">
            <a:noAutofit/>
          </a:bodyPr>
          <a:lstStyle/>
          <a:p>
            <a:pPr>
              <a:spcAft>
                <a:spcPts val="600"/>
              </a:spcAft>
            </a:pPr>
            <a:r>
              <a:rPr lang="en-US" sz="1400" b="1" dirty="0"/>
              <a:t>Extra credit:</a:t>
            </a:r>
            <a:r>
              <a:rPr lang="en-US" sz="1400" dirty="0"/>
              <a:t> The multilevel solver can sometimes be avoided.  Use </a:t>
            </a:r>
            <a:r>
              <a:rPr lang="en-US" sz="1400" dirty="0">
                <a:latin typeface="Courier New" panose="02070309020205020404" pitchFamily="49" charset="0"/>
                <a:cs typeface="Courier New" panose="02070309020205020404" pitchFamily="49" charset="0"/>
              </a:rPr>
              <a:t>Tied MPCs</a:t>
            </a:r>
            <a:r>
              <a:rPr lang="en-US" sz="1400" dirty="0"/>
              <a:t> combined with a </a:t>
            </a:r>
            <a:r>
              <a:rPr lang="en-US" sz="1400" dirty="0">
                <a:latin typeface="Courier New" panose="02070309020205020404" pitchFamily="49" charset="0"/>
                <a:cs typeface="Courier New" panose="02070309020205020404" pitchFamily="49" charset="0"/>
              </a:rPr>
              <a:t>Procedural Transfer</a:t>
            </a:r>
            <a:r>
              <a:rPr lang="en-US" sz="1400" dirty="0"/>
              <a:t> to further optimize the preload calculation by first preloading in a “tied” state (procedure 1), and transferring the results for a final solve with contact enabled (procedure 2).  You should be able to improve the solution speed by at least 50%.</a:t>
            </a:r>
            <a:endParaRPr lang="en-US" sz="1400" dirty="0">
              <a:latin typeface="Courier New" panose="02070309020205020404" pitchFamily="49" charset="0"/>
              <a:cs typeface="Courier New" panose="02070309020205020404" pitchFamily="49" charset="0"/>
            </a:endParaRPr>
          </a:p>
        </p:txBody>
      </p:sp>
      <p:pic>
        <p:nvPicPr>
          <p:cNvPr id="26" name="Picture 25">
            <a:extLst>
              <a:ext uri="{FF2B5EF4-FFF2-40B4-BE49-F238E27FC236}">
                <a16:creationId xmlns:a16="http://schemas.microsoft.com/office/drawing/2014/main" id="{DB8736E2-C4AD-4B07-A6EE-45FA4EF5F176}"/>
              </a:ext>
            </a:extLst>
          </p:cNvPr>
          <p:cNvPicPr>
            <a:picLocks noChangeAspect="1"/>
          </p:cNvPicPr>
          <p:nvPr/>
        </p:nvPicPr>
        <p:blipFill>
          <a:blip r:embed="rId2"/>
          <a:stretch>
            <a:fillRect/>
          </a:stretch>
        </p:blipFill>
        <p:spPr>
          <a:xfrm>
            <a:off x="7965889" y="2395465"/>
            <a:ext cx="3241656" cy="2121148"/>
          </a:xfrm>
          <a:prstGeom prst="rect">
            <a:avLst/>
          </a:prstGeom>
        </p:spPr>
      </p:pic>
    </p:spTree>
    <p:extLst>
      <p:ext uri="{BB962C8B-B14F-4D97-AF65-F5344CB8AC3E}">
        <p14:creationId xmlns:p14="http://schemas.microsoft.com/office/powerpoint/2010/main" val="95913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DF27E-5CC5-4A98-A59B-76B690DD35C6}"/>
              </a:ext>
            </a:extLst>
          </p:cNvPr>
          <p:cNvSpPr>
            <a:spLocks noGrp="1"/>
          </p:cNvSpPr>
          <p:nvPr>
            <p:ph type="title"/>
          </p:nvPr>
        </p:nvSpPr>
        <p:spPr/>
        <p:txBody>
          <a:bodyPr/>
          <a:lstStyle/>
          <a:p>
            <a:r>
              <a:rPr lang="en-US" dirty="0"/>
              <a:t>Example 11: Results and discussion – default solver</a:t>
            </a:r>
          </a:p>
        </p:txBody>
      </p:sp>
      <p:sp>
        <p:nvSpPr>
          <p:cNvPr id="4" name="Slide Number Placeholder 3">
            <a:extLst>
              <a:ext uri="{FF2B5EF4-FFF2-40B4-BE49-F238E27FC236}">
                <a16:creationId xmlns:a16="http://schemas.microsoft.com/office/drawing/2014/main" id="{A6605041-96A9-4A1F-A5D4-F8C66ED289AA}"/>
              </a:ext>
            </a:extLst>
          </p:cNvPr>
          <p:cNvSpPr>
            <a:spLocks noGrp="1"/>
          </p:cNvSpPr>
          <p:nvPr>
            <p:ph type="sldNum" sz="quarter" idx="4"/>
          </p:nvPr>
        </p:nvSpPr>
        <p:spPr/>
        <p:txBody>
          <a:bodyPr/>
          <a:lstStyle/>
          <a:p>
            <a:pPr algn="ctr"/>
            <a:fld id="{F6B149FD-26F7-3645-B4E7-BA8B8CC5EEA8}" type="slidenum">
              <a:rPr lang="en-US" smtClean="0"/>
              <a:pPr algn="ctr"/>
              <a:t>142</a:t>
            </a:fld>
            <a:endParaRPr lang="en-US" dirty="0"/>
          </a:p>
        </p:txBody>
      </p:sp>
      <p:pic>
        <p:nvPicPr>
          <p:cNvPr id="12" name="Picture 11">
            <a:extLst>
              <a:ext uri="{FF2B5EF4-FFF2-40B4-BE49-F238E27FC236}">
                <a16:creationId xmlns:a16="http://schemas.microsoft.com/office/drawing/2014/main" id="{174A8234-0E1E-4061-BF4B-832C786D5DCC}"/>
              </a:ext>
            </a:extLst>
          </p:cNvPr>
          <p:cNvPicPr>
            <a:picLocks noChangeAspect="1"/>
          </p:cNvPicPr>
          <p:nvPr/>
        </p:nvPicPr>
        <p:blipFill>
          <a:blip r:embed="rId2"/>
          <a:stretch>
            <a:fillRect/>
          </a:stretch>
        </p:blipFill>
        <p:spPr>
          <a:xfrm>
            <a:off x="10044280" y="3008331"/>
            <a:ext cx="1982817" cy="1390931"/>
          </a:xfrm>
          <a:prstGeom prst="rect">
            <a:avLst/>
          </a:prstGeom>
        </p:spPr>
      </p:pic>
      <p:sp>
        <p:nvSpPr>
          <p:cNvPr id="14" name="TextBox 13">
            <a:extLst>
              <a:ext uri="{FF2B5EF4-FFF2-40B4-BE49-F238E27FC236}">
                <a16:creationId xmlns:a16="http://schemas.microsoft.com/office/drawing/2014/main" id="{D86ACE64-842D-45B6-9181-FFD364DB034C}"/>
              </a:ext>
            </a:extLst>
          </p:cNvPr>
          <p:cNvSpPr txBox="1"/>
          <p:nvPr/>
        </p:nvSpPr>
        <p:spPr>
          <a:xfrm>
            <a:off x="192232" y="2514600"/>
            <a:ext cx="1712768" cy="1169551"/>
          </a:xfrm>
          <a:prstGeom prst="rect">
            <a:avLst/>
          </a:prstGeom>
          <a:noFill/>
        </p:spPr>
        <p:txBody>
          <a:bodyPr wrap="square" rtlCol="0">
            <a:spAutoFit/>
          </a:bodyPr>
          <a:lstStyle/>
          <a:p>
            <a:r>
              <a:rPr lang="en-US" sz="1400" b="1" dirty="0"/>
              <a:t>Level 1 solver summary</a:t>
            </a:r>
            <a:r>
              <a:rPr lang="en-US" sz="1400" dirty="0"/>
              <a:t>.  Details, in this case, refer to the contact controls.</a:t>
            </a:r>
          </a:p>
        </p:txBody>
      </p:sp>
      <p:sp>
        <p:nvSpPr>
          <p:cNvPr id="16" name="TextBox 15">
            <a:extLst>
              <a:ext uri="{FF2B5EF4-FFF2-40B4-BE49-F238E27FC236}">
                <a16:creationId xmlns:a16="http://schemas.microsoft.com/office/drawing/2014/main" id="{9E2A9B51-7F41-4767-AEDA-A8EFB1EAF6C4}"/>
              </a:ext>
            </a:extLst>
          </p:cNvPr>
          <p:cNvSpPr txBox="1"/>
          <p:nvPr/>
        </p:nvSpPr>
        <p:spPr>
          <a:xfrm>
            <a:off x="0" y="4515558"/>
            <a:ext cx="1920220" cy="738664"/>
          </a:xfrm>
          <a:prstGeom prst="rect">
            <a:avLst/>
          </a:prstGeom>
          <a:noFill/>
        </p:spPr>
        <p:txBody>
          <a:bodyPr wrap="square" rtlCol="0">
            <a:spAutoFit/>
          </a:bodyPr>
          <a:lstStyle/>
          <a:p>
            <a:r>
              <a:rPr lang="en-US" sz="1400" dirty="0"/>
              <a:t>Level 1 converged, so start next load step.</a:t>
            </a:r>
          </a:p>
        </p:txBody>
      </p:sp>
      <p:grpSp>
        <p:nvGrpSpPr>
          <p:cNvPr id="21" name="Group 20">
            <a:extLst>
              <a:ext uri="{FF2B5EF4-FFF2-40B4-BE49-F238E27FC236}">
                <a16:creationId xmlns:a16="http://schemas.microsoft.com/office/drawing/2014/main" id="{7B82E5C8-93FE-4A62-822E-5B95E22A4155}"/>
              </a:ext>
            </a:extLst>
          </p:cNvPr>
          <p:cNvGrpSpPr/>
          <p:nvPr/>
        </p:nvGrpSpPr>
        <p:grpSpPr>
          <a:xfrm>
            <a:off x="1905000" y="962025"/>
            <a:ext cx="10018202" cy="5372100"/>
            <a:chOff x="1905000" y="962025"/>
            <a:chExt cx="10018202" cy="5372100"/>
          </a:xfrm>
        </p:grpSpPr>
        <p:pic>
          <p:nvPicPr>
            <p:cNvPr id="6" name="Picture 5">
              <a:extLst>
                <a:ext uri="{FF2B5EF4-FFF2-40B4-BE49-F238E27FC236}">
                  <a16:creationId xmlns:a16="http://schemas.microsoft.com/office/drawing/2014/main" id="{8786C38B-6DF2-43B0-B510-B603AE6C8D67}"/>
                </a:ext>
              </a:extLst>
            </p:cNvPr>
            <p:cNvPicPr>
              <a:picLocks noChangeAspect="1"/>
            </p:cNvPicPr>
            <p:nvPr/>
          </p:nvPicPr>
          <p:blipFill>
            <a:blip r:embed="rId3"/>
            <a:stretch>
              <a:fillRect/>
            </a:stretch>
          </p:blipFill>
          <p:spPr>
            <a:xfrm>
              <a:off x="2189018" y="962025"/>
              <a:ext cx="7813964" cy="5372100"/>
            </a:xfrm>
            <a:prstGeom prst="rect">
              <a:avLst/>
            </a:prstGeom>
          </p:spPr>
        </p:pic>
        <p:sp>
          <p:nvSpPr>
            <p:cNvPr id="7" name="Oval 6">
              <a:extLst>
                <a:ext uri="{FF2B5EF4-FFF2-40B4-BE49-F238E27FC236}">
                  <a16:creationId xmlns:a16="http://schemas.microsoft.com/office/drawing/2014/main" id="{C67E331D-4455-489A-B3D0-2825A4E080CB}"/>
                </a:ext>
              </a:extLst>
            </p:cNvPr>
            <p:cNvSpPr/>
            <p:nvPr/>
          </p:nvSpPr>
          <p:spPr>
            <a:xfrm>
              <a:off x="6360003" y="2181225"/>
              <a:ext cx="1002822" cy="295275"/>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AF8B8A1-B523-4BF4-BDD5-5B1B04B8F99F}"/>
                </a:ext>
              </a:extLst>
            </p:cNvPr>
            <p:cNvSpPr txBox="1"/>
            <p:nvPr/>
          </p:nvSpPr>
          <p:spPr>
            <a:xfrm>
              <a:off x="6975164" y="2685842"/>
              <a:ext cx="2835586" cy="523220"/>
            </a:xfrm>
            <a:prstGeom prst="rect">
              <a:avLst/>
            </a:prstGeom>
            <a:noFill/>
          </p:spPr>
          <p:txBody>
            <a:bodyPr wrap="square" rtlCol="0">
              <a:spAutoFit/>
            </a:bodyPr>
            <a:lstStyle/>
            <a:p>
              <a:r>
                <a:rPr lang="en-US" sz="1400" i="1" dirty="0">
                  <a:solidFill>
                    <a:schemeClr val="bg1"/>
                  </a:solidFill>
                </a:rPr>
                <a:t>Model problem converged to default 1.0e-4 relative tolerance</a:t>
              </a:r>
            </a:p>
          </p:txBody>
        </p:sp>
        <p:sp>
          <p:nvSpPr>
            <p:cNvPr id="9" name="Oval 8">
              <a:extLst>
                <a:ext uri="{FF2B5EF4-FFF2-40B4-BE49-F238E27FC236}">
                  <a16:creationId xmlns:a16="http://schemas.microsoft.com/office/drawing/2014/main" id="{D0713310-506F-4440-B434-41A951B61DC9}"/>
                </a:ext>
              </a:extLst>
            </p:cNvPr>
            <p:cNvSpPr/>
            <p:nvPr/>
          </p:nvSpPr>
          <p:spPr>
            <a:xfrm>
              <a:off x="3724275" y="4362450"/>
              <a:ext cx="1202698" cy="260503"/>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49B364E-B67D-490C-A459-4E05D3B65641}"/>
                </a:ext>
              </a:extLst>
            </p:cNvPr>
            <p:cNvSpPr txBox="1"/>
            <p:nvPr/>
          </p:nvSpPr>
          <p:spPr>
            <a:xfrm>
              <a:off x="5271955" y="4049165"/>
              <a:ext cx="3080688" cy="523220"/>
            </a:xfrm>
            <a:prstGeom prst="rect">
              <a:avLst/>
            </a:prstGeom>
            <a:noFill/>
          </p:spPr>
          <p:txBody>
            <a:bodyPr wrap="square" rtlCol="0">
              <a:spAutoFit/>
            </a:bodyPr>
            <a:lstStyle/>
            <a:p>
              <a:r>
                <a:rPr lang="en-US" sz="1400" i="1" dirty="0">
                  <a:solidFill>
                    <a:schemeClr val="bg1"/>
                  </a:solidFill>
                </a:rPr>
                <a:t>Load step 0: converged to default 1.0e-3 relative tolerance</a:t>
              </a:r>
            </a:p>
          </p:txBody>
        </p:sp>
        <p:sp>
          <p:nvSpPr>
            <p:cNvPr id="13" name="Left Brace 12">
              <a:extLst>
                <a:ext uri="{FF2B5EF4-FFF2-40B4-BE49-F238E27FC236}">
                  <a16:creationId xmlns:a16="http://schemas.microsoft.com/office/drawing/2014/main" id="{BBF21611-2D52-4120-9192-4D9C88B70802}"/>
                </a:ext>
              </a:extLst>
            </p:cNvPr>
            <p:cNvSpPr/>
            <p:nvPr/>
          </p:nvSpPr>
          <p:spPr>
            <a:xfrm>
              <a:off x="1905000" y="2514600"/>
              <a:ext cx="180975" cy="1419225"/>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 name="Oval 16">
              <a:extLst>
                <a:ext uri="{FF2B5EF4-FFF2-40B4-BE49-F238E27FC236}">
                  <a16:creationId xmlns:a16="http://schemas.microsoft.com/office/drawing/2014/main" id="{1D9B7068-EE45-4D3E-9EF7-4A8A448C4943}"/>
                </a:ext>
              </a:extLst>
            </p:cNvPr>
            <p:cNvSpPr/>
            <p:nvPr/>
          </p:nvSpPr>
          <p:spPr>
            <a:xfrm>
              <a:off x="4267200" y="3996283"/>
              <a:ext cx="962025" cy="260503"/>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73BADDC-B25F-4AFA-BDD0-4BE2F41D02F7}"/>
                </a:ext>
              </a:extLst>
            </p:cNvPr>
            <p:cNvSpPr txBox="1"/>
            <p:nvPr/>
          </p:nvSpPr>
          <p:spPr>
            <a:xfrm>
              <a:off x="6257925" y="3380666"/>
              <a:ext cx="1904775" cy="523220"/>
            </a:xfrm>
            <a:prstGeom prst="rect">
              <a:avLst/>
            </a:prstGeom>
            <a:noFill/>
          </p:spPr>
          <p:txBody>
            <a:bodyPr wrap="square" rtlCol="0">
              <a:spAutoFit/>
            </a:bodyPr>
            <a:lstStyle/>
            <a:p>
              <a:r>
                <a:rPr lang="en-US" sz="1400" i="1" dirty="0">
                  <a:solidFill>
                    <a:schemeClr val="bg1"/>
                  </a:solidFill>
                </a:rPr>
                <a:t>11 model problems to solve load step 0</a:t>
              </a:r>
            </a:p>
          </p:txBody>
        </p:sp>
        <p:sp>
          <p:nvSpPr>
            <p:cNvPr id="19" name="Oval 18">
              <a:extLst>
                <a:ext uri="{FF2B5EF4-FFF2-40B4-BE49-F238E27FC236}">
                  <a16:creationId xmlns:a16="http://schemas.microsoft.com/office/drawing/2014/main" id="{A0A578D2-C195-4A33-9ECB-13B0FF1AC0D0}"/>
                </a:ext>
              </a:extLst>
            </p:cNvPr>
            <p:cNvSpPr/>
            <p:nvPr/>
          </p:nvSpPr>
          <p:spPr>
            <a:xfrm>
              <a:off x="2867025" y="4704552"/>
              <a:ext cx="6086475" cy="543399"/>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8FA2B7D-698A-4A12-A58D-F76E75120160}"/>
                </a:ext>
              </a:extLst>
            </p:cNvPr>
            <p:cNvSpPr txBox="1"/>
            <p:nvPr/>
          </p:nvSpPr>
          <p:spPr>
            <a:xfrm>
              <a:off x="10106025" y="4801729"/>
              <a:ext cx="1817177" cy="523220"/>
            </a:xfrm>
            <a:prstGeom prst="rect">
              <a:avLst/>
            </a:prstGeom>
            <a:noFill/>
          </p:spPr>
          <p:txBody>
            <a:bodyPr wrap="square" rtlCol="0">
              <a:spAutoFit/>
            </a:bodyPr>
            <a:lstStyle/>
            <a:p>
              <a:r>
                <a:rPr lang="en-US" sz="1400" dirty="0"/>
                <a:t>Summary of solver performance</a:t>
              </a:r>
            </a:p>
          </p:txBody>
        </p:sp>
      </p:grpSp>
      <p:cxnSp>
        <p:nvCxnSpPr>
          <p:cNvPr id="23" name="Straight Arrow Connector 22">
            <a:extLst>
              <a:ext uri="{FF2B5EF4-FFF2-40B4-BE49-F238E27FC236}">
                <a16:creationId xmlns:a16="http://schemas.microsoft.com/office/drawing/2014/main" id="{D38489E1-0882-4103-820E-0E7E1959E17A}"/>
              </a:ext>
            </a:extLst>
          </p:cNvPr>
          <p:cNvCxnSpPr>
            <a:cxnSpLocks/>
            <a:stCxn id="10" idx="1"/>
            <a:endCxn id="9" idx="6"/>
          </p:cNvCxnSpPr>
          <p:nvPr/>
        </p:nvCxnSpPr>
        <p:spPr>
          <a:xfrm flipH="1">
            <a:off x="4926973" y="4310775"/>
            <a:ext cx="344982" cy="1819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4FF5CE2-7BFA-4237-AE1A-BE42C753D9D0}"/>
              </a:ext>
            </a:extLst>
          </p:cNvPr>
          <p:cNvCxnSpPr>
            <a:cxnSpLocks/>
            <a:stCxn id="18" idx="1"/>
            <a:endCxn id="17" idx="6"/>
          </p:cNvCxnSpPr>
          <p:nvPr/>
        </p:nvCxnSpPr>
        <p:spPr>
          <a:xfrm flipH="1">
            <a:off x="5229225" y="3642276"/>
            <a:ext cx="1028700" cy="4842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39B52BD-23FF-47D5-855C-7676B5935F5F}"/>
              </a:ext>
            </a:extLst>
          </p:cNvPr>
          <p:cNvCxnSpPr>
            <a:cxnSpLocks/>
            <a:stCxn id="8" idx="1"/>
            <a:endCxn id="7" idx="4"/>
          </p:cNvCxnSpPr>
          <p:nvPr/>
        </p:nvCxnSpPr>
        <p:spPr>
          <a:xfrm flipH="1" flipV="1">
            <a:off x="6861414" y="2476500"/>
            <a:ext cx="113750" cy="4709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85B90BF-F4A6-4A9F-A8AA-109A4D589DD8}"/>
              </a:ext>
            </a:extLst>
          </p:cNvPr>
          <p:cNvCxnSpPr>
            <a:cxnSpLocks/>
            <a:stCxn id="20" idx="1"/>
            <a:endCxn id="19" idx="6"/>
          </p:cNvCxnSpPr>
          <p:nvPr/>
        </p:nvCxnSpPr>
        <p:spPr>
          <a:xfrm flipH="1" flipV="1">
            <a:off x="8953500" y="4976252"/>
            <a:ext cx="1152525" cy="870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Left Brace 41">
            <a:extLst>
              <a:ext uri="{FF2B5EF4-FFF2-40B4-BE49-F238E27FC236}">
                <a16:creationId xmlns:a16="http://schemas.microsoft.com/office/drawing/2014/main" id="{F976D802-7102-4D8A-8C81-582729AD1ED6}"/>
              </a:ext>
            </a:extLst>
          </p:cNvPr>
          <p:cNvSpPr/>
          <p:nvPr/>
        </p:nvSpPr>
        <p:spPr>
          <a:xfrm>
            <a:off x="1914525" y="4636165"/>
            <a:ext cx="180975" cy="1419225"/>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79357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CFFE-672C-4201-8286-03E0D854EB79}"/>
              </a:ext>
            </a:extLst>
          </p:cNvPr>
          <p:cNvSpPr>
            <a:spLocks noGrp="1"/>
          </p:cNvSpPr>
          <p:nvPr>
            <p:ph type="title"/>
          </p:nvPr>
        </p:nvSpPr>
        <p:spPr/>
        <p:txBody>
          <a:bodyPr/>
          <a:lstStyle/>
          <a:p>
            <a:r>
              <a:rPr lang="en-US" dirty="0"/>
              <a:t>Example 11: Results and discussion – loosen tolerance</a:t>
            </a:r>
          </a:p>
        </p:txBody>
      </p:sp>
      <p:sp>
        <p:nvSpPr>
          <p:cNvPr id="4" name="Slide Number Placeholder 3">
            <a:extLst>
              <a:ext uri="{FF2B5EF4-FFF2-40B4-BE49-F238E27FC236}">
                <a16:creationId xmlns:a16="http://schemas.microsoft.com/office/drawing/2014/main" id="{AD7066AE-3133-4EA4-BE98-F75C49110144}"/>
              </a:ext>
            </a:extLst>
          </p:cNvPr>
          <p:cNvSpPr>
            <a:spLocks noGrp="1"/>
          </p:cNvSpPr>
          <p:nvPr>
            <p:ph type="sldNum" sz="quarter" idx="4"/>
          </p:nvPr>
        </p:nvSpPr>
        <p:spPr/>
        <p:txBody>
          <a:bodyPr/>
          <a:lstStyle/>
          <a:p>
            <a:pPr algn="ctr"/>
            <a:fld id="{F6B149FD-26F7-3645-B4E7-BA8B8CC5EEA8}" type="slidenum">
              <a:rPr lang="en-US" smtClean="0"/>
              <a:pPr algn="ctr"/>
              <a:t>143</a:t>
            </a:fld>
            <a:endParaRPr lang="en-US" dirty="0"/>
          </a:p>
        </p:txBody>
      </p:sp>
      <p:pic>
        <p:nvPicPr>
          <p:cNvPr id="6" name="Picture 5">
            <a:extLst>
              <a:ext uri="{FF2B5EF4-FFF2-40B4-BE49-F238E27FC236}">
                <a16:creationId xmlns:a16="http://schemas.microsoft.com/office/drawing/2014/main" id="{FE0BA248-F831-4E99-A3A6-C868EE360BF1}"/>
              </a:ext>
            </a:extLst>
          </p:cNvPr>
          <p:cNvPicPr>
            <a:picLocks noChangeAspect="1"/>
          </p:cNvPicPr>
          <p:nvPr/>
        </p:nvPicPr>
        <p:blipFill>
          <a:blip r:embed="rId2"/>
          <a:stretch>
            <a:fillRect/>
          </a:stretch>
        </p:blipFill>
        <p:spPr>
          <a:xfrm>
            <a:off x="4105276" y="1862990"/>
            <a:ext cx="3595530" cy="3372161"/>
          </a:xfrm>
          <a:prstGeom prst="rect">
            <a:avLst/>
          </a:prstGeom>
        </p:spPr>
      </p:pic>
      <p:sp>
        <p:nvSpPr>
          <p:cNvPr id="7" name="Rectangle 6">
            <a:extLst>
              <a:ext uri="{FF2B5EF4-FFF2-40B4-BE49-F238E27FC236}">
                <a16:creationId xmlns:a16="http://schemas.microsoft.com/office/drawing/2014/main" id="{A515CC61-E13B-4D36-9FB6-A540DAE392D5}"/>
              </a:ext>
            </a:extLst>
          </p:cNvPr>
          <p:cNvSpPr/>
          <p:nvPr/>
        </p:nvSpPr>
        <p:spPr>
          <a:xfrm>
            <a:off x="393865" y="1846963"/>
            <a:ext cx="3045774" cy="20313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solver</a:t>
            </a:r>
          </a:p>
          <a:p>
            <a:r>
              <a:rPr lang="en-US" sz="1000" dirty="0">
                <a:solidFill>
                  <a:schemeClr val="tx1"/>
                </a:solidFill>
                <a:latin typeface="Courier New" panose="02070309020205020404" pitchFamily="49" charset="0"/>
              </a:rPr>
              <a:t>  begin cg</a:t>
            </a:r>
          </a:p>
          <a:p>
            <a:r>
              <a:rPr lang="en-US" sz="1000" dirty="0">
                <a:solidFill>
                  <a:schemeClr val="tx1"/>
                </a:solidFill>
                <a:latin typeface="Courier New" panose="02070309020205020404" pitchFamily="49" charset="0"/>
              </a:rPr>
              <a:t>    target relative residual = 0.005</a:t>
            </a:r>
          </a:p>
          <a:p>
            <a:r>
              <a:rPr lang="en-US" sz="1000" dirty="0">
                <a:solidFill>
                  <a:schemeClr val="tx1"/>
                </a:solidFill>
                <a:latin typeface="Courier New" panose="02070309020205020404" pitchFamily="49" charset="0"/>
              </a:rPr>
              <a:t>    begin full tangent preconditioner</a:t>
            </a:r>
          </a:p>
          <a:p>
            <a:r>
              <a:rPr lang="en-US" sz="1000" dirty="0">
                <a:solidFill>
                  <a:schemeClr val="tx1"/>
                </a:solidFill>
                <a:latin typeface="Courier New" panose="02070309020205020404" pitchFamily="49" charset="0"/>
              </a:rPr>
              <a:t>      small number of iterations = 10</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begin control contact</a:t>
            </a:r>
          </a:p>
          <a:p>
            <a:r>
              <a:rPr lang="en-US" sz="1000" dirty="0">
                <a:solidFill>
                  <a:schemeClr val="tx1"/>
                </a:solidFill>
                <a:latin typeface="Courier New" panose="02070309020205020404" pitchFamily="49" charset="0"/>
              </a:rPr>
              <a:t>    target relative residual = 0.05</a:t>
            </a:r>
          </a:p>
          <a:p>
            <a:r>
              <a:rPr lang="en-US" sz="1000" dirty="0">
                <a:solidFill>
                  <a:schemeClr val="tx1"/>
                </a:solidFill>
                <a:latin typeface="Courier New" panose="02070309020205020404" pitchFamily="49" charset="0"/>
              </a:rPr>
              <a:t>  end control contact</a:t>
            </a:r>
          </a:p>
          <a:p>
            <a:r>
              <a:rPr lang="en-US" sz="1000" dirty="0">
                <a:solidFill>
                  <a:schemeClr val="tx1"/>
                </a:solidFill>
                <a:latin typeface="Courier New" panose="02070309020205020404" pitchFamily="49" charset="0"/>
              </a:rPr>
              <a:t>end</a:t>
            </a:r>
          </a:p>
        </p:txBody>
      </p:sp>
      <p:graphicFrame>
        <p:nvGraphicFramePr>
          <p:cNvPr id="9" name="Table 9">
            <a:extLst>
              <a:ext uri="{FF2B5EF4-FFF2-40B4-BE49-F238E27FC236}">
                <a16:creationId xmlns:a16="http://schemas.microsoft.com/office/drawing/2014/main" id="{A6E5B5ED-A075-421F-A998-EFAF639E808B}"/>
              </a:ext>
            </a:extLst>
          </p:cNvPr>
          <p:cNvGraphicFramePr>
            <a:graphicFrameLocks noGrp="1"/>
          </p:cNvGraphicFramePr>
          <p:nvPr>
            <p:extLst>
              <p:ext uri="{D42A27DB-BD31-4B8C-83A1-F6EECF244321}">
                <p14:modId xmlns:p14="http://schemas.microsoft.com/office/powerpoint/2010/main" val="1295900980"/>
              </p:ext>
            </p:extLst>
          </p:nvPr>
        </p:nvGraphicFramePr>
        <p:xfrm>
          <a:off x="392751" y="4582251"/>
          <a:ext cx="3045774" cy="1381760"/>
        </p:xfrm>
        <a:graphic>
          <a:graphicData uri="http://schemas.openxmlformats.org/drawingml/2006/table">
            <a:tbl>
              <a:tblPr firstRow="1" bandRow="1">
                <a:tableStyleId>{5C22544A-7EE6-4342-B048-85BDC9FD1C3A}</a:tableStyleId>
              </a:tblPr>
              <a:tblGrid>
                <a:gridCol w="1522887">
                  <a:extLst>
                    <a:ext uri="{9D8B030D-6E8A-4147-A177-3AD203B41FA5}">
                      <a16:colId xmlns:a16="http://schemas.microsoft.com/office/drawing/2014/main" val="3084244307"/>
                    </a:ext>
                  </a:extLst>
                </a:gridCol>
                <a:gridCol w="1522887">
                  <a:extLst>
                    <a:ext uri="{9D8B030D-6E8A-4147-A177-3AD203B41FA5}">
                      <a16:colId xmlns:a16="http://schemas.microsoft.com/office/drawing/2014/main" val="2953518832"/>
                    </a:ext>
                  </a:extLst>
                </a:gridCol>
              </a:tblGrid>
              <a:tr h="370840">
                <a:tc>
                  <a:txBody>
                    <a:bodyPr/>
                    <a:lstStyle/>
                    <a:p>
                      <a:r>
                        <a:rPr lang="en-US" dirty="0"/>
                        <a:t>Level 1 Tolerance</a:t>
                      </a:r>
                    </a:p>
                  </a:txBody>
                  <a:tcPr/>
                </a:tc>
                <a:tc>
                  <a:txBody>
                    <a:bodyPr/>
                    <a:lstStyle/>
                    <a:p>
                      <a:r>
                        <a:rPr lang="en-US" dirty="0"/>
                        <a:t>Solve Time</a:t>
                      </a:r>
                    </a:p>
                  </a:txBody>
                  <a:tcPr/>
                </a:tc>
                <a:extLst>
                  <a:ext uri="{0D108BD9-81ED-4DB2-BD59-A6C34878D82A}">
                    <a16:rowId xmlns:a16="http://schemas.microsoft.com/office/drawing/2014/main" val="448148305"/>
                  </a:ext>
                </a:extLst>
              </a:tr>
              <a:tr h="370840">
                <a:tc>
                  <a:txBody>
                    <a:bodyPr/>
                    <a:lstStyle/>
                    <a:p>
                      <a:r>
                        <a:rPr lang="en-US" dirty="0"/>
                        <a:t>0.05</a:t>
                      </a:r>
                    </a:p>
                  </a:txBody>
                  <a:tcPr/>
                </a:tc>
                <a:tc>
                  <a:txBody>
                    <a:bodyPr/>
                    <a:lstStyle/>
                    <a:p>
                      <a:r>
                        <a:rPr lang="en-US" dirty="0"/>
                        <a:t>10 sec</a:t>
                      </a:r>
                    </a:p>
                  </a:txBody>
                  <a:tcPr/>
                </a:tc>
                <a:extLst>
                  <a:ext uri="{0D108BD9-81ED-4DB2-BD59-A6C34878D82A}">
                    <a16:rowId xmlns:a16="http://schemas.microsoft.com/office/drawing/2014/main" val="520918740"/>
                  </a:ext>
                </a:extLst>
              </a:tr>
              <a:tr h="370840">
                <a:tc>
                  <a:txBody>
                    <a:bodyPr/>
                    <a:lstStyle/>
                    <a:p>
                      <a:r>
                        <a:rPr lang="en-US" dirty="0"/>
                        <a:t>0.001</a:t>
                      </a:r>
                    </a:p>
                  </a:txBody>
                  <a:tcPr/>
                </a:tc>
                <a:tc>
                  <a:txBody>
                    <a:bodyPr/>
                    <a:lstStyle/>
                    <a:p>
                      <a:r>
                        <a:rPr lang="en-US" dirty="0"/>
                        <a:t>30 sec</a:t>
                      </a:r>
                    </a:p>
                  </a:txBody>
                  <a:tcPr/>
                </a:tc>
                <a:extLst>
                  <a:ext uri="{0D108BD9-81ED-4DB2-BD59-A6C34878D82A}">
                    <a16:rowId xmlns:a16="http://schemas.microsoft.com/office/drawing/2014/main" val="1312528461"/>
                  </a:ext>
                </a:extLst>
              </a:tr>
            </a:tbl>
          </a:graphicData>
        </a:graphic>
      </p:graphicFrame>
      <p:pic>
        <p:nvPicPr>
          <p:cNvPr id="11" name="Picture 10">
            <a:extLst>
              <a:ext uri="{FF2B5EF4-FFF2-40B4-BE49-F238E27FC236}">
                <a16:creationId xmlns:a16="http://schemas.microsoft.com/office/drawing/2014/main" id="{8DC3B0DD-4076-46E4-A6B3-F4E94C5E8A08}"/>
              </a:ext>
            </a:extLst>
          </p:cNvPr>
          <p:cNvPicPr>
            <a:picLocks noChangeAspect="1"/>
          </p:cNvPicPr>
          <p:nvPr/>
        </p:nvPicPr>
        <p:blipFill>
          <a:blip r:embed="rId3"/>
          <a:stretch>
            <a:fillRect/>
          </a:stretch>
        </p:blipFill>
        <p:spPr>
          <a:xfrm>
            <a:off x="8086725" y="1874113"/>
            <a:ext cx="3886200" cy="3361038"/>
          </a:xfrm>
          <a:prstGeom prst="rect">
            <a:avLst/>
          </a:prstGeom>
        </p:spPr>
      </p:pic>
      <p:sp>
        <p:nvSpPr>
          <p:cNvPr id="12" name="TextBox 11">
            <a:extLst>
              <a:ext uri="{FF2B5EF4-FFF2-40B4-BE49-F238E27FC236}">
                <a16:creationId xmlns:a16="http://schemas.microsoft.com/office/drawing/2014/main" id="{C2046AEE-8777-4A2D-A012-92B8D5A47C6F}"/>
              </a:ext>
            </a:extLst>
          </p:cNvPr>
          <p:cNvSpPr txBox="1"/>
          <p:nvPr/>
        </p:nvSpPr>
        <p:spPr>
          <a:xfrm>
            <a:off x="4105276" y="5440791"/>
            <a:ext cx="3257550" cy="523220"/>
          </a:xfrm>
          <a:prstGeom prst="rect">
            <a:avLst/>
          </a:prstGeom>
          <a:noFill/>
        </p:spPr>
        <p:txBody>
          <a:bodyPr wrap="square" rtlCol="0">
            <a:spAutoFit/>
          </a:bodyPr>
          <a:lstStyle/>
          <a:p>
            <a:r>
              <a:rPr lang="en-US" sz="1400" dirty="0"/>
              <a:t>Solution for both relative tolerance of 0.05 and 0.001 look very similar.</a:t>
            </a:r>
          </a:p>
        </p:txBody>
      </p:sp>
      <p:sp>
        <p:nvSpPr>
          <p:cNvPr id="13" name="TextBox 12">
            <a:extLst>
              <a:ext uri="{FF2B5EF4-FFF2-40B4-BE49-F238E27FC236}">
                <a16:creationId xmlns:a16="http://schemas.microsoft.com/office/drawing/2014/main" id="{31031C23-F9CA-44D8-9184-2B5C9670B43A}"/>
              </a:ext>
            </a:extLst>
          </p:cNvPr>
          <p:cNvSpPr txBox="1"/>
          <p:nvPr/>
        </p:nvSpPr>
        <p:spPr>
          <a:xfrm>
            <a:off x="8191501" y="5440791"/>
            <a:ext cx="3257550" cy="954107"/>
          </a:xfrm>
          <a:prstGeom prst="rect">
            <a:avLst/>
          </a:prstGeom>
          <a:noFill/>
        </p:spPr>
        <p:txBody>
          <a:bodyPr wrap="square" rtlCol="0">
            <a:spAutoFit/>
          </a:bodyPr>
          <a:lstStyle/>
          <a:p>
            <a:r>
              <a:rPr lang="en-US" sz="1400" dirty="0"/>
              <a:t>Solution difference between relative tolerances obtained by subtracting solution (</a:t>
            </a:r>
            <a:r>
              <a:rPr lang="en-US" sz="1400" dirty="0" err="1"/>
              <a:t>tol</a:t>
            </a:r>
            <a:r>
              <a:rPr lang="en-US" sz="1400" dirty="0"/>
              <a:t>=0.001) from solution (</a:t>
            </a:r>
            <a:r>
              <a:rPr lang="en-US" sz="1400" dirty="0" err="1"/>
              <a:t>tol</a:t>
            </a:r>
            <a:r>
              <a:rPr lang="en-US" sz="1400" dirty="0"/>
              <a:t>=0.05).</a:t>
            </a:r>
          </a:p>
        </p:txBody>
      </p:sp>
      <p:sp>
        <p:nvSpPr>
          <p:cNvPr id="14" name="TextBox 13">
            <a:extLst>
              <a:ext uri="{FF2B5EF4-FFF2-40B4-BE49-F238E27FC236}">
                <a16:creationId xmlns:a16="http://schemas.microsoft.com/office/drawing/2014/main" id="{80C56916-3E89-4204-A44C-AF468CA0BC4A}"/>
              </a:ext>
            </a:extLst>
          </p:cNvPr>
          <p:cNvSpPr txBox="1"/>
          <p:nvPr/>
        </p:nvSpPr>
        <p:spPr>
          <a:xfrm>
            <a:off x="392751" y="1445045"/>
            <a:ext cx="3594254" cy="307777"/>
          </a:xfrm>
          <a:prstGeom prst="rect">
            <a:avLst/>
          </a:prstGeom>
          <a:noFill/>
        </p:spPr>
        <p:txBody>
          <a:bodyPr wrap="none" rtlCol="0">
            <a:spAutoFit/>
          </a:bodyPr>
          <a:lstStyle/>
          <a:p>
            <a:r>
              <a:rPr lang="en-US" sz="1400" dirty="0"/>
              <a:t>Optimized solver syntax for this problem</a:t>
            </a:r>
          </a:p>
        </p:txBody>
      </p:sp>
      <p:sp>
        <p:nvSpPr>
          <p:cNvPr id="15" name="TextBox 14">
            <a:extLst>
              <a:ext uri="{FF2B5EF4-FFF2-40B4-BE49-F238E27FC236}">
                <a16:creationId xmlns:a16="http://schemas.microsoft.com/office/drawing/2014/main" id="{0CAA3B0A-F929-4FDD-80F6-14B7BD959654}"/>
              </a:ext>
            </a:extLst>
          </p:cNvPr>
          <p:cNvSpPr txBox="1"/>
          <p:nvPr/>
        </p:nvSpPr>
        <p:spPr>
          <a:xfrm>
            <a:off x="8410575" y="1370443"/>
            <a:ext cx="3406702" cy="307777"/>
          </a:xfrm>
          <a:prstGeom prst="rect">
            <a:avLst/>
          </a:prstGeom>
          <a:noFill/>
          <a:ln>
            <a:solidFill>
              <a:schemeClr val="tx1"/>
            </a:solidFill>
          </a:ln>
        </p:spPr>
        <p:txBody>
          <a:bodyPr wrap="none" rtlCol="0">
            <a:spAutoFit/>
          </a:bodyPr>
          <a:lstStyle/>
          <a:p>
            <a:r>
              <a:rPr lang="en-US" sz="1400" dirty="0" err="1">
                <a:latin typeface="Courier New" panose="02070309020205020404" pitchFamily="49" charset="0"/>
                <a:cs typeface="Courier New" panose="02070309020205020404" pitchFamily="49" charset="0"/>
              </a:rPr>
              <a:t>exodiff</a:t>
            </a:r>
            <a:r>
              <a:rPr lang="en-US" sz="1400" dirty="0">
                <a:latin typeface="Courier New" panose="02070309020205020404" pitchFamily="49" charset="0"/>
                <a:cs typeface="Courier New" panose="02070309020205020404" pitchFamily="49" charset="0"/>
              </a:rPr>
              <a:t> file1.e file2.e </a:t>
            </a:r>
            <a:r>
              <a:rPr lang="en-US" sz="1400" dirty="0" err="1">
                <a:latin typeface="Courier New" panose="02070309020205020404" pitchFamily="49" charset="0"/>
                <a:cs typeface="Courier New" panose="02070309020205020404" pitchFamily="49" charset="0"/>
              </a:rPr>
              <a:t>diff.e</a:t>
            </a:r>
            <a:endParaRPr lang="en-US"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48717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1F7C-0663-4AD9-A35C-3D6A3FD79025}"/>
              </a:ext>
            </a:extLst>
          </p:cNvPr>
          <p:cNvSpPr>
            <a:spLocks noGrp="1"/>
          </p:cNvSpPr>
          <p:nvPr>
            <p:ph type="title"/>
          </p:nvPr>
        </p:nvSpPr>
        <p:spPr/>
        <p:txBody>
          <a:bodyPr/>
          <a:lstStyle/>
          <a:p>
            <a:r>
              <a:rPr lang="en-US" dirty="0"/>
              <a:t>Example 11: Extra credit – procedural transfer optimization</a:t>
            </a:r>
          </a:p>
        </p:txBody>
      </p:sp>
      <p:sp>
        <p:nvSpPr>
          <p:cNvPr id="4" name="Slide Number Placeholder 3">
            <a:extLst>
              <a:ext uri="{FF2B5EF4-FFF2-40B4-BE49-F238E27FC236}">
                <a16:creationId xmlns:a16="http://schemas.microsoft.com/office/drawing/2014/main" id="{630CBE77-AFA9-4883-9B59-0F25717479F5}"/>
              </a:ext>
            </a:extLst>
          </p:cNvPr>
          <p:cNvSpPr>
            <a:spLocks noGrp="1"/>
          </p:cNvSpPr>
          <p:nvPr>
            <p:ph type="sldNum" sz="quarter" idx="4"/>
          </p:nvPr>
        </p:nvSpPr>
        <p:spPr/>
        <p:txBody>
          <a:bodyPr/>
          <a:lstStyle/>
          <a:p>
            <a:pPr algn="ctr"/>
            <a:fld id="{F6B149FD-26F7-3645-B4E7-BA8B8CC5EEA8}" type="slidenum">
              <a:rPr lang="en-US" smtClean="0"/>
              <a:pPr algn="ctr"/>
              <a:t>144</a:t>
            </a:fld>
            <a:endParaRPr lang="en-US" dirty="0"/>
          </a:p>
        </p:txBody>
      </p:sp>
      <p:sp>
        <p:nvSpPr>
          <p:cNvPr id="5" name="Rectangle 4">
            <a:extLst>
              <a:ext uri="{FF2B5EF4-FFF2-40B4-BE49-F238E27FC236}">
                <a16:creationId xmlns:a16="http://schemas.microsoft.com/office/drawing/2014/main" id="{F5628E7A-0EF6-4319-8E3C-19E139680410}"/>
              </a:ext>
            </a:extLst>
          </p:cNvPr>
          <p:cNvSpPr/>
          <p:nvPr/>
        </p:nvSpPr>
        <p:spPr>
          <a:xfrm>
            <a:off x="575953" y="2937212"/>
            <a:ext cx="3536465" cy="20313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tied </a:t>
            </a:r>
            <a:r>
              <a:rPr lang="en-US" sz="1000" dirty="0" err="1">
                <a:solidFill>
                  <a:schemeClr val="tx1"/>
                </a:solidFill>
                <a:latin typeface="Courier New" panose="02070309020205020404" pitchFamily="49" charset="0"/>
              </a:rPr>
              <a:t>mpc</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tied faces = </a:t>
            </a:r>
            <a:r>
              <a:rPr lang="en-US" sz="1000" dirty="0" err="1">
                <a:solidFill>
                  <a:schemeClr val="tx1"/>
                </a:solidFill>
                <a:latin typeface="Courier New" panose="02070309020205020404" pitchFamily="49" charset="0"/>
              </a:rPr>
              <a:t>bottom_plate</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tied nodes = </a:t>
            </a:r>
            <a:r>
              <a:rPr lang="en-US" sz="1000" dirty="0" err="1">
                <a:solidFill>
                  <a:schemeClr val="tx1"/>
                </a:solidFill>
                <a:latin typeface="Courier New" panose="02070309020205020404" pitchFamily="49" charset="0"/>
              </a:rPr>
              <a:t>top_plate</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end</a:t>
            </a:r>
          </a:p>
          <a:p>
            <a:r>
              <a:rPr lang="en-US" sz="1000" dirty="0">
                <a:solidFill>
                  <a:schemeClr val="tx1"/>
                </a:solidFill>
                <a:latin typeface="Courier New" panose="02070309020205020404" pitchFamily="49" charset="0"/>
              </a:rPr>
              <a:t>begin tied </a:t>
            </a:r>
            <a:r>
              <a:rPr lang="en-US" sz="1000" dirty="0" err="1">
                <a:solidFill>
                  <a:schemeClr val="tx1"/>
                </a:solidFill>
                <a:latin typeface="Courier New" panose="02070309020205020404" pitchFamily="49" charset="0"/>
              </a:rPr>
              <a:t>mpc</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tied faces = </a:t>
            </a:r>
            <a:r>
              <a:rPr lang="en-US" sz="1000" dirty="0" err="1">
                <a:solidFill>
                  <a:schemeClr val="tx1"/>
                </a:solidFill>
                <a:latin typeface="Courier New" panose="02070309020205020404" pitchFamily="49" charset="0"/>
              </a:rPr>
              <a:t>bottom_plate</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tied nodes = </a:t>
            </a:r>
            <a:r>
              <a:rPr lang="en-US" sz="1000" dirty="0" err="1">
                <a:solidFill>
                  <a:schemeClr val="tx1"/>
                </a:solidFill>
                <a:latin typeface="Courier New" panose="02070309020205020404" pitchFamily="49" charset="0"/>
              </a:rPr>
              <a:t>bolt_thread</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end</a:t>
            </a:r>
          </a:p>
          <a:p>
            <a:r>
              <a:rPr lang="en-US" sz="1000" dirty="0">
                <a:solidFill>
                  <a:schemeClr val="tx1"/>
                </a:solidFill>
                <a:latin typeface="Courier New" panose="02070309020205020404" pitchFamily="49" charset="0"/>
              </a:rPr>
              <a:t>begin tied </a:t>
            </a:r>
            <a:r>
              <a:rPr lang="en-US" sz="1000" dirty="0" err="1">
                <a:solidFill>
                  <a:schemeClr val="tx1"/>
                </a:solidFill>
                <a:latin typeface="Courier New" panose="02070309020205020404" pitchFamily="49" charset="0"/>
              </a:rPr>
              <a:t>mpc</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tied faces = </a:t>
            </a:r>
            <a:r>
              <a:rPr lang="en-US" sz="1000" dirty="0" err="1">
                <a:solidFill>
                  <a:schemeClr val="tx1"/>
                </a:solidFill>
                <a:latin typeface="Courier New" panose="02070309020205020404" pitchFamily="49" charset="0"/>
              </a:rPr>
              <a:t>bolt_head</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tied nodes = </a:t>
            </a:r>
            <a:r>
              <a:rPr lang="en-US" sz="1000" dirty="0" err="1">
                <a:solidFill>
                  <a:schemeClr val="tx1"/>
                </a:solidFill>
                <a:latin typeface="Courier New" panose="02070309020205020404" pitchFamily="49" charset="0"/>
              </a:rPr>
              <a:t>top_plate</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end</a:t>
            </a:r>
          </a:p>
        </p:txBody>
      </p:sp>
      <p:sp>
        <p:nvSpPr>
          <p:cNvPr id="6" name="TextBox 5">
            <a:extLst>
              <a:ext uri="{FF2B5EF4-FFF2-40B4-BE49-F238E27FC236}">
                <a16:creationId xmlns:a16="http://schemas.microsoft.com/office/drawing/2014/main" id="{E8A5DB8B-01C6-4209-B086-674590EC2D9F}"/>
              </a:ext>
            </a:extLst>
          </p:cNvPr>
          <p:cNvSpPr txBox="1"/>
          <p:nvPr/>
        </p:nvSpPr>
        <p:spPr>
          <a:xfrm>
            <a:off x="511660" y="1445045"/>
            <a:ext cx="4320413" cy="1169551"/>
          </a:xfrm>
          <a:prstGeom prst="rect">
            <a:avLst/>
          </a:prstGeom>
          <a:noFill/>
        </p:spPr>
        <p:txBody>
          <a:bodyPr wrap="none" rtlCol="0">
            <a:spAutoFit/>
          </a:bodyPr>
          <a:lstStyle/>
          <a:p>
            <a:r>
              <a:rPr lang="en-US" sz="1400" b="1" dirty="0"/>
              <a:t>First procedure:</a:t>
            </a:r>
          </a:p>
          <a:p>
            <a:pPr marL="285750" indent="-285750">
              <a:buFont typeface="Arial" panose="020B0604020202020204" pitchFamily="34" charset="0"/>
              <a:buChar char="•"/>
            </a:pPr>
            <a:r>
              <a:rPr lang="en-US" sz="1400" dirty="0"/>
              <a:t>Remove contact definition</a:t>
            </a:r>
          </a:p>
          <a:p>
            <a:pPr marL="285750" indent="-285750">
              <a:buFont typeface="Arial" panose="020B0604020202020204" pitchFamily="34" charset="0"/>
              <a:buChar char="•"/>
            </a:pPr>
            <a:r>
              <a:rPr lang="en-US" sz="1400" dirty="0"/>
              <a:t>Remove control contact from solver block</a:t>
            </a:r>
          </a:p>
          <a:p>
            <a:pPr marL="285750" indent="-285750">
              <a:buFont typeface="Arial" panose="020B0604020202020204" pitchFamily="34" charset="0"/>
              <a:buChar char="•"/>
            </a:pPr>
            <a:r>
              <a:rPr lang="en-US" sz="1400" dirty="0"/>
              <a:t>Remove or rename results output file</a:t>
            </a:r>
          </a:p>
          <a:p>
            <a:pPr marL="285750" indent="-285750">
              <a:buFont typeface="Arial" panose="020B0604020202020204" pitchFamily="34" charset="0"/>
              <a:buChar char="•"/>
            </a:pPr>
            <a:r>
              <a:rPr lang="en-US" sz="1400" dirty="0"/>
              <a:t>Add TIED MPCs to replace contact constraints:</a:t>
            </a:r>
          </a:p>
        </p:txBody>
      </p:sp>
      <p:sp>
        <p:nvSpPr>
          <p:cNvPr id="7" name="TextBox 6">
            <a:extLst>
              <a:ext uri="{FF2B5EF4-FFF2-40B4-BE49-F238E27FC236}">
                <a16:creationId xmlns:a16="http://schemas.microsoft.com/office/drawing/2014/main" id="{7AE93EDA-D661-4B9F-81F9-2C725C600938}"/>
              </a:ext>
            </a:extLst>
          </p:cNvPr>
          <p:cNvSpPr txBox="1"/>
          <p:nvPr/>
        </p:nvSpPr>
        <p:spPr>
          <a:xfrm>
            <a:off x="5045560" y="1445045"/>
            <a:ext cx="4120039" cy="1384995"/>
          </a:xfrm>
          <a:prstGeom prst="rect">
            <a:avLst/>
          </a:prstGeom>
          <a:noFill/>
        </p:spPr>
        <p:txBody>
          <a:bodyPr wrap="none" rtlCol="0">
            <a:spAutoFit/>
          </a:bodyPr>
          <a:lstStyle/>
          <a:p>
            <a:r>
              <a:rPr lang="en-US" sz="1400" b="1" dirty="0"/>
              <a:t>Second procedure:</a:t>
            </a:r>
          </a:p>
          <a:p>
            <a:pPr marL="285750" indent="-285750">
              <a:buFont typeface="Arial" panose="020B0604020202020204" pitchFamily="34" charset="0"/>
              <a:buChar char="•"/>
            </a:pPr>
            <a:r>
              <a:rPr lang="en-US" sz="1400" dirty="0"/>
              <a:t>Basically a duplicate of the original problem</a:t>
            </a:r>
          </a:p>
          <a:p>
            <a:pPr marL="285750" indent="-285750">
              <a:buFont typeface="Arial" panose="020B0604020202020204" pitchFamily="34" charset="0"/>
              <a:buChar char="•"/>
            </a:pPr>
            <a:r>
              <a:rPr lang="en-US" sz="1400" dirty="0"/>
              <a:t>Remove preload command block</a:t>
            </a:r>
          </a:p>
          <a:p>
            <a:pPr marL="285750" indent="-285750">
              <a:buFont typeface="Arial" panose="020B0604020202020204" pitchFamily="34" charset="0"/>
              <a:buChar char="•"/>
            </a:pPr>
            <a:r>
              <a:rPr lang="en-US" sz="1400" dirty="0"/>
              <a:t>Use a different region name</a:t>
            </a:r>
          </a:p>
          <a:p>
            <a:pPr marL="285750" indent="-285750">
              <a:buFont typeface="Arial" panose="020B0604020202020204" pitchFamily="34" charset="0"/>
              <a:buChar char="•"/>
            </a:pPr>
            <a:r>
              <a:rPr lang="en-US" sz="1400" dirty="0"/>
              <a:t>One time step to let contact “settle”</a:t>
            </a:r>
          </a:p>
          <a:p>
            <a:pPr marL="285750" indent="-285750">
              <a:buFont typeface="Arial" panose="020B0604020202020204" pitchFamily="34" charset="0"/>
              <a:buChar char="•"/>
            </a:pPr>
            <a:r>
              <a:rPr lang="en-US" sz="1400" dirty="0"/>
              <a:t>Add a procedural transfer command block:</a:t>
            </a:r>
          </a:p>
        </p:txBody>
      </p:sp>
      <p:sp>
        <p:nvSpPr>
          <p:cNvPr id="8" name="Rectangle 7">
            <a:extLst>
              <a:ext uri="{FF2B5EF4-FFF2-40B4-BE49-F238E27FC236}">
                <a16:creationId xmlns:a16="http://schemas.microsoft.com/office/drawing/2014/main" id="{9D1E1A8E-6764-4491-A95D-BA8072AE0074}"/>
              </a:ext>
            </a:extLst>
          </p:cNvPr>
          <p:cNvSpPr/>
          <p:nvPr/>
        </p:nvSpPr>
        <p:spPr>
          <a:xfrm>
            <a:off x="5045560" y="2916018"/>
            <a:ext cx="3536465" cy="156966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adagio procedure proc2</a:t>
            </a:r>
          </a:p>
          <a:p>
            <a:r>
              <a:rPr lang="en-US" sz="1000" dirty="0">
                <a:solidFill>
                  <a:schemeClr val="tx1"/>
                </a:solidFill>
                <a:latin typeface="Courier New" panose="02070309020205020404" pitchFamily="49" charset="0"/>
              </a:rPr>
              <a:t>  begin procedural transfer</a:t>
            </a:r>
          </a:p>
          <a:p>
            <a:r>
              <a:rPr lang="en-US" sz="1000" dirty="0">
                <a:solidFill>
                  <a:schemeClr val="tx1"/>
                </a:solidFill>
                <a:latin typeface="Courier New" panose="02070309020205020404" pitchFamily="49" charset="0"/>
              </a:rPr>
              <a:t>    include all blocks</a:t>
            </a:r>
          </a:p>
          <a:p>
            <a:r>
              <a:rPr lang="en-US" sz="1000" dirty="0">
                <a:solidFill>
                  <a:schemeClr val="tx1"/>
                </a:solidFill>
                <a:latin typeface="Courier New" panose="02070309020205020404" pitchFamily="49" charset="0"/>
              </a:rPr>
              <a:t>  end</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other procedural commands</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end</a:t>
            </a:r>
          </a:p>
        </p:txBody>
      </p:sp>
      <p:graphicFrame>
        <p:nvGraphicFramePr>
          <p:cNvPr id="9" name="Table 9">
            <a:extLst>
              <a:ext uri="{FF2B5EF4-FFF2-40B4-BE49-F238E27FC236}">
                <a16:creationId xmlns:a16="http://schemas.microsoft.com/office/drawing/2014/main" id="{5AB8265D-791F-4921-B239-B7CEE82B3384}"/>
              </a:ext>
            </a:extLst>
          </p:cNvPr>
          <p:cNvGraphicFramePr>
            <a:graphicFrameLocks noGrp="1"/>
          </p:cNvGraphicFramePr>
          <p:nvPr>
            <p:extLst>
              <p:ext uri="{D42A27DB-BD31-4B8C-83A1-F6EECF244321}">
                <p14:modId xmlns:p14="http://schemas.microsoft.com/office/powerpoint/2010/main" val="782941629"/>
              </p:ext>
            </p:extLst>
          </p:nvPr>
        </p:nvGraphicFramePr>
        <p:xfrm>
          <a:off x="5045560" y="4727086"/>
          <a:ext cx="3536464" cy="1341120"/>
        </p:xfrm>
        <a:graphic>
          <a:graphicData uri="http://schemas.openxmlformats.org/drawingml/2006/table">
            <a:tbl>
              <a:tblPr firstRow="1" bandRow="1">
                <a:tableStyleId>{5C22544A-7EE6-4342-B048-85BDC9FD1C3A}</a:tableStyleId>
              </a:tblPr>
              <a:tblGrid>
                <a:gridCol w="2409475">
                  <a:extLst>
                    <a:ext uri="{9D8B030D-6E8A-4147-A177-3AD203B41FA5}">
                      <a16:colId xmlns:a16="http://schemas.microsoft.com/office/drawing/2014/main" val="3084244307"/>
                    </a:ext>
                  </a:extLst>
                </a:gridCol>
                <a:gridCol w="1126989">
                  <a:extLst>
                    <a:ext uri="{9D8B030D-6E8A-4147-A177-3AD203B41FA5}">
                      <a16:colId xmlns:a16="http://schemas.microsoft.com/office/drawing/2014/main" val="2953518832"/>
                    </a:ext>
                  </a:extLst>
                </a:gridCol>
              </a:tblGrid>
              <a:tr h="232929">
                <a:tc>
                  <a:txBody>
                    <a:bodyPr/>
                    <a:lstStyle/>
                    <a:p>
                      <a:r>
                        <a:rPr lang="en-US" sz="1400" dirty="0"/>
                        <a:t>Description</a:t>
                      </a:r>
                    </a:p>
                  </a:txBody>
                  <a:tcPr/>
                </a:tc>
                <a:tc>
                  <a:txBody>
                    <a:bodyPr/>
                    <a:lstStyle/>
                    <a:p>
                      <a:r>
                        <a:rPr lang="en-US" sz="1400" dirty="0"/>
                        <a:t>Solve Time</a:t>
                      </a:r>
                    </a:p>
                  </a:txBody>
                  <a:tcPr/>
                </a:tc>
                <a:extLst>
                  <a:ext uri="{0D108BD9-81ED-4DB2-BD59-A6C34878D82A}">
                    <a16:rowId xmlns:a16="http://schemas.microsoft.com/office/drawing/2014/main" val="448148305"/>
                  </a:ext>
                </a:extLst>
              </a:tr>
              <a:tr h="232929">
                <a:tc>
                  <a:txBody>
                    <a:bodyPr/>
                    <a:lstStyle/>
                    <a:p>
                      <a:r>
                        <a:rPr lang="en-US" sz="1400" dirty="0"/>
                        <a:t>One procedure</a:t>
                      </a:r>
                    </a:p>
                  </a:txBody>
                  <a:tcPr/>
                </a:tc>
                <a:tc>
                  <a:txBody>
                    <a:bodyPr/>
                    <a:lstStyle/>
                    <a:p>
                      <a:r>
                        <a:rPr lang="en-US" sz="1400" dirty="0"/>
                        <a:t>10 sec</a:t>
                      </a:r>
                    </a:p>
                  </a:txBody>
                  <a:tcPr/>
                </a:tc>
                <a:extLst>
                  <a:ext uri="{0D108BD9-81ED-4DB2-BD59-A6C34878D82A}">
                    <a16:rowId xmlns:a16="http://schemas.microsoft.com/office/drawing/2014/main" val="520918740"/>
                  </a:ext>
                </a:extLst>
              </a:tr>
              <a:tr h="325462">
                <a:tc>
                  <a:txBody>
                    <a:bodyPr/>
                    <a:lstStyle/>
                    <a:p>
                      <a:r>
                        <a:rPr lang="en-US" sz="1400" dirty="0"/>
                        <a:t>Two procedures, initially solve with MPCs</a:t>
                      </a:r>
                    </a:p>
                  </a:txBody>
                  <a:tcPr/>
                </a:tc>
                <a:tc>
                  <a:txBody>
                    <a:bodyPr/>
                    <a:lstStyle/>
                    <a:p>
                      <a:r>
                        <a:rPr lang="en-US" sz="1400" dirty="0"/>
                        <a:t>5 sec</a:t>
                      </a:r>
                    </a:p>
                  </a:txBody>
                  <a:tcPr/>
                </a:tc>
                <a:extLst>
                  <a:ext uri="{0D108BD9-81ED-4DB2-BD59-A6C34878D82A}">
                    <a16:rowId xmlns:a16="http://schemas.microsoft.com/office/drawing/2014/main" val="1312528461"/>
                  </a:ext>
                </a:extLst>
              </a:tr>
            </a:tbl>
          </a:graphicData>
        </a:graphic>
      </p:graphicFrame>
      <p:pic>
        <p:nvPicPr>
          <p:cNvPr id="10" name="Picture 9">
            <a:extLst>
              <a:ext uri="{FF2B5EF4-FFF2-40B4-BE49-F238E27FC236}">
                <a16:creationId xmlns:a16="http://schemas.microsoft.com/office/drawing/2014/main" id="{52B30DBA-638A-4345-B5A4-D84AAF6E93E4}"/>
              </a:ext>
            </a:extLst>
          </p:cNvPr>
          <p:cNvPicPr>
            <a:picLocks noChangeAspect="1"/>
          </p:cNvPicPr>
          <p:nvPr/>
        </p:nvPicPr>
        <p:blipFill>
          <a:blip r:embed="rId2"/>
          <a:stretch>
            <a:fillRect/>
          </a:stretch>
        </p:blipFill>
        <p:spPr>
          <a:xfrm>
            <a:off x="9379086" y="1143000"/>
            <a:ext cx="2613441" cy="2451083"/>
          </a:xfrm>
          <a:prstGeom prst="rect">
            <a:avLst/>
          </a:prstGeom>
        </p:spPr>
      </p:pic>
      <p:sp>
        <p:nvSpPr>
          <p:cNvPr id="11" name="Arrow: Curved Left 10">
            <a:extLst>
              <a:ext uri="{FF2B5EF4-FFF2-40B4-BE49-F238E27FC236}">
                <a16:creationId xmlns:a16="http://schemas.microsoft.com/office/drawing/2014/main" id="{62B5F42A-5DDB-4CA5-87FD-0FF717E1549D}"/>
              </a:ext>
            </a:extLst>
          </p:cNvPr>
          <p:cNvSpPr/>
          <p:nvPr/>
        </p:nvSpPr>
        <p:spPr>
          <a:xfrm>
            <a:off x="8743950" y="5340496"/>
            <a:ext cx="247650" cy="49832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87812FBF-6B54-40E6-8844-19D69A80B6A7}"/>
              </a:ext>
            </a:extLst>
          </p:cNvPr>
          <p:cNvSpPr txBox="1"/>
          <p:nvPr/>
        </p:nvSpPr>
        <p:spPr>
          <a:xfrm>
            <a:off x="9165599" y="4571657"/>
            <a:ext cx="2613441" cy="1815882"/>
          </a:xfrm>
          <a:prstGeom prst="rect">
            <a:avLst/>
          </a:prstGeom>
          <a:noFill/>
        </p:spPr>
        <p:txBody>
          <a:bodyPr wrap="square" rtlCol="0">
            <a:spAutoFit/>
          </a:bodyPr>
          <a:lstStyle/>
          <a:p>
            <a:r>
              <a:rPr lang="en-US" sz="1400" b="1" dirty="0">
                <a:solidFill>
                  <a:srgbClr val="0070C0"/>
                </a:solidFill>
              </a:rPr>
              <a:t>50% speed improvement </a:t>
            </a:r>
            <a:r>
              <a:rPr lang="en-US" sz="1400" dirty="0">
                <a:solidFill>
                  <a:srgbClr val="0070C0"/>
                </a:solidFill>
              </a:rPr>
              <a:t>by strategically setting up the analysis to eliminate the level 1 solver iterations.</a:t>
            </a:r>
          </a:p>
          <a:p>
            <a:endParaRPr lang="en-US" sz="1400" dirty="0">
              <a:solidFill>
                <a:srgbClr val="0070C0"/>
              </a:solidFill>
            </a:endParaRPr>
          </a:p>
          <a:p>
            <a:r>
              <a:rPr lang="en-US" sz="1400" dirty="0">
                <a:solidFill>
                  <a:srgbClr val="0070C0"/>
                </a:solidFill>
              </a:rPr>
              <a:t>Very likely a much larger speed-up could be had on a bigger problem.</a:t>
            </a:r>
          </a:p>
        </p:txBody>
      </p:sp>
    </p:spTree>
    <p:extLst>
      <p:ext uri="{BB962C8B-B14F-4D97-AF65-F5344CB8AC3E}">
        <p14:creationId xmlns:p14="http://schemas.microsoft.com/office/powerpoint/2010/main" val="162603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69B8-D247-4A2A-AFCC-4677B91D36D0}"/>
              </a:ext>
            </a:extLst>
          </p:cNvPr>
          <p:cNvSpPr>
            <a:spLocks noGrp="1"/>
          </p:cNvSpPr>
          <p:nvPr>
            <p:ph type="title"/>
          </p:nvPr>
        </p:nvSpPr>
        <p:spPr/>
        <p:txBody>
          <a:bodyPr/>
          <a:lstStyle/>
          <a:p>
            <a:r>
              <a:rPr lang="en-US" dirty="0"/>
              <a:t>In summary… </a:t>
            </a:r>
          </a:p>
        </p:txBody>
      </p:sp>
      <p:sp>
        <p:nvSpPr>
          <p:cNvPr id="4" name="Slide Number Placeholder 3">
            <a:extLst>
              <a:ext uri="{FF2B5EF4-FFF2-40B4-BE49-F238E27FC236}">
                <a16:creationId xmlns:a16="http://schemas.microsoft.com/office/drawing/2014/main" id="{DDDA88DC-0A34-42EE-8AD2-D7F6F55C9D0F}"/>
              </a:ext>
            </a:extLst>
          </p:cNvPr>
          <p:cNvSpPr>
            <a:spLocks noGrp="1"/>
          </p:cNvSpPr>
          <p:nvPr>
            <p:ph type="sldNum" sz="quarter" idx="4"/>
          </p:nvPr>
        </p:nvSpPr>
        <p:spPr/>
        <p:txBody>
          <a:bodyPr/>
          <a:lstStyle/>
          <a:p>
            <a:pPr algn="ctr"/>
            <a:fld id="{F6B149FD-26F7-3645-B4E7-BA8B8CC5EEA8}" type="slidenum">
              <a:rPr lang="en-US" smtClean="0"/>
              <a:pPr algn="ctr"/>
              <a:t>145</a:t>
            </a:fld>
            <a:endParaRPr lang="en-US" dirty="0"/>
          </a:p>
        </p:txBody>
      </p:sp>
      <p:sp>
        <p:nvSpPr>
          <p:cNvPr id="19" name="TextBox 18">
            <a:extLst>
              <a:ext uri="{FF2B5EF4-FFF2-40B4-BE49-F238E27FC236}">
                <a16:creationId xmlns:a16="http://schemas.microsoft.com/office/drawing/2014/main" id="{DD63C268-3508-4956-9E8F-B0D71C4DB2B8}"/>
              </a:ext>
            </a:extLst>
          </p:cNvPr>
          <p:cNvSpPr txBox="1"/>
          <p:nvPr/>
        </p:nvSpPr>
        <p:spPr>
          <a:xfrm>
            <a:off x="1026392" y="5709200"/>
            <a:ext cx="1013921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1"/>
            </a:lvl1pPr>
          </a:lstStyle>
          <a:p>
            <a:pPr algn="ctr"/>
            <a:r>
              <a:rPr lang="en-US" b="0" dirty="0"/>
              <a:t>Extremely nonlinear problems require a multi-level solver in SIERRA/SM</a:t>
            </a:r>
          </a:p>
        </p:txBody>
      </p:sp>
      <p:sp>
        <p:nvSpPr>
          <p:cNvPr id="20" name="Content Placeholder 2">
            <a:extLst>
              <a:ext uri="{FF2B5EF4-FFF2-40B4-BE49-F238E27FC236}">
                <a16:creationId xmlns:a16="http://schemas.microsoft.com/office/drawing/2014/main" id="{A027BD36-9621-4837-9EEB-14BF03F0314B}"/>
              </a:ext>
            </a:extLst>
          </p:cNvPr>
          <p:cNvSpPr>
            <a:spLocks noGrp="1"/>
          </p:cNvSpPr>
          <p:nvPr>
            <p:ph idx="1"/>
          </p:nvPr>
        </p:nvSpPr>
        <p:spPr>
          <a:xfrm>
            <a:off x="762001" y="1447799"/>
            <a:ext cx="6477000" cy="4261401"/>
          </a:xfrm>
        </p:spPr>
        <p:txBody>
          <a:bodyPr>
            <a:normAutofit/>
          </a:bodyPr>
          <a:lstStyle/>
          <a:p>
            <a:pPr marL="342900" indent="-342900">
              <a:buFont typeface="Arial" panose="020B0604020202020204" pitchFamily="34" charset="0"/>
              <a:buChar char="•"/>
            </a:pPr>
            <a:r>
              <a:rPr lang="en-US" b="1" dirty="0"/>
              <a:t>The multilevel solver …</a:t>
            </a:r>
          </a:p>
          <a:p>
            <a:pPr marL="800100" lvl="1" indent="-342900">
              <a:buFont typeface="Arial" panose="020B0604020202020204" pitchFamily="34" charset="0"/>
              <a:buChar char="•"/>
            </a:pPr>
            <a:r>
              <a:rPr lang="en-US" dirty="0"/>
              <a:t>Converts difficult nonlinear problems into a series of easier-but-still-nonlinear problems</a:t>
            </a:r>
          </a:p>
          <a:p>
            <a:pPr marL="800100" lvl="1" indent="-342900">
              <a:buFont typeface="Arial" panose="020B0604020202020204" pitchFamily="34" charset="0"/>
              <a:buChar char="•"/>
            </a:pPr>
            <a:r>
              <a:rPr lang="en-US" dirty="0"/>
              <a:t>Adds nested level of solves</a:t>
            </a:r>
          </a:p>
          <a:p>
            <a:pPr marL="342900" indent="-342900">
              <a:buFont typeface="Arial" panose="020B0604020202020204" pitchFamily="34" charset="0"/>
              <a:buChar char="•"/>
            </a:pPr>
            <a:r>
              <a:rPr lang="en-US" b="1" dirty="0"/>
              <a:t>Adding a multilevel solve control </a:t>
            </a:r>
            <a:r>
              <a:rPr lang="en-US" dirty="0"/>
              <a:t>increases the amount of iteration necessary to solve a problem</a:t>
            </a:r>
          </a:p>
          <a:p>
            <a:pPr marL="342900" indent="-342900">
              <a:buFont typeface="Arial" panose="020B0604020202020204" pitchFamily="34" charset="0"/>
              <a:buChar char="•"/>
            </a:pPr>
            <a:r>
              <a:rPr lang="en-US" b="1" dirty="0"/>
              <a:t>Increases time </a:t>
            </a:r>
            <a:r>
              <a:rPr lang="en-US" dirty="0"/>
              <a:t>necessary to solve</a:t>
            </a:r>
          </a:p>
          <a:p>
            <a:pPr marL="342900" indent="-342900">
              <a:buFont typeface="Arial" panose="020B0604020202020204" pitchFamily="34" charset="0"/>
              <a:buChar char="•"/>
            </a:pPr>
            <a:r>
              <a:rPr lang="en-US" b="1" dirty="0"/>
              <a:t>Convergence </a:t>
            </a:r>
            <a:r>
              <a:rPr lang="en-US" dirty="0"/>
              <a:t>depends strongly on all of the inner solves working well</a:t>
            </a:r>
          </a:p>
          <a:p>
            <a:pPr marL="800100" lvl="1" indent="-342900">
              <a:buFont typeface="Arial" panose="020B0604020202020204" pitchFamily="34" charset="0"/>
              <a:buChar char="•"/>
            </a:pPr>
            <a:r>
              <a:rPr lang="en-US" dirty="0"/>
              <a:t>Example: badly-behaved material models can appear as “contact convergence issues”</a:t>
            </a:r>
          </a:p>
          <a:p>
            <a:pPr lvl="1" indent="0">
              <a:buNone/>
            </a:pPr>
            <a:endParaRPr lang="en-US" dirty="0"/>
          </a:p>
        </p:txBody>
      </p:sp>
      <p:grpSp>
        <p:nvGrpSpPr>
          <p:cNvPr id="46" name="Group 45">
            <a:extLst>
              <a:ext uri="{FF2B5EF4-FFF2-40B4-BE49-F238E27FC236}">
                <a16:creationId xmlns:a16="http://schemas.microsoft.com/office/drawing/2014/main" id="{9B02B535-592A-4FC3-BB73-1E67C553FA37}"/>
              </a:ext>
            </a:extLst>
          </p:cNvPr>
          <p:cNvGrpSpPr/>
          <p:nvPr/>
        </p:nvGrpSpPr>
        <p:grpSpPr>
          <a:xfrm>
            <a:off x="7786828" y="949803"/>
            <a:ext cx="3885483" cy="4260225"/>
            <a:chOff x="7786828" y="949803"/>
            <a:chExt cx="3885483" cy="4260225"/>
          </a:xfrm>
        </p:grpSpPr>
        <p:pic>
          <p:nvPicPr>
            <p:cNvPr id="45" name="Picture 44">
              <a:extLst>
                <a:ext uri="{FF2B5EF4-FFF2-40B4-BE49-F238E27FC236}">
                  <a16:creationId xmlns:a16="http://schemas.microsoft.com/office/drawing/2014/main" id="{D8DBDE4B-BA7D-44DF-B276-DB26EDDE52D1}"/>
                </a:ext>
              </a:extLst>
            </p:cNvPr>
            <p:cNvPicPr>
              <a:picLocks noChangeAspect="1"/>
            </p:cNvPicPr>
            <p:nvPr/>
          </p:nvPicPr>
          <p:blipFill>
            <a:blip r:embed="rId2"/>
            <a:stretch>
              <a:fillRect/>
            </a:stretch>
          </p:blipFill>
          <p:spPr>
            <a:xfrm>
              <a:off x="8034265" y="2305051"/>
              <a:ext cx="3152774" cy="2604466"/>
            </a:xfrm>
            <a:prstGeom prst="rect">
              <a:avLst/>
            </a:prstGeom>
          </p:spPr>
        </p:pic>
        <p:grpSp>
          <p:nvGrpSpPr>
            <p:cNvPr id="39" name="Group 38">
              <a:extLst>
                <a:ext uri="{FF2B5EF4-FFF2-40B4-BE49-F238E27FC236}">
                  <a16:creationId xmlns:a16="http://schemas.microsoft.com/office/drawing/2014/main" id="{F41C88A1-EB62-4229-9E0B-F7DAB6D26972}"/>
                </a:ext>
              </a:extLst>
            </p:cNvPr>
            <p:cNvGrpSpPr/>
            <p:nvPr/>
          </p:nvGrpSpPr>
          <p:grpSpPr>
            <a:xfrm>
              <a:off x="7786828" y="949803"/>
              <a:ext cx="3885483" cy="4260225"/>
              <a:chOff x="8115513" y="949803"/>
              <a:chExt cx="3885483" cy="4260225"/>
            </a:xfrm>
          </p:grpSpPr>
          <p:sp>
            <p:nvSpPr>
              <p:cNvPr id="11" name="TextBox 10">
                <a:extLst>
                  <a:ext uri="{FF2B5EF4-FFF2-40B4-BE49-F238E27FC236}">
                    <a16:creationId xmlns:a16="http://schemas.microsoft.com/office/drawing/2014/main" id="{290BE266-8BB2-4A13-90C7-5A5ADAA9FFAD}"/>
                  </a:ext>
                </a:extLst>
              </p:cNvPr>
              <p:cNvSpPr txBox="1"/>
              <p:nvPr/>
            </p:nvSpPr>
            <p:spPr>
              <a:xfrm>
                <a:off x="8115513" y="949803"/>
                <a:ext cx="1322821" cy="523220"/>
              </a:xfrm>
              <a:prstGeom prst="rect">
                <a:avLst/>
              </a:prstGeom>
              <a:noFill/>
            </p:spPr>
            <p:txBody>
              <a:bodyPr wrap="square" rtlCol="0">
                <a:spAutoFit/>
              </a:bodyPr>
              <a:lstStyle/>
              <a:p>
                <a:r>
                  <a:rPr lang="en-US" sz="1400" dirty="0"/>
                  <a:t>Level 1 Solver controls</a:t>
                </a:r>
              </a:p>
            </p:txBody>
          </p:sp>
          <p:cxnSp>
            <p:nvCxnSpPr>
              <p:cNvPr id="13" name="Straight Arrow Connector 12">
                <a:extLst>
                  <a:ext uri="{FF2B5EF4-FFF2-40B4-BE49-F238E27FC236}">
                    <a16:creationId xmlns:a16="http://schemas.microsoft.com/office/drawing/2014/main" id="{66CFD346-C782-4A94-A234-83626AC975A9}"/>
                  </a:ext>
                </a:extLst>
              </p:cNvPr>
              <p:cNvCxnSpPr>
                <a:cxnSpLocks/>
                <a:stCxn id="11" idx="2"/>
              </p:cNvCxnSpPr>
              <p:nvPr/>
            </p:nvCxnSpPr>
            <p:spPr>
              <a:xfrm>
                <a:off x="8776924" y="1473023"/>
                <a:ext cx="167265" cy="10052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E50989A2-C301-4FB4-83B9-0D139431B829}"/>
                  </a:ext>
                </a:extLst>
              </p:cNvPr>
              <p:cNvSpPr txBox="1"/>
              <p:nvPr/>
            </p:nvSpPr>
            <p:spPr>
              <a:xfrm>
                <a:off x="8950536" y="1369071"/>
                <a:ext cx="1322820" cy="523220"/>
              </a:xfrm>
              <a:prstGeom prst="rect">
                <a:avLst/>
              </a:prstGeom>
              <a:noFill/>
            </p:spPr>
            <p:txBody>
              <a:bodyPr wrap="square" rtlCol="0">
                <a:spAutoFit/>
              </a:bodyPr>
              <a:lstStyle/>
              <a:p>
                <a:r>
                  <a:rPr lang="en-US" sz="1400" dirty="0"/>
                  <a:t>Level 0 core Solver</a:t>
                </a:r>
              </a:p>
            </p:txBody>
          </p:sp>
          <p:cxnSp>
            <p:nvCxnSpPr>
              <p:cNvPr id="18" name="Straight Arrow Connector 17">
                <a:extLst>
                  <a:ext uri="{FF2B5EF4-FFF2-40B4-BE49-F238E27FC236}">
                    <a16:creationId xmlns:a16="http://schemas.microsoft.com/office/drawing/2014/main" id="{11642D6A-5531-4952-B883-979826DC6F72}"/>
                  </a:ext>
                </a:extLst>
              </p:cNvPr>
              <p:cNvCxnSpPr>
                <a:cxnSpLocks/>
                <a:stCxn id="17" idx="2"/>
              </p:cNvCxnSpPr>
              <p:nvPr/>
            </p:nvCxnSpPr>
            <p:spPr>
              <a:xfrm>
                <a:off x="9611946" y="1892291"/>
                <a:ext cx="166111" cy="10337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960B3A71-888C-48B4-9664-796E032F5FC8}"/>
                  </a:ext>
                </a:extLst>
              </p:cNvPr>
              <p:cNvSpPr txBox="1"/>
              <p:nvPr/>
            </p:nvSpPr>
            <p:spPr>
              <a:xfrm>
                <a:off x="9849074" y="1817655"/>
                <a:ext cx="1477025" cy="523220"/>
              </a:xfrm>
              <a:prstGeom prst="rect">
                <a:avLst/>
              </a:prstGeom>
              <a:noFill/>
            </p:spPr>
            <p:txBody>
              <a:bodyPr wrap="square" rtlCol="0">
                <a:spAutoFit/>
              </a:bodyPr>
              <a:lstStyle/>
              <a:p>
                <a:r>
                  <a:rPr lang="en-US" sz="1400" dirty="0"/>
                  <a:t>Preconditioner Update</a:t>
                </a:r>
              </a:p>
            </p:txBody>
          </p:sp>
          <p:cxnSp>
            <p:nvCxnSpPr>
              <p:cNvPr id="23" name="Straight Arrow Connector 22">
                <a:extLst>
                  <a:ext uri="{FF2B5EF4-FFF2-40B4-BE49-F238E27FC236}">
                    <a16:creationId xmlns:a16="http://schemas.microsoft.com/office/drawing/2014/main" id="{21896EB9-A88D-4675-AC4B-924B376F3A13}"/>
                  </a:ext>
                </a:extLst>
              </p:cNvPr>
              <p:cNvCxnSpPr>
                <a:cxnSpLocks/>
              </p:cNvCxnSpPr>
              <p:nvPr/>
            </p:nvCxnSpPr>
            <p:spPr>
              <a:xfrm>
                <a:off x="10375292" y="2340875"/>
                <a:ext cx="133161" cy="10237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5C3BFECF-1076-45C4-AA18-5A2C0FE18256}"/>
                  </a:ext>
                </a:extLst>
              </p:cNvPr>
              <p:cNvSpPr txBox="1"/>
              <p:nvPr/>
            </p:nvSpPr>
            <p:spPr>
              <a:xfrm>
                <a:off x="11074304" y="3069017"/>
                <a:ext cx="926692" cy="738664"/>
              </a:xfrm>
              <a:prstGeom prst="rect">
                <a:avLst/>
              </a:prstGeom>
              <a:noFill/>
            </p:spPr>
            <p:txBody>
              <a:bodyPr wrap="square" rtlCol="0">
                <a:spAutoFit/>
              </a:bodyPr>
              <a:lstStyle/>
              <a:p>
                <a:r>
                  <a:rPr lang="en-US" sz="1400" dirty="0"/>
                  <a:t>Material model solver</a:t>
                </a:r>
              </a:p>
            </p:txBody>
          </p:sp>
          <p:cxnSp>
            <p:nvCxnSpPr>
              <p:cNvPr id="28" name="Straight Arrow Connector 27">
                <a:extLst>
                  <a:ext uri="{FF2B5EF4-FFF2-40B4-BE49-F238E27FC236}">
                    <a16:creationId xmlns:a16="http://schemas.microsoft.com/office/drawing/2014/main" id="{1FE16267-9738-4F9F-B70B-5BFB618E43C4}"/>
                  </a:ext>
                </a:extLst>
              </p:cNvPr>
              <p:cNvCxnSpPr>
                <a:cxnSpLocks/>
                <a:stCxn id="27" idx="2"/>
              </p:cNvCxnSpPr>
              <p:nvPr/>
            </p:nvCxnSpPr>
            <p:spPr>
              <a:xfrm flipH="1">
                <a:off x="11429999" y="3807681"/>
                <a:ext cx="107651" cy="3866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15C2DB97-A961-4E5B-8CCA-06D639BD47CB}"/>
                  </a:ext>
                </a:extLst>
              </p:cNvPr>
              <p:cNvSpPr txBox="1"/>
              <p:nvPr/>
            </p:nvSpPr>
            <p:spPr>
              <a:xfrm>
                <a:off x="8325576" y="4902251"/>
                <a:ext cx="3174131" cy="307777"/>
              </a:xfrm>
              <a:prstGeom prst="rect">
                <a:avLst/>
              </a:prstGeom>
              <a:noFill/>
            </p:spPr>
            <p:txBody>
              <a:bodyPr wrap="square" rtlCol="0">
                <a:spAutoFit/>
              </a:bodyPr>
              <a:lstStyle/>
              <a:p>
                <a:r>
                  <a:rPr lang="en-US" sz="1400" i="1" dirty="0"/>
                  <a:t>(Nesting minions, for sale on Etsy)</a:t>
                </a:r>
              </a:p>
            </p:txBody>
          </p:sp>
        </p:grpSp>
      </p:grpSp>
      <p:sp>
        <p:nvSpPr>
          <p:cNvPr id="53" name="TextBox 52">
            <a:extLst>
              <a:ext uri="{FF2B5EF4-FFF2-40B4-BE49-F238E27FC236}">
                <a16:creationId xmlns:a16="http://schemas.microsoft.com/office/drawing/2014/main" id="{31957951-E5E7-4CF7-9C82-8A8F74660372}"/>
              </a:ext>
            </a:extLst>
          </p:cNvPr>
          <p:cNvSpPr txBox="1"/>
          <p:nvPr/>
        </p:nvSpPr>
        <p:spPr>
          <a:xfrm>
            <a:off x="10221343" y="2414894"/>
            <a:ext cx="1477025" cy="523220"/>
          </a:xfrm>
          <a:prstGeom prst="rect">
            <a:avLst/>
          </a:prstGeom>
          <a:noFill/>
        </p:spPr>
        <p:txBody>
          <a:bodyPr wrap="square" rtlCol="0">
            <a:spAutoFit/>
          </a:bodyPr>
          <a:lstStyle/>
          <a:p>
            <a:r>
              <a:rPr lang="en-US" sz="1400" dirty="0"/>
              <a:t>Element formulation</a:t>
            </a:r>
          </a:p>
        </p:txBody>
      </p:sp>
      <p:cxnSp>
        <p:nvCxnSpPr>
          <p:cNvPr id="54" name="Straight Arrow Connector 53">
            <a:extLst>
              <a:ext uri="{FF2B5EF4-FFF2-40B4-BE49-F238E27FC236}">
                <a16:creationId xmlns:a16="http://schemas.microsoft.com/office/drawing/2014/main" id="{E3A1134D-8FC8-4BB2-9B60-9BBED7865DE0}"/>
              </a:ext>
            </a:extLst>
          </p:cNvPr>
          <p:cNvCxnSpPr>
            <a:cxnSpLocks/>
          </p:cNvCxnSpPr>
          <p:nvPr/>
        </p:nvCxnSpPr>
        <p:spPr>
          <a:xfrm>
            <a:off x="10637000" y="2914243"/>
            <a:ext cx="133161" cy="8242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2797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91080E0-1AF8-4F9D-9C35-434D3504F481}"/>
              </a:ext>
            </a:extLst>
          </p:cNvPr>
          <p:cNvSpPr>
            <a:spLocks noGrp="1"/>
          </p:cNvSpPr>
          <p:nvPr>
            <p:ph type="subTitle" idx="1"/>
          </p:nvPr>
        </p:nvSpPr>
        <p:spPr/>
        <p:txBody>
          <a:bodyPr/>
          <a:lstStyle/>
          <a:p>
            <a:r>
              <a:rPr lang="en-US" dirty="0"/>
              <a:t>Bridging the gap between explicit and implicit</a:t>
            </a:r>
          </a:p>
        </p:txBody>
      </p:sp>
      <p:sp>
        <p:nvSpPr>
          <p:cNvPr id="7" name="Title 6">
            <a:extLst>
              <a:ext uri="{FF2B5EF4-FFF2-40B4-BE49-F238E27FC236}">
                <a16:creationId xmlns:a16="http://schemas.microsoft.com/office/drawing/2014/main" id="{0BCABFF9-6EC1-4552-A966-1B284FA0E6F8}"/>
              </a:ext>
            </a:extLst>
          </p:cNvPr>
          <p:cNvSpPr>
            <a:spLocks noGrp="1"/>
          </p:cNvSpPr>
          <p:nvPr>
            <p:ph type="ctrTitle"/>
          </p:nvPr>
        </p:nvSpPr>
        <p:spPr>
          <a:xfrm>
            <a:off x="4130694" y="3112607"/>
            <a:ext cx="7375506" cy="1690255"/>
          </a:xfrm>
        </p:spPr>
        <p:txBody>
          <a:bodyPr/>
          <a:lstStyle/>
          <a:p>
            <a:r>
              <a:rPr lang="en-US" dirty="0"/>
              <a:t>MODULE 7:</a:t>
            </a:r>
            <a:br>
              <a:rPr lang="en-US" dirty="0"/>
            </a:br>
            <a:r>
              <a:rPr lang="en-US" dirty="0"/>
              <a:t>Implicit Dynamics</a:t>
            </a:r>
          </a:p>
        </p:txBody>
      </p:sp>
    </p:spTree>
    <p:extLst>
      <p:ext uri="{BB962C8B-B14F-4D97-AF65-F5344CB8AC3E}">
        <p14:creationId xmlns:p14="http://schemas.microsoft.com/office/powerpoint/2010/main" val="282773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Section overview</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147</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1335741" y="1283273"/>
            <a:ext cx="9144000" cy="2462817"/>
            <a:chOff x="575953" y="1253529"/>
            <a:chExt cx="5883215" cy="1695224"/>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9"/>
              <a:ext cx="5883215" cy="137386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marL="285750" indent="-285750">
                <a:spcAft>
                  <a:spcPts val="1200"/>
                </a:spcAft>
                <a:buFont typeface="Arial" panose="020B0604020202020204" pitchFamily="34" charset="0"/>
                <a:buChar char="•"/>
              </a:pPr>
              <a:r>
                <a:rPr lang="en-US" dirty="0"/>
                <a:t>Learn about the differences between implicit dynamics and implicit statics</a:t>
              </a:r>
            </a:p>
            <a:p>
              <a:pPr marL="285750" indent="-285750">
                <a:spcAft>
                  <a:spcPts val="1200"/>
                </a:spcAft>
                <a:buFont typeface="Arial" panose="020B0604020202020204" pitchFamily="34" charset="0"/>
                <a:buChar char="•"/>
              </a:pPr>
              <a:r>
                <a:rPr lang="en-US" dirty="0"/>
                <a:t>Learn how to enable implicit dynamics in SIERRA/SM</a:t>
              </a:r>
            </a:p>
            <a:p>
              <a:pPr marL="285750" indent="-285750">
                <a:spcAft>
                  <a:spcPts val="1200"/>
                </a:spcAft>
                <a:buFont typeface="Arial" panose="020B0604020202020204" pitchFamily="34" charset="0"/>
                <a:buChar char="•"/>
              </a:pPr>
              <a:r>
                <a:rPr lang="en-US" dirty="0"/>
                <a:t>Learn about implicit dynamics input deck settings</a:t>
              </a:r>
            </a:p>
            <a:p>
              <a:pPr marL="285750" indent="-285750">
                <a:spcAft>
                  <a:spcPts val="1200"/>
                </a:spcAft>
                <a:buFont typeface="Arial" panose="020B0604020202020204" pitchFamily="34" charset="0"/>
                <a:buChar char="•"/>
              </a:pPr>
              <a:r>
                <a:rPr lang="en-US" dirty="0"/>
                <a:t>Practice using implicit dynamics</a:t>
              </a:r>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n-US" dirty="0"/>
                <a:t>We will …</a:t>
              </a:r>
            </a:p>
          </p:txBody>
        </p:sp>
      </p:grpSp>
    </p:spTree>
    <p:extLst>
      <p:ext uri="{BB962C8B-B14F-4D97-AF65-F5344CB8AC3E}">
        <p14:creationId xmlns:p14="http://schemas.microsoft.com/office/powerpoint/2010/main" val="143378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70939-F278-494C-AA18-8947C87F8F7B}"/>
              </a:ext>
            </a:extLst>
          </p:cNvPr>
          <p:cNvSpPr>
            <a:spLocks noGrp="1"/>
          </p:cNvSpPr>
          <p:nvPr>
            <p:ph type="title"/>
          </p:nvPr>
        </p:nvSpPr>
        <p:spPr/>
        <p:txBody>
          <a:bodyPr/>
          <a:lstStyle/>
          <a:p>
            <a:r>
              <a:rPr lang="en-US" dirty="0"/>
              <a:t>A gratuitous example of implicit dynamics</a:t>
            </a:r>
          </a:p>
        </p:txBody>
      </p:sp>
      <p:sp>
        <p:nvSpPr>
          <p:cNvPr id="4" name="Slide Number Placeholder 3">
            <a:extLst>
              <a:ext uri="{FF2B5EF4-FFF2-40B4-BE49-F238E27FC236}">
                <a16:creationId xmlns:a16="http://schemas.microsoft.com/office/drawing/2014/main" id="{11746B54-D4AA-4E6E-91F4-78A333CE96CA}"/>
              </a:ext>
            </a:extLst>
          </p:cNvPr>
          <p:cNvSpPr>
            <a:spLocks noGrp="1"/>
          </p:cNvSpPr>
          <p:nvPr>
            <p:ph type="sldNum" sz="quarter" idx="4"/>
          </p:nvPr>
        </p:nvSpPr>
        <p:spPr/>
        <p:txBody>
          <a:bodyPr/>
          <a:lstStyle/>
          <a:p>
            <a:pPr algn="ctr"/>
            <a:fld id="{F6B149FD-26F7-3645-B4E7-BA8B8CC5EEA8}" type="slidenum">
              <a:rPr lang="en-US" smtClean="0"/>
              <a:pPr algn="ctr"/>
              <a:t>148</a:t>
            </a:fld>
            <a:endParaRPr lang="en-US" dirty="0"/>
          </a:p>
        </p:txBody>
      </p:sp>
      <p:pic>
        <p:nvPicPr>
          <p:cNvPr id="5" name="anim_stacked_cylinders">
            <a:hlinkClick r:id="" action="ppaction://media"/>
            <a:extLst>
              <a:ext uri="{FF2B5EF4-FFF2-40B4-BE49-F238E27FC236}">
                <a16:creationId xmlns:a16="http://schemas.microsoft.com/office/drawing/2014/main" id="{5E098C45-5CCC-4CBE-9F3E-73730CDCCA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32137" y="1010405"/>
            <a:ext cx="5029200" cy="5486400"/>
          </a:xfrm>
          <a:prstGeom prst="rect">
            <a:avLst/>
          </a:prstGeom>
        </p:spPr>
      </p:pic>
      <p:sp>
        <p:nvSpPr>
          <p:cNvPr id="6" name="TextBox 5">
            <a:extLst>
              <a:ext uri="{FF2B5EF4-FFF2-40B4-BE49-F238E27FC236}">
                <a16:creationId xmlns:a16="http://schemas.microsoft.com/office/drawing/2014/main" id="{1417C332-AFDF-46AF-AB07-2E8D986E66FB}"/>
              </a:ext>
            </a:extLst>
          </p:cNvPr>
          <p:cNvSpPr txBox="1"/>
          <p:nvPr/>
        </p:nvSpPr>
        <p:spPr>
          <a:xfrm>
            <a:off x="687876" y="1661653"/>
            <a:ext cx="2984090" cy="3754874"/>
          </a:xfrm>
          <a:prstGeom prst="rect">
            <a:avLst/>
          </a:prstGeom>
          <a:noFill/>
        </p:spPr>
        <p:txBody>
          <a:bodyPr wrap="square" rtlCol="0">
            <a:spAutoFit/>
          </a:bodyPr>
          <a:lstStyle/>
          <a:p>
            <a:pPr>
              <a:spcAft>
                <a:spcPts val="600"/>
              </a:spcAft>
            </a:pPr>
            <a:r>
              <a:rPr lang="en-US" b="1" dirty="0"/>
              <a:t>Simulation Description:</a:t>
            </a:r>
          </a:p>
          <a:p>
            <a:pPr>
              <a:spcAft>
                <a:spcPts val="600"/>
              </a:spcAft>
            </a:pPr>
            <a:r>
              <a:rPr lang="en-US" dirty="0"/>
              <a:t>Free-falling block on a stack of 1/16” thickness aluminum cans.</a:t>
            </a:r>
          </a:p>
          <a:p>
            <a:pPr marL="285750" indent="-285750">
              <a:spcAft>
                <a:spcPts val="600"/>
              </a:spcAft>
              <a:buFont typeface="Arial" panose="020B0604020202020204" pitchFamily="34" charset="0"/>
              <a:buChar char="•"/>
            </a:pPr>
            <a:r>
              <a:rPr lang="en-US" dirty="0"/>
              <a:t>Gravity loading</a:t>
            </a:r>
          </a:p>
          <a:p>
            <a:pPr marL="285750" indent="-285750">
              <a:spcAft>
                <a:spcPts val="600"/>
              </a:spcAft>
              <a:buFont typeface="Arial" panose="020B0604020202020204" pitchFamily="34" charset="0"/>
              <a:buChar char="•"/>
            </a:pPr>
            <a:r>
              <a:rPr lang="en-US" dirty="0"/>
              <a:t>300ms total time</a:t>
            </a:r>
          </a:p>
          <a:p>
            <a:pPr marL="285750" indent="-285750">
              <a:spcAft>
                <a:spcPts val="600"/>
              </a:spcAft>
              <a:buFont typeface="Arial" panose="020B0604020202020204" pitchFamily="34" charset="0"/>
              <a:buChar char="•"/>
            </a:pPr>
            <a:r>
              <a:rPr lang="en-US" dirty="0"/>
              <a:t>3 hr. simulation</a:t>
            </a:r>
          </a:p>
          <a:p>
            <a:pPr marL="285750" indent="-285750">
              <a:spcAft>
                <a:spcPts val="600"/>
              </a:spcAft>
              <a:buFont typeface="Arial" panose="020B0604020202020204" pitchFamily="34" charset="0"/>
              <a:buChar char="•"/>
            </a:pPr>
            <a:r>
              <a:rPr lang="en-US" dirty="0"/>
              <a:t>Two time blocks:</a:t>
            </a:r>
          </a:p>
          <a:p>
            <a:pPr marL="742950" lvl="1" indent="-285750">
              <a:spcAft>
                <a:spcPts val="600"/>
              </a:spcAft>
              <a:buFont typeface="Arial" panose="020B0604020202020204" pitchFamily="34" charset="0"/>
              <a:buChar char="•"/>
            </a:pPr>
            <a:r>
              <a:rPr lang="en-US" dirty="0"/>
              <a:t>Free fall: 5ms</a:t>
            </a:r>
          </a:p>
          <a:p>
            <a:pPr marL="742950" lvl="1" indent="-285750">
              <a:spcAft>
                <a:spcPts val="600"/>
              </a:spcAft>
              <a:buFont typeface="Arial" panose="020B0604020202020204" pitchFamily="34" charset="0"/>
              <a:buChar char="•"/>
            </a:pPr>
            <a:r>
              <a:rPr lang="en-US" dirty="0"/>
              <a:t>Crush event: 0.5ms</a:t>
            </a:r>
          </a:p>
          <a:p>
            <a:pPr marL="285750" indent="-285750">
              <a:spcAft>
                <a:spcPts val="600"/>
              </a:spcAft>
              <a:buFont typeface="Arial" panose="020B0604020202020204" pitchFamily="34" charset="0"/>
              <a:buChar char="•"/>
            </a:pPr>
            <a:r>
              <a:rPr lang="en-US" dirty="0"/>
              <a:t>Solid elements, UG Hex</a:t>
            </a:r>
          </a:p>
        </p:txBody>
      </p:sp>
    </p:spTree>
    <p:extLst>
      <p:ext uri="{BB962C8B-B14F-4D97-AF65-F5344CB8AC3E}">
        <p14:creationId xmlns:p14="http://schemas.microsoft.com/office/powerpoint/2010/main" val="129557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70939-F278-494C-AA18-8947C87F8F7B}"/>
              </a:ext>
            </a:extLst>
          </p:cNvPr>
          <p:cNvSpPr>
            <a:spLocks noGrp="1"/>
          </p:cNvSpPr>
          <p:nvPr>
            <p:ph type="title"/>
          </p:nvPr>
        </p:nvSpPr>
        <p:spPr/>
        <p:txBody>
          <a:bodyPr/>
          <a:lstStyle/>
          <a:p>
            <a:r>
              <a:rPr lang="en-US" dirty="0"/>
              <a:t>Another example of implicit dynamics</a:t>
            </a:r>
          </a:p>
        </p:txBody>
      </p:sp>
      <p:sp>
        <p:nvSpPr>
          <p:cNvPr id="4" name="Slide Number Placeholder 3">
            <a:extLst>
              <a:ext uri="{FF2B5EF4-FFF2-40B4-BE49-F238E27FC236}">
                <a16:creationId xmlns:a16="http://schemas.microsoft.com/office/drawing/2014/main" id="{11746B54-D4AA-4E6E-91F4-78A333CE96CA}"/>
              </a:ext>
            </a:extLst>
          </p:cNvPr>
          <p:cNvSpPr>
            <a:spLocks noGrp="1"/>
          </p:cNvSpPr>
          <p:nvPr>
            <p:ph type="sldNum" sz="quarter" idx="4"/>
          </p:nvPr>
        </p:nvSpPr>
        <p:spPr/>
        <p:txBody>
          <a:bodyPr/>
          <a:lstStyle/>
          <a:p>
            <a:pPr algn="ctr"/>
            <a:fld id="{F6B149FD-26F7-3645-B4E7-BA8B8CC5EEA8}" type="slidenum">
              <a:rPr lang="en-US" smtClean="0"/>
              <a:pPr algn="ctr"/>
              <a:t>149</a:t>
            </a:fld>
            <a:endParaRPr lang="en-US" dirty="0"/>
          </a:p>
        </p:txBody>
      </p:sp>
      <p:sp>
        <p:nvSpPr>
          <p:cNvPr id="6" name="TextBox 5">
            <a:extLst>
              <a:ext uri="{FF2B5EF4-FFF2-40B4-BE49-F238E27FC236}">
                <a16:creationId xmlns:a16="http://schemas.microsoft.com/office/drawing/2014/main" id="{1417C332-AFDF-46AF-AB07-2E8D986E66FB}"/>
              </a:ext>
            </a:extLst>
          </p:cNvPr>
          <p:cNvSpPr txBox="1"/>
          <p:nvPr/>
        </p:nvSpPr>
        <p:spPr>
          <a:xfrm>
            <a:off x="687876" y="1661653"/>
            <a:ext cx="2984090" cy="3323987"/>
          </a:xfrm>
          <a:prstGeom prst="rect">
            <a:avLst/>
          </a:prstGeom>
          <a:noFill/>
        </p:spPr>
        <p:txBody>
          <a:bodyPr wrap="square" rtlCol="0">
            <a:spAutoFit/>
          </a:bodyPr>
          <a:lstStyle/>
          <a:p>
            <a:pPr>
              <a:spcAft>
                <a:spcPts val="600"/>
              </a:spcAft>
            </a:pPr>
            <a:r>
              <a:rPr lang="en-US" b="1" dirty="0"/>
              <a:t>Simulation Description:</a:t>
            </a:r>
          </a:p>
          <a:p>
            <a:pPr>
              <a:spcAft>
                <a:spcPts val="600"/>
              </a:spcAft>
            </a:pPr>
            <a:r>
              <a:rPr lang="en-US" dirty="0"/>
              <a:t>Free-falling rubber chain links</a:t>
            </a:r>
          </a:p>
          <a:p>
            <a:pPr marL="285750" indent="-285750">
              <a:spcAft>
                <a:spcPts val="600"/>
              </a:spcAft>
              <a:buFont typeface="Arial" panose="020B0604020202020204" pitchFamily="34" charset="0"/>
              <a:buChar char="•"/>
            </a:pPr>
            <a:r>
              <a:rPr lang="en-US" dirty="0"/>
              <a:t>Gravity loading</a:t>
            </a:r>
          </a:p>
          <a:p>
            <a:pPr marL="285750" indent="-285750">
              <a:spcAft>
                <a:spcPts val="600"/>
              </a:spcAft>
              <a:buFont typeface="Arial" panose="020B0604020202020204" pitchFamily="34" charset="0"/>
              <a:buChar char="•"/>
            </a:pPr>
            <a:r>
              <a:rPr lang="en-US" dirty="0"/>
              <a:t>30 min. simulation time</a:t>
            </a:r>
          </a:p>
          <a:p>
            <a:pPr marL="285750" indent="-285750">
              <a:spcAft>
                <a:spcPts val="600"/>
              </a:spcAft>
              <a:buFont typeface="Arial" panose="020B0604020202020204" pitchFamily="34" charset="0"/>
              <a:buChar char="•"/>
            </a:pPr>
            <a:r>
              <a:rPr lang="en-US" dirty="0"/>
              <a:t>General contact</a:t>
            </a:r>
          </a:p>
          <a:p>
            <a:pPr marL="285750" indent="-285750">
              <a:spcAft>
                <a:spcPts val="600"/>
              </a:spcAft>
              <a:buFont typeface="Arial" panose="020B0604020202020204" pitchFamily="34" charset="0"/>
              <a:buChar char="•"/>
            </a:pPr>
            <a:r>
              <a:rPr lang="en-US" dirty="0"/>
              <a:t>Fictitious rubber-like </a:t>
            </a:r>
            <a:r>
              <a:rPr lang="en-US" dirty="0" err="1"/>
              <a:t>neohookean</a:t>
            </a:r>
            <a:r>
              <a:rPr lang="en-US" dirty="0"/>
              <a:t> material</a:t>
            </a:r>
          </a:p>
          <a:p>
            <a:pPr marL="285750" indent="-285750">
              <a:spcAft>
                <a:spcPts val="600"/>
              </a:spcAft>
              <a:buFont typeface="Arial" panose="020B0604020202020204" pitchFamily="34" charset="0"/>
              <a:buChar char="•"/>
            </a:pPr>
            <a:r>
              <a:rPr lang="en-US" dirty="0"/>
              <a:t>Solid elements, composite tetrahedral</a:t>
            </a:r>
          </a:p>
        </p:txBody>
      </p:sp>
      <p:pic>
        <p:nvPicPr>
          <p:cNvPr id="3" name="anim_rings">
            <a:hlinkClick r:id="" action="ppaction://media"/>
            <a:extLst>
              <a:ext uri="{FF2B5EF4-FFF2-40B4-BE49-F238E27FC236}">
                <a16:creationId xmlns:a16="http://schemas.microsoft.com/office/drawing/2014/main" id="{364FFBBC-5FC6-2936-D49E-CB058BE379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92586" y="1579174"/>
            <a:ext cx="3595451" cy="4055668"/>
          </a:xfrm>
          <a:prstGeom prst="rect">
            <a:avLst/>
          </a:prstGeom>
        </p:spPr>
      </p:pic>
    </p:spTree>
    <p:extLst>
      <p:ext uri="{BB962C8B-B14F-4D97-AF65-F5344CB8AC3E}">
        <p14:creationId xmlns:p14="http://schemas.microsoft.com/office/powerpoint/2010/main" val="283790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59608-3F65-4235-AB4A-EBEAEFCC7D04}"/>
              </a:ext>
            </a:extLst>
          </p:cNvPr>
          <p:cNvSpPr>
            <a:spLocks noGrp="1"/>
          </p:cNvSpPr>
          <p:nvPr>
            <p:ph type="title"/>
          </p:nvPr>
        </p:nvSpPr>
        <p:spPr/>
        <p:txBody>
          <a:bodyPr/>
          <a:lstStyle/>
          <a:p>
            <a:r>
              <a:rPr lang="en-US" dirty="0"/>
              <a:t>A rapid tour of converting between explicit and implicit</a:t>
            </a:r>
          </a:p>
        </p:txBody>
      </p:sp>
      <p:pic>
        <p:nvPicPr>
          <p:cNvPr id="6" name="Content Placeholder 5">
            <a:extLst>
              <a:ext uri="{FF2B5EF4-FFF2-40B4-BE49-F238E27FC236}">
                <a16:creationId xmlns:a16="http://schemas.microsoft.com/office/drawing/2014/main" id="{99D0CF63-DAF5-4B60-A682-62114009C2A3}"/>
              </a:ext>
            </a:extLst>
          </p:cNvPr>
          <p:cNvPicPr>
            <a:picLocks noGrp="1" noChangeAspect="1"/>
          </p:cNvPicPr>
          <p:nvPr>
            <p:ph idx="1"/>
          </p:nvPr>
        </p:nvPicPr>
        <p:blipFill>
          <a:blip r:embed="rId2"/>
          <a:stretch>
            <a:fillRect/>
          </a:stretch>
        </p:blipFill>
        <p:spPr>
          <a:xfrm>
            <a:off x="2101747" y="1143502"/>
            <a:ext cx="7463594" cy="5313160"/>
          </a:xfrm>
          <a:effectLst>
            <a:outerShdw blurRad="50800" dist="38100" dir="2700000" sx="101000" sy="101000" algn="tl" rotWithShape="0">
              <a:prstClr val="black">
                <a:alpha val="40000"/>
              </a:prstClr>
            </a:outerShdw>
          </a:effectLst>
        </p:spPr>
      </p:pic>
      <p:sp>
        <p:nvSpPr>
          <p:cNvPr id="4" name="Slide Number Placeholder 3">
            <a:extLst>
              <a:ext uri="{FF2B5EF4-FFF2-40B4-BE49-F238E27FC236}">
                <a16:creationId xmlns:a16="http://schemas.microsoft.com/office/drawing/2014/main" id="{5F4D0B60-540B-4C86-A31E-99C6B8E918F4}"/>
              </a:ext>
            </a:extLst>
          </p:cNvPr>
          <p:cNvSpPr>
            <a:spLocks noGrp="1"/>
          </p:cNvSpPr>
          <p:nvPr>
            <p:ph type="sldNum" sz="quarter" idx="4"/>
          </p:nvPr>
        </p:nvSpPr>
        <p:spPr/>
        <p:txBody>
          <a:bodyPr/>
          <a:lstStyle/>
          <a:p>
            <a:pPr algn="ctr"/>
            <a:fld id="{F6B149FD-26F7-3645-B4E7-BA8B8CC5EEA8}" type="slidenum">
              <a:rPr lang="en-US" smtClean="0"/>
              <a:pPr algn="ctr"/>
              <a:t>15</a:t>
            </a:fld>
            <a:endParaRPr lang="en-US" dirty="0"/>
          </a:p>
        </p:txBody>
      </p:sp>
      <p:sp>
        <p:nvSpPr>
          <p:cNvPr id="7" name="Rectangle: Rounded Corners 6">
            <a:extLst>
              <a:ext uri="{FF2B5EF4-FFF2-40B4-BE49-F238E27FC236}">
                <a16:creationId xmlns:a16="http://schemas.microsoft.com/office/drawing/2014/main" id="{F6F005B2-F601-415A-9243-2BF8409C790E}"/>
              </a:ext>
            </a:extLst>
          </p:cNvPr>
          <p:cNvSpPr/>
          <p:nvPr/>
        </p:nvSpPr>
        <p:spPr>
          <a:xfrm>
            <a:off x="2169459" y="1658471"/>
            <a:ext cx="7395882" cy="403411"/>
          </a:xfrm>
          <a:prstGeom prst="round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or: Elbow 7">
            <a:extLst>
              <a:ext uri="{FF2B5EF4-FFF2-40B4-BE49-F238E27FC236}">
                <a16:creationId xmlns:a16="http://schemas.microsoft.com/office/drawing/2014/main" id="{3652DEE9-D468-475A-A3E5-95A120126AAE}"/>
              </a:ext>
            </a:extLst>
          </p:cNvPr>
          <p:cNvCxnSpPr>
            <a:cxnSpLocks/>
            <a:stCxn id="7" idx="3"/>
          </p:cNvCxnSpPr>
          <p:nvPr/>
        </p:nvCxnSpPr>
        <p:spPr>
          <a:xfrm flipV="1">
            <a:off x="9565341" y="1586753"/>
            <a:ext cx="654424" cy="273424"/>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8344E12-8832-46F5-8C16-9C70812A3236}"/>
              </a:ext>
            </a:extLst>
          </p:cNvPr>
          <p:cNvSpPr txBox="1"/>
          <p:nvPr/>
        </p:nvSpPr>
        <p:spPr>
          <a:xfrm>
            <a:off x="10242099" y="1238345"/>
            <a:ext cx="1631653" cy="1815882"/>
          </a:xfrm>
          <a:prstGeom prst="rect">
            <a:avLst/>
          </a:prstGeom>
          <a:noFill/>
        </p:spPr>
        <p:txBody>
          <a:bodyPr wrap="square" rtlCol="0">
            <a:spAutoFit/>
          </a:bodyPr>
          <a:lstStyle/>
          <a:p>
            <a:r>
              <a:rPr lang="en-US" sz="1400" dirty="0"/>
              <a:t>Different time stepping blocks.  </a:t>
            </a:r>
          </a:p>
          <a:p>
            <a:endParaRPr lang="en-US" sz="1400" dirty="0"/>
          </a:p>
          <a:p>
            <a:r>
              <a:rPr lang="en-US" sz="1400" dirty="0"/>
              <a:t>Implicit must specify either the </a:t>
            </a:r>
            <a:r>
              <a:rPr lang="en-US" sz="1400" b="1" dirty="0">
                <a:solidFill>
                  <a:srgbClr val="FF0000"/>
                </a:solidFill>
              </a:rPr>
              <a:t>NUMBER</a:t>
            </a:r>
            <a:r>
              <a:rPr lang="en-US" sz="1400" dirty="0"/>
              <a:t> of steps or the time increment </a:t>
            </a:r>
            <a:r>
              <a:rPr lang="en-US" sz="1400" b="1" dirty="0">
                <a:solidFill>
                  <a:srgbClr val="FF0000"/>
                </a:solidFill>
              </a:rPr>
              <a:t>SIZE</a:t>
            </a:r>
            <a:r>
              <a:rPr lang="en-US" sz="1400" dirty="0"/>
              <a:t>.</a:t>
            </a:r>
          </a:p>
        </p:txBody>
      </p:sp>
      <p:sp>
        <p:nvSpPr>
          <p:cNvPr id="20" name="Rectangle: Rounded Corners 19">
            <a:extLst>
              <a:ext uri="{FF2B5EF4-FFF2-40B4-BE49-F238E27FC236}">
                <a16:creationId xmlns:a16="http://schemas.microsoft.com/office/drawing/2014/main" id="{83F2D3C4-BA0D-4ECD-A2A6-21E581117CDC}"/>
              </a:ext>
            </a:extLst>
          </p:cNvPr>
          <p:cNvSpPr/>
          <p:nvPr/>
        </p:nvSpPr>
        <p:spPr>
          <a:xfrm>
            <a:off x="6203576" y="3664565"/>
            <a:ext cx="3128682" cy="1812869"/>
          </a:xfrm>
          <a:prstGeom prst="roundRect">
            <a:avLst/>
          </a:prstGeom>
          <a:no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Connector: Elbow 20">
            <a:extLst>
              <a:ext uri="{FF2B5EF4-FFF2-40B4-BE49-F238E27FC236}">
                <a16:creationId xmlns:a16="http://schemas.microsoft.com/office/drawing/2014/main" id="{C000D905-B1FD-48E2-9C8F-2FD0979F6A4F}"/>
              </a:ext>
            </a:extLst>
          </p:cNvPr>
          <p:cNvCxnSpPr>
            <a:cxnSpLocks/>
            <a:stCxn id="20" idx="3"/>
          </p:cNvCxnSpPr>
          <p:nvPr/>
        </p:nvCxnSpPr>
        <p:spPr>
          <a:xfrm flipV="1">
            <a:off x="9332258" y="4167589"/>
            <a:ext cx="887507" cy="403411"/>
          </a:xfrm>
          <a:prstGeom prst="bentConnector3">
            <a:avLst>
              <a:gd name="adj1" fmla="val 50000"/>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01CEC50-9F8B-473E-B90A-848BFD2BEB8C}"/>
              </a:ext>
            </a:extLst>
          </p:cNvPr>
          <p:cNvSpPr txBox="1"/>
          <p:nvPr/>
        </p:nvSpPr>
        <p:spPr>
          <a:xfrm>
            <a:off x="10242099" y="3656816"/>
            <a:ext cx="1784053" cy="1384995"/>
          </a:xfrm>
          <a:prstGeom prst="rect">
            <a:avLst/>
          </a:prstGeom>
          <a:noFill/>
        </p:spPr>
        <p:txBody>
          <a:bodyPr wrap="square" rtlCol="0">
            <a:spAutoFit/>
          </a:bodyPr>
          <a:lstStyle/>
          <a:p>
            <a:r>
              <a:rPr lang="en-US" sz="1400" dirty="0"/>
              <a:t>We declare specific instructions on </a:t>
            </a:r>
            <a:r>
              <a:rPr lang="en-US" sz="1400" b="1" dirty="0"/>
              <a:t>how</a:t>
            </a:r>
            <a:r>
              <a:rPr lang="en-US" sz="1400" dirty="0"/>
              <a:t> to solve the problem, via a </a:t>
            </a:r>
            <a:r>
              <a:rPr lang="en-US" sz="1400" b="1" dirty="0"/>
              <a:t>solver</a:t>
            </a:r>
            <a:r>
              <a:rPr lang="en-US" sz="1400" dirty="0"/>
              <a:t> command block.</a:t>
            </a:r>
          </a:p>
        </p:txBody>
      </p:sp>
      <p:sp>
        <p:nvSpPr>
          <p:cNvPr id="28" name="TextBox 27">
            <a:extLst>
              <a:ext uri="{FF2B5EF4-FFF2-40B4-BE49-F238E27FC236}">
                <a16:creationId xmlns:a16="http://schemas.microsoft.com/office/drawing/2014/main" id="{9EEAD7FB-BE3A-4588-84D1-24E25B524FF1}"/>
              </a:ext>
            </a:extLst>
          </p:cNvPr>
          <p:cNvSpPr txBox="1"/>
          <p:nvPr/>
        </p:nvSpPr>
        <p:spPr>
          <a:xfrm>
            <a:off x="10165898" y="5933442"/>
            <a:ext cx="1784053" cy="523220"/>
          </a:xfrm>
          <a:prstGeom prst="rect">
            <a:avLst/>
          </a:prstGeom>
          <a:noFill/>
        </p:spPr>
        <p:txBody>
          <a:bodyPr wrap="square" rtlCol="0">
            <a:spAutoFit/>
          </a:bodyPr>
          <a:lstStyle/>
          <a:p>
            <a:r>
              <a:rPr lang="en-US" sz="1400" i="1" dirty="0"/>
              <a:t>More detail on all of this later …</a:t>
            </a:r>
          </a:p>
        </p:txBody>
      </p:sp>
    </p:spTree>
    <p:extLst>
      <p:ext uri="{BB962C8B-B14F-4D97-AF65-F5344CB8AC3E}">
        <p14:creationId xmlns:p14="http://schemas.microsoft.com/office/powerpoint/2010/main" val="24764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42B0F-C67D-4814-A7DE-E1BAA83C57D4}"/>
              </a:ext>
            </a:extLst>
          </p:cNvPr>
          <p:cNvSpPr>
            <a:spLocks noGrp="1"/>
          </p:cNvSpPr>
          <p:nvPr>
            <p:ph type="title"/>
          </p:nvPr>
        </p:nvSpPr>
        <p:spPr/>
        <p:txBody>
          <a:bodyPr/>
          <a:lstStyle/>
          <a:p>
            <a:r>
              <a:rPr lang="en-US" dirty="0"/>
              <a:t>What is “implicit dynamics?”</a:t>
            </a:r>
          </a:p>
        </p:txBody>
      </p:sp>
      <p:sp>
        <p:nvSpPr>
          <p:cNvPr id="4" name="Slide Number Placeholder 3">
            <a:extLst>
              <a:ext uri="{FF2B5EF4-FFF2-40B4-BE49-F238E27FC236}">
                <a16:creationId xmlns:a16="http://schemas.microsoft.com/office/drawing/2014/main" id="{842C8144-6FF5-433B-857D-E243CBFEB793}"/>
              </a:ext>
            </a:extLst>
          </p:cNvPr>
          <p:cNvSpPr>
            <a:spLocks noGrp="1"/>
          </p:cNvSpPr>
          <p:nvPr>
            <p:ph type="sldNum" sz="quarter" idx="4"/>
          </p:nvPr>
        </p:nvSpPr>
        <p:spPr/>
        <p:txBody>
          <a:bodyPr/>
          <a:lstStyle/>
          <a:p>
            <a:pPr algn="ctr"/>
            <a:fld id="{F6B149FD-26F7-3645-B4E7-BA8B8CC5EEA8}" type="slidenum">
              <a:rPr lang="en-US" smtClean="0"/>
              <a:pPr algn="ctr"/>
              <a:t>150</a:t>
            </a:fld>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78DC4E1-9B13-4978-8EF5-CBA888E86C7D}"/>
                  </a:ext>
                </a:extLst>
              </p:cNvPr>
              <p:cNvSpPr txBox="1"/>
              <p:nvPr/>
            </p:nvSpPr>
            <p:spPr>
              <a:xfrm>
                <a:off x="4843200" y="2412444"/>
                <a:ext cx="201978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𝑴</m:t>
                      </m:r>
                      <m:acc>
                        <m:accPr>
                          <m:chr m:val="̈"/>
                          <m:ctrlPr>
                            <a:rPr lang="en-US" b="0" i="1" smtClean="0">
                              <a:latin typeface="Cambria Math" panose="02040503050406030204" pitchFamily="18" charset="0"/>
                            </a:rPr>
                          </m:ctrlPr>
                        </m:accPr>
                        <m:e>
                          <m:r>
                            <a:rPr lang="en-US" b="1" i="1" smtClean="0">
                              <a:latin typeface="Cambria Math" panose="02040503050406030204" pitchFamily="18" charset="0"/>
                            </a:rPr>
                            <m:t>𝒖</m:t>
                          </m:r>
                        </m:e>
                      </m:acc>
                      <m:r>
                        <a:rPr lang="en-US" b="0" i="1" smtClean="0">
                          <a:latin typeface="Cambria Math" panose="02040503050406030204" pitchFamily="18" charset="0"/>
                        </a:rPr>
                        <m:t>+</m:t>
                      </m:r>
                      <m:r>
                        <a:rPr lang="en-US" b="1" i="1" smtClean="0">
                          <a:latin typeface="Cambria Math" panose="02040503050406030204" pitchFamily="18" charset="0"/>
                        </a:rPr>
                        <m:t>𝑪</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𝒖</m:t>
                          </m:r>
                        </m:e>
                      </m:acc>
                      <m:r>
                        <a:rPr lang="en-US" b="1" i="1" smtClean="0">
                          <a:latin typeface="Cambria Math" panose="02040503050406030204" pitchFamily="18" charset="0"/>
                        </a:rPr>
                        <m:t>+</m:t>
                      </m:r>
                      <m:r>
                        <a:rPr lang="en-US" b="1" i="1" smtClean="0">
                          <a:latin typeface="Cambria Math" panose="02040503050406030204" pitchFamily="18" charset="0"/>
                        </a:rPr>
                        <m:t>𝑲𝒖</m:t>
                      </m:r>
                      <m:r>
                        <a:rPr lang="en-US" b="0" i="1" smtClean="0">
                          <a:latin typeface="Cambria Math" panose="02040503050406030204" pitchFamily="18" charset="0"/>
                        </a:rPr>
                        <m:t>=</m:t>
                      </m:r>
                      <m:r>
                        <a:rPr lang="en-US" b="1" i="1" smtClean="0">
                          <a:latin typeface="Cambria Math" panose="02040503050406030204" pitchFamily="18" charset="0"/>
                        </a:rPr>
                        <m:t>𝒇</m:t>
                      </m:r>
                    </m:oMath>
                  </m:oMathPara>
                </a14:m>
                <a:endParaRPr lang="en-US" b="1" dirty="0"/>
              </a:p>
            </p:txBody>
          </p:sp>
        </mc:Choice>
        <mc:Fallback xmlns="">
          <p:sp>
            <p:nvSpPr>
              <p:cNvPr id="5" name="TextBox 4">
                <a:extLst>
                  <a:ext uri="{FF2B5EF4-FFF2-40B4-BE49-F238E27FC236}">
                    <a16:creationId xmlns:a16="http://schemas.microsoft.com/office/drawing/2014/main" id="{E78DC4E1-9B13-4978-8EF5-CBA888E86C7D}"/>
                  </a:ext>
                </a:extLst>
              </p:cNvPr>
              <p:cNvSpPr txBox="1">
                <a:spLocks noRot="1" noChangeAspect="1" noMove="1" noResize="1" noEditPoints="1" noAdjustHandles="1" noChangeArrowheads="1" noChangeShapeType="1" noTextEdit="1"/>
              </p:cNvSpPr>
              <p:nvPr/>
            </p:nvSpPr>
            <p:spPr>
              <a:xfrm>
                <a:off x="4843200" y="2412444"/>
                <a:ext cx="2019784" cy="276999"/>
              </a:xfrm>
              <a:prstGeom prst="rect">
                <a:avLst/>
              </a:prstGeom>
              <a:blipFill>
                <a:blip r:embed="rId2"/>
                <a:stretch>
                  <a:fillRect l="-2108" t="-4444" r="-3313"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B3C451F-2712-4ACE-8483-4144BBBE8D27}"/>
                  </a:ext>
                </a:extLst>
              </p:cNvPr>
              <p:cNvSpPr txBox="1"/>
              <p:nvPr/>
            </p:nvSpPr>
            <p:spPr>
              <a:xfrm>
                <a:off x="7839940" y="2441444"/>
                <a:ext cx="23668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rPr>
                        <m:t>𝑴</m:t>
                      </m:r>
                      <m:acc>
                        <m:accPr>
                          <m:chr m:val="̈"/>
                          <m:ctrlPr>
                            <a:rPr lang="en-US" i="1">
                              <a:latin typeface="Cambria Math" panose="02040503050406030204" pitchFamily="18" charset="0"/>
                            </a:rPr>
                          </m:ctrlPr>
                        </m:accPr>
                        <m:e>
                          <m:r>
                            <a:rPr lang="en-US" b="1" i="1">
                              <a:latin typeface="Cambria Math" panose="02040503050406030204" pitchFamily="18" charset="0"/>
                            </a:rPr>
                            <m:t>𝒖</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𝒇</m:t>
                          </m:r>
                        </m:e>
                        <m:sub>
                          <m:r>
                            <a:rPr lang="en-US" b="0" i="1" smtClean="0">
                              <a:latin typeface="Cambria Math" panose="02040503050406030204" pitchFamily="18" charset="0"/>
                            </a:rPr>
                            <m:t>𝑖𝑛𝑡</m:t>
                          </m:r>
                        </m:sub>
                      </m:sSub>
                      <m:r>
                        <a:rPr lang="en-US" b="0" i="1" smtClean="0">
                          <a:latin typeface="Cambria Math" panose="02040503050406030204" pitchFamily="18" charset="0"/>
                        </a:rPr>
                        <m:t>(</m:t>
                      </m:r>
                      <m:r>
                        <a:rPr lang="en-US" b="1" i="1" smtClean="0">
                          <a:latin typeface="Cambria Math" panose="02040503050406030204" pitchFamily="18" charset="0"/>
                        </a:rPr>
                        <m:t>𝒖</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1" i="1" smtClean="0">
                              <a:latin typeface="Cambria Math" panose="02040503050406030204" pitchFamily="18" charset="0"/>
                            </a:rPr>
                            <m:t>𝒖</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𝒇</m:t>
                          </m:r>
                        </m:e>
                        <m:sub>
                          <m:r>
                            <a:rPr lang="en-US" b="0" i="1" smtClean="0">
                              <a:latin typeface="Cambria Math" panose="02040503050406030204" pitchFamily="18" charset="0"/>
                            </a:rPr>
                            <m:t>𝑒𝑥𝑡</m:t>
                          </m:r>
                        </m:sub>
                      </m:sSub>
                    </m:oMath>
                  </m:oMathPara>
                </a14:m>
                <a:endParaRPr lang="en-US" b="1" dirty="0"/>
              </a:p>
            </p:txBody>
          </p:sp>
        </mc:Choice>
        <mc:Fallback xmlns="">
          <p:sp>
            <p:nvSpPr>
              <p:cNvPr id="6" name="TextBox 5">
                <a:extLst>
                  <a:ext uri="{FF2B5EF4-FFF2-40B4-BE49-F238E27FC236}">
                    <a16:creationId xmlns:a16="http://schemas.microsoft.com/office/drawing/2014/main" id="{DB3C451F-2712-4ACE-8483-4144BBBE8D27}"/>
                  </a:ext>
                </a:extLst>
              </p:cNvPr>
              <p:cNvSpPr txBox="1">
                <a:spLocks noRot="1" noChangeAspect="1" noMove="1" noResize="1" noEditPoints="1" noAdjustHandles="1" noChangeArrowheads="1" noChangeShapeType="1" noTextEdit="1"/>
              </p:cNvSpPr>
              <p:nvPr/>
            </p:nvSpPr>
            <p:spPr>
              <a:xfrm>
                <a:off x="7839940" y="2441444"/>
                <a:ext cx="2366866" cy="276999"/>
              </a:xfrm>
              <a:prstGeom prst="rect">
                <a:avLst/>
              </a:prstGeom>
              <a:blipFill>
                <a:blip r:embed="rId3"/>
                <a:stretch>
                  <a:fillRect l="-1546" t="-2174" r="-258" b="-32609"/>
                </a:stretch>
              </a:blipFill>
            </p:spPr>
            <p:txBody>
              <a:bodyPr/>
              <a:lstStyle/>
              <a:p>
                <a:r>
                  <a:rPr lang="en-US">
                    <a:noFill/>
                  </a:rPr>
                  <a:t> </a:t>
                </a:r>
              </a:p>
            </p:txBody>
          </p:sp>
        </mc:Fallback>
      </mc:AlternateContent>
      <p:sp>
        <p:nvSpPr>
          <p:cNvPr id="7" name="Right Brace 6">
            <a:extLst>
              <a:ext uri="{FF2B5EF4-FFF2-40B4-BE49-F238E27FC236}">
                <a16:creationId xmlns:a16="http://schemas.microsoft.com/office/drawing/2014/main" id="{AB3C58EF-C40F-4625-B34D-B51D7137BB83}"/>
              </a:ext>
            </a:extLst>
          </p:cNvPr>
          <p:cNvSpPr/>
          <p:nvPr/>
        </p:nvSpPr>
        <p:spPr>
          <a:xfrm rot="5400000">
            <a:off x="5631320" y="2052634"/>
            <a:ext cx="276999" cy="185324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726610EF-EA73-41F5-9C83-67B3AA125AB8}"/>
              </a:ext>
            </a:extLst>
          </p:cNvPr>
          <p:cNvSpPr txBox="1"/>
          <p:nvPr/>
        </p:nvSpPr>
        <p:spPr>
          <a:xfrm>
            <a:off x="7630887" y="3104376"/>
            <a:ext cx="2764464" cy="646331"/>
          </a:xfrm>
          <a:prstGeom prst="rect">
            <a:avLst/>
          </a:prstGeom>
          <a:noFill/>
        </p:spPr>
        <p:txBody>
          <a:bodyPr wrap="square" rtlCol="0">
            <a:spAutoFit/>
          </a:bodyPr>
          <a:lstStyle/>
          <a:p>
            <a:r>
              <a:rPr lang="en-US" dirty="0"/>
              <a:t>Expressed more generally as vectors</a:t>
            </a:r>
          </a:p>
        </p:txBody>
      </p:sp>
      <p:sp>
        <p:nvSpPr>
          <p:cNvPr id="9" name="Right Brace 8">
            <a:extLst>
              <a:ext uri="{FF2B5EF4-FFF2-40B4-BE49-F238E27FC236}">
                <a16:creationId xmlns:a16="http://schemas.microsoft.com/office/drawing/2014/main" id="{A9E4E1E3-34E8-4022-BC1D-48CA91C66FB7}"/>
              </a:ext>
            </a:extLst>
          </p:cNvPr>
          <p:cNvSpPr/>
          <p:nvPr/>
        </p:nvSpPr>
        <p:spPr>
          <a:xfrm rot="5400000">
            <a:off x="8908686" y="1359145"/>
            <a:ext cx="229374" cy="323069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4B9980A4-C28B-4970-B1CC-7017F7BD52A5}"/>
              </a:ext>
            </a:extLst>
          </p:cNvPr>
          <p:cNvSpPr txBox="1"/>
          <p:nvPr/>
        </p:nvSpPr>
        <p:spPr>
          <a:xfrm>
            <a:off x="4588850" y="3166654"/>
            <a:ext cx="2764464" cy="646331"/>
          </a:xfrm>
          <a:prstGeom prst="rect">
            <a:avLst/>
          </a:prstGeom>
          <a:noFill/>
        </p:spPr>
        <p:txBody>
          <a:bodyPr wrap="square" rtlCol="0">
            <a:spAutoFit/>
          </a:bodyPr>
          <a:lstStyle/>
          <a:p>
            <a:r>
              <a:rPr lang="en-US" dirty="0"/>
              <a:t>Expressed as a linear system of equations</a:t>
            </a:r>
          </a:p>
        </p:txBody>
      </p:sp>
      <p:grpSp>
        <p:nvGrpSpPr>
          <p:cNvPr id="11" name="Group 10">
            <a:extLst>
              <a:ext uri="{FF2B5EF4-FFF2-40B4-BE49-F238E27FC236}">
                <a16:creationId xmlns:a16="http://schemas.microsoft.com/office/drawing/2014/main" id="{8FE16E6F-1903-42FA-979E-4AACF8A0EE00}"/>
              </a:ext>
            </a:extLst>
          </p:cNvPr>
          <p:cNvGrpSpPr/>
          <p:nvPr/>
        </p:nvGrpSpPr>
        <p:grpSpPr>
          <a:xfrm>
            <a:off x="656405" y="1903917"/>
            <a:ext cx="2958841" cy="3511034"/>
            <a:chOff x="582303" y="1483663"/>
            <a:chExt cx="2958841" cy="3511034"/>
          </a:xfrm>
        </p:grpSpPr>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1DA960DE-3F99-4751-A48E-FB57EFD7DB8E}"/>
                    </a:ext>
                  </a:extLst>
                </p:cNvPr>
                <p:cNvSpPr/>
                <p:nvPr/>
              </p:nvSpPr>
              <p:spPr>
                <a:xfrm>
                  <a:off x="1656272" y="2199736"/>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68" name="Rectangle 67">
                  <a:extLst>
                    <a:ext uri="{FF2B5EF4-FFF2-40B4-BE49-F238E27FC236}">
                      <a16:creationId xmlns:a16="http://schemas.microsoft.com/office/drawing/2014/main" id="{3BBE3C03-9A11-4A02-90A2-34EA81BB748B}"/>
                    </a:ext>
                  </a:extLst>
                </p:cNvPr>
                <p:cNvSpPr>
                  <a:spLocks noRot="1" noChangeAspect="1" noMove="1" noResize="1" noEditPoints="1" noAdjustHandles="1" noChangeArrowheads="1" noChangeShapeType="1" noTextEdit="1"/>
                </p:cNvSpPr>
                <p:nvPr/>
              </p:nvSpPr>
              <p:spPr>
                <a:xfrm>
                  <a:off x="1656272" y="2199736"/>
                  <a:ext cx="1104181" cy="74166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B6337681-4859-41B9-AE4D-626A62CB861A}"/>
                    </a:ext>
                  </a:extLst>
                </p:cNvPr>
                <p:cNvSpPr/>
                <p:nvPr/>
              </p:nvSpPr>
              <p:spPr>
                <a:xfrm>
                  <a:off x="1668730" y="3517314"/>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oMath>
                    </m:oMathPara>
                  </a14:m>
                  <a:endParaRPr lang="en-US" dirty="0"/>
                </a:p>
              </p:txBody>
            </p:sp>
          </mc:Choice>
          <mc:Fallback xmlns="">
            <p:sp>
              <p:nvSpPr>
                <p:cNvPr id="69" name="Rectangle 68">
                  <a:extLst>
                    <a:ext uri="{FF2B5EF4-FFF2-40B4-BE49-F238E27FC236}">
                      <a16:creationId xmlns:a16="http://schemas.microsoft.com/office/drawing/2014/main" id="{14EF6826-D8DF-4F0F-A7F2-722885D71467}"/>
                    </a:ext>
                  </a:extLst>
                </p:cNvPr>
                <p:cNvSpPr>
                  <a:spLocks noRot="1" noChangeAspect="1" noMove="1" noResize="1" noEditPoints="1" noAdjustHandles="1" noChangeArrowheads="1" noChangeShapeType="1" noTextEdit="1"/>
                </p:cNvSpPr>
                <p:nvPr/>
              </p:nvSpPr>
              <p:spPr>
                <a:xfrm>
                  <a:off x="1668730" y="3517314"/>
                  <a:ext cx="1104181" cy="741662"/>
                </a:xfrm>
                <a:prstGeom prst="rect">
                  <a:avLst/>
                </a:prstGeom>
                <a:blipFill>
                  <a:blip r:embed="rId8"/>
                  <a:stretch>
                    <a:fillRect/>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D0902622-03C9-4B5C-8767-ED8F3161EEB9}"/>
                </a:ext>
              </a:extLst>
            </p:cNvPr>
            <p:cNvGrpSpPr/>
            <p:nvPr/>
          </p:nvGrpSpPr>
          <p:grpSpPr>
            <a:xfrm>
              <a:off x="835325" y="4839422"/>
              <a:ext cx="2705819" cy="155275"/>
              <a:chOff x="762000" y="4894059"/>
              <a:chExt cx="2705819" cy="155275"/>
            </a:xfrm>
          </p:grpSpPr>
          <p:cxnSp>
            <p:nvCxnSpPr>
              <p:cNvPr id="39" name="Straight Connector 38">
                <a:extLst>
                  <a:ext uri="{FF2B5EF4-FFF2-40B4-BE49-F238E27FC236}">
                    <a16:creationId xmlns:a16="http://schemas.microsoft.com/office/drawing/2014/main" id="{26ADFA7B-DAF3-49D4-8C01-EFD92A2A7AEE}"/>
                  </a:ext>
                </a:extLst>
              </p:cNvPr>
              <p:cNvCxnSpPr>
                <a:cxnSpLocks/>
              </p:cNvCxnSpPr>
              <p:nvPr/>
            </p:nvCxnSpPr>
            <p:spPr>
              <a:xfrm flipV="1">
                <a:off x="762000" y="4894059"/>
                <a:ext cx="2705819" cy="574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091D7A8-4CB3-4556-A0E4-4F1D2E2C6C5B}"/>
                  </a:ext>
                </a:extLst>
              </p:cNvPr>
              <p:cNvCxnSpPr>
                <a:cxnSpLocks/>
              </p:cNvCxnSpPr>
              <p:nvPr/>
            </p:nvCxnSpPr>
            <p:spPr>
              <a:xfrm flipH="1">
                <a:off x="76200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F053226-5D62-443D-806D-8B33C9608015}"/>
                  </a:ext>
                </a:extLst>
              </p:cNvPr>
              <p:cNvCxnSpPr>
                <a:cxnSpLocks/>
              </p:cNvCxnSpPr>
              <p:nvPr/>
            </p:nvCxnSpPr>
            <p:spPr>
              <a:xfrm flipH="1">
                <a:off x="92868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0BE3A3B-87BE-4212-9B78-097DF2D85551}"/>
                  </a:ext>
                </a:extLst>
              </p:cNvPr>
              <p:cNvCxnSpPr>
                <a:cxnSpLocks/>
              </p:cNvCxnSpPr>
              <p:nvPr/>
            </p:nvCxnSpPr>
            <p:spPr>
              <a:xfrm flipH="1">
                <a:off x="109536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20CD28B-F0FB-488A-92D8-9868B1AE7398}"/>
                  </a:ext>
                </a:extLst>
              </p:cNvPr>
              <p:cNvCxnSpPr>
                <a:cxnSpLocks/>
              </p:cNvCxnSpPr>
              <p:nvPr/>
            </p:nvCxnSpPr>
            <p:spPr>
              <a:xfrm flipH="1">
                <a:off x="126204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49C6218-2E0E-4ABC-9F7E-A606F0B54D21}"/>
                  </a:ext>
                </a:extLst>
              </p:cNvPr>
              <p:cNvCxnSpPr>
                <a:cxnSpLocks/>
              </p:cNvCxnSpPr>
              <p:nvPr/>
            </p:nvCxnSpPr>
            <p:spPr>
              <a:xfrm flipH="1">
                <a:off x="142872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F07D226-3824-4E62-933C-6763A53ACF3A}"/>
                  </a:ext>
                </a:extLst>
              </p:cNvPr>
              <p:cNvCxnSpPr>
                <a:cxnSpLocks/>
              </p:cNvCxnSpPr>
              <p:nvPr/>
            </p:nvCxnSpPr>
            <p:spPr>
              <a:xfrm flipH="1">
                <a:off x="1595405"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11CCC25-32B4-485B-A010-FC136FC548FF}"/>
                  </a:ext>
                </a:extLst>
              </p:cNvPr>
              <p:cNvCxnSpPr>
                <a:cxnSpLocks/>
              </p:cNvCxnSpPr>
              <p:nvPr/>
            </p:nvCxnSpPr>
            <p:spPr>
              <a:xfrm flipH="1">
                <a:off x="1762086"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A41D742-0DE2-490D-A11F-588976FCEB6A}"/>
                  </a:ext>
                </a:extLst>
              </p:cNvPr>
              <p:cNvCxnSpPr>
                <a:cxnSpLocks/>
              </p:cNvCxnSpPr>
              <p:nvPr/>
            </p:nvCxnSpPr>
            <p:spPr>
              <a:xfrm flipH="1">
                <a:off x="1928767"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877481D-71B6-433A-A6EE-FFFCDC51951B}"/>
                  </a:ext>
                </a:extLst>
              </p:cNvPr>
              <p:cNvCxnSpPr>
                <a:cxnSpLocks/>
              </p:cNvCxnSpPr>
              <p:nvPr/>
            </p:nvCxnSpPr>
            <p:spPr>
              <a:xfrm flipH="1">
                <a:off x="2095448"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48ACA9F-DE29-49E7-AAFA-C7D33468D8F1}"/>
                  </a:ext>
                </a:extLst>
              </p:cNvPr>
              <p:cNvCxnSpPr>
                <a:cxnSpLocks/>
              </p:cNvCxnSpPr>
              <p:nvPr/>
            </p:nvCxnSpPr>
            <p:spPr>
              <a:xfrm flipH="1">
                <a:off x="2262129"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0A4F39A-AC6A-4D0B-9140-91C10DC507D0}"/>
                  </a:ext>
                </a:extLst>
              </p:cNvPr>
              <p:cNvCxnSpPr>
                <a:cxnSpLocks/>
              </p:cNvCxnSpPr>
              <p:nvPr/>
            </p:nvCxnSpPr>
            <p:spPr>
              <a:xfrm flipH="1">
                <a:off x="242881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D55FA50-2E28-4462-98F0-CB5DBFD3443D}"/>
                  </a:ext>
                </a:extLst>
              </p:cNvPr>
              <p:cNvCxnSpPr>
                <a:cxnSpLocks/>
              </p:cNvCxnSpPr>
              <p:nvPr/>
            </p:nvCxnSpPr>
            <p:spPr>
              <a:xfrm flipH="1">
                <a:off x="259549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4D64653-57AD-46C6-9778-8BFE639EFD13}"/>
                  </a:ext>
                </a:extLst>
              </p:cNvPr>
              <p:cNvCxnSpPr>
                <a:cxnSpLocks/>
              </p:cNvCxnSpPr>
              <p:nvPr/>
            </p:nvCxnSpPr>
            <p:spPr>
              <a:xfrm flipH="1">
                <a:off x="276217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2B93290-A8AD-4A55-BC5E-E80EA87A96AD}"/>
                  </a:ext>
                </a:extLst>
              </p:cNvPr>
              <p:cNvCxnSpPr>
                <a:cxnSpLocks/>
              </p:cNvCxnSpPr>
              <p:nvPr/>
            </p:nvCxnSpPr>
            <p:spPr>
              <a:xfrm flipH="1">
                <a:off x="292885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A0D4113-933A-4826-9B85-D0074A521B70}"/>
                  </a:ext>
                </a:extLst>
              </p:cNvPr>
              <p:cNvCxnSpPr>
                <a:cxnSpLocks/>
              </p:cNvCxnSpPr>
              <p:nvPr/>
            </p:nvCxnSpPr>
            <p:spPr>
              <a:xfrm flipH="1">
                <a:off x="309553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57EF788-8C57-4FF9-BA13-5F4CC847FAFD}"/>
                  </a:ext>
                </a:extLst>
              </p:cNvPr>
              <p:cNvCxnSpPr>
                <a:cxnSpLocks/>
              </p:cNvCxnSpPr>
              <p:nvPr/>
            </p:nvCxnSpPr>
            <p:spPr>
              <a:xfrm flipH="1">
                <a:off x="326222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C025AD04-06E5-4453-A203-C320F87DE5FD}"/>
                </a:ext>
              </a:extLst>
            </p:cNvPr>
            <p:cNvGrpSpPr/>
            <p:nvPr/>
          </p:nvGrpSpPr>
          <p:grpSpPr>
            <a:xfrm>
              <a:off x="2102734" y="2941398"/>
              <a:ext cx="283041" cy="566677"/>
              <a:chOff x="2102734" y="2941398"/>
              <a:chExt cx="283041" cy="566677"/>
            </a:xfrm>
          </p:grpSpPr>
          <p:cxnSp>
            <p:nvCxnSpPr>
              <p:cNvPr id="32" name="Straight Connector 31">
                <a:extLst>
                  <a:ext uri="{FF2B5EF4-FFF2-40B4-BE49-F238E27FC236}">
                    <a16:creationId xmlns:a16="http://schemas.microsoft.com/office/drawing/2014/main" id="{AB6F3ED1-DBE0-4F08-986C-F0881BC26967}"/>
                  </a:ext>
                </a:extLst>
              </p:cNvPr>
              <p:cNvCxnSpPr>
                <a:stCxn id="12" idx="2"/>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52F742C-1B81-4EE2-9F09-5C375E556CDC}"/>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9F4861A-8564-439F-9967-BB54A528FDD7}"/>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9A7EF12-6759-4D7F-8DA0-E75C8A793F42}"/>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6F4F0A1-278B-4E23-B94C-800257D3EED4}"/>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51B385-4BCF-430A-B3AD-74928278152F}"/>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6EB0144-2D1F-4345-9435-666126BC3497}"/>
                  </a:ext>
                </a:extLst>
              </p:cNvPr>
              <p:cNvCxnSpPr>
                <a:cxnSpLocks/>
              </p:cNvCxnSpPr>
              <p:nvPr/>
            </p:nvCxnSpPr>
            <p:spPr>
              <a:xfrm>
                <a:off x="2247900" y="3367088"/>
                <a:ext cx="720" cy="1409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E42DC80B-0552-499B-9E62-DE07DF5FA4F7}"/>
                </a:ext>
              </a:extLst>
            </p:cNvPr>
            <p:cNvGrpSpPr/>
            <p:nvPr/>
          </p:nvGrpSpPr>
          <p:grpSpPr>
            <a:xfrm>
              <a:off x="2117981" y="4258976"/>
              <a:ext cx="283041" cy="573820"/>
              <a:chOff x="2102734" y="2941398"/>
              <a:chExt cx="283041" cy="573820"/>
            </a:xfrm>
          </p:grpSpPr>
          <p:cxnSp>
            <p:nvCxnSpPr>
              <p:cNvPr id="25" name="Straight Connector 24">
                <a:extLst>
                  <a:ext uri="{FF2B5EF4-FFF2-40B4-BE49-F238E27FC236}">
                    <a16:creationId xmlns:a16="http://schemas.microsoft.com/office/drawing/2014/main" id="{C6C95D8E-930F-494B-9F5C-7AEB2FD8119F}"/>
                  </a:ext>
                </a:extLst>
              </p:cNvPr>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56AA4D4-DDD7-4FF6-A3A3-93F8316A163E}"/>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2CEC199-FFD3-4618-8E4D-CE0D527B426E}"/>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BE68311-0FAD-4AA2-A766-C597111743D8}"/>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57840B1-3F16-425E-9136-6BC8772FF138}"/>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D23C417-FACC-4059-98D6-72374849CAA7}"/>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0F463A2-3261-4545-A1E1-13C18E4A7021}"/>
                  </a:ext>
                </a:extLst>
              </p:cNvPr>
              <p:cNvCxnSpPr>
                <a:cxnSpLocks/>
              </p:cNvCxnSpPr>
              <p:nvPr/>
            </p:nvCxnSpPr>
            <p:spPr>
              <a:xfrm flipH="1">
                <a:off x="2246239" y="3363874"/>
                <a:ext cx="2" cy="151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5C9C0CC-B275-4D2A-B4D8-8C2DACAF888E}"/>
                    </a:ext>
                  </a:extLst>
                </p:cNvPr>
                <p:cNvSpPr txBox="1"/>
                <p:nvPr/>
              </p:nvSpPr>
              <p:spPr>
                <a:xfrm>
                  <a:off x="2418046" y="3027003"/>
                  <a:ext cx="4726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oMath>
                    </m:oMathPara>
                  </a14:m>
                  <a:endParaRPr lang="en-US" dirty="0"/>
                </a:p>
              </p:txBody>
            </p:sp>
          </mc:Choice>
          <mc:Fallback xmlns="">
            <p:sp>
              <p:nvSpPr>
                <p:cNvPr id="73" name="TextBox 72">
                  <a:extLst>
                    <a:ext uri="{FF2B5EF4-FFF2-40B4-BE49-F238E27FC236}">
                      <a16:creationId xmlns:a16="http://schemas.microsoft.com/office/drawing/2014/main" id="{6AD4A4FE-B1B6-4536-A19D-9465DB6E88FD}"/>
                    </a:ext>
                  </a:extLst>
                </p:cNvPr>
                <p:cNvSpPr txBox="1">
                  <a:spLocks noRot="1" noChangeAspect="1" noMove="1" noResize="1" noEditPoints="1" noAdjustHandles="1" noChangeArrowheads="1" noChangeShapeType="1" noTextEdit="1"/>
                </p:cNvSpPr>
                <p:nvPr/>
              </p:nvSpPr>
              <p:spPr>
                <a:xfrm>
                  <a:off x="2418046" y="3027003"/>
                  <a:ext cx="472629"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81C5962-30E1-4C7C-99E0-1486C870E2F9}"/>
                    </a:ext>
                  </a:extLst>
                </p:cNvPr>
                <p:cNvSpPr txBox="1"/>
                <p:nvPr/>
              </p:nvSpPr>
              <p:spPr>
                <a:xfrm>
                  <a:off x="2452140" y="4372726"/>
                  <a:ext cx="4779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oMath>
                    </m:oMathPara>
                  </a14:m>
                  <a:endParaRPr lang="en-US" dirty="0"/>
                </a:p>
              </p:txBody>
            </p:sp>
          </mc:Choice>
          <mc:Fallback xmlns="">
            <p:sp>
              <p:nvSpPr>
                <p:cNvPr id="74" name="TextBox 73">
                  <a:extLst>
                    <a:ext uri="{FF2B5EF4-FFF2-40B4-BE49-F238E27FC236}">
                      <a16:creationId xmlns:a16="http://schemas.microsoft.com/office/drawing/2014/main" id="{E12EF162-30E9-4418-9F98-C0A280913447}"/>
                    </a:ext>
                  </a:extLst>
                </p:cNvPr>
                <p:cNvSpPr txBox="1">
                  <a:spLocks noRot="1" noChangeAspect="1" noMove="1" noResize="1" noEditPoints="1" noAdjustHandles="1" noChangeArrowheads="1" noChangeShapeType="1" noTextEdit="1"/>
                </p:cNvSpPr>
                <p:nvPr/>
              </p:nvSpPr>
              <p:spPr>
                <a:xfrm>
                  <a:off x="2452140" y="4372726"/>
                  <a:ext cx="477951" cy="369332"/>
                </a:xfrm>
                <a:prstGeom prst="rect">
                  <a:avLst/>
                </a:prstGeom>
                <a:blipFill>
                  <a:blip r:embed="rId10"/>
                  <a:stretch>
                    <a:fillRect/>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2A03FE5B-C452-4B4A-BA3B-2A7363ED25EA}"/>
                </a:ext>
              </a:extLst>
            </p:cNvPr>
            <p:cNvCxnSpPr>
              <a:cxnSpLocks/>
              <a:endCxn id="12" idx="0"/>
            </p:cNvCxnSpPr>
            <p:nvPr/>
          </p:nvCxnSpPr>
          <p:spPr>
            <a:xfrm>
              <a:off x="2208362" y="1839148"/>
              <a:ext cx="1" cy="360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EB04A35B-C65D-489C-B70A-ECFAC782BB5C}"/>
                </a:ext>
              </a:extLst>
            </p:cNvPr>
            <p:cNvCxnSpPr>
              <a:cxnSpLocks/>
              <a:stCxn id="12" idx="1"/>
            </p:cNvCxnSpPr>
            <p:nvPr/>
          </p:nvCxnSpPr>
          <p:spPr>
            <a:xfrm rot="10800000">
              <a:off x="1052328" y="2199737"/>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35051CA5-030F-4C37-BCB2-D3E65D0AAD65}"/>
                </a:ext>
              </a:extLst>
            </p:cNvPr>
            <p:cNvCxnSpPr>
              <a:cxnSpLocks/>
            </p:cNvCxnSpPr>
            <p:nvPr/>
          </p:nvCxnSpPr>
          <p:spPr>
            <a:xfrm rot="10800000">
              <a:off x="1052328" y="3508075"/>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1B79B24-AA26-4409-B07B-7A173C50BC23}"/>
                    </a:ext>
                  </a:extLst>
                </p:cNvPr>
                <p:cNvSpPr txBox="1"/>
                <p:nvPr/>
              </p:nvSpPr>
              <p:spPr>
                <a:xfrm>
                  <a:off x="582303" y="2159690"/>
                  <a:ext cx="4790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oMath>
                    </m:oMathPara>
                  </a14:m>
                  <a:endParaRPr lang="en-US" dirty="0"/>
                </a:p>
              </p:txBody>
            </p:sp>
          </mc:Choice>
          <mc:Fallback xmlns="">
            <p:sp>
              <p:nvSpPr>
                <p:cNvPr id="78" name="TextBox 77">
                  <a:extLst>
                    <a:ext uri="{FF2B5EF4-FFF2-40B4-BE49-F238E27FC236}">
                      <a16:creationId xmlns:a16="http://schemas.microsoft.com/office/drawing/2014/main" id="{44C0DAE3-8900-4D68-8ADC-CBAA7C04B6CF}"/>
                    </a:ext>
                  </a:extLst>
                </p:cNvPr>
                <p:cNvSpPr txBox="1">
                  <a:spLocks noRot="1" noChangeAspect="1" noMove="1" noResize="1" noEditPoints="1" noAdjustHandles="1" noChangeArrowheads="1" noChangeShapeType="1" noTextEdit="1"/>
                </p:cNvSpPr>
                <p:nvPr/>
              </p:nvSpPr>
              <p:spPr>
                <a:xfrm>
                  <a:off x="582303" y="2159690"/>
                  <a:ext cx="479041"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5F98C88-AF58-4905-A6BB-DA14ACA14474}"/>
                    </a:ext>
                  </a:extLst>
                </p:cNvPr>
                <p:cNvSpPr txBox="1"/>
                <p:nvPr/>
              </p:nvSpPr>
              <p:spPr>
                <a:xfrm>
                  <a:off x="608937" y="3478783"/>
                  <a:ext cx="4843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oMath>
                    </m:oMathPara>
                  </a14:m>
                  <a:endParaRPr lang="en-US" dirty="0"/>
                </a:p>
              </p:txBody>
            </p:sp>
          </mc:Choice>
          <mc:Fallback xmlns="">
            <p:sp>
              <p:nvSpPr>
                <p:cNvPr id="79" name="TextBox 78">
                  <a:extLst>
                    <a:ext uri="{FF2B5EF4-FFF2-40B4-BE49-F238E27FC236}">
                      <a16:creationId xmlns:a16="http://schemas.microsoft.com/office/drawing/2014/main" id="{C1FB9110-2835-4CBF-A163-268F1D63C5DE}"/>
                    </a:ext>
                  </a:extLst>
                </p:cNvPr>
                <p:cNvSpPr txBox="1">
                  <a:spLocks noRot="1" noChangeAspect="1" noMove="1" noResize="1" noEditPoints="1" noAdjustHandles="1" noChangeArrowheads="1" noChangeShapeType="1" noTextEdit="1"/>
                </p:cNvSpPr>
                <p:nvPr/>
              </p:nvSpPr>
              <p:spPr>
                <a:xfrm>
                  <a:off x="608937" y="3478783"/>
                  <a:ext cx="484363"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E929124-2118-47A6-AFD0-84F335B4B0C5}"/>
                    </a:ext>
                  </a:extLst>
                </p:cNvPr>
                <p:cNvSpPr txBox="1"/>
                <p:nvPr/>
              </p:nvSpPr>
              <p:spPr>
                <a:xfrm>
                  <a:off x="1946647" y="1483663"/>
                  <a:ext cx="60250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oMath>
                    </m:oMathPara>
                  </a14:m>
                  <a:endParaRPr lang="en-US" dirty="0"/>
                </a:p>
              </p:txBody>
            </p:sp>
          </mc:Choice>
          <mc:Fallback xmlns="">
            <p:sp>
              <p:nvSpPr>
                <p:cNvPr id="80" name="TextBox 79">
                  <a:extLst>
                    <a:ext uri="{FF2B5EF4-FFF2-40B4-BE49-F238E27FC236}">
                      <a16:creationId xmlns:a16="http://schemas.microsoft.com/office/drawing/2014/main" id="{9E211F1E-659C-4E1A-BDB8-6369A70333A0}"/>
                    </a:ext>
                  </a:extLst>
                </p:cNvPr>
                <p:cNvSpPr txBox="1">
                  <a:spLocks noRot="1" noChangeAspect="1" noMove="1" noResize="1" noEditPoints="1" noAdjustHandles="1" noChangeArrowheads="1" noChangeShapeType="1" noTextEdit="1"/>
                </p:cNvSpPr>
                <p:nvPr/>
              </p:nvSpPr>
              <p:spPr>
                <a:xfrm>
                  <a:off x="1946647" y="1483663"/>
                  <a:ext cx="602505" cy="369332"/>
                </a:xfrm>
                <a:prstGeom prst="rect">
                  <a:avLst/>
                </a:prstGeom>
                <a:blipFill>
                  <a:blip r:embed="rId13"/>
                  <a:stretch>
                    <a:fillRect/>
                  </a:stretch>
                </a:blipFill>
              </p:spPr>
              <p:txBody>
                <a:bodyPr/>
                <a:lstStyle/>
                <a:p>
                  <a:r>
                    <a:rPr lang="en-US">
                      <a:noFill/>
                    </a:rPr>
                    <a:t> </a:t>
                  </a:r>
                </a:p>
              </p:txBody>
            </p:sp>
          </mc:Fallback>
        </mc:AlternateContent>
      </p:grpSp>
      <p:sp>
        <p:nvSpPr>
          <p:cNvPr id="56" name="TextBox 55">
            <a:extLst>
              <a:ext uri="{FF2B5EF4-FFF2-40B4-BE49-F238E27FC236}">
                <a16:creationId xmlns:a16="http://schemas.microsoft.com/office/drawing/2014/main" id="{D743CCAF-70E0-42B7-8810-B2ADDA1AB57E}"/>
              </a:ext>
            </a:extLst>
          </p:cNvPr>
          <p:cNvSpPr txBox="1"/>
          <p:nvPr/>
        </p:nvSpPr>
        <p:spPr>
          <a:xfrm>
            <a:off x="765829" y="1247175"/>
            <a:ext cx="9692077" cy="369332"/>
          </a:xfrm>
          <a:prstGeom prst="rect">
            <a:avLst/>
          </a:prstGeom>
          <a:noFill/>
        </p:spPr>
        <p:txBody>
          <a:bodyPr wrap="none" rtlCol="0">
            <a:spAutoFit/>
          </a:bodyPr>
          <a:lstStyle/>
          <a:p>
            <a:r>
              <a:rPr lang="en-US" dirty="0"/>
              <a:t>Recall our toy mass-spring system example, where perhaps we also have damping terms</a:t>
            </a: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1F15D145-D1AF-455C-8A82-4141BA2DA41B}"/>
                  </a:ext>
                </a:extLst>
              </p:cNvPr>
              <p:cNvSpPr txBox="1"/>
              <p:nvPr/>
            </p:nvSpPr>
            <p:spPr>
              <a:xfrm>
                <a:off x="6626280" y="4412076"/>
                <a:ext cx="23668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rPr>
                        <m:t>𝑴</m:t>
                      </m:r>
                      <m:acc>
                        <m:accPr>
                          <m:chr m:val="̈"/>
                          <m:ctrlPr>
                            <a:rPr lang="en-US" i="1">
                              <a:latin typeface="Cambria Math" panose="02040503050406030204" pitchFamily="18" charset="0"/>
                            </a:rPr>
                          </m:ctrlPr>
                        </m:accPr>
                        <m:e>
                          <m:r>
                            <a:rPr lang="en-US" b="1" i="1">
                              <a:latin typeface="Cambria Math" panose="02040503050406030204" pitchFamily="18" charset="0"/>
                            </a:rPr>
                            <m:t>𝒖</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𝒇</m:t>
                          </m:r>
                        </m:e>
                        <m:sub>
                          <m:r>
                            <a:rPr lang="en-US" b="0" i="1" smtClean="0">
                              <a:latin typeface="Cambria Math" panose="02040503050406030204" pitchFamily="18" charset="0"/>
                            </a:rPr>
                            <m:t>𝑖𝑛𝑡</m:t>
                          </m:r>
                        </m:sub>
                      </m:sSub>
                      <m:r>
                        <a:rPr lang="en-US" b="0" i="1" smtClean="0">
                          <a:latin typeface="Cambria Math" panose="02040503050406030204" pitchFamily="18" charset="0"/>
                        </a:rPr>
                        <m:t>(</m:t>
                      </m:r>
                      <m:r>
                        <a:rPr lang="en-US" b="1" i="1" smtClean="0">
                          <a:latin typeface="Cambria Math" panose="02040503050406030204" pitchFamily="18" charset="0"/>
                        </a:rPr>
                        <m:t>𝒖</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1" i="1" smtClean="0">
                              <a:latin typeface="Cambria Math" panose="02040503050406030204" pitchFamily="18" charset="0"/>
                            </a:rPr>
                            <m:t>𝒖</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𝒇</m:t>
                          </m:r>
                        </m:e>
                        <m:sub>
                          <m:r>
                            <a:rPr lang="en-US" b="0" i="1" smtClean="0">
                              <a:latin typeface="Cambria Math" panose="02040503050406030204" pitchFamily="18" charset="0"/>
                            </a:rPr>
                            <m:t>𝑒𝑥𝑡</m:t>
                          </m:r>
                        </m:sub>
                      </m:sSub>
                    </m:oMath>
                  </m:oMathPara>
                </a14:m>
                <a:endParaRPr lang="en-US" b="1" dirty="0"/>
              </a:p>
            </p:txBody>
          </p:sp>
        </mc:Choice>
        <mc:Fallback xmlns="">
          <p:sp>
            <p:nvSpPr>
              <p:cNvPr id="58" name="TextBox 57">
                <a:extLst>
                  <a:ext uri="{FF2B5EF4-FFF2-40B4-BE49-F238E27FC236}">
                    <a16:creationId xmlns:a16="http://schemas.microsoft.com/office/drawing/2014/main" id="{1F15D145-D1AF-455C-8A82-4141BA2DA41B}"/>
                  </a:ext>
                </a:extLst>
              </p:cNvPr>
              <p:cNvSpPr txBox="1">
                <a:spLocks noRot="1" noChangeAspect="1" noMove="1" noResize="1" noEditPoints="1" noAdjustHandles="1" noChangeArrowheads="1" noChangeShapeType="1" noTextEdit="1"/>
              </p:cNvSpPr>
              <p:nvPr/>
            </p:nvSpPr>
            <p:spPr>
              <a:xfrm>
                <a:off x="6626280" y="4412076"/>
                <a:ext cx="2366866" cy="276999"/>
              </a:xfrm>
              <a:prstGeom prst="rect">
                <a:avLst/>
              </a:prstGeom>
              <a:blipFill>
                <a:blip r:embed="rId14"/>
                <a:stretch>
                  <a:fillRect l="-1804" t="-4444" r="-258"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0257B821-E350-4AE3-A5AD-75A5369FA820}"/>
                  </a:ext>
                </a:extLst>
              </p:cNvPr>
              <p:cNvSpPr txBox="1"/>
              <p:nvPr/>
            </p:nvSpPr>
            <p:spPr>
              <a:xfrm>
                <a:off x="6626280" y="4785621"/>
                <a:ext cx="23668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rPr>
                        <m:t>𝑴</m:t>
                      </m:r>
                      <m:acc>
                        <m:accPr>
                          <m:chr m:val="̈"/>
                          <m:ctrlPr>
                            <a:rPr lang="en-US" i="1">
                              <a:latin typeface="Cambria Math" panose="02040503050406030204" pitchFamily="18" charset="0"/>
                            </a:rPr>
                          </m:ctrlPr>
                        </m:accPr>
                        <m:e>
                          <m:r>
                            <a:rPr lang="en-US" b="1" i="1">
                              <a:latin typeface="Cambria Math" panose="02040503050406030204" pitchFamily="18" charset="0"/>
                            </a:rPr>
                            <m:t>𝒖</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𝒇</m:t>
                          </m:r>
                        </m:e>
                        <m:sub>
                          <m:r>
                            <a:rPr lang="en-US" b="0" i="1" smtClean="0">
                              <a:latin typeface="Cambria Math" panose="02040503050406030204" pitchFamily="18" charset="0"/>
                            </a:rPr>
                            <m:t>𝑖𝑛𝑡</m:t>
                          </m:r>
                        </m:sub>
                      </m:sSub>
                      <m:r>
                        <a:rPr lang="en-US" b="0" i="1" smtClean="0">
                          <a:latin typeface="Cambria Math" panose="02040503050406030204" pitchFamily="18" charset="0"/>
                        </a:rPr>
                        <m:t>(</m:t>
                      </m:r>
                      <m:r>
                        <a:rPr lang="en-US" b="1" i="1" smtClean="0">
                          <a:latin typeface="Cambria Math" panose="02040503050406030204" pitchFamily="18" charset="0"/>
                        </a:rPr>
                        <m:t>𝒖</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1" i="1" smtClean="0">
                              <a:latin typeface="Cambria Math" panose="02040503050406030204" pitchFamily="18" charset="0"/>
                            </a:rPr>
                            <m:t>𝒖</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𝒇</m:t>
                          </m:r>
                        </m:e>
                        <m:sub>
                          <m:r>
                            <a:rPr lang="en-US" b="0" i="1" smtClean="0">
                              <a:latin typeface="Cambria Math" panose="02040503050406030204" pitchFamily="18" charset="0"/>
                            </a:rPr>
                            <m:t>𝑒𝑥𝑡</m:t>
                          </m:r>
                        </m:sub>
                      </m:sSub>
                    </m:oMath>
                  </m:oMathPara>
                </a14:m>
                <a:endParaRPr lang="en-US" b="1" dirty="0"/>
              </a:p>
            </p:txBody>
          </p:sp>
        </mc:Choice>
        <mc:Fallback xmlns="">
          <p:sp>
            <p:nvSpPr>
              <p:cNvPr id="60" name="TextBox 59">
                <a:extLst>
                  <a:ext uri="{FF2B5EF4-FFF2-40B4-BE49-F238E27FC236}">
                    <a16:creationId xmlns:a16="http://schemas.microsoft.com/office/drawing/2014/main" id="{0257B821-E350-4AE3-A5AD-75A5369FA820}"/>
                  </a:ext>
                </a:extLst>
              </p:cNvPr>
              <p:cNvSpPr txBox="1">
                <a:spLocks noRot="1" noChangeAspect="1" noMove="1" noResize="1" noEditPoints="1" noAdjustHandles="1" noChangeArrowheads="1" noChangeShapeType="1" noTextEdit="1"/>
              </p:cNvSpPr>
              <p:nvPr/>
            </p:nvSpPr>
            <p:spPr>
              <a:xfrm>
                <a:off x="6626280" y="4785621"/>
                <a:ext cx="2366866" cy="276999"/>
              </a:xfrm>
              <a:prstGeom prst="rect">
                <a:avLst/>
              </a:prstGeom>
              <a:blipFill>
                <a:blip r:embed="rId15"/>
                <a:stretch>
                  <a:fillRect l="-1804" t="-2222" r="-258" b="-35556"/>
                </a:stretch>
              </a:blipFill>
            </p:spPr>
            <p:txBody>
              <a:bodyPr/>
              <a:lstStyle/>
              <a:p>
                <a:r>
                  <a:rPr lang="en-US">
                    <a:noFill/>
                  </a:rPr>
                  <a:t> </a:t>
                </a:r>
              </a:p>
            </p:txBody>
          </p:sp>
        </mc:Fallback>
      </mc:AlternateContent>
      <p:cxnSp>
        <p:nvCxnSpPr>
          <p:cNvPr id="63" name="Straight Connector 62">
            <a:extLst>
              <a:ext uri="{FF2B5EF4-FFF2-40B4-BE49-F238E27FC236}">
                <a16:creationId xmlns:a16="http://schemas.microsoft.com/office/drawing/2014/main" id="{C07E171F-11B1-425E-8E1F-FAC4CF71C9DD}"/>
              </a:ext>
            </a:extLst>
          </p:cNvPr>
          <p:cNvCxnSpPr>
            <a:cxnSpLocks/>
          </p:cNvCxnSpPr>
          <p:nvPr/>
        </p:nvCxnSpPr>
        <p:spPr>
          <a:xfrm flipH="1">
            <a:off x="6626280" y="4459565"/>
            <a:ext cx="403905" cy="229510"/>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64" name="Straight Connector 63">
            <a:extLst>
              <a:ext uri="{FF2B5EF4-FFF2-40B4-BE49-F238E27FC236}">
                <a16:creationId xmlns:a16="http://schemas.microsoft.com/office/drawing/2014/main" id="{185B3282-4D2B-4B1B-A8DE-6F62E232F2DE}"/>
              </a:ext>
            </a:extLst>
          </p:cNvPr>
          <p:cNvCxnSpPr>
            <a:cxnSpLocks/>
          </p:cNvCxnSpPr>
          <p:nvPr/>
        </p:nvCxnSpPr>
        <p:spPr>
          <a:xfrm>
            <a:off x="6626889" y="4438962"/>
            <a:ext cx="373986" cy="226346"/>
          </a:xfrm>
          <a:prstGeom prst="line">
            <a:avLst/>
          </a:prstGeom>
          <a:ln w="38100"/>
        </p:spPr>
        <p:style>
          <a:lnRef idx="1">
            <a:schemeClr val="accent5"/>
          </a:lnRef>
          <a:fillRef idx="0">
            <a:schemeClr val="accent5"/>
          </a:fillRef>
          <a:effectRef idx="0">
            <a:schemeClr val="accent5"/>
          </a:effectRef>
          <a:fontRef idx="minor">
            <a:schemeClr val="tx1"/>
          </a:fontRef>
        </p:style>
      </p:cxnSp>
      <p:sp>
        <p:nvSpPr>
          <p:cNvPr id="67" name="TextBox 66">
            <a:extLst>
              <a:ext uri="{FF2B5EF4-FFF2-40B4-BE49-F238E27FC236}">
                <a16:creationId xmlns:a16="http://schemas.microsoft.com/office/drawing/2014/main" id="{3687D444-4048-4500-923D-FDEA0C86DAD5}"/>
              </a:ext>
            </a:extLst>
          </p:cNvPr>
          <p:cNvSpPr txBox="1"/>
          <p:nvPr/>
        </p:nvSpPr>
        <p:spPr>
          <a:xfrm>
            <a:off x="5010907" y="4415087"/>
            <a:ext cx="942887" cy="369332"/>
          </a:xfrm>
          <a:prstGeom prst="rect">
            <a:avLst/>
          </a:prstGeom>
          <a:noFill/>
        </p:spPr>
        <p:txBody>
          <a:bodyPr wrap="none" rtlCol="0">
            <a:spAutoFit/>
          </a:bodyPr>
          <a:lstStyle/>
          <a:p>
            <a:r>
              <a:rPr lang="en-US" dirty="0"/>
              <a:t>Statics:</a:t>
            </a:r>
          </a:p>
        </p:txBody>
      </p:sp>
      <p:sp>
        <p:nvSpPr>
          <p:cNvPr id="68" name="TextBox 67">
            <a:extLst>
              <a:ext uri="{FF2B5EF4-FFF2-40B4-BE49-F238E27FC236}">
                <a16:creationId xmlns:a16="http://schemas.microsoft.com/office/drawing/2014/main" id="{1E2EDACB-3C35-4EEF-AA03-9B39FA531FB0}"/>
              </a:ext>
            </a:extLst>
          </p:cNvPr>
          <p:cNvSpPr txBox="1"/>
          <p:nvPr/>
        </p:nvSpPr>
        <p:spPr>
          <a:xfrm>
            <a:off x="5021189" y="4752153"/>
            <a:ext cx="1293944" cy="369332"/>
          </a:xfrm>
          <a:prstGeom prst="rect">
            <a:avLst/>
          </a:prstGeom>
          <a:noFill/>
        </p:spPr>
        <p:txBody>
          <a:bodyPr wrap="none" rtlCol="0">
            <a:spAutoFit/>
          </a:bodyPr>
          <a:lstStyle/>
          <a:p>
            <a:r>
              <a:rPr lang="en-US" dirty="0"/>
              <a:t>Dynamics:</a:t>
            </a:r>
          </a:p>
        </p:txBody>
      </p:sp>
      <p:sp>
        <p:nvSpPr>
          <p:cNvPr id="75" name="Oval 74">
            <a:extLst>
              <a:ext uri="{FF2B5EF4-FFF2-40B4-BE49-F238E27FC236}">
                <a16:creationId xmlns:a16="http://schemas.microsoft.com/office/drawing/2014/main" id="{036B6D60-C655-4160-BC6F-193C7F8AD774}"/>
              </a:ext>
            </a:extLst>
          </p:cNvPr>
          <p:cNvSpPr/>
          <p:nvPr/>
        </p:nvSpPr>
        <p:spPr>
          <a:xfrm>
            <a:off x="6633165" y="4717221"/>
            <a:ext cx="440781" cy="421349"/>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Box 75">
            <a:extLst>
              <a:ext uri="{FF2B5EF4-FFF2-40B4-BE49-F238E27FC236}">
                <a16:creationId xmlns:a16="http://schemas.microsoft.com/office/drawing/2014/main" id="{39B1F6B8-B4FE-440F-8E78-2CC862CAB780}"/>
              </a:ext>
            </a:extLst>
          </p:cNvPr>
          <p:cNvSpPr txBox="1"/>
          <p:nvPr/>
        </p:nvSpPr>
        <p:spPr>
          <a:xfrm>
            <a:off x="656406" y="5709200"/>
            <a:ext cx="10879188" cy="646331"/>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lgn="ctr">
              <a:buFont typeface="Arial" panose="020B0604020202020204" pitchFamily="34" charset="0"/>
              <a:buNone/>
              <a:defRPr b="0"/>
            </a:lvl1pPr>
          </a:lstStyle>
          <a:p>
            <a:pPr algn="l"/>
            <a:r>
              <a:rPr lang="en-US" dirty="0"/>
              <a:t>Implicit dynamics solutions keep the inertial force term which, among other things, is responsible for wave propagation.  Moreover, the system of equations is solved implicitly through time.</a:t>
            </a:r>
          </a:p>
        </p:txBody>
      </p:sp>
      <p:sp>
        <p:nvSpPr>
          <p:cNvPr id="77" name="TextBox 76">
            <a:extLst>
              <a:ext uri="{FF2B5EF4-FFF2-40B4-BE49-F238E27FC236}">
                <a16:creationId xmlns:a16="http://schemas.microsoft.com/office/drawing/2014/main" id="{3E326546-F0DD-4C69-AC2F-9AD12E664C2F}"/>
              </a:ext>
            </a:extLst>
          </p:cNvPr>
          <p:cNvSpPr txBox="1"/>
          <p:nvPr/>
        </p:nvSpPr>
        <p:spPr>
          <a:xfrm>
            <a:off x="6242790" y="5150989"/>
            <a:ext cx="787395" cy="369332"/>
          </a:xfrm>
          <a:prstGeom prst="rect">
            <a:avLst/>
          </a:prstGeom>
          <a:noFill/>
        </p:spPr>
        <p:txBody>
          <a:bodyPr wrap="none" rtlCol="0">
            <a:spAutoFit/>
          </a:bodyPr>
          <a:lstStyle/>
          <a:p>
            <a:r>
              <a:rPr lang="en-US" dirty="0">
                <a:solidFill>
                  <a:srgbClr val="00B050"/>
                </a:solidFill>
              </a:rPr>
              <a:t>Keep!</a:t>
            </a:r>
          </a:p>
        </p:txBody>
      </p:sp>
      <p:sp>
        <p:nvSpPr>
          <p:cNvPr id="78" name="TextBox 77">
            <a:extLst>
              <a:ext uri="{FF2B5EF4-FFF2-40B4-BE49-F238E27FC236}">
                <a16:creationId xmlns:a16="http://schemas.microsoft.com/office/drawing/2014/main" id="{5D77FB09-1A94-47C8-B7D6-5CAB34AC7D1A}"/>
              </a:ext>
            </a:extLst>
          </p:cNvPr>
          <p:cNvSpPr txBox="1"/>
          <p:nvPr/>
        </p:nvSpPr>
        <p:spPr>
          <a:xfrm>
            <a:off x="6232582" y="4026980"/>
            <a:ext cx="942887" cy="369332"/>
          </a:xfrm>
          <a:prstGeom prst="rect">
            <a:avLst/>
          </a:prstGeom>
          <a:noFill/>
        </p:spPr>
        <p:txBody>
          <a:bodyPr wrap="none" rtlCol="0">
            <a:spAutoFit/>
          </a:bodyPr>
          <a:lstStyle/>
          <a:p>
            <a:r>
              <a:rPr lang="en-US" dirty="0">
                <a:solidFill>
                  <a:srgbClr val="C00000"/>
                </a:solidFill>
              </a:rPr>
              <a:t>Delete!</a:t>
            </a:r>
          </a:p>
        </p:txBody>
      </p:sp>
    </p:spTree>
    <p:extLst>
      <p:ext uri="{BB962C8B-B14F-4D97-AF65-F5344CB8AC3E}">
        <p14:creationId xmlns:p14="http://schemas.microsoft.com/office/powerpoint/2010/main" val="165153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1715E-3512-4476-B75A-3553DEDD9A1A}"/>
              </a:ext>
            </a:extLst>
          </p:cNvPr>
          <p:cNvSpPr>
            <a:spLocks noGrp="1"/>
          </p:cNvSpPr>
          <p:nvPr>
            <p:ph type="title"/>
          </p:nvPr>
        </p:nvSpPr>
        <p:spPr/>
        <p:txBody>
          <a:bodyPr/>
          <a:lstStyle/>
          <a:p>
            <a:r>
              <a:rPr lang="en-US" dirty="0"/>
              <a:t>The many types of dynamics solutions</a:t>
            </a:r>
          </a:p>
        </p:txBody>
      </p:sp>
      <p:sp>
        <p:nvSpPr>
          <p:cNvPr id="4" name="Slide Number Placeholder 3">
            <a:extLst>
              <a:ext uri="{FF2B5EF4-FFF2-40B4-BE49-F238E27FC236}">
                <a16:creationId xmlns:a16="http://schemas.microsoft.com/office/drawing/2014/main" id="{F37D2021-4668-409A-933C-24569365D1C6}"/>
              </a:ext>
            </a:extLst>
          </p:cNvPr>
          <p:cNvSpPr>
            <a:spLocks noGrp="1"/>
          </p:cNvSpPr>
          <p:nvPr>
            <p:ph type="sldNum" sz="quarter" idx="4"/>
          </p:nvPr>
        </p:nvSpPr>
        <p:spPr/>
        <p:txBody>
          <a:bodyPr/>
          <a:lstStyle/>
          <a:p>
            <a:pPr algn="ctr"/>
            <a:fld id="{F6B149FD-26F7-3645-B4E7-BA8B8CC5EEA8}" type="slidenum">
              <a:rPr lang="en-US" smtClean="0"/>
              <a:pPr algn="ctr"/>
              <a:t>151</a:t>
            </a:fld>
            <a:endParaRPr lang="en-US" dirty="0"/>
          </a:p>
        </p:txBody>
      </p:sp>
      <p:sp>
        <p:nvSpPr>
          <p:cNvPr id="23" name="Oval 22">
            <a:extLst>
              <a:ext uri="{FF2B5EF4-FFF2-40B4-BE49-F238E27FC236}">
                <a16:creationId xmlns:a16="http://schemas.microsoft.com/office/drawing/2014/main" id="{74BB8B7C-3199-456B-AD1C-A28A4B0A793B}"/>
              </a:ext>
            </a:extLst>
          </p:cNvPr>
          <p:cNvSpPr/>
          <p:nvPr/>
        </p:nvSpPr>
        <p:spPr>
          <a:xfrm>
            <a:off x="1524000" y="3861303"/>
            <a:ext cx="1838325" cy="8535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Dynamic</a:t>
            </a:r>
          </a:p>
          <a:p>
            <a:pPr algn="ctr"/>
            <a:r>
              <a:rPr lang="en-US" dirty="0"/>
              <a:t>Solutions</a:t>
            </a:r>
          </a:p>
        </p:txBody>
      </p:sp>
      <p:cxnSp>
        <p:nvCxnSpPr>
          <p:cNvPr id="25" name="Straight Arrow Connector 24">
            <a:extLst>
              <a:ext uri="{FF2B5EF4-FFF2-40B4-BE49-F238E27FC236}">
                <a16:creationId xmlns:a16="http://schemas.microsoft.com/office/drawing/2014/main" id="{806DEF6F-F68C-4732-8AC7-4B7C2F19CAC4}"/>
              </a:ext>
            </a:extLst>
          </p:cNvPr>
          <p:cNvCxnSpPr>
            <a:cxnSpLocks/>
            <a:stCxn id="23" idx="7"/>
            <a:endCxn id="26" idx="3"/>
          </p:cNvCxnSpPr>
          <p:nvPr/>
        </p:nvCxnSpPr>
        <p:spPr>
          <a:xfrm flipV="1">
            <a:off x="3093109" y="3596177"/>
            <a:ext cx="487101" cy="390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26D67B6-F039-4FA6-8822-47714AAF4769}"/>
              </a:ext>
            </a:extLst>
          </p:cNvPr>
          <p:cNvSpPr/>
          <p:nvPr/>
        </p:nvSpPr>
        <p:spPr>
          <a:xfrm>
            <a:off x="3295650" y="2867609"/>
            <a:ext cx="1943100" cy="8535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Linear</a:t>
            </a:r>
          </a:p>
          <a:p>
            <a:pPr algn="ctr"/>
            <a:r>
              <a:rPr lang="en-US" dirty="0"/>
              <a:t>SIERRA/SD</a:t>
            </a:r>
          </a:p>
        </p:txBody>
      </p:sp>
      <p:sp>
        <p:nvSpPr>
          <p:cNvPr id="28" name="Oval 27">
            <a:extLst>
              <a:ext uri="{FF2B5EF4-FFF2-40B4-BE49-F238E27FC236}">
                <a16:creationId xmlns:a16="http://schemas.microsoft.com/office/drawing/2014/main" id="{C37B4B03-5FCE-47C7-AA86-B21D2778267F}"/>
              </a:ext>
            </a:extLst>
          </p:cNvPr>
          <p:cNvSpPr/>
          <p:nvPr/>
        </p:nvSpPr>
        <p:spPr>
          <a:xfrm>
            <a:off x="3295650" y="4963792"/>
            <a:ext cx="1943100" cy="8535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Nonlinear</a:t>
            </a:r>
          </a:p>
          <a:p>
            <a:pPr algn="ctr"/>
            <a:r>
              <a:rPr lang="en-US" dirty="0"/>
              <a:t>SIERRA/SM</a:t>
            </a:r>
          </a:p>
        </p:txBody>
      </p:sp>
      <p:cxnSp>
        <p:nvCxnSpPr>
          <p:cNvPr id="29" name="Straight Arrow Connector 28">
            <a:extLst>
              <a:ext uri="{FF2B5EF4-FFF2-40B4-BE49-F238E27FC236}">
                <a16:creationId xmlns:a16="http://schemas.microsoft.com/office/drawing/2014/main" id="{3DB5D3A8-E8FD-434B-864E-62C89E13EBB8}"/>
              </a:ext>
            </a:extLst>
          </p:cNvPr>
          <p:cNvCxnSpPr>
            <a:cxnSpLocks/>
            <a:stCxn id="23" idx="5"/>
            <a:endCxn id="28" idx="1"/>
          </p:cNvCxnSpPr>
          <p:nvPr/>
        </p:nvCxnSpPr>
        <p:spPr>
          <a:xfrm>
            <a:off x="3093109" y="4589871"/>
            <a:ext cx="487101" cy="498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994A5EB-A69E-4FD9-A14E-B09E8B8005EB}"/>
              </a:ext>
            </a:extLst>
          </p:cNvPr>
          <p:cNvCxnSpPr>
            <a:cxnSpLocks/>
            <a:stCxn id="26" idx="7"/>
            <a:endCxn id="37" idx="2"/>
          </p:cNvCxnSpPr>
          <p:nvPr/>
        </p:nvCxnSpPr>
        <p:spPr>
          <a:xfrm flipV="1">
            <a:off x="4954190" y="2550860"/>
            <a:ext cx="822724" cy="4417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99ACC8FE-A18B-4920-991C-7EAE577EF212}"/>
              </a:ext>
            </a:extLst>
          </p:cNvPr>
          <p:cNvSpPr/>
          <p:nvPr/>
        </p:nvSpPr>
        <p:spPr>
          <a:xfrm>
            <a:off x="5776914" y="2124074"/>
            <a:ext cx="1838325" cy="85357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Direct Methods</a:t>
            </a:r>
          </a:p>
        </p:txBody>
      </p:sp>
      <p:cxnSp>
        <p:nvCxnSpPr>
          <p:cNvPr id="39" name="Straight Arrow Connector 38">
            <a:extLst>
              <a:ext uri="{FF2B5EF4-FFF2-40B4-BE49-F238E27FC236}">
                <a16:creationId xmlns:a16="http://schemas.microsoft.com/office/drawing/2014/main" id="{930F168A-C0FC-41FA-8A8F-7B065CE76044}"/>
              </a:ext>
            </a:extLst>
          </p:cNvPr>
          <p:cNvCxnSpPr>
            <a:cxnSpLocks/>
            <a:stCxn id="26" idx="5"/>
            <a:endCxn id="44" idx="2"/>
          </p:cNvCxnSpPr>
          <p:nvPr/>
        </p:nvCxnSpPr>
        <p:spPr>
          <a:xfrm>
            <a:off x="4954190" y="3596177"/>
            <a:ext cx="822724" cy="2456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2C419A42-4FDC-4E00-B08A-F32EEC4FC691}"/>
              </a:ext>
            </a:extLst>
          </p:cNvPr>
          <p:cNvSpPr/>
          <p:nvPr/>
        </p:nvSpPr>
        <p:spPr>
          <a:xfrm>
            <a:off x="5776914" y="3415017"/>
            <a:ext cx="1838325" cy="85357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Modal Methods</a:t>
            </a:r>
          </a:p>
        </p:txBody>
      </p:sp>
      <p:cxnSp>
        <p:nvCxnSpPr>
          <p:cNvPr id="46" name="Straight Arrow Connector 45">
            <a:extLst>
              <a:ext uri="{FF2B5EF4-FFF2-40B4-BE49-F238E27FC236}">
                <a16:creationId xmlns:a16="http://schemas.microsoft.com/office/drawing/2014/main" id="{AAA7966E-CACE-4D5D-ACF7-A0B0852475EE}"/>
              </a:ext>
            </a:extLst>
          </p:cNvPr>
          <p:cNvCxnSpPr>
            <a:cxnSpLocks/>
            <a:stCxn id="28" idx="6"/>
            <a:endCxn id="49" idx="2"/>
          </p:cNvCxnSpPr>
          <p:nvPr/>
        </p:nvCxnSpPr>
        <p:spPr>
          <a:xfrm>
            <a:off x="5238750" y="5390578"/>
            <a:ext cx="538164" cy="328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92E707E6-5FF5-4375-99A1-F27C823DB5D2}"/>
              </a:ext>
            </a:extLst>
          </p:cNvPr>
          <p:cNvSpPr/>
          <p:nvPr/>
        </p:nvSpPr>
        <p:spPr>
          <a:xfrm>
            <a:off x="5776914" y="5292464"/>
            <a:ext cx="1838325" cy="85357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Direct Methods</a:t>
            </a:r>
          </a:p>
        </p:txBody>
      </p:sp>
      <p:cxnSp>
        <p:nvCxnSpPr>
          <p:cNvPr id="51" name="Straight Arrow Connector 50">
            <a:extLst>
              <a:ext uri="{FF2B5EF4-FFF2-40B4-BE49-F238E27FC236}">
                <a16:creationId xmlns:a16="http://schemas.microsoft.com/office/drawing/2014/main" id="{6C6AA72C-C107-48AA-B7FC-0BC2FC0DC049}"/>
              </a:ext>
            </a:extLst>
          </p:cNvPr>
          <p:cNvCxnSpPr>
            <a:cxnSpLocks/>
            <a:stCxn id="37" idx="6"/>
            <a:endCxn id="60" idx="2"/>
          </p:cNvCxnSpPr>
          <p:nvPr/>
        </p:nvCxnSpPr>
        <p:spPr>
          <a:xfrm flipV="1">
            <a:off x="7615239" y="2160685"/>
            <a:ext cx="747715" cy="390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A817483-F45E-4439-AA6F-23C7F4FD5062}"/>
              </a:ext>
            </a:extLst>
          </p:cNvPr>
          <p:cNvCxnSpPr>
            <a:cxnSpLocks/>
            <a:stCxn id="37" idx="6"/>
            <a:endCxn id="62" idx="2"/>
          </p:cNvCxnSpPr>
          <p:nvPr/>
        </p:nvCxnSpPr>
        <p:spPr>
          <a:xfrm>
            <a:off x="7615239" y="2550860"/>
            <a:ext cx="747715" cy="412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CA483756-3949-40FB-BF7E-9B105CDDC91C}"/>
              </a:ext>
            </a:extLst>
          </p:cNvPr>
          <p:cNvSpPr/>
          <p:nvPr/>
        </p:nvSpPr>
        <p:spPr>
          <a:xfrm>
            <a:off x="8362954" y="1789853"/>
            <a:ext cx="1657350" cy="74166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Explicit</a:t>
            </a:r>
          </a:p>
        </p:txBody>
      </p:sp>
      <p:sp>
        <p:nvSpPr>
          <p:cNvPr id="62" name="Oval 61">
            <a:extLst>
              <a:ext uri="{FF2B5EF4-FFF2-40B4-BE49-F238E27FC236}">
                <a16:creationId xmlns:a16="http://schemas.microsoft.com/office/drawing/2014/main" id="{227DDE9C-4796-4814-B6A1-9D58469AC040}"/>
              </a:ext>
            </a:extLst>
          </p:cNvPr>
          <p:cNvSpPr/>
          <p:nvPr/>
        </p:nvSpPr>
        <p:spPr>
          <a:xfrm>
            <a:off x="8362954" y="2592486"/>
            <a:ext cx="1657350" cy="74166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Implicit</a:t>
            </a:r>
          </a:p>
        </p:txBody>
      </p:sp>
      <p:cxnSp>
        <p:nvCxnSpPr>
          <p:cNvPr id="64" name="Straight Arrow Connector 63">
            <a:extLst>
              <a:ext uri="{FF2B5EF4-FFF2-40B4-BE49-F238E27FC236}">
                <a16:creationId xmlns:a16="http://schemas.microsoft.com/office/drawing/2014/main" id="{57B7FAFE-63D9-4D9B-91B3-5544B56FB609}"/>
              </a:ext>
            </a:extLst>
          </p:cNvPr>
          <p:cNvCxnSpPr>
            <a:cxnSpLocks/>
            <a:stCxn id="49" idx="6"/>
            <a:endCxn id="66" idx="2"/>
          </p:cNvCxnSpPr>
          <p:nvPr/>
        </p:nvCxnSpPr>
        <p:spPr>
          <a:xfrm flipV="1">
            <a:off x="7615239" y="5226098"/>
            <a:ext cx="747715" cy="4931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3537AE0C-EC77-4F57-AFDB-E47042963934}"/>
              </a:ext>
            </a:extLst>
          </p:cNvPr>
          <p:cNvCxnSpPr>
            <a:cxnSpLocks/>
            <a:stCxn id="49" idx="6"/>
            <a:endCxn id="67" idx="2"/>
          </p:cNvCxnSpPr>
          <p:nvPr/>
        </p:nvCxnSpPr>
        <p:spPr>
          <a:xfrm>
            <a:off x="7615239" y="5719250"/>
            <a:ext cx="747715" cy="386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6A7B71F6-A294-488E-B336-2D2FA427AE7B}"/>
              </a:ext>
            </a:extLst>
          </p:cNvPr>
          <p:cNvSpPr/>
          <p:nvPr/>
        </p:nvSpPr>
        <p:spPr>
          <a:xfrm>
            <a:off x="8362954" y="4855266"/>
            <a:ext cx="1657350" cy="74166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Explicit</a:t>
            </a:r>
          </a:p>
        </p:txBody>
      </p:sp>
      <p:sp>
        <p:nvSpPr>
          <p:cNvPr id="67" name="Oval 66">
            <a:extLst>
              <a:ext uri="{FF2B5EF4-FFF2-40B4-BE49-F238E27FC236}">
                <a16:creationId xmlns:a16="http://schemas.microsoft.com/office/drawing/2014/main" id="{64671429-AE97-4A54-8143-EFC437FE0976}"/>
              </a:ext>
            </a:extLst>
          </p:cNvPr>
          <p:cNvSpPr/>
          <p:nvPr/>
        </p:nvSpPr>
        <p:spPr>
          <a:xfrm>
            <a:off x="8362954" y="5735327"/>
            <a:ext cx="1657350" cy="74166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Implicit</a:t>
            </a:r>
          </a:p>
        </p:txBody>
      </p:sp>
      <p:pic>
        <p:nvPicPr>
          <p:cNvPr id="2050" name="Picture 2" descr="Thinking Man Icons - Free SVG &amp; PNG Thinking Man Images - Noun Project">
            <a:extLst>
              <a:ext uri="{FF2B5EF4-FFF2-40B4-BE49-F238E27FC236}">
                <a16:creationId xmlns:a16="http://schemas.microsoft.com/office/drawing/2014/main" id="{C51085DF-65B5-4A22-8F7A-F49F7324B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11" y="3003691"/>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94452268-F89A-4758-B3B1-5A68FE0D6368}"/>
              </a:ext>
            </a:extLst>
          </p:cNvPr>
          <p:cNvSpPr txBox="1"/>
          <p:nvPr/>
        </p:nvSpPr>
        <p:spPr>
          <a:xfrm>
            <a:off x="287976" y="2437553"/>
            <a:ext cx="1967143" cy="523220"/>
          </a:xfrm>
          <a:prstGeom prst="rect">
            <a:avLst/>
          </a:prstGeom>
          <a:noFill/>
        </p:spPr>
        <p:txBody>
          <a:bodyPr wrap="square" rtlCol="0">
            <a:spAutoFit/>
          </a:bodyPr>
          <a:lstStyle/>
          <a:p>
            <a:r>
              <a:rPr lang="en-US" sz="1400" dirty="0"/>
              <a:t>“I need to solve a dynamics problem…”</a:t>
            </a:r>
          </a:p>
        </p:txBody>
      </p:sp>
      <p:cxnSp>
        <p:nvCxnSpPr>
          <p:cNvPr id="105" name="Straight Arrow Connector 104">
            <a:extLst>
              <a:ext uri="{FF2B5EF4-FFF2-40B4-BE49-F238E27FC236}">
                <a16:creationId xmlns:a16="http://schemas.microsoft.com/office/drawing/2014/main" id="{905EBA1C-517E-4C6C-B420-904CE628140A}"/>
              </a:ext>
            </a:extLst>
          </p:cNvPr>
          <p:cNvCxnSpPr>
            <a:cxnSpLocks/>
            <a:stCxn id="44" idx="6"/>
            <a:endCxn id="106" idx="2"/>
          </p:cNvCxnSpPr>
          <p:nvPr/>
        </p:nvCxnSpPr>
        <p:spPr>
          <a:xfrm>
            <a:off x="7615239" y="3841803"/>
            <a:ext cx="747715" cy="228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61C9AF70-19FE-4E5C-B618-3DCE7BF65C04}"/>
              </a:ext>
            </a:extLst>
          </p:cNvPr>
          <p:cNvSpPr/>
          <p:nvPr/>
        </p:nvSpPr>
        <p:spPr>
          <a:xfrm>
            <a:off x="8362954" y="3699747"/>
            <a:ext cx="1657350" cy="74166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Implicit</a:t>
            </a:r>
          </a:p>
        </p:txBody>
      </p:sp>
      <p:sp>
        <p:nvSpPr>
          <p:cNvPr id="107" name="TextBox 106">
            <a:extLst>
              <a:ext uri="{FF2B5EF4-FFF2-40B4-BE49-F238E27FC236}">
                <a16:creationId xmlns:a16="http://schemas.microsoft.com/office/drawing/2014/main" id="{FE93C107-DB2F-460E-A5E3-EE5A9FFC75E5}"/>
              </a:ext>
            </a:extLst>
          </p:cNvPr>
          <p:cNvSpPr txBox="1"/>
          <p:nvPr/>
        </p:nvSpPr>
        <p:spPr>
          <a:xfrm>
            <a:off x="1524000" y="1143000"/>
            <a:ext cx="1753890" cy="523220"/>
          </a:xfrm>
          <a:prstGeom prst="rect">
            <a:avLst/>
          </a:prstGeom>
          <a:noFill/>
        </p:spPr>
        <p:txBody>
          <a:bodyPr wrap="square" rtlCol="0">
            <a:spAutoFit/>
          </a:bodyPr>
          <a:lstStyle/>
          <a:p>
            <a:r>
              <a:rPr lang="en-US" sz="1400" b="1" dirty="0"/>
              <a:t>Basic analysis need</a:t>
            </a:r>
          </a:p>
        </p:txBody>
      </p:sp>
      <p:sp>
        <p:nvSpPr>
          <p:cNvPr id="109" name="TextBox 108">
            <a:extLst>
              <a:ext uri="{FF2B5EF4-FFF2-40B4-BE49-F238E27FC236}">
                <a16:creationId xmlns:a16="http://schemas.microsoft.com/office/drawing/2014/main" id="{12FA705D-36B7-43B6-9CF2-A1716E5C42CD}"/>
              </a:ext>
            </a:extLst>
          </p:cNvPr>
          <p:cNvSpPr txBox="1"/>
          <p:nvPr/>
        </p:nvSpPr>
        <p:spPr>
          <a:xfrm>
            <a:off x="3476625" y="1144724"/>
            <a:ext cx="1753890" cy="523220"/>
          </a:xfrm>
          <a:prstGeom prst="rect">
            <a:avLst/>
          </a:prstGeom>
          <a:noFill/>
        </p:spPr>
        <p:txBody>
          <a:bodyPr wrap="square" rtlCol="0">
            <a:spAutoFit/>
          </a:bodyPr>
          <a:lstStyle/>
          <a:p>
            <a:r>
              <a:rPr lang="en-US" sz="1400" b="1" dirty="0"/>
              <a:t>Determine relevant physics</a:t>
            </a:r>
          </a:p>
        </p:txBody>
      </p:sp>
      <p:sp>
        <p:nvSpPr>
          <p:cNvPr id="110" name="TextBox 109">
            <a:extLst>
              <a:ext uri="{FF2B5EF4-FFF2-40B4-BE49-F238E27FC236}">
                <a16:creationId xmlns:a16="http://schemas.microsoft.com/office/drawing/2014/main" id="{6A27965F-227A-4351-A2A5-66DCD29C1A47}"/>
              </a:ext>
            </a:extLst>
          </p:cNvPr>
          <p:cNvSpPr txBox="1"/>
          <p:nvPr/>
        </p:nvSpPr>
        <p:spPr>
          <a:xfrm>
            <a:off x="5924552" y="1098535"/>
            <a:ext cx="1753891" cy="523220"/>
          </a:xfrm>
          <a:prstGeom prst="rect">
            <a:avLst/>
          </a:prstGeom>
          <a:noFill/>
        </p:spPr>
        <p:txBody>
          <a:bodyPr wrap="square" rtlCol="0">
            <a:spAutoFit/>
          </a:bodyPr>
          <a:lstStyle/>
          <a:p>
            <a:r>
              <a:rPr lang="en-US" sz="1400" b="1" dirty="0"/>
              <a:t>Determine solution strategy</a:t>
            </a:r>
          </a:p>
        </p:txBody>
      </p:sp>
      <p:sp>
        <p:nvSpPr>
          <p:cNvPr id="111" name="TextBox 110">
            <a:extLst>
              <a:ext uri="{FF2B5EF4-FFF2-40B4-BE49-F238E27FC236}">
                <a16:creationId xmlns:a16="http://schemas.microsoft.com/office/drawing/2014/main" id="{2C8414FF-C28A-4531-9433-6B9683DB2914}"/>
              </a:ext>
            </a:extLst>
          </p:cNvPr>
          <p:cNvSpPr txBox="1"/>
          <p:nvPr/>
        </p:nvSpPr>
        <p:spPr>
          <a:xfrm>
            <a:off x="8239124" y="1098535"/>
            <a:ext cx="2076451" cy="523220"/>
          </a:xfrm>
          <a:prstGeom prst="rect">
            <a:avLst/>
          </a:prstGeom>
          <a:noFill/>
        </p:spPr>
        <p:txBody>
          <a:bodyPr wrap="square" rtlCol="0">
            <a:spAutoFit/>
          </a:bodyPr>
          <a:lstStyle/>
          <a:p>
            <a:r>
              <a:rPr lang="en-US" sz="1400" b="1" dirty="0"/>
              <a:t>Select time integration method</a:t>
            </a:r>
          </a:p>
        </p:txBody>
      </p:sp>
      <p:sp>
        <p:nvSpPr>
          <p:cNvPr id="116" name="TextBox 115">
            <a:extLst>
              <a:ext uri="{FF2B5EF4-FFF2-40B4-BE49-F238E27FC236}">
                <a16:creationId xmlns:a16="http://schemas.microsoft.com/office/drawing/2014/main" id="{6382ABE1-8525-4CA5-AFFB-E6FA1DFCBBB9}"/>
              </a:ext>
            </a:extLst>
          </p:cNvPr>
          <p:cNvSpPr txBox="1"/>
          <p:nvPr/>
        </p:nvSpPr>
        <p:spPr>
          <a:xfrm>
            <a:off x="10048872" y="1985204"/>
            <a:ext cx="1173719" cy="307777"/>
          </a:xfrm>
          <a:prstGeom prst="rect">
            <a:avLst/>
          </a:prstGeom>
          <a:noFill/>
        </p:spPr>
        <p:txBody>
          <a:bodyPr wrap="none" rtlCol="0">
            <a:spAutoFit/>
          </a:bodyPr>
          <a:lstStyle/>
          <a:p>
            <a:r>
              <a:rPr lang="en-US" sz="1400" dirty="0"/>
              <a:t>Uncommon</a:t>
            </a:r>
          </a:p>
        </p:txBody>
      </p:sp>
      <p:sp>
        <p:nvSpPr>
          <p:cNvPr id="118" name="TextBox 117">
            <a:extLst>
              <a:ext uri="{FF2B5EF4-FFF2-40B4-BE49-F238E27FC236}">
                <a16:creationId xmlns:a16="http://schemas.microsoft.com/office/drawing/2014/main" id="{4AB9936F-3523-42F0-A80C-99AB5BEF57FE}"/>
              </a:ext>
            </a:extLst>
          </p:cNvPr>
          <p:cNvSpPr txBox="1"/>
          <p:nvPr/>
        </p:nvSpPr>
        <p:spPr>
          <a:xfrm>
            <a:off x="10053648" y="2437553"/>
            <a:ext cx="1900232" cy="954107"/>
          </a:xfrm>
          <a:prstGeom prst="rect">
            <a:avLst/>
          </a:prstGeom>
          <a:noFill/>
        </p:spPr>
        <p:txBody>
          <a:bodyPr wrap="square" rtlCol="0">
            <a:spAutoFit/>
          </a:bodyPr>
          <a:lstStyle/>
          <a:p>
            <a:r>
              <a:rPr lang="en-US" sz="1400" dirty="0"/>
              <a:t>Standard SIERRA/SD “direct transient”, but also a form of “implicit dynamics”</a:t>
            </a:r>
          </a:p>
        </p:txBody>
      </p:sp>
      <p:sp>
        <p:nvSpPr>
          <p:cNvPr id="119" name="TextBox 118">
            <a:extLst>
              <a:ext uri="{FF2B5EF4-FFF2-40B4-BE49-F238E27FC236}">
                <a16:creationId xmlns:a16="http://schemas.microsoft.com/office/drawing/2014/main" id="{4A844860-D2A0-4B55-AD17-B4B0816C57F0}"/>
              </a:ext>
            </a:extLst>
          </p:cNvPr>
          <p:cNvSpPr txBox="1"/>
          <p:nvPr/>
        </p:nvSpPr>
        <p:spPr>
          <a:xfrm>
            <a:off x="10053648" y="3808968"/>
            <a:ext cx="1900232" cy="523220"/>
          </a:xfrm>
          <a:prstGeom prst="rect">
            <a:avLst/>
          </a:prstGeom>
          <a:noFill/>
        </p:spPr>
        <p:txBody>
          <a:bodyPr wrap="square" rtlCol="0">
            <a:spAutoFit/>
          </a:bodyPr>
          <a:lstStyle/>
          <a:p>
            <a:r>
              <a:rPr lang="en-US" sz="1400" dirty="0"/>
              <a:t>Standard SIERRA/SD “modal transient”</a:t>
            </a:r>
          </a:p>
        </p:txBody>
      </p:sp>
      <p:sp>
        <p:nvSpPr>
          <p:cNvPr id="120" name="TextBox 119">
            <a:extLst>
              <a:ext uri="{FF2B5EF4-FFF2-40B4-BE49-F238E27FC236}">
                <a16:creationId xmlns:a16="http://schemas.microsoft.com/office/drawing/2014/main" id="{B2BA2A2C-19E2-4309-A7CE-BD4F041CECED}"/>
              </a:ext>
            </a:extLst>
          </p:cNvPr>
          <p:cNvSpPr txBox="1"/>
          <p:nvPr/>
        </p:nvSpPr>
        <p:spPr>
          <a:xfrm>
            <a:off x="10053648" y="4971630"/>
            <a:ext cx="1900232" cy="523220"/>
          </a:xfrm>
          <a:prstGeom prst="rect">
            <a:avLst/>
          </a:prstGeom>
          <a:noFill/>
        </p:spPr>
        <p:txBody>
          <a:bodyPr wrap="square" rtlCol="0">
            <a:spAutoFit/>
          </a:bodyPr>
          <a:lstStyle/>
          <a:p>
            <a:r>
              <a:rPr lang="en-US" sz="1400" dirty="0"/>
              <a:t>Standard SIERRA/SM “explicit dynamics”</a:t>
            </a:r>
          </a:p>
        </p:txBody>
      </p:sp>
      <p:sp>
        <p:nvSpPr>
          <p:cNvPr id="121" name="TextBox 120">
            <a:extLst>
              <a:ext uri="{FF2B5EF4-FFF2-40B4-BE49-F238E27FC236}">
                <a16:creationId xmlns:a16="http://schemas.microsoft.com/office/drawing/2014/main" id="{DB4DFA95-204E-4A9E-8CF6-14521D3A361E}"/>
              </a:ext>
            </a:extLst>
          </p:cNvPr>
          <p:cNvSpPr txBox="1"/>
          <p:nvPr/>
        </p:nvSpPr>
        <p:spPr>
          <a:xfrm>
            <a:off x="10048872" y="5910590"/>
            <a:ext cx="2138352" cy="523220"/>
          </a:xfrm>
          <a:prstGeom prst="rect">
            <a:avLst/>
          </a:prstGeom>
          <a:noFill/>
        </p:spPr>
        <p:txBody>
          <a:bodyPr wrap="square" rtlCol="0">
            <a:spAutoFit/>
          </a:bodyPr>
          <a:lstStyle/>
          <a:p>
            <a:r>
              <a:rPr lang="en-US" sz="1400" b="1" dirty="0">
                <a:solidFill>
                  <a:srgbClr val="0070C0"/>
                </a:solidFill>
              </a:rPr>
              <a:t>Standard SIERRA/SM “implicit dynamics”</a:t>
            </a:r>
          </a:p>
        </p:txBody>
      </p:sp>
    </p:spTree>
    <p:extLst>
      <p:ext uri="{BB962C8B-B14F-4D97-AF65-F5344CB8AC3E}">
        <p14:creationId xmlns:p14="http://schemas.microsoft.com/office/powerpoint/2010/main" val="237723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75E4F-3A3D-477E-9F78-70FAB752800F}"/>
              </a:ext>
            </a:extLst>
          </p:cNvPr>
          <p:cNvSpPr>
            <a:spLocks noGrp="1"/>
          </p:cNvSpPr>
          <p:nvPr>
            <p:ph type="title"/>
          </p:nvPr>
        </p:nvSpPr>
        <p:spPr/>
        <p:txBody>
          <a:bodyPr/>
          <a:lstStyle/>
          <a:p>
            <a:r>
              <a:rPr lang="en-US" dirty="0"/>
              <a:t>Basic types of dynamics solutions in SIERRA/SM</a:t>
            </a:r>
          </a:p>
        </p:txBody>
      </p:sp>
      <p:sp>
        <p:nvSpPr>
          <p:cNvPr id="4" name="Slide Number Placeholder 3">
            <a:extLst>
              <a:ext uri="{FF2B5EF4-FFF2-40B4-BE49-F238E27FC236}">
                <a16:creationId xmlns:a16="http://schemas.microsoft.com/office/drawing/2014/main" id="{FF347113-21BD-4E6E-A39B-8A0360F50B1F}"/>
              </a:ext>
            </a:extLst>
          </p:cNvPr>
          <p:cNvSpPr>
            <a:spLocks noGrp="1"/>
          </p:cNvSpPr>
          <p:nvPr>
            <p:ph type="sldNum" sz="quarter" idx="4"/>
          </p:nvPr>
        </p:nvSpPr>
        <p:spPr/>
        <p:txBody>
          <a:bodyPr/>
          <a:lstStyle/>
          <a:p>
            <a:pPr algn="ctr"/>
            <a:fld id="{F6B149FD-26F7-3645-B4E7-BA8B8CC5EEA8}" type="slidenum">
              <a:rPr lang="en-US" smtClean="0"/>
              <a:pPr algn="ctr"/>
              <a:t>152</a:t>
            </a:fld>
            <a:endParaRPr lang="en-US" dirty="0"/>
          </a:p>
        </p:txBody>
      </p:sp>
      <p:sp>
        <p:nvSpPr>
          <p:cNvPr id="6" name="Rectangle: Rounded Corners 5">
            <a:extLst>
              <a:ext uri="{FF2B5EF4-FFF2-40B4-BE49-F238E27FC236}">
                <a16:creationId xmlns:a16="http://schemas.microsoft.com/office/drawing/2014/main" id="{EAF60E68-0BDB-4156-95F5-3DEF4C897A9D}"/>
              </a:ext>
            </a:extLst>
          </p:cNvPr>
          <p:cNvSpPr/>
          <p:nvPr/>
        </p:nvSpPr>
        <p:spPr>
          <a:xfrm>
            <a:off x="762000" y="1457326"/>
            <a:ext cx="4524375" cy="4000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Linear, Implicit Dynamics</a:t>
            </a:r>
          </a:p>
        </p:txBody>
      </p:sp>
      <p:sp>
        <p:nvSpPr>
          <p:cNvPr id="7" name="TextBox 6">
            <a:extLst>
              <a:ext uri="{FF2B5EF4-FFF2-40B4-BE49-F238E27FC236}">
                <a16:creationId xmlns:a16="http://schemas.microsoft.com/office/drawing/2014/main" id="{3F93361D-0372-41BE-8CB2-A4BE94B25F81}"/>
              </a:ext>
            </a:extLst>
          </p:cNvPr>
          <p:cNvSpPr txBox="1"/>
          <p:nvPr/>
        </p:nvSpPr>
        <p:spPr>
          <a:xfrm>
            <a:off x="762000" y="1914050"/>
            <a:ext cx="4524376" cy="2031325"/>
          </a:xfrm>
          <a:prstGeom prst="rect">
            <a:avLst/>
          </a:prstGeom>
          <a:noFill/>
        </p:spPr>
        <p:txBody>
          <a:bodyPr wrap="square" rtlCol="0">
            <a:spAutoFit/>
          </a:bodyPr>
          <a:lstStyle/>
          <a:p>
            <a:pPr marL="285750" indent="-285750">
              <a:buFont typeface="Arial" panose="020B0604020202020204" pitchFamily="34" charset="0"/>
              <a:buChar char="•"/>
            </a:pPr>
            <a:r>
              <a:rPr lang="en-US" sz="1400" dirty="0"/>
              <a:t>Physics are approximately linear </a:t>
            </a:r>
            <a:r>
              <a:rPr lang="en-US" sz="1400" i="1" dirty="0"/>
              <a:t>(e.g. some structural shock/blast environments)</a:t>
            </a:r>
          </a:p>
          <a:p>
            <a:pPr marL="285750" indent="-285750">
              <a:buFont typeface="Arial" panose="020B0604020202020204" pitchFamily="34" charset="0"/>
              <a:buChar char="•"/>
            </a:pPr>
            <a:r>
              <a:rPr lang="en-US" sz="1400" dirty="0"/>
              <a:t>Fast solution, need only solve a linear system</a:t>
            </a:r>
          </a:p>
          <a:p>
            <a:pPr marL="285750" indent="-285750">
              <a:buFont typeface="Arial" panose="020B0604020202020204" pitchFamily="34" charset="0"/>
              <a:buChar char="•"/>
            </a:pPr>
            <a:r>
              <a:rPr lang="en-US" sz="1400" dirty="0"/>
              <a:t>Good for short to moderate duration events (typical usage ~1ms – 10s)</a:t>
            </a:r>
          </a:p>
          <a:p>
            <a:pPr marL="285750" indent="-285750">
              <a:buFont typeface="Arial" panose="020B0604020202020204" pitchFamily="34" charset="0"/>
              <a:buChar char="•"/>
            </a:pPr>
            <a:r>
              <a:rPr lang="en-US" sz="1400" dirty="0"/>
              <a:t>Somewhat limited damping capability</a:t>
            </a:r>
          </a:p>
          <a:p>
            <a:pPr marL="285750" indent="-285750">
              <a:buFont typeface="Arial" panose="020B0604020202020204" pitchFamily="34" charset="0"/>
              <a:buChar char="•"/>
            </a:pPr>
            <a:r>
              <a:rPr lang="en-US" sz="1400" dirty="0"/>
              <a:t>Includes all frequencies in the response, numerically damps non-physical high frequency response</a:t>
            </a:r>
          </a:p>
        </p:txBody>
      </p:sp>
      <p:sp>
        <p:nvSpPr>
          <p:cNvPr id="8" name="Rectangle: Rounded Corners 7">
            <a:extLst>
              <a:ext uri="{FF2B5EF4-FFF2-40B4-BE49-F238E27FC236}">
                <a16:creationId xmlns:a16="http://schemas.microsoft.com/office/drawing/2014/main" id="{CD342CA0-4A8A-4D82-A05E-C285178F428E}"/>
              </a:ext>
            </a:extLst>
          </p:cNvPr>
          <p:cNvSpPr/>
          <p:nvPr/>
        </p:nvSpPr>
        <p:spPr>
          <a:xfrm>
            <a:off x="761999" y="4114801"/>
            <a:ext cx="4524375" cy="40004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Linear, Modal Transient</a:t>
            </a:r>
          </a:p>
        </p:txBody>
      </p:sp>
      <p:sp>
        <p:nvSpPr>
          <p:cNvPr id="9" name="TextBox 8">
            <a:extLst>
              <a:ext uri="{FF2B5EF4-FFF2-40B4-BE49-F238E27FC236}">
                <a16:creationId xmlns:a16="http://schemas.microsoft.com/office/drawing/2014/main" id="{5BFEEA8E-17CF-419C-87CA-7AA772A25C95}"/>
              </a:ext>
            </a:extLst>
          </p:cNvPr>
          <p:cNvSpPr txBox="1"/>
          <p:nvPr/>
        </p:nvSpPr>
        <p:spPr>
          <a:xfrm>
            <a:off x="761999" y="4667250"/>
            <a:ext cx="4524376" cy="1815882"/>
          </a:xfrm>
          <a:prstGeom prst="rect">
            <a:avLst/>
          </a:prstGeom>
          <a:noFill/>
        </p:spPr>
        <p:txBody>
          <a:bodyPr wrap="square" rtlCol="0">
            <a:spAutoFit/>
          </a:bodyPr>
          <a:lstStyle/>
          <a:p>
            <a:pPr marL="285750" indent="-285750">
              <a:buFont typeface="Arial" panose="020B0604020202020204" pitchFamily="34" charset="0"/>
              <a:buChar char="•"/>
            </a:pPr>
            <a:r>
              <a:rPr lang="en-US" sz="1400" dirty="0"/>
              <a:t>Linearized physics are further approximated within a limited low-frequency range </a:t>
            </a:r>
            <a:r>
              <a:rPr lang="en-US" sz="1400" i="1" dirty="0"/>
              <a:t>(e.g. vibration testing of a component/structure)</a:t>
            </a:r>
          </a:p>
          <a:p>
            <a:pPr marL="285750" indent="-285750">
              <a:buFont typeface="Arial" panose="020B0604020202020204" pitchFamily="34" charset="0"/>
              <a:buChar char="•"/>
            </a:pPr>
            <a:r>
              <a:rPr lang="en-US" sz="1400" dirty="0"/>
              <a:t>Requires an eigenvector solution type first</a:t>
            </a:r>
          </a:p>
          <a:p>
            <a:pPr marL="285750" indent="-285750">
              <a:buFont typeface="Arial" panose="020B0604020202020204" pitchFamily="34" charset="0"/>
              <a:buChar char="•"/>
            </a:pPr>
            <a:r>
              <a:rPr lang="en-US" sz="1400" dirty="0"/>
              <a:t>Very fast time integration</a:t>
            </a:r>
          </a:p>
          <a:p>
            <a:pPr marL="285750" indent="-285750">
              <a:buFont typeface="Arial" panose="020B0604020202020204" pitchFamily="34" charset="0"/>
              <a:buChar char="•"/>
            </a:pPr>
            <a:r>
              <a:rPr lang="en-US" sz="1400" dirty="0"/>
              <a:t>Best for longer time durations    </a:t>
            </a:r>
            <a:br>
              <a:rPr lang="en-US" sz="1400" dirty="0"/>
            </a:br>
            <a:r>
              <a:rPr lang="en-US" sz="1400" dirty="0"/>
              <a:t>(typical usage ~1s – 100s)</a:t>
            </a:r>
          </a:p>
          <a:p>
            <a:pPr marL="285750" indent="-285750">
              <a:buFont typeface="Arial" panose="020B0604020202020204" pitchFamily="34" charset="0"/>
              <a:buChar char="•"/>
            </a:pPr>
            <a:r>
              <a:rPr lang="en-US" sz="1400" dirty="0"/>
              <a:t>Customized damping possible</a:t>
            </a:r>
          </a:p>
        </p:txBody>
      </p:sp>
      <p:sp>
        <p:nvSpPr>
          <p:cNvPr id="10" name="Rectangle: Rounded Corners 9">
            <a:extLst>
              <a:ext uri="{FF2B5EF4-FFF2-40B4-BE49-F238E27FC236}">
                <a16:creationId xmlns:a16="http://schemas.microsoft.com/office/drawing/2014/main" id="{D0E574DC-B1D1-455B-B1E8-1C99262221F9}"/>
              </a:ext>
            </a:extLst>
          </p:cNvPr>
          <p:cNvSpPr/>
          <p:nvPr/>
        </p:nvSpPr>
        <p:spPr>
          <a:xfrm>
            <a:off x="6619874" y="1438276"/>
            <a:ext cx="4524375" cy="40004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Nonlinear, Explicit Dynamics</a:t>
            </a:r>
          </a:p>
        </p:txBody>
      </p:sp>
      <p:sp>
        <p:nvSpPr>
          <p:cNvPr id="11" name="TextBox 10">
            <a:extLst>
              <a:ext uri="{FF2B5EF4-FFF2-40B4-BE49-F238E27FC236}">
                <a16:creationId xmlns:a16="http://schemas.microsoft.com/office/drawing/2014/main" id="{F90F6EBD-CFCE-423A-BD40-129A33690750}"/>
              </a:ext>
            </a:extLst>
          </p:cNvPr>
          <p:cNvSpPr txBox="1"/>
          <p:nvPr/>
        </p:nvSpPr>
        <p:spPr>
          <a:xfrm>
            <a:off x="6619874" y="1990725"/>
            <a:ext cx="4524376" cy="2031325"/>
          </a:xfrm>
          <a:prstGeom prst="rect">
            <a:avLst/>
          </a:prstGeom>
          <a:noFill/>
        </p:spPr>
        <p:txBody>
          <a:bodyPr wrap="square" rtlCol="0">
            <a:spAutoFit/>
          </a:bodyPr>
          <a:lstStyle/>
          <a:p>
            <a:pPr marL="285750" indent="-285750">
              <a:buFont typeface="Arial" panose="020B0604020202020204" pitchFamily="34" charset="0"/>
              <a:buChar char="•"/>
            </a:pPr>
            <a:r>
              <a:rPr lang="en-US" sz="1400" dirty="0"/>
              <a:t>Best solution type for highly-nonlinear events </a:t>
            </a:r>
            <a:r>
              <a:rPr lang="en-US" sz="1400" i="1" dirty="0"/>
              <a:t>(e.g. crash/impact events)</a:t>
            </a:r>
          </a:p>
          <a:p>
            <a:pPr marL="285750" indent="-285750">
              <a:buFont typeface="Arial" panose="020B0604020202020204" pitchFamily="34" charset="0"/>
              <a:buChar char="•"/>
            </a:pPr>
            <a:r>
              <a:rPr lang="en-US" sz="1400" dirty="0"/>
              <a:t>Typical usage is short duration events (~1ns – 1s)</a:t>
            </a:r>
          </a:p>
          <a:p>
            <a:pPr marL="285750" indent="-285750">
              <a:buFont typeface="Arial" panose="020B0604020202020204" pitchFamily="34" charset="0"/>
              <a:buChar char="•"/>
            </a:pPr>
            <a:r>
              <a:rPr lang="en-US" sz="1400" dirty="0"/>
              <a:t>No implicit solve, but time step is constrained by numerical stability limits</a:t>
            </a:r>
          </a:p>
          <a:p>
            <a:pPr marL="285750" indent="-285750">
              <a:buFont typeface="Arial" panose="020B0604020202020204" pitchFamily="34" charset="0"/>
              <a:buChar char="•"/>
            </a:pPr>
            <a:r>
              <a:rPr lang="en-US" sz="1400" dirty="0"/>
              <a:t>Limited damping options – damping decreases the stable time step.</a:t>
            </a:r>
          </a:p>
          <a:p>
            <a:pPr marL="285750" indent="-285750">
              <a:buFont typeface="Arial" panose="020B0604020202020204" pitchFamily="34" charset="0"/>
              <a:buChar char="•"/>
            </a:pPr>
            <a:r>
              <a:rPr lang="en-US" sz="1400" dirty="0"/>
              <a:t>“High frequency noise” is unavoidable due to lack of numerical damping in time integration</a:t>
            </a:r>
          </a:p>
        </p:txBody>
      </p:sp>
      <p:sp>
        <p:nvSpPr>
          <p:cNvPr id="12" name="Rectangle: Rounded Corners 11">
            <a:extLst>
              <a:ext uri="{FF2B5EF4-FFF2-40B4-BE49-F238E27FC236}">
                <a16:creationId xmlns:a16="http://schemas.microsoft.com/office/drawing/2014/main" id="{F488DBA8-9E85-4B42-893B-4E25D35AF95B}"/>
              </a:ext>
            </a:extLst>
          </p:cNvPr>
          <p:cNvSpPr/>
          <p:nvPr/>
        </p:nvSpPr>
        <p:spPr>
          <a:xfrm>
            <a:off x="6619875" y="4114801"/>
            <a:ext cx="4524375" cy="40004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Nonlinear, Implicit Dynamics</a:t>
            </a:r>
          </a:p>
        </p:txBody>
      </p:sp>
      <p:sp>
        <p:nvSpPr>
          <p:cNvPr id="13" name="TextBox 12">
            <a:extLst>
              <a:ext uri="{FF2B5EF4-FFF2-40B4-BE49-F238E27FC236}">
                <a16:creationId xmlns:a16="http://schemas.microsoft.com/office/drawing/2014/main" id="{8D291C77-89C8-4048-AB4C-69D0A5A59F1C}"/>
              </a:ext>
            </a:extLst>
          </p:cNvPr>
          <p:cNvSpPr txBox="1"/>
          <p:nvPr/>
        </p:nvSpPr>
        <p:spPr>
          <a:xfrm>
            <a:off x="6619875" y="4667250"/>
            <a:ext cx="4524376" cy="1815882"/>
          </a:xfrm>
          <a:prstGeom prst="rect">
            <a:avLst/>
          </a:prstGeom>
          <a:noFill/>
        </p:spPr>
        <p:txBody>
          <a:bodyPr wrap="square" rtlCol="0">
            <a:spAutoFit/>
          </a:bodyPr>
          <a:lstStyle/>
          <a:p>
            <a:pPr marL="285750" indent="-285750">
              <a:buFont typeface="Arial" panose="020B0604020202020204" pitchFamily="34" charset="0"/>
              <a:buChar char="•"/>
            </a:pPr>
            <a:r>
              <a:rPr lang="en-US" sz="1400" dirty="0"/>
              <a:t>Best solution type for moderately complex nonlinear events of longer duration </a:t>
            </a:r>
            <a:r>
              <a:rPr lang="en-US" sz="1400" i="1" dirty="0"/>
              <a:t>(e.g. blast wave response of a nonlinear structure)</a:t>
            </a:r>
          </a:p>
          <a:p>
            <a:pPr marL="285750" indent="-285750">
              <a:buFont typeface="Arial" panose="020B0604020202020204" pitchFamily="34" charset="0"/>
              <a:buChar char="•"/>
            </a:pPr>
            <a:r>
              <a:rPr lang="en-US" sz="1400" dirty="0"/>
              <a:t>Typical usage is long duration events (1s – 10hr)</a:t>
            </a:r>
          </a:p>
          <a:p>
            <a:pPr marL="285750" indent="-285750">
              <a:buFont typeface="Arial" panose="020B0604020202020204" pitchFamily="34" charset="0"/>
              <a:buChar char="•"/>
            </a:pPr>
            <a:r>
              <a:rPr lang="en-US" sz="1400" dirty="0"/>
              <a:t>Nonlinear implicit solve limits solution speed</a:t>
            </a:r>
          </a:p>
          <a:p>
            <a:pPr marL="285750" indent="-285750">
              <a:buFont typeface="Arial" panose="020B0604020202020204" pitchFamily="34" charset="0"/>
              <a:buChar char="•"/>
            </a:pPr>
            <a:r>
              <a:rPr lang="en-US" sz="1400" dirty="0"/>
              <a:t>Can sometimes be used to help obtain quasi-static solutions by eliminating rigid body mode issues</a:t>
            </a:r>
          </a:p>
        </p:txBody>
      </p:sp>
    </p:spTree>
    <p:extLst>
      <p:ext uri="{BB962C8B-B14F-4D97-AF65-F5344CB8AC3E}">
        <p14:creationId xmlns:p14="http://schemas.microsoft.com/office/powerpoint/2010/main" val="186774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0FBD6-D1FD-4EA4-A361-F2C0221F859A}"/>
              </a:ext>
            </a:extLst>
          </p:cNvPr>
          <p:cNvSpPr>
            <a:spLocks noGrp="1"/>
          </p:cNvSpPr>
          <p:nvPr>
            <p:ph type="title"/>
          </p:nvPr>
        </p:nvSpPr>
        <p:spPr/>
        <p:txBody>
          <a:bodyPr/>
          <a:lstStyle/>
          <a:p>
            <a:r>
              <a:rPr lang="en-US" dirty="0"/>
              <a:t>A cursory theory of time integration</a:t>
            </a:r>
          </a:p>
        </p:txBody>
      </p:sp>
      <p:sp>
        <p:nvSpPr>
          <p:cNvPr id="4" name="Slide Number Placeholder 3">
            <a:extLst>
              <a:ext uri="{FF2B5EF4-FFF2-40B4-BE49-F238E27FC236}">
                <a16:creationId xmlns:a16="http://schemas.microsoft.com/office/drawing/2014/main" id="{2AC6DC01-57B8-4107-8897-7E7013BD2188}"/>
              </a:ext>
            </a:extLst>
          </p:cNvPr>
          <p:cNvSpPr>
            <a:spLocks noGrp="1"/>
          </p:cNvSpPr>
          <p:nvPr>
            <p:ph type="sldNum" sz="quarter" idx="4"/>
          </p:nvPr>
        </p:nvSpPr>
        <p:spPr/>
        <p:txBody>
          <a:bodyPr/>
          <a:lstStyle/>
          <a:p>
            <a:pPr algn="ctr"/>
            <a:fld id="{F6B149FD-26F7-3645-B4E7-BA8B8CC5EEA8}" type="slidenum">
              <a:rPr lang="en-US" smtClean="0"/>
              <a:pPr algn="ctr"/>
              <a:t>153</a:t>
            </a:fld>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098F81C-B469-4FD9-9FE7-12CC5C8E7703}"/>
                  </a:ext>
                </a:extLst>
              </p:cNvPr>
              <p:cNvSpPr txBox="1"/>
              <p:nvPr/>
            </p:nvSpPr>
            <p:spPr>
              <a:xfrm>
                <a:off x="1229590" y="1299679"/>
                <a:ext cx="2366866" cy="2932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𝑴</m:t>
                      </m:r>
                      <m:acc>
                        <m:accPr>
                          <m:chr m:val="̈"/>
                          <m:ctrlPr>
                            <a:rPr lang="en-US" i="1">
                              <a:latin typeface="Cambria Math" panose="02040503050406030204" pitchFamily="18" charset="0"/>
                            </a:rPr>
                          </m:ctrlPr>
                        </m:accPr>
                        <m:e>
                          <m:r>
                            <a:rPr lang="en-US" b="1" i="1" smtClean="0">
                              <a:latin typeface="Cambria Math" panose="02040503050406030204" pitchFamily="18" charset="0"/>
                            </a:rPr>
                            <m:t>𝒅</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𝒇</m:t>
                          </m:r>
                        </m:e>
                        <m:sub>
                          <m:r>
                            <a:rPr lang="en-US" b="0" i="1" smtClean="0">
                              <a:latin typeface="Cambria Math" panose="02040503050406030204" pitchFamily="18" charset="0"/>
                            </a:rPr>
                            <m:t>𝑖𝑛𝑡</m:t>
                          </m:r>
                        </m:sub>
                      </m:sSub>
                      <m:r>
                        <a:rPr lang="en-US" b="0" i="1" smtClean="0">
                          <a:latin typeface="Cambria Math" panose="02040503050406030204" pitchFamily="18" charset="0"/>
                        </a:rPr>
                        <m:t>(</m:t>
                      </m:r>
                      <m:r>
                        <a:rPr lang="en-US" b="1" i="1" smtClean="0">
                          <a:latin typeface="Cambria Math" panose="02040503050406030204" pitchFamily="18" charset="0"/>
                        </a:rPr>
                        <m:t>𝒅</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1" i="1" smtClean="0">
                              <a:latin typeface="Cambria Math" panose="02040503050406030204" pitchFamily="18" charset="0"/>
                            </a:rPr>
                            <m:t>𝒅</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𝒇</m:t>
                          </m:r>
                        </m:e>
                        <m:sub>
                          <m:r>
                            <a:rPr lang="en-US" b="0" i="1" smtClean="0">
                              <a:latin typeface="Cambria Math" panose="02040503050406030204" pitchFamily="18" charset="0"/>
                            </a:rPr>
                            <m:t>𝑒𝑥𝑡</m:t>
                          </m:r>
                        </m:sub>
                      </m:sSub>
                    </m:oMath>
                  </m:oMathPara>
                </a14:m>
                <a:endParaRPr lang="en-US" b="1" dirty="0"/>
              </a:p>
            </p:txBody>
          </p:sp>
        </mc:Choice>
        <mc:Fallback xmlns="">
          <p:sp>
            <p:nvSpPr>
              <p:cNvPr id="5" name="TextBox 4">
                <a:extLst>
                  <a:ext uri="{FF2B5EF4-FFF2-40B4-BE49-F238E27FC236}">
                    <a16:creationId xmlns:a16="http://schemas.microsoft.com/office/drawing/2014/main" id="{2098F81C-B469-4FD9-9FE7-12CC5C8E7703}"/>
                  </a:ext>
                </a:extLst>
              </p:cNvPr>
              <p:cNvSpPr txBox="1">
                <a:spLocks noRot="1" noChangeAspect="1" noMove="1" noResize="1" noEditPoints="1" noAdjustHandles="1" noChangeArrowheads="1" noChangeShapeType="1" noTextEdit="1"/>
              </p:cNvSpPr>
              <p:nvPr/>
            </p:nvSpPr>
            <p:spPr>
              <a:xfrm>
                <a:off x="1229590" y="1299679"/>
                <a:ext cx="2366866" cy="293222"/>
              </a:xfrm>
              <a:prstGeom prst="rect">
                <a:avLst/>
              </a:prstGeom>
              <a:blipFill>
                <a:blip r:embed="rId2"/>
                <a:stretch>
                  <a:fillRect l="-1804" t="-12500" r="-258" b="-33333"/>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E6E1E263-F4EF-4EB7-A5E9-C1E5C8990BA8}"/>
              </a:ext>
            </a:extLst>
          </p:cNvPr>
          <p:cNvSpPr txBox="1"/>
          <p:nvPr/>
        </p:nvSpPr>
        <p:spPr>
          <a:xfrm>
            <a:off x="7072649" y="1627736"/>
            <a:ext cx="5119351" cy="861774"/>
          </a:xfrm>
          <a:prstGeom prst="rect">
            <a:avLst/>
          </a:prstGeom>
          <a:noFill/>
        </p:spPr>
        <p:txBody>
          <a:bodyPr wrap="square" rtlCol="0">
            <a:spAutoFit/>
          </a:bodyPr>
          <a:lstStyle/>
          <a:p>
            <a:r>
              <a:rPr lang="en-US" sz="1600" dirty="0"/>
              <a:t>Start with some </a:t>
            </a:r>
            <a:r>
              <a:rPr lang="en-US" sz="1600" b="1" dirty="0"/>
              <a:t>spatial</a:t>
            </a:r>
            <a:r>
              <a:rPr lang="en-US" sz="1600" dirty="0"/>
              <a:t> discretization of the underlying PDE </a:t>
            </a:r>
          </a:p>
          <a:p>
            <a:r>
              <a:rPr lang="en-US" sz="1600" dirty="0"/>
              <a:t>(note: still continuous in time)</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54E23EE-92DA-4D7C-A2E2-40812A654F2B}"/>
                  </a:ext>
                </a:extLst>
              </p:cNvPr>
              <p:cNvSpPr txBox="1"/>
              <p:nvPr/>
            </p:nvSpPr>
            <p:spPr>
              <a:xfrm>
                <a:off x="1229590" y="2412434"/>
                <a:ext cx="5365700" cy="2929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𝑴</m:t>
                      </m:r>
                      <m:sSub>
                        <m:sSubPr>
                          <m:ctrlPr>
                            <a:rPr lang="en-US" i="1">
                              <a:latin typeface="Cambria Math" panose="02040503050406030204" pitchFamily="18" charset="0"/>
                            </a:rPr>
                          </m:ctrlPr>
                        </m:sSubPr>
                        <m:e>
                          <m:r>
                            <a:rPr lang="en-US" b="1" i="1">
                              <a:latin typeface="Cambria Math" panose="02040503050406030204" pitchFamily="18" charset="0"/>
                            </a:rPr>
                            <m:t>𝒂</m:t>
                          </m:r>
                        </m:e>
                        <m:sub>
                          <m:r>
                            <a:rPr lang="en-US" i="1">
                              <a:latin typeface="Cambria Math" panose="02040503050406030204" pitchFamily="18" charset="0"/>
                            </a:rPr>
                            <m:t>𝑛</m:t>
                          </m:r>
                          <m:r>
                            <a:rPr lang="en-US" i="1">
                              <a:latin typeface="Cambria Math" panose="02040503050406030204" pitchFamily="18" charset="0"/>
                            </a:rPr>
                            <m:t>+1</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𝛼</m:t>
                          </m:r>
                        </m:e>
                      </m:d>
                      <m:sSubSup>
                        <m:sSubSupPr>
                          <m:ctrlPr>
                            <a:rPr lang="en-US" b="0" i="1" smtClean="0">
                              <a:latin typeface="Cambria Math" panose="02040503050406030204" pitchFamily="18" charset="0"/>
                            </a:rPr>
                          </m:ctrlPr>
                        </m:sSubSupPr>
                        <m:e>
                          <m:r>
                            <a:rPr lang="en-US" b="1" i="1" smtClean="0">
                              <a:latin typeface="Cambria Math" panose="02040503050406030204" pitchFamily="18" charset="0"/>
                            </a:rPr>
                            <m:t>𝒇</m:t>
                          </m:r>
                        </m:e>
                        <m:sub>
                          <m:r>
                            <a:rPr lang="en-US" b="0" i="1" smtClean="0">
                              <a:latin typeface="Cambria Math" panose="02040503050406030204" pitchFamily="18" charset="0"/>
                            </a:rPr>
                            <m:t>𝑛</m:t>
                          </m:r>
                          <m:r>
                            <a:rPr lang="en-US" b="0" i="1" smtClean="0">
                              <a:latin typeface="Cambria Math" panose="02040503050406030204" pitchFamily="18" charset="0"/>
                            </a:rPr>
                            <m:t>+1</m:t>
                          </m:r>
                        </m:sub>
                        <m:sup>
                          <m:r>
                            <a:rPr lang="en-US" b="0" i="1" smtClean="0">
                              <a:latin typeface="Cambria Math" panose="02040503050406030204" pitchFamily="18" charset="0"/>
                            </a:rPr>
                            <m:t>𝑖𝑛𝑡</m:t>
                          </m:r>
                        </m:sup>
                      </m:sSubSup>
                      <m:r>
                        <a:rPr lang="en-US" b="0" i="1" smtClean="0">
                          <a:latin typeface="Cambria Math" panose="02040503050406030204" pitchFamily="18" charset="0"/>
                        </a:rPr>
                        <m:t>−</m:t>
                      </m:r>
                      <m:r>
                        <a:rPr lang="en-US" b="0" i="1" smtClean="0">
                          <a:latin typeface="Cambria Math" panose="02040503050406030204" pitchFamily="18" charset="0"/>
                        </a:rPr>
                        <m:t>𝛼</m:t>
                      </m:r>
                      <m:sSubSup>
                        <m:sSubSupPr>
                          <m:ctrlPr>
                            <a:rPr lang="en-US" i="1">
                              <a:latin typeface="Cambria Math" panose="02040503050406030204" pitchFamily="18" charset="0"/>
                            </a:rPr>
                          </m:ctrlPr>
                        </m:sSubSupPr>
                        <m:e>
                          <m:r>
                            <a:rPr lang="en-US" b="1" i="1">
                              <a:latin typeface="Cambria Math" panose="02040503050406030204" pitchFamily="18" charset="0"/>
                            </a:rPr>
                            <m:t>𝒇</m:t>
                          </m:r>
                        </m:e>
                        <m:sub>
                          <m:r>
                            <a:rPr lang="en-US" i="1">
                              <a:latin typeface="Cambria Math" panose="02040503050406030204" pitchFamily="18" charset="0"/>
                            </a:rPr>
                            <m:t>𝑛</m:t>
                          </m:r>
                        </m:sub>
                        <m:sup>
                          <m:r>
                            <a:rPr lang="en-US" i="1">
                              <a:latin typeface="Cambria Math" panose="02040503050406030204" pitchFamily="18" charset="0"/>
                            </a:rPr>
                            <m:t>𝑖𝑛𝑡</m:t>
                          </m:r>
                        </m:sup>
                      </m:sSubSup>
                      <m:r>
                        <a:rPr lang="en-US" b="0" i="1" smtClean="0">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r>
                            <a:rPr lang="en-US" b="0" i="1" smtClean="0">
                              <a:latin typeface="Cambria Math" panose="02040503050406030204" pitchFamily="18" charset="0"/>
                            </a:rPr>
                            <m:t>+</m:t>
                          </m:r>
                          <m:r>
                            <a:rPr lang="en-US" i="1">
                              <a:latin typeface="Cambria Math" panose="02040503050406030204" pitchFamily="18" charset="0"/>
                            </a:rPr>
                            <m:t>𝛼</m:t>
                          </m:r>
                        </m:e>
                      </m:d>
                      <m:sSubSup>
                        <m:sSubSupPr>
                          <m:ctrlPr>
                            <a:rPr lang="en-US" i="1">
                              <a:latin typeface="Cambria Math" panose="02040503050406030204" pitchFamily="18" charset="0"/>
                            </a:rPr>
                          </m:ctrlPr>
                        </m:sSubSupPr>
                        <m:e>
                          <m:r>
                            <a:rPr lang="en-US" b="1" i="1">
                              <a:latin typeface="Cambria Math" panose="02040503050406030204" pitchFamily="18" charset="0"/>
                            </a:rPr>
                            <m:t>𝒇</m:t>
                          </m:r>
                        </m:e>
                        <m:sub>
                          <m:r>
                            <a:rPr lang="en-US" i="1">
                              <a:latin typeface="Cambria Math" panose="02040503050406030204" pitchFamily="18" charset="0"/>
                            </a:rPr>
                            <m:t>𝑛</m:t>
                          </m:r>
                          <m:r>
                            <a:rPr lang="en-US" i="1">
                              <a:latin typeface="Cambria Math" panose="02040503050406030204" pitchFamily="18" charset="0"/>
                            </a:rPr>
                            <m:t>+1</m:t>
                          </m:r>
                        </m:sub>
                        <m:sup>
                          <m:r>
                            <a:rPr lang="en-US" b="0" i="1" smtClean="0">
                              <a:latin typeface="Cambria Math" panose="02040503050406030204" pitchFamily="18" charset="0"/>
                            </a:rPr>
                            <m:t>𝑒𝑥𝑡</m:t>
                          </m:r>
                        </m:sup>
                      </m:sSubSup>
                      <m:r>
                        <a:rPr lang="en-US" i="1">
                          <a:latin typeface="Cambria Math" panose="02040503050406030204" pitchFamily="18" charset="0"/>
                        </a:rPr>
                        <m:t>−</m:t>
                      </m:r>
                      <m:r>
                        <a:rPr lang="en-US" i="1">
                          <a:latin typeface="Cambria Math" panose="02040503050406030204" pitchFamily="18" charset="0"/>
                        </a:rPr>
                        <m:t>𝛼</m:t>
                      </m:r>
                      <m:sSubSup>
                        <m:sSubSupPr>
                          <m:ctrlPr>
                            <a:rPr lang="en-US" i="1">
                              <a:latin typeface="Cambria Math" panose="02040503050406030204" pitchFamily="18" charset="0"/>
                            </a:rPr>
                          </m:ctrlPr>
                        </m:sSubSupPr>
                        <m:e>
                          <m:r>
                            <a:rPr lang="en-US" b="1" i="1">
                              <a:latin typeface="Cambria Math" panose="02040503050406030204" pitchFamily="18" charset="0"/>
                            </a:rPr>
                            <m:t>𝒇</m:t>
                          </m:r>
                        </m:e>
                        <m:sub>
                          <m:r>
                            <a:rPr lang="en-US" i="1">
                              <a:latin typeface="Cambria Math" panose="02040503050406030204" pitchFamily="18" charset="0"/>
                            </a:rPr>
                            <m:t>𝑛</m:t>
                          </m:r>
                        </m:sub>
                        <m:sup>
                          <m:r>
                            <a:rPr lang="en-US" b="0" i="1" smtClean="0">
                              <a:latin typeface="Cambria Math" panose="02040503050406030204" pitchFamily="18" charset="0"/>
                            </a:rPr>
                            <m:t>𝑒𝑥𝑡</m:t>
                          </m:r>
                        </m:sup>
                      </m:sSubSup>
                    </m:oMath>
                  </m:oMathPara>
                </a14:m>
                <a:endParaRPr lang="en-US" b="1" dirty="0"/>
              </a:p>
            </p:txBody>
          </p:sp>
        </mc:Choice>
        <mc:Fallback xmlns="">
          <p:sp>
            <p:nvSpPr>
              <p:cNvPr id="7" name="TextBox 6">
                <a:extLst>
                  <a:ext uri="{FF2B5EF4-FFF2-40B4-BE49-F238E27FC236}">
                    <a16:creationId xmlns:a16="http://schemas.microsoft.com/office/drawing/2014/main" id="{154E23EE-92DA-4D7C-A2E2-40812A654F2B}"/>
                  </a:ext>
                </a:extLst>
              </p:cNvPr>
              <p:cNvSpPr txBox="1">
                <a:spLocks noRot="1" noChangeAspect="1" noMove="1" noResize="1" noEditPoints="1" noAdjustHandles="1" noChangeArrowheads="1" noChangeShapeType="1" noTextEdit="1"/>
              </p:cNvSpPr>
              <p:nvPr/>
            </p:nvSpPr>
            <p:spPr>
              <a:xfrm>
                <a:off x="1229590" y="2412434"/>
                <a:ext cx="5365700" cy="292901"/>
              </a:xfrm>
              <a:prstGeom prst="rect">
                <a:avLst/>
              </a:prstGeom>
              <a:blipFill>
                <a:blip r:embed="rId3"/>
                <a:stretch>
                  <a:fillRect l="-795" t="-4167" b="-33333"/>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E21BD09E-544C-492B-A228-2F142BF481C4}"/>
              </a:ext>
            </a:extLst>
          </p:cNvPr>
          <p:cNvSpPr txBox="1"/>
          <p:nvPr/>
        </p:nvSpPr>
        <p:spPr>
          <a:xfrm>
            <a:off x="7072649" y="2787429"/>
            <a:ext cx="4785976" cy="1323439"/>
          </a:xfrm>
          <a:prstGeom prst="rect">
            <a:avLst/>
          </a:prstGeom>
          <a:noFill/>
        </p:spPr>
        <p:txBody>
          <a:bodyPr wrap="square" rtlCol="0">
            <a:spAutoFit/>
          </a:bodyPr>
          <a:lstStyle/>
          <a:p>
            <a:r>
              <a:rPr lang="en-US" sz="1600" b="1" dirty="0"/>
              <a:t>Discretize time</a:t>
            </a:r>
            <a:r>
              <a:rPr lang="en-US" sz="1600" dirty="0"/>
              <a:t>.  Multiple strategies here – some well-known include:</a:t>
            </a:r>
          </a:p>
          <a:p>
            <a:pPr marL="285750" indent="-285750">
              <a:buFont typeface="Arial" panose="020B0604020202020204" pitchFamily="34" charset="0"/>
              <a:buChar char="•"/>
            </a:pPr>
            <a:r>
              <a:rPr lang="en-US" sz="1600" dirty="0"/>
              <a:t>Newmark-Beta</a:t>
            </a:r>
          </a:p>
          <a:p>
            <a:pPr marL="285750" indent="-285750">
              <a:buFont typeface="Arial" panose="020B0604020202020204" pitchFamily="34" charset="0"/>
              <a:buChar char="•"/>
            </a:pPr>
            <a:r>
              <a:rPr lang="en-US" sz="1600" dirty="0"/>
              <a:t>Hilbert-Hughes-Taylor (default in SIERRA/SM) </a:t>
            </a:r>
          </a:p>
          <a:p>
            <a:pPr marL="285750" indent="-285750">
              <a:buFont typeface="Arial" panose="020B0604020202020204" pitchFamily="34" charset="0"/>
              <a:buChar char="•"/>
            </a:pPr>
            <a:r>
              <a:rPr lang="en-US" sz="1600" dirty="0"/>
              <a:t>Generalized Alpha     (available in SIERRA/SM)</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763C27E-76F1-47EF-8434-D50824520BA6}"/>
                  </a:ext>
                </a:extLst>
              </p:cNvPr>
              <p:cNvSpPr txBox="1"/>
              <p:nvPr/>
            </p:nvSpPr>
            <p:spPr>
              <a:xfrm>
                <a:off x="7072649" y="4340126"/>
                <a:ext cx="4243051" cy="955774"/>
              </a:xfrm>
              <a:prstGeom prst="rect">
                <a:avLst/>
              </a:prstGeom>
              <a:noFill/>
            </p:spPr>
            <p:txBody>
              <a:bodyPr wrap="square">
                <a:spAutoFit/>
              </a:bodyPr>
              <a:lstStyle/>
              <a:p>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𝒅</m:t>
                        </m:r>
                      </m:e>
                      <m:sub>
                        <m:r>
                          <a:rPr lang="en-US" b="0" i="1" smtClean="0">
                            <a:latin typeface="Cambria Math" panose="02040503050406030204" pitchFamily="18" charset="0"/>
                          </a:rPr>
                          <m:t>𝑛</m:t>
                        </m:r>
                      </m:sub>
                    </m:sSub>
                    <m:r>
                      <a:rPr lang="en-US" b="1" i="1" smtClean="0">
                        <a:latin typeface="Cambria Math" panose="02040503050406030204" pitchFamily="18" charset="0"/>
                      </a:rPr>
                      <m:t>≔</m:t>
                    </m:r>
                  </m:oMath>
                </a14:m>
                <a:r>
                  <a:rPr lang="en-US" dirty="0"/>
                  <a:t> displacement at time step ‘</a:t>
                </a:r>
                <a14:m>
                  <m:oMath xmlns:m="http://schemas.openxmlformats.org/officeDocument/2006/math">
                    <m:r>
                      <a:rPr lang="en-US" i="1">
                        <a:latin typeface="Cambria Math" panose="02040503050406030204" pitchFamily="18" charset="0"/>
                      </a:rPr>
                      <m:t>𝑛</m:t>
                    </m:r>
                  </m:oMath>
                </a14:m>
                <a:r>
                  <a:rPr lang="en-US" dirty="0"/>
                  <a:t>’</a:t>
                </a:r>
                <a:br>
                  <a:rPr lang="en-US" dirty="0"/>
                </a:b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𝒗</m:t>
                        </m:r>
                      </m:e>
                      <m:sub>
                        <m:r>
                          <a:rPr lang="en-US" b="0" i="1" smtClean="0">
                            <a:latin typeface="Cambria Math" panose="02040503050406030204" pitchFamily="18" charset="0"/>
                          </a:rPr>
                          <m:t>𝑛</m:t>
                        </m:r>
                      </m:sub>
                    </m:sSub>
                    <m:r>
                      <a:rPr lang="en-US" b="1" i="1">
                        <a:latin typeface="Cambria Math" panose="02040503050406030204" pitchFamily="18" charset="0"/>
                      </a:rPr>
                      <m:t>≔</m:t>
                    </m:r>
                  </m:oMath>
                </a14:m>
                <a:r>
                  <a:rPr lang="en-US" dirty="0"/>
                  <a:t> velocity (</a:t>
                </a:r>
                <a14:m>
                  <m:oMath xmlns:m="http://schemas.openxmlformats.org/officeDocument/2006/math">
                    <m:acc>
                      <m:accPr>
                        <m:chr m:val="̇"/>
                        <m:ctrlPr>
                          <a:rPr lang="en-US" b="0" i="1" dirty="0" smtClean="0">
                            <a:latin typeface="Cambria Math" panose="02040503050406030204" pitchFamily="18" charset="0"/>
                          </a:rPr>
                        </m:ctrlPr>
                      </m:accPr>
                      <m:e>
                        <m:r>
                          <a:rPr lang="en-US" b="1" i="1">
                            <a:latin typeface="Cambria Math" panose="02040503050406030204" pitchFamily="18" charset="0"/>
                          </a:rPr>
                          <m:t>𝒅</m:t>
                        </m:r>
                      </m:e>
                    </m:acc>
                    <m:r>
                      <a:rPr lang="en-US" b="1" i="1" smtClean="0">
                        <a:latin typeface="Cambria Math" panose="02040503050406030204" pitchFamily="18" charset="0"/>
                      </a:rPr>
                      <m:t>)</m:t>
                    </m:r>
                  </m:oMath>
                </a14:m>
                <a:br>
                  <a:rPr lang="en-US" dirty="0"/>
                </a:br>
                <a14:m>
                  <m:oMath xmlns:m="http://schemas.openxmlformats.org/officeDocument/2006/math">
                    <m:sSub>
                      <m:sSubPr>
                        <m:ctrlPr>
                          <a:rPr lang="en-US" b="1" i="1" smtClean="0">
                            <a:latin typeface="Cambria Math" panose="02040503050406030204" pitchFamily="18" charset="0"/>
                          </a:rPr>
                        </m:ctrlPr>
                      </m:sSubPr>
                      <m:e>
                        <m:r>
                          <a:rPr lang="en-US" b="1" i="1">
                            <a:latin typeface="Cambria Math" panose="02040503050406030204" pitchFamily="18" charset="0"/>
                          </a:rPr>
                          <m:t>𝒂</m:t>
                        </m:r>
                      </m:e>
                      <m:sub>
                        <m:r>
                          <a:rPr lang="en-US" b="0" i="1" smtClean="0">
                            <a:latin typeface="Cambria Math" panose="02040503050406030204" pitchFamily="18" charset="0"/>
                          </a:rPr>
                          <m:t>𝑛</m:t>
                        </m:r>
                      </m:sub>
                    </m:sSub>
                    <m:r>
                      <a:rPr lang="en-US" b="1" i="1">
                        <a:latin typeface="Cambria Math" panose="02040503050406030204" pitchFamily="18" charset="0"/>
                      </a:rPr>
                      <m:t>≔</m:t>
                    </m:r>
                  </m:oMath>
                </a14:m>
                <a:r>
                  <a:rPr lang="en-US" dirty="0"/>
                  <a:t> acceleration (</a:t>
                </a:r>
                <a14:m>
                  <m:oMath xmlns:m="http://schemas.openxmlformats.org/officeDocument/2006/math">
                    <m:acc>
                      <m:accPr>
                        <m:chr m:val="̈"/>
                        <m:ctrlPr>
                          <a:rPr lang="en-US" b="0" i="1" smtClean="0">
                            <a:latin typeface="Cambria Math" panose="02040503050406030204" pitchFamily="18" charset="0"/>
                          </a:rPr>
                        </m:ctrlPr>
                      </m:accPr>
                      <m:e>
                        <m:r>
                          <a:rPr lang="en-US" b="1" i="1" smtClean="0">
                            <a:latin typeface="Cambria Math" panose="02040503050406030204" pitchFamily="18" charset="0"/>
                          </a:rPr>
                          <m:t>𝒅</m:t>
                        </m:r>
                      </m:e>
                    </m:acc>
                  </m:oMath>
                </a14:m>
                <a:r>
                  <a:rPr lang="en-US" dirty="0"/>
                  <a:t>)</a:t>
                </a:r>
              </a:p>
            </p:txBody>
          </p:sp>
        </mc:Choice>
        <mc:Fallback xmlns="">
          <p:sp>
            <p:nvSpPr>
              <p:cNvPr id="10" name="TextBox 9">
                <a:extLst>
                  <a:ext uri="{FF2B5EF4-FFF2-40B4-BE49-F238E27FC236}">
                    <a16:creationId xmlns:a16="http://schemas.microsoft.com/office/drawing/2014/main" id="{6763C27E-76F1-47EF-8434-D50824520BA6}"/>
                  </a:ext>
                </a:extLst>
              </p:cNvPr>
              <p:cNvSpPr txBox="1">
                <a:spLocks noRot="1" noChangeAspect="1" noMove="1" noResize="1" noEditPoints="1" noAdjustHandles="1" noChangeArrowheads="1" noChangeShapeType="1" noTextEdit="1"/>
              </p:cNvSpPr>
              <p:nvPr/>
            </p:nvSpPr>
            <p:spPr>
              <a:xfrm>
                <a:off x="7072649" y="4340126"/>
                <a:ext cx="4243051" cy="955774"/>
              </a:xfrm>
              <a:prstGeom prst="rect">
                <a:avLst/>
              </a:prstGeom>
              <a:blipFill>
                <a:blip r:embed="rId4"/>
                <a:stretch>
                  <a:fillRect t="-3822" b="-95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8EB2AC5-7E84-42B7-BD31-379B8BF38F78}"/>
                  </a:ext>
                </a:extLst>
              </p:cNvPr>
              <p:cNvSpPr txBox="1"/>
              <p:nvPr/>
            </p:nvSpPr>
            <p:spPr>
              <a:xfrm>
                <a:off x="1229590" y="2828729"/>
                <a:ext cx="4763548"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𝒅</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1" i="1" smtClean="0">
                          <a:latin typeface="Cambria Math" panose="02040503050406030204" pitchFamily="18" charset="0"/>
                        </a:rPr>
                        <m:t>=</m:t>
                      </m:r>
                      <m:r>
                        <a:rPr lang="en-US" b="1" i="1" smtClean="0">
                          <a:latin typeface="Cambria Math" panose="02040503050406030204" pitchFamily="18" charset="0"/>
                        </a:rPr>
                        <m:t>𝒅</m:t>
                      </m:r>
                      <m:r>
                        <a:rPr lang="en-US" b="1" i="1" smtClean="0">
                          <a:latin typeface="Cambria Math" panose="02040503050406030204" pitchFamily="18" charset="0"/>
                        </a:rPr>
                        <m:t>+</m:t>
                      </m:r>
                      <m:r>
                        <m:rPr>
                          <m:sty m:val="p"/>
                        </m:rPr>
                        <a:rPr lang="en-US" b="0" i="0" smtClean="0">
                          <a:latin typeface="Cambria Math" panose="02040503050406030204" pitchFamily="18" charset="0"/>
                        </a:rPr>
                        <m:t>Δ</m:t>
                      </m:r>
                      <m:r>
                        <a:rPr lang="en-US" b="0" i="1" smtClean="0">
                          <a:latin typeface="Cambria Math" panose="02040503050406030204" pitchFamily="18" charset="0"/>
                        </a:rPr>
                        <m:t>𝑡</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𝒗</m:t>
                          </m:r>
                        </m:e>
                        <m:sub>
                          <m:r>
                            <a:rPr lang="en-US" b="0" i="1" smtClean="0">
                              <a:latin typeface="Cambria Math" panose="02040503050406030204" pitchFamily="18" charset="0"/>
                            </a:rPr>
                            <m:t>𝑛</m:t>
                          </m:r>
                        </m:sub>
                      </m:sSub>
                      <m:r>
                        <a:rPr lang="en-US" b="1" i="1" smtClean="0">
                          <a:latin typeface="Cambria Math" panose="02040503050406030204" pitchFamily="18" charset="0"/>
                        </a:rPr>
                        <m:t>+</m:t>
                      </m:r>
                      <m:f>
                        <m:fPr>
                          <m:ctrlPr>
                            <a:rPr lang="en-US" b="1" i="1" smtClean="0">
                              <a:latin typeface="Cambria Math" panose="02040503050406030204" pitchFamily="18" charset="0"/>
                            </a:rPr>
                          </m:ctrlPr>
                        </m:fPr>
                        <m:num>
                          <m:r>
                            <m:rPr>
                              <m:sty m:val="p"/>
                            </m:rPr>
                            <a:rPr lang="en-US" b="0" i="0" smtClean="0">
                              <a:latin typeface="Cambria Math" panose="02040503050406030204" pitchFamily="18" charset="0"/>
                            </a:rPr>
                            <m:t>Δ</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num>
                        <m:den>
                          <m:r>
                            <a:rPr lang="en-US" b="1" i="1" smtClean="0">
                              <a:latin typeface="Cambria Math" panose="02040503050406030204" pitchFamily="18" charset="0"/>
                            </a:rPr>
                            <m:t>𝟐</m:t>
                          </m:r>
                        </m:den>
                      </m:f>
                      <m:d>
                        <m:dPr>
                          <m:begChr m:val="["/>
                          <m:endChr m:val="]"/>
                          <m:ctrlPr>
                            <a:rPr lang="en-US" b="1" i="1" smtClean="0">
                              <a:latin typeface="Cambria Math" panose="02040503050406030204" pitchFamily="18" charset="0"/>
                            </a:rPr>
                          </m:ctrlPr>
                        </m:dPr>
                        <m:e>
                          <m:d>
                            <m:dPr>
                              <m:ctrlPr>
                                <a:rPr lang="en-US" b="1" i="1" smtClean="0">
                                  <a:latin typeface="Cambria Math" panose="02040503050406030204" pitchFamily="18" charset="0"/>
                                </a:rPr>
                              </m:ctrlPr>
                            </m:dPr>
                            <m:e>
                              <m:r>
                                <a:rPr lang="en-US" b="0" i="1" smtClean="0">
                                  <a:latin typeface="Cambria Math" panose="02040503050406030204" pitchFamily="18" charset="0"/>
                                </a:rPr>
                                <m:t>1−2</m:t>
                              </m:r>
                              <m:r>
                                <a:rPr lang="en-US" b="0" i="1" smtClean="0">
                                  <a:latin typeface="Cambria Math" panose="02040503050406030204" pitchFamily="18" charset="0"/>
                                </a:rPr>
                                <m:t>𝛽</m:t>
                              </m:r>
                            </m:e>
                          </m:d>
                          <m:sSub>
                            <m:sSubPr>
                              <m:ctrlPr>
                                <a:rPr lang="en-US" b="0" i="1" smtClean="0">
                                  <a:latin typeface="Cambria Math" panose="02040503050406030204" pitchFamily="18" charset="0"/>
                                </a:rPr>
                              </m:ctrlPr>
                            </m:sSubPr>
                            <m:e>
                              <m:r>
                                <a:rPr lang="en-US" b="1" i="1" smtClean="0">
                                  <a:latin typeface="Cambria Math" panose="02040503050406030204" pitchFamily="18" charset="0"/>
                                </a:rPr>
                                <m:t>𝒂</m:t>
                              </m:r>
                            </m:e>
                            <m:sub>
                              <m:r>
                                <a:rPr lang="en-US" b="0" i="1" smtClean="0">
                                  <a:latin typeface="Cambria Math" panose="02040503050406030204" pitchFamily="18" charset="0"/>
                                </a:rPr>
                                <m:t>𝑛</m:t>
                              </m:r>
                            </m:sub>
                          </m:sSub>
                          <m:r>
                            <a:rPr lang="en-US" b="0" i="1" smtClean="0">
                              <a:latin typeface="Cambria Math" panose="02040503050406030204" pitchFamily="18" charset="0"/>
                            </a:rPr>
                            <m:t>+2</m:t>
                          </m:r>
                          <m:r>
                            <a:rPr lang="en-US" b="0" i="1" smtClean="0">
                              <a:latin typeface="Cambria Math" panose="02040503050406030204" pitchFamily="18" charset="0"/>
                            </a:rPr>
                            <m:t>𝛽</m:t>
                          </m:r>
                          <m:sSub>
                            <m:sSubPr>
                              <m:ctrlPr>
                                <a:rPr lang="en-US" i="1">
                                  <a:latin typeface="Cambria Math" panose="02040503050406030204" pitchFamily="18" charset="0"/>
                                </a:rPr>
                              </m:ctrlPr>
                            </m:sSubPr>
                            <m:e>
                              <m:r>
                                <a:rPr lang="en-US" b="1" i="1">
                                  <a:latin typeface="Cambria Math" panose="02040503050406030204" pitchFamily="18" charset="0"/>
                                </a:rPr>
                                <m:t>𝒂</m:t>
                              </m:r>
                            </m:e>
                            <m:sub>
                              <m:r>
                                <a:rPr lang="en-US" i="1">
                                  <a:latin typeface="Cambria Math" panose="02040503050406030204" pitchFamily="18" charset="0"/>
                                </a:rPr>
                                <m:t>𝑛</m:t>
                              </m:r>
                              <m:r>
                                <a:rPr lang="en-US" b="0" i="1" smtClean="0">
                                  <a:latin typeface="Cambria Math" panose="02040503050406030204" pitchFamily="18" charset="0"/>
                                </a:rPr>
                                <m:t>+1</m:t>
                              </m:r>
                            </m:sub>
                          </m:sSub>
                        </m:e>
                      </m:d>
                    </m:oMath>
                  </m:oMathPara>
                </a14:m>
                <a:endParaRPr lang="en-US" b="1" dirty="0"/>
              </a:p>
            </p:txBody>
          </p:sp>
        </mc:Choice>
        <mc:Fallback xmlns="">
          <p:sp>
            <p:nvSpPr>
              <p:cNvPr id="11" name="TextBox 10">
                <a:extLst>
                  <a:ext uri="{FF2B5EF4-FFF2-40B4-BE49-F238E27FC236}">
                    <a16:creationId xmlns:a16="http://schemas.microsoft.com/office/drawing/2014/main" id="{F8EB2AC5-7E84-42B7-BD31-379B8BF38F78}"/>
                  </a:ext>
                </a:extLst>
              </p:cNvPr>
              <p:cNvSpPr txBox="1">
                <a:spLocks noRot="1" noChangeAspect="1" noMove="1" noResize="1" noEditPoints="1" noAdjustHandles="1" noChangeArrowheads="1" noChangeShapeType="1" noTextEdit="1"/>
              </p:cNvSpPr>
              <p:nvPr/>
            </p:nvSpPr>
            <p:spPr>
              <a:xfrm>
                <a:off x="1229590" y="2828729"/>
                <a:ext cx="4763548" cy="55399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8B1E3A2-4434-4482-8921-07970AAAED84}"/>
                  </a:ext>
                </a:extLst>
              </p:cNvPr>
              <p:cNvSpPr txBox="1"/>
              <p:nvPr/>
            </p:nvSpPr>
            <p:spPr>
              <a:xfrm>
                <a:off x="1239115" y="3504832"/>
                <a:ext cx="36462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𝒗</m:t>
                          </m:r>
                        </m:e>
                        <m:sub>
                          <m:r>
                            <a:rPr lang="en-US" i="1">
                              <a:latin typeface="Cambria Math" panose="02040503050406030204" pitchFamily="18" charset="0"/>
                            </a:rPr>
                            <m:t>𝑛</m:t>
                          </m:r>
                          <m:r>
                            <a:rPr lang="en-US" i="1">
                              <a:latin typeface="Cambria Math" panose="02040503050406030204" pitchFamily="18" charset="0"/>
                            </a:rPr>
                            <m:t>+1</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𝒗</m:t>
                          </m:r>
                        </m:e>
                        <m:sub>
                          <m:r>
                            <a:rPr lang="en-US" i="1">
                              <a:latin typeface="Cambria Math" panose="02040503050406030204" pitchFamily="18" charset="0"/>
                            </a:rPr>
                            <m:t>𝑛</m:t>
                          </m:r>
                        </m:sub>
                      </m:sSub>
                      <m:r>
                        <a:rPr lang="en-US" b="1" i="1">
                          <a:latin typeface="Cambria Math" panose="02040503050406030204" pitchFamily="18" charset="0"/>
                        </a:rPr>
                        <m:t>+</m:t>
                      </m:r>
                      <m:r>
                        <m:rPr>
                          <m:sty m:val="p"/>
                        </m:rPr>
                        <a:rPr lang="en-US">
                          <a:latin typeface="Cambria Math" panose="02040503050406030204" pitchFamily="18" charset="0"/>
                        </a:rPr>
                        <m:t>Δ</m:t>
                      </m:r>
                      <m:r>
                        <a:rPr lang="en-US" i="1">
                          <a:latin typeface="Cambria Math" panose="02040503050406030204" pitchFamily="18" charset="0"/>
                        </a:rPr>
                        <m:t>𝑡</m:t>
                      </m:r>
                      <m:d>
                        <m:dPr>
                          <m:begChr m:val="["/>
                          <m:endChr m:val="]"/>
                          <m:ctrlPr>
                            <a:rPr lang="en-US" b="1" i="1">
                              <a:latin typeface="Cambria Math" panose="02040503050406030204" pitchFamily="18" charset="0"/>
                            </a:rPr>
                          </m:ctrlPr>
                        </m:dPr>
                        <m:e>
                          <m:d>
                            <m:dPr>
                              <m:ctrlPr>
                                <a:rPr lang="en-US" b="1"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𝛾</m:t>
                              </m:r>
                            </m:e>
                          </m:d>
                          <m:sSub>
                            <m:sSubPr>
                              <m:ctrlPr>
                                <a:rPr lang="en-US" i="1">
                                  <a:latin typeface="Cambria Math" panose="02040503050406030204" pitchFamily="18" charset="0"/>
                                </a:rPr>
                              </m:ctrlPr>
                            </m:sSubPr>
                            <m:e>
                              <m:r>
                                <a:rPr lang="en-US" b="1" i="1">
                                  <a:latin typeface="Cambria Math" panose="02040503050406030204" pitchFamily="18" charset="0"/>
                                </a:rPr>
                                <m:t>𝒂</m:t>
                              </m:r>
                            </m:e>
                            <m:sub>
                              <m:r>
                                <a:rPr lang="en-US" i="1">
                                  <a:latin typeface="Cambria Math" panose="02040503050406030204" pitchFamily="18" charset="0"/>
                                </a:rPr>
                                <m:t>𝑛</m:t>
                              </m:r>
                            </m:sub>
                          </m:sSub>
                          <m:r>
                            <a:rPr lang="en-US" i="1">
                              <a:latin typeface="Cambria Math" panose="02040503050406030204" pitchFamily="18" charset="0"/>
                            </a:rPr>
                            <m:t>+</m:t>
                          </m:r>
                          <m:r>
                            <a:rPr lang="en-US" i="1">
                              <a:latin typeface="Cambria Math" panose="02040503050406030204" pitchFamily="18" charset="0"/>
                            </a:rPr>
                            <m:t>𝛾</m:t>
                          </m:r>
                          <m:sSub>
                            <m:sSubPr>
                              <m:ctrlPr>
                                <a:rPr lang="en-US" i="1">
                                  <a:latin typeface="Cambria Math" panose="02040503050406030204" pitchFamily="18" charset="0"/>
                                </a:rPr>
                              </m:ctrlPr>
                            </m:sSubPr>
                            <m:e>
                              <m:r>
                                <a:rPr lang="en-US" b="1" i="1">
                                  <a:latin typeface="Cambria Math" panose="02040503050406030204" pitchFamily="18" charset="0"/>
                                </a:rPr>
                                <m:t>𝒂</m:t>
                              </m:r>
                            </m:e>
                            <m:sub>
                              <m:r>
                                <a:rPr lang="en-US" i="1">
                                  <a:latin typeface="Cambria Math" panose="02040503050406030204" pitchFamily="18" charset="0"/>
                                </a:rPr>
                                <m:t>𝑛</m:t>
                              </m:r>
                              <m:r>
                                <a:rPr lang="en-US" i="1">
                                  <a:latin typeface="Cambria Math" panose="02040503050406030204" pitchFamily="18" charset="0"/>
                                </a:rPr>
                                <m:t>+1</m:t>
                              </m:r>
                            </m:sub>
                          </m:sSub>
                        </m:e>
                      </m:d>
                    </m:oMath>
                  </m:oMathPara>
                </a14:m>
                <a:endParaRPr lang="en-US" dirty="0"/>
              </a:p>
            </p:txBody>
          </p:sp>
        </mc:Choice>
        <mc:Fallback xmlns="">
          <p:sp>
            <p:nvSpPr>
              <p:cNvPr id="12" name="TextBox 11">
                <a:extLst>
                  <a:ext uri="{FF2B5EF4-FFF2-40B4-BE49-F238E27FC236}">
                    <a16:creationId xmlns:a16="http://schemas.microsoft.com/office/drawing/2014/main" id="{58B1E3A2-4434-4482-8921-07970AAAED84}"/>
                  </a:ext>
                </a:extLst>
              </p:cNvPr>
              <p:cNvSpPr txBox="1">
                <a:spLocks noRot="1" noChangeAspect="1" noMove="1" noResize="1" noEditPoints="1" noAdjustHandles="1" noChangeArrowheads="1" noChangeShapeType="1" noTextEdit="1"/>
              </p:cNvSpPr>
              <p:nvPr/>
            </p:nvSpPr>
            <p:spPr>
              <a:xfrm>
                <a:off x="1239115" y="3504832"/>
                <a:ext cx="3646255" cy="276999"/>
              </a:xfrm>
              <a:prstGeom prst="rect">
                <a:avLst/>
              </a:prstGeom>
              <a:blipFill>
                <a:blip r:embed="rId6"/>
                <a:stretch>
                  <a:fillRect l="-334" b="-22222"/>
                </a:stretch>
              </a:blipFill>
            </p:spPr>
            <p:txBody>
              <a:bodyPr/>
              <a:lstStyle/>
              <a:p>
                <a:r>
                  <a:rPr lang="en-US">
                    <a:noFill/>
                  </a:rPr>
                  <a:t> </a:t>
                </a:r>
              </a:p>
            </p:txBody>
          </p:sp>
        </mc:Fallback>
      </mc:AlternateContent>
      <p:sp>
        <p:nvSpPr>
          <p:cNvPr id="13" name="Arrow: Down 12">
            <a:extLst>
              <a:ext uri="{FF2B5EF4-FFF2-40B4-BE49-F238E27FC236}">
                <a16:creationId xmlns:a16="http://schemas.microsoft.com/office/drawing/2014/main" id="{F15080CE-41DD-4B38-A80E-B316561B7508}"/>
              </a:ext>
            </a:extLst>
          </p:cNvPr>
          <p:cNvSpPr/>
          <p:nvPr/>
        </p:nvSpPr>
        <p:spPr>
          <a:xfrm>
            <a:off x="2000250" y="1791747"/>
            <a:ext cx="323850" cy="4616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Brace 13">
            <a:extLst>
              <a:ext uri="{FF2B5EF4-FFF2-40B4-BE49-F238E27FC236}">
                <a16:creationId xmlns:a16="http://schemas.microsoft.com/office/drawing/2014/main" id="{6F3EC3D6-424D-4A92-A6D2-DC3255197F11}"/>
              </a:ext>
            </a:extLst>
          </p:cNvPr>
          <p:cNvSpPr/>
          <p:nvPr/>
        </p:nvSpPr>
        <p:spPr>
          <a:xfrm>
            <a:off x="914400" y="2412434"/>
            <a:ext cx="238125" cy="136939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69947BB6-3ADB-4DD5-BB4C-D0708531C652}"/>
              </a:ext>
            </a:extLst>
          </p:cNvPr>
          <p:cNvSpPr txBox="1"/>
          <p:nvPr/>
        </p:nvSpPr>
        <p:spPr>
          <a:xfrm rot="16200000">
            <a:off x="-219075" y="2743737"/>
            <a:ext cx="1724025" cy="646331"/>
          </a:xfrm>
          <a:prstGeom prst="rect">
            <a:avLst/>
          </a:prstGeom>
          <a:noFill/>
        </p:spPr>
        <p:txBody>
          <a:bodyPr wrap="square">
            <a:spAutoFit/>
          </a:bodyPr>
          <a:lstStyle/>
          <a:p>
            <a:pPr algn="ctr"/>
            <a:r>
              <a:rPr lang="en-US" dirty="0"/>
              <a:t>HHT Discretization</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13CBE95-2F4A-4064-AA83-C30A2FC2451A}"/>
                  </a:ext>
                </a:extLst>
              </p:cNvPr>
              <p:cNvSpPr txBox="1"/>
              <p:nvPr/>
            </p:nvSpPr>
            <p:spPr>
              <a:xfrm>
                <a:off x="1026392" y="5709200"/>
                <a:ext cx="10139215" cy="584775"/>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r>
                  <a:rPr lang="en-US" dirty="0"/>
                  <a:t>The time integration scheme above creates three new parameters: (</a:t>
                </a:r>
                <a14:m>
                  <m:oMath xmlns:m="http://schemas.openxmlformats.org/officeDocument/2006/math">
                    <m:r>
                      <a:rPr lang="en-US">
                        <a:latin typeface="Cambria Math" panose="02040503050406030204" pitchFamily="18" charset="0"/>
                      </a:rPr>
                      <m:t>𝛼</m:t>
                    </m:r>
                  </m:oMath>
                </a14:m>
                <a:r>
                  <a:rPr lang="en-US" dirty="0"/>
                  <a:t>, </a:t>
                </a:r>
                <a14:m>
                  <m:oMath xmlns:m="http://schemas.openxmlformats.org/officeDocument/2006/math">
                    <m:r>
                      <a:rPr lang="en-US">
                        <a:latin typeface="Cambria Math" panose="02040503050406030204" pitchFamily="18" charset="0"/>
                      </a:rPr>
                      <m:t>𝛽</m:t>
                    </m:r>
                  </m:oMath>
                </a14:m>
                <a:r>
                  <a:rPr lang="en-US" dirty="0"/>
                  <a:t>, </a:t>
                </a:r>
                <a14:m>
                  <m:oMath xmlns:m="http://schemas.openxmlformats.org/officeDocument/2006/math">
                    <m:r>
                      <a:rPr lang="en-US">
                        <a:latin typeface="Cambria Math" panose="02040503050406030204" pitchFamily="18" charset="0"/>
                      </a:rPr>
                      <m:t>𝛾</m:t>
                    </m:r>
                  </m:oMath>
                </a14:m>
                <a:r>
                  <a:rPr lang="en-US" dirty="0"/>
                  <a:t>).  These parameters control some important properties of the time integration scheme.</a:t>
                </a:r>
              </a:p>
            </p:txBody>
          </p:sp>
        </mc:Choice>
        <mc:Fallback xmlns="">
          <p:sp>
            <p:nvSpPr>
              <p:cNvPr id="17" name="TextBox 16">
                <a:extLst>
                  <a:ext uri="{FF2B5EF4-FFF2-40B4-BE49-F238E27FC236}">
                    <a16:creationId xmlns:a16="http://schemas.microsoft.com/office/drawing/2014/main" id="{513CBE95-2F4A-4064-AA83-C30A2FC2451A}"/>
                  </a:ext>
                </a:extLst>
              </p:cNvPr>
              <p:cNvSpPr txBox="1">
                <a:spLocks noRot="1" noChangeAspect="1" noMove="1" noResize="1" noEditPoints="1" noAdjustHandles="1" noChangeArrowheads="1" noChangeShapeType="1" noTextEdit="1"/>
              </p:cNvSpPr>
              <p:nvPr/>
            </p:nvSpPr>
            <p:spPr>
              <a:xfrm>
                <a:off x="1026392" y="5709200"/>
                <a:ext cx="10139215" cy="584775"/>
              </a:xfrm>
              <a:prstGeom prst="rect">
                <a:avLst/>
              </a:prstGeom>
              <a:blipFill>
                <a:blip r:embed="rId7"/>
                <a:stretch>
                  <a:fillRect l="-481" t="-5660" b="-1415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8EF0076-F75F-D80B-29A1-C85295C50B8E}"/>
                  </a:ext>
                </a:extLst>
              </p:cNvPr>
              <p:cNvSpPr txBox="1"/>
              <p:nvPr/>
            </p:nvSpPr>
            <p:spPr>
              <a:xfrm>
                <a:off x="1299727" y="4740409"/>
                <a:ext cx="188833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𝒅</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𝒅</m:t>
                          </m:r>
                        </m:e>
                        <m:sub>
                          <m:r>
                            <a:rPr lang="en-US" b="0" i="1" smtClean="0">
                              <a:latin typeface="Cambria Math" panose="02040503050406030204" pitchFamily="18" charset="0"/>
                            </a:rPr>
                            <m:t>𝑛</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1" i="1" smtClean="0">
                              <a:latin typeface="Cambria Math" panose="02040503050406030204" pitchFamily="18" charset="0"/>
                            </a:rPr>
                            <m:t>𝒗</m:t>
                          </m:r>
                        </m:e>
                        <m:sub>
                          <m:r>
                            <a:rPr lang="en-US" b="0" i="1" smtClean="0">
                              <a:latin typeface="Cambria Math" panose="02040503050406030204" pitchFamily="18" charset="0"/>
                            </a:rPr>
                            <m:t>𝑛</m:t>
                          </m:r>
                        </m:sub>
                      </m:sSub>
                      <m:r>
                        <m:rPr>
                          <m:sty m:val="p"/>
                        </m:rPr>
                        <a:rPr lang="en-US" b="0" i="0" smtClean="0">
                          <a:latin typeface="Cambria Math" panose="02040503050406030204" pitchFamily="18" charset="0"/>
                        </a:rPr>
                        <m:t>Δ</m:t>
                      </m:r>
                      <m:r>
                        <a:rPr lang="en-US" b="0" i="1" smtClean="0">
                          <a:latin typeface="Cambria Math" panose="02040503050406030204" pitchFamily="18" charset="0"/>
                        </a:rPr>
                        <m:t>𝑡</m:t>
                      </m:r>
                    </m:oMath>
                  </m:oMathPara>
                </a14:m>
                <a:endParaRPr lang="en-US" b="0" dirty="0"/>
              </a:p>
            </p:txBody>
          </p:sp>
        </mc:Choice>
        <mc:Fallback xmlns="">
          <p:sp>
            <p:nvSpPr>
              <p:cNvPr id="3" name="TextBox 2">
                <a:extLst>
                  <a:ext uri="{FF2B5EF4-FFF2-40B4-BE49-F238E27FC236}">
                    <a16:creationId xmlns:a16="http://schemas.microsoft.com/office/drawing/2014/main" id="{08EF0076-F75F-D80B-29A1-C85295C50B8E}"/>
                  </a:ext>
                </a:extLst>
              </p:cNvPr>
              <p:cNvSpPr txBox="1">
                <a:spLocks noRot="1" noChangeAspect="1" noMove="1" noResize="1" noEditPoints="1" noAdjustHandles="1" noChangeArrowheads="1" noChangeShapeType="1" noTextEdit="1"/>
              </p:cNvSpPr>
              <p:nvPr/>
            </p:nvSpPr>
            <p:spPr>
              <a:xfrm>
                <a:off x="1299727" y="4740409"/>
                <a:ext cx="1888337" cy="276999"/>
              </a:xfrm>
              <a:prstGeom prst="rect">
                <a:avLst/>
              </a:prstGeom>
              <a:blipFill>
                <a:blip r:embed="rId8"/>
                <a:stretch>
                  <a:fillRect l="-2581" t="-2222" r="-2258" b="-15556"/>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3CB56B58-A30E-1678-6DF1-511DB69D3B41}"/>
              </a:ext>
            </a:extLst>
          </p:cNvPr>
          <p:cNvSpPr txBox="1"/>
          <p:nvPr/>
        </p:nvSpPr>
        <p:spPr>
          <a:xfrm rot="16200000">
            <a:off x="36030" y="4483025"/>
            <a:ext cx="1252159" cy="646331"/>
          </a:xfrm>
          <a:prstGeom prst="rect">
            <a:avLst/>
          </a:prstGeom>
          <a:noFill/>
        </p:spPr>
        <p:txBody>
          <a:bodyPr wrap="square">
            <a:spAutoFit/>
          </a:bodyPr>
          <a:lstStyle/>
          <a:p>
            <a:pPr algn="ctr"/>
            <a:r>
              <a:rPr lang="en-US" dirty="0"/>
              <a:t>Explicit (notional)</a:t>
            </a:r>
          </a:p>
        </p:txBody>
      </p:sp>
      <p:sp>
        <p:nvSpPr>
          <p:cNvPr id="15" name="Left Brace 14">
            <a:extLst>
              <a:ext uri="{FF2B5EF4-FFF2-40B4-BE49-F238E27FC236}">
                <a16:creationId xmlns:a16="http://schemas.microsoft.com/office/drawing/2014/main" id="{A8D16F21-BA9A-E589-8328-3DD2407A0F44}"/>
              </a:ext>
            </a:extLst>
          </p:cNvPr>
          <p:cNvSpPr/>
          <p:nvPr/>
        </p:nvSpPr>
        <p:spPr>
          <a:xfrm>
            <a:off x="934247" y="4690744"/>
            <a:ext cx="238125" cy="43632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1694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0CAD2-8147-4411-877A-1B03FEDDC1D6}"/>
              </a:ext>
            </a:extLst>
          </p:cNvPr>
          <p:cNvSpPr>
            <a:spLocks noGrp="1"/>
          </p:cNvSpPr>
          <p:nvPr>
            <p:ph type="title"/>
          </p:nvPr>
        </p:nvSpPr>
        <p:spPr/>
        <p:txBody>
          <a:bodyPr/>
          <a:lstStyle/>
          <a:p>
            <a:r>
              <a:rPr lang="en-US" dirty="0"/>
              <a:t>The time integration coefficients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1BD4360-00B0-4E8A-80F9-57690652C54E}"/>
                  </a:ext>
                </a:extLst>
              </p:cNvPr>
              <p:cNvSpPr>
                <a:spLocks noGrp="1"/>
              </p:cNvSpPr>
              <p:nvPr>
                <p:ph idx="1"/>
              </p:nvPr>
            </p:nvSpPr>
            <p:spPr>
              <a:xfrm>
                <a:off x="762000" y="1447800"/>
                <a:ext cx="10553699" cy="1076326"/>
              </a:xfrm>
            </p:spPr>
            <p:txBody>
              <a:bodyPr>
                <a:noAutofit/>
              </a:bodyPr>
              <a:lstStyle/>
              <a:p>
                <a:r>
                  <a:rPr lang="en-US" sz="1800" dirty="0"/>
                  <a:t>By strategically discretizing time into smaller increments </a:t>
                </a:r>
                <a14:m>
                  <m:oMath xmlns:m="http://schemas.openxmlformats.org/officeDocument/2006/math">
                    <m:r>
                      <a:rPr lang="en-US" sz="1800" b="0" i="1" smtClean="0">
                        <a:latin typeface="Cambria Math" panose="02040503050406030204" pitchFamily="18" charset="0"/>
                      </a:rPr>
                      <m:t>𝑛</m:t>
                    </m:r>
                  </m:oMath>
                </a14:m>
                <a:r>
                  <a:rPr lang="en-US" sz="1800" dirty="0"/>
                  <a:t>, </a:t>
                </a:r>
                <a14:m>
                  <m:oMath xmlns:m="http://schemas.openxmlformats.org/officeDocument/2006/math">
                    <m:r>
                      <a:rPr lang="en-US" sz="1800" i="1">
                        <a:latin typeface="Cambria Math" panose="02040503050406030204" pitchFamily="18" charset="0"/>
                      </a:rPr>
                      <m:t>𝑛</m:t>
                    </m:r>
                    <m:r>
                      <a:rPr lang="en-US" sz="1800" b="0" i="1" smtClean="0">
                        <a:latin typeface="Cambria Math" panose="02040503050406030204" pitchFamily="18" charset="0"/>
                      </a:rPr>
                      <m:t>+1</m:t>
                    </m:r>
                  </m:oMath>
                </a14:m>
                <a:r>
                  <a:rPr lang="en-US" sz="1800" dirty="0"/>
                  <a:t>, </a:t>
                </a:r>
                <a14:m>
                  <m:oMath xmlns:m="http://schemas.openxmlformats.org/officeDocument/2006/math">
                    <m:r>
                      <a:rPr lang="en-US" sz="1800" i="1">
                        <a:latin typeface="Cambria Math" panose="02040503050406030204" pitchFamily="18" charset="0"/>
                      </a:rPr>
                      <m:t>𝑛</m:t>
                    </m:r>
                    <m:r>
                      <a:rPr lang="en-US" sz="1800" b="0" i="1" smtClean="0">
                        <a:latin typeface="Cambria Math" panose="02040503050406030204" pitchFamily="18" charset="0"/>
                      </a:rPr>
                      <m:t>+2</m:t>
                    </m:r>
                  </m:oMath>
                </a14:m>
                <a:r>
                  <a:rPr lang="en-US" sz="1800" dirty="0"/>
                  <a:t>, …. </a:t>
                </a:r>
                <a:r>
                  <a:rPr lang="en-US" sz="1800" b="1" dirty="0"/>
                  <a:t>we introduced three new coefficients:</a:t>
                </a:r>
              </a:p>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𝛼</m:t>
                      </m:r>
                      <m:r>
                        <a:rPr lang="en-US" sz="1800" b="0" i="0" smtClean="0">
                          <a:latin typeface="Cambria Math" panose="02040503050406030204" pitchFamily="18" charset="0"/>
                        </a:rPr>
                        <m:t>, </m:t>
                      </m:r>
                      <m:r>
                        <a:rPr lang="en-US" sz="1800" b="0" i="1" smtClean="0">
                          <a:latin typeface="Cambria Math" panose="02040503050406030204" pitchFamily="18" charset="0"/>
                        </a:rPr>
                        <m:t>𝛽</m:t>
                      </m:r>
                      <m:r>
                        <a:rPr lang="en-US" sz="1800" b="0" i="1" smtClean="0">
                          <a:latin typeface="Cambria Math" panose="02040503050406030204" pitchFamily="18" charset="0"/>
                        </a:rPr>
                        <m:t>, </m:t>
                      </m:r>
                      <m:r>
                        <a:rPr lang="en-US" sz="1800" b="0" i="1" smtClean="0">
                          <a:latin typeface="Cambria Math" panose="02040503050406030204" pitchFamily="18" charset="0"/>
                        </a:rPr>
                        <m:t>𝛾</m:t>
                      </m:r>
                    </m:oMath>
                  </m:oMathPara>
                </a14:m>
                <a:endParaRPr lang="en-US" sz="1800" dirty="0"/>
              </a:p>
            </p:txBody>
          </p:sp>
        </mc:Choice>
        <mc:Fallback xmlns="">
          <p:sp>
            <p:nvSpPr>
              <p:cNvPr id="3" name="Content Placeholder 2">
                <a:extLst>
                  <a:ext uri="{FF2B5EF4-FFF2-40B4-BE49-F238E27FC236}">
                    <a16:creationId xmlns:a16="http://schemas.microsoft.com/office/drawing/2014/main" id="{41BD4360-00B0-4E8A-80F9-57690652C54E}"/>
                  </a:ext>
                </a:extLst>
              </p:cNvPr>
              <p:cNvSpPr>
                <a:spLocks noGrp="1" noRot="1" noChangeAspect="1" noMove="1" noResize="1" noEditPoints="1" noAdjustHandles="1" noChangeArrowheads="1" noChangeShapeType="1" noTextEdit="1"/>
              </p:cNvSpPr>
              <p:nvPr>
                <p:ph idx="1"/>
              </p:nvPr>
            </p:nvSpPr>
            <p:spPr>
              <a:xfrm>
                <a:off x="762000" y="1447800"/>
                <a:ext cx="10553699" cy="1076326"/>
              </a:xfrm>
              <a:blipFill>
                <a:blip r:embed="rId2"/>
                <a:stretch>
                  <a:fillRect l="-1329" t="-738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3E4F8E8-DFD6-42C7-8883-B22A764FDCD2}"/>
              </a:ext>
            </a:extLst>
          </p:cNvPr>
          <p:cNvSpPr>
            <a:spLocks noGrp="1"/>
          </p:cNvSpPr>
          <p:nvPr>
            <p:ph type="sldNum" sz="quarter" idx="4"/>
          </p:nvPr>
        </p:nvSpPr>
        <p:spPr/>
        <p:txBody>
          <a:bodyPr/>
          <a:lstStyle/>
          <a:p>
            <a:pPr algn="ctr"/>
            <a:fld id="{F6B149FD-26F7-3645-B4E7-BA8B8CC5EEA8}" type="slidenum">
              <a:rPr lang="en-US" smtClean="0"/>
              <a:pPr algn="ctr"/>
              <a:t>154</a:t>
            </a:fld>
            <a:endParaRPr lang="en-US" dirty="0"/>
          </a:p>
        </p:txBody>
      </p:sp>
      <p:sp>
        <p:nvSpPr>
          <p:cNvPr id="5" name="Content Placeholder 2">
            <a:extLst>
              <a:ext uri="{FF2B5EF4-FFF2-40B4-BE49-F238E27FC236}">
                <a16:creationId xmlns:a16="http://schemas.microsoft.com/office/drawing/2014/main" id="{6F6DEB8F-D338-4CCB-9DBE-6C191ECEB473}"/>
              </a:ext>
            </a:extLst>
          </p:cNvPr>
          <p:cNvSpPr txBox="1">
            <a:spLocks/>
          </p:cNvSpPr>
          <p:nvPr/>
        </p:nvSpPr>
        <p:spPr>
          <a:xfrm>
            <a:off x="762000" y="3133728"/>
            <a:ext cx="5934075" cy="1943099"/>
          </a:xfrm>
          <a:prstGeom prst="rect">
            <a:avLst/>
          </a:prstGeom>
        </p:spPr>
        <p:txBody>
          <a:bodyPr vert="horz" lIns="0" tIns="0" rIns="0" bIns="0" rtlCol="0">
            <a:normAutofit/>
          </a:bodyPr>
          <a:lst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22860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85800" indent="-228600" algn="l" defTabSz="914354" rtl="0" eaLnBrk="1" latinLnBrk="0" hangingPunct="0">
              <a:lnSpc>
                <a:spcPct val="100000"/>
              </a:lnSpc>
              <a:spcBef>
                <a:spcPts val="200"/>
              </a:spcBef>
              <a:spcAft>
                <a:spcPts val="400"/>
              </a:spcAft>
              <a:buClr>
                <a:schemeClr val="accent3"/>
              </a:buClr>
              <a:buFont typeface="Wingdings" pitchFamily="2" charset="2"/>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914400" indent="-228600" algn="l" defTabSz="914354" rtl="0" eaLnBrk="1" latinLnBrk="0" hangingPunct="0">
              <a:lnSpc>
                <a:spcPct val="100000"/>
              </a:lnSpc>
              <a:spcBef>
                <a:spcPts val="200"/>
              </a:spcBef>
              <a:spcAft>
                <a:spcPts val="400"/>
              </a:spcAft>
              <a:buClr>
                <a:schemeClr val="accent2"/>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143000" indent="-228600" algn="l" defTabSz="914354" rtl="0" eaLnBrk="1" latinLnBrk="0" hangingPunct="0">
              <a:lnSpc>
                <a:spcPct val="100000"/>
              </a:lnSpc>
              <a:spcBef>
                <a:spcPts val="200"/>
              </a:spcBef>
              <a:spcAft>
                <a:spcPts val="400"/>
              </a:spcAft>
              <a:buClr>
                <a:schemeClr val="accent6"/>
              </a:buClr>
              <a:buFont typeface="Wingdings" pitchFamily="2" charset="2"/>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0"/>
              </a:spcBef>
              <a:spcAft>
                <a:spcPts val="600"/>
              </a:spcAft>
            </a:pPr>
            <a:r>
              <a:rPr lang="en-US" sz="1800" dirty="0"/>
              <a:t>These coefficients control properties of the time integration scheme:</a:t>
            </a:r>
          </a:p>
          <a:p>
            <a:pPr marL="285750" indent="-285750">
              <a:spcBef>
                <a:spcPts val="0"/>
              </a:spcBef>
              <a:spcAft>
                <a:spcPts val="600"/>
              </a:spcAft>
              <a:buFont typeface="Arial" panose="020B0604020202020204" pitchFamily="34" charset="0"/>
              <a:buChar char="•"/>
            </a:pPr>
            <a:r>
              <a:rPr lang="en-US" sz="1600" dirty="0">
                <a:solidFill>
                  <a:schemeClr val="bg1">
                    <a:lumMod val="50000"/>
                  </a:schemeClr>
                </a:solidFill>
              </a:rPr>
              <a:t>Second-order accuracy  	     (we want this)</a:t>
            </a:r>
          </a:p>
          <a:p>
            <a:pPr marL="285750" indent="-285750">
              <a:spcBef>
                <a:spcPts val="0"/>
              </a:spcBef>
              <a:spcAft>
                <a:spcPts val="600"/>
              </a:spcAft>
              <a:buFont typeface="Arial" panose="020B0604020202020204" pitchFamily="34" charset="0"/>
              <a:buChar char="•"/>
            </a:pPr>
            <a:r>
              <a:rPr lang="en-US" sz="1600" dirty="0">
                <a:solidFill>
                  <a:schemeClr val="bg1">
                    <a:lumMod val="50000"/>
                  </a:schemeClr>
                </a:solidFill>
              </a:rPr>
              <a:t>Numerical dispersion	     (undesirable)</a:t>
            </a:r>
          </a:p>
          <a:p>
            <a:pPr marL="285750" indent="-285750">
              <a:spcBef>
                <a:spcPts val="0"/>
              </a:spcBef>
              <a:spcAft>
                <a:spcPts val="600"/>
              </a:spcAft>
              <a:buFont typeface="Arial" panose="020B0604020202020204" pitchFamily="34" charset="0"/>
              <a:buChar char="•"/>
            </a:pPr>
            <a:r>
              <a:rPr lang="en-US" sz="1600" dirty="0">
                <a:solidFill>
                  <a:schemeClr val="bg1">
                    <a:lumMod val="50000"/>
                  </a:schemeClr>
                </a:solidFill>
              </a:rPr>
              <a:t>Numerical dissipation	     (desirable at high frequencies)</a:t>
            </a:r>
          </a:p>
          <a:p>
            <a:pPr marL="285750" indent="-285750">
              <a:spcBef>
                <a:spcPts val="0"/>
              </a:spcBef>
              <a:spcAft>
                <a:spcPts val="600"/>
              </a:spcAft>
              <a:buFont typeface="Arial" panose="020B0604020202020204" pitchFamily="34" charset="0"/>
              <a:buChar char="•"/>
            </a:pPr>
            <a:r>
              <a:rPr lang="en-US" sz="1600" dirty="0">
                <a:solidFill>
                  <a:schemeClr val="bg1">
                    <a:lumMod val="50000"/>
                  </a:schemeClr>
                </a:solidFill>
              </a:rPr>
              <a:t>Implicit vs. explicit solution    (based on need)</a:t>
            </a:r>
          </a:p>
        </p:txBody>
      </p:sp>
      <p:pic>
        <p:nvPicPr>
          <p:cNvPr id="7" name="Picture 6">
            <a:extLst>
              <a:ext uri="{FF2B5EF4-FFF2-40B4-BE49-F238E27FC236}">
                <a16:creationId xmlns:a16="http://schemas.microsoft.com/office/drawing/2014/main" id="{FE0106DA-7885-4F04-B4D6-50D15DABE8A2}"/>
              </a:ext>
            </a:extLst>
          </p:cNvPr>
          <p:cNvPicPr>
            <a:picLocks noChangeAspect="1"/>
          </p:cNvPicPr>
          <p:nvPr/>
        </p:nvPicPr>
        <p:blipFill>
          <a:blip r:embed="rId3"/>
          <a:stretch>
            <a:fillRect/>
          </a:stretch>
        </p:blipFill>
        <p:spPr>
          <a:xfrm>
            <a:off x="6886576" y="2800351"/>
            <a:ext cx="4829174" cy="2782023"/>
          </a:xfrm>
          <a:prstGeom prst="rect">
            <a:avLst/>
          </a:prstGeom>
        </p:spPr>
      </p:pic>
    </p:spTree>
    <p:extLst>
      <p:ext uri="{BB962C8B-B14F-4D97-AF65-F5344CB8AC3E}">
        <p14:creationId xmlns:p14="http://schemas.microsoft.com/office/powerpoint/2010/main" val="277147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9CA1922-3231-4FC9-88C5-25E27D7CE302}"/>
              </a:ext>
            </a:extLst>
          </p:cNvPr>
          <p:cNvPicPr>
            <a:picLocks noChangeAspect="1"/>
          </p:cNvPicPr>
          <p:nvPr/>
        </p:nvPicPr>
        <p:blipFill>
          <a:blip r:embed="rId2"/>
          <a:stretch>
            <a:fillRect/>
          </a:stretch>
        </p:blipFill>
        <p:spPr>
          <a:xfrm>
            <a:off x="3532719" y="1053913"/>
            <a:ext cx="2645229" cy="342900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3448CF43-AB7A-40F4-9391-A2D7CEA56E29}"/>
              </a:ext>
            </a:extLst>
          </p:cNvPr>
          <p:cNvSpPr>
            <a:spLocks noGrp="1"/>
          </p:cNvSpPr>
          <p:nvPr>
            <p:ph type="title"/>
          </p:nvPr>
        </p:nvSpPr>
        <p:spPr/>
        <p:txBody>
          <a:bodyPr/>
          <a:lstStyle/>
          <a:p>
            <a:r>
              <a:rPr lang="en-US" dirty="0"/>
              <a:t>Additional references</a:t>
            </a:r>
          </a:p>
        </p:txBody>
      </p:sp>
      <p:sp>
        <p:nvSpPr>
          <p:cNvPr id="4" name="Slide Number Placeholder 3">
            <a:extLst>
              <a:ext uri="{FF2B5EF4-FFF2-40B4-BE49-F238E27FC236}">
                <a16:creationId xmlns:a16="http://schemas.microsoft.com/office/drawing/2014/main" id="{773C123E-9A74-43C9-B03A-98840E2E36B2}"/>
              </a:ext>
            </a:extLst>
          </p:cNvPr>
          <p:cNvSpPr>
            <a:spLocks noGrp="1"/>
          </p:cNvSpPr>
          <p:nvPr>
            <p:ph type="sldNum" sz="quarter" idx="4"/>
          </p:nvPr>
        </p:nvSpPr>
        <p:spPr/>
        <p:txBody>
          <a:bodyPr/>
          <a:lstStyle/>
          <a:p>
            <a:pPr algn="ctr"/>
            <a:fld id="{F6B149FD-26F7-3645-B4E7-BA8B8CC5EEA8}" type="slidenum">
              <a:rPr lang="en-US" smtClean="0"/>
              <a:pPr algn="ctr"/>
              <a:t>155</a:t>
            </a:fld>
            <a:endParaRPr lang="en-US" dirty="0"/>
          </a:p>
        </p:txBody>
      </p:sp>
      <p:pic>
        <p:nvPicPr>
          <p:cNvPr id="5" name="Picture 4">
            <a:extLst>
              <a:ext uri="{FF2B5EF4-FFF2-40B4-BE49-F238E27FC236}">
                <a16:creationId xmlns:a16="http://schemas.microsoft.com/office/drawing/2014/main" id="{4B8AB448-D1E9-4A47-8E8C-9B58ECCD9A69}"/>
              </a:ext>
            </a:extLst>
          </p:cNvPr>
          <p:cNvPicPr>
            <a:picLocks noChangeAspect="1"/>
          </p:cNvPicPr>
          <p:nvPr/>
        </p:nvPicPr>
        <p:blipFill>
          <a:blip r:embed="rId3"/>
          <a:stretch>
            <a:fillRect/>
          </a:stretch>
        </p:blipFill>
        <p:spPr>
          <a:xfrm>
            <a:off x="509278" y="1053913"/>
            <a:ext cx="2663347" cy="34290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A150456-D274-4DF9-9C51-BA5DB7A25C56}"/>
              </a:ext>
            </a:extLst>
          </p:cNvPr>
          <p:cNvPicPr>
            <a:picLocks noChangeAspect="1"/>
          </p:cNvPicPr>
          <p:nvPr/>
        </p:nvPicPr>
        <p:blipFill>
          <a:blip r:embed="rId4"/>
          <a:stretch>
            <a:fillRect/>
          </a:stretch>
        </p:blipFill>
        <p:spPr>
          <a:xfrm>
            <a:off x="663845" y="1233902"/>
            <a:ext cx="2638305" cy="342900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7DCCB7C7-D12E-4236-9613-1C6B2662CB7A}"/>
              </a:ext>
            </a:extLst>
          </p:cNvPr>
          <p:cNvPicPr>
            <a:picLocks noChangeAspect="1"/>
          </p:cNvPicPr>
          <p:nvPr/>
        </p:nvPicPr>
        <p:blipFill>
          <a:blip r:embed="rId5"/>
          <a:stretch>
            <a:fillRect/>
          </a:stretch>
        </p:blipFill>
        <p:spPr>
          <a:xfrm>
            <a:off x="6427866" y="1053913"/>
            <a:ext cx="2642906" cy="3429001"/>
          </a:xfrm>
          <a:prstGeom prst="rect">
            <a:avLst/>
          </a:prstGeom>
          <a:ln>
            <a:noFill/>
          </a:ln>
          <a:effectLst>
            <a:outerShdw blurRad="292100" dist="139700" dir="2700000" algn="tl" rotWithShape="0">
              <a:srgbClr val="333333">
                <a:alpha val="65000"/>
              </a:srgbClr>
            </a:outerShdw>
          </a:effectLst>
        </p:spPr>
      </p:pic>
      <p:pic>
        <p:nvPicPr>
          <p:cNvPr id="3074" name="Picture 2">
            <a:extLst>
              <a:ext uri="{FF2B5EF4-FFF2-40B4-BE49-F238E27FC236}">
                <a16:creationId xmlns:a16="http://schemas.microsoft.com/office/drawing/2014/main" id="{F58969BA-921F-4A5B-865F-FD5AC85362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5013" y="1053911"/>
            <a:ext cx="2286795" cy="34290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E574D22-0370-4ED3-90E2-50ED7E8DE110}"/>
              </a:ext>
            </a:extLst>
          </p:cNvPr>
          <p:cNvSpPr txBox="1"/>
          <p:nvPr/>
        </p:nvSpPr>
        <p:spPr>
          <a:xfrm>
            <a:off x="534320" y="4973090"/>
            <a:ext cx="2638305" cy="1015663"/>
          </a:xfrm>
          <a:prstGeom prst="rect">
            <a:avLst/>
          </a:prstGeom>
          <a:noFill/>
        </p:spPr>
        <p:txBody>
          <a:bodyPr wrap="square" rtlCol="0">
            <a:spAutoFit/>
          </a:bodyPr>
          <a:lstStyle/>
          <a:p>
            <a:r>
              <a:rPr lang="en-US" sz="1200" dirty="0"/>
              <a:t>SIERRA/SM User’s Guide and Theory Manual.  Practical usage guidelines and implementation theory.  See also references therein.</a:t>
            </a:r>
          </a:p>
        </p:txBody>
      </p:sp>
      <p:sp>
        <p:nvSpPr>
          <p:cNvPr id="13" name="TextBox 12">
            <a:extLst>
              <a:ext uri="{FF2B5EF4-FFF2-40B4-BE49-F238E27FC236}">
                <a16:creationId xmlns:a16="http://schemas.microsoft.com/office/drawing/2014/main" id="{BCDCB109-275B-4E81-A1B4-E4A14B0282EC}"/>
              </a:ext>
            </a:extLst>
          </p:cNvPr>
          <p:cNvSpPr txBox="1"/>
          <p:nvPr/>
        </p:nvSpPr>
        <p:spPr>
          <a:xfrm>
            <a:off x="3589869" y="5017221"/>
            <a:ext cx="2638305" cy="830997"/>
          </a:xfrm>
          <a:prstGeom prst="rect">
            <a:avLst/>
          </a:prstGeom>
          <a:noFill/>
        </p:spPr>
        <p:txBody>
          <a:bodyPr wrap="square" rtlCol="0">
            <a:spAutoFit/>
          </a:bodyPr>
          <a:lstStyle/>
          <a:p>
            <a:r>
              <a:rPr lang="en-US" sz="1200" dirty="0"/>
              <a:t>SIERRA/SD Theory Manual.  Outline of the generalized alpha method available in both SIERRA/SM and SIERRA/SD.</a:t>
            </a:r>
          </a:p>
        </p:txBody>
      </p:sp>
      <p:sp>
        <p:nvSpPr>
          <p:cNvPr id="14" name="TextBox 13">
            <a:extLst>
              <a:ext uri="{FF2B5EF4-FFF2-40B4-BE49-F238E27FC236}">
                <a16:creationId xmlns:a16="http://schemas.microsoft.com/office/drawing/2014/main" id="{8D112D8C-AA9F-4A2A-86EE-DACF49DD9FCB}"/>
              </a:ext>
            </a:extLst>
          </p:cNvPr>
          <p:cNvSpPr txBox="1"/>
          <p:nvPr/>
        </p:nvSpPr>
        <p:spPr>
          <a:xfrm>
            <a:off x="6390099" y="5017221"/>
            <a:ext cx="2638305" cy="1015663"/>
          </a:xfrm>
          <a:prstGeom prst="rect">
            <a:avLst/>
          </a:prstGeom>
          <a:noFill/>
        </p:spPr>
        <p:txBody>
          <a:bodyPr wrap="square" rtlCol="0">
            <a:spAutoFit/>
          </a:bodyPr>
          <a:lstStyle/>
          <a:p>
            <a:r>
              <a:rPr lang="en-US" sz="1200" i="1" dirty="0"/>
              <a:t>“Fundamental Principles Defining the Implicit Dynamics Context”</a:t>
            </a:r>
            <a:r>
              <a:rPr lang="en-US" sz="1200" dirty="0"/>
              <a:t>.  A nice write-up from previous trainings with some very practical discussions.</a:t>
            </a:r>
          </a:p>
        </p:txBody>
      </p:sp>
      <p:sp>
        <p:nvSpPr>
          <p:cNvPr id="15" name="TextBox 14">
            <a:extLst>
              <a:ext uri="{FF2B5EF4-FFF2-40B4-BE49-F238E27FC236}">
                <a16:creationId xmlns:a16="http://schemas.microsoft.com/office/drawing/2014/main" id="{917DA8BA-4D6C-44F3-8159-84E0464C81BD}"/>
              </a:ext>
            </a:extLst>
          </p:cNvPr>
          <p:cNvSpPr txBox="1"/>
          <p:nvPr/>
        </p:nvSpPr>
        <p:spPr>
          <a:xfrm>
            <a:off x="9285579" y="5018261"/>
            <a:ext cx="2372101" cy="1015663"/>
          </a:xfrm>
          <a:prstGeom prst="rect">
            <a:avLst/>
          </a:prstGeom>
          <a:noFill/>
        </p:spPr>
        <p:txBody>
          <a:bodyPr wrap="square" rtlCol="0">
            <a:spAutoFit/>
          </a:bodyPr>
          <a:lstStyle/>
          <a:p>
            <a:r>
              <a:rPr lang="en-US" sz="1200" i="1" dirty="0"/>
              <a:t>The Finite Element Method (Ch. 9).  </a:t>
            </a:r>
            <a:r>
              <a:rPr lang="en-US" sz="1200" dirty="0"/>
              <a:t>A widely-available textbook with detailed discussion and development of time integration schemes.</a:t>
            </a:r>
            <a:endParaRPr lang="en-US" sz="1200" i="1" dirty="0"/>
          </a:p>
        </p:txBody>
      </p:sp>
    </p:spTree>
    <p:extLst>
      <p:ext uri="{BB962C8B-B14F-4D97-AF65-F5344CB8AC3E}">
        <p14:creationId xmlns:p14="http://schemas.microsoft.com/office/powerpoint/2010/main" val="41642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C3466-A71A-4890-96C7-64620783229A}"/>
              </a:ext>
            </a:extLst>
          </p:cNvPr>
          <p:cNvSpPr>
            <a:spLocks noGrp="1"/>
          </p:cNvSpPr>
          <p:nvPr>
            <p:ph type="title"/>
          </p:nvPr>
        </p:nvSpPr>
        <p:spPr/>
        <p:txBody>
          <a:bodyPr/>
          <a:lstStyle/>
          <a:p>
            <a:r>
              <a:rPr lang="en-US" dirty="0"/>
              <a:t>The time integration coefficients (continued)</a:t>
            </a:r>
          </a:p>
        </p:txBody>
      </p:sp>
      <p:sp>
        <p:nvSpPr>
          <p:cNvPr id="4" name="Slide Number Placeholder 3">
            <a:extLst>
              <a:ext uri="{FF2B5EF4-FFF2-40B4-BE49-F238E27FC236}">
                <a16:creationId xmlns:a16="http://schemas.microsoft.com/office/drawing/2014/main" id="{AAA100C2-5EA0-4D46-947E-2BF6CD3E927F}"/>
              </a:ext>
            </a:extLst>
          </p:cNvPr>
          <p:cNvSpPr>
            <a:spLocks noGrp="1"/>
          </p:cNvSpPr>
          <p:nvPr>
            <p:ph type="sldNum" sz="quarter" idx="4"/>
          </p:nvPr>
        </p:nvSpPr>
        <p:spPr/>
        <p:txBody>
          <a:bodyPr/>
          <a:lstStyle/>
          <a:p>
            <a:pPr algn="ctr"/>
            <a:fld id="{F6B149FD-26F7-3645-B4E7-BA8B8CC5EEA8}" type="slidenum">
              <a:rPr lang="en-US" smtClean="0"/>
              <a:pPr algn="ctr"/>
              <a:t>156</a:t>
            </a:fld>
            <a:endParaRPr lang="en-US" dirty="0"/>
          </a:p>
        </p:txBody>
      </p:sp>
      <p:grpSp>
        <p:nvGrpSpPr>
          <p:cNvPr id="15" name="Group 14">
            <a:extLst>
              <a:ext uri="{FF2B5EF4-FFF2-40B4-BE49-F238E27FC236}">
                <a16:creationId xmlns:a16="http://schemas.microsoft.com/office/drawing/2014/main" id="{DA724E74-B321-470E-9479-5F252561506B}"/>
              </a:ext>
            </a:extLst>
          </p:cNvPr>
          <p:cNvGrpSpPr/>
          <p:nvPr/>
        </p:nvGrpSpPr>
        <p:grpSpPr>
          <a:xfrm>
            <a:off x="3093299" y="1897016"/>
            <a:ext cx="5531738" cy="1299942"/>
            <a:chOff x="941010" y="2134974"/>
            <a:chExt cx="5531738" cy="1724025"/>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9A2AE60-0950-4C53-9AFA-4713881FF8CA}"/>
                    </a:ext>
                  </a:extLst>
                </p:cNvPr>
                <p:cNvSpPr txBox="1"/>
                <p:nvPr/>
              </p:nvSpPr>
              <p:spPr>
                <a:xfrm>
                  <a:off x="1671818" y="2342518"/>
                  <a:ext cx="4800930" cy="2603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rPr>
                          <m:t>𝑴</m:t>
                        </m:r>
                        <m:sSub>
                          <m:sSubPr>
                            <m:ctrlPr>
                              <a:rPr lang="en-US" sz="1600" i="1">
                                <a:latin typeface="Cambria Math" panose="02040503050406030204" pitchFamily="18" charset="0"/>
                              </a:rPr>
                            </m:ctrlPr>
                          </m:sSubPr>
                          <m:e>
                            <m:r>
                              <a:rPr lang="en-US" sz="1600" b="1" i="1">
                                <a:latin typeface="Cambria Math" panose="02040503050406030204" pitchFamily="18" charset="0"/>
                              </a:rPr>
                              <m:t>𝒂</m:t>
                            </m:r>
                          </m:e>
                          <m:sub>
                            <m:r>
                              <a:rPr lang="en-US" sz="1600" i="1">
                                <a:latin typeface="Cambria Math" panose="02040503050406030204" pitchFamily="18" charset="0"/>
                              </a:rPr>
                              <m:t>𝑛</m:t>
                            </m:r>
                            <m:r>
                              <a:rPr lang="en-US" sz="1600" i="1">
                                <a:latin typeface="Cambria Math" panose="02040503050406030204" pitchFamily="18" charset="0"/>
                              </a:rPr>
                              <m:t>+1</m:t>
                            </m:r>
                          </m:sub>
                        </m:sSub>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1+</m:t>
                            </m:r>
                            <m:r>
                              <a:rPr lang="en-US" sz="1600" b="0" i="1" smtClean="0">
                                <a:latin typeface="Cambria Math" panose="02040503050406030204" pitchFamily="18" charset="0"/>
                              </a:rPr>
                              <m:t>𝛼</m:t>
                            </m:r>
                          </m:e>
                        </m:d>
                        <m:sSubSup>
                          <m:sSubSupPr>
                            <m:ctrlPr>
                              <a:rPr lang="en-US" sz="1600" b="0" i="1" smtClean="0">
                                <a:latin typeface="Cambria Math" panose="02040503050406030204" pitchFamily="18" charset="0"/>
                              </a:rPr>
                            </m:ctrlPr>
                          </m:sSubSupPr>
                          <m:e>
                            <m:r>
                              <a:rPr lang="en-US" sz="1600" b="1" i="1" smtClean="0">
                                <a:latin typeface="Cambria Math" panose="02040503050406030204" pitchFamily="18" charset="0"/>
                              </a:rPr>
                              <m:t>𝒇</m:t>
                            </m:r>
                          </m:e>
                          <m:sub>
                            <m:r>
                              <a:rPr lang="en-US" sz="1600" b="0" i="1" smtClean="0">
                                <a:latin typeface="Cambria Math" panose="02040503050406030204" pitchFamily="18" charset="0"/>
                              </a:rPr>
                              <m:t>𝑛</m:t>
                            </m:r>
                            <m:r>
                              <a:rPr lang="en-US" sz="1600" b="0" i="1" smtClean="0">
                                <a:latin typeface="Cambria Math" panose="02040503050406030204" pitchFamily="18" charset="0"/>
                              </a:rPr>
                              <m:t>+1</m:t>
                            </m:r>
                          </m:sub>
                          <m:sup>
                            <m:r>
                              <a:rPr lang="en-US" sz="1600" b="0" i="1" smtClean="0">
                                <a:latin typeface="Cambria Math" panose="02040503050406030204" pitchFamily="18" charset="0"/>
                              </a:rPr>
                              <m:t>𝑖𝑛𝑡</m:t>
                            </m:r>
                          </m:sup>
                        </m:sSubSup>
                        <m:r>
                          <a:rPr lang="en-US" sz="1600" b="0" i="1" smtClean="0">
                            <a:latin typeface="Cambria Math" panose="02040503050406030204" pitchFamily="18" charset="0"/>
                          </a:rPr>
                          <m:t>−</m:t>
                        </m:r>
                        <m:r>
                          <a:rPr lang="en-US" sz="1600" b="0" i="1" smtClean="0">
                            <a:latin typeface="Cambria Math" panose="02040503050406030204" pitchFamily="18" charset="0"/>
                          </a:rPr>
                          <m:t>𝛼</m:t>
                        </m:r>
                        <m:sSubSup>
                          <m:sSubSupPr>
                            <m:ctrlPr>
                              <a:rPr lang="en-US" sz="1600" i="1">
                                <a:latin typeface="Cambria Math" panose="02040503050406030204" pitchFamily="18" charset="0"/>
                              </a:rPr>
                            </m:ctrlPr>
                          </m:sSubSupPr>
                          <m:e>
                            <m:r>
                              <a:rPr lang="en-US" sz="1600" b="1" i="1">
                                <a:latin typeface="Cambria Math" panose="02040503050406030204" pitchFamily="18" charset="0"/>
                              </a:rPr>
                              <m:t>𝒇</m:t>
                            </m:r>
                          </m:e>
                          <m:sub>
                            <m:r>
                              <a:rPr lang="en-US" sz="1600" i="1">
                                <a:latin typeface="Cambria Math" panose="02040503050406030204" pitchFamily="18" charset="0"/>
                              </a:rPr>
                              <m:t>𝑛</m:t>
                            </m:r>
                          </m:sub>
                          <m:sup>
                            <m:r>
                              <a:rPr lang="en-US" sz="1600" i="1">
                                <a:latin typeface="Cambria Math" panose="02040503050406030204" pitchFamily="18" charset="0"/>
                              </a:rPr>
                              <m:t>𝑖𝑛𝑡</m:t>
                            </m:r>
                          </m:sup>
                        </m:sSubSup>
                        <m:r>
                          <a:rPr lang="en-US" sz="1600" b="0" i="1" smtClean="0">
                            <a:latin typeface="Cambria Math" panose="02040503050406030204" pitchFamily="18" charset="0"/>
                          </a:rPr>
                          <m:t>=</m:t>
                        </m:r>
                        <m:d>
                          <m:dPr>
                            <m:ctrlPr>
                              <a:rPr lang="en-US" sz="1600" i="1">
                                <a:latin typeface="Cambria Math" panose="02040503050406030204" pitchFamily="18" charset="0"/>
                              </a:rPr>
                            </m:ctrlPr>
                          </m:dPr>
                          <m:e>
                            <m:r>
                              <a:rPr lang="en-US" sz="1600" i="1">
                                <a:latin typeface="Cambria Math" panose="02040503050406030204" pitchFamily="18" charset="0"/>
                              </a:rPr>
                              <m:t>1</m:t>
                            </m:r>
                            <m:r>
                              <a:rPr lang="en-US" sz="1600" b="0" i="1" smtClean="0">
                                <a:latin typeface="Cambria Math" panose="02040503050406030204" pitchFamily="18" charset="0"/>
                              </a:rPr>
                              <m:t>+</m:t>
                            </m:r>
                            <m:r>
                              <a:rPr lang="en-US" sz="1600" i="1">
                                <a:latin typeface="Cambria Math" panose="02040503050406030204" pitchFamily="18" charset="0"/>
                              </a:rPr>
                              <m:t>𝛼</m:t>
                            </m:r>
                          </m:e>
                        </m:d>
                        <m:sSubSup>
                          <m:sSubSupPr>
                            <m:ctrlPr>
                              <a:rPr lang="en-US" sz="1600" i="1">
                                <a:latin typeface="Cambria Math" panose="02040503050406030204" pitchFamily="18" charset="0"/>
                              </a:rPr>
                            </m:ctrlPr>
                          </m:sSubSupPr>
                          <m:e>
                            <m:r>
                              <a:rPr lang="en-US" sz="1600" b="1" i="1">
                                <a:latin typeface="Cambria Math" panose="02040503050406030204" pitchFamily="18" charset="0"/>
                              </a:rPr>
                              <m:t>𝒇</m:t>
                            </m:r>
                          </m:e>
                          <m:sub>
                            <m:r>
                              <a:rPr lang="en-US" sz="1600" i="1">
                                <a:latin typeface="Cambria Math" panose="02040503050406030204" pitchFamily="18" charset="0"/>
                              </a:rPr>
                              <m:t>𝑛</m:t>
                            </m:r>
                            <m:r>
                              <a:rPr lang="en-US" sz="1600" i="1">
                                <a:latin typeface="Cambria Math" panose="02040503050406030204" pitchFamily="18" charset="0"/>
                              </a:rPr>
                              <m:t>+1</m:t>
                            </m:r>
                          </m:sub>
                          <m:sup>
                            <m:r>
                              <a:rPr lang="en-US" sz="1600" b="0" i="1" smtClean="0">
                                <a:latin typeface="Cambria Math" panose="02040503050406030204" pitchFamily="18" charset="0"/>
                              </a:rPr>
                              <m:t>𝑒𝑥𝑡</m:t>
                            </m:r>
                          </m:sup>
                        </m:sSubSup>
                        <m:r>
                          <a:rPr lang="en-US" sz="1600" i="1">
                            <a:latin typeface="Cambria Math" panose="02040503050406030204" pitchFamily="18" charset="0"/>
                          </a:rPr>
                          <m:t>−</m:t>
                        </m:r>
                        <m:r>
                          <a:rPr lang="en-US" sz="1600" i="1">
                            <a:latin typeface="Cambria Math" panose="02040503050406030204" pitchFamily="18" charset="0"/>
                          </a:rPr>
                          <m:t>𝛼</m:t>
                        </m:r>
                        <m:sSubSup>
                          <m:sSubSupPr>
                            <m:ctrlPr>
                              <a:rPr lang="en-US" sz="1600" i="1">
                                <a:latin typeface="Cambria Math" panose="02040503050406030204" pitchFamily="18" charset="0"/>
                              </a:rPr>
                            </m:ctrlPr>
                          </m:sSubSupPr>
                          <m:e>
                            <m:r>
                              <a:rPr lang="en-US" sz="1600" b="1" i="1">
                                <a:latin typeface="Cambria Math" panose="02040503050406030204" pitchFamily="18" charset="0"/>
                              </a:rPr>
                              <m:t>𝒇</m:t>
                            </m:r>
                          </m:e>
                          <m:sub>
                            <m:r>
                              <a:rPr lang="en-US" sz="1600" i="1">
                                <a:latin typeface="Cambria Math" panose="02040503050406030204" pitchFamily="18" charset="0"/>
                              </a:rPr>
                              <m:t>𝑛</m:t>
                            </m:r>
                          </m:sub>
                          <m:sup>
                            <m:r>
                              <a:rPr lang="en-US" sz="1600" b="0" i="1" smtClean="0">
                                <a:latin typeface="Cambria Math" panose="02040503050406030204" pitchFamily="18" charset="0"/>
                              </a:rPr>
                              <m:t>𝑒𝑥𝑡</m:t>
                            </m:r>
                          </m:sup>
                        </m:sSubSup>
                      </m:oMath>
                    </m:oMathPara>
                  </a14:m>
                  <a:endParaRPr lang="en-US" sz="1600" b="1" dirty="0"/>
                </a:p>
              </p:txBody>
            </p:sp>
          </mc:Choice>
          <mc:Fallback xmlns="">
            <p:sp>
              <p:nvSpPr>
                <p:cNvPr id="5" name="TextBox 4">
                  <a:extLst>
                    <a:ext uri="{FF2B5EF4-FFF2-40B4-BE49-F238E27FC236}">
                      <a16:creationId xmlns:a16="http://schemas.microsoft.com/office/drawing/2014/main" id="{19A2AE60-0950-4C53-9AFA-4713881FF8CA}"/>
                    </a:ext>
                  </a:extLst>
                </p:cNvPr>
                <p:cNvSpPr txBox="1">
                  <a:spLocks noRot="1" noChangeAspect="1" noMove="1" noResize="1" noEditPoints="1" noAdjustHandles="1" noChangeArrowheads="1" noChangeShapeType="1" noTextEdit="1"/>
                </p:cNvSpPr>
                <p:nvPr/>
              </p:nvSpPr>
              <p:spPr>
                <a:xfrm>
                  <a:off x="1671818" y="2342518"/>
                  <a:ext cx="4800930" cy="260392"/>
                </a:xfrm>
                <a:prstGeom prst="rect">
                  <a:avLst/>
                </a:prstGeom>
                <a:blipFill>
                  <a:blip r:embed="rId2"/>
                  <a:stretch>
                    <a:fillRect l="-381" b="-7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8B1FFBD-1631-40CA-8DF8-A7898DF6E310}"/>
                    </a:ext>
                  </a:extLst>
                </p:cNvPr>
                <p:cNvSpPr txBox="1"/>
                <p:nvPr/>
              </p:nvSpPr>
              <p:spPr>
                <a:xfrm>
                  <a:off x="1671818" y="2729196"/>
                  <a:ext cx="4241353" cy="4925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𝒅</m:t>
                            </m:r>
                          </m:e>
                          <m:sub>
                            <m:r>
                              <a:rPr lang="en-US" sz="1600" b="0" i="1" smtClean="0">
                                <a:latin typeface="Cambria Math" panose="02040503050406030204" pitchFamily="18" charset="0"/>
                              </a:rPr>
                              <m:t>𝑛</m:t>
                            </m:r>
                            <m:r>
                              <a:rPr lang="en-US" sz="1600" b="0" i="1" smtClean="0">
                                <a:latin typeface="Cambria Math" panose="02040503050406030204" pitchFamily="18" charset="0"/>
                              </a:rPr>
                              <m:t>+1</m:t>
                            </m:r>
                          </m:sub>
                        </m:sSub>
                        <m:r>
                          <a:rPr lang="en-US" sz="1600" b="1" i="1" smtClean="0">
                            <a:latin typeface="Cambria Math" panose="02040503050406030204" pitchFamily="18" charset="0"/>
                          </a:rPr>
                          <m:t>=</m:t>
                        </m:r>
                        <m:r>
                          <a:rPr lang="en-US" sz="1600" b="1" i="1" smtClean="0">
                            <a:latin typeface="Cambria Math" panose="02040503050406030204" pitchFamily="18" charset="0"/>
                          </a:rPr>
                          <m:t>𝒅</m:t>
                        </m:r>
                        <m:r>
                          <a:rPr lang="en-US" sz="1600" b="1" i="1" smtClean="0">
                            <a:latin typeface="Cambria Math" panose="02040503050406030204" pitchFamily="18" charset="0"/>
                          </a:rPr>
                          <m:t>+</m:t>
                        </m:r>
                        <m:r>
                          <m:rPr>
                            <m:sty m:val="p"/>
                          </m:rPr>
                          <a:rPr lang="en-US" sz="1600" b="0" i="0" smtClean="0">
                            <a:latin typeface="Cambria Math" panose="02040503050406030204" pitchFamily="18" charset="0"/>
                          </a:rPr>
                          <m:t>Δ</m:t>
                        </m:r>
                        <m:r>
                          <a:rPr lang="en-US" sz="1600" b="0" i="1" smtClean="0">
                            <a:latin typeface="Cambria Math" panose="02040503050406030204" pitchFamily="18" charset="0"/>
                          </a:rPr>
                          <m:t>𝑡</m:t>
                        </m:r>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𝒗</m:t>
                            </m:r>
                          </m:e>
                          <m:sub>
                            <m:r>
                              <a:rPr lang="en-US" sz="1600" b="0" i="1" smtClean="0">
                                <a:latin typeface="Cambria Math" panose="02040503050406030204" pitchFamily="18" charset="0"/>
                              </a:rPr>
                              <m:t>𝑛</m:t>
                            </m:r>
                          </m:sub>
                        </m:sSub>
                        <m:r>
                          <a:rPr lang="en-US" sz="1600" b="1" i="1" smtClean="0">
                            <a:latin typeface="Cambria Math" panose="02040503050406030204" pitchFamily="18" charset="0"/>
                          </a:rPr>
                          <m:t>+</m:t>
                        </m:r>
                        <m:f>
                          <m:fPr>
                            <m:ctrlPr>
                              <a:rPr lang="en-US" sz="1600" b="1" i="1" smtClean="0">
                                <a:latin typeface="Cambria Math" panose="02040503050406030204" pitchFamily="18" charset="0"/>
                              </a:rPr>
                            </m:ctrlPr>
                          </m:fPr>
                          <m:num>
                            <m:r>
                              <m:rPr>
                                <m:sty m:val="p"/>
                              </m:rPr>
                              <a:rPr lang="en-US" sz="1600" b="0" i="0" smtClean="0">
                                <a:latin typeface="Cambria Math" panose="02040503050406030204" pitchFamily="18" charset="0"/>
                              </a:rPr>
                              <m:t>Δ</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𝑡</m:t>
                                </m:r>
                              </m:e>
                              <m:sup>
                                <m:r>
                                  <a:rPr lang="en-US" sz="1600" b="0" i="1" smtClean="0">
                                    <a:latin typeface="Cambria Math" panose="02040503050406030204" pitchFamily="18" charset="0"/>
                                  </a:rPr>
                                  <m:t>2</m:t>
                                </m:r>
                              </m:sup>
                            </m:sSup>
                          </m:num>
                          <m:den>
                            <m:r>
                              <a:rPr lang="en-US" sz="1600" b="1" i="1" smtClean="0">
                                <a:latin typeface="Cambria Math" panose="02040503050406030204" pitchFamily="18" charset="0"/>
                              </a:rPr>
                              <m:t>𝟐</m:t>
                            </m:r>
                          </m:den>
                        </m:f>
                        <m:d>
                          <m:dPr>
                            <m:begChr m:val="["/>
                            <m:endChr m:val="]"/>
                            <m:ctrlPr>
                              <a:rPr lang="en-US" sz="1600" b="1" i="1" smtClean="0">
                                <a:latin typeface="Cambria Math" panose="02040503050406030204" pitchFamily="18" charset="0"/>
                              </a:rPr>
                            </m:ctrlPr>
                          </m:dPr>
                          <m:e>
                            <m:d>
                              <m:dPr>
                                <m:ctrlPr>
                                  <a:rPr lang="en-US" sz="1600" b="1" i="1" smtClean="0">
                                    <a:latin typeface="Cambria Math" panose="02040503050406030204" pitchFamily="18" charset="0"/>
                                  </a:rPr>
                                </m:ctrlPr>
                              </m:dPr>
                              <m:e>
                                <m:r>
                                  <a:rPr lang="en-US" sz="1600" b="0" i="1" smtClean="0">
                                    <a:latin typeface="Cambria Math" panose="02040503050406030204" pitchFamily="18" charset="0"/>
                                  </a:rPr>
                                  <m:t>1−2</m:t>
                                </m:r>
                                <m:r>
                                  <a:rPr lang="en-US" sz="1600" b="0" i="1" smtClean="0">
                                    <a:latin typeface="Cambria Math" panose="02040503050406030204" pitchFamily="18" charset="0"/>
                                  </a:rPr>
                                  <m:t>𝛽</m:t>
                                </m:r>
                              </m:e>
                            </m:d>
                            <m:sSub>
                              <m:sSubPr>
                                <m:ctrlPr>
                                  <a:rPr lang="en-US" sz="1600" b="0" i="1" smtClean="0">
                                    <a:latin typeface="Cambria Math" panose="02040503050406030204" pitchFamily="18" charset="0"/>
                                  </a:rPr>
                                </m:ctrlPr>
                              </m:sSubPr>
                              <m:e>
                                <m:r>
                                  <a:rPr lang="en-US" sz="1600" b="1" i="1" smtClean="0">
                                    <a:latin typeface="Cambria Math" panose="02040503050406030204" pitchFamily="18" charset="0"/>
                                  </a:rPr>
                                  <m:t>𝒂</m:t>
                                </m:r>
                              </m:e>
                              <m:sub>
                                <m:r>
                                  <a:rPr lang="en-US" sz="1600" b="0" i="1" smtClean="0">
                                    <a:latin typeface="Cambria Math" panose="02040503050406030204" pitchFamily="18" charset="0"/>
                                  </a:rPr>
                                  <m:t>𝑛</m:t>
                                </m:r>
                              </m:sub>
                            </m:sSub>
                            <m:r>
                              <a:rPr lang="en-US" sz="1600" b="0" i="1" smtClean="0">
                                <a:latin typeface="Cambria Math" panose="02040503050406030204" pitchFamily="18" charset="0"/>
                              </a:rPr>
                              <m:t>+2</m:t>
                            </m:r>
                            <m:r>
                              <a:rPr lang="en-US" sz="1600" b="0" i="1" smtClean="0">
                                <a:latin typeface="Cambria Math" panose="02040503050406030204" pitchFamily="18" charset="0"/>
                              </a:rPr>
                              <m:t>𝛽</m:t>
                            </m:r>
                            <m:sSub>
                              <m:sSubPr>
                                <m:ctrlPr>
                                  <a:rPr lang="en-US" sz="1600" i="1">
                                    <a:latin typeface="Cambria Math" panose="02040503050406030204" pitchFamily="18" charset="0"/>
                                  </a:rPr>
                                </m:ctrlPr>
                              </m:sSubPr>
                              <m:e>
                                <m:r>
                                  <a:rPr lang="en-US" sz="1600" b="1" i="1">
                                    <a:latin typeface="Cambria Math" panose="02040503050406030204" pitchFamily="18" charset="0"/>
                                  </a:rPr>
                                  <m:t>𝒂</m:t>
                                </m:r>
                              </m:e>
                              <m:sub>
                                <m:r>
                                  <a:rPr lang="en-US" sz="1600" i="1">
                                    <a:latin typeface="Cambria Math" panose="02040503050406030204" pitchFamily="18" charset="0"/>
                                  </a:rPr>
                                  <m:t>𝑛</m:t>
                                </m:r>
                                <m:r>
                                  <a:rPr lang="en-US" sz="1600" b="0" i="1" smtClean="0">
                                    <a:latin typeface="Cambria Math" panose="02040503050406030204" pitchFamily="18" charset="0"/>
                                  </a:rPr>
                                  <m:t>+1</m:t>
                                </m:r>
                              </m:sub>
                            </m:sSub>
                          </m:e>
                        </m:d>
                      </m:oMath>
                    </m:oMathPara>
                  </a14:m>
                  <a:endParaRPr lang="en-US" sz="1600" b="1" dirty="0"/>
                </a:p>
              </p:txBody>
            </p:sp>
          </mc:Choice>
          <mc:Fallback xmlns="">
            <p:sp>
              <p:nvSpPr>
                <p:cNvPr id="6" name="TextBox 5">
                  <a:extLst>
                    <a:ext uri="{FF2B5EF4-FFF2-40B4-BE49-F238E27FC236}">
                      <a16:creationId xmlns:a16="http://schemas.microsoft.com/office/drawing/2014/main" id="{18B1FFBD-1631-40CA-8DF8-A7898DF6E310}"/>
                    </a:ext>
                  </a:extLst>
                </p:cNvPr>
                <p:cNvSpPr txBox="1">
                  <a:spLocks noRot="1" noChangeAspect="1" noMove="1" noResize="1" noEditPoints="1" noAdjustHandles="1" noChangeArrowheads="1" noChangeShapeType="1" noTextEdit="1"/>
                </p:cNvSpPr>
                <p:nvPr/>
              </p:nvSpPr>
              <p:spPr>
                <a:xfrm>
                  <a:off x="1671818" y="2729196"/>
                  <a:ext cx="4241353" cy="492507"/>
                </a:xfrm>
                <a:prstGeom prst="rect">
                  <a:avLst/>
                </a:prstGeom>
                <a:blipFill>
                  <a:blip r:embed="rId3"/>
                  <a:stretch>
                    <a:fillRect b="-311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3DE2F5C-2333-4A5A-B421-F78D4E646D82}"/>
                    </a:ext>
                  </a:extLst>
                </p:cNvPr>
                <p:cNvSpPr txBox="1"/>
                <p:nvPr/>
              </p:nvSpPr>
              <p:spPr>
                <a:xfrm>
                  <a:off x="1681343" y="3498078"/>
                  <a:ext cx="3248133" cy="2462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1" i="1">
                                <a:latin typeface="Cambria Math" panose="02040503050406030204" pitchFamily="18" charset="0"/>
                              </a:rPr>
                            </m:ctrlPr>
                          </m:sSubPr>
                          <m:e>
                            <m:r>
                              <a:rPr lang="en-US" sz="1600" b="1" i="1">
                                <a:latin typeface="Cambria Math" panose="02040503050406030204" pitchFamily="18" charset="0"/>
                              </a:rPr>
                              <m:t>𝒗</m:t>
                            </m:r>
                          </m:e>
                          <m:sub>
                            <m:r>
                              <a:rPr lang="en-US" sz="1600" i="1">
                                <a:latin typeface="Cambria Math" panose="02040503050406030204" pitchFamily="18" charset="0"/>
                              </a:rPr>
                              <m:t>𝑛</m:t>
                            </m:r>
                            <m:r>
                              <a:rPr lang="en-US" sz="1600" i="1">
                                <a:latin typeface="Cambria Math" panose="02040503050406030204" pitchFamily="18" charset="0"/>
                              </a:rPr>
                              <m:t>+1</m:t>
                            </m:r>
                          </m:sub>
                        </m:sSub>
                        <m:r>
                          <a:rPr lang="en-US" sz="1600" b="1" i="1">
                            <a:latin typeface="Cambria Math" panose="02040503050406030204" pitchFamily="18" charset="0"/>
                          </a:rPr>
                          <m:t>=</m:t>
                        </m:r>
                        <m:sSub>
                          <m:sSubPr>
                            <m:ctrlPr>
                              <a:rPr lang="en-US" sz="1600" b="1" i="1">
                                <a:latin typeface="Cambria Math" panose="02040503050406030204" pitchFamily="18" charset="0"/>
                              </a:rPr>
                            </m:ctrlPr>
                          </m:sSubPr>
                          <m:e>
                            <m:r>
                              <a:rPr lang="en-US" sz="1600" b="1" i="1">
                                <a:latin typeface="Cambria Math" panose="02040503050406030204" pitchFamily="18" charset="0"/>
                              </a:rPr>
                              <m:t>𝒗</m:t>
                            </m:r>
                          </m:e>
                          <m:sub>
                            <m:r>
                              <a:rPr lang="en-US" sz="1600" i="1">
                                <a:latin typeface="Cambria Math" panose="02040503050406030204" pitchFamily="18" charset="0"/>
                              </a:rPr>
                              <m:t>𝑛</m:t>
                            </m:r>
                          </m:sub>
                        </m:sSub>
                        <m:r>
                          <a:rPr lang="en-US" sz="1600" b="1" i="1">
                            <a:latin typeface="Cambria Math" panose="02040503050406030204" pitchFamily="18" charset="0"/>
                          </a:rPr>
                          <m:t>+</m:t>
                        </m:r>
                        <m:r>
                          <m:rPr>
                            <m:sty m:val="p"/>
                          </m:rPr>
                          <a:rPr lang="en-US" sz="1600">
                            <a:latin typeface="Cambria Math" panose="02040503050406030204" pitchFamily="18" charset="0"/>
                          </a:rPr>
                          <m:t>Δ</m:t>
                        </m:r>
                        <m:r>
                          <a:rPr lang="en-US" sz="1600" i="1">
                            <a:latin typeface="Cambria Math" panose="02040503050406030204" pitchFamily="18" charset="0"/>
                          </a:rPr>
                          <m:t>𝑡</m:t>
                        </m:r>
                        <m:d>
                          <m:dPr>
                            <m:begChr m:val="["/>
                            <m:endChr m:val="]"/>
                            <m:ctrlPr>
                              <a:rPr lang="en-US" sz="1600" b="1" i="1">
                                <a:latin typeface="Cambria Math" panose="02040503050406030204" pitchFamily="18" charset="0"/>
                              </a:rPr>
                            </m:ctrlPr>
                          </m:dPr>
                          <m:e>
                            <m:d>
                              <m:dPr>
                                <m:ctrlPr>
                                  <a:rPr lang="en-US" sz="1600" b="1" i="1">
                                    <a:latin typeface="Cambria Math" panose="02040503050406030204" pitchFamily="18" charset="0"/>
                                  </a:rPr>
                                </m:ctrlPr>
                              </m:dPr>
                              <m:e>
                                <m:r>
                                  <a:rPr lang="en-US" sz="1600" i="1">
                                    <a:latin typeface="Cambria Math" panose="02040503050406030204" pitchFamily="18" charset="0"/>
                                  </a:rPr>
                                  <m:t>1−</m:t>
                                </m:r>
                                <m:r>
                                  <a:rPr lang="en-US" sz="1600" i="1">
                                    <a:latin typeface="Cambria Math" panose="02040503050406030204" pitchFamily="18" charset="0"/>
                                  </a:rPr>
                                  <m:t>𝛾</m:t>
                                </m:r>
                              </m:e>
                            </m:d>
                            <m:sSub>
                              <m:sSubPr>
                                <m:ctrlPr>
                                  <a:rPr lang="en-US" sz="1600" i="1">
                                    <a:latin typeface="Cambria Math" panose="02040503050406030204" pitchFamily="18" charset="0"/>
                                  </a:rPr>
                                </m:ctrlPr>
                              </m:sSubPr>
                              <m:e>
                                <m:r>
                                  <a:rPr lang="en-US" sz="1600" b="1" i="1">
                                    <a:latin typeface="Cambria Math" panose="02040503050406030204" pitchFamily="18" charset="0"/>
                                  </a:rPr>
                                  <m:t>𝒂</m:t>
                                </m:r>
                              </m:e>
                              <m:sub>
                                <m:r>
                                  <a:rPr lang="en-US" sz="1600" i="1">
                                    <a:latin typeface="Cambria Math" panose="02040503050406030204" pitchFamily="18" charset="0"/>
                                  </a:rPr>
                                  <m:t>𝑛</m:t>
                                </m:r>
                              </m:sub>
                            </m:sSub>
                            <m:r>
                              <a:rPr lang="en-US" sz="1600" i="1">
                                <a:latin typeface="Cambria Math" panose="02040503050406030204" pitchFamily="18" charset="0"/>
                              </a:rPr>
                              <m:t>+</m:t>
                            </m:r>
                            <m:r>
                              <a:rPr lang="en-US" sz="1600" i="1">
                                <a:latin typeface="Cambria Math" panose="02040503050406030204" pitchFamily="18" charset="0"/>
                              </a:rPr>
                              <m:t>𝛾</m:t>
                            </m:r>
                            <m:sSub>
                              <m:sSubPr>
                                <m:ctrlPr>
                                  <a:rPr lang="en-US" sz="1600" i="1">
                                    <a:latin typeface="Cambria Math" panose="02040503050406030204" pitchFamily="18" charset="0"/>
                                  </a:rPr>
                                </m:ctrlPr>
                              </m:sSubPr>
                              <m:e>
                                <m:r>
                                  <a:rPr lang="en-US" sz="1600" b="1" i="1">
                                    <a:latin typeface="Cambria Math" panose="02040503050406030204" pitchFamily="18" charset="0"/>
                                  </a:rPr>
                                  <m:t>𝒂</m:t>
                                </m:r>
                              </m:e>
                              <m:sub>
                                <m:r>
                                  <a:rPr lang="en-US" sz="1600" i="1">
                                    <a:latin typeface="Cambria Math" panose="02040503050406030204" pitchFamily="18" charset="0"/>
                                  </a:rPr>
                                  <m:t>𝑛</m:t>
                                </m:r>
                                <m:r>
                                  <a:rPr lang="en-US" sz="1600" i="1">
                                    <a:latin typeface="Cambria Math" panose="02040503050406030204" pitchFamily="18" charset="0"/>
                                  </a:rPr>
                                  <m:t>+1</m:t>
                                </m:r>
                              </m:sub>
                            </m:sSub>
                          </m:e>
                        </m:d>
                      </m:oMath>
                    </m:oMathPara>
                  </a14:m>
                  <a:endParaRPr lang="en-US" sz="1600" dirty="0"/>
                </a:p>
              </p:txBody>
            </p:sp>
          </mc:Choice>
          <mc:Fallback xmlns="">
            <p:sp>
              <p:nvSpPr>
                <p:cNvPr id="7" name="TextBox 6">
                  <a:extLst>
                    <a:ext uri="{FF2B5EF4-FFF2-40B4-BE49-F238E27FC236}">
                      <a16:creationId xmlns:a16="http://schemas.microsoft.com/office/drawing/2014/main" id="{43DE2F5C-2333-4A5A-B421-F78D4E646D82}"/>
                    </a:ext>
                  </a:extLst>
                </p:cNvPr>
                <p:cNvSpPr txBox="1">
                  <a:spLocks noRot="1" noChangeAspect="1" noMove="1" noResize="1" noEditPoints="1" noAdjustHandles="1" noChangeArrowheads="1" noChangeShapeType="1" noTextEdit="1"/>
                </p:cNvSpPr>
                <p:nvPr/>
              </p:nvSpPr>
              <p:spPr>
                <a:xfrm>
                  <a:off x="1681343" y="3498078"/>
                  <a:ext cx="3248133" cy="246222"/>
                </a:xfrm>
                <a:prstGeom prst="rect">
                  <a:avLst/>
                </a:prstGeom>
                <a:blipFill>
                  <a:blip r:embed="rId4"/>
                  <a:stretch>
                    <a:fillRect l="-375" b="-60000"/>
                  </a:stretch>
                </a:blipFill>
              </p:spPr>
              <p:txBody>
                <a:bodyPr/>
                <a:lstStyle/>
                <a:p>
                  <a:r>
                    <a:rPr lang="en-US">
                      <a:noFill/>
                    </a:rPr>
                    <a:t> </a:t>
                  </a:r>
                </a:p>
              </p:txBody>
            </p:sp>
          </mc:Fallback>
        </mc:AlternateContent>
        <p:sp>
          <p:nvSpPr>
            <p:cNvPr id="8" name="Left Brace 7">
              <a:extLst>
                <a:ext uri="{FF2B5EF4-FFF2-40B4-BE49-F238E27FC236}">
                  <a16:creationId xmlns:a16="http://schemas.microsoft.com/office/drawing/2014/main" id="{24A141C7-F659-41F3-85F9-8257AA499256}"/>
                </a:ext>
              </a:extLst>
            </p:cNvPr>
            <p:cNvSpPr/>
            <p:nvPr/>
          </p:nvSpPr>
          <p:spPr>
            <a:xfrm>
              <a:off x="1356628" y="2342518"/>
              <a:ext cx="238125" cy="136939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9" name="TextBox 8">
              <a:extLst>
                <a:ext uri="{FF2B5EF4-FFF2-40B4-BE49-F238E27FC236}">
                  <a16:creationId xmlns:a16="http://schemas.microsoft.com/office/drawing/2014/main" id="{C64B39D0-5CC3-494B-B0D0-1D86D23C1902}"/>
                </a:ext>
              </a:extLst>
            </p:cNvPr>
            <p:cNvSpPr txBox="1"/>
            <p:nvPr/>
          </p:nvSpPr>
          <p:spPr>
            <a:xfrm rot="16200000">
              <a:off x="248274" y="2827710"/>
              <a:ext cx="1724025" cy="338554"/>
            </a:xfrm>
            <a:prstGeom prst="rect">
              <a:avLst/>
            </a:prstGeom>
            <a:noFill/>
          </p:spPr>
          <p:txBody>
            <a:bodyPr wrap="square">
              <a:spAutoFit/>
            </a:bodyPr>
            <a:lstStyle/>
            <a:p>
              <a:pPr algn="ctr"/>
              <a:r>
                <a:rPr lang="en-US" sz="1600" dirty="0"/>
                <a:t>HHT</a:t>
              </a:r>
            </a:p>
          </p:txBody>
        </p:sp>
      </p:grpSp>
      <p:sp>
        <p:nvSpPr>
          <p:cNvPr id="10" name="Content Placeholder 2">
            <a:extLst>
              <a:ext uri="{FF2B5EF4-FFF2-40B4-BE49-F238E27FC236}">
                <a16:creationId xmlns:a16="http://schemas.microsoft.com/office/drawing/2014/main" id="{A35E4362-8561-4F83-9FB4-B10BCB5E492B}"/>
              </a:ext>
            </a:extLst>
          </p:cNvPr>
          <p:cNvSpPr>
            <a:spLocks noGrp="1"/>
          </p:cNvSpPr>
          <p:nvPr>
            <p:ph idx="1"/>
          </p:nvPr>
        </p:nvSpPr>
        <p:spPr>
          <a:xfrm>
            <a:off x="707997" y="1209841"/>
            <a:ext cx="10553699" cy="687174"/>
          </a:xfrm>
        </p:spPr>
        <p:txBody>
          <a:bodyPr>
            <a:noAutofit/>
          </a:bodyPr>
          <a:lstStyle/>
          <a:p>
            <a:r>
              <a:rPr lang="en-US" sz="1800" dirty="0"/>
              <a:t>Recall the HHT Discretization (other discretization strategies such as the Generalized Alpha Method are not presented in detail), reproduced here for reference:</a:t>
            </a:r>
          </a:p>
        </p:txBody>
      </p:sp>
      <mc:AlternateContent xmlns:mc="http://schemas.openxmlformats.org/markup-compatibility/2006" xmlns:a14="http://schemas.microsoft.com/office/drawing/2010/main">
        <mc:Choice Requires="a14">
          <p:graphicFrame>
            <p:nvGraphicFramePr>
              <p:cNvPr id="14" name="Table 14">
                <a:extLst>
                  <a:ext uri="{FF2B5EF4-FFF2-40B4-BE49-F238E27FC236}">
                    <a16:creationId xmlns:a16="http://schemas.microsoft.com/office/drawing/2014/main" id="{7F9407A4-5ABC-4B24-91C6-FAB993C569CA}"/>
                  </a:ext>
                </a:extLst>
              </p:cNvPr>
              <p:cNvGraphicFramePr>
                <a:graphicFrameLocks noGrp="1"/>
              </p:cNvGraphicFramePr>
              <p:nvPr>
                <p:extLst>
                  <p:ext uri="{D42A27DB-BD31-4B8C-83A1-F6EECF244321}">
                    <p14:modId xmlns:p14="http://schemas.microsoft.com/office/powerpoint/2010/main" val="3054876578"/>
                  </p:ext>
                </p:extLst>
              </p:nvPr>
            </p:nvGraphicFramePr>
            <p:xfrm>
              <a:off x="707997" y="3506740"/>
              <a:ext cx="10661703" cy="2748726"/>
            </p:xfrm>
            <a:graphic>
              <a:graphicData uri="http://schemas.openxmlformats.org/drawingml/2006/table">
                <a:tbl>
                  <a:tblPr firstRow="1" bandRow="1">
                    <a:tableStyleId>{5C22544A-7EE6-4342-B048-85BDC9FD1C3A}</a:tableStyleId>
                  </a:tblPr>
                  <a:tblGrid>
                    <a:gridCol w="2794052">
                      <a:extLst>
                        <a:ext uri="{9D8B030D-6E8A-4147-A177-3AD203B41FA5}">
                          <a16:colId xmlns:a16="http://schemas.microsoft.com/office/drawing/2014/main" val="3030287763"/>
                        </a:ext>
                      </a:extLst>
                    </a:gridCol>
                    <a:gridCol w="2047875">
                      <a:extLst>
                        <a:ext uri="{9D8B030D-6E8A-4147-A177-3AD203B41FA5}">
                          <a16:colId xmlns:a16="http://schemas.microsoft.com/office/drawing/2014/main" val="1383316775"/>
                        </a:ext>
                      </a:extLst>
                    </a:gridCol>
                    <a:gridCol w="1619250">
                      <a:extLst>
                        <a:ext uri="{9D8B030D-6E8A-4147-A177-3AD203B41FA5}">
                          <a16:colId xmlns:a16="http://schemas.microsoft.com/office/drawing/2014/main" val="3831552164"/>
                        </a:ext>
                      </a:extLst>
                    </a:gridCol>
                    <a:gridCol w="4200526">
                      <a:extLst>
                        <a:ext uri="{9D8B030D-6E8A-4147-A177-3AD203B41FA5}">
                          <a16:colId xmlns:a16="http://schemas.microsoft.com/office/drawing/2014/main" val="3241930996"/>
                        </a:ext>
                      </a:extLst>
                    </a:gridCol>
                  </a:tblGrid>
                  <a:tr h="370840">
                    <a:tc>
                      <a:txBody>
                        <a:bodyPr/>
                        <a:lstStyle/>
                        <a:p>
                          <a:r>
                            <a:rPr lang="en-US" sz="1400" dirty="0"/>
                            <a:t>Coefficients</a:t>
                          </a:r>
                        </a:p>
                      </a:txBody>
                      <a:tcPr/>
                    </a:tc>
                    <a:tc>
                      <a:txBody>
                        <a:bodyPr/>
                        <a:lstStyle/>
                        <a:p>
                          <a:r>
                            <a:rPr lang="en-US" sz="1400" dirty="0"/>
                            <a:t>Scheme</a:t>
                          </a:r>
                        </a:p>
                      </a:txBody>
                      <a:tcPr/>
                    </a:tc>
                    <a:tc>
                      <a:txBody>
                        <a:bodyPr/>
                        <a:lstStyle/>
                        <a:p>
                          <a:r>
                            <a:rPr lang="en-US" sz="1400" dirty="0"/>
                            <a:t>Unconditionally </a:t>
                          </a:r>
                        </a:p>
                        <a:p>
                          <a:r>
                            <a:rPr lang="en-US" sz="1400" dirty="0"/>
                            <a:t>Stable</a:t>
                          </a:r>
                        </a:p>
                      </a:txBody>
                      <a:tcPr/>
                    </a:tc>
                    <a:tc>
                      <a:txBody>
                        <a:bodyPr/>
                        <a:lstStyle/>
                        <a:p>
                          <a:r>
                            <a:rPr lang="en-US" sz="1400" dirty="0"/>
                            <a:t>Properties</a:t>
                          </a:r>
                        </a:p>
                      </a:txBody>
                      <a:tcPr/>
                    </a:tc>
                    <a:extLst>
                      <a:ext uri="{0D108BD9-81ED-4DB2-BD59-A6C34878D82A}">
                        <a16:rowId xmlns:a16="http://schemas.microsoft.com/office/drawing/2014/main" val="3533972574"/>
                      </a:ext>
                    </a:extLst>
                  </a:tr>
                  <a:tr h="370840">
                    <a:tc>
                      <a:txBody>
                        <a:bodyPr/>
                        <a:lstStyle/>
                        <a:p>
                          <a:pPr algn="l"/>
                          <a14:m>
                            <m:oMathPara xmlns:m="http://schemas.openxmlformats.org/officeDocument/2006/math">
                              <m:oMathParaPr>
                                <m:jc m:val="centerGroup"/>
                              </m:oMathParaPr>
                              <m:oMath xmlns:m="http://schemas.openxmlformats.org/officeDocument/2006/math">
                                <m:d>
                                  <m:dPr>
                                    <m:ctrlPr>
                                      <a:rPr lang="en-US" sz="1400" b="0" i="1" smtClean="0">
                                        <a:solidFill>
                                          <a:schemeClr val="tx1"/>
                                        </a:solidFill>
                                        <a:latin typeface="Cambria Math" panose="02040503050406030204" pitchFamily="18" charset="0"/>
                                      </a:rPr>
                                    </m:ctrlPr>
                                  </m:dPr>
                                  <m:e>
                                    <m:r>
                                      <a:rPr lang="en-US" sz="1400" b="0" i="1" smtClean="0">
                                        <a:solidFill>
                                          <a:schemeClr val="tx1"/>
                                        </a:solidFill>
                                        <a:latin typeface="Cambria Math" panose="02040503050406030204" pitchFamily="18" charset="0"/>
                                      </a:rPr>
                                      <m:t>𝛼</m:t>
                                    </m:r>
                                    <m:r>
                                      <a:rPr lang="en-US" sz="1400" b="0" i="0" smtClean="0">
                                        <a:solidFill>
                                          <a:schemeClr val="tx1"/>
                                        </a:solidFill>
                                        <a:latin typeface="Cambria Math" panose="02040503050406030204" pitchFamily="18" charset="0"/>
                                      </a:rPr>
                                      <m:t>=0,</m:t>
                                    </m:r>
                                    <m:r>
                                      <a:rPr lang="en-US" sz="1400" b="0" i="1" smtClean="0">
                                        <a:solidFill>
                                          <a:schemeClr val="tx1"/>
                                        </a:solidFill>
                                        <a:latin typeface="Cambria Math" panose="02040503050406030204" pitchFamily="18" charset="0"/>
                                      </a:rPr>
                                      <m:t>𝛽</m:t>
                                    </m:r>
                                    <m:r>
                                      <a:rPr lang="en-US" sz="1400" b="0" i="1" smtClean="0">
                                        <a:solidFill>
                                          <a:schemeClr val="tx1"/>
                                        </a:solidFill>
                                        <a:latin typeface="Cambria Math" panose="02040503050406030204" pitchFamily="18" charset="0"/>
                                      </a:rPr>
                                      <m:t>=0,</m:t>
                                    </m:r>
                                    <m:r>
                                      <a:rPr lang="en-US" sz="1400" b="0" i="1" smtClean="0">
                                        <a:solidFill>
                                          <a:schemeClr val="tx1"/>
                                        </a:solidFill>
                                        <a:latin typeface="Cambria Math" panose="02040503050406030204" pitchFamily="18" charset="0"/>
                                      </a:rPr>
                                      <m:t>𝛾</m:t>
                                    </m:r>
                                    <m:r>
                                      <a:rPr lang="en-US" sz="1400" b="0" i="1" smtClean="0">
                                        <a:solidFill>
                                          <a:schemeClr val="tx1"/>
                                        </a:solidFill>
                                        <a:latin typeface="Cambria Math" panose="02040503050406030204" pitchFamily="18" charset="0"/>
                                      </a:rPr>
                                      <m:t>=</m:t>
                                    </m:r>
                                    <m:f>
                                      <m:fPr>
                                        <m:ctrlPr>
                                          <a:rPr lang="en-US" sz="1400" b="0" i="1" smtClean="0">
                                            <a:solidFill>
                                              <a:schemeClr val="tx1"/>
                                            </a:solidFill>
                                            <a:latin typeface="Cambria Math" panose="02040503050406030204" pitchFamily="18" charset="0"/>
                                          </a:rPr>
                                        </m:ctrlPr>
                                      </m:fPr>
                                      <m:num>
                                        <m:r>
                                          <a:rPr lang="en-US" sz="1400" b="0" i="1" smtClean="0">
                                            <a:solidFill>
                                              <a:schemeClr val="tx1"/>
                                            </a:solidFill>
                                            <a:latin typeface="Cambria Math" panose="02040503050406030204" pitchFamily="18" charset="0"/>
                                          </a:rPr>
                                          <m:t>1</m:t>
                                        </m:r>
                                      </m:num>
                                      <m:den>
                                        <m:r>
                                          <a:rPr lang="en-US" sz="1400" b="0" i="1" smtClean="0">
                                            <a:solidFill>
                                              <a:schemeClr val="tx1"/>
                                            </a:solidFill>
                                            <a:latin typeface="Cambria Math" panose="02040503050406030204" pitchFamily="18" charset="0"/>
                                          </a:rPr>
                                          <m:t>2</m:t>
                                        </m:r>
                                      </m:den>
                                    </m:f>
                                  </m:e>
                                </m:d>
                              </m:oMath>
                            </m:oMathPara>
                          </a14:m>
                          <a:endParaRPr lang="en-US" sz="1400" dirty="0"/>
                        </a:p>
                      </a:txBody>
                      <a:tcPr/>
                    </a:tc>
                    <a:tc>
                      <a:txBody>
                        <a:bodyPr/>
                        <a:lstStyle/>
                        <a:p>
                          <a:r>
                            <a:rPr lang="en-US" sz="1400" dirty="0"/>
                            <a:t>Central Difference</a:t>
                          </a:r>
                        </a:p>
                      </a:txBody>
                      <a:tcPr/>
                    </a:tc>
                    <a:tc>
                      <a:txBody>
                        <a:bodyPr/>
                        <a:lstStyle/>
                        <a:p>
                          <a:r>
                            <a:rPr lang="en-US" sz="1400" dirty="0"/>
                            <a:t>No</a:t>
                          </a:r>
                        </a:p>
                      </a:txBody>
                      <a:tcPr/>
                    </a:tc>
                    <a:tc>
                      <a:txBody>
                        <a:bodyPr/>
                        <a:lstStyle/>
                        <a:p>
                          <a:r>
                            <a:rPr lang="en-US" sz="1400" dirty="0"/>
                            <a:t>SIERRA/SM explicit time integration.  Stability limited by time step size.</a:t>
                          </a:r>
                        </a:p>
                      </a:txBody>
                      <a:tcPr/>
                    </a:tc>
                    <a:extLst>
                      <a:ext uri="{0D108BD9-81ED-4DB2-BD59-A6C34878D82A}">
                        <a16:rowId xmlns:a16="http://schemas.microsoft.com/office/drawing/2014/main" val="4079717763"/>
                      </a:ext>
                    </a:extLst>
                  </a:tr>
                  <a:tr h="370840">
                    <a:tc>
                      <a:txBody>
                        <a:bodyPr/>
                        <a:lstStyle/>
                        <a:p>
                          <a:pPr algn="l"/>
                          <a14:m>
                            <m:oMathPara xmlns:m="http://schemas.openxmlformats.org/officeDocument/2006/math">
                              <m:oMathParaPr>
                                <m:jc m:val="centerGroup"/>
                              </m:oMathParaPr>
                              <m:oMath xmlns:m="http://schemas.openxmlformats.org/officeDocument/2006/math">
                                <m:d>
                                  <m:dPr>
                                    <m:ctrlPr>
                                      <a:rPr lang="en-US" sz="1400" b="0" i="1" smtClean="0">
                                        <a:solidFill>
                                          <a:schemeClr val="tx1"/>
                                        </a:solidFill>
                                        <a:latin typeface="Cambria Math" panose="02040503050406030204" pitchFamily="18" charset="0"/>
                                      </a:rPr>
                                    </m:ctrlPr>
                                  </m:dPr>
                                  <m:e>
                                    <m:r>
                                      <a:rPr lang="en-US" sz="1400" b="0" i="1" smtClean="0">
                                        <a:solidFill>
                                          <a:schemeClr val="tx1"/>
                                        </a:solidFill>
                                        <a:latin typeface="Cambria Math" panose="02040503050406030204" pitchFamily="18" charset="0"/>
                                      </a:rPr>
                                      <m:t>𝛼</m:t>
                                    </m:r>
                                    <m:r>
                                      <a:rPr lang="en-US" sz="1400" b="0" i="0" smtClean="0">
                                        <a:solidFill>
                                          <a:schemeClr val="tx1"/>
                                        </a:solidFill>
                                        <a:latin typeface="Cambria Math" panose="02040503050406030204" pitchFamily="18" charset="0"/>
                                      </a:rPr>
                                      <m:t>=0,</m:t>
                                    </m:r>
                                    <m:r>
                                      <a:rPr lang="en-US" sz="1400" b="0" i="1" smtClean="0">
                                        <a:solidFill>
                                          <a:schemeClr val="tx1"/>
                                        </a:solidFill>
                                        <a:latin typeface="Cambria Math" panose="02040503050406030204" pitchFamily="18" charset="0"/>
                                      </a:rPr>
                                      <m:t>𝛽</m:t>
                                    </m:r>
                                    <m:r>
                                      <a:rPr lang="en-US" sz="1400" b="0" i="1" smtClean="0">
                                        <a:solidFill>
                                          <a:schemeClr val="tx1"/>
                                        </a:solidFill>
                                        <a:latin typeface="Cambria Math" panose="02040503050406030204" pitchFamily="18" charset="0"/>
                                      </a:rPr>
                                      <m:t>=</m:t>
                                    </m:r>
                                    <m:f>
                                      <m:fPr>
                                        <m:ctrlPr>
                                          <a:rPr lang="en-US" sz="1400" b="0" i="1" smtClean="0">
                                            <a:solidFill>
                                              <a:schemeClr val="tx1"/>
                                            </a:solidFill>
                                            <a:latin typeface="Cambria Math" panose="02040503050406030204" pitchFamily="18" charset="0"/>
                                          </a:rPr>
                                        </m:ctrlPr>
                                      </m:fPr>
                                      <m:num>
                                        <m:r>
                                          <a:rPr lang="en-US" sz="1400" b="0" i="1" smtClean="0">
                                            <a:solidFill>
                                              <a:schemeClr val="tx1"/>
                                            </a:solidFill>
                                            <a:latin typeface="Cambria Math" panose="02040503050406030204" pitchFamily="18" charset="0"/>
                                          </a:rPr>
                                          <m:t>1</m:t>
                                        </m:r>
                                      </m:num>
                                      <m:den>
                                        <m:r>
                                          <a:rPr lang="en-US" sz="1400" b="0" i="1" smtClean="0">
                                            <a:solidFill>
                                              <a:schemeClr val="tx1"/>
                                            </a:solidFill>
                                            <a:latin typeface="Cambria Math" panose="02040503050406030204" pitchFamily="18" charset="0"/>
                                          </a:rPr>
                                          <m:t>4</m:t>
                                        </m:r>
                                      </m:den>
                                    </m:f>
                                    <m:r>
                                      <a:rPr lang="en-US" sz="1400" b="0" i="1" smtClean="0">
                                        <a:solidFill>
                                          <a:schemeClr val="tx1"/>
                                        </a:solidFill>
                                        <a:latin typeface="Cambria Math" panose="02040503050406030204" pitchFamily="18" charset="0"/>
                                      </a:rPr>
                                      <m:t>,</m:t>
                                    </m:r>
                                    <m:r>
                                      <a:rPr lang="en-US" sz="1400" b="0" i="1" smtClean="0">
                                        <a:solidFill>
                                          <a:schemeClr val="tx1"/>
                                        </a:solidFill>
                                        <a:latin typeface="Cambria Math" panose="02040503050406030204" pitchFamily="18" charset="0"/>
                                      </a:rPr>
                                      <m:t>𝛾</m:t>
                                    </m:r>
                                    <m:r>
                                      <a:rPr lang="en-US" sz="1400" b="0" i="1" smtClean="0">
                                        <a:solidFill>
                                          <a:schemeClr val="tx1"/>
                                        </a:solidFill>
                                        <a:latin typeface="Cambria Math" panose="02040503050406030204" pitchFamily="18" charset="0"/>
                                      </a:rPr>
                                      <m:t>=</m:t>
                                    </m:r>
                                    <m:f>
                                      <m:fPr>
                                        <m:ctrlPr>
                                          <a:rPr lang="en-US" sz="1400" b="0" i="1" smtClean="0">
                                            <a:solidFill>
                                              <a:schemeClr val="tx1"/>
                                            </a:solidFill>
                                            <a:latin typeface="Cambria Math" panose="02040503050406030204" pitchFamily="18" charset="0"/>
                                          </a:rPr>
                                        </m:ctrlPr>
                                      </m:fPr>
                                      <m:num>
                                        <m:r>
                                          <a:rPr lang="en-US" sz="1400" b="0" i="1" smtClean="0">
                                            <a:solidFill>
                                              <a:schemeClr val="tx1"/>
                                            </a:solidFill>
                                            <a:latin typeface="Cambria Math" panose="02040503050406030204" pitchFamily="18" charset="0"/>
                                          </a:rPr>
                                          <m:t>1</m:t>
                                        </m:r>
                                      </m:num>
                                      <m:den>
                                        <m:r>
                                          <a:rPr lang="en-US" sz="1400" b="0" i="1" smtClean="0">
                                            <a:solidFill>
                                              <a:schemeClr val="tx1"/>
                                            </a:solidFill>
                                            <a:latin typeface="Cambria Math" panose="02040503050406030204" pitchFamily="18" charset="0"/>
                                          </a:rPr>
                                          <m:t>2</m:t>
                                        </m:r>
                                      </m:den>
                                    </m:f>
                                  </m:e>
                                </m:d>
                              </m:oMath>
                            </m:oMathPara>
                          </a14:m>
                          <a:endParaRPr lang="en-US" sz="1400" dirty="0"/>
                        </a:p>
                      </a:txBody>
                      <a:tcPr/>
                    </a:tc>
                    <a:tc>
                      <a:txBody>
                        <a:bodyPr/>
                        <a:lstStyle/>
                        <a:p>
                          <a:r>
                            <a:rPr lang="en-US" sz="1400" dirty="0"/>
                            <a:t>Trapezoid rule (HHT)</a:t>
                          </a:r>
                        </a:p>
                      </a:txBody>
                      <a:tcPr/>
                    </a:tc>
                    <a:tc>
                      <a:txBody>
                        <a:bodyPr/>
                        <a:lstStyle/>
                        <a:p>
                          <a:r>
                            <a:rPr lang="en-US" sz="1400" dirty="0"/>
                            <a:t>Yes</a:t>
                          </a:r>
                        </a:p>
                      </a:txBody>
                      <a:tcPr/>
                    </a:tc>
                    <a:tc>
                      <a:txBody>
                        <a:bodyPr/>
                        <a:lstStyle/>
                        <a:p>
                          <a:r>
                            <a:rPr lang="en-US" sz="1400" dirty="0"/>
                            <a:t>Simple implicit time integration, default in SIERRA/SD.  No high frequency damping.</a:t>
                          </a:r>
                        </a:p>
                      </a:txBody>
                      <a:tcPr/>
                    </a:tc>
                    <a:extLst>
                      <a:ext uri="{0D108BD9-81ED-4DB2-BD59-A6C34878D82A}">
                        <a16:rowId xmlns:a16="http://schemas.microsoft.com/office/drawing/2014/main" val="133789980"/>
                      </a:ext>
                    </a:extLst>
                  </a:tr>
                  <a:tr h="370840">
                    <a:tc>
                      <a:txBody>
                        <a:bodyPr/>
                        <a:lstStyle/>
                        <a:p>
                          <a:pPr algn="l"/>
                          <a14:m>
                            <m:oMathPara xmlns:m="http://schemas.openxmlformats.org/officeDocument/2006/math">
                              <m:oMathParaPr>
                                <m:jc m:val="centerGroup"/>
                              </m:oMathParaPr>
                              <m:oMath xmlns:m="http://schemas.openxmlformats.org/officeDocument/2006/math">
                                <m:d>
                                  <m:dPr>
                                    <m:ctrlPr>
                                      <a:rPr lang="en-US" sz="1400" b="0" i="1" smtClean="0">
                                        <a:solidFill>
                                          <a:schemeClr val="tx1"/>
                                        </a:solidFill>
                                        <a:latin typeface="Cambria Math" panose="02040503050406030204" pitchFamily="18" charset="0"/>
                                      </a:rPr>
                                    </m:ctrlPr>
                                  </m:dPr>
                                  <m:e>
                                    <m:r>
                                      <a:rPr lang="en-US" sz="1400" b="0" i="1" smtClean="0">
                                        <a:solidFill>
                                          <a:schemeClr val="tx1"/>
                                        </a:solidFill>
                                        <a:latin typeface="Cambria Math" panose="02040503050406030204" pitchFamily="18" charset="0"/>
                                      </a:rPr>
                                      <m:t>𝛼</m:t>
                                    </m:r>
                                    <m:r>
                                      <a:rPr lang="en-US" sz="1400" b="0" i="0" smtClean="0">
                                        <a:solidFill>
                                          <a:schemeClr val="tx1"/>
                                        </a:solidFill>
                                        <a:latin typeface="Cambria Math" panose="02040503050406030204" pitchFamily="18" charset="0"/>
                                      </a:rPr>
                                      <m:t>=−0.1,</m:t>
                                    </m:r>
                                    <m:r>
                                      <a:rPr lang="en-US" sz="1400" b="0" i="1" smtClean="0">
                                        <a:solidFill>
                                          <a:schemeClr val="tx1"/>
                                        </a:solidFill>
                                        <a:latin typeface="Cambria Math" panose="02040503050406030204" pitchFamily="18" charset="0"/>
                                      </a:rPr>
                                      <m:t>𝛽</m:t>
                                    </m:r>
                                    <m:r>
                                      <a:rPr lang="en-US" sz="1400" b="0" i="1" smtClean="0">
                                        <a:solidFill>
                                          <a:schemeClr val="tx1"/>
                                        </a:solidFill>
                                        <a:latin typeface="Cambria Math" panose="02040503050406030204" pitchFamily="18" charset="0"/>
                                      </a:rPr>
                                      <m:t>=0.0325,</m:t>
                                    </m:r>
                                    <m:r>
                                      <a:rPr lang="en-US" sz="1400" b="0" i="1" smtClean="0">
                                        <a:solidFill>
                                          <a:schemeClr val="tx1"/>
                                        </a:solidFill>
                                        <a:latin typeface="Cambria Math" panose="02040503050406030204" pitchFamily="18" charset="0"/>
                                      </a:rPr>
                                      <m:t>𝛾</m:t>
                                    </m:r>
                                    <m:r>
                                      <a:rPr lang="en-US" sz="1400" b="0" i="1" smtClean="0">
                                        <a:solidFill>
                                          <a:schemeClr val="tx1"/>
                                        </a:solidFill>
                                        <a:latin typeface="Cambria Math" panose="02040503050406030204" pitchFamily="18" charset="0"/>
                                      </a:rPr>
                                      <m:t>=0.6</m:t>
                                    </m:r>
                                  </m:e>
                                </m:d>
                              </m:oMath>
                            </m:oMathPara>
                          </a14:m>
                          <a:endParaRPr lang="en-US" sz="1400" dirty="0"/>
                        </a:p>
                      </a:txBody>
                      <a:tcPr/>
                    </a:tc>
                    <a:tc>
                      <a:txBody>
                        <a:bodyPr/>
                        <a:lstStyle/>
                        <a:p>
                          <a:r>
                            <a:rPr lang="en-US" sz="1400" dirty="0"/>
                            <a:t>HHT</a:t>
                          </a:r>
                        </a:p>
                      </a:txBody>
                      <a:tcPr/>
                    </a:tc>
                    <a:tc>
                      <a:txBody>
                        <a:bodyPr/>
                        <a:lstStyle/>
                        <a:p>
                          <a:r>
                            <a:rPr lang="en-US" sz="1400" dirty="0"/>
                            <a:t>Yes</a:t>
                          </a:r>
                        </a:p>
                      </a:txBody>
                      <a:tcPr/>
                    </a:tc>
                    <a:tc>
                      <a:txBody>
                        <a:bodyPr/>
                        <a:lstStyle/>
                        <a:p>
                          <a:r>
                            <a:rPr lang="en-US" sz="1400" dirty="0"/>
                            <a:t>Default time integration scheme in SIERRA/SM.  Balanced damping and dispersion.</a:t>
                          </a:r>
                        </a:p>
                      </a:txBody>
                      <a:tcPr/>
                    </a:tc>
                    <a:extLst>
                      <a:ext uri="{0D108BD9-81ED-4DB2-BD59-A6C34878D82A}">
                        <a16:rowId xmlns:a16="http://schemas.microsoft.com/office/drawing/2014/main" val="2261470063"/>
                      </a:ext>
                    </a:extLst>
                  </a:tr>
                  <a:tr h="370840">
                    <a:tc>
                      <a:txBody>
                        <a:bodyPr/>
                        <a:lstStyle/>
                        <a:p>
                          <a:pPr algn="l"/>
                          <a14:m>
                            <m:oMathPara xmlns:m="http://schemas.openxmlformats.org/officeDocument/2006/math">
                              <m:oMathParaPr>
                                <m:jc m:val="centerGroup"/>
                              </m:oMathParaPr>
                              <m:oMath xmlns:m="http://schemas.openxmlformats.org/officeDocument/2006/math">
                                <m:d>
                                  <m:dPr>
                                    <m:ctrlPr>
                                      <a:rPr lang="en-US" sz="1400" b="0" i="1" smtClean="0">
                                        <a:solidFill>
                                          <a:schemeClr val="tx1"/>
                                        </a:solidFill>
                                        <a:latin typeface="Cambria Math" panose="02040503050406030204" pitchFamily="18" charset="0"/>
                                      </a:rPr>
                                    </m:ctrlPr>
                                  </m:dPr>
                                  <m:e>
                                    <m:r>
                                      <a:rPr lang="en-US" sz="1400" b="0" i="1" smtClean="0">
                                        <a:solidFill>
                                          <a:schemeClr val="tx1"/>
                                        </a:solidFill>
                                        <a:latin typeface="Cambria Math" panose="02040503050406030204" pitchFamily="18" charset="0"/>
                                      </a:rPr>
                                      <m:t>𝛼</m:t>
                                    </m:r>
                                    <m:r>
                                      <a:rPr lang="en-US" sz="1400" b="0" i="0" smtClean="0">
                                        <a:solidFill>
                                          <a:schemeClr val="tx1"/>
                                        </a:solidFill>
                                        <a:latin typeface="Cambria Math" panose="02040503050406030204" pitchFamily="18" charset="0"/>
                                      </a:rPr>
                                      <m:t>=−</m:t>
                                    </m:r>
                                    <m:f>
                                      <m:fPr>
                                        <m:ctrlPr>
                                          <a:rPr lang="en-US" sz="1400" b="0" i="1" smtClean="0">
                                            <a:solidFill>
                                              <a:schemeClr val="tx1"/>
                                            </a:solidFill>
                                            <a:latin typeface="Cambria Math" panose="02040503050406030204" pitchFamily="18" charset="0"/>
                                          </a:rPr>
                                        </m:ctrlPr>
                                      </m:fPr>
                                      <m:num>
                                        <m:r>
                                          <a:rPr lang="en-US" sz="1400" b="0" i="0" smtClean="0">
                                            <a:solidFill>
                                              <a:schemeClr val="tx1"/>
                                            </a:solidFill>
                                            <a:latin typeface="Cambria Math" panose="02040503050406030204" pitchFamily="18" charset="0"/>
                                          </a:rPr>
                                          <m:t>1</m:t>
                                        </m:r>
                                      </m:num>
                                      <m:den>
                                        <m:r>
                                          <a:rPr lang="en-US" sz="1400" b="0" i="0" smtClean="0">
                                            <a:solidFill>
                                              <a:schemeClr val="tx1"/>
                                            </a:solidFill>
                                            <a:latin typeface="Cambria Math" panose="02040503050406030204" pitchFamily="18" charset="0"/>
                                          </a:rPr>
                                          <m:t>3</m:t>
                                        </m:r>
                                      </m:den>
                                    </m:f>
                                    <m:r>
                                      <a:rPr lang="en-US" sz="1400" b="0" i="0" smtClean="0">
                                        <a:solidFill>
                                          <a:schemeClr val="tx1"/>
                                        </a:solidFill>
                                        <a:latin typeface="Cambria Math" panose="02040503050406030204" pitchFamily="18" charset="0"/>
                                      </a:rPr>
                                      <m:t>,</m:t>
                                    </m:r>
                                    <m:r>
                                      <a:rPr lang="en-US" sz="1400" b="0" i="1" smtClean="0">
                                        <a:solidFill>
                                          <a:schemeClr val="tx1"/>
                                        </a:solidFill>
                                        <a:latin typeface="Cambria Math" panose="02040503050406030204" pitchFamily="18" charset="0"/>
                                      </a:rPr>
                                      <m:t>𝛽</m:t>
                                    </m:r>
                                    <m:r>
                                      <a:rPr lang="en-US" sz="1400" b="0" i="1" smtClean="0">
                                        <a:solidFill>
                                          <a:schemeClr val="tx1"/>
                                        </a:solidFill>
                                        <a:latin typeface="Cambria Math" panose="02040503050406030204" pitchFamily="18" charset="0"/>
                                      </a:rPr>
                                      <m:t>=0.0325,</m:t>
                                    </m:r>
                                    <m:r>
                                      <a:rPr lang="en-US" sz="1400" b="0" i="1" smtClean="0">
                                        <a:solidFill>
                                          <a:schemeClr val="tx1"/>
                                        </a:solidFill>
                                        <a:latin typeface="Cambria Math" panose="02040503050406030204" pitchFamily="18" charset="0"/>
                                      </a:rPr>
                                      <m:t>𝛾</m:t>
                                    </m:r>
                                    <m:r>
                                      <a:rPr lang="en-US" sz="1400" b="0" i="1" smtClean="0">
                                        <a:solidFill>
                                          <a:schemeClr val="tx1"/>
                                        </a:solidFill>
                                        <a:latin typeface="Cambria Math" panose="02040503050406030204" pitchFamily="18" charset="0"/>
                                      </a:rPr>
                                      <m:t>=</m:t>
                                    </m:r>
                                    <m:f>
                                      <m:fPr>
                                        <m:ctrlPr>
                                          <a:rPr lang="en-US" sz="1400" b="0" i="1" smtClean="0">
                                            <a:solidFill>
                                              <a:schemeClr val="tx1"/>
                                            </a:solidFill>
                                            <a:latin typeface="Cambria Math" panose="02040503050406030204" pitchFamily="18" charset="0"/>
                                          </a:rPr>
                                        </m:ctrlPr>
                                      </m:fPr>
                                      <m:num>
                                        <m:r>
                                          <a:rPr lang="en-US" sz="1400" b="0" i="1" smtClean="0">
                                            <a:solidFill>
                                              <a:schemeClr val="tx1"/>
                                            </a:solidFill>
                                            <a:latin typeface="Cambria Math" panose="02040503050406030204" pitchFamily="18" charset="0"/>
                                          </a:rPr>
                                          <m:t>4</m:t>
                                        </m:r>
                                      </m:num>
                                      <m:den>
                                        <m:r>
                                          <a:rPr lang="en-US" sz="1400" b="0" i="1" smtClean="0">
                                            <a:solidFill>
                                              <a:schemeClr val="tx1"/>
                                            </a:solidFill>
                                            <a:latin typeface="Cambria Math" panose="02040503050406030204" pitchFamily="18" charset="0"/>
                                          </a:rPr>
                                          <m:t>9</m:t>
                                        </m:r>
                                      </m:den>
                                    </m:f>
                                  </m:e>
                                </m:d>
                              </m:oMath>
                            </m:oMathPara>
                          </a14:m>
                          <a:endParaRPr lang="en-US" sz="1400" dirty="0"/>
                        </a:p>
                      </a:txBody>
                      <a:tcPr/>
                    </a:tc>
                    <a:tc>
                      <a:txBody>
                        <a:bodyPr/>
                        <a:lstStyle/>
                        <a:p>
                          <a:r>
                            <a:rPr lang="en-US" sz="1400" dirty="0"/>
                            <a:t>HHT</a:t>
                          </a:r>
                        </a:p>
                      </a:txBody>
                      <a:tcPr/>
                    </a:tc>
                    <a:tc>
                      <a:txBody>
                        <a:bodyPr/>
                        <a:lstStyle/>
                        <a:p>
                          <a:r>
                            <a:rPr lang="en-US" sz="1400" dirty="0"/>
                            <a:t>Yes</a:t>
                          </a:r>
                        </a:p>
                      </a:txBody>
                      <a:tcPr/>
                    </a:tc>
                    <a:tc>
                      <a:txBody>
                        <a:bodyPr/>
                        <a:lstStyle/>
                        <a:p>
                          <a:r>
                            <a:rPr lang="en-US" sz="1400" dirty="0"/>
                            <a:t>Maximal high frequency damping settings.  Can be useful in quasi-static analyses.</a:t>
                          </a:r>
                        </a:p>
                      </a:txBody>
                      <a:tcPr/>
                    </a:tc>
                    <a:extLst>
                      <a:ext uri="{0D108BD9-81ED-4DB2-BD59-A6C34878D82A}">
                        <a16:rowId xmlns:a16="http://schemas.microsoft.com/office/drawing/2014/main" val="3803037021"/>
                      </a:ext>
                    </a:extLst>
                  </a:tr>
                </a:tbl>
              </a:graphicData>
            </a:graphic>
          </p:graphicFrame>
        </mc:Choice>
        <mc:Fallback xmlns="">
          <p:graphicFrame>
            <p:nvGraphicFramePr>
              <p:cNvPr id="14" name="Table 14">
                <a:extLst>
                  <a:ext uri="{FF2B5EF4-FFF2-40B4-BE49-F238E27FC236}">
                    <a16:creationId xmlns:a16="http://schemas.microsoft.com/office/drawing/2014/main" id="{7F9407A4-5ABC-4B24-91C6-FAB993C569CA}"/>
                  </a:ext>
                </a:extLst>
              </p:cNvPr>
              <p:cNvGraphicFramePr>
                <a:graphicFrameLocks noGrp="1"/>
              </p:cNvGraphicFramePr>
              <p:nvPr>
                <p:extLst>
                  <p:ext uri="{D42A27DB-BD31-4B8C-83A1-F6EECF244321}">
                    <p14:modId xmlns:p14="http://schemas.microsoft.com/office/powerpoint/2010/main" val="3054876578"/>
                  </p:ext>
                </p:extLst>
              </p:nvPr>
            </p:nvGraphicFramePr>
            <p:xfrm>
              <a:off x="707997" y="3506740"/>
              <a:ext cx="10661703" cy="2748726"/>
            </p:xfrm>
            <a:graphic>
              <a:graphicData uri="http://schemas.openxmlformats.org/drawingml/2006/table">
                <a:tbl>
                  <a:tblPr firstRow="1" bandRow="1">
                    <a:tableStyleId>{5C22544A-7EE6-4342-B048-85BDC9FD1C3A}</a:tableStyleId>
                  </a:tblPr>
                  <a:tblGrid>
                    <a:gridCol w="2794052">
                      <a:extLst>
                        <a:ext uri="{9D8B030D-6E8A-4147-A177-3AD203B41FA5}">
                          <a16:colId xmlns:a16="http://schemas.microsoft.com/office/drawing/2014/main" val="3030287763"/>
                        </a:ext>
                      </a:extLst>
                    </a:gridCol>
                    <a:gridCol w="2047875">
                      <a:extLst>
                        <a:ext uri="{9D8B030D-6E8A-4147-A177-3AD203B41FA5}">
                          <a16:colId xmlns:a16="http://schemas.microsoft.com/office/drawing/2014/main" val="1383316775"/>
                        </a:ext>
                      </a:extLst>
                    </a:gridCol>
                    <a:gridCol w="1619250">
                      <a:extLst>
                        <a:ext uri="{9D8B030D-6E8A-4147-A177-3AD203B41FA5}">
                          <a16:colId xmlns:a16="http://schemas.microsoft.com/office/drawing/2014/main" val="3831552164"/>
                        </a:ext>
                      </a:extLst>
                    </a:gridCol>
                    <a:gridCol w="4200526">
                      <a:extLst>
                        <a:ext uri="{9D8B030D-6E8A-4147-A177-3AD203B41FA5}">
                          <a16:colId xmlns:a16="http://schemas.microsoft.com/office/drawing/2014/main" val="3241930996"/>
                        </a:ext>
                      </a:extLst>
                    </a:gridCol>
                  </a:tblGrid>
                  <a:tr h="518160">
                    <a:tc>
                      <a:txBody>
                        <a:bodyPr/>
                        <a:lstStyle/>
                        <a:p>
                          <a:r>
                            <a:rPr lang="en-US" sz="1400" dirty="0"/>
                            <a:t>Coefficients</a:t>
                          </a:r>
                        </a:p>
                      </a:txBody>
                      <a:tcPr/>
                    </a:tc>
                    <a:tc>
                      <a:txBody>
                        <a:bodyPr/>
                        <a:lstStyle/>
                        <a:p>
                          <a:r>
                            <a:rPr lang="en-US" sz="1400" dirty="0"/>
                            <a:t>Scheme</a:t>
                          </a:r>
                        </a:p>
                      </a:txBody>
                      <a:tcPr/>
                    </a:tc>
                    <a:tc>
                      <a:txBody>
                        <a:bodyPr/>
                        <a:lstStyle/>
                        <a:p>
                          <a:r>
                            <a:rPr lang="en-US" sz="1400" dirty="0"/>
                            <a:t>Unconditionally </a:t>
                          </a:r>
                        </a:p>
                        <a:p>
                          <a:r>
                            <a:rPr lang="en-US" sz="1400" dirty="0"/>
                            <a:t>Stable</a:t>
                          </a:r>
                        </a:p>
                      </a:txBody>
                      <a:tcPr/>
                    </a:tc>
                    <a:tc>
                      <a:txBody>
                        <a:bodyPr/>
                        <a:lstStyle/>
                        <a:p>
                          <a:r>
                            <a:rPr lang="en-US" sz="1400" dirty="0"/>
                            <a:t>Properties</a:t>
                          </a:r>
                        </a:p>
                      </a:txBody>
                      <a:tcPr/>
                    </a:tc>
                    <a:extLst>
                      <a:ext uri="{0D108BD9-81ED-4DB2-BD59-A6C34878D82A}">
                        <a16:rowId xmlns:a16="http://schemas.microsoft.com/office/drawing/2014/main" val="3533972574"/>
                      </a:ext>
                    </a:extLst>
                  </a:tr>
                  <a:tr h="570802">
                    <a:tc>
                      <a:txBody>
                        <a:bodyPr/>
                        <a:lstStyle/>
                        <a:p>
                          <a:endParaRPr lang="en-US"/>
                        </a:p>
                      </a:txBody>
                      <a:tcPr>
                        <a:blipFill>
                          <a:blip r:embed="rId5"/>
                          <a:stretch>
                            <a:fillRect l="-218" t="-92553" r="-282135" b="-292553"/>
                          </a:stretch>
                        </a:blipFill>
                      </a:tcPr>
                    </a:tc>
                    <a:tc>
                      <a:txBody>
                        <a:bodyPr/>
                        <a:lstStyle/>
                        <a:p>
                          <a:r>
                            <a:rPr lang="en-US" sz="1400" dirty="0"/>
                            <a:t>Central Difference</a:t>
                          </a:r>
                        </a:p>
                      </a:txBody>
                      <a:tcPr/>
                    </a:tc>
                    <a:tc>
                      <a:txBody>
                        <a:bodyPr/>
                        <a:lstStyle/>
                        <a:p>
                          <a:r>
                            <a:rPr lang="en-US" sz="1400" dirty="0"/>
                            <a:t>No</a:t>
                          </a:r>
                        </a:p>
                      </a:txBody>
                      <a:tcPr/>
                    </a:tc>
                    <a:tc>
                      <a:txBody>
                        <a:bodyPr/>
                        <a:lstStyle/>
                        <a:p>
                          <a:r>
                            <a:rPr lang="en-US" sz="1400" dirty="0"/>
                            <a:t>SIERRA/SM explicit time integration.  Stability limited by time step size.</a:t>
                          </a:r>
                        </a:p>
                      </a:txBody>
                      <a:tcPr/>
                    </a:tc>
                    <a:extLst>
                      <a:ext uri="{0D108BD9-81ED-4DB2-BD59-A6C34878D82A}">
                        <a16:rowId xmlns:a16="http://schemas.microsoft.com/office/drawing/2014/main" val="4079717763"/>
                      </a:ext>
                    </a:extLst>
                  </a:tr>
                  <a:tr h="570802">
                    <a:tc>
                      <a:txBody>
                        <a:bodyPr/>
                        <a:lstStyle/>
                        <a:p>
                          <a:endParaRPr lang="en-US"/>
                        </a:p>
                      </a:txBody>
                      <a:tcPr>
                        <a:blipFill>
                          <a:blip r:embed="rId5"/>
                          <a:stretch>
                            <a:fillRect l="-218" t="-192553" r="-282135" b="-192553"/>
                          </a:stretch>
                        </a:blipFill>
                      </a:tcPr>
                    </a:tc>
                    <a:tc>
                      <a:txBody>
                        <a:bodyPr/>
                        <a:lstStyle/>
                        <a:p>
                          <a:r>
                            <a:rPr lang="en-US" sz="1400" dirty="0"/>
                            <a:t>Trapezoid rule (HHT)</a:t>
                          </a:r>
                        </a:p>
                      </a:txBody>
                      <a:tcPr/>
                    </a:tc>
                    <a:tc>
                      <a:txBody>
                        <a:bodyPr/>
                        <a:lstStyle/>
                        <a:p>
                          <a:r>
                            <a:rPr lang="en-US" sz="1400" dirty="0"/>
                            <a:t>Yes</a:t>
                          </a:r>
                        </a:p>
                      </a:txBody>
                      <a:tcPr/>
                    </a:tc>
                    <a:tc>
                      <a:txBody>
                        <a:bodyPr/>
                        <a:lstStyle/>
                        <a:p>
                          <a:r>
                            <a:rPr lang="en-US" sz="1400" dirty="0"/>
                            <a:t>Simple implicit time integration, default in SIERRA/SD.  No high frequency damping.</a:t>
                          </a:r>
                        </a:p>
                      </a:txBody>
                      <a:tcPr/>
                    </a:tc>
                    <a:extLst>
                      <a:ext uri="{0D108BD9-81ED-4DB2-BD59-A6C34878D82A}">
                        <a16:rowId xmlns:a16="http://schemas.microsoft.com/office/drawing/2014/main" val="133789980"/>
                      </a:ext>
                    </a:extLst>
                  </a:tr>
                  <a:tr h="518160">
                    <a:tc>
                      <a:txBody>
                        <a:bodyPr/>
                        <a:lstStyle/>
                        <a:p>
                          <a:endParaRPr lang="en-US"/>
                        </a:p>
                      </a:txBody>
                      <a:tcPr>
                        <a:blipFill>
                          <a:blip r:embed="rId5"/>
                          <a:stretch>
                            <a:fillRect l="-218" t="-323529" r="-282135" b="-112941"/>
                          </a:stretch>
                        </a:blipFill>
                      </a:tcPr>
                    </a:tc>
                    <a:tc>
                      <a:txBody>
                        <a:bodyPr/>
                        <a:lstStyle/>
                        <a:p>
                          <a:r>
                            <a:rPr lang="en-US" sz="1400" dirty="0"/>
                            <a:t>HHT</a:t>
                          </a:r>
                        </a:p>
                      </a:txBody>
                      <a:tcPr/>
                    </a:tc>
                    <a:tc>
                      <a:txBody>
                        <a:bodyPr/>
                        <a:lstStyle/>
                        <a:p>
                          <a:r>
                            <a:rPr lang="en-US" sz="1400" dirty="0"/>
                            <a:t>Yes</a:t>
                          </a:r>
                        </a:p>
                      </a:txBody>
                      <a:tcPr/>
                    </a:tc>
                    <a:tc>
                      <a:txBody>
                        <a:bodyPr/>
                        <a:lstStyle/>
                        <a:p>
                          <a:r>
                            <a:rPr lang="en-US" sz="1400" dirty="0"/>
                            <a:t>Default time integration scheme in SIERRA/SM.  Balanced damping and dispersion.</a:t>
                          </a:r>
                        </a:p>
                      </a:txBody>
                      <a:tcPr/>
                    </a:tc>
                    <a:extLst>
                      <a:ext uri="{0D108BD9-81ED-4DB2-BD59-A6C34878D82A}">
                        <a16:rowId xmlns:a16="http://schemas.microsoft.com/office/drawing/2014/main" val="2261470063"/>
                      </a:ext>
                    </a:extLst>
                  </a:tr>
                  <a:tr h="570802">
                    <a:tc>
                      <a:txBody>
                        <a:bodyPr/>
                        <a:lstStyle/>
                        <a:p>
                          <a:endParaRPr lang="en-US"/>
                        </a:p>
                      </a:txBody>
                      <a:tcPr>
                        <a:blipFill>
                          <a:blip r:embed="rId5"/>
                          <a:stretch>
                            <a:fillRect l="-218" t="-382979" r="-282135" b="-2128"/>
                          </a:stretch>
                        </a:blipFill>
                      </a:tcPr>
                    </a:tc>
                    <a:tc>
                      <a:txBody>
                        <a:bodyPr/>
                        <a:lstStyle/>
                        <a:p>
                          <a:r>
                            <a:rPr lang="en-US" sz="1400" dirty="0"/>
                            <a:t>HHT</a:t>
                          </a:r>
                        </a:p>
                      </a:txBody>
                      <a:tcPr/>
                    </a:tc>
                    <a:tc>
                      <a:txBody>
                        <a:bodyPr/>
                        <a:lstStyle/>
                        <a:p>
                          <a:r>
                            <a:rPr lang="en-US" sz="1400" dirty="0"/>
                            <a:t>Yes</a:t>
                          </a:r>
                        </a:p>
                      </a:txBody>
                      <a:tcPr/>
                    </a:tc>
                    <a:tc>
                      <a:txBody>
                        <a:bodyPr/>
                        <a:lstStyle/>
                        <a:p>
                          <a:r>
                            <a:rPr lang="en-US" sz="1400" dirty="0"/>
                            <a:t>Maximal high frequency damping settings.  Can be useful in quasi-static analyses.</a:t>
                          </a:r>
                        </a:p>
                      </a:txBody>
                      <a:tcPr/>
                    </a:tc>
                    <a:extLst>
                      <a:ext uri="{0D108BD9-81ED-4DB2-BD59-A6C34878D82A}">
                        <a16:rowId xmlns:a16="http://schemas.microsoft.com/office/drawing/2014/main" val="3803037021"/>
                      </a:ext>
                    </a:extLst>
                  </a:tr>
                </a:tbl>
              </a:graphicData>
            </a:graphic>
          </p:graphicFrame>
        </mc:Fallback>
      </mc:AlternateContent>
    </p:spTree>
    <p:extLst>
      <p:ext uri="{BB962C8B-B14F-4D97-AF65-F5344CB8AC3E}">
        <p14:creationId xmlns:p14="http://schemas.microsoft.com/office/powerpoint/2010/main" val="421717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771D1-35F7-4FAD-B213-F29348191917}"/>
              </a:ext>
            </a:extLst>
          </p:cNvPr>
          <p:cNvSpPr>
            <a:spLocks noGrp="1"/>
          </p:cNvSpPr>
          <p:nvPr>
            <p:ph type="title"/>
          </p:nvPr>
        </p:nvSpPr>
        <p:spPr/>
        <p:txBody>
          <a:bodyPr/>
          <a:lstStyle/>
          <a:p>
            <a:r>
              <a:rPr lang="en-US" dirty="0"/>
              <a:t>Enabling implicit time integration in SIERRA/SM</a:t>
            </a:r>
          </a:p>
        </p:txBody>
      </p:sp>
      <p:sp>
        <p:nvSpPr>
          <p:cNvPr id="4" name="Slide Number Placeholder 3">
            <a:extLst>
              <a:ext uri="{FF2B5EF4-FFF2-40B4-BE49-F238E27FC236}">
                <a16:creationId xmlns:a16="http://schemas.microsoft.com/office/drawing/2014/main" id="{54678EA5-DD0B-4A0F-BB1F-B5C2B1350C00}"/>
              </a:ext>
            </a:extLst>
          </p:cNvPr>
          <p:cNvSpPr>
            <a:spLocks noGrp="1"/>
          </p:cNvSpPr>
          <p:nvPr>
            <p:ph type="sldNum" sz="quarter" idx="4"/>
          </p:nvPr>
        </p:nvSpPr>
        <p:spPr/>
        <p:txBody>
          <a:bodyPr/>
          <a:lstStyle/>
          <a:p>
            <a:pPr algn="ctr"/>
            <a:fld id="{F6B149FD-26F7-3645-B4E7-BA8B8CC5EEA8}" type="slidenum">
              <a:rPr lang="en-US" smtClean="0"/>
              <a:pPr algn="ctr"/>
              <a:t>157</a:t>
            </a:fld>
            <a:endParaRPr lang="en-US" dirty="0"/>
          </a:p>
        </p:txBody>
      </p:sp>
      <p:sp>
        <p:nvSpPr>
          <p:cNvPr id="5" name="Rectangle 4">
            <a:extLst>
              <a:ext uri="{FF2B5EF4-FFF2-40B4-BE49-F238E27FC236}">
                <a16:creationId xmlns:a16="http://schemas.microsoft.com/office/drawing/2014/main" id="{5354FB37-31A7-4869-BE26-2BB443E1B727}"/>
              </a:ext>
            </a:extLst>
          </p:cNvPr>
          <p:cNvSpPr/>
          <p:nvPr/>
        </p:nvSpPr>
        <p:spPr>
          <a:xfrm>
            <a:off x="1264024" y="2490281"/>
            <a:ext cx="4831976" cy="18774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p>
            <a:r>
              <a:rPr lang="en-US" sz="1000" dirty="0">
                <a:solidFill>
                  <a:schemeClr val="tx1"/>
                </a:solidFill>
                <a:latin typeface="Courier New" panose="02070309020205020404" pitchFamily="49" charset="0"/>
              </a:rPr>
              <a:t>begin adagio region &lt;</a:t>
            </a:r>
            <a:r>
              <a:rPr lang="en-US" sz="1000" dirty="0" err="1">
                <a:solidFill>
                  <a:schemeClr val="tx1"/>
                </a:solidFill>
                <a:latin typeface="Courier New" panose="02070309020205020404" pitchFamily="49" charset="0"/>
              </a:rPr>
              <a:t>region_name</a:t>
            </a:r>
            <a:r>
              <a:rPr lang="en-US" sz="1000" dirty="0">
                <a:solidFill>
                  <a:schemeClr val="tx1"/>
                </a:solidFill>
                <a:latin typeface="Courier New" panose="02070309020205020404" pitchFamily="49" charset="0"/>
              </a:rPr>
              <a:t>&gt;</a:t>
            </a:r>
          </a:p>
          <a:p>
            <a:r>
              <a:rPr lang="en-US" sz="1000" dirty="0">
                <a:solidFill>
                  <a:schemeClr val="tx1"/>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begin implicit dynamics</a:t>
            </a:r>
          </a:p>
          <a:p>
            <a:r>
              <a:rPr lang="en-US" sz="1000" dirty="0">
                <a:solidFill>
                  <a:schemeClr val="tx1"/>
                </a:solidFill>
                <a:latin typeface="Courier New" panose="02070309020205020404" pitchFamily="49" charset="0"/>
              </a:rPr>
              <a:t>    use {HHT|GENERALIZED ALPHA INTEGRATION}(HHT)</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alpha = &lt;real&gt;(-0.1)</a:t>
            </a:r>
          </a:p>
          <a:p>
            <a:r>
              <a:rPr lang="en-US" sz="1000" dirty="0">
                <a:solidFill>
                  <a:schemeClr val="tx1"/>
                </a:solidFill>
                <a:latin typeface="Courier New" panose="02070309020205020404" pitchFamily="49" charset="0"/>
              </a:rPr>
              <a:t>    beta = &lt;real&gt;(0.3025)</a:t>
            </a:r>
          </a:p>
          <a:p>
            <a:r>
              <a:rPr lang="en-US" sz="1000" dirty="0">
                <a:solidFill>
                  <a:schemeClr val="tx1"/>
                </a:solidFill>
                <a:latin typeface="Courier New" panose="02070309020205020404" pitchFamily="49" charset="0"/>
              </a:rPr>
              <a:t>    gamma = &lt;real&gt;(0.6)</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contact timestep = {</a:t>
            </a:r>
            <a:r>
              <a:rPr lang="en-US" sz="1000" dirty="0" err="1">
                <a:solidFill>
                  <a:schemeClr val="tx1"/>
                </a:solidFill>
                <a:latin typeface="Courier New" panose="02070309020205020404" pitchFamily="49" charset="0"/>
              </a:rPr>
              <a:t>on|off</a:t>
            </a:r>
            <a:r>
              <a:rPr lang="en-US" sz="1000" dirty="0">
                <a:solidFill>
                  <a:schemeClr val="tx1"/>
                </a:solidFill>
                <a:latin typeface="Courier New" panose="02070309020205020404" pitchFamily="49" charset="0"/>
              </a:rPr>
              <a:t>}(on)</a:t>
            </a:r>
          </a:p>
          <a:p>
            <a:r>
              <a:rPr lang="en-US" sz="1000" dirty="0">
                <a:solidFill>
                  <a:schemeClr val="tx1"/>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end</a:t>
            </a:r>
          </a:p>
          <a:p>
            <a:r>
              <a:rPr lang="en-US" sz="1000" dirty="0">
                <a:solidFill>
                  <a:schemeClr val="tx1"/>
                </a:solidFill>
                <a:latin typeface="Courier New" panose="02070309020205020404" pitchFamily="49" charset="0"/>
              </a:rPr>
              <a:t>end</a:t>
            </a:r>
          </a:p>
        </p:txBody>
      </p:sp>
      <p:sp>
        <p:nvSpPr>
          <p:cNvPr id="6" name="Rectangle 5">
            <a:extLst>
              <a:ext uri="{FF2B5EF4-FFF2-40B4-BE49-F238E27FC236}">
                <a16:creationId xmlns:a16="http://schemas.microsoft.com/office/drawing/2014/main" id="{725F26B9-3609-4BE0-9EF8-6F6317B2E6F1}"/>
              </a:ext>
            </a:extLst>
          </p:cNvPr>
          <p:cNvSpPr/>
          <p:nvPr/>
        </p:nvSpPr>
        <p:spPr>
          <a:xfrm>
            <a:off x="1606364" y="2876550"/>
            <a:ext cx="3651999" cy="208292"/>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nector: Elbow 6">
            <a:extLst>
              <a:ext uri="{FF2B5EF4-FFF2-40B4-BE49-F238E27FC236}">
                <a16:creationId xmlns:a16="http://schemas.microsoft.com/office/drawing/2014/main" id="{156F49EF-1072-4F65-829C-34B9FD98030E}"/>
              </a:ext>
            </a:extLst>
          </p:cNvPr>
          <p:cNvCxnSpPr>
            <a:cxnSpLocks/>
            <a:stCxn id="6" idx="3"/>
            <a:endCxn id="8" idx="1"/>
          </p:cNvCxnSpPr>
          <p:nvPr/>
        </p:nvCxnSpPr>
        <p:spPr>
          <a:xfrm flipV="1">
            <a:off x="5258363" y="1676063"/>
            <a:ext cx="2356238" cy="1304633"/>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9529350-CCCB-4167-AEA0-33BB1D98B80D}"/>
              </a:ext>
            </a:extLst>
          </p:cNvPr>
          <p:cNvSpPr txBox="1"/>
          <p:nvPr/>
        </p:nvSpPr>
        <p:spPr>
          <a:xfrm>
            <a:off x="7614601" y="1306731"/>
            <a:ext cx="3901123" cy="738664"/>
          </a:xfrm>
          <a:prstGeom prst="rect">
            <a:avLst/>
          </a:prstGeom>
          <a:noFill/>
        </p:spPr>
        <p:txBody>
          <a:bodyPr wrap="square" rtlCol="0">
            <a:spAutoFit/>
          </a:bodyPr>
          <a:lstStyle/>
          <a:p>
            <a:r>
              <a:rPr lang="en-US" sz="1400" b="1" dirty="0"/>
              <a:t>Select a time integration scheme</a:t>
            </a:r>
            <a:r>
              <a:rPr lang="en-US" sz="1400" dirty="0"/>
              <a:t>.  HHT provides good performance as a default.  </a:t>
            </a:r>
            <a:r>
              <a:rPr lang="en-US" sz="1400" dirty="0">
                <a:solidFill>
                  <a:srgbClr val="0070C0"/>
                </a:solidFill>
              </a:rPr>
              <a:t>It is typically not necessary to adjust this</a:t>
            </a:r>
            <a:r>
              <a:rPr lang="en-US" sz="1400" dirty="0"/>
              <a:t>.</a:t>
            </a:r>
          </a:p>
        </p:txBody>
      </p:sp>
      <p:cxnSp>
        <p:nvCxnSpPr>
          <p:cNvPr id="14" name="Connector: Elbow 13">
            <a:extLst>
              <a:ext uri="{FF2B5EF4-FFF2-40B4-BE49-F238E27FC236}">
                <a16:creationId xmlns:a16="http://schemas.microsoft.com/office/drawing/2014/main" id="{6AF2BD5C-1252-4527-BFFD-868FE24E3C82}"/>
              </a:ext>
            </a:extLst>
          </p:cNvPr>
          <p:cNvCxnSpPr>
            <a:cxnSpLocks/>
            <a:stCxn id="16" idx="3"/>
            <a:endCxn id="15" idx="1"/>
          </p:cNvCxnSpPr>
          <p:nvPr/>
        </p:nvCxnSpPr>
        <p:spPr>
          <a:xfrm flipV="1">
            <a:off x="5258363" y="3136130"/>
            <a:ext cx="2356237" cy="304948"/>
          </a:xfrm>
          <a:prstGeom prst="bentConnector3">
            <a:avLst>
              <a:gd name="adj1" fmla="val 50000"/>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30D0878-9CD9-44EF-B3AD-0DB66AE65C91}"/>
              </a:ext>
            </a:extLst>
          </p:cNvPr>
          <p:cNvSpPr txBox="1"/>
          <p:nvPr/>
        </p:nvSpPr>
        <p:spPr>
          <a:xfrm>
            <a:off x="7614600" y="2228189"/>
            <a:ext cx="4017313" cy="1815882"/>
          </a:xfrm>
          <a:prstGeom prst="rect">
            <a:avLst/>
          </a:prstGeom>
          <a:noFill/>
        </p:spPr>
        <p:txBody>
          <a:bodyPr wrap="square" rtlCol="0">
            <a:spAutoFit/>
          </a:bodyPr>
          <a:lstStyle/>
          <a:p>
            <a:r>
              <a:rPr lang="en-US" sz="1400" b="1" dirty="0"/>
              <a:t>Select integrator coefficients</a:t>
            </a:r>
            <a:r>
              <a:rPr lang="en-US" sz="1400" dirty="0"/>
              <a:t>.  </a:t>
            </a:r>
            <a:r>
              <a:rPr lang="en-US" sz="1400" dirty="0">
                <a:solidFill>
                  <a:srgbClr val="0070C0"/>
                </a:solidFill>
              </a:rPr>
              <a:t>Typically the defaults work well</a:t>
            </a:r>
            <a:r>
              <a:rPr lang="en-US" sz="1400" dirty="0"/>
              <a:t>.  Coefficients may be selected to optimize numerical dissipation or numerical damping in specialized cases.  Incorrect parameters can effect the accuracy of the time integration.   Relationships exist between parameters; see user manual for details.</a:t>
            </a:r>
          </a:p>
        </p:txBody>
      </p:sp>
      <p:sp>
        <p:nvSpPr>
          <p:cNvPr id="16" name="Rectangle 15">
            <a:extLst>
              <a:ext uri="{FF2B5EF4-FFF2-40B4-BE49-F238E27FC236}">
                <a16:creationId xmlns:a16="http://schemas.microsoft.com/office/drawing/2014/main" id="{0422CEE6-6D86-433A-AEA9-AA6A93E13333}"/>
              </a:ext>
            </a:extLst>
          </p:cNvPr>
          <p:cNvSpPr/>
          <p:nvPr/>
        </p:nvSpPr>
        <p:spPr>
          <a:xfrm>
            <a:off x="1606364" y="3186456"/>
            <a:ext cx="3651999" cy="509244"/>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onnector: Elbow 17">
            <a:extLst>
              <a:ext uri="{FF2B5EF4-FFF2-40B4-BE49-F238E27FC236}">
                <a16:creationId xmlns:a16="http://schemas.microsoft.com/office/drawing/2014/main" id="{2BEE0F1B-77A3-4C2E-8CD3-4E28F5BD308B}"/>
              </a:ext>
            </a:extLst>
          </p:cNvPr>
          <p:cNvCxnSpPr>
            <a:cxnSpLocks/>
            <a:stCxn id="19" idx="3"/>
            <a:endCxn id="22" idx="1"/>
          </p:cNvCxnSpPr>
          <p:nvPr/>
        </p:nvCxnSpPr>
        <p:spPr>
          <a:xfrm>
            <a:off x="5258363" y="3890658"/>
            <a:ext cx="2356238" cy="904147"/>
          </a:xfrm>
          <a:prstGeom prst="bentConnector3">
            <a:avLst>
              <a:gd name="adj1" fmla="val 50000"/>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D821ADA-2008-46CB-B62B-4931291B9024}"/>
              </a:ext>
            </a:extLst>
          </p:cNvPr>
          <p:cNvSpPr/>
          <p:nvPr/>
        </p:nvSpPr>
        <p:spPr>
          <a:xfrm>
            <a:off x="1606364" y="3797314"/>
            <a:ext cx="3651999" cy="186688"/>
          </a:xfrm>
          <a:prstGeom prst="rect">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819D9B2-5C2C-4E20-BD60-179B9FC40DED}"/>
              </a:ext>
            </a:extLst>
          </p:cNvPr>
          <p:cNvSpPr txBox="1"/>
          <p:nvPr/>
        </p:nvSpPr>
        <p:spPr>
          <a:xfrm>
            <a:off x="7614601" y="4210029"/>
            <a:ext cx="4196399" cy="1169551"/>
          </a:xfrm>
          <a:prstGeom prst="rect">
            <a:avLst/>
          </a:prstGeom>
          <a:noFill/>
        </p:spPr>
        <p:txBody>
          <a:bodyPr wrap="square" rtlCol="0">
            <a:spAutoFit/>
          </a:bodyPr>
          <a:lstStyle/>
          <a:p>
            <a:r>
              <a:rPr lang="en-US" sz="1400" b="1" dirty="0"/>
              <a:t>Link timestep with contact.</a:t>
            </a:r>
            <a:r>
              <a:rPr lang="en-US" sz="1400" dirty="0"/>
              <a:t>  This line command enables the time integrator to limit the time step in hopes of resolving contact accurately.  </a:t>
            </a:r>
            <a:r>
              <a:rPr lang="en-US" sz="1400" dirty="0">
                <a:solidFill>
                  <a:srgbClr val="0070C0"/>
                </a:solidFill>
              </a:rPr>
              <a:t>On by default, but may be turned off </a:t>
            </a:r>
            <a:r>
              <a:rPr lang="en-US" sz="1400" dirty="0"/>
              <a:t>provided the results are confirmed accurate.</a:t>
            </a:r>
          </a:p>
        </p:txBody>
      </p:sp>
      <p:sp>
        <p:nvSpPr>
          <p:cNvPr id="32" name="TextBox 31">
            <a:extLst>
              <a:ext uri="{FF2B5EF4-FFF2-40B4-BE49-F238E27FC236}">
                <a16:creationId xmlns:a16="http://schemas.microsoft.com/office/drawing/2014/main" id="{088B6849-C71B-4FCC-B2DC-C1F381F4A4B6}"/>
              </a:ext>
            </a:extLst>
          </p:cNvPr>
          <p:cNvSpPr txBox="1"/>
          <p:nvPr/>
        </p:nvSpPr>
        <p:spPr>
          <a:xfrm>
            <a:off x="1241050" y="4384215"/>
            <a:ext cx="4831976" cy="261610"/>
          </a:xfrm>
          <a:prstGeom prst="rect">
            <a:avLst/>
          </a:prstGeom>
          <a:noFill/>
        </p:spPr>
        <p:txBody>
          <a:bodyPr wrap="square" rtlCol="0">
            <a:spAutoFit/>
          </a:bodyPr>
          <a:lstStyle/>
          <a:p>
            <a:r>
              <a:rPr lang="en-US" sz="1100" dirty="0"/>
              <a:t>*see user manual for additional syntax details</a:t>
            </a:r>
          </a:p>
        </p:txBody>
      </p:sp>
      <p:sp>
        <p:nvSpPr>
          <p:cNvPr id="33" name="TextBox 32">
            <a:extLst>
              <a:ext uri="{FF2B5EF4-FFF2-40B4-BE49-F238E27FC236}">
                <a16:creationId xmlns:a16="http://schemas.microsoft.com/office/drawing/2014/main" id="{69E9DDF5-FD34-4298-B12E-1DEC61314849}"/>
              </a:ext>
            </a:extLst>
          </p:cNvPr>
          <p:cNvSpPr txBox="1"/>
          <p:nvPr/>
        </p:nvSpPr>
        <p:spPr>
          <a:xfrm>
            <a:off x="1241050" y="2019335"/>
            <a:ext cx="2808782" cy="369332"/>
          </a:xfrm>
          <a:prstGeom prst="rect">
            <a:avLst/>
          </a:prstGeom>
          <a:noFill/>
        </p:spPr>
        <p:txBody>
          <a:bodyPr wrap="none" rtlCol="0">
            <a:spAutoFit/>
          </a:bodyPr>
          <a:lstStyle/>
          <a:p>
            <a:r>
              <a:rPr lang="en-US" dirty="0"/>
              <a:t>Common syntax options</a:t>
            </a:r>
          </a:p>
        </p:txBody>
      </p:sp>
      <p:sp>
        <p:nvSpPr>
          <p:cNvPr id="34" name="TextBox 33">
            <a:extLst>
              <a:ext uri="{FF2B5EF4-FFF2-40B4-BE49-F238E27FC236}">
                <a16:creationId xmlns:a16="http://schemas.microsoft.com/office/drawing/2014/main" id="{19D031DF-6457-4246-903B-BA341C180A75}"/>
              </a:ext>
            </a:extLst>
          </p:cNvPr>
          <p:cNvSpPr txBox="1"/>
          <p:nvPr/>
        </p:nvSpPr>
        <p:spPr>
          <a:xfrm>
            <a:off x="1026392" y="5709200"/>
            <a:ext cx="10139215" cy="338554"/>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dirty="0"/>
              <a:t>Most analyses need only an empty </a:t>
            </a:r>
            <a:r>
              <a:rPr lang="en-US" dirty="0">
                <a:latin typeface="Courier New" panose="02070309020205020404" pitchFamily="49" charset="0"/>
                <a:cs typeface="Courier New" panose="02070309020205020404" pitchFamily="49" charset="0"/>
              </a:rPr>
              <a:t>implicit dynamics </a:t>
            </a:r>
            <a:r>
              <a:rPr lang="en-US" dirty="0"/>
              <a:t>command block.</a:t>
            </a:r>
          </a:p>
        </p:txBody>
      </p:sp>
    </p:spTree>
    <p:extLst>
      <p:ext uri="{BB962C8B-B14F-4D97-AF65-F5344CB8AC3E}">
        <p14:creationId xmlns:p14="http://schemas.microsoft.com/office/powerpoint/2010/main" val="54334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96D4-5DE8-49B7-BC8F-A05B775A6A0F}"/>
              </a:ext>
            </a:extLst>
          </p:cNvPr>
          <p:cNvSpPr>
            <a:spLocks noGrp="1"/>
          </p:cNvSpPr>
          <p:nvPr>
            <p:ph type="title"/>
          </p:nvPr>
        </p:nvSpPr>
        <p:spPr/>
        <p:txBody>
          <a:bodyPr/>
          <a:lstStyle/>
          <a:p>
            <a:r>
              <a:rPr lang="en-US" dirty="0"/>
              <a:t>Selecting an implicit dynamics time step size</a:t>
            </a:r>
          </a:p>
        </p:txBody>
      </p:sp>
      <p:pic>
        <p:nvPicPr>
          <p:cNvPr id="6" name="Content Placeholder 5">
            <a:extLst>
              <a:ext uri="{FF2B5EF4-FFF2-40B4-BE49-F238E27FC236}">
                <a16:creationId xmlns:a16="http://schemas.microsoft.com/office/drawing/2014/main" id="{3583BBFB-1E72-438D-9710-DF4AB5105A2E}"/>
              </a:ext>
            </a:extLst>
          </p:cNvPr>
          <p:cNvPicPr>
            <a:picLocks noGrp="1" noChangeAspect="1"/>
          </p:cNvPicPr>
          <p:nvPr>
            <p:ph idx="1"/>
          </p:nvPr>
        </p:nvPicPr>
        <p:blipFill>
          <a:blip r:embed="rId2"/>
          <a:stretch>
            <a:fillRect/>
          </a:stretch>
        </p:blipFill>
        <p:spPr>
          <a:xfrm>
            <a:off x="5884739" y="1419389"/>
            <a:ext cx="5840536" cy="4648200"/>
          </a:xfrm>
        </p:spPr>
      </p:pic>
      <p:sp>
        <p:nvSpPr>
          <p:cNvPr id="4" name="Slide Number Placeholder 3">
            <a:extLst>
              <a:ext uri="{FF2B5EF4-FFF2-40B4-BE49-F238E27FC236}">
                <a16:creationId xmlns:a16="http://schemas.microsoft.com/office/drawing/2014/main" id="{9E54A054-9899-4067-A59C-87C6C97D8551}"/>
              </a:ext>
            </a:extLst>
          </p:cNvPr>
          <p:cNvSpPr>
            <a:spLocks noGrp="1"/>
          </p:cNvSpPr>
          <p:nvPr>
            <p:ph type="sldNum" sz="quarter" idx="4"/>
          </p:nvPr>
        </p:nvSpPr>
        <p:spPr/>
        <p:txBody>
          <a:bodyPr/>
          <a:lstStyle/>
          <a:p>
            <a:pPr algn="ctr"/>
            <a:fld id="{F6B149FD-26F7-3645-B4E7-BA8B8CC5EEA8}" type="slidenum">
              <a:rPr lang="en-US" smtClean="0"/>
              <a:pPr algn="ctr"/>
              <a:t>158</a:t>
            </a:fld>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6D225B8-13AF-4B5D-B6F5-96B46006FEF5}"/>
                  </a:ext>
                </a:extLst>
              </p:cNvPr>
              <p:cNvSpPr txBox="1"/>
              <p:nvPr/>
            </p:nvSpPr>
            <p:spPr>
              <a:xfrm>
                <a:off x="762000" y="1248831"/>
                <a:ext cx="4693643" cy="4989315"/>
              </a:xfrm>
              <a:prstGeom prst="rect">
                <a:avLst/>
              </a:prstGeom>
              <a:noFill/>
            </p:spPr>
            <p:txBody>
              <a:bodyPr wrap="square" rtlCol="0">
                <a:spAutoFit/>
              </a:bodyPr>
              <a:lstStyle/>
              <a:p>
                <a:pPr>
                  <a:spcAft>
                    <a:spcPts val="600"/>
                  </a:spcAft>
                </a:pPr>
                <a:r>
                  <a:rPr lang="en-US" b="1" dirty="0"/>
                  <a:t>Considerations for time step size</a:t>
                </a:r>
              </a:p>
              <a:p>
                <a:pPr marL="285750" indent="-285750">
                  <a:spcAft>
                    <a:spcPts val="600"/>
                  </a:spcAft>
                  <a:buFont typeface="Arial" panose="020B0604020202020204" pitchFamily="34" charset="0"/>
                  <a:buChar char="•"/>
                </a:pPr>
                <a:r>
                  <a:rPr lang="en-US" sz="1600" b="1" dirty="0">
                    <a:solidFill>
                      <a:srgbClr val="0070C0"/>
                    </a:solidFill>
                  </a:rPr>
                  <a:t>Time step dictates algorithmic damping and dispersion </a:t>
                </a:r>
                <a:r>
                  <a:rPr lang="en-US" sz="1600" dirty="0"/>
                  <a:t>at each frequency</a:t>
                </a:r>
              </a:p>
              <a:p>
                <a:pPr marL="285750" indent="-285750">
                  <a:spcAft>
                    <a:spcPts val="600"/>
                  </a:spcAft>
                  <a:buFont typeface="Arial" panose="020B0604020202020204" pitchFamily="34" charset="0"/>
                  <a:buChar char="•"/>
                </a:pPr>
                <a:r>
                  <a:rPr lang="en-US" sz="1600" b="1" dirty="0">
                    <a:solidFill>
                      <a:srgbClr val="0070C0"/>
                    </a:solidFill>
                  </a:rPr>
                  <a:t>Too small</a:t>
                </a:r>
                <a:r>
                  <a:rPr lang="en-US" sz="1600" dirty="0">
                    <a:solidFill>
                      <a:srgbClr val="0070C0"/>
                    </a:solidFill>
                  </a:rPr>
                  <a:t> </a:t>
                </a:r>
                <a:r>
                  <a:rPr lang="en-US" sz="1600" dirty="0"/>
                  <a:t>of a time step might introduce error due to high frequency noise and round-off</a:t>
                </a:r>
              </a:p>
              <a:p>
                <a:pPr marL="285750" indent="-285750">
                  <a:spcAft>
                    <a:spcPts val="600"/>
                  </a:spcAft>
                  <a:buFont typeface="Arial" panose="020B0604020202020204" pitchFamily="34" charset="0"/>
                  <a:buChar char="•"/>
                </a:pPr>
                <a:r>
                  <a:rPr lang="en-US" sz="1600" b="1" dirty="0">
                    <a:solidFill>
                      <a:srgbClr val="0070C0"/>
                    </a:solidFill>
                  </a:rPr>
                  <a:t>Too large</a:t>
                </a:r>
                <a:r>
                  <a:rPr lang="en-US" sz="1600" dirty="0">
                    <a:solidFill>
                      <a:srgbClr val="0070C0"/>
                    </a:solidFill>
                  </a:rPr>
                  <a:t> </a:t>
                </a:r>
                <a:r>
                  <a:rPr lang="en-US" sz="1600" dirty="0"/>
                  <a:t>of a time step might accumulate error and suppressing true response</a:t>
                </a:r>
              </a:p>
              <a:p>
                <a:pPr marL="285750" indent="-285750">
                  <a:spcAft>
                    <a:spcPts val="600"/>
                  </a:spcAft>
                  <a:buFont typeface="Arial" panose="020B0604020202020204" pitchFamily="34" charset="0"/>
                  <a:buChar char="•"/>
                </a:pPr>
                <a:r>
                  <a:rPr lang="en-US" sz="1600" b="1" dirty="0">
                    <a:solidFill>
                      <a:srgbClr val="0070C0"/>
                    </a:solidFill>
                  </a:rPr>
                  <a:t>An overly-simple rule of thumb</a:t>
                </a:r>
                <a:r>
                  <a:rPr lang="en-US" sz="1600" dirty="0"/>
                  <a:t>: Aim for 100x-1000x the explicit critical time step.</a:t>
                </a:r>
              </a:p>
              <a:p>
                <a:pPr>
                  <a:spcAft>
                    <a:spcPts val="600"/>
                  </a:spcAft>
                </a:pPr>
                <a:endParaRPr lang="en-US" sz="1600" dirty="0"/>
              </a:p>
              <a:p>
                <a:pPr>
                  <a:spcAft>
                    <a:spcPts val="600"/>
                  </a:spcAft>
                </a:pPr>
                <a:r>
                  <a:rPr lang="en-US" sz="1600" b="1" dirty="0"/>
                  <a:t>Additional considerations:</a:t>
                </a:r>
              </a:p>
              <a:p>
                <a:pPr marL="285750" indent="-285750">
                  <a:spcAft>
                    <a:spcPts val="600"/>
                  </a:spcAft>
                  <a:buFont typeface="Arial" panose="020B0604020202020204" pitchFamily="34" charset="0"/>
                  <a:buChar char="•"/>
                </a:pPr>
                <a:r>
                  <a:rPr lang="en-US" sz="1600" dirty="0">
                    <a:solidFill>
                      <a:schemeClr val="tx1"/>
                    </a:solidFill>
                  </a:rPr>
                  <a:t>Consider the frequency of interest or forcing frequency content, </a:t>
                </a:r>
                <a14:m>
                  <m:oMath xmlns:m="http://schemas.openxmlformats.org/officeDocument/2006/math">
                    <m:r>
                      <a:rPr lang="en-US" sz="1600" b="0" i="1" smtClean="0">
                        <a:solidFill>
                          <a:schemeClr val="tx1"/>
                        </a:solidFill>
                        <a:latin typeface="Cambria Math" panose="02040503050406030204" pitchFamily="18" charset="0"/>
                      </a:rPr>
                      <m:t>𝑓</m:t>
                    </m:r>
                    <m:r>
                      <a:rPr lang="en-US" sz="1600" b="0" i="1" smtClean="0">
                        <a:solidFill>
                          <a:schemeClr val="tx1"/>
                        </a:solidFill>
                        <a:latin typeface="Cambria Math" panose="02040503050406030204" pitchFamily="18" charset="0"/>
                      </a:rPr>
                      <m:t>.</m:t>
                    </m:r>
                  </m:oMath>
                </a14:m>
                <a:endParaRPr lang="en-US" sz="1600" b="0" dirty="0">
                  <a:solidFill>
                    <a:schemeClr val="tx1"/>
                  </a:solidFill>
                </a:endParaRPr>
              </a:p>
              <a:p>
                <a:pPr marL="742950" lvl="1" indent="-285750">
                  <a:spcAft>
                    <a:spcPts val="600"/>
                  </a:spcAft>
                  <a:buFont typeface="Arial" panose="020B0604020202020204" pitchFamily="34" charset="0"/>
                  <a:buChar char="•"/>
                </a:pPr>
                <a14:m>
                  <m:oMath xmlns:m="http://schemas.openxmlformats.org/officeDocument/2006/math">
                    <m:r>
                      <a:rPr lang="en-US" sz="1600" b="0" i="1" smtClean="0">
                        <a:solidFill>
                          <a:schemeClr val="tx1"/>
                        </a:solidFill>
                        <a:latin typeface="Cambria Math" panose="02040503050406030204" pitchFamily="18" charset="0"/>
                      </a:rPr>
                      <m:t>𝑇</m:t>
                    </m:r>
                    <m:r>
                      <a:rPr lang="en-US" sz="1600" b="0" i="1" smtClean="0">
                        <a:solidFill>
                          <a:schemeClr val="tx1"/>
                        </a:solidFill>
                        <a:latin typeface="Cambria Math" panose="02040503050406030204" pitchFamily="18" charset="0"/>
                      </a:rPr>
                      <m:t>=</m:t>
                    </m:r>
                    <m:f>
                      <m:fPr>
                        <m:ctrlPr>
                          <a:rPr lang="en-US" sz="1600" b="0" i="1" smtClean="0">
                            <a:solidFill>
                              <a:schemeClr val="tx1"/>
                            </a:solidFill>
                            <a:latin typeface="Cambria Math" panose="02040503050406030204" pitchFamily="18" charset="0"/>
                          </a:rPr>
                        </m:ctrlPr>
                      </m:fPr>
                      <m:num>
                        <m:r>
                          <a:rPr lang="en-US" sz="1600" b="0" i="1" smtClean="0">
                            <a:solidFill>
                              <a:schemeClr val="tx1"/>
                            </a:solidFill>
                            <a:latin typeface="Cambria Math" panose="02040503050406030204" pitchFamily="18" charset="0"/>
                          </a:rPr>
                          <m:t>1</m:t>
                        </m:r>
                      </m:num>
                      <m:den>
                        <m:r>
                          <a:rPr lang="en-US" sz="1600" b="0" i="1" smtClean="0">
                            <a:solidFill>
                              <a:schemeClr val="tx1"/>
                            </a:solidFill>
                            <a:latin typeface="Cambria Math" panose="02040503050406030204" pitchFamily="18" charset="0"/>
                          </a:rPr>
                          <m:t>𝑓</m:t>
                        </m:r>
                      </m:den>
                    </m:f>
                  </m:oMath>
                </a14:m>
                <a:r>
                  <a:rPr lang="en-US" sz="1600" dirty="0">
                    <a:solidFill>
                      <a:schemeClr val="tx1"/>
                    </a:solidFill>
                  </a:rPr>
                  <a:t>		(period of interest) </a:t>
                </a:r>
              </a:p>
              <a:p>
                <a:pPr marL="742950" lvl="1" indent="-285750">
                  <a:spcAft>
                    <a:spcPts val="600"/>
                  </a:spcAft>
                  <a:buFont typeface="Arial" panose="020B0604020202020204" pitchFamily="34" charset="0"/>
                  <a:buChar char="•"/>
                </a:pPr>
                <a14:m>
                  <m:oMath xmlns:m="http://schemas.openxmlformats.org/officeDocument/2006/math">
                    <m:r>
                      <m:rPr>
                        <m:sty m:val="p"/>
                      </m:rPr>
                      <a:rPr lang="en-US" sz="1600" b="0" i="0" smtClean="0">
                        <a:solidFill>
                          <a:schemeClr val="tx1"/>
                        </a:solidFill>
                        <a:latin typeface="Cambria Math" panose="02040503050406030204" pitchFamily="18" charset="0"/>
                      </a:rPr>
                      <m:t>Δ</m:t>
                    </m:r>
                    <m:r>
                      <a:rPr lang="en-US" sz="1600" b="0" i="1" smtClean="0">
                        <a:solidFill>
                          <a:schemeClr val="tx1"/>
                        </a:solidFill>
                        <a:latin typeface="Cambria Math" panose="02040503050406030204" pitchFamily="18" charset="0"/>
                      </a:rPr>
                      <m:t>𝑡</m:t>
                    </m:r>
                    <m:r>
                      <a:rPr lang="en-US" sz="1600" b="0" i="1" smtClean="0">
                        <a:solidFill>
                          <a:schemeClr val="tx1"/>
                        </a:solidFill>
                        <a:latin typeface="Cambria Math" panose="02040503050406030204" pitchFamily="18" charset="0"/>
                      </a:rPr>
                      <m:t>≅</m:t>
                    </m:r>
                    <m:f>
                      <m:fPr>
                        <m:ctrlPr>
                          <a:rPr lang="en-US" sz="1600" b="0" i="1" smtClean="0">
                            <a:solidFill>
                              <a:schemeClr val="tx1"/>
                            </a:solidFill>
                            <a:latin typeface="Cambria Math" panose="02040503050406030204" pitchFamily="18" charset="0"/>
                          </a:rPr>
                        </m:ctrlPr>
                      </m:fPr>
                      <m:num>
                        <m:r>
                          <a:rPr lang="en-US" sz="1600" b="0" i="1" smtClean="0">
                            <a:solidFill>
                              <a:schemeClr val="tx1"/>
                            </a:solidFill>
                            <a:latin typeface="Cambria Math" panose="02040503050406030204" pitchFamily="18" charset="0"/>
                          </a:rPr>
                          <m:t>𝑇</m:t>
                        </m:r>
                      </m:num>
                      <m:den>
                        <m:r>
                          <a:rPr lang="en-US" sz="1600" b="0" i="1" smtClean="0">
                            <a:solidFill>
                              <a:schemeClr val="tx1"/>
                            </a:solidFill>
                            <a:latin typeface="Cambria Math" panose="02040503050406030204" pitchFamily="18" charset="0"/>
                          </a:rPr>
                          <m:t>20</m:t>
                        </m:r>
                      </m:den>
                    </m:f>
                  </m:oMath>
                </a14:m>
                <a:r>
                  <a:rPr lang="en-US" sz="1600" dirty="0">
                    <a:solidFill>
                      <a:schemeClr val="tx1"/>
                    </a:solidFill>
                  </a:rPr>
                  <a:t>	(a different “rule of thumb”)</a:t>
                </a:r>
              </a:p>
            </p:txBody>
          </p:sp>
        </mc:Choice>
        <mc:Fallback xmlns="">
          <p:sp>
            <p:nvSpPr>
              <p:cNvPr id="7" name="TextBox 6">
                <a:extLst>
                  <a:ext uri="{FF2B5EF4-FFF2-40B4-BE49-F238E27FC236}">
                    <a16:creationId xmlns:a16="http://schemas.microsoft.com/office/drawing/2014/main" id="{76D225B8-13AF-4B5D-B6F5-96B46006FEF5}"/>
                  </a:ext>
                </a:extLst>
              </p:cNvPr>
              <p:cNvSpPr txBox="1">
                <a:spLocks noRot="1" noChangeAspect="1" noMove="1" noResize="1" noEditPoints="1" noAdjustHandles="1" noChangeArrowheads="1" noChangeShapeType="1" noTextEdit="1"/>
              </p:cNvSpPr>
              <p:nvPr/>
            </p:nvSpPr>
            <p:spPr>
              <a:xfrm>
                <a:off x="762000" y="1248831"/>
                <a:ext cx="4693643" cy="4989315"/>
              </a:xfrm>
              <a:prstGeom prst="rect">
                <a:avLst/>
              </a:prstGeom>
              <a:blipFill>
                <a:blip r:embed="rId3"/>
                <a:stretch>
                  <a:fillRect l="-1039" t="-733" r="-1299"/>
                </a:stretch>
              </a:blipFill>
            </p:spPr>
            <p:txBody>
              <a:bodyPr/>
              <a:lstStyle/>
              <a:p>
                <a:r>
                  <a:rPr lang="en-US">
                    <a:noFill/>
                  </a:rPr>
                  <a:t> </a:t>
                </a:r>
              </a:p>
            </p:txBody>
          </p:sp>
        </mc:Fallback>
      </mc:AlternateContent>
    </p:spTree>
    <p:extLst>
      <p:ext uri="{BB962C8B-B14F-4D97-AF65-F5344CB8AC3E}">
        <p14:creationId xmlns:p14="http://schemas.microsoft.com/office/powerpoint/2010/main" val="302514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6CBAB-D787-4D4D-A81B-4C913B03DC27}"/>
              </a:ext>
            </a:extLst>
          </p:cNvPr>
          <p:cNvSpPr>
            <a:spLocks noGrp="1"/>
          </p:cNvSpPr>
          <p:nvPr>
            <p:ph type="title"/>
          </p:nvPr>
        </p:nvSpPr>
        <p:spPr/>
        <p:txBody>
          <a:bodyPr/>
          <a:lstStyle/>
          <a:p>
            <a:r>
              <a:rPr lang="en-US" dirty="0"/>
              <a:t>Example 12: Pseudo-blast wave propagation  scenario</a:t>
            </a:r>
          </a:p>
        </p:txBody>
      </p:sp>
      <p:sp>
        <p:nvSpPr>
          <p:cNvPr id="4" name="Slide Number Placeholder 3">
            <a:extLst>
              <a:ext uri="{FF2B5EF4-FFF2-40B4-BE49-F238E27FC236}">
                <a16:creationId xmlns:a16="http://schemas.microsoft.com/office/drawing/2014/main" id="{68EFFC53-4A74-4257-9A83-9EC8B23D8BFC}"/>
              </a:ext>
            </a:extLst>
          </p:cNvPr>
          <p:cNvSpPr>
            <a:spLocks noGrp="1"/>
          </p:cNvSpPr>
          <p:nvPr>
            <p:ph type="sldNum" sz="quarter" idx="4"/>
          </p:nvPr>
        </p:nvSpPr>
        <p:spPr/>
        <p:txBody>
          <a:bodyPr/>
          <a:lstStyle/>
          <a:p>
            <a:pPr algn="ctr"/>
            <a:fld id="{F6B149FD-26F7-3645-B4E7-BA8B8CC5EEA8}" type="slidenum">
              <a:rPr lang="en-US" smtClean="0"/>
              <a:pPr algn="ctr"/>
              <a:t>159</a:t>
            </a:fld>
            <a:endParaRPr lang="en-US" dirty="0"/>
          </a:p>
        </p:txBody>
      </p:sp>
      <p:grpSp>
        <p:nvGrpSpPr>
          <p:cNvPr id="24" name="Group 23">
            <a:extLst>
              <a:ext uri="{FF2B5EF4-FFF2-40B4-BE49-F238E27FC236}">
                <a16:creationId xmlns:a16="http://schemas.microsoft.com/office/drawing/2014/main" id="{63962E77-030B-411F-B270-5FAA01F83584}"/>
              </a:ext>
            </a:extLst>
          </p:cNvPr>
          <p:cNvGrpSpPr/>
          <p:nvPr/>
        </p:nvGrpSpPr>
        <p:grpSpPr>
          <a:xfrm>
            <a:off x="786097" y="4672368"/>
            <a:ext cx="10505505" cy="1738075"/>
            <a:chOff x="762000" y="4534716"/>
            <a:chExt cx="10505505" cy="1738075"/>
          </a:xfrm>
        </p:grpSpPr>
        <p:grpSp>
          <p:nvGrpSpPr>
            <p:cNvPr id="17" name="Group 16">
              <a:extLst>
                <a:ext uri="{FF2B5EF4-FFF2-40B4-BE49-F238E27FC236}">
                  <a16:creationId xmlns:a16="http://schemas.microsoft.com/office/drawing/2014/main" id="{167693CE-362D-4D98-B3FD-969F1B8E4496}"/>
                </a:ext>
              </a:extLst>
            </p:cNvPr>
            <p:cNvGrpSpPr/>
            <p:nvPr/>
          </p:nvGrpSpPr>
          <p:grpSpPr>
            <a:xfrm>
              <a:off x="762000" y="4624736"/>
              <a:ext cx="10505505" cy="1648055"/>
              <a:chOff x="1283202" y="1675059"/>
              <a:chExt cx="10505505" cy="1648055"/>
            </a:xfrm>
          </p:grpSpPr>
          <p:pic>
            <p:nvPicPr>
              <p:cNvPr id="6" name="Picture 5">
                <a:extLst>
                  <a:ext uri="{FF2B5EF4-FFF2-40B4-BE49-F238E27FC236}">
                    <a16:creationId xmlns:a16="http://schemas.microsoft.com/office/drawing/2014/main" id="{D1DFDE8D-A2F6-47DD-A218-25DC7D73FBE2}"/>
                  </a:ext>
                </a:extLst>
              </p:cNvPr>
              <p:cNvPicPr>
                <a:picLocks noChangeAspect="1"/>
              </p:cNvPicPr>
              <p:nvPr/>
            </p:nvPicPr>
            <p:blipFill>
              <a:blip r:embed="rId2"/>
              <a:stretch>
                <a:fillRect/>
              </a:stretch>
            </p:blipFill>
            <p:spPr>
              <a:xfrm>
                <a:off x="1283202" y="1722691"/>
                <a:ext cx="2200582" cy="1600423"/>
              </a:xfrm>
              <a:prstGeom prst="rect">
                <a:avLst/>
              </a:prstGeom>
            </p:spPr>
          </p:pic>
          <p:pic>
            <p:nvPicPr>
              <p:cNvPr id="8" name="Picture 7">
                <a:extLst>
                  <a:ext uri="{FF2B5EF4-FFF2-40B4-BE49-F238E27FC236}">
                    <a16:creationId xmlns:a16="http://schemas.microsoft.com/office/drawing/2014/main" id="{FC857159-7C4A-411A-B795-C65671C049E7}"/>
                  </a:ext>
                </a:extLst>
              </p:cNvPr>
              <p:cNvPicPr>
                <a:picLocks noChangeAspect="1"/>
              </p:cNvPicPr>
              <p:nvPr/>
            </p:nvPicPr>
            <p:blipFill>
              <a:blip r:embed="rId3"/>
              <a:stretch>
                <a:fillRect/>
              </a:stretch>
            </p:blipFill>
            <p:spPr>
              <a:xfrm>
                <a:off x="3676045" y="1821174"/>
                <a:ext cx="2067213" cy="1362265"/>
              </a:xfrm>
              <a:prstGeom prst="rect">
                <a:avLst/>
              </a:prstGeom>
            </p:spPr>
          </p:pic>
          <p:pic>
            <p:nvPicPr>
              <p:cNvPr id="10" name="Picture 9">
                <a:extLst>
                  <a:ext uri="{FF2B5EF4-FFF2-40B4-BE49-F238E27FC236}">
                    <a16:creationId xmlns:a16="http://schemas.microsoft.com/office/drawing/2014/main" id="{118A84D1-448C-4CB9-9508-40C4918F4AD2}"/>
                  </a:ext>
                </a:extLst>
              </p:cNvPr>
              <p:cNvPicPr>
                <a:picLocks noChangeAspect="1"/>
              </p:cNvPicPr>
              <p:nvPr/>
            </p:nvPicPr>
            <p:blipFill>
              <a:blip r:embed="rId4"/>
              <a:stretch>
                <a:fillRect/>
              </a:stretch>
            </p:blipFill>
            <p:spPr>
              <a:xfrm>
                <a:off x="5896863" y="1722691"/>
                <a:ext cx="2181529" cy="1343212"/>
              </a:xfrm>
              <a:prstGeom prst="rect">
                <a:avLst/>
              </a:prstGeom>
            </p:spPr>
          </p:pic>
          <p:pic>
            <p:nvPicPr>
              <p:cNvPr id="12" name="Picture 11">
                <a:extLst>
                  <a:ext uri="{FF2B5EF4-FFF2-40B4-BE49-F238E27FC236}">
                    <a16:creationId xmlns:a16="http://schemas.microsoft.com/office/drawing/2014/main" id="{2D28963D-D062-49BC-A3EC-6B4E5C24AD18}"/>
                  </a:ext>
                </a:extLst>
              </p:cNvPr>
              <p:cNvPicPr>
                <a:picLocks noChangeAspect="1"/>
              </p:cNvPicPr>
              <p:nvPr/>
            </p:nvPicPr>
            <p:blipFill>
              <a:blip r:embed="rId5"/>
              <a:stretch>
                <a:fillRect/>
              </a:stretch>
            </p:blipFill>
            <p:spPr>
              <a:xfrm>
                <a:off x="8328363" y="1675059"/>
                <a:ext cx="2095792" cy="1438476"/>
              </a:xfrm>
              <a:prstGeom prst="rect">
                <a:avLst/>
              </a:prstGeom>
            </p:spPr>
          </p:pic>
          <p:pic>
            <p:nvPicPr>
              <p:cNvPr id="16" name="Picture 15">
                <a:extLst>
                  <a:ext uri="{FF2B5EF4-FFF2-40B4-BE49-F238E27FC236}">
                    <a16:creationId xmlns:a16="http://schemas.microsoft.com/office/drawing/2014/main" id="{AE380C0D-6C38-40DD-BBCE-0B5B75290928}"/>
                  </a:ext>
                </a:extLst>
              </p:cNvPr>
              <p:cNvPicPr>
                <a:picLocks noChangeAspect="1"/>
              </p:cNvPicPr>
              <p:nvPr/>
            </p:nvPicPr>
            <p:blipFill>
              <a:blip r:embed="rId6"/>
              <a:stretch>
                <a:fillRect/>
              </a:stretch>
            </p:blipFill>
            <p:spPr>
              <a:xfrm>
                <a:off x="10674126" y="1724335"/>
                <a:ext cx="1114581" cy="1324160"/>
              </a:xfrm>
              <a:prstGeom prst="rect">
                <a:avLst/>
              </a:prstGeom>
            </p:spPr>
          </p:pic>
        </p:grpSp>
        <p:cxnSp>
          <p:nvCxnSpPr>
            <p:cNvPr id="19" name="Straight Arrow Connector 18">
              <a:extLst>
                <a:ext uri="{FF2B5EF4-FFF2-40B4-BE49-F238E27FC236}">
                  <a16:creationId xmlns:a16="http://schemas.microsoft.com/office/drawing/2014/main" id="{ED15D08F-6DD3-4D19-9649-A5F050225957}"/>
                </a:ext>
              </a:extLst>
            </p:cNvPr>
            <p:cNvCxnSpPr/>
            <p:nvPr/>
          </p:nvCxnSpPr>
          <p:spPr>
            <a:xfrm flipV="1">
              <a:off x="762000" y="4984955"/>
              <a:ext cx="437535" cy="1376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EB4ACA46-F1AB-4F01-BAFC-DE95582D1FB9}"/>
                </a:ext>
              </a:extLst>
            </p:cNvPr>
            <p:cNvCxnSpPr/>
            <p:nvPr/>
          </p:nvCxnSpPr>
          <p:spPr>
            <a:xfrm flipV="1">
              <a:off x="3393846" y="4847303"/>
              <a:ext cx="437535" cy="1376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9F99774E-05FF-4758-9DF2-D713A3A86331}"/>
                </a:ext>
              </a:extLst>
            </p:cNvPr>
            <p:cNvCxnSpPr/>
            <p:nvPr/>
          </p:nvCxnSpPr>
          <p:spPr>
            <a:xfrm flipV="1">
              <a:off x="6247657" y="4652704"/>
              <a:ext cx="437535" cy="1376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711DC465-9E93-42E5-8530-1048FEFC3251}"/>
                </a:ext>
              </a:extLst>
            </p:cNvPr>
            <p:cNvCxnSpPr/>
            <p:nvPr/>
          </p:nvCxnSpPr>
          <p:spPr>
            <a:xfrm flipV="1">
              <a:off x="9241580" y="4534716"/>
              <a:ext cx="437535" cy="1376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pic>
        <p:nvPicPr>
          <p:cNvPr id="26" name="Picture 25">
            <a:extLst>
              <a:ext uri="{FF2B5EF4-FFF2-40B4-BE49-F238E27FC236}">
                <a16:creationId xmlns:a16="http://schemas.microsoft.com/office/drawing/2014/main" id="{3E049E9C-9623-471F-9F7D-4F724EC6771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504846" y="1219452"/>
            <a:ext cx="5068007" cy="3057952"/>
          </a:xfrm>
          <a:prstGeom prst="rect">
            <a:avLst/>
          </a:prstGeom>
        </p:spPr>
      </p:pic>
      <p:cxnSp>
        <p:nvCxnSpPr>
          <p:cNvPr id="28" name="Straight Arrow Connector 27">
            <a:extLst>
              <a:ext uri="{FF2B5EF4-FFF2-40B4-BE49-F238E27FC236}">
                <a16:creationId xmlns:a16="http://schemas.microsoft.com/office/drawing/2014/main" id="{1C982E8F-4109-4039-86CE-E1E632E7E897}"/>
              </a:ext>
            </a:extLst>
          </p:cNvPr>
          <p:cNvCxnSpPr>
            <a:cxnSpLocks/>
          </p:cNvCxnSpPr>
          <p:nvPr/>
        </p:nvCxnSpPr>
        <p:spPr>
          <a:xfrm>
            <a:off x="3194855" y="2108560"/>
            <a:ext cx="521740" cy="2315956"/>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D3B0A140-EE56-4125-B311-8D717D5F7C1C}"/>
              </a:ext>
            </a:extLst>
          </p:cNvPr>
          <p:cNvSpPr txBox="1"/>
          <p:nvPr/>
        </p:nvSpPr>
        <p:spPr>
          <a:xfrm>
            <a:off x="2841796" y="3059668"/>
            <a:ext cx="537327" cy="307777"/>
          </a:xfrm>
          <a:prstGeom prst="rect">
            <a:avLst/>
          </a:prstGeom>
          <a:noFill/>
        </p:spPr>
        <p:txBody>
          <a:bodyPr wrap="none" rtlCol="0">
            <a:spAutoFit/>
          </a:bodyPr>
          <a:lstStyle/>
          <a:p>
            <a:r>
              <a:rPr lang="en-US" sz="1400" dirty="0"/>
              <a:t>4 in.</a:t>
            </a:r>
          </a:p>
        </p:txBody>
      </p:sp>
      <p:cxnSp>
        <p:nvCxnSpPr>
          <p:cNvPr id="30" name="Straight Arrow Connector 29">
            <a:extLst>
              <a:ext uri="{FF2B5EF4-FFF2-40B4-BE49-F238E27FC236}">
                <a16:creationId xmlns:a16="http://schemas.microsoft.com/office/drawing/2014/main" id="{7A00E370-526B-490B-9ED5-771556E957C4}"/>
              </a:ext>
            </a:extLst>
          </p:cNvPr>
          <p:cNvCxnSpPr>
            <a:cxnSpLocks/>
          </p:cNvCxnSpPr>
          <p:nvPr/>
        </p:nvCxnSpPr>
        <p:spPr>
          <a:xfrm flipH="1">
            <a:off x="4084076" y="3429000"/>
            <a:ext cx="4375355" cy="109292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BA8D6B34-4A90-451A-B0CC-E2331BC80134}"/>
              </a:ext>
            </a:extLst>
          </p:cNvPr>
          <p:cNvSpPr txBox="1"/>
          <p:nvPr/>
        </p:nvSpPr>
        <p:spPr>
          <a:xfrm>
            <a:off x="7607101" y="3661583"/>
            <a:ext cx="742511" cy="307777"/>
          </a:xfrm>
          <a:prstGeom prst="rect">
            <a:avLst/>
          </a:prstGeom>
          <a:noFill/>
        </p:spPr>
        <p:txBody>
          <a:bodyPr wrap="none" rtlCol="0">
            <a:spAutoFit/>
          </a:bodyPr>
          <a:lstStyle/>
          <a:p>
            <a:r>
              <a:rPr lang="en-US" sz="1400" dirty="0"/>
              <a:t>~16 in.</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83509AAE-2DB9-43AD-9D2A-CC74D638AB7A}"/>
                  </a:ext>
                </a:extLst>
              </p:cNvPr>
              <p:cNvSpPr txBox="1"/>
              <p:nvPr/>
            </p:nvSpPr>
            <p:spPr>
              <a:xfrm>
                <a:off x="678426" y="4822102"/>
                <a:ext cx="56848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𝑃</m:t>
                      </m:r>
                      <m:r>
                        <a:rPr lang="en-US" sz="1400" b="0" i="1" smtClean="0">
                          <a:latin typeface="Cambria Math" panose="02040503050406030204" pitchFamily="18" charset="0"/>
                        </a:rPr>
                        <m:t>(</m:t>
                      </m:r>
                      <m:r>
                        <a:rPr lang="en-US" sz="1400" b="0" i="1" smtClean="0">
                          <a:latin typeface="Cambria Math" panose="02040503050406030204" pitchFamily="18" charset="0"/>
                        </a:rPr>
                        <m:t>𝑡</m:t>
                      </m:r>
                      <m:r>
                        <a:rPr lang="en-US" sz="1400" b="0" i="1" smtClean="0">
                          <a:latin typeface="Cambria Math" panose="02040503050406030204" pitchFamily="18" charset="0"/>
                        </a:rPr>
                        <m:t>)</m:t>
                      </m:r>
                    </m:oMath>
                  </m:oMathPara>
                </a14:m>
                <a:endParaRPr lang="en-US" sz="1400" dirty="0"/>
              </a:p>
            </p:txBody>
          </p:sp>
        </mc:Choice>
        <mc:Fallback xmlns="">
          <p:sp>
            <p:nvSpPr>
              <p:cNvPr id="35" name="TextBox 34">
                <a:extLst>
                  <a:ext uri="{FF2B5EF4-FFF2-40B4-BE49-F238E27FC236}">
                    <a16:creationId xmlns:a16="http://schemas.microsoft.com/office/drawing/2014/main" id="{83509AAE-2DB9-43AD-9D2A-CC74D638AB7A}"/>
                  </a:ext>
                </a:extLst>
              </p:cNvPr>
              <p:cNvSpPr txBox="1">
                <a:spLocks noRot="1" noChangeAspect="1" noMove="1" noResize="1" noEditPoints="1" noAdjustHandles="1" noChangeArrowheads="1" noChangeShapeType="1" noTextEdit="1"/>
              </p:cNvSpPr>
              <p:nvPr/>
            </p:nvSpPr>
            <p:spPr>
              <a:xfrm>
                <a:off x="678426" y="4822102"/>
                <a:ext cx="568489" cy="307777"/>
              </a:xfrm>
              <a:prstGeom prst="rect">
                <a:avLst/>
              </a:prstGeom>
              <a:blipFill>
                <a:blip r:embed="rId8"/>
                <a:stretch>
                  <a:fillRect b="-7843"/>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D0734092-53CE-4D92-A60C-BDBC5037B1F1}"/>
              </a:ext>
            </a:extLst>
          </p:cNvPr>
          <p:cNvSpPr txBox="1"/>
          <p:nvPr/>
        </p:nvSpPr>
        <p:spPr>
          <a:xfrm>
            <a:off x="8627656" y="1185727"/>
            <a:ext cx="1715879" cy="523220"/>
          </a:xfrm>
          <a:prstGeom prst="rect">
            <a:avLst/>
          </a:prstGeom>
          <a:noFill/>
        </p:spPr>
        <p:txBody>
          <a:bodyPr wrap="square" rtlCol="0">
            <a:spAutoFit/>
          </a:bodyPr>
          <a:lstStyle/>
          <a:p>
            <a:r>
              <a:rPr lang="en-US" sz="1400" dirty="0"/>
              <a:t>Fictitious weapon case</a:t>
            </a:r>
          </a:p>
        </p:txBody>
      </p:sp>
      <p:cxnSp>
        <p:nvCxnSpPr>
          <p:cNvPr id="38" name="Straight Connector 37">
            <a:extLst>
              <a:ext uri="{FF2B5EF4-FFF2-40B4-BE49-F238E27FC236}">
                <a16:creationId xmlns:a16="http://schemas.microsoft.com/office/drawing/2014/main" id="{93C5AE3E-ED90-4FFB-B8D5-7B7A9B4E80B3}"/>
              </a:ext>
            </a:extLst>
          </p:cNvPr>
          <p:cNvCxnSpPr/>
          <p:nvPr/>
        </p:nvCxnSpPr>
        <p:spPr>
          <a:xfrm flipH="1">
            <a:off x="8347587" y="1555059"/>
            <a:ext cx="280069" cy="254076"/>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26A65DA2-6AEB-4FCC-A998-177A491544A6}"/>
                  </a:ext>
                </a:extLst>
              </p:cNvPr>
              <p:cNvSpPr txBox="1"/>
              <p:nvPr/>
            </p:nvSpPr>
            <p:spPr>
              <a:xfrm>
                <a:off x="533543" y="1430858"/>
                <a:ext cx="2308253" cy="1600438"/>
              </a:xfrm>
              <a:prstGeom prst="rect">
                <a:avLst/>
              </a:prstGeom>
              <a:noFill/>
            </p:spPr>
            <p:txBody>
              <a:bodyPr wrap="square" rtlCol="0">
                <a:spAutoFit/>
              </a:bodyPr>
              <a:lstStyle/>
              <a:p>
                <a:r>
                  <a:rPr lang="en-US" sz="1400" dirty="0"/>
                  <a:t>A blast wave </a:t>
                </a:r>
                <a14:m>
                  <m:oMath xmlns:m="http://schemas.openxmlformats.org/officeDocument/2006/math">
                    <m:r>
                      <a:rPr lang="en-US" sz="1400" b="0" i="1" smtClean="0">
                        <a:latin typeface="Cambria Math" panose="02040503050406030204" pitchFamily="18" charset="0"/>
                      </a:rPr>
                      <m:t>𝑃</m:t>
                    </m:r>
                    <m:r>
                      <a:rPr lang="en-US" sz="1400" b="0" i="1" smtClean="0">
                        <a:latin typeface="Cambria Math" panose="02040503050406030204" pitchFamily="18" charset="0"/>
                      </a:rPr>
                      <m:t>(</m:t>
                    </m:r>
                    <m:r>
                      <a:rPr lang="en-US" sz="1400" b="0" i="1" smtClean="0">
                        <a:latin typeface="Cambria Math" panose="02040503050406030204" pitchFamily="18" charset="0"/>
                      </a:rPr>
                      <m:t>𝑡</m:t>
                    </m:r>
                    <m:r>
                      <a:rPr lang="en-US" sz="1400" b="0" i="1" smtClean="0">
                        <a:latin typeface="Cambria Math" panose="02040503050406030204" pitchFamily="18" charset="0"/>
                      </a:rPr>
                      <m:t>)</m:t>
                    </m:r>
                  </m:oMath>
                </a14:m>
                <a:r>
                  <a:rPr lang="en-US" sz="1400" dirty="0"/>
                  <a:t> passes over a weapon case.</a:t>
                </a:r>
              </a:p>
              <a:p>
                <a:endParaRPr lang="en-US" sz="1400" dirty="0"/>
              </a:p>
              <a:p>
                <a:r>
                  <a:rPr lang="en-US" sz="1400" dirty="0"/>
                  <a:t>A component is to be mounted inside, estimate the displacement as a result of the blast.</a:t>
                </a:r>
              </a:p>
            </p:txBody>
          </p:sp>
        </mc:Choice>
        <mc:Fallback xmlns="">
          <p:sp>
            <p:nvSpPr>
              <p:cNvPr id="40" name="TextBox 39">
                <a:extLst>
                  <a:ext uri="{FF2B5EF4-FFF2-40B4-BE49-F238E27FC236}">
                    <a16:creationId xmlns:a16="http://schemas.microsoft.com/office/drawing/2014/main" id="{26A65DA2-6AEB-4FCC-A998-177A491544A6}"/>
                  </a:ext>
                </a:extLst>
              </p:cNvPr>
              <p:cNvSpPr txBox="1">
                <a:spLocks noRot="1" noChangeAspect="1" noMove="1" noResize="1" noEditPoints="1" noAdjustHandles="1" noChangeArrowheads="1" noChangeShapeType="1" noTextEdit="1"/>
              </p:cNvSpPr>
              <p:nvPr/>
            </p:nvSpPr>
            <p:spPr>
              <a:xfrm>
                <a:off x="533543" y="1430858"/>
                <a:ext cx="2308253" cy="1600438"/>
              </a:xfrm>
              <a:prstGeom prst="rect">
                <a:avLst/>
              </a:prstGeom>
              <a:blipFill>
                <a:blip r:embed="rId9"/>
                <a:stretch>
                  <a:fillRect l="-794" t="-763" r="-2381" b="-2672"/>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4B10559C-213B-4ACA-B055-2576B0A67FC2}"/>
              </a:ext>
            </a:extLst>
          </p:cNvPr>
          <p:cNvSpPr txBox="1"/>
          <p:nvPr/>
        </p:nvSpPr>
        <p:spPr>
          <a:xfrm>
            <a:off x="9309801" y="2317042"/>
            <a:ext cx="1965296" cy="523220"/>
          </a:xfrm>
          <a:prstGeom prst="rect">
            <a:avLst/>
          </a:prstGeom>
          <a:noFill/>
        </p:spPr>
        <p:txBody>
          <a:bodyPr wrap="square" rtlCol="0">
            <a:spAutoFit/>
          </a:bodyPr>
          <a:lstStyle/>
          <a:p>
            <a:r>
              <a:rPr lang="en-US" sz="1400" dirty="0"/>
              <a:t>Determine displacement here</a:t>
            </a:r>
          </a:p>
        </p:txBody>
      </p:sp>
      <p:cxnSp>
        <p:nvCxnSpPr>
          <p:cNvPr id="42" name="Straight Connector 41">
            <a:extLst>
              <a:ext uri="{FF2B5EF4-FFF2-40B4-BE49-F238E27FC236}">
                <a16:creationId xmlns:a16="http://schemas.microsoft.com/office/drawing/2014/main" id="{3DA71D37-31B2-4CE0-8B1F-3EBFA78A820A}"/>
              </a:ext>
            </a:extLst>
          </p:cNvPr>
          <p:cNvCxnSpPr>
            <a:cxnSpLocks/>
            <a:stCxn id="41" idx="1"/>
          </p:cNvCxnSpPr>
          <p:nvPr/>
        </p:nvCxnSpPr>
        <p:spPr>
          <a:xfrm flipH="1" flipV="1">
            <a:off x="6709289" y="2546643"/>
            <a:ext cx="2600512" cy="32009"/>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7721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BD8A1-5830-49F8-9E4E-B51612A0B219}"/>
              </a:ext>
            </a:extLst>
          </p:cNvPr>
          <p:cNvSpPr>
            <a:spLocks noGrp="1"/>
          </p:cNvSpPr>
          <p:nvPr>
            <p:ph type="title"/>
          </p:nvPr>
        </p:nvSpPr>
        <p:spPr/>
        <p:txBody>
          <a:bodyPr/>
          <a:lstStyle/>
          <a:p>
            <a:r>
              <a:rPr lang="en-US" dirty="0"/>
              <a:t>Where to find more information</a:t>
            </a:r>
          </a:p>
        </p:txBody>
      </p:sp>
      <p:sp>
        <p:nvSpPr>
          <p:cNvPr id="4" name="Slide Number Placeholder 3">
            <a:extLst>
              <a:ext uri="{FF2B5EF4-FFF2-40B4-BE49-F238E27FC236}">
                <a16:creationId xmlns:a16="http://schemas.microsoft.com/office/drawing/2014/main" id="{E48044F3-D43A-441B-95EF-5AC084B5DD3F}"/>
              </a:ext>
            </a:extLst>
          </p:cNvPr>
          <p:cNvSpPr>
            <a:spLocks noGrp="1"/>
          </p:cNvSpPr>
          <p:nvPr>
            <p:ph type="sldNum" sz="quarter" idx="4"/>
          </p:nvPr>
        </p:nvSpPr>
        <p:spPr/>
        <p:txBody>
          <a:bodyPr/>
          <a:lstStyle/>
          <a:p>
            <a:pPr algn="ctr"/>
            <a:fld id="{F6B149FD-26F7-3645-B4E7-BA8B8CC5EEA8}" type="slidenum">
              <a:rPr lang="en-US" smtClean="0"/>
              <a:pPr algn="ctr"/>
              <a:t>16</a:t>
            </a:fld>
            <a:endParaRPr lang="en-US" dirty="0"/>
          </a:p>
        </p:txBody>
      </p:sp>
      <p:pic>
        <p:nvPicPr>
          <p:cNvPr id="6" name="Picture 5">
            <a:extLst>
              <a:ext uri="{FF2B5EF4-FFF2-40B4-BE49-F238E27FC236}">
                <a16:creationId xmlns:a16="http://schemas.microsoft.com/office/drawing/2014/main" id="{AF06CAD4-610B-4882-A295-C75C2BD74820}"/>
              </a:ext>
            </a:extLst>
          </p:cNvPr>
          <p:cNvPicPr>
            <a:picLocks noChangeAspect="1"/>
          </p:cNvPicPr>
          <p:nvPr/>
        </p:nvPicPr>
        <p:blipFill>
          <a:blip r:embed="rId2"/>
          <a:stretch>
            <a:fillRect/>
          </a:stretch>
        </p:blipFill>
        <p:spPr>
          <a:xfrm>
            <a:off x="662560" y="1501588"/>
            <a:ext cx="2663347" cy="3429000"/>
          </a:xfrm>
          <a:prstGeom prst="rect">
            <a:avLst/>
          </a:prstGeom>
          <a:effectLst>
            <a:outerShdw blurRad="50800" dist="38100" dir="13500000" algn="br" rotWithShape="0">
              <a:prstClr val="black">
                <a:alpha val="40000"/>
              </a:prstClr>
            </a:outerShdw>
          </a:effectLst>
        </p:spPr>
      </p:pic>
      <p:pic>
        <p:nvPicPr>
          <p:cNvPr id="10" name="Picture 9">
            <a:extLst>
              <a:ext uri="{FF2B5EF4-FFF2-40B4-BE49-F238E27FC236}">
                <a16:creationId xmlns:a16="http://schemas.microsoft.com/office/drawing/2014/main" id="{30784FD7-AE5D-4698-B03F-5B36782E2B8B}"/>
              </a:ext>
            </a:extLst>
          </p:cNvPr>
          <p:cNvPicPr>
            <a:picLocks noChangeAspect="1"/>
          </p:cNvPicPr>
          <p:nvPr/>
        </p:nvPicPr>
        <p:blipFill rotWithShape="1">
          <a:blip r:embed="rId3"/>
          <a:srcRect b="30327"/>
          <a:stretch/>
        </p:blipFill>
        <p:spPr>
          <a:xfrm>
            <a:off x="4245350" y="1310921"/>
            <a:ext cx="2571750" cy="4778188"/>
          </a:xfrm>
          <a:prstGeom prst="rect">
            <a:avLst/>
          </a:prstGeom>
        </p:spPr>
      </p:pic>
      <p:sp>
        <p:nvSpPr>
          <p:cNvPr id="11" name="Arrow: Right 10">
            <a:extLst>
              <a:ext uri="{FF2B5EF4-FFF2-40B4-BE49-F238E27FC236}">
                <a16:creationId xmlns:a16="http://schemas.microsoft.com/office/drawing/2014/main" id="{527AD7EA-ED90-4CEF-92C7-38060DAD69E6}"/>
              </a:ext>
            </a:extLst>
          </p:cNvPr>
          <p:cNvSpPr/>
          <p:nvPr/>
        </p:nvSpPr>
        <p:spPr>
          <a:xfrm>
            <a:off x="3496236" y="2698377"/>
            <a:ext cx="632572" cy="3137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344CF1-0D0E-4251-9E2D-EA9BBDA8612C}"/>
              </a:ext>
            </a:extLst>
          </p:cNvPr>
          <p:cNvPicPr>
            <a:picLocks noChangeAspect="1"/>
          </p:cNvPicPr>
          <p:nvPr/>
        </p:nvPicPr>
        <p:blipFill>
          <a:blip r:embed="rId4"/>
          <a:stretch>
            <a:fillRect/>
          </a:stretch>
        </p:blipFill>
        <p:spPr>
          <a:xfrm>
            <a:off x="7691543" y="1784155"/>
            <a:ext cx="4106839" cy="2455971"/>
          </a:xfrm>
          <a:prstGeom prst="rect">
            <a:avLst/>
          </a:prstGeom>
          <a:effectLst>
            <a:outerShdw blurRad="50800" dist="38100" dir="13500000" algn="br" rotWithShape="0">
              <a:prstClr val="black">
                <a:alpha val="40000"/>
              </a:prstClr>
            </a:outerShdw>
          </a:effectLst>
        </p:spPr>
      </p:pic>
      <p:sp>
        <p:nvSpPr>
          <p:cNvPr id="14" name="Arrow: Right 13">
            <a:extLst>
              <a:ext uri="{FF2B5EF4-FFF2-40B4-BE49-F238E27FC236}">
                <a16:creationId xmlns:a16="http://schemas.microsoft.com/office/drawing/2014/main" id="{17C78F8B-089D-427B-A267-5686E0F69C00}"/>
              </a:ext>
            </a:extLst>
          </p:cNvPr>
          <p:cNvSpPr/>
          <p:nvPr/>
        </p:nvSpPr>
        <p:spPr>
          <a:xfrm>
            <a:off x="6942607" y="2693895"/>
            <a:ext cx="632572" cy="3137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0ADAB26-24E8-4145-B8FE-86F82D089451}"/>
              </a:ext>
            </a:extLst>
          </p:cNvPr>
          <p:cNvSpPr txBox="1"/>
          <p:nvPr/>
        </p:nvSpPr>
        <p:spPr>
          <a:xfrm>
            <a:off x="3013262" y="5092851"/>
            <a:ext cx="6265210" cy="1200329"/>
          </a:xfrm>
          <a:prstGeom prst="rect">
            <a:avLst/>
          </a:prstGeom>
          <a:solidFill>
            <a:schemeClr val="bg1"/>
          </a:solidFill>
        </p:spPr>
        <p:txBody>
          <a:bodyPr wrap="square" rtlCol="0">
            <a:spAutoFit/>
          </a:bodyPr>
          <a:lstStyle/>
          <a:p>
            <a:r>
              <a:rPr lang="en-US" dirty="0"/>
              <a:t>Access latest manuals at compsim.sandia.gov</a:t>
            </a:r>
          </a:p>
          <a:p>
            <a:pPr marL="285750" indent="-285750">
              <a:buFont typeface="Wingdings" panose="05000000000000000000" pitchFamily="2" charset="2"/>
              <a:buChar char="à"/>
            </a:pPr>
            <a:r>
              <a:rPr lang="en-US" dirty="0">
                <a:sym typeface="Wingdings" panose="05000000000000000000" pitchFamily="2" charset="2"/>
              </a:rPr>
              <a:t>Go to “Documentation Portal”</a:t>
            </a:r>
          </a:p>
          <a:p>
            <a:pPr marL="285750" indent="-285750">
              <a:buFont typeface="Wingdings" panose="05000000000000000000" pitchFamily="2" charset="2"/>
              <a:buChar char="à"/>
            </a:pPr>
            <a:r>
              <a:rPr lang="en-US" dirty="0">
                <a:sym typeface="Wingdings" panose="05000000000000000000" pitchFamily="2" charset="2"/>
              </a:rPr>
              <a:t>Select release version</a:t>
            </a:r>
          </a:p>
          <a:p>
            <a:pPr marL="285750" indent="-285750">
              <a:buFont typeface="Wingdings" panose="05000000000000000000" pitchFamily="2" charset="2"/>
              <a:buChar char="à"/>
            </a:pPr>
            <a:r>
              <a:rPr lang="en-US" dirty="0">
                <a:sym typeface="Wingdings" panose="05000000000000000000" pitchFamily="2" charset="2"/>
              </a:rPr>
              <a:t>Access “User Manuals/Solid Mechanics/User’s Guide”</a:t>
            </a:r>
            <a:endParaRPr lang="en-US" dirty="0"/>
          </a:p>
        </p:txBody>
      </p:sp>
    </p:spTree>
    <p:extLst>
      <p:ext uri="{BB962C8B-B14F-4D97-AF65-F5344CB8AC3E}">
        <p14:creationId xmlns:p14="http://schemas.microsoft.com/office/powerpoint/2010/main" val="222619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Example 12: Implicit dynamics</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160</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678426" y="1283273"/>
            <a:ext cx="10815483" cy="5173388"/>
            <a:chOff x="575953" y="1253529"/>
            <a:chExt cx="5883215" cy="3560984"/>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Ex12: Use implicit dynamics to predict the dynamics of a weapon case</a:t>
              </a:r>
            </a:p>
          </p:txBody>
        </p:sp>
      </p:grpSp>
      <p:sp>
        <p:nvSpPr>
          <p:cNvPr id="10" name="TextBox 9">
            <a:extLst>
              <a:ext uri="{FF2B5EF4-FFF2-40B4-BE49-F238E27FC236}">
                <a16:creationId xmlns:a16="http://schemas.microsoft.com/office/drawing/2014/main" id="{0E7D3C2C-CA07-4DF8-9201-E04C5FAD667F}"/>
              </a:ext>
            </a:extLst>
          </p:cNvPr>
          <p:cNvSpPr txBox="1"/>
          <p:nvPr/>
        </p:nvSpPr>
        <p:spPr>
          <a:xfrm>
            <a:off x="728219" y="5437238"/>
            <a:ext cx="10452400" cy="978309"/>
          </a:xfrm>
          <a:prstGeom prst="rect">
            <a:avLst/>
          </a:prstGeom>
          <a:noFill/>
        </p:spPr>
        <p:txBody>
          <a:bodyPr wrap="square" rtlCol="0">
            <a:noAutofit/>
          </a:bodyPr>
          <a:lstStyle/>
          <a:p>
            <a:pPr>
              <a:spcAft>
                <a:spcPts val="600"/>
              </a:spcAft>
            </a:pPr>
            <a:r>
              <a:rPr lang="en-US" sz="1400" b="1" dirty="0"/>
              <a:t>Extra credit: </a:t>
            </a:r>
            <a:r>
              <a:rPr lang="en-US" sz="1400" dirty="0"/>
              <a:t>Add a viscous damping block.  Use a mass damping coefficient of 600 and a stiffness damping coefficient of 10.0e-6 as a starting point.  Re-run the analysis.  What advantage does and implicit dynamics solver give compared to an explicit solver?</a:t>
            </a:r>
            <a:endParaRPr lang="en-US" sz="1400" dirty="0">
              <a:latin typeface="Courier New" panose="02070309020205020404" pitchFamily="49" charset="0"/>
              <a:cs typeface="Courier New" panose="02070309020205020404" pitchFamily="49" charset="0"/>
            </a:endParaRPr>
          </a:p>
        </p:txBody>
      </p:sp>
      <p:pic>
        <p:nvPicPr>
          <p:cNvPr id="12" name="Picture 11">
            <a:extLst>
              <a:ext uri="{FF2B5EF4-FFF2-40B4-BE49-F238E27FC236}">
                <a16:creationId xmlns:a16="http://schemas.microsoft.com/office/drawing/2014/main" id="{9F08BF30-2F85-447B-AA13-07834A180969}"/>
              </a:ext>
            </a:extLst>
          </p:cNvPr>
          <p:cNvPicPr>
            <a:picLocks noChangeAspect="1"/>
          </p:cNvPicPr>
          <p:nvPr/>
        </p:nvPicPr>
        <p:blipFill>
          <a:blip r:embed="rId2"/>
          <a:stretch>
            <a:fillRect/>
          </a:stretch>
        </p:blipFill>
        <p:spPr>
          <a:xfrm>
            <a:off x="8149298" y="2255997"/>
            <a:ext cx="3245657" cy="1958376"/>
          </a:xfrm>
          <a:prstGeom prst="rect">
            <a:avLst/>
          </a:prstGeom>
        </p:spPr>
      </p:pic>
      <p:sp>
        <p:nvSpPr>
          <p:cNvPr id="5" name="TextBox 4">
            <a:extLst>
              <a:ext uri="{FF2B5EF4-FFF2-40B4-BE49-F238E27FC236}">
                <a16:creationId xmlns:a16="http://schemas.microsoft.com/office/drawing/2014/main" id="{408D0970-7F33-4A60-9138-D6986BEC8078}"/>
              </a:ext>
            </a:extLst>
          </p:cNvPr>
          <p:cNvSpPr txBox="1"/>
          <p:nvPr/>
        </p:nvSpPr>
        <p:spPr>
          <a:xfrm>
            <a:off x="678426" y="1750143"/>
            <a:ext cx="7934632" cy="3396381"/>
          </a:xfrm>
          <a:prstGeom prst="rect">
            <a:avLst/>
          </a:prstGeom>
          <a:noFill/>
        </p:spPr>
        <p:txBody>
          <a:bodyPr wrap="square" rtlCol="0">
            <a:noAutofit/>
          </a:bodyPr>
          <a:lstStyle/>
          <a:p>
            <a:pPr>
              <a:spcAft>
                <a:spcPts val="600"/>
              </a:spcAft>
            </a:pPr>
            <a:r>
              <a:rPr lang="en-US" sz="1400" dirty="0"/>
              <a:t>File: </a:t>
            </a:r>
            <a:r>
              <a:rPr lang="en-US" sz="1400" dirty="0" err="1"/>
              <a:t>case_blast.i</a:t>
            </a:r>
            <a:endParaRPr lang="en-US" sz="1400" dirty="0"/>
          </a:p>
          <a:p>
            <a:pPr marL="342900" indent="-342900">
              <a:spcAft>
                <a:spcPts val="600"/>
              </a:spcAft>
              <a:buFont typeface="+mj-lt"/>
              <a:buAutoNum type="arabicPeriod"/>
            </a:pPr>
            <a:r>
              <a:rPr lang="en-US" sz="1400" b="1" dirty="0"/>
              <a:t>Add implicit dynamics to the input deck.</a:t>
            </a:r>
          </a:p>
          <a:p>
            <a:pPr marL="742950" lvl="1" indent="-285750">
              <a:spcAft>
                <a:spcPts val="600"/>
              </a:spcAft>
              <a:buFontTx/>
              <a:buChar char="-"/>
            </a:pPr>
            <a:r>
              <a:rPr lang="en-US" sz="1400" dirty="0"/>
              <a:t>Run the analysis</a:t>
            </a:r>
          </a:p>
          <a:p>
            <a:pPr marL="742950" lvl="1" indent="-285750">
              <a:spcAft>
                <a:spcPts val="600"/>
              </a:spcAft>
              <a:buFontTx/>
              <a:buChar char="-"/>
            </a:pPr>
            <a:r>
              <a:rPr lang="en-US" sz="1400" dirty="0"/>
              <a:t>Visualize the results.  The pressure wave can be visualized in </a:t>
            </a:r>
            <a:r>
              <a:rPr lang="en-US" sz="1400" dirty="0" err="1"/>
              <a:t>ParaView</a:t>
            </a:r>
            <a:r>
              <a:rPr lang="en-US" sz="1400" dirty="0"/>
              <a:t> by loading the </a:t>
            </a:r>
            <a:r>
              <a:rPr lang="en-US" sz="1400" dirty="0" err="1"/>
              <a:t>sideset</a:t>
            </a:r>
            <a:r>
              <a:rPr lang="en-US" sz="1400" dirty="0"/>
              <a:t> named “</a:t>
            </a:r>
            <a:r>
              <a:rPr lang="en-US" sz="1400" dirty="0" err="1">
                <a:latin typeface="Courier New" panose="02070309020205020404" pitchFamily="49" charset="0"/>
                <a:cs typeface="Courier New" panose="02070309020205020404" pitchFamily="49" charset="0"/>
              </a:rPr>
              <a:t>case_exterior</a:t>
            </a:r>
            <a:r>
              <a:rPr lang="en-US" sz="1400" dirty="0"/>
              <a:t>” as well as the face variable “</a:t>
            </a:r>
            <a:r>
              <a:rPr lang="en-US" sz="1400" dirty="0">
                <a:latin typeface="Courier New" panose="02070309020205020404" pitchFamily="49" charset="0"/>
                <a:cs typeface="Courier New" panose="02070309020205020404" pitchFamily="49" charset="0"/>
              </a:rPr>
              <a:t>pressure</a:t>
            </a:r>
            <a:r>
              <a:rPr lang="en-US" sz="1400" dirty="0"/>
              <a:t>”.</a:t>
            </a:r>
          </a:p>
          <a:p>
            <a:pPr marL="742950" lvl="1" indent="-285750">
              <a:spcAft>
                <a:spcPts val="600"/>
              </a:spcAft>
              <a:buFontTx/>
              <a:buChar char="-"/>
            </a:pPr>
            <a:r>
              <a:rPr lang="en-US" sz="1400" dirty="0"/>
              <a:t>Select a node and plot the displacement vector in </a:t>
            </a:r>
            <a:r>
              <a:rPr lang="en-US" sz="1400" dirty="0" err="1"/>
              <a:t>ParaView</a:t>
            </a:r>
            <a:endParaRPr lang="en-US" sz="1400" dirty="0"/>
          </a:p>
          <a:p>
            <a:pPr marL="342900" indent="-342900">
              <a:spcAft>
                <a:spcPts val="600"/>
              </a:spcAft>
              <a:buFont typeface="+mj-lt"/>
              <a:buAutoNum type="arabicPeriod"/>
            </a:pPr>
            <a:r>
              <a:rPr lang="en-US" sz="1400" b="1" dirty="0"/>
              <a:t>Determine the case frequency that has been excited</a:t>
            </a:r>
            <a:r>
              <a:rPr lang="en-US" sz="1400" dirty="0"/>
              <a:t>.</a:t>
            </a:r>
          </a:p>
          <a:p>
            <a:pPr marL="742950" lvl="1" indent="-285750">
              <a:spcAft>
                <a:spcPts val="600"/>
              </a:spcAft>
              <a:buFontTx/>
              <a:buChar char="-"/>
            </a:pPr>
            <a:r>
              <a:rPr lang="en-US" sz="1400" dirty="0"/>
              <a:t>Find two or more displacement peaks to estimate the period of oscillation</a:t>
            </a:r>
          </a:p>
          <a:p>
            <a:pPr marL="742950" lvl="1" indent="-285750">
              <a:spcAft>
                <a:spcPts val="600"/>
              </a:spcAft>
              <a:buFontTx/>
              <a:buChar char="-"/>
            </a:pPr>
            <a:r>
              <a:rPr lang="en-US" sz="1400" dirty="0"/>
              <a:t>Divide the period of oscillation by ~10 or 20 to estimate a minimum time increment.</a:t>
            </a:r>
          </a:p>
          <a:p>
            <a:pPr marL="742950" lvl="1" indent="-285750">
              <a:spcAft>
                <a:spcPts val="600"/>
              </a:spcAft>
              <a:buFontTx/>
              <a:buChar char="-"/>
            </a:pPr>
            <a:r>
              <a:rPr lang="en-US" sz="1400" dirty="0"/>
              <a:t>If desired, re-run the analysis using a larger or smaller time step to see how the results compare.</a:t>
            </a:r>
          </a:p>
          <a:p>
            <a:pPr marL="342900" indent="-342900">
              <a:spcAft>
                <a:spcPts val="600"/>
              </a:spcAft>
              <a:buAutoNum type="arabicPeriod" startAt="3"/>
            </a:pPr>
            <a:r>
              <a:rPr lang="en-US" sz="1400" b="1" dirty="0"/>
              <a:t>Why might using a </a:t>
            </a:r>
            <a:r>
              <a:rPr lang="en-US" sz="1400" b="1" dirty="0">
                <a:latin typeface="Courier New" panose="02070309020205020404" pitchFamily="49" charset="0"/>
                <a:cs typeface="Courier New" panose="02070309020205020404" pitchFamily="49" charset="0"/>
              </a:rPr>
              <a:t>BELYTSCHKO</a:t>
            </a:r>
            <a:r>
              <a:rPr lang="en-US" sz="1400" b="1" dirty="0"/>
              <a:t> reference </a:t>
            </a:r>
            <a:r>
              <a:rPr lang="en-US" sz="1400" dirty="0"/>
              <a:t>here be useful over the default </a:t>
            </a:r>
            <a:r>
              <a:rPr lang="en-US" sz="1400" dirty="0">
                <a:latin typeface="Courier New" panose="02070309020205020404" pitchFamily="49" charset="0"/>
                <a:cs typeface="Courier New" panose="02070309020205020404" pitchFamily="49" charset="0"/>
              </a:rPr>
              <a:t>EXTERNAL</a:t>
            </a:r>
            <a:r>
              <a:rPr lang="en-US" sz="1400" dirty="0"/>
              <a:t>?</a:t>
            </a:r>
          </a:p>
        </p:txBody>
      </p:sp>
    </p:spTree>
    <p:extLst>
      <p:ext uri="{BB962C8B-B14F-4D97-AF65-F5344CB8AC3E}">
        <p14:creationId xmlns:p14="http://schemas.microsoft.com/office/powerpoint/2010/main" val="244695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0AE9B-C149-4D6F-AF96-D024D2B4A661}"/>
              </a:ext>
            </a:extLst>
          </p:cNvPr>
          <p:cNvSpPr>
            <a:spLocks noGrp="1"/>
          </p:cNvSpPr>
          <p:nvPr>
            <p:ph type="title"/>
          </p:nvPr>
        </p:nvSpPr>
        <p:spPr/>
        <p:txBody>
          <a:bodyPr/>
          <a:lstStyle/>
          <a:p>
            <a:r>
              <a:rPr lang="en-US" dirty="0"/>
              <a:t>Example 12: Results and discussion – time increment</a:t>
            </a:r>
          </a:p>
        </p:txBody>
      </p:sp>
      <p:sp>
        <p:nvSpPr>
          <p:cNvPr id="4" name="Slide Number Placeholder 3">
            <a:extLst>
              <a:ext uri="{FF2B5EF4-FFF2-40B4-BE49-F238E27FC236}">
                <a16:creationId xmlns:a16="http://schemas.microsoft.com/office/drawing/2014/main" id="{3753F402-2182-47EB-BF02-83C38A1E8048}"/>
              </a:ext>
            </a:extLst>
          </p:cNvPr>
          <p:cNvSpPr>
            <a:spLocks noGrp="1"/>
          </p:cNvSpPr>
          <p:nvPr>
            <p:ph type="sldNum" sz="quarter" idx="4"/>
          </p:nvPr>
        </p:nvSpPr>
        <p:spPr/>
        <p:txBody>
          <a:bodyPr/>
          <a:lstStyle/>
          <a:p>
            <a:pPr algn="ctr"/>
            <a:fld id="{F6B149FD-26F7-3645-B4E7-BA8B8CC5EEA8}" type="slidenum">
              <a:rPr lang="en-US" smtClean="0"/>
              <a:pPr algn="ctr"/>
              <a:t>161</a:t>
            </a:fld>
            <a:endParaRPr lang="en-US" dirty="0"/>
          </a:p>
        </p:txBody>
      </p:sp>
      <p:grpSp>
        <p:nvGrpSpPr>
          <p:cNvPr id="15" name="Group 14">
            <a:extLst>
              <a:ext uri="{FF2B5EF4-FFF2-40B4-BE49-F238E27FC236}">
                <a16:creationId xmlns:a16="http://schemas.microsoft.com/office/drawing/2014/main" id="{E3EC7A8E-E42E-4D85-968A-565A311F5213}"/>
              </a:ext>
            </a:extLst>
          </p:cNvPr>
          <p:cNvGrpSpPr/>
          <p:nvPr/>
        </p:nvGrpSpPr>
        <p:grpSpPr>
          <a:xfrm>
            <a:off x="535425" y="1270919"/>
            <a:ext cx="5387738" cy="3902221"/>
            <a:chOff x="1100349" y="1536391"/>
            <a:chExt cx="5387738" cy="3902221"/>
          </a:xfrm>
        </p:grpSpPr>
        <p:grpSp>
          <p:nvGrpSpPr>
            <p:cNvPr id="7" name="Group 6">
              <a:extLst>
                <a:ext uri="{FF2B5EF4-FFF2-40B4-BE49-F238E27FC236}">
                  <a16:creationId xmlns:a16="http://schemas.microsoft.com/office/drawing/2014/main" id="{0C7C013C-5289-4AD1-95D0-3203CE3EBA66}"/>
                </a:ext>
              </a:extLst>
            </p:cNvPr>
            <p:cNvGrpSpPr/>
            <p:nvPr/>
          </p:nvGrpSpPr>
          <p:grpSpPr>
            <a:xfrm>
              <a:off x="1100349" y="2042342"/>
              <a:ext cx="4386051" cy="3396270"/>
              <a:chOff x="1100349" y="2042342"/>
              <a:chExt cx="4386051" cy="3396270"/>
            </a:xfrm>
          </p:grpSpPr>
          <p:pic>
            <p:nvPicPr>
              <p:cNvPr id="5" name="Picture 4">
                <a:extLst>
                  <a:ext uri="{FF2B5EF4-FFF2-40B4-BE49-F238E27FC236}">
                    <a16:creationId xmlns:a16="http://schemas.microsoft.com/office/drawing/2014/main" id="{F92F4A15-7393-4146-8523-5FF21FAFA5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00349" y="2042342"/>
                <a:ext cx="4386051" cy="3211604"/>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326671E-F29F-4C20-BFA5-20071E50C6C2}"/>
                      </a:ext>
                    </a:extLst>
                  </p:cNvPr>
                  <p:cNvSpPr txBox="1"/>
                  <p:nvPr/>
                </p:nvSpPr>
                <p:spPr>
                  <a:xfrm>
                    <a:off x="3421625" y="5069280"/>
                    <a:ext cx="12473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t</m:t>
                          </m:r>
                          <m:r>
                            <a:rPr lang="en-US" b="0" i="0" smtClean="0">
                              <a:latin typeface="Cambria Math" panose="02040503050406030204" pitchFamily="18" charset="0"/>
                            </a:rPr>
                            <m:t>=22</m:t>
                          </m:r>
                          <m:r>
                            <a:rPr lang="en-US" b="0" i="1" smtClean="0">
                              <a:latin typeface="Cambria Math" panose="02040503050406030204" pitchFamily="18" charset="0"/>
                            </a:rPr>
                            <m:t>0</m:t>
                          </m:r>
                          <m:r>
                            <a:rPr lang="en-US" b="0" i="1" smtClean="0">
                              <a:latin typeface="Cambria Math" panose="02040503050406030204" pitchFamily="18" charset="0"/>
                            </a:rPr>
                            <m:t>𝜇</m:t>
                          </m:r>
                          <m:r>
                            <a:rPr lang="en-US" b="0" i="1" smtClean="0">
                              <a:latin typeface="Cambria Math" panose="02040503050406030204" pitchFamily="18" charset="0"/>
                            </a:rPr>
                            <m:t>𝑠</m:t>
                          </m:r>
                        </m:oMath>
                      </m:oMathPara>
                    </a14:m>
                    <a:endParaRPr lang="en-US" dirty="0"/>
                  </a:p>
                </p:txBody>
              </p:sp>
            </mc:Choice>
            <mc:Fallback xmlns="">
              <p:sp>
                <p:nvSpPr>
                  <p:cNvPr id="6" name="TextBox 5">
                    <a:extLst>
                      <a:ext uri="{FF2B5EF4-FFF2-40B4-BE49-F238E27FC236}">
                        <a16:creationId xmlns:a16="http://schemas.microsoft.com/office/drawing/2014/main" id="{2326671E-F29F-4C20-BFA5-20071E50C6C2}"/>
                      </a:ext>
                    </a:extLst>
                  </p:cNvPr>
                  <p:cNvSpPr txBox="1">
                    <a:spLocks noRot="1" noChangeAspect="1" noMove="1" noResize="1" noEditPoints="1" noAdjustHandles="1" noChangeArrowheads="1" noChangeShapeType="1" noTextEdit="1"/>
                  </p:cNvSpPr>
                  <p:nvPr/>
                </p:nvSpPr>
                <p:spPr>
                  <a:xfrm>
                    <a:off x="3421625" y="5069280"/>
                    <a:ext cx="1247393" cy="369332"/>
                  </a:xfrm>
                  <a:prstGeom prst="rect">
                    <a:avLst/>
                  </a:prstGeom>
                  <a:blipFill>
                    <a:blip r:embed="rId3"/>
                    <a:stretch>
                      <a:fillRect b="-9836"/>
                    </a:stretch>
                  </a:blipFill>
                </p:spPr>
                <p:txBody>
                  <a:bodyPr/>
                  <a:lstStyle/>
                  <a:p>
                    <a:r>
                      <a:rPr lang="en-US">
                        <a:noFill/>
                      </a:rPr>
                      <a:t> </a:t>
                    </a:r>
                  </a:p>
                </p:txBody>
              </p:sp>
            </mc:Fallback>
          </mc:AlternateContent>
        </p:grpSp>
        <p:cxnSp>
          <p:nvCxnSpPr>
            <p:cNvPr id="12" name="Straight Arrow Connector 11">
              <a:extLst>
                <a:ext uri="{FF2B5EF4-FFF2-40B4-BE49-F238E27FC236}">
                  <a16:creationId xmlns:a16="http://schemas.microsoft.com/office/drawing/2014/main" id="{273D77BA-0776-4486-BFBE-3CFA6E24DD8E}"/>
                </a:ext>
              </a:extLst>
            </p:cNvPr>
            <p:cNvCxnSpPr>
              <a:cxnSpLocks/>
              <a:stCxn id="13" idx="2"/>
            </p:cNvCxnSpPr>
            <p:nvPr/>
          </p:nvCxnSpPr>
          <p:spPr>
            <a:xfrm flipH="1">
              <a:off x="4045321" y="2275055"/>
              <a:ext cx="1400547" cy="14808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52382CD3-781B-4AE5-8CD2-E0D9E0B41E58}"/>
                </a:ext>
              </a:extLst>
            </p:cNvPr>
            <p:cNvSpPr txBox="1"/>
            <p:nvPr/>
          </p:nvSpPr>
          <p:spPr>
            <a:xfrm>
              <a:off x="4403649" y="1536391"/>
              <a:ext cx="2084438" cy="738664"/>
            </a:xfrm>
            <a:prstGeom prst="rect">
              <a:avLst/>
            </a:prstGeom>
            <a:noFill/>
          </p:spPr>
          <p:txBody>
            <a:bodyPr wrap="square" rtlCol="0">
              <a:spAutoFit/>
            </a:bodyPr>
            <a:lstStyle/>
            <a:p>
              <a:r>
                <a:rPr lang="en-US" sz="1400" dirty="0"/>
                <a:t>Plot time history somewhere in the middle of the case</a:t>
              </a:r>
            </a:p>
          </p:txBody>
        </p:sp>
      </p:grpSp>
      <p:grpSp>
        <p:nvGrpSpPr>
          <p:cNvPr id="31" name="Group 30">
            <a:extLst>
              <a:ext uri="{FF2B5EF4-FFF2-40B4-BE49-F238E27FC236}">
                <a16:creationId xmlns:a16="http://schemas.microsoft.com/office/drawing/2014/main" id="{8ECA3F0D-67BE-4F27-8F30-79663500B5CA}"/>
              </a:ext>
            </a:extLst>
          </p:cNvPr>
          <p:cNvGrpSpPr/>
          <p:nvPr/>
        </p:nvGrpSpPr>
        <p:grpSpPr>
          <a:xfrm>
            <a:off x="5847894" y="1096234"/>
            <a:ext cx="5287113" cy="3320615"/>
            <a:chOff x="6028587" y="3006588"/>
            <a:chExt cx="5287113" cy="3320615"/>
          </a:xfrm>
        </p:grpSpPr>
        <p:pic>
          <p:nvPicPr>
            <p:cNvPr id="9" name="Picture 8">
              <a:extLst>
                <a:ext uri="{FF2B5EF4-FFF2-40B4-BE49-F238E27FC236}">
                  <a16:creationId xmlns:a16="http://schemas.microsoft.com/office/drawing/2014/main" id="{66518807-601C-4792-BAE6-26C002188C05}"/>
                </a:ext>
              </a:extLst>
            </p:cNvPr>
            <p:cNvPicPr>
              <a:picLocks noChangeAspect="1"/>
            </p:cNvPicPr>
            <p:nvPr/>
          </p:nvPicPr>
          <p:blipFill>
            <a:blip r:embed="rId4"/>
            <a:stretch>
              <a:fillRect/>
            </a:stretch>
          </p:blipFill>
          <p:spPr>
            <a:xfrm>
              <a:off x="6028587" y="3231146"/>
              <a:ext cx="5287113" cy="3096057"/>
            </a:xfrm>
            <a:prstGeom prst="rect">
              <a:avLst/>
            </a:prstGeom>
          </p:spPr>
        </p:pic>
        <p:cxnSp>
          <p:nvCxnSpPr>
            <p:cNvPr id="17" name="Straight Connector 16">
              <a:extLst>
                <a:ext uri="{FF2B5EF4-FFF2-40B4-BE49-F238E27FC236}">
                  <a16:creationId xmlns:a16="http://schemas.microsoft.com/office/drawing/2014/main" id="{2BF0515C-8D6D-4B4B-AF0E-02A3141CEDB8}"/>
                </a:ext>
              </a:extLst>
            </p:cNvPr>
            <p:cNvCxnSpPr>
              <a:cxnSpLocks/>
            </p:cNvCxnSpPr>
            <p:nvPr/>
          </p:nvCxnSpPr>
          <p:spPr>
            <a:xfrm flipV="1">
              <a:off x="7364361" y="3283587"/>
              <a:ext cx="0" cy="726912"/>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22C4405B-EBE7-4DB3-A613-3A8E689D4013}"/>
                </a:ext>
              </a:extLst>
            </p:cNvPr>
            <p:cNvCxnSpPr>
              <a:cxnSpLocks/>
            </p:cNvCxnSpPr>
            <p:nvPr/>
          </p:nvCxnSpPr>
          <p:spPr>
            <a:xfrm flipV="1">
              <a:off x="8372168" y="3283587"/>
              <a:ext cx="0" cy="819527"/>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AB903DC8-2297-4E90-BC71-1DD4C64D71EB}"/>
                </a:ext>
              </a:extLst>
            </p:cNvPr>
            <p:cNvCxnSpPr/>
            <p:nvPr/>
          </p:nvCxnSpPr>
          <p:spPr>
            <a:xfrm>
              <a:off x="7364361" y="3785940"/>
              <a:ext cx="1007807"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FB88953-8F5E-4DB9-96D9-7B5E6E983D03}"/>
                    </a:ext>
                  </a:extLst>
                </p:cNvPr>
                <p:cNvSpPr txBox="1"/>
                <p:nvPr/>
              </p:nvSpPr>
              <p:spPr>
                <a:xfrm>
                  <a:off x="7701210" y="3458263"/>
                  <a:ext cx="25725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2</m:t>
                        </m:r>
                        <m:r>
                          <a:rPr lang="en-US" sz="1400" b="0" i="1" smtClean="0">
                            <a:latin typeface="Cambria Math" panose="02040503050406030204" pitchFamily="18" charset="0"/>
                          </a:rPr>
                          <m:t>𝑇</m:t>
                        </m:r>
                      </m:oMath>
                    </m:oMathPara>
                  </a14:m>
                  <a:endParaRPr lang="en-US" sz="1400" dirty="0"/>
                </a:p>
              </p:txBody>
            </p:sp>
          </mc:Choice>
          <mc:Fallback xmlns="">
            <p:sp>
              <p:nvSpPr>
                <p:cNvPr id="22" name="TextBox 21">
                  <a:extLst>
                    <a:ext uri="{FF2B5EF4-FFF2-40B4-BE49-F238E27FC236}">
                      <a16:creationId xmlns:a16="http://schemas.microsoft.com/office/drawing/2014/main" id="{EFB88953-8F5E-4DB9-96D9-7B5E6E983D03}"/>
                    </a:ext>
                  </a:extLst>
                </p:cNvPr>
                <p:cNvSpPr txBox="1">
                  <a:spLocks noRot="1" noChangeAspect="1" noMove="1" noResize="1" noEditPoints="1" noAdjustHandles="1" noChangeArrowheads="1" noChangeShapeType="1" noTextEdit="1"/>
                </p:cNvSpPr>
                <p:nvPr/>
              </p:nvSpPr>
              <p:spPr>
                <a:xfrm>
                  <a:off x="7701210" y="3458263"/>
                  <a:ext cx="257250" cy="215444"/>
                </a:xfrm>
                <a:prstGeom prst="rect">
                  <a:avLst/>
                </a:prstGeom>
                <a:blipFill>
                  <a:blip r:embed="rId5"/>
                  <a:stretch>
                    <a:fillRect l="-14286" r="-11905" b="-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ED57522-080A-479B-88EA-9BD57B5E3170}"/>
                    </a:ext>
                  </a:extLst>
                </p:cNvPr>
                <p:cNvSpPr txBox="1"/>
                <p:nvPr/>
              </p:nvSpPr>
              <p:spPr>
                <a:xfrm>
                  <a:off x="6823764" y="3006588"/>
                  <a:ext cx="91037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𝑡</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=175</m:t>
                        </m:r>
                        <m:r>
                          <a:rPr lang="en-US" sz="1400" b="0" i="1" smtClean="0">
                            <a:latin typeface="Cambria Math" panose="02040503050406030204" pitchFamily="18" charset="0"/>
                          </a:rPr>
                          <m:t>𝜇</m:t>
                        </m:r>
                        <m:r>
                          <a:rPr lang="en-US" sz="1400" b="0" i="1" smtClean="0">
                            <a:latin typeface="Cambria Math" panose="02040503050406030204" pitchFamily="18" charset="0"/>
                          </a:rPr>
                          <m:t>𝑠</m:t>
                        </m:r>
                      </m:oMath>
                    </m:oMathPara>
                  </a14:m>
                  <a:endParaRPr lang="en-US" sz="1400" dirty="0"/>
                </a:p>
              </p:txBody>
            </p:sp>
          </mc:Choice>
          <mc:Fallback xmlns="">
            <p:sp>
              <p:nvSpPr>
                <p:cNvPr id="23" name="TextBox 22">
                  <a:extLst>
                    <a:ext uri="{FF2B5EF4-FFF2-40B4-BE49-F238E27FC236}">
                      <a16:creationId xmlns:a16="http://schemas.microsoft.com/office/drawing/2014/main" id="{AED57522-080A-479B-88EA-9BD57B5E3170}"/>
                    </a:ext>
                  </a:extLst>
                </p:cNvPr>
                <p:cNvSpPr txBox="1">
                  <a:spLocks noRot="1" noChangeAspect="1" noMove="1" noResize="1" noEditPoints="1" noAdjustHandles="1" noChangeArrowheads="1" noChangeShapeType="1" noTextEdit="1"/>
                </p:cNvSpPr>
                <p:nvPr/>
              </p:nvSpPr>
              <p:spPr>
                <a:xfrm>
                  <a:off x="6823764" y="3006588"/>
                  <a:ext cx="910377" cy="215444"/>
                </a:xfrm>
                <a:prstGeom prst="rect">
                  <a:avLst/>
                </a:prstGeom>
                <a:blipFill>
                  <a:blip r:embed="rId6"/>
                  <a:stretch>
                    <a:fillRect l="-4027" r="-4698" b="-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2A3E1D8-58FB-4EF8-ABF8-5253E69C2148}"/>
                    </a:ext>
                  </a:extLst>
                </p:cNvPr>
                <p:cNvSpPr txBox="1"/>
                <p:nvPr/>
              </p:nvSpPr>
              <p:spPr>
                <a:xfrm>
                  <a:off x="8154249" y="3022014"/>
                  <a:ext cx="9145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𝑡</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=425</m:t>
                        </m:r>
                        <m:r>
                          <a:rPr lang="en-US" sz="1400" b="0" i="1" smtClean="0">
                            <a:latin typeface="Cambria Math" panose="02040503050406030204" pitchFamily="18" charset="0"/>
                          </a:rPr>
                          <m:t>𝜇</m:t>
                        </m:r>
                        <m:r>
                          <a:rPr lang="en-US" sz="1400" b="0" i="1" smtClean="0">
                            <a:latin typeface="Cambria Math" panose="02040503050406030204" pitchFamily="18" charset="0"/>
                          </a:rPr>
                          <m:t>𝑠</m:t>
                        </m:r>
                      </m:oMath>
                    </m:oMathPara>
                  </a14:m>
                  <a:endParaRPr lang="en-US" sz="1400" dirty="0"/>
                </a:p>
              </p:txBody>
            </p:sp>
          </mc:Choice>
          <mc:Fallback xmlns="">
            <p:sp>
              <p:nvSpPr>
                <p:cNvPr id="25" name="TextBox 24">
                  <a:extLst>
                    <a:ext uri="{FF2B5EF4-FFF2-40B4-BE49-F238E27FC236}">
                      <a16:creationId xmlns:a16="http://schemas.microsoft.com/office/drawing/2014/main" id="{52A3E1D8-58FB-4EF8-ABF8-5253E69C2148}"/>
                    </a:ext>
                  </a:extLst>
                </p:cNvPr>
                <p:cNvSpPr txBox="1">
                  <a:spLocks noRot="1" noChangeAspect="1" noMove="1" noResize="1" noEditPoints="1" noAdjustHandles="1" noChangeArrowheads="1" noChangeShapeType="1" noTextEdit="1"/>
                </p:cNvSpPr>
                <p:nvPr/>
              </p:nvSpPr>
              <p:spPr>
                <a:xfrm>
                  <a:off x="8154249" y="3022014"/>
                  <a:ext cx="914546" cy="215444"/>
                </a:xfrm>
                <a:prstGeom prst="rect">
                  <a:avLst/>
                </a:prstGeom>
                <a:blipFill>
                  <a:blip r:embed="rId7"/>
                  <a:stretch>
                    <a:fillRect l="-4000" r="-4667" b="-3333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4C71C86-45D4-4212-97A6-238B3CAC57A2}"/>
                  </a:ext>
                </a:extLst>
              </p:cNvPr>
              <p:cNvSpPr txBox="1"/>
              <p:nvPr/>
            </p:nvSpPr>
            <p:spPr>
              <a:xfrm>
                <a:off x="6328262" y="4604547"/>
                <a:ext cx="3726426" cy="102771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𝑇</m:t>
                      </m:r>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2</m:t>
                          </m:r>
                          <m:r>
                            <a:rPr lang="en-US" sz="1400" b="0" i="1" smtClean="0">
                              <a:latin typeface="Cambria Math" panose="02040503050406030204" pitchFamily="18" charset="0"/>
                            </a:rPr>
                            <m:t>𝑇</m:t>
                          </m:r>
                        </m:num>
                        <m:den>
                          <m:r>
                            <a:rPr lang="en-US" sz="1400" b="0" i="1" smtClean="0">
                              <a:latin typeface="Cambria Math" panose="02040503050406030204" pitchFamily="18" charset="0"/>
                            </a:rPr>
                            <m:t>2</m:t>
                          </m:r>
                        </m:den>
                      </m:f>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i="1">
                              <a:latin typeface="Cambria Math" panose="02040503050406030204" pitchFamily="18" charset="0"/>
                            </a:rPr>
                            <m:t>(425</m:t>
                          </m:r>
                          <m:r>
                            <a:rPr lang="en-US" sz="1400" i="1">
                              <a:latin typeface="Cambria Math" panose="02040503050406030204" pitchFamily="18" charset="0"/>
                            </a:rPr>
                            <m:t>𝜇</m:t>
                          </m:r>
                          <m:r>
                            <a:rPr lang="en-US" sz="1400" i="1">
                              <a:latin typeface="Cambria Math" panose="02040503050406030204" pitchFamily="18" charset="0"/>
                            </a:rPr>
                            <m:t>𝑠</m:t>
                          </m:r>
                          <m:r>
                            <a:rPr lang="en-US" sz="1400" i="1">
                              <a:latin typeface="Cambria Math" panose="02040503050406030204" pitchFamily="18" charset="0"/>
                            </a:rPr>
                            <m:t> −175</m:t>
                          </m:r>
                          <m:r>
                            <a:rPr lang="en-US" sz="1400" i="1">
                              <a:latin typeface="Cambria Math" panose="02040503050406030204" pitchFamily="18" charset="0"/>
                            </a:rPr>
                            <m:t>𝜇</m:t>
                          </m:r>
                          <m:r>
                            <a:rPr lang="en-US" sz="1400" i="1">
                              <a:latin typeface="Cambria Math" panose="02040503050406030204" pitchFamily="18" charset="0"/>
                            </a:rPr>
                            <m:t>𝑠</m:t>
                          </m:r>
                          <m:r>
                            <a:rPr lang="en-US" sz="1400" i="1">
                              <a:latin typeface="Cambria Math" panose="02040503050406030204" pitchFamily="18" charset="0"/>
                            </a:rPr>
                            <m:t>)</m:t>
                          </m:r>
                        </m:num>
                        <m:den>
                          <m:r>
                            <a:rPr lang="en-US" sz="1400" b="0" i="1" smtClean="0">
                              <a:latin typeface="Cambria Math" panose="02040503050406030204" pitchFamily="18" charset="0"/>
                            </a:rPr>
                            <m:t>2</m:t>
                          </m:r>
                        </m:den>
                      </m:f>
                      <m:r>
                        <a:rPr lang="en-US" sz="1400" b="0" i="1" smtClean="0">
                          <a:latin typeface="Cambria Math" panose="02040503050406030204" pitchFamily="18" charset="0"/>
                        </a:rPr>
                        <m:t>=125</m:t>
                      </m:r>
                      <m:r>
                        <a:rPr lang="en-US" sz="1400" b="0" i="1" smtClean="0">
                          <a:latin typeface="Cambria Math" panose="02040503050406030204" pitchFamily="18" charset="0"/>
                        </a:rPr>
                        <m:t>𝜇</m:t>
                      </m:r>
                      <m:r>
                        <a:rPr lang="en-US" sz="1400" b="0" i="1" smtClean="0">
                          <a:latin typeface="Cambria Math" panose="02040503050406030204" pitchFamily="18" charset="0"/>
                        </a:rPr>
                        <m:t>𝑠</m:t>
                      </m:r>
                    </m:oMath>
                  </m:oMathPara>
                </a14:m>
                <a:endParaRPr lang="en-US" sz="1400" b="0" dirty="0"/>
              </a:p>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 </m:t>
                      </m:r>
                      <m:r>
                        <a:rPr lang="en-US" sz="1400" b="0" i="1" smtClean="0">
                          <a:latin typeface="Cambria Math" panose="02040503050406030204" pitchFamily="18" charset="0"/>
                        </a:rPr>
                        <m:t>𝑓</m:t>
                      </m:r>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𝑇</m:t>
                          </m:r>
                        </m:den>
                      </m:f>
                      <m:r>
                        <a:rPr lang="en-US" sz="1400" b="0" i="1" smtClean="0">
                          <a:latin typeface="Cambria Math" panose="02040503050406030204" pitchFamily="18" charset="0"/>
                        </a:rPr>
                        <m:t>≅8 </m:t>
                      </m:r>
                      <m:r>
                        <a:rPr lang="en-US" sz="1400" b="0" i="1" smtClean="0">
                          <a:latin typeface="Cambria Math" panose="02040503050406030204" pitchFamily="18" charset="0"/>
                        </a:rPr>
                        <m:t>𝑘𝐻𝑧</m:t>
                      </m:r>
                    </m:oMath>
                  </m:oMathPara>
                </a14:m>
                <a:endParaRPr lang="en-US" sz="1400" b="0" dirty="0"/>
              </a:p>
              <a:p>
                <a:endParaRPr lang="en-US" sz="1400" dirty="0"/>
              </a:p>
            </p:txBody>
          </p:sp>
        </mc:Choice>
        <mc:Fallback xmlns="">
          <p:sp>
            <p:nvSpPr>
              <p:cNvPr id="32" name="TextBox 31">
                <a:extLst>
                  <a:ext uri="{FF2B5EF4-FFF2-40B4-BE49-F238E27FC236}">
                    <a16:creationId xmlns:a16="http://schemas.microsoft.com/office/drawing/2014/main" id="{54C71C86-45D4-4212-97A6-238B3CAC57A2}"/>
                  </a:ext>
                </a:extLst>
              </p:cNvPr>
              <p:cNvSpPr txBox="1">
                <a:spLocks noRot="1" noChangeAspect="1" noMove="1" noResize="1" noEditPoints="1" noAdjustHandles="1" noChangeArrowheads="1" noChangeShapeType="1" noTextEdit="1"/>
              </p:cNvSpPr>
              <p:nvPr/>
            </p:nvSpPr>
            <p:spPr>
              <a:xfrm>
                <a:off x="6328262" y="4604547"/>
                <a:ext cx="3726426" cy="1027717"/>
              </a:xfrm>
              <a:prstGeom prst="rect">
                <a:avLst/>
              </a:prstGeom>
              <a:blipFill>
                <a:blip r:embed="rId8"/>
                <a:stretch>
                  <a:fillRect t="-11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0CC9C1D7-2A5C-4C4C-A779-B3B1687C8B8E}"/>
                  </a:ext>
                </a:extLst>
              </p:cNvPr>
              <p:cNvSpPr txBox="1"/>
              <p:nvPr/>
            </p:nvSpPr>
            <p:spPr>
              <a:xfrm>
                <a:off x="762001" y="5593638"/>
                <a:ext cx="10553700" cy="768159"/>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lgn="ctr">
                  <a:buFont typeface="Arial" panose="020B0604020202020204" pitchFamily="34" charset="0"/>
                  <a:buNone/>
                  <a:defRPr b="0"/>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r>
                  <a:rPr lang="en-US" dirty="0"/>
                  <a:t>A minimum implicit dynamics timestep to capture an 8kHz response is </a:t>
                </a:r>
                <a14:m>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𝑇</m:t>
                        </m:r>
                      </m:num>
                      <m:den>
                        <m:r>
                          <a:rPr lang="en-US">
                            <a:latin typeface="Cambria Math" panose="02040503050406030204" pitchFamily="18" charset="0"/>
                          </a:rPr>
                          <m:t>10</m:t>
                        </m:r>
                      </m:den>
                    </m:f>
                    <m:r>
                      <a:rPr lang="en-US">
                        <a:latin typeface="Cambria Math" panose="02040503050406030204" pitchFamily="18" charset="0"/>
                      </a:rPr>
                      <m:t>=12.5</m:t>
                    </m:r>
                    <m:r>
                      <a:rPr lang="en-US">
                        <a:latin typeface="Cambria Math" panose="02040503050406030204" pitchFamily="18" charset="0"/>
                      </a:rPr>
                      <m:t>𝜇</m:t>
                    </m:r>
                    <m:r>
                      <a:rPr lang="en-US">
                        <a:latin typeface="Cambria Math" panose="02040503050406030204" pitchFamily="18" charset="0"/>
                      </a:rPr>
                      <m:t>𝑠</m:t>
                    </m:r>
                  </m:oMath>
                </a14:m>
                <a:r>
                  <a:rPr lang="en-US" dirty="0"/>
                  <a:t>.  </a:t>
                </a:r>
                <a:r>
                  <a:rPr lang="en-US" b="1" dirty="0"/>
                  <a:t>We need to know something about our structure </a:t>
                </a:r>
                <a:r>
                  <a:rPr lang="en-US" dirty="0"/>
                  <a:t>and/or loading to estimate this.</a:t>
                </a:r>
              </a:p>
            </p:txBody>
          </p:sp>
        </mc:Choice>
        <mc:Fallback xmlns="">
          <p:sp>
            <p:nvSpPr>
              <p:cNvPr id="33" name="TextBox 32">
                <a:extLst>
                  <a:ext uri="{FF2B5EF4-FFF2-40B4-BE49-F238E27FC236}">
                    <a16:creationId xmlns:a16="http://schemas.microsoft.com/office/drawing/2014/main" id="{0CC9C1D7-2A5C-4C4C-A779-B3B1687C8B8E}"/>
                  </a:ext>
                </a:extLst>
              </p:cNvPr>
              <p:cNvSpPr txBox="1">
                <a:spLocks noRot="1" noChangeAspect="1" noMove="1" noResize="1" noEditPoints="1" noAdjustHandles="1" noChangeArrowheads="1" noChangeShapeType="1" noTextEdit="1"/>
              </p:cNvSpPr>
              <p:nvPr/>
            </p:nvSpPr>
            <p:spPr>
              <a:xfrm>
                <a:off x="762001" y="5593638"/>
                <a:ext cx="10553700" cy="768159"/>
              </a:xfrm>
              <a:prstGeom prst="rect">
                <a:avLst/>
              </a:prstGeom>
              <a:blipFill>
                <a:blip r:embed="rId9"/>
                <a:stretch>
                  <a:fillRect l="-462" b="-1190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25754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49021-9589-4313-AF73-EA20201DDB47}"/>
              </a:ext>
            </a:extLst>
          </p:cNvPr>
          <p:cNvSpPr>
            <a:spLocks noGrp="1"/>
          </p:cNvSpPr>
          <p:nvPr>
            <p:ph type="title"/>
          </p:nvPr>
        </p:nvSpPr>
        <p:spPr/>
        <p:txBody>
          <a:bodyPr/>
          <a:lstStyle/>
          <a:p>
            <a:r>
              <a:rPr lang="en-US" dirty="0"/>
              <a:t>Example 12: Results and discussion – log file</a:t>
            </a:r>
          </a:p>
        </p:txBody>
      </p:sp>
      <p:sp>
        <p:nvSpPr>
          <p:cNvPr id="4" name="Slide Number Placeholder 3">
            <a:extLst>
              <a:ext uri="{FF2B5EF4-FFF2-40B4-BE49-F238E27FC236}">
                <a16:creationId xmlns:a16="http://schemas.microsoft.com/office/drawing/2014/main" id="{A59F743D-A6C5-443F-A04E-FE26F1379FFB}"/>
              </a:ext>
            </a:extLst>
          </p:cNvPr>
          <p:cNvSpPr>
            <a:spLocks noGrp="1"/>
          </p:cNvSpPr>
          <p:nvPr>
            <p:ph type="sldNum" sz="quarter" idx="4"/>
          </p:nvPr>
        </p:nvSpPr>
        <p:spPr/>
        <p:txBody>
          <a:bodyPr/>
          <a:lstStyle/>
          <a:p>
            <a:pPr algn="ctr"/>
            <a:fld id="{F6B149FD-26F7-3645-B4E7-BA8B8CC5EEA8}" type="slidenum">
              <a:rPr lang="en-US" smtClean="0"/>
              <a:pPr algn="ctr"/>
              <a:t>162</a:t>
            </a:fld>
            <a:endParaRPr lang="en-US" dirty="0"/>
          </a:p>
        </p:txBody>
      </p:sp>
      <p:pic>
        <p:nvPicPr>
          <p:cNvPr id="6" name="Picture 5">
            <a:extLst>
              <a:ext uri="{FF2B5EF4-FFF2-40B4-BE49-F238E27FC236}">
                <a16:creationId xmlns:a16="http://schemas.microsoft.com/office/drawing/2014/main" id="{0A6B89C3-3122-415A-897A-D867525A2D2A}"/>
              </a:ext>
            </a:extLst>
          </p:cNvPr>
          <p:cNvPicPr>
            <a:picLocks noChangeAspect="1"/>
          </p:cNvPicPr>
          <p:nvPr/>
        </p:nvPicPr>
        <p:blipFill>
          <a:blip r:embed="rId2"/>
          <a:stretch>
            <a:fillRect/>
          </a:stretch>
        </p:blipFill>
        <p:spPr>
          <a:xfrm>
            <a:off x="2859825" y="1143000"/>
            <a:ext cx="6358049" cy="5255342"/>
          </a:xfrm>
          <a:prstGeom prst="rect">
            <a:avLst/>
          </a:prstGeom>
        </p:spPr>
      </p:pic>
      <p:sp>
        <p:nvSpPr>
          <p:cNvPr id="8" name="Oval 7">
            <a:extLst>
              <a:ext uri="{FF2B5EF4-FFF2-40B4-BE49-F238E27FC236}">
                <a16:creationId xmlns:a16="http://schemas.microsoft.com/office/drawing/2014/main" id="{B7D0F00A-F2F3-473B-ADA4-5C7BA860AC50}"/>
              </a:ext>
            </a:extLst>
          </p:cNvPr>
          <p:cNvSpPr/>
          <p:nvPr/>
        </p:nvSpPr>
        <p:spPr>
          <a:xfrm>
            <a:off x="2771228" y="1143000"/>
            <a:ext cx="1741777" cy="400665"/>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B41FD0E-B093-48BB-92AA-752321482F2D}"/>
              </a:ext>
            </a:extLst>
          </p:cNvPr>
          <p:cNvSpPr txBox="1"/>
          <p:nvPr/>
        </p:nvSpPr>
        <p:spPr>
          <a:xfrm>
            <a:off x="673402" y="1066611"/>
            <a:ext cx="1661652" cy="954107"/>
          </a:xfrm>
          <a:prstGeom prst="rect">
            <a:avLst/>
          </a:prstGeom>
          <a:noFill/>
        </p:spPr>
        <p:txBody>
          <a:bodyPr wrap="square" rtlCol="0">
            <a:spAutoFit/>
          </a:bodyPr>
          <a:lstStyle/>
          <a:p>
            <a:r>
              <a:rPr lang="en-US" sz="1400" dirty="0"/>
              <a:t>Log file annotation that we are using implicit dynamics</a:t>
            </a:r>
          </a:p>
        </p:txBody>
      </p:sp>
      <p:cxnSp>
        <p:nvCxnSpPr>
          <p:cNvPr id="11" name="Straight Arrow Connector 10">
            <a:extLst>
              <a:ext uri="{FF2B5EF4-FFF2-40B4-BE49-F238E27FC236}">
                <a16:creationId xmlns:a16="http://schemas.microsoft.com/office/drawing/2014/main" id="{B4BCA851-9AFD-4A8D-8903-0C90AAB62F9A}"/>
              </a:ext>
            </a:extLst>
          </p:cNvPr>
          <p:cNvCxnSpPr>
            <a:stCxn id="9" idx="3"/>
            <a:endCxn id="8" idx="2"/>
          </p:cNvCxnSpPr>
          <p:nvPr/>
        </p:nvCxnSpPr>
        <p:spPr>
          <a:xfrm flipV="1">
            <a:off x="2335054" y="1343333"/>
            <a:ext cx="436174" cy="2003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CC4EA21-E1ED-475E-B50B-D56124A60610}"/>
              </a:ext>
            </a:extLst>
          </p:cNvPr>
          <p:cNvSpPr/>
          <p:nvPr/>
        </p:nvSpPr>
        <p:spPr>
          <a:xfrm>
            <a:off x="7112172" y="1820384"/>
            <a:ext cx="689858" cy="1055362"/>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1CE0A13-C990-4871-8549-7F64C49D9B06}"/>
              </a:ext>
            </a:extLst>
          </p:cNvPr>
          <p:cNvSpPr txBox="1"/>
          <p:nvPr/>
        </p:nvSpPr>
        <p:spPr>
          <a:xfrm>
            <a:off x="9537291" y="1343333"/>
            <a:ext cx="2300748" cy="1384995"/>
          </a:xfrm>
          <a:prstGeom prst="rect">
            <a:avLst/>
          </a:prstGeom>
          <a:noFill/>
        </p:spPr>
        <p:txBody>
          <a:bodyPr wrap="square" rtlCol="0">
            <a:spAutoFit/>
          </a:bodyPr>
          <a:lstStyle/>
          <a:p>
            <a:r>
              <a:rPr lang="en-US" sz="1400" b="1" dirty="0"/>
              <a:t>Blast wave traversing.</a:t>
            </a:r>
          </a:p>
          <a:p>
            <a:r>
              <a:rPr lang="en-US" sz="1400" dirty="0"/>
              <a:t>External force vector from applied blast loading gives reference of </a:t>
            </a:r>
            <a:r>
              <a:rPr lang="en-US" sz="1400" b="1" dirty="0"/>
              <a:t>~340lb</a:t>
            </a:r>
          </a:p>
          <a:p>
            <a:r>
              <a:rPr lang="en-US" sz="1400" i="1" dirty="0"/>
              <a:t>Convergence in 3 </a:t>
            </a:r>
            <a:r>
              <a:rPr lang="en-US" sz="1400" i="1" dirty="0" err="1"/>
              <a:t>iter</a:t>
            </a:r>
            <a:r>
              <a:rPr lang="en-US" sz="1400" i="1" dirty="0"/>
              <a:t>.</a:t>
            </a:r>
          </a:p>
        </p:txBody>
      </p:sp>
      <p:cxnSp>
        <p:nvCxnSpPr>
          <p:cNvPr id="14" name="Straight Arrow Connector 13">
            <a:extLst>
              <a:ext uri="{FF2B5EF4-FFF2-40B4-BE49-F238E27FC236}">
                <a16:creationId xmlns:a16="http://schemas.microsoft.com/office/drawing/2014/main" id="{51365C82-7B83-4D54-B058-95DA68C0AFD7}"/>
              </a:ext>
            </a:extLst>
          </p:cNvPr>
          <p:cNvCxnSpPr>
            <a:cxnSpLocks/>
            <a:stCxn id="13" idx="1"/>
            <a:endCxn id="12" idx="6"/>
          </p:cNvCxnSpPr>
          <p:nvPr/>
        </p:nvCxnSpPr>
        <p:spPr>
          <a:xfrm flipH="1">
            <a:off x="7802030" y="2035831"/>
            <a:ext cx="1735261" cy="3122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2F741EA7-29C6-4FA2-803F-6198B48BE800}"/>
              </a:ext>
            </a:extLst>
          </p:cNvPr>
          <p:cNvSpPr/>
          <p:nvPr/>
        </p:nvSpPr>
        <p:spPr>
          <a:xfrm>
            <a:off x="7092641" y="3553130"/>
            <a:ext cx="689858" cy="1055362"/>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Arrow Connector 21">
            <a:extLst>
              <a:ext uri="{FF2B5EF4-FFF2-40B4-BE49-F238E27FC236}">
                <a16:creationId xmlns:a16="http://schemas.microsoft.com/office/drawing/2014/main" id="{19677CAA-B06D-465A-8A64-B626F726B806}"/>
              </a:ext>
            </a:extLst>
          </p:cNvPr>
          <p:cNvCxnSpPr>
            <a:cxnSpLocks/>
            <a:endCxn id="21" idx="6"/>
          </p:cNvCxnSpPr>
          <p:nvPr/>
        </p:nvCxnSpPr>
        <p:spPr>
          <a:xfrm flipH="1">
            <a:off x="7782499" y="3553133"/>
            <a:ext cx="1735261" cy="5276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9FCD097-4852-4601-91B7-FA00A32F4DC2}"/>
              </a:ext>
            </a:extLst>
          </p:cNvPr>
          <p:cNvSpPr txBox="1"/>
          <p:nvPr/>
        </p:nvSpPr>
        <p:spPr>
          <a:xfrm>
            <a:off x="9537291" y="3076079"/>
            <a:ext cx="2153263" cy="1600438"/>
          </a:xfrm>
          <a:prstGeom prst="rect">
            <a:avLst/>
          </a:prstGeom>
          <a:noFill/>
        </p:spPr>
        <p:txBody>
          <a:bodyPr wrap="square" rtlCol="0">
            <a:spAutoFit/>
          </a:bodyPr>
          <a:lstStyle/>
          <a:p>
            <a:r>
              <a:rPr lang="en-US" sz="1400" b="1" dirty="0"/>
              <a:t>Blast wave traversal nearly complete.  </a:t>
            </a:r>
            <a:r>
              <a:rPr lang="en-US" sz="1400" dirty="0"/>
              <a:t>External force vector from applied blast loading gives reference of </a:t>
            </a:r>
            <a:r>
              <a:rPr lang="en-US" sz="1400" b="1" dirty="0"/>
              <a:t>~48lb</a:t>
            </a:r>
          </a:p>
          <a:p>
            <a:r>
              <a:rPr lang="en-US" sz="1400" i="1" dirty="0"/>
              <a:t>Convergence in 4 </a:t>
            </a:r>
            <a:r>
              <a:rPr lang="en-US" sz="1400" i="1" dirty="0" err="1"/>
              <a:t>iter</a:t>
            </a:r>
            <a:r>
              <a:rPr lang="en-US" sz="1400" i="1" dirty="0"/>
              <a:t>.</a:t>
            </a:r>
          </a:p>
        </p:txBody>
      </p:sp>
      <p:sp>
        <p:nvSpPr>
          <p:cNvPr id="27" name="Oval 26">
            <a:extLst>
              <a:ext uri="{FF2B5EF4-FFF2-40B4-BE49-F238E27FC236}">
                <a16:creationId xmlns:a16="http://schemas.microsoft.com/office/drawing/2014/main" id="{BC004F62-1B2C-4107-9A37-3050DD2B2EE7}"/>
              </a:ext>
            </a:extLst>
          </p:cNvPr>
          <p:cNvSpPr/>
          <p:nvPr/>
        </p:nvSpPr>
        <p:spPr>
          <a:xfrm>
            <a:off x="7068861" y="5346856"/>
            <a:ext cx="689858" cy="1055362"/>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Arrow Connector 27">
            <a:extLst>
              <a:ext uri="{FF2B5EF4-FFF2-40B4-BE49-F238E27FC236}">
                <a16:creationId xmlns:a16="http://schemas.microsoft.com/office/drawing/2014/main" id="{75F9CB81-8012-4DEC-87DE-DC9BF4A08EF0}"/>
              </a:ext>
            </a:extLst>
          </p:cNvPr>
          <p:cNvCxnSpPr>
            <a:cxnSpLocks/>
            <a:endCxn id="27" idx="6"/>
          </p:cNvCxnSpPr>
          <p:nvPr/>
        </p:nvCxnSpPr>
        <p:spPr>
          <a:xfrm flipH="1">
            <a:off x="7758719" y="5346859"/>
            <a:ext cx="1735261" cy="5276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8BE5B36-2E70-4484-9F27-552FBB354FC6}"/>
              </a:ext>
            </a:extLst>
          </p:cNvPr>
          <p:cNvSpPr txBox="1"/>
          <p:nvPr/>
        </p:nvSpPr>
        <p:spPr>
          <a:xfrm>
            <a:off x="9513511" y="4869805"/>
            <a:ext cx="2324528" cy="1384995"/>
          </a:xfrm>
          <a:prstGeom prst="rect">
            <a:avLst/>
          </a:prstGeom>
          <a:noFill/>
        </p:spPr>
        <p:txBody>
          <a:bodyPr wrap="square" rtlCol="0">
            <a:spAutoFit/>
          </a:bodyPr>
          <a:lstStyle/>
          <a:p>
            <a:r>
              <a:rPr lang="en-US" sz="1400" b="1" dirty="0"/>
              <a:t>Blast wave has passed.</a:t>
            </a:r>
          </a:p>
          <a:p>
            <a:r>
              <a:rPr lang="en-US" sz="1400" dirty="0"/>
              <a:t>No external forcing </a:t>
            </a:r>
            <a:r>
              <a:rPr lang="en-US" sz="1400" i="1" dirty="0"/>
              <a:t>or</a:t>
            </a:r>
            <a:r>
              <a:rPr lang="en-US" sz="1400" dirty="0"/>
              <a:t> reactions.  Default behavior results in unit reference of </a:t>
            </a:r>
            <a:r>
              <a:rPr lang="en-US" sz="1400" b="1" dirty="0"/>
              <a:t>1lb.</a:t>
            </a:r>
          </a:p>
          <a:p>
            <a:r>
              <a:rPr lang="en-US" sz="1400" i="1" dirty="0"/>
              <a:t>Convergence in 6 </a:t>
            </a:r>
            <a:r>
              <a:rPr lang="en-US" sz="1400" i="1" dirty="0" err="1"/>
              <a:t>iter</a:t>
            </a:r>
            <a:r>
              <a:rPr lang="en-US" sz="1400" i="1" dirty="0"/>
              <a:t>.</a:t>
            </a:r>
          </a:p>
        </p:txBody>
      </p:sp>
      <p:sp>
        <p:nvSpPr>
          <p:cNvPr id="31" name="TextBox 30">
            <a:extLst>
              <a:ext uri="{FF2B5EF4-FFF2-40B4-BE49-F238E27FC236}">
                <a16:creationId xmlns:a16="http://schemas.microsoft.com/office/drawing/2014/main" id="{A5E49964-16F6-4BCB-ADF4-4F1B8EB2585E}"/>
              </a:ext>
            </a:extLst>
          </p:cNvPr>
          <p:cNvSpPr txBox="1"/>
          <p:nvPr/>
        </p:nvSpPr>
        <p:spPr>
          <a:xfrm>
            <a:off x="499613" y="2739945"/>
            <a:ext cx="2360211" cy="1600438"/>
          </a:xfrm>
          <a:prstGeom prst="rect">
            <a:avLst/>
          </a:prstGeom>
          <a:noFill/>
        </p:spPr>
        <p:txBody>
          <a:bodyPr wrap="square" rtlCol="0">
            <a:spAutoFit/>
          </a:bodyPr>
          <a:lstStyle/>
          <a:p>
            <a:r>
              <a:rPr lang="en-US" sz="1400" dirty="0"/>
              <a:t>Using </a:t>
            </a:r>
            <a:r>
              <a:rPr lang="en-US" sz="1400" dirty="0" err="1">
                <a:latin typeface="Courier New" panose="02070309020205020404" pitchFamily="49" charset="0"/>
                <a:cs typeface="Courier New" panose="02070309020205020404" pitchFamily="49" charset="0"/>
              </a:rPr>
              <a:t>belytschko</a:t>
            </a:r>
            <a:r>
              <a:rPr lang="en-US" sz="1400" dirty="0"/>
              <a:t> reference results in:</a:t>
            </a:r>
          </a:p>
          <a:p>
            <a:pPr marL="285750" indent="-285750">
              <a:buFont typeface="Arial" panose="020B0604020202020204" pitchFamily="34" charset="0"/>
              <a:buChar char="•"/>
            </a:pPr>
            <a:r>
              <a:rPr lang="en-US" sz="1400" dirty="0"/>
              <a:t>190 fewer iterations</a:t>
            </a:r>
          </a:p>
          <a:p>
            <a:pPr marL="285750" indent="-285750">
              <a:buFont typeface="Arial" panose="020B0604020202020204" pitchFamily="34" charset="0"/>
              <a:buChar char="•"/>
            </a:pPr>
            <a:r>
              <a:rPr lang="en-US" sz="1400" dirty="0"/>
              <a:t>20% - 30% faster</a:t>
            </a:r>
          </a:p>
          <a:p>
            <a:pPr marL="285750" indent="-285750">
              <a:buFont typeface="Arial" panose="020B0604020202020204" pitchFamily="34" charset="0"/>
              <a:buChar char="•"/>
            </a:pPr>
            <a:r>
              <a:rPr lang="en-US" sz="1400" i="1" dirty="0"/>
              <a:t>Trade-off: larger </a:t>
            </a:r>
            <a:r>
              <a:rPr lang="en-US" sz="1400" dirty="0"/>
              <a:t>converged absolute residual</a:t>
            </a:r>
            <a:endParaRPr lang="en-US" sz="1400" i="1" dirty="0"/>
          </a:p>
        </p:txBody>
      </p:sp>
    </p:spTree>
    <p:extLst>
      <p:ext uri="{BB962C8B-B14F-4D97-AF65-F5344CB8AC3E}">
        <p14:creationId xmlns:p14="http://schemas.microsoft.com/office/powerpoint/2010/main" val="55402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2B49E-7128-4A39-9149-04BCB17EFC00}"/>
              </a:ext>
            </a:extLst>
          </p:cNvPr>
          <p:cNvSpPr>
            <a:spLocks noGrp="1"/>
          </p:cNvSpPr>
          <p:nvPr>
            <p:ph type="title"/>
          </p:nvPr>
        </p:nvSpPr>
        <p:spPr/>
        <p:txBody>
          <a:bodyPr/>
          <a:lstStyle/>
          <a:p>
            <a:r>
              <a:rPr lang="en-US" dirty="0"/>
              <a:t>Example 12: Results and discussion</a:t>
            </a:r>
          </a:p>
        </p:txBody>
      </p:sp>
      <p:sp>
        <p:nvSpPr>
          <p:cNvPr id="4" name="Slide Number Placeholder 3">
            <a:extLst>
              <a:ext uri="{FF2B5EF4-FFF2-40B4-BE49-F238E27FC236}">
                <a16:creationId xmlns:a16="http://schemas.microsoft.com/office/drawing/2014/main" id="{D721CEFA-1B19-4765-85A3-337AC6136989}"/>
              </a:ext>
            </a:extLst>
          </p:cNvPr>
          <p:cNvSpPr>
            <a:spLocks noGrp="1"/>
          </p:cNvSpPr>
          <p:nvPr>
            <p:ph type="sldNum" sz="quarter" idx="4"/>
          </p:nvPr>
        </p:nvSpPr>
        <p:spPr/>
        <p:txBody>
          <a:bodyPr/>
          <a:lstStyle/>
          <a:p>
            <a:pPr algn="ctr"/>
            <a:fld id="{F6B149FD-26F7-3645-B4E7-BA8B8CC5EEA8}" type="slidenum">
              <a:rPr lang="en-US" smtClean="0"/>
              <a:pPr algn="ctr"/>
              <a:t>163</a:t>
            </a:fld>
            <a:endParaRPr lang="en-US" dirty="0"/>
          </a:p>
        </p:txBody>
      </p:sp>
      <p:pic>
        <p:nvPicPr>
          <p:cNvPr id="6" name="Picture 5">
            <a:extLst>
              <a:ext uri="{FF2B5EF4-FFF2-40B4-BE49-F238E27FC236}">
                <a16:creationId xmlns:a16="http://schemas.microsoft.com/office/drawing/2014/main" id="{0FEC20C2-8CFE-4EDA-AC78-53E95A49220E}"/>
              </a:ext>
            </a:extLst>
          </p:cNvPr>
          <p:cNvPicPr>
            <a:picLocks noChangeAspect="1"/>
          </p:cNvPicPr>
          <p:nvPr/>
        </p:nvPicPr>
        <p:blipFill>
          <a:blip r:embed="rId2"/>
          <a:stretch>
            <a:fillRect/>
          </a:stretch>
        </p:blipFill>
        <p:spPr>
          <a:xfrm>
            <a:off x="5291075" y="1951003"/>
            <a:ext cx="5287113" cy="3410426"/>
          </a:xfrm>
          <a:prstGeom prst="rect">
            <a:avLst/>
          </a:prstGeom>
        </p:spPr>
      </p:pic>
      <p:sp>
        <p:nvSpPr>
          <p:cNvPr id="7" name="TextBox 6">
            <a:extLst>
              <a:ext uri="{FF2B5EF4-FFF2-40B4-BE49-F238E27FC236}">
                <a16:creationId xmlns:a16="http://schemas.microsoft.com/office/drawing/2014/main" id="{435A3025-94F7-4599-AACC-46C37F79686A}"/>
              </a:ext>
            </a:extLst>
          </p:cNvPr>
          <p:cNvSpPr txBox="1"/>
          <p:nvPr/>
        </p:nvSpPr>
        <p:spPr>
          <a:xfrm>
            <a:off x="1106129" y="4393250"/>
            <a:ext cx="3410876" cy="95410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defPPr>
              <a:defRPr lang="en-US"/>
            </a:defPPr>
            <a:lvl1pPr>
              <a:defRPr sz="1000">
                <a:latin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begin viscous damping</a:t>
            </a:r>
          </a:p>
          <a:p>
            <a:r>
              <a:rPr lang="en-US" dirty="0">
                <a:solidFill>
                  <a:schemeClr val="tx1"/>
                </a:solidFill>
              </a:rPr>
              <a:t>  include all blocks</a:t>
            </a:r>
          </a:p>
          <a:p>
            <a:r>
              <a:rPr lang="en-US" dirty="0">
                <a:solidFill>
                  <a:schemeClr val="tx1"/>
                </a:solidFill>
              </a:rPr>
              <a:t>  mass damping coefficient = 600</a:t>
            </a:r>
          </a:p>
          <a:p>
            <a:r>
              <a:rPr lang="en-US" dirty="0">
                <a:solidFill>
                  <a:schemeClr val="tx1"/>
                </a:solidFill>
              </a:rPr>
              <a:t>  stiffness damping coefficient = 10e-6</a:t>
            </a:r>
          </a:p>
          <a:p>
            <a:r>
              <a:rPr lang="en-US" dirty="0">
                <a:solidFill>
                  <a:schemeClr val="tx1"/>
                </a:solidFill>
              </a:rPr>
              <a:t>end cg</a:t>
            </a:r>
          </a:p>
        </p:txBody>
      </p:sp>
      <p:sp>
        <p:nvSpPr>
          <p:cNvPr id="9" name="TextBox 8">
            <a:extLst>
              <a:ext uri="{FF2B5EF4-FFF2-40B4-BE49-F238E27FC236}">
                <a16:creationId xmlns:a16="http://schemas.microsoft.com/office/drawing/2014/main" id="{6DB59F7D-AB51-4FFF-B4BC-100C770EBCEF}"/>
              </a:ext>
            </a:extLst>
          </p:cNvPr>
          <p:cNvSpPr txBox="1"/>
          <p:nvPr/>
        </p:nvSpPr>
        <p:spPr>
          <a:xfrm>
            <a:off x="762001" y="2075909"/>
            <a:ext cx="4340942" cy="2031325"/>
          </a:xfrm>
          <a:prstGeom prst="rect">
            <a:avLst/>
          </a:prstGeom>
          <a:noFill/>
        </p:spPr>
        <p:txBody>
          <a:bodyPr wrap="square" rtlCol="0">
            <a:spAutoFit/>
          </a:bodyPr>
          <a:lstStyle/>
          <a:p>
            <a:r>
              <a:rPr lang="en-US" sz="1400" dirty="0"/>
              <a:t>A feature of implicit dynamics is that time integration is unconditionally stable.  A practical benefit of that is the ability to apply nearly any type of damping.</a:t>
            </a:r>
          </a:p>
          <a:p>
            <a:endParaRPr lang="en-US" sz="1400" dirty="0"/>
          </a:p>
          <a:p>
            <a:r>
              <a:rPr lang="en-US" sz="1400" dirty="0"/>
              <a:t>In contrast, explicit time stepping methods are typically used without damping because of the dramatic decrease in stable time step size as damping is increased.</a:t>
            </a:r>
          </a:p>
        </p:txBody>
      </p:sp>
      <p:cxnSp>
        <p:nvCxnSpPr>
          <p:cNvPr id="11" name="Straight Arrow Connector 10">
            <a:extLst>
              <a:ext uri="{FF2B5EF4-FFF2-40B4-BE49-F238E27FC236}">
                <a16:creationId xmlns:a16="http://schemas.microsoft.com/office/drawing/2014/main" id="{712B20D0-7733-4989-A352-93DEA6F65171}"/>
              </a:ext>
            </a:extLst>
          </p:cNvPr>
          <p:cNvCxnSpPr>
            <a:cxnSpLocks/>
          </p:cNvCxnSpPr>
          <p:nvPr/>
        </p:nvCxnSpPr>
        <p:spPr>
          <a:xfrm flipH="1" flipV="1">
            <a:off x="9866671" y="4107234"/>
            <a:ext cx="422788" cy="2769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104DAA9-16D5-4360-9EEF-5C7EAE098237}"/>
                  </a:ext>
                </a:extLst>
              </p:cNvPr>
              <p:cNvSpPr txBox="1"/>
              <p:nvPr/>
            </p:nvSpPr>
            <p:spPr>
              <a:xfrm>
                <a:off x="10289459" y="4153400"/>
                <a:ext cx="1730477" cy="646331"/>
              </a:xfrm>
              <a:prstGeom prst="rect">
                <a:avLst/>
              </a:prstGeom>
              <a:noFill/>
            </p:spPr>
            <p:txBody>
              <a:bodyPr wrap="square" rtlCol="0">
                <a:spAutoFit/>
              </a:bodyPr>
              <a:lstStyle/>
              <a:p>
                <a:r>
                  <a:rPr lang="en-US" sz="1200" dirty="0"/>
                  <a:t>Undamped results (</a:t>
                </a:r>
                <a14:m>
                  <m:oMath xmlns:m="http://schemas.openxmlformats.org/officeDocument/2006/math">
                    <m:r>
                      <m:rPr>
                        <m:sty m:val="p"/>
                      </m:rPr>
                      <a:rPr lang="en-US" sz="1200" b="0" i="0" dirty="0" smtClean="0">
                        <a:latin typeface="Cambria Math" panose="02040503050406030204" pitchFamily="18" charset="0"/>
                      </a:rPr>
                      <m:t>Δ</m:t>
                    </m:r>
                    <m:r>
                      <a:rPr lang="en-US" sz="1200" b="0" i="1" dirty="0" smtClean="0">
                        <a:latin typeface="Cambria Math" panose="02040503050406030204" pitchFamily="18" charset="0"/>
                      </a:rPr>
                      <m:t>𝑡</m:t>
                    </m:r>
                    <m:r>
                      <a:rPr lang="en-US" sz="1200" b="0" i="1" dirty="0" smtClean="0">
                        <a:latin typeface="Cambria Math" panose="02040503050406030204" pitchFamily="18" charset="0"/>
                      </a:rPr>
                      <m:t>=10</m:t>
                    </m:r>
                    <m:r>
                      <a:rPr lang="en-US" sz="1200" b="0" i="1" dirty="0" smtClean="0">
                        <a:latin typeface="Cambria Math" panose="02040503050406030204" pitchFamily="18" charset="0"/>
                      </a:rPr>
                      <m:t>𝜇</m:t>
                    </m:r>
                    <m:r>
                      <a:rPr lang="en-US" sz="1200" b="0" i="1" dirty="0" smtClean="0">
                        <a:latin typeface="Cambria Math" panose="02040503050406030204" pitchFamily="18" charset="0"/>
                      </a:rPr>
                      <m:t>𝑠</m:t>
                    </m:r>
                  </m:oMath>
                </a14:m>
                <a:r>
                  <a:rPr lang="en-US" sz="1200" dirty="0"/>
                  <a:t>)</a:t>
                </a:r>
              </a:p>
              <a:p>
                <a:r>
                  <a:rPr lang="en-US" sz="1200" dirty="0"/>
                  <a:t>Solve time: ~80s</a:t>
                </a:r>
              </a:p>
            </p:txBody>
          </p:sp>
        </mc:Choice>
        <mc:Fallback xmlns="">
          <p:sp>
            <p:nvSpPr>
              <p:cNvPr id="12" name="TextBox 11">
                <a:extLst>
                  <a:ext uri="{FF2B5EF4-FFF2-40B4-BE49-F238E27FC236}">
                    <a16:creationId xmlns:a16="http://schemas.microsoft.com/office/drawing/2014/main" id="{0104DAA9-16D5-4360-9EEF-5C7EAE098237}"/>
                  </a:ext>
                </a:extLst>
              </p:cNvPr>
              <p:cNvSpPr txBox="1">
                <a:spLocks noRot="1" noChangeAspect="1" noMove="1" noResize="1" noEditPoints="1" noAdjustHandles="1" noChangeArrowheads="1" noChangeShapeType="1" noTextEdit="1"/>
              </p:cNvSpPr>
              <p:nvPr/>
            </p:nvSpPr>
            <p:spPr>
              <a:xfrm>
                <a:off x="10289459" y="4153400"/>
                <a:ext cx="1730477" cy="646331"/>
              </a:xfrm>
              <a:prstGeom prst="rect">
                <a:avLst/>
              </a:prstGeom>
              <a:blipFill>
                <a:blip r:embed="rId3"/>
                <a:stretch>
                  <a:fillRect l="-352" b="-6604"/>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40CE9A30-2FB0-4202-9449-BFA245A90D06}"/>
              </a:ext>
            </a:extLst>
          </p:cNvPr>
          <p:cNvCxnSpPr>
            <a:cxnSpLocks/>
            <a:stCxn id="15" idx="1"/>
          </p:cNvCxnSpPr>
          <p:nvPr/>
        </p:nvCxnSpPr>
        <p:spPr>
          <a:xfrm flipH="1">
            <a:off x="9866671" y="3333051"/>
            <a:ext cx="509635" cy="2766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6750093-C521-4004-ABA5-96A47D6ECAA1}"/>
                  </a:ext>
                </a:extLst>
              </p:cNvPr>
              <p:cNvSpPr txBox="1"/>
              <p:nvPr/>
            </p:nvSpPr>
            <p:spPr>
              <a:xfrm>
                <a:off x="10376306" y="3009885"/>
                <a:ext cx="1435008" cy="646331"/>
              </a:xfrm>
              <a:prstGeom prst="rect">
                <a:avLst/>
              </a:prstGeom>
              <a:noFill/>
            </p:spPr>
            <p:txBody>
              <a:bodyPr wrap="none" rtlCol="0">
                <a:spAutoFit/>
              </a:bodyPr>
              <a:lstStyle/>
              <a:p>
                <a:r>
                  <a:rPr lang="en-US" sz="1200" dirty="0"/>
                  <a:t>Damped results</a:t>
                </a:r>
              </a:p>
              <a:p>
                <a:r>
                  <a:rPr lang="en-US" sz="1200" dirty="0"/>
                  <a:t>(</a:t>
                </a:r>
                <a14:m>
                  <m:oMath xmlns:m="http://schemas.openxmlformats.org/officeDocument/2006/math">
                    <m:r>
                      <m:rPr>
                        <m:sty m:val="p"/>
                      </m:rPr>
                      <a:rPr lang="en-US" sz="1200" b="0" i="0" dirty="0" smtClean="0">
                        <a:latin typeface="Cambria Math" panose="02040503050406030204" pitchFamily="18" charset="0"/>
                      </a:rPr>
                      <m:t>Δ</m:t>
                    </m:r>
                    <m:r>
                      <a:rPr lang="en-US" sz="1200" b="0" i="1" dirty="0" smtClean="0">
                        <a:latin typeface="Cambria Math" panose="02040503050406030204" pitchFamily="18" charset="0"/>
                      </a:rPr>
                      <m:t>𝑡</m:t>
                    </m:r>
                    <m:r>
                      <a:rPr lang="en-US" sz="1200" b="0" i="1" dirty="0" smtClean="0">
                        <a:latin typeface="Cambria Math" panose="02040503050406030204" pitchFamily="18" charset="0"/>
                      </a:rPr>
                      <m:t>=</m:t>
                    </m:r>
                    <m:r>
                      <a:rPr lang="en-US" sz="1200" b="0" i="0" dirty="0" smtClean="0">
                        <a:latin typeface="Cambria Math" panose="02040503050406030204" pitchFamily="18" charset="0"/>
                      </a:rPr>
                      <m:t>5</m:t>
                    </m:r>
                    <m:r>
                      <a:rPr lang="en-US" sz="1200" b="0" i="1" dirty="0" smtClean="0">
                        <a:latin typeface="Cambria Math" panose="02040503050406030204" pitchFamily="18" charset="0"/>
                      </a:rPr>
                      <m:t>𝜇</m:t>
                    </m:r>
                    <m:r>
                      <a:rPr lang="en-US" sz="1200" b="0" i="1" dirty="0" smtClean="0">
                        <a:latin typeface="Cambria Math" panose="02040503050406030204" pitchFamily="18" charset="0"/>
                      </a:rPr>
                      <m:t>𝑠</m:t>
                    </m:r>
                  </m:oMath>
                </a14:m>
                <a:r>
                  <a:rPr lang="en-US" sz="1200" dirty="0"/>
                  <a:t>)</a:t>
                </a:r>
              </a:p>
              <a:p>
                <a:r>
                  <a:rPr lang="en-US" sz="1200" dirty="0"/>
                  <a:t>Solve time: ~160s</a:t>
                </a:r>
              </a:p>
            </p:txBody>
          </p:sp>
        </mc:Choice>
        <mc:Fallback xmlns="">
          <p:sp>
            <p:nvSpPr>
              <p:cNvPr id="15" name="TextBox 14">
                <a:extLst>
                  <a:ext uri="{FF2B5EF4-FFF2-40B4-BE49-F238E27FC236}">
                    <a16:creationId xmlns:a16="http://schemas.microsoft.com/office/drawing/2014/main" id="{A6750093-C521-4004-ABA5-96A47D6ECAA1}"/>
                  </a:ext>
                </a:extLst>
              </p:cNvPr>
              <p:cNvSpPr txBox="1">
                <a:spLocks noRot="1" noChangeAspect="1" noMove="1" noResize="1" noEditPoints="1" noAdjustHandles="1" noChangeArrowheads="1" noChangeShapeType="1" noTextEdit="1"/>
              </p:cNvSpPr>
              <p:nvPr/>
            </p:nvSpPr>
            <p:spPr>
              <a:xfrm>
                <a:off x="10376306" y="3009885"/>
                <a:ext cx="1435008" cy="646331"/>
              </a:xfrm>
              <a:prstGeom prst="rect">
                <a:avLst/>
              </a:prstGeom>
              <a:blipFill>
                <a:blip r:embed="rId4"/>
                <a:stretch>
                  <a:fillRect t="-943" b="-6604"/>
                </a:stretch>
              </a:blipFill>
            </p:spPr>
            <p:txBody>
              <a:bodyPr/>
              <a:lstStyle/>
              <a:p>
                <a:r>
                  <a:rPr lang="en-US">
                    <a:noFill/>
                  </a:rPr>
                  <a:t> </a:t>
                </a:r>
              </a:p>
            </p:txBody>
          </p:sp>
        </mc:Fallback>
      </mc:AlternateContent>
    </p:spTree>
    <p:extLst>
      <p:ext uri="{BB962C8B-B14F-4D97-AF65-F5344CB8AC3E}">
        <p14:creationId xmlns:p14="http://schemas.microsoft.com/office/powerpoint/2010/main" val="419106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69B8-D247-4A2A-AFCC-4677B91D36D0}"/>
              </a:ext>
            </a:extLst>
          </p:cNvPr>
          <p:cNvSpPr>
            <a:spLocks noGrp="1"/>
          </p:cNvSpPr>
          <p:nvPr>
            <p:ph type="title"/>
          </p:nvPr>
        </p:nvSpPr>
        <p:spPr/>
        <p:txBody>
          <a:bodyPr/>
          <a:lstStyle/>
          <a:p>
            <a:r>
              <a:rPr lang="en-US" dirty="0"/>
              <a:t>In summary… </a:t>
            </a:r>
          </a:p>
        </p:txBody>
      </p:sp>
      <p:sp>
        <p:nvSpPr>
          <p:cNvPr id="4" name="Slide Number Placeholder 3">
            <a:extLst>
              <a:ext uri="{FF2B5EF4-FFF2-40B4-BE49-F238E27FC236}">
                <a16:creationId xmlns:a16="http://schemas.microsoft.com/office/drawing/2014/main" id="{DDDA88DC-0A34-42EE-8AD2-D7F6F55C9D0F}"/>
              </a:ext>
            </a:extLst>
          </p:cNvPr>
          <p:cNvSpPr>
            <a:spLocks noGrp="1"/>
          </p:cNvSpPr>
          <p:nvPr>
            <p:ph type="sldNum" sz="quarter" idx="4"/>
          </p:nvPr>
        </p:nvSpPr>
        <p:spPr/>
        <p:txBody>
          <a:bodyPr/>
          <a:lstStyle/>
          <a:p>
            <a:pPr algn="ctr"/>
            <a:fld id="{F6B149FD-26F7-3645-B4E7-BA8B8CC5EEA8}" type="slidenum">
              <a:rPr lang="en-US" smtClean="0"/>
              <a:pPr algn="ctr"/>
              <a:t>164</a:t>
            </a:fld>
            <a:endParaRPr lang="en-US" dirty="0"/>
          </a:p>
        </p:txBody>
      </p:sp>
      <p:sp>
        <p:nvSpPr>
          <p:cNvPr id="19" name="TextBox 18">
            <a:extLst>
              <a:ext uri="{FF2B5EF4-FFF2-40B4-BE49-F238E27FC236}">
                <a16:creationId xmlns:a16="http://schemas.microsoft.com/office/drawing/2014/main" id="{DD63C268-3508-4956-9E8F-B0D71C4DB2B8}"/>
              </a:ext>
            </a:extLst>
          </p:cNvPr>
          <p:cNvSpPr txBox="1"/>
          <p:nvPr/>
        </p:nvSpPr>
        <p:spPr>
          <a:xfrm>
            <a:off x="762001" y="5906228"/>
            <a:ext cx="10667998"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r>
              <a:rPr lang="en-US" dirty="0"/>
              <a:t>Implicit dynamics is another tool in the analyst toolbox to solve </a:t>
            </a:r>
            <a:r>
              <a:rPr lang="en-US" b="1" dirty="0"/>
              <a:t>specific types of problems</a:t>
            </a:r>
            <a:r>
              <a:rPr lang="en-US" dirty="0"/>
              <a:t>.</a:t>
            </a:r>
          </a:p>
        </p:txBody>
      </p:sp>
      <p:sp>
        <p:nvSpPr>
          <p:cNvPr id="20" name="Content Placeholder 2">
            <a:extLst>
              <a:ext uri="{FF2B5EF4-FFF2-40B4-BE49-F238E27FC236}">
                <a16:creationId xmlns:a16="http://schemas.microsoft.com/office/drawing/2014/main" id="{A027BD36-9621-4837-9EEB-14BF03F0314B}"/>
              </a:ext>
            </a:extLst>
          </p:cNvPr>
          <p:cNvSpPr>
            <a:spLocks noGrp="1"/>
          </p:cNvSpPr>
          <p:nvPr>
            <p:ph idx="1"/>
          </p:nvPr>
        </p:nvSpPr>
        <p:spPr>
          <a:xfrm>
            <a:off x="762001" y="1447799"/>
            <a:ext cx="6477000" cy="4261401"/>
          </a:xfrm>
        </p:spPr>
        <p:txBody>
          <a:bodyPr>
            <a:normAutofit fontScale="92500" lnSpcReduction="20000"/>
          </a:bodyPr>
          <a:lstStyle/>
          <a:p>
            <a:pPr marL="342900" indent="-342900">
              <a:buFont typeface="Arial" panose="020B0604020202020204" pitchFamily="34" charset="0"/>
              <a:buChar char="•"/>
            </a:pPr>
            <a:r>
              <a:rPr lang="en-US" b="1" dirty="0"/>
              <a:t>Implicit dynamics</a:t>
            </a:r>
            <a:r>
              <a:rPr lang="en-US" dirty="0"/>
              <a:t> integrates the equations of motion in time by including inertial forces.</a:t>
            </a:r>
          </a:p>
          <a:p>
            <a:pPr marL="342900" indent="-342900">
              <a:buFont typeface="Arial" panose="020B0604020202020204" pitchFamily="34" charset="0"/>
              <a:buChar char="•"/>
            </a:pPr>
            <a:r>
              <a:rPr lang="en-US" b="1" dirty="0"/>
              <a:t>Time stepping schemes </a:t>
            </a:r>
            <a:r>
              <a:rPr lang="en-US" dirty="0"/>
              <a:t>are unconditionally stable (provable for linear systems)</a:t>
            </a:r>
          </a:p>
          <a:p>
            <a:pPr marL="342900" indent="-342900">
              <a:buFont typeface="Arial" panose="020B0604020202020204" pitchFamily="34" charset="0"/>
              <a:buChar char="•"/>
            </a:pPr>
            <a:r>
              <a:rPr lang="en-US" b="1" dirty="0"/>
              <a:t>Implicit dynamics </a:t>
            </a:r>
            <a:r>
              <a:rPr lang="en-US" dirty="0"/>
              <a:t>is very easy to toggle on/off in SIERRA/SM</a:t>
            </a:r>
          </a:p>
          <a:p>
            <a:pPr marL="800100" lvl="1" indent="-342900">
              <a:buFont typeface="Arial" panose="020B0604020202020204" pitchFamily="34" charset="0"/>
              <a:buChar char="•"/>
            </a:pPr>
            <a:r>
              <a:rPr lang="en-US" dirty="0"/>
              <a:t>Useful for exploring the effects of inertia in a particular problem.</a:t>
            </a:r>
          </a:p>
          <a:p>
            <a:pPr marL="800100" lvl="1" indent="-342900">
              <a:buFont typeface="Arial" panose="020B0604020202020204" pitchFamily="34" charset="0"/>
              <a:buChar char="•"/>
            </a:pPr>
            <a:r>
              <a:rPr lang="en-US" dirty="0"/>
              <a:t>Useful for handling rigid body modes</a:t>
            </a:r>
          </a:p>
          <a:p>
            <a:pPr marL="342900" indent="-342900">
              <a:buFont typeface="Arial" panose="020B0604020202020204" pitchFamily="34" charset="0"/>
              <a:buChar char="•"/>
            </a:pPr>
            <a:r>
              <a:rPr lang="en-US" b="1" dirty="0"/>
              <a:t>Implicit dynamics </a:t>
            </a:r>
            <a:r>
              <a:rPr lang="en-US" dirty="0"/>
              <a:t>can be computationally expensive when paired with a multilevel solver.</a:t>
            </a:r>
          </a:p>
          <a:p>
            <a:pPr marL="800100" lvl="1" indent="-342900">
              <a:buFont typeface="Arial" panose="020B0604020202020204" pitchFamily="34" charset="0"/>
              <a:buChar char="•"/>
            </a:pPr>
            <a:r>
              <a:rPr lang="en-US" dirty="0"/>
              <a:t>Typically need many small time steps</a:t>
            </a:r>
          </a:p>
          <a:p>
            <a:pPr marL="800100" lvl="1" indent="-342900">
              <a:buFont typeface="Arial" panose="020B0604020202020204" pitchFamily="34" charset="0"/>
              <a:buChar char="•"/>
            </a:pPr>
            <a:r>
              <a:rPr lang="en-US" dirty="0"/>
              <a:t>Each time step typically needs many level 1 solver iterations!  This adds up quickly!</a:t>
            </a:r>
          </a:p>
          <a:p>
            <a:pPr lvl="1" indent="0">
              <a:buNone/>
            </a:pPr>
            <a:endParaRPr lang="en-US" dirty="0"/>
          </a:p>
        </p:txBody>
      </p:sp>
      <p:pic>
        <p:nvPicPr>
          <p:cNvPr id="8" name="Picture 7">
            <a:extLst>
              <a:ext uri="{FF2B5EF4-FFF2-40B4-BE49-F238E27FC236}">
                <a16:creationId xmlns:a16="http://schemas.microsoft.com/office/drawing/2014/main" id="{A881DA94-40DD-40E3-BF11-A498C73784C8}"/>
              </a:ext>
            </a:extLst>
          </p:cNvPr>
          <p:cNvPicPr>
            <a:picLocks noChangeAspect="1"/>
          </p:cNvPicPr>
          <p:nvPr/>
        </p:nvPicPr>
        <p:blipFill>
          <a:blip r:embed="rId2"/>
          <a:stretch>
            <a:fillRect/>
          </a:stretch>
        </p:blipFill>
        <p:spPr>
          <a:xfrm>
            <a:off x="7573421" y="3868309"/>
            <a:ext cx="3998440" cy="1104955"/>
          </a:xfrm>
          <a:prstGeom prst="rect">
            <a:avLst/>
          </a:prstGeom>
        </p:spPr>
      </p:pic>
      <p:grpSp>
        <p:nvGrpSpPr>
          <p:cNvPr id="11" name="Group 10">
            <a:extLst>
              <a:ext uri="{FF2B5EF4-FFF2-40B4-BE49-F238E27FC236}">
                <a16:creationId xmlns:a16="http://schemas.microsoft.com/office/drawing/2014/main" id="{AA195092-08B2-4FB5-B366-18B558E98B0E}"/>
              </a:ext>
            </a:extLst>
          </p:cNvPr>
          <p:cNvGrpSpPr/>
          <p:nvPr/>
        </p:nvGrpSpPr>
        <p:grpSpPr>
          <a:xfrm>
            <a:off x="7715283" y="1357366"/>
            <a:ext cx="3714716" cy="2475858"/>
            <a:chOff x="3831378" y="772169"/>
            <a:chExt cx="5144786" cy="3429000"/>
          </a:xfrm>
        </p:grpSpPr>
        <p:pic>
          <p:nvPicPr>
            <p:cNvPr id="10" name="Picture 9">
              <a:extLst>
                <a:ext uri="{FF2B5EF4-FFF2-40B4-BE49-F238E27FC236}">
                  <a16:creationId xmlns:a16="http://schemas.microsoft.com/office/drawing/2014/main" id="{7DE233A8-FEF7-43E7-B331-A5D96ADBCB88}"/>
                </a:ext>
              </a:extLst>
            </p:cNvPr>
            <p:cNvPicPr>
              <a:picLocks noChangeAspect="1"/>
            </p:cNvPicPr>
            <p:nvPr/>
          </p:nvPicPr>
          <p:blipFill>
            <a:blip r:embed="rId3"/>
            <a:stretch>
              <a:fillRect/>
            </a:stretch>
          </p:blipFill>
          <p:spPr>
            <a:xfrm>
              <a:off x="3831378" y="772169"/>
              <a:ext cx="5144786" cy="3429000"/>
            </a:xfrm>
            <a:prstGeom prst="rect">
              <a:avLst/>
            </a:prstGeom>
          </p:spPr>
        </p:pic>
        <p:pic>
          <p:nvPicPr>
            <p:cNvPr id="6" name="Picture 5">
              <a:extLst>
                <a:ext uri="{FF2B5EF4-FFF2-40B4-BE49-F238E27FC236}">
                  <a16:creationId xmlns:a16="http://schemas.microsoft.com/office/drawing/2014/main" id="{06562E99-47CB-4227-A64B-8126119014C7}"/>
                </a:ext>
              </a:extLst>
            </p:cNvPr>
            <p:cNvPicPr>
              <a:picLocks noChangeAspect="1"/>
            </p:cNvPicPr>
            <p:nvPr/>
          </p:nvPicPr>
          <p:blipFill>
            <a:blip r:embed="rId4">
              <a:clrChange>
                <a:clrFrom>
                  <a:srgbClr val="F2F2F2"/>
                </a:clrFrom>
                <a:clrTo>
                  <a:srgbClr val="F2F2F2">
                    <a:alpha val="0"/>
                  </a:srgbClr>
                </a:clrTo>
              </a:clrChange>
            </a:blip>
            <a:stretch>
              <a:fillRect/>
            </a:stretch>
          </p:blipFill>
          <p:spPr>
            <a:xfrm>
              <a:off x="6961740" y="2242139"/>
              <a:ext cx="905504" cy="905505"/>
            </a:xfrm>
            <a:prstGeom prst="rect">
              <a:avLst/>
            </a:prstGeom>
          </p:spPr>
        </p:pic>
      </p:grpSp>
    </p:spTree>
    <p:extLst>
      <p:ext uri="{BB962C8B-B14F-4D97-AF65-F5344CB8AC3E}">
        <p14:creationId xmlns:p14="http://schemas.microsoft.com/office/powerpoint/2010/main" val="108277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91080E0-1AF8-4F9D-9C35-434D3504F481}"/>
              </a:ext>
            </a:extLst>
          </p:cNvPr>
          <p:cNvSpPr>
            <a:spLocks noGrp="1"/>
          </p:cNvSpPr>
          <p:nvPr>
            <p:ph type="subTitle" idx="1"/>
          </p:nvPr>
        </p:nvSpPr>
        <p:spPr/>
        <p:txBody>
          <a:bodyPr/>
          <a:lstStyle/>
          <a:p>
            <a:r>
              <a:rPr lang="en-US" dirty="0"/>
              <a:t>Making sure the model is fit for implicit</a:t>
            </a:r>
          </a:p>
        </p:txBody>
      </p:sp>
      <p:sp>
        <p:nvSpPr>
          <p:cNvPr id="7" name="Title 6">
            <a:extLst>
              <a:ext uri="{FF2B5EF4-FFF2-40B4-BE49-F238E27FC236}">
                <a16:creationId xmlns:a16="http://schemas.microsoft.com/office/drawing/2014/main" id="{0BCABFF9-6EC1-4552-A966-1B284FA0E6F8}"/>
              </a:ext>
            </a:extLst>
          </p:cNvPr>
          <p:cNvSpPr>
            <a:spLocks noGrp="1"/>
          </p:cNvSpPr>
          <p:nvPr>
            <p:ph type="ctrTitle"/>
          </p:nvPr>
        </p:nvSpPr>
        <p:spPr>
          <a:xfrm>
            <a:off x="4130694" y="3112607"/>
            <a:ext cx="7375506" cy="1690255"/>
          </a:xfrm>
        </p:spPr>
        <p:txBody>
          <a:bodyPr>
            <a:normAutofit/>
          </a:bodyPr>
          <a:lstStyle/>
          <a:p>
            <a:r>
              <a:rPr lang="en-US" dirty="0"/>
              <a:t>MODULE 8:</a:t>
            </a:r>
            <a:br>
              <a:rPr lang="en-US" dirty="0"/>
            </a:br>
            <a:r>
              <a:rPr lang="en-US" dirty="0"/>
              <a:t>Pitfalls, Debugging, Tips &amp; Tricks</a:t>
            </a:r>
          </a:p>
        </p:txBody>
      </p:sp>
    </p:spTree>
    <p:extLst>
      <p:ext uri="{BB962C8B-B14F-4D97-AF65-F5344CB8AC3E}">
        <p14:creationId xmlns:p14="http://schemas.microsoft.com/office/powerpoint/2010/main" val="324761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Section overview</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166</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1335741" y="1283273"/>
            <a:ext cx="9144000" cy="2806945"/>
            <a:chOff x="575953" y="1253529"/>
            <a:chExt cx="5883215" cy="1932097"/>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8"/>
              <a:ext cx="5883215" cy="1610738"/>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marL="285750" indent="-285750">
                <a:spcAft>
                  <a:spcPts val="1200"/>
                </a:spcAft>
                <a:buFont typeface="Arial" panose="020B0604020202020204" pitchFamily="34" charset="0"/>
                <a:buChar char="•"/>
              </a:pPr>
              <a:r>
                <a:rPr lang="en-US" dirty="0"/>
                <a:t>Learn about some common pitfalls, and how to deal with them</a:t>
              </a:r>
            </a:p>
            <a:p>
              <a:pPr marL="285750" indent="-285750">
                <a:spcAft>
                  <a:spcPts val="1200"/>
                </a:spcAft>
                <a:buFont typeface="Arial" panose="020B0604020202020204" pitchFamily="34" charset="0"/>
                <a:buChar char="•"/>
              </a:pPr>
              <a:r>
                <a:rPr lang="en-US" dirty="0"/>
                <a:t>Review techniques for debugging using the log file</a:t>
              </a:r>
            </a:p>
            <a:p>
              <a:pPr marL="285750" indent="-285750">
                <a:spcAft>
                  <a:spcPts val="1200"/>
                </a:spcAft>
                <a:buFont typeface="Arial" panose="020B0604020202020204" pitchFamily="34" charset="0"/>
                <a:buChar char="•"/>
              </a:pPr>
              <a:r>
                <a:rPr lang="en-US" dirty="0"/>
                <a:t>Learn about implicit solutions for large models</a:t>
              </a:r>
            </a:p>
            <a:p>
              <a:pPr marL="285750" indent="-285750">
                <a:spcAft>
                  <a:spcPts val="1200"/>
                </a:spcAft>
                <a:buFont typeface="Arial" panose="020B0604020202020204" pitchFamily="34" charset="0"/>
                <a:buChar char="•"/>
              </a:pPr>
              <a:r>
                <a:rPr lang="en-US" dirty="0"/>
                <a:t>Explore debugging strategies and solutions through example</a:t>
              </a:r>
            </a:p>
            <a:p>
              <a:pPr marL="285750" indent="-285750">
                <a:spcAft>
                  <a:spcPts val="1200"/>
                </a:spcAft>
                <a:buFont typeface="Arial" panose="020B0604020202020204" pitchFamily="34" charset="0"/>
                <a:buChar char="•"/>
              </a:pPr>
              <a:r>
                <a:rPr lang="en-US" dirty="0"/>
                <a:t>Well will re-iterate some previously discussed topics</a:t>
              </a:r>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n-US" dirty="0"/>
                <a:t>We will …</a:t>
              </a:r>
            </a:p>
          </p:txBody>
        </p:sp>
      </p:grpSp>
    </p:spTree>
    <p:extLst>
      <p:ext uri="{BB962C8B-B14F-4D97-AF65-F5344CB8AC3E}">
        <p14:creationId xmlns:p14="http://schemas.microsoft.com/office/powerpoint/2010/main" val="388814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F2BF2-B736-4297-BBFA-B7986D87D744}"/>
              </a:ext>
            </a:extLst>
          </p:cNvPr>
          <p:cNvSpPr>
            <a:spLocks noGrp="1"/>
          </p:cNvSpPr>
          <p:nvPr>
            <p:ph type="title"/>
          </p:nvPr>
        </p:nvSpPr>
        <p:spPr/>
        <p:txBody>
          <a:bodyPr/>
          <a:lstStyle/>
          <a:p>
            <a:r>
              <a:rPr lang="en-US" dirty="0"/>
              <a:t>Common pitfalls for implicit quasi-statics</a:t>
            </a:r>
          </a:p>
        </p:txBody>
      </p:sp>
      <p:sp>
        <p:nvSpPr>
          <p:cNvPr id="4" name="Slide Number Placeholder 3">
            <a:extLst>
              <a:ext uri="{FF2B5EF4-FFF2-40B4-BE49-F238E27FC236}">
                <a16:creationId xmlns:a16="http://schemas.microsoft.com/office/drawing/2014/main" id="{D67DCF26-B436-4ADD-AAB4-B78C41BD31D7}"/>
              </a:ext>
            </a:extLst>
          </p:cNvPr>
          <p:cNvSpPr>
            <a:spLocks noGrp="1"/>
          </p:cNvSpPr>
          <p:nvPr>
            <p:ph type="sldNum" sz="quarter" idx="4"/>
          </p:nvPr>
        </p:nvSpPr>
        <p:spPr/>
        <p:txBody>
          <a:bodyPr/>
          <a:lstStyle/>
          <a:p>
            <a:pPr algn="ctr"/>
            <a:fld id="{F6B149FD-26F7-3645-B4E7-BA8B8CC5EEA8}" type="slidenum">
              <a:rPr lang="en-US" smtClean="0"/>
              <a:pPr algn="ctr"/>
              <a:t>167</a:t>
            </a:fld>
            <a:endParaRPr lang="en-US" dirty="0"/>
          </a:p>
        </p:txBody>
      </p:sp>
      <p:sp>
        <p:nvSpPr>
          <p:cNvPr id="5" name="Wave 4">
            <a:extLst>
              <a:ext uri="{FF2B5EF4-FFF2-40B4-BE49-F238E27FC236}">
                <a16:creationId xmlns:a16="http://schemas.microsoft.com/office/drawing/2014/main" id="{FB055632-7EA8-4831-A7CE-C7CDF6252263}"/>
              </a:ext>
            </a:extLst>
          </p:cNvPr>
          <p:cNvSpPr/>
          <p:nvPr/>
        </p:nvSpPr>
        <p:spPr>
          <a:xfrm>
            <a:off x="3250098" y="1802513"/>
            <a:ext cx="5223718" cy="539496"/>
          </a:xfrm>
          <a:prstGeom prst="wav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65644AB-8F38-4D5A-A2BB-A6F2DECB27F3}"/>
              </a:ext>
            </a:extLst>
          </p:cNvPr>
          <p:cNvSpPr/>
          <p:nvPr/>
        </p:nvSpPr>
        <p:spPr>
          <a:xfrm>
            <a:off x="5800721" y="1413893"/>
            <a:ext cx="2852928" cy="1316736"/>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ADD852C4-6AE0-4642-89AB-E041C1DD682E}"/>
              </a:ext>
            </a:extLst>
          </p:cNvPr>
          <p:cNvCxnSpPr/>
          <p:nvPr/>
        </p:nvCxnSpPr>
        <p:spPr>
          <a:xfrm>
            <a:off x="3243448" y="1427609"/>
            <a:ext cx="0" cy="1207008"/>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047FF8C-2AC0-4FF4-8A13-7B3529874757}"/>
              </a:ext>
            </a:extLst>
          </p:cNvPr>
          <p:cNvCxnSpPr/>
          <p:nvPr/>
        </p:nvCxnSpPr>
        <p:spPr>
          <a:xfrm>
            <a:off x="5800721" y="1417144"/>
            <a:ext cx="0" cy="1207008"/>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9BA04C9-C8A7-4ED5-8159-454761C0902A}"/>
              </a:ext>
            </a:extLst>
          </p:cNvPr>
          <p:cNvCxnSpPr/>
          <p:nvPr/>
        </p:nvCxnSpPr>
        <p:spPr>
          <a:xfrm>
            <a:off x="4518772" y="1354457"/>
            <a:ext cx="0" cy="37947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4FBD2999-30AF-465B-A509-E5CD95387D3D}"/>
              </a:ext>
            </a:extLst>
          </p:cNvPr>
          <p:cNvSpPr txBox="1"/>
          <p:nvPr/>
        </p:nvSpPr>
        <p:spPr>
          <a:xfrm>
            <a:off x="4577582" y="1356292"/>
            <a:ext cx="320922" cy="289310"/>
          </a:xfrm>
          <a:prstGeom prst="rect">
            <a:avLst/>
          </a:prstGeom>
          <a:noFill/>
        </p:spPr>
        <p:txBody>
          <a:bodyPr wrap="none" rtlCol="0">
            <a:spAutoFit/>
          </a:bodyPr>
          <a:lstStyle/>
          <a:p>
            <a:r>
              <a:rPr lang="en-US" sz="1600" dirty="0">
                <a:solidFill>
                  <a:srgbClr val="FF0000"/>
                </a:solidFill>
              </a:rPr>
              <a:t>P</a:t>
            </a:r>
          </a:p>
        </p:txBody>
      </p:sp>
      <p:sp>
        <p:nvSpPr>
          <p:cNvPr id="11" name="TextBox 10">
            <a:extLst>
              <a:ext uri="{FF2B5EF4-FFF2-40B4-BE49-F238E27FC236}">
                <a16:creationId xmlns:a16="http://schemas.microsoft.com/office/drawing/2014/main" id="{47058CAA-B110-4B19-A25A-CE448E820641}"/>
              </a:ext>
            </a:extLst>
          </p:cNvPr>
          <p:cNvSpPr txBox="1"/>
          <p:nvPr/>
        </p:nvSpPr>
        <p:spPr>
          <a:xfrm>
            <a:off x="753646" y="1802513"/>
            <a:ext cx="1285929" cy="400110"/>
          </a:xfrm>
          <a:prstGeom prst="rect">
            <a:avLst/>
          </a:prstGeom>
          <a:noFill/>
        </p:spPr>
        <p:txBody>
          <a:bodyPr wrap="none" rtlCol="0">
            <a:spAutoFit/>
          </a:bodyPr>
          <a:lstStyle/>
          <a:p>
            <a:r>
              <a:rPr lang="en-US" sz="2000" b="1" dirty="0"/>
              <a:t>Buckling</a:t>
            </a:r>
            <a:endParaRPr lang="en-US" sz="2800" b="1" dirty="0"/>
          </a:p>
        </p:txBody>
      </p:sp>
      <p:cxnSp>
        <p:nvCxnSpPr>
          <p:cNvPr id="12" name="Straight Connector 11">
            <a:extLst>
              <a:ext uri="{FF2B5EF4-FFF2-40B4-BE49-F238E27FC236}">
                <a16:creationId xmlns:a16="http://schemas.microsoft.com/office/drawing/2014/main" id="{42439E92-A01A-4CB7-AF3E-66BBB7431355}"/>
              </a:ext>
            </a:extLst>
          </p:cNvPr>
          <p:cNvCxnSpPr/>
          <p:nvPr/>
        </p:nvCxnSpPr>
        <p:spPr>
          <a:xfrm flipH="1">
            <a:off x="7056495" y="1003876"/>
            <a:ext cx="19304" cy="1795241"/>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8E87B99-C5ED-4BE8-BA7F-51F2928AD057}"/>
              </a:ext>
            </a:extLst>
          </p:cNvPr>
          <p:cNvCxnSpPr/>
          <p:nvPr/>
        </p:nvCxnSpPr>
        <p:spPr>
          <a:xfrm flipV="1">
            <a:off x="7056495" y="2792213"/>
            <a:ext cx="3386329" cy="27432"/>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B12646C-22A3-4140-8647-D69E9FBDBF04}"/>
              </a:ext>
            </a:extLst>
          </p:cNvPr>
          <p:cNvSpPr txBox="1"/>
          <p:nvPr/>
        </p:nvSpPr>
        <p:spPr>
          <a:xfrm>
            <a:off x="8653649" y="2999352"/>
            <a:ext cx="697627" cy="369332"/>
          </a:xfrm>
          <a:prstGeom prst="rect">
            <a:avLst/>
          </a:prstGeom>
          <a:noFill/>
        </p:spPr>
        <p:txBody>
          <a:bodyPr wrap="none" rtlCol="0">
            <a:spAutoFit/>
          </a:bodyPr>
          <a:lstStyle/>
          <a:p>
            <a:r>
              <a:rPr lang="en-US" dirty="0"/>
              <a:t>Load</a:t>
            </a:r>
          </a:p>
        </p:txBody>
      </p:sp>
      <p:sp>
        <p:nvSpPr>
          <p:cNvPr id="15" name="TextBox 14">
            <a:extLst>
              <a:ext uri="{FF2B5EF4-FFF2-40B4-BE49-F238E27FC236}">
                <a16:creationId xmlns:a16="http://schemas.microsoft.com/office/drawing/2014/main" id="{A33EB147-EDB0-4DEC-AD31-E26A7744091E}"/>
              </a:ext>
            </a:extLst>
          </p:cNvPr>
          <p:cNvSpPr txBox="1"/>
          <p:nvPr/>
        </p:nvSpPr>
        <p:spPr>
          <a:xfrm rot="16200000">
            <a:off x="6005142" y="1751746"/>
            <a:ext cx="1582484" cy="369332"/>
          </a:xfrm>
          <a:prstGeom prst="rect">
            <a:avLst/>
          </a:prstGeom>
          <a:noFill/>
        </p:spPr>
        <p:txBody>
          <a:bodyPr wrap="none" rtlCol="0">
            <a:spAutoFit/>
          </a:bodyPr>
          <a:lstStyle/>
          <a:p>
            <a:r>
              <a:rPr lang="en-US" dirty="0"/>
              <a:t>Displacement</a:t>
            </a:r>
          </a:p>
        </p:txBody>
      </p:sp>
      <p:cxnSp>
        <p:nvCxnSpPr>
          <p:cNvPr id="16" name="Straight Connector 15">
            <a:extLst>
              <a:ext uri="{FF2B5EF4-FFF2-40B4-BE49-F238E27FC236}">
                <a16:creationId xmlns:a16="http://schemas.microsoft.com/office/drawing/2014/main" id="{816627E7-574B-45F0-B4DE-CF7A092FE33D}"/>
              </a:ext>
            </a:extLst>
          </p:cNvPr>
          <p:cNvCxnSpPr/>
          <p:nvPr/>
        </p:nvCxnSpPr>
        <p:spPr>
          <a:xfrm flipV="1">
            <a:off x="7075799" y="2342009"/>
            <a:ext cx="1577850" cy="131064"/>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1E58AF6-90B6-43C8-8EE5-8DEB54A82EFB}"/>
              </a:ext>
            </a:extLst>
          </p:cNvPr>
          <p:cNvCxnSpPr/>
          <p:nvPr/>
        </p:nvCxnSpPr>
        <p:spPr>
          <a:xfrm flipV="1">
            <a:off x="8653649" y="1354457"/>
            <a:ext cx="0" cy="9875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002C33B-5B7E-47A5-9E64-4F2C95D1396F}"/>
              </a:ext>
            </a:extLst>
          </p:cNvPr>
          <p:cNvCxnSpPr/>
          <p:nvPr/>
        </p:nvCxnSpPr>
        <p:spPr>
          <a:xfrm flipV="1">
            <a:off x="8646026" y="1221245"/>
            <a:ext cx="1577850" cy="131064"/>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65D1460C-74C5-4CED-B67C-47C6FA52AE65}"/>
              </a:ext>
            </a:extLst>
          </p:cNvPr>
          <p:cNvSpPr txBox="1"/>
          <p:nvPr/>
        </p:nvSpPr>
        <p:spPr>
          <a:xfrm>
            <a:off x="8612968" y="1442729"/>
            <a:ext cx="1479379" cy="338554"/>
          </a:xfrm>
          <a:prstGeom prst="rect">
            <a:avLst/>
          </a:prstGeom>
          <a:noFill/>
        </p:spPr>
        <p:txBody>
          <a:bodyPr wrap="none" rtlCol="0">
            <a:spAutoFit/>
          </a:bodyPr>
          <a:lstStyle/>
          <a:p>
            <a:r>
              <a:rPr lang="en-US" sz="1600" dirty="0">
                <a:solidFill>
                  <a:srgbClr val="C00000"/>
                </a:solidFill>
              </a:rPr>
              <a:t>Snap Through</a:t>
            </a:r>
          </a:p>
        </p:txBody>
      </p:sp>
      <p:pic>
        <p:nvPicPr>
          <p:cNvPr id="20" name="Picture 19" descr="model.png">
            <a:extLst>
              <a:ext uri="{FF2B5EF4-FFF2-40B4-BE49-F238E27FC236}">
                <a16:creationId xmlns:a16="http://schemas.microsoft.com/office/drawing/2014/main" id="{DBD1E26E-0B2B-4C84-9E46-6E526D73BDA5}"/>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4166" t="20070" r="47639" b="23819"/>
          <a:stretch/>
        </p:blipFill>
        <p:spPr>
          <a:xfrm>
            <a:off x="3109973" y="3680682"/>
            <a:ext cx="2539729" cy="2401199"/>
          </a:xfrm>
          <a:prstGeom prst="rect">
            <a:avLst/>
          </a:prstGeom>
        </p:spPr>
      </p:pic>
      <p:cxnSp>
        <p:nvCxnSpPr>
          <p:cNvPr id="21" name="Straight Arrow Connector 20">
            <a:extLst>
              <a:ext uri="{FF2B5EF4-FFF2-40B4-BE49-F238E27FC236}">
                <a16:creationId xmlns:a16="http://schemas.microsoft.com/office/drawing/2014/main" id="{73E2F3CD-B86F-4569-B0BE-06D464B84A40}"/>
              </a:ext>
            </a:extLst>
          </p:cNvPr>
          <p:cNvCxnSpPr/>
          <p:nvPr/>
        </p:nvCxnSpPr>
        <p:spPr>
          <a:xfrm flipH="1" flipV="1">
            <a:off x="5133355" y="4588673"/>
            <a:ext cx="230750" cy="58521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FA6AB65B-D0BF-4C52-BD32-9AC5F41D319E}"/>
              </a:ext>
            </a:extLst>
          </p:cNvPr>
          <p:cNvSpPr txBox="1"/>
          <p:nvPr/>
        </p:nvSpPr>
        <p:spPr>
          <a:xfrm>
            <a:off x="5248730" y="4704893"/>
            <a:ext cx="320922" cy="289310"/>
          </a:xfrm>
          <a:prstGeom prst="rect">
            <a:avLst/>
          </a:prstGeom>
          <a:noFill/>
        </p:spPr>
        <p:txBody>
          <a:bodyPr wrap="none" rtlCol="0">
            <a:spAutoFit/>
          </a:bodyPr>
          <a:lstStyle/>
          <a:p>
            <a:r>
              <a:rPr lang="en-US" sz="1600" dirty="0">
                <a:solidFill>
                  <a:srgbClr val="FF0000"/>
                </a:solidFill>
              </a:rPr>
              <a:t>P</a:t>
            </a:r>
          </a:p>
        </p:txBody>
      </p:sp>
      <p:cxnSp>
        <p:nvCxnSpPr>
          <p:cNvPr id="23" name="Straight Arrow Connector 22">
            <a:extLst>
              <a:ext uri="{FF2B5EF4-FFF2-40B4-BE49-F238E27FC236}">
                <a16:creationId xmlns:a16="http://schemas.microsoft.com/office/drawing/2014/main" id="{6E557E62-EEBD-4A7C-A4FF-1AD5FB17D588}"/>
              </a:ext>
            </a:extLst>
          </p:cNvPr>
          <p:cNvCxnSpPr/>
          <p:nvPr/>
        </p:nvCxnSpPr>
        <p:spPr>
          <a:xfrm>
            <a:off x="3243448" y="3870901"/>
            <a:ext cx="166830" cy="24869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BCCE6C90-E334-4229-B73B-122EEE3B7431}"/>
              </a:ext>
            </a:extLst>
          </p:cNvPr>
          <p:cNvSpPr txBox="1"/>
          <p:nvPr/>
        </p:nvSpPr>
        <p:spPr>
          <a:xfrm rot="19615414">
            <a:off x="3163866" y="3163746"/>
            <a:ext cx="1085534" cy="646331"/>
          </a:xfrm>
          <a:prstGeom prst="rect">
            <a:avLst/>
          </a:prstGeom>
          <a:noFill/>
        </p:spPr>
        <p:txBody>
          <a:bodyPr wrap="square" rtlCol="0">
            <a:spAutoFit/>
          </a:bodyPr>
          <a:lstStyle/>
          <a:p>
            <a:r>
              <a:rPr lang="en-US" dirty="0">
                <a:solidFill>
                  <a:srgbClr val="FF0000"/>
                </a:solidFill>
              </a:rPr>
              <a:t>Potential Failure</a:t>
            </a:r>
          </a:p>
        </p:txBody>
      </p:sp>
      <p:sp>
        <p:nvSpPr>
          <p:cNvPr id="25" name="TextBox 24">
            <a:extLst>
              <a:ext uri="{FF2B5EF4-FFF2-40B4-BE49-F238E27FC236}">
                <a16:creationId xmlns:a16="http://schemas.microsoft.com/office/drawing/2014/main" id="{CBEA4E52-CB96-4935-B705-1AEDE692FC91}"/>
              </a:ext>
            </a:extLst>
          </p:cNvPr>
          <p:cNvSpPr txBox="1"/>
          <p:nvPr/>
        </p:nvSpPr>
        <p:spPr>
          <a:xfrm>
            <a:off x="753646" y="4487777"/>
            <a:ext cx="2539728" cy="707886"/>
          </a:xfrm>
          <a:prstGeom prst="rect">
            <a:avLst/>
          </a:prstGeom>
          <a:noFill/>
        </p:spPr>
        <p:txBody>
          <a:bodyPr wrap="square" rtlCol="0">
            <a:spAutoFit/>
          </a:bodyPr>
          <a:lstStyle/>
          <a:p>
            <a:r>
              <a:rPr lang="en-US" sz="2000" b="1" dirty="0"/>
              <a:t>Nearby Failure Conditions</a:t>
            </a:r>
            <a:endParaRPr lang="en-US" sz="2800" b="1" dirty="0"/>
          </a:p>
        </p:txBody>
      </p:sp>
      <p:cxnSp>
        <p:nvCxnSpPr>
          <p:cNvPr id="26" name="Straight Connector 25">
            <a:extLst>
              <a:ext uri="{FF2B5EF4-FFF2-40B4-BE49-F238E27FC236}">
                <a16:creationId xmlns:a16="http://schemas.microsoft.com/office/drawing/2014/main" id="{57AD3576-0736-4C09-9614-27168AD404D3}"/>
              </a:ext>
            </a:extLst>
          </p:cNvPr>
          <p:cNvCxnSpPr/>
          <p:nvPr/>
        </p:nvCxnSpPr>
        <p:spPr>
          <a:xfrm flipH="1">
            <a:off x="6618444" y="3729607"/>
            <a:ext cx="19304" cy="213011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0CAFF80-A35C-49A7-BAB2-B7F98F997C6A}"/>
              </a:ext>
            </a:extLst>
          </p:cNvPr>
          <p:cNvCxnSpPr/>
          <p:nvPr/>
        </p:nvCxnSpPr>
        <p:spPr>
          <a:xfrm flipV="1">
            <a:off x="6618444" y="5842495"/>
            <a:ext cx="3386329" cy="27432"/>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BBDADEFB-4E22-4FDE-BF1D-E58B0E93CFF5}"/>
              </a:ext>
            </a:extLst>
          </p:cNvPr>
          <p:cNvSpPr txBox="1"/>
          <p:nvPr/>
        </p:nvSpPr>
        <p:spPr>
          <a:xfrm>
            <a:off x="8215597" y="5985134"/>
            <a:ext cx="697627" cy="369332"/>
          </a:xfrm>
          <a:prstGeom prst="rect">
            <a:avLst/>
          </a:prstGeom>
          <a:noFill/>
        </p:spPr>
        <p:txBody>
          <a:bodyPr wrap="none" rtlCol="0">
            <a:spAutoFit/>
          </a:bodyPr>
          <a:lstStyle/>
          <a:p>
            <a:r>
              <a:rPr lang="en-US" dirty="0"/>
              <a:t>Load</a:t>
            </a:r>
          </a:p>
        </p:txBody>
      </p:sp>
      <p:sp>
        <p:nvSpPr>
          <p:cNvPr id="29" name="TextBox 28">
            <a:extLst>
              <a:ext uri="{FF2B5EF4-FFF2-40B4-BE49-F238E27FC236}">
                <a16:creationId xmlns:a16="http://schemas.microsoft.com/office/drawing/2014/main" id="{957B1037-7E87-4EC7-A9BA-B1040A47E6F8}"/>
              </a:ext>
            </a:extLst>
          </p:cNvPr>
          <p:cNvSpPr txBox="1"/>
          <p:nvPr/>
        </p:nvSpPr>
        <p:spPr>
          <a:xfrm rot="16200000">
            <a:off x="5567091" y="4477477"/>
            <a:ext cx="1582484" cy="369332"/>
          </a:xfrm>
          <a:prstGeom prst="rect">
            <a:avLst/>
          </a:prstGeom>
          <a:noFill/>
        </p:spPr>
        <p:txBody>
          <a:bodyPr wrap="none" rtlCol="0">
            <a:spAutoFit/>
          </a:bodyPr>
          <a:lstStyle/>
          <a:p>
            <a:r>
              <a:rPr lang="en-US" dirty="0"/>
              <a:t>Displacement</a:t>
            </a:r>
          </a:p>
        </p:txBody>
      </p:sp>
      <p:sp>
        <p:nvSpPr>
          <p:cNvPr id="30" name="TextBox 29">
            <a:extLst>
              <a:ext uri="{FF2B5EF4-FFF2-40B4-BE49-F238E27FC236}">
                <a16:creationId xmlns:a16="http://schemas.microsoft.com/office/drawing/2014/main" id="{E366423D-479E-4603-97C1-24B1EA9555B3}"/>
              </a:ext>
            </a:extLst>
          </p:cNvPr>
          <p:cNvSpPr txBox="1"/>
          <p:nvPr/>
        </p:nvSpPr>
        <p:spPr>
          <a:xfrm>
            <a:off x="8921351" y="3792106"/>
            <a:ext cx="1938202" cy="584775"/>
          </a:xfrm>
          <a:prstGeom prst="rect">
            <a:avLst/>
          </a:prstGeom>
          <a:noFill/>
        </p:spPr>
        <p:txBody>
          <a:bodyPr wrap="square" rtlCol="0">
            <a:spAutoFit/>
          </a:bodyPr>
          <a:lstStyle/>
          <a:p>
            <a:r>
              <a:rPr lang="en-US" sz="1600" dirty="0">
                <a:solidFill>
                  <a:srgbClr val="C00000"/>
                </a:solidFill>
              </a:rPr>
              <a:t>Thread Disengagement</a:t>
            </a:r>
          </a:p>
        </p:txBody>
      </p:sp>
      <p:sp>
        <p:nvSpPr>
          <p:cNvPr id="31" name="Freeform 66">
            <a:extLst>
              <a:ext uri="{FF2B5EF4-FFF2-40B4-BE49-F238E27FC236}">
                <a16:creationId xmlns:a16="http://schemas.microsoft.com/office/drawing/2014/main" id="{CBD324E5-6112-46CE-BED5-63A12885CBB6}"/>
              </a:ext>
            </a:extLst>
          </p:cNvPr>
          <p:cNvSpPr/>
          <p:nvPr/>
        </p:nvSpPr>
        <p:spPr>
          <a:xfrm>
            <a:off x="6613287" y="3961651"/>
            <a:ext cx="2299937" cy="1178560"/>
          </a:xfrm>
          <a:custGeom>
            <a:avLst/>
            <a:gdLst>
              <a:gd name="connsiteX0" fmla="*/ 0 w 1875460"/>
              <a:gd name="connsiteY0" fmla="*/ 1178560 h 1178560"/>
              <a:gd name="connsiteX1" fmla="*/ 731520 w 1875460"/>
              <a:gd name="connsiteY1" fmla="*/ 1056640 h 1178560"/>
              <a:gd name="connsiteX2" fmla="*/ 1574800 w 1875460"/>
              <a:gd name="connsiteY2" fmla="*/ 894080 h 1178560"/>
              <a:gd name="connsiteX3" fmla="*/ 1788160 w 1875460"/>
              <a:gd name="connsiteY3" fmla="*/ 731520 h 1178560"/>
              <a:gd name="connsiteX4" fmla="*/ 1869440 w 1875460"/>
              <a:gd name="connsiteY4" fmla="*/ 497840 h 1178560"/>
              <a:gd name="connsiteX5" fmla="*/ 1869440 w 1875460"/>
              <a:gd name="connsiteY5" fmla="*/ 314960 h 1178560"/>
              <a:gd name="connsiteX6" fmla="*/ 1869440 w 1875460"/>
              <a:gd name="connsiteY6" fmla="*/ 0 h 117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5460" h="1178560">
                <a:moveTo>
                  <a:pt x="0" y="1178560"/>
                </a:moveTo>
                <a:lnTo>
                  <a:pt x="731520" y="1056640"/>
                </a:lnTo>
                <a:cubicBezTo>
                  <a:pt x="993987" y="1009227"/>
                  <a:pt x="1398693" y="948267"/>
                  <a:pt x="1574800" y="894080"/>
                </a:cubicBezTo>
                <a:cubicBezTo>
                  <a:pt x="1750907" y="839893"/>
                  <a:pt x="1739053" y="797560"/>
                  <a:pt x="1788160" y="731520"/>
                </a:cubicBezTo>
                <a:cubicBezTo>
                  <a:pt x="1837267" y="665480"/>
                  <a:pt x="1855893" y="567267"/>
                  <a:pt x="1869440" y="497840"/>
                </a:cubicBezTo>
                <a:cubicBezTo>
                  <a:pt x="1882987" y="428413"/>
                  <a:pt x="1869440" y="314960"/>
                  <a:pt x="1869440" y="314960"/>
                </a:cubicBezTo>
                <a:lnTo>
                  <a:pt x="1869440" y="0"/>
                </a:lnTo>
              </a:path>
            </a:pathLst>
          </a:custGeom>
          <a:noFill/>
          <a:ln w="28575">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5CF54C51-C78B-4701-8E99-F22B3DDF8B8D}"/>
              </a:ext>
            </a:extLst>
          </p:cNvPr>
          <p:cNvCxnSpPr/>
          <p:nvPr/>
        </p:nvCxnSpPr>
        <p:spPr>
          <a:xfrm>
            <a:off x="8311608" y="4492355"/>
            <a:ext cx="0" cy="736398"/>
          </a:xfrm>
          <a:prstGeom prst="line">
            <a:avLst/>
          </a:prstGeom>
          <a:ln w="19050">
            <a:solidFill>
              <a:srgbClr val="00B050"/>
            </a:solidFill>
            <a:prstDash val="dash"/>
          </a:ln>
        </p:spPr>
        <p:style>
          <a:lnRef idx="1">
            <a:schemeClr val="accent3"/>
          </a:lnRef>
          <a:fillRef idx="0">
            <a:schemeClr val="accent3"/>
          </a:fillRef>
          <a:effectRef idx="0">
            <a:schemeClr val="accent3"/>
          </a:effectRef>
          <a:fontRef idx="minor">
            <a:schemeClr val="tx1"/>
          </a:fontRef>
        </p:style>
      </p:cxnSp>
      <p:cxnSp>
        <p:nvCxnSpPr>
          <p:cNvPr id="33" name="Straight Connector 32">
            <a:extLst>
              <a:ext uri="{FF2B5EF4-FFF2-40B4-BE49-F238E27FC236}">
                <a16:creationId xmlns:a16="http://schemas.microsoft.com/office/drawing/2014/main" id="{BC056812-97E7-40B8-A1B4-52BA1124BAA7}"/>
              </a:ext>
            </a:extLst>
          </p:cNvPr>
          <p:cNvCxnSpPr/>
          <p:nvPr/>
        </p:nvCxnSpPr>
        <p:spPr>
          <a:xfrm>
            <a:off x="9002462" y="4446837"/>
            <a:ext cx="0" cy="736398"/>
          </a:xfrm>
          <a:prstGeom prst="line">
            <a:avLst/>
          </a:prstGeom>
          <a:ln w="19050">
            <a:solidFill>
              <a:srgbClr val="00B050"/>
            </a:solidFill>
            <a:prstDash val="dash"/>
          </a:ln>
        </p:spPr>
        <p:style>
          <a:lnRef idx="1">
            <a:schemeClr val="accent3"/>
          </a:lnRef>
          <a:fillRef idx="0">
            <a:schemeClr val="accent3"/>
          </a:fillRef>
          <a:effectRef idx="0">
            <a:schemeClr val="accent3"/>
          </a:effectRef>
          <a:fontRef idx="minor">
            <a:schemeClr val="tx1"/>
          </a:fontRef>
        </p:style>
      </p:cxnSp>
      <p:cxnSp>
        <p:nvCxnSpPr>
          <p:cNvPr id="34" name="Straight Connector 33">
            <a:extLst>
              <a:ext uri="{FF2B5EF4-FFF2-40B4-BE49-F238E27FC236}">
                <a16:creationId xmlns:a16="http://schemas.microsoft.com/office/drawing/2014/main" id="{766B1728-E38E-447F-AB94-1BB9B8C1D5CB}"/>
              </a:ext>
            </a:extLst>
          </p:cNvPr>
          <p:cNvCxnSpPr/>
          <p:nvPr/>
        </p:nvCxnSpPr>
        <p:spPr>
          <a:xfrm>
            <a:off x="8311608" y="5066074"/>
            <a:ext cx="671904" cy="20040"/>
          </a:xfrm>
          <a:prstGeom prst="line">
            <a:avLst/>
          </a:prstGeom>
          <a:ln w="19050">
            <a:solidFill>
              <a:srgbClr val="00B050"/>
            </a:solidFill>
            <a:prstDash val="dash"/>
          </a:ln>
        </p:spPr>
        <p:style>
          <a:lnRef idx="1">
            <a:schemeClr val="accent3"/>
          </a:lnRef>
          <a:fillRef idx="0">
            <a:schemeClr val="accent3"/>
          </a:fillRef>
          <a:effectRef idx="0">
            <a:schemeClr val="accent3"/>
          </a:effectRef>
          <a:fontRef idx="minor">
            <a:schemeClr val="tx1"/>
          </a:fontRef>
        </p:style>
      </p:cxnSp>
      <p:sp>
        <p:nvSpPr>
          <p:cNvPr id="35" name="TextBox 34">
            <a:extLst>
              <a:ext uri="{FF2B5EF4-FFF2-40B4-BE49-F238E27FC236}">
                <a16:creationId xmlns:a16="http://schemas.microsoft.com/office/drawing/2014/main" id="{D0B6BBA8-9290-4AC3-8FCB-E140D099DB2C}"/>
              </a:ext>
            </a:extLst>
          </p:cNvPr>
          <p:cNvSpPr txBox="1"/>
          <p:nvPr/>
        </p:nvSpPr>
        <p:spPr>
          <a:xfrm>
            <a:off x="8374725" y="5211626"/>
            <a:ext cx="1856922" cy="584775"/>
          </a:xfrm>
          <a:prstGeom prst="rect">
            <a:avLst/>
          </a:prstGeom>
          <a:noFill/>
        </p:spPr>
        <p:txBody>
          <a:bodyPr wrap="square" rtlCol="0">
            <a:spAutoFit/>
          </a:bodyPr>
          <a:lstStyle/>
          <a:p>
            <a:r>
              <a:rPr lang="en-US" sz="1600" dirty="0">
                <a:solidFill>
                  <a:srgbClr val="C00000"/>
                </a:solidFill>
              </a:rPr>
              <a:t>Zone of solution difficulty</a:t>
            </a:r>
          </a:p>
        </p:txBody>
      </p:sp>
      <p:cxnSp>
        <p:nvCxnSpPr>
          <p:cNvPr id="36" name="Straight Connector 35">
            <a:extLst>
              <a:ext uri="{FF2B5EF4-FFF2-40B4-BE49-F238E27FC236}">
                <a16:creationId xmlns:a16="http://schemas.microsoft.com/office/drawing/2014/main" id="{F239110D-815E-4EB9-9469-AF4843DC8583}"/>
              </a:ext>
            </a:extLst>
          </p:cNvPr>
          <p:cNvCxnSpPr/>
          <p:nvPr/>
        </p:nvCxnSpPr>
        <p:spPr>
          <a:xfrm>
            <a:off x="8268456" y="1985846"/>
            <a:ext cx="0" cy="736398"/>
          </a:xfrm>
          <a:prstGeom prst="line">
            <a:avLst/>
          </a:prstGeom>
          <a:ln w="19050">
            <a:solidFill>
              <a:srgbClr val="00B050"/>
            </a:solidFill>
            <a:prstDash val="dash"/>
          </a:ln>
        </p:spPr>
        <p:style>
          <a:lnRef idx="1">
            <a:schemeClr val="accent3"/>
          </a:lnRef>
          <a:fillRef idx="0">
            <a:schemeClr val="accent3"/>
          </a:fillRef>
          <a:effectRef idx="0">
            <a:schemeClr val="accent3"/>
          </a:effectRef>
          <a:fontRef idx="minor">
            <a:schemeClr val="tx1"/>
          </a:fontRef>
        </p:style>
      </p:cxnSp>
      <p:cxnSp>
        <p:nvCxnSpPr>
          <p:cNvPr id="37" name="Straight Connector 36">
            <a:extLst>
              <a:ext uri="{FF2B5EF4-FFF2-40B4-BE49-F238E27FC236}">
                <a16:creationId xmlns:a16="http://schemas.microsoft.com/office/drawing/2014/main" id="{6F2B9233-184D-4AE0-B0B1-D7629E01DBC1}"/>
              </a:ext>
            </a:extLst>
          </p:cNvPr>
          <p:cNvCxnSpPr/>
          <p:nvPr/>
        </p:nvCxnSpPr>
        <p:spPr>
          <a:xfrm>
            <a:off x="8959310" y="1940328"/>
            <a:ext cx="0" cy="736398"/>
          </a:xfrm>
          <a:prstGeom prst="line">
            <a:avLst/>
          </a:prstGeom>
          <a:ln w="19050">
            <a:solidFill>
              <a:srgbClr val="00B050"/>
            </a:solidFill>
            <a:prstDash val="dash"/>
          </a:ln>
        </p:spPr>
        <p:style>
          <a:lnRef idx="1">
            <a:schemeClr val="accent3"/>
          </a:lnRef>
          <a:fillRef idx="0">
            <a:schemeClr val="accent3"/>
          </a:fillRef>
          <a:effectRef idx="0">
            <a:schemeClr val="accent3"/>
          </a:effectRef>
          <a:fontRef idx="minor">
            <a:schemeClr val="tx1"/>
          </a:fontRef>
        </p:style>
      </p:cxnSp>
      <p:cxnSp>
        <p:nvCxnSpPr>
          <p:cNvPr id="38" name="Straight Connector 37">
            <a:extLst>
              <a:ext uri="{FF2B5EF4-FFF2-40B4-BE49-F238E27FC236}">
                <a16:creationId xmlns:a16="http://schemas.microsoft.com/office/drawing/2014/main" id="{D0AA66AD-2BE2-40E7-87D3-6366A224B157}"/>
              </a:ext>
            </a:extLst>
          </p:cNvPr>
          <p:cNvCxnSpPr/>
          <p:nvPr/>
        </p:nvCxnSpPr>
        <p:spPr>
          <a:xfrm>
            <a:off x="8268456" y="2559565"/>
            <a:ext cx="671904" cy="20040"/>
          </a:xfrm>
          <a:prstGeom prst="line">
            <a:avLst/>
          </a:prstGeom>
          <a:ln w="19050">
            <a:solidFill>
              <a:srgbClr val="00B050"/>
            </a:solidFill>
            <a:prstDash val="dash"/>
          </a:ln>
        </p:spPr>
        <p:style>
          <a:lnRef idx="1">
            <a:schemeClr val="accent3"/>
          </a:lnRef>
          <a:fillRef idx="0">
            <a:schemeClr val="accent3"/>
          </a:fillRef>
          <a:effectRef idx="0">
            <a:schemeClr val="accent3"/>
          </a:effectRef>
          <a:fontRef idx="minor">
            <a:schemeClr val="tx1"/>
          </a:fontRef>
        </p:style>
      </p:cxnSp>
      <p:sp>
        <p:nvSpPr>
          <p:cNvPr id="39" name="TextBox 38">
            <a:extLst>
              <a:ext uri="{FF2B5EF4-FFF2-40B4-BE49-F238E27FC236}">
                <a16:creationId xmlns:a16="http://schemas.microsoft.com/office/drawing/2014/main" id="{D20C7E10-5DE9-41B6-9DFF-BA9195577659}"/>
              </a:ext>
            </a:extLst>
          </p:cNvPr>
          <p:cNvSpPr txBox="1"/>
          <p:nvPr/>
        </p:nvSpPr>
        <p:spPr>
          <a:xfrm>
            <a:off x="8983512" y="2170605"/>
            <a:ext cx="1856922" cy="584775"/>
          </a:xfrm>
          <a:prstGeom prst="rect">
            <a:avLst/>
          </a:prstGeom>
          <a:noFill/>
        </p:spPr>
        <p:txBody>
          <a:bodyPr wrap="square" rtlCol="0">
            <a:spAutoFit/>
          </a:bodyPr>
          <a:lstStyle/>
          <a:p>
            <a:r>
              <a:rPr lang="en-US" sz="1600" dirty="0">
                <a:solidFill>
                  <a:srgbClr val="C00000"/>
                </a:solidFill>
              </a:rPr>
              <a:t>Zone of solution difficulty</a:t>
            </a:r>
          </a:p>
        </p:txBody>
      </p:sp>
    </p:spTree>
    <p:extLst>
      <p:ext uri="{BB962C8B-B14F-4D97-AF65-F5344CB8AC3E}">
        <p14:creationId xmlns:p14="http://schemas.microsoft.com/office/powerpoint/2010/main" val="118954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9B4D-A8C8-466C-AAAE-CECE54D875FB}"/>
              </a:ext>
            </a:extLst>
          </p:cNvPr>
          <p:cNvSpPr>
            <a:spLocks noGrp="1"/>
          </p:cNvSpPr>
          <p:nvPr>
            <p:ph type="title"/>
          </p:nvPr>
        </p:nvSpPr>
        <p:spPr/>
        <p:txBody>
          <a:bodyPr/>
          <a:lstStyle/>
          <a:p>
            <a:r>
              <a:rPr lang="en-US" dirty="0"/>
              <a:t>Common pitfalls for implicit quasi-statics</a:t>
            </a:r>
          </a:p>
        </p:txBody>
      </p:sp>
      <p:sp>
        <p:nvSpPr>
          <p:cNvPr id="4" name="Slide Number Placeholder 3">
            <a:extLst>
              <a:ext uri="{FF2B5EF4-FFF2-40B4-BE49-F238E27FC236}">
                <a16:creationId xmlns:a16="http://schemas.microsoft.com/office/drawing/2014/main" id="{C5B7EEF8-F500-4BFB-90A1-F99E79EE959F}"/>
              </a:ext>
            </a:extLst>
          </p:cNvPr>
          <p:cNvSpPr>
            <a:spLocks noGrp="1"/>
          </p:cNvSpPr>
          <p:nvPr>
            <p:ph type="sldNum" sz="quarter" idx="4"/>
          </p:nvPr>
        </p:nvSpPr>
        <p:spPr/>
        <p:txBody>
          <a:bodyPr/>
          <a:lstStyle/>
          <a:p>
            <a:pPr algn="ctr"/>
            <a:fld id="{F6B149FD-26F7-3645-B4E7-BA8B8CC5EEA8}" type="slidenum">
              <a:rPr lang="en-US" smtClean="0"/>
              <a:pPr algn="ctr"/>
              <a:t>168</a:t>
            </a:fld>
            <a:endParaRPr lang="en-US" dirty="0"/>
          </a:p>
        </p:txBody>
      </p:sp>
      <p:sp>
        <p:nvSpPr>
          <p:cNvPr id="5" name="Right Triangle 4">
            <a:extLst>
              <a:ext uri="{FF2B5EF4-FFF2-40B4-BE49-F238E27FC236}">
                <a16:creationId xmlns:a16="http://schemas.microsoft.com/office/drawing/2014/main" id="{BE3B660A-0915-4711-9167-726C52175331}"/>
              </a:ext>
            </a:extLst>
          </p:cNvPr>
          <p:cNvSpPr/>
          <p:nvPr/>
        </p:nvSpPr>
        <p:spPr>
          <a:xfrm>
            <a:off x="1789379" y="1667754"/>
            <a:ext cx="3525520" cy="1087120"/>
          </a:xfrm>
          <a:prstGeom prst="rtTriangle">
            <a:avLst/>
          </a:prstGeom>
          <a:solidFill>
            <a:schemeClr val="accent5">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F569E07-761B-424C-9240-3E6101EE13A6}"/>
              </a:ext>
            </a:extLst>
          </p:cNvPr>
          <p:cNvSpPr/>
          <p:nvPr/>
        </p:nvSpPr>
        <p:spPr>
          <a:xfrm rot="1074870">
            <a:off x="2144978" y="1423914"/>
            <a:ext cx="1026160" cy="487680"/>
          </a:xfrm>
          <a:prstGeom prst="rect">
            <a:avLst/>
          </a:prstGeom>
          <a:solidFill>
            <a:srgbClr val="92D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CCFF1D7-24C7-4FB5-90B5-2CB90DECA3D0}"/>
              </a:ext>
            </a:extLst>
          </p:cNvPr>
          <p:cNvSpPr/>
          <p:nvPr/>
        </p:nvSpPr>
        <p:spPr>
          <a:xfrm rot="1071698">
            <a:off x="4310516" y="2170357"/>
            <a:ext cx="747119" cy="462280"/>
          </a:xfrm>
          <a:prstGeom prst="rect">
            <a:avLst/>
          </a:prstGeom>
          <a:solidFill>
            <a:schemeClr val="accent5">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AE44DE67-26E0-4441-98CC-74EB810C583A}"/>
              </a:ext>
            </a:extLst>
          </p:cNvPr>
          <p:cNvCxnSpPr/>
          <p:nvPr/>
        </p:nvCxnSpPr>
        <p:spPr>
          <a:xfrm flipH="1">
            <a:off x="2388819" y="1665919"/>
            <a:ext cx="222749" cy="78151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D78FA47C-FB4C-4311-9854-5218ADA401E5}"/>
              </a:ext>
            </a:extLst>
          </p:cNvPr>
          <p:cNvSpPr txBox="1"/>
          <p:nvPr/>
        </p:nvSpPr>
        <p:spPr>
          <a:xfrm>
            <a:off x="2474260" y="2134335"/>
            <a:ext cx="423514" cy="369332"/>
          </a:xfrm>
          <a:prstGeom prst="rect">
            <a:avLst/>
          </a:prstGeom>
          <a:noFill/>
        </p:spPr>
        <p:txBody>
          <a:bodyPr wrap="none" rtlCol="0">
            <a:spAutoFit/>
          </a:bodyPr>
          <a:lstStyle/>
          <a:p>
            <a:r>
              <a:rPr lang="en-US" dirty="0">
                <a:solidFill>
                  <a:srgbClr val="FF0000"/>
                </a:solidFill>
              </a:rPr>
              <a:t>P</a:t>
            </a:r>
            <a:r>
              <a:rPr lang="en-US" baseline="-25000" dirty="0">
                <a:solidFill>
                  <a:srgbClr val="FF0000"/>
                </a:solidFill>
              </a:rPr>
              <a:t>n</a:t>
            </a:r>
          </a:p>
        </p:txBody>
      </p:sp>
      <p:sp>
        <p:nvSpPr>
          <p:cNvPr id="10" name="TextBox 9">
            <a:extLst>
              <a:ext uri="{FF2B5EF4-FFF2-40B4-BE49-F238E27FC236}">
                <a16:creationId xmlns:a16="http://schemas.microsoft.com/office/drawing/2014/main" id="{72056AD8-812E-469B-8017-7BC8B88DCB11}"/>
              </a:ext>
            </a:extLst>
          </p:cNvPr>
          <p:cNvSpPr txBox="1"/>
          <p:nvPr/>
        </p:nvSpPr>
        <p:spPr>
          <a:xfrm>
            <a:off x="2635456" y="1410360"/>
            <a:ext cx="359394" cy="338554"/>
          </a:xfrm>
          <a:prstGeom prst="rect">
            <a:avLst/>
          </a:prstGeom>
          <a:noFill/>
        </p:spPr>
        <p:txBody>
          <a:bodyPr wrap="none" rtlCol="0">
            <a:spAutoFit/>
          </a:bodyPr>
          <a:lstStyle/>
          <a:p>
            <a:r>
              <a:rPr lang="en-US" sz="1600" dirty="0">
                <a:solidFill>
                  <a:srgbClr val="FF0000"/>
                </a:solidFill>
              </a:rPr>
              <a:t>P</a:t>
            </a:r>
            <a:r>
              <a:rPr lang="en-US" sz="1600" baseline="-25000" dirty="0">
                <a:solidFill>
                  <a:srgbClr val="FF0000"/>
                </a:solidFill>
              </a:rPr>
              <a:t>t</a:t>
            </a:r>
          </a:p>
        </p:txBody>
      </p:sp>
      <p:cxnSp>
        <p:nvCxnSpPr>
          <p:cNvPr id="11" name="Straight Arrow Connector 10">
            <a:extLst>
              <a:ext uri="{FF2B5EF4-FFF2-40B4-BE49-F238E27FC236}">
                <a16:creationId xmlns:a16="http://schemas.microsoft.com/office/drawing/2014/main" id="{F8049F64-1516-47FF-982B-6F7B0E5564CB}"/>
              </a:ext>
            </a:extLst>
          </p:cNvPr>
          <p:cNvCxnSpPr/>
          <p:nvPr/>
        </p:nvCxnSpPr>
        <p:spPr>
          <a:xfrm>
            <a:off x="2611568" y="1665919"/>
            <a:ext cx="407171" cy="13611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A913093-1A2E-44DE-89A5-CD7463594E0A}"/>
              </a:ext>
            </a:extLst>
          </p:cNvPr>
          <p:cNvSpPr txBox="1"/>
          <p:nvPr/>
        </p:nvSpPr>
        <p:spPr>
          <a:xfrm>
            <a:off x="4084474" y="1086004"/>
            <a:ext cx="1545184" cy="584775"/>
          </a:xfrm>
          <a:prstGeom prst="rect">
            <a:avLst/>
          </a:prstGeom>
          <a:noFill/>
        </p:spPr>
        <p:txBody>
          <a:bodyPr wrap="square" rtlCol="0">
            <a:spAutoFit/>
          </a:bodyPr>
          <a:lstStyle/>
          <a:p>
            <a:r>
              <a:rPr lang="en-US" sz="1600" dirty="0">
                <a:solidFill>
                  <a:srgbClr val="C00000"/>
                </a:solidFill>
              </a:rPr>
              <a:t>Friction coefficient </a:t>
            </a:r>
            <a:r>
              <a:rPr lang="el-GR" sz="1600" dirty="0">
                <a:solidFill>
                  <a:srgbClr val="C00000"/>
                </a:solidFill>
              </a:rPr>
              <a:t>μ</a:t>
            </a:r>
            <a:endParaRPr lang="en-US" sz="1600" dirty="0">
              <a:solidFill>
                <a:srgbClr val="C00000"/>
              </a:solidFill>
            </a:endParaRPr>
          </a:p>
        </p:txBody>
      </p:sp>
      <p:cxnSp>
        <p:nvCxnSpPr>
          <p:cNvPr id="13" name="Straight Arrow Connector 12">
            <a:extLst>
              <a:ext uri="{FF2B5EF4-FFF2-40B4-BE49-F238E27FC236}">
                <a16:creationId xmlns:a16="http://schemas.microsoft.com/office/drawing/2014/main" id="{FB32425D-2C12-4BDD-8F99-FD33DBF83AD7}"/>
              </a:ext>
            </a:extLst>
          </p:cNvPr>
          <p:cNvCxnSpPr>
            <a:endCxn id="5" idx="5"/>
          </p:cNvCxnSpPr>
          <p:nvPr/>
        </p:nvCxnSpPr>
        <p:spPr>
          <a:xfrm flipH="1">
            <a:off x="3552139" y="1410360"/>
            <a:ext cx="240697" cy="8009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4D40B91-1B00-4C3F-8579-0349F1725B6E}"/>
              </a:ext>
            </a:extLst>
          </p:cNvPr>
          <p:cNvCxnSpPr/>
          <p:nvPr/>
        </p:nvCxnSpPr>
        <p:spPr>
          <a:xfrm flipV="1">
            <a:off x="3792836" y="1410360"/>
            <a:ext cx="330872" cy="9845"/>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9BDB2B7-3AF0-462E-B7E3-A4D816FC7C4B}"/>
              </a:ext>
            </a:extLst>
          </p:cNvPr>
          <p:cNvCxnSpPr>
            <a:stCxn id="5" idx="0"/>
          </p:cNvCxnSpPr>
          <p:nvPr/>
        </p:nvCxnSpPr>
        <p:spPr>
          <a:xfrm>
            <a:off x="1789379" y="1667754"/>
            <a:ext cx="2468247" cy="779680"/>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id="{33E7E3E5-B4B7-4945-9A30-14BB3804A8CF}"/>
              </a:ext>
            </a:extLst>
          </p:cNvPr>
          <p:cNvCxnSpPr/>
          <p:nvPr/>
        </p:nvCxnSpPr>
        <p:spPr>
          <a:xfrm flipH="1">
            <a:off x="6560289" y="920305"/>
            <a:ext cx="19304" cy="1795241"/>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B183324-A071-43D3-8526-6EB5854F9CBA}"/>
              </a:ext>
            </a:extLst>
          </p:cNvPr>
          <p:cNvCxnSpPr/>
          <p:nvPr/>
        </p:nvCxnSpPr>
        <p:spPr>
          <a:xfrm flipV="1">
            <a:off x="6560289" y="2693274"/>
            <a:ext cx="3386329" cy="27432"/>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886CEE7C-63D2-45EC-AD7A-B80966191CED}"/>
              </a:ext>
            </a:extLst>
          </p:cNvPr>
          <p:cNvSpPr txBox="1"/>
          <p:nvPr/>
        </p:nvSpPr>
        <p:spPr>
          <a:xfrm>
            <a:off x="8157443" y="2846625"/>
            <a:ext cx="381836" cy="369332"/>
          </a:xfrm>
          <a:prstGeom prst="rect">
            <a:avLst/>
          </a:prstGeom>
          <a:noFill/>
        </p:spPr>
        <p:txBody>
          <a:bodyPr wrap="none" rtlCol="0">
            <a:spAutoFit/>
          </a:bodyPr>
          <a:lstStyle/>
          <a:p>
            <a:r>
              <a:rPr lang="en-US" dirty="0"/>
              <a:t>P</a:t>
            </a:r>
            <a:r>
              <a:rPr lang="en-US" baseline="-25000" dirty="0"/>
              <a:t>t</a:t>
            </a:r>
          </a:p>
        </p:txBody>
      </p:sp>
      <p:sp>
        <p:nvSpPr>
          <p:cNvPr id="19" name="TextBox 18">
            <a:extLst>
              <a:ext uri="{FF2B5EF4-FFF2-40B4-BE49-F238E27FC236}">
                <a16:creationId xmlns:a16="http://schemas.microsoft.com/office/drawing/2014/main" id="{8BECDC13-4D34-4D0A-80E0-0F6C86C3111D}"/>
              </a:ext>
            </a:extLst>
          </p:cNvPr>
          <p:cNvSpPr txBox="1"/>
          <p:nvPr/>
        </p:nvSpPr>
        <p:spPr>
          <a:xfrm rot="16200000">
            <a:off x="5508936" y="1668175"/>
            <a:ext cx="1582484" cy="369332"/>
          </a:xfrm>
          <a:prstGeom prst="rect">
            <a:avLst/>
          </a:prstGeom>
          <a:noFill/>
        </p:spPr>
        <p:txBody>
          <a:bodyPr wrap="none" rtlCol="0">
            <a:spAutoFit/>
          </a:bodyPr>
          <a:lstStyle/>
          <a:p>
            <a:r>
              <a:rPr lang="en-US" dirty="0"/>
              <a:t>Displacement</a:t>
            </a:r>
          </a:p>
        </p:txBody>
      </p:sp>
      <p:cxnSp>
        <p:nvCxnSpPr>
          <p:cNvPr id="20" name="Straight Connector 19">
            <a:extLst>
              <a:ext uri="{FF2B5EF4-FFF2-40B4-BE49-F238E27FC236}">
                <a16:creationId xmlns:a16="http://schemas.microsoft.com/office/drawing/2014/main" id="{8DA0F566-3EFE-46A6-A64D-2CF996FB666C}"/>
              </a:ext>
            </a:extLst>
          </p:cNvPr>
          <p:cNvCxnSpPr/>
          <p:nvPr/>
        </p:nvCxnSpPr>
        <p:spPr>
          <a:xfrm flipV="1">
            <a:off x="6579593" y="2312946"/>
            <a:ext cx="1337180" cy="7655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FC87A9F-5DF9-4187-8EDE-3422CF3A81F5}"/>
              </a:ext>
            </a:extLst>
          </p:cNvPr>
          <p:cNvCxnSpPr/>
          <p:nvPr/>
        </p:nvCxnSpPr>
        <p:spPr>
          <a:xfrm flipV="1">
            <a:off x="7909171" y="1069719"/>
            <a:ext cx="15204" cy="1257401"/>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3171844-E541-4A8F-B62A-7AEE1C44729D}"/>
              </a:ext>
            </a:extLst>
          </p:cNvPr>
          <p:cNvCxnSpPr/>
          <p:nvPr/>
        </p:nvCxnSpPr>
        <p:spPr>
          <a:xfrm flipV="1">
            <a:off x="7909171" y="967663"/>
            <a:ext cx="1744048" cy="84222"/>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F59C90CA-70A8-4056-9280-2B8B9A1111F4}"/>
              </a:ext>
            </a:extLst>
          </p:cNvPr>
          <p:cNvSpPr txBox="1"/>
          <p:nvPr/>
        </p:nvSpPr>
        <p:spPr>
          <a:xfrm>
            <a:off x="7927710" y="1514287"/>
            <a:ext cx="524503" cy="338554"/>
          </a:xfrm>
          <a:prstGeom prst="rect">
            <a:avLst/>
          </a:prstGeom>
          <a:noFill/>
        </p:spPr>
        <p:txBody>
          <a:bodyPr wrap="none" rtlCol="0">
            <a:spAutoFit/>
          </a:bodyPr>
          <a:lstStyle/>
          <a:p>
            <a:r>
              <a:rPr lang="en-US" sz="1600" dirty="0">
                <a:solidFill>
                  <a:srgbClr val="C00000"/>
                </a:solidFill>
              </a:rPr>
              <a:t>Slip</a:t>
            </a:r>
          </a:p>
        </p:txBody>
      </p:sp>
      <p:sp>
        <p:nvSpPr>
          <p:cNvPr id="24" name="TextBox 23">
            <a:extLst>
              <a:ext uri="{FF2B5EF4-FFF2-40B4-BE49-F238E27FC236}">
                <a16:creationId xmlns:a16="http://schemas.microsoft.com/office/drawing/2014/main" id="{36BDEAD6-74FB-4646-9867-B3631BEBCA9D}"/>
              </a:ext>
            </a:extLst>
          </p:cNvPr>
          <p:cNvSpPr txBox="1"/>
          <p:nvPr/>
        </p:nvSpPr>
        <p:spPr>
          <a:xfrm>
            <a:off x="6878898" y="1993449"/>
            <a:ext cx="628698" cy="338554"/>
          </a:xfrm>
          <a:prstGeom prst="rect">
            <a:avLst/>
          </a:prstGeom>
          <a:noFill/>
        </p:spPr>
        <p:txBody>
          <a:bodyPr wrap="none" rtlCol="0">
            <a:spAutoFit/>
          </a:bodyPr>
          <a:lstStyle/>
          <a:p>
            <a:r>
              <a:rPr lang="en-US" sz="1600" dirty="0">
                <a:solidFill>
                  <a:srgbClr val="C00000"/>
                </a:solidFill>
              </a:rPr>
              <a:t>Stick</a:t>
            </a:r>
          </a:p>
        </p:txBody>
      </p:sp>
      <p:sp>
        <p:nvSpPr>
          <p:cNvPr id="25" name="TextBox 24">
            <a:extLst>
              <a:ext uri="{FF2B5EF4-FFF2-40B4-BE49-F238E27FC236}">
                <a16:creationId xmlns:a16="http://schemas.microsoft.com/office/drawing/2014/main" id="{9B3A5EDC-5123-41A6-A7E8-B460882AAC5A}"/>
              </a:ext>
            </a:extLst>
          </p:cNvPr>
          <p:cNvSpPr txBox="1"/>
          <p:nvPr/>
        </p:nvSpPr>
        <p:spPr>
          <a:xfrm>
            <a:off x="2967621" y="2831236"/>
            <a:ext cx="2509837" cy="400110"/>
          </a:xfrm>
          <a:prstGeom prst="rect">
            <a:avLst/>
          </a:prstGeom>
          <a:noFill/>
        </p:spPr>
        <p:txBody>
          <a:bodyPr wrap="square" rtlCol="0">
            <a:spAutoFit/>
          </a:bodyPr>
          <a:lstStyle/>
          <a:p>
            <a:r>
              <a:rPr lang="en-US" sz="2000" dirty="0"/>
              <a:t>Stick/Slip</a:t>
            </a:r>
            <a:endParaRPr lang="en-US" sz="2800" dirty="0"/>
          </a:p>
        </p:txBody>
      </p:sp>
      <p:sp>
        <p:nvSpPr>
          <p:cNvPr id="26" name="TextBox 25">
            <a:extLst>
              <a:ext uri="{FF2B5EF4-FFF2-40B4-BE49-F238E27FC236}">
                <a16:creationId xmlns:a16="http://schemas.microsoft.com/office/drawing/2014/main" id="{D2EE9B7F-D3EA-46DB-B498-34EDF1EDCEAE}"/>
              </a:ext>
            </a:extLst>
          </p:cNvPr>
          <p:cNvSpPr txBox="1"/>
          <p:nvPr/>
        </p:nvSpPr>
        <p:spPr>
          <a:xfrm>
            <a:off x="8181427" y="991956"/>
            <a:ext cx="1798890" cy="338554"/>
          </a:xfrm>
          <a:prstGeom prst="rect">
            <a:avLst/>
          </a:prstGeom>
          <a:noFill/>
        </p:spPr>
        <p:txBody>
          <a:bodyPr wrap="none" rtlCol="0">
            <a:spAutoFit/>
          </a:bodyPr>
          <a:lstStyle/>
          <a:p>
            <a:r>
              <a:rPr lang="en-US" sz="1600" dirty="0">
                <a:solidFill>
                  <a:srgbClr val="C00000"/>
                </a:solidFill>
              </a:rPr>
              <a:t>Impact ‘door stop’</a:t>
            </a:r>
          </a:p>
        </p:txBody>
      </p:sp>
      <p:sp>
        <p:nvSpPr>
          <p:cNvPr id="27" name="TextBox 26">
            <a:extLst>
              <a:ext uri="{FF2B5EF4-FFF2-40B4-BE49-F238E27FC236}">
                <a16:creationId xmlns:a16="http://schemas.microsoft.com/office/drawing/2014/main" id="{2803622A-3C9F-4773-A4E3-93CB16F7B4F6}"/>
              </a:ext>
            </a:extLst>
          </p:cNvPr>
          <p:cNvSpPr txBox="1"/>
          <p:nvPr/>
        </p:nvSpPr>
        <p:spPr>
          <a:xfrm>
            <a:off x="1594133" y="3224095"/>
            <a:ext cx="9003733" cy="2954655"/>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dirty="0"/>
              <a:t>Rate-dependent material models</a:t>
            </a:r>
          </a:p>
          <a:p>
            <a:pPr marL="457200" indent="-457200">
              <a:spcAft>
                <a:spcPts val="1200"/>
              </a:spcAft>
              <a:buFont typeface="Arial" panose="020B0604020202020204" pitchFamily="34" charset="0"/>
              <a:buChar char="•"/>
            </a:pPr>
            <a:r>
              <a:rPr lang="en-US" dirty="0"/>
              <a:t>Multiple constraints on nodes (</a:t>
            </a:r>
            <a:r>
              <a:rPr lang="en-US" i="1" dirty="0"/>
              <a:t>e.g. </a:t>
            </a:r>
            <a:r>
              <a:rPr lang="en-US" dirty="0"/>
              <a:t>where contact intersects kinematic BC’s)</a:t>
            </a:r>
          </a:p>
          <a:p>
            <a:pPr marL="457200" indent="-457200">
              <a:spcAft>
                <a:spcPts val="1200"/>
              </a:spcAft>
              <a:buFont typeface="Arial" panose="020B0604020202020204" pitchFamily="34" charset="0"/>
              <a:buChar char="•"/>
            </a:pPr>
            <a:r>
              <a:rPr lang="en-US" dirty="0"/>
              <a:t>Sharp material non-linearity and/or incompressible materials</a:t>
            </a:r>
          </a:p>
          <a:p>
            <a:pPr marL="457200" indent="-457200">
              <a:spcAft>
                <a:spcPts val="1200"/>
              </a:spcAft>
              <a:buFont typeface="Arial" panose="020B0604020202020204" pitchFamily="34" charset="0"/>
              <a:buChar char="•"/>
            </a:pPr>
            <a:r>
              <a:rPr lang="en-US" dirty="0"/>
              <a:t>P-delta effects</a:t>
            </a:r>
          </a:p>
          <a:p>
            <a:pPr marL="457200" indent="-457200">
              <a:spcAft>
                <a:spcPts val="1200"/>
              </a:spcAft>
              <a:buFont typeface="Arial" panose="020B0604020202020204" pitchFamily="34" charset="0"/>
              <a:buChar char="•"/>
            </a:pPr>
            <a:r>
              <a:rPr lang="en-US" dirty="0"/>
              <a:t>Poorly-shaped elements in input mesh</a:t>
            </a:r>
          </a:p>
          <a:p>
            <a:pPr marL="457200" indent="-457200">
              <a:spcAft>
                <a:spcPts val="1200"/>
              </a:spcAft>
              <a:buFont typeface="Arial" panose="020B0604020202020204" pitchFamily="34" charset="0"/>
              <a:buChar char="•"/>
            </a:pPr>
            <a:r>
              <a:rPr lang="en-US" dirty="0"/>
              <a:t>Initial overlap in input mesh (use “Overlap Removal”; inspect mesh after)</a:t>
            </a:r>
          </a:p>
          <a:p>
            <a:pPr marL="457200" indent="-457200">
              <a:spcAft>
                <a:spcPts val="1200"/>
              </a:spcAft>
              <a:buFont typeface="Arial" panose="020B0604020202020204" pitchFamily="34" charset="0"/>
              <a:buChar char="•"/>
            </a:pPr>
            <a:r>
              <a:rPr lang="en-US" dirty="0"/>
              <a:t>Thermal-Mechanical coupling</a:t>
            </a:r>
          </a:p>
        </p:txBody>
      </p:sp>
      <p:cxnSp>
        <p:nvCxnSpPr>
          <p:cNvPr id="28" name="Straight Connector 27">
            <a:extLst>
              <a:ext uri="{FF2B5EF4-FFF2-40B4-BE49-F238E27FC236}">
                <a16:creationId xmlns:a16="http://schemas.microsoft.com/office/drawing/2014/main" id="{51328378-7A8B-4213-BB81-D9A4B06BFA4B}"/>
              </a:ext>
            </a:extLst>
          </p:cNvPr>
          <p:cNvCxnSpPr/>
          <p:nvPr/>
        </p:nvCxnSpPr>
        <p:spPr>
          <a:xfrm>
            <a:off x="7667117" y="1958799"/>
            <a:ext cx="0" cy="736398"/>
          </a:xfrm>
          <a:prstGeom prst="line">
            <a:avLst/>
          </a:prstGeom>
          <a:ln w="19050">
            <a:solidFill>
              <a:srgbClr val="00B050"/>
            </a:solidFill>
            <a:prstDash val="dash"/>
          </a:ln>
        </p:spPr>
        <p:style>
          <a:lnRef idx="1">
            <a:schemeClr val="accent3"/>
          </a:lnRef>
          <a:fillRef idx="0">
            <a:schemeClr val="accent3"/>
          </a:fillRef>
          <a:effectRef idx="0">
            <a:schemeClr val="accent3"/>
          </a:effectRef>
          <a:fontRef idx="minor">
            <a:schemeClr val="tx1"/>
          </a:fontRef>
        </p:style>
      </p:cxnSp>
      <p:cxnSp>
        <p:nvCxnSpPr>
          <p:cNvPr id="29" name="Straight Connector 28">
            <a:extLst>
              <a:ext uri="{FF2B5EF4-FFF2-40B4-BE49-F238E27FC236}">
                <a16:creationId xmlns:a16="http://schemas.microsoft.com/office/drawing/2014/main" id="{FF9D9A15-6909-4526-B70F-59483AE4F597}"/>
              </a:ext>
            </a:extLst>
          </p:cNvPr>
          <p:cNvCxnSpPr/>
          <p:nvPr/>
        </p:nvCxnSpPr>
        <p:spPr>
          <a:xfrm>
            <a:off x="8357971" y="1913281"/>
            <a:ext cx="0" cy="736398"/>
          </a:xfrm>
          <a:prstGeom prst="line">
            <a:avLst/>
          </a:prstGeom>
          <a:ln w="19050">
            <a:solidFill>
              <a:srgbClr val="00B050"/>
            </a:solidFill>
            <a:prstDash val="dash"/>
          </a:ln>
        </p:spPr>
        <p:style>
          <a:lnRef idx="1">
            <a:schemeClr val="accent3"/>
          </a:lnRef>
          <a:fillRef idx="0">
            <a:schemeClr val="accent3"/>
          </a:fillRef>
          <a:effectRef idx="0">
            <a:schemeClr val="accent3"/>
          </a:effectRef>
          <a:fontRef idx="minor">
            <a:schemeClr val="tx1"/>
          </a:fontRef>
        </p:style>
      </p:cxnSp>
      <p:cxnSp>
        <p:nvCxnSpPr>
          <p:cNvPr id="30" name="Straight Connector 29">
            <a:extLst>
              <a:ext uri="{FF2B5EF4-FFF2-40B4-BE49-F238E27FC236}">
                <a16:creationId xmlns:a16="http://schemas.microsoft.com/office/drawing/2014/main" id="{624D9E13-01A9-42D7-8056-8A99AB18169D}"/>
              </a:ext>
            </a:extLst>
          </p:cNvPr>
          <p:cNvCxnSpPr/>
          <p:nvPr/>
        </p:nvCxnSpPr>
        <p:spPr>
          <a:xfrm>
            <a:off x="7667117" y="2532518"/>
            <a:ext cx="671904" cy="20040"/>
          </a:xfrm>
          <a:prstGeom prst="line">
            <a:avLst/>
          </a:prstGeom>
          <a:ln w="19050">
            <a:solidFill>
              <a:srgbClr val="00B050"/>
            </a:solidFill>
            <a:prstDash val="dash"/>
          </a:ln>
        </p:spPr>
        <p:style>
          <a:lnRef idx="1">
            <a:schemeClr val="accent3"/>
          </a:lnRef>
          <a:fillRef idx="0">
            <a:schemeClr val="accent3"/>
          </a:fillRef>
          <a:effectRef idx="0">
            <a:schemeClr val="accent3"/>
          </a:effectRef>
          <a:fontRef idx="minor">
            <a:schemeClr val="tx1"/>
          </a:fontRef>
        </p:style>
      </p:cxnSp>
      <p:sp>
        <p:nvSpPr>
          <p:cNvPr id="31" name="TextBox 30">
            <a:extLst>
              <a:ext uri="{FF2B5EF4-FFF2-40B4-BE49-F238E27FC236}">
                <a16:creationId xmlns:a16="http://schemas.microsoft.com/office/drawing/2014/main" id="{ADEAC86F-E9AA-4B31-9C94-1B1CAAAE12D2}"/>
              </a:ext>
            </a:extLst>
          </p:cNvPr>
          <p:cNvSpPr txBox="1"/>
          <p:nvPr/>
        </p:nvSpPr>
        <p:spPr>
          <a:xfrm>
            <a:off x="8452213" y="2012941"/>
            <a:ext cx="1856922" cy="584775"/>
          </a:xfrm>
          <a:prstGeom prst="rect">
            <a:avLst/>
          </a:prstGeom>
          <a:noFill/>
        </p:spPr>
        <p:txBody>
          <a:bodyPr wrap="square" rtlCol="0">
            <a:spAutoFit/>
          </a:bodyPr>
          <a:lstStyle/>
          <a:p>
            <a:r>
              <a:rPr lang="en-US" sz="1600" dirty="0">
                <a:solidFill>
                  <a:srgbClr val="C00000"/>
                </a:solidFill>
              </a:rPr>
              <a:t>Zone of solution difficulty</a:t>
            </a:r>
          </a:p>
        </p:txBody>
      </p:sp>
      <p:cxnSp>
        <p:nvCxnSpPr>
          <p:cNvPr id="32" name="Straight Connector 31">
            <a:extLst>
              <a:ext uri="{FF2B5EF4-FFF2-40B4-BE49-F238E27FC236}">
                <a16:creationId xmlns:a16="http://schemas.microsoft.com/office/drawing/2014/main" id="{A0865614-B4A7-4310-80A0-620CE93161B3}"/>
              </a:ext>
            </a:extLst>
          </p:cNvPr>
          <p:cNvCxnSpPr/>
          <p:nvPr/>
        </p:nvCxnSpPr>
        <p:spPr>
          <a:xfrm flipV="1">
            <a:off x="4261427" y="2081926"/>
            <a:ext cx="137668" cy="371809"/>
          </a:xfrm>
          <a:prstGeom prst="line">
            <a:avLst/>
          </a:prstGeom>
          <a:ln w="1905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49770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Example 13: Failure to converge on a simple mesh!</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169</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678426" y="1283273"/>
            <a:ext cx="10815483" cy="5173388"/>
            <a:chOff x="575953" y="1253529"/>
            <a:chExt cx="5883215" cy="3560984"/>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Ex13: Figure out why a simple solution fails</a:t>
              </a:r>
            </a:p>
          </p:txBody>
        </p:sp>
      </p:grpSp>
      <p:sp>
        <p:nvSpPr>
          <p:cNvPr id="5" name="TextBox 4">
            <a:extLst>
              <a:ext uri="{FF2B5EF4-FFF2-40B4-BE49-F238E27FC236}">
                <a16:creationId xmlns:a16="http://schemas.microsoft.com/office/drawing/2014/main" id="{408D0970-7F33-4A60-9138-D6986BEC8078}"/>
              </a:ext>
            </a:extLst>
          </p:cNvPr>
          <p:cNvSpPr txBox="1"/>
          <p:nvPr/>
        </p:nvSpPr>
        <p:spPr>
          <a:xfrm>
            <a:off x="678426" y="1750143"/>
            <a:ext cx="7934632" cy="3687095"/>
          </a:xfrm>
          <a:prstGeom prst="rect">
            <a:avLst/>
          </a:prstGeom>
          <a:noFill/>
        </p:spPr>
        <p:txBody>
          <a:bodyPr wrap="square" rtlCol="0">
            <a:noAutofit/>
          </a:bodyPr>
          <a:lstStyle/>
          <a:p>
            <a:pPr>
              <a:spcAft>
                <a:spcPts val="600"/>
              </a:spcAft>
            </a:pPr>
            <a:r>
              <a:rPr lang="en-US" sz="1400" dirty="0"/>
              <a:t>File: </a:t>
            </a:r>
            <a:r>
              <a:rPr lang="en-US" sz="1400" dirty="0" err="1"/>
              <a:t>column.i</a:t>
            </a:r>
            <a:endParaRPr lang="en-US" sz="1400" dirty="0"/>
          </a:p>
          <a:p>
            <a:pPr marL="342900" indent="-342900">
              <a:spcAft>
                <a:spcPts val="600"/>
              </a:spcAft>
              <a:buFont typeface="+mj-lt"/>
              <a:buAutoNum type="arabicPeriod"/>
            </a:pPr>
            <a:r>
              <a:rPr lang="en-US" sz="1400" b="1" dirty="0"/>
              <a:t>Run the input file for both meshes.  </a:t>
            </a:r>
            <a:r>
              <a:rPr lang="en-US" sz="1400" dirty="0"/>
              <a:t>The input deck is parameterized using APREPRO to easily run both meshes individually from the command line:</a:t>
            </a:r>
            <a:endParaRPr lang="en-US" sz="1400" b="1" dirty="0"/>
          </a:p>
          <a:p>
            <a:pPr lvl="1">
              <a:spcAft>
                <a:spcPts val="600"/>
              </a:spcAft>
            </a:pPr>
            <a:r>
              <a:rPr lang="en-US" sz="1400" dirty="0">
                <a:latin typeface="Courier New" panose="02070309020205020404" pitchFamily="49" charset="0"/>
                <a:cs typeface="Courier New" panose="02070309020205020404" pitchFamily="49" charset="0"/>
              </a:rPr>
              <a:t>&gt;&gt;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column.i</a:t>
            </a:r>
            <a:r>
              <a:rPr lang="en-US" sz="1400" dirty="0">
                <a:latin typeface="Courier New" panose="02070309020205020404" pitchFamily="49" charset="0"/>
                <a:cs typeface="Courier New" panose="02070309020205020404" pitchFamily="49" charset="0"/>
              </a:rPr>
              <a:t> -D ‘mesh=beam1.g’ -o column.beam1.log</a:t>
            </a:r>
          </a:p>
          <a:p>
            <a:pPr lvl="1">
              <a:spcAft>
                <a:spcPts val="600"/>
              </a:spcAft>
            </a:pPr>
            <a:r>
              <a:rPr lang="en-US" sz="1400" dirty="0">
                <a:latin typeface="Courier New" panose="02070309020205020404" pitchFamily="49" charset="0"/>
                <a:cs typeface="Courier New" panose="02070309020205020404" pitchFamily="49" charset="0"/>
              </a:rPr>
              <a:t>&gt;&gt;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column.i</a:t>
            </a:r>
            <a:r>
              <a:rPr lang="en-US" sz="1400" dirty="0">
                <a:latin typeface="Courier New" panose="02070309020205020404" pitchFamily="49" charset="0"/>
                <a:cs typeface="Courier New" panose="02070309020205020404" pitchFamily="49" charset="0"/>
              </a:rPr>
              <a:t> -D ‘mesh=beam2.g’ -o column.beam2.log</a:t>
            </a:r>
            <a:endParaRPr lang="en-US" sz="1400" dirty="0"/>
          </a:p>
          <a:p>
            <a:pPr marL="342900" indent="-342900">
              <a:spcAft>
                <a:spcPts val="600"/>
              </a:spcAft>
              <a:buAutoNum type="arabicPeriod" startAt="2"/>
            </a:pPr>
            <a:r>
              <a:rPr lang="en-US" sz="1400" b="1" dirty="0"/>
              <a:t>Look at the log file element shape quality metrics.  </a:t>
            </a:r>
            <a:r>
              <a:rPr lang="en-US" sz="1400" dirty="0"/>
              <a:t>Find the section titled </a:t>
            </a:r>
            <a:r>
              <a:rPr lang="en-US" sz="1400" dirty="0">
                <a:latin typeface="Courier New" panose="02070309020205020404" pitchFamily="49" charset="0"/>
                <a:cs typeface="Courier New" panose="02070309020205020404" pitchFamily="49" charset="0"/>
              </a:rPr>
              <a:t>ELEMENT SHAPE QUALITY INFORMATION </a:t>
            </a:r>
            <a:r>
              <a:rPr lang="en-US" sz="1400" dirty="0"/>
              <a:t>and note the </a:t>
            </a:r>
            <a:r>
              <a:rPr lang="en-US" sz="1400" dirty="0">
                <a:latin typeface="Courier New" panose="02070309020205020404" pitchFamily="49" charset="0"/>
                <a:cs typeface="Courier New" panose="02070309020205020404" pitchFamily="49" charset="0"/>
              </a:rPr>
              <a:t>ORIGINAL MESH MIN QUALITY </a:t>
            </a:r>
            <a:r>
              <a:rPr lang="en-US" sz="1400" dirty="0"/>
              <a:t>value for both meshes.</a:t>
            </a:r>
          </a:p>
          <a:p>
            <a:pPr>
              <a:spcAft>
                <a:spcPts val="600"/>
              </a:spcAft>
            </a:pPr>
            <a:endParaRPr lang="en-US" sz="1400" dirty="0"/>
          </a:p>
          <a:p>
            <a:pPr>
              <a:spcAft>
                <a:spcPts val="600"/>
              </a:spcAft>
            </a:pPr>
            <a:r>
              <a:rPr lang="en-US" sz="1400" b="1" dirty="0"/>
              <a:t>Extra credit: </a:t>
            </a:r>
            <a:r>
              <a:rPr lang="en-US" sz="1400" dirty="0"/>
              <a:t>Fix the input deck so it works with both meshes.  Some potential solutions:</a:t>
            </a:r>
          </a:p>
          <a:p>
            <a:pPr marL="285750" indent="-285750">
              <a:spcAft>
                <a:spcPts val="600"/>
              </a:spcAft>
              <a:buFont typeface="Arial" panose="020B0604020202020204" pitchFamily="34" charset="0"/>
              <a:buChar char="•"/>
            </a:pPr>
            <a:r>
              <a:rPr lang="en-US" sz="1400" dirty="0"/>
              <a:t>Use a uniform gradient solid section </a:t>
            </a:r>
          </a:p>
          <a:p>
            <a:pPr marL="285750" indent="-285750">
              <a:spcAft>
                <a:spcPts val="600"/>
              </a:spcAft>
              <a:buFont typeface="Arial" panose="020B0604020202020204" pitchFamily="34" charset="0"/>
              <a:buChar char="•"/>
            </a:pPr>
            <a:r>
              <a:rPr lang="en-US" sz="1400" dirty="0"/>
              <a:t>Use a smaller time step</a:t>
            </a:r>
          </a:p>
          <a:p>
            <a:pPr marL="285750" indent="-285750">
              <a:spcAft>
                <a:spcPts val="600"/>
              </a:spcAft>
              <a:buFont typeface="Arial" panose="020B0604020202020204" pitchFamily="34" charset="0"/>
              <a:buChar char="•"/>
            </a:pPr>
            <a:r>
              <a:rPr lang="en-US" sz="1400" dirty="0"/>
              <a:t>Edit the mesh in CUBIT by using the volume smoothing tool.  Export the fixed mesh.</a:t>
            </a:r>
          </a:p>
        </p:txBody>
      </p:sp>
      <p:grpSp>
        <p:nvGrpSpPr>
          <p:cNvPr id="16" name="Group 15">
            <a:extLst>
              <a:ext uri="{FF2B5EF4-FFF2-40B4-BE49-F238E27FC236}">
                <a16:creationId xmlns:a16="http://schemas.microsoft.com/office/drawing/2014/main" id="{0DED6B25-19CE-417B-A9D5-220F6EFA2DEF}"/>
              </a:ext>
            </a:extLst>
          </p:cNvPr>
          <p:cNvGrpSpPr/>
          <p:nvPr/>
        </p:nvGrpSpPr>
        <p:grpSpPr>
          <a:xfrm>
            <a:off x="9069014" y="1887646"/>
            <a:ext cx="2054518" cy="3537975"/>
            <a:chOff x="9069014" y="1887646"/>
            <a:chExt cx="2054518" cy="3537975"/>
          </a:xfrm>
        </p:grpSpPr>
        <p:pic>
          <p:nvPicPr>
            <p:cNvPr id="9" name="Picture 8">
              <a:extLst>
                <a:ext uri="{FF2B5EF4-FFF2-40B4-BE49-F238E27FC236}">
                  <a16:creationId xmlns:a16="http://schemas.microsoft.com/office/drawing/2014/main" id="{53DA941A-7356-49CF-B663-A3EF526351FF}"/>
                </a:ext>
              </a:extLst>
            </p:cNvPr>
            <p:cNvPicPr>
              <a:picLocks noChangeAspect="1"/>
            </p:cNvPicPr>
            <p:nvPr/>
          </p:nvPicPr>
          <p:blipFill>
            <a:blip r:embed="rId2"/>
            <a:stretch>
              <a:fillRect/>
            </a:stretch>
          </p:blipFill>
          <p:spPr>
            <a:xfrm>
              <a:off x="9259302" y="2218115"/>
              <a:ext cx="622315" cy="3198566"/>
            </a:xfrm>
            <a:prstGeom prst="rect">
              <a:avLst/>
            </a:prstGeom>
          </p:spPr>
        </p:pic>
        <p:pic>
          <p:nvPicPr>
            <p:cNvPr id="13" name="Picture 12">
              <a:extLst>
                <a:ext uri="{FF2B5EF4-FFF2-40B4-BE49-F238E27FC236}">
                  <a16:creationId xmlns:a16="http://schemas.microsoft.com/office/drawing/2014/main" id="{3F918CF5-657C-49EC-AE79-DF08FBEA4C97}"/>
                </a:ext>
              </a:extLst>
            </p:cNvPr>
            <p:cNvPicPr>
              <a:picLocks noChangeAspect="1"/>
            </p:cNvPicPr>
            <p:nvPr/>
          </p:nvPicPr>
          <p:blipFill>
            <a:blip r:embed="rId2"/>
            <a:stretch>
              <a:fillRect/>
            </a:stretch>
          </p:blipFill>
          <p:spPr>
            <a:xfrm>
              <a:off x="10289851" y="2227055"/>
              <a:ext cx="622315" cy="3198566"/>
            </a:xfrm>
            <a:prstGeom prst="rect">
              <a:avLst/>
            </a:prstGeom>
          </p:spPr>
        </p:pic>
        <p:sp>
          <p:nvSpPr>
            <p:cNvPr id="14" name="TextBox 13">
              <a:extLst>
                <a:ext uri="{FF2B5EF4-FFF2-40B4-BE49-F238E27FC236}">
                  <a16:creationId xmlns:a16="http://schemas.microsoft.com/office/drawing/2014/main" id="{B3B4733E-5C50-4C62-B29B-C885EF9FFAC2}"/>
                </a:ext>
              </a:extLst>
            </p:cNvPr>
            <p:cNvSpPr txBox="1"/>
            <p:nvPr/>
          </p:nvSpPr>
          <p:spPr>
            <a:xfrm>
              <a:off x="9069014" y="1887646"/>
              <a:ext cx="1002890" cy="307777"/>
            </a:xfrm>
            <a:prstGeom prst="rect">
              <a:avLst/>
            </a:prstGeom>
            <a:noFill/>
          </p:spPr>
          <p:txBody>
            <a:bodyPr wrap="square">
              <a:spAutoFit/>
            </a:bodyPr>
            <a:lstStyle/>
            <a:p>
              <a:r>
                <a:rPr lang="en-US" sz="1400" dirty="0"/>
                <a:t>beam1.g</a:t>
              </a:r>
            </a:p>
          </p:txBody>
        </p:sp>
        <p:sp>
          <p:nvSpPr>
            <p:cNvPr id="15" name="TextBox 14">
              <a:extLst>
                <a:ext uri="{FF2B5EF4-FFF2-40B4-BE49-F238E27FC236}">
                  <a16:creationId xmlns:a16="http://schemas.microsoft.com/office/drawing/2014/main" id="{5AE6D395-1660-4B7D-9C97-189AE11A58A8}"/>
                </a:ext>
              </a:extLst>
            </p:cNvPr>
            <p:cNvSpPr txBox="1"/>
            <p:nvPr/>
          </p:nvSpPr>
          <p:spPr>
            <a:xfrm>
              <a:off x="10120642" y="1903186"/>
              <a:ext cx="1002890" cy="307777"/>
            </a:xfrm>
            <a:prstGeom prst="rect">
              <a:avLst/>
            </a:prstGeom>
            <a:noFill/>
          </p:spPr>
          <p:txBody>
            <a:bodyPr wrap="square">
              <a:spAutoFit/>
            </a:bodyPr>
            <a:lstStyle/>
            <a:p>
              <a:r>
                <a:rPr lang="en-US" sz="1400" dirty="0"/>
                <a:t>beam2.g</a:t>
              </a:r>
            </a:p>
          </p:txBody>
        </p:sp>
      </p:grpSp>
      <p:sp>
        <p:nvSpPr>
          <p:cNvPr id="18" name="TextBox 17">
            <a:extLst>
              <a:ext uri="{FF2B5EF4-FFF2-40B4-BE49-F238E27FC236}">
                <a16:creationId xmlns:a16="http://schemas.microsoft.com/office/drawing/2014/main" id="{D83459AD-7185-4F54-B978-DD3B89CCD5E2}"/>
              </a:ext>
            </a:extLst>
          </p:cNvPr>
          <p:cNvSpPr txBox="1"/>
          <p:nvPr/>
        </p:nvSpPr>
        <p:spPr>
          <a:xfrm>
            <a:off x="698090" y="5607841"/>
            <a:ext cx="10617609" cy="738664"/>
          </a:xfrm>
          <a:prstGeom prst="rect">
            <a:avLst/>
          </a:prstGeom>
          <a:noFill/>
        </p:spPr>
        <p:txBody>
          <a:bodyPr wrap="square">
            <a:spAutoFit/>
          </a:bodyPr>
          <a:lstStyle/>
          <a:p>
            <a:pPr>
              <a:spcAft>
                <a:spcPts val="600"/>
              </a:spcAft>
            </a:pPr>
            <a:r>
              <a:rPr lang="en-US" sz="1400" b="1" dirty="0"/>
              <a:t>Extra </a:t>
            </a:r>
            <a:r>
              <a:rPr lang="en-US" sz="1400" b="1" dirty="0" err="1"/>
              <a:t>extra</a:t>
            </a:r>
            <a:r>
              <a:rPr lang="en-US" sz="1400" b="1" dirty="0"/>
              <a:t> credit</a:t>
            </a:r>
            <a:r>
              <a:rPr lang="en-US" sz="1400" dirty="0"/>
              <a:t>: Use the CG solver line command “</a:t>
            </a:r>
            <a:r>
              <a:rPr lang="en-US" sz="1400" dirty="0">
                <a:latin typeface="Courier New" panose="02070309020205020404" pitchFamily="49" charset="0"/>
                <a:cs typeface="Courier New" panose="02070309020205020404" pitchFamily="49" charset="0"/>
              </a:rPr>
              <a:t>developer command: iteration plot on failure” </a:t>
            </a:r>
            <a:r>
              <a:rPr lang="en-US" sz="1400" dirty="0"/>
              <a:t>to write out the results of the mesh at a failed time step.  Visualize the results in </a:t>
            </a:r>
            <a:r>
              <a:rPr lang="en-US" sz="1400" dirty="0" err="1"/>
              <a:t>ParaView</a:t>
            </a:r>
            <a:r>
              <a:rPr lang="en-US" sz="1400" dirty="0"/>
              <a:t> by selecting the “</a:t>
            </a:r>
            <a:r>
              <a:rPr lang="en-US" sz="1400" dirty="0" err="1">
                <a:latin typeface="Courier New" panose="02070309020205020404" pitchFamily="49" charset="0"/>
                <a:cs typeface="Courier New" panose="02070309020205020404" pitchFamily="49" charset="0"/>
              </a:rPr>
              <a:t>element_quality</a:t>
            </a:r>
            <a:r>
              <a:rPr lang="en-US" sz="1400" dirty="0"/>
              <a:t>” field.  Can you see why the solve is failing more clearly now?</a:t>
            </a:r>
            <a:endParaRPr lang="en-US"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28275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C8E440-BAA6-43AC-98F1-D4E56C1CA462}"/>
              </a:ext>
            </a:extLst>
          </p:cNvPr>
          <p:cNvSpPr/>
          <p:nvPr/>
        </p:nvSpPr>
        <p:spPr>
          <a:xfrm>
            <a:off x="9179861" y="1275228"/>
            <a:ext cx="2519081" cy="499334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4A1A97DB-5866-4DFA-AEB9-611DCFB182A2}"/>
              </a:ext>
            </a:extLst>
          </p:cNvPr>
          <p:cNvSpPr>
            <a:spLocks noGrp="1"/>
          </p:cNvSpPr>
          <p:nvPr>
            <p:ph type="title"/>
          </p:nvPr>
        </p:nvSpPr>
        <p:spPr/>
        <p:txBody>
          <a:bodyPr/>
          <a:lstStyle/>
          <a:p>
            <a:r>
              <a:rPr lang="en-US" dirty="0"/>
              <a:t>A note on the nomenclature we’re using</a:t>
            </a:r>
          </a:p>
        </p:txBody>
      </p:sp>
      <p:sp>
        <p:nvSpPr>
          <p:cNvPr id="3" name="Content Placeholder 2">
            <a:extLst>
              <a:ext uri="{FF2B5EF4-FFF2-40B4-BE49-F238E27FC236}">
                <a16:creationId xmlns:a16="http://schemas.microsoft.com/office/drawing/2014/main" id="{EB9271A4-FAF5-4C2A-A5A8-DA0FE78172DD}"/>
              </a:ext>
            </a:extLst>
          </p:cNvPr>
          <p:cNvSpPr>
            <a:spLocks noGrp="1"/>
          </p:cNvSpPr>
          <p:nvPr>
            <p:ph idx="1"/>
          </p:nvPr>
        </p:nvSpPr>
        <p:spPr>
          <a:xfrm>
            <a:off x="762001" y="1447799"/>
            <a:ext cx="7924803" cy="4648201"/>
          </a:xfrm>
        </p:spPr>
        <p:txBody>
          <a:bodyPr>
            <a:normAutofit fontScale="70000" lnSpcReduction="20000"/>
          </a:bodyPr>
          <a:lstStyle/>
          <a:p>
            <a:r>
              <a:rPr lang="en-US" dirty="0"/>
              <a:t>“adagio” and “presto” are musical terms meaning “slow” and “fast” tempo, respectively</a:t>
            </a:r>
          </a:p>
          <a:p>
            <a:pPr marL="342900" indent="-342900">
              <a:buFont typeface="Arial" panose="020B0604020202020204" pitchFamily="34" charset="0"/>
              <a:buChar char="•"/>
            </a:pPr>
            <a:r>
              <a:rPr lang="en-US" dirty="0"/>
              <a:t>Initially, probably referred to time scales of problems to be solved</a:t>
            </a:r>
          </a:p>
          <a:p>
            <a:pPr marL="342900" indent="-342900">
              <a:buFont typeface="Arial" panose="020B0604020202020204" pitchFamily="34" charset="0"/>
              <a:buChar char="•"/>
            </a:pPr>
            <a:r>
              <a:rPr lang="en-US" dirty="0"/>
              <a:t>Adagio implies “implicit”</a:t>
            </a:r>
          </a:p>
          <a:p>
            <a:pPr marL="342900" indent="-342900">
              <a:buFont typeface="Arial" panose="020B0604020202020204" pitchFamily="34" charset="0"/>
              <a:buChar char="•"/>
            </a:pPr>
            <a:r>
              <a:rPr lang="en-US" dirty="0"/>
              <a:t>Presto implies “explicit”</a:t>
            </a:r>
          </a:p>
          <a:p>
            <a:pPr marL="342900" indent="-342900">
              <a:buFont typeface="Arial" panose="020B0604020202020204" pitchFamily="34" charset="0"/>
              <a:buChar char="•"/>
            </a:pPr>
            <a:r>
              <a:rPr lang="en-US" dirty="0"/>
              <a:t>Historically, </a:t>
            </a:r>
            <a:r>
              <a:rPr lang="en-US" b="1" dirty="0"/>
              <a:t>adagio</a:t>
            </a:r>
            <a:r>
              <a:rPr lang="en-US" dirty="0"/>
              <a:t> and </a:t>
            </a:r>
            <a:r>
              <a:rPr lang="en-US" b="1" dirty="0"/>
              <a:t>presto </a:t>
            </a:r>
            <a:r>
              <a:rPr lang="en-US" dirty="0"/>
              <a:t>were two different codes </a:t>
            </a:r>
            <a:r>
              <a:rPr lang="en-US" dirty="0" err="1"/>
              <a:t>excuted</a:t>
            </a:r>
            <a:r>
              <a:rPr lang="en-US" dirty="0"/>
              <a:t> with commands:</a:t>
            </a:r>
          </a:p>
          <a:p>
            <a:pPr marL="800100" lvl="1" indent="-342900">
              <a:buFont typeface="Arial" panose="020B0604020202020204" pitchFamily="34" charset="0"/>
              <a:buChar char="•"/>
            </a:pPr>
            <a:r>
              <a:rPr lang="en-US" dirty="0">
                <a:latin typeface="Courier New" panose="02070309020205020404" pitchFamily="49" charset="0"/>
                <a:cs typeface="Courier New" panose="02070309020205020404" pitchFamily="49" charset="0"/>
              </a:rPr>
              <a:t>&gt;&gt; adagio –</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implicit_input_deck.i</a:t>
            </a:r>
            <a:endParaRPr lang="en-US" dirty="0">
              <a:latin typeface="Courier New" panose="02070309020205020404" pitchFamily="49" charset="0"/>
              <a:cs typeface="Courier New" panose="02070309020205020404" pitchFamily="49" charset="0"/>
            </a:endParaRPr>
          </a:p>
          <a:p>
            <a:pPr marL="800100" lvl="1" indent="-342900">
              <a:buFont typeface="Arial" panose="020B0604020202020204" pitchFamily="34" charset="0"/>
              <a:buChar char="•"/>
            </a:pPr>
            <a:r>
              <a:rPr lang="en-US" dirty="0">
                <a:latin typeface="Courier New" panose="02070309020205020404" pitchFamily="49" charset="0"/>
                <a:cs typeface="Courier New" panose="02070309020205020404" pitchFamily="49" charset="0"/>
              </a:rPr>
              <a:t>&gt;&gt; presto –</a:t>
            </a:r>
            <a:r>
              <a:rPr lang="en-US"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explicit_input_deck.i</a:t>
            </a:r>
            <a:endParaRPr lang="en-US" dirty="0">
              <a:latin typeface="Courier New" panose="02070309020205020404" pitchFamily="49" charset="0"/>
              <a:cs typeface="Courier New" panose="02070309020205020404" pitchFamily="49" charset="0"/>
            </a:endParaRPr>
          </a:p>
          <a:p>
            <a:r>
              <a:rPr lang="en-US" dirty="0"/>
              <a:t>Around ~2010, the SIERRA/SM team consolidated the executables to improve code re-use, among other things.  We were left with a single executable (adagio).</a:t>
            </a:r>
          </a:p>
          <a:p>
            <a:pPr marL="342900" indent="-342900">
              <a:buFont typeface="Arial" panose="020B0604020202020204" pitchFamily="34" charset="0"/>
              <a:buChar char="•"/>
            </a:pPr>
            <a:r>
              <a:rPr lang="en-US" dirty="0">
                <a:latin typeface="Courier New" panose="02070309020205020404" pitchFamily="49" charset="0"/>
                <a:cs typeface="Courier New" panose="02070309020205020404" pitchFamily="49" charset="0"/>
              </a:rPr>
              <a:t>adagio</a:t>
            </a:r>
            <a:r>
              <a:rPr lang="en-US" dirty="0"/>
              <a:t> executable </a:t>
            </a:r>
            <a:r>
              <a:rPr lang="en-US" dirty="0">
                <a:sym typeface="Wingdings" panose="05000000000000000000" pitchFamily="2" charset="2"/>
              </a:rPr>
              <a:t> SIERRA/SM (but not necessarily implicit!)</a:t>
            </a:r>
            <a:endParaRPr lang="en-US" dirty="0"/>
          </a:p>
          <a:p>
            <a:pPr marL="342900" indent="-342900">
              <a:buFont typeface="Arial" panose="020B0604020202020204" pitchFamily="34" charset="0"/>
              <a:buChar char="•"/>
            </a:pPr>
            <a:r>
              <a:rPr lang="en-US" dirty="0"/>
              <a:t>The terminology still persists and can cause confusion (we are working on this).</a:t>
            </a:r>
          </a:p>
          <a:p>
            <a:pPr marL="342900" indent="-342900">
              <a:buFont typeface="Arial" panose="020B0604020202020204" pitchFamily="34" charset="0"/>
              <a:buChar char="•"/>
            </a:pPr>
            <a:r>
              <a:rPr lang="en-US" dirty="0"/>
              <a:t>For example:</a:t>
            </a:r>
          </a:p>
          <a:p>
            <a:pPr marL="800100" lvl="1" indent="-342900">
              <a:buFont typeface="Arial" panose="020B0604020202020204" pitchFamily="34" charset="0"/>
              <a:buChar char="•"/>
            </a:pPr>
            <a:r>
              <a:rPr lang="en-US" dirty="0">
                <a:latin typeface="Courier New" panose="02070309020205020404" pitchFamily="49" charset="0"/>
                <a:cs typeface="Courier New" panose="02070309020205020404" pitchFamily="49" charset="0"/>
              </a:rPr>
              <a:t>begin adagio {</a:t>
            </a:r>
            <a:r>
              <a:rPr lang="en-US" dirty="0" err="1">
                <a:latin typeface="Courier New" panose="02070309020205020404" pitchFamily="49" charset="0"/>
                <a:cs typeface="Courier New" panose="02070309020205020404" pitchFamily="49" charset="0"/>
              </a:rPr>
              <a:t>region|procedure</a:t>
            </a:r>
            <a:r>
              <a:rPr lang="en-US" dirty="0">
                <a:latin typeface="Courier New" panose="02070309020205020404" pitchFamily="49" charset="0"/>
                <a:cs typeface="Courier New" panose="02070309020205020404" pitchFamily="49" charset="0"/>
              </a:rPr>
              <a:t>}</a:t>
            </a:r>
            <a:r>
              <a:rPr lang="en-US" dirty="0"/>
              <a:t> and </a:t>
            </a:r>
            <a:r>
              <a:rPr lang="en-US" dirty="0">
                <a:latin typeface="Courier New" panose="02070309020205020404" pitchFamily="49" charset="0"/>
                <a:cs typeface="Courier New" panose="02070309020205020404" pitchFamily="49" charset="0"/>
              </a:rPr>
              <a:t>begin presto {</a:t>
            </a:r>
            <a:r>
              <a:rPr lang="en-US" dirty="0" err="1">
                <a:latin typeface="Courier New" panose="02070309020205020404" pitchFamily="49" charset="0"/>
                <a:cs typeface="Courier New" panose="02070309020205020404" pitchFamily="49" charset="0"/>
              </a:rPr>
              <a:t>region|procedure</a:t>
            </a:r>
            <a:r>
              <a:rPr lang="en-US" dirty="0">
                <a:latin typeface="Courier New" panose="02070309020205020404" pitchFamily="49" charset="0"/>
                <a:cs typeface="Courier New" panose="02070309020205020404" pitchFamily="49" charset="0"/>
              </a:rPr>
              <a:t>}</a:t>
            </a:r>
            <a:r>
              <a:rPr lang="en-US" dirty="0"/>
              <a:t> are synonyms in the code and do exactly the same things.  </a:t>
            </a:r>
          </a:p>
          <a:p>
            <a:pPr marL="800100" lvl="1" indent="-342900">
              <a:buFont typeface="Arial" panose="020B0604020202020204" pitchFamily="34" charset="0"/>
              <a:buChar char="•"/>
            </a:pPr>
            <a:r>
              <a:rPr lang="en-US" dirty="0"/>
              <a:t>Suggest using a convention and sticking to it for simplicity.</a:t>
            </a:r>
          </a:p>
        </p:txBody>
      </p:sp>
      <p:sp>
        <p:nvSpPr>
          <p:cNvPr id="4" name="Slide Number Placeholder 3">
            <a:extLst>
              <a:ext uri="{FF2B5EF4-FFF2-40B4-BE49-F238E27FC236}">
                <a16:creationId xmlns:a16="http://schemas.microsoft.com/office/drawing/2014/main" id="{BB19B57E-9705-4FF9-82CD-6977F8E0CE82}"/>
              </a:ext>
            </a:extLst>
          </p:cNvPr>
          <p:cNvSpPr>
            <a:spLocks noGrp="1"/>
          </p:cNvSpPr>
          <p:nvPr>
            <p:ph type="sldNum" sz="quarter" idx="4"/>
          </p:nvPr>
        </p:nvSpPr>
        <p:spPr/>
        <p:txBody>
          <a:bodyPr/>
          <a:lstStyle/>
          <a:p>
            <a:pPr algn="ctr"/>
            <a:fld id="{F6B149FD-26F7-3645-B4E7-BA8B8CC5EEA8}" type="slidenum">
              <a:rPr lang="en-US" smtClean="0"/>
              <a:pPr algn="ctr"/>
              <a:t>17</a:t>
            </a:fld>
            <a:endParaRPr lang="en-US" dirty="0"/>
          </a:p>
        </p:txBody>
      </p:sp>
      <p:pic>
        <p:nvPicPr>
          <p:cNvPr id="6" name="Picture 5">
            <a:extLst>
              <a:ext uri="{FF2B5EF4-FFF2-40B4-BE49-F238E27FC236}">
                <a16:creationId xmlns:a16="http://schemas.microsoft.com/office/drawing/2014/main" id="{0833782D-EAF7-45AC-B7FE-CA28CA68A7B1}"/>
              </a:ext>
            </a:extLst>
          </p:cNvPr>
          <p:cNvPicPr>
            <a:picLocks noChangeAspect="1"/>
          </p:cNvPicPr>
          <p:nvPr/>
        </p:nvPicPr>
        <p:blipFill>
          <a:blip r:embed="rId2"/>
          <a:stretch>
            <a:fillRect/>
          </a:stretch>
        </p:blipFill>
        <p:spPr>
          <a:xfrm>
            <a:off x="9739390" y="1825477"/>
            <a:ext cx="1448002" cy="1152686"/>
          </a:xfrm>
          <a:prstGeom prst="rect">
            <a:avLst/>
          </a:prstGeom>
        </p:spPr>
      </p:pic>
      <p:pic>
        <p:nvPicPr>
          <p:cNvPr id="8" name="Picture 7">
            <a:extLst>
              <a:ext uri="{FF2B5EF4-FFF2-40B4-BE49-F238E27FC236}">
                <a16:creationId xmlns:a16="http://schemas.microsoft.com/office/drawing/2014/main" id="{98D899B8-3217-4E45-8C0F-2AC3277F0424}"/>
              </a:ext>
            </a:extLst>
          </p:cNvPr>
          <p:cNvPicPr>
            <a:picLocks noChangeAspect="1"/>
          </p:cNvPicPr>
          <p:nvPr/>
        </p:nvPicPr>
        <p:blipFill>
          <a:blip r:embed="rId3"/>
          <a:stretch>
            <a:fillRect/>
          </a:stretch>
        </p:blipFill>
        <p:spPr>
          <a:xfrm>
            <a:off x="9748916" y="3231722"/>
            <a:ext cx="1438476" cy="914528"/>
          </a:xfrm>
          <a:prstGeom prst="rect">
            <a:avLst/>
          </a:prstGeom>
        </p:spPr>
      </p:pic>
      <p:sp>
        <p:nvSpPr>
          <p:cNvPr id="9" name="TextBox 8">
            <a:extLst>
              <a:ext uri="{FF2B5EF4-FFF2-40B4-BE49-F238E27FC236}">
                <a16:creationId xmlns:a16="http://schemas.microsoft.com/office/drawing/2014/main" id="{36AEC5E5-A9EE-490D-9669-A71707931737}"/>
              </a:ext>
            </a:extLst>
          </p:cNvPr>
          <p:cNvSpPr txBox="1"/>
          <p:nvPr/>
        </p:nvSpPr>
        <p:spPr>
          <a:xfrm>
            <a:off x="9368119" y="4514912"/>
            <a:ext cx="2330823" cy="1384995"/>
          </a:xfrm>
          <a:prstGeom prst="rect">
            <a:avLst/>
          </a:prstGeom>
          <a:noFill/>
        </p:spPr>
        <p:txBody>
          <a:bodyPr wrap="square" rtlCol="0">
            <a:spAutoFit/>
          </a:bodyPr>
          <a:lstStyle/>
          <a:p>
            <a:r>
              <a:rPr lang="en-US" sz="1400" dirty="0"/>
              <a:t>Our user guide annotates some features with the rabbit and turtle to indicate contents that may only be relevant to one analysis type.</a:t>
            </a:r>
          </a:p>
        </p:txBody>
      </p:sp>
    </p:spTree>
    <p:extLst>
      <p:ext uri="{BB962C8B-B14F-4D97-AF65-F5344CB8AC3E}">
        <p14:creationId xmlns:p14="http://schemas.microsoft.com/office/powerpoint/2010/main" val="53191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C0ECF-9A74-4596-8DC4-358F03FECABA}"/>
              </a:ext>
            </a:extLst>
          </p:cNvPr>
          <p:cNvSpPr>
            <a:spLocks noGrp="1"/>
          </p:cNvSpPr>
          <p:nvPr>
            <p:ph type="title"/>
          </p:nvPr>
        </p:nvSpPr>
        <p:spPr/>
        <p:txBody>
          <a:bodyPr/>
          <a:lstStyle/>
          <a:p>
            <a:r>
              <a:rPr lang="en-US" dirty="0"/>
              <a:t>Example 13: Results and discussion – mesh quality</a:t>
            </a:r>
          </a:p>
        </p:txBody>
      </p:sp>
      <p:sp>
        <p:nvSpPr>
          <p:cNvPr id="4" name="Slide Number Placeholder 3">
            <a:extLst>
              <a:ext uri="{FF2B5EF4-FFF2-40B4-BE49-F238E27FC236}">
                <a16:creationId xmlns:a16="http://schemas.microsoft.com/office/drawing/2014/main" id="{1A4D4DEE-6E23-4004-881E-B5A12BD2369D}"/>
              </a:ext>
            </a:extLst>
          </p:cNvPr>
          <p:cNvSpPr>
            <a:spLocks noGrp="1"/>
          </p:cNvSpPr>
          <p:nvPr>
            <p:ph type="sldNum" sz="quarter" idx="4"/>
          </p:nvPr>
        </p:nvSpPr>
        <p:spPr/>
        <p:txBody>
          <a:bodyPr/>
          <a:lstStyle/>
          <a:p>
            <a:pPr algn="ctr"/>
            <a:fld id="{F6B149FD-26F7-3645-B4E7-BA8B8CC5EEA8}" type="slidenum">
              <a:rPr lang="en-US" smtClean="0"/>
              <a:pPr algn="ctr"/>
              <a:t>170</a:t>
            </a:fld>
            <a:endParaRPr lang="en-US" dirty="0"/>
          </a:p>
        </p:txBody>
      </p:sp>
      <p:pic>
        <p:nvPicPr>
          <p:cNvPr id="6" name="Picture 5">
            <a:extLst>
              <a:ext uri="{FF2B5EF4-FFF2-40B4-BE49-F238E27FC236}">
                <a16:creationId xmlns:a16="http://schemas.microsoft.com/office/drawing/2014/main" id="{23ACF4D5-91CD-405E-A0EB-728741364581}"/>
              </a:ext>
            </a:extLst>
          </p:cNvPr>
          <p:cNvPicPr>
            <a:picLocks noChangeAspect="1"/>
          </p:cNvPicPr>
          <p:nvPr/>
        </p:nvPicPr>
        <p:blipFill>
          <a:blip r:embed="rId2"/>
          <a:stretch>
            <a:fillRect/>
          </a:stretch>
        </p:blipFill>
        <p:spPr>
          <a:xfrm>
            <a:off x="1821426" y="1377283"/>
            <a:ext cx="8549148" cy="2209925"/>
          </a:xfrm>
          <a:prstGeom prst="rect">
            <a:avLst/>
          </a:prstGeom>
        </p:spPr>
      </p:pic>
      <p:pic>
        <p:nvPicPr>
          <p:cNvPr id="8" name="Picture 7">
            <a:extLst>
              <a:ext uri="{FF2B5EF4-FFF2-40B4-BE49-F238E27FC236}">
                <a16:creationId xmlns:a16="http://schemas.microsoft.com/office/drawing/2014/main" id="{80E3DD21-DD21-4143-975B-BE7E884D1452}"/>
              </a:ext>
            </a:extLst>
          </p:cNvPr>
          <p:cNvPicPr>
            <a:picLocks noChangeAspect="1"/>
          </p:cNvPicPr>
          <p:nvPr/>
        </p:nvPicPr>
        <p:blipFill>
          <a:blip r:embed="rId3"/>
          <a:stretch>
            <a:fillRect/>
          </a:stretch>
        </p:blipFill>
        <p:spPr>
          <a:xfrm>
            <a:off x="1802381" y="4179264"/>
            <a:ext cx="8566933" cy="2277398"/>
          </a:xfrm>
          <a:prstGeom prst="rect">
            <a:avLst/>
          </a:prstGeom>
        </p:spPr>
      </p:pic>
      <p:sp>
        <p:nvSpPr>
          <p:cNvPr id="9" name="TextBox 8">
            <a:extLst>
              <a:ext uri="{FF2B5EF4-FFF2-40B4-BE49-F238E27FC236}">
                <a16:creationId xmlns:a16="http://schemas.microsoft.com/office/drawing/2014/main" id="{98ABBB59-DFB8-40E2-BD99-CCD2DDA23509}"/>
              </a:ext>
            </a:extLst>
          </p:cNvPr>
          <p:cNvSpPr txBox="1"/>
          <p:nvPr/>
        </p:nvSpPr>
        <p:spPr>
          <a:xfrm>
            <a:off x="1730478" y="1007951"/>
            <a:ext cx="2180405" cy="369332"/>
          </a:xfrm>
          <a:prstGeom prst="rect">
            <a:avLst/>
          </a:prstGeom>
          <a:noFill/>
        </p:spPr>
        <p:txBody>
          <a:bodyPr wrap="none" rtlCol="0">
            <a:spAutoFit/>
          </a:bodyPr>
          <a:lstStyle/>
          <a:p>
            <a:r>
              <a:rPr lang="en-US" dirty="0"/>
              <a:t>column.beam1.log</a:t>
            </a:r>
          </a:p>
        </p:txBody>
      </p:sp>
      <p:sp>
        <p:nvSpPr>
          <p:cNvPr id="10" name="TextBox 9">
            <a:extLst>
              <a:ext uri="{FF2B5EF4-FFF2-40B4-BE49-F238E27FC236}">
                <a16:creationId xmlns:a16="http://schemas.microsoft.com/office/drawing/2014/main" id="{A7BE67D7-C27E-4676-9BF9-C64AD257F53D}"/>
              </a:ext>
            </a:extLst>
          </p:cNvPr>
          <p:cNvSpPr txBox="1"/>
          <p:nvPr/>
        </p:nvSpPr>
        <p:spPr>
          <a:xfrm>
            <a:off x="1730478" y="3862968"/>
            <a:ext cx="2180405" cy="369332"/>
          </a:xfrm>
          <a:prstGeom prst="rect">
            <a:avLst/>
          </a:prstGeom>
          <a:noFill/>
        </p:spPr>
        <p:txBody>
          <a:bodyPr wrap="none" rtlCol="0">
            <a:spAutoFit/>
          </a:bodyPr>
          <a:lstStyle/>
          <a:p>
            <a:r>
              <a:rPr lang="en-US" dirty="0"/>
              <a:t>column.beam2.log</a:t>
            </a:r>
          </a:p>
        </p:txBody>
      </p:sp>
      <p:sp>
        <p:nvSpPr>
          <p:cNvPr id="11" name="Oval 10">
            <a:extLst>
              <a:ext uri="{FF2B5EF4-FFF2-40B4-BE49-F238E27FC236}">
                <a16:creationId xmlns:a16="http://schemas.microsoft.com/office/drawing/2014/main" id="{04EC9E90-D42E-4153-BA8B-D3C879666854}"/>
              </a:ext>
            </a:extLst>
          </p:cNvPr>
          <p:cNvSpPr/>
          <p:nvPr/>
        </p:nvSpPr>
        <p:spPr>
          <a:xfrm>
            <a:off x="2820679" y="2669726"/>
            <a:ext cx="2842701" cy="1055362"/>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EC1B8420-8BB4-44C9-A714-3EDA2A81114C}"/>
              </a:ext>
            </a:extLst>
          </p:cNvPr>
          <p:cNvSpPr txBox="1"/>
          <p:nvPr/>
        </p:nvSpPr>
        <p:spPr>
          <a:xfrm>
            <a:off x="176981" y="2243690"/>
            <a:ext cx="1644445" cy="1169551"/>
          </a:xfrm>
          <a:prstGeom prst="rect">
            <a:avLst/>
          </a:prstGeom>
          <a:noFill/>
        </p:spPr>
        <p:txBody>
          <a:bodyPr wrap="square" rtlCol="0">
            <a:spAutoFit/>
          </a:bodyPr>
          <a:lstStyle/>
          <a:p>
            <a:r>
              <a:rPr lang="en-US" sz="1400" b="1" dirty="0"/>
              <a:t>“Good quality”</a:t>
            </a:r>
            <a:r>
              <a:rPr lang="en-US" sz="1400" dirty="0"/>
              <a:t> mesh is more likely to converge without issues.  Best quality is 1.0</a:t>
            </a:r>
            <a:endParaRPr lang="en-US" sz="1400" i="1" dirty="0"/>
          </a:p>
        </p:txBody>
      </p:sp>
      <p:cxnSp>
        <p:nvCxnSpPr>
          <p:cNvPr id="19" name="Straight Arrow Connector 18">
            <a:extLst>
              <a:ext uri="{FF2B5EF4-FFF2-40B4-BE49-F238E27FC236}">
                <a16:creationId xmlns:a16="http://schemas.microsoft.com/office/drawing/2014/main" id="{68A1048E-5375-4524-9E2D-4A37FB9567C5}"/>
              </a:ext>
            </a:extLst>
          </p:cNvPr>
          <p:cNvCxnSpPr>
            <a:cxnSpLocks/>
            <a:stCxn id="12" idx="3"/>
            <a:endCxn id="11" idx="2"/>
          </p:cNvCxnSpPr>
          <p:nvPr/>
        </p:nvCxnSpPr>
        <p:spPr>
          <a:xfrm>
            <a:off x="1821426" y="2828466"/>
            <a:ext cx="999253" cy="3689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9D670290-E0BD-4280-91B2-B38D5D6B9E20}"/>
              </a:ext>
            </a:extLst>
          </p:cNvPr>
          <p:cNvSpPr/>
          <p:nvPr/>
        </p:nvSpPr>
        <p:spPr>
          <a:xfrm>
            <a:off x="2786266" y="5541976"/>
            <a:ext cx="2842701" cy="1055362"/>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DD360AD1-83C6-45DC-8EF6-59DABE46A1D7}"/>
              </a:ext>
            </a:extLst>
          </p:cNvPr>
          <p:cNvSpPr txBox="1"/>
          <p:nvPr/>
        </p:nvSpPr>
        <p:spPr>
          <a:xfrm>
            <a:off x="142568" y="5115940"/>
            <a:ext cx="1644445" cy="1169551"/>
          </a:xfrm>
          <a:prstGeom prst="rect">
            <a:avLst/>
          </a:prstGeom>
          <a:noFill/>
        </p:spPr>
        <p:txBody>
          <a:bodyPr wrap="square" rtlCol="0">
            <a:spAutoFit/>
          </a:bodyPr>
          <a:lstStyle/>
          <a:p>
            <a:r>
              <a:rPr lang="en-US" sz="1400" b="1" dirty="0"/>
              <a:t>“Bad quality”</a:t>
            </a:r>
            <a:r>
              <a:rPr lang="en-US" sz="1400" dirty="0"/>
              <a:t> mesh is likely to trigger solve failures.  Worst quality is &lt;= 0.0</a:t>
            </a:r>
            <a:endParaRPr lang="en-US" sz="1400" i="1" dirty="0"/>
          </a:p>
        </p:txBody>
      </p:sp>
      <p:cxnSp>
        <p:nvCxnSpPr>
          <p:cNvPr id="25" name="Straight Arrow Connector 24">
            <a:extLst>
              <a:ext uri="{FF2B5EF4-FFF2-40B4-BE49-F238E27FC236}">
                <a16:creationId xmlns:a16="http://schemas.microsoft.com/office/drawing/2014/main" id="{CEACA10A-8E54-4DF8-9EBC-6E0240365DA6}"/>
              </a:ext>
            </a:extLst>
          </p:cNvPr>
          <p:cNvCxnSpPr>
            <a:cxnSpLocks/>
            <a:stCxn id="24" idx="3"/>
            <a:endCxn id="23" idx="2"/>
          </p:cNvCxnSpPr>
          <p:nvPr/>
        </p:nvCxnSpPr>
        <p:spPr>
          <a:xfrm>
            <a:off x="1787013" y="5700716"/>
            <a:ext cx="999253" cy="3689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39782EC1-1F2A-409A-8DE8-61CB8F8BFBD3}"/>
              </a:ext>
            </a:extLst>
          </p:cNvPr>
          <p:cNvSpPr/>
          <p:nvPr/>
        </p:nvSpPr>
        <p:spPr>
          <a:xfrm>
            <a:off x="7612105" y="5443567"/>
            <a:ext cx="2842701" cy="1055362"/>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B4BF67C-18A3-4526-9978-4F0137443CF3}"/>
              </a:ext>
            </a:extLst>
          </p:cNvPr>
          <p:cNvSpPr txBox="1"/>
          <p:nvPr/>
        </p:nvSpPr>
        <p:spPr>
          <a:xfrm>
            <a:off x="10461522" y="3012936"/>
            <a:ext cx="1644445" cy="2031325"/>
          </a:xfrm>
          <a:prstGeom prst="rect">
            <a:avLst/>
          </a:prstGeom>
          <a:noFill/>
        </p:spPr>
        <p:txBody>
          <a:bodyPr wrap="square" rtlCol="0">
            <a:spAutoFit/>
          </a:bodyPr>
          <a:lstStyle/>
          <a:p>
            <a:r>
              <a:rPr lang="en-US" sz="1400" dirty="0"/>
              <a:t>On average we have a very high quality mesh, but just a few bad elements in the wrong place at the wrong time can trigger failure.</a:t>
            </a:r>
          </a:p>
        </p:txBody>
      </p:sp>
      <p:cxnSp>
        <p:nvCxnSpPr>
          <p:cNvPr id="30" name="Straight Arrow Connector 29">
            <a:extLst>
              <a:ext uri="{FF2B5EF4-FFF2-40B4-BE49-F238E27FC236}">
                <a16:creationId xmlns:a16="http://schemas.microsoft.com/office/drawing/2014/main" id="{901A4A7F-E369-4707-8661-FB75FB600576}"/>
              </a:ext>
            </a:extLst>
          </p:cNvPr>
          <p:cNvCxnSpPr>
            <a:cxnSpLocks/>
            <a:stCxn id="29" idx="2"/>
            <a:endCxn id="26" idx="6"/>
          </p:cNvCxnSpPr>
          <p:nvPr/>
        </p:nvCxnSpPr>
        <p:spPr>
          <a:xfrm flipH="1">
            <a:off x="10454806" y="5044261"/>
            <a:ext cx="828939" cy="9269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49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CCBC5-13CD-48B6-A42A-C4A8470E89C3}"/>
              </a:ext>
            </a:extLst>
          </p:cNvPr>
          <p:cNvSpPr>
            <a:spLocks noGrp="1"/>
          </p:cNvSpPr>
          <p:nvPr>
            <p:ph type="title"/>
          </p:nvPr>
        </p:nvSpPr>
        <p:spPr/>
        <p:txBody>
          <a:bodyPr/>
          <a:lstStyle/>
          <a:p>
            <a:r>
              <a:rPr lang="en-US" dirty="0"/>
              <a:t>Example 13: Results and discussion – what’s going on</a:t>
            </a:r>
          </a:p>
        </p:txBody>
      </p:sp>
      <p:sp>
        <p:nvSpPr>
          <p:cNvPr id="4" name="Slide Number Placeholder 3">
            <a:extLst>
              <a:ext uri="{FF2B5EF4-FFF2-40B4-BE49-F238E27FC236}">
                <a16:creationId xmlns:a16="http://schemas.microsoft.com/office/drawing/2014/main" id="{8762185A-B02D-45DA-8802-B3F283A0800E}"/>
              </a:ext>
            </a:extLst>
          </p:cNvPr>
          <p:cNvSpPr>
            <a:spLocks noGrp="1"/>
          </p:cNvSpPr>
          <p:nvPr>
            <p:ph type="sldNum" sz="quarter" idx="4"/>
          </p:nvPr>
        </p:nvSpPr>
        <p:spPr/>
        <p:txBody>
          <a:bodyPr/>
          <a:lstStyle/>
          <a:p>
            <a:pPr algn="ctr"/>
            <a:fld id="{F6B149FD-26F7-3645-B4E7-BA8B8CC5EEA8}" type="slidenum">
              <a:rPr lang="en-US" smtClean="0"/>
              <a:pPr algn="ctr"/>
              <a:t>171</a:t>
            </a:fld>
            <a:endParaRPr lang="en-US" dirty="0"/>
          </a:p>
        </p:txBody>
      </p:sp>
      <p:pic>
        <p:nvPicPr>
          <p:cNvPr id="6" name="Picture 5">
            <a:extLst>
              <a:ext uri="{FF2B5EF4-FFF2-40B4-BE49-F238E27FC236}">
                <a16:creationId xmlns:a16="http://schemas.microsoft.com/office/drawing/2014/main" id="{72433507-87BC-463B-AEB1-7C478D54D060}"/>
              </a:ext>
            </a:extLst>
          </p:cNvPr>
          <p:cNvPicPr>
            <a:picLocks noChangeAspect="1"/>
          </p:cNvPicPr>
          <p:nvPr/>
        </p:nvPicPr>
        <p:blipFill>
          <a:blip r:embed="rId2"/>
          <a:stretch>
            <a:fillRect/>
          </a:stretch>
        </p:blipFill>
        <p:spPr>
          <a:xfrm>
            <a:off x="6196167" y="2200308"/>
            <a:ext cx="5752148" cy="3562365"/>
          </a:xfrm>
          <a:prstGeom prst="rect">
            <a:avLst/>
          </a:prstGeom>
        </p:spPr>
      </p:pic>
      <p:pic>
        <p:nvPicPr>
          <p:cNvPr id="8" name="Picture 7">
            <a:extLst>
              <a:ext uri="{FF2B5EF4-FFF2-40B4-BE49-F238E27FC236}">
                <a16:creationId xmlns:a16="http://schemas.microsoft.com/office/drawing/2014/main" id="{6CB3889A-C64E-49AF-9BD9-16B3B87B2EE1}"/>
              </a:ext>
            </a:extLst>
          </p:cNvPr>
          <p:cNvPicPr>
            <a:picLocks noChangeAspect="1"/>
          </p:cNvPicPr>
          <p:nvPr/>
        </p:nvPicPr>
        <p:blipFill>
          <a:blip r:embed="rId3"/>
          <a:stretch>
            <a:fillRect/>
          </a:stretch>
        </p:blipFill>
        <p:spPr>
          <a:xfrm>
            <a:off x="609600" y="2200308"/>
            <a:ext cx="5388077" cy="3562365"/>
          </a:xfrm>
          <a:prstGeom prst="rect">
            <a:avLst/>
          </a:prstGeom>
        </p:spPr>
      </p:pic>
      <p:cxnSp>
        <p:nvCxnSpPr>
          <p:cNvPr id="10" name="Straight Arrow Connector 9">
            <a:extLst>
              <a:ext uri="{FF2B5EF4-FFF2-40B4-BE49-F238E27FC236}">
                <a16:creationId xmlns:a16="http://schemas.microsoft.com/office/drawing/2014/main" id="{D07B25C8-914B-4E95-9061-29527089F251}"/>
              </a:ext>
            </a:extLst>
          </p:cNvPr>
          <p:cNvCxnSpPr>
            <a:cxnSpLocks/>
            <a:stCxn id="11" idx="2"/>
          </p:cNvCxnSpPr>
          <p:nvPr/>
        </p:nvCxnSpPr>
        <p:spPr>
          <a:xfrm flipH="1">
            <a:off x="2408903" y="1993616"/>
            <a:ext cx="1012724" cy="638171"/>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95C0CD0F-1074-4F36-A885-6C40CFDD6371}"/>
              </a:ext>
            </a:extLst>
          </p:cNvPr>
          <p:cNvSpPr txBox="1"/>
          <p:nvPr/>
        </p:nvSpPr>
        <p:spPr>
          <a:xfrm>
            <a:off x="1022556" y="1039509"/>
            <a:ext cx="4798142" cy="954107"/>
          </a:xfrm>
          <a:prstGeom prst="rect">
            <a:avLst/>
          </a:prstGeom>
          <a:noFill/>
        </p:spPr>
        <p:txBody>
          <a:bodyPr wrap="square" rtlCol="0">
            <a:spAutoFit/>
          </a:bodyPr>
          <a:lstStyle/>
          <a:p>
            <a:r>
              <a:rPr lang="en-US" sz="1400" dirty="0"/>
              <a:t>Original mesh starts with terribly-distorted elements.  The SD Hex is less forgiving of this situation than the UG hex, which only requires an integration point in the center of the element.</a:t>
            </a:r>
          </a:p>
        </p:txBody>
      </p:sp>
      <p:cxnSp>
        <p:nvCxnSpPr>
          <p:cNvPr id="14" name="Straight Arrow Connector 13">
            <a:extLst>
              <a:ext uri="{FF2B5EF4-FFF2-40B4-BE49-F238E27FC236}">
                <a16:creationId xmlns:a16="http://schemas.microsoft.com/office/drawing/2014/main" id="{C542F2FC-F5B4-44EA-90C6-B8D4EC6294DB}"/>
              </a:ext>
            </a:extLst>
          </p:cNvPr>
          <p:cNvCxnSpPr>
            <a:cxnSpLocks/>
            <a:stCxn id="15" idx="2"/>
          </p:cNvCxnSpPr>
          <p:nvPr/>
        </p:nvCxnSpPr>
        <p:spPr>
          <a:xfrm flipH="1">
            <a:off x="8160774" y="1881664"/>
            <a:ext cx="755855" cy="664891"/>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F407A4B7-3E22-4A8F-8E38-11A19289D495}"/>
              </a:ext>
            </a:extLst>
          </p:cNvPr>
          <p:cNvSpPr txBox="1"/>
          <p:nvPr/>
        </p:nvSpPr>
        <p:spPr>
          <a:xfrm>
            <a:off x="6517558" y="1143000"/>
            <a:ext cx="4798142" cy="738664"/>
          </a:xfrm>
          <a:prstGeom prst="rect">
            <a:avLst/>
          </a:prstGeom>
          <a:noFill/>
        </p:spPr>
        <p:txBody>
          <a:bodyPr wrap="square" rtlCol="0">
            <a:spAutoFit/>
          </a:bodyPr>
          <a:lstStyle/>
          <a:p>
            <a:r>
              <a:rPr lang="en-US" sz="1400" dirty="0"/>
              <a:t>Once boundary conditions are applied, the mesh distortion becomes so bad that the elements are inverted (“negative volume”).</a:t>
            </a:r>
          </a:p>
        </p:txBody>
      </p:sp>
    </p:spTree>
    <p:extLst>
      <p:ext uri="{BB962C8B-B14F-4D97-AF65-F5344CB8AC3E}">
        <p14:creationId xmlns:p14="http://schemas.microsoft.com/office/powerpoint/2010/main" val="241630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FC4B7-3316-41BA-9B8B-F98CE2584396}"/>
              </a:ext>
            </a:extLst>
          </p:cNvPr>
          <p:cNvSpPr>
            <a:spLocks noGrp="1"/>
          </p:cNvSpPr>
          <p:nvPr>
            <p:ph type="title"/>
          </p:nvPr>
        </p:nvSpPr>
        <p:spPr/>
        <p:txBody>
          <a:bodyPr/>
          <a:lstStyle/>
          <a:p>
            <a:r>
              <a:rPr lang="en-US" dirty="0"/>
              <a:t>Beware of “Solver DNA”</a:t>
            </a:r>
          </a:p>
        </p:txBody>
      </p:sp>
      <p:sp>
        <p:nvSpPr>
          <p:cNvPr id="3" name="Content Placeholder 2">
            <a:extLst>
              <a:ext uri="{FF2B5EF4-FFF2-40B4-BE49-F238E27FC236}">
                <a16:creationId xmlns:a16="http://schemas.microsoft.com/office/drawing/2014/main" id="{842CFBA8-E60F-4165-84D6-E4357DDD782D}"/>
              </a:ext>
            </a:extLst>
          </p:cNvPr>
          <p:cNvSpPr>
            <a:spLocks noGrp="1"/>
          </p:cNvSpPr>
          <p:nvPr>
            <p:ph idx="1"/>
          </p:nvPr>
        </p:nvSpPr>
        <p:spPr>
          <a:xfrm>
            <a:off x="762001" y="1447799"/>
            <a:ext cx="7079974" cy="4648201"/>
          </a:xfrm>
        </p:spPr>
        <p:txBody>
          <a:bodyPr>
            <a:normAutofit fontScale="77500" lnSpcReduction="20000"/>
          </a:bodyPr>
          <a:lstStyle/>
          <a:p>
            <a:r>
              <a:rPr lang="en-US" b="1" dirty="0">
                <a:solidFill>
                  <a:schemeClr val="tx1"/>
                </a:solidFill>
              </a:rPr>
              <a:t>There exist many (~100) additional solver commands and options, E.g.:</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Alter how aggressively Lagrange multipliers (constraint stiffness) are updated</a:t>
            </a:r>
          </a:p>
          <a:p>
            <a:pPr marL="285750" indent="-285750">
              <a:buFont typeface="Arial" panose="020B0604020202020204" pitchFamily="34" charset="0"/>
              <a:buChar char="•"/>
            </a:pPr>
            <a:r>
              <a:rPr lang="en-US" dirty="0">
                <a:solidFill>
                  <a:schemeClr val="tx1"/>
                </a:solidFill>
              </a:rPr>
              <a:t>Alter how difficult it is for constraints to change state from captured to released</a:t>
            </a:r>
          </a:p>
          <a:p>
            <a:pPr marL="285750" indent="-285750">
              <a:buFont typeface="Arial" panose="020B0604020202020204" pitchFamily="34" charset="0"/>
              <a:buChar char="•"/>
            </a:pPr>
            <a:r>
              <a:rPr lang="en-US" dirty="0">
                <a:solidFill>
                  <a:schemeClr val="tx1"/>
                </a:solidFill>
              </a:rPr>
              <a:t>Reset tolerances, Line search options, beta methods, etc.</a:t>
            </a:r>
          </a:p>
          <a:p>
            <a:endParaRPr lang="en-US" b="1" dirty="0">
              <a:solidFill>
                <a:schemeClr val="tx1"/>
              </a:solidFill>
            </a:endParaRPr>
          </a:p>
          <a:p>
            <a:r>
              <a:rPr lang="en-US" b="1" dirty="0">
                <a:solidFill>
                  <a:schemeClr val="tx1"/>
                </a:solidFill>
              </a:rPr>
              <a:t>However, Beware of ‘Solver DNA’</a:t>
            </a:r>
          </a:p>
          <a:p>
            <a:pPr marL="285750" indent="-285750">
              <a:buFont typeface="Arial" panose="020B0604020202020204" pitchFamily="34" charset="0"/>
              <a:buChar char="•"/>
            </a:pPr>
            <a:r>
              <a:rPr lang="en-US" dirty="0">
                <a:solidFill>
                  <a:schemeClr val="tx1"/>
                </a:solidFill>
              </a:rPr>
              <a:t>Often complex solver parameters are moved from one analysis to the next where </a:t>
            </a:r>
            <a:r>
              <a:rPr lang="en-US" dirty="0">
                <a:solidFill>
                  <a:srgbClr val="0070C0"/>
                </a:solidFill>
              </a:rPr>
              <a:t>the original reason for the option is lost</a:t>
            </a:r>
          </a:p>
          <a:p>
            <a:pPr marL="285750" indent="-285750">
              <a:buFont typeface="Arial" panose="020B0604020202020204" pitchFamily="34" charset="0"/>
              <a:buChar char="•"/>
            </a:pPr>
            <a:r>
              <a:rPr lang="en-US" dirty="0">
                <a:solidFill>
                  <a:schemeClr val="tx1"/>
                </a:solidFill>
              </a:rPr>
              <a:t>Many times better convergence is obtained </a:t>
            </a:r>
            <a:r>
              <a:rPr lang="en-US" dirty="0">
                <a:solidFill>
                  <a:srgbClr val="0070C0"/>
                </a:solidFill>
              </a:rPr>
              <a:t>going back to simple defaults</a:t>
            </a:r>
          </a:p>
          <a:p>
            <a:pPr marL="285750" indent="-285750">
              <a:buFont typeface="Arial" panose="020B0604020202020204" pitchFamily="34" charset="0"/>
              <a:buChar char="•"/>
            </a:pPr>
            <a:r>
              <a:rPr lang="en-US" dirty="0">
                <a:solidFill>
                  <a:schemeClr val="tx1"/>
                </a:solidFill>
              </a:rPr>
              <a:t>Often simplifying physical setup is more effective for convergence (adding constraints, staging loads to limit non-linearity, displacement rather than force control, etc.)</a:t>
            </a:r>
          </a:p>
          <a:p>
            <a:endParaRPr lang="en-US" dirty="0">
              <a:solidFill>
                <a:schemeClr val="tx1"/>
              </a:solidFill>
            </a:endParaRPr>
          </a:p>
        </p:txBody>
      </p:sp>
      <p:sp>
        <p:nvSpPr>
          <p:cNvPr id="4" name="Slide Number Placeholder 3">
            <a:extLst>
              <a:ext uri="{FF2B5EF4-FFF2-40B4-BE49-F238E27FC236}">
                <a16:creationId xmlns:a16="http://schemas.microsoft.com/office/drawing/2014/main" id="{AB32E575-DC3B-4533-97AC-C9A541E26A1E}"/>
              </a:ext>
            </a:extLst>
          </p:cNvPr>
          <p:cNvSpPr>
            <a:spLocks noGrp="1"/>
          </p:cNvSpPr>
          <p:nvPr>
            <p:ph type="sldNum" sz="quarter" idx="4"/>
          </p:nvPr>
        </p:nvSpPr>
        <p:spPr/>
        <p:txBody>
          <a:bodyPr/>
          <a:lstStyle/>
          <a:p>
            <a:pPr algn="ctr"/>
            <a:fld id="{F6B149FD-26F7-3645-B4E7-BA8B8CC5EEA8}" type="slidenum">
              <a:rPr lang="en-US" smtClean="0"/>
              <a:pPr algn="ctr"/>
              <a:t>172</a:t>
            </a:fld>
            <a:endParaRPr lang="en-US" dirty="0"/>
          </a:p>
        </p:txBody>
      </p:sp>
      <p:grpSp>
        <p:nvGrpSpPr>
          <p:cNvPr id="9" name="Group 8">
            <a:extLst>
              <a:ext uri="{FF2B5EF4-FFF2-40B4-BE49-F238E27FC236}">
                <a16:creationId xmlns:a16="http://schemas.microsoft.com/office/drawing/2014/main" id="{6CC344D4-1675-4812-AD3A-EBF69DFE340D}"/>
              </a:ext>
            </a:extLst>
          </p:cNvPr>
          <p:cNvGrpSpPr/>
          <p:nvPr/>
        </p:nvGrpSpPr>
        <p:grpSpPr>
          <a:xfrm>
            <a:off x="7971183" y="1928191"/>
            <a:ext cx="3737943" cy="3001618"/>
            <a:chOff x="7971183" y="2534478"/>
            <a:chExt cx="3737943" cy="3001618"/>
          </a:xfrm>
        </p:grpSpPr>
        <p:sp>
          <p:nvSpPr>
            <p:cNvPr id="8" name="Rectangle 7">
              <a:extLst>
                <a:ext uri="{FF2B5EF4-FFF2-40B4-BE49-F238E27FC236}">
                  <a16:creationId xmlns:a16="http://schemas.microsoft.com/office/drawing/2014/main" id="{5DD40D7E-8FF6-4F20-BB94-A441A891B7B1}"/>
                </a:ext>
              </a:extLst>
            </p:cNvPr>
            <p:cNvSpPr/>
            <p:nvPr/>
          </p:nvSpPr>
          <p:spPr>
            <a:xfrm>
              <a:off x="7971183" y="2534478"/>
              <a:ext cx="3737943" cy="300161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C207B76A-16C4-491B-8102-C757ADEC2B9A}"/>
                </a:ext>
              </a:extLst>
            </p:cNvPr>
            <p:cNvPicPr>
              <a:picLocks noChangeAspect="1"/>
            </p:cNvPicPr>
            <p:nvPr/>
          </p:nvPicPr>
          <p:blipFill>
            <a:blip r:embed="rId2"/>
            <a:stretch>
              <a:fillRect/>
            </a:stretch>
          </p:blipFill>
          <p:spPr>
            <a:xfrm>
              <a:off x="8030819" y="2960602"/>
              <a:ext cx="3638550" cy="1257300"/>
            </a:xfrm>
            <a:prstGeom prst="rect">
              <a:avLst/>
            </a:prstGeom>
          </p:spPr>
        </p:pic>
        <p:sp>
          <p:nvSpPr>
            <p:cNvPr id="7" name="TextBox 6">
              <a:extLst>
                <a:ext uri="{FF2B5EF4-FFF2-40B4-BE49-F238E27FC236}">
                  <a16:creationId xmlns:a16="http://schemas.microsoft.com/office/drawing/2014/main" id="{403133DC-F5F7-4744-83F1-C991BDD61579}"/>
                </a:ext>
              </a:extLst>
            </p:cNvPr>
            <p:cNvSpPr txBox="1"/>
            <p:nvPr/>
          </p:nvSpPr>
          <p:spPr>
            <a:xfrm>
              <a:off x="8407436" y="4697720"/>
              <a:ext cx="3231286" cy="646331"/>
            </a:xfrm>
            <a:prstGeom prst="rect">
              <a:avLst/>
            </a:prstGeom>
            <a:noFill/>
          </p:spPr>
          <p:txBody>
            <a:bodyPr wrap="square" rtlCol="0">
              <a:spAutoFit/>
            </a:bodyPr>
            <a:lstStyle/>
            <a:p>
              <a:r>
                <a:rPr lang="en-US" b="1" i="1" dirty="0">
                  <a:solidFill>
                    <a:srgbClr val="00B050"/>
                  </a:solidFill>
                </a:rPr>
                <a:t>Don’t copy your neighbors solver settings!</a:t>
              </a:r>
            </a:p>
          </p:txBody>
        </p:sp>
      </p:grpSp>
    </p:spTree>
    <p:extLst>
      <p:ext uri="{BB962C8B-B14F-4D97-AF65-F5344CB8AC3E}">
        <p14:creationId xmlns:p14="http://schemas.microsoft.com/office/powerpoint/2010/main" val="182748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C3B87-FF22-4D4F-9F26-BB96157EB11F}"/>
              </a:ext>
            </a:extLst>
          </p:cNvPr>
          <p:cNvSpPr>
            <a:spLocks noGrp="1"/>
          </p:cNvSpPr>
          <p:nvPr>
            <p:ph type="title"/>
          </p:nvPr>
        </p:nvSpPr>
        <p:spPr/>
        <p:txBody>
          <a:bodyPr/>
          <a:lstStyle/>
          <a:p>
            <a:r>
              <a:rPr lang="en-US" dirty="0"/>
              <a:t>Working with large models (1/2)</a:t>
            </a:r>
          </a:p>
        </p:txBody>
      </p:sp>
      <p:sp>
        <p:nvSpPr>
          <p:cNvPr id="3" name="Content Placeholder 2">
            <a:extLst>
              <a:ext uri="{FF2B5EF4-FFF2-40B4-BE49-F238E27FC236}">
                <a16:creationId xmlns:a16="http://schemas.microsoft.com/office/drawing/2014/main" id="{E6B4F091-6C27-4C62-8599-FAD47D48C6FE}"/>
              </a:ext>
            </a:extLst>
          </p:cNvPr>
          <p:cNvSpPr>
            <a:spLocks noGrp="1"/>
          </p:cNvSpPr>
          <p:nvPr>
            <p:ph idx="1"/>
          </p:nvPr>
        </p:nvSpPr>
        <p:spPr>
          <a:xfrm>
            <a:off x="762000" y="1447799"/>
            <a:ext cx="6682409" cy="4648201"/>
          </a:xfrm>
        </p:spPr>
        <p:txBody>
          <a:bodyPr>
            <a:normAutofit fontScale="92500" lnSpcReduction="20000"/>
          </a:bodyPr>
          <a:lstStyle/>
          <a:p>
            <a:pPr marL="342900" indent="-342900">
              <a:buFont typeface="Arial" panose="020B0604020202020204" pitchFamily="34" charset="0"/>
              <a:buChar char="•"/>
            </a:pPr>
            <a:r>
              <a:rPr lang="en-US" b="1" dirty="0"/>
              <a:t>Large and complex models pose some particular challenges for implicit</a:t>
            </a:r>
          </a:p>
          <a:p>
            <a:pPr marL="342900" indent="-342900">
              <a:buFont typeface="Arial" panose="020B0604020202020204" pitchFamily="34" charset="0"/>
              <a:buChar char="•"/>
            </a:pPr>
            <a:r>
              <a:rPr lang="en-US" b="1" dirty="0"/>
              <a:t>Memory requirements:</a:t>
            </a:r>
          </a:p>
          <a:p>
            <a:pPr marL="800100" lvl="1" indent="-342900">
              <a:buFont typeface="Arial" panose="020B0604020202020204" pitchFamily="34" charset="0"/>
              <a:buChar char="•"/>
            </a:pPr>
            <a:r>
              <a:rPr lang="en-US" dirty="0"/>
              <a:t>Full tangent preconditioner may run out of memory</a:t>
            </a:r>
          </a:p>
          <a:p>
            <a:pPr marL="800100" lvl="1" indent="-342900">
              <a:buFont typeface="Arial" panose="020B0604020202020204" pitchFamily="34" charset="0"/>
              <a:buChar char="•"/>
            </a:pPr>
            <a:r>
              <a:rPr lang="en-US" dirty="0"/>
              <a:t>Potential remedy: use fewer processes per node (“</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ppn</a:t>
            </a:r>
            <a:r>
              <a:rPr lang="en-US" dirty="0"/>
              <a:t>“ option to </a:t>
            </a:r>
            <a:r>
              <a:rPr lang="en-US" dirty="0" err="1">
                <a:latin typeface="Courier New" panose="02070309020205020404" pitchFamily="49" charset="0"/>
                <a:cs typeface="Courier New" panose="02070309020205020404" pitchFamily="49" charset="0"/>
              </a:rPr>
              <a:t>sierra</a:t>
            </a:r>
            <a:r>
              <a:rPr lang="en-US" dirty="0"/>
              <a:t> script)</a:t>
            </a:r>
          </a:p>
          <a:p>
            <a:pPr marL="342900" indent="-342900">
              <a:buFont typeface="Arial" panose="020B0604020202020204" pitchFamily="34" charset="0"/>
              <a:buChar char="•"/>
            </a:pPr>
            <a:r>
              <a:rPr lang="en-US" b="1" dirty="0"/>
              <a:t>Solve speed – full tangent preconditioner:</a:t>
            </a:r>
          </a:p>
          <a:p>
            <a:pPr marL="800100" lvl="1" indent="-342900">
              <a:buFont typeface="Arial" panose="020B0604020202020204" pitchFamily="34" charset="0"/>
              <a:buChar char="•"/>
            </a:pPr>
            <a:r>
              <a:rPr lang="en-US" dirty="0"/>
              <a:t>Full tangent preconditioner may be very slow to update or apply (“U” in the log file)</a:t>
            </a:r>
          </a:p>
          <a:p>
            <a:pPr marL="800100" lvl="1" indent="-342900">
              <a:buFont typeface="Arial" panose="020B0604020202020204" pitchFamily="34" charset="0"/>
              <a:buChar char="•"/>
            </a:pPr>
            <a:r>
              <a:rPr lang="en-US" dirty="0"/>
              <a:t>Typically run on multiple processors, and more processors increase the number of linear iterations required to solve the coarse grid in FETI.  </a:t>
            </a:r>
            <a:r>
              <a:rPr lang="en-US" dirty="0">
                <a:solidFill>
                  <a:srgbClr val="FF0000"/>
                </a:solidFill>
              </a:rPr>
              <a:t>More iterations </a:t>
            </a:r>
            <a:r>
              <a:rPr lang="en-US" dirty="0">
                <a:solidFill>
                  <a:srgbClr val="FF0000"/>
                </a:solidFill>
                <a:sym typeface="Wingdings" panose="05000000000000000000" pitchFamily="2" charset="2"/>
              </a:rPr>
              <a:t> More time  Less efficient solution.</a:t>
            </a:r>
          </a:p>
          <a:p>
            <a:pPr marL="342900" indent="-342900">
              <a:buFont typeface="Arial" panose="020B0604020202020204" pitchFamily="34" charset="0"/>
              <a:buChar char="•"/>
            </a:pPr>
            <a:r>
              <a:rPr lang="en-US" b="1" dirty="0">
                <a:solidFill>
                  <a:schemeClr val="tx1"/>
                </a:solidFill>
                <a:sym typeface="Wingdings" panose="05000000000000000000" pitchFamily="2" charset="2"/>
              </a:rPr>
              <a:t>Solve speed – Nodal preconditioner</a:t>
            </a:r>
          </a:p>
          <a:p>
            <a:pPr marL="800100" lvl="1" indent="-342900">
              <a:buFont typeface="Arial" panose="020B0604020202020204" pitchFamily="34" charset="0"/>
              <a:buChar char="•"/>
            </a:pPr>
            <a:r>
              <a:rPr lang="en-US" dirty="0">
                <a:solidFill>
                  <a:schemeClr val="tx1"/>
                </a:solidFill>
                <a:sym typeface="Wingdings" panose="05000000000000000000" pitchFamily="2" charset="2"/>
              </a:rPr>
              <a:t>More nodes may require more CG iterations.</a:t>
            </a:r>
          </a:p>
          <a:p>
            <a:pPr marL="800100" lvl="1" indent="-342900">
              <a:buFont typeface="Arial" panose="020B0604020202020204" pitchFamily="34" charset="0"/>
              <a:buChar char="•"/>
            </a:pPr>
            <a:r>
              <a:rPr lang="en-US" dirty="0"/>
              <a:t> </a:t>
            </a:r>
            <a:r>
              <a:rPr lang="en-US" dirty="0">
                <a:solidFill>
                  <a:srgbClr val="FF0000"/>
                </a:solidFill>
              </a:rPr>
              <a:t>More iterations </a:t>
            </a:r>
            <a:r>
              <a:rPr lang="en-US" dirty="0">
                <a:solidFill>
                  <a:srgbClr val="FF0000"/>
                </a:solidFill>
                <a:sym typeface="Wingdings" panose="05000000000000000000" pitchFamily="2" charset="2"/>
              </a:rPr>
              <a:t> More time  Less efficient solution.</a:t>
            </a:r>
            <a:endParaRPr lang="en-US" dirty="0">
              <a:solidFill>
                <a:schemeClr val="tx1"/>
              </a:solidFill>
              <a:sym typeface="Wingdings" panose="05000000000000000000" pitchFamily="2" charset="2"/>
            </a:endParaRPr>
          </a:p>
        </p:txBody>
      </p:sp>
      <p:sp>
        <p:nvSpPr>
          <p:cNvPr id="4" name="Slide Number Placeholder 3">
            <a:extLst>
              <a:ext uri="{FF2B5EF4-FFF2-40B4-BE49-F238E27FC236}">
                <a16:creationId xmlns:a16="http://schemas.microsoft.com/office/drawing/2014/main" id="{269F5530-6B13-4E09-9A96-1768C3BA1F2C}"/>
              </a:ext>
            </a:extLst>
          </p:cNvPr>
          <p:cNvSpPr>
            <a:spLocks noGrp="1"/>
          </p:cNvSpPr>
          <p:nvPr>
            <p:ph type="sldNum" sz="quarter" idx="4"/>
          </p:nvPr>
        </p:nvSpPr>
        <p:spPr/>
        <p:txBody>
          <a:bodyPr/>
          <a:lstStyle/>
          <a:p>
            <a:pPr algn="ctr"/>
            <a:fld id="{F6B149FD-26F7-3645-B4E7-BA8B8CC5EEA8}" type="slidenum">
              <a:rPr lang="en-US" smtClean="0"/>
              <a:pPr algn="ctr"/>
              <a:t>173</a:t>
            </a:fld>
            <a:endParaRPr lang="en-US" dirty="0"/>
          </a:p>
        </p:txBody>
      </p:sp>
      <p:pic>
        <p:nvPicPr>
          <p:cNvPr id="5" name="Picture 4">
            <a:extLst>
              <a:ext uri="{FF2B5EF4-FFF2-40B4-BE49-F238E27FC236}">
                <a16:creationId xmlns:a16="http://schemas.microsoft.com/office/drawing/2014/main" id="{322D701D-13D1-458E-AE69-684DB28E5D01}"/>
              </a:ext>
            </a:extLst>
          </p:cNvPr>
          <p:cNvPicPr>
            <a:picLocks noChangeAspect="1"/>
          </p:cNvPicPr>
          <p:nvPr/>
        </p:nvPicPr>
        <p:blipFill>
          <a:blip r:embed="rId2"/>
          <a:stretch>
            <a:fillRect/>
          </a:stretch>
        </p:blipFill>
        <p:spPr>
          <a:xfrm>
            <a:off x="7821151" y="2126801"/>
            <a:ext cx="3863030" cy="2604398"/>
          </a:xfrm>
          <a:prstGeom prst="rect">
            <a:avLst/>
          </a:prstGeom>
        </p:spPr>
      </p:pic>
    </p:spTree>
    <p:extLst>
      <p:ext uri="{BB962C8B-B14F-4D97-AF65-F5344CB8AC3E}">
        <p14:creationId xmlns:p14="http://schemas.microsoft.com/office/powerpoint/2010/main" val="196952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C3B87-FF22-4D4F-9F26-BB96157EB11F}"/>
              </a:ext>
            </a:extLst>
          </p:cNvPr>
          <p:cNvSpPr>
            <a:spLocks noGrp="1"/>
          </p:cNvSpPr>
          <p:nvPr>
            <p:ph type="title"/>
          </p:nvPr>
        </p:nvSpPr>
        <p:spPr/>
        <p:txBody>
          <a:bodyPr/>
          <a:lstStyle/>
          <a:p>
            <a:r>
              <a:rPr lang="en-US" dirty="0"/>
              <a:t>Working with large models (2/2)</a:t>
            </a:r>
          </a:p>
        </p:txBody>
      </p:sp>
      <p:sp>
        <p:nvSpPr>
          <p:cNvPr id="3" name="Content Placeholder 2">
            <a:extLst>
              <a:ext uri="{FF2B5EF4-FFF2-40B4-BE49-F238E27FC236}">
                <a16:creationId xmlns:a16="http://schemas.microsoft.com/office/drawing/2014/main" id="{E6B4F091-6C27-4C62-8599-FAD47D48C6FE}"/>
              </a:ext>
            </a:extLst>
          </p:cNvPr>
          <p:cNvSpPr>
            <a:spLocks noGrp="1"/>
          </p:cNvSpPr>
          <p:nvPr>
            <p:ph idx="1"/>
          </p:nvPr>
        </p:nvSpPr>
        <p:spPr>
          <a:xfrm>
            <a:off x="762001" y="1447799"/>
            <a:ext cx="6831968" cy="4648201"/>
          </a:xfrm>
        </p:spPr>
        <p:txBody>
          <a:bodyPr>
            <a:normAutofit lnSpcReduction="10000"/>
          </a:bodyPr>
          <a:lstStyle/>
          <a:p>
            <a:pPr marL="342900" indent="-342900">
              <a:buFont typeface="Arial" panose="020B0604020202020204" pitchFamily="34" charset="0"/>
              <a:buChar char="•"/>
            </a:pPr>
            <a:r>
              <a:rPr lang="en-US" b="1" dirty="0">
                <a:solidFill>
                  <a:schemeClr val="tx1"/>
                </a:solidFill>
              </a:rPr>
              <a:t>Large models with complexity </a:t>
            </a:r>
            <a:r>
              <a:rPr lang="en-US" dirty="0">
                <a:solidFill>
                  <a:schemeClr val="tx1"/>
                </a:solidFill>
              </a:rPr>
              <a:t>(e.g. contact, many blocks):</a:t>
            </a:r>
          </a:p>
          <a:p>
            <a:pPr marL="800100" lvl="1" indent="-342900">
              <a:buFont typeface="Arial" panose="020B0604020202020204" pitchFamily="34" charset="0"/>
              <a:buChar char="•"/>
            </a:pPr>
            <a:r>
              <a:rPr lang="en-US" dirty="0">
                <a:solidFill>
                  <a:schemeClr val="tx1"/>
                </a:solidFill>
              </a:rPr>
              <a:t>Anything that’s hard already is made worse by adding contact.</a:t>
            </a:r>
          </a:p>
          <a:p>
            <a:pPr marL="800100" lvl="1" indent="-342900">
              <a:buFont typeface="Arial" panose="020B0604020202020204" pitchFamily="34" charset="0"/>
              <a:buChar char="•"/>
            </a:pPr>
            <a:r>
              <a:rPr lang="en-US" dirty="0">
                <a:solidFill>
                  <a:schemeClr val="tx1"/>
                </a:solidFill>
              </a:rPr>
              <a:t>Likelihood of very poor conditioning (very large, very small elements)</a:t>
            </a:r>
          </a:p>
          <a:p>
            <a:pPr marL="800100" lvl="1" indent="-342900">
              <a:buFont typeface="Arial" panose="020B0604020202020204" pitchFamily="34" charset="0"/>
              <a:buChar char="•"/>
            </a:pPr>
            <a:r>
              <a:rPr lang="en-US" dirty="0">
                <a:solidFill>
                  <a:schemeClr val="tx1"/>
                </a:solidFill>
              </a:rPr>
              <a:t>Overlap is very likely.</a:t>
            </a:r>
          </a:p>
          <a:p>
            <a:pPr marL="800100" lvl="1" indent="-342900">
              <a:buFont typeface="Arial" panose="020B0604020202020204" pitchFamily="34" charset="0"/>
              <a:buChar char="•"/>
            </a:pPr>
            <a:r>
              <a:rPr lang="en-US" dirty="0">
                <a:solidFill>
                  <a:schemeClr val="tx1"/>
                </a:solidFill>
              </a:rPr>
              <a:t>Potential for issues multiplies with number of blocks.</a:t>
            </a:r>
          </a:p>
          <a:p>
            <a:pPr marL="342900" indent="-342900">
              <a:buFont typeface="Arial" panose="020B0604020202020204" pitchFamily="34" charset="0"/>
              <a:buChar char="•"/>
            </a:pPr>
            <a:r>
              <a:rPr lang="en-US" b="1" dirty="0">
                <a:solidFill>
                  <a:schemeClr val="tx1"/>
                </a:solidFill>
              </a:rPr>
              <a:t>Recommendations</a:t>
            </a:r>
            <a:r>
              <a:rPr lang="en-US" dirty="0">
                <a:solidFill>
                  <a:schemeClr val="tx1"/>
                </a:solidFill>
              </a:rPr>
              <a:t>:</a:t>
            </a:r>
          </a:p>
          <a:p>
            <a:pPr marL="800100" lvl="1" indent="-342900">
              <a:buFont typeface="Arial" panose="020B0604020202020204" pitchFamily="34" charset="0"/>
              <a:buChar char="•"/>
            </a:pPr>
            <a:r>
              <a:rPr lang="en-US" dirty="0">
                <a:solidFill>
                  <a:schemeClr val="tx1"/>
                </a:solidFill>
              </a:rPr>
              <a:t>Start small.  Build and test individual subassemblies using simpler loads and boundary conditions to verify no issues.</a:t>
            </a:r>
          </a:p>
          <a:p>
            <a:pPr marL="800100" lvl="1" indent="-342900">
              <a:buFont typeface="Arial" panose="020B0604020202020204" pitchFamily="34" charset="0"/>
              <a:buChar char="•"/>
            </a:pPr>
            <a:r>
              <a:rPr lang="en-US" dirty="0">
                <a:solidFill>
                  <a:schemeClr val="tx1"/>
                </a:solidFill>
              </a:rPr>
              <a:t>Combine assemblies and build incrementally.</a:t>
            </a:r>
          </a:p>
          <a:p>
            <a:pPr marL="800100" lvl="1" indent="-342900">
              <a:buFont typeface="Arial" panose="020B0604020202020204" pitchFamily="34" charset="0"/>
              <a:buChar char="•"/>
            </a:pPr>
            <a:r>
              <a:rPr lang="en-US" dirty="0">
                <a:solidFill>
                  <a:schemeClr val="tx1"/>
                </a:solidFill>
              </a:rPr>
              <a:t>Use restart files if solution speed is too slow to complete in queue time.</a:t>
            </a:r>
          </a:p>
        </p:txBody>
      </p:sp>
      <p:sp>
        <p:nvSpPr>
          <p:cNvPr id="4" name="Slide Number Placeholder 3">
            <a:extLst>
              <a:ext uri="{FF2B5EF4-FFF2-40B4-BE49-F238E27FC236}">
                <a16:creationId xmlns:a16="http://schemas.microsoft.com/office/drawing/2014/main" id="{269F5530-6B13-4E09-9A96-1768C3BA1F2C}"/>
              </a:ext>
            </a:extLst>
          </p:cNvPr>
          <p:cNvSpPr>
            <a:spLocks noGrp="1"/>
          </p:cNvSpPr>
          <p:nvPr>
            <p:ph type="sldNum" sz="quarter" idx="4"/>
          </p:nvPr>
        </p:nvSpPr>
        <p:spPr/>
        <p:txBody>
          <a:bodyPr/>
          <a:lstStyle/>
          <a:p>
            <a:pPr algn="ctr"/>
            <a:fld id="{F6B149FD-26F7-3645-B4E7-BA8B8CC5EEA8}" type="slidenum">
              <a:rPr lang="en-US" smtClean="0"/>
              <a:pPr algn="ctr"/>
              <a:t>174</a:t>
            </a:fld>
            <a:endParaRPr lang="en-US" dirty="0"/>
          </a:p>
        </p:txBody>
      </p:sp>
      <p:pic>
        <p:nvPicPr>
          <p:cNvPr id="7" name="Picture 6">
            <a:extLst>
              <a:ext uri="{FF2B5EF4-FFF2-40B4-BE49-F238E27FC236}">
                <a16:creationId xmlns:a16="http://schemas.microsoft.com/office/drawing/2014/main" id="{BBDCBD32-28D8-4B49-8648-3DA7373EC7FE}"/>
              </a:ext>
            </a:extLst>
          </p:cNvPr>
          <p:cNvPicPr>
            <a:picLocks noChangeAspect="1"/>
          </p:cNvPicPr>
          <p:nvPr/>
        </p:nvPicPr>
        <p:blipFill>
          <a:blip r:embed="rId2"/>
          <a:stretch>
            <a:fillRect/>
          </a:stretch>
        </p:blipFill>
        <p:spPr>
          <a:xfrm>
            <a:off x="7821151" y="2126801"/>
            <a:ext cx="3863030" cy="2604398"/>
          </a:xfrm>
          <a:prstGeom prst="rect">
            <a:avLst/>
          </a:prstGeom>
        </p:spPr>
      </p:pic>
    </p:spTree>
    <p:extLst>
      <p:ext uri="{BB962C8B-B14F-4D97-AF65-F5344CB8AC3E}">
        <p14:creationId xmlns:p14="http://schemas.microsoft.com/office/powerpoint/2010/main" val="318244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77C21-6528-4F8F-8CC2-A137877C5254}"/>
              </a:ext>
            </a:extLst>
          </p:cNvPr>
          <p:cNvSpPr>
            <a:spLocks noGrp="1"/>
          </p:cNvSpPr>
          <p:nvPr>
            <p:ph type="title"/>
          </p:nvPr>
        </p:nvSpPr>
        <p:spPr/>
        <p:txBody>
          <a:bodyPr/>
          <a:lstStyle/>
          <a:p>
            <a:r>
              <a:rPr lang="en-US" dirty="0"/>
              <a:t>Use the log file for debugging</a:t>
            </a:r>
          </a:p>
        </p:txBody>
      </p:sp>
      <p:sp>
        <p:nvSpPr>
          <p:cNvPr id="3" name="Content Placeholder 2">
            <a:extLst>
              <a:ext uri="{FF2B5EF4-FFF2-40B4-BE49-F238E27FC236}">
                <a16:creationId xmlns:a16="http://schemas.microsoft.com/office/drawing/2014/main" id="{E9405B1C-D9C0-4A2A-8B60-FA9CEE368181}"/>
              </a:ext>
            </a:extLst>
          </p:cNvPr>
          <p:cNvSpPr>
            <a:spLocks noGrp="1"/>
          </p:cNvSpPr>
          <p:nvPr>
            <p:ph idx="1"/>
          </p:nvPr>
        </p:nvSpPr>
        <p:spPr/>
        <p:txBody>
          <a:bodyPr/>
          <a:lstStyle/>
          <a:p>
            <a:r>
              <a:rPr lang="en-US" dirty="0"/>
              <a:t>The log file should be a primary source for debugging</a:t>
            </a:r>
          </a:p>
          <a:p>
            <a:pPr marL="342900" indent="-342900">
              <a:buFont typeface="Arial" panose="020B0604020202020204" pitchFamily="34" charset="0"/>
              <a:buChar char="•"/>
            </a:pPr>
            <a:r>
              <a:rPr lang="en-US" dirty="0"/>
              <a:t>Look for error and/or warning messages.  Eliminate them!</a:t>
            </a:r>
          </a:p>
          <a:p>
            <a:pPr marL="800100" lvl="1" indent="-342900">
              <a:buFont typeface="Arial" panose="020B0604020202020204" pitchFamily="34" charset="0"/>
              <a:buChar char="•"/>
            </a:pPr>
            <a:r>
              <a:rPr lang="en-US" dirty="0"/>
              <a:t>Warning messages almost always indicate a problem</a:t>
            </a:r>
          </a:p>
          <a:p>
            <a:pPr marL="342900" indent="-342900">
              <a:buFont typeface="Arial" panose="020B0604020202020204" pitchFamily="34" charset="0"/>
              <a:buChar char="•"/>
            </a:pPr>
            <a:r>
              <a:rPr lang="en-US" dirty="0"/>
              <a:t>If using adaptive time stepping, look for cutbacks</a:t>
            </a:r>
          </a:p>
          <a:p>
            <a:pPr marL="800100" lvl="1" indent="-342900">
              <a:buFont typeface="Arial" panose="020B0604020202020204" pitchFamily="34" charset="0"/>
              <a:buChar char="•"/>
            </a:pPr>
            <a:r>
              <a:rPr lang="en-US" dirty="0"/>
              <a:t>Search the log file for “cutting back”</a:t>
            </a:r>
          </a:p>
          <a:p>
            <a:pPr marL="800100" lvl="1" indent="-342900">
              <a:buFont typeface="Arial" panose="020B0604020202020204" pitchFamily="34" charset="0"/>
              <a:buChar char="•"/>
            </a:pPr>
            <a:r>
              <a:rPr lang="en-US" dirty="0"/>
              <a:t>This is often where the trouble started: inverted or poorly-shaped elements, contact lost, loss of static equilibrium, etc.</a:t>
            </a:r>
          </a:p>
          <a:p>
            <a:pPr marL="342900" indent="-342900">
              <a:buFont typeface="Arial" panose="020B0604020202020204" pitchFamily="34" charset="0"/>
              <a:buChar char="•"/>
            </a:pPr>
            <a:r>
              <a:rPr lang="en-US" dirty="0"/>
              <a:t>Look for acceptable tolerances (“&lt;A”) achieved instead of target tolerances (“&lt;T”)</a:t>
            </a:r>
          </a:p>
          <a:p>
            <a:pPr marL="800100" lvl="1" indent="-342900">
              <a:buFont typeface="Arial" panose="020B0604020202020204" pitchFamily="34" charset="0"/>
              <a:buChar char="•"/>
            </a:pPr>
            <a:r>
              <a:rPr lang="en-US" dirty="0"/>
              <a:t>Why?</a:t>
            </a:r>
          </a:p>
          <a:p>
            <a:pPr marL="800100" lvl="1" indent="-342900">
              <a:buFont typeface="Arial" panose="020B0604020202020204" pitchFamily="34" charset="0"/>
              <a:buChar char="•"/>
            </a:pPr>
            <a:r>
              <a:rPr lang="en-US" dirty="0"/>
              <a:t>Can it be avoided somehow?</a:t>
            </a:r>
          </a:p>
        </p:txBody>
      </p:sp>
      <p:sp>
        <p:nvSpPr>
          <p:cNvPr id="4" name="Slide Number Placeholder 3">
            <a:extLst>
              <a:ext uri="{FF2B5EF4-FFF2-40B4-BE49-F238E27FC236}">
                <a16:creationId xmlns:a16="http://schemas.microsoft.com/office/drawing/2014/main" id="{E1920B78-4BFB-43D5-B68A-19265A2AA2E8}"/>
              </a:ext>
            </a:extLst>
          </p:cNvPr>
          <p:cNvSpPr>
            <a:spLocks noGrp="1"/>
          </p:cNvSpPr>
          <p:nvPr>
            <p:ph type="sldNum" sz="quarter" idx="4"/>
          </p:nvPr>
        </p:nvSpPr>
        <p:spPr/>
        <p:txBody>
          <a:bodyPr/>
          <a:lstStyle/>
          <a:p>
            <a:pPr algn="ctr"/>
            <a:fld id="{F6B149FD-26F7-3645-B4E7-BA8B8CC5EEA8}" type="slidenum">
              <a:rPr lang="en-US" smtClean="0"/>
              <a:pPr algn="ctr"/>
              <a:t>175</a:t>
            </a:fld>
            <a:endParaRPr lang="en-US" dirty="0"/>
          </a:p>
        </p:txBody>
      </p:sp>
    </p:spTree>
    <p:extLst>
      <p:ext uri="{BB962C8B-B14F-4D97-AF65-F5344CB8AC3E}">
        <p14:creationId xmlns:p14="http://schemas.microsoft.com/office/powerpoint/2010/main" val="251081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B0DBD-AADB-43A5-9451-B33A3C8AF452}"/>
              </a:ext>
            </a:extLst>
          </p:cNvPr>
          <p:cNvSpPr>
            <a:spLocks noGrp="1"/>
          </p:cNvSpPr>
          <p:nvPr>
            <p:ph type="title"/>
          </p:nvPr>
        </p:nvSpPr>
        <p:spPr/>
        <p:txBody>
          <a:bodyPr/>
          <a:lstStyle/>
          <a:p>
            <a:r>
              <a:rPr lang="en-US" dirty="0"/>
              <a:t>Log file debugging: model problem solve</a:t>
            </a:r>
          </a:p>
        </p:txBody>
      </p:sp>
      <p:sp>
        <p:nvSpPr>
          <p:cNvPr id="4" name="Slide Number Placeholder 3">
            <a:extLst>
              <a:ext uri="{FF2B5EF4-FFF2-40B4-BE49-F238E27FC236}">
                <a16:creationId xmlns:a16="http://schemas.microsoft.com/office/drawing/2014/main" id="{FAE853E8-8D2A-434E-AB7C-F88DFCEEC84C}"/>
              </a:ext>
            </a:extLst>
          </p:cNvPr>
          <p:cNvSpPr>
            <a:spLocks noGrp="1"/>
          </p:cNvSpPr>
          <p:nvPr>
            <p:ph type="sldNum" sz="quarter" idx="4"/>
          </p:nvPr>
        </p:nvSpPr>
        <p:spPr/>
        <p:txBody>
          <a:bodyPr/>
          <a:lstStyle/>
          <a:p>
            <a:pPr algn="ctr"/>
            <a:fld id="{F6B149FD-26F7-3645-B4E7-BA8B8CC5EEA8}" type="slidenum">
              <a:rPr lang="en-US" smtClean="0"/>
              <a:pPr algn="ctr"/>
              <a:t>176</a:t>
            </a:fld>
            <a:endParaRPr lang="en-US" dirty="0"/>
          </a:p>
        </p:txBody>
      </p:sp>
      <p:sp>
        <p:nvSpPr>
          <p:cNvPr id="23" name="Rectangle 22">
            <a:extLst>
              <a:ext uri="{FF2B5EF4-FFF2-40B4-BE49-F238E27FC236}">
                <a16:creationId xmlns:a16="http://schemas.microsoft.com/office/drawing/2014/main" id="{5AC17F1F-755D-427F-8560-06676C08DBAD}"/>
              </a:ext>
            </a:extLst>
          </p:cNvPr>
          <p:cNvSpPr/>
          <p:nvPr/>
        </p:nvSpPr>
        <p:spPr>
          <a:xfrm>
            <a:off x="2244239" y="1195894"/>
            <a:ext cx="8244968" cy="2723823"/>
          </a:xfrm>
          <a:prstGeom prst="rect">
            <a:avLst/>
          </a:prstGeom>
        </p:spPr>
        <p:txBody>
          <a:bodyPr wrap="square">
            <a:spAutoFit/>
          </a:bodyPr>
          <a:lstStyle/>
          <a:p>
            <a:r>
              <a:rPr lang="en-US" sz="900" dirty="0">
                <a:latin typeface="Courier New" panose="02070309020205020404" pitchFamily="49" charset="0"/>
                <a:cs typeface="Courier New" panose="02070309020205020404" pitchFamily="49" charset="0"/>
              </a:rPr>
              <a:t>===========================================================================================================</a:t>
            </a:r>
          </a:p>
          <a:p>
            <a:r>
              <a:rPr lang="en-US" sz="900" dirty="0">
                <a:latin typeface="Courier New" panose="02070309020205020404" pitchFamily="49" charset="0"/>
                <a:cs typeface="Courier New" panose="02070309020205020404" pitchFamily="49" charset="0"/>
              </a:rPr>
              <a:t>Begin load step =     0 Solution period Apst_Procedure_p1 is   0.0% complete</a:t>
            </a:r>
          </a:p>
          <a:p>
            <a:r>
              <a:rPr lang="en-US" sz="900" dirty="0">
                <a:latin typeface="Courier New" panose="02070309020205020404" pitchFamily="49" charset="0"/>
                <a:cs typeface="Courier New" panose="02070309020205020404" pitchFamily="49" charset="0"/>
              </a:rPr>
              <a:t>        Old Time       Time Step        New Time       Stop Time     CPU Time(s)    Wall Time(s)</a:t>
            </a:r>
          </a:p>
          <a:p>
            <a:r>
              <a:rPr lang="en-US" sz="900" dirty="0">
                <a:latin typeface="Courier New" panose="02070309020205020404" pitchFamily="49" charset="0"/>
                <a:cs typeface="Courier New" panose="02070309020205020404" pitchFamily="49" charset="0"/>
              </a:rPr>
              <a:t>      0.0000e+00      1.0000e+00      1.0000e+00      1.0000e+00      8.1388e-01      2.0306e-02</a:t>
            </a:r>
          </a:p>
          <a:p>
            <a:r>
              <a:rPr lang="en-US" sz="900" dirty="0">
                <a:latin typeface="Courier New" panose="02070309020205020404" pitchFamily="49" charset="0"/>
                <a:cs typeface="Courier New" panose="02070309020205020404" pitchFamily="49" charset="0"/>
              </a:rPr>
              <a:t>----------------------------------------------------------------------------------------------------------- </a:t>
            </a:r>
          </a:p>
          <a:p>
            <a:r>
              <a:rPr lang="en-US" sz="900" dirty="0">
                <a:latin typeface="Courier New" panose="02070309020205020404" pitchFamily="49" charset="0"/>
                <a:cs typeface="Courier New" panose="02070309020205020404" pitchFamily="49" charset="0"/>
              </a:rPr>
              <a:t>                            LINEAR       MP                  RELATIVE     EXTERNAL</a:t>
            </a:r>
          </a:p>
          <a:p>
            <a:r>
              <a:rPr lang="en-US" sz="900" dirty="0">
                <a:latin typeface="Courier New" panose="02070309020205020404" pitchFamily="49" charset="0"/>
                <a:cs typeface="Courier New" panose="02070309020205020404" pitchFamily="49" charset="0"/>
              </a:rPr>
              <a:t>                        RBM   ITER     ITER     RESIDUAL     RESIDUAL    REFERENCE      ENERGY DISPLACEMENT</a:t>
            </a:r>
          </a:p>
          <a:p>
            <a:r>
              <a:rPr lang="en-US" sz="900" dirty="0">
                <a:latin typeface="Courier New" panose="02070309020205020404" pitchFamily="49" charset="0"/>
                <a:cs typeface="Courier New" panose="02070309020205020404" pitchFamily="49" charset="0"/>
              </a:rPr>
              <a:t>----------------------------------------------------------------------------------------------------------- </a:t>
            </a:r>
          </a:p>
          <a:p>
            <a:r>
              <a:rPr lang="en-US" sz="900" dirty="0">
                <a:latin typeface="Courier New" panose="02070309020205020404" pitchFamily="49" charset="0"/>
                <a:cs typeface="Courier New" panose="02070309020205020404" pitchFamily="49" charset="0"/>
              </a:rPr>
              <a:t>                          -      -        0    1.534e+11    9.714e-01    1.579e+11           -            -</a:t>
            </a:r>
          </a:p>
          <a:p>
            <a:r>
              <a:rPr lang="en-US" sz="900" dirty="0">
                <a:latin typeface="Courier New" panose="02070309020205020404" pitchFamily="49" charset="0"/>
                <a:cs typeface="Courier New" panose="02070309020205020404" pitchFamily="49" charset="0"/>
              </a:rPr>
              <a:t>                          0   U  1        1    5.045e+10    6.957e-01    7.252e+10   5.301e+08    7.486e+00</a:t>
            </a:r>
          </a:p>
          <a:p>
            <a:r>
              <a:rPr lang="en-US" sz="900" dirty="0">
                <a:latin typeface="Courier New" panose="02070309020205020404" pitchFamily="49" charset="0"/>
                <a:cs typeface="Courier New" panose="02070309020205020404" pitchFamily="49" charset="0"/>
              </a:rPr>
              <a:t>                          0      1        2    2.802e+10    4.079e-01    6.870e+10   1.865e+08    5.993e-01</a:t>
            </a:r>
          </a:p>
          <a:p>
            <a:r>
              <a:rPr lang="en-US" sz="900" dirty="0">
                <a:latin typeface="Courier New" panose="02070309020205020404" pitchFamily="49" charset="0"/>
                <a:cs typeface="Courier New" panose="02070309020205020404" pitchFamily="49" charset="0"/>
              </a:rPr>
              <a:t>                          0      1        3    8.507e+09    1.272e-01    6.690e+10   1.025e+06    1.696e-01</a:t>
            </a:r>
          </a:p>
          <a:p>
            <a:r>
              <a:rPr lang="en-US" sz="900" dirty="0">
                <a:latin typeface="Courier New" panose="02070309020205020404" pitchFamily="49" charset="0"/>
                <a:cs typeface="Courier New" panose="02070309020205020404" pitchFamily="49" charset="0"/>
              </a:rPr>
              <a:t>                          0      1        4    1.399e+09    2.112e-02    6.621e+10   3.374e+03    1.777e-03</a:t>
            </a:r>
          </a:p>
          <a:p>
            <a:r>
              <a:rPr lang="en-US" sz="900" dirty="0">
                <a:latin typeface="Courier New" panose="02070309020205020404" pitchFamily="49" charset="0"/>
                <a:cs typeface="Courier New" panose="02070309020205020404" pitchFamily="49" charset="0"/>
              </a:rPr>
              <a:t>                          0      1        5    6.609e+08    9.969e-03    6.630e+10   6.803e+03    1.677e-04</a:t>
            </a:r>
          </a:p>
          <a:p>
            <a:r>
              <a:rPr lang="en-US" sz="900" dirty="0">
                <a:latin typeface="Courier New" panose="02070309020205020404" pitchFamily="49" charset="0"/>
                <a:cs typeface="Courier New" panose="02070309020205020404" pitchFamily="49" charset="0"/>
              </a:rPr>
              <a:t>                          0      1        6    2.010e+08    3.031e-03    6.632e+10   8.050e+01    4.362e-05</a:t>
            </a:r>
          </a:p>
          <a:p>
            <a:r>
              <a:rPr lang="en-US" sz="900" dirty="0">
                <a:latin typeface="Courier New" panose="02070309020205020404" pitchFamily="49" charset="0"/>
                <a:cs typeface="Courier New" panose="02070309020205020404" pitchFamily="49" charset="0"/>
              </a:rPr>
              <a:t>                          0      1        7    7.116e+07    1.073e-03    6.631e+10   4.210e-01    9.116e-06</a:t>
            </a:r>
          </a:p>
          <a:p>
            <a:r>
              <a:rPr lang="en-US" sz="900" dirty="0">
                <a:latin typeface="Courier New" panose="02070309020205020404" pitchFamily="49" charset="0"/>
                <a:cs typeface="Courier New" panose="02070309020205020404" pitchFamily="49" charset="0"/>
              </a:rPr>
              <a:t>                          0      1        8    3.546e+07    5.348e-04    6.630e+10   4.855e-02    1.109e-06</a:t>
            </a:r>
          </a:p>
          <a:p>
            <a:r>
              <a:rPr lang="en-US" sz="900" dirty="0">
                <a:latin typeface="Courier New" panose="02070309020205020404" pitchFamily="49" charset="0"/>
                <a:cs typeface="Courier New" panose="02070309020205020404" pitchFamily="49" charset="0"/>
              </a:rPr>
              <a:t>                          0      1        9    1.414e+07    2.133e-04    6.631e+10   1.567e-02    2.213e-07</a:t>
            </a:r>
          </a:p>
          <a:p>
            <a:r>
              <a:rPr lang="en-US" sz="900" dirty="0">
                <a:latin typeface="Courier New" panose="02070309020205020404" pitchFamily="49" charset="0"/>
                <a:cs typeface="Courier New" panose="02070309020205020404" pitchFamily="49" charset="0"/>
              </a:rPr>
              <a:t>                          0      1       10    4.935e+06    7.443e-05&lt;T  6.631e+10   1.533e-03    2.833e-08</a:t>
            </a:r>
          </a:p>
        </p:txBody>
      </p:sp>
      <p:sp>
        <p:nvSpPr>
          <p:cNvPr id="24" name="TextBox 23">
            <a:extLst>
              <a:ext uri="{FF2B5EF4-FFF2-40B4-BE49-F238E27FC236}">
                <a16:creationId xmlns:a16="http://schemas.microsoft.com/office/drawing/2014/main" id="{7D761E19-CBB0-4BA1-B2A4-59E59EB764C3}"/>
              </a:ext>
            </a:extLst>
          </p:cNvPr>
          <p:cNvSpPr txBox="1"/>
          <p:nvPr/>
        </p:nvSpPr>
        <p:spPr>
          <a:xfrm>
            <a:off x="5068318" y="4416069"/>
            <a:ext cx="1225405" cy="830997"/>
          </a:xfrm>
          <a:prstGeom prst="rect">
            <a:avLst/>
          </a:prstGeom>
          <a:noFill/>
        </p:spPr>
        <p:txBody>
          <a:bodyPr wrap="square" rtlCol="0">
            <a:spAutoFit/>
          </a:bodyPr>
          <a:lstStyle/>
          <a:p>
            <a:r>
              <a:rPr lang="en-US" sz="1600" dirty="0">
                <a:solidFill>
                  <a:srgbClr val="00B050"/>
                </a:solidFill>
              </a:rPr>
              <a:t>2-norm of nodal force imbalance</a:t>
            </a:r>
          </a:p>
        </p:txBody>
      </p:sp>
      <p:cxnSp>
        <p:nvCxnSpPr>
          <p:cNvPr id="25" name="Straight Arrow Connector 24">
            <a:extLst>
              <a:ext uri="{FF2B5EF4-FFF2-40B4-BE49-F238E27FC236}">
                <a16:creationId xmlns:a16="http://schemas.microsoft.com/office/drawing/2014/main" id="{B79E11EE-2F8D-485F-A118-ECDF3297531D}"/>
              </a:ext>
            </a:extLst>
          </p:cNvPr>
          <p:cNvCxnSpPr>
            <a:cxnSpLocks/>
          </p:cNvCxnSpPr>
          <p:nvPr/>
        </p:nvCxnSpPr>
        <p:spPr>
          <a:xfrm flipV="1">
            <a:off x="5556057" y="3919717"/>
            <a:ext cx="213807" cy="544707"/>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0FFEBFAE-E8B8-4341-B08C-F339B316D1F8}"/>
              </a:ext>
            </a:extLst>
          </p:cNvPr>
          <p:cNvSpPr txBox="1"/>
          <p:nvPr/>
        </p:nvSpPr>
        <p:spPr>
          <a:xfrm>
            <a:off x="8266302" y="5074442"/>
            <a:ext cx="1884808" cy="830997"/>
          </a:xfrm>
          <a:prstGeom prst="rect">
            <a:avLst/>
          </a:prstGeom>
          <a:noFill/>
        </p:spPr>
        <p:txBody>
          <a:bodyPr wrap="square" rtlCol="0">
            <a:spAutoFit/>
          </a:bodyPr>
          <a:lstStyle/>
          <a:p>
            <a:r>
              <a:rPr lang="en-US" sz="1600" dirty="0">
                <a:solidFill>
                  <a:srgbClr val="00B050"/>
                </a:solidFill>
              </a:rPr>
              <a:t>Reference quantity (external force, energy, </a:t>
            </a:r>
            <a:r>
              <a:rPr lang="en-US" sz="1600" i="1" dirty="0">
                <a:solidFill>
                  <a:srgbClr val="00B050"/>
                </a:solidFill>
              </a:rPr>
              <a:t>etc</a:t>
            </a:r>
            <a:r>
              <a:rPr lang="en-US" sz="1600" dirty="0">
                <a:solidFill>
                  <a:srgbClr val="00B050"/>
                </a:solidFill>
              </a:rPr>
              <a:t>.)</a:t>
            </a:r>
          </a:p>
        </p:txBody>
      </p:sp>
      <p:cxnSp>
        <p:nvCxnSpPr>
          <p:cNvPr id="27" name="Straight Arrow Connector 26">
            <a:extLst>
              <a:ext uri="{FF2B5EF4-FFF2-40B4-BE49-F238E27FC236}">
                <a16:creationId xmlns:a16="http://schemas.microsoft.com/office/drawing/2014/main" id="{8BAB2E24-768F-4DFD-8F73-3AB8A31FF9FF}"/>
              </a:ext>
            </a:extLst>
          </p:cNvPr>
          <p:cNvCxnSpPr>
            <a:cxnSpLocks/>
          </p:cNvCxnSpPr>
          <p:nvPr/>
        </p:nvCxnSpPr>
        <p:spPr>
          <a:xfrm flipV="1">
            <a:off x="6239936" y="3919719"/>
            <a:ext cx="482035" cy="1582049"/>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57389A7F-A670-4F7C-BAE2-C06C01AC63BF}"/>
              </a:ext>
            </a:extLst>
          </p:cNvPr>
          <p:cNvSpPr txBox="1"/>
          <p:nvPr/>
        </p:nvSpPr>
        <p:spPr>
          <a:xfrm>
            <a:off x="9275678" y="4138204"/>
            <a:ext cx="2012670" cy="830997"/>
          </a:xfrm>
          <a:prstGeom prst="rect">
            <a:avLst/>
          </a:prstGeom>
          <a:noFill/>
        </p:spPr>
        <p:txBody>
          <a:bodyPr wrap="square" rtlCol="0">
            <a:spAutoFit/>
          </a:bodyPr>
          <a:lstStyle/>
          <a:p>
            <a:r>
              <a:rPr lang="en-US" sz="1600" dirty="0">
                <a:solidFill>
                  <a:srgbClr val="00B050"/>
                </a:solidFill>
              </a:rPr>
              <a:t>Alternative Convergence Criteria</a:t>
            </a:r>
          </a:p>
        </p:txBody>
      </p:sp>
      <p:cxnSp>
        <p:nvCxnSpPr>
          <p:cNvPr id="29" name="Straight Connector 28">
            <a:extLst>
              <a:ext uri="{FF2B5EF4-FFF2-40B4-BE49-F238E27FC236}">
                <a16:creationId xmlns:a16="http://schemas.microsoft.com/office/drawing/2014/main" id="{715CE22A-025D-4A5A-B5FB-E14AB4C78F90}"/>
              </a:ext>
            </a:extLst>
          </p:cNvPr>
          <p:cNvCxnSpPr>
            <a:cxnSpLocks/>
          </p:cNvCxnSpPr>
          <p:nvPr/>
        </p:nvCxnSpPr>
        <p:spPr>
          <a:xfrm>
            <a:off x="8051150" y="3569828"/>
            <a:ext cx="0" cy="477025"/>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8356001F-763C-4CED-9E9F-913FB6176B3A}"/>
              </a:ext>
            </a:extLst>
          </p:cNvPr>
          <p:cNvCxnSpPr>
            <a:cxnSpLocks/>
          </p:cNvCxnSpPr>
          <p:nvPr/>
        </p:nvCxnSpPr>
        <p:spPr>
          <a:xfrm>
            <a:off x="9740119" y="3569827"/>
            <a:ext cx="0" cy="477025"/>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AC5652E-FE11-482E-AE1B-646562BE9480}"/>
              </a:ext>
            </a:extLst>
          </p:cNvPr>
          <p:cNvCxnSpPr>
            <a:cxnSpLocks/>
          </p:cNvCxnSpPr>
          <p:nvPr/>
        </p:nvCxnSpPr>
        <p:spPr>
          <a:xfrm>
            <a:off x="8051150" y="4046852"/>
            <a:ext cx="1688969"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29EDE09B-980F-4710-8459-2484C7308BB2}"/>
              </a:ext>
            </a:extLst>
          </p:cNvPr>
          <p:cNvCxnSpPr>
            <a:cxnSpLocks/>
          </p:cNvCxnSpPr>
          <p:nvPr/>
        </p:nvCxnSpPr>
        <p:spPr>
          <a:xfrm>
            <a:off x="8861069" y="4046852"/>
            <a:ext cx="414609" cy="506851"/>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9F7ECB0D-CD1A-4D82-999B-A41D4EABD858}"/>
              </a:ext>
            </a:extLst>
          </p:cNvPr>
          <p:cNvSpPr txBox="1"/>
          <p:nvPr/>
        </p:nvSpPr>
        <p:spPr>
          <a:xfrm>
            <a:off x="5303539" y="5518905"/>
            <a:ext cx="2177593" cy="584775"/>
          </a:xfrm>
          <a:prstGeom prst="rect">
            <a:avLst/>
          </a:prstGeom>
          <a:noFill/>
        </p:spPr>
        <p:txBody>
          <a:bodyPr wrap="square" rtlCol="0">
            <a:spAutoFit/>
          </a:bodyPr>
          <a:lstStyle/>
          <a:p>
            <a:r>
              <a:rPr lang="en-US" sz="1600" dirty="0">
                <a:solidFill>
                  <a:srgbClr val="00B050"/>
                </a:solidFill>
              </a:rPr>
              <a:t>Residual normalized by reference quantity</a:t>
            </a:r>
          </a:p>
        </p:txBody>
      </p:sp>
      <p:cxnSp>
        <p:nvCxnSpPr>
          <p:cNvPr id="34" name="Straight Arrow Connector 33">
            <a:extLst>
              <a:ext uri="{FF2B5EF4-FFF2-40B4-BE49-F238E27FC236}">
                <a16:creationId xmlns:a16="http://schemas.microsoft.com/office/drawing/2014/main" id="{CEC9AC27-1B84-4A37-A7A3-12F8C01EBA8F}"/>
              </a:ext>
            </a:extLst>
          </p:cNvPr>
          <p:cNvCxnSpPr>
            <a:cxnSpLocks/>
          </p:cNvCxnSpPr>
          <p:nvPr/>
        </p:nvCxnSpPr>
        <p:spPr>
          <a:xfrm flipH="1" flipV="1">
            <a:off x="7660333" y="3906977"/>
            <a:ext cx="961653" cy="1149117"/>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5E428901-D12B-46CD-A956-8808DBD580D3}"/>
              </a:ext>
            </a:extLst>
          </p:cNvPr>
          <p:cNvSpPr txBox="1"/>
          <p:nvPr/>
        </p:nvSpPr>
        <p:spPr>
          <a:xfrm>
            <a:off x="2140978" y="2807660"/>
            <a:ext cx="1678487" cy="830997"/>
          </a:xfrm>
          <a:prstGeom prst="rect">
            <a:avLst/>
          </a:prstGeom>
          <a:noFill/>
        </p:spPr>
        <p:txBody>
          <a:bodyPr wrap="square" rtlCol="0">
            <a:spAutoFit/>
          </a:bodyPr>
          <a:lstStyle/>
          <a:p>
            <a:r>
              <a:rPr lang="en-US" sz="1600" dirty="0">
                <a:solidFill>
                  <a:srgbClr val="00B050"/>
                </a:solidFill>
              </a:rPr>
              <a:t>Rigid body modes of preconditioner</a:t>
            </a:r>
          </a:p>
        </p:txBody>
      </p:sp>
      <p:cxnSp>
        <p:nvCxnSpPr>
          <p:cNvPr id="36" name="Straight Arrow Connector 35">
            <a:extLst>
              <a:ext uri="{FF2B5EF4-FFF2-40B4-BE49-F238E27FC236}">
                <a16:creationId xmlns:a16="http://schemas.microsoft.com/office/drawing/2014/main" id="{9A55D011-5931-4E66-A1CD-32833D1A9EFA}"/>
              </a:ext>
            </a:extLst>
          </p:cNvPr>
          <p:cNvCxnSpPr>
            <a:cxnSpLocks/>
          </p:cNvCxnSpPr>
          <p:nvPr/>
        </p:nvCxnSpPr>
        <p:spPr>
          <a:xfrm flipV="1">
            <a:off x="3281584" y="2557806"/>
            <a:ext cx="772601" cy="37749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7A85EF53-B2A0-4A07-BFF6-F4B415244A47}"/>
              </a:ext>
            </a:extLst>
          </p:cNvPr>
          <p:cNvCxnSpPr>
            <a:cxnSpLocks/>
          </p:cNvCxnSpPr>
          <p:nvPr/>
        </p:nvCxnSpPr>
        <p:spPr>
          <a:xfrm flipV="1">
            <a:off x="4399941" y="2673623"/>
            <a:ext cx="7856" cy="133136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70D1B3A3-4149-454D-B762-7C9A0C02B5E0}"/>
              </a:ext>
            </a:extLst>
          </p:cNvPr>
          <p:cNvSpPr txBox="1"/>
          <p:nvPr/>
        </p:nvSpPr>
        <p:spPr>
          <a:xfrm>
            <a:off x="3584296" y="4012773"/>
            <a:ext cx="1678487" cy="830997"/>
          </a:xfrm>
          <a:prstGeom prst="rect">
            <a:avLst/>
          </a:prstGeom>
          <a:noFill/>
        </p:spPr>
        <p:txBody>
          <a:bodyPr wrap="square" rtlCol="0">
            <a:spAutoFit/>
          </a:bodyPr>
          <a:lstStyle/>
          <a:p>
            <a:r>
              <a:rPr lang="en-US" sz="1600" dirty="0">
                <a:solidFill>
                  <a:srgbClr val="00B050"/>
                </a:solidFill>
              </a:rPr>
              <a:t>Tangent re-calculation (“</a:t>
            </a:r>
            <a:r>
              <a:rPr lang="en-US" sz="1600" dirty="0" err="1">
                <a:solidFill>
                  <a:srgbClr val="00B050"/>
                </a:solidFill>
              </a:rPr>
              <a:t>U”pdate</a:t>
            </a:r>
            <a:r>
              <a:rPr lang="en-US" sz="1600" dirty="0">
                <a:solidFill>
                  <a:srgbClr val="00B050"/>
                </a:solidFill>
              </a:rPr>
              <a:t>)</a:t>
            </a:r>
          </a:p>
        </p:txBody>
      </p:sp>
      <p:sp>
        <p:nvSpPr>
          <p:cNvPr id="39" name="TextBox 38">
            <a:extLst>
              <a:ext uri="{FF2B5EF4-FFF2-40B4-BE49-F238E27FC236}">
                <a16:creationId xmlns:a16="http://schemas.microsoft.com/office/drawing/2014/main" id="{C095DBCF-EF67-49A3-B440-4B61D5DE89C2}"/>
              </a:ext>
            </a:extLst>
          </p:cNvPr>
          <p:cNvSpPr txBox="1"/>
          <p:nvPr/>
        </p:nvSpPr>
        <p:spPr>
          <a:xfrm>
            <a:off x="6742154" y="4606889"/>
            <a:ext cx="1444311" cy="584775"/>
          </a:xfrm>
          <a:prstGeom prst="rect">
            <a:avLst/>
          </a:prstGeom>
          <a:noFill/>
        </p:spPr>
        <p:txBody>
          <a:bodyPr wrap="square" rtlCol="0">
            <a:spAutoFit/>
          </a:bodyPr>
          <a:lstStyle/>
          <a:p>
            <a:r>
              <a:rPr lang="en-US" sz="1600" dirty="0">
                <a:solidFill>
                  <a:srgbClr val="00B050"/>
                </a:solidFill>
              </a:rPr>
              <a:t>convergence status</a:t>
            </a:r>
          </a:p>
        </p:txBody>
      </p:sp>
      <p:cxnSp>
        <p:nvCxnSpPr>
          <p:cNvPr id="40" name="Straight Arrow Connector 39">
            <a:extLst>
              <a:ext uri="{FF2B5EF4-FFF2-40B4-BE49-F238E27FC236}">
                <a16:creationId xmlns:a16="http://schemas.microsoft.com/office/drawing/2014/main" id="{2DBAFA09-444B-474F-9FF3-7F5895FAF921}"/>
              </a:ext>
            </a:extLst>
          </p:cNvPr>
          <p:cNvCxnSpPr>
            <a:cxnSpLocks/>
          </p:cNvCxnSpPr>
          <p:nvPr/>
        </p:nvCxnSpPr>
        <p:spPr>
          <a:xfrm flipH="1" flipV="1">
            <a:off x="7167077" y="3856965"/>
            <a:ext cx="64099" cy="80724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450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FB36F-F385-49F5-894F-ECE53C96782F}"/>
              </a:ext>
            </a:extLst>
          </p:cNvPr>
          <p:cNvSpPr>
            <a:spLocks noGrp="1"/>
          </p:cNvSpPr>
          <p:nvPr>
            <p:ph type="title"/>
          </p:nvPr>
        </p:nvSpPr>
        <p:spPr/>
        <p:txBody>
          <a:bodyPr/>
          <a:lstStyle/>
          <a:p>
            <a:r>
              <a:rPr lang="en-US" dirty="0"/>
              <a:t>Log file debugging: model problem solve</a:t>
            </a:r>
          </a:p>
        </p:txBody>
      </p:sp>
      <p:sp>
        <p:nvSpPr>
          <p:cNvPr id="4" name="Slide Number Placeholder 3">
            <a:extLst>
              <a:ext uri="{FF2B5EF4-FFF2-40B4-BE49-F238E27FC236}">
                <a16:creationId xmlns:a16="http://schemas.microsoft.com/office/drawing/2014/main" id="{43320143-7368-4958-8682-3AD8229432E4}"/>
              </a:ext>
            </a:extLst>
          </p:cNvPr>
          <p:cNvSpPr>
            <a:spLocks noGrp="1"/>
          </p:cNvSpPr>
          <p:nvPr>
            <p:ph type="sldNum" sz="quarter" idx="4"/>
          </p:nvPr>
        </p:nvSpPr>
        <p:spPr/>
        <p:txBody>
          <a:bodyPr/>
          <a:lstStyle/>
          <a:p>
            <a:pPr algn="ctr"/>
            <a:fld id="{F6B149FD-26F7-3645-B4E7-BA8B8CC5EEA8}" type="slidenum">
              <a:rPr lang="en-US" smtClean="0"/>
              <a:pPr algn="ctr"/>
              <a:t>177</a:t>
            </a:fld>
            <a:endParaRPr lang="en-US" dirty="0"/>
          </a:p>
        </p:txBody>
      </p:sp>
      <p:sp>
        <p:nvSpPr>
          <p:cNvPr id="5" name="Rectangle 4">
            <a:extLst>
              <a:ext uri="{FF2B5EF4-FFF2-40B4-BE49-F238E27FC236}">
                <a16:creationId xmlns:a16="http://schemas.microsoft.com/office/drawing/2014/main" id="{81B68620-207C-4BD8-BAD7-BD5401A81BE9}"/>
              </a:ext>
            </a:extLst>
          </p:cNvPr>
          <p:cNvSpPr/>
          <p:nvPr/>
        </p:nvSpPr>
        <p:spPr>
          <a:xfrm>
            <a:off x="1965943" y="1057582"/>
            <a:ext cx="8244968" cy="2723823"/>
          </a:xfrm>
          <a:prstGeom prst="rect">
            <a:avLst/>
          </a:prstGeom>
        </p:spPr>
        <p:txBody>
          <a:bodyPr wrap="square">
            <a:spAutoFit/>
          </a:bodyPr>
          <a:lstStyle/>
          <a:p>
            <a:r>
              <a:rPr lang="en-US" sz="900" dirty="0">
                <a:latin typeface="Courier New" panose="02070309020205020404" pitchFamily="49" charset="0"/>
                <a:cs typeface="Courier New" panose="02070309020205020404" pitchFamily="49" charset="0"/>
              </a:rPr>
              <a:t>===========================================================================================================</a:t>
            </a:r>
          </a:p>
          <a:p>
            <a:r>
              <a:rPr lang="en-US" sz="900" dirty="0">
                <a:latin typeface="Courier New" panose="02070309020205020404" pitchFamily="49" charset="0"/>
                <a:cs typeface="Courier New" panose="02070309020205020404" pitchFamily="49" charset="0"/>
              </a:rPr>
              <a:t>Begin load step =     0 Solution period Apst_Procedure_p1 is   0.0% complete</a:t>
            </a:r>
          </a:p>
          <a:p>
            <a:r>
              <a:rPr lang="en-US" sz="900" dirty="0">
                <a:latin typeface="Courier New" panose="02070309020205020404" pitchFamily="49" charset="0"/>
                <a:cs typeface="Courier New" panose="02070309020205020404" pitchFamily="49" charset="0"/>
              </a:rPr>
              <a:t>        Old Time       Time Step        New Time       Stop Time     CPU Time(s)    Wall Time(s)</a:t>
            </a:r>
          </a:p>
          <a:p>
            <a:r>
              <a:rPr lang="en-US" sz="900" dirty="0">
                <a:latin typeface="Courier New" panose="02070309020205020404" pitchFamily="49" charset="0"/>
                <a:cs typeface="Courier New" panose="02070309020205020404" pitchFamily="49" charset="0"/>
              </a:rPr>
              <a:t>      0.0000e+00      1.0000e+00      1.0000e+00      1.0000e+00      8.1388e-01      2.0306e-02</a:t>
            </a:r>
          </a:p>
          <a:p>
            <a:r>
              <a:rPr lang="en-US" sz="900" dirty="0">
                <a:latin typeface="Courier New" panose="02070309020205020404" pitchFamily="49" charset="0"/>
                <a:cs typeface="Courier New" panose="02070309020205020404" pitchFamily="49" charset="0"/>
              </a:rPr>
              <a:t>----------------------------------------------------------------------------------------------------------- </a:t>
            </a:r>
          </a:p>
          <a:p>
            <a:r>
              <a:rPr lang="en-US" sz="900" dirty="0">
                <a:latin typeface="Courier New" panose="02070309020205020404" pitchFamily="49" charset="0"/>
                <a:cs typeface="Courier New" panose="02070309020205020404" pitchFamily="49" charset="0"/>
              </a:rPr>
              <a:t>                            LINEAR       MP                  RELATIVE     EXTERNAL</a:t>
            </a:r>
          </a:p>
          <a:p>
            <a:r>
              <a:rPr lang="en-US" sz="900" dirty="0">
                <a:latin typeface="Courier New" panose="02070309020205020404" pitchFamily="49" charset="0"/>
                <a:cs typeface="Courier New" panose="02070309020205020404" pitchFamily="49" charset="0"/>
              </a:rPr>
              <a:t>                        RBM   ITER     ITER     RESIDUAL     RESIDUAL    REFERENCE      ENERGY DISPLACEMENT</a:t>
            </a:r>
          </a:p>
          <a:p>
            <a:r>
              <a:rPr lang="en-US" sz="900" dirty="0">
                <a:latin typeface="Courier New" panose="02070309020205020404" pitchFamily="49" charset="0"/>
                <a:cs typeface="Courier New" panose="02070309020205020404" pitchFamily="49" charset="0"/>
              </a:rPr>
              <a:t>----------------------------------------------------------------------------------------------------------- </a:t>
            </a:r>
          </a:p>
          <a:p>
            <a:r>
              <a:rPr lang="en-US" sz="900" dirty="0">
                <a:latin typeface="Courier New" panose="02070309020205020404" pitchFamily="49" charset="0"/>
                <a:cs typeface="Courier New" panose="02070309020205020404" pitchFamily="49" charset="0"/>
              </a:rPr>
              <a:t>                          -      -        0    1.534e+11    9.714e-01    1.579e+11           -            -</a:t>
            </a:r>
          </a:p>
          <a:p>
            <a:r>
              <a:rPr lang="en-US" sz="900" dirty="0">
                <a:latin typeface="Courier New" panose="02070309020205020404" pitchFamily="49" charset="0"/>
                <a:cs typeface="Courier New" panose="02070309020205020404" pitchFamily="49" charset="0"/>
              </a:rPr>
              <a:t>                          0   U  1        1    5.045e+10    6.957e-01    7.252e+10   5.301e+08    7.486e+00</a:t>
            </a:r>
          </a:p>
          <a:p>
            <a:r>
              <a:rPr lang="en-US" sz="900" dirty="0">
                <a:latin typeface="Courier New" panose="02070309020205020404" pitchFamily="49" charset="0"/>
                <a:cs typeface="Courier New" panose="02070309020205020404" pitchFamily="49" charset="0"/>
              </a:rPr>
              <a:t>                          0      1        2    2.802e+10    4.079e-01    6.870e+10   1.865e+08    5.993e-01</a:t>
            </a:r>
          </a:p>
          <a:p>
            <a:r>
              <a:rPr lang="en-US" sz="900" dirty="0">
                <a:latin typeface="Courier New" panose="02070309020205020404" pitchFamily="49" charset="0"/>
                <a:cs typeface="Courier New" panose="02070309020205020404" pitchFamily="49" charset="0"/>
              </a:rPr>
              <a:t>                          0      1        3    8.507e+09    1.272e-01    6.690e+10   1.025e+06    1.696e-01</a:t>
            </a:r>
          </a:p>
          <a:p>
            <a:r>
              <a:rPr lang="en-US" sz="900" dirty="0">
                <a:latin typeface="Courier New" panose="02070309020205020404" pitchFamily="49" charset="0"/>
                <a:cs typeface="Courier New" panose="02070309020205020404" pitchFamily="49" charset="0"/>
              </a:rPr>
              <a:t>                          0      1        4    1.399e+09    2.112e-02    6.621e+10   3.374e+03    1.777e-03</a:t>
            </a:r>
          </a:p>
          <a:p>
            <a:r>
              <a:rPr lang="en-US" sz="900" dirty="0">
                <a:latin typeface="Courier New" panose="02070309020205020404" pitchFamily="49" charset="0"/>
                <a:cs typeface="Courier New" panose="02070309020205020404" pitchFamily="49" charset="0"/>
              </a:rPr>
              <a:t>                          0      1        5    6.609e+08    9.969e-03    6.630e+10   6.803e+03    1.677e-04</a:t>
            </a:r>
          </a:p>
          <a:p>
            <a:r>
              <a:rPr lang="en-US" sz="900" dirty="0">
                <a:latin typeface="Courier New" panose="02070309020205020404" pitchFamily="49" charset="0"/>
                <a:cs typeface="Courier New" panose="02070309020205020404" pitchFamily="49" charset="0"/>
              </a:rPr>
              <a:t>                          0      1        6    2.010e+08    3.031e-03    6.632e+10   8.050e+01    4.362e-05</a:t>
            </a:r>
          </a:p>
          <a:p>
            <a:r>
              <a:rPr lang="en-US" sz="900" dirty="0">
                <a:latin typeface="Courier New" panose="02070309020205020404" pitchFamily="49" charset="0"/>
                <a:cs typeface="Courier New" panose="02070309020205020404" pitchFamily="49" charset="0"/>
              </a:rPr>
              <a:t>                          0      1        7    7.116e+07    1.073e-03    6.631e+10   4.210e-01    9.116e-06</a:t>
            </a:r>
          </a:p>
          <a:p>
            <a:r>
              <a:rPr lang="en-US" sz="900" dirty="0">
                <a:latin typeface="Courier New" panose="02070309020205020404" pitchFamily="49" charset="0"/>
                <a:cs typeface="Courier New" panose="02070309020205020404" pitchFamily="49" charset="0"/>
              </a:rPr>
              <a:t>                          0      1        8    3.546e+07    5.348e-04    6.630e+10   4.855e-02    1.109e-06</a:t>
            </a:r>
          </a:p>
          <a:p>
            <a:r>
              <a:rPr lang="en-US" sz="900" dirty="0">
                <a:latin typeface="Courier New" panose="02070309020205020404" pitchFamily="49" charset="0"/>
                <a:cs typeface="Courier New" panose="02070309020205020404" pitchFamily="49" charset="0"/>
              </a:rPr>
              <a:t>                          0      1        9    1.414e+07    2.133e-04    6.631e+10   1.567e-02    2.213e-07</a:t>
            </a:r>
          </a:p>
          <a:p>
            <a:r>
              <a:rPr lang="en-US" sz="900" dirty="0">
                <a:latin typeface="Courier New" panose="02070309020205020404" pitchFamily="49" charset="0"/>
                <a:cs typeface="Courier New" panose="02070309020205020404" pitchFamily="49" charset="0"/>
              </a:rPr>
              <a:t>                          0      1       10    4.935e+06    7.443e-05&lt;T  6.631e+10   1.533e-03    2.833e-08</a:t>
            </a:r>
          </a:p>
        </p:txBody>
      </p:sp>
      <p:sp>
        <p:nvSpPr>
          <p:cNvPr id="6" name="Oval 5">
            <a:extLst>
              <a:ext uri="{FF2B5EF4-FFF2-40B4-BE49-F238E27FC236}">
                <a16:creationId xmlns:a16="http://schemas.microsoft.com/office/drawing/2014/main" id="{C4F6FC30-B07A-4C36-8FB2-1D99457ED5C3}"/>
              </a:ext>
            </a:extLst>
          </p:cNvPr>
          <p:cNvSpPr/>
          <p:nvPr/>
        </p:nvSpPr>
        <p:spPr>
          <a:xfrm>
            <a:off x="3679482" y="2266791"/>
            <a:ext cx="368833" cy="153680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95073A5-D424-4582-972D-A9C5DA02A824}"/>
              </a:ext>
            </a:extLst>
          </p:cNvPr>
          <p:cNvSpPr txBox="1"/>
          <p:nvPr/>
        </p:nvSpPr>
        <p:spPr>
          <a:xfrm>
            <a:off x="2150360" y="3988015"/>
            <a:ext cx="7830030" cy="2308324"/>
          </a:xfrm>
          <a:prstGeom prst="rect">
            <a:avLst/>
          </a:prstGeom>
          <a:noFill/>
        </p:spPr>
        <p:txBody>
          <a:bodyPr wrap="square" rtlCol="0">
            <a:spAutoFit/>
          </a:bodyPr>
          <a:lstStyle/>
          <a:p>
            <a:r>
              <a:rPr lang="en-US" b="1" dirty="0">
                <a:solidFill>
                  <a:srgbClr val="C00000"/>
                </a:solidFill>
              </a:rPr>
              <a:t>Rigid Body Modes (RBM’s):</a:t>
            </a:r>
          </a:p>
          <a:p>
            <a:pPr marL="285750" indent="-171450">
              <a:buFont typeface="Arial" charset="0"/>
              <a:buChar char="•"/>
            </a:pPr>
            <a:r>
              <a:rPr lang="en-US" dirty="0"/>
              <a:t>If =0: no rigid body modes detected by solver</a:t>
            </a:r>
          </a:p>
          <a:p>
            <a:pPr marL="285750" indent="-171450">
              <a:buFont typeface="Arial" charset="0"/>
              <a:buChar char="•"/>
            </a:pPr>
            <a:r>
              <a:rPr lang="en-US" dirty="0"/>
              <a:t>If &gt;0:</a:t>
            </a:r>
          </a:p>
          <a:p>
            <a:pPr marL="742950" lvl="1" indent="-171450">
              <a:buFont typeface="Arial" charset="0"/>
              <a:buChar char="•"/>
            </a:pPr>
            <a:r>
              <a:rPr lang="en-US" dirty="0"/>
              <a:t>Add BC’s to constrain free DOF’s in one or more element blocks</a:t>
            </a:r>
          </a:p>
          <a:p>
            <a:pPr marL="742950" lvl="1" indent="-171450">
              <a:buFont typeface="Arial" charset="0"/>
              <a:buChar char="•"/>
            </a:pPr>
            <a:r>
              <a:rPr lang="en-US" dirty="0"/>
              <a:t>Use </a:t>
            </a:r>
            <a:r>
              <a:rPr lang="en-US" dirty="0">
                <a:latin typeface="Courier New" panose="02070309020205020404" pitchFamily="49" charset="0"/>
                <a:cs typeface="Courier New" panose="02070309020205020404" pitchFamily="49" charset="0"/>
              </a:rPr>
              <a:t>ITERATION PLOT </a:t>
            </a:r>
            <a:r>
              <a:rPr lang="en-US" dirty="0"/>
              <a:t>to find any missed RBM’s</a:t>
            </a:r>
          </a:p>
          <a:p>
            <a:pPr marL="742950" lvl="1" indent="-171450">
              <a:buFont typeface="Arial" charset="0"/>
              <a:buChar char="•"/>
            </a:pPr>
            <a:r>
              <a:rPr lang="en-US" dirty="0"/>
              <a:t>If loss of contact, element death, </a:t>
            </a:r>
            <a:r>
              <a:rPr lang="en-US" i="1" dirty="0"/>
              <a:t>etc</a:t>
            </a:r>
            <a:r>
              <a:rPr lang="en-US" dirty="0"/>
              <a:t>. cause static problem to become dynamic: try using explicit dynamics, implicit dynamics, or control damped solve</a:t>
            </a:r>
          </a:p>
        </p:txBody>
      </p:sp>
    </p:spTree>
    <p:extLst>
      <p:ext uri="{BB962C8B-B14F-4D97-AF65-F5344CB8AC3E}">
        <p14:creationId xmlns:p14="http://schemas.microsoft.com/office/powerpoint/2010/main" val="108493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5E04D-3696-4C40-B97A-36829BAC8BA9}"/>
              </a:ext>
            </a:extLst>
          </p:cNvPr>
          <p:cNvSpPr>
            <a:spLocks noGrp="1"/>
          </p:cNvSpPr>
          <p:nvPr>
            <p:ph type="title"/>
          </p:nvPr>
        </p:nvSpPr>
        <p:spPr/>
        <p:txBody>
          <a:bodyPr/>
          <a:lstStyle/>
          <a:p>
            <a:r>
              <a:rPr lang="en-US" dirty="0"/>
              <a:t>Log file debugging: model problem solve</a:t>
            </a:r>
          </a:p>
        </p:txBody>
      </p:sp>
      <p:sp>
        <p:nvSpPr>
          <p:cNvPr id="4" name="Slide Number Placeholder 3">
            <a:extLst>
              <a:ext uri="{FF2B5EF4-FFF2-40B4-BE49-F238E27FC236}">
                <a16:creationId xmlns:a16="http://schemas.microsoft.com/office/drawing/2014/main" id="{DB030B6A-BFCA-4EAC-9A8D-E5EBD50140DF}"/>
              </a:ext>
            </a:extLst>
          </p:cNvPr>
          <p:cNvSpPr>
            <a:spLocks noGrp="1"/>
          </p:cNvSpPr>
          <p:nvPr>
            <p:ph type="sldNum" sz="quarter" idx="4"/>
          </p:nvPr>
        </p:nvSpPr>
        <p:spPr/>
        <p:txBody>
          <a:bodyPr/>
          <a:lstStyle/>
          <a:p>
            <a:pPr algn="ctr"/>
            <a:fld id="{F6B149FD-26F7-3645-B4E7-BA8B8CC5EEA8}" type="slidenum">
              <a:rPr lang="en-US" smtClean="0"/>
              <a:pPr algn="ctr"/>
              <a:t>178</a:t>
            </a:fld>
            <a:endParaRPr lang="en-US" dirty="0"/>
          </a:p>
        </p:txBody>
      </p:sp>
      <p:sp>
        <p:nvSpPr>
          <p:cNvPr id="8" name="Rectangle 7">
            <a:extLst>
              <a:ext uri="{FF2B5EF4-FFF2-40B4-BE49-F238E27FC236}">
                <a16:creationId xmlns:a16="http://schemas.microsoft.com/office/drawing/2014/main" id="{F43204E6-1826-4FE1-BA60-49620D747748}"/>
              </a:ext>
            </a:extLst>
          </p:cNvPr>
          <p:cNvSpPr/>
          <p:nvPr/>
        </p:nvSpPr>
        <p:spPr>
          <a:xfrm>
            <a:off x="2065335" y="888534"/>
            <a:ext cx="8244968" cy="2723823"/>
          </a:xfrm>
          <a:prstGeom prst="rect">
            <a:avLst/>
          </a:prstGeom>
        </p:spPr>
        <p:txBody>
          <a:bodyPr wrap="square">
            <a:spAutoFit/>
          </a:bodyPr>
          <a:lstStyle/>
          <a:p>
            <a:r>
              <a:rPr lang="en-US" sz="900" dirty="0">
                <a:latin typeface="Courier New" panose="02070309020205020404" pitchFamily="49" charset="0"/>
                <a:cs typeface="Courier New" panose="02070309020205020404" pitchFamily="49" charset="0"/>
              </a:rPr>
              <a:t>===========================================================================================================</a:t>
            </a:r>
          </a:p>
          <a:p>
            <a:r>
              <a:rPr lang="en-US" sz="900" dirty="0">
                <a:latin typeface="Courier New" panose="02070309020205020404" pitchFamily="49" charset="0"/>
                <a:cs typeface="Courier New" panose="02070309020205020404" pitchFamily="49" charset="0"/>
              </a:rPr>
              <a:t>Begin load step =     0 Solution period Apst_Procedure_p1 is   0.0% complete</a:t>
            </a:r>
          </a:p>
          <a:p>
            <a:r>
              <a:rPr lang="en-US" sz="900" dirty="0">
                <a:latin typeface="Courier New" panose="02070309020205020404" pitchFamily="49" charset="0"/>
                <a:cs typeface="Courier New" panose="02070309020205020404" pitchFamily="49" charset="0"/>
              </a:rPr>
              <a:t>        Old Time       Time Step        New Time       Stop Time     CPU Time(s)    Wall Time(s)</a:t>
            </a:r>
          </a:p>
          <a:p>
            <a:r>
              <a:rPr lang="en-US" sz="900" dirty="0">
                <a:latin typeface="Courier New" panose="02070309020205020404" pitchFamily="49" charset="0"/>
                <a:cs typeface="Courier New" panose="02070309020205020404" pitchFamily="49" charset="0"/>
              </a:rPr>
              <a:t>      0.0000e+00      1.0000e+00      1.0000e+00      1.0000e+00      8.1388e-01      2.0306e-02</a:t>
            </a:r>
          </a:p>
          <a:p>
            <a:r>
              <a:rPr lang="en-US" sz="900" dirty="0">
                <a:latin typeface="Courier New" panose="02070309020205020404" pitchFamily="49" charset="0"/>
                <a:cs typeface="Courier New" panose="02070309020205020404" pitchFamily="49" charset="0"/>
              </a:rPr>
              <a:t>----------------------------------------------------------------------------------------------------------- </a:t>
            </a:r>
          </a:p>
          <a:p>
            <a:r>
              <a:rPr lang="en-US" sz="900" dirty="0">
                <a:latin typeface="Courier New" panose="02070309020205020404" pitchFamily="49" charset="0"/>
                <a:cs typeface="Courier New" panose="02070309020205020404" pitchFamily="49" charset="0"/>
              </a:rPr>
              <a:t>                            LINEAR       MP                  RELATIVE     EXTERNAL</a:t>
            </a:r>
          </a:p>
          <a:p>
            <a:r>
              <a:rPr lang="en-US" sz="900" dirty="0">
                <a:latin typeface="Courier New" panose="02070309020205020404" pitchFamily="49" charset="0"/>
                <a:cs typeface="Courier New" panose="02070309020205020404" pitchFamily="49" charset="0"/>
              </a:rPr>
              <a:t>                        RBM   ITER     ITER     RESIDUAL     RESIDUAL    REFERENCE      ENERGY DISPLACEMENT</a:t>
            </a:r>
          </a:p>
          <a:p>
            <a:r>
              <a:rPr lang="en-US" sz="900" dirty="0">
                <a:latin typeface="Courier New" panose="02070309020205020404" pitchFamily="49" charset="0"/>
                <a:cs typeface="Courier New" panose="02070309020205020404" pitchFamily="49" charset="0"/>
              </a:rPr>
              <a:t>----------------------------------------------------------------------------------------------------------- </a:t>
            </a:r>
          </a:p>
          <a:p>
            <a:r>
              <a:rPr lang="en-US" sz="900" dirty="0">
                <a:latin typeface="Courier New" panose="02070309020205020404" pitchFamily="49" charset="0"/>
                <a:cs typeface="Courier New" panose="02070309020205020404" pitchFamily="49" charset="0"/>
              </a:rPr>
              <a:t>                          -      -        0    1.534e+11    9.714e-01    1.579e+11           -            -</a:t>
            </a:r>
          </a:p>
          <a:p>
            <a:r>
              <a:rPr lang="en-US" sz="900" dirty="0">
                <a:latin typeface="Courier New" panose="02070309020205020404" pitchFamily="49" charset="0"/>
                <a:cs typeface="Courier New" panose="02070309020205020404" pitchFamily="49" charset="0"/>
              </a:rPr>
              <a:t>                          0   U  1        1    5.045e+10    6.957e-01    7.252e+10   5.301e+08    7.486e+00</a:t>
            </a:r>
          </a:p>
          <a:p>
            <a:r>
              <a:rPr lang="en-US" sz="900" dirty="0">
                <a:latin typeface="Courier New" panose="02070309020205020404" pitchFamily="49" charset="0"/>
                <a:cs typeface="Courier New" panose="02070309020205020404" pitchFamily="49" charset="0"/>
              </a:rPr>
              <a:t>                          0      1        2    2.802e+10    4.079e-01    6.870e+10   1.865e+08    5.993e-01</a:t>
            </a:r>
          </a:p>
          <a:p>
            <a:r>
              <a:rPr lang="en-US" sz="900" dirty="0">
                <a:latin typeface="Courier New" panose="02070309020205020404" pitchFamily="49" charset="0"/>
                <a:cs typeface="Courier New" panose="02070309020205020404" pitchFamily="49" charset="0"/>
              </a:rPr>
              <a:t>                          0      1        3    8.507e+09    1.272e-01    6.690e+10   1.025e+06    1.696e-01</a:t>
            </a:r>
          </a:p>
          <a:p>
            <a:r>
              <a:rPr lang="en-US" sz="900" dirty="0">
                <a:latin typeface="Courier New" panose="02070309020205020404" pitchFamily="49" charset="0"/>
                <a:cs typeface="Courier New" panose="02070309020205020404" pitchFamily="49" charset="0"/>
              </a:rPr>
              <a:t>                          0      1        4    1.399e+09    2.112e-02    6.621e+10   3.374e+03    1.777e-03</a:t>
            </a:r>
          </a:p>
          <a:p>
            <a:r>
              <a:rPr lang="en-US" sz="900" dirty="0">
                <a:latin typeface="Courier New" panose="02070309020205020404" pitchFamily="49" charset="0"/>
                <a:cs typeface="Courier New" panose="02070309020205020404" pitchFamily="49" charset="0"/>
              </a:rPr>
              <a:t>                          0      1        5    6.609e+08    9.969e-03    6.630e+10   6.803e+03    1.677e-04</a:t>
            </a:r>
          </a:p>
          <a:p>
            <a:r>
              <a:rPr lang="en-US" sz="900" dirty="0">
                <a:latin typeface="Courier New" panose="02070309020205020404" pitchFamily="49" charset="0"/>
                <a:cs typeface="Courier New" panose="02070309020205020404" pitchFamily="49" charset="0"/>
              </a:rPr>
              <a:t>                          0      1        6    2.010e+08    3.031e-03    6.632e+10   8.050e+01    4.362e-05</a:t>
            </a:r>
          </a:p>
          <a:p>
            <a:r>
              <a:rPr lang="en-US" sz="900" dirty="0">
                <a:latin typeface="Courier New" panose="02070309020205020404" pitchFamily="49" charset="0"/>
                <a:cs typeface="Courier New" panose="02070309020205020404" pitchFamily="49" charset="0"/>
              </a:rPr>
              <a:t>                          0      1        7    7.116e+07    1.073e-03    6.631e+10   4.210e-01    9.116e-06</a:t>
            </a:r>
          </a:p>
          <a:p>
            <a:r>
              <a:rPr lang="en-US" sz="900" dirty="0">
                <a:latin typeface="Courier New" panose="02070309020205020404" pitchFamily="49" charset="0"/>
                <a:cs typeface="Courier New" panose="02070309020205020404" pitchFamily="49" charset="0"/>
              </a:rPr>
              <a:t>                          0      1        8    3.546e+07    5.348e-04    6.630e+10   4.855e-02    1.109e-06</a:t>
            </a:r>
          </a:p>
          <a:p>
            <a:r>
              <a:rPr lang="en-US" sz="900" dirty="0">
                <a:latin typeface="Courier New" panose="02070309020205020404" pitchFamily="49" charset="0"/>
                <a:cs typeface="Courier New" panose="02070309020205020404" pitchFamily="49" charset="0"/>
              </a:rPr>
              <a:t>                          0      1        9    1.414e+07    2.133e-04    6.631e+10   1.567e-02    2.213e-07</a:t>
            </a:r>
          </a:p>
          <a:p>
            <a:r>
              <a:rPr lang="en-US" sz="900" dirty="0">
                <a:latin typeface="Courier New" panose="02070309020205020404" pitchFamily="49" charset="0"/>
                <a:cs typeface="Courier New" panose="02070309020205020404" pitchFamily="49" charset="0"/>
              </a:rPr>
              <a:t>                          0      1       10    4.935e+06    7.443e-05&lt;T  6.631e+10   1.533e-03    2.833e-08</a:t>
            </a:r>
          </a:p>
        </p:txBody>
      </p:sp>
      <p:sp>
        <p:nvSpPr>
          <p:cNvPr id="9" name="Oval 8">
            <a:extLst>
              <a:ext uri="{FF2B5EF4-FFF2-40B4-BE49-F238E27FC236}">
                <a16:creationId xmlns:a16="http://schemas.microsoft.com/office/drawing/2014/main" id="{5047FF01-8EEC-42CB-8E12-90D29BBC8CF6}"/>
              </a:ext>
            </a:extLst>
          </p:cNvPr>
          <p:cNvSpPr/>
          <p:nvPr/>
        </p:nvSpPr>
        <p:spPr>
          <a:xfrm>
            <a:off x="4109287" y="2097743"/>
            <a:ext cx="253573" cy="27662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8D11C8F-3AC8-4DBA-9ABB-ACB8B59E7773}"/>
              </a:ext>
            </a:extLst>
          </p:cNvPr>
          <p:cNvSpPr txBox="1"/>
          <p:nvPr/>
        </p:nvSpPr>
        <p:spPr>
          <a:xfrm>
            <a:off x="2065334" y="3726758"/>
            <a:ext cx="8622331" cy="2585323"/>
          </a:xfrm>
          <a:prstGeom prst="rect">
            <a:avLst/>
          </a:prstGeom>
          <a:noFill/>
        </p:spPr>
        <p:txBody>
          <a:bodyPr wrap="square" rtlCol="0">
            <a:spAutoFit/>
          </a:bodyPr>
          <a:lstStyle/>
          <a:p>
            <a:r>
              <a:rPr lang="en-US" b="1" dirty="0">
                <a:solidFill>
                  <a:srgbClr val="C00000"/>
                </a:solidFill>
              </a:rPr>
              <a:t>Tangent Update:</a:t>
            </a:r>
          </a:p>
          <a:p>
            <a:pPr marL="285750" indent="-171450">
              <a:buFont typeface="Arial" charset="0"/>
              <a:buChar char="•"/>
            </a:pPr>
            <a:r>
              <a:rPr lang="en-US" dirty="0"/>
              <a:t>Benefits: much better convergence rate when problem is non-linear</a:t>
            </a:r>
          </a:p>
          <a:p>
            <a:pPr marL="285750" indent="-171450">
              <a:buFont typeface="Arial" charset="0"/>
              <a:buChar char="•"/>
            </a:pPr>
            <a:r>
              <a:rPr lang="en-US" dirty="0"/>
              <a:t>Drawbacks: computationally expensive</a:t>
            </a:r>
            <a:endParaRPr lang="en-US" sz="400" dirty="0"/>
          </a:p>
          <a:p>
            <a:pPr marL="285750" indent="-171450">
              <a:buFont typeface="Arial" charset="0"/>
              <a:buChar char="•"/>
            </a:pPr>
            <a:r>
              <a:rPr lang="en-US" dirty="0"/>
              <a:t>When to try more frequent updates: no RBM’s but residual is stagnating</a:t>
            </a:r>
          </a:p>
          <a:p>
            <a:pPr marL="285750" indent="-171450">
              <a:buFont typeface="Arial" charset="0"/>
              <a:buChar char="•"/>
            </a:pPr>
            <a:r>
              <a:rPr lang="en-US" dirty="0"/>
              <a:t>Indicator that it is beneficial: residual drops significantly at each update</a:t>
            </a:r>
          </a:p>
          <a:p>
            <a:pPr marL="285750" indent="-171450">
              <a:buFont typeface="Arial" charset="0"/>
              <a:buChar char="•"/>
            </a:pPr>
            <a:r>
              <a:rPr lang="en-US" dirty="0"/>
              <a:t>Tips: </a:t>
            </a:r>
          </a:p>
          <a:p>
            <a:pPr marL="742950" lvl="1" indent="-171450">
              <a:buFont typeface="Arial" charset="0"/>
              <a:buChar char="•"/>
            </a:pPr>
            <a:r>
              <a:rPr lang="en-US" dirty="0"/>
              <a:t>Try changing </a:t>
            </a:r>
            <a:r>
              <a:rPr lang="en-US" dirty="0">
                <a:latin typeface="Courier New" panose="02070309020205020404" pitchFamily="49" charset="0"/>
                <a:cs typeface="Courier New" panose="02070309020205020404" pitchFamily="49" charset="0"/>
              </a:rPr>
              <a:t>ITERATION UPDATE</a:t>
            </a:r>
            <a:r>
              <a:rPr lang="en-US" dirty="0"/>
              <a:t>: controls tangent update frequency</a:t>
            </a:r>
          </a:p>
          <a:p>
            <a:pPr marL="742950" lvl="1" indent="-171450">
              <a:buFont typeface="Arial" charset="0"/>
              <a:buChar char="•"/>
            </a:pPr>
            <a:r>
              <a:rPr lang="en-US" dirty="0"/>
              <a:t>Try changing </a:t>
            </a:r>
            <a:r>
              <a:rPr lang="en-US" dirty="0">
                <a:latin typeface="Courier New" panose="02070309020205020404" pitchFamily="49" charset="0"/>
                <a:cs typeface="Courier New" panose="02070309020205020404" pitchFamily="49" charset="0"/>
              </a:rPr>
              <a:t>SMALL NUMBER OF ITERATIONS</a:t>
            </a:r>
            <a:r>
              <a:rPr lang="en-US" dirty="0"/>
              <a:t>: avoids updates at start of load step when previous load step converged quickly</a:t>
            </a:r>
          </a:p>
        </p:txBody>
      </p:sp>
    </p:spTree>
    <p:extLst>
      <p:ext uri="{BB962C8B-B14F-4D97-AF65-F5344CB8AC3E}">
        <p14:creationId xmlns:p14="http://schemas.microsoft.com/office/powerpoint/2010/main" val="339787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1AE56-9C8B-4DD3-80C1-1E148794D9BB}"/>
              </a:ext>
            </a:extLst>
          </p:cNvPr>
          <p:cNvSpPr>
            <a:spLocks noGrp="1"/>
          </p:cNvSpPr>
          <p:nvPr>
            <p:ph type="title"/>
          </p:nvPr>
        </p:nvSpPr>
        <p:spPr/>
        <p:txBody>
          <a:bodyPr/>
          <a:lstStyle/>
          <a:p>
            <a:r>
              <a:rPr lang="en-US" dirty="0"/>
              <a:t>Log file debugging: model problem solve</a:t>
            </a:r>
          </a:p>
        </p:txBody>
      </p:sp>
      <p:sp>
        <p:nvSpPr>
          <p:cNvPr id="4" name="Slide Number Placeholder 3">
            <a:extLst>
              <a:ext uri="{FF2B5EF4-FFF2-40B4-BE49-F238E27FC236}">
                <a16:creationId xmlns:a16="http://schemas.microsoft.com/office/drawing/2014/main" id="{B0C576A2-43C8-43D3-9ECE-52AFD64E11B1}"/>
              </a:ext>
            </a:extLst>
          </p:cNvPr>
          <p:cNvSpPr>
            <a:spLocks noGrp="1"/>
          </p:cNvSpPr>
          <p:nvPr>
            <p:ph type="sldNum" sz="quarter" idx="4"/>
          </p:nvPr>
        </p:nvSpPr>
        <p:spPr/>
        <p:txBody>
          <a:bodyPr/>
          <a:lstStyle/>
          <a:p>
            <a:pPr algn="ctr"/>
            <a:fld id="{F6B149FD-26F7-3645-B4E7-BA8B8CC5EEA8}" type="slidenum">
              <a:rPr lang="en-US" smtClean="0"/>
              <a:pPr algn="ctr"/>
              <a:t>179</a:t>
            </a:fld>
            <a:endParaRPr lang="en-US" dirty="0"/>
          </a:p>
        </p:txBody>
      </p:sp>
      <p:sp>
        <p:nvSpPr>
          <p:cNvPr id="5" name="Rectangle 4">
            <a:extLst>
              <a:ext uri="{FF2B5EF4-FFF2-40B4-BE49-F238E27FC236}">
                <a16:creationId xmlns:a16="http://schemas.microsoft.com/office/drawing/2014/main" id="{CF6C4E98-37CF-4A29-B6D4-2774BF4A611F}"/>
              </a:ext>
            </a:extLst>
          </p:cNvPr>
          <p:cNvSpPr/>
          <p:nvPr/>
        </p:nvSpPr>
        <p:spPr>
          <a:xfrm>
            <a:off x="2015637" y="950006"/>
            <a:ext cx="8244968" cy="2723823"/>
          </a:xfrm>
          <a:prstGeom prst="rect">
            <a:avLst/>
          </a:prstGeom>
        </p:spPr>
        <p:txBody>
          <a:bodyPr wrap="square">
            <a:spAutoFit/>
          </a:bodyPr>
          <a:lstStyle/>
          <a:p>
            <a:r>
              <a:rPr lang="en-US" sz="900" dirty="0">
                <a:latin typeface="Courier New" panose="02070309020205020404" pitchFamily="49" charset="0"/>
                <a:cs typeface="Courier New" panose="02070309020205020404" pitchFamily="49" charset="0"/>
              </a:rPr>
              <a:t>===========================================================================================================</a:t>
            </a:r>
          </a:p>
          <a:p>
            <a:r>
              <a:rPr lang="en-US" sz="900" dirty="0">
                <a:latin typeface="Courier New" panose="02070309020205020404" pitchFamily="49" charset="0"/>
                <a:cs typeface="Courier New" panose="02070309020205020404" pitchFamily="49" charset="0"/>
              </a:rPr>
              <a:t>Begin load step =     0 Solution period Apst_Procedure_p1 is   0.0% complete</a:t>
            </a:r>
          </a:p>
          <a:p>
            <a:r>
              <a:rPr lang="en-US" sz="900" dirty="0">
                <a:latin typeface="Courier New" panose="02070309020205020404" pitchFamily="49" charset="0"/>
                <a:cs typeface="Courier New" panose="02070309020205020404" pitchFamily="49" charset="0"/>
              </a:rPr>
              <a:t>        Old Time       Time Step        New Time       Stop Time     CPU Time(s)    Wall Time(s)</a:t>
            </a:r>
          </a:p>
          <a:p>
            <a:r>
              <a:rPr lang="en-US" sz="900" dirty="0">
                <a:latin typeface="Courier New" panose="02070309020205020404" pitchFamily="49" charset="0"/>
                <a:cs typeface="Courier New" panose="02070309020205020404" pitchFamily="49" charset="0"/>
              </a:rPr>
              <a:t>      0.0000e+00      1.0000e+00      1.0000e+00      1.0000e+00      8.1388e-01      2.0306e-02</a:t>
            </a:r>
          </a:p>
          <a:p>
            <a:r>
              <a:rPr lang="en-US" sz="900" dirty="0">
                <a:latin typeface="Courier New" panose="02070309020205020404" pitchFamily="49" charset="0"/>
                <a:cs typeface="Courier New" panose="02070309020205020404" pitchFamily="49" charset="0"/>
              </a:rPr>
              <a:t>----------------------------------------------------------------------------------------------------------- </a:t>
            </a:r>
          </a:p>
          <a:p>
            <a:r>
              <a:rPr lang="en-US" sz="900" dirty="0">
                <a:latin typeface="Courier New" panose="02070309020205020404" pitchFamily="49" charset="0"/>
                <a:cs typeface="Courier New" panose="02070309020205020404" pitchFamily="49" charset="0"/>
              </a:rPr>
              <a:t>                            LINEAR       MP                  RELATIVE     EXTERNAL</a:t>
            </a:r>
          </a:p>
          <a:p>
            <a:r>
              <a:rPr lang="en-US" sz="900" dirty="0">
                <a:latin typeface="Courier New" panose="02070309020205020404" pitchFamily="49" charset="0"/>
                <a:cs typeface="Courier New" panose="02070309020205020404" pitchFamily="49" charset="0"/>
              </a:rPr>
              <a:t>                        RBM   ITER     ITER     RESIDUAL     RESIDUAL    REFERENCE      ENERGY DISPLACEMENT</a:t>
            </a:r>
          </a:p>
          <a:p>
            <a:r>
              <a:rPr lang="en-US" sz="900" dirty="0">
                <a:latin typeface="Courier New" panose="02070309020205020404" pitchFamily="49" charset="0"/>
                <a:cs typeface="Courier New" panose="02070309020205020404" pitchFamily="49" charset="0"/>
              </a:rPr>
              <a:t>----------------------------------------------------------------------------------------------------------- </a:t>
            </a:r>
          </a:p>
          <a:p>
            <a:r>
              <a:rPr lang="en-US" sz="900" dirty="0">
                <a:latin typeface="Courier New" panose="02070309020205020404" pitchFamily="49" charset="0"/>
                <a:cs typeface="Courier New" panose="02070309020205020404" pitchFamily="49" charset="0"/>
              </a:rPr>
              <a:t>                          -      -        0    1.534e+11    9.714e-01    1.579e+11           -            -</a:t>
            </a:r>
          </a:p>
          <a:p>
            <a:r>
              <a:rPr lang="en-US" sz="900" dirty="0">
                <a:latin typeface="Courier New" panose="02070309020205020404" pitchFamily="49" charset="0"/>
                <a:cs typeface="Courier New" panose="02070309020205020404" pitchFamily="49" charset="0"/>
              </a:rPr>
              <a:t>                          0   U  1        1    5.045e+10    6.957e-01    7.252e+10   5.301e+08    7.486e+00</a:t>
            </a:r>
          </a:p>
          <a:p>
            <a:r>
              <a:rPr lang="en-US" sz="900" dirty="0">
                <a:latin typeface="Courier New" panose="02070309020205020404" pitchFamily="49" charset="0"/>
                <a:cs typeface="Courier New" panose="02070309020205020404" pitchFamily="49" charset="0"/>
              </a:rPr>
              <a:t>                          0      1        2    2.802e+10    4.079e-01    6.870e+10   1.865e+08    5.993e-01</a:t>
            </a:r>
          </a:p>
          <a:p>
            <a:r>
              <a:rPr lang="en-US" sz="900" dirty="0">
                <a:latin typeface="Courier New" panose="02070309020205020404" pitchFamily="49" charset="0"/>
                <a:cs typeface="Courier New" panose="02070309020205020404" pitchFamily="49" charset="0"/>
              </a:rPr>
              <a:t>                          0      1        3    8.507e+09    1.272e-01    6.690e+10   1.025e+06    1.696e-01</a:t>
            </a:r>
          </a:p>
          <a:p>
            <a:r>
              <a:rPr lang="en-US" sz="900" dirty="0">
                <a:latin typeface="Courier New" panose="02070309020205020404" pitchFamily="49" charset="0"/>
                <a:cs typeface="Courier New" panose="02070309020205020404" pitchFamily="49" charset="0"/>
              </a:rPr>
              <a:t>                          0      1        4    1.399e+09    2.112e-02    6.621e+10   3.374e+03    1.777e-03</a:t>
            </a:r>
          </a:p>
          <a:p>
            <a:r>
              <a:rPr lang="en-US" sz="900" dirty="0">
                <a:latin typeface="Courier New" panose="02070309020205020404" pitchFamily="49" charset="0"/>
                <a:cs typeface="Courier New" panose="02070309020205020404" pitchFamily="49" charset="0"/>
              </a:rPr>
              <a:t>                          0      1        5    6.609e+08    9.969e-03    6.630e+10   6.803e+03    1.677e-04</a:t>
            </a:r>
          </a:p>
          <a:p>
            <a:r>
              <a:rPr lang="en-US" sz="900" dirty="0">
                <a:latin typeface="Courier New" panose="02070309020205020404" pitchFamily="49" charset="0"/>
                <a:cs typeface="Courier New" panose="02070309020205020404" pitchFamily="49" charset="0"/>
              </a:rPr>
              <a:t>                          0      1        6    2.010e+08    3.031e-03    6.632e+10   8.050e+01    4.362e-05</a:t>
            </a:r>
          </a:p>
          <a:p>
            <a:r>
              <a:rPr lang="en-US" sz="900" dirty="0">
                <a:latin typeface="Courier New" panose="02070309020205020404" pitchFamily="49" charset="0"/>
                <a:cs typeface="Courier New" panose="02070309020205020404" pitchFamily="49" charset="0"/>
              </a:rPr>
              <a:t>                          0      1        7    7.116e+07    1.073e-03    6.631e+10   4.210e-01    9.116e-06</a:t>
            </a:r>
          </a:p>
          <a:p>
            <a:r>
              <a:rPr lang="en-US" sz="900" dirty="0">
                <a:latin typeface="Courier New" panose="02070309020205020404" pitchFamily="49" charset="0"/>
                <a:cs typeface="Courier New" panose="02070309020205020404" pitchFamily="49" charset="0"/>
              </a:rPr>
              <a:t>                          0      1        8    3.546e+07    5.348e-04    6.630e+10   4.855e-02    1.109e-06</a:t>
            </a:r>
          </a:p>
          <a:p>
            <a:r>
              <a:rPr lang="en-US" sz="900" dirty="0">
                <a:latin typeface="Courier New" panose="02070309020205020404" pitchFamily="49" charset="0"/>
                <a:cs typeface="Courier New" panose="02070309020205020404" pitchFamily="49" charset="0"/>
              </a:rPr>
              <a:t>                          0      1        9    1.414e+07    2.133e-04    6.631e+10   1.567e-02    2.213e-07</a:t>
            </a:r>
          </a:p>
          <a:p>
            <a:r>
              <a:rPr lang="en-US" sz="900" dirty="0">
                <a:latin typeface="Courier New" panose="02070309020205020404" pitchFamily="49" charset="0"/>
                <a:cs typeface="Courier New" panose="02070309020205020404" pitchFamily="49" charset="0"/>
              </a:rPr>
              <a:t>                          0      1       10    4.935e+06    7.443e-05&lt;T  6.631e+10   1.533e-03    2.833e-08</a:t>
            </a:r>
          </a:p>
        </p:txBody>
      </p:sp>
      <p:sp>
        <p:nvSpPr>
          <p:cNvPr id="6" name="Oval 5">
            <a:extLst>
              <a:ext uri="{FF2B5EF4-FFF2-40B4-BE49-F238E27FC236}">
                <a16:creationId xmlns:a16="http://schemas.microsoft.com/office/drawing/2014/main" id="{77D8D11A-742F-4D79-AB7D-0D29E0B02C99}"/>
              </a:ext>
            </a:extLst>
          </p:cNvPr>
          <p:cNvSpPr/>
          <p:nvPr/>
        </p:nvSpPr>
        <p:spPr>
          <a:xfrm>
            <a:off x="4774204" y="1974798"/>
            <a:ext cx="391886" cy="173659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A7FD657-B00E-46DE-9FD0-0EC909269CCC}"/>
              </a:ext>
            </a:extLst>
          </p:cNvPr>
          <p:cNvSpPr txBox="1"/>
          <p:nvPr/>
        </p:nvSpPr>
        <p:spPr>
          <a:xfrm>
            <a:off x="1869640" y="3934226"/>
            <a:ext cx="9446060" cy="1754326"/>
          </a:xfrm>
          <a:prstGeom prst="rect">
            <a:avLst/>
          </a:prstGeom>
          <a:noFill/>
        </p:spPr>
        <p:txBody>
          <a:bodyPr wrap="square" rtlCol="0">
            <a:spAutoFit/>
          </a:bodyPr>
          <a:lstStyle/>
          <a:p>
            <a:r>
              <a:rPr lang="en-US" b="1" dirty="0">
                <a:solidFill>
                  <a:srgbClr val="C00000"/>
                </a:solidFill>
              </a:rPr>
              <a:t>Solution Iterations:</a:t>
            </a:r>
          </a:p>
          <a:p>
            <a:pPr marL="285750" indent="-171450">
              <a:buFont typeface="Arial" charset="0"/>
              <a:buChar char="•"/>
            </a:pPr>
            <a:r>
              <a:rPr lang="en-US" dirty="0"/>
              <a:t>When to increase </a:t>
            </a:r>
            <a:r>
              <a:rPr lang="en-US" dirty="0">
                <a:latin typeface="Courier New" panose="02070309020205020404" pitchFamily="49" charset="0"/>
                <a:cs typeface="Courier New" panose="02070309020205020404" pitchFamily="49" charset="0"/>
              </a:rPr>
              <a:t>maximum iterations</a:t>
            </a:r>
            <a:r>
              <a:rPr lang="en-US" dirty="0"/>
              <a:t>: residual still dropping at max</a:t>
            </a:r>
          </a:p>
          <a:p>
            <a:pPr marL="285750" indent="-171450">
              <a:buFont typeface="Arial" charset="0"/>
              <a:buChar char="•"/>
            </a:pPr>
            <a:r>
              <a:rPr lang="en-US" dirty="0"/>
              <a:t>When to decrease </a:t>
            </a:r>
            <a:r>
              <a:rPr lang="en-US" dirty="0">
                <a:latin typeface="Courier New" panose="02070309020205020404" pitchFamily="49" charset="0"/>
                <a:cs typeface="Courier New" panose="02070309020205020404" pitchFamily="49" charset="0"/>
              </a:rPr>
              <a:t>maximum iterations</a:t>
            </a:r>
            <a:r>
              <a:rPr lang="en-US" dirty="0"/>
              <a:t>: residual bottoming out before max</a:t>
            </a:r>
          </a:p>
          <a:p>
            <a:pPr marL="285750" indent="-171450">
              <a:buFont typeface="Arial" charset="0"/>
              <a:buChar char="•"/>
            </a:pPr>
            <a:r>
              <a:rPr lang="en-US" dirty="0"/>
              <a:t>When to use </a:t>
            </a:r>
            <a:r>
              <a:rPr lang="en-US" dirty="0">
                <a:latin typeface="Courier New" panose="02070309020205020404" pitchFamily="49" charset="0"/>
                <a:cs typeface="Courier New" panose="02070309020205020404" pitchFamily="49" charset="0"/>
              </a:rPr>
              <a:t>minimum iterations </a:t>
            </a:r>
            <a:r>
              <a:rPr lang="en-US" dirty="0"/>
              <a:t>&gt;0: residual &lt;T but still substantially decreasing (in this case, increasing min iterations can convergence of subsequent steps)</a:t>
            </a:r>
          </a:p>
        </p:txBody>
      </p:sp>
    </p:spTree>
    <p:extLst>
      <p:ext uri="{BB962C8B-B14F-4D97-AF65-F5344CB8AC3E}">
        <p14:creationId xmlns:p14="http://schemas.microsoft.com/office/powerpoint/2010/main" val="53850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69B8-D247-4A2A-AFCC-4677B91D36D0}"/>
              </a:ext>
            </a:extLst>
          </p:cNvPr>
          <p:cNvSpPr>
            <a:spLocks noGrp="1"/>
          </p:cNvSpPr>
          <p:nvPr>
            <p:ph type="title"/>
          </p:nvPr>
        </p:nvSpPr>
        <p:spPr/>
        <p:txBody>
          <a:bodyPr/>
          <a:lstStyle/>
          <a:p>
            <a:r>
              <a:rPr lang="en-US" dirty="0"/>
              <a:t>In summary… </a:t>
            </a:r>
          </a:p>
        </p:txBody>
      </p:sp>
      <p:sp>
        <p:nvSpPr>
          <p:cNvPr id="4" name="Slide Number Placeholder 3">
            <a:extLst>
              <a:ext uri="{FF2B5EF4-FFF2-40B4-BE49-F238E27FC236}">
                <a16:creationId xmlns:a16="http://schemas.microsoft.com/office/drawing/2014/main" id="{DDDA88DC-0A34-42EE-8AD2-D7F6F55C9D0F}"/>
              </a:ext>
            </a:extLst>
          </p:cNvPr>
          <p:cNvSpPr>
            <a:spLocks noGrp="1"/>
          </p:cNvSpPr>
          <p:nvPr>
            <p:ph type="sldNum" sz="quarter" idx="4"/>
          </p:nvPr>
        </p:nvSpPr>
        <p:spPr/>
        <p:txBody>
          <a:bodyPr/>
          <a:lstStyle/>
          <a:p>
            <a:pPr algn="ctr"/>
            <a:fld id="{F6B149FD-26F7-3645-B4E7-BA8B8CC5EEA8}" type="slidenum">
              <a:rPr lang="en-US" smtClean="0"/>
              <a:pPr algn="ctr"/>
              <a:t>18</a:t>
            </a:fld>
            <a:endParaRPr lang="en-US" dirty="0"/>
          </a:p>
        </p:txBody>
      </p:sp>
      <p:sp>
        <p:nvSpPr>
          <p:cNvPr id="10" name="Oval 9">
            <a:extLst>
              <a:ext uri="{FF2B5EF4-FFF2-40B4-BE49-F238E27FC236}">
                <a16:creationId xmlns:a16="http://schemas.microsoft.com/office/drawing/2014/main" id="{F3D6A795-E5DD-4297-B0D3-874CF899D9A1}"/>
              </a:ext>
            </a:extLst>
          </p:cNvPr>
          <p:cNvSpPr/>
          <p:nvPr/>
        </p:nvSpPr>
        <p:spPr>
          <a:xfrm>
            <a:off x="4931709" y="952500"/>
            <a:ext cx="2214282" cy="2111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SIERRA/SM</a:t>
            </a:r>
          </a:p>
          <a:p>
            <a:pPr algn="ctr"/>
            <a:r>
              <a:rPr lang="en-US" sz="2000" dirty="0"/>
              <a:t>(adagio)</a:t>
            </a:r>
          </a:p>
        </p:txBody>
      </p:sp>
      <p:sp>
        <p:nvSpPr>
          <p:cNvPr id="11" name="Oval 10">
            <a:extLst>
              <a:ext uri="{FF2B5EF4-FFF2-40B4-BE49-F238E27FC236}">
                <a16:creationId xmlns:a16="http://schemas.microsoft.com/office/drawing/2014/main" id="{EE7A8DDB-ACC3-40E0-BFB0-224AF2629F61}"/>
              </a:ext>
            </a:extLst>
          </p:cNvPr>
          <p:cNvSpPr/>
          <p:nvPr/>
        </p:nvSpPr>
        <p:spPr>
          <a:xfrm>
            <a:off x="4168588" y="3614850"/>
            <a:ext cx="1676400" cy="164950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Implicit solver</a:t>
            </a:r>
          </a:p>
          <a:p>
            <a:pPr algn="ctr"/>
            <a:r>
              <a:rPr lang="en-US" dirty="0"/>
              <a:t>(adagio)</a:t>
            </a:r>
          </a:p>
        </p:txBody>
      </p:sp>
      <p:sp>
        <p:nvSpPr>
          <p:cNvPr id="12" name="Oval 11">
            <a:extLst>
              <a:ext uri="{FF2B5EF4-FFF2-40B4-BE49-F238E27FC236}">
                <a16:creationId xmlns:a16="http://schemas.microsoft.com/office/drawing/2014/main" id="{5E3DAB4A-0C62-44F9-85DD-D90F6F386D58}"/>
              </a:ext>
            </a:extLst>
          </p:cNvPr>
          <p:cNvSpPr/>
          <p:nvPr/>
        </p:nvSpPr>
        <p:spPr>
          <a:xfrm>
            <a:off x="6158753" y="3614850"/>
            <a:ext cx="1676400" cy="164950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Explicit solver</a:t>
            </a:r>
          </a:p>
          <a:p>
            <a:pPr algn="ctr"/>
            <a:r>
              <a:rPr lang="en-US" dirty="0"/>
              <a:t>(presto)</a:t>
            </a:r>
          </a:p>
        </p:txBody>
      </p:sp>
      <p:sp>
        <p:nvSpPr>
          <p:cNvPr id="13" name="Arrow: Down 12">
            <a:extLst>
              <a:ext uri="{FF2B5EF4-FFF2-40B4-BE49-F238E27FC236}">
                <a16:creationId xmlns:a16="http://schemas.microsoft.com/office/drawing/2014/main" id="{21D93650-59CB-4A2C-ADF9-DF033BE319BE}"/>
              </a:ext>
            </a:extLst>
          </p:cNvPr>
          <p:cNvSpPr/>
          <p:nvPr/>
        </p:nvSpPr>
        <p:spPr>
          <a:xfrm rot="1259065">
            <a:off x="5290391" y="3040723"/>
            <a:ext cx="358589" cy="551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5DDD07C6-69A4-4C40-A37B-8ACC6621A482}"/>
              </a:ext>
            </a:extLst>
          </p:cNvPr>
          <p:cNvSpPr/>
          <p:nvPr/>
        </p:nvSpPr>
        <p:spPr>
          <a:xfrm rot="20306627">
            <a:off x="6370800" y="3050641"/>
            <a:ext cx="358589" cy="551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83712A9-5C25-4719-8E62-73927945E71F}"/>
              </a:ext>
            </a:extLst>
          </p:cNvPr>
          <p:cNvSpPr txBox="1"/>
          <p:nvPr/>
        </p:nvSpPr>
        <p:spPr>
          <a:xfrm>
            <a:off x="457200" y="3204400"/>
            <a:ext cx="3827929" cy="1200329"/>
          </a:xfrm>
          <a:prstGeom prst="rect">
            <a:avLst/>
          </a:prstGeom>
          <a:noFill/>
        </p:spPr>
        <p:txBody>
          <a:bodyPr wrap="square" rtlCol="0">
            <a:spAutoFit/>
          </a:bodyPr>
          <a:lstStyle/>
          <a:p>
            <a:pPr marL="285750" indent="-285750">
              <a:buFont typeface="Arial" panose="020B0604020202020204" pitchFamily="34" charset="0"/>
              <a:buChar char="•"/>
            </a:pPr>
            <a:r>
              <a:rPr lang="en-US" dirty="0"/>
              <a:t>Use for slow rate analyses</a:t>
            </a:r>
          </a:p>
          <a:p>
            <a:pPr marL="285750" indent="-285750">
              <a:buFont typeface="Arial" panose="020B0604020202020204" pitchFamily="34" charset="0"/>
              <a:buChar char="•"/>
            </a:pPr>
            <a:r>
              <a:rPr lang="en-US" dirty="0"/>
              <a:t>Requires solving a system of equations to move rapidly through time.</a:t>
            </a:r>
          </a:p>
        </p:txBody>
      </p:sp>
      <p:sp>
        <p:nvSpPr>
          <p:cNvPr id="16" name="TextBox 15">
            <a:extLst>
              <a:ext uri="{FF2B5EF4-FFF2-40B4-BE49-F238E27FC236}">
                <a16:creationId xmlns:a16="http://schemas.microsoft.com/office/drawing/2014/main" id="{61234B85-8DDF-4704-8B26-086638C3CC0D}"/>
              </a:ext>
            </a:extLst>
          </p:cNvPr>
          <p:cNvSpPr txBox="1"/>
          <p:nvPr/>
        </p:nvSpPr>
        <p:spPr>
          <a:xfrm>
            <a:off x="8184917" y="3263095"/>
            <a:ext cx="3827929" cy="923330"/>
          </a:xfrm>
          <a:prstGeom prst="rect">
            <a:avLst/>
          </a:prstGeom>
          <a:noFill/>
        </p:spPr>
        <p:txBody>
          <a:bodyPr wrap="square" rtlCol="0">
            <a:spAutoFit/>
          </a:bodyPr>
          <a:lstStyle/>
          <a:p>
            <a:pPr marL="285750" indent="-285750">
              <a:buFont typeface="Arial" panose="020B0604020202020204" pitchFamily="34" charset="0"/>
              <a:buChar char="•"/>
            </a:pPr>
            <a:r>
              <a:rPr lang="en-US" dirty="0"/>
              <a:t>Use for rapid loading rates</a:t>
            </a:r>
          </a:p>
          <a:p>
            <a:pPr marL="285750" indent="-285750">
              <a:buFont typeface="Arial" panose="020B0604020202020204" pitchFamily="34" charset="0"/>
              <a:buChar char="•"/>
            </a:pPr>
            <a:r>
              <a:rPr lang="en-US" dirty="0"/>
              <a:t>Model complexity is more easily handled</a:t>
            </a:r>
          </a:p>
        </p:txBody>
      </p:sp>
      <p:pic>
        <p:nvPicPr>
          <p:cNvPr id="17" name="Picture 16">
            <a:extLst>
              <a:ext uri="{FF2B5EF4-FFF2-40B4-BE49-F238E27FC236}">
                <a16:creationId xmlns:a16="http://schemas.microsoft.com/office/drawing/2014/main" id="{85D2E96F-36D3-4205-8258-6C49B4C06090}"/>
              </a:ext>
            </a:extLst>
          </p:cNvPr>
          <p:cNvPicPr>
            <a:picLocks noChangeAspect="1"/>
          </p:cNvPicPr>
          <p:nvPr/>
        </p:nvPicPr>
        <p:blipFill>
          <a:blip r:embed="rId2"/>
          <a:stretch>
            <a:fillRect/>
          </a:stretch>
        </p:blipFill>
        <p:spPr>
          <a:xfrm>
            <a:off x="1425187" y="2240630"/>
            <a:ext cx="1438476" cy="914528"/>
          </a:xfrm>
          <a:prstGeom prst="rect">
            <a:avLst/>
          </a:prstGeom>
        </p:spPr>
      </p:pic>
      <p:pic>
        <p:nvPicPr>
          <p:cNvPr id="18" name="Picture 17">
            <a:extLst>
              <a:ext uri="{FF2B5EF4-FFF2-40B4-BE49-F238E27FC236}">
                <a16:creationId xmlns:a16="http://schemas.microsoft.com/office/drawing/2014/main" id="{95127D0A-143C-40C6-A70A-3751E8EADCFB}"/>
              </a:ext>
            </a:extLst>
          </p:cNvPr>
          <p:cNvPicPr>
            <a:picLocks noChangeAspect="1"/>
          </p:cNvPicPr>
          <p:nvPr/>
        </p:nvPicPr>
        <p:blipFill>
          <a:blip r:embed="rId3"/>
          <a:stretch>
            <a:fillRect/>
          </a:stretch>
        </p:blipFill>
        <p:spPr>
          <a:xfrm>
            <a:off x="9250036" y="2173536"/>
            <a:ext cx="1448002" cy="1152686"/>
          </a:xfrm>
          <a:prstGeom prst="rect">
            <a:avLst/>
          </a:prstGeom>
        </p:spPr>
      </p:pic>
      <p:sp>
        <p:nvSpPr>
          <p:cNvPr id="19" name="TextBox 18">
            <a:extLst>
              <a:ext uri="{FF2B5EF4-FFF2-40B4-BE49-F238E27FC236}">
                <a16:creationId xmlns:a16="http://schemas.microsoft.com/office/drawing/2014/main" id="{DD63C268-3508-4956-9E8F-B0D71C4DB2B8}"/>
              </a:ext>
            </a:extLst>
          </p:cNvPr>
          <p:cNvSpPr txBox="1"/>
          <p:nvPr/>
        </p:nvSpPr>
        <p:spPr>
          <a:xfrm>
            <a:off x="1026392" y="5709200"/>
            <a:ext cx="10139215" cy="646331"/>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algn="ctr"/>
          </a:lstStyle>
          <a:p>
            <a:r>
              <a:rPr lang="en-US" b="1" dirty="0"/>
              <a:t>Bottom line</a:t>
            </a:r>
            <a:r>
              <a:rPr lang="en-US" dirty="0"/>
              <a:t>: Implicit and Explicit solvers serve different purposes.  Selecting the correct solver is a critically important part of the analysis process.</a:t>
            </a:r>
          </a:p>
        </p:txBody>
      </p:sp>
    </p:spTree>
    <p:extLst>
      <p:ext uri="{BB962C8B-B14F-4D97-AF65-F5344CB8AC3E}">
        <p14:creationId xmlns:p14="http://schemas.microsoft.com/office/powerpoint/2010/main" val="269863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6AF7-3259-4652-A6F2-6532C5FB1A3C}"/>
              </a:ext>
            </a:extLst>
          </p:cNvPr>
          <p:cNvSpPr>
            <a:spLocks noGrp="1"/>
          </p:cNvSpPr>
          <p:nvPr>
            <p:ph type="title"/>
          </p:nvPr>
        </p:nvSpPr>
        <p:spPr/>
        <p:txBody>
          <a:bodyPr/>
          <a:lstStyle/>
          <a:p>
            <a:r>
              <a:rPr lang="en-US" dirty="0"/>
              <a:t>Log file debugging: model problem solve</a:t>
            </a:r>
          </a:p>
        </p:txBody>
      </p:sp>
      <p:sp>
        <p:nvSpPr>
          <p:cNvPr id="4" name="Slide Number Placeholder 3">
            <a:extLst>
              <a:ext uri="{FF2B5EF4-FFF2-40B4-BE49-F238E27FC236}">
                <a16:creationId xmlns:a16="http://schemas.microsoft.com/office/drawing/2014/main" id="{14E0B99F-3998-4BA6-9374-CC47AE4E7BA1}"/>
              </a:ext>
            </a:extLst>
          </p:cNvPr>
          <p:cNvSpPr>
            <a:spLocks noGrp="1"/>
          </p:cNvSpPr>
          <p:nvPr>
            <p:ph type="sldNum" sz="quarter" idx="4"/>
          </p:nvPr>
        </p:nvSpPr>
        <p:spPr/>
        <p:txBody>
          <a:bodyPr/>
          <a:lstStyle/>
          <a:p>
            <a:pPr algn="ctr"/>
            <a:fld id="{F6B149FD-26F7-3645-B4E7-BA8B8CC5EEA8}" type="slidenum">
              <a:rPr lang="en-US" smtClean="0"/>
              <a:pPr algn="ctr"/>
              <a:t>180</a:t>
            </a:fld>
            <a:endParaRPr lang="en-US" dirty="0"/>
          </a:p>
        </p:txBody>
      </p:sp>
      <p:sp>
        <p:nvSpPr>
          <p:cNvPr id="5" name="Rectangle 4">
            <a:extLst>
              <a:ext uri="{FF2B5EF4-FFF2-40B4-BE49-F238E27FC236}">
                <a16:creationId xmlns:a16="http://schemas.microsoft.com/office/drawing/2014/main" id="{9D80EA08-3396-49E8-AAFA-5A0A1393462B}"/>
              </a:ext>
            </a:extLst>
          </p:cNvPr>
          <p:cNvSpPr/>
          <p:nvPr/>
        </p:nvSpPr>
        <p:spPr>
          <a:xfrm>
            <a:off x="2144849" y="934638"/>
            <a:ext cx="8244968" cy="2723823"/>
          </a:xfrm>
          <a:prstGeom prst="rect">
            <a:avLst/>
          </a:prstGeom>
        </p:spPr>
        <p:txBody>
          <a:bodyPr wrap="square">
            <a:spAutoFit/>
          </a:bodyPr>
          <a:lstStyle/>
          <a:p>
            <a:r>
              <a:rPr lang="en-US" sz="900" dirty="0">
                <a:latin typeface="Courier New" panose="02070309020205020404" pitchFamily="49" charset="0"/>
                <a:cs typeface="Courier New" panose="02070309020205020404" pitchFamily="49" charset="0"/>
              </a:rPr>
              <a:t>===========================================================================================================</a:t>
            </a:r>
          </a:p>
          <a:p>
            <a:r>
              <a:rPr lang="en-US" sz="900" dirty="0">
                <a:latin typeface="Courier New" panose="02070309020205020404" pitchFamily="49" charset="0"/>
                <a:cs typeface="Courier New" panose="02070309020205020404" pitchFamily="49" charset="0"/>
              </a:rPr>
              <a:t>Begin load step =     0 Solution period Apst_Procedure_p1 is   0.0% complete</a:t>
            </a:r>
          </a:p>
          <a:p>
            <a:r>
              <a:rPr lang="en-US" sz="900" dirty="0">
                <a:latin typeface="Courier New" panose="02070309020205020404" pitchFamily="49" charset="0"/>
                <a:cs typeface="Courier New" panose="02070309020205020404" pitchFamily="49" charset="0"/>
              </a:rPr>
              <a:t>        Old Time       Time Step        New Time       Stop Time     CPU Time(s)    Wall Time(s)</a:t>
            </a:r>
          </a:p>
          <a:p>
            <a:r>
              <a:rPr lang="en-US" sz="900" dirty="0">
                <a:latin typeface="Courier New" panose="02070309020205020404" pitchFamily="49" charset="0"/>
                <a:cs typeface="Courier New" panose="02070309020205020404" pitchFamily="49" charset="0"/>
              </a:rPr>
              <a:t>      0.0000e+00      1.0000e+00      1.0000e+00      1.0000e+00      8.1388e-01      2.0306e-02</a:t>
            </a:r>
          </a:p>
          <a:p>
            <a:r>
              <a:rPr lang="en-US" sz="900" dirty="0">
                <a:latin typeface="Courier New" panose="02070309020205020404" pitchFamily="49" charset="0"/>
                <a:cs typeface="Courier New" panose="02070309020205020404" pitchFamily="49" charset="0"/>
              </a:rPr>
              <a:t>----------------------------------------------------------------------------------------------------------- </a:t>
            </a:r>
          </a:p>
          <a:p>
            <a:r>
              <a:rPr lang="en-US" sz="900" dirty="0">
                <a:latin typeface="Courier New" panose="02070309020205020404" pitchFamily="49" charset="0"/>
                <a:cs typeface="Courier New" panose="02070309020205020404" pitchFamily="49" charset="0"/>
              </a:rPr>
              <a:t>                            LINEAR       MP                  RELATIVE     EXTERNAL</a:t>
            </a:r>
          </a:p>
          <a:p>
            <a:r>
              <a:rPr lang="en-US" sz="900" dirty="0">
                <a:latin typeface="Courier New" panose="02070309020205020404" pitchFamily="49" charset="0"/>
                <a:cs typeface="Courier New" panose="02070309020205020404" pitchFamily="49" charset="0"/>
              </a:rPr>
              <a:t>                        RBM   ITER     ITER     RESIDUAL     RESIDUAL    REFERENCE      ENERGY DISPLACEMENT</a:t>
            </a:r>
          </a:p>
          <a:p>
            <a:r>
              <a:rPr lang="en-US" sz="900" dirty="0">
                <a:latin typeface="Courier New" panose="02070309020205020404" pitchFamily="49" charset="0"/>
                <a:cs typeface="Courier New" panose="02070309020205020404" pitchFamily="49" charset="0"/>
              </a:rPr>
              <a:t>----------------------------------------------------------------------------------------------------------- </a:t>
            </a:r>
          </a:p>
          <a:p>
            <a:r>
              <a:rPr lang="en-US" sz="900" dirty="0">
                <a:latin typeface="Courier New" panose="02070309020205020404" pitchFamily="49" charset="0"/>
                <a:cs typeface="Courier New" panose="02070309020205020404" pitchFamily="49" charset="0"/>
              </a:rPr>
              <a:t>                          -      -        0    1.534e+11    9.714e-01    1.579e+11           -            -</a:t>
            </a:r>
          </a:p>
          <a:p>
            <a:r>
              <a:rPr lang="en-US" sz="900" dirty="0">
                <a:latin typeface="Courier New" panose="02070309020205020404" pitchFamily="49" charset="0"/>
                <a:cs typeface="Courier New" panose="02070309020205020404" pitchFamily="49" charset="0"/>
              </a:rPr>
              <a:t>                          0   U  1        1    5.045e+10    6.957e-01    7.252e+10   5.301e+08    7.486e+00</a:t>
            </a:r>
          </a:p>
          <a:p>
            <a:r>
              <a:rPr lang="en-US" sz="900" dirty="0">
                <a:latin typeface="Courier New" panose="02070309020205020404" pitchFamily="49" charset="0"/>
                <a:cs typeface="Courier New" panose="02070309020205020404" pitchFamily="49" charset="0"/>
              </a:rPr>
              <a:t>                          0      1        2    2.802e+10    4.079e-01    6.870e+10   1.865e+08    5.993e-01</a:t>
            </a:r>
          </a:p>
          <a:p>
            <a:r>
              <a:rPr lang="en-US" sz="900" dirty="0">
                <a:latin typeface="Courier New" panose="02070309020205020404" pitchFamily="49" charset="0"/>
                <a:cs typeface="Courier New" panose="02070309020205020404" pitchFamily="49" charset="0"/>
              </a:rPr>
              <a:t>                          0      1        3    8.507e+09    1.272e-01    6.690e+10   1.025e+06    1.696e-01</a:t>
            </a:r>
          </a:p>
          <a:p>
            <a:r>
              <a:rPr lang="en-US" sz="900" dirty="0">
                <a:latin typeface="Courier New" panose="02070309020205020404" pitchFamily="49" charset="0"/>
                <a:cs typeface="Courier New" panose="02070309020205020404" pitchFamily="49" charset="0"/>
              </a:rPr>
              <a:t>                          0      1        4    1.399e+09    2.112e-02    6.621e+10   3.374e+03    1.777e-03</a:t>
            </a:r>
          </a:p>
          <a:p>
            <a:r>
              <a:rPr lang="en-US" sz="900" dirty="0">
                <a:latin typeface="Courier New" panose="02070309020205020404" pitchFamily="49" charset="0"/>
                <a:cs typeface="Courier New" panose="02070309020205020404" pitchFamily="49" charset="0"/>
              </a:rPr>
              <a:t>                          0      1        5    6.609e+08    9.969e-03    6.630e+10   6.803e+03    1.677e-04</a:t>
            </a:r>
          </a:p>
          <a:p>
            <a:r>
              <a:rPr lang="en-US" sz="900" dirty="0">
                <a:latin typeface="Courier New" panose="02070309020205020404" pitchFamily="49" charset="0"/>
                <a:cs typeface="Courier New" panose="02070309020205020404" pitchFamily="49" charset="0"/>
              </a:rPr>
              <a:t>                          0      1        6    2.010e+08    3.031e-03    6.632e+10   8.050e+01    4.362e-05</a:t>
            </a:r>
          </a:p>
          <a:p>
            <a:r>
              <a:rPr lang="en-US" sz="900" dirty="0">
                <a:latin typeface="Courier New" panose="02070309020205020404" pitchFamily="49" charset="0"/>
                <a:cs typeface="Courier New" panose="02070309020205020404" pitchFamily="49" charset="0"/>
              </a:rPr>
              <a:t>                          0      1        7    7.116e+07    1.073e-03    6.631e+10   4.210e-01    9.116e-06</a:t>
            </a:r>
          </a:p>
          <a:p>
            <a:r>
              <a:rPr lang="en-US" sz="900" dirty="0">
                <a:latin typeface="Courier New" panose="02070309020205020404" pitchFamily="49" charset="0"/>
                <a:cs typeface="Courier New" panose="02070309020205020404" pitchFamily="49" charset="0"/>
              </a:rPr>
              <a:t>                          0      1        8    3.546e+07    5.348e-04    6.630e+10   4.855e-02    1.109e-06</a:t>
            </a:r>
          </a:p>
          <a:p>
            <a:r>
              <a:rPr lang="en-US" sz="900" dirty="0">
                <a:latin typeface="Courier New" panose="02070309020205020404" pitchFamily="49" charset="0"/>
                <a:cs typeface="Courier New" panose="02070309020205020404" pitchFamily="49" charset="0"/>
              </a:rPr>
              <a:t>                          0      1        9    1.414e+07    2.133e-04    6.631e+10   1.567e-02    2.213e-07</a:t>
            </a:r>
          </a:p>
          <a:p>
            <a:r>
              <a:rPr lang="en-US" sz="900" dirty="0">
                <a:latin typeface="Courier New" panose="02070309020205020404" pitchFamily="49" charset="0"/>
                <a:cs typeface="Courier New" panose="02070309020205020404" pitchFamily="49" charset="0"/>
              </a:rPr>
              <a:t>                          0      1       10    4.935e+06    7.443e-05&lt;T  6.631e+10   1.533e-03    2.833e-08</a:t>
            </a:r>
          </a:p>
        </p:txBody>
      </p:sp>
      <p:sp>
        <p:nvSpPr>
          <p:cNvPr id="6" name="Oval 5">
            <a:extLst>
              <a:ext uri="{FF2B5EF4-FFF2-40B4-BE49-F238E27FC236}">
                <a16:creationId xmlns:a16="http://schemas.microsoft.com/office/drawing/2014/main" id="{6CC579C0-94EF-4BD2-8A68-38840D5FB32E}"/>
              </a:ext>
            </a:extLst>
          </p:cNvPr>
          <p:cNvSpPr/>
          <p:nvPr/>
        </p:nvSpPr>
        <p:spPr>
          <a:xfrm>
            <a:off x="6901265" y="3388659"/>
            <a:ext cx="276625" cy="26125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E51E65D-C233-4B2A-B590-15B13C435FCD}"/>
              </a:ext>
            </a:extLst>
          </p:cNvPr>
          <p:cNvSpPr txBox="1"/>
          <p:nvPr/>
        </p:nvSpPr>
        <p:spPr>
          <a:xfrm>
            <a:off x="2106428" y="3734441"/>
            <a:ext cx="8575382" cy="2646878"/>
          </a:xfrm>
          <a:prstGeom prst="rect">
            <a:avLst/>
          </a:prstGeom>
          <a:noFill/>
        </p:spPr>
        <p:txBody>
          <a:bodyPr wrap="square" rtlCol="0">
            <a:spAutoFit/>
          </a:bodyPr>
          <a:lstStyle/>
          <a:p>
            <a:r>
              <a:rPr lang="en-US" b="1" dirty="0">
                <a:solidFill>
                  <a:srgbClr val="C00000"/>
                </a:solidFill>
              </a:rPr>
              <a:t>Convergence Status:</a:t>
            </a:r>
          </a:p>
          <a:p>
            <a:pPr marL="1146175"/>
            <a:endParaRPr lang="en-US" sz="400" dirty="0"/>
          </a:p>
          <a:p>
            <a:pPr marL="285750" indent="-171450">
              <a:buFont typeface="Arial" charset="0"/>
              <a:buChar char="•"/>
            </a:pPr>
            <a:r>
              <a:rPr lang="en-US" dirty="0"/>
              <a:t>When to tighten target: residual still dropping; or, later step fails to converge</a:t>
            </a:r>
          </a:p>
          <a:p>
            <a:pPr marL="285750" indent="-171450">
              <a:buFont typeface="Arial" charset="0"/>
              <a:buChar char="•"/>
            </a:pPr>
            <a:r>
              <a:rPr lang="en-US" dirty="0"/>
              <a:t>When to loosen target: current target is small and never achieved</a:t>
            </a:r>
          </a:p>
          <a:p>
            <a:pPr marL="285750" indent="-171450">
              <a:buFont typeface="Arial" charset="0"/>
              <a:buChar char="•"/>
            </a:pPr>
            <a:r>
              <a:rPr lang="en-US" dirty="0"/>
              <a:t>When to tighten acceptable: CG is outer loop of single-/multi-level solve</a:t>
            </a:r>
            <a:br>
              <a:rPr lang="en-US" dirty="0"/>
            </a:br>
            <a:r>
              <a:rPr lang="en-US" dirty="0"/>
              <a:t>                                              and observably bad solution(s) accepted;</a:t>
            </a:r>
            <a:br>
              <a:rPr lang="en-US" dirty="0"/>
            </a:br>
            <a:r>
              <a:rPr lang="en-US" dirty="0"/>
              <a:t>                                              later step fails</a:t>
            </a:r>
          </a:p>
          <a:p>
            <a:pPr marL="285750" indent="-171450">
              <a:buFont typeface="Arial" charset="0"/>
              <a:buChar char="•"/>
            </a:pPr>
            <a:r>
              <a:rPr lang="en-US" dirty="0"/>
              <a:t>When to loosen acceptable: CG is inner loop of multi-level solve </a:t>
            </a:r>
            <a:br>
              <a:rPr lang="en-US" dirty="0"/>
            </a:br>
            <a:r>
              <a:rPr lang="en-US" dirty="0"/>
              <a:t>                                             (</a:t>
            </a:r>
            <a:r>
              <a:rPr lang="en-US" i="1" dirty="0"/>
              <a:t>e.g.</a:t>
            </a:r>
            <a:r>
              <a:rPr lang="en-US" dirty="0"/>
              <a:t> to avoid erroring-out when control</a:t>
            </a:r>
            <a:br>
              <a:rPr lang="en-US" dirty="0"/>
            </a:br>
            <a:r>
              <a:rPr lang="en-US" dirty="0"/>
              <a:t>                                              contact has a bad model problem)</a:t>
            </a:r>
          </a:p>
        </p:txBody>
      </p:sp>
    </p:spTree>
    <p:extLst>
      <p:ext uri="{BB962C8B-B14F-4D97-AF65-F5344CB8AC3E}">
        <p14:creationId xmlns:p14="http://schemas.microsoft.com/office/powerpoint/2010/main" val="170897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867B4-3DB8-455F-AA54-E16FA7C229C0}"/>
              </a:ext>
            </a:extLst>
          </p:cNvPr>
          <p:cNvSpPr>
            <a:spLocks noGrp="1"/>
          </p:cNvSpPr>
          <p:nvPr>
            <p:ph type="title"/>
          </p:nvPr>
        </p:nvSpPr>
        <p:spPr/>
        <p:txBody>
          <a:bodyPr/>
          <a:lstStyle/>
          <a:p>
            <a:r>
              <a:rPr lang="en-US" dirty="0"/>
              <a:t>Log file debugging: model problem solve</a:t>
            </a:r>
          </a:p>
        </p:txBody>
      </p:sp>
      <p:sp>
        <p:nvSpPr>
          <p:cNvPr id="4" name="Slide Number Placeholder 3">
            <a:extLst>
              <a:ext uri="{FF2B5EF4-FFF2-40B4-BE49-F238E27FC236}">
                <a16:creationId xmlns:a16="http://schemas.microsoft.com/office/drawing/2014/main" id="{591A6C3A-035F-473A-8D57-4C65693CAC88}"/>
              </a:ext>
            </a:extLst>
          </p:cNvPr>
          <p:cNvSpPr>
            <a:spLocks noGrp="1"/>
          </p:cNvSpPr>
          <p:nvPr>
            <p:ph type="sldNum" sz="quarter" idx="4"/>
          </p:nvPr>
        </p:nvSpPr>
        <p:spPr/>
        <p:txBody>
          <a:bodyPr/>
          <a:lstStyle/>
          <a:p>
            <a:pPr algn="ctr"/>
            <a:fld id="{F6B149FD-26F7-3645-B4E7-BA8B8CC5EEA8}" type="slidenum">
              <a:rPr lang="en-US" smtClean="0"/>
              <a:pPr algn="ctr"/>
              <a:t>181</a:t>
            </a:fld>
            <a:endParaRPr lang="en-US" dirty="0"/>
          </a:p>
        </p:txBody>
      </p:sp>
      <p:sp>
        <p:nvSpPr>
          <p:cNvPr id="5" name="Oval 4">
            <a:extLst>
              <a:ext uri="{FF2B5EF4-FFF2-40B4-BE49-F238E27FC236}">
                <a16:creationId xmlns:a16="http://schemas.microsoft.com/office/drawing/2014/main" id="{FB682CC2-97B9-4B07-9F9F-107F9B3FBB00}"/>
              </a:ext>
            </a:extLst>
          </p:cNvPr>
          <p:cNvSpPr/>
          <p:nvPr/>
        </p:nvSpPr>
        <p:spPr>
          <a:xfrm>
            <a:off x="4385913" y="1298601"/>
            <a:ext cx="1175657" cy="213616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A6C2ECF-9BC1-451F-B7A2-229C4D351D7E}"/>
              </a:ext>
            </a:extLst>
          </p:cNvPr>
          <p:cNvSpPr txBox="1"/>
          <p:nvPr/>
        </p:nvSpPr>
        <p:spPr>
          <a:xfrm>
            <a:off x="2249752" y="3757495"/>
            <a:ext cx="7830030" cy="2308324"/>
          </a:xfrm>
          <a:prstGeom prst="rect">
            <a:avLst/>
          </a:prstGeom>
          <a:noFill/>
        </p:spPr>
        <p:txBody>
          <a:bodyPr wrap="square" rtlCol="0">
            <a:spAutoFit/>
          </a:bodyPr>
          <a:lstStyle/>
          <a:p>
            <a:r>
              <a:rPr lang="en-US" b="1" dirty="0">
                <a:solidFill>
                  <a:srgbClr val="C00000"/>
                </a:solidFill>
              </a:rPr>
              <a:t>Residual / Relative Residual:</a:t>
            </a:r>
          </a:p>
          <a:p>
            <a:pPr marL="285750" indent="-171450">
              <a:buFont typeface="Arial" charset="0"/>
              <a:buChar char="•"/>
            </a:pPr>
            <a:r>
              <a:rPr lang="en-US" dirty="0"/>
              <a:t>If stagnating at a large value:</a:t>
            </a:r>
          </a:p>
          <a:p>
            <a:pPr marL="742950" lvl="1" indent="-171450">
              <a:buFont typeface="Arial" charset="0"/>
              <a:buChar char="•"/>
            </a:pPr>
            <a:r>
              <a:rPr lang="en-US" dirty="0"/>
              <a:t>Another indicator of potential RBM’s</a:t>
            </a:r>
          </a:p>
          <a:p>
            <a:pPr marL="742950" lvl="1" indent="-171450">
              <a:buFont typeface="Arial" charset="0"/>
              <a:buChar char="•"/>
            </a:pPr>
            <a:r>
              <a:rPr lang="en-US" dirty="0"/>
              <a:t>Add BC’s to constrain free DOF’s in one or more element blocks</a:t>
            </a:r>
          </a:p>
          <a:p>
            <a:pPr marL="742950" lvl="1" indent="-171450">
              <a:buFont typeface="Arial" charset="0"/>
              <a:buChar char="•"/>
            </a:pPr>
            <a:r>
              <a:rPr lang="en-US" dirty="0"/>
              <a:t>Use </a:t>
            </a:r>
            <a:r>
              <a:rPr lang="en-US" dirty="0">
                <a:latin typeface="Courier New" panose="02070309020205020404" pitchFamily="49" charset="0"/>
                <a:cs typeface="Courier New" panose="02070309020205020404" pitchFamily="49" charset="0"/>
              </a:rPr>
              <a:t>ITERATION PLOT </a:t>
            </a:r>
            <a:r>
              <a:rPr lang="en-US" dirty="0"/>
              <a:t>to find any missed RBM’s</a:t>
            </a:r>
          </a:p>
          <a:p>
            <a:pPr marL="742950" lvl="1" indent="-171450">
              <a:buFont typeface="Arial" charset="0"/>
              <a:buChar char="•"/>
            </a:pPr>
            <a:r>
              <a:rPr lang="en-US" dirty="0"/>
              <a:t>If loss of contact, element death, </a:t>
            </a:r>
            <a:r>
              <a:rPr lang="en-US" i="1" dirty="0"/>
              <a:t>etc</a:t>
            </a:r>
            <a:r>
              <a:rPr lang="en-US" dirty="0"/>
              <a:t>. cause static problem to become dynamic: try using explicit dynamics, implicit dynamics, or control damped solve</a:t>
            </a:r>
          </a:p>
        </p:txBody>
      </p:sp>
      <p:sp>
        <p:nvSpPr>
          <p:cNvPr id="7" name="Rectangle 6">
            <a:extLst>
              <a:ext uri="{FF2B5EF4-FFF2-40B4-BE49-F238E27FC236}">
                <a16:creationId xmlns:a16="http://schemas.microsoft.com/office/drawing/2014/main" id="{6EF19FF5-9A9E-49BA-A9DE-088A9E279567}"/>
              </a:ext>
            </a:extLst>
          </p:cNvPr>
          <p:cNvSpPr/>
          <p:nvPr/>
        </p:nvSpPr>
        <p:spPr>
          <a:xfrm>
            <a:off x="1893028" y="1350682"/>
            <a:ext cx="8549439" cy="1754326"/>
          </a:xfrm>
          <a:prstGeom prst="rect">
            <a:avLst/>
          </a:prstGeom>
        </p:spPr>
        <p:txBody>
          <a:bodyPr wrap="square">
            <a:spAutoFit/>
          </a:bodyPr>
          <a:lstStyle/>
          <a:p>
            <a:r>
              <a:rPr lang="en-US" sz="1200" dirty="0">
                <a:latin typeface="Courier New" panose="02070309020205020404" pitchFamily="49" charset="0"/>
                <a:cs typeface="Courier New" panose="02070309020205020404" pitchFamily="49" charset="0"/>
              </a:rPr>
              <a:t>------------------------------------------------------------------------------------------ </a:t>
            </a:r>
          </a:p>
          <a:p>
            <a:r>
              <a:rPr lang="en-US" sz="1200" dirty="0">
                <a:latin typeface="Courier New" panose="02070309020205020404" pitchFamily="49" charset="0"/>
                <a:cs typeface="Courier New" panose="02070309020205020404" pitchFamily="49" charset="0"/>
              </a:rPr>
              <a:t>         LINEAR       MP                  RELATIVE     EXTERNAL</a:t>
            </a:r>
          </a:p>
          <a:p>
            <a:r>
              <a:rPr lang="en-US" sz="1200" dirty="0">
                <a:latin typeface="Courier New" panose="02070309020205020404" pitchFamily="49" charset="0"/>
                <a:cs typeface="Courier New" panose="02070309020205020404" pitchFamily="49" charset="0"/>
              </a:rPr>
              <a:t>  RBM      ITER     ITER     RESIDUAL     RESIDUAL    REFERENCE      ENERGY DISPLACEMENT</a:t>
            </a:r>
          </a:p>
          <a:p>
            <a:r>
              <a:rPr lang="en-US" sz="1200" dirty="0">
                <a:latin typeface="Courier New" panose="02070309020205020404" pitchFamily="49" charset="0"/>
                <a:cs typeface="Courier New" panose="02070309020205020404" pitchFamily="49" charset="0"/>
              </a:rPr>
              <a:t>------------------------------------------------------------------------------------------</a:t>
            </a:r>
          </a:p>
          <a:p>
            <a:r>
              <a:rPr lang="en-US" sz="1200" dirty="0">
                <a:latin typeface="Courier New" panose="02070309020205020404" pitchFamily="49" charset="0"/>
                <a:cs typeface="Courier New" panose="02070309020205020404" pitchFamily="49" charset="0"/>
              </a:rPr>
              <a:t>   0          1        1    2.616e-06    2.677e-02    9.772e-05   4.940e-24    7.156e-34</a:t>
            </a:r>
          </a:p>
          <a:p>
            <a:r>
              <a:rPr lang="en-US" sz="1200" dirty="0">
                <a:latin typeface="Courier New" panose="02070309020205020404" pitchFamily="49" charset="0"/>
                <a:cs typeface="Courier New" panose="02070309020205020404" pitchFamily="49" charset="0"/>
              </a:rPr>
              <a:t>   0          1        2    2.616e-06    2.677e-02    9.772e-05   4.940e-24    7.156e-34</a:t>
            </a:r>
          </a:p>
          <a:p>
            <a:r>
              <a:rPr lang="en-US" sz="1200" dirty="0">
                <a:latin typeface="Courier New" panose="02070309020205020404" pitchFamily="49" charset="0"/>
                <a:cs typeface="Courier New" panose="02070309020205020404" pitchFamily="49" charset="0"/>
              </a:rPr>
              <a:t>   0          1        3    2.616e-06    2.677e-02    9.772e-05   4.940e-24    7.156e-34</a:t>
            </a:r>
          </a:p>
          <a:p>
            <a:r>
              <a:rPr lang="en-US" sz="1200" dirty="0">
                <a:latin typeface="Courier New" panose="02070309020205020404" pitchFamily="49" charset="0"/>
                <a:cs typeface="Courier New" panose="02070309020205020404" pitchFamily="49" charset="0"/>
              </a:rPr>
              <a:t>   0          1        4    2.616e-06    2.677e-02    9.772e-05   4.940e-24    7.156e-34</a:t>
            </a:r>
          </a:p>
          <a:p>
            <a:r>
              <a:rPr lang="en-US" sz="1200" dirty="0">
                <a:latin typeface="Courier New" panose="02070309020205020404" pitchFamily="49" charset="0"/>
                <a:cs typeface="Courier New" panose="02070309020205020404" pitchFamily="49" charset="0"/>
              </a:rPr>
              <a:t>   0          1        5    2.616e-06    2.677e-02    9.772e-05   4.940e-24    7.156e-34</a:t>
            </a:r>
          </a:p>
        </p:txBody>
      </p:sp>
      <p:sp>
        <p:nvSpPr>
          <p:cNvPr id="8" name="Oval 7">
            <a:extLst>
              <a:ext uri="{FF2B5EF4-FFF2-40B4-BE49-F238E27FC236}">
                <a16:creationId xmlns:a16="http://schemas.microsoft.com/office/drawing/2014/main" id="{1A61B5E5-DF2F-49C6-AEAC-390273DA529B}"/>
              </a:ext>
            </a:extLst>
          </p:cNvPr>
          <p:cNvSpPr/>
          <p:nvPr/>
        </p:nvSpPr>
        <p:spPr>
          <a:xfrm>
            <a:off x="5598705" y="1297321"/>
            <a:ext cx="1175657" cy="213616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662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B5D1-3058-4322-9081-3AD24E5081C0}"/>
              </a:ext>
            </a:extLst>
          </p:cNvPr>
          <p:cNvSpPr>
            <a:spLocks noGrp="1"/>
          </p:cNvSpPr>
          <p:nvPr>
            <p:ph type="title"/>
          </p:nvPr>
        </p:nvSpPr>
        <p:spPr/>
        <p:txBody>
          <a:bodyPr/>
          <a:lstStyle/>
          <a:p>
            <a:r>
              <a:rPr lang="en-US" dirty="0"/>
              <a:t>Log file debugging: control contact</a:t>
            </a:r>
          </a:p>
        </p:txBody>
      </p:sp>
      <p:sp>
        <p:nvSpPr>
          <p:cNvPr id="4" name="Slide Number Placeholder 3">
            <a:extLst>
              <a:ext uri="{FF2B5EF4-FFF2-40B4-BE49-F238E27FC236}">
                <a16:creationId xmlns:a16="http://schemas.microsoft.com/office/drawing/2014/main" id="{538B0C1B-8464-4060-9549-76D04CCF9D4B}"/>
              </a:ext>
            </a:extLst>
          </p:cNvPr>
          <p:cNvSpPr>
            <a:spLocks noGrp="1"/>
          </p:cNvSpPr>
          <p:nvPr>
            <p:ph type="sldNum" sz="quarter" idx="4"/>
          </p:nvPr>
        </p:nvSpPr>
        <p:spPr/>
        <p:txBody>
          <a:bodyPr/>
          <a:lstStyle/>
          <a:p>
            <a:pPr algn="ctr"/>
            <a:fld id="{F6B149FD-26F7-3645-B4E7-BA8B8CC5EEA8}" type="slidenum">
              <a:rPr lang="en-US" smtClean="0"/>
              <a:pPr algn="ctr"/>
              <a:t>182</a:t>
            </a:fld>
            <a:endParaRPr lang="en-US" dirty="0"/>
          </a:p>
        </p:txBody>
      </p:sp>
      <p:sp>
        <p:nvSpPr>
          <p:cNvPr id="5" name="Rectangle 4">
            <a:extLst>
              <a:ext uri="{FF2B5EF4-FFF2-40B4-BE49-F238E27FC236}">
                <a16:creationId xmlns:a16="http://schemas.microsoft.com/office/drawing/2014/main" id="{5106465A-827B-453A-AA3B-FCA777143DE9}"/>
              </a:ext>
            </a:extLst>
          </p:cNvPr>
          <p:cNvSpPr/>
          <p:nvPr/>
        </p:nvSpPr>
        <p:spPr>
          <a:xfrm>
            <a:off x="2015059" y="1953203"/>
            <a:ext cx="6822180" cy="2192908"/>
          </a:xfrm>
          <a:prstGeom prst="rect">
            <a:avLst/>
          </a:prstGeom>
        </p:spPr>
        <p:txBody>
          <a:bodyPr wrap="square">
            <a:spAutoFit/>
          </a:bodyPr>
          <a:lstStyle/>
          <a:p>
            <a:r>
              <a:rPr lang="en-US" sz="1050" dirty="0">
                <a:latin typeface="Courier New" panose="02070309020205020404" pitchFamily="49" charset="0"/>
                <a:cs typeface="Courier New" panose="02070309020205020404" pitchFamily="49" charset="0"/>
              </a:rPr>
              <a:t>----------------------------------------------------------</a:t>
            </a:r>
          </a:p>
          <a:p>
            <a:r>
              <a:rPr lang="en-US" sz="1050" dirty="0">
                <a:latin typeface="Courier New" panose="02070309020205020404" pitchFamily="49" charset="0"/>
                <a:cs typeface="Courier New" panose="02070309020205020404" pitchFamily="49" charset="0"/>
              </a:rPr>
              <a:t>MAX GAP               = 8.096e-01 PREVIOUS = 0.000e+00</a:t>
            </a:r>
          </a:p>
          <a:p>
            <a:r>
              <a:rPr lang="en-US" sz="1050" dirty="0">
                <a:latin typeface="Courier New" panose="02070309020205020404" pitchFamily="49" charset="0"/>
                <a:cs typeface="Courier New" panose="02070309020205020404" pitchFamily="49" charset="0"/>
              </a:rPr>
              <a:t>MAX RELATIVE GAP      = 1.457e+00 PREVIOUS = 0.000e+00</a:t>
            </a:r>
          </a:p>
          <a:p>
            <a:r>
              <a:rPr lang="en-US" sz="1050" dirty="0">
                <a:latin typeface="Courier New" panose="02070309020205020404" pitchFamily="49" charset="0"/>
                <a:cs typeface="Courier New" panose="02070309020205020404" pitchFamily="49" charset="0"/>
              </a:rPr>
              <a:t>NUM INTERACTIONS      = 82</a:t>
            </a:r>
          </a:p>
          <a:p>
            <a:r>
              <a:rPr lang="en-US" sz="1050" dirty="0">
                <a:latin typeface="Courier New" panose="02070309020205020404" pitchFamily="49" charset="0"/>
                <a:cs typeface="Courier New" panose="02070309020205020404" pitchFamily="49" charset="0"/>
              </a:rPr>
              <a:t>RELEASED INTERACTIONS = 52</a:t>
            </a:r>
          </a:p>
          <a:p>
            <a:r>
              <a:rPr lang="en-US" sz="1050" dirty="0">
                <a:latin typeface="Courier New" panose="02070309020205020404" pitchFamily="49" charset="0"/>
                <a:cs typeface="Courier New" panose="02070309020205020404" pitchFamily="49" charset="0"/>
              </a:rPr>
              <a:t>CAPTURED INTERACTIONS = 30</a:t>
            </a:r>
          </a:p>
          <a:p>
            <a:r>
              <a:rPr lang="en-US" sz="1050" dirty="0">
                <a:latin typeface="Courier New" panose="02070309020205020404" pitchFamily="49" charset="0"/>
                <a:cs typeface="Courier New" panose="02070309020205020404" pitchFamily="49" charset="0"/>
              </a:rPr>
              <a:t>DUBIOUS INTERACTIONS  = 0</a:t>
            </a:r>
          </a:p>
          <a:p>
            <a:r>
              <a:rPr lang="en-US" sz="1050" dirty="0">
                <a:latin typeface="Courier New" panose="02070309020205020404" pitchFamily="49" charset="0"/>
                <a:cs typeface="Courier New" panose="02070309020205020404" pitchFamily="49" charset="0"/>
              </a:rPr>
              <a:t>RELATIVE LMULT CHANGE = 1.000e+00</a:t>
            </a:r>
          </a:p>
          <a:p>
            <a:r>
              <a:rPr lang="en-US" sz="1050" dirty="0">
                <a:latin typeface="Courier New" panose="02070309020205020404" pitchFamily="49" charset="0"/>
                <a:cs typeface="Courier New" panose="02070309020205020404" pitchFamily="49" charset="0"/>
              </a:rPr>
              <a:t>ACTIVE SET CHANGE</a:t>
            </a:r>
          </a:p>
          <a:p>
            <a:r>
              <a:rPr lang="en-US" sz="1050" dirty="0">
                <a:latin typeface="Courier New" panose="02070309020205020404" pitchFamily="49" charset="0"/>
                <a:cs typeface="Courier New" panose="02070309020205020404" pitchFamily="49" charset="0"/>
              </a:rPr>
              <a:t>----------------------------------------------------------</a:t>
            </a:r>
          </a:p>
          <a:p>
            <a:r>
              <a:rPr lang="en-US" sz="1050" dirty="0">
                <a:latin typeface="Courier New" panose="02070309020205020404" pitchFamily="49" charset="0"/>
                <a:cs typeface="Courier New" panose="02070309020205020404" pitchFamily="49" charset="0"/>
              </a:rPr>
              <a:t>CONTACT ITERATION =            0, STEP 0</a:t>
            </a:r>
          </a:p>
          <a:p>
            <a:r>
              <a:rPr lang="en-US" sz="1050" dirty="0">
                <a:latin typeface="Courier New" panose="02070309020205020404" pitchFamily="49" charset="0"/>
                <a:cs typeface="Courier New" panose="02070309020205020404" pitchFamily="49" charset="0"/>
              </a:rPr>
              <a:t>ABSOLUTE RESIDUAL =    6.587e+10  </a:t>
            </a:r>
          </a:p>
          <a:p>
            <a:r>
              <a:rPr lang="en-US" sz="1050" dirty="0">
                <a:latin typeface="Courier New" panose="02070309020205020404" pitchFamily="49" charset="0"/>
                <a:cs typeface="Courier New" panose="02070309020205020404" pitchFamily="49" charset="0"/>
              </a:rPr>
              <a:t>RELATIVE RESIDUAL =    5.414e-01  </a:t>
            </a:r>
          </a:p>
        </p:txBody>
      </p:sp>
      <p:sp>
        <p:nvSpPr>
          <p:cNvPr id="6" name="TextBox 5">
            <a:extLst>
              <a:ext uri="{FF2B5EF4-FFF2-40B4-BE49-F238E27FC236}">
                <a16:creationId xmlns:a16="http://schemas.microsoft.com/office/drawing/2014/main" id="{4A21CDBE-0A0A-42BA-BE22-75B76E3B1DC2}"/>
              </a:ext>
            </a:extLst>
          </p:cNvPr>
          <p:cNvSpPr txBox="1"/>
          <p:nvPr/>
        </p:nvSpPr>
        <p:spPr>
          <a:xfrm>
            <a:off x="2631042" y="1142539"/>
            <a:ext cx="2606995" cy="646331"/>
          </a:xfrm>
          <a:prstGeom prst="rect">
            <a:avLst/>
          </a:prstGeom>
          <a:noFill/>
        </p:spPr>
        <p:txBody>
          <a:bodyPr wrap="square" rtlCol="0">
            <a:spAutoFit/>
          </a:bodyPr>
          <a:lstStyle/>
          <a:p>
            <a:r>
              <a:rPr lang="en-US" dirty="0">
                <a:solidFill>
                  <a:srgbClr val="00B050"/>
                </a:solidFill>
              </a:rPr>
              <a:t>Max gap/overlap in any captured interaction</a:t>
            </a:r>
          </a:p>
        </p:txBody>
      </p:sp>
      <p:cxnSp>
        <p:nvCxnSpPr>
          <p:cNvPr id="7" name="Straight Arrow Connector 6">
            <a:extLst>
              <a:ext uri="{FF2B5EF4-FFF2-40B4-BE49-F238E27FC236}">
                <a16:creationId xmlns:a16="http://schemas.microsoft.com/office/drawing/2014/main" id="{92115ED1-A5ED-4063-B795-FAAA203B7793}"/>
              </a:ext>
            </a:extLst>
          </p:cNvPr>
          <p:cNvCxnSpPr/>
          <p:nvPr/>
        </p:nvCxnSpPr>
        <p:spPr>
          <a:xfrm flipH="1">
            <a:off x="2267478" y="1582910"/>
            <a:ext cx="381039" cy="57515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480F9765-8C4E-4D8D-99A7-27DBAA5532E0}"/>
              </a:ext>
            </a:extLst>
          </p:cNvPr>
          <p:cNvSpPr txBox="1"/>
          <p:nvPr/>
        </p:nvSpPr>
        <p:spPr>
          <a:xfrm>
            <a:off x="5609100" y="1222361"/>
            <a:ext cx="2733286" cy="646331"/>
          </a:xfrm>
          <a:prstGeom prst="rect">
            <a:avLst/>
          </a:prstGeom>
          <a:noFill/>
        </p:spPr>
        <p:txBody>
          <a:bodyPr wrap="square" rtlCol="0">
            <a:spAutoFit/>
          </a:bodyPr>
          <a:lstStyle/>
          <a:p>
            <a:r>
              <a:rPr lang="en-US" dirty="0">
                <a:solidFill>
                  <a:srgbClr val="00B050"/>
                </a:solidFill>
              </a:rPr>
              <a:t>Max gap/overlap compared to face size </a:t>
            </a:r>
          </a:p>
        </p:txBody>
      </p:sp>
      <p:cxnSp>
        <p:nvCxnSpPr>
          <p:cNvPr id="9" name="Straight Arrow Connector 8">
            <a:extLst>
              <a:ext uri="{FF2B5EF4-FFF2-40B4-BE49-F238E27FC236}">
                <a16:creationId xmlns:a16="http://schemas.microsoft.com/office/drawing/2014/main" id="{B0ED86D7-D703-4B78-BF46-21019217EBF3}"/>
              </a:ext>
            </a:extLst>
          </p:cNvPr>
          <p:cNvCxnSpPr/>
          <p:nvPr/>
        </p:nvCxnSpPr>
        <p:spPr>
          <a:xfrm flipH="1">
            <a:off x="4223745" y="2489626"/>
            <a:ext cx="2451206" cy="60808"/>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C7F1597-2A05-4A62-B2C2-D9CB59B8AB89}"/>
              </a:ext>
            </a:extLst>
          </p:cNvPr>
          <p:cNvSpPr txBox="1"/>
          <p:nvPr/>
        </p:nvSpPr>
        <p:spPr>
          <a:xfrm>
            <a:off x="6680462" y="2012643"/>
            <a:ext cx="3613669" cy="646331"/>
          </a:xfrm>
          <a:prstGeom prst="rect">
            <a:avLst/>
          </a:prstGeom>
          <a:noFill/>
        </p:spPr>
        <p:txBody>
          <a:bodyPr wrap="square" rtlCol="0">
            <a:spAutoFit/>
          </a:bodyPr>
          <a:lstStyle/>
          <a:p>
            <a:r>
              <a:rPr lang="en-US" dirty="0">
                <a:solidFill>
                  <a:srgbClr val="00B050"/>
                </a:solidFill>
              </a:rPr>
              <a:t>Number of evaluated interactions (constant over load step)</a:t>
            </a:r>
          </a:p>
        </p:txBody>
      </p:sp>
      <p:cxnSp>
        <p:nvCxnSpPr>
          <p:cNvPr id="11" name="Straight Arrow Connector 10">
            <a:extLst>
              <a:ext uri="{FF2B5EF4-FFF2-40B4-BE49-F238E27FC236}">
                <a16:creationId xmlns:a16="http://schemas.microsoft.com/office/drawing/2014/main" id="{2444C7F2-E8DE-41E7-BF04-B1F06B753486}"/>
              </a:ext>
            </a:extLst>
          </p:cNvPr>
          <p:cNvCxnSpPr/>
          <p:nvPr/>
        </p:nvCxnSpPr>
        <p:spPr>
          <a:xfrm flipH="1">
            <a:off x="3370857" y="1652066"/>
            <a:ext cx="2113069" cy="683257"/>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91444323-D46D-47C5-B6D2-B7B5032506FF}"/>
              </a:ext>
            </a:extLst>
          </p:cNvPr>
          <p:cNvSpPr txBox="1"/>
          <p:nvPr/>
        </p:nvSpPr>
        <p:spPr>
          <a:xfrm>
            <a:off x="2104354" y="5249051"/>
            <a:ext cx="4447651" cy="646331"/>
          </a:xfrm>
          <a:prstGeom prst="rect">
            <a:avLst/>
          </a:prstGeom>
          <a:noFill/>
        </p:spPr>
        <p:txBody>
          <a:bodyPr wrap="square" rtlCol="0">
            <a:spAutoFit/>
          </a:bodyPr>
          <a:lstStyle/>
          <a:p>
            <a:r>
              <a:rPr lang="en-US" dirty="0">
                <a:solidFill>
                  <a:srgbClr val="00B050"/>
                </a:solidFill>
              </a:rPr>
              <a:t>2-norm of linear solve residual + </a:t>
            </a:r>
          </a:p>
          <a:p>
            <a:r>
              <a:rPr lang="en-US" dirty="0">
                <a:solidFill>
                  <a:srgbClr val="00B050"/>
                </a:solidFill>
              </a:rPr>
              <a:t>contact gap residual (gap times stiffness)</a:t>
            </a:r>
          </a:p>
        </p:txBody>
      </p:sp>
      <p:cxnSp>
        <p:nvCxnSpPr>
          <p:cNvPr id="13" name="Straight Arrow Connector 12">
            <a:extLst>
              <a:ext uri="{FF2B5EF4-FFF2-40B4-BE49-F238E27FC236}">
                <a16:creationId xmlns:a16="http://schemas.microsoft.com/office/drawing/2014/main" id="{3001F0C3-D1BB-4588-ABB1-32ADF63CB6D6}"/>
              </a:ext>
            </a:extLst>
          </p:cNvPr>
          <p:cNvCxnSpPr/>
          <p:nvPr/>
        </p:nvCxnSpPr>
        <p:spPr>
          <a:xfrm flipH="1" flipV="1">
            <a:off x="3097999" y="4100051"/>
            <a:ext cx="172925" cy="1140459"/>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754631F3-EB72-49C7-8FDF-2B2AC75D8F97}"/>
              </a:ext>
            </a:extLst>
          </p:cNvPr>
          <p:cNvSpPr txBox="1"/>
          <p:nvPr/>
        </p:nvSpPr>
        <p:spPr>
          <a:xfrm>
            <a:off x="7229604" y="2728221"/>
            <a:ext cx="3671565" cy="923330"/>
          </a:xfrm>
          <a:prstGeom prst="rect">
            <a:avLst/>
          </a:prstGeom>
          <a:noFill/>
        </p:spPr>
        <p:txBody>
          <a:bodyPr wrap="square" rtlCol="0">
            <a:spAutoFit/>
          </a:bodyPr>
          <a:lstStyle/>
          <a:p>
            <a:r>
              <a:rPr lang="en-US" dirty="0">
                <a:solidFill>
                  <a:srgbClr val="00B050"/>
                </a:solidFill>
              </a:rPr>
              <a:t>Released = open no stiffness</a:t>
            </a:r>
          </a:p>
          <a:p>
            <a:r>
              <a:rPr lang="en-US" dirty="0">
                <a:solidFill>
                  <a:srgbClr val="00B050"/>
                </a:solidFill>
              </a:rPr>
              <a:t>Captured = closed, have stiffness</a:t>
            </a:r>
          </a:p>
          <a:p>
            <a:r>
              <a:rPr lang="en-US" dirty="0">
                <a:solidFill>
                  <a:srgbClr val="00B050"/>
                </a:solidFill>
              </a:rPr>
              <a:t>Dubious = changing states</a:t>
            </a:r>
          </a:p>
        </p:txBody>
      </p:sp>
      <p:cxnSp>
        <p:nvCxnSpPr>
          <p:cNvPr id="15" name="Straight Connector 14">
            <a:extLst>
              <a:ext uri="{FF2B5EF4-FFF2-40B4-BE49-F238E27FC236}">
                <a16:creationId xmlns:a16="http://schemas.microsoft.com/office/drawing/2014/main" id="{0BE921D5-CFB6-4389-8B41-C8EFDB166C55}"/>
              </a:ext>
            </a:extLst>
          </p:cNvPr>
          <p:cNvCxnSpPr/>
          <p:nvPr/>
        </p:nvCxnSpPr>
        <p:spPr>
          <a:xfrm>
            <a:off x="4176103" y="2644319"/>
            <a:ext cx="247426"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A54C7E7-310D-4850-B4DC-8B0725F35B31}"/>
              </a:ext>
            </a:extLst>
          </p:cNvPr>
          <p:cNvCxnSpPr/>
          <p:nvPr/>
        </p:nvCxnSpPr>
        <p:spPr>
          <a:xfrm>
            <a:off x="4183787" y="3127132"/>
            <a:ext cx="247426"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B4DC8DC-6740-486E-9D40-27A25F7A918F}"/>
              </a:ext>
            </a:extLst>
          </p:cNvPr>
          <p:cNvCxnSpPr/>
          <p:nvPr/>
        </p:nvCxnSpPr>
        <p:spPr>
          <a:xfrm>
            <a:off x="4423529" y="2644319"/>
            <a:ext cx="0" cy="49076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D0E2480-C396-4497-A75B-35C6443EDC6C}"/>
              </a:ext>
            </a:extLst>
          </p:cNvPr>
          <p:cNvCxnSpPr/>
          <p:nvPr/>
        </p:nvCxnSpPr>
        <p:spPr>
          <a:xfrm flipH="1" flipV="1">
            <a:off x="4460669" y="2879567"/>
            <a:ext cx="2721428" cy="20173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E9FC0782-5D59-4EFD-8BAE-34B243C365A9}"/>
              </a:ext>
            </a:extLst>
          </p:cNvPr>
          <p:cNvCxnSpPr/>
          <p:nvPr/>
        </p:nvCxnSpPr>
        <p:spPr>
          <a:xfrm flipH="1" flipV="1">
            <a:off x="4794891" y="3215109"/>
            <a:ext cx="3109505" cy="105721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55A5DF2B-97E0-45E5-B19F-89D07245886F}"/>
              </a:ext>
            </a:extLst>
          </p:cNvPr>
          <p:cNvCxnSpPr/>
          <p:nvPr/>
        </p:nvCxnSpPr>
        <p:spPr>
          <a:xfrm flipH="1" flipV="1">
            <a:off x="3464273" y="3375193"/>
            <a:ext cx="2127229" cy="72039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278D3B3A-6672-4760-AE05-0D3AAA9AF318}"/>
              </a:ext>
            </a:extLst>
          </p:cNvPr>
          <p:cNvSpPr txBox="1"/>
          <p:nvPr/>
        </p:nvSpPr>
        <p:spPr>
          <a:xfrm>
            <a:off x="4724156" y="4056489"/>
            <a:ext cx="2895932" cy="923330"/>
          </a:xfrm>
          <a:prstGeom prst="rect">
            <a:avLst/>
          </a:prstGeom>
          <a:noFill/>
        </p:spPr>
        <p:txBody>
          <a:bodyPr wrap="square" rtlCol="0">
            <a:spAutoFit/>
          </a:bodyPr>
          <a:lstStyle/>
          <a:p>
            <a:r>
              <a:rPr lang="en-US" dirty="0">
                <a:solidFill>
                  <a:srgbClr val="00B050"/>
                </a:solidFill>
              </a:rPr>
              <a:t>Indicates change in dubious / captured / released interactions</a:t>
            </a:r>
          </a:p>
        </p:txBody>
      </p:sp>
      <p:sp>
        <p:nvSpPr>
          <p:cNvPr id="22" name="TextBox 21">
            <a:extLst>
              <a:ext uri="{FF2B5EF4-FFF2-40B4-BE49-F238E27FC236}">
                <a16:creationId xmlns:a16="http://schemas.microsoft.com/office/drawing/2014/main" id="{FCB94CAA-D0E5-4C33-B904-468728619E97}"/>
              </a:ext>
            </a:extLst>
          </p:cNvPr>
          <p:cNvSpPr txBox="1"/>
          <p:nvPr/>
        </p:nvSpPr>
        <p:spPr>
          <a:xfrm>
            <a:off x="7965536" y="4139731"/>
            <a:ext cx="2689744" cy="923330"/>
          </a:xfrm>
          <a:prstGeom prst="rect">
            <a:avLst/>
          </a:prstGeom>
          <a:noFill/>
        </p:spPr>
        <p:txBody>
          <a:bodyPr wrap="square" rtlCol="0">
            <a:spAutoFit/>
          </a:bodyPr>
          <a:lstStyle/>
          <a:p>
            <a:r>
              <a:rPr lang="en-US" dirty="0">
                <a:solidFill>
                  <a:srgbClr val="00B050"/>
                </a:solidFill>
              </a:rPr>
              <a:t>Max change in constraint force among all active interactions</a:t>
            </a:r>
          </a:p>
        </p:txBody>
      </p:sp>
    </p:spTree>
    <p:extLst>
      <p:ext uri="{BB962C8B-B14F-4D97-AF65-F5344CB8AC3E}">
        <p14:creationId xmlns:p14="http://schemas.microsoft.com/office/powerpoint/2010/main" val="428382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EAD8B-7D89-45A4-AC5F-92ECF31E8827}"/>
              </a:ext>
            </a:extLst>
          </p:cNvPr>
          <p:cNvSpPr>
            <a:spLocks noGrp="1"/>
          </p:cNvSpPr>
          <p:nvPr>
            <p:ph type="title"/>
          </p:nvPr>
        </p:nvSpPr>
        <p:spPr/>
        <p:txBody>
          <a:bodyPr/>
          <a:lstStyle/>
          <a:p>
            <a:r>
              <a:rPr lang="en-US" dirty="0"/>
              <a:t>Log file debugging: control contact</a:t>
            </a:r>
          </a:p>
        </p:txBody>
      </p:sp>
      <p:sp>
        <p:nvSpPr>
          <p:cNvPr id="4" name="Slide Number Placeholder 3">
            <a:extLst>
              <a:ext uri="{FF2B5EF4-FFF2-40B4-BE49-F238E27FC236}">
                <a16:creationId xmlns:a16="http://schemas.microsoft.com/office/drawing/2014/main" id="{0F26E518-3118-43BA-B1D2-408E2B98D1C0}"/>
              </a:ext>
            </a:extLst>
          </p:cNvPr>
          <p:cNvSpPr>
            <a:spLocks noGrp="1"/>
          </p:cNvSpPr>
          <p:nvPr>
            <p:ph type="sldNum" sz="quarter" idx="4"/>
          </p:nvPr>
        </p:nvSpPr>
        <p:spPr/>
        <p:txBody>
          <a:bodyPr/>
          <a:lstStyle/>
          <a:p>
            <a:pPr algn="ctr"/>
            <a:fld id="{F6B149FD-26F7-3645-B4E7-BA8B8CC5EEA8}" type="slidenum">
              <a:rPr lang="en-US" smtClean="0"/>
              <a:pPr algn="ctr"/>
              <a:t>183</a:t>
            </a:fld>
            <a:endParaRPr lang="en-US" dirty="0"/>
          </a:p>
        </p:txBody>
      </p:sp>
      <p:sp>
        <p:nvSpPr>
          <p:cNvPr id="5" name="Rectangle 4">
            <a:extLst>
              <a:ext uri="{FF2B5EF4-FFF2-40B4-BE49-F238E27FC236}">
                <a16:creationId xmlns:a16="http://schemas.microsoft.com/office/drawing/2014/main" id="{789FDD0D-BAF2-48BC-8B91-03AF40ABDE80}"/>
              </a:ext>
            </a:extLst>
          </p:cNvPr>
          <p:cNvSpPr/>
          <p:nvPr/>
        </p:nvSpPr>
        <p:spPr>
          <a:xfrm>
            <a:off x="3724961" y="1184799"/>
            <a:ext cx="5005674" cy="2192908"/>
          </a:xfrm>
          <a:prstGeom prst="rect">
            <a:avLst/>
          </a:prstGeom>
        </p:spPr>
        <p:txBody>
          <a:bodyPr wrap="square">
            <a:spAutoFit/>
          </a:bodyPr>
          <a:lstStyle/>
          <a:p>
            <a:r>
              <a:rPr lang="en-US" sz="1050" dirty="0">
                <a:latin typeface="Courier New" panose="02070309020205020404" pitchFamily="49" charset="0"/>
                <a:cs typeface="Courier New" panose="02070309020205020404" pitchFamily="49" charset="0"/>
              </a:rPr>
              <a:t>----------------------------------------------------------</a:t>
            </a:r>
          </a:p>
          <a:p>
            <a:r>
              <a:rPr lang="en-US" sz="1050" dirty="0">
                <a:latin typeface="Courier New" panose="02070309020205020404" pitchFamily="49" charset="0"/>
                <a:cs typeface="Courier New" panose="02070309020205020404" pitchFamily="49" charset="0"/>
              </a:rPr>
              <a:t>MAX GAP               = 8.096e-01 PREVIOUS = 0.000e+00</a:t>
            </a:r>
          </a:p>
          <a:p>
            <a:r>
              <a:rPr lang="en-US" sz="1050" dirty="0">
                <a:latin typeface="Courier New" panose="02070309020205020404" pitchFamily="49" charset="0"/>
                <a:cs typeface="Courier New" panose="02070309020205020404" pitchFamily="49" charset="0"/>
              </a:rPr>
              <a:t>MAX RELATIVE GAP      = 1.457e+00 PREVIOUS = 0.000e+00</a:t>
            </a:r>
          </a:p>
          <a:p>
            <a:r>
              <a:rPr lang="en-US" sz="1050" dirty="0">
                <a:latin typeface="Courier New" panose="02070309020205020404" pitchFamily="49" charset="0"/>
                <a:cs typeface="Courier New" panose="02070309020205020404" pitchFamily="49" charset="0"/>
              </a:rPr>
              <a:t>NUM INTERACTIONS      = 82</a:t>
            </a:r>
          </a:p>
          <a:p>
            <a:r>
              <a:rPr lang="en-US" sz="1050" dirty="0">
                <a:latin typeface="Courier New" panose="02070309020205020404" pitchFamily="49" charset="0"/>
                <a:cs typeface="Courier New" panose="02070309020205020404" pitchFamily="49" charset="0"/>
              </a:rPr>
              <a:t>RELEASED INTERACTIONS = 52</a:t>
            </a:r>
          </a:p>
          <a:p>
            <a:r>
              <a:rPr lang="en-US" sz="1050" dirty="0">
                <a:latin typeface="Courier New" panose="02070309020205020404" pitchFamily="49" charset="0"/>
                <a:cs typeface="Courier New" panose="02070309020205020404" pitchFamily="49" charset="0"/>
              </a:rPr>
              <a:t>CAPTURED INTERACTIONS = 30</a:t>
            </a:r>
          </a:p>
          <a:p>
            <a:r>
              <a:rPr lang="en-US" sz="1050" dirty="0">
                <a:latin typeface="Courier New" panose="02070309020205020404" pitchFamily="49" charset="0"/>
                <a:cs typeface="Courier New" panose="02070309020205020404" pitchFamily="49" charset="0"/>
              </a:rPr>
              <a:t>DUBIOUS INTERACTIONS  = 0</a:t>
            </a:r>
          </a:p>
          <a:p>
            <a:r>
              <a:rPr lang="en-US" sz="1050" dirty="0">
                <a:latin typeface="Courier New" panose="02070309020205020404" pitchFamily="49" charset="0"/>
                <a:cs typeface="Courier New" panose="02070309020205020404" pitchFamily="49" charset="0"/>
              </a:rPr>
              <a:t>RELATIVE LMULT CHANGE = 1.000e+00</a:t>
            </a:r>
          </a:p>
          <a:p>
            <a:r>
              <a:rPr lang="en-US" sz="1050" dirty="0">
                <a:latin typeface="Courier New" panose="02070309020205020404" pitchFamily="49" charset="0"/>
                <a:cs typeface="Courier New" panose="02070309020205020404" pitchFamily="49" charset="0"/>
              </a:rPr>
              <a:t>ACTIVE SET CHANGE</a:t>
            </a:r>
          </a:p>
          <a:p>
            <a:r>
              <a:rPr lang="en-US" sz="1050" dirty="0">
                <a:latin typeface="Courier New" panose="02070309020205020404" pitchFamily="49" charset="0"/>
                <a:cs typeface="Courier New" panose="02070309020205020404" pitchFamily="49" charset="0"/>
              </a:rPr>
              <a:t>----------------------------------------------------------</a:t>
            </a:r>
          </a:p>
          <a:p>
            <a:r>
              <a:rPr lang="en-US" sz="1050" dirty="0">
                <a:latin typeface="Courier New" panose="02070309020205020404" pitchFamily="49" charset="0"/>
                <a:cs typeface="Courier New" panose="02070309020205020404" pitchFamily="49" charset="0"/>
              </a:rPr>
              <a:t>CONTACT ITERATION =            0, STEP 0</a:t>
            </a:r>
          </a:p>
          <a:p>
            <a:r>
              <a:rPr lang="en-US" sz="1050" dirty="0">
                <a:latin typeface="Courier New" panose="02070309020205020404" pitchFamily="49" charset="0"/>
                <a:cs typeface="Courier New" panose="02070309020205020404" pitchFamily="49" charset="0"/>
              </a:rPr>
              <a:t>ABSOLUTE RESIDUAL =    6.587e+10  </a:t>
            </a:r>
          </a:p>
          <a:p>
            <a:r>
              <a:rPr lang="en-US" sz="1050" dirty="0">
                <a:latin typeface="Courier New" panose="02070309020205020404" pitchFamily="49" charset="0"/>
                <a:cs typeface="Courier New" panose="02070309020205020404" pitchFamily="49" charset="0"/>
              </a:rPr>
              <a:t>RELATIVE RESIDUAL =    5.414e-01  </a:t>
            </a:r>
          </a:p>
        </p:txBody>
      </p:sp>
      <p:sp>
        <p:nvSpPr>
          <p:cNvPr id="6" name="Oval 5">
            <a:extLst>
              <a:ext uri="{FF2B5EF4-FFF2-40B4-BE49-F238E27FC236}">
                <a16:creationId xmlns:a16="http://schemas.microsoft.com/office/drawing/2014/main" id="{607D17A3-982F-4667-8C9F-55D8B6DD91FB}"/>
              </a:ext>
            </a:extLst>
          </p:cNvPr>
          <p:cNvSpPr/>
          <p:nvPr/>
        </p:nvSpPr>
        <p:spPr>
          <a:xfrm>
            <a:off x="3566964" y="1237129"/>
            <a:ext cx="3112033" cy="59167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B1FCF5-3F6F-4F2C-8AA2-9971562544B9}"/>
              </a:ext>
            </a:extLst>
          </p:cNvPr>
          <p:cNvSpPr txBox="1"/>
          <p:nvPr/>
        </p:nvSpPr>
        <p:spPr>
          <a:xfrm>
            <a:off x="2429728" y="3649919"/>
            <a:ext cx="7146150" cy="2369880"/>
          </a:xfrm>
          <a:prstGeom prst="rect">
            <a:avLst/>
          </a:prstGeom>
          <a:noFill/>
        </p:spPr>
        <p:txBody>
          <a:bodyPr wrap="square" rtlCol="0">
            <a:spAutoFit/>
          </a:bodyPr>
          <a:lstStyle/>
          <a:p>
            <a:r>
              <a:rPr lang="en-US" b="1" dirty="0">
                <a:solidFill>
                  <a:srgbClr val="C00000"/>
                </a:solidFill>
              </a:rPr>
              <a:t>Max Gap / Max Relative Gap; Lagrange Multiplier Change:</a:t>
            </a:r>
          </a:p>
          <a:p>
            <a:pPr marL="285750" indent="-171450">
              <a:buFont typeface="Arial" charset="0"/>
              <a:buChar char="•"/>
            </a:pPr>
            <a:r>
              <a:rPr lang="en-US" dirty="0"/>
              <a:t>If oscillating or stagnating at a large value:</a:t>
            </a:r>
          </a:p>
          <a:p>
            <a:pPr marL="742950" lvl="1" indent="-171450">
              <a:buFont typeface="Arial" charset="0"/>
              <a:buChar char="•"/>
            </a:pPr>
            <a:r>
              <a:rPr lang="en-US" sz="1600" dirty="0"/>
              <a:t>Use smaller load step</a:t>
            </a:r>
          </a:p>
          <a:p>
            <a:pPr marL="742950" lvl="1" indent="-171450">
              <a:buFont typeface="Arial" charset="0"/>
              <a:buChar char="•"/>
            </a:pPr>
            <a:r>
              <a:rPr lang="en-US" sz="1600" dirty="0"/>
              <a:t>Eliminate discontinuous or large changes in BC’s</a:t>
            </a:r>
          </a:p>
          <a:p>
            <a:pPr marL="742950" lvl="1" indent="-171450">
              <a:buFont typeface="Arial" charset="0"/>
              <a:buChar char="•"/>
            </a:pPr>
            <a:r>
              <a:rPr lang="en-US" sz="1600" dirty="0"/>
              <a:t>Evaluate log file and visualize previous load steps to see if the cause is a previously poor contact solution</a:t>
            </a:r>
          </a:p>
          <a:p>
            <a:pPr marL="742950" lvl="1" indent="-171450">
              <a:buFont typeface="Arial" charset="0"/>
              <a:buChar char="•"/>
            </a:pPr>
            <a:r>
              <a:rPr lang="en-US" sz="1600" dirty="0"/>
              <a:t>Try solver settings that help avoid inherently discontinuous behavior of contact: </a:t>
            </a:r>
            <a:r>
              <a:rPr lang="en-US" sz="1600" i="1" dirty="0"/>
              <a:t>e.g.</a:t>
            </a:r>
            <a:r>
              <a:rPr lang="en-US" sz="1600" dirty="0"/>
              <a:t> Lagrange multiplier settings in control contact, AL penalty factor in contact interactions</a:t>
            </a:r>
          </a:p>
        </p:txBody>
      </p:sp>
      <p:sp>
        <p:nvSpPr>
          <p:cNvPr id="8" name="Oval 7">
            <a:extLst>
              <a:ext uri="{FF2B5EF4-FFF2-40B4-BE49-F238E27FC236}">
                <a16:creationId xmlns:a16="http://schemas.microsoft.com/office/drawing/2014/main" id="{FFBDE0E1-BEFD-4075-9D79-C25A7D0E6B20}"/>
              </a:ext>
            </a:extLst>
          </p:cNvPr>
          <p:cNvSpPr/>
          <p:nvPr/>
        </p:nvSpPr>
        <p:spPr>
          <a:xfrm>
            <a:off x="3527264" y="2251422"/>
            <a:ext cx="3112033" cy="35346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4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DD543-EE80-4525-BE0C-F783DA411F27}"/>
              </a:ext>
            </a:extLst>
          </p:cNvPr>
          <p:cNvSpPr>
            <a:spLocks noGrp="1"/>
          </p:cNvSpPr>
          <p:nvPr>
            <p:ph type="title"/>
          </p:nvPr>
        </p:nvSpPr>
        <p:spPr/>
        <p:txBody>
          <a:bodyPr/>
          <a:lstStyle/>
          <a:p>
            <a:r>
              <a:rPr lang="en-US" dirty="0"/>
              <a:t>Log file debugging: control contact</a:t>
            </a:r>
          </a:p>
        </p:txBody>
      </p:sp>
      <p:sp>
        <p:nvSpPr>
          <p:cNvPr id="4" name="Slide Number Placeholder 3">
            <a:extLst>
              <a:ext uri="{FF2B5EF4-FFF2-40B4-BE49-F238E27FC236}">
                <a16:creationId xmlns:a16="http://schemas.microsoft.com/office/drawing/2014/main" id="{4A787517-DA14-474D-85D9-E032CD7FA9AB}"/>
              </a:ext>
            </a:extLst>
          </p:cNvPr>
          <p:cNvSpPr>
            <a:spLocks noGrp="1"/>
          </p:cNvSpPr>
          <p:nvPr>
            <p:ph type="sldNum" sz="quarter" idx="4"/>
          </p:nvPr>
        </p:nvSpPr>
        <p:spPr/>
        <p:txBody>
          <a:bodyPr/>
          <a:lstStyle/>
          <a:p>
            <a:pPr algn="ctr"/>
            <a:fld id="{F6B149FD-26F7-3645-B4E7-BA8B8CC5EEA8}" type="slidenum">
              <a:rPr lang="en-US" smtClean="0"/>
              <a:pPr algn="ctr"/>
              <a:t>184</a:t>
            </a:fld>
            <a:endParaRPr lang="en-US" dirty="0"/>
          </a:p>
        </p:txBody>
      </p:sp>
      <p:sp>
        <p:nvSpPr>
          <p:cNvPr id="5" name="Rectangle 4">
            <a:extLst>
              <a:ext uri="{FF2B5EF4-FFF2-40B4-BE49-F238E27FC236}">
                <a16:creationId xmlns:a16="http://schemas.microsoft.com/office/drawing/2014/main" id="{1A2F4D7E-4875-457A-8F7E-48C0FBF7B7E2}"/>
              </a:ext>
            </a:extLst>
          </p:cNvPr>
          <p:cNvSpPr/>
          <p:nvPr/>
        </p:nvSpPr>
        <p:spPr>
          <a:xfrm>
            <a:off x="3370997" y="1100275"/>
            <a:ext cx="5005674" cy="2192908"/>
          </a:xfrm>
          <a:prstGeom prst="rect">
            <a:avLst/>
          </a:prstGeom>
        </p:spPr>
        <p:txBody>
          <a:bodyPr wrap="square">
            <a:spAutoFit/>
          </a:bodyPr>
          <a:lstStyle/>
          <a:p>
            <a:r>
              <a:rPr lang="en-US" sz="1050" dirty="0">
                <a:latin typeface="Courier New" panose="02070309020205020404" pitchFamily="49" charset="0"/>
                <a:cs typeface="Courier New" panose="02070309020205020404" pitchFamily="49" charset="0"/>
              </a:rPr>
              <a:t>----------------------------------------------------------</a:t>
            </a:r>
          </a:p>
          <a:p>
            <a:r>
              <a:rPr lang="en-US" sz="1050" dirty="0">
                <a:latin typeface="Courier New" panose="02070309020205020404" pitchFamily="49" charset="0"/>
                <a:cs typeface="Courier New" panose="02070309020205020404" pitchFamily="49" charset="0"/>
              </a:rPr>
              <a:t>MAX GAP               = 8.096e-01 PREVIOUS = 0.000e+00</a:t>
            </a:r>
          </a:p>
          <a:p>
            <a:r>
              <a:rPr lang="en-US" sz="1050" dirty="0">
                <a:latin typeface="Courier New" panose="02070309020205020404" pitchFamily="49" charset="0"/>
                <a:cs typeface="Courier New" panose="02070309020205020404" pitchFamily="49" charset="0"/>
              </a:rPr>
              <a:t>MAX RELATIVE GAP      = 1.457e+00 PREVIOUS = 0.000e+00</a:t>
            </a:r>
          </a:p>
          <a:p>
            <a:r>
              <a:rPr lang="en-US" sz="1050" dirty="0">
                <a:latin typeface="Courier New" panose="02070309020205020404" pitchFamily="49" charset="0"/>
                <a:cs typeface="Courier New" panose="02070309020205020404" pitchFamily="49" charset="0"/>
              </a:rPr>
              <a:t>NUM INTERACTIONS      = 82</a:t>
            </a:r>
          </a:p>
          <a:p>
            <a:r>
              <a:rPr lang="en-US" sz="1050" dirty="0">
                <a:latin typeface="Courier New" panose="02070309020205020404" pitchFamily="49" charset="0"/>
                <a:cs typeface="Courier New" panose="02070309020205020404" pitchFamily="49" charset="0"/>
              </a:rPr>
              <a:t>RELEASED INTERACTIONS = 52</a:t>
            </a:r>
          </a:p>
          <a:p>
            <a:r>
              <a:rPr lang="en-US" sz="1050" dirty="0">
                <a:latin typeface="Courier New" panose="02070309020205020404" pitchFamily="49" charset="0"/>
                <a:cs typeface="Courier New" panose="02070309020205020404" pitchFamily="49" charset="0"/>
              </a:rPr>
              <a:t>CAPTURED INTERACTIONS = 30</a:t>
            </a:r>
          </a:p>
          <a:p>
            <a:r>
              <a:rPr lang="en-US" sz="1050" dirty="0">
                <a:latin typeface="Courier New" panose="02070309020205020404" pitchFamily="49" charset="0"/>
                <a:cs typeface="Courier New" panose="02070309020205020404" pitchFamily="49" charset="0"/>
              </a:rPr>
              <a:t>DUBIOUS INTERACTIONS  = 0</a:t>
            </a:r>
          </a:p>
          <a:p>
            <a:r>
              <a:rPr lang="en-US" sz="1050" dirty="0">
                <a:latin typeface="Courier New" panose="02070309020205020404" pitchFamily="49" charset="0"/>
                <a:cs typeface="Courier New" panose="02070309020205020404" pitchFamily="49" charset="0"/>
              </a:rPr>
              <a:t>RELATIVE LMULT CHANGE = 1.000e+00</a:t>
            </a:r>
          </a:p>
          <a:p>
            <a:r>
              <a:rPr lang="en-US" sz="1050" dirty="0">
                <a:latin typeface="Courier New" panose="02070309020205020404" pitchFamily="49" charset="0"/>
                <a:cs typeface="Courier New" panose="02070309020205020404" pitchFamily="49" charset="0"/>
              </a:rPr>
              <a:t>ACTIVE SET CHANGE</a:t>
            </a:r>
          </a:p>
          <a:p>
            <a:r>
              <a:rPr lang="en-US" sz="1050" dirty="0">
                <a:latin typeface="Courier New" panose="02070309020205020404" pitchFamily="49" charset="0"/>
                <a:cs typeface="Courier New" panose="02070309020205020404" pitchFamily="49" charset="0"/>
              </a:rPr>
              <a:t>----------------------------------------------------------</a:t>
            </a:r>
          </a:p>
          <a:p>
            <a:r>
              <a:rPr lang="en-US" sz="1050" dirty="0">
                <a:latin typeface="Courier New" panose="02070309020205020404" pitchFamily="49" charset="0"/>
                <a:cs typeface="Courier New" panose="02070309020205020404" pitchFamily="49" charset="0"/>
              </a:rPr>
              <a:t>CONTACT ITERATION =            0, STEP 0</a:t>
            </a:r>
          </a:p>
          <a:p>
            <a:r>
              <a:rPr lang="en-US" sz="1050" dirty="0">
                <a:latin typeface="Courier New" panose="02070309020205020404" pitchFamily="49" charset="0"/>
                <a:cs typeface="Courier New" panose="02070309020205020404" pitchFamily="49" charset="0"/>
              </a:rPr>
              <a:t>ABSOLUTE RESIDUAL =    6.587e+10  </a:t>
            </a:r>
          </a:p>
          <a:p>
            <a:r>
              <a:rPr lang="en-US" sz="1050" dirty="0">
                <a:latin typeface="Courier New" panose="02070309020205020404" pitchFamily="49" charset="0"/>
                <a:cs typeface="Courier New" panose="02070309020205020404" pitchFamily="49" charset="0"/>
              </a:rPr>
              <a:t>RELATIVE RESIDUAL =    5.414e-01  </a:t>
            </a:r>
          </a:p>
        </p:txBody>
      </p:sp>
      <p:sp>
        <p:nvSpPr>
          <p:cNvPr id="6" name="Oval 5">
            <a:extLst>
              <a:ext uri="{FF2B5EF4-FFF2-40B4-BE49-F238E27FC236}">
                <a16:creationId xmlns:a16="http://schemas.microsoft.com/office/drawing/2014/main" id="{07EBB861-0047-4953-959C-784236AFF54A}"/>
              </a:ext>
            </a:extLst>
          </p:cNvPr>
          <p:cNvSpPr/>
          <p:nvPr/>
        </p:nvSpPr>
        <p:spPr>
          <a:xfrm>
            <a:off x="3028585" y="1513755"/>
            <a:ext cx="2881512" cy="86061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A1C42F9-B22D-4B09-8743-75CAF9D6037E}"/>
              </a:ext>
            </a:extLst>
          </p:cNvPr>
          <p:cNvSpPr txBox="1"/>
          <p:nvPr/>
        </p:nvSpPr>
        <p:spPr>
          <a:xfrm>
            <a:off x="2229443" y="3419398"/>
            <a:ext cx="7061627" cy="2677656"/>
          </a:xfrm>
          <a:prstGeom prst="rect">
            <a:avLst/>
          </a:prstGeom>
          <a:noFill/>
        </p:spPr>
        <p:txBody>
          <a:bodyPr wrap="square" rtlCol="0">
            <a:spAutoFit/>
          </a:bodyPr>
          <a:lstStyle/>
          <a:p>
            <a:r>
              <a:rPr lang="en-US" b="1" dirty="0">
                <a:solidFill>
                  <a:srgbClr val="C00000"/>
                </a:solidFill>
              </a:rPr>
              <a:t>Interactions:</a:t>
            </a:r>
          </a:p>
          <a:p>
            <a:pPr marL="285750" indent="-171450">
              <a:buFont typeface="Arial" charset="0"/>
              <a:buChar char="•"/>
            </a:pPr>
            <a:r>
              <a:rPr lang="en-US" dirty="0"/>
              <a:t>If # dubious interactions never converges to zero and/or, # released/captured interactions continuously change over many contact iterations:</a:t>
            </a:r>
          </a:p>
          <a:p>
            <a:pPr marL="742950" lvl="1" indent="-171450">
              <a:buFont typeface="Arial" charset="0"/>
              <a:buChar char="•"/>
            </a:pPr>
            <a:r>
              <a:rPr lang="en-US" sz="1600" dirty="0"/>
              <a:t>Use smaller load step, smoother BC’s, different AL settings</a:t>
            </a:r>
          </a:p>
          <a:p>
            <a:pPr marL="742950" lvl="1" indent="-171450">
              <a:buFont typeface="Arial" charset="0"/>
              <a:buChar char="•"/>
            </a:pPr>
            <a:r>
              <a:rPr lang="en-US" sz="1600" dirty="0"/>
              <a:t>Evaluate log file and visualize previous load steps to see if the cause is a previously poor contact solution</a:t>
            </a:r>
          </a:p>
          <a:p>
            <a:pPr marL="742950" lvl="1" indent="-171450">
              <a:buFont typeface="Arial" charset="0"/>
              <a:buChar char="•"/>
            </a:pPr>
            <a:r>
              <a:rPr lang="en-US" sz="1600" dirty="0"/>
              <a:t>Previously static contact solution could be going dynamic: try explicit dynamics, implicit dynamics, more BC’s to maintain static equilibrium, and/or control damped solve</a:t>
            </a:r>
          </a:p>
        </p:txBody>
      </p:sp>
    </p:spTree>
    <p:extLst>
      <p:ext uri="{BB962C8B-B14F-4D97-AF65-F5344CB8AC3E}">
        <p14:creationId xmlns:p14="http://schemas.microsoft.com/office/powerpoint/2010/main" val="305877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DD543-EE80-4525-BE0C-F783DA411F27}"/>
              </a:ext>
            </a:extLst>
          </p:cNvPr>
          <p:cNvSpPr>
            <a:spLocks noGrp="1"/>
          </p:cNvSpPr>
          <p:nvPr>
            <p:ph type="title"/>
          </p:nvPr>
        </p:nvSpPr>
        <p:spPr/>
        <p:txBody>
          <a:bodyPr/>
          <a:lstStyle/>
          <a:p>
            <a:r>
              <a:rPr lang="en-US" dirty="0"/>
              <a:t>Log file debugging: control contact</a:t>
            </a:r>
          </a:p>
        </p:txBody>
      </p:sp>
      <p:sp>
        <p:nvSpPr>
          <p:cNvPr id="4" name="Slide Number Placeholder 3">
            <a:extLst>
              <a:ext uri="{FF2B5EF4-FFF2-40B4-BE49-F238E27FC236}">
                <a16:creationId xmlns:a16="http://schemas.microsoft.com/office/drawing/2014/main" id="{4A787517-DA14-474D-85D9-E032CD7FA9AB}"/>
              </a:ext>
            </a:extLst>
          </p:cNvPr>
          <p:cNvSpPr>
            <a:spLocks noGrp="1"/>
          </p:cNvSpPr>
          <p:nvPr>
            <p:ph type="sldNum" sz="quarter" idx="4"/>
          </p:nvPr>
        </p:nvSpPr>
        <p:spPr/>
        <p:txBody>
          <a:bodyPr/>
          <a:lstStyle/>
          <a:p>
            <a:pPr algn="ctr"/>
            <a:fld id="{F6B149FD-26F7-3645-B4E7-BA8B8CC5EEA8}" type="slidenum">
              <a:rPr lang="en-US" smtClean="0"/>
              <a:pPr algn="ctr"/>
              <a:t>185</a:t>
            </a:fld>
            <a:endParaRPr lang="en-US" dirty="0"/>
          </a:p>
        </p:txBody>
      </p:sp>
      <p:sp>
        <p:nvSpPr>
          <p:cNvPr id="5" name="Rectangle 4">
            <a:extLst>
              <a:ext uri="{FF2B5EF4-FFF2-40B4-BE49-F238E27FC236}">
                <a16:creationId xmlns:a16="http://schemas.microsoft.com/office/drawing/2014/main" id="{9D43E9AC-ABD1-4127-BA4F-CDF875B988CF}"/>
              </a:ext>
            </a:extLst>
          </p:cNvPr>
          <p:cNvSpPr/>
          <p:nvPr/>
        </p:nvSpPr>
        <p:spPr>
          <a:xfrm>
            <a:off x="3508652" y="946595"/>
            <a:ext cx="5005674" cy="2192908"/>
          </a:xfrm>
          <a:prstGeom prst="rect">
            <a:avLst/>
          </a:prstGeom>
        </p:spPr>
        <p:txBody>
          <a:bodyPr wrap="square">
            <a:spAutoFit/>
          </a:bodyPr>
          <a:lstStyle/>
          <a:p>
            <a:r>
              <a:rPr lang="en-US" sz="1050" dirty="0">
                <a:latin typeface="Courier New" panose="02070309020205020404" pitchFamily="49" charset="0"/>
                <a:cs typeface="Courier New" panose="02070309020205020404" pitchFamily="49" charset="0"/>
              </a:rPr>
              <a:t>----------------------------------------------------------</a:t>
            </a:r>
          </a:p>
          <a:p>
            <a:r>
              <a:rPr lang="en-US" sz="1050" dirty="0">
                <a:latin typeface="Courier New" panose="02070309020205020404" pitchFamily="49" charset="0"/>
                <a:cs typeface="Courier New" panose="02070309020205020404" pitchFamily="49" charset="0"/>
              </a:rPr>
              <a:t>MAX GAP               = 8.096e-01 PREVIOUS = 0.000e+00</a:t>
            </a:r>
          </a:p>
          <a:p>
            <a:r>
              <a:rPr lang="en-US" sz="1050" dirty="0">
                <a:latin typeface="Courier New" panose="02070309020205020404" pitchFamily="49" charset="0"/>
                <a:cs typeface="Courier New" panose="02070309020205020404" pitchFamily="49" charset="0"/>
              </a:rPr>
              <a:t>MAX RELATIVE GAP      = 1.457e+00 PREVIOUS = 0.000e+00</a:t>
            </a:r>
          </a:p>
          <a:p>
            <a:r>
              <a:rPr lang="en-US" sz="1050" dirty="0">
                <a:latin typeface="Courier New" panose="02070309020205020404" pitchFamily="49" charset="0"/>
                <a:cs typeface="Courier New" panose="02070309020205020404" pitchFamily="49" charset="0"/>
              </a:rPr>
              <a:t>NUM INTERACTIONS      = 82</a:t>
            </a:r>
          </a:p>
          <a:p>
            <a:r>
              <a:rPr lang="en-US" sz="1050" dirty="0">
                <a:latin typeface="Courier New" panose="02070309020205020404" pitchFamily="49" charset="0"/>
                <a:cs typeface="Courier New" panose="02070309020205020404" pitchFamily="49" charset="0"/>
              </a:rPr>
              <a:t>RELEASED INTERACTIONS = 52</a:t>
            </a:r>
          </a:p>
          <a:p>
            <a:r>
              <a:rPr lang="en-US" sz="1050" dirty="0">
                <a:latin typeface="Courier New" panose="02070309020205020404" pitchFamily="49" charset="0"/>
                <a:cs typeface="Courier New" panose="02070309020205020404" pitchFamily="49" charset="0"/>
              </a:rPr>
              <a:t>CAPTURED INTERACTIONS = 30</a:t>
            </a:r>
          </a:p>
          <a:p>
            <a:r>
              <a:rPr lang="en-US" sz="1050" dirty="0">
                <a:latin typeface="Courier New" panose="02070309020205020404" pitchFamily="49" charset="0"/>
                <a:cs typeface="Courier New" panose="02070309020205020404" pitchFamily="49" charset="0"/>
              </a:rPr>
              <a:t>DUBIOUS INTERACTIONS  = 0</a:t>
            </a:r>
          </a:p>
          <a:p>
            <a:r>
              <a:rPr lang="en-US" sz="1050" dirty="0">
                <a:latin typeface="Courier New" panose="02070309020205020404" pitchFamily="49" charset="0"/>
                <a:cs typeface="Courier New" panose="02070309020205020404" pitchFamily="49" charset="0"/>
              </a:rPr>
              <a:t>RELATIVE LMULT CHANGE = 1.000e+00</a:t>
            </a:r>
          </a:p>
          <a:p>
            <a:r>
              <a:rPr lang="en-US" sz="1050" dirty="0">
                <a:latin typeface="Courier New" panose="02070309020205020404" pitchFamily="49" charset="0"/>
                <a:cs typeface="Courier New" panose="02070309020205020404" pitchFamily="49" charset="0"/>
              </a:rPr>
              <a:t>ACTIVE SET CHANGE</a:t>
            </a:r>
          </a:p>
          <a:p>
            <a:r>
              <a:rPr lang="en-US" sz="1050" dirty="0">
                <a:latin typeface="Courier New" panose="02070309020205020404" pitchFamily="49" charset="0"/>
                <a:cs typeface="Courier New" panose="02070309020205020404" pitchFamily="49" charset="0"/>
              </a:rPr>
              <a:t>----------------------------------------------------------</a:t>
            </a:r>
          </a:p>
          <a:p>
            <a:r>
              <a:rPr lang="en-US" sz="1050" dirty="0">
                <a:latin typeface="Courier New" panose="02070309020205020404" pitchFamily="49" charset="0"/>
                <a:cs typeface="Courier New" panose="02070309020205020404" pitchFamily="49" charset="0"/>
              </a:rPr>
              <a:t>CONTACT ITERATION =            0, STEP 0</a:t>
            </a:r>
          </a:p>
          <a:p>
            <a:r>
              <a:rPr lang="en-US" sz="1050" dirty="0">
                <a:latin typeface="Courier New" panose="02070309020205020404" pitchFamily="49" charset="0"/>
                <a:cs typeface="Courier New" panose="02070309020205020404" pitchFamily="49" charset="0"/>
              </a:rPr>
              <a:t>ABSOLUTE RESIDUAL =    6.587e+10  </a:t>
            </a:r>
          </a:p>
          <a:p>
            <a:r>
              <a:rPr lang="en-US" sz="1050" dirty="0">
                <a:latin typeface="Courier New" panose="02070309020205020404" pitchFamily="49" charset="0"/>
                <a:cs typeface="Courier New" panose="02070309020205020404" pitchFamily="49" charset="0"/>
              </a:rPr>
              <a:t>RELATIVE RESIDUAL =    5.414e-01  </a:t>
            </a:r>
          </a:p>
        </p:txBody>
      </p:sp>
      <p:sp>
        <p:nvSpPr>
          <p:cNvPr id="6" name="Oval 5">
            <a:extLst>
              <a:ext uri="{FF2B5EF4-FFF2-40B4-BE49-F238E27FC236}">
                <a16:creationId xmlns:a16="http://schemas.microsoft.com/office/drawing/2014/main" id="{B34509A6-30B7-4554-955A-2783AB91566D}"/>
              </a:ext>
            </a:extLst>
          </p:cNvPr>
          <p:cNvSpPr/>
          <p:nvPr/>
        </p:nvSpPr>
        <p:spPr>
          <a:xfrm>
            <a:off x="3389075" y="2504996"/>
            <a:ext cx="2950669" cy="33041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36D5AC5-3D24-4307-90E5-15B1DF29323A}"/>
              </a:ext>
            </a:extLst>
          </p:cNvPr>
          <p:cNvSpPr txBox="1"/>
          <p:nvPr/>
        </p:nvSpPr>
        <p:spPr>
          <a:xfrm>
            <a:off x="2367099" y="3258034"/>
            <a:ext cx="7076995" cy="3016210"/>
          </a:xfrm>
          <a:prstGeom prst="rect">
            <a:avLst/>
          </a:prstGeom>
          <a:noFill/>
        </p:spPr>
        <p:txBody>
          <a:bodyPr wrap="square" rtlCol="0">
            <a:spAutoFit/>
          </a:bodyPr>
          <a:lstStyle/>
          <a:p>
            <a:r>
              <a:rPr lang="en-US" b="1" dirty="0">
                <a:solidFill>
                  <a:srgbClr val="C00000"/>
                </a:solidFill>
              </a:rPr>
              <a:t>Contact Iterations:</a:t>
            </a:r>
          </a:p>
          <a:p>
            <a:pPr marL="285750" indent="-171450">
              <a:buFont typeface="Arial" charset="0"/>
              <a:buChar char="•"/>
            </a:pPr>
            <a:r>
              <a:rPr lang="en-US" dirty="0"/>
              <a:t>Reasonable # of iterations: ~5 to ~50</a:t>
            </a:r>
          </a:p>
          <a:p>
            <a:pPr marL="285750" indent="-171450">
              <a:buFont typeface="Arial" charset="0"/>
              <a:buChar char="•"/>
            </a:pPr>
            <a:r>
              <a:rPr lang="en-US" dirty="0"/>
              <a:t>When to increase max. iterations:</a:t>
            </a:r>
          </a:p>
          <a:p>
            <a:pPr marL="742950" lvl="1" indent="-171450">
              <a:buFont typeface="Arial" charset="0"/>
              <a:buChar char="•"/>
            </a:pPr>
            <a:r>
              <a:rPr lang="en-US" sz="1600" dirty="0"/>
              <a:t>Residual still steadily decreasing at max. iterations</a:t>
            </a:r>
          </a:p>
          <a:p>
            <a:pPr marL="742950" lvl="1" indent="-171450">
              <a:buFont typeface="Arial" charset="0"/>
              <a:buChar char="•"/>
            </a:pPr>
            <a:r>
              <a:rPr lang="en-US" sz="1600" dirty="0"/>
              <a:t>Contacts are unstable or frequently changing over time</a:t>
            </a:r>
          </a:p>
          <a:p>
            <a:pPr marL="742950" lvl="1" indent="-171450">
              <a:buFont typeface="Arial" charset="0"/>
              <a:buChar char="•"/>
            </a:pPr>
            <a:r>
              <a:rPr lang="en-US" sz="1600" dirty="0"/>
              <a:t>Other aspects of problem are temporally non-linear: boundary conditions, thermal conditions, plasticity, failure, </a:t>
            </a:r>
            <a:r>
              <a:rPr lang="is-IS" sz="1600" dirty="0"/>
              <a:t>…</a:t>
            </a:r>
          </a:p>
          <a:p>
            <a:pPr marL="285750" indent="-171450">
              <a:buFont typeface="Arial" charset="0"/>
              <a:buChar char="•"/>
            </a:pPr>
            <a:r>
              <a:rPr lang="is-IS" dirty="0"/>
              <a:t>How to decrease iterations necessary for convergence:</a:t>
            </a:r>
          </a:p>
          <a:p>
            <a:pPr marL="742950" lvl="1" indent="-171450">
              <a:buFont typeface="Arial" charset="0"/>
              <a:buChar char="•"/>
            </a:pPr>
            <a:r>
              <a:rPr lang="is-IS" sz="1600" dirty="0"/>
              <a:t>Smaller load step size</a:t>
            </a:r>
          </a:p>
          <a:p>
            <a:pPr marL="742950" lvl="1" indent="-171450">
              <a:buFont typeface="Arial" charset="0"/>
              <a:buChar char="•"/>
            </a:pPr>
            <a:r>
              <a:rPr lang="is-IS" sz="1600" dirty="0"/>
              <a:t>Come into current load step with a good initial state (evaluate solutions from previous load steps)</a:t>
            </a:r>
            <a:endParaRPr lang="en-US" sz="1600" dirty="0"/>
          </a:p>
        </p:txBody>
      </p:sp>
    </p:spTree>
    <p:extLst>
      <p:ext uri="{BB962C8B-B14F-4D97-AF65-F5344CB8AC3E}">
        <p14:creationId xmlns:p14="http://schemas.microsoft.com/office/powerpoint/2010/main" val="43040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DD543-EE80-4525-BE0C-F783DA411F27}"/>
              </a:ext>
            </a:extLst>
          </p:cNvPr>
          <p:cNvSpPr>
            <a:spLocks noGrp="1"/>
          </p:cNvSpPr>
          <p:nvPr>
            <p:ph type="title"/>
          </p:nvPr>
        </p:nvSpPr>
        <p:spPr/>
        <p:txBody>
          <a:bodyPr/>
          <a:lstStyle/>
          <a:p>
            <a:r>
              <a:rPr lang="en-US" dirty="0"/>
              <a:t>Log file debugging: control contact</a:t>
            </a:r>
          </a:p>
        </p:txBody>
      </p:sp>
      <p:sp>
        <p:nvSpPr>
          <p:cNvPr id="4" name="Slide Number Placeholder 3">
            <a:extLst>
              <a:ext uri="{FF2B5EF4-FFF2-40B4-BE49-F238E27FC236}">
                <a16:creationId xmlns:a16="http://schemas.microsoft.com/office/drawing/2014/main" id="{4A787517-DA14-474D-85D9-E032CD7FA9AB}"/>
              </a:ext>
            </a:extLst>
          </p:cNvPr>
          <p:cNvSpPr>
            <a:spLocks noGrp="1"/>
          </p:cNvSpPr>
          <p:nvPr>
            <p:ph type="sldNum" sz="quarter" idx="4"/>
          </p:nvPr>
        </p:nvSpPr>
        <p:spPr/>
        <p:txBody>
          <a:bodyPr/>
          <a:lstStyle/>
          <a:p>
            <a:pPr algn="ctr"/>
            <a:fld id="{F6B149FD-26F7-3645-B4E7-BA8B8CC5EEA8}" type="slidenum">
              <a:rPr lang="en-US" smtClean="0"/>
              <a:pPr algn="ctr"/>
              <a:t>186</a:t>
            </a:fld>
            <a:endParaRPr lang="en-US" dirty="0"/>
          </a:p>
        </p:txBody>
      </p:sp>
      <p:sp>
        <p:nvSpPr>
          <p:cNvPr id="5" name="Rectangle 4">
            <a:extLst>
              <a:ext uri="{FF2B5EF4-FFF2-40B4-BE49-F238E27FC236}">
                <a16:creationId xmlns:a16="http://schemas.microsoft.com/office/drawing/2014/main" id="{36A7F06D-DC42-468C-95EA-D1B326B49F08}"/>
              </a:ext>
            </a:extLst>
          </p:cNvPr>
          <p:cNvSpPr/>
          <p:nvPr/>
        </p:nvSpPr>
        <p:spPr>
          <a:xfrm>
            <a:off x="3538147" y="1300059"/>
            <a:ext cx="5005674" cy="2192908"/>
          </a:xfrm>
          <a:prstGeom prst="rect">
            <a:avLst/>
          </a:prstGeom>
        </p:spPr>
        <p:txBody>
          <a:bodyPr wrap="square">
            <a:spAutoFit/>
          </a:bodyPr>
          <a:lstStyle/>
          <a:p>
            <a:r>
              <a:rPr lang="en-US" sz="1050" dirty="0">
                <a:latin typeface="Courier New" panose="02070309020205020404" pitchFamily="49" charset="0"/>
                <a:cs typeface="Courier New" panose="02070309020205020404" pitchFamily="49" charset="0"/>
              </a:rPr>
              <a:t>----------------------------------------------------------</a:t>
            </a:r>
          </a:p>
          <a:p>
            <a:r>
              <a:rPr lang="en-US" sz="1050" dirty="0">
                <a:latin typeface="Courier New" panose="02070309020205020404" pitchFamily="49" charset="0"/>
                <a:cs typeface="Courier New" panose="02070309020205020404" pitchFamily="49" charset="0"/>
              </a:rPr>
              <a:t>MAX GAP               = 8.096e-01 PREVIOUS = 0.000e+00</a:t>
            </a:r>
          </a:p>
          <a:p>
            <a:r>
              <a:rPr lang="en-US" sz="1050" dirty="0">
                <a:latin typeface="Courier New" panose="02070309020205020404" pitchFamily="49" charset="0"/>
                <a:cs typeface="Courier New" panose="02070309020205020404" pitchFamily="49" charset="0"/>
              </a:rPr>
              <a:t>MAX RELATIVE GAP      = 1.457e+00 PREVIOUS = 0.000e+00</a:t>
            </a:r>
          </a:p>
          <a:p>
            <a:r>
              <a:rPr lang="en-US" sz="1050" dirty="0">
                <a:latin typeface="Courier New" panose="02070309020205020404" pitchFamily="49" charset="0"/>
                <a:cs typeface="Courier New" panose="02070309020205020404" pitchFamily="49" charset="0"/>
              </a:rPr>
              <a:t>NUM INTERACTIONS      = 82</a:t>
            </a:r>
          </a:p>
          <a:p>
            <a:r>
              <a:rPr lang="en-US" sz="1050" dirty="0">
                <a:latin typeface="Courier New" panose="02070309020205020404" pitchFamily="49" charset="0"/>
                <a:cs typeface="Courier New" panose="02070309020205020404" pitchFamily="49" charset="0"/>
              </a:rPr>
              <a:t>RELEASED INTERACTIONS = 52</a:t>
            </a:r>
          </a:p>
          <a:p>
            <a:r>
              <a:rPr lang="en-US" sz="1050" dirty="0">
                <a:latin typeface="Courier New" panose="02070309020205020404" pitchFamily="49" charset="0"/>
                <a:cs typeface="Courier New" panose="02070309020205020404" pitchFamily="49" charset="0"/>
              </a:rPr>
              <a:t>CAPTURED INTERACTIONS = 30</a:t>
            </a:r>
          </a:p>
          <a:p>
            <a:r>
              <a:rPr lang="en-US" sz="1050" dirty="0">
                <a:latin typeface="Courier New" panose="02070309020205020404" pitchFamily="49" charset="0"/>
                <a:cs typeface="Courier New" panose="02070309020205020404" pitchFamily="49" charset="0"/>
              </a:rPr>
              <a:t>DUBIOUS INTERACTIONS  = 0</a:t>
            </a:r>
          </a:p>
          <a:p>
            <a:r>
              <a:rPr lang="en-US" sz="1050" dirty="0">
                <a:latin typeface="Courier New" panose="02070309020205020404" pitchFamily="49" charset="0"/>
                <a:cs typeface="Courier New" panose="02070309020205020404" pitchFamily="49" charset="0"/>
              </a:rPr>
              <a:t>RELATIVE LMULT CHANGE = 1.000e+00</a:t>
            </a:r>
          </a:p>
          <a:p>
            <a:r>
              <a:rPr lang="en-US" sz="1050" dirty="0">
                <a:latin typeface="Courier New" panose="02070309020205020404" pitchFamily="49" charset="0"/>
                <a:cs typeface="Courier New" panose="02070309020205020404" pitchFamily="49" charset="0"/>
              </a:rPr>
              <a:t>ACTIVE SET CHANGE</a:t>
            </a:r>
          </a:p>
          <a:p>
            <a:r>
              <a:rPr lang="en-US" sz="1050" dirty="0">
                <a:latin typeface="Courier New" panose="02070309020205020404" pitchFamily="49" charset="0"/>
                <a:cs typeface="Courier New" panose="02070309020205020404" pitchFamily="49" charset="0"/>
              </a:rPr>
              <a:t>----------------------------------------------------------</a:t>
            </a:r>
          </a:p>
          <a:p>
            <a:r>
              <a:rPr lang="en-US" sz="1050" dirty="0">
                <a:latin typeface="Courier New" panose="02070309020205020404" pitchFamily="49" charset="0"/>
                <a:cs typeface="Courier New" panose="02070309020205020404" pitchFamily="49" charset="0"/>
              </a:rPr>
              <a:t>CONTACT ITERATION =            0, STEP 0</a:t>
            </a:r>
          </a:p>
          <a:p>
            <a:r>
              <a:rPr lang="en-US" sz="1050" dirty="0">
                <a:latin typeface="Courier New" panose="02070309020205020404" pitchFamily="49" charset="0"/>
                <a:cs typeface="Courier New" panose="02070309020205020404" pitchFamily="49" charset="0"/>
              </a:rPr>
              <a:t>ABSOLUTE RESIDUAL =    6.587e+10  </a:t>
            </a:r>
          </a:p>
          <a:p>
            <a:r>
              <a:rPr lang="en-US" sz="1050" dirty="0">
                <a:latin typeface="Courier New" panose="02070309020205020404" pitchFamily="49" charset="0"/>
                <a:cs typeface="Courier New" panose="02070309020205020404" pitchFamily="49" charset="0"/>
              </a:rPr>
              <a:t>RELATIVE RESIDUAL =    5.414e-01  </a:t>
            </a:r>
          </a:p>
        </p:txBody>
      </p:sp>
      <p:sp>
        <p:nvSpPr>
          <p:cNvPr id="6" name="Oval 5">
            <a:extLst>
              <a:ext uri="{FF2B5EF4-FFF2-40B4-BE49-F238E27FC236}">
                <a16:creationId xmlns:a16="http://schemas.microsoft.com/office/drawing/2014/main" id="{A61A0FD8-DAD5-4E14-BC88-FB0145D00DC8}"/>
              </a:ext>
            </a:extLst>
          </p:cNvPr>
          <p:cNvSpPr/>
          <p:nvPr/>
        </p:nvSpPr>
        <p:spPr>
          <a:xfrm>
            <a:off x="3418570" y="2989089"/>
            <a:ext cx="2950669" cy="57630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75BA84F-C8F3-471F-B313-96C9C039D7DA}"/>
              </a:ext>
            </a:extLst>
          </p:cNvPr>
          <p:cNvSpPr txBox="1"/>
          <p:nvPr/>
        </p:nvSpPr>
        <p:spPr>
          <a:xfrm>
            <a:off x="2396594" y="3842018"/>
            <a:ext cx="7076995" cy="2031325"/>
          </a:xfrm>
          <a:prstGeom prst="rect">
            <a:avLst/>
          </a:prstGeom>
          <a:noFill/>
        </p:spPr>
        <p:txBody>
          <a:bodyPr wrap="square" rtlCol="0">
            <a:spAutoFit/>
          </a:bodyPr>
          <a:lstStyle/>
          <a:p>
            <a:r>
              <a:rPr lang="en-US" b="1" dirty="0">
                <a:solidFill>
                  <a:srgbClr val="C00000"/>
                </a:solidFill>
              </a:rPr>
              <a:t>Absolute / Relative Residual:</a:t>
            </a:r>
          </a:p>
          <a:p>
            <a:pPr marL="285750" indent="-171450">
              <a:buFont typeface="Arial" charset="0"/>
              <a:buChar char="•"/>
            </a:pPr>
            <a:r>
              <a:rPr lang="en-US" dirty="0"/>
              <a:t>Recommendation is to place Control Contact at the outer-most loop (highest level) of the multi-level solve</a:t>
            </a:r>
          </a:p>
          <a:p>
            <a:pPr marL="285750" indent="-171450">
              <a:buFont typeface="Arial" charset="0"/>
              <a:buChar char="•"/>
            </a:pPr>
            <a:r>
              <a:rPr lang="en-US" dirty="0"/>
              <a:t>Therefore, these residuals represent the quality of the solution of each load step</a:t>
            </a:r>
          </a:p>
          <a:p>
            <a:pPr marL="742950" lvl="1" indent="-171450">
              <a:buFont typeface="Arial" charset="0"/>
              <a:buChar char="•"/>
            </a:pPr>
            <a:r>
              <a:rPr lang="en-US" sz="1600" dirty="0"/>
              <a:t>This impacts: solution state and contact interactions used for subsequent load steps, amount of gap/overlap, </a:t>
            </a:r>
            <a:r>
              <a:rPr lang="en-US" sz="1600" i="1" dirty="0"/>
              <a:t>etc.</a:t>
            </a:r>
          </a:p>
        </p:txBody>
      </p:sp>
    </p:spTree>
    <p:extLst>
      <p:ext uri="{BB962C8B-B14F-4D97-AF65-F5344CB8AC3E}">
        <p14:creationId xmlns:p14="http://schemas.microsoft.com/office/powerpoint/2010/main" val="3217589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C1A2D-1951-423E-91AA-7F974277C44F}"/>
              </a:ext>
            </a:extLst>
          </p:cNvPr>
          <p:cNvSpPr>
            <a:spLocks noGrp="1"/>
          </p:cNvSpPr>
          <p:nvPr>
            <p:ph type="title"/>
          </p:nvPr>
        </p:nvSpPr>
        <p:spPr/>
        <p:txBody>
          <a:bodyPr/>
          <a:lstStyle/>
          <a:p>
            <a:r>
              <a:rPr lang="en-US" dirty="0"/>
              <a:t>Other debugging tools</a:t>
            </a:r>
          </a:p>
        </p:txBody>
      </p:sp>
      <p:sp>
        <p:nvSpPr>
          <p:cNvPr id="4" name="Slide Number Placeholder 3">
            <a:extLst>
              <a:ext uri="{FF2B5EF4-FFF2-40B4-BE49-F238E27FC236}">
                <a16:creationId xmlns:a16="http://schemas.microsoft.com/office/drawing/2014/main" id="{E1DE914C-E8A2-4541-B5AD-159DAE4DC1D1}"/>
              </a:ext>
            </a:extLst>
          </p:cNvPr>
          <p:cNvSpPr>
            <a:spLocks noGrp="1"/>
          </p:cNvSpPr>
          <p:nvPr>
            <p:ph type="sldNum" sz="quarter" idx="4"/>
          </p:nvPr>
        </p:nvSpPr>
        <p:spPr/>
        <p:txBody>
          <a:bodyPr/>
          <a:lstStyle/>
          <a:p>
            <a:pPr algn="ctr"/>
            <a:fld id="{F6B149FD-26F7-3645-B4E7-BA8B8CC5EEA8}" type="slidenum">
              <a:rPr lang="en-US" smtClean="0"/>
              <a:pPr algn="ctr"/>
              <a:t>187</a:t>
            </a:fld>
            <a:endParaRPr lang="en-US" dirty="0"/>
          </a:p>
        </p:txBody>
      </p:sp>
      <p:sp>
        <p:nvSpPr>
          <p:cNvPr id="5" name="TextBox 4">
            <a:extLst>
              <a:ext uri="{FF2B5EF4-FFF2-40B4-BE49-F238E27FC236}">
                <a16:creationId xmlns:a16="http://schemas.microsoft.com/office/drawing/2014/main" id="{3FD6FAD8-FEAD-4126-A8B5-BAEFC29D1BFC}"/>
              </a:ext>
            </a:extLst>
          </p:cNvPr>
          <p:cNvSpPr txBox="1"/>
          <p:nvPr/>
        </p:nvSpPr>
        <p:spPr>
          <a:xfrm>
            <a:off x="551105" y="1143000"/>
            <a:ext cx="10908196" cy="5016758"/>
          </a:xfrm>
          <a:prstGeom prst="rect">
            <a:avLst/>
          </a:prstGeom>
          <a:noFill/>
        </p:spPr>
        <p:txBody>
          <a:bodyPr wrap="square" rtlCol="0">
            <a:spAutoFit/>
          </a:bodyPr>
          <a:lstStyle/>
          <a:p>
            <a:r>
              <a:rPr lang="en-US" b="1" dirty="0"/>
              <a:t>Every problem is different but almost all require one or more of the following in addition to log file parsing:</a:t>
            </a:r>
            <a:endParaRPr lang="is-IS" b="1" dirty="0"/>
          </a:p>
          <a:p>
            <a:endParaRPr lang="en-US" b="1" dirty="0"/>
          </a:p>
          <a:p>
            <a:pPr marL="342900" indent="-228600">
              <a:buFont typeface="Arial" charset="0"/>
              <a:buChar char="•"/>
            </a:pPr>
            <a:r>
              <a:rPr lang="en-US" b="1" dirty="0"/>
              <a:t>Visualization</a:t>
            </a:r>
            <a:r>
              <a:rPr lang="en-US" dirty="0"/>
              <a:t>.  What to look for:</a:t>
            </a:r>
          </a:p>
          <a:p>
            <a:pPr marL="800100" lvl="1" indent="-228600">
              <a:buFont typeface="Arial" charset="0"/>
              <a:buChar char="•"/>
            </a:pPr>
            <a:r>
              <a:rPr lang="en-US" sz="1600" dirty="0"/>
              <a:t>Unintended gaps and overlaps</a:t>
            </a:r>
          </a:p>
          <a:p>
            <a:pPr marL="800100" lvl="1" indent="-228600">
              <a:buFont typeface="Arial" charset="0"/>
              <a:buChar char="•"/>
            </a:pPr>
            <a:r>
              <a:rPr lang="en-US" sz="1600" dirty="0"/>
              <a:t>Objects passing through each other where contact is expected</a:t>
            </a:r>
          </a:p>
          <a:p>
            <a:pPr marL="800100" lvl="1" indent="-228600">
              <a:buFont typeface="Arial" charset="0"/>
              <a:buChar char="•"/>
            </a:pPr>
            <a:r>
              <a:rPr lang="en-US" sz="1600" dirty="0"/>
              <a:t>Non-smooth </a:t>
            </a:r>
            <a:r>
              <a:rPr lang="en-US" sz="1600" dirty="0" err="1"/>
              <a:t>contact_status</a:t>
            </a:r>
            <a:r>
              <a:rPr lang="en-US" sz="1600" dirty="0"/>
              <a:t> and/or </a:t>
            </a:r>
            <a:r>
              <a:rPr lang="en-US" sz="1600" dirty="0" err="1"/>
              <a:t>contact_force</a:t>
            </a:r>
            <a:r>
              <a:rPr lang="en-US" sz="1600" dirty="0"/>
              <a:t> fields</a:t>
            </a:r>
          </a:p>
          <a:p>
            <a:pPr marL="800100" lvl="1" indent="-228600">
              <a:buFont typeface="Arial" charset="0"/>
              <a:buChar char="•"/>
            </a:pPr>
            <a:endParaRPr lang="en-US" sz="600" dirty="0"/>
          </a:p>
          <a:p>
            <a:pPr marL="342900" indent="-228600">
              <a:buFont typeface="Arial" charset="0"/>
              <a:buChar char="•"/>
            </a:pPr>
            <a:r>
              <a:rPr lang="en-US" b="1" dirty="0"/>
              <a:t>Use </a:t>
            </a:r>
            <a:r>
              <a:rPr lang="en-US" b="1" dirty="0">
                <a:latin typeface="Courier New" charset="0"/>
                <a:ea typeface="Courier New" charset="0"/>
                <a:cs typeface="Courier New" charset="0"/>
              </a:rPr>
              <a:t>ITERATION PLOT </a:t>
            </a:r>
            <a:r>
              <a:rPr lang="en-US" b="1" dirty="0"/>
              <a:t>in solver command blocks</a:t>
            </a:r>
          </a:p>
          <a:p>
            <a:pPr marL="800100" lvl="1" indent="-228600">
              <a:buFont typeface="Arial" charset="0"/>
              <a:buChar char="•"/>
            </a:pPr>
            <a:r>
              <a:rPr lang="en-US" sz="1600" dirty="0"/>
              <a:t>This outputs fields for each solution iteration</a:t>
            </a:r>
          </a:p>
          <a:p>
            <a:pPr marL="800100" lvl="1" indent="-228600">
              <a:buFont typeface="Arial" charset="0"/>
              <a:buChar char="•"/>
            </a:pPr>
            <a:r>
              <a:rPr lang="en-US" sz="1600" dirty="0"/>
              <a:t>Look for when &amp; where the problem is first going awry</a:t>
            </a:r>
          </a:p>
          <a:p>
            <a:pPr marL="800100" lvl="1" indent="-228600">
              <a:buFont typeface="Arial" charset="0"/>
              <a:buChar char="•"/>
            </a:pPr>
            <a:endParaRPr lang="en-US" sz="600" dirty="0"/>
          </a:p>
          <a:p>
            <a:pPr marL="342900" indent="-228600">
              <a:buFont typeface="Arial" charset="0"/>
              <a:buChar char="•"/>
            </a:pPr>
            <a:r>
              <a:rPr lang="en-US" b="1" dirty="0"/>
              <a:t>Try explicit dynamics</a:t>
            </a:r>
            <a:r>
              <a:rPr lang="en-US" dirty="0"/>
              <a:t> to separate implicit solver issues from other issues: contact, BC’s, mesh, material model stability, </a:t>
            </a:r>
            <a:r>
              <a:rPr lang="en-US" i="1" dirty="0"/>
              <a:t>etc.</a:t>
            </a:r>
            <a:endParaRPr lang="en-US" dirty="0"/>
          </a:p>
          <a:p>
            <a:pPr marL="342900" indent="-228600">
              <a:buFont typeface="Arial" charset="0"/>
              <a:buChar char="•"/>
            </a:pPr>
            <a:endParaRPr lang="en-US" sz="600" dirty="0"/>
          </a:p>
          <a:p>
            <a:pPr marL="342900" indent="-228600">
              <a:buFont typeface="Arial" charset="0"/>
              <a:buChar char="•"/>
            </a:pPr>
            <a:r>
              <a:rPr lang="en-US" b="1" dirty="0"/>
              <a:t>Output mesh after INITIAL OVERLAP REMOVAL </a:t>
            </a:r>
            <a:r>
              <a:rPr lang="en-US" dirty="0"/>
              <a:t>to detect possible poorly-shaped or inverted elements from the removal process </a:t>
            </a:r>
            <a:r>
              <a:rPr lang="en-US" i="1" dirty="0">
                <a:solidFill>
                  <a:srgbClr val="0070C0"/>
                </a:solidFill>
              </a:rPr>
              <a:t>(see user guide for debug output syntax)</a:t>
            </a:r>
          </a:p>
          <a:p>
            <a:pPr marL="342900" indent="-228600">
              <a:buFont typeface="Arial" charset="0"/>
              <a:buChar char="•"/>
            </a:pPr>
            <a:endParaRPr lang="en-US" sz="600" dirty="0"/>
          </a:p>
          <a:p>
            <a:pPr marL="342900" indent="-228600">
              <a:buFont typeface="Arial" charset="0"/>
              <a:buChar char="•"/>
            </a:pPr>
            <a:r>
              <a:rPr lang="en-US" b="1" dirty="0"/>
              <a:t>Problem simplification/isolation</a:t>
            </a:r>
            <a:r>
              <a:rPr lang="en-US" dirty="0"/>
              <a:t>: coarsen mesh, remove blocks, use elastic materials, create restart checkpoints, </a:t>
            </a:r>
            <a:r>
              <a:rPr lang="en-US" i="1" dirty="0"/>
              <a:t>etc.  </a:t>
            </a:r>
            <a:r>
              <a:rPr lang="en-US" i="1" dirty="0">
                <a:solidFill>
                  <a:srgbClr val="0070C0"/>
                </a:solidFill>
              </a:rPr>
              <a:t>This can really expedite finding a resolution and simplify communication with the SIERRA/SM support team.</a:t>
            </a:r>
            <a:endParaRPr lang="en-US" i="1" dirty="0"/>
          </a:p>
        </p:txBody>
      </p:sp>
    </p:spTree>
    <p:extLst>
      <p:ext uri="{BB962C8B-B14F-4D97-AF65-F5344CB8AC3E}">
        <p14:creationId xmlns:p14="http://schemas.microsoft.com/office/powerpoint/2010/main" val="343121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3EAAA7-1007-4C52-86BE-A68EE8492FC8}"/>
              </a:ext>
            </a:extLst>
          </p:cNvPr>
          <p:cNvPicPr>
            <a:picLocks noChangeAspect="1"/>
          </p:cNvPicPr>
          <p:nvPr/>
        </p:nvPicPr>
        <p:blipFill>
          <a:blip r:embed="rId2"/>
          <a:stretch>
            <a:fillRect/>
          </a:stretch>
        </p:blipFill>
        <p:spPr>
          <a:xfrm>
            <a:off x="5964287" y="1159533"/>
            <a:ext cx="3832955" cy="497333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7C12D09F-2C94-4F1D-BFDC-DD97D9D1AE89}"/>
              </a:ext>
            </a:extLst>
          </p:cNvPr>
          <p:cNvSpPr>
            <a:spLocks noGrp="1"/>
          </p:cNvSpPr>
          <p:nvPr>
            <p:ph type="title"/>
          </p:nvPr>
        </p:nvSpPr>
        <p:spPr/>
        <p:txBody>
          <a:bodyPr/>
          <a:lstStyle/>
          <a:p>
            <a:r>
              <a:rPr lang="en-US" dirty="0"/>
              <a:t>Additional troubleshooting tips in User Guide: Appendix F</a:t>
            </a:r>
          </a:p>
        </p:txBody>
      </p:sp>
      <p:sp>
        <p:nvSpPr>
          <p:cNvPr id="4" name="Slide Number Placeholder 3">
            <a:extLst>
              <a:ext uri="{FF2B5EF4-FFF2-40B4-BE49-F238E27FC236}">
                <a16:creationId xmlns:a16="http://schemas.microsoft.com/office/drawing/2014/main" id="{A55CE435-B37B-4493-A0EA-1BC7A7FE1C3F}"/>
              </a:ext>
            </a:extLst>
          </p:cNvPr>
          <p:cNvSpPr>
            <a:spLocks noGrp="1"/>
          </p:cNvSpPr>
          <p:nvPr>
            <p:ph type="sldNum" sz="quarter" idx="4"/>
          </p:nvPr>
        </p:nvSpPr>
        <p:spPr/>
        <p:txBody>
          <a:bodyPr/>
          <a:lstStyle/>
          <a:p>
            <a:pPr algn="ctr"/>
            <a:fld id="{F6B149FD-26F7-3645-B4E7-BA8B8CC5EEA8}" type="slidenum">
              <a:rPr lang="en-US" smtClean="0"/>
              <a:pPr algn="ctr"/>
              <a:t>188</a:t>
            </a:fld>
            <a:endParaRPr lang="en-US" dirty="0"/>
          </a:p>
        </p:txBody>
      </p:sp>
      <p:pic>
        <p:nvPicPr>
          <p:cNvPr id="6" name="Picture 5">
            <a:extLst>
              <a:ext uri="{FF2B5EF4-FFF2-40B4-BE49-F238E27FC236}">
                <a16:creationId xmlns:a16="http://schemas.microsoft.com/office/drawing/2014/main" id="{5EAEC81E-0A14-422E-B949-6FD6CBC546C8}"/>
              </a:ext>
            </a:extLst>
          </p:cNvPr>
          <p:cNvPicPr>
            <a:picLocks noChangeAspect="1"/>
          </p:cNvPicPr>
          <p:nvPr/>
        </p:nvPicPr>
        <p:blipFill>
          <a:blip r:embed="rId3"/>
          <a:stretch>
            <a:fillRect/>
          </a:stretch>
        </p:blipFill>
        <p:spPr>
          <a:xfrm>
            <a:off x="1798639" y="1143000"/>
            <a:ext cx="3849784" cy="49898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409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41D28-826D-4C33-91D0-AA431BDD1B52}"/>
              </a:ext>
            </a:extLst>
          </p:cNvPr>
          <p:cNvSpPr>
            <a:spLocks noGrp="1"/>
          </p:cNvSpPr>
          <p:nvPr>
            <p:ph type="title"/>
          </p:nvPr>
        </p:nvSpPr>
        <p:spPr/>
        <p:txBody>
          <a:bodyPr/>
          <a:lstStyle/>
          <a:p>
            <a:r>
              <a:rPr lang="en-US" dirty="0"/>
              <a:t>Debugging example 1: Resistance forge weld</a:t>
            </a:r>
          </a:p>
        </p:txBody>
      </p:sp>
      <p:sp>
        <p:nvSpPr>
          <p:cNvPr id="4" name="Slide Number Placeholder 3">
            <a:extLst>
              <a:ext uri="{FF2B5EF4-FFF2-40B4-BE49-F238E27FC236}">
                <a16:creationId xmlns:a16="http://schemas.microsoft.com/office/drawing/2014/main" id="{CDA04BC8-C709-4033-9852-7FC5920356AA}"/>
              </a:ext>
            </a:extLst>
          </p:cNvPr>
          <p:cNvSpPr>
            <a:spLocks noGrp="1"/>
          </p:cNvSpPr>
          <p:nvPr>
            <p:ph type="sldNum" sz="quarter" idx="4"/>
          </p:nvPr>
        </p:nvSpPr>
        <p:spPr/>
        <p:txBody>
          <a:bodyPr/>
          <a:lstStyle/>
          <a:p>
            <a:pPr algn="ctr"/>
            <a:fld id="{F6B149FD-26F7-3645-B4E7-BA8B8CC5EEA8}" type="slidenum">
              <a:rPr lang="en-US" smtClean="0"/>
              <a:pPr algn="ctr"/>
              <a:t>189</a:t>
            </a:fld>
            <a:endParaRPr lang="en-US" dirty="0"/>
          </a:p>
        </p:txBody>
      </p:sp>
      <p:sp>
        <p:nvSpPr>
          <p:cNvPr id="5" name="Content Placeholder 5">
            <a:extLst>
              <a:ext uri="{FF2B5EF4-FFF2-40B4-BE49-F238E27FC236}">
                <a16:creationId xmlns:a16="http://schemas.microsoft.com/office/drawing/2014/main" id="{8403CD33-0F99-4CA2-849B-47D1B27A657E}"/>
              </a:ext>
            </a:extLst>
          </p:cNvPr>
          <p:cNvSpPr txBox="1">
            <a:spLocks/>
          </p:cNvSpPr>
          <p:nvPr/>
        </p:nvSpPr>
        <p:spPr bwMode="auto">
          <a:xfrm>
            <a:off x="6274168" y="4224731"/>
            <a:ext cx="5732302" cy="1935684"/>
          </a:xfrm>
          <a:prstGeom prst="rect">
            <a:avLst/>
          </a:prstGeom>
          <a:noFill/>
          <a:ln w="9525">
            <a:noFill/>
            <a:miter lim="800000"/>
            <a:headEnd/>
            <a:tailEnd/>
          </a:ln>
        </p:spPr>
        <p:txBody>
          <a:bodyPr vert="horz" wrap="square" lIns="91432" tIns="45716" rIns="91432" bIns="45716"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376" indent="-228580"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5" indent="-228580"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5" indent="-228580"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4" indent="-228580" algn="l" defTabSz="45715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dirty="0"/>
              <a:t>Modeled Physics &amp; </a:t>
            </a:r>
            <a:r>
              <a:rPr lang="en-US" sz="1600" b="1" dirty="0" err="1"/>
              <a:t>Numerics</a:t>
            </a:r>
            <a:endParaRPr lang="en-US" sz="1600" b="1" dirty="0"/>
          </a:p>
          <a:p>
            <a:pPr lvl="1">
              <a:buFont typeface="Wingdings" charset="2"/>
              <a:buChar char="§"/>
            </a:pPr>
            <a:r>
              <a:rPr lang="en-US" sz="1400" dirty="0" err="1"/>
              <a:t>Elastoviscoplastic</a:t>
            </a:r>
            <a:r>
              <a:rPr lang="en-US" sz="1400" dirty="0"/>
              <a:t> material model</a:t>
            </a:r>
          </a:p>
          <a:p>
            <a:pPr lvl="1">
              <a:buFont typeface="Wingdings" charset="2"/>
              <a:buChar char="§"/>
            </a:pPr>
            <a:r>
              <a:rPr lang="en-US" sz="1400" dirty="0"/>
              <a:t>Electrical-thermal-mechanical coupling</a:t>
            </a:r>
          </a:p>
          <a:p>
            <a:pPr lvl="1">
              <a:buFont typeface="Wingdings" charset="2"/>
              <a:buChar char="§"/>
            </a:pPr>
            <a:r>
              <a:rPr lang="en-US" sz="1400" dirty="0"/>
              <a:t>Curved contact interface</a:t>
            </a:r>
          </a:p>
          <a:p>
            <a:pPr lvl="1">
              <a:buFont typeface="Wingdings" charset="2"/>
              <a:buChar char="§"/>
            </a:pPr>
            <a:r>
              <a:rPr lang="en-US" sz="1400" dirty="0"/>
              <a:t>Multiple constraints (some nodes in symmetry plane also in contact)</a:t>
            </a:r>
          </a:p>
          <a:p>
            <a:pPr lvl="1">
              <a:buFont typeface="Wingdings" charset="2"/>
              <a:buChar char="§"/>
            </a:pPr>
            <a:r>
              <a:rPr lang="en-US" sz="1400" dirty="0"/>
              <a:t>Material softening due to heating</a:t>
            </a:r>
          </a:p>
          <a:p>
            <a:pPr lvl="1">
              <a:buFont typeface="Wingdings" charset="2"/>
              <a:buChar char="§"/>
            </a:pPr>
            <a:r>
              <a:rPr lang="en-US" sz="1400" dirty="0"/>
              <a:t>Contact interactions transitioning from frictional to glued</a:t>
            </a:r>
          </a:p>
          <a:p>
            <a:pPr>
              <a:lnSpc>
                <a:spcPct val="100000"/>
              </a:lnSpc>
            </a:pPr>
            <a:endParaRPr lang="en-US" sz="1400" dirty="0"/>
          </a:p>
          <a:p>
            <a:pPr>
              <a:lnSpc>
                <a:spcPct val="100000"/>
              </a:lnSpc>
            </a:pPr>
            <a:endParaRPr lang="en-US" sz="1400" dirty="0"/>
          </a:p>
        </p:txBody>
      </p:sp>
      <p:grpSp>
        <p:nvGrpSpPr>
          <p:cNvPr id="6" name="Group 5">
            <a:extLst>
              <a:ext uri="{FF2B5EF4-FFF2-40B4-BE49-F238E27FC236}">
                <a16:creationId xmlns:a16="http://schemas.microsoft.com/office/drawing/2014/main" id="{29A8038A-F417-4B7C-BB64-A07B90D47008}"/>
              </a:ext>
            </a:extLst>
          </p:cNvPr>
          <p:cNvGrpSpPr/>
          <p:nvPr/>
        </p:nvGrpSpPr>
        <p:grpSpPr>
          <a:xfrm>
            <a:off x="6253498" y="1053615"/>
            <a:ext cx="4246623" cy="2901143"/>
            <a:chOff x="4176584" y="998599"/>
            <a:chExt cx="6750746" cy="4611871"/>
          </a:xfrm>
        </p:grpSpPr>
        <p:pic>
          <p:nvPicPr>
            <p:cNvPr id="7" name="Picture 6">
              <a:extLst>
                <a:ext uri="{FF2B5EF4-FFF2-40B4-BE49-F238E27FC236}">
                  <a16:creationId xmlns:a16="http://schemas.microsoft.com/office/drawing/2014/main" id="{077FC51D-94A1-4789-9EE4-73C00AD129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6584" y="1629058"/>
              <a:ext cx="4782836" cy="3639972"/>
            </a:xfrm>
            <a:prstGeom prst="rect">
              <a:avLst/>
            </a:prstGeom>
          </p:spPr>
        </p:pic>
        <p:sp>
          <p:nvSpPr>
            <p:cNvPr id="8" name="TextBox 7">
              <a:extLst>
                <a:ext uri="{FF2B5EF4-FFF2-40B4-BE49-F238E27FC236}">
                  <a16:creationId xmlns:a16="http://schemas.microsoft.com/office/drawing/2014/main" id="{F327FE0A-6EC3-4326-9DA7-F5BDD304501F}"/>
                </a:ext>
              </a:extLst>
            </p:cNvPr>
            <p:cNvSpPr txBox="1"/>
            <p:nvPr/>
          </p:nvSpPr>
          <p:spPr>
            <a:xfrm>
              <a:off x="6568002" y="998599"/>
              <a:ext cx="4359328" cy="831749"/>
            </a:xfrm>
            <a:prstGeom prst="rect">
              <a:avLst/>
            </a:prstGeom>
            <a:noFill/>
          </p:spPr>
          <p:txBody>
            <a:bodyPr wrap="square" rtlCol="0">
              <a:spAutoFit/>
            </a:bodyPr>
            <a:lstStyle/>
            <a:p>
              <a:pPr algn="ctr"/>
              <a:r>
                <a:rPr lang="en-US" sz="1400" dirty="0"/>
                <a:t>Applied displacement on top surface in </a:t>
              </a:r>
              <a:r>
                <a:rPr lang="mr-IN" sz="1400" dirty="0"/>
                <a:t>–</a:t>
              </a:r>
              <a:r>
                <a:rPr lang="en-US" sz="1400" dirty="0"/>
                <a:t>z direction</a:t>
              </a:r>
            </a:p>
          </p:txBody>
        </p:sp>
        <p:cxnSp>
          <p:nvCxnSpPr>
            <p:cNvPr id="9" name="Straight Arrow Connector 8">
              <a:extLst>
                <a:ext uri="{FF2B5EF4-FFF2-40B4-BE49-F238E27FC236}">
                  <a16:creationId xmlns:a16="http://schemas.microsoft.com/office/drawing/2014/main" id="{CC244112-1279-4F85-9A06-08083E734CC9}"/>
                </a:ext>
              </a:extLst>
            </p:cNvPr>
            <p:cNvCxnSpPr/>
            <p:nvPr/>
          </p:nvCxnSpPr>
          <p:spPr>
            <a:xfrm>
              <a:off x="6971733" y="1608903"/>
              <a:ext cx="1268" cy="21989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DB120BAA-38EC-4828-A15C-ADA9A12A2F21}"/>
                </a:ext>
              </a:extLst>
            </p:cNvPr>
            <p:cNvSpPr txBox="1"/>
            <p:nvPr/>
          </p:nvSpPr>
          <p:spPr>
            <a:xfrm>
              <a:off x="5834210" y="5302693"/>
              <a:ext cx="2271974" cy="307777"/>
            </a:xfrm>
            <a:prstGeom prst="rect">
              <a:avLst/>
            </a:prstGeom>
            <a:noFill/>
          </p:spPr>
          <p:txBody>
            <a:bodyPr wrap="square" rtlCol="0">
              <a:spAutoFit/>
            </a:bodyPr>
            <a:lstStyle/>
            <a:p>
              <a:pPr algn="ctr"/>
              <a:r>
                <a:rPr lang="en-US" sz="1400" dirty="0"/>
                <a:t>Fixed surface</a:t>
              </a:r>
            </a:p>
          </p:txBody>
        </p:sp>
        <p:cxnSp>
          <p:nvCxnSpPr>
            <p:cNvPr id="11" name="Straight Arrow Connector 10">
              <a:extLst>
                <a:ext uri="{FF2B5EF4-FFF2-40B4-BE49-F238E27FC236}">
                  <a16:creationId xmlns:a16="http://schemas.microsoft.com/office/drawing/2014/main" id="{E402D651-66E1-425D-8A9D-FA192BB9B18D}"/>
                </a:ext>
              </a:extLst>
            </p:cNvPr>
            <p:cNvCxnSpPr/>
            <p:nvPr/>
          </p:nvCxnSpPr>
          <p:spPr>
            <a:xfrm flipV="1">
              <a:off x="6970197" y="5166641"/>
              <a:ext cx="0" cy="1907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2" name="RFW_validation_eqps">
            <a:hlinkClick r:id="" action="ppaction://media"/>
            <a:extLst>
              <a:ext uri="{FF2B5EF4-FFF2-40B4-BE49-F238E27FC236}">
                <a16:creationId xmlns:a16="http://schemas.microsoft.com/office/drawing/2014/main" id="{B1EF6928-8991-496B-BF08-7669DD70C64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a:stretch>
            <a:fillRect/>
          </a:stretch>
        </p:blipFill>
        <p:spPr>
          <a:xfrm>
            <a:off x="294645" y="2419265"/>
            <a:ext cx="5638337" cy="3070985"/>
          </a:xfrm>
          <a:prstGeom prst="rect">
            <a:avLst/>
          </a:prstGeom>
        </p:spPr>
      </p:pic>
      <p:sp>
        <p:nvSpPr>
          <p:cNvPr id="13" name="TextBox 12">
            <a:extLst>
              <a:ext uri="{FF2B5EF4-FFF2-40B4-BE49-F238E27FC236}">
                <a16:creationId xmlns:a16="http://schemas.microsoft.com/office/drawing/2014/main" id="{69A962AF-9F96-489A-8F00-1017D5115F0B}"/>
              </a:ext>
            </a:extLst>
          </p:cNvPr>
          <p:cNvSpPr txBox="1"/>
          <p:nvPr/>
        </p:nvSpPr>
        <p:spPr>
          <a:xfrm>
            <a:off x="496440" y="1517810"/>
            <a:ext cx="2932560" cy="646331"/>
          </a:xfrm>
          <a:prstGeom prst="rect">
            <a:avLst/>
          </a:prstGeom>
          <a:noFill/>
        </p:spPr>
        <p:txBody>
          <a:bodyPr wrap="square" rtlCol="0">
            <a:spAutoFit/>
          </a:bodyPr>
          <a:lstStyle/>
          <a:p>
            <a:r>
              <a:rPr lang="en-US" b="1" dirty="0"/>
              <a:t>Original problem experiencing issues:</a:t>
            </a:r>
          </a:p>
        </p:txBody>
      </p:sp>
      <p:sp>
        <p:nvSpPr>
          <p:cNvPr id="14" name="TextBox 13">
            <a:extLst>
              <a:ext uri="{FF2B5EF4-FFF2-40B4-BE49-F238E27FC236}">
                <a16:creationId xmlns:a16="http://schemas.microsoft.com/office/drawing/2014/main" id="{435E56FF-3AC5-4D44-8FDF-ED49AD66E8B1}"/>
              </a:ext>
            </a:extLst>
          </p:cNvPr>
          <p:cNvSpPr txBox="1"/>
          <p:nvPr/>
        </p:nvSpPr>
        <p:spPr>
          <a:xfrm>
            <a:off x="9497750" y="1671008"/>
            <a:ext cx="2588936" cy="646331"/>
          </a:xfrm>
          <a:prstGeom prst="rect">
            <a:avLst/>
          </a:prstGeom>
          <a:noFill/>
        </p:spPr>
        <p:txBody>
          <a:bodyPr wrap="square" rtlCol="0">
            <a:spAutoFit/>
          </a:bodyPr>
          <a:lstStyle/>
          <a:p>
            <a:r>
              <a:rPr lang="en-US" b="1" dirty="0"/>
              <a:t>Simplified problem for debugging</a:t>
            </a:r>
          </a:p>
        </p:txBody>
      </p:sp>
    </p:spTree>
    <p:extLst>
      <p:ext uri="{BB962C8B-B14F-4D97-AF65-F5344CB8AC3E}">
        <p14:creationId xmlns:p14="http://schemas.microsoft.com/office/powerpoint/2010/main" val="99774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0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BCABFF9-6EC1-4552-A966-1B284FA0E6F8}"/>
              </a:ext>
            </a:extLst>
          </p:cNvPr>
          <p:cNvSpPr>
            <a:spLocks noGrp="1"/>
          </p:cNvSpPr>
          <p:nvPr>
            <p:ph type="ctrTitle"/>
          </p:nvPr>
        </p:nvSpPr>
        <p:spPr/>
        <p:txBody>
          <a:bodyPr/>
          <a:lstStyle/>
          <a:p>
            <a:r>
              <a:rPr lang="en-US" dirty="0"/>
              <a:t>MODULE 2:</a:t>
            </a:r>
            <a:br>
              <a:rPr lang="en-US" dirty="0"/>
            </a:br>
            <a:r>
              <a:rPr lang="en-US" dirty="0"/>
              <a:t>Back to Basics – Part 1:</a:t>
            </a:r>
            <a:br>
              <a:rPr lang="en-US" dirty="0"/>
            </a:br>
            <a:r>
              <a:rPr lang="en-US" dirty="0"/>
              <a:t>Implicit Problem Solving</a:t>
            </a:r>
          </a:p>
        </p:txBody>
      </p:sp>
    </p:spTree>
    <p:extLst>
      <p:ext uri="{BB962C8B-B14F-4D97-AF65-F5344CB8AC3E}">
        <p14:creationId xmlns:p14="http://schemas.microsoft.com/office/powerpoint/2010/main" val="234061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41D28-826D-4C33-91D0-AA431BDD1B52}"/>
              </a:ext>
            </a:extLst>
          </p:cNvPr>
          <p:cNvSpPr>
            <a:spLocks noGrp="1"/>
          </p:cNvSpPr>
          <p:nvPr>
            <p:ph type="title"/>
          </p:nvPr>
        </p:nvSpPr>
        <p:spPr/>
        <p:txBody>
          <a:bodyPr/>
          <a:lstStyle/>
          <a:p>
            <a:r>
              <a:rPr lang="en-US" dirty="0"/>
              <a:t>Debugging example 1: Resistance forge weld</a:t>
            </a:r>
          </a:p>
        </p:txBody>
      </p:sp>
      <p:sp>
        <p:nvSpPr>
          <p:cNvPr id="4" name="Slide Number Placeholder 3">
            <a:extLst>
              <a:ext uri="{FF2B5EF4-FFF2-40B4-BE49-F238E27FC236}">
                <a16:creationId xmlns:a16="http://schemas.microsoft.com/office/drawing/2014/main" id="{CDA04BC8-C709-4033-9852-7FC5920356AA}"/>
              </a:ext>
            </a:extLst>
          </p:cNvPr>
          <p:cNvSpPr>
            <a:spLocks noGrp="1"/>
          </p:cNvSpPr>
          <p:nvPr>
            <p:ph type="sldNum" sz="quarter" idx="4"/>
          </p:nvPr>
        </p:nvSpPr>
        <p:spPr/>
        <p:txBody>
          <a:bodyPr/>
          <a:lstStyle/>
          <a:p>
            <a:pPr algn="ctr"/>
            <a:fld id="{F6B149FD-26F7-3645-B4E7-BA8B8CC5EEA8}" type="slidenum">
              <a:rPr lang="en-US" smtClean="0"/>
              <a:pPr algn="ctr"/>
              <a:t>190</a:t>
            </a:fld>
            <a:endParaRPr lang="en-US" dirty="0"/>
          </a:p>
        </p:txBody>
      </p:sp>
      <p:sp>
        <p:nvSpPr>
          <p:cNvPr id="25" name="Content Placeholder 5">
            <a:extLst>
              <a:ext uri="{FF2B5EF4-FFF2-40B4-BE49-F238E27FC236}">
                <a16:creationId xmlns:a16="http://schemas.microsoft.com/office/drawing/2014/main" id="{C128FD12-CFCF-47A1-97C5-64415C0A925E}"/>
              </a:ext>
            </a:extLst>
          </p:cNvPr>
          <p:cNvSpPr txBox="1">
            <a:spLocks/>
          </p:cNvSpPr>
          <p:nvPr/>
        </p:nvSpPr>
        <p:spPr bwMode="auto">
          <a:xfrm>
            <a:off x="1584580" y="1285154"/>
            <a:ext cx="3767421" cy="5144740"/>
          </a:xfrm>
          <a:prstGeom prst="rect">
            <a:avLst/>
          </a:prstGeom>
          <a:noFill/>
          <a:ln w="9525">
            <a:noFill/>
            <a:miter lim="800000"/>
            <a:headEnd/>
            <a:tailEnd/>
          </a:ln>
        </p:spPr>
        <p:txBody>
          <a:bodyPr vert="horz" wrap="square" lIns="91432" tIns="45716" rIns="91432" bIns="45716"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376" indent="-228580"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5" indent="-228580"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5" indent="-228580"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4" indent="-228580" algn="l" defTabSz="45715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t>Issue: </a:t>
            </a:r>
            <a:r>
              <a:rPr lang="en-US" sz="2000" dirty="0"/>
              <a:t>run crashes</a:t>
            </a:r>
          </a:p>
          <a:p>
            <a:pPr marL="457200" indent="-457200">
              <a:buFont typeface="+mj-lt"/>
              <a:buAutoNum type="arabicPeriod"/>
            </a:pPr>
            <a:r>
              <a:rPr lang="en-US" sz="1800" dirty="0">
                <a:solidFill>
                  <a:srgbClr val="00B050"/>
                </a:solidFill>
              </a:rPr>
              <a:t>Explore the log file:</a:t>
            </a:r>
          </a:p>
          <a:p>
            <a:pPr marL="685800" lvl="1" indent="-285750">
              <a:buFontTx/>
              <a:buChar char="-"/>
            </a:pPr>
            <a:r>
              <a:rPr lang="en-US" sz="1400" dirty="0">
                <a:solidFill>
                  <a:srgbClr val="00B050"/>
                </a:solidFill>
              </a:rPr>
              <a:t>Error caught in material model</a:t>
            </a:r>
          </a:p>
          <a:p>
            <a:pPr marL="685800" lvl="1" indent="-285750">
              <a:buFontTx/>
              <a:buChar char="-"/>
            </a:pPr>
            <a:r>
              <a:rPr lang="en-US" sz="1400" dirty="0">
                <a:solidFill>
                  <a:srgbClr val="00B050"/>
                </a:solidFill>
              </a:rPr>
              <a:t>Multiple time step cutback attempts due to inverted elements before crash</a:t>
            </a:r>
          </a:p>
          <a:p>
            <a:pPr marL="685800" lvl="1" indent="-285750">
              <a:buFontTx/>
              <a:buChar char="-"/>
            </a:pPr>
            <a:r>
              <a:rPr lang="en-US" sz="1400" dirty="0">
                <a:solidFill>
                  <a:srgbClr val="00B050"/>
                </a:solidFill>
              </a:rPr>
              <a:t>No issue with electrical-thermal</a:t>
            </a:r>
          </a:p>
          <a:p>
            <a:pPr marL="457200" indent="-457200">
              <a:buFont typeface="+mj-lt"/>
              <a:buAutoNum type="arabicPeriod"/>
            </a:pPr>
            <a:r>
              <a:rPr lang="en-US" sz="1800" dirty="0">
                <a:solidFill>
                  <a:schemeClr val="bg2"/>
                </a:solidFill>
              </a:rPr>
              <a:t>Visualize results </a:t>
            </a:r>
          </a:p>
          <a:p>
            <a:pPr marL="685800" lvl="1" indent="-285750">
              <a:buFontTx/>
              <a:buChar char="-"/>
            </a:pPr>
            <a:r>
              <a:rPr lang="en-US" sz="1400" dirty="0">
                <a:solidFill>
                  <a:schemeClr val="bg2"/>
                </a:solidFill>
              </a:rPr>
              <a:t>Last converged solution looks wrong</a:t>
            </a:r>
          </a:p>
          <a:p>
            <a:pPr marL="685800" lvl="1" indent="-285750">
              <a:buFontTx/>
              <a:buChar char="-"/>
            </a:pPr>
            <a:r>
              <a:rPr lang="en-US" sz="1400" dirty="0">
                <a:solidFill>
                  <a:schemeClr val="bg2"/>
                </a:solidFill>
              </a:rPr>
              <a:t>Finding first occurrence of time step cutbacks can point you to the first accepted bad result</a:t>
            </a:r>
          </a:p>
          <a:p>
            <a:pPr marL="457200" indent="-457200">
              <a:buFont typeface="+mj-lt"/>
              <a:buAutoNum type="arabicPeriod"/>
            </a:pPr>
            <a:r>
              <a:rPr lang="en-US" sz="1800" dirty="0">
                <a:solidFill>
                  <a:schemeClr val="bg2"/>
                </a:solidFill>
              </a:rPr>
              <a:t>Attempted fixes:</a:t>
            </a:r>
          </a:p>
          <a:p>
            <a:pPr marL="685800" lvl="1" indent="-285750">
              <a:buFontTx/>
              <a:buChar char="-"/>
            </a:pPr>
            <a:r>
              <a:rPr lang="en-US" sz="1400" dirty="0">
                <a:solidFill>
                  <a:schemeClr val="bg2"/>
                </a:solidFill>
              </a:rPr>
              <a:t>Increase max iterations of model problem (no noticeable improvement).</a:t>
            </a:r>
          </a:p>
          <a:p>
            <a:pPr marL="685800" lvl="1" indent="-285750">
              <a:buFontTx/>
              <a:buChar char="-"/>
            </a:pPr>
            <a:r>
              <a:rPr lang="en-US" sz="1400" dirty="0">
                <a:solidFill>
                  <a:schemeClr val="bg2"/>
                </a:solidFill>
              </a:rPr>
              <a:t>Tighten contact solver tolerance(no noticeable improvement).</a:t>
            </a:r>
          </a:p>
          <a:p>
            <a:pPr marL="685800" lvl="1" indent="-285750">
              <a:buFontTx/>
              <a:buChar char="-"/>
            </a:pPr>
            <a:r>
              <a:rPr lang="en-US" sz="1400" dirty="0">
                <a:solidFill>
                  <a:schemeClr val="bg2"/>
                </a:solidFill>
              </a:rPr>
              <a:t>Ungroup interactions (big improvement)</a:t>
            </a:r>
          </a:p>
          <a:p>
            <a:pPr marL="457200" indent="-457200">
              <a:buFont typeface="+mj-lt"/>
              <a:buAutoNum type="arabicPeriod"/>
            </a:pPr>
            <a:endParaRPr lang="en-US" sz="800" dirty="0"/>
          </a:p>
          <a:p>
            <a:pPr marL="457200" indent="-457200">
              <a:buFont typeface="+mj-lt"/>
              <a:buAutoNum type="arabicPeriod"/>
            </a:pPr>
            <a:endParaRPr lang="en-US" sz="1600" dirty="0"/>
          </a:p>
          <a:p>
            <a:pPr>
              <a:buFont typeface="Wingdings" charset="2"/>
              <a:buChar char="§"/>
            </a:pPr>
            <a:endParaRPr lang="en-US" sz="1800" dirty="0"/>
          </a:p>
          <a:p>
            <a:pPr marL="0" indent="0">
              <a:buNone/>
            </a:pPr>
            <a:endParaRPr lang="en-US" sz="2000" b="1" dirty="0">
              <a:solidFill>
                <a:srgbClr val="0070C0"/>
              </a:solidFill>
            </a:endParaRPr>
          </a:p>
          <a:p>
            <a:pPr marL="0" indent="0">
              <a:buNone/>
            </a:pPr>
            <a:endParaRPr lang="en-US" sz="1800" dirty="0"/>
          </a:p>
          <a:p>
            <a:pPr>
              <a:lnSpc>
                <a:spcPct val="100000"/>
              </a:lnSpc>
            </a:pPr>
            <a:endParaRPr lang="en-US" sz="1800" dirty="0"/>
          </a:p>
          <a:p>
            <a:pPr>
              <a:lnSpc>
                <a:spcPct val="100000"/>
              </a:lnSpc>
            </a:pPr>
            <a:endParaRPr lang="en-US" sz="1800" dirty="0"/>
          </a:p>
        </p:txBody>
      </p:sp>
      <p:pic>
        <p:nvPicPr>
          <p:cNvPr id="26" name="Picture 25">
            <a:extLst>
              <a:ext uri="{FF2B5EF4-FFF2-40B4-BE49-F238E27FC236}">
                <a16:creationId xmlns:a16="http://schemas.microsoft.com/office/drawing/2014/main" id="{415064E5-5EB7-4E78-AC9A-E4F86F8CC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3180" y="904978"/>
            <a:ext cx="4521770" cy="937609"/>
          </a:xfrm>
          <a:prstGeom prst="rect">
            <a:avLst/>
          </a:prstGeom>
          <a:ln>
            <a:solidFill>
              <a:schemeClr val="tx1"/>
            </a:solidFill>
          </a:ln>
        </p:spPr>
      </p:pic>
      <p:pic>
        <p:nvPicPr>
          <p:cNvPr id="27" name="Picture 26">
            <a:extLst>
              <a:ext uri="{FF2B5EF4-FFF2-40B4-BE49-F238E27FC236}">
                <a16:creationId xmlns:a16="http://schemas.microsoft.com/office/drawing/2014/main" id="{BB901382-10CF-44D5-93CB-59C3EE9D6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3026" y="4671941"/>
            <a:ext cx="2913833" cy="1757197"/>
          </a:xfrm>
          <a:prstGeom prst="rect">
            <a:avLst/>
          </a:prstGeom>
          <a:ln>
            <a:solidFill>
              <a:schemeClr val="tx1"/>
            </a:solidFill>
          </a:ln>
        </p:spPr>
      </p:pic>
      <p:pic>
        <p:nvPicPr>
          <p:cNvPr id="28" name="Picture 27">
            <a:extLst>
              <a:ext uri="{FF2B5EF4-FFF2-40B4-BE49-F238E27FC236}">
                <a16:creationId xmlns:a16="http://schemas.microsoft.com/office/drawing/2014/main" id="{74798378-AAB3-49B5-9D0B-BFD8C0B16D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3027" y="2887726"/>
            <a:ext cx="2913832" cy="1742091"/>
          </a:xfrm>
          <a:prstGeom prst="rect">
            <a:avLst/>
          </a:prstGeom>
          <a:ln>
            <a:solidFill>
              <a:schemeClr val="tx1"/>
            </a:solidFill>
          </a:ln>
        </p:spPr>
      </p:pic>
      <p:pic>
        <p:nvPicPr>
          <p:cNvPr id="29" name="Picture 28">
            <a:extLst>
              <a:ext uri="{FF2B5EF4-FFF2-40B4-BE49-F238E27FC236}">
                <a16:creationId xmlns:a16="http://schemas.microsoft.com/office/drawing/2014/main" id="{C855E06B-9A6D-4248-AE8C-3FE1AF51A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3180" y="1874956"/>
            <a:ext cx="4585948" cy="970646"/>
          </a:xfrm>
          <a:prstGeom prst="rect">
            <a:avLst/>
          </a:prstGeom>
          <a:ln>
            <a:solidFill>
              <a:schemeClr val="tx1"/>
            </a:solidFill>
          </a:ln>
        </p:spPr>
      </p:pic>
      <p:cxnSp>
        <p:nvCxnSpPr>
          <p:cNvPr id="30" name="Straight Arrow Connector 29">
            <a:extLst>
              <a:ext uri="{FF2B5EF4-FFF2-40B4-BE49-F238E27FC236}">
                <a16:creationId xmlns:a16="http://schemas.microsoft.com/office/drawing/2014/main" id="{8489B61F-C143-4575-8056-A541200244AA}"/>
              </a:ext>
            </a:extLst>
          </p:cNvPr>
          <p:cNvCxnSpPr/>
          <p:nvPr/>
        </p:nvCxnSpPr>
        <p:spPr>
          <a:xfrm flipV="1">
            <a:off x="4743708" y="1763168"/>
            <a:ext cx="633910" cy="336590"/>
          </a:xfrm>
          <a:prstGeom prst="straightConnector1">
            <a:avLst/>
          </a:prstGeom>
          <a:ln w="19050">
            <a:tailEnd type="triangle"/>
          </a:ln>
          <a:effectLst>
            <a:outerShdw blurRad="50800" dist="38100" dir="2700000" algn="tl" rotWithShape="0">
              <a:prstClr val="black">
                <a:alpha val="40000"/>
              </a:prstClr>
            </a:outerShdw>
          </a:effectLst>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8ABB3FA1-9D68-419E-A130-C28C0607C5E2}"/>
              </a:ext>
            </a:extLst>
          </p:cNvPr>
          <p:cNvCxnSpPr/>
          <p:nvPr/>
        </p:nvCxnSpPr>
        <p:spPr>
          <a:xfrm flipV="1">
            <a:off x="4937519" y="2389569"/>
            <a:ext cx="1264742" cy="151327"/>
          </a:xfrm>
          <a:prstGeom prst="straightConnector1">
            <a:avLst/>
          </a:prstGeom>
          <a:ln w="19050">
            <a:tailEnd type="triangle"/>
          </a:ln>
          <a:effectLst>
            <a:outerShdw blurRad="50800" dist="38100" dir="2700000" algn="tl" rotWithShape="0">
              <a:prstClr val="black">
                <a:alpha val="40000"/>
              </a:prstClr>
            </a:outerShdw>
          </a:effectLst>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a16="http://schemas.microsoft.com/office/drawing/2014/main" id="{3211E243-1E38-41B4-AE3A-B913027A0C6D}"/>
              </a:ext>
            </a:extLst>
          </p:cNvPr>
          <p:cNvCxnSpPr/>
          <p:nvPr/>
        </p:nvCxnSpPr>
        <p:spPr>
          <a:xfrm>
            <a:off x="4937519" y="2540896"/>
            <a:ext cx="346368" cy="594517"/>
          </a:xfrm>
          <a:prstGeom prst="straightConnector1">
            <a:avLst/>
          </a:prstGeom>
          <a:ln w="19050">
            <a:tailEnd type="triangle"/>
          </a:ln>
          <a:effectLst>
            <a:outerShdw blurRad="50800" dist="38100" dir="2700000" algn="tl" rotWithShape="0">
              <a:prstClr val="black">
                <a:alpha val="40000"/>
              </a:prstClr>
            </a:outerShdw>
          </a:effectLst>
        </p:spPr>
        <p:style>
          <a:lnRef idx="2">
            <a:schemeClr val="dk1"/>
          </a:lnRef>
          <a:fillRef idx="0">
            <a:schemeClr val="dk1"/>
          </a:fillRef>
          <a:effectRef idx="1">
            <a:schemeClr val="dk1"/>
          </a:effectRef>
          <a:fontRef idx="minor">
            <a:schemeClr val="tx1"/>
          </a:fontRef>
        </p:style>
      </p:cxnSp>
      <p:sp>
        <p:nvSpPr>
          <p:cNvPr id="33" name="Rectangle 32">
            <a:extLst>
              <a:ext uri="{FF2B5EF4-FFF2-40B4-BE49-F238E27FC236}">
                <a16:creationId xmlns:a16="http://schemas.microsoft.com/office/drawing/2014/main" id="{D20E7CBC-4BED-410A-94D0-0167FE012262}"/>
              </a:ext>
            </a:extLst>
          </p:cNvPr>
          <p:cNvSpPr/>
          <p:nvPr/>
        </p:nvSpPr>
        <p:spPr>
          <a:xfrm>
            <a:off x="6231554" y="2210158"/>
            <a:ext cx="538542" cy="17941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4" name="Content Placeholder 5">
            <a:extLst>
              <a:ext uri="{FF2B5EF4-FFF2-40B4-BE49-F238E27FC236}">
                <a16:creationId xmlns:a16="http://schemas.microsoft.com/office/drawing/2014/main" id="{402CDC04-8018-4A3A-BCED-6F9033AD5C0F}"/>
              </a:ext>
            </a:extLst>
          </p:cNvPr>
          <p:cNvSpPr txBox="1">
            <a:spLocks/>
          </p:cNvSpPr>
          <p:nvPr/>
        </p:nvSpPr>
        <p:spPr bwMode="auto">
          <a:xfrm>
            <a:off x="8226859" y="1354506"/>
            <a:ext cx="3382045" cy="970646"/>
          </a:xfrm>
          <a:prstGeom prst="rect">
            <a:avLst/>
          </a:prstGeom>
          <a:solidFill>
            <a:schemeClr val="bg1"/>
          </a:solidFill>
          <a:ln w="9525">
            <a:noFill/>
            <a:miter lim="800000"/>
            <a:headEnd/>
            <a:tailEnd/>
          </a:ln>
        </p:spPr>
        <p:txBody>
          <a:bodyPr vert="horz" wrap="square" lIns="91432" tIns="45716" rIns="91432" bIns="45716"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376" indent="-228580"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5" indent="-228580"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5" indent="-228580"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4" indent="-228580" algn="l" defTabSz="45715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solidFill>
                  <a:srgbClr val="00B050"/>
                </a:solidFill>
              </a:rPr>
              <a:t>Possibly triggered by a bad solution on the previous step or sudden increase in time step? Code fails to recover from error and run crashes</a:t>
            </a:r>
          </a:p>
        </p:txBody>
      </p:sp>
      <p:sp>
        <p:nvSpPr>
          <p:cNvPr id="35" name="Rectangle 34">
            <a:extLst>
              <a:ext uri="{FF2B5EF4-FFF2-40B4-BE49-F238E27FC236}">
                <a16:creationId xmlns:a16="http://schemas.microsoft.com/office/drawing/2014/main" id="{FB3B8E08-AB68-4C9B-A536-E82E04077238}"/>
              </a:ext>
            </a:extLst>
          </p:cNvPr>
          <p:cNvSpPr/>
          <p:nvPr/>
        </p:nvSpPr>
        <p:spPr>
          <a:xfrm>
            <a:off x="6202261" y="1246546"/>
            <a:ext cx="538542" cy="17941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6" name="Content Placeholder 5">
            <a:extLst>
              <a:ext uri="{FF2B5EF4-FFF2-40B4-BE49-F238E27FC236}">
                <a16:creationId xmlns:a16="http://schemas.microsoft.com/office/drawing/2014/main" id="{1506A24A-6873-4CA6-9DA1-47787F92CBC2}"/>
              </a:ext>
            </a:extLst>
          </p:cNvPr>
          <p:cNvSpPr txBox="1">
            <a:spLocks/>
          </p:cNvSpPr>
          <p:nvPr/>
        </p:nvSpPr>
        <p:spPr bwMode="auto">
          <a:xfrm>
            <a:off x="8137292" y="3330026"/>
            <a:ext cx="3252951" cy="970645"/>
          </a:xfrm>
          <a:prstGeom prst="rect">
            <a:avLst/>
          </a:prstGeom>
          <a:solidFill>
            <a:schemeClr val="bg1"/>
          </a:solidFill>
          <a:ln w="9525">
            <a:noFill/>
            <a:miter lim="800000"/>
            <a:headEnd/>
            <a:tailEnd/>
          </a:ln>
        </p:spPr>
        <p:txBody>
          <a:bodyPr vert="horz" wrap="square" lIns="91432" tIns="45716" rIns="91432" bIns="45716"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376" indent="-228580"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5" indent="-228580"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5" indent="-228580"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4" indent="-228580" algn="l" defTabSz="45715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solidFill>
                  <a:srgbClr val="00B050"/>
                </a:solidFill>
              </a:rPr>
              <a:t>Time step cutbacks seen also early on in the simulation but code recovered. Time step too big?</a:t>
            </a:r>
          </a:p>
        </p:txBody>
      </p:sp>
      <p:cxnSp>
        <p:nvCxnSpPr>
          <p:cNvPr id="37" name="Straight Arrow Connector 36">
            <a:extLst>
              <a:ext uri="{FF2B5EF4-FFF2-40B4-BE49-F238E27FC236}">
                <a16:creationId xmlns:a16="http://schemas.microsoft.com/office/drawing/2014/main" id="{A65A2186-A85B-4690-BD89-7AE267A170D0}"/>
              </a:ext>
            </a:extLst>
          </p:cNvPr>
          <p:cNvCxnSpPr/>
          <p:nvPr/>
        </p:nvCxnSpPr>
        <p:spPr>
          <a:xfrm>
            <a:off x="4805416" y="3152912"/>
            <a:ext cx="478471" cy="1645166"/>
          </a:xfrm>
          <a:prstGeom prst="straightConnector1">
            <a:avLst/>
          </a:prstGeom>
          <a:ln w="19050">
            <a:tailEnd type="triangle"/>
          </a:ln>
          <a:effectLst>
            <a:outerShdw blurRad="50800" dist="38100" dir="2700000" algn="tl" rotWithShape="0">
              <a:prstClr val="black">
                <a:alpha val="40000"/>
              </a:prstClr>
            </a:outerShdw>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7907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41D28-826D-4C33-91D0-AA431BDD1B52}"/>
              </a:ext>
            </a:extLst>
          </p:cNvPr>
          <p:cNvSpPr>
            <a:spLocks noGrp="1"/>
          </p:cNvSpPr>
          <p:nvPr>
            <p:ph type="title"/>
          </p:nvPr>
        </p:nvSpPr>
        <p:spPr/>
        <p:txBody>
          <a:bodyPr/>
          <a:lstStyle/>
          <a:p>
            <a:r>
              <a:rPr lang="en-US" dirty="0"/>
              <a:t>Debugging example 1: Resistance forge weld</a:t>
            </a:r>
          </a:p>
        </p:txBody>
      </p:sp>
      <p:sp>
        <p:nvSpPr>
          <p:cNvPr id="4" name="Slide Number Placeholder 3">
            <a:extLst>
              <a:ext uri="{FF2B5EF4-FFF2-40B4-BE49-F238E27FC236}">
                <a16:creationId xmlns:a16="http://schemas.microsoft.com/office/drawing/2014/main" id="{CDA04BC8-C709-4033-9852-7FC5920356AA}"/>
              </a:ext>
            </a:extLst>
          </p:cNvPr>
          <p:cNvSpPr>
            <a:spLocks noGrp="1"/>
          </p:cNvSpPr>
          <p:nvPr>
            <p:ph type="sldNum" sz="quarter" idx="4"/>
          </p:nvPr>
        </p:nvSpPr>
        <p:spPr/>
        <p:txBody>
          <a:bodyPr/>
          <a:lstStyle/>
          <a:p>
            <a:pPr algn="ctr"/>
            <a:fld id="{F6B149FD-26F7-3645-B4E7-BA8B8CC5EEA8}" type="slidenum">
              <a:rPr lang="en-US" smtClean="0"/>
              <a:pPr algn="ctr"/>
              <a:t>191</a:t>
            </a:fld>
            <a:endParaRPr lang="en-US" dirty="0"/>
          </a:p>
        </p:txBody>
      </p:sp>
      <p:sp>
        <p:nvSpPr>
          <p:cNvPr id="5" name="Content Placeholder 5">
            <a:extLst>
              <a:ext uri="{FF2B5EF4-FFF2-40B4-BE49-F238E27FC236}">
                <a16:creationId xmlns:a16="http://schemas.microsoft.com/office/drawing/2014/main" id="{CD9F84E2-AB26-4082-9F1E-9B0DB522A032}"/>
              </a:ext>
            </a:extLst>
          </p:cNvPr>
          <p:cNvSpPr txBox="1">
            <a:spLocks/>
          </p:cNvSpPr>
          <p:nvPr/>
        </p:nvSpPr>
        <p:spPr bwMode="auto">
          <a:xfrm>
            <a:off x="1644215" y="1232980"/>
            <a:ext cx="3767421" cy="5144740"/>
          </a:xfrm>
          <a:prstGeom prst="rect">
            <a:avLst/>
          </a:prstGeom>
          <a:noFill/>
          <a:ln w="9525">
            <a:noFill/>
            <a:miter lim="800000"/>
            <a:headEnd/>
            <a:tailEnd/>
          </a:ln>
        </p:spPr>
        <p:txBody>
          <a:bodyPr vert="horz" wrap="square" lIns="91432" tIns="45716" rIns="91432" bIns="45716"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376" indent="-228580"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5" indent="-228580"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5" indent="-228580"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4" indent="-228580" algn="l" defTabSz="45715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t>Issue: </a:t>
            </a:r>
            <a:r>
              <a:rPr lang="en-US" sz="2000" dirty="0"/>
              <a:t>run crashes</a:t>
            </a:r>
          </a:p>
          <a:p>
            <a:pPr marL="457200" indent="-457200">
              <a:buFont typeface="+mj-lt"/>
              <a:buAutoNum type="arabicPeriod"/>
            </a:pPr>
            <a:r>
              <a:rPr lang="en-US" sz="1800" dirty="0"/>
              <a:t>Explore the log file:</a:t>
            </a:r>
          </a:p>
          <a:p>
            <a:pPr marL="685800" lvl="1" indent="-285750">
              <a:buFontTx/>
              <a:buChar char="-"/>
            </a:pPr>
            <a:r>
              <a:rPr lang="en-US" sz="1400" dirty="0"/>
              <a:t>Error caught in material model</a:t>
            </a:r>
          </a:p>
          <a:p>
            <a:pPr marL="685800" lvl="1" indent="-285750">
              <a:buFontTx/>
              <a:buChar char="-"/>
            </a:pPr>
            <a:r>
              <a:rPr lang="en-US" sz="1400" dirty="0"/>
              <a:t>Multiple time step cutback attempts due to inverted elements before crash</a:t>
            </a:r>
          </a:p>
          <a:p>
            <a:pPr marL="685800" lvl="1" indent="-285750">
              <a:buFontTx/>
              <a:buChar char="-"/>
            </a:pPr>
            <a:r>
              <a:rPr lang="en-US" sz="1400" dirty="0"/>
              <a:t>No issue with electrical-thermal</a:t>
            </a:r>
          </a:p>
          <a:p>
            <a:pPr marL="457200" indent="-457200">
              <a:buFont typeface="+mj-lt"/>
              <a:buAutoNum type="arabicPeriod"/>
            </a:pPr>
            <a:r>
              <a:rPr lang="en-US" sz="1800" dirty="0">
                <a:solidFill>
                  <a:srgbClr val="00B050"/>
                </a:solidFill>
              </a:rPr>
              <a:t>Visualize results </a:t>
            </a:r>
          </a:p>
          <a:p>
            <a:pPr marL="685800" lvl="1" indent="-285750">
              <a:buFontTx/>
              <a:buChar char="-"/>
            </a:pPr>
            <a:r>
              <a:rPr lang="en-US" sz="1400" dirty="0">
                <a:solidFill>
                  <a:srgbClr val="00B050"/>
                </a:solidFill>
              </a:rPr>
              <a:t>Last converged solution looks wrong</a:t>
            </a:r>
          </a:p>
          <a:p>
            <a:pPr marL="685800" lvl="1" indent="-285750">
              <a:buFontTx/>
              <a:buChar char="-"/>
            </a:pPr>
            <a:r>
              <a:rPr lang="en-US" sz="1400" dirty="0">
                <a:solidFill>
                  <a:srgbClr val="00B050"/>
                </a:solidFill>
              </a:rPr>
              <a:t>Finding first occurrence of time step cutbacks can point you to the first accepted bad result</a:t>
            </a:r>
          </a:p>
          <a:p>
            <a:pPr marL="457200" indent="-457200">
              <a:buFont typeface="+mj-lt"/>
              <a:buAutoNum type="arabicPeriod"/>
            </a:pPr>
            <a:r>
              <a:rPr lang="en-US" sz="1800" dirty="0">
                <a:solidFill>
                  <a:schemeClr val="bg2"/>
                </a:solidFill>
              </a:rPr>
              <a:t>Attempted fixes:</a:t>
            </a:r>
          </a:p>
          <a:p>
            <a:pPr marL="685800" lvl="1" indent="-285750">
              <a:buFontTx/>
              <a:buChar char="-"/>
            </a:pPr>
            <a:r>
              <a:rPr lang="en-US" sz="1400" dirty="0">
                <a:solidFill>
                  <a:schemeClr val="bg2"/>
                </a:solidFill>
              </a:rPr>
              <a:t>Increase max iterations of model problem (no noticeable improvement).</a:t>
            </a:r>
          </a:p>
          <a:p>
            <a:pPr marL="685800" lvl="1" indent="-285750">
              <a:buFontTx/>
              <a:buChar char="-"/>
            </a:pPr>
            <a:r>
              <a:rPr lang="en-US" sz="1400" dirty="0">
                <a:solidFill>
                  <a:schemeClr val="bg2"/>
                </a:solidFill>
              </a:rPr>
              <a:t>Tighten contact solver tolerance(no noticeable improvement).</a:t>
            </a:r>
          </a:p>
          <a:p>
            <a:pPr marL="685800" lvl="1" indent="-285750">
              <a:buFontTx/>
              <a:buChar char="-"/>
            </a:pPr>
            <a:r>
              <a:rPr lang="en-US" sz="1400" dirty="0">
                <a:solidFill>
                  <a:schemeClr val="bg2"/>
                </a:solidFill>
              </a:rPr>
              <a:t>Ungroup interactions (big improvement)</a:t>
            </a:r>
          </a:p>
          <a:p>
            <a:pPr marL="457200" indent="-457200">
              <a:buFont typeface="+mj-lt"/>
              <a:buAutoNum type="arabicPeriod"/>
            </a:pPr>
            <a:endParaRPr lang="en-US" sz="800" dirty="0"/>
          </a:p>
          <a:p>
            <a:pPr marL="457200" indent="-457200">
              <a:buFont typeface="+mj-lt"/>
              <a:buAutoNum type="arabicPeriod"/>
            </a:pPr>
            <a:endParaRPr lang="en-US" sz="1600" dirty="0"/>
          </a:p>
          <a:p>
            <a:pPr>
              <a:buFont typeface="Wingdings" charset="2"/>
              <a:buChar char="§"/>
            </a:pPr>
            <a:endParaRPr lang="en-US" sz="1800" dirty="0"/>
          </a:p>
          <a:p>
            <a:pPr marL="0" indent="0">
              <a:buNone/>
            </a:pPr>
            <a:endParaRPr lang="en-US" sz="2000" b="1" dirty="0">
              <a:solidFill>
                <a:srgbClr val="0070C0"/>
              </a:solidFill>
            </a:endParaRPr>
          </a:p>
          <a:p>
            <a:pPr marL="0" indent="0">
              <a:buNone/>
            </a:pPr>
            <a:endParaRPr lang="en-US" sz="1800" dirty="0"/>
          </a:p>
          <a:p>
            <a:pPr>
              <a:lnSpc>
                <a:spcPct val="100000"/>
              </a:lnSpc>
            </a:pPr>
            <a:endParaRPr lang="en-US" sz="1800" dirty="0"/>
          </a:p>
          <a:p>
            <a:pPr>
              <a:lnSpc>
                <a:spcPct val="100000"/>
              </a:lnSpc>
            </a:pPr>
            <a:endParaRPr lang="en-US" sz="1800" dirty="0"/>
          </a:p>
        </p:txBody>
      </p:sp>
      <p:pic>
        <p:nvPicPr>
          <p:cNvPr id="6" name="Picture 5">
            <a:extLst>
              <a:ext uri="{FF2B5EF4-FFF2-40B4-BE49-F238E27FC236}">
                <a16:creationId xmlns:a16="http://schemas.microsoft.com/office/drawing/2014/main" id="{72E013A4-963E-4F26-B274-64D3A0A2DD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4618" y="917542"/>
            <a:ext cx="4207803" cy="2695179"/>
          </a:xfrm>
          <a:prstGeom prst="rect">
            <a:avLst/>
          </a:prstGeom>
        </p:spPr>
      </p:pic>
      <p:sp>
        <p:nvSpPr>
          <p:cNvPr id="7" name="Content Placeholder 5">
            <a:extLst>
              <a:ext uri="{FF2B5EF4-FFF2-40B4-BE49-F238E27FC236}">
                <a16:creationId xmlns:a16="http://schemas.microsoft.com/office/drawing/2014/main" id="{016999AA-1A69-4569-876F-1050750C320F}"/>
              </a:ext>
            </a:extLst>
          </p:cNvPr>
          <p:cNvSpPr txBox="1">
            <a:spLocks/>
          </p:cNvSpPr>
          <p:nvPr/>
        </p:nvSpPr>
        <p:spPr bwMode="auto">
          <a:xfrm>
            <a:off x="7173717" y="2610193"/>
            <a:ext cx="1376983" cy="391059"/>
          </a:xfrm>
          <a:prstGeom prst="rect">
            <a:avLst/>
          </a:prstGeom>
          <a:solidFill>
            <a:schemeClr val="bg1"/>
          </a:solidFill>
          <a:ln w="9525">
            <a:noFill/>
            <a:miter lim="800000"/>
            <a:headEnd/>
            <a:tailEnd/>
          </a:ln>
        </p:spPr>
        <p:txBody>
          <a:bodyPr vert="horz" wrap="square" lIns="91432" tIns="45716" rIns="91432" bIns="45716"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376" indent="-228580"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5" indent="-228580"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5" indent="-228580"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4" indent="-228580" algn="l" defTabSz="45715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b="1" dirty="0">
                <a:solidFill>
                  <a:srgbClr val="00B050"/>
                </a:solidFill>
              </a:rPr>
              <a:t>Load step = 45</a:t>
            </a:r>
          </a:p>
          <a:p>
            <a:pPr marL="0" marR="0" lvl="0" indent="0" algn="ctr" defTabSz="914400" eaLnBrk="1" fontAlgn="auto" latinLnBrk="0" hangingPunct="1">
              <a:lnSpc>
                <a:spcPct val="100000"/>
              </a:lnSpc>
              <a:spcBef>
                <a:spcPts val="0"/>
              </a:spcBef>
              <a:spcAft>
                <a:spcPts val="0"/>
              </a:spcAft>
              <a:buClrTx/>
              <a:buSzTx/>
              <a:buFontTx/>
              <a:buNone/>
              <a:tabLst/>
              <a:defRPr/>
            </a:pPr>
            <a:r>
              <a:rPr lang="en-US" sz="900" b="1" dirty="0">
                <a:solidFill>
                  <a:srgbClr val="00B050"/>
                </a:solidFill>
              </a:rPr>
              <a:t>Last converged state</a:t>
            </a:r>
          </a:p>
          <a:p>
            <a:pPr marL="0" marR="0" lvl="0" indent="0" defTabSz="914400" eaLnBrk="1" fontAlgn="auto" latinLnBrk="0" hangingPunct="1">
              <a:lnSpc>
                <a:spcPct val="100000"/>
              </a:lnSpc>
              <a:spcBef>
                <a:spcPts val="0"/>
              </a:spcBef>
              <a:spcAft>
                <a:spcPts val="0"/>
              </a:spcAft>
              <a:buClrTx/>
              <a:buSzTx/>
              <a:buFontTx/>
              <a:buNone/>
              <a:tabLst/>
              <a:defRPr/>
            </a:pPr>
            <a:endParaRPr lang="en-US" sz="900" b="1" dirty="0">
              <a:solidFill>
                <a:srgbClr val="00B050"/>
              </a:solidFill>
            </a:endParaRPr>
          </a:p>
        </p:txBody>
      </p:sp>
      <p:pic>
        <p:nvPicPr>
          <p:cNvPr id="8" name="Picture 7">
            <a:extLst>
              <a:ext uri="{FF2B5EF4-FFF2-40B4-BE49-F238E27FC236}">
                <a16:creationId xmlns:a16="http://schemas.microsoft.com/office/drawing/2014/main" id="{949F1CC0-FA29-4455-8387-D8B2588DE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6610" y="3730528"/>
            <a:ext cx="4132885" cy="2647192"/>
          </a:xfrm>
          <a:prstGeom prst="rect">
            <a:avLst/>
          </a:prstGeom>
        </p:spPr>
      </p:pic>
      <p:sp>
        <p:nvSpPr>
          <p:cNvPr id="9" name="Content Placeholder 5">
            <a:extLst>
              <a:ext uri="{FF2B5EF4-FFF2-40B4-BE49-F238E27FC236}">
                <a16:creationId xmlns:a16="http://schemas.microsoft.com/office/drawing/2014/main" id="{9EE63AF6-7A26-45F6-A0DD-6AF8D5C824F4}"/>
              </a:ext>
            </a:extLst>
          </p:cNvPr>
          <p:cNvSpPr txBox="1">
            <a:spLocks/>
          </p:cNvSpPr>
          <p:nvPr/>
        </p:nvSpPr>
        <p:spPr bwMode="auto">
          <a:xfrm>
            <a:off x="7161855" y="5449695"/>
            <a:ext cx="1388845" cy="760371"/>
          </a:xfrm>
          <a:prstGeom prst="rect">
            <a:avLst/>
          </a:prstGeom>
          <a:solidFill>
            <a:schemeClr val="bg1"/>
          </a:solidFill>
          <a:ln w="9525">
            <a:noFill/>
            <a:miter lim="800000"/>
            <a:headEnd/>
            <a:tailEnd/>
          </a:ln>
        </p:spPr>
        <p:txBody>
          <a:bodyPr vert="horz" wrap="square" lIns="91432" tIns="45716" rIns="91432" bIns="45716"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376" indent="-228580"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5" indent="-228580"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5" indent="-228580"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4" indent="-228580" algn="l" defTabSz="45715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b="1" dirty="0">
                <a:solidFill>
                  <a:srgbClr val="00B050"/>
                </a:solidFill>
              </a:rPr>
              <a:t>Load step = 6</a:t>
            </a:r>
          </a:p>
          <a:p>
            <a:pPr marL="0" marR="0" lvl="0" indent="0" algn="ctr" defTabSz="914400" eaLnBrk="1" fontAlgn="auto" latinLnBrk="0" hangingPunct="1">
              <a:lnSpc>
                <a:spcPct val="100000"/>
              </a:lnSpc>
              <a:spcBef>
                <a:spcPts val="0"/>
              </a:spcBef>
              <a:spcAft>
                <a:spcPts val="0"/>
              </a:spcAft>
              <a:buClrTx/>
              <a:buSzTx/>
              <a:buFontTx/>
              <a:buNone/>
              <a:tabLst/>
              <a:defRPr/>
            </a:pPr>
            <a:r>
              <a:rPr lang="en-US" sz="900" b="1" dirty="0">
                <a:solidFill>
                  <a:srgbClr val="00B050"/>
                </a:solidFill>
              </a:rPr>
              <a:t>Bad solution early on cascades into other potentially bad solutions</a:t>
            </a:r>
          </a:p>
          <a:p>
            <a:pPr marL="0" marR="0" lvl="0" indent="0" defTabSz="914400" eaLnBrk="1" fontAlgn="auto" latinLnBrk="0" hangingPunct="1">
              <a:lnSpc>
                <a:spcPct val="100000"/>
              </a:lnSpc>
              <a:spcBef>
                <a:spcPts val="0"/>
              </a:spcBef>
              <a:spcAft>
                <a:spcPts val="0"/>
              </a:spcAft>
              <a:buClrTx/>
              <a:buSzTx/>
              <a:buFontTx/>
              <a:buNone/>
              <a:tabLst/>
              <a:defRPr/>
            </a:pPr>
            <a:endParaRPr lang="en-US" sz="900" b="1" dirty="0">
              <a:solidFill>
                <a:srgbClr val="00B050"/>
              </a:solidFill>
            </a:endParaRPr>
          </a:p>
        </p:txBody>
      </p:sp>
      <p:cxnSp>
        <p:nvCxnSpPr>
          <p:cNvPr id="10" name="Straight Arrow Connector 9">
            <a:extLst>
              <a:ext uri="{FF2B5EF4-FFF2-40B4-BE49-F238E27FC236}">
                <a16:creationId xmlns:a16="http://schemas.microsoft.com/office/drawing/2014/main" id="{4C2C7D97-D659-489C-B878-D7C8DA0DDEC5}"/>
              </a:ext>
            </a:extLst>
          </p:cNvPr>
          <p:cNvCxnSpPr/>
          <p:nvPr/>
        </p:nvCxnSpPr>
        <p:spPr>
          <a:xfrm flipV="1">
            <a:off x="5345509" y="2338598"/>
            <a:ext cx="2145780" cy="1274123"/>
          </a:xfrm>
          <a:prstGeom prst="straightConnector1">
            <a:avLst/>
          </a:prstGeom>
          <a:ln w="19050">
            <a:tailEnd type="triangle"/>
          </a:ln>
          <a:effectLst>
            <a:outerShdw blurRad="50800" dist="38100" dir="2700000" algn="tl" rotWithShape="0">
              <a:prstClr val="black">
                <a:alpha val="40000"/>
              </a:prstClr>
            </a:outerShdw>
          </a:effectLst>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8152B81F-C02E-4B59-92E2-53117F2CBF6C}"/>
              </a:ext>
            </a:extLst>
          </p:cNvPr>
          <p:cNvCxnSpPr/>
          <p:nvPr/>
        </p:nvCxnSpPr>
        <p:spPr>
          <a:xfrm>
            <a:off x="5094681" y="4141940"/>
            <a:ext cx="2679830" cy="912184"/>
          </a:xfrm>
          <a:prstGeom prst="straightConnector1">
            <a:avLst/>
          </a:prstGeom>
          <a:ln w="19050">
            <a:tailEnd type="triangle"/>
          </a:ln>
          <a:effectLst>
            <a:outerShdw blurRad="50800" dist="38100" dir="2700000" algn="tl" rotWithShape="0">
              <a:prstClr val="black">
                <a:alpha val="40000"/>
              </a:prstClr>
            </a:outerShdw>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782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41D28-826D-4C33-91D0-AA431BDD1B52}"/>
              </a:ext>
            </a:extLst>
          </p:cNvPr>
          <p:cNvSpPr>
            <a:spLocks noGrp="1"/>
          </p:cNvSpPr>
          <p:nvPr>
            <p:ph type="title"/>
          </p:nvPr>
        </p:nvSpPr>
        <p:spPr/>
        <p:txBody>
          <a:bodyPr/>
          <a:lstStyle/>
          <a:p>
            <a:r>
              <a:rPr lang="en-US" dirty="0"/>
              <a:t>Debugging example 1: Resistance forge weld</a:t>
            </a:r>
          </a:p>
        </p:txBody>
      </p:sp>
      <p:sp>
        <p:nvSpPr>
          <p:cNvPr id="4" name="Slide Number Placeholder 3">
            <a:extLst>
              <a:ext uri="{FF2B5EF4-FFF2-40B4-BE49-F238E27FC236}">
                <a16:creationId xmlns:a16="http://schemas.microsoft.com/office/drawing/2014/main" id="{CDA04BC8-C709-4033-9852-7FC5920356AA}"/>
              </a:ext>
            </a:extLst>
          </p:cNvPr>
          <p:cNvSpPr>
            <a:spLocks noGrp="1"/>
          </p:cNvSpPr>
          <p:nvPr>
            <p:ph type="sldNum" sz="quarter" idx="4"/>
          </p:nvPr>
        </p:nvSpPr>
        <p:spPr/>
        <p:txBody>
          <a:bodyPr/>
          <a:lstStyle/>
          <a:p>
            <a:pPr algn="ctr"/>
            <a:fld id="{F6B149FD-26F7-3645-B4E7-BA8B8CC5EEA8}" type="slidenum">
              <a:rPr lang="en-US" smtClean="0"/>
              <a:pPr algn="ctr"/>
              <a:t>192</a:t>
            </a:fld>
            <a:endParaRPr lang="en-US" dirty="0"/>
          </a:p>
        </p:txBody>
      </p:sp>
      <p:pic>
        <p:nvPicPr>
          <p:cNvPr id="5" name="Picture 4">
            <a:extLst>
              <a:ext uri="{FF2B5EF4-FFF2-40B4-BE49-F238E27FC236}">
                <a16:creationId xmlns:a16="http://schemas.microsoft.com/office/drawing/2014/main" id="{B6B6C7B5-44A5-42E1-964C-C8BDD724F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4624" y="917542"/>
            <a:ext cx="4207803" cy="2695179"/>
          </a:xfrm>
          <a:prstGeom prst="rect">
            <a:avLst/>
          </a:prstGeom>
        </p:spPr>
      </p:pic>
      <p:sp>
        <p:nvSpPr>
          <p:cNvPr id="6" name="Content Placeholder 5">
            <a:extLst>
              <a:ext uri="{FF2B5EF4-FFF2-40B4-BE49-F238E27FC236}">
                <a16:creationId xmlns:a16="http://schemas.microsoft.com/office/drawing/2014/main" id="{8FE827A9-0CCD-4168-B77A-6F6AF2719934}"/>
              </a:ext>
            </a:extLst>
          </p:cNvPr>
          <p:cNvSpPr txBox="1">
            <a:spLocks/>
          </p:cNvSpPr>
          <p:nvPr/>
        </p:nvSpPr>
        <p:spPr bwMode="auto">
          <a:xfrm>
            <a:off x="7173723" y="2610193"/>
            <a:ext cx="1376983" cy="391059"/>
          </a:xfrm>
          <a:prstGeom prst="rect">
            <a:avLst/>
          </a:prstGeom>
          <a:solidFill>
            <a:schemeClr val="bg1"/>
          </a:solidFill>
          <a:ln w="9525">
            <a:noFill/>
            <a:miter lim="800000"/>
            <a:headEnd/>
            <a:tailEnd/>
          </a:ln>
        </p:spPr>
        <p:txBody>
          <a:bodyPr vert="horz" wrap="square" lIns="91432" tIns="45716" rIns="91432" bIns="45716"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376" indent="-228580"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5" indent="-228580"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5" indent="-228580"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4" indent="-228580" algn="l" defTabSz="45715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b="1" dirty="0">
                <a:solidFill>
                  <a:srgbClr val="00B050"/>
                </a:solidFill>
              </a:rPr>
              <a:t>Load step = 45</a:t>
            </a:r>
          </a:p>
          <a:p>
            <a:pPr marL="0" marR="0" lvl="0" indent="0" algn="ctr" defTabSz="914400" eaLnBrk="1" fontAlgn="auto" latinLnBrk="0" hangingPunct="1">
              <a:lnSpc>
                <a:spcPct val="100000"/>
              </a:lnSpc>
              <a:spcBef>
                <a:spcPts val="0"/>
              </a:spcBef>
              <a:spcAft>
                <a:spcPts val="0"/>
              </a:spcAft>
              <a:buClrTx/>
              <a:buSzTx/>
              <a:buFontTx/>
              <a:buNone/>
              <a:tabLst/>
              <a:defRPr/>
            </a:pPr>
            <a:r>
              <a:rPr lang="en-US" sz="900" b="1" dirty="0">
                <a:solidFill>
                  <a:srgbClr val="00B050"/>
                </a:solidFill>
              </a:rPr>
              <a:t>Last converged state</a:t>
            </a:r>
          </a:p>
          <a:p>
            <a:pPr marL="0" marR="0" lvl="0" indent="0" defTabSz="914400" eaLnBrk="1" fontAlgn="auto" latinLnBrk="0" hangingPunct="1">
              <a:lnSpc>
                <a:spcPct val="100000"/>
              </a:lnSpc>
              <a:spcBef>
                <a:spcPts val="0"/>
              </a:spcBef>
              <a:spcAft>
                <a:spcPts val="0"/>
              </a:spcAft>
              <a:buClrTx/>
              <a:buSzTx/>
              <a:buFontTx/>
              <a:buNone/>
              <a:tabLst/>
              <a:defRPr/>
            </a:pPr>
            <a:endParaRPr lang="en-US" sz="900" b="1" dirty="0">
              <a:solidFill>
                <a:srgbClr val="00B050"/>
              </a:solidFill>
            </a:endParaRPr>
          </a:p>
        </p:txBody>
      </p:sp>
      <p:pic>
        <p:nvPicPr>
          <p:cNvPr id="7" name="Picture 6">
            <a:extLst>
              <a:ext uri="{FF2B5EF4-FFF2-40B4-BE49-F238E27FC236}">
                <a16:creationId xmlns:a16="http://schemas.microsoft.com/office/drawing/2014/main" id="{3387A855-1497-4FE0-B1D6-DB77D08C3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6616" y="3730528"/>
            <a:ext cx="4132885" cy="2647192"/>
          </a:xfrm>
          <a:prstGeom prst="rect">
            <a:avLst/>
          </a:prstGeom>
        </p:spPr>
      </p:pic>
      <p:sp>
        <p:nvSpPr>
          <p:cNvPr id="8" name="Content Placeholder 5">
            <a:extLst>
              <a:ext uri="{FF2B5EF4-FFF2-40B4-BE49-F238E27FC236}">
                <a16:creationId xmlns:a16="http://schemas.microsoft.com/office/drawing/2014/main" id="{5A73C596-9E32-43C5-921B-14C137AAA261}"/>
              </a:ext>
            </a:extLst>
          </p:cNvPr>
          <p:cNvSpPr txBox="1">
            <a:spLocks/>
          </p:cNvSpPr>
          <p:nvPr/>
        </p:nvSpPr>
        <p:spPr bwMode="auto">
          <a:xfrm>
            <a:off x="7161861" y="5449695"/>
            <a:ext cx="1388845" cy="760371"/>
          </a:xfrm>
          <a:prstGeom prst="rect">
            <a:avLst/>
          </a:prstGeom>
          <a:solidFill>
            <a:schemeClr val="bg1"/>
          </a:solidFill>
          <a:ln w="9525">
            <a:noFill/>
            <a:miter lim="800000"/>
            <a:headEnd/>
            <a:tailEnd/>
          </a:ln>
        </p:spPr>
        <p:txBody>
          <a:bodyPr vert="horz" wrap="square" lIns="91432" tIns="45716" rIns="91432" bIns="45716"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376" indent="-228580"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5" indent="-228580"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5" indent="-228580"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4" indent="-228580" algn="l" defTabSz="45715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b="1" dirty="0">
                <a:solidFill>
                  <a:srgbClr val="00B050"/>
                </a:solidFill>
              </a:rPr>
              <a:t>Load step = 6</a:t>
            </a:r>
          </a:p>
          <a:p>
            <a:pPr marL="0" marR="0" lvl="0" indent="0" algn="ctr" defTabSz="914400" eaLnBrk="1" fontAlgn="auto" latinLnBrk="0" hangingPunct="1">
              <a:lnSpc>
                <a:spcPct val="100000"/>
              </a:lnSpc>
              <a:spcBef>
                <a:spcPts val="0"/>
              </a:spcBef>
              <a:spcAft>
                <a:spcPts val="0"/>
              </a:spcAft>
              <a:buClrTx/>
              <a:buSzTx/>
              <a:buFontTx/>
              <a:buNone/>
              <a:tabLst/>
              <a:defRPr/>
            </a:pPr>
            <a:r>
              <a:rPr lang="en-US" sz="900" b="1" dirty="0">
                <a:solidFill>
                  <a:srgbClr val="00B050"/>
                </a:solidFill>
              </a:rPr>
              <a:t>Bad solution early on cascades into other potentially bad solutions</a:t>
            </a:r>
          </a:p>
          <a:p>
            <a:pPr marL="0" marR="0" lvl="0" indent="0" defTabSz="914400" eaLnBrk="1" fontAlgn="auto" latinLnBrk="0" hangingPunct="1">
              <a:lnSpc>
                <a:spcPct val="100000"/>
              </a:lnSpc>
              <a:spcBef>
                <a:spcPts val="0"/>
              </a:spcBef>
              <a:spcAft>
                <a:spcPts val="0"/>
              </a:spcAft>
              <a:buClrTx/>
              <a:buSzTx/>
              <a:buFontTx/>
              <a:buNone/>
              <a:tabLst/>
              <a:defRPr/>
            </a:pPr>
            <a:endParaRPr lang="en-US" sz="900" b="1" dirty="0">
              <a:solidFill>
                <a:srgbClr val="00B050"/>
              </a:solidFill>
            </a:endParaRPr>
          </a:p>
        </p:txBody>
      </p:sp>
      <p:sp>
        <p:nvSpPr>
          <p:cNvPr id="9" name="Content Placeholder 5">
            <a:extLst>
              <a:ext uri="{FF2B5EF4-FFF2-40B4-BE49-F238E27FC236}">
                <a16:creationId xmlns:a16="http://schemas.microsoft.com/office/drawing/2014/main" id="{119AE1E4-A0D7-4902-94F6-A6D69248F244}"/>
              </a:ext>
            </a:extLst>
          </p:cNvPr>
          <p:cNvSpPr txBox="1">
            <a:spLocks/>
          </p:cNvSpPr>
          <p:nvPr/>
        </p:nvSpPr>
        <p:spPr bwMode="auto">
          <a:xfrm>
            <a:off x="1152937" y="1232980"/>
            <a:ext cx="4397851" cy="5144740"/>
          </a:xfrm>
          <a:prstGeom prst="rect">
            <a:avLst/>
          </a:prstGeom>
          <a:noFill/>
          <a:ln w="9525">
            <a:noFill/>
            <a:miter lim="800000"/>
            <a:headEnd/>
            <a:tailEnd/>
          </a:ln>
        </p:spPr>
        <p:txBody>
          <a:bodyPr vert="horz" wrap="square" lIns="91432" tIns="45716" rIns="91432" bIns="45716"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376" indent="-228580"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5" indent="-228580"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5" indent="-228580"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4" indent="-228580" algn="l" defTabSz="45715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t>Issue: </a:t>
            </a:r>
            <a:r>
              <a:rPr lang="en-US" sz="2000" dirty="0"/>
              <a:t>run crashes</a:t>
            </a:r>
          </a:p>
          <a:p>
            <a:pPr marL="457200" indent="-457200">
              <a:buFont typeface="+mj-lt"/>
              <a:buAutoNum type="arabicPeriod"/>
            </a:pPr>
            <a:r>
              <a:rPr lang="en-US" sz="1800" dirty="0"/>
              <a:t>Explore the log file:</a:t>
            </a:r>
          </a:p>
          <a:p>
            <a:pPr marL="685800" lvl="1" indent="-285750">
              <a:buFontTx/>
              <a:buChar char="-"/>
            </a:pPr>
            <a:r>
              <a:rPr lang="en-US" sz="1400" dirty="0"/>
              <a:t>Error caught in material model</a:t>
            </a:r>
          </a:p>
          <a:p>
            <a:pPr marL="685800" lvl="1" indent="-285750">
              <a:buFontTx/>
              <a:buChar char="-"/>
            </a:pPr>
            <a:r>
              <a:rPr lang="en-US" sz="1400" dirty="0"/>
              <a:t>Multiple time step cutback attempts due to inverted elements before crash</a:t>
            </a:r>
          </a:p>
          <a:p>
            <a:pPr marL="685800" lvl="1" indent="-285750">
              <a:buFontTx/>
              <a:buChar char="-"/>
            </a:pPr>
            <a:r>
              <a:rPr lang="en-US" sz="1400" dirty="0"/>
              <a:t>No issue with electrical-thermal</a:t>
            </a:r>
          </a:p>
          <a:p>
            <a:pPr marL="457200" indent="-457200">
              <a:buFont typeface="+mj-lt"/>
              <a:buAutoNum type="arabicPeriod"/>
            </a:pPr>
            <a:r>
              <a:rPr lang="en-US" sz="1800" dirty="0"/>
              <a:t>Visualize results </a:t>
            </a:r>
          </a:p>
          <a:p>
            <a:pPr marL="685800" lvl="1" indent="-285750">
              <a:buFontTx/>
              <a:buChar char="-"/>
            </a:pPr>
            <a:r>
              <a:rPr lang="en-US" sz="1400" dirty="0"/>
              <a:t>Last converged solution looks wrong</a:t>
            </a:r>
          </a:p>
          <a:p>
            <a:pPr marL="685800" lvl="1" indent="-285750">
              <a:buFontTx/>
              <a:buChar char="-"/>
            </a:pPr>
            <a:r>
              <a:rPr lang="en-US" sz="1400" dirty="0"/>
              <a:t>Finding first occurrence of time step cutbacks can point you to the first accepted bad result</a:t>
            </a:r>
          </a:p>
          <a:p>
            <a:pPr marL="457200" indent="-457200">
              <a:buFont typeface="+mj-lt"/>
              <a:buAutoNum type="arabicPeriod"/>
            </a:pPr>
            <a:r>
              <a:rPr lang="en-US" sz="1800" dirty="0">
                <a:solidFill>
                  <a:srgbClr val="00B050"/>
                </a:solidFill>
              </a:rPr>
              <a:t>Attempted fixes:</a:t>
            </a:r>
          </a:p>
          <a:p>
            <a:pPr marL="685800" lvl="1" indent="-285750">
              <a:buFontTx/>
              <a:buChar char="-"/>
            </a:pPr>
            <a:r>
              <a:rPr lang="en-US" sz="1400" dirty="0">
                <a:solidFill>
                  <a:srgbClr val="00B050"/>
                </a:solidFill>
              </a:rPr>
              <a:t>Increase max iterations of model problem (no noticeable improvement).</a:t>
            </a:r>
          </a:p>
          <a:p>
            <a:pPr marL="685800" lvl="1" indent="-285750">
              <a:buFontTx/>
              <a:buChar char="-"/>
            </a:pPr>
            <a:r>
              <a:rPr lang="en-US" sz="1400" dirty="0">
                <a:solidFill>
                  <a:srgbClr val="00B050"/>
                </a:solidFill>
              </a:rPr>
              <a:t>Tighten contact solver tolerance(no noticeable improvement).</a:t>
            </a:r>
          </a:p>
          <a:p>
            <a:pPr marL="685800" lvl="1" indent="-285750">
              <a:buFontTx/>
              <a:buChar char="-"/>
            </a:pPr>
            <a:r>
              <a:rPr lang="en-US" sz="1400" dirty="0">
                <a:solidFill>
                  <a:schemeClr val="bg2"/>
                </a:solidFill>
              </a:rPr>
              <a:t>Ungroup interactions (big improvement)</a:t>
            </a:r>
          </a:p>
          <a:p>
            <a:pPr marL="457200" indent="-457200">
              <a:buFont typeface="+mj-lt"/>
              <a:buAutoNum type="arabicPeriod"/>
            </a:pPr>
            <a:endParaRPr lang="en-US" sz="800" dirty="0"/>
          </a:p>
          <a:p>
            <a:pPr marL="457200" indent="-457200">
              <a:buFont typeface="+mj-lt"/>
              <a:buAutoNum type="arabicPeriod"/>
            </a:pPr>
            <a:endParaRPr lang="en-US" sz="1600" dirty="0"/>
          </a:p>
          <a:p>
            <a:pPr>
              <a:buFont typeface="Wingdings" charset="2"/>
              <a:buChar char="§"/>
            </a:pPr>
            <a:endParaRPr lang="en-US" sz="1800" dirty="0"/>
          </a:p>
          <a:p>
            <a:pPr marL="0" indent="0">
              <a:buNone/>
            </a:pPr>
            <a:endParaRPr lang="en-US" sz="2000" b="1" dirty="0">
              <a:solidFill>
                <a:srgbClr val="0070C0"/>
              </a:solidFill>
            </a:endParaRPr>
          </a:p>
          <a:p>
            <a:pPr marL="0" indent="0">
              <a:buNone/>
            </a:pPr>
            <a:endParaRPr lang="en-US" sz="1800" dirty="0"/>
          </a:p>
          <a:p>
            <a:pPr>
              <a:lnSpc>
                <a:spcPct val="100000"/>
              </a:lnSpc>
            </a:pPr>
            <a:endParaRPr lang="en-US" sz="1800" dirty="0"/>
          </a:p>
          <a:p>
            <a:pPr>
              <a:lnSpc>
                <a:spcPct val="100000"/>
              </a:lnSpc>
            </a:pPr>
            <a:endParaRPr lang="en-US" sz="1800" dirty="0"/>
          </a:p>
        </p:txBody>
      </p:sp>
    </p:spTree>
    <p:extLst>
      <p:ext uri="{BB962C8B-B14F-4D97-AF65-F5344CB8AC3E}">
        <p14:creationId xmlns:p14="http://schemas.microsoft.com/office/powerpoint/2010/main" val="21927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41D28-826D-4C33-91D0-AA431BDD1B52}"/>
              </a:ext>
            </a:extLst>
          </p:cNvPr>
          <p:cNvSpPr>
            <a:spLocks noGrp="1"/>
          </p:cNvSpPr>
          <p:nvPr>
            <p:ph type="title"/>
          </p:nvPr>
        </p:nvSpPr>
        <p:spPr/>
        <p:txBody>
          <a:bodyPr/>
          <a:lstStyle/>
          <a:p>
            <a:r>
              <a:rPr lang="en-US" dirty="0"/>
              <a:t>Debugging example 1: Resistance forge weld</a:t>
            </a:r>
          </a:p>
        </p:txBody>
      </p:sp>
      <p:sp>
        <p:nvSpPr>
          <p:cNvPr id="4" name="Slide Number Placeholder 3">
            <a:extLst>
              <a:ext uri="{FF2B5EF4-FFF2-40B4-BE49-F238E27FC236}">
                <a16:creationId xmlns:a16="http://schemas.microsoft.com/office/drawing/2014/main" id="{CDA04BC8-C709-4033-9852-7FC5920356AA}"/>
              </a:ext>
            </a:extLst>
          </p:cNvPr>
          <p:cNvSpPr>
            <a:spLocks noGrp="1"/>
          </p:cNvSpPr>
          <p:nvPr>
            <p:ph type="sldNum" sz="quarter" idx="4"/>
          </p:nvPr>
        </p:nvSpPr>
        <p:spPr/>
        <p:txBody>
          <a:bodyPr/>
          <a:lstStyle/>
          <a:p>
            <a:pPr algn="ctr"/>
            <a:fld id="{F6B149FD-26F7-3645-B4E7-BA8B8CC5EEA8}" type="slidenum">
              <a:rPr lang="en-US" smtClean="0"/>
              <a:pPr algn="ctr"/>
              <a:t>193</a:t>
            </a:fld>
            <a:endParaRPr lang="en-US" dirty="0"/>
          </a:p>
        </p:txBody>
      </p:sp>
      <p:sp>
        <p:nvSpPr>
          <p:cNvPr id="5" name="Content Placeholder 5">
            <a:extLst>
              <a:ext uri="{FF2B5EF4-FFF2-40B4-BE49-F238E27FC236}">
                <a16:creationId xmlns:a16="http://schemas.microsoft.com/office/drawing/2014/main" id="{6FDE0F2B-AD06-4B83-A9D2-C4E4D400385D}"/>
              </a:ext>
            </a:extLst>
          </p:cNvPr>
          <p:cNvSpPr txBox="1">
            <a:spLocks/>
          </p:cNvSpPr>
          <p:nvPr/>
        </p:nvSpPr>
        <p:spPr bwMode="auto">
          <a:xfrm>
            <a:off x="6358254" y="2875744"/>
            <a:ext cx="3861003" cy="1428640"/>
          </a:xfrm>
          <a:prstGeom prst="rect">
            <a:avLst/>
          </a:prstGeom>
          <a:solidFill>
            <a:schemeClr val="bg1"/>
          </a:solidFill>
          <a:ln w="9525">
            <a:noFill/>
            <a:miter lim="800000"/>
            <a:headEnd/>
            <a:tailEnd/>
          </a:ln>
        </p:spPr>
        <p:txBody>
          <a:bodyPr vert="horz" wrap="square" lIns="91432" tIns="45716" rIns="91432" bIns="45716"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376" indent="-228580"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5" indent="-228580"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5" indent="-228580"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4" indent="-228580" algn="l" defTabSz="457159"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defTabSz="914400" eaLnBrk="1" fontAlgn="auto" hangingPunct="1">
              <a:spcBef>
                <a:spcPts val="0"/>
              </a:spcBef>
              <a:spcAft>
                <a:spcPts val="0"/>
              </a:spcAft>
              <a:buNone/>
            </a:pPr>
            <a:r>
              <a:rPr lang="en-US" sz="900" dirty="0">
                <a:latin typeface="Courier New" charset="0"/>
                <a:ea typeface="Courier New" charset="0"/>
                <a:cs typeface="Courier New" charset="0"/>
              </a:rPr>
              <a:t>Begin Interaction mech_int1                </a:t>
            </a:r>
          </a:p>
          <a:p>
            <a:pPr marL="0" lvl="0" indent="0" defTabSz="914400" eaLnBrk="1" fontAlgn="auto" hangingPunct="1">
              <a:spcBef>
                <a:spcPts val="0"/>
              </a:spcBef>
              <a:spcAft>
                <a:spcPts val="0"/>
              </a:spcAft>
              <a:buNone/>
            </a:pPr>
            <a:r>
              <a:rPr lang="en-US" sz="900" dirty="0">
                <a:latin typeface="Courier New" charset="0"/>
                <a:ea typeface="Courier New" charset="0"/>
                <a:cs typeface="Courier New" charset="0"/>
              </a:rPr>
              <a:t>  surfaces = block_1, block_2                </a:t>
            </a:r>
          </a:p>
          <a:p>
            <a:pPr marL="0" lvl="0" indent="0" defTabSz="914400" eaLnBrk="1" fontAlgn="auto" hangingPunct="1">
              <a:spcBef>
                <a:spcPts val="0"/>
              </a:spcBef>
              <a:spcAft>
                <a:spcPts val="0"/>
              </a:spcAft>
              <a:buNone/>
            </a:pPr>
            <a:r>
              <a:rPr lang="en-US" sz="900" dirty="0">
                <a:latin typeface="Courier New" charset="0"/>
                <a:ea typeface="Courier New" charset="0"/>
                <a:cs typeface="Courier New" charset="0"/>
              </a:rPr>
              <a:t>  friction Model = </a:t>
            </a:r>
            <a:r>
              <a:rPr lang="en-US" sz="900" dirty="0" err="1">
                <a:latin typeface="Courier New" charset="0"/>
                <a:ea typeface="Courier New" charset="0"/>
                <a:cs typeface="Courier New" charset="0"/>
              </a:rPr>
              <a:t>nfd</a:t>
            </a:r>
            <a:endParaRPr lang="en-US" sz="900" dirty="0">
              <a:latin typeface="Courier New" charset="0"/>
              <a:ea typeface="Courier New" charset="0"/>
              <a:cs typeface="Courier New" charset="0"/>
            </a:endParaRPr>
          </a:p>
          <a:p>
            <a:pPr marL="0" lvl="0" indent="0" defTabSz="914400" eaLnBrk="1" fontAlgn="auto" hangingPunct="1">
              <a:spcBef>
                <a:spcPts val="0"/>
              </a:spcBef>
              <a:spcAft>
                <a:spcPts val="0"/>
              </a:spcAft>
              <a:buNone/>
            </a:pPr>
            <a:r>
              <a:rPr lang="en-US" sz="900" b="1" dirty="0">
                <a:latin typeface="Courier New" charset="0"/>
                <a:ea typeface="Courier New" charset="0"/>
                <a:cs typeface="Courier New" charset="0"/>
              </a:rPr>
              <a:t>  developer command: group interactions = false       </a:t>
            </a:r>
          </a:p>
          <a:p>
            <a:pPr marL="0" lvl="0" indent="0" defTabSz="914400" eaLnBrk="1" fontAlgn="auto" hangingPunct="1">
              <a:spcBef>
                <a:spcPts val="0"/>
              </a:spcBef>
              <a:spcAft>
                <a:spcPts val="0"/>
              </a:spcAft>
              <a:buNone/>
            </a:pPr>
            <a:r>
              <a:rPr lang="en-US" sz="900" dirty="0">
                <a:latin typeface="Courier New" charset="0"/>
                <a:ea typeface="Courier New" charset="0"/>
                <a:cs typeface="Courier New" charset="0"/>
              </a:rPr>
              <a:t>End              </a:t>
            </a:r>
          </a:p>
          <a:p>
            <a:pPr marL="0" lvl="0" indent="0" defTabSz="914400" eaLnBrk="1" fontAlgn="auto" hangingPunct="1">
              <a:spcBef>
                <a:spcPts val="0"/>
              </a:spcBef>
              <a:spcAft>
                <a:spcPts val="0"/>
              </a:spcAft>
              <a:buNone/>
            </a:pPr>
            <a:endParaRPr lang="en-US" sz="900" dirty="0">
              <a:latin typeface="Courier New" charset="0"/>
              <a:ea typeface="Courier New" charset="0"/>
              <a:cs typeface="Courier New" charset="0"/>
            </a:endParaRPr>
          </a:p>
          <a:p>
            <a:pPr marL="0" lvl="0" indent="0" defTabSz="914400" eaLnBrk="1" fontAlgn="auto" hangingPunct="1">
              <a:spcBef>
                <a:spcPts val="0"/>
              </a:spcBef>
              <a:spcAft>
                <a:spcPts val="0"/>
              </a:spcAft>
              <a:buNone/>
            </a:pPr>
            <a:r>
              <a:rPr lang="en-US" sz="900" dirty="0">
                <a:latin typeface="Courier New" charset="0"/>
                <a:ea typeface="Courier New" charset="0"/>
                <a:cs typeface="Courier New" charset="0"/>
              </a:rPr>
              <a:t>begin nodal field dependent friction model </a:t>
            </a:r>
            <a:r>
              <a:rPr lang="en-US" sz="900" dirty="0" err="1">
                <a:latin typeface="Courier New" charset="0"/>
                <a:ea typeface="Courier New" charset="0"/>
                <a:cs typeface="Courier New" charset="0"/>
              </a:rPr>
              <a:t>nfd</a:t>
            </a:r>
            <a:r>
              <a:rPr lang="en-US" sz="900" dirty="0">
                <a:latin typeface="Courier New" charset="0"/>
                <a:ea typeface="Courier New" charset="0"/>
                <a:cs typeface="Courier New" charset="0"/>
              </a:rPr>
              <a:t>                   </a:t>
            </a:r>
          </a:p>
          <a:p>
            <a:pPr marL="0" lvl="0" indent="0" defTabSz="914400" eaLnBrk="1" fontAlgn="auto" hangingPunct="1">
              <a:spcBef>
                <a:spcPts val="0"/>
              </a:spcBef>
              <a:spcAft>
                <a:spcPts val="0"/>
              </a:spcAft>
              <a:buNone/>
            </a:pPr>
            <a:r>
              <a:rPr lang="en-US" sz="900" dirty="0">
                <a:latin typeface="Courier New" charset="0"/>
                <a:ea typeface="Courier New" charset="0"/>
                <a:cs typeface="Courier New" charset="0"/>
              </a:rPr>
              <a:t>  contact transition reduction method = min</a:t>
            </a:r>
          </a:p>
          <a:p>
            <a:pPr marL="0" lvl="0" indent="0" defTabSz="914400" eaLnBrk="1" fontAlgn="auto" hangingPunct="1">
              <a:spcBef>
                <a:spcPts val="0"/>
              </a:spcBef>
              <a:spcAft>
                <a:spcPts val="0"/>
              </a:spcAft>
              <a:buNone/>
            </a:pPr>
            <a:r>
              <a:rPr lang="en-US" sz="900" dirty="0">
                <a:latin typeface="Courier New" charset="0"/>
                <a:ea typeface="Courier New" charset="0"/>
                <a:cs typeface="Courier New" charset="0"/>
              </a:rPr>
              <a:t>  initial contact transition value = 0.1 # not bonded</a:t>
            </a:r>
          </a:p>
          <a:p>
            <a:pPr marL="0" lvl="0" indent="0" defTabSz="914400" eaLnBrk="1" fontAlgn="auto" hangingPunct="1">
              <a:spcBef>
                <a:spcPts val="0"/>
              </a:spcBef>
              <a:spcAft>
                <a:spcPts val="0"/>
              </a:spcAft>
              <a:buNone/>
            </a:pPr>
            <a:r>
              <a:rPr lang="en-US" sz="900" dirty="0">
                <a:latin typeface="Courier New" charset="0"/>
                <a:ea typeface="Courier New" charset="0"/>
                <a:cs typeface="Courier New" charset="0"/>
              </a:rPr>
              <a:t>End</a:t>
            </a:r>
          </a:p>
        </p:txBody>
      </p:sp>
      <p:pic>
        <p:nvPicPr>
          <p:cNvPr id="6" name="Picture 5">
            <a:extLst>
              <a:ext uri="{FF2B5EF4-FFF2-40B4-BE49-F238E27FC236}">
                <a16:creationId xmlns:a16="http://schemas.microsoft.com/office/drawing/2014/main" id="{85B1870F-7419-4BA6-B59B-3D166B7A4FBC}"/>
              </a:ext>
            </a:extLst>
          </p:cNvPr>
          <p:cNvPicPr>
            <a:picLocks noChangeAspect="1"/>
          </p:cNvPicPr>
          <p:nvPr/>
        </p:nvPicPr>
        <p:blipFill rotWithShape="1">
          <a:blip r:embed="rId2">
            <a:extLst>
              <a:ext uri="{28A0092B-C50C-407E-A947-70E740481C1C}">
                <a14:useLocalDpi xmlns:a14="http://schemas.microsoft.com/office/drawing/2010/main" val="0"/>
              </a:ext>
            </a:extLst>
          </a:blip>
          <a:srcRect l="23610" t="21771" r="23441" b="24411"/>
          <a:stretch/>
        </p:blipFill>
        <p:spPr>
          <a:xfrm>
            <a:off x="6658001" y="822150"/>
            <a:ext cx="3079985" cy="2005197"/>
          </a:xfrm>
          <a:prstGeom prst="rect">
            <a:avLst/>
          </a:prstGeom>
        </p:spPr>
      </p:pic>
      <p:sp>
        <p:nvSpPr>
          <p:cNvPr id="7" name="Content Placeholder 5">
            <a:extLst>
              <a:ext uri="{FF2B5EF4-FFF2-40B4-BE49-F238E27FC236}">
                <a16:creationId xmlns:a16="http://schemas.microsoft.com/office/drawing/2014/main" id="{294E6960-BC0A-4A53-B75B-DD18295D8240}"/>
              </a:ext>
            </a:extLst>
          </p:cNvPr>
          <p:cNvSpPr txBox="1">
            <a:spLocks/>
          </p:cNvSpPr>
          <p:nvPr/>
        </p:nvSpPr>
        <p:spPr bwMode="auto">
          <a:xfrm>
            <a:off x="7721159" y="2177764"/>
            <a:ext cx="953668" cy="238478"/>
          </a:xfrm>
          <a:prstGeom prst="rect">
            <a:avLst/>
          </a:prstGeom>
          <a:solidFill>
            <a:schemeClr val="bg1"/>
          </a:solidFill>
          <a:ln w="9525">
            <a:noFill/>
            <a:miter lim="800000"/>
            <a:headEnd/>
            <a:tailEnd/>
          </a:ln>
        </p:spPr>
        <p:txBody>
          <a:bodyPr vert="horz" wrap="square" lIns="91432" tIns="45716" rIns="91432" bIns="45716"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376" indent="-228580"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5" indent="-228580"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5" indent="-228580"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4" indent="-228580" algn="l" defTabSz="45715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b="1" dirty="0">
                <a:solidFill>
                  <a:srgbClr val="00B050"/>
                </a:solidFill>
              </a:rPr>
              <a:t>Load step = 6</a:t>
            </a:r>
          </a:p>
        </p:txBody>
      </p:sp>
      <p:pic>
        <p:nvPicPr>
          <p:cNvPr id="8" name="Picture 7">
            <a:extLst>
              <a:ext uri="{FF2B5EF4-FFF2-40B4-BE49-F238E27FC236}">
                <a16:creationId xmlns:a16="http://schemas.microsoft.com/office/drawing/2014/main" id="{FB9DABDE-F444-4CDF-AF16-37A541E3AB5D}"/>
              </a:ext>
            </a:extLst>
          </p:cNvPr>
          <p:cNvPicPr>
            <a:picLocks noChangeAspect="1"/>
          </p:cNvPicPr>
          <p:nvPr/>
        </p:nvPicPr>
        <p:blipFill rotWithShape="1">
          <a:blip r:embed="rId3">
            <a:extLst>
              <a:ext uri="{28A0092B-C50C-407E-A947-70E740481C1C}">
                <a14:useLocalDpi xmlns:a14="http://schemas.microsoft.com/office/drawing/2010/main" val="0"/>
              </a:ext>
            </a:extLst>
          </a:blip>
          <a:srcRect l="23534" t="21858" r="23582" b="24108"/>
          <a:stretch/>
        </p:blipFill>
        <p:spPr>
          <a:xfrm>
            <a:off x="6658001" y="4352782"/>
            <a:ext cx="3079985" cy="2015697"/>
          </a:xfrm>
          <a:prstGeom prst="rect">
            <a:avLst/>
          </a:prstGeom>
        </p:spPr>
      </p:pic>
      <p:sp>
        <p:nvSpPr>
          <p:cNvPr id="9" name="Content Placeholder 5">
            <a:extLst>
              <a:ext uri="{FF2B5EF4-FFF2-40B4-BE49-F238E27FC236}">
                <a16:creationId xmlns:a16="http://schemas.microsoft.com/office/drawing/2014/main" id="{059A5CA2-F9EB-4507-9B7E-DFA6190AC4DB}"/>
              </a:ext>
            </a:extLst>
          </p:cNvPr>
          <p:cNvSpPr txBox="1">
            <a:spLocks/>
          </p:cNvSpPr>
          <p:nvPr/>
        </p:nvSpPr>
        <p:spPr bwMode="auto">
          <a:xfrm>
            <a:off x="7721159" y="5724653"/>
            <a:ext cx="953668" cy="238478"/>
          </a:xfrm>
          <a:prstGeom prst="rect">
            <a:avLst/>
          </a:prstGeom>
          <a:solidFill>
            <a:schemeClr val="bg1"/>
          </a:solidFill>
          <a:ln w="9525">
            <a:noFill/>
            <a:miter lim="800000"/>
            <a:headEnd/>
            <a:tailEnd/>
          </a:ln>
        </p:spPr>
        <p:txBody>
          <a:bodyPr vert="horz" wrap="square" lIns="91432" tIns="45716" rIns="91432" bIns="45716"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376" indent="-228580"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5" indent="-228580"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5" indent="-228580"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4" indent="-228580" algn="l" defTabSz="45715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b="1" dirty="0">
                <a:solidFill>
                  <a:srgbClr val="00B050"/>
                </a:solidFill>
              </a:rPr>
              <a:t>Load step = 6</a:t>
            </a:r>
          </a:p>
        </p:txBody>
      </p:sp>
      <p:sp>
        <p:nvSpPr>
          <p:cNvPr id="10" name="Content Placeholder 5">
            <a:extLst>
              <a:ext uri="{FF2B5EF4-FFF2-40B4-BE49-F238E27FC236}">
                <a16:creationId xmlns:a16="http://schemas.microsoft.com/office/drawing/2014/main" id="{9CA41BF8-93D4-49AC-8CB1-9ECEBC7177E9}"/>
              </a:ext>
            </a:extLst>
          </p:cNvPr>
          <p:cNvSpPr txBox="1">
            <a:spLocks/>
          </p:cNvSpPr>
          <p:nvPr/>
        </p:nvSpPr>
        <p:spPr bwMode="auto">
          <a:xfrm>
            <a:off x="1143000" y="1232980"/>
            <a:ext cx="4420817" cy="5144740"/>
          </a:xfrm>
          <a:prstGeom prst="rect">
            <a:avLst/>
          </a:prstGeom>
          <a:noFill/>
          <a:ln w="9525">
            <a:noFill/>
            <a:miter lim="800000"/>
            <a:headEnd/>
            <a:tailEnd/>
          </a:ln>
        </p:spPr>
        <p:txBody>
          <a:bodyPr vert="horz" wrap="square" lIns="91432" tIns="45716" rIns="91432" bIns="45716"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376" indent="-228580"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5" indent="-228580"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5" indent="-228580"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4" indent="-228580" algn="l" defTabSz="45715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t>Issue: </a:t>
            </a:r>
            <a:r>
              <a:rPr lang="en-US" sz="2000" dirty="0"/>
              <a:t>run crashes</a:t>
            </a:r>
          </a:p>
          <a:p>
            <a:pPr marL="457200" indent="-457200">
              <a:buFont typeface="+mj-lt"/>
              <a:buAutoNum type="arabicPeriod"/>
            </a:pPr>
            <a:r>
              <a:rPr lang="en-US" sz="1800" dirty="0"/>
              <a:t>Explore the log file:</a:t>
            </a:r>
          </a:p>
          <a:p>
            <a:pPr marL="685800" lvl="1" indent="-285750">
              <a:buFontTx/>
              <a:buChar char="-"/>
            </a:pPr>
            <a:r>
              <a:rPr lang="en-US" sz="1400" dirty="0"/>
              <a:t>Error caught in material model</a:t>
            </a:r>
          </a:p>
          <a:p>
            <a:pPr marL="685800" lvl="1" indent="-285750">
              <a:buFontTx/>
              <a:buChar char="-"/>
            </a:pPr>
            <a:r>
              <a:rPr lang="en-US" sz="1400" dirty="0"/>
              <a:t>Multiple time step cutback attempts due to inverted elements before crash</a:t>
            </a:r>
          </a:p>
          <a:p>
            <a:pPr marL="685800" lvl="1" indent="-285750">
              <a:buFontTx/>
              <a:buChar char="-"/>
            </a:pPr>
            <a:r>
              <a:rPr lang="en-US" sz="1400" dirty="0"/>
              <a:t>No issue with electrical-thermal</a:t>
            </a:r>
          </a:p>
          <a:p>
            <a:pPr marL="457200" indent="-457200">
              <a:buFont typeface="+mj-lt"/>
              <a:buAutoNum type="arabicPeriod"/>
            </a:pPr>
            <a:r>
              <a:rPr lang="en-US" sz="1800" dirty="0"/>
              <a:t>Visualize results </a:t>
            </a:r>
          </a:p>
          <a:p>
            <a:pPr marL="685800" lvl="1" indent="-285750">
              <a:buFontTx/>
              <a:buChar char="-"/>
            </a:pPr>
            <a:r>
              <a:rPr lang="en-US" sz="1400" dirty="0"/>
              <a:t>Last converged solution looks wrong</a:t>
            </a:r>
          </a:p>
          <a:p>
            <a:pPr marL="685800" lvl="1" indent="-285750">
              <a:buFontTx/>
              <a:buChar char="-"/>
            </a:pPr>
            <a:r>
              <a:rPr lang="en-US" sz="1400" dirty="0"/>
              <a:t>Finding first occurrence of time step cutbacks can point you to the first accepted bad result</a:t>
            </a:r>
          </a:p>
          <a:p>
            <a:pPr marL="457200" indent="-457200">
              <a:buFont typeface="+mj-lt"/>
              <a:buAutoNum type="arabicPeriod"/>
            </a:pPr>
            <a:r>
              <a:rPr lang="en-US" sz="1800" dirty="0"/>
              <a:t>Attempted fixes:</a:t>
            </a:r>
          </a:p>
          <a:p>
            <a:pPr marL="685800" lvl="1" indent="-285750">
              <a:buFontTx/>
              <a:buChar char="-"/>
            </a:pPr>
            <a:r>
              <a:rPr lang="en-US" sz="1400" dirty="0"/>
              <a:t>Increase max iterations of model problem (no noticeable improvement).</a:t>
            </a:r>
          </a:p>
          <a:p>
            <a:pPr marL="685800" lvl="1" indent="-285750">
              <a:buFontTx/>
              <a:buChar char="-"/>
            </a:pPr>
            <a:r>
              <a:rPr lang="en-US" sz="1400" dirty="0"/>
              <a:t>Tighten contact solver tolerance(no noticeable improvement).</a:t>
            </a:r>
          </a:p>
          <a:p>
            <a:pPr marL="685800" lvl="1" indent="-285750">
              <a:buFontTx/>
              <a:buChar char="-"/>
            </a:pPr>
            <a:r>
              <a:rPr lang="en-US" sz="1400" dirty="0">
                <a:solidFill>
                  <a:srgbClr val="00B050"/>
                </a:solidFill>
              </a:rPr>
              <a:t>Ungroup interactions (big improvement)</a:t>
            </a:r>
          </a:p>
          <a:p>
            <a:pPr marL="457200" indent="-457200">
              <a:buFont typeface="+mj-lt"/>
              <a:buAutoNum type="arabicPeriod"/>
            </a:pPr>
            <a:endParaRPr lang="en-US" sz="800" dirty="0"/>
          </a:p>
          <a:p>
            <a:pPr marL="457200" indent="-457200">
              <a:buFont typeface="+mj-lt"/>
              <a:buAutoNum type="arabicPeriod"/>
            </a:pPr>
            <a:endParaRPr lang="en-US" sz="1600" dirty="0"/>
          </a:p>
          <a:p>
            <a:pPr>
              <a:buFont typeface="Wingdings" charset="2"/>
              <a:buChar char="§"/>
            </a:pPr>
            <a:endParaRPr lang="en-US" sz="1800" dirty="0"/>
          </a:p>
          <a:p>
            <a:pPr marL="0" indent="0">
              <a:buNone/>
            </a:pPr>
            <a:endParaRPr lang="en-US" sz="2000" b="1" dirty="0">
              <a:solidFill>
                <a:srgbClr val="0070C0"/>
              </a:solidFill>
            </a:endParaRPr>
          </a:p>
          <a:p>
            <a:pPr marL="0" indent="0">
              <a:buNone/>
            </a:pPr>
            <a:endParaRPr lang="en-US" sz="1800" dirty="0"/>
          </a:p>
          <a:p>
            <a:pPr>
              <a:lnSpc>
                <a:spcPct val="100000"/>
              </a:lnSpc>
            </a:pPr>
            <a:endParaRPr lang="en-US" sz="1800" dirty="0"/>
          </a:p>
          <a:p>
            <a:pPr>
              <a:lnSpc>
                <a:spcPct val="100000"/>
              </a:lnSpc>
            </a:pPr>
            <a:endParaRPr lang="en-US" sz="1800" dirty="0"/>
          </a:p>
        </p:txBody>
      </p:sp>
      <p:cxnSp>
        <p:nvCxnSpPr>
          <p:cNvPr id="11" name="Straight Arrow Connector 10">
            <a:extLst>
              <a:ext uri="{FF2B5EF4-FFF2-40B4-BE49-F238E27FC236}">
                <a16:creationId xmlns:a16="http://schemas.microsoft.com/office/drawing/2014/main" id="{9D4CDE09-E238-4E31-94E0-4EC96752376D}"/>
              </a:ext>
            </a:extLst>
          </p:cNvPr>
          <p:cNvCxnSpPr>
            <a:cxnSpLocks/>
          </p:cNvCxnSpPr>
          <p:nvPr/>
        </p:nvCxnSpPr>
        <p:spPr>
          <a:xfrm flipV="1">
            <a:off x="5436704" y="5496339"/>
            <a:ext cx="2763079" cy="62889"/>
          </a:xfrm>
          <a:prstGeom prst="straightConnector1">
            <a:avLst/>
          </a:prstGeom>
          <a:ln w="19050">
            <a:tailEnd type="triangle"/>
          </a:ln>
          <a:effectLst>
            <a:outerShdw blurRad="50800" dist="38100" dir="2700000" algn="tl" rotWithShape="0">
              <a:prstClr val="black">
                <a:alpha val="40000"/>
              </a:prstClr>
            </a:outerShdw>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6877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41D28-826D-4C33-91D0-AA431BDD1B52}"/>
              </a:ext>
            </a:extLst>
          </p:cNvPr>
          <p:cNvSpPr>
            <a:spLocks noGrp="1"/>
          </p:cNvSpPr>
          <p:nvPr>
            <p:ph type="title"/>
          </p:nvPr>
        </p:nvSpPr>
        <p:spPr/>
        <p:txBody>
          <a:bodyPr/>
          <a:lstStyle/>
          <a:p>
            <a:r>
              <a:rPr lang="en-US" dirty="0"/>
              <a:t>Debugging example 1: Resistance forge weld</a:t>
            </a:r>
          </a:p>
        </p:txBody>
      </p:sp>
      <p:sp>
        <p:nvSpPr>
          <p:cNvPr id="4" name="Slide Number Placeholder 3">
            <a:extLst>
              <a:ext uri="{FF2B5EF4-FFF2-40B4-BE49-F238E27FC236}">
                <a16:creationId xmlns:a16="http://schemas.microsoft.com/office/drawing/2014/main" id="{CDA04BC8-C709-4033-9852-7FC5920356AA}"/>
              </a:ext>
            </a:extLst>
          </p:cNvPr>
          <p:cNvSpPr>
            <a:spLocks noGrp="1"/>
          </p:cNvSpPr>
          <p:nvPr>
            <p:ph type="sldNum" sz="quarter" idx="4"/>
          </p:nvPr>
        </p:nvSpPr>
        <p:spPr/>
        <p:txBody>
          <a:bodyPr/>
          <a:lstStyle/>
          <a:p>
            <a:pPr algn="ctr"/>
            <a:fld id="{F6B149FD-26F7-3645-B4E7-BA8B8CC5EEA8}" type="slidenum">
              <a:rPr lang="en-US" smtClean="0"/>
              <a:pPr algn="ctr"/>
              <a:t>194</a:t>
            </a:fld>
            <a:endParaRPr lang="en-US" dirty="0"/>
          </a:p>
        </p:txBody>
      </p:sp>
      <p:pic>
        <p:nvPicPr>
          <p:cNvPr id="5" name="Picture 4">
            <a:extLst>
              <a:ext uri="{FF2B5EF4-FFF2-40B4-BE49-F238E27FC236}">
                <a16:creationId xmlns:a16="http://schemas.microsoft.com/office/drawing/2014/main" id="{77FFD324-E4C7-46F1-B8A5-BB900006E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230" y="1024128"/>
            <a:ext cx="3943699" cy="2526015"/>
          </a:xfrm>
          <a:prstGeom prst="rect">
            <a:avLst/>
          </a:prstGeom>
        </p:spPr>
      </p:pic>
      <p:sp>
        <p:nvSpPr>
          <p:cNvPr id="6" name="Content Placeholder 5">
            <a:extLst>
              <a:ext uri="{FF2B5EF4-FFF2-40B4-BE49-F238E27FC236}">
                <a16:creationId xmlns:a16="http://schemas.microsoft.com/office/drawing/2014/main" id="{5082BECC-9B89-4CB3-BE66-94CDBABFA9D0}"/>
              </a:ext>
            </a:extLst>
          </p:cNvPr>
          <p:cNvSpPr txBox="1">
            <a:spLocks/>
          </p:cNvSpPr>
          <p:nvPr/>
        </p:nvSpPr>
        <p:spPr bwMode="auto">
          <a:xfrm>
            <a:off x="7253228" y="2610193"/>
            <a:ext cx="1376983" cy="391059"/>
          </a:xfrm>
          <a:prstGeom prst="rect">
            <a:avLst/>
          </a:prstGeom>
          <a:solidFill>
            <a:schemeClr val="bg1"/>
          </a:solidFill>
          <a:ln w="9525">
            <a:noFill/>
            <a:miter lim="800000"/>
            <a:headEnd/>
            <a:tailEnd/>
          </a:ln>
        </p:spPr>
        <p:txBody>
          <a:bodyPr vert="horz" wrap="square" lIns="91432" tIns="45716" rIns="91432" bIns="45716"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376" indent="-228580"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5" indent="-228580"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5" indent="-228580"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4" indent="-228580" algn="l" defTabSz="45715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b="1" dirty="0">
                <a:solidFill>
                  <a:srgbClr val="00B050"/>
                </a:solidFill>
              </a:rPr>
              <a:t>Load step = 45</a:t>
            </a:r>
          </a:p>
          <a:p>
            <a:pPr marL="0" marR="0" lvl="0" indent="0" algn="ctr" defTabSz="914400" eaLnBrk="1" fontAlgn="auto" latinLnBrk="0" hangingPunct="1">
              <a:lnSpc>
                <a:spcPct val="100000"/>
              </a:lnSpc>
              <a:spcBef>
                <a:spcPts val="0"/>
              </a:spcBef>
              <a:spcAft>
                <a:spcPts val="0"/>
              </a:spcAft>
              <a:buClrTx/>
              <a:buSzTx/>
              <a:buFontTx/>
              <a:buNone/>
              <a:tabLst/>
              <a:defRPr/>
            </a:pPr>
            <a:r>
              <a:rPr lang="en-US" sz="900" b="1" dirty="0">
                <a:solidFill>
                  <a:srgbClr val="00B050"/>
                </a:solidFill>
              </a:rPr>
              <a:t>Last converged state</a:t>
            </a:r>
          </a:p>
          <a:p>
            <a:pPr marL="0" marR="0" lvl="0" indent="0" defTabSz="914400" eaLnBrk="1" fontAlgn="auto" latinLnBrk="0" hangingPunct="1">
              <a:lnSpc>
                <a:spcPct val="100000"/>
              </a:lnSpc>
              <a:spcBef>
                <a:spcPts val="0"/>
              </a:spcBef>
              <a:spcAft>
                <a:spcPts val="0"/>
              </a:spcAft>
              <a:buClrTx/>
              <a:buSzTx/>
              <a:buFontTx/>
              <a:buNone/>
              <a:tabLst/>
              <a:defRPr/>
            </a:pPr>
            <a:endParaRPr lang="en-US" sz="900" b="1" dirty="0">
              <a:solidFill>
                <a:srgbClr val="00B050"/>
              </a:solidFill>
            </a:endParaRPr>
          </a:p>
        </p:txBody>
      </p:sp>
      <p:pic>
        <p:nvPicPr>
          <p:cNvPr id="7" name="Picture 6">
            <a:extLst>
              <a:ext uri="{FF2B5EF4-FFF2-40B4-BE49-F238E27FC236}">
                <a16:creationId xmlns:a16="http://schemas.microsoft.com/office/drawing/2014/main" id="{78E766AF-3747-4CAA-8DB6-829CC424B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8229" y="3741746"/>
            <a:ext cx="3943699" cy="2526015"/>
          </a:xfrm>
          <a:prstGeom prst="rect">
            <a:avLst/>
          </a:prstGeom>
        </p:spPr>
      </p:pic>
      <p:sp>
        <p:nvSpPr>
          <p:cNvPr id="8" name="Content Placeholder 5">
            <a:extLst>
              <a:ext uri="{FF2B5EF4-FFF2-40B4-BE49-F238E27FC236}">
                <a16:creationId xmlns:a16="http://schemas.microsoft.com/office/drawing/2014/main" id="{8F425F01-1130-4956-8F45-52DDD6CC6FD2}"/>
              </a:ext>
            </a:extLst>
          </p:cNvPr>
          <p:cNvSpPr txBox="1">
            <a:spLocks/>
          </p:cNvSpPr>
          <p:nvPr/>
        </p:nvSpPr>
        <p:spPr bwMode="auto">
          <a:xfrm>
            <a:off x="7253228" y="5383094"/>
            <a:ext cx="1376983" cy="391059"/>
          </a:xfrm>
          <a:prstGeom prst="rect">
            <a:avLst/>
          </a:prstGeom>
          <a:solidFill>
            <a:schemeClr val="bg1"/>
          </a:solidFill>
          <a:ln w="9525">
            <a:noFill/>
            <a:miter lim="800000"/>
            <a:headEnd/>
            <a:tailEnd/>
          </a:ln>
        </p:spPr>
        <p:txBody>
          <a:bodyPr vert="horz" wrap="square" lIns="91432" tIns="45716" rIns="91432" bIns="45716"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376" indent="-228580"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5" indent="-228580"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5" indent="-228580"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4" indent="-228580" algn="l" defTabSz="45715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b="1" dirty="0">
                <a:solidFill>
                  <a:srgbClr val="00B050"/>
                </a:solidFill>
              </a:rPr>
              <a:t>Load step </a:t>
            </a:r>
            <a:r>
              <a:rPr lang="en-US" sz="900" b="1">
                <a:solidFill>
                  <a:srgbClr val="00B050"/>
                </a:solidFill>
              </a:rPr>
              <a:t>= 79</a:t>
            </a:r>
            <a:endParaRPr lang="en-US" sz="900" b="1" dirty="0">
              <a:solidFill>
                <a:srgbClr val="00B050"/>
              </a:solidFill>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900" b="1" dirty="0">
                <a:solidFill>
                  <a:srgbClr val="00B050"/>
                </a:solidFill>
              </a:rPr>
              <a:t>Last converged state</a:t>
            </a:r>
          </a:p>
          <a:p>
            <a:pPr marL="0" marR="0" lvl="0" indent="0" defTabSz="914400" eaLnBrk="1" fontAlgn="auto" latinLnBrk="0" hangingPunct="1">
              <a:lnSpc>
                <a:spcPct val="100000"/>
              </a:lnSpc>
              <a:spcBef>
                <a:spcPts val="0"/>
              </a:spcBef>
              <a:spcAft>
                <a:spcPts val="0"/>
              </a:spcAft>
              <a:buClrTx/>
              <a:buSzTx/>
              <a:buFontTx/>
              <a:buNone/>
              <a:tabLst/>
              <a:defRPr/>
            </a:pPr>
            <a:endParaRPr lang="en-US" sz="900" b="1" dirty="0">
              <a:solidFill>
                <a:srgbClr val="00B050"/>
              </a:solidFill>
            </a:endParaRPr>
          </a:p>
        </p:txBody>
      </p:sp>
      <p:sp>
        <p:nvSpPr>
          <p:cNvPr id="9" name="Content Placeholder 5">
            <a:extLst>
              <a:ext uri="{FF2B5EF4-FFF2-40B4-BE49-F238E27FC236}">
                <a16:creationId xmlns:a16="http://schemas.microsoft.com/office/drawing/2014/main" id="{BB5D8D99-DEA6-4E05-A320-4F9F18DCE890}"/>
              </a:ext>
            </a:extLst>
          </p:cNvPr>
          <p:cNvSpPr txBox="1">
            <a:spLocks/>
          </p:cNvSpPr>
          <p:nvPr/>
        </p:nvSpPr>
        <p:spPr bwMode="auto">
          <a:xfrm>
            <a:off x="1103244" y="1232980"/>
            <a:ext cx="4387904" cy="5144740"/>
          </a:xfrm>
          <a:prstGeom prst="rect">
            <a:avLst/>
          </a:prstGeom>
          <a:noFill/>
          <a:ln w="9525">
            <a:noFill/>
            <a:miter lim="800000"/>
            <a:headEnd/>
            <a:tailEnd/>
          </a:ln>
        </p:spPr>
        <p:txBody>
          <a:bodyPr vert="horz" wrap="square" lIns="91432" tIns="45716" rIns="91432" bIns="45716"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376" indent="-228580"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5" indent="-228580"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5" indent="-228580"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4" indent="-228580" algn="l" defTabSz="45715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t>Issue: </a:t>
            </a:r>
            <a:r>
              <a:rPr lang="en-US" sz="2000" dirty="0"/>
              <a:t>run crashes</a:t>
            </a:r>
          </a:p>
          <a:p>
            <a:pPr marL="457200" indent="-457200">
              <a:buFont typeface="+mj-lt"/>
              <a:buAutoNum type="arabicPeriod"/>
            </a:pPr>
            <a:r>
              <a:rPr lang="en-US" sz="1800" dirty="0"/>
              <a:t>Explore the log file:</a:t>
            </a:r>
          </a:p>
          <a:p>
            <a:pPr marL="685800" lvl="1" indent="-285750">
              <a:buFontTx/>
              <a:buChar char="-"/>
            </a:pPr>
            <a:r>
              <a:rPr lang="en-US" sz="1400" dirty="0"/>
              <a:t>Error caught in material model</a:t>
            </a:r>
          </a:p>
          <a:p>
            <a:pPr marL="685800" lvl="1" indent="-285750">
              <a:buFontTx/>
              <a:buChar char="-"/>
            </a:pPr>
            <a:r>
              <a:rPr lang="en-US" sz="1400" dirty="0"/>
              <a:t>Multiple time step cutback attempts due to inverted elements before crash</a:t>
            </a:r>
          </a:p>
          <a:p>
            <a:pPr marL="685800" lvl="1" indent="-285750">
              <a:buFontTx/>
              <a:buChar char="-"/>
            </a:pPr>
            <a:r>
              <a:rPr lang="en-US" sz="1400" dirty="0"/>
              <a:t>No issue with electrical-thermal</a:t>
            </a:r>
          </a:p>
          <a:p>
            <a:pPr marL="457200" indent="-457200">
              <a:buFont typeface="+mj-lt"/>
              <a:buAutoNum type="arabicPeriod"/>
            </a:pPr>
            <a:r>
              <a:rPr lang="en-US" sz="1800" dirty="0"/>
              <a:t>Visualize results </a:t>
            </a:r>
          </a:p>
          <a:p>
            <a:pPr marL="685800" lvl="1" indent="-285750">
              <a:buFontTx/>
              <a:buChar char="-"/>
            </a:pPr>
            <a:r>
              <a:rPr lang="en-US" sz="1400" dirty="0"/>
              <a:t>Last converged solution looks wrong</a:t>
            </a:r>
          </a:p>
          <a:p>
            <a:pPr marL="685800" lvl="1" indent="-285750">
              <a:buFontTx/>
              <a:buChar char="-"/>
            </a:pPr>
            <a:r>
              <a:rPr lang="en-US" sz="1400" dirty="0"/>
              <a:t>Finding first occurrence of time step cutbacks can point you to the first accepted bad result</a:t>
            </a:r>
          </a:p>
          <a:p>
            <a:pPr marL="457200" indent="-457200">
              <a:buFont typeface="+mj-lt"/>
              <a:buAutoNum type="arabicPeriod"/>
            </a:pPr>
            <a:r>
              <a:rPr lang="en-US" sz="1800" dirty="0"/>
              <a:t>Attempted fixes:</a:t>
            </a:r>
          </a:p>
          <a:p>
            <a:pPr marL="685800" lvl="1" indent="-285750">
              <a:buFontTx/>
              <a:buChar char="-"/>
            </a:pPr>
            <a:r>
              <a:rPr lang="en-US" sz="1400" dirty="0"/>
              <a:t>Increase max iterations of model problem (no noticeable improvement).</a:t>
            </a:r>
          </a:p>
          <a:p>
            <a:pPr marL="685800" lvl="1" indent="-285750">
              <a:buFontTx/>
              <a:buChar char="-"/>
            </a:pPr>
            <a:r>
              <a:rPr lang="en-US" sz="1400" dirty="0"/>
              <a:t>Tighten contact solver tolerance(no noticeable improvement).</a:t>
            </a:r>
          </a:p>
          <a:p>
            <a:pPr marL="685800" lvl="1" indent="-285750">
              <a:buFontTx/>
              <a:buChar char="-"/>
            </a:pPr>
            <a:r>
              <a:rPr lang="en-US" sz="1400" dirty="0">
                <a:solidFill>
                  <a:srgbClr val="00B050"/>
                </a:solidFill>
              </a:rPr>
              <a:t>Ungroup interactions (big improvement)</a:t>
            </a:r>
          </a:p>
          <a:p>
            <a:pPr marL="457200" indent="-457200">
              <a:buFont typeface="+mj-lt"/>
              <a:buAutoNum type="arabicPeriod"/>
            </a:pPr>
            <a:endParaRPr lang="en-US" sz="800" dirty="0"/>
          </a:p>
          <a:p>
            <a:pPr marL="457200" indent="-457200">
              <a:buFont typeface="+mj-lt"/>
              <a:buAutoNum type="arabicPeriod"/>
            </a:pPr>
            <a:endParaRPr lang="en-US" sz="1600" dirty="0"/>
          </a:p>
          <a:p>
            <a:pPr>
              <a:buFont typeface="Wingdings" charset="2"/>
              <a:buChar char="§"/>
            </a:pPr>
            <a:endParaRPr lang="en-US" sz="1800" dirty="0"/>
          </a:p>
          <a:p>
            <a:pPr marL="0" indent="0">
              <a:buNone/>
            </a:pPr>
            <a:endParaRPr lang="en-US" sz="2000" b="1" dirty="0">
              <a:solidFill>
                <a:srgbClr val="0070C0"/>
              </a:solidFill>
            </a:endParaRPr>
          </a:p>
          <a:p>
            <a:pPr marL="0" indent="0">
              <a:buNone/>
            </a:pPr>
            <a:endParaRPr lang="en-US" sz="1800" dirty="0"/>
          </a:p>
          <a:p>
            <a:pPr>
              <a:lnSpc>
                <a:spcPct val="100000"/>
              </a:lnSpc>
            </a:pPr>
            <a:endParaRPr lang="en-US" sz="1800" dirty="0"/>
          </a:p>
          <a:p>
            <a:pPr>
              <a:lnSpc>
                <a:spcPct val="100000"/>
              </a:lnSpc>
            </a:pPr>
            <a:endParaRPr lang="en-US" sz="1800" dirty="0"/>
          </a:p>
        </p:txBody>
      </p:sp>
      <p:cxnSp>
        <p:nvCxnSpPr>
          <p:cNvPr id="10" name="Straight Arrow Connector 9">
            <a:extLst>
              <a:ext uri="{FF2B5EF4-FFF2-40B4-BE49-F238E27FC236}">
                <a16:creationId xmlns:a16="http://schemas.microsoft.com/office/drawing/2014/main" id="{FD8871C5-E0CB-4E89-A8BE-2DA86470699E}"/>
              </a:ext>
            </a:extLst>
          </p:cNvPr>
          <p:cNvCxnSpPr>
            <a:cxnSpLocks/>
          </p:cNvCxnSpPr>
          <p:nvPr/>
        </p:nvCxnSpPr>
        <p:spPr>
          <a:xfrm flipV="1">
            <a:off x="5297557" y="5039139"/>
            <a:ext cx="2564295" cy="585881"/>
          </a:xfrm>
          <a:prstGeom prst="straightConnector1">
            <a:avLst/>
          </a:prstGeom>
          <a:ln w="19050">
            <a:tailEnd type="triangle"/>
          </a:ln>
          <a:effectLst>
            <a:outerShdw blurRad="50800" dist="38100" dir="2700000" algn="tl" rotWithShape="0">
              <a:prstClr val="black">
                <a:alpha val="40000"/>
              </a:prstClr>
            </a:outerShdw>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20254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41D28-826D-4C33-91D0-AA431BDD1B52}"/>
              </a:ext>
            </a:extLst>
          </p:cNvPr>
          <p:cNvSpPr>
            <a:spLocks noGrp="1"/>
          </p:cNvSpPr>
          <p:nvPr>
            <p:ph type="title"/>
          </p:nvPr>
        </p:nvSpPr>
        <p:spPr/>
        <p:txBody>
          <a:bodyPr/>
          <a:lstStyle/>
          <a:p>
            <a:r>
              <a:rPr lang="en-US" dirty="0"/>
              <a:t>Debugging example 1: Resistance forge weld</a:t>
            </a:r>
          </a:p>
        </p:txBody>
      </p:sp>
      <p:sp>
        <p:nvSpPr>
          <p:cNvPr id="4" name="Slide Number Placeholder 3">
            <a:extLst>
              <a:ext uri="{FF2B5EF4-FFF2-40B4-BE49-F238E27FC236}">
                <a16:creationId xmlns:a16="http://schemas.microsoft.com/office/drawing/2014/main" id="{CDA04BC8-C709-4033-9852-7FC5920356AA}"/>
              </a:ext>
            </a:extLst>
          </p:cNvPr>
          <p:cNvSpPr>
            <a:spLocks noGrp="1"/>
          </p:cNvSpPr>
          <p:nvPr>
            <p:ph type="sldNum" sz="quarter" idx="4"/>
          </p:nvPr>
        </p:nvSpPr>
        <p:spPr/>
        <p:txBody>
          <a:bodyPr/>
          <a:lstStyle/>
          <a:p>
            <a:pPr algn="ctr"/>
            <a:fld id="{F6B149FD-26F7-3645-B4E7-BA8B8CC5EEA8}" type="slidenum">
              <a:rPr lang="en-US" smtClean="0"/>
              <a:pPr algn="ctr"/>
              <a:t>195</a:t>
            </a:fld>
            <a:endParaRPr lang="en-US" dirty="0"/>
          </a:p>
        </p:txBody>
      </p:sp>
      <p:pic>
        <p:nvPicPr>
          <p:cNvPr id="12" name="Picture 11">
            <a:extLst>
              <a:ext uri="{FF2B5EF4-FFF2-40B4-BE49-F238E27FC236}">
                <a16:creationId xmlns:a16="http://schemas.microsoft.com/office/drawing/2014/main" id="{33FE2043-4DFA-40BF-AB92-A7314D8056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019" y="2237676"/>
            <a:ext cx="5026415" cy="4140044"/>
          </a:xfrm>
          <a:prstGeom prst="rect">
            <a:avLst/>
          </a:prstGeom>
        </p:spPr>
      </p:pic>
      <p:sp>
        <p:nvSpPr>
          <p:cNvPr id="13" name="Content Placeholder 5">
            <a:extLst>
              <a:ext uri="{FF2B5EF4-FFF2-40B4-BE49-F238E27FC236}">
                <a16:creationId xmlns:a16="http://schemas.microsoft.com/office/drawing/2014/main" id="{4DEAB3DC-DDF0-4830-8B83-78D46C270FDF}"/>
              </a:ext>
            </a:extLst>
          </p:cNvPr>
          <p:cNvSpPr txBox="1">
            <a:spLocks/>
          </p:cNvSpPr>
          <p:nvPr/>
        </p:nvSpPr>
        <p:spPr bwMode="auto">
          <a:xfrm>
            <a:off x="7050561" y="4590011"/>
            <a:ext cx="2073561" cy="508763"/>
          </a:xfrm>
          <a:prstGeom prst="rect">
            <a:avLst/>
          </a:prstGeom>
          <a:solidFill>
            <a:schemeClr val="bg1"/>
          </a:solidFill>
          <a:ln w="9525">
            <a:noFill/>
            <a:miter lim="800000"/>
            <a:headEnd/>
            <a:tailEnd/>
          </a:ln>
        </p:spPr>
        <p:txBody>
          <a:bodyPr vert="horz" wrap="square" lIns="91432" tIns="45716" rIns="91432" bIns="45716"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376" indent="-228580"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5" indent="-228580"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5" indent="-228580"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4" indent="-228580" algn="l" defTabSz="45715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dirty="0">
                <a:solidFill>
                  <a:srgbClr val="00B050"/>
                </a:solidFill>
              </a:rPr>
              <a:t>Bonded interface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dirty="0">
                <a:solidFill>
                  <a:srgbClr val="00B050"/>
                </a:solidFill>
              </a:rPr>
              <a:t>Load Step = 79</a:t>
            </a:r>
          </a:p>
          <a:p>
            <a:pPr marL="0" marR="0" lvl="0" indent="0" defTabSz="914400" eaLnBrk="1" fontAlgn="auto" latinLnBrk="0" hangingPunct="1">
              <a:lnSpc>
                <a:spcPct val="100000"/>
              </a:lnSpc>
              <a:spcBef>
                <a:spcPts val="0"/>
              </a:spcBef>
              <a:spcAft>
                <a:spcPts val="0"/>
              </a:spcAft>
              <a:buClrTx/>
              <a:buSzTx/>
              <a:buFontTx/>
              <a:buNone/>
              <a:tabLst/>
              <a:defRPr/>
            </a:pPr>
            <a:endParaRPr lang="en-US" sz="1400" b="1" dirty="0">
              <a:solidFill>
                <a:srgbClr val="00B050"/>
              </a:solidFill>
            </a:endParaRPr>
          </a:p>
        </p:txBody>
      </p:sp>
      <p:sp>
        <p:nvSpPr>
          <p:cNvPr id="14" name="Content Placeholder 5">
            <a:extLst>
              <a:ext uri="{FF2B5EF4-FFF2-40B4-BE49-F238E27FC236}">
                <a16:creationId xmlns:a16="http://schemas.microsoft.com/office/drawing/2014/main" id="{438A7079-9DCC-407F-B619-D0A9D512FC8F}"/>
              </a:ext>
            </a:extLst>
          </p:cNvPr>
          <p:cNvSpPr txBox="1">
            <a:spLocks/>
          </p:cNvSpPr>
          <p:nvPr/>
        </p:nvSpPr>
        <p:spPr bwMode="auto">
          <a:xfrm>
            <a:off x="5563020" y="1058425"/>
            <a:ext cx="5026415" cy="1027977"/>
          </a:xfrm>
          <a:prstGeom prst="rect">
            <a:avLst/>
          </a:prstGeom>
          <a:solidFill>
            <a:schemeClr val="bg1"/>
          </a:solidFill>
          <a:ln w="9525">
            <a:noFill/>
            <a:miter lim="800000"/>
            <a:headEnd/>
            <a:tailEnd/>
          </a:ln>
        </p:spPr>
        <p:txBody>
          <a:bodyPr vert="horz" wrap="square" lIns="91432" tIns="45716" rIns="91432" bIns="45716"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376" indent="-228580"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5" indent="-228580"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5" indent="-228580"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4" indent="-228580" algn="l" defTabSz="457159" rtl="0" eaLnBrk="1" latinLnBrk="0" hangingPunct="1">
              <a:spcBef>
                <a:spcPct val="20000"/>
              </a:spcBef>
              <a:buFont typeface="Arial"/>
              <a:buChar char="•"/>
              <a:defRPr sz="2000" kern="1200">
                <a:solidFill>
                  <a:schemeClr val="tx1"/>
                </a:solidFill>
                <a:latin typeface="+mn-lt"/>
                <a:ea typeface="+mn-ea"/>
                <a:cs typeface="+mn-cs"/>
              </a:defRPr>
            </a:lvl9pPr>
          </a:lstStyle>
          <a:p>
            <a:pPr defTabSz="914400" eaLnBrk="1" fontAlgn="auto" hangingPunct="1">
              <a:spcBef>
                <a:spcPts val="0"/>
              </a:spcBef>
              <a:spcAft>
                <a:spcPts val="0"/>
              </a:spcAft>
            </a:pPr>
            <a:r>
              <a:rPr lang="en-US" sz="1400" dirty="0">
                <a:solidFill>
                  <a:srgbClr val="00B050"/>
                </a:solidFill>
              </a:rPr>
              <a:t>The option to ungroup interactions is still in development</a:t>
            </a:r>
          </a:p>
          <a:p>
            <a:pPr defTabSz="914400" eaLnBrk="1" fontAlgn="auto" hangingPunct="1">
              <a:spcBef>
                <a:spcPts val="0"/>
              </a:spcBef>
              <a:spcAft>
                <a:spcPts val="0"/>
              </a:spcAft>
            </a:pPr>
            <a:r>
              <a:rPr lang="en-US" sz="1400" dirty="0">
                <a:solidFill>
                  <a:srgbClr val="00B050"/>
                </a:solidFill>
              </a:rPr>
              <a:t>Our tests have not justified making it the default</a:t>
            </a:r>
          </a:p>
          <a:p>
            <a:pPr defTabSz="914400" eaLnBrk="1" fontAlgn="auto" hangingPunct="1">
              <a:spcBef>
                <a:spcPts val="0"/>
              </a:spcBef>
              <a:spcAft>
                <a:spcPts val="0"/>
              </a:spcAft>
            </a:pPr>
            <a:r>
              <a:rPr lang="en-US" sz="1400" dirty="0">
                <a:solidFill>
                  <a:srgbClr val="00B050"/>
                </a:solidFill>
              </a:rPr>
              <a:t>It improves the contact solution for some problems, such as this one with non-planar faces in contact. </a:t>
            </a:r>
          </a:p>
          <a:p>
            <a:pPr marL="0" marR="0" lvl="0" indent="0" defTabSz="914400" eaLnBrk="1" fontAlgn="auto" latinLnBrk="0" hangingPunct="1">
              <a:lnSpc>
                <a:spcPct val="100000"/>
              </a:lnSpc>
              <a:spcBef>
                <a:spcPts val="0"/>
              </a:spcBef>
              <a:spcAft>
                <a:spcPts val="0"/>
              </a:spcAft>
              <a:buClrTx/>
              <a:buSzTx/>
              <a:buFontTx/>
              <a:buNone/>
              <a:tabLst/>
              <a:defRPr/>
            </a:pPr>
            <a:endParaRPr lang="en-US" sz="900" dirty="0">
              <a:solidFill>
                <a:srgbClr val="00B050"/>
              </a:solidFill>
            </a:endParaRPr>
          </a:p>
        </p:txBody>
      </p:sp>
      <p:sp>
        <p:nvSpPr>
          <p:cNvPr id="15" name="Content Placeholder 5">
            <a:extLst>
              <a:ext uri="{FF2B5EF4-FFF2-40B4-BE49-F238E27FC236}">
                <a16:creationId xmlns:a16="http://schemas.microsoft.com/office/drawing/2014/main" id="{53C65B16-B08F-4258-A1E0-5640EB10AE9C}"/>
              </a:ext>
            </a:extLst>
          </p:cNvPr>
          <p:cNvSpPr txBox="1">
            <a:spLocks/>
          </p:cNvSpPr>
          <p:nvPr/>
        </p:nvSpPr>
        <p:spPr bwMode="auto">
          <a:xfrm>
            <a:off x="1103244" y="1232980"/>
            <a:ext cx="4363278" cy="5144740"/>
          </a:xfrm>
          <a:prstGeom prst="rect">
            <a:avLst/>
          </a:prstGeom>
          <a:noFill/>
          <a:ln w="9525">
            <a:noFill/>
            <a:miter lim="800000"/>
            <a:headEnd/>
            <a:tailEnd/>
          </a:ln>
        </p:spPr>
        <p:txBody>
          <a:bodyPr vert="horz" wrap="square" lIns="91432" tIns="45716" rIns="91432" bIns="45716"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376" indent="-228580"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5" indent="-228580"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5" indent="-228580"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4" indent="-228580" algn="l" defTabSz="45715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t>Issue: </a:t>
            </a:r>
            <a:r>
              <a:rPr lang="en-US" sz="2000" dirty="0"/>
              <a:t>run crashes</a:t>
            </a:r>
          </a:p>
          <a:p>
            <a:pPr marL="457200" indent="-457200">
              <a:buFont typeface="+mj-lt"/>
              <a:buAutoNum type="arabicPeriod"/>
            </a:pPr>
            <a:r>
              <a:rPr lang="en-US" sz="1800" dirty="0"/>
              <a:t>Explore the log file:</a:t>
            </a:r>
          </a:p>
          <a:p>
            <a:pPr marL="685800" lvl="1" indent="-285750">
              <a:buFontTx/>
              <a:buChar char="-"/>
            </a:pPr>
            <a:r>
              <a:rPr lang="en-US" sz="1400" dirty="0"/>
              <a:t>Error caught in material model</a:t>
            </a:r>
          </a:p>
          <a:p>
            <a:pPr marL="685800" lvl="1" indent="-285750">
              <a:buFontTx/>
              <a:buChar char="-"/>
            </a:pPr>
            <a:r>
              <a:rPr lang="en-US" sz="1400" dirty="0"/>
              <a:t>Multiple time step cutback attempts due to inverted elements before crash</a:t>
            </a:r>
          </a:p>
          <a:p>
            <a:pPr marL="685800" lvl="1" indent="-285750">
              <a:buFontTx/>
              <a:buChar char="-"/>
            </a:pPr>
            <a:r>
              <a:rPr lang="en-US" sz="1400" dirty="0"/>
              <a:t>No issue with electrical-thermal</a:t>
            </a:r>
          </a:p>
          <a:p>
            <a:pPr marL="457200" indent="-457200">
              <a:buFont typeface="+mj-lt"/>
              <a:buAutoNum type="arabicPeriod"/>
            </a:pPr>
            <a:r>
              <a:rPr lang="en-US" sz="1800" dirty="0"/>
              <a:t>Visualize results </a:t>
            </a:r>
          </a:p>
          <a:p>
            <a:pPr marL="685800" lvl="1" indent="-285750">
              <a:buFontTx/>
              <a:buChar char="-"/>
            </a:pPr>
            <a:r>
              <a:rPr lang="en-US" sz="1400" dirty="0"/>
              <a:t>Last converged solution looks wrong</a:t>
            </a:r>
          </a:p>
          <a:p>
            <a:pPr marL="685800" lvl="1" indent="-285750">
              <a:buFontTx/>
              <a:buChar char="-"/>
            </a:pPr>
            <a:r>
              <a:rPr lang="en-US" sz="1400" dirty="0"/>
              <a:t>Finding first occurrence of time step cutbacks can point you to the first accepted bad result</a:t>
            </a:r>
          </a:p>
          <a:p>
            <a:pPr marL="457200" indent="-457200">
              <a:buFont typeface="+mj-lt"/>
              <a:buAutoNum type="arabicPeriod"/>
            </a:pPr>
            <a:r>
              <a:rPr lang="en-US" sz="1800" dirty="0"/>
              <a:t>Attempted fixes:</a:t>
            </a:r>
          </a:p>
          <a:p>
            <a:pPr marL="685800" lvl="1" indent="-285750">
              <a:buFontTx/>
              <a:buChar char="-"/>
            </a:pPr>
            <a:r>
              <a:rPr lang="en-US" sz="1400" dirty="0"/>
              <a:t>Increase max iterations of model problem (no noticeable improvement).</a:t>
            </a:r>
          </a:p>
          <a:p>
            <a:pPr marL="685800" lvl="1" indent="-285750">
              <a:buFontTx/>
              <a:buChar char="-"/>
            </a:pPr>
            <a:r>
              <a:rPr lang="en-US" sz="1400" dirty="0"/>
              <a:t>Tighten contact solver tolerance(no noticeable improvement).</a:t>
            </a:r>
          </a:p>
          <a:p>
            <a:pPr marL="685800" lvl="1" indent="-285750">
              <a:buFontTx/>
              <a:buChar char="-"/>
            </a:pPr>
            <a:r>
              <a:rPr lang="en-US" sz="1400" dirty="0"/>
              <a:t>Ungroup interactions (big improvement)</a:t>
            </a:r>
          </a:p>
          <a:p>
            <a:pPr marL="457200" indent="-457200">
              <a:buFont typeface="+mj-lt"/>
              <a:buAutoNum type="arabicPeriod"/>
            </a:pPr>
            <a:endParaRPr lang="en-US" sz="800" dirty="0"/>
          </a:p>
          <a:p>
            <a:pPr marL="457200" indent="-457200">
              <a:buFont typeface="+mj-lt"/>
              <a:buAutoNum type="arabicPeriod"/>
            </a:pPr>
            <a:endParaRPr lang="en-US" sz="1600" dirty="0"/>
          </a:p>
          <a:p>
            <a:pPr>
              <a:buFont typeface="Wingdings" charset="2"/>
              <a:buChar char="§"/>
            </a:pPr>
            <a:endParaRPr lang="en-US" sz="1800" dirty="0"/>
          </a:p>
          <a:p>
            <a:pPr marL="0" indent="0">
              <a:buNone/>
            </a:pPr>
            <a:endParaRPr lang="en-US" sz="2000" b="1" dirty="0">
              <a:solidFill>
                <a:srgbClr val="0070C0"/>
              </a:solidFill>
            </a:endParaRPr>
          </a:p>
          <a:p>
            <a:pPr marL="0" indent="0">
              <a:buNone/>
            </a:pPr>
            <a:endParaRPr lang="en-US" sz="1800" dirty="0"/>
          </a:p>
          <a:p>
            <a:pPr>
              <a:lnSpc>
                <a:spcPct val="100000"/>
              </a:lnSpc>
            </a:pPr>
            <a:endParaRPr lang="en-US" sz="1800" dirty="0"/>
          </a:p>
          <a:p>
            <a:pPr>
              <a:lnSpc>
                <a:spcPct val="100000"/>
              </a:lnSpc>
            </a:pPr>
            <a:endParaRPr lang="en-US" sz="1800" dirty="0"/>
          </a:p>
        </p:txBody>
      </p:sp>
    </p:spTree>
    <p:extLst>
      <p:ext uri="{BB962C8B-B14F-4D97-AF65-F5344CB8AC3E}">
        <p14:creationId xmlns:p14="http://schemas.microsoft.com/office/powerpoint/2010/main" val="131043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C1F81-5E47-4A43-B430-DE7E9910002E}"/>
              </a:ext>
            </a:extLst>
          </p:cNvPr>
          <p:cNvSpPr>
            <a:spLocks noGrp="1"/>
          </p:cNvSpPr>
          <p:nvPr>
            <p:ph type="title"/>
          </p:nvPr>
        </p:nvSpPr>
        <p:spPr/>
        <p:txBody>
          <a:bodyPr/>
          <a:lstStyle/>
          <a:p>
            <a:r>
              <a:rPr lang="en-US" dirty="0"/>
              <a:t>Debugging example 2: Stiff block on soft block</a:t>
            </a:r>
          </a:p>
        </p:txBody>
      </p:sp>
      <p:sp>
        <p:nvSpPr>
          <p:cNvPr id="4" name="Slide Number Placeholder 3">
            <a:extLst>
              <a:ext uri="{FF2B5EF4-FFF2-40B4-BE49-F238E27FC236}">
                <a16:creationId xmlns:a16="http://schemas.microsoft.com/office/drawing/2014/main" id="{EEE94092-0E27-4648-B785-C8C0A341FA32}"/>
              </a:ext>
            </a:extLst>
          </p:cNvPr>
          <p:cNvSpPr>
            <a:spLocks noGrp="1"/>
          </p:cNvSpPr>
          <p:nvPr>
            <p:ph type="sldNum" sz="quarter" idx="4"/>
          </p:nvPr>
        </p:nvSpPr>
        <p:spPr/>
        <p:txBody>
          <a:bodyPr/>
          <a:lstStyle/>
          <a:p>
            <a:pPr algn="ctr"/>
            <a:fld id="{F6B149FD-26F7-3645-B4E7-BA8B8CC5EEA8}" type="slidenum">
              <a:rPr lang="en-US" smtClean="0"/>
              <a:pPr algn="ctr"/>
              <a:t>196</a:t>
            </a:fld>
            <a:endParaRPr lang="en-US" dirty="0"/>
          </a:p>
        </p:txBody>
      </p:sp>
      <p:sp>
        <p:nvSpPr>
          <p:cNvPr id="5" name="TextBox 4">
            <a:extLst>
              <a:ext uri="{FF2B5EF4-FFF2-40B4-BE49-F238E27FC236}">
                <a16:creationId xmlns:a16="http://schemas.microsoft.com/office/drawing/2014/main" id="{97334DC5-F5F1-4CA5-B852-365EFBCFBAB2}"/>
              </a:ext>
            </a:extLst>
          </p:cNvPr>
          <p:cNvSpPr txBox="1"/>
          <p:nvPr/>
        </p:nvSpPr>
        <p:spPr>
          <a:xfrm>
            <a:off x="1043609" y="1750043"/>
            <a:ext cx="5537883" cy="3631763"/>
          </a:xfrm>
          <a:prstGeom prst="rect">
            <a:avLst/>
          </a:prstGeom>
          <a:noFill/>
        </p:spPr>
        <p:txBody>
          <a:bodyPr wrap="square" rtlCol="0">
            <a:spAutoFit/>
          </a:bodyPr>
          <a:lstStyle/>
          <a:p>
            <a:r>
              <a:rPr lang="en-US" b="1" dirty="0">
                <a:solidFill>
                  <a:srgbClr val="0070C0"/>
                </a:solidFill>
              </a:rPr>
              <a:t>Modeled Physics &amp; </a:t>
            </a:r>
            <a:r>
              <a:rPr lang="en-US" b="1" dirty="0" err="1">
                <a:solidFill>
                  <a:srgbClr val="0070C0"/>
                </a:solidFill>
              </a:rPr>
              <a:t>Numerics</a:t>
            </a:r>
            <a:endParaRPr lang="en-US" b="1" dirty="0">
              <a:solidFill>
                <a:srgbClr val="0070C0"/>
              </a:solidFill>
            </a:endParaRPr>
          </a:p>
          <a:p>
            <a:pPr marL="285750" indent="-171450">
              <a:buFont typeface="Arial" charset="0"/>
              <a:buChar char="•"/>
            </a:pPr>
            <a:endParaRPr lang="en-US" sz="400" dirty="0"/>
          </a:p>
          <a:p>
            <a:pPr marL="285750" indent="-171450">
              <a:buFont typeface="Arial" charset="0"/>
              <a:buChar char="•"/>
            </a:pPr>
            <a:r>
              <a:rPr lang="en-US" dirty="0"/>
              <a:t>Implicit quasi-statics</a:t>
            </a:r>
          </a:p>
          <a:p>
            <a:pPr marL="285750" indent="-171450">
              <a:buFont typeface="Arial" charset="0"/>
              <a:buChar char="•"/>
            </a:pPr>
            <a:endParaRPr lang="en-US" sz="400" dirty="0"/>
          </a:p>
          <a:p>
            <a:pPr marL="285750" indent="-171450">
              <a:buFont typeface="Arial" charset="0"/>
              <a:buChar char="•"/>
            </a:pPr>
            <a:r>
              <a:rPr lang="en-US" dirty="0"/>
              <a:t>Large difference in stiffness between contacting blocks</a:t>
            </a:r>
          </a:p>
          <a:p>
            <a:pPr marL="285750" indent="-171450">
              <a:buFont typeface="Arial" charset="0"/>
              <a:buChar char="•"/>
            </a:pPr>
            <a:endParaRPr lang="en-US" sz="400" dirty="0"/>
          </a:p>
          <a:p>
            <a:pPr marL="285750" indent="-171450">
              <a:buFont typeface="Arial" charset="0"/>
              <a:buChar char="•"/>
            </a:pPr>
            <a:r>
              <a:rPr lang="en-US" dirty="0"/>
              <a:t>Different mesh sizes between contacting blocks</a:t>
            </a:r>
          </a:p>
          <a:p>
            <a:pPr marL="285750" indent="-171450">
              <a:buFont typeface="Arial" charset="0"/>
              <a:buChar char="•"/>
            </a:pPr>
            <a:endParaRPr lang="en-US" sz="400" dirty="0"/>
          </a:p>
          <a:p>
            <a:pPr marL="285750" indent="-171450">
              <a:buFont typeface="Arial" charset="0"/>
              <a:buChar char="•"/>
            </a:pPr>
            <a:r>
              <a:rPr lang="en-US" dirty="0"/>
              <a:t>Large deformation contact</a:t>
            </a:r>
          </a:p>
          <a:p>
            <a:pPr marL="285750" indent="-171450">
              <a:buFont typeface="Arial" charset="0"/>
              <a:buChar char="•"/>
            </a:pPr>
            <a:endParaRPr lang="en-US" sz="400" dirty="0"/>
          </a:p>
          <a:p>
            <a:pPr marL="285750" indent="-171450">
              <a:buFont typeface="Arial" charset="0"/>
              <a:buChar char="•"/>
            </a:pPr>
            <a:r>
              <a:rPr lang="en-US" dirty="0"/>
              <a:t>Corner contact</a:t>
            </a:r>
          </a:p>
          <a:p>
            <a:pPr marL="285750" indent="-171450">
              <a:buFont typeface="Arial" charset="0"/>
              <a:buChar char="•"/>
            </a:pPr>
            <a:endParaRPr lang="en-US" sz="400" dirty="0"/>
          </a:p>
          <a:p>
            <a:pPr marL="285750" indent="-171450">
              <a:buFont typeface="Arial" charset="0"/>
              <a:buChar char="•"/>
            </a:pPr>
            <a:r>
              <a:rPr lang="en-US" dirty="0"/>
              <a:t>Stick-slip transition</a:t>
            </a:r>
          </a:p>
          <a:p>
            <a:pPr marL="285750" indent="-171450">
              <a:buFont typeface="Arial" charset="0"/>
              <a:buChar char="•"/>
            </a:pPr>
            <a:endParaRPr lang="en-US" sz="400" dirty="0"/>
          </a:p>
          <a:p>
            <a:pPr marL="285750" indent="-171450">
              <a:buFont typeface="Arial" charset="0"/>
              <a:buChar char="•"/>
            </a:pPr>
            <a:r>
              <a:rPr lang="en-US" dirty="0"/>
              <a:t>Mean-quadrature hex8</a:t>
            </a:r>
          </a:p>
          <a:p>
            <a:pPr marL="285750" indent="-171450">
              <a:buFont typeface="Arial" charset="0"/>
              <a:buChar char="•"/>
            </a:pPr>
            <a:endParaRPr lang="en-US" sz="400" dirty="0"/>
          </a:p>
          <a:p>
            <a:pPr marL="285750" indent="-171450">
              <a:buFont typeface="Arial" charset="0"/>
              <a:buChar char="•"/>
            </a:pPr>
            <a:r>
              <a:rPr lang="en-US" dirty="0" err="1"/>
              <a:t>Hyperelastic</a:t>
            </a:r>
            <a:r>
              <a:rPr lang="en-US" dirty="0"/>
              <a:t> hourglass control</a:t>
            </a:r>
          </a:p>
          <a:p>
            <a:pPr marL="285750" indent="-171450">
              <a:buFont typeface="Arial" charset="0"/>
              <a:buChar char="•"/>
            </a:pPr>
            <a:endParaRPr lang="en-US" dirty="0"/>
          </a:p>
        </p:txBody>
      </p:sp>
      <p:pic>
        <p:nvPicPr>
          <p:cNvPr id="6" name="stiff_square_new_mat_8X">
            <a:hlinkClick r:id="" action="ppaction://media"/>
            <a:extLst>
              <a:ext uri="{FF2B5EF4-FFF2-40B4-BE49-F238E27FC236}">
                <a16:creationId xmlns:a16="http://schemas.microsoft.com/office/drawing/2014/main" id="{08D3E381-AFEA-4D37-A696-A2705B2A0AE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52283" y="1841091"/>
            <a:ext cx="5047568" cy="3850520"/>
          </a:xfrm>
          <a:prstGeom prst="rect">
            <a:avLst/>
          </a:prstGeom>
        </p:spPr>
      </p:pic>
      <p:sp>
        <p:nvSpPr>
          <p:cNvPr id="7" name="TextBox 6">
            <a:extLst>
              <a:ext uri="{FF2B5EF4-FFF2-40B4-BE49-F238E27FC236}">
                <a16:creationId xmlns:a16="http://schemas.microsoft.com/office/drawing/2014/main" id="{FF9D2C6F-9371-4A16-ACE0-D7AD107D9A21}"/>
              </a:ext>
            </a:extLst>
          </p:cNvPr>
          <p:cNvSpPr txBox="1"/>
          <p:nvPr/>
        </p:nvSpPr>
        <p:spPr>
          <a:xfrm>
            <a:off x="6897417" y="1617435"/>
            <a:ext cx="2845167" cy="830997"/>
          </a:xfrm>
          <a:prstGeom prst="rect">
            <a:avLst/>
          </a:prstGeom>
          <a:noFill/>
        </p:spPr>
        <p:txBody>
          <a:bodyPr wrap="square" rtlCol="0">
            <a:spAutoFit/>
          </a:bodyPr>
          <a:lstStyle/>
          <a:p>
            <a:r>
              <a:rPr lang="en-US" sz="1600" b="1" dirty="0">
                <a:solidFill>
                  <a:srgbClr val="CC0000"/>
                </a:solidFill>
              </a:rPr>
              <a:t>Initial setup: </a:t>
            </a:r>
          </a:p>
          <a:p>
            <a:pPr marL="228600"/>
            <a:r>
              <a:rPr lang="en-US" sz="1600" b="1" dirty="0">
                <a:solidFill>
                  <a:srgbClr val="CC0000"/>
                </a:solidFill>
              </a:rPr>
              <a:t>contact lost &amp; solver fails at 33% of simulation</a:t>
            </a:r>
          </a:p>
        </p:txBody>
      </p:sp>
    </p:spTree>
    <p:extLst>
      <p:ext uri="{BB962C8B-B14F-4D97-AF65-F5344CB8AC3E}">
        <p14:creationId xmlns:p14="http://schemas.microsoft.com/office/powerpoint/2010/main" val="50174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C1F81-5E47-4A43-B430-DE7E9910002E}"/>
              </a:ext>
            </a:extLst>
          </p:cNvPr>
          <p:cNvSpPr>
            <a:spLocks noGrp="1"/>
          </p:cNvSpPr>
          <p:nvPr>
            <p:ph type="title"/>
          </p:nvPr>
        </p:nvSpPr>
        <p:spPr/>
        <p:txBody>
          <a:bodyPr/>
          <a:lstStyle/>
          <a:p>
            <a:r>
              <a:rPr lang="en-US" dirty="0"/>
              <a:t>Debugging example 2: Stiff block on soft block</a:t>
            </a:r>
          </a:p>
        </p:txBody>
      </p:sp>
      <p:sp>
        <p:nvSpPr>
          <p:cNvPr id="4" name="Slide Number Placeholder 3">
            <a:extLst>
              <a:ext uri="{FF2B5EF4-FFF2-40B4-BE49-F238E27FC236}">
                <a16:creationId xmlns:a16="http://schemas.microsoft.com/office/drawing/2014/main" id="{EEE94092-0E27-4648-B785-C8C0A341FA32}"/>
              </a:ext>
            </a:extLst>
          </p:cNvPr>
          <p:cNvSpPr>
            <a:spLocks noGrp="1"/>
          </p:cNvSpPr>
          <p:nvPr>
            <p:ph type="sldNum" sz="quarter" idx="4"/>
          </p:nvPr>
        </p:nvSpPr>
        <p:spPr/>
        <p:txBody>
          <a:bodyPr/>
          <a:lstStyle/>
          <a:p>
            <a:pPr algn="ctr"/>
            <a:fld id="{F6B149FD-26F7-3645-B4E7-BA8B8CC5EEA8}" type="slidenum">
              <a:rPr lang="en-US" smtClean="0"/>
              <a:pPr algn="ctr"/>
              <a:t>197</a:t>
            </a:fld>
            <a:endParaRPr lang="en-US" dirty="0"/>
          </a:p>
        </p:txBody>
      </p:sp>
      <p:sp>
        <p:nvSpPr>
          <p:cNvPr id="5" name="TextBox 4">
            <a:extLst>
              <a:ext uri="{FF2B5EF4-FFF2-40B4-BE49-F238E27FC236}">
                <a16:creationId xmlns:a16="http://schemas.microsoft.com/office/drawing/2014/main" id="{F87E75A8-EE1A-428F-A21D-B5117B99E2D3}"/>
              </a:ext>
            </a:extLst>
          </p:cNvPr>
          <p:cNvSpPr txBox="1"/>
          <p:nvPr/>
        </p:nvSpPr>
        <p:spPr>
          <a:xfrm>
            <a:off x="575952" y="1949592"/>
            <a:ext cx="5983873" cy="3877985"/>
          </a:xfrm>
          <a:prstGeom prst="rect">
            <a:avLst/>
          </a:prstGeom>
          <a:noFill/>
        </p:spPr>
        <p:txBody>
          <a:bodyPr wrap="square" rtlCol="0">
            <a:spAutoFit/>
          </a:bodyPr>
          <a:lstStyle/>
          <a:p>
            <a:r>
              <a:rPr lang="en-US" b="1" dirty="0">
                <a:solidFill>
                  <a:srgbClr val="0070C0"/>
                </a:solidFill>
              </a:rPr>
              <a:t>Debugging Process</a:t>
            </a:r>
          </a:p>
          <a:p>
            <a:pPr marL="285750" indent="-171450">
              <a:buFont typeface="Arial" charset="0"/>
              <a:buChar char="•"/>
            </a:pPr>
            <a:endParaRPr lang="en-US" sz="400" dirty="0"/>
          </a:p>
          <a:p>
            <a:pPr marL="285750" indent="-171450">
              <a:buFont typeface="Arial" charset="0"/>
              <a:buChar char="•"/>
            </a:pPr>
            <a:r>
              <a:rPr lang="en-US" dirty="0"/>
              <a:t>Observed that corners of cube were penetrating the most</a:t>
            </a:r>
          </a:p>
          <a:p>
            <a:pPr marL="742950" lvl="1" indent="-171450">
              <a:buFont typeface="Arial" charset="0"/>
              <a:buChar char="•"/>
            </a:pPr>
            <a:r>
              <a:rPr lang="en-US" dirty="0"/>
              <a:t>Changed from </a:t>
            </a:r>
            <a:r>
              <a:rPr lang="en-US" dirty="0" err="1">
                <a:latin typeface="Courier New" panose="02070309020205020404" pitchFamily="49" charset="0"/>
                <a:cs typeface="Courier New" panose="02070309020205020404" pitchFamily="49" charset="0"/>
              </a:rPr>
              <a:t>face_face</a:t>
            </a:r>
            <a:r>
              <a:rPr lang="en-US" dirty="0">
                <a:latin typeface="Courier New" panose="02070309020205020404" pitchFamily="49" charset="0"/>
                <a:cs typeface="Courier New" panose="02070309020205020404" pitchFamily="49" charset="0"/>
              </a:rPr>
              <a:t> </a:t>
            </a:r>
            <a:r>
              <a:rPr lang="en-US" dirty="0"/>
              <a:t>to </a:t>
            </a:r>
            <a:r>
              <a:rPr lang="en-US" dirty="0" err="1">
                <a:latin typeface="Courier New" panose="02070309020205020404" pitchFamily="49" charset="0"/>
                <a:cs typeface="Courier New" panose="02070309020205020404" pitchFamily="49" charset="0"/>
              </a:rPr>
              <a:t>node_face</a:t>
            </a:r>
            <a:r>
              <a:rPr lang="en-US" dirty="0"/>
              <a:t> for better corner contact</a:t>
            </a:r>
          </a:p>
          <a:p>
            <a:pPr marL="742950" lvl="1" indent="-171450">
              <a:buFont typeface="Arial" charset="0"/>
              <a:buChar char="•"/>
            </a:pPr>
            <a:endParaRPr lang="en-US" sz="400" dirty="0"/>
          </a:p>
          <a:p>
            <a:pPr marL="285750" indent="-171450">
              <a:buFont typeface="Arial" charset="0"/>
              <a:buChar char="•"/>
            </a:pPr>
            <a:r>
              <a:rPr lang="en-US" dirty="0"/>
              <a:t>Aided contact by manually defining most robust </a:t>
            </a:r>
            <a:r>
              <a:rPr lang="en-US" dirty="0">
                <a:latin typeface="Courier New" panose="02070309020205020404" pitchFamily="49" charset="0"/>
                <a:cs typeface="Courier New" panose="02070309020205020404" pitchFamily="49" charset="0"/>
              </a:rPr>
              <a:t>side a</a:t>
            </a:r>
            <a:r>
              <a:rPr lang="en-US" dirty="0"/>
              <a:t> and </a:t>
            </a:r>
            <a:r>
              <a:rPr lang="en-US" dirty="0">
                <a:latin typeface="Courier New" panose="02070309020205020404" pitchFamily="49" charset="0"/>
                <a:cs typeface="Courier New" panose="02070309020205020404" pitchFamily="49" charset="0"/>
              </a:rPr>
              <a:t>side b</a:t>
            </a:r>
            <a:r>
              <a:rPr lang="en-US" dirty="0"/>
              <a:t> surfaces:</a:t>
            </a:r>
          </a:p>
          <a:p>
            <a:pPr marL="742950" lvl="1" indent="-171450">
              <a:buFont typeface="Arial" charset="0"/>
              <a:buChar char="•"/>
            </a:pPr>
            <a:r>
              <a:rPr lang="en-US" dirty="0"/>
              <a:t>Coarse mesh </a:t>
            </a:r>
            <a:r>
              <a:rPr lang="en-US" dirty="0">
                <a:sym typeface="Wingdings"/>
              </a:rPr>
              <a:t> </a:t>
            </a:r>
            <a:r>
              <a:rPr lang="en-US" dirty="0">
                <a:latin typeface="Courier New" panose="02070309020205020404" pitchFamily="49" charset="0"/>
                <a:cs typeface="Courier New" panose="02070309020205020404" pitchFamily="49" charset="0"/>
              </a:rPr>
              <a:t>side a</a:t>
            </a:r>
          </a:p>
          <a:p>
            <a:pPr marL="742950" lvl="1" indent="-171450">
              <a:buFont typeface="Arial" charset="0"/>
              <a:buChar char="•"/>
            </a:pPr>
            <a:r>
              <a:rPr lang="en-US" dirty="0"/>
              <a:t>Fine mesh </a:t>
            </a:r>
            <a:r>
              <a:rPr lang="en-US" dirty="0">
                <a:sym typeface="Wingdings"/>
              </a:rPr>
              <a:t> </a:t>
            </a:r>
            <a:r>
              <a:rPr lang="en-US" dirty="0">
                <a:latin typeface="Courier New" panose="02070309020205020404" pitchFamily="49" charset="0"/>
                <a:cs typeface="Courier New" panose="02070309020205020404" pitchFamily="49" charset="0"/>
              </a:rPr>
              <a:t>side b</a:t>
            </a:r>
          </a:p>
          <a:p>
            <a:pPr marL="742950" lvl="1" indent="-171450">
              <a:buFont typeface="Arial" charset="0"/>
              <a:buChar char="•"/>
            </a:pPr>
            <a:endParaRPr lang="en-US" sz="400" dirty="0"/>
          </a:p>
          <a:p>
            <a:pPr marL="285750" indent="-171450">
              <a:buFont typeface="Arial" charset="0"/>
              <a:buChar char="•"/>
            </a:pPr>
            <a:r>
              <a:rPr lang="en-US" dirty="0"/>
              <a:t>Observed intermittent loss of </a:t>
            </a:r>
            <a:r>
              <a:rPr lang="en-US" dirty="0" err="1">
                <a:latin typeface="Courier New" panose="02070309020205020404" pitchFamily="49" charset="0"/>
                <a:cs typeface="Courier New" panose="02070309020205020404" pitchFamily="49" charset="0"/>
              </a:rPr>
              <a:t>force_contact</a:t>
            </a:r>
            <a:r>
              <a:rPr lang="en-US" dirty="0"/>
              <a:t> of some nodes</a:t>
            </a:r>
          </a:p>
          <a:p>
            <a:pPr marL="742950" lvl="1" indent="-171450">
              <a:buFont typeface="Arial" charset="0"/>
              <a:buChar char="•"/>
            </a:pPr>
            <a:r>
              <a:rPr lang="en-US" dirty="0"/>
              <a:t>Manually increased search tolerance on interaction (“</a:t>
            </a:r>
            <a:r>
              <a:rPr lang="en-US" dirty="0">
                <a:latin typeface="Courier New" panose="02070309020205020404" pitchFamily="49" charset="0"/>
                <a:cs typeface="Courier New" panose="02070309020205020404" pitchFamily="49" charset="0"/>
              </a:rPr>
              <a:t>normal tolerance = &lt;real&gt;</a:t>
            </a:r>
            <a:r>
              <a:rPr lang="en-US" dirty="0"/>
              <a:t>”)</a:t>
            </a:r>
          </a:p>
        </p:txBody>
      </p:sp>
      <p:pic>
        <p:nvPicPr>
          <p:cNvPr id="6" name="stiff_square_4X">
            <a:hlinkClick r:id="" action="ppaction://media"/>
            <a:extLst>
              <a:ext uri="{FF2B5EF4-FFF2-40B4-BE49-F238E27FC236}">
                <a16:creationId xmlns:a16="http://schemas.microsoft.com/office/drawing/2014/main" id="{FD44F25D-66F4-454D-89DF-52DA1842C9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05451" y="1849514"/>
            <a:ext cx="4408941" cy="3878360"/>
          </a:xfrm>
          <a:prstGeom prst="rect">
            <a:avLst/>
          </a:prstGeom>
        </p:spPr>
      </p:pic>
      <p:sp>
        <p:nvSpPr>
          <p:cNvPr id="7" name="TextBox 6">
            <a:extLst>
              <a:ext uri="{FF2B5EF4-FFF2-40B4-BE49-F238E27FC236}">
                <a16:creationId xmlns:a16="http://schemas.microsoft.com/office/drawing/2014/main" id="{21BDE7D3-D3BF-4E6D-B207-682CD529795B}"/>
              </a:ext>
            </a:extLst>
          </p:cNvPr>
          <p:cNvSpPr txBox="1"/>
          <p:nvPr/>
        </p:nvSpPr>
        <p:spPr>
          <a:xfrm>
            <a:off x="7502501" y="1672218"/>
            <a:ext cx="3382434" cy="830997"/>
          </a:xfrm>
          <a:prstGeom prst="rect">
            <a:avLst/>
          </a:prstGeom>
          <a:noFill/>
        </p:spPr>
        <p:txBody>
          <a:bodyPr wrap="square" rtlCol="0">
            <a:spAutoFit/>
          </a:bodyPr>
          <a:lstStyle/>
          <a:p>
            <a:r>
              <a:rPr lang="en-US" sz="1600" b="1" dirty="0">
                <a:solidFill>
                  <a:srgbClr val="009051"/>
                </a:solidFill>
              </a:rPr>
              <a:t>Final setup: </a:t>
            </a:r>
          </a:p>
          <a:p>
            <a:pPr marL="228600"/>
            <a:r>
              <a:rPr lang="en-US" sz="1600" b="1" dirty="0">
                <a:solidFill>
                  <a:srgbClr val="009051"/>
                </a:solidFill>
              </a:rPr>
              <a:t>better contact enforcement &amp; simulation runs to completion</a:t>
            </a:r>
          </a:p>
        </p:txBody>
      </p:sp>
    </p:spTree>
    <p:extLst>
      <p:ext uri="{BB962C8B-B14F-4D97-AF65-F5344CB8AC3E}">
        <p14:creationId xmlns:p14="http://schemas.microsoft.com/office/powerpoint/2010/main" val="266360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50E9D-B656-4FA1-BD28-397D07C007EF}"/>
              </a:ext>
            </a:extLst>
          </p:cNvPr>
          <p:cNvSpPr>
            <a:spLocks noGrp="1"/>
          </p:cNvSpPr>
          <p:nvPr>
            <p:ph type="title"/>
          </p:nvPr>
        </p:nvSpPr>
        <p:spPr/>
        <p:txBody>
          <a:bodyPr/>
          <a:lstStyle/>
          <a:p>
            <a:r>
              <a:rPr lang="en-US" dirty="0"/>
              <a:t>Debugging example 3: Pressurized can</a:t>
            </a:r>
          </a:p>
        </p:txBody>
      </p:sp>
      <p:sp>
        <p:nvSpPr>
          <p:cNvPr id="4" name="Slide Number Placeholder 3">
            <a:extLst>
              <a:ext uri="{FF2B5EF4-FFF2-40B4-BE49-F238E27FC236}">
                <a16:creationId xmlns:a16="http://schemas.microsoft.com/office/drawing/2014/main" id="{5224F8B9-DE45-4DCE-A0DB-C8711712EA3C}"/>
              </a:ext>
            </a:extLst>
          </p:cNvPr>
          <p:cNvSpPr>
            <a:spLocks noGrp="1"/>
          </p:cNvSpPr>
          <p:nvPr>
            <p:ph type="sldNum" sz="quarter" idx="4"/>
          </p:nvPr>
        </p:nvSpPr>
        <p:spPr/>
        <p:txBody>
          <a:bodyPr/>
          <a:lstStyle/>
          <a:p>
            <a:pPr algn="ctr"/>
            <a:fld id="{F6B149FD-26F7-3645-B4E7-BA8B8CC5EEA8}" type="slidenum">
              <a:rPr lang="en-US" smtClean="0"/>
              <a:pPr algn="ctr"/>
              <a:t>198</a:t>
            </a:fld>
            <a:endParaRPr lang="en-US" dirty="0"/>
          </a:p>
        </p:txBody>
      </p:sp>
      <p:sp>
        <p:nvSpPr>
          <p:cNvPr id="5" name="TextBox 4">
            <a:extLst>
              <a:ext uri="{FF2B5EF4-FFF2-40B4-BE49-F238E27FC236}">
                <a16:creationId xmlns:a16="http://schemas.microsoft.com/office/drawing/2014/main" id="{4CCA4E19-F2BD-4205-83BE-BBE7514C7CE0}"/>
              </a:ext>
            </a:extLst>
          </p:cNvPr>
          <p:cNvSpPr txBox="1"/>
          <p:nvPr/>
        </p:nvSpPr>
        <p:spPr>
          <a:xfrm>
            <a:off x="1104446" y="1454811"/>
            <a:ext cx="5496241" cy="3908762"/>
          </a:xfrm>
          <a:prstGeom prst="rect">
            <a:avLst/>
          </a:prstGeom>
          <a:noFill/>
        </p:spPr>
        <p:txBody>
          <a:bodyPr wrap="square" rtlCol="0">
            <a:spAutoFit/>
          </a:bodyPr>
          <a:lstStyle/>
          <a:p>
            <a:r>
              <a:rPr lang="en-US" b="1" dirty="0">
                <a:solidFill>
                  <a:srgbClr val="0070C0"/>
                </a:solidFill>
              </a:rPr>
              <a:t>Modeled Physics &amp; </a:t>
            </a:r>
            <a:r>
              <a:rPr lang="en-US" b="1" dirty="0" err="1">
                <a:solidFill>
                  <a:srgbClr val="0070C0"/>
                </a:solidFill>
              </a:rPr>
              <a:t>Numerics</a:t>
            </a:r>
            <a:endParaRPr lang="en-US" b="1" dirty="0">
              <a:solidFill>
                <a:srgbClr val="0070C0"/>
              </a:solidFill>
            </a:endParaRPr>
          </a:p>
          <a:p>
            <a:pPr marL="285750" indent="-171450">
              <a:buFont typeface="Arial" charset="0"/>
              <a:buChar char="•"/>
            </a:pPr>
            <a:r>
              <a:rPr lang="en-US" dirty="0"/>
              <a:t>Mean-quadrature hex8</a:t>
            </a:r>
          </a:p>
          <a:p>
            <a:pPr marL="285750" indent="-171450">
              <a:buFont typeface="Arial" charset="0"/>
              <a:buChar char="•"/>
            </a:pPr>
            <a:endParaRPr lang="en-US" sz="400" dirty="0"/>
          </a:p>
          <a:p>
            <a:pPr marL="285750" indent="-171450">
              <a:buFont typeface="Arial" charset="0"/>
              <a:buChar char="•"/>
            </a:pPr>
            <a:r>
              <a:rPr lang="en-US" dirty="0" err="1"/>
              <a:t>Elasto</a:t>
            </a:r>
            <a:r>
              <a:rPr lang="en-US" dirty="0"/>
              <a:t>-</a:t>
            </a:r>
            <a:r>
              <a:rPr lang="en-US" dirty="0" err="1"/>
              <a:t>visco</a:t>
            </a:r>
            <a:r>
              <a:rPr lang="en-US" dirty="0"/>
              <a:t>-plastic constitutive model</a:t>
            </a:r>
          </a:p>
          <a:p>
            <a:pPr marL="285750" indent="-171450">
              <a:buFont typeface="Arial" charset="0"/>
              <a:buChar char="•"/>
            </a:pPr>
            <a:endParaRPr lang="en-US" sz="400" dirty="0"/>
          </a:p>
          <a:p>
            <a:pPr marL="285750" indent="-171450">
              <a:buFont typeface="Arial" charset="0"/>
              <a:buChar char="•"/>
            </a:pPr>
            <a:r>
              <a:rPr lang="en-US" dirty="0"/>
              <a:t>Thermal-mechanical (temp-dependent material)</a:t>
            </a:r>
          </a:p>
          <a:p>
            <a:pPr marL="285750" indent="-171450">
              <a:buFont typeface="Arial" charset="0"/>
              <a:buChar char="•"/>
            </a:pPr>
            <a:endParaRPr lang="en-US" sz="400" dirty="0"/>
          </a:p>
          <a:p>
            <a:pPr marL="285750" indent="-171450">
              <a:buFont typeface="Arial" charset="0"/>
              <a:buChar char="•"/>
            </a:pPr>
            <a:r>
              <a:rPr lang="en-US" dirty="0"/>
              <a:t>External heating above lid</a:t>
            </a:r>
          </a:p>
          <a:p>
            <a:pPr marL="285750" indent="-171450">
              <a:buFont typeface="Arial" charset="0"/>
              <a:buChar char="•"/>
            </a:pPr>
            <a:endParaRPr lang="en-US" sz="400" dirty="0"/>
          </a:p>
          <a:p>
            <a:pPr marL="285750" indent="-171450">
              <a:buFont typeface="Arial" charset="0"/>
              <a:buChar char="•"/>
            </a:pPr>
            <a:r>
              <a:rPr lang="en-US" dirty="0"/>
              <a:t>Ramped internal pressure</a:t>
            </a:r>
          </a:p>
          <a:p>
            <a:pPr marL="285750" indent="-171450">
              <a:buFont typeface="Arial" charset="0"/>
              <a:buChar char="•"/>
            </a:pPr>
            <a:endParaRPr lang="en-US" sz="400" dirty="0"/>
          </a:p>
          <a:p>
            <a:pPr marL="285750" indent="-171450">
              <a:buFont typeface="Arial" charset="0"/>
              <a:buChar char="•"/>
            </a:pPr>
            <a:r>
              <a:rPr lang="en-US" dirty="0"/>
              <a:t>Frictional contact between all parts</a:t>
            </a:r>
          </a:p>
          <a:p>
            <a:pPr marL="742950" lvl="1" indent="-171450">
              <a:buFont typeface="Arial" charset="0"/>
              <a:buChar char="•"/>
            </a:pPr>
            <a:endParaRPr lang="en-US" sz="400" dirty="0"/>
          </a:p>
          <a:p>
            <a:pPr marL="285750" indent="-171450">
              <a:buFont typeface="Arial" charset="0"/>
              <a:buChar char="•"/>
            </a:pPr>
            <a:r>
              <a:rPr lang="en-US" dirty="0"/>
              <a:t>Contact seating</a:t>
            </a:r>
          </a:p>
          <a:p>
            <a:pPr marL="285750" indent="-171450">
              <a:buFont typeface="Arial" charset="0"/>
              <a:buChar char="•"/>
            </a:pPr>
            <a:endParaRPr lang="en-US" sz="400" dirty="0"/>
          </a:p>
          <a:p>
            <a:pPr marL="285750" indent="-171450">
              <a:buFont typeface="Arial" charset="0"/>
              <a:buChar char="•"/>
            </a:pPr>
            <a:r>
              <a:rPr lang="en-US" dirty="0"/>
              <a:t>Transition from static to dynamic as lid/threads disengage due to pressure &amp; thermal softening</a:t>
            </a:r>
          </a:p>
          <a:p>
            <a:pPr marL="742950" lvl="1" indent="-171450">
              <a:buFont typeface="Arial" charset="0"/>
              <a:buChar char="•"/>
            </a:pPr>
            <a:endParaRPr lang="en-US" sz="400" dirty="0"/>
          </a:p>
          <a:p>
            <a:pPr marL="285750" indent="-171450">
              <a:buFont typeface="Arial" charset="0"/>
              <a:buChar char="•"/>
            </a:pPr>
            <a:r>
              <a:rPr lang="en-US" dirty="0"/>
              <a:t>Multiple stick-slip transitions</a:t>
            </a:r>
          </a:p>
        </p:txBody>
      </p:sp>
      <p:pic>
        <p:nvPicPr>
          <p:cNvPr id="6" name="Picture 5">
            <a:extLst>
              <a:ext uri="{FF2B5EF4-FFF2-40B4-BE49-F238E27FC236}">
                <a16:creationId xmlns:a16="http://schemas.microsoft.com/office/drawing/2014/main" id="{01E43D58-56E5-41CE-B953-9536C136C5B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4038" y="1077365"/>
            <a:ext cx="3918750" cy="3995488"/>
          </a:xfrm>
          <a:prstGeom prst="rect">
            <a:avLst/>
          </a:prstGeom>
        </p:spPr>
      </p:pic>
      <p:sp>
        <p:nvSpPr>
          <p:cNvPr id="7" name="TextBox 6">
            <a:extLst>
              <a:ext uri="{FF2B5EF4-FFF2-40B4-BE49-F238E27FC236}">
                <a16:creationId xmlns:a16="http://schemas.microsoft.com/office/drawing/2014/main" id="{2DF169A1-AB8C-4F1C-885A-0C648743E86D}"/>
              </a:ext>
            </a:extLst>
          </p:cNvPr>
          <p:cNvSpPr txBox="1"/>
          <p:nvPr/>
        </p:nvSpPr>
        <p:spPr>
          <a:xfrm>
            <a:off x="9145474" y="1297570"/>
            <a:ext cx="1082348" cy="369332"/>
          </a:xfrm>
          <a:prstGeom prst="rect">
            <a:avLst/>
          </a:prstGeom>
          <a:noFill/>
        </p:spPr>
        <p:txBody>
          <a:bodyPr wrap="none" rtlCol="0">
            <a:spAutoFit/>
          </a:bodyPr>
          <a:lstStyle/>
          <a:p>
            <a:r>
              <a:rPr lang="en-US" b="1"/>
              <a:t>fastener</a:t>
            </a:r>
            <a:endParaRPr lang="en-US" b="1" dirty="0"/>
          </a:p>
        </p:txBody>
      </p:sp>
      <p:sp>
        <p:nvSpPr>
          <p:cNvPr id="8" name="TextBox 7">
            <a:extLst>
              <a:ext uri="{FF2B5EF4-FFF2-40B4-BE49-F238E27FC236}">
                <a16:creationId xmlns:a16="http://schemas.microsoft.com/office/drawing/2014/main" id="{93A228DA-3EC3-48C3-942D-CFCD6F6C9BC7}"/>
              </a:ext>
            </a:extLst>
          </p:cNvPr>
          <p:cNvSpPr txBox="1"/>
          <p:nvPr/>
        </p:nvSpPr>
        <p:spPr>
          <a:xfrm>
            <a:off x="7684642" y="1168834"/>
            <a:ext cx="453970" cy="369332"/>
          </a:xfrm>
          <a:prstGeom prst="rect">
            <a:avLst/>
          </a:prstGeom>
          <a:noFill/>
        </p:spPr>
        <p:txBody>
          <a:bodyPr wrap="none" rtlCol="0">
            <a:spAutoFit/>
          </a:bodyPr>
          <a:lstStyle/>
          <a:p>
            <a:r>
              <a:rPr lang="en-US" b="1" dirty="0"/>
              <a:t>lid</a:t>
            </a:r>
          </a:p>
        </p:txBody>
      </p:sp>
      <p:sp>
        <p:nvSpPr>
          <p:cNvPr id="9" name="TextBox 8">
            <a:extLst>
              <a:ext uri="{FF2B5EF4-FFF2-40B4-BE49-F238E27FC236}">
                <a16:creationId xmlns:a16="http://schemas.microsoft.com/office/drawing/2014/main" id="{EF4AB38C-FDB6-4E12-B45D-BD67B5C97524}"/>
              </a:ext>
            </a:extLst>
          </p:cNvPr>
          <p:cNvSpPr txBox="1"/>
          <p:nvPr/>
        </p:nvSpPr>
        <p:spPr>
          <a:xfrm>
            <a:off x="10279812" y="5316410"/>
            <a:ext cx="620683" cy="369332"/>
          </a:xfrm>
          <a:prstGeom prst="rect">
            <a:avLst/>
          </a:prstGeom>
          <a:noFill/>
        </p:spPr>
        <p:txBody>
          <a:bodyPr wrap="none" rtlCol="0">
            <a:spAutoFit/>
          </a:bodyPr>
          <a:lstStyle/>
          <a:p>
            <a:r>
              <a:rPr lang="en-US" b="1"/>
              <a:t>wall</a:t>
            </a:r>
            <a:endParaRPr lang="en-US" b="1" dirty="0"/>
          </a:p>
        </p:txBody>
      </p:sp>
      <p:cxnSp>
        <p:nvCxnSpPr>
          <p:cNvPr id="10" name="Straight Arrow Connector 9">
            <a:extLst>
              <a:ext uri="{FF2B5EF4-FFF2-40B4-BE49-F238E27FC236}">
                <a16:creationId xmlns:a16="http://schemas.microsoft.com/office/drawing/2014/main" id="{185DB147-E239-456E-B37A-46D9D53CBE40}"/>
              </a:ext>
            </a:extLst>
          </p:cNvPr>
          <p:cNvCxnSpPr/>
          <p:nvPr/>
        </p:nvCxnSpPr>
        <p:spPr>
          <a:xfrm>
            <a:off x="8090007" y="1448208"/>
            <a:ext cx="268001" cy="25519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39787A19-9E96-4D12-8A4A-448566C1CC5D}"/>
              </a:ext>
            </a:extLst>
          </p:cNvPr>
          <p:cNvCxnSpPr/>
          <p:nvPr/>
        </p:nvCxnSpPr>
        <p:spPr>
          <a:xfrm flipV="1">
            <a:off x="10186467" y="1411410"/>
            <a:ext cx="438330" cy="8162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6A6CF63B-9920-466D-AF9D-61B485BA6B78}"/>
              </a:ext>
            </a:extLst>
          </p:cNvPr>
          <p:cNvCxnSpPr/>
          <p:nvPr/>
        </p:nvCxnSpPr>
        <p:spPr>
          <a:xfrm flipV="1">
            <a:off x="10596781" y="5082792"/>
            <a:ext cx="133925" cy="27060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89776AE5-60F9-46E6-ACB5-274138B10444}"/>
              </a:ext>
            </a:extLst>
          </p:cNvPr>
          <p:cNvCxnSpPr/>
          <p:nvPr/>
        </p:nvCxnSpPr>
        <p:spPr>
          <a:xfrm flipV="1">
            <a:off x="7320323" y="2095289"/>
            <a:ext cx="8024" cy="342878"/>
          </a:xfrm>
          <a:prstGeom prst="straightConnector1">
            <a:avLst/>
          </a:prstGeom>
          <a:ln w="12700">
            <a:solidFill>
              <a:schemeClr val="tx1"/>
            </a:solidFill>
            <a:tailEnd type="arrow" w="sm" len="sm"/>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B1A41B77-71D0-4E2E-87B5-AFDCAC3CC835}"/>
              </a:ext>
            </a:extLst>
          </p:cNvPr>
          <p:cNvCxnSpPr/>
          <p:nvPr/>
        </p:nvCxnSpPr>
        <p:spPr>
          <a:xfrm flipV="1">
            <a:off x="7910039" y="2088665"/>
            <a:ext cx="8024" cy="342878"/>
          </a:xfrm>
          <a:prstGeom prst="straightConnector1">
            <a:avLst/>
          </a:prstGeom>
          <a:ln w="12700">
            <a:solidFill>
              <a:schemeClr val="tx1"/>
            </a:solidFill>
            <a:tailEnd type="arrow" w="sm" len="sm"/>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6CD5049C-B65C-47DD-8182-03EBEB5F1DA6}"/>
              </a:ext>
            </a:extLst>
          </p:cNvPr>
          <p:cNvCxnSpPr/>
          <p:nvPr/>
        </p:nvCxnSpPr>
        <p:spPr>
          <a:xfrm flipV="1">
            <a:off x="8536210" y="2088663"/>
            <a:ext cx="8024" cy="342878"/>
          </a:xfrm>
          <a:prstGeom prst="straightConnector1">
            <a:avLst/>
          </a:prstGeom>
          <a:ln w="12700">
            <a:solidFill>
              <a:schemeClr val="tx1"/>
            </a:solidFill>
            <a:tailEnd type="arrow" w="sm" len="sm"/>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29381EE2-7D9F-4691-BA32-20E9F10B4C1F}"/>
              </a:ext>
            </a:extLst>
          </p:cNvPr>
          <p:cNvCxnSpPr/>
          <p:nvPr/>
        </p:nvCxnSpPr>
        <p:spPr>
          <a:xfrm flipV="1">
            <a:off x="9125926" y="2082039"/>
            <a:ext cx="8024" cy="342878"/>
          </a:xfrm>
          <a:prstGeom prst="straightConnector1">
            <a:avLst/>
          </a:prstGeom>
          <a:ln w="12700">
            <a:solidFill>
              <a:schemeClr val="tx1"/>
            </a:solidFill>
            <a:tailEnd type="arrow" w="sm" len="sm"/>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44E05B05-0887-4EE1-A786-CEF093A5F6CA}"/>
              </a:ext>
            </a:extLst>
          </p:cNvPr>
          <p:cNvCxnSpPr/>
          <p:nvPr/>
        </p:nvCxnSpPr>
        <p:spPr>
          <a:xfrm flipV="1">
            <a:off x="9738845" y="2088663"/>
            <a:ext cx="8024" cy="342878"/>
          </a:xfrm>
          <a:prstGeom prst="straightConnector1">
            <a:avLst/>
          </a:prstGeom>
          <a:ln w="12700">
            <a:solidFill>
              <a:schemeClr val="tx1"/>
            </a:solidFill>
            <a:tailEnd type="arrow" w="sm" len="sm"/>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313E2A5A-DF41-41C8-B67E-D3970D6FAFD0}"/>
              </a:ext>
            </a:extLst>
          </p:cNvPr>
          <p:cNvCxnSpPr/>
          <p:nvPr/>
        </p:nvCxnSpPr>
        <p:spPr>
          <a:xfrm flipV="1">
            <a:off x="10240649" y="2095289"/>
            <a:ext cx="260536" cy="342878"/>
          </a:xfrm>
          <a:prstGeom prst="straightConnector1">
            <a:avLst/>
          </a:prstGeom>
          <a:ln w="12700">
            <a:solidFill>
              <a:schemeClr val="tx1"/>
            </a:solidFill>
            <a:tailEnd type="arrow" w="sm" len="sm"/>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0A40303B-2E38-4AB8-9583-2BEB3FCF7028}"/>
              </a:ext>
            </a:extLst>
          </p:cNvPr>
          <p:cNvCxnSpPr/>
          <p:nvPr/>
        </p:nvCxnSpPr>
        <p:spPr>
          <a:xfrm rot="5400000" flipV="1">
            <a:off x="10401452" y="2635317"/>
            <a:ext cx="8024" cy="342878"/>
          </a:xfrm>
          <a:prstGeom prst="straightConnector1">
            <a:avLst/>
          </a:prstGeom>
          <a:ln w="12700">
            <a:solidFill>
              <a:schemeClr val="tx1"/>
            </a:solidFill>
            <a:tailEnd type="arrow" w="sm" len="sm"/>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3712AA3-4AA4-49CE-A888-AEA59E94E0E8}"/>
              </a:ext>
            </a:extLst>
          </p:cNvPr>
          <p:cNvCxnSpPr/>
          <p:nvPr/>
        </p:nvCxnSpPr>
        <p:spPr>
          <a:xfrm rot="5400000" flipV="1">
            <a:off x="10408076" y="3225033"/>
            <a:ext cx="8024" cy="342878"/>
          </a:xfrm>
          <a:prstGeom prst="straightConnector1">
            <a:avLst/>
          </a:prstGeom>
          <a:ln w="12700">
            <a:solidFill>
              <a:schemeClr val="tx1"/>
            </a:solidFill>
            <a:tailEnd type="arrow" w="sm" len="sm"/>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DA4DF9A4-0A5C-45BA-BA05-6052E41D4931}"/>
              </a:ext>
            </a:extLst>
          </p:cNvPr>
          <p:cNvCxnSpPr/>
          <p:nvPr/>
        </p:nvCxnSpPr>
        <p:spPr>
          <a:xfrm rot="5400000" flipV="1">
            <a:off x="10408078" y="3851204"/>
            <a:ext cx="8024" cy="342878"/>
          </a:xfrm>
          <a:prstGeom prst="straightConnector1">
            <a:avLst/>
          </a:prstGeom>
          <a:ln w="12700">
            <a:solidFill>
              <a:schemeClr val="tx1"/>
            </a:solidFill>
            <a:tailEnd type="arrow" w="sm" len="sm"/>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AC70A241-7C19-46E4-B9CE-A4D8497A8002}"/>
              </a:ext>
            </a:extLst>
          </p:cNvPr>
          <p:cNvCxnSpPr/>
          <p:nvPr/>
        </p:nvCxnSpPr>
        <p:spPr>
          <a:xfrm rot="5400000" flipV="1">
            <a:off x="10414702" y="4440920"/>
            <a:ext cx="8024" cy="342878"/>
          </a:xfrm>
          <a:prstGeom prst="straightConnector1">
            <a:avLst/>
          </a:prstGeom>
          <a:ln w="12700">
            <a:solidFill>
              <a:schemeClr val="tx1"/>
            </a:solidFill>
            <a:tailEnd type="arrow" w="sm" len="sm"/>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E36502B6-1C9B-421C-ABD6-52520BF4FFF3}"/>
              </a:ext>
            </a:extLst>
          </p:cNvPr>
          <p:cNvCxnSpPr/>
          <p:nvPr/>
        </p:nvCxnSpPr>
        <p:spPr>
          <a:xfrm flipH="1">
            <a:off x="7320323" y="2431541"/>
            <a:ext cx="2926952" cy="6626"/>
          </a:xfrm>
          <a:prstGeom prst="straightConnector1">
            <a:avLst/>
          </a:prstGeom>
          <a:ln w="19050">
            <a:solidFill>
              <a:schemeClr val="tx1"/>
            </a:solidFill>
            <a:tailEnd type="none" w="sm" len="sm"/>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0428DEF3-2A51-4E04-8AEF-62AC8CF57F23}"/>
              </a:ext>
            </a:extLst>
          </p:cNvPr>
          <p:cNvCxnSpPr/>
          <p:nvPr/>
        </p:nvCxnSpPr>
        <p:spPr>
          <a:xfrm flipH="1">
            <a:off x="10227825" y="2438167"/>
            <a:ext cx="19450" cy="2557427"/>
          </a:xfrm>
          <a:prstGeom prst="straightConnector1">
            <a:avLst/>
          </a:prstGeom>
          <a:ln w="19050">
            <a:solidFill>
              <a:schemeClr val="tx1"/>
            </a:solidFill>
            <a:tailEnd type="none" w="sm" len="sm"/>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F0E8176C-9BB7-4432-B6BC-989E40B8049C}"/>
              </a:ext>
            </a:extLst>
          </p:cNvPr>
          <p:cNvSpPr txBox="1"/>
          <p:nvPr/>
        </p:nvSpPr>
        <p:spPr>
          <a:xfrm>
            <a:off x="9558038" y="2553310"/>
            <a:ext cx="556563" cy="369332"/>
          </a:xfrm>
          <a:prstGeom prst="rect">
            <a:avLst/>
          </a:prstGeom>
          <a:noFill/>
        </p:spPr>
        <p:txBody>
          <a:bodyPr wrap="none" rtlCol="0">
            <a:spAutoFit/>
          </a:bodyPr>
          <a:lstStyle/>
          <a:p>
            <a:r>
              <a:rPr lang="en-US"/>
              <a:t>P(t)</a:t>
            </a:r>
            <a:endParaRPr lang="en-US" dirty="0"/>
          </a:p>
        </p:txBody>
      </p:sp>
      <p:pic>
        <p:nvPicPr>
          <p:cNvPr id="26" name="Picture 25">
            <a:extLst>
              <a:ext uri="{FF2B5EF4-FFF2-40B4-BE49-F238E27FC236}">
                <a16:creationId xmlns:a16="http://schemas.microsoft.com/office/drawing/2014/main" id="{D3881810-2486-4405-B62E-3771DDF7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8982" y="3202806"/>
            <a:ext cx="2742114" cy="2946209"/>
          </a:xfrm>
          <a:prstGeom prst="rect">
            <a:avLst/>
          </a:prstGeom>
          <a:ln w="25400">
            <a:solidFill>
              <a:schemeClr val="tx1"/>
            </a:solidFill>
          </a:ln>
        </p:spPr>
      </p:pic>
      <p:sp>
        <p:nvSpPr>
          <p:cNvPr id="27" name="TextBox 26">
            <a:extLst>
              <a:ext uri="{FF2B5EF4-FFF2-40B4-BE49-F238E27FC236}">
                <a16:creationId xmlns:a16="http://schemas.microsoft.com/office/drawing/2014/main" id="{2878C36E-64DA-45E9-AB3B-8195762A766D}"/>
              </a:ext>
            </a:extLst>
          </p:cNvPr>
          <p:cNvSpPr txBox="1"/>
          <p:nvPr/>
        </p:nvSpPr>
        <p:spPr>
          <a:xfrm>
            <a:off x="6976698" y="3786132"/>
            <a:ext cx="1577491" cy="338554"/>
          </a:xfrm>
          <a:prstGeom prst="rect">
            <a:avLst/>
          </a:prstGeom>
          <a:solidFill>
            <a:schemeClr val="bg1"/>
          </a:solidFill>
        </p:spPr>
        <p:txBody>
          <a:bodyPr wrap="square" rtlCol="0">
            <a:spAutoFit/>
          </a:bodyPr>
          <a:lstStyle/>
          <a:p>
            <a:pPr algn="ctr"/>
            <a:r>
              <a:rPr lang="en-US" sz="1600" dirty="0"/>
              <a:t>plastic strain</a:t>
            </a:r>
          </a:p>
        </p:txBody>
      </p:sp>
      <p:sp>
        <p:nvSpPr>
          <p:cNvPr id="28" name="TextBox 27">
            <a:extLst>
              <a:ext uri="{FF2B5EF4-FFF2-40B4-BE49-F238E27FC236}">
                <a16:creationId xmlns:a16="http://schemas.microsoft.com/office/drawing/2014/main" id="{52F798BA-635E-4C0E-86E4-B8CAB8584B3D}"/>
              </a:ext>
            </a:extLst>
          </p:cNvPr>
          <p:cNvSpPr txBox="1"/>
          <p:nvPr/>
        </p:nvSpPr>
        <p:spPr>
          <a:xfrm>
            <a:off x="6936941" y="5187117"/>
            <a:ext cx="1577491" cy="923330"/>
          </a:xfrm>
          <a:prstGeom prst="rect">
            <a:avLst/>
          </a:prstGeom>
          <a:noFill/>
        </p:spPr>
        <p:txBody>
          <a:bodyPr wrap="square" rtlCol="0">
            <a:spAutoFit/>
          </a:bodyPr>
          <a:lstStyle/>
          <a:p>
            <a:r>
              <a:rPr lang="en-US" dirty="0"/>
              <a:t>Final state:</a:t>
            </a:r>
            <a:br>
              <a:rPr lang="en-US"/>
            </a:br>
            <a:r>
              <a:rPr lang="en-US"/>
              <a:t>threads disengaged</a:t>
            </a:r>
            <a:endParaRPr lang="en-US" dirty="0"/>
          </a:p>
        </p:txBody>
      </p:sp>
    </p:spTree>
    <p:extLst>
      <p:ext uri="{BB962C8B-B14F-4D97-AF65-F5344CB8AC3E}">
        <p14:creationId xmlns:p14="http://schemas.microsoft.com/office/powerpoint/2010/main" val="316870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50E9D-B656-4FA1-BD28-397D07C007EF}"/>
              </a:ext>
            </a:extLst>
          </p:cNvPr>
          <p:cNvSpPr>
            <a:spLocks noGrp="1"/>
          </p:cNvSpPr>
          <p:nvPr>
            <p:ph type="title"/>
          </p:nvPr>
        </p:nvSpPr>
        <p:spPr/>
        <p:txBody>
          <a:bodyPr/>
          <a:lstStyle/>
          <a:p>
            <a:r>
              <a:rPr lang="en-US" dirty="0"/>
              <a:t>Debugging example 3: Pressurized can</a:t>
            </a:r>
          </a:p>
        </p:txBody>
      </p:sp>
      <p:sp>
        <p:nvSpPr>
          <p:cNvPr id="4" name="Slide Number Placeholder 3">
            <a:extLst>
              <a:ext uri="{FF2B5EF4-FFF2-40B4-BE49-F238E27FC236}">
                <a16:creationId xmlns:a16="http://schemas.microsoft.com/office/drawing/2014/main" id="{5224F8B9-DE45-4DCE-A0DB-C8711712EA3C}"/>
              </a:ext>
            </a:extLst>
          </p:cNvPr>
          <p:cNvSpPr>
            <a:spLocks noGrp="1"/>
          </p:cNvSpPr>
          <p:nvPr>
            <p:ph type="sldNum" sz="quarter" idx="4"/>
          </p:nvPr>
        </p:nvSpPr>
        <p:spPr/>
        <p:txBody>
          <a:bodyPr/>
          <a:lstStyle/>
          <a:p>
            <a:pPr algn="ctr"/>
            <a:fld id="{F6B149FD-26F7-3645-B4E7-BA8B8CC5EEA8}" type="slidenum">
              <a:rPr lang="en-US" smtClean="0"/>
              <a:pPr algn="ctr"/>
              <a:t>199</a:t>
            </a:fld>
            <a:endParaRPr lang="en-US" dirty="0"/>
          </a:p>
        </p:txBody>
      </p:sp>
      <p:sp>
        <p:nvSpPr>
          <p:cNvPr id="8" name="TextBox 7">
            <a:extLst>
              <a:ext uri="{FF2B5EF4-FFF2-40B4-BE49-F238E27FC236}">
                <a16:creationId xmlns:a16="http://schemas.microsoft.com/office/drawing/2014/main" id="{1BE04FE1-410E-40AF-A514-6188326A18CF}"/>
              </a:ext>
            </a:extLst>
          </p:cNvPr>
          <p:cNvSpPr txBox="1"/>
          <p:nvPr/>
        </p:nvSpPr>
        <p:spPr>
          <a:xfrm>
            <a:off x="1577008" y="1547124"/>
            <a:ext cx="4244009" cy="403187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defPPr>
              <a:defRPr lang="en-US"/>
            </a:defPPr>
            <a:lvl1pPr>
              <a:defRPr sz="1000">
                <a:latin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begin implicit dynamics</a:t>
            </a:r>
          </a:p>
          <a:p>
            <a:r>
              <a:rPr lang="en-US" dirty="0">
                <a:solidFill>
                  <a:schemeClr val="tx1"/>
                </a:solidFill>
              </a:rPr>
              <a:t>  # switch from statics to dynamics</a:t>
            </a:r>
          </a:p>
          <a:p>
            <a:r>
              <a:rPr lang="en-US" dirty="0">
                <a:solidFill>
                  <a:schemeClr val="tx1"/>
                </a:solidFill>
              </a:rPr>
              <a:t>  # before lid starts disengaging</a:t>
            </a:r>
          </a:p>
          <a:p>
            <a:r>
              <a:rPr lang="en-US" dirty="0">
                <a:solidFill>
                  <a:schemeClr val="tx1"/>
                </a:solidFill>
              </a:rPr>
              <a:t>  active periods = p2 </a:t>
            </a:r>
          </a:p>
          <a:p>
            <a:r>
              <a:rPr lang="en-US" dirty="0">
                <a:solidFill>
                  <a:schemeClr val="tx1"/>
                </a:solidFill>
              </a:rPr>
              <a:t>end</a:t>
            </a:r>
          </a:p>
          <a:p>
            <a:endParaRPr lang="en-US" dirty="0">
              <a:solidFill>
                <a:schemeClr val="tx1"/>
              </a:solidFill>
            </a:endParaRPr>
          </a:p>
          <a:p>
            <a:r>
              <a:rPr lang="en-US" dirty="0">
                <a:solidFill>
                  <a:schemeClr val="tx1"/>
                </a:solidFill>
              </a:rPr>
              <a:t>begin adaptive time stepping</a:t>
            </a:r>
          </a:p>
          <a:p>
            <a:r>
              <a:rPr lang="en-US" dirty="0">
                <a:solidFill>
                  <a:schemeClr val="tx1"/>
                </a:solidFill>
              </a:rPr>
              <a:t>  cutback factor = 0.5</a:t>
            </a:r>
          </a:p>
          <a:p>
            <a:r>
              <a:rPr lang="en-US" dirty="0">
                <a:solidFill>
                  <a:schemeClr val="tx1"/>
                </a:solidFill>
              </a:rPr>
              <a:t>  maximum failure cutbacks = 4</a:t>
            </a:r>
          </a:p>
          <a:p>
            <a:r>
              <a:rPr lang="en-US" dirty="0">
                <a:solidFill>
                  <a:schemeClr val="tx1"/>
                </a:solidFill>
              </a:rPr>
              <a:t>end adaptive time stepping</a:t>
            </a:r>
          </a:p>
          <a:p>
            <a:endParaRPr lang="en-US" dirty="0">
              <a:solidFill>
                <a:schemeClr val="tx1"/>
              </a:solidFill>
            </a:endParaRPr>
          </a:p>
          <a:p>
            <a:r>
              <a:rPr lang="en-US" dirty="0">
                <a:solidFill>
                  <a:schemeClr val="tx1"/>
                </a:solidFill>
              </a:rPr>
              <a:t>begin contact definition sliding</a:t>
            </a:r>
          </a:p>
          <a:p>
            <a:r>
              <a:rPr lang="en-US" dirty="0">
                <a:solidFill>
                  <a:schemeClr val="tx1"/>
                </a:solidFill>
              </a:rPr>
              <a:t>  skin all blocks = on</a:t>
            </a:r>
          </a:p>
          <a:p>
            <a:r>
              <a:rPr lang="is-IS" dirty="0">
                <a:solidFill>
                  <a:schemeClr val="tx1"/>
                </a:solidFill>
              </a:rPr>
              <a:t>  begin friction model const_friction</a:t>
            </a:r>
          </a:p>
          <a:p>
            <a:r>
              <a:rPr lang="is-IS" dirty="0">
                <a:solidFill>
                  <a:schemeClr val="tx1"/>
                </a:solidFill>
              </a:rPr>
              <a:t>    friction coefficient = 0.3</a:t>
            </a:r>
          </a:p>
          <a:p>
            <a:r>
              <a:rPr lang="is-IS" dirty="0">
                <a:solidFill>
                  <a:schemeClr val="tx1"/>
                </a:solidFill>
              </a:rPr>
              <a:t>  end friction model const_friction</a:t>
            </a:r>
            <a:endParaRPr lang="en-US" dirty="0">
              <a:solidFill>
                <a:schemeClr val="tx1"/>
              </a:solidFill>
            </a:endParaRPr>
          </a:p>
          <a:p>
            <a:r>
              <a:rPr lang="en-US" dirty="0">
                <a:solidFill>
                  <a:schemeClr val="tx1"/>
                </a:solidFill>
              </a:rPr>
              <a:t>  begin interaction defaults</a:t>
            </a:r>
          </a:p>
          <a:p>
            <a:r>
              <a:rPr lang="en-US" dirty="0">
                <a:solidFill>
                  <a:schemeClr val="tx1"/>
                </a:solidFill>
              </a:rPr>
              <a:t>    general contact = on</a:t>
            </a:r>
          </a:p>
          <a:p>
            <a:r>
              <a:rPr lang="en-US" dirty="0">
                <a:solidFill>
                  <a:schemeClr val="tx1"/>
                </a:solidFill>
              </a:rPr>
              <a:t>    self contact = off</a:t>
            </a:r>
          </a:p>
          <a:p>
            <a:r>
              <a:rPr lang="en-US" dirty="0">
                <a:solidFill>
                  <a:schemeClr val="tx1"/>
                </a:solidFill>
              </a:rPr>
              <a:t>    friction model = </a:t>
            </a:r>
            <a:r>
              <a:rPr lang="en-US" dirty="0" err="1">
                <a:solidFill>
                  <a:schemeClr val="tx1"/>
                </a:solidFill>
              </a:rPr>
              <a:t>const_friction</a:t>
            </a:r>
            <a:endParaRPr lang="en-US" dirty="0">
              <a:solidFill>
                <a:schemeClr val="tx1"/>
              </a:solidFill>
            </a:endParaRPr>
          </a:p>
          <a:p>
            <a:r>
              <a:rPr lang="en-US" dirty="0">
                <a:solidFill>
                  <a:schemeClr val="tx1"/>
                </a:solidFill>
              </a:rPr>
              <a:t>    al penalty = 0.005</a:t>
            </a:r>
          </a:p>
          <a:p>
            <a:r>
              <a:rPr lang="en-US" dirty="0">
                <a:solidFill>
                  <a:schemeClr val="tx1"/>
                </a:solidFill>
              </a:rPr>
              <a:t>  end interaction defaults</a:t>
            </a:r>
          </a:p>
          <a:p>
            <a:r>
              <a:rPr lang="en-US" dirty="0">
                <a:solidFill>
                  <a:schemeClr val="tx1"/>
                </a:solidFill>
              </a:rPr>
              <a:t>end contact definition sliding</a:t>
            </a:r>
          </a:p>
          <a:p>
            <a:endParaRPr lang="en-US" dirty="0">
              <a:solidFill>
                <a:schemeClr val="tx1"/>
              </a:solidFill>
            </a:endParaRPr>
          </a:p>
          <a:p>
            <a:r>
              <a:rPr lang="en-US" dirty="0">
                <a:solidFill>
                  <a:schemeClr val="tx1"/>
                </a:solidFill>
              </a:rPr>
              <a:t>### continued ...</a:t>
            </a:r>
          </a:p>
        </p:txBody>
      </p:sp>
      <p:sp>
        <p:nvSpPr>
          <p:cNvPr id="9" name="TextBox 8">
            <a:extLst>
              <a:ext uri="{FF2B5EF4-FFF2-40B4-BE49-F238E27FC236}">
                <a16:creationId xmlns:a16="http://schemas.microsoft.com/office/drawing/2014/main" id="{980202D3-D8AC-4BFC-B1E7-D8A96EEEBB54}"/>
              </a:ext>
            </a:extLst>
          </p:cNvPr>
          <p:cNvSpPr txBox="1"/>
          <p:nvPr/>
        </p:nvSpPr>
        <p:spPr>
          <a:xfrm>
            <a:off x="1739348" y="1076020"/>
            <a:ext cx="9144000" cy="369332"/>
          </a:xfrm>
          <a:prstGeom prst="rect">
            <a:avLst/>
          </a:prstGeom>
          <a:noFill/>
        </p:spPr>
        <p:txBody>
          <a:bodyPr wrap="square" rtlCol="0">
            <a:spAutoFit/>
          </a:bodyPr>
          <a:lstStyle/>
          <a:p>
            <a:pPr algn="ctr"/>
            <a:r>
              <a:rPr lang="en-US" b="1" dirty="0">
                <a:solidFill>
                  <a:srgbClr val="0070C0"/>
                </a:solidFill>
              </a:rPr>
              <a:t>Input Deck Settings of a Successful &amp; Efficient Analysis</a:t>
            </a:r>
          </a:p>
        </p:txBody>
      </p:sp>
      <p:sp>
        <p:nvSpPr>
          <p:cNvPr id="10" name="TextBox 9">
            <a:extLst>
              <a:ext uri="{FF2B5EF4-FFF2-40B4-BE49-F238E27FC236}">
                <a16:creationId xmlns:a16="http://schemas.microsoft.com/office/drawing/2014/main" id="{5D7A5F88-4FD9-4DD4-AD99-B8044F74E71F}"/>
              </a:ext>
            </a:extLst>
          </p:cNvPr>
          <p:cNvSpPr txBox="1"/>
          <p:nvPr/>
        </p:nvSpPr>
        <p:spPr>
          <a:xfrm>
            <a:off x="6370984" y="1586695"/>
            <a:ext cx="4383156" cy="3924151"/>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defPPr>
              <a:defRPr lang="en-US"/>
            </a:defPPr>
            <a:lvl1pPr>
              <a:defRPr sz="1000">
                <a:latin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begin solver</a:t>
            </a:r>
          </a:p>
          <a:p>
            <a:r>
              <a:rPr lang="en-US" dirty="0">
                <a:solidFill>
                  <a:schemeClr val="tx1"/>
                </a:solidFill>
              </a:rPr>
              <a:t>  begin </a:t>
            </a:r>
            <a:r>
              <a:rPr lang="en-US" dirty="0" err="1">
                <a:solidFill>
                  <a:schemeClr val="tx1"/>
                </a:solidFill>
              </a:rPr>
              <a:t>loadstep</a:t>
            </a:r>
            <a:r>
              <a:rPr lang="en-US" dirty="0">
                <a:solidFill>
                  <a:schemeClr val="tx1"/>
                </a:solidFill>
              </a:rPr>
              <a:t> predictor</a:t>
            </a:r>
          </a:p>
          <a:p>
            <a:r>
              <a:rPr lang="en-US" dirty="0">
                <a:solidFill>
                  <a:schemeClr val="tx1"/>
                </a:solidFill>
              </a:rPr>
              <a:t>    type = </a:t>
            </a:r>
            <a:r>
              <a:rPr lang="en-US" dirty="0" err="1">
                <a:solidFill>
                  <a:schemeClr val="tx1"/>
                </a:solidFill>
              </a:rPr>
              <a:t>scale_factor</a:t>
            </a:r>
            <a:endParaRPr lang="en-US" dirty="0">
              <a:solidFill>
                <a:schemeClr val="tx1"/>
              </a:solidFill>
            </a:endParaRPr>
          </a:p>
          <a:p>
            <a:r>
              <a:rPr lang="en-US" dirty="0">
                <a:solidFill>
                  <a:schemeClr val="tx1"/>
                </a:solidFill>
              </a:rPr>
              <a:t>    scale factor = 0.0</a:t>
            </a:r>
          </a:p>
          <a:p>
            <a:r>
              <a:rPr lang="en-US" dirty="0">
                <a:solidFill>
                  <a:schemeClr val="tx1"/>
                </a:solidFill>
              </a:rPr>
              <a:t>  end </a:t>
            </a:r>
            <a:r>
              <a:rPr lang="en-US" dirty="0" err="1">
                <a:solidFill>
                  <a:schemeClr val="tx1"/>
                </a:solidFill>
              </a:rPr>
              <a:t>loadstep</a:t>
            </a:r>
            <a:r>
              <a:rPr lang="en-US" dirty="0">
                <a:solidFill>
                  <a:schemeClr val="tx1"/>
                </a:solidFill>
              </a:rPr>
              <a:t> predictor</a:t>
            </a:r>
          </a:p>
          <a:p>
            <a:endParaRPr lang="en-US" dirty="0">
              <a:solidFill>
                <a:schemeClr val="tx1"/>
              </a:solidFill>
            </a:endParaRPr>
          </a:p>
          <a:p>
            <a:r>
              <a:rPr lang="en-US" dirty="0">
                <a:solidFill>
                  <a:schemeClr val="tx1"/>
                </a:solidFill>
              </a:rPr>
              <a:t>  begin control contact</a:t>
            </a:r>
          </a:p>
          <a:p>
            <a:r>
              <a:rPr lang="en-US" dirty="0">
                <a:solidFill>
                  <a:schemeClr val="tx1"/>
                </a:solidFill>
              </a:rPr>
              <a:t>    target relative residual = 1.0e-4</a:t>
            </a:r>
            <a:br>
              <a:rPr lang="en-US" dirty="0">
                <a:solidFill>
                  <a:schemeClr val="tx1"/>
                </a:solidFill>
              </a:rPr>
            </a:br>
            <a:r>
              <a:rPr lang="en-US" dirty="0">
                <a:solidFill>
                  <a:schemeClr val="tx1"/>
                </a:solidFill>
              </a:rPr>
              <a:t>    acceptable relative residual = 1.0e-3</a:t>
            </a:r>
          </a:p>
          <a:p>
            <a:r>
              <a:rPr lang="en-US" dirty="0">
                <a:solidFill>
                  <a:schemeClr val="tx1"/>
                </a:solidFill>
              </a:rPr>
              <a:t>    maximum iterations = 50</a:t>
            </a:r>
          </a:p>
          <a:p>
            <a:r>
              <a:rPr lang="en-US" dirty="0">
                <a:solidFill>
                  <a:schemeClr val="tx1"/>
                </a:solidFill>
              </a:rPr>
              <a:t>  end control contact</a:t>
            </a:r>
          </a:p>
          <a:p>
            <a:endParaRPr lang="en-US" dirty="0">
              <a:solidFill>
                <a:schemeClr val="tx1"/>
              </a:solidFill>
            </a:endParaRPr>
          </a:p>
          <a:p>
            <a:r>
              <a:rPr lang="en-US" dirty="0">
                <a:solidFill>
                  <a:schemeClr val="tx1"/>
                </a:solidFill>
              </a:rPr>
              <a:t>  begin cg</a:t>
            </a:r>
          </a:p>
          <a:p>
            <a:r>
              <a:rPr lang="en-US" dirty="0">
                <a:solidFill>
                  <a:schemeClr val="tx1"/>
                </a:solidFill>
              </a:rPr>
              <a:t>    target relative residual = 5.0e-5</a:t>
            </a:r>
          </a:p>
          <a:p>
            <a:r>
              <a:rPr lang="en-US" dirty="0">
                <a:solidFill>
                  <a:schemeClr val="tx1"/>
                </a:solidFill>
              </a:rPr>
              <a:t>    acceptable relative residual = 1.0e3</a:t>
            </a:r>
          </a:p>
          <a:p>
            <a:r>
              <a:rPr lang="en-US" dirty="0">
                <a:solidFill>
                  <a:schemeClr val="tx1"/>
                </a:solidFill>
              </a:rPr>
              <a:t>    maximum iterations = 30</a:t>
            </a:r>
          </a:p>
          <a:p>
            <a:r>
              <a:rPr lang="en-US" dirty="0">
                <a:solidFill>
                  <a:schemeClr val="tx1"/>
                </a:solidFill>
              </a:rPr>
              <a:t>    reference = </a:t>
            </a:r>
            <a:r>
              <a:rPr lang="en-US" dirty="0" err="1">
                <a:solidFill>
                  <a:schemeClr val="tx1"/>
                </a:solidFill>
              </a:rPr>
              <a:t>belytschko</a:t>
            </a:r>
            <a:endParaRPr lang="en-US" dirty="0">
              <a:solidFill>
                <a:schemeClr val="tx1"/>
              </a:solidFill>
            </a:endParaRPr>
          </a:p>
          <a:p>
            <a:r>
              <a:rPr lang="en-US" dirty="0">
                <a:solidFill>
                  <a:schemeClr val="tx1"/>
                </a:solidFill>
              </a:rPr>
              <a:t>    begin full tangent preconditioner</a:t>
            </a:r>
          </a:p>
          <a:p>
            <a:r>
              <a:rPr lang="en-US" dirty="0">
                <a:solidFill>
                  <a:schemeClr val="tx1"/>
                </a:solidFill>
              </a:rPr>
              <a:t>      nodal preconditioner = probe</a:t>
            </a:r>
          </a:p>
          <a:p>
            <a:r>
              <a:rPr lang="en-US" dirty="0">
                <a:solidFill>
                  <a:schemeClr val="tx1"/>
                </a:solidFill>
              </a:rPr>
              <a:t>      minimum smoothing iterations = 5</a:t>
            </a:r>
          </a:p>
          <a:p>
            <a:r>
              <a:rPr lang="en-US" dirty="0">
                <a:solidFill>
                  <a:schemeClr val="tx1"/>
                </a:solidFill>
              </a:rPr>
              <a:t>      small number of iterations = 20</a:t>
            </a:r>
          </a:p>
          <a:p>
            <a:r>
              <a:rPr lang="en-US" dirty="0">
                <a:solidFill>
                  <a:schemeClr val="tx1"/>
                </a:solidFill>
              </a:rPr>
              <a:t>    end full tangent preconditioner</a:t>
            </a:r>
          </a:p>
          <a:p>
            <a:r>
              <a:rPr lang="en-US" dirty="0">
                <a:solidFill>
                  <a:schemeClr val="tx1"/>
                </a:solidFill>
              </a:rPr>
              <a:t>  end cg</a:t>
            </a:r>
          </a:p>
          <a:p>
            <a:r>
              <a:rPr lang="en-US" dirty="0">
                <a:solidFill>
                  <a:schemeClr val="tx1"/>
                </a:solidFill>
              </a:rPr>
              <a:t>end solver</a:t>
            </a:r>
          </a:p>
        </p:txBody>
      </p:sp>
    </p:spTree>
    <p:extLst>
      <p:ext uri="{BB962C8B-B14F-4D97-AF65-F5344CB8AC3E}">
        <p14:creationId xmlns:p14="http://schemas.microsoft.com/office/powerpoint/2010/main" val="21381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fld id="{F6B149FD-26F7-3645-B4E7-BA8B8CC5EEA8}" type="slidenum">
              <a:rPr lang="en-US" smtClean="0"/>
              <a:pPr/>
              <a:t>2</a:t>
            </a:fld>
            <a:endParaRPr lang="en-US" dirty="0"/>
          </a:p>
        </p:txBody>
      </p:sp>
      <p:pic>
        <p:nvPicPr>
          <p:cNvPr id="5" name="Picture 4">
            <a:extLst>
              <a:ext uri="{FF2B5EF4-FFF2-40B4-BE49-F238E27FC236}">
                <a16:creationId xmlns:a16="http://schemas.microsoft.com/office/drawing/2014/main" id="{4751D50B-B14A-4A47-AFEB-2F2148D3C5AE}"/>
              </a:ext>
            </a:extLst>
          </p:cNvPr>
          <p:cNvPicPr>
            <a:picLocks noChangeAspect="1"/>
          </p:cNvPicPr>
          <p:nvPr/>
        </p:nvPicPr>
        <p:blipFill>
          <a:blip r:embed="rId2">
            <a:clrChange>
              <a:clrFrom>
                <a:srgbClr val="FFFFFF"/>
              </a:clrFrom>
              <a:clrTo>
                <a:srgbClr val="FFFFFF">
                  <a:alpha val="0"/>
                </a:srgbClr>
              </a:clrTo>
            </a:clrChange>
            <a:alphaModFix amt="20000"/>
          </a:blip>
          <a:stretch>
            <a:fillRect/>
          </a:stretch>
        </p:blipFill>
        <p:spPr>
          <a:xfrm>
            <a:off x="6696934" y="990599"/>
            <a:ext cx="5115217" cy="5191951"/>
          </a:xfrm>
          <a:prstGeom prst="rect">
            <a:avLst/>
          </a:prstGeom>
        </p:spPr>
      </p:pic>
      <p:graphicFrame>
        <p:nvGraphicFramePr>
          <p:cNvPr id="7" name="Table 7">
            <a:extLst>
              <a:ext uri="{FF2B5EF4-FFF2-40B4-BE49-F238E27FC236}">
                <a16:creationId xmlns:a16="http://schemas.microsoft.com/office/drawing/2014/main" id="{A28FFF8E-7AB7-4DBA-8786-5814B0C753F7}"/>
              </a:ext>
            </a:extLst>
          </p:cNvPr>
          <p:cNvGraphicFramePr>
            <a:graphicFrameLocks noGrp="1"/>
          </p:cNvGraphicFramePr>
          <p:nvPr>
            <p:extLst>
              <p:ext uri="{D42A27DB-BD31-4B8C-83A1-F6EECF244321}">
                <p14:modId xmlns:p14="http://schemas.microsoft.com/office/powerpoint/2010/main" val="4129297713"/>
              </p:ext>
            </p:extLst>
          </p:nvPr>
        </p:nvGraphicFramePr>
        <p:xfrm>
          <a:off x="946150" y="1379005"/>
          <a:ext cx="9947992" cy="3235960"/>
        </p:xfrm>
        <a:graphic>
          <a:graphicData uri="http://schemas.openxmlformats.org/drawingml/2006/table">
            <a:tbl>
              <a:tblPr firstRow="1" bandRow="1">
                <a:tableStyleId>{2D5ABB26-0587-4C30-8999-92F81FD0307C}</a:tableStyleId>
              </a:tblPr>
              <a:tblGrid>
                <a:gridCol w="1686495">
                  <a:extLst>
                    <a:ext uri="{9D8B030D-6E8A-4147-A177-3AD203B41FA5}">
                      <a16:colId xmlns:a16="http://schemas.microsoft.com/office/drawing/2014/main" val="1377532796"/>
                    </a:ext>
                  </a:extLst>
                </a:gridCol>
                <a:gridCol w="1480541">
                  <a:extLst>
                    <a:ext uri="{9D8B030D-6E8A-4147-A177-3AD203B41FA5}">
                      <a16:colId xmlns:a16="http://schemas.microsoft.com/office/drawing/2014/main" val="2037285701"/>
                    </a:ext>
                  </a:extLst>
                </a:gridCol>
                <a:gridCol w="1468884">
                  <a:extLst>
                    <a:ext uri="{9D8B030D-6E8A-4147-A177-3AD203B41FA5}">
                      <a16:colId xmlns:a16="http://schemas.microsoft.com/office/drawing/2014/main" val="55038533"/>
                    </a:ext>
                  </a:extLst>
                </a:gridCol>
                <a:gridCol w="5312072">
                  <a:extLst>
                    <a:ext uri="{9D8B030D-6E8A-4147-A177-3AD203B41FA5}">
                      <a16:colId xmlns:a16="http://schemas.microsoft.com/office/drawing/2014/main" val="426597979"/>
                    </a:ext>
                  </a:extLst>
                </a:gridCol>
              </a:tblGrid>
              <a:tr h="370840">
                <a:tc>
                  <a:txBody>
                    <a:bodyPr/>
                    <a:lstStyle/>
                    <a:p>
                      <a:endParaRPr lang="en-US" b="1" dirty="0"/>
                    </a:p>
                    <a:p>
                      <a:r>
                        <a:rPr lang="en-US" b="1" dirty="0"/>
                        <a:t>Date</a:t>
                      </a:r>
                    </a:p>
                  </a:txBody>
                  <a:tcPr/>
                </a:tc>
                <a:tc>
                  <a:txBody>
                    <a:bodyPr/>
                    <a:lstStyle/>
                    <a:p>
                      <a:r>
                        <a:rPr lang="en-US" b="1" dirty="0"/>
                        <a:t>Slide Version</a:t>
                      </a:r>
                    </a:p>
                  </a:txBody>
                  <a:tcPr/>
                </a:tc>
                <a:tc>
                  <a:txBody>
                    <a:bodyPr/>
                    <a:lstStyle/>
                    <a:p>
                      <a:endParaRPr lang="en-US" b="1" dirty="0"/>
                    </a:p>
                    <a:p>
                      <a:r>
                        <a:rPr lang="en-US" b="1" dirty="0"/>
                        <a:t>Release</a:t>
                      </a:r>
                    </a:p>
                  </a:txBody>
                  <a:tcPr/>
                </a:tc>
                <a:tc>
                  <a:txBody>
                    <a:bodyPr/>
                    <a:lstStyle/>
                    <a:p>
                      <a:endParaRPr lang="en-US" b="1" dirty="0"/>
                    </a:p>
                    <a:p>
                      <a:r>
                        <a:rPr lang="en-US" b="1" dirty="0"/>
                        <a:t>Notes</a:t>
                      </a:r>
                    </a:p>
                  </a:txBody>
                  <a:tcPr/>
                </a:tc>
                <a:extLst>
                  <a:ext uri="{0D108BD9-81ED-4DB2-BD59-A6C34878D82A}">
                    <a16:rowId xmlns:a16="http://schemas.microsoft.com/office/drawing/2014/main" val="1066091227"/>
                  </a:ext>
                </a:extLst>
              </a:tr>
              <a:tr h="370840">
                <a:tc>
                  <a:txBody>
                    <a:bodyPr/>
                    <a:lstStyle/>
                    <a:p>
                      <a:r>
                        <a:rPr lang="en-US" dirty="0"/>
                        <a:t>8/17/2023</a:t>
                      </a:r>
                    </a:p>
                  </a:txBody>
                  <a:tcPr/>
                </a:tc>
                <a:tc>
                  <a:txBody>
                    <a:bodyPr/>
                    <a:lstStyle/>
                    <a:p>
                      <a:r>
                        <a:rPr lang="en-US" dirty="0"/>
                        <a:t>1.0</a:t>
                      </a:r>
                    </a:p>
                  </a:txBody>
                  <a:tcPr/>
                </a:tc>
                <a:tc>
                  <a:txBody>
                    <a:bodyPr/>
                    <a:lstStyle/>
                    <a:p>
                      <a:r>
                        <a:rPr lang="en-US" dirty="0"/>
                        <a:t>5.14</a:t>
                      </a:r>
                    </a:p>
                  </a:txBody>
                  <a:tcPr/>
                </a:tc>
                <a:tc>
                  <a:txBody>
                    <a:bodyPr/>
                    <a:lstStyle/>
                    <a:p>
                      <a:r>
                        <a:rPr lang="en-US" dirty="0"/>
                        <a:t>Initial version</a:t>
                      </a:r>
                    </a:p>
                  </a:txBody>
                  <a:tcPr/>
                </a:tc>
                <a:extLst>
                  <a:ext uri="{0D108BD9-81ED-4DB2-BD59-A6C34878D82A}">
                    <a16:rowId xmlns:a16="http://schemas.microsoft.com/office/drawing/2014/main" val="802596215"/>
                  </a:ext>
                </a:extLst>
              </a:tr>
              <a:tr h="370840">
                <a:tc>
                  <a:txBody>
                    <a:bodyPr/>
                    <a:lstStyle/>
                    <a:p>
                      <a:r>
                        <a:rPr lang="en-US" dirty="0"/>
                        <a:t>10/11/2023</a:t>
                      </a:r>
                    </a:p>
                  </a:txBody>
                  <a:tcPr/>
                </a:tc>
                <a:tc>
                  <a:txBody>
                    <a:bodyPr/>
                    <a:lstStyle/>
                    <a:p>
                      <a:r>
                        <a:rPr lang="en-US" dirty="0"/>
                        <a:t>1.1</a:t>
                      </a:r>
                    </a:p>
                  </a:txBody>
                  <a:tcPr/>
                </a:tc>
                <a:tc>
                  <a:txBody>
                    <a:bodyPr/>
                    <a:lstStyle/>
                    <a:p>
                      <a:r>
                        <a:rPr lang="en-US" dirty="0"/>
                        <a:t>5.16</a:t>
                      </a:r>
                    </a:p>
                  </a:txBody>
                  <a:tcPr/>
                </a:tc>
                <a:tc>
                  <a:txBody>
                    <a:bodyPr/>
                    <a:lstStyle/>
                    <a:p>
                      <a:r>
                        <a:rPr lang="en-US" dirty="0"/>
                        <a:t>Add CUI Markings</a:t>
                      </a:r>
                      <a:r>
                        <a:rPr lang="en-US"/>
                        <a:t>; version </a:t>
                      </a:r>
                      <a:r>
                        <a:rPr lang="en-US" dirty="0"/>
                        <a:t>for </a:t>
                      </a:r>
                      <a:r>
                        <a:rPr lang="en-US"/>
                        <a:t>11/27 class.</a:t>
                      </a:r>
                    </a:p>
                  </a:txBody>
                  <a:tcPr/>
                </a:tc>
                <a:extLst>
                  <a:ext uri="{0D108BD9-81ED-4DB2-BD59-A6C34878D82A}">
                    <a16:rowId xmlns:a16="http://schemas.microsoft.com/office/drawing/2014/main" val="1105291592"/>
                  </a:ext>
                </a:extLst>
              </a:tr>
              <a:tr h="37084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39733750"/>
                  </a:ext>
                </a:extLst>
              </a:tr>
              <a:tr h="37084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72997223"/>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90735990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241551800"/>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599806338"/>
                  </a:ext>
                </a:extLst>
              </a:tr>
            </a:tbl>
          </a:graphicData>
        </a:graphic>
      </p:graphicFrame>
      <p:sp>
        <p:nvSpPr>
          <p:cNvPr id="2" name="Title 2">
            <a:extLst>
              <a:ext uri="{FF2B5EF4-FFF2-40B4-BE49-F238E27FC236}">
                <a16:creationId xmlns:a16="http://schemas.microsoft.com/office/drawing/2014/main" id="{C19B70D5-1A6E-27E9-5DAC-B65886BBCE1E}"/>
              </a:ext>
            </a:extLst>
          </p:cNvPr>
          <p:cNvSpPr txBox="1">
            <a:spLocks/>
          </p:cNvSpPr>
          <p:nvPr/>
        </p:nvSpPr>
        <p:spPr>
          <a:xfrm>
            <a:off x="762000" y="401338"/>
            <a:ext cx="10553700" cy="741662"/>
          </a:xfrm>
          <a:prstGeom prst="rect">
            <a:avLst/>
          </a:prstGeom>
        </p:spPr>
        <p:txBody>
          <a:bodyPr/>
          <a:lstStyle>
            <a:lvl1pPr algn="l" defTabSz="914354" rtl="0" eaLnBrk="1" latinLnBrk="0" hangingPunct="1">
              <a:lnSpc>
                <a:spcPct val="85000"/>
              </a:lnSpc>
              <a:spcBef>
                <a:spcPct val="0"/>
              </a:spcBef>
              <a:buNone/>
              <a:defRPr sz="2800" b="0" i="0" kern="1200" spc="100" baseline="0">
                <a:solidFill>
                  <a:schemeClr val="bg2">
                    <a:lumMod val="25000"/>
                  </a:schemeClr>
                </a:solidFill>
                <a:latin typeface="+mj-lt"/>
                <a:ea typeface="Open Sans SemiBold" panose="020B0606030504020204" pitchFamily="34" charset="0"/>
                <a:cs typeface="Open Sans SemiBold" panose="020B0606030504020204" pitchFamily="34" charset="0"/>
              </a:defRPr>
            </a:lvl1pPr>
          </a:lstStyle>
          <a:p>
            <a:r>
              <a:rPr lang="en-US" dirty="0"/>
              <a:t>Release Notes</a:t>
            </a:r>
          </a:p>
        </p:txBody>
      </p:sp>
    </p:spTree>
    <p:extLst>
      <p:ext uri="{BB962C8B-B14F-4D97-AF65-F5344CB8AC3E}">
        <p14:creationId xmlns:p14="http://schemas.microsoft.com/office/powerpoint/2010/main" val="305314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Section overview</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20</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1335741" y="1283273"/>
            <a:ext cx="9144000" cy="2462817"/>
            <a:chOff x="575953" y="1253529"/>
            <a:chExt cx="5883215" cy="1695224"/>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9"/>
              <a:ext cx="5883215" cy="137386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marL="285750" indent="-285750">
                <a:spcAft>
                  <a:spcPts val="1200"/>
                </a:spcAft>
                <a:buFont typeface="Arial" panose="020B0604020202020204" pitchFamily="34" charset="0"/>
                <a:buChar char="•"/>
              </a:pPr>
              <a:r>
                <a:rPr lang="en-US" dirty="0"/>
                <a:t>Use a simple 1D example </a:t>
              </a:r>
            </a:p>
            <a:p>
              <a:pPr marL="285750" indent="-285750">
                <a:spcAft>
                  <a:spcPts val="1200"/>
                </a:spcAft>
                <a:buFont typeface="Arial" panose="020B0604020202020204" pitchFamily="34" charset="0"/>
                <a:buChar char="•"/>
              </a:pPr>
              <a:r>
                <a:rPr lang="en-US" dirty="0"/>
                <a:t>Learn about implicit and explicit solvers</a:t>
              </a:r>
            </a:p>
            <a:p>
              <a:pPr marL="285750" indent="-285750">
                <a:spcAft>
                  <a:spcPts val="1200"/>
                </a:spcAft>
                <a:buFont typeface="Arial" panose="020B0604020202020204" pitchFamily="34" charset="0"/>
                <a:buChar char="•"/>
              </a:pPr>
              <a:r>
                <a:rPr lang="en-US" dirty="0"/>
                <a:t>Learn about different types of implicit solution</a:t>
              </a:r>
            </a:p>
            <a:p>
              <a:pPr marL="285750" indent="-285750">
                <a:spcAft>
                  <a:spcPts val="1200"/>
                </a:spcAft>
                <a:buFont typeface="Arial" panose="020B0604020202020204" pitchFamily="34" charset="0"/>
                <a:buChar char="•"/>
              </a:pPr>
              <a:r>
                <a:rPr lang="en-US" dirty="0"/>
                <a:t>Solve our 1D example in SIERRA/SM</a:t>
              </a:r>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n-US" dirty="0"/>
                <a:t>We will …</a:t>
              </a:r>
            </a:p>
          </p:txBody>
        </p:sp>
      </p:grpSp>
    </p:spTree>
    <p:extLst>
      <p:ext uri="{BB962C8B-B14F-4D97-AF65-F5344CB8AC3E}">
        <p14:creationId xmlns:p14="http://schemas.microsoft.com/office/powerpoint/2010/main" val="235142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B34FB8E-F67D-465E-A565-F61D6743F855}"/>
              </a:ext>
            </a:extLst>
          </p:cNvPr>
          <p:cNvSpPr txBox="1"/>
          <p:nvPr/>
        </p:nvSpPr>
        <p:spPr>
          <a:xfrm>
            <a:off x="1577008" y="1547124"/>
            <a:ext cx="4244009" cy="403187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defPPr>
              <a:defRPr lang="en-US"/>
            </a:defPPr>
            <a:lvl1pPr>
              <a:defRPr sz="1000">
                <a:latin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begin implicit dynamics</a:t>
            </a:r>
          </a:p>
          <a:p>
            <a:r>
              <a:rPr lang="en-US" dirty="0">
                <a:solidFill>
                  <a:schemeClr val="tx1"/>
                </a:solidFill>
              </a:rPr>
              <a:t>  # switch from statics to dynamics</a:t>
            </a:r>
          </a:p>
          <a:p>
            <a:r>
              <a:rPr lang="en-US" dirty="0">
                <a:solidFill>
                  <a:schemeClr val="tx1"/>
                </a:solidFill>
              </a:rPr>
              <a:t>  # before lid starts disengaging</a:t>
            </a:r>
          </a:p>
          <a:p>
            <a:r>
              <a:rPr lang="en-US" dirty="0">
                <a:solidFill>
                  <a:schemeClr val="tx1"/>
                </a:solidFill>
              </a:rPr>
              <a:t>  active periods = p2 </a:t>
            </a:r>
          </a:p>
          <a:p>
            <a:r>
              <a:rPr lang="en-US" dirty="0">
                <a:solidFill>
                  <a:schemeClr val="tx1"/>
                </a:solidFill>
              </a:rPr>
              <a:t>end</a:t>
            </a:r>
          </a:p>
          <a:p>
            <a:endParaRPr lang="en-US" dirty="0">
              <a:solidFill>
                <a:schemeClr val="tx1"/>
              </a:solidFill>
            </a:endParaRPr>
          </a:p>
          <a:p>
            <a:r>
              <a:rPr lang="en-US" dirty="0">
                <a:solidFill>
                  <a:schemeClr val="tx1"/>
                </a:solidFill>
              </a:rPr>
              <a:t>begin adaptive time stepping</a:t>
            </a:r>
          </a:p>
          <a:p>
            <a:r>
              <a:rPr lang="en-US" dirty="0">
                <a:solidFill>
                  <a:schemeClr val="tx1"/>
                </a:solidFill>
              </a:rPr>
              <a:t>  cutback factor = 0.5</a:t>
            </a:r>
          </a:p>
          <a:p>
            <a:r>
              <a:rPr lang="en-US" dirty="0">
                <a:solidFill>
                  <a:schemeClr val="tx1"/>
                </a:solidFill>
              </a:rPr>
              <a:t>  maximum failure cutbacks = 4</a:t>
            </a:r>
          </a:p>
          <a:p>
            <a:r>
              <a:rPr lang="en-US" dirty="0">
                <a:solidFill>
                  <a:schemeClr val="tx1"/>
                </a:solidFill>
              </a:rPr>
              <a:t>end adaptive time stepping</a:t>
            </a:r>
          </a:p>
          <a:p>
            <a:endParaRPr lang="en-US" dirty="0">
              <a:solidFill>
                <a:schemeClr val="tx1"/>
              </a:solidFill>
            </a:endParaRPr>
          </a:p>
          <a:p>
            <a:r>
              <a:rPr lang="en-US" dirty="0">
                <a:solidFill>
                  <a:schemeClr val="tx1"/>
                </a:solidFill>
              </a:rPr>
              <a:t>begin contact definition sliding</a:t>
            </a:r>
          </a:p>
          <a:p>
            <a:r>
              <a:rPr lang="en-US" dirty="0">
                <a:solidFill>
                  <a:schemeClr val="tx1"/>
                </a:solidFill>
              </a:rPr>
              <a:t>  skin all blocks = on</a:t>
            </a:r>
          </a:p>
          <a:p>
            <a:r>
              <a:rPr lang="is-IS" dirty="0">
                <a:solidFill>
                  <a:schemeClr val="tx1"/>
                </a:solidFill>
              </a:rPr>
              <a:t>  begin friction model const_friction</a:t>
            </a:r>
          </a:p>
          <a:p>
            <a:r>
              <a:rPr lang="is-IS" dirty="0">
                <a:solidFill>
                  <a:schemeClr val="tx1"/>
                </a:solidFill>
              </a:rPr>
              <a:t>    friction coefficient = 0.3</a:t>
            </a:r>
          </a:p>
          <a:p>
            <a:r>
              <a:rPr lang="is-IS" dirty="0">
                <a:solidFill>
                  <a:schemeClr val="tx1"/>
                </a:solidFill>
              </a:rPr>
              <a:t>  end friction model const_friction</a:t>
            </a:r>
            <a:endParaRPr lang="en-US" dirty="0">
              <a:solidFill>
                <a:schemeClr val="tx1"/>
              </a:solidFill>
            </a:endParaRPr>
          </a:p>
          <a:p>
            <a:r>
              <a:rPr lang="en-US" dirty="0">
                <a:solidFill>
                  <a:schemeClr val="tx1"/>
                </a:solidFill>
              </a:rPr>
              <a:t>  begin interaction defaults</a:t>
            </a:r>
          </a:p>
          <a:p>
            <a:r>
              <a:rPr lang="en-US" dirty="0">
                <a:solidFill>
                  <a:schemeClr val="tx1"/>
                </a:solidFill>
              </a:rPr>
              <a:t>    general contact = on</a:t>
            </a:r>
          </a:p>
          <a:p>
            <a:r>
              <a:rPr lang="en-US" dirty="0">
                <a:solidFill>
                  <a:schemeClr val="tx1"/>
                </a:solidFill>
              </a:rPr>
              <a:t>    self contact = off</a:t>
            </a:r>
          </a:p>
          <a:p>
            <a:r>
              <a:rPr lang="en-US" dirty="0">
                <a:solidFill>
                  <a:schemeClr val="tx1"/>
                </a:solidFill>
              </a:rPr>
              <a:t>    friction model = </a:t>
            </a:r>
            <a:r>
              <a:rPr lang="en-US" dirty="0" err="1">
                <a:solidFill>
                  <a:schemeClr val="tx1"/>
                </a:solidFill>
              </a:rPr>
              <a:t>const_friction</a:t>
            </a:r>
            <a:endParaRPr lang="en-US" dirty="0">
              <a:solidFill>
                <a:schemeClr val="tx1"/>
              </a:solidFill>
            </a:endParaRPr>
          </a:p>
          <a:p>
            <a:r>
              <a:rPr lang="en-US" dirty="0">
                <a:solidFill>
                  <a:schemeClr val="tx1"/>
                </a:solidFill>
              </a:rPr>
              <a:t>    al penalty = 0.005</a:t>
            </a:r>
          </a:p>
          <a:p>
            <a:r>
              <a:rPr lang="en-US" dirty="0">
                <a:solidFill>
                  <a:schemeClr val="tx1"/>
                </a:solidFill>
              </a:rPr>
              <a:t>  end interaction defaults</a:t>
            </a:r>
          </a:p>
          <a:p>
            <a:r>
              <a:rPr lang="en-US" dirty="0">
                <a:solidFill>
                  <a:schemeClr val="tx1"/>
                </a:solidFill>
              </a:rPr>
              <a:t>end contact definition sliding</a:t>
            </a:r>
          </a:p>
          <a:p>
            <a:endParaRPr lang="en-US" dirty="0">
              <a:solidFill>
                <a:schemeClr val="tx1"/>
              </a:solidFill>
            </a:endParaRPr>
          </a:p>
          <a:p>
            <a:r>
              <a:rPr lang="en-US" dirty="0">
                <a:solidFill>
                  <a:schemeClr val="tx1"/>
                </a:solidFill>
              </a:rPr>
              <a:t>### continued ...</a:t>
            </a:r>
          </a:p>
        </p:txBody>
      </p:sp>
      <p:sp>
        <p:nvSpPr>
          <p:cNvPr id="10" name="TextBox 9">
            <a:extLst>
              <a:ext uri="{FF2B5EF4-FFF2-40B4-BE49-F238E27FC236}">
                <a16:creationId xmlns:a16="http://schemas.microsoft.com/office/drawing/2014/main" id="{B80BF650-A0E6-49C0-9709-98542201EF13}"/>
              </a:ext>
            </a:extLst>
          </p:cNvPr>
          <p:cNvSpPr txBox="1"/>
          <p:nvPr/>
        </p:nvSpPr>
        <p:spPr>
          <a:xfrm>
            <a:off x="6370984" y="1586695"/>
            <a:ext cx="4383156" cy="3924151"/>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defPPr>
              <a:defRPr lang="en-US"/>
            </a:defPPr>
            <a:lvl1pPr>
              <a:defRPr sz="1000">
                <a:latin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begin solver</a:t>
            </a:r>
          </a:p>
          <a:p>
            <a:r>
              <a:rPr lang="en-US" dirty="0">
                <a:solidFill>
                  <a:schemeClr val="tx1"/>
                </a:solidFill>
              </a:rPr>
              <a:t>  begin </a:t>
            </a:r>
            <a:r>
              <a:rPr lang="en-US" dirty="0" err="1">
                <a:solidFill>
                  <a:schemeClr val="tx1"/>
                </a:solidFill>
              </a:rPr>
              <a:t>loadstep</a:t>
            </a:r>
            <a:r>
              <a:rPr lang="en-US" dirty="0">
                <a:solidFill>
                  <a:schemeClr val="tx1"/>
                </a:solidFill>
              </a:rPr>
              <a:t> predictor</a:t>
            </a:r>
          </a:p>
          <a:p>
            <a:r>
              <a:rPr lang="en-US" dirty="0">
                <a:solidFill>
                  <a:schemeClr val="tx1"/>
                </a:solidFill>
              </a:rPr>
              <a:t>    type = </a:t>
            </a:r>
            <a:r>
              <a:rPr lang="en-US" dirty="0" err="1">
                <a:solidFill>
                  <a:schemeClr val="tx1"/>
                </a:solidFill>
              </a:rPr>
              <a:t>scale_factor</a:t>
            </a:r>
            <a:endParaRPr lang="en-US" dirty="0">
              <a:solidFill>
                <a:schemeClr val="tx1"/>
              </a:solidFill>
            </a:endParaRPr>
          </a:p>
          <a:p>
            <a:r>
              <a:rPr lang="en-US" dirty="0">
                <a:solidFill>
                  <a:schemeClr val="tx1"/>
                </a:solidFill>
              </a:rPr>
              <a:t>    scale factor = 0.0</a:t>
            </a:r>
          </a:p>
          <a:p>
            <a:r>
              <a:rPr lang="en-US" dirty="0">
                <a:solidFill>
                  <a:schemeClr val="tx1"/>
                </a:solidFill>
              </a:rPr>
              <a:t>  end </a:t>
            </a:r>
            <a:r>
              <a:rPr lang="en-US" dirty="0" err="1">
                <a:solidFill>
                  <a:schemeClr val="tx1"/>
                </a:solidFill>
              </a:rPr>
              <a:t>loadstep</a:t>
            </a:r>
            <a:r>
              <a:rPr lang="en-US" dirty="0">
                <a:solidFill>
                  <a:schemeClr val="tx1"/>
                </a:solidFill>
              </a:rPr>
              <a:t> predictor</a:t>
            </a:r>
          </a:p>
          <a:p>
            <a:endParaRPr lang="en-US" dirty="0">
              <a:solidFill>
                <a:schemeClr val="tx1"/>
              </a:solidFill>
            </a:endParaRPr>
          </a:p>
          <a:p>
            <a:r>
              <a:rPr lang="en-US" dirty="0">
                <a:solidFill>
                  <a:schemeClr val="tx1"/>
                </a:solidFill>
              </a:rPr>
              <a:t>  begin control contact</a:t>
            </a:r>
          </a:p>
          <a:p>
            <a:r>
              <a:rPr lang="en-US" dirty="0">
                <a:solidFill>
                  <a:schemeClr val="tx1"/>
                </a:solidFill>
              </a:rPr>
              <a:t>    target relative residual = 1.0e-4</a:t>
            </a:r>
            <a:br>
              <a:rPr lang="en-US" dirty="0">
                <a:solidFill>
                  <a:schemeClr val="tx1"/>
                </a:solidFill>
              </a:rPr>
            </a:br>
            <a:r>
              <a:rPr lang="en-US" dirty="0">
                <a:solidFill>
                  <a:schemeClr val="tx1"/>
                </a:solidFill>
              </a:rPr>
              <a:t>    acceptable relative residual = 1.0e-3</a:t>
            </a:r>
          </a:p>
          <a:p>
            <a:r>
              <a:rPr lang="en-US" dirty="0">
                <a:solidFill>
                  <a:schemeClr val="tx1"/>
                </a:solidFill>
              </a:rPr>
              <a:t>    maximum iterations = 50</a:t>
            </a:r>
          </a:p>
          <a:p>
            <a:r>
              <a:rPr lang="en-US" dirty="0">
                <a:solidFill>
                  <a:schemeClr val="tx1"/>
                </a:solidFill>
              </a:rPr>
              <a:t>  end control contact</a:t>
            </a:r>
          </a:p>
          <a:p>
            <a:endParaRPr lang="en-US" dirty="0">
              <a:solidFill>
                <a:schemeClr val="tx1"/>
              </a:solidFill>
            </a:endParaRPr>
          </a:p>
          <a:p>
            <a:r>
              <a:rPr lang="en-US" dirty="0">
                <a:solidFill>
                  <a:schemeClr val="tx1"/>
                </a:solidFill>
              </a:rPr>
              <a:t>  begin cg</a:t>
            </a:r>
          </a:p>
          <a:p>
            <a:r>
              <a:rPr lang="en-US" dirty="0">
                <a:solidFill>
                  <a:schemeClr val="tx1"/>
                </a:solidFill>
              </a:rPr>
              <a:t>    target relative residual = 5.0e-5</a:t>
            </a:r>
          </a:p>
          <a:p>
            <a:r>
              <a:rPr lang="en-US" dirty="0">
                <a:solidFill>
                  <a:schemeClr val="tx1"/>
                </a:solidFill>
              </a:rPr>
              <a:t>    acceptable relative residual = 1.0e3</a:t>
            </a:r>
          </a:p>
          <a:p>
            <a:r>
              <a:rPr lang="en-US" dirty="0">
                <a:solidFill>
                  <a:schemeClr val="tx1"/>
                </a:solidFill>
              </a:rPr>
              <a:t>    maximum iterations = 30</a:t>
            </a:r>
          </a:p>
          <a:p>
            <a:r>
              <a:rPr lang="en-US" dirty="0">
                <a:solidFill>
                  <a:schemeClr val="tx1"/>
                </a:solidFill>
              </a:rPr>
              <a:t>    reference = </a:t>
            </a:r>
            <a:r>
              <a:rPr lang="en-US" dirty="0" err="1">
                <a:solidFill>
                  <a:schemeClr val="tx1"/>
                </a:solidFill>
              </a:rPr>
              <a:t>belytschko</a:t>
            </a:r>
            <a:endParaRPr lang="en-US" dirty="0">
              <a:solidFill>
                <a:schemeClr val="tx1"/>
              </a:solidFill>
            </a:endParaRPr>
          </a:p>
          <a:p>
            <a:r>
              <a:rPr lang="en-US" dirty="0">
                <a:solidFill>
                  <a:schemeClr val="tx1"/>
                </a:solidFill>
              </a:rPr>
              <a:t>    begin full tangent preconditioner</a:t>
            </a:r>
          </a:p>
          <a:p>
            <a:r>
              <a:rPr lang="en-US" dirty="0">
                <a:solidFill>
                  <a:schemeClr val="tx1"/>
                </a:solidFill>
              </a:rPr>
              <a:t>      nodal preconditioner = probe</a:t>
            </a:r>
          </a:p>
          <a:p>
            <a:r>
              <a:rPr lang="en-US" dirty="0">
                <a:solidFill>
                  <a:schemeClr val="tx1"/>
                </a:solidFill>
              </a:rPr>
              <a:t>      minimum smoothing iterations = 5</a:t>
            </a:r>
          </a:p>
          <a:p>
            <a:r>
              <a:rPr lang="en-US" dirty="0">
                <a:solidFill>
                  <a:schemeClr val="tx1"/>
                </a:solidFill>
              </a:rPr>
              <a:t>      small number of iterations = 20</a:t>
            </a:r>
          </a:p>
          <a:p>
            <a:r>
              <a:rPr lang="en-US" dirty="0">
                <a:solidFill>
                  <a:schemeClr val="tx1"/>
                </a:solidFill>
              </a:rPr>
              <a:t>    end full tangent preconditioner</a:t>
            </a:r>
          </a:p>
          <a:p>
            <a:r>
              <a:rPr lang="en-US" dirty="0">
                <a:solidFill>
                  <a:schemeClr val="tx1"/>
                </a:solidFill>
              </a:rPr>
              <a:t>  end cg</a:t>
            </a:r>
          </a:p>
          <a:p>
            <a:r>
              <a:rPr lang="en-US" dirty="0">
                <a:solidFill>
                  <a:schemeClr val="tx1"/>
                </a:solidFill>
              </a:rPr>
              <a:t>end solver</a:t>
            </a:r>
          </a:p>
        </p:txBody>
      </p:sp>
      <p:sp>
        <p:nvSpPr>
          <p:cNvPr id="2" name="Title 1">
            <a:extLst>
              <a:ext uri="{FF2B5EF4-FFF2-40B4-BE49-F238E27FC236}">
                <a16:creationId xmlns:a16="http://schemas.microsoft.com/office/drawing/2014/main" id="{31950E9D-B656-4FA1-BD28-397D07C007EF}"/>
              </a:ext>
            </a:extLst>
          </p:cNvPr>
          <p:cNvSpPr>
            <a:spLocks noGrp="1"/>
          </p:cNvSpPr>
          <p:nvPr>
            <p:ph type="title"/>
          </p:nvPr>
        </p:nvSpPr>
        <p:spPr/>
        <p:txBody>
          <a:bodyPr/>
          <a:lstStyle/>
          <a:p>
            <a:r>
              <a:rPr lang="en-US" dirty="0"/>
              <a:t>Debugging example 3: Pressurized can</a:t>
            </a:r>
          </a:p>
        </p:txBody>
      </p:sp>
      <p:sp>
        <p:nvSpPr>
          <p:cNvPr id="4" name="Slide Number Placeholder 3">
            <a:extLst>
              <a:ext uri="{FF2B5EF4-FFF2-40B4-BE49-F238E27FC236}">
                <a16:creationId xmlns:a16="http://schemas.microsoft.com/office/drawing/2014/main" id="{5224F8B9-DE45-4DCE-A0DB-C8711712EA3C}"/>
              </a:ext>
            </a:extLst>
          </p:cNvPr>
          <p:cNvSpPr>
            <a:spLocks noGrp="1"/>
          </p:cNvSpPr>
          <p:nvPr>
            <p:ph type="sldNum" sz="quarter" idx="4"/>
          </p:nvPr>
        </p:nvSpPr>
        <p:spPr/>
        <p:txBody>
          <a:bodyPr/>
          <a:lstStyle/>
          <a:p>
            <a:pPr algn="ctr"/>
            <a:fld id="{F6B149FD-26F7-3645-B4E7-BA8B8CC5EEA8}" type="slidenum">
              <a:rPr lang="en-US" smtClean="0"/>
              <a:pPr algn="ctr"/>
              <a:t>200</a:t>
            </a:fld>
            <a:endParaRPr lang="en-US" dirty="0"/>
          </a:p>
        </p:txBody>
      </p:sp>
      <p:sp>
        <p:nvSpPr>
          <p:cNvPr id="6" name="TextBox 5">
            <a:extLst>
              <a:ext uri="{FF2B5EF4-FFF2-40B4-BE49-F238E27FC236}">
                <a16:creationId xmlns:a16="http://schemas.microsoft.com/office/drawing/2014/main" id="{DEB4A312-D298-4064-8E02-B74CC9CAF4B5}"/>
              </a:ext>
            </a:extLst>
          </p:cNvPr>
          <p:cNvSpPr txBox="1"/>
          <p:nvPr/>
        </p:nvSpPr>
        <p:spPr>
          <a:xfrm>
            <a:off x="1739348" y="1076020"/>
            <a:ext cx="9144000" cy="369332"/>
          </a:xfrm>
          <a:prstGeom prst="rect">
            <a:avLst/>
          </a:prstGeom>
          <a:noFill/>
        </p:spPr>
        <p:txBody>
          <a:bodyPr wrap="square" rtlCol="0">
            <a:spAutoFit/>
          </a:bodyPr>
          <a:lstStyle/>
          <a:p>
            <a:pPr algn="ctr"/>
            <a:r>
              <a:rPr lang="en-US" b="1" dirty="0">
                <a:solidFill>
                  <a:srgbClr val="0070C0"/>
                </a:solidFill>
              </a:rPr>
              <a:t>Input Deck Settings of a Successful &amp; Efficient Analysis</a:t>
            </a:r>
          </a:p>
        </p:txBody>
      </p:sp>
      <p:sp>
        <p:nvSpPr>
          <p:cNvPr id="8" name="TextBox 7">
            <a:extLst>
              <a:ext uri="{FF2B5EF4-FFF2-40B4-BE49-F238E27FC236}">
                <a16:creationId xmlns:a16="http://schemas.microsoft.com/office/drawing/2014/main" id="{34CA74FA-FC58-40EC-AAE6-B5A73C62559C}"/>
              </a:ext>
            </a:extLst>
          </p:cNvPr>
          <p:cNvSpPr txBox="1"/>
          <p:nvPr/>
        </p:nvSpPr>
        <p:spPr>
          <a:xfrm>
            <a:off x="3274946" y="2993874"/>
            <a:ext cx="6192075" cy="1200329"/>
          </a:xfrm>
          <a:prstGeom prst="rect">
            <a:avLst/>
          </a:prstGeom>
          <a:solidFill>
            <a:schemeClr val="bg1"/>
          </a:solidFill>
          <a:ln w="25400">
            <a:solidFill>
              <a:schemeClr val="tx1">
                <a:lumMod val="50000"/>
              </a:schemeClr>
            </a:solidFill>
          </a:ln>
          <a:effectLst>
            <a:outerShdw blurRad="63500" sx="102000" sy="102000" algn="ctr" rotWithShape="0">
              <a:prstClr val="black">
                <a:alpha val="40000"/>
              </a:prstClr>
            </a:outerShdw>
          </a:effectLst>
        </p:spPr>
        <p:txBody>
          <a:bodyPr wrap="square" rtlCol="0">
            <a:spAutoFit/>
          </a:bodyPr>
          <a:lstStyle/>
          <a:p>
            <a:r>
              <a:rPr lang="en-US" sz="2400" b="1" dirty="0">
                <a:solidFill>
                  <a:srgbClr val="0070C0"/>
                </a:solidFill>
              </a:rPr>
              <a:t>In the following slides we explore what happens if these settings are used but with one command modified.</a:t>
            </a:r>
          </a:p>
        </p:txBody>
      </p:sp>
    </p:spTree>
    <p:extLst>
      <p:ext uri="{BB962C8B-B14F-4D97-AF65-F5344CB8AC3E}">
        <p14:creationId xmlns:p14="http://schemas.microsoft.com/office/powerpoint/2010/main" val="222639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50E9D-B656-4FA1-BD28-397D07C007EF}"/>
              </a:ext>
            </a:extLst>
          </p:cNvPr>
          <p:cNvSpPr>
            <a:spLocks noGrp="1"/>
          </p:cNvSpPr>
          <p:nvPr>
            <p:ph type="title"/>
          </p:nvPr>
        </p:nvSpPr>
        <p:spPr/>
        <p:txBody>
          <a:bodyPr/>
          <a:lstStyle/>
          <a:p>
            <a:r>
              <a:rPr lang="en-US" dirty="0"/>
              <a:t>Debugging example 3: Pressurized can</a:t>
            </a:r>
          </a:p>
        </p:txBody>
      </p:sp>
      <p:sp>
        <p:nvSpPr>
          <p:cNvPr id="4" name="Slide Number Placeholder 3">
            <a:extLst>
              <a:ext uri="{FF2B5EF4-FFF2-40B4-BE49-F238E27FC236}">
                <a16:creationId xmlns:a16="http://schemas.microsoft.com/office/drawing/2014/main" id="{5224F8B9-DE45-4DCE-A0DB-C8711712EA3C}"/>
              </a:ext>
            </a:extLst>
          </p:cNvPr>
          <p:cNvSpPr>
            <a:spLocks noGrp="1"/>
          </p:cNvSpPr>
          <p:nvPr>
            <p:ph type="sldNum" sz="quarter" idx="4"/>
          </p:nvPr>
        </p:nvSpPr>
        <p:spPr/>
        <p:txBody>
          <a:bodyPr/>
          <a:lstStyle/>
          <a:p>
            <a:pPr algn="ctr"/>
            <a:fld id="{F6B149FD-26F7-3645-B4E7-BA8B8CC5EEA8}" type="slidenum">
              <a:rPr lang="en-US" smtClean="0"/>
              <a:pPr algn="ctr"/>
              <a:t>201</a:t>
            </a:fld>
            <a:endParaRPr lang="en-US" dirty="0"/>
          </a:p>
        </p:txBody>
      </p:sp>
      <p:sp>
        <p:nvSpPr>
          <p:cNvPr id="5" name="TextBox 4">
            <a:extLst>
              <a:ext uri="{FF2B5EF4-FFF2-40B4-BE49-F238E27FC236}">
                <a16:creationId xmlns:a16="http://schemas.microsoft.com/office/drawing/2014/main" id="{7385C873-BA9A-4EA6-A74B-9000FB84E104}"/>
              </a:ext>
            </a:extLst>
          </p:cNvPr>
          <p:cNvSpPr txBox="1"/>
          <p:nvPr/>
        </p:nvSpPr>
        <p:spPr>
          <a:xfrm>
            <a:off x="1659835" y="1546939"/>
            <a:ext cx="4244009" cy="69249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defPPr>
              <a:defRPr lang="en-US"/>
            </a:defPPr>
            <a:lvl1pPr>
              <a:defRPr sz="1000">
                <a:latin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begin implicit dynamics</a:t>
            </a:r>
          </a:p>
          <a:p>
            <a:r>
              <a:rPr lang="en-US" dirty="0">
                <a:solidFill>
                  <a:schemeClr val="tx1"/>
                </a:solidFill>
              </a:rPr>
              <a:t>  active periods = p2 </a:t>
            </a:r>
          </a:p>
          <a:p>
            <a:r>
              <a:rPr lang="en-US" dirty="0">
                <a:solidFill>
                  <a:schemeClr val="tx1"/>
                </a:solidFill>
              </a:rPr>
              <a:t>end</a:t>
            </a:r>
          </a:p>
        </p:txBody>
      </p:sp>
      <p:sp>
        <p:nvSpPr>
          <p:cNvPr id="6" name="TextBox 5">
            <a:extLst>
              <a:ext uri="{FF2B5EF4-FFF2-40B4-BE49-F238E27FC236}">
                <a16:creationId xmlns:a16="http://schemas.microsoft.com/office/drawing/2014/main" id="{E3411894-BE92-423A-9F5C-F440C332FA89}"/>
              </a:ext>
            </a:extLst>
          </p:cNvPr>
          <p:cNvSpPr txBox="1"/>
          <p:nvPr/>
        </p:nvSpPr>
        <p:spPr>
          <a:xfrm>
            <a:off x="1341783" y="1076020"/>
            <a:ext cx="9144000" cy="369332"/>
          </a:xfrm>
          <a:prstGeom prst="rect">
            <a:avLst/>
          </a:prstGeom>
          <a:noFill/>
        </p:spPr>
        <p:txBody>
          <a:bodyPr wrap="square" rtlCol="0">
            <a:spAutoFit/>
          </a:bodyPr>
          <a:lstStyle/>
          <a:p>
            <a:pPr algn="ctr"/>
            <a:r>
              <a:rPr lang="en-US" b="1" dirty="0">
                <a:solidFill>
                  <a:srgbClr val="0070C0"/>
                </a:solidFill>
              </a:rPr>
              <a:t>Implicit Dynamics vs. Quasi-statics When Threads Disengage</a:t>
            </a:r>
          </a:p>
        </p:txBody>
      </p:sp>
      <p:sp>
        <p:nvSpPr>
          <p:cNvPr id="7" name="TextBox 6">
            <a:extLst>
              <a:ext uri="{FF2B5EF4-FFF2-40B4-BE49-F238E27FC236}">
                <a16:creationId xmlns:a16="http://schemas.microsoft.com/office/drawing/2014/main" id="{973A3ACA-7C0F-4E02-98A6-16999F968AF0}"/>
              </a:ext>
            </a:extLst>
          </p:cNvPr>
          <p:cNvSpPr txBox="1"/>
          <p:nvPr/>
        </p:nvSpPr>
        <p:spPr>
          <a:xfrm>
            <a:off x="6236805" y="1500773"/>
            <a:ext cx="4383156" cy="646331"/>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defPPr>
              <a:defRPr lang="en-US"/>
            </a:defPPr>
            <a:lvl1pPr>
              <a:defRPr sz="1000">
                <a:latin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 begin implicit dynamics</a:t>
            </a:r>
          </a:p>
          <a:p>
            <a:r>
              <a:rPr lang="en-US" dirty="0">
                <a:solidFill>
                  <a:schemeClr val="tx1"/>
                </a:solidFill>
              </a:rPr>
              <a:t>#   active periods = p2 </a:t>
            </a:r>
          </a:p>
          <a:p>
            <a:r>
              <a:rPr lang="en-US" dirty="0">
                <a:solidFill>
                  <a:schemeClr val="tx1"/>
                </a:solidFill>
              </a:rPr>
              <a:t># end</a:t>
            </a:r>
          </a:p>
        </p:txBody>
      </p:sp>
      <p:sp>
        <p:nvSpPr>
          <p:cNvPr id="8" name="Notched Right Arrow 2">
            <a:extLst>
              <a:ext uri="{FF2B5EF4-FFF2-40B4-BE49-F238E27FC236}">
                <a16:creationId xmlns:a16="http://schemas.microsoft.com/office/drawing/2014/main" id="{46203964-7ABE-4009-9249-829FBF8F3497}"/>
              </a:ext>
            </a:extLst>
          </p:cNvPr>
          <p:cNvSpPr/>
          <p:nvPr/>
        </p:nvSpPr>
        <p:spPr>
          <a:xfrm>
            <a:off x="5302525" y="1659655"/>
            <a:ext cx="1003852" cy="308113"/>
          </a:xfrm>
          <a:prstGeom prst="notchedRightArrow">
            <a:avLst/>
          </a:prstGeom>
          <a:gradFill>
            <a:gsLst>
              <a:gs pos="0">
                <a:schemeClr val="tx1"/>
              </a:gs>
              <a:gs pos="100000">
                <a:schemeClr val="bg1"/>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D236B0F-08C4-4FAC-8903-993D1513CBE6}"/>
              </a:ext>
            </a:extLst>
          </p:cNvPr>
          <p:cNvSpPr txBox="1"/>
          <p:nvPr/>
        </p:nvSpPr>
        <p:spPr>
          <a:xfrm>
            <a:off x="6236805" y="2201785"/>
            <a:ext cx="4452730" cy="307777"/>
          </a:xfrm>
          <a:prstGeom prst="rect">
            <a:avLst/>
          </a:prstGeom>
          <a:noFill/>
        </p:spPr>
        <p:txBody>
          <a:bodyPr wrap="square" rtlCol="0">
            <a:spAutoFit/>
          </a:bodyPr>
          <a:lstStyle/>
          <a:p>
            <a:r>
              <a:rPr lang="en-US" sz="1400" b="1" dirty="0">
                <a:solidFill>
                  <a:srgbClr val="C00000"/>
                </a:solidFill>
              </a:rPr>
              <a:t>fails: immediately before threads disengaging</a:t>
            </a:r>
          </a:p>
        </p:txBody>
      </p:sp>
      <p:sp>
        <p:nvSpPr>
          <p:cNvPr id="10" name="TextBox 9">
            <a:extLst>
              <a:ext uri="{FF2B5EF4-FFF2-40B4-BE49-F238E27FC236}">
                <a16:creationId xmlns:a16="http://schemas.microsoft.com/office/drawing/2014/main" id="{E77EEAE3-434A-415E-AE11-895DDD035AB3}"/>
              </a:ext>
            </a:extLst>
          </p:cNvPr>
          <p:cNvSpPr txBox="1"/>
          <p:nvPr/>
        </p:nvSpPr>
        <p:spPr>
          <a:xfrm>
            <a:off x="1659835" y="2204431"/>
            <a:ext cx="4452730" cy="307777"/>
          </a:xfrm>
          <a:prstGeom prst="rect">
            <a:avLst/>
          </a:prstGeom>
          <a:noFill/>
        </p:spPr>
        <p:txBody>
          <a:bodyPr wrap="square" rtlCol="0">
            <a:spAutoFit/>
          </a:bodyPr>
          <a:lstStyle/>
          <a:p>
            <a:r>
              <a:rPr lang="en-US" sz="1400" b="1" dirty="0">
                <a:solidFill>
                  <a:srgbClr val="009051"/>
                </a:solidFill>
              </a:rPr>
              <a:t>runs to completion</a:t>
            </a:r>
          </a:p>
        </p:txBody>
      </p:sp>
      <p:pic>
        <p:nvPicPr>
          <p:cNvPr id="11" name="Picture 10">
            <a:extLst>
              <a:ext uri="{FF2B5EF4-FFF2-40B4-BE49-F238E27FC236}">
                <a16:creationId xmlns:a16="http://schemas.microsoft.com/office/drawing/2014/main" id="{EF0F3191-36CA-4FC6-ABFD-620E57B2A1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5760" y="2750387"/>
            <a:ext cx="4217382" cy="3611037"/>
          </a:xfrm>
          <a:prstGeom prst="rect">
            <a:avLst/>
          </a:prstGeom>
        </p:spPr>
      </p:pic>
      <p:sp>
        <p:nvSpPr>
          <p:cNvPr id="12" name="TextBox 11">
            <a:extLst>
              <a:ext uri="{FF2B5EF4-FFF2-40B4-BE49-F238E27FC236}">
                <a16:creationId xmlns:a16="http://schemas.microsoft.com/office/drawing/2014/main" id="{2DE592CE-73C0-40A2-B3D8-1E072C92AA81}"/>
              </a:ext>
            </a:extLst>
          </p:cNvPr>
          <p:cNvSpPr txBox="1"/>
          <p:nvPr/>
        </p:nvSpPr>
        <p:spPr>
          <a:xfrm>
            <a:off x="3960746" y="3140939"/>
            <a:ext cx="2633868" cy="369332"/>
          </a:xfrm>
          <a:prstGeom prst="rect">
            <a:avLst/>
          </a:prstGeom>
          <a:noFill/>
        </p:spPr>
        <p:txBody>
          <a:bodyPr wrap="square" rtlCol="0">
            <a:spAutoFit/>
          </a:bodyPr>
          <a:lstStyle/>
          <a:p>
            <a:r>
              <a:rPr lang="en-US" dirty="0"/>
              <a:t>last </a:t>
            </a:r>
            <a:r>
              <a:rPr lang="en-US"/>
              <a:t>converged solution</a:t>
            </a:r>
            <a:endParaRPr lang="en-US" dirty="0"/>
          </a:p>
        </p:txBody>
      </p:sp>
      <p:cxnSp>
        <p:nvCxnSpPr>
          <p:cNvPr id="13" name="Straight Arrow Connector 12">
            <a:extLst>
              <a:ext uri="{FF2B5EF4-FFF2-40B4-BE49-F238E27FC236}">
                <a16:creationId xmlns:a16="http://schemas.microsoft.com/office/drawing/2014/main" id="{4C906F5E-4D86-413A-9FA6-79A24A3C745D}"/>
              </a:ext>
            </a:extLst>
          </p:cNvPr>
          <p:cNvCxnSpPr>
            <a:cxnSpLocks/>
          </p:cNvCxnSpPr>
          <p:nvPr/>
        </p:nvCxnSpPr>
        <p:spPr>
          <a:xfrm flipH="1">
            <a:off x="7558709" y="2564243"/>
            <a:ext cx="526774" cy="492139"/>
          </a:xfrm>
          <a:prstGeom prst="straightConnector1">
            <a:avLst/>
          </a:prstGeom>
          <a:ln w="38100">
            <a:solidFill>
              <a:srgbClr val="C00000"/>
            </a:solidFill>
            <a:tailEnd type="stealt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603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50E9D-B656-4FA1-BD28-397D07C007EF}"/>
              </a:ext>
            </a:extLst>
          </p:cNvPr>
          <p:cNvSpPr>
            <a:spLocks noGrp="1"/>
          </p:cNvSpPr>
          <p:nvPr>
            <p:ph type="title"/>
          </p:nvPr>
        </p:nvSpPr>
        <p:spPr/>
        <p:txBody>
          <a:bodyPr/>
          <a:lstStyle/>
          <a:p>
            <a:r>
              <a:rPr lang="en-US" dirty="0"/>
              <a:t>Debugging example 3: Pressurized can</a:t>
            </a:r>
          </a:p>
        </p:txBody>
      </p:sp>
      <p:sp>
        <p:nvSpPr>
          <p:cNvPr id="4" name="Slide Number Placeholder 3">
            <a:extLst>
              <a:ext uri="{FF2B5EF4-FFF2-40B4-BE49-F238E27FC236}">
                <a16:creationId xmlns:a16="http://schemas.microsoft.com/office/drawing/2014/main" id="{5224F8B9-DE45-4DCE-A0DB-C8711712EA3C}"/>
              </a:ext>
            </a:extLst>
          </p:cNvPr>
          <p:cNvSpPr>
            <a:spLocks noGrp="1"/>
          </p:cNvSpPr>
          <p:nvPr>
            <p:ph type="sldNum" sz="quarter" idx="4"/>
          </p:nvPr>
        </p:nvSpPr>
        <p:spPr/>
        <p:txBody>
          <a:bodyPr/>
          <a:lstStyle/>
          <a:p>
            <a:pPr algn="ctr"/>
            <a:fld id="{F6B149FD-26F7-3645-B4E7-BA8B8CC5EEA8}" type="slidenum">
              <a:rPr lang="en-US" smtClean="0"/>
              <a:pPr algn="ctr"/>
              <a:t>202</a:t>
            </a:fld>
            <a:endParaRPr lang="en-US" dirty="0"/>
          </a:p>
        </p:txBody>
      </p:sp>
      <p:sp>
        <p:nvSpPr>
          <p:cNvPr id="5" name="TextBox 4">
            <a:extLst>
              <a:ext uri="{FF2B5EF4-FFF2-40B4-BE49-F238E27FC236}">
                <a16:creationId xmlns:a16="http://schemas.microsoft.com/office/drawing/2014/main" id="{C25A38AD-EF6A-4A06-9EB1-89698FACB2A5}"/>
              </a:ext>
            </a:extLst>
          </p:cNvPr>
          <p:cNvSpPr txBox="1"/>
          <p:nvPr/>
        </p:nvSpPr>
        <p:spPr>
          <a:xfrm>
            <a:off x="1908313" y="1389645"/>
            <a:ext cx="3608851" cy="800219"/>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defPPr>
              <a:defRPr lang="en-US"/>
            </a:defPPr>
            <a:lvl1pPr>
              <a:defRPr sz="1000">
                <a:latin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 begin interaction defaults</a:t>
            </a:r>
          </a:p>
          <a:p>
            <a:r>
              <a:rPr lang="en-US" dirty="0">
                <a:solidFill>
                  <a:schemeClr val="tx1"/>
                </a:solidFill>
              </a:rPr>
              <a:t>   </a:t>
            </a:r>
            <a:r>
              <a:rPr lang="is-IS" dirty="0">
                <a:solidFill>
                  <a:schemeClr val="tx1"/>
                </a:solidFill>
              </a:rPr>
              <a:t>…</a:t>
            </a:r>
            <a:endParaRPr lang="en-US" dirty="0">
              <a:solidFill>
                <a:schemeClr val="tx1"/>
              </a:solidFill>
            </a:endParaRPr>
          </a:p>
          <a:p>
            <a:r>
              <a:rPr lang="en-US" dirty="0">
                <a:solidFill>
                  <a:schemeClr val="tx1"/>
                </a:solidFill>
              </a:rPr>
              <a:t>   al penalty = 0.005</a:t>
            </a:r>
          </a:p>
          <a:p>
            <a:r>
              <a:rPr lang="en-US" dirty="0">
                <a:solidFill>
                  <a:schemeClr val="tx1"/>
                </a:solidFill>
              </a:rPr>
              <a:t> end interaction defaults</a:t>
            </a:r>
          </a:p>
        </p:txBody>
      </p:sp>
      <p:sp>
        <p:nvSpPr>
          <p:cNvPr id="6" name="TextBox 5">
            <a:extLst>
              <a:ext uri="{FF2B5EF4-FFF2-40B4-BE49-F238E27FC236}">
                <a16:creationId xmlns:a16="http://schemas.microsoft.com/office/drawing/2014/main" id="{1CF168BD-CF5B-4D02-8650-D59C30FFC937}"/>
              </a:ext>
            </a:extLst>
          </p:cNvPr>
          <p:cNvSpPr txBox="1"/>
          <p:nvPr/>
        </p:nvSpPr>
        <p:spPr>
          <a:xfrm>
            <a:off x="1381539" y="964892"/>
            <a:ext cx="9144000" cy="369332"/>
          </a:xfrm>
          <a:prstGeom prst="rect">
            <a:avLst/>
          </a:prstGeom>
          <a:noFill/>
        </p:spPr>
        <p:txBody>
          <a:bodyPr wrap="square" rtlCol="0">
            <a:spAutoFit/>
          </a:bodyPr>
          <a:lstStyle/>
          <a:p>
            <a:pPr algn="ctr"/>
            <a:r>
              <a:rPr lang="en-US" b="1" dirty="0">
                <a:solidFill>
                  <a:srgbClr val="0070C0"/>
                </a:solidFill>
              </a:rPr>
              <a:t>Non-default AL Penalty vs. Default</a:t>
            </a:r>
          </a:p>
        </p:txBody>
      </p:sp>
      <p:sp>
        <p:nvSpPr>
          <p:cNvPr id="7" name="TextBox 6">
            <a:extLst>
              <a:ext uri="{FF2B5EF4-FFF2-40B4-BE49-F238E27FC236}">
                <a16:creationId xmlns:a16="http://schemas.microsoft.com/office/drawing/2014/main" id="{9A79BA58-3ACF-4235-A0C6-CE4E69012440}"/>
              </a:ext>
            </a:extLst>
          </p:cNvPr>
          <p:cNvSpPr txBox="1"/>
          <p:nvPr/>
        </p:nvSpPr>
        <p:spPr>
          <a:xfrm>
            <a:off x="6221897" y="1389645"/>
            <a:ext cx="3727173" cy="800219"/>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defPPr>
              <a:defRPr lang="en-US"/>
            </a:defPPr>
            <a:lvl1pPr>
              <a:defRPr sz="1000">
                <a:latin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begin interaction defaults</a:t>
            </a:r>
          </a:p>
          <a:p>
            <a:r>
              <a:rPr lang="en-US" dirty="0">
                <a:solidFill>
                  <a:schemeClr val="tx1"/>
                </a:solidFill>
              </a:rPr>
              <a:t>  </a:t>
            </a:r>
            <a:r>
              <a:rPr lang="is-IS" dirty="0">
                <a:solidFill>
                  <a:schemeClr val="tx1"/>
                </a:solidFill>
              </a:rPr>
              <a:t>…</a:t>
            </a:r>
            <a:endParaRPr lang="en-US" dirty="0">
              <a:solidFill>
                <a:schemeClr val="tx1"/>
              </a:solidFill>
            </a:endParaRPr>
          </a:p>
          <a:p>
            <a:r>
              <a:rPr lang="en-US" dirty="0">
                <a:solidFill>
                  <a:schemeClr val="tx1"/>
                </a:solidFill>
              </a:rPr>
              <a:t>  # default [al penalty = 1.0]</a:t>
            </a:r>
          </a:p>
          <a:p>
            <a:r>
              <a:rPr lang="en-US" dirty="0">
                <a:solidFill>
                  <a:schemeClr val="tx1"/>
                </a:solidFill>
              </a:rPr>
              <a:t>end interaction defaults</a:t>
            </a:r>
          </a:p>
        </p:txBody>
      </p:sp>
      <p:sp>
        <p:nvSpPr>
          <p:cNvPr id="8" name="Notched Right Arrow 2">
            <a:extLst>
              <a:ext uri="{FF2B5EF4-FFF2-40B4-BE49-F238E27FC236}">
                <a16:creationId xmlns:a16="http://schemas.microsoft.com/office/drawing/2014/main" id="{2E5469A9-AE49-4AD1-A07A-CC56F1962B12}"/>
              </a:ext>
            </a:extLst>
          </p:cNvPr>
          <p:cNvSpPr/>
          <p:nvPr/>
        </p:nvSpPr>
        <p:spPr>
          <a:xfrm>
            <a:off x="5158409" y="1635698"/>
            <a:ext cx="1003852" cy="308113"/>
          </a:xfrm>
          <a:prstGeom prst="notchedRightArrow">
            <a:avLst/>
          </a:prstGeom>
          <a:gradFill>
            <a:gsLst>
              <a:gs pos="0">
                <a:schemeClr val="tx1"/>
              </a:gs>
              <a:gs pos="100000">
                <a:schemeClr val="bg1"/>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617F94D-5019-4074-BC93-B4F9C4BA82B3}"/>
              </a:ext>
            </a:extLst>
          </p:cNvPr>
          <p:cNvSpPr txBox="1"/>
          <p:nvPr/>
        </p:nvSpPr>
        <p:spPr>
          <a:xfrm>
            <a:off x="6162261" y="2201706"/>
            <a:ext cx="4452730" cy="307777"/>
          </a:xfrm>
          <a:prstGeom prst="rect">
            <a:avLst/>
          </a:prstGeom>
          <a:noFill/>
        </p:spPr>
        <p:txBody>
          <a:bodyPr wrap="square" rtlCol="0">
            <a:spAutoFit/>
          </a:bodyPr>
          <a:lstStyle/>
          <a:p>
            <a:r>
              <a:rPr lang="en-US" sz="1400" b="1" dirty="0">
                <a:solidFill>
                  <a:srgbClr val="C00000"/>
                </a:solidFill>
              </a:rPr>
              <a:t>fails: contact seating unsuccessful in first step</a:t>
            </a:r>
          </a:p>
        </p:txBody>
      </p:sp>
      <p:sp>
        <p:nvSpPr>
          <p:cNvPr id="10" name="TextBox 9">
            <a:extLst>
              <a:ext uri="{FF2B5EF4-FFF2-40B4-BE49-F238E27FC236}">
                <a16:creationId xmlns:a16="http://schemas.microsoft.com/office/drawing/2014/main" id="{A1C79859-6A4E-4FED-91C3-5CC9A2A4161C}"/>
              </a:ext>
            </a:extLst>
          </p:cNvPr>
          <p:cNvSpPr txBox="1"/>
          <p:nvPr/>
        </p:nvSpPr>
        <p:spPr>
          <a:xfrm>
            <a:off x="1851992" y="2189864"/>
            <a:ext cx="4452730" cy="307777"/>
          </a:xfrm>
          <a:prstGeom prst="rect">
            <a:avLst/>
          </a:prstGeom>
          <a:noFill/>
        </p:spPr>
        <p:txBody>
          <a:bodyPr wrap="square" rtlCol="0">
            <a:spAutoFit/>
          </a:bodyPr>
          <a:lstStyle/>
          <a:p>
            <a:r>
              <a:rPr lang="en-US" sz="1400" b="1" dirty="0">
                <a:solidFill>
                  <a:srgbClr val="009051"/>
                </a:solidFill>
              </a:rPr>
              <a:t>runs to completion</a:t>
            </a:r>
          </a:p>
        </p:txBody>
      </p:sp>
      <p:pic>
        <p:nvPicPr>
          <p:cNvPr id="11" name="Picture 10">
            <a:extLst>
              <a:ext uri="{FF2B5EF4-FFF2-40B4-BE49-F238E27FC236}">
                <a16:creationId xmlns:a16="http://schemas.microsoft.com/office/drawing/2014/main" id="{16BF8AD0-8745-4763-AC1F-631C553C98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0790" y="2610022"/>
            <a:ext cx="4678955" cy="3606073"/>
          </a:xfrm>
          <a:prstGeom prst="rect">
            <a:avLst/>
          </a:prstGeom>
        </p:spPr>
      </p:pic>
      <p:sp>
        <p:nvSpPr>
          <p:cNvPr id="12" name="TextBox 11">
            <a:extLst>
              <a:ext uri="{FF2B5EF4-FFF2-40B4-BE49-F238E27FC236}">
                <a16:creationId xmlns:a16="http://schemas.microsoft.com/office/drawing/2014/main" id="{020844D4-CFF1-4BCA-A2D5-95B8FCA71344}"/>
              </a:ext>
            </a:extLst>
          </p:cNvPr>
          <p:cNvSpPr txBox="1"/>
          <p:nvPr/>
        </p:nvSpPr>
        <p:spPr>
          <a:xfrm>
            <a:off x="4114804" y="3144574"/>
            <a:ext cx="2375452" cy="646331"/>
          </a:xfrm>
          <a:prstGeom prst="rect">
            <a:avLst/>
          </a:prstGeom>
          <a:noFill/>
        </p:spPr>
        <p:txBody>
          <a:bodyPr wrap="square" rtlCol="0">
            <a:spAutoFit/>
          </a:bodyPr>
          <a:lstStyle/>
          <a:p>
            <a:r>
              <a:rPr lang="en-US"/>
              <a:t>last solver iteration</a:t>
            </a:r>
            <a:r>
              <a:rPr lang="en-US" sz="1600">
                <a:latin typeface="Courier New" charset="0"/>
                <a:ea typeface="Courier New" charset="0"/>
                <a:cs typeface="Courier New" charset="0"/>
              </a:rPr>
              <a:t> </a:t>
            </a:r>
            <a:r>
              <a:rPr lang="en-US">
                <a:ea typeface="Courier New" charset="0"/>
                <a:cs typeface="Courier New" charset="0"/>
              </a:rPr>
              <a:t>from iteration plot</a:t>
            </a:r>
            <a:endParaRPr lang="en-US" dirty="0"/>
          </a:p>
        </p:txBody>
      </p:sp>
      <p:cxnSp>
        <p:nvCxnSpPr>
          <p:cNvPr id="13" name="Straight Arrow Connector 12">
            <a:extLst>
              <a:ext uri="{FF2B5EF4-FFF2-40B4-BE49-F238E27FC236}">
                <a16:creationId xmlns:a16="http://schemas.microsoft.com/office/drawing/2014/main" id="{1D339548-4124-4727-8CBD-75A432BF60F2}"/>
              </a:ext>
            </a:extLst>
          </p:cNvPr>
          <p:cNvCxnSpPr/>
          <p:nvPr/>
        </p:nvCxnSpPr>
        <p:spPr>
          <a:xfrm flipH="1">
            <a:off x="7772400" y="2627123"/>
            <a:ext cx="387346" cy="414649"/>
          </a:xfrm>
          <a:prstGeom prst="straightConnector1">
            <a:avLst/>
          </a:prstGeom>
          <a:ln w="38100">
            <a:solidFill>
              <a:srgbClr val="C00000"/>
            </a:solidFill>
            <a:tailEnd type="stealt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306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50E9D-B656-4FA1-BD28-397D07C007EF}"/>
              </a:ext>
            </a:extLst>
          </p:cNvPr>
          <p:cNvSpPr>
            <a:spLocks noGrp="1"/>
          </p:cNvSpPr>
          <p:nvPr>
            <p:ph type="title"/>
          </p:nvPr>
        </p:nvSpPr>
        <p:spPr/>
        <p:txBody>
          <a:bodyPr/>
          <a:lstStyle/>
          <a:p>
            <a:r>
              <a:rPr lang="en-US" dirty="0"/>
              <a:t>Debugging example 3: Pressurized can</a:t>
            </a:r>
          </a:p>
        </p:txBody>
      </p:sp>
      <p:sp>
        <p:nvSpPr>
          <p:cNvPr id="4" name="Slide Number Placeholder 3">
            <a:extLst>
              <a:ext uri="{FF2B5EF4-FFF2-40B4-BE49-F238E27FC236}">
                <a16:creationId xmlns:a16="http://schemas.microsoft.com/office/drawing/2014/main" id="{5224F8B9-DE45-4DCE-A0DB-C8711712EA3C}"/>
              </a:ext>
            </a:extLst>
          </p:cNvPr>
          <p:cNvSpPr>
            <a:spLocks noGrp="1"/>
          </p:cNvSpPr>
          <p:nvPr>
            <p:ph type="sldNum" sz="quarter" idx="4"/>
          </p:nvPr>
        </p:nvSpPr>
        <p:spPr/>
        <p:txBody>
          <a:bodyPr/>
          <a:lstStyle/>
          <a:p>
            <a:pPr algn="ctr"/>
            <a:fld id="{F6B149FD-26F7-3645-B4E7-BA8B8CC5EEA8}" type="slidenum">
              <a:rPr lang="en-US" smtClean="0"/>
              <a:pPr algn="ctr"/>
              <a:t>203</a:t>
            </a:fld>
            <a:endParaRPr lang="en-US" dirty="0"/>
          </a:p>
        </p:txBody>
      </p:sp>
      <p:sp>
        <p:nvSpPr>
          <p:cNvPr id="5" name="TextBox 4">
            <a:extLst>
              <a:ext uri="{FF2B5EF4-FFF2-40B4-BE49-F238E27FC236}">
                <a16:creationId xmlns:a16="http://schemas.microsoft.com/office/drawing/2014/main" id="{348F4337-62E1-48DD-9916-B475571FEFB3}"/>
              </a:ext>
            </a:extLst>
          </p:cNvPr>
          <p:cNvSpPr txBox="1"/>
          <p:nvPr/>
        </p:nvSpPr>
        <p:spPr>
          <a:xfrm>
            <a:off x="1182756" y="974831"/>
            <a:ext cx="9144000" cy="369332"/>
          </a:xfrm>
          <a:prstGeom prst="rect">
            <a:avLst/>
          </a:prstGeom>
          <a:noFill/>
        </p:spPr>
        <p:txBody>
          <a:bodyPr wrap="square" rtlCol="0">
            <a:spAutoFit/>
          </a:bodyPr>
          <a:lstStyle/>
          <a:p>
            <a:pPr algn="ctr"/>
            <a:r>
              <a:rPr lang="en-US" b="1" dirty="0">
                <a:solidFill>
                  <a:srgbClr val="0070C0"/>
                </a:solidFill>
              </a:rPr>
              <a:t>Skin All Blocks w/ General Contact vs. Specifying Surface-Surface Interactions</a:t>
            </a:r>
          </a:p>
        </p:txBody>
      </p:sp>
      <p:sp>
        <p:nvSpPr>
          <p:cNvPr id="6" name="TextBox 5">
            <a:extLst>
              <a:ext uri="{FF2B5EF4-FFF2-40B4-BE49-F238E27FC236}">
                <a16:creationId xmlns:a16="http://schemas.microsoft.com/office/drawing/2014/main" id="{F24C883E-C216-415D-B54A-EB3A6847C1F7}"/>
              </a:ext>
            </a:extLst>
          </p:cNvPr>
          <p:cNvSpPr txBox="1"/>
          <p:nvPr/>
        </p:nvSpPr>
        <p:spPr>
          <a:xfrm>
            <a:off x="5814392" y="1399584"/>
            <a:ext cx="3667538" cy="141577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defPPr>
              <a:defRPr lang="en-US"/>
            </a:defPPr>
            <a:lvl1pPr>
              <a:defRPr sz="1000">
                <a:latin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  contact surface cs5 contains surface_5</a:t>
            </a:r>
          </a:p>
          <a:p>
            <a:r>
              <a:rPr lang="en-US" dirty="0">
                <a:solidFill>
                  <a:schemeClr val="tx1"/>
                </a:solidFill>
              </a:rPr>
              <a:t>  contact surface cs6 contains surface_6</a:t>
            </a:r>
            <a:endParaRPr lang="is-IS" dirty="0">
              <a:solidFill>
                <a:schemeClr val="tx1"/>
              </a:solidFill>
            </a:endParaRPr>
          </a:p>
          <a:p>
            <a:r>
              <a:rPr lang="is-IS" dirty="0">
                <a:solidFill>
                  <a:schemeClr val="tx1"/>
                </a:solidFill>
              </a:rPr>
              <a:t>  begin interaction threads</a:t>
            </a:r>
            <a:endParaRPr lang="en-US" dirty="0">
              <a:solidFill>
                <a:schemeClr val="tx1"/>
              </a:solidFill>
            </a:endParaRPr>
          </a:p>
          <a:p>
            <a:r>
              <a:rPr lang="en-US" dirty="0">
                <a:solidFill>
                  <a:schemeClr val="tx1"/>
                </a:solidFill>
              </a:rPr>
              <a:t>    master = surf_5</a:t>
            </a:r>
          </a:p>
          <a:p>
            <a:r>
              <a:rPr lang="en-US" dirty="0">
                <a:solidFill>
                  <a:schemeClr val="tx1"/>
                </a:solidFill>
              </a:rPr>
              <a:t>    slave = surf_6</a:t>
            </a:r>
          </a:p>
          <a:p>
            <a:r>
              <a:rPr lang="en-US" dirty="0">
                <a:solidFill>
                  <a:schemeClr val="tx1"/>
                </a:solidFill>
              </a:rPr>
              <a:t>    friction model = </a:t>
            </a:r>
            <a:r>
              <a:rPr lang="en-US" dirty="0" err="1">
                <a:solidFill>
                  <a:schemeClr val="tx1"/>
                </a:solidFill>
              </a:rPr>
              <a:t>const_friction</a:t>
            </a:r>
            <a:endParaRPr lang="en-US" dirty="0">
              <a:solidFill>
                <a:schemeClr val="tx1"/>
              </a:solidFill>
            </a:endParaRPr>
          </a:p>
          <a:p>
            <a:r>
              <a:rPr lang="en-US" dirty="0">
                <a:solidFill>
                  <a:schemeClr val="tx1"/>
                </a:solidFill>
              </a:rPr>
              <a:t>  end interaction threads</a:t>
            </a:r>
          </a:p>
          <a:p>
            <a:r>
              <a:rPr lang="en-US" dirty="0">
                <a:solidFill>
                  <a:schemeClr val="tx1"/>
                </a:solidFill>
              </a:rPr>
              <a:t>  ...</a:t>
            </a:r>
            <a:r>
              <a:rPr lang="is-IS" dirty="0">
                <a:solidFill>
                  <a:schemeClr val="tx1"/>
                </a:solidFill>
              </a:rPr>
              <a:t> </a:t>
            </a:r>
            <a:r>
              <a:rPr lang="en-US" dirty="0">
                <a:solidFill>
                  <a:schemeClr val="tx1"/>
                </a:solidFill>
              </a:rPr>
              <a:t>[ring-lid and lid-wall interactions]</a:t>
            </a:r>
          </a:p>
        </p:txBody>
      </p:sp>
      <p:sp>
        <p:nvSpPr>
          <p:cNvPr id="7" name="Notched Right Arrow 2">
            <a:extLst>
              <a:ext uri="{FF2B5EF4-FFF2-40B4-BE49-F238E27FC236}">
                <a16:creationId xmlns:a16="http://schemas.microsoft.com/office/drawing/2014/main" id="{53F34632-F5C7-4D9C-9E30-0D257CEF74C7}"/>
              </a:ext>
            </a:extLst>
          </p:cNvPr>
          <p:cNvSpPr/>
          <p:nvPr/>
        </p:nvSpPr>
        <p:spPr>
          <a:xfrm>
            <a:off x="4758571" y="1722580"/>
            <a:ext cx="1003852" cy="308113"/>
          </a:xfrm>
          <a:prstGeom prst="notchedRightArrow">
            <a:avLst/>
          </a:prstGeom>
          <a:gradFill>
            <a:gsLst>
              <a:gs pos="0">
                <a:schemeClr val="tx1"/>
              </a:gs>
              <a:gs pos="100000">
                <a:schemeClr val="bg1"/>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B946B43-4163-47C8-90DC-0218AF22B0F9}"/>
              </a:ext>
            </a:extLst>
          </p:cNvPr>
          <p:cNvSpPr txBox="1"/>
          <p:nvPr/>
        </p:nvSpPr>
        <p:spPr>
          <a:xfrm>
            <a:off x="5814392" y="2933389"/>
            <a:ext cx="4244009" cy="307777"/>
          </a:xfrm>
          <a:prstGeom prst="rect">
            <a:avLst/>
          </a:prstGeom>
          <a:noFill/>
        </p:spPr>
        <p:txBody>
          <a:bodyPr wrap="square" rtlCol="0">
            <a:spAutoFit/>
          </a:bodyPr>
          <a:lstStyle/>
          <a:p>
            <a:r>
              <a:rPr lang="en-US" sz="1400" b="1" dirty="0">
                <a:solidFill>
                  <a:srgbClr val="C00000"/>
                </a:solidFill>
              </a:rPr>
              <a:t>fails: inverted elements in first step</a:t>
            </a:r>
          </a:p>
        </p:txBody>
      </p:sp>
      <p:sp>
        <p:nvSpPr>
          <p:cNvPr id="9" name="TextBox 8">
            <a:extLst>
              <a:ext uri="{FF2B5EF4-FFF2-40B4-BE49-F238E27FC236}">
                <a16:creationId xmlns:a16="http://schemas.microsoft.com/office/drawing/2014/main" id="{39FACAD6-185C-4A31-9CAF-C56C2F4C1CB7}"/>
              </a:ext>
            </a:extLst>
          </p:cNvPr>
          <p:cNvSpPr txBox="1"/>
          <p:nvPr/>
        </p:nvSpPr>
        <p:spPr>
          <a:xfrm>
            <a:off x="1500808" y="2500036"/>
            <a:ext cx="4452730" cy="307777"/>
          </a:xfrm>
          <a:prstGeom prst="rect">
            <a:avLst/>
          </a:prstGeom>
          <a:noFill/>
        </p:spPr>
        <p:txBody>
          <a:bodyPr wrap="square" rtlCol="0">
            <a:spAutoFit/>
          </a:bodyPr>
          <a:lstStyle/>
          <a:p>
            <a:r>
              <a:rPr lang="en-US" sz="1400" b="1" dirty="0">
                <a:solidFill>
                  <a:srgbClr val="009051"/>
                </a:solidFill>
              </a:rPr>
              <a:t>runs to completion</a:t>
            </a:r>
          </a:p>
        </p:txBody>
      </p:sp>
      <p:sp>
        <p:nvSpPr>
          <p:cNvPr id="10" name="TextBox 9">
            <a:extLst>
              <a:ext uri="{FF2B5EF4-FFF2-40B4-BE49-F238E27FC236}">
                <a16:creationId xmlns:a16="http://schemas.microsoft.com/office/drawing/2014/main" id="{7598F17F-C2A6-44FF-B280-D8A0386FB3B2}"/>
              </a:ext>
            </a:extLst>
          </p:cNvPr>
          <p:cNvSpPr txBox="1"/>
          <p:nvPr/>
        </p:nvSpPr>
        <p:spPr>
          <a:xfrm>
            <a:off x="1500808" y="1399584"/>
            <a:ext cx="3237885" cy="95410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defPPr>
              <a:defRPr lang="en-US"/>
            </a:defPPr>
            <a:lvl1pPr>
              <a:defRPr sz="1000">
                <a:latin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begin contact definition sliding</a:t>
            </a:r>
          </a:p>
          <a:p>
            <a:r>
              <a:rPr lang="en-US" dirty="0">
                <a:solidFill>
                  <a:schemeClr val="tx1"/>
                </a:solidFill>
              </a:rPr>
              <a:t>  skin all blocks = on</a:t>
            </a:r>
          </a:p>
          <a:p>
            <a:r>
              <a:rPr lang="en-US" dirty="0">
                <a:solidFill>
                  <a:schemeClr val="tx1"/>
                </a:solidFill>
              </a:rPr>
              <a:t>  begin interaction defaults</a:t>
            </a:r>
          </a:p>
          <a:p>
            <a:r>
              <a:rPr lang="en-US" dirty="0">
                <a:solidFill>
                  <a:schemeClr val="tx1"/>
                </a:solidFill>
              </a:rPr>
              <a:t>    general contact = on</a:t>
            </a:r>
          </a:p>
          <a:p>
            <a:r>
              <a:rPr lang="is-IS" dirty="0">
                <a:solidFill>
                  <a:schemeClr val="tx1"/>
                </a:solidFill>
              </a:rPr>
              <a:t>    ...</a:t>
            </a:r>
            <a:endParaRPr lang="en-US" dirty="0">
              <a:solidFill>
                <a:schemeClr val="tx1"/>
              </a:solidFill>
            </a:endParaRPr>
          </a:p>
        </p:txBody>
      </p:sp>
      <p:pic>
        <p:nvPicPr>
          <p:cNvPr id="11" name="Picture 10">
            <a:extLst>
              <a:ext uri="{FF2B5EF4-FFF2-40B4-BE49-F238E27FC236}">
                <a16:creationId xmlns:a16="http://schemas.microsoft.com/office/drawing/2014/main" id="{48EA1946-ED2C-4278-B61F-B6963DD745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0678" y="3533382"/>
            <a:ext cx="3423140" cy="2779077"/>
          </a:xfrm>
          <a:prstGeom prst="rect">
            <a:avLst/>
          </a:prstGeom>
        </p:spPr>
      </p:pic>
      <p:pic>
        <p:nvPicPr>
          <p:cNvPr id="12" name="Picture 11">
            <a:extLst>
              <a:ext uri="{FF2B5EF4-FFF2-40B4-BE49-F238E27FC236}">
                <a16:creationId xmlns:a16="http://schemas.microsoft.com/office/drawing/2014/main" id="{3F6C5407-9B93-45AE-9CD2-BBBC6F71C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2423" y="3714012"/>
            <a:ext cx="2806014" cy="2478464"/>
          </a:xfrm>
          <a:prstGeom prst="rect">
            <a:avLst/>
          </a:prstGeom>
          <a:ln w="25400">
            <a:solidFill>
              <a:schemeClr val="tx1"/>
            </a:solidFill>
          </a:ln>
        </p:spPr>
      </p:pic>
      <p:sp>
        <p:nvSpPr>
          <p:cNvPr id="13" name="TextBox 12">
            <a:extLst>
              <a:ext uri="{FF2B5EF4-FFF2-40B4-BE49-F238E27FC236}">
                <a16:creationId xmlns:a16="http://schemas.microsoft.com/office/drawing/2014/main" id="{ACC51AAB-FD2C-4783-A526-CABE8C7264BF}"/>
              </a:ext>
            </a:extLst>
          </p:cNvPr>
          <p:cNvSpPr txBox="1"/>
          <p:nvPr/>
        </p:nvSpPr>
        <p:spPr>
          <a:xfrm>
            <a:off x="3130832" y="3803464"/>
            <a:ext cx="2375452" cy="646331"/>
          </a:xfrm>
          <a:prstGeom prst="rect">
            <a:avLst/>
          </a:prstGeom>
          <a:noFill/>
        </p:spPr>
        <p:txBody>
          <a:bodyPr wrap="square" rtlCol="0">
            <a:spAutoFit/>
          </a:bodyPr>
          <a:lstStyle/>
          <a:p>
            <a:r>
              <a:rPr lang="en-US"/>
              <a:t>last solver iteration</a:t>
            </a:r>
            <a:r>
              <a:rPr lang="en-US" sz="1600">
                <a:latin typeface="Courier New" charset="0"/>
                <a:ea typeface="Courier New" charset="0"/>
                <a:cs typeface="Courier New" charset="0"/>
              </a:rPr>
              <a:t> </a:t>
            </a:r>
            <a:r>
              <a:rPr lang="en-US">
                <a:ea typeface="Courier New" charset="0"/>
                <a:cs typeface="Courier New" charset="0"/>
              </a:rPr>
              <a:t>from iteration plot</a:t>
            </a:r>
            <a:endParaRPr lang="en-US" dirty="0"/>
          </a:p>
        </p:txBody>
      </p:sp>
      <p:cxnSp>
        <p:nvCxnSpPr>
          <p:cNvPr id="14" name="Straight Arrow Connector 13">
            <a:extLst>
              <a:ext uri="{FF2B5EF4-FFF2-40B4-BE49-F238E27FC236}">
                <a16:creationId xmlns:a16="http://schemas.microsoft.com/office/drawing/2014/main" id="{B6EB7B68-CF16-493D-AD6A-0EB6B3FF0706}"/>
              </a:ext>
            </a:extLst>
          </p:cNvPr>
          <p:cNvCxnSpPr/>
          <p:nvPr/>
        </p:nvCxnSpPr>
        <p:spPr>
          <a:xfrm>
            <a:off x="7593495" y="3420267"/>
            <a:ext cx="161935" cy="244050"/>
          </a:xfrm>
          <a:prstGeom prst="straightConnector1">
            <a:avLst/>
          </a:prstGeom>
          <a:ln w="38100">
            <a:solidFill>
              <a:srgbClr val="C00000"/>
            </a:solidFill>
            <a:tailEnd type="stealt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705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50E9D-B656-4FA1-BD28-397D07C007EF}"/>
              </a:ext>
            </a:extLst>
          </p:cNvPr>
          <p:cNvSpPr>
            <a:spLocks noGrp="1"/>
          </p:cNvSpPr>
          <p:nvPr>
            <p:ph type="title"/>
          </p:nvPr>
        </p:nvSpPr>
        <p:spPr/>
        <p:txBody>
          <a:bodyPr/>
          <a:lstStyle/>
          <a:p>
            <a:r>
              <a:rPr lang="en-US" dirty="0"/>
              <a:t>Debugging example 3: Pressurized can</a:t>
            </a:r>
          </a:p>
        </p:txBody>
      </p:sp>
      <p:sp>
        <p:nvSpPr>
          <p:cNvPr id="4" name="Slide Number Placeholder 3">
            <a:extLst>
              <a:ext uri="{FF2B5EF4-FFF2-40B4-BE49-F238E27FC236}">
                <a16:creationId xmlns:a16="http://schemas.microsoft.com/office/drawing/2014/main" id="{5224F8B9-DE45-4DCE-A0DB-C8711712EA3C}"/>
              </a:ext>
            </a:extLst>
          </p:cNvPr>
          <p:cNvSpPr>
            <a:spLocks noGrp="1"/>
          </p:cNvSpPr>
          <p:nvPr>
            <p:ph type="sldNum" sz="quarter" idx="4"/>
          </p:nvPr>
        </p:nvSpPr>
        <p:spPr/>
        <p:txBody>
          <a:bodyPr/>
          <a:lstStyle/>
          <a:p>
            <a:pPr algn="ctr"/>
            <a:fld id="{F6B149FD-26F7-3645-B4E7-BA8B8CC5EEA8}" type="slidenum">
              <a:rPr lang="en-US" smtClean="0"/>
              <a:pPr algn="ctr"/>
              <a:t>204</a:t>
            </a:fld>
            <a:endParaRPr lang="en-US" dirty="0"/>
          </a:p>
        </p:txBody>
      </p:sp>
      <p:pic>
        <p:nvPicPr>
          <p:cNvPr id="5" name="Picture 4">
            <a:extLst>
              <a:ext uri="{FF2B5EF4-FFF2-40B4-BE49-F238E27FC236}">
                <a16:creationId xmlns:a16="http://schemas.microsoft.com/office/drawing/2014/main" id="{8AD5DEF2-6159-4507-A2B6-4BADA73C1A3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59244" y="2794877"/>
            <a:ext cx="4272945" cy="3462559"/>
          </a:xfrm>
          <a:prstGeom prst="rect">
            <a:avLst/>
          </a:prstGeom>
        </p:spPr>
      </p:pic>
      <p:sp>
        <p:nvSpPr>
          <p:cNvPr id="6" name="TextBox 5">
            <a:extLst>
              <a:ext uri="{FF2B5EF4-FFF2-40B4-BE49-F238E27FC236}">
                <a16:creationId xmlns:a16="http://schemas.microsoft.com/office/drawing/2014/main" id="{A6A27D08-7EA8-4BA0-8541-C91811AD967B}"/>
              </a:ext>
            </a:extLst>
          </p:cNvPr>
          <p:cNvSpPr txBox="1"/>
          <p:nvPr/>
        </p:nvSpPr>
        <p:spPr>
          <a:xfrm>
            <a:off x="2236301" y="1430986"/>
            <a:ext cx="3329769" cy="800219"/>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defPPr>
              <a:defRPr lang="en-US"/>
            </a:defPPr>
            <a:lvl1pPr>
              <a:defRPr sz="1000">
                <a:latin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begin </a:t>
            </a:r>
            <a:r>
              <a:rPr lang="en-US" dirty="0" err="1">
                <a:solidFill>
                  <a:schemeClr val="tx1"/>
                </a:solidFill>
              </a:rPr>
              <a:t>loadstep</a:t>
            </a:r>
            <a:r>
              <a:rPr lang="en-US" dirty="0">
                <a:solidFill>
                  <a:schemeClr val="tx1"/>
                </a:solidFill>
              </a:rPr>
              <a:t> predictor</a:t>
            </a:r>
          </a:p>
          <a:p>
            <a:r>
              <a:rPr lang="en-US" dirty="0">
                <a:solidFill>
                  <a:schemeClr val="tx1"/>
                </a:solidFill>
              </a:rPr>
              <a:t>  type = </a:t>
            </a:r>
            <a:r>
              <a:rPr lang="en-US" dirty="0" err="1">
                <a:solidFill>
                  <a:schemeClr val="tx1"/>
                </a:solidFill>
              </a:rPr>
              <a:t>scale_factor</a:t>
            </a:r>
            <a:endParaRPr lang="en-US" dirty="0">
              <a:solidFill>
                <a:schemeClr val="tx1"/>
              </a:solidFill>
            </a:endParaRPr>
          </a:p>
          <a:p>
            <a:r>
              <a:rPr lang="en-US" dirty="0">
                <a:solidFill>
                  <a:schemeClr val="tx1"/>
                </a:solidFill>
              </a:rPr>
              <a:t>  scale factor = 0.0</a:t>
            </a:r>
          </a:p>
          <a:p>
            <a:r>
              <a:rPr lang="en-US" dirty="0">
                <a:solidFill>
                  <a:schemeClr val="tx1"/>
                </a:solidFill>
              </a:rPr>
              <a:t>end </a:t>
            </a:r>
            <a:r>
              <a:rPr lang="en-US" dirty="0" err="1">
                <a:solidFill>
                  <a:schemeClr val="tx1"/>
                </a:solidFill>
              </a:rPr>
              <a:t>loadstep</a:t>
            </a:r>
            <a:r>
              <a:rPr lang="en-US" dirty="0">
                <a:solidFill>
                  <a:schemeClr val="tx1"/>
                </a:solidFill>
              </a:rPr>
              <a:t> predictor</a:t>
            </a:r>
          </a:p>
        </p:txBody>
      </p:sp>
      <p:sp>
        <p:nvSpPr>
          <p:cNvPr id="7" name="TextBox 6">
            <a:extLst>
              <a:ext uri="{FF2B5EF4-FFF2-40B4-BE49-F238E27FC236}">
                <a16:creationId xmlns:a16="http://schemas.microsoft.com/office/drawing/2014/main" id="{2E090FB5-6F2A-4256-9FF3-7D9863C09225}"/>
              </a:ext>
            </a:extLst>
          </p:cNvPr>
          <p:cNvSpPr txBox="1"/>
          <p:nvPr/>
        </p:nvSpPr>
        <p:spPr>
          <a:xfrm>
            <a:off x="1351722" y="1006233"/>
            <a:ext cx="9144000" cy="369332"/>
          </a:xfrm>
          <a:prstGeom prst="rect">
            <a:avLst/>
          </a:prstGeom>
          <a:noFill/>
        </p:spPr>
        <p:txBody>
          <a:bodyPr wrap="square" rtlCol="0">
            <a:spAutoFit/>
          </a:bodyPr>
          <a:lstStyle/>
          <a:p>
            <a:pPr algn="ctr"/>
            <a:r>
              <a:rPr lang="en-US" b="1" dirty="0">
                <a:solidFill>
                  <a:srgbClr val="0070C0"/>
                </a:solidFill>
              </a:rPr>
              <a:t>Not Using Predictor vs. Using Predictor</a:t>
            </a:r>
          </a:p>
        </p:txBody>
      </p:sp>
      <p:sp>
        <p:nvSpPr>
          <p:cNvPr id="8" name="TextBox 7">
            <a:extLst>
              <a:ext uri="{FF2B5EF4-FFF2-40B4-BE49-F238E27FC236}">
                <a16:creationId xmlns:a16="http://schemas.microsoft.com/office/drawing/2014/main" id="{B146E524-DE88-43FA-8DB0-BBAF8C474369}"/>
              </a:ext>
            </a:extLst>
          </p:cNvPr>
          <p:cNvSpPr txBox="1"/>
          <p:nvPr/>
        </p:nvSpPr>
        <p:spPr>
          <a:xfrm>
            <a:off x="6549885" y="1430986"/>
            <a:ext cx="3438941" cy="800219"/>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defPPr>
              <a:defRPr lang="en-US"/>
            </a:defPPr>
            <a:lvl1pPr>
              <a:defRPr sz="1000">
                <a:latin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begin </a:t>
            </a:r>
            <a:r>
              <a:rPr lang="en-US" dirty="0" err="1">
                <a:solidFill>
                  <a:schemeClr val="tx1"/>
                </a:solidFill>
              </a:rPr>
              <a:t>loadstep</a:t>
            </a:r>
            <a:r>
              <a:rPr lang="en-US" dirty="0">
                <a:solidFill>
                  <a:schemeClr val="tx1"/>
                </a:solidFill>
              </a:rPr>
              <a:t> predictor</a:t>
            </a:r>
          </a:p>
          <a:p>
            <a:r>
              <a:rPr lang="en-US" dirty="0">
                <a:solidFill>
                  <a:schemeClr val="tx1"/>
                </a:solidFill>
              </a:rPr>
              <a:t>  type = </a:t>
            </a:r>
            <a:r>
              <a:rPr lang="en-US" dirty="0" err="1">
                <a:solidFill>
                  <a:schemeClr val="tx1"/>
                </a:solidFill>
              </a:rPr>
              <a:t>scale_factor</a:t>
            </a:r>
            <a:endParaRPr lang="en-US" dirty="0">
              <a:solidFill>
                <a:schemeClr val="tx1"/>
              </a:solidFill>
            </a:endParaRPr>
          </a:p>
          <a:p>
            <a:r>
              <a:rPr lang="en-US" dirty="0">
                <a:solidFill>
                  <a:schemeClr val="tx1"/>
                </a:solidFill>
              </a:rPr>
              <a:t>  scale factor = 1.0</a:t>
            </a:r>
          </a:p>
          <a:p>
            <a:r>
              <a:rPr lang="en-US" dirty="0">
                <a:solidFill>
                  <a:schemeClr val="tx1"/>
                </a:solidFill>
              </a:rPr>
              <a:t>end </a:t>
            </a:r>
            <a:r>
              <a:rPr lang="en-US" dirty="0" err="1">
                <a:solidFill>
                  <a:schemeClr val="tx1"/>
                </a:solidFill>
              </a:rPr>
              <a:t>loadstep</a:t>
            </a:r>
            <a:r>
              <a:rPr lang="en-US" dirty="0">
                <a:solidFill>
                  <a:schemeClr val="tx1"/>
                </a:solidFill>
              </a:rPr>
              <a:t> predictor</a:t>
            </a:r>
          </a:p>
        </p:txBody>
      </p:sp>
      <p:sp>
        <p:nvSpPr>
          <p:cNvPr id="9" name="Notched Right Arrow 2">
            <a:extLst>
              <a:ext uri="{FF2B5EF4-FFF2-40B4-BE49-F238E27FC236}">
                <a16:creationId xmlns:a16="http://schemas.microsoft.com/office/drawing/2014/main" id="{0A697677-AC23-41F2-8452-B42A8E6DEE3E}"/>
              </a:ext>
            </a:extLst>
          </p:cNvPr>
          <p:cNvSpPr/>
          <p:nvPr/>
        </p:nvSpPr>
        <p:spPr>
          <a:xfrm>
            <a:off x="5549505" y="1657203"/>
            <a:ext cx="1003852" cy="308113"/>
          </a:xfrm>
          <a:prstGeom prst="notchedRightArrow">
            <a:avLst/>
          </a:prstGeom>
          <a:gradFill>
            <a:gsLst>
              <a:gs pos="0">
                <a:schemeClr val="tx1"/>
              </a:gs>
              <a:gs pos="100000">
                <a:schemeClr val="bg1"/>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40CCCE7-D862-4DDC-BD91-F0E58D0A30B7}"/>
              </a:ext>
            </a:extLst>
          </p:cNvPr>
          <p:cNvSpPr txBox="1"/>
          <p:nvPr/>
        </p:nvSpPr>
        <p:spPr>
          <a:xfrm>
            <a:off x="6480310" y="2360687"/>
            <a:ext cx="4414213" cy="307777"/>
          </a:xfrm>
          <a:prstGeom prst="rect">
            <a:avLst/>
          </a:prstGeom>
          <a:noFill/>
        </p:spPr>
        <p:txBody>
          <a:bodyPr wrap="square" rtlCol="0">
            <a:spAutoFit/>
          </a:bodyPr>
          <a:lstStyle/>
          <a:p>
            <a:r>
              <a:rPr lang="en-US" sz="1400" b="1" dirty="0">
                <a:solidFill>
                  <a:srgbClr val="C00000"/>
                </a:solidFill>
              </a:rPr>
              <a:t>fails: 2 steps before threads disengage</a:t>
            </a:r>
          </a:p>
        </p:txBody>
      </p:sp>
      <p:sp>
        <p:nvSpPr>
          <p:cNvPr id="11" name="TextBox 10">
            <a:extLst>
              <a:ext uri="{FF2B5EF4-FFF2-40B4-BE49-F238E27FC236}">
                <a16:creationId xmlns:a16="http://schemas.microsoft.com/office/drawing/2014/main" id="{7B7E5337-CA8E-41DB-AB02-2A5C01DBE856}"/>
              </a:ext>
            </a:extLst>
          </p:cNvPr>
          <p:cNvSpPr txBox="1"/>
          <p:nvPr/>
        </p:nvSpPr>
        <p:spPr>
          <a:xfrm>
            <a:off x="2236301" y="2343587"/>
            <a:ext cx="4452730" cy="307777"/>
          </a:xfrm>
          <a:prstGeom prst="rect">
            <a:avLst/>
          </a:prstGeom>
          <a:noFill/>
        </p:spPr>
        <p:txBody>
          <a:bodyPr wrap="square" rtlCol="0">
            <a:spAutoFit/>
          </a:bodyPr>
          <a:lstStyle/>
          <a:p>
            <a:r>
              <a:rPr lang="en-US" sz="1400" b="1" dirty="0">
                <a:solidFill>
                  <a:srgbClr val="009051"/>
                </a:solidFill>
              </a:rPr>
              <a:t>runs to completion</a:t>
            </a:r>
          </a:p>
        </p:txBody>
      </p:sp>
      <p:sp>
        <p:nvSpPr>
          <p:cNvPr id="12" name="TextBox 11">
            <a:extLst>
              <a:ext uri="{FF2B5EF4-FFF2-40B4-BE49-F238E27FC236}">
                <a16:creationId xmlns:a16="http://schemas.microsoft.com/office/drawing/2014/main" id="{B6C5336B-420B-40EF-8E5F-D9D4C4FF4B56}"/>
              </a:ext>
            </a:extLst>
          </p:cNvPr>
          <p:cNvSpPr txBox="1"/>
          <p:nvPr/>
        </p:nvSpPr>
        <p:spPr>
          <a:xfrm>
            <a:off x="4129711" y="3309080"/>
            <a:ext cx="2633868" cy="369332"/>
          </a:xfrm>
          <a:prstGeom prst="rect">
            <a:avLst/>
          </a:prstGeom>
          <a:noFill/>
        </p:spPr>
        <p:txBody>
          <a:bodyPr wrap="square" rtlCol="0">
            <a:spAutoFit/>
          </a:bodyPr>
          <a:lstStyle/>
          <a:p>
            <a:r>
              <a:rPr lang="en-US" dirty="0"/>
              <a:t>last </a:t>
            </a:r>
            <a:r>
              <a:rPr lang="en-US"/>
              <a:t>converged solution</a:t>
            </a:r>
            <a:endParaRPr lang="en-US" dirty="0"/>
          </a:p>
        </p:txBody>
      </p:sp>
      <p:cxnSp>
        <p:nvCxnSpPr>
          <p:cNvPr id="13" name="Straight Arrow Connector 12">
            <a:extLst>
              <a:ext uri="{FF2B5EF4-FFF2-40B4-BE49-F238E27FC236}">
                <a16:creationId xmlns:a16="http://schemas.microsoft.com/office/drawing/2014/main" id="{E7B31C89-171D-4EDA-8145-D8D3DD93FC4C}"/>
              </a:ext>
            </a:extLst>
          </p:cNvPr>
          <p:cNvCxnSpPr/>
          <p:nvPr/>
        </p:nvCxnSpPr>
        <p:spPr>
          <a:xfrm flipH="1">
            <a:off x="7782340" y="2668464"/>
            <a:ext cx="506895" cy="584775"/>
          </a:xfrm>
          <a:prstGeom prst="straightConnector1">
            <a:avLst/>
          </a:prstGeom>
          <a:ln w="38100">
            <a:solidFill>
              <a:srgbClr val="C00000"/>
            </a:solidFill>
            <a:tailEnd type="stealt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882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50E9D-B656-4FA1-BD28-397D07C007EF}"/>
              </a:ext>
            </a:extLst>
          </p:cNvPr>
          <p:cNvSpPr>
            <a:spLocks noGrp="1"/>
          </p:cNvSpPr>
          <p:nvPr>
            <p:ph type="title"/>
          </p:nvPr>
        </p:nvSpPr>
        <p:spPr/>
        <p:txBody>
          <a:bodyPr/>
          <a:lstStyle/>
          <a:p>
            <a:r>
              <a:rPr lang="en-US" dirty="0"/>
              <a:t>Debugging example 3: Pressurized can</a:t>
            </a:r>
          </a:p>
        </p:txBody>
      </p:sp>
      <p:sp>
        <p:nvSpPr>
          <p:cNvPr id="4" name="Slide Number Placeholder 3">
            <a:extLst>
              <a:ext uri="{FF2B5EF4-FFF2-40B4-BE49-F238E27FC236}">
                <a16:creationId xmlns:a16="http://schemas.microsoft.com/office/drawing/2014/main" id="{5224F8B9-DE45-4DCE-A0DB-C8711712EA3C}"/>
              </a:ext>
            </a:extLst>
          </p:cNvPr>
          <p:cNvSpPr>
            <a:spLocks noGrp="1"/>
          </p:cNvSpPr>
          <p:nvPr>
            <p:ph type="sldNum" sz="quarter" idx="4"/>
          </p:nvPr>
        </p:nvSpPr>
        <p:spPr/>
        <p:txBody>
          <a:bodyPr/>
          <a:lstStyle/>
          <a:p>
            <a:pPr algn="ctr"/>
            <a:fld id="{F6B149FD-26F7-3645-B4E7-BA8B8CC5EEA8}" type="slidenum">
              <a:rPr lang="en-US" smtClean="0"/>
              <a:pPr algn="ctr"/>
              <a:t>205</a:t>
            </a:fld>
            <a:endParaRPr lang="en-US" dirty="0"/>
          </a:p>
        </p:txBody>
      </p:sp>
      <p:sp>
        <p:nvSpPr>
          <p:cNvPr id="14" name="TextBox 13">
            <a:extLst>
              <a:ext uri="{FF2B5EF4-FFF2-40B4-BE49-F238E27FC236}">
                <a16:creationId xmlns:a16="http://schemas.microsoft.com/office/drawing/2014/main" id="{2B7A5F83-81C4-4537-9F32-A1D102F93762}"/>
              </a:ext>
            </a:extLst>
          </p:cNvPr>
          <p:cNvSpPr txBox="1"/>
          <p:nvPr/>
        </p:nvSpPr>
        <p:spPr>
          <a:xfrm>
            <a:off x="1631577" y="2408664"/>
            <a:ext cx="3347927" cy="1261884"/>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defPPr>
              <a:defRPr lang="en-US"/>
            </a:defPPr>
            <a:lvl1pPr>
              <a:defRPr sz="1000">
                <a:latin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begin cg</a:t>
            </a:r>
          </a:p>
          <a:p>
            <a:r>
              <a:rPr lang="en-US" dirty="0">
                <a:solidFill>
                  <a:schemeClr val="tx1"/>
                </a:solidFill>
              </a:rPr>
              <a:t>  ...</a:t>
            </a:r>
          </a:p>
          <a:p>
            <a:r>
              <a:rPr lang="en-US" dirty="0">
                <a:solidFill>
                  <a:schemeClr val="tx1"/>
                </a:solidFill>
              </a:rPr>
              <a:t>  begin full tangent preconditioner</a:t>
            </a:r>
          </a:p>
          <a:p>
            <a:r>
              <a:rPr lang="en-US" dirty="0">
                <a:solidFill>
                  <a:schemeClr val="tx1"/>
                </a:solidFill>
              </a:rPr>
              <a:t>    ...    </a:t>
            </a:r>
          </a:p>
          <a:p>
            <a:r>
              <a:rPr lang="en-US" dirty="0">
                <a:solidFill>
                  <a:schemeClr val="tx1"/>
                </a:solidFill>
              </a:rPr>
              <a:t>    minimum smoothing iterations = 5</a:t>
            </a:r>
          </a:p>
          <a:p>
            <a:r>
              <a:rPr lang="en-US" dirty="0">
                <a:solidFill>
                  <a:schemeClr val="tx1"/>
                </a:solidFill>
              </a:rPr>
              <a:t>  end full tangent preconditioner</a:t>
            </a:r>
          </a:p>
          <a:p>
            <a:r>
              <a:rPr lang="en-US" dirty="0">
                <a:solidFill>
                  <a:schemeClr val="tx1"/>
                </a:solidFill>
              </a:rPr>
              <a:t>end cg</a:t>
            </a:r>
          </a:p>
        </p:txBody>
      </p:sp>
      <p:sp>
        <p:nvSpPr>
          <p:cNvPr id="15" name="TextBox 14">
            <a:extLst>
              <a:ext uri="{FF2B5EF4-FFF2-40B4-BE49-F238E27FC236}">
                <a16:creationId xmlns:a16="http://schemas.microsoft.com/office/drawing/2014/main" id="{BADE322E-E954-4514-92E2-240294502FC0}"/>
              </a:ext>
            </a:extLst>
          </p:cNvPr>
          <p:cNvSpPr txBox="1"/>
          <p:nvPr/>
        </p:nvSpPr>
        <p:spPr>
          <a:xfrm>
            <a:off x="1524000" y="1883988"/>
            <a:ext cx="9144000" cy="369332"/>
          </a:xfrm>
          <a:prstGeom prst="rect">
            <a:avLst/>
          </a:prstGeom>
          <a:noFill/>
        </p:spPr>
        <p:txBody>
          <a:bodyPr wrap="square" rtlCol="0">
            <a:spAutoFit/>
          </a:bodyPr>
          <a:lstStyle/>
          <a:p>
            <a:pPr algn="ctr"/>
            <a:r>
              <a:rPr lang="en-US" b="1" dirty="0">
                <a:solidFill>
                  <a:srgbClr val="0070C0"/>
                </a:solidFill>
              </a:rPr>
              <a:t>Using Smoothing Iterations vs. Not Using Smoothing Iterations</a:t>
            </a:r>
          </a:p>
        </p:txBody>
      </p:sp>
      <p:sp>
        <p:nvSpPr>
          <p:cNvPr id="16" name="TextBox 15">
            <a:extLst>
              <a:ext uri="{FF2B5EF4-FFF2-40B4-BE49-F238E27FC236}">
                <a16:creationId xmlns:a16="http://schemas.microsoft.com/office/drawing/2014/main" id="{6C9E9AA6-9E9F-40B8-8D15-4C2050BCF1BC}"/>
              </a:ext>
            </a:extLst>
          </p:cNvPr>
          <p:cNvSpPr txBox="1"/>
          <p:nvPr/>
        </p:nvSpPr>
        <p:spPr>
          <a:xfrm>
            <a:off x="5757904" y="2408664"/>
            <a:ext cx="4414213" cy="1261884"/>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defPPr>
              <a:defRPr lang="en-US"/>
            </a:defPPr>
            <a:lvl1pPr>
              <a:defRPr sz="1000">
                <a:latin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begin cg</a:t>
            </a:r>
          </a:p>
          <a:p>
            <a:r>
              <a:rPr lang="en-US" dirty="0">
                <a:solidFill>
                  <a:schemeClr val="tx1"/>
                </a:solidFill>
              </a:rPr>
              <a:t>  ...</a:t>
            </a:r>
          </a:p>
          <a:p>
            <a:r>
              <a:rPr lang="en-US" dirty="0">
                <a:solidFill>
                  <a:schemeClr val="tx1"/>
                </a:solidFill>
              </a:rPr>
              <a:t>  begin full tangent preconditioner</a:t>
            </a:r>
          </a:p>
          <a:p>
            <a:r>
              <a:rPr lang="en-US" dirty="0">
                <a:solidFill>
                  <a:schemeClr val="tx1"/>
                </a:solidFill>
              </a:rPr>
              <a:t>    ...    </a:t>
            </a:r>
          </a:p>
          <a:p>
            <a:r>
              <a:rPr lang="en-US" dirty="0">
                <a:solidFill>
                  <a:schemeClr val="tx1"/>
                </a:solidFill>
              </a:rPr>
              <a:t>    # default [minimum smoothing iterations = 0]</a:t>
            </a:r>
          </a:p>
          <a:p>
            <a:r>
              <a:rPr lang="en-US" dirty="0">
                <a:solidFill>
                  <a:schemeClr val="tx1"/>
                </a:solidFill>
              </a:rPr>
              <a:t>  end full tangent preconditioner</a:t>
            </a:r>
          </a:p>
          <a:p>
            <a:r>
              <a:rPr lang="en-US" dirty="0">
                <a:solidFill>
                  <a:schemeClr val="tx1"/>
                </a:solidFill>
              </a:rPr>
              <a:t>end cg</a:t>
            </a:r>
          </a:p>
        </p:txBody>
      </p:sp>
      <p:sp>
        <p:nvSpPr>
          <p:cNvPr id="17" name="Notched Right Arrow 2">
            <a:extLst>
              <a:ext uri="{FF2B5EF4-FFF2-40B4-BE49-F238E27FC236}">
                <a16:creationId xmlns:a16="http://schemas.microsoft.com/office/drawing/2014/main" id="{BF6F3D9B-F17B-4DBF-9592-9486BB9E2692}"/>
              </a:ext>
            </a:extLst>
          </p:cNvPr>
          <p:cNvSpPr/>
          <p:nvPr/>
        </p:nvSpPr>
        <p:spPr>
          <a:xfrm>
            <a:off x="5101934" y="2885549"/>
            <a:ext cx="533540" cy="308113"/>
          </a:xfrm>
          <a:prstGeom prst="notchedRightArrow">
            <a:avLst/>
          </a:prstGeom>
          <a:gradFill>
            <a:gsLst>
              <a:gs pos="0">
                <a:schemeClr val="tx1"/>
              </a:gs>
              <a:gs pos="100000">
                <a:schemeClr val="bg1"/>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22F75D4-7335-43E5-BA4B-4EFFB5D272DC}"/>
              </a:ext>
            </a:extLst>
          </p:cNvPr>
          <p:cNvSpPr txBox="1"/>
          <p:nvPr/>
        </p:nvSpPr>
        <p:spPr>
          <a:xfrm>
            <a:off x="5757904" y="4045323"/>
            <a:ext cx="4414213" cy="954107"/>
          </a:xfrm>
          <a:prstGeom prst="rect">
            <a:avLst/>
          </a:prstGeom>
          <a:noFill/>
        </p:spPr>
        <p:txBody>
          <a:bodyPr wrap="square" rtlCol="0">
            <a:spAutoFit/>
          </a:bodyPr>
          <a:lstStyle/>
          <a:p>
            <a:r>
              <a:rPr lang="en-US" sz="1400" b="1" dirty="0">
                <a:solidFill>
                  <a:srgbClr val="009051"/>
                </a:solidFill>
              </a:rPr>
              <a:t>runs to completion</a:t>
            </a:r>
            <a:br>
              <a:rPr lang="en-US" sz="1400" b="1" dirty="0">
                <a:solidFill>
                  <a:srgbClr val="C00000"/>
                </a:solidFill>
              </a:rPr>
            </a:br>
            <a:endParaRPr lang="en-US" sz="1400" b="1" dirty="0">
              <a:solidFill>
                <a:srgbClr val="C00000"/>
              </a:solidFill>
            </a:endParaRPr>
          </a:p>
          <a:p>
            <a:endParaRPr lang="en-US" sz="1400" b="1" dirty="0">
              <a:solidFill>
                <a:srgbClr val="C00000"/>
              </a:solidFill>
            </a:endParaRPr>
          </a:p>
          <a:p>
            <a:r>
              <a:rPr lang="en-US" sz="1400" b="1" dirty="0"/>
              <a:t>run time = 5000 sec.</a:t>
            </a:r>
          </a:p>
        </p:txBody>
      </p:sp>
      <p:sp>
        <p:nvSpPr>
          <p:cNvPr id="19" name="TextBox 18">
            <a:extLst>
              <a:ext uri="{FF2B5EF4-FFF2-40B4-BE49-F238E27FC236}">
                <a16:creationId xmlns:a16="http://schemas.microsoft.com/office/drawing/2014/main" id="{E54392AA-FADC-4F7C-8C7C-F2DA16265C2C}"/>
              </a:ext>
            </a:extLst>
          </p:cNvPr>
          <p:cNvSpPr txBox="1"/>
          <p:nvPr/>
        </p:nvSpPr>
        <p:spPr>
          <a:xfrm>
            <a:off x="1723785" y="4058898"/>
            <a:ext cx="3888121" cy="954107"/>
          </a:xfrm>
          <a:prstGeom prst="rect">
            <a:avLst/>
          </a:prstGeom>
          <a:noFill/>
        </p:spPr>
        <p:txBody>
          <a:bodyPr wrap="square" rtlCol="0">
            <a:spAutoFit/>
          </a:bodyPr>
          <a:lstStyle/>
          <a:p>
            <a:r>
              <a:rPr lang="en-US" sz="1400" b="1" dirty="0">
                <a:solidFill>
                  <a:srgbClr val="009051"/>
                </a:solidFill>
              </a:rPr>
              <a:t>runs to completion</a:t>
            </a:r>
          </a:p>
          <a:p>
            <a:endParaRPr lang="en-US" sz="1400" b="1" dirty="0">
              <a:solidFill>
                <a:srgbClr val="009051"/>
              </a:solidFill>
            </a:endParaRPr>
          </a:p>
          <a:p>
            <a:endParaRPr lang="en-US" sz="1400" b="1" dirty="0">
              <a:solidFill>
                <a:srgbClr val="009051"/>
              </a:solidFill>
            </a:endParaRPr>
          </a:p>
          <a:p>
            <a:r>
              <a:rPr lang="en-US" sz="1400" b="1" dirty="0"/>
              <a:t>run time = 1300 sec.</a:t>
            </a:r>
          </a:p>
        </p:txBody>
      </p:sp>
      <p:sp>
        <p:nvSpPr>
          <p:cNvPr id="20" name="TextBox 19">
            <a:extLst>
              <a:ext uri="{FF2B5EF4-FFF2-40B4-BE49-F238E27FC236}">
                <a16:creationId xmlns:a16="http://schemas.microsoft.com/office/drawing/2014/main" id="{5AE486F2-4F18-4D4C-B0EA-03620CB59671}"/>
              </a:ext>
            </a:extLst>
          </p:cNvPr>
          <p:cNvSpPr txBox="1"/>
          <p:nvPr/>
        </p:nvSpPr>
        <p:spPr>
          <a:xfrm>
            <a:off x="5832572" y="5181762"/>
            <a:ext cx="1813433" cy="369332"/>
          </a:xfrm>
          <a:prstGeom prst="rect">
            <a:avLst/>
          </a:prstGeom>
          <a:noFill/>
          <a:ln w="19050">
            <a:solidFill>
              <a:srgbClr val="C00000"/>
            </a:solidFill>
          </a:ln>
        </p:spPr>
        <p:txBody>
          <a:bodyPr wrap="square" rtlCol="0">
            <a:spAutoFit/>
          </a:bodyPr>
          <a:lstStyle/>
          <a:p>
            <a:r>
              <a:rPr lang="en-US" b="1" dirty="0">
                <a:solidFill>
                  <a:srgbClr val="C00000"/>
                </a:solidFill>
              </a:rPr>
              <a:t>~</a:t>
            </a:r>
            <a:r>
              <a:rPr lang="en-US" b="1">
                <a:solidFill>
                  <a:srgbClr val="C00000"/>
                </a:solidFill>
              </a:rPr>
              <a:t>4X slowdown</a:t>
            </a:r>
          </a:p>
        </p:txBody>
      </p:sp>
    </p:spTree>
    <p:extLst>
      <p:ext uri="{BB962C8B-B14F-4D97-AF65-F5344CB8AC3E}">
        <p14:creationId xmlns:p14="http://schemas.microsoft.com/office/powerpoint/2010/main" val="38855547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50E9D-B656-4FA1-BD28-397D07C007EF}"/>
              </a:ext>
            </a:extLst>
          </p:cNvPr>
          <p:cNvSpPr>
            <a:spLocks noGrp="1"/>
          </p:cNvSpPr>
          <p:nvPr>
            <p:ph type="title"/>
          </p:nvPr>
        </p:nvSpPr>
        <p:spPr/>
        <p:txBody>
          <a:bodyPr/>
          <a:lstStyle/>
          <a:p>
            <a:r>
              <a:rPr lang="en-US" dirty="0"/>
              <a:t>Debugging example 3: Pressurized can</a:t>
            </a:r>
          </a:p>
        </p:txBody>
      </p:sp>
      <p:sp>
        <p:nvSpPr>
          <p:cNvPr id="4" name="Slide Number Placeholder 3">
            <a:extLst>
              <a:ext uri="{FF2B5EF4-FFF2-40B4-BE49-F238E27FC236}">
                <a16:creationId xmlns:a16="http://schemas.microsoft.com/office/drawing/2014/main" id="{5224F8B9-DE45-4DCE-A0DB-C8711712EA3C}"/>
              </a:ext>
            </a:extLst>
          </p:cNvPr>
          <p:cNvSpPr>
            <a:spLocks noGrp="1"/>
          </p:cNvSpPr>
          <p:nvPr>
            <p:ph type="sldNum" sz="quarter" idx="4"/>
          </p:nvPr>
        </p:nvSpPr>
        <p:spPr/>
        <p:txBody>
          <a:bodyPr/>
          <a:lstStyle/>
          <a:p>
            <a:pPr algn="ctr"/>
            <a:fld id="{F6B149FD-26F7-3645-B4E7-BA8B8CC5EEA8}" type="slidenum">
              <a:rPr lang="en-US" smtClean="0"/>
              <a:pPr algn="ctr"/>
              <a:t>206</a:t>
            </a:fld>
            <a:endParaRPr lang="en-US" dirty="0"/>
          </a:p>
        </p:txBody>
      </p:sp>
      <p:sp>
        <p:nvSpPr>
          <p:cNvPr id="11" name="TextBox 10">
            <a:extLst>
              <a:ext uri="{FF2B5EF4-FFF2-40B4-BE49-F238E27FC236}">
                <a16:creationId xmlns:a16="http://schemas.microsoft.com/office/drawing/2014/main" id="{6D2495FE-58EB-443A-B3B3-F23784BE5CA8}"/>
              </a:ext>
            </a:extLst>
          </p:cNvPr>
          <p:cNvSpPr txBox="1"/>
          <p:nvPr/>
        </p:nvSpPr>
        <p:spPr>
          <a:xfrm>
            <a:off x="1747533" y="2300440"/>
            <a:ext cx="3410876" cy="1261884"/>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defPPr>
              <a:defRPr lang="en-US"/>
            </a:defPPr>
            <a:lvl1pPr>
              <a:defRPr sz="1000">
                <a:latin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begin cg</a:t>
            </a:r>
          </a:p>
          <a:p>
            <a:r>
              <a:rPr lang="en-US" dirty="0">
                <a:solidFill>
                  <a:schemeClr val="tx1"/>
                </a:solidFill>
              </a:rPr>
              <a:t>  ...</a:t>
            </a:r>
          </a:p>
          <a:p>
            <a:r>
              <a:rPr lang="en-US" dirty="0">
                <a:solidFill>
                  <a:schemeClr val="tx1"/>
                </a:solidFill>
              </a:rPr>
              <a:t>  begin full tangent preconditioner</a:t>
            </a:r>
          </a:p>
          <a:p>
            <a:r>
              <a:rPr lang="en-US" dirty="0">
                <a:solidFill>
                  <a:schemeClr val="tx1"/>
                </a:solidFill>
              </a:rPr>
              <a:t>    ...    </a:t>
            </a:r>
          </a:p>
          <a:p>
            <a:r>
              <a:rPr lang="en-US" dirty="0">
                <a:solidFill>
                  <a:schemeClr val="tx1"/>
                </a:solidFill>
              </a:rPr>
              <a:t>    small number of iterations = 20</a:t>
            </a:r>
          </a:p>
          <a:p>
            <a:r>
              <a:rPr lang="en-US" dirty="0">
                <a:solidFill>
                  <a:schemeClr val="tx1"/>
                </a:solidFill>
              </a:rPr>
              <a:t>  end full tangent preconditioner</a:t>
            </a:r>
          </a:p>
          <a:p>
            <a:r>
              <a:rPr lang="en-US" dirty="0">
                <a:solidFill>
                  <a:schemeClr val="tx1"/>
                </a:solidFill>
              </a:rPr>
              <a:t>end cg</a:t>
            </a:r>
          </a:p>
        </p:txBody>
      </p:sp>
      <p:sp>
        <p:nvSpPr>
          <p:cNvPr id="12" name="TextBox 11">
            <a:extLst>
              <a:ext uri="{FF2B5EF4-FFF2-40B4-BE49-F238E27FC236}">
                <a16:creationId xmlns:a16="http://schemas.microsoft.com/office/drawing/2014/main" id="{DCC2D0B6-6B13-4430-92FC-7896E534C677}"/>
              </a:ext>
            </a:extLst>
          </p:cNvPr>
          <p:cNvSpPr txBox="1"/>
          <p:nvPr/>
        </p:nvSpPr>
        <p:spPr>
          <a:xfrm>
            <a:off x="1639956" y="1775764"/>
            <a:ext cx="9144000" cy="369332"/>
          </a:xfrm>
          <a:prstGeom prst="rect">
            <a:avLst/>
          </a:prstGeom>
          <a:noFill/>
        </p:spPr>
        <p:txBody>
          <a:bodyPr wrap="square" rtlCol="0">
            <a:spAutoFit/>
          </a:bodyPr>
          <a:lstStyle/>
          <a:p>
            <a:pPr algn="ctr"/>
            <a:r>
              <a:rPr lang="en-US" b="1" dirty="0">
                <a:solidFill>
                  <a:srgbClr val="0070C0"/>
                </a:solidFill>
              </a:rPr>
              <a:t>Using Small Number of Iterations vs. Not Using Small Number of Iterations</a:t>
            </a:r>
          </a:p>
        </p:txBody>
      </p:sp>
      <p:sp>
        <p:nvSpPr>
          <p:cNvPr id="13" name="TextBox 12">
            <a:extLst>
              <a:ext uri="{FF2B5EF4-FFF2-40B4-BE49-F238E27FC236}">
                <a16:creationId xmlns:a16="http://schemas.microsoft.com/office/drawing/2014/main" id="{F2AEDD43-CDC9-4FA1-B563-0E3D988A82D2}"/>
              </a:ext>
            </a:extLst>
          </p:cNvPr>
          <p:cNvSpPr txBox="1"/>
          <p:nvPr/>
        </p:nvSpPr>
        <p:spPr>
          <a:xfrm>
            <a:off x="5873860" y="2300440"/>
            <a:ext cx="3995697" cy="1261884"/>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defPPr>
              <a:defRPr lang="en-US"/>
            </a:defPPr>
            <a:lvl1pPr>
              <a:defRPr sz="1000">
                <a:latin typeface="Courier New" panose="02070309020205020404" pitchFamily="49"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begin cg</a:t>
            </a:r>
          </a:p>
          <a:p>
            <a:r>
              <a:rPr lang="en-US" dirty="0">
                <a:solidFill>
                  <a:schemeClr val="tx1"/>
                </a:solidFill>
              </a:rPr>
              <a:t>  ...</a:t>
            </a:r>
          </a:p>
          <a:p>
            <a:r>
              <a:rPr lang="en-US" dirty="0">
                <a:solidFill>
                  <a:schemeClr val="tx1"/>
                </a:solidFill>
              </a:rPr>
              <a:t>  begin full tangent preconditioner</a:t>
            </a:r>
          </a:p>
          <a:p>
            <a:r>
              <a:rPr lang="en-US" dirty="0">
                <a:solidFill>
                  <a:schemeClr val="tx1"/>
                </a:solidFill>
              </a:rPr>
              <a:t>    ...    </a:t>
            </a:r>
          </a:p>
          <a:p>
            <a:r>
              <a:rPr lang="en-US" dirty="0">
                <a:solidFill>
                  <a:schemeClr val="tx1"/>
                </a:solidFill>
              </a:rPr>
              <a:t>    # default [update tangent every step]</a:t>
            </a:r>
          </a:p>
          <a:p>
            <a:r>
              <a:rPr lang="en-US" dirty="0">
                <a:solidFill>
                  <a:schemeClr val="tx1"/>
                </a:solidFill>
              </a:rPr>
              <a:t>  end full tangent preconditioner</a:t>
            </a:r>
          </a:p>
          <a:p>
            <a:r>
              <a:rPr lang="en-US" dirty="0">
                <a:solidFill>
                  <a:schemeClr val="tx1"/>
                </a:solidFill>
              </a:rPr>
              <a:t>end cg</a:t>
            </a:r>
          </a:p>
        </p:txBody>
      </p:sp>
      <p:sp>
        <p:nvSpPr>
          <p:cNvPr id="21" name="Notched Right Arrow 2">
            <a:extLst>
              <a:ext uri="{FF2B5EF4-FFF2-40B4-BE49-F238E27FC236}">
                <a16:creationId xmlns:a16="http://schemas.microsoft.com/office/drawing/2014/main" id="{FC4181C1-C42C-4F48-903A-E51C3E1B3A2B}"/>
              </a:ext>
            </a:extLst>
          </p:cNvPr>
          <p:cNvSpPr/>
          <p:nvPr/>
        </p:nvSpPr>
        <p:spPr>
          <a:xfrm>
            <a:off x="5249364" y="2822672"/>
            <a:ext cx="533540" cy="308113"/>
          </a:xfrm>
          <a:prstGeom prst="notchedRightArrow">
            <a:avLst/>
          </a:prstGeom>
          <a:gradFill>
            <a:gsLst>
              <a:gs pos="0">
                <a:schemeClr val="tx1"/>
              </a:gs>
              <a:gs pos="100000">
                <a:schemeClr val="bg1"/>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3D4EC06-02D7-41F1-B7CC-8381868A2775}"/>
              </a:ext>
            </a:extLst>
          </p:cNvPr>
          <p:cNvSpPr txBox="1"/>
          <p:nvPr/>
        </p:nvSpPr>
        <p:spPr>
          <a:xfrm>
            <a:off x="5873860" y="3937099"/>
            <a:ext cx="4414213" cy="954107"/>
          </a:xfrm>
          <a:prstGeom prst="rect">
            <a:avLst/>
          </a:prstGeom>
          <a:noFill/>
        </p:spPr>
        <p:txBody>
          <a:bodyPr wrap="square" rtlCol="0">
            <a:spAutoFit/>
          </a:bodyPr>
          <a:lstStyle/>
          <a:p>
            <a:r>
              <a:rPr lang="en-US" sz="1400" b="1" dirty="0">
                <a:solidFill>
                  <a:srgbClr val="009051"/>
                </a:solidFill>
              </a:rPr>
              <a:t>runs to completion</a:t>
            </a:r>
            <a:br>
              <a:rPr lang="en-US" sz="1400" b="1" dirty="0">
                <a:solidFill>
                  <a:srgbClr val="C00000"/>
                </a:solidFill>
              </a:rPr>
            </a:br>
            <a:endParaRPr lang="en-US" sz="1400" b="1" dirty="0">
              <a:solidFill>
                <a:srgbClr val="C00000"/>
              </a:solidFill>
            </a:endParaRPr>
          </a:p>
          <a:p>
            <a:endParaRPr lang="en-US" sz="1400" b="1" dirty="0">
              <a:solidFill>
                <a:srgbClr val="C00000"/>
              </a:solidFill>
            </a:endParaRPr>
          </a:p>
          <a:p>
            <a:r>
              <a:rPr lang="en-US" sz="1400" b="1" dirty="0"/>
              <a:t>run time = 2700 sec.</a:t>
            </a:r>
          </a:p>
        </p:txBody>
      </p:sp>
      <p:sp>
        <p:nvSpPr>
          <p:cNvPr id="23" name="TextBox 22">
            <a:extLst>
              <a:ext uri="{FF2B5EF4-FFF2-40B4-BE49-F238E27FC236}">
                <a16:creationId xmlns:a16="http://schemas.microsoft.com/office/drawing/2014/main" id="{F85C0D86-EC2A-44D3-97E3-57AD1BE65EDB}"/>
              </a:ext>
            </a:extLst>
          </p:cNvPr>
          <p:cNvSpPr txBox="1"/>
          <p:nvPr/>
        </p:nvSpPr>
        <p:spPr>
          <a:xfrm>
            <a:off x="1839741" y="3950674"/>
            <a:ext cx="3888121" cy="954107"/>
          </a:xfrm>
          <a:prstGeom prst="rect">
            <a:avLst/>
          </a:prstGeom>
          <a:noFill/>
        </p:spPr>
        <p:txBody>
          <a:bodyPr wrap="square" rtlCol="0">
            <a:spAutoFit/>
          </a:bodyPr>
          <a:lstStyle/>
          <a:p>
            <a:r>
              <a:rPr lang="en-US" sz="1400" b="1" dirty="0">
                <a:solidFill>
                  <a:srgbClr val="009051"/>
                </a:solidFill>
              </a:rPr>
              <a:t>runs to completion</a:t>
            </a:r>
          </a:p>
          <a:p>
            <a:endParaRPr lang="en-US" sz="1400" b="1" dirty="0">
              <a:solidFill>
                <a:srgbClr val="009051"/>
              </a:solidFill>
            </a:endParaRPr>
          </a:p>
          <a:p>
            <a:endParaRPr lang="en-US" sz="1400" b="1" dirty="0">
              <a:solidFill>
                <a:srgbClr val="009051"/>
              </a:solidFill>
            </a:endParaRPr>
          </a:p>
          <a:p>
            <a:r>
              <a:rPr lang="en-US" sz="1400" b="1" dirty="0"/>
              <a:t>run time = 1300 sec.</a:t>
            </a:r>
          </a:p>
        </p:txBody>
      </p:sp>
      <p:sp>
        <p:nvSpPr>
          <p:cNvPr id="24" name="TextBox 23">
            <a:extLst>
              <a:ext uri="{FF2B5EF4-FFF2-40B4-BE49-F238E27FC236}">
                <a16:creationId xmlns:a16="http://schemas.microsoft.com/office/drawing/2014/main" id="{C73CBB40-BAB8-4CA1-A463-DA70EB6BC398}"/>
              </a:ext>
            </a:extLst>
          </p:cNvPr>
          <p:cNvSpPr txBox="1"/>
          <p:nvPr/>
        </p:nvSpPr>
        <p:spPr>
          <a:xfrm>
            <a:off x="5948528" y="5073538"/>
            <a:ext cx="1813433" cy="369332"/>
          </a:xfrm>
          <a:prstGeom prst="rect">
            <a:avLst/>
          </a:prstGeom>
          <a:noFill/>
          <a:ln w="19050">
            <a:solidFill>
              <a:srgbClr val="C00000"/>
            </a:solidFill>
          </a:ln>
        </p:spPr>
        <p:txBody>
          <a:bodyPr wrap="square" rtlCol="0">
            <a:spAutoFit/>
          </a:bodyPr>
          <a:lstStyle/>
          <a:p>
            <a:r>
              <a:rPr lang="en-US" b="1" dirty="0">
                <a:solidFill>
                  <a:srgbClr val="C00000"/>
                </a:solidFill>
              </a:rPr>
              <a:t>~2X slowdown</a:t>
            </a:r>
          </a:p>
        </p:txBody>
      </p:sp>
    </p:spTree>
    <p:extLst>
      <p:ext uri="{BB962C8B-B14F-4D97-AF65-F5344CB8AC3E}">
        <p14:creationId xmlns:p14="http://schemas.microsoft.com/office/powerpoint/2010/main" val="30889795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69B8-D247-4A2A-AFCC-4677B91D36D0}"/>
              </a:ext>
            </a:extLst>
          </p:cNvPr>
          <p:cNvSpPr>
            <a:spLocks noGrp="1"/>
          </p:cNvSpPr>
          <p:nvPr>
            <p:ph type="title"/>
          </p:nvPr>
        </p:nvSpPr>
        <p:spPr/>
        <p:txBody>
          <a:bodyPr/>
          <a:lstStyle/>
          <a:p>
            <a:r>
              <a:rPr lang="en-US" dirty="0"/>
              <a:t>In summary… </a:t>
            </a:r>
          </a:p>
        </p:txBody>
      </p:sp>
      <p:sp>
        <p:nvSpPr>
          <p:cNvPr id="4" name="Slide Number Placeholder 3">
            <a:extLst>
              <a:ext uri="{FF2B5EF4-FFF2-40B4-BE49-F238E27FC236}">
                <a16:creationId xmlns:a16="http://schemas.microsoft.com/office/drawing/2014/main" id="{DDDA88DC-0A34-42EE-8AD2-D7F6F55C9D0F}"/>
              </a:ext>
            </a:extLst>
          </p:cNvPr>
          <p:cNvSpPr>
            <a:spLocks noGrp="1"/>
          </p:cNvSpPr>
          <p:nvPr>
            <p:ph type="sldNum" sz="quarter" idx="4"/>
          </p:nvPr>
        </p:nvSpPr>
        <p:spPr/>
        <p:txBody>
          <a:bodyPr/>
          <a:lstStyle/>
          <a:p>
            <a:pPr algn="ctr"/>
            <a:fld id="{F6B149FD-26F7-3645-B4E7-BA8B8CC5EEA8}" type="slidenum">
              <a:rPr lang="en-US" smtClean="0"/>
              <a:pPr algn="ctr"/>
              <a:t>207</a:t>
            </a:fld>
            <a:endParaRPr lang="en-US" dirty="0"/>
          </a:p>
        </p:txBody>
      </p:sp>
      <p:sp>
        <p:nvSpPr>
          <p:cNvPr id="20" name="Content Placeholder 2">
            <a:extLst>
              <a:ext uri="{FF2B5EF4-FFF2-40B4-BE49-F238E27FC236}">
                <a16:creationId xmlns:a16="http://schemas.microsoft.com/office/drawing/2014/main" id="{A027BD36-9621-4837-9EEB-14BF03F0314B}"/>
              </a:ext>
            </a:extLst>
          </p:cNvPr>
          <p:cNvSpPr>
            <a:spLocks noGrp="1"/>
          </p:cNvSpPr>
          <p:nvPr>
            <p:ph idx="1"/>
          </p:nvPr>
        </p:nvSpPr>
        <p:spPr>
          <a:xfrm>
            <a:off x="762001" y="1447799"/>
            <a:ext cx="4873486" cy="4261401"/>
          </a:xfrm>
        </p:spPr>
        <p:txBody>
          <a:bodyPr>
            <a:normAutofit lnSpcReduction="10000"/>
          </a:bodyPr>
          <a:lstStyle/>
          <a:p>
            <a:pPr marL="342900" indent="-342900">
              <a:buFont typeface="Arial" panose="020B0604020202020204" pitchFamily="34" charset="0"/>
              <a:buChar char="•"/>
            </a:pPr>
            <a:r>
              <a:rPr lang="en-US" b="1" dirty="0"/>
              <a:t>Implicit solvers are demanding</a:t>
            </a:r>
            <a:r>
              <a:rPr lang="en-US" dirty="0"/>
              <a:t>:</a:t>
            </a:r>
          </a:p>
          <a:p>
            <a:pPr marL="800100" lvl="1" indent="-342900">
              <a:buFont typeface="Arial" panose="020B0604020202020204" pitchFamily="34" charset="0"/>
              <a:buChar char="•"/>
            </a:pPr>
            <a:r>
              <a:rPr lang="en-US" dirty="0"/>
              <a:t>Have good element quality</a:t>
            </a:r>
          </a:p>
          <a:p>
            <a:pPr marL="800100" lvl="1" indent="-342900">
              <a:buFont typeface="Arial" panose="020B0604020202020204" pitchFamily="34" charset="0"/>
              <a:buChar char="•"/>
            </a:pPr>
            <a:r>
              <a:rPr lang="en-US" dirty="0"/>
              <a:t>Should be well-conditioned</a:t>
            </a:r>
          </a:p>
          <a:p>
            <a:pPr marL="800100" lvl="1" indent="-342900">
              <a:buFont typeface="Arial" panose="020B0604020202020204" pitchFamily="34" charset="0"/>
              <a:buChar char="•"/>
            </a:pPr>
            <a:r>
              <a:rPr lang="en-US" dirty="0"/>
              <a:t>Proper constraints and BCs</a:t>
            </a:r>
          </a:p>
          <a:p>
            <a:pPr marL="800100" lvl="1" indent="-342900">
              <a:buFont typeface="Arial" panose="020B0604020202020204" pitchFamily="34" charset="0"/>
              <a:buChar char="•"/>
            </a:pPr>
            <a:r>
              <a:rPr lang="en-US" dirty="0"/>
              <a:t>No mesh overlap</a:t>
            </a:r>
          </a:p>
          <a:p>
            <a:pPr marL="342900" indent="-342900">
              <a:buFont typeface="Arial" panose="020B0604020202020204" pitchFamily="34" charset="0"/>
              <a:buChar char="•"/>
            </a:pPr>
            <a:r>
              <a:rPr lang="en-US" b="1" dirty="0"/>
              <a:t>Implicit solvers can be finicky</a:t>
            </a:r>
          </a:p>
          <a:p>
            <a:pPr marL="800100" lvl="1" indent="-342900">
              <a:buFont typeface="Arial" panose="020B0604020202020204" pitchFamily="34" charset="0"/>
              <a:buChar char="•"/>
            </a:pPr>
            <a:r>
              <a:rPr lang="en-US" dirty="0"/>
              <a:t>Every problem is like a new puzzle</a:t>
            </a:r>
          </a:p>
          <a:p>
            <a:pPr marL="800100" lvl="1" indent="-342900">
              <a:buFont typeface="Arial" panose="020B0604020202020204" pitchFamily="34" charset="0"/>
              <a:buChar char="•"/>
            </a:pPr>
            <a:r>
              <a:rPr lang="en-US" dirty="0"/>
              <a:t>Solver settings for one problem will likely not be applicable to another.</a:t>
            </a:r>
          </a:p>
          <a:p>
            <a:pPr marL="342900" indent="-342900">
              <a:buFont typeface="Arial" panose="020B0604020202020204" pitchFamily="34" charset="0"/>
              <a:buChar char="•"/>
            </a:pPr>
            <a:r>
              <a:rPr lang="en-US" b="1" dirty="0"/>
              <a:t>The log file </a:t>
            </a:r>
            <a:r>
              <a:rPr lang="en-US" dirty="0"/>
              <a:t>is your #1 source for understanding and debugging implicit solutions.</a:t>
            </a:r>
          </a:p>
          <a:p>
            <a:pPr lvl="1" indent="0">
              <a:buNone/>
            </a:pPr>
            <a:endParaRPr lang="en-US" dirty="0"/>
          </a:p>
        </p:txBody>
      </p:sp>
      <p:grpSp>
        <p:nvGrpSpPr>
          <p:cNvPr id="10" name="Group 9">
            <a:extLst>
              <a:ext uri="{FF2B5EF4-FFF2-40B4-BE49-F238E27FC236}">
                <a16:creationId xmlns:a16="http://schemas.microsoft.com/office/drawing/2014/main" id="{32B17563-03C2-4C02-84C0-2FE89EC29DFE}"/>
              </a:ext>
            </a:extLst>
          </p:cNvPr>
          <p:cNvGrpSpPr/>
          <p:nvPr/>
        </p:nvGrpSpPr>
        <p:grpSpPr>
          <a:xfrm>
            <a:off x="5777637" y="1351722"/>
            <a:ext cx="6191250" cy="3548270"/>
            <a:chOff x="5310497" y="1143000"/>
            <a:chExt cx="6191250" cy="3548270"/>
          </a:xfrm>
        </p:grpSpPr>
        <p:pic>
          <p:nvPicPr>
            <p:cNvPr id="7" name="Picture 6">
              <a:extLst>
                <a:ext uri="{FF2B5EF4-FFF2-40B4-BE49-F238E27FC236}">
                  <a16:creationId xmlns:a16="http://schemas.microsoft.com/office/drawing/2014/main" id="{C8C21373-4930-4A53-8C21-E2B6E8AD4EBE}"/>
                </a:ext>
              </a:extLst>
            </p:cNvPr>
            <p:cNvPicPr>
              <a:picLocks noChangeAspect="1"/>
            </p:cNvPicPr>
            <p:nvPr/>
          </p:nvPicPr>
          <p:blipFill rotWithShape="1">
            <a:blip r:embed="rId2"/>
            <a:srcRect b="6869"/>
            <a:stretch/>
          </p:blipFill>
          <p:spPr>
            <a:xfrm>
              <a:off x="5310497" y="1143000"/>
              <a:ext cx="6191250" cy="3548270"/>
            </a:xfrm>
            <a:prstGeom prst="rect">
              <a:avLst/>
            </a:prstGeom>
          </p:spPr>
        </p:pic>
        <p:sp>
          <p:nvSpPr>
            <p:cNvPr id="9" name="TextBox 8">
              <a:extLst>
                <a:ext uri="{FF2B5EF4-FFF2-40B4-BE49-F238E27FC236}">
                  <a16:creationId xmlns:a16="http://schemas.microsoft.com/office/drawing/2014/main" id="{E34D9B9C-46A5-459D-B736-3BFA8EB5EA8D}"/>
                </a:ext>
              </a:extLst>
            </p:cNvPr>
            <p:cNvSpPr txBox="1"/>
            <p:nvPr/>
          </p:nvSpPr>
          <p:spPr>
            <a:xfrm>
              <a:off x="8390618" y="2160930"/>
              <a:ext cx="979755" cy="307777"/>
            </a:xfrm>
            <a:prstGeom prst="rect">
              <a:avLst/>
            </a:prstGeom>
            <a:noFill/>
          </p:spPr>
          <p:txBody>
            <a:bodyPr wrap="none" rtlCol="0">
              <a:spAutoFit/>
            </a:bodyPr>
            <a:lstStyle/>
            <a:p>
              <a:r>
                <a:rPr lang="en-US" sz="1400" b="1" dirty="0">
                  <a:latin typeface="Consolas" panose="020B0609020204030204" pitchFamily="49" charset="0"/>
                  <a:cs typeface="Courier New" panose="02070309020205020404" pitchFamily="49" charset="0"/>
                </a:rPr>
                <a:t>implicit</a:t>
              </a:r>
            </a:p>
          </p:txBody>
        </p:sp>
        <p:sp>
          <p:nvSpPr>
            <p:cNvPr id="12" name="TextBox 11">
              <a:extLst>
                <a:ext uri="{FF2B5EF4-FFF2-40B4-BE49-F238E27FC236}">
                  <a16:creationId xmlns:a16="http://schemas.microsoft.com/office/drawing/2014/main" id="{9DA8ADC7-DA83-4E30-8C9A-A7EB4FBFC76E}"/>
                </a:ext>
              </a:extLst>
            </p:cNvPr>
            <p:cNvSpPr txBox="1"/>
            <p:nvPr/>
          </p:nvSpPr>
          <p:spPr>
            <a:xfrm>
              <a:off x="11213447" y="1891778"/>
              <a:ext cx="284052" cy="307777"/>
            </a:xfrm>
            <a:prstGeom prst="rect">
              <a:avLst/>
            </a:prstGeom>
            <a:noFill/>
          </p:spPr>
          <p:txBody>
            <a:bodyPr wrap="none" rtlCol="0">
              <a:spAutoFit/>
            </a:bodyPr>
            <a:lstStyle/>
            <a:p>
              <a:r>
                <a:rPr lang="en-US" sz="1400" b="1" dirty="0">
                  <a:latin typeface="Consolas" panose="020B0609020204030204" pitchFamily="49" charset="0"/>
                  <a:cs typeface="Courier New" panose="02070309020205020404" pitchFamily="49" charset="0"/>
                </a:rPr>
                <a:t>,</a:t>
              </a:r>
            </a:p>
          </p:txBody>
        </p:sp>
      </p:grpSp>
      <p:sp>
        <p:nvSpPr>
          <p:cNvPr id="15" name="TextBox 14">
            <a:extLst>
              <a:ext uri="{FF2B5EF4-FFF2-40B4-BE49-F238E27FC236}">
                <a16:creationId xmlns:a16="http://schemas.microsoft.com/office/drawing/2014/main" id="{E1BE5E35-F847-4EB7-8C19-DF58D7DCB71F}"/>
              </a:ext>
            </a:extLst>
          </p:cNvPr>
          <p:cNvSpPr txBox="1"/>
          <p:nvPr/>
        </p:nvSpPr>
        <p:spPr>
          <a:xfrm>
            <a:off x="1026392" y="5709200"/>
            <a:ext cx="1013921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dirty="0"/>
              <a:t>Implicit solvers are powerful, but demanding tools.</a:t>
            </a:r>
          </a:p>
        </p:txBody>
      </p:sp>
    </p:spTree>
    <p:extLst>
      <p:ext uri="{BB962C8B-B14F-4D97-AF65-F5344CB8AC3E}">
        <p14:creationId xmlns:p14="http://schemas.microsoft.com/office/powerpoint/2010/main" val="90655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C1464-EB83-47E3-934C-83EDA44A58BD}"/>
              </a:ext>
            </a:extLst>
          </p:cNvPr>
          <p:cNvSpPr>
            <a:spLocks noGrp="1"/>
          </p:cNvSpPr>
          <p:nvPr>
            <p:ph type="title"/>
          </p:nvPr>
        </p:nvSpPr>
        <p:spPr/>
        <p:txBody>
          <a:bodyPr/>
          <a:lstStyle/>
          <a:p>
            <a:r>
              <a:rPr lang="en-US" dirty="0"/>
              <a:t>Closing thoughts</a:t>
            </a:r>
          </a:p>
        </p:txBody>
      </p:sp>
      <p:sp>
        <p:nvSpPr>
          <p:cNvPr id="3" name="Content Placeholder 2">
            <a:extLst>
              <a:ext uri="{FF2B5EF4-FFF2-40B4-BE49-F238E27FC236}">
                <a16:creationId xmlns:a16="http://schemas.microsoft.com/office/drawing/2014/main" id="{524286F2-1440-46D2-B386-50CB6B2672AA}"/>
              </a:ext>
            </a:extLst>
          </p:cNvPr>
          <p:cNvSpPr>
            <a:spLocks noGrp="1"/>
          </p:cNvSpPr>
          <p:nvPr>
            <p:ph idx="1"/>
          </p:nvPr>
        </p:nvSpPr>
        <p:spPr/>
        <p:txBody>
          <a:bodyPr/>
          <a:lstStyle/>
          <a:p>
            <a:r>
              <a:rPr lang="en-US" b="1" dirty="0"/>
              <a:t>We’ve covered a lot of topics </a:t>
            </a:r>
            <a:r>
              <a:rPr lang="en-US" dirty="0"/>
              <a:t>and you should have a better feeling for a few things</a:t>
            </a:r>
          </a:p>
          <a:p>
            <a:pPr marL="342900" indent="-342900">
              <a:buFont typeface="Arial" panose="020B0604020202020204" pitchFamily="34" charset="0"/>
              <a:buChar char="•"/>
            </a:pPr>
            <a:r>
              <a:rPr lang="en-US" dirty="0"/>
              <a:t>What an implicit analysis is doing</a:t>
            </a:r>
          </a:p>
          <a:p>
            <a:pPr marL="342900" indent="-342900">
              <a:buFont typeface="Arial" panose="020B0604020202020204" pitchFamily="34" charset="0"/>
              <a:buChar char="•"/>
            </a:pPr>
            <a:r>
              <a:rPr lang="en-US" dirty="0"/>
              <a:t>The difference between explicit and implicit solvers</a:t>
            </a:r>
          </a:p>
          <a:p>
            <a:pPr marL="342900" indent="-342900">
              <a:buFont typeface="Arial" panose="020B0604020202020204" pitchFamily="34" charset="0"/>
              <a:buChar char="•"/>
            </a:pPr>
            <a:r>
              <a:rPr lang="en-US" dirty="0"/>
              <a:t>“Implicit dynamics” vs. “implicit quasi-statics”</a:t>
            </a:r>
          </a:p>
          <a:p>
            <a:pPr marL="342900" indent="-342900">
              <a:buFont typeface="Arial" panose="020B0604020202020204" pitchFamily="34" charset="0"/>
              <a:buChar char="•"/>
            </a:pPr>
            <a:r>
              <a:rPr lang="en-US" dirty="0"/>
              <a:t>Some strategies for configuring the implicit multi-level solver</a:t>
            </a:r>
          </a:p>
          <a:p>
            <a:pPr marL="342900" indent="-342900">
              <a:buFont typeface="Arial" panose="020B0604020202020204" pitchFamily="34" charset="0"/>
              <a:buChar char="•"/>
            </a:pPr>
            <a:r>
              <a:rPr lang="en-US" dirty="0"/>
              <a:t>Some techniques available for troubleshooting</a:t>
            </a:r>
          </a:p>
          <a:p>
            <a:endParaRPr lang="en-US" dirty="0"/>
          </a:p>
          <a:p>
            <a:r>
              <a:rPr lang="en-US" b="1" dirty="0"/>
              <a:t>We’ve made several recommended references </a:t>
            </a:r>
            <a:r>
              <a:rPr lang="en-US" dirty="0"/>
              <a:t>for further reading about these topics.</a:t>
            </a:r>
          </a:p>
          <a:p>
            <a:pPr marL="342900" indent="-342900">
              <a:buFont typeface="Arial" panose="020B0604020202020204" pitchFamily="34" charset="0"/>
              <a:buChar char="•"/>
            </a:pPr>
            <a:r>
              <a:rPr lang="en-US" dirty="0"/>
              <a:t>We encourage you to familiarize yourself with these references</a:t>
            </a:r>
          </a:p>
          <a:p>
            <a:pPr marL="342900" indent="-342900">
              <a:buFont typeface="Arial" panose="020B0604020202020204" pitchFamily="34" charset="0"/>
              <a:buChar char="•"/>
            </a:pPr>
            <a:r>
              <a:rPr lang="en-US" dirty="0"/>
              <a:t>Background knowledge of the theoretical underpinnings is very useful</a:t>
            </a:r>
          </a:p>
        </p:txBody>
      </p:sp>
      <p:sp>
        <p:nvSpPr>
          <p:cNvPr id="4" name="Slide Number Placeholder 3">
            <a:extLst>
              <a:ext uri="{FF2B5EF4-FFF2-40B4-BE49-F238E27FC236}">
                <a16:creationId xmlns:a16="http://schemas.microsoft.com/office/drawing/2014/main" id="{A553DE6B-42B2-42CD-9CB3-60A5075453A9}"/>
              </a:ext>
            </a:extLst>
          </p:cNvPr>
          <p:cNvSpPr>
            <a:spLocks noGrp="1"/>
          </p:cNvSpPr>
          <p:nvPr>
            <p:ph type="sldNum" sz="quarter" idx="4"/>
          </p:nvPr>
        </p:nvSpPr>
        <p:spPr/>
        <p:txBody>
          <a:bodyPr/>
          <a:lstStyle/>
          <a:p>
            <a:pPr algn="ctr"/>
            <a:fld id="{F6B149FD-26F7-3645-B4E7-BA8B8CC5EEA8}" type="slidenum">
              <a:rPr lang="en-US" smtClean="0"/>
              <a:pPr algn="ctr"/>
              <a:t>208</a:t>
            </a:fld>
            <a:endParaRPr lang="en-US" dirty="0"/>
          </a:p>
        </p:txBody>
      </p:sp>
    </p:spTree>
    <p:extLst>
      <p:ext uri="{BB962C8B-B14F-4D97-AF65-F5344CB8AC3E}">
        <p14:creationId xmlns:p14="http://schemas.microsoft.com/office/powerpoint/2010/main" val="160009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C1464-EB83-47E3-934C-83EDA44A58BD}"/>
              </a:ext>
            </a:extLst>
          </p:cNvPr>
          <p:cNvSpPr>
            <a:spLocks noGrp="1"/>
          </p:cNvSpPr>
          <p:nvPr>
            <p:ph type="title"/>
          </p:nvPr>
        </p:nvSpPr>
        <p:spPr/>
        <p:txBody>
          <a:bodyPr/>
          <a:lstStyle/>
          <a:p>
            <a:r>
              <a:rPr lang="en-US" dirty="0"/>
              <a:t>Closing thoughts – When all else fails…</a:t>
            </a:r>
          </a:p>
        </p:txBody>
      </p:sp>
      <p:sp>
        <p:nvSpPr>
          <p:cNvPr id="3" name="Content Placeholder 2">
            <a:extLst>
              <a:ext uri="{FF2B5EF4-FFF2-40B4-BE49-F238E27FC236}">
                <a16:creationId xmlns:a16="http://schemas.microsoft.com/office/drawing/2014/main" id="{524286F2-1440-46D2-B386-50CB6B2672AA}"/>
              </a:ext>
            </a:extLst>
          </p:cNvPr>
          <p:cNvSpPr>
            <a:spLocks noGrp="1"/>
          </p:cNvSpPr>
          <p:nvPr>
            <p:ph idx="1"/>
          </p:nvPr>
        </p:nvSpPr>
        <p:spPr/>
        <p:txBody>
          <a:bodyPr>
            <a:normAutofit/>
          </a:bodyPr>
          <a:lstStyle/>
          <a:p>
            <a:r>
              <a:rPr lang="en-US" dirty="0"/>
              <a:t>Even though we’ve done an amazing job presenting this material, we expect you’ll still have trouble from time to time!</a:t>
            </a:r>
          </a:p>
          <a:p>
            <a:r>
              <a:rPr lang="en-US" dirty="0"/>
              <a:t>Please contact us: </a:t>
            </a:r>
            <a:r>
              <a:rPr lang="en-US" dirty="0">
                <a:hlinkClick r:id="rId2"/>
              </a:rPr>
              <a:t>sierra-help@sandia.gov</a:t>
            </a:r>
            <a:endParaRPr lang="en-US" dirty="0"/>
          </a:p>
          <a:p>
            <a:r>
              <a:rPr lang="en-US" dirty="0"/>
              <a:t>Even better – include a small minimum “failing” example by narrowing down the issue for us.  Convince yourself there is an issue by removing complexity from your model.  We want this to be a partnership to find resolutions as quickly as possible.</a:t>
            </a:r>
          </a:p>
          <a:p>
            <a:r>
              <a:rPr lang="en-US" dirty="0"/>
              <a:t>Include an </a:t>
            </a:r>
            <a:r>
              <a:rPr lang="en-US" b="1" dirty="0"/>
              <a:t>input file </a:t>
            </a:r>
            <a:r>
              <a:rPr lang="en-US" dirty="0"/>
              <a:t>(*.</a:t>
            </a:r>
            <a:r>
              <a:rPr lang="en-US" dirty="0" err="1"/>
              <a:t>i</a:t>
            </a:r>
            <a:r>
              <a:rPr lang="en-US" dirty="0"/>
              <a:t>) and </a:t>
            </a:r>
            <a:r>
              <a:rPr lang="en-US" b="1" dirty="0"/>
              <a:t>mesh file </a:t>
            </a:r>
            <a:r>
              <a:rPr lang="en-US" dirty="0"/>
              <a:t>(*.g).  Optionally, </a:t>
            </a:r>
            <a:r>
              <a:rPr lang="en-US" b="1" dirty="0"/>
              <a:t>a log file</a:t>
            </a:r>
            <a:r>
              <a:rPr lang="en-US" dirty="0"/>
              <a:t>.</a:t>
            </a:r>
          </a:p>
          <a:p>
            <a:pPr marL="342900" indent="-342900">
              <a:buFont typeface="Arial" panose="020B0604020202020204" pitchFamily="34" charset="0"/>
              <a:buChar char="•"/>
            </a:pPr>
            <a:r>
              <a:rPr lang="en-US" sz="1800" dirty="0"/>
              <a:t>Avoid “include” files if possible when requesting help – they’re often forgotten and can delay resolution.</a:t>
            </a:r>
          </a:p>
          <a:p>
            <a:pPr marL="342900" indent="-342900">
              <a:buFont typeface="Arial" panose="020B0604020202020204" pitchFamily="34" charset="0"/>
              <a:buChar char="•"/>
            </a:pPr>
            <a:r>
              <a:rPr lang="en-US" sz="1800" dirty="0"/>
              <a:t>Avoid sending complex workflows if at all possible.  We want to help debug your issue, but we might get stuck trying to understand a custom workflow of complex pre/post-processing scripts or processes.</a:t>
            </a:r>
          </a:p>
        </p:txBody>
      </p:sp>
      <p:sp>
        <p:nvSpPr>
          <p:cNvPr id="4" name="Slide Number Placeholder 3">
            <a:extLst>
              <a:ext uri="{FF2B5EF4-FFF2-40B4-BE49-F238E27FC236}">
                <a16:creationId xmlns:a16="http://schemas.microsoft.com/office/drawing/2014/main" id="{A553DE6B-42B2-42CD-9CB3-60A5075453A9}"/>
              </a:ext>
            </a:extLst>
          </p:cNvPr>
          <p:cNvSpPr>
            <a:spLocks noGrp="1"/>
          </p:cNvSpPr>
          <p:nvPr>
            <p:ph type="sldNum" sz="quarter" idx="4"/>
          </p:nvPr>
        </p:nvSpPr>
        <p:spPr/>
        <p:txBody>
          <a:bodyPr/>
          <a:lstStyle/>
          <a:p>
            <a:pPr algn="ctr"/>
            <a:fld id="{F6B149FD-26F7-3645-B4E7-BA8B8CC5EEA8}" type="slidenum">
              <a:rPr lang="en-US" smtClean="0"/>
              <a:pPr algn="ctr"/>
              <a:t>209</a:t>
            </a:fld>
            <a:endParaRPr lang="en-US" dirty="0"/>
          </a:p>
        </p:txBody>
      </p:sp>
      <p:sp>
        <p:nvSpPr>
          <p:cNvPr id="5" name="TextBox 4">
            <a:extLst>
              <a:ext uri="{FF2B5EF4-FFF2-40B4-BE49-F238E27FC236}">
                <a16:creationId xmlns:a16="http://schemas.microsoft.com/office/drawing/2014/main" id="{CF65FB7F-8E20-4711-89C5-86C952748359}"/>
              </a:ext>
            </a:extLst>
          </p:cNvPr>
          <p:cNvSpPr txBox="1"/>
          <p:nvPr/>
        </p:nvSpPr>
        <p:spPr>
          <a:xfrm>
            <a:off x="762001" y="6031467"/>
            <a:ext cx="10667998"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pPr algn="ctr"/>
            <a:r>
              <a:rPr lang="en-US" dirty="0"/>
              <a:t>We’re constantly trying to improve the SIERRA/SM product, help us help you!</a:t>
            </a:r>
          </a:p>
        </p:txBody>
      </p:sp>
    </p:spTree>
    <p:extLst>
      <p:ext uri="{BB962C8B-B14F-4D97-AF65-F5344CB8AC3E}">
        <p14:creationId xmlns:p14="http://schemas.microsoft.com/office/powerpoint/2010/main" val="240786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6EE413-2A5C-4895-9D90-36BD694E332F}"/>
              </a:ext>
            </a:extLst>
          </p:cNvPr>
          <p:cNvSpPr>
            <a:spLocks noGrp="1"/>
          </p:cNvSpPr>
          <p:nvPr>
            <p:ph type="title"/>
          </p:nvPr>
        </p:nvSpPr>
        <p:spPr/>
        <p:txBody>
          <a:bodyPr/>
          <a:lstStyle/>
          <a:p>
            <a:r>
              <a:rPr lang="en-US" dirty="0"/>
              <a:t>Solving a simple mass-spring system</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fld id="{F6B149FD-26F7-3645-B4E7-BA8B8CC5EEA8}" type="slidenum">
              <a:rPr lang="en-US" smtClean="0"/>
              <a:pPr/>
              <a:t>21</a:t>
            </a:fld>
            <a:endParaRPr lang="en-US" dirty="0"/>
          </a:p>
        </p:txBody>
      </p:sp>
      <mc:AlternateContent xmlns:mc="http://schemas.openxmlformats.org/markup-compatibility/2006" xmlns:a14="http://schemas.microsoft.com/office/drawing/2010/main">
        <mc:Choice Requires="a14">
          <p:sp>
            <p:nvSpPr>
              <p:cNvPr id="85" name="Rectangle 84">
                <a:extLst>
                  <a:ext uri="{FF2B5EF4-FFF2-40B4-BE49-F238E27FC236}">
                    <a16:creationId xmlns:a16="http://schemas.microsoft.com/office/drawing/2014/main" id="{0986F516-7D08-4438-A42B-75C35F4FB0D6}"/>
                  </a:ext>
                </a:extLst>
              </p:cNvPr>
              <p:cNvSpPr/>
              <p:nvPr/>
            </p:nvSpPr>
            <p:spPr>
              <a:xfrm>
                <a:off x="5364672" y="2018455"/>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85" name="Rectangle 84">
                <a:extLst>
                  <a:ext uri="{FF2B5EF4-FFF2-40B4-BE49-F238E27FC236}">
                    <a16:creationId xmlns:a16="http://schemas.microsoft.com/office/drawing/2014/main" id="{0986F516-7D08-4438-A42B-75C35F4FB0D6}"/>
                  </a:ext>
                </a:extLst>
              </p:cNvPr>
              <p:cNvSpPr>
                <a:spLocks noRot="1" noChangeAspect="1" noMove="1" noResize="1" noEditPoints="1" noAdjustHandles="1" noChangeArrowheads="1" noChangeShapeType="1" noTextEdit="1"/>
              </p:cNvSpPr>
              <p:nvPr/>
            </p:nvSpPr>
            <p:spPr>
              <a:xfrm>
                <a:off x="5364672" y="2018455"/>
                <a:ext cx="1104181" cy="741662"/>
              </a:xfrm>
              <a:prstGeom prst="rect">
                <a:avLst/>
              </a:prstGeom>
              <a:blipFill>
                <a:blip r:embed="rId2"/>
                <a:stretch>
                  <a:fillRect/>
                </a:stretch>
              </a:blipFill>
            </p:spPr>
            <p:txBody>
              <a:bodyPr/>
              <a:lstStyle/>
              <a:p>
                <a:r>
                  <a:rPr lang="en-US">
                    <a:noFill/>
                  </a:rPr>
                  <a:t> </a:t>
                </a:r>
              </a:p>
            </p:txBody>
          </p:sp>
        </mc:Fallback>
      </mc:AlternateContent>
      <p:cxnSp>
        <p:nvCxnSpPr>
          <p:cNvPr id="86" name="Straight Arrow Connector 85">
            <a:extLst>
              <a:ext uri="{FF2B5EF4-FFF2-40B4-BE49-F238E27FC236}">
                <a16:creationId xmlns:a16="http://schemas.microsoft.com/office/drawing/2014/main" id="{181BD8B4-CC16-46B4-8489-88EA30D39153}"/>
              </a:ext>
            </a:extLst>
          </p:cNvPr>
          <p:cNvCxnSpPr>
            <a:cxnSpLocks/>
            <a:endCxn id="85" idx="0"/>
          </p:cNvCxnSpPr>
          <p:nvPr/>
        </p:nvCxnSpPr>
        <p:spPr>
          <a:xfrm>
            <a:off x="5916762" y="1657867"/>
            <a:ext cx="1" cy="360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718E9E2B-E1AF-4D8B-AC95-58334CBDD574}"/>
              </a:ext>
            </a:extLst>
          </p:cNvPr>
          <p:cNvCxnSpPr>
            <a:cxnSpLocks/>
          </p:cNvCxnSpPr>
          <p:nvPr/>
        </p:nvCxnSpPr>
        <p:spPr>
          <a:xfrm flipV="1">
            <a:off x="5902624" y="2761839"/>
            <a:ext cx="0" cy="416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7" name="Rectangle 96">
                <a:extLst>
                  <a:ext uri="{FF2B5EF4-FFF2-40B4-BE49-F238E27FC236}">
                    <a16:creationId xmlns:a16="http://schemas.microsoft.com/office/drawing/2014/main" id="{EB2C57F6-2A4C-4CCB-99B2-89B55F29EB99}"/>
                  </a:ext>
                </a:extLst>
              </p:cNvPr>
              <p:cNvSpPr/>
              <p:nvPr/>
            </p:nvSpPr>
            <p:spPr>
              <a:xfrm>
                <a:off x="5325133" y="4645668"/>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2</m:t>
                          </m:r>
                        </m:sub>
                      </m:sSub>
                    </m:oMath>
                  </m:oMathPara>
                </a14:m>
                <a:endParaRPr lang="en-US" dirty="0"/>
              </a:p>
            </p:txBody>
          </p:sp>
        </mc:Choice>
        <mc:Fallback xmlns="">
          <p:sp>
            <p:nvSpPr>
              <p:cNvPr id="97" name="Rectangle 96">
                <a:extLst>
                  <a:ext uri="{FF2B5EF4-FFF2-40B4-BE49-F238E27FC236}">
                    <a16:creationId xmlns:a16="http://schemas.microsoft.com/office/drawing/2014/main" id="{EB2C57F6-2A4C-4CCB-99B2-89B55F29EB99}"/>
                  </a:ext>
                </a:extLst>
              </p:cNvPr>
              <p:cNvSpPr>
                <a:spLocks noRot="1" noChangeAspect="1" noMove="1" noResize="1" noEditPoints="1" noAdjustHandles="1" noChangeArrowheads="1" noChangeShapeType="1" noTextEdit="1"/>
              </p:cNvSpPr>
              <p:nvPr/>
            </p:nvSpPr>
            <p:spPr>
              <a:xfrm>
                <a:off x="5325133" y="4645668"/>
                <a:ext cx="1104181" cy="741662"/>
              </a:xfrm>
              <a:prstGeom prst="rect">
                <a:avLst/>
              </a:prstGeom>
              <a:blipFill>
                <a:blip r:embed="rId3"/>
                <a:stretch>
                  <a:fillRect/>
                </a:stretch>
              </a:blipFill>
            </p:spPr>
            <p:txBody>
              <a:bodyPr/>
              <a:lstStyle/>
              <a:p>
                <a:r>
                  <a:rPr lang="en-US">
                    <a:noFill/>
                  </a:rPr>
                  <a:t> </a:t>
                </a:r>
              </a:p>
            </p:txBody>
          </p:sp>
        </mc:Fallback>
      </mc:AlternateContent>
      <p:cxnSp>
        <p:nvCxnSpPr>
          <p:cNvPr id="99" name="Straight Arrow Connector 98">
            <a:extLst>
              <a:ext uri="{FF2B5EF4-FFF2-40B4-BE49-F238E27FC236}">
                <a16:creationId xmlns:a16="http://schemas.microsoft.com/office/drawing/2014/main" id="{77E4181B-5047-4154-AC16-88AC49B106FF}"/>
              </a:ext>
            </a:extLst>
          </p:cNvPr>
          <p:cNvCxnSpPr>
            <a:cxnSpLocks/>
            <a:endCxn id="97" idx="0"/>
          </p:cNvCxnSpPr>
          <p:nvPr/>
        </p:nvCxnSpPr>
        <p:spPr>
          <a:xfrm>
            <a:off x="5877223" y="4277679"/>
            <a:ext cx="1" cy="3679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282BEE50-959B-4A25-B832-A5F3C580436E}"/>
              </a:ext>
            </a:extLst>
          </p:cNvPr>
          <p:cNvCxnSpPr>
            <a:cxnSpLocks/>
          </p:cNvCxnSpPr>
          <p:nvPr/>
        </p:nvCxnSpPr>
        <p:spPr>
          <a:xfrm>
            <a:off x="5877222" y="5359726"/>
            <a:ext cx="1" cy="3679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200CFFBE-E26D-4486-A607-4561F59B22D8}"/>
                  </a:ext>
                </a:extLst>
              </p:cNvPr>
              <p:cNvSpPr txBox="1"/>
              <p:nvPr/>
            </p:nvSpPr>
            <p:spPr>
              <a:xfrm>
                <a:off x="7814636" y="2200517"/>
                <a:ext cx="24889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𝑢</m:t>
                              </m:r>
                            </m:e>
                          </m:acc>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e>
                      </m:d>
                      <m:r>
                        <a:rPr lang="en-US" b="0" i="1" smtClean="0">
                          <a:latin typeface="Cambria Math" panose="02040503050406030204" pitchFamily="18" charset="0"/>
                        </a:rPr>
                        <m:t>−</m:t>
                      </m:r>
                      <m:r>
                        <a:rPr lang="en-US" b="0" i="1" smtClean="0">
                          <a:latin typeface="Cambria Math" panose="02040503050406030204" pitchFamily="18" charset="0"/>
                        </a:rPr>
                        <m:t>𝐹</m:t>
                      </m:r>
                    </m:oMath>
                  </m:oMathPara>
                </a14:m>
                <a:endParaRPr lang="en-US" dirty="0"/>
              </a:p>
            </p:txBody>
          </p:sp>
        </mc:Choice>
        <mc:Fallback xmlns="">
          <p:sp>
            <p:nvSpPr>
              <p:cNvPr id="109" name="TextBox 108">
                <a:extLst>
                  <a:ext uri="{FF2B5EF4-FFF2-40B4-BE49-F238E27FC236}">
                    <a16:creationId xmlns:a16="http://schemas.microsoft.com/office/drawing/2014/main" id="{200CFFBE-E26D-4486-A607-4561F59B22D8}"/>
                  </a:ext>
                </a:extLst>
              </p:cNvPr>
              <p:cNvSpPr txBox="1">
                <a:spLocks noRot="1" noChangeAspect="1" noMove="1" noResize="1" noEditPoints="1" noAdjustHandles="1" noChangeArrowheads="1" noChangeShapeType="1" noTextEdit="1"/>
              </p:cNvSpPr>
              <p:nvPr/>
            </p:nvSpPr>
            <p:spPr>
              <a:xfrm>
                <a:off x="7814636" y="2200517"/>
                <a:ext cx="2488951" cy="276999"/>
              </a:xfrm>
              <a:prstGeom prst="rect">
                <a:avLst/>
              </a:prstGeom>
              <a:blipFill>
                <a:blip r:embed="rId4"/>
                <a:stretch>
                  <a:fillRect l="-735" t="-4444" r="-1225"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6C98A22E-DF05-4F99-A6E0-8A9E69F31A5F}"/>
                  </a:ext>
                </a:extLst>
              </p:cNvPr>
              <p:cNvSpPr txBox="1"/>
              <p:nvPr/>
            </p:nvSpPr>
            <p:spPr>
              <a:xfrm>
                <a:off x="7814636" y="4613458"/>
                <a:ext cx="31068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𝑢</m:t>
                              </m:r>
                            </m:e>
                          </m:acc>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r>
                            <a:rPr lang="en-US" b="0" i="1" smtClean="0">
                              <a:latin typeface="Cambria Math" panose="02040503050406030204" pitchFamily="18" charset="0"/>
                            </a:rPr>
                            <m:t>𝑘</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oMath>
                  </m:oMathPara>
                </a14:m>
                <a:endParaRPr lang="en-US" dirty="0"/>
              </a:p>
            </p:txBody>
          </p:sp>
        </mc:Choice>
        <mc:Fallback xmlns="">
          <p:sp>
            <p:nvSpPr>
              <p:cNvPr id="110" name="TextBox 109">
                <a:extLst>
                  <a:ext uri="{FF2B5EF4-FFF2-40B4-BE49-F238E27FC236}">
                    <a16:creationId xmlns:a16="http://schemas.microsoft.com/office/drawing/2014/main" id="{6C98A22E-DF05-4F99-A6E0-8A9E69F31A5F}"/>
                  </a:ext>
                </a:extLst>
              </p:cNvPr>
              <p:cNvSpPr txBox="1">
                <a:spLocks noRot="1" noChangeAspect="1" noMove="1" noResize="1" noEditPoints="1" noAdjustHandles="1" noChangeArrowheads="1" noChangeShapeType="1" noTextEdit="1"/>
              </p:cNvSpPr>
              <p:nvPr/>
            </p:nvSpPr>
            <p:spPr>
              <a:xfrm>
                <a:off x="7814636" y="4613458"/>
                <a:ext cx="3106813" cy="276999"/>
              </a:xfrm>
              <a:prstGeom prst="rect">
                <a:avLst/>
              </a:prstGeom>
              <a:blipFill>
                <a:blip r:embed="rId5"/>
                <a:stretch>
                  <a:fillRect t="-444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80D93724-1093-4AEC-9EE8-0E51BA737141}"/>
                  </a:ext>
                </a:extLst>
              </p:cNvPr>
              <p:cNvSpPr txBox="1"/>
              <p:nvPr/>
            </p:nvSpPr>
            <p:spPr>
              <a:xfrm>
                <a:off x="4986784" y="3141481"/>
                <a:ext cx="178087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e>
                      </m:d>
                    </m:oMath>
                  </m:oMathPara>
                </a14:m>
                <a:endParaRPr lang="en-US" dirty="0"/>
              </a:p>
            </p:txBody>
          </p:sp>
        </mc:Choice>
        <mc:Fallback xmlns="">
          <p:sp>
            <p:nvSpPr>
              <p:cNvPr id="112" name="TextBox 111">
                <a:extLst>
                  <a:ext uri="{FF2B5EF4-FFF2-40B4-BE49-F238E27FC236}">
                    <a16:creationId xmlns:a16="http://schemas.microsoft.com/office/drawing/2014/main" id="{80D93724-1093-4AEC-9EE8-0E51BA737141}"/>
                  </a:ext>
                </a:extLst>
              </p:cNvPr>
              <p:cNvSpPr txBox="1">
                <a:spLocks noRot="1" noChangeAspect="1" noMove="1" noResize="1" noEditPoints="1" noAdjustHandles="1" noChangeArrowheads="1" noChangeShapeType="1" noTextEdit="1"/>
              </p:cNvSpPr>
              <p:nvPr/>
            </p:nvSpPr>
            <p:spPr>
              <a:xfrm>
                <a:off x="4986784" y="3141481"/>
                <a:ext cx="1780876"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976D1DAD-0168-4641-9874-3BC68A761AA0}"/>
                  </a:ext>
                </a:extLst>
              </p:cNvPr>
              <p:cNvSpPr txBox="1"/>
              <p:nvPr/>
            </p:nvSpPr>
            <p:spPr>
              <a:xfrm>
                <a:off x="4986784" y="3890633"/>
                <a:ext cx="178087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1</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d>
                    </m:oMath>
                  </m:oMathPara>
                </a14:m>
                <a:endParaRPr lang="en-US" dirty="0"/>
              </a:p>
            </p:txBody>
          </p:sp>
        </mc:Choice>
        <mc:Fallback xmlns="">
          <p:sp>
            <p:nvSpPr>
              <p:cNvPr id="113" name="TextBox 112">
                <a:extLst>
                  <a:ext uri="{FF2B5EF4-FFF2-40B4-BE49-F238E27FC236}">
                    <a16:creationId xmlns:a16="http://schemas.microsoft.com/office/drawing/2014/main" id="{976D1DAD-0168-4641-9874-3BC68A761AA0}"/>
                  </a:ext>
                </a:extLst>
              </p:cNvPr>
              <p:cNvSpPr txBox="1">
                <a:spLocks noRot="1" noChangeAspect="1" noMove="1" noResize="1" noEditPoints="1" noAdjustHandles="1" noChangeArrowheads="1" noChangeShapeType="1" noTextEdit="1"/>
              </p:cNvSpPr>
              <p:nvPr/>
            </p:nvSpPr>
            <p:spPr>
              <a:xfrm>
                <a:off x="4986784" y="3890633"/>
                <a:ext cx="1780876"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D3E5AFA0-657C-49C4-BAC4-5C7C372B4DE5}"/>
                  </a:ext>
                </a:extLst>
              </p:cNvPr>
              <p:cNvSpPr txBox="1"/>
              <p:nvPr/>
            </p:nvSpPr>
            <p:spPr>
              <a:xfrm>
                <a:off x="5452267" y="5663650"/>
                <a:ext cx="84991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oMath>
                  </m:oMathPara>
                </a14:m>
                <a:endParaRPr lang="en-US" dirty="0"/>
              </a:p>
            </p:txBody>
          </p:sp>
        </mc:Choice>
        <mc:Fallback xmlns="">
          <p:sp>
            <p:nvSpPr>
              <p:cNvPr id="115" name="TextBox 114">
                <a:extLst>
                  <a:ext uri="{FF2B5EF4-FFF2-40B4-BE49-F238E27FC236}">
                    <a16:creationId xmlns:a16="http://schemas.microsoft.com/office/drawing/2014/main" id="{D3E5AFA0-657C-49C4-BAC4-5C7C372B4DE5}"/>
                  </a:ext>
                </a:extLst>
              </p:cNvPr>
              <p:cNvSpPr txBox="1">
                <a:spLocks noRot="1" noChangeAspect="1" noMove="1" noResize="1" noEditPoints="1" noAdjustHandles="1" noChangeArrowheads="1" noChangeShapeType="1" noTextEdit="1"/>
              </p:cNvSpPr>
              <p:nvPr/>
            </p:nvSpPr>
            <p:spPr>
              <a:xfrm>
                <a:off x="5452267" y="5663650"/>
                <a:ext cx="849913"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CBEB006B-AAD7-48EB-89D9-1713AA6CC727}"/>
                  </a:ext>
                </a:extLst>
              </p:cNvPr>
              <p:cNvSpPr txBox="1"/>
              <p:nvPr/>
            </p:nvSpPr>
            <p:spPr>
              <a:xfrm>
                <a:off x="5615510" y="1280463"/>
                <a:ext cx="60250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oMath>
                  </m:oMathPara>
                </a14:m>
                <a:endParaRPr lang="en-US" dirty="0"/>
              </a:p>
            </p:txBody>
          </p:sp>
        </mc:Choice>
        <mc:Fallback xmlns="">
          <p:sp>
            <p:nvSpPr>
              <p:cNvPr id="117" name="TextBox 116">
                <a:extLst>
                  <a:ext uri="{FF2B5EF4-FFF2-40B4-BE49-F238E27FC236}">
                    <a16:creationId xmlns:a16="http://schemas.microsoft.com/office/drawing/2014/main" id="{CBEB006B-AAD7-48EB-89D9-1713AA6CC727}"/>
                  </a:ext>
                </a:extLst>
              </p:cNvPr>
              <p:cNvSpPr txBox="1">
                <a:spLocks noRot="1" noChangeAspect="1" noMove="1" noResize="1" noEditPoints="1" noAdjustHandles="1" noChangeArrowheads="1" noChangeShapeType="1" noTextEdit="1"/>
              </p:cNvSpPr>
              <p:nvPr/>
            </p:nvSpPr>
            <p:spPr>
              <a:xfrm>
                <a:off x="5615510" y="1280463"/>
                <a:ext cx="602505"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9DC8A9BE-E31D-49A0-9DBB-DCB8E1774535}"/>
                  </a:ext>
                </a:extLst>
              </p:cNvPr>
              <p:cNvSpPr txBox="1"/>
              <p:nvPr/>
            </p:nvSpPr>
            <p:spPr>
              <a:xfrm>
                <a:off x="7814636" y="2556069"/>
                <a:ext cx="2768600"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𝑢</m:t>
                              </m:r>
                            </m:e>
                          </m:acc>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r>
                        <a:rPr lang="en-US" b="0" i="1" smtClean="0">
                          <a:latin typeface="Cambria Math" panose="02040503050406030204" pitchFamily="18" charset="0"/>
                        </a:rPr>
                        <m:t>𝐹</m:t>
                      </m:r>
                    </m:oMath>
                  </m:oMathPara>
                </a14:m>
                <a:endParaRPr lang="en-US" dirty="0"/>
              </a:p>
            </p:txBody>
          </p:sp>
        </mc:Choice>
        <mc:Fallback xmlns="">
          <p:sp>
            <p:nvSpPr>
              <p:cNvPr id="119" name="TextBox 118">
                <a:extLst>
                  <a:ext uri="{FF2B5EF4-FFF2-40B4-BE49-F238E27FC236}">
                    <a16:creationId xmlns:a16="http://schemas.microsoft.com/office/drawing/2014/main" id="{9DC8A9BE-E31D-49A0-9DBB-DCB8E1774535}"/>
                  </a:ext>
                </a:extLst>
              </p:cNvPr>
              <p:cNvSpPr txBox="1">
                <a:spLocks noRot="1" noChangeAspect="1" noMove="1" noResize="1" noEditPoints="1" noAdjustHandles="1" noChangeArrowheads="1" noChangeShapeType="1" noTextEdit="1"/>
              </p:cNvSpPr>
              <p:nvPr/>
            </p:nvSpPr>
            <p:spPr>
              <a:xfrm>
                <a:off x="7814636" y="2556069"/>
                <a:ext cx="2768600"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715B7E6F-DA62-4D96-8161-AC9510D621E0}"/>
                  </a:ext>
                </a:extLst>
              </p:cNvPr>
              <p:cNvSpPr txBox="1"/>
              <p:nvPr/>
            </p:nvSpPr>
            <p:spPr>
              <a:xfrm>
                <a:off x="7814636" y="5036223"/>
                <a:ext cx="3337645" cy="276999"/>
              </a:xfrm>
              <a:prstGeom prst="rect">
                <a:avLst/>
              </a:prstGeom>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𝑢</m:t>
                              </m:r>
                            </m:e>
                          </m:acc>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r>
                        <a:rPr lang="en-US" b="0" i="1" smtClean="0">
                          <a:latin typeface="Cambria Math" panose="02040503050406030204" pitchFamily="18" charset="0"/>
                        </a:rPr>
                        <m:t>=0</m:t>
                      </m:r>
                    </m:oMath>
                  </m:oMathPara>
                </a14:m>
                <a:endParaRPr lang="en-US" dirty="0"/>
              </a:p>
            </p:txBody>
          </p:sp>
        </mc:Choice>
        <mc:Fallback xmlns="">
          <p:sp>
            <p:nvSpPr>
              <p:cNvPr id="120" name="TextBox 119">
                <a:extLst>
                  <a:ext uri="{FF2B5EF4-FFF2-40B4-BE49-F238E27FC236}">
                    <a16:creationId xmlns:a16="http://schemas.microsoft.com/office/drawing/2014/main" id="{715B7E6F-DA62-4D96-8161-AC9510D621E0}"/>
                  </a:ext>
                </a:extLst>
              </p:cNvPr>
              <p:cNvSpPr txBox="1">
                <a:spLocks noRot="1" noChangeAspect="1" noMove="1" noResize="1" noEditPoints="1" noAdjustHandles="1" noChangeArrowheads="1" noChangeShapeType="1" noTextEdit="1"/>
              </p:cNvSpPr>
              <p:nvPr/>
            </p:nvSpPr>
            <p:spPr>
              <a:xfrm>
                <a:off x="7814636" y="5036223"/>
                <a:ext cx="3337645" cy="276999"/>
              </a:xfrm>
              <a:prstGeom prst="rect">
                <a:avLst/>
              </a:prstGeom>
              <a:blipFill>
                <a:blip r:embed="rId11"/>
                <a:stretch>
                  <a:fillRect b="-10204"/>
                </a:stretch>
              </a:blipFill>
            </p:spPr>
            <p:txBody>
              <a:bodyPr/>
              <a:lstStyle/>
              <a:p>
                <a:r>
                  <a:rPr lang="en-US">
                    <a:noFill/>
                  </a:rPr>
                  <a:t> </a:t>
                </a:r>
              </a:p>
            </p:txBody>
          </p:sp>
        </mc:Fallback>
      </mc:AlternateContent>
      <p:grpSp>
        <p:nvGrpSpPr>
          <p:cNvPr id="123" name="Group 122">
            <a:extLst>
              <a:ext uri="{FF2B5EF4-FFF2-40B4-BE49-F238E27FC236}">
                <a16:creationId xmlns:a16="http://schemas.microsoft.com/office/drawing/2014/main" id="{82A5E75E-8BFA-41DD-A844-3DB5CB54AC6A}"/>
              </a:ext>
            </a:extLst>
          </p:cNvPr>
          <p:cNvGrpSpPr/>
          <p:nvPr/>
        </p:nvGrpSpPr>
        <p:grpSpPr>
          <a:xfrm>
            <a:off x="582303" y="1483663"/>
            <a:ext cx="2958841" cy="3511034"/>
            <a:chOff x="582303" y="1483663"/>
            <a:chExt cx="2958841" cy="3511034"/>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ACED5E2C-9D3A-40BA-965F-0F99AC3057E7}"/>
                    </a:ext>
                  </a:extLst>
                </p:cNvPr>
                <p:cNvSpPr/>
                <p:nvPr/>
              </p:nvSpPr>
              <p:spPr>
                <a:xfrm>
                  <a:off x="1656272" y="2199736"/>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2" name="Rectangle 1">
                  <a:extLst>
                    <a:ext uri="{FF2B5EF4-FFF2-40B4-BE49-F238E27FC236}">
                      <a16:creationId xmlns:a16="http://schemas.microsoft.com/office/drawing/2014/main" id="{ACED5E2C-9D3A-40BA-965F-0F99AC3057E7}"/>
                    </a:ext>
                  </a:extLst>
                </p:cNvPr>
                <p:cNvSpPr>
                  <a:spLocks noRot="1" noChangeAspect="1" noMove="1" noResize="1" noEditPoints="1" noAdjustHandles="1" noChangeArrowheads="1" noChangeShapeType="1" noTextEdit="1"/>
                </p:cNvSpPr>
                <p:nvPr/>
              </p:nvSpPr>
              <p:spPr>
                <a:xfrm>
                  <a:off x="1656272" y="2199736"/>
                  <a:ext cx="1104181" cy="74166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99484FD8-08CF-44C0-B985-171BD77C4A55}"/>
                    </a:ext>
                  </a:extLst>
                </p:cNvPr>
                <p:cNvSpPr/>
                <p:nvPr/>
              </p:nvSpPr>
              <p:spPr>
                <a:xfrm>
                  <a:off x="1668730" y="3517314"/>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oMath>
                    </m:oMathPara>
                  </a14:m>
                  <a:endParaRPr lang="en-US" dirty="0"/>
                </a:p>
              </p:txBody>
            </p:sp>
          </mc:Choice>
          <mc:Fallback xmlns="">
            <p:sp>
              <p:nvSpPr>
                <p:cNvPr id="6" name="Rectangle 5">
                  <a:extLst>
                    <a:ext uri="{FF2B5EF4-FFF2-40B4-BE49-F238E27FC236}">
                      <a16:creationId xmlns:a16="http://schemas.microsoft.com/office/drawing/2014/main" id="{99484FD8-08CF-44C0-B985-171BD77C4A55}"/>
                    </a:ext>
                  </a:extLst>
                </p:cNvPr>
                <p:cNvSpPr>
                  <a:spLocks noRot="1" noChangeAspect="1" noMove="1" noResize="1" noEditPoints="1" noAdjustHandles="1" noChangeArrowheads="1" noChangeShapeType="1" noTextEdit="1"/>
                </p:cNvSpPr>
                <p:nvPr/>
              </p:nvSpPr>
              <p:spPr>
                <a:xfrm>
                  <a:off x="1668730" y="3517314"/>
                  <a:ext cx="1104181" cy="741662"/>
                </a:xfrm>
                <a:prstGeom prst="rect">
                  <a:avLst/>
                </a:prstGeom>
                <a:blipFill>
                  <a:blip r:embed="rId13"/>
                  <a:stretch>
                    <a:fillRect/>
                  </a:stretch>
                </a:blipFill>
              </p:spPr>
              <p:txBody>
                <a:bodyPr/>
                <a:lstStyle/>
                <a:p>
                  <a:r>
                    <a:rPr lang="en-US">
                      <a:noFill/>
                    </a:rPr>
                    <a:t> </a:t>
                  </a:r>
                </a:p>
              </p:txBody>
            </p:sp>
          </mc:Fallback>
        </mc:AlternateContent>
        <p:grpSp>
          <p:nvGrpSpPr>
            <p:cNvPr id="27" name="Group 26">
              <a:extLst>
                <a:ext uri="{FF2B5EF4-FFF2-40B4-BE49-F238E27FC236}">
                  <a16:creationId xmlns:a16="http://schemas.microsoft.com/office/drawing/2014/main" id="{25EAFD8B-C5C2-4267-B0FB-74C1A5CB53CA}"/>
                </a:ext>
              </a:extLst>
            </p:cNvPr>
            <p:cNvGrpSpPr/>
            <p:nvPr/>
          </p:nvGrpSpPr>
          <p:grpSpPr>
            <a:xfrm>
              <a:off x="835325" y="4839422"/>
              <a:ext cx="2705819" cy="155275"/>
              <a:chOff x="762000" y="4894059"/>
              <a:chExt cx="2705819" cy="155275"/>
            </a:xfrm>
          </p:grpSpPr>
          <p:cxnSp>
            <p:nvCxnSpPr>
              <p:cNvPr id="8" name="Straight Connector 7">
                <a:extLst>
                  <a:ext uri="{FF2B5EF4-FFF2-40B4-BE49-F238E27FC236}">
                    <a16:creationId xmlns:a16="http://schemas.microsoft.com/office/drawing/2014/main" id="{AF243478-D37D-42DC-88A7-EE243FA17DEA}"/>
                  </a:ext>
                </a:extLst>
              </p:cNvPr>
              <p:cNvCxnSpPr>
                <a:cxnSpLocks/>
              </p:cNvCxnSpPr>
              <p:nvPr/>
            </p:nvCxnSpPr>
            <p:spPr>
              <a:xfrm flipV="1">
                <a:off x="762000" y="4894059"/>
                <a:ext cx="2705819" cy="57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F80CE2E-870F-4BD8-AE1A-5569FDA50215}"/>
                  </a:ext>
                </a:extLst>
              </p:cNvPr>
              <p:cNvCxnSpPr>
                <a:cxnSpLocks/>
              </p:cNvCxnSpPr>
              <p:nvPr/>
            </p:nvCxnSpPr>
            <p:spPr>
              <a:xfrm flipH="1">
                <a:off x="76200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85B5C2-1FB9-4A5E-A0A8-08F7B5BDDB21}"/>
                  </a:ext>
                </a:extLst>
              </p:cNvPr>
              <p:cNvCxnSpPr>
                <a:cxnSpLocks/>
              </p:cNvCxnSpPr>
              <p:nvPr/>
            </p:nvCxnSpPr>
            <p:spPr>
              <a:xfrm flipH="1">
                <a:off x="92868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76A0B2A-32E9-4930-87AA-B469575A34BC}"/>
                  </a:ext>
                </a:extLst>
              </p:cNvPr>
              <p:cNvCxnSpPr>
                <a:cxnSpLocks/>
              </p:cNvCxnSpPr>
              <p:nvPr/>
            </p:nvCxnSpPr>
            <p:spPr>
              <a:xfrm flipH="1">
                <a:off x="109536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B571AB9-6A73-470B-B7A1-E9B07CFBF953}"/>
                  </a:ext>
                </a:extLst>
              </p:cNvPr>
              <p:cNvCxnSpPr>
                <a:cxnSpLocks/>
              </p:cNvCxnSpPr>
              <p:nvPr/>
            </p:nvCxnSpPr>
            <p:spPr>
              <a:xfrm flipH="1">
                <a:off x="126204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F37D806-605A-41D5-BAF7-DCFF07648FA1}"/>
                  </a:ext>
                </a:extLst>
              </p:cNvPr>
              <p:cNvCxnSpPr>
                <a:cxnSpLocks/>
              </p:cNvCxnSpPr>
              <p:nvPr/>
            </p:nvCxnSpPr>
            <p:spPr>
              <a:xfrm flipH="1">
                <a:off x="142872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2025E82-40DA-4F22-AA88-EFD519E413B5}"/>
                  </a:ext>
                </a:extLst>
              </p:cNvPr>
              <p:cNvCxnSpPr>
                <a:cxnSpLocks/>
              </p:cNvCxnSpPr>
              <p:nvPr/>
            </p:nvCxnSpPr>
            <p:spPr>
              <a:xfrm flipH="1">
                <a:off x="1595405"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64944C-0C70-4079-83D1-A34FBA49BD00}"/>
                  </a:ext>
                </a:extLst>
              </p:cNvPr>
              <p:cNvCxnSpPr>
                <a:cxnSpLocks/>
              </p:cNvCxnSpPr>
              <p:nvPr/>
            </p:nvCxnSpPr>
            <p:spPr>
              <a:xfrm flipH="1">
                <a:off x="1762086"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DBC69C-2B5E-455A-92BB-C20E7B00724B}"/>
                  </a:ext>
                </a:extLst>
              </p:cNvPr>
              <p:cNvCxnSpPr>
                <a:cxnSpLocks/>
              </p:cNvCxnSpPr>
              <p:nvPr/>
            </p:nvCxnSpPr>
            <p:spPr>
              <a:xfrm flipH="1">
                <a:off x="1928767"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AE9776A-8895-4348-A689-17C9070DFF93}"/>
                  </a:ext>
                </a:extLst>
              </p:cNvPr>
              <p:cNvCxnSpPr>
                <a:cxnSpLocks/>
              </p:cNvCxnSpPr>
              <p:nvPr/>
            </p:nvCxnSpPr>
            <p:spPr>
              <a:xfrm flipH="1">
                <a:off x="2095448"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03DD275-FDA4-4F7A-B259-6947FB26C58E}"/>
                  </a:ext>
                </a:extLst>
              </p:cNvPr>
              <p:cNvCxnSpPr>
                <a:cxnSpLocks/>
              </p:cNvCxnSpPr>
              <p:nvPr/>
            </p:nvCxnSpPr>
            <p:spPr>
              <a:xfrm flipH="1">
                <a:off x="2262129"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A535171-D1D2-493A-8FCA-D9BDFAFBFF83}"/>
                  </a:ext>
                </a:extLst>
              </p:cNvPr>
              <p:cNvCxnSpPr>
                <a:cxnSpLocks/>
              </p:cNvCxnSpPr>
              <p:nvPr/>
            </p:nvCxnSpPr>
            <p:spPr>
              <a:xfrm flipH="1">
                <a:off x="242881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4E51178-A202-429A-82A3-2A45C9AB9691}"/>
                  </a:ext>
                </a:extLst>
              </p:cNvPr>
              <p:cNvCxnSpPr>
                <a:cxnSpLocks/>
              </p:cNvCxnSpPr>
              <p:nvPr/>
            </p:nvCxnSpPr>
            <p:spPr>
              <a:xfrm flipH="1">
                <a:off x="259549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B2D29BB-87CE-493A-81D2-1DD4D6A67A99}"/>
                  </a:ext>
                </a:extLst>
              </p:cNvPr>
              <p:cNvCxnSpPr>
                <a:cxnSpLocks/>
              </p:cNvCxnSpPr>
              <p:nvPr/>
            </p:nvCxnSpPr>
            <p:spPr>
              <a:xfrm flipH="1">
                <a:off x="276217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E572EE5-E75D-401E-B136-3B3B54527ECA}"/>
                  </a:ext>
                </a:extLst>
              </p:cNvPr>
              <p:cNvCxnSpPr>
                <a:cxnSpLocks/>
              </p:cNvCxnSpPr>
              <p:nvPr/>
            </p:nvCxnSpPr>
            <p:spPr>
              <a:xfrm flipH="1">
                <a:off x="292885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C70CBAE-41E3-4572-B4C0-26F9CADF3124}"/>
                  </a:ext>
                </a:extLst>
              </p:cNvPr>
              <p:cNvCxnSpPr>
                <a:cxnSpLocks/>
              </p:cNvCxnSpPr>
              <p:nvPr/>
            </p:nvCxnSpPr>
            <p:spPr>
              <a:xfrm flipH="1">
                <a:off x="309553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E499542-59B4-42B0-93D9-597DFE52C696}"/>
                  </a:ext>
                </a:extLst>
              </p:cNvPr>
              <p:cNvCxnSpPr>
                <a:cxnSpLocks/>
              </p:cNvCxnSpPr>
              <p:nvPr/>
            </p:nvCxnSpPr>
            <p:spPr>
              <a:xfrm flipH="1">
                <a:off x="326222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93D1FBFC-D0E1-42B1-A85A-9A88F8767554}"/>
                </a:ext>
              </a:extLst>
            </p:cNvPr>
            <p:cNvGrpSpPr/>
            <p:nvPr/>
          </p:nvGrpSpPr>
          <p:grpSpPr>
            <a:xfrm>
              <a:off x="2102734" y="2941398"/>
              <a:ext cx="283041" cy="566677"/>
              <a:chOff x="2102734" y="2941398"/>
              <a:chExt cx="283041" cy="566677"/>
            </a:xfrm>
          </p:grpSpPr>
          <p:cxnSp>
            <p:nvCxnSpPr>
              <p:cNvPr id="29" name="Straight Connector 28">
                <a:extLst>
                  <a:ext uri="{FF2B5EF4-FFF2-40B4-BE49-F238E27FC236}">
                    <a16:creationId xmlns:a16="http://schemas.microsoft.com/office/drawing/2014/main" id="{2D6F087E-964A-4688-A8F0-CDA4B88B29FE}"/>
                  </a:ext>
                </a:extLst>
              </p:cNvPr>
              <p:cNvCxnSpPr>
                <a:stCxn id="2" idx="2"/>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7455D88-1B1B-4FA9-8394-FCBA229D3B20}"/>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8C8096-A897-4685-A7E3-F376EBC739DA}"/>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F21762-F3F1-4452-BF29-3BBAD5FC1704}"/>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8C3F656-C0B9-460B-8E3A-9AB6F5C8C467}"/>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B1ABCED-965E-4F4E-A242-F814C2BD934A}"/>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D50F846-62FC-4A5A-9E6D-BE5F68D2A739}"/>
                  </a:ext>
                </a:extLst>
              </p:cNvPr>
              <p:cNvCxnSpPr>
                <a:cxnSpLocks/>
              </p:cNvCxnSpPr>
              <p:nvPr/>
            </p:nvCxnSpPr>
            <p:spPr>
              <a:xfrm>
                <a:off x="2247900" y="3367088"/>
                <a:ext cx="720" cy="1409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F5582369-C9CD-484B-B8DF-26593EF45784}"/>
                </a:ext>
              </a:extLst>
            </p:cNvPr>
            <p:cNvGrpSpPr/>
            <p:nvPr/>
          </p:nvGrpSpPr>
          <p:grpSpPr>
            <a:xfrm>
              <a:off x="2117981" y="4258976"/>
              <a:ext cx="283041" cy="573820"/>
              <a:chOff x="2102734" y="2941398"/>
              <a:chExt cx="283041" cy="573820"/>
            </a:xfrm>
          </p:grpSpPr>
          <p:cxnSp>
            <p:nvCxnSpPr>
              <p:cNvPr id="57" name="Straight Connector 56">
                <a:extLst>
                  <a:ext uri="{FF2B5EF4-FFF2-40B4-BE49-F238E27FC236}">
                    <a16:creationId xmlns:a16="http://schemas.microsoft.com/office/drawing/2014/main" id="{AD17DAD8-ECB2-4112-AFD8-F4CD2544757D}"/>
                  </a:ext>
                </a:extLst>
              </p:cNvPr>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32F4C0C-F23B-4EB6-B782-13AB70414920}"/>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CBDD969-FE91-4877-85C0-8B67438BACA0}"/>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495A52F-702B-46B2-96E6-1BE4A99C2B94}"/>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B62DA1E-63C9-44DA-88E8-3F3909363407}"/>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394B530-9842-416D-9357-4205F2CE98E2}"/>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EF7BFEB-E4BF-4B30-8A67-2029488B6D4E}"/>
                  </a:ext>
                </a:extLst>
              </p:cNvPr>
              <p:cNvCxnSpPr>
                <a:cxnSpLocks/>
              </p:cNvCxnSpPr>
              <p:nvPr/>
            </p:nvCxnSpPr>
            <p:spPr>
              <a:xfrm flipH="1">
                <a:off x="2246239" y="3363874"/>
                <a:ext cx="2" cy="151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A283C63C-A90E-4F21-A42C-C967E93B3551}"/>
                    </a:ext>
                  </a:extLst>
                </p:cNvPr>
                <p:cNvSpPr txBox="1"/>
                <p:nvPr/>
              </p:nvSpPr>
              <p:spPr>
                <a:xfrm>
                  <a:off x="2418046" y="3027003"/>
                  <a:ext cx="4726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oMath>
                    </m:oMathPara>
                  </a14:m>
                  <a:endParaRPr lang="en-US" dirty="0"/>
                </a:p>
              </p:txBody>
            </p:sp>
          </mc:Choice>
          <mc:Fallback xmlns="">
            <p:sp>
              <p:nvSpPr>
                <p:cNvPr id="64" name="TextBox 63">
                  <a:extLst>
                    <a:ext uri="{FF2B5EF4-FFF2-40B4-BE49-F238E27FC236}">
                      <a16:creationId xmlns:a16="http://schemas.microsoft.com/office/drawing/2014/main" id="{A283C63C-A90E-4F21-A42C-C967E93B3551}"/>
                    </a:ext>
                  </a:extLst>
                </p:cNvPr>
                <p:cNvSpPr txBox="1">
                  <a:spLocks noRot="1" noChangeAspect="1" noMove="1" noResize="1" noEditPoints="1" noAdjustHandles="1" noChangeArrowheads="1" noChangeShapeType="1" noTextEdit="1"/>
                </p:cNvSpPr>
                <p:nvPr/>
              </p:nvSpPr>
              <p:spPr>
                <a:xfrm>
                  <a:off x="2418046" y="3027003"/>
                  <a:ext cx="472629" cy="36933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30893592-3E8E-4A67-9AE3-72B92F9616C7}"/>
                    </a:ext>
                  </a:extLst>
                </p:cNvPr>
                <p:cNvSpPr txBox="1"/>
                <p:nvPr/>
              </p:nvSpPr>
              <p:spPr>
                <a:xfrm>
                  <a:off x="2452140" y="4372726"/>
                  <a:ext cx="4779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oMath>
                    </m:oMathPara>
                  </a14:m>
                  <a:endParaRPr lang="en-US" dirty="0"/>
                </a:p>
              </p:txBody>
            </p:sp>
          </mc:Choice>
          <mc:Fallback xmlns="">
            <p:sp>
              <p:nvSpPr>
                <p:cNvPr id="65" name="TextBox 64">
                  <a:extLst>
                    <a:ext uri="{FF2B5EF4-FFF2-40B4-BE49-F238E27FC236}">
                      <a16:creationId xmlns:a16="http://schemas.microsoft.com/office/drawing/2014/main" id="{30893592-3E8E-4A67-9AE3-72B92F9616C7}"/>
                    </a:ext>
                  </a:extLst>
                </p:cNvPr>
                <p:cNvSpPr txBox="1">
                  <a:spLocks noRot="1" noChangeAspect="1" noMove="1" noResize="1" noEditPoints="1" noAdjustHandles="1" noChangeArrowheads="1" noChangeShapeType="1" noTextEdit="1"/>
                </p:cNvSpPr>
                <p:nvPr/>
              </p:nvSpPr>
              <p:spPr>
                <a:xfrm>
                  <a:off x="2452140" y="4372726"/>
                  <a:ext cx="477951" cy="369332"/>
                </a:xfrm>
                <a:prstGeom prst="rect">
                  <a:avLst/>
                </a:prstGeom>
                <a:blipFill>
                  <a:blip r:embed="rId15"/>
                  <a:stretch>
                    <a:fillRect/>
                  </a:stretch>
                </a:blipFill>
              </p:spPr>
              <p:txBody>
                <a:bodyPr/>
                <a:lstStyle/>
                <a:p>
                  <a:r>
                    <a:rPr lang="en-US">
                      <a:noFill/>
                    </a:rPr>
                    <a:t> </a:t>
                  </a:r>
                </a:p>
              </p:txBody>
            </p:sp>
          </mc:Fallback>
        </mc:AlternateContent>
        <p:cxnSp>
          <p:nvCxnSpPr>
            <p:cNvPr id="67" name="Straight Arrow Connector 66">
              <a:extLst>
                <a:ext uri="{FF2B5EF4-FFF2-40B4-BE49-F238E27FC236}">
                  <a16:creationId xmlns:a16="http://schemas.microsoft.com/office/drawing/2014/main" id="{B93FE7F2-D13A-43B1-A59B-87BE1ED03324}"/>
                </a:ext>
              </a:extLst>
            </p:cNvPr>
            <p:cNvCxnSpPr>
              <a:cxnSpLocks/>
              <a:endCxn id="2" idx="0"/>
            </p:cNvCxnSpPr>
            <p:nvPr/>
          </p:nvCxnSpPr>
          <p:spPr>
            <a:xfrm>
              <a:off x="2208362" y="1839148"/>
              <a:ext cx="1" cy="360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7928D365-42DD-4FE3-9378-74CCB4E077EE}"/>
                </a:ext>
              </a:extLst>
            </p:cNvPr>
            <p:cNvCxnSpPr>
              <a:cxnSpLocks/>
              <a:stCxn id="2" idx="1"/>
            </p:cNvCxnSpPr>
            <p:nvPr/>
          </p:nvCxnSpPr>
          <p:spPr>
            <a:xfrm rot="10800000">
              <a:off x="1052328" y="2199737"/>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02EC60C5-AB64-4482-9D6D-A3F81937068B}"/>
                </a:ext>
              </a:extLst>
            </p:cNvPr>
            <p:cNvCxnSpPr>
              <a:cxnSpLocks/>
            </p:cNvCxnSpPr>
            <p:nvPr/>
          </p:nvCxnSpPr>
          <p:spPr>
            <a:xfrm rot="10800000">
              <a:off x="1052328" y="3508075"/>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7E5D4AF7-A76C-43B5-AA24-1FB9F35DDC43}"/>
                    </a:ext>
                  </a:extLst>
                </p:cNvPr>
                <p:cNvSpPr txBox="1"/>
                <p:nvPr/>
              </p:nvSpPr>
              <p:spPr>
                <a:xfrm>
                  <a:off x="582303" y="2159690"/>
                  <a:ext cx="4790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oMath>
                    </m:oMathPara>
                  </a14:m>
                  <a:endParaRPr lang="en-US" dirty="0"/>
                </a:p>
              </p:txBody>
            </p:sp>
          </mc:Choice>
          <mc:Fallback xmlns="">
            <p:sp>
              <p:nvSpPr>
                <p:cNvPr id="83" name="TextBox 82">
                  <a:extLst>
                    <a:ext uri="{FF2B5EF4-FFF2-40B4-BE49-F238E27FC236}">
                      <a16:creationId xmlns:a16="http://schemas.microsoft.com/office/drawing/2014/main" id="{7E5D4AF7-A76C-43B5-AA24-1FB9F35DDC43}"/>
                    </a:ext>
                  </a:extLst>
                </p:cNvPr>
                <p:cNvSpPr txBox="1">
                  <a:spLocks noRot="1" noChangeAspect="1" noMove="1" noResize="1" noEditPoints="1" noAdjustHandles="1" noChangeArrowheads="1" noChangeShapeType="1" noTextEdit="1"/>
                </p:cNvSpPr>
                <p:nvPr/>
              </p:nvSpPr>
              <p:spPr>
                <a:xfrm>
                  <a:off x="582303" y="2159690"/>
                  <a:ext cx="479041"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BDEE1742-52D8-4128-A29D-E8A7483176B6}"/>
                    </a:ext>
                  </a:extLst>
                </p:cNvPr>
                <p:cNvSpPr txBox="1"/>
                <p:nvPr/>
              </p:nvSpPr>
              <p:spPr>
                <a:xfrm>
                  <a:off x="608937" y="3478783"/>
                  <a:ext cx="4843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oMath>
                    </m:oMathPara>
                  </a14:m>
                  <a:endParaRPr lang="en-US" dirty="0"/>
                </a:p>
              </p:txBody>
            </p:sp>
          </mc:Choice>
          <mc:Fallback xmlns="">
            <p:sp>
              <p:nvSpPr>
                <p:cNvPr id="84" name="TextBox 83">
                  <a:extLst>
                    <a:ext uri="{FF2B5EF4-FFF2-40B4-BE49-F238E27FC236}">
                      <a16:creationId xmlns:a16="http://schemas.microsoft.com/office/drawing/2014/main" id="{BDEE1742-52D8-4128-A29D-E8A7483176B6}"/>
                    </a:ext>
                  </a:extLst>
                </p:cNvPr>
                <p:cNvSpPr txBox="1">
                  <a:spLocks noRot="1" noChangeAspect="1" noMove="1" noResize="1" noEditPoints="1" noAdjustHandles="1" noChangeArrowheads="1" noChangeShapeType="1" noTextEdit="1"/>
                </p:cNvSpPr>
                <p:nvPr/>
              </p:nvSpPr>
              <p:spPr>
                <a:xfrm>
                  <a:off x="608937" y="3478783"/>
                  <a:ext cx="484363" cy="36933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1FF385E1-0E99-4E78-9B0D-8ED3764298CE}"/>
                    </a:ext>
                  </a:extLst>
                </p:cNvPr>
                <p:cNvSpPr txBox="1"/>
                <p:nvPr/>
              </p:nvSpPr>
              <p:spPr>
                <a:xfrm>
                  <a:off x="1946647" y="1483663"/>
                  <a:ext cx="60250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oMath>
                    </m:oMathPara>
                  </a14:m>
                  <a:endParaRPr lang="en-US" dirty="0"/>
                </a:p>
              </p:txBody>
            </p:sp>
          </mc:Choice>
          <mc:Fallback xmlns="">
            <p:sp>
              <p:nvSpPr>
                <p:cNvPr id="121" name="TextBox 120">
                  <a:extLst>
                    <a:ext uri="{FF2B5EF4-FFF2-40B4-BE49-F238E27FC236}">
                      <a16:creationId xmlns:a16="http://schemas.microsoft.com/office/drawing/2014/main" id="{1FF385E1-0E99-4E78-9B0D-8ED3764298CE}"/>
                    </a:ext>
                  </a:extLst>
                </p:cNvPr>
                <p:cNvSpPr txBox="1">
                  <a:spLocks noRot="1" noChangeAspect="1" noMove="1" noResize="1" noEditPoints="1" noAdjustHandles="1" noChangeArrowheads="1" noChangeShapeType="1" noTextEdit="1"/>
                </p:cNvSpPr>
                <p:nvPr/>
              </p:nvSpPr>
              <p:spPr>
                <a:xfrm>
                  <a:off x="1946647" y="1483663"/>
                  <a:ext cx="602505" cy="369332"/>
                </a:xfrm>
                <a:prstGeom prst="rect">
                  <a:avLst/>
                </a:prstGeom>
                <a:blipFill>
                  <a:blip r:embed="rId18"/>
                  <a:stretch>
                    <a:fillRect/>
                  </a:stretch>
                </a:blipFill>
              </p:spPr>
              <p:txBody>
                <a:bodyPr/>
                <a:lstStyle/>
                <a:p>
                  <a:r>
                    <a:rPr lang="en-US">
                      <a:noFill/>
                    </a:rPr>
                    <a:t> </a:t>
                  </a:r>
                </a:p>
              </p:txBody>
            </p:sp>
          </mc:Fallback>
        </mc:AlternateContent>
      </p:grpSp>
      <p:sp>
        <p:nvSpPr>
          <p:cNvPr id="122" name="TextBox 121">
            <a:extLst>
              <a:ext uri="{FF2B5EF4-FFF2-40B4-BE49-F238E27FC236}">
                <a16:creationId xmlns:a16="http://schemas.microsoft.com/office/drawing/2014/main" id="{ECF1EA7C-5F9E-4D19-8B5A-C8E0D12EA4E8}"/>
              </a:ext>
            </a:extLst>
          </p:cNvPr>
          <p:cNvSpPr txBox="1"/>
          <p:nvPr/>
        </p:nvSpPr>
        <p:spPr>
          <a:xfrm>
            <a:off x="7890836" y="1309317"/>
            <a:ext cx="2764464" cy="369332"/>
          </a:xfrm>
          <a:prstGeom prst="rect">
            <a:avLst/>
          </a:prstGeom>
          <a:noFill/>
        </p:spPr>
        <p:txBody>
          <a:bodyPr wrap="square" rtlCol="0">
            <a:spAutoFit/>
          </a:bodyPr>
          <a:lstStyle/>
          <a:p>
            <a:r>
              <a:rPr lang="en-US" b="1" dirty="0"/>
              <a:t>Equations of motion</a:t>
            </a:r>
          </a:p>
        </p:txBody>
      </p:sp>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BC46E8D2-C5FF-4AA4-A268-47A411ADB116}"/>
                  </a:ext>
                </a:extLst>
              </p:cNvPr>
              <p:cNvSpPr txBox="1"/>
              <p:nvPr/>
            </p:nvSpPr>
            <p:spPr>
              <a:xfrm>
                <a:off x="835325" y="5313222"/>
                <a:ext cx="2823231" cy="646331"/>
              </a:xfrm>
              <a:prstGeom prst="rect">
                <a:avLst/>
              </a:prstGeom>
              <a:noFill/>
            </p:spPr>
            <p:txBody>
              <a:bodyPr wrap="square" rtlCol="0">
                <a:spAutoFit/>
              </a:bodyPr>
              <a:lstStyle/>
              <a:p>
                <a:r>
                  <a:rPr lang="en-US" dirty="0"/>
                  <a:t>Solve for the final static displacements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b="0" i="1" smtClean="0">
                            <a:latin typeface="Cambria Math" panose="02040503050406030204" pitchFamily="18" charset="0"/>
                          </a:rPr>
                          <m:t>2</m:t>
                        </m:r>
                      </m:sub>
                    </m:sSub>
                  </m:oMath>
                </a14:m>
                <a:endParaRPr lang="en-US" dirty="0"/>
              </a:p>
            </p:txBody>
          </p:sp>
        </mc:Choice>
        <mc:Fallback xmlns="">
          <p:sp>
            <p:nvSpPr>
              <p:cNvPr id="124" name="TextBox 123">
                <a:extLst>
                  <a:ext uri="{FF2B5EF4-FFF2-40B4-BE49-F238E27FC236}">
                    <a16:creationId xmlns:a16="http://schemas.microsoft.com/office/drawing/2014/main" id="{BC46E8D2-C5FF-4AA4-A268-47A411ADB116}"/>
                  </a:ext>
                </a:extLst>
              </p:cNvPr>
              <p:cNvSpPr txBox="1">
                <a:spLocks noRot="1" noChangeAspect="1" noMove="1" noResize="1" noEditPoints="1" noAdjustHandles="1" noChangeArrowheads="1" noChangeShapeType="1" noTextEdit="1"/>
              </p:cNvSpPr>
              <p:nvPr/>
            </p:nvSpPr>
            <p:spPr>
              <a:xfrm>
                <a:off x="835325" y="5313222"/>
                <a:ext cx="2823231" cy="646331"/>
              </a:xfrm>
              <a:prstGeom prst="rect">
                <a:avLst/>
              </a:prstGeom>
              <a:blipFill>
                <a:blip r:embed="rId19"/>
                <a:stretch>
                  <a:fillRect l="-1728" t="-5660" b="-14151"/>
                </a:stretch>
              </a:blipFill>
            </p:spPr>
            <p:txBody>
              <a:bodyPr/>
              <a:lstStyle/>
              <a:p>
                <a:r>
                  <a:rPr lang="en-US">
                    <a:noFill/>
                  </a:rPr>
                  <a:t> </a:t>
                </a:r>
              </a:p>
            </p:txBody>
          </p:sp>
        </mc:Fallback>
      </mc:AlternateContent>
    </p:spTree>
    <p:extLst>
      <p:ext uri="{BB962C8B-B14F-4D97-AF65-F5344CB8AC3E}">
        <p14:creationId xmlns:p14="http://schemas.microsoft.com/office/powerpoint/2010/main" val="382998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C1464-EB83-47E3-934C-83EDA44A58BD}"/>
              </a:ext>
            </a:extLst>
          </p:cNvPr>
          <p:cNvSpPr>
            <a:spLocks noGrp="1"/>
          </p:cNvSpPr>
          <p:nvPr>
            <p:ph type="title"/>
          </p:nvPr>
        </p:nvSpPr>
        <p:spPr/>
        <p:txBody>
          <a:bodyPr/>
          <a:lstStyle/>
          <a:p>
            <a:r>
              <a:rPr lang="en-US" dirty="0"/>
              <a:t>Closing thoughts</a:t>
            </a:r>
          </a:p>
        </p:txBody>
      </p:sp>
      <p:sp>
        <p:nvSpPr>
          <p:cNvPr id="3" name="Content Placeholder 2">
            <a:extLst>
              <a:ext uri="{FF2B5EF4-FFF2-40B4-BE49-F238E27FC236}">
                <a16:creationId xmlns:a16="http://schemas.microsoft.com/office/drawing/2014/main" id="{524286F2-1440-46D2-B386-50CB6B2672AA}"/>
              </a:ext>
            </a:extLst>
          </p:cNvPr>
          <p:cNvSpPr>
            <a:spLocks noGrp="1"/>
          </p:cNvSpPr>
          <p:nvPr>
            <p:ph idx="1"/>
          </p:nvPr>
        </p:nvSpPr>
        <p:spPr/>
        <p:txBody>
          <a:bodyPr/>
          <a:lstStyle/>
          <a:p>
            <a:r>
              <a:rPr lang="en-US" b="1" dirty="0"/>
              <a:t>There are still dozens of topics </a:t>
            </a:r>
            <a:r>
              <a:rPr lang="en-US" dirty="0"/>
              <a:t>we’d love to cover in the future!</a:t>
            </a:r>
          </a:p>
          <a:p>
            <a:pPr marL="342900" indent="-342900">
              <a:buFont typeface="Arial" panose="020B0604020202020204" pitchFamily="34" charset="0"/>
              <a:buChar char="•"/>
            </a:pPr>
            <a:r>
              <a:rPr lang="en-US" b="1" dirty="0"/>
              <a:t>Adaptive time stepping </a:t>
            </a:r>
            <a:r>
              <a:rPr lang="en-US" dirty="0"/>
              <a:t>advanced configuration and usage techniques</a:t>
            </a:r>
            <a:endParaRPr lang="en-US" b="1" dirty="0"/>
          </a:p>
          <a:p>
            <a:pPr marL="342900" indent="-342900">
              <a:buFont typeface="Arial" panose="020B0604020202020204" pitchFamily="34" charset="0"/>
              <a:buChar char="•"/>
            </a:pPr>
            <a:r>
              <a:rPr lang="en-US" b="1" dirty="0"/>
              <a:t>Element death </a:t>
            </a:r>
            <a:r>
              <a:rPr lang="en-US" dirty="0"/>
              <a:t>and </a:t>
            </a:r>
            <a:r>
              <a:rPr lang="en-US" b="1" dirty="0"/>
              <a:t>control failure</a:t>
            </a:r>
            <a:r>
              <a:rPr lang="en-US" dirty="0"/>
              <a:t> in implicit solutions</a:t>
            </a:r>
          </a:p>
          <a:p>
            <a:pPr marL="342900" indent="-342900">
              <a:buFont typeface="Arial" panose="020B0604020202020204" pitchFamily="34" charset="0"/>
              <a:buChar char="•"/>
            </a:pPr>
            <a:r>
              <a:rPr lang="en-US" b="1" dirty="0"/>
              <a:t>Implicit contact </a:t>
            </a:r>
            <a:r>
              <a:rPr lang="en-US" dirty="0"/>
              <a:t>implementation details and options</a:t>
            </a:r>
          </a:p>
          <a:p>
            <a:pPr marL="342900" indent="-342900">
              <a:buFont typeface="Arial" panose="020B0604020202020204" pitchFamily="34" charset="0"/>
              <a:buChar char="•"/>
            </a:pPr>
            <a:r>
              <a:rPr lang="en-US" b="1" dirty="0"/>
              <a:t>Level 1 solve </a:t>
            </a:r>
            <a:r>
              <a:rPr lang="en-US" dirty="0"/>
              <a:t>options: control failure, control damped solve</a:t>
            </a:r>
          </a:p>
          <a:p>
            <a:pPr marL="342900" indent="-342900">
              <a:buFont typeface="Arial" panose="020B0604020202020204" pitchFamily="34" charset="0"/>
              <a:buChar char="•"/>
            </a:pPr>
            <a:r>
              <a:rPr lang="en-US" dirty="0"/>
              <a:t>More … </a:t>
            </a:r>
          </a:p>
          <a:p>
            <a:pPr marL="342900" indent="-342900">
              <a:buFont typeface="Arial" panose="020B0604020202020204" pitchFamily="34" charset="0"/>
              <a:buChar char="•"/>
            </a:pPr>
            <a:endParaRPr lang="en-US" dirty="0"/>
          </a:p>
          <a:p>
            <a:pPr algn="ctr"/>
            <a:r>
              <a:rPr lang="en-US" dirty="0"/>
              <a:t>We hope you’ve found the class useful for your work!</a:t>
            </a:r>
          </a:p>
        </p:txBody>
      </p:sp>
      <p:sp>
        <p:nvSpPr>
          <p:cNvPr id="4" name="Slide Number Placeholder 3">
            <a:extLst>
              <a:ext uri="{FF2B5EF4-FFF2-40B4-BE49-F238E27FC236}">
                <a16:creationId xmlns:a16="http://schemas.microsoft.com/office/drawing/2014/main" id="{A553DE6B-42B2-42CD-9CB3-60A5075453A9}"/>
              </a:ext>
            </a:extLst>
          </p:cNvPr>
          <p:cNvSpPr>
            <a:spLocks noGrp="1"/>
          </p:cNvSpPr>
          <p:nvPr>
            <p:ph type="sldNum" sz="quarter" idx="4"/>
          </p:nvPr>
        </p:nvSpPr>
        <p:spPr/>
        <p:txBody>
          <a:bodyPr/>
          <a:lstStyle/>
          <a:p>
            <a:pPr algn="ctr"/>
            <a:fld id="{F6B149FD-26F7-3645-B4E7-BA8B8CC5EEA8}" type="slidenum">
              <a:rPr lang="en-US" smtClean="0"/>
              <a:pPr algn="ctr"/>
              <a:t>210</a:t>
            </a:fld>
            <a:endParaRPr lang="en-US" dirty="0"/>
          </a:p>
        </p:txBody>
      </p:sp>
    </p:spTree>
    <p:extLst>
      <p:ext uri="{BB962C8B-B14F-4D97-AF65-F5344CB8AC3E}">
        <p14:creationId xmlns:p14="http://schemas.microsoft.com/office/powerpoint/2010/main" val="208244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8FE81-E8B4-463C-9343-DDEDA38CE597}"/>
              </a:ext>
            </a:extLst>
          </p:cNvPr>
          <p:cNvSpPr>
            <a:spLocks noGrp="1"/>
          </p:cNvSpPr>
          <p:nvPr>
            <p:ph type="title"/>
          </p:nvPr>
        </p:nvSpPr>
        <p:spPr>
          <a:xfrm>
            <a:off x="575953" y="2687337"/>
            <a:ext cx="10553700" cy="2681075"/>
          </a:xfrm>
        </p:spPr>
        <p:txBody>
          <a:bodyPr>
            <a:normAutofit/>
          </a:bodyPr>
          <a:lstStyle/>
          <a:p>
            <a:pPr algn="ctr"/>
            <a:r>
              <a:rPr lang="en-US" dirty="0"/>
              <a:t>Thank you for your participation!</a:t>
            </a:r>
            <a:br>
              <a:rPr lang="en-US" dirty="0"/>
            </a:br>
            <a:br>
              <a:rPr lang="en-US" dirty="0"/>
            </a:br>
            <a:r>
              <a:rPr lang="en-US" dirty="0"/>
              <a:t>Any unanswered questions?</a:t>
            </a:r>
          </a:p>
        </p:txBody>
      </p:sp>
      <p:sp>
        <p:nvSpPr>
          <p:cNvPr id="4" name="Slide Number Placeholder 3">
            <a:extLst>
              <a:ext uri="{FF2B5EF4-FFF2-40B4-BE49-F238E27FC236}">
                <a16:creationId xmlns:a16="http://schemas.microsoft.com/office/drawing/2014/main" id="{C2589DF6-0821-4022-A7B2-D4AC4148C66F}"/>
              </a:ext>
            </a:extLst>
          </p:cNvPr>
          <p:cNvSpPr>
            <a:spLocks noGrp="1"/>
          </p:cNvSpPr>
          <p:nvPr>
            <p:ph type="sldNum" sz="quarter" idx="4"/>
          </p:nvPr>
        </p:nvSpPr>
        <p:spPr/>
        <p:txBody>
          <a:bodyPr/>
          <a:lstStyle/>
          <a:p>
            <a:pPr algn="ctr"/>
            <a:fld id="{F6B149FD-26F7-3645-B4E7-BA8B8CC5EEA8}" type="slidenum">
              <a:rPr lang="en-US" smtClean="0"/>
              <a:pPr algn="ctr"/>
              <a:t>211</a:t>
            </a:fld>
            <a:endParaRPr lang="en-US" dirty="0"/>
          </a:p>
        </p:txBody>
      </p:sp>
    </p:spTree>
    <p:extLst>
      <p:ext uri="{BB962C8B-B14F-4D97-AF65-F5344CB8AC3E}">
        <p14:creationId xmlns:p14="http://schemas.microsoft.com/office/powerpoint/2010/main" val="348216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7D167-E912-4DDE-97FB-AB965BBDE5F2}"/>
              </a:ext>
            </a:extLst>
          </p:cNvPr>
          <p:cNvSpPr>
            <a:spLocks noGrp="1"/>
          </p:cNvSpPr>
          <p:nvPr>
            <p:ph type="title"/>
          </p:nvPr>
        </p:nvSpPr>
        <p:spPr/>
        <p:txBody>
          <a:bodyPr/>
          <a:lstStyle/>
          <a:p>
            <a:r>
              <a:rPr lang="en-US" dirty="0"/>
              <a:t>Solving a simple mass-spring system</a:t>
            </a:r>
          </a:p>
        </p:txBody>
      </p:sp>
      <p:sp>
        <p:nvSpPr>
          <p:cNvPr id="4" name="Slide Number Placeholder 3">
            <a:extLst>
              <a:ext uri="{FF2B5EF4-FFF2-40B4-BE49-F238E27FC236}">
                <a16:creationId xmlns:a16="http://schemas.microsoft.com/office/drawing/2014/main" id="{FF1BC443-E763-4B59-9D82-569FAAF495D9}"/>
              </a:ext>
            </a:extLst>
          </p:cNvPr>
          <p:cNvSpPr>
            <a:spLocks noGrp="1"/>
          </p:cNvSpPr>
          <p:nvPr>
            <p:ph type="sldNum" sz="quarter" idx="4"/>
          </p:nvPr>
        </p:nvSpPr>
        <p:spPr/>
        <p:txBody>
          <a:bodyPr/>
          <a:lstStyle/>
          <a:p>
            <a:pPr algn="ctr"/>
            <a:fld id="{F6B149FD-26F7-3645-B4E7-BA8B8CC5EEA8}" type="slidenum">
              <a:rPr lang="en-US" smtClean="0"/>
              <a:pPr algn="ctr"/>
              <a:t>22</a:t>
            </a:fld>
            <a:endParaRPr lang="en-US" dirty="0"/>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FC364BA7-9054-4EB4-AE70-F1DF625BEA55}"/>
                  </a:ext>
                </a:extLst>
              </p:cNvPr>
              <p:cNvSpPr txBox="1"/>
              <p:nvPr/>
            </p:nvSpPr>
            <p:spPr>
              <a:xfrm>
                <a:off x="5795336" y="1745899"/>
                <a:ext cx="2768600"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𝑚</m:t>
                          </m:r>
                        </m:e>
                        <m:sub>
                          <m:r>
                            <a:rPr lang="en-US" b="0" i="1" smtClean="0">
                              <a:ln>
                                <a:noFill/>
                              </a:ln>
                              <a:latin typeface="Cambria Math" panose="02040503050406030204" pitchFamily="18" charset="0"/>
                            </a:rPr>
                            <m:t>1</m:t>
                          </m:r>
                        </m:sub>
                      </m:sSub>
                      <m:sSub>
                        <m:sSubPr>
                          <m:ctrlPr>
                            <a:rPr lang="en-US" b="0" i="1" smtClean="0">
                              <a:ln>
                                <a:noFill/>
                              </a:ln>
                              <a:latin typeface="Cambria Math" panose="02040503050406030204" pitchFamily="18" charset="0"/>
                            </a:rPr>
                          </m:ctrlPr>
                        </m:sSubPr>
                        <m:e>
                          <m:acc>
                            <m:accPr>
                              <m:chr m:val="̈"/>
                              <m:ctrlPr>
                                <a:rPr lang="en-US" b="0" i="1" smtClean="0">
                                  <a:ln>
                                    <a:noFill/>
                                  </a:ln>
                                  <a:latin typeface="Cambria Math" panose="02040503050406030204" pitchFamily="18" charset="0"/>
                                </a:rPr>
                              </m:ctrlPr>
                            </m:accPr>
                            <m:e>
                              <m:r>
                                <a:rPr lang="en-US" b="0" i="1" smtClean="0">
                                  <a:ln>
                                    <a:noFill/>
                                  </a:ln>
                                  <a:latin typeface="Cambria Math" panose="02040503050406030204" pitchFamily="18" charset="0"/>
                                </a:rPr>
                                <m:t>𝑢</m:t>
                              </m:r>
                            </m:e>
                          </m:acc>
                        </m:e>
                        <m:sub>
                          <m:r>
                            <a:rPr lang="en-US" b="0" i="1" smtClean="0">
                              <a:ln>
                                <a:noFill/>
                              </a:ln>
                              <a:latin typeface="Cambria Math" panose="02040503050406030204" pitchFamily="18" charset="0"/>
                            </a:rPr>
                            <m:t>1</m:t>
                          </m:r>
                        </m:sub>
                      </m:sSub>
                      <m:r>
                        <a:rPr lang="en-US" b="0" i="1" smtClean="0">
                          <a:ln>
                            <a:noFill/>
                          </a:ln>
                          <a:latin typeface="Cambria Math" panose="02040503050406030204" pitchFamily="18" charset="0"/>
                        </a:rPr>
                        <m:t>+</m:t>
                      </m:r>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𝑘</m:t>
                          </m:r>
                        </m:e>
                        <m:sub>
                          <m:r>
                            <a:rPr lang="en-US" b="0" i="1" smtClean="0">
                              <a:ln>
                                <a:noFill/>
                              </a:ln>
                              <a:latin typeface="Cambria Math" panose="02040503050406030204" pitchFamily="18" charset="0"/>
                            </a:rPr>
                            <m:t>1</m:t>
                          </m:r>
                        </m:sub>
                      </m:sSub>
                      <m:d>
                        <m:dPr>
                          <m:ctrlPr>
                            <a:rPr lang="en-US" b="0" i="1" smtClean="0">
                              <a:ln>
                                <a:noFill/>
                              </a:ln>
                              <a:latin typeface="Cambria Math" panose="02040503050406030204" pitchFamily="18" charset="0"/>
                            </a:rPr>
                          </m:ctrlPr>
                        </m:dPr>
                        <m:e>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𝑢</m:t>
                              </m:r>
                            </m:e>
                            <m:sub>
                              <m:r>
                                <a:rPr lang="en-US" b="0" i="1" smtClean="0">
                                  <a:ln>
                                    <a:noFill/>
                                  </a:ln>
                                  <a:latin typeface="Cambria Math" panose="02040503050406030204" pitchFamily="18" charset="0"/>
                                </a:rPr>
                                <m:t>1</m:t>
                              </m:r>
                            </m:sub>
                          </m:sSub>
                          <m:r>
                            <a:rPr lang="en-US" b="0" i="1" smtClean="0">
                              <a:ln>
                                <a:noFill/>
                              </a:ln>
                              <a:latin typeface="Cambria Math" panose="02040503050406030204" pitchFamily="18" charset="0"/>
                            </a:rPr>
                            <m:t>−</m:t>
                          </m:r>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𝑢</m:t>
                              </m:r>
                            </m:e>
                            <m:sub>
                              <m:r>
                                <a:rPr lang="en-US" b="0" i="1" smtClean="0">
                                  <a:ln>
                                    <a:noFill/>
                                  </a:ln>
                                  <a:latin typeface="Cambria Math" panose="02040503050406030204" pitchFamily="18" charset="0"/>
                                </a:rPr>
                                <m:t>2</m:t>
                              </m:r>
                            </m:sub>
                          </m:sSub>
                        </m:e>
                      </m:d>
                      <m:r>
                        <a:rPr lang="en-US" b="0" i="1" smtClean="0">
                          <a:ln>
                            <a:noFill/>
                          </a:ln>
                          <a:latin typeface="Cambria Math" panose="02040503050406030204" pitchFamily="18" charset="0"/>
                        </a:rPr>
                        <m:t>=−</m:t>
                      </m:r>
                      <m:r>
                        <a:rPr lang="en-US" b="0" i="1" smtClean="0">
                          <a:ln>
                            <a:noFill/>
                          </a:ln>
                          <a:latin typeface="Cambria Math" panose="02040503050406030204" pitchFamily="18" charset="0"/>
                        </a:rPr>
                        <m:t>𝐹</m:t>
                      </m:r>
                    </m:oMath>
                  </m:oMathPara>
                </a14:m>
                <a:endParaRPr lang="en-US" dirty="0">
                  <a:ln>
                    <a:noFill/>
                  </a:ln>
                </a:endParaRPr>
              </a:p>
            </p:txBody>
          </p:sp>
        </mc:Choice>
        <mc:Fallback xmlns="">
          <p:sp>
            <p:nvSpPr>
              <p:cNvPr id="49" name="TextBox 48">
                <a:extLst>
                  <a:ext uri="{FF2B5EF4-FFF2-40B4-BE49-F238E27FC236}">
                    <a16:creationId xmlns:a16="http://schemas.microsoft.com/office/drawing/2014/main" id="{FC364BA7-9054-4EB4-AE70-F1DF625BEA55}"/>
                  </a:ext>
                </a:extLst>
              </p:cNvPr>
              <p:cNvSpPr txBox="1">
                <a:spLocks noRot="1" noChangeAspect="1" noMove="1" noResize="1" noEditPoints="1" noAdjustHandles="1" noChangeArrowheads="1" noChangeShapeType="1" noTextEdit="1"/>
              </p:cNvSpPr>
              <p:nvPr/>
            </p:nvSpPr>
            <p:spPr>
              <a:xfrm>
                <a:off x="5795336" y="1745899"/>
                <a:ext cx="2768600" cy="369332"/>
              </a:xfrm>
              <a:prstGeom prst="rect">
                <a:avLst/>
              </a:prstGeom>
              <a:blipFill>
                <a:blip r:embed="rId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68CECFBD-756C-48DD-A41E-A25266BD24F4}"/>
                  </a:ext>
                </a:extLst>
              </p:cNvPr>
              <p:cNvSpPr txBox="1"/>
              <p:nvPr/>
            </p:nvSpPr>
            <p:spPr>
              <a:xfrm>
                <a:off x="5795336" y="2141340"/>
                <a:ext cx="3337645" cy="276999"/>
              </a:xfrm>
              <a:prstGeom prst="rect">
                <a:avLst/>
              </a:prstGeom>
              <a:ln>
                <a:noFill/>
              </a:ln>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𝑚</m:t>
                          </m:r>
                        </m:e>
                        <m:sub>
                          <m:r>
                            <a:rPr lang="en-US" b="0" i="1" smtClean="0">
                              <a:ln>
                                <a:noFill/>
                              </a:ln>
                              <a:latin typeface="Cambria Math" panose="02040503050406030204" pitchFamily="18" charset="0"/>
                            </a:rPr>
                            <m:t>2</m:t>
                          </m:r>
                        </m:sub>
                      </m:sSub>
                      <m:sSub>
                        <m:sSubPr>
                          <m:ctrlPr>
                            <a:rPr lang="en-US" b="0" i="1" smtClean="0">
                              <a:ln>
                                <a:noFill/>
                              </a:ln>
                              <a:latin typeface="Cambria Math" panose="02040503050406030204" pitchFamily="18" charset="0"/>
                            </a:rPr>
                          </m:ctrlPr>
                        </m:sSubPr>
                        <m:e>
                          <m:acc>
                            <m:accPr>
                              <m:chr m:val="̈"/>
                              <m:ctrlPr>
                                <a:rPr lang="en-US" b="0" i="1" smtClean="0">
                                  <a:ln>
                                    <a:noFill/>
                                  </a:ln>
                                  <a:latin typeface="Cambria Math" panose="02040503050406030204" pitchFamily="18" charset="0"/>
                                </a:rPr>
                              </m:ctrlPr>
                            </m:accPr>
                            <m:e>
                              <m:r>
                                <a:rPr lang="en-US" b="0" i="1" smtClean="0">
                                  <a:ln>
                                    <a:noFill/>
                                  </a:ln>
                                  <a:latin typeface="Cambria Math" panose="02040503050406030204" pitchFamily="18" charset="0"/>
                                </a:rPr>
                                <m:t>𝑢</m:t>
                              </m:r>
                            </m:e>
                          </m:acc>
                        </m:e>
                        <m:sub>
                          <m:r>
                            <a:rPr lang="en-US" b="0" i="1" smtClean="0">
                              <a:ln>
                                <a:noFill/>
                              </a:ln>
                              <a:latin typeface="Cambria Math" panose="02040503050406030204" pitchFamily="18" charset="0"/>
                            </a:rPr>
                            <m:t>2</m:t>
                          </m:r>
                        </m:sub>
                      </m:sSub>
                      <m:r>
                        <a:rPr lang="en-US" b="0" i="1" smtClean="0">
                          <a:ln>
                            <a:noFill/>
                          </a:ln>
                          <a:latin typeface="Cambria Math" panose="02040503050406030204" pitchFamily="18" charset="0"/>
                        </a:rPr>
                        <m:t>+</m:t>
                      </m:r>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𝑘</m:t>
                          </m:r>
                        </m:e>
                        <m:sub>
                          <m:r>
                            <a:rPr lang="en-US" b="0" i="1" smtClean="0">
                              <a:ln>
                                <a:noFill/>
                              </a:ln>
                              <a:latin typeface="Cambria Math" panose="02040503050406030204" pitchFamily="18" charset="0"/>
                            </a:rPr>
                            <m:t>1</m:t>
                          </m:r>
                        </m:sub>
                      </m:sSub>
                      <m:d>
                        <m:dPr>
                          <m:ctrlPr>
                            <a:rPr lang="en-US" b="0" i="1" smtClean="0">
                              <a:ln>
                                <a:noFill/>
                              </a:ln>
                              <a:latin typeface="Cambria Math" panose="02040503050406030204" pitchFamily="18" charset="0"/>
                            </a:rPr>
                          </m:ctrlPr>
                        </m:dPr>
                        <m:e>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𝑢</m:t>
                              </m:r>
                            </m:e>
                            <m:sub>
                              <m:r>
                                <a:rPr lang="en-US" b="0" i="1" smtClean="0">
                                  <a:ln>
                                    <a:noFill/>
                                  </a:ln>
                                  <a:latin typeface="Cambria Math" panose="02040503050406030204" pitchFamily="18" charset="0"/>
                                </a:rPr>
                                <m:t>2</m:t>
                              </m:r>
                            </m:sub>
                          </m:sSub>
                          <m:r>
                            <a:rPr lang="en-US" b="0" i="1" smtClean="0">
                              <a:ln>
                                <a:noFill/>
                              </a:ln>
                              <a:latin typeface="Cambria Math" panose="02040503050406030204" pitchFamily="18" charset="0"/>
                            </a:rPr>
                            <m:t>−</m:t>
                          </m:r>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𝑢</m:t>
                              </m:r>
                            </m:e>
                            <m:sub>
                              <m:r>
                                <a:rPr lang="en-US" b="0" i="1" smtClean="0">
                                  <a:ln>
                                    <a:noFill/>
                                  </a:ln>
                                  <a:latin typeface="Cambria Math" panose="02040503050406030204" pitchFamily="18" charset="0"/>
                                </a:rPr>
                                <m:t>1</m:t>
                              </m:r>
                            </m:sub>
                          </m:sSub>
                        </m:e>
                      </m:d>
                      <m:r>
                        <a:rPr lang="en-US" b="0" i="1" smtClean="0">
                          <a:ln>
                            <a:noFill/>
                          </a:ln>
                          <a:latin typeface="Cambria Math" panose="02040503050406030204" pitchFamily="18" charset="0"/>
                        </a:rPr>
                        <m:t>+</m:t>
                      </m:r>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𝑘</m:t>
                          </m:r>
                        </m:e>
                        <m:sub>
                          <m:r>
                            <a:rPr lang="en-US" b="0" i="1" smtClean="0">
                              <a:ln>
                                <a:noFill/>
                              </a:ln>
                              <a:latin typeface="Cambria Math" panose="02040503050406030204" pitchFamily="18" charset="0"/>
                            </a:rPr>
                            <m:t>2</m:t>
                          </m:r>
                        </m:sub>
                      </m:sSub>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𝑢</m:t>
                          </m:r>
                        </m:e>
                        <m:sub>
                          <m:r>
                            <a:rPr lang="en-US" b="0" i="1" smtClean="0">
                              <a:ln>
                                <a:noFill/>
                              </a:ln>
                              <a:latin typeface="Cambria Math" panose="02040503050406030204" pitchFamily="18" charset="0"/>
                            </a:rPr>
                            <m:t>2</m:t>
                          </m:r>
                        </m:sub>
                      </m:sSub>
                      <m:r>
                        <a:rPr lang="en-US" b="0" i="1" smtClean="0">
                          <a:ln>
                            <a:noFill/>
                          </a:ln>
                          <a:latin typeface="Cambria Math" panose="02040503050406030204" pitchFamily="18" charset="0"/>
                        </a:rPr>
                        <m:t>=0</m:t>
                      </m:r>
                    </m:oMath>
                  </m:oMathPara>
                </a14:m>
                <a:endParaRPr lang="en-US" dirty="0">
                  <a:ln>
                    <a:noFill/>
                  </a:ln>
                </a:endParaRPr>
              </a:p>
            </p:txBody>
          </p:sp>
        </mc:Choice>
        <mc:Fallback xmlns="">
          <p:sp>
            <p:nvSpPr>
              <p:cNvPr id="50" name="TextBox 49">
                <a:extLst>
                  <a:ext uri="{FF2B5EF4-FFF2-40B4-BE49-F238E27FC236}">
                    <a16:creationId xmlns:a16="http://schemas.microsoft.com/office/drawing/2014/main" id="{68CECFBD-756C-48DD-A41E-A25266BD24F4}"/>
                  </a:ext>
                </a:extLst>
              </p:cNvPr>
              <p:cNvSpPr txBox="1">
                <a:spLocks noRot="1" noChangeAspect="1" noMove="1" noResize="1" noEditPoints="1" noAdjustHandles="1" noChangeArrowheads="1" noChangeShapeType="1" noTextEdit="1"/>
              </p:cNvSpPr>
              <p:nvPr/>
            </p:nvSpPr>
            <p:spPr>
              <a:xfrm>
                <a:off x="5795336" y="2141340"/>
                <a:ext cx="3337645" cy="276999"/>
              </a:xfrm>
              <a:prstGeom prst="rect">
                <a:avLst/>
              </a:prstGeom>
              <a:blipFill>
                <a:blip r:embed="rId3"/>
                <a:stretch>
                  <a:fillRect t="-2174" b="-15217"/>
                </a:stretch>
              </a:blipFill>
              <a:ln>
                <a:noFill/>
              </a:ln>
            </p:spPr>
            <p:txBody>
              <a:bodyPr/>
              <a:lstStyle/>
              <a:p>
                <a:r>
                  <a:rPr lang="en-US">
                    <a:noFill/>
                  </a:rPr>
                  <a:t> </a:t>
                </a:r>
              </a:p>
            </p:txBody>
          </p:sp>
        </mc:Fallback>
      </mc:AlternateContent>
      <p:cxnSp>
        <p:nvCxnSpPr>
          <p:cNvPr id="52" name="Straight Arrow Connector 51">
            <a:extLst>
              <a:ext uri="{FF2B5EF4-FFF2-40B4-BE49-F238E27FC236}">
                <a16:creationId xmlns:a16="http://schemas.microsoft.com/office/drawing/2014/main" id="{B9380047-BC93-4A38-9688-265F2276E721}"/>
              </a:ext>
            </a:extLst>
          </p:cNvPr>
          <p:cNvCxnSpPr>
            <a:cxnSpLocks/>
          </p:cNvCxnSpPr>
          <p:nvPr/>
        </p:nvCxnSpPr>
        <p:spPr>
          <a:xfrm>
            <a:off x="7179636" y="2644970"/>
            <a:ext cx="0" cy="456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C8206CFF-FCA7-43F5-A69D-62BBD63897C0}"/>
                  </a:ext>
                </a:extLst>
              </p:cNvPr>
              <p:cNvSpPr txBox="1"/>
              <p:nvPr/>
            </p:nvSpPr>
            <p:spPr>
              <a:xfrm>
                <a:off x="5198986" y="3264834"/>
                <a:ext cx="4530343" cy="792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m:rPr>
                                        <m:brk m:alnAt="7"/>
                                      </m:rPr>
                                      <a:rPr lang="en-US" i="1">
                                        <a:latin typeface="Cambria Math" panose="02040503050406030204" pitchFamily="18" charset="0"/>
                                      </a:rPr>
                                      <m:t>𝑚</m:t>
                                    </m:r>
                                  </m:e>
                                  <m:sub>
                                    <m:r>
                                      <m:rPr>
                                        <m:brk m:alnAt="7"/>
                                      </m:rPr>
                                      <a:rPr lang="en-US" i="1">
                                        <a:latin typeface="Cambria Math" panose="02040503050406030204" pitchFamily="18" charset="0"/>
                                      </a:rPr>
                                      <m:t>1</m:t>
                                    </m:r>
                                  </m:sub>
                                </m:sSub>
                              </m:e>
                              <m:e>
                                <m:r>
                                  <a:rPr lang="en-US" i="1">
                                    <a:latin typeface="Cambria Math" panose="02040503050406030204" pitchFamily="18" charset="0"/>
                                  </a:rPr>
                                  <m:t>0</m:t>
                                </m:r>
                              </m:e>
                            </m:mr>
                            <m:mr>
                              <m:e>
                                <m:r>
                                  <a:rPr lang="en-US" i="1">
                                    <a:latin typeface="Cambria Math" panose="02040503050406030204" pitchFamily="18" charset="0"/>
                                  </a:rPr>
                                  <m:t>0</m:t>
                                </m:r>
                              </m:e>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2</m:t>
                                    </m:r>
                                  </m:sub>
                                </m:sSub>
                              </m:e>
                            </m:mr>
                          </m:m>
                        </m:e>
                      </m:d>
                      <m:d>
                        <m:dPr>
                          <m:begChr m:val="{"/>
                          <m:endChr m:val="}"/>
                          <m:ctrlPr>
                            <a:rPr lang="en-US" i="1" smtClean="0">
                              <a:latin typeface="Cambria Math" panose="02040503050406030204" pitchFamily="18" charset="0"/>
                            </a:rPr>
                          </m:ctrlPr>
                        </m:dPr>
                        <m:e>
                          <m:m>
                            <m:mPr>
                              <m:mcs>
                                <m:mc>
                                  <m:mcPr>
                                    <m:count m:val="1"/>
                                    <m:mcJc m:val="center"/>
                                  </m:mcPr>
                                </m:mc>
                              </m:mcs>
                              <m:ctrlPr>
                                <a:rPr lang="en-US" i="1" smtClean="0">
                                  <a:latin typeface="Cambria Math" panose="02040503050406030204" pitchFamily="18" charset="0"/>
                                </a:rPr>
                              </m:ctrlPr>
                            </m:mPr>
                            <m:m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𝑢</m:t>
                                        </m:r>
                                      </m:e>
                                    </m:acc>
                                  </m:e>
                                  <m:sub>
                                    <m:r>
                                      <a:rPr lang="en-US" i="1">
                                        <a:latin typeface="Cambria Math" panose="02040503050406030204" pitchFamily="18" charset="0"/>
                                      </a:rPr>
                                      <m:t>1</m:t>
                                    </m:r>
                                  </m:sub>
                                </m:sSub>
                              </m:e>
                            </m:mr>
                            <m:m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𝑢</m:t>
                                        </m:r>
                                      </m:e>
                                    </m:acc>
                                  </m:e>
                                  <m:sub>
                                    <m:r>
                                      <a:rPr lang="en-US" b="0" i="1" smtClean="0">
                                        <a:latin typeface="Cambria Math" panose="02040503050406030204" pitchFamily="18" charset="0"/>
                                      </a:rPr>
                                      <m:t>2</m:t>
                                    </m:r>
                                  </m:sub>
                                </m:sSub>
                              </m:e>
                            </m:mr>
                          </m:m>
                        </m:e>
                      </m:d>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b="0" i="1" smtClean="0">
                                        <a:latin typeface="Cambria Math" panose="02040503050406030204" pitchFamily="18" charset="0"/>
                                      </a:rPr>
                                      <m:t>𝑘</m:t>
                                    </m:r>
                                  </m:e>
                                  <m:sub>
                                    <m:r>
                                      <m:rPr>
                                        <m:brk m:alnAt="7"/>
                                      </m:rPr>
                                      <a:rPr lang="en-US" i="1">
                                        <a:latin typeface="Cambria Math" panose="02040503050406030204" pitchFamily="18" charset="0"/>
                                      </a:rPr>
                                      <m:t>1</m:t>
                                    </m:r>
                                  </m:sub>
                                </m:sSub>
                              </m:e>
                              <m:e>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e>
                            </m:mr>
                            <m:mr>
                              <m:e>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1</m:t>
                                </m:r>
                              </m:e>
                              <m:e>
                                <m:r>
                                  <a:rPr lang="en-US" b="0" i="1" smtClean="0">
                                    <a:latin typeface="Cambria Math" panose="02040503050406030204" pitchFamily="18" charset="0"/>
                                  </a:rPr>
                                  <m:t>𝑘</m:t>
                                </m:r>
                                <m:r>
                                  <a:rPr lang="en-US" b="0" i="1" smtClean="0">
                                    <a:latin typeface="Cambria Math" panose="02040503050406030204" pitchFamily="18" charset="0"/>
                                  </a:rPr>
                                  <m:t>1+</m:t>
                                </m:r>
                                <m:r>
                                  <a:rPr lang="en-US" b="0" i="1" smtClean="0">
                                    <a:latin typeface="Cambria Math" panose="02040503050406030204" pitchFamily="18" charset="0"/>
                                  </a:rPr>
                                  <m:t>𝑘</m:t>
                                </m:r>
                                <m:r>
                                  <a:rPr lang="en-US" b="0" i="1" smtClean="0">
                                    <a:latin typeface="Cambria Math" panose="02040503050406030204" pitchFamily="18" charset="0"/>
                                  </a:rPr>
                                  <m:t>2</m:t>
                                </m:r>
                              </m:e>
                            </m:mr>
                          </m:m>
                        </m:e>
                      </m:d>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b="0" i="1" smtClean="0">
                                        <a:latin typeface="Cambria Math" panose="02040503050406030204" pitchFamily="18" charset="0"/>
                                      </a:rPr>
                                      <m:t>𝑢</m:t>
                                    </m:r>
                                  </m:e>
                                  <m:sub>
                                    <m:r>
                                      <a:rPr lang="en-US" i="1">
                                        <a:latin typeface="Cambria Math" panose="02040503050406030204" pitchFamily="18" charset="0"/>
                                      </a:rPr>
                                      <m:t>1</m:t>
                                    </m:r>
                                  </m:sub>
                                </m:sSub>
                              </m:e>
                            </m:mr>
                            <m:mr>
                              <m:e>
                                <m:sSub>
                                  <m:sSubPr>
                                    <m:ctrlPr>
                                      <a:rPr lang="en-US" i="1">
                                        <a:latin typeface="Cambria Math" panose="02040503050406030204" pitchFamily="18" charset="0"/>
                                      </a:rPr>
                                    </m:ctrlPr>
                                  </m:sSubPr>
                                  <m:e>
                                    <m:r>
                                      <a:rPr lang="en-US" b="0" i="1" smtClean="0">
                                        <a:latin typeface="Cambria Math" panose="02040503050406030204" pitchFamily="18" charset="0"/>
                                      </a:rPr>
                                      <m:t>𝑢</m:t>
                                    </m:r>
                                  </m:e>
                                  <m:sub>
                                    <m:r>
                                      <a:rPr lang="en-US" i="1">
                                        <a:latin typeface="Cambria Math" panose="02040503050406030204" pitchFamily="18" charset="0"/>
                                      </a:rPr>
                                      <m:t>2</m:t>
                                    </m:r>
                                  </m:sub>
                                </m:sSub>
                              </m:e>
                            </m:mr>
                          </m:m>
                        </m:e>
                      </m:d>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m:rPr>
                                    <m:brk m:alnAt="7"/>
                                  </m:rPr>
                                  <a:rPr lang="en-US" b="0" i="1" smtClean="0">
                                    <a:latin typeface="Cambria Math" panose="02040503050406030204" pitchFamily="18" charset="0"/>
                                  </a:rPr>
                                  <m:t>𝐹</m:t>
                                </m:r>
                              </m:e>
                            </m:mr>
                            <m:mr>
                              <m:e>
                                <m:r>
                                  <a:rPr lang="en-US" b="0" i="1" smtClean="0">
                                    <a:latin typeface="Cambria Math" panose="02040503050406030204" pitchFamily="18" charset="0"/>
                                  </a:rPr>
                                  <m:t>0</m:t>
                                </m:r>
                              </m:e>
                            </m:mr>
                          </m:m>
                        </m:e>
                      </m:d>
                    </m:oMath>
                  </m:oMathPara>
                </a14:m>
                <a:endParaRPr lang="en-US" dirty="0"/>
              </a:p>
              <a:p>
                <a:endParaRPr lang="en-US" dirty="0"/>
              </a:p>
            </p:txBody>
          </p:sp>
        </mc:Choice>
        <mc:Fallback xmlns="">
          <p:sp>
            <p:nvSpPr>
              <p:cNvPr id="53" name="TextBox 52">
                <a:extLst>
                  <a:ext uri="{FF2B5EF4-FFF2-40B4-BE49-F238E27FC236}">
                    <a16:creationId xmlns:a16="http://schemas.microsoft.com/office/drawing/2014/main" id="{C8206CFF-FCA7-43F5-A69D-62BBD63897C0}"/>
                  </a:ext>
                </a:extLst>
              </p:cNvPr>
              <p:cNvSpPr txBox="1">
                <a:spLocks noRot="1" noChangeAspect="1" noMove="1" noResize="1" noEditPoints="1" noAdjustHandles="1" noChangeArrowheads="1" noChangeShapeType="1" noTextEdit="1"/>
              </p:cNvSpPr>
              <p:nvPr/>
            </p:nvSpPr>
            <p:spPr>
              <a:xfrm>
                <a:off x="5198986" y="3264834"/>
                <a:ext cx="4530343" cy="792205"/>
              </a:xfrm>
              <a:prstGeom prst="rect">
                <a:avLst/>
              </a:prstGeom>
              <a:blipFill>
                <a:blip r:embed="rId4"/>
                <a:stretch>
                  <a:fillRect/>
                </a:stretch>
              </a:blipFill>
            </p:spPr>
            <p:txBody>
              <a:bodyPr/>
              <a:lstStyle/>
              <a:p>
                <a:r>
                  <a:rPr lang="en-US">
                    <a:noFill/>
                  </a:rPr>
                  <a:t> </a:t>
                </a:r>
              </a:p>
            </p:txBody>
          </p:sp>
        </mc:Fallback>
      </mc:AlternateContent>
      <p:cxnSp>
        <p:nvCxnSpPr>
          <p:cNvPr id="55" name="Straight Arrow Connector 54">
            <a:extLst>
              <a:ext uri="{FF2B5EF4-FFF2-40B4-BE49-F238E27FC236}">
                <a16:creationId xmlns:a16="http://schemas.microsoft.com/office/drawing/2014/main" id="{0E88A4EA-7695-4128-BB52-CFE8BDDCE441}"/>
              </a:ext>
            </a:extLst>
          </p:cNvPr>
          <p:cNvCxnSpPr>
            <a:cxnSpLocks/>
          </p:cNvCxnSpPr>
          <p:nvPr/>
        </p:nvCxnSpPr>
        <p:spPr>
          <a:xfrm flipH="1">
            <a:off x="6451600" y="3952845"/>
            <a:ext cx="728036" cy="732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0421923-A082-48C5-ADF4-E99A2CEE37E0}"/>
              </a:ext>
            </a:extLst>
          </p:cNvPr>
          <p:cNvCxnSpPr>
            <a:cxnSpLocks/>
          </p:cNvCxnSpPr>
          <p:nvPr/>
        </p:nvCxnSpPr>
        <p:spPr>
          <a:xfrm>
            <a:off x="7179636" y="3952845"/>
            <a:ext cx="681664" cy="6947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7CECC301-65CE-4AC7-B7E3-90B63E416DBE}"/>
                  </a:ext>
                </a:extLst>
              </p:cNvPr>
              <p:cNvSpPr txBox="1"/>
              <p:nvPr/>
            </p:nvSpPr>
            <p:spPr>
              <a:xfrm>
                <a:off x="5135305" y="4837311"/>
                <a:ext cx="14507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𝑴</m:t>
                      </m:r>
                      <m:acc>
                        <m:accPr>
                          <m:chr m:val="̈"/>
                          <m:ctrlPr>
                            <a:rPr lang="en-US" b="0" i="1" smtClean="0">
                              <a:latin typeface="Cambria Math" panose="02040503050406030204" pitchFamily="18" charset="0"/>
                            </a:rPr>
                          </m:ctrlPr>
                        </m:accPr>
                        <m:e>
                          <m:r>
                            <a:rPr lang="en-US" b="1" i="1" smtClean="0">
                              <a:latin typeface="Cambria Math" panose="02040503050406030204" pitchFamily="18" charset="0"/>
                            </a:rPr>
                            <m:t>𝒖</m:t>
                          </m:r>
                        </m:e>
                      </m:acc>
                      <m:r>
                        <a:rPr lang="en-US" b="0" i="1" smtClean="0">
                          <a:latin typeface="Cambria Math" panose="02040503050406030204" pitchFamily="18" charset="0"/>
                        </a:rPr>
                        <m:t>+</m:t>
                      </m:r>
                      <m:r>
                        <a:rPr lang="en-US" b="1" i="1" smtClean="0">
                          <a:latin typeface="Cambria Math" panose="02040503050406030204" pitchFamily="18" charset="0"/>
                        </a:rPr>
                        <m:t>𝑲𝒖</m:t>
                      </m:r>
                      <m:r>
                        <a:rPr lang="en-US" b="0" i="1" smtClean="0">
                          <a:latin typeface="Cambria Math" panose="02040503050406030204" pitchFamily="18" charset="0"/>
                        </a:rPr>
                        <m:t>=</m:t>
                      </m:r>
                      <m:r>
                        <a:rPr lang="en-US" b="1" i="1" smtClean="0">
                          <a:latin typeface="Cambria Math" panose="02040503050406030204" pitchFamily="18" charset="0"/>
                        </a:rPr>
                        <m:t>𝒇</m:t>
                      </m:r>
                    </m:oMath>
                  </m:oMathPara>
                </a14:m>
                <a:endParaRPr lang="en-US" b="1" dirty="0"/>
              </a:p>
            </p:txBody>
          </p:sp>
        </mc:Choice>
        <mc:Fallback xmlns="">
          <p:sp>
            <p:nvSpPr>
              <p:cNvPr id="60" name="TextBox 59">
                <a:extLst>
                  <a:ext uri="{FF2B5EF4-FFF2-40B4-BE49-F238E27FC236}">
                    <a16:creationId xmlns:a16="http://schemas.microsoft.com/office/drawing/2014/main" id="{7CECC301-65CE-4AC7-B7E3-90B63E416DBE}"/>
                  </a:ext>
                </a:extLst>
              </p:cNvPr>
              <p:cNvSpPr txBox="1">
                <a:spLocks noRot="1" noChangeAspect="1" noMove="1" noResize="1" noEditPoints="1" noAdjustHandles="1" noChangeArrowheads="1" noChangeShapeType="1" noTextEdit="1"/>
              </p:cNvSpPr>
              <p:nvPr/>
            </p:nvSpPr>
            <p:spPr>
              <a:xfrm>
                <a:off x="5135305" y="4837311"/>
                <a:ext cx="1450717" cy="276999"/>
              </a:xfrm>
              <a:prstGeom prst="rect">
                <a:avLst/>
              </a:prstGeom>
              <a:blipFill>
                <a:blip r:embed="rId5"/>
                <a:stretch>
                  <a:fillRect l="-2941" t="-4444" r="-5042"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DF92A91A-870C-4188-9CAB-2A6916924AEA}"/>
                  </a:ext>
                </a:extLst>
              </p:cNvPr>
              <p:cNvSpPr txBox="1"/>
              <p:nvPr/>
            </p:nvSpPr>
            <p:spPr>
              <a:xfrm>
                <a:off x="7215668" y="4830797"/>
                <a:ext cx="31318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𝒇</m:t>
                          </m:r>
                        </m:e>
                        <m:sub>
                          <m:r>
                            <a:rPr lang="en-US" b="0" i="1" smtClean="0">
                              <a:latin typeface="Cambria Math" panose="02040503050406030204" pitchFamily="18" charset="0"/>
                            </a:rPr>
                            <m:t>𝑖𝑛𝑒𝑟𝑡𝑖𝑎𝑙</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1" i="1" smtClean="0">
                              <a:latin typeface="Cambria Math" panose="02040503050406030204" pitchFamily="18" charset="0"/>
                            </a:rPr>
                            <m:t>𝒖</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𝒇</m:t>
                          </m:r>
                        </m:e>
                        <m:sub>
                          <m:r>
                            <a:rPr lang="en-US" b="0" i="1" smtClean="0">
                              <a:latin typeface="Cambria Math" panose="02040503050406030204" pitchFamily="18" charset="0"/>
                            </a:rPr>
                            <m:t>𝑖𝑛𝑡</m:t>
                          </m:r>
                        </m:sub>
                      </m:sSub>
                      <m:r>
                        <a:rPr lang="en-US" b="0" i="1" smtClean="0">
                          <a:latin typeface="Cambria Math" panose="02040503050406030204" pitchFamily="18" charset="0"/>
                        </a:rPr>
                        <m:t>(</m:t>
                      </m:r>
                      <m:r>
                        <a:rPr lang="en-US" b="1" i="1" smtClean="0">
                          <a:latin typeface="Cambria Math" panose="02040503050406030204" pitchFamily="18" charset="0"/>
                        </a:rPr>
                        <m:t>𝒖</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1" i="1" smtClean="0">
                              <a:latin typeface="Cambria Math" panose="02040503050406030204" pitchFamily="18" charset="0"/>
                            </a:rPr>
                            <m:t>𝒖</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𝒇</m:t>
                          </m:r>
                        </m:e>
                        <m:sub>
                          <m:r>
                            <a:rPr lang="en-US" b="0" i="1" smtClean="0">
                              <a:latin typeface="Cambria Math" panose="02040503050406030204" pitchFamily="18" charset="0"/>
                            </a:rPr>
                            <m:t>𝑒𝑥𝑡</m:t>
                          </m:r>
                        </m:sub>
                      </m:sSub>
                    </m:oMath>
                  </m:oMathPara>
                </a14:m>
                <a:endParaRPr lang="en-US" b="1" dirty="0"/>
              </a:p>
            </p:txBody>
          </p:sp>
        </mc:Choice>
        <mc:Fallback xmlns="">
          <p:sp>
            <p:nvSpPr>
              <p:cNvPr id="61" name="TextBox 60">
                <a:extLst>
                  <a:ext uri="{FF2B5EF4-FFF2-40B4-BE49-F238E27FC236}">
                    <a16:creationId xmlns:a16="http://schemas.microsoft.com/office/drawing/2014/main" id="{DF92A91A-870C-4188-9CAB-2A6916924AEA}"/>
                  </a:ext>
                </a:extLst>
              </p:cNvPr>
              <p:cNvSpPr txBox="1">
                <a:spLocks noRot="1" noChangeAspect="1" noMove="1" noResize="1" noEditPoints="1" noAdjustHandles="1" noChangeArrowheads="1" noChangeShapeType="1" noTextEdit="1"/>
              </p:cNvSpPr>
              <p:nvPr/>
            </p:nvSpPr>
            <p:spPr>
              <a:xfrm>
                <a:off x="7215668" y="4830797"/>
                <a:ext cx="3131819" cy="276999"/>
              </a:xfrm>
              <a:prstGeom prst="rect">
                <a:avLst/>
              </a:prstGeom>
              <a:blipFill>
                <a:blip r:embed="rId6"/>
                <a:stretch>
                  <a:fillRect l="-2339" t="-2174" r="-390" b="-32609"/>
                </a:stretch>
              </a:blipFill>
            </p:spPr>
            <p:txBody>
              <a:bodyPr/>
              <a:lstStyle/>
              <a:p>
                <a:r>
                  <a:rPr lang="en-US">
                    <a:noFill/>
                  </a:rPr>
                  <a:t> </a:t>
                </a:r>
              </a:p>
            </p:txBody>
          </p:sp>
        </mc:Fallback>
      </mc:AlternateContent>
      <p:sp>
        <p:nvSpPr>
          <p:cNvPr id="63" name="Right Brace 62">
            <a:extLst>
              <a:ext uri="{FF2B5EF4-FFF2-40B4-BE49-F238E27FC236}">
                <a16:creationId xmlns:a16="http://schemas.microsoft.com/office/drawing/2014/main" id="{484C2B47-E74F-424A-9F7D-686DB0D81ED6}"/>
              </a:ext>
            </a:extLst>
          </p:cNvPr>
          <p:cNvSpPr/>
          <p:nvPr/>
        </p:nvSpPr>
        <p:spPr>
          <a:xfrm rot="5400000">
            <a:off x="5644976" y="4630143"/>
            <a:ext cx="276999" cy="160509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extBox 63">
            <a:extLst>
              <a:ext uri="{FF2B5EF4-FFF2-40B4-BE49-F238E27FC236}">
                <a16:creationId xmlns:a16="http://schemas.microsoft.com/office/drawing/2014/main" id="{FA19C7BF-7D80-42D0-96A4-F1F4923BC348}"/>
              </a:ext>
            </a:extLst>
          </p:cNvPr>
          <p:cNvSpPr txBox="1"/>
          <p:nvPr/>
        </p:nvSpPr>
        <p:spPr>
          <a:xfrm>
            <a:off x="7520468" y="5605436"/>
            <a:ext cx="2764464" cy="646331"/>
          </a:xfrm>
          <a:prstGeom prst="rect">
            <a:avLst/>
          </a:prstGeom>
          <a:noFill/>
        </p:spPr>
        <p:txBody>
          <a:bodyPr wrap="square" rtlCol="0">
            <a:spAutoFit/>
          </a:bodyPr>
          <a:lstStyle/>
          <a:p>
            <a:r>
              <a:rPr lang="en-US" dirty="0"/>
              <a:t>Expressed more generally as vectors</a:t>
            </a:r>
          </a:p>
        </p:txBody>
      </p:sp>
      <p:sp>
        <p:nvSpPr>
          <p:cNvPr id="65" name="Right Brace 64">
            <a:extLst>
              <a:ext uri="{FF2B5EF4-FFF2-40B4-BE49-F238E27FC236}">
                <a16:creationId xmlns:a16="http://schemas.microsoft.com/office/drawing/2014/main" id="{DBB28E9A-CE1A-4183-AB29-C15D61FD513E}"/>
              </a:ext>
            </a:extLst>
          </p:cNvPr>
          <p:cNvSpPr/>
          <p:nvPr/>
        </p:nvSpPr>
        <p:spPr>
          <a:xfrm rot="5400000">
            <a:off x="8838050" y="3880938"/>
            <a:ext cx="149808" cy="323069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TextBox 65">
            <a:extLst>
              <a:ext uri="{FF2B5EF4-FFF2-40B4-BE49-F238E27FC236}">
                <a16:creationId xmlns:a16="http://schemas.microsoft.com/office/drawing/2014/main" id="{BDBFCCB0-AD33-448A-A3C2-F1E7261C0673}"/>
              </a:ext>
            </a:extLst>
          </p:cNvPr>
          <p:cNvSpPr txBox="1"/>
          <p:nvPr/>
        </p:nvSpPr>
        <p:spPr>
          <a:xfrm>
            <a:off x="4478431" y="5620089"/>
            <a:ext cx="2764464" cy="646331"/>
          </a:xfrm>
          <a:prstGeom prst="rect">
            <a:avLst/>
          </a:prstGeom>
          <a:noFill/>
        </p:spPr>
        <p:txBody>
          <a:bodyPr wrap="square" rtlCol="0">
            <a:spAutoFit/>
          </a:bodyPr>
          <a:lstStyle/>
          <a:p>
            <a:r>
              <a:rPr lang="en-US" dirty="0"/>
              <a:t>Expressed as a linear system of equations</a:t>
            </a:r>
          </a:p>
        </p:txBody>
      </p:sp>
      <p:grpSp>
        <p:nvGrpSpPr>
          <p:cNvPr id="67" name="Group 66">
            <a:extLst>
              <a:ext uri="{FF2B5EF4-FFF2-40B4-BE49-F238E27FC236}">
                <a16:creationId xmlns:a16="http://schemas.microsoft.com/office/drawing/2014/main" id="{BE3938DA-D08C-4963-BA21-0E737DA104BA}"/>
              </a:ext>
            </a:extLst>
          </p:cNvPr>
          <p:cNvGrpSpPr/>
          <p:nvPr/>
        </p:nvGrpSpPr>
        <p:grpSpPr>
          <a:xfrm>
            <a:off x="582303" y="1483663"/>
            <a:ext cx="2958841" cy="3511034"/>
            <a:chOff x="582303" y="1483663"/>
            <a:chExt cx="2958841" cy="3511034"/>
          </a:xfrm>
        </p:grpSpPr>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3BBE3C03-9A11-4A02-90A2-34EA81BB748B}"/>
                    </a:ext>
                  </a:extLst>
                </p:cNvPr>
                <p:cNvSpPr/>
                <p:nvPr/>
              </p:nvSpPr>
              <p:spPr>
                <a:xfrm>
                  <a:off x="1656272" y="2199736"/>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68" name="Rectangle 67">
                  <a:extLst>
                    <a:ext uri="{FF2B5EF4-FFF2-40B4-BE49-F238E27FC236}">
                      <a16:creationId xmlns:a16="http://schemas.microsoft.com/office/drawing/2014/main" id="{3BBE3C03-9A11-4A02-90A2-34EA81BB748B}"/>
                    </a:ext>
                  </a:extLst>
                </p:cNvPr>
                <p:cNvSpPr>
                  <a:spLocks noRot="1" noChangeAspect="1" noMove="1" noResize="1" noEditPoints="1" noAdjustHandles="1" noChangeArrowheads="1" noChangeShapeType="1" noTextEdit="1"/>
                </p:cNvSpPr>
                <p:nvPr/>
              </p:nvSpPr>
              <p:spPr>
                <a:xfrm>
                  <a:off x="1656272" y="2199736"/>
                  <a:ext cx="1104181" cy="74166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14EF6826-D8DF-4F0F-A7F2-722885D71467}"/>
                    </a:ext>
                  </a:extLst>
                </p:cNvPr>
                <p:cNvSpPr/>
                <p:nvPr/>
              </p:nvSpPr>
              <p:spPr>
                <a:xfrm>
                  <a:off x="1668730" y="3517314"/>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oMath>
                    </m:oMathPara>
                  </a14:m>
                  <a:endParaRPr lang="en-US" dirty="0"/>
                </a:p>
              </p:txBody>
            </p:sp>
          </mc:Choice>
          <mc:Fallback xmlns="">
            <p:sp>
              <p:nvSpPr>
                <p:cNvPr id="69" name="Rectangle 68">
                  <a:extLst>
                    <a:ext uri="{FF2B5EF4-FFF2-40B4-BE49-F238E27FC236}">
                      <a16:creationId xmlns:a16="http://schemas.microsoft.com/office/drawing/2014/main" id="{14EF6826-D8DF-4F0F-A7F2-722885D71467}"/>
                    </a:ext>
                  </a:extLst>
                </p:cNvPr>
                <p:cNvSpPr>
                  <a:spLocks noRot="1" noChangeAspect="1" noMove="1" noResize="1" noEditPoints="1" noAdjustHandles="1" noChangeArrowheads="1" noChangeShapeType="1" noTextEdit="1"/>
                </p:cNvSpPr>
                <p:nvPr/>
              </p:nvSpPr>
              <p:spPr>
                <a:xfrm>
                  <a:off x="1668730" y="3517314"/>
                  <a:ext cx="1104181" cy="741662"/>
                </a:xfrm>
                <a:prstGeom prst="rect">
                  <a:avLst/>
                </a:prstGeom>
                <a:blipFill>
                  <a:blip r:embed="rId8"/>
                  <a:stretch>
                    <a:fillRect/>
                  </a:stretch>
                </a:blipFill>
              </p:spPr>
              <p:txBody>
                <a:bodyPr/>
                <a:lstStyle/>
                <a:p>
                  <a:r>
                    <a:rPr lang="en-US">
                      <a:noFill/>
                    </a:rPr>
                    <a:t> </a:t>
                  </a:r>
                </a:p>
              </p:txBody>
            </p:sp>
          </mc:Fallback>
        </mc:AlternateContent>
        <p:grpSp>
          <p:nvGrpSpPr>
            <p:cNvPr id="70" name="Group 69">
              <a:extLst>
                <a:ext uri="{FF2B5EF4-FFF2-40B4-BE49-F238E27FC236}">
                  <a16:creationId xmlns:a16="http://schemas.microsoft.com/office/drawing/2014/main" id="{41ECFA70-FC40-41A3-A02F-2133E2D48C86}"/>
                </a:ext>
              </a:extLst>
            </p:cNvPr>
            <p:cNvGrpSpPr/>
            <p:nvPr/>
          </p:nvGrpSpPr>
          <p:grpSpPr>
            <a:xfrm>
              <a:off x="835325" y="4839422"/>
              <a:ext cx="2705819" cy="155275"/>
              <a:chOff x="762000" y="4894059"/>
              <a:chExt cx="2705819" cy="155275"/>
            </a:xfrm>
          </p:grpSpPr>
          <p:cxnSp>
            <p:nvCxnSpPr>
              <p:cNvPr id="95" name="Straight Connector 94">
                <a:extLst>
                  <a:ext uri="{FF2B5EF4-FFF2-40B4-BE49-F238E27FC236}">
                    <a16:creationId xmlns:a16="http://schemas.microsoft.com/office/drawing/2014/main" id="{5016C788-050A-4291-A3C8-58D61D6E01BA}"/>
                  </a:ext>
                </a:extLst>
              </p:cNvPr>
              <p:cNvCxnSpPr>
                <a:cxnSpLocks/>
              </p:cNvCxnSpPr>
              <p:nvPr/>
            </p:nvCxnSpPr>
            <p:spPr>
              <a:xfrm flipV="1">
                <a:off x="762000" y="4894059"/>
                <a:ext cx="2705819" cy="5745"/>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E7AC14B-472D-45FD-9029-0E9BA2127747}"/>
                  </a:ext>
                </a:extLst>
              </p:cNvPr>
              <p:cNvCxnSpPr>
                <a:cxnSpLocks/>
              </p:cNvCxnSpPr>
              <p:nvPr/>
            </p:nvCxnSpPr>
            <p:spPr>
              <a:xfrm flipH="1">
                <a:off x="76200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4C8C706-99BF-493A-8B4B-BB6E8AB240AD}"/>
                  </a:ext>
                </a:extLst>
              </p:cNvPr>
              <p:cNvCxnSpPr>
                <a:cxnSpLocks/>
              </p:cNvCxnSpPr>
              <p:nvPr/>
            </p:nvCxnSpPr>
            <p:spPr>
              <a:xfrm flipH="1">
                <a:off x="92868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3ABE568-721A-4E6E-8891-15CA318BFF20}"/>
                  </a:ext>
                </a:extLst>
              </p:cNvPr>
              <p:cNvCxnSpPr>
                <a:cxnSpLocks/>
              </p:cNvCxnSpPr>
              <p:nvPr/>
            </p:nvCxnSpPr>
            <p:spPr>
              <a:xfrm flipH="1">
                <a:off x="109536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830B5D11-CBF4-4037-929F-B483B4EDC76F}"/>
                  </a:ext>
                </a:extLst>
              </p:cNvPr>
              <p:cNvCxnSpPr>
                <a:cxnSpLocks/>
              </p:cNvCxnSpPr>
              <p:nvPr/>
            </p:nvCxnSpPr>
            <p:spPr>
              <a:xfrm flipH="1">
                <a:off x="126204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20031FB-D818-4FE8-B9FD-19ACE4D76059}"/>
                  </a:ext>
                </a:extLst>
              </p:cNvPr>
              <p:cNvCxnSpPr>
                <a:cxnSpLocks/>
              </p:cNvCxnSpPr>
              <p:nvPr/>
            </p:nvCxnSpPr>
            <p:spPr>
              <a:xfrm flipH="1">
                <a:off x="142872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F2AE519-694A-44F2-9697-9ADA95590AA5}"/>
                  </a:ext>
                </a:extLst>
              </p:cNvPr>
              <p:cNvCxnSpPr>
                <a:cxnSpLocks/>
              </p:cNvCxnSpPr>
              <p:nvPr/>
            </p:nvCxnSpPr>
            <p:spPr>
              <a:xfrm flipH="1">
                <a:off x="1595405"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BD1291A6-CBE2-4EB9-B9DF-1BCF3BA4DA15}"/>
                  </a:ext>
                </a:extLst>
              </p:cNvPr>
              <p:cNvCxnSpPr>
                <a:cxnSpLocks/>
              </p:cNvCxnSpPr>
              <p:nvPr/>
            </p:nvCxnSpPr>
            <p:spPr>
              <a:xfrm flipH="1">
                <a:off x="1762086"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01B86F7-2D83-4B42-BD81-B2D7D805A10B}"/>
                  </a:ext>
                </a:extLst>
              </p:cNvPr>
              <p:cNvCxnSpPr>
                <a:cxnSpLocks/>
              </p:cNvCxnSpPr>
              <p:nvPr/>
            </p:nvCxnSpPr>
            <p:spPr>
              <a:xfrm flipH="1">
                <a:off x="1928767"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37B7202-26AA-4E54-9BF1-06769F820D57}"/>
                  </a:ext>
                </a:extLst>
              </p:cNvPr>
              <p:cNvCxnSpPr>
                <a:cxnSpLocks/>
              </p:cNvCxnSpPr>
              <p:nvPr/>
            </p:nvCxnSpPr>
            <p:spPr>
              <a:xfrm flipH="1">
                <a:off x="2095448"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24E8FDC-5F0F-4C06-8461-6F3473A6D022}"/>
                  </a:ext>
                </a:extLst>
              </p:cNvPr>
              <p:cNvCxnSpPr>
                <a:cxnSpLocks/>
              </p:cNvCxnSpPr>
              <p:nvPr/>
            </p:nvCxnSpPr>
            <p:spPr>
              <a:xfrm flipH="1">
                <a:off x="2262129"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1988302-9D06-4B5F-A3D7-B7FC3935E3AD}"/>
                  </a:ext>
                </a:extLst>
              </p:cNvPr>
              <p:cNvCxnSpPr>
                <a:cxnSpLocks/>
              </p:cNvCxnSpPr>
              <p:nvPr/>
            </p:nvCxnSpPr>
            <p:spPr>
              <a:xfrm flipH="1">
                <a:off x="242881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8C14D39-8BED-47DA-8645-C200DBF5658E}"/>
                  </a:ext>
                </a:extLst>
              </p:cNvPr>
              <p:cNvCxnSpPr>
                <a:cxnSpLocks/>
              </p:cNvCxnSpPr>
              <p:nvPr/>
            </p:nvCxnSpPr>
            <p:spPr>
              <a:xfrm flipH="1">
                <a:off x="259549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62160A5-8D39-407D-BC5F-829128995736}"/>
                  </a:ext>
                </a:extLst>
              </p:cNvPr>
              <p:cNvCxnSpPr>
                <a:cxnSpLocks/>
              </p:cNvCxnSpPr>
              <p:nvPr/>
            </p:nvCxnSpPr>
            <p:spPr>
              <a:xfrm flipH="1">
                <a:off x="276217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256B599-1AED-4C17-BE40-0423E6BD5C2E}"/>
                  </a:ext>
                </a:extLst>
              </p:cNvPr>
              <p:cNvCxnSpPr>
                <a:cxnSpLocks/>
              </p:cNvCxnSpPr>
              <p:nvPr/>
            </p:nvCxnSpPr>
            <p:spPr>
              <a:xfrm flipH="1">
                <a:off x="292885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3F0A359-2955-41BC-8DDE-A236C84731DC}"/>
                  </a:ext>
                </a:extLst>
              </p:cNvPr>
              <p:cNvCxnSpPr>
                <a:cxnSpLocks/>
              </p:cNvCxnSpPr>
              <p:nvPr/>
            </p:nvCxnSpPr>
            <p:spPr>
              <a:xfrm flipH="1">
                <a:off x="309553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06C4262-CD28-4D5D-9B6A-A8BDC284F3C6}"/>
                  </a:ext>
                </a:extLst>
              </p:cNvPr>
              <p:cNvCxnSpPr>
                <a:cxnSpLocks/>
              </p:cNvCxnSpPr>
              <p:nvPr/>
            </p:nvCxnSpPr>
            <p:spPr>
              <a:xfrm flipH="1">
                <a:off x="326222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42A61C21-42F5-4DFF-A01D-F1F98E22015D}"/>
                </a:ext>
              </a:extLst>
            </p:cNvPr>
            <p:cNvGrpSpPr/>
            <p:nvPr/>
          </p:nvGrpSpPr>
          <p:grpSpPr>
            <a:xfrm>
              <a:off x="2102734" y="2941398"/>
              <a:ext cx="283041" cy="566677"/>
              <a:chOff x="2102734" y="2941398"/>
              <a:chExt cx="283041" cy="566677"/>
            </a:xfrm>
          </p:grpSpPr>
          <p:cxnSp>
            <p:nvCxnSpPr>
              <p:cNvPr id="88" name="Straight Connector 87">
                <a:extLst>
                  <a:ext uri="{FF2B5EF4-FFF2-40B4-BE49-F238E27FC236}">
                    <a16:creationId xmlns:a16="http://schemas.microsoft.com/office/drawing/2014/main" id="{3DE9E813-DB0A-482B-A902-0CE6C708AB32}"/>
                  </a:ext>
                </a:extLst>
              </p:cNvPr>
              <p:cNvCxnSpPr>
                <a:stCxn id="68" idx="2"/>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AF382FC-5BFF-4220-B696-6F0D501DFD62}"/>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595D255-CC9D-4DCA-AB8C-C9E2E9D5AC7C}"/>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768C749-0AB5-4A32-A91A-C279C1AE48D5}"/>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B406351-DF73-4149-8615-AD2649CF0010}"/>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25076B5-D82D-4ADA-9FB6-CEA1130C8165}"/>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D403946-4272-4CCF-82FB-2BE12663E176}"/>
                  </a:ext>
                </a:extLst>
              </p:cNvPr>
              <p:cNvCxnSpPr>
                <a:cxnSpLocks/>
              </p:cNvCxnSpPr>
              <p:nvPr/>
            </p:nvCxnSpPr>
            <p:spPr>
              <a:xfrm>
                <a:off x="2247900" y="3367088"/>
                <a:ext cx="720" cy="1409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6EE4FD27-C6D3-46DB-A784-BAEA4C939894}"/>
                </a:ext>
              </a:extLst>
            </p:cNvPr>
            <p:cNvGrpSpPr/>
            <p:nvPr/>
          </p:nvGrpSpPr>
          <p:grpSpPr>
            <a:xfrm>
              <a:off x="2117981" y="4258976"/>
              <a:ext cx="283041" cy="573820"/>
              <a:chOff x="2102734" y="2941398"/>
              <a:chExt cx="283041" cy="573820"/>
            </a:xfrm>
          </p:grpSpPr>
          <p:cxnSp>
            <p:nvCxnSpPr>
              <p:cNvPr id="81" name="Straight Connector 80">
                <a:extLst>
                  <a:ext uri="{FF2B5EF4-FFF2-40B4-BE49-F238E27FC236}">
                    <a16:creationId xmlns:a16="http://schemas.microsoft.com/office/drawing/2014/main" id="{DC2EB3C3-07FB-43A1-BAC2-A749B00A0CC5}"/>
                  </a:ext>
                </a:extLst>
              </p:cNvPr>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C7BBA91-F38F-479C-8319-A00BCC82E305}"/>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4F4E73A-4E4F-4771-AC4B-2134FDD1506B}"/>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1ACA3A0-5D1B-4FD3-8B4B-179EB8235775}"/>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B41B1A7-E819-4C7A-AEB4-6CC342A0E889}"/>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F9C890E-7C92-4FCE-8891-2DD44F46419E}"/>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5EF55DB-1BAF-4581-8A8C-F5687E76AE6A}"/>
                  </a:ext>
                </a:extLst>
              </p:cNvPr>
              <p:cNvCxnSpPr>
                <a:cxnSpLocks/>
              </p:cNvCxnSpPr>
              <p:nvPr/>
            </p:nvCxnSpPr>
            <p:spPr>
              <a:xfrm flipH="1">
                <a:off x="2246239" y="3363874"/>
                <a:ext cx="2" cy="151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6AD4A4FE-B1B6-4536-A19D-9465DB6E88FD}"/>
                    </a:ext>
                  </a:extLst>
                </p:cNvPr>
                <p:cNvSpPr txBox="1"/>
                <p:nvPr/>
              </p:nvSpPr>
              <p:spPr>
                <a:xfrm>
                  <a:off x="2418046" y="3027003"/>
                  <a:ext cx="4726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oMath>
                    </m:oMathPara>
                  </a14:m>
                  <a:endParaRPr lang="en-US" dirty="0"/>
                </a:p>
              </p:txBody>
            </p:sp>
          </mc:Choice>
          <mc:Fallback xmlns="">
            <p:sp>
              <p:nvSpPr>
                <p:cNvPr id="73" name="TextBox 72">
                  <a:extLst>
                    <a:ext uri="{FF2B5EF4-FFF2-40B4-BE49-F238E27FC236}">
                      <a16:creationId xmlns:a16="http://schemas.microsoft.com/office/drawing/2014/main" id="{6AD4A4FE-B1B6-4536-A19D-9465DB6E88FD}"/>
                    </a:ext>
                  </a:extLst>
                </p:cNvPr>
                <p:cNvSpPr txBox="1">
                  <a:spLocks noRot="1" noChangeAspect="1" noMove="1" noResize="1" noEditPoints="1" noAdjustHandles="1" noChangeArrowheads="1" noChangeShapeType="1" noTextEdit="1"/>
                </p:cNvSpPr>
                <p:nvPr/>
              </p:nvSpPr>
              <p:spPr>
                <a:xfrm>
                  <a:off x="2418046" y="3027003"/>
                  <a:ext cx="472629"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E12EF162-30E9-4418-9F98-C0A280913447}"/>
                    </a:ext>
                  </a:extLst>
                </p:cNvPr>
                <p:cNvSpPr txBox="1"/>
                <p:nvPr/>
              </p:nvSpPr>
              <p:spPr>
                <a:xfrm>
                  <a:off x="2452140" y="4372726"/>
                  <a:ext cx="4779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oMath>
                    </m:oMathPara>
                  </a14:m>
                  <a:endParaRPr lang="en-US" dirty="0"/>
                </a:p>
              </p:txBody>
            </p:sp>
          </mc:Choice>
          <mc:Fallback xmlns="">
            <p:sp>
              <p:nvSpPr>
                <p:cNvPr id="74" name="TextBox 73">
                  <a:extLst>
                    <a:ext uri="{FF2B5EF4-FFF2-40B4-BE49-F238E27FC236}">
                      <a16:creationId xmlns:a16="http://schemas.microsoft.com/office/drawing/2014/main" id="{E12EF162-30E9-4418-9F98-C0A280913447}"/>
                    </a:ext>
                  </a:extLst>
                </p:cNvPr>
                <p:cNvSpPr txBox="1">
                  <a:spLocks noRot="1" noChangeAspect="1" noMove="1" noResize="1" noEditPoints="1" noAdjustHandles="1" noChangeArrowheads="1" noChangeShapeType="1" noTextEdit="1"/>
                </p:cNvSpPr>
                <p:nvPr/>
              </p:nvSpPr>
              <p:spPr>
                <a:xfrm>
                  <a:off x="2452140" y="4372726"/>
                  <a:ext cx="477951" cy="369332"/>
                </a:xfrm>
                <a:prstGeom prst="rect">
                  <a:avLst/>
                </a:prstGeom>
                <a:blipFill>
                  <a:blip r:embed="rId10"/>
                  <a:stretch>
                    <a:fillRect/>
                  </a:stretch>
                </a:blipFill>
              </p:spPr>
              <p:txBody>
                <a:bodyPr/>
                <a:lstStyle/>
                <a:p>
                  <a:r>
                    <a:rPr lang="en-US">
                      <a:noFill/>
                    </a:rPr>
                    <a:t> </a:t>
                  </a:r>
                </a:p>
              </p:txBody>
            </p:sp>
          </mc:Fallback>
        </mc:AlternateContent>
        <p:cxnSp>
          <p:nvCxnSpPr>
            <p:cNvPr id="75" name="Straight Arrow Connector 74">
              <a:extLst>
                <a:ext uri="{FF2B5EF4-FFF2-40B4-BE49-F238E27FC236}">
                  <a16:creationId xmlns:a16="http://schemas.microsoft.com/office/drawing/2014/main" id="{FB688502-5A6F-4A4F-8287-BA466CD11A2F}"/>
                </a:ext>
              </a:extLst>
            </p:cNvPr>
            <p:cNvCxnSpPr>
              <a:cxnSpLocks/>
              <a:endCxn id="68" idx="0"/>
            </p:cNvCxnSpPr>
            <p:nvPr/>
          </p:nvCxnSpPr>
          <p:spPr>
            <a:xfrm>
              <a:off x="2208362" y="1839148"/>
              <a:ext cx="1" cy="360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E97C0C66-289E-41C3-B5F2-FCF38D6E5E54}"/>
                </a:ext>
              </a:extLst>
            </p:cNvPr>
            <p:cNvCxnSpPr>
              <a:cxnSpLocks/>
              <a:stCxn id="68" idx="1"/>
            </p:cNvCxnSpPr>
            <p:nvPr/>
          </p:nvCxnSpPr>
          <p:spPr>
            <a:xfrm rot="10800000">
              <a:off x="1052328" y="2199737"/>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Connector: Elbow 76">
              <a:extLst>
                <a:ext uri="{FF2B5EF4-FFF2-40B4-BE49-F238E27FC236}">
                  <a16:creationId xmlns:a16="http://schemas.microsoft.com/office/drawing/2014/main" id="{6556069D-3933-4429-ABC0-C8084EAF0714}"/>
                </a:ext>
              </a:extLst>
            </p:cNvPr>
            <p:cNvCxnSpPr>
              <a:cxnSpLocks/>
            </p:cNvCxnSpPr>
            <p:nvPr/>
          </p:nvCxnSpPr>
          <p:spPr>
            <a:xfrm rot="10800000">
              <a:off x="1052328" y="3508075"/>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44C0DAE3-8900-4D68-8ADC-CBAA7C04B6CF}"/>
                    </a:ext>
                  </a:extLst>
                </p:cNvPr>
                <p:cNvSpPr txBox="1"/>
                <p:nvPr/>
              </p:nvSpPr>
              <p:spPr>
                <a:xfrm>
                  <a:off x="582303" y="2159690"/>
                  <a:ext cx="4790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oMath>
                    </m:oMathPara>
                  </a14:m>
                  <a:endParaRPr lang="en-US" dirty="0"/>
                </a:p>
              </p:txBody>
            </p:sp>
          </mc:Choice>
          <mc:Fallback xmlns="">
            <p:sp>
              <p:nvSpPr>
                <p:cNvPr id="78" name="TextBox 77">
                  <a:extLst>
                    <a:ext uri="{FF2B5EF4-FFF2-40B4-BE49-F238E27FC236}">
                      <a16:creationId xmlns:a16="http://schemas.microsoft.com/office/drawing/2014/main" id="{44C0DAE3-8900-4D68-8ADC-CBAA7C04B6CF}"/>
                    </a:ext>
                  </a:extLst>
                </p:cNvPr>
                <p:cNvSpPr txBox="1">
                  <a:spLocks noRot="1" noChangeAspect="1" noMove="1" noResize="1" noEditPoints="1" noAdjustHandles="1" noChangeArrowheads="1" noChangeShapeType="1" noTextEdit="1"/>
                </p:cNvSpPr>
                <p:nvPr/>
              </p:nvSpPr>
              <p:spPr>
                <a:xfrm>
                  <a:off x="582303" y="2159690"/>
                  <a:ext cx="479041"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C1FB9110-2835-4CBF-A163-268F1D63C5DE}"/>
                    </a:ext>
                  </a:extLst>
                </p:cNvPr>
                <p:cNvSpPr txBox="1"/>
                <p:nvPr/>
              </p:nvSpPr>
              <p:spPr>
                <a:xfrm>
                  <a:off x="608937" y="3478783"/>
                  <a:ext cx="4843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oMath>
                    </m:oMathPara>
                  </a14:m>
                  <a:endParaRPr lang="en-US" dirty="0"/>
                </a:p>
              </p:txBody>
            </p:sp>
          </mc:Choice>
          <mc:Fallback xmlns="">
            <p:sp>
              <p:nvSpPr>
                <p:cNvPr id="79" name="TextBox 78">
                  <a:extLst>
                    <a:ext uri="{FF2B5EF4-FFF2-40B4-BE49-F238E27FC236}">
                      <a16:creationId xmlns:a16="http://schemas.microsoft.com/office/drawing/2014/main" id="{C1FB9110-2835-4CBF-A163-268F1D63C5DE}"/>
                    </a:ext>
                  </a:extLst>
                </p:cNvPr>
                <p:cNvSpPr txBox="1">
                  <a:spLocks noRot="1" noChangeAspect="1" noMove="1" noResize="1" noEditPoints="1" noAdjustHandles="1" noChangeArrowheads="1" noChangeShapeType="1" noTextEdit="1"/>
                </p:cNvSpPr>
                <p:nvPr/>
              </p:nvSpPr>
              <p:spPr>
                <a:xfrm>
                  <a:off x="608937" y="3478783"/>
                  <a:ext cx="484363"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9E211F1E-659C-4E1A-BDB8-6369A70333A0}"/>
                    </a:ext>
                  </a:extLst>
                </p:cNvPr>
                <p:cNvSpPr txBox="1"/>
                <p:nvPr/>
              </p:nvSpPr>
              <p:spPr>
                <a:xfrm>
                  <a:off x="1946647" y="1483663"/>
                  <a:ext cx="60250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oMath>
                    </m:oMathPara>
                  </a14:m>
                  <a:endParaRPr lang="en-US" dirty="0"/>
                </a:p>
              </p:txBody>
            </p:sp>
          </mc:Choice>
          <mc:Fallback xmlns="">
            <p:sp>
              <p:nvSpPr>
                <p:cNvPr id="80" name="TextBox 79">
                  <a:extLst>
                    <a:ext uri="{FF2B5EF4-FFF2-40B4-BE49-F238E27FC236}">
                      <a16:creationId xmlns:a16="http://schemas.microsoft.com/office/drawing/2014/main" id="{9E211F1E-659C-4E1A-BDB8-6369A70333A0}"/>
                    </a:ext>
                  </a:extLst>
                </p:cNvPr>
                <p:cNvSpPr txBox="1">
                  <a:spLocks noRot="1" noChangeAspect="1" noMove="1" noResize="1" noEditPoints="1" noAdjustHandles="1" noChangeArrowheads="1" noChangeShapeType="1" noTextEdit="1"/>
                </p:cNvSpPr>
                <p:nvPr/>
              </p:nvSpPr>
              <p:spPr>
                <a:xfrm>
                  <a:off x="1946647" y="1483663"/>
                  <a:ext cx="602505" cy="369332"/>
                </a:xfrm>
                <a:prstGeom prst="rect">
                  <a:avLst/>
                </a:prstGeom>
                <a:blipFill>
                  <a:blip r:embed="rId1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9F1C3911-0889-43BC-82F3-7D873A4D6D8B}"/>
                  </a:ext>
                </a:extLst>
              </p:cNvPr>
              <p:cNvSpPr txBox="1"/>
              <p:nvPr/>
            </p:nvSpPr>
            <p:spPr>
              <a:xfrm>
                <a:off x="835325" y="5313222"/>
                <a:ext cx="2823231" cy="646331"/>
              </a:xfrm>
              <a:prstGeom prst="rect">
                <a:avLst/>
              </a:prstGeom>
              <a:noFill/>
            </p:spPr>
            <p:txBody>
              <a:bodyPr wrap="square" rtlCol="0">
                <a:spAutoFit/>
              </a:bodyPr>
              <a:lstStyle/>
              <a:p>
                <a:r>
                  <a:rPr lang="en-US" dirty="0"/>
                  <a:t>Solve for the final static displacements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b="0" i="1" smtClean="0">
                            <a:latin typeface="Cambria Math" panose="02040503050406030204" pitchFamily="18" charset="0"/>
                          </a:rPr>
                          <m:t>2</m:t>
                        </m:r>
                      </m:sub>
                    </m:sSub>
                  </m:oMath>
                </a14:m>
                <a:endParaRPr lang="en-US" dirty="0"/>
              </a:p>
            </p:txBody>
          </p:sp>
        </mc:Choice>
        <mc:Fallback xmlns="">
          <p:sp>
            <p:nvSpPr>
              <p:cNvPr id="112" name="TextBox 111">
                <a:extLst>
                  <a:ext uri="{FF2B5EF4-FFF2-40B4-BE49-F238E27FC236}">
                    <a16:creationId xmlns:a16="http://schemas.microsoft.com/office/drawing/2014/main" id="{9F1C3911-0889-43BC-82F3-7D873A4D6D8B}"/>
                  </a:ext>
                </a:extLst>
              </p:cNvPr>
              <p:cNvSpPr txBox="1">
                <a:spLocks noRot="1" noChangeAspect="1" noMove="1" noResize="1" noEditPoints="1" noAdjustHandles="1" noChangeArrowheads="1" noChangeShapeType="1" noTextEdit="1"/>
              </p:cNvSpPr>
              <p:nvPr/>
            </p:nvSpPr>
            <p:spPr>
              <a:xfrm>
                <a:off x="835325" y="5313222"/>
                <a:ext cx="2823231" cy="646331"/>
              </a:xfrm>
              <a:prstGeom prst="rect">
                <a:avLst/>
              </a:prstGeom>
              <a:blipFill>
                <a:blip r:embed="rId14"/>
                <a:stretch>
                  <a:fillRect l="-1728" t="-5660" b="-14151"/>
                </a:stretch>
              </a:blipFill>
            </p:spPr>
            <p:txBody>
              <a:bodyPr/>
              <a:lstStyle/>
              <a:p>
                <a:r>
                  <a:rPr lang="en-US">
                    <a:noFill/>
                  </a:rPr>
                  <a:t> </a:t>
                </a:r>
              </a:p>
            </p:txBody>
          </p:sp>
        </mc:Fallback>
      </mc:AlternateContent>
    </p:spTree>
    <p:extLst>
      <p:ext uri="{BB962C8B-B14F-4D97-AF65-F5344CB8AC3E}">
        <p14:creationId xmlns:p14="http://schemas.microsoft.com/office/powerpoint/2010/main" val="396148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9B0F3-F031-46AE-B6FB-8197528EB0CF}"/>
              </a:ext>
            </a:extLst>
          </p:cNvPr>
          <p:cNvSpPr>
            <a:spLocks noGrp="1"/>
          </p:cNvSpPr>
          <p:nvPr>
            <p:ph type="title"/>
          </p:nvPr>
        </p:nvSpPr>
        <p:spPr/>
        <p:txBody>
          <a:bodyPr/>
          <a:lstStyle/>
          <a:p>
            <a:r>
              <a:rPr lang="en-US" dirty="0"/>
              <a:t>The explicit solve (a very brief over-simplification)</a:t>
            </a:r>
          </a:p>
        </p:txBody>
      </p:sp>
      <p:sp>
        <p:nvSpPr>
          <p:cNvPr id="4" name="Slide Number Placeholder 3">
            <a:extLst>
              <a:ext uri="{FF2B5EF4-FFF2-40B4-BE49-F238E27FC236}">
                <a16:creationId xmlns:a16="http://schemas.microsoft.com/office/drawing/2014/main" id="{D7B19E49-6EB8-413A-B02F-A07FC2FFAAC3}"/>
              </a:ext>
            </a:extLst>
          </p:cNvPr>
          <p:cNvSpPr>
            <a:spLocks noGrp="1"/>
          </p:cNvSpPr>
          <p:nvPr>
            <p:ph type="sldNum" sz="quarter" idx="4"/>
          </p:nvPr>
        </p:nvSpPr>
        <p:spPr/>
        <p:txBody>
          <a:bodyPr/>
          <a:lstStyle/>
          <a:p>
            <a:pPr algn="ctr"/>
            <a:fld id="{F6B149FD-26F7-3645-B4E7-BA8B8CC5EEA8}" type="slidenum">
              <a:rPr lang="en-US" smtClean="0"/>
              <a:pPr algn="ctr"/>
              <a:t>23</a:t>
            </a:fld>
            <a:endParaRPr lang="en-US" dirty="0"/>
          </a:p>
        </p:txBody>
      </p:sp>
      <p:grpSp>
        <p:nvGrpSpPr>
          <p:cNvPr id="5" name="Group 4">
            <a:extLst>
              <a:ext uri="{FF2B5EF4-FFF2-40B4-BE49-F238E27FC236}">
                <a16:creationId xmlns:a16="http://schemas.microsoft.com/office/drawing/2014/main" id="{0D3D9218-39F2-4F7F-9682-AE3DCAA19F86}"/>
              </a:ext>
            </a:extLst>
          </p:cNvPr>
          <p:cNvGrpSpPr/>
          <p:nvPr/>
        </p:nvGrpSpPr>
        <p:grpSpPr>
          <a:xfrm>
            <a:off x="582303" y="1483663"/>
            <a:ext cx="2958841" cy="3511034"/>
            <a:chOff x="582303" y="1483663"/>
            <a:chExt cx="2958841" cy="3511034"/>
          </a:xfrm>
        </p:grpSpPr>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D026C237-2D13-4C08-BDC5-8F689E9E4214}"/>
                    </a:ext>
                  </a:extLst>
                </p:cNvPr>
                <p:cNvSpPr/>
                <p:nvPr/>
              </p:nvSpPr>
              <p:spPr>
                <a:xfrm>
                  <a:off x="1656272" y="2199736"/>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6" name="Rectangle 5">
                  <a:extLst>
                    <a:ext uri="{FF2B5EF4-FFF2-40B4-BE49-F238E27FC236}">
                      <a16:creationId xmlns:a16="http://schemas.microsoft.com/office/drawing/2014/main" id="{D026C237-2D13-4C08-BDC5-8F689E9E4214}"/>
                    </a:ext>
                  </a:extLst>
                </p:cNvPr>
                <p:cNvSpPr>
                  <a:spLocks noRot="1" noChangeAspect="1" noMove="1" noResize="1" noEditPoints="1" noAdjustHandles="1" noChangeArrowheads="1" noChangeShapeType="1" noTextEdit="1"/>
                </p:cNvSpPr>
                <p:nvPr/>
              </p:nvSpPr>
              <p:spPr>
                <a:xfrm>
                  <a:off x="1656272" y="2199736"/>
                  <a:ext cx="1104181" cy="74166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28BEEE40-D5D8-4D2A-95C1-8DEB77218D23}"/>
                    </a:ext>
                  </a:extLst>
                </p:cNvPr>
                <p:cNvSpPr/>
                <p:nvPr/>
              </p:nvSpPr>
              <p:spPr>
                <a:xfrm>
                  <a:off x="1668730" y="3517314"/>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oMath>
                    </m:oMathPara>
                  </a14:m>
                  <a:endParaRPr lang="en-US" dirty="0"/>
                </a:p>
              </p:txBody>
            </p:sp>
          </mc:Choice>
          <mc:Fallback xmlns="">
            <p:sp>
              <p:nvSpPr>
                <p:cNvPr id="7" name="Rectangle 6">
                  <a:extLst>
                    <a:ext uri="{FF2B5EF4-FFF2-40B4-BE49-F238E27FC236}">
                      <a16:creationId xmlns:a16="http://schemas.microsoft.com/office/drawing/2014/main" id="{28BEEE40-D5D8-4D2A-95C1-8DEB77218D23}"/>
                    </a:ext>
                  </a:extLst>
                </p:cNvPr>
                <p:cNvSpPr>
                  <a:spLocks noRot="1" noChangeAspect="1" noMove="1" noResize="1" noEditPoints="1" noAdjustHandles="1" noChangeArrowheads="1" noChangeShapeType="1" noTextEdit="1"/>
                </p:cNvSpPr>
                <p:nvPr/>
              </p:nvSpPr>
              <p:spPr>
                <a:xfrm>
                  <a:off x="1668730" y="3517314"/>
                  <a:ext cx="1104181" cy="741662"/>
                </a:xfrm>
                <a:prstGeom prst="rect">
                  <a:avLst/>
                </a:prstGeom>
                <a:blipFill>
                  <a:blip r:embed="rId3"/>
                  <a:stretch>
                    <a:fillRect/>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36428BA9-2632-4A85-B379-44FEF8D6A6B5}"/>
                </a:ext>
              </a:extLst>
            </p:cNvPr>
            <p:cNvGrpSpPr/>
            <p:nvPr/>
          </p:nvGrpSpPr>
          <p:grpSpPr>
            <a:xfrm>
              <a:off x="835325" y="4839422"/>
              <a:ext cx="2705819" cy="155275"/>
              <a:chOff x="762000" y="4894059"/>
              <a:chExt cx="2705819" cy="155275"/>
            </a:xfrm>
          </p:grpSpPr>
          <p:cxnSp>
            <p:nvCxnSpPr>
              <p:cNvPr id="33" name="Straight Connector 32">
                <a:extLst>
                  <a:ext uri="{FF2B5EF4-FFF2-40B4-BE49-F238E27FC236}">
                    <a16:creationId xmlns:a16="http://schemas.microsoft.com/office/drawing/2014/main" id="{3F2C0923-280C-47C1-9303-CA1996A76230}"/>
                  </a:ext>
                </a:extLst>
              </p:cNvPr>
              <p:cNvCxnSpPr>
                <a:cxnSpLocks/>
              </p:cNvCxnSpPr>
              <p:nvPr/>
            </p:nvCxnSpPr>
            <p:spPr>
              <a:xfrm flipV="1">
                <a:off x="762000" y="4894059"/>
                <a:ext cx="2705819" cy="574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D4709A8-340C-47BD-9F09-7D4CDDC5FD7A}"/>
                  </a:ext>
                </a:extLst>
              </p:cNvPr>
              <p:cNvCxnSpPr>
                <a:cxnSpLocks/>
              </p:cNvCxnSpPr>
              <p:nvPr/>
            </p:nvCxnSpPr>
            <p:spPr>
              <a:xfrm flipH="1">
                <a:off x="76200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95216CE-A32F-4A3F-BF38-08CB7A12744D}"/>
                  </a:ext>
                </a:extLst>
              </p:cNvPr>
              <p:cNvCxnSpPr>
                <a:cxnSpLocks/>
              </p:cNvCxnSpPr>
              <p:nvPr/>
            </p:nvCxnSpPr>
            <p:spPr>
              <a:xfrm flipH="1">
                <a:off x="92868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88D98B7-E9BE-4B1C-BD35-2BFEFA89FDA3}"/>
                  </a:ext>
                </a:extLst>
              </p:cNvPr>
              <p:cNvCxnSpPr>
                <a:cxnSpLocks/>
              </p:cNvCxnSpPr>
              <p:nvPr/>
            </p:nvCxnSpPr>
            <p:spPr>
              <a:xfrm flipH="1">
                <a:off x="109536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8CFC2FB-4375-485E-84BB-784D73E973B7}"/>
                  </a:ext>
                </a:extLst>
              </p:cNvPr>
              <p:cNvCxnSpPr>
                <a:cxnSpLocks/>
              </p:cNvCxnSpPr>
              <p:nvPr/>
            </p:nvCxnSpPr>
            <p:spPr>
              <a:xfrm flipH="1">
                <a:off x="126204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1F5CD9-74AB-486D-A0E4-92A0D7E8AF1A}"/>
                  </a:ext>
                </a:extLst>
              </p:cNvPr>
              <p:cNvCxnSpPr>
                <a:cxnSpLocks/>
              </p:cNvCxnSpPr>
              <p:nvPr/>
            </p:nvCxnSpPr>
            <p:spPr>
              <a:xfrm flipH="1">
                <a:off x="142872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6B80A26-28E1-4341-888D-589FD0692CD0}"/>
                  </a:ext>
                </a:extLst>
              </p:cNvPr>
              <p:cNvCxnSpPr>
                <a:cxnSpLocks/>
              </p:cNvCxnSpPr>
              <p:nvPr/>
            </p:nvCxnSpPr>
            <p:spPr>
              <a:xfrm flipH="1">
                <a:off x="1595405"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4437F1E-C663-4950-813C-03E576495049}"/>
                  </a:ext>
                </a:extLst>
              </p:cNvPr>
              <p:cNvCxnSpPr>
                <a:cxnSpLocks/>
              </p:cNvCxnSpPr>
              <p:nvPr/>
            </p:nvCxnSpPr>
            <p:spPr>
              <a:xfrm flipH="1">
                <a:off x="1762086"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9891ED4-10BE-4E6C-8B5A-4E223B1CD64A}"/>
                  </a:ext>
                </a:extLst>
              </p:cNvPr>
              <p:cNvCxnSpPr>
                <a:cxnSpLocks/>
              </p:cNvCxnSpPr>
              <p:nvPr/>
            </p:nvCxnSpPr>
            <p:spPr>
              <a:xfrm flipH="1">
                <a:off x="1928767"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988FD0C-D26F-4A18-848E-DF27193C8D76}"/>
                  </a:ext>
                </a:extLst>
              </p:cNvPr>
              <p:cNvCxnSpPr>
                <a:cxnSpLocks/>
              </p:cNvCxnSpPr>
              <p:nvPr/>
            </p:nvCxnSpPr>
            <p:spPr>
              <a:xfrm flipH="1">
                <a:off x="2095448"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C3C9FE8-F50C-4CD5-AE80-5FA92CE08D1F}"/>
                  </a:ext>
                </a:extLst>
              </p:cNvPr>
              <p:cNvCxnSpPr>
                <a:cxnSpLocks/>
              </p:cNvCxnSpPr>
              <p:nvPr/>
            </p:nvCxnSpPr>
            <p:spPr>
              <a:xfrm flipH="1">
                <a:off x="2262129"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3002189-E42F-4182-B989-BE919717263E}"/>
                  </a:ext>
                </a:extLst>
              </p:cNvPr>
              <p:cNvCxnSpPr>
                <a:cxnSpLocks/>
              </p:cNvCxnSpPr>
              <p:nvPr/>
            </p:nvCxnSpPr>
            <p:spPr>
              <a:xfrm flipH="1">
                <a:off x="242881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16736B9-7EB8-440E-9EA9-B0A13DF416C8}"/>
                  </a:ext>
                </a:extLst>
              </p:cNvPr>
              <p:cNvCxnSpPr>
                <a:cxnSpLocks/>
              </p:cNvCxnSpPr>
              <p:nvPr/>
            </p:nvCxnSpPr>
            <p:spPr>
              <a:xfrm flipH="1">
                <a:off x="259549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7EAA101-A2D1-4BD8-B4E8-B61DB781FCB1}"/>
                  </a:ext>
                </a:extLst>
              </p:cNvPr>
              <p:cNvCxnSpPr>
                <a:cxnSpLocks/>
              </p:cNvCxnSpPr>
              <p:nvPr/>
            </p:nvCxnSpPr>
            <p:spPr>
              <a:xfrm flipH="1">
                <a:off x="276217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B71668F-241D-47A9-81D4-984D4A77F382}"/>
                  </a:ext>
                </a:extLst>
              </p:cNvPr>
              <p:cNvCxnSpPr>
                <a:cxnSpLocks/>
              </p:cNvCxnSpPr>
              <p:nvPr/>
            </p:nvCxnSpPr>
            <p:spPr>
              <a:xfrm flipH="1">
                <a:off x="292885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0E3666F-4EE9-4ED1-8E8E-97F1F661E6A3}"/>
                  </a:ext>
                </a:extLst>
              </p:cNvPr>
              <p:cNvCxnSpPr>
                <a:cxnSpLocks/>
              </p:cNvCxnSpPr>
              <p:nvPr/>
            </p:nvCxnSpPr>
            <p:spPr>
              <a:xfrm flipH="1">
                <a:off x="309553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E63AFA2-5E31-4711-9088-135B50A2836F}"/>
                  </a:ext>
                </a:extLst>
              </p:cNvPr>
              <p:cNvCxnSpPr>
                <a:cxnSpLocks/>
              </p:cNvCxnSpPr>
              <p:nvPr/>
            </p:nvCxnSpPr>
            <p:spPr>
              <a:xfrm flipH="1">
                <a:off x="326222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89414671-64D5-47D2-BBEB-F101EB32BE6D}"/>
                </a:ext>
              </a:extLst>
            </p:cNvPr>
            <p:cNvGrpSpPr/>
            <p:nvPr/>
          </p:nvGrpSpPr>
          <p:grpSpPr>
            <a:xfrm>
              <a:off x="2102734" y="2941398"/>
              <a:ext cx="283041" cy="566677"/>
              <a:chOff x="2102734" y="2941398"/>
              <a:chExt cx="283041" cy="566677"/>
            </a:xfrm>
          </p:grpSpPr>
          <p:cxnSp>
            <p:nvCxnSpPr>
              <p:cNvPr id="26" name="Straight Connector 25">
                <a:extLst>
                  <a:ext uri="{FF2B5EF4-FFF2-40B4-BE49-F238E27FC236}">
                    <a16:creationId xmlns:a16="http://schemas.microsoft.com/office/drawing/2014/main" id="{EDC009B3-5ED1-4664-969A-163A8DBB2276}"/>
                  </a:ext>
                </a:extLst>
              </p:cNvPr>
              <p:cNvCxnSpPr>
                <a:stCxn id="6" idx="2"/>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A52036E-1416-4C10-9D08-E96023BF21AE}"/>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DE002D-A8D7-4AE6-82E0-FC7CDEEA5AD1}"/>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2D10BF8-D011-4F24-BD20-CC9AB1ADF683}"/>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E692D1B-A20B-4D83-A7BF-BBAB1943C0AA}"/>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C9937D9-4236-44AE-8EC9-22A4EAA1605C}"/>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2A08A1-F4D6-460F-A382-5F3292F07F23}"/>
                  </a:ext>
                </a:extLst>
              </p:cNvPr>
              <p:cNvCxnSpPr>
                <a:cxnSpLocks/>
              </p:cNvCxnSpPr>
              <p:nvPr/>
            </p:nvCxnSpPr>
            <p:spPr>
              <a:xfrm>
                <a:off x="2247900" y="3367088"/>
                <a:ext cx="720" cy="1409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EC8F2D8E-51A4-405C-A46F-9AB0AC8C5FF9}"/>
                </a:ext>
              </a:extLst>
            </p:cNvPr>
            <p:cNvGrpSpPr/>
            <p:nvPr/>
          </p:nvGrpSpPr>
          <p:grpSpPr>
            <a:xfrm>
              <a:off x="2117981" y="4258976"/>
              <a:ext cx="283041" cy="573820"/>
              <a:chOff x="2102734" y="2941398"/>
              <a:chExt cx="283041" cy="573820"/>
            </a:xfrm>
          </p:grpSpPr>
          <p:cxnSp>
            <p:nvCxnSpPr>
              <p:cNvPr id="19" name="Straight Connector 18">
                <a:extLst>
                  <a:ext uri="{FF2B5EF4-FFF2-40B4-BE49-F238E27FC236}">
                    <a16:creationId xmlns:a16="http://schemas.microsoft.com/office/drawing/2014/main" id="{6225A431-C19D-446E-84C7-F606DE01A852}"/>
                  </a:ext>
                </a:extLst>
              </p:cNvPr>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AD16AAE-CED2-4317-823A-02947369C7FA}"/>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67B209-F241-446F-ACBB-5CF8BAC1D056}"/>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22C1068-FB68-4A83-B431-AFBDB1A626E6}"/>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4D2ABD3-EC34-4330-A80B-E950B2D1BBC9}"/>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4F3805A-33AE-4122-B620-AE2338F174D0}"/>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88A9937-C736-45F8-B206-3AF841128BE6}"/>
                  </a:ext>
                </a:extLst>
              </p:cNvPr>
              <p:cNvCxnSpPr>
                <a:cxnSpLocks/>
              </p:cNvCxnSpPr>
              <p:nvPr/>
            </p:nvCxnSpPr>
            <p:spPr>
              <a:xfrm flipH="1">
                <a:off x="2246239" y="3363874"/>
                <a:ext cx="2" cy="151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CD39D50-E5DD-40C4-9C0C-1AD8FE60F814}"/>
                    </a:ext>
                  </a:extLst>
                </p:cNvPr>
                <p:cNvSpPr txBox="1"/>
                <p:nvPr/>
              </p:nvSpPr>
              <p:spPr>
                <a:xfrm>
                  <a:off x="2418046" y="3027003"/>
                  <a:ext cx="4726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oMath>
                    </m:oMathPara>
                  </a14:m>
                  <a:endParaRPr lang="en-US" dirty="0"/>
                </a:p>
              </p:txBody>
            </p:sp>
          </mc:Choice>
          <mc:Fallback xmlns="">
            <p:sp>
              <p:nvSpPr>
                <p:cNvPr id="11" name="TextBox 10">
                  <a:extLst>
                    <a:ext uri="{FF2B5EF4-FFF2-40B4-BE49-F238E27FC236}">
                      <a16:creationId xmlns:a16="http://schemas.microsoft.com/office/drawing/2014/main" id="{FCD39D50-E5DD-40C4-9C0C-1AD8FE60F814}"/>
                    </a:ext>
                  </a:extLst>
                </p:cNvPr>
                <p:cNvSpPr txBox="1">
                  <a:spLocks noRot="1" noChangeAspect="1" noMove="1" noResize="1" noEditPoints="1" noAdjustHandles="1" noChangeArrowheads="1" noChangeShapeType="1" noTextEdit="1"/>
                </p:cNvSpPr>
                <p:nvPr/>
              </p:nvSpPr>
              <p:spPr>
                <a:xfrm>
                  <a:off x="2418046" y="3027003"/>
                  <a:ext cx="472629"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2AAF285-CFB1-4392-9A42-AA631A8D6D9E}"/>
                    </a:ext>
                  </a:extLst>
                </p:cNvPr>
                <p:cNvSpPr txBox="1"/>
                <p:nvPr/>
              </p:nvSpPr>
              <p:spPr>
                <a:xfrm>
                  <a:off x="2452140" y="4372726"/>
                  <a:ext cx="4779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oMath>
                    </m:oMathPara>
                  </a14:m>
                  <a:endParaRPr lang="en-US" dirty="0"/>
                </a:p>
              </p:txBody>
            </p:sp>
          </mc:Choice>
          <mc:Fallback xmlns="">
            <p:sp>
              <p:nvSpPr>
                <p:cNvPr id="12" name="TextBox 11">
                  <a:extLst>
                    <a:ext uri="{FF2B5EF4-FFF2-40B4-BE49-F238E27FC236}">
                      <a16:creationId xmlns:a16="http://schemas.microsoft.com/office/drawing/2014/main" id="{F2AAF285-CFB1-4392-9A42-AA631A8D6D9E}"/>
                    </a:ext>
                  </a:extLst>
                </p:cNvPr>
                <p:cNvSpPr txBox="1">
                  <a:spLocks noRot="1" noChangeAspect="1" noMove="1" noResize="1" noEditPoints="1" noAdjustHandles="1" noChangeArrowheads="1" noChangeShapeType="1" noTextEdit="1"/>
                </p:cNvSpPr>
                <p:nvPr/>
              </p:nvSpPr>
              <p:spPr>
                <a:xfrm>
                  <a:off x="2452140" y="4372726"/>
                  <a:ext cx="477951" cy="369332"/>
                </a:xfrm>
                <a:prstGeom prst="rect">
                  <a:avLst/>
                </a:prstGeom>
                <a:blipFill>
                  <a:blip r:embed="rId5"/>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D5DE0FEE-11DD-4D45-B366-DE61C9D39758}"/>
                </a:ext>
              </a:extLst>
            </p:cNvPr>
            <p:cNvCxnSpPr>
              <a:cxnSpLocks/>
              <a:endCxn id="6" idx="0"/>
            </p:cNvCxnSpPr>
            <p:nvPr/>
          </p:nvCxnSpPr>
          <p:spPr>
            <a:xfrm>
              <a:off x="2208362" y="1839148"/>
              <a:ext cx="1" cy="360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918B73CF-418C-4C22-B6CE-12A0D24E0593}"/>
                </a:ext>
              </a:extLst>
            </p:cNvPr>
            <p:cNvCxnSpPr>
              <a:cxnSpLocks/>
              <a:stCxn id="6" idx="1"/>
            </p:cNvCxnSpPr>
            <p:nvPr/>
          </p:nvCxnSpPr>
          <p:spPr>
            <a:xfrm rot="10800000">
              <a:off x="1052328" y="2199737"/>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064FCE19-55AF-4B90-850F-FD5512688D34}"/>
                </a:ext>
              </a:extLst>
            </p:cNvPr>
            <p:cNvCxnSpPr>
              <a:cxnSpLocks/>
            </p:cNvCxnSpPr>
            <p:nvPr/>
          </p:nvCxnSpPr>
          <p:spPr>
            <a:xfrm rot="10800000">
              <a:off x="1052328" y="3508075"/>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4537705-B826-41B5-945D-72488BB736A6}"/>
                    </a:ext>
                  </a:extLst>
                </p:cNvPr>
                <p:cNvSpPr txBox="1"/>
                <p:nvPr/>
              </p:nvSpPr>
              <p:spPr>
                <a:xfrm>
                  <a:off x="582303" y="2159690"/>
                  <a:ext cx="4790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oMath>
                    </m:oMathPara>
                  </a14:m>
                  <a:endParaRPr lang="en-US" dirty="0"/>
                </a:p>
              </p:txBody>
            </p:sp>
          </mc:Choice>
          <mc:Fallback xmlns="">
            <p:sp>
              <p:nvSpPr>
                <p:cNvPr id="16" name="TextBox 15">
                  <a:extLst>
                    <a:ext uri="{FF2B5EF4-FFF2-40B4-BE49-F238E27FC236}">
                      <a16:creationId xmlns:a16="http://schemas.microsoft.com/office/drawing/2014/main" id="{94537705-B826-41B5-945D-72488BB736A6}"/>
                    </a:ext>
                  </a:extLst>
                </p:cNvPr>
                <p:cNvSpPr txBox="1">
                  <a:spLocks noRot="1" noChangeAspect="1" noMove="1" noResize="1" noEditPoints="1" noAdjustHandles="1" noChangeArrowheads="1" noChangeShapeType="1" noTextEdit="1"/>
                </p:cNvSpPr>
                <p:nvPr/>
              </p:nvSpPr>
              <p:spPr>
                <a:xfrm>
                  <a:off x="582303" y="2159690"/>
                  <a:ext cx="479041"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1863353-06B4-4769-BB0B-9AD82D4FC5AB}"/>
                    </a:ext>
                  </a:extLst>
                </p:cNvPr>
                <p:cNvSpPr txBox="1"/>
                <p:nvPr/>
              </p:nvSpPr>
              <p:spPr>
                <a:xfrm>
                  <a:off x="608937" y="3478783"/>
                  <a:ext cx="4843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oMath>
                    </m:oMathPara>
                  </a14:m>
                  <a:endParaRPr lang="en-US" dirty="0"/>
                </a:p>
              </p:txBody>
            </p:sp>
          </mc:Choice>
          <mc:Fallback xmlns="">
            <p:sp>
              <p:nvSpPr>
                <p:cNvPr id="17" name="TextBox 16">
                  <a:extLst>
                    <a:ext uri="{FF2B5EF4-FFF2-40B4-BE49-F238E27FC236}">
                      <a16:creationId xmlns:a16="http://schemas.microsoft.com/office/drawing/2014/main" id="{31863353-06B4-4769-BB0B-9AD82D4FC5AB}"/>
                    </a:ext>
                  </a:extLst>
                </p:cNvPr>
                <p:cNvSpPr txBox="1">
                  <a:spLocks noRot="1" noChangeAspect="1" noMove="1" noResize="1" noEditPoints="1" noAdjustHandles="1" noChangeArrowheads="1" noChangeShapeType="1" noTextEdit="1"/>
                </p:cNvSpPr>
                <p:nvPr/>
              </p:nvSpPr>
              <p:spPr>
                <a:xfrm>
                  <a:off x="608937" y="3478783"/>
                  <a:ext cx="484363"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8130415-D070-4C5F-A36F-52B2BD114392}"/>
                    </a:ext>
                  </a:extLst>
                </p:cNvPr>
                <p:cNvSpPr txBox="1"/>
                <p:nvPr/>
              </p:nvSpPr>
              <p:spPr>
                <a:xfrm>
                  <a:off x="1946647" y="1483663"/>
                  <a:ext cx="60250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oMath>
                    </m:oMathPara>
                  </a14:m>
                  <a:endParaRPr lang="en-US" dirty="0"/>
                </a:p>
              </p:txBody>
            </p:sp>
          </mc:Choice>
          <mc:Fallback xmlns="">
            <p:sp>
              <p:nvSpPr>
                <p:cNvPr id="18" name="TextBox 17">
                  <a:extLst>
                    <a:ext uri="{FF2B5EF4-FFF2-40B4-BE49-F238E27FC236}">
                      <a16:creationId xmlns:a16="http://schemas.microsoft.com/office/drawing/2014/main" id="{C8130415-D070-4C5F-A36F-52B2BD114392}"/>
                    </a:ext>
                  </a:extLst>
                </p:cNvPr>
                <p:cNvSpPr txBox="1">
                  <a:spLocks noRot="1" noChangeAspect="1" noMove="1" noResize="1" noEditPoints="1" noAdjustHandles="1" noChangeArrowheads="1" noChangeShapeType="1" noTextEdit="1"/>
                </p:cNvSpPr>
                <p:nvPr/>
              </p:nvSpPr>
              <p:spPr>
                <a:xfrm>
                  <a:off x="1946647" y="1483663"/>
                  <a:ext cx="602505" cy="369332"/>
                </a:xfrm>
                <a:prstGeom prst="rect">
                  <a:avLst/>
                </a:prstGeom>
                <a:blipFill>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424E4027-0038-44D6-B1C4-4BE176D3C521}"/>
                  </a:ext>
                </a:extLst>
              </p:cNvPr>
              <p:cNvSpPr txBox="1"/>
              <p:nvPr/>
            </p:nvSpPr>
            <p:spPr>
              <a:xfrm>
                <a:off x="5649758" y="1477430"/>
                <a:ext cx="31318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𝒇</m:t>
                          </m:r>
                        </m:e>
                        <m:sub>
                          <m:r>
                            <a:rPr lang="en-US" b="0" i="1" smtClean="0">
                              <a:latin typeface="Cambria Math" panose="02040503050406030204" pitchFamily="18" charset="0"/>
                            </a:rPr>
                            <m:t>𝑖𝑛𝑒𝑟𝑡𝑖𝑎𝑙</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1" i="1" smtClean="0">
                              <a:latin typeface="Cambria Math" panose="02040503050406030204" pitchFamily="18" charset="0"/>
                            </a:rPr>
                            <m:t>𝒖</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𝒇</m:t>
                          </m:r>
                        </m:e>
                        <m:sub>
                          <m:r>
                            <a:rPr lang="en-US" b="0" i="1" smtClean="0">
                              <a:latin typeface="Cambria Math" panose="02040503050406030204" pitchFamily="18" charset="0"/>
                            </a:rPr>
                            <m:t>𝑖𝑛𝑡</m:t>
                          </m:r>
                        </m:sub>
                      </m:sSub>
                      <m:r>
                        <a:rPr lang="en-US" b="0" i="1" smtClean="0">
                          <a:latin typeface="Cambria Math" panose="02040503050406030204" pitchFamily="18" charset="0"/>
                        </a:rPr>
                        <m:t>(</m:t>
                      </m:r>
                      <m:r>
                        <a:rPr lang="en-US" b="1" i="1" smtClean="0">
                          <a:latin typeface="Cambria Math" panose="02040503050406030204" pitchFamily="18" charset="0"/>
                        </a:rPr>
                        <m:t>𝒖</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1" i="1" smtClean="0">
                              <a:latin typeface="Cambria Math" panose="02040503050406030204" pitchFamily="18" charset="0"/>
                            </a:rPr>
                            <m:t>𝒖</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𝒇</m:t>
                          </m:r>
                        </m:e>
                        <m:sub>
                          <m:r>
                            <a:rPr lang="en-US" b="0" i="1" smtClean="0">
                              <a:latin typeface="Cambria Math" panose="02040503050406030204" pitchFamily="18" charset="0"/>
                            </a:rPr>
                            <m:t>𝑒𝑥𝑡</m:t>
                          </m:r>
                        </m:sub>
                      </m:sSub>
                    </m:oMath>
                  </m:oMathPara>
                </a14:m>
                <a:endParaRPr lang="en-US" b="1" dirty="0"/>
              </a:p>
            </p:txBody>
          </p:sp>
        </mc:Choice>
        <mc:Fallback xmlns="">
          <p:sp>
            <p:nvSpPr>
              <p:cNvPr id="52" name="TextBox 51">
                <a:extLst>
                  <a:ext uri="{FF2B5EF4-FFF2-40B4-BE49-F238E27FC236}">
                    <a16:creationId xmlns:a16="http://schemas.microsoft.com/office/drawing/2014/main" id="{424E4027-0038-44D6-B1C4-4BE176D3C521}"/>
                  </a:ext>
                </a:extLst>
              </p:cNvPr>
              <p:cNvSpPr txBox="1">
                <a:spLocks noRot="1" noChangeAspect="1" noMove="1" noResize="1" noEditPoints="1" noAdjustHandles="1" noChangeArrowheads="1" noChangeShapeType="1" noTextEdit="1"/>
              </p:cNvSpPr>
              <p:nvPr/>
            </p:nvSpPr>
            <p:spPr>
              <a:xfrm>
                <a:off x="5649758" y="1477430"/>
                <a:ext cx="3131819" cy="276999"/>
              </a:xfrm>
              <a:prstGeom prst="rect">
                <a:avLst/>
              </a:prstGeom>
              <a:blipFill>
                <a:blip r:embed="rId9"/>
                <a:stretch>
                  <a:fillRect l="-2335" t="-2174" r="-195" b="-3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DD73262F-5BCC-4950-A7EF-36524B374B07}"/>
                  </a:ext>
                </a:extLst>
              </p:cNvPr>
              <p:cNvSpPr txBox="1"/>
              <p:nvPr/>
            </p:nvSpPr>
            <p:spPr>
              <a:xfrm>
                <a:off x="5211568" y="2693889"/>
                <a:ext cx="3890424" cy="1070358"/>
              </a:xfrm>
              <a:prstGeom prst="rect">
                <a:avLst/>
              </a:prstGeom>
              <a:noFill/>
            </p:spPr>
            <p:txBody>
              <a:bodyPr wrap="none" lIns="0" tIns="0" rIns="0" bIns="0" rtlCol="0">
                <a:spAutoFit/>
              </a:bodyPr>
              <a:lstStyle/>
              <a:p>
                <a14:m>
                  <m:oMath xmlns:m="http://schemas.openxmlformats.org/officeDocument/2006/math">
                    <m:d>
                      <m:dPr>
                        <m:begChr m:val="{"/>
                        <m:endChr m:val="}"/>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𝑣</m:t>
                                      </m:r>
                                    </m:e>
                                  </m:acc>
                                </m:e>
                                <m:sub>
                                  <m:r>
                                    <a:rPr lang="en-US" b="0" i="1" smtClean="0">
                                      <a:latin typeface="Cambria Math" panose="02040503050406030204" pitchFamily="18" charset="0"/>
                                    </a:rPr>
                                    <m:t>1</m:t>
                                  </m:r>
                                </m:sub>
                              </m:sSub>
                            </m:e>
                          </m:mr>
                          <m:m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sub>
                                  <m:r>
                                    <a:rPr lang="en-US" b="0" i="1" smtClean="0">
                                      <a:latin typeface="Cambria Math" panose="02040503050406030204" pitchFamily="18" charset="0"/>
                                    </a:rPr>
                                    <m:t>2</m:t>
                                  </m:r>
                                </m:sub>
                              </m:sSub>
                            </m:e>
                          </m:mr>
                          <m:mr>
                            <m:e>
                              <m:eqArr>
                                <m:eqArrPr>
                                  <m:ctrlPr>
                                    <a:rPr lang="en-US" i="1">
                                      <a:latin typeface="Cambria Math" panose="02040503050406030204" pitchFamily="18" charset="0"/>
                                    </a:rPr>
                                  </m:ctrlPr>
                                </m:eqArrP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b="0" i="1" smtClean="0">
                                              <a:latin typeface="Cambria Math" panose="02040503050406030204" pitchFamily="18" charset="0"/>
                                            </a:rPr>
                                            <m:t>𝑢</m:t>
                                          </m:r>
                                        </m:e>
                                      </m:acc>
                                    </m:e>
                                    <m:sub>
                                      <m:r>
                                        <a:rPr lang="en-US" b="0" i="1" smtClean="0">
                                          <a:latin typeface="Cambria Math" panose="02040503050406030204" pitchFamily="18" charset="0"/>
                                        </a:rPr>
                                        <m:t>1</m:t>
                                      </m:r>
                                    </m:sub>
                                  </m:sSub>
                                </m:e>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𝑢</m:t>
                                          </m:r>
                                        </m:e>
                                      </m:acc>
                                    </m:e>
                                    <m:sub>
                                      <m:r>
                                        <a:rPr lang="en-US" b="0" i="1" smtClean="0">
                                          <a:latin typeface="Cambria Math" panose="02040503050406030204" pitchFamily="18" charset="0"/>
                                        </a:rPr>
                                        <m:t>2</m:t>
                                      </m:r>
                                    </m:sub>
                                  </m:sSub>
                                </m:e>
                              </m:eqArr>
                            </m:e>
                          </m:mr>
                        </m:m>
                      </m:e>
                    </m:d>
                  </m:oMath>
                </a14:m>
                <a:r>
                  <a:rPr lang="en-US" dirty="0"/>
                  <a:t>= </a:t>
                </a:r>
                <a14:m>
                  <m:oMath xmlns:m="http://schemas.openxmlformats.org/officeDocument/2006/math">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m:rPr>
                                  <m:brk m:alnAt="7"/>
                                </m:rPr>
                                <a:rPr lang="en-US" b="0" i="1" smtClean="0">
                                  <a:latin typeface="Cambria Math" panose="02040503050406030204" pitchFamily="18" charset="0"/>
                                </a:rPr>
                                <m:t>(</m:t>
                              </m:r>
                              <m:r>
                                <a:rPr lang="en-US" i="1">
                                  <a:latin typeface="Cambria Math" panose="02040503050406030204" pitchFamily="18" charset="0"/>
                                </a:rPr>
                                <m:t>−</m:t>
                              </m:r>
                              <m:r>
                                <a:rPr lang="en-US" i="1">
                                  <a:latin typeface="Cambria Math" panose="02040503050406030204" pitchFamily="18" charset="0"/>
                                </a:rPr>
                                <m:t>𝐹</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1</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e>
                          </m:mr>
                          <m:mr>
                            <m:e>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1</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r>
                                <a:rPr lang="en-US" b="0" i="1" smtClean="0">
                                  <a:latin typeface="Cambria Math" panose="02040503050406030204" pitchFamily="18" charset="0"/>
                                </a:rPr>
                                <m:t> </m:t>
                              </m:r>
                            </m:e>
                          </m:mr>
                          <m:mr>
                            <m:e>
                              <m:eqArr>
                                <m:eqArrPr>
                                  <m:ctrlPr>
                                    <a:rPr lang="en-US" i="1">
                                      <a:latin typeface="Cambria Math" panose="02040503050406030204" pitchFamily="18" charset="0"/>
                                    </a:rPr>
                                  </m:ctrlPr>
                                </m:eqArr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e>
                              </m:eqArr>
                            </m:e>
                          </m:mr>
                        </m:m>
                      </m:e>
                    </m:d>
                  </m:oMath>
                </a14:m>
                <a:endParaRPr lang="en-US" dirty="0"/>
              </a:p>
            </p:txBody>
          </p:sp>
        </mc:Choice>
        <mc:Fallback xmlns="">
          <p:sp>
            <p:nvSpPr>
              <p:cNvPr id="53" name="TextBox 52">
                <a:extLst>
                  <a:ext uri="{FF2B5EF4-FFF2-40B4-BE49-F238E27FC236}">
                    <a16:creationId xmlns:a16="http://schemas.microsoft.com/office/drawing/2014/main" id="{DD73262F-5BCC-4950-A7EF-36524B374B07}"/>
                  </a:ext>
                </a:extLst>
              </p:cNvPr>
              <p:cNvSpPr txBox="1">
                <a:spLocks noRot="1" noChangeAspect="1" noMove="1" noResize="1" noEditPoints="1" noAdjustHandles="1" noChangeArrowheads="1" noChangeShapeType="1" noTextEdit="1"/>
              </p:cNvSpPr>
              <p:nvPr/>
            </p:nvSpPr>
            <p:spPr>
              <a:xfrm>
                <a:off x="5211568" y="2693889"/>
                <a:ext cx="3890424" cy="1070358"/>
              </a:xfrm>
              <a:prstGeom prst="rect">
                <a:avLst/>
              </a:prstGeom>
              <a:blipFill>
                <a:blip r:embed="rId10"/>
                <a:stretch>
                  <a:fillRect/>
                </a:stretch>
              </a:blipFill>
            </p:spPr>
            <p:txBody>
              <a:bodyPr/>
              <a:lstStyle/>
              <a:p>
                <a:r>
                  <a:rPr lang="en-US">
                    <a:noFill/>
                  </a:rPr>
                  <a:t> </a:t>
                </a:r>
              </a:p>
            </p:txBody>
          </p:sp>
        </mc:Fallback>
      </mc:AlternateContent>
      <p:sp>
        <p:nvSpPr>
          <p:cNvPr id="54" name="TextBox 53">
            <a:extLst>
              <a:ext uri="{FF2B5EF4-FFF2-40B4-BE49-F238E27FC236}">
                <a16:creationId xmlns:a16="http://schemas.microsoft.com/office/drawing/2014/main" id="{86FC5DB4-A785-4511-AF2D-E972C9B46B12}"/>
              </a:ext>
            </a:extLst>
          </p:cNvPr>
          <p:cNvSpPr txBox="1"/>
          <p:nvPr/>
        </p:nvSpPr>
        <p:spPr>
          <a:xfrm>
            <a:off x="9300476" y="2753577"/>
            <a:ext cx="2764464" cy="923330"/>
          </a:xfrm>
          <a:prstGeom prst="rect">
            <a:avLst/>
          </a:prstGeom>
          <a:noFill/>
        </p:spPr>
        <p:txBody>
          <a:bodyPr wrap="square" rtlCol="0">
            <a:spAutoFit/>
          </a:bodyPr>
          <a:lstStyle/>
          <a:p>
            <a:r>
              <a:rPr lang="en-US" dirty="0"/>
              <a:t>Re-write in 1</a:t>
            </a:r>
            <a:r>
              <a:rPr lang="en-US" baseline="30000" dirty="0"/>
              <a:t>st</a:t>
            </a:r>
            <a:r>
              <a:rPr lang="en-US" dirty="0"/>
              <a:t>-order form (</a:t>
            </a:r>
            <a:r>
              <a:rPr lang="en-US" i="1" dirty="0"/>
              <a:t>only first time derivative appears</a:t>
            </a:r>
            <a:r>
              <a:rPr lang="en-US" dirty="0"/>
              <a:t>)</a:t>
            </a:r>
          </a:p>
        </p:txBody>
      </p:sp>
      <p:cxnSp>
        <p:nvCxnSpPr>
          <p:cNvPr id="55" name="Straight Arrow Connector 54">
            <a:extLst>
              <a:ext uri="{FF2B5EF4-FFF2-40B4-BE49-F238E27FC236}">
                <a16:creationId xmlns:a16="http://schemas.microsoft.com/office/drawing/2014/main" id="{7EF4FB1C-40AF-4446-93F1-E23740923079}"/>
              </a:ext>
            </a:extLst>
          </p:cNvPr>
          <p:cNvCxnSpPr>
            <a:cxnSpLocks/>
          </p:cNvCxnSpPr>
          <p:nvPr/>
        </p:nvCxnSpPr>
        <p:spPr>
          <a:xfrm>
            <a:off x="7179636" y="1931472"/>
            <a:ext cx="0" cy="456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C4DF46B-ABD1-4E3A-A0E5-B5C9FBD5CFD3}"/>
              </a:ext>
            </a:extLst>
          </p:cNvPr>
          <p:cNvCxnSpPr>
            <a:cxnSpLocks/>
          </p:cNvCxnSpPr>
          <p:nvPr/>
        </p:nvCxnSpPr>
        <p:spPr>
          <a:xfrm>
            <a:off x="7183772" y="3848115"/>
            <a:ext cx="0" cy="456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A6F4A7AF-CD34-4AF0-B473-4558782F2AC1}"/>
              </a:ext>
            </a:extLst>
          </p:cNvPr>
          <p:cNvSpPr txBox="1"/>
          <p:nvPr/>
        </p:nvSpPr>
        <p:spPr>
          <a:xfrm>
            <a:off x="9298469" y="4319465"/>
            <a:ext cx="2704433" cy="923330"/>
          </a:xfrm>
          <a:prstGeom prst="rect">
            <a:avLst/>
          </a:prstGeom>
          <a:noFill/>
        </p:spPr>
        <p:txBody>
          <a:bodyPr wrap="square" rtlCol="0">
            <a:spAutoFit/>
          </a:bodyPr>
          <a:lstStyle/>
          <a:p>
            <a:r>
              <a:rPr lang="en-US" dirty="0"/>
              <a:t>Make approximation for time derivatives and integrate</a:t>
            </a: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F9221DA3-F7EE-4F19-8C8A-EC1CB8E15423}"/>
                  </a:ext>
                </a:extLst>
              </p:cNvPr>
              <p:cNvSpPr txBox="1"/>
              <p:nvPr/>
            </p:nvSpPr>
            <p:spPr>
              <a:xfrm>
                <a:off x="6204172" y="4484812"/>
                <a:ext cx="17316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𝑢</m:t>
                              </m:r>
                            </m:e>
                          </m:acc>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𝑢</m:t>
                              </m:r>
                            </m:e>
                          </m:acc>
                        </m:e>
                        <m:sub>
                          <m:r>
                            <a:rPr lang="en-US" i="1">
                              <a:latin typeface="Cambria Math" panose="02040503050406030204" pitchFamily="18" charset="0"/>
                            </a:rPr>
                            <m:t>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𝑣</m:t>
                          </m:r>
                        </m:e>
                      </m:acc>
                      <m:r>
                        <m:rPr>
                          <m:sty m:val="p"/>
                        </m:rPr>
                        <a:rPr lang="en-US" b="0" i="0" smtClean="0">
                          <a:latin typeface="Cambria Math" panose="02040503050406030204" pitchFamily="18" charset="0"/>
                        </a:rPr>
                        <m:t>Δ</m:t>
                      </m:r>
                      <m:r>
                        <a:rPr lang="en-US" b="0" i="1" smtClean="0">
                          <a:latin typeface="Cambria Math" panose="02040503050406030204" pitchFamily="18" charset="0"/>
                        </a:rPr>
                        <m:t>𝑡</m:t>
                      </m:r>
                    </m:oMath>
                  </m:oMathPara>
                </a14:m>
                <a:endParaRPr lang="en-US" b="0" dirty="0"/>
              </a:p>
            </p:txBody>
          </p:sp>
        </mc:Choice>
        <mc:Fallback xmlns="">
          <p:sp>
            <p:nvSpPr>
              <p:cNvPr id="58" name="TextBox 57">
                <a:extLst>
                  <a:ext uri="{FF2B5EF4-FFF2-40B4-BE49-F238E27FC236}">
                    <a16:creationId xmlns:a16="http://schemas.microsoft.com/office/drawing/2014/main" id="{F9221DA3-F7EE-4F19-8C8A-EC1CB8E15423}"/>
                  </a:ext>
                </a:extLst>
              </p:cNvPr>
              <p:cNvSpPr txBox="1">
                <a:spLocks noRot="1" noChangeAspect="1" noMove="1" noResize="1" noEditPoints="1" noAdjustHandles="1" noChangeArrowheads="1" noChangeShapeType="1" noTextEdit="1"/>
              </p:cNvSpPr>
              <p:nvPr/>
            </p:nvSpPr>
            <p:spPr>
              <a:xfrm>
                <a:off x="6204172" y="4484812"/>
                <a:ext cx="1731628" cy="276999"/>
              </a:xfrm>
              <a:prstGeom prst="rect">
                <a:avLst/>
              </a:prstGeom>
              <a:blipFill>
                <a:blip r:embed="rId11"/>
                <a:stretch>
                  <a:fillRect l="-1408" t="-4444" r="-2113"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D6703AD2-E38A-429F-B152-B111F82A928E}"/>
                  </a:ext>
                </a:extLst>
              </p:cNvPr>
              <p:cNvSpPr txBox="1"/>
              <p:nvPr/>
            </p:nvSpPr>
            <p:spPr>
              <a:xfrm>
                <a:off x="6202185" y="4778108"/>
                <a:ext cx="17248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𝑛</m:t>
                          </m:r>
                        </m:sub>
                      </m:sSub>
                      <m:r>
                        <a:rPr lang="en-US" b="0" i="1" smtClean="0">
                          <a:latin typeface="Cambria Math" panose="02040503050406030204" pitchFamily="18" charset="0"/>
                        </a:rPr>
                        <m:t>+</m:t>
                      </m:r>
                      <m:r>
                        <a:rPr lang="en-US" b="0" i="1" smtClean="0">
                          <a:latin typeface="Cambria Math" panose="02040503050406030204" pitchFamily="18" charset="0"/>
                        </a:rPr>
                        <m:t>𝑣</m:t>
                      </m:r>
                      <m:r>
                        <m:rPr>
                          <m:sty m:val="p"/>
                        </m:rPr>
                        <a:rPr lang="en-US" b="0" i="0" smtClean="0">
                          <a:latin typeface="Cambria Math" panose="02040503050406030204" pitchFamily="18" charset="0"/>
                        </a:rPr>
                        <m:t>Δ</m:t>
                      </m:r>
                      <m:r>
                        <a:rPr lang="en-US" b="0" i="1" smtClean="0">
                          <a:latin typeface="Cambria Math" panose="02040503050406030204" pitchFamily="18" charset="0"/>
                        </a:rPr>
                        <m:t>𝑡</m:t>
                      </m:r>
                    </m:oMath>
                  </m:oMathPara>
                </a14:m>
                <a:endParaRPr lang="en-US" b="0" dirty="0"/>
              </a:p>
            </p:txBody>
          </p:sp>
        </mc:Choice>
        <mc:Fallback xmlns="">
          <p:sp>
            <p:nvSpPr>
              <p:cNvPr id="59" name="TextBox 58">
                <a:extLst>
                  <a:ext uri="{FF2B5EF4-FFF2-40B4-BE49-F238E27FC236}">
                    <a16:creationId xmlns:a16="http://schemas.microsoft.com/office/drawing/2014/main" id="{D6703AD2-E38A-429F-B152-B111F82A928E}"/>
                  </a:ext>
                </a:extLst>
              </p:cNvPr>
              <p:cNvSpPr txBox="1">
                <a:spLocks noRot="1" noChangeAspect="1" noMove="1" noResize="1" noEditPoints="1" noAdjustHandles="1" noChangeArrowheads="1" noChangeShapeType="1" noTextEdit="1"/>
              </p:cNvSpPr>
              <p:nvPr/>
            </p:nvSpPr>
            <p:spPr>
              <a:xfrm>
                <a:off x="6202185" y="4778108"/>
                <a:ext cx="1724895" cy="276999"/>
              </a:xfrm>
              <a:prstGeom prst="rect">
                <a:avLst/>
              </a:prstGeom>
              <a:blipFill>
                <a:blip r:embed="rId12"/>
                <a:stretch>
                  <a:fillRect l="-1413" r="-2473" b="-15556"/>
                </a:stretch>
              </a:blipFill>
            </p:spPr>
            <p:txBody>
              <a:bodyPr/>
              <a:lstStyle/>
              <a:p>
                <a:r>
                  <a:rPr lang="en-US">
                    <a:noFill/>
                  </a:rPr>
                  <a:t> </a:t>
                </a:r>
              </a:p>
            </p:txBody>
          </p:sp>
        </mc:Fallback>
      </mc:AlternateContent>
      <p:cxnSp>
        <p:nvCxnSpPr>
          <p:cNvPr id="60" name="Straight Arrow Connector 59">
            <a:extLst>
              <a:ext uri="{FF2B5EF4-FFF2-40B4-BE49-F238E27FC236}">
                <a16:creationId xmlns:a16="http://schemas.microsoft.com/office/drawing/2014/main" id="{B144D911-7A97-4C52-89EF-62E3F38C582A}"/>
              </a:ext>
            </a:extLst>
          </p:cNvPr>
          <p:cNvCxnSpPr>
            <a:cxnSpLocks/>
          </p:cNvCxnSpPr>
          <p:nvPr/>
        </p:nvCxnSpPr>
        <p:spPr>
          <a:xfrm>
            <a:off x="7183772" y="5245115"/>
            <a:ext cx="0" cy="456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9157E3B9-2746-43BB-9384-E0B0D3CA88E2}"/>
              </a:ext>
            </a:extLst>
          </p:cNvPr>
          <p:cNvSpPr txBox="1"/>
          <p:nvPr/>
        </p:nvSpPr>
        <p:spPr>
          <a:xfrm>
            <a:off x="5211568" y="5745802"/>
            <a:ext cx="4573742" cy="646331"/>
          </a:xfrm>
          <a:prstGeom prst="rect">
            <a:avLst/>
          </a:prstGeom>
          <a:noFill/>
        </p:spPr>
        <p:txBody>
          <a:bodyPr wrap="square" rtlCol="0">
            <a:spAutoFit/>
          </a:bodyPr>
          <a:lstStyle/>
          <a:p>
            <a:r>
              <a:rPr lang="en-US" dirty="0"/>
              <a:t>pick initial conditions and time step… </a:t>
            </a:r>
          </a:p>
          <a:p>
            <a:r>
              <a:rPr lang="en-US" dirty="0"/>
              <a:t>march forward in time ...</a:t>
            </a:r>
          </a:p>
        </p:txBody>
      </p:sp>
    </p:spTree>
    <p:extLst>
      <p:ext uri="{BB962C8B-B14F-4D97-AF65-F5344CB8AC3E}">
        <p14:creationId xmlns:p14="http://schemas.microsoft.com/office/powerpoint/2010/main" val="269628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9B0F3-F031-46AE-B6FB-8197528EB0CF}"/>
              </a:ext>
            </a:extLst>
          </p:cNvPr>
          <p:cNvSpPr>
            <a:spLocks noGrp="1"/>
          </p:cNvSpPr>
          <p:nvPr>
            <p:ph type="title"/>
          </p:nvPr>
        </p:nvSpPr>
        <p:spPr/>
        <p:txBody>
          <a:bodyPr/>
          <a:lstStyle/>
          <a:p>
            <a:r>
              <a:rPr lang="en-US" dirty="0"/>
              <a:t>The explicit solve (a very brief over-simplification)</a:t>
            </a:r>
          </a:p>
        </p:txBody>
      </p:sp>
      <p:sp>
        <p:nvSpPr>
          <p:cNvPr id="4" name="Slide Number Placeholder 3">
            <a:extLst>
              <a:ext uri="{FF2B5EF4-FFF2-40B4-BE49-F238E27FC236}">
                <a16:creationId xmlns:a16="http://schemas.microsoft.com/office/drawing/2014/main" id="{D7B19E49-6EB8-413A-B02F-A07FC2FFAAC3}"/>
              </a:ext>
            </a:extLst>
          </p:cNvPr>
          <p:cNvSpPr>
            <a:spLocks noGrp="1"/>
          </p:cNvSpPr>
          <p:nvPr>
            <p:ph type="sldNum" sz="quarter" idx="4"/>
          </p:nvPr>
        </p:nvSpPr>
        <p:spPr/>
        <p:txBody>
          <a:bodyPr/>
          <a:lstStyle/>
          <a:p>
            <a:pPr algn="ctr"/>
            <a:fld id="{F6B149FD-26F7-3645-B4E7-BA8B8CC5EEA8}" type="slidenum">
              <a:rPr lang="en-US" smtClean="0"/>
              <a:pPr algn="ctr"/>
              <a:t>24</a:t>
            </a:fld>
            <a:endParaRPr lang="en-US" dirty="0"/>
          </a:p>
        </p:txBody>
      </p:sp>
      <p:grpSp>
        <p:nvGrpSpPr>
          <p:cNvPr id="5" name="Group 4">
            <a:extLst>
              <a:ext uri="{FF2B5EF4-FFF2-40B4-BE49-F238E27FC236}">
                <a16:creationId xmlns:a16="http://schemas.microsoft.com/office/drawing/2014/main" id="{0D3D9218-39F2-4F7F-9682-AE3DCAA19F86}"/>
              </a:ext>
            </a:extLst>
          </p:cNvPr>
          <p:cNvGrpSpPr/>
          <p:nvPr/>
        </p:nvGrpSpPr>
        <p:grpSpPr>
          <a:xfrm>
            <a:off x="582303" y="1483663"/>
            <a:ext cx="2958841" cy="3511034"/>
            <a:chOff x="582303" y="1483663"/>
            <a:chExt cx="2958841" cy="3511034"/>
          </a:xfrm>
        </p:grpSpPr>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D026C237-2D13-4C08-BDC5-8F689E9E4214}"/>
                    </a:ext>
                  </a:extLst>
                </p:cNvPr>
                <p:cNvSpPr/>
                <p:nvPr/>
              </p:nvSpPr>
              <p:spPr>
                <a:xfrm>
                  <a:off x="1656272" y="2199736"/>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6" name="Rectangle 5">
                  <a:extLst>
                    <a:ext uri="{FF2B5EF4-FFF2-40B4-BE49-F238E27FC236}">
                      <a16:creationId xmlns:a16="http://schemas.microsoft.com/office/drawing/2014/main" id="{D026C237-2D13-4C08-BDC5-8F689E9E4214}"/>
                    </a:ext>
                  </a:extLst>
                </p:cNvPr>
                <p:cNvSpPr>
                  <a:spLocks noRot="1" noChangeAspect="1" noMove="1" noResize="1" noEditPoints="1" noAdjustHandles="1" noChangeArrowheads="1" noChangeShapeType="1" noTextEdit="1"/>
                </p:cNvSpPr>
                <p:nvPr/>
              </p:nvSpPr>
              <p:spPr>
                <a:xfrm>
                  <a:off x="1656272" y="2199736"/>
                  <a:ext cx="1104181" cy="74166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28BEEE40-D5D8-4D2A-95C1-8DEB77218D23}"/>
                    </a:ext>
                  </a:extLst>
                </p:cNvPr>
                <p:cNvSpPr/>
                <p:nvPr/>
              </p:nvSpPr>
              <p:spPr>
                <a:xfrm>
                  <a:off x="1668730" y="3517314"/>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oMath>
                    </m:oMathPara>
                  </a14:m>
                  <a:endParaRPr lang="en-US" dirty="0"/>
                </a:p>
              </p:txBody>
            </p:sp>
          </mc:Choice>
          <mc:Fallback xmlns="">
            <p:sp>
              <p:nvSpPr>
                <p:cNvPr id="7" name="Rectangle 6">
                  <a:extLst>
                    <a:ext uri="{FF2B5EF4-FFF2-40B4-BE49-F238E27FC236}">
                      <a16:creationId xmlns:a16="http://schemas.microsoft.com/office/drawing/2014/main" id="{28BEEE40-D5D8-4D2A-95C1-8DEB77218D23}"/>
                    </a:ext>
                  </a:extLst>
                </p:cNvPr>
                <p:cNvSpPr>
                  <a:spLocks noRot="1" noChangeAspect="1" noMove="1" noResize="1" noEditPoints="1" noAdjustHandles="1" noChangeArrowheads="1" noChangeShapeType="1" noTextEdit="1"/>
                </p:cNvSpPr>
                <p:nvPr/>
              </p:nvSpPr>
              <p:spPr>
                <a:xfrm>
                  <a:off x="1668730" y="3517314"/>
                  <a:ext cx="1104181" cy="741662"/>
                </a:xfrm>
                <a:prstGeom prst="rect">
                  <a:avLst/>
                </a:prstGeom>
                <a:blipFill>
                  <a:blip r:embed="rId3"/>
                  <a:stretch>
                    <a:fillRect/>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36428BA9-2632-4A85-B379-44FEF8D6A6B5}"/>
                </a:ext>
              </a:extLst>
            </p:cNvPr>
            <p:cNvGrpSpPr/>
            <p:nvPr/>
          </p:nvGrpSpPr>
          <p:grpSpPr>
            <a:xfrm>
              <a:off x="835325" y="4839422"/>
              <a:ext cx="2705819" cy="155275"/>
              <a:chOff x="762000" y="4894059"/>
              <a:chExt cx="2705819" cy="155275"/>
            </a:xfrm>
          </p:grpSpPr>
          <p:cxnSp>
            <p:nvCxnSpPr>
              <p:cNvPr id="33" name="Straight Connector 32">
                <a:extLst>
                  <a:ext uri="{FF2B5EF4-FFF2-40B4-BE49-F238E27FC236}">
                    <a16:creationId xmlns:a16="http://schemas.microsoft.com/office/drawing/2014/main" id="{3F2C0923-280C-47C1-9303-CA1996A76230}"/>
                  </a:ext>
                </a:extLst>
              </p:cNvPr>
              <p:cNvCxnSpPr>
                <a:cxnSpLocks/>
              </p:cNvCxnSpPr>
              <p:nvPr/>
            </p:nvCxnSpPr>
            <p:spPr>
              <a:xfrm flipV="1">
                <a:off x="762000" y="4894059"/>
                <a:ext cx="2705819" cy="574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D4709A8-340C-47BD-9F09-7D4CDDC5FD7A}"/>
                  </a:ext>
                </a:extLst>
              </p:cNvPr>
              <p:cNvCxnSpPr>
                <a:cxnSpLocks/>
              </p:cNvCxnSpPr>
              <p:nvPr/>
            </p:nvCxnSpPr>
            <p:spPr>
              <a:xfrm flipH="1">
                <a:off x="76200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95216CE-A32F-4A3F-BF38-08CB7A12744D}"/>
                  </a:ext>
                </a:extLst>
              </p:cNvPr>
              <p:cNvCxnSpPr>
                <a:cxnSpLocks/>
              </p:cNvCxnSpPr>
              <p:nvPr/>
            </p:nvCxnSpPr>
            <p:spPr>
              <a:xfrm flipH="1">
                <a:off x="92868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88D98B7-E9BE-4B1C-BD35-2BFEFA89FDA3}"/>
                  </a:ext>
                </a:extLst>
              </p:cNvPr>
              <p:cNvCxnSpPr>
                <a:cxnSpLocks/>
              </p:cNvCxnSpPr>
              <p:nvPr/>
            </p:nvCxnSpPr>
            <p:spPr>
              <a:xfrm flipH="1">
                <a:off x="109536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8CFC2FB-4375-485E-84BB-784D73E973B7}"/>
                  </a:ext>
                </a:extLst>
              </p:cNvPr>
              <p:cNvCxnSpPr>
                <a:cxnSpLocks/>
              </p:cNvCxnSpPr>
              <p:nvPr/>
            </p:nvCxnSpPr>
            <p:spPr>
              <a:xfrm flipH="1">
                <a:off x="126204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1F5CD9-74AB-486D-A0E4-92A0D7E8AF1A}"/>
                  </a:ext>
                </a:extLst>
              </p:cNvPr>
              <p:cNvCxnSpPr>
                <a:cxnSpLocks/>
              </p:cNvCxnSpPr>
              <p:nvPr/>
            </p:nvCxnSpPr>
            <p:spPr>
              <a:xfrm flipH="1">
                <a:off x="142872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6B80A26-28E1-4341-888D-589FD0692CD0}"/>
                  </a:ext>
                </a:extLst>
              </p:cNvPr>
              <p:cNvCxnSpPr>
                <a:cxnSpLocks/>
              </p:cNvCxnSpPr>
              <p:nvPr/>
            </p:nvCxnSpPr>
            <p:spPr>
              <a:xfrm flipH="1">
                <a:off x="1595405"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4437F1E-C663-4950-813C-03E576495049}"/>
                  </a:ext>
                </a:extLst>
              </p:cNvPr>
              <p:cNvCxnSpPr>
                <a:cxnSpLocks/>
              </p:cNvCxnSpPr>
              <p:nvPr/>
            </p:nvCxnSpPr>
            <p:spPr>
              <a:xfrm flipH="1">
                <a:off x="1762086"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9891ED4-10BE-4E6C-8B5A-4E223B1CD64A}"/>
                  </a:ext>
                </a:extLst>
              </p:cNvPr>
              <p:cNvCxnSpPr>
                <a:cxnSpLocks/>
              </p:cNvCxnSpPr>
              <p:nvPr/>
            </p:nvCxnSpPr>
            <p:spPr>
              <a:xfrm flipH="1">
                <a:off x="1928767"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988FD0C-D26F-4A18-848E-DF27193C8D76}"/>
                  </a:ext>
                </a:extLst>
              </p:cNvPr>
              <p:cNvCxnSpPr>
                <a:cxnSpLocks/>
              </p:cNvCxnSpPr>
              <p:nvPr/>
            </p:nvCxnSpPr>
            <p:spPr>
              <a:xfrm flipH="1">
                <a:off x="2095448"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C3C9FE8-F50C-4CD5-AE80-5FA92CE08D1F}"/>
                  </a:ext>
                </a:extLst>
              </p:cNvPr>
              <p:cNvCxnSpPr>
                <a:cxnSpLocks/>
              </p:cNvCxnSpPr>
              <p:nvPr/>
            </p:nvCxnSpPr>
            <p:spPr>
              <a:xfrm flipH="1">
                <a:off x="2262129"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3002189-E42F-4182-B989-BE919717263E}"/>
                  </a:ext>
                </a:extLst>
              </p:cNvPr>
              <p:cNvCxnSpPr>
                <a:cxnSpLocks/>
              </p:cNvCxnSpPr>
              <p:nvPr/>
            </p:nvCxnSpPr>
            <p:spPr>
              <a:xfrm flipH="1">
                <a:off x="242881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16736B9-7EB8-440E-9EA9-B0A13DF416C8}"/>
                  </a:ext>
                </a:extLst>
              </p:cNvPr>
              <p:cNvCxnSpPr>
                <a:cxnSpLocks/>
              </p:cNvCxnSpPr>
              <p:nvPr/>
            </p:nvCxnSpPr>
            <p:spPr>
              <a:xfrm flipH="1">
                <a:off x="259549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7EAA101-A2D1-4BD8-B4E8-B61DB781FCB1}"/>
                  </a:ext>
                </a:extLst>
              </p:cNvPr>
              <p:cNvCxnSpPr>
                <a:cxnSpLocks/>
              </p:cNvCxnSpPr>
              <p:nvPr/>
            </p:nvCxnSpPr>
            <p:spPr>
              <a:xfrm flipH="1">
                <a:off x="276217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B71668F-241D-47A9-81D4-984D4A77F382}"/>
                  </a:ext>
                </a:extLst>
              </p:cNvPr>
              <p:cNvCxnSpPr>
                <a:cxnSpLocks/>
              </p:cNvCxnSpPr>
              <p:nvPr/>
            </p:nvCxnSpPr>
            <p:spPr>
              <a:xfrm flipH="1">
                <a:off x="292885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0E3666F-4EE9-4ED1-8E8E-97F1F661E6A3}"/>
                  </a:ext>
                </a:extLst>
              </p:cNvPr>
              <p:cNvCxnSpPr>
                <a:cxnSpLocks/>
              </p:cNvCxnSpPr>
              <p:nvPr/>
            </p:nvCxnSpPr>
            <p:spPr>
              <a:xfrm flipH="1">
                <a:off x="309553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E63AFA2-5E31-4711-9088-135B50A2836F}"/>
                  </a:ext>
                </a:extLst>
              </p:cNvPr>
              <p:cNvCxnSpPr>
                <a:cxnSpLocks/>
              </p:cNvCxnSpPr>
              <p:nvPr/>
            </p:nvCxnSpPr>
            <p:spPr>
              <a:xfrm flipH="1">
                <a:off x="326222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89414671-64D5-47D2-BBEB-F101EB32BE6D}"/>
                </a:ext>
              </a:extLst>
            </p:cNvPr>
            <p:cNvGrpSpPr/>
            <p:nvPr/>
          </p:nvGrpSpPr>
          <p:grpSpPr>
            <a:xfrm>
              <a:off x="2102734" y="2941398"/>
              <a:ext cx="283041" cy="566677"/>
              <a:chOff x="2102734" y="2941398"/>
              <a:chExt cx="283041" cy="566677"/>
            </a:xfrm>
          </p:grpSpPr>
          <p:cxnSp>
            <p:nvCxnSpPr>
              <p:cNvPr id="26" name="Straight Connector 25">
                <a:extLst>
                  <a:ext uri="{FF2B5EF4-FFF2-40B4-BE49-F238E27FC236}">
                    <a16:creationId xmlns:a16="http://schemas.microsoft.com/office/drawing/2014/main" id="{EDC009B3-5ED1-4664-969A-163A8DBB2276}"/>
                  </a:ext>
                </a:extLst>
              </p:cNvPr>
              <p:cNvCxnSpPr>
                <a:stCxn id="6" idx="2"/>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A52036E-1416-4C10-9D08-E96023BF21AE}"/>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DE002D-A8D7-4AE6-82E0-FC7CDEEA5AD1}"/>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2D10BF8-D011-4F24-BD20-CC9AB1ADF683}"/>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E692D1B-A20B-4D83-A7BF-BBAB1943C0AA}"/>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C9937D9-4236-44AE-8EC9-22A4EAA1605C}"/>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2A08A1-F4D6-460F-A382-5F3292F07F23}"/>
                  </a:ext>
                </a:extLst>
              </p:cNvPr>
              <p:cNvCxnSpPr>
                <a:cxnSpLocks/>
              </p:cNvCxnSpPr>
              <p:nvPr/>
            </p:nvCxnSpPr>
            <p:spPr>
              <a:xfrm>
                <a:off x="2247900" y="3367088"/>
                <a:ext cx="720" cy="1409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EC8F2D8E-51A4-405C-A46F-9AB0AC8C5FF9}"/>
                </a:ext>
              </a:extLst>
            </p:cNvPr>
            <p:cNvGrpSpPr/>
            <p:nvPr/>
          </p:nvGrpSpPr>
          <p:grpSpPr>
            <a:xfrm>
              <a:off x="2117981" y="4258976"/>
              <a:ext cx="283041" cy="573820"/>
              <a:chOff x="2102734" y="2941398"/>
              <a:chExt cx="283041" cy="573820"/>
            </a:xfrm>
          </p:grpSpPr>
          <p:cxnSp>
            <p:nvCxnSpPr>
              <p:cNvPr id="19" name="Straight Connector 18">
                <a:extLst>
                  <a:ext uri="{FF2B5EF4-FFF2-40B4-BE49-F238E27FC236}">
                    <a16:creationId xmlns:a16="http://schemas.microsoft.com/office/drawing/2014/main" id="{6225A431-C19D-446E-84C7-F606DE01A852}"/>
                  </a:ext>
                </a:extLst>
              </p:cNvPr>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AD16AAE-CED2-4317-823A-02947369C7FA}"/>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67B209-F241-446F-ACBB-5CF8BAC1D056}"/>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22C1068-FB68-4A83-B431-AFBDB1A626E6}"/>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4D2ABD3-EC34-4330-A80B-E950B2D1BBC9}"/>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4F3805A-33AE-4122-B620-AE2338F174D0}"/>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88A9937-C736-45F8-B206-3AF841128BE6}"/>
                  </a:ext>
                </a:extLst>
              </p:cNvPr>
              <p:cNvCxnSpPr>
                <a:cxnSpLocks/>
              </p:cNvCxnSpPr>
              <p:nvPr/>
            </p:nvCxnSpPr>
            <p:spPr>
              <a:xfrm flipH="1">
                <a:off x="2246239" y="3363874"/>
                <a:ext cx="2" cy="151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CD39D50-E5DD-40C4-9C0C-1AD8FE60F814}"/>
                    </a:ext>
                  </a:extLst>
                </p:cNvPr>
                <p:cNvSpPr txBox="1"/>
                <p:nvPr/>
              </p:nvSpPr>
              <p:spPr>
                <a:xfrm>
                  <a:off x="2418046" y="3027003"/>
                  <a:ext cx="4726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oMath>
                    </m:oMathPara>
                  </a14:m>
                  <a:endParaRPr lang="en-US" dirty="0"/>
                </a:p>
              </p:txBody>
            </p:sp>
          </mc:Choice>
          <mc:Fallback xmlns="">
            <p:sp>
              <p:nvSpPr>
                <p:cNvPr id="11" name="TextBox 10">
                  <a:extLst>
                    <a:ext uri="{FF2B5EF4-FFF2-40B4-BE49-F238E27FC236}">
                      <a16:creationId xmlns:a16="http://schemas.microsoft.com/office/drawing/2014/main" id="{FCD39D50-E5DD-40C4-9C0C-1AD8FE60F814}"/>
                    </a:ext>
                  </a:extLst>
                </p:cNvPr>
                <p:cNvSpPr txBox="1">
                  <a:spLocks noRot="1" noChangeAspect="1" noMove="1" noResize="1" noEditPoints="1" noAdjustHandles="1" noChangeArrowheads="1" noChangeShapeType="1" noTextEdit="1"/>
                </p:cNvSpPr>
                <p:nvPr/>
              </p:nvSpPr>
              <p:spPr>
                <a:xfrm>
                  <a:off x="2418046" y="3027003"/>
                  <a:ext cx="472629"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2AAF285-CFB1-4392-9A42-AA631A8D6D9E}"/>
                    </a:ext>
                  </a:extLst>
                </p:cNvPr>
                <p:cNvSpPr txBox="1"/>
                <p:nvPr/>
              </p:nvSpPr>
              <p:spPr>
                <a:xfrm>
                  <a:off x="2452140" y="4372726"/>
                  <a:ext cx="4779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oMath>
                    </m:oMathPara>
                  </a14:m>
                  <a:endParaRPr lang="en-US" dirty="0"/>
                </a:p>
              </p:txBody>
            </p:sp>
          </mc:Choice>
          <mc:Fallback xmlns="">
            <p:sp>
              <p:nvSpPr>
                <p:cNvPr id="12" name="TextBox 11">
                  <a:extLst>
                    <a:ext uri="{FF2B5EF4-FFF2-40B4-BE49-F238E27FC236}">
                      <a16:creationId xmlns:a16="http://schemas.microsoft.com/office/drawing/2014/main" id="{F2AAF285-CFB1-4392-9A42-AA631A8D6D9E}"/>
                    </a:ext>
                  </a:extLst>
                </p:cNvPr>
                <p:cNvSpPr txBox="1">
                  <a:spLocks noRot="1" noChangeAspect="1" noMove="1" noResize="1" noEditPoints="1" noAdjustHandles="1" noChangeArrowheads="1" noChangeShapeType="1" noTextEdit="1"/>
                </p:cNvSpPr>
                <p:nvPr/>
              </p:nvSpPr>
              <p:spPr>
                <a:xfrm>
                  <a:off x="2452140" y="4372726"/>
                  <a:ext cx="477951" cy="369332"/>
                </a:xfrm>
                <a:prstGeom prst="rect">
                  <a:avLst/>
                </a:prstGeom>
                <a:blipFill>
                  <a:blip r:embed="rId5"/>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D5DE0FEE-11DD-4D45-B366-DE61C9D39758}"/>
                </a:ext>
              </a:extLst>
            </p:cNvPr>
            <p:cNvCxnSpPr>
              <a:cxnSpLocks/>
              <a:endCxn id="6" idx="0"/>
            </p:cNvCxnSpPr>
            <p:nvPr/>
          </p:nvCxnSpPr>
          <p:spPr>
            <a:xfrm>
              <a:off x="2208362" y="1839148"/>
              <a:ext cx="1" cy="360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918B73CF-418C-4C22-B6CE-12A0D24E0593}"/>
                </a:ext>
              </a:extLst>
            </p:cNvPr>
            <p:cNvCxnSpPr>
              <a:cxnSpLocks/>
              <a:stCxn id="6" idx="1"/>
            </p:cNvCxnSpPr>
            <p:nvPr/>
          </p:nvCxnSpPr>
          <p:spPr>
            <a:xfrm rot="10800000">
              <a:off x="1052328" y="2199737"/>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064FCE19-55AF-4B90-850F-FD5512688D34}"/>
                </a:ext>
              </a:extLst>
            </p:cNvPr>
            <p:cNvCxnSpPr>
              <a:cxnSpLocks/>
            </p:cNvCxnSpPr>
            <p:nvPr/>
          </p:nvCxnSpPr>
          <p:spPr>
            <a:xfrm rot="10800000">
              <a:off x="1052328" y="3508075"/>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4537705-B826-41B5-945D-72488BB736A6}"/>
                    </a:ext>
                  </a:extLst>
                </p:cNvPr>
                <p:cNvSpPr txBox="1"/>
                <p:nvPr/>
              </p:nvSpPr>
              <p:spPr>
                <a:xfrm>
                  <a:off x="582303" y="2159690"/>
                  <a:ext cx="4790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oMath>
                    </m:oMathPara>
                  </a14:m>
                  <a:endParaRPr lang="en-US" dirty="0"/>
                </a:p>
              </p:txBody>
            </p:sp>
          </mc:Choice>
          <mc:Fallback xmlns="">
            <p:sp>
              <p:nvSpPr>
                <p:cNvPr id="16" name="TextBox 15">
                  <a:extLst>
                    <a:ext uri="{FF2B5EF4-FFF2-40B4-BE49-F238E27FC236}">
                      <a16:creationId xmlns:a16="http://schemas.microsoft.com/office/drawing/2014/main" id="{94537705-B826-41B5-945D-72488BB736A6}"/>
                    </a:ext>
                  </a:extLst>
                </p:cNvPr>
                <p:cNvSpPr txBox="1">
                  <a:spLocks noRot="1" noChangeAspect="1" noMove="1" noResize="1" noEditPoints="1" noAdjustHandles="1" noChangeArrowheads="1" noChangeShapeType="1" noTextEdit="1"/>
                </p:cNvSpPr>
                <p:nvPr/>
              </p:nvSpPr>
              <p:spPr>
                <a:xfrm>
                  <a:off x="582303" y="2159690"/>
                  <a:ext cx="479041"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1863353-06B4-4769-BB0B-9AD82D4FC5AB}"/>
                    </a:ext>
                  </a:extLst>
                </p:cNvPr>
                <p:cNvSpPr txBox="1"/>
                <p:nvPr/>
              </p:nvSpPr>
              <p:spPr>
                <a:xfrm>
                  <a:off x="608937" y="3478783"/>
                  <a:ext cx="4843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oMath>
                    </m:oMathPara>
                  </a14:m>
                  <a:endParaRPr lang="en-US" dirty="0"/>
                </a:p>
              </p:txBody>
            </p:sp>
          </mc:Choice>
          <mc:Fallback xmlns="">
            <p:sp>
              <p:nvSpPr>
                <p:cNvPr id="17" name="TextBox 16">
                  <a:extLst>
                    <a:ext uri="{FF2B5EF4-FFF2-40B4-BE49-F238E27FC236}">
                      <a16:creationId xmlns:a16="http://schemas.microsoft.com/office/drawing/2014/main" id="{31863353-06B4-4769-BB0B-9AD82D4FC5AB}"/>
                    </a:ext>
                  </a:extLst>
                </p:cNvPr>
                <p:cNvSpPr txBox="1">
                  <a:spLocks noRot="1" noChangeAspect="1" noMove="1" noResize="1" noEditPoints="1" noAdjustHandles="1" noChangeArrowheads="1" noChangeShapeType="1" noTextEdit="1"/>
                </p:cNvSpPr>
                <p:nvPr/>
              </p:nvSpPr>
              <p:spPr>
                <a:xfrm>
                  <a:off x="608937" y="3478783"/>
                  <a:ext cx="484363"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8130415-D070-4C5F-A36F-52B2BD114392}"/>
                    </a:ext>
                  </a:extLst>
                </p:cNvPr>
                <p:cNvSpPr txBox="1"/>
                <p:nvPr/>
              </p:nvSpPr>
              <p:spPr>
                <a:xfrm>
                  <a:off x="1946647" y="1483663"/>
                  <a:ext cx="60250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oMath>
                    </m:oMathPara>
                  </a14:m>
                  <a:endParaRPr lang="en-US" dirty="0"/>
                </a:p>
              </p:txBody>
            </p:sp>
          </mc:Choice>
          <mc:Fallback xmlns="">
            <p:sp>
              <p:nvSpPr>
                <p:cNvPr id="18" name="TextBox 17">
                  <a:extLst>
                    <a:ext uri="{FF2B5EF4-FFF2-40B4-BE49-F238E27FC236}">
                      <a16:creationId xmlns:a16="http://schemas.microsoft.com/office/drawing/2014/main" id="{C8130415-D070-4C5F-A36F-52B2BD114392}"/>
                    </a:ext>
                  </a:extLst>
                </p:cNvPr>
                <p:cNvSpPr txBox="1">
                  <a:spLocks noRot="1" noChangeAspect="1" noMove="1" noResize="1" noEditPoints="1" noAdjustHandles="1" noChangeArrowheads="1" noChangeShapeType="1" noTextEdit="1"/>
                </p:cNvSpPr>
                <p:nvPr/>
              </p:nvSpPr>
              <p:spPr>
                <a:xfrm>
                  <a:off x="1946647" y="1483663"/>
                  <a:ext cx="602505" cy="369332"/>
                </a:xfrm>
                <a:prstGeom prst="rect">
                  <a:avLst/>
                </a:prstGeom>
                <a:blipFill>
                  <a:blip r:embed="rId8"/>
                  <a:stretch>
                    <a:fillRect/>
                  </a:stretch>
                </a:blipFill>
              </p:spPr>
              <p:txBody>
                <a:bodyPr/>
                <a:lstStyle/>
                <a:p>
                  <a:r>
                    <a:rPr lang="en-US">
                      <a:noFill/>
                    </a:rPr>
                    <a:t> </a:t>
                  </a:r>
                </a:p>
              </p:txBody>
            </p:sp>
          </mc:Fallback>
        </mc:AlternateContent>
      </p:grpSp>
      <p:cxnSp>
        <p:nvCxnSpPr>
          <p:cNvPr id="50" name="Straight Arrow Connector 49">
            <a:extLst>
              <a:ext uri="{FF2B5EF4-FFF2-40B4-BE49-F238E27FC236}">
                <a16:creationId xmlns:a16="http://schemas.microsoft.com/office/drawing/2014/main" id="{3111E217-FE07-4E2A-9B70-228F366A27AC}"/>
              </a:ext>
            </a:extLst>
          </p:cNvPr>
          <p:cNvCxnSpPr/>
          <p:nvPr/>
        </p:nvCxnSpPr>
        <p:spPr>
          <a:xfrm flipV="1">
            <a:off x="4597400" y="1852995"/>
            <a:ext cx="0" cy="36207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5189AF6D-835A-4D61-B860-7B37A9942BC4}"/>
              </a:ext>
            </a:extLst>
          </p:cNvPr>
          <p:cNvCxnSpPr>
            <a:cxnSpLocks/>
          </p:cNvCxnSpPr>
          <p:nvPr/>
        </p:nvCxnSpPr>
        <p:spPr>
          <a:xfrm flipV="1">
            <a:off x="4597400" y="5448300"/>
            <a:ext cx="6172200" cy="12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E8DF378-AF8D-4393-AC02-A5E7395734A0}"/>
              </a:ext>
            </a:extLst>
          </p:cNvPr>
          <p:cNvCxnSpPr>
            <a:cxnSpLocks/>
          </p:cNvCxnSpPr>
          <p:nvPr/>
        </p:nvCxnSpPr>
        <p:spPr>
          <a:xfrm flipV="1">
            <a:off x="6451600" y="4757124"/>
            <a:ext cx="1803400" cy="691176"/>
          </a:xfrm>
          <a:prstGeom prst="line">
            <a:avLst/>
          </a:prstGeom>
          <a:ln>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DE6B435E-ABD9-4B75-9D15-247296A20C4E}"/>
              </a:ext>
            </a:extLst>
          </p:cNvPr>
          <p:cNvCxnSpPr>
            <a:cxnSpLocks/>
          </p:cNvCxnSpPr>
          <p:nvPr/>
        </p:nvCxnSpPr>
        <p:spPr>
          <a:xfrm flipV="1">
            <a:off x="6451600" y="5448300"/>
            <a:ext cx="1803400" cy="12700"/>
          </a:xfrm>
          <a:prstGeom prst="line">
            <a:avLst/>
          </a:prstGeom>
          <a:ln>
            <a:headEnd type="oval" w="med" len="med"/>
            <a:tailEnd type="oval" w="med" len="med"/>
          </a:ln>
        </p:spPr>
        <p:style>
          <a:lnRef idx="1">
            <a:schemeClr val="accent2"/>
          </a:lnRef>
          <a:fillRef idx="0">
            <a:schemeClr val="accent2"/>
          </a:fillRef>
          <a:effectRef idx="0">
            <a:schemeClr val="accent2"/>
          </a:effectRef>
          <a:fontRef idx="minor">
            <a:schemeClr val="tx1"/>
          </a:fontRef>
        </p:style>
      </p:cxnSp>
      <p:sp>
        <p:nvSpPr>
          <p:cNvPr id="92" name="TextBox 91">
            <a:extLst>
              <a:ext uri="{FF2B5EF4-FFF2-40B4-BE49-F238E27FC236}">
                <a16:creationId xmlns:a16="http://schemas.microsoft.com/office/drawing/2014/main" id="{FD882598-A56D-4381-9289-C113FA2C91DD}"/>
              </a:ext>
            </a:extLst>
          </p:cNvPr>
          <p:cNvSpPr txBox="1"/>
          <p:nvPr/>
        </p:nvSpPr>
        <p:spPr>
          <a:xfrm>
            <a:off x="5702300" y="4258976"/>
            <a:ext cx="232001" cy="369332"/>
          </a:xfrm>
          <a:prstGeom prst="rect">
            <a:avLst/>
          </a:prstGeom>
          <a:noFill/>
        </p:spPr>
        <p:txBody>
          <a:bodyPr wrap="square" rtlCol="0">
            <a:spAutoFit/>
          </a:bodyPr>
          <a:lstStyle/>
          <a:p>
            <a:endParaRPr lang="en-US" dirty="0"/>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9DBD6889-3306-43A5-89EF-CA5786D75A4C}"/>
                  </a:ext>
                </a:extLst>
              </p:cNvPr>
              <p:cNvSpPr txBox="1"/>
              <p:nvPr/>
            </p:nvSpPr>
            <p:spPr>
              <a:xfrm>
                <a:off x="7639869" y="4128517"/>
                <a:ext cx="4790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oMath>
                  </m:oMathPara>
                </a14:m>
                <a:endParaRPr lang="en-US" dirty="0"/>
              </a:p>
            </p:txBody>
          </p:sp>
        </mc:Choice>
        <mc:Fallback xmlns="">
          <p:sp>
            <p:nvSpPr>
              <p:cNvPr id="93" name="TextBox 92">
                <a:extLst>
                  <a:ext uri="{FF2B5EF4-FFF2-40B4-BE49-F238E27FC236}">
                    <a16:creationId xmlns:a16="http://schemas.microsoft.com/office/drawing/2014/main" id="{9DBD6889-3306-43A5-89EF-CA5786D75A4C}"/>
                  </a:ext>
                </a:extLst>
              </p:cNvPr>
              <p:cNvSpPr txBox="1">
                <a:spLocks noRot="1" noChangeAspect="1" noMove="1" noResize="1" noEditPoints="1" noAdjustHandles="1" noChangeArrowheads="1" noChangeShapeType="1" noTextEdit="1"/>
              </p:cNvSpPr>
              <p:nvPr/>
            </p:nvSpPr>
            <p:spPr>
              <a:xfrm>
                <a:off x="7639869" y="4128517"/>
                <a:ext cx="479041"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6C8310B7-2DAA-451B-8D14-DF0715786DB8}"/>
                  </a:ext>
                </a:extLst>
              </p:cNvPr>
              <p:cNvSpPr txBox="1"/>
              <p:nvPr/>
            </p:nvSpPr>
            <p:spPr>
              <a:xfrm>
                <a:off x="7672500" y="5078968"/>
                <a:ext cx="4843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oMath>
                  </m:oMathPara>
                </a14:m>
                <a:endParaRPr lang="en-US" dirty="0"/>
              </a:p>
            </p:txBody>
          </p:sp>
        </mc:Choice>
        <mc:Fallback xmlns="">
          <p:sp>
            <p:nvSpPr>
              <p:cNvPr id="94" name="TextBox 93">
                <a:extLst>
                  <a:ext uri="{FF2B5EF4-FFF2-40B4-BE49-F238E27FC236}">
                    <a16:creationId xmlns:a16="http://schemas.microsoft.com/office/drawing/2014/main" id="{6C8310B7-2DAA-451B-8D14-DF0715786DB8}"/>
                  </a:ext>
                </a:extLst>
              </p:cNvPr>
              <p:cNvSpPr txBox="1">
                <a:spLocks noRot="1" noChangeAspect="1" noMove="1" noResize="1" noEditPoints="1" noAdjustHandles="1" noChangeArrowheads="1" noChangeShapeType="1" noTextEdit="1"/>
              </p:cNvSpPr>
              <p:nvPr/>
            </p:nvSpPr>
            <p:spPr>
              <a:xfrm>
                <a:off x="7672500" y="5078968"/>
                <a:ext cx="484363" cy="369332"/>
              </a:xfrm>
              <a:prstGeom prst="rect">
                <a:avLst/>
              </a:prstGeom>
              <a:blipFill>
                <a:blip r:embed="rId10"/>
                <a:stretch>
                  <a:fillRect/>
                </a:stretch>
              </a:blipFill>
            </p:spPr>
            <p:txBody>
              <a:bodyPr/>
              <a:lstStyle/>
              <a:p>
                <a:r>
                  <a:rPr lang="en-US">
                    <a:noFill/>
                  </a:rPr>
                  <a:t> </a:t>
                </a:r>
              </a:p>
            </p:txBody>
          </p:sp>
        </mc:Fallback>
      </mc:AlternateContent>
      <p:cxnSp>
        <p:nvCxnSpPr>
          <p:cNvPr id="95" name="Straight Connector 94">
            <a:extLst>
              <a:ext uri="{FF2B5EF4-FFF2-40B4-BE49-F238E27FC236}">
                <a16:creationId xmlns:a16="http://schemas.microsoft.com/office/drawing/2014/main" id="{478CBD02-883C-49E3-8906-16335F1F5233}"/>
              </a:ext>
            </a:extLst>
          </p:cNvPr>
          <p:cNvCxnSpPr>
            <a:cxnSpLocks/>
          </p:cNvCxnSpPr>
          <p:nvPr/>
        </p:nvCxnSpPr>
        <p:spPr>
          <a:xfrm flipV="1">
            <a:off x="8255000" y="3038658"/>
            <a:ext cx="1540045" cy="1724789"/>
          </a:xfrm>
          <a:prstGeom prst="line">
            <a:avLst/>
          </a:prstGeom>
          <a:ln>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30846083-8E31-48A9-8DB1-BE518F2B22A6}"/>
              </a:ext>
            </a:extLst>
          </p:cNvPr>
          <p:cNvCxnSpPr>
            <a:cxnSpLocks/>
          </p:cNvCxnSpPr>
          <p:nvPr/>
        </p:nvCxnSpPr>
        <p:spPr>
          <a:xfrm flipV="1">
            <a:off x="8255000" y="4832796"/>
            <a:ext cx="1524672" cy="615504"/>
          </a:xfrm>
          <a:prstGeom prst="line">
            <a:avLst/>
          </a:prstGeom>
          <a:ln>
            <a:headEnd type="oval" w="med" len="med"/>
            <a:tailEnd type="oval" w="med" len="med"/>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5F3A3305-2096-4C51-A8F6-32697AD0ABCD}"/>
                  </a:ext>
                </a:extLst>
              </p:cNvPr>
              <p:cNvSpPr txBox="1"/>
              <p:nvPr/>
            </p:nvSpPr>
            <p:spPr>
              <a:xfrm>
                <a:off x="6212881" y="5554101"/>
                <a:ext cx="47884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𝑡</m:t>
                      </m:r>
                    </m:oMath>
                  </m:oMathPara>
                </a14:m>
                <a:endParaRPr lang="en-US" dirty="0"/>
              </a:p>
            </p:txBody>
          </p:sp>
        </mc:Choice>
        <mc:Fallback xmlns="">
          <p:sp>
            <p:nvSpPr>
              <p:cNvPr id="99" name="TextBox 98">
                <a:extLst>
                  <a:ext uri="{FF2B5EF4-FFF2-40B4-BE49-F238E27FC236}">
                    <a16:creationId xmlns:a16="http://schemas.microsoft.com/office/drawing/2014/main" id="{5F3A3305-2096-4C51-A8F6-32697AD0ABCD}"/>
                  </a:ext>
                </a:extLst>
              </p:cNvPr>
              <p:cNvSpPr txBox="1">
                <a:spLocks noRot="1" noChangeAspect="1" noMove="1" noResize="1" noEditPoints="1" noAdjustHandles="1" noChangeArrowheads="1" noChangeShapeType="1" noTextEdit="1"/>
              </p:cNvSpPr>
              <p:nvPr/>
            </p:nvSpPr>
            <p:spPr>
              <a:xfrm>
                <a:off x="6212881" y="5554101"/>
                <a:ext cx="478849"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3294F0F8-96DF-44CF-A76F-9AA91ADB66BF}"/>
                  </a:ext>
                </a:extLst>
              </p:cNvPr>
              <p:cNvSpPr txBox="1"/>
              <p:nvPr/>
            </p:nvSpPr>
            <p:spPr>
              <a:xfrm>
                <a:off x="7686047" y="5542580"/>
                <a:ext cx="6070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2</m:t>
                      </m:r>
                      <m:r>
                        <m:rPr>
                          <m:sty m:val="p"/>
                        </m:rPr>
                        <a:rPr lang="en-US" b="0" i="0" smtClean="0">
                          <a:latin typeface="Cambria Math" panose="02040503050406030204" pitchFamily="18" charset="0"/>
                        </a:rPr>
                        <m:t>Δ</m:t>
                      </m:r>
                      <m:r>
                        <a:rPr lang="en-US" b="0" i="1" smtClean="0">
                          <a:latin typeface="Cambria Math" panose="02040503050406030204" pitchFamily="18" charset="0"/>
                        </a:rPr>
                        <m:t>𝑡</m:t>
                      </m:r>
                    </m:oMath>
                  </m:oMathPara>
                </a14:m>
                <a:endParaRPr lang="en-US" dirty="0"/>
              </a:p>
            </p:txBody>
          </p:sp>
        </mc:Choice>
        <mc:Fallback xmlns="">
          <p:sp>
            <p:nvSpPr>
              <p:cNvPr id="102" name="TextBox 101">
                <a:extLst>
                  <a:ext uri="{FF2B5EF4-FFF2-40B4-BE49-F238E27FC236}">
                    <a16:creationId xmlns:a16="http://schemas.microsoft.com/office/drawing/2014/main" id="{3294F0F8-96DF-44CF-A76F-9AA91ADB66BF}"/>
                  </a:ext>
                </a:extLst>
              </p:cNvPr>
              <p:cNvSpPr txBox="1">
                <a:spLocks noRot="1" noChangeAspect="1" noMove="1" noResize="1" noEditPoints="1" noAdjustHandles="1" noChangeArrowheads="1" noChangeShapeType="1" noTextEdit="1"/>
              </p:cNvSpPr>
              <p:nvPr/>
            </p:nvSpPr>
            <p:spPr>
              <a:xfrm>
                <a:off x="7686047" y="5542580"/>
                <a:ext cx="607089"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E7FB085D-640F-4B7C-98DF-6BDABC1AF082}"/>
                  </a:ext>
                </a:extLst>
              </p:cNvPr>
              <p:cNvSpPr txBox="1"/>
              <p:nvPr/>
            </p:nvSpPr>
            <p:spPr>
              <a:xfrm>
                <a:off x="4715505" y="1693331"/>
                <a:ext cx="1930144" cy="10703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sub>
                                    <m:r>
                                      <a:rPr lang="en-US" i="1">
                                        <a:latin typeface="Cambria Math" panose="02040503050406030204" pitchFamily="18" charset="0"/>
                                      </a:rPr>
                                      <m:t>1</m:t>
                                    </m:r>
                                  </m:sub>
                                </m:sSub>
                              </m:e>
                            </m:mr>
                            <m:m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sub>
                                    <m:r>
                                      <a:rPr lang="en-US" i="1">
                                        <a:latin typeface="Cambria Math" panose="02040503050406030204" pitchFamily="18" charset="0"/>
                                      </a:rPr>
                                      <m:t>2</m:t>
                                    </m:r>
                                  </m:sub>
                                </m:sSub>
                              </m:e>
                            </m:mr>
                            <m:mr>
                              <m:e>
                                <m:eqArr>
                                  <m:eqArrPr>
                                    <m:ctrlPr>
                                      <a:rPr lang="en-US" i="1">
                                        <a:latin typeface="Cambria Math" panose="02040503050406030204" pitchFamily="18" charset="0"/>
                                      </a:rPr>
                                    </m:ctrlPr>
                                  </m:eqArrP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𝑢</m:t>
                                            </m:r>
                                          </m:e>
                                        </m:acc>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𝑢</m:t>
                                            </m:r>
                                          </m:e>
                                        </m:acc>
                                      </m:e>
                                      <m:sub>
                                        <m:r>
                                          <a:rPr lang="en-US" i="1">
                                            <a:latin typeface="Cambria Math" panose="02040503050406030204" pitchFamily="18" charset="0"/>
                                          </a:rPr>
                                          <m:t>2</m:t>
                                        </m:r>
                                      </m:sub>
                                    </m:sSub>
                                  </m:e>
                                </m:eqArr>
                              </m:e>
                            </m:mr>
                          </m:m>
                        </m:e>
                      </m:d>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i="1">
                                    <a:latin typeface="Cambria Math" panose="02040503050406030204" pitchFamily="18" charset="0"/>
                                  </a:rPr>
                                  <m:t>−</m:t>
                                </m:r>
                                <m:r>
                                  <a:rPr lang="en-US" i="1">
                                    <a:latin typeface="Cambria Math" panose="02040503050406030204" pitchFamily="18" charset="0"/>
                                  </a:rPr>
                                  <m:t>𝐹</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e>
                            </m:mr>
                            <m:mr>
                              <m:e>
                                <m:r>
                                  <a:rPr lang="en-US" b="0" i="1" smtClean="0">
                                    <a:latin typeface="Cambria Math" panose="02040503050406030204" pitchFamily="18" charset="0"/>
                                  </a:rPr>
                                  <m:t>0</m:t>
                                </m:r>
                              </m:e>
                            </m:mr>
                            <m:mr>
                              <m:e>
                                <m:eqArr>
                                  <m:eqArrPr>
                                    <m:ctrlPr>
                                      <a:rPr lang="en-US" i="1">
                                        <a:latin typeface="Cambria Math" panose="02040503050406030204" pitchFamily="18" charset="0"/>
                                      </a:rPr>
                                    </m:ctrlPr>
                                  </m:eqArrPr>
                                  <m:e>
                                    <m:r>
                                      <a:rPr lang="en-US" b="0" i="1" smtClean="0">
                                        <a:latin typeface="Cambria Math" panose="02040503050406030204" pitchFamily="18" charset="0"/>
                                      </a:rPr>
                                      <m:t>0</m:t>
                                    </m:r>
                                  </m:e>
                                  <m:e>
                                    <m:r>
                                      <a:rPr lang="en-US" b="0" i="1" smtClean="0">
                                        <a:latin typeface="Cambria Math" panose="02040503050406030204" pitchFamily="18" charset="0"/>
                                      </a:rPr>
                                      <m:t>0</m:t>
                                    </m:r>
                                  </m:e>
                                </m:eqArr>
                              </m:e>
                            </m:mr>
                          </m:m>
                        </m:e>
                      </m:d>
                    </m:oMath>
                  </m:oMathPara>
                </a14:m>
                <a:endParaRPr lang="en-US" dirty="0"/>
              </a:p>
            </p:txBody>
          </p:sp>
        </mc:Choice>
        <mc:Fallback xmlns="">
          <p:sp>
            <p:nvSpPr>
              <p:cNvPr id="103" name="TextBox 102">
                <a:extLst>
                  <a:ext uri="{FF2B5EF4-FFF2-40B4-BE49-F238E27FC236}">
                    <a16:creationId xmlns:a16="http://schemas.microsoft.com/office/drawing/2014/main" id="{E7FB085D-640F-4B7C-98DF-6BDABC1AF082}"/>
                  </a:ext>
                </a:extLst>
              </p:cNvPr>
              <p:cNvSpPr txBox="1">
                <a:spLocks noRot="1" noChangeAspect="1" noMove="1" noResize="1" noEditPoints="1" noAdjustHandles="1" noChangeArrowheads="1" noChangeShapeType="1" noTextEdit="1"/>
              </p:cNvSpPr>
              <p:nvPr/>
            </p:nvSpPr>
            <p:spPr>
              <a:xfrm>
                <a:off x="4715505" y="1693331"/>
                <a:ext cx="1930144" cy="1070358"/>
              </a:xfrm>
              <a:prstGeom prst="rect">
                <a:avLst/>
              </a:prstGeom>
              <a:blipFill>
                <a:blip r:embed="rId13"/>
                <a:stretch>
                  <a:fillRect/>
                </a:stretch>
              </a:blipFill>
            </p:spPr>
            <p:txBody>
              <a:bodyPr/>
              <a:lstStyle/>
              <a:p>
                <a:r>
                  <a:rPr lang="en-US">
                    <a:noFill/>
                  </a:rPr>
                  <a:t> </a:t>
                </a:r>
              </a:p>
            </p:txBody>
          </p:sp>
        </mc:Fallback>
      </mc:AlternateContent>
      <p:cxnSp>
        <p:nvCxnSpPr>
          <p:cNvPr id="110" name="Straight Connector 109">
            <a:extLst>
              <a:ext uri="{FF2B5EF4-FFF2-40B4-BE49-F238E27FC236}">
                <a16:creationId xmlns:a16="http://schemas.microsoft.com/office/drawing/2014/main" id="{B8052FC1-BD0B-44F6-ABD9-2298C0741218}"/>
              </a:ext>
            </a:extLst>
          </p:cNvPr>
          <p:cNvCxnSpPr>
            <a:cxnSpLocks/>
          </p:cNvCxnSpPr>
          <p:nvPr/>
        </p:nvCxnSpPr>
        <p:spPr>
          <a:xfrm flipV="1">
            <a:off x="4597400" y="5448300"/>
            <a:ext cx="1854200" cy="25400"/>
          </a:xfrm>
          <a:prstGeom prst="line">
            <a:avLst/>
          </a:prstGeom>
          <a:ln>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111" name="Straight Connector 110">
            <a:extLst>
              <a:ext uri="{FF2B5EF4-FFF2-40B4-BE49-F238E27FC236}">
                <a16:creationId xmlns:a16="http://schemas.microsoft.com/office/drawing/2014/main" id="{44F62C6C-D6EF-4560-B346-7DE6D5534DD1}"/>
              </a:ext>
            </a:extLst>
          </p:cNvPr>
          <p:cNvCxnSpPr>
            <a:cxnSpLocks/>
          </p:cNvCxnSpPr>
          <p:nvPr/>
        </p:nvCxnSpPr>
        <p:spPr>
          <a:xfrm flipV="1">
            <a:off x="4613563" y="5448300"/>
            <a:ext cx="1838037" cy="25400"/>
          </a:xfrm>
          <a:prstGeom prst="line">
            <a:avLst/>
          </a:prstGeom>
          <a:ln>
            <a:headEnd type="oval" w="med" len="med"/>
            <a:tailEnd type="oval" w="med" len="med"/>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1C9051D1-0D41-436B-B60D-2411C8DBC33A}"/>
                  </a:ext>
                </a:extLst>
              </p:cNvPr>
              <p:cNvSpPr txBox="1"/>
              <p:nvPr/>
            </p:nvSpPr>
            <p:spPr>
              <a:xfrm>
                <a:off x="9514245" y="5544066"/>
                <a:ext cx="53085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3</m:t>
                      </m:r>
                      <m:r>
                        <m:rPr>
                          <m:sty m:val="p"/>
                        </m:rPr>
                        <a:rPr lang="en-US" b="0" i="0" smtClean="0">
                          <a:latin typeface="Cambria Math" panose="02040503050406030204" pitchFamily="18" charset="0"/>
                        </a:rPr>
                        <m:t>Δ</m:t>
                      </m:r>
                      <m:r>
                        <a:rPr lang="en-US" b="0" i="1" smtClean="0">
                          <a:latin typeface="Cambria Math" panose="02040503050406030204" pitchFamily="18" charset="0"/>
                        </a:rPr>
                        <m:t>𝑡</m:t>
                      </m:r>
                    </m:oMath>
                  </m:oMathPara>
                </a14:m>
                <a:endParaRPr lang="en-US" dirty="0"/>
              </a:p>
            </p:txBody>
          </p:sp>
        </mc:Choice>
        <mc:Fallback xmlns="">
          <p:sp>
            <p:nvSpPr>
              <p:cNvPr id="113" name="TextBox 112">
                <a:extLst>
                  <a:ext uri="{FF2B5EF4-FFF2-40B4-BE49-F238E27FC236}">
                    <a16:creationId xmlns:a16="http://schemas.microsoft.com/office/drawing/2014/main" id="{1C9051D1-0D41-436B-B60D-2411C8DBC33A}"/>
                  </a:ext>
                </a:extLst>
              </p:cNvPr>
              <p:cNvSpPr txBox="1">
                <a:spLocks noRot="1" noChangeAspect="1" noMove="1" noResize="1" noEditPoints="1" noAdjustHandles="1" noChangeArrowheads="1" noChangeShapeType="1" noTextEdit="1"/>
              </p:cNvSpPr>
              <p:nvPr/>
            </p:nvSpPr>
            <p:spPr>
              <a:xfrm>
                <a:off x="9514245" y="5544066"/>
                <a:ext cx="530853" cy="369332"/>
              </a:xfrm>
              <a:prstGeom prst="rect">
                <a:avLst/>
              </a:prstGeom>
              <a:blipFill>
                <a:blip r:embed="rId14"/>
                <a:stretch>
                  <a:fillRect/>
                </a:stretch>
              </a:blipFill>
            </p:spPr>
            <p:txBody>
              <a:bodyPr/>
              <a:lstStyle/>
              <a:p>
                <a:r>
                  <a:rPr lang="en-US">
                    <a:noFill/>
                  </a:rPr>
                  <a:t> </a:t>
                </a:r>
              </a:p>
            </p:txBody>
          </p:sp>
        </mc:Fallback>
      </mc:AlternateContent>
      <p:sp>
        <p:nvSpPr>
          <p:cNvPr id="117" name="TextBox 116">
            <a:extLst>
              <a:ext uri="{FF2B5EF4-FFF2-40B4-BE49-F238E27FC236}">
                <a16:creationId xmlns:a16="http://schemas.microsoft.com/office/drawing/2014/main" id="{BC13CC34-3DA0-467D-96E8-162EEC059453}"/>
              </a:ext>
            </a:extLst>
          </p:cNvPr>
          <p:cNvSpPr txBox="1"/>
          <p:nvPr/>
        </p:nvSpPr>
        <p:spPr>
          <a:xfrm>
            <a:off x="5106831" y="1230593"/>
            <a:ext cx="1044500" cy="369332"/>
          </a:xfrm>
          <a:prstGeom prst="rect">
            <a:avLst/>
          </a:prstGeom>
          <a:noFill/>
        </p:spPr>
        <p:txBody>
          <a:bodyPr wrap="square">
            <a:spAutoFit/>
          </a:bodyPr>
          <a:lstStyle/>
          <a:p>
            <a:r>
              <a:rPr lang="en-US" dirty="0"/>
              <a:t>Step 0 </a:t>
            </a:r>
          </a:p>
        </p:txBody>
      </p: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00C80E43-C787-4AB7-8F0D-0429CB2D4BF0}"/>
                  </a:ext>
                </a:extLst>
              </p:cNvPr>
              <p:cNvSpPr txBox="1"/>
              <p:nvPr/>
            </p:nvSpPr>
            <p:spPr>
              <a:xfrm>
                <a:off x="6645649" y="2887354"/>
                <a:ext cx="2165016" cy="10703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sub>
                                    <m:r>
                                      <a:rPr lang="en-US" i="1">
                                        <a:latin typeface="Cambria Math" panose="02040503050406030204" pitchFamily="18" charset="0"/>
                                      </a:rPr>
                                      <m:t>1</m:t>
                                    </m:r>
                                  </m:sub>
                                </m:sSub>
                              </m:e>
                            </m:mr>
                            <m:m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sub>
                                    <m:r>
                                      <a:rPr lang="en-US" i="1">
                                        <a:latin typeface="Cambria Math" panose="02040503050406030204" pitchFamily="18" charset="0"/>
                                      </a:rPr>
                                      <m:t>2</m:t>
                                    </m:r>
                                  </m:sub>
                                </m:sSub>
                              </m:e>
                            </m:mr>
                            <m:mr>
                              <m:e>
                                <m:eqArr>
                                  <m:eqArrPr>
                                    <m:ctrlPr>
                                      <a:rPr lang="en-US" i="1">
                                        <a:latin typeface="Cambria Math" panose="02040503050406030204" pitchFamily="18" charset="0"/>
                                      </a:rPr>
                                    </m:ctrlPr>
                                  </m:eqArrP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𝑢</m:t>
                                            </m:r>
                                          </m:e>
                                        </m:acc>
                                      </m:e>
                                      <m:sub>
                                        <m:r>
                                          <a:rPr lang="en-US" i="1">
                                            <a:latin typeface="Cambria Math" panose="02040503050406030204" pitchFamily="18" charset="0"/>
                                          </a:rPr>
                                          <m:t>1</m:t>
                                        </m:r>
                                      </m:sub>
                                    </m:sSub>
                                  </m:e>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𝑢</m:t>
                                            </m:r>
                                          </m:e>
                                        </m:acc>
                                      </m:e>
                                      <m:sub>
                                        <m:r>
                                          <a:rPr lang="en-US" i="1">
                                            <a:latin typeface="Cambria Math" panose="02040503050406030204" pitchFamily="18" charset="0"/>
                                          </a:rPr>
                                          <m:t>2</m:t>
                                        </m:r>
                                      </m:sub>
                                    </m:sSub>
                                  </m:e>
                                </m:eqArr>
                              </m:e>
                            </m:mr>
                          </m:m>
                        </m:e>
                      </m:d>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i="1">
                                    <a:latin typeface="Cambria Math" panose="02040503050406030204" pitchFamily="18" charset="0"/>
                                  </a:rPr>
                                  <m:t>−</m:t>
                                </m:r>
                                <m:r>
                                  <a:rPr lang="en-US" i="1">
                                    <a:latin typeface="Cambria Math" panose="02040503050406030204" pitchFamily="18" charset="0"/>
                                  </a:rPr>
                                  <m:t>𝐹</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e>
                            </m:mr>
                            <m:mr>
                              <m:e>
                                <m:r>
                                  <a:rPr lang="en-US" b="0" i="1" smtClean="0">
                                    <a:latin typeface="Cambria Math" panose="02040503050406030204" pitchFamily="18" charset="0"/>
                                  </a:rPr>
                                  <m:t>0</m:t>
                                </m:r>
                              </m:e>
                            </m:mr>
                            <m:mr>
                              <m:e>
                                <m:eqArr>
                                  <m:eqArrPr>
                                    <m:ctrlPr>
                                      <a:rPr lang="en-US" i="1">
                                        <a:latin typeface="Cambria Math" panose="02040503050406030204" pitchFamily="18" charset="0"/>
                                      </a:rPr>
                                    </m:ctrlPr>
                                  </m:eqArrPr>
                                  <m:e>
                                    <m:r>
                                      <a:rPr lang="en-US" i="1">
                                        <a:latin typeface="Cambria Math" panose="02040503050406030204" pitchFamily="18" charset="0"/>
                                      </a:rPr>
                                      <m:t>−</m:t>
                                    </m:r>
                                    <m:r>
                                      <a:rPr lang="en-US" i="1">
                                        <a:latin typeface="Cambria Math" panose="02040503050406030204" pitchFamily="18" charset="0"/>
                                      </a:rPr>
                                      <m:t>𝐹</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1</m:t>
                                        </m:r>
                                      </m:sub>
                                    </m:sSub>
                                    <m:r>
                                      <m:rPr>
                                        <m:sty m:val="p"/>
                                      </m:rPr>
                                      <a:rPr lang="en-US" b="0" i="0" smtClean="0">
                                        <a:latin typeface="Cambria Math" panose="02040503050406030204" pitchFamily="18" charset="0"/>
                                      </a:rPr>
                                      <m:t>Δ</m:t>
                                    </m:r>
                                    <m:r>
                                      <a:rPr lang="en-US" b="0" i="1" smtClean="0">
                                        <a:latin typeface="Cambria Math" panose="02040503050406030204" pitchFamily="18" charset="0"/>
                                      </a:rPr>
                                      <m:t>𝑡</m:t>
                                    </m:r>
                                  </m:e>
                                  <m:e>
                                    <m:r>
                                      <a:rPr lang="en-US" b="0" i="1" smtClean="0">
                                        <a:latin typeface="Cambria Math" panose="02040503050406030204" pitchFamily="18" charset="0"/>
                                      </a:rPr>
                                      <m:t>0</m:t>
                                    </m:r>
                                  </m:e>
                                </m:eqArr>
                              </m:e>
                            </m:mr>
                          </m:m>
                        </m:e>
                      </m:d>
                    </m:oMath>
                  </m:oMathPara>
                </a14:m>
                <a:endParaRPr lang="en-US" dirty="0"/>
              </a:p>
            </p:txBody>
          </p:sp>
        </mc:Choice>
        <mc:Fallback xmlns="">
          <p:sp>
            <p:nvSpPr>
              <p:cNvPr id="118" name="TextBox 117">
                <a:extLst>
                  <a:ext uri="{FF2B5EF4-FFF2-40B4-BE49-F238E27FC236}">
                    <a16:creationId xmlns:a16="http://schemas.microsoft.com/office/drawing/2014/main" id="{00C80E43-C787-4AB7-8F0D-0429CB2D4BF0}"/>
                  </a:ext>
                </a:extLst>
              </p:cNvPr>
              <p:cNvSpPr txBox="1">
                <a:spLocks noRot="1" noChangeAspect="1" noMove="1" noResize="1" noEditPoints="1" noAdjustHandles="1" noChangeArrowheads="1" noChangeShapeType="1" noTextEdit="1"/>
              </p:cNvSpPr>
              <p:nvPr/>
            </p:nvSpPr>
            <p:spPr>
              <a:xfrm>
                <a:off x="6645649" y="2887354"/>
                <a:ext cx="2165016" cy="1070358"/>
              </a:xfrm>
              <a:prstGeom prst="rect">
                <a:avLst/>
              </a:prstGeom>
              <a:blipFill>
                <a:blip r:embed="rId15"/>
                <a:stretch>
                  <a:fillRect/>
                </a:stretch>
              </a:blipFill>
            </p:spPr>
            <p:txBody>
              <a:bodyPr/>
              <a:lstStyle/>
              <a:p>
                <a:r>
                  <a:rPr lang="en-US">
                    <a:noFill/>
                  </a:rPr>
                  <a:t> </a:t>
                </a:r>
              </a:p>
            </p:txBody>
          </p:sp>
        </mc:Fallback>
      </mc:AlternateContent>
      <p:sp>
        <p:nvSpPr>
          <p:cNvPr id="119" name="TextBox 118">
            <a:extLst>
              <a:ext uri="{FF2B5EF4-FFF2-40B4-BE49-F238E27FC236}">
                <a16:creationId xmlns:a16="http://schemas.microsoft.com/office/drawing/2014/main" id="{8BAF0273-B03B-4233-86E2-B287568C9359}"/>
              </a:ext>
            </a:extLst>
          </p:cNvPr>
          <p:cNvSpPr txBox="1"/>
          <p:nvPr/>
        </p:nvSpPr>
        <p:spPr>
          <a:xfrm>
            <a:off x="7170399" y="2518022"/>
            <a:ext cx="1044500" cy="369332"/>
          </a:xfrm>
          <a:prstGeom prst="rect">
            <a:avLst/>
          </a:prstGeom>
          <a:noFill/>
        </p:spPr>
        <p:txBody>
          <a:bodyPr wrap="square">
            <a:spAutoFit/>
          </a:bodyPr>
          <a:lstStyle/>
          <a:p>
            <a:r>
              <a:rPr lang="en-US" dirty="0"/>
              <a:t>Step 1 </a:t>
            </a:r>
          </a:p>
        </p:txBody>
      </p:sp>
      <p:sp>
        <p:nvSpPr>
          <p:cNvPr id="121" name="TextBox 120">
            <a:extLst>
              <a:ext uri="{FF2B5EF4-FFF2-40B4-BE49-F238E27FC236}">
                <a16:creationId xmlns:a16="http://schemas.microsoft.com/office/drawing/2014/main" id="{E5F40048-E63C-499C-B6CB-0CD9AE5D9587}"/>
              </a:ext>
            </a:extLst>
          </p:cNvPr>
          <p:cNvSpPr txBox="1"/>
          <p:nvPr/>
        </p:nvSpPr>
        <p:spPr>
          <a:xfrm>
            <a:off x="9438318" y="4387048"/>
            <a:ext cx="1044500" cy="369332"/>
          </a:xfrm>
          <a:prstGeom prst="rect">
            <a:avLst/>
          </a:prstGeom>
          <a:noFill/>
        </p:spPr>
        <p:txBody>
          <a:bodyPr wrap="square">
            <a:spAutoFit/>
          </a:bodyPr>
          <a:lstStyle/>
          <a:p>
            <a:r>
              <a:rPr lang="en-US" dirty="0"/>
              <a:t>Step 2</a:t>
            </a:r>
          </a:p>
        </p:txBody>
      </p:sp>
    </p:spTree>
    <p:extLst>
      <p:ext uri="{BB962C8B-B14F-4D97-AF65-F5344CB8AC3E}">
        <p14:creationId xmlns:p14="http://schemas.microsoft.com/office/powerpoint/2010/main" val="278692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6C480A-75E6-4F8A-8925-0051562AFC40}"/>
              </a:ext>
            </a:extLst>
          </p:cNvPr>
          <p:cNvPicPr>
            <a:picLocks noChangeAspect="1"/>
          </p:cNvPicPr>
          <p:nvPr/>
        </p:nvPicPr>
        <p:blipFill>
          <a:blip r:embed="rId2" cstate="print">
            <a:alphaModFix amt="10000"/>
            <a:extLst>
              <a:ext uri="{28A0092B-C50C-407E-A947-70E740481C1C}">
                <a14:useLocalDpi xmlns:a14="http://schemas.microsoft.com/office/drawing/2010/main" val="0"/>
              </a:ext>
            </a:extLst>
          </a:blip>
          <a:stretch>
            <a:fillRect/>
          </a:stretch>
        </p:blipFill>
        <p:spPr>
          <a:xfrm>
            <a:off x="3182726" y="595451"/>
            <a:ext cx="5450030" cy="5861211"/>
          </a:xfrm>
          <a:prstGeom prst="rect">
            <a:avLst/>
          </a:prstGeom>
        </p:spPr>
      </p:pic>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Example 02: A concrete example for explicit integration</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25</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678426" y="1283273"/>
            <a:ext cx="10815483" cy="5173388"/>
            <a:chOff x="575953" y="1253529"/>
            <a:chExt cx="5883215" cy="3560984"/>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Ex02: Solve using explicit time integration</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08D0970-7F33-4A60-9138-D6986BEC8078}"/>
                  </a:ext>
                </a:extLst>
              </p:cNvPr>
              <p:cNvSpPr txBox="1"/>
              <p:nvPr/>
            </p:nvSpPr>
            <p:spPr>
              <a:xfrm>
                <a:off x="678425" y="1750143"/>
                <a:ext cx="7199489" cy="4122609"/>
              </a:xfrm>
              <a:prstGeom prst="rect">
                <a:avLst/>
              </a:prstGeom>
              <a:noFill/>
            </p:spPr>
            <p:txBody>
              <a:bodyPr wrap="square" rtlCol="0">
                <a:noAutofit/>
              </a:bodyPr>
              <a:lstStyle/>
              <a:p>
                <a:r>
                  <a:rPr lang="en-US" sz="1400" dirty="0"/>
                  <a:t>File: </a:t>
                </a:r>
                <a:r>
                  <a:rPr lang="en-US" sz="1400" dirty="0" err="1"/>
                  <a:t>two_dof_system.m</a:t>
                </a:r>
                <a:endParaRPr lang="en-US" sz="1400" dirty="0"/>
              </a:p>
              <a:p>
                <a:endParaRPr lang="en-US" sz="1400" dirty="0"/>
              </a:p>
              <a:p>
                <a:pPr marL="342900" indent="-342900">
                  <a:spcAft>
                    <a:spcPts val="1200"/>
                  </a:spcAft>
                  <a:buFont typeface="+mj-lt"/>
                  <a:buAutoNum type="arabicPeriod"/>
                </a:pPr>
                <a:r>
                  <a:rPr lang="en-US" sz="1400" dirty="0"/>
                  <a:t>Use MATLAB to perform numerical integration of the 2-DOF system.</a:t>
                </a:r>
              </a:p>
              <a:p>
                <a:pPr marL="342900" indent="-342900">
                  <a:spcAft>
                    <a:spcPts val="1200"/>
                  </a:spcAft>
                  <a:buFont typeface="+mj-lt"/>
                  <a:buAutoNum type="arabicPeriod"/>
                </a:pPr>
                <a:r>
                  <a:rPr lang="en-US" sz="1400" dirty="0"/>
                  <a:t>Try different time steps.  What happens for </a:t>
                </a:r>
                <a14:m>
                  <m:oMath xmlns:m="http://schemas.openxmlformats.org/officeDocument/2006/math">
                    <m:r>
                      <m:rPr>
                        <m:sty m:val="p"/>
                      </m:rPr>
                      <a:rPr lang="en-US" sz="1400">
                        <a:latin typeface="Cambria Math" panose="02040503050406030204" pitchFamily="18" charset="0"/>
                      </a:rPr>
                      <m:t>Δ</m:t>
                    </m:r>
                    <m:r>
                      <a:rPr lang="en-US" sz="1400" i="1">
                        <a:latin typeface="Cambria Math" panose="02040503050406030204" pitchFamily="18" charset="0"/>
                      </a:rPr>
                      <m:t>𝑡</m:t>
                    </m:r>
                    <m:r>
                      <a:rPr lang="en-US" sz="1400" i="1">
                        <a:latin typeface="Cambria Math" panose="02040503050406030204" pitchFamily="18" charset="0"/>
                      </a:rPr>
                      <m:t>=0.01</m:t>
                    </m:r>
                  </m:oMath>
                </a14:m>
                <a:r>
                  <a:rPr lang="en-US" sz="1400" dirty="0"/>
                  <a:t>? </a:t>
                </a:r>
                <a14:m>
                  <m:oMath xmlns:m="http://schemas.openxmlformats.org/officeDocument/2006/math">
                    <m:r>
                      <m:rPr>
                        <m:sty m:val="p"/>
                      </m:rPr>
                      <a:rPr lang="en-US" sz="1400">
                        <a:latin typeface="Cambria Math" panose="02040503050406030204" pitchFamily="18" charset="0"/>
                      </a:rPr>
                      <m:t>Δ</m:t>
                    </m:r>
                    <m:r>
                      <a:rPr lang="en-US" sz="1400" i="1">
                        <a:latin typeface="Cambria Math" panose="02040503050406030204" pitchFamily="18" charset="0"/>
                      </a:rPr>
                      <m:t>𝑡</m:t>
                    </m:r>
                    <m:r>
                      <a:rPr lang="en-US" sz="1400" i="1">
                        <a:latin typeface="Cambria Math" panose="02040503050406030204" pitchFamily="18" charset="0"/>
                      </a:rPr>
                      <m:t>=0.1?</m:t>
                    </m:r>
                    <m:r>
                      <m:rPr>
                        <m:sty m:val="p"/>
                      </m:rPr>
                      <a:rPr lang="en-US" sz="1400">
                        <a:latin typeface="Cambria Math" panose="02040503050406030204" pitchFamily="18" charset="0"/>
                      </a:rPr>
                      <m:t>Δ</m:t>
                    </m:r>
                    <m:r>
                      <a:rPr lang="en-US" sz="1400" i="1">
                        <a:latin typeface="Cambria Math" panose="02040503050406030204" pitchFamily="18" charset="0"/>
                      </a:rPr>
                      <m:t>𝑡</m:t>
                    </m:r>
                    <m:r>
                      <a:rPr lang="en-US" sz="1400" i="1">
                        <a:latin typeface="Cambria Math" panose="02040503050406030204" pitchFamily="18" charset="0"/>
                      </a:rPr>
                      <m:t>=1.0</m:t>
                    </m:r>
                  </m:oMath>
                </a14:m>
                <a:r>
                  <a:rPr lang="en-US" sz="1400" dirty="0"/>
                  <a:t>?</a:t>
                </a:r>
              </a:p>
              <a:p>
                <a:pPr marL="342900" indent="-342900">
                  <a:spcAft>
                    <a:spcPts val="1200"/>
                  </a:spcAft>
                  <a:buFont typeface="+mj-lt"/>
                  <a:buAutoNum type="arabicPeriod"/>
                </a:pPr>
                <a:r>
                  <a:rPr lang="en-US" sz="1400" dirty="0"/>
                  <a:t>What are the likely final static displacements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𝑢</m:t>
                        </m:r>
                      </m:e>
                      <m:sub>
                        <m:r>
                          <a:rPr lang="en-US" sz="1400" i="1">
                            <a:latin typeface="Cambria Math" panose="02040503050406030204" pitchFamily="18" charset="0"/>
                          </a:rPr>
                          <m:t>1</m:t>
                        </m:r>
                      </m:sub>
                    </m:sSub>
                  </m:oMath>
                </a14:m>
                <a:r>
                  <a:rPr lang="en-US" sz="1400" dirty="0"/>
                  <a:t> and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𝑢</m:t>
                        </m:r>
                      </m:e>
                      <m:sub>
                        <m:r>
                          <a:rPr lang="en-US" sz="1400" i="1">
                            <a:latin typeface="Cambria Math" panose="02040503050406030204" pitchFamily="18" charset="0"/>
                          </a:rPr>
                          <m:t>2</m:t>
                        </m:r>
                      </m:sub>
                    </m:sSub>
                  </m:oMath>
                </a14:m>
                <a:r>
                  <a:rPr lang="en-US" sz="1400" dirty="0"/>
                  <a:t>?</a:t>
                </a:r>
              </a:p>
              <a:p>
                <a:pPr>
                  <a:spcAft>
                    <a:spcPts val="1200"/>
                  </a:spcAft>
                </a:pPr>
                <a:endParaRPr lang="en-US" sz="1400" dirty="0"/>
              </a:p>
              <a:p>
                <a:pPr>
                  <a:spcAft>
                    <a:spcPts val="1200"/>
                  </a:spcAft>
                </a:pPr>
                <a:r>
                  <a:rPr lang="en-US" sz="1400" b="1" dirty="0"/>
                  <a:t>Extra credit</a:t>
                </a:r>
                <a:r>
                  <a:rPr lang="en-US" sz="1400" dirty="0"/>
                  <a:t>: Add damping into the solution to reach a quasi-static state.  </a:t>
                </a:r>
                <a:r>
                  <a:rPr lang="en-US" sz="1400" i="1" dirty="0"/>
                  <a:t>Hint: damping forces are often proportional to velocity.</a:t>
                </a:r>
                <a:endParaRPr lang="en-US" sz="1400" dirty="0"/>
              </a:p>
            </p:txBody>
          </p:sp>
        </mc:Choice>
        <mc:Fallback xmlns="">
          <p:sp>
            <p:nvSpPr>
              <p:cNvPr id="5" name="TextBox 4">
                <a:extLst>
                  <a:ext uri="{FF2B5EF4-FFF2-40B4-BE49-F238E27FC236}">
                    <a16:creationId xmlns:a16="http://schemas.microsoft.com/office/drawing/2014/main" id="{408D0970-7F33-4A60-9138-D6986BEC8078}"/>
                  </a:ext>
                </a:extLst>
              </p:cNvPr>
              <p:cNvSpPr txBox="1">
                <a:spLocks noRot="1" noChangeAspect="1" noMove="1" noResize="1" noEditPoints="1" noAdjustHandles="1" noChangeArrowheads="1" noChangeShapeType="1" noTextEdit="1"/>
              </p:cNvSpPr>
              <p:nvPr/>
            </p:nvSpPr>
            <p:spPr>
              <a:xfrm>
                <a:off x="678425" y="1750143"/>
                <a:ext cx="7199489" cy="4122609"/>
              </a:xfrm>
              <a:prstGeom prst="rect">
                <a:avLst/>
              </a:prstGeom>
              <a:blipFill>
                <a:blip r:embed="rId3"/>
                <a:stretch>
                  <a:fillRect l="-423" t="-444"/>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0E7D3C2C-CA07-4DF8-9201-E04C5FAD667F}"/>
              </a:ext>
            </a:extLst>
          </p:cNvPr>
          <p:cNvSpPr txBox="1"/>
          <p:nvPr/>
        </p:nvSpPr>
        <p:spPr>
          <a:xfrm>
            <a:off x="728218" y="5161935"/>
            <a:ext cx="10735563" cy="1253612"/>
          </a:xfrm>
          <a:prstGeom prst="rect">
            <a:avLst/>
          </a:prstGeom>
          <a:noFill/>
        </p:spPr>
        <p:txBody>
          <a:bodyPr wrap="square" rtlCol="0">
            <a:noAutofit/>
          </a:bodyPr>
          <a:lstStyle/>
          <a:p>
            <a:pPr>
              <a:spcAft>
                <a:spcPts val="1200"/>
              </a:spcAft>
            </a:pPr>
            <a:endParaRPr lang="en-US" sz="1400" dirty="0"/>
          </a:p>
        </p:txBody>
      </p:sp>
      <p:grpSp>
        <p:nvGrpSpPr>
          <p:cNvPr id="29" name="Group 28">
            <a:extLst>
              <a:ext uri="{FF2B5EF4-FFF2-40B4-BE49-F238E27FC236}">
                <a16:creationId xmlns:a16="http://schemas.microsoft.com/office/drawing/2014/main" id="{C3FEF85A-6211-48EC-9A51-120F940436C1}"/>
              </a:ext>
            </a:extLst>
          </p:cNvPr>
          <p:cNvGrpSpPr/>
          <p:nvPr/>
        </p:nvGrpSpPr>
        <p:grpSpPr>
          <a:xfrm>
            <a:off x="7877914" y="2092598"/>
            <a:ext cx="2958841" cy="3511034"/>
            <a:chOff x="582303" y="1483663"/>
            <a:chExt cx="2958841" cy="3511034"/>
          </a:xfrm>
        </p:grpSpPr>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048FF6EB-2A93-4073-8C4F-B5CDA5B906C8}"/>
                    </a:ext>
                  </a:extLst>
                </p:cNvPr>
                <p:cNvSpPr/>
                <p:nvPr/>
              </p:nvSpPr>
              <p:spPr>
                <a:xfrm>
                  <a:off x="1656272" y="2199736"/>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6" name="Rectangle 5">
                  <a:extLst>
                    <a:ext uri="{FF2B5EF4-FFF2-40B4-BE49-F238E27FC236}">
                      <a16:creationId xmlns:a16="http://schemas.microsoft.com/office/drawing/2014/main" id="{D026C237-2D13-4C08-BDC5-8F689E9E4214}"/>
                    </a:ext>
                  </a:extLst>
                </p:cNvPr>
                <p:cNvSpPr>
                  <a:spLocks noRot="1" noChangeAspect="1" noMove="1" noResize="1" noEditPoints="1" noAdjustHandles="1" noChangeArrowheads="1" noChangeShapeType="1" noTextEdit="1"/>
                </p:cNvSpPr>
                <p:nvPr/>
              </p:nvSpPr>
              <p:spPr>
                <a:xfrm>
                  <a:off x="1656272" y="2199736"/>
                  <a:ext cx="1104181" cy="74166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63E74044-9D5C-491F-A46E-DC8331BFBDF3}"/>
                    </a:ext>
                  </a:extLst>
                </p:cNvPr>
                <p:cNvSpPr/>
                <p:nvPr/>
              </p:nvSpPr>
              <p:spPr>
                <a:xfrm>
                  <a:off x="1668730" y="3517314"/>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oMath>
                    </m:oMathPara>
                  </a14:m>
                  <a:endParaRPr lang="en-US" dirty="0"/>
                </a:p>
              </p:txBody>
            </p:sp>
          </mc:Choice>
          <mc:Fallback xmlns="">
            <p:sp>
              <p:nvSpPr>
                <p:cNvPr id="7" name="Rectangle 6">
                  <a:extLst>
                    <a:ext uri="{FF2B5EF4-FFF2-40B4-BE49-F238E27FC236}">
                      <a16:creationId xmlns:a16="http://schemas.microsoft.com/office/drawing/2014/main" id="{28BEEE40-D5D8-4D2A-95C1-8DEB77218D23}"/>
                    </a:ext>
                  </a:extLst>
                </p:cNvPr>
                <p:cNvSpPr>
                  <a:spLocks noRot="1" noChangeAspect="1" noMove="1" noResize="1" noEditPoints="1" noAdjustHandles="1" noChangeArrowheads="1" noChangeShapeType="1" noTextEdit="1"/>
                </p:cNvSpPr>
                <p:nvPr/>
              </p:nvSpPr>
              <p:spPr>
                <a:xfrm>
                  <a:off x="1668730" y="3517314"/>
                  <a:ext cx="1104181" cy="741662"/>
                </a:xfrm>
                <a:prstGeom prst="rect">
                  <a:avLst/>
                </a:prstGeom>
                <a:blipFill>
                  <a:blip r:embed="rId5"/>
                  <a:stretch>
                    <a:fillRect/>
                  </a:stretch>
                </a:blipFill>
              </p:spPr>
              <p:txBody>
                <a:bodyPr/>
                <a:lstStyle/>
                <a:p>
                  <a:r>
                    <a:rPr lang="en-US">
                      <a:noFill/>
                    </a:rPr>
                    <a:t> </a:t>
                  </a:r>
                </a:p>
              </p:txBody>
            </p:sp>
          </mc:Fallback>
        </mc:AlternateContent>
        <p:grpSp>
          <p:nvGrpSpPr>
            <p:cNvPr id="51" name="Group 50">
              <a:extLst>
                <a:ext uri="{FF2B5EF4-FFF2-40B4-BE49-F238E27FC236}">
                  <a16:creationId xmlns:a16="http://schemas.microsoft.com/office/drawing/2014/main" id="{2E2A890F-54B9-494F-AFB8-F368F080AF94}"/>
                </a:ext>
              </a:extLst>
            </p:cNvPr>
            <p:cNvGrpSpPr/>
            <p:nvPr/>
          </p:nvGrpSpPr>
          <p:grpSpPr>
            <a:xfrm>
              <a:off x="835325" y="4839422"/>
              <a:ext cx="2705819" cy="155275"/>
              <a:chOff x="762000" y="4894059"/>
              <a:chExt cx="2705819" cy="155275"/>
            </a:xfrm>
          </p:grpSpPr>
          <p:cxnSp>
            <p:nvCxnSpPr>
              <p:cNvPr id="76" name="Straight Connector 75">
                <a:extLst>
                  <a:ext uri="{FF2B5EF4-FFF2-40B4-BE49-F238E27FC236}">
                    <a16:creationId xmlns:a16="http://schemas.microsoft.com/office/drawing/2014/main" id="{5F3E6262-FCC6-4ED6-94BA-2C396C97B2D5}"/>
                  </a:ext>
                </a:extLst>
              </p:cNvPr>
              <p:cNvCxnSpPr>
                <a:cxnSpLocks/>
              </p:cNvCxnSpPr>
              <p:nvPr/>
            </p:nvCxnSpPr>
            <p:spPr>
              <a:xfrm flipV="1">
                <a:off x="762000" y="4894059"/>
                <a:ext cx="2705819" cy="5745"/>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49127E8-7A37-493D-9E0C-6AF59E2F5BAF}"/>
                  </a:ext>
                </a:extLst>
              </p:cNvPr>
              <p:cNvCxnSpPr>
                <a:cxnSpLocks/>
              </p:cNvCxnSpPr>
              <p:nvPr/>
            </p:nvCxnSpPr>
            <p:spPr>
              <a:xfrm flipH="1">
                <a:off x="76200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29A1AA0-75EF-45D4-8656-4DA7C6247579}"/>
                  </a:ext>
                </a:extLst>
              </p:cNvPr>
              <p:cNvCxnSpPr>
                <a:cxnSpLocks/>
              </p:cNvCxnSpPr>
              <p:nvPr/>
            </p:nvCxnSpPr>
            <p:spPr>
              <a:xfrm flipH="1">
                <a:off x="92868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29752BA-6A4C-4619-BA16-D2BD669EBE31}"/>
                  </a:ext>
                </a:extLst>
              </p:cNvPr>
              <p:cNvCxnSpPr>
                <a:cxnSpLocks/>
              </p:cNvCxnSpPr>
              <p:nvPr/>
            </p:nvCxnSpPr>
            <p:spPr>
              <a:xfrm flipH="1">
                <a:off x="109536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DCF3FB9-967A-473F-9E92-63A7EB4EB9FE}"/>
                  </a:ext>
                </a:extLst>
              </p:cNvPr>
              <p:cNvCxnSpPr>
                <a:cxnSpLocks/>
              </p:cNvCxnSpPr>
              <p:nvPr/>
            </p:nvCxnSpPr>
            <p:spPr>
              <a:xfrm flipH="1">
                <a:off x="126204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B4BCF90-722E-404C-B04D-055EA70C2A05}"/>
                  </a:ext>
                </a:extLst>
              </p:cNvPr>
              <p:cNvCxnSpPr>
                <a:cxnSpLocks/>
              </p:cNvCxnSpPr>
              <p:nvPr/>
            </p:nvCxnSpPr>
            <p:spPr>
              <a:xfrm flipH="1">
                <a:off x="142872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5E91881-D449-4274-9DF1-3F0C3245B053}"/>
                  </a:ext>
                </a:extLst>
              </p:cNvPr>
              <p:cNvCxnSpPr>
                <a:cxnSpLocks/>
              </p:cNvCxnSpPr>
              <p:nvPr/>
            </p:nvCxnSpPr>
            <p:spPr>
              <a:xfrm flipH="1">
                <a:off x="1595405"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20E89F4-9627-4B64-A0C0-F15BEEED5C5F}"/>
                  </a:ext>
                </a:extLst>
              </p:cNvPr>
              <p:cNvCxnSpPr>
                <a:cxnSpLocks/>
              </p:cNvCxnSpPr>
              <p:nvPr/>
            </p:nvCxnSpPr>
            <p:spPr>
              <a:xfrm flipH="1">
                <a:off x="1762086"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AECBF04-ED83-4247-9713-6CFFDF7FB7E5}"/>
                  </a:ext>
                </a:extLst>
              </p:cNvPr>
              <p:cNvCxnSpPr>
                <a:cxnSpLocks/>
              </p:cNvCxnSpPr>
              <p:nvPr/>
            </p:nvCxnSpPr>
            <p:spPr>
              <a:xfrm flipH="1">
                <a:off x="1928767"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7496441-0362-4DC6-BCCE-98054DA311A6}"/>
                  </a:ext>
                </a:extLst>
              </p:cNvPr>
              <p:cNvCxnSpPr>
                <a:cxnSpLocks/>
              </p:cNvCxnSpPr>
              <p:nvPr/>
            </p:nvCxnSpPr>
            <p:spPr>
              <a:xfrm flipH="1">
                <a:off x="2095448"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8071198-D613-4E27-AB94-378349B0FACD}"/>
                  </a:ext>
                </a:extLst>
              </p:cNvPr>
              <p:cNvCxnSpPr>
                <a:cxnSpLocks/>
              </p:cNvCxnSpPr>
              <p:nvPr/>
            </p:nvCxnSpPr>
            <p:spPr>
              <a:xfrm flipH="1">
                <a:off x="2262129"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B5F75B9-368E-4E0D-BA01-6440A6DEF8F2}"/>
                  </a:ext>
                </a:extLst>
              </p:cNvPr>
              <p:cNvCxnSpPr>
                <a:cxnSpLocks/>
              </p:cNvCxnSpPr>
              <p:nvPr/>
            </p:nvCxnSpPr>
            <p:spPr>
              <a:xfrm flipH="1">
                <a:off x="242881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C54C311-DB34-4BF1-B3DA-3F3448B284C7}"/>
                  </a:ext>
                </a:extLst>
              </p:cNvPr>
              <p:cNvCxnSpPr>
                <a:cxnSpLocks/>
              </p:cNvCxnSpPr>
              <p:nvPr/>
            </p:nvCxnSpPr>
            <p:spPr>
              <a:xfrm flipH="1">
                <a:off x="259549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946A9A2-48B7-4B38-9362-0A1B3389244D}"/>
                  </a:ext>
                </a:extLst>
              </p:cNvPr>
              <p:cNvCxnSpPr>
                <a:cxnSpLocks/>
              </p:cNvCxnSpPr>
              <p:nvPr/>
            </p:nvCxnSpPr>
            <p:spPr>
              <a:xfrm flipH="1">
                <a:off x="276217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F392935-08D2-400E-A4D9-F2986019EC25}"/>
                  </a:ext>
                </a:extLst>
              </p:cNvPr>
              <p:cNvCxnSpPr>
                <a:cxnSpLocks/>
              </p:cNvCxnSpPr>
              <p:nvPr/>
            </p:nvCxnSpPr>
            <p:spPr>
              <a:xfrm flipH="1">
                <a:off x="292885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1307890-2F89-4F02-AD13-2C1C376C006F}"/>
                  </a:ext>
                </a:extLst>
              </p:cNvPr>
              <p:cNvCxnSpPr>
                <a:cxnSpLocks/>
              </p:cNvCxnSpPr>
              <p:nvPr/>
            </p:nvCxnSpPr>
            <p:spPr>
              <a:xfrm flipH="1">
                <a:off x="309553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73EC53C1-9674-4919-925D-BD0026D32C4B}"/>
                  </a:ext>
                </a:extLst>
              </p:cNvPr>
              <p:cNvCxnSpPr>
                <a:cxnSpLocks/>
              </p:cNvCxnSpPr>
              <p:nvPr/>
            </p:nvCxnSpPr>
            <p:spPr>
              <a:xfrm flipH="1">
                <a:off x="326222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6643A110-9B14-4DB5-93FD-57ADA13AB150}"/>
                </a:ext>
              </a:extLst>
            </p:cNvPr>
            <p:cNvGrpSpPr/>
            <p:nvPr/>
          </p:nvGrpSpPr>
          <p:grpSpPr>
            <a:xfrm>
              <a:off x="2102734" y="2941398"/>
              <a:ext cx="283041" cy="566677"/>
              <a:chOff x="2102734" y="2941398"/>
              <a:chExt cx="283041" cy="566677"/>
            </a:xfrm>
          </p:grpSpPr>
          <p:cxnSp>
            <p:nvCxnSpPr>
              <p:cNvPr id="69" name="Straight Connector 68">
                <a:extLst>
                  <a:ext uri="{FF2B5EF4-FFF2-40B4-BE49-F238E27FC236}">
                    <a16:creationId xmlns:a16="http://schemas.microsoft.com/office/drawing/2014/main" id="{B48358F5-5AFD-4528-BB0F-4A732CB2BA71}"/>
                  </a:ext>
                </a:extLst>
              </p:cNvPr>
              <p:cNvCxnSpPr>
                <a:stCxn id="49" idx="2"/>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1EBFD25-7255-43FF-B2A2-39529E1FFCEC}"/>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F2B7740-7BE6-448D-8A09-000E7ED73A82}"/>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8230832-3B8F-4A67-B534-9B3087C85FFD}"/>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EF3E0EA-CABE-4D29-90D0-77466926E6A1}"/>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D8A68F0-B858-48FA-8CE1-459971C192A2}"/>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4BBFA8E-8A14-45FA-A320-0A5FA90088B9}"/>
                  </a:ext>
                </a:extLst>
              </p:cNvPr>
              <p:cNvCxnSpPr>
                <a:cxnSpLocks/>
              </p:cNvCxnSpPr>
              <p:nvPr/>
            </p:nvCxnSpPr>
            <p:spPr>
              <a:xfrm>
                <a:off x="2247900" y="3367088"/>
                <a:ext cx="720" cy="1409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BAC2F72-638F-44CB-934C-D3C261A4B161}"/>
                </a:ext>
              </a:extLst>
            </p:cNvPr>
            <p:cNvGrpSpPr/>
            <p:nvPr/>
          </p:nvGrpSpPr>
          <p:grpSpPr>
            <a:xfrm>
              <a:off x="2117981" y="4258976"/>
              <a:ext cx="283041" cy="573820"/>
              <a:chOff x="2102734" y="2941398"/>
              <a:chExt cx="283041" cy="573820"/>
            </a:xfrm>
          </p:grpSpPr>
          <p:cxnSp>
            <p:nvCxnSpPr>
              <p:cNvPr id="62" name="Straight Connector 61">
                <a:extLst>
                  <a:ext uri="{FF2B5EF4-FFF2-40B4-BE49-F238E27FC236}">
                    <a16:creationId xmlns:a16="http://schemas.microsoft.com/office/drawing/2014/main" id="{5F19C75E-DE23-4603-939C-A35BC2724B46}"/>
                  </a:ext>
                </a:extLst>
              </p:cNvPr>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99D2EE9-F7EF-4DEB-A3CE-1D0CC0412269}"/>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6034103-B4CF-48F0-A5C1-9E50D5829718}"/>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33DC908-8106-42C4-B910-ABA811B20732}"/>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66E31FE-384B-4C90-AE86-B4817273BB73}"/>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B94CEBB-42A6-4E10-A8E7-B21B3524CB99}"/>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4A0F009-B7E6-40AF-9C30-F35C18531FCA}"/>
                  </a:ext>
                </a:extLst>
              </p:cNvPr>
              <p:cNvCxnSpPr>
                <a:cxnSpLocks/>
              </p:cNvCxnSpPr>
              <p:nvPr/>
            </p:nvCxnSpPr>
            <p:spPr>
              <a:xfrm flipH="1">
                <a:off x="2246239" y="3363874"/>
                <a:ext cx="2" cy="151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9058823D-C6EF-4B29-BC4C-9865E16D6D03}"/>
                    </a:ext>
                  </a:extLst>
                </p:cNvPr>
                <p:cNvSpPr txBox="1"/>
                <p:nvPr/>
              </p:nvSpPr>
              <p:spPr>
                <a:xfrm>
                  <a:off x="2418046" y="3027003"/>
                  <a:ext cx="4726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oMath>
                    </m:oMathPara>
                  </a14:m>
                  <a:endParaRPr lang="en-US" dirty="0"/>
                </a:p>
              </p:txBody>
            </p:sp>
          </mc:Choice>
          <mc:Fallback xmlns="">
            <p:sp>
              <p:nvSpPr>
                <p:cNvPr id="11" name="TextBox 10">
                  <a:extLst>
                    <a:ext uri="{FF2B5EF4-FFF2-40B4-BE49-F238E27FC236}">
                      <a16:creationId xmlns:a16="http://schemas.microsoft.com/office/drawing/2014/main" id="{FCD39D50-E5DD-40C4-9C0C-1AD8FE60F814}"/>
                    </a:ext>
                  </a:extLst>
                </p:cNvPr>
                <p:cNvSpPr txBox="1">
                  <a:spLocks noRot="1" noChangeAspect="1" noMove="1" noResize="1" noEditPoints="1" noAdjustHandles="1" noChangeArrowheads="1" noChangeShapeType="1" noTextEdit="1"/>
                </p:cNvSpPr>
                <p:nvPr/>
              </p:nvSpPr>
              <p:spPr>
                <a:xfrm>
                  <a:off x="2418046" y="3027003"/>
                  <a:ext cx="472629"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98E608F-AA3D-4DA8-9F80-B4DD0608430F}"/>
                    </a:ext>
                  </a:extLst>
                </p:cNvPr>
                <p:cNvSpPr txBox="1"/>
                <p:nvPr/>
              </p:nvSpPr>
              <p:spPr>
                <a:xfrm>
                  <a:off x="2452140" y="4372726"/>
                  <a:ext cx="4779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oMath>
                    </m:oMathPara>
                  </a14:m>
                  <a:endParaRPr lang="en-US" dirty="0"/>
                </a:p>
              </p:txBody>
            </p:sp>
          </mc:Choice>
          <mc:Fallback xmlns="">
            <p:sp>
              <p:nvSpPr>
                <p:cNvPr id="12" name="TextBox 11">
                  <a:extLst>
                    <a:ext uri="{FF2B5EF4-FFF2-40B4-BE49-F238E27FC236}">
                      <a16:creationId xmlns:a16="http://schemas.microsoft.com/office/drawing/2014/main" id="{F2AAF285-CFB1-4392-9A42-AA631A8D6D9E}"/>
                    </a:ext>
                  </a:extLst>
                </p:cNvPr>
                <p:cNvSpPr txBox="1">
                  <a:spLocks noRot="1" noChangeAspect="1" noMove="1" noResize="1" noEditPoints="1" noAdjustHandles="1" noChangeArrowheads="1" noChangeShapeType="1" noTextEdit="1"/>
                </p:cNvSpPr>
                <p:nvPr/>
              </p:nvSpPr>
              <p:spPr>
                <a:xfrm>
                  <a:off x="2452140" y="4372726"/>
                  <a:ext cx="477951" cy="369332"/>
                </a:xfrm>
                <a:prstGeom prst="rect">
                  <a:avLst/>
                </a:prstGeom>
                <a:blipFill>
                  <a:blip r:embed="rId7"/>
                  <a:stretch>
                    <a:fillRect/>
                  </a:stretch>
                </a:blipFill>
              </p:spPr>
              <p:txBody>
                <a:bodyPr/>
                <a:lstStyle/>
                <a:p>
                  <a:r>
                    <a:rPr lang="en-US">
                      <a:noFill/>
                    </a:rPr>
                    <a:t> </a:t>
                  </a:r>
                </a:p>
              </p:txBody>
            </p:sp>
          </mc:Fallback>
        </mc:AlternateContent>
        <p:cxnSp>
          <p:nvCxnSpPr>
            <p:cNvPr id="56" name="Straight Arrow Connector 55">
              <a:extLst>
                <a:ext uri="{FF2B5EF4-FFF2-40B4-BE49-F238E27FC236}">
                  <a16:creationId xmlns:a16="http://schemas.microsoft.com/office/drawing/2014/main" id="{DCD5B652-8EB4-46A8-98E6-25239E56A8CC}"/>
                </a:ext>
              </a:extLst>
            </p:cNvPr>
            <p:cNvCxnSpPr>
              <a:cxnSpLocks/>
              <a:endCxn id="49" idx="0"/>
            </p:cNvCxnSpPr>
            <p:nvPr/>
          </p:nvCxnSpPr>
          <p:spPr>
            <a:xfrm>
              <a:off x="2208362" y="1839148"/>
              <a:ext cx="1" cy="360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C38B66B1-81B3-476E-8BDB-7E35E6F51B21}"/>
                </a:ext>
              </a:extLst>
            </p:cNvPr>
            <p:cNvCxnSpPr>
              <a:cxnSpLocks/>
              <a:stCxn id="49" idx="1"/>
            </p:cNvCxnSpPr>
            <p:nvPr/>
          </p:nvCxnSpPr>
          <p:spPr>
            <a:xfrm rot="10800000">
              <a:off x="1052328" y="2199737"/>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0ACB25E4-C125-4478-8ED2-0DB3FB97CE51}"/>
                </a:ext>
              </a:extLst>
            </p:cNvPr>
            <p:cNvCxnSpPr>
              <a:cxnSpLocks/>
            </p:cNvCxnSpPr>
            <p:nvPr/>
          </p:nvCxnSpPr>
          <p:spPr>
            <a:xfrm rot="10800000">
              <a:off x="1052328" y="3508075"/>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D700308E-D5BD-4523-A774-8EB51211E5E9}"/>
                    </a:ext>
                  </a:extLst>
                </p:cNvPr>
                <p:cNvSpPr txBox="1"/>
                <p:nvPr/>
              </p:nvSpPr>
              <p:spPr>
                <a:xfrm>
                  <a:off x="582303" y="2159690"/>
                  <a:ext cx="4790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oMath>
                    </m:oMathPara>
                  </a14:m>
                  <a:endParaRPr lang="en-US" dirty="0"/>
                </a:p>
              </p:txBody>
            </p:sp>
          </mc:Choice>
          <mc:Fallback xmlns="">
            <p:sp>
              <p:nvSpPr>
                <p:cNvPr id="16" name="TextBox 15">
                  <a:extLst>
                    <a:ext uri="{FF2B5EF4-FFF2-40B4-BE49-F238E27FC236}">
                      <a16:creationId xmlns:a16="http://schemas.microsoft.com/office/drawing/2014/main" id="{94537705-B826-41B5-945D-72488BB736A6}"/>
                    </a:ext>
                  </a:extLst>
                </p:cNvPr>
                <p:cNvSpPr txBox="1">
                  <a:spLocks noRot="1" noChangeAspect="1" noMove="1" noResize="1" noEditPoints="1" noAdjustHandles="1" noChangeArrowheads="1" noChangeShapeType="1" noTextEdit="1"/>
                </p:cNvSpPr>
                <p:nvPr/>
              </p:nvSpPr>
              <p:spPr>
                <a:xfrm>
                  <a:off x="582303" y="2159690"/>
                  <a:ext cx="479041"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6E3B549F-F552-4B45-AC55-8F1A16358DAB}"/>
                    </a:ext>
                  </a:extLst>
                </p:cNvPr>
                <p:cNvSpPr txBox="1"/>
                <p:nvPr/>
              </p:nvSpPr>
              <p:spPr>
                <a:xfrm>
                  <a:off x="608937" y="3478783"/>
                  <a:ext cx="4843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oMath>
                    </m:oMathPara>
                  </a14:m>
                  <a:endParaRPr lang="en-US" dirty="0"/>
                </a:p>
              </p:txBody>
            </p:sp>
          </mc:Choice>
          <mc:Fallback xmlns="">
            <p:sp>
              <p:nvSpPr>
                <p:cNvPr id="17" name="TextBox 16">
                  <a:extLst>
                    <a:ext uri="{FF2B5EF4-FFF2-40B4-BE49-F238E27FC236}">
                      <a16:creationId xmlns:a16="http://schemas.microsoft.com/office/drawing/2014/main" id="{31863353-06B4-4769-BB0B-9AD82D4FC5AB}"/>
                    </a:ext>
                  </a:extLst>
                </p:cNvPr>
                <p:cNvSpPr txBox="1">
                  <a:spLocks noRot="1" noChangeAspect="1" noMove="1" noResize="1" noEditPoints="1" noAdjustHandles="1" noChangeArrowheads="1" noChangeShapeType="1" noTextEdit="1"/>
                </p:cNvSpPr>
                <p:nvPr/>
              </p:nvSpPr>
              <p:spPr>
                <a:xfrm>
                  <a:off x="608937" y="3478783"/>
                  <a:ext cx="484363"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27621DE2-0B6B-4380-A6D6-68C0832A3E46}"/>
                    </a:ext>
                  </a:extLst>
                </p:cNvPr>
                <p:cNvSpPr txBox="1"/>
                <p:nvPr/>
              </p:nvSpPr>
              <p:spPr>
                <a:xfrm>
                  <a:off x="1946647" y="1483663"/>
                  <a:ext cx="60250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oMath>
                    </m:oMathPara>
                  </a14:m>
                  <a:endParaRPr lang="en-US" dirty="0"/>
                </a:p>
              </p:txBody>
            </p:sp>
          </mc:Choice>
          <mc:Fallback xmlns="">
            <p:sp>
              <p:nvSpPr>
                <p:cNvPr id="18" name="TextBox 17">
                  <a:extLst>
                    <a:ext uri="{FF2B5EF4-FFF2-40B4-BE49-F238E27FC236}">
                      <a16:creationId xmlns:a16="http://schemas.microsoft.com/office/drawing/2014/main" id="{C8130415-D070-4C5F-A36F-52B2BD114392}"/>
                    </a:ext>
                  </a:extLst>
                </p:cNvPr>
                <p:cNvSpPr txBox="1">
                  <a:spLocks noRot="1" noChangeAspect="1" noMove="1" noResize="1" noEditPoints="1" noAdjustHandles="1" noChangeArrowheads="1" noChangeShapeType="1" noTextEdit="1"/>
                </p:cNvSpPr>
                <p:nvPr/>
              </p:nvSpPr>
              <p:spPr>
                <a:xfrm>
                  <a:off x="1946647" y="1483663"/>
                  <a:ext cx="602505" cy="369332"/>
                </a:xfrm>
                <a:prstGeom prst="rect">
                  <a:avLst/>
                </a:prstGeom>
                <a:blipFill>
                  <a:blip r:embed="rId10"/>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7AB2DC01-E4B8-4469-80EC-682159F70D8C}"/>
                  </a:ext>
                </a:extLst>
              </p:cNvPr>
              <p:cNvSpPr txBox="1"/>
              <p:nvPr/>
            </p:nvSpPr>
            <p:spPr>
              <a:xfrm>
                <a:off x="6008994" y="5963153"/>
                <a:ext cx="6045200" cy="369332"/>
              </a:xfrm>
              <a:prstGeom prst="rect">
                <a:avLst/>
              </a:prstGeom>
              <a:noFill/>
            </p:spPr>
            <p:txBody>
              <a:bodyPr wrap="square" rtlCol="0">
                <a:spAutoFit/>
              </a:bodyPr>
              <a:lstStyle/>
              <a:p>
                <a:r>
                  <a:rPr lang="en-US" dirty="0"/>
                  <a:t>Let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a14:m>
                <a:r>
                  <a:rPr lang="en-US" dirty="0"/>
                  <a:t>0.5,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𝑘</m:t>
                        </m:r>
                      </m:e>
                      <m:sub>
                        <m:r>
                          <a:rPr lang="en-US" i="1">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r>
                      <a:rPr lang="en-US" b="0" i="1" smtClean="0">
                        <a:latin typeface="Cambria Math" panose="02040503050406030204" pitchFamily="18" charset="0"/>
                      </a:rPr>
                      <m:t>=1, </m:t>
                    </m:r>
                    <m:r>
                      <a:rPr lang="en-US" b="0" i="1" smtClean="0">
                        <a:latin typeface="Cambria Math" panose="02040503050406030204" pitchFamily="18" charset="0"/>
                      </a:rPr>
                      <m:t>𝐹</m:t>
                    </m:r>
                    <m:r>
                      <a:rPr lang="en-US" b="0" i="1" smtClean="0">
                        <a:latin typeface="Cambria Math" panose="02040503050406030204" pitchFamily="18" charset="0"/>
                      </a:rPr>
                      <m:t>=−0.1, </m:t>
                    </m:r>
                    <m:r>
                      <m:rPr>
                        <m:sty m:val="p"/>
                      </m:rPr>
                      <a:rPr lang="en-US" b="0" i="0" smtClean="0">
                        <a:latin typeface="Cambria Math" panose="02040503050406030204" pitchFamily="18" charset="0"/>
                      </a:rPr>
                      <m:t>Δ</m:t>
                    </m:r>
                    <m:r>
                      <a:rPr lang="en-US" b="0" i="1" smtClean="0">
                        <a:latin typeface="Cambria Math" panose="02040503050406030204" pitchFamily="18" charset="0"/>
                      </a:rPr>
                      <m:t>𝑡</m:t>
                    </m:r>
                    <m:r>
                      <a:rPr lang="en-US" b="0" i="1" smtClean="0">
                        <a:latin typeface="Cambria Math" panose="02040503050406030204" pitchFamily="18" charset="0"/>
                      </a:rPr>
                      <m:t>=0.01</m:t>
                    </m:r>
                  </m:oMath>
                </a14:m>
                <a:endParaRPr lang="en-US" dirty="0"/>
              </a:p>
            </p:txBody>
          </p:sp>
        </mc:Choice>
        <mc:Fallback xmlns="">
          <p:sp>
            <p:nvSpPr>
              <p:cNvPr id="93" name="TextBox 92">
                <a:extLst>
                  <a:ext uri="{FF2B5EF4-FFF2-40B4-BE49-F238E27FC236}">
                    <a16:creationId xmlns:a16="http://schemas.microsoft.com/office/drawing/2014/main" id="{7AB2DC01-E4B8-4469-80EC-682159F70D8C}"/>
                  </a:ext>
                </a:extLst>
              </p:cNvPr>
              <p:cNvSpPr txBox="1">
                <a:spLocks noRot="1" noChangeAspect="1" noMove="1" noResize="1" noEditPoints="1" noAdjustHandles="1" noChangeArrowheads="1" noChangeShapeType="1" noTextEdit="1"/>
              </p:cNvSpPr>
              <p:nvPr/>
            </p:nvSpPr>
            <p:spPr>
              <a:xfrm>
                <a:off x="6008994" y="5963153"/>
                <a:ext cx="6045200" cy="369332"/>
              </a:xfrm>
              <a:prstGeom prst="rect">
                <a:avLst/>
              </a:prstGeom>
              <a:blipFill>
                <a:blip r:embed="rId11"/>
                <a:stretch>
                  <a:fillRect l="-908" t="-8197" b="-24590"/>
                </a:stretch>
              </a:blipFill>
            </p:spPr>
            <p:txBody>
              <a:bodyPr/>
              <a:lstStyle/>
              <a:p>
                <a:r>
                  <a:rPr lang="en-US">
                    <a:noFill/>
                  </a:rPr>
                  <a:t> </a:t>
                </a:r>
              </a:p>
            </p:txBody>
          </p:sp>
        </mc:Fallback>
      </mc:AlternateContent>
      <p:pic>
        <p:nvPicPr>
          <p:cNvPr id="94" name="Picture 93">
            <a:extLst>
              <a:ext uri="{FF2B5EF4-FFF2-40B4-BE49-F238E27FC236}">
                <a16:creationId xmlns:a16="http://schemas.microsoft.com/office/drawing/2014/main" id="{AA6BA7CC-9EC7-4A82-BF18-5F846146B01A}"/>
              </a:ext>
            </a:extLst>
          </p:cNvPr>
          <p:cNvPicPr>
            <a:picLocks noChangeAspect="1"/>
          </p:cNvPicPr>
          <p:nvPr/>
        </p:nvPicPr>
        <p:blipFill>
          <a:blip r:embed="rId12"/>
          <a:stretch>
            <a:fillRect/>
          </a:stretch>
        </p:blipFill>
        <p:spPr>
          <a:xfrm>
            <a:off x="10909175" y="1323274"/>
            <a:ext cx="455762" cy="409525"/>
          </a:xfrm>
          <a:prstGeom prst="rect">
            <a:avLst/>
          </a:prstGeom>
        </p:spPr>
      </p:pic>
    </p:spTree>
    <p:extLst>
      <p:ext uri="{BB962C8B-B14F-4D97-AF65-F5344CB8AC3E}">
        <p14:creationId xmlns:p14="http://schemas.microsoft.com/office/powerpoint/2010/main" val="10862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9B0F3-F031-46AE-B6FB-8197528EB0CF}"/>
              </a:ext>
            </a:extLst>
          </p:cNvPr>
          <p:cNvSpPr>
            <a:spLocks noGrp="1"/>
          </p:cNvSpPr>
          <p:nvPr>
            <p:ph type="title"/>
          </p:nvPr>
        </p:nvSpPr>
        <p:spPr/>
        <p:txBody>
          <a:bodyPr/>
          <a:lstStyle/>
          <a:p>
            <a:r>
              <a:rPr lang="en-US" dirty="0"/>
              <a:t>The explicit solve: a numerical solution</a:t>
            </a:r>
          </a:p>
        </p:txBody>
      </p:sp>
      <p:sp>
        <p:nvSpPr>
          <p:cNvPr id="4" name="Slide Number Placeholder 3">
            <a:extLst>
              <a:ext uri="{FF2B5EF4-FFF2-40B4-BE49-F238E27FC236}">
                <a16:creationId xmlns:a16="http://schemas.microsoft.com/office/drawing/2014/main" id="{D7B19E49-6EB8-413A-B02F-A07FC2FFAAC3}"/>
              </a:ext>
            </a:extLst>
          </p:cNvPr>
          <p:cNvSpPr>
            <a:spLocks noGrp="1"/>
          </p:cNvSpPr>
          <p:nvPr>
            <p:ph type="sldNum" sz="quarter" idx="4"/>
          </p:nvPr>
        </p:nvSpPr>
        <p:spPr/>
        <p:txBody>
          <a:bodyPr/>
          <a:lstStyle/>
          <a:p>
            <a:pPr algn="ctr"/>
            <a:fld id="{F6B149FD-26F7-3645-B4E7-BA8B8CC5EEA8}" type="slidenum">
              <a:rPr lang="en-US" smtClean="0"/>
              <a:pPr algn="ctr"/>
              <a:t>26</a:t>
            </a:fld>
            <a:endParaRPr lang="en-US" dirty="0"/>
          </a:p>
        </p:txBody>
      </p:sp>
      <p:pic>
        <p:nvPicPr>
          <p:cNvPr id="53" name="Picture 52">
            <a:extLst>
              <a:ext uri="{FF2B5EF4-FFF2-40B4-BE49-F238E27FC236}">
                <a16:creationId xmlns:a16="http://schemas.microsoft.com/office/drawing/2014/main" id="{4FF3A7A2-10B5-42CB-BF92-8B46C6424DFF}"/>
              </a:ext>
            </a:extLst>
          </p:cNvPr>
          <p:cNvPicPr>
            <a:picLocks noChangeAspect="1"/>
          </p:cNvPicPr>
          <p:nvPr/>
        </p:nvPicPr>
        <p:blipFill>
          <a:blip r:embed="rId2"/>
          <a:stretch>
            <a:fillRect/>
          </a:stretch>
        </p:blipFill>
        <p:spPr>
          <a:xfrm>
            <a:off x="762000" y="798240"/>
            <a:ext cx="4934639" cy="3896269"/>
          </a:xfrm>
          <a:prstGeom prst="rect">
            <a:avLst/>
          </a:prstGeom>
        </p:spPr>
      </p:pic>
      <p:pic>
        <p:nvPicPr>
          <p:cNvPr id="56" name="Picture 55">
            <a:extLst>
              <a:ext uri="{FF2B5EF4-FFF2-40B4-BE49-F238E27FC236}">
                <a16:creationId xmlns:a16="http://schemas.microsoft.com/office/drawing/2014/main" id="{C6BD20F6-3D3B-4BED-B88E-90B6A87EEF5F}"/>
              </a:ext>
            </a:extLst>
          </p:cNvPr>
          <p:cNvPicPr>
            <a:picLocks noChangeAspect="1"/>
          </p:cNvPicPr>
          <p:nvPr/>
        </p:nvPicPr>
        <p:blipFill>
          <a:blip r:embed="rId3"/>
          <a:stretch>
            <a:fillRect/>
          </a:stretch>
        </p:blipFill>
        <p:spPr>
          <a:xfrm>
            <a:off x="6140824" y="741082"/>
            <a:ext cx="4934639" cy="3953427"/>
          </a:xfrm>
          <a:prstGeom prst="rect">
            <a:avLst/>
          </a:prstGeom>
        </p:spPr>
      </p:pic>
      <p:pic>
        <p:nvPicPr>
          <p:cNvPr id="62" name="Picture 61">
            <a:extLst>
              <a:ext uri="{FF2B5EF4-FFF2-40B4-BE49-F238E27FC236}">
                <a16:creationId xmlns:a16="http://schemas.microsoft.com/office/drawing/2014/main" id="{A949CF27-24E5-451D-8794-109B56D0C7B0}"/>
              </a:ext>
            </a:extLst>
          </p:cNvPr>
          <p:cNvPicPr>
            <a:picLocks noChangeAspect="1"/>
          </p:cNvPicPr>
          <p:nvPr/>
        </p:nvPicPr>
        <p:blipFill>
          <a:blip r:embed="rId4"/>
          <a:stretch>
            <a:fillRect/>
          </a:stretch>
        </p:blipFill>
        <p:spPr>
          <a:xfrm>
            <a:off x="1365188" y="5119935"/>
            <a:ext cx="3562847" cy="885949"/>
          </a:xfrm>
          <a:prstGeom prst="rect">
            <a:avLst/>
          </a:prstGeom>
        </p:spPr>
      </p:pic>
      <p:pic>
        <p:nvPicPr>
          <p:cNvPr id="64" name="Picture 63">
            <a:extLst>
              <a:ext uri="{FF2B5EF4-FFF2-40B4-BE49-F238E27FC236}">
                <a16:creationId xmlns:a16="http://schemas.microsoft.com/office/drawing/2014/main" id="{5992F739-773D-4E61-A5DA-2C7ABCA6DF85}"/>
              </a:ext>
            </a:extLst>
          </p:cNvPr>
          <p:cNvPicPr>
            <a:picLocks noChangeAspect="1"/>
          </p:cNvPicPr>
          <p:nvPr/>
        </p:nvPicPr>
        <p:blipFill>
          <a:blip r:embed="rId5"/>
          <a:stretch>
            <a:fillRect/>
          </a:stretch>
        </p:blipFill>
        <p:spPr>
          <a:xfrm>
            <a:off x="6684522" y="5091356"/>
            <a:ext cx="4972744" cy="914528"/>
          </a:xfrm>
          <a:prstGeom prst="rect">
            <a:avLst/>
          </a:prstGeom>
        </p:spPr>
      </p:pic>
      <p:sp>
        <p:nvSpPr>
          <p:cNvPr id="65" name="TextBox 64">
            <a:extLst>
              <a:ext uri="{FF2B5EF4-FFF2-40B4-BE49-F238E27FC236}">
                <a16:creationId xmlns:a16="http://schemas.microsoft.com/office/drawing/2014/main" id="{01A242EA-C7C9-41F8-8CA3-CDAC4489C94F}"/>
              </a:ext>
            </a:extLst>
          </p:cNvPr>
          <p:cNvSpPr txBox="1"/>
          <p:nvPr/>
        </p:nvSpPr>
        <p:spPr>
          <a:xfrm>
            <a:off x="4105835" y="3827929"/>
            <a:ext cx="1255491" cy="367553"/>
          </a:xfrm>
          <a:prstGeom prst="rect">
            <a:avLst/>
          </a:prstGeom>
          <a:solidFill>
            <a:schemeClr val="bg1"/>
          </a:solidFill>
        </p:spPr>
        <p:txBody>
          <a:bodyPr wrap="square" rtlCol="0">
            <a:spAutoFit/>
          </a:bodyPr>
          <a:lstStyle/>
          <a:p>
            <a:pPr algn="r"/>
            <a:r>
              <a:rPr lang="en-US" dirty="0"/>
              <a:t>dt = 0.01</a:t>
            </a:r>
          </a:p>
        </p:txBody>
      </p:sp>
      <p:sp>
        <p:nvSpPr>
          <p:cNvPr id="66" name="TextBox 65">
            <a:extLst>
              <a:ext uri="{FF2B5EF4-FFF2-40B4-BE49-F238E27FC236}">
                <a16:creationId xmlns:a16="http://schemas.microsoft.com/office/drawing/2014/main" id="{421743E1-7992-4636-9CA0-39A236E77C4F}"/>
              </a:ext>
            </a:extLst>
          </p:cNvPr>
          <p:cNvSpPr txBox="1"/>
          <p:nvPr/>
        </p:nvSpPr>
        <p:spPr>
          <a:xfrm>
            <a:off x="9628094" y="3827929"/>
            <a:ext cx="1255491" cy="367553"/>
          </a:xfrm>
          <a:prstGeom prst="rect">
            <a:avLst/>
          </a:prstGeom>
          <a:solidFill>
            <a:schemeClr val="bg1"/>
          </a:solidFill>
        </p:spPr>
        <p:txBody>
          <a:bodyPr wrap="square" rtlCol="0">
            <a:spAutoFit/>
          </a:bodyPr>
          <a:lstStyle/>
          <a:p>
            <a:pPr algn="r"/>
            <a:r>
              <a:rPr lang="en-US" dirty="0"/>
              <a:t>dt = 1.0</a:t>
            </a:r>
          </a:p>
        </p:txBody>
      </p:sp>
      <p:cxnSp>
        <p:nvCxnSpPr>
          <p:cNvPr id="68" name="Straight Connector 67">
            <a:extLst>
              <a:ext uri="{FF2B5EF4-FFF2-40B4-BE49-F238E27FC236}">
                <a16:creationId xmlns:a16="http://schemas.microsoft.com/office/drawing/2014/main" id="{5E41521B-39C9-42EF-8FAD-AAA9A49596E0}"/>
              </a:ext>
            </a:extLst>
          </p:cNvPr>
          <p:cNvCxnSpPr/>
          <p:nvPr/>
        </p:nvCxnSpPr>
        <p:spPr>
          <a:xfrm>
            <a:off x="1479176" y="2097742"/>
            <a:ext cx="4347883" cy="0"/>
          </a:xfrm>
          <a:prstGeom prst="line">
            <a:avLst/>
          </a:prstGeom>
          <a:ln>
            <a:prstDash val="dash"/>
          </a:ln>
        </p:spPr>
        <p:style>
          <a:lnRef idx="1">
            <a:schemeClr val="accent3"/>
          </a:lnRef>
          <a:fillRef idx="0">
            <a:schemeClr val="accent3"/>
          </a:fillRef>
          <a:effectRef idx="0">
            <a:schemeClr val="accent3"/>
          </a:effectRef>
          <a:fontRef idx="minor">
            <a:schemeClr val="tx1"/>
          </a:fontRef>
        </p:style>
      </p:cxnSp>
      <p:cxnSp>
        <p:nvCxnSpPr>
          <p:cNvPr id="69" name="Straight Connector 68">
            <a:extLst>
              <a:ext uri="{FF2B5EF4-FFF2-40B4-BE49-F238E27FC236}">
                <a16:creationId xmlns:a16="http://schemas.microsoft.com/office/drawing/2014/main" id="{D19482F7-9060-4AF7-8837-28E56372C033}"/>
              </a:ext>
            </a:extLst>
          </p:cNvPr>
          <p:cNvCxnSpPr/>
          <p:nvPr/>
        </p:nvCxnSpPr>
        <p:spPr>
          <a:xfrm>
            <a:off x="1472768" y="2832847"/>
            <a:ext cx="4347883" cy="0"/>
          </a:xfrm>
          <a:prstGeom prst="line">
            <a:avLst/>
          </a:prstGeom>
          <a:ln>
            <a:solidFill>
              <a:schemeClr val="accent1">
                <a:lumMod val="75000"/>
              </a:schemeClr>
            </a:solidFill>
            <a:prstDash val="dash"/>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42899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9B0F3-F031-46AE-B6FB-8197528EB0CF}"/>
              </a:ext>
            </a:extLst>
          </p:cNvPr>
          <p:cNvSpPr>
            <a:spLocks noGrp="1"/>
          </p:cNvSpPr>
          <p:nvPr>
            <p:ph type="title"/>
          </p:nvPr>
        </p:nvSpPr>
        <p:spPr/>
        <p:txBody>
          <a:bodyPr/>
          <a:lstStyle/>
          <a:p>
            <a:r>
              <a:rPr lang="en-US" dirty="0"/>
              <a:t>The explicit solve: reaching “steady state”</a:t>
            </a:r>
          </a:p>
        </p:txBody>
      </p:sp>
      <p:sp>
        <p:nvSpPr>
          <p:cNvPr id="4" name="Slide Number Placeholder 3">
            <a:extLst>
              <a:ext uri="{FF2B5EF4-FFF2-40B4-BE49-F238E27FC236}">
                <a16:creationId xmlns:a16="http://schemas.microsoft.com/office/drawing/2014/main" id="{D7B19E49-6EB8-413A-B02F-A07FC2FFAAC3}"/>
              </a:ext>
            </a:extLst>
          </p:cNvPr>
          <p:cNvSpPr>
            <a:spLocks noGrp="1"/>
          </p:cNvSpPr>
          <p:nvPr>
            <p:ph type="sldNum" sz="quarter" idx="4"/>
          </p:nvPr>
        </p:nvSpPr>
        <p:spPr/>
        <p:txBody>
          <a:bodyPr/>
          <a:lstStyle/>
          <a:p>
            <a:pPr algn="ctr"/>
            <a:fld id="{F6B149FD-26F7-3645-B4E7-BA8B8CC5EEA8}" type="slidenum">
              <a:rPr lang="en-US" smtClean="0"/>
              <a:pPr algn="ctr"/>
              <a:t>27</a:t>
            </a:fld>
            <a:endParaRPr lang="en-US" dirty="0"/>
          </a:p>
        </p:txBody>
      </p:sp>
      <p:grpSp>
        <p:nvGrpSpPr>
          <p:cNvPr id="23" name="Group 22">
            <a:extLst>
              <a:ext uri="{FF2B5EF4-FFF2-40B4-BE49-F238E27FC236}">
                <a16:creationId xmlns:a16="http://schemas.microsoft.com/office/drawing/2014/main" id="{F3925476-E30B-4A28-ADEB-C1474C6BB1C8}"/>
              </a:ext>
            </a:extLst>
          </p:cNvPr>
          <p:cNvGrpSpPr/>
          <p:nvPr/>
        </p:nvGrpSpPr>
        <p:grpSpPr>
          <a:xfrm>
            <a:off x="977020" y="1016605"/>
            <a:ext cx="4963218" cy="4120999"/>
            <a:chOff x="977020" y="1222793"/>
            <a:chExt cx="4963218" cy="4120999"/>
          </a:xfrm>
        </p:grpSpPr>
        <p:pic>
          <p:nvPicPr>
            <p:cNvPr id="5" name="Picture 4">
              <a:extLst>
                <a:ext uri="{FF2B5EF4-FFF2-40B4-BE49-F238E27FC236}">
                  <a16:creationId xmlns:a16="http://schemas.microsoft.com/office/drawing/2014/main" id="{26B704D3-D325-45C0-9B28-DD3F714369AD}"/>
                </a:ext>
              </a:extLst>
            </p:cNvPr>
            <p:cNvPicPr>
              <a:picLocks noChangeAspect="1"/>
            </p:cNvPicPr>
            <p:nvPr/>
          </p:nvPicPr>
          <p:blipFill>
            <a:blip r:embed="rId2"/>
            <a:stretch>
              <a:fillRect/>
            </a:stretch>
          </p:blipFill>
          <p:spPr>
            <a:xfrm>
              <a:off x="977020" y="1514208"/>
              <a:ext cx="4963218" cy="3829584"/>
            </a:xfrm>
            <a:prstGeom prst="rect">
              <a:avLst/>
            </a:prstGeom>
          </p:spPr>
        </p:pic>
        <p:sp>
          <p:nvSpPr>
            <p:cNvPr id="8" name="TextBox 7">
              <a:extLst>
                <a:ext uri="{FF2B5EF4-FFF2-40B4-BE49-F238E27FC236}">
                  <a16:creationId xmlns:a16="http://schemas.microsoft.com/office/drawing/2014/main" id="{072BE69A-9BD4-4EAB-B9C8-FD05442F4B25}"/>
                </a:ext>
              </a:extLst>
            </p:cNvPr>
            <p:cNvSpPr txBox="1"/>
            <p:nvPr/>
          </p:nvSpPr>
          <p:spPr>
            <a:xfrm>
              <a:off x="1497105" y="1222793"/>
              <a:ext cx="2036135" cy="369332"/>
            </a:xfrm>
            <a:prstGeom prst="rect">
              <a:avLst/>
            </a:prstGeom>
            <a:noFill/>
          </p:spPr>
          <p:txBody>
            <a:bodyPr wrap="none" rtlCol="0">
              <a:spAutoFit/>
            </a:bodyPr>
            <a:lstStyle/>
            <a:p>
              <a:r>
                <a:rPr lang="en-US" dirty="0"/>
                <a:t>Damped solution</a:t>
              </a:r>
            </a:p>
          </p:txBody>
        </p:sp>
      </p:grpSp>
      <p:grpSp>
        <p:nvGrpSpPr>
          <p:cNvPr id="21" name="Group 20">
            <a:extLst>
              <a:ext uri="{FF2B5EF4-FFF2-40B4-BE49-F238E27FC236}">
                <a16:creationId xmlns:a16="http://schemas.microsoft.com/office/drawing/2014/main" id="{9A77392B-CAC3-44CC-BC87-A041504D9D19}"/>
              </a:ext>
            </a:extLst>
          </p:cNvPr>
          <p:cNvGrpSpPr/>
          <p:nvPr/>
        </p:nvGrpSpPr>
        <p:grpSpPr>
          <a:xfrm>
            <a:off x="6272923" y="1016605"/>
            <a:ext cx="4944165" cy="4130526"/>
            <a:chOff x="6272923" y="1222793"/>
            <a:chExt cx="4944165" cy="4130526"/>
          </a:xfrm>
        </p:grpSpPr>
        <p:pic>
          <p:nvPicPr>
            <p:cNvPr id="7" name="Picture 6">
              <a:extLst>
                <a:ext uri="{FF2B5EF4-FFF2-40B4-BE49-F238E27FC236}">
                  <a16:creationId xmlns:a16="http://schemas.microsoft.com/office/drawing/2014/main" id="{ED10E417-215F-48E7-9397-8273A427658D}"/>
                </a:ext>
              </a:extLst>
            </p:cNvPr>
            <p:cNvPicPr>
              <a:picLocks noChangeAspect="1"/>
            </p:cNvPicPr>
            <p:nvPr/>
          </p:nvPicPr>
          <p:blipFill>
            <a:blip r:embed="rId3"/>
            <a:stretch>
              <a:fillRect/>
            </a:stretch>
          </p:blipFill>
          <p:spPr>
            <a:xfrm>
              <a:off x="6272923" y="1514208"/>
              <a:ext cx="4944165" cy="3839111"/>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9E5FB59-3AD0-4A41-A929-FFC02538E6AA}"/>
                    </a:ext>
                  </a:extLst>
                </p:cNvPr>
                <p:cNvSpPr txBox="1"/>
                <p:nvPr/>
              </p:nvSpPr>
              <p:spPr>
                <a:xfrm>
                  <a:off x="6849035" y="1222793"/>
                  <a:ext cx="2437911" cy="369332"/>
                </a:xfrm>
                <a:prstGeom prst="rect">
                  <a:avLst/>
                </a:prstGeom>
                <a:noFill/>
              </p:spPr>
              <p:txBody>
                <a:bodyPr wrap="none" rtlCol="0">
                  <a:spAutoFit/>
                </a:bodyPr>
                <a:lstStyle/>
                <a:p>
                  <a:r>
                    <a:rPr lang="en-US" dirty="0"/>
                    <a:t>Phase portrait for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oMath>
                  </a14:m>
                  <a:endParaRPr lang="en-US" dirty="0"/>
                </a:p>
              </p:txBody>
            </p:sp>
          </mc:Choice>
          <mc:Fallback xmlns="">
            <p:sp>
              <p:nvSpPr>
                <p:cNvPr id="17" name="TextBox 16">
                  <a:extLst>
                    <a:ext uri="{FF2B5EF4-FFF2-40B4-BE49-F238E27FC236}">
                      <a16:creationId xmlns:a16="http://schemas.microsoft.com/office/drawing/2014/main" id="{A9E5FB59-3AD0-4A41-A929-FFC02538E6AA}"/>
                    </a:ext>
                  </a:extLst>
                </p:cNvPr>
                <p:cNvSpPr txBox="1">
                  <a:spLocks noRot="1" noChangeAspect="1" noMove="1" noResize="1" noEditPoints="1" noAdjustHandles="1" noChangeArrowheads="1" noChangeShapeType="1" noTextEdit="1"/>
                </p:cNvSpPr>
                <p:nvPr/>
              </p:nvSpPr>
              <p:spPr>
                <a:xfrm>
                  <a:off x="6849035" y="1222793"/>
                  <a:ext cx="2437911" cy="369332"/>
                </a:xfrm>
                <a:prstGeom prst="rect">
                  <a:avLst/>
                </a:prstGeom>
                <a:blipFill>
                  <a:blip r:embed="rId4"/>
                  <a:stretch>
                    <a:fillRect l="-2256" t="-10000" b="-26667"/>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7BAA162D-6175-45E5-893D-6BE7FFBF786D}"/>
                </a:ext>
              </a:extLst>
            </p:cNvPr>
            <p:cNvCxnSpPr/>
            <p:nvPr/>
          </p:nvCxnSpPr>
          <p:spPr>
            <a:xfrm flipH="1">
              <a:off x="10668000" y="4061012"/>
              <a:ext cx="215153" cy="277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32627B6-63FB-4A69-AF56-8343195EE36D}"/>
                </a:ext>
              </a:extLst>
            </p:cNvPr>
            <p:cNvCxnSpPr>
              <a:cxnSpLocks/>
            </p:cNvCxnSpPr>
            <p:nvPr/>
          </p:nvCxnSpPr>
          <p:spPr>
            <a:xfrm flipH="1">
              <a:off x="9879106" y="4652679"/>
              <a:ext cx="2151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47418A-0EFA-4344-BEEC-C4E5F9793854}"/>
                </a:ext>
              </a:extLst>
            </p:cNvPr>
            <p:cNvCxnSpPr>
              <a:cxnSpLocks/>
            </p:cNvCxnSpPr>
            <p:nvPr/>
          </p:nvCxnSpPr>
          <p:spPr>
            <a:xfrm flipH="1" flipV="1">
              <a:off x="8247529" y="4338918"/>
              <a:ext cx="497476" cy="1255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84736D1-C59A-49E8-8868-61BF12A5822E}"/>
                </a:ext>
              </a:extLst>
            </p:cNvPr>
            <p:cNvCxnSpPr>
              <a:cxnSpLocks/>
            </p:cNvCxnSpPr>
            <p:nvPr/>
          </p:nvCxnSpPr>
          <p:spPr>
            <a:xfrm flipV="1">
              <a:off x="7324164" y="1947590"/>
              <a:ext cx="197223" cy="379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B92E19F-3AD5-44F5-9261-95553695115D}"/>
                </a:ext>
              </a:extLst>
            </p:cNvPr>
            <p:cNvCxnSpPr>
              <a:cxnSpLocks/>
            </p:cNvCxnSpPr>
            <p:nvPr/>
          </p:nvCxnSpPr>
          <p:spPr>
            <a:xfrm>
              <a:off x="8745005" y="2043953"/>
              <a:ext cx="345207" cy="2828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0B855D4-D035-4BC2-B615-6D024263B65C}"/>
                </a:ext>
              </a:extLst>
            </p:cNvPr>
            <p:cNvCxnSpPr>
              <a:cxnSpLocks/>
            </p:cNvCxnSpPr>
            <p:nvPr/>
          </p:nvCxnSpPr>
          <p:spPr>
            <a:xfrm flipH="1">
              <a:off x="9368118" y="3151094"/>
              <a:ext cx="165781" cy="363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8D74CE0-5FEA-4B3F-839E-461088B6A09A}"/>
                </a:ext>
              </a:extLst>
            </p:cNvPr>
            <p:cNvCxnSpPr>
              <a:cxnSpLocks/>
            </p:cNvCxnSpPr>
            <p:nvPr/>
          </p:nvCxnSpPr>
          <p:spPr>
            <a:xfrm flipH="1" flipV="1">
              <a:off x="8245255" y="3191685"/>
              <a:ext cx="224117" cy="412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D045426E-1017-42B2-A765-4DC22F268732}"/>
              </a:ext>
            </a:extLst>
          </p:cNvPr>
          <p:cNvSpPr txBox="1"/>
          <p:nvPr/>
        </p:nvSpPr>
        <p:spPr>
          <a:xfrm>
            <a:off x="977020" y="5408586"/>
            <a:ext cx="10139215" cy="861774"/>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algn="ctr">
              <a:defRPr b="1"/>
            </a:lvl1pPr>
          </a:lstStyle>
          <a:p>
            <a:pPr algn="l"/>
            <a:r>
              <a:rPr lang="en-US" b="0" dirty="0"/>
              <a:t>Observe that a solution with some damping reaches a “quasi-static” solution.  </a:t>
            </a:r>
          </a:p>
          <a:p>
            <a:pPr marL="285750" indent="-285750" algn="l">
              <a:buFont typeface="Arial" panose="020B0604020202020204" pitchFamily="34" charset="0"/>
              <a:buChar char="•"/>
            </a:pPr>
            <a:r>
              <a:rPr lang="en-US" sz="1600" b="0" dirty="0"/>
              <a:t>Some form damping is necessary to eliminate “ringing.”</a:t>
            </a:r>
          </a:p>
          <a:p>
            <a:pPr marL="285750" indent="-285750" algn="l">
              <a:buFont typeface="Arial" panose="020B0604020202020204" pitchFamily="34" charset="0"/>
              <a:buChar char="•"/>
            </a:pPr>
            <a:r>
              <a:rPr lang="en-US" sz="1600" b="0" dirty="0"/>
              <a:t>Solution time must be long enough to reach steady-state.</a:t>
            </a:r>
          </a:p>
        </p:txBody>
      </p:sp>
      <p:cxnSp>
        <p:nvCxnSpPr>
          <p:cNvPr id="44" name="Straight Arrow Connector 43">
            <a:extLst>
              <a:ext uri="{FF2B5EF4-FFF2-40B4-BE49-F238E27FC236}">
                <a16:creationId xmlns:a16="http://schemas.microsoft.com/office/drawing/2014/main" id="{0568CB37-939B-4A7F-8648-D80A6CC16DFD}"/>
              </a:ext>
            </a:extLst>
          </p:cNvPr>
          <p:cNvCxnSpPr>
            <a:cxnSpLocks/>
          </p:cNvCxnSpPr>
          <p:nvPr/>
        </p:nvCxnSpPr>
        <p:spPr>
          <a:xfrm flipH="1">
            <a:off x="8659906" y="2268071"/>
            <a:ext cx="1308847" cy="4930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3D5A2F82-8639-4D34-A80F-30086B948604}"/>
              </a:ext>
            </a:extLst>
          </p:cNvPr>
          <p:cNvSpPr txBox="1"/>
          <p:nvPr/>
        </p:nvSpPr>
        <p:spPr>
          <a:xfrm>
            <a:off x="9908370" y="2063381"/>
            <a:ext cx="1120721" cy="461665"/>
          </a:xfrm>
          <a:prstGeom prst="rect">
            <a:avLst/>
          </a:prstGeom>
          <a:noFill/>
        </p:spPr>
        <p:txBody>
          <a:bodyPr wrap="square" rtlCol="0">
            <a:spAutoFit/>
          </a:bodyPr>
          <a:lstStyle/>
          <a:p>
            <a:r>
              <a:rPr lang="en-US" sz="1200" i="1" dirty="0"/>
              <a:t>The solution we want</a:t>
            </a:r>
          </a:p>
        </p:txBody>
      </p:sp>
      <p:cxnSp>
        <p:nvCxnSpPr>
          <p:cNvPr id="49" name="Straight Connector 48">
            <a:extLst>
              <a:ext uri="{FF2B5EF4-FFF2-40B4-BE49-F238E27FC236}">
                <a16:creationId xmlns:a16="http://schemas.microsoft.com/office/drawing/2014/main" id="{F88697FA-7604-4B97-B45A-0B9C5EBD53C8}"/>
              </a:ext>
            </a:extLst>
          </p:cNvPr>
          <p:cNvCxnSpPr/>
          <p:nvPr/>
        </p:nvCxnSpPr>
        <p:spPr>
          <a:xfrm>
            <a:off x="8686801" y="2761129"/>
            <a:ext cx="0" cy="1936377"/>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FD82D4A8-DEF6-4A5C-8462-826F0C35F363}"/>
              </a:ext>
            </a:extLst>
          </p:cNvPr>
          <p:cNvCxnSpPr>
            <a:cxnSpLocks/>
          </p:cNvCxnSpPr>
          <p:nvPr/>
        </p:nvCxnSpPr>
        <p:spPr>
          <a:xfrm flipH="1" flipV="1">
            <a:off x="6965576" y="2761129"/>
            <a:ext cx="1721225" cy="12677"/>
          </a:xfrm>
          <a:prstGeom prst="line">
            <a:avLst/>
          </a:prstGeom>
          <a:ln>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6711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9B0F3-F031-46AE-B6FB-8197528EB0CF}"/>
              </a:ext>
            </a:extLst>
          </p:cNvPr>
          <p:cNvSpPr>
            <a:spLocks noGrp="1"/>
          </p:cNvSpPr>
          <p:nvPr>
            <p:ph type="title"/>
          </p:nvPr>
        </p:nvSpPr>
        <p:spPr/>
        <p:txBody>
          <a:bodyPr/>
          <a:lstStyle/>
          <a:p>
            <a:r>
              <a:rPr lang="en-US" dirty="0"/>
              <a:t>The implicit solve: straight to the point!</a:t>
            </a:r>
          </a:p>
        </p:txBody>
      </p:sp>
      <p:sp>
        <p:nvSpPr>
          <p:cNvPr id="4" name="Slide Number Placeholder 3">
            <a:extLst>
              <a:ext uri="{FF2B5EF4-FFF2-40B4-BE49-F238E27FC236}">
                <a16:creationId xmlns:a16="http://schemas.microsoft.com/office/drawing/2014/main" id="{D7B19E49-6EB8-413A-B02F-A07FC2FFAAC3}"/>
              </a:ext>
            </a:extLst>
          </p:cNvPr>
          <p:cNvSpPr>
            <a:spLocks noGrp="1"/>
          </p:cNvSpPr>
          <p:nvPr>
            <p:ph type="sldNum" sz="quarter" idx="4"/>
          </p:nvPr>
        </p:nvSpPr>
        <p:spPr/>
        <p:txBody>
          <a:bodyPr/>
          <a:lstStyle/>
          <a:p>
            <a:pPr algn="ctr"/>
            <a:fld id="{F6B149FD-26F7-3645-B4E7-BA8B8CC5EEA8}" type="slidenum">
              <a:rPr lang="en-US" smtClean="0"/>
              <a:pPr algn="ctr"/>
              <a:t>28</a:t>
            </a:fld>
            <a:endParaRPr lang="en-US" dirty="0"/>
          </a:p>
        </p:txBody>
      </p:sp>
      <p:grpSp>
        <p:nvGrpSpPr>
          <p:cNvPr id="5" name="Group 4">
            <a:extLst>
              <a:ext uri="{FF2B5EF4-FFF2-40B4-BE49-F238E27FC236}">
                <a16:creationId xmlns:a16="http://schemas.microsoft.com/office/drawing/2014/main" id="{0D3D9218-39F2-4F7F-9682-AE3DCAA19F86}"/>
              </a:ext>
            </a:extLst>
          </p:cNvPr>
          <p:cNvGrpSpPr/>
          <p:nvPr/>
        </p:nvGrpSpPr>
        <p:grpSpPr>
          <a:xfrm>
            <a:off x="582303" y="1483663"/>
            <a:ext cx="2958841" cy="3511034"/>
            <a:chOff x="582303" y="1483663"/>
            <a:chExt cx="2958841" cy="3511034"/>
          </a:xfrm>
        </p:grpSpPr>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D026C237-2D13-4C08-BDC5-8F689E9E4214}"/>
                    </a:ext>
                  </a:extLst>
                </p:cNvPr>
                <p:cNvSpPr/>
                <p:nvPr/>
              </p:nvSpPr>
              <p:spPr>
                <a:xfrm>
                  <a:off x="1656272" y="2199736"/>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6" name="Rectangle 5">
                  <a:extLst>
                    <a:ext uri="{FF2B5EF4-FFF2-40B4-BE49-F238E27FC236}">
                      <a16:creationId xmlns:a16="http://schemas.microsoft.com/office/drawing/2014/main" id="{D026C237-2D13-4C08-BDC5-8F689E9E4214}"/>
                    </a:ext>
                  </a:extLst>
                </p:cNvPr>
                <p:cNvSpPr>
                  <a:spLocks noRot="1" noChangeAspect="1" noMove="1" noResize="1" noEditPoints="1" noAdjustHandles="1" noChangeArrowheads="1" noChangeShapeType="1" noTextEdit="1"/>
                </p:cNvSpPr>
                <p:nvPr/>
              </p:nvSpPr>
              <p:spPr>
                <a:xfrm>
                  <a:off x="1656272" y="2199736"/>
                  <a:ext cx="1104181" cy="74166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28BEEE40-D5D8-4D2A-95C1-8DEB77218D23}"/>
                    </a:ext>
                  </a:extLst>
                </p:cNvPr>
                <p:cNvSpPr/>
                <p:nvPr/>
              </p:nvSpPr>
              <p:spPr>
                <a:xfrm>
                  <a:off x="1668730" y="3517314"/>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oMath>
                    </m:oMathPara>
                  </a14:m>
                  <a:endParaRPr lang="en-US" dirty="0"/>
                </a:p>
              </p:txBody>
            </p:sp>
          </mc:Choice>
          <mc:Fallback xmlns="">
            <p:sp>
              <p:nvSpPr>
                <p:cNvPr id="7" name="Rectangle 6">
                  <a:extLst>
                    <a:ext uri="{FF2B5EF4-FFF2-40B4-BE49-F238E27FC236}">
                      <a16:creationId xmlns:a16="http://schemas.microsoft.com/office/drawing/2014/main" id="{28BEEE40-D5D8-4D2A-95C1-8DEB77218D23}"/>
                    </a:ext>
                  </a:extLst>
                </p:cNvPr>
                <p:cNvSpPr>
                  <a:spLocks noRot="1" noChangeAspect="1" noMove="1" noResize="1" noEditPoints="1" noAdjustHandles="1" noChangeArrowheads="1" noChangeShapeType="1" noTextEdit="1"/>
                </p:cNvSpPr>
                <p:nvPr/>
              </p:nvSpPr>
              <p:spPr>
                <a:xfrm>
                  <a:off x="1668730" y="3517314"/>
                  <a:ext cx="1104181" cy="741662"/>
                </a:xfrm>
                <a:prstGeom prst="rect">
                  <a:avLst/>
                </a:prstGeom>
                <a:blipFill>
                  <a:blip r:embed="rId3"/>
                  <a:stretch>
                    <a:fillRect/>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36428BA9-2632-4A85-B379-44FEF8D6A6B5}"/>
                </a:ext>
              </a:extLst>
            </p:cNvPr>
            <p:cNvGrpSpPr/>
            <p:nvPr/>
          </p:nvGrpSpPr>
          <p:grpSpPr>
            <a:xfrm>
              <a:off x="835325" y="4839422"/>
              <a:ext cx="2705819" cy="155275"/>
              <a:chOff x="762000" y="4894059"/>
              <a:chExt cx="2705819" cy="155275"/>
            </a:xfrm>
          </p:grpSpPr>
          <p:cxnSp>
            <p:nvCxnSpPr>
              <p:cNvPr id="33" name="Straight Connector 32">
                <a:extLst>
                  <a:ext uri="{FF2B5EF4-FFF2-40B4-BE49-F238E27FC236}">
                    <a16:creationId xmlns:a16="http://schemas.microsoft.com/office/drawing/2014/main" id="{3F2C0923-280C-47C1-9303-CA1996A76230}"/>
                  </a:ext>
                </a:extLst>
              </p:cNvPr>
              <p:cNvCxnSpPr>
                <a:cxnSpLocks/>
              </p:cNvCxnSpPr>
              <p:nvPr/>
            </p:nvCxnSpPr>
            <p:spPr>
              <a:xfrm flipV="1">
                <a:off x="762000" y="4894059"/>
                <a:ext cx="2705819" cy="574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D4709A8-340C-47BD-9F09-7D4CDDC5FD7A}"/>
                  </a:ext>
                </a:extLst>
              </p:cNvPr>
              <p:cNvCxnSpPr>
                <a:cxnSpLocks/>
              </p:cNvCxnSpPr>
              <p:nvPr/>
            </p:nvCxnSpPr>
            <p:spPr>
              <a:xfrm flipH="1">
                <a:off x="76200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95216CE-A32F-4A3F-BF38-08CB7A12744D}"/>
                  </a:ext>
                </a:extLst>
              </p:cNvPr>
              <p:cNvCxnSpPr>
                <a:cxnSpLocks/>
              </p:cNvCxnSpPr>
              <p:nvPr/>
            </p:nvCxnSpPr>
            <p:spPr>
              <a:xfrm flipH="1">
                <a:off x="92868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88D98B7-E9BE-4B1C-BD35-2BFEFA89FDA3}"/>
                  </a:ext>
                </a:extLst>
              </p:cNvPr>
              <p:cNvCxnSpPr>
                <a:cxnSpLocks/>
              </p:cNvCxnSpPr>
              <p:nvPr/>
            </p:nvCxnSpPr>
            <p:spPr>
              <a:xfrm flipH="1">
                <a:off x="109536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8CFC2FB-4375-485E-84BB-784D73E973B7}"/>
                  </a:ext>
                </a:extLst>
              </p:cNvPr>
              <p:cNvCxnSpPr>
                <a:cxnSpLocks/>
              </p:cNvCxnSpPr>
              <p:nvPr/>
            </p:nvCxnSpPr>
            <p:spPr>
              <a:xfrm flipH="1">
                <a:off x="126204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1F5CD9-74AB-486D-A0E4-92A0D7E8AF1A}"/>
                  </a:ext>
                </a:extLst>
              </p:cNvPr>
              <p:cNvCxnSpPr>
                <a:cxnSpLocks/>
              </p:cNvCxnSpPr>
              <p:nvPr/>
            </p:nvCxnSpPr>
            <p:spPr>
              <a:xfrm flipH="1">
                <a:off x="142872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6B80A26-28E1-4341-888D-589FD0692CD0}"/>
                  </a:ext>
                </a:extLst>
              </p:cNvPr>
              <p:cNvCxnSpPr>
                <a:cxnSpLocks/>
              </p:cNvCxnSpPr>
              <p:nvPr/>
            </p:nvCxnSpPr>
            <p:spPr>
              <a:xfrm flipH="1">
                <a:off x="1595405"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4437F1E-C663-4950-813C-03E576495049}"/>
                  </a:ext>
                </a:extLst>
              </p:cNvPr>
              <p:cNvCxnSpPr>
                <a:cxnSpLocks/>
              </p:cNvCxnSpPr>
              <p:nvPr/>
            </p:nvCxnSpPr>
            <p:spPr>
              <a:xfrm flipH="1">
                <a:off x="1762086"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9891ED4-10BE-4E6C-8B5A-4E223B1CD64A}"/>
                  </a:ext>
                </a:extLst>
              </p:cNvPr>
              <p:cNvCxnSpPr>
                <a:cxnSpLocks/>
              </p:cNvCxnSpPr>
              <p:nvPr/>
            </p:nvCxnSpPr>
            <p:spPr>
              <a:xfrm flipH="1">
                <a:off x="1928767"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988FD0C-D26F-4A18-848E-DF27193C8D76}"/>
                  </a:ext>
                </a:extLst>
              </p:cNvPr>
              <p:cNvCxnSpPr>
                <a:cxnSpLocks/>
              </p:cNvCxnSpPr>
              <p:nvPr/>
            </p:nvCxnSpPr>
            <p:spPr>
              <a:xfrm flipH="1">
                <a:off x="2095448"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C3C9FE8-F50C-4CD5-AE80-5FA92CE08D1F}"/>
                  </a:ext>
                </a:extLst>
              </p:cNvPr>
              <p:cNvCxnSpPr>
                <a:cxnSpLocks/>
              </p:cNvCxnSpPr>
              <p:nvPr/>
            </p:nvCxnSpPr>
            <p:spPr>
              <a:xfrm flipH="1">
                <a:off x="2262129"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3002189-E42F-4182-B989-BE919717263E}"/>
                  </a:ext>
                </a:extLst>
              </p:cNvPr>
              <p:cNvCxnSpPr>
                <a:cxnSpLocks/>
              </p:cNvCxnSpPr>
              <p:nvPr/>
            </p:nvCxnSpPr>
            <p:spPr>
              <a:xfrm flipH="1">
                <a:off x="242881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16736B9-7EB8-440E-9EA9-B0A13DF416C8}"/>
                  </a:ext>
                </a:extLst>
              </p:cNvPr>
              <p:cNvCxnSpPr>
                <a:cxnSpLocks/>
              </p:cNvCxnSpPr>
              <p:nvPr/>
            </p:nvCxnSpPr>
            <p:spPr>
              <a:xfrm flipH="1">
                <a:off x="259549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7EAA101-A2D1-4BD8-B4E8-B61DB781FCB1}"/>
                  </a:ext>
                </a:extLst>
              </p:cNvPr>
              <p:cNvCxnSpPr>
                <a:cxnSpLocks/>
              </p:cNvCxnSpPr>
              <p:nvPr/>
            </p:nvCxnSpPr>
            <p:spPr>
              <a:xfrm flipH="1">
                <a:off x="276217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B71668F-241D-47A9-81D4-984D4A77F382}"/>
                  </a:ext>
                </a:extLst>
              </p:cNvPr>
              <p:cNvCxnSpPr>
                <a:cxnSpLocks/>
              </p:cNvCxnSpPr>
              <p:nvPr/>
            </p:nvCxnSpPr>
            <p:spPr>
              <a:xfrm flipH="1">
                <a:off x="292885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0E3666F-4EE9-4ED1-8E8E-97F1F661E6A3}"/>
                  </a:ext>
                </a:extLst>
              </p:cNvPr>
              <p:cNvCxnSpPr>
                <a:cxnSpLocks/>
              </p:cNvCxnSpPr>
              <p:nvPr/>
            </p:nvCxnSpPr>
            <p:spPr>
              <a:xfrm flipH="1">
                <a:off x="309553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E63AFA2-5E31-4711-9088-135B50A2836F}"/>
                  </a:ext>
                </a:extLst>
              </p:cNvPr>
              <p:cNvCxnSpPr>
                <a:cxnSpLocks/>
              </p:cNvCxnSpPr>
              <p:nvPr/>
            </p:nvCxnSpPr>
            <p:spPr>
              <a:xfrm flipH="1">
                <a:off x="326222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89414671-64D5-47D2-BBEB-F101EB32BE6D}"/>
                </a:ext>
              </a:extLst>
            </p:cNvPr>
            <p:cNvGrpSpPr/>
            <p:nvPr/>
          </p:nvGrpSpPr>
          <p:grpSpPr>
            <a:xfrm>
              <a:off x="2102734" y="2941398"/>
              <a:ext cx="283041" cy="566677"/>
              <a:chOff x="2102734" y="2941398"/>
              <a:chExt cx="283041" cy="566677"/>
            </a:xfrm>
          </p:grpSpPr>
          <p:cxnSp>
            <p:nvCxnSpPr>
              <p:cNvPr id="26" name="Straight Connector 25">
                <a:extLst>
                  <a:ext uri="{FF2B5EF4-FFF2-40B4-BE49-F238E27FC236}">
                    <a16:creationId xmlns:a16="http://schemas.microsoft.com/office/drawing/2014/main" id="{EDC009B3-5ED1-4664-969A-163A8DBB2276}"/>
                  </a:ext>
                </a:extLst>
              </p:cNvPr>
              <p:cNvCxnSpPr>
                <a:stCxn id="6" idx="2"/>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A52036E-1416-4C10-9D08-E96023BF21AE}"/>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DE002D-A8D7-4AE6-82E0-FC7CDEEA5AD1}"/>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2D10BF8-D011-4F24-BD20-CC9AB1ADF683}"/>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E692D1B-A20B-4D83-A7BF-BBAB1943C0AA}"/>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C9937D9-4236-44AE-8EC9-22A4EAA1605C}"/>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2A08A1-F4D6-460F-A382-5F3292F07F23}"/>
                  </a:ext>
                </a:extLst>
              </p:cNvPr>
              <p:cNvCxnSpPr>
                <a:cxnSpLocks/>
              </p:cNvCxnSpPr>
              <p:nvPr/>
            </p:nvCxnSpPr>
            <p:spPr>
              <a:xfrm>
                <a:off x="2247900" y="3367088"/>
                <a:ext cx="720" cy="1409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EC8F2D8E-51A4-405C-A46F-9AB0AC8C5FF9}"/>
                </a:ext>
              </a:extLst>
            </p:cNvPr>
            <p:cNvGrpSpPr/>
            <p:nvPr/>
          </p:nvGrpSpPr>
          <p:grpSpPr>
            <a:xfrm>
              <a:off x="2117981" y="4258976"/>
              <a:ext cx="283041" cy="573820"/>
              <a:chOff x="2102734" y="2941398"/>
              <a:chExt cx="283041" cy="573820"/>
            </a:xfrm>
          </p:grpSpPr>
          <p:cxnSp>
            <p:nvCxnSpPr>
              <p:cNvPr id="19" name="Straight Connector 18">
                <a:extLst>
                  <a:ext uri="{FF2B5EF4-FFF2-40B4-BE49-F238E27FC236}">
                    <a16:creationId xmlns:a16="http://schemas.microsoft.com/office/drawing/2014/main" id="{6225A431-C19D-446E-84C7-F606DE01A852}"/>
                  </a:ext>
                </a:extLst>
              </p:cNvPr>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AD16AAE-CED2-4317-823A-02947369C7FA}"/>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67B209-F241-446F-ACBB-5CF8BAC1D056}"/>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22C1068-FB68-4A83-B431-AFBDB1A626E6}"/>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4D2ABD3-EC34-4330-A80B-E950B2D1BBC9}"/>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4F3805A-33AE-4122-B620-AE2338F174D0}"/>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88A9937-C736-45F8-B206-3AF841128BE6}"/>
                  </a:ext>
                </a:extLst>
              </p:cNvPr>
              <p:cNvCxnSpPr>
                <a:cxnSpLocks/>
              </p:cNvCxnSpPr>
              <p:nvPr/>
            </p:nvCxnSpPr>
            <p:spPr>
              <a:xfrm flipH="1">
                <a:off x="2246239" y="3363874"/>
                <a:ext cx="2" cy="151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CD39D50-E5DD-40C4-9C0C-1AD8FE60F814}"/>
                    </a:ext>
                  </a:extLst>
                </p:cNvPr>
                <p:cNvSpPr txBox="1"/>
                <p:nvPr/>
              </p:nvSpPr>
              <p:spPr>
                <a:xfrm>
                  <a:off x="2418046" y="3027003"/>
                  <a:ext cx="4726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oMath>
                    </m:oMathPara>
                  </a14:m>
                  <a:endParaRPr lang="en-US" dirty="0"/>
                </a:p>
              </p:txBody>
            </p:sp>
          </mc:Choice>
          <mc:Fallback xmlns="">
            <p:sp>
              <p:nvSpPr>
                <p:cNvPr id="11" name="TextBox 10">
                  <a:extLst>
                    <a:ext uri="{FF2B5EF4-FFF2-40B4-BE49-F238E27FC236}">
                      <a16:creationId xmlns:a16="http://schemas.microsoft.com/office/drawing/2014/main" id="{FCD39D50-E5DD-40C4-9C0C-1AD8FE60F814}"/>
                    </a:ext>
                  </a:extLst>
                </p:cNvPr>
                <p:cNvSpPr txBox="1">
                  <a:spLocks noRot="1" noChangeAspect="1" noMove="1" noResize="1" noEditPoints="1" noAdjustHandles="1" noChangeArrowheads="1" noChangeShapeType="1" noTextEdit="1"/>
                </p:cNvSpPr>
                <p:nvPr/>
              </p:nvSpPr>
              <p:spPr>
                <a:xfrm>
                  <a:off x="2418046" y="3027003"/>
                  <a:ext cx="472629"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2AAF285-CFB1-4392-9A42-AA631A8D6D9E}"/>
                    </a:ext>
                  </a:extLst>
                </p:cNvPr>
                <p:cNvSpPr txBox="1"/>
                <p:nvPr/>
              </p:nvSpPr>
              <p:spPr>
                <a:xfrm>
                  <a:off x="2452140" y="4372726"/>
                  <a:ext cx="4779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oMath>
                    </m:oMathPara>
                  </a14:m>
                  <a:endParaRPr lang="en-US" dirty="0"/>
                </a:p>
              </p:txBody>
            </p:sp>
          </mc:Choice>
          <mc:Fallback xmlns="">
            <p:sp>
              <p:nvSpPr>
                <p:cNvPr id="12" name="TextBox 11">
                  <a:extLst>
                    <a:ext uri="{FF2B5EF4-FFF2-40B4-BE49-F238E27FC236}">
                      <a16:creationId xmlns:a16="http://schemas.microsoft.com/office/drawing/2014/main" id="{F2AAF285-CFB1-4392-9A42-AA631A8D6D9E}"/>
                    </a:ext>
                  </a:extLst>
                </p:cNvPr>
                <p:cNvSpPr txBox="1">
                  <a:spLocks noRot="1" noChangeAspect="1" noMove="1" noResize="1" noEditPoints="1" noAdjustHandles="1" noChangeArrowheads="1" noChangeShapeType="1" noTextEdit="1"/>
                </p:cNvSpPr>
                <p:nvPr/>
              </p:nvSpPr>
              <p:spPr>
                <a:xfrm>
                  <a:off x="2452140" y="4372726"/>
                  <a:ext cx="477951" cy="369332"/>
                </a:xfrm>
                <a:prstGeom prst="rect">
                  <a:avLst/>
                </a:prstGeom>
                <a:blipFill>
                  <a:blip r:embed="rId5"/>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D5DE0FEE-11DD-4D45-B366-DE61C9D39758}"/>
                </a:ext>
              </a:extLst>
            </p:cNvPr>
            <p:cNvCxnSpPr>
              <a:cxnSpLocks/>
              <a:endCxn id="6" idx="0"/>
            </p:cNvCxnSpPr>
            <p:nvPr/>
          </p:nvCxnSpPr>
          <p:spPr>
            <a:xfrm>
              <a:off x="2208362" y="1839148"/>
              <a:ext cx="1" cy="360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918B73CF-418C-4C22-B6CE-12A0D24E0593}"/>
                </a:ext>
              </a:extLst>
            </p:cNvPr>
            <p:cNvCxnSpPr>
              <a:cxnSpLocks/>
              <a:stCxn id="6" idx="1"/>
            </p:cNvCxnSpPr>
            <p:nvPr/>
          </p:nvCxnSpPr>
          <p:spPr>
            <a:xfrm rot="10800000">
              <a:off x="1052328" y="2199737"/>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064FCE19-55AF-4B90-850F-FD5512688D34}"/>
                </a:ext>
              </a:extLst>
            </p:cNvPr>
            <p:cNvCxnSpPr>
              <a:cxnSpLocks/>
            </p:cNvCxnSpPr>
            <p:nvPr/>
          </p:nvCxnSpPr>
          <p:spPr>
            <a:xfrm rot="10800000">
              <a:off x="1052328" y="3508075"/>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4537705-B826-41B5-945D-72488BB736A6}"/>
                    </a:ext>
                  </a:extLst>
                </p:cNvPr>
                <p:cNvSpPr txBox="1"/>
                <p:nvPr/>
              </p:nvSpPr>
              <p:spPr>
                <a:xfrm>
                  <a:off x="582303" y="2159690"/>
                  <a:ext cx="4790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oMath>
                    </m:oMathPara>
                  </a14:m>
                  <a:endParaRPr lang="en-US" dirty="0"/>
                </a:p>
              </p:txBody>
            </p:sp>
          </mc:Choice>
          <mc:Fallback xmlns="">
            <p:sp>
              <p:nvSpPr>
                <p:cNvPr id="16" name="TextBox 15">
                  <a:extLst>
                    <a:ext uri="{FF2B5EF4-FFF2-40B4-BE49-F238E27FC236}">
                      <a16:creationId xmlns:a16="http://schemas.microsoft.com/office/drawing/2014/main" id="{94537705-B826-41B5-945D-72488BB736A6}"/>
                    </a:ext>
                  </a:extLst>
                </p:cNvPr>
                <p:cNvSpPr txBox="1">
                  <a:spLocks noRot="1" noChangeAspect="1" noMove="1" noResize="1" noEditPoints="1" noAdjustHandles="1" noChangeArrowheads="1" noChangeShapeType="1" noTextEdit="1"/>
                </p:cNvSpPr>
                <p:nvPr/>
              </p:nvSpPr>
              <p:spPr>
                <a:xfrm>
                  <a:off x="582303" y="2159690"/>
                  <a:ext cx="479041"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1863353-06B4-4769-BB0B-9AD82D4FC5AB}"/>
                    </a:ext>
                  </a:extLst>
                </p:cNvPr>
                <p:cNvSpPr txBox="1"/>
                <p:nvPr/>
              </p:nvSpPr>
              <p:spPr>
                <a:xfrm>
                  <a:off x="608937" y="3478783"/>
                  <a:ext cx="4843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oMath>
                    </m:oMathPara>
                  </a14:m>
                  <a:endParaRPr lang="en-US" dirty="0"/>
                </a:p>
              </p:txBody>
            </p:sp>
          </mc:Choice>
          <mc:Fallback xmlns="">
            <p:sp>
              <p:nvSpPr>
                <p:cNvPr id="17" name="TextBox 16">
                  <a:extLst>
                    <a:ext uri="{FF2B5EF4-FFF2-40B4-BE49-F238E27FC236}">
                      <a16:creationId xmlns:a16="http://schemas.microsoft.com/office/drawing/2014/main" id="{31863353-06B4-4769-BB0B-9AD82D4FC5AB}"/>
                    </a:ext>
                  </a:extLst>
                </p:cNvPr>
                <p:cNvSpPr txBox="1">
                  <a:spLocks noRot="1" noChangeAspect="1" noMove="1" noResize="1" noEditPoints="1" noAdjustHandles="1" noChangeArrowheads="1" noChangeShapeType="1" noTextEdit="1"/>
                </p:cNvSpPr>
                <p:nvPr/>
              </p:nvSpPr>
              <p:spPr>
                <a:xfrm>
                  <a:off x="608937" y="3478783"/>
                  <a:ext cx="484363"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8130415-D070-4C5F-A36F-52B2BD114392}"/>
                    </a:ext>
                  </a:extLst>
                </p:cNvPr>
                <p:cNvSpPr txBox="1"/>
                <p:nvPr/>
              </p:nvSpPr>
              <p:spPr>
                <a:xfrm>
                  <a:off x="1946647" y="1483663"/>
                  <a:ext cx="60250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oMath>
                    </m:oMathPara>
                  </a14:m>
                  <a:endParaRPr lang="en-US" dirty="0"/>
                </a:p>
              </p:txBody>
            </p:sp>
          </mc:Choice>
          <mc:Fallback xmlns="">
            <p:sp>
              <p:nvSpPr>
                <p:cNvPr id="18" name="TextBox 17">
                  <a:extLst>
                    <a:ext uri="{FF2B5EF4-FFF2-40B4-BE49-F238E27FC236}">
                      <a16:creationId xmlns:a16="http://schemas.microsoft.com/office/drawing/2014/main" id="{C8130415-D070-4C5F-A36F-52B2BD114392}"/>
                    </a:ext>
                  </a:extLst>
                </p:cNvPr>
                <p:cNvSpPr txBox="1">
                  <a:spLocks noRot="1" noChangeAspect="1" noMove="1" noResize="1" noEditPoints="1" noAdjustHandles="1" noChangeArrowheads="1" noChangeShapeType="1" noTextEdit="1"/>
                </p:cNvSpPr>
                <p:nvPr/>
              </p:nvSpPr>
              <p:spPr>
                <a:xfrm>
                  <a:off x="1946647" y="1483663"/>
                  <a:ext cx="602505" cy="369332"/>
                </a:xfrm>
                <a:prstGeom prst="rect">
                  <a:avLst/>
                </a:prstGeom>
                <a:blipFill>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8A630001-388F-4493-945C-A119DAB8AF1E}"/>
                  </a:ext>
                </a:extLst>
              </p:cNvPr>
              <p:cNvSpPr txBox="1"/>
              <p:nvPr/>
            </p:nvSpPr>
            <p:spPr>
              <a:xfrm>
                <a:off x="4792586" y="1852995"/>
                <a:ext cx="4530343" cy="5152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m:rPr>
                                        <m:brk m:alnAt="7"/>
                                      </m:rPr>
                                      <a:rPr lang="en-US" i="1">
                                        <a:latin typeface="Cambria Math" panose="02040503050406030204" pitchFamily="18" charset="0"/>
                                      </a:rPr>
                                      <m:t>𝑚</m:t>
                                    </m:r>
                                  </m:e>
                                  <m:sub>
                                    <m:r>
                                      <m:rPr>
                                        <m:brk m:alnAt="7"/>
                                      </m:rPr>
                                      <a:rPr lang="en-US" i="1">
                                        <a:latin typeface="Cambria Math" panose="02040503050406030204" pitchFamily="18" charset="0"/>
                                      </a:rPr>
                                      <m:t>1</m:t>
                                    </m:r>
                                  </m:sub>
                                </m:sSub>
                              </m:e>
                              <m:e>
                                <m:r>
                                  <a:rPr lang="en-US" i="1">
                                    <a:latin typeface="Cambria Math" panose="02040503050406030204" pitchFamily="18" charset="0"/>
                                  </a:rPr>
                                  <m:t>0</m:t>
                                </m:r>
                              </m:e>
                            </m:mr>
                            <m:mr>
                              <m:e>
                                <m:r>
                                  <a:rPr lang="en-US" i="1">
                                    <a:latin typeface="Cambria Math" panose="02040503050406030204" pitchFamily="18" charset="0"/>
                                  </a:rPr>
                                  <m:t>0</m:t>
                                </m:r>
                              </m:e>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2</m:t>
                                    </m:r>
                                  </m:sub>
                                </m:sSub>
                              </m:e>
                            </m:mr>
                          </m:m>
                        </m:e>
                      </m:d>
                      <m:d>
                        <m:dPr>
                          <m:begChr m:val="{"/>
                          <m:endChr m:val="}"/>
                          <m:ctrlPr>
                            <a:rPr lang="en-US" i="1" smtClean="0">
                              <a:latin typeface="Cambria Math" panose="02040503050406030204" pitchFamily="18" charset="0"/>
                            </a:rPr>
                          </m:ctrlPr>
                        </m:dPr>
                        <m:e>
                          <m:m>
                            <m:mPr>
                              <m:mcs>
                                <m:mc>
                                  <m:mcPr>
                                    <m:count m:val="1"/>
                                    <m:mcJc m:val="center"/>
                                  </m:mcPr>
                                </m:mc>
                              </m:mcs>
                              <m:ctrlPr>
                                <a:rPr lang="en-US" i="1" smtClean="0">
                                  <a:latin typeface="Cambria Math" panose="02040503050406030204" pitchFamily="18" charset="0"/>
                                </a:rPr>
                              </m:ctrlPr>
                            </m:mPr>
                            <m:m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𝑢</m:t>
                                        </m:r>
                                      </m:e>
                                    </m:acc>
                                  </m:e>
                                  <m:sub>
                                    <m:r>
                                      <a:rPr lang="en-US" i="1">
                                        <a:latin typeface="Cambria Math" panose="02040503050406030204" pitchFamily="18" charset="0"/>
                                      </a:rPr>
                                      <m:t>1</m:t>
                                    </m:r>
                                  </m:sub>
                                </m:sSub>
                              </m:e>
                            </m:mr>
                            <m:m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𝑢</m:t>
                                        </m:r>
                                      </m:e>
                                    </m:acc>
                                  </m:e>
                                  <m:sub>
                                    <m:r>
                                      <a:rPr lang="en-US" b="0" i="1" smtClean="0">
                                        <a:latin typeface="Cambria Math" panose="02040503050406030204" pitchFamily="18" charset="0"/>
                                      </a:rPr>
                                      <m:t>2</m:t>
                                    </m:r>
                                  </m:sub>
                                </m:sSub>
                              </m:e>
                            </m:mr>
                          </m:m>
                        </m:e>
                      </m:d>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b="0" i="1" smtClean="0">
                                        <a:latin typeface="Cambria Math" panose="02040503050406030204" pitchFamily="18" charset="0"/>
                                      </a:rPr>
                                      <m:t>𝑘</m:t>
                                    </m:r>
                                  </m:e>
                                  <m:sub>
                                    <m:r>
                                      <m:rPr>
                                        <m:brk m:alnAt="7"/>
                                      </m:rPr>
                                      <a:rPr lang="en-US" i="1">
                                        <a:latin typeface="Cambria Math" panose="02040503050406030204" pitchFamily="18" charset="0"/>
                                      </a:rPr>
                                      <m:t>1</m:t>
                                    </m:r>
                                  </m:sub>
                                </m:sSub>
                              </m:e>
                              <m:e>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e>
                            </m:mr>
                            <m:mr>
                              <m:e>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1</m:t>
                                </m:r>
                              </m:e>
                              <m:e>
                                <m:r>
                                  <a:rPr lang="en-US" b="0" i="1" smtClean="0">
                                    <a:latin typeface="Cambria Math" panose="02040503050406030204" pitchFamily="18" charset="0"/>
                                  </a:rPr>
                                  <m:t>𝑘</m:t>
                                </m:r>
                                <m:r>
                                  <a:rPr lang="en-US" b="0" i="1" smtClean="0">
                                    <a:latin typeface="Cambria Math" panose="02040503050406030204" pitchFamily="18" charset="0"/>
                                  </a:rPr>
                                  <m:t>1+</m:t>
                                </m:r>
                                <m:r>
                                  <a:rPr lang="en-US" b="0" i="1" smtClean="0">
                                    <a:latin typeface="Cambria Math" panose="02040503050406030204" pitchFamily="18" charset="0"/>
                                  </a:rPr>
                                  <m:t>𝑘</m:t>
                                </m:r>
                                <m:r>
                                  <a:rPr lang="en-US" b="0" i="1" smtClean="0">
                                    <a:latin typeface="Cambria Math" panose="02040503050406030204" pitchFamily="18" charset="0"/>
                                  </a:rPr>
                                  <m:t>2</m:t>
                                </m:r>
                              </m:e>
                            </m:mr>
                          </m:m>
                        </m:e>
                      </m:d>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b="0" i="1" smtClean="0">
                                        <a:latin typeface="Cambria Math" panose="02040503050406030204" pitchFamily="18" charset="0"/>
                                      </a:rPr>
                                      <m:t>𝑢</m:t>
                                    </m:r>
                                  </m:e>
                                  <m:sub>
                                    <m:r>
                                      <a:rPr lang="en-US" i="1">
                                        <a:latin typeface="Cambria Math" panose="02040503050406030204" pitchFamily="18" charset="0"/>
                                      </a:rPr>
                                      <m:t>1</m:t>
                                    </m:r>
                                  </m:sub>
                                </m:sSub>
                              </m:e>
                            </m:mr>
                            <m:mr>
                              <m:e>
                                <m:sSub>
                                  <m:sSubPr>
                                    <m:ctrlPr>
                                      <a:rPr lang="en-US" i="1">
                                        <a:latin typeface="Cambria Math" panose="02040503050406030204" pitchFamily="18" charset="0"/>
                                      </a:rPr>
                                    </m:ctrlPr>
                                  </m:sSubPr>
                                  <m:e>
                                    <m:r>
                                      <a:rPr lang="en-US" b="0" i="1" smtClean="0">
                                        <a:latin typeface="Cambria Math" panose="02040503050406030204" pitchFamily="18" charset="0"/>
                                      </a:rPr>
                                      <m:t>𝑢</m:t>
                                    </m:r>
                                  </m:e>
                                  <m:sub>
                                    <m:r>
                                      <a:rPr lang="en-US" i="1">
                                        <a:latin typeface="Cambria Math" panose="02040503050406030204" pitchFamily="18" charset="0"/>
                                      </a:rPr>
                                      <m:t>2</m:t>
                                    </m:r>
                                  </m:sub>
                                </m:sSub>
                              </m:e>
                            </m:mr>
                          </m:m>
                        </m:e>
                      </m:d>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m:rPr>
                                    <m:brk m:alnAt="7"/>
                                  </m:rPr>
                                  <a:rPr lang="en-US" b="0" i="1" smtClean="0">
                                    <a:latin typeface="Cambria Math" panose="02040503050406030204" pitchFamily="18" charset="0"/>
                                  </a:rPr>
                                  <m:t>𝐹</m:t>
                                </m:r>
                              </m:e>
                            </m:mr>
                            <m:mr>
                              <m:e>
                                <m:r>
                                  <a:rPr lang="en-US" b="0" i="1" smtClean="0">
                                    <a:latin typeface="Cambria Math" panose="02040503050406030204" pitchFamily="18" charset="0"/>
                                  </a:rPr>
                                  <m:t>0</m:t>
                                </m:r>
                              </m:e>
                            </m:mr>
                          </m:m>
                        </m:e>
                      </m:d>
                    </m:oMath>
                  </m:oMathPara>
                </a14:m>
                <a:endParaRPr lang="en-US" dirty="0"/>
              </a:p>
            </p:txBody>
          </p:sp>
        </mc:Choice>
        <mc:Fallback xmlns="">
          <p:sp>
            <p:nvSpPr>
              <p:cNvPr id="50" name="TextBox 49">
                <a:extLst>
                  <a:ext uri="{FF2B5EF4-FFF2-40B4-BE49-F238E27FC236}">
                    <a16:creationId xmlns:a16="http://schemas.microsoft.com/office/drawing/2014/main" id="{8A630001-388F-4493-945C-A119DAB8AF1E}"/>
                  </a:ext>
                </a:extLst>
              </p:cNvPr>
              <p:cNvSpPr txBox="1">
                <a:spLocks noRot="1" noChangeAspect="1" noMove="1" noResize="1" noEditPoints="1" noAdjustHandles="1" noChangeArrowheads="1" noChangeShapeType="1" noTextEdit="1"/>
              </p:cNvSpPr>
              <p:nvPr/>
            </p:nvSpPr>
            <p:spPr>
              <a:xfrm>
                <a:off x="4792586" y="1852995"/>
                <a:ext cx="4530343" cy="51520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190711A0-CA82-45F9-A4A1-0B246B240F5E}"/>
                  </a:ext>
                </a:extLst>
              </p:cNvPr>
              <p:cNvSpPr txBox="1"/>
              <p:nvPr/>
            </p:nvSpPr>
            <p:spPr>
              <a:xfrm>
                <a:off x="4792586" y="2871530"/>
                <a:ext cx="14507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𝑴</m:t>
                      </m:r>
                      <m:acc>
                        <m:accPr>
                          <m:chr m:val="̈"/>
                          <m:ctrlPr>
                            <a:rPr lang="en-US" b="0" i="1" smtClean="0">
                              <a:latin typeface="Cambria Math" panose="02040503050406030204" pitchFamily="18" charset="0"/>
                            </a:rPr>
                          </m:ctrlPr>
                        </m:accPr>
                        <m:e>
                          <m:r>
                            <a:rPr lang="en-US" b="1" i="1" smtClean="0">
                              <a:latin typeface="Cambria Math" panose="02040503050406030204" pitchFamily="18" charset="0"/>
                            </a:rPr>
                            <m:t>𝒖</m:t>
                          </m:r>
                        </m:e>
                      </m:acc>
                      <m:r>
                        <a:rPr lang="en-US" b="0" i="1" smtClean="0">
                          <a:latin typeface="Cambria Math" panose="02040503050406030204" pitchFamily="18" charset="0"/>
                        </a:rPr>
                        <m:t>+</m:t>
                      </m:r>
                      <m:r>
                        <a:rPr lang="en-US" b="1" i="1" smtClean="0">
                          <a:latin typeface="Cambria Math" panose="02040503050406030204" pitchFamily="18" charset="0"/>
                        </a:rPr>
                        <m:t>𝑲𝒖</m:t>
                      </m:r>
                      <m:r>
                        <a:rPr lang="en-US" b="0" i="1" smtClean="0">
                          <a:latin typeface="Cambria Math" panose="02040503050406030204" pitchFamily="18" charset="0"/>
                        </a:rPr>
                        <m:t>=</m:t>
                      </m:r>
                      <m:r>
                        <a:rPr lang="en-US" b="1" i="1" smtClean="0">
                          <a:latin typeface="Cambria Math" panose="02040503050406030204" pitchFamily="18" charset="0"/>
                        </a:rPr>
                        <m:t>𝒇</m:t>
                      </m:r>
                    </m:oMath>
                  </m:oMathPara>
                </a14:m>
                <a:endParaRPr lang="en-US" b="1" dirty="0"/>
              </a:p>
            </p:txBody>
          </p:sp>
        </mc:Choice>
        <mc:Fallback xmlns="">
          <p:sp>
            <p:nvSpPr>
              <p:cNvPr id="51" name="TextBox 50">
                <a:extLst>
                  <a:ext uri="{FF2B5EF4-FFF2-40B4-BE49-F238E27FC236}">
                    <a16:creationId xmlns:a16="http://schemas.microsoft.com/office/drawing/2014/main" id="{190711A0-CA82-45F9-A4A1-0B246B240F5E}"/>
                  </a:ext>
                </a:extLst>
              </p:cNvPr>
              <p:cNvSpPr txBox="1">
                <a:spLocks noRot="1" noChangeAspect="1" noMove="1" noResize="1" noEditPoints="1" noAdjustHandles="1" noChangeArrowheads="1" noChangeShapeType="1" noTextEdit="1"/>
              </p:cNvSpPr>
              <p:nvPr/>
            </p:nvSpPr>
            <p:spPr>
              <a:xfrm>
                <a:off x="4792586" y="2871530"/>
                <a:ext cx="1450717" cy="276999"/>
              </a:xfrm>
              <a:prstGeom prst="rect">
                <a:avLst/>
              </a:prstGeom>
              <a:blipFill>
                <a:blip r:embed="rId10"/>
                <a:stretch>
                  <a:fillRect l="-2941" t="-2222" r="-5042" b="-35556"/>
                </a:stretch>
              </a:blipFill>
            </p:spPr>
            <p:txBody>
              <a:bodyPr/>
              <a:lstStyle/>
              <a:p>
                <a:r>
                  <a:rPr lang="en-US">
                    <a:noFill/>
                  </a:rPr>
                  <a:t> </a:t>
                </a:r>
              </a:p>
            </p:txBody>
          </p:sp>
        </mc:Fallback>
      </mc:AlternateContent>
      <p:cxnSp>
        <p:nvCxnSpPr>
          <p:cNvPr id="53" name="Straight Connector 52">
            <a:extLst>
              <a:ext uri="{FF2B5EF4-FFF2-40B4-BE49-F238E27FC236}">
                <a16:creationId xmlns:a16="http://schemas.microsoft.com/office/drawing/2014/main" id="{CEBEA3EF-7572-49A6-B854-F97A3B0CF7A9}"/>
              </a:ext>
            </a:extLst>
          </p:cNvPr>
          <p:cNvCxnSpPr/>
          <p:nvPr/>
        </p:nvCxnSpPr>
        <p:spPr>
          <a:xfrm flipH="1">
            <a:off x="4850906" y="2790076"/>
            <a:ext cx="376314" cy="439905"/>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54" name="Straight Connector 53">
            <a:extLst>
              <a:ext uri="{FF2B5EF4-FFF2-40B4-BE49-F238E27FC236}">
                <a16:creationId xmlns:a16="http://schemas.microsoft.com/office/drawing/2014/main" id="{F3D0510C-D5A3-4365-9C92-EF6F4ED75F99}"/>
              </a:ext>
            </a:extLst>
          </p:cNvPr>
          <p:cNvCxnSpPr>
            <a:cxnSpLocks/>
          </p:cNvCxnSpPr>
          <p:nvPr/>
        </p:nvCxnSpPr>
        <p:spPr>
          <a:xfrm>
            <a:off x="4884708" y="2803673"/>
            <a:ext cx="304412" cy="436783"/>
          </a:xfrm>
          <a:prstGeom prst="line">
            <a:avLst/>
          </a:prstGeom>
          <a:ln w="38100"/>
        </p:spPr>
        <p:style>
          <a:lnRef idx="1">
            <a:schemeClr val="accent5"/>
          </a:lnRef>
          <a:fillRef idx="0">
            <a:schemeClr val="accent5"/>
          </a:fillRef>
          <a:effectRef idx="0">
            <a:schemeClr val="accent5"/>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C99528CE-44AD-4EF1-AD9B-890B1C0ADF71}"/>
                  </a:ext>
                </a:extLst>
              </p:cNvPr>
              <p:cNvSpPr txBox="1"/>
              <p:nvPr/>
            </p:nvSpPr>
            <p:spPr>
              <a:xfrm>
                <a:off x="4843385" y="3704281"/>
                <a:ext cx="1048299" cy="283219"/>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𝒖</m:t>
                      </m:r>
                      <m:r>
                        <a:rPr lang="en-US" b="0" i="1" smtClean="0">
                          <a:latin typeface="Cambria Math" panose="02040503050406030204" pitchFamily="18" charset="0"/>
                        </a:rPr>
                        <m:t>=</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𝑲</m:t>
                          </m:r>
                        </m:e>
                        <m:sup>
                          <m:r>
                            <a:rPr lang="en-US" b="1" i="1" smtClean="0">
                              <a:latin typeface="Cambria Math" panose="02040503050406030204" pitchFamily="18" charset="0"/>
                            </a:rPr>
                            <m:t>−</m:t>
                          </m:r>
                          <m:r>
                            <a:rPr lang="en-US" b="1" i="1" smtClean="0">
                              <a:latin typeface="Cambria Math" panose="02040503050406030204" pitchFamily="18" charset="0"/>
                            </a:rPr>
                            <m:t>𝟏</m:t>
                          </m:r>
                        </m:sup>
                      </m:sSup>
                      <m:r>
                        <a:rPr lang="en-US" b="1" i="1" smtClean="0">
                          <a:latin typeface="Cambria Math" panose="02040503050406030204" pitchFamily="18" charset="0"/>
                        </a:rPr>
                        <m:t>𝒇</m:t>
                      </m:r>
                    </m:oMath>
                  </m:oMathPara>
                </a14:m>
                <a:endParaRPr lang="en-US" b="1" dirty="0"/>
              </a:p>
            </p:txBody>
          </p:sp>
        </mc:Choice>
        <mc:Fallback xmlns="">
          <p:sp>
            <p:nvSpPr>
              <p:cNvPr id="59" name="TextBox 58">
                <a:extLst>
                  <a:ext uri="{FF2B5EF4-FFF2-40B4-BE49-F238E27FC236}">
                    <a16:creationId xmlns:a16="http://schemas.microsoft.com/office/drawing/2014/main" id="{C99528CE-44AD-4EF1-AD9B-890B1C0ADF71}"/>
                  </a:ext>
                </a:extLst>
              </p:cNvPr>
              <p:cNvSpPr txBox="1">
                <a:spLocks noRot="1" noChangeAspect="1" noMove="1" noResize="1" noEditPoints="1" noAdjustHandles="1" noChangeArrowheads="1" noChangeShapeType="1" noTextEdit="1"/>
              </p:cNvSpPr>
              <p:nvPr/>
            </p:nvSpPr>
            <p:spPr>
              <a:xfrm>
                <a:off x="4843385" y="3704281"/>
                <a:ext cx="1048299" cy="283219"/>
              </a:xfrm>
              <a:prstGeom prst="rect">
                <a:avLst/>
              </a:prstGeom>
              <a:blipFill>
                <a:blip r:embed="rId11"/>
                <a:stretch>
                  <a:fillRect l="-1734" t="-2083" r="-7514" b="-33333"/>
                </a:stretch>
              </a:blipFill>
              <a:ln>
                <a:solidFill>
                  <a:schemeClr val="tx1"/>
                </a:solidFill>
              </a:ln>
            </p:spPr>
            <p:txBody>
              <a:bodyPr/>
              <a:lstStyle/>
              <a:p>
                <a:r>
                  <a:rPr lang="en-US">
                    <a:noFill/>
                  </a:rPr>
                  <a:t> </a:t>
                </a:r>
              </a:p>
            </p:txBody>
          </p:sp>
        </mc:Fallback>
      </mc:AlternateContent>
      <p:sp>
        <p:nvSpPr>
          <p:cNvPr id="60" name="TextBox 59">
            <a:extLst>
              <a:ext uri="{FF2B5EF4-FFF2-40B4-BE49-F238E27FC236}">
                <a16:creationId xmlns:a16="http://schemas.microsoft.com/office/drawing/2014/main" id="{9A8ABFE6-1F00-41B7-8996-44C0B66F9BDA}"/>
              </a:ext>
            </a:extLst>
          </p:cNvPr>
          <p:cNvSpPr txBox="1"/>
          <p:nvPr/>
        </p:nvSpPr>
        <p:spPr>
          <a:xfrm>
            <a:off x="6812383" y="2790076"/>
            <a:ext cx="4897018" cy="646331"/>
          </a:xfrm>
          <a:prstGeom prst="rect">
            <a:avLst/>
          </a:prstGeom>
          <a:noFill/>
        </p:spPr>
        <p:txBody>
          <a:bodyPr wrap="square" rtlCol="0">
            <a:spAutoFit/>
          </a:bodyPr>
          <a:lstStyle/>
          <a:p>
            <a:r>
              <a:rPr lang="en-US" dirty="0"/>
              <a:t>We seek static solutions, so time derivatives are all zero.</a:t>
            </a:r>
          </a:p>
        </p:txBody>
      </p:sp>
      <p:sp>
        <p:nvSpPr>
          <p:cNvPr id="61" name="TextBox 60">
            <a:extLst>
              <a:ext uri="{FF2B5EF4-FFF2-40B4-BE49-F238E27FC236}">
                <a16:creationId xmlns:a16="http://schemas.microsoft.com/office/drawing/2014/main" id="{261D5ACD-793A-4C17-A32F-4249B209FE5D}"/>
              </a:ext>
            </a:extLst>
          </p:cNvPr>
          <p:cNvSpPr txBox="1"/>
          <p:nvPr/>
        </p:nvSpPr>
        <p:spPr>
          <a:xfrm>
            <a:off x="6863181" y="3704281"/>
            <a:ext cx="5536273" cy="369332"/>
          </a:xfrm>
          <a:prstGeom prst="rect">
            <a:avLst/>
          </a:prstGeom>
          <a:noFill/>
        </p:spPr>
        <p:txBody>
          <a:bodyPr wrap="square" rtlCol="0">
            <a:spAutoFit/>
          </a:bodyPr>
          <a:lstStyle/>
          <a:p>
            <a:r>
              <a:rPr lang="en-US" dirty="0"/>
              <a:t>Solve the linear system of equations.  Done!</a:t>
            </a:r>
          </a:p>
        </p:txBody>
      </p:sp>
      <p:sp>
        <p:nvSpPr>
          <p:cNvPr id="56" name="TextBox 55">
            <a:extLst>
              <a:ext uri="{FF2B5EF4-FFF2-40B4-BE49-F238E27FC236}">
                <a16:creationId xmlns:a16="http://schemas.microsoft.com/office/drawing/2014/main" id="{37883DEA-0ED1-46A0-8AF7-A8A02BE71ECF}"/>
              </a:ext>
            </a:extLst>
          </p:cNvPr>
          <p:cNvSpPr txBox="1"/>
          <p:nvPr/>
        </p:nvSpPr>
        <p:spPr>
          <a:xfrm>
            <a:off x="4743783" y="4897606"/>
            <a:ext cx="4897018" cy="369332"/>
          </a:xfrm>
          <a:prstGeom prst="rect">
            <a:avLst/>
          </a:prstGeom>
          <a:noFill/>
        </p:spPr>
        <p:txBody>
          <a:bodyPr wrap="square" rtlCol="0">
            <a:spAutoFit/>
          </a:bodyPr>
          <a:lstStyle/>
          <a:p>
            <a:r>
              <a:rPr lang="en-US" dirty="0"/>
              <a:t>(… but this is often easier said than done.)</a:t>
            </a:r>
          </a:p>
        </p:txBody>
      </p:sp>
    </p:spTree>
    <p:extLst>
      <p:ext uri="{BB962C8B-B14F-4D97-AF65-F5344CB8AC3E}">
        <p14:creationId xmlns:p14="http://schemas.microsoft.com/office/powerpoint/2010/main" val="321703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6C480A-75E6-4F8A-8925-0051562AFC40}"/>
              </a:ext>
            </a:extLst>
          </p:cNvPr>
          <p:cNvPicPr>
            <a:picLocks noChangeAspect="1"/>
          </p:cNvPicPr>
          <p:nvPr/>
        </p:nvPicPr>
        <p:blipFill>
          <a:blip r:embed="rId2" cstate="print">
            <a:alphaModFix amt="10000"/>
            <a:extLst>
              <a:ext uri="{28A0092B-C50C-407E-A947-70E740481C1C}">
                <a14:useLocalDpi xmlns:a14="http://schemas.microsoft.com/office/drawing/2010/main" val="0"/>
              </a:ext>
            </a:extLst>
          </a:blip>
          <a:stretch>
            <a:fillRect/>
          </a:stretch>
        </p:blipFill>
        <p:spPr>
          <a:xfrm>
            <a:off x="3182726" y="595451"/>
            <a:ext cx="5450030" cy="5861211"/>
          </a:xfrm>
          <a:prstGeom prst="rect">
            <a:avLst/>
          </a:prstGeom>
        </p:spPr>
      </p:pic>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Example 03: A direct solution approach</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29</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678426" y="1283273"/>
            <a:ext cx="10815483" cy="5173388"/>
            <a:chOff x="575953" y="1253529"/>
            <a:chExt cx="5883215" cy="3560984"/>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Ex03: Solve implicitly using MATLAB</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08D0970-7F33-4A60-9138-D6986BEC8078}"/>
                  </a:ext>
                </a:extLst>
              </p:cNvPr>
              <p:cNvSpPr txBox="1"/>
              <p:nvPr/>
            </p:nvSpPr>
            <p:spPr>
              <a:xfrm>
                <a:off x="678425" y="1750143"/>
                <a:ext cx="7199489" cy="4122609"/>
              </a:xfrm>
              <a:prstGeom prst="rect">
                <a:avLst/>
              </a:prstGeom>
              <a:noFill/>
            </p:spPr>
            <p:txBody>
              <a:bodyPr wrap="square" rtlCol="0">
                <a:noAutofit/>
              </a:bodyPr>
              <a:lstStyle/>
              <a:p>
                <a:r>
                  <a:rPr lang="en-US" sz="1400" dirty="0"/>
                  <a:t>File: </a:t>
                </a:r>
                <a:r>
                  <a:rPr lang="en-US" sz="1400" dirty="0" err="1"/>
                  <a:t>two_dof_system_direct.m</a:t>
                </a:r>
                <a:endParaRPr lang="en-US" sz="1400" dirty="0"/>
              </a:p>
              <a:p>
                <a:endParaRPr lang="en-US" sz="1400" dirty="0"/>
              </a:p>
              <a:p>
                <a:pPr marL="342900" indent="-342900">
                  <a:spcAft>
                    <a:spcPts val="1200"/>
                  </a:spcAft>
                  <a:buFont typeface="+mj-lt"/>
                  <a:buAutoNum type="arabicPeriod"/>
                </a:pPr>
                <a:r>
                  <a:rPr lang="en-US" sz="1400" dirty="0"/>
                  <a:t>Run the example to obtain a static solution.</a:t>
                </a:r>
              </a:p>
              <a:p>
                <a:pPr marL="342900" indent="-342900">
                  <a:spcAft>
                    <a:spcPts val="1200"/>
                  </a:spcAft>
                  <a:buFont typeface="+mj-lt"/>
                  <a:buAutoNum type="arabicPeriod"/>
                </a:pPr>
                <a:r>
                  <a:rPr lang="en-US" sz="1400" dirty="0"/>
                  <a:t>How is this similar to our explicit solution?</a:t>
                </a:r>
              </a:p>
              <a:p>
                <a:pPr marL="342900" indent="-342900">
                  <a:spcAft>
                    <a:spcPts val="1200"/>
                  </a:spcAft>
                  <a:buFont typeface="+mj-lt"/>
                  <a:buAutoNum type="arabicPeriod"/>
                </a:pPr>
                <a:r>
                  <a:rPr lang="en-US" sz="1400" dirty="0"/>
                  <a:t>How is this different than our explicit solution?</a:t>
                </a:r>
              </a:p>
              <a:p>
                <a:pPr>
                  <a:spcAft>
                    <a:spcPts val="1200"/>
                  </a:spcAft>
                </a:pPr>
                <a:r>
                  <a:rPr lang="en-US" sz="1400" b="1" dirty="0"/>
                  <a:t>Extra credit</a:t>
                </a:r>
                <a:r>
                  <a:rPr lang="en-US" sz="1400" dirty="0"/>
                  <a:t>: Experiment with different values of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2</m:t>
                        </m:r>
                      </m:sub>
                    </m:sSub>
                  </m:oMath>
                </a14:m>
                <a:r>
                  <a:rPr lang="en-US" sz="1400" dirty="0"/>
                  <a:t>.  What happens with:</a:t>
                </a:r>
              </a:p>
              <a:p>
                <a:pPr>
                  <a:spcAft>
                    <a:spcPts val="1200"/>
                  </a:spcAft>
                </a:pPr>
                <a:r>
                  <a:rPr lang="en-US" sz="1400" dirty="0"/>
                  <a:t>	</a:t>
                </a:r>
                <a14:m>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𝑘</m:t>
                        </m:r>
                      </m:e>
                      <m:sub>
                        <m:r>
                          <a:rPr lang="en-US" sz="1400" i="1">
                            <a:latin typeface="Cambria Math" panose="02040503050406030204" pitchFamily="18" charset="0"/>
                          </a:rPr>
                          <m:t>2</m:t>
                        </m:r>
                      </m:sub>
                    </m:sSub>
                    <m:r>
                      <a:rPr lang="en-US" sz="1400" b="0" i="1" smtClean="0">
                        <a:latin typeface="Cambria Math" panose="02040503050406030204" pitchFamily="18" charset="0"/>
                      </a:rPr>
                      <m:t>=1</m:t>
                    </m:r>
                    <m:r>
                      <a:rPr lang="en-US" sz="1400" b="0" i="1" smtClean="0">
                        <a:latin typeface="Cambria Math" panose="02040503050406030204" pitchFamily="18" charset="0"/>
                      </a:rPr>
                      <m:t>𝑥</m:t>
                    </m:r>
                    <m:sSup>
                      <m:sSupPr>
                        <m:ctrlPr>
                          <a:rPr lang="en-US" sz="1400" b="0" i="1" smtClean="0">
                            <a:latin typeface="Cambria Math" panose="02040503050406030204" pitchFamily="18" charset="0"/>
                          </a:rPr>
                        </m:ctrlPr>
                      </m:sSupPr>
                      <m:e>
                        <m:r>
                          <a:rPr lang="en-US" sz="1400" i="1">
                            <a:latin typeface="Cambria Math" panose="02040503050406030204" pitchFamily="18" charset="0"/>
                          </a:rPr>
                          <m:t>10</m:t>
                        </m:r>
                      </m:e>
                      <m:sup>
                        <m:r>
                          <a:rPr lang="en-US" sz="1400" b="0" i="1" smtClean="0">
                            <a:latin typeface="Cambria Math" panose="02040503050406030204" pitchFamily="18" charset="0"/>
                          </a:rPr>
                          <m:t>−6</m:t>
                        </m:r>
                      </m:sup>
                    </m:sSup>
                  </m:oMath>
                </a14:m>
                <a:r>
                  <a:rPr lang="en-US" sz="1400" dirty="0"/>
                  <a:t>   	(very soft)</a:t>
                </a:r>
                <a14:m>
                  <m:oMath xmlns:m="http://schemas.openxmlformats.org/officeDocument/2006/math">
                    <m:r>
                      <a:rPr lang="en-US" sz="1400" i="1">
                        <a:latin typeface="Cambria Math" panose="02040503050406030204" pitchFamily="18" charset="0"/>
                      </a:rPr>
                      <m:t> </m:t>
                    </m:r>
                  </m:oMath>
                </a14:m>
                <a:br>
                  <a:rPr lang="en-US" sz="1400" i="1" dirty="0">
                    <a:latin typeface="Cambria Math" panose="02040503050406030204" pitchFamily="18" charset="0"/>
                  </a:rPr>
                </a:br>
                <a:r>
                  <a:rPr lang="en-US" sz="1400" i="1" dirty="0">
                    <a:latin typeface="Cambria Math" panose="02040503050406030204" pitchFamily="18" charset="0"/>
                  </a:rPr>
                  <a:t>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𝑘</m:t>
                        </m:r>
                      </m:e>
                      <m:sub>
                        <m:r>
                          <a:rPr lang="en-US" sz="1400" i="1">
                            <a:latin typeface="Cambria Math" panose="02040503050406030204" pitchFamily="18" charset="0"/>
                          </a:rPr>
                          <m:t>2</m:t>
                        </m:r>
                      </m:sub>
                    </m:sSub>
                    <m:r>
                      <a:rPr lang="en-US" sz="1400" i="1">
                        <a:latin typeface="Cambria Math" panose="02040503050406030204" pitchFamily="18" charset="0"/>
                      </a:rPr>
                      <m:t>=0?</m:t>
                    </m:r>
                  </m:oMath>
                </a14:m>
                <a:r>
                  <a:rPr lang="en-US" sz="1400" b="0" i="1" dirty="0">
                    <a:latin typeface="Cambria Math" panose="02040503050406030204" pitchFamily="18" charset="0"/>
                  </a:rPr>
                  <a:t>             	</a:t>
                </a:r>
                <a:r>
                  <a:rPr lang="en-US" sz="1400" dirty="0"/>
                  <a:t>(no spring)</a:t>
                </a:r>
                <a:br>
                  <a:rPr lang="en-US" sz="1400" b="0" i="1" dirty="0">
                    <a:latin typeface="Cambria Math" panose="02040503050406030204" pitchFamily="18" charset="0"/>
                  </a:rPr>
                </a:br>
                <a:r>
                  <a:rPr lang="en-US" sz="1400" b="0" i="1" dirty="0">
                    <a:latin typeface="Cambria Math" panose="02040503050406030204" pitchFamily="18" charset="0"/>
                  </a:rPr>
                  <a:t>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=1</m:t>
                    </m:r>
                    <m:r>
                      <a:rPr lang="en-US" sz="1400" b="0" i="1" smtClean="0">
                        <a:latin typeface="Cambria Math" panose="02040503050406030204" pitchFamily="18" charset="0"/>
                      </a:rPr>
                      <m:t>𝑥</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20</m:t>
                        </m:r>
                      </m:sup>
                    </m:sSup>
                  </m:oMath>
                </a14:m>
                <a:r>
                  <a:rPr lang="en-US" sz="1400" dirty="0"/>
                  <a:t>   	(very stiff)</a:t>
                </a:r>
              </a:p>
            </p:txBody>
          </p:sp>
        </mc:Choice>
        <mc:Fallback xmlns="">
          <p:sp>
            <p:nvSpPr>
              <p:cNvPr id="5" name="TextBox 4">
                <a:extLst>
                  <a:ext uri="{FF2B5EF4-FFF2-40B4-BE49-F238E27FC236}">
                    <a16:creationId xmlns:a16="http://schemas.microsoft.com/office/drawing/2014/main" id="{408D0970-7F33-4A60-9138-D6986BEC8078}"/>
                  </a:ext>
                </a:extLst>
              </p:cNvPr>
              <p:cNvSpPr txBox="1">
                <a:spLocks noRot="1" noChangeAspect="1" noMove="1" noResize="1" noEditPoints="1" noAdjustHandles="1" noChangeArrowheads="1" noChangeShapeType="1" noTextEdit="1"/>
              </p:cNvSpPr>
              <p:nvPr/>
            </p:nvSpPr>
            <p:spPr>
              <a:xfrm>
                <a:off x="678425" y="1750143"/>
                <a:ext cx="7199489" cy="4122609"/>
              </a:xfrm>
              <a:prstGeom prst="rect">
                <a:avLst/>
              </a:prstGeom>
              <a:blipFill>
                <a:blip r:embed="rId3"/>
                <a:stretch>
                  <a:fillRect l="-423" t="-444"/>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0E7D3C2C-CA07-4DF8-9201-E04C5FAD667F}"/>
              </a:ext>
            </a:extLst>
          </p:cNvPr>
          <p:cNvSpPr txBox="1"/>
          <p:nvPr/>
        </p:nvSpPr>
        <p:spPr>
          <a:xfrm>
            <a:off x="728218" y="5161935"/>
            <a:ext cx="10735563" cy="1253612"/>
          </a:xfrm>
          <a:prstGeom prst="rect">
            <a:avLst/>
          </a:prstGeom>
          <a:noFill/>
        </p:spPr>
        <p:txBody>
          <a:bodyPr wrap="square" rtlCol="0">
            <a:noAutofit/>
          </a:bodyPr>
          <a:lstStyle/>
          <a:p>
            <a:pPr>
              <a:spcAft>
                <a:spcPts val="1200"/>
              </a:spcAft>
            </a:pPr>
            <a:endParaRPr lang="en-US" sz="1400" dirty="0"/>
          </a:p>
        </p:txBody>
      </p:sp>
      <p:grpSp>
        <p:nvGrpSpPr>
          <p:cNvPr id="29" name="Group 28">
            <a:extLst>
              <a:ext uri="{FF2B5EF4-FFF2-40B4-BE49-F238E27FC236}">
                <a16:creationId xmlns:a16="http://schemas.microsoft.com/office/drawing/2014/main" id="{C3FEF85A-6211-48EC-9A51-120F940436C1}"/>
              </a:ext>
            </a:extLst>
          </p:cNvPr>
          <p:cNvGrpSpPr/>
          <p:nvPr/>
        </p:nvGrpSpPr>
        <p:grpSpPr>
          <a:xfrm>
            <a:off x="7877914" y="2092598"/>
            <a:ext cx="2958841" cy="3511034"/>
            <a:chOff x="582303" y="1483663"/>
            <a:chExt cx="2958841" cy="3511034"/>
          </a:xfrm>
        </p:grpSpPr>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048FF6EB-2A93-4073-8C4F-B5CDA5B906C8}"/>
                    </a:ext>
                  </a:extLst>
                </p:cNvPr>
                <p:cNvSpPr/>
                <p:nvPr/>
              </p:nvSpPr>
              <p:spPr>
                <a:xfrm>
                  <a:off x="1656272" y="2199736"/>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6" name="Rectangle 5">
                  <a:extLst>
                    <a:ext uri="{FF2B5EF4-FFF2-40B4-BE49-F238E27FC236}">
                      <a16:creationId xmlns:a16="http://schemas.microsoft.com/office/drawing/2014/main" id="{D026C237-2D13-4C08-BDC5-8F689E9E4214}"/>
                    </a:ext>
                  </a:extLst>
                </p:cNvPr>
                <p:cNvSpPr>
                  <a:spLocks noRot="1" noChangeAspect="1" noMove="1" noResize="1" noEditPoints="1" noAdjustHandles="1" noChangeArrowheads="1" noChangeShapeType="1" noTextEdit="1"/>
                </p:cNvSpPr>
                <p:nvPr/>
              </p:nvSpPr>
              <p:spPr>
                <a:xfrm>
                  <a:off x="1656272" y="2199736"/>
                  <a:ext cx="1104181" cy="74166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63E74044-9D5C-491F-A46E-DC8331BFBDF3}"/>
                    </a:ext>
                  </a:extLst>
                </p:cNvPr>
                <p:cNvSpPr/>
                <p:nvPr/>
              </p:nvSpPr>
              <p:spPr>
                <a:xfrm>
                  <a:off x="1668730" y="3517314"/>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oMath>
                    </m:oMathPara>
                  </a14:m>
                  <a:endParaRPr lang="en-US" dirty="0"/>
                </a:p>
              </p:txBody>
            </p:sp>
          </mc:Choice>
          <mc:Fallback xmlns="">
            <p:sp>
              <p:nvSpPr>
                <p:cNvPr id="7" name="Rectangle 6">
                  <a:extLst>
                    <a:ext uri="{FF2B5EF4-FFF2-40B4-BE49-F238E27FC236}">
                      <a16:creationId xmlns:a16="http://schemas.microsoft.com/office/drawing/2014/main" id="{28BEEE40-D5D8-4D2A-95C1-8DEB77218D23}"/>
                    </a:ext>
                  </a:extLst>
                </p:cNvPr>
                <p:cNvSpPr>
                  <a:spLocks noRot="1" noChangeAspect="1" noMove="1" noResize="1" noEditPoints="1" noAdjustHandles="1" noChangeArrowheads="1" noChangeShapeType="1" noTextEdit="1"/>
                </p:cNvSpPr>
                <p:nvPr/>
              </p:nvSpPr>
              <p:spPr>
                <a:xfrm>
                  <a:off x="1668730" y="3517314"/>
                  <a:ext cx="1104181" cy="741662"/>
                </a:xfrm>
                <a:prstGeom prst="rect">
                  <a:avLst/>
                </a:prstGeom>
                <a:blipFill>
                  <a:blip r:embed="rId5"/>
                  <a:stretch>
                    <a:fillRect/>
                  </a:stretch>
                </a:blipFill>
              </p:spPr>
              <p:txBody>
                <a:bodyPr/>
                <a:lstStyle/>
                <a:p>
                  <a:r>
                    <a:rPr lang="en-US">
                      <a:noFill/>
                    </a:rPr>
                    <a:t> </a:t>
                  </a:r>
                </a:p>
              </p:txBody>
            </p:sp>
          </mc:Fallback>
        </mc:AlternateContent>
        <p:grpSp>
          <p:nvGrpSpPr>
            <p:cNvPr id="51" name="Group 50">
              <a:extLst>
                <a:ext uri="{FF2B5EF4-FFF2-40B4-BE49-F238E27FC236}">
                  <a16:creationId xmlns:a16="http://schemas.microsoft.com/office/drawing/2014/main" id="{2E2A890F-54B9-494F-AFB8-F368F080AF94}"/>
                </a:ext>
              </a:extLst>
            </p:cNvPr>
            <p:cNvGrpSpPr/>
            <p:nvPr/>
          </p:nvGrpSpPr>
          <p:grpSpPr>
            <a:xfrm>
              <a:off x="835325" y="4839422"/>
              <a:ext cx="2705819" cy="155275"/>
              <a:chOff x="762000" y="4894059"/>
              <a:chExt cx="2705819" cy="155275"/>
            </a:xfrm>
          </p:grpSpPr>
          <p:cxnSp>
            <p:nvCxnSpPr>
              <p:cNvPr id="76" name="Straight Connector 75">
                <a:extLst>
                  <a:ext uri="{FF2B5EF4-FFF2-40B4-BE49-F238E27FC236}">
                    <a16:creationId xmlns:a16="http://schemas.microsoft.com/office/drawing/2014/main" id="{5F3E6262-FCC6-4ED6-94BA-2C396C97B2D5}"/>
                  </a:ext>
                </a:extLst>
              </p:cNvPr>
              <p:cNvCxnSpPr>
                <a:cxnSpLocks/>
              </p:cNvCxnSpPr>
              <p:nvPr/>
            </p:nvCxnSpPr>
            <p:spPr>
              <a:xfrm flipV="1">
                <a:off x="762000" y="4894059"/>
                <a:ext cx="2705819" cy="5745"/>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49127E8-7A37-493D-9E0C-6AF59E2F5BAF}"/>
                  </a:ext>
                </a:extLst>
              </p:cNvPr>
              <p:cNvCxnSpPr>
                <a:cxnSpLocks/>
              </p:cNvCxnSpPr>
              <p:nvPr/>
            </p:nvCxnSpPr>
            <p:spPr>
              <a:xfrm flipH="1">
                <a:off x="76200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29A1AA0-75EF-45D4-8656-4DA7C6247579}"/>
                  </a:ext>
                </a:extLst>
              </p:cNvPr>
              <p:cNvCxnSpPr>
                <a:cxnSpLocks/>
              </p:cNvCxnSpPr>
              <p:nvPr/>
            </p:nvCxnSpPr>
            <p:spPr>
              <a:xfrm flipH="1">
                <a:off x="92868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29752BA-6A4C-4619-BA16-D2BD669EBE31}"/>
                  </a:ext>
                </a:extLst>
              </p:cNvPr>
              <p:cNvCxnSpPr>
                <a:cxnSpLocks/>
              </p:cNvCxnSpPr>
              <p:nvPr/>
            </p:nvCxnSpPr>
            <p:spPr>
              <a:xfrm flipH="1">
                <a:off x="109536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DCF3FB9-967A-473F-9E92-63A7EB4EB9FE}"/>
                  </a:ext>
                </a:extLst>
              </p:cNvPr>
              <p:cNvCxnSpPr>
                <a:cxnSpLocks/>
              </p:cNvCxnSpPr>
              <p:nvPr/>
            </p:nvCxnSpPr>
            <p:spPr>
              <a:xfrm flipH="1">
                <a:off x="126204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B4BCF90-722E-404C-B04D-055EA70C2A05}"/>
                  </a:ext>
                </a:extLst>
              </p:cNvPr>
              <p:cNvCxnSpPr>
                <a:cxnSpLocks/>
              </p:cNvCxnSpPr>
              <p:nvPr/>
            </p:nvCxnSpPr>
            <p:spPr>
              <a:xfrm flipH="1">
                <a:off x="142872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5E91881-D449-4274-9DF1-3F0C3245B053}"/>
                  </a:ext>
                </a:extLst>
              </p:cNvPr>
              <p:cNvCxnSpPr>
                <a:cxnSpLocks/>
              </p:cNvCxnSpPr>
              <p:nvPr/>
            </p:nvCxnSpPr>
            <p:spPr>
              <a:xfrm flipH="1">
                <a:off x="1595405"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20E89F4-9627-4B64-A0C0-F15BEEED5C5F}"/>
                  </a:ext>
                </a:extLst>
              </p:cNvPr>
              <p:cNvCxnSpPr>
                <a:cxnSpLocks/>
              </p:cNvCxnSpPr>
              <p:nvPr/>
            </p:nvCxnSpPr>
            <p:spPr>
              <a:xfrm flipH="1">
                <a:off x="1762086"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AECBF04-ED83-4247-9713-6CFFDF7FB7E5}"/>
                  </a:ext>
                </a:extLst>
              </p:cNvPr>
              <p:cNvCxnSpPr>
                <a:cxnSpLocks/>
              </p:cNvCxnSpPr>
              <p:nvPr/>
            </p:nvCxnSpPr>
            <p:spPr>
              <a:xfrm flipH="1">
                <a:off x="1928767"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7496441-0362-4DC6-BCCE-98054DA311A6}"/>
                  </a:ext>
                </a:extLst>
              </p:cNvPr>
              <p:cNvCxnSpPr>
                <a:cxnSpLocks/>
              </p:cNvCxnSpPr>
              <p:nvPr/>
            </p:nvCxnSpPr>
            <p:spPr>
              <a:xfrm flipH="1">
                <a:off x="2095448"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8071198-D613-4E27-AB94-378349B0FACD}"/>
                  </a:ext>
                </a:extLst>
              </p:cNvPr>
              <p:cNvCxnSpPr>
                <a:cxnSpLocks/>
              </p:cNvCxnSpPr>
              <p:nvPr/>
            </p:nvCxnSpPr>
            <p:spPr>
              <a:xfrm flipH="1">
                <a:off x="2262129"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B5F75B9-368E-4E0D-BA01-6440A6DEF8F2}"/>
                  </a:ext>
                </a:extLst>
              </p:cNvPr>
              <p:cNvCxnSpPr>
                <a:cxnSpLocks/>
              </p:cNvCxnSpPr>
              <p:nvPr/>
            </p:nvCxnSpPr>
            <p:spPr>
              <a:xfrm flipH="1">
                <a:off x="242881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C54C311-DB34-4BF1-B3DA-3F3448B284C7}"/>
                  </a:ext>
                </a:extLst>
              </p:cNvPr>
              <p:cNvCxnSpPr>
                <a:cxnSpLocks/>
              </p:cNvCxnSpPr>
              <p:nvPr/>
            </p:nvCxnSpPr>
            <p:spPr>
              <a:xfrm flipH="1">
                <a:off x="259549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946A9A2-48B7-4B38-9362-0A1B3389244D}"/>
                  </a:ext>
                </a:extLst>
              </p:cNvPr>
              <p:cNvCxnSpPr>
                <a:cxnSpLocks/>
              </p:cNvCxnSpPr>
              <p:nvPr/>
            </p:nvCxnSpPr>
            <p:spPr>
              <a:xfrm flipH="1">
                <a:off x="276217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F392935-08D2-400E-A4D9-F2986019EC25}"/>
                  </a:ext>
                </a:extLst>
              </p:cNvPr>
              <p:cNvCxnSpPr>
                <a:cxnSpLocks/>
              </p:cNvCxnSpPr>
              <p:nvPr/>
            </p:nvCxnSpPr>
            <p:spPr>
              <a:xfrm flipH="1">
                <a:off x="292885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1307890-2F89-4F02-AD13-2C1C376C006F}"/>
                  </a:ext>
                </a:extLst>
              </p:cNvPr>
              <p:cNvCxnSpPr>
                <a:cxnSpLocks/>
              </p:cNvCxnSpPr>
              <p:nvPr/>
            </p:nvCxnSpPr>
            <p:spPr>
              <a:xfrm flipH="1">
                <a:off x="309553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73EC53C1-9674-4919-925D-BD0026D32C4B}"/>
                  </a:ext>
                </a:extLst>
              </p:cNvPr>
              <p:cNvCxnSpPr>
                <a:cxnSpLocks/>
              </p:cNvCxnSpPr>
              <p:nvPr/>
            </p:nvCxnSpPr>
            <p:spPr>
              <a:xfrm flipH="1">
                <a:off x="326222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6643A110-9B14-4DB5-93FD-57ADA13AB150}"/>
                </a:ext>
              </a:extLst>
            </p:cNvPr>
            <p:cNvGrpSpPr/>
            <p:nvPr/>
          </p:nvGrpSpPr>
          <p:grpSpPr>
            <a:xfrm>
              <a:off x="2102734" y="2941398"/>
              <a:ext cx="283041" cy="566677"/>
              <a:chOff x="2102734" y="2941398"/>
              <a:chExt cx="283041" cy="566677"/>
            </a:xfrm>
          </p:grpSpPr>
          <p:cxnSp>
            <p:nvCxnSpPr>
              <p:cNvPr id="69" name="Straight Connector 68">
                <a:extLst>
                  <a:ext uri="{FF2B5EF4-FFF2-40B4-BE49-F238E27FC236}">
                    <a16:creationId xmlns:a16="http://schemas.microsoft.com/office/drawing/2014/main" id="{B48358F5-5AFD-4528-BB0F-4A732CB2BA71}"/>
                  </a:ext>
                </a:extLst>
              </p:cNvPr>
              <p:cNvCxnSpPr>
                <a:stCxn id="49" idx="2"/>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1EBFD25-7255-43FF-B2A2-39529E1FFCEC}"/>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F2B7740-7BE6-448D-8A09-000E7ED73A82}"/>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8230832-3B8F-4A67-B534-9B3087C85FFD}"/>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EF3E0EA-CABE-4D29-90D0-77466926E6A1}"/>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D8A68F0-B858-48FA-8CE1-459971C192A2}"/>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4BBFA8E-8A14-45FA-A320-0A5FA90088B9}"/>
                  </a:ext>
                </a:extLst>
              </p:cNvPr>
              <p:cNvCxnSpPr>
                <a:cxnSpLocks/>
              </p:cNvCxnSpPr>
              <p:nvPr/>
            </p:nvCxnSpPr>
            <p:spPr>
              <a:xfrm>
                <a:off x="2247900" y="3367088"/>
                <a:ext cx="720" cy="1409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BAC2F72-638F-44CB-934C-D3C261A4B161}"/>
                </a:ext>
              </a:extLst>
            </p:cNvPr>
            <p:cNvGrpSpPr/>
            <p:nvPr/>
          </p:nvGrpSpPr>
          <p:grpSpPr>
            <a:xfrm>
              <a:off x="2117981" y="4258976"/>
              <a:ext cx="283041" cy="573820"/>
              <a:chOff x="2102734" y="2941398"/>
              <a:chExt cx="283041" cy="573820"/>
            </a:xfrm>
          </p:grpSpPr>
          <p:cxnSp>
            <p:nvCxnSpPr>
              <p:cNvPr id="62" name="Straight Connector 61">
                <a:extLst>
                  <a:ext uri="{FF2B5EF4-FFF2-40B4-BE49-F238E27FC236}">
                    <a16:creationId xmlns:a16="http://schemas.microsoft.com/office/drawing/2014/main" id="{5F19C75E-DE23-4603-939C-A35BC2724B46}"/>
                  </a:ext>
                </a:extLst>
              </p:cNvPr>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99D2EE9-F7EF-4DEB-A3CE-1D0CC0412269}"/>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6034103-B4CF-48F0-A5C1-9E50D5829718}"/>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33DC908-8106-42C4-B910-ABA811B20732}"/>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66E31FE-384B-4C90-AE86-B4817273BB73}"/>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B94CEBB-42A6-4E10-A8E7-B21B3524CB99}"/>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4A0F009-B7E6-40AF-9C30-F35C18531FCA}"/>
                  </a:ext>
                </a:extLst>
              </p:cNvPr>
              <p:cNvCxnSpPr>
                <a:cxnSpLocks/>
              </p:cNvCxnSpPr>
              <p:nvPr/>
            </p:nvCxnSpPr>
            <p:spPr>
              <a:xfrm flipH="1">
                <a:off x="2246239" y="3363874"/>
                <a:ext cx="2" cy="151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9058823D-C6EF-4B29-BC4C-9865E16D6D03}"/>
                    </a:ext>
                  </a:extLst>
                </p:cNvPr>
                <p:cNvSpPr txBox="1"/>
                <p:nvPr/>
              </p:nvSpPr>
              <p:spPr>
                <a:xfrm>
                  <a:off x="2418046" y="3027003"/>
                  <a:ext cx="4726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oMath>
                    </m:oMathPara>
                  </a14:m>
                  <a:endParaRPr lang="en-US" dirty="0"/>
                </a:p>
              </p:txBody>
            </p:sp>
          </mc:Choice>
          <mc:Fallback xmlns="">
            <p:sp>
              <p:nvSpPr>
                <p:cNvPr id="11" name="TextBox 10">
                  <a:extLst>
                    <a:ext uri="{FF2B5EF4-FFF2-40B4-BE49-F238E27FC236}">
                      <a16:creationId xmlns:a16="http://schemas.microsoft.com/office/drawing/2014/main" id="{FCD39D50-E5DD-40C4-9C0C-1AD8FE60F814}"/>
                    </a:ext>
                  </a:extLst>
                </p:cNvPr>
                <p:cNvSpPr txBox="1">
                  <a:spLocks noRot="1" noChangeAspect="1" noMove="1" noResize="1" noEditPoints="1" noAdjustHandles="1" noChangeArrowheads="1" noChangeShapeType="1" noTextEdit="1"/>
                </p:cNvSpPr>
                <p:nvPr/>
              </p:nvSpPr>
              <p:spPr>
                <a:xfrm>
                  <a:off x="2418046" y="3027003"/>
                  <a:ext cx="472629"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98E608F-AA3D-4DA8-9F80-B4DD0608430F}"/>
                    </a:ext>
                  </a:extLst>
                </p:cNvPr>
                <p:cNvSpPr txBox="1"/>
                <p:nvPr/>
              </p:nvSpPr>
              <p:spPr>
                <a:xfrm>
                  <a:off x="2452140" y="4372726"/>
                  <a:ext cx="4779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oMath>
                    </m:oMathPara>
                  </a14:m>
                  <a:endParaRPr lang="en-US" dirty="0"/>
                </a:p>
              </p:txBody>
            </p:sp>
          </mc:Choice>
          <mc:Fallback xmlns="">
            <p:sp>
              <p:nvSpPr>
                <p:cNvPr id="12" name="TextBox 11">
                  <a:extLst>
                    <a:ext uri="{FF2B5EF4-FFF2-40B4-BE49-F238E27FC236}">
                      <a16:creationId xmlns:a16="http://schemas.microsoft.com/office/drawing/2014/main" id="{F2AAF285-CFB1-4392-9A42-AA631A8D6D9E}"/>
                    </a:ext>
                  </a:extLst>
                </p:cNvPr>
                <p:cNvSpPr txBox="1">
                  <a:spLocks noRot="1" noChangeAspect="1" noMove="1" noResize="1" noEditPoints="1" noAdjustHandles="1" noChangeArrowheads="1" noChangeShapeType="1" noTextEdit="1"/>
                </p:cNvSpPr>
                <p:nvPr/>
              </p:nvSpPr>
              <p:spPr>
                <a:xfrm>
                  <a:off x="2452140" y="4372726"/>
                  <a:ext cx="477951" cy="369332"/>
                </a:xfrm>
                <a:prstGeom prst="rect">
                  <a:avLst/>
                </a:prstGeom>
                <a:blipFill>
                  <a:blip r:embed="rId7"/>
                  <a:stretch>
                    <a:fillRect/>
                  </a:stretch>
                </a:blipFill>
              </p:spPr>
              <p:txBody>
                <a:bodyPr/>
                <a:lstStyle/>
                <a:p>
                  <a:r>
                    <a:rPr lang="en-US">
                      <a:noFill/>
                    </a:rPr>
                    <a:t> </a:t>
                  </a:r>
                </a:p>
              </p:txBody>
            </p:sp>
          </mc:Fallback>
        </mc:AlternateContent>
        <p:cxnSp>
          <p:nvCxnSpPr>
            <p:cNvPr id="56" name="Straight Arrow Connector 55">
              <a:extLst>
                <a:ext uri="{FF2B5EF4-FFF2-40B4-BE49-F238E27FC236}">
                  <a16:creationId xmlns:a16="http://schemas.microsoft.com/office/drawing/2014/main" id="{DCD5B652-8EB4-46A8-98E6-25239E56A8CC}"/>
                </a:ext>
              </a:extLst>
            </p:cNvPr>
            <p:cNvCxnSpPr>
              <a:cxnSpLocks/>
              <a:endCxn id="49" idx="0"/>
            </p:cNvCxnSpPr>
            <p:nvPr/>
          </p:nvCxnSpPr>
          <p:spPr>
            <a:xfrm>
              <a:off x="2208362" y="1839148"/>
              <a:ext cx="1" cy="360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C38B66B1-81B3-476E-8BDB-7E35E6F51B21}"/>
                </a:ext>
              </a:extLst>
            </p:cNvPr>
            <p:cNvCxnSpPr>
              <a:cxnSpLocks/>
              <a:stCxn id="49" idx="1"/>
            </p:cNvCxnSpPr>
            <p:nvPr/>
          </p:nvCxnSpPr>
          <p:spPr>
            <a:xfrm rot="10800000">
              <a:off x="1052328" y="2199737"/>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0ACB25E4-C125-4478-8ED2-0DB3FB97CE51}"/>
                </a:ext>
              </a:extLst>
            </p:cNvPr>
            <p:cNvCxnSpPr>
              <a:cxnSpLocks/>
            </p:cNvCxnSpPr>
            <p:nvPr/>
          </p:nvCxnSpPr>
          <p:spPr>
            <a:xfrm rot="10800000">
              <a:off x="1052328" y="3508075"/>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D700308E-D5BD-4523-A774-8EB51211E5E9}"/>
                    </a:ext>
                  </a:extLst>
                </p:cNvPr>
                <p:cNvSpPr txBox="1"/>
                <p:nvPr/>
              </p:nvSpPr>
              <p:spPr>
                <a:xfrm>
                  <a:off x="582303" y="2159690"/>
                  <a:ext cx="4790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oMath>
                    </m:oMathPara>
                  </a14:m>
                  <a:endParaRPr lang="en-US" dirty="0"/>
                </a:p>
              </p:txBody>
            </p:sp>
          </mc:Choice>
          <mc:Fallback xmlns="">
            <p:sp>
              <p:nvSpPr>
                <p:cNvPr id="16" name="TextBox 15">
                  <a:extLst>
                    <a:ext uri="{FF2B5EF4-FFF2-40B4-BE49-F238E27FC236}">
                      <a16:creationId xmlns:a16="http://schemas.microsoft.com/office/drawing/2014/main" id="{94537705-B826-41B5-945D-72488BB736A6}"/>
                    </a:ext>
                  </a:extLst>
                </p:cNvPr>
                <p:cNvSpPr txBox="1">
                  <a:spLocks noRot="1" noChangeAspect="1" noMove="1" noResize="1" noEditPoints="1" noAdjustHandles="1" noChangeArrowheads="1" noChangeShapeType="1" noTextEdit="1"/>
                </p:cNvSpPr>
                <p:nvPr/>
              </p:nvSpPr>
              <p:spPr>
                <a:xfrm>
                  <a:off x="582303" y="2159690"/>
                  <a:ext cx="479041"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6E3B549F-F552-4B45-AC55-8F1A16358DAB}"/>
                    </a:ext>
                  </a:extLst>
                </p:cNvPr>
                <p:cNvSpPr txBox="1"/>
                <p:nvPr/>
              </p:nvSpPr>
              <p:spPr>
                <a:xfrm>
                  <a:off x="608937" y="3478783"/>
                  <a:ext cx="4843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oMath>
                    </m:oMathPara>
                  </a14:m>
                  <a:endParaRPr lang="en-US" dirty="0"/>
                </a:p>
              </p:txBody>
            </p:sp>
          </mc:Choice>
          <mc:Fallback xmlns="">
            <p:sp>
              <p:nvSpPr>
                <p:cNvPr id="17" name="TextBox 16">
                  <a:extLst>
                    <a:ext uri="{FF2B5EF4-FFF2-40B4-BE49-F238E27FC236}">
                      <a16:creationId xmlns:a16="http://schemas.microsoft.com/office/drawing/2014/main" id="{31863353-06B4-4769-BB0B-9AD82D4FC5AB}"/>
                    </a:ext>
                  </a:extLst>
                </p:cNvPr>
                <p:cNvSpPr txBox="1">
                  <a:spLocks noRot="1" noChangeAspect="1" noMove="1" noResize="1" noEditPoints="1" noAdjustHandles="1" noChangeArrowheads="1" noChangeShapeType="1" noTextEdit="1"/>
                </p:cNvSpPr>
                <p:nvPr/>
              </p:nvSpPr>
              <p:spPr>
                <a:xfrm>
                  <a:off x="608937" y="3478783"/>
                  <a:ext cx="484363"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27621DE2-0B6B-4380-A6D6-68C0832A3E46}"/>
                    </a:ext>
                  </a:extLst>
                </p:cNvPr>
                <p:cNvSpPr txBox="1"/>
                <p:nvPr/>
              </p:nvSpPr>
              <p:spPr>
                <a:xfrm>
                  <a:off x="1946647" y="1483663"/>
                  <a:ext cx="60250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oMath>
                    </m:oMathPara>
                  </a14:m>
                  <a:endParaRPr lang="en-US" dirty="0"/>
                </a:p>
              </p:txBody>
            </p:sp>
          </mc:Choice>
          <mc:Fallback xmlns="">
            <p:sp>
              <p:nvSpPr>
                <p:cNvPr id="18" name="TextBox 17">
                  <a:extLst>
                    <a:ext uri="{FF2B5EF4-FFF2-40B4-BE49-F238E27FC236}">
                      <a16:creationId xmlns:a16="http://schemas.microsoft.com/office/drawing/2014/main" id="{C8130415-D070-4C5F-A36F-52B2BD114392}"/>
                    </a:ext>
                  </a:extLst>
                </p:cNvPr>
                <p:cNvSpPr txBox="1">
                  <a:spLocks noRot="1" noChangeAspect="1" noMove="1" noResize="1" noEditPoints="1" noAdjustHandles="1" noChangeArrowheads="1" noChangeShapeType="1" noTextEdit="1"/>
                </p:cNvSpPr>
                <p:nvPr/>
              </p:nvSpPr>
              <p:spPr>
                <a:xfrm>
                  <a:off x="1946647" y="1483663"/>
                  <a:ext cx="602505" cy="369332"/>
                </a:xfrm>
                <a:prstGeom prst="rect">
                  <a:avLst/>
                </a:prstGeom>
                <a:blipFill>
                  <a:blip r:embed="rId10"/>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9816792F-4743-4977-A3F0-91B49217E834}"/>
                  </a:ext>
                </a:extLst>
              </p:cNvPr>
              <p:cNvSpPr txBox="1"/>
              <p:nvPr/>
            </p:nvSpPr>
            <p:spPr>
              <a:xfrm>
                <a:off x="7002216" y="5972174"/>
                <a:ext cx="4592752" cy="369332"/>
              </a:xfrm>
              <a:prstGeom prst="rect">
                <a:avLst/>
              </a:prstGeom>
              <a:noFill/>
            </p:spPr>
            <p:txBody>
              <a:bodyPr wrap="square" rtlCol="0">
                <a:spAutoFit/>
              </a:bodyPr>
              <a:lstStyle/>
              <a:p>
                <a:r>
                  <a:rPr lang="en-US" dirty="0"/>
                  <a:t>Let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a14:m>
                <a:r>
                  <a:rPr lang="en-US" dirty="0"/>
                  <a:t>0.5,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𝑘</m:t>
                        </m:r>
                      </m:e>
                      <m:sub>
                        <m:r>
                          <a:rPr lang="en-US" i="1">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r>
                      <a:rPr lang="en-US" b="0" i="1" smtClean="0">
                        <a:latin typeface="Cambria Math" panose="02040503050406030204" pitchFamily="18" charset="0"/>
                      </a:rPr>
                      <m:t>=1, </m:t>
                    </m:r>
                    <m:r>
                      <a:rPr lang="en-US" b="0" i="1" smtClean="0">
                        <a:latin typeface="Cambria Math" panose="02040503050406030204" pitchFamily="18" charset="0"/>
                      </a:rPr>
                      <m:t>𝐹</m:t>
                    </m:r>
                    <m:r>
                      <a:rPr lang="en-US" b="0" i="1" smtClean="0">
                        <a:latin typeface="Cambria Math" panose="02040503050406030204" pitchFamily="18" charset="0"/>
                      </a:rPr>
                      <m:t>=−0.1</m:t>
                    </m:r>
                  </m:oMath>
                </a14:m>
                <a:endParaRPr lang="en-US" dirty="0"/>
              </a:p>
            </p:txBody>
          </p:sp>
        </mc:Choice>
        <mc:Fallback xmlns="">
          <p:sp>
            <p:nvSpPr>
              <p:cNvPr id="94" name="TextBox 93">
                <a:extLst>
                  <a:ext uri="{FF2B5EF4-FFF2-40B4-BE49-F238E27FC236}">
                    <a16:creationId xmlns:a16="http://schemas.microsoft.com/office/drawing/2014/main" id="{9816792F-4743-4977-A3F0-91B49217E834}"/>
                  </a:ext>
                </a:extLst>
              </p:cNvPr>
              <p:cNvSpPr txBox="1">
                <a:spLocks noRot="1" noChangeAspect="1" noMove="1" noResize="1" noEditPoints="1" noAdjustHandles="1" noChangeArrowheads="1" noChangeShapeType="1" noTextEdit="1"/>
              </p:cNvSpPr>
              <p:nvPr/>
            </p:nvSpPr>
            <p:spPr>
              <a:xfrm>
                <a:off x="7002216" y="5972174"/>
                <a:ext cx="4592752" cy="369332"/>
              </a:xfrm>
              <a:prstGeom prst="rect">
                <a:avLst/>
              </a:prstGeom>
              <a:blipFill>
                <a:blip r:embed="rId11"/>
                <a:stretch>
                  <a:fillRect l="-1195" t="-10000" b="-26667"/>
                </a:stretch>
              </a:blipFill>
            </p:spPr>
            <p:txBody>
              <a:bodyPr/>
              <a:lstStyle/>
              <a:p>
                <a:r>
                  <a:rPr lang="en-US">
                    <a:noFill/>
                  </a:rPr>
                  <a:t> </a:t>
                </a:r>
              </a:p>
            </p:txBody>
          </p:sp>
        </mc:Fallback>
      </mc:AlternateContent>
      <p:pic>
        <p:nvPicPr>
          <p:cNvPr id="95" name="Picture 94">
            <a:extLst>
              <a:ext uri="{FF2B5EF4-FFF2-40B4-BE49-F238E27FC236}">
                <a16:creationId xmlns:a16="http://schemas.microsoft.com/office/drawing/2014/main" id="{93C5D7DE-F0CF-4340-974F-B712EB5C2410}"/>
              </a:ext>
            </a:extLst>
          </p:cNvPr>
          <p:cNvPicPr>
            <a:picLocks noChangeAspect="1"/>
          </p:cNvPicPr>
          <p:nvPr/>
        </p:nvPicPr>
        <p:blipFill>
          <a:blip r:embed="rId12"/>
          <a:stretch>
            <a:fillRect/>
          </a:stretch>
        </p:blipFill>
        <p:spPr>
          <a:xfrm>
            <a:off x="10909175" y="1323274"/>
            <a:ext cx="455762" cy="409525"/>
          </a:xfrm>
          <a:prstGeom prst="rect">
            <a:avLst/>
          </a:prstGeom>
        </p:spPr>
      </p:pic>
    </p:spTree>
    <p:extLst>
      <p:ext uri="{BB962C8B-B14F-4D97-AF65-F5344CB8AC3E}">
        <p14:creationId xmlns:p14="http://schemas.microsoft.com/office/powerpoint/2010/main" val="67620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fld id="{F6B149FD-26F7-3645-B4E7-BA8B8CC5EEA8}" type="slidenum">
              <a:rPr lang="en-US" smtClean="0"/>
              <a:pPr/>
              <a:t>3</a:t>
            </a:fld>
            <a:endParaRPr lang="en-US" dirty="0"/>
          </a:p>
        </p:txBody>
      </p:sp>
      <p:sp>
        <p:nvSpPr>
          <p:cNvPr id="29" name="TextBox 28">
            <a:extLst>
              <a:ext uri="{FF2B5EF4-FFF2-40B4-BE49-F238E27FC236}">
                <a16:creationId xmlns:a16="http://schemas.microsoft.com/office/drawing/2014/main" id="{164F9B30-EA48-4295-9AB7-56003D17ABB5}"/>
              </a:ext>
            </a:extLst>
          </p:cNvPr>
          <p:cNvSpPr txBox="1"/>
          <p:nvPr/>
        </p:nvSpPr>
        <p:spPr>
          <a:xfrm>
            <a:off x="847544" y="594482"/>
            <a:ext cx="10254651" cy="1954381"/>
          </a:xfrm>
          <a:prstGeom prst="rect">
            <a:avLst/>
          </a:prstGeom>
          <a:noFill/>
        </p:spPr>
        <p:txBody>
          <a:bodyPr wrap="square">
            <a:spAutoFit/>
          </a:bodyPr>
          <a:lstStyle/>
          <a:p>
            <a:pPr>
              <a:spcAft>
                <a:spcPts val="600"/>
              </a:spcAft>
            </a:pPr>
            <a:r>
              <a:rPr lang="en-US" b="1" dirty="0"/>
              <a:t>Course Description</a:t>
            </a:r>
          </a:p>
          <a:p>
            <a:pPr>
              <a:spcAft>
                <a:spcPts val="600"/>
              </a:spcAft>
            </a:pPr>
            <a:r>
              <a:rPr lang="en-US" sz="1400" dirty="0"/>
              <a:t>This hands-on course introduces solid mechanics analysts to the implicit solver in SIERRA/SM.  The course begins with foundational descriptions of implicit problems and how they are fundamentally different from explicit problems.  We then progress into more complex topics to include time stepping, the core implicit solver, and the multi-level solver with some focus on contact problems.  The course concludes with a few special topics including implicit dynamics solutions as well as some troubleshooting techniques and tricks to get a converged solution.  We hope that the training provides new users with the skills and confidence to solve implicit problems with SIERRA/SM, while experienced users may gain a new perspective on their existing analysis techniques, debugging strategies, and time to ask questions.</a:t>
            </a:r>
          </a:p>
        </p:txBody>
      </p:sp>
      <p:sp>
        <p:nvSpPr>
          <p:cNvPr id="31" name="TextBox 30">
            <a:extLst>
              <a:ext uri="{FF2B5EF4-FFF2-40B4-BE49-F238E27FC236}">
                <a16:creationId xmlns:a16="http://schemas.microsoft.com/office/drawing/2014/main" id="{882583E7-C162-4B46-908D-E69C106449C4}"/>
              </a:ext>
            </a:extLst>
          </p:cNvPr>
          <p:cNvSpPr txBox="1"/>
          <p:nvPr/>
        </p:nvSpPr>
        <p:spPr>
          <a:xfrm>
            <a:off x="847545" y="2690815"/>
            <a:ext cx="10194266" cy="3877985"/>
          </a:xfrm>
          <a:prstGeom prst="rect">
            <a:avLst/>
          </a:prstGeom>
          <a:noFill/>
        </p:spPr>
        <p:txBody>
          <a:bodyPr wrap="square">
            <a:spAutoFit/>
          </a:bodyPr>
          <a:lstStyle/>
          <a:p>
            <a:pPr>
              <a:spcAft>
                <a:spcPts val="600"/>
              </a:spcAft>
            </a:pPr>
            <a:r>
              <a:rPr lang="en-US" sz="1800" b="1" dirty="0"/>
              <a:t>Course Outline</a:t>
            </a:r>
          </a:p>
          <a:p>
            <a:pPr>
              <a:spcAft>
                <a:spcPts val="600"/>
              </a:spcAft>
            </a:pPr>
            <a:r>
              <a:rPr lang="en-US" sz="1400" b="1" dirty="0"/>
              <a:t>Day 1: (4 hours, ~50 slides, ~7 examples) </a:t>
            </a:r>
          </a:p>
          <a:p>
            <a:pPr>
              <a:spcAft>
                <a:spcPts val="600"/>
              </a:spcAft>
            </a:pPr>
            <a:r>
              <a:rPr lang="en-US" sz="1400" b="1" dirty="0"/>
              <a:t>	</a:t>
            </a:r>
            <a:r>
              <a:rPr lang="en-US" sz="1400" dirty="0"/>
              <a:t>Introduction to implicit problems in finite element analysis</a:t>
            </a:r>
          </a:p>
          <a:p>
            <a:pPr>
              <a:spcAft>
                <a:spcPts val="600"/>
              </a:spcAft>
            </a:pPr>
            <a:r>
              <a:rPr lang="en-US" sz="1400" dirty="0"/>
              <a:t>	Implicit problem solving: linear and nonlinear</a:t>
            </a:r>
          </a:p>
          <a:p>
            <a:pPr>
              <a:spcAft>
                <a:spcPts val="600"/>
              </a:spcAft>
            </a:pPr>
            <a:r>
              <a:rPr lang="en-US" sz="1400" b="1" dirty="0"/>
              <a:t>Day 2: (4 hours, ~60 slides, ~4 examples)</a:t>
            </a:r>
          </a:p>
          <a:p>
            <a:pPr>
              <a:spcAft>
                <a:spcPts val="600"/>
              </a:spcAft>
            </a:pPr>
            <a:r>
              <a:rPr lang="en-US" sz="1400" dirty="0"/>
              <a:t>	Time stepping in implicit</a:t>
            </a:r>
          </a:p>
          <a:p>
            <a:pPr>
              <a:spcAft>
                <a:spcPts val="600"/>
              </a:spcAft>
            </a:pPr>
            <a:r>
              <a:rPr lang="en-US" sz="1400" dirty="0"/>
              <a:t>	Deep dive into the core solver</a:t>
            </a:r>
          </a:p>
          <a:p>
            <a:pPr>
              <a:spcAft>
                <a:spcPts val="600"/>
              </a:spcAft>
            </a:pPr>
            <a:r>
              <a:rPr lang="en-US" sz="1400" b="1" dirty="0"/>
              <a:t>Day 3: (4 hours, ~40 slides, ~3 examples)</a:t>
            </a:r>
          </a:p>
          <a:p>
            <a:pPr>
              <a:spcAft>
                <a:spcPts val="600"/>
              </a:spcAft>
            </a:pPr>
            <a:r>
              <a:rPr lang="en-US" sz="1400" b="1" dirty="0"/>
              <a:t>	</a:t>
            </a:r>
            <a:r>
              <a:rPr lang="en-US" sz="1400" dirty="0"/>
              <a:t>Introduction to the multi-level solver and implicit contact</a:t>
            </a:r>
          </a:p>
          <a:p>
            <a:pPr>
              <a:spcAft>
                <a:spcPts val="600"/>
              </a:spcAft>
            </a:pPr>
            <a:r>
              <a:rPr lang="en-US" sz="1400" dirty="0"/>
              <a:t>	Introduction to implicit dynamics</a:t>
            </a:r>
          </a:p>
          <a:p>
            <a:pPr>
              <a:spcAft>
                <a:spcPts val="600"/>
              </a:spcAft>
            </a:pPr>
            <a:r>
              <a:rPr lang="en-US" sz="1400" b="1" dirty="0"/>
              <a:t>Day 4: (4 hours, ~50 slides, ~1 example)</a:t>
            </a:r>
          </a:p>
          <a:p>
            <a:pPr>
              <a:spcAft>
                <a:spcPts val="600"/>
              </a:spcAft>
            </a:pPr>
            <a:r>
              <a:rPr lang="en-US" sz="1400" dirty="0"/>
              <a:t>	Troubleshooting, tips and tricks for implicit problems</a:t>
            </a:r>
          </a:p>
          <a:p>
            <a:pPr>
              <a:spcAft>
                <a:spcPts val="600"/>
              </a:spcAft>
            </a:pPr>
            <a:r>
              <a:rPr lang="en-US" sz="1400" dirty="0"/>
              <a:t>	Closing thoughts, and time for questions</a:t>
            </a:r>
          </a:p>
        </p:txBody>
      </p:sp>
    </p:spTree>
    <p:extLst>
      <p:ext uri="{BB962C8B-B14F-4D97-AF65-F5344CB8AC3E}">
        <p14:creationId xmlns:p14="http://schemas.microsoft.com/office/powerpoint/2010/main" val="175737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9B0F3-F031-46AE-B6FB-8197528EB0CF}"/>
              </a:ext>
            </a:extLst>
          </p:cNvPr>
          <p:cNvSpPr>
            <a:spLocks noGrp="1"/>
          </p:cNvSpPr>
          <p:nvPr>
            <p:ph type="title"/>
          </p:nvPr>
        </p:nvSpPr>
        <p:spPr/>
        <p:txBody>
          <a:bodyPr/>
          <a:lstStyle/>
          <a:p>
            <a:r>
              <a:rPr lang="en-US" dirty="0"/>
              <a:t>The implicit solve: example 03 discussion</a:t>
            </a:r>
          </a:p>
        </p:txBody>
      </p:sp>
      <p:sp>
        <p:nvSpPr>
          <p:cNvPr id="4" name="Slide Number Placeholder 3">
            <a:extLst>
              <a:ext uri="{FF2B5EF4-FFF2-40B4-BE49-F238E27FC236}">
                <a16:creationId xmlns:a16="http://schemas.microsoft.com/office/drawing/2014/main" id="{D7B19E49-6EB8-413A-B02F-A07FC2FFAAC3}"/>
              </a:ext>
            </a:extLst>
          </p:cNvPr>
          <p:cNvSpPr>
            <a:spLocks noGrp="1"/>
          </p:cNvSpPr>
          <p:nvPr>
            <p:ph type="sldNum" sz="quarter" idx="4"/>
          </p:nvPr>
        </p:nvSpPr>
        <p:spPr/>
        <p:txBody>
          <a:bodyPr/>
          <a:lstStyle/>
          <a:p>
            <a:pPr algn="ctr"/>
            <a:fld id="{F6B149FD-26F7-3645-B4E7-BA8B8CC5EEA8}" type="slidenum">
              <a:rPr lang="en-US" smtClean="0"/>
              <a:pPr algn="ctr"/>
              <a:t>30</a:t>
            </a:fld>
            <a:endParaRPr lang="en-US" dirty="0"/>
          </a:p>
        </p:txBody>
      </p:sp>
      <p:grpSp>
        <p:nvGrpSpPr>
          <p:cNvPr id="5" name="Group 4">
            <a:extLst>
              <a:ext uri="{FF2B5EF4-FFF2-40B4-BE49-F238E27FC236}">
                <a16:creationId xmlns:a16="http://schemas.microsoft.com/office/drawing/2014/main" id="{0D3D9218-39F2-4F7F-9682-AE3DCAA19F86}"/>
              </a:ext>
            </a:extLst>
          </p:cNvPr>
          <p:cNvGrpSpPr/>
          <p:nvPr/>
        </p:nvGrpSpPr>
        <p:grpSpPr>
          <a:xfrm>
            <a:off x="582303" y="1483663"/>
            <a:ext cx="2958841" cy="3511034"/>
            <a:chOff x="582303" y="1483663"/>
            <a:chExt cx="2958841" cy="3511034"/>
          </a:xfrm>
        </p:grpSpPr>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D026C237-2D13-4C08-BDC5-8F689E9E4214}"/>
                    </a:ext>
                  </a:extLst>
                </p:cNvPr>
                <p:cNvSpPr/>
                <p:nvPr/>
              </p:nvSpPr>
              <p:spPr>
                <a:xfrm>
                  <a:off x="1656272" y="2199736"/>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6" name="Rectangle 5">
                  <a:extLst>
                    <a:ext uri="{FF2B5EF4-FFF2-40B4-BE49-F238E27FC236}">
                      <a16:creationId xmlns:a16="http://schemas.microsoft.com/office/drawing/2014/main" id="{D026C237-2D13-4C08-BDC5-8F689E9E4214}"/>
                    </a:ext>
                  </a:extLst>
                </p:cNvPr>
                <p:cNvSpPr>
                  <a:spLocks noRot="1" noChangeAspect="1" noMove="1" noResize="1" noEditPoints="1" noAdjustHandles="1" noChangeArrowheads="1" noChangeShapeType="1" noTextEdit="1"/>
                </p:cNvSpPr>
                <p:nvPr/>
              </p:nvSpPr>
              <p:spPr>
                <a:xfrm>
                  <a:off x="1656272" y="2199736"/>
                  <a:ext cx="1104181" cy="74166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28BEEE40-D5D8-4D2A-95C1-8DEB77218D23}"/>
                    </a:ext>
                  </a:extLst>
                </p:cNvPr>
                <p:cNvSpPr/>
                <p:nvPr/>
              </p:nvSpPr>
              <p:spPr>
                <a:xfrm>
                  <a:off x="1668730" y="3517314"/>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oMath>
                    </m:oMathPara>
                  </a14:m>
                  <a:endParaRPr lang="en-US" dirty="0"/>
                </a:p>
              </p:txBody>
            </p:sp>
          </mc:Choice>
          <mc:Fallback xmlns="">
            <p:sp>
              <p:nvSpPr>
                <p:cNvPr id="7" name="Rectangle 6">
                  <a:extLst>
                    <a:ext uri="{FF2B5EF4-FFF2-40B4-BE49-F238E27FC236}">
                      <a16:creationId xmlns:a16="http://schemas.microsoft.com/office/drawing/2014/main" id="{28BEEE40-D5D8-4D2A-95C1-8DEB77218D23}"/>
                    </a:ext>
                  </a:extLst>
                </p:cNvPr>
                <p:cNvSpPr>
                  <a:spLocks noRot="1" noChangeAspect="1" noMove="1" noResize="1" noEditPoints="1" noAdjustHandles="1" noChangeArrowheads="1" noChangeShapeType="1" noTextEdit="1"/>
                </p:cNvSpPr>
                <p:nvPr/>
              </p:nvSpPr>
              <p:spPr>
                <a:xfrm>
                  <a:off x="1668730" y="3517314"/>
                  <a:ext cx="1104181" cy="741662"/>
                </a:xfrm>
                <a:prstGeom prst="rect">
                  <a:avLst/>
                </a:prstGeom>
                <a:blipFill>
                  <a:blip r:embed="rId3"/>
                  <a:stretch>
                    <a:fillRect/>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36428BA9-2632-4A85-B379-44FEF8D6A6B5}"/>
                </a:ext>
              </a:extLst>
            </p:cNvPr>
            <p:cNvGrpSpPr/>
            <p:nvPr/>
          </p:nvGrpSpPr>
          <p:grpSpPr>
            <a:xfrm>
              <a:off x="835325" y="4839422"/>
              <a:ext cx="2705819" cy="155275"/>
              <a:chOff x="762000" y="4894059"/>
              <a:chExt cx="2705819" cy="155275"/>
            </a:xfrm>
          </p:grpSpPr>
          <p:cxnSp>
            <p:nvCxnSpPr>
              <p:cNvPr id="33" name="Straight Connector 32">
                <a:extLst>
                  <a:ext uri="{FF2B5EF4-FFF2-40B4-BE49-F238E27FC236}">
                    <a16:creationId xmlns:a16="http://schemas.microsoft.com/office/drawing/2014/main" id="{3F2C0923-280C-47C1-9303-CA1996A76230}"/>
                  </a:ext>
                </a:extLst>
              </p:cNvPr>
              <p:cNvCxnSpPr>
                <a:cxnSpLocks/>
              </p:cNvCxnSpPr>
              <p:nvPr/>
            </p:nvCxnSpPr>
            <p:spPr>
              <a:xfrm flipV="1">
                <a:off x="762000" y="4894059"/>
                <a:ext cx="2705819" cy="574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D4709A8-340C-47BD-9F09-7D4CDDC5FD7A}"/>
                  </a:ext>
                </a:extLst>
              </p:cNvPr>
              <p:cNvCxnSpPr>
                <a:cxnSpLocks/>
              </p:cNvCxnSpPr>
              <p:nvPr/>
            </p:nvCxnSpPr>
            <p:spPr>
              <a:xfrm flipH="1">
                <a:off x="76200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95216CE-A32F-4A3F-BF38-08CB7A12744D}"/>
                  </a:ext>
                </a:extLst>
              </p:cNvPr>
              <p:cNvCxnSpPr>
                <a:cxnSpLocks/>
              </p:cNvCxnSpPr>
              <p:nvPr/>
            </p:nvCxnSpPr>
            <p:spPr>
              <a:xfrm flipH="1">
                <a:off x="92868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88D98B7-E9BE-4B1C-BD35-2BFEFA89FDA3}"/>
                  </a:ext>
                </a:extLst>
              </p:cNvPr>
              <p:cNvCxnSpPr>
                <a:cxnSpLocks/>
              </p:cNvCxnSpPr>
              <p:nvPr/>
            </p:nvCxnSpPr>
            <p:spPr>
              <a:xfrm flipH="1">
                <a:off x="109536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8CFC2FB-4375-485E-84BB-784D73E973B7}"/>
                  </a:ext>
                </a:extLst>
              </p:cNvPr>
              <p:cNvCxnSpPr>
                <a:cxnSpLocks/>
              </p:cNvCxnSpPr>
              <p:nvPr/>
            </p:nvCxnSpPr>
            <p:spPr>
              <a:xfrm flipH="1">
                <a:off x="126204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1F5CD9-74AB-486D-A0E4-92A0D7E8AF1A}"/>
                  </a:ext>
                </a:extLst>
              </p:cNvPr>
              <p:cNvCxnSpPr>
                <a:cxnSpLocks/>
              </p:cNvCxnSpPr>
              <p:nvPr/>
            </p:nvCxnSpPr>
            <p:spPr>
              <a:xfrm flipH="1">
                <a:off x="142872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6B80A26-28E1-4341-888D-589FD0692CD0}"/>
                  </a:ext>
                </a:extLst>
              </p:cNvPr>
              <p:cNvCxnSpPr>
                <a:cxnSpLocks/>
              </p:cNvCxnSpPr>
              <p:nvPr/>
            </p:nvCxnSpPr>
            <p:spPr>
              <a:xfrm flipH="1">
                <a:off x="1595405"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4437F1E-C663-4950-813C-03E576495049}"/>
                  </a:ext>
                </a:extLst>
              </p:cNvPr>
              <p:cNvCxnSpPr>
                <a:cxnSpLocks/>
              </p:cNvCxnSpPr>
              <p:nvPr/>
            </p:nvCxnSpPr>
            <p:spPr>
              <a:xfrm flipH="1">
                <a:off x="1762086"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9891ED4-10BE-4E6C-8B5A-4E223B1CD64A}"/>
                  </a:ext>
                </a:extLst>
              </p:cNvPr>
              <p:cNvCxnSpPr>
                <a:cxnSpLocks/>
              </p:cNvCxnSpPr>
              <p:nvPr/>
            </p:nvCxnSpPr>
            <p:spPr>
              <a:xfrm flipH="1">
                <a:off x="1928767"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988FD0C-D26F-4A18-848E-DF27193C8D76}"/>
                  </a:ext>
                </a:extLst>
              </p:cNvPr>
              <p:cNvCxnSpPr>
                <a:cxnSpLocks/>
              </p:cNvCxnSpPr>
              <p:nvPr/>
            </p:nvCxnSpPr>
            <p:spPr>
              <a:xfrm flipH="1">
                <a:off x="2095448"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C3C9FE8-F50C-4CD5-AE80-5FA92CE08D1F}"/>
                  </a:ext>
                </a:extLst>
              </p:cNvPr>
              <p:cNvCxnSpPr>
                <a:cxnSpLocks/>
              </p:cNvCxnSpPr>
              <p:nvPr/>
            </p:nvCxnSpPr>
            <p:spPr>
              <a:xfrm flipH="1">
                <a:off x="2262129"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3002189-E42F-4182-B989-BE919717263E}"/>
                  </a:ext>
                </a:extLst>
              </p:cNvPr>
              <p:cNvCxnSpPr>
                <a:cxnSpLocks/>
              </p:cNvCxnSpPr>
              <p:nvPr/>
            </p:nvCxnSpPr>
            <p:spPr>
              <a:xfrm flipH="1">
                <a:off x="242881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16736B9-7EB8-440E-9EA9-B0A13DF416C8}"/>
                  </a:ext>
                </a:extLst>
              </p:cNvPr>
              <p:cNvCxnSpPr>
                <a:cxnSpLocks/>
              </p:cNvCxnSpPr>
              <p:nvPr/>
            </p:nvCxnSpPr>
            <p:spPr>
              <a:xfrm flipH="1">
                <a:off x="259549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7EAA101-A2D1-4BD8-B4E8-B61DB781FCB1}"/>
                  </a:ext>
                </a:extLst>
              </p:cNvPr>
              <p:cNvCxnSpPr>
                <a:cxnSpLocks/>
              </p:cNvCxnSpPr>
              <p:nvPr/>
            </p:nvCxnSpPr>
            <p:spPr>
              <a:xfrm flipH="1">
                <a:off x="276217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B71668F-241D-47A9-81D4-984D4A77F382}"/>
                  </a:ext>
                </a:extLst>
              </p:cNvPr>
              <p:cNvCxnSpPr>
                <a:cxnSpLocks/>
              </p:cNvCxnSpPr>
              <p:nvPr/>
            </p:nvCxnSpPr>
            <p:spPr>
              <a:xfrm flipH="1">
                <a:off x="292885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0E3666F-4EE9-4ED1-8E8E-97F1F661E6A3}"/>
                  </a:ext>
                </a:extLst>
              </p:cNvPr>
              <p:cNvCxnSpPr>
                <a:cxnSpLocks/>
              </p:cNvCxnSpPr>
              <p:nvPr/>
            </p:nvCxnSpPr>
            <p:spPr>
              <a:xfrm flipH="1">
                <a:off x="309553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E63AFA2-5E31-4711-9088-135B50A2836F}"/>
                  </a:ext>
                </a:extLst>
              </p:cNvPr>
              <p:cNvCxnSpPr>
                <a:cxnSpLocks/>
              </p:cNvCxnSpPr>
              <p:nvPr/>
            </p:nvCxnSpPr>
            <p:spPr>
              <a:xfrm flipH="1">
                <a:off x="326222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89414671-64D5-47D2-BBEB-F101EB32BE6D}"/>
                </a:ext>
              </a:extLst>
            </p:cNvPr>
            <p:cNvGrpSpPr/>
            <p:nvPr/>
          </p:nvGrpSpPr>
          <p:grpSpPr>
            <a:xfrm>
              <a:off x="2102734" y="2941398"/>
              <a:ext cx="283041" cy="566677"/>
              <a:chOff x="2102734" y="2941398"/>
              <a:chExt cx="283041" cy="566677"/>
            </a:xfrm>
          </p:grpSpPr>
          <p:cxnSp>
            <p:nvCxnSpPr>
              <p:cNvPr id="26" name="Straight Connector 25">
                <a:extLst>
                  <a:ext uri="{FF2B5EF4-FFF2-40B4-BE49-F238E27FC236}">
                    <a16:creationId xmlns:a16="http://schemas.microsoft.com/office/drawing/2014/main" id="{EDC009B3-5ED1-4664-969A-163A8DBB2276}"/>
                  </a:ext>
                </a:extLst>
              </p:cNvPr>
              <p:cNvCxnSpPr>
                <a:stCxn id="6" idx="2"/>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A52036E-1416-4C10-9D08-E96023BF21AE}"/>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DE002D-A8D7-4AE6-82E0-FC7CDEEA5AD1}"/>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2D10BF8-D011-4F24-BD20-CC9AB1ADF683}"/>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E692D1B-A20B-4D83-A7BF-BBAB1943C0AA}"/>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C9937D9-4236-44AE-8EC9-22A4EAA1605C}"/>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2A08A1-F4D6-460F-A382-5F3292F07F23}"/>
                  </a:ext>
                </a:extLst>
              </p:cNvPr>
              <p:cNvCxnSpPr>
                <a:cxnSpLocks/>
              </p:cNvCxnSpPr>
              <p:nvPr/>
            </p:nvCxnSpPr>
            <p:spPr>
              <a:xfrm>
                <a:off x="2247900" y="3367088"/>
                <a:ext cx="720" cy="1409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EC8F2D8E-51A4-405C-A46F-9AB0AC8C5FF9}"/>
                </a:ext>
              </a:extLst>
            </p:cNvPr>
            <p:cNvGrpSpPr/>
            <p:nvPr/>
          </p:nvGrpSpPr>
          <p:grpSpPr>
            <a:xfrm>
              <a:off x="2117981" y="4258976"/>
              <a:ext cx="283041" cy="573820"/>
              <a:chOff x="2102734" y="2941398"/>
              <a:chExt cx="283041" cy="573820"/>
            </a:xfrm>
          </p:grpSpPr>
          <p:cxnSp>
            <p:nvCxnSpPr>
              <p:cNvPr id="19" name="Straight Connector 18">
                <a:extLst>
                  <a:ext uri="{FF2B5EF4-FFF2-40B4-BE49-F238E27FC236}">
                    <a16:creationId xmlns:a16="http://schemas.microsoft.com/office/drawing/2014/main" id="{6225A431-C19D-446E-84C7-F606DE01A852}"/>
                  </a:ext>
                </a:extLst>
              </p:cNvPr>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AD16AAE-CED2-4317-823A-02947369C7FA}"/>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67B209-F241-446F-ACBB-5CF8BAC1D056}"/>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22C1068-FB68-4A83-B431-AFBDB1A626E6}"/>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4D2ABD3-EC34-4330-A80B-E950B2D1BBC9}"/>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4F3805A-33AE-4122-B620-AE2338F174D0}"/>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88A9937-C736-45F8-B206-3AF841128BE6}"/>
                  </a:ext>
                </a:extLst>
              </p:cNvPr>
              <p:cNvCxnSpPr>
                <a:cxnSpLocks/>
              </p:cNvCxnSpPr>
              <p:nvPr/>
            </p:nvCxnSpPr>
            <p:spPr>
              <a:xfrm flipH="1">
                <a:off x="2246239" y="3363874"/>
                <a:ext cx="2" cy="151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CD39D50-E5DD-40C4-9C0C-1AD8FE60F814}"/>
                    </a:ext>
                  </a:extLst>
                </p:cNvPr>
                <p:cNvSpPr txBox="1"/>
                <p:nvPr/>
              </p:nvSpPr>
              <p:spPr>
                <a:xfrm>
                  <a:off x="2418046" y="3027003"/>
                  <a:ext cx="4726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oMath>
                    </m:oMathPara>
                  </a14:m>
                  <a:endParaRPr lang="en-US" dirty="0"/>
                </a:p>
              </p:txBody>
            </p:sp>
          </mc:Choice>
          <mc:Fallback xmlns="">
            <p:sp>
              <p:nvSpPr>
                <p:cNvPr id="11" name="TextBox 10">
                  <a:extLst>
                    <a:ext uri="{FF2B5EF4-FFF2-40B4-BE49-F238E27FC236}">
                      <a16:creationId xmlns:a16="http://schemas.microsoft.com/office/drawing/2014/main" id="{FCD39D50-E5DD-40C4-9C0C-1AD8FE60F814}"/>
                    </a:ext>
                  </a:extLst>
                </p:cNvPr>
                <p:cNvSpPr txBox="1">
                  <a:spLocks noRot="1" noChangeAspect="1" noMove="1" noResize="1" noEditPoints="1" noAdjustHandles="1" noChangeArrowheads="1" noChangeShapeType="1" noTextEdit="1"/>
                </p:cNvSpPr>
                <p:nvPr/>
              </p:nvSpPr>
              <p:spPr>
                <a:xfrm>
                  <a:off x="2418046" y="3027003"/>
                  <a:ext cx="472629"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2AAF285-CFB1-4392-9A42-AA631A8D6D9E}"/>
                    </a:ext>
                  </a:extLst>
                </p:cNvPr>
                <p:cNvSpPr txBox="1"/>
                <p:nvPr/>
              </p:nvSpPr>
              <p:spPr>
                <a:xfrm>
                  <a:off x="2452140" y="4372726"/>
                  <a:ext cx="4779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oMath>
                    </m:oMathPara>
                  </a14:m>
                  <a:endParaRPr lang="en-US" dirty="0"/>
                </a:p>
              </p:txBody>
            </p:sp>
          </mc:Choice>
          <mc:Fallback xmlns="">
            <p:sp>
              <p:nvSpPr>
                <p:cNvPr id="12" name="TextBox 11">
                  <a:extLst>
                    <a:ext uri="{FF2B5EF4-FFF2-40B4-BE49-F238E27FC236}">
                      <a16:creationId xmlns:a16="http://schemas.microsoft.com/office/drawing/2014/main" id="{F2AAF285-CFB1-4392-9A42-AA631A8D6D9E}"/>
                    </a:ext>
                  </a:extLst>
                </p:cNvPr>
                <p:cNvSpPr txBox="1">
                  <a:spLocks noRot="1" noChangeAspect="1" noMove="1" noResize="1" noEditPoints="1" noAdjustHandles="1" noChangeArrowheads="1" noChangeShapeType="1" noTextEdit="1"/>
                </p:cNvSpPr>
                <p:nvPr/>
              </p:nvSpPr>
              <p:spPr>
                <a:xfrm>
                  <a:off x="2452140" y="4372726"/>
                  <a:ext cx="477951" cy="369332"/>
                </a:xfrm>
                <a:prstGeom prst="rect">
                  <a:avLst/>
                </a:prstGeom>
                <a:blipFill>
                  <a:blip r:embed="rId5"/>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D5DE0FEE-11DD-4D45-B366-DE61C9D39758}"/>
                </a:ext>
              </a:extLst>
            </p:cNvPr>
            <p:cNvCxnSpPr>
              <a:cxnSpLocks/>
              <a:endCxn id="6" idx="0"/>
            </p:cNvCxnSpPr>
            <p:nvPr/>
          </p:nvCxnSpPr>
          <p:spPr>
            <a:xfrm>
              <a:off x="2208362" y="1839148"/>
              <a:ext cx="1" cy="360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918B73CF-418C-4C22-B6CE-12A0D24E0593}"/>
                </a:ext>
              </a:extLst>
            </p:cNvPr>
            <p:cNvCxnSpPr>
              <a:cxnSpLocks/>
              <a:stCxn id="6" idx="1"/>
            </p:cNvCxnSpPr>
            <p:nvPr/>
          </p:nvCxnSpPr>
          <p:spPr>
            <a:xfrm rot="10800000">
              <a:off x="1052328" y="2199737"/>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064FCE19-55AF-4B90-850F-FD5512688D34}"/>
                </a:ext>
              </a:extLst>
            </p:cNvPr>
            <p:cNvCxnSpPr>
              <a:cxnSpLocks/>
            </p:cNvCxnSpPr>
            <p:nvPr/>
          </p:nvCxnSpPr>
          <p:spPr>
            <a:xfrm rot="10800000">
              <a:off x="1052328" y="3508075"/>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4537705-B826-41B5-945D-72488BB736A6}"/>
                    </a:ext>
                  </a:extLst>
                </p:cNvPr>
                <p:cNvSpPr txBox="1"/>
                <p:nvPr/>
              </p:nvSpPr>
              <p:spPr>
                <a:xfrm>
                  <a:off x="582303" y="2159690"/>
                  <a:ext cx="4790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oMath>
                    </m:oMathPara>
                  </a14:m>
                  <a:endParaRPr lang="en-US" dirty="0"/>
                </a:p>
              </p:txBody>
            </p:sp>
          </mc:Choice>
          <mc:Fallback xmlns="">
            <p:sp>
              <p:nvSpPr>
                <p:cNvPr id="16" name="TextBox 15">
                  <a:extLst>
                    <a:ext uri="{FF2B5EF4-FFF2-40B4-BE49-F238E27FC236}">
                      <a16:creationId xmlns:a16="http://schemas.microsoft.com/office/drawing/2014/main" id="{94537705-B826-41B5-945D-72488BB736A6}"/>
                    </a:ext>
                  </a:extLst>
                </p:cNvPr>
                <p:cNvSpPr txBox="1">
                  <a:spLocks noRot="1" noChangeAspect="1" noMove="1" noResize="1" noEditPoints="1" noAdjustHandles="1" noChangeArrowheads="1" noChangeShapeType="1" noTextEdit="1"/>
                </p:cNvSpPr>
                <p:nvPr/>
              </p:nvSpPr>
              <p:spPr>
                <a:xfrm>
                  <a:off x="582303" y="2159690"/>
                  <a:ext cx="479041"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1863353-06B4-4769-BB0B-9AD82D4FC5AB}"/>
                    </a:ext>
                  </a:extLst>
                </p:cNvPr>
                <p:cNvSpPr txBox="1"/>
                <p:nvPr/>
              </p:nvSpPr>
              <p:spPr>
                <a:xfrm>
                  <a:off x="608937" y="3478783"/>
                  <a:ext cx="4843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oMath>
                    </m:oMathPara>
                  </a14:m>
                  <a:endParaRPr lang="en-US" dirty="0"/>
                </a:p>
              </p:txBody>
            </p:sp>
          </mc:Choice>
          <mc:Fallback xmlns="">
            <p:sp>
              <p:nvSpPr>
                <p:cNvPr id="17" name="TextBox 16">
                  <a:extLst>
                    <a:ext uri="{FF2B5EF4-FFF2-40B4-BE49-F238E27FC236}">
                      <a16:creationId xmlns:a16="http://schemas.microsoft.com/office/drawing/2014/main" id="{31863353-06B4-4769-BB0B-9AD82D4FC5AB}"/>
                    </a:ext>
                  </a:extLst>
                </p:cNvPr>
                <p:cNvSpPr txBox="1">
                  <a:spLocks noRot="1" noChangeAspect="1" noMove="1" noResize="1" noEditPoints="1" noAdjustHandles="1" noChangeArrowheads="1" noChangeShapeType="1" noTextEdit="1"/>
                </p:cNvSpPr>
                <p:nvPr/>
              </p:nvSpPr>
              <p:spPr>
                <a:xfrm>
                  <a:off x="608937" y="3478783"/>
                  <a:ext cx="484363"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8130415-D070-4C5F-A36F-52B2BD114392}"/>
                    </a:ext>
                  </a:extLst>
                </p:cNvPr>
                <p:cNvSpPr txBox="1"/>
                <p:nvPr/>
              </p:nvSpPr>
              <p:spPr>
                <a:xfrm>
                  <a:off x="1946647" y="1483663"/>
                  <a:ext cx="60250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oMath>
                    </m:oMathPara>
                  </a14:m>
                  <a:endParaRPr lang="en-US" dirty="0"/>
                </a:p>
              </p:txBody>
            </p:sp>
          </mc:Choice>
          <mc:Fallback xmlns="">
            <p:sp>
              <p:nvSpPr>
                <p:cNvPr id="18" name="TextBox 17">
                  <a:extLst>
                    <a:ext uri="{FF2B5EF4-FFF2-40B4-BE49-F238E27FC236}">
                      <a16:creationId xmlns:a16="http://schemas.microsoft.com/office/drawing/2014/main" id="{C8130415-D070-4C5F-A36F-52B2BD114392}"/>
                    </a:ext>
                  </a:extLst>
                </p:cNvPr>
                <p:cNvSpPr txBox="1">
                  <a:spLocks noRot="1" noChangeAspect="1" noMove="1" noResize="1" noEditPoints="1" noAdjustHandles="1" noChangeArrowheads="1" noChangeShapeType="1" noTextEdit="1"/>
                </p:cNvSpPr>
                <p:nvPr/>
              </p:nvSpPr>
              <p:spPr>
                <a:xfrm>
                  <a:off x="1946647" y="1483663"/>
                  <a:ext cx="602505" cy="369332"/>
                </a:xfrm>
                <a:prstGeom prst="rect">
                  <a:avLst/>
                </a:prstGeom>
                <a:blipFill>
                  <a:blip r:embed="rId8"/>
                  <a:stretch>
                    <a:fillRect/>
                  </a:stretch>
                </a:blipFill>
              </p:spPr>
              <p:txBody>
                <a:bodyPr/>
                <a:lstStyle/>
                <a:p>
                  <a:r>
                    <a:rPr lang="en-US">
                      <a:noFill/>
                    </a:rPr>
                    <a:t> </a:t>
                  </a:r>
                </a:p>
              </p:txBody>
            </p:sp>
          </mc:Fallback>
        </mc:AlternateContent>
      </p:grpSp>
      <p:sp>
        <p:nvSpPr>
          <p:cNvPr id="51" name="TextBox 50">
            <a:extLst>
              <a:ext uri="{FF2B5EF4-FFF2-40B4-BE49-F238E27FC236}">
                <a16:creationId xmlns:a16="http://schemas.microsoft.com/office/drawing/2014/main" id="{5F3482C4-A19E-4DFC-954D-43F28CEA9F00}"/>
              </a:ext>
            </a:extLst>
          </p:cNvPr>
          <p:cNvSpPr txBox="1"/>
          <p:nvPr/>
        </p:nvSpPr>
        <p:spPr>
          <a:xfrm>
            <a:off x="4679577" y="1531003"/>
            <a:ext cx="2250142" cy="369332"/>
          </a:xfrm>
          <a:prstGeom prst="rect">
            <a:avLst/>
          </a:prstGeom>
          <a:noFill/>
        </p:spPr>
        <p:txBody>
          <a:bodyPr wrap="square" rtlCol="0">
            <a:spAutoFit/>
          </a:bodyPr>
          <a:lstStyle/>
          <a:p>
            <a:r>
              <a:rPr lang="en-US" dirty="0"/>
              <a:t>Typical output:</a:t>
            </a:r>
          </a:p>
        </p:txBody>
      </p:sp>
      <p:pic>
        <p:nvPicPr>
          <p:cNvPr id="53" name="Picture 52">
            <a:extLst>
              <a:ext uri="{FF2B5EF4-FFF2-40B4-BE49-F238E27FC236}">
                <a16:creationId xmlns:a16="http://schemas.microsoft.com/office/drawing/2014/main" id="{A0AC92E6-66B4-4CBE-928D-35B5D3DF1465}"/>
              </a:ext>
            </a:extLst>
          </p:cNvPr>
          <p:cNvPicPr>
            <a:picLocks noChangeAspect="1"/>
          </p:cNvPicPr>
          <p:nvPr/>
        </p:nvPicPr>
        <p:blipFill>
          <a:blip r:embed="rId9"/>
          <a:stretch>
            <a:fillRect/>
          </a:stretch>
        </p:blipFill>
        <p:spPr>
          <a:xfrm>
            <a:off x="7062603" y="1287870"/>
            <a:ext cx="2638793" cy="924054"/>
          </a:xfrm>
          <a:prstGeom prst="rect">
            <a:avLst/>
          </a:prstGeom>
          <a:effectLst>
            <a:outerShdw blurRad="63500" sx="102000" sy="102000" algn="ctr" rotWithShape="0">
              <a:prstClr val="black">
                <a:alpha val="40000"/>
              </a:prstClr>
            </a:outerShdw>
          </a:effectLst>
        </p:spPr>
      </p:pic>
      <p:sp>
        <p:nvSpPr>
          <p:cNvPr id="54" name="TextBox 53">
            <a:extLst>
              <a:ext uri="{FF2B5EF4-FFF2-40B4-BE49-F238E27FC236}">
                <a16:creationId xmlns:a16="http://schemas.microsoft.com/office/drawing/2014/main" id="{B4EF8F4C-249E-42E8-B44D-3FBD50A15A0D}"/>
              </a:ext>
            </a:extLst>
          </p:cNvPr>
          <p:cNvSpPr txBox="1"/>
          <p:nvPr/>
        </p:nvSpPr>
        <p:spPr>
          <a:xfrm>
            <a:off x="4679577" y="2552109"/>
            <a:ext cx="6460095" cy="2031325"/>
          </a:xfrm>
          <a:prstGeom prst="rect">
            <a:avLst/>
          </a:prstGeom>
          <a:noFill/>
        </p:spPr>
        <p:txBody>
          <a:bodyPr wrap="square" rtlCol="0">
            <a:spAutoFit/>
          </a:bodyPr>
          <a:lstStyle/>
          <a:p>
            <a:pPr marL="342900" indent="-342900">
              <a:buAutoNum type="arabicPeriod"/>
            </a:pPr>
            <a:r>
              <a:rPr lang="en-US" dirty="0"/>
              <a:t>The answer is exact.</a:t>
            </a:r>
          </a:p>
          <a:p>
            <a:pPr marL="342900" indent="-342900">
              <a:buAutoNum type="arabicPeriod"/>
            </a:pPr>
            <a:r>
              <a:rPr lang="en-US" dirty="0"/>
              <a:t>There is no time-dependence.</a:t>
            </a:r>
          </a:p>
          <a:p>
            <a:pPr marL="342900" indent="-342900">
              <a:buAutoNum type="arabicPeriod"/>
            </a:pPr>
            <a:r>
              <a:rPr lang="en-US" dirty="0"/>
              <a:t>Our system must be “well-conditioned”</a:t>
            </a:r>
          </a:p>
          <a:p>
            <a:pPr lvl="1"/>
            <a:r>
              <a:rPr lang="en-US" dirty="0"/>
              <a:t>… Large disparities in stiffness are bad and make numerical solution challenging or impossible.</a:t>
            </a:r>
          </a:p>
          <a:p>
            <a:pPr marL="342900" indent="-342900">
              <a:buFont typeface="+mj-lt"/>
              <a:buAutoNum type="arabicPeriod"/>
            </a:pPr>
            <a:r>
              <a:rPr lang="en-US" dirty="0"/>
              <a:t>Our system must be non-singular</a:t>
            </a:r>
          </a:p>
          <a:p>
            <a:pPr lvl="1"/>
            <a:r>
              <a:rPr lang="en-US" dirty="0"/>
              <a:t>… Or else a unique solution does not exist</a:t>
            </a:r>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47F1A17A-BD7F-40E7-8ADE-51D7434F3B44}"/>
                  </a:ext>
                </a:extLst>
              </p:cNvPr>
              <p:cNvSpPr txBox="1"/>
              <p:nvPr/>
            </p:nvSpPr>
            <p:spPr>
              <a:xfrm>
                <a:off x="3016994" y="5694864"/>
                <a:ext cx="1048299" cy="283219"/>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𝒖</m:t>
                      </m:r>
                      <m:r>
                        <a:rPr lang="en-US" b="0" i="1" smtClean="0">
                          <a:latin typeface="Cambria Math" panose="02040503050406030204" pitchFamily="18" charset="0"/>
                        </a:rPr>
                        <m:t>=</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𝑲</m:t>
                          </m:r>
                        </m:e>
                        <m:sup>
                          <m:r>
                            <a:rPr lang="en-US" b="1" i="1" smtClean="0">
                              <a:latin typeface="Cambria Math" panose="02040503050406030204" pitchFamily="18" charset="0"/>
                            </a:rPr>
                            <m:t>−</m:t>
                          </m:r>
                          <m:r>
                            <a:rPr lang="en-US" b="1" i="1" smtClean="0">
                              <a:latin typeface="Cambria Math" panose="02040503050406030204" pitchFamily="18" charset="0"/>
                            </a:rPr>
                            <m:t>𝟏</m:t>
                          </m:r>
                        </m:sup>
                      </m:sSup>
                      <m:r>
                        <a:rPr lang="en-US" b="1" i="1" smtClean="0">
                          <a:latin typeface="Cambria Math" panose="02040503050406030204" pitchFamily="18" charset="0"/>
                        </a:rPr>
                        <m:t>𝒇</m:t>
                      </m:r>
                    </m:oMath>
                  </m:oMathPara>
                </a14:m>
                <a:endParaRPr lang="en-US" b="1" dirty="0"/>
              </a:p>
            </p:txBody>
          </p:sp>
        </mc:Choice>
        <mc:Fallback xmlns="">
          <p:sp>
            <p:nvSpPr>
              <p:cNvPr id="65" name="TextBox 64">
                <a:extLst>
                  <a:ext uri="{FF2B5EF4-FFF2-40B4-BE49-F238E27FC236}">
                    <a16:creationId xmlns:a16="http://schemas.microsoft.com/office/drawing/2014/main" id="{47F1A17A-BD7F-40E7-8ADE-51D7434F3B44}"/>
                  </a:ext>
                </a:extLst>
              </p:cNvPr>
              <p:cNvSpPr txBox="1">
                <a:spLocks noRot="1" noChangeAspect="1" noMove="1" noResize="1" noEditPoints="1" noAdjustHandles="1" noChangeArrowheads="1" noChangeShapeType="1" noTextEdit="1"/>
              </p:cNvSpPr>
              <p:nvPr/>
            </p:nvSpPr>
            <p:spPr>
              <a:xfrm>
                <a:off x="3016994" y="5694864"/>
                <a:ext cx="1048299" cy="283219"/>
              </a:xfrm>
              <a:prstGeom prst="rect">
                <a:avLst/>
              </a:prstGeom>
              <a:blipFill>
                <a:blip r:embed="rId10"/>
                <a:stretch>
                  <a:fillRect l="-1724" r="-6897" b="-30612"/>
                </a:stretch>
              </a:blipFill>
              <a:ln>
                <a:solidFill>
                  <a:schemeClr val="tx1"/>
                </a:solidFill>
              </a:ln>
            </p:spPr>
            <p:txBody>
              <a:bodyPr/>
              <a:lstStyle/>
              <a:p>
                <a:r>
                  <a:rPr lang="en-US">
                    <a:noFill/>
                  </a:rPr>
                  <a:t> </a:t>
                </a:r>
              </a:p>
            </p:txBody>
          </p:sp>
        </mc:Fallback>
      </mc:AlternateContent>
      <p:sp>
        <p:nvSpPr>
          <p:cNvPr id="56" name="Arrow: Right 55">
            <a:extLst>
              <a:ext uri="{FF2B5EF4-FFF2-40B4-BE49-F238E27FC236}">
                <a16:creationId xmlns:a16="http://schemas.microsoft.com/office/drawing/2014/main" id="{BE4512D8-7532-4136-A225-29A511C04ADA}"/>
              </a:ext>
            </a:extLst>
          </p:cNvPr>
          <p:cNvSpPr/>
          <p:nvPr/>
        </p:nvSpPr>
        <p:spPr>
          <a:xfrm>
            <a:off x="4563035" y="5694864"/>
            <a:ext cx="645459" cy="2832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064FA8A5-AA0B-457A-ACB8-49276C3789AA}"/>
                  </a:ext>
                </a:extLst>
              </p:cNvPr>
              <p:cNvSpPr txBox="1"/>
              <p:nvPr/>
            </p:nvSpPr>
            <p:spPr>
              <a:xfrm>
                <a:off x="5585011" y="5694270"/>
                <a:ext cx="898708" cy="276999"/>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m:t>
                      </m:r>
                      <m:r>
                        <m:rPr>
                          <m:sty m:val="p"/>
                        </m:rPr>
                        <a:rPr lang="en-US" b="0" i="1" smtClean="0">
                          <a:latin typeface="Cambria Math" panose="02040503050406030204" pitchFamily="18" charset="0"/>
                        </a:rPr>
                        <m:t>F</m:t>
                      </m:r>
                    </m:oMath>
                  </m:oMathPara>
                </a14:m>
                <a:endParaRPr lang="en-US" b="1" dirty="0"/>
              </a:p>
            </p:txBody>
          </p:sp>
        </mc:Choice>
        <mc:Fallback xmlns="">
          <p:sp>
            <p:nvSpPr>
              <p:cNvPr id="66" name="TextBox 65">
                <a:extLst>
                  <a:ext uri="{FF2B5EF4-FFF2-40B4-BE49-F238E27FC236}">
                    <a16:creationId xmlns:a16="http://schemas.microsoft.com/office/drawing/2014/main" id="{064FA8A5-AA0B-457A-ACB8-49276C3789AA}"/>
                  </a:ext>
                </a:extLst>
              </p:cNvPr>
              <p:cNvSpPr txBox="1">
                <a:spLocks noRot="1" noChangeAspect="1" noMove="1" noResize="1" noEditPoints="1" noAdjustHandles="1" noChangeArrowheads="1" noChangeShapeType="1" noTextEdit="1"/>
              </p:cNvSpPr>
              <p:nvPr/>
            </p:nvSpPr>
            <p:spPr>
              <a:xfrm>
                <a:off x="5585011" y="5694270"/>
                <a:ext cx="898708" cy="276999"/>
              </a:xfrm>
              <a:prstGeom prst="rect">
                <a:avLst/>
              </a:prstGeom>
              <a:blipFill>
                <a:blip r:embed="rId11"/>
                <a:stretch>
                  <a:fillRect l="-2000" r="-5333" b="-29167"/>
                </a:stretch>
              </a:blipFill>
              <a:ln>
                <a:solidFill>
                  <a:schemeClr val="tx1"/>
                </a:solidFill>
              </a:ln>
            </p:spPr>
            <p:txBody>
              <a:bodyPr/>
              <a:lstStyle/>
              <a:p>
                <a:r>
                  <a:rPr lang="en-US">
                    <a:noFill/>
                  </a:rPr>
                  <a:t> </a:t>
                </a:r>
              </a:p>
            </p:txBody>
          </p:sp>
        </mc:Fallback>
      </mc:AlternateContent>
      <p:sp>
        <p:nvSpPr>
          <p:cNvPr id="67" name="TextBox 66">
            <a:extLst>
              <a:ext uri="{FF2B5EF4-FFF2-40B4-BE49-F238E27FC236}">
                <a16:creationId xmlns:a16="http://schemas.microsoft.com/office/drawing/2014/main" id="{12247809-5634-4D30-8A97-22F60A62B91A}"/>
              </a:ext>
            </a:extLst>
          </p:cNvPr>
          <p:cNvSpPr txBox="1"/>
          <p:nvPr/>
        </p:nvSpPr>
        <p:spPr>
          <a:xfrm>
            <a:off x="7290484" y="5292569"/>
            <a:ext cx="4522494" cy="923330"/>
          </a:xfrm>
          <a:prstGeom prst="rect">
            <a:avLst/>
          </a:prstGeom>
          <a:noFill/>
        </p:spPr>
        <p:txBody>
          <a:bodyPr wrap="square">
            <a:spAutoFit/>
          </a:bodyPr>
          <a:lstStyle/>
          <a:p>
            <a:r>
              <a:rPr lang="en-US" dirty="0"/>
              <a:t>Equivalent MATLAB statement.  The “\” operator is magic.  It simply solves the linear system.  We will not explore how.</a:t>
            </a:r>
          </a:p>
        </p:txBody>
      </p:sp>
      <p:pic>
        <p:nvPicPr>
          <p:cNvPr id="68" name="Picture 67">
            <a:extLst>
              <a:ext uri="{FF2B5EF4-FFF2-40B4-BE49-F238E27FC236}">
                <a16:creationId xmlns:a16="http://schemas.microsoft.com/office/drawing/2014/main" id="{8EF1BF7A-CC63-49A7-B2E9-2516FCC9AD9B}"/>
              </a:ext>
            </a:extLst>
          </p:cNvPr>
          <p:cNvPicPr>
            <a:picLocks noChangeAspect="1"/>
          </p:cNvPicPr>
          <p:nvPr/>
        </p:nvPicPr>
        <p:blipFill>
          <a:blip r:embed="rId12"/>
          <a:stretch>
            <a:fillRect/>
          </a:stretch>
        </p:blipFill>
        <p:spPr>
          <a:xfrm>
            <a:off x="6834722" y="5391446"/>
            <a:ext cx="455762" cy="425423"/>
          </a:xfrm>
          <a:prstGeom prst="rect">
            <a:avLst/>
          </a:prstGeom>
        </p:spPr>
      </p:pic>
      <p:sp>
        <p:nvSpPr>
          <p:cNvPr id="69" name="TextBox 68">
            <a:extLst>
              <a:ext uri="{FF2B5EF4-FFF2-40B4-BE49-F238E27FC236}">
                <a16:creationId xmlns:a16="http://schemas.microsoft.com/office/drawing/2014/main" id="{32039EE6-E910-4F72-8B7E-2D2F88D03364}"/>
              </a:ext>
            </a:extLst>
          </p:cNvPr>
          <p:cNvSpPr txBox="1"/>
          <p:nvPr/>
        </p:nvSpPr>
        <p:spPr>
          <a:xfrm>
            <a:off x="851118" y="5670974"/>
            <a:ext cx="2131348" cy="369332"/>
          </a:xfrm>
          <a:prstGeom prst="rect">
            <a:avLst/>
          </a:prstGeom>
          <a:noFill/>
        </p:spPr>
        <p:txBody>
          <a:bodyPr wrap="square">
            <a:spAutoFit/>
          </a:bodyPr>
          <a:lstStyle/>
          <a:p>
            <a:r>
              <a:rPr lang="en-US" dirty="0"/>
              <a:t>Analytic solution</a:t>
            </a:r>
          </a:p>
        </p:txBody>
      </p:sp>
    </p:spTree>
    <p:extLst>
      <p:ext uri="{BB962C8B-B14F-4D97-AF65-F5344CB8AC3E}">
        <p14:creationId xmlns:p14="http://schemas.microsoft.com/office/powerpoint/2010/main" val="101083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EBB3A-624D-4FFB-AC2B-E984F21E8FBF}"/>
              </a:ext>
            </a:extLst>
          </p:cNvPr>
          <p:cNvSpPr>
            <a:spLocks noGrp="1"/>
          </p:cNvSpPr>
          <p:nvPr>
            <p:ph type="title"/>
          </p:nvPr>
        </p:nvSpPr>
        <p:spPr/>
        <p:txBody>
          <a:bodyPr/>
          <a:lstStyle/>
          <a:p>
            <a:r>
              <a:rPr lang="en-US" dirty="0"/>
              <a:t>Solving our 2DOF with SIERRA/SM</a:t>
            </a:r>
          </a:p>
        </p:txBody>
      </p:sp>
      <p:sp>
        <p:nvSpPr>
          <p:cNvPr id="4" name="Slide Number Placeholder 3">
            <a:extLst>
              <a:ext uri="{FF2B5EF4-FFF2-40B4-BE49-F238E27FC236}">
                <a16:creationId xmlns:a16="http://schemas.microsoft.com/office/drawing/2014/main" id="{65592DF8-9E82-477A-8510-400DD3348D2B}"/>
              </a:ext>
            </a:extLst>
          </p:cNvPr>
          <p:cNvSpPr>
            <a:spLocks noGrp="1"/>
          </p:cNvSpPr>
          <p:nvPr>
            <p:ph type="sldNum" sz="quarter" idx="4"/>
          </p:nvPr>
        </p:nvSpPr>
        <p:spPr/>
        <p:txBody>
          <a:bodyPr/>
          <a:lstStyle/>
          <a:p>
            <a:pPr algn="ctr"/>
            <a:fld id="{F6B149FD-26F7-3645-B4E7-BA8B8CC5EEA8}" type="slidenum">
              <a:rPr lang="en-US" smtClean="0"/>
              <a:pPr algn="ctr"/>
              <a:t>31</a:t>
            </a:fld>
            <a:endParaRPr lang="en-US" dirty="0"/>
          </a:p>
        </p:txBody>
      </p:sp>
      <p:pic>
        <p:nvPicPr>
          <p:cNvPr id="6" name="Picture 5">
            <a:extLst>
              <a:ext uri="{FF2B5EF4-FFF2-40B4-BE49-F238E27FC236}">
                <a16:creationId xmlns:a16="http://schemas.microsoft.com/office/drawing/2014/main" id="{DF218CB9-CCFE-4718-BCAF-2FDD6797589C}"/>
              </a:ext>
            </a:extLst>
          </p:cNvPr>
          <p:cNvPicPr>
            <a:picLocks noChangeAspect="1"/>
          </p:cNvPicPr>
          <p:nvPr/>
        </p:nvPicPr>
        <p:blipFill>
          <a:blip r:embed="rId2"/>
          <a:stretch>
            <a:fillRect/>
          </a:stretch>
        </p:blipFill>
        <p:spPr>
          <a:xfrm>
            <a:off x="1565460" y="1205753"/>
            <a:ext cx="8561296" cy="4815729"/>
          </a:xfrm>
          <a:prstGeom prst="rect">
            <a:avLst/>
          </a:prstGeom>
        </p:spPr>
      </p:pic>
      <p:pic>
        <p:nvPicPr>
          <p:cNvPr id="54" name="Picture 53">
            <a:extLst>
              <a:ext uri="{FF2B5EF4-FFF2-40B4-BE49-F238E27FC236}">
                <a16:creationId xmlns:a16="http://schemas.microsoft.com/office/drawing/2014/main" id="{0C8F0E1E-499E-44BD-86CA-DBC26AF32E72}"/>
              </a:ext>
            </a:extLst>
          </p:cNvPr>
          <p:cNvPicPr>
            <a:picLocks noChangeAspect="1"/>
          </p:cNvPicPr>
          <p:nvPr/>
        </p:nvPicPr>
        <p:blipFill>
          <a:blip r:embed="rId3"/>
          <a:stretch>
            <a:fillRect/>
          </a:stretch>
        </p:blipFill>
        <p:spPr>
          <a:xfrm>
            <a:off x="4222030" y="3788165"/>
            <a:ext cx="490566" cy="586611"/>
          </a:xfrm>
          <a:prstGeom prst="rect">
            <a:avLst/>
          </a:prstGeom>
        </p:spPr>
      </p:pic>
      <p:pic>
        <p:nvPicPr>
          <p:cNvPr id="55" name="Picture 54">
            <a:extLst>
              <a:ext uri="{FF2B5EF4-FFF2-40B4-BE49-F238E27FC236}">
                <a16:creationId xmlns:a16="http://schemas.microsoft.com/office/drawing/2014/main" id="{363A4A1F-3980-4946-B7CA-38515D75C35E}"/>
              </a:ext>
            </a:extLst>
          </p:cNvPr>
          <p:cNvPicPr>
            <a:picLocks noChangeAspect="1"/>
          </p:cNvPicPr>
          <p:nvPr/>
        </p:nvPicPr>
        <p:blipFill>
          <a:blip r:embed="rId4"/>
          <a:stretch>
            <a:fillRect/>
          </a:stretch>
        </p:blipFill>
        <p:spPr>
          <a:xfrm>
            <a:off x="4712596" y="2093712"/>
            <a:ext cx="397286" cy="403246"/>
          </a:xfrm>
          <a:prstGeom prst="rect">
            <a:avLst/>
          </a:prstGeom>
        </p:spPr>
      </p:pic>
    </p:spTree>
    <p:extLst>
      <p:ext uri="{BB962C8B-B14F-4D97-AF65-F5344CB8AC3E}">
        <p14:creationId xmlns:p14="http://schemas.microsoft.com/office/powerpoint/2010/main" val="413810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3AA4-6587-458D-B6CC-749BBC76D619}"/>
              </a:ext>
            </a:extLst>
          </p:cNvPr>
          <p:cNvSpPr>
            <a:spLocks noGrp="1"/>
          </p:cNvSpPr>
          <p:nvPr>
            <p:ph type="title"/>
          </p:nvPr>
        </p:nvSpPr>
        <p:spPr/>
        <p:txBody>
          <a:bodyPr/>
          <a:lstStyle/>
          <a:p>
            <a:r>
              <a:rPr lang="en-US" dirty="0"/>
              <a:t>Solving our 2DOF with SIERRA/SM Implicit</a:t>
            </a:r>
          </a:p>
        </p:txBody>
      </p:sp>
      <p:sp>
        <p:nvSpPr>
          <p:cNvPr id="3" name="Content Placeholder 2">
            <a:extLst>
              <a:ext uri="{FF2B5EF4-FFF2-40B4-BE49-F238E27FC236}">
                <a16:creationId xmlns:a16="http://schemas.microsoft.com/office/drawing/2014/main" id="{4A00BE3D-35A8-4E2D-BE41-45CBF4C80636}"/>
              </a:ext>
            </a:extLst>
          </p:cNvPr>
          <p:cNvSpPr>
            <a:spLocks noGrp="1"/>
          </p:cNvSpPr>
          <p:nvPr>
            <p:ph idx="1"/>
          </p:nvPr>
        </p:nvSpPr>
        <p:spPr>
          <a:xfrm>
            <a:off x="762000" y="1447799"/>
            <a:ext cx="10553699" cy="1358154"/>
          </a:xfrm>
        </p:spPr>
        <p:txBody>
          <a:bodyPr>
            <a:normAutofit/>
          </a:bodyPr>
          <a:lstStyle/>
          <a:p>
            <a:r>
              <a:rPr lang="en-US" dirty="0"/>
              <a:t>It turns out our system represents discretization of a continuum that parallels a finite-element analysis.</a:t>
            </a:r>
          </a:p>
          <a:p>
            <a:r>
              <a:rPr lang="en-US" dirty="0"/>
              <a:t>Let’s derive some comparable parameters for our SIERRA/SM analysis</a:t>
            </a:r>
          </a:p>
        </p:txBody>
      </p:sp>
      <p:sp>
        <p:nvSpPr>
          <p:cNvPr id="4" name="Slide Number Placeholder 3">
            <a:extLst>
              <a:ext uri="{FF2B5EF4-FFF2-40B4-BE49-F238E27FC236}">
                <a16:creationId xmlns:a16="http://schemas.microsoft.com/office/drawing/2014/main" id="{E24707CC-E0F3-4CCF-8156-01C68660EA3C}"/>
              </a:ext>
            </a:extLst>
          </p:cNvPr>
          <p:cNvSpPr>
            <a:spLocks noGrp="1"/>
          </p:cNvSpPr>
          <p:nvPr>
            <p:ph type="sldNum" sz="quarter" idx="4"/>
          </p:nvPr>
        </p:nvSpPr>
        <p:spPr/>
        <p:txBody>
          <a:bodyPr/>
          <a:lstStyle/>
          <a:p>
            <a:pPr algn="ctr"/>
            <a:fld id="{F6B149FD-26F7-3645-B4E7-BA8B8CC5EEA8}" type="slidenum">
              <a:rPr lang="en-US" smtClean="0"/>
              <a:pPr algn="ctr"/>
              <a:t>32</a:t>
            </a:fld>
            <a:endParaRPr lang="en-US" dirty="0"/>
          </a:p>
        </p:txBody>
      </p:sp>
      <p:pic>
        <p:nvPicPr>
          <p:cNvPr id="8" name="Picture 7">
            <a:extLst>
              <a:ext uri="{FF2B5EF4-FFF2-40B4-BE49-F238E27FC236}">
                <a16:creationId xmlns:a16="http://schemas.microsoft.com/office/drawing/2014/main" id="{3A2178EE-EB5C-4943-A582-908719C1F233}"/>
              </a:ext>
            </a:extLst>
          </p:cNvPr>
          <p:cNvPicPr>
            <a:picLocks noChangeAspect="1"/>
          </p:cNvPicPr>
          <p:nvPr/>
        </p:nvPicPr>
        <p:blipFill>
          <a:blip r:embed="rId2"/>
          <a:stretch>
            <a:fillRect/>
          </a:stretch>
        </p:blipFill>
        <p:spPr>
          <a:xfrm>
            <a:off x="6373907" y="3191576"/>
            <a:ext cx="1648784" cy="2786506"/>
          </a:xfrm>
          <a:prstGeom prst="rect">
            <a:avLst/>
          </a:prstGeom>
        </p:spPr>
      </p:pic>
      <p:grpSp>
        <p:nvGrpSpPr>
          <p:cNvPr id="9" name="Group 8">
            <a:extLst>
              <a:ext uri="{FF2B5EF4-FFF2-40B4-BE49-F238E27FC236}">
                <a16:creationId xmlns:a16="http://schemas.microsoft.com/office/drawing/2014/main" id="{AF019348-3B03-4649-8B08-4F0966D015CB}"/>
              </a:ext>
            </a:extLst>
          </p:cNvPr>
          <p:cNvGrpSpPr/>
          <p:nvPr/>
        </p:nvGrpSpPr>
        <p:grpSpPr>
          <a:xfrm>
            <a:off x="1644798" y="2663467"/>
            <a:ext cx="2958841" cy="3511034"/>
            <a:chOff x="582303" y="1483663"/>
            <a:chExt cx="2958841" cy="3511034"/>
          </a:xfrm>
        </p:grpSpPr>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4C842736-F897-441B-9841-D25D1190949E}"/>
                    </a:ext>
                  </a:extLst>
                </p:cNvPr>
                <p:cNvSpPr/>
                <p:nvPr/>
              </p:nvSpPr>
              <p:spPr>
                <a:xfrm>
                  <a:off x="1656272" y="2199736"/>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10" name="Rectangle 9">
                  <a:extLst>
                    <a:ext uri="{FF2B5EF4-FFF2-40B4-BE49-F238E27FC236}">
                      <a16:creationId xmlns:a16="http://schemas.microsoft.com/office/drawing/2014/main" id="{4C842736-F897-441B-9841-D25D1190949E}"/>
                    </a:ext>
                  </a:extLst>
                </p:cNvPr>
                <p:cNvSpPr>
                  <a:spLocks noRot="1" noChangeAspect="1" noMove="1" noResize="1" noEditPoints="1" noAdjustHandles="1" noChangeArrowheads="1" noChangeShapeType="1" noTextEdit="1"/>
                </p:cNvSpPr>
                <p:nvPr/>
              </p:nvSpPr>
              <p:spPr>
                <a:xfrm>
                  <a:off x="1656272" y="2199736"/>
                  <a:ext cx="1104181" cy="74166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D70BB916-859A-4957-ADF6-8591B8CAAE20}"/>
                    </a:ext>
                  </a:extLst>
                </p:cNvPr>
                <p:cNvSpPr/>
                <p:nvPr/>
              </p:nvSpPr>
              <p:spPr>
                <a:xfrm>
                  <a:off x="1668730" y="3517314"/>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oMath>
                    </m:oMathPara>
                  </a14:m>
                  <a:endParaRPr lang="en-US" dirty="0"/>
                </a:p>
              </p:txBody>
            </p:sp>
          </mc:Choice>
          <mc:Fallback xmlns="">
            <p:sp>
              <p:nvSpPr>
                <p:cNvPr id="11" name="Rectangle 10">
                  <a:extLst>
                    <a:ext uri="{FF2B5EF4-FFF2-40B4-BE49-F238E27FC236}">
                      <a16:creationId xmlns:a16="http://schemas.microsoft.com/office/drawing/2014/main" id="{D70BB916-859A-4957-ADF6-8591B8CAAE20}"/>
                    </a:ext>
                  </a:extLst>
                </p:cNvPr>
                <p:cNvSpPr>
                  <a:spLocks noRot="1" noChangeAspect="1" noMove="1" noResize="1" noEditPoints="1" noAdjustHandles="1" noChangeArrowheads="1" noChangeShapeType="1" noTextEdit="1"/>
                </p:cNvSpPr>
                <p:nvPr/>
              </p:nvSpPr>
              <p:spPr>
                <a:xfrm>
                  <a:off x="1668730" y="3517314"/>
                  <a:ext cx="1104181" cy="741662"/>
                </a:xfrm>
                <a:prstGeom prst="rect">
                  <a:avLst/>
                </a:prstGeom>
                <a:blipFill>
                  <a:blip r:embed="rId4"/>
                  <a:stretch>
                    <a:fillRect/>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112C50A7-5581-41FF-B121-4BC057ED941A}"/>
                </a:ext>
              </a:extLst>
            </p:cNvPr>
            <p:cNvGrpSpPr/>
            <p:nvPr/>
          </p:nvGrpSpPr>
          <p:grpSpPr>
            <a:xfrm>
              <a:off x="835325" y="4839422"/>
              <a:ext cx="2705819" cy="155275"/>
              <a:chOff x="762000" y="4894059"/>
              <a:chExt cx="2705819" cy="155275"/>
            </a:xfrm>
          </p:grpSpPr>
          <p:cxnSp>
            <p:nvCxnSpPr>
              <p:cNvPr id="37" name="Straight Connector 36">
                <a:extLst>
                  <a:ext uri="{FF2B5EF4-FFF2-40B4-BE49-F238E27FC236}">
                    <a16:creationId xmlns:a16="http://schemas.microsoft.com/office/drawing/2014/main" id="{F3179973-9736-4BEE-9C25-A76D939367C7}"/>
                  </a:ext>
                </a:extLst>
              </p:cNvPr>
              <p:cNvCxnSpPr>
                <a:cxnSpLocks/>
              </p:cNvCxnSpPr>
              <p:nvPr/>
            </p:nvCxnSpPr>
            <p:spPr>
              <a:xfrm flipV="1">
                <a:off x="762000" y="4894059"/>
                <a:ext cx="2705819" cy="574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8D4CB78-132C-48C1-B0B3-2E82468957EF}"/>
                  </a:ext>
                </a:extLst>
              </p:cNvPr>
              <p:cNvCxnSpPr>
                <a:cxnSpLocks/>
              </p:cNvCxnSpPr>
              <p:nvPr/>
            </p:nvCxnSpPr>
            <p:spPr>
              <a:xfrm flipH="1">
                <a:off x="76200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00CA3BA-9A3A-4BA9-A0AE-C6A7B68D4AFC}"/>
                  </a:ext>
                </a:extLst>
              </p:cNvPr>
              <p:cNvCxnSpPr>
                <a:cxnSpLocks/>
              </p:cNvCxnSpPr>
              <p:nvPr/>
            </p:nvCxnSpPr>
            <p:spPr>
              <a:xfrm flipH="1">
                <a:off x="92868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5A1BCE2-E5C8-45F2-9F71-3E3601C8AE24}"/>
                  </a:ext>
                </a:extLst>
              </p:cNvPr>
              <p:cNvCxnSpPr>
                <a:cxnSpLocks/>
              </p:cNvCxnSpPr>
              <p:nvPr/>
            </p:nvCxnSpPr>
            <p:spPr>
              <a:xfrm flipH="1">
                <a:off x="109536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5D0FFE2-E372-4792-A24D-CE37DA60B19B}"/>
                  </a:ext>
                </a:extLst>
              </p:cNvPr>
              <p:cNvCxnSpPr>
                <a:cxnSpLocks/>
              </p:cNvCxnSpPr>
              <p:nvPr/>
            </p:nvCxnSpPr>
            <p:spPr>
              <a:xfrm flipH="1">
                <a:off x="126204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4A9B7BD-6D1B-46A3-9286-024E570DD5B4}"/>
                  </a:ext>
                </a:extLst>
              </p:cNvPr>
              <p:cNvCxnSpPr>
                <a:cxnSpLocks/>
              </p:cNvCxnSpPr>
              <p:nvPr/>
            </p:nvCxnSpPr>
            <p:spPr>
              <a:xfrm flipH="1">
                <a:off x="142872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B6EE18F-8A12-411C-BD88-DBE5D6B6DDE0}"/>
                  </a:ext>
                </a:extLst>
              </p:cNvPr>
              <p:cNvCxnSpPr>
                <a:cxnSpLocks/>
              </p:cNvCxnSpPr>
              <p:nvPr/>
            </p:nvCxnSpPr>
            <p:spPr>
              <a:xfrm flipH="1">
                <a:off x="1595405"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27AC3E7-A068-4BF5-B1FD-5DE9B97DC9C4}"/>
                  </a:ext>
                </a:extLst>
              </p:cNvPr>
              <p:cNvCxnSpPr>
                <a:cxnSpLocks/>
              </p:cNvCxnSpPr>
              <p:nvPr/>
            </p:nvCxnSpPr>
            <p:spPr>
              <a:xfrm flipH="1">
                <a:off x="1762086"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F47023C-63CD-44B9-BD23-6D7AA304B9DC}"/>
                  </a:ext>
                </a:extLst>
              </p:cNvPr>
              <p:cNvCxnSpPr>
                <a:cxnSpLocks/>
              </p:cNvCxnSpPr>
              <p:nvPr/>
            </p:nvCxnSpPr>
            <p:spPr>
              <a:xfrm flipH="1">
                <a:off x="1928767"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E1109AC-3382-42C2-B332-6DC6FCF37B6E}"/>
                  </a:ext>
                </a:extLst>
              </p:cNvPr>
              <p:cNvCxnSpPr>
                <a:cxnSpLocks/>
              </p:cNvCxnSpPr>
              <p:nvPr/>
            </p:nvCxnSpPr>
            <p:spPr>
              <a:xfrm flipH="1">
                <a:off x="2095448"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5A1A46F-1711-47B7-97DF-D57906CD55E4}"/>
                  </a:ext>
                </a:extLst>
              </p:cNvPr>
              <p:cNvCxnSpPr>
                <a:cxnSpLocks/>
              </p:cNvCxnSpPr>
              <p:nvPr/>
            </p:nvCxnSpPr>
            <p:spPr>
              <a:xfrm flipH="1">
                <a:off x="2262129"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44AA230-DD7E-44EB-81B1-88D698AA7E4C}"/>
                  </a:ext>
                </a:extLst>
              </p:cNvPr>
              <p:cNvCxnSpPr>
                <a:cxnSpLocks/>
              </p:cNvCxnSpPr>
              <p:nvPr/>
            </p:nvCxnSpPr>
            <p:spPr>
              <a:xfrm flipH="1">
                <a:off x="242881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4BE016D-5CF5-4CB2-AD8C-417B0A681010}"/>
                  </a:ext>
                </a:extLst>
              </p:cNvPr>
              <p:cNvCxnSpPr>
                <a:cxnSpLocks/>
              </p:cNvCxnSpPr>
              <p:nvPr/>
            </p:nvCxnSpPr>
            <p:spPr>
              <a:xfrm flipH="1">
                <a:off x="259549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51A0EE2-E8FD-4AA2-9BA3-2D000782A8D8}"/>
                  </a:ext>
                </a:extLst>
              </p:cNvPr>
              <p:cNvCxnSpPr>
                <a:cxnSpLocks/>
              </p:cNvCxnSpPr>
              <p:nvPr/>
            </p:nvCxnSpPr>
            <p:spPr>
              <a:xfrm flipH="1">
                <a:off x="276217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B0417A1-E8B7-44CF-90D8-C7B1725E1FDA}"/>
                  </a:ext>
                </a:extLst>
              </p:cNvPr>
              <p:cNvCxnSpPr>
                <a:cxnSpLocks/>
              </p:cNvCxnSpPr>
              <p:nvPr/>
            </p:nvCxnSpPr>
            <p:spPr>
              <a:xfrm flipH="1">
                <a:off x="292885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A53EB39-4AA7-4750-B86E-C34517FD1B01}"/>
                  </a:ext>
                </a:extLst>
              </p:cNvPr>
              <p:cNvCxnSpPr>
                <a:cxnSpLocks/>
              </p:cNvCxnSpPr>
              <p:nvPr/>
            </p:nvCxnSpPr>
            <p:spPr>
              <a:xfrm flipH="1">
                <a:off x="309553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8D1254C-62AB-46D4-A314-BADFA8902DC1}"/>
                  </a:ext>
                </a:extLst>
              </p:cNvPr>
              <p:cNvCxnSpPr>
                <a:cxnSpLocks/>
              </p:cNvCxnSpPr>
              <p:nvPr/>
            </p:nvCxnSpPr>
            <p:spPr>
              <a:xfrm flipH="1">
                <a:off x="326222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A2DD5514-87DD-4247-9D76-4F4306D61E85}"/>
                </a:ext>
              </a:extLst>
            </p:cNvPr>
            <p:cNvGrpSpPr/>
            <p:nvPr/>
          </p:nvGrpSpPr>
          <p:grpSpPr>
            <a:xfrm>
              <a:off x="2102734" y="2941398"/>
              <a:ext cx="283041" cy="566677"/>
              <a:chOff x="2102734" y="2941398"/>
              <a:chExt cx="283041" cy="566677"/>
            </a:xfrm>
          </p:grpSpPr>
          <p:cxnSp>
            <p:nvCxnSpPr>
              <p:cNvPr id="30" name="Straight Connector 29">
                <a:extLst>
                  <a:ext uri="{FF2B5EF4-FFF2-40B4-BE49-F238E27FC236}">
                    <a16:creationId xmlns:a16="http://schemas.microsoft.com/office/drawing/2014/main" id="{320DD9D7-A731-4578-939B-D7555F4FB881}"/>
                  </a:ext>
                </a:extLst>
              </p:cNvPr>
              <p:cNvCxnSpPr>
                <a:stCxn id="10" idx="2"/>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DCC9E6A-1D6C-44C1-85F2-878662270D2E}"/>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DA40E23-172A-4E51-9801-55F31A175E06}"/>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1152A13-3E45-4179-8379-A44A5123CAF4}"/>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B287132-F976-4478-A3CC-7469E5E8F3E8}"/>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343AEEA-620B-4DE8-B74A-44C1862932A7}"/>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F5D575A-E00F-447A-833E-1717A9CE6712}"/>
                  </a:ext>
                </a:extLst>
              </p:cNvPr>
              <p:cNvCxnSpPr>
                <a:cxnSpLocks/>
              </p:cNvCxnSpPr>
              <p:nvPr/>
            </p:nvCxnSpPr>
            <p:spPr>
              <a:xfrm>
                <a:off x="2247900" y="3367088"/>
                <a:ext cx="720" cy="1409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9B7D484D-3A73-4716-B265-127448651484}"/>
                </a:ext>
              </a:extLst>
            </p:cNvPr>
            <p:cNvGrpSpPr/>
            <p:nvPr/>
          </p:nvGrpSpPr>
          <p:grpSpPr>
            <a:xfrm>
              <a:off x="2117981" y="4258976"/>
              <a:ext cx="283041" cy="573820"/>
              <a:chOff x="2102734" y="2941398"/>
              <a:chExt cx="283041" cy="573820"/>
            </a:xfrm>
          </p:grpSpPr>
          <p:cxnSp>
            <p:nvCxnSpPr>
              <p:cNvPr id="23" name="Straight Connector 22">
                <a:extLst>
                  <a:ext uri="{FF2B5EF4-FFF2-40B4-BE49-F238E27FC236}">
                    <a16:creationId xmlns:a16="http://schemas.microsoft.com/office/drawing/2014/main" id="{AB050744-42FF-46A3-960E-39F39CA2452A}"/>
                  </a:ext>
                </a:extLst>
              </p:cNvPr>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D6B0006-67A3-48E2-8DF7-8B32BDAE6AB1}"/>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3B76425-24E0-40E9-AF5F-43E6F5DC8963}"/>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EB72B4A-FB8F-433A-B2B7-0242D935086C}"/>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A71D5F9-21A9-4205-BB90-599A0943F355}"/>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AC4D254-6E94-409E-B5B4-8D8B9CDF29BF}"/>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984E77E-6690-4E7B-9147-9651659D8EF5}"/>
                  </a:ext>
                </a:extLst>
              </p:cNvPr>
              <p:cNvCxnSpPr>
                <a:cxnSpLocks/>
              </p:cNvCxnSpPr>
              <p:nvPr/>
            </p:nvCxnSpPr>
            <p:spPr>
              <a:xfrm flipH="1">
                <a:off x="2246239" y="3363874"/>
                <a:ext cx="2" cy="151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B43DABF-A0ED-41D5-B319-FE3F6FBAEC85}"/>
                    </a:ext>
                  </a:extLst>
                </p:cNvPr>
                <p:cNvSpPr txBox="1"/>
                <p:nvPr/>
              </p:nvSpPr>
              <p:spPr>
                <a:xfrm>
                  <a:off x="2418046" y="3027003"/>
                  <a:ext cx="4726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oMath>
                    </m:oMathPara>
                  </a14:m>
                  <a:endParaRPr lang="en-US" dirty="0"/>
                </a:p>
              </p:txBody>
            </p:sp>
          </mc:Choice>
          <mc:Fallback xmlns="">
            <p:sp>
              <p:nvSpPr>
                <p:cNvPr id="15" name="TextBox 14">
                  <a:extLst>
                    <a:ext uri="{FF2B5EF4-FFF2-40B4-BE49-F238E27FC236}">
                      <a16:creationId xmlns:a16="http://schemas.microsoft.com/office/drawing/2014/main" id="{1B43DABF-A0ED-41D5-B319-FE3F6FBAEC85}"/>
                    </a:ext>
                  </a:extLst>
                </p:cNvPr>
                <p:cNvSpPr txBox="1">
                  <a:spLocks noRot="1" noChangeAspect="1" noMove="1" noResize="1" noEditPoints="1" noAdjustHandles="1" noChangeArrowheads="1" noChangeShapeType="1" noTextEdit="1"/>
                </p:cNvSpPr>
                <p:nvPr/>
              </p:nvSpPr>
              <p:spPr>
                <a:xfrm>
                  <a:off x="2418046" y="3027003"/>
                  <a:ext cx="472629"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DA74000-06E8-4111-8D2E-9490A98D6374}"/>
                    </a:ext>
                  </a:extLst>
                </p:cNvPr>
                <p:cNvSpPr txBox="1"/>
                <p:nvPr/>
              </p:nvSpPr>
              <p:spPr>
                <a:xfrm>
                  <a:off x="2452140" y="4372726"/>
                  <a:ext cx="4779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oMath>
                    </m:oMathPara>
                  </a14:m>
                  <a:endParaRPr lang="en-US" dirty="0"/>
                </a:p>
              </p:txBody>
            </p:sp>
          </mc:Choice>
          <mc:Fallback xmlns="">
            <p:sp>
              <p:nvSpPr>
                <p:cNvPr id="16" name="TextBox 15">
                  <a:extLst>
                    <a:ext uri="{FF2B5EF4-FFF2-40B4-BE49-F238E27FC236}">
                      <a16:creationId xmlns:a16="http://schemas.microsoft.com/office/drawing/2014/main" id="{1DA74000-06E8-4111-8D2E-9490A98D6374}"/>
                    </a:ext>
                  </a:extLst>
                </p:cNvPr>
                <p:cNvSpPr txBox="1">
                  <a:spLocks noRot="1" noChangeAspect="1" noMove="1" noResize="1" noEditPoints="1" noAdjustHandles="1" noChangeArrowheads="1" noChangeShapeType="1" noTextEdit="1"/>
                </p:cNvSpPr>
                <p:nvPr/>
              </p:nvSpPr>
              <p:spPr>
                <a:xfrm>
                  <a:off x="2452140" y="4372726"/>
                  <a:ext cx="477951" cy="369332"/>
                </a:xfrm>
                <a:prstGeom prst="rect">
                  <a:avLst/>
                </a:prstGeom>
                <a:blipFill>
                  <a:blip r:embed="rId6"/>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4B37FCFC-644F-4B41-8CFA-B0A6E7A3803B}"/>
                </a:ext>
              </a:extLst>
            </p:cNvPr>
            <p:cNvCxnSpPr>
              <a:cxnSpLocks/>
              <a:endCxn id="10" idx="0"/>
            </p:cNvCxnSpPr>
            <p:nvPr/>
          </p:nvCxnSpPr>
          <p:spPr>
            <a:xfrm>
              <a:off x="2208362" y="1839148"/>
              <a:ext cx="1" cy="360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4C29C869-F6D8-4B17-B809-7C5D7096069F}"/>
                </a:ext>
              </a:extLst>
            </p:cNvPr>
            <p:cNvCxnSpPr>
              <a:cxnSpLocks/>
              <a:stCxn id="10" idx="1"/>
            </p:cNvCxnSpPr>
            <p:nvPr/>
          </p:nvCxnSpPr>
          <p:spPr>
            <a:xfrm rot="10800000">
              <a:off x="1052328" y="2199737"/>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2BE60FEC-88BC-40FB-BE0D-8A13E27299A0}"/>
                </a:ext>
              </a:extLst>
            </p:cNvPr>
            <p:cNvCxnSpPr>
              <a:cxnSpLocks/>
            </p:cNvCxnSpPr>
            <p:nvPr/>
          </p:nvCxnSpPr>
          <p:spPr>
            <a:xfrm rot="10800000">
              <a:off x="1052328" y="3508075"/>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3CF378E-1E37-4243-87DE-5C9AA45960AE}"/>
                    </a:ext>
                  </a:extLst>
                </p:cNvPr>
                <p:cNvSpPr txBox="1"/>
                <p:nvPr/>
              </p:nvSpPr>
              <p:spPr>
                <a:xfrm>
                  <a:off x="582303" y="2159690"/>
                  <a:ext cx="4790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oMath>
                    </m:oMathPara>
                  </a14:m>
                  <a:endParaRPr lang="en-US" dirty="0"/>
                </a:p>
              </p:txBody>
            </p:sp>
          </mc:Choice>
          <mc:Fallback xmlns="">
            <p:sp>
              <p:nvSpPr>
                <p:cNvPr id="20" name="TextBox 19">
                  <a:extLst>
                    <a:ext uri="{FF2B5EF4-FFF2-40B4-BE49-F238E27FC236}">
                      <a16:creationId xmlns:a16="http://schemas.microsoft.com/office/drawing/2014/main" id="{63CF378E-1E37-4243-87DE-5C9AA45960AE}"/>
                    </a:ext>
                  </a:extLst>
                </p:cNvPr>
                <p:cNvSpPr txBox="1">
                  <a:spLocks noRot="1" noChangeAspect="1" noMove="1" noResize="1" noEditPoints="1" noAdjustHandles="1" noChangeArrowheads="1" noChangeShapeType="1" noTextEdit="1"/>
                </p:cNvSpPr>
                <p:nvPr/>
              </p:nvSpPr>
              <p:spPr>
                <a:xfrm>
                  <a:off x="582303" y="2159690"/>
                  <a:ext cx="479041"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32DA680-C092-4A88-84B4-D63DC8637A68}"/>
                    </a:ext>
                  </a:extLst>
                </p:cNvPr>
                <p:cNvSpPr txBox="1"/>
                <p:nvPr/>
              </p:nvSpPr>
              <p:spPr>
                <a:xfrm>
                  <a:off x="608937" y="3478783"/>
                  <a:ext cx="4843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oMath>
                    </m:oMathPara>
                  </a14:m>
                  <a:endParaRPr lang="en-US" dirty="0"/>
                </a:p>
              </p:txBody>
            </p:sp>
          </mc:Choice>
          <mc:Fallback xmlns="">
            <p:sp>
              <p:nvSpPr>
                <p:cNvPr id="21" name="TextBox 20">
                  <a:extLst>
                    <a:ext uri="{FF2B5EF4-FFF2-40B4-BE49-F238E27FC236}">
                      <a16:creationId xmlns:a16="http://schemas.microsoft.com/office/drawing/2014/main" id="{B32DA680-C092-4A88-84B4-D63DC8637A68}"/>
                    </a:ext>
                  </a:extLst>
                </p:cNvPr>
                <p:cNvSpPr txBox="1">
                  <a:spLocks noRot="1" noChangeAspect="1" noMove="1" noResize="1" noEditPoints="1" noAdjustHandles="1" noChangeArrowheads="1" noChangeShapeType="1" noTextEdit="1"/>
                </p:cNvSpPr>
                <p:nvPr/>
              </p:nvSpPr>
              <p:spPr>
                <a:xfrm>
                  <a:off x="608937" y="3478783"/>
                  <a:ext cx="484363"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2D97897-CB73-4E56-8DED-B1C4DAA0E3CC}"/>
                    </a:ext>
                  </a:extLst>
                </p:cNvPr>
                <p:cNvSpPr txBox="1"/>
                <p:nvPr/>
              </p:nvSpPr>
              <p:spPr>
                <a:xfrm>
                  <a:off x="1946647" y="1483663"/>
                  <a:ext cx="60250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oMath>
                    </m:oMathPara>
                  </a14:m>
                  <a:endParaRPr lang="en-US" dirty="0"/>
                </a:p>
              </p:txBody>
            </p:sp>
          </mc:Choice>
          <mc:Fallback xmlns="">
            <p:sp>
              <p:nvSpPr>
                <p:cNvPr id="22" name="TextBox 21">
                  <a:extLst>
                    <a:ext uri="{FF2B5EF4-FFF2-40B4-BE49-F238E27FC236}">
                      <a16:creationId xmlns:a16="http://schemas.microsoft.com/office/drawing/2014/main" id="{D2D97897-CB73-4E56-8DED-B1C4DAA0E3CC}"/>
                    </a:ext>
                  </a:extLst>
                </p:cNvPr>
                <p:cNvSpPr txBox="1">
                  <a:spLocks noRot="1" noChangeAspect="1" noMove="1" noResize="1" noEditPoints="1" noAdjustHandles="1" noChangeArrowheads="1" noChangeShapeType="1" noTextEdit="1"/>
                </p:cNvSpPr>
                <p:nvPr/>
              </p:nvSpPr>
              <p:spPr>
                <a:xfrm>
                  <a:off x="1946647" y="1483663"/>
                  <a:ext cx="602505" cy="369332"/>
                </a:xfrm>
                <a:prstGeom prst="rect">
                  <a:avLst/>
                </a:prstGeom>
                <a:blipFill>
                  <a:blip r:embed="rId9"/>
                  <a:stretch>
                    <a:fillRect/>
                  </a:stretch>
                </a:blipFill>
              </p:spPr>
              <p:txBody>
                <a:bodyPr/>
                <a:lstStyle/>
                <a:p>
                  <a:r>
                    <a:rPr lang="en-US">
                      <a:noFill/>
                    </a:rPr>
                    <a:t> </a:t>
                  </a:r>
                </a:p>
              </p:txBody>
            </p:sp>
          </mc:Fallback>
        </mc:AlternateContent>
      </p:grpSp>
      <p:sp>
        <p:nvSpPr>
          <p:cNvPr id="54" name="Right Brace 53">
            <a:extLst>
              <a:ext uri="{FF2B5EF4-FFF2-40B4-BE49-F238E27FC236}">
                <a16:creationId xmlns:a16="http://schemas.microsoft.com/office/drawing/2014/main" id="{5A11208D-1A27-44BA-8978-C4C00C239C84}"/>
              </a:ext>
            </a:extLst>
          </p:cNvPr>
          <p:cNvSpPr/>
          <p:nvPr/>
        </p:nvSpPr>
        <p:spPr>
          <a:xfrm>
            <a:off x="4249719" y="3379540"/>
            <a:ext cx="500050" cy="116804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5" name="Right Brace 54">
            <a:extLst>
              <a:ext uri="{FF2B5EF4-FFF2-40B4-BE49-F238E27FC236}">
                <a16:creationId xmlns:a16="http://schemas.microsoft.com/office/drawing/2014/main" id="{DA835699-D341-4F72-9F95-F59B3462F46D}"/>
              </a:ext>
            </a:extLst>
          </p:cNvPr>
          <p:cNvSpPr/>
          <p:nvPr/>
        </p:nvSpPr>
        <p:spPr>
          <a:xfrm>
            <a:off x="4238404" y="4768880"/>
            <a:ext cx="500050" cy="116804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id="{FE5A7BCD-4F57-4E9C-ACEC-86DB8CBC2456}"/>
              </a:ext>
            </a:extLst>
          </p:cNvPr>
          <p:cNvCxnSpPr>
            <a:stCxn id="54" idx="1"/>
          </p:cNvCxnSpPr>
          <p:nvPr/>
        </p:nvCxnSpPr>
        <p:spPr>
          <a:xfrm>
            <a:off x="4749769" y="3963564"/>
            <a:ext cx="2063407" cy="2432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980008C8-D901-43F7-B59F-DA2843D52E26}"/>
              </a:ext>
            </a:extLst>
          </p:cNvPr>
          <p:cNvCxnSpPr>
            <a:cxnSpLocks/>
            <a:stCxn id="55" idx="1"/>
          </p:cNvCxnSpPr>
          <p:nvPr/>
        </p:nvCxnSpPr>
        <p:spPr>
          <a:xfrm>
            <a:off x="4738454" y="5352904"/>
            <a:ext cx="2137475" cy="115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DF04C5D4-1C15-4D92-9101-956B50145FD6}"/>
                  </a:ext>
                </a:extLst>
              </p:cNvPr>
              <p:cNvSpPr txBox="1"/>
              <p:nvPr/>
            </p:nvSpPr>
            <p:spPr>
              <a:xfrm>
                <a:off x="8108314" y="2836944"/>
                <a:ext cx="3406585" cy="3351046"/>
              </a:xfrm>
              <a:prstGeom prst="rect">
                <a:avLst/>
              </a:prstGeom>
              <a:noFill/>
            </p:spPr>
            <p:txBody>
              <a:bodyPr wrap="square" rtlCol="0">
                <a:spAutoFit/>
              </a:bodyPr>
              <a:lstStyle/>
              <a:p>
                <a:r>
                  <a:rPr lang="en-US" dirty="0"/>
                  <a:t>Unit cubes</a:t>
                </a:r>
              </a:p>
              <a:p>
                <a:r>
                  <a:rPr lang="en-US" dirty="0"/>
                  <a:t>Total dimensions = 2x1x1</a:t>
                </a:r>
              </a:p>
              <a:p>
                <a:endParaRPr lang="en-US" dirty="0"/>
              </a:p>
              <a:p>
                <a:r>
                  <a:rPr lang="en-US" dirty="0"/>
                  <a:t>Effective stiffness (</a:t>
                </a:r>
                <a:r>
                  <a:rPr lang="en-US" dirty="0" err="1"/>
                  <a:t>approx</a:t>
                </a:r>
                <a:r>
                  <a:rPr lang="en-US" dirty="0"/>
                  <a:t>):</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𝐸𝐴</m:t>
                          </m:r>
                        </m:num>
                        <m:den>
                          <m:r>
                            <a:rPr lang="en-US" b="0" i="1" smtClean="0">
                              <a:latin typeface="Cambria Math" panose="02040503050406030204" pitchFamily="18" charset="0"/>
                            </a:rPr>
                            <m:t>𝐿</m:t>
                          </m:r>
                        </m:den>
                      </m:f>
                    </m:oMath>
                  </m:oMathPara>
                </a14:m>
                <a:endParaRPr lang="en-US" dirty="0"/>
              </a:p>
              <a:p>
                <a:endParaRPr lang="en-US" dirty="0"/>
              </a:p>
              <a:p>
                <a:r>
                  <a:rPr lang="en-US" dirty="0"/>
                  <a:t>Effective modulus (</a:t>
                </a:r>
                <a:r>
                  <a:rPr lang="en-US" dirty="0" err="1"/>
                  <a:t>approx</a:t>
                </a:r>
                <a:r>
                  <a:rPr lang="en-US" dirty="0"/>
                  <a:t>):</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=1, </m:t>
                      </m:r>
                      <m:r>
                        <a:rPr lang="en-US" b="0" i="1" smtClean="0">
                          <a:latin typeface="Cambria Math" panose="02040503050406030204" pitchFamily="18" charset="0"/>
                        </a:rPr>
                        <m:t>𝐴</m:t>
                      </m:r>
                      <m:r>
                        <a:rPr lang="en-US" b="0" i="1" smtClean="0">
                          <a:latin typeface="Cambria Math" panose="02040503050406030204" pitchFamily="18" charset="0"/>
                        </a:rPr>
                        <m:t>=1 </m:t>
                      </m:r>
                    </m:oMath>
                  </m:oMathPara>
                </a14:m>
                <a:endParaRPr lang="en-US" b="0" i="1" dirty="0">
                  <a:latin typeface="Cambria Math" panose="02040503050406030204" pitchFamily="18" charset="0"/>
                </a:endParaRPr>
              </a:p>
              <a:p>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𝑘𝐿</m:t>
                          </m:r>
                        </m:num>
                        <m:den>
                          <m:r>
                            <a:rPr lang="en-US" b="0" i="1" smtClean="0">
                              <a:latin typeface="Cambria Math" panose="02040503050406030204" pitchFamily="18" charset="0"/>
                            </a:rPr>
                            <m:t>𝐴</m:t>
                          </m:r>
                        </m:den>
                      </m:f>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  </m:t>
                      </m:r>
                    </m:oMath>
                  </m:oMathPara>
                </a14:m>
                <a:endParaRPr lang="en-US" dirty="0"/>
              </a:p>
            </p:txBody>
          </p:sp>
        </mc:Choice>
        <mc:Fallback xmlns="">
          <p:sp>
            <p:nvSpPr>
              <p:cNvPr id="62" name="TextBox 61">
                <a:extLst>
                  <a:ext uri="{FF2B5EF4-FFF2-40B4-BE49-F238E27FC236}">
                    <a16:creationId xmlns:a16="http://schemas.microsoft.com/office/drawing/2014/main" id="{DF04C5D4-1C15-4D92-9101-956B50145FD6}"/>
                  </a:ext>
                </a:extLst>
              </p:cNvPr>
              <p:cNvSpPr txBox="1">
                <a:spLocks noRot="1" noChangeAspect="1" noMove="1" noResize="1" noEditPoints="1" noAdjustHandles="1" noChangeArrowheads="1" noChangeShapeType="1" noTextEdit="1"/>
              </p:cNvSpPr>
              <p:nvPr/>
            </p:nvSpPr>
            <p:spPr>
              <a:xfrm>
                <a:off x="8108314" y="2836944"/>
                <a:ext cx="3406585" cy="3351046"/>
              </a:xfrm>
              <a:prstGeom prst="rect">
                <a:avLst/>
              </a:prstGeom>
              <a:blipFill>
                <a:blip r:embed="rId10"/>
                <a:stretch>
                  <a:fillRect l="-1431" t="-909"/>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F61FE52E-3BF0-4831-AF79-C14F655453C5}"/>
              </a:ext>
            </a:extLst>
          </p:cNvPr>
          <p:cNvSpPr/>
          <p:nvPr/>
        </p:nvSpPr>
        <p:spPr>
          <a:xfrm>
            <a:off x="2492386" y="3132093"/>
            <a:ext cx="1600771" cy="1437960"/>
          </a:xfrm>
          <a:prstGeom prst="rect">
            <a:avLst/>
          </a:prstGeom>
          <a:noFill/>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9" name="Rectangle 58">
            <a:extLst>
              <a:ext uri="{FF2B5EF4-FFF2-40B4-BE49-F238E27FC236}">
                <a16:creationId xmlns:a16="http://schemas.microsoft.com/office/drawing/2014/main" id="{EDB99BD0-4456-4712-9A59-311027561804}"/>
              </a:ext>
            </a:extLst>
          </p:cNvPr>
          <p:cNvSpPr/>
          <p:nvPr/>
        </p:nvSpPr>
        <p:spPr>
          <a:xfrm>
            <a:off x="2483110" y="4607350"/>
            <a:ext cx="1600771" cy="1361026"/>
          </a:xfrm>
          <a:prstGeom prst="rect">
            <a:avLst/>
          </a:prstGeom>
          <a:noFill/>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5307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3AA4-6587-458D-B6CC-749BBC76D619}"/>
              </a:ext>
            </a:extLst>
          </p:cNvPr>
          <p:cNvSpPr>
            <a:spLocks noGrp="1"/>
          </p:cNvSpPr>
          <p:nvPr>
            <p:ph type="title"/>
          </p:nvPr>
        </p:nvSpPr>
        <p:spPr/>
        <p:txBody>
          <a:bodyPr/>
          <a:lstStyle/>
          <a:p>
            <a:r>
              <a:rPr lang="en-US" dirty="0"/>
              <a:t>Solving our 2DOF with SIERRA/SM Implicit: Input Deck</a:t>
            </a:r>
          </a:p>
        </p:txBody>
      </p:sp>
      <p:sp>
        <p:nvSpPr>
          <p:cNvPr id="4" name="Slide Number Placeholder 3">
            <a:extLst>
              <a:ext uri="{FF2B5EF4-FFF2-40B4-BE49-F238E27FC236}">
                <a16:creationId xmlns:a16="http://schemas.microsoft.com/office/drawing/2014/main" id="{E24707CC-E0F3-4CCF-8156-01C68660EA3C}"/>
              </a:ext>
            </a:extLst>
          </p:cNvPr>
          <p:cNvSpPr>
            <a:spLocks noGrp="1"/>
          </p:cNvSpPr>
          <p:nvPr>
            <p:ph type="sldNum" sz="quarter" idx="4"/>
          </p:nvPr>
        </p:nvSpPr>
        <p:spPr/>
        <p:txBody>
          <a:bodyPr/>
          <a:lstStyle/>
          <a:p>
            <a:pPr algn="ctr"/>
            <a:fld id="{F6B149FD-26F7-3645-B4E7-BA8B8CC5EEA8}" type="slidenum">
              <a:rPr lang="en-US" smtClean="0"/>
              <a:pPr algn="ctr"/>
              <a:t>33</a:t>
            </a:fld>
            <a:endParaRPr lang="en-US" dirty="0"/>
          </a:p>
        </p:txBody>
      </p:sp>
      <p:sp>
        <p:nvSpPr>
          <p:cNvPr id="68" name="Rectangle 67">
            <a:extLst>
              <a:ext uri="{FF2B5EF4-FFF2-40B4-BE49-F238E27FC236}">
                <a16:creationId xmlns:a16="http://schemas.microsoft.com/office/drawing/2014/main" id="{722400CB-47DC-41C8-ABA6-AEDB3AED1477}"/>
              </a:ext>
            </a:extLst>
          </p:cNvPr>
          <p:cNvSpPr/>
          <p:nvPr/>
        </p:nvSpPr>
        <p:spPr>
          <a:xfrm>
            <a:off x="954683" y="1174376"/>
            <a:ext cx="4831976" cy="5056886"/>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ctr">
            <a:noAutofit/>
          </a:bodyPr>
          <a:lstStyle/>
          <a:p>
            <a:r>
              <a:rPr lang="en-US" sz="1000" dirty="0">
                <a:solidFill>
                  <a:schemeClr val="tx1"/>
                </a:solidFill>
                <a:latin typeface="Courier New" panose="02070309020205020404" pitchFamily="49" charset="0"/>
              </a:rPr>
              <a:t>begin </a:t>
            </a:r>
            <a:r>
              <a:rPr lang="en-US" sz="1000" dirty="0" err="1">
                <a:solidFill>
                  <a:schemeClr val="tx1"/>
                </a:solidFill>
                <a:latin typeface="Courier New" panose="02070309020205020404" pitchFamily="49" charset="0"/>
              </a:rPr>
              <a:t>sierra</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begin material generic</a:t>
            </a:r>
          </a:p>
          <a:p>
            <a:r>
              <a:rPr lang="en-US" sz="1000" dirty="0">
                <a:solidFill>
                  <a:schemeClr val="tx1"/>
                </a:solidFill>
                <a:latin typeface="Courier New" panose="02070309020205020404" pitchFamily="49" charset="0"/>
              </a:rPr>
              <a:t>        density = 1.0</a:t>
            </a:r>
          </a:p>
          <a:p>
            <a:r>
              <a:rPr lang="en-US" sz="1000" dirty="0">
                <a:solidFill>
                  <a:schemeClr val="tx1"/>
                </a:solidFill>
                <a:latin typeface="Courier New" panose="02070309020205020404" pitchFamily="49" charset="0"/>
              </a:rPr>
              <a:t>        begin parameters for model elastic</a:t>
            </a:r>
          </a:p>
          <a:p>
            <a:r>
              <a:rPr lang="en-US" sz="1000" dirty="0">
                <a:solidFill>
                  <a:schemeClr val="tx1"/>
                </a:solidFill>
                <a:latin typeface="Courier New" panose="02070309020205020404" pitchFamily="49" charset="0"/>
              </a:rPr>
              <a:t>            </a:t>
            </a:r>
            <a:r>
              <a:rPr lang="en-US" sz="1000" dirty="0" err="1">
                <a:solidFill>
                  <a:schemeClr val="tx1"/>
                </a:solidFill>
                <a:latin typeface="Courier New" panose="02070309020205020404" pitchFamily="49" charset="0"/>
              </a:rPr>
              <a:t>youngs</a:t>
            </a:r>
            <a:r>
              <a:rPr lang="en-US" sz="1000" dirty="0">
                <a:solidFill>
                  <a:schemeClr val="tx1"/>
                </a:solidFill>
                <a:latin typeface="Courier New" panose="02070309020205020404" pitchFamily="49" charset="0"/>
              </a:rPr>
              <a:t> modulus = 1</a:t>
            </a:r>
          </a:p>
          <a:p>
            <a:r>
              <a:rPr lang="en-US" sz="1000" dirty="0">
                <a:solidFill>
                  <a:schemeClr val="tx1"/>
                </a:solidFill>
                <a:latin typeface="Courier New" panose="02070309020205020404" pitchFamily="49" charset="0"/>
              </a:rPr>
              <a:t>            </a:t>
            </a:r>
            <a:r>
              <a:rPr lang="en-US" sz="1000" dirty="0" err="1">
                <a:solidFill>
                  <a:schemeClr val="tx1"/>
                </a:solidFill>
                <a:latin typeface="Courier New" panose="02070309020205020404" pitchFamily="49" charset="0"/>
              </a:rPr>
              <a:t>poissons</a:t>
            </a:r>
            <a:r>
              <a:rPr lang="en-US" sz="1000" dirty="0">
                <a:solidFill>
                  <a:schemeClr val="tx1"/>
                </a:solidFill>
                <a:latin typeface="Courier New" panose="02070309020205020404" pitchFamily="49" charset="0"/>
              </a:rPr>
              <a:t> ratio = 0.0</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end</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begin finite element model </a:t>
            </a:r>
            <a:r>
              <a:rPr lang="en-US" sz="1000" dirty="0" err="1">
                <a:solidFill>
                  <a:schemeClr val="tx1"/>
                </a:solidFill>
                <a:latin typeface="Courier New" panose="02070309020205020404" pitchFamily="49" charset="0"/>
              </a:rPr>
              <a:t>two_bricks</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database name = </a:t>
            </a:r>
            <a:r>
              <a:rPr lang="en-US" sz="1000" dirty="0" err="1">
                <a:solidFill>
                  <a:schemeClr val="tx1"/>
                </a:solidFill>
                <a:latin typeface="Courier New" panose="02070309020205020404" pitchFamily="49" charset="0"/>
              </a:rPr>
              <a:t>two_dof_bricks.g</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begin parameters for block block_1</a:t>
            </a:r>
          </a:p>
          <a:p>
            <a:r>
              <a:rPr lang="en-US" sz="1000" dirty="0">
                <a:solidFill>
                  <a:schemeClr val="tx1"/>
                </a:solidFill>
                <a:latin typeface="Courier New" panose="02070309020205020404" pitchFamily="49" charset="0"/>
              </a:rPr>
              <a:t>            material = generic</a:t>
            </a:r>
          </a:p>
          <a:p>
            <a:r>
              <a:rPr lang="en-US" sz="1000" dirty="0">
                <a:solidFill>
                  <a:schemeClr val="tx1"/>
                </a:solidFill>
                <a:latin typeface="Courier New" panose="02070309020205020404" pitchFamily="49" charset="0"/>
              </a:rPr>
              <a:t>            model = elastic</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begin parameters for block block_2</a:t>
            </a:r>
          </a:p>
          <a:p>
            <a:r>
              <a:rPr lang="en-US" sz="1000" dirty="0">
                <a:solidFill>
                  <a:schemeClr val="tx1"/>
                </a:solidFill>
                <a:latin typeface="Courier New" panose="02070309020205020404" pitchFamily="49" charset="0"/>
              </a:rPr>
              <a:t>            material = generic</a:t>
            </a:r>
          </a:p>
          <a:p>
            <a:r>
              <a:rPr lang="en-US" sz="1000" dirty="0">
                <a:solidFill>
                  <a:schemeClr val="tx1"/>
                </a:solidFill>
                <a:latin typeface="Courier New" panose="02070309020205020404" pitchFamily="49" charset="0"/>
              </a:rPr>
              <a:t>            model = elastic</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end</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begin adagio procedure proc1</a:t>
            </a:r>
          </a:p>
          <a:p>
            <a:r>
              <a:rPr lang="en-US" sz="1000" dirty="0">
                <a:solidFill>
                  <a:schemeClr val="tx1"/>
                </a:solidFill>
                <a:latin typeface="Courier New" panose="02070309020205020404" pitchFamily="49" charset="0"/>
              </a:rPr>
              <a:t>        begin time control</a:t>
            </a:r>
          </a:p>
          <a:p>
            <a:r>
              <a:rPr lang="en-US" sz="1000" dirty="0">
                <a:solidFill>
                  <a:schemeClr val="tx1"/>
                </a:solidFill>
                <a:latin typeface="Courier New" panose="02070309020205020404" pitchFamily="49" charset="0"/>
              </a:rPr>
              <a:t>            begin time stepping block tb1</a:t>
            </a:r>
          </a:p>
          <a:p>
            <a:r>
              <a:rPr lang="en-US" sz="1000" dirty="0">
                <a:solidFill>
                  <a:schemeClr val="tx1"/>
                </a:solidFill>
                <a:latin typeface="Courier New" panose="02070309020205020404" pitchFamily="49" charset="0"/>
              </a:rPr>
              <a:t>                start time = 0.0</a:t>
            </a:r>
          </a:p>
          <a:p>
            <a:r>
              <a:rPr lang="en-US" sz="1000" dirty="0">
                <a:solidFill>
                  <a:schemeClr val="tx1"/>
                </a:solidFill>
                <a:latin typeface="Courier New" panose="02070309020205020404" pitchFamily="49" charset="0"/>
              </a:rPr>
              <a:t>                begin parameters for adagio region region1</a:t>
            </a:r>
          </a:p>
          <a:p>
            <a:r>
              <a:rPr lang="en-US" sz="1000" dirty="0">
                <a:solidFill>
                  <a:schemeClr val="tx1"/>
                </a:solidFill>
                <a:latin typeface="Courier New" panose="02070309020205020404" pitchFamily="49" charset="0"/>
              </a:rPr>
              <a:t>                    time increment = 1.0</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end</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termination time = 1.0</a:t>
            </a:r>
          </a:p>
          <a:p>
            <a:r>
              <a:rPr lang="en-US" sz="1000" dirty="0">
                <a:solidFill>
                  <a:schemeClr val="tx1"/>
                </a:solidFill>
                <a:latin typeface="Courier New" panose="02070309020205020404" pitchFamily="49" charset="0"/>
              </a:rPr>
              <a:t>        end</a:t>
            </a:r>
          </a:p>
        </p:txBody>
      </p:sp>
      <p:sp>
        <p:nvSpPr>
          <p:cNvPr id="69" name="Rectangle: Rounded Corners 68">
            <a:extLst>
              <a:ext uri="{FF2B5EF4-FFF2-40B4-BE49-F238E27FC236}">
                <a16:creationId xmlns:a16="http://schemas.microsoft.com/office/drawing/2014/main" id="{41F21E48-6F2A-4FCA-884C-34937754F31A}"/>
              </a:ext>
            </a:extLst>
          </p:cNvPr>
          <p:cNvSpPr/>
          <p:nvPr/>
        </p:nvSpPr>
        <p:spPr>
          <a:xfrm>
            <a:off x="1237129" y="1362635"/>
            <a:ext cx="3451412" cy="1174377"/>
          </a:xfrm>
          <a:prstGeom prst="round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Connector: Elbow 70">
            <a:extLst>
              <a:ext uri="{FF2B5EF4-FFF2-40B4-BE49-F238E27FC236}">
                <a16:creationId xmlns:a16="http://schemas.microsoft.com/office/drawing/2014/main" id="{C2F18CCE-258A-49CF-A29A-D379C3952959}"/>
              </a:ext>
            </a:extLst>
          </p:cNvPr>
          <p:cNvCxnSpPr>
            <a:cxnSpLocks/>
            <a:stCxn id="69" idx="3"/>
          </p:cNvCxnSpPr>
          <p:nvPr/>
        </p:nvCxnSpPr>
        <p:spPr>
          <a:xfrm flipV="1">
            <a:off x="4688541" y="1362635"/>
            <a:ext cx="2680446" cy="587189"/>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36CF9544-40C6-4A4C-B6AC-8813020FA44A}"/>
              </a:ext>
            </a:extLst>
          </p:cNvPr>
          <p:cNvSpPr txBox="1"/>
          <p:nvPr/>
        </p:nvSpPr>
        <p:spPr>
          <a:xfrm>
            <a:off x="7368987" y="1174376"/>
            <a:ext cx="4159623" cy="1600438"/>
          </a:xfrm>
          <a:prstGeom prst="rect">
            <a:avLst/>
          </a:prstGeom>
          <a:noFill/>
        </p:spPr>
        <p:txBody>
          <a:bodyPr wrap="square" rtlCol="0">
            <a:spAutoFit/>
          </a:bodyPr>
          <a:lstStyle/>
          <a:p>
            <a:r>
              <a:rPr lang="en-US" sz="1400" dirty="0"/>
              <a:t>Define a material equivalent to our springs.  Note, </a:t>
            </a:r>
            <a:r>
              <a:rPr lang="en-US" sz="1400" b="1" dirty="0"/>
              <a:t>we must specify a density</a:t>
            </a:r>
            <a:r>
              <a:rPr lang="en-US" sz="1400" dirty="0"/>
              <a:t>, even though we seek a static solution!</a:t>
            </a:r>
          </a:p>
          <a:p>
            <a:endParaRPr lang="en-US" sz="1400" dirty="0"/>
          </a:p>
          <a:p>
            <a:r>
              <a:rPr lang="en-US" sz="1400" dirty="0"/>
              <a:t>Density is used to compute mass for output in the log file and some boundary conditions (e.g. gravity)</a:t>
            </a:r>
          </a:p>
        </p:txBody>
      </p:sp>
      <p:sp>
        <p:nvSpPr>
          <p:cNvPr id="74" name="Rectangle: Rounded Corners 73">
            <a:extLst>
              <a:ext uri="{FF2B5EF4-FFF2-40B4-BE49-F238E27FC236}">
                <a16:creationId xmlns:a16="http://schemas.microsoft.com/office/drawing/2014/main" id="{CB08724C-1F26-4B56-AB97-F835396577C4}"/>
              </a:ext>
            </a:extLst>
          </p:cNvPr>
          <p:cNvSpPr/>
          <p:nvPr/>
        </p:nvSpPr>
        <p:spPr>
          <a:xfrm>
            <a:off x="1304365" y="4632810"/>
            <a:ext cx="4316506" cy="1373543"/>
          </a:xfrm>
          <a:prstGeom prst="roundRect">
            <a:avLst/>
          </a:prstGeom>
          <a:noFill/>
          <a:ln w="190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Connector: Elbow 74">
            <a:extLst>
              <a:ext uri="{FF2B5EF4-FFF2-40B4-BE49-F238E27FC236}">
                <a16:creationId xmlns:a16="http://schemas.microsoft.com/office/drawing/2014/main" id="{272A8DBC-EF9F-4FFF-9222-3DBA781EDA93}"/>
              </a:ext>
            </a:extLst>
          </p:cNvPr>
          <p:cNvCxnSpPr>
            <a:cxnSpLocks/>
            <a:stCxn id="74" idx="3"/>
          </p:cNvCxnSpPr>
          <p:nvPr/>
        </p:nvCxnSpPr>
        <p:spPr>
          <a:xfrm flipV="1">
            <a:off x="5620871" y="3702819"/>
            <a:ext cx="1676397" cy="1616763"/>
          </a:xfrm>
          <a:prstGeom prst="bentConnector3">
            <a:avLst>
              <a:gd name="adj1" fmla="val 50000"/>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24C7F742-F71E-426B-831A-C3C64E2D0F21}"/>
              </a:ext>
            </a:extLst>
          </p:cNvPr>
          <p:cNvSpPr txBox="1"/>
          <p:nvPr/>
        </p:nvSpPr>
        <p:spPr>
          <a:xfrm>
            <a:off x="7297269" y="3436856"/>
            <a:ext cx="4491320" cy="3108543"/>
          </a:xfrm>
          <a:prstGeom prst="rect">
            <a:avLst/>
          </a:prstGeom>
          <a:noFill/>
        </p:spPr>
        <p:txBody>
          <a:bodyPr wrap="square" rtlCol="0">
            <a:spAutoFit/>
          </a:bodyPr>
          <a:lstStyle/>
          <a:p>
            <a:r>
              <a:rPr lang="en-US" sz="1400" dirty="0"/>
              <a:t>Unlike our analytical solution, </a:t>
            </a:r>
            <a:r>
              <a:rPr lang="en-US" sz="1400" b="1" dirty="0"/>
              <a:t>we must specify time</a:t>
            </a:r>
            <a:r>
              <a:rPr lang="en-US" sz="1400" dirty="0"/>
              <a:t> in SIERRA/SM implicit analyses.</a:t>
            </a:r>
          </a:p>
          <a:p>
            <a:endParaRPr lang="en-US" sz="1400" dirty="0"/>
          </a:p>
          <a:p>
            <a:r>
              <a:rPr lang="en-US" sz="1400" dirty="0"/>
              <a:t>This is more important in highly-nonlinear analyses, where we need to apply the boundary conditions or loads slowly.</a:t>
            </a:r>
          </a:p>
          <a:p>
            <a:endParaRPr lang="en-US" sz="1400" dirty="0"/>
          </a:p>
          <a:p>
            <a:r>
              <a:rPr lang="en-US" sz="1400" dirty="0"/>
              <a:t>Our problem is nearly linear by construction</a:t>
            </a:r>
          </a:p>
          <a:p>
            <a:pPr marL="285750" indent="-285750">
              <a:buFont typeface="Arial" panose="020B0604020202020204" pitchFamily="34" charset="0"/>
              <a:buChar char="•"/>
            </a:pPr>
            <a:r>
              <a:rPr lang="en-US" sz="1400" dirty="0"/>
              <a:t>Start time = 0.0 (arbitrary)</a:t>
            </a:r>
          </a:p>
          <a:p>
            <a:pPr marL="285750" indent="-285750">
              <a:buFont typeface="Arial" panose="020B0604020202020204" pitchFamily="34" charset="0"/>
              <a:buChar char="•"/>
            </a:pPr>
            <a:r>
              <a:rPr lang="en-US" sz="1400" dirty="0"/>
              <a:t>Termination time = 1.0 (arbitrary, no rate effects)</a:t>
            </a:r>
          </a:p>
          <a:p>
            <a:pPr marL="285750" indent="-285750">
              <a:buFont typeface="Arial" panose="020B0604020202020204" pitchFamily="34" charset="0"/>
              <a:buChar char="•"/>
            </a:pPr>
            <a:r>
              <a:rPr lang="en-US" sz="1400" dirty="0"/>
              <a:t>Time increment = 1.0 (attempt to solve in a single “load step”)</a:t>
            </a:r>
          </a:p>
          <a:p>
            <a:pPr marL="285750" indent="-285750">
              <a:buFont typeface="Arial" panose="020B0604020202020204" pitchFamily="34" charset="0"/>
              <a:buChar char="•"/>
            </a:pPr>
            <a:endParaRPr lang="en-US" sz="1400" dirty="0"/>
          </a:p>
        </p:txBody>
      </p:sp>
      <p:sp>
        <p:nvSpPr>
          <p:cNvPr id="85" name="Rectangle: Rounded Corners 84">
            <a:extLst>
              <a:ext uri="{FF2B5EF4-FFF2-40B4-BE49-F238E27FC236}">
                <a16:creationId xmlns:a16="http://schemas.microsoft.com/office/drawing/2014/main" id="{B42986C4-E5DA-4B6C-8FC5-F0E5A9BEFC98}"/>
              </a:ext>
            </a:extLst>
          </p:cNvPr>
          <p:cNvSpPr/>
          <p:nvPr/>
        </p:nvSpPr>
        <p:spPr>
          <a:xfrm>
            <a:off x="2196353" y="5091953"/>
            <a:ext cx="3245223" cy="403412"/>
          </a:xfrm>
          <a:prstGeom prst="roundRect">
            <a:avLst/>
          </a:prstGeom>
          <a:no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Connector: Elbow 87">
            <a:extLst>
              <a:ext uri="{FF2B5EF4-FFF2-40B4-BE49-F238E27FC236}">
                <a16:creationId xmlns:a16="http://schemas.microsoft.com/office/drawing/2014/main" id="{42245D50-9DC0-4090-8D9E-05325886AA83}"/>
              </a:ext>
            </a:extLst>
          </p:cNvPr>
          <p:cNvCxnSpPr>
            <a:cxnSpLocks/>
            <a:stCxn id="85" idx="3"/>
            <a:endCxn id="91" idx="1"/>
          </p:cNvCxnSpPr>
          <p:nvPr/>
        </p:nvCxnSpPr>
        <p:spPr>
          <a:xfrm flipV="1">
            <a:off x="5441576" y="3052220"/>
            <a:ext cx="1855692" cy="2241439"/>
          </a:xfrm>
          <a:prstGeom prst="bentConnector3">
            <a:avLst>
              <a:gd name="adj1" fmla="val 37923"/>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EC7BCF3C-AC18-4460-9225-AD4F0F8454D0}"/>
              </a:ext>
            </a:extLst>
          </p:cNvPr>
          <p:cNvSpPr txBox="1"/>
          <p:nvPr/>
        </p:nvSpPr>
        <p:spPr>
          <a:xfrm>
            <a:off x="7297268" y="2898331"/>
            <a:ext cx="3012144" cy="307777"/>
          </a:xfrm>
          <a:prstGeom prst="rect">
            <a:avLst/>
          </a:prstGeom>
          <a:noFill/>
        </p:spPr>
        <p:txBody>
          <a:bodyPr wrap="square" rtlCol="0">
            <a:spAutoFit/>
          </a:bodyPr>
          <a:lstStyle/>
          <a:p>
            <a:r>
              <a:rPr lang="en-US" sz="1400" b="1" dirty="0"/>
              <a:t>Required</a:t>
            </a:r>
            <a:r>
              <a:rPr lang="en-US" sz="1400" dirty="0"/>
              <a:t> for implicit analyses!</a:t>
            </a:r>
          </a:p>
        </p:txBody>
      </p:sp>
    </p:spTree>
    <p:extLst>
      <p:ext uri="{BB962C8B-B14F-4D97-AF65-F5344CB8AC3E}">
        <p14:creationId xmlns:p14="http://schemas.microsoft.com/office/powerpoint/2010/main" val="285135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3AA4-6587-458D-B6CC-749BBC76D619}"/>
              </a:ext>
            </a:extLst>
          </p:cNvPr>
          <p:cNvSpPr>
            <a:spLocks noGrp="1"/>
          </p:cNvSpPr>
          <p:nvPr>
            <p:ph type="title"/>
          </p:nvPr>
        </p:nvSpPr>
        <p:spPr/>
        <p:txBody>
          <a:bodyPr/>
          <a:lstStyle/>
          <a:p>
            <a:r>
              <a:rPr lang="en-US" dirty="0"/>
              <a:t>Solving our 2DOF with SIERRA/SM Implicit: Input Deck</a:t>
            </a:r>
          </a:p>
        </p:txBody>
      </p:sp>
      <p:sp>
        <p:nvSpPr>
          <p:cNvPr id="4" name="Slide Number Placeholder 3">
            <a:extLst>
              <a:ext uri="{FF2B5EF4-FFF2-40B4-BE49-F238E27FC236}">
                <a16:creationId xmlns:a16="http://schemas.microsoft.com/office/drawing/2014/main" id="{E24707CC-E0F3-4CCF-8156-01C68660EA3C}"/>
              </a:ext>
            </a:extLst>
          </p:cNvPr>
          <p:cNvSpPr>
            <a:spLocks noGrp="1"/>
          </p:cNvSpPr>
          <p:nvPr>
            <p:ph type="sldNum" sz="quarter" idx="4"/>
          </p:nvPr>
        </p:nvSpPr>
        <p:spPr/>
        <p:txBody>
          <a:bodyPr/>
          <a:lstStyle/>
          <a:p>
            <a:pPr algn="ctr"/>
            <a:fld id="{F6B149FD-26F7-3645-B4E7-BA8B8CC5EEA8}" type="slidenum">
              <a:rPr lang="en-US" smtClean="0"/>
              <a:pPr algn="ctr"/>
              <a:t>34</a:t>
            </a:fld>
            <a:endParaRPr lang="en-US" dirty="0"/>
          </a:p>
        </p:txBody>
      </p:sp>
      <p:sp>
        <p:nvSpPr>
          <p:cNvPr id="68" name="Rectangle 67">
            <a:extLst>
              <a:ext uri="{FF2B5EF4-FFF2-40B4-BE49-F238E27FC236}">
                <a16:creationId xmlns:a16="http://schemas.microsoft.com/office/drawing/2014/main" id="{722400CB-47DC-41C8-ABA6-AEDB3AED1477}"/>
              </a:ext>
            </a:extLst>
          </p:cNvPr>
          <p:cNvSpPr/>
          <p:nvPr/>
        </p:nvSpPr>
        <p:spPr>
          <a:xfrm>
            <a:off x="954683" y="1174376"/>
            <a:ext cx="4831976" cy="5056886"/>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ctr">
            <a:noAutofit/>
          </a:bodyPr>
          <a:lstStyle/>
          <a:p>
            <a:r>
              <a:rPr lang="en-US" sz="1000" dirty="0">
                <a:solidFill>
                  <a:schemeClr val="tx1"/>
                </a:solidFill>
                <a:latin typeface="Courier New" panose="02070309020205020404" pitchFamily="49" charset="0"/>
              </a:rPr>
              <a:t> begin adagio region region1</a:t>
            </a:r>
          </a:p>
          <a:p>
            <a:r>
              <a:rPr lang="en-US" sz="1000" dirty="0">
                <a:solidFill>
                  <a:schemeClr val="tx1"/>
                </a:solidFill>
                <a:latin typeface="Courier New" panose="02070309020205020404" pitchFamily="49" charset="0"/>
              </a:rPr>
              <a:t>            use finite element model </a:t>
            </a:r>
            <a:r>
              <a:rPr lang="en-US" sz="1000" dirty="0" err="1">
                <a:solidFill>
                  <a:schemeClr val="tx1"/>
                </a:solidFill>
                <a:latin typeface="Courier New" panose="02070309020205020404" pitchFamily="49" charset="0"/>
              </a:rPr>
              <a:t>two_bricks</a:t>
            </a:r>
            <a:endParaRPr lang="en-US" sz="1000" dirty="0">
              <a:solidFill>
                <a:schemeClr val="tx1"/>
              </a:solidFill>
              <a:latin typeface="Courier New" panose="02070309020205020404" pitchFamily="49" charset="0"/>
            </a:endParaRP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begin distributed force</a:t>
            </a:r>
          </a:p>
          <a:p>
            <a:r>
              <a:rPr lang="en-US" sz="1000" dirty="0">
                <a:solidFill>
                  <a:schemeClr val="tx1"/>
                </a:solidFill>
                <a:latin typeface="Courier New" panose="02070309020205020404" pitchFamily="49" charset="0"/>
              </a:rPr>
              <a:t>                surface = top</a:t>
            </a:r>
          </a:p>
          <a:p>
            <a:r>
              <a:rPr lang="en-US" sz="1000" dirty="0">
                <a:solidFill>
                  <a:schemeClr val="tx1"/>
                </a:solidFill>
                <a:latin typeface="Courier New" panose="02070309020205020404" pitchFamily="49" charset="0"/>
              </a:rPr>
              <a:t>                function = </a:t>
            </a:r>
            <a:r>
              <a:rPr lang="en-US" sz="1000" dirty="0" err="1">
                <a:solidFill>
                  <a:schemeClr val="tx1"/>
                </a:solidFill>
                <a:latin typeface="Courier New" panose="02070309020205020404" pitchFamily="49" charset="0"/>
              </a:rPr>
              <a:t>sierra_constant_function_one</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component = x</a:t>
            </a:r>
          </a:p>
          <a:p>
            <a:r>
              <a:rPr lang="en-US" sz="1000" dirty="0">
                <a:solidFill>
                  <a:schemeClr val="tx1"/>
                </a:solidFill>
                <a:latin typeface="Courier New" panose="02070309020205020404" pitchFamily="49" charset="0"/>
              </a:rPr>
              <a:t>                scale factor = -0.1</a:t>
            </a:r>
          </a:p>
          <a:p>
            <a:r>
              <a:rPr lang="en-US" sz="1000" dirty="0">
                <a:solidFill>
                  <a:schemeClr val="tx1"/>
                </a:solidFill>
                <a:latin typeface="Courier New" panose="02070309020205020404" pitchFamily="49" charset="0"/>
              </a:rPr>
              <a:t>            end</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begin fixed displacement</a:t>
            </a:r>
          </a:p>
          <a:p>
            <a:r>
              <a:rPr lang="en-US" sz="1000" dirty="0">
                <a:solidFill>
                  <a:schemeClr val="tx1"/>
                </a:solidFill>
                <a:latin typeface="Courier New" panose="02070309020205020404" pitchFamily="49" charset="0"/>
              </a:rPr>
              <a:t>                surface = bottom</a:t>
            </a:r>
          </a:p>
          <a:p>
            <a:r>
              <a:rPr lang="en-US" sz="1000" dirty="0">
                <a:solidFill>
                  <a:schemeClr val="tx1"/>
                </a:solidFill>
                <a:latin typeface="Courier New" panose="02070309020205020404" pitchFamily="49" charset="0"/>
              </a:rPr>
              <a:t>                component = x y z</a:t>
            </a:r>
          </a:p>
          <a:p>
            <a:r>
              <a:rPr lang="en-US" sz="1000" dirty="0">
                <a:solidFill>
                  <a:schemeClr val="tx1"/>
                </a:solidFill>
                <a:latin typeface="Courier New" panose="02070309020205020404" pitchFamily="49" charset="0"/>
              </a:rPr>
              <a:t>            end</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begin solver</a:t>
            </a:r>
          </a:p>
          <a:p>
            <a:r>
              <a:rPr lang="en-US" sz="1000" dirty="0">
                <a:solidFill>
                  <a:schemeClr val="tx1"/>
                </a:solidFill>
                <a:latin typeface="Courier New" panose="02070309020205020404" pitchFamily="49" charset="0"/>
              </a:rPr>
              <a:t>            end</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begin results output</a:t>
            </a:r>
          </a:p>
          <a:p>
            <a:r>
              <a:rPr lang="en-US" sz="1000" dirty="0">
                <a:solidFill>
                  <a:schemeClr val="tx1"/>
                </a:solidFill>
                <a:latin typeface="Courier New" panose="02070309020205020404" pitchFamily="49" charset="0"/>
              </a:rPr>
              <a:t>                database name = </a:t>
            </a:r>
            <a:r>
              <a:rPr lang="en-US" sz="1000" dirty="0" err="1">
                <a:solidFill>
                  <a:schemeClr val="tx1"/>
                </a:solidFill>
                <a:latin typeface="Courier New" panose="02070309020205020404" pitchFamily="49" charset="0"/>
              </a:rPr>
              <a:t>output.e</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at step 0, increment = 1</a:t>
            </a:r>
          </a:p>
          <a:p>
            <a:r>
              <a:rPr lang="en-US" sz="1000" dirty="0">
                <a:solidFill>
                  <a:schemeClr val="tx1"/>
                </a:solidFill>
                <a:latin typeface="Courier New" panose="02070309020205020404" pitchFamily="49" charset="0"/>
              </a:rPr>
              <a:t>                nodal displacement</a:t>
            </a:r>
          </a:p>
          <a:p>
            <a:r>
              <a:rPr lang="en-US" sz="1000" dirty="0">
                <a:solidFill>
                  <a:schemeClr val="tx1"/>
                </a:solidFill>
                <a:latin typeface="Courier New" panose="02070309020205020404" pitchFamily="49" charset="0"/>
              </a:rPr>
              <a:t>            end</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end #region</a:t>
            </a:r>
          </a:p>
          <a:p>
            <a:r>
              <a:rPr lang="en-US" sz="1000" dirty="0">
                <a:solidFill>
                  <a:schemeClr val="tx1"/>
                </a:solidFill>
                <a:latin typeface="Courier New" panose="02070309020205020404" pitchFamily="49" charset="0"/>
              </a:rPr>
              <a:t>    end #procedure</a:t>
            </a:r>
          </a:p>
          <a:p>
            <a:r>
              <a:rPr lang="en-US" sz="1000" dirty="0">
                <a:solidFill>
                  <a:schemeClr val="tx1"/>
                </a:solidFill>
                <a:latin typeface="Courier New" panose="02070309020205020404" pitchFamily="49" charset="0"/>
              </a:rPr>
              <a:t>end #sierra</a:t>
            </a:r>
          </a:p>
        </p:txBody>
      </p:sp>
      <p:sp>
        <p:nvSpPr>
          <p:cNvPr id="69" name="Rectangle: Rounded Corners 68">
            <a:extLst>
              <a:ext uri="{FF2B5EF4-FFF2-40B4-BE49-F238E27FC236}">
                <a16:creationId xmlns:a16="http://schemas.microsoft.com/office/drawing/2014/main" id="{41F21E48-6F2A-4FCA-884C-34937754F31A}"/>
              </a:ext>
            </a:extLst>
          </p:cNvPr>
          <p:cNvSpPr/>
          <p:nvPr/>
        </p:nvSpPr>
        <p:spPr>
          <a:xfrm>
            <a:off x="1801906" y="2072991"/>
            <a:ext cx="3532094" cy="971271"/>
          </a:xfrm>
          <a:prstGeom prst="round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Connector: Elbow 70">
            <a:extLst>
              <a:ext uri="{FF2B5EF4-FFF2-40B4-BE49-F238E27FC236}">
                <a16:creationId xmlns:a16="http://schemas.microsoft.com/office/drawing/2014/main" id="{C2F18CCE-258A-49CF-A29A-D379C3952959}"/>
              </a:ext>
            </a:extLst>
          </p:cNvPr>
          <p:cNvCxnSpPr>
            <a:cxnSpLocks/>
            <a:stCxn id="69" idx="3"/>
          </p:cNvCxnSpPr>
          <p:nvPr/>
        </p:nvCxnSpPr>
        <p:spPr>
          <a:xfrm flipV="1">
            <a:off x="5334000" y="1660012"/>
            <a:ext cx="2653553" cy="898615"/>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36CF9544-40C6-4A4C-B6AC-8813020FA44A}"/>
                  </a:ext>
                </a:extLst>
              </p:cNvPr>
              <p:cNvSpPr txBox="1"/>
              <p:nvPr/>
            </p:nvSpPr>
            <p:spPr>
              <a:xfrm>
                <a:off x="8136580" y="1506123"/>
                <a:ext cx="2052919" cy="307777"/>
              </a:xfrm>
              <a:prstGeom prst="rect">
                <a:avLst/>
              </a:prstGeom>
              <a:noFill/>
            </p:spPr>
            <p:txBody>
              <a:bodyPr wrap="square" rtlCol="0">
                <a:spAutoFit/>
              </a:bodyPr>
              <a:lstStyle/>
              <a:p>
                <a:r>
                  <a:rPr lang="en-US" sz="1400" dirty="0"/>
                  <a:t>Define the force </a:t>
                </a:r>
                <a14:m>
                  <m:oMath xmlns:m="http://schemas.openxmlformats.org/officeDocument/2006/math">
                    <m:r>
                      <a:rPr lang="en-US" sz="1400" b="1" i="1" smtClean="0">
                        <a:latin typeface="Cambria Math" panose="02040503050406030204" pitchFamily="18" charset="0"/>
                      </a:rPr>
                      <m:t>𝑭</m:t>
                    </m:r>
                    <m:r>
                      <a:rPr lang="en-US" sz="1400" b="0" i="1" smtClean="0">
                        <a:latin typeface="Cambria Math" panose="02040503050406030204" pitchFamily="18" charset="0"/>
                      </a:rPr>
                      <m:t>(</m:t>
                    </m:r>
                    <m:r>
                      <a:rPr lang="en-US" sz="1400" b="0" i="1" smtClean="0">
                        <a:latin typeface="Cambria Math" panose="02040503050406030204" pitchFamily="18" charset="0"/>
                      </a:rPr>
                      <m:t>𝑡</m:t>
                    </m:r>
                    <m:r>
                      <a:rPr lang="en-US" sz="1400" b="0" i="1" smtClean="0">
                        <a:latin typeface="Cambria Math" panose="02040503050406030204" pitchFamily="18" charset="0"/>
                      </a:rPr>
                      <m:t>)</m:t>
                    </m:r>
                  </m:oMath>
                </a14:m>
                <a:r>
                  <a:rPr lang="en-US" sz="1400" dirty="0"/>
                  <a:t> </a:t>
                </a:r>
              </a:p>
            </p:txBody>
          </p:sp>
        </mc:Choice>
        <mc:Fallback xmlns="">
          <p:sp>
            <p:nvSpPr>
              <p:cNvPr id="72" name="TextBox 71">
                <a:extLst>
                  <a:ext uri="{FF2B5EF4-FFF2-40B4-BE49-F238E27FC236}">
                    <a16:creationId xmlns:a16="http://schemas.microsoft.com/office/drawing/2014/main" id="{36CF9544-40C6-4A4C-B6AC-8813020FA44A}"/>
                  </a:ext>
                </a:extLst>
              </p:cNvPr>
              <p:cNvSpPr txBox="1">
                <a:spLocks noRot="1" noChangeAspect="1" noMove="1" noResize="1" noEditPoints="1" noAdjustHandles="1" noChangeArrowheads="1" noChangeShapeType="1" noTextEdit="1"/>
              </p:cNvSpPr>
              <p:nvPr/>
            </p:nvSpPr>
            <p:spPr>
              <a:xfrm>
                <a:off x="8136580" y="1506123"/>
                <a:ext cx="2052919" cy="307777"/>
              </a:xfrm>
              <a:prstGeom prst="rect">
                <a:avLst/>
              </a:prstGeom>
              <a:blipFill>
                <a:blip r:embed="rId2"/>
                <a:stretch>
                  <a:fillRect l="-890" t="-3922" b="-19608"/>
                </a:stretch>
              </a:blipFill>
            </p:spPr>
            <p:txBody>
              <a:bodyPr/>
              <a:lstStyle/>
              <a:p>
                <a:r>
                  <a:rPr lang="en-US">
                    <a:noFill/>
                  </a:rPr>
                  <a:t> </a:t>
                </a:r>
              </a:p>
            </p:txBody>
          </p:sp>
        </mc:Fallback>
      </mc:AlternateContent>
      <p:sp>
        <p:nvSpPr>
          <p:cNvPr id="74" name="Rectangle: Rounded Corners 73">
            <a:extLst>
              <a:ext uri="{FF2B5EF4-FFF2-40B4-BE49-F238E27FC236}">
                <a16:creationId xmlns:a16="http://schemas.microsoft.com/office/drawing/2014/main" id="{CB08724C-1F26-4B56-AB97-F835396577C4}"/>
              </a:ext>
            </a:extLst>
          </p:cNvPr>
          <p:cNvSpPr/>
          <p:nvPr/>
        </p:nvSpPr>
        <p:spPr>
          <a:xfrm>
            <a:off x="1801906" y="3100202"/>
            <a:ext cx="3532094" cy="686772"/>
          </a:xfrm>
          <a:prstGeom prst="roundRect">
            <a:avLst/>
          </a:prstGeom>
          <a:noFill/>
          <a:ln w="190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Connector: Elbow 74">
            <a:extLst>
              <a:ext uri="{FF2B5EF4-FFF2-40B4-BE49-F238E27FC236}">
                <a16:creationId xmlns:a16="http://schemas.microsoft.com/office/drawing/2014/main" id="{272A8DBC-EF9F-4FFF-9222-3DBA781EDA93}"/>
              </a:ext>
            </a:extLst>
          </p:cNvPr>
          <p:cNvCxnSpPr>
            <a:cxnSpLocks/>
            <a:stCxn id="74" idx="3"/>
          </p:cNvCxnSpPr>
          <p:nvPr/>
        </p:nvCxnSpPr>
        <p:spPr>
          <a:xfrm flipV="1">
            <a:off x="5334000" y="2590003"/>
            <a:ext cx="2743200" cy="853585"/>
          </a:xfrm>
          <a:prstGeom prst="bentConnector3">
            <a:avLst>
              <a:gd name="adj1" fmla="val 50000"/>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24C7F742-F71E-426B-831A-C3C64E2D0F21}"/>
                  </a:ext>
                </a:extLst>
              </p:cNvPr>
              <p:cNvSpPr txBox="1"/>
              <p:nvPr/>
            </p:nvSpPr>
            <p:spPr>
              <a:xfrm>
                <a:off x="8136580" y="2146095"/>
                <a:ext cx="3213819" cy="954107"/>
              </a:xfrm>
              <a:prstGeom prst="rect">
                <a:avLst/>
              </a:prstGeom>
              <a:noFill/>
            </p:spPr>
            <p:txBody>
              <a:bodyPr wrap="square" rtlCol="0">
                <a:spAutoFit/>
              </a:bodyPr>
              <a:lstStyle/>
              <a:p>
                <a:r>
                  <a:rPr lang="en-US" sz="1400" dirty="0"/>
                  <a:t>Set fixed displacements.  This constraint is important!</a:t>
                </a:r>
              </a:p>
              <a:p>
                <a:br>
                  <a:rPr lang="en-US" sz="1400" dirty="0"/>
                </a:br>
                <a:r>
                  <a:rPr lang="en-US" sz="1400" dirty="0"/>
                  <a:t>(Recall what happens if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=0</m:t>
                    </m:r>
                  </m:oMath>
                </a14:m>
                <a:r>
                  <a:rPr lang="en-US" sz="1400" dirty="0"/>
                  <a:t>?)</a:t>
                </a:r>
              </a:p>
            </p:txBody>
          </p:sp>
        </mc:Choice>
        <mc:Fallback xmlns="">
          <p:sp>
            <p:nvSpPr>
              <p:cNvPr id="76" name="TextBox 75">
                <a:extLst>
                  <a:ext uri="{FF2B5EF4-FFF2-40B4-BE49-F238E27FC236}">
                    <a16:creationId xmlns:a16="http://schemas.microsoft.com/office/drawing/2014/main" id="{24C7F742-F71E-426B-831A-C3C64E2D0F21}"/>
                  </a:ext>
                </a:extLst>
              </p:cNvPr>
              <p:cNvSpPr txBox="1">
                <a:spLocks noRot="1" noChangeAspect="1" noMove="1" noResize="1" noEditPoints="1" noAdjustHandles="1" noChangeArrowheads="1" noChangeShapeType="1" noTextEdit="1"/>
              </p:cNvSpPr>
              <p:nvPr/>
            </p:nvSpPr>
            <p:spPr>
              <a:xfrm>
                <a:off x="8136580" y="2146095"/>
                <a:ext cx="3213819" cy="954107"/>
              </a:xfrm>
              <a:prstGeom prst="rect">
                <a:avLst/>
              </a:prstGeom>
              <a:blipFill>
                <a:blip r:embed="rId3"/>
                <a:stretch>
                  <a:fillRect l="-569" t="-1911" b="-5732"/>
                </a:stretch>
              </a:blipFill>
            </p:spPr>
            <p:txBody>
              <a:bodyPr/>
              <a:lstStyle/>
              <a:p>
                <a:r>
                  <a:rPr lang="en-US">
                    <a:noFill/>
                  </a:rPr>
                  <a:t> </a:t>
                </a:r>
              </a:p>
            </p:txBody>
          </p:sp>
        </mc:Fallback>
      </mc:AlternateContent>
      <p:sp>
        <p:nvSpPr>
          <p:cNvPr id="85" name="Rectangle: Rounded Corners 84">
            <a:extLst>
              <a:ext uri="{FF2B5EF4-FFF2-40B4-BE49-F238E27FC236}">
                <a16:creationId xmlns:a16="http://schemas.microsoft.com/office/drawing/2014/main" id="{B42986C4-E5DA-4B6C-8FC5-F0E5A9BEFC98}"/>
              </a:ext>
            </a:extLst>
          </p:cNvPr>
          <p:cNvSpPr/>
          <p:nvPr/>
        </p:nvSpPr>
        <p:spPr>
          <a:xfrm>
            <a:off x="1799636" y="3842914"/>
            <a:ext cx="3534364" cy="403412"/>
          </a:xfrm>
          <a:prstGeom prst="roundRect">
            <a:avLst/>
          </a:prstGeom>
          <a:no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Connector: Elbow 87">
            <a:extLst>
              <a:ext uri="{FF2B5EF4-FFF2-40B4-BE49-F238E27FC236}">
                <a16:creationId xmlns:a16="http://schemas.microsoft.com/office/drawing/2014/main" id="{42245D50-9DC0-4090-8D9E-05325886AA83}"/>
              </a:ext>
            </a:extLst>
          </p:cNvPr>
          <p:cNvCxnSpPr>
            <a:cxnSpLocks/>
            <a:stCxn id="85" idx="3"/>
          </p:cNvCxnSpPr>
          <p:nvPr/>
        </p:nvCxnSpPr>
        <p:spPr>
          <a:xfrm flipV="1">
            <a:off x="5334000" y="3702819"/>
            <a:ext cx="2178424" cy="341801"/>
          </a:xfrm>
          <a:prstGeom prst="bentConnector3">
            <a:avLst>
              <a:gd name="adj1" fmla="val 50000"/>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EC7BCF3C-AC18-4460-9225-AD4F0F8454D0}"/>
              </a:ext>
            </a:extLst>
          </p:cNvPr>
          <p:cNvSpPr txBox="1"/>
          <p:nvPr/>
        </p:nvSpPr>
        <p:spPr>
          <a:xfrm>
            <a:off x="7595328" y="3348119"/>
            <a:ext cx="4220154" cy="2893100"/>
          </a:xfrm>
          <a:prstGeom prst="rect">
            <a:avLst/>
          </a:prstGeom>
          <a:noFill/>
        </p:spPr>
        <p:txBody>
          <a:bodyPr wrap="square" rtlCol="0">
            <a:spAutoFit/>
          </a:bodyPr>
          <a:lstStyle/>
          <a:p>
            <a:r>
              <a:rPr lang="en-US" sz="1400" b="1" dirty="0"/>
              <a:t>Required</a:t>
            </a:r>
            <a:r>
              <a:rPr lang="en-US" sz="1400" dirty="0"/>
              <a:t> for implicit analyses!</a:t>
            </a:r>
          </a:p>
          <a:p>
            <a:endParaRPr lang="en-US" sz="1400" dirty="0"/>
          </a:p>
          <a:p>
            <a:r>
              <a:rPr lang="en-US" sz="1400" dirty="0"/>
              <a:t>This is the simplest possible </a:t>
            </a:r>
            <a:r>
              <a:rPr lang="en-US" sz="1400" b="1" dirty="0"/>
              <a:t>solver</a:t>
            </a:r>
            <a:r>
              <a:rPr lang="en-US" sz="1400" dirty="0"/>
              <a:t> definition and uses all default options.</a:t>
            </a:r>
          </a:p>
          <a:p>
            <a:endParaRPr lang="en-US" sz="1400" dirty="0"/>
          </a:p>
          <a:p>
            <a:r>
              <a:rPr lang="en-US" sz="1400" dirty="0"/>
              <a:t>A </a:t>
            </a:r>
            <a:r>
              <a:rPr lang="en-US" sz="1400" b="1" dirty="0"/>
              <a:t>solver </a:t>
            </a:r>
            <a:r>
              <a:rPr lang="en-US" sz="1400" dirty="0"/>
              <a:t>is the most critical component in implicit analyses and tells SIERRA/SM how to find a solution which satisfies equilibrium.</a:t>
            </a:r>
          </a:p>
          <a:p>
            <a:pPr marL="285750" indent="-285750">
              <a:buFont typeface="Arial" panose="020B0604020202020204" pitchFamily="34" charset="0"/>
              <a:buChar char="•"/>
            </a:pPr>
            <a:r>
              <a:rPr lang="en-US" sz="1400" dirty="0"/>
              <a:t>There are many options we will explore later</a:t>
            </a:r>
          </a:p>
          <a:p>
            <a:pPr marL="285750" indent="-285750">
              <a:buFont typeface="Arial" panose="020B0604020202020204" pitchFamily="34" charset="0"/>
              <a:buChar char="•"/>
            </a:pPr>
            <a:r>
              <a:rPr lang="en-US" sz="1400" dirty="0"/>
              <a:t>There are options because there are many types of solid mechanics problems.</a:t>
            </a:r>
          </a:p>
          <a:p>
            <a:pPr marL="285750" indent="-285750">
              <a:buFont typeface="Arial" panose="020B0604020202020204" pitchFamily="34" charset="0"/>
              <a:buChar char="•"/>
            </a:pPr>
            <a:r>
              <a:rPr lang="en-US" sz="1400" dirty="0"/>
              <a:t>There is unfortunately not a magic solver setting that will solve all of our problems.</a:t>
            </a:r>
          </a:p>
        </p:txBody>
      </p:sp>
    </p:spTree>
    <p:extLst>
      <p:ext uri="{BB962C8B-B14F-4D97-AF65-F5344CB8AC3E}">
        <p14:creationId xmlns:p14="http://schemas.microsoft.com/office/powerpoint/2010/main" val="41507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6C480A-75E6-4F8A-8925-0051562AFC40}"/>
              </a:ext>
            </a:extLst>
          </p:cNvPr>
          <p:cNvPicPr>
            <a:picLocks noChangeAspect="1"/>
          </p:cNvPicPr>
          <p:nvPr/>
        </p:nvPicPr>
        <p:blipFill>
          <a:blip r:embed="rId2" cstate="print">
            <a:alphaModFix amt="10000"/>
            <a:extLst>
              <a:ext uri="{28A0092B-C50C-407E-A947-70E740481C1C}">
                <a14:useLocalDpi xmlns:a14="http://schemas.microsoft.com/office/drawing/2010/main" val="0"/>
              </a:ext>
            </a:extLst>
          </a:blip>
          <a:stretch>
            <a:fillRect/>
          </a:stretch>
        </p:blipFill>
        <p:spPr>
          <a:xfrm>
            <a:off x="3182726" y="595451"/>
            <a:ext cx="5450030" cy="5861211"/>
          </a:xfrm>
          <a:prstGeom prst="rect">
            <a:avLst/>
          </a:prstGeom>
        </p:spPr>
      </p:pic>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Example 04: Solve the 2DOF with SIERRA</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35</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678426" y="1283273"/>
            <a:ext cx="10815483" cy="5173388"/>
            <a:chOff x="575953" y="1253529"/>
            <a:chExt cx="5883215" cy="3560984"/>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Ex04: Solve implicitly using SIERRA</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08D0970-7F33-4A60-9138-D6986BEC8078}"/>
                  </a:ext>
                </a:extLst>
              </p:cNvPr>
              <p:cNvSpPr txBox="1"/>
              <p:nvPr/>
            </p:nvSpPr>
            <p:spPr>
              <a:xfrm>
                <a:off x="678425" y="1750143"/>
                <a:ext cx="7199489" cy="4122609"/>
              </a:xfrm>
              <a:prstGeom prst="rect">
                <a:avLst/>
              </a:prstGeom>
              <a:noFill/>
            </p:spPr>
            <p:txBody>
              <a:bodyPr wrap="square" rtlCol="0">
                <a:noAutofit/>
              </a:bodyPr>
              <a:lstStyle/>
              <a:p>
                <a:r>
                  <a:rPr lang="en-US" sz="1400" dirty="0"/>
                  <a:t>File: solve_2dof.i</a:t>
                </a:r>
              </a:p>
              <a:p>
                <a:endParaRPr lang="en-US" sz="1400" dirty="0"/>
              </a:p>
              <a:p>
                <a:pPr marL="342900" indent="-342900">
                  <a:spcAft>
                    <a:spcPts val="1200"/>
                  </a:spcAft>
                  <a:buFont typeface="+mj-lt"/>
                  <a:buAutoNum type="arabicPeriod"/>
                </a:pPr>
                <a:r>
                  <a:rPr lang="en-US" sz="1400" dirty="0"/>
                  <a:t>Run the example to obtain a static solution.</a:t>
                </a:r>
              </a:p>
              <a:p>
                <a:pPr lvl="1">
                  <a:spcAft>
                    <a:spcPts val="1200"/>
                  </a:spcAft>
                </a:pPr>
                <a:r>
                  <a:rPr lang="en-US" sz="1400" dirty="0">
                    <a:latin typeface="Courier New" panose="02070309020205020404" pitchFamily="49" charset="0"/>
                    <a:cs typeface="Courier New" panose="02070309020205020404" pitchFamily="49" charset="0"/>
                  </a:rPr>
                  <a:t>&gt;&gt;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solve_2dof.i</a:t>
                </a:r>
              </a:p>
              <a:p>
                <a:pPr marL="342900" indent="-342900">
                  <a:spcAft>
                    <a:spcPts val="1200"/>
                  </a:spcAft>
                  <a:buFont typeface="+mj-lt"/>
                  <a:buAutoNum type="arabicPeriod"/>
                </a:pPr>
                <a:r>
                  <a:rPr lang="en-US" sz="1400" dirty="0"/>
                  <a:t>Visualize the results in </a:t>
                </a:r>
                <a:r>
                  <a:rPr lang="en-US" sz="1400" dirty="0" err="1"/>
                  <a:t>ParaView</a:t>
                </a:r>
                <a:r>
                  <a:rPr lang="en-US" sz="1400" dirty="0"/>
                  <a:t>.</a:t>
                </a:r>
              </a:p>
              <a:p>
                <a:pPr lvl="1">
                  <a:spcAft>
                    <a:spcPts val="1200"/>
                  </a:spcAft>
                </a:pPr>
                <a:r>
                  <a:rPr lang="en-US" sz="1400" dirty="0">
                    <a:latin typeface="Courier New" panose="02070309020205020404" pitchFamily="49" charset="0"/>
                    <a:cs typeface="Courier New" panose="02070309020205020404" pitchFamily="49" charset="0"/>
                  </a:rPr>
                  <a:t>&gt;&gt; </a:t>
                </a:r>
                <a:r>
                  <a:rPr lang="en-US" sz="1400" dirty="0" err="1">
                    <a:latin typeface="Courier New" panose="02070309020205020404" pitchFamily="49" charset="0"/>
                    <a:cs typeface="Courier New" panose="02070309020205020404" pitchFamily="49" charset="0"/>
                  </a:rPr>
                  <a:t>paraview</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output.e</a:t>
                </a:r>
                <a:endParaRPr lang="en-US" sz="1400" dirty="0">
                  <a:latin typeface="Courier New" panose="02070309020205020404" pitchFamily="49" charset="0"/>
                  <a:cs typeface="Courier New" panose="02070309020205020404" pitchFamily="49" charset="0"/>
                </a:endParaRPr>
              </a:p>
              <a:p>
                <a:pPr marL="342900" indent="-342900">
                  <a:spcAft>
                    <a:spcPts val="1200"/>
                  </a:spcAft>
                  <a:buFont typeface="+mj-lt"/>
                  <a:buAutoNum type="arabicPeriod"/>
                </a:pPr>
                <a:r>
                  <a:rPr lang="en-US" sz="1400" dirty="0"/>
                  <a:t>Do the results make sense?  How are they similar/different?</a:t>
                </a:r>
              </a:p>
              <a:p>
                <a:pPr>
                  <a:spcAft>
                    <a:spcPts val="1200"/>
                  </a:spcAft>
                </a:pPr>
                <a:endParaRPr lang="en-US" sz="1400" dirty="0"/>
              </a:p>
              <a:p>
                <a:pPr>
                  <a:spcAft>
                    <a:spcPts val="1200"/>
                  </a:spcAft>
                </a:pPr>
                <a:r>
                  <a:rPr lang="en-US" sz="1400" b="1" dirty="0"/>
                  <a:t>Extra credit</a:t>
                </a:r>
                <a:r>
                  <a:rPr lang="en-US" sz="1400" dirty="0"/>
                  <a:t>: Modify the input deck to use different materials for block_1 and block_2.  Experiment with different elastic moduli for block_2.  What happens with:</a:t>
                </a:r>
              </a:p>
              <a:p>
                <a:pPr>
                  <a:spcAft>
                    <a:spcPts val="1200"/>
                  </a:spcAft>
                </a:pPr>
                <a:r>
                  <a:rPr lang="en-US" sz="1400" dirty="0"/>
                  <a:t>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𝐸</m:t>
                        </m:r>
                      </m:e>
                      <m:sub>
                        <m:r>
                          <a:rPr lang="en-US" sz="1400" i="1">
                            <a:latin typeface="Cambria Math" panose="02040503050406030204" pitchFamily="18" charset="0"/>
                          </a:rPr>
                          <m:t>2</m:t>
                        </m:r>
                      </m:sub>
                    </m:sSub>
                    <m:r>
                      <a:rPr lang="en-US" sz="1400" b="0" i="1" smtClean="0">
                        <a:latin typeface="Cambria Math" panose="02040503050406030204" pitchFamily="18" charset="0"/>
                      </a:rPr>
                      <m:t>=0.1</m:t>
                    </m:r>
                  </m:oMath>
                </a14:m>
                <a:r>
                  <a:rPr lang="en-US" sz="1400" dirty="0"/>
                  <a:t>      	(soft)</a:t>
                </a:r>
                <a14:m>
                  <m:oMath xmlns:m="http://schemas.openxmlformats.org/officeDocument/2006/math">
                    <m:r>
                      <a:rPr lang="en-US" sz="1400" i="1">
                        <a:latin typeface="Cambria Math" panose="02040503050406030204" pitchFamily="18" charset="0"/>
                      </a:rPr>
                      <m:t> </m:t>
                    </m:r>
                  </m:oMath>
                </a14:m>
                <a:br>
                  <a:rPr lang="en-US" sz="1400" i="1" dirty="0">
                    <a:latin typeface="Cambria Math" panose="02040503050406030204" pitchFamily="18" charset="0"/>
                  </a:rPr>
                </a:br>
                <a:r>
                  <a:rPr lang="en-US" sz="1400" i="1" dirty="0">
                    <a:latin typeface="Cambria Math" panose="02040503050406030204" pitchFamily="18" charset="0"/>
                  </a:rPr>
                  <a:t>	</a:t>
                </a:r>
                <a14:m>
                  <m:oMath xmlns:m="http://schemas.openxmlformats.org/officeDocument/2006/math">
                    <m:sSub>
                      <m:sSubPr>
                        <m:ctrlPr>
                          <a:rPr lang="en-US" sz="1400" i="1">
                            <a:latin typeface="Cambria Math" panose="02040503050406030204" pitchFamily="18" charset="0"/>
                          </a:rPr>
                        </m:ctrlPr>
                      </m:sSubPr>
                      <m:e>
                        <m:r>
                          <a:rPr lang="en-US" sz="1400" b="0" i="1" smtClean="0">
                            <a:latin typeface="Cambria Math" panose="02040503050406030204" pitchFamily="18" charset="0"/>
                          </a:rPr>
                          <m:t>𝐸</m:t>
                        </m:r>
                      </m:e>
                      <m:sub>
                        <m:r>
                          <a:rPr lang="en-US" sz="1400" i="1">
                            <a:latin typeface="Cambria Math" panose="02040503050406030204" pitchFamily="18" charset="0"/>
                          </a:rPr>
                          <m:t>2</m:t>
                        </m:r>
                      </m:sub>
                    </m:sSub>
                    <m:r>
                      <a:rPr lang="en-US" sz="1400" i="1">
                        <a:latin typeface="Cambria Math" panose="02040503050406030204" pitchFamily="18" charset="0"/>
                      </a:rPr>
                      <m:t>=0</m:t>
                    </m:r>
                    <m:r>
                      <a:rPr lang="en-US" sz="1400" b="0" i="1" smtClean="0">
                        <a:latin typeface="Cambria Math" panose="02040503050406030204" pitchFamily="18" charset="0"/>
                      </a:rPr>
                      <m:t>.01</m:t>
                    </m:r>
                    <m:r>
                      <a:rPr lang="en-US" sz="1400" i="1">
                        <a:latin typeface="Cambria Math" panose="02040503050406030204" pitchFamily="18" charset="0"/>
                      </a:rPr>
                      <m:t>?</m:t>
                    </m:r>
                  </m:oMath>
                </a14:m>
                <a:r>
                  <a:rPr lang="en-US" sz="1400" b="0" i="1" dirty="0">
                    <a:latin typeface="Cambria Math" panose="02040503050406030204" pitchFamily="18" charset="0"/>
                  </a:rPr>
                  <a:t>   	</a:t>
                </a:r>
                <a:r>
                  <a:rPr lang="en-US" sz="1400" dirty="0"/>
                  <a:t>(very soft)</a:t>
                </a:r>
              </a:p>
            </p:txBody>
          </p:sp>
        </mc:Choice>
        <mc:Fallback xmlns="">
          <p:sp>
            <p:nvSpPr>
              <p:cNvPr id="5" name="TextBox 4">
                <a:extLst>
                  <a:ext uri="{FF2B5EF4-FFF2-40B4-BE49-F238E27FC236}">
                    <a16:creationId xmlns:a16="http://schemas.microsoft.com/office/drawing/2014/main" id="{408D0970-7F33-4A60-9138-D6986BEC8078}"/>
                  </a:ext>
                </a:extLst>
              </p:cNvPr>
              <p:cNvSpPr txBox="1">
                <a:spLocks noRot="1" noChangeAspect="1" noMove="1" noResize="1" noEditPoints="1" noAdjustHandles="1" noChangeArrowheads="1" noChangeShapeType="1" noTextEdit="1"/>
              </p:cNvSpPr>
              <p:nvPr/>
            </p:nvSpPr>
            <p:spPr>
              <a:xfrm>
                <a:off x="678425" y="1750143"/>
                <a:ext cx="7199489" cy="4122609"/>
              </a:xfrm>
              <a:prstGeom prst="rect">
                <a:avLst/>
              </a:prstGeom>
              <a:blipFill>
                <a:blip r:embed="rId3"/>
                <a:stretch>
                  <a:fillRect l="-423" t="-444"/>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0E7D3C2C-CA07-4DF8-9201-E04C5FAD667F}"/>
              </a:ext>
            </a:extLst>
          </p:cNvPr>
          <p:cNvSpPr txBox="1"/>
          <p:nvPr/>
        </p:nvSpPr>
        <p:spPr>
          <a:xfrm>
            <a:off x="728218" y="5679613"/>
            <a:ext cx="10735563" cy="735933"/>
          </a:xfrm>
          <a:prstGeom prst="rect">
            <a:avLst/>
          </a:prstGeom>
          <a:noFill/>
        </p:spPr>
        <p:txBody>
          <a:bodyPr wrap="square" rtlCol="0">
            <a:noAutofit/>
          </a:bodyPr>
          <a:lstStyle/>
          <a:p>
            <a:pPr>
              <a:spcAft>
                <a:spcPts val="1200"/>
              </a:spcAft>
            </a:pPr>
            <a:endParaRPr lang="en-US" sz="1400" dirty="0"/>
          </a:p>
        </p:txBody>
      </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9816792F-4743-4977-A3F0-91B49217E834}"/>
                  </a:ext>
                </a:extLst>
              </p:cNvPr>
              <p:cNvSpPr txBox="1"/>
              <p:nvPr/>
            </p:nvSpPr>
            <p:spPr>
              <a:xfrm>
                <a:off x="7002216" y="5972174"/>
                <a:ext cx="4592752" cy="369332"/>
              </a:xfrm>
              <a:prstGeom prst="rect">
                <a:avLst/>
              </a:prstGeom>
              <a:noFill/>
            </p:spPr>
            <p:txBody>
              <a:bodyPr wrap="square" rtlCol="0">
                <a:spAutoFit/>
              </a:bodyPr>
              <a:lstStyle/>
              <a:p>
                <a:r>
                  <a:rPr lang="en-US" dirty="0"/>
                  <a:t>Let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a14:m>
                <a:r>
                  <a:rPr lang="en-US" dirty="0"/>
                  <a:t>0.5,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𝑘</m:t>
                        </m:r>
                      </m:e>
                      <m:sub>
                        <m:r>
                          <a:rPr lang="en-US" i="1">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r>
                      <a:rPr lang="en-US" b="0" i="1" smtClean="0">
                        <a:latin typeface="Cambria Math" panose="02040503050406030204" pitchFamily="18" charset="0"/>
                      </a:rPr>
                      <m:t>=1, </m:t>
                    </m:r>
                    <m:r>
                      <a:rPr lang="en-US" b="0" i="1" smtClean="0">
                        <a:latin typeface="Cambria Math" panose="02040503050406030204" pitchFamily="18" charset="0"/>
                      </a:rPr>
                      <m:t>𝐹</m:t>
                    </m:r>
                    <m:r>
                      <a:rPr lang="en-US" b="0" i="1" smtClean="0">
                        <a:latin typeface="Cambria Math" panose="02040503050406030204" pitchFamily="18" charset="0"/>
                      </a:rPr>
                      <m:t>=−0.1</m:t>
                    </m:r>
                  </m:oMath>
                </a14:m>
                <a:endParaRPr lang="en-US" dirty="0"/>
              </a:p>
            </p:txBody>
          </p:sp>
        </mc:Choice>
        <mc:Fallback xmlns="">
          <p:sp>
            <p:nvSpPr>
              <p:cNvPr id="94" name="TextBox 93">
                <a:extLst>
                  <a:ext uri="{FF2B5EF4-FFF2-40B4-BE49-F238E27FC236}">
                    <a16:creationId xmlns:a16="http://schemas.microsoft.com/office/drawing/2014/main" id="{9816792F-4743-4977-A3F0-91B49217E834}"/>
                  </a:ext>
                </a:extLst>
              </p:cNvPr>
              <p:cNvSpPr txBox="1">
                <a:spLocks noRot="1" noChangeAspect="1" noMove="1" noResize="1" noEditPoints="1" noAdjustHandles="1" noChangeArrowheads="1" noChangeShapeType="1" noTextEdit="1"/>
              </p:cNvSpPr>
              <p:nvPr/>
            </p:nvSpPr>
            <p:spPr>
              <a:xfrm>
                <a:off x="7002216" y="5972174"/>
                <a:ext cx="4592752" cy="369332"/>
              </a:xfrm>
              <a:prstGeom prst="rect">
                <a:avLst/>
              </a:prstGeom>
              <a:blipFill>
                <a:blip r:embed="rId4"/>
                <a:stretch>
                  <a:fillRect l="-1195" t="-10000" b="-26667"/>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9458E077-A86A-4939-8864-8AD831300784}"/>
              </a:ext>
            </a:extLst>
          </p:cNvPr>
          <p:cNvGrpSpPr/>
          <p:nvPr/>
        </p:nvGrpSpPr>
        <p:grpSpPr>
          <a:xfrm>
            <a:off x="8927183" y="1845485"/>
            <a:ext cx="1687564" cy="3295416"/>
            <a:chOff x="8927183" y="1845485"/>
            <a:chExt cx="1687564" cy="3295416"/>
          </a:xfrm>
        </p:grpSpPr>
        <p:pic>
          <p:nvPicPr>
            <p:cNvPr id="93" name="Picture 92">
              <a:extLst>
                <a:ext uri="{FF2B5EF4-FFF2-40B4-BE49-F238E27FC236}">
                  <a16:creationId xmlns:a16="http://schemas.microsoft.com/office/drawing/2014/main" id="{5A6C90EE-F889-48E2-8A42-32D0825E2E5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927183" y="2288857"/>
              <a:ext cx="1687564" cy="2852044"/>
            </a:xfrm>
            <a:prstGeom prst="rect">
              <a:avLst/>
            </a:prstGeom>
          </p:spPr>
        </p:pic>
        <p:cxnSp>
          <p:nvCxnSpPr>
            <p:cNvPr id="11" name="Straight Arrow Connector 10">
              <a:extLst>
                <a:ext uri="{FF2B5EF4-FFF2-40B4-BE49-F238E27FC236}">
                  <a16:creationId xmlns:a16="http://schemas.microsoft.com/office/drawing/2014/main" id="{FEAEF5A7-2A4F-4236-9D9C-773F10B8FF6C}"/>
                </a:ext>
              </a:extLst>
            </p:cNvPr>
            <p:cNvCxnSpPr/>
            <p:nvPr/>
          </p:nvCxnSpPr>
          <p:spPr>
            <a:xfrm>
              <a:off x="9770965" y="1982853"/>
              <a:ext cx="0" cy="6120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9938484F-DB78-49D3-9780-4CF8191E2C59}"/>
                    </a:ext>
                  </a:extLst>
                </p:cNvPr>
                <p:cNvSpPr txBox="1"/>
                <p:nvPr/>
              </p:nvSpPr>
              <p:spPr>
                <a:xfrm>
                  <a:off x="9757918" y="1845485"/>
                  <a:ext cx="62429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dirty="0"/>
                </a:p>
              </p:txBody>
            </p:sp>
          </mc:Choice>
          <mc:Fallback xmlns="">
            <p:sp>
              <p:nvSpPr>
                <p:cNvPr id="96" name="TextBox 95">
                  <a:extLst>
                    <a:ext uri="{FF2B5EF4-FFF2-40B4-BE49-F238E27FC236}">
                      <a16:creationId xmlns:a16="http://schemas.microsoft.com/office/drawing/2014/main" id="{9938484F-DB78-49D3-9780-4CF8191E2C59}"/>
                    </a:ext>
                  </a:extLst>
                </p:cNvPr>
                <p:cNvSpPr txBox="1">
                  <a:spLocks noRot="1" noChangeAspect="1" noMove="1" noResize="1" noEditPoints="1" noAdjustHandles="1" noChangeArrowheads="1" noChangeShapeType="1" noTextEdit="1"/>
                </p:cNvSpPr>
                <p:nvPr/>
              </p:nvSpPr>
              <p:spPr>
                <a:xfrm>
                  <a:off x="9757918" y="1845485"/>
                  <a:ext cx="624296" cy="369332"/>
                </a:xfrm>
                <a:prstGeom prst="rect">
                  <a:avLst/>
                </a:prstGeom>
                <a:blipFill>
                  <a:blip r:embed="rId6"/>
                  <a:stretch>
                    <a:fillRect r="-2941" b="-13333"/>
                  </a:stretch>
                </a:blipFill>
              </p:spPr>
              <p:txBody>
                <a:bodyPr/>
                <a:lstStyle/>
                <a:p>
                  <a:r>
                    <a:rPr lang="en-US">
                      <a:noFill/>
                    </a:rPr>
                    <a:t> </a:t>
                  </a:r>
                </a:p>
              </p:txBody>
            </p:sp>
          </mc:Fallback>
        </mc:AlternateContent>
        <p:cxnSp>
          <p:nvCxnSpPr>
            <p:cNvPr id="14" name="Straight Connector 13">
              <a:extLst>
                <a:ext uri="{FF2B5EF4-FFF2-40B4-BE49-F238E27FC236}">
                  <a16:creationId xmlns:a16="http://schemas.microsoft.com/office/drawing/2014/main" id="{0BF6F08B-31DA-4C81-9034-C7B4EE1C517E}"/>
                </a:ext>
              </a:extLst>
            </p:cNvPr>
            <p:cNvCxnSpPr/>
            <p:nvPr/>
          </p:nvCxnSpPr>
          <p:spPr>
            <a:xfrm flipV="1">
              <a:off x="8956679" y="4876801"/>
              <a:ext cx="187320" cy="108155"/>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8D480B4-9A99-4230-9BCF-47EBB6AB63F3}"/>
                </a:ext>
              </a:extLst>
            </p:cNvPr>
            <p:cNvCxnSpPr/>
            <p:nvPr/>
          </p:nvCxnSpPr>
          <p:spPr>
            <a:xfrm flipV="1">
              <a:off x="9128743" y="4911213"/>
              <a:ext cx="187320" cy="108155"/>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0C7E01E-9CE2-493F-8EA6-3628D0BA018F}"/>
                </a:ext>
              </a:extLst>
            </p:cNvPr>
            <p:cNvCxnSpPr/>
            <p:nvPr/>
          </p:nvCxnSpPr>
          <p:spPr>
            <a:xfrm flipV="1">
              <a:off x="9281143" y="4935797"/>
              <a:ext cx="187320" cy="108155"/>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CD78D55-252C-40D7-9E13-D9B4009BF63B}"/>
                </a:ext>
              </a:extLst>
            </p:cNvPr>
            <p:cNvCxnSpPr/>
            <p:nvPr/>
          </p:nvCxnSpPr>
          <p:spPr>
            <a:xfrm flipV="1">
              <a:off x="9443375" y="4950545"/>
              <a:ext cx="187320" cy="1081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07AEDED-F35A-4AF4-BCC8-8A76C0581A47}"/>
                </a:ext>
              </a:extLst>
            </p:cNvPr>
            <p:cNvCxnSpPr/>
            <p:nvPr/>
          </p:nvCxnSpPr>
          <p:spPr>
            <a:xfrm flipV="1">
              <a:off x="9605607" y="4965296"/>
              <a:ext cx="187320" cy="1081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8F983C5-9C55-4877-BE4D-AA560E979957}"/>
                </a:ext>
              </a:extLst>
            </p:cNvPr>
            <p:cNvCxnSpPr/>
            <p:nvPr/>
          </p:nvCxnSpPr>
          <p:spPr>
            <a:xfrm flipV="1">
              <a:off x="9758006" y="4980044"/>
              <a:ext cx="187320" cy="1081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B71173EC-63B6-4949-84FA-78BB035255C5}"/>
                </a:ext>
              </a:extLst>
            </p:cNvPr>
            <p:cNvCxnSpPr/>
            <p:nvPr/>
          </p:nvCxnSpPr>
          <p:spPr>
            <a:xfrm flipV="1">
              <a:off x="9920238" y="5004624"/>
              <a:ext cx="187320" cy="108155"/>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4843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3AA4-6587-458D-B6CC-749BBC76D619}"/>
              </a:ext>
            </a:extLst>
          </p:cNvPr>
          <p:cNvSpPr>
            <a:spLocks noGrp="1"/>
          </p:cNvSpPr>
          <p:nvPr>
            <p:ph type="title"/>
          </p:nvPr>
        </p:nvSpPr>
        <p:spPr/>
        <p:txBody>
          <a:bodyPr/>
          <a:lstStyle/>
          <a:p>
            <a:r>
              <a:rPr lang="en-US" dirty="0"/>
              <a:t>Example 04: Results and discussion</a:t>
            </a:r>
          </a:p>
        </p:txBody>
      </p:sp>
      <p:sp>
        <p:nvSpPr>
          <p:cNvPr id="4" name="Slide Number Placeholder 3">
            <a:extLst>
              <a:ext uri="{FF2B5EF4-FFF2-40B4-BE49-F238E27FC236}">
                <a16:creationId xmlns:a16="http://schemas.microsoft.com/office/drawing/2014/main" id="{E24707CC-E0F3-4CCF-8156-01C68660EA3C}"/>
              </a:ext>
            </a:extLst>
          </p:cNvPr>
          <p:cNvSpPr>
            <a:spLocks noGrp="1"/>
          </p:cNvSpPr>
          <p:nvPr>
            <p:ph type="sldNum" sz="quarter" idx="4"/>
          </p:nvPr>
        </p:nvSpPr>
        <p:spPr/>
        <p:txBody>
          <a:bodyPr/>
          <a:lstStyle/>
          <a:p>
            <a:pPr algn="ctr"/>
            <a:fld id="{F6B149FD-26F7-3645-B4E7-BA8B8CC5EEA8}" type="slidenum">
              <a:rPr lang="en-US" smtClean="0"/>
              <a:pPr algn="ctr"/>
              <a:t>36</a:t>
            </a:fld>
            <a:endParaRPr lang="en-US" dirty="0"/>
          </a:p>
        </p:txBody>
      </p:sp>
      <p:grpSp>
        <p:nvGrpSpPr>
          <p:cNvPr id="13" name="Group 12">
            <a:extLst>
              <a:ext uri="{FF2B5EF4-FFF2-40B4-BE49-F238E27FC236}">
                <a16:creationId xmlns:a16="http://schemas.microsoft.com/office/drawing/2014/main" id="{519ECF4A-3AAC-4E43-9C85-2C334C356E47}"/>
              </a:ext>
            </a:extLst>
          </p:cNvPr>
          <p:cNvGrpSpPr/>
          <p:nvPr/>
        </p:nvGrpSpPr>
        <p:grpSpPr>
          <a:xfrm>
            <a:off x="287976" y="1953880"/>
            <a:ext cx="4650471" cy="3831455"/>
            <a:chOff x="4152869" y="1923071"/>
            <a:chExt cx="4650471" cy="3831455"/>
          </a:xfrm>
        </p:grpSpPr>
        <p:pic>
          <p:nvPicPr>
            <p:cNvPr id="6" name="Picture 5">
              <a:extLst>
                <a:ext uri="{FF2B5EF4-FFF2-40B4-BE49-F238E27FC236}">
                  <a16:creationId xmlns:a16="http://schemas.microsoft.com/office/drawing/2014/main" id="{E0CED6BC-CBB7-4702-B641-78E7648B3859}"/>
                </a:ext>
              </a:extLst>
            </p:cNvPr>
            <p:cNvPicPr>
              <a:picLocks noChangeAspect="1"/>
            </p:cNvPicPr>
            <p:nvPr/>
          </p:nvPicPr>
          <p:blipFill>
            <a:blip r:embed="rId2"/>
            <a:stretch>
              <a:fillRect/>
            </a:stretch>
          </p:blipFill>
          <p:spPr>
            <a:xfrm>
              <a:off x="4152869" y="2001514"/>
              <a:ext cx="4650471" cy="3753012"/>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F4935E8-C499-4640-8BCD-D53E2C505ADF}"/>
                    </a:ext>
                  </a:extLst>
                </p:cNvPr>
                <p:cNvSpPr txBox="1"/>
                <p:nvPr/>
              </p:nvSpPr>
              <p:spPr>
                <a:xfrm>
                  <a:off x="6611245" y="1923071"/>
                  <a:ext cx="4790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oMath>
                    </m:oMathPara>
                  </a14:m>
                  <a:endParaRPr lang="en-US" dirty="0"/>
                </a:p>
              </p:txBody>
            </p:sp>
          </mc:Choice>
          <mc:Fallback xmlns="">
            <p:sp>
              <p:nvSpPr>
                <p:cNvPr id="19" name="TextBox 18">
                  <a:extLst>
                    <a:ext uri="{FF2B5EF4-FFF2-40B4-BE49-F238E27FC236}">
                      <a16:creationId xmlns:a16="http://schemas.microsoft.com/office/drawing/2014/main" id="{0F4935E8-C499-4640-8BCD-D53E2C505ADF}"/>
                    </a:ext>
                  </a:extLst>
                </p:cNvPr>
                <p:cNvSpPr txBox="1">
                  <a:spLocks noRot="1" noChangeAspect="1" noMove="1" noResize="1" noEditPoints="1" noAdjustHandles="1" noChangeArrowheads="1" noChangeShapeType="1" noTextEdit="1"/>
                </p:cNvSpPr>
                <p:nvPr/>
              </p:nvSpPr>
              <p:spPr>
                <a:xfrm>
                  <a:off x="6611245" y="1923071"/>
                  <a:ext cx="479041"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278CEB1-B69F-4D3F-AE29-D2997F6DAB7A}"/>
                    </a:ext>
                  </a:extLst>
                </p:cNvPr>
                <p:cNvSpPr txBox="1"/>
                <p:nvPr/>
              </p:nvSpPr>
              <p:spPr>
                <a:xfrm>
                  <a:off x="6637879" y="3053888"/>
                  <a:ext cx="4843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oMath>
                    </m:oMathPara>
                  </a14:m>
                  <a:endParaRPr lang="en-US" dirty="0"/>
                </a:p>
              </p:txBody>
            </p:sp>
          </mc:Choice>
          <mc:Fallback xmlns="">
            <p:sp>
              <p:nvSpPr>
                <p:cNvPr id="20" name="TextBox 19">
                  <a:extLst>
                    <a:ext uri="{FF2B5EF4-FFF2-40B4-BE49-F238E27FC236}">
                      <a16:creationId xmlns:a16="http://schemas.microsoft.com/office/drawing/2014/main" id="{A278CEB1-B69F-4D3F-AE29-D2997F6DAB7A}"/>
                    </a:ext>
                  </a:extLst>
                </p:cNvPr>
                <p:cNvSpPr txBox="1">
                  <a:spLocks noRot="1" noChangeAspect="1" noMove="1" noResize="1" noEditPoints="1" noAdjustHandles="1" noChangeArrowheads="1" noChangeShapeType="1" noTextEdit="1"/>
                </p:cNvSpPr>
                <p:nvPr/>
              </p:nvSpPr>
              <p:spPr>
                <a:xfrm>
                  <a:off x="6637879" y="3053888"/>
                  <a:ext cx="484363" cy="369332"/>
                </a:xfrm>
                <a:prstGeom prst="rect">
                  <a:avLst/>
                </a:prstGeom>
                <a:blipFill>
                  <a:blip r:embed="rId4"/>
                  <a:stretch>
                    <a:fillRect/>
                  </a:stretch>
                </a:blipFill>
              </p:spPr>
              <p:txBody>
                <a:bodyPr/>
                <a:lstStyle/>
                <a:p>
                  <a:r>
                    <a:rPr lang="en-US">
                      <a:noFill/>
                    </a:rPr>
                    <a:t> </a:t>
                  </a:r>
                </a:p>
              </p:txBody>
            </p:sp>
          </mc:Fallback>
        </mc:AlternateContent>
      </p:grpSp>
      <p:sp>
        <p:nvSpPr>
          <p:cNvPr id="10" name="TextBox 9">
            <a:extLst>
              <a:ext uri="{FF2B5EF4-FFF2-40B4-BE49-F238E27FC236}">
                <a16:creationId xmlns:a16="http://schemas.microsoft.com/office/drawing/2014/main" id="{C01E54C3-B1BD-40FA-960A-41747AE7365D}"/>
              </a:ext>
            </a:extLst>
          </p:cNvPr>
          <p:cNvSpPr txBox="1"/>
          <p:nvPr/>
        </p:nvSpPr>
        <p:spPr>
          <a:xfrm>
            <a:off x="161365" y="5870771"/>
            <a:ext cx="3984726" cy="646331"/>
          </a:xfrm>
          <a:prstGeom prst="rect">
            <a:avLst/>
          </a:prstGeom>
          <a:noFill/>
        </p:spPr>
        <p:txBody>
          <a:bodyPr wrap="square" rtlCol="0">
            <a:spAutoFit/>
          </a:bodyPr>
          <a:lstStyle/>
          <a:p>
            <a:pPr algn="ctr"/>
            <a:r>
              <a:rPr lang="en-US" dirty="0"/>
              <a:t>Our results are different than the MATLAB solution!  Why?</a:t>
            </a:r>
          </a:p>
        </p:txBody>
      </p:sp>
      <p:grpSp>
        <p:nvGrpSpPr>
          <p:cNvPr id="25" name="Group 24">
            <a:extLst>
              <a:ext uri="{FF2B5EF4-FFF2-40B4-BE49-F238E27FC236}">
                <a16:creationId xmlns:a16="http://schemas.microsoft.com/office/drawing/2014/main" id="{FD332CE3-6466-48AE-9254-6A1C548762A5}"/>
              </a:ext>
            </a:extLst>
          </p:cNvPr>
          <p:cNvGrpSpPr/>
          <p:nvPr/>
        </p:nvGrpSpPr>
        <p:grpSpPr>
          <a:xfrm>
            <a:off x="1541931" y="1100080"/>
            <a:ext cx="1810870" cy="528918"/>
            <a:chOff x="1075765" y="905435"/>
            <a:chExt cx="1810870" cy="528918"/>
          </a:xfrm>
        </p:grpSpPr>
        <p:sp>
          <p:nvSpPr>
            <p:cNvPr id="22" name="Rectangle 21">
              <a:extLst>
                <a:ext uri="{FF2B5EF4-FFF2-40B4-BE49-F238E27FC236}">
                  <a16:creationId xmlns:a16="http://schemas.microsoft.com/office/drawing/2014/main" id="{9D986732-9992-41B7-A373-EC58C076CE01}"/>
                </a:ext>
              </a:extLst>
            </p:cNvPr>
            <p:cNvSpPr/>
            <p:nvPr/>
          </p:nvSpPr>
          <p:spPr>
            <a:xfrm>
              <a:off x="1075765" y="905435"/>
              <a:ext cx="1810870" cy="528918"/>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Ins="182880" rtlCol="0" anchor="ctr"/>
            <a:lstStyle/>
            <a:p>
              <a:pPr algn="r"/>
              <a:r>
                <a:rPr lang="en-US" dirty="0" err="1">
                  <a:solidFill>
                    <a:sysClr val="windowText" lastClr="000000"/>
                  </a:solidFill>
                </a:rPr>
                <a:t>output.e</a:t>
              </a:r>
              <a:endParaRPr lang="en-US" dirty="0">
                <a:solidFill>
                  <a:sysClr val="windowText" lastClr="000000"/>
                </a:solidFill>
              </a:endParaRPr>
            </a:p>
          </p:txBody>
        </p:sp>
        <p:pic>
          <p:nvPicPr>
            <p:cNvPr id="24" name="Picture 23">
              <a:extLst>
                <a:ext uri="{FF2B5EF4-FFF2-40B4-BE49-F238E27FC236}">
                  <a16:creationId xmlns:a16="http://schemas.microsoft.com/office/drawing/2014/main" id="{19B2306E-5CCC-4ED6-A8DF-AA36760F62FD}"/>
                </a:ext>
              </a:extLst>
            </p:cNvPr>
            <p:cNvPicPr>
              <a:picLocks noChangeAspect="1"/>
            </p:cNvPicPr>
            <p:nvPr/>
          </p:nvPicPr>
          <p:blipFill>
            <a:blip r:embed="rId5"/>
            <a:stretch>
              <a:fillRect/>
            </a:stretch>
          </p:blipFill>
          <p:spPr>
            <a:xfrm>
              <a:off x="1102659" y="932060"/>
              <a:ext cx="490706" cy="487964"/>
            </a:xfrm>
            <a:prstGeom prst="rect">
              <a:avLst/>
            </a:prstGeom>
          </p:spPr>
        </p:pic>
      </p:grpSp>
      <p:grpSp>
        <p:nvGrpSpPr>
          <p:cNvPr id="32" name="Group 31">
            <a:extLst>
              <a:ext uri="{FF2B5EF4-FFF2-40B4-BE49-F238E27FC236}">
                <a16:creationId xmlns:a16="http://schemas.microsoft.com/office/drawing/2014/main" id="{F669916E-451E-4838-9AC9-9D9A8FB35DA5}"/>
              </a:ext>
            </a:extLst>
          </p:cNvPr>
          <p:cNvGrpSpPr/>
          <p:nvPr/>
        </p:nvGrpSpPr>
        <p:grpSpPr>
          <a:xfrm>
            <a:off x="7345467" y="1097701"/>
            <a:ext cx="2300553" cy="528918"/>
            <a:chOff x="7426152" y="876777"/>
            <a:chExt cx="2300553" cy="528918"/>
          </a:xfrm>
        </p:grpSpPr>
        <p:sp>
          <p:nvSpPr>
            <p:cNvPr id="29" name="Rectangle 28">
              <a:extLst>
                <a:ext uri="{FF2B5EF4-FFF2-40B4-BE49-F238E27FC236}">
                  <a16:creationId xmlns:a16="http://schemas.microsoft.com/office/drawing/2014/main" id="{91FF6AE0-A6A1-4BFE-A058-B5E3C8607026}"/>
                </a:ext>
              </a:extLst>
            </p:cNvPr>
            <p:cNvSpPr/>
            <p:nvPr/>
          </p:nvSpPr>
          <p:spPr>
            <a:xfrm>
              <a:off x="7426152" y="876777"/>
              <a:ext cx="2300553" cy="528918"/>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Ins="182880" rtlCol="0" anchor="ctr"/>
            <a:lstStyle/>
            <a:p>
              <a:pPr algn="r"/>
              <a:r>
                <a:rPr lang="en-US" dirty="0">
                  <a:solidFill>
                    <a:sysClr val="windowText" lastClr="000000"/>
                  </a:solidFill>
                </a:rPr>
                <a:t>solve_2dof.log</a:t>
              </a:r>
            </a:p>
          </p:txBody>
        </p:sp>
        <p:pic>
          <p:nvPicPr>
            <p:cNvPr id="31" name="Picture 30">
              <a:extLst>
                <a:ext uri="{FF2B5EF4-FFF2-40B4-BE49-F238E27FC236}">
                  <a16:creationId xmlns:a16="http://schemas.microsoft.com/office/drawing/2014/main" id="{0DAEB7F2-8E46-4B54-BA15-1D2E5B2B2B52}"/>
                </a:ext>
              </a:extLst>
            </p:cNvPr>
            <p:cNvPicPr>
              <a:picLocks noChangeAspect="1"/>
            </p:cNvPicPr>
            <p:nvPr/>
          </p:nvPicPr>
          <p:blipFill>
            <a:blip r:embed="rId6"/>
            <a:stretch>
              <a:fillRect/>
            </a:stretch>
          </p:blipFill>
          <p:spPr>
            <a:xfrm>
              <a:off x="7479941" y="928099"/>
              <a:ext cx="417966" cy="417966"/>
            </a:xfrm>
            <a:prstGeom prst="rect">
              <a:avLst/>
            </a:prstGeom>
          </p:spPr>
        </p:pic>
      </p:grpSp>
      <p:pic>
        <p:nvPicPr>
          <p:cNvPr id="34" name="Picture 33">
            <a:extLst>
              <a:ext uri="{FF2B5EF4-FFF2-40B4-BE49-F238E27FC236}">
                <a16:creationId xmlns:a16="http://schemas.microsoft.com/office/drawing/2014/main" id="{D2AC8273-7BA1-439F-8B84-97E8C6B074A9}"/>
              </a:ext>
            </a:extLst>
          </p:cNvPr>
          <p:cNvPicPr>
            <a:picLocks noChangeAspect="1"/>
          </p:cNvPicPr>
          <p:nvPr/>
        </p:nvPicPr>
        <p:blipFill rotWithShape="1">
          <a:blip r:embed="rId7"/>
          <a:srcRect r="22950"/>
          <a:stretch/>
        </p:blipFill>
        <p:spPr>
          <a:xfrm>
            <a:off x="6001785" y="1722292"/>
            <a:ext cx="5517157" cy="3332696"/>
          </a:xfrm>
          <a:prstGeom prst="rect">
            <a:avLst/>
          </a:prstGeom>
        </p:spPr>
      </p:pic>
      <p:sp>
        <p:nvSpPr>
          <p:cNvPr id="35" name="TextBox 34">
            <a:extLst>
              <a:ext uri="{FF2B5EF4-FFF2-40B4-BE49-F238E27FC236}">
                <a16:creationId xmlns:a16="http://schemas.microsoft.com/office/drawing/2014/main" id="{3378443E-F697-4D7C-B2B8-A7805F003CC1}"/>
              </a:ext>
            </a:extLst>
          </p:cNvPr>
          <p:cNvSpPr txBox="1"/>
          <p:nvPr/>
        </p:nvSpPr>
        <p:spPr>
          <a:xfrm>
            <a:off x="5755340" y="5224440"/>
            <a:ext cx="5979459" cy="1477328"/>
          </a:xfrm>
          <a:prstGeom prst="rect">
            <a:avLst/>
          </a:prstGeom>
          <a:noFill/>
        </p:spPr>
        <p:txBody>
          <a:bodyPr wrap="square" rtlCol="0">
            <a:spAutoFit/>
          </a:bodyPr>
          <a:lstStyle/>
          <a:p>
            <a:r>
              <a:rPr lang="en-US" dirty="0"/>
              <a:t>The log file is </a:t>
            </a:r>
            <a:r>
              <a:rPr lang="en-US" b="1" dirty="0"/>
              <a:t>essential</a:t>
            </a:r>
            <a:r>
              <a:rPr lang="en-US" dirty="0"/>
              <a:t> to understanding how to solve implicit problems.  </a:t>
            </a:r>
          </a:p>
          <a:p>
            <a:pPr marL="285750" indent="-285750">
              <a:buFont typeface="Arial" panose="020B0604020202020204" pitchFamily="34" charset="0"/>
              <a:buChar char="•"/>
            </a:pPr>
            <a:r>
              <a:rPr lang="en-US" dirty="0"/>
              <a:t>We will explore what all of this means in more detail later</a:t>
            </a:r>
          </a:p>
          <a:p>
            <a:endParaRPr lang="en-US" dirty="0"/>
          </a:p>
        </p:txBody>
      </p:sp>
    </p:spTree>
    <p:extLst>
      <p:ext uri="{BB962C8B-B14F-4D97-AF65-F5344CB8AC3E}">
        <p14:creationId xmlns:p14="http://schemas.microsoft.com/office/powerpoint/2010/main" val="271690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3AA4-6587-458D-B6CC-749BBC76D619}"/>
              </a:ext>
            </a:extLst>
          </p:cNvPr>
          <p:cNvSpPr>
            <a:spLocks noGrp="1"/>
          </p:cNvSpPr>
          <p:nvPr>
            <p:ph type="title"/>
          </p:nvPr>
        </p:nvSpPr>
        <p:spPr/>
        <p:txBody>
          <a:bodyPr/>
          <a:lstStyle/>
          <a:p>
            <a:r>
              <a:rPr lang="en-US" dirty="0"/>
              <a:t>Example 04: Results and discussion continued</a:t>
            </a:r>
          </a:p>
        </p:txBody>
      </p:sp>
      <p:sp>
        <p:nvSpPr>
          <p:cNvPr id="4" name="Slide Number Placeholder 3">
            <a:extLst>
              <a:ext uri="{FF2B5EF4-FFF2-40B4-BE49-F238E27FC236}">
                <a16:creationId xmlns:a16="http://schemas.microsoft.com/office/drawing/2014/main" id="{E24707CC-E0F3-4CCF-8156-01C68660EA3C}"/>
              </a:ext>
            </a:extLst>
          </p:cNvPr>
          <p:cNvSpPr>
            <a:spLocks noGrp="1"/>
          </p:cNvSpPr>
          <p:nvPr>
            <p:ph type="sldNum" sz="quarter" idx="4"/>
          </p:nvPr>
        </p:nvSpPr>
        <p:spPr/>
        <p:txBody>
          <a:bodyPr/>
          <a:lstStyle/>
          <a:p>
            <a:pPr algn="ctr"/>
            <a:fld id="{F6B149FD-26F7-3645-B4E7-BA8B8CC5EEA8}" type="slidenum">
              <a:rPr lang="en-US" smtClean="0"/>
              <a:pPr algn="ctr"/>
              <a:t>37</a:t>
            </a:fld>
            <a:endParaRPr lang="en-US" dirty="0"/>
          </a:p>
        </p:txBody>
      </p:sp>
      <p:sp>
        <p:nvSpPr>
          <p:cNvPr id="3" name="TextBox 2">
            <a:extLst>
              <a:ext uri="{FF2B5EF4-FFF2-40B4-BE49-F238E27FC236}">
                <a16:creationId xmlns:a16="http://schemas.microsoft.com/office/drawing/2014/main" id="{E13000A8-F36B-4173-913D-88205D73E7B9}"/>
              </a:ext>
            </a:extLst>
          </p:cNvPr>
          <p:cNvSpPr txBox="1"/>
          <p:nvPr/>
        </p:nvSpPr>
        <p:spPr>
          <a:xfrm>
            <a:off x="575953" y="1299881"/>
            <a:ext cx="9634847" cy="369332"/>
          </a:xfrm>
          <a:prstGeom prst="rect">
            <a:avLst/>
          </a:prstGeom>
          <a:noFill/>
        </p:spPr>
        <p:txBody>
          <a:bodyPr wrap="square" rtlCol="0">
            <a:spAutoFit/>
          </a:bodyPr>
          <a:lstStyle/>
          <a:p>
            <a:r>
              <a:rPr lang="en-US" dirty="0"/>
              <a:t>Why was our answer different than we expected?</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2F36F64-6F81-4AC1-ADA7-F54AF859A2D0}"/>
                  </a:ext>
                </a:extLst>
              </p:cNvPr>
              <p:cNvSpPr txBox="1"/>
              <p:nvPr/>
            </p:nvSpPr>
            <p:spPr>
              <a:xfrm>
                <a:off x="3729316" y="2249726"/>
                <a:ext cx="75995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𝜎</m:t>
                      </m:r>
                      <m:r>
                        <a:rPr lang="en-US" b="0" i="1" smtClean="0">
                          <a:latin typeface="Cambria Math" panose="02040503050406030204" pitchFamily="18" charset="0"/>
                        </a:rPr>
                        <m:t>=</m:t>
                      </m:r>
                      <m:r>
                        <a:rPr lang="en-US" b="0" i="1" smtClean="0">
                          <a:latin typeface="Cambria Math" panose="02040503050406030204" pitchFamily="18" charset="0"/>
                        </a:rPr>
                        <m:t>𝐸</m:t>
                      </m:r>
                      <m:r>
                        <a:rPr lang="en-US" b="0" i="1" smtClean="0">
                          <a:latin typeface="Cambria Math" panose="02040503050406030204" pitchFamily="18" charset="0"/>
                        </a:rPr>
                        <m:t>𝜖</m:t>
                      </m:r>
                    </m:oMath>
                  </m:oMathPara>
                </a14:m>
                <a:endParaRPr lang="en-US" dirty="0"/>
              </a:p>
            </p:txBody>
          </p:sp>
        </mc:Choice>
        <mc:Fallback xmlns="">
          <p:sp>
            <p:nvSpPr>
              <p:cNvPr id="5" name="TextBox 4">
                <a:extLst>
                  <a:ext uri="{FF2B5EF4-FFF2-40B4-BE49-F238E27FC236}">
                    <a16:creationId xmlns:a16="http://schemas.microsoft.com/office/drawing/2014/main" id="{92F36F64-6F81-4AC1-ADA7-F54AF859A2D0}"/>
                  </a:ext>
                </a:extLst>
              </p:cNvPr>
              <p:cNvSpPr txBox="1">
                <a:spLocks noRot="1" noChangeAspect="1" noMove="1" noResize="1" noEditPoints="1" noAdjustHandles="1" noChangeArrowheads="1" noChangeShapeType="1" noTextEdit="1"/>
              </p:cNvSpPr>
              <p:nvPr/>
            </p:nvSpPr>
            <p:spPr>
              <a:xfrm>
                <a:off x="3729316" y="2249726"/>
                <a:ext cx="759952" cy="276999"/>
              </a:xfrm>
              <a:prstGeom prst="rect">
                <a:avLst/>
              </a:prstGeom>
              <a:blipFill>
                <a:blip r:embed="rId2"/>
                <a:stretch>
                  <a:fillRect l="-4032" r="-6452"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61C0ED1-318A-4042-A8A7-007ADBABC5F0}"/>
                  </a:ext>
                </a:extLst>
              </p:cNvPr>
              <p:cNvSpPr txBox="1"/>
              <p:nvPr/>
            </p:nvSpPr>
            <p:spPr>
              <a:xfrm>
                <a:off x="3695717" y="2701480"/>
                <a:ext cx="7935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𝜎</m:t>
                      </m:r>
                      <m:r>
                        <a:rPr lang="en-US" b="0" i="1" smtClean="0">
                          <a:latin typeface="Cambria Math" panose="02040503050406030204" pitchFamily="18" charset="0"/>
                        </a:rPr>
                        <m:t>𝐴</m:t>
                      </m:r>
                    </m:oMath>
                  </m:oMathPara>
                </a14:m>
                <a:endParaRPr lang="en-US" dirty="0"/>
              </a:p>
            </p:txBody>
          </p:sp>
        </mc:Choice>
        <mc:Fallback xmlns="">
          <p:sp>
            <p:nvSpPr>
              <p:cNvPr id="21" name="TextBox 20">
                <a:extLst>
                  <a:ext uri="{FF2B5EF4-FFF2-40B4-BE49-F238E27FC236}">
                    <a16:creationId xmlns:a16="http://schemas.microsoft.com/office/drawing/2014/main" id="{261C0ED1-318A-4042-A8A7-007ADBABC5F0}"/>
                  </a:ext>
                </a:extLst>
              </p:cNvPr>
              <p:cNvSpPr txBox="1">
                <a:spLocks noRot="1" noChangeAspect="1" noMove="1" noResize="1" noEditPoints="1" noAdjustHandles="1" noChangeArrowheads="1" noChangeShapeType="1" noTextEdit="1"/>
              </p:cNvSpPr>
              <p:nvPr/>
            </p:nvSpPr>
            <p:spPr>
              <a:xfrm>
                <a:off x="3695717" y="2701480"/>
                <a:ext cx="793551" cy="276999"/>
              </a:xfrm>
              <a:prstGeom prst="rect">
                <a:avLst/>
              </a:prstGeom>
              <a:blipFill>
                <a:blip r:embed="rId3"/>
                <a:stretch>
                  <a:fillRect l="-6154" r="-6923"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F027D0E-A410-4EB6-AA29-133319D614AE}"/>
                  </a:ext>
                </a:extLst>
              </p:cNvPr>
              <p:cNvSpPr txBox="1"/>
              <p:nvPr/>
            </p:nvSpPr>
            <p:spPr>
              <a:xfrm>
                <a:off x="3705599" y="3166965"/>
                <a:ext cx="868447"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𝜖</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a:latin typeface="Cambria Math" panose="02040503050406030204" pitchFamily="18" charset="0"/>
                            </a:rPr>
                            <m:t>Δ</m:t>
                          </m:r>
                          <m:r>
                            <a:rPr lang="en-US" i="1">
                              <a:latin typeface="Cambria Math" panose="02040503050406030204" pitchFamily="18" charset="0"/>
                            </a:rPr>
                            <m:t>𝑢</m:t>
                          </m:r>
                        </m:num>
                        <m:den>
                          <m:r>
                            <a:rPr lang="en-US" b="0" i="1" smtClean="0">
                              <a:latin typeface="Cambria Math" panose="02040503050406030204" pitchFamily="18" charset="0"/>
                            </a:rPr>
                            <m:t>𝐿</m:t>
                          </m:r>
                        </m:den>
                      </m:f>
                    </m:oMath>
                  </m:oMathPara>
                </a14:m>
                <a:endParaRPr lang="en-US" dirty="0"/>
              </a:p>
            </p:txBody>
          </p:sp>
        </mc:Choice>
        <mc:Fallback xmlns="">
          <p:sp>
            <p:nvSpPr>
              <p:cNvPr id="26" name="TextBox 25">
                <a:extLst>
                  <a:ext uri="{FF2B5EF4-FFF2-40B4-BE49-F238E27FC236}">
                    <a16:creationId xmlns:a16="http://schemas.microsoft.com/office/drawing/2014/main" id="{8F027D0E-A410-4EB6-AA29-133319D614AE}"/>
                  </a:ext>
                </a:extLst>
              </p:cNvPr>
              <p:cNvSpPr txBox="1">
                <a:spLocks noRot="1" noChangeAspect="1" noMove="1" noResize="1" noEditPoints="1" noAdjustHandles="1" noChangeArrowheads="1" noChangeShapeType="1" noTextEdit="1"/>
              </p:cNvSpPr>
              <p:nvPr/>
            </p:nvSpPr>
            <p:spPr>
              <a:xfrm>
                <a:off x="3705599" y="3166965"/>
                <a:ext cx="868447" cy="51860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B754E47-1BF0-4627-95FD-B28F0C946339}"/>
                  </a:ext>
                </a:extLst>
              </p:cNvPr>
              <p:cNvSpPr txBox="1"/>
              <p:nvPr/>
            </p:nvSpPr>
            <p:spPr>
              <a:xfrm>
                <a:off x="3743046" y="3944663"/>
                <a:ext cx="1235146" cy="414537"/>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𝐹</m:t>
                    </m:r>
                    <m:r>
                      <a:rPr lang="en-US" b="0" i="1" smtClean="0">
                        <a:latin typeface="Cambria Math" panose="02040503050406030204" pitchFamily="18" charset="0"/>
                      </a:rPr>
                      <m:t>=</m:t>
                    </m:r>
                    <m:d>
                      <m:dPr>
                        <m:ctrlPr>
                          <a:rPr lang="en-US" b="0" i="1" smtClean="0">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𝐸𝐴</m:t>
                            </m:r>
                          </m:num>
                          <m:den>
                            <m:r>
                              <a:rPr lang="en-US" i="1">
                                <a:latin typeface="Cambria Math" panose="02040503050406030204" pitchFamily="18" charset="0"/>
                              </a:rPr>
                              <m:t>𝐿</m:t>
                            </m:r>
                          </m:den>
                        </m:f>
                      </m:e>
                    </m:d>
                  </m:oMath>
                </a14:m>
                <a:r>
                  <a:rPr lang="en-US" dirty="0"/>
                  <a:t> </a:t>
                </a:r>
                <a14:m>
                  <m:oMath xmlns:m="http://schemas.openxmlformats.org/officeDocument/2006/math">
                    <m:r>
                      <m:rPr>
                        <m:sty m:val="p"/>
                      </m:rPr>
                      <a:rPr lang="en-US">
                        <a:latin typeface="Cambria Math" panose="02040503050406030204" pitchFamily="18" charset="0"/>
                      </a:rPr>
                      <m:t>Δ</m:t>
                    </m:r>
                    <m:r>
                      <a:rPr lang="en-US" i="1">
                        <a:latin typeface="Cambria Math" panose="02040503050406030204" pitchFamily="18" charset="0"/>
                      </a:rPr>
                      <m:t>𝑢</m:t>
                    </m:r>
                  </m:oMath>
                </a14:m>
                <a:endParaRPr lang="en-US" dirty="0"/>
              </a:p>
            </p:txBody>
          </p:sp>
        </mc:Choice>
        <mc:Fallback xmlns="">
          <p:sp>
            <p:nvSpPr>
              <p:cNvPr id="27" name="TextBox 26">
                <a:extLst>
                  <a:ext uri="{FF2B5EF4-FFF2-40B4-BE49-F238E27FC236}">
                    <a16:creationId xmlns:a16="http://schemas.microsoft.com/office/drawing/2014/main" id="{AB754E47-1BF0-4627-95FD-B28F0C946339}"/>
                  </a:ext>
                </a:extLst>
              </p:cNvPr>
              <p:cNvSpPr txBox="1">
                <a:spLocks noRot="1" noChangeAspect="1" noMove="1" noResize="1" noEditPoints="1" noAdjustHandles="1" noChangeArrowheads="1" noChangeShapeType="1" noTextEdit="1"/>
              </p:cNvSpPr>
              <p:nvPr/>
            </p:nvSpPr>
            <p:spPr>
              <a:xfrm>
                <a:off x="3743046" y="3944663"/>
                <a:ext cx="1235146" cy="414537"/>
              </a:xfrm>
              <a:prstGeom prst="rect">
                <a:avLst/>
              </a:prstGeom>
              <a:blipFill>
                <a:blip r:embed="rId5"/>
                <a:stretch>
                  <a:fillRect l="-6404" r="-3941" b="-11765"/>
                </a:stretch>
              </a:blipFill>
            </p:spPr>
            <p:txBody>
              <a:bodyPr/>
              <a:lstStyle/>
              <a:p>
                <a:r>
                  <a:rPr lang="en-US">
                    <a:noFill/>
                  </a:rPr>
                  <a:t> </a:t>
                </a:r>
              </a:p>
            </p:txBody>
          </p:sp>
        </mc:Fallback>
      </mc:AlternateContent>
      <p:grpSp>
        <p:nvGrpSpPr>
          <p:cNvPr id="39" name="Group 38">
            <a:extLst>
              <a:ext uri="{FF2B5EF4-FFF2-40B4-BE49-F238E27FC236}">
                <a16:creationId xmlns:a16="http://schemas.microsoft.com/office/drawing/2014/main" id="{11D6719E-9E9F-420A-B175-91C4145C50CE}"/>
              </a:ext>
            </a:extLst>
          </p:cNvPr>
          <p:cNvGrpSpPr/>
          <p:nvPr/>
        </p:nvGrpSpPr>
        <p:grpSpPr>
          <a:xfrm>
            <a:off x="3146610" y="3319365"/>
            <a:ext cx="421342" cy="366204"/>
            <a:chOff x="3146610" y="3319365"/>
            <a:chExt cx="421342" cy="366204"/>
          </a:xfrm>
        </p:grpSpPr>
        <p:cxnSp>
          <p:nvCxnSpPr>
            <p:cNvPr id="8" name="Straight Connector 7">
              <a:extLst>
                <a:ext uri="{FF2B5EF4-FFF2-40B4-BE49-F238E27FC236}">
                  <a16:creationId xmlns:a16="http://schemas.microsoft.com/office/drawing/2014/main" id="{2746490D-EFFB-4C04-A18A-FB0C159A58E9}"/>
                </a:ext>
              </a:extLst>
            </p:cNvPr>
            <p:cNvCxnSpPr>
              <a:cxnSpLocks/>
            </p:cNvCxnSpPr>
            <p:nvPr/>
          </p:nvCxnSpPr>
          <p:spPr>
            <a:xfrm flipH="1">
              <a:off x="3146610" y="3319365"/>
              <a:ext cx="421342" cy="366204"/>
            </a:xfrm>
            <a:prstGeom prst="line">
              <a:avLst/>
            </a:prstGeom>
            <a:ln w="76200">
              <a:solidFill>
                <a:srgbClr val="FF0000"/>
              </a:solidFill>
            </a:ln>
          </p:spPr>
          <p:style>
            <a:lnRef idx="1">
              <a:schemeClr val="accent5"/>
            </a:lnRef>
            <a:fillRef idx="0">
              <a:schemeClr val="accent5"/>
            </a:fillRef>
            <a:effectRef idx="0">
              <a:schemeClr val="accent5"/>
            </a:effectRef>
            <a:fontRef idx="minor">
              <a:schemeClr val="tx1"/>
            </a:fontRef>
          </p:style>
        </p:cxnSp>
        <p:cxnSp>
          <p:nvCxnSpPr>
            <p:cNvPr id="33" name="Straight Connector 32">
              <a:extLst>
                <a:ext uri="{FF2B5EF4-FFF2-40B4-BE49-F238E27FC236}">
                  <a16:creationId xmlns:a16="http://schemas.microsoft.com/office/drawing/2014/main" id="{7F1273EE-CE37-47FA-B9FF-9AD7DEDB45AD}"/>
                </a:ext>
              </a:extLst>
            </p:cNvPr>
            <p:cNvCxnSpPr>
              <a:cxnSpLocks/>
            </p:cNvCxnSpPr>
            <p:nvPr/>
          </p:nvCxnSpPr>
          <p:spPr>
            <a:xfrm>
              <a:off x="3146610" y="3319365"/>
              <a:ext cx="421342" cy="366204"/>
            </a:xfrm>
            <a:prstGeom prst="line">
              <a:avLst/>
            </a:prstGeom>
            <a:ln w="76200">
              <a:solidFill>
                <a:srgbClr val="FF0000"/>
              </a:solidFill>
            </a:ln>
          </p:spPr>
          <p:style>
            <a:lnRef idx="1">
              <a:schemeClr val="accent5"/>
            </a:lnRef>
            <a:fillRef idx="0">
              <a:schemeClr val="accent5"/>
            </a:fillRef>
            <a:effectRef idx="0">
              <a:schemeClr val="accent5"/>
            </a:effectRef>
            <a:fontRef idx="minor">
              <a:schemeClr val="tx1"/>
            </a:fontRef>
          </p:style>
        </p:cxnSp>
      </p:grpSp>
      <p:sp>
        <p:nvSpPr>
          <p:cNvPr id="36" name="TextBox 35">
            <a:extLst>
              <a:ext uri="{FF2B5EF4-FFF2-40B4-BE49-F238E27FC236}">
                <a16:creationId xmlns:a16="http://schemas.microsoft.com/office/drawing/2014/main" id="{23182A22-1C77-404F-BC0E-DB5389A61B40}"/>
              </a:ext>
            </a:extLst>
          </p:cNvPr>
          <p:cNvSpPr txBox="1"/>
          <p:nvPr/>
        </p:nvSpPr>
        <p:spPr>
          <a:xfrm>
            <a:off x="1026392" y="4999594"/>
            <a:ext cx="10139215" cy="923330"/>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algn="ctr">
              <a:defRPr b="1"/>
            </a:lvl1pPr>
          </a:lstStyle>
          <a:p>
            <a:r>
              <a:rPr lang="en-US" dirty="0"/>
              <a:t>SIERRA/SM is a fully nonlinear code.  </a:t>
            </a:r>
            <a:r>
              <a:rPr lang="en-US" b="0" dirty="0"/>
              <a:t>The nonlinear geometry and deformation causes the answer to differ from our intuition derived from linear principles.  It is not possible to disable this nonlinear behavior.</a:t>
            </a:r>
          </a:p>
        </p:txBody>
      </p:sp>
      <p:sp>
        <p:nvSpPr>
          <p:cNvPr id="38" name="TextBox 37">
            <a:extLst>
              <a:ext uri="{FF2B5EF4-FFF2-40B4-BE49-F238E27FC236}">
                <a16:creationId xmlns:a16="http://schemas.microsoft.com/office/drawing/2014/main" id="{E9A3DD8C-8186-491A-A251-09A6F7B49D4B}"/>
              </a:ext>
            </a:extLst>
          </p:cNvPr>
          <p:cNvSpPr txBox="1"/>
          <p:nvPr/>
        </p:nvSpPr>
        <p:spPr>
          <a:xfrm>
            <a:off x="5495365" y="2685508"/>
            <a:ext cx="3859130" cy="1200329"/>
          </a:xfrm>
          <a:prstGeom prst="rect">
            <a:avLst/>
          </a:prstGeom>
          <a:noFill/>
        </p:spPr>
        <p:txBody>
          <a:bodyPr wrap="square">
            <a:spAutoFit/>
          </a:bodyPr>
          <a:lstStyle/>
          <a:p>
            <a:r>
              <a:rPr lang="en-US" dirty="0"/>
              <a:t>Our approximation for an equivalent Young’s modulus (in lieu of a spring constant) came from linear elasticity assumptions</a:t>
            </a:r>
          </a:p>
        </p:txBody>
      </p:sp>
    </p:spTree>
    <p:extLst>
      <p:ext uri="{BB962C8B-B14F-4D97-AF65-F5344CB8AC3E}">
        <p14:creationId xmlns:p14="http://schemas.microsoft.com/office/powerpoint/2010/main" val="308392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3AA4-6587-458D-B6CC-749BBC76D619}"/>
              </a:ext>
            </a:extLst>
          </p:cNvPr>
          <p:cNvSpPr>
            <a:spLocks noGrp="1"/>
          </p:cNvSpPr>
          <p:nvPr>
            <p:ph type="title"/>
          </p:nvPr>
        </p:nvSpPr>
        <p:spPr/>
        <p:txBody>
          <a:bodyPr/>
          <a:lstStyle/>
          <a:p>
            <a:r>
              <a:rPr lang="en-US" dirty="0"/>
              <a:t>Example 04: Results and discussion continued</a:t>
            </a:r>
          </a:p>
        </p:txBody>
      </p:sp>
      <p:sp>
        <p:nvSpPr>
          <p:cNvPr id="4" name="Slide Number Placeholder 3">
            <a:extLst>
              <a:ext uri="{FF2B5EF4-FFF2-40B4-BE49-F238E27FC236}">
                <a16:creationId xmlns:a16="http://schemas.microsoft.com/office/drawing/2014/main" id="{E24707CC-E0F3-4CCF-8156-01C68660EA3C}"/>
              </a:ext>
            </a:extLst>
          </p:cNvPr>
          <p:cNvSpPr>
            <a:spLocks noGrp="1"/>
          </p:cNvSpPr>
          <p:nvPr>
            <p:ph type="sldNum" sz="quarter" idx="4"/>
          </p:nvPr>
        </p:nvSpPr>
        <p:spPr/>
        <p:txBody>
          <a:bodyPr/>
          <a:lstStyle/>
          <a:p>
            <a:pPr algn="ctr"/>
            <a:fld id="{F6B149FD-26F7-3645-B4E7-BA8B8CC5EEA8}" type="slidenum">
              <a:rPr lang="en-US" smtClean="0"/>
              <a:pPr algn="ctr"/>
              <a:t>38</a:t>
            </a:fld>
            <a:endParaRPr lang="en-US" dirty="0"/>
          </a:p>
        </p:txBody>
      </p:sp>
      <p:sp>
        <p:nvSpPr>
          <p:cNvPr id="3" name="TextBox 2">
            <a:extLst>
              <a:ext uri="{FF2B5EF4-FFF2-40B4-BE49-F238E27FC236}">
                <a16:creationId xmlns:a16="http://schemas.microsoft.com/office/drawing/2014/main" id="{E13000A8-F36B-4173-913D-88205D73E7B9}"/>
              </a:ext>
            </a:extLst>
          </p:cNvPr>
          <p:cNvSpPr txBox="1"/>
          <p:nvPr/>
        </p:nvSpPr>
        <p:spPr>
          <a:xfrm>
            <a:off x="575953" y="1310623"/>
            <a:ext cx="9634847" cy="369332"/>
          </a:xfrm>
          <a:prstGeom prst="rect">
            <a:avLst/>
          </a:prstGeom>
          <a:noFill/>
        </p:spPr>
        <p:txBody>
          <a:bodyPr wrap="square" rtlCol="0">
            <a:spAutoFit/>
          </a:bodyPr>
          <a:lstStyle/>
          <a:p>
            <a:r>
              <a:rPr lang="en-US" dirty="0"/>
              <a:t>Extra credit solution: Why couldn’t we solve the problem with softer materials?</a:t>
            </a:r>
          </a:p>
        </p:txBody>
      </p:sp>
      <p:sp>
        <p:nvSpPr>
          <p:cNvPr id="6" name="Rectangle 5">
            <a:extLst>
              <a:ext uri="{FF2B5EF4-FFF2-40B4-BE49-F238E27FC236}">
                <a16:creationId xmlns:a16="http://schemas.microsoft.com/office/drawing/2014/main" id="{5D40DD59-2AB1-458F-84F5-EFA75A4CACD8}"/>
              </a:ext>
            </a:extLst>
          </p:cNvPr>
          <p:cNvSpPr/>
          <p:nvPr/>
        </p:nvSpPr>
        <p:spPr>
          <a:xfrm>
            <a:off x="1317811" y="2447366"/>
            <a:ext cx="1407459" cy="1255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block_1</a:t>
            </a:r>
          </a:p>
        </p:txBody>
      </p:sp>
      <p:sp>
        <p:nvSpPr>
          <p:cNvPr id="14" name="Rectangle 13">
            <a:extLst>
              <a:ext uri="{FF2B5EF4-FFF2-40B4-BE49-F238E27FC236}">
                <a16:creationId xmlns:a16="http://schemas.microsoft.com/office/drawing/2014/main" id="{B18C73DD-651F-47C0-BC47-AA59B52EC3F5}"/>
              </a:ext>
            </a:extLst>
          </p:cNvPr>
          <p:cNvSpPr/>
          <p:nvPr/>
        </p:nvSpPr>
        <p:spPr>
          <a:xfrm>
            <a:off x="1317811" y="3702424"/>
            <a:ext cx="1407459" cy="1255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block_2</a:t>
            </a:r>
          </a:p>
        </p:txBody>
      </p:sp>
      <p:sp>
        <p:nvSpPr>
          <p:cNvPr id="7" name="TextBox 6">
            <a:extLst>
              <a:ext uri="{FF2B5EF4-FFF2-40B4-BE49-F238E27FC236}">
                <a16:creationId xmlns:a16="http://schemas.microsoft.com/office/drawing/2014/main" id="{D29FE4D0-A280-4ACE-9DDF-D3D521AD40B8}"/>
              </a:ext>
            </a:extLst>
          </p:cNvPr>
          <p:cNvSpPr txBox="1"/>
          <p:nvPr/>
        </p:nvSpPr>
        <p:spPr>
          <a:xfrm>
            <a:off x="1376172" y="1753486"/>
            <a:ext cx="1290738" cy="369332"/>
          </a:xfrm>
          <a:prstGeom prst="rect">
            <a:avLst/>
          </a:prstGeom>
          <a:noFill/>
        </p:spPr>
        <p:txBody>
          <a:bodyPr wrap="none" rtlCol="0">
            <a:spAutoFit/>
          </a:bodyPr>
          <a:lstStyle/>
          <a:p>
            <a:r>
              <a:rPr lang="en-US" dirty="0"/>
              <a:t>E1=E2=1.0</a:t>
            </a:r>
          </a:p>
        </p:txBody>
      </p:sp>
      <p:sp>
        <p:nvSpPr>
          <p:cNvPr id="16" name="Rectangle 15">
            <a:extLst>
              <a:ext uri="{FF2B5EF4-FFF2-40B4-BE49-F238E27FC236}">
                <a16:creationId xmlns:a16="http://schemas.microsoft.com/office/drawing/2014/main" id="{9D1A5B5B-32BD-4ECA-87F0-22DB23BB39B3}"/>
              </a:ext>
            </a:extLst>
          </p:cNvPr>
          <p:cNvSpPr/>
          <p:nvPr/>
        </p:nvSpPr>
        <p:spPr>
          <a:xfrm>
            <a:off x="3738101" y="3455894"/>
            <a:ext cx="1407459" cy="1169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block_1</a:t>
            </a:r>
          </a:p>
        </p:txBody>
      </p:sp>
      <p:sp>
        <p:nvSpPr>
          <p:cNvPr id="17" name="Rectangle 16">
            <a:extLst>
              <a:ext uri="{FF2B5EF4-FFF2-40B4-BE49-F238E27FC236}">
                <a16:creationId xmlns:a16="http://schemas.microsoft.com/office/drawing/2014/main" id="{37EF4BE7-AD42-4645-A62A-6ACAE3B76BA4}"/>
              </a:ext>
            </a:extLst>
          </p:cNvPr>
          <p:cNvSpPr/>
          <p:nvPr/>
        </p:nvSpPr>
        <p:spPr>
          <a:xfrm>
            <a:off x="3738101" y="4625788"/>
            <a:ext cx="1407459" cy="3316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block_2</a:t>
            </a:r>
          </a:p>
        </p:txBody>
      </p:sp>
      <p:sp>
        <p:nvSpPr>
          <p:cNvPr id="18" name="TextBox 17">
            <a:extLst>
              <a:ext uri="{FF2B5EF4-FFF2-40B4-BE49-F238E27FC236}">
                <a16:creationId xmlns:a16="http://schemas.microsoft.com/office/drawing/2014/main" id="{E6273B1F-C429-4F89-8F3A-1F301F93AA5D}"/>
              </a:ext>
            </a:extLst>
          </p:cNvPr>
          <p:cNvSpPr txBox="1"/>
          <p:nvPr/>
        </p:nvSpPr>
        <p:spPr>
          <a:xfrm>
            <a:off x="3932716" y="1722542"/>
            <a:ext cx="1018227" cy="646331"/>
          </a:xfrm>
          <a:prstGeom prst="rect">
            <a:avLst/>
          </a:prstGeom>
          <a:noFill/>
        </p:spPr>
        <p:txBody>
          <a:bodyPr wrap="none" rtlCol="0">
            <a:spAutoFit/>
          </a:bodyPr>
          <a:lstStyle/>
          <a:p>
            <a:r>
              <a:rPr lang="en-US" dirty="0"/>
              <a:t>E1=1.0</a:t>
            </a:r>
          </a:p>
          <a:p>
            <a:r>
              <a:rPr lang="en-US" dirty="0"/>
              <a:t>E2 = 0.1</a:t>
            </a:r>
          </a:p>
        </p:txBody>
      </p:sp>
      <p:cxnSp>
        <p:nvCxnSpPr>
          <p:cNvPr id="10" name="Straight Arrow Connector 9">
            <a:extLst>
              <a:ext uri="{FF2B5EF4-FFF2-40B4-BE49-F238E27FC236}">
                <a16:creationId xmlns:a16="http://schemas.microsoft.com/office/drawing/2014/main" id="{1459EA76-631C-4783-BE68-ACCC8B42F6BD}"/>
              </a:ext>
            </a:extLst>
          </p:cNvPr>
          <p:cNvCxnSpPr>
            <a:cxnSpLocks/>
            <a:endCxn id="6" idx="0"/>
          </p:cNvCxnSpPr>
          <p:nvPr/>
        </p:nvCxnSpPr>
        <p:spPr>
          <a:xfrm>
            <a:off x="2021541" y="2088777"/>
            <a:ext cx="0" cy="3585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473E1CDE-502A-4371-B5AB-8215E5EC9D5F}"/>
              </a:ext>
            </a:extLst>
          </p:cNvPr>
          <p:cNvCxnSpPr>
            <a:cxnSpLocks/>
            <a:endCxn id="16" idx="0"/>
          </p:cNvCxnSpPr>
          <p:nvPr/>
        </p:nvCxnSpPr>
        <p:spPr>
          <a:xfrm>
            <a:off x="4441830" y="3141667"/>
            <a:ext cx="1" cy="3142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BCE81FCE-1EF6-43D0-B957-F4BEF0666761}"/>
              </a:ext>
            </a:extLst>
          </p:cNvPr>
          <p:cNvSpPr/>
          <p:nvPr/>
        </p:nvSpPr>
        <p:spPr>
          <a:xfrm>
            <a:off x="6091156" y="3780009"/>
            <a:ext cx="1407459" cy="1169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block_1</a:t>
            </a:r>
          </a:p>
        </p:txBody>
      </p:sp>
      <p:sp>
        <p:nvSpPr>
          <p:cNvPr id="28" name="Rectangle 27">
            <a:extLst>
              <a:ext uri="{FF2B5EF4-FFF2-40B4-BE49-F238E27FC236}">
                <a16:creationId xmlns:a16="http://schemas.microsoft.com/office/drawing/2014/main" id="{F419D9D4-4B65-4D7A-B7B8-6F33046FB720}"/>
              </a:ext>
            </a:extLst>
          </p:cNvPr>
          <p:cNvSpPr/>
          <p:nvPr/>
        </p:nvSpPr>
        <p:spPr>
          <a:xfrm flipV="1">
            <a:off x="6091156" y="4957480"/>
            <a:ext cx="1407459" cy="1169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block_2</a:t>
            </a:r>
          </a:p>
        </p:txBody>
      </p:sp>
      <p:sp>
        <p:nvSpPr>
          <p:cNvPr id="29" name="TextBox 28">
            <a:extLst>
              <a:ext uri="{FF2B5EF4-FFF2-40B4-BE49-F238E27FC236}">
                <a16:creationId xmlns:a16="http://schemas.microsoft.com/office/drawing/2014/main" id="{BAE229DD-4BF4-4153-ABAE-D46579F2E975}"/>
              </a:ext>
            </a:extLst>
          </p:cNvPr>
          <p:cNvSpPr txBox="1"/>
          <p:nvPr/>
        </p:nvSpPr>
        <p:spPr>
          <a:xfrm>
            <a:off x="6285771" y="1752369"/>
            <a:ext cx="1018227" cy="646331"/>
          </a:xfrm>
          <a:prstGeom prst="rect">
            <a:avLst/>
          </a:prstGeom>
          <a:noFill/>
        </p:spPr>
        <p:txBody>
          <a:bodyPr wrap="none" rtlCol="0">
            <a:spAutoFit/>
          </a:bodyPr>
          <a:lstStyle/>
          <a:p>
            <a:r>
              <a:rPr lang="en-US" dirty="0"/>
              <a:t>E1=1.0</a:t>
            </a:r>
          </a:p>
          <a:p>
            <a:r>
              <a:rPr lang="en-US" dirty="0"/>
              <a:t>E2 = 0.1</a:t>
            </a:r>
          </a:p>
        </p:txBody>
      </p:sp>
      <p:cxnSp>
        <p:nvCxnSpPr>
          <p:cNvPr id="30" name="Straight Arrow Connector 29">
            <a:extLst>
              <a:ext uri="{FF2B5EF4-FFF2-40B4-BE49-F238E27FC236}">
                <a16:creationId xmlns:a16="http://schemas.microsoft.com/office/drawing/2014/main" id="{0D9D5545-1786-4E66-9C12-E733A80A6760}"/>
              </a:ext>
            </a:extLst>
          </p:cNvPr>
          <p:cNvCxnSpPr>
            <a:cxnSpLocks/>
            <a:endCxn id="25" idx="0"/>
          </p:cNvCxnSpPr>
          <p:nvPr/>
        </p:nvCxnSpPr>
        <p:spPr>
          <a:xfrm>
            <a:off x="6794885" y="3465782"/>
            <a:ext cx="1" cy="3142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31" name="Group 30">
            <a:extLst>
              <a:ext uri="{FF2B5EF4-FFF2-40B4-BE49-F238E27FC236}">
                <a16:creationId xmlns:a16="http://schemas.microsoft.com/office/drawing/2014/main" id="{358948B6-8F0F-42FA-BF3A-42957CE60D71}"/>
              </a:ext>
            </a:extLst>
          </p:cNvPr>
          <p:cNvGrpSpPr/>
          <p:nvPr/>
        </p:nvGrpSpPr>
        <p:grpSpPr>
          <a:xfrm>
            <a:off x="6584215" y="5696961"/>
            <a:ext cx="421342" cy="366204"/>
            <a:chOff x="3146610" y="3319365"/>
            <a:chExt cx="421342" cy="366204"/>
          </a:xfrm>
        </p:grpSpPr>
        <p:cxnSp>
          <p:nvCxnSpPr>
            <p:cNvPr id="32" name="Straight Connector 31">
              <a:extLst>
                <a:ext uri="{FF2B5EF4-FFF2-40B4-BE49-F238E27FC236}">
                  <a16:creationId xmlns:a16="http://schemas.microsoft.com/office/drawing/2014/main" id="{FC99921A-CE2A-44C6-9FA4-B369090F8BD1}"/>
                </a:ext>
              </a:extLst>
            </p:cNvPr>
            <p:cNvCxnSpPr>
              <a:cxnSpLocks/>
            </p:cNvCxnSpPr>
            <p:nvPr/>
          </p:nvCxnSpPr>
          <p:spPr>
            <a:xfrm flipH="1">
              <a:off x="3146610" y="3319365"/>
              <a:ext cx="421342" cy="366204"/>
            </a:xfrm>
            <a:prstGeom prst="line">
              <a:avLst/>
            </a:prstGeom>
            <a:ln w="76200">
              <a:solidFill>
                <a:srgbClr val="FF0000"/>
              </a:solidFill>
            </a:ln>
          </p:spPr>
          <p:style>
            <a:lnRef idx="1">
              <a:schemeClr val="accent5"/>
            </a:lnRef>
            <a:fillRef idx="0">
              <a:schemeClr val="accent5"/>
            </a:fillRef>
            <a:effectRef idx="0">
              <a:schemeClr val="accent5"/>
            </a:effectRef>
            <a:fontRef idx="minor">
              <a:schemeClr val="tx1"/>
            </a:fontRef>
          </p:style>
        </p:cxnSp>
        <p:cxnSp>
          <p:nvCxnSpPr>
            <p:cNvPr id="34" name="Straight Connector 33">
              <a:extLst>
                <a:ext uri="{FF2B5EF4-FFF2-40B4-BE49-F238E27FC236}">
                  <a16:creationId xmlns:a16="http://schemas.microsoft.com/office/drawing/2014/main" id="{6D6C45EE-6F58-4D90-8CD1-21C78A6C5158}"/>
                </a:ext>
              </a:extLst>
            </p:cNvPr>
            <p:cNvCxnSpPr>
              <a:cxnSpLocks/>
            </p:cNvCxnSpPr>
            <p:nvPr/>
          </p:nvCxnSpPr>
          <p:spPr>
            <a:xfrm>
              <a:off x="3146610" y="3319365"/>
              <a:ext cx="421342" cy="366204"/>
            </a:xfrm>
            <a:prstGeom prst="line">
              <a:avLst/>
            </a:prstGeom>
            <a:ln w="76200">
              <a:solidFill>
                <a:srgbClr val="FF0000"/>
              </a:solidFill>
            </a:ln>
          </p:spPr>
          <p:style>
            <a:lnRef idx="1">
              <a:schemeClr val="accent5"/>
            </a:lnRef>
            <a:fillRef idx="0">
              <a:schemeClr val="accent5"/>
            </a:fillRef>
            <a:effectRef idx="0">
              <a:schemeClr val="accent5"/>
            </a:effectRef>
            <a:fontRef idx="minor">
              <a:schemeClr val="tx1"/>
            </a:fontRef>
          </p:style>
        </p:cxnSp>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12D7E204-2FE3-4A1F-B026-B57990FFC55D}"/>
                  </a:ext>
                </a:extLst>
              </p:cNvPr>
              <p:cNvSpPr txBox="1"/>
              <p:nvPr/>
            </p:nvSpPr>
            <p:spPr>
              <a:xfrm>
                <a:off x="8202344" y="2092848"/>
                <a:ext cx="3859130" cy="3970318"/>
              </a:xfrm>
              <a:prstGeom prst="rect">
                <a:avLst/>
              </a:prstGeom>
              <a:noFill/>
            </p:spPr>
            <p:txBody>
              <a:bodyPr wrap="square">
                <a:spAutoFit/>
              </a:bodyPr>
              <a:lstStyle/>
              <a:p>
                <a:r>
                  <a:rPr lang="en-US" dirty="0"/>
                  <a:t>Too soft!  The force </a:t>
                </a:r>
                <a14:m>
                  <m:oMath xmlns:m="http://schemas.openxmlformats.org/officeDocument/2006/math">
                    <m:r>
                      <a:rPr lang="en-US" b="0" i="1" smtClean="0">
                        <a:latin typeface="Cambria Math" panose="02040503050406030204" pitchFamily="18" charset="0"/>
                      </a:rPr>
                      <m:t>𝐹</m:t>
                    </m:r>
                  </m:oMath>
                </a14:m>
                <a:r>
                  <a:rPr lang="en-US" dirty="0"/>
                  <a:t> causes an element to </a:t>
                </a:r>
                <a:r>
                  <a:rPr lang="en-US" b="1" dirty="0"/>
                  <a:t>invert</a:t>
                </a:r>
                <a:r>
                  <a:rPr lang="en-US" dirty="0"/>
                  <a:t> (effectively become inside-out).</a:t>
                </a:r>
              </a:p>
              <a:p>
                <a:endParaRPr lang="en-US" b="1" dirty="0"/>
              </a:p>
              <a:p>
                <a:r>
                  <a:rPr lang="en-US" b="1" dirty="0">
                    <a:solidFill>
                      <a:srgbClr val="FF0000"/>
                    </a:solidFill>
                  </a:rPr>
                  <a:t>This is a primary cause of the “</a:t>
                </a:r>
                <a:r>
                  <a:rPr lang="en-US" b="1" dirty="0" err="1">
                    <a:solidFill>
                      <a:srgbClr val="FF0000"/>
                    </a:solidFill>
                  </a:rPr>
                  <a:t>ComputeInternalForce</a:t>
                </a:r>
                <a:r>
                  <a:rPr lang="en-US" b="1" dirty="0">
                    <a:solidFill>
                      <a:srgbClr val="FF0000"/>
                    </a:solidFill>
                  </a:rPr>
                  <a:t>” error you may encounter.</a:t>
                </a:r>
              </a:p>
              <a:p>
                <a:endParaRPr lang="en-US" b="1" dirty="0">
                  <a:solidFill>
                    <a:srgbClr val="FF0000"/>
                  </a:solidFill>
                </a:endParaRPr>
              </a:p>
              <a:p>
                <a:r>
                  <a:rPr lang="en-US" dirty="0">
                    <a:solidFill>
                      <a:sysClr val="windowText" lastClr="000000"/>
                    </a:solidFill>
                  </a:rPr>
                  <a:t>Implicit solutions algorithms need to “search” for the solution.  Occasionally they find displacement configurations that they cannot recover from.</a:t>
                </a:r>
              </a:p>
              <a:p>
                <a:endParaRPr lang="en-US" dirty="0"/>
              </a:p>
            </p:txBody>
          </p:sp>
        </mc:Choice>
        <mc:Fallback xmlns="">
          <p:sp>
            <p:nvSpPr>
              <p:cNvPr id="35" name="TextBox 34">
                <a:extLst>
                  <a:ext uri="{FF2B5EF4-FFF2-40B4-BE49-F238E27FC236}">
                    <a16:creationId xmlns:a16="http://schemas.microsoft.com/office/drawing/2014/main" id="{12D7E204-2FE3-4A1F-B026-B57990FFC55D}"/>
                  </a:ext>
                </a:extLst>
              </p:cNvPr>
              <p:cNvSpPr txBox="1">
                <a:spLocks noRot="1" noChangeAspect="1" noMove="1" noResize="1" noEditPoints="1" noAdjustHandles="1" noChangeArrowheads="1" noChangeShapeType="1" noTextEdit="1"/>
              </p:cNvSpPr>
              <p:nvPr/>
            </p:nvSpPr>
            <p:spPr>
              <a:xfrm>
                <a:off x="8202344" y="2092848"/>
                <a:ext cx="3859130" cy="3970318"/>
              </a:xfrm>
              <a:prstGeom prst="rect">
                <a:avLst/>
              </a:prstGeom>
              <a:blipFill>
                <a:blip r:embed="rId2"/>
                <a:stretch>
                  <a:fillRect l="-1422" t="-767" r="-9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B787319-A30F-49F6-8225-39734D4535F8}"/>
                  </a:ext>
                </a:extLst>
              </p:cNvPr>
              <p:cNvSpPr txBox="1"/>
              <p:nvPr/>
            </p:nvSpPr>
            <p:spPr>
              <a:xfrm>
                <a:off x="6690178" y="3124183"/>
                <a:ext cx="20941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oMath>
                  </m:oMathPara>
                </a14:m>
                <a:endParaRPr lang="en-US" dirty="0"/>
              </a:p>
            </p:txBody>
          </p:sp>
        </mc:Choice>
        <mc:Fallback xmlns="">
          <p:sp>
            <p:nvSpPr>
              <p:cNvPr id="15" name="TextBox 14">
                <a:extLst>
                  <a:ext uri="{FF2B5EF4-FFF2-40B4-BE49-F238E27FC236}">
                    <a16:creationId xmlns:a16="http://schemas.microsoft.com/office/drawing/2014/main" id="{5B787319-A30F-49F6-8225-39734D4535F8}"/>
                  </a:ext>
                </a:extLst>
              </p:cNvPr>
              <p:cNvSpPr txBox="1">
                <a:spLocks noRot="1" noChangeAspect="1" noMove="1" noResize="1" noEditPoints="1" noAdjustHandles="1" noChangeArrowheads="1" noChangeShapeType="1" noTextEdit="1"/>
              </p:cNvSpPr>
              <p:nvPr/>
            </p:nvSpPr>
            <p:spPr>
              <a:xfrm>
                <a:off x="6690178" y="3124183"/>
                <a:ext cx="209416" cy="276999"/>
              </a:xfrm>
              <a:prstGeom prst="rect">
                <a:avLst/>
              </a:prstGeom>
              <a:blipFill>
                <a:blip r:embed="rId3"/>
                <a:stretch>
                  <a:fillRect l="-22857" r="-20000"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4F0C7C9-B789-4649-97C2-A0E960477E30}"/>
                  </a:ext>
                </a:extLst>
              </p:cNvPr>
              <p:cNvSpPr txBox="1"/>
              <p:nvPr/>
            </p:nvSpPr>
            <p:spPr>
              <a:xfrm>
                <a:off x="4337121" y="2871909"/>
                <a:ext cx="20941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oMath>
                  </m:oMathPara>
                </a14:m>
                <a:endParaRPr lang="en-US" dirty="0"/>
              </a:p>
            </p:txBody>
          </p:sp>
        </mc:Choice>
        <mc:Fallback xmlns="">
          <p:sp>
            <p:nvSpPr>
              <p:cNvPr id="37" name="TextBox 36">
                <a:extLst>
                  <a:ext uri="{FF2B5EF4-FFF2-40B4-BE49-F238E27FC236}">
                    <a16:creationId xmlns:a16="http://schemas.microsoft.com/office/drawing/2014/main" id="{C4F0C7C9-B789-4649-97C2-A0E960477E30}"/>
                  </a:ext>
                </a:extLst>
              </p:cNvPr>
              <p:cNvSpPr txBox="1">
                <a:spLocks noRot="1" noChangeAspect="1" noMove="1" noResize="1" noEditPoints="1" noAdjustHandles="1" noChangeArrowheads="1" noChangeShapeType="1" noTextEdit="1"/>
              </p:cNvSpPr>
              <p:nvPr/>
            </p:nvSpPr>
            <p:spPr>
              <a:xfrm>
                <a:off x="4337121" y="2871909"/>
                <a:ext cx="209416" cy="276999"/>
              </a:xfrm>
              <a:prstGeom prst="rect">
                <a:avLst/>
              </a:prstGeom>
              <a:blipFill>
                <a:blip r:embed="rId4"/>
                <a:stretch>
                  <a:fillRect l="-22857" r="-20000"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9010C357-3722-442D-B58C-670EBC66B284}"/>
                  </a:ext>
                </a:extLst>
              </p:cNvPr>
              <p:cNvSpPr txBox="1"/>
              <p:nvPr/>
            </p:nvSpPr>
            <p:spPr>
              <a:xfrm>
                <a:off x="1831848" y="2120360"/>
                <a:ext cx="180727"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oMath>
                  </m:oMathPara>
                </a14:m>
                <a:endParaRPr lang="en-US" dirty="0"/>
              </a:p>
            </p:txBody>
          </p:sp>
        </mc:Choice>
        <mc:Fallback xmlns="">
          <p:sp>
            <p:nvSpPr>
              <p:cNvPr id="39" name="TextBox 38">
                <a:extLst>
                  <a:ext uri="{FF2B5EF4-FFF2-40B4-BE49-F238E27FC236}">
                    <a16:creationId xmlns:a16="http://schemas.microsoft.com/office/drawing/2014/main" id="{9010C357-3722-442D-B58C-670EBC66B284}"/>
                  </a:ext>
                </a:extLst>
              </p:cNvPr>
              <p:cNvSpPr txBox="1">
                <a:spLocks noRot="1" noChangeAspect="1" noMove="1" noResize="1" noEditPoints="1" noAdjustHandles="1" noChangeArrowheads="1" noChangeShapeType="1" noTextEdit="1"/>
              </p:cNvSpPr>
              <p:nvPr/>
            </p:nvSpPr>
            <p:spPr>
              <a:xfrm>
                <a:off x="1831848" y="2120360"/>
                <a:ext cx="180727" cy="276999"/>
              </a:xfrm>
              <a:prstGeom prst="rect">
                <a:avLst/>
              </a:prstGeom>
              <a:blipFill>
                <a:blip r:embed="rId5"/>
                <a:stretch>
                  <a:fillRect l="-37931" r="-34483" b="-6667"/>
                </a:stretch>
              </a:blipFill>
            </p:spPr>
            <p:txBody>
              <a:bodyPr/>
              <a:lstStyle/>
              <a:p>
                <a:r>
                  <a:rPr lang="en-US">
                    <a:noFill/>
                  </a:rPr>
                  <a:t> </a:t>
                </a:r>
              </a:p>
            </p:txBody>
          </p:sp>
        </mc:Fallback>
      </mc:AlternateContent>
    </p:spTree>
    <p:extLst>
      <p:ext uri="{BB962C8B-B14F-4D97-AF65-F5344CB8AC3E}">
        <p14:creationId xmlns:p14="http://schemas.microsoft.com/office/powerpoint/2010/main" val="49143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362BE-0C78-40D2-9845-1241935251DC}"/>
              </a:ext>
            </a:extLst>
          </p:cNvPr>
          <p:cNvSpPr>
            <a:spLocks noGrp="1"/>
          </p:cNvSpPr>
          <p:nvPr>
            <p:ph type="title"/>
          </p:nvPr>
        </p:nvSpPr>
        <p:spPr/>
        <p:txBody>
          <a:bodyPr/>
          <a:lstStyle/>
          <a:p>
            <a:r>
              <a:rPr lang="en-US" dirty="0"/>
              <a:t>In summary…</a:t>
            </a:r>
          </a:p>
        </p:txBody>
      </p:sp>
      <p:sp>
        <p:nvSpPr>
          <p:cNvPr id="4" name="Slide Number Placeholder 3">
            <a:extLst>
              <a:ext uri="{FF2B5EF4-FFF2-40B4-BE49-F238E27FC236}">
                <a16:creationId xmlns:a16="http://schemas.microsoft.com/office/drawing/2014/main" id="{EB8E76F5-1850-4BB8-982A-8A8B690F12E3}"/>
              </a:ext>
            </a:extLst>
          </p:cNvPr>
          <p:cNvSpPr>
            <a:spLocks noGrp="1"/>
          </p:cNvSpPr>
          <p:nvPr>
            <p:ph type="sldNum" sz="quarter" idx="4"/>
          </p:nvPr>
        </p:nvSpPr>
        <p:spPr/>
        <p:txBody>
          <a:bodyPr/>
          <a:lstStyle/>
          <a:p>
            <a:pPr algn="ctr"/>
            <a:fld id="{F6B149FD-26F7-3645-B4E7-BA8B8CC5EEA8}" type="slidenum">
              <a:rPr lang="en-US" smtClean="0"/>
              <a:pPr algn="ctr"/>
              <a:t>39</a:t>
            </a:fld>
            <a:endParaRPr lang="en-US" dirty="0"/>
          </a:p>
        </p:txBody>
      </p:sp>
      <p:pic>
        <p:nvPicPr>
          <p:cNvPr id="6" name="Picture 5">
            <a:extLst>
              <a:ext uri="{FF2B5EF4-FFF2-40B4-BE49-F238E27FC236}">
                <a16:creationId xmlns:a16="http://schemas.microsoft.com/office/drawing/2014/main" id="{09F95391-4719-498B-8BFA-822602BFCCC0}"/>
              </a:ext>
            </a:extLst>
          </p:cNvPr>
          <p:cNvPicPr>
            <a:picLocks noChangeAspect="1"/>
          </p:cNvPicPr>
          <p:nvPr/>
        </p:nvPicPr>
        <p:blipFill>
          <a:blip r:embed="rId2"/>
          <a:stretch>
            <a:fillRect/>
          </a:stretch>
        </p:blipFill>
        <p:spPr>
          <a:xfrm>
            <a:off x="6461591" y="1430431"/>
            <a:ext cx="3645696" cy="3011020"/>
          </a:xfrm>
          <a:prstGeom prst="rect">
            <a:avLst/>
          </a:prstGeom>
        </p:spPr>
      </p:pic>
      <p:pic>
        <p:nvPicPr>
          <p:cNvPr id="8" name="Picture 7">
            <a:extLst>
              <a:ext uri="{FF2B5EF4-FFF2-40B4-BE49-F238E27FC236}">
                <a16:creationId xmlns:a16="http://schemas.microsoft.com/office/drawing/2014/main" id="{37EAAB6A-1DD8-4F89-8AD0-178641CCD9D6}"/>
              </a:ext>
            </a:extLst>
          </p:cNvPr>
          <p:cNvPicPr>
            <a:picLocks noChangeAspect="1"/>
          </p:cNvPicPr>
          <p:nvPr/>
        </p:nvPicPr>
        <p:blipFill>
          <a:blip r:embed="rId3"/>
          <a:stretch>
            <a:fillRect/>
          </a:stretch>
        </p:blipFill>
        <p:spPr>
          <a:xfrm>
            <a:off x="762000" y="1700492"/>
            <a:ext cx="4894570" cy="2740959"/>
          </a:xfrm>
          <a:prstGeom prst="rect">
            <a:avLst/>
          </a:prstGeom>
        </p:spPr>
      </p:pic>
      <p:sp>
        <p:nvSpPr>
          <p:cNvPr id="9" name="TextBox 8">
            <a:extLst>
              <a:ext uri="{FF2B5EF4-FFF2-40B4-BE49-F238E27FC236}">
                <a16:creationId xmlns:a16="http://schemas.microsoft.com/office/drawing/2014/main" id="{CB12EF70-3F61-4BF6-BDA6-2BD3DB9F5977}"/>
              </a:ext>
            </a:extLst>
          </p:cNvPr>
          <p:cNvSpPr txBox="1"/>
          <p:nvPr/>
        </p:nvSpPr>
        <p:spPr>
          <a:xfrm>
            <a:off x="762000" y="4527176"/>
            <a:ext cx="4894570" cy="1477328"/>
          </a:xfrm>
          <a:prstGeom prst="rect">
            <a:avLst/>
          </a:prstGeom>
          <a:noFill/>
        </p:spPr>
        <p:txBody>
          <a:bodyPr wrap="square" rtlCol="0">
            <a:spAutoFit/>
          </a:bodyPr>
          <a:lstStyle/>
          <a:p>
            <a:r>
              <a:rPr lang="en-US" b="1" dirty="0"/>
              <a:t>Explicit Solver</a:t>
            </a:r>
          </a:p>
          <a:p>
            <a:r>
              <a:rPr lang="en-US" dirty="0"/>
              <a:t>We can’t see very far ahead.</a:t>
            </a:r>
          </a:p>
          <a:p>
            <a:endParaRPr lang="en-US" dirty="0"/>
          </a:p>
          <a:p>
            <a:r>
              <a:rPr lang="en-US" dirty="0"/>
              <a:t>Take </a:t>
            </a:r>
            <a:r>
              <a:rPr lang="en-US" i="1" dirty="0"/>
              <a:t>many</a:t>
            </a:r>
            <a:r>
              <a:rPr lang="en-US" dirty="0"/>
              <a:t> small steps so you don’t run into something.</a:t>
            </a:r>
          </a:p>
        </p:txBody>
      </p:sp>
      <p:sp>
        <p:nvSpPr>
          <p:cNvPr id="10" name="TextBox 9">
            <a:extLst>
              <a:ext uri="{FF2B5EF4-FFF2-40B4-BE49-F238E27FC236}">
                <a16:creationId xmlns:a16="http://schemas.microsoft.com/office/drawing/2014/main" id="{01AD23EE-AE1B-46FD-A215-AC2C56E31BFF}"/>
              </a:ext>
            </a:extLst>
          </p:cNvPr>
          <p:cNvSpPr txBox="1"/>
          <p:nvPr/>
        </p:nvSpPr>
        <p:spPr>
          <a:xfrm>
            <a:off x="6320118" y="4527176"/>
            <a:ext cx="5495364" cy="1477328"/>
          </a:xfrm>
          <a:prstGeom prst="rect">
            <a:avLst/>
          </a:prstGeom>
          <a:noFill/>
        </p:spPr>
        <p:txBody>
          <a:bodyPr wrap="square" rtlCol="0">
            <a:spAutoFit/>
          </a:bodyPr>
          <a:lstStyle/>
          <a:p>
            <a:r>
              <a:rPr lang="en-US" b="1" dirty="0"/>
              <a:t>Implicit Solver</a:t>
            </a:r>
          </a:p>
          <a:p>
            <a:r>
              <a:rPr lang="en-US" dirty="0"/>
              <a:t>We’re blindfolded and searching for the target</a:t>
            </a:r>
          </a:p>
          <a:p>
            <a:endParaRPr lang="en-US" dirty="0"/>
          </a:p>
          <a:p>
            <a:r>
              <a:rPr lang="en-US" dirty="0"/>
              <a:t>Get to </a:t>
            </a:r>
            <a:r>
              <a:rPr lang="en-US" i="1" dirty="0"/>
              <a:t>any </a:t>
            </a:r>
            <a:r>
              <a:rPr lang="en-US" dirty="0"/>
              <a:t>solution, then take the blindfold off and check how you did.</a:t>
            </a:r>
          </a:p>
        </p:txBody>
      </p:sp>
    </p:spTree>
    <p:extLst>
      <p:ext uri="{BB962C8B-B14F-4D97-AF65-F5344CB8AC3E}">
        <p14:creationId xmlns:p14="http://schemas.microsoft.com/office/powerpoint/2010/main" val="150304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3EC5D3-8AB7-4B0F-88CB-6CF692277C6A}"/>
              </a:ext>
            </a:extLst>
          </p:cNvPr>
          <p:cNvSpPr>
            <a:spLocks noGrp="1"/>
          </p:cNvSpPr>
          <p:nvPr>
            <p:ph type="sldNum" sz="quarter" idx="4"/>
          </p:nvPr>
        </p:nvSpPr>
        <p:spPr/>
        <p:txBody>
          <a:bodyPr/>
          <a:lstStyle/>
          <a:p>
            <a:pPr algn="ctr"/>
            <a:fld id="{F6B149FD-26F7-3645-B4E7-BA8B8CC5EEA8}" type="slidenum">
              <a:rPr lang="en-US" smtClean="0"/>
              <a:pPr algn="ctr"/>
              <a:t>4</a:t>
            </a:fld>
            <a:endParaRPr lang="en-US" dirty="0"/>
          </a:p>
        </p:txBody>
      </p:sp>
      <p:pic>
        <p:nvPicPr>
          <p:cNvPr id="3" name="Picture 2">
            <a:extLst>
              <a:ext uri="{FF2B5EF4-FFF2-40B4-BE49-F238E27FC236}">
                <a16:creationId xmlns:a16="http://schemas.microsoft.com/office/drawing/2014/main" id="{734794DD-65CA-46FD-99F0-FE08D12ED4DD}"/>
              </a:ext>
            </a:extLst>
          </p:cNvPr>
          <p:cNvPicPr>
            <a:picLocks noChangeAspect="1"/>
          </p:cNvPicPr>
          <p:nvPr/>
        </p:nvPicPr>
        <p:blipFill>
          <a:blip r:embed="rId2">
            <a:alphaModFix amt="15000"/>
          </a:blip>
          <a:stretch>
            <a:fillRect/>
          </a:stretch>
        </p:blipFill>
        <p:spPr>
          <a:xfrm>
            <a:off x="0" y="471901"/>
            <a:ext cx="12192000" cy="5914198"/>
          </a:xfrm>
          <a:prstGeom prst="rect">
            <a:avLst/>
          </a:prstGeom>
        </p:spPr>
      </p:pic>
      <p:sp>
        <p:nvSpPr>
          <p:cNvPr id="4" name="Content Placeholder 4">
            <a:extLst>
              <a:ext uri="{FF2B5EF4-FFF2-40B4-BE49-F238E27FC236}">
                <a16:creationId xmlns:a16="http://schemas.microsoft.com/office/drawing/2014/main" id="{1E8F6327-5ABE-4D7A-AB53-D438E0435F74}"/>
              </a:ext>
            </a:extLst>
          </p:cNvPr>
          <p:cNvSpPr txBox="1">
            <a:spLocks/>
          </p:cNvSpPr>
          <p:nvPr/>
        </p:nvSpPr>
        <p:spPr>
          <a:xfrm>
            <a:off x="762000" y="1447799"/>
            <a:ext cx="10553699" cy="4648201"/>
          </a:xfrm>
          <a:prstGeom prst="rect">
            <a:avLst/>
          </a:prstGeom>
        </p:spPr>
        <p:txBody>
          <a:bodyPr/>
          <a:lst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22860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85800" indent="-228600" algn="l" defTabSz="914354" rtl="0" eaLnBrk="1" latinLnBrk="0" hangingPunct="0">
              <a:lnSpc>
                <a:spcPct val="100000"/>
              </a:lnSpc>
              <a:spcBef>
                <a:spcPts val="200"/>
              </a:spcBef>
              <a:spcAft>
                <a:spcPts val="400"/>
              </a:spcAft>
              <a:buClr>
                <a:schemeClr val="accent3"/>
              </a:buClr>
              <a:buFont typeface="Wingdings" pitchFamily="2" charset="2"/>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914400" indent="-228600" algn="l" defTabSz="914354" rtl="0" eaLnBrk="1" latinLnBrk="0" hangingPunct="0">
              <a:lnSpc>
                <a:spcPct val="100000"/>
              </a:lnSpc>
              <a:spcBef>
                <a:spcPts val="200"/>
              </a:spcBef>
              <a:spcAft>
                <a:spcPts val="400"/>
              </a:spcAft>
              <a:buClr>
                <a:schemeClr val="accent2"/>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143000" indent="-228600" algn="l" defTabSz="914354" rtl="0" eaLnBrk="1" latinLnBrk="0" hangingPunct="0">
              <a:lnSpc>
                <a:spcPct val="100000"/>
              </a:lnSpc>
              <a:spcBef>
                <a:spcPts val="200"/>
              </a:spcBef>
              <a:spcAft>
                <a:spcPts val="400"/>
              </a:spcAft>
              <a:buClr>
                <a:schemeClr val="accent6"/>
              </a:buClr>
              <a:buFont typeface="Wingdings" pitchFamily="2" charset="2"/>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dirty="0"/>
              <a:t>By a show of hands …</a:t>
            </a:r>
          </a:p>
          <a:p>
            <a:r>
              <a:rPr lang="en-US" dirty="0"/>
              <a:t>Do you have experience with both </a:t>
            </a:r>
            <a:r>
              <a:rPr lang="en-US" b="1" dirty="0"/>
              <a:t>explicit and implicit </a:t>
            </a:r>
            <a:r>
              <a:rPr lang="en-US" dirty="0"/>
              <a:t>numerical integration methods?</a:t>
            </a:r>
          </a:p>
          <a:p>
            <a:r>
              <a:rPr lang="en-US" dirty="0"/>
              <a:t>Have you ever </a:t>
            </a:r>
            <a:r>
              <a:rPr lang="en-US" b="1" dirty="0"/>
              <a:t>programmed finite element methods?</a:t>
            </a:r>
          </a:p>
          <a:p>
            <a:r>
              <a:rPr lang="en-US" dirty="0"/>
              <a:t>Have you used </a:t>
            </a:r>
            <a:r>
              <a:rPr lang="en-US" b="1" dirty="0"/>
              <a:t>nonlinear solution methods </a:t>
            </a:r>
            <a:r>
              <a:rPr lang="en-US" dirty="0"/>
              <a:t>before?</a:t>
            </a:r>
          </a:p>
          <a:p>
            <a:r>
              <a:rPr lang="en-US" dirty="0"/>
              <a:t>Have you used </a:t>
            </a:r>
            <a:r>
              <a:rPr lang="en-US" b="1" dirty="0"/>
              <a:t>implicit FEM solvers in other codes</a:t>
            </a:r>
            <a:r>
              <a:rPr lang="en-US" dirty="0"/>
              <a:t>?</a:t>
            </a:r>
            <a:endParaRPr lang="en-US" b="1" dirty="0"/>
          </a:p>
          <a:p>
            <a:r>
              <a:rPr lang="en-US" dirty="0"/>
              <a:t>I’ve used other codes, </a:t>
            </a:r>
            <a:r>
              <a:rPr lang="en-US" b="1" dirty="0"/>
              <a:t>but I don’t know what kind of solver </a:t>
            </a:r>
            <a:r>
              <a:rPr lang="en-US" dirty="0"/>
              <a:t>they used?</a:t>
            </a:r>
          </a:p>
        </p:txBody>
      </p:sp>
      <p:sp>
        <p:nvSpPr>
          <p:cNvPr id="5" name="Title 2">
            <a:extLst>
              <a:ext uri="{FF2B5EF4-FFF2-40B4-BE49-F238E27FC236}">
                <a16:creationId xmlns:a16="http://schemas.microsoft.com/office/drawing/2014/main" id="{D891715C-4A79-4972-A020-0FD147A471FA}"/>
              </a:ext>
            </a:extLst>
          </p:cNvPr>
          <p:cNvSpPr txBox="1">
            <a:spLocks/>
          </p:cNvSpPr>
          <p:nvPr/>
        </p:nvSpPr>
        <p:spPr>
          <a:xfrm>
            <a:off x="762000" y="401338"/>
            <a:ext cx="10553700" cy="741662"/>
          </a:xfrm>
          <a:prstGeom prst="rect">
            <a:avLst/>
          </a:prstGeom>
        </p:spPr>
        <p:txBody>
          <a:bodyPr/>
          <a:lstStyle>
            <a:lvl1pPr algn="l" defTabSz="914354" rtl="0" eaLnBrk="1" latinLnBrk="0" hangingPunct="1">
              <a:lnSpc>
                <a:spcPct val="85000"/>
              </a:lnSpc>
              <a:spcBef>
                <a:spcPct val="0"/>
              </a:spcBef>
              <a:buNone/>
              <a:defRPr sz="2800" b="0" i="0" kern="1200" spc="100" baseline="0">
                <a:solidFill>
                  <a:schemeClr val="bg2">
                    <a:lumMod val="25000"/>
                  </a:schemeClr>
                </a:solidFill>
                <a:latin typeface="+mj-lt"/>
                <a:ea typeface="Open Sans SemiBold" panose="020B0606030504020204" pitchFamily="34" charset="0"/>
                <a:cs typeface="Open Sans SemiBold" panose="020B0606030504020204" pitchFamily="34" charset="0"/>
              </a:defRPr>
            </a:lvl1pPr>
          </a:lstStyle>
          <a:p>
            <a:r>
              <a:rPr lang="en-US" dirty="0"/>
              <a:t>Class survey</a:t>
            </a:r>
          </a:p>
        </p:txBody>
      </p:sp>
    </p:spTree>
    <p:extLst>
      <p:ext uri="{BB962C8B-B14F-4D97-AF65-F5344CB8AC3E}">
        <p14:creationId xmlns:p14="http://schemas.microsoft.com/office/powerpoint/2010/main" val="32503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91080E0-1AF8-4F9D-9C35-434D3504F481}"/>
              </a:ext>
            </a:extLst>
          </p:cNvPr>
          <p:cNvSpPr>
            <a:spLocks noGrp="1"/>
          </p:cNvSpPr>
          <p:nvPr>
            <p:ph type="subTitle" idx="1"/>
          </p:nvPr>
        </p:nvSpPr>
        <p:spPr/>
        <p:txBody>
          <a:bodyPr/>
          <a:lstStyle/>
          <a:p>
            <a:r>
              <a:rPr lang="en-US" dirty="0"/>
              <a:t>And how iterative solution can help!</a:t>
            </a:r>
          </a:p>
        </p:txBody>
      </p:sp>
      <p:sp>
        <p:nvSpPr>
          <p:cNvPr id="7" name="Title 6">
            <a:extLst>
              <a:ext uri="{FF2B5EF4-FFF2-40B4-BE49-F238E27FC236}">
                <a16:creationId xmlns:a16="http://schemas.microsoft.com/office/drawing/2014/main" id="{0BCABFF9-6EC1-4552-A966-1B284FA0E6F8}"/>
              </a:ext>
            </a:extLst>
          </p:cNvPr>
          <p:cNvSpPr>
            <a:spLocks noGrp="1"/>
          </p:cNvSpPr>
          <p:nvPr>
            <p:ph type="ctrTitle"/>
          </p:nvPr>
        </p:nvSpPr>
        <p:spPr/>
        <p:txBody>
          <a:bodyPr/>
          <a:lstStyle/>
          <a:p>
            <a:r>
              <a:rPr lang="en-US" dirty="0"/>
              <a:t>MODULE 3:</a:t>
            </a:r>
            <a:br>
              <a:rPr lang="en-US" dirty="0"/>
            </a:br>
            <a:r>
              <a:rPr lang="en-US" dirty="0"/>
              <a:t>Back to Basics – Part 2:</a:t>
            </a:r>
            <a:br>
              <a:rPr lang="en-US" dirty="0"/>
            </a:br>
            <a:r>
              <a:rPr lang="en-US" dirty="0"/>
              <a:t>The Nonlinearity Problem</a:t>
            </a:r>
          </a:p>
        </p:txBody>
      </p:sp>
    </p:spTree>
    <p:extLst>
      <p:ext uri="{BB962C8B-B14F-4D97-AF65-F5344CB8AC3E}">
        <p14:creationId xmlns:p14="http://schemas.microsoft.com/office/powerpoint/2010/main" val="43147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Section overview</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41</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1335741" y="1283273"/>
            <a:ext cx="9144000" cy="2462817"/>
            <a:chOff x="575953" y="1253529"/>
            <a:chExt cx="5883215" cy="1695224"/>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9"/>
              <a:ext cx="5883215" cy="137386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marL="285750" indent="-285750">
                <a:spcAft>
                  <a:spcPts val="1200"/>
                </a:spcAft>
                <a:buFont typeface="Arial" panose="020B0604020202020204" pitchFamily="34" charset="0"/>
                <a:buChar char="•"/>
              </a:pPr>
              <a:r>
                <a:rPr lang="en-US" dirty="0"/>
                <a:t>Explore what nonlinearity means for solution techniques</a:t>
              </a:r>
            </a:p>
            <a:p>
              <a:pPr marL="285750" indent="-285750">
                <a:spcAft>
                  <a:spcPts val="1200"/>
                </a:spcAft>
                <a:buFont typeface="Arial" panose="020B0604020202020204" pitchFamily="34" charset="0"/>
                <a:buChar char="•"/>
              </a:pPr>
              <a:r>
                <a:rPr lang="en-US" dirty="0"/>
                <a:t>Extend our mass-spring example to include nonlinearity</a:t>
              </a:r>
            </a:p>
            <a:p>
              <a:pPr marL="285750" indent="-285750">
                <a:spcAft>
                  <a:spcPts val="1200"/>
                </a:spcAft>
                <a:buFont typeface="Arial" panose="020B0604020202020204" pitchFamily="34" charset="0"/>
                <a:buChar char="•"/>
              </a:pPr>
              <a:r>
                <a:rPr lang="en-US" dirty="0"/>
                <a:t>Solve our 1D example in MATLAB iteratively</a:t>
              </a:r>
            </a:p>
            <a:p>
              <a:pPr marL="285750" indent="-285750">
                <a:spcAft>
                  <a:spcPts val="1200"/>
                </a:spcAft>
                <a:buFont typeface="Arial" panose="020B0604020202020204" pitchFamily="34" charset="0"/>
                <a:buChar char="•"/>
              </a:pPr>
              <a:r>
                <a:rPr lang="en-US" dirty="0"/>
                <a:t>Learn about SIERRA’s iterative solvers</a:t>
              </a:r>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n-US" dirty="0"/>
                <a:t>We will …</a:t>
              </a:r>
            </a:p>
          </p:txBody>
        </p:sp>
      </p:grpSp>
    </p:spTree>
    <p:extLst>
      <p:ext uri="{BB962C8B-B14F-4D97-AF65-F5344CB8AC3E}">
        <p14:creationId xmlns:p14="http://schemas.microsoft.com/office/powerpoint/2010/main" val="135399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6EE413-2A5C-4895-9D90-36BD694E332F}"/>
              </a:ext>
            </a:extLst>
          </p:cNvPr>
          <p:cNvSpPr>
            <a:spLocks noGrp="1"/>
          </p:cNvSpPr>
          <p:nvPr>
            <p:ph type="title"/>
          </p:nvPr>
        </p:nvSpPr>
        <p:spPr/>
        <p:txBody>
          <a:bodyPr/>
          <a:lstStyle/>
          <a:p>
            <a:r>
              <a:rPr lang="en-US" dirty="0"/>
              <a:t>Nonlinearity comes in all shapes and sizes</a:t>
            </a:r>
            <a:br>
              <a:rPr lang="en-US" dirty="0"/>
            </a:br>
            <a:r>
              <a:rPr lang="en-US" dirty="0"/>
              <a:t>					</a:t>
            </a:r>
            <a:r>
              <a:rPr lang="en-US" sz="2000" dirty="0"/>
              <a:t>(and it makes solving a lot harder)</a:t>
            </a:r>
            <a:endParaRPr lang="en-US" dirty="0"/>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fld id="{F6B149FD-26F7-3645-B4E7-BA8B8CC5EEA8}" type="slidenum">
              <a:rPr lang="en-US" smtClean="0"/>
              <a:pPr/>
              <a:t>42</a:t>
            </a:fld>
            <a:endParaRPr lang="en-US" dirty="0"/>
          </a:p>
        </p:txBody>
      </p:sp>
      <p:pic>
        <p:nvPicPr>
          <p:cNvPr id="6" name="Picture 5">
            <a:extLst>
              <a:ext uri="{FF2B5EF4-FFF2-40B4-BE49-F238E27FC236}">
                <a16:creationId xmlns:a16="http://schemas.microsoft.com/office/drawing/2014/main" id="{A2AA9DA0-7FB3-4319-8578-60B2B59520A0}"/>
              </a:ext>
            </a:extLst>
          </p:cNvPr>
          <p:cNvPicPr>
            <a:picLocks noChangeAspect="1"/>
          </p:cNvPicPr>
          <p:nvPr/>
        </p:nvPicPr>
        <p:blipFill>
          <a:blip r:embed="rId2"/>
          <a:stretch>
            <a:fillRect/>
          </a:stretch>
        </p:blipFill>
        <p:spPr>
          <a:xfrm>
            <a:off x="673792" y="3270574"/>
            <a:ext cx="3475153" cy="23172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A05E81E9-C7C9-406A-8592-D5D6FFB69CE3}"/>
              </a:ext>
            </a:extLst>
          </p:cNvPr>
          <p:cNvPicPr>
            <a:picLocks noChangeAspect="1"/>
          </p:cNvPicPr>
          <p:nvPr/>
        </p:nvPicPr>
        <p:blipFill>
          <a:blip r:embed="rId3"/>
          <a:stretch>
            <a:fillRect/>
          </a:stretch>
        </p:blipFill>
        <p:spPr>
          <a:xfrm>
            <a:off x="5020086" y="2477499"/>
            <a:ext cx="2226768" cy="3455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C5344575-BB6A-46FB-87BD-5CE36CC3B884}"/>
              </a:ext>
            </a:extLst>
          </p:cNvPr>
          <p:cNvSpPr txBox="1"/>
          <p:nvPr/>
        </p:nvSpPr>
        <p:spPr>
          <a:xfrm>
            <a:off x="569613" y="1895516"/>
            <a:ext cx="3259633" cy="1200329"/>
          </a:xfrm>
          <a:prstGeom prst="rect">
            <a:avLst/>
          </a:prstGeom>
          <a:noFill/>
        </p:spPr>
        <p:txBody>
          <a:bodyPr wrap="square" rtlCol="0">
            <a:spAutoFit/>
          </a:bodyPr>
          <a:lstStyle/>
          <a:p>
            <a:r>
              <a:rPr lang="en-US" b="1" dirty="0"/>
              <a:t>Material Nonlinearity </a:t>
            </a:r>
          </a:p>
          <a:p>
            <a:r>
              <a:rPr lang="en-US" dirty="0"/>
              <a:t>Constitutive laws that cannot be expressed with linear operators</a:t>
            </a:r>
          </a:p>
        </p:txBody>
      </p:sp>
      <p:sp>
        <p:nvSpPr>
          <p:cNvPr id="11" name="TextBox 10">
            <a:extLst>
              <a:ext uri="{FF2B5EF4-FFF2-40B4-BE49-F238E27FC236}">
                <a16:creationId xmlns:a16="http://schemas.microsoft.com/office/drawing/2014/main" id="{0EDF8246-9E80-4494-9883-E97CF3712A7F}"/>
              </a:ext>
            </a:extLst>
          </p:cNvPr>
          <p:cNvSpPr txBox="1"/>
          <p:nvPr/>
        </p:nvSpPr>
        <p:spPr>
          <a:xfrm>
            <a:off x="4148945" y="1554169"/>
            <a:ext cx="4127194" cy="923330"/>
          </a:xfrm>
          <a:prstGeom prst="rect">
            <a:avLst/>
          </a:prstGeom>
          <a:noFill/>
        </p:spPr>
        <p:txBody>
          <a:bodyPr wrap="square" rtlCol="0">
            <a:spAutoFit/>
          </a:bodyPr>
          <a:lstStyle/>
          <a:p>
            <a:r>
              <a:rPr lang="en-US" b="1" dirty="0"/>
              <a:t>Large Deformations and Rotations</a:t>
            </a:r>
          </a:p>
          <a:p>
            <a:r>
              <a:rPr lang="en-US" dirty="0"/>
              <a:t>Cause nonlinear terms in governing equations</a:t>
            </a:r>
          </a:p>
        </p:txBody>
      </p:sp>
      <p:pic>
        <p:nvPicPr>
          <p:cNvPr id="13" name="Picture 12">
            <a:extLst>
              <a:ext uri="{FF2B5EF4-FFF2-40B4-BE49-F238E27FC236}">
                <a16:creationId xmlns:a16="http://schemas.microsoft.com/office/drawing/2014/main" id="{72F41801-E9A4-4E18-8D13-CB23618348C4}"/>
              </a:ext>
            </a:extLst>
          </p:cNvPr>
          <p:cNvPicPr>
            <a:picLocks noChangeAspect="1"/>
          </p:cNvPicPr>
          <p:nvPr/>
        </p:nvPicPr>
        <p:blipFill>
          <a:blip r:embed="rId4"/>
          <a:stretch>
            <a:fillRect/>
          </a:stretch>
        </p:blipFill>
        <p:spPr>
          <a:xfrm>
            <a:off x="8276139" y="3400829"/>
            <a:ext cx="3346248" cy="24963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 name="TextBox 13">
            <a:extLst>
              <a:ext uri="{FF2B5EF4-FFF2-40B4-BE49-F238E27FC236}">
                <a16:creationId xmlns:a16="http://schemas.microsoft.com/office/drawing/2014/main" id="{7EE26198-CEBF-41EE-B5EC-8B493B47AA8F}"/>
              </a:ext>
            </a:extLst>
          </p:cNvPr>
          <p:cNvSpPr txBox="1"/>
          <p:nvPr/>
        </p:nvSpPr>
        <p:spPr>
          <a:xfrm>
            <a:off x="8659906" y="2150253"/>
            <a:ext cx="3128682" cy="923330"/>
          </a:xfrm>
          <a:prstGeom prst="rect">
            <a:avLst/>
          </a:prstGeom>
          <a:noFill/>
        </p:spPr>
        <p:txBody>
          <a:bodyPr wrap="square" rtlCol="0">
            <a:spAutoFit/>
          </a:bodyPr>
          <a:lstStyle/>
          <a:p>
            <a:r>
              <a:rPr lang="en-US" b="1" dirty="0"/>
              <a:t>Material failure</a:t>
            </a:r>
          </a:p>
          <a:p>
            <a:r>
              <a:rPr lang="en-US" dirty="0"/>
              <a:t>Fracture and/or removal of material during analysis</a:t>
            </a:r>
          </a:p>
        </p:txBody>
      </p:sp>
      <p:sp>
        <p:nvSpPr>
          <p:cNvPr id="15" name="TextBox 14">
            <a:extLst>
              <a:ext uri="{FF2B5EF4-FFF2-40B4-BE49-F238E27FC236}">
                <a16:creationId xmlns:a16="http://schemas.microsoft.com/office/drawing/2014/main" id="{1D4CA0F0-096C-439F-BBC4-791689AB0F65}"/>
              </a:ext>
            </a:extLst>
          </p:cNvPr>
          <p:cNvSpPr txBox="1"/>
          <p:nvPr/>
        </p:nvSpPr>
        <p:spPr>
          <a:xfrm>
            <a:off x="3415553" y="6155625"/>
            <a:ext cx="7790722" cy="369332"/>
          </a:xfrm>
          <a:prstGeom prst="rect">
            <a:avLst/>
          </a:prstGeom>
          <a:noFill/>
        </p:spPr>
        <p:txBody>
          <a:bodyPr wrap="square" rtlCol="0">
            <a:spAutoFit/>
          </a:bodyPr>
          <a:lstStyle/>
          <a:p>
            <a:r>
              <a:rPr lang="en-US" b="1" dirty="0"/>
              <a:t>… and contact, constraints, buckling, …. the list goes on.</a:t>
            </a:r>
          </a:p>
        </p:txBody>
      </p:sp>
    </p:spTree>
    <p:extLst>
      <p:ext uri="{BB962C8B-B14F-4D97-AF65-F5344CB8AC3E}">
        <p14:creationId xmlns:p14="http://schemas.microsoft.com/office/powerpoint/2010/main" val="265382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01C6D-2DF9-4998-A990-5D80D7B84B34}"/>
              </a:ext>
            </a:extLst>
          </p:cNvPr>
          <p:cNvSpPr>
            <a:spLocks noGrp="1"/>
          </p:cNvSpPr>
          <p:nvPr>
            <p:ph type="title"/>
          </p:nvPr>
        </p:nvSpPr>
        <p:spPr/>
        <p:txBody>
          <a:bodyPr/>
          <a:lstStyle/>
          <a:p>
            <a:r>
              <a:rPr lang="en-US" dirty="0"/>
              <a:t>Nonlinearity in our 2DOF spring-mass system</a:t>
            </a:r>
          </a:p>
        </p:txBody>
      </p:sp>
      <p:sp>
        <p:nvSpPr>
          <p:cNvPr id="4" name="Slide Number Placeholder 3">
            <a:extLst>
              <a:ext uri="{FF2B5EF4-FFF2-40B4-BE49-F238E27FC236}">
                <a16:creationId xmlns:a16="http://schemas.microsoft.com/office/drawing/2014/main" id="{4E2EEF48-21EF-4AAB-A67F-82A0E005B546}"/>
              </a:ext>
            </a:extLst>
          </p:cNvPr>
          <p:cNvSpPr>
            <a:spLocks noGrp="1"/>
          </p:cNvSpPr>
          <p:nvPr>
            <p:ph type="sldNum" sz="quarter" idx="4"/>
          </p:nvPr>
        </p:nvSpPr>
        <p:spPr/>
        <p:txBody>
          <a:bodyPr/>
          <a:lstStyle/>
          <a:p>
            <a:pPr algn="ctr"/>
            <a:fld id="{F6B149FD-26F7-3645-B4E7-BA8B8CC5EEA8}" type="slidenum">
              <a:rPr lang="en-US" smtClean="0"/>
              <a:pPr algn="ctr"/>
              <a:t>43</a:t>
            </a:fld>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5999D4D-E89C-42FA-9002-2E519B13F869}"/>
                  </a:ext>
                </a:extLst>
              </p:cNvPr>
              <p:cNvSpPr txBox="1"/>
              <p:nvPr/>
            </p:nvSpPr>
            <p:spPr>
              <a:xfrm>
                <a:off x="5795336" y="1745899"/>
                <a:ext cx="4450015"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𝑚</m:t>
                          </m:r>
                        </m:e>
                        <m:sub>
                          <m:r>
                            <a:rPr lang="en-US" b="0" i="1" smtClean="0">
                              <a:ln>
                                <a:noFill/>
                              </a:ln>
                              <a:latin typeface="Cambria Math" panose="02040503050406030204" pitchFamily="18" charset="0"/>
                            </a:rPr>
                            <m:t>1</m:t>
                          </m:r>
                        </m:sub>
                      </m:sSub>
                      <m:sSub>
                        <m:sSubPr>
                          <m:ctrlPr>
                            <a:rPr lang="en-US" b="0" i="1" smtClean="0">
                              <a:ln>
                                <a:noFill/>
                              </a:ln>
                              <a:latin typeface="Cambria Math" panose="02040503050406030204" pitchFamily="18" charset="0"/>
                            </a:rPr>
                          </m:ctrlPr>
                        </m:sSubPr>
                        <m:e>
                          <m:acc>
                            <m:accPr>
                              <m:chr m:val="̈"/>
                              <m:ctrlPr>
                                <a:rPr lang="en-US" b="0" i="1" smtClean="0">
                                  <a:ln>
                                    <a:noFill/>
                                  </a:ln>
                                  <a:latin typeface="Cambria Math" panose="02040503050406030204" pitchFamily="18" charset="0"/>
                                </a:rPr>
                              </m:ctrlPr>
                            </m:accPr>
                            <m:e>
                              <m:r>
                                <a:rPr lang="en-US" b="0" i="1" smtClean="0">
                                  <a:ln>
                                    <a:noFill/>
                                  </a:ln>
                                  <a:latin typeface="Cambria Math" panose="02040503050406030204" pitchFamily="18" charset="0"/>
                                </a:rPr>
                                <m:t>𝑢</m:t>
                              </m:r>
                            </m:e>
                          </m:acc>
                        </m:e>
                        <m:sub>
                          <m:r>
                            <a:rPr lang="en-US" b="0" i="1" smtClean="0">
                              <a:ln>
                                <a:noFill/>
                              </a:ln>
                              <a:latin typeface="Cambria Math" panose="02040503050406030204" pitchFamily="18" charset="0"/>
                            </a:rPr>
                            <m:t>1</m:t>
                          </m:r>
                        </m:sub>
                      </m:sSub>
                      <m:r>
                        <a:rPr lang="en-US" b="0" i="1" smtClean="0">
                          <a:ln>
                            <a:noFill/>
                          </a:ln>
                          <a:latin typeface="Cambria Math" panose="02040503050406030204" pitchFamily="18" charset="0"/>
                        </a:rPr>
                        <m:t>+</m:t>
                      </m:r>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𝑘</m:t>
                          </m:r>
                        </m:e>
                        <m:sub>
                          <m:r>
                            <a:rPr lang="en-US" b="0" i="1" smtClean="0">
                              <a:ln>
                                <a:noFill/>
                              </a:ln>
                              <a:latin typeface="Cambria Math" panose="02040503050406030204" pitchFamily="18" charset="0"/>
                            </a:rPr>
                            <m:t>1</m:t>
                          </m:r>
                        </m:sub>
                      </m:sSub>
                      <m:d>
                        <m:dPr>
                          <m:ctrlPr>
                            <a:rPr lang="en-US" b="0" i="1" smtClean="0">
                              <a:ln>
                                <a:noFill/>
                              </a:ln>
                              <a:latin typeface="Cambria Math" panose="02040503050406030204" pitchFamily="18" charset="0"/>
                            </a:rPr>
                          </m:ctrlPr>
                        </m:dPr>
                        <m:e>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𝑢</m:t>
                              </m:r>
                            </m:e>
                            <m:sub>
                              <m:r>
                                <a:rPr lang="en-US" b="0" i="1" smtClean="0">
                                  <a:ln>
                                    <a:noFill/>
                                  </a:ln>
                                  <a:latin typeface="Cambria Math" panose="02040503050406030204" pitchFamily="18" charset="0"/>
                                </a:rPr>
                                <m:t>1</m:t>
                              </m:r>
                            </m:sub>
                          </m:sSub>
                          <m:r>
                            <a:rPr lang="en-US" b="0" i="1" smtClean="0">
                              <a:ln>
                                <a:noFill/>
                              </a:ln>
                              <a:latin typeface="Cambria Math" panose="02040503050406030204" pitchFamily="18" charset="0"/>
                            </a:rPr>
                            <m:t>−</m:t>
                          </m:r>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𝑢</m:t>
                              </m:r>
                            </m:e>
                            <m:sub>
                              <m:r>
                                <a:rPr lang="en-US" b="0" i="1" smtClean="0">
                                  <a:ln>
                                    <a:noFill/>
                                  </a:ln>
                                  <a:latin typeface="Cambria Math" panose="02040503050406030204" pitchFamily="18" charset="0"/>
                                </a:rPr>
                                <m:t>2</m:t>
                              </m:r>
                            </m:sub>
                          </m:sSub>
                        </m:e>
                      </m:d>
                      <m:r>
                        <a:rPr lang="en-US" i="1">
                          <a:latin typeface="Cambria Math" panose="02040503050406030204" pitchFamily="18" charset="0"/>
                        </a:rPr>
                        <m:t>+</m:t>
                      </m:r>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𝑘</m:t>
                          </m:r>
                        </m:e>
                        <m:sub>
                          <m:r>
                            <a:rPr lang="en-US" b="0" i="1" smtClean="0">
                              <a:solidFill>
                                <a:srgbClr val="FF0000"/>
                              </a:solidFill>
                              <a:latin typeface="Cambria Math" panose="02040503050406030204" pitchFamily="18" charset="0"/>
                            </a:rPr>
                            <m:t>3</m:t>
                          </m:r>
                        </m:sub>
                      </m:sSub>
                      <m:sSup>
                        <m:sSupPr>
                          <m:ctrlPr>
                            <a:rPr lang="en-US" b="0" i="1" smtClean="0">
                              <a:solidFill>
                                <a:srgbClr val="FF0000"/>
                              </a:solidFill>
                              <a:latin typeface="Cambria Math" panose="02040503050406030204" pitchFamily="18" charset="0"/>
                            </a:rPr>
                          </m:ctrlPr>
                        </m:sSupPr>
                        <m:e>
                          <m:d>
                            <m:dPr>
                              <m:ctrlPr>
                                <a:rPr lang="en-US" i="1">
                                  <a:solidFill>
                                    <a:srgbClr val="FF0000"/>
                                  </a:solidFill>
                                  <a:latin typeface="Cambria Math" panose="02040503050406030204" pitchFamily="18" charset="0"/>
                                </a:rPr>
                              </m:ctrlPr>
                            </m:dPr>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𝑢</m:t>
                                  </m:r>
                                </m:e>
                                <m:sub>
                                  <m:r>
                                    <a:rPr lang="en-US" i="1">
                                      <a:solidFill>
                                        <a:srgbClr val="FF0000"/>
                                      </a:solidFill>
                                      <a:latin typeface="Cambria Math" panose="02040503050406030204" pitchFamily="18" charset="0"/>
                                    </a:rPr>
                                    <m:t>1</m:t>
                                  </m:r>
                                </m:sub>
                              </m:sSub>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𝑢</m:t>
                                  </m:r>
                                </m:e>
                                <m:sub>
                                  <m:r>
                                    <a:rPr lang="en-US" i="1">
                                      <a:solidFill>
                                        <a:srgbClr val="FF0000"/>
                                      </a:solidFill>
                                      <a:latin typeface="Cambria Math" panose="02040503050406030204" pitchFamily="18" charset="0"/>
                                    </a:rPr>
                                    <m:t>2</m:t>
                                  </m:r>
                                </m:sub>
                              </m:sSub>
                            </m:e>
                          </m:d>
                        </m:e>
                        <m:sup>
                          <m:r>
                            <a:rPr lang="en-US" b="0" i="1" smtClean="0">
                              <a:solidFill>
                                <a:srgbClr val="FF0000"/>
                              </a:solidFill>
                              <a:latin typeface="Cambria Math" panose="02040503050406030204" pitchFamily="18" charset="0"/>
                            </a:rPr>
                            <m:t>3</m:t>
                          </m:r>
                        </m:sup>
                      </m:sSup>
                      <m:r>
                        <a:rPr lang="en-US" b="0" i="1" smtClean="0">
                          <a:ln>
                            <a:noFill/>
                          </a:ln>
                          <a:latin typeface="Cambria Math" panose="02040503050406030204" pitchFamily="18" charset="0"/>
                        </a:rPr>
                        <m:t>=−</m:t>
                      </m:r>
                      <m:r>
                        <a:rPr lang="en-US" b="0" i="1" smtClean="0">
                          <a:ln>
                            <a:noFill/>
                          </a:ln>
                          <a:latin typeface="Cambria Math" panose="02040503050406030204" pitchFamily="18" charset="0"/>
                        </a:rPr>
                        <m:t>𝐹</m:t>
                      </m:r>
                    </m:oMath>
                  </m:oMathPara>
                </a14:m>
                <a:endParaRPr lang="en-US" dirty="0">
                  <a:ln>
                    <a:noFill/>
                  </a:ln>
                </a:endParaRPr>
              </a:p>
            </p:txBody>
          </p:sp>
        </mc:Choice>
        <mc:Fallback xmlns="">
          <p:sp>
            <p:nvSpPr>
              <p:cNvPr id="5" name="TextBox 4">
                <a:extLst>
                  <a:ext uri="{FF2B5EF4-FFF2-40B4-BE49-F238E27FC236}">
                    <a16:creationId xmlns:a16="http://schemas.microsoft.com/office/drawing/2014/main" id="{85999D4D-E89C-42FA-9002-2E519B13F869}"/>
                  </a:ext>
                </a:extLst>
              </p:cNvPr>
              <p:cNvSpPr txBox="1">
                <a:spLocks noRot="1" noChangeAspect="1" noMove="1" noResize="1" noEditPoints="1" noAdjustHandles="1" noChangeArrowheads="1" noChangeShapeType="1" noTextEdit="1"/>
              </p:cNvSpPr>
              <p:nvPr/>
            </p:nvSpPr>
            <p:spPr>
              <a:xfrm>
                <a:off x="5795336" y="1745899"/>
                <a:ext cx="4450015" cy="369332"/>
              </a:xfrm>
              <a:prstGeom prst="rect">
                <a:avLst/>
              </a:prstGeom>
              <a:blipFill>
                <a:blip r:embed="rId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7C41D9B-E2DC-41DC-AEEF-2BB001A6B569}"/>
                  </a:ext>
                </a:extLst>
              </p:cNvPr>
              <p:cNvSpPr txBox="1"/>
              <p:nvPr/>
            </p:nvSpPr>
            <p:spPr>
              <a:xfrm>
                <a:off x="5822229" y="2150725"/>
                <a:ext cx="4960717" cy="276999"/>
              </a:xfrm>
              <a:prstGeom prst="rect">
                <a:avLst/>
              </a:prstGeom>
              <a:ln>
                <a:noFill/>
              </a:ln>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𝑚</m:t>
                          </m:r>
                        </m:e>
                        <m:sub>
                          <m:r>
                            <a:rPr lang="en-US" b="0" i="1" smtClean="0">
                              <a:ln>
                                <a:noFill/>
                              </a:ln>
                              <a:latin typeface="Cambria Math" panose="02040503050406030204" pitchFamily="18" charset="0"/>
                            </a:rPr>
                            <m:t>2</m:t>
                          </m:r>
                        </m:sub>
                      </m:sSub>
                      <m:sSub>
                        <m:sSubPr>
                          <m:ctrlPr>
                            <a:rPr lang="en-US" b="0" i="1" smtClean="0">
                              <a:ln>
                                <a:noFill/>
                              </a:ln>
                              <a:latin typeface="Cambria Math" panose="02040503050406030204" pitchFamily="18" charset="0"/>
                            </a:rPr>
                          </m:ctrlPr>
                        </m:sSubPr>
                        <m:e>
                          <m:acc>
                            <m:accPr>
                              <m:chr m:val="̈"/>
                              <m:ctrlPr>
                                <a:rPr lang="en-US" b="0" i="1" smtClean="0">
                                  <a:ln>
                                    <a:noFill/>
                                  </a:ln>
                                  <a:latin typeface="Cambria Math" panose="02040503050406030204" pitchFamily="18" charset="0"/>
                                </a:rPr>
                              </m:ctrlPr>
                            </m:accPr>
                            <m:e>
                              <m:r>
                                <a:rPr lang="en-US" b="0" i="1" smtClean="0">
                                  <a:ln>
                                    <a:noFill/>
                                  </a:ln>
                                  <a:latin typeface="Cambria Math" panose="02040503050406030204" pitchFamily="18" charset="0"/>
                                </a:rPr>
                                <m:t>𝑢</m:t>
                              </m:r>
                            </m:e>
                          </m:acc>
                        </m:e>
                        <m:sub>
                          <m:r>
                            <a:rPr lang="en-US" b="0" i="1" smtClean="0">
                              <a:ln>
                                <a:noFill/>
                              </a:ln>
                              <a:latin typeface="Cambria Math" panose="02040503050406030204" pitchFamily="18" charset="0"/>
                            </a:rPr>
                            <m:t>2</m:t>
                          </m:r>
                        </m:sub>
                      </m:sSub>
                      <m:r>
                        <a:rPr lang="en-US" b="0" i="1" smtClean="0">
                          <a:ln>
                            <a:noFill/>
                          </a:ln>
                          <a:latin typeface="Cambria Math" panose="02040503050406030204" pitchFamily="18" charset="0"/>
                        </a:rPr>
                        <m:t>+</m:t>
                      </m:r>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𝑘</m:t>
                          </m:r>
                        </m:e>
                        <m:sub>
                          <m:r>
                            <a:rPr lang="en-US" b="0" i="1" smtClean="0">
                              <a:ln>
                                <a:noFill/>
                              </a:ln>
                              <a:latin typeface="Cambria Math" panose="02040503050406030204" pitchFamily="18" charset="0"/>
                            </a:rPr>
                            <m:t>1</m:t>
                          </m:r>
                        </m:sub>
                      </m:sSub>
                      <m:d>
                        <m:dPr>
                          <m:ctrlPr>
                            <a:rPr lang="en-US" b="0" i="1" smtClean="0">
                              <a:ln>
                                <a:noFill/>
                              </a:ln>
                              <a:latin typeface="Cambria Math" panose="02040503050406030204" pitchFamily="18" charset="0"/>
                            </a:rPr>
                          </m:ctrlPr>
                        </m:dPr>
                        <m:e>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𝑢</m:t>
                              </m:r>
                            </m:e>
                            <m:sub>
                              <m:r>
                                <a:rPr lang="en-US" b="0" i="1" smtClean="0">
                                  <a:ln>
                                    <a:noFill/>
                                  </a:ln>
                                  <a:latin typeface="Cambria Math" panose="02040503050406030204" pitchFamily="18" charset="0"/>
                                </a:rPr>
                                <m:t>2</m:t>
                              </m:r>
                            </m:sub>
                          </m:sSub>
                          <m:r>
                            <a:rPr lang="en-US" b="0" i="1" smtClean="0">
                              <a:ln>
                                <a:noFill/>
                              </a:ln>
                              <a:latin typeface="Cambria Math" panose="02040503050406030204" pitchFamily="18" charset="0"/>
                            </a:rPr>
                            <m:t>−</m:t>
                          </m:r>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𝑢</m:t>
                              </m:r>
                            </m:e>
                            <m:sub>
                              <m:r>
                                <a:rPr lang="en-US" b="0" i="1" smtClean="0">
                                  <a:ln>
                                    <a:noFill/>
                                  </a:ln>
                                  <a:latin typeface="Cambria Math" panose="02040503050406030204" pitchFamily="18" charset="0"/>
                                </a:rPr>
                                <m:t>1</m:t>
                              </m:r>
                            </m:sub>
                          </m:sSub>
                        </m:e>
                      </m:d>
                      <m:r>
                        <a:rPr lang="en-US" b="0" i="1" smtClean="0">
                          <a:ln>
                            <a:noFill/>
                          </a:ln>
                          <a:latin typeface="Cambria Math" panose="02040503050406030204" pitchFamily="18" charset="0"/>
                        </a:rPr>
                        <m:t>−</m:t>
                      </m:r>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𝑘</m:t>
                          </m:r>
                        </m:e>
                        <m:sub>
                          <m:r>
                            <a:rPr lang="en-US" i="1">
                              <a:solidFill>
                                <a:srgbClr val="FF0000"/>
                              </a:solidFill>
                              <a:latin typeface="Cambria Math" panose="02040503050406030204" pitchFamily="18" charset="0"/>
                            </a:rPr>
                            <m:t>3</m:t>
                          </m:r>
                        </m:sub>
                      </m:sSub>
                      <m:sSup>
                        <m:sSupPr>
                          <m:ctrlPr>
                            <a:rPr lang="en-US" i="1">
                              <a:solidFill>
                                <a:srgbClr val="FF0000"/>
                              </a:solidFill>
                              <a:latin typeface="Cambria Math" panose="02040503050406030204" pitchFamily="18" charset="0"/>
                            </a:rPr>
                          </m:ctrlPr>
                        </m:sSupPr>
                        <m:e>
                          <m:d>
                            <m:dPr>
                              <m:ctrlPr>
                                <a:rPr lang="en-US" i="1">
                                  <a:solidFill>
                                    <a:srgbClr val="FF0000"/>
                                  </a:solidFill>
                                  <a:latin typeface="Cambria Math" panose="02040503050406030204" pitchFamily="18" charset="0"/>
                                </a:rPr>
                              </m:ctrlPr>
                            </m:dPr>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𝑢</m:t>
                                  </m:r>
                                </m:e>
                                <m:sub>
                                  <m:r>
                                    <a:rPr lang="en-US" i="1">
                                      <a:solidFill>
                                        <a:srgbClr val="FF0000"/>
                                      </a:solidFill>
                                      <a:latin typeface="Cambria Math" panose="02040503050406030204" pitchFamily="18" charset="0"/>
                                    </a:rPr>
                                    <m:t>1</m:t>
                                  </m:r>
                                </m:sub>
                              </m:sSub>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𝑢</m:t>
                                  </m:r>
                                </m:e>
                                <m:sub>
                                  <m:r>
                                    <a:rPr lang="en-US" i="1">
                                      <a:solidFill>
                                        <a:srgbClr val="FF0000"/>
                                      </a:solidFill>
                                      <a:latin typeface="Cambria Math" panose="02040503050406030204" pitchFamily="18" charset="0"/>
                                    </a:rPr>
                                    <m:t>2</m:t>
                                  </m:r>
                                </m:sub>
                              </m:sSub>
                            </m:e>
                          </m:d>
                        </m:e>
                        <m:sup>
                          <m:r>
                            <a:rPr lang="en-US" i="1">
                              <a:solidFill>
                                <a:srgbClr val="FF0000"/>
                              </a:solidFill>
                              <a:latin typeface="Cambria Math" panose="02040503050406030204" pitchFamily="18" charset="0"/>
                            </a:rPr>
                            <m:t>3</m:t>
                          </m:r>
                        </m:sup>
                      </m:sSup>
                      <m:r>
                        <a:rPr lang="en-US" b="0" i="1" smtClean="0">
                          <a:ln>
                            <a:noFill/>
                          </a:ln>
                          <a:latin typeface="Cambria Math" panose="02040503050406030204" pitchFamily="18" charset="0"/>
                        </a:rPr>
                        <m:t>+</m:t>
                      </m:r>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𝑘</m:t>
                          </m:r>
                        </m:e>
                        <m:sub>
                          <m:r>
                            <a:rPr lang="en-US" b="0" i="1" smtClean="0">
                              <a:ln>
                                <a:noFill/>
                              </a:ln>
                              <a:latin typeface="Cambria Math" panose="02040503050406030204" pitchFamily="18" charset="0"/>
                            </a:rPr>
                            <m:t>2</m:t>
                          </m:r>
                        </m:sub>
                      </m:sSub>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𝑢</m:t>
                          </m:r>
                        </m:e>
                        <m:sub>
                          <m:r>
                            <a:rPr lang="en-US" b="0" i="1" smtClean="0">
                              <a:ln>
                                <a:noFill/>
                              </a:ln>
                              <a:latin typeface="Cambria Math" panose="02040503050406030204" pitchFamily="18" charset="0"/>
                            </a:rPr>
                            <m:t>2</m:t>
                          </m:r>
                        </m:sub>
                      </m:sSub>
                      <m:r>
                        <a:rPr lang="en-US" b="0" i="1" smtClean="0">
                          <a:ln>
                            <a:noFill/>
                          </a:ln>
                          <a:latin typeface="Cambria Math" panose="02040503050406030204" pitchFamily="18" charset="0"/>
                        </a:rPr>
                        <m:t>=0</m:t>
                      </m:r>
                    </m:oMath>
                  </m:oMathPara>
                </a14:m>
                <a:endParaRPr lang="en-US" dirty="0">
                  <a:ln>
                    <a:noFill/>
                  </a:ln>
                </a:endParaRPr>
              </a:p>
            </p:txBody>
          </p:sp>
        </mc:Choice>
        <mc:Fallback xmlns="">
          <p:sp>
            <p:nvSpPr>
              <p:cNvPr id="6" name="TextBox 5">
                <a:extLst>
                  <a:ext uri="{FF2B5EF4-FFF2-40B4-BE49-F238E27FC236}">
                    <a16:creationId xmlns:a16="http://schemas.microsoft.com/office/drawing/2014/main" id="{C7C41D9B-E2DC-41DC-AEEF-2BB001A6B569}"/>
                  </a:ext>
                </a:extLst>
              </p:cNvPr>
              <p:cNvSpPr txBox="1">
                <a:spLocks noRot="1" noChangeAspect="1" noMove="1" noResize="1" noEditPoints="1" noAdjustHandles="1" noChangeArrowheads="1" noChangeShapeType="1" noTextEdit="1"/>
              </p:cNvSpPr>
              <p:nvPr/>
            </p:nvSpPr>
            <p:spPr>
              <a:xfrm>
                <a:off x="5822229" y="2150725"/>
                <a:ext cx="4960717" cy="276999"/>
              </a:xfrm>
              <a:prstGeom prst="rect">
                <a:avLst/>
              </a:prstGeom>
              <a:blipFill>
                <a:blip r:embed="rId3"/>
                <a:stretch>
                  <a:fillRect t="-2222" b="-17778"/>
                </a:stretch>
              </a:blipFill>
              <a:ln>
                <a:noFill/>
              </a:ln>
            </p:spPr>
            <p:txBody>
              <a:bodyPr/>
              <a:lstStyle/>
              <a:p>
                <a:r>
                  <a:rPr lang="en-US">
                    <a:noFill/>
                  </a:rPr>
                  <a:t> </a:t>
                </a:r>
              </a:p>
            </p:txBody>
          </p:sp>
        </mc:Fallback>
      </mc:AlternateContent>
      <p:grpSp>
        <p:nvGrpSpPr>
          <p:cNvPr id="60" name="Group 59">
            <a:extLst>
              <a:ext uri="{FF2B5EF4-FFF2-40B4-BE49-F238E27FC236}">
                <a16:creationId xmlns:a16="http://schemas.microsoft.com/office/drawing/2014/main" id="{2C6E9196-D7B0-4173-B840-7B788B684249}"/>
              </a:ext>
            </a:extLst>
          </p:cNvPr>
          <p:cNvGrpSpPr/>
          <p:nvPr/>
        </p:nvGrpSpPr>
        <p:grpSpPr>
          <a:xfrm>
            <a:off x="582303" y="1483663"/>
            <a:ext cx="4559033" cy="3511034"/>
            <a:chOff x="582303" y="1483663"/>
            <a:chExt cx="4559033" cy="3511034"/>
          </a:xfrm>
        </p:grpSpPr>
        <p:grpSp>
          <p:nvGrpSpPr>
            <p:cNvPr id="8" name="Group 7">
              <a:extLst>
                <a:ext uri="{FF2B5EF4-FFF2-40B4-BE49-F238E27FC236}">
                  <a16:creationId xmlns:a16="http://schemas.microsoft.com/office/drawing/2014/main" id="{6EF6E58E-4F20-468B-8321-5E1D472D81A8}"/>
                </a:ext>
              </a:extLst>
            </p:cNvPr>
            <p:cNvGrpSpPr/>
            <p:nvPr/>
          </p:nvGrpSpPr>
          <p:grpSpPr>
            <a:xfrm>
              <a:off x="582303" y="1483663"/>
              <a:ext cx="4559033" cy="3511034"/>
              <a:chOff x="582303" y="1483663"/>
              <a:chExt cx="4559033" cy="3511034"/>
            </a:xfrm>
          </p:grpSpPr>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8000B3F9-027E-4545-984C-8E6B73635047}"/>
                      </a:ext>
                    </a:extLst>
                  </p:cNvPr>
                  <p:cNvSpPr/>
                  <p:nvPr/>
                </p:nvSpPr>
                <p:spPr>
                  <a:xfrm>
                    <a:off x="1656272" y="2199736"/>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6" name="Rectangle 5">
                    <a:extLst>
                      <a:ext uri="{FF2B5EF4-FFF2-40B4-BE49-F238E27FC236}">
                        <a16:creationId xmlns:a16="http://schemas.microsoft.com/office/drawing/2014/main" id="{D026C237-2D13-4C08-BDC5-8F689E9E4214}"/>
                      </a:ext>
                    </a:extLst>
                  </p:cNvPr>
                  <p:cNvSpPr>
                    <a:spLocks noRot="1" noChangeAspect="1" noMove="1" noResize="1" noEditPoints="1" noAdjustHandles="1" noChangeArrowheads="1" noChangeShapeType="1" noTextEdit="1"/>
                  </p:cNvSpPr>
                  <p:nvPr/>
                </p:nvSpPr>
                <p:spPr>
                  <a:xfrm>
                    <a:off x="1656272" y="2199736"/>
                    <a:ext cx="1104181" cy="74166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1F532EEA-8985-452D-B310-94E892DE8ED5}"/>
                      </a:ext>
                    </a:extLst>
                  </p:cNvPr>
                  <p:cNvSpPr/>
                  <p:nvPr/>
                </p:nvSpPr>
                <p:spPr>
                  <a:xfrm>
                    <a:off x="1668730" y="3517314"/>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oMath>
                      </m:oMathPara>
                    </a14:m>
                    <a:endParaRPr lang="en-US" dirty="0"/>
                  </a:p>
                </p:txBody>
              </p:sp>
            </mc:Choice>
            <mc:Fallback xmlns="">
              <p:sp>
                <p:nvSpPr>
                  <p:cNvPr id="7" name="Rectangle 6">
                    <a:extLst>
                      <a:ext uri="{FF2B5EF4-FFF2-40B4-BE49-F238E27FC236}">
                        <a16:creationId xmlns:a16="http://schemas.microsoft.com/office/drawing/2014/main" id="{28BEEE40-D5D8-4D2A-95C1-8DEB77218D23}"/>
                      </a:ext>
                    </a:extLst>
                  </p:cNvPr>
                  <p:cNvSpPr>
                    <a:spLocks noRot="1" noChangeAspect="1" noMove="1" noResize="1" noEditPoints="1" noAdjustHandles="1" noChangeArrowheads="1" noChangeShapeType="1" noTextEdit="1"/>
                  </p:cNvSpPr>
                  <p:nvPr/>
                </p:nvSpPr>
                <p:spPr>
                  <a:xfrm>
                    <a:off x="1668730" y="3517314"/>
                    <a:ext cx="1104181" cy="741662"/>
                  </a:xfrm>
                  <a:prstGeom prst="rect">
                    <a:avLst/>
                  </a:prstGeom>
                  <a:blipFill>
                    <a:blip r:embed="rId5"/>
                    <a:stretch>
                      <a:fillRect/>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28FE9742-19A5-4B1D-ACAA-05A8EC583F24}"/>
                  </a:ext>
                </a:extLst>
              </p:cNvPr>
              <p:cNvGrpSpPr/>
              <p:nvPr/>
            </p:nvGrpSpPr>
            <p:grpSpPr>
              <a:xfrm>
                <a:off x="835325" y="4839422"/>
                <a:ext cx="2705819" cy="155275"/>
                <a:chOff x="762000" y="4894059"/>
                <a:chExt cx="2705819" cy="155275"/>
              </a:xfrm>
            </p:grpSpPr>
            <p:cxnSp>
              <p:nvCxnSpPr>
                <p:cNvPr id="36" name="Straight Connector 35">
                  <a:extLst>
                    <a:ext uri="{FF2B5EF4-FFF2-40B4-BE49-F238E27FC236}">
                      <a16:creationId xmlns:a16="http://schemas.microsoft.com/office/drawing/2014/main" id="{53B4EF6C-1263-4820-8B47-CB0FB3DADF84}"/>
                    </a:ext>
                  </a:extLst>
                </p:cNvPr>
                <p:cNvCxnSpPr>
                  <a:cxnSpLocks/>
                </p:cNvCxnSpPr>
                <p:nvPr/>
              </p:nvCxnSpPr>
              <p:spPr>
                <a:xfrm flipV="1">
                  <a:off x="762000" y="4894059"/>
                  <a:ext cx="2705819" cy="574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1590FE9-17D8-45B3-B2BA-BB5B83437090}"/>
                    </a:ext>
                  </a:extLst>
                </p:cNvPr>
                <p:cNvCxnSpPr>
                  <a:cxnSpLocks/>
                </p:cNvCxnSpPr>
                <p:nvPr/>
              </p:nvCxnSpPr>
              <p:spPr>
                <a:xfrm flipH="1">
                  <a:off x="76200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B0E5EAC-1056-49DA-82D5-946918BA8C25}"/>
                    </a:ext>
                  </a:extLst>
                </p:cNvPr>
                <p:cNvCxnSpPr>
                  <a:cxnSpLocks/>
                </p:cNvCxnSpPr>
                <p:nvPr/>
              </p:nvCxnSpPr>
              <p:spPr>
                <a:xfrm flipH="1">
                  <a:off x="92868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98ED023-DA24-4785-99AD-056321D9DE88}"/>
                    </a:ext>
                  </a:extLst>
                </p:cNvPr>
                <p:cNvCxnSpPr>
                  <a:cxnSpLocks/>
                </p:cNvCxnSpPr>
                <p:nvPr/>
              </p:nvCxnSpPr>
              <p:spPr>
                <a:xfrm flipH="1">
                  <a:off x="109536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A8F099F-3544-4768-B3DA-DCB6DA5F2855}"/>
                    </a:ext>
                  </a:extLst>
                </p:cNvPr>
                <p:cNvCxnSpPr>
                  <a:cxnSpLocks/>
                </p:cNvCxnSpPr>
                <p:nvPr/>
              </p:nvCxnSpPr>
              <p:spPr>
                <a:xfrm flipH="1">
                  <a:off x="126204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B8371DE-D712-4AB7-A07C-1D72BD2D8E01}"/>
                    </a:ext>
                  </a:extLst>
                </p:cNvPr>
                <p:cNvCxnSpPr>
                  <a:cxnSpLocks/>
                </p:cNvCxnSpPr>
                <p:nvPr/>
              </p:nvCxnSpPr>
              <p:spPr>
                <a:xfrm flipH="1">
                  <a:off x="142872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D482385-39CA-48A6-A413-D50ECE7A3655}"/>
                    </a:ext>
                  </a:extLst>
                </p:cNvPr>
                <p:cNvCxnSpPr>
                  <a:cxnSpLocks/>
                </p:cNvCxnSpPr>
                <p:nvPr/>
              </p:nvCxnSpPr>
              <p:spPr>
                <a:xfrm flipH="1">
                  <a:off x="1595405"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02E30EE-7F35-4C9F-9B3D-880CA55199A0}"/>
                    </a:ext>
                  </a:extLst>
                </p:cNvPr>
                <p:cNvCxnSpPr>
                  <a:cxnSpLocks/>
                </p:cNvCxnSpPr>
                <p:nvPr/>
              </p:nvCxnSpPr>
              <p:spPr>
                <a:xfrm flipH="1">
                  <a:off x="1762086"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8711EB8-5D24-46CA-B6E6-A7820BC78C47}"/>
                    </a:ext>
                  </a:extLst>
                </p:cNvPr>
                <p:cNvCxnSpPr>
                  <a:cxnSpLocks/>
                </p:cNvCxnSpPr>
                <p:nvPr/>
              </p:nvCxnSpPr>
              <p:spPr>
                <a:xfrm flipH="1">
                  <a:off x="1928767"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0B9FCD4-2E46-4A63-A6F6-ED6C4CCCCB55}"/>
                    </a:ext>
                  </a:extLst>
                </p:cNvPr>
                <p:cNvCxnSpPr>
                  <a:cxnSpLocks/>
                </p:cNvCxnSpPr>
                <p:nvPr/>
              </p:nvCxnSpPr>
              <p:spPr>
                <a:xfrm flipH="1">
                  <a:off x="2095448"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497B41-D573-4438-966B-FE6F622DCF83}"/>
                    </a:ext>
                  </a:extLst>
                </p:cNvPr>
                <p:cNvCxnSpPr>
                  <a:cxnSpLocks/>
                </p:cNvCxnSpPr>
                <p:nvPr/>
              </p:nvCxnSpPr>
              <p:spPr>
                <a:xfrm flipH="1">
                  <a:off x="2262129"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67FB2FE-4D31-4166-B4F9-62A2D5AF2C5A}"/>
                    </a:ext>
                  </a:extLst>
                </p:cNvPr>
                <p:cNvCxnSpPr>
                  <a:cxnSpLocks/>
                </p:cNvCxnSpPr>
                <p:nvPr/>
              </p:nvCxnSpPr>
              <p:spPr>
                <a:xfrm flipH="1">
                  <a:off x="242881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FAAB431-2597-4786-8EF9-8CB1DD7860F5}"/>
                    </a:ext>
                  </a:extLst>
                </p:cNvPr>
                <p:cNvCxnSpPr>
                  <a:cxnSpLocks/>
                </p:cNvCxnSpPr>
                <p:nvPr/>
              </p:nvCxnSpPr>
              <p:spPr>
                <a:xfrm flipH="1">
                  <a:off x="259549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B0404FD-7CBB-41C6-8A78-79DFF2F6A466}"/>
                    </a:ext>
                  </a:extLst>
                </p:cNvPr>
                <p:cNvCxnSpPr>
                  <a:cxnSpLocks/>
                </p:cNvCxnSpPr>
                <p:nvPr/>
              </p:nvCxnSpPr>
              <p:spPr>
                <a:xfrm flipH="1">
                  <a:off x="276217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C03F169-4F3C-4359-892C-21692BDD84B2}"/>
                    </a:ext>
                  </a:extLst>
                </p:cNvPr>
                <p:cNvCxnSpPr>
                  <a:cxnSpLocks/>
                </p:cNvCxnSpPr>
                <p:nvPr/>
              </p:nvCxnSpPr>
              <p:spPr>
                <a:xfrm flipH="1">
                  <a:off x="292885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5DBD131-6E57-4CA2-97EF-B0DE8E036F43}"/>
                    </a:ext>
                  </a:extLst>
                </p:cNvPr>
                <p:cNvCxnSpPr>
                  <a:cxnSpLocks/>
                </p:cNvCxnSpPr>
                <p:nvPr/>
              </p:nvCxnSpPr>
              <p:spPr>
                <a:xfrm flipH="1">
                  <a:off x="309553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E7875F8-A927-4904-806D-6CF8EF73F360}"/>
                    </a:ext>
                  </a:extLst>
                </p:cNvPr>
                <p:cNvCxnSpPr>
                  <a:cxnSpLocks/>
                </p:cNvCxnSpPr>
                <p:nvPr/>
              </p:nvCxnSpPr>
              <p:spPr>
                <a:xfrm flipH="1">
                  <a:off x="326222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12D26678-DBDB-4365-8F9B-0DB52104E536}"/>
                  </a:ext>
                </a:extLst>
              </p:cNvPr>
              <p:cNvGrpSpPr/>
              <p:nvPr/>
            </p:nvGrpSpPr>
            <p:grpSpPr>
              <a:xfrm>
                <a:off x="2102734" y="2941398"/>
                <a:ext cx="283041" cy="566677"/>
                <a:chOff x="2102734" y="2941398"/>
                <a:chExt cx="283041" cy="566677"/>
              </a:xfrm>
            </p:grpSpPr>
            <p:cxnSp>
              <p:nvCxnSpPr>
                <p:cNvPr id="29" name="Straight Connector 28">
                  <a:extLst>
                    <a:ext uri="{FF2B5EF4-FFF2-40B4-BE49-F238E27FC236}">
                      <a16:creationId xmlns:a16="http://schemas.microsoft.com/office/drawing/2014/main" id="{2D8DD0A5-04D8-4297-A136-2D509A61904C}"/>
                    </a:ext>
                  </a:extLst>
                </p:cNvPr>
                <p:cNvCxnSpPr>
                  <a:stCxn id="9" idx="2"/>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C0F771C-B670-425C-B75B-7D01C49A80EF}"/>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7C22057-0C73-4F52-AF71-D068E4308035}"/>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B39EC82-51B0-4093-8F77-C52F30C2C700}"/>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0274AEF-2537-47A4-8AF5-E2087A49C21C}"/>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394CBA5-F992-451E-A83C-6B99FE80B9E8}"/>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209E788-C6A2-4E41-B175-524E13F3A6B8}"/>
                    </a:ext>
                  </a:extLst>
                </p:cNvPr>
                <p:cNvCxnSpPr>
                  <a:cxnSpLocks/>
                </p:cNvCxnSpPr>
                <p:nvPr/>
              </p:nvCxnSpPr>
              <p:spPr>
                <a:xfrm>
                  <a:off x="2247900" y="3367088"/>
                  <a:ext cx="720" cy="1409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8A80E124-74F8-4810-90EB-5E01FA16978C}"/>
                  </a:ext>
                </a:extLst>
              </p:cNvPr>
              <p:cNvGrpSpPr/>
              <p:nvPr/>
            </p:nvGrpSpPr>
            <p:grpSpPr>
              <a:xfrm>
                <a:off x="2117981" y="4258976"/>
                <a:ext cx="283041" cy="573820"/>
                <a:chOff x="2102734" y="2941398"/>
                <a:chExt cx="283041" cy="573820"/>
              </a:xfrm>
            </p:grpSpPr>
            <p:cxnSp>
              <p:nvCxnSpPr>
                <p:cNvPr id="22" name="Straight Connector 21">
                  <a:extLst>
                    <a:ext uri="{FF2B5EF4-FFF2-40B4-BE49-F238E27FC236}">
                      <a16:creationId xmlns:a16="http://schemas.microsoft.com/office/drawing/2014/main" id="{EC0076F7-6C32-4572-A344-42E39D49F679}"/>
                    </a:ext>
                  </a:extLst>
                </p:cNvPr>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65092C5-97FD-41DA-9004-01D7341EFF85}"/>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7A8DCC1-8C90-4A97-938E-AE8F15734FE7}"/>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49FE268-6D4B-4C6A-9359-73E7B52A481D}"/>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3615292-86F2-418A-A5CB-8918FAB1B4EB}"/>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93D593F-D19C-4E96-A71A-4F8B68C4C28A}"/>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42E96DC-242C-4534-8357-72DA8DEA725E}"/>
                    </a:ext>
                  </a:extLst>
                </p:cNvPr>
                <p:cNvCxnSpPr>
                  <a:cxnSpLocks/>
                </p:cNvCxnSpPr>
                <p:nvPr/>
              </p:nvCxnSpPr>
              <p:spPr>
                <a:xfrm flipH="1">
                  <a:off x="2246239" y="3363874"/>
                  <a:ext cx="2" cy="151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5654EA9-B8EB-4021-92B1-85062898057D}"/>
                      </a:ext>
                    </a:extLst>
                  </p:cNvPr>
                  <p:cNvSpPr txBox="1"/>
                  <p:nvPr/>
                </p:nvSpPr>
                <p:spPr>
                  <a:xfrm>
                    <a:off x="2549152" y="3037608"/>
                    <a:ext cx="2592184" cy="6689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𝑠𝑝𝑟𝑖𝑛𝑔</m:t>
                                  </m:r>
                                </m:sub>
                              </m:sSub>
                              <m:r>
                                <a:rPr lang="en-US" b="0" i="1" smtClean="0">
                                  <a:latin typeface="Cambria Math" panose="02040503050406030204" pitchFamily="18" charset="0"/>
                                </a:rPr>
                                <m:t>=</m:t>
                              </m:r>
                              <m:r>
                                <a:rPr lang="en-US" b="0" i="1" smtClean="0">
                                  <a:latin typeface="Cambria Math" panose="02040503050406030204" pitchFamily="18" charset="0"/>
                                </a:rPr>
                                <m:t>𝑘</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e>
                          </m:d>
                        </m:oMath>
                      </m:oMathPara>
                    </a14:m>
                    <a:endParaRPr lang="en-US" b="0" dirty="0"/>
                  </a:p>
                  <a:p>
                    <a:r>
                      <a:rPr lang="en-US" dirty="0"/>
                      <a:t>               +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3</m:t>
                            </m:r>
                          </m:sub>
                        </m:sSub>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e>
                            </m:d>
                          </m:e>
                          <m:sup>
                            <m:r>
                              <a:rPr lang="en-US" b="0" i="1" smtClean="0">
                                <a:latin typeface="Cambria Math" panose="02040503050406030204" pitchFamily="18" charset="0"/>
                              </a:rPr>
                              <m:t>3</m:t>
                            </m:r>
                          </m:sup>
                        </m:sSup>
                      </m:oMath>
                    </a14:m>
                    <a:endParaRPr lang="en-US" dirty="0"/>
                  </a:p>
                </p:txBody>
              </p:sp>
            </mc:Choice>
            <mc:Fallback xmlns="">
              <p:sp>
                <p:nvSpPr>
                  <p:cNvPr id="14" name="TextBox 13">
                    <a:extLst>
                      <a:ext uri="{FF2B5EF4-FFF2-40B4-BE49-F238E27FC236}">
                        <a16:creationId xmlns:a16="http://schemas.microsoft.com/office/drawing/2014/main" id="{B5654EA9-B8EB-4021-92B1-85062898057D}"/>
                      </a:ext>
                    </a:extLst>
                  </p:cNvPr>
                  <p:cNvSpPr txBox="1">
                    <a:spLocks noRot="1" noChangeAspect="1" noMove="1" noResize="1" noEditPoints="1" noAdjustHandles="1" noChangeArrowheads="1" noChangeShapeType="1" noTextEdit="1"/>
                  </p:cNvSpPr>
                  <p:nvPr/>
                </p:nvSpPr>
                <p:spPr>
                  <a:xfrm>
                    <a:off x="2549152" y="3037608"/>
                    <a:ext cx="2592184" cy="668901"/>
                  </a:xfrm>
                  <a:prstGeom prst="rect">
                    <a:avLst/>
                  </a:prstGeom>
                  <a:blipFill>
                    <a:blip r:embed="rId6"/>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6C55F25-D3E1-47FF-904B-0C783A3660EC}"/>
                      </a:ext>
                    </a:extLst>
                  </p:cNvPr>
                  <p:cNvSpPr txBox="1"/>
                  <p:nvPr/>
                </p:nvSpPr>
                <p:spPr>
                  <a:xfrm>
                    <a:off x="2452140" y="4372726"/>
                    <a:ext cx="4779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oMath>
                      </m:oMathPara>
                    </a14:m>
                    <a:endParaRPr lang="en-US" dirty="0"/>
                  </a:p>
                </p:txBody>
              </p:sp>
            </mc:Choice>
            <mc:Fallback xmlns="">
              <p:sp>
                <p:nvSpPr>
                  <p:cNvPr id="12" name="TextBox 11">
                    <a:extLst>
                      <a:ext uri="{FF2B5EF4-FFF2-40B4-BE49-F238E27FC236}">
                        <a16:creationId xmlns:a16="http://schemas.microsoft.com/office/drawing/2014/main" id="{F2AAF285-CFB1-4392-9A42-AA631A8D6D9E}"/>
                      </a:ext>
                    </a:extLst>
                  </p:cNvPr>
                  <p:cNvSpPr txBox="1">
                    <a:spLocks noRot="1" noChangeAspect="1" noMove="1" noResize="1" noEditPoints="1" noAdjustHandles="1" noChangeArrowheads="1" noChangeShapeType="1" noTextEdit="1"/>
                  </p:cNvSpPr>
                  <p:nvPr/>
                </p:nvSpPr>
                <p:spPr>
                  <a:xfrm>
                    <a:off x="2452140" y="4372726"/>
                    <a:ext cx="477951" cy="369332"/>
                  </a:xfrm>
                  <a:prstGeom prst="rect">
                    <a:avLst/>
                  </a:prstGeom>
                  <a:blipFill>
                    <a:blip r:embed="rId7"/>
                    <a:stretch>
                      <a:fillRect/>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124E7929-D33E-45E9-B482-76FBEFA1D20E}"/>
                  </a:ext>
                </a:extLst>
              </p:cNvPr>
              <p:cNvCxnSpPr>
                <a:cxnSpLocks/>
                <a:endCxn id="9" idx="0"/>
              </p:cNvCxnSpPr>
              <p:nvPr/>
            </p:nvCxnSpPr>
            <p:spPr>
              <a:xfrm>
                <a:off x="2208362" y="1839148"/>
                <a:ext cx="1" cy="360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C72E4407-C045-48D3-A561-95C85E71AF74}"/>
                  </a:ext>
                </a:extLst>
              </p:cNvPr>
              <p:cNvCxnSpPr>
                <a:cxnSpLocks/>
                <a:stCxn id="9" idx="1"/>
              </p:cNvCxnSpPr>
              <p:nvPr/>
            </p:nvCxnSpPr>
            <p:spPr>
              <a:xfrm rot="10800000">
                <a:off x="1052328" y="2199737"/>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2FD20825-D157-414F-A970-9BBED4914485}"/>
                  </a:ext>
                </a:extLst>
              </p:cNvPr>
              <p:cNvCxnSpPr>
                <a:cxnSpLocks/>
              </p:cNvCxnSpPr>
              <p:nvPr/>
            </p:nvCxnSpPr>
            <p:spPr>
              <a:xfrm rot="10800000">
                <a:off x="1052328" y="3508075"/>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98C37DC-1631-4863-8759-A65BD9FE2123}"/>
                      </a:ext>
                    </a:extLst>
                  </p:cNvPr>
                  <p:cNvSpPr txBox="1"/>
                  <p:nvPr/>
                </p:nvSpPr>
                <p:spPr>
                  <a:xfrm>
                    <a:off x="582303" y="2159690"/>
                    <a:ext cx="4790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oMath>
                      </m:oMathPara>
                    </a14:m>
                    <a:endParaRPr lang="en-US" dirty="0"/>
                  </a:p>
                </p:txBody>
              </p:sp>
            </mc:Choice>
            <mc:Fallback xmlns="">
              <p:sp>
                <p:nvSpPr>
                  <p:cNvPr id="16" name="TextBox 15">
                    <a:extLst>
                      <a:ext uri="{FF2B5EF4-FFF2-40B4-BE49-F238E27FC236}">
                        <a16:creationId xmlns:a16="http://schemas.microsoft.com/office/drawing/2014/main" id="{94537705-B826-41B5-945D-72488BB736A6}"/>
                      </a:ext>
                    </a:extLst>
                  </p:cNvPr>
                  <p:cNvSpPr txBox="1">
                    <a:spLocks noRot="1" noChangeAspect="1" noMove="1" noResize="1" noEditPoints="1" noAdjustHandles="1" noChangeArrowheads="1" noChangeShapeType="1" noTextEdit="1"/>
                  </p:cNvSpPr>
                  <p:nvPr/>
                </p:nvSpPr>
                <p:spPr>
                  <a:xfrm>
                    <a:off x="582303" y="2159690"/>
                    <a:ext cx="479041"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6D48000-6146-4ABC-B0AE-8B4ED59F4758}"/>
                      </a:ext>
                    </a:extLst>
                  </p:cNvPr>
                  <p:cNvSpPr txBox="1"/>
                  <p:nvPr/>
                </p:nvSpPr>
                <p:spPr>
                  <a:xfrm>
                    <a:off x="608937" y="3478783"/>
                    <a:ext cx="4843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oMath>
                      </m:oMathPara>
                    </a14:m>
                    <a:endParaRPr lang="en-US" dirty="0"/>
                  </a:p>
                </p:txBody>
              </p:sp>
            </mc:Choice>
            <mc:Fallback xmlns="">
              <p:sp>
                <p:nvSpPr>
                  <p:cNvPr id="17" name="TextBox 16">
                    <a:extLst>
                      <a:ext uri="{FF2B5EF4-FFF2-40B4-BE49-F238E27FC236}">
                        <a16:creationId xmlns:a16="http://schemas.microsoft.com/office/drawing/2014/main" id="{31863353-06B4-4769-BB0B-9AD82D4FC5AB}"/>
                      </a:ext>
                    </a:extLst>
                  </p:cNvPr>
                  <p:cNvSpPr txBox="1">
                    <a:spLocks noRot="1" noChangeAspect="1" noMove="1" noResize="1" noEditPoints="1" noAdjustHandles="1" noChangeArrowheads="1" noChangeShapeType="1" noTextEdit="1"/>
                  </p:cNvSpPr>
                  <p:nvPr/>
                </p:nvSpPr>
                <p:spPr>
                  <a:xfrm>
                    <a:off x="608937" y="3478783"/>
                    <a:ext cx="484363"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CA29A3C-0CF4-43CC-8505-9351BC3654B6}"/>
                      </a:ext>
                    </a:extLst>
                  </p:cNvPr>
                  <p:cNvSpPr txBox="1"/>
                  <p:nvPr/>
                </p:nvSpPr>
                <p:spPr>
                  <a:xfrm>
                    <a:off x="1946647" y="1483663"/>
                    <a:ext cx="60250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oMath>
                      </m:oMathPara>
                    </a14:m>
                    <a:endParaRPr lang="en-US" dirty="0"/>
                  </a:p>
                </p:txBody>
              </p:sp>
            </mc:Choice>
            <mc:Fallback xmlns="">
              <p:sp>
                <p:nvSpPr>
                  <p:cNvPr id="18" name="TextBox 17">
                    <a:extLst>
                      <a:ext uri="{FF2B5EF4-FFF2-40B4-BE49-F238E27FC236}">
                        <a16:creationId xmlns:a16="http://schemas.microsoft.com/office/drawing/2014/main" id="{C8130415-D070-4C5F-A36F-52B2BD114392}"/>
                      </a:ext>
                    </a:extLst>
                  </p:cNvPr>
                  <p:cNvSpPr txBox="1">
                    <a:spLocks noRot="1" noChangeAspect="1" noMove="1" noResize="1" noEditPoints="1" noAdjustHandles="1" noChangeArrowheads="1" noChangeShapeType="1" noTextEdit="1"/>
                  </p:cNvSpPr>
                  <p:nvPr/>
                </p:nvSpPr>
                <p:spPr>
                  <a:xfrm>
                    <a:off x="1946647" y="1483663"/>
                    <a:ext cx="602505" cy="369332"/>
                  </a:xfrm>
                  <a:prstGeom prst="rect">
                    <a:avLst/>
                  </a:prstGeom>
                  <a:blipFill>
                    <a:blip r:embed="rId10"/>
                    <a:stretch>
                      <a:fillRect/>
                    </a:stretch>
                  </a:blipFill>
                </p:spPr>
                <p:txBody>
                  <a:bodyPr/>
                  <a:lstStyle/>
                  <a:p>
                    <a:r>
                      <a:rPr lang="en-US">
                        <a:noFill/>
                      </a:rPr>
                      <a:t> </a:t>
                    </a:r>
                  </a:p>
                </p:txBody>
              </p:sp>
            </mc:Fallback>
          </mc:AlternateContent>
        </p:grpSp>
        <p:cxnSp>
          <p:nvCxnSpPr>
            <p:cNvPr id="54" name="Straight Arrow Connector 53">
              <a:extLst>
                <a:ext uri="{FF2B5EF4-FFF2-40B4-BE49-F238E27FC236}">
                  <a16:creationId xmlns:a16="http://schemas.microsoft.com/office/drawing/2014/main" id="{FD6FE0A6-F753-4957-81E8-60D67E7D91AB}"/>
                </a:ext>
              </a:extLst>
            </p:cNvPr>
            <p:cNvCxnSpPr>
              <a:cxnSpLocks/>
            </p:cNvCxnSpPr>
            <p:nvPr/>
          </p:nvCxnSpPr>
          <p:spPr>
            <a:xfrm flipV="1">
              <a:off x="2002092" y="3065929"/>
              <a:ext cx="552849" cy="2747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57" name="Right Brace 56">
            <a:extLst>
              <a:ext uri="{FF2B5EF4-FFF2-40B4-BE49-F238E27FC236}">
                <a16:creationId xmlns:a16="http://schemas.microsoft.com/office/drawing/2014/main" id="{9933E4E7-590C-488F-BA48-B4620F6C1CE1}"/>
              </a:ext>
            </a:extLst>
          </p:cNvPr>
          <p:cNvSpPr/>
          <p:nvPr/>
        </p:nvSpPr>
        <p:spPr>
          <a:xfrm rot="5400000">
            <a:off x="8737571" y="1994495"/>
            <a:ext cx="149808" cy="121886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TextBox 57">
            <a:extLst>
              <a:ext uri="{FF2B5EF4-FFF2-40B4-BE49-F238E27FC236}">
                <a16:creationId xmlns:a16="http://schemas.microsoft.com/office/drawing/2014/main" id="{C0011A4A-F0ED-4DA0-B302-AD167DA667D9}"/>
              </a:ext>
            </a:extLst>
          </p:cNvPr>
          <p:cNvSpPr txBox="1"/>
          <p:nvPr/>
        </p:nvSpPr>
        <p:spPr>
          <a:xfrm>
            <a:off x="7758806" y="2765043"/>
            <a:ext cx="2764464" cy="1477328"/>
          </a:xfrm>
          <a:prstGeom prst="rect">
            <a:avLst/>
          </a:prstGeom>
          <a:noFill/>
        </p:spPr>
        <p:txBody>
          <a:bodyPr wrap="square" rtlCol="0">
            <a:spAutoFit/>
          </a:bodyPr>
          <a:lstStyle/>
          <a:p>
            <a:r>
              <a:rPr lang="en-US" dirty="0"/>
              <a:t>This </a:t>
            </a:r>
            <a:r>
              <a:rPr lang="en-US" b="1" dirty="0"/>
              <a:t>nonlinear</a:t>
            </a:r>
            <a:r>
              <a:rPr lang="en-US" dirty="0"/>
              <a:t> term prevents us from expressing this as a linear system of equations!</a:t>
            </a:r>
          </a:p>
        </p:txBody>
      </p:sp>
      <p:sp>
        <p:nvSpPr>
          <p:cNvPr id="63" name="TextBox 62">
            <a:extLst>
              <a:ext uri="{FF2B5EF4-FFF2-40B4-BE49-F238E27FC236}">
                <a16:creationId xmlns:a16="http://schemas.microsoft.com/office/drawing/2014/main" id="{8C931B4E-337B-44AC-ACF0-87D89259EC92}"/>
              </a:ext>
            </a:extLst>
          </p:cNvPr>
          <p:cNvSpPr txBox="1"/>
          <p:nvPr/>
        </p:nvSpPr>
        <p:spPr>
          <a:xfrm>
            <a:off x="1026392" y="5574741"/>
            <a:ext cx="10139215" cy="646331"/>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algn="ctr">
              <a:defRPr b="1"/>
            </a:lvl1pPr>
          </a:lstStyle>
          <a:p>
            <a:r>
              <a:rPr lang="en-US" b="0" dirty="0"/>
              <a:t>Because we cannot express the system using linear operators, we cannot use linear solution techniques and instead must try something else.</a:t>
            </a:r>
          </a:p>
        </p:txBody>
      </p:sp>
    </p:spTree>
    <p:extLst>
      <p:ext uri="{BB962C8B-B14F-4D97-AF65-F5344CB8AC3E}">
        <p14:creationId xmlns:p14="http://schemas.microsoft.com/office/powerpoint/2010/main" val="248698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01C6D-2DF9-4998-A990-5D80D7B84B34}"/>
              </a:ext>
            </a:extLst>
          </p:cNvPr>
          <p:cNvSpPr>
            <a:spLocks noGrp="1"/>
          </p:cNvSpPr>
          <p:nvPr>
            <p:ph type="title"/>
          </p:nvPr>
        </p:nvSpPr>
        <p:spPr/>
        <p:txBody>
          <a:bodyPr/>
          <a:lstStyle/>
          <a:p>
            <a:r>
              <a:rPr lang="en-US" dirty="0"/>
              <a:t>Nonlinearity: Defining the residual</a:t>
            </a:r>
          </a:p>
        </p:txBody>
      </p:sp>
      <p:sp>
        <p:nvSpPr>
          <p:cNvPr id="4" name="Slide Number Placeholder 3">
            <a:extLst>
              <a:ext uri="{FF2B5EF4-FFF2-40B4-BE49-F238E27FC236}">
                <a16:creationId xmlns:a16="http://schemas.microsoft.com/office/drawing/2014/main" id="{4E2EEF48-21EF-4AAB-A67F-82A0E005B546}"/>
              </a:ext>
            </a:extLst>
          </p:cNvPr>
          <p:cNvSpPr>
            <a:spLocks noGrp="1"/>
          </p:cNvSpPr>
          <p:nvPr>
            <p:ph type="sldNum" sz="quarter" idx="4"/>
          </p:nvPr>
        </p:nvSpPr>
        <p:spPr/>
        <p:txBody>
          <a:bodyPr/>
          <a:lstStyle/>
          <a:p>
            <a:pPr algn="ctr"/>
            <a:fld id="{F6B149FD-26F7-3645-B4E7-BA8B8CC5EEA8}" type="slidenum">
              <a:rPr lang="en-US" smtClean="0"/>
              <a:pPr algn="ctr"/>
              <a:t>44</a:t>
            </a:fld>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5999D4D-E89C-42FA-9002-2E519B13F869}"/>
                  </a:ext>
                </a:extLst>
              </p:cNvPr>
              <p:cNvSpPr txBox="1"/>
              <p:nvPr/>
            </p:nvSpPr>
            <p:spPr>
              <a:xfrm>
                <a:off x="5795336" y="1745899"/>
                <a:ext cx="4450015"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𝑚</m:t>
                          </m:r>
                        </m:e>
                        <m:sub>
                          <m:r>
                            <a:rPr lang="en-US" b="0" i="1" smtClean="0">
                              <a:ln>
                                <a:noFill/>
                              </a:ln>
                              <a:latin typeface="Cambria Math" panose="02040503050406030204" pitchFamily="18" charset="0"/>
                            </a:rPr>
                            <m:t>1</m:t>
                          </m:r>
                        </m:sub>
                      </m:sSub>
                      <m:sSub>
                        <m:sSubPr>
                          <m:ctrlPr>
                            <a:rPr lang="en-US" b="0" i="1" smtClean="0">
                              <a:ln>
                                <a:noFill/>
                              </a:ln>
                              <a:latin typeface="Cambria Math" panose="02040503050406030204" pitchFamily="18" charset="0"/>
                            </a:rPr>
                          </m:ctrlPr>
                        </m:sSubPr>
                        <m:e>
                          <m:acc>
                            <m:accPr>
                              <m:chr m:val="̈"/>
                              <m:ctrlPr>
                                <a:rPr lang="en-US" b="0" i="1" smtClean="0">
                                  <a:ln>
                                    <a:noFill/>
                                  </a:ln>
                                  <a:latin typeface="Cambria Math" panose="02040503050406030204" pitchFamily="18" charset="0"/>
                                </a:rPr>
                              </m:ctrlPr>
                            </m:accPr>
                            <m:e>
                              <m:r>
                                <a:rPr lang="en-US" b="0" i="1" smtClean="0">
                                  <a:ln>
                                    <a:noFill/>
                                  </a:ln>
                                  <a:latin typeface="Cambria Math" panose="02040503050406030204" pitchFamily="18" charset="0"/>
                                </a:rPr>
                                <m:t>𝑢</m:t>
                              </m:r>
                            </m:e>
                          </m:acc>
                        </m:e>
                        <m:sub>
                          <m:r>
                            <a:rPr lang="en-US" b="0" i="1" smtClean="0">
                              <a:ln>
                                <a:noFill/>
                              </a:ln>
                              <a:latin typeface="Cambria Math" panose="02040503050406030204" pitchFamily="18" charset="0"/>
                            </a:rPr>
                            <m:t>1</m:t>
                          </m:r>
                        </m:sub>
                      </m:sSub>
                      <m:r>
                        <a:rPr lang="en-US" b="0" i="1" smtClean="0">
                          <a:ln>
                            <a:noFill/>
                          </a:ln>
                          <a:latin typeface="Cambria Math" panose="02040503050406030204" pitchFamily="18" charset="0"/>
                        </a:rPr>
                        <m:t>+</m:t>
                      </m:r>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𝑘</m:t>
                          </m:r>
                        </m:e>
                        <m:sub>
                          <m:r>
                            <a:rPr lang="en-US" b="0" i="1" smtClean="0">
                              <a:ln>
                                <a:noFill/>
                              </a:ln>
                              <a:latin typeface="Cambria Math" panose="02040503050406030204" pitchFamily="18" charset="0"/>
                            </a:rPr>
                            <m:t>1</m:t>
                          </m:r>
                        </m:sub>
                      </m:sSub>
                      <m:d>
                        <m:dPr>
                          <m:ctrlPr>
                            <a:rPr lang="en-US" b="0" i="1" smtClean="0">
                              <a:ln>
                                <a:noFill/>
                              </a:ln>
                              <a:latin typeface="Cambria Math" panose="02040503050406030204" pitchFamily="18" charset="0"/>
                            </a:rPr>
                          </m:ctrlPr>
                        </m:dPr>
                        <m:e>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𝑢</m:t>
                              </m:r>
                            </m:e>
                            <m:sub>
                              <m:r>
                                <a:rPr lang="en-US" b="0" i="1" smtClean="0">
                                  <a:ln>
                                    <a:noFill/>
                                  </a:ln>
                                  <a:latin typeface="Cambria Math" panose="02040503050406030204" pitchFamily="18" charset="0"/>
                                </a:rPr>
                                <m:t>1</m:t>
                              </m:r>
                            </m:sub>
                          </m:sSub>
                          <m:r>
                            <a:rPr lang="en-US" b="0" i="1" smtClean="0">
                              <a:ln>
                                <a:noFill/>
                              </a:ln>
                              <a:latin typeface="Cambria Math" panose="02040503050406030204" pitchFamily="18" charset="0"/>
                            </a:rPr>
                            <m:t>−</m:t>
                          </m:r>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𝑢</m:t>
                              </m:r>
                            </m:e>
                            <m:sub>
                              <m:r>
                                <a:rPr lang="en-US" b="0" i="1" smtClean="0">
                                  <a:ln>
                                    <a:noFill/>
                                  </a:ln>
                                  <a:latin typeface="Cambria Math" panose="02040503050406030204" pitchFamily="18" charset="0"/>
                                </a:rPr>
                                <m:t>2</m:t>
                              </m:r>
                            </m:sub>
                          </m:sSub>
                        </m:e>
                      </m:d>
                      <m:r>
                        <a:rPr lang="en-US" i="1">
                          <a:latin typeface="Cambria Math" panose="02040503050406030204" pitchFamily="18" charset="0"/>
                        </a:rPr>
                        <m:t>+</m:t>
                      </m:r>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𝑘</m:t>
                          </m:r>
                        </m:e>
                        <m:sub>
                          <m:r>
                            <a:rPr lang="en-US" b="0" i="1" smtClean="0">
                              <a:solidFill>
                                <a:srgbClr val="FF0000"/>
                              </a:solidFill>
                              <a:latin typeface="Cambria Math" panose="02040503050406030204" pitchFamily="18" charset="0"/>
                            </a:rPr>
                            <m:t>3</m:t>
                          </m:r>
                        </m:sub>
                      </m:sSub>
                      <m:sSup>
                        <m:sSupPr>
                          <m:ctrlPr>
                            <a:rPr lang="en-US" b="0" i="1" smtClean="0">
                              <a:solidFill>
                                <a:srgbClr val="FF0000"/>
                              </a:solidFill>
                              <a:latin typeface="Cambria Math" panose="02040503050406030204" pitchFamily="18" charset="0"/>
                            </a:rPr>
                          </m:ctrlPr>
                        </m:sSupPr>
                        <m:e>
                          <m:d>
                            <m:dPr>
                              <m:ctrlPr>
                                <a:rPr lang="en-US" i="1">
                                  <a:solidFill>
                                    <a:srgbClr val="FF0000"/>
                                  </a:solidFill>
                                  <a:latin typeface="Cambria Math" panose="02040503050406030204" pitchFamily="18" charset="0"/>
                                </a:rPr>
                              </m:ctrlPr>
                            </m:dPr>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𝑢</m:t>
                                  </m:r>
                                </m:e>
                                <m:sub>
                                  <m:r>
                                    <a:rPr lang="en-US" i="1">
                                      <a:solidFill>
                                        <a:srgbClr val="FF0000"/>
                                      </a:solidFill>
                                      <a:latin typeface="Cambria Math" panose="02040503050406030204" pitchFamily="18" charset="0"/>
                                    </a:rPr>
                                    <m:t>1</m:t>
                                  </m:r>
                                </m:sub>
                              </m:sSub>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𝑢</m:t>
                                  </m:r>
                                </m:e>
                                <m:sub>
                                  <m:r>
                                    <a:rPr lang="en-US" i="1">
                                      <a:solidFill>
                                        <a:srgbClr val="FF0000"/>
                                      </a:solidFill>
                                      <a:latin typeface="Cambria Math" panose="02040503050406030204" pitchFamily="18" charset="0"/>
                                    </a:rPr>
                                    <m:t>2</m:t>
                                  </m:r>
                                </m:sub>
                              </m:sSub>
                            </m:e>
                          </m:d>
                        </m:e>
                        <m:sup>
                          <m:r>
                            <a:rPr lang="en-US" b="0" i="1" smtClean="0">
                              <a:solidFill>
                                <a:srgbClr val="FF0000"/>
                              </a:solidFill>
                              <a:latin typeface="Cambria Math" panose="02040503050406030204" pitchFamily="18" charset="0"/>
                            </a:rPr>
                            <m:t>3</m:t>
                          </m:r>
                        </m:sup>
                      </m:sSup>
                      <m:r>
                        <a:rPr lang="en-US" b="0" i="1" smtClean="0">
                          <a:ln>
                            <a:noFill/>
                          </a:ln>
                          <a:latin typeface="Cambria Math" panose="02040503050406030204" pitchFamily="18" charset="0"/>
                        </a:rPr>
                        <m:t>=−</m:t>
                      </m:r>
                      <m:r>
                        <a:rPr lang="en-US" b="0" i="1" smtClean="0">
                          <a:ln>
                            <a:noFill/>
                          </a:ln>
                          <a:latin typeface="Cambria Math" panose="02040503050406030204" pitchFamily="18" charset="0"/>
                        </a:rPr>
                        <m:t>𝐹</m:t>
                      </m:r>
                    </m:oMath>
                  </m:oMathPara>
                </a14:m>
                <a:endParaRPr lang="en-US" dirty="0">
                  <a:ln>
                    <a:noFill/>
                  </a:ln>
                </a:endParaRPr>
              </a:p>
            </p:txBody>
          </p:sp>
        </mc:Choice>
        <mc:Fallback xmlns="">
          <p:sp>
            <p:nvSpPr>
              <p:cNvPr id="5" name="TextBox 4">
                <a:extLst>
                  <a:ext uri="{FF2B5EF4-FFF2-40B4-BE49-F238E27FC236}">
                    <a16:creationId xmlns:a16="http://schemas.microsoft.com/office/drawing/2014/main" id="{85999D4D-E89C-42FA-9002-2E519B13F869}"/>
                  </a:ext>
                </a:extLst>
              </p:cNvPr>
              <p:cNvSpPr txBox="1">
                <a:spLocks noRot="1" noChangeAspect="1" noMove="1" noResize="1" noEditPoints="1" noAdjustHandles="1" noChangeArrowheads="1" noChangeShapeType="1" noTextEdit="1"/>
              </p:cNvSpPr>
              <p:nvPr/>
            </p:nvSpPr>
            <p:spPr>
              <a:xfrm>
                <a:off x="5795336" y="1745899"/>
                <a:ext cx="4450015" cy="369332"/>
              </a:xfrm>
              <a:prstGeom prst="rect">
                <a:avLst/>
              </a:prstGeom>
              <a:blipFill>
                <a:blip r:embed="rId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7C41D9B-E2DC-41DC-AEEF-2BB001A6B569}"/>
                  </a:ext>
                </a:extLst>
              </p:cNvPr>
              <p:cNvSpPr txBox="1"/>
              <p:nvPr/>
            </p:nvSpPr>
            <p:spPr>
              <a:xfrm>
                <a:off x="5822229" y="2150725"/>
                <a:ext cx="4960717" cy="276999"/>
              </a:xfrm>
              <a:prstGeom prst="rect">
                <a:avLst/>
              </a:prstGeom>
              <a:ln>
                <a:noFill/>
              </a:ln>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𝑚</m:t>
                          </m:r>
                        </m:e>
                        <m:sub>
                          <m:r>
                            <a:rPr lang="en-US" b="0" i="1" smtClean="0">
                              <a:ln>
                                <a:noFill/>
                              </a:ln>
                              <a:latin typeface="Cambria Math" panose="02040503050406030204" pitchFamily="18" charset="0"/>
                            </a:rPr>
                            <m:t>2</m:t>
                          </m:r>
                        </m:sub>
                      </m:sSub>
                      <m:sSub>
                        <m:sSubPr>
                          <m:ctrlPr>
                            <a:rPr lang="en-US" b="0" i="1" smtClean="0">
                              <a:ln>
                                <a:noFill/>
                              </a:ln>
                              <a:latin typeface="Cambria Math" panose="02040503050406030204" pitchFamily="18" charset="0"/>
                            </a:rPr>
                          </m:ctrlPr>
                        </m:sSubPr>
                        <m:e>
                          <m:acc>
                            <m:accPr>
                              <m:chr m:val="̈"/>
                              <m:ctrlPr>
                                <a:rPr lang="en-US" b="0" i="1" smtClean="0">
                                  <a:ln>
                                    <a:noFill/>
                                  </a:ln>
                                  <a:latin typeface="Cambria Math" panose="02040503050406030204" pitchFamily="18" charset="0"/>
                                </a:rPr>
                              </m:ctrlPr>
                            </m:accPr>
                            <m:e>
                              <m:r>
                                <a:rPr lang="en-US" b="0" i="1" smtClean="0">
                                  <a:ln>
                                    <a:noFill/>
                                  </a:ln>
                                  <a:latin typeface="Cambria Math" panose="02040503050406030204" pitchFamily="18" charset="0"/>
                                </a:rPr>
                                <m:t>𝑢</m:t>
                              </m:r>
                            </m:e>
                          </m:acc>
                        </m:e>
                        <m:sub>
                          <m:r>
                            <a:rPr lang="en-US" b="0" i="1" smtClean="0">
                              <a:ln>
                                <a:noFill/>
                              </a:ln>
                              <a:latin typeface="Cambria Math" panose="02040503050406030204" pitchFamily="18" charset="0"/>
                            </a:rPr>
                            <m:t>2</m:t>
                          </m:r>
                        </m:sub>
                      </m:sSub>
                      <m:r>
                        <a:rPr lang="en-US" b="0" i="1" smtClean="0">
                          <a:ln>
                            <a:noFill/>
                          </a:ln>
                          <a:latin typeface="Cambria Math" panose="02040503050406030204" pitchFamily="18" charset="0"/>
                        </a:rPr>
                        <m:t>+</m:t>
                      </m:r>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𝑘</m:t>
                          </m:r>
                        </m:e>
                        <m:sub>
                          <m:r>
                            <a:rPr lang="en-US" b="0" i="1" smtClean="0">
                              <a:ln>
                                <a:noFill/>
                              </a:ln>
                              <a:latin typeface="Cambria Math" panose="02040503050406030204" pitchFamily="18" charset="0"/>
                            </a:rPr>
                            <m:t>1</m:t>
                          </m:r>
                        </m:sub>
                      </m:sSub>
                      <m:d>
                        <m:dPr>
                          <m:ctrlPr>
                            <a:rPr lang="en-US" b="0" i="1" smtClean="0">
                              <a:ln>
                                <a:noFill/>
                              </a:ln>
                              <a:latin typeface="Cambria Math" panose="02040503050406030204" pitchFamily="18" charset="0"/>
                            </a:rPr>
                          </m:ctrlPr>
                        </m:dPr>
                        <m:e>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𝑢</m:t>
                              </m:r>
                            </m:e>
                            <m:sub>
                              <m:r>
                                <a:rPr lang="en-US" b="0" i="1" smtClean="0">
                                  <a:ln>
                                    <a:noFill/>
                                  </a:ln>
                                  <a:latin typeface="Cambria Math" panose="02040503050406030204" pitchFamily="18" charset="0"/>
                                </a:rPr>
                                <m:t>2</m:t>
                              </m:r>
                            </m:sub>
                          </m:sSub>
                          <m:r>
                            <a:rPr lang="en-US" b="0" i="1" smtClean="0">
                              <a:ln>
                                <a:noFill/>
                              </a:ln>
                              <a:latin typeface="Cambria Math" panose="02040503050406030204" pitchFamily="18" charset="0"/>
                            </a:rPr>
                            <m:t>−</m:t>
                          </m:r>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𝑢</m:t>
                              </m:r>
                            </m:e>
                            <m:sub>
                              <m:r>
                                <a:rPr lang="en-US" b="0" i="1" smtClean="0">
                                  <a:ln>
                                    <a:noFill/>
                                  </a:ln>
                                  <a:latin typeface="Cambria Math" panose="02040503050406030204" pitchFamily="18" charset="0"/>
                                </a:rPr>
                                <m:t>1</m:t>
                              </m:r>
                            </m:sub>
                          </m:sSub>
                        </m:e>
                      </m:d>
                      <m:r>
                        <a:rPr lang="en-US" b="0" i="1" smtClean="0">
                          <a:ln>
                            <a:noFill/>
                          </a:ln>
                          <a:latin typeface="Cambria Math" panose="02040503050406030204" pitchFamily="18" charset="0"/>
                        </a:rPr>
                        <m:t>−</m:t>
                      </m:r>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𝑘</m:t>
                          </m:r>
                        </m:e>
                        <m:sub>
                          <m:r>
                            <a:rPr lang="en-US" i="1">
                              <a:solidFill>
                                <a:srgbClr val="FF0000"/>
                              </a:solidFill>
                              <a:latin typeface="Cambria Math" panose="02040503050406030204" pitchFamily="18" charset="0"/>
                            </a:rPr>
                            <m:t>3</m:t>
                          </m:r>
                        </m:sub>
                      </m:sSub>
                      <m:sSup>
                        <m:sSupPr>
                          <m:ctrlPr>
                            <a:rPr lang="en-US" i="1">
                              <a:solidFill>
                                <a:srgbClr val="FF0000"/>
                              </a:solidFill>
                              <a:latin typeface="Cambria Math" panose="02040503050406030204" pitchFamily="18" charset="0"/>
                            </a:rPr>
                          </m:ctrlPr>
                        </m:sSupPr>
                        <m:e>
                          <m:d>
                            <m:dPr>
                              <m:ctrlPr>
                                <a:rPr lang="en-US" i="1">
                                  <a:solidFill>
                                    <a:srgbClr val="FF0000"/>
                                  </a:solidFill>
                                  <a:latin typeface="Cambria Math" panose="02040503050406030204" pitchFamily="18" charset="0"/>
                                </a:rPr>
                              </m:ctrlPr>
                            </m:dPr>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𝑢</m:t>
                                  </m:r>
                                </m:e>
                                <m:sub>
                                  <m:r>
                                    <a:rPr lang="en-US" i="1">
                                      <a:solidFill>
                                        <a:srgbClr val="FF0000"/>
                                      </a:solidFill>
                                      <a:latin typeface="Cambria Math" panose="02040503050406030204" pitchFamily="18" charset="0"/>
                                    </a:rPr>
                                    <m:t>1</m:t>
                                  </m:r>
                                </m:sub>
                              </m:sSub>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𝑢</m:t>
                                  </m:r>
                                </m:e>
                                <m:sub>
                                  <m:r>
                                    <a:rPr lang="en-US" i="1">
                                      <a:solidFill>
                                        <a:srgbClr val="FF0000"/>
                                      </a:solidFill>
                                      <a:latin typeface="Cambria Math" panose="02040503050406030204" pitchFamily="18" charset="0"/>
                                    </a:rPr>
                                    <m:t>2</m:t>
                                  </m:r>
                                </m:sub>
                              </m:sSub>
                            </m:e>
                          </m:d>
                        </m:e>
                        <m:sup>
                          <m:r>
                            <a:rPr lang="en-US" i="1">
                              <a:solidFill>
                                <a:srgbClr val="FF0000"/>
                              </a:solidFill>
                              <a:latin typeface="Cambria Math" panose="02040503050406030204" pitchFamily="18" charset="0"/>
                            </a:rPr>
                            <m:t>3</m:t>
                          </m:r>
                        </m:sup>
                      </m:sSup>
                      <m:r>
                        <a:rPr lang="en-US" b="0" i="1" smtClean="0">
                          <a:ln>
                            <a:noFill/>
                          </a:ln>
                          <a:latin typeface="Cambria Math" panose="02040503050406030204" pitchFamily="18" charset="0"/>
                        </a:rPr>
                        <m:t>+</m:t>
                      </m:r>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𝑘</m:t>
                          </m:r>
                        </m:e>
                        <m:sub>
                          <m:r>
                            <a:rPr lang="en-US" b="0" i="1" smtClean="0">
                              <a:ln>
                                <a:noFill/>
                              </a:ln>
                              <a:latin typeface="Cambria Math" panose="02040503050406030204" pitchFamily="18" charset="0"/>
                            </a:rPr>
                            <m:t>2</m:t>
                          </m:r>
                        </m:sub>
                      </m:sSub>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𝑢</m:t>
                          </m:r>
                        </m:e>
                        <m:sub>
                          <m:r>
                            <a:rPr lang="en-US" b="0" i="1" smtClean="0">
                              <a:ln>
                                <a:noFill/>
                              </a:ln>
                              <a:latin typeface="Cambria Math" panose="02040503050406030204" pitchFamily="18" charset="0"/>
                            </a:rPr>
                            <m:t>2</m:t>
                          </m:r>
                        </m:sub>
                      </m:sSub>
                      <m:r>
                        <a:rPr lang="en-US" b="0" i="1" smtClean="0">
                          <a:ln>
                            <a:noFill/>
                          </a:ln>
                          <a:latin typeface="Cambria Math" panose="02040503050406030204" pitchFamily="18" charset="0"/>
                        </a:rPr>
                        <m:t>=0</m:t>
                      </m:r>
                    </m:oMath>
                  </m:oMathPara>
                </a14:m>
                <a:endParaRPr lang="en-US" dirty="0">
                  <a:ln>
                    <a:noFill/>
                  </a:ln>
                </a:endParaRPr>
              </a:p>
            </p:txBody>
          </p:sp>
        </mc:Choice>
        <mc:Fallback xmlns="">
          <p:sp>
            <p:nvSpPr>
              <p:cNvPr id="6" name="TextBox 5">
                <a:extLst>
                  <a:ext uri="{FF2B5EF4-FFF2-40B4-BE49-F238E27FC236}">
                    <a16:creationId xmlns:a16="http://schemas.microsoft.com/office/drawing/2014/main" id="{C7C41D9B-E2DC-41DC-AEEF-2BB001A6B569}"/>
                  </a:ext>
                </a:extLst>
              </p:cNvPr>
              <p:cNvSpPr txBox="1">
                <a:spLocks noRot="1" noChangeAspect="1" noMove="1" noResize="1" noEditPoints="1" noAdjustHandles="1" noChangeArrowheads="1" noChangeShapeType="1" noTextEdit="1"/>
              </p:cNvSpPr>
              <p:nvPr/>
            </p:nvSpPr>
            <p:spPr>
              <a:xfrm>
                <a:off x="5822229" y="2150725"/>
                <a:ext cx="4960717" cy="276999"/>
              </a:xfrm>
              <a:prstGeom prst="rect">
                <a:avLst/>
              </a:prstGeom>
              <a:blipFill>
                <a:blip r:embed="rId3"/>
                <a:stretch>
                  <a:fillRect t="-2222" b="-1777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3233322-5CA0-45BF-824B-C6FE781D6FDB}"/>
                  </a:ext>
                </a:extLst>
              </p:cNvPr>
              <p:cNvSpPr txBox="1"/>
              <p:nvPr/>
            </p:nvSpPr>
            <p:spPr>
              <a:xfrm>
                <a:off x="5604285" y="3295097"/>
                <a:ext cx="31318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𝒇</m:t>
                          </m:r>
                        </m:e>
                        <m:sub>
                          <m:r>
                            <a:rPr lang="en-US" b="0" i="1" smtClean="0">
                              <a:latin typeface="Cambria Math" panose="02040503050406030204" pitchFamily="18" charset="0"/>
                            </a:rPr>
                            <m:t>𝑖𝑛𝑒𝑟𝑡𝑖𝑎𝑙</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1" i="1" smtClean="0">
                              <a:latin typeface="Cambria Math" panose="02040503050406030204" pitchFamily="18" charset="0"/>
                            </a:rPr>
                            <m:t>𝒖</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𝒇</m:t>
                          </m:r>
                        </m:e>
                        <m:sub>
                          <m:r>
                            <a:rPr lang="en-US" b="0" i="1" smtClean="0">
                              <a:latin typeface="Cambria Math" panose="02040503050406030204" pitchFamily="18" charset="0"/>
                            </a:rPr>
                            <m:t>𝑖𝑛𝑡</m:t>
                          </m:r>
                        </m:sub>
                      </m:sSub>
                      <m:r>
                        <a:rPr lang="en-US" b="0" i="1" smtClean="0">
                          <a:latin typeface="Cambria Math" panose="02040503050406030204" pitchFamily="18" charset="0"/>
                        </a:rPr>
                        <m:t>(</m:t>
                      </m:r>
                      <m:r>
                        <a:rPr lang="en-US" b="1" i="1" smtClean="0">
                          <a:latin typeface="Cambria Math" panose="02040503050406030204" pitchFamily="18" charset="0"/>
                        </a:rPr>
                        <m:t>𝒖</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1" i="1" smtClean="0">
                              <a:latin typeface="Cambria Math" panose="02040503050406030204" pitchFamily="18" charset="0"/>
                            </a:rPr>
                            <m:t>𝒖</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𝒇</m:t>
                          </m:r>
                        </m:e>
                        <m:sub>
                          <m:r>
                            <a:rPr lang="en-US" b="0" i="1" smtClean="0">
                              <a:latin typeface="Cambria Math" panose="02040503050406030204" pitchFamily="18" charset="0"/>
                            </a:rPr>
                            <m:t>𝑒𝑥𝑡</m:t>
                          </m:r>
                        </m:sub>
                      </m:sSub>
                    </m:oMath>
                  </m:oMathPara>
                </a14:m>
                <a:endParaRPr lang="en-US" b="1" dirty="0"/>
              </a:p>
            </p:txBody>
          </p:sp>
        </mc:Choice>
        <mc:Fallback xmlns="">
          <p:sp>
            <p:nvSpPr>
              <p:cNvPr id="7" name="TextBox 6">
                <a:extLst>
                  <a:ext uri="{FF2B5EF4-FFF2-40B4-BE49-F238E27FC236}">
                    <a16:creationId xmlns:a16="http://schemas.microsoft.com/office/drawing/2014/main" id="{23233322-5CA0-45BF-824B-C6FE781D6FDB}"/>
                  </a:ext>
                </a:extLst>
              </p:cNvPr>
              <p:cNvSpPr txBox="1">
                <a:spLocks noRot="1" noChangeAspect="1" noMove="1" noResize="1" noEditPoints="1" noAdjustHandles="1" noChangeArrowheads="1" noChangeShapeType="1" noTextEdit="1"/>
              </p:cNvSpPr>
              <p:nvPr/>
            </p:nvSpPr>
            <p:spPr>
              <a:xfrm>
                <a:off x="5604285" y="3295097"/>
                <a:ext cx="3131819" cy="276999"/>
              </a:xfrm>
              <a:prstGeom prst="rect">
                <a:avLst/>
              </a:prstGeom>
              <a:blipFill>
                <a:blip r:embed="rId4"/>
                <a:stretch>
                  <a:fillRect l="-2335" t="-4444" r="-195" b="-35556"/>
                </a:stretch>
              </a:blipFill>
            </p:spPr>
            <p:txBody>
              <a:bodyPr/>
              <a:lstStyle/>
              <a:p>
                <a:r>
                  <a:rPr lang="en-US">
                    <a:noFill/>
                  </a:rPr>
                  <a:t> </a:t>
                </a:r>
              </a:p>
            </p:txBody>
          </p:sp>
        </mc:Fallback>
      </mc:AlternateContent>
      <p:grpSp>
        <p:nvGrpSpPr>
          <p:cNvPr id="60" name="Group 59">
            <a:extLst>
              <a:ext uri="{FF2B5EF4-FFF2-40B4-BE49-F238E27FC236}">
                <a16:creationId xmlns:a16="http://schemas.microsoft.com/office/drawing/2014/main" id="{2C6E9196-D7B0-4173-B840-7B788B684249}"/>
              </a:ext>
            </a:extLst>
          </p:cNvPr>
          <p:cNvGrpSpPr/>
          <p:nvPr/>
        </p:nvGrpSpPr>
        <p:grpSpPr>
          <a:xfrm>
            <a:off x="582303" y="1483663"/>
            <a:ext cx="4559033" cy="3511034"/>
            <a:chOff x="582303" y="1483663"/>
            <a:chExt cx="4559033" cy="3511034"/>
          </a:xfrm>
        </p:grpSpPr>
        <p:grpSp>
          <p:nvGrpSpPr>
            <p:cNvPr id="8" name="Group 7">
              <a:extLst>
                <a:ext uri="{FF2B5EF4-FFF2-40B4-BE49-F238E27FC236}">
                  <a16:creationId xmlns:a16="http://schemas.microsoft.com/office/drawing/2014/main" id="{6EF6E58E-4F20-468B-8321-5E1D472D81A8}"/>
                </a:ext>
              </a:extLst>
            </p:cNvPr>
            <p:cNvGrpSpPr/>
            <p:nvPr/>
          </p:nvGrpSpPr>
          <p:grpSpPr>
            <a:xfrm>
              <a:off x="582303" y="1483663"/>
              <a:ext cx="4559033" cy="3511034"/>
              <a:chOff x="582303" y="1483663"/>
              <a:chExt cx="4559033" cy="3511034"/>
            </a:xfrm>
          </p:grpSpPr>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8000B3F9-027E-4545-984C-8E6B73635047}"/>
                      </a:ext>
                    </a:extLst>
                  </p:cNvPr>
                  <p:cNvSpPr/>
                  <p:nvPr/>
                </p:nvSpPr>
                <p:spPr>
                  <a:xfrm>
                    <a:off x="1656272" y="2199736"/>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9" name="Rectangle 8">
                    <a:extLst>
                      <a:ext uri="{FF2B5EF4-FFF2-40B4-BE49-F238E27FC236}">
                        <a16:creationId xmlns:a16="http://schemas.microsoft.com/office/drawing/2014/main" id="{8000B3F9-027E-4545-984C-8E6B73635047}"/>
                      </a:ext>
                    </a:extLst>
                  </p:cNvPr>
                  <p:cNvSpPr>
                    <a:spLocks noRot="1" noChangeAspect="1" noMove="1" noResize="1" noEditPoints="1" noAdjustHandles="1" noChangeArrowheads="1" noChangeShapeType="1" noTextEdit="1"/>
                  </p:cNvSpPr>
                  <p:nvPr/>
                </p:nvSpPr>
                <p:spPr>
                  <a:xfrm>
                    <a:off x="1656272" y="2199736"/>
                    <a:ext cx="1104181" cy="74166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1F532EEA-8985-452D-B310-94E892DE8ED5}"/>
                      </a:ext>
                    </a:extLst>
                  </p:cNvPr>
                  <p:cNvSpPr/>
                  <p:nvPr/>
                </p:nvSpPr>
                <p:spPr>
                  <a:xfrm>
                    <a:off x="1668730" y="3517314"/>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oMath>
                      </m:oMathPara>
                    </a14:m>
                    <a:endParaRPr lang="en-US" dirty="0"/>
                  </a:p>
                </p:txBody>
              </p:sp>
            </mc:Choice>
            <mc:Fallback xmlns="">
              <p:sp>
                <p:nvSpPr>
                  <p:cNvPr id="10" name="Rectangle 9">
                    <a:extLst>
                      <a:ext uri="{FF2B5EF4-FFF2-40B4-BE49-F238E27FC236}">
                        <a16:creationId xmlns:a16="http://schemas.microsoft.com/office/drawing/2014/main" id="{1F532EEA-8985-452D-B310-94E892DE8ED5}"/>
                      </a:ext>
                    </a:extLst>
                  </p:cNvPr>
                  <p:cNvSpPr>
                    <a:spLocks noRot="1" noChangeAspect="1" noMove="1" noResize="1" noEditPoints="1" noAdjustHandles="1" noChangeArrowheads="1" noChangeShapeType="1" noTextEdit="1"/>
                  </p:cNvSpPr>
                  <p:nvPr/>
                </p:nvSpPr>
                <p:spPr>
                  <a:xfrm>
                    <a:off x="1668730" y="3517314"/>
                    <a:ext cx="1104181" cy="741662"/>
                  </a:xfrm>
                  <a:prstGeom prst="rect">
                    <a:avLst/>
                  </a:prstGeom>
                  <a:blipFill>
                    <a:blip r:embed="rId6"/>
                    <a:stretch>
                      <a:fillRect/>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28FE9742-19A5-4B1D-ACAA-05A8EC583F24}"/>
                  </a:ext>
                </a:extLst>
              </p:cNvPr>
              <p:cNvGrpSpPr/>
              <p:nvPr/>
            </p:nvGrpSpPr>
            <p:grpSpPr>
              <a:xfrm>
                <a:off x="835325" y="4839422"/>
                <a:ext cx="2705819" cy="155275"/>
                <a:chOff x="762000" y="4894059"/>
                <a:chExt cx="2705819" cy="155275"/>
              </a:xfrm>
            </p:grpSpPr>
            <p:cxnSp>
              <p:nvCxnSpPr>
                <p:cNvPr id="36" name="Straight Connector 35">
                  <a:extLst>
                    <a:ext uri="{FF2B5EF4-FFF2-40B4-BE49-F238E27FC236}">
                      <a16:creationId xmlns:a16="http://schemas.microsoft.com/office/drawing/2014/main" id="{53B4EF6C-1263-4820-8B47-CB0FB3DADF84}"/>
                    </a:ext>
                  </a:extLst>
                </p:cNvPr>
                <p:cNvCxnSpPr>
                  <a:cxnSpLocks/>
                </p:cNvCxnSpPr>
                <p:nvPr/>
              </p:nvCxnSpPr>
              <p:spPr>
                <a:xfrm flipV="1">
                  <a:off x="762000" y="4894059"/>
                  <a:ext cx="2705819" cy="574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1590FE9-17D8-45B3-B2BA-BB5B83437090}"/>
                    </a:ext>
                  </a:extLst>
                </p:cNvPr>
                <p:cNvCxnSpPr>
                  <a:cxnSpLocks/>
                </p:cNvCxnSpPr>
                <p:nvPr/>
              </p:nvCxnSpPr>
              <p:spPr>
                <a:xfrm flipH="1">
                  <a:off x="76200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B0E5EAC-1056-49DA-82D5-946918BA8C25}"/>
                    </a:ext>
                  </a:extLst>
                </p:cNvPr>
                <p:cNvCxnSpPr>
                  <a:cxnSpLocks/>
                </p:cNvCxnSpPr>
                <p:nvPr/>
              </p:nvCxnSpPr>
              <p:spPr>
                <a:xfrm flipH="1">
                  <a:off x="92868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98ED023-DA24-4785-99AD-056321D9DE88}"/>
                    </a:ext>
                  </a:extLst>
                </p:cNvPr>
                <p:cNvCxnSpPr>
                  <a:cxnSpLocks/>
                </p:cNvCxnSpPr>
                <p:nvPr/>
              </p:nvCxnSpPr>
              <p:spPr>
                <a:xfrm flipH="1">
                  <a:off x="109536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A8F099F-3544-4768-B3DA-DCB6DA5F2855}"/>
                    </a:ext>
                  </a:extLst>
                </p:cNvPr>
                <p:cNvCxnSpPr>
                  <a:cxnSpLocks/>
                </p:cNvCxnSpPr>
                <p:nvPr/>
              </p:nvCxnSpPr>
              <p:spPr>
                <a:xfrm flipH="1">
                  <a:off x="126204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B8371DE-D712-4AB7-A07C-1D72BD2D8E01}"/>
                    </a:ext>
                  </a:extLst>
                </p:cNvPr>
                <p:cNvCxnSpPr>
                  <a:cxnSpLocks/>
                </p:cNvCxnSpPr>
                <p:nvPr/>
              </p:nvCxnSpPr>
              <p:spPr>
                <a:xfrm flipH="1">
                  <a:off x="142872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D482385-39CA-48A6-A413-D50ECE7A3655}"/>
                    </a:ext>
                  </a:extLst>
                </p:cNvPr>
                <p:cNvCxnSpPr>
                  <a:cxnSpLocks/>
                </p:cNvCxnSpPr>
                <p:nvPr/>
              </p:nvCxnSpPr>
              <p:spPr>
                <a:xfrm flipH="1">
                  <a:off x="1595405"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02E30EE-7F35-4C9F-9B3D-880CA55199A0}"/>
                    </a:ext>
                  </a:extLst>
                </p:cNvPr>
                <p:cNvCxnSpPr>
                  <a:cxnSpLocks/>
                </p:cNvCxnSpPr>
                <p:nvPr/>
              </p:nvCxnSpPr>
              <p:spPr>
                <a:xfrm flipH="1">
                  <a:off x="1762086"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8711EB8-5D24-46CA-B6E6-A7820BC78C47}"/>
                    </a:ext>
                  </a:extLst>
                </p:cNvPr>
                <p:cNvCxnSpPr>
                  <a:cxnSpLocks/>
                </p:cNvCxnSpPr>
                <p:nvPr/>
              </p:nvCxnSpPr>
              <p:spPr>
                <a:xfrm flipH="1">
                  <a:off x="1928767"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0B9FCD4-2E46-4A63-A6F6-ED6C4CCCCB55}"/>
                    </a:ext>
                  </a:extLst>
                </p:cNvPr>
                <p:cNvCxnSpPr>
                  <a:cxnSpLocks/>
                </p:cNvCxnSpPr>
                <p:nvPr/>
              </p:nvCxnSpPr>
              <p:spPr>
                <a:xfrm flipH="1">
                  <a:off x="2095448"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497B41-D573-4438-966B-FE6F622DCF83}"/>
                    </a:ext>
                  </a:extLst>
                </p:cNvPr>
                <p:cNvCxnSpPr>
                  <a:cxnSpLocks/>
                </p:cNvCxnSpPr>
                <p:nvPr/>
              </p:nvCxnSpPr>
              <p:spPr>
                <a:xfrm flipH="1">
                  <a:off x="2262129"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67FB2FE-4D31-4166-B4F9-62A2D5AF2C5A}"/>
                    </a:ext>
                  </a:extLst>
                </p:cNvPr>
                <p:cNvCxnSpPr>
                  <a:cxnSpLocks/>
                </p:cNvCxnSpPr>
                <p:nvPr/>
              </p:nvCxnSpPr>
              <p:spPr>
                <a:xfrm flipH="1">
                  <a:off x="242881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FAAB431-2597-4786-8EF9-8CB1DD7860F5}"/>
                    </a:ext>
                  </a:extLst>
                </p:cNvPr>
                <p:cNvCxnSpPr>
                  <a:cxnSpLocks/>
                </p:cNvCxnSpPr>
                <p:nvPr/>
              </p:nvCxnSpPr>
              <p:spPr>
                <a:xfrm flipH="1">
                  <a:off x="259549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B0404FD-7CBB-41C6-8A78-79DFF2F6A466}"/>
                    </a:ext>
                  </a:extLst>
                </p:cNvPr>
                <p:cNvCxnSpPr>
                  <a:cxnSpLocks/>
                </p:cNvCxnSpPr>
                <p:nvPr/>
              </p:nvCxnSpPr>
              <p:spPr>
                <a:xfrm flipH="1">
                  <a:off x="276217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C03F169-4F3C-4359-892C-21692BDD84B2}"/>
                    </a:ext>
                  </a:extLst>
                </p:cNvPr>
                <p:cNvCxnSpPr>
                  <a:cxnSpLocks/>
                </p:cNvCxnSpPr>
                <p:nvPr/>
              </p:nvCxnSpPr>
              <p:spPr>
                <a:xfrm flipH="1">
                  <a:off x="292885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5DBD131-6E57-4CA2-97EF-B0DE8E036F43}"/>
                    </a:ext>
                  </a:extLst>
                </p:cNvPr>
                <p:cNvCxnSpPr>
                  <a:cxnSpLocks/>
                </p:cNvCxnSpPr>
                <p:nvPr/>
              </p:nvCxnSpPr>
              <p:spPr>
                <a:xfrm flipH="1">
                  <a:off x="309553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E7875F8-A927-4904-806D-6CF8EF73F360}"/>
                    </a:ext>
                  </a:extLst>
                </p:cNvPr>
                <p:cNvCxnSpPr>
                  <a:cxnSpLocks/>
                </p:cNvCxnSpPr>
                <p:nvPr/>
              </p:nvCxnSpPr>
              <p:spPr>
                <a:xfrm flipH="1">
                  <a:off x="326222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12D26678-DBDB-4365-8F9B-0DB52104E536}"/>
                  </a:ext>
                </a:extLst>
              </p:cNvPr>
              <p:cNvGrpSpPr/>
              <p:nvPr/>
            </p:nvGrpSpPr>
            <p:grpSpPr>
              <a:xfrm>
                <a:off x="2102734" y="2941398"/>
                <a:ext cx="283041" cy="566677"/>
                <a:chOff x="2102734" y="2941398"/>
                <a:chExt cx="283041" cy="566677"/>
              </a:xfrm>
            </p:grpSpPr>
            <p:cxnSp>
              <p:nvCxnSpPr>
                <p:cNvPr id="29" name="Straight Connector 28">
                  <a:extLst>
                    <a:ext uri="{FF2B5EF4-FFF2-40B4-BE49-F238E27FC236}">
                      <a16:creationId xmlns:a16="http://schemas.microsoft.com/office/drawing/2014/main" id="{2D8DD0A5-04D8-4297-A136-2D509A61904C}"/>
                    </a:ext>
                  </a:extLst>
                </p:cNvPr>
                <p:cNvCxnSpPr>
                  <a:stCxn id="9" idx="2"/>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C0F771C-B670-425C-B75B-7D01C49A80EF}"/>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7C22057-0C73-4F52-AF71-D068E4308035}"/>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B39EC82-51B0-4093-8F77-C52F30C2C700}"/>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0274AEF-2537-47A4-8AF5-E2087A49C21C}"/>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394CBA5-F992-451E-A83C-6B99FE80B9E8}"/>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209E788-C6A2-4E41-B175-524E13F3A6B8}"/>
                    </a:ext>
                  </a:extLst>
                </p:cNvPr>
                <p:cNvCxnSpPr>
                  <a:cxnSpLocks/>
                </p:cNvCxnSpPr>
                <p:nvPr/>
              </p:nvCxnSpPr>
              <p:spPr>
                <a:xfrm>
                  <a:off x="2247900" y="3367088"/>
                  <a:ext cx="720" cy="1409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8A80E124-74F8-4810-90EB-5E01FA16978C}"/>
                  </a:ext>
                </a:extLst>
              </p:cNvPr>
              <p:cNvGrpSpPr/>
              <p:nvPr/>
            </p:nvGrpSpPr>
            <p:grpSpPr>
              <a:xfrm>
                <a:off x="2117981" y="4258976"/>
                <a:ext cx="283041" cy="573820"/>
                <a:chOff x="2102734" y="2941398"/>
                <a:chExt cx="283041" cy="573820"/>
              </a:xfrm>
            </p:grpSpPr>
            <p:cxnSp>
              <p:nvCxnSpPr>
                <p:cNvPr id="22" name="Straight Connector 21">
                  <a:extLst>
                    <a:ext uri="{FF2B5EF4-FFF2-40B4-BE49-F238E27FC236}">
                      <a16:creationId xmlns:a16="http://schemas.microsoft.com/office/drawing/2014/main" id="{EC0076F7-6C32-4572-A344-42E39D49F679}"/>
                    </a:ext>
                  </a:extLst>
                </p:cNvPr>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65092C5-97FD-41DA-9004-01D7341EFF85}"/>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7A8DCC1-8C90-4A97-938E-AE8F15734FE7}"/>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49FE268-6D4B-4C6A-9359-73E7B52A481D}"/>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3615292-86F2-418A-A5CB-8918FAB1B4EB}"/>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93D593F-D19C-4E96-A71A-4F8B68C4C28A}"/>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42E96DC-242C-4534-8357-72DA8DEA725E}"/>
                    </a:ext>
                  </a:extLst>
                </p:cNvPr>
                <p:cNvCxnSpPr>
                  <a:cxnSpLocks/>
                </p:cNvCxnSpPr>
                <p:nvPr/>
              </p:nvCxnSpPr>
              <p:spPr>
                <a:xfrm flipH="1">
                  <a:off x="2246239" y="3363874"/>
                  <a:ext cx="2" cy="151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5654EA9-B8EB-4021-92B1-85062898057D}"/>
                      </a:ext>
                    </a:extLst>
                  </p:cNvPr>
                  <p:cNvSpPr txBox="1"/>
                  <p:nvPr/>
                </p:nvSpPr>
                <p:spPr>
                  <a:xfrm>
                    <a:off x="2549152" y="3037608"/>
                    <a:ext cx="2592184" cy="6689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𝑠𝑝𝑟𝑖𝑛𝑔</m:t>
                                  </m:r>
                                </m:sub>
                              </m:sSub>
                              <m:r>
                                <a:rPr lang="en-US" b="0" i="1" smtClean="0">
                                  <a:latin typeface="Cambria Math" panose="02040503050406030204" pitchFamily="18" charset="0"/>
                                </a:rPr>
                                <m:t>=</m:t>
                              </m:r>
                              <m:r>
                                <a:rPr lang="en-US" b="0" i="1" smtClean="0">
                                  <a:latin typeface="Cambria Math" panose="02040503050406030204" pitchFamily="18" charset="0"/>
                                </a:rPr>
                                <m:t>𝑘</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e>
                          </m:d>
                        </m:oMath>
                      </m:oMathPara>
                    </a14:m>
                    <a:endParaRPr lang="en-US" b="0" dirty="0"/>
                  </a:p>
                  <a:p>
                    <a:r>
                      <a:rPr lang="en-US" dirty="0"/>
                      <a:t>               +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3</m:t>
                            </m:r>
                          </m:sub>
                        </m:sSub>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e>
                            </m:d>
                          </m:e>
                          <m:sup>
                            <m:r>
                              <a:rPr lang="en-US" b="0" i="1" smtClean="0">
                                <a:latin typeface="Cambria Math" panose="02040503050406030204" pitchFamily="18" charset="0"/>
                              </a:rPr>
                              <m:t>3</m:t>
                            </m:r>
                          </m:sup>
                        </m:sSup>
                      </m:oMath>
                    </a14:m>
                    <a:endParaRPr lang="en-US" dirty="0"/>
                  </a:p>
                </p:txBody>
              </p:sp>
            </mc:Choice>
            <mc:Fallback xmlns="">
              <p:sp>
                <p:nvSpPr>
                  <p:cNvPr id="14" name="TextBox 13">
                    <a:extLst>
                      <a:ext uri="{FF2B5EF4-FFF2-40B4-BE49-F238E27FC236}">
                        <a16:creationId xmlns:a16="http://schemas.microsoft.com/office/drawing/2014/main" id="{B5654EA9-B8EB-4021-92B1-85062898057D}"/>
                      </a:ext>
                    </a:extLst>
                  </p:cNvPr>
                  <p:cNvSpPr txBox="1">
                    <a:spLocks noRot="1" noChangeAspect="1" noMove="1" noResize="1" noEditPoints="1" noAdjustHandles="1" noChangeArrowheads="1" noChangeShapeType="1" noTextEdit="1"/>
                  </p:cNvSpPr>
                  <p:nvPr/>
                </p:nvSpPr>
                <p:spPr>
                  <a:xfrm>
                    <a:off x="2549152" y="3037608"/>
                    <a:ext cx="2592184" cy="668901"/>
                  </a:xfrm>
                  <a:prstGeom prst="rect">
                    <a:avLst/>
                  </a:prstGeom>
                  <a:blipFill>
                    <a:blip r:embed="rId7"/>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6C55F25-D3E1-47FF-904B-0C783A3660EC}"/>
                      </a:ext>
                    </a:extLst>
                  </p:cNvPr>
                  <p:cNvSpPr txBox="1"/>
                  <p:nvPr/>
                </p:nvSpPr>
                <p:spPr>
                  <a:xfrm>
                    <a:off x="2452140" y="4372726"/>
                    <a:ext cx="4779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oMath>
                      </m:oMathPara>
                    </a14:m>
                    <a:endParaRPr lang="en-US" dirty="0"/>
                  </a:p>
                </p:txBody>
              </p:sp>
            </mc:Choice>
            <mc:Fallback xmlns="">
              <p:sp>
                <p:nvSpPr>
                  <p:cNvPr id="15" name="TextBox 14">
                    <a:extLst>
                      <a:ext uri="{FF2B5EF4-FFF2-40B4-BE49-F238E27FC236}">
                        <a16:creationId xmlns:a16="http://schemas.microsoft.com/office/drawing/2014/main" id="{26C55F25-D3E1-47FF-904B-0C783A3660EC}"/>
                      </a:ext>
                    </a:extLst>
                  </p:cNvPr>
                  <p:cNvSpPr txBox="1">
                    <a:spLocks noRot="1" noChangeAspect="1" noMove="1" noResize="1" noEditPoints="1" noAdjustHandles="1" noChangeArrowheads="1" noChangeShapeType="1" noTextEdit="1"/>
                  </p:cNvSpPr>
                  <p:nvPr/>
                </p:nvSpPr>
                <p:spPr>
                  <a:xfrm>
                    <a:off x="2452140" y="4372726"/>
                    <a:ext cx="477951" cy="369332"/>
                  </a:xfrm>
                  <a:prstGeom prst="rect">
                    <a:avLst/>
                  </a:prstGeom>
                  <a:blipFill>
                    <a:blip r:embed="rId8"/>
                    <a:stretch>
                      <a:fillRect/>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124E7929-D33E-45E9-B482-76FBEFA1D20E}"/>
                  </a:ext>
                </a:extLst>
              </p:cNvPr>
              <p:cNvCxnSpPr>
                <a:cxnSpLocks/>
                <a:endCxn id="9" idx="0"/>
              </p:cNvCxnSpPr>
              <p:nvPr/>
            </p:nvCxnSpPr>
            <p:spPr>
              <a:xfrm>
                <a:off x="2208362" y="1839148"/>
                <a:ext cx="1" cy="360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C72E4407-C045-48D3-A561-95C85E71AF74}"/>
                  </a:ext>
                </a:extLst>
              </p:cNvPr>
              <p:cNvCxnSpPr>
                <a:cxnSpLocks/>
                <a:stCxn id="9" idx="1"/>
              </p:cNvCxnSpPr>
              <p:nvPr/>
            </p:nvCxnSpPr>
            <p:spPr>
              <a:xfrm rot="10800000">
                <a:off x="1052328" y="2199737"/>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2FD20825-D157-414F-A970-9BBED4914485}"/>
                  </a:ext>
                </a:extLst>
              </p:cNvPr>
              <p:cNvCxnSpPr>
                <a:cxnSpLocks/>
              </p:cNvCxnSpPr>
              <p:nvPr/>
            </p:nvCxnSpPr>
            <p:spPr>
              <a:xfrm rot="10800000">
                <a:off x="1052328" y="3508075"/>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98C37DC-1631-4863-8759-A65BD9FE2123}"/>
                      </a:ext>
                    </a:extLst>
                  </p:cNvPr>
                  <p:cNvSpPr txBox="1"/>
                  <p:nvPr/>
                </p:nvSpPr>
                <p:spPr>
                  <a:xfrm>
                    <a:off x="582303" y="2159690"/>
                    <a:ext cx="4790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oMath>
                      </m:oMathPara>
                    </a14:m>
                    <a:endParaRPr lang="en-US" dirty="0"/>
                  </a:p>
                </p:txBody>
              </p:sp>
            </mc:Choice>
            <mc:Fallback xmlns="">
              <p:sp>
                <p:nvSpPr>
                  <p:cNvPr id="19" name="TextBox 18">
                    <a:extLst>
                      <a:ext uri="{FF2B5EF4-FFF2-40B4-BE49-F238E27FC236}">
                        <a16:creationId xmlns:a16="http://schemas.microsoft.com/office/drawing/2014/main" id="{D98C37DC-1631-4863-8759-A65BD9FE2123}"/>
                      </a:ext>
                    </a:extLst>
                  </p:cNvPr>
                  <p:cNvSpPr txBox="1">
                    <a:spLocks noRot="1" noChangeAspect="1" noMove="1" noResize="1" noEditPoints="1" noAdjustHandles="1" noChangeArrowheads="1" noChangeShapeType="1" noTextEdit="1"/>
                  </p:cNvSpPr>
                  <p:nvPr/>
                </p:nvSpPr>
                <p:spPr>
                  <a:xfrm>
                    <a:off x="582303" y="2159690"/>
                    <a:ext cx="479041"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6D48000-6146-4ABC-B0AE-8B4ED59F4758}"/>
                      </a:ext>
                    </a:extLst>
                  </p:cNvPr>
                  <p:cNvSpPr txBox="1"/>
                  <p:nvPr/>
                </p:nvSpPr>
                <p:spPr>
                  <a:xfrm>
                    <a:off x="608937" y="3478783"/>
                    <a:ext cx="4843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oMath>
                      </m:oMathPara>
                    </a14:m>
                    <a:endParaRPr lang="en-US" dirty="0"/>
                  </a:p>
                </p:txBody>
              </p:sp>
            </mc:Choice>
            <mc:Fallback xmlns="">
              <p:sp>
                <p:nvSpPr>
                  <p:cNvPr id="20" name="TextBox 19">
                    <a:extLst>
                      <a:ext uri="{FF2B5EF4-FFF2-40B4-BE49-F238E27FC236}">
                        <a16:creationId xmlns:a16="http://schemas.microsoft.com/office/drawing/2014/main" id="{66D48000-6146-4ABC-B0AE-8B4ED59F4758}"/>
                      </a:ext>
                    </a:extLst>
                  </p:cNvPr>
                  <p:cNvSpPr txBox="1">
                    <a:spLocks noRot="1" noChangeAspect="1" noMove="1" noResize="1" noEditPoints="1" noAdjustHandles="1" noChangeArrowheads="1" noChangeShapeType="1" noTextEdit="1"/>
                  </p:cNvSpPr>
                  <p:nvPr/>
                </p:nvSpPr>
                <p:spPr>
                  <a:xfrm>
                    <a:off x="608937" y="3478783"/>
                    <a:ext cx="484363"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CA29A3C-0CF4-43CC-8505-9351BC3654B6}"/>
                      </a:ext>
                    </a:extLst>
                  </p:cNvPr>
                  <p:cNvSpPr txBox="1"/>
                  <p:nvPr/>
                </p:nvSpPr>
                <p:spPr>
                  <a:xfrm>
                    <a:off x="1946647" y="1483663"/>
                    <a:ext cx="60250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oMath>
                      </m:oMathPara>
                    </a14:m>
                    <a:endParaRPr lang="en-US" dirty="0"/>
                  </a:p>
                </p:txBody>
              </p:sp>
            </mc:Choice>
            <mc:Fallback xmlns="">
              <p:sp>
                <p:nvSpPr>
                  <p:cNvPr id="21" name="TextBox 20">
                    <a:extLst>
                      <a:ext uri="{FF2B5EF4-FFF2-40B4-BE49-F238E27FC236}">
                        <a16:creationId xmlns:a16="http://schemas.microsoft.com/office/drawing/2014/main" id="{0CA29A3C-0CF4-43CC-8505-9351BC3654B6}"/>
                      </a:ext>
                    </a:extLst>
                  </p:cNvPr>
                  <p:cNvSpPr txBox="1">
                    <a:spLocks noRot="1" noChangeAspect="1" noMove="1" noResize="1" noEditPoints="1" noAdjustHandles="1" noChangeArrowheads="1" noChangeShapeType="1" noTextEdit="1"/>
                  </p:cNvSpPr>
                  <p:nvPr/>
                </p:nvSpPr>
                <p:spPr>
                  <a:xfrm>
                    <a:off x="1946647" y="1483663"/>
                    <a:ext cx="602505" cy="369332"/>
                  </a:xfrm>
                  <a:prstGeom prst="rect">
                    <a:avLst/>
                  </a:prstGeom>
                  <a:blipFill>
                    <a:blip r:embed="rId11"/>
                    <a:stretch>
                      <a:fillRect/>
                    </a:stretch>
                  </a:blipFill>
                </p:spPr>
                <p:txBody>
                  <a:bodyPr/>
                  <a:lstStyle/>
                  <a:p>
                    <a:r>
                      <a:rPr lang="en-US">
                        <a:noFill/>
                      </a:rPr>
                      <a:t> </a:t>
                    </a:r>
                  </a:p>
                </p:txBody>
              </p:sp>
            </mc:Fallback>
          </mc:AlternateContent>
        </p:grpSp>
        <p:cxnSp>
          <p:nvCxnSpPr>
            <p:cNvPr id="54" name="Straight Arrow Connector 53">
              <a:extLst>
                <a:ext uri="{FF2B5EF4-FFF2-40B4-BE49-F238E27FC236}">
                  <a16:creationId xmlns:a16="http://schemas.microsoft.com/office/drawing/2014/main" id="{FD6FE0A6-F753-4957-81E8-60D67E7D91AB}"/>
                </a:ext>
              </a:extLst>
            </p:cNvPr>
            <p:cNvCxnSpPr>
              <a:cxnSpLocks/>
            </p:cNvCxnSpPr>
            <p:nvPr/>
          </p:nvCxnSpPr>
          <p:spPr>
            <a:xfrm flipV="1">
              <a:off x="2002092" y="3065929"/>
              <a:ext cx="552849" cy="2747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59" name="TextBox 58">
            <a:extLst>
              <a:ext uri="{FF2B5EF4-FFF2-40B4-BE49-F238E27FC236}">
                <a16:creationId xmlns:a16="http://schemas.microsoft.com/office/drawing/2014/main" id="{68B1F432-B0DC-4C87-85E0-BC9F2952D0F1}"/>
              </a:ext>
            </a:extLst>
          </p:cNvPr>
          <p:cNvSpPr txBox="1"/>
          <p:nvPr/>
        </p:nvSpPr>
        <p:spPr>
          <a:xfrm>
            <a:off x="9093069" y="3034429"/>
            <a:ext cx="2860401" cy="646331"/>
          </a:xfrm>
          <a:prstGeom prst="rect">
            <a:avLst/>
          </a:prstGeom>
          <a:noFill/>
        </p:spPr>
        <p:txBody>
          <a:bodyPr wrap="square" rtlCol="0">
            <a:spAutoFit/>
          </a:bodyPr>
          <a:lstStyle/>
          <a:p>
            <a:r>
              <a:rPr lang="en-US" dirty="0"/>
              <a:t>We instead express as a vector-valued function</a:t>
            </a:r>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AC26307E-6AEB-47C1-9E09-9D33D4DB509C}"/>
                  </a:ext>
                </a:extLst>
              </p:cNvPr>
              <p:cNvSpPr txBox="1"/>
              <p:nvPr/>
            </p:nvSpPr>
            <p:spPr>
              <a:xfrm>
                <a:off x="5604285" y="4071513"/>
                <a:ext cx="266508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𝒇</m:t>
                          </m:r>
                        </m:e>
                        <m:sub>
                          <m:r>
                            <a:rPr lang="en-US" b="0" i="1" smtClean="0">
                              <a:latin typeface="Cambria Math" panose="02040503050406030204" pitchFamily="18" charset="0"/>
                            </a:rPr>
                            <m:t>𝑖𝑛𝑡</m:t>
                          </m:r>
                        </m:sub>
                      </m:sSub>
                      <m:d>
                        <m:dPr>
                          <m:ctrlPr>
                            <a:rPr lang="en-US" b="0" i="1" smtClean="0">
                              <a:latin typeface="Cambria Math" panose="02040503050406030204" pitchFamily="18" charset="0"/>
                            </a:rPr>
                          </m:ctrlPr>
                        </m:dPr>
                        <m:e>
                          <m:r>
                            <a:rPr lang="en-US" b="1" i="1" smtClean="0">
                              <a:latin typeface="Cambria Math" panose="02040503050406030204" pitchFamily="18" charset="0"/>
                            </a:rPr>
                            <m:t>𝒖</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𝒇</m:t>
                          </m:r>
                        </m:e>
                        <m:sub>
                          <m:r>
                            <a:rPr lang="en-US" b="0" i="1" smtClean="0">
                              <a:latin typeface="Cambria Math" panose="02040503050406030204" pitchFamily="18" charset="0"/>
                            </a:rPr>
                            <m:t>𝑒𝑥𝑡</m:t>
                          </m:r>
                        </m:sub>
                      </m:sSub>
                      <m:r>
                        <a:rPr lang="en-US" b="0" i="1" smtClean="0">
                          <a:latin typeface="Cambria Math" panose="02040503050406030204" pitchFamily="18" charset="0"/>
                        </a:rPr>
                        <m:t>≜</m:t>
                      </m:r>
                      <m:r>
                        <a:rPr lang="en-US" b="1" i="1" smtClean="0">
                          <a:latin typeface="Cambria Math" panose="02040503050406030204" pitchFamily="18" charset="0"/>
                        </a:rPr>
                        <m:t>𝒓</m:t>
                      </m:r>
                      <m:d>
                        <m:dPr>
                          <m:ctrlPr>
                            <a:rPr lang="en-US" b="0" i="1" smtClean="0">
                              <a:latin typeface="Cambria Math" panose="02040503050406030204" pitchFamily="18" charset="0"/>
                            </a:rPr>
                          </m:ctrlPr>
                        </m:dPr>
                        <m:e>
                          <m:r>
                            <a:rPr lang="en-US" b="1" i="1" smtClean="0">
                              <a:latin typeface="Cambria Math" panose="02040503050406030204" pitchFamily="18" charset="0"/>
                            </a:rPr>
                            <m:t>𝒖</m:t>
                          </m:r>
                        </m:e>
                      </m:d>
                      <m:r>
                        <a:rPr lang="en-US" b="0" i="1" smtClean="0">
                          <a:latin typeface="Cambria Math" panose="02040503050406030204" pitchFamily="18" charset="0"/>
                        </a:rPr>
                        <m:t>=0</m:t>
                      </m:r>
                    </m:oMath>
                  </m:oMathPara>
                </a14:m>
                <a:endParaRPr lang="en-US" b="1" dirty="0"/>
              </a:p>
            </p:txBody>
          </p:sp>
        </mc:Choice>
        <mc:Fallback xmlns="">
          <p:sp>
            <p:nvSpPr>
              <p:cNvPr id="61" name="TextBox 60">
                <a:extLst>
                  <a:ext uri="{FF2B5EF4-FFF2-40B4-BE49-F238E27FC236}">
                    <a16:creationId xmlns:a16="http://schemas.microsoft.com/office/drawing/2014/main" id="{AC26307E-6AEB-47C1-9E09-9D33D4DB509C}"/>
                  </a:ext>
                </a:extLst>
              </p:cNvPr>
              <p:cNvSpPr txBox="1">
                <a:spLocks noRot="1" noChangeAspect="1" noMove="1" noResize="1" noEditPoints="1" noAdjustHandles="1" noChangeArrowheads="1" noChangeShapeType="1" noTextEdit="1"/>
              </p:cNvSpPr>
              <p:nvPr/>
            </p:nvSpPr>
            <p:spPr>
              <a:xfrm>
                <a:off x="5604285" y="4071513"/>
                <a:ext cx="2665089" cy="276999"/>
              </a:xfrm>
              <a:prstGeom prst="rect">
                <a:avLst/>
              </a:prstGeom>
              <a:blipFill>
                <a:blip r:embed="rId12"/>
                <a:stretch>
                  <a:fillRect l="-2511" t="-2222" r="-1370" b="-35556"/>
                </a:stretch>
              </a:blipFill>
            </p:spPr>
            <p:txBody>
              <a:bodyPr/>
              <a:lstStyle/>
              <a:p>
                <a:r>
                  <a:rPr lang="en-US">
                    <a:noFill/>
                  </a:rPr>
                  <a:t> </a:t>
                </a:r>
              </a:p>
            </p:txBody>
          </p:sp>
        </mc:Fallback>
      </mc:AlternateContent>
      <p:sp>
        <p:nvSpPr>
          <p:cNvPr id="62" name="TextBox 61">
            <a:extLst>
              <a:ext uri="{FF2B5EF4-FFF2-40B4-BE49-F238E27FC236}">
                <a16:creationId xmlns:a16="http://schemas.microsoft.com/office/drawing/2014/main" id="{DB5672AE-50EB-4F5E-BB07-208623BDDAFA}"/>
              </a:ext>
            </a:extLst>
          </p:cNvPr>
          <p:cNvSpPr txBox="1"/>
          <p:nvPr/>
        </p:nvSpPr>
        <p:spPr>
          <a:xfrm>
            <a:off x="9093069" y="3810845"/>
            <a:ext cx="2860401" cy="646331"/>
          </a:xfrm>
          <a:prstGeom prst="rect">
            <a:avLst/>
          </a:prstGeom>
          <a:noFill/>
        </p:spPr>
        <p:txBody>
          <a:bodyPr wrap="square" rtlCol="0">
            <a:spAutoFit/>
          </a:bodyPr>
          <a:lstStyle/>
          <a:p>
            <a:r>
              <a:rPr lang="en-US" dirty="0"/>
              <a:t>We define a “</a:t>
            </a:r>
            <a:r>
              <a:rPr lang="en-US" b="1" dirty="0"/>
              <a:t>residual</a:t>
            </a:r>
            <a:r>
              <a:rPr lang="en-US" dirty="0"/>
              <a:t>” vector for a static solve</a:t>
            </a:r>
          </a:p>
        </p:txBody>
      </p:sp>
      <p:sp>
        <p:nvSpPr>
          <p:cNvPr id="63" name="Right Brace 62">
            <a:extLst>
              <a:ext uri="{FF2B5EF4-FFF2-40B4-BE49-F238E27FC236}">
                <a16:creationId xmlns:a16="http://schemas.microsoft.com/office/drawing/2014/main" id="{B35DCF52-62BD-4D98-A324-A3CA0DBE8266}"/>
              </a:ext>
            </a:extLst>
          </p:cNvPr>
          <p:cNvSpPr/>
          <p:nvPr/>
        </p:nvSpPr>
        <p:spPr>
          <a:xfrm rot="5400000">
            <a:off x="7697830" y="4011893"/>
            <a:ext cx="218850" cy="9242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32C9225C-186C-4421-8062-3C18712C5ED4}"/>
                  </a:ext>
                </a:extLst>
              </p:cNvPr>
              <p:cNvSpPr txBox="1"/>
              <p:nvPr/>
            </p:nvSpPr>
            <p:spPr>
              <a:xfrm>
                <a:off x="6638111" y="4599510"/>
                <a:ext cx="2764464" cy="1200329"/>
              </a:xfrm>
              <a:prstGeom prst="rect">
                <a:avLst/>
              </a:prstGeom>
              <a:noFill/>
            </p:spPr>
            <p:txBody>
              <a:bodyPr wrap="square" rtlCol="0">
                <a:spAutoFit/>
              </a:bodyPr>
              <a:lstStyle/>
              <a:p>
                <a:r>
                  <a:rPr lang="en-US" dirty="0">
                    <a:solidFill>
                      <a:srgbClr val="FF0000"/>
                    </a:solidFill>
                  </a:rPr>
                  <a:t>The equality is strictly true for a solution </a:t>
                </a:r>
                <a14:m>
                  <m:oMath xmlns:m="http://schemas.openxmlformats.org/officeDocument/2006/math">
                    <m:r>
                      <a:rPr lang="en-US" b="1" i="1" smtClean="0">
                        <a:solidFill>
                          <a:srgbClr val="FF0000"/>
                        </a:solidFill>
                        <a:latin typeface="Cambria Math" panose="02040503050406030204" pitchFamily="18" charset="0"/>
                      </a:rPr>
                      <m:t>𝒖</m:t>
                    </m:r>
                  </m:oMath>
                </a14:m>
                <a:r>
                  <a:rPr lang="en-US" dirty="0">
                    <a:solidFill>
                      <a:srgbClr val="FF0000"/>
                    </a:solidFill>
                  </a:rPr>
                  <a:t>, but only approximately true </a:t>
                </a:r>
                <a:r>
                  <a:rPr lang="en-US" i="1" dirty="0">
                    <a:solidFill>
                      <a:srgbClr val="FF0000"/>
                    </a:solidFill>
                  </a:rPr>
                  <a:t>near</a:t>
                </a:r>
                <a:r>
                  <a:rPr lang="en-US" dirty="0">
                    <a:solidFill>
                      <a:srgbClr val="FF0000"/>
                    </a:solidFill>
                  </a:rPr>
                  <a:t> solutions.</a:t>
                </a:r>
              </a:p>
            </p:txBody>
          </p:sp>
        </mc:Choice>
        <mc:Fallback xmlns="">
          <p:sp>
            <p:nvSpPr>
              <p:cNvPr id="64" name="TextBox 63">
                <a:extLst>
                  <a:ext uri="{FF2B5EF4-FFF2-40B4-BE49-F238E27FC236}">
                    <a16:creationId xmlns:a16="http://schemas.microsoft.com/office/drawing/2014/main" id="{32C9225C-186C-4421-8062-3C18712C5ED4}"/>
                  </a:ext>
                </a:extLst>
              </p:cNvPr>
              <p:cNvSpPr txBox="1">
                <a:spLocks noRot="1" noChangeAspect="1" noMove="1" noResize="1" noEditPoints="1" noAdjustHandles="1" noChangeArrowheads="1" noChangeShapeType="1" noTextEdit="1"/>
              </p:cNvSpPr>
              <p:nvPr/>
            </p:nvSpPr>
            <p:spPr>
              <a:xfrm>
                <a:off x="6638111" y="4599510"/>
                <a:ext cx="2764464" cy="1200329"/>
              </a:xfrm>
              <a:prstGeom prst="rect">
                <a:avLst/>
              </a:prstGeom>
              <a:blipFill>
                <a:blip r:embed="rId13"/>
                <a:stretch>
                  <a:fillRect l="-1987" t="-3061" b="-7653"/>
                </a:stretch>
              </a:blipFill>
            </p:spPr>
            <p:txBody>
              <a:bodyPr/>
              <a:lstStyle/>
              <a:p>
                <a:r>
                  <a:rPr lang="en-US">
                    <a:noFill/>
                  </a:rPr>
                  <a:t> </a:t>
                </a:r>
              </a:p>
            </p:txBody>
          </p:sp>
        </mc:Fallback>
      </mc:AlternateContent>
    </p:spTree>
    <p:extLst>
      <p:ext uri="{BB962C8B-B14F-4D97-AF65-F5344CB8AC3E}">
        <p14:creationId xmlns:p14="http://schemas.microsoft.com/office/powerpoint/2010/main" val="384270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01C6D-2DF9-4998-A990-5D80D7B84B34}"/>
              </a:ext>
            </a:extLst>
          </p:cNvPr>
          <p:cNvSpPr>
            <a:spLocks noGrp="1"/>
          </p:cNvSpPr>
          <p:nvPr>
            <p:ph type="title"/>
          </p:nvPr>
        </p:nvSpPr>
        <p:spPr/>
        <p:txBody>
          <a:bodyPr/>
          <a:lstStyle/>
          <a:p>
            <a:r>
              <a:rPr lang="en-US" dirty="0"/>
              <a:t>The residual guides us to a solution</a:t>
            </a:r>
          </a:p>
        </p:txBody>
      </p:sp>
      <p:sp>
        <p:nvSpPr>
          <p:cNvPr id="4" name="Slide Number Placeholder 3">
            <a:extLst>
              <a:ext uri="{FF2B5EF4-FFF2-40B4-BE49-F238E27FC236}">
                <a16:creationId xmlns:a16="http://schemas.microsoft.com/office/drawing/2014/main" id="{4E2EEF48-21EF-4AAB-A67F-82A0E005B546}"/>
              </a:ext>
            </a:extLst>
          </p:cNvPr>
          <p:cNvSpPr>
            <a:spLocks noGrp="1"/>
          </p:cNvSpPr>
          <p:nvPr>
            <p:ph type="sldNum" sz="quarter" idx="4"/>
          </p:nvPr>
        </p:nvSpPr>
        <p:spPr/>
        <p:txBody>
          <a:bodyPr/>
          <a:lstStyle/>
          <a:p>
            <a:pPr algn="ctr"/>
            <a:fld id="{F6B149FD-26F7-3645-B4E7-BA8B8CC5EEA8}" type="slidenum">
              <a:rPr lang="en-US" smtClean="0"/>
              <a:pPr algn="ctr"/>
              <a:t>45</a:t>
            </a:fld>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5999D4D-E89C-42FA-9002-2E519B13F869}"/>
                  </a:ext>
                </a:extLst>
              </p:cNvPr>
              <p:cNvSpPr txBox="1"/>
              <p:nvPr/>
            </p:nvSpPr>
            <p:spPr>
              <a:xfrm>
                <a:off x="1864109" y="2143021"/>
                <a:ext cx="4450015"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𝑟</m:t>
                          </m:r>
                        </m:e>
                        <m:sub>
                          <m:r>
                            <a:rPr lang="en-US" b="0" i="1" smtClean="0">
                              <a:ln>
                                <a:noFill/>
                              </a:ln>
                              <a:latin typeface="Cambria Math" panose="02040503050406030204" pitchFamily="18" charset="0"/>
                            </a:rPr>
                            <m:t>1</m:t>
                          </m:r>
                        </m:sub>
                      </m:sSub>
                      <m:d>
                        <m:dPr>
                          <m:ctrlPr>
                            <a:rPr lang="en-US" i="1">
                              <a:latin typeface="Cambria Math" panose="02040503050406030204" pitchFamily="18" charset="0"/>
                            </a:rPr>
                          </m:ctrlPr>
                        </m:dPr>
                        <m:e>
                          <m:r>
                            <a:rPr lang="en-US" b="1" i="1">
                              <a:latin typeface="Cambria Math" panose="02040503050406030204" pitchFamily="18" charset="0"/>
                            </a:rPr>
                            <m:t>𝒖</m:t>
                          </m:r>
                        </m:e>
                      </m:d>
                      <m:r>
                        <a:rPr lang="en-US" b="0" i="1" smtClean="0">
                          <a:ln>
                            <a:noFill/>
                          </a:ln>
                          <a:latin typeface="Cambria Math" panose="02040503050406030204" pitchFamily="18" charset="0"/>
                        </a:rPr>
                        <m:t>=−</m:t>
                      </m:r>
                      <m:r>
                        <a:rPr lang="en-US" b="0" i="1" smtClean="0">
                          <a:ln>
                            <a:noFill/>
                          </a:ln>
                          <a:latin typeface="Cambria Math" panose="02040503050406030204" pitchFamily="18" charset="0"/>
                        </a:rPr>
                        <m:t>𝐹</m:t>
                      </m:r>
                      <m:r>
                        <a:rPr lang="en-US" b="0" i="1" smtClean="0">
                          <a:ln>
                            <a:noFill/>
                          </a:ln>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1</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e>
                      </m:d>
                      <m:r>
                        <a:rPr lang="en-US" b="0" i="1" smtClean="0">
                          <a:latin typeface="Cambria Math" panose="02040503050406030204" pitchFamily="18" charset="0"/>
                        </a:rPr>
                        <m:t>−</m:t>
                      </m:r>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𝑘</m:t>
                          </m:r>
                        </m:e>
                        <m:sub>
                          <m:r>
                            <a:rPr lang="en-US" i="1">
                              <a:solidFill>
                                <a:schemeClr val="tx1"/>
                              </a:solidFill>
                              <a:latin typeface="Cambria Math" panose="02040503050406030204" pitchFamily="18" charset="0"/>
                            </a:rPr>
                            <m:t>3</m:t>
                          </m:r>
                        </m:sub>
                      </m:sSub>
                      <m:sSup>
                        <m:sSupPr>
                          <m:ctrlPr>
                            <a:rPr lang="en-US" i="1">
                              <a:solidFill>
                                <a:schemeClr val="tx1"/>
                              </a:solidFill>
                              <a:latin typeface="Cambria Math" panose="02040503050406030204" pitchFamily="18" charset="0"/>
                            </a:rPr>
                          </m:ctrlPr>
                        </m:sSupPr>
                        <m:e>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𝑢</m:t>
                                  </m:r>
                                </m:e>
                                <m:sub>
                                  <m:r>
                                    <a:rPr lang="en-US" i="1">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𝑢</m:t>
                                  </m:r>
                                </m:e>
                                <m:sub>
                                  <m:r>
                                    <a:rPr lang="en-US" i="1">
                                      <a:solidFill>
                                        <a:schemeClr val="tx1"/>
                                      </a:solidFill>
                                      <a:latin typeface="Cambria Math" panose="02040503050406030204" pitchFamily="18" charset="0"/>
                                    </a:rPr>
                                    <m:t>2</m:t>
                                  </m:r>
                                </m:sub>
                              </m:sSub>
                            </m:e>
                          </m:d>
                        </m:e>
                        <m:sup>
                          <m:r>
                            <a:rPr lang="en-US" i="1">
                              <a:solidFill>
                                <a:schemeClr val="tx1"/>
                              </a:solidFill>
                              <a:latin typeface="Cambria Math" panose="02040503050406030204" pitchFamily="18" charset="0"/>
                            </a:rPr>
                            <m:t>3</m:t>
                          </m:r>
                        </m:sup>
                      </m:sSup>
                    </m:oMath>
                  </m:oMathPara>
                </a14:m>
                <a:endParaRPr lang="en-US" dirty="0">
                  <a:ln>
                    <a:noFill/>
                  </a:ln>
                </a:endParaRPr>
              </a:p>
            </p:txBody>
          </p:sp>
        </mc:Choice>
        <mc:Fallback xmlns="">
          <p:sp>
            <p:nvSpPr>
              <p:cNvPr id="5" name="TextBox 4">
                <a:extLst>
                  <a:ext uri="{FF2B5EF4-FFF2-40B4-BE49-F238E27FC236}">
                    <a16:creationId xmlns:a16="http://schemas.microsoft.com/office/drawing/2014/main" id="{85999D4D-E89C-42FA-9002-2E519B13F869}"/>
                  </a:ext>
                </a:extLst>
              </p:cNvPr>
              <p:cNvSpPr txBox="1">
                <a:spLocks noRot="1" noChangeAspect="1" noMove="1" noResize="1" noEditPoints="1" noAdjustHandles="1" noChangeArrowheads="1" noChangeShapeType="1" noTextEdit="1"/>
              </p:cNvSpPr>
              <p:nvPr/>
            </p:nvSpPr>
            <p:spPr>
              <a:xfrm>
                <a:off x="1864109" y="2143021"/>
                <a:ext cx="4450015" cy="369332"/>
              </a:xfrm>
              <a:prstGeom prst="rect">
                <a:avLst/>
              </a:prstGeom>
              <a:blipFill>
                <a:blip r:embed="rId2"/>
                <a:stretch>
                  <a:fillRect b="-16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7C41D9B-E2DC-41DC-AEEF-2BB001A6B569}"/>
                  </a:ext>
                </a:extLst>
              </p:cNvPr>
              <p:cNvSpPr txBox="1"/>
              <p:nvPr/>
            </p:nvSpPr>
            <p:spPr>
              <a:xfrm>
                <a:off x="1975045" y="2520390"/>
                <a:ext cx="4957063" cy="276999"/>
              </a:xfrm>
              <a:prstGeom prst="rect">
                <a:avLst/>
              </a:prstGeom>
              <a:ln>
                <a:noFill/>
              </a:ln>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n>
                                <a:noFill/>
                              </a:ln>
                              <a:latin typeface="Cambria Math" panose="02040503050406030204" pitchFamily="18" charset="0"/>
                            </a:rPr>
                          </m:ctrlPr>
                        </m:sSubPr>
                        <m:e>
                          <m:r>
                            <a:rPr lang="en-US" b="0" i="1" smtClean="0">
                              <a:ln>
                                <a:noFill/>
                              </a:ln>
                              <a:latin typeface="Cambria Math" panose="02040503050406030204" pitchFamily="18" charset="0"/>
                            </a:rPr>
                            <m:t>𝑟</m:t>
                          </m:r>
                        </m:e>
                        <m:sub>
                          <m:r>
                            <a:rPr lang="en-US" b="0" i="1" smtClean="0">
                              <a:ln>
                                <a:noFill/>
                              </a:ln>
                              <a:latin typeface="Cambria Math" panose="02040503050406030204" pitchFamily="18" charset="0"/>
                            </a:rPr>
                            <m:t>2</m:t>
                          </m:r>
                        </m:sub>
                      </m:sSub>
                      <m:d>
                        <m:dPr>
                          <m:ctrlPr>
                            <a:rPr lang="en-US" i="1">
                              <a:latin typeface="Cambria Math" panose="02040503050406030204" pitchFamily="18" charset="0"/>
                            </a:rPr>
                          </m:ctrlPr>
                        </m:dPr>
                        <m:e>
                          <m:r>
                            <a:rPr lang="en-US" b="1" i="1">
                              <a:latin typeface="Cambria Math" panose="02040503050406030204" pitchFamily="18" charset="0"/>
                            </a:rPr>
                            <m:t>𝒖</m:t>
                          </m:r>
                        </m:e>
                      </m:d>
                      <m:r>
                        <a:rPr lang="en-US" b="0" i="1" smtClean="0">
                          <a:ln>
                            <a:noFill/>
                          </a:ln>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1</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e>
                      </m:d>
                      <m:r>
                        <a:rPr lang="en-US" b="0" i="1" smtClean="0">
                          <a:latin typeface="Cambria Math" panose="02040503050406030204" pitchFamily="18" charset="0"/>
                        </a:rPr>
                        <m:t>+</m:t>
                      </m:r>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𝑘</m:t>
                          </m:r>
                        </m:e>
                        <m:sub>
                          <m:r>
                            <a:rPr lang="en-US" i="1">
                              <a:solidFill>
                                <a:schemeClr val="tx1"/>
                              </a:solidFill>
                              <a:latin typeface="Cambria Math" panose="02040503050406030204" pitchFamily="18" charset="0"/>
                            </a:rPr>
                            <m:t>3</m:t>
                          </m:r>
                        </m:sub>
                      </m:sSub>
                      <m:sSup>
                        <m:sSupPr>
                          <m:ctrlPr>
                            <a:rPr lang="en-US" i="1">
                              <a:solidFill>
                                <a:schemeClr val="tx1"/>
                              </a:solidFill>
                              <a:latin typeface="Cambria Math" panose="02040503050406030204" pitchFamily="18" charset="0"/>
                            </a:rPr>
                          </m:ctrlPr>
                        </m:sSupPr>
                        <m:e>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𝑢</m:t>
                                  </m:r>
                                </m:e>
                                <m:sub>
                                  <m:r>
                                    <a:rPr lang="en-US" i="1">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𝑢</m:t>
                                  </m:r>
                                </m:e>
                                <m:sub>
                                  <m:r>
                                    <a:rPr lang="en-US" i="1">
                                      <a:solidFill>
                                        <a:schemeClr val="tx1"/>
                                      </a:solidFill>
                                      <a:latin typeface="Cambria Math" panose="02040503050406030204" pitchFamily="18" charset="0"/>
                                    </a:rPr>
                                    <m:t>2</m:t>
                                  </m:r>
                                </m:sub>
                              </m:sSub>
                            </m:e>
                          </m:d>
                        </m:e>
                        <m:sup>
                          <m:r>
                            <a:rPr lang="en-US" i="1">
                              <a:solidFill>
                                <a:schemeClr val="tx1"/>
                              </a:solidFill>
                              <a:latin typeface="Cambria Math" panose="02040503050406030204" pitchFamily="18" charset="0"/>
                            </a:rPr>
                            <m:t>3</m:t>
                          </m:r>
                        </m:sup>
                      </m:sSup>
                      <m:r>
                        <a:rPr lang="en-US" b="0" i="1" smtClean="0">
                          <a:solidFill>
                            <a:schemeClr val="tx1"/>
                          </a:solidFill>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oMath>
                  </m:oMathPara>
                </a14:m>
                <a:endParaRPr lang="en-US" dirty="0">
                  <a:ln>
                    <a:noFill/>
                  </a:ln>
                </a:endParaRPr>
              </a:p>
            </p:txBody>
          </p:sp>
        </mc:Choice>
        <mc:Fallback xmlns="">
          <p:sp>
            <p:nvSpPr>
              <p:cNvPr id="6" name="TextBox 5">
                <a:extLst>
                  <a:ext uri="{FF2B5EF4-FFF2-40B4-BE49-F238E27FC236}">
                    <a16:creationId xmlns:a16="http://schemas.microsoft.com/office/drawing/2014/main" id="{C7C41D9B-E2DC-41DC-AEEF-2BB001A6B569}"/>
                  </a:ext>
                </a:extLst>
              </p:cNvPr>
              <p:cNvSpPr txBox="1">
                <a:spLocks noRot="1" noChangeAspect="1" noMove="1" noResize="1" noEditPoints="1" noAdjustHandles="1" noChangeArrowheads="1" noChangeShapeType="1" noTextEdit="1"/>
              </p:cNvSpPr>
              <p:nvPr/>
            </p:nvSpPr>
            <p:spPr>
              <a:xfrm>
                <a:off x="1975045" y="2520390"/>
                <a:ext cx="4957063" cy="276999"/>
              </a:xfrm>
              <a:prstGeom prst="rect">
                <a:avLst/>
              </a:prstGeom>
              <a:blipFill>
                <a:blip r:embed="rId3"/>
                <a:stretch>
                  <a:fillRect l="-123" t="-2174" b="-1739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AC26307E-6AEB-47C1-9E09-9D33D4DB509C}"/>
                  </a:ext>
                </a:extLst>
              </p:cNvPr>
              <p:cNvSpPr txBox="1"/>
              <p:nvPr/>
            </p:nvSpPr>
            <p:spPr>
              <a:xfrm>
                <a:off x="2145376" y="1342321"/>
                <a:ext cx="266508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𝒇</m:t>
                          </m:r>
                        </m:e>
                        <m:sub>
                          <m:r>
                            <a:rPr lang="en-US" b="0" i="1" smtClean="0">
                              <a:latin typeface="Cambria Math" panose="02040503050406030204" pitchFamily="18" charset="0"/>
                            </a:rPr>
                            <m:t>𝑖𝑛𝑡</m:t>
                          </m:r>
                        </m:sub>
                      </m:sSub>
                      <m:d>
                        <m:dPr>
                          <m:ctrlPr>
                            <a:rPr lang="en-US" b="0" i="1" smtClean="0">
                              <a:latin typeface="Cambria Math" panose="02040503050406030204" pitchFamily="18" charset="0"/>
                            </a:rPr>
                          </m:ctrlPr>
                        </m:dPr>
                        <m:e>
                          <m:r>
                            <a:rPr lang="en-US" b="1" i="1" smtClean="0">
                              <a:latin typeface="Cambria Math" panose="02040503050406030204" pitchFamily="18" charset="0"/>
                            </a:rPr>
                            <m:t>𝒖</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𝒇</m:t>
                          </m:r>
                        </m:e>
                        <m:sub>
                          <m:r>
                            <a:rPr lang="en-US" b="0" i="1" smtClean="0">
                              <a:latin typeface="Cambria Math" panose="02040503050406030204" pitchFamily="18" charset="0"/>
                            </a:rPr>
                            <m:t>𝑒𝑥𝑡</m:t>
                          </m:r>
                        </m:sub>
                      </m:sSub>
                      <m:r>
                        <a:rPr lang="en-US" b="0" i="1" smtClean="0">
                          <a:latin typeface="Cambria Math" panose="02040503050406030204" pitchFamily="18" charset="0"/>
                        </a:rPr>
                        <m:t>≜</m:t>
                      </m:r>
                      <m:r>
                        <a:rPr lang="en-US" b="1" i="1" smtClean="0">
                          <a:latin typeface="Cambria Math" panose="02040503050406030204" pitchFamily="18" charset="0"/>
                        </a:rPr>
                        <m:t>𝒓</m:t>
                      </m:r>
                      <m:d>
                        <m:dPr>
                          <m:ctrlPr>
                            <a:rPr lang="en-US" b="0" i="1" smtClean="0">
                              <a:latin typeface="Cambria Math" panose="02040503050406030204" pitchFamily="18" charset="0"/>
                            </a:rPr>
                          </m:ctrlPr>
                        </m:dPr>
                        <m:e>
                          <m:r>
                            <a:rPr lang="en-US" b="1" i="1" smtClean="0">
                              <a:latin typeface="Cambria Math" panose="02040503050406030204" pitchFamily="18" charset="0"/>
                            </a:rPr>
                            <m:t>𝒖</m:t>
                          </m:r>
                        </m:e>
                      </m:d>
                      <m:r>
                        <a:rPr lang="en-US" b="0" i="1" smtClean="0">
                          <a:latin typeface="Cambria Math" panose="02040503050406030204" pitchFamily="18" charset="0"/>
                        </a:rPr>
                        <m:t>=0</m:t>
                      </m:r>
                    </m:oMath>
                  </m:oMathPara>
                </a14:m>
                <a:endParaRPr lang="en-US" b="1" dirty="0"/>
              </a:p>
            </p:txBody>
          </p:sp>
        </mc:Choice>
        <mc:Fallback xmlns="">
          <p:sp>
            <p:nvSpPr>
              <p:cNvPr id="61" name="TextBox 60">
                <a:extLst>
                  <a:ext uri="{FF2B5EF4-FFF2-40B4-BE49-F238E27FC236}">
                    <a16:creationId xmlns:a16="http://schemas.microsoft.com/office/drawing/2014/main" id="{AC26307E-6AEB-47C1-9E09-9D33D4DB509C}"/>
                  </a:ext>
                </a:extLst>
              </p:cNvPr>
              <p:cNvSpPr txBox="1">
                <a:spLocks noRot="1" noChangeAspect="1" noMove="1" noResize="1" noEditPoints="1" noAdjustHandles="1" noChangeArrowheads="1" noChangeShapeType="1" noTextEdit="1"/>
              </p:cNvSpPr>
              <p:nvPr/>
            </p:nvSpPr>
            <p:spPr>
              <a:xfrm>
                <a:off x="2145376" y="1342321"/>
                <a:ext cx="2665089" cy="276999"/>
              </a:xfrm>
              <a:prstGeom prst="rect">
                <a:avLst/>
              </a:prstGeom>
              <a:blipFill>
                <a:blip r:embed="rId4"/>
                <a:stretch>
                  <a:fillRect l="-2517" t="-2174" r="-1373" b="-3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DB5672AE-50EB-4F5E-BB07-208623BDDAFA}"/>
                  </a:ext>
                </a:extLst>
              </p:cNvPr>
              <p:cNvSpPr txBox="1"/>
              <p:nvPr/>
            </p:nvSpPr>
            <p:spPr>
              <a:xfrm>
                <a:off x="7960109" y="1931908"/>
                <a:ext cx="2725819" cy="1200329"/>
              </a:xfrm>
              <a:prstGeom prst="rect">
                <a:avLst/>
              </a:prstGeom>
              <a:noFill/>
            </p:spPr>
            <p:txBody>
              <a:bodyPr wrap="square" rtlCol="0">
                <a:spAutoFit/>
              </a:bodyPr>
              <a:lstStyle/>
              <a:p>
                <a:r>
                  <a:rPr lang="en-US" dirty="0"/>
                  <a:t>We need to solve this system of nonlinear equations for unknowns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𝑢</m:t>
                        </m:r>
                      </m:e>
                      <m:sub>
                        <m:r>
                          <a:rPr lang="en-US" b="0" i="1" smtClean="0">
                            <a:latin typeface="Cambria Math" panose="02040503050406030204" pitchFamily="18" charset="0"/>
                          </a:rPr>
                          <m:t>1</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b="0" i="1" smtClean="0">
                            <a:latin typeface="Cambria Math" panose="02040503050406030204" pitchFamily="18" charset="0"/>
                          </a:rPr>
                          <m:t>2</m:t>
                        </m:r>
                      </m:sub>
                    </m:sSub>
                  </m:oMath>
                </a14:m>
                <a:endParaRPr lang="en-US" dirty="0"/>
              </a:p>
            </p:txBody>
          </p:sp>
        </mc:Choice>
        <mc:Fallback xmlns="">
          <p:sp>
            <p:nvSpPr>
              <p:cNvPr id="62" name="TextBox 61">
                <a:extLst>
                  <a:ext uri="{FF2B5EF4-FFF2-40B4-BE49-F238E27FC236}">
                    <a16:creationId xmlns:a16="http://schemas.microsoft.com/office/drawing/2014/main" id="{DB5672AE-50EB-4F5E-BB07-208623BDDAFA}"/>
                  </a:ext>
                </a:extLst>
              </p:cNvPr>
              <p:cNvSpPr txBox="1">
                <a:spLocks noRot="1" noChangeAspect="1" noMove="1" noResize="1" noEditPoints="1" noAdjustHandles="1" noChangeArrowheads="1" noChangeShapeType="1" noTextEdit="1"/>
              </p:cNvSpPr>
              <p:nvPr/>
            </p:nvSpPr>
            <p:spPr>
              <a:xfrm>
                <a:off x="7960109" y="1931908"/>
                <a:ext cx="2725819" cy="1200329"/>
              </a:xfrm>
              <a:prstGeom prst="rect">
                <a:avLst/>
              </a:prstGeom>
              <a:blipFill>
                <a:blip r:embed="rId5"/>
                <a:stretch>
                  <a:fillRect l="-2013" t="-3046" b="-7107"/>
                </a:stretch>
              </a:blipFill>
            </p:spPr>
            <p:txBody>
              <a:bodyPr/>
              <a:lstStyle/>
              <a:p>
                <a:r>
                  <a:rPr lang="en-US">
                    <a:noFill/>
                  </a:rPr>
                  <a:t> </a:t>
                </a:r>
              </a:p>
            </p:txBody>
          </p:sp>
        </mc:Fallback>
      </mc:AlternateContent>
      <p:sp>
        <p:nvSpPr>
          <p:cNvPr id="53" name="Rectangle 52">
            <a:extLst>
              <a:ext uri="{FF2B5EF4-FFF2-40B4-BE49-F238E27FC236}">
                <a16:creationId xmlns:a16="http://schemas.microsoft.com/office/drawing/2014/main" id="{D6317221-8A70-4367-89EE-7D3DAB9ED74F}"/>
              </a:ext>
            </a:extLst>
          </p:cNvPr>
          <p:cNvSpPr/>
          <p:nvPr/>
        </p:nvSpPr>
        <p:spPr>
          <a:xfrm>
            <a:off x="1586753" y="1972235"/>
            <a:ext cx="5943600" cy="1057836"/>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6" name="TextBox 65">
            <a:extLst>
              <a:ext uri="{FF2B5EF4-FFF2-40B4-BE49-F238E27FC236}">
                <a16:creationId xmlns:a16="http://schemas.microsoft.com/office/drawing/2014/main" id="{8C3EE429-DC65-4A5B-8BC2-888E6E2B4268}"/>
              </a:ext>
            </a:extLst>
          </p:cNvPr>
          <p:cNvSpPr txBox="1"/>
          <p:nvPr/>
        </p:nvSpPr>
        <p:spPr>
          <a:xfrm>
            <a:off x="1174375" y="3895183"/>
            <a:ext cx="9646022" cy="1754326"/>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algn="ctr">
              <a:defRPr b="0"/>
            </a:lvl1pPr>
          </a:lstStyle>
          <a:p>
            <a:pPr marL="285750" indent="-285750" algn="l">
              <a:buFont typeface="Arial" panose="020B0604020202020204" pitchFamily="34" charset="0"/>
              <a:buChar char="•"/>
            </a:pPr>
            <a:r>
              <a:rPr lang="en-US" dirty="0"/>
              <a:t>The residual provides us a </a:t>
            </a:r>
            <a:r>
              <a:rPr lang="en-US" b="1" dirty="0"/>
              <a:t>measure of how force imbalance</a:t>
            </a:r>
            <a:r>
              <a:rPr lang="en-US" dirty="0"/>
              <a:t> between the internal and external forces.  We require equality for equilibrium.</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The residual also informs our solver algorithm </a:t>
            </a:r>
            <a:r>
              <a:rPr lang="en-US" b="1" dirty="0"/>
              <a:t>how to iterate</a:t>
            </a:r>
            <a:r>
              <a:rPr lang="en-US" dirty="0"/>
              <a:t>.</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“Large” residuals are bad.  </a:t>
            </a:r>
            <a:r>
              <a:rPr lang="en-US" b="1" dirty="0"/>
              <a:t>“Small” residuals are good!</a:t>
            </a:r>
          </a:p>
        </p:txBody>
      </p:sp>
    </p:spTree>
    <p:extLst>
      <p:ext uri="{BB962C8B-B14F-4D97-AF65-F5344CB8AC3E}">
        <p14:creationId xmlns:p14="http://schemas.microsoft.com/office/powerpoint/2010/main" val="289674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01C6D-2DF9-4998-A990-5D80D7B84B34}"/>
              </a:ext>
            </a:extLst>
          </p:cNvPr>
          <p:cNvSpPr>
            <a:spLocks noGrp="1"/>
          </p:cNvSpPr>
          <p:nvPr>
            <p:ph type="title"/>
          </p:nvPr>
        </p:nvSpPr>
        <p:spPr/>
        <p:txBody>
          <a:bodyPr/>
          <a:lstStyle/>
          <a:p>
            <a:r>
              <a:rPr lang="en-US" dirty="0"/>
              <a:t>The residual is a critical ingredient for nonlinear solvers</a:t>
            </a:r>
          </a:p>
        </p:txBody>
      </p:sp>
      <p:sp>
        <p:nvSpPr>
          <p:cNvPr id="4" name="Slide Number Placeholder 3">
            <a:extLst>
              <a:ext uri="{FF2B5EF4-FFF2-40B4-BE49-F238E27FC236}">
                <a16:creationId xmlns:a16="http://schemas.microsoft.com/office/drawing/2014/main" id="{4E2EEF48-21EF-4AAB-A67F-82A0E005B546}"/>
              </a:ext>
            </a:extLst>
          </p:cNvPr>
          <p:cNvSpPr>
            <a:spLocks noGrp="1"/>
          </p:cNvSpPr>
          <p:nvPr>
            <p:ph type="sldNum" sz="quarter" idx="4"/>
          </p:nvPr>
        </p:nvSpPr>
        <p:spPr/>
        <p:txBody>
          <a:bodyPr/>
          <a:lstStyle/>
          <a:p>
            <a:pPr algn="ctr"/>
            <a:fld id="{F6B149FD-26F7-3645-B4E7-BA8B8CC5EEA8}" type="slidenum">
              <a:rPr lang="en-US" smtClean="0"/>
              <a:pPr algn="ctr"/>
              <a:t>46</a:t>
            </a:fld>
            <a:endParaRPr lang="en-US" dirty="0"/>
          </a:p>
        </p:txBody>
      </p:sp>
      <p:sp>
        <p:nvSpPr>
          <p:cNvPr id="55" name="TextBox 54">
            <a:extLst>
              <a:ext uri="{FF2B5EF4-FFF2-40B4-BE49-F238E27FC236}">
                <a16:creationId xmlns:a16="http://schemas.microsoft.com/office/drawing/2014/main" id="{EC1389D4-B7F0-48B0-9E17-6D4A7D397B47}"/>
              </a:ext>
            </a:extLst>
          </p:cNvPr>
          <p:cNvSpPr txBox="1"/>
          <p:nvPr/>
        </p:nvSpPr>
        <p:spPr>
          <a:xfrm>
            <a:off x="1214443" y="1164427"/>
            <a:ext cx="9919722" cy="2062103"/>
          </a:xfrm>
          <a:prstGeom prst="rect">
            <a:avLst/>
          </a:prstGeom>
          <a:noFill/>
        </p:spPr>
        <p:txBody>
          <a:bodyPr wrap="square" rtlCol="0">
            <a:spAutoFit/>
          </a:bodyPr>
          <a:lstStyle/>
          <a:p>
            <a:pPr>
              <a:spcAft>
                <a:spcPts val="600"/>
              </a:spcAft>
            </a:pPr>
            <a:r>
              <a:rPr lang="en-US" b="1" dirty="0"/>
              <a:t>Practically speaking, all solution strategies for nonlinear equations are “iterative” in nature.  Some examples:</a:t>
            </a:r>
          </a:p>
          <a:p>
            <a:pPr marL="285750" indent="-285750">
              <a:spcAft>
                <a:spcPts val="600"/>
              </a:spcAft>
              <a:buFont typeface="Arial" panose="020B0604020202020204" pitchFamily="34" charset="0"/>
              <a:buChar char="•"/>
            </a:pPr>
            <a:r>
              <a:rPr lang="en-US" dirty="0">
                <a:solidFill>
                  <a:srgbClr val="0070C0"/>
                </a:solidFill>
              </a:rPr>
              <a:t>Newton-Raphson methods</a:t>
            </a:r>
          </a:p>
          <a:p>
            <a:pPr marL="285750" indent="-285750">
              <a:spcAft>
                <a:spcPts val="600"/>
              </a:spcAft>
              <a:buFont typeface="Arial" panose="020B0604020202020204" pitchFamily="34" charset="0"/>
              <a:buChar char="•"/>
            </a:pPr>
            <a:r>
              <a:rPr lang="en-US" dirty="0">
                <a:solidFill>
                  <a:srgbClr val="0070C0"/>
                </a:solidFill>
              </a:rPr>
              <a:t>Trust Region methods</a:t>
            </a:r>
          </a:p>
          <a:p>
            <a:pPr marL="285750" indent="-285750">
              <a:spcAft>
                <a:spcPts val="600"/>
              </a:spcAft>
              <a:buFont typeface="Arial" panose="020B0604020202020204" pitchFamily="34" charset="0"/>
              <a:buChar char="•"/>
            </a:pPr>
            <a:r>
              <a:rPr lang="en-US" dirty="0">
                <a:solidFill>
                  <a:srgbClr val="00B050"/>
                </a:solidFill>
              </a:rPr>
              <a:t>Conjugate-Gradient methods</a:t>
            </a:r>
          </a:p>
          <a:p>
            <a:pPr marL="285750" indent="-285750">
              <a:spcAft>
                <a:spcPts val="600"/>
              </a:spcAft>
              <a:buFont typeface="Arial" panose="020B0604020202020204" pitchFamily="34" charset="0"/>
              <a:buChar char="•"/>
            </a:pPr>
            <a:r>
              <a:rPr lang="en-US" dirty="0"/>
              <a:t>Arc-Length methods</a:t>
            </a:r>
          </a:p>
        </p:txBody>
      </p:sp>
      <p:sp>
        <p:nvSpPr>
          <p:cNvPr id="7" name="Right Brace 6">
            <a:extLst>
              <a:ext uri="{FF2B5EF4-FFF2-40B4-BE49-F238E27FC236}">
                <a16:creationId xmlns:a16="http://schemas.microsoft.com/office/drawing/2014/main" id="{BD783561-1567-4932-B312-2CAF4DBD5AD3}"/>
              </a:ext>
            </a:extLst>
          </p:cNvPr>
          <p:cNvSpPr/>
          <p:nvPr/>
        </p:nvSpPr>
        <p:spPr>
          <a:xfrm>
            <a:off x="4872043" y="1807704"/>
            <a:ext cx="286870" cy="93276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0B2E7B7F-AB96-43E9-B9D6-9F6D14857DE8}"/>
              </a:ext>
            </a:extLst>
          </p:cNvPr>
          <p:cNvSpPr txBox="1"/>
          <p:nvPr/>
        </p:nvSpPr>
        <p:spPr>
          <a:xfrm>
            <a:off x="5158913" y="2003511"/>
            <a:ext cx="5389144" cy="523220"/>
          </a:xfrm>
          <a:prstGeom prst="rect">
            <a:avLst/>
          </a:prstGeom>
          <a:noFill/>
        </p:spPr>
        <p:txBody>
          <a:bodyPr wrap="square" rtlCol="0">
            <a:spAutoFit/>
          </a:bodyPr>
          <a:lstStyle/>
          <a:p>
            <a:r>
              <a:rPr lang="en-US" sz="1400" i="1" dirty="0"/>
              <a:t>SIERRA/SM primarily employs </a:t>
            </a:r>
            <a:r>
              <a:rPr lang="en-US" sz="1400" i="1" dirty="0">
                <a:solidFill>
                  <a:srgbClr val="00B050"/>
                </a:solidFill>
              </a:rPr>
              <a:t>Conjugate Gradient (CG) </a:t>
            </a:r>
            <a:r>
              <a:rPr lang="en-US" sz="1400" i="1" dirty="0"/>
              <a:t>methods, but has some capability for </a:t>
            </a:r>
            <a:r>
              <a:rPr lang="en-US" sz="1400" i="1" dirty="0">
                <a:solidFill>
                  <a:srgbClr val="0070C0"/>
                </a:solidFill>
              </a:rPr>
              <a:t>Newton</a:t>
            </a:r>
            <a:r>
              <a:rPr lang="en-US" sz="1400" i="1" dirty="0"/>
              <a:t> and </a:t>
            </a:r>
            <a:r>
              <a:rPr lang="en-US" sz="1400" i="1" dirty="0">
                <a:solidFill>
                  <a:srgbClr val="0070C0"/>
                </a:solidFill>
              </a:rPr>
              <a:t>Trust-Region </a:t>
            </a:r>
            <a:r>
              <a:rPr lang="en-US" sz="1400" i="1" dirty="0"/>
              <a:t>methods.</a:t>
            </a:r>
          </a:p>
        </p:txBody>
      </p:sp>
      <p:sp>
        <p:nvSpPr>
          <p:cNvPr id="14" name="Right Brace 13">
            <a:extLst>
              <a:ext uri="{FF2B5EF4-FFF2-40B4-BE49-F238E27FC236}">
                <a16:creationId xmlns:a16="http://schemas.microsoft.com/office/drawing/2014/main" id="{534ECDBE-53ED-4388-B507-D69A56EF7229}"/>
              </a:ext>
            </a:extLst>
          </p:cNvPr>
          <p:cNvSpPr/>
          <p:nvPr/>
        </p:nvSpPr>
        <p:spPr>
          <a:xfrm>
            <a:off x="4881008" y="2794258"/>
            <a:ext cx="286870" cy="41434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TextBox 14">
            <a:extLst>
              <a:ext uri="{FF2B5EF4-FFF2-40B4-BE49-F238E27FC236}">
                <a16:creationId xmlns:a16="http://schemas.microsoft.com/office/drawing/2014/main" id="{9A1EE9F4-555A-4902-9504-F0E66D5E474E}"/>
              </a:ext>
            </a:extLst>
          </p:cNvPr>
          <p:cNvSpPr txBox="1"/>
          <p:nvPr/>
        </p:nvSpPr>
        <p:spPr>
          <a:xfrm>
            <a:off x="5176843" y="2713253"/>
            <a:ext cx="5389144" cy="523220"/>
          </a:xfrm>
          <a:prstGeom prst="rect">
            <a:avLst/>
          </a:prstGeom>
          <a:noFill/>
        </p:spPr>
        <p:txBody>
          <a:bodyPr wrap="square" rtlCol="0">
            <a:spAutoFit/>
          </a:bodyPr>
          <a:lstStyle/>
          <a:p>
            <a:r>
              <a:rPr lang="en-US" sz="1400" i="1" dirty="0"/>
              <a:t>Arc-Length methods can be useful in buckling and “softening” type nonlinearities.  SIERRA/SM currently does not offer this solver type.</a:t>
            </a:r>
          </a:p>
        </p:txBody>
      </p:sp>
      <mc:AlternateContent xmlns:mc="http://schemas.openxmlformats.org/markup-compatibility/2006" xmlns:a14="http://schemas.microsoft.com/office/drawing/2010/main">
        <mc:Choice Requires="a14">
          <p:sp>
            <p:nvSpPr>
              <p:cNvPr id="8" name="Oval 7">
                <a:extLst>
                  <a:ext uri="{FF2B5EF4-FFF2-40B4-BE49-F238E27FC236}">
                    <a16:creationId xmlns:a16="http://schemas.microsoft.com/office/drawing/2014/main" id="{B8F4F656-1E66-4299-B4AB-E490FAA9687E}"/>
                  </a:ext>
                </a:extLst>
              </p:cNvPr>
              <p:cNvSpPr/>
              <p:nvPr/>
            </p:nvSpPr>
            <p:spPr>
              <a:xfrm>
                <a:off x="3785209" y="3635191"/>
                <a:ext cx="1712259" cy="108199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Evaluate Residual </a:t>
                </a:r>
                <a14:m>
                  <m:oMath xmlns:m="http://schemas.openxmlformats.org/officeDocument/2006/math">
                    <m:sSub>
                      <m:sSubPr>
                        <m:ctrlPr>
                          <a:rPr lang="en-US" sz="1400" b="0" i="1" smtClean="0">
                            <a:latin typeface="Cambria Math" panose="02040503050406030204" pitchFamily="18" charset="0"/>
                          </a:rPr>
                        </m:ctrlPr>
                      </m:sSubPr>
                      <m:e>
                        <m:r>
                          <a:rPr lang="en-US" sz="1400" b="1" i="1" smtClean="0">
                            <a:latin typeface="Cambria Math" panose="02040503050406030204" pitchFamily="18" charset="0"/>
                          </a:rPr>
                          <m:t>𝒓</m:t>
                        </m:r>
                      </m:e>
                      <m:sub>
                        <m:r>
                          <a:rPr lang="en-US" sz="1400" b="0" i="1" smtClean="0">
                            <a:latin typeface="Cambria Math" panose="02040503050406030204" pitchFamily="18" charset="0"/>
                          </a:rPr>
                          <m:t>𝑛</m:t>
                        </m:r>
                      </m:sub>
                    </m:sSub>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b="1" i="1">
                            <a:latin typeface="Cambria Math" panose="02040503050406030204" pitchFamily="18" charset="0"/>
                          </a:rPr>
                          <m:t>𝒖</m:t>
                        </m:r>
                      </m:e>
                      <m:sub>
                        <m:r>
                          <a:rPr lang="en-US" sz="1400" i="1">
                            <a:latin typeface="Cambria Math" panose="02040503050406030204" pitchFamily="18" charset="0"/>
                          </a:rPr>
                          <m:t>𝑛</m:t>
                        </m:r>
                      </m:sub>
                    </m:sSub>
                  </m:oMath>
                </a14:m>
                <a:r>
                  <a:rPr lang="en-US" sz="1400" dirty="0"/>
                  <a:t>)</a:t>
                </a:r>
              </a:p>
            </p:txBody>
          </p:sp>
        </mc:Choice>
        <mc:Fallback xmlns="">
          <p:sp>
            <p:nvSpPr>
              <p:cNvPr id="8" name="Oval 7">
                <a:extLst>
                  <a:ext uri="{FF2B5EF4-FFF2-40B4-BE49-F238E27FC236}">
                    <a16:creationId xmlns:a16="http://schemas.microsoft.com/office/drawing/2014/main" id="{B8F4F656-1E66-4299-B4AB-E490FAA9687E}"/>
                  </a:ext>
                </a:extLst>
              </p:cNvPr>
              <p:cNvSpPr>
                <a:spLocks noRot="1" noChangeAspect="1" noMove="1" noResize="1" noEditPoints="1" noAdjustHandles="1" noChangeArrowheads="1" noChangeShapeType="1" noTextEdit="1"/>
              </p:cNvSpPr>
              <p:nvPr/>
            </p:nvSpPr>
            <p:spPr>
              <a:xfrm>
                <a:off x="3785209" y="3635191"/>
                <a:ext cx="1712259" cy="1081997"/>
              </a:xfrm>
              <a:prstGeom prst="ellipse">
                <a:avLst/>
              </a:prstGeom>
              <a:blipFill>
                <a:blip r:embed="rId2"/>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Flowchart: Decision 8">
                <a:extLst>
                  <a:ext uri="{FF2B5EF4-FFF2-40B4-BE49-F238E27FC236}">
                    <a16:creationId xmlns:a16="http://schemas.microsoft.com/office/drawing/2014/main" id="{A1EED8C6-E7F9-4B2D-905A-B717AB2DCAE4}"/>
                  </a:ext>
                </a:extLst>
              </p:cNvPr>
              <p:cNvSpPr/>
              <p:nvPr/>
            </p:nvSpPr>
            <p:spPr>
              <a:xfrm>
                <a:off x="5976808" y="3579553"/>
                <a:ext cx="2343997" cy="1210235"/>
              </a:xfrm>
              <a:prstGeom prst="flowChartDecision">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Is </a:t>
                </a:r>
                <a14:m>
                  <m:oMath xmlns:m="http://schemas.openxmlformats.org/officeDocument/2006/math">
                    <m:sSub>
                      <m:sSubPr>
                        <m:ctrlPr>
                          <a:rPr lang="en-US" sz="1400" b="0" i="1" smtClean="0">
                            <a:latin typeface="Cambria Math" panose="02040503050406030204" pitchFamily="18" charset="0"/>
                          </a:rPr>
                        </m:ctrlPr>
                      </m:sSubPr>
                      <m:e>
                        <m:r>
                          <a:rPr lang="en-US" sz="1400" b="1" i="1" smtClean="0">
                            <a:latin typeface="Cambria Math" panose="02040503050406030204" pitchFamily="18" charset="0"/>
                          </a:rPr>
                          <m:t>𝒓</m:t>
                        </m:r>
                      </m:e>
                      <m:sub>
                        <m:r>
                          <a:rPr lang="en-US" sz="1400" b="0" i="1" smtClean="0">
                            <a:latin typeface="Cambria Math" panose="02040503050406030204" pitchFamily="18" charset="0"/>
                          </a:rPr>
                          <m:t>𝑛</m:t>
                        </m:r>
                      </m:sub>
                    </m:sSub>
                  </m:oMath>
                </a14:m>
                <a:r>
                  <a:rPr lang="en-US" sz="1400" dirty="0"/>
                  <a:t> small enough?</a:t>
                </a:r>
              </a:p>
            </p:txBody>
          </p:sp>
        </mc:Choice>
        <mc:Fallback xmlns="">
          <p:sp>
            <p:nvSpPr>
              <p:cNvPr id="9" name="Flowchart: Decision 8">
                <a:extLst>
                  <a:ext uri="{FF2B5EF4-FFF2-40B4-BE49-F238E27FC236}">
                    <a16:creationId xmlns:a16="http://schemas.microsoft.com/office/drawing/2014/main" id="{A1EED8C6-E7F9-4B2D-905A-B717AB2DCAE4}"/>
                  </a:ext>
                </a:extLst>
              </p:cNvPr>
              <p:cNvSpPr>
                <a:spLocks noRot="1" noChangeAspect="1" noMove="1" noResize="1" noEditPoints="1" noAdjustHandles="1" noChangeArrowheads="1" noChangeShapeType="1" noTextEdit="1"/>
              </p:cNvSpPr>
              <p:nvPr/>
            </p:nvSpPr>
            <p:spPr>
              <a:xfrm>
                <a:off x="5976808" y="3579553"/>
                <a:ext cx="2343997" cy="1210235"/>
              </a:xfrm>
              <a:prstGeom prst="flowChartDecision">
                <a:avLst/>
              </a:prstGeom>
              <a:blipFill>
                <a:blip r:embed="rId3"/>
                <a:stretch>
                  <a:fillRect/>
                </a:stretch>
              </a:blipFill>
              <a:ln>
                <a:solidFill>
                  <a:schemeClr val="tx1"/>
                </a:solidFill>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42678FBD-21FA-4DAA-8B01-9136ECDF9215}"/>
              </a:ext>
            </a:extLst>
          </p:cNvPr>
          <p:cNvCxnSpPr>
            <a:cxnSpLocks/>
            <a:stCxn id="8" idx="6"/>
            <a:endCxn id="9" idx="1"/>
          </p:cNvCxnSpPr>
          <p:nvPr/>
        </p:nvCxnSpPr>
        <p:spPr>
          <a:xfrm>
            <a:off x="5497468" y="4176190"/>
            <a:ext cx="479340" cy="84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Oval 21">
                <a:extLst>
                  <a:ext uri="{FF2B5EF4-FFF2-40B4-BE49-F238E27FC236}">
                    <a16:creationId xmlns:a16="http://schemas.microsoft.com/office/drawing/2014/main" id="{9972826D-2037-4259-9664-239A249850EF}"/>
                  </a:ext>
                </a:extLst>
              </p:cNvPr>
              <p:cNvSpPr/>
              <p:nvPr/>
            </p:nvSpPr>
            <p:spPr>
              <a:xfrm>
                <a:off x="1409562" y="3635190"/>
                <a:ext cx="1712259" cy="108199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Pick initial conditions </a:t>
                </a:r>
                <a14:m>
                  <m:oMath xmlns:m="http://schemas.openxmlformats.org/officeDocument/2006/math">
                    <m:sSub>
                      <m:sSubPr>
                        <m:ctrlPr>
                          <a:rPr lang="en-US" sz="1400" b="0" i="1" smtClean="0">
                            <a:latin typeface="Cambria Math" panose="02040503050406030204" pitchFamily="18" charset="0"/>
                          </a:rPr>
                        </m:ctrlPr>
                      </m:sSubPr>
                      <m:e>
                        <m:r>
                          <a:rPr lang="en-US" sz="1400" b="1" i="1" smtClean="0">
                            <a:latin typeface="Cambria Math" panose="02040503050406030204" pitchFamily="18" charset="0"/>
                          </a:rPr>
                          <m:t>𝒖</m:t>
                        </m:r>
                      </m:e>
                      <m:sub>
                        <m:r>
                          <a:rPr lang="en-US" sz="1400" b="0" i="1" smtClean="0">
                            <a:latin typeface="Cambria Math" panose="02040503050406030204" pitchFamily="18" charset="0"/>
                          </a:rPr>
                          <m:t>𝑛</m:t>
                        </m:r>
                      </m:sub>
                    </m:sSub>
                  </m:oMath>
                </a14:m>
                <a:endParaRPr lang="en-US" sz="1400" dirty="0"/>
              </a:p>
            </p:txBody>
          </p:sp>
        </mc:Choice>
        <mc:Fallback xmlns="">
          <p:sp>
            <p:nvSpPr>
              <p:cNvPr id="22" name="Oval 21">
                <a:extLst>
                  <a:ext uri="{FF2B5EF4-FFF2-40B4-BE49-F238E27FC236}">
                    <a16:creationId xmlns:a16="http://schemas.microsoft.com/office/drawing/2014/main" id="{9972826D-2037-4259-9664-239A249850EF}"/>
                  </a:ext>
                </a:extLst>
              </p:cNvPr>
              <p:cNvSpPr>
                <a:spLocks noRot="1" noChangeAspect="1" noMove="1" noResize="1" noEditPoints="1" noAdjustHandles="1" noChangeArrowheads="1" noChangeShapeType="1" noTextEdit="1"/>
              </p:cNvSpPr>
              <p:nvPr/>
            </p:nvSpPr>
            <p:spPr>
              <a:xfrm>
                <a:off x="1409562" y="3635190"/>
                <a:ext cx="1712259" cy="1081997"/>
              </a:xfrm>
              <a:prstGeom prst="ellipse">
                <a:avLst/>
              </a:prstGeom>
              <a:blipFill>
                <a:blip r:embed="rId4"/>
                <a:stretch>
                  <a:fillRect/>
                </a:stretch>
              </a:blipFill>
              <a:ln>
                <a:solidFill>
                  <a:schemeClr val="tx1"/>
                </a:solidFill>
              </a:ln>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21E2C94C-88C9-429C-AB31-9C421080CCC0}"/>
              </a:ext>
            </a:extLst>
          </p:cNvPr>
          <p:cNvCxnSpPr>
            <a:cxnSpLocks/>
            <a:stCxn id="22" idx="6"/>
            <a:endCxn id="8" idx="2"/>
          </p:cNvCxnSpPr>
          <p:nvPr/>
        </p:nvCxnSpPr>
        <p:spPr>
          <a:xfrm>
            <a:off x="3121821" y="4176189"/>
            <a:ext cx="66338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Oval 32">
                <a:extLst>
                  <a:ext uri="{FF2B5EF4-FFF2-40B4-BE49-F238E27FC236}">
                    <a16:creationId xmlns:a16="http://schemas.microsoft.com/office/drawing/2014/main" id="{DAA1D384-149C-47A6-838F-C7E1FBE1227F}"/>
                  </a:ext>
                </a:extLst>
              </p:cNvPr>
              <p:cNvSpPr/>
              <p:nvPr/>
            </p:nvSpPr>
            <p:spPr>
              <a:xfrm>
                <a:off x="5120678" y="5089823"/>
                <a:ext cx="1712259" cy="1081997"/>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Strategically update the solution </a:t>
                </a:r>
                <a14:m>
                  <m:oMath xmlns:m="http://schemas.openxmlformats.org/officeDocument/2006/math">
                    <m:sSubSup>
                      <m:sSubSupPr>
                        <m:ctrlPr>
                          <a:rPr lang="en-US" sz="1400" b="1" i="1" smtClean="0">
                            <a:latin typeface="Cambria Math" panose="02040503050406030204" pitchFamily="18" charset="0"/>
                          </a:rPr>
                        </m:ctrlPr>
                      </m:sSubSupPr>
                      <m:e>
                        <m:r>
                          <a:rPr lang="en-US" sz="1400" b="1" i="1">
                            <a:latin typeface="Cambria Math" panose="02040503050406030204" pitchFamily="18" charset="0"/>
                          </a:rPr>
                          <m:t>𝒖</m:t>
                        </m:r>
                      </m:e>
                      <m:sub>
                        <m:r>
                          <a:rPr lang="en-US" sz="1400" i="1">
                            <a:latin typeface="Cambria Math" panose="02040503050406030204" pitchFamily="18" charset="0"/>
                          </a:rPr>
                          <m:t>𝑛</m:t>
                        </m:r>
                      </m:sub>
                      <m:sup>
                        <m:r>
                          <a:rPr lang="en-US" sz="1400" b="0" i="1" smtClean="0">
                            <a:latin typeface="Cambria Math" panose="02040503050406030204" pitchFamily="18" charset="0"/>
                          </a:rPr>
                          <m:t>(</m:t>
                        </m:r>
                        <m:r>
                          <a:rPr lang="en-US" sz="1400" b="1" i="1" smtClean="0">
                            <a:latin typeface="Cambria Math" panose="02040503050406030204" pitchFamily="18" charset="0"/>
                          </a:rPr>
                          <m:t>𝒊</m:t>
                        </m:r>
                        <m:r>
                          <a:rPr lang="en-US" sz="1400" b="1" i="1" smtClean="0">
                            <a:latin typeface="Cambria Math" panose="02040503050406030204" pitchFamily="18" charset="0"/>
                          </a:rPr>
                          <m:t>)</m:t>
                        </m:r>
                      </m:sup>
                    </m:sSubSup>
                    <m:r>
                      <a:rPr lang="en-US" sz="1400" b="0" i="1" smtClean="0">
                        <a:latin typeface="Cambria Math" panose="02040503050406030204" pitchFamily="18" charset="0"/>
                      </a:rPr>
                      <m:t>→</m:t>
                    </m:r>
                    <m:sSubSup>
                      <m:sSubSupPr>
                        <m:ctrlPr>
                          <a:rPr lang="en-US" sz="1400" b="0" i="1" smtClean="0">
                            <a:latin typeface="Cambria Math" panose="02040503050406030204" pitchFamily="18" charset="0"/>
                          </a:rPr>
                        </m:ctrlPr>
                      </m:sSubSupPr>
                      <m:e>
                        <m:r>
                          <a:rPr lang="en-US" sz="1400" b="1" i="1" smtClean="0">
                            <a:latin typeface="Cambria Math" panose="02040503050406030204" pitchFamily="18" charset="0"/>
                          </a:rPr>
                          <m:t>𝒖</m:t>
                        </m:r>
                      </m:e>
                      <m:sub>
                        <m:r>
                          <a:rPr lang="en-US" sz="1400" b="0" i="1" smtClean="0">
                            <a:latin typeface="Cambria Math" panose="02040503050406030204" pitchFamily="18" charset="0"/>
                          </a:rPr>
                          <m:t>𝑛</m:t>
                        </m:r>
                      </m:sub>
                      <m:sup>
                        <m:r>
                          <a:rPr lang="en-US" sz="1400" b="0" i="1" smtClean="0">
                            <a:latin typeface="Cambria Math" panose="02040503050406030204" pitchFamily="18" charset="0"/>
                          </a:rPr>
                          <m:t>(</m:t>
                        </m:r>
                        <m:r>
                          <a:rPr lang="en-US" sz="1400" b="0" i="1" smtClean="0">
                            <a:latin typeface="Cambria Math" panose="02040503050406030204" pitchFamily="18" charset="0"/>
                          </a:rPr>
                          <m:t>𝑖</m:t>
                        </m:r>
                        <m:r>
                          <a:rPr lang="en-US" sz="1400" b="0" i="1" smtClean="0">
                            <a:latin typeface="Cambria Math" panose="02040503050406030204" pitchFamily="18" charset="0"/>
                          </a:rPr>
                          <m:t>+1)</m:t>
                        </m:r>
                      </m:sup>
                    </m:sSubSup>
                  </m:oMath>
                </a14:m>
                <a:endParaRPr lang="en-US" sz="1400" dirty="0"/>
              </a:p>
            </p:txBody>
          </p:sp>
        </mc:Choice>
        <mc:Fallback xmlns="">
          <p:sp>
            <p:nvSpPr>
              <p:cNvPr id="33" name="Oval 32">
                <a:extLst>
                  <a:ext uri="{FF2B5EF4-FFF2-40B4-BE49-F238E27FC236}">
                    <a16:creationId xmlns:a16="http://schemas.microsoft.com/office/drawing/2014/main" id="{DAA1D384-149C-47A6-838F-C7E1FBE1227F}"/>
                  </a:ext>
                </a:extLst>
              </p:cNvPr>
              <p:cNvSpPr>
                <a:spLocks noRot="1" noChangeAspect="1" noMove="1" noResize="1" noEditPoints="1" noAdjustHandles="1" noChangeArrowheads="1" noChangeShapeType="1" noTextEdit="1"/>
              </p:cNvSpPr>
              <p:nvPr/>
            </p:nvSpPr>
            <p:spPr>
              <a:xfrm>
                <a:off x="5120678" y="5089823"/>
                <a:ext cx="1712259" cy="1081997"/>
              </a:xfrm>
              <a:prstGeom prst="ellipse">
                <a:avLst/>
              </a:prstGeom>
              <a:blipFill>
                <a:blip r:embed="rId5"/>
                <a:stretch>
                  <a:fillRect/>
                </a:stretch>
              </a:blipFill>
              <a:ln>
                <a:solidFill>
                  <a:schemeClr val="tx1"/>
                </a:solidFill>
              </a:ln>
            </p:spPr>
            <p:txBody>
              <a:bodyPr/>
              <a:lstStyle/>
              <a:p>
                <a:r>
                  <a:rPr lang="en-US">
                    <a:noFill/>
                  </a:rPr>
                  <a:t> </a:t>
                </a:r>
              </a:p>
            </p:txBody>
          </p:sp>
        </mc:Fallback>
      </mc:AlternateContent>
      <p:cxnSp>
        <p:nvCxnSpPr>
          <p:cNvPr id="30" name="Connector: Elbow 29">
            <a:extLst>
              <a:ext uri="{FF2B5EF4-FFF2-40B4-BE49-F238E27FC236}">
                <a16:creationId xmlns:a16="http://schemas.microsoft.com/office/drawing/2014/main" id="{E0BBF719-66AA-42B4-8BCC-988C0BF75E3F}"/>
              </a:ext>
            </a:extLst>
          </p:cNvPr>
          <p:cNvCxnSpPr>
            <a:stCxn id="9" idx="2"/>
            <a:endCxn id="33" idx="6"/>
          </p:cNvCxnSpPr>
          <p:nvPr/>
        </p:nvCxnSpPr>
        <p:spPr>
          <a:xfrm rot="5400000">
            <a:off x="6570355" y="5052370"/>
            <a:ext cx="841034" cy="31587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FD18B871-C916-47E3-BE64-8202C4E4D3D4}"/>
              </a:ext>
            </a:extLst>
          </p:cNvPr>
          <p:cNvCxnSpPr>
            <a:stCxn id="33" idx="2"/>
            <a:endCxn id="8" idx="4"/>
          </p:cNvCxnSpPr>
          <p:nvPr/>
        </p:nvCxnSpPr>
        <p:spPr>
          <a:xfrm rot="10800000">
            <a:off x="4641340" y="4717188"/>
            <a:ext cx="479339" cy="91363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83695D7-797A-4D15-BBC1-3FCEBD5082ED}"/>
              </a:ext>
            </a:extLst>
          </p:cNvPr>
          <p:cNvSpPr txBox="1"/>
          <p:nvPr/>
        </p:nvSpPr>
        <p:spPr>
          <a:xfrm>
            <a:off x="7209726" y="5146121"/>
            <a:ext cx="465192" cy="369332"/>
          </a:xfrm>
          <a:prstGeom prst="rect">
            <a:avLst/>
          </a:prstGeom>
          <a:noFill/>
        </p:spPr>
        <p:txBody>
          <a:bodyPr wrap="none" rtlCol="0">
            <a:spAutoFit/>
          </a:bodyPr>
          <a:lstStyle/>
          <a:p>
            <a:r>
              <a:rPr lang="en-US" dirty="0"/>
              <a:t>no</a:t>
            </a:r>
          </a:p>
        </p:txBody>
      </p:sp>
      <mc:AlternateContent xmlns:mc="http://schemas.openxmlformats.org/markup-compatibility/2006" xmlns:a14="http://schemas.microsoft.com/office/drawing/2010/main">
        <mc:Choice Requires="a14">
          <p:sp>
            <p:nvSpPr>
              <p:cNvPr id="39" name="Oval 38">
                <a:extLst>
                  <a:ext uri="{FF2B5EF4-FFF2-40B4-BE49-F238E27FC236}">
                    <a16:creationId xmlns:a16="http://schemas.microsoft.com/office/drawing/2014/main" id="{6B13F5C1-D659-4044-B728-6CF0A81161B3}"/>
                  </a:ext>
                </a:extLst>
              </p:cNvPr>
              <p:cNvSpPr/>
              <p:nvPr/>
            </p:nvSpPr>
            <p:spPr>
              <a:xfrm>
                <a:off x="8912748" y="3643671"/>
                <a:ext cx="1712259" cy="108199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Solved, accept </a:t>
                </a:r>
                <a14:m>
                  <m:oMath xmlns:m="http://schemas.openxmlformats.org/officeDocument/2006/math">
                    <m:sSub>
                      <m:sSubPr>
                        <m:ctrlPr>
                          <a:rPr lang="en-US" sz="1400" i="1">
                            <a:latin typeface="Cambria Math" panose="02040503050406030204" pitchFamily="18" charset="0"/>
                          </a:rPr>
                        </m:ctrlPr>
                      </m:sSubPr>
                      <m:e>
                        <m:r>
                          <a:rPr lang="en-US" sz="1400" b="1" i="1">
                            <a:latin typeface="Cambria Math" panose="02040503050406030204" pitchFamily="18" charset="0"/>
                          </a:rPr>
                          <m:t>𝒖</m:t>
                        </m:r>
                      </m:e>
                      <m:sub>
                        <m:r>
                          <a:rPr lang="en-US" sz="1400" i="1">
                            <a:latin typeface="Cambria Math" panose="02040503050406030204" pitchFamily="18" charset="0"/>
                          </a:rPr>
                          <m:t>𝑛</m:t>
                        </m:r>
                      </m:sub>
                    </m:sSub>
                  </m:oMath>
                </a14:m>
                <a:r>
                  <a:rPr lang="en-US" sz="1400" dirty="0"/>
                  <a:t> as the solution</a:t>
                </a:r>
              </a:p>
            </p:txBody>
          </p:sp>
        </mc:Choice>
        <mc:Fallback xmlns="">
          <p:sp>
            <p:nvSpPr>
              <p:cNvPr id="39" name="Oval 38">
                <a:extLst>
                  <a:ext uri="{FF2B5EF4-FFF2-40B4-BE49-F238E27FC236}">
                    <a16:creationId xmlns:a16="http://schemas.microsoft.com/office/drawing/2014/main" id="{6B13F5C1-D659-4044-B728-6CF0A81161B3}"/>
                  </a:ext>
                </a:extLst>
              </p:cNvPr>
              <p:cNvSpPr>
                <a:spLocks noRot="1" noChangeAspect="1" noMove="1" noResize="1" noEditPoints="1" noAdjustHandles="1" noChangeArrowheads="1" noChangeShapeType="1" noTextEdit="1"/>
              </p:cNvSpPr>
              <p:nvPr/>
            </p:nvSpPr>
            <p:spPr>
              <a:xfrm>
                <a:off x="8912748" y="3643671"/>
                <a:ext cx="1712259" cy="1081997"/>
              </a:xfrm>
              <a:prstGeom prst="ellipse">
                <a:avLst/>
              </a:prstGeom>
              <a:blipFill>
                <a:blip r:embed="rId6"/>
                <a:stretch>
                  <a:fillRect/>
                </a:stretch>
              </a:blipFill>
              <a:ln>
                <a:solidFill>
                  <a:schemeClr val="tx1"/>
                </a:solidFill>
              </a:ln>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759BD089-3CAE-4B96-A22E-A1FE3EF142B0}"/>
              </a:ext>
            </a:extLst>
          </p:cNvPr>
          <p:cNvCxnSpPr>
            <a:cxnSpLocks/>
            <a:stCxn id="9" idx="3"/>
            <a:endCxn id="39" idx="2"/>
          </p:cNvCxnSpPr>
          <p:nvPr/>
        </p:nvCxnSpPr>
        <p:spPr>
          <a:xfrm flipV="1">
            <a:off x="8320805" y="4184670"/>
            <a:ext cx="59194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9CACA858-AD10-4A8E-8D26-BF6F41EC859E}"/>
              </a:ext>
            </a:extLst>
          </p:cNvPr>
          <p:cNvSpPr txBox="1"/>
          <p:nvPr/>
        </p:nvSpPr>
        <p:spPr>
          <a:xfrm>
            <a:off x="8374239" y="4163244"/>
            <a:ext cx="542136" cy="369332"/>
          </a:xfrm>
          <a:prstGeom prst="rect">
            <a:avLst/>
          </a:prstGeom>
          <a:noFill/>
        </p:spPr>
        <p:txBody>
          <a:bodyPr wrap="none" rtlCol="0">
            <a:spAutoFit/>
          </a:bodyPr>
          <a:lstStyle/>
          <a:p>
            <a:r>
              <a:rPr lang="en-US" dirty="0"/>
              <a:t>yes</a:t>
            </a:r>
          </a:p>
        </p:txBody>
      </p:sp>
      <p:sp>
        <p:nvSpPr>
          <p:cNvPr id="44" name="TextBox 43">
            <a:extLst>
              <a:ext uri="{FF2B5EF4-FFF2-40B4-BE49-F238E27FC236}">
                <a16:creationId xmlns:a16="http://schemas.microsoft.com/office/drawing/2014/main" id="{E41D6B50-03BF-42B1-9AB9-AE2AE3E435E1}"/>
              </a:ext>
            </a:extLst>
          </p:cNvPr>
          <p:cNvSpPr txBox="1"/>
          <p:nvPr/>
        </p:nvSpPr>
        <p:spPr>
          <a:xfrm>
            <a:off x="955169" y="5294487"/>
            <a:ext cx="3035956" cy="923330"/>
          </a:xfrm>
          <a:prstGeom prst="rect">
            <a:avLst/>
          </a:prstGeom>
          <a:noFill/>
        </p:spPr>
        <p:txBody>
          <a:bodyPr wrap="square" rtlCol="0">
            <a:spAutoFit/>
          </a:bodyPr>
          <a:lstStyle/>
          <a:p>
            <a:r>
              <a:rPr lang="en-US" i="1" dirty="0"/>
              <a:t>Most methods follow an iterative pattern that looks approximately like this</a:t>
            </a:r>
          </a:p>
        </p:txBody>
      </p:sp>
      <p:pic>
        <p:nvPicPr>
          <p:cNvPr id="52" name="Picture 51">
            <a:extLst>
              <a:ext uri="{FF2B5EF4-FFF2-40B4-BE49-F238E27FC236}">
                <a16:creationId xmlns:a16="http://schemas.microsoft.com/office/drawing/2014/main" id="{957D6351-86D2-400D-B1F8-3445303CF711}"/>
              </a:ext>
            </a:extLst>
          </p:cNvPr>
          <p:cNvPicPr>
            <a:picLocks noChangeAspect="1"/>
          </p:cNvPicPr>
          <p:nvPr/>
        </p:nvPicPr>
        <p:blipFill>
          <a:blip r:embed="rId7"/>
          <a:stretch>
            <a:fillRect/>
          </a:stretch>
        </p:blipFill>
        <p:spPr>
          <a:xfrm>
            <a:off x="10565987" y="2031708"/>
            <a:ext cx="472169" cy="479252"/>
          </a:xfrm>
          <a:prstGeom prst="rect">
            <a:avLst/>
          </a:prstGeom>
        </p:spPr>
      </p:pic>
    </p:spTree>
    <p:extLst>
      <p:ext uri="{BB962C8B-B14F-4D97-AF65-F5344CB8AC3E}">
        <p14:creationId xmlns:p14="http://schemas.microsoft.com/office/powerpoint/2010/main" val="127687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D2AE0-0789-4F32-BC60-831E42F91868}"/>
              </a:ext>
            </a:extLst>
          </p:cNvPr>
          <p:cNvSpPr>
            <a:spLocks noGrp="1"/>
          </p:cNvSpPr>
          <p:nvPr>
            <p:ph type="title"/>
          </p:nvPr>
        </p:nvSpPr>
        <p:spPr/>
        <p:txBody>
          <a:bodyPr/>
          <a:lstStyle/>
          <a:p>
            <a:r>
              <a:rPr lang="en-US" dirty="0"/>
              <a:t>An example of residual evolution (a generic problem)</a:t>
            </a:r>
          </a:p>
        </p:txBody>
      </p:sp>
      <p:pic>
        <p:nvPicPr>
          <p:cNvPr id="6" name="Content Placeholder 5">
            <a:extLst>
              <a:ext uri="{FF2B5EF4-FFF2-40B4-BE49-F238E27FC236}">
                <a16:creationId xmlns:a16="http://schemas.microsoft.com/office/drawing/2014/main" id="{A5A55589-CA47-43F3-9DBA-C4D33179F381}"/>
              </a:ext>
            </a:extLst>
          </p:cNvPr>
          <p:cNvPicPr>
            <a:picLocks noGrp="1" noChangeAspect="1"/>
          </p:cNvPicPr>
          <p:nvPr>
            <p:ph idx="1"/>
          </p:nvPr>
        </p:nvPicPr>
        <p:blipFill>
          <a:blip r:embed="rId2"/>
          <a:stretch>
            <a:fillRect/>
          </a:stretch>
        </p:blipFill>
        <p:spPr>
          <a:xfrm>
            <a:off x="1343983" y="1954306"/>
            <a:ext cx="5487845" cy="4283989"/>
          </a:xfrm>
        </p:spPr>
      </p:pic>
      <p:sp>
        <p:nvSpPr>
          <p:cNvPr id="4" name="Slide Number Placeholder 3">
            <a:extLst>
              <a:ext uri="{FF2B5EF4-FFF2-40B4-BE49-F238E27FC236}">
                <a16:creationId xmlns:a16="http://schemas.microsoft.com/office/drawing/2014/main" id="{31C8297C-1537-4D22-A2A9-F3F52B93976B}"/>
              </a:ext>
            </a:extLst>
          </p:cNvPr>
          <p:cNvSpPr>
            <a:spLocks noGrp="1"/>
          </p:cNvSpPr>
          <p:nvPr>
            <p:ph type="sldNum" sz="quarter" idx="4"/>
          </p:nvPr>
        </p:nvSpPr>
        <p:spPr/>
        <p:txBody>
          <a:bodyPr/>
          <a:lstStyle/>
          <a:p>
            <a:pPr algn="ctr"/>
            <a:fld id="{F6B149FD-26F7-3645-B4E7-BA8B8CC5EEA8}" type="slidenum">
              <a:rPr lang="en-US" smtClean="0"/>
              <a:pPr algn="ctr"/>
              <a:t>47</a:t>
            </a:fld>
            <a:endParaRPr lang="en-US" dirty="0"/>
          </a:p>
        </p:txBody>
      </p:sp>
      <p:cxnSp>
        <p:nvCxnSpPr>
          <p:cNvPr id="8" name="Straight Connector 7">
            <a:extLst>
              <a:ext uri="{FF2B5EF4-FFF2-40B4-BE49-F238E27FC236}">
                <a16:creationId xmlns:a16="http://schemas.microsoft.com/office/drawing/2014/main" id="{87742B06-4ABB-4DC7-A2ED-39CDE613EB64}"/>
              </a:ext>
            </a:extLst>
          </p:cNvPr>
          <p:cNvCxnSpPr>
            <a:cxnSpLocks/>
          </p:cNvCxnSpPr>
          <p:nvPr/>
        </p:nvCxnSpPr>
        <p:spPr>
          <a:xfrm>
            <a:off x="2050848" y="4554072"/>
            <a:ext cx="462097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633F9AF-FE11-4B6C-B8CC-3EF66D225E40}"/>
              </a:ext>
            </a:extLst>
          </p:cNvPr>
          <p:cNvSpPr txBox="1"/>
          <p:nvPr/>
        </p:nvSpPr>
        <p:spPr>
          <a:xfrm>
            <a:off x="3453614" y="4554072"/>
            <a:ext cx="2496883" cy="307777"/>
          </a:xfrm>
          <a:prstGeom prst="rect">
            <a:avLst/>
          </a:prstGeom>
          <a:noFill/>
        </p:spPr>
        <p:txBody>
          <a:bodyPr wrap="square" rtlCol="0">
            <a:spAutoFit/>
          </a:bodyPr>
          <a:lstStyle/>
          <a:p>
            <a:r>
              <a:rPr lang="en-US" sz="1400" dirty="0"/>
              <a:t>User-specified tolerance</a:t>
            </a:r>
          </a:p>
        </p:txBody>
      </p:sp>
      <p:cxnSp>
        <p:nvCxnSpPr>
          <p:cNvPr id="11" name="Straight Arrow Connector 10">
            <a:extLst>
              <a:ext uri="{FF2B5EF4-FFF2-40B4-BE49-F238E27FC236}">
                <a16:creationId xmlns:a16="http://schemas.microsoft.com/office/drawing/2014/main" id="{D57ACAA3-4CC3-45CB-85D5-3B02C2FE89FB}"/>
              </a:ext>
            </a:extLst>
          </p:cNvPr>
          <p:cNvCxnSpPr>
            <a:cxnSpLocks/>
          </p:cNvCxnSpPr>
          <p:nvPr/>
        </p:nvCxnSpPr>
        <p:spPr>
          <a:xfrm flipH="1">
            <a:off x="2063176" y="1555873"/>
            <a:ext cx="525555" cy="7069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92595B7-3C45-492A-809F-77183D4EF510}"/>
              </a:ext>
            </a:extLst>
          </p:cNvPr>
          <p:cNvSpPr txBox="1"/>
          <p:nvPr/>
        </p:nvSpPr>
        <p:spPr>
          <a:xfrm>
            <a:off x="2560213" y="1275231"/>
            <a:ext cx="2153154" cy="523220"/>
          </a:xfrm>
          <a:prstGeom prst="rect">
            <a:avLst/>
          </a:prstGeom>
          <a:noFill/>
        </p:spPr>
        <p:txBody>
          <a:bodyPr wrap="none" rtlCol="0">
            <a:spAutoFit/>
          </a:bodyPr>
          <a:lstStyle/>
          <a:p>
            <a:r>
              <a:rPr lang="en-US" sz="1400" dirty="0"/>
              <a:t>Check initial conditions,</a:t>
            </a:r>
          </a:p>
          <a:p>
            <a:r>
              <a:rPr lang="en-US" sz="1400" dirty="0"/>
              <a:t>update solution</a:t>
            </a:r>
          </a:p>
        </p:txBody>
      </p:sp>
      <p:cxnSp>
        <p:nvCxnSpPr>
          <p:cNvPr id="18" name="Straight Arrow Connector 17">
            <a:extLst>
              <a:ext uri="{FF2B5EF4-FFF2-40B4-BE49-F238E27FC236}">
                <a16:creationId xmlns:a16="http://schemas.microsoft.com/office/drawing/2014/main" id="{41703D15-C29E-41A1-A49C-594133960188}"/>
              </a:ext>
            </a:extLst>
          </p:cNvPr>
          <p:cNvCxnSpPr>
            <a:cxnSpLocks/>
          </p:cNvCxnSpPr>
          <p:nvPr/>
        </p:nvCxnSpPr>
        <p:spPr>
          <a:xfrm flipV="1">
            <a:off x="2974215" y="2472548"/>
            <a:ext cx="0" cy="5317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19D343B-012E-48FE-869A-4E7904C4C023}"/>
              </a:ext>
            </a:extLst>
          </p:cNvPr>
          <p:cNvSpPr txBox="1"/>
          <p:nvPr/>
        </p:nvSpPr>
        <p:spPr>
          <a:xfrm>
            <a:off x="2588730" y="3004320"/>
            <a:ext cx="1089211" cy="738664"/>
          </a:xfrm>
          <a:prstGeom prst="rect">
            <a:avLst/>
          </a:prstGeom>
          <a:noFill/>
        </p:spPr>
        <p:txBody>
          <a:bodyPr wrap="square" rtlCol="0">
            <a:spAutoFit/>
          </a:bodyPr>
          <a:lstStyle/>
          <a:p>
            <a:r>
              <a:rPr lang="en-US" sz="1400" dirty="0"/>
              <a:t>Check residual, update</a:t>
            </a:r>
          </a:p>
        </p:txBody>
      </p:sp>
      <p:cxnSp>
        <p:nvCxnSpPr>
          <p:cNvPr id="25" name="Straight Arrow Connector 24">
            <a:extLst>
              <a:ext uri="{FF2B5EF4-FFF2-40B4-BE49-F238E27FC236}">
                <a16:creationId xmlns:a16="http://schemas.microsoft.com/office/drawing/2014/main" id="{18ECF334-DBFF-41B5-807A-F63725211F69}"/>
              </a:ext>
            </a:extLst>
          </p:cNvPr>
          <p:cNvCxnSpPr>
            <a:cxnSpLocks/>
          </p:cNvCxnSpPr>
          <p:nvPr/>
        </p:nvCxnSpPr>
        <p:spPr>
          <a:xfrm flipV="1">
            <a:off x="3870685" y="2759419"/>
            <a:ext cx="0" cy="5317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D28C060-9D87-4C71-A49C-4206035F75C3}"/>
              </a:ext>
            </a:extLst>
          </p:cNvPr>
          <p:cNvSpPr txBox="1"/>
          <p:nvPr/>
        </p:nvSpPr>
        <p:spPr>
          <a:xfrm>
            <a:off x="3485201" y="3291191"/>
            <a:ext cx="1004548" cy="738664"/>
          </a:xfrm>
          <a:prstGeom prst="rect">
            <a:avLst/>
          </a:prstGeom>
          <a:noFill/>
        </p:spPr>
        <p:txBody>
          <a:bodyPr wrap="square" rtlCol="0">
            <a:spAutoFit/>
          </a:bodyPr>
          <a:lstStyle/>
          <a:p>
            <a:r>
              <a:rPr lang="en-US" sz="1400" dirty="0"/>
              <a:t>Check residual, update</a:t>
            </a:r>
          </a:p>
        </p:txBody>
      </p:sp>
      <p:cxnSp>
        <p:nvCxnSpPr>
          <p:cNvPr id="27" name="Straight Arrow Connector 26">
            <a:extLst>
              <a:ext uri="{FF2B5EF4-FFF2-40B4-BE49-F238E27FC236}">
                <a16:creationId xmlns:a16="http://schemas.microsoft.com/office/drawing/2014/main" id="{2F7FE14B-C513-4128-874F-B0ED3A9B6EB9}"/>
              </a:ext>
            </a:extLst>
          </p:cNvPr>
          <p:cNvCxnSpPr>
            <a:cxnSpLocks/>
          </p:cNvCxnSpPr>
          <p:nvPr/>
        </p:nvCxnSpPr>
        <p:spPr>
          <a:xfrm flipV="1">
            <a:off x="4767156" y="3176884"/>
            <a:ext cx="0" cy="5317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78D09A0-2A23-4B7E-8A67-B8FF96B19E88}"/>
              </a:ext>
            </a:extLst>
          </p:cNvPr>
          <p:cNvSpPr txBox="1"/>
          <p:nvPr/>
        </p:nvSpPr>
        <p:spPr>
          <a:xfrm>
            <a:off x="4381672" y="3708656"/>
            <a:ext cx="1004548" cy="738664"/>
          </a:xfrm>
          <a:prstGeom prst="rect">
            <a:avLst/>
          </a:prstGeom>
          <a:noFill/>
        </p:spPr>
        <p:txBody>
          <a:bodyPr wrap="square" rtlCol="0">
            <a:spAutoFit/>
          </a:bodyPr>
          <a:lstStyle/>
          <a:p>
            <a:r>
              <a:rPr lang="en-US" sz="1400" dirty="0"/>
              <a:t>Check residual, update</a:t>
            </a:r>
          </a:p>
        </p:txBody>
      </p:sp>
      <p:cxnSp>
        <p:nvCxnSpPr>
          <p:cNvPr id="29" name="Straight Arrow Connector 28">
            <a:extLst>
              <a:ext uri="{FF2B5EF4-FFF2-40B4-BE49-F238E27FC236}">
                <a16:creationId xmlns:a16="http://schemas.microsoft.com/office/drawing/2014/main" id="{950F1234-9070-46E5-A2AE-92EC66B31929}"/>
              </a:ext>
            </a:extLst>
          </p:cNvPr>
          <p:cNvCxnSpPr>
            <a:cxnSpLocks/>
          </p:cNvCxnSpPr>
          <p:nvPr/>
        </p:nvCxnSpPr>
        <p:spPr>
          <a:xfrm>
            <a:off x="5771203" y="3291191"/>
            <a:ext cx="0" cy="6174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15079DA-2404-4B36-BD1A-A9B5C9587966}"/>
              </a:ext>
            </a:extLst>
          </p:cNvPr>
          <p:cNvSpPr txBox="1"/>
          <p:nvPr/>
        </p:nvSpPr>
        <p:spPr>
          <a:xfrm>
            <a:off x="5386220" y="2528018"/>
            <a:ext cx="1004548" cy="738664"/>
          </a:xfrm>
          <a:prstGeom prst="rect">
            <a:avLst/>
          </a:prstGeom>
          <a:noFill/>
        </p:spPr>
        <p:txBody>
          <a:bodyPr wrap="square" rtlCol="0">
            <a:spAutoFit/>
          </a:bodyPr>
          <a:lstStyle/>
          <a:p>
            <a:r>
              <a:rPr lang="en-US" sz="1400" dirty="0"/>
              <a:t>Check residual, update</a:t>
            </a:r>
          </a:p>
        </p:txBody>
      </p:sp>
      <p:cxnSp>
        <p:nvCxnSpPr>
          <p:cNvPr id="33" name="Straight Arrow Connector 32">
            <a:extLst>
              <a:ext uri="{FF2B5EF4-FFF2-40B4-BE49-F238E27FC236}">
                <a16:creationId xmlns:a16="http://schemas.microsoft.com/office/drawing/2014/main" id="{30E8F953-8D27-44AB-B331-CFCA5C0988BF}"/>
              </a:ext>
            </a:extLst>
          </p:cNvPr>
          <p:cNvCxnSpPr>
            <a:cxnSpLocks/>
            <a:stCxn id="34" idx="1"/>
          </p:cNvCxnSpPr>
          <p:nvPr/>
        </p:nvCxnSpPr>
        <p:spPr>
          <a:xfrm flipH="1">
            <a:off x="6777790" y="4506909"/>
            <a:ext cx="509597" cy="9884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B5A641D-8643-408F-800F-05D752B517CB}"/>
              </a:ext>
            </a:extLst>
          </p:cNvPr>
          <p:cNvSpPr txBox="1"/>
          <p:nvPr/>
        </p:nvSpPr>
        <p:spPr>
          <a:xfrm>
            <a:off x="7287387" y="4029855"/>
            <a:ext cx="1456804" cy="954107"/>
          </a:xfrm>
          <a:prstGeom prst="rect">
            <a:avLst/>
          </a:prstGeom>
          <a:noFill/>
        </p:spPr>
        <p:txBody>
          <a:bodyPr wrap="square" rtlCol="0">
            <a:spAutoFit/>
          </a:bodyPr>
          <a:lstStyle/>
          <a:p>
            <a:r>
              <a:rPr lang="en-US" sz="1400" dirty="0"/>
              <a:t>Residual is less than tolerance, accept as our solution!</a:t>
            </a:r>
          </a:p>
        </p:txBody>
      </p:sp>
      <p:sp>
        <p:nvSpPr>
          <p:cNvPr id="21" name="TextBox 20">
            <a:extLst>
              <a:ext uri="{FF2B5EF4-FFF2-40B4-BE49-F238E27FC236}">
                <a16:creationId xmlns:a16="http://schemas.microsoft.com/office/drawing/2014/main" id="{1C0F7640-0989-4318-9F95-1CF19F39C104}"/>
              </a:ext>
            </a:extLst>
          </p:cNvPr>
          <p:cNvSpPr txBox="1"/>
          <p:nvPr/>
        </p:nvSpPr>
        <p:spPr>
          <a:xfrm>
            <a:off x="7629974" y="1952298"/>
            <a:ext cx="4129406" cy="1566154"/>
          </a:xfrm>
          <a:prstGeom prst="rect">
            <a:avLst/>
          </a:prstGeom>
          <a:solidFill>
            <a:schemeClr val="bg1"/>
          </a:solidFill>
          <a:ln w="28575">
            <a:solidFill>
              <a:schemeClr val="accent1"/>
            </a:solidFill>
          </a:ln>
        </p:spPr>
        <p:style>
          <a:lnRef idx="1">
            <a:schemeClr val="accent2"/>
          </a:lnRef>
          <a:fillRef idx="2">
            <a:schemeClr val="accent2"/>
          </a:fillRef>
          <a:effectRef idx="1">
            <a:schemeClr val="accent2"/>
          </a:effectRef>
          <a:fontRef idx="minor">
            <a:schemeClr val="dk1"/>
          </a:fontRef>
        </p:style>
        <p:txBody>
          <a:bodyPr wrap="square" rtlCol="0">
            <a:noAutofit/>
          </a:bodyPr>
          <a:lstStyle/>
          <a:p>
            <a:r>
              <a:rPr lang="en-US" dirty="0"/>
              <a:t>Because the residual is so important to solving nonlinear problems, it is almost always viewable in solver output somewhere.</a:t>
            </a:r>
          </a:p>
        </p:txBody>
      </p:sp>
    </p:spTree>
    <p:extLst>
      <p:ext uri="{BB962C8B-B14F-4D97-AF65-F5344CB8AC3E}">
        <p14:creationId xmlns:p14="http://schemas.microsoft.com/office/powerpoint/2010/main" val="231783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D2AE0-0789-4F32-BC60-831E42F91868}"/>
              </a:ext>
            </a:extLst>
          </p:cNvPr>
          <p:cNvSpPr>
            <a:spLocks noGrp="1"/>
          </p:cNvSpPr>
          <p:nvPr>
            <p:ph type="title"/>
          </p:nvPr>
        </p:nvSpPr>
        <p:spPr/>
        <p:txBody>
          <a:bodyPr/>
          <a:lstStyle/>
          <a:p>
            <a:r>
              <a:rPr lang="en-US" dirty="0"/>
              <a:t>Residual field on a SIERRA/SM tension specimen</a:t>
            </a:r>
          </a:p>
        </p:txBody>
      </p:sp>
      <p:sp>
        <p:nvSpPr>
          <p:cNvPr id="4" name="Slide Number Placeholder 3">
            <a:extLst>
              <a:ext uri="{FF2B5EF4-FFF2-40B4-BE49-F238E27FC236}">
                <a16:creationId xmlns:a16="http://schemas.microsoft.com/office/drawing/2014/main" id="{31C8297C-1537-4D22-A2A9-F3F52B93976B}"/>
              </a:ext>
            </a:extLst>
          </p:cNvPr>
          <p:cNvSpPr>
            <a:spLocks noGrp="1"/>
          </p:cNvSpPr>
          <p:nvPr>
            <p:ph type="sldNum" sz="quarter" idx="4"/>
          </p:nvPr>
        </p:nvSpPr>
        <p:spPr/>
        <p:txBody>
          <a:bodyPr/>
          <a:lstStyle/>
          <a:p>
            <a:pPr algn="ctr"/>
            <a:fld id="{F6B149FD-26F7-3645-B4E7-BA8B8CC5EEA8}" type="slidenum">
              <a:rPr lang="en-US" smtClean="0"/>
              <a:pPr algn="ctr"/>
              <a:t>48</a:t>
            </a:fld>
            <a:endParaRPr lang="en-US" dirty="0"/>
          </a:p>
        </p:txBody>
      </p:sp>
      <p:pic>
        <p:nvPicPr>
          <p:cNvPr id="10" name="Picture 9">
            <a:extLst>
              <a:ext uri="{FF2B5EF4-FFF2-40B4-BE49-F238E27FC236}">
                <a16:creationId xmlns:a16="http://schemas.microsoft.com/office/drawing/2014/main" id="{8B50898E-02F2-4F81-9D24-C8F25214EA25}"/>
              </a:ext>
            </a:extLst>
          </p:cNvPr>
          <p:cNvPicPr>
            <a:picLocks noChangeAspect="1"/>
          </p:cNvPicPr>
          <p:nvPr/>
        </p:nvPicPr>
        <p:blipFill>
          <a:blip r:embed="rId2"/>
          <a:stretch>
            <a:fillRect/>
          </a:stretch>
        </p:blipFill>
        <p:spPr>
          <a:xfrm>
            <a:off x="5300248" y="1320511"/>
            <a:ext cx="2210193" cy="4918981"/>
          </a:xfrm>
          <a:prstGeom prst="rect">
            <a:avLst/>
          </a:prstGeom>
        </p:spPr>
      </p:pic>
      <p:sp>
        <p:nvSpPr>
          <p:cNvPr id="12" name="TextBox 11">
            <a:extLst>
              <a:ext uri="{FF2B5EF4-FFF2-40B4-BE49-F238E27FC236}">
                <a16:creationId xmlns:a16="http://schemas.microsoft.com/office/drawing/2014/main" id="{5D0796FB-907C-458F-A36C-D86335AFE6BC}"/>
              </a:ext>
            </a:extLst>
          </p:cNvPr>
          <p:cNvSpPr txBox="1"/>
          <p:nvPr/>
        </p:nvSpPr>
        <p:spPr>
          <a:xfrm>
            <a:off x="7565226" y="1691064"/>
            <a:ext cx="4332046" cy="3647152"/>
          </a:xfrm>
          <a:prstGeom prst="rect">
            <a:avLst/>
          </a:prstGeom>
          <a:noFill/>
        </p:spPr>
        <p:txBody>
          <a:bodyPr wrap="square" rtlCol="0">
            <a:spAutoFit/>
          </a:bodyPr>
          <a:lstStyle/>
          <a:p>
            <a:pPr>
              <a:spcAft>
                <a:spcPts val="600"/>
              </a:spcAft>
            </a:pPr>
            <a:r>
              <a:rPr lang="en-US" dirty="0"/>
              <a:t>“</a:t>
            </a:r>
            <a:r>
              <a:rPr lang="en-US" dirty="0">
                <a:latin typeface="Courier New" panose="02070309020205020404" pitchFamily="49" charset="0"/>
                <a:cs typeface="Courier New" panose="02070309020205020404" pitchFamily="49" charset="0"/>
              </a:rPr>
              <a:t>Residual</a:t>
            </a:r>
            <a:r>
              <a:rPr lang="en-US" dirty="0"/>
              <a:t>” is a </a:t>
            </a:r>
            <a:r>
              <a:rPr lang="en-US" b="1" dirty="0"/>
              <a:t>nodal vector field</a:t>
            </a:r>
            <a:r>
              <a:rPr lang="en-US" dirty="0"/>
              <a:t> in SIERRA/SM, available for output in any analysis</a:t>
            </a:r>
          </a:p>
          <a:p>
            <a:pPr marL="285750" indent="-285750">
              <a:spcAft>
                <a:spcPts val="600"/>
              </a:spcAft>
              <a:buFont typeface="Arial" panose="020B0604020202020204" pitchFamily="34" charset="0"/>
              <a:buChar char="•"/>
            </a:pPr>
            <a:r>
              <a:rPr lang="en-US" dirty="0"/>
              <a:t>Every (solid) node has 3 values: </a:t>
            </a:r>
            <a:r>
              <a:rPr lang="en-US" dirty="0">
                <a:latin typeface="Courier New" panose="02070309020205020404" pitchFamily="49" charset="0"/>
                <a:cs typeface="Courier New" panose="02070309020205020404" pitchFamily="49" charset="0"/>
              </a:rPr>
              <a:t>residual_{</a:t>
            </a:r>
            <a:r>
              <a:rPr lang="en-US" dirty="0" err="1">
                <a:latin typeface="Courier New" panose="02070309020205020404" pitchFamily="49" charset="0"/>
                <a:cs typeface="Courier New" panose="02070309020205020404" pitchFamily="49" charset="0"/>
              </a:rPr>
              <a:t>x,y,z</a:t>
            </a:r>
            <a:r>
              <a:rPr lang="en-US" dirty="0">
                <a:latin typeface="Courier New" panose="02070309020205020404" pitchFamily="49" charset="0"/>
                <a:cs typeface="Courier New" panose="02070309020205020404" pitchFamily="49" charset="0"/>
              </a:rPr>
              <a:t>}</a:t>
            </a:r>
            <a:r>
              <a:rPr lang="en-US" dirty="0"/>
              <a:t> beams and shells have rotational components.</a:t>
            </a:r>
            <a:r>
              <a:rPr lang="en-US" dirty="0">
                <a:latin typeface="Courier New" panose="02070309020205020404" pitchFamily="49" charset="0"/>
                <a:cs typeface="Courier New" panose="02070309020205020404" pitchFamily="49" charset="0"/>
              </a:rPr>
              <a:t> </a:t>
            </a:r>
          </a:p>
          <a:p>
            <a:pPr marL="285750" indent="-285750">
              <a:spcAft>
                <a:spcPts val="600"/>
              </a:spcAft>
              <a:buFont typeface="Arial" panose="020B0604020202020204" pitchFamily="34" charset="0"/>
              <a:buChar char="•"/>
            </a:pPr>
            <a:r>
              <a:rPr lang="en-US" dirty="0"/>
              <a:t>Can be useful to visualize which parts of the model may be struggling to converge</a:t>
            </a:r>
          </a:p>
          <a:p>
            <a:pPr marL="285750" indent="-285750">
              <a:spcAft>
                <a:spcPts val="600"/>
              </a:spcAft>
              <a:buFont typeface="Arial" panose="020B0604020202020204" pitchFamily="34" charset="0"/>
              <a:buChar char="•"/>
            </a:pPr>
            <a:r>
              <a:rPr lang="en-US" dirty="0"/>
              <a:t>Use “</a:t>
            </a:r>
            <a:r>
              <a:rPr lang="en-US" dirty="0">
                <a:latin typeface="Courier New" panose="02070309020205020404" pitchFamily="49" charset="0"/>
                <a:cs typeface="Courier New" panose="02070309020205020404" pitchFamily="49" charset="0"/>
              </a:rPr>
              <a:t>iteration plot</a:t>
            </a:r>
            <a:r>
              <a:rPr lang="en-US" dirty="0"/>
              <a:t>” command in “</a:t>
            </a:r>
            <a:r>
              <a:rPr lang="en-US" dirty="0">
                <a:latin typeface="Courier New" panose="02070309020205020404" pitchFamily="49" charset="0"/>
                <a:cs typeface="Courier New" panose="02070309020205020404" pitchFamily="49" charset="0"/>
              </a:rPr>
              <a:t>begin cg</a:t>
            </a:r>
            <a:r>
              <a:rPr lang="en-US" dirty="0"/>
              <a:t>” block to visualize residual and solution iterations.</a:t>
            </a:r>
          </a:p>
        </p:txBody>
      </p:sp>
      <p:sp>
        <p:nvSpPr>
          <p:cNvPr id="15" name="Oval 14">
            <a:extLst>
              <a:ext uri="{FF2B5EF4-FFF2-40B4-BE49-F238E27FC236}">
                <a16:creationId xmlns:a16="http://schemas.microsoft.com/office/drawing/2014/main" id="{94B58750-F95C-4F12-8723-759CF4F6B97A}"/>
              </a:ext>
            </a:extLst>
          </p:cNvPr>
          <p:cNvSpPr/>
          <p:nvPr/>
        </p:nvSpPr>
        <p:spPr>
          <a:xfrm>
            <a:off x="5853952" y="1685364"/>
            <a:ext cx="277906" cy="268940"/>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DE19DEE9-C0CF-4FF2-807A-11FFD31DB127}"/>
              </a:ext>
            </a:extLst>
          </p:cNvPr>
          <p:cNvCxnSpPr/>
          <p:nvPr/>
        </p:nvCxnSpPr>
        <p:spPr>
          <a:xfrm flipH="1">
            <a:off x="4625788" y="1828800"/>
            <a:ext cx="1228164" cy="4840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7267FC3D-1855-4ABF-A1E3-AFEE72ADF0C0}"/>
              </a:ext>
            </a:extLst>
          </p:cNvPr>
          <p:cNvGrpSpPr/>
          <p:nvPr/>
        </p:nvGrpSpPr>
        <p:grpSpPr>
          <a:xfrm>
            <a:off x="432376" y="1677616"/>
            <a:ext cx="4324954" cy="4400436"/>
            <a:chOff x="432376" y="1677616"/>
            <a:chExt cx="4324954" cy="4400436"/>
          </a:xfrm>
        </p:grpSpPr>
        <p:grpSp>
          <p:nvGrpSpPr>
            <p:cNvPr id="44" name="Group 43">
              <a:extLst>
                <a:ext uri="{FF2B5EF4-FFF2-40B4-BE49-F238E27FC236}">
                  <a16:creationId xmlns:a16="http://schemas.microsoft.com/office/drawing/2014/main" id="{9410E868-A8B7-459C-9AC6-B32A384C69F6}"/>
                </a:ext>
              </a:extLst>
            </p:cNvPr>
            <p:cNvGrpSpPr/>
            <p:nvPr/>
          </p:nvGrpSpPr>
          <p:grpSpPr>
            <a:xfrm>
              <a:off x="432376" y="2200836"/>
              <a:ext cx="4324954" cy="3877216"/>
              <a:chOff x="432376" y="2200836"/>
              <a:chExt cx="4324954" cy="3877216"/>
            </a:xfrm>
          </p:grpSpPr>
          <p:pic>
            <p:nvPicPr>
              <p:cNvPr id="14" name="Picture 13">
                <a:extLst>
                  <a:ext uri="{FF2B5EF4-FFF2-40B4-BE49-F238E27FC236}">
                    <a16:creationId xmlns:a16="http://schemas.microsoft.com/office/drawing/2014/main" id="{46ED4C29-C992-4ADD-A302-2F686A6285E7}"/>
                  </a:ext>
                </a:extLst>
              </p:cNvPr>
              <p:cNvPicPr>
                <a:picLocks noChangeAspect="1"/>
              </p:cNvPicPr>
              <p:nvPr/>
            </p:nvPicPr>
            <p:blipFill>
              <a:blip r:embed="rId3"/>
              <a:stretch>
                <a:fillRect/>
              </a:stretch>
            </p:blipFill>
            <p:spPr>
              <a:xfrm>
                <a:off x="432376" y="2200836"/>
                <a:ext cx="4324954" cy="3877216"/>
              </a:xfrm>
              <a:prstGeom prst="rect">
                <a:avLst/>
              </a:prstGeom>
            </p:spPr>
          </p:pic>
          <p:sp>
            <p:nvSpPr>
              <p:cNvPr id="35" name="Right Brace 34">
                <a:extLst>
                  <a:ext uri="{FF2B5EF4-FFF2-40B4-BE49-F238E27FC236}">
                    <a16:creationId xmlns:a16="http://schemas.microsoft.com/office/drawing/2014/main" id="{6DF50B1F-ACC8-4382-8F00-2306B3664081}"/>
                  </a:ext>
                </a:extLst>
              </p:cNvPr>
              <p:cNvSpPr/>
              <p:nvPr/>
            </p:nvSpPr>
            <p:spPr>
              <a:xfrm rot="18750026">
                <a:off x="2700756" y="2426703"/>
                <a:ext cx="501887" cy="309698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D9B1FBD4-05EF-458A-BDFB-D27D619EC12D}"/>
                  </a:ext>
                </a:extLst>
              </p:cNvPr>
              <p:cNvSpPr txBox="1"/>
              <p:nvPr/>
            </p:nvSpPr>
            <p:spPr>
              <a:xfrm>
                <a:off x="3062794" y="3302638"/>
                <a:ext cx="998970" cy="523220"/>
              </a:xfrm>
              <a:prstGeom prst="rect">
                <a:avLst/>
              </a:prstGeom>
              <a:noFill/>
            </p:spPr>
            <p:txBody>
              <a:bodyPr wrap="square" rtlCol="0">
                <a:spAutoFit/>
              </a:bodyPr>
              <a:lstStyle/>
              <a:p>
                <a:r>
                  <a:rPr lang="en-US" sz="1400" dirty="0"/>
                  <a:t>Solver iterations</a:t>
                </a:r>
              </a:p>
            </p:txBody>
          </p:sp>
          <p:cxnSp>
            <p:nvCxnSpPr>
              <p:cNvPr id="39" name="Straight Arrow Connector 38">
                <a:extLst>
                  <a:ext uri="{FF2B5EF4-FFF2-40B4-BE49-F238E27FC236}">
                    <a16:creationId xmlns:a16="http://schemas.microsoft.com/office/drawing/2014/main" id="{EADF9FBC-FA4D-4708-AB42-DBA8A0A23EFC}"/>
                  </a:ext>
                </a:extLst>
              </p:cNvPr>
              <p:cNvCxnSpPr>
                <a:cxnSpLocks/>
                <a:stCxn id="40" idx="3"/>
              </p:cNvCxnSpPr>
              <p:nvPr/>
            </p:nvCxnSpPr>
            <p:spPr>
              <a:xfrm>
                <a:off x="3341472" y="5287920"/>
                <a:ext cx="542918" cy="900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C4D4F90-2A0B-4430-958E-5A8FCE992B10}"/>
                  </a:ext>
                </a:extLst>
              </p:cNvPr>
              <p:cNvSpPr txBox="1"/>
              <p:nvPr/>
            </p:nvSpPr>
            <p:spPr>
              <a:xfrm>
                <a:off x="1532523" y="4810866"/>
                <a:ext cx="1808949" cy="954107"/>
              </a:xfrm>
              <a:prstGeom prst="rect">
                <a:avLst/>
              </a:prstGeom>
              <a:noFill/>
            </p:spPr>
            <p:txBody>
              <a:bodyPr wrap="square" rtlCol="0">
                <a:spAutoFit/>
              </a:bodyPr>
              <a:lstStyle/>
              <a:p>
                <a:r>
                  <a:rPr lang="en-US" sz="1400" dirty="0"/>
                  <a:t>Residual norm for whole model less than tolerance, solution accepted</a:t>
                </a:r>
              </a:p>
            </p:txBody>
          </p:sp>
        </p:grpSp>
        <p:cxnSp>
          <p:nvCxnSpPr>
            <p:cNvPr id="31" name="Straight Arrow Connector 30">
              <a:extLst>
                <a:ext uri="{FF2B5EF4-FFF2-40B4-BE49-F238E27FC236}">
                  <a16:creationId xmlns:a16="http://schemas.microsoft.com/office/drawing/2014/main" id="{A52990AA-4207-4C8E-A6B2-0242EF2B0F5A}"/>
                </a:ext>
              </a:extLst>
            </p:cNvPr>
            <p:cNvCxnSpPr>
              <a:cxnSpLocks/>
              <a:stCxn id="32" idx="2"/>
            </p:cNvCxnSpPr>
            <p:nvPr/>
          </p:nvCxnSpPr>
          <p:spPr>
            <a:xfrm flipH="1">
              <a:off x="1384569" y="2200836"/>
              <a:ext cx="433323" cy="8023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6FB6BE3-729F-4654-B51D-2191B5560D71}"/>
                </a:ext>
              </a:extLst>
            </p:cNvPr>
            <p:cNvSpPr txBox="1"/>
            <p:nvPr/>
          </p:nvSpPr>
          <p:spPr>
            <a:xfrm>
              <a:off x="913417" y="1677616"/>
              <a:ext cx="1808949" cy="523220"/>
            </a:xfrm>
            <a:prstGeom prst="rect">
              <a:avLst/>
            </a:prstGeom>
            <a:noFill/>
          </p:spPr>
          <p:txBody>
            <a:bodyPr wrap="square" rtlCol="0">
              <a:spAutoFit/>
            </a:bodyPr>
            <a:lstStyle/>
            <a:p>
              <a:r>
                <a:rPr lang="en-US" sz="1400" dirty="0"/>
                <a:t>Update load, check residual imbalance</a:t>
              </a:r>
            </a:p>
          </p:txBody>
        </p:sp>
      </p:grpSp>
    </p:spTree>
    <p:extLst>
      <p:ext uri="{BB962C8B-B14F-4D97-AF65-F5344CB8AC3E}">
        <p14:creationId xmlns:p14="http://schemas.microsoft.com/office/powerpoint/2010/main" val="353835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6C480A-75E6-4F8A-8925-0051562AFC40}"/>
              </a:ext>
            </a:extLst>
          </p:cNvPr>
          <p:cNvPicPr>
            <a:picLocks noChangeAspect="1"/>
          </p:cNvPicPr>
          <p:nvPr/>
        </p:nvPicPr>
        <p:blipFill>
          <a:blip r:embed="rId2" cstate="print">
            <a:alphaModFix amt="10000"/>
            <a:extLst>
              <a:ext uri="{28A0092B-C50C-407E-A947-70E740481C1C}">
                <a14:useLocalDpi xmlns:a14="http://schemas.microsoft.com/office/drawing/2010/main" val="0"/>
              </a:ext>
            </a:extLst>
          </a:blip>
          <a:stretch>
            <a:fillRect/>
          </a:stretch>
        </p:blipFill>
        <p:spPr>
          <a:xfrm>
            <a:off x="3182726" y="595451"/>
            <a:ext cx="5450030" cy="5861211"/>
          </a:xfrm>
          <a:prstGeom prst="rect">
            <a:avLst/>
          </a:prstGeom>
        </p:spPr>
      </p:pic>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Example 05: Solve the nonlinear 2DOF system in MATLAB</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49</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678426" y="1283273"/>
            <a:ext cx="10815483" cy="5173388"/>
            <a:chOff x="575953" y="1253529"/>
            <a:chExt cx="5883215" cy="3560984"/>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Ex05: Solve nonlinear system with iterative solver</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08D0970-7F33-4A60-9138-D6986BEC8078}"/>
                  </a:ext>
                </a:extLst>
              </p:cNvPr>
              <p:cNvSpPr txBox="1"/>
              <p:nvPr/>
            </p:nvSpPr>
            <p:spPr>
              <a:xfrm>
                <a:off x="678425" y="1750143"/>
                <a:ext cx="7199489" cy="4122609"/>
              </a:xfrm>
              <a:prstGeom prst="rect">
                <a:avLst/>
              </a:prstGeom>
              <a:noFill/>
            </p:spPr>
            <p:txBody>
              <a:bodyPr wrap="square" rtlCol="0">
                <a:noAutofit/>
              </a:bodyPr>
              <a:lstStyle/>
              <a:p>
                <a:r>
                  <a:rPr lang="en-US" sz="1400" dirty="0"/>
                  <a:t>File: </a:t>
                </a:r>
                <a:r>
                  <a:rPr lang="en-US" sz="1400" dirty="0" err="1"/>
                  <a:t>two_dof_system_implicit_iterative.m</a:t>
                </a:r>
                <a:endParaRPr lang="en-US" sz="1400" dirty="0"/>
              </a:p>
              <a:p>
                <a:endParaRPr lang="en-US" sz="1400" dirty="0"/>
              </a:p>
              <a:p>
                <a:pPr marL="342900" indent="-342900">
                  <a:spcAft>
                    <a:spcPts val="1200"/>
                  </a:spcAft>
                  <a:buFont typeface="+mj-lt"/>
                  <a:buAutoNum type="arabicPeriod"/>
                </a:pPr>
                <a:r>
                  <a:rPr lang="en-US" sz="1400" dirty="0"/>
                  <a:t>Run the MATLAB script to solve the nonlinear system.</a:t>
                </a:r>
              </a:p>
              <a:p>
                <a:pPr marL="342900" indent="-342900">
                  <a:spcAft>
                    <a:spcPts val="1200"/>
                  </a:spcAft>
                  <a:buFont typeface="+mj-lt"/>
                  <a:buAutoNum type="arabicPeriod"/>
                </a:pPr>
                <a:r>
                  <a:rPr lang="en-US" sz="1400" dirty="0"/>
                  <a:t>Find the solver output.  Do the values for f(x) make sense?  (</a:t>
                </a:r>
                <a:r>
                  <a:rPr lang="en-US" sz="1400" i="1" dirty="0"/>
                  <a:t>Hint: f(x) is the residual squared).</a:t>
                </a:r>
                <a:endParaRPr lang="en-US" sz="1400" dirty="0"/>
              </a:p>
              <a:p>
                <a:pPr marL="342900" indent="-342900">
                  <a:spcAft>
                    <a:spcPts val="1200"/>
                  </a:spcAft>
                  <a:buFont typeface="+mj-lt"/>
                  <a:buAutoNum type="arabicPeriod"/>
                </a:pPr>
                <a:r>
                  <a:rPr lang="en-US" sz="1400" dirty="0"/>
                  <a:t>What tolerance do you need to obtain a solution in 3 iterations?</a:t>
                </a:r>
              </a:p>
              <a:p>
                <a:pPr>
                  <a:spcAft>
                    <a:spcPts val="1200"/>
                  </a:spcAft>
                </a:pPr>
                <a:endParaRPr lang="en-US" sz="1400" dirty="0"/>
              </a:p>
              <a:p>
                <a:pPr>
                  <a:spcAft>
                    <a:spcPts val="1200"/>
                  </a:spcAft>
                </a:pPr>
                <a:r>
                  <a:rPr lang="en-US" sz="1400" b="1" dirty="0"/>
                  <a:t>Extra credit</a:t>
                </a:r>
                <a:r>
                  <a:rPr lang="en-US" sz="1400" dirty="0"/>
                  <a:t>: Explore what a softening nonlinearity does to the solution process by setting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3</m:t>
                        </m:r>
                      </m:sub>
                    </m:sSub>
                    <m:r>
                      <a:rPr lang="en-US" sz="1400" b="0" i="1" smtClean="0">
                        <a:latin typeface="Cambria Math" panose="02040503050406030204" pitchFamily="18" charset="0"/>
                      </a:rPr>
                      <m:t>=−50</m:t>
                    </m:r>
                  </m:oMath>
                </a14:m>
                <a:r>
                  <a:rPr lang="en-US" sz="1400" dirty="0"/>
                  <a:t>.  How does the solve change when we reduce the load to </a:t>
                </a:r>
                <a14:m>
                  <m:oMath xmlns:m="http://schemas.openxmlformats.org/officeDocument/2006/math">
                    <m:r>
                      <a:rPr lang="en-US" sz="1400" i="1">
                        <a:latin typeface="Cambria Math" panose="02040503050406030204" pitchFamily="18" charset="0"/>
                      </a:rPr>
                      <m:t>𝐹</m:t>
                    </m:r>
                    <m:r>
                      <a:rPr lang="en-US" sz="1400" i="1">
                        <a:latin typeface="Cambria Math" panose="02040503050406030204" pitchFamily="18" charset="0"/>
                      </a:rPr>
                      <m:t>=−0.05</m:t>
                    </m:r>
                  </m:oMath>
                </a14:m>
                <a:r>
                  <a:rPr lang="en-US" sz="1400" dirty="0"/>
                  <a:t>?</a:t>
                </a:r>
              </a:p>
            </p:txBody>
          </p:sp>
        </mc:Choice>
        <mc:Fallback xmlns="">
          <p:sp>
            <p:nvSpPr>
              <p:cNvPr id="5" name="TextBox 4">
                <a:extLst>
                  <a:ext uri="{FF2B5EF4-FFF2-40B4-BE49-F238E27FC236}">
                    <a16:creationId xmlns:a16="http://schemas.microsoft.com/office/drawing/2014/main" id="{408D0970-7F33-4A60-9138-D6986BEC8078}"/>
                  </a:ext>
                </a:extLst>
              </p:cNvPr>
              <p:cNvSpPr txBox="1">
                <a:spLocks noRot="1" noChangeAspect="1" noMove="1" noResize="1" noEditPoints="1" noAdjustHandles="1" noChangeArrowheads="1" noChangeShapeType="1" noTextEdit="1"/>
              </p:cNvSpPr>
              <p:nvPr/>
            </p:nvSpPr>
            <p:spPr>
              <a:xfrm>
                <a:off x="678425" y="1750143"/>
                <a:ext cx="7199489" cy="4122609"/>
              </a:xfrm>
              <a:prstGeom prst="rect">
                <a:avLst/>
              </a:prstGeom>
              <a:blipFill>
                <a:blip r:embed="rId3"/>
                <a:stretch>
                  <a:fillRect l="-423" t="-444"/>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0E7D3C2C-CA07-4DF8-9201-E04C5FAD667F}"/>
              </a:ext>
            </a:extLst>
          </p:cNvPr>
          <p:cNvSpPr txBox="1"/>
          <p:nvPr/>
        </p:nvSpPr>
        <p:spPr>
          <a:xfrm>
            <a:off x="728218" y="5679613"/>
            <a:ext cx="10735563" cy="735933"/>
          </a:xfrm>
          <a:prstGeom prst="rect">
            <a:avLst/>
          </a:prstGeom>
          <a:noFill/>
        </p:spPr>
        <p:txBody>
          <a:bodyPr wrap="square" rtlCol="0">
            <a:noAutofit/>
          </a:bodyPr>
          <a:lstStyle/>
          <a:p>
            <a:pPr>
              <a:spcAft>
                <a:spcPts val="1200"/>
              </a:spcAft>
            </a:pPr>
            <a:endParaRPr lang="en-US" sz="1400" dirty="0"/>
          </a:p>
        </p:txBody>
      </p:sp>
      <p:grpSp>
        <p:nvGrpSpPr>
          <p:cNvPr id="22" name="Group 21">
            <a:extLst>
              <a:ext uri="{FF2B5EF4-FFF2-40B4-BE49-F238E27FC236}">
                <a16:creationId xmlns:a16="http://schemas.microsoft.com/office/drawing/2014/main" id="{CE7682A0-6B79-4FFE-8329-4315374D7D0B}"/>
              </a:ext>
            </a:extLst>
          </p:cNvPr>
          <p:cNvGrpSpPr/>
          <p:nvPr/>
        </p:nvGrpSpPr>
        <p:grpSpPr>
          <a:xfrm>
            <a:off x="7976161" y="2022299"/>
            <a:ext cx="2958841" cy="3511034"/>
            <a:chOff x="582303" y="1483663"/>
            <a:chExt cx="2958841" cy="3511034"/>
          </a:xfrm>
        </p:grpSpPr>
        <p:grpSp>
          <p:nvGrpSpPr>
            <p:cNvPr id="23" name="Group 22">
              <a:extLst>
                <a:ext uri="{FF2B5EF4-FFF2-40B4-BE49-F238E27FC236}">
                  <a16:creationId xmlns:a16="http://schemas.microsoft.com/office/drawing/2014/main" id="{757CBC33-DBEC-4071-B2A9-4F7D82BF66DC}"/>
                </a:ext>
              </a:extLst>
            </p:cNvPr>
            <p:cNvGrpSpPr/>
            <p:nvPr/>
          </p:nvGrpSpPr>
          <p:grpSpPr>
            <a:xfrm>
              <a:off x="582303" y="1483663"/>
              <a:ext cx="2958841" cy="3511034"/>
              <a:chOff x="582303" y="1483663"/>
              <a:chExt cx="2958841" cy="3511034"/>
            </a:xfrm>
          </p:grpSpPr>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EDC186F9-64C1-486C-8910-9B967BEAFF68}"/>
                      </a:ext>
                    </a:extLst>
                  </p:cNvPr>
                  <p:cNvSpPr/>
                  <p:nvPr/>
                </p:nvSpPr>
                <p:spPr>
                  <a:xfrm>
                    <a:off x="1656272" y="2199736"/>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13" name="Rectangle 12">
                    <a:extLst>
                      <a:ext uri="{FF2B5EF4-FFF2-40B4-BE49-F238E27FC236}">
                        <a16:creationId xmlns:a16="http://schemas.microsoft.com/office/drawing/2014/main" id="{98E12B94-C641-4CBB-BE5C-0E4CF7A90FF1}"/>
                      </a:ext>
                    </a:extLst>
                  </p:cNvPr>
                  <p:cNvSpPr>
                    <a:spLocks noRot="1" noChangeAspect="1" noMove="1" noResize="1" noEditPoints="1" noAdjustHandles="1" noChangeArrowheads="1" noChangeShapeType="1" noTextEdit="1"/>
                  </p:cNvSpPr>
                  <p:nvPr/>
                </p:nvSpPr>
                <p:spPr>
                  <a:xfrm>
                    <a:off x="1656272" y="2199736"/>
                    <a:ext cx="1104181" cy="74166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47FB7A7D-1E74-450E-B5B3-5BB40D2B4077}"/>
                      </a:ext>
                    </a:extLst>
                  </p:cNvPr>
                  <p:cNvSpPr/>
                  <p:nvPr/>
                </p:nvSpPr>
                <p:spPr>
                  <a:xfrm>
                    <a:off x="1668730" y="3517314"/>
                    <a:ext cx="1104181" cy="7416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oMath>
                      </m:oMathPara>
                    </a14:m>
                    <a:endParaRPr lang="en-US" dirty="0"/>
                  </a:p>
                </p:txBody>
              </p:sp>
            </mc:Choice>
            <mc:Fallback xmlns="">
              <p:sp>
                <p:nvSpPr>
                  <p:cNvPr id="14" name="Rectangle 13">
                    <a:extLst>
                      <a:ext uri="{FF2B5EF4-FFF2-40B4-BE49-F238E27FC236}">
                        <a16:creationId xmlns:a16="http://schemas.microsoft.com/office/drawing/2014/main" id="{15ADC81E-9078-42BB-8A29-28F6DFB85FF7}"/>
                      </a:ext>
                    </a:extLst>
                  </p:cNvPr>
                  <p:cNvSpPr>
                    <a:spLocks noRot="1" noChangeAspect="1" noMove="1" noResize="1" noEditPoints="1" noAdjustHandles="1" noChangeArrowheads="1" noChangeShapeType="1" noTextEdit="1"/>
                  </p:cNvSpPr>
                  <p:nvPr/>
                </p:nvSpPr>
                <p:spPr>
                  <a:xfrm>
                    <a:off x="1668730" y="3517314"/>
                    <a:ext cx="1104181" cy="741662"/>
                  </a:xfrm>
                  <a:prstGeom prst="rect">
                    <a:avLst/>
                  </a:prstGeom>
                  <a:blipFill>
                    <a:blip r:embed="rId6"/>
                    <a:stretch>
                      <a:fillRect/>
                    </a:stretch>
                  </a:blipFill>
                </p:spPr>
                <p:txBody>
                  <a:bodyPr/>
                  <a:lstStyle/>
                  <a:p>
                    <a:r>
                      <a:rPr lang="en-US">
                        <a:noFill/>
                      </a:rPr>
                      <a:t> </a:t>
                    </a:r>
                  </a:p>
                </p:txBody>
              </p:sp>
            </mc:Fallback>
          </mc:AlternateContent>
          <p:grpSp>
            <p:nvGrpSpPr>
              <p:cNvPr id="27" name="Group 26">
                <a:extLst>
                  <a:ext uri="{FF2B5EF4-FFF2-40B4-BE49-F238E27FC236}">
                    <a16:creationId xmlns:a16="http://schemas.microsoft.com/office/drawing/2014/main" id="{1AC47E54-070D-41CB-ABB9-90AB3BEB47AC}"/>
                  </a:ext>
                </a:extLst>
              </p:cNvPr>
              <p:cNvGrpSpPr/>
              <p:nvPr/>
            </p:nvGrpSpPr>
            <p:grpSpPr>
              <a:xfrm>
                <a:off x="835325" y="4839422"/>
                <a:ext cx="2705819" cy="155275"/>
                <a:chOff x="762000" y="4894059"/>
                <a:chExt cx="2705819" cy="155275"/>
              </a:xfrm>
            </p:grpSpPr>
            <p:cxnSp>
              <p:nvCxnSpPr>
                <p:cNvPr id="52" name="Straight Connector 51">
                  <a:extLst>
                    <a:ext uri="{FF2B5EF4-FFF2-40B4-BE49-F238E27FC236}">
                      <a16:creationId xmlns:a16="http://schemas.microsoft.com/office/drawing/2014/main" id="{5BCE0EE3-5254-45A3-9E63-F0A7CED524B0}"/>
                    </a:ext>
                  </a:extLst>
                </p:cNvPr>
                <p:cNvCxnSpPr>
                  <a:cxnSpLocks/>
                </p:cNvCxnSpPr>
                <p:nvPr/>
              </p:nvCxnSpPr>
              <p:spPr>
                <a:xfrm flipV="1">
                  <a:off x="762000" y="4894059"/>
                  <a:ext cx="2705819" cy="574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73403C7-511C-43DE-B7AD-91131A019E2F}"/>
                    </a:ext>
                  </a:extLst>
                </p:cNvPr>
                <p:cNvCxnSpPr>
                  <a:cxnSpLocks/>
                </p:cNvCxnSpPr>
                <p:nvPr/>
              </p:nvCxnSpPr>
              <p:spPr>
                <a:xfrm flipH="1">
                  <a:off x="76200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E535225-E96C-48CF-B232-A0F3DC48BAB3}"/>
                    </a:ext>
                  </a:extLst>
                </p:cNvPr>
                <p:cNvCxnSpPr>
                  <a:cxnSpLocks/>
                </p:cNvCxnSpPr>
                <p:nvPr/>
              </p:nvCxnSpPr>
              <p:spPr>
                <a:xfrm flipH="1">
                  <a:off x="92868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93B1EC4-546F-4FAE-9AF5-92B6334210CC}"/>
                    </a:ext>
                  </a:extLst>
                </p:cNvPr>
                <p:cNvCxnSpPr>
                  <a:cxnSpLocks/>
                </p:cNvCxnSpPr>
                <p:nvPr/>
              </p:nvCxnSpPr>
              <p:spPr>
                <a:xfrm flipH="1">
                  <a:off x="109536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37C728E-DC64-4C12-9000-C4AB71D2C6A8}"/>
                    </a:ext>
                  </a:extLst>
                </p:cNvPr>
                <p:cNvCxnSpPr>
                  <a:cxnSpLocks/>
                </p:cNvCxnSpPr>
                <p:nvPr/>
              </p:nvCxnSpPr>
              <p:spPr>
                <a:xfrm flipH="1">
                  <a:off x="126204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A91FE87-A702-48DC-9889-EF7D7080C16A}"/>
                    </a:ext>
                  </a:extLst>
                </p:cNvPr>
                <p:cNvCxnSpPr>
                  <a:cxnSpLocks/>
                </p:cNvCxnSpPr>
                <p:nvPr/>
              </p:nvCxnSpPr>
              <p:spPr>
                <a:xfrm flipH="1">
                  <a:off x="142872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8F320E-6FEC-49F3-AE38-63D6A9F697E3}"/>
                    </a:ext>
                  </a:extLst>
                </p:cNvPr>
                <p:cNvCxnSpPr>
                  <a:cxnSpLocks/>
                </p:cNvCxnSpPr>
                <p:nvPr/>
              </p:nvCxnSpPr>
              <p:spPr>
                <a:xfrm flipH="1">
                  <a:off x="1595405"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05DDFB8-D45D-435A-ACF7-288FF0AEA321}"/>
                    </a:ext>
                  </a:extLst>
                </p:cNvPr>
                <p:cNvCxnSpPr>
                  <a:cxnSpLocks/>
                </p:cNvCxnSpPr>
                <p:nvPr/>
              </p:nvCxnSpPr>
              <p:spPr>
                <a:xfrm flipH="1">
                  <a:off x="1762086"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D380B35-4922-40D5-AF82-91CDBCB5409D}"/>
                    </a:ext>
                  </a:extLst>
                </p:cNvPr>
                <p:cNvCxnSpPr>
                  <a:cxnSpLocks/>
                </p:cNvCxnSpPr>
                <p:nvPr/>
              </p:nvCxnSpPr>
              <p:spPr>
                <a:xfrm flipH="1">
                  <a:off x="1928767"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AFB9C39-5926-4A4D-AD05-5707FCACCAB8}"/>
                    </a:ext>
                  </a:extLst>
                </p:cNvPr>
                <p:cNvCxnSpPr>
                  <a:cxnSpLocks/>
                </p:cNvCxnSpPr>
                <p:nvPr/>
              </p:nvCxnSpPr>
              <p:spPr>
                <a:xfrm flipH="1">
                  <a:off x="2095448"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2DB3CFB-13AD-43AF-8AF5-FF87341E6116}"/>
                    </a:ext>
                  </a:extLst>
                </p:cNvPr>
                <p:cNvCxnSpPr>
                  <a:cxnSpLocks/>
                </p:cNvCxnSpPr>
                <p:nvPr/>
              </p:nvCxnSpPr>
              <p:spPr>
                <a:xfrm flipH="1">
                  <a:off x="2262129"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00F8192-63CF-4DE3-816F-F49F95215BC5}"/>
                    </a:ext>
                  </a:extLst>
                </p:cNvPr>
                <p:cNvCxnSpPr>
                  <a:cxnSpLocks/>
                </p:cNvCxnSpPr>
                <p:nvPr/>
              </p:nvCxnSpPr>
              <p:spPr>
                <a:xfrm flipH="1">
                  <a:off x="2428810"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612254C-0841-44BB-934E-7452B39C990B}"/>
                    </a:ext>
                  </a:extLst>
                </p:cNvPr>
                <p:cNvCxnSpPr>
                  <a:cxnSpLocks/>
                </p:cNvCxnSpPr>
                <p:nvPr/>
              </p:nvCxnSpPr>
              <p:spPr>
                <a:xfrm flipH="1">
                  <a:off x="2595491"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B732056-A070-4B0C-98DB-D3BDCCF76225}"/>
                    </a:ext>
                  </a:extLst>
                </p:cNvPr>
                <p:cNvCxnSpPr>
                  <a:cxnSpLocks/>
                </p:cNvCxnSpPr>
                <p:nvPr/>
              </p:nvCxnSpPr>
              <p:spPr>
                <a:xfrm flipH="1">
                  <a:off x="276217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F986916-A026-4B27-B1CC-448FB7C23339}"/>
                    </a:ext>
                  </a:extLst>
                </p:cNvPr>
                <p:cNvCxnSpPr>
                  <a:cxnSpLocks/>
                </p:cNvCxnSpPr>
                <p:nvPr/>
              </p:nvCxnSpPr>
              <p:spPr>
                <a:xfrm flipH="1">
                  <a:off x="2928853"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6064419-75BF-4376-B0A4-CDB8EADB8B1A}"/>
                    </a:ext>
                  </a:extLst>
                </p:cNvPr>
                <p:cNvCxnSpPr>
                  <a:cxnSpLocks/>
                </p:cNvCxnSpPr>
                <p:nvPr/>
              </p:nvCxnSpPr>
              <p:spPr>
                <a:xfrm flipH="1">
                  <a:off x="3095534"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5A536EC-A6FC-4B58-BCE7-62A5C3CFD3B8}"/>
                    </a:ext>
                  </a:extLst>
                </p:cNvPr>
                <p:cNvCxnSpPr>
                  <a:cxnSpLocks/>
                </p:cNvCxnSpPr>
                <p:nvPr/>
              </p:nvCxnSpPr>
              <p:spPr>
                <a:xfrm flipH="1">
                  <a:off x="3262222" y="4894059"/>
                  <a:ext cx="100642" cy="15527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AABC6422-B954-4B35-A4AB-105CC9773F98}"/>
                  </a:ext>
                </a:extLst>
              </p:cNvPr>
              <p:cNvGrpSpPr/>
              <p:nvPr/>
            </p:nvGrpSpPr>
            <p:grpSpPr>
              <a:xfrm>
                <a:off x="2102734" y="2941398"/>
                <a:ext cx="283041" cy="566677"/>
                <a:chOff x="2102734" y="2941398"/>
                <a:chExt cx="283041" cy="566677"/>
              </a:xfrm>
            </p:grpSpPr>
            <p:cxnSp>
              <p:nvCxnSpPr>
                <p:cNvPr id="45" name="Straight Connector 44">
                  <a:extLst>
                    <a:ext uri="{FF2B5EF4-FFF2-40B4-BE49-F238E27FC236}">
                      <a16:creationId xmlns:a16="http://schemas.microsoft.com/office/drawing/2014/main" id="{EDB7FD8A-48FE-46A8-BD74-2848155B4125}"/>
                    </a:ext>
                  </a:extLst>
                </p:cNvPr>
                <p:cNvCxnSpPr>
                  <a:stCxn id="25" idx="2"/>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D2190C3-F73B-4C77-92F6-5AEF3FBBF70E}"/>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34315E2-F4DB-441E-AA5E-83E58F5AC5C6}"/>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E288FF5-49E3-451C-A6AE-329073E946E1}"/>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2CA130C-1D62-445E-AFE2-4277391AD79A}"/>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8F211F1-E96B-40A5-AD96-0F16F076C9A7}"/>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3EA97CF-57C0-4A1E-A2CE-55E0D1C9CB53}"/>
                    </a:ext>
                  </a:extLst>
                </p:cNvPr>
                <p:cNvCxnSpPr>
                  <a:cxnSpLocks/>
                </p:cNvCxnSpPr>
                <p:nvPr/>
              </p:nvCxnSpPr>
              <p:spPr>
                <a:xfrm>
                  <a:off x="2247900" y="3367088"/>
                  <a:ext cx="720" cy="1409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2C7AFE3A-C54B-47B3-9193-818BA08A5E15}"/>
                  </a:ext>
                </a:extLst>
              </p:cNvPr>
              <p:cNvGrpSpPr/>
              <p:nvPr/>
            </p:nvGrpSpPr>
            <p:grpSpPr>
              <a:xfrm>
                <a:off x="2117981" y="4258976"/>
                <a:ext cx="283041" cy="573820"/>
                <a:chOff x="2102734" y="2941398"/>
                <a:chExt cx="283041" cy="573820"/>
              </a:xfrm>
            </p:grpSpPr>
            <p:cxnSp>
              <p:nvCxnSpPr>
                <p:cNvPr id="38" name="Straight Connector 37">
                  <a:extLst>
                    <a:ext uri="{FF2B5EF4-FFF2-40B4-BE49-F238E27FC236}">
                      <a16:creationId xmlns:a16="http://schemas.microsoft.com/office/drawing/2014/main" id="{79322F83-C363-44BE-A85E-464A704998B1}"/>
                    </a:ext>
                  </a:extLst>
                </p:cNvPr>
                <p:cNvCxnSpPr/>
                <p:nvPr/>
              </p:nvCxnSpPr>
              <p:spPr>
                <a:xfrm flipH="1">
                  <a:off x="2208361" y="2941398"/>
                  <a:ext cx="2" cy="120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C335AC1-A1EC-4EF8-B88F-C0FC5CC58DD5}"/>
                    </a:ext>
                  </a:extLst>
                </p:cNvPr>
                <p:cNvCxnSpPr>
                  <a:cxnSpLocks/>
                </p:cNvCxnSpPr>
                <p:nvPr/>
              </p:nvCxnSpPr>
              <p:spPr>
                <a:xfrm>
                  <a:off x="2208361" y="3062377"/>
                  <a:ext cx="177414" cy="3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813406B-41C1-41C6-8AC7-7ABE3E4916B1}"/>
                    </a:ext>
                  </a:extLst>
                </p:cNvPr>
                <p:cNvCxnSpPr>
                  <a:cxnSpLocks/>
                </p:cNvCxnSpPr>
                <p:nvPr/>
              </p:nvCxnSpPr>
              <p:spPr>
                <a:xfrm flipV="1">
                  <a:off x="2102734" y="3097729"/>
                  <a:ext cx="283041" cy="94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CFD9730-373A-4A7D-8092-FFFBA9049AB1}"/>
                    </a:ext>
                  </a:extLst>
                </p:cNvPr>
                <p:cNvCxnSpPr>
                  <a:cxnSpLocks/>
                </p:cNvCxnSpPr>
                <p:nvPr/>
              </p:nvCxnSpPr>
              <p:spPr>
                <a:xfrm>
                  <a:off x="2102734" y="3192281"/>
                  <a:ext cx="283041" cy="73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EB4E550-4740-4FCE-8021-E9D410611AA0}"/>
                    </a:ext>
                  </a:extLst>
                </p:cNvPr>
                <p:cNvCxnSpPr>
                  <a:cxnSpLocks/>
                </p:cNvCxnSpPr>
                <p:nvPr/>
              </p:nvCxnSpPr>
              <p:spPr>
                <a:xfrm flipV="1">
                  <a:off x="2102734" y="3265856"/>
                  <a:ext cx="283041" cy="668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21D9AC1-AE49-4802-93C5-C7418666E2F9}"/>
                    </a:ext>
                  </a:extLst>
                </p:cNvPr>
                <p:cNvCxnSpPr>
                  <a:cxnSpLocks/>
                </p:cNvCxnSpPr>
                <p:nvPr/>
              </p:nvCxnSpPr>
              <p:spPr>
                <a:xfrm flipH="1" flipV="1">
                  <a:off x="2102734" y="3330044"/>
                  <a:ext cx="141520" cy="37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2902BFF-C0C8-40C9-994A-246F2115F458}"/>
                    </a:ext>
                  </a:extLst>
                </p:cNvPr>
                <p:cNvCxnSpPr>
                  <a:cxnSpLocks/>
                </p:cNvCxnSpPr>
                <p:nvPr/>
              </p:nvCxnSpPr>
              <p:spPr>
                <a:xfrm flipH="1">
                  <a:off x="2246239" y="3363874"/>
                  <a:ext cx="2" cy="151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4F3716E-DC28-4D16-9D0A-95F8B43E1542}"/>
                      </a:ext>
                    </a:extLst>
                  </p:cNvPr>
                  <p:cNvSpPr txBox="1"/>
                  <p:nvPr/>
                </p:nvSpPr>
                <p:spPr>
                  <a:xfrm>
                    <a:off x="2549152" y="3037608"/>
                    <a:ext cx="928459" cy="3919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𝑠𝑝𝑟𝑖𝑛𝑔</m:t>
                              </m:r>
                            </m:sub>
                          </m:sSub>
                        </m:oMath>
                      </m:oMathPara>
                    </a14:m>
                    <a:endParaRPr lang="en-US" dirty="0"/>
                  </a:p>
                </p:txBody>
              </p:sp>
            </mc:Choice>
            <mc:Fallback xmlns="">
              <p:sp>
                <p:nvSpPr>
                  <p:cNvPr id="18" name="TextBox 17">
                    <a:extLst>
                      <a:ext uri="{FF2B5EF4-FFF2-40B4-BE49-F238E27FC236}">
                        <a16:creationId xmlns:a16="http://schemas.microsoft.com/office/drawing/2014/main" id="{E9AF1BB8-9454-456D-84D3-F59DE33C3165}"/>
                      </a:ext>
                    </a:extLst>
                  </p:cNvPr>
                  <p:cNvSpPr txBox="1">
                    <a:spLocks noRot="1" noChangeAspect="1" noMove="1" noResize="1" noEditPoints="1" noAdjustHandles="1" noChangeArrowheads="1" noChangeShapeType="1" noTextEdit="1"/>
                  </p:cNvSpPr>
                  <p:nvPr/>
                </p:nvSpPr>
                <p:spPr>
                  <a:xfrm>
                    <a:off x="2549152" y="3037608"/>
                    <a:ext cx="928459" cy="391902"/>
                  </a:xfrm>
                  <a:prstGeom prst="rect">
                    <a:avLst/>
                  </a:prstGeom>
                  <a:blipFill>
                    <a:blip r:embed="rId7"/>
                    <a:stretch>
                      <a:fillRect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AD35F85C-D751-49A4-831A-10BADEA668E0}"/>
                      </a:ext>
                    </a:extLst>
                  </p:cNvPr>
                  <p:cNvSpPr txBox="1"/>
                  <p:nvPr/>
                </p:nvSpPr>
                <p:spPr>
                  <a:xfrm>
                    <a:off x="2452140" y="4372726"/>
                    <a:ext cx="4779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oMath>
                      </m:oMathPara>
                    </a14:m>
                    <a:endParaRPr lang="en-US" dirty="0"/>
                  </a:p>
                </p:txBody>
              </p:sp>
            </mc:Choice>
            <mc:Fallback xmlns="">
              <p:sp>
                <p:nvSpPr>
                  <p:cNvPr id="19" name="TextBox 18">
                    <a:extLst>
                      <a:ext uri="{FF2B5EF4-FFF2-40B4-BE49-F238E27FC236}">
                        <a16:creationId xmlns:a16="http://schemas.microsoft.com/office/drawing/2014/main" id="{14859040-47BE-4AE0-8B64-A109B6800918}"/>
                      </a:ext>
                    </a:extLst>
                  </p:cNvPr>
                  <p:cNvSpPr txBox="1">
                    <a:spLocks noRot="1" noChangeAspect="1" noMove="1" noResize="1" noEditPoints="1" noAdjustHandles="1" noChangeArrowheads="1" noChangeShapeType="1" noTextEdit="1"/>
                  </p:cNvSpPr>
                  <p:nvPr/>
                </p:nvSpPr>
                <p:spPr>
                  <a:xfrm>
                    <a:off x="2452140" y="4372726"/>
                    <a:ext cx="477951" cy="369332"/>
                  </a:xfrm>
                  <a:prstGeom prst="rect">
                    <a:avLst/>
                  </a:prstGeom>
                  <a:blipFill>
                    <a:blip r:embed="rId8"/>
                    <a:stretch>
                      <a:fillRect/>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3510C364-65D4-484D-A97D-DFAFB5F4AD92}"/>
                  </a:ext>
                </a:extLst>
              </p:cNvPr>
              <p:cNvCxnSpPr>
                <a:cxnSpLocks/>
                <a:endCxn id="25" idx="0"/>
              </p:cNvCxnSpPr>
              <p:nvPr/>
            </p:nvCxnSpPr>
            <p:spPr>
              <a:xfrm>
                <a:off x="2208362" y="1839148"/>
                <a:ext cx="1" cy="360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B5BF6BD6-146E-46AB-9C51-56CA6A50C3DD}"/>
                  </a:ext>
                </a:extLst>
              </p:cNvPr>
              <p:cNvCxnSpPr>
                <a:cxnSpLocks/>
                <a:stCxn id="25" idx="1"/>
              </p:cNvCxnSpPr>
              <p:nvPr/>
            </p:nvCxnSpPr>
            <p:spPr>
              <a:xfrm rot="10800000">
                <a:off x="1052328" y="2199737"/>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DAE58EBC-5767-45E9-8A44-A519ACF6AD17}"/>
                  </a:ext>
                </a:extLst>
              </p:cNvPr>
              <p:cNvCxnSpPr>
                <a:cxnSpLocks/>
              </p:cNvCxnSpPr>
              <p:nvPr/>
            </p:nvCxnSpPr>
            <p:spPr>
              <a:xfrm rot="10800000">
                <a:off x="1052328" y="3508075"/>
                <a:ext cx="603945" cy="370830"/>
              </a:xfrm>
              <a:prstGeom prst="bentConnector3">
                <a:avLst>
                  <a:gd name="adj1" fmla="val 100600"/>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3A4B220-3695-48A9-BB33-DF2BB449ECA0}"/>
                      </a:ext>
                    </a:extLst>
                  </p:cNvPr>
                  <p:cNvSpPr txBox="1"/>
                  <p:nvPr/>
                </p:nvSpPr>
                <p:spPr>
                  <a:xfrm>
                    <a:off x="582303" y="2159690"/>
                    <a:ext cx="4790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oMath>
                      </m:oMathPara>
                    </a14:m>
                    <a:endParaRPr lang="en-US" dirty="0"/>
                  </a:p>
                </p:txBody>
              </p:sp>
            </mc:Choice>
            <mc:Fallback xmlns="">
              <p:sp>
                <p:nvSpPr>
                  <p:cNvPr id="23" name="TextBox 22">
                    <a:extLst>
                      <a:ext uri="{FF2B5EF4-FFF2-40B4-BE49-F238E27FC236}">
                        <a16:creationId xmlns:a16="http://schemas.microsoft.com/office/drawing/2014/main" id="{8B7D49FD-14EA-4C94-B7E5-B6537BB3B187}"/>
                      </a:ext>
                    </a:extLst>
                  </p:cNvPr>
                  <p:cNvSpPr txBox="1">
                    <a:spLocks noRot="1" noChangeAspect="1" noMove="1" noResize="1" noEditPoints="1" noAdjustHandles="1" noChangeArrowheads="1" noChangeShapeType="1" noTextEdit="1"/>
                  </p:cNvSpPr>
                  <p:nvPr/>
                </p:nvSpPr>
                <p:spPr>
                  <a:xfrm>
                    <a:off x="582303" y="2159690"/>
                    <a:ext cx="479041"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4FBD6258-D7E9-484D-B350-2D474FE69511}"/>
                      </a:ext>
                    </a:extLst>
                  </p:cNvPr>
                  <p:cNvSpPr txBox="1"/>
                  <p:nvPr/>
                </p:nvSpPr>
                <p:spPr>
                  <a:xfrm>
                    <a:off x="608937" y="3478783"/>
                    <a:ext cx="4843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oMath>
                      </m:oMathPara>
                    </a14:m>
                    <a:endParaRPr lang="en-US" dirty="0"/>
                  </a:p>
                </p:txBody>
              </p:sp>
            </mc:Choice>
            <mc:Fallback xmlns="">
              <p:sp>
                <p:nvSpPr>
                  <p:cNvPr id="24" name="TextBox 23">
                    <a:extLst>
                      <a:ext uri="{FF2B5EF4-FFF2-40B4-BE49-F238E27FC236}">
                        <a16:creationId xmlns:a16="http://schemas.microsoft.com/office/drawing/2014/main" id="{7AF1AF60-6B8F-4012-99B1-ADB5DC9A1A53}"/>
                      </a:ext>
                    </a:extLst>
                  </p:cNvPr>
                  <p:cNvSpPr txBox="1">
                    <a:spLocks noRot="1" noChangeAspect="1" noMove="1" noResize="1" noEditPoints="1" noAdjustHandles="1" noChangeArrowheads="1" noChangeShapeType="1" noTextEdit="1"/>
                  </p:cNvSpPr>
                  <p:nvPr/>
                </p:nvSpPr>
                <p:spPr>
                  <a:xfrm>
                    <a:off x="608937" y="3478783"/>
                    <a:ext cx="484363"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95A9399-45BE-49B7-AAD5-738392B3ED85}"/>
                      </a:ext>
                    </a:extLst>
                  </p:cNvPr>
                  <p:cNvSpPr txBox="1"/>
                  <p:nvPr/>
                </p:nvSpPr>
                <p:spPr>
                  <a:xfrm>
                    <a:off x="1946647" y="1483663"/>
                    <a:ext cx="60250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oMath>
                      </m:oMathPara>
                    </a14:m>
                    <a:endParaRPr lang="en-US" dirty="0"/>
                  </a:p>
                </p:txBody>
              </p:sp>
            </mc:Choice>
            <mc:Fallback xmlns="">
              <p:sp>
                <p:nvSpPr>
                  <p:cNvPr id="25" name="TextBox 24">
                    <a:extLst>
                      <a:ext uri="{FF2B5EF4-FFF2-40B4-BE49-F238E27FC236}">
                        <a16:creationId xmlns:a16="http://schemas.microsoft.com/office/drawing/2014/main" id="{417050E2-68AD-4808-A244-DDA8F8616AFE}"/>
                      </a:ext>
                    </a:extLst>
                  </p:cNvPr>
                  <p:cNvSpPr txBox="1">
                    <a:spLocks noRot="1" noChangeAspect="1" noMove="1" noResize="1" noEditPoints="1" noAdjustHandles="1" noChangeArrowheads="1" noChangeShapeType="1" noTextEdit="1"/>
                  </p:cNvSpPr>
                  <p:nvPr/>
                </p:nvSpPr>
                <p:spPr>
                  <a:xfrm>
                    <a:off x="1946647" y="1483663"/>
                    <a:ext cx="602505" cy="369332"/>
                  </a:xfrm>
                  <a:prstGeom prst="rect">
                    <a:avLst/>
                  </a:prstGeom>
                  <a:blipFill>
                    <a:blip r:embed="rId11"/>
                    <a:stretch>
                      <a:fillRect/>
                    </a:stretch>
                  </a:blipFill>
                </p:spPr>
                <p:txBody>
                  <a:bodyPr/>
                  <a:lstStyle/>
                  <a:p>
                    <a:r>
                      <a:rPr lang="en-US">
                        <a:noFill/>
                      </a:rPr>
                      <a:t> </a:t>
                    </a:r>
                  </a:p>
                </p:txBody>
              </p:sp>
            </mc:Fallback>
          </mc:AlternateContent>
        </p:grpSp>
        <p:cxnSp>
          <p:nvCxnSpPr>
            <p:cNvPr id="24" name="Straight Arrow Connector 23">
              <a:extLst>
                <a:ext uri="{FF2B5EF4-FFF2-40B4-BE49-F238E27FC236}">
                  <a16:creationId xmlns:a16="http://schemas.microsoft.com/office/drawing/2014/main" id="{67DCD04A-6294-4A71-84BC-2D6A7225F985}"/>
                </a:ext>
              </a:extLst>
            </p:cNvPr>
            <p:cNvCxnSpPr>
              <a:cxnSpLocks/>
            </p:cNvCxnSpPr>
            <p:nvPr/>
          </p:nvCxnSpPr>
          <p:spPr>
            <a:xfrm flipV="1">
              <a:off x="2002092" y="3065929"/>
              <a:ext cx="552849" cy="2747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8110B0FF-6CEF-442B-AA66-9D96493E70B6}"/>
                  </a:ext>
                </a:extLst>
              </p:cNvPr>
              <p:cNvSpPr txBox="1"/>
              <p:nvPr/>
            </p:nvSpPr>
            <p:spPr>
              <a:xfrm>
                <a:off x="6175151" y="5960832"/>
                <a:ext cx="5300382" cy="369332"/>
              </a:xfrm>
              <a:prstGeom prst="rect">
                <a:avLst/>
              </a:prstGeom>
              <a:noFill/>
            </p:spPr>
            <p:txBody>
              <a:bodyPr wrap="square" rtlCol="0">
                <a:spAutoFit/>
              </a:bodyPr>
              <a:lstStyle/>
              <a:p>
                <a:r>
                  <a:rPr lang="en-US" dirty="0"/>
                  <a:t>Let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a14:m>
                <a:r>
                  <a:rPr lang="en-US" dirty="0"/>
                  <a:t>0.5,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𝑘</m:t>
                        </m:r>
                      </m:e>
                      <m:sub>
                        <m:r>
                          <a:rPr lang="en-US" i="1">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r>
                      <a:rPr lang="en-US" b="0" i="1" smtClean="0">
                        <a:latin typeface="Cambria Math" panose="02040503050406030204" pitchFamily="18" charset="0"/>
                      </a:rPr>
                      <m:t>=1,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3</m:t>
                        </m:r>
                      </m:sub>
                    </m:sSub>
                    <m:r>
                      <a:rPr lang="en-US" b="0" i="1" smtClean="0">
                        <a:latin typeface="Cambria Math" panose="02040503050406030204" pitchFamily="18" charset="0"/>
                      </a:rPr>
                      <m:t>=50,  </m:t>
                    </m:r>
                    <m:r>
                      <a:rPr lang="en-US" b="0" i="1" smtClean="0">
                        <a:latin typeface="Cambria Math" panose="02040503050406030204" pitchFamily="18" charset="0"/>
                      </a:rPr>
                      <m:t>𝐹</m:t>
                    </m:r>
                    <m:r>
                      <a:rPr lang="en-US" b="0" i="1" smtClean="0">
                        <a:latin typeface="Cambria Math" panose="02040503050406030204" pitchFamily="18" charset="0"/>
                      </a:rPr>
                      <m:t>=−0.1</m:t>
                    </m:r>
                  </m:oMath>
                </a14:m>
                <a:endParaRPr lang="en-US" dirty="0"/>
              </a:p>
            </p:txBody>
          </p:sp>
        </mc:Choice>
        <mc:Fallback xmlns="">
          <p:sp>
            <p:nvSpPr>
              <p:cNvPr id="69" name="TextBox 68">
                <a:extLst>
                  <a:ext uri="{FF2B5EF4-FFF2-40B4-BE49-F238E27FC236}">
                    <a16:creationId xmlns:a16="http://schemas.microsoft.com/office/drawing/2014/main" id="{8110B0FF-6CEF-442B-AA66-9D96493E70B6}"/>
                  </a:ext>
                </a:extLst>
              </p:cNvPr>
              <p:cNvSpPr txBox="1">
                <a:spLocks noRot="1" noChangeAspect="1" noMove="1" noResize="1" noEditPoints="1" noAdjustHandles="1" noChangeArrowheads="1" noChangeShapeType="1" noTextEdit="1"/>
              </p:cNvSpPr>
              <p:nvPr/>
            </p:nvSpPr>
            <p:spPr>
              <a:xfrm>
                <a:off x="6175151" y="5960832"/>
                <a:ext cx="5300382" cy="369332"/>
              </a:xfrm>
              <a:prstGeom prst="rect">
                <a:avLst/>
              </a:prstGeom>
              <a:blipFill>
                <a:blip r:embed="rId12"/>
                <a:stretch>
                  <a:fillRect l="-1036" t="-10000" b="-26667"/>
                </a:stretch>
              </a:blipFill>
            </p:spPr>
            <p:txBody>
              <a:bodyPr/>
              <a:lstStyle/>
              <a:p>
                <a:r>
                  <a:rPr lang="en-US">
                    <a:noFill/>
                  </a:rPr>
                  <a:t> </a:t>
                </a:r>
              </a:p>
            </p:txBody>
          </p:sp>
        </mc:Fallback>
      </mc:AlternateContent>
      <p:pic>
        <p:nvPicPr>
          <p:cNvPr id="70" name="Picture 69">
            <a:extLst>
              <a:ext uri="{FF2B5EF4-FFF2-40B4-BE49-F238E27FC236}">
                <a16:creationId xmlns:a16="http://schemas.microsoft.com/office/drawing/2014/main" id="{D1D65B2F-0CF8-4ED6-AEB0-0FAB70C950A7}"/>
              </a:ext>
            </a:extLst>
          </p:cNvPr>
          <p:cNvPicPr>
            <a:picLocks noChangeAspect="1"/>
          </p:cNvPicPr>
          <p:nvPr/>
        </p:nvPicPr>
        <p:blipFill>
          <a:blip r:embed="rId13"/>
          <a:stretch>
            <a:fillRect/>
          </a:stretch>
        </p:blipFill>
        <p:spPr>
          <a:xfrm>
            <a:off x="10938671" y="1331608"/>
            <a:ext cx="455762" cy="409525"/>
          </a:xfrm>
          <a:prstGeom prst="rect">
            <a:avLst/>
          </a:prstGeom>
        </p:spPr>
      </p:pic>
    </p:spTree>
    <p:extLst>
      <p:ext uri="{BB962C8B-B14F-4D97-AF65-F5344CB8AC3E}">
        <p14:creationId xmlns:p14="http://schemas.microsoft.com/office/powerpoint/2010/main" val="414600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6EE413-2A5C-4895-9D90-36BD694E332F}"/>
              </a:ext>
            </a:extLst>
          </p:cNvPr>
          <p:cNvSpPr>
            <a:spLocks noGrp="1"/>
          </p:cNvSpPr>
          <p:nvPr>
            <p:ph type="title"/>
          </p:nvPr>
        </p:nvSpPr>
        <p:spPr/>
        <p:txBody>
          <a:bodyPr/>
          <a:lstStyle/>
          <a:p>
            <a:r>
              <a:rPr lang="en-US" dirty="0"/>
              <a:t>Prerequisites</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fld id="{F6B149FD-26F7-3645-B4E7-BA8B8CC5EEA8}" type="slidenum">
              <a:rPr lang="en-US" smtClean="0"/>
              <a:pPr/>
              <a:t>5</a:t>
            </a:fld>
            <a:endParaRPr lang="en-US" dirty="0"/>
          </a:p>
        </p:txBody>
      </p:sp>
      <p:sp>
        <p:nvSpPr>
          <p:cNvPr id="19" name="TextBox 18">
            <a:extLst>
              <a:ext uri="{FF2B5EF4-FFF2-40B4-BE49-F238E27FC236}">
                <a16:creationId xmlns:a16="http://schemas.microsoft.com/office/drawing/2014/main" id="{763473CF-324F-49E9-B317-1A75F8E4E2D9}"/>
              </a:ext>
            </a:extLst>
          </p:cNvPr>
          <p:cNvSpPr txBox="1"/>
          <p:nvPr/>
        </p:nvSpPr>
        <p:spPr>
          <a:xfrm>
            <a:off x="847545" y="5904022"/>
            <a:ext cx="10492936"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algn="ctr"/>
          </a:lstStyle>
          <a:p>
            <a:r>
              <a:rPr lang="en-US" dirty="0"/>
              <a:t>You are welcome to execute the examples using SAW or a Linux terminal as desired</a:t>
            </a:r>
          </a:p>
        </p:txBody>
      </p:sp>
      <p:grpSp>
        <p:nvGrpSpPr>
          <p:cNvPr id="24" name="Group 23">
            <a:extLst>
              <a:ext uri="{FF2B5EF4-FFF2-40B4-BE49-F238E27FC236}">
                <a16:creationId xmlns:a16="http://schemas.microsoft.com/office/drawing/2014/main" id="{ADEAF57E-FFC9-4165-8922-71981346F923}"/>
              </a:ext>
            </a:extLst>
          </p:cNvPr>
          <p:cNvGrpSpPr/>
          <p:nvPr/>
        </p:nvGrpSpPr>
        <p:grpSpPr>
          <a:xfrm>
            <a:off x="5650462" y="1954462"/>
            <a:ext cx="6094563" cy="3035720"/>
            <a:chOff x="5928887" y="2122876"/>
            <a:chExt cx="5943319" cy="3035720"/>
          </a:xfrm>
        </p:grpSpPr>
        <p:grpSp>
          <p:nvGrpSpPr>
            <p:cNvPr id="6" name="Group 5">
              <a:extLst>
                <a:ext uri="{FF2B5EF4-FFF2-40B4-BE49-F238E27FC236}">
                  <a16:creationId xmlns:a16="http://schemas.microsoft.com/office/drawing/2014/main" id="{F4105C79-2B52-4EF1-B6F3-C06FA16B10E4}"/>
                </a:ext>
              </a:extLst>
            </p:cNvPr>
            <p:cNvGrpSpPr/>
            <p:nvPr/>
          </p:nvGrpSpPr>
          <p:grpSpPr>
            <a:xfrm>
              <a:off x="5928887" y="2122876"/>
              <a:ext cx="5943319" cy="3035720"/>
              <a:chOff x="575953" y="1253529"/>
              <a:chExt cx="5883215" cy="3035720"/>
            </a:xfrm>
          </p:grpSpPr>
          <p:sp>
            <p:nvSpPr>
              <p:cNvPr id="7" name="Rectangle 6">
                <a:extLst>
                  <a:ext uri="{FF2B5EF4-FFF2-40B4-BE49-F238E27FC236}">
                    <a16:creationId xmlns:a16="http://schemas.microsoft.com/office/drawing/2014/main" id="{97EFC4B9-65CE-4A80-9F5D-E0976C4BA346}"/>
                  </a:ext>
                </a:extLst>
              </p:cNvPr>
              <p:cNvSpPr/>
              <p:nvPr/>
            </p:nvSpPr>
            <p:spPr>
              <a:xfrm>
                <a:off x="575953" y="1774508"/>
                <a:ext cx="5883215" cy="2514741"/>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600"/>
                  </a:spcAft>
                </a:pPr>
                <a:endParaRPr lang="en-US" dirty="0"/>
              </a:p>
            </p:txBody>
          </p:sp>
          <p:sp>
            <p:nvSpPr>
              <p:cNvPr id="8" name="Rectangle: Top Corners Rounded 7">
                <a:extLst>
                  <a:ext uri="{FF2B5EF4-FFF2-40B4-BE49-F238E27FC236}">
                    <a16:creationId xmlns:a16="http://schemas.microsoft.com/office/drawing/2014/main" id="{AAB2F7A3-10AD-4CD1-ADD2-A6484F2C6206}"/>
                  </a:ext>
                </a:extLst>
              </p:cNvPr>
              <p:cNvSpPr/>
              <p:nvPr/>
            </p:nvSpPr>
            <p:spPr>
              <a:xfrm>
                <a:off x="575953" y="1253529"/>
                <a:ext cx="5883215" cy="520978"/>
              </a:xfrm>
              <a:prstGeom prst="round2SameRect">
                <a:avLst/>
              </a:prstGeom>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r>
                  <a:rPr lang="en-US" dirty="0"/>
                  <a:t>Applications used throughout training</a:t>
                </a:r>
              </a:p>
            </p:txBody>
          </p:sp>
        </p:grpSp>
        <p:grpSp>
          <p:nvGrpSpPr>
            <p:cNvPr id="9" name="Group 8">
              <a:extLst>
                <a:ext uri="{FF2B5EF4-FFF2-40B4-BE49-F238E27FC236}">
                  <a16:creationId xmlns:a16="http://schemas.microsoft.com/office/drawing/2014/main" id="{A0C2EE14-3CBD-47FA-B36F-9235E5EB0CE1}"/>
                </a:ext>
              </a:extLst>
            </p:cNvPr>
            <p:cNvGrpSpPr/>
            <p:nvPr/>
          </p:nvGrpSpPr>
          <p:grpSpPr>
            <a:xfrm>
              <a:off x="6087235" y="2824321"/>
              <a:ext cx="5418717" cy="409525"/>
              <a:chOff x="1027924" y="4640051"/>
              <a:chExt cx="5418717" cy="409525"/>
            </a:xfrm>
          </p:grpSpPr>
          <p:pic>
            <p:nvPicPr>
              <p:cNvPr id="10" name="Picture 9">
                <a:extLst>
                  <a:ext uri="{FF2B5EF4-FFF2-40B4-BE49-F238E27FC236}">
                    <a16:creationId xmlns:a16="http://schemas.microsoft.com/office/drawing/2014/main" id="{0B1A5A8F-0B84-45F1-95D6-49AD640253B4}"/>
                  </a:ext>
                </a:extLst>
              </p:cNvPr>
              <p:cNvPicPr>
                <a:picLocks noChangeAspect="1"/>
              </p:cNvPicPr>
              <p:nvPr/>
            </p:nvPicPr>
            <p:blipFill>
              <a:blip r:embed="rId2"/>
              <a:stretch>
                <a:fillRect/>
              </a:stretch>
            </p:blipFill>
            <p:spPr>
              <a:xfrm>
                <a:off x="1027924" y="4640051"/>
                <a:ext cx="455762" cy="409525"/>
              </a:xfrm>
              <a:prstGeom prst="rect">
                <a:avLst/>
              </a:prstGeom>
            </p:spPr>
          </p:pic>
          <p:sp>
            <p:nvSpPr>
              <p:cNvPr id="11" name="TextBox 10">
                <a:extLst>
                  <a:ext uri="{FF2B5EF4-FFF2-40B4-BE49-F238E27FC236}">
                    <a16:creationId xmlns:a16="http://schemas.microsoft.com/office/drawing/2014/main" id="{5CCD654D-BEAB-4034-B540-06F9AE81A6BC}"/>
                  </a:ext>
                </a:extLst>
              </p:cNvPr>
              <p:cNvSpPr txBox="1"/>
              <p:nvPr/>
            </p:nvSpPr>
            <p:spPr>
              <a:xfrm>
                <a:off x="1676400" y="4680244"/>
                <a:ext cx="1084729" cy="369332"/>
              </a:xfrm>
              <a:prstGeom prst="rect">
                <a:avLst/>
              </a:prstGeom>
              <a:noFill/>
            </p:spPr>
            <p:txBody>
              <a:bodyPr wrap="square" rtlCol="0">
                <a:spAutoFit/>
              </a:bodyPr>
              <a:lstStyle/>
              <a:p>
                <a:r>
                  <a:rPr lang="en-US" dirty="0"/>
                  <a:t>MATLAB</a:t>
                </a:r>
              </a:p>
            </p:txBody>
          </p:sp>
          <p:sp>
            <p:nvSpPr>
              <p:cNvPr id="12" name="TextBox 11">
                <a:extLst>
                  <a:ext uri="{FF2B5EF4-FFF2-40B4-BE49-F238E27FC236}">
                    <a16:creationId xmlns:a16="http://schemas.microsoft.com/office/drawing/2014/main" id="{CFF9B322-3B07-4CB0-849C-A40AE00D0CFA}"/>
                  </a:ext>
                </a:extLst>
              </p:cNvPr>
              <p:cNvSpPr txBox="1"/>
              <p:nvPr/>
            </p:nvSpPr>
            <p:spPr>
              <a:xfrm>
                <a:off x="2953843" y="4680244"/>
                <a:ext cx="3492798" cy="369332"/>
              </a:xfrm>
              <a:prstGeom prst="rect">
                <a:avLst/>
              </a:prstGeom>
              <a:noFill/>
            </p:spPr>
            <p:txBody>
              <a:bodyPr wrap="square" rtlCol="0">
                <a:spAutoFit/>
              </a:bodyPr>
              <a:lstStyle/>
              <a:p>
                <a:r>
                  <a:rPr lang="en-US" dirty="0">
                    <a:latin typeface="Courier New" panose="02070309020205020404" pitchFamily="49" charset="0"/>
                    <a:cs typeface="Courier New" panose="02070309020205020404" pitchFamily="49" charset="0"/>
                  </a:rPr>
                  <a:t>module load apps/</a:t>
                </a:r>
                <a:r>
                  <a:rPr lang="en-US" dirty="0" err="1">
                    <a:latin typeface="Courier New" panose="02070309020205020404" pitchFamily="49" charset="0"/>
                    <a:cs typeface="Courier New" panose="02070309020205020404" pitchFamily="49" charset="0"/>
                  </a:rPr>
                  <a:t>matlab</a:t>
                </a:r>
                <a:endParaRPr lang="en-US" dirty="0">
                  <a:latin typeface="Courier New" panose="02070309020205020404" pitchFamily="49" charset="0"/>
                  <a:cs typeface="Courier New" panose="02070309020205020404" pitchFamily="49" charset="0"/>
                </a:endParaRPr>
              </a:p>
            </p:txBody>
          </p:sp>
        </p:grpSp>
        <p:grpSp>
          <p:nvGrpSpPr>
            <p:cNvPr id="13" name="Group 12">
              <a:extLst>
                <a:ext uri="{FF2B5EF4-FFF2-40B4-BE49-F238E27FC236}">
                  <a16:creationId xmlns:a16="http://schemas.microsoft.com/office/drawing/2014/main" id="{A8CF3D14-2E86-4E6E-97D0-74720B3F66CB}"/>
                </a:ext>
              </a:extLst>
            </p:cNvPr>
            <p:cNvGrpSpPr/>
            <p:nvPr/>
          </p:nvGrpSpPr>
          <p:grpSpPr>
            <a:xfrm>
              <a:off x="6149990" y="3411200"/>
              <a:ext cx="5355962" cy="479252"/>
              <a:chOff x="1090679" y="5200035"/>
              <a:chExt cx="5355962" cy="479252"/>
            </a:xfrm>
          </p:grpSpPr>
          <p:grpSp>
            <p:nvGrpSpPr>
              <p:cNvPr id="14" name="Group 13">
                <a:extLst>
                  <a:ext uri="{FF2B5EF4-FFF2-40B4-BE49-F238E27FC236}">
                    <a16:creationId xmlns:a16="http://schemas.microsoft.com/office/drawing/2014/main" id="{72623BA9-5897-40E6-B069-EF0B422B3865}"/>
                  </a:ext>
                </a:extLst>
              </p:cNvPr>
              <p:cNvGrpSpPr/>
              <p:nvPr/>
            </p:nvGrpSpPr>
            <p:grpSpPr>
              <a:xfrm>
                <a:off x="1676400" y="5263960"/>
                <a:ext cx="4770241" cy="369332"/>
                <a:chOff x="1676400" y="4680244"/>
                <a:chExt cx="4770241" cy="369332"/>
              </a:xfrm>
            </p:grpSpPr>
            <p:sp>
              <p:nvSpPr>
                <p:cNvPr id="16" name="TextBox 15">
                  <a:extLst>
                    <a:ext uri="{FF2B5EF4-FFF2-40B4-BE49-F238E27FC236}">
                      <a16:creationId xmlns:a16="http://schemas.microsoft.com/office/drawing/2014/main" id="{F4675349-0395-4C7B-820E-95131D3E4007}"/>
                    </a:ext>
                  </a:extLst>
                </p:cNvPr>
                <p:cNvSpPr txBox="1"/>
                <p:nvPr/>
              </p:nvSpPr>
              <p:spPr>
                <a:xfrm>
                  <a:off x="1676400" y="4680244"/>
                  <a:ext cx="1084729" cy="369332"/>
                </a:xfrm>
                <a:prstGeom prst="rect">
                  <a:avLst/>
                </a:prstGeom>
                <a:noFill/>
              </p:spPr>
              <p:txBody>
                <a:bodyPr wrap="square" rtlCol="0">
                  <a:spAutoFit/>
                </a:bodyPr>
                <a:lstStyle/>
                <a:p>
                  <a:r>
                    <a:rPr lang="en-US" dirty="0"/>
                    <a:t>SIERRA</a:t>
                  </a:r>
                </a:p>
              </p:txBody>
            </p:sp>
            <p:sp>
              <p:nvSpPr>
                <p:cNvPr id="17" name="TextBox 16">
                  <a:extLst>
                    <a:ext uri="{FF2B5EF4-FFF2-40B4-BE49-F238E27FC236}">
                      <a16:creationId xmlns:a16="http://schemas.microsoft.com/office/drawing/2014/main" id="{782256B7-0AC8-453B-8D90-5558E9CC665A}"/>
                    </a:ext>
                  </a:extLst>
                </p:cNvPr>
                <p:cNvSpPr txBox="1"/>
                <p:nvPr/>
              </p:nvSpPr>
              <p:spPr>
                <a:xfrm>
                  <a:off x="2953843" y="4680244"/>
                  <a:ext cx="3492798" cy="369332"/>
                </a:xfrm>
                <a:prstGeom prst="rect">
                  <a:avLst/>
                </a:prstGeom>
                <a:noFill/>
              </p:spPr>
              <p:txBody>
                <a:bodyPr wrap="square" rtlCol="0">
                  <a:spAutoFit/>
                </a:bodyPr>
                <a:lstStyle/>
                <a:p>
                  <a:r>
                    <a:rPr lang="en-US" dirty="0">
                      <a:latin typeface="Courier New" panose="02070309020205020404" pitchFamily="49" charset="0"/>
                      <a:cs typeface="Courier New" panose="02070309020205020404" pitchFamily="49" charset="0"/>
                    </a:rPr>
                    <a:t>module load </a:t>
                  </a:r>
                  <a:r>
                    <a:rPr lang="en-US" dirty="0" err="1">
                      <a:latin typeface="Courier New" panose="02070309020205020404" pitchFamily="49" charset="0"/>
                      <a:cs typeface="Courier New" panose="02070309020205020404" pitchFamily="49" charset="0"/>
                    </a:rPr>
                    <a:t>sierra</a:t>
                  </a:r>
                  <a:endParaRPr lang="en-US" dirty="0">
                    <a:latin typeface="Courier New" panose="02070309020205020404" pitchFamily="49" charset="0"/>
                    <a:cs typeface="Courier New" panose="02070309020205020404" pitchFamily="49" charset="0"/>
                  </a:endParaRPr>
                </a:p>
              </p:txBody>
            </p:sp>
          </p:grpSp>
          <p:pic>
            <p:nvPicPr>
              <p:cNvPr id="15" name="Picture 14">
                <a:extLst>
                  <a:ext uri="{FF2B5EF4-FFF2-40B4-BE49-F238E27FC236}">
                    <a16:creationId xmlns:a16="http://schemas.microsoft.com/office/drawing/2014/main" id="{484588C8-7E9E-44AB-88FC-69C8477D0585}"/>
                  </a:ext>
                </a:extLst>
              </p:cNvPr>
              <p:cNvPicPr>
                <a:picLocks noChangeAspect="1"/>
              </p:cNvPicPr>
              <p:nvPr/>
            </p:nvPicPr>
            <p:blipFill>
              <a:blip r:embed="rId3"/>
              <a:stretch>
                <a:fillRect/>
              </a:stretch>
            </p:blipFill>
            <p:spPr>
              <a:xfrm>
                <a:off x="1090679" y="5200035"/>
                <a:ext cx="472169" cy="479252"/>
              </a:xfrm>
              <a:prstGeom prst="rect">
                <a:avLst/>
              </a:prstGeom>
            </p:spPr>
          </p:pic>
        </p:grpSp>
        <p:pic>
          <p:nvPicPr>
            <p:cNvPr id="1026" name="Picture 2">
              <a:extLst>
                <a:ext uri="{FF2B5EF4-FFF2-40B4-BE49-F238E27FC236}">
                  <a16:creationId xmlns:a16="http://schemas.microsoft.com/office/drawing/2014/main" id="{934ED944-0D1F-4E9E-8653-9D2A9A98AC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3376" y="4033302"/>
              <a:ext cx="508784" cy="37289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4D6ED72-1D4C-4D28-A319-DCA0DB6231EE}"/>
                </a:ext>
              </a:extLst>
            </p:cNvPr>
            <p:cNvSpPr txBox="1"/>
            <p:nvPr/>
          </p:nvSpPr>
          <p:spPr>
            <a:xfrm>
              <a:off x="6735711" y="4061085"/>
              <a:ext cx="1277443" cy="369332"/>
            </a:xfrm>
            <a:prstGeom prst="rect">
              <a:avLst/>
            </a:prstGeom>
            <a:noFill/>
          </p:spPr>
          <p:txBody>
            <a:bodyPr wrap="square" rtlCol="0">
              <a:spAutoFit/>
            </a:bodyPr>
            <a:lstStyle/>
            <a:p>
              <a:r>
                <a:rPr lang="en-US" dirty="0" err="1"/>
                <a:t>ParaView</a:t>
              </a:r>
              <a:endParaRPr lang="en-US" dirty="0"/>
            </a:p>
          </p:txBody>
        </p:sp>
        <p:sp>
          <p:nvSpPr>
            <p:cNvPr id="22" name="TextBox 21">
              <a:extLst>
                <a:ext uri="{FF2B5EF4-FFF2-40B4-BE49-F238E27FC236}">
                  <a16:creationId xmlns:a16="http://schemas.microsoft.com/office/drawing/2014/main" id="{19EAE0A2-3BEF-4F01-916F-F870BEAB302D}"/>
                </a:ext>
              </a:extLst>
            </p:cNvPr>
            <p:cNvSpPr txBox="1"/>
            <p:nvPr/>
          </p:nvSpPr>
          <p:spPr>
            <a:xfrm>
              <a:off x="8013154" y="4042815"/>
              <a:ext cx="3492798" cy="369332"/>
            </a:xfrm>
            <a:prstGeom prst="rect">
              <a:avLst/>
            </a:prstGeom>
            <a:noFill/>
          </p:spPr>
          <p:txBody>
            <a:bodyPr wrap="square" rtlCol="0">
              <a:spAutoFit/>
            </a:bodyPr>
            <a:lstStyle/>
            <a:p>
              <a:r>
                <a:rPr lang="en-US" dirty="0">
                  <a:latin typeface="Courier New" panose="02070309020205020404" pitchFamily="49" charset="0"/>
                  <a:cs typeface="Courier New" panose="02070309020205020404" pitchFamily="49" charset="0"/>
                </a:rPr>
                <a:t>module load viz</a:t>
              </a:r>
            </a:p>
          </p:txBody>
        </p:sp>
        <p:pic>
          <p:nvPicPr>
            <p:cNvPr id="23" name="Picture 22">
              <a:extLst>
                <a:ext uri="{FF2B5EF4-FFF2-40B4-BE49-F238E27FC236}">
                  <a16:creationId xmlns:a16="http://schemas.microsoft.com/office/drawing/2014/main" id="{A667BA62-3DEC-4116-B783-67C0E6DF393A}"/>
                </a:ext>
              </a:extLst>
            </p:cNvPr>
            <p:cNvPicPr>
              <a:picLocks noChangeAspect="1"/>
            </p:cNvPicPr>
            <p:nvPr/>
          </p:nvPicPr>
          <p:blipFill>
            <a:blip r:embed="rId5"/>
            <a:stretch>
              <a:fillRect/>
            </a:stretch>
          </p:blipFill>
          <p:spPr>
            <a:xfrm>
              <a:off x="6108923" y="4506828"/>
              <a:ext cx="508784" cy="546944"/>
            </a:xfrm>
            <a:prstGeom prst="rect">
              <a:avLst/>
            </a:prstGeom>
          </p:spPr>
        </p:pic>
        <p:sp>
          <p:nvSpPr>
            <p:cNvPr id="25" name="TextBox 24">
              <a:extLst>
                <a:ext uri="{FF2B5EF4-FFF2-40B4-BE49-F238E27FC236}">
                  <a16:creationId xmlns:a16="http://schemas.microsoft.com/office/drawing/2014/main" id="{A3866186-1B60-4614-824F-152E7E185636}"/>
                </a:ext>
              </a:extLst>
            </p:cNvPr>
            <p:cNvSpPr txBox="1"/>
            <p:nvPr/>
          </p:nvSpPr>
          <p:spPr>
            <a:xfrm>
              <a:off x="6744337" y="4619911"/>
              <a:ext cx="1277443" cy="369332"/>
            </a:xfrm>
            <a:prstGeom prst="rect">
              <a:avLst/>
            </a:prstGeom>
            <a:noFill/>
          </p:spPr>
          <p:txBody>
            <a:bodyPr wrap="square" rtlCol="0">
              <a:spAutoFit/>
            </a:bodyPr>
            <a:lstStyle/>
            <a:p>
              <a:r>
                <a:rPr lang="en-US" dirty="0"/>
                <a:t>CUBIT</a:t>
              </a:r>
            </a:p>
          </p:txBody>
        </p:sp>
        <p:sp>
          <p:nvSpPr>
            <p:cNvPr id="26" name="TextBox 25">
              <a:extLst>
                <a:ext uri="{FF2B5EF4-FFF2-40B4-BE49-F238E27FC236}">
                  <a16:creationId xmlns:a16="http://schemas.microsoft.com/office/drawing/2014/main" id="{DE709DBB-A95A-4CEE-A083-858EA39CC68C}"/>
                </a:ext>
              </a:extLst>
            </p:cNvPr>
            <p:cNvSpPr txBox="1"/>
            <p:nvPr/>
          </p:nvSpPr>
          <p:spPr>
            <a:xfrm>
              <a:off x="8021780" y="4601641"/>
              <a:ext cx="3492798" cy="369332"/>
            </a:xfrm>
            <a:prstGeom prst="rect">
              <a:avLst/>
            </a:prstGeom>
            <a:noFill/>
          </p:spPr>
          <p:txBody>
            <a:bodyPr wrap="square" rtlCol="0">
              <a:spAutoFit/>
            </a:bodyPr>
            <a:lstStyle/>
            <a:p>
              <a:r>
                <a:rPr lang="en-US" i="1" dirty="0">
                  <a:latin typeface="Courier New" panose="02070309020205020404" pitchFamily="49" charset="0"/>
                  <a:cs typeface="Courier New" panose="02070309020205020404" pitchFamily="49" charset="0"/>
                </a:rPr>
                <a:t>&lt;no module needed&gt;</a:t>
              </a:r>
            </a:p>
          </p:txBody>
        </p:sp>
      </p:grpSp>
      <p:sp>
        <p:nvSpPr>
          <p:cNvPr id="29" name="TextBox 28">
            <a:extLst>
              <a:ext uri="{FF2B5EF4-FFF2-40B4-BE49-F238E27FC236}">
                <a16:creationId xmlns:a16="http://schemas.microsoft.com/office/drawing/2014/main" id="{164F9B30-EA48-4295-9AB7-56003D17ABB5}"/>
              </a:ext>
            </a:extLst>
          </p:cNvPr>
          <p:cNvSpPr txBox="1"/>
          <p:nvPr/>
        </p:nvSpPr>
        <p:spPr>
          <a:xfrm>
            <a:off x="847545" y="1198325"/>
            <a:ext cx="6777846" cy="1431161"/>
          </a:xfrm>
          <a:prstGeom prst="rect">
            <a:avLst/>
          </a:prstGeom>
          <a:noFill/>
        </p:spPr>
        <p:txBody>
          <a:bodyPr wrap="square">
            <a:spAutoFit/>
          </a:bodyPr>
          <a:lstStyle/>
          <a:p>
            <a:pPr>
              <a:spcAft>
                <a:spcPts val="600"/>
              </a:spcAft>
            </a:pPr>
            <a:r>
              <a:rPr lang="en-US" sz="1800" b="1" dirty="0"/>
              <a:t>Previous SIERRA experience (SIERRA100 level)</a:t>
            </a:r>
          </a:p>
          <a:p>
            <a:pPr marL="342900" indent="-342900">
              <a:spcAft>
                <a:spcPts val="600"/>
              </a:spcAft>
              <a:buFontTx/>
              <a:buChar char="-"/>
            </a:pPr>
            <a:r>
              <a:rPr lang="en-US" sz="1800" dirty="0"/>
              <a:t>Read/understand a SIERRA input deck</a:t>
            </a:r>
          </a:p>
          <a:p>
            <a:pPr marL="342900" indent="-342900">
              <a:spcAft>
                <a:spcPts val="600"/>
              </a:spcAft>
              <a:buFontTx/>
              <a:buChar char="-"/>
            </a:pPr>
            <a:r>
              <a:rPr lang="en-US" sz="1800" dirty="0"/>
              <a:t>Execute SIERRA/SM (adagio)</a:t>
            </a:r>
          </a:p>
          <a:p>
            <a:pPr marL="342900" indent="-342900">
              <a:spcAft>
                <a:spcPts val="600"/>
              </a:spcAft>
              <a:buFontTx/>
              <a:buChar char="-"/>
            </a:pPr>
            <a:r>
              <a:rPr lang="en-US" sz="1800" dirty="0"/>
              <a:t>Visualize results (</a:t>
            </a:r>
            <a:r>
              <a:rPr lang="en-US" sz="1800" dirty="0" err="1"/>
              <a:t>ParaView</a:t>
            </a:r>
            <a:r>
              <a:rPr lang="en-US" sz="1800" dirty="0"/>
              <a:t>/</a:t>
            </a:r>
            <a:r>
              <a:rPr lang="en-US" sz="1800" dirty="0" err="1"/>
              <a:t>EnSight</a:t>
            </a:r>
            <a:r>
              <a:rPr lang="en-US" sz="1800" dirty="0"/>
              <a:t>)</a:t>
            </a:r>
          </a:p>
        </p:txBody>
      </p:sp>
      <p:sp>
        <p:nvSpPr>
          <p:cNvPr id="31" name="TextBox 30">
            <a:extLst>
              <a:ext uri="{FF2B5EF4-FFF2-40B4-BE49-F238E27FC236}">
                <a16:creationId xmlns:a16="http://schemas.microsoft.com/office/drawing/2014/main" id="{882583E7-C162-4B46-908D-E69C106449C4}"/>
              </a:ext>
            </a:extLst>
          </p:cNvPr>
          <p:cNvSpPr txBox="1"/>
          <p:nvPr/>
        </p:nvSpPr>
        <p:spPr>
          <a:xfrm>
            <a:off x="762000" y="3186178"/>
            <a:ext cx="3922143" cy="1908215"/>
          </a:xfrm>
          <a:prstGeom prst="rect">
            <a:avLst/>
          </a:prstGeom>
          <a:noFill/>
        </p:spPr>
        <p:txBody>
          <a:bodyPr wrap="square">
            <a:spAutoFit/>
          </a:bodyPr>
          <a:lstStyle/>
          <a:p>
            <a:pPr>
              <a:spcAft>
                <a:spcPts val="600"/>
              </a:spcAft>
            </a:pPr>
            <a:r>
              <a:rPr lang="en-US" sz="1800" b="1" dirty="0"/>
              <a:t>Software familiarity</a:t>
            </a:r>
          </a:p>
          <a:p>
            <a:pPr marL="342900" indent="-342900">
              <a:spcAft>
                <a:spcPts val="600"/>
              </a:spcAft>
              <a:buFontTx/>
              <a:buChar char="-"/>
            </a:pPr>
            <a:r>
              <a:rPr lang="en-US" sz="1800" dirty="0"/>
              <a:t>Familiarity with MATLAB (useful but not necessary)</a:t>
            </a:r>
          </a:p>
          <a:p>
            <a:pPr marL="342900" indent="-342900">
              <a:spcAft>
                <a:spcPts val="600"/>
              </a:spcAft>
              <a:buFontTx/>
              <a:buChar char="-"/>
            </a:pPr>
            <a:r>
              <a:rPr lang="en-US" sz="1800" dirty="0"/>
              <a:t>Linux environment or Workbench (edit input decks, run code and visualize results)</a:t>
            </a:r>
          </a:p>
        </p:txBody>
      </p:sp>
    </p:spTree>
    <p:extLst>
      <p:ext uri="{BB962C8B-B14F-4D97-AF65-F5344CB8AC3E}">
        <p14:creationId xmlns:p14="http://schemas.microsoft.com/office/powerpoint/2010/main" val="3919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18EAF-1AE5-4B79-BD67-2D8060E13D7C}"/>
              </a:ext>
            </a:extLst>
          </p:cNvPr>
          <p:cNvSpPr>
            <a:spLocks noGrp="1"/>
          </p:cNvSpPr>
          <p:nvPr>
            <p:ph type="title"/>
          </p:nvPr>
        </p:nvSpPr>
        <p:spPr/>
        <p:txBody>
          <a:bodyPr/>
          <a:lstStyle/>
          <a:p>
            <a:r>
              <a:rPr lang="en-US" dirty="0"/>
              <a:t>The implicit iterative solve: results and discussion</a:t>
            </a:r>
          </a:p>
        </p:txBody>
      </p:sp>
      <p:sp>
        <p:nvSpPr>
          <p:cNvPr id="4" name="Slide Number Placeholder 3">
            <a:extLst>
              <a:ext uri="{FF2B5EF4-FFF2-40B4-BE49-F238E27FC236}">
                <a16:creationId xmlns:a16="http://schemas.microsoft.com/office/drawing/2014/main" id="{9456EE9D-FB4B-4EDD-9F1F-7611B013AF61}"/>
              </a:ext>
            </a:extLst>
          </p:cNvPr>
          <p:cNvSpPr>
            <a:spLocks noGrp="1"/>
          </p:cNvSpPr>
          <p:nvPr>
            <p:ph type="sldNum" sz="quarter" idx="4"/>
          </p:nvPr>
        </p:nvSpPr>
        <p:spPr/>
        <p:txBody>
          <a:bodyPr/>
          <a:lstStyle/>
          <a:p>
            <a:pPr algn="ctr"/>
            <a:fld id="{F6B149FD-26F7-3645-B4E7-BA8B8CC5EEA8}" type="slidenum">
              <a:rPr lang="en-US" smtClean="0"/>
              <a:pPr algn="ctr"/>
              <a:t>50</a:t>
            </a:fld>
            <a:endParaRPr lang="en-US" dirty="0"/>
          </a:p>
        </p:txBody>
      </p:sp>
      <p:pic>
        <p:nvPicPr>
          <p:cNvPr id="6" name="Picture 5">
            <a:extLst>
              <a:ext uri="{FF2B5EF4-FFF2-40B4-BE49-F238E27FC236}">
                <a16:creationId xmlns:a16="http://schemas.microsoft.com/office/drawing/2014/main" id="{13C61D96-15BB-4E4B-8D6D-E9AF0A27978C}"/>
              </a:ext>
            </a:extLst>
          </p:cNvPr>
          <p:cNvPicPr>
            <a:picLocks noChangeAspect="1"/>
          </p:cNvPicPr>
          <p:nvPr/>
        </p:nvPicPr>
        <p:blipFill>
          <a:blip r:embed="rId2"/>
          <a:stretch>
            <a:fillRect/>
          </a:stretch>
        </p:blipFill>
        <p:spPr>
          <a:xfrm>
            <a:off x="1604981" y="1963271"/>
            <a:ext cx="7744906" cy="4153480"/>
          </a:xfrm>
          <a:prstGeom prst="rect">
            <a:avLst/>
          </a:prstGeom>
          <a:effectLst>
            <a:outerShdw blurRad="63500" sx="102000" sy="102000" algn="ctr" rotWithShape="0">
              <a:prstClr val="black">
                <a:alpha val="40000"/>
              </a:prstClr>
            </a:outerShdw>
          </a:effectLst>
        </p:spPr>
      </p:pic>
      <p:sp>
        <p:nvSpPr>
          <p:cNvPr id="7" name="Rectangle 6">
            <a:extLst>
              <a:ext uri="{FF2B5EF4-FFF2-40B4-BE49-F238E27FC236}">
                <a16:creationId xmlns:a16="http://schemas.microsoft.com/office/drawing/2014/main" id="{475173EC-2FFD-4100-866E-84973C639B2C}"/>
              </a:ext>
            </a:extLst>
          </p:cNvPr>
          <p:cNvSpPr/>
          <p:nvPr/>
        </p:nvSpPr>
        <p:spPr>
          <a:xfrm>
            <a:off x="1658469" y="2287411"/>
            <a:ext cx="7602071" cy="1434353"/>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or: Elbow 7">
            <a:extLst>
              <a:ext uri="{FF2B5EF4-FFF2-40B4-BE49-F238E27FC236}">
                <a16:creationId xmlns:a16="http://schemas.microsoft.com/office/drawing/2014/main" id="{035E3A73-7733-4898-8008-81B6635A1AB4}"/>
              </a:ext>
            </a:extLst>
          </p:cNvPr>
          <p:cNvCxnSpPr>
            <a:cxnSpLocks/>
            <a:stCxn id="7" idx="3"/>
            <a:endCxn id="9" idx="1"/>
          </p:cNvCxnSpPr>
          <p:nvPr/>
        </p:nvCxnSpPr>
        <p:spPr>
          <a:xfrm>
            <a:off x="9260540" y="3004588"/>
            <a:ext cx="527493" cy="2149"/>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C2FA477-D1CD-44F6-864C-1305939B4E35}"/>
              </a:ext>
            </a:extLst>
          </p:cNvPr>
          <p:cNvSpPr txBox="1"/>
          <p:nvPr/>
        </p:nvSpPr>
        <p:spPr>
          <a:xfrm>
            <a:off x="9788033" y="2637405"/>
            <a:ext cx="1326778" cy="738664"/>
          </a:xfrm>
          <a:prstGeom prst="rect">
            <a:avLst/>
          </a:prstGeom>
          <a:noFill/>
        </p:spPr>
        <p:txBody>
          <a:bodyPr wrap="square" rtlCol="0">
            <a:spAutoFit/>
          </a:bodyPr>
          <a:lstStyle/>
          <a:p>
            <a:r>
              <a:rPr lang="en-US" sz="1400" dirty="0"/>
              <a:t>Solver output for each iteration</a:t>
            </a:r>
          </a:p>
        </p:txBody>
      </p:sp>
      <p:sp>
        <p:nvSpPr>
          <p:cNvPr id="13" name="Rectangle 12">
            <a:extLst>
              <a:ext uri="{FF2B5EF4-FFF2-40B4-BE49-F238E27FC236}">
                <a16:creationId xmlns:a16="http://schemas.microsoft.com/office/drawing/2014/main" id="{9A4C6AEE-91C9-4434-99A0-C0E7DC836A5F}"/>
              </a:ext>
            </a:extLst>
          </p:cNvPr>
          <p:cNvSpPr/>
          <p:nvPr/>
        </p:nvSpPr>
        <p:spPr>
          <a:xfrm>
            <a:off x="1622612" y="5235388"/>
            <a:ext cx="2859742" cy="853058"/>
          </a:xfrm>
          <a:prstGeom prst="rect">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Connector: Elbow 13">
            <a:extLst>
              <a:ext uri="{FF2B5EF4-FFF2-40B4-BE49-F238E27FC236}">
                <a16:creationId xmlns:a16="http://schemas.microsoft.com/office/drawing/2014/main" id="{94652918-D274-459A-BF59-A8610B63130A}"/>
              </a:ext>
            </a:extLst>
          </p:cNvPr>
          <p:cNvCxnSpPr>
            <a:cxnSpLocks/>
          </p:cNvCxnSpPr>
          <p:nvPr/>
        </p:nvCxnSpPr>
        <p:spPr>
          <a:xfrm flipV="1">
            <a:off x="4520455" y="5661916"/>
            <a:ext cx="481851" cy="1"/>
          </a:xfrm>
          <a:prstGeom prst="bentConnector3">
            <a:avLst>
              <a:gd name="adj1" fmla="val 50000"/>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9CE5A2A-9228-4ACF-8B84-CFB5CF2E9FD9}"/>
                  </a:ext>
                </a:extLst>
              </p:cNvPr>
              <p:cNvSpPr txBox="1"/>
              <p:nvPr/>
            </p:nvSpPr>
            <p:spPr>
              <a:xfrm>
                <a:off x="4920500" y="5244411"/>
                <a:ext cx="2700615" cy="738664"/>
              </a:xfrm>
              <a:prstGeom prst="rect">
                <a:avLst/>
              </a:prstGeom>
              <a:noFill/>
            </p:spPr>
            <p:txBody>
              <a:bodyPr wrap="square" rtlCol="0">
                <a:spAutoFit/>
              </a:bodyPr>
              <a:lstStyle/>
              <a:p>
                <a:r>
                  <a:rPr lang="en-US" sz="1400" dirty="0"/>
                  <a:t>Our solution.  Note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𝑢</m:t>
                        </m:r>
                      </m:e>
                      <m:sub>
                        <m:r>
                          <a:rPr lang="en-US" sz="1400" b="0" i="1" smtClean="0">
                            <a:latin typeface="Cambria Math" panose="02040503050406030204" pitchFamily="18" charset="0"/>
                          </a:rPr>
                          <m:t>1</m:t>
                        </m:r>
                      </m:sub>
                    </m:sSub>
                  </m:oMath>
                </a14:m>
                <a:r>
                  <a:rPr lang="en-US" sz="1400" dirty="0"/>
                  <a:t> has displaced </a:t>
                </a:r>
                <a:r>
                  <a:rPr lang="en-US" sz="1400" i="1" dirty="0"/>
                  <a:t>less</a:t>
                </a:r>
                <a:r>
                  <a:rPr lang="en-US" sz="1400" dirty="0"/>
                  <a:t> due to “hardening” of the spring</a:t>
                </a:r>
              </a:p>
            </p:txBody>
          </p:sp>
        </mc:Choice>
        <mc:Fallback xmlns="">
          <p:sp>
            <p:nvSpPr>
              <p:cNvPr id="15" name="TextBox 14">
                <a:extLst>
                  <a:ext uri="{FF2B5EF4-FFF2-40B4-BE49-F238E27FC236}">
                    <a16:creationId xmlns:a16="http://schemas.microsoft.com/office/drawing/2014/main" id="{E9CE5A2A-9228-4ACF-8B84-CFB5CF2E9FD9}"/>
                  </a:ext>
                </a:extLst>
              </p:cNvPr>
              <p:cNvSpPr txBox="1">
                <a:spLocks noRot="1" noChangeAspect="1" noMove="1" noResize="1" noEditPoints="1" noAdjustHandles="1" noChangeArrowheads="1" noChangeShapeType="1" noTextEdit="1"/>
              </p:cNvSpPr>
              <p:nvPr/>
            </p:nvSpPr>
            <p:spPr>
              <a:xfrm>
                <a:off x="4920500" y="5244411"/>
                <a:ext cx="2700615" cy="738664"/>
              </a:xfrm>
              <a:prstGeom prst="rect">
                <a:avLst/>
              </a:prstGeom>
              <a:blipFill>
                <a:blip r:embed="rId3"/>
                <a:stretch>
                  <a:fillRect l="-677" t="-826" b="-7438"/>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37A30D8A-23C1-4807-AB96-AC58A84FA3A2}"/>
              </a:ext>
            </a:extLst>
          </p:cNvPr>
          <p:cNvSpPr/>
          <p:nvPr/>
        </p:nvSpPr>
        <p:spPr>
          <a:xfrm>
            <a:off x="1604981" y="4040011"/>
            <a:ext cx="6445324" cy="666460"/>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Connector: Elbow 16">
            <a:extLst>
              <a:ext uri="{FF2B5EF4-FFF2-40B4-BE49-F238E27FC236}">
                <a16:creationId xmlns:a16="http://schemas.microsoft.com/office/drawing/2014/main" id="{FA01DE62-1DA3-47B5-B7A3-FDCF751F220F}"/>
              </a:ext>
            </a:extLst>
          </p:cNvPr>
          <p:cNvCxnSpPr>
            <a:cxnSpLocks/>
            <a:stCxn id="16" idx="3"/>
            <a:endCxn id="18" idx="1"/>
          </p:cNvCxnSpPr>
          <p:nvPr/>
        </p:nvCxnSpPr>
        <p:spPr>
          <a:xfrm>
            <a:off x="8050305" y="4373241"/>
            <a:ext cx="1737728" cy="394785"/>
          </a:xfrm>
          <a:prstGeom prst="bentConnector3">
            <a:avLst>
              <a:gd name="adj1" fmla="val 50000"/>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B30C096-D50E-432D-AD4C-EA72360A47D8}"/>
              </a:ext>
            </a:extLst>
          </p:cNvPr>
          <p:cNvSpPr txBox="1"/>
          <p:nvPr/>
        </p:nvSpPr>
        <p:spPr>
          <a:xfrm>
            <a:off x="9788033" y="3967807"/>
            <a:ext cx="2003613" cy="1600438"/>
          </a:xfrm>
          <a:prstGeom prst="rect">
            <a:avLst/>
          </a:prstGeom>
          <a:noFill/>
        </p:spPr>
        <p:txBody>
          <a:bodyPr wrap="square" rtlCol="0">
            <a:spAutoFit/>
          </a:bodyPr>
          <a:lstStyle/>
          <a:p>
            <a:r>
              <a:rPr lang="en-US" sz="1400" dirty="0"/>
              <a:t>Explanation of why the solver thinks it’s done.  These checks can be quite complex.</a:t>
            </a:r>
          </a:p>
          <a:p>
            <a:endParaRPr lang="en-US" sz="1400" dirty="0"/>
          </a:p>
          <a:p>
            <a:r>
              <a:rPr lang="en-US" sz="1400" b="1" dirty="0"/>
              <a:t>The analyst must interpret this</a:t>
            </a:r>
            <a:r>
              <a:rPr lang="en-US" sz="1400" dirty="0"/>
              <a:t>!</a:t>
            </a:r>
          </a:p>
        </p:txBody>
      </p:sp>
      <p:cxnSp>
        <p:nvCxnSpPr>
          <p:cNvPr id="20" name="Straight Arrow Connector 19">
            <a:extLst>
              <a:ext uri="{FF2B5EF4-FFF2-40B4-BE49-F238E27FC236}">
                <a16:creationId xmlns:a16="http://schemas.microsoft.com/office/drawing/2014/main" id="{76008A52-614A-4709-933A-C75BA5F01933}"/>
              </a:ext>
            </a:extLst>
          </p:cNvPr>
          <p:cNvCxnSpPr>
            <a:cxnSpLocks/>
            <a:stCxn id="21" idx="2"/>
          </p:cNvCxnSpPr>
          <p:nvPr/>
        </p:nvCxnSpPr>
        <p:spPr>
          <a:xfrm flipH="1">
            <a:off x="4482354" y="1546831"/>
            <a:ext cx="671106" cy="9324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44CB3AA-986F-4A9E-B1C9-40889DA73E05}"/>
              </a:ext>
            </a:extLst>
          </p:cNvPr>
          <p:cNvSpPr txBox="1"/>
          <p:nvPr/>
        </p:nvSpPr>
        <p:spPr>
          <a:xfrm>
            <a:off x="4300567" y="1239054"/>
            <a:ext cx="1705785" cy="307777"/>
          </a:xfrm>
          <a:prstGeom prst="rect">
            <a:avLst/>
          </a:prstGeom>
          <a:noFill/>
        </p:spPr>
        <p:txBody>
          <a:bodyPr wrap="square" rtlCol="0">
            <a:spAutoFit/>
          </a:bodyPr>
          <a:lstStyle/>
          <a:p>
            <a:r>
              <a:rPr lang="en-US" sz="1400" dirty="0"/>
              <a:t>Residual squared</a:t>
            </a:r>
          </a:p>
        </p:txBody>
      </p:sp>
      <p:cxnSp>
        <p:nvCxnSpPr>
          <p:cNvPr id="28" name="Straight Arrow Connector 27">
            <a:extLst>
              <a:ext uri="{FF2B5EF4-FFF2-40B4-BE49-F238E27FC236}">
                <a16:creationId xmlns:a16="http://schemas.microsoft.com/office/drawing/2014/main" id="{6C6D418A-8F15-49D7-BD18-6FE3755E0725}"/>
              </a:ext>
            </a:extLst>
          </p:cNvPr>
          <p:cNvCxnSpPr>
            <a:cxnSpLocks/>
            <a:stCxn id="29" idx="2"/>
          </p:cNvCxnSpPr>
          <p:nvPr/>
        </p:nvCxnSpPr>
        <p:spPr>
          <a:xfrm>
            <a:off x="2692997" y="1772682"/>
            <a:ext cx="276526" cy="7065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DF4BA55-1CB0-46CC-880A-7FA1C9E7240D}"/>
              </a:ext>
            </a:extLst>
          </p:cNvPr>
          <p:cNvSpPr txBox="1"/>
          <p:nvPr/>
        </p:nvSpPr>
        <p:spPr>
          <a:xfrm>
            <a:off x="1226369" y="1034018"/>
            <a:ext cx="2933255" cy="738664"/>
          </a:xfrm>
          <a:prstGeom prst="rect">
            <a:avLst/>
          </a:prstGeom>
          <a:noFill/>
        </p:spPr>
        <p:txBody>
          <a:bodyPr wrap="square" rtlCol="0">
            <a:spAutoFit/>
          </a:bodyPr>
          <a:lstStyle/>
          <a:p>
            <a:r>
              <a:rPr lang="en-US" sz="1400" dirty="0"/>
              <a:t>How many times we had to evaluate our nonlinear function </a:t>
            </a:r>
            <a:r>
              <a:rPr lang="en-US" sz="1400" i="1" dirty="0"/>
              <a:t>(why is this important?)</a:t>
            </a:r>
          </a:p>
        </p:txBody>
      </p:sp>
      <p:sp>
        <p:nvSpPr>
          <p:cNvPr id="34" name="Right Brace 33">
            <a:extLst>
              <a:ext uri="{FF2B5EF4-FFF2-40B4-BE49-F238E27FC236}">
                <a16:creationId xmlns:a16="http://schemas.microsoft.com/office/drawing/2014/main" id="{EEF756F6-F5BC-4906-B20E-95B88D672C21}"/>
              </a:ext>
            </a:extLst>
          </p:cNvPr>
          <p:cNvSpPr/>
          <p:nvPr/>
        </p:nvSpPr>
        <p:spPr>
          <a:xfrm rot="16200000">
            <a:off x="7122543" y="87846"/>
            <a:ext cx="501887" cy="3801036"/>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2583BB43-03BE-4C7D-AA2B-C52F6A158F7D}"/>
              </a:ext>
            </a:extLst>
          </p:cNvPr>
          <p:cNvSpPr txBox="1"/>
          <p:nvPr/>
        </p:nvSpPr>
        <p:spPr>
          <a:xfrm>
            <a:off x="6390886" y="1240515"/>
            <a:ext cx="1965199" cy="307777"/>
          </a:xfrm>
          <a:prstGeom prst="rect">
            <a:avLst/>
          </a:prstGeom>
          <a:noFill/>
        </p:spPr>
        <p:txBody>
          <a:bodyPr wrap="square" rtlCol="0">
            <a:spAutoFit/>
          </a:bodyPr>
          <a:lstStyle/>
          <a:p>
            <a:r>
              <a:rPr lang="en-US" sz="1400" dirty="0"/>
              <a:t>Solver-specific details</a:t>
            </a:r>
          </a:p>
        </p:txBody>
      </p:sp>
      <p:pic>
        <p:nvPicPr>
          <p:cNvPr id="40" name="Picture 39">
            <a:extLst>
              <a:ext uri="{FF2B5EF4-FFF2-40B4-BE49-F238E27FC236}">
                <a16:creationId xmlns:a16="http://schemas.microsoft.com/office/drawing/2014/main" id="{6B9382A8-B4D3-4F02-8C3D-F9DF26F223F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73485" y="4812109"/>
            <a:ext cx="1814090" cy="1302736"/>
          </a:xfrm>
          <a:prstGeom prst="rect">
            <a:avLst/>
          </a:prstGeom>
        </p:spPr>
      </p:pic>
    </p:spTree>
    <p:extLst>
      <p:ext uri="{BB962C8B-B14F-4D97-AF65-F5344CB8AC3E}">
        <p14:creationId xmlns:p14="http://schemas.microsoft.com/office/powerpoint/2010/main" val="69662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581E1-F109-4B75-BFC9-8607D1CBDCA7}"/>
              </a:ext>
            </a:extLst>
          </p:cNvPr>
          <p:cNvSpPr>
            <a:spLocks noGrp="1"/>
          </p:cNvSpPr>
          <p:nvPr>
            <p:ph type="title"/>
          </p:nvPr>
        </p:nvSpPr>
        <p:spPr/>
        <p:txBody>
          <a:bodyPr/>
          <a:lstStyle/>
          <a:p>
            <a:r>
              <a:rPr lang="en-US" dirty="0"/>
              <a:t>Nonlinear solutions: hardening vs. softening nonlinearity</a:t>
            </a:r>
          </a:p>
        </p:txBody>
      </p:sp>
      <p:sp>
        <p:nvSpPr>
          <p:cNvPr id="4" name="Slide Number Placeholder 3">
            <a:extLst>
              <a:ext uri="{FF2B5EF4-FFF2-40B4-BE49-F238E27FC236}">
                <a16:creationId xmlns:a16="http://schemas.microsoft.com/office/drawing/2014/main" id="{35ABAAC7-5399-4632-887A-18DA7D459EEF}"/>
              </a:ext>
            </a:extLst>
          </p:cNvPr>
          <p:cNvSpPr>
            <a:spLocks noGrp="1"/>
          </p:cNvSpPr>
          <p:nvPr>
            <p:ph type="sldNum" sz="quarter" idx="4"/>
          </p:nvPr>
        </p:nvSpPr>
        <p:spPr/>
        <p:txBody>
          <a:bodyPr/>
          <a:lstStyle/>
          <a:p>
            <a:pPr algn="ctr"/>
            <a:fld id="{F6B149FD-26F7-3645-B4E7-BA8B8CC5EEA8}" type="slidenum">
              <a:rPr lang="en-US" smtClean="0"/>
              <a:pPr algn="ctr"/>
              <a:t>51</a:t>
            </a:fld>
            <a:endParaRPr lang="en-US" dirty="0"/>
          </a:p>
        </p:txBody>
      </p:sp>
      <p:grpSp>
        <p:nvGrpSpPr>
          <p:cNvPr id="32" name="Group 31">
            <a:extLst>
              <a:ext uri="{FF2B5EF4-FFF2-40B4-BE49-F238E27FC236}">
                <a16:creationId xmlns:a16="http://schemas.microsoft.com/office/drawing/2014/main" id="{B18EFA84-5BEB-4C21-BC80-6EAC7C16B13E}"/>
              </a:ext>
            </a:extLst>
          </p:cNvPr>
          <p:cNvGrpSpPr/>
          <p:nvPr/>
        </p:nvGrpSpPr>
        <p:grpSpPr>
          <a:xfrm>
            <a:off x="996900" y="2074946"/>
            <a:ext cx="3425910" cy="3162218"/>
            <a:chOff x="2006083" y="1716361"/>
            <a:chExt cx="3425910" cy="3162218"/>
          </a:xfrm>
        </p:grpSpPr>
        <p:sp>
          <p:nvSpPr>
            <p:cNvPr id="12" name="Freeform: Shape 11">
              <a:extLst>
                <a:ext uri="{FF2B5EF4-FFF2-40B4-BE49-F238E27FC236}">
                  <a16:creationId xmlns:a16="http://schemas.microsoft.com/office/drawing/2014/main" id="{746BD5E0-2C3B-4299-A403-F2417ACC9B33}"/>
                </a:ext>
              </a:extLst>
            </p:cNvPr>
            <p:cNvSpPr/>
            <p:nvPr/>
          </p:nvSpPr>
          <p:spPr>
            <a:xfrm>
              <a:off x="2371678" y="1725326"/>
              <a:ext cx="174297" cy="2810815"/>
            </a:xfrm>
            <a:custGeom>
              <a:avLst/>
              <a:gdLst>
                <a:gd name="connsiteX0" fmla="*/ 30862 w 174297"/>
                <a:gd name="connsiteY0" fmla="*/ 2626658 h 2626658"/>
                <a:gd name="connsiteX1" fmla="*/ 12933 w 174297"/>
                <a:gd name="connsiteY1" fmla="*/ 1909482 h 2626658"/>
                <a:gd name="connsiteX2" fmla="*/ 21897 w 174297"/>
                <a:gd name="connsiteY2" fmla="*/ 1766047 h 2626658"/>
                <a:gd name="connsiteX3" fmla="*/ 39827 w 174297"/>
                <a:gd name="connsiteY3" fmla="*/ 1613647 h 2626658"/>
                <a:gd name="connsiteX4" fmla="*/ 57756 w 174297"/>
                <a:gd name="connsiteY4" fmla="*/ 1434353 h 2626658"/>
                <a:gd name="connsiteX5" fmla="*/ 75686 w 174297"/>
                <a:gd name="connsiteY5" fmla="*/ 1344706 h 2626658"/>
                <a:gd name="connsiteX6" fmla="*/ 84650 w 174297"/>
                <a:gd name="connsiteY6" fmla="*/ 1174376 h 2626658"/>
                <a:gd name="connsiteX7" fmla="*/ 102580 w 174297"/>
                <a:gd name="connsiteY7" fmla="*/ 905435 h 2626658"/>
                <a:gd name="connsiteX8" fmla="*/ 111544 w 174297"/>
                <a:gd name="connsiteY8" fmla="*/ 690282 h 2626658"/>
                <a:gd name="connsiteX9" fmla="*/ 156368 w 174297"/>
                <a:gd name="connsiteY9" fmla="*/ 484094 h 2626658"/>
                <a:gd name="connsiteX10" fmla="*/ 174297 w 174297"/>
                <a:gd name="connsiteY10" fmla="*/ 125506 h 2626658"/>
                <a:gd name="connsiteX11" fmla="*/ 165333 w 174297"/>
                <a:gd name="connsiteY11" fmla="*/ 0 h 262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297" h="2626658">
                  <a:moveTo>
                    <a:pt x="30862" y="2626658"/>
                  </a:moveTo>
                  <a:cubicBezTo>
                    <a:pt x="-12336" y="2252273"/>
                    <a:pt x="-2010" y="2432510"/>
                    <a:pt x="12933" y="1909482"/>
                  </a:cubicBezTo>
                  <a:cubicBezTo>
                    <a:pt x="14301" y="1861597"/>
                    <a:pt x="18484" y="1813830"/>
                    <a:pt x="21897" y="1766047"/>
                  </a:cubicBezTo>
                  <a:cubicBezTo>
                    <a:pt x="29853" y="1654655"/>
                    <a:pt x="24768" y="1688940"/>
                    <a:pt x="39827" y="1613647"/>
                  </a:cubicBezTo>
                  <a:cubicBezTo>
                    <a:pt x="42454" y="1584750"/>
                    <a:pt x="52350" y="1468592"/>
                    <a:pt x="57756" y="1434353"/>
                  </a:cubicBezTo>
                  <a:cubicBezTo>
                    <a:pt x="62509" y="1404252"/>
                    <a:pt x="69709" y="1374588"/>
                    <a:pt x="75686" y="1344706"/>
                  </a:cubicBezTo>
                  <a:cubicBezTo>
                    <a:pt x="78674" y="1287929"/>
                    <a:pt x="81176" y="1231125"/>
                    <a:pt x="84650" y="1174376"/>
                  </a:cubicBezTo>
                  <a:cubicBezTo>
                    <a:pt x="90140" y="1084698"/>
                    <a:pt x="98840" y="995203"/>
                    <a:pt x="102580" y="905435"/>
                  </a:cubicBezTo>
                  <a:cubicBezTo>
                    <a:pt x="105568" y="833717"/>
                    <a:pt x="105414" y="761800"/>
                    <a:pt x="111544" y="690282"/>
                  </a:cubicBezTo>
                  <a:cubicBezTo>
                    <a:pt x="116345" y="634268"/>
                    <a:pt x="143211" y="536721"/>
                    <a:pt x="156368" y="484094"/>
                  </a:cubicBezTo>
                  <a:cubicBezTo>
                    <a:pt x="165168" y="360901"/>
                    <a:pt x="174297" y="252442"/>
                    <a:pt x="174297" y="125506"/>
                  </a:cubicBezTo>
                  <a:cubicBezTo>
                    <a:pt x="174297" y="83564"/>
                    <a:pt x="165333" y="0"/>
                    <a:pt x="165333"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49631D0F-A4DF-49A9-B97F-AD1109A6DFEC}"/>
                </a:ext>
              </a:extLst>
            </p:cNvPr>
            <p:cNvSpPr/>
            <p:nvPr/>
          </p:nvSpPr>
          <p:spPr>
            <a:xfrm rot="5153063">
              <a:off x="3754424" y="3037252"/>
              <a:ext cx="223724" cy="2926920"/>
            </a:xfrm>
            <a:custGeom>
              <a:avLst/>
              <a:gdLst>
                <a:gd name="connsiteX0" fmla="*/ 30862 w 174297"/>
                <a:gd name="connsiteY0" fmla="*/ 2626658 h 2626658"/>
                <a:gd name="connsiteX1" fmla="*/ 12933 w 174297"/>
                <a:gd name="connsiteY1" fmla="*/ 1909482 h 2626658"/>
                <a:gd name="connsiteX2" fmla="*/ 21897 w 174297"/>
                <a:gd name="connsiteY2" fmla="*/ 1766047 h 2626658"/>
                <a:gd name="connsiteX3" fmla="*/ 39827 w 174297"/>
                <a:gd name="connsiteY3" fmla="*/ 1613647 h 2626658"/>
                <a:gd name="connsiteX4" fmla="*/ 57756 w 174297"/>
                <a:gd name="connsiteY4" fmla="*/ 1434353 h 2626658"/>
                <a:gd name="connsiteX5" fmla="*/ 75686 w 174297"/>
                <a:gd name="connsiteY5" fmla="*/ 1344706 h 2626658"/>
                <a:gd name="connsiteX6" fmla="*/ 84650 w 174297"/>
                <a:gd name="connsiteY6" fmla="*/ 1174376 h 2626658"/>
                <a:gd name="connsiteX7" fmla="*/ 102580 w 174297"/>
                <a:gd name="connsiteY7" fmla="*/ 905435 h 2626658"/>
                <a:gd name="connsiteX8" fmla="*/ 111544 w 174297"/>
                <a:gd name="connsiteY8" fmla="*/ 690282 h 2626658"/>
                <a:gd name="connsiteX9" fmla="*/ 156368 w 174297"/>
                <a:gd name="connsiteY9" fmla="*/ 484094 h 2626658"/>
                <a:gd name="connsiteX10" fmla="*/ 174297 w 174297"/>
                <a:gd name="connsiteY10" fmla="*/ 125506 h 2626658"/>
                <a:gd name="connsiteX11" fmla="*/ 165333 w 174297"/>
                <a:gd name="connsiteY11" fmla="*/ 0 h 262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297" h="2626658">
                  <a:moveTo>
                    <a:pt x="30862" y="2626658"/>
                  </a:moveTo>
                  <a:cubicBezTo>
                    <a:pt x="-12336" y="2252273"/>
                    <a:pt x="-2010" y="2432510"/>
                    <a:pt x="12933" y="1909482"/>
                  </a:cubicBezTo>
                  <a:cubicBezTo>
                    <a:pt x="14301" y="1861597"/>
                    <a:pt x="18484" y="1813830"/>
                    <a:pt x="21897" y="1766047"/>
                  </a:cubicBezTo>
                  <a:cubicBezTo>
                    <a:pt x="29853" y="1654655"/>
                    <a:pt x="24768" y="1688940"/>
                    <a:pt x="39827" y="1613647"/>
                  </a:cubicBezTo>
                  <a:cubicBezTo>
                    <a:pt x="42454" y="1584750"/>
                    <a:pt x="52350" y="1468592"/>
                    <a:pt x="57756" y="1434353"/>
                  </a:cubicBezTo>
                  <a:cubicBezTo>
                    <a:pt x="62509" y="1404252"/>
                    <a:pt x="69709" y="1374588"/>
                    <a:pt x="75686" y="1344706"/>
                  </a:cubicBezTo>
                  <a:cubicBezTo>
                    <a:pt x="78674" y="1287929"/>
                    <a:pt x="81176" y="1231125"/>
                    <a:pt x="84650" y="1174376"/>
                  </a:cubicBezTo>
                  <a:cubicBezTo>
                    <a:pt x="90140" y="1084698"/>
                    <a:pt x="98840" y="995203"/>
                    <a:pt x="102580" y="905435"/>
                  </a:cubicBezTo>
                  <a:cubicBezTo>
                    <a:pt x="105568" y="833717"/>
                    <a:pt x="105414" y="761800"/>
                    <a:pt x="111544" y="690282"/>
                  </a:cubicBezTo>
                  <a:cubicBezTo>
                    <a:pt x="116345" y="634268"/>
                    <a:pt x="143211" y="536721"/>
                    <a:pt x="156368" y="484094"/>
                  </a:cubicBezTo>
                  <a:cubicBezTo>
                    <a:pt x="165168" y="360901"/>
                    <a:pt x="174297" y="252442"/>
                    <a:pt x="174297" y="125506"/>
                  </a:cubicBezTo>
                  <a:cubicBezTo>
                    <a:pt x="174297" y="83564"/>
                    <a:pt x="165333" y="0"/>
                    <a:pt x="165333"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2612F557-7F8C-4919-B335-A8EBE50E9976}"/>
                </a:ext>
              </a:extLst>
            </p:cNvPr>
            <p:cNvSpPr/>
            <p:nvPr/>
          </p:nvSpPr>
          <p:spPr>
            <a:xfrm>
              <a:off x="2407536" y="3048000"/>
              <a:ext cx="2632395" cy="1479176"/>
            </a:xfrm>
            <a:custGeom>
              <a:avLst/>
              <a:gdLst>
                <a:gd name="connsiteX0" fmla="*/ 0 w 3003176"/>
                <a:gd name="connsiteY0" fmla="*/ 2205361 h 2205361"/>
                <a:gd name="connsiteX1" fmla="*/ 17929 w 3003176"/>
                <a:gd name="connsiteY1" fmla="*/ 2160538 h 2205361"/>
                <a:gd name="connsiteX2" fmla="*/ 224117 w 3003176"/>
                <a:gd name="connsiteY2" fmla="*/ 1891597 h 2205361"/>
                <a:gd name="connsiteX3" fmla="*/ 439270 w 3003176"/>
                <a:gd name="connsiteY3" fmla="*/ 1613691 h 2205361"/>
                <a:gd name="connsiteX4" fmla="*/ 528917 w 3003176"/>
                <a:gd name="connsiteY4" fmla="*/ 1506114 h 2205361"/>
                <a:gd name="connsiteX5" fmla="*/ 717176 w 3003176"/>
                <a:gd name="connsiteY5" fmla="*/ 1228208 h 2205361"/>
                <a:gd name="connsiteX6" fmla="*/ 797858 w 3003176"/>
                <a:gd name="connsiteY6" fmla="*/ 1111667 h 2205361"/>
                <a:gd name="connsiteX7" fmla="*/ 986117 w 3003176"/>
                <a:gd name="connsiteY7" fmla="*/ 914444 h 2205361"/>
                <a:gd name="connsiteX8" fmla="*/ 1093694 w 3003176"/>
                <a:gd name="connsiteY8" fmla="*/ 806867 h 2205361"/>
                <a:gd name="connsiteX9" fmla="*/ 1183341 w 3003176"/>
                <a:gd name="connsiteY9" fmla="*/ 717220 h 2205361"/>
                <a:gd name="connsiteX10" fmla="*/ 1228164 w 3003176"/>
                <a:gd name="connsiteY10" fmla="*/ 663432 h 2205361"/>
                <a:gd name="connsiteX11" fmla="*/ 1425388 w 3003176"/>
                <a:gd name="connsiteY11" fmla="*/ 475173 h 2205361"/>
                <a:gd name="connsiteX12" fmla="*/ 1532964 w 3003176"/>
                <a:gd name="connsiteY12" fmla="*/ 358632 h 2205361"/>
                <a:gd name="connsiteX13" fmla="*/ 1631576 w 3003176"/>
                <a:gd name="connsiteY13" fmla="*/ 268985 h 2205361"/>
                <a:gd name="connsiteX14" fmla="*/ 1649505 w 3003176"/>
                <a:gd name="connsiteY14" fmla="*/ 242091 h 2205361"/>
                <a:gd name="connsiteX15" fmla="*/ 1694329 w 3003176"/>
                <a:gd name="connsiteY15" fmla="*/ 224161 h 2205361"/>
                <a:gd name="connsiteX16" fmla="*/ 1864658 w 3003176"/>
                <a:gd name="connsiteY16" fmla="*/ 152444 h 2205361"/>
                <a:gd name="connsiteX17" fmla="*/ 1963270 w 3003176"/>
                <a:gd name="connsiteY17" fmla="*/ 98656 h 2205361"/>
                <a:gd name="connsiteX18" fmla="*/ 2097741 w 3003176"/>
                <a:gd name="connsiteY18" fmla="*/ 62797 h 2205361"/>
                <a:gd name="connsiteX19" fmla="*/ 2303929 w 3003176"/>
                <a:gd name="connsiteY19" fmla="*/ 44 h 2205361"/>
                <a:gd name="connsiteX20" fmla="*/ 2366682 w 3003176"/>
                <a:gd name="connsiteY20" fmla="*/ 17973 h 2205361"/>
                <a:gd name="connsiteX21" fmla="*/ 2483223 w 3003176"/>
                <a:gd name="connsiteY21" fmla="*/ 26938 h 2205361"/>
                <a:gd name="connsiteX22" fmla="*/ 2680447 w 3003176"/>
                <a:gd name="connsiteY22" fmla="*/ 98656 h 2205361"/>
                <a:gd name="connsiteX23" fmla="*/ 2770094 w 3003176"/>
                <a:gd name="connsiteY23" fmla="*/ 197267 h 2205361"/>
                <a:gd name="connsiteX24" fmla="*/ 2904564 w 3003176"/>
                <a:gd name="connsiteY24" fmla="*/ 251056 h 2205361"/>
                <a:gd name="connsiteX25" fmla="*/ 2958352 w 3003176"/>
                <a:gd name="connsiteY25" fmla="*/ 277950 h 2205361"/>
                <a:gd name="connsiteX26" fmla="*/ 3003176 w 3003176"/>
                <a:gd name="connsiteY26" fmla="*/ 304844 h 220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03176" h="2205361">
                  <a:moveTo>
                    <a:pt x="0" y="2205361"/>
                  </a:moveTo>
                  <a:cubicBezTo>
                    <a:pt x="5976" y="2190420"/>
                    <a:pt x="9945" y="2174510"/>
                    <a:pt x="17929" y="2160538"/>
                  </a:cubicBezTo>
                  <a:cubicBezTo>
                    <a:pt x="68878" y="2071377"/>
                    <a:pt x="170340" y="1958355"/>
                    <a:pt x="224117" y="1891597"/>
                  </a:cubicBezTo>
                  <a:cubicBezTo>
                    <a:pt x="592861" y="1433846"/>
                    <a:pt x="64210" y="2091042"/>
                    <a:pt x="439270" y="1613691"/>
                  </a:cubicBezTo>
                  <a:cubicBezTo>
                    <a:pt x="468109" y="1576987"/>
                    <a:pt x="502738" y="1544759"/>
                    <a:pt x="528917" y="1506114"/>
                  </a:cubicBezTo>
                  <a:lnTo>
                    <a:pt x="717176" y="1228208"/>
                  </a:lnTo>
                  <a:cubicBezTo>
                    <a:pt x="743793" y="1189170"/>
                    <a:pt x="765234" y="1145844"/>
                    <a:pt x="797858" y="1111667"/>
                  </a:cubicBezTo>
                  <a:lnTo>
                    <a:pt x="986117" y="914444"/>
                  </a:lnTo>
                  <a:cubicBezTo>
                    <a:pt x="1021437" y="878054"/>
                    <a:pt x="1057835" y="842726"/>
                    <a:pt x="1093694" y="806867"/>
                  </a:cubicBezTo>
                  <a:cubicBezTo>
                    <a:pt x="1123576" y="776985"/>
                    <a:pt x="1156287" y="749685"/>
                    <a:pt x="1183341" y="717220"/>
                  </a:cubicBezTo>
                  <a:cubicBezTo>
                    <a:pt x="1198282" y="699291"/>
                    <a:pt x="1211661" y="679935"/>
                    <a:pt x="1228164" y="663432"/>
                  </a:cubicBezTo>
                  <a:cubicBezTo>
                    <a:pt x="1292429" y="599167"/>
                    <a:pt x="1361123" y="539438"/>
                    <a:pt x="1425388" y="475173"/>
                  </a:cubicBezTo>
                  <a:cubicBezTo>
                    <a:pt x="1462771" y="437790"/>
                    <a:pt x="1493845" y="394194"/>
                    <a:pt x="1532964" y="358632"/>
                  </a:cubicBezTo>
                  <a:cubicBezTo>
                    <a:pt x="1565835" y="328750"/>
                    <a:pt x="1600164" y="300397"/>
                    <a:pt x="1631576" y="268985"/>
                  </a:cubicBezTo>
                  <a:cubicBezTo>
                    <a:pt x="1639194" y="261367"/>
                    <a:pt x="1640738" y="248353"/>
                    <a:pt x="1649505" y="242091"/>
                  </a:cubicBezTo>
                  <a:cubicBezTo>
                    <a:pt x="1662600" y="232737"/>
                    <a:pt x="1680160" y="231790"/>
                    <a:pt x="1694329" y="224161"/>
                  </a:cubicBezTo>
                  <a:cubicBezTo>
                    <a:pt x="1971960" y="74669"/>
                    <a:pt x="1524907" y="291433"/>
                    <a:pt x="1864658" y="152444"/>
                  </a:cubicBezTo>
                  <a:cubicBezTo>
                    <a:pt x="1899313" y="138267"/>
                    <a:pt x="1929432" y="114685"/>
                    <a:pt x="1963270" y="98656"/>
                  </a:cubicBezTo>
                  <a:cubicBezTo>
                    <a:pt x="2027481" y="68240"/>
                    <a:pt x="2032299" y="72145"/>
                    <a:pt x="2097741" y="62797"/>
                  </a:cubicBezTo>
                  <a:cubicBezTo>
                    <a:pt x="2178402" y="22466"/>
                    <a:pt x="2197879" y="4865"/>
                    <a:pt x="2303929" y="44"/>
                  </a:cubicBezTo>
                  <a:cubicBezTo>
                    <a:pt x="2325661" y="-944"/>
                    <a:pt x="2345168" y="14746"/>
                    <a:pt x="2366682" y="17973"/>
                  </a:cubicBezTo>
                  <a:cubicBezTo>
                    <a:pt x="2405213" y="23753"/>
                    <a:pt x="2444376" y="23950"/>
                    <a:pt x="2483223" y="26938"/>
                  </a:cubicBezTo>
                  <a:cubicBezTo>
                    <a:pt x="2539815" y="42372"/>
                    <a:pt x="2632265" y="61946"/>
                    <a:pt x="2680447" y="98656"/>
                  </a:cubicBezTo>
                  <a:cubicBezTo>
                    <a:pt x="2715783" y="125578"/>
                    <a:pt x="2735227" y="169741"/>
                    <a:pt x="2770094" y="197267"/>
                  </a:cubicBezTo>
                  <a:cubicBezTo>
                    <a:pt x="2805832" y="225481"/>
                    <a:pt x="2862807" y="233657"/>
                    <a:pt x="2904564" y="251056"/>
                  </a:cubicBezTo>
                  <a:cubicBezTo>
                    <a:pt x="2923068" y="258766"/>
                    <a:pt x="2941163" y="267637"/>
                    <a:pt x="2958352" y="277950"/>
                  </a:cubicBezTo>
                  <a:cubicBezTo>
                    <a:pt x="3006164" y="306637"/>
                    <a:pt x="2977357" y="304844"/>
                    <a:pt x="3003176" y="304844"/>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2CB43FB-D887-48CF-82EA-9FA5FC4BF250}"/>
                </a:ext>
              </a:extLst>
            </p:cNvPr>
            <p:cNvSpPr/>
            <p:nvPr/>
          </p:nvSpPr>
          <p:spPr>
            <a:xfrm>
              <a:off x="2411506" y="2411506"/>
              <a:ext cx="1380757" cy="2097741"/>
            </a:xfrm>
            <a:custGeom>
              <a:avLst/>
              <a:gdLst>
                <a:gd name="connsiteX0" fmla="*/ 0 w 1704255"/>
                <a:gd name="connsiteY0" fmla="*/ 2097741 h 2097741"/>
                <a:gd name="connsiteX1" fmla="*/ 125506 w 1704255"/>
                <a:gd name="connsiteY1" fmla="*/ 1972235 h 2097741"/>
                <a:gd name="connsiteX2" fmla="*/ 233082 w 1704255"/>
                <a:gd name="connsiteY2" fmla="*/ 1900518 h 2097741"/>
                <a:gd name="connsiteX3" fmla="*/ 367553 w 1704255"/>
                <a:gd name="connsiteY3" fmla="*/ 1792941 h 2097741"/>
                <a:gd name="connsiteX4" fmla="*/ 394447 w 1704255"/>
                <a:gd name="connsiteY4" fmla="*/ 1766047 h 2097741"/>
                <a:gd name="connsiteX5" fmla="*/ 546847 w 1704255"/>
                <a:gd name="connsiteY5" fmla="*/ 1685365 h 2097741"/>
                <a:gd name="connsiteX6" fmla="*/ 627529 w 1704255"/>
                <a:gd name="connsiteY6" fmla="*/ 1622612 h 2097741"/>
                <a:gd name="connsiteX7" fmla="*/ 690282 w 1704255"/>
                <a:gd name="connsiteY7" fmla="*/ 1586753 h 2097741"/>
                <a:gd name="connsiteX8" fmla="*/ 753035 w 1704255"/>
                <a:gd name="connsiteY8" fmla="*/ 1515035 h 2097741"/>
                <a:gd name="connsiteX9" fmla="*/ 869576 w 1704255"/>
                <a:gd name="connsiteY9" fmla="*/ 1407459 h 2097741"/>
                <a:gd name="connsiteX10" fmla="*/ 1093694 w 1704255"/>
                <a:gd name="connsiteY10" fmla="*/ 1192306 h 2097741"/>
                <a:gd name="connsiteX11" fmla="*/ 1192306 w 1704255"/>
                <a:gd name="connsiteY11" fmla="*/ 1120588 h 2097741"/>
                <a:gd name="connsiteX12" fmla="*/ 1264023 w 1704255"/>
                <a:gd name="connsiteY12" fmla="*/ 1057835 h 2097741"/>
                <a:gd name="connsiteX13" fmla="*/ 1317812 w 1704255"/>
                <a:gd name="connsiteY13" fmla="*/ 1021976 h 2097741"/>
                <a:gd name="connsiteX14" fmla="*/ 1362635 w 1704255"/>
                <a:gd name="connsiteY14" fmla="*/ 977153 h 2097741"/>
                <a:gd name="connsiteX15" fmla="*/ 1416423 w 1704255"/>
                <a:gd name="connsiteY15" fmla="*/ 941294 h 2097741"/>
                <a:gd name="connsiteX16" fmla="*/ 1488141 w 1704255"/>
                <a:gd name="connsiteY16" fmla="*/ 851647 h 2097741"/>
                <a:gd name="connsiteX17" fmla="*/ 1559859 w 1704255"/>
                <a:gd name="connsiteY17" fmla="*/ 735106 h 2097741"/>
                <a:gd name="connsiteX18" fmla="*/ 1577788 w 1704255"/>
                <a:gd name="connsiteY18" fmla="*/ 690282 h 2097741"/>
                <a:gd name="connsiteX19" fmla="*/ 1586753 w 1704255"/>
                <a:gd name="connsiteY19" fmla="*/ 618565 h 2097741"/>
                <a:gd name="connsiteX20" fmla="*/ 1613647 w 1704255"/>
                <a:gd name="connsiteY20" fmla="*/ 564776 h 2097741"/>
                <a:gd name="connsiteX21" fmla="*/ 1631576 w 1704255"/>
                <a:gd name="connsiteY21" fmla="*/ 519953 h 2097741"/>
                <a:gd name="connsiteX22" fmla="*/ 1676400 w 1704255"/>
                <a:gd name="connsiteY22" fmla="*/ 367553 h 2097741"/>
                <a:gd name="connsiteX23" fmla="*/ 1685365 w 1704255"/>
                <a:gd name="connsiteY23" fmla="*/ 286870 h 2097741"/>
                <a:gd name="connsiteX24" fmla="*/ 1703294 w 1704255"/>
                <a:gd name="connsiteY24" fmla="*/ 188259 h 2097741"/>
                <a:gd name="connsiteX25" fmla="*/ 1703294 w 1704255"/>
                <a:gd name="connsiteY25" fmla="*/ 0 h 2097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04255" h="2097741">
                  <a:moveTo>
                    <a:pt x="0" y="2097741"/>
                  </a:moveTo>
                  <a:cubicBezTo>
                    <a:pt x="49412" y="2038446"/>
                    <a:pt x="55821" y="2025328"/>
                    <a:pt x="125506" y="1972235"/>
                  </a:cubicBezTo>
                  <a:cubicBezTo>
                    <a:pt x="159787" y="1946117"/>
                    <a:pt x="198451" y="1926170"/>
                    <a:pt x="233082" y="1900518"/>
                  </a:cubicBezTo>
                  <a:cubicBezTo>
                    <a:pt x="279208" y="1866351"/>
                    <a:pt x="326963" y="1833531"/>
                    <a:pt x="367553" y="1792941"/>
                  </a:cubicBezTo>
                  <a:cubicBezTo>
                    <a:pt x="376518" y="1783976"/>
                    <a:pt x="383576" y="1772570"/>
                    <a:pt x="394447" y="1766047"/>
                  </a:cubicBezTo>
                  <a:cubicBezTo>
                    <a:pt x="443736" y="1736474"/>
                    <a:pt x="501475" y="1720654"/>
                    <a:pt x="546847" y="1685365"/>
                  </a:cubicBezTo>
                  <a:cubicBezTo>
                    <a:pt x="573741" y="1664447"/>
                    <a:pt x="599453" y="1641914"/>
                    <a:pt x="627529" y="1622612"/>
                  </a:cubicBezTo>
                  <a:cubicBezTo>
                    <a:pt x="647382" y="1608963"/>
                    <a:pt x="671990" y="1602432"/>
                    <a:pt x="690282" y="1586753"/>
                  </a:cubicBezTo>
                  <a:cubicBezTo>
                    <a:pt x="714400" y="1566080"/>
                    <a:pt x="731361" y="1538257"/>
                    <a:pt x="753035" y="1515035"/>
                  </a:cubicBezTo>
                  <a:cubicBezTo>
                    <a:pt x="886996" y="1371505"/>
                    <a:pt x="749903" y="1521929"/>
                    <a:pt x="869576" y="1407459"/>
                  </a:cubicBezTo>
                  <a:cubicBezTo>
                    <a:pt x="944306" y="1335978"/>
                    <a:pt x="1012183" y="1256657"/>
                    <a:pt x="1093694" y="1192306"/>
                  </a:cubicBezTo>
                  <a:cubicBezTo>
                    <a:pt x="1125595" y="1167121"/>
                    <a:pt x="1160405" y="1145773"/>
                    <a:pt x="1192306" y="1120588"/>
                  </a:cubicBezTo>
                  <a:cubicBezTo>
                    <a:pt x="1217238" y="1100905"/>
                    <a:pt x="1239045" y="1077460"/>
                    <a:pt x="1264023" y="1057835"/>
                  </a:cubicBezTo>
                  <a:cubicBezTo>
                    <a:pt x="1280967" y="1044522"/>
                    <a:pt x="1301134" y="1035621"/>
                    <a:pt x="1317812" y="1021976"/>
                  </a:cubicBezTo>
                  <a:cubicBezTo>
                    <a:pt x="1334166" y="1008596"/>
                    <a:pt x="1346281" y="990533"/>
                    <a:pt x="1362635" y="977153"/>
                  </a:cubicBezTo>
                  <a:cubicBezTo>
                    <a:pt x="1379313" y="963508"/>
                    <a:pt x="1401186" y="956531"/>
                    <a:pt x="1416423" y="941294"/>
                  </a:cubicBezTo>
                  <a:cubicBezTo>
                    <a:pt x="1443483" y="914234"/>
                    <a:pt x="1466914" y="883488"/>
                    <a:pt x="1488141" y="851647"/>
                  </a:cubicBezTo>
                  <a:cubicBezTo>
                    <a:pt x="1516545" y="809041"/>
                    <a:pt x="1536585" y="781655"/>
                    <a:pt x="1559859" y="735106"/>
                  </a:cubicBezTo>
                  <a:cubicBezTo>
                    <a:pt x="1567056" y="720713"/>
                    <a:pt x="1571812" y="705223"/>
                    <a:pt x="1577788" y="690282"/>
                  </a:cubicBezTo>
                  <a:cubicBezTo>
                    <a:pt x="1580776" y="666376"/>
                    <a:pt x="1580134" y="641730"/>
                    <a:pt x="1586753" y="618565"/>
                  </a:cubicBezTo>
                  <a:cubicBezTo>
                    <a:pt x="1592260" y="599290"/>
                    <a:pt x="1605352" y="583025"/>
                    <a:pt x="1613647" y="564776"/>
                  </a:cubicBezTo>
                  <a:cubicBezTo>
                    <a:pt x="1620306" y="550126"/>
                    <a:pt x="1627430" y="535502"/>
                    <a:pt x="1631576" y="519953"/>
                  </a:cubicBezTo>
                  <a:cubicBezTo>
                    <a:pt x="1673727" y="361889"/>
                    <a:pt x="1622747" y="492744"/>
                    <a:pt x="1676400" y="367553"/>
                  </a:cubicBezTo>
                  <a:cubicBezTo>
                    <a:pt x="1679388" y="340659"/>
                    <a:pt x="1680917" y="313562"/>
                    <a:pt x="1685365" y="286870"/>
                  </a:cubicBezTo>
                  <a:cubicBezTo>
                    <a:pt x="1700479" y="196181"/>
                    <a:pt x="1696898" y="373729"/>
                    <a:pt x="1703294" y="188259"/>
                  </a:cubicBezTo>
                  <a:cubicBezTo>
                    <a:pt x="1705457" y="125543"/>
                    <a:pt x="1703294" y="62753"/>
                    <a:pt x="1703294"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A319EB0-91B7-49A1-9311-3991AFA658F0}"/>
                </a:ext>
              </a:extLst>
            </p:cNvPr>
            <p:cNvSpPr txBox="1"/>
            <p:nvPr/>
          </p:nvSpPr>
          <p:spPr>
            <a:xfrm>
              <a:off x="2583916" y="4509247"/>
              <a:ext cx="2483372" cy="369332"/>
            </a:xfrm>
            <a:prstGeom prst="rect">
              <a:avLst/>
            </a:prstGeom>
            <a:noFill/>
          </p:spPr>
          <p:txBody>
            <a:bodyPr wrap="none" rtlCol="0">
              <a:spAutoFit/>
            </a:bodyPr>
            <a:lstStyle/>
            <a:p>
              <a:r>
                <a:rPr lang="en-US" dirty="0"/>
                <a:t>Displacement (Strain)</a:t>
              </a:r>
            </a:p>
          </p:txBody>
        </p:sp>
        <p:sp>
          <p:nvSpPr>
            <p:cNvPr id="18" name="TextBox 17">
              <a:extLst>
                <a:ext uri="{FF2B5EF4-FFF2-40B4-BE49-F238E27FC236}">
                  <a16:creationId xmlns:a16="http://schemas.microsoft.com/office/drawing/2014/main" id="{57C60F16-A5D9-40DD-B6F7-D3E6C9DFA0BA}"/>
                </a:ext>
              </a:extLst>
            </p:cNvPr>
            <p:cNvSpPr txBox="1"/>
            <p:nvPr/>
          </p:nvSpPr>
          <p:spPr>
            <a:xfrm rot="16200000">
              <a:off x="1376263" y="3017206"/>
              <a:ext cx="1628972" cy="369332"/>
            </a:xfrm>
            <a:prstGeom prst="rect">
              <a:avLst/>
            </a:prstGeom>
            <a:noFill/>
          </p:spPr>
          <p:txBody>
            <a:bodyPr wrap="none" rtlCol="0">
              <a:spAutoFit/>
            </a:bodyPr>
            <a:lstStyle/>
            <a:p>
              <a:r>
                <a:rPr lang="en-US" dirty="0"/>
                <a:t>Force (Stress)</a:t>
              </a:r>
            </a:p>
          </p:txBody>
        </p:sp>
        <p:cxnSp>
          <p:nvCxnSpPr>
            <p:cNvPr id="19" name="Straight Arrow Connector 18">
              <a:extLst>
                <a:ext uri="{FF2B5EF4-FFF2-40B4-BE49-F238E27FC236}">
                  <a16:creationId xmlns:a16="http://schemas.microsoft.com/office/drawing/2014/main" id="{B7FCE8E8-3D78-4D86-8C5C-9874F8AC35CB}"/>
                </a:ext>
              </a:extLst>
            </p:cNvPr>
            <p:cNvCxnSpPr>
              <a:cxnSpLocks/>
              <a:stCxn id="20" idx="2"/>
              <a:endCxn id="16" idx="22"/>
            </p:cNvCxnSpPr>
            <p:nvPr/>
          </p:nvCxnSpPr>
          <p:spPr>
            <a:xfrm>
              <a:off x="3495470" y="2455025"/>
              <a:ext cx="274225" cy="3240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3EBB966-507A-4810-BC7F-C652C8C426E9}"/>
                    </a:ext>
                  </a:extLst>
                </p:cNvPr>
                <p:cNvSpPr txBox="1"/>
                <p:nvPr/>
              </p:nvSpPr>
              <p:spPr>
                <a:xfrm>
                  <a:off x="2875179" y="1716361"/>
                  <a:ext cx="1240582" cy="738664"/>
                </a:xfrm>
                <a:prstGeom prst="rect">
                  <a:avLst/>
                </a:prstGeom>
                <a:noFill/>
              </p:spPr>
              <p:txBody>
                <a:bodyPr wrap="square" rtlCol="0">
                  <a:spAutoFit/>
                </a:bodyPr>
                <a:lstStyle/>
                <a:p>
                  <a:r>
                    <a:rPr lang="en-US" sz="1400" dirty="0"/>
                    <a:t>Hardening nonlinearity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3</m:t>
                          </m:r>
                        </m:sub>
                      </m:sSub>
                      <m:r>
                        <a:rPr lang="en-US" sz="1400" b="0" i="1" smtClean="0">
                          <a:latin typeface="Cambria Math" panose="02040503050406030204" pitchFamily="18" charset="0"/>
                        </a:rPr>
                        <m:t>&gt;0</m:t>
                      </m:r>
                    </m:oMath>
                  </a14:m>
                  <a:endParaRPr lang="en-US" sz="1400" dirty="0"/>
                </a:p>
              </p:txBody>
            </p:sp>
          </mc:Choice>
          <mc:Fallback xmlns="">
            <p:sp>
              <p:nvSpPr>
                <p:cNvPr id="20" name="TextBox 19">
                  <a:extLst>
                    <a:ext uri="{FF2B5EF4-FFF2-40B4-BE49-F238E27FC236}">
                      <a16:creationId xmlns:a16="http://schemas.microsoft.com/office/drawing/2014/main" id="{D3EBB966-507A-4810-BC7F-C652C8C426E9}"/>
                    </a:ext>
                  </a:extLst>
                </p:cNvPr>
                <p:cNvSpPr txBox="1">
                  <a:spLocks noRot="1" noChangeAspect="1" noMove="1" noResize="1" noEditPoints="1" noAdjustHandles="1" noChangeArrowheads="1" noChangeShapeType="1" noTextEdit="1"/>
                </p:cNvSpPr>
                <p:nvPr/>
              </p:nvSpPr>
              <p:spPr>
                <a:xfrm>
                  <a:off x="2875179" y="1716361"/>
                  <a:ext cx="1240582" cy="738664"/>
                </a:xfrm>
                <a:prstGeom prst="rect">
                  <a:avLst/>
                </a:prstGeom>
                <a:blipFill>
                  <a:blip r:embed="rId2"/>
                  <a:stretch>
                    <a:fillRect l="-1471" t="-1639"/>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2A5C245A-1407-4B2E-B6D3-361A9FE067A1}"/>
                </a:ext>
              </a:extLst>
            </p:cNvPr>
            <p:cNvCxnSpPr>
              <a:cxnSpLocks/>
              <a:stCxn id="23" idx="0"/>
              <a:endCxn id="14" idx="21"/>
            </p:cNvCxnSpPr>
            <p:nvPr/>
          </p:nvCxnSpPr>
          <p:spPr>
            <a:xfrm flipH="1" flipV="1">
              <a:off x="4584173" y="3066068"/>
              <a:ext cx="88255" cy="3943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B488DA3-B8AF-4829-B79D-A95C0C0E4CAC}"/>
                    </a:ext>
                  </a:extLst>
                </p:cNvPr>
                <p:cNvSpPr txBox="1"/>
                <p:nvPr/>
              </p:nvSpPr>
              <p:spPr>
                <a:xfrm>
                  <a:off x="3912862" y="3460376"/>
                  <a:ext cx="1519131" cy="738664"/>
                </a:xfrm>
                <a:prstGeom prst="rect">
                  <a:avLst/>
                </a:prstGeom>
                <a:noFill/>
              </p:spPr>
              <p:txBody>
                <a:bodyPr wrap="square" rtlCol="0">
                  <a:spAutoFit/>
                </a:bodyPr>
                <a:lstStyle/>
                <a:p>
                  <a:r>
                    <a:rPr lang="en-US" sz="1400" dirty="0"/>
                    <a:t>Softening nonlinearity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3</m:t>
                          </m:r>
                        </m:sub>
                      </m:sSub>
                      <m:r>
                        <a:rPr lang="en-US" sz="1400" b="0" i="1" smtClean="0">
                          <a:latin typeface="Cambria Math" panose="02040503050406030204" pitchFamily="18" charset="0"/>
                        </a:rPr>
                        <m:t>&gt;0</m:t>
                      </m:r>
                    </m:oMath>
                  </a14:m>
                  <a:endParaRPr lang="en-US" sz="1400" dirty="0"/>
                </a:p>
              </p:txBody>
            </p:sp>
          </mc:Choice>
          <mc:Fallback xmlns="">
            <p:sp>
              <p:nvSpPr>
                <p:cNvPr id="23" name="TextBox 22">
                  <a:extLst>
                    <a:ext uri="{FF2B5EF4-FFF2-40B4-BE49-F238E27FC236}">
                      <a16:creationId xmlns:a16="http://schemas.microsoft.com/office/drawing/2014/main" id="{DB488DA3-B8AF-4829-B79D-A95C0C0E4CAC}"/>
                    </a:ext>
                  </a:extLst>
                </p:cNvPr>
                <p:cNvSpPr txBox="1">
                  <a:spLocks noRot="1" noChangeAspect="1" noMove="1" noResize="1" noEditPoints="1" noAdjustHandles="1" noChangeArrowheads="1" noChangeShapeType="1" noTextEdit="1"/>
                </p:cNvSpPr>
                <p:nvPr/>
              </p:nvSpPr>
              <p:spPr>
                <a:xfrm>
                  <a:off x="3912862" y="3460376"/>
                  <a:ext cx="1519131" cy="738664"/>
                </a:xfrm>
                <a:prstGeom prst="rect">
                  <a:avLst/>
                </a:prstGeom>
                <a:blipFill>
                  <a:blip r:embed="rId3"/>
                  <a:stretch>
                    <a:fillRect l="-1200" t="-1639"/>
                  </a:stretch>
                </a:blipFill>
              </p:spPr>
              <p:txBody>
                <a:bodyPr/>
                <a:lstStyle/>
                <a:p>
                  <a:r>
                    <a:rPr lang="en-US">
                      <a:noFill/>
                    </a:rPr>
                    <a:t> </a:t>
                  </a:r>
                </a:p>
              </p:txBody>
            </p:sp>
          </mc:Fallback>
        </mc:AlternateContent>
      </p:grpSp>
      <p:grpSp>
        <p:nvGrpSpPr>
          <p:cNvPr id="39" name="Group 38">
            <a:extLst>
              <a:ext uri="{FF2B5EF4-FFF2-40B4-BE49-F238E27FC236}">
                <a16:creationId xmlns:a16="http://schemas.microsoft.com/office/drawing/2014/main" id="{0DE9FC36-FF03-411C-AD5B-DD3C4269F6E3}"/>
              </a:ext>
            </a:extLst>
          </p:cNvPr>
          <p:cNvGrpSpPr/>
          <p:nvPr/>
        </p:nvGrpSpPr>
        <p:grpSpPr>
          <a:xfrm>
            <a:off x="4936643" y="976383"/>
            <a:ext cx="6258458" cy="4696362"/>
            <a:chOff x="4936643" y="1388764"/>
            <a:chExt cx="6258458" cy="4696362"/>
          </a:xfrm>
        </p:grpSpPr>
        <p:grpSp>
          <p:nvGrpSpPr>
            <p:cNvPr id="37" name="Group 36">
              <a:extLst>
                <a:ext uri="{FF2B5EF4-FFF2-40B4-BE49-F238E27FC236}">
                  <a16:creationId xmlns:a16="http://schemas.microsoft.com/office/drawing/2014/main" id="{B29D238E-E18D-46ED-A756-81BF6C527E98}"/>
                </a:ext>
              </a:extLst>
            </p:cNvPr>
            <p:cNvGrpSpPr/>
            <p:nvPr/>
          </p:nvGrpSpPr>
          <p:grpSpPr>
            <a:xfrm>
              <a:off x="4936643" y="1388764"/>
              <a:ext cx="6258458" cy="4696362"/>
              <a:chOff x="4936643" y="1388764"/>
              <a:chExt cx="6258458" cy="4696362"/>
            </a:xfrm>
          </p:grpSpPr>
          <p:pic>
            <p:nvPicPr>
              <p:cNvPr id="34" name="Picture 33">
                <a:extLst>
                  <a:ext uri="{FF2B5EF4-FFF2-40B4-BE49-F238E27FC236}">
                    <a16:creationId xmlns:a16="http://schemas.microsoft.com/office/drawing/2014/main" id="{D22A4008-F192-4231-9C40-7A10F57E45BB}"/>
                  </a:ext>
                </a:extLst>
              </p:cNvPr>
              <p:cNvPicPr>
                <a:picLocks noChangeAspect="1"/>
              </p:cNvPicPr>
              <p:nvPr/>
            </p:nvPicPr>
            <p:blipFill>
              <a:blip r:embed="rId4"/>
              <a:stretch>
                <a:fillRect/>
              </a:stretch>
            </p:blipFill>
            <p:spPr>
              <a:xfrm>
                <a:off x="4936643" y="1388764"/>
                <a:ext cx="6258458" cy="1865052"/>
              </a:xfrm>
              <a:prstGeom prst="rect">
                <a:avLst/>
              </a:prstGeom>
            </p:spPr>
          </p:pic>
          <p:pic>
            <p:nvPicPr>
              <p:cNvPr id="36" name="Picture 35">
                <a:extLst>
                  <a:ext uri="{FF2B5EF4-FFF2-40B4-BE49-F238E27FC236}">
                    <a16:creationId xmlns:a16="http://schemas.microsoft.com/office/drawing/2014/main" id="{4E9DEF11-DB38-42BB-8194-2E65D9889653}"/>
                  </a:ext>
                </a:extLst>
              </p:cNvPr>
              <p:cNvPicPr>
                <a:picLocks noChangeAspect="1"/>
              </p:cNvPicPr>
              <p:nvPr/>
            </p:nvPicPr>
            <p:blipFill>
              <a:blip r:embed="rId5"/>
              <a:stretch>
                <a:fillRect/>
              </a:stretch>
            </p:blipFill>
            <p:spPr>
              <a:xfrm>
                <a:off x="4936643" y="3458598"/>
                <a:ext cx="6227288" cy="2626528"/>
              </a:xfrm>
              <a:prstGeom prst="rect">
                <a:avLst/>
              </a:prstGeom>
            </p:spPr>
          </p:pic>
        </p:grpSp>
        <p:sp>
          <p:nvSpPr>
            <p:cNvPr id="38" name="TextBox 37">
              <a:extLst>
                <a:ext uri="{FF2B5EF4-FFF2-40B4-BE49-F238E27FC236}">
                  <a16:creationId xmlns:a16="http://schemas.microsoft.com/office/drawing/2014/main" id="{CCE06E69-0B94-4626-82BF-69FF7B8AB52A}"/>
                </a:ext>
              </a:extLst>
            </p:cNvPr>
            <p:cNvSpPr txBox="1"/>
            <p:nvPr/>
          </p:nvSpPr>
          <p:spPr>
            <a:xfrm>
              <a:off x="5145741" y="3096416"/>
              <a:ext cx="502023" cy="369332"/>
            </a:xfrm>
            <a:prstGeom prst="rect">
              <a:avLst/>
            </a:prstGeom>
            <a:noFill/>
          </p:spPr>
          <p:txBody>
            <a:bodyPr wrap="square" rtlCol="0">
              <a:spAutoFit/>
            </a:bodyPr>
            <a:lstStyle/>
            <a:p>
              <a:r>
                <a:rPr lang="en-US" dirty="0"/>
                <a:t>…</a:t>
              </a:r>
            </a:p>
          </p:txBody>
        </p:sp>
      </p:grpSp>
      <p:sp>
        <p:nvSpPr>
          <p:cNvPr id="40" name="TextBox 39">
            <a:extLst>
              <a:ext uri="{FF2B5EF4-FFF2-40B4-BE49-F238E27FC236}">
                <a16:creationId xmlns:a16="http://schemas.microsoft.com/office/drawing/2014/main" id="{A30F6285-AB83-4EF3-8068-5BFE8CD2D648}"/>
              </a:ext>
            </a:extLst>
          </p:cNvPr>
          <p:cNvSpPr txBox="1"/>
          <p:nvPr/>
        </p:nvSpPr>
        <p:spPr>
          <a:xfrm>
            <a:off x="762000" y="5834251"/>
            <a:ext cx="10676965" cy="646331"/>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marL="285750" indent="-285750">
              <a:buFont typeface="Arial" panose="020B0604020202020204" pitchFamily="34" charset="0"/>
              <a:buChar char="•"/>
              <a:defRPr b="0"/>
            </a:lvl1pPr>
          </a:lstStyle>
          <a:p>
            <a:pPr marL="0" indent="0">
              <a:buNone/>
            </a:pPr>
            <a:r>
              <a:rPr lang="en-US" dirty="0"/>
              <a:t>The softening nonlinearity wreaks havoc!  This is very similar to </a:t>
            </a:r>
            <a:r>
              <a:rPr lang="en-US" b="1" dirty="0"/>
              <a:t>material failure, negative hardening, or some rate-dependenc</a:t>
            </a:r>
            <a:r>
              <a:rPr lang="en-US" dirty="0"/>
              <a:t>e schemes in complex constitutive models in SIERRA/SM.</a:t>
            </a:r>
          </a:p>
        </p:txBody>
      </p:sp>
    </p:spTree>
    <p:extLst>
      <p:ext uri="{BB962C8B-B14F-4D97-AF65-F5344CB8AC3E}">
        <p14:creationId xmlns:p14="http://schemas.microsoft.com/office/powerpoint/2010/main" val="97350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45C2B-2113-49C7-A210-7E420494EA1D}"/>
              </a:ext>
            </a:extLst>
          </p:cNvPr>
          <p:cNvSpPr>
            <a:spLocks noGrp="1"/>
          </p:cNvSpPr>
          <p:nvPr>
            <p:ph type="title"/>
          </p:nvPr>
        </p:nvSpPr>
        <p:spPr/>
        <p:txBody>
          <a:bodyPr/>
          <a:lstStyle/>
          <a:p>
            <a:r>
              <a:rPr lang="en-US" dirty="0"/>
              <a:t>A quick look at solver tolerances in SIERRA/SM</a:t>
            </a:r>
          </a:p>
        </p:txBody>
      </p:sp>
      <p:sp>
        <p:nvSpPr>
          <p:cNvPr id="4" name="Slide Number Placeholder 3">
            <a:extLst>
              <a:ext uri="{FF2B5EF4-FFF2-40B4-BE49-F238E27FC236}">
                <a16:creationId xmlns:a16="http://schemas.microsoft.com/office/drawing/2014/main" id="{6D72D129-7BF6-43FA-A7BB-D8CDE2388CDF}"/>
              </a:ext>
            </a:extLst>
          </p:cNvPr>
          <p:cNvSpPr>
            <a:spLocks noGrp="1"/>
          </p:cNvSpPr>
          <p:nvPr>
            <p:ph type="sldNum" sz="quarter" idx="4"/>
          </p:nvPr>
        </p:nvSpPr>
        <p:spPr/>
        <p:txBody>
          <a:bodyPr/>
          <a:lstStyle/>
          <a:p>
            <a:pPr algn="ctr"/>
            <a:fld id="{F6B149FD-26F7-3645-B4E7-BA8B8CC5EEA8}" type="slidenum">
              <a:rPr lang="en-US" smtClean="0"/>
              <a:pPr algn="ctr"/>
              <a:t>52</a:t>
            </a:fld>
            <a:endParaRPr lang="en-US" dirty="0"/>
          </a:p>
        </p:txBody>
      </p:sp>
      <p:sp>
        <p:nvSpPr>
          <p:cNvPr id="5" name="Rectangle 4">
            <a:extLst>
              <a:ext uri="{FF2B5EF4-FFF2-40B4-BE49-F238E27FC236}">
                <a16:creationId xmlns:a16="http://schemas.microsoft.com/office/drawing/2014/main" id="{D34139D6-A7B0-453D-8DF2-9EE9279E3B3D}"/>
              </a:ext>
            </a:extLst>
          </p:cNvPr>
          <p:cNvSpPr/>
          <p:nvPr/>
        </p:nvSpPr>
        <p:spPr>
          <a:xfrm>
            <a:off x="1012953" y="4414795"/>
            <a:ext cx="4831976" cy="156966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p>
            <a:r>
              <a:rPr lang="en-US" sz="1000" dirty="0">
                <a:solidFill>
                  <a:schemeClr val="tx1"/>
                </a:solidFill>
                <a:latin typeface="Courier New" panose="02070309020205020404" pitchFamily="49" charset="0"/>
              </a:rPr>
              <a:t>begin adagio region &lt;</a:t>
            </a:r>
            <a:r>
              <a:rPr lang="en-US" sz="1000" dirty="0" err="1">
                <a:solidFill>
                  <a:schemeClr val="tx1"/>
                </a:solidFill>
                <a:latin typeface="Courier New" panose="02070309020205020404" pitchFamily="49" charset="0"/>
              </a:rPr>
              <a:t>region_name</a:t>
            </a:r>
            <a:r>
              <a:rPr lang="en-US" sz="1000" dirty="0">
                <a:solidFill>
                  <a:schemeClr val="tx1"/>
                </a:solidFill>
                <a:latin typeface="Courier New" panose="02070309020205020404" pitchFamily="49" charset="0"/>
              </a:rPr>
              <a:t>&gt;</a:t>
            </a:r>
          </a:p>
          <a:p>
            <a:r>
              <a:rPr lang="en-US" sz="1000" dirty="0">
                <a:solidFill>
                  <a:schemeClr val="tx1"/>
                </a:solidFill>
                <a:latin typeface="Courier New" panose="02070309020205020404" pitchFamily="49" charset="0"/>
              </a:rPr>
              <a:t>  begin solver</a:t>
            </a:r>
          </a:p>
          <a:p>
            <a:r>
              <a:rPr lang="en-US" sz="1000" dirty="0">
                <a:solidFill>
                  <a:schemeClr val="tx1"/>
                </a:solidFill>
                <a:latin typeface="Courier New" panose="02070309020205020404" pitchFamily="49" charset="0"/>
              </a:rPr>
              <a:t>    begin cg</a:t>
            </a:r>
          </a:p>
          <a:p>
            <a:r>
              <a:rPr lang="en-US" sz="1000" dirty="0">
                <a:solidFill>
                  <a:schemeClr val="tx1"/>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target residual = &lt;real&gt;</a:t>
            </a:r>
          </a:p>
          <a:p>
            <a:r>
              <a:rPr lang="en-US" sz="1000" dirty="0">
                <a:solidFill>
                  <a:schemeClr val="tx1"/>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target relative residual = &lt;real&gt;</a:t>
            </a:r>
          </a:p>
          <a:p>
            <a:r>
              <a:rPr lang="en-US" sz="1000" dirty="0">
                <a:solidFill>
                  <a:schemeClr val="tx1"/>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reference = &lt;</a:t>
            </a:r>
            <a:r>
              <a:rPr lang="en-US" sz="1000" dirty="0" err="1">
                <a:solidFill>
                  <a:schemeClr val="tx1"/>
                </a:solidFill>
                <a:highlight>
                  <a:srgbClr val="FFFF00"/>
                </a:highlight>
                <a:latin typeface="Courier New" panose="02070309020205020404" pitchFamily="49" charset="0"/>
              </a:rPr>
              <a:t>external|internal|belytschko</a:t>
            </a:r>
            <a:r>
              <a:rPr lang="en-US" sz="1000" dirty="0">
                <a:solidFill>
                  <a:schemeClr val="tx1"/>
                </a:solidFill>
                <a:highlight>
                  <a:srgbClr val="FFFF00"/>
                </a:highlight>
                <a:latin typeface="Courier New" panose="02070309020205020404" pitchFamily="49" charset="0"/>
              </a:rPr>
              <a:t>&gt;(external)</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F3C021F-358E-41FE-9C41-AEE0827D72B0}"/>
                  </a:ext>
                </a:extLst>
              </p:cNvPr>
              <p:cNvSpPr txBox="1"/>
              <p:nvPr/>
            </p:nvSpPr>
            <p:spPr>
              <a:xfrm>
                <a:off x="761999" y="1154266"/>
                <a:ext cx="9906001" cy="2769989"/>
              </a:xfrm>
              <a:prstGeom prst="rect">
                <a:avLst/>
              </a:prstGeom>
              <a:noFill/>
            </p:spPr>
            <p:txBody>
              <a:bodyPr wrap="square" rtlCol="0">
                <a:spAutoFit/>
              </a:bodyPr>
              <a:lstStyle/>
              <a:p>
                <a:pPr>
                  <a:spcAft>
                    <a:spcPts val="600"/>
                  </a:spcAft>
                </a:pPr>
                <a:r>
                  <a:rPr lang="en-US" dirty="0"/>
                  <a:t>Solution acceptance is controlled by two </a:t>
                </a:r>
                <a:r>
                  <a:rPr lang="en-US" dirty="0">
                    <a:solidFill>
                      <a:srgbClr val="0070C0"/>
                    </a:solidFill>
                  </a:rPr>
                  <a:t>residual tolerance</a:t>
                </a:r>
                <a:r>
                  <a:rPr lang="en-US" dirty="0"/>
                  <a:t> metrics</a:t>
                </a:r>
              </a:p>
              <a:p>
                <a:pPr marL="285750" indent="-285750">
                  <a:spcAft>
                    <a:spcPts val="600"/>
                  </a:spcAft>
                  <a:buFont typeface="Arial" panose="020B0604020202020204" pitchFamily="34" charset="0"/>
                  <a:buChar char="•"/>
                </a:pPr>
                <a:r>
                  <a:rPr lang="en-US" b="1" dirty="0"/>
                  <a:t>Residual</a:t>
                </a:r>
                <a:r>
                  <a:rPr lang="en-US" dirty="0"/>
                  <a:t>: L2 norm of the nodal residual field</a:t>
                </a:r>
                <a:endParaRPr lang="en-US" dirty="0">
                  <a:latin typeface="Courier New" panose="02070309020205020404" pitchFamily="49" charset="0"/>
                  <a:cs typeface="Courier New" panose="02070309020205020404" pitchFamily="49" charset="0"/>
                </a:endParaRPr>
              </a:p>
              <a:p>
                <a:pPr marL="285750" indent="-285750">
                  <a:spcAft>
                    <a:spcPts val="600"/>
                  </a:spcAft>
                  <a:buFont typeface="Arial" panose="020B0604020202020204" pitchFamily="34" charset="0"/>
                  <a:buChar char="•"/>
                </a:pPr>
                <a:r>
                  <a:rPr lang="en-US" b="1" dirty="0"/>
                  <a:t>Relative Residual</a:t>
                </a:r>
                <a:r>
                  <a:rPr lang="en-US" dirty="0"/>
                  <a:t> = Residual normalized by some measure of force (“reference” force)</a:t>
                </a:r>
              </a:p>
              <a:p>
                <a:pPr>
                  <a:spcAft>
                    <a:spcPts val="600"/>
                  </a:spcAft>
                </a:pPr>
                <a:r>
                  <a:rPr lang="en-US" dirty="0"/>
                  <a:t>The </a:t>
                </a:r>
                <a:r>
                  <a:rPr lang="en-US" dirty="0">
                    <a:solidFill>
                      <a:srgbClr val="0070C0"/>
                    </a:solidFill>
                  </a:rPr>
                  <a:t>reference force </a:t>
                </a:r>
                <a:r>
                  <a:rPr lang="en-US" dirty="0"/>
                  <a:t>is typically one of:</a:t>
                </a:r>
              </a:p>
              <a:p>
                <a:pPr marL="285750" indent="-285750">
                  <a:spcAft>
                    <a:spcPts val="600"/>
                  </a:spcAft>
                  <a:buFont typeface="Arial" panose="020B0604020202020204" pitchFamily="34" charset="0"/>
                  <a:buChar char="•"/>
                </a:pPr>
                <a:r>
                  <a:rPr lang="en-US" b="1" dirty="0"/>
                  <a:t>External</a:t>
                </a:r>
                <a:r>
                  <a:rPr lang="en-US" dirty="0"/>
                  <a:t>: L2 norm of the externally-applied force vector (or boundary reaction forces)</a:t>
                </a:r>
              </a:p>
              <a:p>
                <a:pPr marL="285750" indent="-285750">
                  <a:spcAft>
                    <a:spcPts val="600"/>
                  </a:spcAft>
                  <a:buFont typeface="Arial" panose="020B0604020202020204" pitchFamily="34" charset="0"/>
                  <a:buChar char="•"/>
                </a:pPr>
                <a:r>
                  <a:rPr lang="en-US" b="1" dirty="0"/>
                  <a:t>Internal</a:t>
                </a:r>
                <a:r>
                  <a:rPr lang="en-US" dirty="0"/>
                  <a:t>: L2 norm of the internal force vector (useful for thermally-loaded structure, e.g. bi-material strip)</a:t>
                </a:r>
              </a:p>
              <a:p>
                <a:pPr marL="285750" indent="-285750">
                  <a:spcAft>
                    <a:spcPts val="600"/>
                  </a:spcAft>
                  <a:buFont typeface="Arial" panose="020B0604020202020204" pitchFamily="34" charset="0"/>
                  <a:buChar char="•"/>
                </a:pPr>
                <a:r>
                  <a:rPr lang="en-US" b="1" dirty="0" err="1"/>
                  <a:t>Belytschko</a:t>
                </a:r>
                <a:r>
                  <a:rPr lang="en-US" dirty="0"/>
                  <a:t>: max(</a:t>
                </a:r>
                <a14:m>
                  <m:oMath xmlns:m="http://schemas.openxmlformats.org/officeDocument/2006/math">
                    <m:d>
                      <m:dPr>
                        <m:begChr m:val="‖"/>
                        <m:endChr m:val="‖"/>
                        <m:ctrlPr>
                          <a:rPr lang="en-US" i="1" dirty="0">
                            <a:latin typeface="Cambria Math" panose="02040503050406030204" pitchFamily="18" charset="0"/>
                          </a:rPr>
                        </m:ctrlPr>
                      </m:dPr>
                      <m:e>
                        <m:sSub>
                          <m:sSubPr>
                            <m:ctrlPr>
                              <a:rPr lang="en-US" i="1" dirty="0" smtClean="0">
                                <a:latin typeface="Cambria Math" panose="02040503050406030204" pitchFamily="18" charset="0"/>
                              </a:rPr>
                            </m:ctrlPr>
                          </m:sSubPr>
                          <m:e>
                            <m:r>
                              <a:rPr lang="en-US" b="1" i="1" dirty="0">
                                <a:latin typeface="Cambria Math" panose="02040503050406030204" pitchFamily="18" charset="0"/>
                              </a:rPr>
                              <m:t>𝒇</m:t>
                            </m:r>
                          </m:e>
                          <m:sub>
                            <m:r>
                              <a:rPr lang="en-US" b="0" i="1" dirty="0" smtClean="0">
                                <a:latin typeface="Cambria Math" panose="02040503050406030204" pitchFamily="18" charset="0"/>
                              </a:rPr>
                              <m:t>𝑒𝑥𝑡</m:t>
                            </m:r>
                          </m:sub>
                        </m:sSub>
                      </m:e>
                    </m:d>
                  </m:oMath>
                </a14:m>
                <a:r>
                  <a:rPr lang="en-US" dirty="0"/>
                  <a:t>, </a:t>
                </a:r>
                <a14:m>
                  <m:oMath xmlns:m="http://schemas.openxmlformats.org/officeDocument/2006/math">
                    <m:d>
                      <m:dPr>
                        <m:begChr m:val="‖"/>
                        <m:endChr m:val="‖"/>
                        <m:ctrlPr>
                          <a:rPr lang="en-US" i="1" dirty="0">
                            <a:latin typeface="Cambria Math" panose="02040503050406030204" pitchFamily="18" charset="0"/>
                          </a:rPr>
                        </m:ctrlPr>
                      </m:dPr>
                      <m:e>
                        <m:sSub>
                          <m:sSubPr>
                            <m:ctrlPr>
                              <a:rPr lang="en-US" i="1" dirty="0" smtClean="0">
                                <a:latin typeface="Cambria Math" panose="02040503050406030204" pitchFamily="18" charset="0"/>
                              </a:rPr>
                            </m:ctrlPr>
                          </m:sSubPr>
                          <m:e>
                            <m:r>
                              <a:rPr lang="en-US" b="1" i="1" dirty="0">
                                <a:latin typeface="Cambria Math" panose="02040503050406030204" pitchFamily="18" charset="0"/>
                              </a:rPr>
                              <m:t>𝒇</m:t>
                            </m:r>
                          </m:e>
                          <m:sub>
                            <m:r>
                              <a:rPr lang="en-US" b="0" i="1" dirty="0" smtClean="0">
                                <a:latin typeface="Cambria Math" panose="02040503050406030204" pitchFamily="18" charset="0"/>
                              </a:rPr>
                              <m:t>𝑟𝑒𝑎𝑐𝑡</m:t>
                            </m:r>
                          </m:sub>
                        </m:sSub>
                      </m:e>
                    </m:d>
                  </m:oMath>
                </a14:m>
                <a:r>
                  <a:rPr lang="en-US" dirty="0"/>
                  <a:t>,</a:t>
                </a:r>
                <a14:m>
                  <m:oMath xmlns:m="http://schemas.openxmlformats.org/officeDocument/2006/math">
                    <m:d>
                      <m:dPr>
                        <m:begChr m:val="‖"/>
                        <m:endChr m:val="‖"/>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a:rPr lang="en-US" i="1" dirty="0">
                                <a:latin typeface="Cambria Math" panose="02040503050406030204" pitchFamily="18" charset="0"/>
                              </a:rPr>
                              <m:t>𝑖𝑛</m:t>
                            </m:r>
                            <m:r>
                              <a:rPr lang="en-US" b="0" i="1" dirty="0" smtClean="0">
                                <a:latin typeface="Cambria Math" panose="02040503050406030204" pitchFamily="18" charset="0"/>
                              </a:rPr>
                              <m:t>𝑡</m:t>
                            </m:r>
                          </m:sub>
                        </m:sSub>
                      </m:e>
                    </m:d>
                  </m:oMath>
                </a14:m>
                <a:r>
                  <a:rPr lang="en-US" dirty="0"/>
                  <a:t>, </a:t>
                </a:r>
                <a14:m>
                  <m:oMath xmlns:m="http://schemas.openxmlformats.org/officeDocument/2006/math">
                    <m:d>
                      <m:dPr>
                        <m:begChr m:val="‖"/>
                        <m:endChr m:val="‖"/>
                        <m:ctrlPr>
                          <a:rPr lang="en-US" i="1" dirty="0" smtClean="0">
                            <a:latin typeface="Cambria Math" panose="02040503050406030204" pitchFamily="18" charset="0"/>
                          </a:rPr>
                        </m:ctrlPr>
                      </m:dPr>
                      <m:e>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a:rPr lang="en-US" i="1" dirty="0">
                                <a:latin typeface="Cambria Math" panose="02040503050406030204" pitchFamily="18" charset="0"/>
                              </a:rPr>
                              <m:t>𝑖𝑛𝑒𝑟𝑡𝑖𝑎𝑙</m:t>
                            </m:r>
                          </m:sub>
                        </m:sSub>
                      </m:e>
                    </m:d>
                  </m:oMath>
                </a14:m>
                <a:r>
                  <a:rPr lang="en-US" dirty="0"/>
                  <a:t>)</a:t>
                </a:r>
                <a:endParaRPr lang="en-US" b="1" dirty="0"/>
              </a:p>
            </p:txBody>
          </p:sp>
        </mc:Choice>
        <mc:Fallback xmlns="">
          <p:sp>
            <p:nvSpPr>
              <p:cNvPr id="7" name="TextBox 6">
                <a:extLst>
                  <a:ext uri="{FF2B5EF4-FFF2-40B4-BE49-F238E27FC236}">
                    <a16:creationId xmlns:a16="http://schemas.microsoft.com/office/drawing/2014/main" id="{3F3C021F-358E-41FE-9C41-AEE0827D72B0}"/>
                  </a:ext>
                </a:extLst>
              </p:cNvPr>
              <p:cNvSpPr txBox="1">
                <a:spLocks noRot="1" noChangeAspect="1" noMove="1" noResize="1" noEditPoints="1" noAdjustHandles="1" noChangeArrowheads="1" noChangeShapeType="1" noTextEdit="1"/>
              </p:cNvSpPr>
              <p:nvPr/>
            </p:nvSpPr>
            <p:spPr>
              <a:xfrm>
                <a:off x="761999" y="1154266"/>
                <a:ext cx="9906001" cy="2769989"/>
              </a:xfrm>
              <a:prstGeom prst="rect">
                <a:avLst/>
              </a:prstGeom>
              <a:blipFill>
                <a:blip r:embed="rId2"/>
                <a:stretch>
                  <a:fillRect l="-492" t="-1099" r="-492" b="-2418"/>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B73E806D-6656-4669-BD26-F1F5E578EBA4}"/>
              </a:ext>
            </a:extLst>
          </p:cNvPr>
          <p:cNvSpPr txBox="1"/>
          <p:nvPr/>
        </p:nvSpPr>
        <p:spPr>
          <a:xfrm>
            <a:off x="6273123" y="4417848"/>
            <a:ext cx="5611185" cy="1477328"/>
          </a:xfrm>
          <a:prstGeom prst="rect">
            <a:avLst/>
          </a:prstGeom>
          <a:solidFill>
            <a:schemeClr val="bg1"/>
          </a:solidFill>
          <a:ln w="28575">
            <a:solidFill>
              <a:schemeClr val="accent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en-US"/>
            </a:defPPr>
          </a:lstStyle>
          <a:p>
            <a:pPr marL="285750" indent="-285750">
              <a:buFont typeface="Arial" panose="020B0604020202020204" pitchFamily="34" charset="0"/>
              <a:buChar char="•"/>
            </a:pPr>
            <a:r>
              <a:rPr lang="en-US" dirty="0"/>
              <a:t>The solution is immediately accepted when either of the </a:t>
            </a:r>
            <a:r>
              <a:rPr lang="en-US" dirty="0">
                <a:latin typeface="Courier New" panose="02070309020205020404" pitchFamily="49" charset="0"/>
                <a:cs typeface="Courier New" panose="02070309020205020404" pitchFamily="49" charset="0"/>
              </a:rPr>
              <a:t>target residual </a:t>
            </a:r>
            <a:r>
              <a:rPr lang="en-US" dirty="0"/>
              <a:t>values is reached.</a:t>
            </a:r>
          </a:p>
          <a:p>
            <a:pPr marL="285750" indent="-285750">
              <a:buFont typeface="Arial" panose="020B0604020202020204" pitchFamily="34" charset="0"/>
              <a:buChar char="•"/>
            </a:pPr>
            <a:r>
              <a:rPr lang="en-US" dirty="0" err="1">
                <a:latin typeface="Courier New" panose="02070309020205020404" pitchFamily="49" charset="0"/>
                <a:cs typeface="Courier New" panose="02070309020205020404" pitchFamily="49" charset="0"/>
              </a:rPr>
              <a:t>Belytschko</a:t>
            </a:r>
            <a:r>
              <a:rPr lang="en-US" dirty="0"/>
              <a:t> reference is a safe alternative to the default External and is recommended.</a:t>
            </a:r>
          </a:p>
        </p:txBody>
      </p:sp>
    </p:spTree>
    <p:extLst>
      <p:ext uri="{BB962C8B-B14F-4D97-AF65-F5344CB8AC3E}">
        <p14:creationId xmlns:p14="http://schemas.microsoft.com/office/powerpoint/2010/main" val="400059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6C480A-75E6-4F8A-8925-0051562AFC40}"/>
              </a:ext>
            </a:extLst>
          </p:cNvPr>
          <p:cNvPicPr>
            <a:picLocks noChangeAspect="1"/>
          </p:cNvPicPr>
          <p:nvPr/>
        </p:nvPicPr>
        <p:blipFill>
          <a:blip r:embed="rId2" cstate="print">
            <a:alphaModFix amt="10000"/>
            <a:extLst>
              <a:ext uri="{28A0092B-C50C-407E-A947-70E740481C1C}">
                <a14:useLocalDpi xmlns:a14="http://schemas.microsoft.com/office/drawing/2010/main" val="0"/>
              </a:ext>
            </a:extLst>
          </a:blip>
          <a:stretch>
            <a:fillRect/>
          </a:stretch>
        </p:blipFill>
        <p:spPr>
          <a:xfrm>
            <a:off x="3182726" y="595451"/>
            <a:ext cx="5450030" cy="5861211"/>
          </a:xfrm>
          <a:prstGeom prst="rect">
            <a:avLst/>
          </a:prstGeom>
        </p:spPr>
      </p:pic>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Example 06: Add a simple CG solver block</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53</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678426" y="1283273"/>
            <a:ext cx="10815483" cy="5173388"/>
            <a:chOff x="575953" y="1253529"/>
            <a:chExt cx="5883215" cy="3560984"/>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Ex06: Add a conjugate gradient solver to the SIERRA input deck</a:t>
              </a:r>
            </a:p>
          </p:txBody>
        </p:sp>
      </p:grpSp>
      <p:sp>
        <p:nvSpPr>
          <p:cNvPr id="5" name="TextBox 4">
            <a:extLst>
              <a:ext uri="{FF2B5EF4-FFF2-40B4-BE49-F238E27FC236}">
                <a16:creationId xmlns:a16="http://schemas.microsoft.com/office/drawing/2014/main" id="{408D0970-7F33-4A60-9138-D6986BEC8078}"/>
              </a:ext>
            </a:extLst>
          </p:cNvPr>
          <p:cNvSpPr txBox="1"/>
          <p:nvPr/>
        </p:nvSpPr>
        <p:spPr>
          <a:xfrm>
            <a:off x="678425" y="1750143"/>
            <a:ext cx="7921169" cy="4122609"/>
          </a:xfrm>
          <a:prstGeom prst="rect">
            <a:avLst/>
          </a:prstGeom>
          <a:noFill/>
        </p:spPr>
        <p:txBody>
          <a:bodyPr wrap="square" rtlCol="0">
            <a:noAutofit/>
          </a:bodyPr>
          <a:lstStyle/>
          <a:p>
            <a:r>
              <a:rPr lang="en-US" sz="1400" dirty="0"/>
              <a:t>File: solve_2dof.i</a:t>
            </a:r>
          </a:p>
          <a:p>
            <a:endParaRPr lang="en-US" sz="1400" dirty="0"/>
          </a:p>
          <a:p>
            <a:pPr marL="342900" indent="-342900">
              <a:spcAft>
                <a:spcPts val="1200"/>
              </a:spcAft>
              <a:buFont typeface="+mj-lt"/>
              <a:buAutoNum type="arabicPeriod"/>
            </a:pPr>
            <a:r>
              <a:rPr lang="en-US" sz="1400" dirty="0"/>
              <a:t>Find the “begin solver” command block.</a:t>
            </a:r>
          </a:p>
          <a:p>
            <a:pPr marL="800100" lvl="1" indent="-342900">
              <a:spcAft>
                <a:spcPts val="1200"/>
              </a:spcAft>
              <a:buFont typeface="Arial" panose="020B0604020202020204" pitchFamily="34" charset="0"/>
              <a:buChar char="•"/>
            </a:pPr>
            <a:r>
              <a:rPr lang="en-US" sz="1400" dirty="0"/>
              <a:t>Add a “</a:t>
            </a:r>
            <a:r>
              <a:rPr lang="en-US" sz="1400" dirty="0">
                <a:latin typeface="Courier New" panose="02070309020205020404" pitchFamily="49" charset="0"/>
                <a:cs typeface="Courier New" panose="02070309020205020404" pitchFamily="49" charset="0"/>
              </a:rPr>
              <a:t>begin cg / end cg</a:t>
            </a:r>
            <a:r>
              <a:rPr lang="en-US" sz="1400" dirty="0"/>
              <a:t>” command block to the solver</a:t>
            </a:r>
          </a:p>
          <a:p>
            <a:pPr marL="800100" lvl="1" indent="-342900">
              <a:spcAft>
                <a:spcPts val="1200"/>
              </a:spcAft>
              <a:buFont typeface="Arial" panose="020B0604020202020204" pitchFamily="34" charset="0"/>
              <a:buChar char="•"/>
            </a:pPr>
            <a:r>
              <a:rPr lang="en-US" sz="1400" dirty="0"/>
              <a:t>Inside the “</a:t>
            </a:r>
            <a:r>
              <a:rPr lang="en-US" sz="1400" dirty="0">
                <a:latin typeface="Courier New" panose="02070309020205020404" pitchFamily="49" charset="0"/>
                <a:cs typeface="Courier New" panose="02070309020205020404" pitchFamily="49" charset="0"/>
              </a:rPr>
              <a:t>begin cg</a:t>
            </a:r>
            <a:r>
              <a:rPr lang="en-US" sz="1400" dirty="0"/>
              <a:t>” block, specify a “</a:t>
            </a:r>
            <a:r>
              <a:rPr lang="en-US" sz="1400" dirty="0">
                <a:latin typeface="Courier New" panose="02070309020205020404" pitchFamily="49" charset="0"/>
                <a:cs typeface="Courier New" panose="02070309020205020404" pitchFamily="49" charset="0"/>
              </a:rPr>
              <a:t>target relative residual = 1.0e-12</a:t>
            </a:r>
            <a:r>
              <a:rPr lang="en-US" sz="1400" dirty="0"/>
              <a:t>”</a:t>
            </a:r>
          </a:p>
          <a:p>
            <a:pPr marL="800100" lvl="1" indent="-342900">
              <a:spcAft>
                <a:spcPts val="1200"/>
              </a:spcAft>
              <a:buFont typeface="Arial" panose="020B0604020202020204" pitchFamily="34" charset="0"/>
              <a:buChar char="•"/>
            </a:pPr>
            <a:r>
              <a:rPr lang="en-US" sz="1400" dirty="0"/>
              <a:t>Inside the “</a:t>
            </a:r>
            <a:r>
              <a:rPr lang="en-US" sz="1400" dirty="0">
                <a:latin typeface="Courier New" panose="02070309020205020404" pitchFamily="49" charset="0"/>
                <a:cs typeface="Courier New" panose="02070309020205020404" pitchFamily="49" charset="0"/>
              </a:rPr>
              <a:t>begin cg</a:t>
            </a:r>
            <a:r>
              <a:rPr lang="en-US" sz="1400" dirty="0"/>
              <a:t>” block, specify  “</a:t>
            </a:r>
            <a:r>
              <a:rPr lang="en-US" sz="1400" dirty="0">
                <a:latin typeface="Courier New" panose="02070309020205020404" pitchFamily="49" charset="0"/>
                <a:cs typeface="Courier New" panose="02070309020205020404" pitchFamily="49" charset="0"/>
              </a:rPr>
              <a:t>iteration print = 1</a:t>
            </a:r>
            <a:r>
              <a:rPr lang="en-US" sz="1400" dirty="0"/>
              <a:t>”</a:t>
            </a:r>
          </a:p>
          <a:p>
            <a:pPr marL="342900" indent="-342900">
              <a:spcAft>
                <a:spcPts val="1200"/>
              </a:spcAft>
              <a:buFont typeface="+mj-lt"/>
              <a:buAutoNum type="arabicPeriod"/>
            </a:pPr>
            <a:r>
              <a:rPr lang="en-US" sz="1400" dirty="0"/>
              <a:t>Run adagio on the input file.  Review the solution and the log file.  (</a:t>
            </a:r>
            <a:r>
              <a:rPr lang="en-US" sz="1400" i="1" dirty="0"/>
              <a:t>Hint: use the “-o” option to save log files to different names)</a:t>
            </a:r>
            <a:endParaRPr lang="en-US" sz="1400" dirty="0"/>
          </a:p>
          <a:p>
            <a:pPr marL="800100" lvl="1" indent="-342900">
              <a:spcAft>
                <a:spcPts val="1200"/>
              </a:spcAft>
              <a:buFont typeface="Arial" panose="020B0604020202020204" pitchFamily="34" charset="0"/>
              <a:buChar char="•"/>
            </a:pPr>
            <a:r>
              <a:rPr lang="en-US" sz="1400" dirty="0"/>
              <a:t>Set “</a:t>
            </a:r>
            <a:r>
              <a:rPr lang="en-US" sz="1400" dirty="0">
                <a:latin typeface="Courier New" panose="02070309020205020404" pitchFamily="49" charset="0"/>
                <a:cs typeface="Courier New" panose="02070309020205020404" pitchFamily="49" charset="0"/>
              </a:rPr>
              <a:t>target relative residual = 1.0e-6</a:t>
            </a:r>
            <a:r>
              <a:rPr lang="en-US" sz="1400" dirty="0"/>
              <a:t>”.  Is the solution still acceptable?</a:t>
            </a:r>
          </a:p>
          <a:p>
            <a:pPr marL="800100" lvl="1" indent="-342900">
              <a:spcAft>
                <a:spcPts val="1200"/>
              </a:spcAft>
              <a:buFont typeface="Arial" panose="020B0604020202020204" pitchFamily="34" charset="0"/>
              <a:buChar char="•"/>
            </a:pPr>
            <a:r>
              <a:rPr lang="en-US" sz="1400" dirty="0"/>
              <a:t>Set “</a:t>
            </a:r>
            <a:r>
              <a:rPr lang="en-US" sz="1400" dirty="0">
                <a:latin typeface="Courier New" panose="02070309020205020404" pitchFamily="49" charset="0"/>
                <a:cs typeface="Courier New" panose="02070309020205020404" pitchFamily="49" charset="0"/>
              </a:rPr>
              <a:t>iteration print = 100</a:t>
            </a:r>
            <a:r>
              <a:rPr lang="en-US" sz="1400" dirty="0"/>
              <a:t>”.  How is the log file different?</a:t>
            </a:r>
          </a:p>
          <a:p>
            <a:pPr>
              <a:spcAft>
                <a:spcPts val="1200"/>
              </a:spcAft>
            </a:pPr>
            <a:endParaRPr lang="en-US" sz="1400" b="1" dirty="0"/>
          </a:p>
          <a:p>
            <a:pPr>
              <a:spcAft>
                <a:spcPts val="1200"/>
              </a:spcAft>
            </a:pPr>
            <a:r>
              <a:rPr lang="en-US" sz="1400" b="1" dirty="0"/>
              <a:t>Extra credit</a:t>
            </a:r>
            <a:r>
              <a:rPr lang="en-US" sz="1400" dirty="0"/>
              <a:t>: Output the “</a:t>
            </a:r>
            <a:r>
              <a:rPr lang="en-US" sz="1400" dirty="0" err="1">
                <a:latin typeface="Courier New" panose="02070309020205020404" pitchFamily="49" charset="0"/>
                <a:cs typeface="Courier New" panose="02070309020205020404" pitchFamily="49" charset="0"/>
              </a:rPr>
              <a:t>force_external</a:t>
            </a:r>
            <a:r>
              <a:rPr lang="en-US" sz="1400" dirty="0"/>
              <a:t>” nodal variable to the results file and prove that the residual reference in the log file is consistent.</a:t>
            </a:r>
          </a:p>
        </p:txBody>
      </p:sp>
      <p:sp>
        <p:nvSpPr>
          <p:cNvPr id="10" name="TextBox 9">
            <a:extLst>
              <a:ext uri="{FF2B5EF4-FFF2-40B4-BE49-F238E27FC236}">
                <a16:creationId xmlns:a16="http://schemas.microsoft.com/office/drawing/2014/main" id="{0E7D3C2C-CA07-4DF8-9201-E04C5FAD667F}"/>
              </a:ext>
            </a:extLst>
          </p:cNvPr>
          <p:cNvSpPr txBox="1"/>
          <p:nvPr/>
        </p:nvSpPr>
        <p:spPr>
          <a:xfrm>
            <a:off x="728218" y="5679613"/>
            <a:ext cx="10735563" cy="735933"/>
          </a:xfrm>
          <a:prstGeom prst="rect">
            <a:avLst/>
          </a:prstGeom>
          <a:noFill/>
        </p:spPr>
        <p:txBody>
          <a:bodyPr wrap="square" rtlCol="0">
            <a:noAutofit/>
          </a:bodyPr>
          <a:lstStyle/>
          <a:p>
            <a:pPr>
              <a:spcAft>
                <a:spcPts val="1200"/>
              </a:spcAft>
            </a:pPr>
            <a:endParaRPr lang="en-US" sz="1400" dirty="0"/>
          </a:p>
        </p:txBody>
      </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9816792F-4743-4977-A3F0-91B49217E834}"/>
                  </a:ext>
                </a:extLst>
              </p:cNvPr>
              <p:cNvSpPr txBox="1"/>
              <p:nvPr/>
            </p:nvSpPr>
            <p:spPr>
              <a:xfrm>
                <a:off x="7002216" y="5972174"/>
                <a:ext cx="4592752" cy="369332"/>
              </a:xfrm>
              <a:prstGeom prst="rect">
                <a:avLst/>
              </a:prstGeom>
              <a:noFill/>
            </p:spPr>
            <p:txBody>
              <a:bodyPr wrap="square" rtlCol="0">
                <a:spAutoFit/>
              </a:bodyPr>
              <a:lstStyle/>
              <a:p>
                <a:r>
                  <a:rPr lang="en-US" dirty="0"/>
                  <a:t>Let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a14:m>
                <a:r>
                  <a:rPr lang="en-US" dirty="0"/>
                  <a:t>0.5,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𝑘</m:t>
                        </m:r>
                      </m:e>
                      <m:sub>
                        <m:r>
                          <a:rPr lang="en-US" i="1">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r>
                      <a:rPr lang="en-US" b="0" i="1" smtClean="0">
                        <a:latin typeface="Cambria Math" panose="02040503050406030204" pitchFamily="18" charset="0"/>
                      </a:rPr>
                      <m:t>=1, </m:t>
                    </m:r>
                    <m:r>
                      <a:rPr lang="en-US" b="0" i="1" smtClean="0">
                        <a:latin typeface="Cambria Math" panose="02040503050406030204" pitchFamily="18" charset="0"/>
                      </a:rPr>
                      <m:t>𝐹</m:t>
                    </m:r>
                    <m:r>
                      <a:rPr lang="en-US" b="0" i="1" smtClean="0">
                        <a:latin typeface="Cambria Math" panose="02040503050406030204" pitchFamily="18" charset="0"/>
                      </a:rPr>
                      <m:t>=−0.1</m:t>
                    </m:r>
                  </m:oMath>
                </a14:m>
                <a:endParaRPr lang="en-US" dirty="0"/>
              </a:p>
            </p:txBody>
          </p:sp>
        </mc:Choice>
        <mc:Fallback xmlns="">
          <p:sp>
            <p:nvSpPr>
              <p:cNvPr id="94" name="TextBox 93">
                <a:extLst>
                  <a:ext uri="{FF2B5EF4-FFF2-40B4-BE49-F238E27FC236}">
                    <a16:creationId xmlns:a16="http://schemas.microsoft.com/office/drawing/2014/main" id="{9816792F-4743-4977-A3F0-91B49217E834}"/>
                  </a:ext>
                </a:extLst>
              </p:cNvPr>
              <p:cNvSpPr txBox="1">
                <a:spLocks noRot="1" noChangeAspect="1" noMove="1" noResize="1" noEditPoints="1" noAdjustHandles="1" noChangeArrowheads="1" noChangeShapeType="1" noTextEdit="1"/>
              </p:cNvSpPr>
              <p:nvPr/>
            </p:nvSpPr>
            <p:spPr>
              <a:xfrm>
                <a:off x="7002216" y="5972174"/>
                <a:ext cx="4592752" cy="369332"/>
              </a:xfrm>
              <a:prstGeom prst="rect">
                <a:avLst/>
              </a:prstGeom>
              <a:blipFill>
                <a:blip r:embed="rId3"/>
                <a:stretch>
                  <a:fillRect l="-1195" t="-10000" b="-26667"/>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9458E077-A86A-4939-8864-8AD831300784}"/>
              </a:ext>
            </a:extLst>
          </p:cNvPr>
          <p:cNvGrpSpPr/>
          <p:nvPr/>
        </p:nvGrpSpPr>
        <p:grpSpPr>
          <a:xfrm>
            <a:off x="8927183" y="1845485"/>
            <a:ext cx="1687564" cy="3295416"/>
            <a:chOff x="8927183" y="1845485"/>
            <a:chExt cx="1687564" cy="3295416"/>
          </a:xfrm>
        </p:grpSpPr>
        <p:pic>
          <p:nvPicPr>
            <p:cNvPr id="93" name="Picture 92">
              <a:extLst>
                <a:ext uri="{FF2B5EF4-FFF2-40B4-BE49-F238E27FC236}">
                  <a16:creationId xmlns:a16="http://schemas.microsoft.com/office/drawing/2014/main" id="{5A6C90EE-F889-48E2-8A42-32D0825E2E5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927183" y="2288857"/>
              <a:ext cx="1687564" cy="2852044"/>
            </a:xfrm>
            <a:prstGeom prst="rect">
              <a:avLst/>
            </a:prstGeom>
          </p:spPr>
        </p:pic>
        <p:cxnSp>
          <p:nvCxnSpPr>
            <p:cNvPr id="11" name="Straight Arrow Connector 10">
              <a:extLst>
                <a:ext uri="{FF2B5EF4-FFF2-40B4-BE49-F238E27FC236}">
                  <a16:creationId xmlns:a16="http://schemas.microsoft.com/office/drawing/2014/main" id="{FEAEF5A7-2A4F-4236-9D9C-773F10B8FF6C}"/>
                </a:ext>
              </a:extLst>
            </p:cNvPr>
            <p:cNvCxnSpPr/>
            <p:nvPr/>
          </p:nvCxnSpPr>
          <p:spPr>
            <a:xfrm>
              <a:off x="9770965" y="1982853"/>
              <a:ext cx="0" cy="6120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9938484F-DB78-49D3-9780-4CF8191E2C59}"/>
                    </a:ext>
                  </a:extLst>
                </p:cNvPr>
                <p:cNvSpPr txBox="1"/>
                <p:nvPr/>
              </p:nvSpPr>
              <p:spPr>
                <a:xfrm>
                  <a:off x="9757918" y="1845485"/>
                  <a:ext cx="62429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dirty="0"/>
                </a:p>
              </p:txBody>
            </p:sp>
          </mc:Choice>
          <mc:Fallback xmlns="">
            <p:sp>
              <p:nvSpPr>
                <p:cNvPr id="96" name="TextBox 95">
                  <a:extLst>
                    <a:ext uri="{FF2B5EF4-FFF2-40B4-BE49-F238E27FC236}">
                      <a16:creationId xmlns:a16="http://schemas.microsoft.com/office/drawing/2014/main" id="{9938484F-DB78-49D3-9780-4CF8191E2C59}"/>
                    </a:ext>
                  </a:extLst>
                </p:cNvPr>
                <p:cNvSpPr txBox="1">
                  <a:spLocks noRot="1" noChangeAspect="1" noMove="1" noResize="1" noEditPoints="1" noAdjustHandles="1" noChangeArrowheads="1" noChangeShapeType="1" noTextEdit="1"/>
                </p:cNvSpPr>
                <p:nvPr/>
              </p:nvSpPr>
              <p:spPr>
                <a:xfrm>
                  <a:off x="9757918" y="1845485"/>
                  <a:ext cx="624296" cy="369332"/>
                </a:xfrm>
                <a:prstGeom prst="rect">
                  <a:avLst/>
                </a:prstGeom>
                <a:blipFill>
                  <a:blip r:embed="rId5"/>
                  <a:stretch>
                    <a:fillRect r="-2941" b="-13333"/>
                  </a:stretch>
                </a:blipFill>
              </p:spPr>
              <p:txBody>
                <a:bodyPr/>
                <a:lstStyle/>
                <a:p>
                  <a:r>
                    <a:rPr lang="en-US">
                      <a:noFill/>
                    </a:rPr>
                    <a:t> </a:t>
                  </a:r>
                </a:p>
              </p:txBody>
            </p:sp>
          </mc:Fallback>
        </mc:AlternateContent>
        <p:cxnSp>
          <p:nvCxnSpPr>
            <p:cNvPr id="14" name="Straight Connector 13">
              <a:extLst>
                <a:ext uri="{FF2B5EF4-FFF2-40B4-BE49-F238E27FC236}">
                  <a16:creationId xmlns:a16="http://schemas.microsoft.com/office/drawing/2014/main" id="{0BF6F08B-31DA-4C81-9034-C7B4EE1C517E}"/>
                </a:ext>
              </a:extLst>
            </p:cNvPr>
            <p:cNvCxnSpPr/>
            <p:nvPr/>
          </p:nvCxnSpPr>
          <p:spPr>
            <a:xfrm flipV="1">
              <a:off x="8956679" y="4876801"/>
              <a:ext cx="187320" cy="108155"/>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8D480B4-9A99-4230-9BCF-47EBB6AB63F3}"/>
                </a:ext>
              </a:extLst>
            </p:cNvPr>
            <p:cNvCxnSpPr/>
            <p:nvPr/>
          </p:nvCxnSpPr>
          <p:spPr>
            <a:xfrm flipV="1">
              <a:off x="9128743" y="4911213"/>
              <a:ext cx="187320" cy="108155"/>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0C7E01E-9CE2-493F-8EA6-3628D0BA018F}"/>
                </a:ext>
              </a:extLst>
            </p:cNvPr>
            <p:cNvCxnSpPr/>
            <p:nvPr/>
          </p:nvCxnSpPr>
          <p:spPr>
            <a:xfrm flipV="1">
              <a:off x="9281143" y="4935797"/>
              <a:ext cx="187320" cy="108155"/>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CD78D55-252C-40D7-9E13-D9B4009BF63B}"/>
                </a:ext>
              </a:extLst>
            </p:cNvPr>
            <p:cNvCxnSpPr/>
            <p:nvPr/>
          </p:nvCxnSpPr>
          <p:spPr>
            <a:xfrm flipV="1">
              <a:off x="9443375" y="4950545"/>
              <a:ext cx="187320" cy="1081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07AEDED-F35A-4AF4-BCC8-8A76C0581A47}"/>
                </a:ext>
              </a:extLst>
            </p:cNvPr>
            <p:cNvCxnSpPr/>
            <p:nvPr/>
          </p:nvCxnSpPr>
          <p:spPr>
            <a:xfrm flipV="1">
              <a:off x="9605607" y="4965296"/>
              <a:ext cx="187320" cy="1081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8F983C5-9C55-4877-BE4D-AA560E979957}"/>
                </a:ext>
              </a:extLst>
            </p:cNvPr>
            <p:cNvCxnSpPr/>
            <p:nvPr/>
          </p:nvCxnSpPr>
          <p:spPr>
            <a:xfrm flipV="1">
              <a:off x="9758006" y="4980044"/>
              <a:ext cx="187320" cy="1081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B71173EC-63B6-4949-84FA-78BB035255C5}"/>
                </a:ext>
              </a:extLst>
            </p:cNvPr>
            <p:cNvCxnSpPr/>
            <p:nvPr/>
          </p:nvCxnSpPr>
          <p:spPr>
            <a:xfrm flipV="1">
              <a:off x="9920238" y="5004624"/>
              <a:ext cx="187320" cy="108155"/>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134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4D4BB-52AB-4D43-B329-74A5D0008056}"/>
              </a:ext>
            </a:extLst>
          </p:cNvPr>
          <p:cNvSpPr>
            <a:spLocks noGrp="1"/>
          </p:cNvSpPr>
          <p:nvPr>
            <p:ph type="title"/>
          </p:nvPr>
        </p:nvSpPr>
        <p:spPr/>
        <p:txBody>
          <a:bodyPr/>
          <a:lstStyle/>
          <a:p>
            <a:r>
              <a:rPr lang="en-US" dirty="0"/>
              <a:t>Example 06: Results and discussion</a:t>
            </a:r>
          </a:p>
        </p:txBody>
      </p:sp>
      <p:sp>
        <p:nvSpPr>
          <p:cNvPr id="4" name="Slide Number Placeholder 3">
            <a:extLst>
              <a:ext uri="{FF2B5EF4-FFF2-40B4-BE49-F238E27FC236}">
                <a16:creationId xmlns:a16="http://schemas.microsoft.com/office/drawing/2014/main" id="{7BD49751-8351-41FB-B186-4DE7AE2FFCB2}"/>
              </a:ext>
            </a:extLst>
          </p:cNvPr>
          <p:cNvSpPr>
            <a:spLocks noGrp="1"/>
          </p:cNvSpPr>
          <p:nvPr>
            <p:ph type="sldNum" sz="quarter" idx="4"/>
          </p:nvPr>
        </p:nvSpPr>
        <p:spPr/>
        <p:txBody>
          <a:bodyPr/>
          <a:lstStyle/>
          <a:p>
            <a:pPr algn="ctr"/>
            <a:fld id="{F6B149FD-26F7-3645-B4E7-BA8B8CC5EEA8}" type="slidenum">
              <a:rPr lang="en-US" smtClean="0"/>
              <a:pPr algn="ctr"/>
              <a:t>54</a:t>
            </a:fld>
            <a:endParaRPr lang="en-US" dirty="0"/>
          </a:p>
        </p:txBody>
      </p:sp>
      <p:pic>
        <p:nvPicPr>
          <p:cNvPr id="5" name="Picture 4">
            <a:extLst>
              <a:ext uri="{FF2B5EF4-FFF2-40B4-BE49-F238E27FC236}">
                <a16:creationId xmlns:a16="http://schemas.microsoft.com/office/drawing/2014/main" id="{7CC58FFA-278C-48E7-948C-5113F0CDDF13}"/>
              </a:ext>
            </a:extLst>
          </p:cNvPr>
          <p:cNvPicPr>
            <a:picLocks noChangeAspect="1"/>
          </p:cNvPicPr>
          <p:nvPr/>
        </p:nvPicPr>
        <p:blipFill>
          <a:blip r:embed="rId2"/>
          <a:stretch>
            <a:fillRect/>
          </a:stretch>
        </p:blipFill>
        <p:spPr>
          <a:xfrm>
            <a:off x="2211226" y="1143000"/>
            <a:ext cx="7966771" cy="3328996"/>
          </a:xfrm>
          <a:prstGeom prst="rect">
            <a:avLst/>
          </a:prstGeom>
        </p:spPr>
      </p:pic>
      <p:sp>
        <p:nvSpPr>
          <p:cNvPr id="6" name="Left Brace 5">
            <a:extLst>
              <a:ext uri="{FF2B5EF4-FFF2-40B4-BE49-F238E27FC236}">
                <a16:creationId xmlns:a16="http://schemas.microsoft.com/office/drawing/2014/main" id="{BDCAE92F-18AB-4BBF-89E6-85BEF17CEA23}"/>
              </a:ext>
            </a:extLst>
          </p:cNvPr>
          <p:cNvSpPr/>
          <p:nvPr/>
        </p:nvSpPr>
        <p:spPr>
          <a:xfrm>
            <a:off x="4894730" y="2355997"/>
            <a:ext cx="242047" cy="1604682"/>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5D76ADBD-B941-46BE-B5B7-38552497AB4F}"/>
              </a:ext>
            </a:extLst>
          </p:cNvPr>
          <p:cNvSpPr txBox="1"/>
          <p:nvPr/>
        </p:nvSpPr>
        <p:spPr>
          <a:xfrm>
            <a:off x="2626660" y="2834392"/>
            <a:ext cx="2079812" cy="954107"/>
          </a:xfrm>
          <a:prstGeom prst="rect">
            <a:avLst/>
          </a:prstGeom>
          <a:noFill/>
        </p:spPr>
        <p:txBody>
          <a:bodyPr wrap="square" rtlCol="0">
            <a:spAutoFit/>
          </a:bodyPr>
          <a:lstStyle/>
          <a:p>
            <a:r>
              <a:rPr lang="en-US" sz="1400" dirty="0">
                <a:solidFill>
                  <a:schemeClr val="bg1"/>
                </a:solidFill>
                <a:latin typeface="Courier New" panose="02070309020205020404" pitchFamily="49" charset="0"/>
                <a:cs typeface="Courier New" panose="02070309020205020404" pitchFamily="49" charset="0"/>
              </a:rPr>
              <a:t>"iteration print” </a:t>
            </a:r>
            <a:r>
              <a:rPr lang="en-US" sz="1400" dirty="0">
                <a:solidFill>
                  <a:schemeClr val="bg1"/>
                </a:solidFill>
              </a:rPr>
              <a:t>controls how frequently information is printed </a:t>
            </a:r>
          </a:p>
        </p:txBody>
      </p:sp>
      <p:sp>
        <p:nvSpPr>
          <p:cNvPr id="14" name="TextBox 13">
            <a:extLst>
              <a:ext uri="{FF2B5EF4-FFF2-40B4-BE49-F238E27FC236}">
                <a16:creationId xmlns:a16="http://schemas.microsoft.com/office/drawing/2014/main" id="{69FBE4A8-EF98-4F67-BE05-8F5D5E9B8FBE}"/>
              </a:ext>
            </a:extLst>
          </p:cNvPr>
          <p:cNvSpPr txBox="1"/>
          <p:nvPr/>
        </p:nvSpPr>
        <p:spPr>
          <a:xfrm>
            <a:off x="668595" y="5445788"/>
            <a:ext cx="10842088" cy="923330"/>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r>
              <a:rPr lang="en-US" dirty="0"/>
              <a:t>The number of iterations in a single CG load step can easily be 1000+ for real applications.  The </a:t>
            </a:r>
            <a:r>
              <a:rPr lang="en-US" b="1" dirty="0"/>
              <a:t>number of iterations </a:t>
            </a:r>
            <a:r>
              <a:rPr lang="en-US" dirty="0"/>
              <a:t>required generally scales with the </a:t>
            </a:r>
            <a:r>
              <a:rPr lang="en-US" b="1" dirty="0"/>
              <a:t>number of nodes </a:t>
            </a:r>
            <a:r>
              <a:rPr lang="en-US" dirty="0"/>
              <a:t>(among other things).  Limiting the printing of the residual information can make it more readable.</a:t>
            </a:r>
          </a:p>
        </p:txBody>
      </p:sp>
      <p:sp>
        <p:nvSpPr>
          <p:cNvPr id="15" name="Rectangle 14">
            <a:extLst>
              <a:ext uri="{FF2B5EF4-FFF2-40B4-BE49-F238E27FC236}">
                <a16:creationId xmlns:a16="http://schemas.microsoft.com/office/drawing/2014/main" id="{5415E854-132A-4933-9C15-495ED6FC4F38}"/>
              </a:ext>
            </a:extLst>
          </p:cNvPr>
          <p:cNvSpPr/>
          <p:nvPr/>
        </p:nvSpPr>
        <p:spPr>
          <a:xfrm>
            <a:off x="6508924" y="3908612"/>
            <a:ext cx="904888" cy="197223"/>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nector: Elbow 15">
            <a:extLst>
              <a:ext uri="{FF2B5EF4-FFF2-40B4-BE49-F238E27FC236}">
                <a16:creationId xmlns:a16="http://schemas.microsoft.com/office/drawing/2014/main" id="{D668CB34-CDD7-4566-BC77-A6033C677BC0}"/>
              </a:ext>
            </a:extLst>
          </p:cNvPr>
          <p:cNvCxnSpPr>
            <a:cxnSpLocks/>
          </p:cNvCxnSpPr>
          <p:nvPr/>
        </p:nvCxnSpPr>
        <p:spPr>
          <a:xfrm rot="5400000">
            <a:off x="6584853" y="4271957"/>
            <a:ext cx="555809" cy="223570"/>
          </a:xfrm>
          <a:prstGeom prst="bentConnector3">
            <a:avLst>
              <a:gd name="adj1" fmla="val 50000"/>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C1836AF-E3E1-484A-BE00-6FA8B7B741AF}"/>
              </a:ext>
            </a:extLst>
          </p:cNvPr>
          <p:cNvSpPr txBox="1"/>
          <p:nvPr/>
        </p:nvSpPr>
        <p:spPr>
          <a:xfrm>
            <a:off x="3578862" y="4609806"/>
            <a:ext cx="6183053" cy="646331"/>
          </a:xfrm>
          <a:prstGeom prst="rect">
            <a:avLst/>
          </a:prstGeom>
          <a:noFill/>
        </p:spPr>
        <p:txBody>
          <a:bodyPr wrap="square" rtlCol="0">
            <a:spAutoFit/>
          </a:bodyPr>
          <a:lstStyle/>
          <a:p>
            <a:r>
              <a:rPr lang="en-US" dirty="0"/>
              <a:t>The solution is terminated after we’ve reached our </a:t>
            </a:r>
            <a:r>
              <a:rPr lang="en-US" b="1" dirty="0"/>
              <a:t>target</a:t>
            </a:r>
            <a:r>
              <a:rPr lang="en-US" dirty="0"/>
              <a:t> relative residual, annotated </a:t>
            </a:r>
            <a:r>
              <a:rPr lang="en-US" b="1" dirty="0"/>
              <a:t>with a “&lt;T”</a:t>
            </a:r>
          </a:p>
        </p:txBody>
      </p:sp>
      <p:cxnSp>
        <p:nvCxnSpPr>
          <p:cNvPr id="25" name="Straight Arrow Connector 24">
            <a:extLst>
              <a:ext uri="{FF2B5EF4-FFF2-40B4-BE49-F238E27FC236}">
                <a16:creationId xmlns:a16="http://schemas.microsoft.com/office/drawing/2014/main" id="{9E09EAEC-22B8-495D-9152-5410B324EA68}"/>
              </a:ext>
            </a:extLst>
          </p:cNvPr>
          <p:cNvCxnSpPr/>
          <p:nvPr/>
        </p:nvCxnSpPr>
        <p:spPr>
          <a:xfrm>
            <a:off x="7315201" y="2572871"/>
            <a:ext cx="0" cy="12156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95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4D4BB-52AB-4D43-B329-74A5D0008056}"/>
              </a:ext>
            </a:extLst>
          </p:cNvPr>
          <p:cNvSpPr>
            <a:spLocks noGrp="1"/>
          </p:cNvSpPr>
          <p:nvPr>
            <p:ph type="title"/>
          </p:nvPr>
        </p:nvSpPr>
        <p:spPr/>
        <p:txBody>
          <a:bodyPr/>
          <a:lstStyle/>
          <a:p>
            <a:r>
              <a:rPr lang="en-US" dirty="0"/>
              <a:t>Example 06: Results and discussion</a:t>
            </a:r>
          </a:p>
        </p:txBody>
      </p:sp>
      <p:sp>
        <p:nvSpPr>
          <p:cNvPr id="4" name="Slide Number Placeholder 3">
            <a:extLst>
              <a:ext uri="{FF2B5EF4-FFF2-40B4-BE49-F238E27FC236}">
                <a16:creationId xmlns:a16="http://schemas.microsoft.com/office/drawing/2014/main" id="{7BD49751-8351-41FB-B186-4DE7AE2FFCB2}"/>
              </a:ext>
            </a:extLst>
          </p:cNvPr>
          <p:cNvSpPr>
            <a:spLocks noGrp="1"/>
          </p:cNvSpPr>
          <p:nvPr>
            <p:ph type="sldNum" sz="quarter" idx="4"/>
          </p:nvPr>
        </p:nvSpPr>
        <p:spPr/>
        <p:txBody>
          <a:bodyPr/>
          <a:lstStyle/>
          <a:p>
            <a:pPr algn="ctr"/>
            <a:fld id="{F6B149FD-26F7-3645-B4E7-BA8B8CC5EEA8}" type="slidenum">
              <a:rPr lang="en-US" smtClean="0"/>
              <a:pPr algn="ctr"/>
              <a:t>55</a:t>
            </a:fld>
            <a:endParaRPr lang="en-US" dirty="0"/>
          </a:p>
        </p:txBody>
      </p:sp>
      <p:pic>
        <p:nvPicPr>
          <p:cNvPr id="5" name="Picture 4">
            <a:extLst>
              <a:ext uri="{FF2B5EF4-FFF2-40B4-BE49-F238E27FC236}">
                <a16:creationId xmlns:a16="http://schemas.microsoft.com/office/drawing/2014/main" id="{9A75D24B-63A6-443E-9DD5-AD2ECF08A34D}"/>
              </a:ext>
            </a:extLst>
          </p:cNvPr>
          <p:cNvPicPr>
            <a:picLocks noChangeAspect="1"/>
          </p:cNvPicPr>
          <p:nvPr/>
        </p:nvPicPr>
        <p:blipFill>
          <a:blip r:embed="rId2"/>
          <a:stretch>
            <a:fillRect/>
          </a:stretch>
        </p:blipFill>
        <p:spPr>
          <a:xfrm>
            <a:off x="558876" y="2279907"/>
            <a:ext cx="3289576" cy="2801769"/>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18FF141-4954-4250-9788-C03232AD278E}"/>
                  </a:ext>
                </a:extLst>
              </p:cNvPr>
              <p:cNvSpPr txBox="1"/>
              <p:nvPr/>
            </p:nvSpPr>
            <p:spPr>
              <a:xfrm>
                <a:off x="8408896" y="3014049"/>
                <a:ext cx="2393027" cy="10776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𝑒𝑥𝑡</m:t>
                          </m:r>
                        </m:sub>
                      </m:sSub>
                      <m:r>
                        <a:rPr lang="en-US" i="1">
                          <a:latin typeface="Cambria Math" panose="02040503050406030204" pitchFamily="18" charset="0"/>
                        </a:rPr>
                        <m:t>=</m:t>
                      </m:r>
                      <m:rad>
                        <m:radPr>
                          <m:degHide m:val="on"/>
                          <m:ctrlPr>
                            <a:rPr lang="en-US" i="1">
                              <a:latin typeface="Cambria Math" panose="02040503050406030204" pitchFamily="18" charset="0"/>
                            </a:rPr>
                          </m:ctrlPr>
                        </m:radPr>
                        <m:deg/>
                        <m:e>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𝑛𝑜𝑑𝑒𝑠</m:t>
                                  </m:r>
                                </m:sub>
                              </m:sSub>
                            </m:sup>
                            <m:e>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𝑘</m:t>
                                  </m:r>
                                  <m:r>
                                    <a:rPr lang="en-US" i="1">
                                      <a:latin typeface="Cambria Math" panose="02040503050406030204" pitchFamily="18" charset="0"/>
                                    </a:rPr>
                                    <m:t>=1</m:t>
                                  </m:r>
                                </m:sub>
                                <m:sup>
                                  <m:r>
                                    <a:rPr lang="en-US" i="1">
                                      <a:latin typeface="Cambria Math" panose="02040503050406030204" pitchFamily="18" charset="0"/>
                                    </a:rPr>
                                    <m:t>3</m:t>
                                  </m:r>
                                </m:sup>
                                <m:e>
                                  <m:sSup>
                                    <m:sSupPr>
                                      <m:ctrlPr>
                                        <a:rPr lang="en-US" i="1">
                                          <a:latin typeface="Cambria Math" panose="02040503050406030204" pitchFamily="18" charset="0"/>
                                        </a:rPr>
                                      </m:ctrlPr>
                                    </m:sSupPr>
                                    <m:e>
                                      <m:sSubSup>
                                        <m:sSubSupPr>
                                          <m:ctrlPr>
                                            <a:rPr lang="en-US" i="1">
                                              <a:latin typeface="Cambria Math" panose="02040503050406030204" pitchFamily="18" charset="0"/>
                                            </a:rPr>
                                          </m:ctrlPr>
                                        </m:sSubSupPr>
                                        <m:e>
                                          <m:r>
                                            <a:rPr lang="en-US" i="1">
                                              <a:latin typeface="Cambria Math" panose="02040503050406030204" pitchFamily="18" charset="0"/>
                                            </a:rPr>
                                            <m:t>𝑓</m:t>
                                          </m:r>
                                        </m:e>
                                        <m:sub>
                                          <m:r>
                                            <a:rPr lang="en-US" i="1">
                                              <a:latin typeface="Cambria Math" panose="02040503050406030204" pitchFamily="18" charset="0"/>
                                            </a:rPr>
                                            <m:t>𝑒𝑥𝑡</m:t>
                                          </m:r>
                                        </m:sub>
                                        <m:sup>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𝑘</m:t>
                                          </m:r>
                                        </m:sup>
                                      </m:sSubSup>
                                    </m:e>
                                    <m:sup>
                                      <m:r>
                                        <a:rPr lang="en-US" i="1">
                                          <a:latin typeface="Cambria Math" panose="02040503050406030204" pitchFamily="18" charset="0"/>
                                        </a:rPr>
                                        <m:t>2</m:t>
                                      </m:r>
                                    </m:sup>
                                  </m:sSup>
                                </m:e>
                              </m:nary>
                            </m:e>
                          </m:nary>
                        </m:e>
                      </m:rad>
                    </m:oMath>
                  </m:oMathPara>
                </a14:m>
                <a:endParaRPr lang="en-US" dirty="0"/>
              </a:p>
            </p:txBody>
          </p:sp>
        </mc:Choice>
        <mc:Fallback xmlns="">
          <p:sp>
            <p:nvSpPr>
              <p:cNvPr id="6" name="TextBox 5">
                <a:extLst>
                  <a:ext uri="{FF2B5EF4-FFF2-40B4-BE49-F238E27FC236}">
                    <a16:creationId xmlns:a16="http://schemas.microsoft.com/office/drawing/2014/main" id="{018FF141-4954-4250-9788-C03232AD278E}"/>
                  </a:ext>
                </a:extLst>
              </p:cNvPr>
              <p:cNvSpPr txBox="1">
                <a:spLocks noRot="1" noChangeAspect="1" noMove="1" noResize="1" noEditPoints="1" noAdjustHandles="1" noChangeArrowheads="1" noChangeShapeType="1" noTextEdit="1"/>
              </p:cNvSpPr>
              <p:nvPr/>
            </p:nvSpPr>
            <p:spPr>
              <a:xfrm>
                <a:off x="8408896" y="3014049"/>
                <a:ext cx="2393027" cy="107760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DFA8860-5280-4AE5-A6D4-6BE4F9833425}"/>
                  </a:ext>
                </a:extLst>
              </p:cNvPr>
              <p:cNvSpPr txBox="1"/>
              <p:nvPr/>
            </p:nvSpPr>
            <p:spPr>
              <a:xfrm>
                <a:off x="8310281" y="4381814"/>
                <a:ext cx="3254189" cy="4354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𝑒𝑥𝑡</m:t>
                          </m:r>
                        </m:sub>
                      </m:sSub>
                      <m:r>
                        <a:rPr lang="en-US" b="0" i="1" smtClean="0">
                          <a:latin typeface="Cambria Math" panose="02040503050406030204" pitchFamily="18" charset="0"/>
                        </a:rPr>
                        <m:t>=</m:t>
                      </m:r>
                      <m:rad>
                        <m:radPr>
                          <m:degHide m:val="on"/>
                          <m:ctrlPr>
                            <a:rPr lang="en-US" i="1" smtClean="0">
                              <a:latin typeface="Cambria Math" panose="02040503050406030204" pitchFamily="18" charset="0"/>
                            </a:rPr>
                          </m:ctrlPr>
                        </m:radPr>
                        <m:deg/>
                        <m:e>
                          <m:sSup>
                            <m:sSupPr>
                              <m:ctrlPr>
                                <a:rPr lang="en-US" b="0" i="1" smtClean="0">
                                  <a:latin typeface="Cambria Math" panose="02040503050406030204" pitchFamily="18" charset="0"/>
                                </a:rPr>
                              </m:ctrlPr>
                            </m:sSupPr>
                            <m:e>
                              <m:r>
                                <a:rPr lang="en-US" b="0" i="1" smtClean="0">
                                  <a:latin typeface="Cambria Math" panose="02040503050406030204" pitchFamily="18" charset="0"/>
                                </a:rPr>
                                <m:t>4∗(0.025)</m:t>
                              </m:r>
                            </m:e>
                            <m:sup>
                              <m:r>
                                <a:rPr lang="en-US" b="0" i="1" smtClean="0">
                                  <a:latin typeface="Cambria Math" panose="02040503050406030204" pitchFamily="18" charset="0"/>
                                </a:rPr>
                                <m:t>2</m:t>
                              </m:r>
                            </m:sup>
                          </m:sSup>
                        </m:e>
                      </m:rad>
                      <m:r>
                        <a:rPr lang="en-US" b="0" i="1" smtClean="0">
                          <a:latin typeface="Cambria Math" panose="02040503050406030204" pitchFamily="18" charset="0"/>
                        </a:rPr>
                        <m:t>=0.05</m:t>
                      </m:r>
                    </m:oMath>
                  </m:oMathPara>
                </a14:m>
                <a:endParaRPr lang="en-US" dirty="0"/>
              </a:p>
            </p:txBody>
          </p:sp>
        </mc:Choice>
        <mc:Fallback xmlns="">
          <p:sp>
            <p:nvSpPr>
              <p:cNvPr id="8" name="TextBox 7">
                <a:extLst>
                  <a:ext uri="{FF2B5EF4-FFF2-40B4-BE49-F238E27FC236}">
                    <a16:creationId xmlns:a16="http://schemas.microsoft.com/office/drawing/2014/main" id="{8DFA8860-5280-4AE5-A6D4-6BE4F9833425}"/>
                  </a:ext>
                </a:extLst>
              </p:cNvPr>
              <p:cNvSpPr txBox="1">
                <a:spLocks noRot="1" noChangeAspect="1" noMove="1" noResize="1" noEditPoints="1" noAdjustHandles="1" noChangeArrowheads="1" noChangeShapeType="1" noTextEdit="1"/>
              </p:cNvSpPr>
              <p:nvPr/>
            </p:nvSpPr>
            <p:spPr>
              <a:xfrm>
                <a:off x="8310281" y="4381814"/>
                <a:ext cx="3254189" cy="435440"/>
              </a:xfrm>
              <a:prstGeom prst="rect">
                <a:avLst/>
              </a:prstGeom>
              <a:blipFill>
                <a:blip r:embed="rId4"/>
                <a:stretch>
                  <a:fillRect b="-9859"/>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038BCA9D-4E6B-4FD8-91EC-8E14772AF5B9}"/>
              </a:ext>
            </a:extLst>
          </p:cNvPr>
          <p:cNvSpPr txBox="1"/>
          <p:nvPr/>
        </p:nvSpPr>
        <p:spPr>
          <a:xfrm>
            <a:off x="7950981" y="1947937"/>
            <a:ext cx="3838321" cy="923330"/>
          </a:xfrm>
          <a:prstGeom prst="rect">
            <a:avLst/>
          </a:prstGeom>
          <a:noFill/>
        </p:spPr>
        <p:txBody>
          <a:bodyPr wrap="square" rtlCol="0">
            <a:spAutoFit/>
          </a:bodyPr>
          <a:lstStyle/>
          <a:p>
            <a:r>
              <a:rPr lang="en-US" dirty="0"/>
              <a:t>The residual reference is derived from the L2 norm of the external nodal forces</a:t>
            </a:r>
          </a:p>
        </p:txBody>
      </p:sp>
      <p:pic>
        <p:nvPicPr>
          <p:cNvPr id="11" name="Picture 10">
            <a:extLst>
              <a:ext uri="{FF2B5EF4-FFF2-40B4-BE49-F238E27FC236}">
                <a16:creationId xmlns:a16="http://schemas.microsoft.com/office/drawing/2014/main" id="{E741E893-2B45-4B36-8136-681F1199C852}"/>
              </a:ext>
            </a:extLst>
          </p:cNvPr>
          <p:cNvPicPr>
            <a:picLocks noChangeAspect="1"/>
          </p:cNvPicPr>
          <p:nvPr/>
        </p:nvPicPr>
        <p:blipFill>
          <a:blip r:embed="rId5"/>
          <a:stretch>
            <a:fillRect/>
          </a:stretch>
        </p:blipFill>
        <p:spPr>
          <a:xfrm>
            <a:off x="4020077" y="2413188"/>
            <a:ext cx="3562769" cy="2413031"/>
          </a:xfrm>
          <a:prstGeom prst="rect">
            <a:avLst/>
          </a:prstGeom>
        </p:spPr>
      </p:pic>
      <p:cxnSp>
        <p:nvCxnSpPr>
          <p:cNvPr id="13" name="Connector: Elbow 12">
            <a:extLst>
              <a:ext uri="{FF2B5EF4-FFF2-40B4-BE49-F238E27FC236}">
                <a16:creationId xmlns:a16="http://schemas.microsoft.com/office/drawing/2014/main" id="{5972A475-5AC8-4B40-A218-88CF7FD8EC08}"/>
              </a:ext>
            </a:extLst>
          </p:cNvPr>
          <p:cNvCxnSpPr>
            <a:cxnSpLocks/>
            <a:stCxn id="30" idx="3"/>
            <a:endCxn id="6" idx="1"/>
          </p:cNvCxnSpPr>
          <p:nvPr/>
        </p:nvCxnSpPr>
        <p:spPr>
          <a:xfrm flipV="1">
            <a:off x="7494494" y="3552851"/>
            <a:ext cx="914402" cy="347750"/>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BCE7635-496C-45F7-A159-988915EB3F5A}"/>
              </a:ext>
            </a:extLst>
          </p:cNvPr>
          <p:cNvCxnSpPr/>
          <p:nvPr/>
        </p:nvCxnSpPr>
        <p:spPr>
          <a:xfrm flipH="1">
            <a:off x="1407459" y="1947937"/>
            <a:ext cx="313765" cy="3319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4DC6235-3B54-4A2B-85D7-44194C9CCD4E}"/>
              </a:ext>
            </a:extLst>
          </p:cNvPr>
          <p:cNvSpPr txBox="1"/>
          <p:nvPr/>
        </p:nvSpPr>
        <p:spPr>
          <a:xfrm>
            <a:off x="1564341" y="1048830"/>
            <a:ext cx="2020948" cy="923330"/>
          </a:xfrm>
          <a:prstGeom prst="rect">
            <a:avLst/>
          </a:prstGeom>
          <a:noFill/>
        </p:spPr>
        <p:txBody>
          <a:bodyPr wrap="square" rtlCol="0">
            <a:spAutoFit/>
          </a:bodyPr>
          <a:lstStyle/>
          <a:p>
            <a:r>
              <a:rPr lang="en-US" dirty="0"/>
              <a:t>Load is distributed over 4 nodes</a:t>
            </a:r>
          </a:p>
        </p:txBody>
      </p:sp>
      <p:sp>
        <p:nvSpPr>
          <p:cNvPr id="18" name="Rectangle 17">
            <a:extLst>
              <a:ext uri="{FF2B5EF4-FFF2-40B4-BE49-F238E27FC236}">
                <a16:creationId xmlns:a16="http://schemas.microsoft.com/office/drawing/2014/main" id="{EF0BDF6E-C5B7-49F7-AD7E-A44A7C61C4DF}"/>
              </a:ext>
            </a:extLst>
          </p:cNvPr>
          <p:cNvSpPr/>
          <p:nvPr/>
        </p:nvSpPr>
        <p:spPr>
          <a:xfrm>
            <a:off x="5657277" y="3014049"/>
            <a:ext cx="904888" cy="1773104"/>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Connector: Elbow 18">
            <a:extLst>
              <a:ext uri="{FF2B5EF4-FFF2-40B4-BE49-F238E27FC236}">
                <a16:creationId xmlns:a16="http://schemas.microsoft.com/office/drawing/2014/main" id="{E69F8732-A699-423D-A2FE-C9A2BC10684B}"/>
              </a:ext>
            </a:extLst>
          </p:cNvPr>
          <p:cNvCxnSpPr>
            <a:cxnSpLocks/>
            <a:stCxn id="18" idx="2"/>
            <a:endCxn id="22" idx="0"/>
          </p:cNvCxnSpPr>
          <p:nvPr/>
        </p:nvCxnSpPr>
        <p:spPr>
          <a:xfrm rot="5400000">
            <a:off x="5568260" y="4885236"/>
            <a:ext cx="639545" cy="443379"/>
          </a:xfrm>
          <a:prstGeom prst="bentConnector3">
            <a:avLst>
              <a:gd name="adj1" fmla="val 50000"/>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F6C4CA1-081C-45CE-AF49-D6EE7FB22639}"/>
              </a:ext>
            </a:extLst>
          </p:cNvPr>
          <p:cNvSpPr txBox="1"/>
          <p:nvPr/>
        </p:nvSpPr>
        <p:spPr>
          <a:xfrm>
            <a:off x="2574815" y="5426698"/>
            <a:ext cx="6183053" cy="923330"/>
          </a:xfrm>
          <a:prstGeom prst="rect">
            <a:avLst/>
          </a:prstGeom>
          <a:noFill/>
        </p:spPr>
        <p:txBody>
          <a:bodyPr wrap="square" rtlCol="0">
            <a:spAutoFit/>
          </a:bodyPr>
          <a:lstStyle/>
          <a:p>
            <a:r>
              <a:rPr lang="en-US" dirty="0"/>
              <a:t>The </a:t>
            </a:r>
            <a:r>
              <a:rPr lang="en-US" b="1" dirty="0"/>
              <a:t>relative residual </a:t>
            </a:r>
            <a:r>
              <a:rPr lang="en-US" dirty="0"/>
              <a:t>is </a:t>
            </a:r>
            <a:r>
              <a:rPr lang="en-US" i="1" dirty="0"/>
              <a:t>usually</a:t>
            </a:r>
            <a:r>
              <a:rPr lang="en-US" dirty="0"/>
              <a:t> the most useful quantity for assessing convergence because it alleviates us from thinking about the unit system of the analysis.  </a:t>
            </a:r>
            <a:endParaRPr lang="en-US" b="1" dirty="0"/>
          </a:p>
        </p:txBody>
      </p:sp>
      <p:sp>
        <p:nvSpPr>
          <p:cNvPr id="24" name="Rectangle 23">
            <a:extLst>
              <a:ext uri="{FF2B5EF4-FFF2-40B4-BE49-F238E27FC236}">
                <a16:creationId xmlns:a16="http://schemas.microsoft.com/office/drawing/2014/main" id="{70716575-B8C0-4954-B0EB-6501A72FC4F2}"/>
              </a:ext>
            </a:extLst>
          </p:cNvPr>
          <p:cNvSpPr/>
          <p:nvPr/>
        </p:nvSpPr>
        <p:spPr>
          <a:xfrm>
            <a:off x="4674502" y="3014049"/>
            <a:ext cx="767689" cy="138592"/>
          </a:xfrm>
          <a:prstGeom prst="rect">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Connector: Elbow 24">
            <a:extLst>
              <a:ext uri="{FF2B5EF4-FFF2-40B4-BE49-F238E27FC236}">
                <a16:creationId xmlns:a16="http://schemas.microsoft.com/office/drawing/2014/main" id="{896163C6-A3F5-49BC-ABA5-48E538FFFA74}"/>
              </a:ext>
            </a:extLst>
          </p:cNvPr>
          <p:cNvCxnSpPr>
            <a:cxnSpLocks/>
            <a:stCxn id="24" idx="0"/>
            <a:endCxn id="28" idx="2"/>
          </p:cNvCxnSpPr>
          <p:nvPr/>
        </p:nvCxnSpPr>
        <p:spPr>
          <a:xfrm rot="5400000" flipH="1" flipV="1">
            <a:off x="4927714" y="2355334"/>
            <a:ext cx="789348" cy="528082"/>
          </a:xfrm>
          <a:prstGeom prst="bentConnector3">
            <a:avLst>
              <a:gd name="adj1" fmla="val 50000"/>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E2FCCE5-E0BC-45A5-A6E1-E675C5C37206}"/>
              </a:ext>
            </a:extLst>
          </p:cNvPr>
          <p:cNvSpPr txBox="1"/>
          <p:nvPr/>
        </p:nvSpPr>
        <p:spPr>
          <a:xfrm>
            <a:off x="4121398" y="1301371"/>
            <a:ext cx="2930062" cy="923330"/>
          </a:xfrm>
          <a:prstGeom prst="rect">
            <a:avLst/>
          </a:prstGeom>
          <a:noFill/>
        </p:spPr>
        <p:txBody>
          <a:bodyPr wrap="square" rtlCol="0">
            <a:spAutoFit/>
          </a:bodyPr>
          <a:lstStyle/>
          <a:p>
            <a:r>
              <a:rPr lang="en-US" dirty="0"/>
              <a:t>Our initial iteration must have started with zero displacements</a:t>
            </a:r>
            <a:endParaRPr lang="en-US" b="1" dirty="0"/>
          </a:p>
        </p:txBody>
      </p:sp>
      <p:sp>
        <p:nvSpPr>
          <p:cNvPr id="30" name="Rectangle 29">
            <a:extLst>
              <a:ext uri="{FF2B5EF4-FFF2-40B4-BE49-F238E27FC236}">
                <a16:creationId xmlns:a16="http://schemas.microsoft.com/office/drawing/2014/main" id="{8AEE98A2-1F0C-44C6-AFC4-2531BFA789E1}"/>
              </a:ext>
            </a:extLst>
          </p:cNvPr>
          <p:cNvSpPr/>
          <p:nvPr/>
        </p:nvSpPr>
        <p:spPr>
          <a:xfrm>
            <a:off x="6678706" y="3014049"/>
            <a:ext cx="815788" cy="1773103"/>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56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6C480A-75E6-4F8A-8925-0051562AFC40}"/>
              </a:ext>
            </a:extLst>
          </p:cNvPr>
          <p:cNvPicPr>
            <a:picLocks noChangeAspect="1"/>
          </p:cNvPicPr>
          <p:nvPr/>
        </p:nvPicPr>
        <p:blipFill>
          <a:blip r:embed="rId2" cstate="print">
            <a:alphaModFix amt="10000"/>
            <a:extLst>
              <a:ext uri="{28A0092B-C50C-407E-A947-70E740481C1C}">
                <a14:useLocalDpi xmlns:a14="http://schemas.microsoft.com/office/drawing/2010/main" val="0"/>
              </a:ext>
            </a:extLst>
          </a:blip>
          <a:stretch>
            <a:fillRect/>
          </a:stretch>
        </p:blipFill>
        <p:spPr>
          <a:xfrm>
            <a:off x="3182726" y="595451"/>
            <a:ext cx="5450030" cy="5861211"/>
          </a:xfrm>
          <a:prstGeom prst="rect">
            <a:avLst/>
          </a:prstGeom>
        </p:spPr>
      </p:pic>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Example 07: Watch the CG solver work</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56</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678426" y="1283273"/>
            <a:ext cx="10815483" cy="5173388"/>
            <a:chOff x="575953" y="1253529"/>
            <a:chExt cx="5883215" cy="3560984"/>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Ex07: Use “iteration plot” to watch the solver work</a:t>
              </a:r>
            </a:p>
          </p:txBody>
        </p:sp>
      </p:grpSp>
      <p:sp>
        <p:nvSpPr>
          <p:cNvPr id="5" name="TextBox 4">
            <a:extLst>
              <a:ext uri="{FF2B5EF4-FFF2-40B4-BE49-F238E27FC236}">
                <a16:creationId xmlns:a16="http://schemas.microsoft.com/office/drawing/2014/main" id="{408D0970-7F33-4A60-9138-D6986BEC8078}"/>
              </a:ext>
            </a:extLst>
          </p:cNvPr>
          <p:cNvSpPr txBox="1"/>
          <p:nvPr/>
        </p:nvSpPr>
        <p:spPr>
          <a:xfrm>
            <a:off x="678425" y="1750143"/>
            <a:ext cx="7424419" cy="4122609"/>
          </a:xfrm>
          <a:prstGeom prst="rect">
            <a:avLst/>
          </a:prstGeom>
          <a:noFill/>
        </p:spPr>
        <p:txBody>
          <a:bodyPr wrap="square" rtlCol="0">
            <a:noAutofit/>
          </a:bodyPr>
          <a:lstStyle/>
          <a:p>
            <a:r>
              <a:rPr lang="en-US" sz="1400" dirty="0"/>
              <a:t>File: </a:t>
            </a:r>
            <a:r>
              <a:rPr lang="en-US" sz="1400" dirty="0" err="1"/>
              <a:t>paperclip_implicit.i</a:t>
            </a:r>
            <a:endParaRPr lang="en-US" sz="1400" dirty="0"/>
          </a:p>
          <a:p>
            <a:endParaRPr lang="en-US" sz="1400" dirty="0"/>
          </a:p>
          <a:p>
            <a:pPr marL="342900" indent="-342900">
              <a:spcAft>
                <a:spcPts val="1200"/>
              </a:spcAft>
              <a:buFont typeface="+mj-lt"/>
              <a:buAutoNum type="arabicPeriod"/>
            </a:pPr>
            <a:r>
              <a:rPr lang="en-US" sz="1400" dirty="0"/>
              <a:t>Find the “begin solver” command block.</a:t>
            </a:r>
          </a:p>
          <a:p>
            <a:pPr marL="800100" lvl="1" indent="-342900">
              <a:spcAft>
                <a:spcPts val="1200"/>
              </a:spcAft>
              <a:buFont typeface="Arial" panose="020B0604020202020204" pitchFamily="34" charset="0"/>
              <a:buChar char="•"/>
            </a:pPr>
            <a:r>
              <a:rPr lang="en-US" sz="1400" dirty="0"/>
              <a:t>Inside the “</a:t>
            </a:r>
            <a:r>
              <a:rPr lang="en-US" sz="1400" dirty="0">
                <a:latin typeface="Courier New" panose="02070309020205020404" pitchFamily="49" charset="0"/>
                <a:cs typeface="Courier New" panose="02070309020205020404" pitchFamily="49" charset="0"/>
              </a:rPr>
              <a:t>begin cg</a:t>
            </a:r>
            <a:r>
              <a:rPr lang="en-US" sz="1400" dirty="0"/>
              <a:t>” block, specify  “</a:t>
            </a:r>
            <a:r>
              <a:rPr lang="en-US" sz="1400" dirty="0">
                <a:latin typeface="Courier New" panose="02070309020205020404" pitchFamily="49" charset="0"/>
                <a:cs typeface="Courier New" panose="02070309020205020404" pitchFamily="49" charset="0"/>
              </a:rPr>
              <a:t>iteration plot = 10</a:t>
            </a:r>
            <a:r>
              <a:rPr lang="en-US" sz="1400" dirty="0"/>
              <a:t>”</a:t>
            </a:r>
          </a:p>
          <a:p>
            <a:pPr marL="342900" indent="-342900">
              <a:spcAft>
                <a:spcPts val="1200"/>
              </a:spcAft>
              <a:buFont typeface="+mj-lt"/>
              <a:buAutoNum type="arabicPeriod"/>
            </a:pPr>
            <a:r>
              <a:rPr lang="en-US" sz="1400" dirty="0"/>
              <a:t>Run adagio on the input file.  Review the solution and the log file. </a:t>
            </a:r>
          </a:p>
          <a:p>
            <a:pPr lvl="1">
              <a:spcAft>
                <a:spcPts val="1200"/>
              </a:spcAft>
            </a:pPr>
            <a:r>
              <a:rPr lang="en-US" sz="1400" dirty="0">
                <a:latin typeface="Courier New" panose="02070309020205020404" pitchFamily="49" charset="0"/>
                <a:cs typeface="Courier New" panose="02070309020205020404" pitchFamily="49" charset="0"/>
              </a:rPr>
              <a:t>&gt;&gt;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paperclip_implicit.i</a:t>
            </a:r>
            <a:endParaRPr lang="en-US" sz="1400" dirty="0">
              <a:latin typeface="Courier New" panose="02070309020205020404" pitchFamily="49" charset="0"/>
              <a:cs typeface="Courier New" panose="02070309020205020404" pitchFamily="49" charset="0"/>
            </a:endParaRPr>
          </a:p>
          <a:p>
            <a:pPr marL="342900" indent="-342900">
              <a:spcAft>
                <a:spcPts val="1200"/>
              </a:spcAft>
              <a:buFont typeface="+mj-lt"/>
              <a:buAutoNum type="arabicPeriod"/>
            </a:pPr>
            <a:r>
              <a:rPr lang="en-US" sz="1400" dirty="0"/>
              <a:t>Visualize the output.  Animate the solution to watch the CG solver iterate.</a:t>
            </a:r>
          </a:p>
          <a:p>
            <a:pPr>
              <a:spcAft>
                <a:spcPts val="1200"/>
              </a:spcAft>
            </a:pPr>
            <a:r>
              <a:rPr lang="en-US" sz="1400" dirty="0">
                <a:latin typeface="Courier New" panose="02070309020205020404" pitchFamily="49" charset="0"/>
                <a:cs typeface="Courier New" panose="02070309020205020404" pitchFamily="49" charset="0"/>
              </a:rPr>
              <a:t>	&gt;&gt; </a:t>
            </a:r>
            <a:r>
              <a:rPr lang="en-US" sz="1400" dirty="0" err="1">
                <a:latin typeface="Courier New" panose="02070309020205020404" pitchFamily="49" charset="0"/>
                <a:cs typeface="Courier New" panose="02070309020205020404" pitchFamily="49" charset="0"/>
              </a:rPr>
              <a:t>paraview</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paperclip.e</a:t>
            </a:r>
            <a:endParaRPr lang="en-US" sz="1400" dirty="0">
              <a:latin typeface="Courier New" panose="02070309020205020404" pitchFamily="49" charset="0"/>
              <a:cs typeface="Courier New" panose="02070309020205020404" pitchFamily="49" charset="0"/>
            </a:endParaRPr>
          </a:p>
          <a:p>
            <a:pPr>
              <a:spcAft>
                <a:spcPts val="1200"/>
              </a:spcAft>
            </a:pPr>
            <a:r>
              <a:rPr lang="en-US" sz="1400" b="1" dirty="0"/>
              <a:t>Extra credit</a:t>
            </a:r>
            <a:r>
              <a:rPr lang="en-US" sz="1400" dirty="0"/>
              <a:t>: How big of a time step can you take?  Play with the maximum number of iterations preconditioner update frequency to start with.  </a:t>
            </a:r>
            <a:r>
              <a:rPr lang="en-US" sz="1400" i="1" dirty="0"/>
              <a:t>(Hint: it’s possible to solve this in a single step, but it’s difficult!)</a:t>
            </a:r>
          </a:p>
          <a:p>
            <a:pPr>
              <a:spcAft>
                <a:spcPts val="1200"/>
              </a:spcAft>
            </a:pPr>
            <a:r>
              <a:rPr lang="en-US" sz="1400" b="1" dirty="0"/>
              <a:t>Extra </a:t>
            </a:r>
            <a:r>
              <a:rPr lang="en-US" sz="1400" b="1" dirty="0" err="1"/>
              <a:t>extra</a:t>
            </a:r>
            <a:r>
              <a:rPr lang="en-US" sz="1400" b="1" dirty="0"/>
              <a:t> credit</a:t>
            </a:r>
            <a:r>
              <a:rPr lang="en-US" sz="1400" dirty="0"/>
              <a:t>: SIERRA/SD is capable of solving a linearized variation of this problem with very little user input.  Run </a:t>
            </a:r>
            <a:r>
              <a:rPr lang="en-US" sz="1400" dirty="0" err="1">
                <a:latin typeface="Courier New" panose="02070309020205020404" pitchFamily="49" charset="0"/>
                <a:cs typeface="Courier New" panose="02070309020205020404" pitchFamily="49" charset="0"/>
              </a:rPr>
              <a:t>salinas</a:t>
            </a:r>
            <a:r>
              <a:rPr lang="en-US" sz="1400" dirty="0">
                <a:latin typeface="Courier New" panose="02070309020205020404" pitchFamily="49" charset="0"/>
                <a:cs typeface="Courier New" panose="02070309020205020404" pitchFamily="49" charset="0"/>
              </a:rPr>
              <a:t> </a:t>
            </a:r>
            <a:r>
              <a:rPr lang="en-US" sz="1400" dirty="0"/>
              <a:t>on the included *.</a:t>
            </a:r>
            <a:r>
              <a:rPr lang="en-US" sz="1400" dirty="0" err="1"/>
              <a:t>inp</a:t>
            </a:r>
            <a:r>
              <a:rPr lang="en-US" sz="1400" dirty="0"/>
              <a:t> file.  Compare the results.</a:t>
            </a:r>
            <a:endParaRPr lang="en-US" sz="1400" dirty="0">
              <a:latin typeface="Courier New" panose="02070309020205020404" pitchFamily="49" charset="0"/>
              <a:cs typeface="Courier New" panose="02070309020205020404" pitchFamily="49" charset="0"/>
            </a:endParaRPr>
          </a:p>
        </p:txBody>
      </p:sp>
      <p:sp>
        <p:nvSpPr>
          <p:cNvPr id="10" name="TextBox 9">
            <a:extLst>
              <a:ext uri="{FF2B5EF4-FFF2-40B4-BE49-F238E27FC236}">
                <a16:creationId xmlns:a16="http://schemas.microsoft.com/office/drawing/2014/main" id="{0E7D3C2C-CA07-4DF8-9201-E04C5FAD667F}"/>
              </a:ext>
            </a:extLst>
          </p:cNvPr>
          <p:cNvSpPr txBox="1"/>
          <p:nvPr/>
        </p:nvSpPr>
        <p:spPr>
          <a:xfrm>
            <a:off x="728218" y="5679613"/>
            <a:ext cx="10735563" cy="735933"/>
          </a:xfrm>
          <a:prstGeom prst="rect">
            <a:avLst/>
          </a:prstGeom>
          <a:noFill/>
        </p:spPr>
        <p:txBody>
          <a:bodyPr wrap="square" rtlCol="0">
            <a:noAutofit/>
          </a:bodyPr>
          <a:lstStyle/>
          <a:p>
            <a:pPr>
              <a:spcAft>
                <a:spcPts val="1200"/>
              </a:spcAft>
            </a:pPr>
            <a:endParaRPr lang="en-US" sz="1400" dirty="0"/>
          </a:p>
        </p:txBody>
      </p:sp>
      <p:grpSp>
        <p:nvGrpSpPr>
          <p:cNvPr id="22" name="Group 21">
            <a:extLst>
              <a:ext uri="{FF2B5EF4-FFF2-40B4-BE49-F238E27FC236}">
                <a16:creationId xmlns:a16="http://schemas.microsoft.com/office/drawing/2014/main" id="{FD396B82-122D-4D3D-A914-56AA25FBF106}"/>
              </a:ext>
            </a:extLst>
          </p:cNvPr>
          <p:cNvGrpSpPr/>
          <p:nvPr/>
        </p:nvGrpSpPr>
        <p:grpSpPr>
          <a:xfrm>
            <a:off x="9400958" y="2235790"/>
            <a:ext cx="2054663" cy="1871550"/>
            <a:chOff x="-188570" y="4538082"/>
            <a:chExt cx="2054663" cy="1871550"/>
          </a:xfrm>
        </p:grpSpPr>
        <p:cxnSp>
          <p:nvCxnSpPr>
            <p:cNvPr id="23" name="Straight Arrow Connector 22">
              <a:extLst>
                <a:ext uri="{FF2B5EF4-FFF2-40B4-BE49-F238E27FC236}">
                  <a16:creationId xmlns:a16="http://schemas.microsoft.com/office/drawing/2014/main" id="{073F5F74-6459-4ABE-8E09-CD037C1AAB64}"/>
                </a:ext>
              </a:extLst>
            </p:cNvPr>
            <p:cNvCxnSpPr>
              <a:cxnSpLocks/>
            </p:cNvCxnSpPr>
            <p:nvPr/>
          </p:nvCxnSpPr>
          <p:spPr>
            <a:xfrm flipV="1">
              <a:off x="422776" y="4538082"/>
              <a:ext cx="0" cy="15195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0F49458-8161-402D-AC6D-440F871A8BC2}"/>
                    </a:ext>
                  </a:extLst>
                </p:cNvPr>
                <p:cNvSpPr txBox="1"/>
                <p:nvPr/>
              </p:nvSpPr>
              <p:spPr>
                <a:xfrm>
                  <a:off x="-188570" y="4674071"/>
                  <a:ext cx="54859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dirty="0"/>
                </a:p>
              </p:txBody>
            </p:sp>
          </mc:Choice>
          <mc:Fallback xmlns="">
            <p:sp>
              <p:nvSpPr>
                <p:cNvPr id="18" name="TextBox 17">
                  <a:extLst>
                    <a:ext uri="{FF2B5EF4-FFF2-40B4-BE49-F238E27FC236}">
                      <a16:creationId xmlns:a16="http://schemas.microsoft.com/office/drawing/2014/main" id="{35315F29-37A4-402D-85D4-A77ACCC75C56}"/>
                    </a:ext>
                  </a:extLst>
                </p:cNvPr>
                <p:cNvSpPr txBox="1">
                  <a:spLocks noRot="1" noChangeAspect="1" noMove="1" noResize="1" noEditPoints="1" noAdjustHandles="1" noChangeArrowheads="1" noChangeShapeType="1" noTextEdit="1"/>
                </p:cNvSpPr>
                <p:nvPr/>
              </p:nvSpPr>
              <p:spPr>
                <a:xfrm>
                  <a:off x="-188570" y="4674071"/>
                  <a:ext cx="548592" cy="369332"/>
                </a:xfrm>
                <a:prstGeom prst="rect">
                  <a:avLst/>
                </a:prstGeom>
                <a:blipFill>
                  <a:blip r:embed="rId3"/>
                  <a:stretch>
                    <a:fillRect r="-16667" b="-13333"/>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519B1CE9-9EAF-43C5-A686-6F49C3BEF218}"/>
                </a:ext>
              </a:extLst>
            </p:cNvPr>
            <p:cNvCxnSpPr>
              <a:cxnSpLocks/>
            </p:cNvCxnSpPr>
            <p:nvPr/>
          </p:nvCxnSpPr>
          <p:spPr>
            <a:xfrm>
              <a:off x="422776" y="6057600"/>
              <a:ext cx="144331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005E8C86-3D5D-4C71-B5AE-FA38F69BCB5C}"/>
                </a:ext>
              </a:extLst>
            </p:cNvPr>
            <p:cNvCxnSpPr/>
            <p:nvPr/>
          </p:nvCxnSpPr>
          <p:spPr>
            <a:xfrm flipV="1">
              <a:off x="422776" y="5092243"/>
              <a:ext cx="1013010" cy="965357"/>
            </a:xfrm>
            <a:prstGeom prst="line">
              <a:avLst/>
            </a:prstGeom>
            <a:ln w="28575">
              <a:tailEnd type="oval"/>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7D370B59-EF4B-4EBF-8A44-2363CA0BB311}"/>
                </a:ext>
              </a:extLst>
            </p:cNvPr>
            <p:cNvSpPr txBox="1"/>
            <p:nvPr/>
          </p:nvSpPr>
          <p:spPr>
            <a:xfrm>
              <a:off x="1068232" y="6040300"/>
              <a:ext cx="308411" cy="369332"/>
            </a:xfrm>
            <a:prstGeom prst="rect">
              <a:avLst/>
            </a:prstGeom>
            <a:noFill/>
          </p:spPr>
          <p:txBody>
            <a:bodyPr wrap="square">
              <a:spAutoFit/>
            </a:bodyPr>
            <a:lstStyle/>
            <a:p>
              <a:r>
                <a:rPr lang="en-US" dirty="0"/>
                <a:t>t</a:t>
              </a:r>
            </a:p>
          </p:txBody>
        </p:sp>
      </p:grpSp>
      <p:grpSp>
        <p:nvGrpSpPr>
          <p:cNvPr id="28" name="Group 27">
            <a:extLst>
              <a:ext uri="{FF2B5EF4-FFF2-40B4-BE49-F238E27FC236}">
                <a16:creationId xmlns:a16="http://schemas.microsoft.com/office/drawing/2014/main" id="{8F6A209A-A14A-4011-91A4-E38DDBC5CA7D}"/>
              </a:ext>
            </a:extLst>
          </p:cNvPr>
          <p:cNvGrpSpPr/>
          <p:nvPr/>
        </p:nvGrpSpPr>
        <p:grpSpPr>
          <a:xfrm>
            <a:off x="8238247" y="2157483"/>
            <a:ext cx="1854683" cy="3715269"/>
            <a:chOff x="1435786" y="2011263"/>
            <a:chExt cx="1854683" cy="3715269"/>
          </a:xfrm>
        </p:grpSpPr>
        <p:pic>
          <p:nvPicPr>
            <p:cNvPr id="29" name="Picture 28">
              <a:extLst>
                <a:ext uri="{FF2B5EF4-FFF2-40B4-BE49-F238E27FC236}">
                  <a16:creationId xmlns:a16="http://schemas.microsoft.com/office/drawing/2014/main" id="{7D9284EA-7265-41A0-96B8-0EC7E693FDF4}"/>
                </a:ext>
              </a:extLst>
            </p:cNvPr>
            <p:cNvPicPr>
              <a:picLocks noChangeAspect="1"/>
            </p:cNvPicPr>
            <p:nvPr/>
          </p:nvPicPr>
          <p:blipFill>
            <a:blip r:embed="rId4"/>
            <a:stretch>
              <a:fillRect/>
            </a:stretch>
          </p:blipFill>
          <p:spPr>
            <a:xfrm>
              <a:off x="1435786" y="2011263"/>
              <a:ext cx="1135339" cy="3715269"/>
            </a:xfrm>
            <a:prstGeom prst="rect">
              <a:avLst/>
            </a:prstGeom>
          </p:spPr>
        </p:pic>
        <p:cxnSp>
          <p:nvCxnSpPr>
            <p:cNvPr id="30" name="Straight Arrow Connector 29">
              <a:extLst>
                <a:ext uri="{FF2B5EF4-FFF2-40B4-BE49-F238E27FC236}">
                  <a16:creationId xmlns:a16="http://schemas.microsoft.com/office/drawing/2014/main" id="{CEBABCB2-4070-4B64-9EBC-141BF52553C9}"/>
                </a:ext>
              </a:extLst>
            </p:cNvPr>
            <p:cNvCxnSpPr>
              <a:cxnSpLocks/>
              <a:endCxn id="31" idx="1"/>
            </p:cNvCxnSpPr>
            <p:nvPr/>
          </p:nvCxnSpPr>
          <p:spPr>
            <a:xfrm>
              <a:off x="2492611" y="4489405"/>
              <a:ext cx="4375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0572AD2-7A0F-4CC8-A660-6A839AB84DD6}"/>
                    </a:ext>
                  </a:extLst>
                </p:cNvPr>
                <p:cNvSpPr txBox="1"/>
                <p:nvPr/>
              </p:nvSpPr>
              <p:spPr>
                <a:xfrm>
                  <a:off x="2930136" y="4304739"/>
                  <a:ext cx="36033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dirty="0"/>
                </a:p>
              </p:txBody>
            </p:sp>
          </mc:Choice>
          <mc:Fallback xmlns="">
            <p:sp>
              <p:nvSpPr>
                <p:cNvPr id="12" name="TextBox 11">
                  <a:extLst>
                    <a:ext uri="{FF2B5EF4-FFF2-40B4-BE49-F238E27FC236}">
                      <a16:creationId xmlns:a16="http://schemas.microsoft.com/office/drawing/2014/main" id="{D4ADFCC3-451F-45D1-93AE-5C1B043E6CCF}"/>
                    </a:ext>
                  </a:extLst>
                </p:cNvPr>
                <p:cNvSpPr txBox="1">
                  <a:spLocks noRot="1" noChangeAspect="1" noMove="1" noResize="1" noEditPoints="1" noAdjustHandles="1" noChangeArrowheads="1" noChangeShapeType="1" noTextEdit="1"/>
                </p:cNvSpPr>
                <p:nvPr/>
              </p:nvSpPr>
              <p:spPr>
                <a:xfrm>
                  <a:off x="2930136" y="4304739"/>
                  <a:ext cx="360333" cy="369332"/>
                </a:xfrm>
                <a:prstGeom prst="rect">
                  <a:avLst/>
                </a:prstGeom>
                <a:blipFill>
                  <a:blip r:embed="rId5"/>
                  <a:stretch>
                    <a:fillRect r="-77966" b="-13333"/>
                  </a:stretch>
                </a:blipFill>
              </p:spPr>
              <p:txBody>
                <a:bodyPr/>
                <a:lstStyle/>
                <a:p>
                  <a:r>
                    <a:rPr lang="en-US">
                      <a:noFill/>
                    </a:rPr>
                    <a:t> </a:t>
                  </a:r>
                </a:p>
              </p:txBody>
            </p:sp>
          </mc:Fallback>
        </mc:AlternateContent>
        <p:cxnSp>
          <p:nvCxnSpPr>
            <p:cNvPr id="32" name="Straight Connector 31">
              <a:extLst>
                <a:ext uri="{FF2B5EF4-FFF2-40B4-BE49-F238E27FC236}">
                  <a16:creationId xmlns:a16="http://schemas.microsoft.com/office/drawing/2014/main" id="{0684682A-C9DB-4EF2-9F17-43E3997E4FE7}"/>
                </a:ext>
              </a:extLst>
            </p:cNvPr>
            <p:cNvCxnSpPr>
              <a:cxnSpLocks/>
            </p:cNvCxnSpPr>
            <p:nvPr/>
          </p:nvCxnSpPr>
          <p:spPr>
            <a:xfrm flipV="1">
              <a:off x="1775011" y="3464860"/>
              <a:ext cx="116541" cy="183776"/>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996F0380-731E-459C-9935-5FE1A932D73B}"/>
                </a:ext>
              </a:extLst>
            </p:cNvPr>
            <p:cNvCxnSpPr>
              <a:cxnSpLocks/>
            </p:cNvCxnSpPr>
            <p:nvPr/>
          </p:nvCxnSpPr>
          <p:spPr>
            <a:xfrm flipV="1">
              <a:off x="1775011" y="3621102"/>
              <a:ext cx="116541" cy="183776"/>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BD732939-0690-4621-8A34-C47B7F33A1FE}"/>
                </a:ext>
              </a:extLst>
            </p:cNvPr>
            <p:cNvCxnSpPr>
              <a:cxnSpLocks/>
            </p:cNvCxnSpPr>
            <p:nvPr/>
          </p:nvCxnSpPr>
          <p:spPr>
            <a:xfrm flipV="1">
              <a:off x="1775011" y="3777344"/>
              <a:ext cx="116541" cy="183776"/>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614C1C4F-3DA2-4468-80DF-37E40DD84A5A}"/>
                </a:ext>
              </a:extLst>
            </p:cNvPr>
            <p:cNvCxnSpPr>
              <a:cxnSpLocks/>
            </p:cNvCxnSpPr>
            <p:nvPr/>
          </p:nvCxnSpPr>
          <p:spPr>
            <a:xfrm flipV="1">
              <a:off x="1775011" y="3933586"/>
              <a:ext cx="116541" cy="183776"/>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3BCB3262-D520-4B2F-BA48-1B35CA6F11DA}"/>
                </a:ext>
              </a:extLst>
            </p:cNvPr>
            <p:cNvCxnSpPr>
              <a:cxnSpLocks/>
            </p:cNvCxnSpPr>
            <p:nvPr/>
          </p:nvCxnSpPr>
          <p:spPr>
            <a:xfrm flipV="1">
              <a:off x="1792939" y="4089828"/>
              <a:ext cx="116541" cy="183776"/>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F09C0758-A6A6-425F-9085-4F61B0231DC1}"/>
                </a:ext>
              </a:extLst>
            </p:cNvPr>
            <p:cNvCxnSpPr>
              <a:cxnSpLocks/>
            </p:cNvCxnSpPr>
            <p:nvPr/>
          </p:nvCxnSpPr>
          <p:spPr>
            <a:xfrm flipV="1">
              <a:off x="1792939" y="4246070"/>
              <a:ext cx="116541" cy="183776"/>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C9A9A9FB-3DF0-4EAA-B976-B703A4EF1EF6}"/>
                </a:ext>
              </a:extLst>
            </p:cNvPr>
            <p:cNvCxnSpPr>
              <a:cxnSpLocks/>
            </p:cNvCxnSpPr>
            <p:nvPr/>
          </p:nvCxnSpPr>
          <p:spPr>
            <a:xfrm flipV="1">
              <a:off x="1792939" y="4402312"/>
              <a:ext cx="116541" cy="183776"/>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93C1AF95-5C1A-4A22-9648-91DF11ADB0D1}"/>
                </a:ext>
              </a:extLst>
            </p:cNvPr>
            <p:cNvCxnSpPr>
              <a:cxnSpLocks/>
            </p:cNvCxnSpPr>
            <p:nvPr/>
          </p:nvCxnSpPr>
          <p:spPr>
            <a:xfrm flipV="1">
              <a:off x="1810869" y="4549589"/>
              <a:ext cx="116541" cy="183776"/>
            </a:xfrm>
            <a:prstGeom prst="line">
              <a:avLst/>
            </a:prstGeom>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374B8426-4E4A-495E-B98E-88EAF095A3D2}"/>
                </a:ext>
              </a:extLst>
            </p:cNvPr>
            <p:cNvSpPr txBox="1"/>
            <p:nvPr/>
          </p:nvSpPr>
          <p:spPr>
            <a:xfrm rot="16200000">
              <a:off x="1541479" y="3695787"/>
              <a:ext cx="942617" cy="369332"/>
            </a:xfrm>
            <a:prstGeom prst="rect">
              <a:avLst/>
            </a:prstGeom>
            <a:noFill/>
          </p:spPr>
          <p:txBody>
            <a:bodyPr wrap="square">
              <a:spAutoFit/>
            </a:bodyPr>
            <a:lstStyle/>
            <a:p>
              <a:r>
                <a:rPr lang="en-US" dirty="0"/>
                <a:t>fixed</a:t>
              </a:r>
            </a:p>
          </p:txBody>
        </p:sp>
      </p:grpSp>
    </p:spTree>
    <p:extLst>
      <p:ext uri="{BB962C8B-B14F-4D97-AF65-F5344CB8AC3E}">
        <p14:creationId xmlns:p14="http://schemas.microsoft.com/office/powerpoint/2010/main" val="57308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900BA-48A5-41BE-B4B0-BDC86D249048}"/>
              </a:ext>
            </a:extLst>
          </p:cNvPr>
          <p:cNvSpPr>
            <a:spLocks noGrp="1"/>
          </p:cNvSpPr>
          <p:nvPr>
            <p:ph type="title"/>
          </p:nvPr>
        </p:nvSpPr>
        <p:spPr/>
        <p:txBody>
          <a:bodyPr/>
          <a:lstStyle/>
          <a:p>
            <a:r>
              <a:rPr lang="en-US" dirty="0"/>
              <a:t>Example 07: Results and discussion</a:t>
            </a:r>
          </a:p>
        </p:txBody>
      </p:sp>
      <p:sp>
        <p:nvSpPr>
          <p:cNvPr id="4" name="Slide Number Placeholder 3">
            <a:extLst>
              <a:ext uri="{FF2B5EF4-FFF2-40B4-BE49-F238E27FC236}">
                <a16:creationId xmlns:a16="http://schemas.microsoft.com/office/drawing/2014/main" id="{A74B1494-1359-4260-85E5-D563C94DEE8E}"/>
              </a:ext>
            </a:extLst>
          </p:cNvPr>
          <p:cNvSpPr>
            <a:spLocks noGrp="1"/>
          </p:cNvSpPr>
          <p:nvPr>
            <p:ph type="sldNum" sz="quarter" idx="4"/>
          </p:nvPr>
        </p:nvSpPr>
        <p:spPr/>
        <p:txBody>
          <a:bodyPr/>
          <a:lstStyle/>
          <a:p>
            <a:pPr algn="ctr"/>
            <a:fld id="{F6B149FD-26F7-3645-B4E7-BA8B8CC5EEA8}" type="slidenum">
              <a:rPr lang="en-US" smtClean="0"/>
              <a:pPr algn="ctr"/>
              <a:t>57</a:t>
            </a:fld>
            <a:endParaRPr lang="en-US" dirty="0"/>
          </a:p>
        </p:txBody>
      </p:sp>
      <p:sp>
        <p:nvSpPr>
          <p:cNvPr id="6" name="TextBox 5">
            <a:extLst>
              <a:ext uri="{FF2B5EF4-FFF2-40B4-BE49-F238E27FC236}">
                <a16:creationId xmlns:a16="http://schemas.microsoft.com/office/drawing/2014/main" id="{21958F17-3178-4820-B393-F3E571CCEF58}"/>
              </a:ext>
            </a:extLst>
          </p:cNvPr>
          <p:cNvSpPr txBox="1"/>
          <p:nvPr/>
        </p:nvSpPr>
        <p:spPr>
          <a:xfrm>
            <a:off x="331968" y="1360170"/>
            <a:ext cx="3575812" cy="4278094"/>
          </a:xfrm>
          <a:prstGeom prst="rect">
            <a:avLst/>
          </a:prstGeom>
          <a:noFill/>
        </p:spPr>
        <p:txBody>
          <a:bodyPr wrap="square" rtlCol="0">
            <a:spAutoFit/>
          </a:bodyPr>
          <a:lstStyle/>
          <a:p>
            <a:pPr>
              <a:spcAft>
                <a:spcPts val="600"/>
              </a:spcAft>
            </a:pPr>
            <a:r>
              <a:rPr lang="en-US" b="1" dirty="0"/>
              <a:t>Iteration plot</a:t>
            </a:r>
            <a:r>
              <a:rPr lang="en-US" dirty="0"/>
              <a:t> provides a useful tool to visualize the “path” the solver takes to the solution.</a:t>
            </a:r>
          </a:p>
          <a:p>
            <a:pPr marL="285750" indent="-285750">
              <a:spcAft>
                <a:spcPts val="600"/>
              </a:spcAft>
              <a:buFont typeface="Arial" panose="020B0604020202020204" pitchFamily="34" charset="0"/>
              <a:buChar char="•"/>
            </a:pPr>
            <a:r>
              <a:rPr lang="en-US" dirty="0"/>
              <a:t>Use iteration plot to identify the possible source of convergence issues:</a:t>
            </a:r>
          </a:p>
          <a:p>
            <a:pPr marL="742950" lvl="1" indent="-285750">
              <a:spcAft>
                <a:spcPts val="600"/>
              </a:spcAft>
              <a:buFont typeface="Arial" panose="020B0604020202020204" pitchFamily="34" charset="0"/>
              <a:buChar char="•"/>
            </a:pPr>
            <a:r>
              <a:rPr lang="en-US" dirty="0"/>
              <a:t>Regions with </a:t>
            </a:r>
            <a:r>
              <a:rPr lang="en-US" dirty="0">
                <a:solidFill>
                  <a:srgbClr val="0070C0"/>
                </a:solidFill>
              </a:rPr>
              <a:t>high nodal residual are suspect</a:t>
            </a:r>
          </a:p>
          <a:p>
            <a:pPr marL="742950" lvl="1" indent="-285750">
              <a:spcAft>
                <a:spcPts val="600"/>
              </a:spcAft>
              <a:buFont typeface="Arial" panose="020B0604020202020204" pitchFamily="34" charset="0"/>
              <a:buChar char="•"/>
            </a:pPr>
            <a:r>
              <a:rPr lang="en-US" dirty="0"/>
              <a:t>Elements that are </a:t>
            </a:r>
            <a:r>
              <a:rPr lang="en-US" dirty="0">
                <a:solidFill>
                  <a:srgbClr val="0070C0"/>
                </a:solidFill>
              </a:rPr>
              <a:t>nearly inverted </a:t>
            </a:r>
            <a:r>
              <a:rPr lang="en-US" dirty="0"/>
              <a:t>(output shape fields)</a:t>
            </a:r>
          </a:p>
          <a:p>
            <a:pPr marL="285750" indent="-285750">
              <a:spcAft>
                <a:spcPts val="600"/>
              </a:spcAft>
              <a:buFont typeface="Arial" panose="020B0604020202020204" pitchFamily="34" charset="0"/>
              <a:buChar char="•"/>
            </a:pPr>
            <a:r>
              <a:rPr lang="en-US" dirty="0"/>
              <a:t>Beware that the </a:t>
            </a:r>
            <a:r>
              <a:rPr lang="en-US" b="1" dirty="0"/>
              <a:t>output can become quite large</a:t>
            </a:r>
            <a:r>
              <a:rPr lang="en-US" dirty="0"/>
              <a:t>!</a:t>
            </a:r>
          </a:p>
        </p:txBody>
      </p:sp>
      <p:grpSp>
        <p:nvGrpSpPr>
          <p:cNvPr id="9" name="Group 8">
            <a:extLst>
              <a:ext uri="{FF2B5EF4-FFF2-40B4-BE49-F238E27FC236}">
                <a16:creationId xmlns:a16="http://schemas.microsoft.com/office/drawing/2014/main" id="{C6A5C7F9-C1FC-46C7-A19F-F8FCF438826E}"/>
              </a:ext>
            </a:extLst>
          </p:cNvPr>
          <p:cNvGrpSpPr/>
          <p:nvPr/>
        </p:nvGrpSpPr>
        <p:grpSpPr>
          <a:xfrm>
            <a:off x="4007037" y="1143000"/>
            <a:ext cx="6858186" cy="4953135"/>
            <a:chOff x="4007037" y="1143000"/>
            <a:chExt cx="6858186" cy="4953135"/>
          </a:xfrm>
        </p:grpSpPr>
        <p:pic>
          <p:nvPicPr>
            <p:cNvPr id="5" name="paperclip_convergence">
              <a:hlinkClick r:id="" action="ppaction://media"/>
              <a:extLst>
                <a:ext uri="{FF2B5EF4-FFF2-40B4-BE49-F238E27FC236}">
                  <a16:creationId xmlns:a16="http://schemas.microsoft.com/office/drawing/2014/main" id="{6A796557-BFAB-4D5B-9854-17A2F341B8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07037" y="1143000"/>
              <a:ext cx="6858186" cy="4953135"/>
            </a:xfrm>
            <a:prstGeom prst="rect">
              <a:avLst/>
            </a:prstGeom>
          </p:spPr>
        </p:pic>
        <p:sp>
          <p:nvSpPr>
            <p:cNvPr id="7" name="TextBox 6">
              <a:extLst>
                <a:ext uri="{FF2B5EF4-FFF2-40B4-BE49-F238E27FC236}">
                  <a16:creationId xmlns:a16="http://schemas.microsoft.com/office/drawing/2014/main" id="{DCF5AE45-B142-494A-8270-2563E6E9FAD4}"/>
                </a:ext>
              </a:extLst>
            </p:cNvPr>
            <p:cNvSpPr txBox="1"/>
            <p:nvPr/>
          </p:nvSpPr>
          <p:spPr>
            <a:xfrm>
              <a:off x="8373034" y="5190774"/>
              <a:ext cx="2061883" cy="646331"/>
            </a:xfrm>
            <a:prstGeom prst="rect">
              <a:avLst/>
            </a:prstGeom>
            <a:noFill/>
          </p:spPr>
          <p:txBody>
            <a:bodyPr wrap="square" rtlCol="0">
              <a:spAutoFit/>
            </a:bodyPr>
            <a:lstStyle/>
            <a:p>
              <a:r>
                <a:rPr lang="en-US" dirty="0"/>
                <a:t>Tip deflection</a:t>
              </a:r>
            </a:p>
            <a:p>
              <a:r>
                <a:rPr lang="en-US" dirty="0"/>
                <a:t>(zoom on step 0)</a:t>
              </a:r>
            </a:p>
          </p:txBody>
        </p:sp>
        <p:sp>
          <p:nvSpPr>
            <p:cNvPr id="8" name="TextBox 7">
              <a:extLst>
                <a:ext uri="{FF2B5EF4-FFF2-40B4-BE49-F238E27FC236}">
                  <a16:creationId xmlns:a16="http://schemas.microsoft.com/office/drawing/2014/main" id="{9F5D13CC-AFCB-40A8-B1F8-D97CE45E62D9}"/>
                </a:ext>
              </a:extLst>
            </p:cNvPr>
            <p:cNvSpPr txBox="1"/>
            <p:nvPr/>
          </p:nvSpPr>
          <p:spPr>
            <a:xfrm>
              <a:off x="7781364" y="1337652"/>
              <a:ext cx="2061883" cy="369332"/>
            </a:xfrm>
            <a:prstGeom prst="rect">
              <a:avLst/>
            </a:prstGeom>
            <a:noFill/>
          </p:spPr>
          <p:txBody>
            <a:bodyPr wrap="square" rtlCol="0">
              <a:spAutoFit/>
            </a:bodyPr>
            <a:lstStyle/>
            <a:p>
              <a:r>
                <a:rPr lang="en-US" dirty="0"/>
                <a:t>Tip deflection</a:t>
              </a:r>
            </a:p>
          </p:txBody>
        </p:sp>
      </p:grpSp>
    </p:spTree>
    <p:extLst>
      <p:ext uri="{BB962C8B-B14F-4D97-AF65-F5344CB8AC3E}">
        <p14:creationId xmlns:p14="http://schemas.microsoft.com/office/powerpoint/2010/main" val="136975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C857F-2ED9-4A62-881B-80221CD2FAB0}"/>
              </a:ext>
            </a:extLst>
          </p:cNvPr>
          <p:cNvSpPr>
            <a:spLocks noGrp="1"/>
          </p:cNvSpPr>
          <p:nvPr>
            <p:ph type="title"/>
          </p:nvPr>
        </p:nvSpPr>
        <p:spPr/>
        <p:txBody>
          <a:bodyPr/>
          <a:lstStyle/>
          <a:p>
            <a:r>
              <a:rPr lang="en-US" dirty="0"/>
              <a:t>Example 07: Results and discussion</a:t>
            </a:r>
          </a:p>
        </p:txBody>
      </p:sp>
      <p:sp>
        <p:nvSpPr>
          <p:cNvPr id="4" name="Slide Number Placeholder 3">
            <a:extLst>
              <a:ext uri="{FF2B5EF4-FFF2-40B4-BE49-F238E27FC236}">
                <a16:creationId xmlns:a16="http://schemas.microsoft.com/office/drawing/2014/main" id="{70B96310-BAD6-4409-97E8-588A4A472D89}"/>
              </a:ext>
            </a:extLst>
          </p:cNvPr>
          <p:cNvSpPr>
            <a:spLocks noGrp="1"/>
          </p:cNvSpPr>
          <p:nvPr>
            <p:ph type="sldNum" sz="quarter" idx="4"/>
          </p:nvPr>
        </p:nvSpPr>
        <p:spPr/>
        <p:txBody>
          <a:bodyPr/>
          <a:lstStyle/>
          <a:p>
            <a:pPr algn="ctr"/>
            <a:fld id="{F6B149FD-26F7-3645-B4E7-BA8B8CC5EEA8}" type="slidenum">
              <a:rPr lang="en-US" smtClean="0"/>
              <a:pPr algn="ctr"/>
              <a:t>58</a:t>
            </a:fld>
            <a:endParaRPr lang="en-US" dirty="0"/>
          </a:p>
        </p:txBody>
      </p:sp>
      <p:pic>
        <p:nvPicPr>
          <p:cNvPr id="6" name="Picture 5">
            <a:extLst>
              <a:ext uri="{FF2B5EF4-FFF2-40B4-BE49-F238E27FC236}">
                <a16:creationId xmlns:a16="http://schemas.microsoft.com/office/drawing/2014/main" id="{7AC3100E-72EC-465B-94C8-B8A7D863E6A9}"/>
              </a:ext>
            </a:extLst>
          </p:cNvPr>
          <p:cNvPicPr>
            <a:picLocks noChangeAspect="1"/>
          </p:cNvPicPr>
          <p:nvPr/>
        </p:nvPicPr>
        <p:blipFill>
          <a:blip r:embed="rId2"/>
          <a:stretch>
            <a:fillRect/>
          </a:stretch>
        </p:blipFill>
        <p:spPr>
          <a:xfrm>
            <a:off x="1449380" y="1412304"/>
            <a:ext cx="2217552" cy="4113834"/>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676455A-8932-44FD-AF21-4C3F5BF1499A}"/>
                  </a:ext>
                </a:extLst>
              </p:cNvPr>
              <p:cNvSpPr txBox="1"/>
              <p:nvPr/>
            </p:nvSpPr>
            <p:spPr>
              <a:xfrm>
                <a:off x="4500284" y="1719131"/>
                <a:ext cx="18449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𝑚𝑎𝑥</m:t>
                          </m:r>
                        </m:sub>
                      </m:sSub>
                      <m:r>
                        <a:rPr lang="en-US" b="0" i="1" smtClean="0">
                          <a:latin typeface="Cambria Math" panose="02040503050406030204" pitchFamily="18" charset="0"/>
                        </a:rPr>
                        <m:t>=1.94</m:t>
                      </m:r>
                      <m:r>
                        <a:rPr lang="en-US" b="0" i="1" smtClean="0">
                          <a:latin typeface="Cambria Math" panose="02040503050406030204" pitchFamily="18" charset="0"/>
                        </a:rPr>
                        <m:t>𝑒</m:t>
                      </m:r>
                      <m:r>
                        <a:rPr lang="en-US" b="0" i="1" smtClean="0">
                          <a:latin typeface="Cambria Math" panose="02040503050406030204" pitchFamily="18" charset="0"/>
                        </a:rPr>
                        <m:t>16</m:t>
                      </m:r>
                    </m:oMath>
                  </m:oMathPara>
                </a14:m>
                <a:endParaRPr lang="en-US" dirty="0"/>
              </a:p>
            </p:txBody>
          </p:sp>
        </mc:Choice>
        <mc:Fallback xmlns="">
          <p:sp>
            <p:nvSpPr>
              <p:cNvPr id="7" name="TextBox 6">
                <a:extLst>
                  <a:ext uri="{FF2B5EF4-FFF2-40B4-BE49-F238E27FC236}">
                    <a16:creationId xmlns:a16="http://schemas.microsoft.com/office/drawing/2014/main" id="{2676455A-8932-44FD-AF21-4C3F5BF1499A}"/>
                  </a:ext>
                </a:extLst>
              </p:cNvPr>
              <p:cNvSpPr txBox="1">
                <a:spLocks noRot="1" noChangeAspect="1" noMove="1" noResize="1" noEditPoints="1" noAdjustHandles="1" noChangeArrowheads="1" noChangeShapeType="1" noTextEdit="1"/>
              </p:cNvSpPr>
              <p:nvPr/>
            </p:nvSpPr>
            <p:spPr>
              <a:xfrm>
                <a:off x="4500284" y="1719131"/>
                <a:ext cx="1844992"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3C26780-C7AE-4A19-9333-42D20636984F}"/>
                  </a:ext>
                </a:extLst>
              </p:cNvPr>
              <p:cNvSpPr txBox="1"/>
              <p:nvPr/>
            </p:nvSpPr>
            <p:spPr>
              <a:xfrm>
                <a:off x="4536144" y="2106393"/>
                <a:ext cx="16782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𝑚𝑖𝑛</m:t>
                          </m:r>
                        </m:sub>
                      </m:sSub>
                      <m:r>
                        <a:rPr lang="en-US" b="0" i="1" smtClean="0">
                          <a:latin typeface="Cambria Math" panose="02040503050406030204" pitchFamily="18" charset="0"/>
                        </a:rPr>
                        <m:t>=0.91</m:t>
                      </m:r>
                      <m:r>
                        <a:rPr lang="en-US" b="0" i="1" smtClean="0">
                          <a:latin typeface="Cambria Math" panose="02040503050406030204" pitchFamily="18" charset="0"/>
                        </a:rPr>
                        <m:t>𝑒</m:t>
                      </m:r>
                      <m:r>
                        <a:rPr lang="en-US" b="0" i="1" smtClean="0">
                          <a:latin typeface="Cambria Math" panose="02040503050406030204" pitchFamily="18" charset="0"/>
                        </a:rPr>
                        <m:t>6</m:t>
                      </m:r>
                    </m:oMath>
                  </m:oMathPara>
                </a14:m>
                <a:endParaRPr lang="en-US" dirty="0"/>
              </a:p>
            </p:txBody>
          </p:sp>
        </mc:Choice>
        <mc:Fallback xmlns="">
          <p:sp>
            <p:nvSpPr>
              <p:cNvPr id="8" name="TextBox 7">
                <a:extLst>
                  <a:ext uri="{FF2B5EF4-FFF2-40B4-BE49-F238E27FC236}">
                    <a16:creationId xmlns:a16="http://schemas.microsoft.com/office/drawing/2014/main" id="{83C26780-C7AE-4A19-9333-42D20636984F}"/>
                  </a:ext>
                </a:extLst>
              </p:cNvPr>
              <p:cNvSpPr txBox="1">
                <a:spLocks noRot="1" noChangeAspect="1" noMove="1" noResize="1" noEditPoints="1" noAdjustHandles="1" noChangeArrowheads="1" noChangeShapeType="1" noTextEdit="1"/>
              </p:cNvSpPr>
              <p:nvPr/>
            </p:nvSpPr>
            <p:spPr>
              <a:xfrm>
                <a:off x="4536144" y="2106393"/>
                <a:ext cx="1678280" cy="369332"/>
              </a:xfrm>
              <a:prstGeom prst="rect">
                <a:avLst/>
              </a:prstGeom>
              <a:blipFill>
                <a:blip r:embed="rId4"/>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FF21129-7F2D-41C5-A603-47C8D9EE2539}"/>
                  </a:ext>
                </a:extLst>
              </p:cNvPr>
              <p:cNvSpPr txBox="1"/>
              <p:nvPr/>
            </p:nvSpPr>
            <p:spPr>
              <a:xfrm>
                <a:off x="4536144" y="2974181"/>
                <a:ext cx="2161041" cy="665823"/>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n-US" i="1">
                                  <a:latin typeface="Cambria Math" panose="02040503050406030204" pitchFamily="18" charset="0"/>
                                </a:rPr>
                              </m:ctrlPr>
                            </m:sSubPr>
                            <m:e>
                              <m:r>
                                <a:rPr lang="en-US" b="0" i="1">
                                  <a:latin typeface="Cambria Math" panose="02040503050406030204" pitchFamily="18" charset="0"/>
                                </a:rPr>
                                <m:t>𝜆</m:t>
                              </m:r>
                            </m:e>
                            <m:sub>
                              <m:r>
                                <a:rPr lang="en-US" b="0" i="1">
                                  <a:latin typeface="Cambria Math" panose="02040503050406030204" pitchFamily="18" charset="0"/>
                                </a:rPr>
                                <m:t>𝑚𝑎𝑥</m:t>
                              </m:r>
                            </m:sub>
                          </m:sSub>
                        </m:num>
                        <m:den>
                          <m:sSub>
                            <m:sSubPr>
                              <m:ctrlPr>
                                <a:rPr lang="en-US" i="1">
                                  <a:latin typeface="Cambria Math" panose="02040503050406030204" pitchFamily="18" charset="0"/>
                                </a:rPr>
                              </m:ctrlPr>
                            </m:sSubPr>
                            <m:e>
                              <m:r>
                                <a:rPr lang="en-US" b="0" i="1">
                                  <a:latin typeface="Cambria Math" panose="02040503050406030204" pitchFamily="18" charset="0"/>
                                </a:rPr>
                                <m:t>𝜆</m:t>
                              </m:r>
                            </m:e>
                            <m:sub>
                              <m:r>
                                <a:rPr lang="en-US" b="0" i="1">
                                  <a:latin typeface="Cambria Math" panose="02040503050406030204" pitchFamily="18" charset="0"/>
                                </a:rPr>
                                <m:t>𝑚</m:t>
                              </m:r>
                              <m:r>
                                <a:rPr lang="en-US" b="0" i="1" smtClean="0">
                                  <a:latin typeface="Cambria Math" panose="02040503050406030204" pitchFamily="18" charset="0"/>
                                </a:rPr>
                                <m:t>𝑖𝑛</m:t>
                              </m:r>
                            </m:sub>
                          </m:sSub>
                        </m:den>
                      </m:f>
                      <m:r>
                        <a:rPr lang="en-US" b="0" i="1" smtClean="0">
                          <a:latin typeface="Cambria Math" panose="02040503050406030204" pitchFamily="18" charset="0"/>
                        </a:rPr>
                        <m:t>≅</m:t>
                      </m:r>
                      <m:r>
                        <a:rPr lang="en-US" b="0" i="1" smtClean="0">
                          <a:latin typeface="Cambria Math" panose="02040503050406030204" pitchFamily="18" charset="0"/>
                        </a:rPr>
                        <m:t>𝑂</m:t>
                      </m:r>
                      <m:r>
                        <a:rPr lang="en-US" b="0" i="1" smtClean="0">
                          <a:latin typeface="Cambria Math" panose="02040503050406030204" pitchFamily="18" charset="0"/>
                        </a:rPr>
                        <m:t>(1</m:t>
                      </m:r>
                      <m:r>
                        <a:rPr lang="en-US" b="0" i="1" smtClean="0">
                          <a:latin typeface="Cambria Math" panose="02040503050406030204" pitchFamily="18" charset="0"/>
                        </a:rPr>
                        <m:t>𝑥</m:t>
                      </m:r>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10</m:t>
                          </m:r>
                        </m:sup>
                      </m:sSup>
                      <m:r>
                        <a:rPr lang="en-US" b="0" i="1" smtClean="0">
                          <a:latin typeface="Cambria Math" panose="02040503050406030204" pitchFamily="18" charset="0"/>
                        </a:rPr>
                        <m:t>)</m:t>
                      </m:r>
                    </m:oMath>
                  </m:oMathPara>
                </a14:m>
                <a:endParaRPr lang="en-US" dirty="0"/>
              </a:p>
            </p:txBody>
          </p:sp>
        </mc:Choice>
        <mc:Fallback xmlns="">
          <p:sp>
            <p:nvSpPr>
              <p:cNvPr id="9" name="TextBox 8">
                <a:extLst>
                  <a:ext uri="{FF2B5EF4-FFF2-40B4-BE49-F238E27FC236}">
                    <a16:creationId xmlns:a16="http://schemas.microsoft.com/office/drawing/2014/main" id="{DFF21129-7F2D-41C5-A603-47C8D9EE2539}"/>
                  </a:ext>
                </a:extLst>
              </p:cNvPr>
              <p:cNvSpPr txBox="1">
                <a:spLocks noRot="1" noChangeAspect="1" noMove="1" noResize="1" noEditPoints="1" noAdjustHandles="1" noChangeArrowheads="1" noChangeShapeType="1" noTextEdit="1"/>
              </p:cNvSpPr>
              <p:nvPr/>
            </p:nvSpPr>
            <p:spPr>
              <a:xfrm>
                <a:off x="4536144" y="2974181"/>
                <a:ext cx="2161041" cy="665823"/>
              </a:xfrm>
              <a:prstGeom prst="rect">
                <a:avLst/>
              </a:prstGeom>
              <a:blipFill>
                <a:blip r:embed="rId5"/>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00AADBFD-5F09-4A91-A3EC-82CBEB881DD6}"/>
              </a:ext>
            </a:extLst>
          </p:cNvPr>
          <p:cNvSpPr txBox="1"/>
          <p:nvPr/>
        </p:nvSpPr>
        <p:spPr>
          <a:xfrm>
            <a:off x="6490449" y="1737983"/>
            <a:ext cx="5038163" cy="646331"/>
          </a:xfrm>
          <a:prstGeom prst="rect">
            <a:avLst/>
          </a:prstGeom>
          <a:noFill/>
        </p:spPr>
        <p:txBody>
          <a:bodyPr wrap="square" rtlCol="0">
            <a:spAutoFit/>
          </a:bodyPr>
          <a:lstStyle/>
          <a:p>
            <a:pPr>
              <a:spcAft>
                <a:spcPts val="600"/>
              </a:spcAft>
            </a:pPr>
            <a:r>
              <a:rPr lang="en-US" dirty="0"/>
              <a:t>Eigenvalues of the paperclip (undeformed configuration, computed with SIERRA/SD)</a:t>
            </a:r>
          </a:p>
        </p:txBody>
      </p:sp>
      <p:sp>
        <p:nvSpPr>
          <p:cNvPr id="11" name="TextBox 10">
            <a:extLst>
              <a:ext uri="{FF2B5EF4-FFF2-40B4-BE49-F238E27FC236}">
                <a16:creationId xmlns:a16="http://schemas.microsoft.com/office/drawing/2014/main" id="{265CA889-FE7A-4F80-AED6-CA5FD27F0EA0}"/>
              </a:ext>
            </a:extLst>
          </p:cNvPr>
          <p:cNvSpPr txBox="1"/>
          <p:nvPr/>
        </p:nvSpPr>
        <p:spPr>
          <a:xfrm>
            <a:off x="4555956" y="4107415"/>
            <a:ext cx="6349492" cy="1277273"/>
          </a:xfrm>
          <a:prstGeom prst="rect">
            <a:avLst/>
          </a:prstGeom>
          <a:noFill/>
        </p:spPr>
        <p:txBody>
          <a:bodyPr wrap="square" rtlCol="0">
            <a:spAutoFit/>
          </a:bodyPr>
          <a:lstStyle/>
          <a:p>
            <a:pPr>
              <a:spcAft>
                <a:spcPts val="600"/>
              </a:spcAft>
            </a:pPr>
            <a:r>
              <a:rPr lang="en-US" b="1" dirty="0"/>
              <a:t>A “rule of thumb”</a:t>
            </a:r>
            <a:r>
              <a:rPr lang="en-US" dirty="0"/>
              <a:t>: convergence of iterative methods becomes more difficult as the spectral spread increases.</a:t>
            </a:r>
          </a:p>
          <a:p>
            <a:pPr>
              <a:spcAft>
                <a:spcPts val="600"/>
              </a:spcAft>
            </a:pPr>
            <a:r>
              <a:rPr lang="en-US" dirty="0"/>
              <a:t>Typically this includes “thin” structures (e.g. beams) and is less of an issue for thick structures (e.g. an engine block)</a:t>
            </a:r>
          </a:p>
        </p:txBody>
      </p:sp>
      <p:sp>
        <p:nvSpPr>
          <p:cNvPr id="17" name="TextBox 16">
            <a:extLst>
              <a:ext uri="{FF2B5EF4-FFF2-40B4-BE49-F238E27FC236}">
                <a16:creationId xmlns:a16="http://schemas.microsoft.com/office/drawing/2014/main" id="{33899AA9-1B2F-4997-A469-258765235744}"/>
              </a:ext>
            </a:extLst>
          </p:cNvPr>
          <p:cNvSpPr txBox="1"/>
          <p:nvPr/>
        </p:nvSpPr>
        <p:spPr>
          <a:xfrm>
            <a:off x="700367" y="6001742"/>
            <a:ext cx="1067696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r>
              <a:rPr lang="en-US" dirty="0"/>
              <a:t>You will typically not compute this ratio.  However, being aware of the consequences is useful.</a:t>
            </a:r>
          </a:p>
        </p:txBody>
      </p:sp>
    </p:spTree>
    <p:extLst>
      <p:ext uri="{BB962C8B-B14F-4D97-AF65-F5344CB8AC3E}">
        <p14:creationId xmlns:p14="http://schemas.microsoft.com/office/powerpoint/2010/main" val="155903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4636D-E81E-464C-84A3-811F75EE8AAF}"/>
              </a:ext>
            </a:extLst>
          </p:cNvPr>
          <p:cNvSpPr>
            <a:spLocks noGrp="1"/>
          </p:cNvSpPr>
          <p:nvPr>
            <p:ph type="title"/>
          </p:nvPr>
        </p:nvSpPr>
        <p:spPr>
          <a:xfrm>
            <a:off x="761999" y="403287"/>
            <a:ext cx="10553700" cy="741662"/>
          </a:xfrm>
        </p:spPr>
        <p:txBody>
          <a:bodyPr/>
          <a:lstStyle/>
          <a:p>
            <a:r>
              <a:rPr lang="en-US" dirty="0"/>
              <a:t>Extra credit solutions</a:t>
            </a:r>
          </a:p>
        </p:txBody>
      </p:sp>
      <p:sp>
        <p:nvSpPr>
          <p:cNvPr id="4" name="Slide Number Placeholder 3">
            <a:extLst>
              <a:ext uri="{FF2B5EF4-FFF2-40B4-BE49-F238E27FC236}">
                <a16:creationId xmlns:a16="http://schemas.microsoft.com/office/drawing/2014/main" id="{120119E8-AA19-4D20-8620-802A7714D97A}"/>
              </a:ext>
            </a:extLst>
          </p:cNvPr>
          <p:cNvSpPr>
            <a:spLocks noGrp="1"/>
          </p:cNvSpPr>
          <p:nvPr>
            <p:ph type="sldNum" sz="quarter" idx="4"/>
          </p:nvPr>
        </p:nvSpPr>
        <p:spPr/>
        <p:txBody>
          <a:bodyPr/>
          <a:lstStyle/>
          <a:p>
            <a:pPr algn="ctr"/>
            <a:fld id="{F6B149FD-26F7-3645-B4E7-BA8B8CC5EEA8}" type="slidenum">
              <a:rPr lang="en-US" smtClean="0"/>
              <a:pPr algn="ctr"/>
              <a:t>59</a:t>
            </a:fld>
            <a:endParaRPr lang="en-US" dirty="0"/>
          </a:p>
        </p:txBody>
      </p:sp>
      <p:sp>
        <p:nvSpPr>
          <p:cNvPr id="5" name="Rectangle 4">
            <a:extLst>
              <a:ext uri="{FF2B5EF4-FFF2-40B4-BE49-F238E27FC236}">
                <a16:creationId xmlns:a16="http://schemas.microsoft.com/office/drawing/2014/main" id="{37280975-0872-4586-A951-7B624FC91D4A}"/>
              </a:ext>
            </a:extLst>
          </p:cNvPr>
          <p:cNvSpPr/>
          <p:nvPr/>
        </p:nvSpPr>
        <p:spPr>
          <a:xfrm>
            <a:off x="8161038" y="1189800"/>
            <a:ext cx="3325965" cy="18774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bg1"/>
                </a:solidFill>
                <a:latin typeface="Courier New" panose="02070309020205020404" pitchFamily="49" charset="0"/>
              </a:rPr>
              <a:t>begin solver</a:t>
            </a:r>
          </a:p>
          <a:p>
            <a:r>
              <a:rPr lang="en-US" sz="1000" dirty="0">
                <a:solidFill>
                  <a:schemeClr val="bg1"/>
                </a:solidFill>
                <a:latin typeface="Courier New" panose="02070309020205020404" pitchFamily="49" charset="0"/>
              </a:rPr>
              <a:t>  begin cg</a:t>
            </a:r>
          </a:p>
          <a:p>
            <a:r>
              <a:rPr lang="en-US" sz="1000" dirty="0">
                <a:solidFill>
                  <a:schemeClr val="bg1"/>
                </a:solidFill>
                <a:latin typeface="Courier New" panose="02070309020205020404" pitchFamily="49" charset="0"/>
              </a:rPr>
              <a:t>    target relative residual = 1.0e-3</a:t>
            </a:r>
          </a:p>
          <a:p>
            <a:r>
              <a:rPr lang="en-US" sz="1000" dirty="0">
                <a:solidFill>
                  <a:schemeClr val="bg1"/>
                </a:solidFill>
                <a:latin typeface="Courier New" panose="02070309020205020404" pitchFamily="49" charset="0"/>
              </a:rPr>
              <a:t>    maximum iterations = 1000</a:t>
            </a:r>
          </a:p>
          <a:p>
            <a:r>
              <a:rPr lang="en-US" sz="1000" dirty="0">
                <a:solidFill>
                  <a:schemeClr val="bg1"/>
                </a:solidFill>
                <a:latin typeface="Courier New" panose="02070309020205020404" pitchFamily="49" charset="0"/>
              </a:rPr>
              <a:t>    iteration reset = 20</a:t>
            </a:r>
          </a:p>
          <a:p>
            <a:r>
              <a:rPr lang="en-US" sz="1000" dirty="0">
                <a:solidFill>
                  <a:schemeClr val="bg1"/>
                </a:solidFill>
                <a:latin typeface="Courier New" panose="02070309020205020404" pitchFamily="49" charset="0"/>
              </a:rPr>
              <a:t>    line search secant 1.e-3</a:t>
            </a:r>
          </a:p>
          <a:p>
            <a:r>
              <a:rPr lang="en-US" sz="1000" dirty="0">
                <a:solidFill>
                  <a:schemeClr val="bg1"/>
                </a:solidFill>
                <a:latin typeface="Courier New" panose="02070309020205020404" pitchFamily="49" charset="0"/>
              </a:rPr>
              <a:t>    begin full tangent preconditioner</a:t>
            </a:r>
          </a:p>
          <a:p>
            <a:r>
              <a:rPr lang="en-US" sz="1000" dirty="0">
                <a:solidFill>
                  <a:schemeClr val="bg1"/>
                </a:solidFill>
                <a:latin typeface="Courier New" panose="02070309020205020404" pitchFamily="49" charset="0"/>
              </a:rPr>
              <a:t>      iteration update = 20</a:t>
            </a:r>
          </a:p>
          <a:p>
            <a:r>
              <a:rPr lang="en-US" sz="1000" dirty="0">
                <a:solidFill>
                  <a:schemeClr val="bg1"/>
                </a:solidFill>
                <a:latin typeface="Courier New" panose="02070309020205020404" pitchFamily="49" charset="0"/>
              </a:rPr>
              <a:t>    end</a:t>
            </a:r>
          </a:p>
          <a:p>
            <a:r>
              <a:rPr lang="en-US" sz="1000" dirty="0">
                <a:solidFill>
                  <a:schemeClr val="bg1"/>
                </a:solidFill>
                <a:latin typeface="Courier New" panose="02070309020205020404" pitchFamily="49" charset="0"/>
              </a:rPr>
              <a:t>  end</a:t>
            </a:r>
          </a:p>
          <a:p>
            <a:r>
              <a:rPr lang="en-US" sz="1000" dirty="0">
                <a:solidFill>
                  <a:schemeClr val="bg1"/>
                </a:solidFill>
                <a:latin typeface="Courier New" panose="02070309020205020404" pitchFamily="49" charset="0"/>
              </a:rPr>
              <a:t>end</a:t>
            </a:r>
          </a:p>
        </p:txBody>
      </p:sp>
      <p:sp>
        <p:nvSpPr>
          <p:cNvPr id="6" name="Rectangle 5">
            <a:extLst>
              <a:ext uri="{FF2B5EF4-FFF2-40B4-BE49-F238E27FC236}">
                <a16:creationId xmlns:a16="http://schemas.microsoft.com/office/drawing/2014/main" id="{8BCD1A12-4490-4143-8958-EE4D3B66C682}"/>
              </a:ext>
            </a:extLst>
          </p:cNvPr>
          <p:cNvSpPr/>
          <p:nvPr/>
        </p:nvSpPr>
        <p:spPr>
          <a:xfrm>
            <a:off x="8161038" y="3303071"/>
            <a:ext cx="3325965" cy="1107996"/>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rgbClr val="FFFFFF"/>
                </a:solidFill>
                <a:latin typeface="Courier New" panose="02070309020205020404" pitchFamily="49" charset="0"/>
              </a:rPr>
              <a:t>begin solver</a:t>
            </a:r>
          </a:p>
          <a:p>
            <a:r>
              <a:rPr lang="en-US" sz="1000" dirty="0">
                <a:solidFill>
                  <a:srgbClr val="FFFFFF"/>
                </a:solidFill>
                <a:latin typeface="Courier New" panose="02070309020205020404" pitchFamily="49" charset="0"/>
              </a:rPr>
              <a:t>  begin newton solver</a:t>
            </a:r>
          </a:p>
          <a:p>
            <a:r>
              <a:rPr lang="en-US" sz="1000" dirty="0">
                <a:solidFill>
                  <a:srgbClr val="FFFFFF"/>
                </a:solidFill>
                <a:latin typeface="Courier New" panose="02070309020205020404" pitchFamily="49" charset="0"/>
              </a:rPr>
              <a:t>    target relative residual = 1.0e-3</a:t>
            </a:r>
          </a:p>
          <a:p>
            <a:r>
              <a:rPr lang="en-US" sz="1000" dirty="0">
                <a:solidFill>
                  <a:srgbClr val="FFFFFF"/>
                </a:solidFill>
                <a:latin typeface="Courier New" panose="02070309020205020404" pitchFamily="49" charset="0"/>
              </a:rPr>
              <a:t>    maximum iterations = 25</a:t>
            </a:r>
          </a:p>
          <a:p>
            <a:r>
              <a:rPr lang="en-US" sz="1000" dirty="0">
                <a:solidFill>
                  <a:srgbClr val="FFFFFF"/>
                </a:solidFill>
                <a:latin typeface="Courier New" panose="02070309020205020404" pitchFamily="49" charset="0"/>
              </a:rPr>
              <a:t>  end</a:t>
            </a:r>
          </a:p>
          <a:p>
            <a:r>
              <a:rPr lang="en-US" sz="1000" dirty="0">
                <a:solidFill>
                  <a:srgbClr val="FFFFFF"/>
                </a:solidFill>
                <a:latin typeface="Courier New" panose="02070309020205020404" pitchFamily="49" charset="0"/>
              </a:rPr>
              <a:t>end</a:t>
            </a:r>
          </a:p>
        </p:txBody>
      </p:sp>
      <p:sp>
        <p:nvSpPr>
          <p:cNvPr id="7" name="Rectangle 6">
            <a:extLst>
              <a:ext uri="{FF2B5EF4-FFF2-40B4-BE49-F238E27FC236}">
                <a16:creationId xmlns:a16="http://schemas.microsoft.com/office/drawing/2014/main" id="{E10D53FB-A04A-4F78-A5C4-DB5CB7E52BEA}"/>
              </a:ext>
            </a:extLst>
          </p:cNvPr>
          <p:cNvSpPr/>
          <p:nvPr/>
        </p:nvSpPr>
        <p:spPr>
          <a:xfrm>
            <a:off x="8161038" y="4675875"/>
            <a:ext cx="3325965" cy="1723549"/>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bg1"/>
                </a:solidFill>
                <a:latin typeface="Courier New" panose="02070309020205020404" pitchFamily="49" charset="0"/>
              </a:rPr>
              <a:t>begin solver</a:t>
            </a:r>
          </a:p>
          <a:p>
            <a:r>
              <a:rPr lang="en-US" sz="1000" dirty="0">
                <a:solidFill>
                  <a:schemeClr val="bg1"/>
                </a:solidFill>
                <a:latin typeface="Courier New" panose="02070309020205020404" pitchFamily="49" charset="0"/>
              </a:rPr>
              <a:t>  begin cg</a:t>
            </a:r>
          </a:p>
          <a:p>
            <a:r>
              <a:rPr lang="en-US" sz="1000" dirty="0">
                <a:solidFill>
                  <a:schemeClr val="bg1"/>
                </a:solidFill>
                <a:latin typeface="Courier New" panose="02070309020205020404" pitchFamily="49" charset="0"/>
              </a:rPr>
              <a:t>    target relative residual = 1.0e-3</a:t>
            </a:r>
          </a:p>
          <a:p>
            <a:r>
              <a:rPr lang="en-US" sz="1000" dirty="0">
                <a:solidFill>
                  <a:schemeClr val="bg1"/>
                </a:solidFill>
                <a:latin typeface="Courier New" panose="02070309020205020404" pitchFamily="49" charset="0"/>
              </a:rPr>
              <a:t>    maximum iterations = 25</a:t>
            </a:r>
          </a:p>
          <a:p>
            <a:r>
              <a:rPr lang="en-US" sz="1000" dirty="0">
                <a:solidFill>
                  <a:schemeClr val="bg1"/>
                </a:solidFill>
                <a:latin typeface="Courier New" panose="02070309020205020404" pitchFamily="49" charset="0"/>
              </a:rPr>
              <a:t>    beta method = newton</a:t>
            </a:r>
          </a:p>
          <a:p>
            <a:r>
              <a:rPr lang="en-US" sz="1000" dirty="0">
                <a:solidFill>
                  <a:schemeClr val="bg1"/>
                </a:solidFill>
                <a:latin typeface="Courier New" panose="02070309020205020404" pitchFamily="49" charset="0"/>
              </a:rPr>
              <a:t>    begin full tangent preconditioner</a:t>
            </a:r>
          </a:p>
          <a:p>
            <a:r>
              <a:rPr lang="en-US" sz="1000" dirty="0">
                <a:solidFill>
                  <a:schemeClr val="bg1"/>
                </a:solidFill>
                <a:latin typeface="Courier New" panose="02070309020205020404" pitchFamily="49" charset="0"/>
              </a:rPr>
              <a:t>      iteration update = 1</a:t>
            </a:r>
          </a:p>
          <a:p>
            <a:r>
              <a:rPr lang="en-US" sz="1000" dirty="0">
                <a:solidFill>
                  <a:schemeClr val="bg1"/>
                </a:solidFill>
                <a:latin typeface="Courier New" panose="02070309020205020404" pitchFamily="49" charset="0"/>
              </a:rPr>
              <a:t>    end</a:t>
            </a:r>
          </a:p>
          <a:p>
            <a:r>
              <a:rPr lang="en-US" sz="1000" dirty="0">
                <a:solidFill>
                  <a:schemeClr val="bg1"/>
                </a:solidFill>
                <a:latin typeface="Courier New" panose="02070309020205020404" pitchFamily="49" charset="0"/>
              </a:rPr>
              <a:t>  end</a:t>
            </a:r>
          </a:p>
          <a:p>
            <a:r>
              <a:rPr lang="en-US" sz="1000" dirty="0">
                <a:solidFill>
                  <a:schemeClr val="bg1"/>
                </a:solidFill>
                <a:latin typeface="Courier New" panose="02070309020205020404" pitchFamily="49" charset="0"/>
              </a:rPr>
              <a:t>end</a:t>
            </a:r>
          </a:p>
        </p:txBody>
      </p:sp>
      <p:sp>
        <p:nvSpPr>
          <p:cNvPr id="8" name="TextBox 7">
            <a:extLst>
              <a:ext uri="{FF2B5EF4-FFF2-40B4-BE49-F238E27FC236}">
                <a16:creationId xmlns:a16="http://schemas.microsoft.com/office/drawing/2014/main" id="{2B860E3E-67D3-47A9-AFC9-1AF99EC86FE7}"/>
              </a:ext>
            </a:extLst>
          </p:cNvPr>
          <p:cNvSpPr txBox="1"/>
          <p:nvPr/>
        </p:nvSpPr>
        <p:spPr>
          <a:xfrm>
            <a:off x="6750074" y="1230284"/>
            <a:ext cx="1410964" cy="369332"/>
          </a:xfrm>
          <a:prstGeom prst="rect">
            <a:avLst/>
          </a:prstGeom>
          <a:noFill/>
        </p:spPr>
        <p:txBody>
          <a:bodyPr wrap="none" rtlCol="0">
            <a:spAutoFit/>
          </a:bodyPr>
          <a:lstStyle/>
          <a:p>
            <a:r>
              <a:rPr lang="en-US" dirty="0"/>
              <a:t>Strategy #1</a:t>
            </a:r>
          </a:p>
        </p:txBody>
      </p:sp>
      <p:sp>
        <p:nvSpPr>
          <p:cNvPr id="9" name="TextBox 8">
            <a:extLst>
              <a:ext uri="{FF2B5EF4-FFF2-40B4-BE49-F238E27FC236}">
                <a16:creationId xmlns:a16="http://schemas.microsoft.com/office/drawing/2014/main" id="{BA13621D-13EE-4736-88E6-61E229CD130A}"/>
              </a:ext>
            </a:extLst>
          </p:cNvPr>
          <p:cNvSpPr txBox="1"/>
          <p:nvPr/>
        </p:nvSpPr>
        <p:spPr>
          <a:xfrm>
            <a:off x="6750074" y="3494946"/>
            <a:ext cx="1410964" cy="369332"/>
          </a:xfrm>
          <a:prstGeom prst="rect">
            <a:avLst/>
          </a:prstGeom>
          <a:noFill/>
        </p:spPr>
        <p:txBody>
          <a:bodyPr wrap="none" rtlCol="0">
            <a:spAutoFit/>
          </a:bodyPr>
          <a:lstStyle/>
          <a:p>
            <a:r>
              <a:rPr lang="en-US" dirty="0"/>
              <a:t>Strategy #2</a:t>
            </a:r>
          </a:p>
        </p:txBody>
      </p:sp>
      <p:sp>
        <p:nvSpPr>
          <p:cNvPr id="10" name="TextBox 9">
            <a:extLst>
              <a:ext uri="{FF2B5EF4-FFF2-40B4-BE49-F238E27FC236}">
                <a16:creationId xmlns:a16="http://schemas.microsoft.com/office/drawing/2014/main" id="{A25B494A-26B3-4A93-B4E4-F78A3EE467B0}"/>
              </a:ext>
            </a:extLst>
          </p:cNvPr>
          <p:cNvSpPr txBox="1"/>
          <p:nvPr/>
        </p:nvSpPr>
        <p:spPr>
          <a:xfrm>
            <a:off x="6750074" y="5107955"/>
            <a:ext cx="1410964" cy="369332"/>
          </a:xfrm>
          <a:prstGeom prst="rect">
            <a:avLst/>
          </a:prstGeom>
          <a:noFill/>
        </p:spPr>
        <p:txBody>
          <a:bodyPr wrap="none" rtlCol="0">
            <a:spAutoFit/>
          </a:bodyPr>
          <a:lstStyle/>
          <a:p>
            <a:r>
              <a:rPr lang="en-US" dirty="0"/>
              <a:t>Strategy #3</a:t>
            </a:r>
          </a:p>
        </p:txBody>
      </p:sp>
      <p:sp>
        <p:nvSpPr>
          <p:cNvPr id="11" name="TextBox 10">
            <a:extLst>
              <a:ext uri="{FF2B5EF4-FFF2-40B4-BE49-F238E27FC236}">
                <a16:creationId xmlns:a16="http://schemas.microsoft.com/office/drawing/2014/main" id="{D95C4B73-60F6-4B22-ACCF-E9D5202242EB}"/>
              </a:ext>
            </a:extLst>
          </p:cNvPr>
          <p:cNvSpPr txBox="1"/>
          <p:nvPr/>
        </p:nvSpPr>
        <p:spPr>
          <a:xfrm>
            <a:off x="8212554" y="703868"/>
            <a:ext cx="3076255" cy="369332"/>
          </a:xfrm>
          <a:prstGeom prst="rect">
            <a:avLst/>
          </a:prstGeom>
          <a:noFill/>
        </p:spPr>
        <p:txBody>
          <a:bodyPr wrap="square" rtlCol="0">
            <a:spAutoFit/>
          </a:bodyPr>
          <a:lstStyle/>
          <a:p>
            <a:pPr algn="ctr"/>
            <a:r>
              <a:rPr lang="en-US" dirty="0"/>
              <a:t>(Text hidden in box)</a:t>
            </a:r>
          </a:p>
        </p:txBody>
      </p:sp>
      <p:sp>
        <p:nvSpPr>
          <p:cNvPr id="12" name="Rectangle 11">
            <a:extLst>
              <a:ext uri="{FF2B5EF4-FFF2-40B4-BE49-F238E27FC236}">
                <a16:creationId xmlns:a16="http://schemas.microsoft.com/office/drawing/2014/main" id="{12C8128A-542A-4BAA-92CE-0D0521918D87}"/>
              </a:ext>
            </a:extLst>
          </p:cNvPr>
          <p:cNvSpPr/>
          <p:nvPr/>
        </p:nvSpPr>
        <p:spPr>
          <a:xfrm>
            <a:off x="3550451" y="1894200"/>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13" name="Rectangle 12">
            <a:extLst>
              <a:ext uri="{FF2B5EF4-FFF2-40B4-BE49-F238E27FC236}">
                <a16:creationId xmlns:a16="http://schemas.microsoft.com/office/drawing/2014/main" id="{2B421666-D217-4956-A7E1-529C3DF02808}"/>
              </a:ext>
            </a:extLst>
          </p:cNvPr>
          <p:cNvSpPr/>
          <p:nvPr/>
        </p:nvSpPr>
        <p:spPr>
          <a:xfrm>
            <a:off x="3834611" y="1894200"/>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sp>
        <p:nvSpPr>
          <p:cNvPr id="14" name="Rectangle 13">
            <a:extLst>
              <a:ext uri="{FF2B5EF4-FFF2-40B4-BE49-F238E27FC236}">
                <a16:creationId xmlns:a16="http://schemas.microsoft.com/office/drawing/2014/main" id="{E9D395AB-CDAB-4DF8-8FBD-81FE13326FB1}"/>
              </a:ext>
            </a:extLst>
          </p:cNvPr>
          <p:cNvSpPr/>
          <p:nvPr/>
        </p:nvSpPr>
        <p:spPr>
          <a:xfrm>
            <a:off x="4127780" y="1894200"/>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15" name="Rectangle 14">
            <a:extLst>
              <a:ext uri="{FF2B5EF4-FFF2-40B4-BE49-F238E27FC236}">
                <a16:creationId xmlns:a16="http://schemas.microsoft.com/office/drawing/2014/main" id="{51C08F8D-F643-4AB3-8C70-04E69D40B196}"/>
              </a:ext>
            </a:extLst>
          </p:cNvPr>
          <p:cNvSpPr/>
          <p:nvPr/>
        </p:nvSpPr>
        <p:spPr>
          <a:xfrm>
            <a:off x="4420949" y="1894200"/>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a:t>
            </a:r>
          </a:p>
        </p:txBody>
      </p:sp>
      <p:sp>
        <p:nvSpPr>
          <p:cNvPr id="16" name="Rectangle 15">
            <a:extLst>
              <a:ext uri="{FF2B5EF4-FFF2-40B4-BE49-F238E27FC236}">
                <a16:creationId xmlns:a16="http://schemas.microsoft.com/office/drawing/2014/main" id="{10A64427-D13F-4B23-8AA2-9B4857BCC447}"/>
              </a:ext>
            </a:extLst>
          </p:cNvPr>
          <p:cNvSpPr/>
          <p:nvPr/>
        </p:nvSpPr>
        <p:spPr>
          <a:xfrm>
            <a:off x="4713110" y="1894200"/>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17" name="Rectangle 16">
            <a:extLst>
              <a:ext uri="{FF2B5EF4-FFF2-40B4-BE49-F238E27FC236}">
                <a16:creationId xmlns:a16="http://schemas.microsoft.com/office/drawing/2014/main" id="{EE2F4ECE-AD7F-4807-BF6F-3082D84F68A6}"/>
              </a:ext>
            </a:extLst>
          </p:cNvPr>
          <p:cNvSpPr/>
          <p:nvPr/>
        </p:nvSpPr>
        <p:spPr>
          <a:xfrm>
            <a:off x="3834611" y="1614197"/>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p>
        </p:txBody>
      </p:sp>
      <p:sp>
        <p:nvSpPr>
          <p:cNvPr id="18" name="Rectangle 17">
            <a:extLst>
              <a:ext uri="{FF2B5EF4-FFF2-40B4-BE49-F238E27FC236}">
                <a16:creationId xmlns:a16="http://schemas.microsoft.com/office/drawing/2014/main" id="{31EE060B-B253-47E1-A0ED-067575891BBB}"/>
              </a:ext>
            </a:extLst>
          </p:cNvPr>
          <p:cNvSpPr/>
          <p:nvPr/>
        </p:nvSpPr>
        <p:spPr>
          <a:xfrm>
            <a:off x="4713778" y="1614197"/>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sp>
        <p:nvSpPr>
          <p:cNvPr id="19" name="Rectangle 18">
            <a:extLst>
              <a:ext uri="{FF2B5EF4-FFF2-40B4-BE49-F238E27FC236}">
                <a16:creationId xmlns:a16="http://schemas.microsoft.com/office/drawing/2014/main" id="{5F61117A-BF28-438A-80C2-D6636A36F9D5}"/>
              </a:ext>
            </a:extLst>
          </p:cNvPr>
          <p:cNvSpPr/>
          <p:nvPr/>
        </p:nvSpPr>
        <p:spPr>
          <a:xfrm>
            <a:off x="3834611" y="1334920"/>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t>
            </a:r>
          </a:p>
        </p:txBody>
      </p:sp>
      <p:sp>
        <p:nvSpPr>
          <p:cNvPr id="20" name="Rectangle 19">
            <a:extLst>
              <a:ext uri="{FF2B5EF4-FFF2-40B4-BE49-F238E27FC236}">
                <a16:creationId xmlns:a16="http://schemas.microsoft.com/office/drawing/2014/main" id="{0BD28ADE-DDAD-4333-A902-3AB54AF8C10D}"/>
              </a:ext>
            </a:extLst>
          </p:cNvPr>
          <p:cNvSpPr/>
          <p:nvPr/>
        </p:nvSpPr>
        <p:spPr>
          <a:xfrm>
            <a:off x="3834611" y="2171268"/>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21" name="Rectangle 20">
            <a:extLst>
              <a:ext uri="{FF2B5EF4-FFF2-40B4-BE49-F238E27FC236}">
                <a16:creationId xmlns:a16="http://schemas.microsoft.com/office/drawing/2014/main" id="{D8A0C4F2-C9E9-46B4-A0B7-2AA20D00AA39}"/>
              </a:ext>
            </a:extLst>
          </p:cNvPr>
          <p:cNvSpPr/>
          <p:nvPr/>
        </p:nvSpPr>
        <p:spPr>
          <a:xfrm>
            <a:off x="4713110" y="2174204"/>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22" name="Rectangle 21">
            <a:extLst>
              <a:ext uri="{FF2B5EF4-FFF2-40B4-BE49-F238E27FC236}">
                <a16:creationId xmlns:a16="http://schemas.microsoft.com/office/drawing/2014/main" id="{A4C0C890-8478-4398-81AB-53AD36630D7C}"/>
              </a:ext>
            </a:extLst>
          </p:cNvPr>
          <p:cNvSpPr/>
          <p:nvPr/>
        </p:nvSpPr>
        <p:spPr>
          <a:xfrm>
            <a:off x="3834611" y="2732312"/>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23" name="Rectangle 22">
            <a:extLst>
              <a:ext uri="{FF2B5EF4-FFF2-40B4-BE49-F238E27FC236}">
                <a16:creationId xmlns:a16="http://schemas.microsoft.com/office/drawing/2014/main" id="{BB786E85-56A1-44EB-ADFC-17702F8D62B9}"/>
              </a:ext>
            </a:extLst>
          </p:cNvPr>
          <p:cNvSpPr/>
          <p:nvPr/>
        </p:nvSpPr>
        <p:spPr>
          <a:xfrm>
            <a:off x="3834611" y="2452308"/>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a:t>
            </a:r>
          </a:p>
        </p:txBody>
      </p:sp>
      <p:sp>
        <p:nvSpPr>
          <p:cNvPr id="24" name="Rectangle 23">
            <a:extLst>
              <a:ext uri="{FF2B5EF4-FFF2-40B4-BE49-F238E27FC236}">
                <a16:creationId xmlns:a16="http://schemas.microsoft.com/office/drawing/2014/main" id="{A754B810-8954-41D2-8029-915FA7E62CD2}"/>
              </a:ext>
            </a:extLst>
          </p:cNvPr>
          <p:cNvSpPr/>
          <p:nvPr/>
        </p:nvSpPr>
        <p:spPr>
          <a:xfrm>
            <a:off x="3834611" y="3012315"/>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25" name="Rectangle 24">
            <a:extLst>
              <a:ext uri="{FF2B5EF4-FFF2-40B4-BE49-F238E27FC236}">
                <a16:creationId xmlns:a16="http://schemas.microsoft.com/office/drawing/2014/main" id="{AEE91CC1-580D-440F-852A-CEEA7EFF82C3}"/>
              </a:ext>
            </a:extLst>
          </p:cNvPr>
          <p:cNvSpPr/>
          <p:nvPr/>
        </p:nvSpPr>
        <p:spPr>
          <a:xfrm>
            <a:off x="3834611" y="3289268"/>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i</a:t>
            </a:r>
            <a:endParaRPr lang="en-US" dirty="0"/>
          </a:p>
        </p:txBody>
      </p:sp>
      <p:sp>
        <p:nvSpPr>
          <p:cNvPr id="26" name="Rectangle 25">
            <a:extLst>
              <a:ext uri="{FF2B5EF4-FFF2-40B4-BE49-F238E27FC236}">
                <a16:creationId xmlns:a16="http://schemas.microsoft.com/office/drawing/2014/main" id="{A57BA404-AC02-4CFA-B1B0-E3DCA20F02BF}"/>
              </a:ext>
            </a:extLst>
          </p:cNvPr>
          <p:cNvSpPr/>
          <p:nvPr/>
        </p:nvSpPr>
        <p:spPr>
          <a:xfrm>
            <a:off x="3834611" y="3851678"/>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a:t>
            </a:r>
          </a:p>
        </p:txBody>
      </p:sp>
      <p:sp>
        <p:nvSpPr>
          <p:cNvPr id="27" name="Rectangle 26">
            <a:extLst>
              <a:ext uri="{FF2B5EF4-FFF2-40B4-BE49-F238E27FC236}">
                <a16:creationId xmlns:a16="http://schemas.microsoft.com/office/drawing/2014/main" id="{3C11FB23-AEC4-4693-A5C4-1B202C8A2F83}"/>
              </a:ext>
            </a:extLst>
          </p:cNvPr>
          <p:cNvSpPr/>
          <p:nvPr/>
        </p:nvSpPr>
        <p:spPr>
          <a:xfrm>
            <a:off x="3834611" y="3571674"/>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t>
            </a:r>
          </a:p>
        </p:txBody>
      </p:sp>
      <p:sp>
        <p:nvSpPr>
          <p:cNvPr id="28" name="Rectangle 27">
            <a:extLst>
              <a:ext uri="{FF2B5EF4-FFF2-40B4-BE49-F238E27FC236}">
                <a16:creationId xmlns:a16="http://schemas.microsoft.com/office/drawing/2014/main" id="{1E5F3DC5-85BB-43FA-868A-365FAA967E15}"/>
              </a:ext>
            </a:extLst>
          </p:cNvPr>
          <p:cNvSpPr/>
          <p:nvPr/>
        </p:nvSpPr>
        <p:spPr>
          <a:xfrm>
            <a:off x="3834611" y="4131682"/>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a:t>
            </a:r>
          </a:p>
        </p:txBody>
      </p:sp>
      <p:sp>
        <p:nvSpPr>
          <p:cNvPr id="29" name="Rectangle 28">
            <a:extLst>
              <a:ext uri="{FF2B5EF4-FFF2-40B4-BE49-F238E27FC236}">
                <a16:creationId xmlns:a16="http://schemas.microsoft.com/office/drawing/2014/main" id="{38528494-29E6-4DD5-B9FE-0BF3404CD374}"/>
              </a:ext>
            </a:extLst>
          </p:cNvPr>
          <p:cNvSpPr/>
          <p:nvPr/>
        </p:nvSpPr>
        <p:spPr>
          <a:xfrm>
            <a:off x="3834611" y="4691689"/>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sp>
        <p:nvSpPr>
          <p:cNvPr id="30" name="Rectangle 29">
            <a:extLst>
              <a:ext uri="{FF2B5EF4-FFF2-40B4-BE49-F238E27FC236}">
                <a16:creationId xmlns:a16="http://schemas.microsoft.com/office/drawing/2014/main" id="{A30F0C90-F652-46DF-AE97-67FE6CEBB648}"/>
              </a:ext>
            </a:extLst>
          </p:cNvPr>
          <p:cNvSpPr/>
          <p:nvPr/>
        </p:nvSpPr>
        <p:spPr>
          <a:xfrm>
            <a:off x="3834611" y="4411685"/>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31" name="Rectangle 30">
            <a:extLst>
              <a:ext uri="{FF2B5EF4-FFF2-40B4-BE49-F238E27FC236}">
                <a16:creationId xmlns:a16="http://schemas.microsoft.com/office/drawing/2014/main" id="{4D3E0CDF-7910-4526-8DA1-61BE293E8F7C}"/>
              </a:ext>
            </a:extLst>
          </p:cNvPr>
          <p:cNvSpPr/>
          <p:nvPr/>
        </p:nvSpPr>
        <p:spPr>
          <a:xfrm>
            <a:off x="3834611" y="4971692"/>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p>
        </p:txBody>
      </p:sp>
      <p:sp>
        <p:nvSpPr>
          <p:cNvPr id="32" name="Rectangle 31">
            <a:extLst>
              <a:ext uri="{FF2B5EF4-FFF2-40B4-BE49-F238E27FC236}">
                <a16:creationId xmlns:a16="http://schemas.microsoft.com/office/drawing/2014/main" id="{F2D5994C-9B2F-453A-A4CA-8565CEE7E1FB}"/>
              </a:ext>
            </a:extLst>
          </p:cNvPr>
          <p:cNvSpPr/>
          <p:nvPr/>
        </p:nvSpPr>
        <p:spPr>
          <a:xfrm>
            <a:off x="4120153" y="3289268"/>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48F1186D-E5CC-4A54-9249-1289F1FA080C}"/>
              </a:ext>
            </a:extLst>
          </p:cNvPr>
          <p:cNvSpPr/>
          <p:nvPr/>
        </p:nvSpPr>
        <p:spPr>
          <a:xfrm>
            <a:off x="4404313" y="3289268"/>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5B1C4EEB-965D-4B4E-BD24-26669887C3E5}"/>
              </a:ext>
            </a:extLst>
          </p:cNvPr>
          <p:cNvSpPr/>
          <p:nvPr/>
        </p:nvSpPr>
        <p:spPr>
          <a:xfrm>
            <a:off x="4697481" y="3289268"/>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43DD7A3C-42C2-4012-AD15-48E70231DF2B}"/>
              </a:ext>
            </a:extLst>
          </p:cNvPr>
          <p:cNvSpPr/>
          <p:nvPr/>
        </p:nvSpPr>
        <p:spPr>
          <a:xfrm>
            <a:off x="4990650" y="3289268"/>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A81134C2-8F31-4E78-80DE-65D775AC2180}"/>
              </a:ext>
            </a:extLst>
          </p:cNvPr>
          <p:cNvSpPr/>
          <p:nvPr/>
        </p:nvSpPr>
        <p:spPr>
          <a:xfrm>
            <a:off x="5282811" y="3289268"/>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F71B656F-02C3-4642-9CC2-B4C7AF8F6F13}"/>
              </a:ext>
            </a:extLst>
          </p:cNvPr>
          <p:cNvSpPr/>
          <p:nvPr/>
        </p:nvSpPr>
        <p:spPr>
          <a:xfrm>
            <a:off x="5572929" y="3289268"/>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C1B2B1C-2B2E-4E5C-99F9-D13A46DC2EF7}"/>
              </a:ext>
            </a:extLst>
          </p:cNvPr>
          <p:cNvSpPr/>
          <p:nvPr/>
        </p:nvSpPr>
        <p:spPr>
          <a:xfrm>
            <a:off x="5866097" y="3289268"/>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C80BEE91-876F-44F4-931C-7DE66FC8FF71}"/>
              </a:ext>
            </a:extLst>
          </p:cNvPr>
          <p:cNvSpPr/>
          <p:nvPr/>
        </p:nvSpPr>
        <p:spPr>
          <a:xfrm>
            <a:off x="6158258" y="3289268"/>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8C6BDB4E-F718-4983-93B7-CEA4025F93EE}"/>
              </a:ext>
            </a:extLst>
          </p:cNvPr>
          <p:cNvSpPr/>
          <p:nvPr/>
        </p:nvSpPr>
        <p:spPr>
          <a:xfrm>
            <a:off x="4123204" y="4131515"/>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5ABF6336-924C-4C98-8BE5-5ED7E6EA11FD}"/>
              </a:ext>
            </a:extLst>
          </p:cNvPr>
          <p:cNvSpPr/>
          <p:nvPr/>
        </p:nvSpPr>
        <p:spPr>
          <a:xfrm>
            <a:off x="4413322" y="4131435"/>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9B57CAF3-CB4E-4959-874A-EA13C72121FD}"/>
              </a:ext>
            </a:extLst>
          </p:cNvPr>
          <p:cNvSpPr/>
          <p:nvPr/>
        </p:nvSpPr>
        <p:spPr>
          <a:xfrm>
            <a:off x="4706490" y="4131435"/>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219B54DD-55B3-4C22-A2B5-E3790C456A32}"/>
              </a:ext>
            </a:extLst>
          </p:cNvPr>
          <p:cNvSpPr/>
          <p:nvPr/>
        </p:nvSpPr>
        <p:spPr>
          <a:xfrm>
            <a:off x="4998651" y="4131435"/>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36445078-A5A0-4444-9223-D0A661349967}"/>
              </a:ext>
            </a:extLst>
          </p:cNvPr>
          <p:cNvSpPr/>
          <p:nvPr/>
        </p:nvSpPr>
        <p:spPr>
          <a:xfrm>
            <a:off x="3543870" y="4128355"/>
            <a:ext cx="293169" cy="280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4025BD0B-0CFB-4A71-9CF8-DB22347CBA1A}"/>
              </a:ext>
            </a:extLst>
          </p:cNvPr>
          <p:cNvSpPr txBox="1"/>
          <p:nvPr/>
        </p:nvSpPr>
        <p:spPr>
          <a:xfrm>
            <a:off x="466165" y="1721224"/>
            <a:ext cx="2788023" cy="3693319"/>
          </a:xfrm>
          <a:prstGeom prst="rect">
            <a:avLst/>
          </a:prstGeom>
          <a:noFill/>
        </p:spPr>
        <p:txBody>
          <a:bodyPr wrap="square" rtlCol="0">
            <a:spAutoFit/>
          </a:bodyPr>
          <a:lstStyle/>
          <a:p>
            <a:r>
              <a:rPr lang="en-US" i="1" dirty="0"/>
              <a:t>Getting an implicit solution can sometimes feel like solving a puzzle.</a:t>
            </a:r>
          </a:p>
          <a:p>
            <a:endParaRPr lang="en-US" i="1" dirty="0"/>
          </a:p>
          <a:p>
            <a:r>
              <a:rPr lang="en-US" i="1" dirty="0"/>
              <a:t>This doesn’t change.</a:t>
            </a:r>
          </a:p>
          <a:p>
            <a:br>
              <a:rPr lang="en-US" i="1" dirty="0"/>
            </a:br>
            <a:r>
              <a:rPr lang="en-US" i="1" dirty="0"/>
              <a:t>This class won’t change that </a:t>
            </a:r>
            <a:r>
              <a:rPr lang="en-US" i="1" dirty="0">
                <a:sym typeface="Wingdings" panose="05000000000000000000" pitchFamily="2" charset="2"/>
              </a:rPr>
              <a:t>.</a:t>
            </a:r>
          </a:p>
          <a:p>
            <a:endParaRPr lang="en-US" i="1" dirty="0">
              <a:sym typeface="Wingdings" panose="05000000000000000000" pitchFamily="2" charset="2"/>
            </a:endParaRPr>
          </a:p>
          <a:p>
            <a:r>
              <a:rPr lang="en-US" i="1" dirty="0">
                <a:sym typeface="Wingdings" panose="05000000000000000000" pitchFamily="2" charset="2"/>
              </a:rPr>
              <a:t>… but with practice and awareness, solving the implicit puzzle becomes easier.</a:t>
            </a:r>
          </a:p>
        </p:txBody>
      </p:sp>
    </p:spTree>
    <p:extLst>
      <p:ext uri="{BB962C8B-B14F-4D97-AF65-F5344CB8AC3E}">
        <p14:creationId xmlns:p14="http://schemas.microsoft.com/office/powerpoint/2010/main" val="362932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9F47-C48B-499F-938A-21213CC1E7C8}"/>
              </a:ext>
            </a:extLst>
          </p:cNvPr>
          <p:cNvSpPr>
            <a:spLocks noGrp="1"/>
          </p:cNvSpPr>
          <p:nvPr>
            <p:ph type="title"/>
          </p:nvPr>
        </p:nvSpPr>
        <p:spPr/>
        <p:txBody>
          <a:bodyPr/>
          <a:lstStyle/>
          <a:p>
            <a:r>
              <a:rPr lang="en-US" dirty="0"/>
              <a:t>Class overview</a:t>
            </a:r>
          </a:p>
        </p:txBody>
      </p:sp>
      <p:sp>
        <p:nvSpPr>
          <p:cNvPr id="3" name="Content Placeholder 2">
            <a:extLst>
              <a:ext uri="{FF2B5EF4-FFF2-40B4-BE49-F238E27FC236}">
                <a16:creationId xmlns:a16="http://schemas.microsoft.com/office/drawing/2014/main" id="{45519E15-8E42-4F4B-9842-07CA20F84B01}"/>
              </a:ext>
            </a:extLst>
          </p:cNvPr>
          <p:cNvSpPr>
            <a:spLocks noGrp="1"/>
          </p:cNvSpPr>
          <p:nvPr>
            <p:ph idx="1"/>
          </p:nvPr>
        </p:nvSpPr>
        <p:spPr/>
        <p:txBody>
          <a:bodyPr/>
          <a:lstStyle/>
          <a:p>
            <a:r>
              <a:rPr lang="en-US" dirty="0"/>
              <a:t>We are going to </a:t>
            </a:r>
            <a:r>
              <a:rPr lang="en-US" dirty="0">
                <a:solidFill>
                  <a:srgbClr val="00B050"/>
                </a:solidFill>
              </a:rPr>
              <a:t>start simple</a:t>
            </a:r>
            <a:r>
              <a:rPr lang="en-US" dirty="0"/>
              <a:t> and </a:t>
            </a:r>
            <a:r>
              <a:rPr lang="en-US" dirty="0">
                <a:solidFill>
                  <a:srgbClr val="00B050"/>
                </a:solidFill>
              </a:rPr>
              <a:t>build up complexity</a:t>
            </a:r>
          </a:p>
          <a:p>
            <a:r>
              <a:rPr lang="en-US" dirty="0"/>
              <a:t>This class focuses on </a:t>
            </a:r>
            <a:r>
              <a:rPr lang="en-US" b="1" dirty="0"/>
              <a:t>implicit solutions</a:t>
            </a:r>
            <a:r>
              <a:rPr lang="en-US" dirty="0"/>
              <a:t> using the SIERRA/Solid Mechanics code.</a:t>
            </a:r>
          </a:p>
          <a:p>
            <a:endParaRPr lang="en-US" dirty="0"/>
          </a:p>
          <a:p>
            <a:r>
              <a:rPr lang="en-US" dirty="0"/>
              <a:t>The SIERRA/Solid Mechanics code has many names.  Let’s address that.</a:t>
            </a:r>
          </a:p>
          <a:p>
            <a:pPr marL="342900" indent="-342900">
              <a:buFont typeface="Arial" panose="020B0604020202020204" pitchFamily="34" charset="0"/>
              <a:buChar char="•"/>
            </a:pPr>
            <a:r>
              <a:rPr lang="en-US" dirty="0"/>
              <a:t>SIERRA/Solid Mechanics = SIERRA/SM</a:t>
            </a:r>
          </a:p>
          <a:p>
            <a:pPr marL="342900" indent="-342900">
              <a:buFont typeface="Arial" panose="020B0604020202020204" pitchFamily="34" charset="0"/>
              <a:buChar char="•"/>
            </a:pPr>
            <a:r>
              <a:rPr lang="en-US" dirty="0"/>
              <a:t>SIERRA/SM </a:t>
            </a:r>
            <a:r>
              <a:rPr lang="en-US" dirty="0">
                <a:sym typeface="Wingdings" panose="05000000000000000000" pitchFamily="2" charset="2"/>
              </a:rPr>
              <a:t></a:t>
            </a:r>
            <a:r>
              <a:rPr lang="en-US" dirty="0"/>
              <a:t> adagio</a:t>
            </a:r>
          </a:p>
          <a:p>
            <a:pPr marL="342900" indent="-342900">
              <a:buFont typeface="Arial" panose="020B0604020202020204" pitchFamily="34" charset="0"/>
              <a:buChar char="•"/>
            </a:pPr>
            <a:r>
              <a:rPr lang="en-US" b="1" dirty="0"/>
              <a:t>adagio</a:t>
            </a:r>
            <a:r>
              <a:rPr lang="en-US" dirty="0"/>
              <a:t> is the executable name</a:t>
            </a:r>
          </a:p>
          <a:p>
            <a:pPr marL="342900" indent="-342900">
              <a:buFont typeface="Arial" panose="020B0604020202020204" pitchFamily="34" charset="0"/>
              <a:buChar char="•"/>
            </a:pPr>
            <a:r>
              <a:rPr lang="en-US" dirty="0"/>
              <a:t>presto </a:t>
            </a:r>
            <a:r>
              <a:rPr lang="en-US" dirty="0">
                <a:sym typeface="Wingdings" panose="05000000000000000000" pitchFamily="2" charset="2"/>
              </a:rPr>
              <a:t> typically means “explicit” (e.g. “begin presto region”)</a:t>
            </a:r>
            <a:endParaRPr lang="en-US" dirty="0"/>
          </a:p>
          <a:p>
            <a:pPr marL="342900" indent="-342900">
              <a:buFont typeface="Arial" panose="020B0604020202020204" pitchFamily="34" charset="0"/>
              <a:buChar char="•"/>
            </a:pPr>
            <a:r>
              <a:rPr lang="en-US" dirty="0"/>
              <a:t>We’re working on clarity for this…</a:t>
            </a:r>
          </a:p>
          <a:p>
            <a:endParaRPr lang="en-US" dirty="0"/>
          </a:p>
        </p:txBody>
      </p:sp>
      <p:sp>
        <p:nvSpPr>
          <p:cNvPr id="4" name="Slide Number Placeholder 3">
            <a:extLst>
              <a:ext uri="{FF2B5EF4-FFF2-40B4-BE49-F238E27FC236}">
                <a16:creationId xmlns:a16="http://schemas.microsoft.com/office/drawing/2014/main" id="{FE14C4BC-8F9A-496C-8C7B-E041585582C4}"/>
              </a:ext>
            </a:extLst>
          </p:cNvPr>
          <p:cNvSpPr>
            <a:spLocks noGrp="1"/>
          </p:cNvSpPr>
          <p:nvPr>
            <p:ph type="sldNum" sz="quarter" idx="4"/>
          </p:nvPr>
        </p:nvSpPr>
        <p:spPr/>
        <p:txBody>
          <a:bodyPr/>
          <a:lstStyle/>
          <a:p>
            <a:pPr algn="ctr"/>
            <a:fld id="{F6B149FD-26F7-3645-B4E7-BA8B8CC5EEA8}" type="slidenum">
              <a:rPr lang="en-US" smtClean="0"/>
              <a:pPr algn="ctr"/>
              <a:t>6</a:t>
            </a:fld>
            <a:endParaRPr lang="en-US" dirty="0"/>
          </a:p>
        </p:txBody>
      </p:sp>
    </p:spTree>
    <p:extLst>
      <p:ext uri="{BB962C8B-B14F-4D97-AF65-F5344CB8AC3E}">
        <p14:creationId xmlns:p14="http://schemas.microsoft.com/office/powerpoint/2010/main" val="328235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A7312-9115-44EC-8741-AEA330AC0078}"/>
              </a:ext>
            </a:extLst>
          </p:cNvPr>
          <p:cNvSpPr>
            <a:spLocks noGrp="1"/>
          </p:cNvSpPr>
          <p:nvPr>
            <p:ph type="title"/>
          </p:nvPr>
        </p:nvSpPr>
        <p:spPr/>
        <p:txBody>
          <a:bodyPr/>
          <a:lstStyle/>
          <a:p>
            <a:r>
              <a:rPr lang="en-US" dirty="0"/>
              <a:t>Extra credit solution… the search for convergence</a:t>
            </a:r>
          </a:p>
        </p:txBody>
      </p:sp>
      <p:sp>
        <p:nvSpPr>
          <p:cNvPr id="4" name="Slide Number Placeholder 3">
            <a:extLst>
              <a:ext uri="{FF2B5EF4-FFF2-40B4-BE49-F238E27FC236}">
                <a16:creationId xmlns:a16="http://schemas.microsoft.com/office/drawing/2014/main" id="{09358275-634D-42C1-ACE0-E23FE0C4974F}"/>
              </a:ext>
            </a:extLst>
          </p:cNvPr>
          <p:cNvSpPr>
            <a:spLocks noGrp="1"/>
          </p:cNvSpPr>
          <p:nvPr>
            <p:ph type="sldNum" sz="quarter" idx="4"/>
          </p:nvPr>
        </p:nvSpPr>
        <p:spPr/>
        <p:txBody>
          <a:bodyPr/>
          <a:lstStyle/>
          <a:p>
            <a:pPr algn="ctr"/>
            <a:fld id="{F6B149FD-26F7-3645-B4E7-BA8B8CC5EEA8}" type="slidenum">
              <a:rPr lang="en-US" smtClean="0"/>
              <a:pPr algn="ctr"/>
              <a:t>60</a:t>
            </a:fld>
            <a:endParaRPr lang="en-US" dirty="0"/>
          </a:p>
        </p:txBody>
      </p:sp>
      <p:pic>
        <p:nvPicPr>
          <p:cNvPr id="8" name="Picture 7">
            <a:extLst>
              <a:ext uri="{FF2B5EF4-FFF2-40B4-BE49-F238E27FC236}">
                <a16:creationId xmlns:a16="http://schemas.microsoft.com/office/drawing/2014/main" id="{9328E43B-C771-49A4-8BA7-4CCC8FB3CD0F}"/>
              </a:ext>
            </a:extLst>
          </p:cNvPr>
          <p:cNvPicPr>
            <a:picLocks noChangeAspect="1"/>
          </p:cNvPicPr>
          <p:nvPr/>
        </p:nvPicPr>
        <p:blipFill>
          <a:blip r:embed="rId4"/>
          <a:stretch>
            <a:fillRect/>
          </a:stretch>
        </p:blipFill>
        <p:spPr>
          <a:xfrm>
            <a:off x="5668121" y="1689591"/>
            <a:ext cx="5630061" cy="3658111"/>
          </a:xfrm>
          <a:prstGeom prst="rect">
            <a:avLst/>
          </a:prstGeom>
        </p:spPr>
      </p:pic>
      <p:pic>
        <p:nvPicPr>
          <p:cNvPr id="9" name="paperclip_convergence_onestep">
            <a:hlinkClick r:id="" action="ppaction://media"/>
            <a:extLst>
              <a:ext uri="{FF2B5EF4-FFF2-40B4-BE49-F238E27FC236}">
                <a16:creationId xmlns:a16="http://schemas.microsoft.com/office/drawing/2014/main" id="{F14185C5-63A5-455C-A14E-122C30F9068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58594" y="1271254"/>
            <a:ext cx="3327373" cy="4806205"/>
          </a:xfrm>
          <a:prstGeom prst="rect">
            <a:avLst/>
          </a:prstGeom>
        </p:spPr>
      </p:pic>
    </p:spTree>
    <p:extLst>
      <p:ext uri="{BB962C8B-B14F-4D97-AF65-F5344CB8AC3E}">
        <p14:creationId xmlns:p14="http://schemas.microsoft.com/office/powerpoint/2010/main" val="263827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E1497-0A87-4246-8A9A-DBF6190F8C67}"/>
              </a:ext>
            </a:extLst>
          </p:cNvPr>
          <p:cNvSpPr>
            <a:spLocks noGrp="1"/>
          </p:cNvSpPr>
          <p:nvPr>
            <p:ph type="title"/>
          </p:nvPr>
        </p:nvSpPr>
        <p:spPr/>
        <p:txBody>
          <a:bodyPr/>
          <a:lstStyle/>
          <a:p>
            <a:r>
              <a:rPr lang="en-US" dirty="0"/>
              <a:t>Extra, extra credit: Solve the linear variant and compare</a:t>
            </a:r>
          </a:p>
        </p:txBody>
      </p:sp>
      <p:sp>
        <p:nvSpPr>
          <p:cNvPr id="4" name="Slide Number Placeholder 3">
            <a:extLst>
              <a:ext uri="{FF2B5EF4-FFF2-40B4-BE49-F238E27FC236}">
                <a16:creationId xmlns:a16="http://schemas.microsoft.com/office/drawing/2014/main" id="{600C430D-069F-4BBE-9B59-E337A2CDB828}"/>
              </a:ext>
            </a:extLst>
          </p:cNvPr>
          <p:cNvSpPr>
            <a:spLocks noGrp="1"/>
          </p:cNvSpPr>
          <p:nvPr>
            <p:ph type="sldNum" sz="quarter" idx="4"/>
          </p:nvPr>
        </p:nvSpPr>
        <p:spPr/>
        <p:txBody>
          <a:bodyPr/>
          <a:lstStyle/>
          <a:p>
            <a:pPr algn="ctr"/>
            <a:fld id="{F6B149FD-26F7-3645-B4E7-BA8B8CC5EEA8}" type="slidenum">
              <a:rPr lang="en-US" smtClean="0"/>
              <a:pPr algn="ctr"/>
              <a:t>61</a:t>
            </a:fld>
            <a:endParaRPr lang="en-US" dirty="0"/>
          </a:p>
        </p:txBody>
      </p:sp>
      <p:grpSp>
        <p:nvGrpSpPr>
          <p:cNvPr id="17" name="Group 16">
            <a:extLst>
              <a:ext uri="{FF2B5EF4-FFF2-40B4-BE49-F238E27FC236}">
                <a16:creationId xmlns:a16="http://schemas.microsoft.com/office/drawing/2014/main" id="{982888CA-72A2-46F9-AE61-7D1AF92E8F99}"/>
              </a:ext>
            </a:extLst>
          </p:cNvPr>
          <p:cNvGrpSpPr/>
          <p:nvPr/>
        </p:nvGrpSpPr>
        <p:grpSpPr>
          <a:xfrm>
            <a:off x="3425428" y="986116"/>
            <a:ext cx="6224447" cy="4625059"/>
            <a:chOff x="1184252" y="1523999"/>
            <a:chExt cx="6224447" cy="4625059"/>
          </a:xfrm>
        </p:grpSpPr>
        <p:pic>
          <p:nvPicPr>
            <p:cNvPr id="8" name="Picture 7">
              <a:extLst>
                <a:ext uri="{FF2B5EF4-FFF2-40B4-BE49-F238E27FC236}">
                  <a16:creationId xmlns:a16="http://schemas.microsoft.com/office/drawing/2014/main" id="{5F79C350-86B1-459A-A2CD-1EF557B7684D}"/>
                </a:ext>
              </a:extLst>
            </p:cNvPr>
            <p:cNvPicPr>
              <a:picLocks noChangeAspect="1"/>
            </p:cNvPicPr>
            <p:nvPr/>
          </p:nvPicPr>
          <p:blipFill>
            <a:blip r:embed="rId2"/>
            <a:stretch>
              <a:fillRect/>
            </a:stretch>
          </p:blipFill>
          <p:spPr>
            <a:xfrm>
              <a:off x="1184252" y="1523999"/>
              <a:ext cx="2485576" cy="4625059"/>
            </a:xfrm>
            <a:prstGeom prst="rect">
              <a:avLst/>
            </a:prstGeom>
          </p:spPr>
        </p:pic>
        <p:cxnSp>
          <p:nvCxnSpPr>
            <p:cNvPr id="10" name="Straight Arrow Connector 9">
              <a:extLst>
                <a:ext uri="{FF2B5EF4-FFF2-40B4-BE49-F238E27FC236}">
                  <a16:creationId xmlns:a16="http://schemas.microsoft.com/office/drawing/2014/main" id="{38CA0E6B-C7B9-42AB-8A7F-56C5F949BB56}"/>
                </a:ext>
              </a:extLst>
            </p:cNvPr>
            <p:cNvCxnSpPr/>
            <p:nvPr/>
          </p:nvCxnSpPr>
          <p:spPr>
            <a:xfrm flipH="1">
              <a:off x="3567953" y="3998259"/>
              <a:ext cx="510988" cy="457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44C01D6A-E52E-4A79-9BAD-B4988F0485C3}"/>
                </a:ext>
              </a:extLst>
            </p:cNvPr>
            <p:cNvSpPr txBox="1"/>
            <p:nvPr/>
          </p:nvSpPr>
          <p:spPr>
            <a:xfrm>
              <a:off x="4078941" y="3465731"/>
              <a:ext cx="3329758" cy="1200329"/>
            </a:xfrm>
            <a:prstGeom prst="rect">
              <a:avLst/>
            </a:prstGeom>
            <a:noFill/>
          </p:spPr>
          <p:txBody>
            <a:bodyPr wrap="none" rtlCol="0">
              <a:spAutoFit/>
            </a:bodyPr>
            <a:lstStyle/>
            <a:p>
              <a:r>
                <a:rPr lang="en-US" b="1" dirty="0"/>
                <a:t>Linear solution (SIERRA/SD)</a:t>
              </a:r>
            </a:p>
            <a:p>
              <a:r>
                <a:rPr lang="en-US" dirty="0"/>
                <a:t>Solved implicitly. </a:t>
              </a:r>
            </a:p>
            <a:p>
              <a:r>
                <a:rPr lang="en-US" dirty="0"/>
                <a:t>Solve time </a:t>
              </a:r>
              <a:r>
                <a:rPr lang="en-US" b="1" dirty="0"/>
                <a:t>~0.07s</a:t>
              </a:r>
            </a:p>
            <a:p>
              <a:r>
                <a:rPr lang="en-US" dirty="0"/>
                <a:t>Tip displacement ~0.48 [in]</a:t>
              </a:r>
            </a:p>
          </p:txBody>
        </p:sp>
        <p:cxnSp>
          <p:nvCxnSpPr>
            <p:cNvPr id="12" name="Straight Arrow Connector 11">
              <a:extLst>
                <a:ext uri="{FF2B5EF4-FFF2-40B4-BE49-F238E27FC236}">
                  <a16:creationId xmlns:a16="http://schemas.microsoft.com/office/drawing/2014/main" id="{AF7CAA64-96BD-4A6E-8040-D2601D392554}"/>
                </a:ext>
              </a:extLst>
            </p:cNvPr>
            <p:cNvCxnSpPr>
              <a:cxnSpLocks/>
            </p:cNvCxnSpPr>
            <p:nvPr/>
          </p:nvCxnSpPr>
          <p:spPr>
            <a:xfrm flipH="1" flipV="1">
              <a:off x="2994212" y="2438400"/>
              <a:ext cx="421341" cy="378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E29E1E30-8520-4773-8CE1-7CB501E95803}"/>
                </a:ext>
              </a:extLst>
            </p:cNvPr>
            <p:cNvSpPr txBox="1"/>
            <p:nvPr/>
          </p:nvSpPr>
          <p:spPr>
            <a:xfrm>
              <a:off x="3505200" y="1876083"/>
              <a:ext cx="3799438" cy="1200329"/>
            </a:xfrm>
            <a:prstGeom prst="rect">
              <a:avLst/>
            </a:prstGeom>
            <a:noFill/>
          </p:spPr>
          <p:txBody>
            <a:bodyPr wrap="none" rtlCol="0">
              <a:spAutoFit/>
            </a:bodyPr>
            <a:lstStyle/>
            <a:p>
              <a:r>
                <a:rPr lang="en-US" b="1" dirty="0"/>
                <a:t>Nonlinear solution (SIERRA/SM)</a:t>
              </a:r>
            </a:p>
            <a:p>
              <a:r>
                <a:rPr lang="en-US" dirty="0"/>
                <a:t>Solved implicitly.</a:t>
              </a:r>
            </a:p>
            <a:p>
              <a:r>
                <a:rPr lang="en-US" dirty="0"/>
                <a:t>Solve time </a:t>
              </a:r>
              <a:r>
                <a:rPr lang="en-US" b="1" dirty="0"/>
                <a:t>~60 sec. </a:t>
              </a:r>
            </a:p>
            <a:p>
              <a:r>
                <a:rPr lang="en-US" dirty="0"/>
                <a:t>Tip displacement ~0.46 [in]</a:t>
              </a:r>
            </a:p>
          </p:txBody>
        </p:sp>
      </p:grpSp>
      <p:sp>
        <p:nvSpPr>
          <p:cNvPr id="16" name="TextBox 15">
            <a:extLst>
              <a:ext uri="{FF2B5EF4-FFF2-40B4-BE49-F238E27FC236}">
                <a16:creationId xmlns:a16="http://schemas.microsoft.com/office/drawing/2014/main" id="{CD16FF00-4CD4-4AEB-A3C6-E27BA2CA93D8}"/>
              </a:ext>
            </a:extLst>
          </p:cNvPr>
          <p:cNvSpPr txBox="1"/>
          <p:nvPr/>
        </p:nvSpPr>
        <p:spPr>
          <a:xfrm>
            <a:off x="700367" y="5692152"/>
            <a:ext cx="10676965" cy="646331"/>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r>
              <a:rPr lang="en-US" dirty="0"/>
              <a:t>SIERRA provides both linear and nonlinear implicit solvers.  Consider your options and needs to select the best tool for the job.</a:t>
            </a:r>
          </a:p>
        </p:txBody>
      </p:sp>
    </p:spTree>
    <p:extLst>
      <p:ext uri="{BB962C8B-B14F-4D97-AF65-F5344CB8AC3E}">
        <p14:creationId xmlns:p14="http://schemas.microsoft.com/office/powerpoint/2010/main" val="335920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2D66-2424-4899-AB74-8E7835E82CCE}"/>
              </a:ext>
            </a:extLst>
          </p:cNvPr>
          <p:cNvSpPr>
            <a:spLocks noGrp="1"/>
          </p:cNvSpPr>
          <p:nvPr>
            <p:ph type="title"/>
          </p:nvPr>
        </p:nvSpPr>
        <p:spPr/>
        <p:txBody>
          <a:bodyPr/>
          <a:lstStyle/>
          <a:p>
            <a:r>
              <a:rPr lang="en-US" dirty="0"/>
              <a:t>In summary…</a:t>
            </a:r>
          </a:p>
        </p:txBody>
      </p:sp>
      <p:sp>
        <p:nvSpPr>
          <p:cNvPr id="3" name="Content Placeholder 2">
            <a:extLst>
              <a:ext uri="{FF2B5EF4-FFF2-40B4-BE49-F238E27FC236}">
                <a16:creationId xmlns:a16="http://schemas.microsoft.com/office/drawing/2014/main" id="{F72CA271-C223-48A1-8321-6A572536EA3D}"/>
              </a:ext>
            </a:extLst>
          </p:cNvPr>
          <p:cNvSpPr>
            <a:spLocks noGrp="1"/>
          </p:cNvSpPr>
          <p:nvPr>
            <p:ph idx="1"/>
          </p:nvPr>
        </p:nvSpPr>
        <p:spPr>
          <a:xfrm>
            <a:off x="762001" y="1447799"/>
            <a:ext cx="5889812" cy="4648201"/>
          </a:xfrm>
        </p:spPr>
        <p:txBody>
          <a:bodyPr>
            <a:normAutofit fontScale="92500" lnSpcReduction="10000"/>
          </a:bodyPr>
          <a:lstStyle/>
          <a:p>
            <a:pPr marL="342900" indent="-342900">
              <a:buFont typeface="Arial" panose="020B0604020202020204" pitchFamily="34" charset="0"/>
              <a:buChar char="•"/>
            </a:pPr>
            <a:r>
              <a:rPr lang="en-US" b="1" dirty="0"/>
              <a:t>Nonlinearities make life harder</a:t>
            </a:r>
          </a:p>
          <a:p>
            <a:pPr marL="800100" lvl="1" indent="-342900">
              <a:buFont typeface="Arial" panose="020B0604020202020204" pitchFamily="34" charset="0"/>
              <a:buChar char="•"/>
            </a:pPr>
            <a:r>
              <a:rPr lang="en-US" dirty="0"/>
              <a:t>The residual is a key metric</a:t>
            </a:r>
          </a:p>
          <a:p>
            <a:pPr marL="800100" lvl="1" indent="-342900">
              <a:buFont typeface="Arial" panose="020B0604020202020204" pitchFamily="34" charset="0"/>
              <a:buChar char="•"/>
            </a:pPr>
            <a:r>
              <a:rPr lang="en-US" dirty="0"/>
              <a:t>Iterative solver strategies</a:t>
            </a:r>
          </a:p>
          <a:p>
            <a:pPr marL="342900" indent="-342900">
              <a:buFont typeface="Arial" panose="020B0604020202020204" pitchFamily="34" charset="0"/>
              <a:buChar char="•"/>
            </a:pPr>
            <a:r>
              <a:rPr lang="en-US" b="1" dirty="0"/>
              <a:t>The conjugate gradient method is the primary solver in SIERRA/SM</a:t>
            </a:r>
          </a:p>
          <a:p>
            <a:pPr marL="800100" lvl="1" indent="-342900">
              <a:buFont typeface="Arial" panose="020B0604020202020204" pitchFamily="34" charset="0"/>
              <a:buChar char="•"/>
            </a:pPr>
            <a:r>
              <a:rPr lang="en-US" dirty="0"/>
              <a:t>Read the </a:t>
            </a:r>
            <a:r>
              <a:rPr lang="en-US" i="1" dirty="0"/>
              <a:t>Sierra/SM</a:t>
            </a:r>
            <a:r>
              <a:rPr lang="en-US" dirty="0"/>
              <a:t> </a:t>
            </a:r>
            <a:r>
              <a:rPr lang="en-US" i="1" dirty="0"/>
              <a:t>Theory Manual</a:t>
            </a:r>
            <a:r>
              <a:rPr lang="en-US" dirty="0"/>
              <a:t>, Ch. 13 for details on solver theory and implementation</a:t>
            </a:r>
            <a:endParaRPr lang="en-US" i="1" dirty="0"/>
          </a:p>
          <a:p>
            <a:pPr marL="342900" indent="-342900">
              <a:buFont typeface="Arial" panose="020B0604020202020204" pitchFamily="34" charset="0"/>
              <a:buChar char="•"/>
            </a:pPr>
            <a:r>
              <a:rPr lang="en-US" b="1" dirty="0"/>
              <a:t>We specified a basic solver block in SIERRA/SM</a:t>
            </a:r>
          </a:p>
          <a:p>
            <a:pPr marL="800100" lvl="1" indent="-342900">
              <a:buFont typeface="Arial" panose="020B0604020202020204" pitchFamily="34" charset="0"/>
              <a:buChar char="•"/>
            </a:pPr>
            <a:r>
              <a:rPr lang="en-US" dirty="0"/>
              <a:t>Tolerances and references</a:t>
            </a:r>
          </a:p>
          <a:p>
            <a:pPr marL="800100" lvl="1" indent="-342900">
              <a:buFont typeface="Arial" panose="020B0604020202020204" pitchFamily="34" charset="0"/>
              <a:buChar char="•"/>
            </a:pPr>
            <a:r>
              <a:rPr lang="en-US" dirty="0"/>
              <a:t>Definition of convergence</a:t>
            </a:r>
          </a:p>
          <a:p>
            <a:pPr marL="342900" indent="-342900">
              <a:buFont typeface="Arial" panose="020B0604020202020204" pitchFamily="34" charset="0"/>
              <a:buChar char="•"/>
            </a:pPr>
            <a:r>
              <a:rPr lang="en-US" b="1" dirty="0"/>
              <a:t>We saw how to visualize and debug the solver</a:t>
            </a:r>
          </a:p>
          <a:p>
            <a:pPr marL="800100" lvl="1" indent="-342900">
              <a:buFont typeface="Arial" panose="020B0604020202020204" pitchFamily="34" charset="0"/>
              <a:buChar char="•"/>
            </a:pPr>
            <a:r>
              <a:rPr lang="en-US" dirty="0"/>
              <a:t>Iteration plot</a:t>
            </a:r>
          </a:p>
          <a:p>
            <a:pPr marL="800100" lvl="1" indent="-342900">
              <a:buFont typeface="Arial" panose="020B0604020202020204" pitchFamily="34" charset="0"/>
              <a:buChar char="•"/>
            </a:pPr>
            <a:r>
              <a:rPr lang="en-US" dirty="0"/>
              <a:t>Iteration print</a:t>
            </a:r>
          </a:p>
        </p:txBody>
      </p:sp>
      <p:sp>
        <p:nvSpPr>
          <p:cNvPr id="4" name="Slide Number Placeholder 3">
            <a:extLst>
              <a:ext uri="{FF2B5EF4-FFF2-40B4-BE49-F238E27FC236}">
                <a16:creationId xmlns:a16="http://schemas.microsoft.com/office/drawing/2014/main" id="{D6749578-9682-41EE-B56B-D9F7EC349DDB}"/>
              </a:ext>
            </a:extLst>
          </p:cNvPr>
          <p:cNvSpPr>
            <a:spLocks noGrp="1"/>
          </p:cNvSpPr>
          <p:nvPr>
            <p:ph type="sldNum" sz="quarter" idx="4"/>
          </p:nvPr>
        </p:nvSpPr>
        <p:spPr/>
        <p:txBody>
          <a:bodyPr/>
          <a:lstStyle/>
          <a:p>
            <a:pPr algn="ctr"/>
            <a:fld id="{F6B149FD-26F7-3645-B4E7-BA8B8CC5EEA8}" type="slidenum">
              <a:rPr lang="en-US" smtClean="0"/>
              <a:pPr algn="ctr"/>
              <a:t>62</a:t>
            </a:fld>
            <a:endParaRPr lang="en-US" dirty="0"/>
          </a:p>
        </p:txBody>
      </p:sp>
      <p:pic>
        <p:nvPicPr>
          <p:cNvPr id="6" name="Picture 5">
            <a:extLst>
              <a:ext uri="{FF2B5EF4-FFF2-40B4-BE49-F238E27FC236}">
                <a16:creationId xmlns:a16="http://schemas.microsoft.com/office/drawing/2014/main" id="{9F9AB2E1-E15A-4918-828C-716D25B96706}"/>
              </a:ext>
            </a:extLst>
          </p:cNvPr>
          <p:cNvPicPr>
            <a:picLocks noChangeAspect="1"/>
          </p:cNvPicPr>
          <p:nvPr/>
        </p:nvPicPr>
        <p:blipFill>
          <a:blip r:embed="rId2"/>
          <a:stretch>
            <a:fillRect/>
          </a:stretch>
        </p:blipFill>
        <p:spPr>
          <a:xfrm>
            <a:off x="7065061" y="467658"/>
            <a:ext cx="3428071" cy="44554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id="{7377B80B-9ECD-4236-AB86-D3C2B86A45E4}"/>
              </a:ext>
            </a:extLst>
          </p:cNvPr>
          <p:cNvPicPr>
            <a:picLocks noChangeAspect="1"/>
          </p:cNvPicPr>
          <p:nvPr/>
        </p:nvPicPr>
        <p:blipFill>
          <a:blip r:embed="rId3"/>
          <a:stretch>
            <a:fillRect/>
          </a:stretch>
        </p:blipFill>
        <p:spPr>
          <a:xfrm>
            <a:off x="8192490" y="2305265"/>
            <a:ext cx="3237509" cy="40850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4703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91080E0-1AF8-4F9D-9C35-434D3504F481}"/>
              </a:ext>
            </a:extLst>
          </p:cNvPr>
          <p:cNvSpPr>
            <a:spLocks noGrp="1"/>
          </p:cNvSpPr>
          <p:nvPr>
            <p:ph type="subTitle" idx="1"/>
          </p:nvPr>
        </p:nvSpPr>
        <p:spPr>
          <a:xfrm>
            <a:off x="4130694" y="5127584"/>
            <a:ext cx="7221668" cy="930315"/>
          </a:xfrm>
        </p:spPr>
        <p:txBody>
          <a:bodyPr/>
          <a:lstStyle/>
          <a:p>
            <a:r>
              <a:rPr lang="en-US" dirty="0"/>
              <a:t>What it means, how to do it, and improving robustness</a:t>
            </a:r>
          </a:p>
        </p:txBody>
      </p:sp>
      <p:sp>
        <p:nvSpPr>
          <p:cNvPr id="7" name="Title 6">
            <a:extLst>
              <a:ext uri="{FF2B5EF4-FFF2-40B4-BE49-F238E27FC236}">
                <a16:creationId xmlns:a16="http://schemas.microsoft.com/office/drawing/2014/main" id="{0BCABFF9-6EC1-4552-A966-1B284FA0E6F8}"/>
              </a:ext>
            </a:extLst>
          </p:cNvPr>
          <p:cNvSpPr>
            <a:spLocks noGrp="1"/>
          </p:cNvSpPr>
          <p:nvPr>
            <p:ph type="ctrTitle"/>
          </p:nvPr>
        </p:nvSpPr>
        <p:spPr/>
        <p:txBody>
          <a:bodyPr/>
          <a:lstStyle/>
          <a:p>
            <a:r>
              <a:rPr lang="en-US" dirty="0"/>
              <a:t>MODULE 4:</a:t>
            </a:r>
            <a:br>
              <a:rPr lang="en-US" dirty="0"/>
            </a:br>
            <a:r>
              <a:rPr lang="en-US" dirty="0"/>
              <a:t>Implicit Time Stepping</a:t>
            </a:r>
          </a:p>
        </p:txBody>
      </p:sp>
    </p:spTree>
    <p:extLst>
      <p:ext uri="{BB962C8B-B14F-4D97-AF65-F5344CB8AC3E}">
        <p14:creationId xmlns:p14="http://schemas.microsoft.com/office/powerpoint/2010/main" val="46401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Section overview</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64</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1335741" y="1283273"/>
            <a:ext cx="9144000" cy="2816779"/>
            <a:chOff x="575953" y="1253529"/>
            <a:chExt cx="5883215" cy="1938866"/>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9"/>
              <a:ext cx="5883215" cy="1617506"/>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marL="285750" indent="-285750">
                <a:spcAft>
                  <a:spcPts val="1200"/>
                </a:spcAft>
                <a:buFont typeface="Arial" panose="020B0604020202020204" pitchFamily="34" charset="0"/>
                <a:buChar char="•"/>
              </a:pPr>
              <a:r>
                <a:rPr lang="en-US" dirty="0"/>
                <a:t>See what time stepping means for a “static” solution</a:t>
              </a:r>
            </a:p>
            <a:p>
              <a:pPr marL="285750" indent="-285750">
                <a:spcAft>
                  <a:spcPts val="1200"/>
                </a:spcAft>
                <a:buFont typeface="Arial" panose="020B0604020202020204" pitchFamily="34" charset="0"/>
                <a:buChar char="•"/>
              </a:pPr>
              <a:r>
                <a:rPr lang="en-US" dirty="0"/>
                <a:t>Learn about configuring the time stepping</a:t>
              </a:r>
            </a:p>
            <a:p>
              <a:pPr marL="285750" indent="-285750">
                <a:spcAft>
                  <a:spcPts val="1200"/>
                </a:spcAft>
                <a:buFont typeface="Arial" panose="020B0604020202020204" pitchFamily="34" charset="0"/>
                <a:buChar char="•"/>
              </a:pPr>
              <a:r>
                <a:rPr lang="en-US" dirty="0"/>
                <a:t>Learn about the “DURING” keyword for fine-tuning our line commands</a:t>
              </a:r>
            </a:p>
            <a:p>
              <a:pPr marL="285750" indent="-285750">
                <a:spcAft>
                  <a:spcPts val="1200"/>
                </a:spcAft>
                <a:buFont typeface="Arial" panose="020B0604020202020204" pitchFamily="34" charset="0"/>
                <a:buChar char="•"/>
              </a:pPr>
              <a:r>
                <a:rPr lang="en-US" dirty="0"/>
                <a:t>Learn about how time stepping influences results and performance</a:t>
              </a:r>
            </a:p>
            <a:p>
              <a:pPr marL="285750" indent="-285750">
                <a:spcAft>
                  <a:spcPts val="1200"/>
                </a:spcAft>
                <a:buFont typeface="Arial" panose="020B0604020202020204" pitchFamily="34" charset="0"/>
                <a:buChar char="•"/>
              </a:pPr>
              <a:r>
                <a:rPr lang="en-US" dirty="0"/>
                <a:t>Configure and try adaptive time stepping to improve robustness</a:t>
              </a:r>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n-US" dirty="0"/>
                <a:t>We will …</a:t>
              </a:r>
            </a:p>
          </p:txBody>
        </p:sp>
      </p:grpSp>
    </p:spTree>
    <p:extLst>
      <p:ext uri="{BB962C8B-B14F-4D97-AF65-F5344CB8AC3E}">
        <p14:creationId xmlns:p14="http://schemas.microsoft.com/office/powerpoint/2010/main" val="52250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58DDE-5E8E-4D22-8309-10692940F2EF}"/>
              </a:ext>
            </a:extLst>
          </p:cNvPr>
          <p:cNvSpPr>
            <a:spLocks noGrp="1"/>
          </p:cNvSpPr>
          <p:nvPr>
            <p:ph type="title"/>
          </p:nvPr>
        </p:nvSpPr>
        <p:spPr/>
        <p:txBody>
          <a:bodyPr/>
          <a:lstStyle/>
          <a:p>
            <a:r>
              <a:rPr lang="en-US" dirty="0"/>
              <a:t>Solving implicit [quasi-]static problems with SIERRA/SM</a:t>
            </a:r>
          </a:p>
        </p:txBody>
      </p:sp>
      <p:sp>
        <p:nvSpPr>
          <p:cNvPr id="4" name="Slide Number Placeholder 3">
            <a:extLst>
              <a:ext uri="{FF2B5EF4-FFF2-40B4-BE49-F238E27FC236}">
                <a16:creationId xmlns:a16="http://schemas.microsoft.com/office/drawing/2014/main" id="{FCBA662D-04BD-403F-8159-AA87932E611F}"/>
              </a:ext>
            </a:extLst>
          </p:cNvPr>
          <p:cNvSpPr>
            <a:spLocks noGrp="1"/>
          </p:cNvSpPr>
          <p:nvPr>
            <p:ph type="sldNum" sz="quarter" idx="4"/>
          </p:nvPr>
        </p:nvSpPr>
        <p:spPr/>
        <p:txBody>
          <a:bodyPr/>
          <a:lstStyle/>
          <a:p>
            <a:pPr algn="ctr"/>
            <a:fld id="{F6B149FD-26F7-3645-B4E7-BA8B8CC5EEA8}" type="slidenum">
              <a:rPr lang="en-US" smtClean="0"/>
              <a:pPr algn="ctr"/>
              <a:t>65</a:t>
            </a:fld>
            <a:endParaRPr lang="en-US" dirty="0"/>
          </a:p>
        </p:txBody>
      </p:sp>
      <p:pic>
        <p:nvPicPr>
          <p:cNvPr id="5" name="Picture 4">
            <a:extLst>
              <a:ext uri="{FF2B5EF4-FFF2-40B4-BE49-F238E27FC236}">
                <a16:creationId xmlns:a16="http://schemas.microsoft.com/office/drawing/2014/main" id="{3039F469-2868-4805-8C38-C9ADA02A613A}"/>
              </a:ext>
            </a:extLst>
          </p:cNvPr>
          <p:cNvPicPr>
            <a:picLocks noChangeAspect="1"/>
          </p:cNvPicPr>
          <p:nvPr/>
        </p:nvPicPr>
        <p:blipFill>
          <a:blip r:embed="rId2"/>
          <a:stretch>
            <a:fillRect/>
          </a:stretch>
        </p:blipFill>
        <p:spPr>
          <a:xfrm>
            <a:off x="4831937" y="1974666"/>
            <a:ext cx="2226768" cy="3455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4" name="Group 23">
            <a:extLst>
              <a:ext uri="{FF2B5EF4-FFF2-40B4-BE49-F238E27FC236}">
                <a16:creationId xmlns:a16="http://schemas.microsoft.com/office/drawing/2014/main" id="{C47B88A4-740E-40B3-B94A-A57946BB8014}"/>
              </a:ext>
            </a:extLst>
          </p:cNvPr>
          <p:cNvGrpSpPr/>
          <p:nvPr/>
        </p:nvGrpSpPr>
        <p:grpSpPr>
          <a:xfrm>
            <a:off x="7833462" y="2444145"/>
            <a:ext cx="3323660" cy="3169644"/>
            <a:chOff x="5631656" y="1834441"/>
            <a:chExt cx="3323660" cy="3169644"/>
          </a:xfrm>
        </p:grpSpPr>
        <p:grpSp>
          <p:nvGrpSpPr>
            <p:cNvPr id="6" name="Group 5">
              <a:extLst>
                <a:ext uri="{FF2B5EF4-FFF2-40B4-BE49-F238E27FC236}">
                  <a16:creationId xmlns:a16="http://schemas.microsoft.com/office/drawing/2014/main" id="{74F593F5-8CF2-47C8-8599-F91712309C12}"/>
                </a:ext>
              </a:extLst>
            </p:cNvPr>
            <p:cNvGrpSpPr/>
            <p:nvPr/>
          </p:nvGrpSpPr>
          <p:grpSpPr>
            <a:xfrm>
              <a:off x="5631656" y="1834441"/>
              <a:ext cx="3323660" cy="3169644"/>
              <a:chOff x="2006086" y="1725326"/>
              <a:chExt cx="3323660" cy="3169644"/>
            </a:xfrm>
          </p:grpSpPr>
          <p:sp>
            <p:nvSpPr>
              <p:cNvPr id="7" name="Freeform: Shape 6">
                <a:extLst>
                  <a:ext uri="{FF2B5EF4-FFF2-40B4-BE49-F238E27FC236}">
                    <a16:creationId xmlns:a16="http://schemas.microsoft.com/office/drawing/2014/main" id="{21F8A442-A6DB-440A-8F38-B01100AD6022}"/>
                  </a:ext>
                </a:extLst>
              </p:cNvPr>
              <p:cNvSpPr/>
              <p:nvPr/>
            </p:nvSpPr>
            <p:spPr>
              <a:xfrm>
                <a:off x="2371678" y="1725326"/>
                <a:ext cx="174297" cy="2810815"/>
              </a:xfrm>
              <a:custGeom>
                <a:avLst/>
                <a:gdLst>
                  <a:gd name="connsiteX0" fmla="*/ 30862 w 174297"/>
                  <a:gd name="connsiteY0" fmla="*/ 2626658 h 2626658"/>
                  <a:gd name="connsiteX1" fmla="*/ 12933 w 174297"/>
                  <a:gd name="connsiteY1" fmla="*/ 1909482 h 2626658"/>
                  <a:gd name="connsiteX2" fmla="*/ 21897 w 174297"/>
                  <a:gd name="connsiteY2" fmla="*/ 1766047 h 2626658"/>
                  <a:gd name="connsiteX3" fmla="*/ 39827 w 174297"/>
                  <a:gd name="connsiteY3" fmla="*/ 1613647 h 2626658"/>
                  <a:gd name="connsiteX4" fmla="*/ 57756 w 174297"/>
                  <a:gd name="connsiteY4" fmla="*/ 1434353 h 2626658"/>
                  <a:gd name="connsiteX5" fmla="*/ 75686 w 174297"/>
                  <a:gd name="connsiteY5" fmla="*/ 1344706 h 2626658"/>
                  <a:gd name="connsiteX6" fmla="*/ 84650 w 174297"/>
                  <a:gd name="connsiteY6" fmla="*/ 1174376 h 2626658"/>
                  <a:gd name="connsiteX7" fmla="*/ 102580 w 174297"/>
                  <a:gd name="connsiteY7" fmla="*/ 905435 h 2626658"/>
                  <a:gd name="connsiteX8" fmla="*/ 111544 w 174297"/>
                  <a:gd name="connsiteY8" fmla="*/ 690282 h 2626658"/>
                  <a:gd name="connsiteX9" fmla="*/ 156368 w 174297"/>
                  <a:gd name="connsiteY9" fmla="*/ 484094 h 2626658"/>
                  <a:gd name="connsiteX10" fmla="*/ 174297 w 174297"/>
                  <a:gd name="connsiteY10" fmla="*/ 125506 h 2626658"/>
                  <a:gd name="connsiteX11" fmla="*/ 165333 w 174297"/>
                  <a:gd name="connsiteY11" fmla="*/ 0 h 262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297" h="2626658">
                    <a:moveTo>
                      <a:pt x="30862" y="2626658"/>
                    </a:moveTo>
                    <a:cubicBezTo>
                      <a:pt x="-12336" y="2252273"/>
                      <a:pt x="-2010" y="2432510"/>
                      <a:pt x="12933" y="1909482"/>
                    </a:cubicBezTo>
                    <a:cubicBezTo>
                      <a:pt x="14301" y="1861597"/>
                      <a:pt x="18484" y="1813830"/>
                      <a:pt x="21897" y="1766047"/>
                    </a:cubicBezTo>
                    <a:cubicBezTo>
                      <a:pt x="29853" y="1654655"/>
                      <a:pt x="24768" y="1688940"/>
                      <a:pt x="39827" y="1613647"/>
                    </a:cubicBezTo>
                    <a:cubicBezTo>
                      <a:pt x="42454" y="1584750"/>
                      <a:pt x="52350" y="1468592"/>
                      <a:pt x="57756" y="1434353"/>
                    </a:cubicBezTo>
                    <a:cubicBezTo>
                      <a:pt x="62509" y="1404252"/>
                      <a:pt x="69709" y="1374588"/>
                      <a:pt x="75686" y="1344706"/>
                    </a:cubicBezTo>
                    <a:cubicBezTo>
                      <a:pt x="78674" y="1287929"/>
                      <a:pt x="81176" y="1231125"/>
                      <a:pt x="84650" y="1174376"/>
                    </a:cubicBezTo>
                    <a:cubicBezTo>
                      <a:pt x="90140" y="1084698"/>
                      <a:pt x="98840" y="995203"/>
                      <a:pt x="102580" y="905435"/>
                    </a:cubicBezTo>
                    <a:cubicBezTo>
                      <a:pt x="105568" y="833717"/>
                      <a:pt x="105414" y="761800"/>
                      <a:pt x="111544" y="690282"/>
                    </a:cubicBezTo>
                    <a:cubicBezTo>
                      <a:pt x="116345" y="634268"/>
                      <a:pt x="143211" y="536721"/>
                      <a:pt x="156368" y="484094"/>
                    </a:cubicBezTo>
                    <a:cubicBezTo>
                      <a:pt x="165168" y="360901"/>
                      <a:pt x="174297" y="252442"/>
                      <a:pt x="174297" y="125506"/>
                    </a:cubicBezTo>
                    <a:cubicBezTo>
                      <a:pt x="174297" y="83564"/>
                      <a:pt x="165333" y="0"/>
                      <a:pt x="165333"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5582826D-9B36-481A-B936-2D16A773C6A7}"/>
                  </a:ext>
                </a:extLst>
              </p:cNvPr>
              <p:cNvSpPr/>
              <p:nvPr/>
            </p:nvSpPr>
            <p:spPr>
              <a:xfrm rot="5153063">
                <a:off x="3754424" y="3037252"/>
                <a:ext cx="223724" cy="2926920"/>
              </a:xfrm>
              <a:custGeom>
                <a:avLst/>
                <a:gdLst>
                  <a:gd name="connsiteX0" fmla="*/ 30862 w 174297"/>
                  <a:gd name="connsiteY0" fmla="*/ 2626658 h 2626658"/>
                  <a:gd name="connsiteX1" fmla="*/ 12933 w 174297"/>
                  <a:gd name="connsiteY1" fmla="*/ 1909482 h 2626658"/>
                  <a:gd name="connsiteX2" fmla="*/ 21897 w 174297"/>
                  <a:gd name="connsiteY2" fmla="*/ 1766047 h 2626658"/>
                  <a:gd name="connsiteX3" fmla="*/ 39827 w 174297"/>
                  <a:gd name="connsiteY3" fmla="*/ 1613647 h 2626658"/>
                  <a:gd name="connsiteX4" fmla="*/ 57756 w 174297"/>
                  <a:gd name="connsiteY4" fmla="*/ 1434353 h 2626658"/>
                  <a:gd name="connsiteX5" fmla="*/ 75686 w 174297"/>
                  <a:gd name="connsiteY5" fmla="*/ 1344706 h 2626658"/>
                  <a:gd name="connsiteX6" fmla="*/ 84650 w 174297"/>
                  <a:gd name="connsiteY6" fmla="*/ 1174376 h 2626658"/>
                  <a:gd name="connsiteX7" fmla="*/ 102580 w 174297"/>
                  <a:gd name="connsiteY7" fmla="*/ 905435 h 2626658"/>
                  <a:gd name="connsiteX8" fmla="*/ 111544 w 174297"/>
                  <a:gd name="connsiteY8" fmla="*/ 690282 h 2626658"/>
                  <a:gd name="connsiteX9" fmla="*/ 156368 w 174297"/>
                  <a:gd name="connsiteY9" fmla="*/ 484094 h 2626658"/>
                  <a:gd name="connsiteX10" fmla="*/ 174297 w 174297"/>
                  <a:gd name="connsiteY10" fmla="*/ 125506 h 2626658"/>
                  <a:gd name="connsiteX11" fmla="*/ 165333 w 174297"/>
                  <a:gd name="connsiteY11" fmla="*/ 0 h 262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297" h="2626658">
                    <a:moveTo>
                      <a:pt x="30862" y="2626658"/>
                    </a:moveTo>
                    <a:cubicBezTo>
                      <a:pt x="-12336" y="2252273"/>
                      <a:pt x="-2010" y="2432510"/>
                      <a:pt x="12933" y="1909482"/>
                    </a:cubicBezTo>
                    <a:cubicBezTo>
                      <a:pt x="14301" y="1861597"/>
                      <a:pt x="18484" y="1813830"/>
                      <a:pt x="21897" y="1766047"/>
                    </a:cubicBezTo>
                    <a:cubicBezTo>
                      <a:pt x="29853" y="1654655"/>
                      <a:pt x="24768" y="1688940"/>
                      <a:pt x="39827" y="1613647"/>
                    </a:cubicBezTo>
                    <a:cubicBezTo>
                      <a:pt x="42454" y="1584750"/>
                      <a:pt x="52350" y="1468592"/>
                      <a:pt x="57756" y="1434353"/>
                    </a:cubicBezTo>
                    <a:cubicBezTo>
                      <a:pt x="62509" y="1404252"/>
                      <a:pt x="69709" y="1374588"/>
                      <a:pt x="75686" y="1344706"/>
                    </a:cubicBezTo>
                    <a:cubicBezTo>
                      <a:pt x="78674" y="1287929"/>
                      <a:pt x="81176" y="1231125"/>
                      <a:pt x="84650" y="1174376"/>
                    </a:cubicBezTo>
                    <a:cubicBezTo>
                      <a:pt x="90140" y="1084698"/>
                      <a:pt x="98840" y="995203"/>
                      <a:pt x="102580" y="905435"/>
                    </a:cubicBezTo>
                    <a:cubicBezTo>
                      <a:pt x="105568" y="833717"/>
                      <a:pt x="105414" y="761800"/>
                      <a:pt x="111544" y="690282"/>
                    </a:cubicBezTo>
                    <a:cubicBezTo>
                      <a:pt x="116345" y="634268"/>
                      <a:pt x="143211" y="536721"/>
                      <a:pt x="156368" y="484094"/>
                    </a:cubicBezTo>
                    <a:cubicBezTo>
                      <a:pt x="165168" y="360901"/>
                      <a:pt x="174297" y="252442"/>
                      <a:pt x="174297" y="125506"/>
                    </a:cubicBezTo>
                    <a:cubicBezTo>
                      <a:pt x="174297" y="83564"/>
                      <a:pt x="165333" y="0"/>
                      <a:pt x="165333"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5D18A-7B1D-47F7-B7E6-470D2F108D81}"/>
                  </a:ext>
                </a:extLst>
              </p:cNvPr>
              <p:cNvSpPr txBox="1"/>
              <p:nvPr/>
            </p:nvSpPr>
            <p:spPr>
              <a:xfrm>
                <a:off x="3508656" y="4525638"/>
                <a:ext cx="715260" cy="369332"/>
              </a:xfrm>
              <a:prstGeom prst="rect">
                <a:avLst/>
              </a:prstGeom>
              <a:noFill/>
            </p:spPr>
            <p:txBody>
              <a:bodyPr wrap="none" rtlCol="0">
                <a:spAutoFit/>
              </a:bodyPr>
              <a:lstStyle/>
              <a:p>
                <a:r>
                  <a:rPr lang="en-US" dirty="0"/>
                  <a:t>Time</a:t>
                </a:r>
              </a:p>
            </p:txBody>
          </p:sp>
          <p:sp>
            <p:nvSpPr>
              <p:cNvPr id="12" name="TextBox 11">
                <a:extLst>
                  <a:ext uri="{FF2B5EF4-FFF2-40B4-BE49-F238E27FC236}">
                    <a16:creationId xmlns:a16="http://schemas.microsoft.com/office/drawing/2014/main" id="{9B4ABB1D-32A7-420F-BDE7-0DE3FA5E133D}"/>
                  </a:ext>
                </a:extLst>
              </p:cNvPr>
              <p:cNvSpPr txBox="1"/>
              <p:nvPr/>
            </p:nvSpPr>
            <p:spPr>
              <a:xfrm rot="16200000">
                <a:off x="1272071" y="3017206"/>
                <a:ext cx="1837362" cy="369332"/>
              </a:xfrm>
              <a:prstGeom prst="rect">
                <a:avLst/>
              </a:prstGeom>
              <a:noFill/>
            </p:spPr>
            <p:txBody>
              <a:bodyPr wrap="none" rtlCol="0">
                <a:spAutoFit/>
              </a:bodyPr>
              <a:lstStyle/>
              <a:p>
                <a:r>
                  <a:rPr lang="en-US" dirty="0"/>
                  <a:t>Reaction Force</a:t>
                </a:r>
              </a:p>
            </p:txBody>
          </p:sp>
        </p:grpSp>
        <p:sp>
          <p:nvSpPr>
            <p:cNvPr id="17" name="Freeform: Shape 16">
              <a:extLst>
                <a:ext uri="{FF2B5EF4-FFF2-40B4-BE49-F238E27FC236}">
                  <a16:creationId xmlns:a16="http://schemas.microsoft.com/office/drawing/2014/main" id="{A30D2A24-1A7C-49D1-B4D2-ADFE7E3609FC}"/>
                </a:ext>
              </a:extLst>
            </p:cNvPr>
            <p:cNvSpPr/>
            <p:nvPr/>
          </p:nvSpPr>
          <p:spPr>
            <a:xfrm>
              <a:off x="6051178" y="2653553"/>
              <a:ext cx="2814917" cy="1981200"/>
            </a:xfrm>
            <a:custGeom>
              <a:avLst/>
              <a:gdLst>
                <a:gd name="connsiteX0" fmla="*/ 0 w 3621741"/>
                <a:gd name="connsiteY0" fmla="*/ 1981200 h 1981200"/>
                <a:gd name="connsiteX1" fmla="*/ 35858 w 3621741"/>
                <a:gd name="connsiteY1" fmla="*/ 1882588 h 1981200"/>
                <a:gd name="connsiteX2" fmla="*/ 71717 w 3621741"/>
                <a:gd name="connsiteY2" fmla="*/ 1846729 h 1981200"/>
                <a:gd name="connsiteX3" fmla="*/ 197223 w 3621741"/>
                <a:gd name="connsiteY3" fmla="*/ 1676400 h 1981200"/>
                <a:gd name="connsiteX4" fmla="*/ 233082 w 3621741"/>
                <a:gd name="connsiteY4" fmla="*/ 1622612 h 1981200"/>
                <a:gd name="connsiteX5" fmla="*/ 259976 w 3621741"/>
                <a:gd name="connsiteY5" fmla="*/ 1568823 h 1981200"/>
                <a:gd name="connsiteX6" fmla="*/ 286870 w 3621741"/>
                <a:gd name="connsiteY6" fmla="*/ 1541929 h 1981200"/>
                <a:gd name="connsiteX7" fmla="*/ 340658 w 3621741"/>
                <a:gd name="connsiteY7" fmla="*/ 1470212 h 1981200"/>
                <a:gd name="connsiteX8" fmla="*/ 412376 w 3621741"/>
                <a:gd name="connsiteY8" fmla="*/ 1353671 h 1981200"/>
                <a:gd name="connsiteX9" fmla="*/ 475129 w 3621741"/>
                <a:gd name="connsiteY9" fmla="*/ 1228165 h 1981200"/>
                <a:gd name="connsiteX10" fmla="*/ 555811 w 3621741"/>
                <a:gd name="connsiteY10" fmla="*/ 1138518 h 1981200"/>
                <a:gd name="connsiteX11" fmla="*/ 627529 w 3621741"/>
                <a:gd name="connsiteY11" fmla="*/ 1066800 h 1981200"/>
                <a:gd name="connsiteX12" fmla="*/ 753035 w 3621741"/>
                <a:gd name="connsiteY12" fmla="*/ 1021976 h 1981200"/>
                <a:gd name="connsiteX13" fmla="*/ 833717 w 3621741"/>
                <a:gd name="connsiteY13" fmla="*/ 1013012 h 1981200"/>
                <a:gd name="connsiteX14" fmla="*/ 905435 w 3621741"/>
                <a:gd name="connsiteY14" fmla="*/ 995082 h 1981200"/>
                <a:gd name="connsiteX15" fmla="*/ 959223 w 3621741"/>
                <a:gd name="connsiteY15" fmla="*/ 1030941 h 1981200"/>
                <a:gd name="connsiteX16" fmla="*/ 1013011 w 3621741"/>
                <a:gd name="connsiteY16" fmla="*/ 1057835 h 1981200"/>
                <a:gd name="connsiteX17" fmla="*/ 1084729 w 3621741"/>
                <a:gd name="connsiteY17" fmla="*/ 1066800 h 1981200"/>
                <a:gd name="connsiteX18" fmla="*/ 1192306 w 3621741"/>
                <a:gd name="connsiteY18" fmla="*/ 1057835 h 1981200"/>
                <a:gd name="connsiteX19" fmla="*/ 1281953 w 3621741"/>
                <a:gd name="connsiteY19" fmla="*/ 995082 h 1981200"/>
                <a:gd name="connsiteX20" fmla="*/ 1344706 w 3621741"/>
                <a:gd name="connsiteY20" fmla="*/ 905435 h 1981200"/>
                <a:gd name="connsiteX21" fmla="*/ 1362635 w 3621741"/>
                <a:gd name="connsiteY21" fmla="*/ 878541 h 1981200"/>
                <a:gd name="connsiteX22" fmla="*/ 1380564 w 3621741"/>
                <a:gd name="connsiteY22" fmla="*/ 842682 h 1981200"/>
                <a:gd name="connsiteX23" fmla="*/ 1407458 w 3621741"/>
                <a:gd name="connsiteY23" fmla="*/ 797859 h 1981200"/>
                <a:gd name="connsiteX24" fmla="*/ 1425388 w 3621741"/>
                <a:gd name="connsiteY24" fmla="*/ 770965 h 1981200"/>
                <a:gd name="connsiteX25" fmla="*/ 1470211 w 3621741"/>
                <a:gd name="connsiteY25" fmla="*/ 708212 h 1981200"/>
                <a:gd name="connsiteX26" fmla="*/ 1479176 w 3621741"/>
                <a:gd name="connsiteY26" fmla="*/ 627529 h 1981200"/>
                <a:gd name="connsiteX27" fmla="*/ 1497106 w 3621741"/>
                <a:gd name="connsiteY27" fmla="*/ 591671 h 1981200"/>
                <a:gd name="connsiteX28" fmla="*/ 1524000 w 3621741"/>
                <a:gd name="connsiteY28" fmla="*/ 528918 h 1981200"/>
                <a:gd name="connsiteX29" fmla="*/ 1532964 w 3621741"/>
                <a:gd name="connsiteY29" fmla="*/ 493059 h 1981200"/>
                <a:gd name="connsiteX30" fmla="*/ 1550894 w 3621741"/>
                <a:gd name="connsiteY30" fmla="*/ 475129 h 1981200"/>
                <a:gd name="connsiteX31" fmla="*/ 1613647 w 3621741"/>
                <a:gd name="connsiteY31" fmla="*/ 430306 h 1981200"/>
                <a:gd name="connsiteX32" fmla="*/ 1685364 w 3621741"/>
                <a:gd name="connsiteY32" fmla="*/ 376518 h 1981200"/>
                <a:gd name="connsiteX33" fmla="*/ 1828800 w 3621741"/>
                <a:gd name="connsiteY33" fmla="*/ 349623 h 1981200"/>
                <a:gd name="connsiteX34" fmla="*/ 1900517 w 3621741"/>
                <a:gd name="connsiteY34" fmla="*/ 367553 h 1981200"/>
                <a:gd name="connsiteX35" fmla="*/ 2043953 w 3621741"/>
                <a:gd name="connsiteY35" fmla="*/ 376518 h 1981200"/>
                <a:gd name="connsiteX36" fmla="*/ 2160494 w 3621741"/>
                <a:gd name="connsiteY36" fmla="*/ 313765 h 1981200"/>
                <a:gd name="connsiteX37" fmla="*/ 2187388 w 3621741"/>
                <a:gd name="connsiteY37" fmla="*/ 304800 h 1981200"/>
                <a:gd name="connsiteX38" fmla="*/ 2268070 w 3621741"/>
                <a:gd name="connsiteY38" fmla="*/ 251012 h 1981200"/>
                <a:gd name="connsiteX39" fmla="*/ 2277035 w 3621741"/>
                <a:gd name="connsiteY39" fmla="*/ 224118 h 1981200"/>
                <a:gd name="connsiteX40" fmla="*/ 2375647 w 3621741"/>
                <a:gd name="connsiteY40" fmla="*/ 152400 h 1981200"/>
                <a:gd name="connsiteX41" fmla="*/ 2456329 w 3621741"/>
                <a:gd name="connsiteY41" fmla="*/ 98612 h 1981200"/>
                <a:gd name="connsiteX42" fmla="*/ 2492188 w 3621741"/>
                <a:gd name="connsiteY42" fmla="*/ 71718 h 1981200"/>
                <a:gd name="connsiteX43" fmla="*/ 2528047 w 3621741"/>
                <a:gd name="connsiteY43" fmla="*/ 62753 h 1981200"/>
                <a:gd name="connsiteX44" fmla="*/ 2635623 w 3621741"/>
                <a:gd name="connsiteY44" fmla="*/ 17929 h 1981200"/>
                <a:gd name="connsiteX45" fmla="*/ 2796988 w 3621741"/>
                <a:gd name="connsiteY45" fmla="*/ 0 h 1981200"/>
                <a:gd name="connsiteX46" fmla="*/ 3110753 w 3621741"/>
                <a:gd name="connsiteY46" fmla="*/ 17929 h 1981200"/>
                <a:gd name="connsiteX47" fmla="*/ 3182470 w 3621741"/>
                <a:gd name="connsiteY47" fmla="*/ 26894 h 1981200"/>
                <a:gd name="connsiteX48" fmla="*/ 3299011 w 3621741"/>
                <a:gd name="connsiteY48" fmla="*/ 80682 h 1981200"/>
                <a:gd name="connsiteX49" fmla="*/ 3379694 w 3621741"/>
                <a:gd name="connsiteY49" fmla="*/ 107576 h 1981200"/>
                <a:gd name="connsiteX50" fmla="*/ 3469341 w 3621741"/>
                <a:gd name="connsiteY50" fmla="*/ 206188 h 1981200"/>
                <a:gd name="connsiteX51" fmla="*/ 3487270 w 3621741"/>
                <a:gd name="connsiteY51" fmla="*/ 367553 h 1981200"/>
                <a:gd name="connsiteX52" fmla="*/ 3514164 w 3621741"/>
                <a:gd name="connsiteY52" fmla="*/ 690282 h 1981200"/>
                <a:gd name="connsiteX53" fmla="*/ 3541058 w 3621741"/>
                <a:gd name="connsiteY53" fmla="*/ 842682 h 1981200"/>
                <a:gd name="connsiteX54" fmla="*/ 3576917 w 3621741"/>
                <a:gd name="connsiteY54" fmla="*/ 986118 h 1981200"/>
                <a:gd name="connsiteX55" fmla="*/ 3585882 w 3621741"/>
                <a:gd name="connsiteY55" fmla="*/ 1057835 h 1981200"/>
                <a:gd name="connsiteX56" fmla="*/ 3621741 w 3621741"/>
                <a:gd name="connsiteY56" fmla="*/ 1138518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21741" h="1981200">
                  <a:moveTo>
                    <a:pt x="0" y="1981200"/>
                  </a:moveTo>
                  <a:cubicBezTo>
                    <a:pt x="11953" y="1948329"/>
                    <a:pt x="19399" y="1913450"/>
                    <a:pt x="35858" y="1882588"/>
                  </a:cubicBezTo>
                  <a:cubicBezTo>
                    <a:pt x="43813" y="1867673"/>
                    <a:pt x="61299" y="1860041"/>
                    <a:pt x="71717" y="1846729"/>
                  </a:cubicBezTo>
                  <a:cubicBezTo>
                    <a:pt x="115182" y="1791190"/>
                    <a:pt x="156015" y="1733633"/>
                    <a:pt x="197223" y="1676400"/>
                  </a:cubicBezTo>
                  <a:cubicBezTo>
                    <a:pt x="209814" y="1658913"/>
                    <a:pt x="223445" y="1641886"/>
                    <a:pt x="233082" y="1622612"/>
                  </a:cubicBezTo>
                  <a:cubicBezTo>
                    <a:pt x="242047" y="1604682"/>
                    <a:pt x="248857" y="1585502"/>
                    <a:pt x="259976" y="1568823"/>
                  </a:cubicBezTo>
                  <a:cubicBezTo>
                    <a:pt x="267008" y="1558274"/>
                    <a:pt x="279838" y="1552478"/>
                    <a:pt x="286870" y="1541929"/>
                  </a:cubicBezTo>
                  <a:cubicBezTo>
                    <a:pt x="337609" y="1465820"/>
                    <a:pt x="286858" y="1506078"/>
                    <a:pt x="340658" y="1470212"/>
                  </a:cubicBezTo>
                  <a:cubicBezTo>
                    <a:pt x="421781" y="1307966"/>
                    <a:pt x="333542" y="1471921"/>
                    <a:pt x="412376" y="1353671"/>
                  </a:cubicBezTo>
                  <a:cubicBezTo>
                    <a:pt x="515784" y="1198560"/>
                    <a:pt x="385602" y="1381640"/>
                    <a:pt x="475129" y="1228165"/>
                  </a:cubicBezTo>
                  <a:cubicBezTo>
                    <a:pt x="495711" y="1192881"/>
                    <a:pt x="528905" y="1168115"/>
                    <a:pt x="555811" y="1138518"/>
                  </a:cubicBezTo>
                  <a:cubicBezTo>
                    <a:pt x="588285" y="1102797"/>
                    <a:pt x="590101" y="1085514"/>
                    <a:pt x="627529" y="1066800"/>
                  </a:cubicBezTo>
                  <a:cubicBezTo>
                    <a:pt x="649253" y="1055938"/>
                    <a:pt x="744149" y="1022963"/>
                    <a:pt x="753035" y="1021976"/>
                  </a:cubicBezTo>
                  <a:lnTo>
                    <a:pt x="833717" y="1013012"/>
                  </a:lnTo>
                  <a:cubicBezTo>
                    <a:pt x="848902" y="1007950"/>
                    <a:pt x="893535" y="991836"/>
                    <a:pt x="905435" y="995082"/>
                  </a:cubicBezTo>
                  <a:cubicBezTo>
                    <a:pt x="926224" y="1000752"/>
                    <a:pt x="939949" y="1021304"/>
                    <a:pt x="959223" y="1030941"/>
                  </a:cubicBezTo>
                  <a:cubicBezTo>
                    <a:pt x="977152" y="1039906"/>
                    <a:pt x="993737" y="1052328"/>
                    <a:pt x="1013011" y="1057835"/>
                  </a:cubicBezTo>
                  <a:cubicBezTo>
                    <a:pt x="1036176" y="1064454"/>
                    <a:pt x="1060823" y="1063812"/>
                    <a:pt x="1084729" y="1066800"/>
                  </a:cubicBezTo>
                  <a:cubicBezTo>
                    <a:pt x="1120588" y="1063812"/>
                    <a:pt x="1157279" y="1066077"/>
                    <a:pt x="1192306" y="1057835"/>
                  </a:cubicBezTo>
                  <a:cubicBezTo>
                    <a:pt x="1208612" y="1053998"/>
                    <a:pt x="1272856" y="1005695"/>
                    <a:pt x="1281953" y="995082"/>
                  </a:cubicBezTo>
                  <a:cubicBezTo>
                    <a:pt x="1305691" y="967387"/>
                    <a:pt x="1323944" y="935425"/>
                    <a:pt x="1344706" y="905435"/>
                  </a:cubicBezTo>
                  <a:cubicBezTo>
                    <a:pt x="1350839" y="896577"/>
                    <a:pt x="1357817" y="888178"/>
                    <a:pt x="1362635" y="878541"/>
                  </a:cubicBezTo>
                  <a:cubicBezTo>
                    <a:pt x="1368611" y="866588"/>
                    <a:pt x="1374074" y="854364"/>
                    <a:pt x="1380564" y="842682"/>
                  </a:cubicBezTo>
                  <a:cubicBezTo>
                    <a:pt x="1389026" y="827451"/>
                    <a:pt x="1398223" y="812635"/>
                    <a:pt x="1407458" y="797859"/>
                  </a:cubicBezTo>
                  <a:cubicBezTo>
                    <a:pt x="1413168" y="788722"/>
                    <a:pt x="1420042" y="780320"/>
                    <a:pt x="1425388" y="770965"/>
                  </a:cubicBezTo>
                  <a:cubicBezTo>
                    <a:pt x="1456855" y="715898"/>
                    <a:pt x="1426403" y="752020"/>
                    <a:pt x="1470211" y="708212"/>
                  </a:cubicBezTo>
                  <a:cubicBezTo>
                    <a:pt x="1473199" y="681318"/>
                    <a:pt x="1473091" y="653896"/>
                    <a:pt x="1479176" y="627529"/>
                  </a:cubicBezTo>
                  <a:cubicBezTo>
                    <a:pt x="1482181" y="614508"/>
                    <a:pt x="1491576" y="603837"/>
                    <a:pt x="1497106" y="591671"/>
                  </a:cubicBezTo>
                  <a:cubicBezTo>
                    <a:pt x="1506523" y="570953"/>
                    <a:pt x="1516223" y="550306"/>
                    <a:pt x="1524000" y="528918"/>
                  </a:cubicBezTo>
                  <a:cubicBezTo>
                    <a:pt x="1528210" y="517339"/>
                    <a:pt x="1527454" y="504079"/>
                    <a:pt x="1532964" y="493059"/>
                  </a:cubicBezTo>
                  <a:cubicBezTo>
                    <a:pt x="1536744" y="485499"/>
                    <a:pt x="1544222" y="480318"/>
                    <a:pt x="1550894" y="475129"/>
                  </a:cubicBezTo>
                  <a:cubicBezTo>
                    <a:pt x="1571185" y="459347"/>
                    <a:pt x="1593082" y="445729"/>
                    <a:pt x="1613647" y="430306"/>
                  </a:cubicBezTo>
                  <a:cubicBezTo>
                    <a:pt x="1616562" y="428120"/>
                    <a:pt x="1670885" y="382310"/>
                    <a:pt x="1685364" y="376518"/>
                  </a:cubicBezTo>
                  <a:cubicBezTo>
                    <a:pt x="1739019" y="355056"/>
                    <a:pt x="1770175" y="356137"/>
                    <a:pt x="1828800" y="349623"/>
                  </a:cubicBezTo>
                  <a:cubicBezTo>
                    <a:pt x="1925228" y="325517"/>
                    <a:pt x="1798926" y="347235"/>
                    <a:pt x="1900517" y="367553"/>
                  </a:cubicBezTo>
                  <a:cubicBezTo>
                    <a:pt x="1947492" y="376948"/>
                    <a:pt x="1996141" y="373530"/>
                    <a:pt x="2043953" y="376518"/>
                  </a:cubicBezTo>
                  <a:cubicBezTo>
                    <a:pt x="2054266" y="370788"/>
                    <a:pt x="2132758" y="325652"/>
                    <a:pt x="2160494" y="313765"/>
                  </a:cubicBezTo>
                  <a:cubicBezTo>
                    <a:pt x="2169180" y="310043"/>
                    <a:pt x="2179226" y="309561"/>
                    <a:pt x="2187388" y="304800"/>
                  </a:cubicBezTo>
                  <a:cubicBezTo>
                    <a:pt x="2215308" y="288514"/>
                    <a:pt x="2268070" y="251012"/>
                    <a:pt x="2268070" y="251012"/>
                  </a:cubicBezTo>
                  <a:cubicBezTo>
                    <a:pt x="2271058" y="242047"/>
                    <a:pt x="2271542" y="231807"/>
                    <a:pt x="2277035" y="224118"/>
                  </a:cubicBezTo>
                  <a:cubicBezTo>
                    <a:pt x="2306385" y="183028"/>
                    <a:pt x="2331773" y="179821"/>
                    <a:pt x="2375647" y="152400"/>
                  </a:cubicBezTo>
                  <a:cubicBezTo>
                    <a:pt x="2403056" y="135269"/>
                    <a:pt x="2429754" y="117010"/>
                    <a:pt x="2456329" y="98612"/>
                  </a:cubicBezTo>
                  <a:cubicBezTo>
                    <a:pt x="2468614" y="90107"/>
                    <a:pt x="2478824" y="78400"/>
                    <a:pt x="2492188" y="71718"/>
                  </a:cubicBezTo>
                  <a:cubicBezTo>
                    <a:pt x="2503208" y="66208"/>
                    <a:pt x="2516511" y="67079"/>
                    <a:pt x="2528047" y="62753"/>
                  </a:cubicBezTo>
                  <a:cubicBezTo>
                    <a:pt x="2564420" y="49113"/>
                    <a:pt x="2597076" y="22747"/>
                    <a:pt x="2635623" y="17929"/>
                  </a:cubicBezTo>
                  <a:cubicBezTo>
                    <a:pt x="2737141" y="5240"/>
                    <a:pt x="2683369" y="11362"/>
                    <a:pt x="2796988" y="0"/>
                  </a:cubicBezTo>
                  <a:lnTo>
                    <a:pt x="3110753" y="17929"/>
                  </a:lnTo>
                  <a:cubicBezTo>
                    <a:pt x="3134786" y="19606"/>
                    <a:pt x="3159615" y="19275"/>
                    <a:pt x="3182470" y="26894"/>
                  </a:cubicBezTo>
                  <a:cubicBezTo>
                    <a:pt x="3223059" y="40424"/>
                    <a:pt x="3259411" y="64482"/>
                    <a:pt x="3299011" y="80682"/>
                  </a:cubicBezTo>
                  <a:cubicBezTo>
                    <a:pt x="3325249" y="91416"/>
                    <a:pt x="3352800" y="98611"/>
                    <a:pt x="3379694" y="107576"/>
                  </a:cubicBezTo>
                  <a:cubicBezTo>
                    <a:pt x="3384545" y="112427"/>
                    <a:pt x="3464780" y="188704"/>
                    <a:pt x="3469341" y="206188"/>
                  </a:cubicBezTo>
                  <a:cubicBezTo>
                    <a:pt x="3483002" y="258555"/>
                    <a:pt x="3481294" y="313765"/>
                    <a:pt x="3487270" y="367553"/>
                  </a:cubicBezTo>
                  <a:cubicBezTo>
                    <a:pt x="3495640" y="543314"/>
                    <a:pt x="3489909" y="535047"/>
                    <a:pt x="3514164" y="690282"/>
                  </a:cubicBezTo>
                  <a:cubicBezTo>
                    <a:pt x="3522127" y="741249"/>
                    <a:pt x="3528547" y="792637"/>
                    <a:pt x="3541058" y="842682"/>
                  </a:cubicBezTo>
                  <a:cubicBezTo>
                    <a:pt x="3553011" y="890494"/>
                    <a:pt x="3570804" y="937215"/>
                    <a:pt x="3576917" y="986118"/>
                  </a:cubicBezTo>
                  <a:cubicBezTo>
                    <a:pt x="3579905" y="1010024"/>
                    <a:pt x="3579084" y="1034722"/>
                    <a:pt x="3585882" y="1057835"/>
                  </a:cubicBezTo>
                  <a:cubicBezTo>
                    <a:pt x="3594186" y="1086070"/>
                    <a:pt x="3621741" y="1138518"/>
                    <a:pt x="3621741" y="11385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C336CA2F-DE0C-42B3-A5BC-51E42CE6D4A0}"/>
              </a:ext>
            </a:extLst>
          </p:cNvPr>
          <p:cNvGrpSpPr/>
          <p:nvPr/>
        </p:nvGrpSpPr>
        <p:grpSpPr>
          <a:xfrm>
            <a:off x="924658" y="2417355"/>
            <a:ext cx="3323658" cy="3144718"/>
            <a:chOff x="924659" y="1628461"/>
            <a:chExt cx="3323658" cy="3144718"/>
          </a:xfrm>
        </p:grpSpPr>
        <p:grpSp>
          <p:nvGrpSpPr>
            <p:cNvPr id="26" name="Group 25">
              <a:extLst>
                <a:ext uri="{FF2B5EF4-FFF2-40B4-BE49-F238E27FC236}">
                  <a16:creationId xmlns:a16="http://schemas.microsoft.com/office/drawing/2014/main" id="{52CB6796-B2F9-4966-80C6-80202E2B0FF8}"/>
                </a:ext>
              </a:extLst>
            </p:cNvPr>
            <p:cNvGrpSpPr/>
            <p:nvPr/>
          </p:nvGrpSpPr>
          <p:grpSpPr>
            <a:xfrm>
              <a:off x="924659" y="1628461"/>
              <a:ext cx="3323658" cy="3144718"/>
              <a:chOff x="2006088" y="1725326"/>
              <a:chExt cx="3323658" cy="3144718"/>
            </a:xfrm>
          </p:grpSpPr>
          <p:sp>
            <p:nvSpPr>
              <p:cNvPr id="28" name="Freeform: Shape 27">
                <a:extLst>
                  <a:ext uri="{FF2B5EF4-FFF2-40B4-BE49-F238E27FC236}">
                    <a16:creationId xmlns:a16="http://schemas.microsoft.com/office/drawing/2014/main" id="{86BA90F8-4EAE-4BC0-924F-54E0E57ECE4F}"/>
                  </a:ext>
                </a:extLst>
              </p:cNvPr>
              <p:cNvSpPr/>
              <p:nvPr/>
            </p:nvSpPr>
            <p:spPr>
              <a:xfrm>
                <a:off x="2371678" y="1725326"/>
                <a:ext cx="174297" cy="2810815"/>
              </a:xfrm>
              <a:custGeom>
                <a:avLst/>
                <a:gdLst>
                  <a:gd name="connsiteX0" fmla="*/ 30862 w 174297"/>
                  <a:gd name="connsiteY0" fmla="*/ 2626658 h 2626658"/>
                  <a:gd name="connsiteX1" fmla="*/ 12933 w 174297"/>
                  <a:gd name="connsiteY1" fmla="*/ 1909482 h 2626658"/>
                  <a:gd name="connsiteX2" fmla="*/ 21897 w 174297"/>
                  <a:gd name="connsiteY2" fmla="*/ 1766047 h 2626658"/>
                  <a:gd name="connsiteX3" fmla="*/ 39827 w 174297"/>
                  <a:gd name="connsiteY3" fmla="*/ 1613647 h 2626658"/>
                  <a:gd name="connsiteX4" fmla="*/ 57756 w 174297"/>
                  <a:gd name="connsiteY4" fmla="*/ 1434353 h 2626658"/>
                  <a:gd name="connsiteX5" fmla="*/ 75686 w 174297"/>
                  <a:gd name="connsiteY5" fmla="*/ 1344706 h 2626658"/>
                  <a:gd name="connsiteX6" fmla="*/ 84650 w 174297"/>
                  <a:gd name="connsiteY6" fmla="*/ 1174376 h 2626658"/>
                  <a:gd name="connsiteX7" fmla="*/ 102580 w 174297"/>
                  <a:gd name="connsiteY7" fmla="*/ 905435 h 2626658"/>
                  <a:gd name="connsiteX8" fmla="*/ 111544 w 174297"/>
                  <a:gd name="connsiteY8" fmla="*/ 690282 h 2626658"/>
                  <a:gd name="connsiteX9" fmla="*/ 156368 w 174297"/>
                  <a:gd name="connsiteY9" fmla="*/ 484094 h 2626658"/>
                  <a:gd name="connsiteX10" fmla="*/ 174297 w 174297"/>
                  <a:gd name="connsiteY10" fmla="*/ 125506 h 2626658"/>
                  <a:gd name="connsiteX11" fmla="*/ 165333 w 174297"/>
                  <a:gd name="connsiteY11" fmla="*/ 0 h 262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297" h="2626658">
                    <a:moveTo>
                      <a:pt x="30862" y="2626658"/>
                    </a:moveTo>
                    <a:cubicBezTo>
                      <a:pt x="-12336" y="2252273"/>
                      <a:pt x="-2010" y="2432510"/>
                      <a:pt x="12933" y="1909482"/>
                    </a:cubicBezTo>
                    <a:cubicBezTo>
                      <a:pt x="14301" y="1861597"/>
                      <a:pt x="18484" y="1813830"/>
                      <a:pt x="21897" y="1766047"/>
                    </a:cubicBezTo>
                    <a:cubicBezTo>
                      <a:pt x="29853" y="1654655"/>
                      <a:pt x="24768" y="1688940"/>
                      <a:pt x="39827" y="1613647"/>
                    </a:cubicBezTo>
                    <a:cubicBezTo>
                      <a:pt x="42454" y="1584750"/>
                      <a:pt x="52350" y="1468592"/>
                      <a:pt x="57756" y="1434353"/>
                    </a:cubicBezTo>
                    <a:cubicBezTo>
                      <a:pt x="62509" y="1404252"/>
                      <a:pt x="69709" y="1374588"/>
                      <a:pt x="75686" y="1344706"/>
                    </a:cubicBezTo>
                    <a:cubicBezTo>
                      <a:pt x="78674" y="1287929"/>
                      <a:pt x="81176" y="1231125"/>
                      <a:pt x="84650" y="1174376"/>
                    </a:cubicBezTo>
                    <a:cubicBezTo>
                      <a:pt x="90140" y="1084698"/>
                      <a:pt x="98840" y="995203"/>
                      <a:pt x="102580" y="905435"/>
                    </a:cubicBezTo>
                    <a:cubicBezTo>
                      <a:pt x="105568" y="833717"/>
                      <a:pt x="105414" y="761800"/>
                      <a:pt x="111544" y="690282"/>
                    </a:cubicBezTo>
                    <a:cubicBezTo>
                      <a:pt x="116345" y="634268"/>
                      <a:pt x="143211" y="536721"/>
                      <a:pt x="156368" y="484094"/>
                    </a:cubicBezTo>
                    <a:cubicBezTo>
                      <a:pt x="165168" y="360901"/>
                      <a:pt x="174297" y="252442"/>
                      <a:pt x="174297" y="125506"/>
                    </a:cubicBezTo>
                    <a:cubicBezTo>
                      <a:pt x="174297" y="83564"/>
                      <a:pt x="165333" y="0"/>
                      <a:pt x="165333"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B4ECF2F9-E1CD-46AC-B88E-5C5CEBF4E332}"/>
                  </a:ext>
                </a:extLst>
              </p:cNvPr>
              <p:cNvSpPr/>
              <p:nvPr/>
            </p:nvSpPr>
            <p:spPr>
              <a:xfrm rot="5153063">
                <a:off x="3754424" y="3037252"/>
                <a:ext cx="223724" cy="2926920"/>
              </a:xfrm>
              <a:custGeom>
                <a:avLst/>
                <a:gdLst>
                  <a:gd name="connsiteX0" fmla="*/ 30862 w 174297"/>
                  <a:gd name="connsiteY0" fmla="*/ 2626658 h 2626658"/>
                  <a:gd name="connsiteX1" fmla="*/ 12933 w 174297"/>
                  <a:gd name="connsiteY1" fmla="*/ 1909482 h 2626658"/>
                  <a:gd name="connsiteX2" fmla="*/ 21897 w 174297"/>
                  <a:gd name="connsiteY2" fmla="*/ 1766047 h 2626658"/>
                  <a:gd name="connsiteX3" fmla="*/ 39827 w 174297"/>
                  <a:gd name="connsiteY3" fmla="*/ 1613647 h 2626658"/>
                  <a:gd name="connsiteX4" fmla="*/ 57756 w 174297"/>
                  <a:gd name="connsiteY4" fmla="*/ 1434353 h 2626658"/>
                  <a:gd name="connsiteX5" fmla="*/ 75686 w 174297"/>
                  <a:gd name="connsiteY5" fmla="*/ 1344706 h 2626658"/>
                  <a:gd name="connsiteX6" fmla="*/ 84650 w 174297"/>
                  <a:gd name="connsiteY6" fmla="*/ 1174376 h 2626658"/>
                  <a:gd name="connsiteX7" fmla="*/ 102580 w 174297"/>
                  <a:gd name="connsiteY7" fmla="*/ 905435 h 2626658"/>
                  <a:gd name="connsiteX8" fmla="*/ 111544 w 174297"/>
                  <a:gd name="connsiteY8" fmla="*/ 690282 h 2626658"/>
                  <a:gd name="connsiteX9" fmla="*/ 156368 w 174297"/>
                  <a:gd name="connsiteY9" fmla="*/ 484094 h 2626658"/>
                  <a:gd name="connsiteX10" fmla="*/ 174297 w 174297"/>
                  <a:gd name="connsiteY10" fmla="*/ 125506 h 2626658"/>
                  <a:gd name="connsiteX11" fmla="*/ 165333 w 174297"/>
                  <a:gd name="connsiteY11" fmla="*/ 0 h 262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297" h="2626658">
                    <a:moveTo>
                      <a:pt x="30862" y="2626658"/>
                    </a:moveTo>
                    <a:cubicBezTo>
                      <a:pt x="-12336" y="2252273"/>
                      <a:pt x="-2010" y="2432510"/>
                      <a:pt x="12933" y="1909482"/>
                    </a:cubicBezTo>
                    <a:cubicBezTo>
                      <a:pt x="14301" y="1861597"/>
                      <a:pt x="18484" y="1813830"/>
                      <a:pt x="21897" y="1766047"/>
                    </a:cubicBezTo>
                    <a:cubicBezTo>
                      <a:pt x="29853" y="1654655"/>
                      <a:pt x="24768" y="1688940"/>
                      <a:pt x="39827" y="1613647"/>
                    </a:cubicBezTo>
                    <a:cubicBezTo>
                      <a:pt x="42454" y="1584750"/>
                      <a:pt x="52350" y="1468592"/>
                      <a:pt x="57756" y="1434353"/>
                    </a:cubicBezTo>
                    <a:cubicBezTo>
                      <a:pt x="62509" y="1404252"/>
                      <a:pt x="69709" y="1374588"/>
                      <a:pt x="75686" y="1344706"/>
                    </a:cubicBezTo>
                    <a:cubicBezTo>
                      <a:pt x="78674" y="1287929"/>
                      <a:pt x="81176" y="1231125"/>
                      <a:pt x="84650" y="1174376"/>
                    </a:cubicBezTo>
                    <a:cubicBezTo>
                      <a:pt x="90140" y="1084698"/>
                      <a:pt x="98840" y="995203"/>
                      <a:pt x="102580" y="905435"/>
                    </a:cubicBezTo>
                    <a:cubicBezTo>
                      <a:pt x="105568" y="833717"/>
                      <a:pt x="105414" y="761800"/>
                      <a:pt x="111544" y="690282"/>
                    </a:cubicBezTo>
                    <a:cubicBezTo>
                      <a:pt x="116345" y="634268"/>
                      <a:pt x="143211" y="536721"/>
                      <a:pt x="156368" y="484094"/>
                    </a:cubicBezTo>
                    <a:cubicBezTo>
                      <a:pt x="165168" y="360901"/>
                      <a:pt x="174297" y="252442"/>
                      <a:pt x="174297" y="125506"/>
                    </a:cubicBezTo>
                    <a:cubicBezTo>
                      <a:pt x="174297" y="83564"/>
                      <a:pt x="165333" y="0"/>
                      <a:pt x="165333"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5AAD9808-7713-48E1-A56E-064EA5487D62}"/>
                  </a:ext>
                </a:extLst>
              </p:cNvPr>
              <p:cNvSpPr txBox="1"/>
              <p:nvPr/>
            </p:nvSpPr>
            <p:spPr>
              <a:xfrm>
                <a:off x="3469506" y="4500712"/>
                <a:ext cx="715260" cy="369332"/>
              </a:xfrm>
              <a:prstGeom prst="rect">
                <a:avLst/>
              </a:prstGeom>
              <a:noFill/>
            </p:spPr>
            <p:txBody>
              <a:bodyPr wrap="none" rtlCol="0">
                <a:spAutoFit/>
              </a:bodyPr>
              <a:lstStyle/>
              <a:p>
                <a:r>
                  <a:rPr lang="en-US" dirty="0"/>
                  <a:t>Time</a:t>
                </a:r>
              </a:p>
            </p:txBody>
          </p:sp>
          <p:sp>
            <p:nvSpPr>
              <p:cNvPr id="31" name="TextBox 30">
                <a:extLst>
                  <a:ext uri="{FF2B5EF4-FFF2-40B4-BE49-F238E27FC236}">
                    <a16:creationId xmlns:a16="http://schemas.microsoft.com/office/drawing/2014/main" id="{B3C9F30E-D27A-4669-99BD-E953B7A474E1}"/>
                  </a:ext>
                </a:extLst>
              </p:cNvPr>
              <p:cNvSpPr txBox="1"/>
              <p:nvPr/>
            </p:nvSpPr>
            <p:spPr>
              <a:xfrm rot="16200000">
                <a:off x="1362642" y="3017206"/>
                <a:ext cx="1656223" cy="369332"/>
              </a:xfrm>
              <a:prstGeom prst="rect">
                <a:avLst/>
              </a:prstGeom>
              <a:noFill/>
            </p:spPr>
            <p:txBody>
              <a:bodyPr wrap="none" rtlCol="0">
                <a:spAutoFit/>
              </a:bodyPr>
              <a:lstStyle/>
              <a:p>
                <a:r>
                  <a:rPr lang="en-US" dirty="0"/>
                  <a:t>Displacement</a:t>
                </a:r>
              </a:p>
            </p:txBody>
          </p:sp>
        </p:grpSp>
        <p:cxnSp>
          <p:nvCxnSpPr>
            <p:cNvPr id="33" name="Straight Connector 32">
              <a:extLst>
                <a:ext uri="{FF2B5EF4-FFF2-40B4-BE49-F238E27FC236}">
                  <a16:creationId xmlns:a16="http://schemas.microsoft.com/office/drawing/2014/main" id="{8614F09E-2B0A-42FA-BE4F-9FD67480B8E2}"/>
                </a:ext>
              </a:extLst>
            </p:cNvPr>
            <p:cNvCxnSpPr/>
            <p:nvPr/>
          </p:nvCxnSpPr>
          <p:spPr>
            <a:xfrm flipV="1">
              <a:off x="1293989" y="2321859"/>
              <a:ext cx="2273964" cy="2117417"/>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BC83892E-2068-432A-AC23-CCD00EA9161F}"/>
              </a:ext>
            </a:extLst>
          </p:cNvPr>
          <p:cNvSpPr txBox="1"/>
          <p:nvPr/>
        </p:nvSpPr>
        <p:spPr>
          <a:xfrm>
            <a:off x="762000" y="5951613"/>
            <a:ext cx="1067696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r>
              <a:rPr lang="en-US" dirty="0"/>
              <a:t>Most nonlinear problems of interest cannot be solved directly to the final solution.</a:t>
            </a:r>
          </a:p>
        </p:txBody>
      </p:sp>
      <p:sp>
        <p:nvSpPr>
          <p:cNvPr id="37" name="TextBox 36">
            <a:extLst>
              <a:ext uri="{FF2B5EF4-FFF2-40B4-BE49-F238E27FC236}">
                <a16:creationId xmlns:a16="http://schemas.microsoft.com/office/drawing/2014/main" id="{9B4D7076-5099-4413-A685-E0AD40A55273}"/>
              </a:ext>
            </a:extLst>
          </p:cNvPr>
          <p:cNvSpPr txBox="1"/>
          <p:nvPr/>
        </p:nvSpPr>
        <p:spPr>
          <a:xfrm>
            <a:off x="1109323" y="1034061"/>
            <a:ext cx="9958578" cy="646331"/>
          </a:xfrm>
          <a:prstGeom prst="rect">
            <a:avLst/>
          </a:prstGeom>
          <a:noFill/>
        </p:spPr>
        <p:txBody>
          <a:bodyPr wrap="square" rtlCol="0">
            <a:spAutoFit/>
          </a:bodyPr>
          <a:lstStyle/>
          <a:p>
            <a:r>
              <a:rPr lang="en-US" dirty="0"/>
              <a:t>Nonlinearities introduce </a:t>
            </a:r>
            <a:r>
              <a:rPr lang="en-US" dirty="0">
                <a:solidFill>
                  <a:srgbClr val="FF0000"/>
                </a:solidFill>
              </a:rPr>
              <a:t>path-dependence</a:t>
            </a:r>
            <a:r>
              <a:rPr lang="en-US" dirty="0"/>
              <a:t>, </a:t>
            </a:r>
            <a:r>
              <a:rPr lang="en-US" dirty="0">
                <a:solidFill>
                  <a:srgbClr val="0070C0"/>
                </a:solidFill>
              </a:rPr>
              <a:t>constraints</a:t>
            </a:r>
            <a:r>
              <a:rPr lang="en-US" dirty="0"/>
              <a:t>, and </a:t>
            </a:r>
            <a:r>
              <a:rPr lang="en-US" dirty="0">
                <a:solidFill>
                  <a:srgbClr val="00B050"/>
                </a:solidFill>
              </a:rPr>
              <a:t>nonlinear evolution</a:t>
            </a:r>
            <a:r>
              <a:rPr lang="en-US" dirty="0"/>
              <a:t> (e.g. plasticity) that require solving at multiple points in time to get to our final solution.</a:t>
            </a:r>
          </a:p>
        </p:txBody>
      </p:sp>
      <p:cxnSp>
        <p:nvCxnSpPr>
          <p:cNvPr id="39" name="Straight Connector 38">
            <a:extLst>
              <a:ext uri="{FF2B5EF4-FFF2-40B4-BE49-F238E27FC236}">
                <a16:creationId xmlns:a16="http://schemas.microsoft.com/office/drawing/2014/main" id="{3D6AF7D6-96C2-4654-89CB-0E00122F3784}"/>
              </a:ext>
            </a:extLst>
          </p:cNvPr>
          <p:cNvCxnSpPr>
            <a:cxnSpLocks/>
          </p:cNvCxnSpPr>
          <p:nvPr/>
        </p:nvCxnSpPr>
        <p:spPr>
          <a:xfrm flipV="1">
            <a:off x="1864659" y="4685714"/>
            <a:ext cx="0" cy="48929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3497F2B-87B7-4920-B452-945D57B0609E}"/>
              </a:ext>
            </a:extLst>
          </p:cNvPr>
          <p:cNvCxnSpPr>
            <a:cxnSpLocks/>
          </p:cNvCxnSpPr>
          <p:nvPr/>
        </p:nvCxnSpPr>
        <p:spPr>
          <a:xfrm flipV="1">
            <a:off x="2388076" y="4223211"/>
            <a:ext cx="0" cy="92500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E302578-D868-420C-BD48-8892AFB60005}"/>
              </a:ext>
            </a:extLst>
          </p:cNvPr>
          <p:cNvCxnSpPr>
            <a:cxnSpLocks/>
          </p:cNvCxnSpPr>
          <p:nvPr/>
        </p:nvCxnSpPr>
        <p:spPr>
          <a:xfrm flipV="1">
            <a:off x="2881135" y="3702663"/>
            <a:ext cx="0" cy="144555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9328B74-75FA-4D5E-8B9F-F4DD9A0F8EC5}"/>
              </a:ext>
            </a:extLst>
          </p:cNvPr>
          <p:cNvCxnSpPr>
            <a:cxnSpLocks/>
          </p:cNvCxnSpPr>
          <p:nvPr/>
        </p:nvCxnSpPr>
        <p:spPr>
          <a:xfrm flipV="1">
            <a:off x="3392124" y="3263257"/>
            <a:ext cx="0" cy="1911751"/>
          </a:xfrm>
          <a:prstGeom prst="line">
            <a:avLst/>
          </a:prstGeom>
          <a:ln>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CA2897E1-6B69-40E0-A23B-4BC505B66709}"/>
                  </a:ext>
                </a:extLst>
              </p:cNvPr>
              <p:cNvSpPr txBox="1"/>
              <p:nvPr/>
            </p:nvSpPr>
            <p:spPr>
              <a:xfrm>
                <a:off x="1518475" y="4823409"/>
                <a:ext cx="34065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1</m:t>
                          </m:r>
                        </m:sub>
                      </m:sSub>
                    </m:oMath>
                  </m:oMathPara>
                </a14:m>
                <a:endParaRPr lang="en-US" dirty="0"/>
              </a:p>
            </p:txBody>
          </p:sp>
        </mc:Choice>
        <mc:Fallback xmlns="">
          <p:sp>
            <p:nvSpPr>
              <p:cNvPr id="50" name="TextBox 49">
                <a:extLst>
                  <a:ext uri="{FF2B5EF4-FFF2-40B4-BE49-F238E27FC236}">
                    <a16:creationId xmlns:a16="http://schemas.microsoft.com/office/drawing/2014/main" id="{CA2897E1-6B69-40E0-A23B-4BC505B66709}"/>
                  </a:ext>
                </a:extLst>
              </p:cNvPr>
              <p:cNvSpPr txBox="1">
                <a:spLocks noRot="1" noChangeAspect="1" noMove="1" noResize="1" noEditPoints="1" noAdjustHandles="1" noChangeArrowheads="1" noChangeShapeType="1" noTextEdit="1"/>
              </p:cNvSpPr>
              <p:nvPr/>
            </p:nvSpPr>
            <p:spPr>
              <a:xfrm>
                <a:off x="1518475" y="4823409"/>
                <a:ext cx="340659" cy="276999"/>
              </a:xfrm>
              <a:prstGeom prst="rect">
                <a:avLst/>
              </a:prstGeom>
              <a:blipFill>
                <a:blip r:embed="rId3"/>
                <a:stretch>
                  <a:fillRect l="-21429" r="-12500"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7D6A4BD8-C823-4480-AFBC-5FD8D82B4F97}"/>
                  </a:ext>
                </a:extLst>
              </p:cNvPr>
              <p:cNvSpPr txBox="1"/>
              <p:nvPr/>
            </p:nvSpPr>
            <p:spPr>
              <a:xfrm>
                <a:off x="1977444" y="4809380"/>
                <a:ext cx="34065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2</m:t>
                          </m:r>
                        </m:sub>
                      </m:sSub>
                    </m:oMath>
                  </m:oMathPara>
                </a14:m>
                <a:endParaRPr lang="en-US" dirty="0"/>
              </a:p>
            </p:txBody>
          </p:sp>
        </mc:Choice>
        <mc:Fallback xmlns="">
          <p:sp>
            <p:nvSpPr>
              <p:cNvPr id="51" name="TextBox 50">
                <a:extLst>
                  <a:ext uri="{FF2B5EF4-FFF2-40B4-BE49-F238E27FC236}">
                    <a16:creationId xmlns:a16="http://schemas.microsoft.com/office/drawing/2014/main" id="{7D6A4BD8-C823-4480-AFBC-5FD8D82B4F97}"/>
                  </a:ext>
                </a:extLst>
              </p:cNvPr>
              <p:cNvSpPr txBox="1">
                <a:spLocks noRot="1" noChangeAspect="1" noMove="1" noResize="1" noEditPoints="1" noAdjustHandles="1" noChangeArrowheads="1" noChangeShapeType="1" noTextEdit="1"/>
              </p:cNvSpPr>
              <p:nvPr/>
            </p:nvSpPr>
            <p:spPr>
              <a:xfrm>
                <a:off x="1977444" y="4809380"/>
                <a:ext cx="340659" cy="276999"/>
              </a:xfrm>
              <a:prstGeom prst="rect">
                <a:avLst/>
              </a:prstGeom>
              <a:blipFill>
                <a:blip r:embed="rId4"/>
                <a:stretch>
                  <a:fillRect l="-21429" r="-14286"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0BD406C1-56D5-4CE0-9D4E-D188A72DA115}"/>
                  </a:ext>
                </a:extLst>
              </p:cNvPr>
              <p:cNvSpPr txBox="1"/>
              <p:nvPr/>
            </p:nvSpPr>
            <p:spPr>
              <a:xfrm>
                <a:off x="2470503" y="4791846"/>
                <a:ext cx="34065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3</m:t>
                          </m:r>
                        </m:sub>
                      </m:sSub>
                    </m:oMath>
                  </m:oMathPara>
                </a14:m>
                <a:endParaRPr lang="en-US" dirty="0"/>
              </a:p>
            </p:txBody>
          </p:sp>
        </mc:Choice>
        <mc:Fallback xmlns="">
          <p:sp>
            <p:nvSpPr>
              <p:cNvPr id="52" name="TextBox 51">
                <a:extLst>
                  <a:ext uri="{FF2B5EF4-FFF2-40B4-BE49-F238E27FC236}">
                    <a16:creationId xmlns:a16="http://schemas.microsoft.com/office/drawing/2014/main" id="{0BD406C1-56D5-4CE0-9D4E-D188A72DA115}"/>
                  </a:ext>
                </a:extLst>
              </p:cNvPr>
              <p:cNvSpPr txBox="1">
                <a:spLocks noRot="1" noChangeAspect="1" noMove="1" noResize="1" noEditPoints="1" noAdjustHandles="1" noChangeArrowheads="1" noChangeShapeType="1" noTextEdit="1"/>
              </p:cNvSpPr>
              <p:nvPr/>
            </p:nvSpPr>
            <p:spPr>
              <a:xfrm>
                <a:off x="2470503" y="4791846"/>
                <a:ext cx="340659" cy="276999"/>
              </a:xfrm>
              <a:prstGeom prst="rect">
                <a:avLst/>
              </a:prstGeom>
              <a:blipFill>
                <a:blip r:embed="rId5"/>
                <a:stretch>
                  <a:fillRect l="-21429" r="-14286"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9203B876-C824-4298-A2F6-8B98C31208A0}"/>
                  </a:ext>
                </a:extLst>
              </p:cNvPr>
              <p:cNvSpPr txBox="1"/>
              <p:nvPr/>
            </p:nvSpPr>
            <p:spPr>
              <a:xfrm>
                <a:off x="2935791" y="4791603"/>
                <a:ext cx="34065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4</m:t>
                          </m:r>
                        </m:sub>
                      </m:sSub>
                    </m:oMath>
                  </m:oMathPara>
                </a14:m>
                <a:endParaRPr lang="en-US" dirty="0"/>
              </a:p>
            </p:txBody>
          </p:sp>
        </mc:Choice>
        <mc:Fallback xmlns="">
          <p:sp>
            <p:nvSpPr>
              <p:cNvPr id="53" name="TextBox 52">
                <a:extLst>
                  <a:ext uri="{FF2B5EF4-FFF2-40B4-BE49-F238E27FC236}">
                    <a16:creationId xmlns:a16="http://schemas.microsoft.com/office/drawing/2014/main" id="{9203B876-C824-4298-A2F6-8B98C31208A0}"/>
                  </a:ext>
                </a:extLst>
              </p:cNvPr>
              <p:cNvSpPr txBox="1">
                <a:spLocks noRot="1" noChangeAspect="1" noMove="1" noResize="1" noEditPoints="1" noAdjustHandles="1" noChangeArrowheads="1" noChangeShapeType="1" noTextEdit="1"/>
              </p:cNvSpPr>
              <p:nvPr/>
            </p:nvSpPr>
            <p:spPr>
              <a:xfrm>
                <a:off x="2935791" y="4791603"/>
                <a:ext cx="340659" cy="276999"/>
              </a:xfrm>
              <a:prstGeom prst="rect">
                <a:avLst/>
              </a:prstGeom>
              <a:blipFill>
                <a:blip r:embed="rId6"/>
                <a:stretch>
                  <a:fillRect l="-23636" r="-14545" b="-17778"/>
                </a:stretch>
              </a:blipFill>
            </p:spPr>
            <p:txBody>
              <a:bodyPr/>
              <a:lstStyle/>
              <a:p>
                <a:r>
                  <a:rPr lang="en-US">
                    <a:noFill/>
                  </a:rPr>
                  <a:t> </a:t>
                </a:r>
              </a:p>
            </p:txBody>
          </p:sp>
        </mc:Fallback>
      </mc:AlternateContent>
    </p:spTree>
    <p:extLst>
      <p:ext uri="{BB962C8B-B14F-4D97-AF65-F5344CB8AC3E}">
        <p14:creationId xmlns:p14="http://schemas.microsoft.com/office/powerpoint/2010/main" val="99311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2CB5-757D-47AD-BAC9-2BF7E4CA306E}"/>
              </a:ext>
            </a:extLst>
          </p:cNvPr>
          <p:cNvSpPr>
            <a:spLocks noGrp="1"/>
          </p:cNvSpPr>
          <p:nvPr>
            <p:ph type="title"/>
          </p:nvPr>
        </p:nvSpPr>
        <p:spPr/>
        <p:txBody>
          <a:bodyPr/>
          <a:lstStyle/>
          <a:p>
            <a:r>
              <a:rPr lang="en-US" dirty="0"/>
              <a:t>The role of time-stepping in SIERRA/SM Implicit</a:t>
            </a:r>
          </a:p>
        </p:txBody>
      </p:sp>
      <p:sp>
        <p:nvSpPr>
          <p:cNvPr id="4" name="Slide Number Placeholder 3">
            <a:extLst>
              <a:ext uri="{FF2B5EF4-FFF2-40B4-BE49-F238E27FC236}">
                <a16:creationId xmlns:a16="http://schemas.microsoft.com/office/drawing/2014/main" id="{13BB4B1E-2F89-46AD-B5D5-556478636B66}"/>
              </a:ext>
            </a:extLst>
          </p:cNvPr>
          <p:cNvSpPr>
            <a:spLocks noGrp="1"/>
          </p:cNvSpPr>
          <p:nvPr>
            <p:ph type="sldNum" sz="quarter" idx="4"/>
          </p:nvPr>
        </p:nvSpPr>
        <p:spPr/>
        <p:txBody>
          <a:bodyPr/>
          <a:lstStyle/>
          <a:p>
            <a:pPr algn="ctr"/>
            <a:fld id="{F6B149FD-26F7-3645-B4E7-BA8B8CC5EEA8}" type="slidenum">
              <a:rPr lang="en-US" smtClean="0"/>
              <a:pPr algn="ctr"/>
              <a:t>66</a:t>
            </a:fld>
            <a:endParaRPr lang="en-US" dirty="0"/>
          </a:p>
        </p:txBody>
      </p:sp>
      <p:pic>
        <p:nvPicPr>
          <p:cNvPr id="8" name="Picture 7">
            <a:extLst>
              <a:ext uri="{FF2B5EF4-FFF2-40B4-BE49-F238E27FC236}">
                <a16:creationId xmlns:a16="http://schemas.microsoft.com/office/drawing/2014/main" id="{9960166A-BFA2-4432-A1EF-3B3A2E392E9A}"/>
              </a:ext>
            </a:extLst>
          </p:cNvPr>
          <p:cNvPicPr>
            <a:picLocks noChangeAspect="1"/>
          </p:cNvPicPr>
          <p:nvPr/>
        </p:nvPicPr>
        <p:blipFill>
          <a:blip r:embed="rId2"/>
          <a:stretch>
            <a:fillRect/>
          </a:stretch>
        </p:blipFill>
        <p:spPr>
          <a:xfrm>
            <a:off x="247804" y="1143000"/>
            <a:ext cx="628496" cy="2056681"/>
          </a:xfrm>
          <a:prstGeom prst="rect">
            <a:avLst/>
          </a:prstGeom>
        </p:spPr>
      </p:pic>
      <p:pic>
        <p:nvPicPr>
          <p:cNvPr id="9" name="Picture 8">
            <a:extLst>
              <a:ext uri="{FF2B5EF4-FFF2-40B4-BE49-F238E27FC236}">
                <a16:creationId xmlns:a16="http://schemas.microsoft.com/office/drawing/2014/main" id="{06F4128C-A9B2-4315-A0D7-DF7B4A5DADCB}"/>
              </a:ext>
            </a:extLst>
          </p:cNvPr>
          <p:cNvPicPr>
            <a:picLocks noChangeAspect="1"/>
          </p:cNvPicPr>
          <p:nvPr/>
        </p:nvPicPr>
        <p:blipFill rotWithShape="1">
          <a:blip r:embed="rId3"/>
          <a:srcRect r="39330"/>
          <a:stretch/>
        </p:blipFill>
        <p:spPr>
          <a:xfrm>
            <a:off x="10659006" y="1095768"/>
            <a:ext cx="1431679" cy="2434688"/>
          </a:xfrm>
          <a:prstGeom prst="rect">
            <a:avLst/>
          </a:prstGeom>
        </p:spPr>
      </p:pic>
      <p:grpSp>
        <p:nvGrpSpPr>
          <p:cNvPr id="3" name="Group 2">
            <a:extLst>
              <a:ext uri="{FF2B5EF4-FFF2-40B4-BE49-F238E27FC236}">
                <a16:creationId xmlns:a16="http://schemas.microsoft.com/office/drawing/2014/main" id="{51544FBE-1410-408C-A773-D0C28134CDAD}"/>
              </a:ext>
            </a:extLst>
          </p:cNvPr>
          <p:cNvGrpSpPr/>
          <p:nvPr/>
        </p:nvGrpSpPr>
        <p:grpSpPr>
          <a:xfrm>
            <a:off x="1051024" y="1568032"/>
            <a:ext cx="9596776" cy="1781035"/>
            <a:chOff x="1051024" y="1568032"/>
            <a:chExt cx="9596776" cy="1781035"/>
          </a:xfrm>
        </p:grpSpPr>
        <mc:AlternateContent xmlns:mc="http://schemas.openxmlformats.org/markup-compatibility/2006" xmlns:a14="http://schemas.microsoft.com/office/drawing/2010/main">
          <mc:Choice Requires="a14">
            <p:graphicFrame>
              <p:nvGraphicFramePr>
                <p:cNvPr id="7" name="Diagram 6">
                  <a:extLst>
                    <a:ext uri="{FF2B5EF4-FFF2-40B4-BE49-F238E27FC236}">
                      <a16:creationId xmlns:a16="http://schemas.microsoft.com/office/drawing/2014/main" id="{570CD4EC-977C-4812-BC18-455E8DC543FB}"/>
                    </a:ext>
                  </a:extLst>
                </p:cNvPr>
                <p:cNvGraphicFramePr/>
                <p:nvPr>
                  <p:extLst>
                    <p:ext uri="{D42A27DB-BD31-4B8C-83A1-F6EECF244321}">
                      <p14:modId xmlns:p14="http://schemas.microsoft.com/office/powerpoint/2010/main" val="2297306521"/>
                    </p:ext>
                  </p:extLst>
                </p:nvPr>
              </p:nvGraphicFramePr>
              <p:xfrm>
                <a:off x="1051024" y="1568032"/>
                <a:ext cx="9596776" cy="17810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xmlns="">
            <p:graphicFrame>
              <p:nvGraphicFramePr>
                <p:cNvPr id="7" name="Diagram 6">
                  <a:extLst>
                    <a:ext uri="{FF2B5EF4-FFF2-40B4-BE49-F238E27FC236}">
                      <a16:creationId xmlns:a16="http://schemas.microsoft.com/office/drawing/2014/main" id="{570CD4EC-977C-4812-BC18-455E8DC543FB}"/>
                    </a:ext>
                  </a:extLst>
                </p:cNvPr>
                <p:cNvGraphicFramePr/>
                <p:nvPr>
                  <p:extLst>
                    <p:ext uri="{D42A27DB-BD31-4B8C-83A1-F6EECF244321}">
                      <p14:modId xmlns:p14="http://schemas.microsoft.com/office/powerpoint/2010/main" val="2297306521"/>
                    </p:ext>
                  </p:extLst>
                </p:nvPr>
              </p:nvGraphicFramePr>
              <p:xfrm>
                <a:off x="1051024" y="1568032"/>
                <a:ext cx="9596776" cy="178103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Fallback>
        </mc:AlternateContent>
        <p:sp>
          <p:nvSpPr>
            <p:cNvPr id="10" name="TextBox 9">
              <a:extLst>
                <a:ext uri="{FF2B5EF4-FFF2-40B4-BE49-F238E27FC236}">
                  <a16:creationId xmlns:a16="http://schemas.microsoft.com/office/drawing/2014/main" id="{C3FA4AAE-6698-4B1C-BCB3-72974CD4143A}"/>
                </a:ext>
              </a:extLst>
            </p:cNvPr>
            <p:cNvSpPr txBox="1"/>
            <p:nvPr/>
          </p:nvSpPr>
          <p:spPr>
            <a:xfrm>
              <a:off x="1183364" y="2945252"/>
              <a:ext cx="721672" cy="369332"/>
            </a:xfrm>
            <a:prstGeom prst="rect">
              <a:avLst/>
            </a:prstGeom>
            <a:noFill/>
          </p:spPr>
          <p:txBody>
            <a:bodyPr wrap="none" rtlCol="0">
              <a:spAutoFit/>
            </a:bodyPr>
            <a:lstStyle/>
            <a:p>
              <a:r>
                <a:rPr lang="en-US" dirty="0"/>
                <a:t>t=0.0</a:t>
              </a:r>
            </a:p>
          </p:txBody>
        </p:sp>
        <p:sp>
          <p:nvSpPr>
            <p:cNvPr id="11" name="TextBox 10">
              <a:extLst>
                <a:ext uri="{FF2B5EF4-FFF2-40B4-BE49-F238E27FC236}">
                  <a16:creationId xmlns:a16="http://schemas.microsoft.com/office/drawing/2014/main" id="{B37963A1-5114-4004-B347-88CD272E6F50}"/>
                </a:ext>
              </a:extLst>
            </p:cNvPr>
            <p:cNvSpPr txBox="1"/>
            <p:nvPr/>
          </p:nvSpPr>
          <p:spPr>
            <a:xfrm>
              <a:off x="3272140" y="2948442"/>
              <a:ext cx="721672" cy="369332"/>
            </a:xfrm>
            <a:prstGeom prst="rect">
              <a:avLst/>
            </a:prstGeom>
            <a:noFill/>
          </p:spPr>
          <p:txBody>
            <a:bodyPr wrap="none" rtlCol="0">
              <a:spAutoFit/>
            </a:bodyPr>
            <a:lstStyle/>
            <a:p>
              <a:r>
                <a:rPr lang="en-US" dirty="0"/>
                <a:t>t=0.1</a:t>
              </a:r>
            </a:p>
          </p:txBody>
        </p:sp>
        <p:sp>
          <p:nvSpPr>
            <p:cNvPr id="12" name="TextBox 11">
              <a:extLst>
                <a:ext uri="{FF2B5EF4-FFF2-40B4-BE49-F238E27FC236}">
                  <a16:creationId xmlns:a16="http://schemas.microsoft.com/office/drawing/2014/main" id="{697DAA6D-6512-47F6-A5B5-5EF9F1F64116}"/>
                </a:ext>
              </a:extLst>
            </p:cNvPr>
            <p:cNvSpPr txBox="1"/>
            <p:nvPr/>
          </p:nvSpPr>
          <p:spPr>
            <a:xfrm>
              <a:off x="5554746" y="2916176"/>
              <a:ext cx="721672" cy="369332"/>
            </a:xfrm>
            <a:prstGeom prst="rect">
              <a:avLst/>
            </a:prstGeom>
            <a:noFill/>
          </p:spPr>
          <p:txBody>
            <a:bodyPr wrap="none" rtlCol="0">
              <a:spAutoFit/>
            </a:bodyPr>
            <a:lstStyle/>
            <a:p>
              <a:r>
                <a:rPr lang="en-US" dirty="0"/>
                <a:t>t=0.2</a:t>
              </a:r>
            </a:p>
          </p:txBody>
        </p:sp>
        <p:sp>
          <p:nvSpPr>
            <p:cNvPr id="13" name="TextBox 12">
              <a:extLst>
                <a:ext uri="{FF2B5EF4-FFF2-40B4-BE49-F238E27FC236}">
                  <a16:creationId xmlns:a16="http://schemas.microsoft.com/office/drawing/2014/main" id="{581FC1F8-F260-49F2-8D8C-688AA41D2827}"/>
                </a:ext>
              </a:extLst>
            </p:cNvPr>
            <p:cNvSpPr txBox="1"/>
            <p:nvPr/>
          </p:nvSpPr>
          <p:spPr>
            <a:xfrm>
              <a:off x="8526815" y="2945252"/>
              <a:ext cx="721672" cy="369332"/>
            </a:xfrm>
            <a:prstGeom prst="rect">
              <a:avLst/>
            </a:prstGeom>
            <a:noFill/>
          </p:spPr>
          <p:txBody>
            <a:bodyPr wrap="none" rtlCol="0">
              <a:spAutoFit/>
            </a:bodyPr>
            <a:lstStyle/>
            <a:p>
              <a:r>
                <a:rPr lang="en-US" dirty="0"/>
                <a:t>t=1.0</a:t>
              </a:r>
            </a:p>
          </p:txBody>
        </p:sp>
      </p:grpSp>
      <p:sp>
        <p:nvSpPr>
          <p:cNvPr id="14" name="TextBox 13">
            <a:extLst>
              <a:ext uri="{FF2B5EF4-FFF2-40B4-BE49-F238E27FC236}">
                <a16:creationId xmlns:a16="http://schemas.microsoft.com/office/drawing/2014/main" id="{65B26746-A7E1-4E34-83F4-D7ABCA85F984}"/>
              </a:ext>
            </a:extLst>
          </p:cNvPr>
          <p:cNvSpPr txBox="1"/>
          <p:nvPr/>
        </p:nvSpPr>
        <p:spPr>
          <a:xfrm>
            <a:off x="1183365" y="3715042"/>
            <a:ext cx="10040448" cy="2708434"/>
          </a:xfrm>
          <a:prstGeom prst="rect">
            <a:avLst/>
          </a:prstGeom>
          <a:noFill/>
        </p:spPr>
        <p:txBody>
          <a:bodyPr wrap="square" rtlCol="0">
            <a:spAutoFit/>
          </a:bodyPr>
          <a:lstStyle/>
          <a:p>
            <a:pPr>
              <a:spcAft>
                <a:spcPts val="600"/>
              </a:spcAft>
            </a:pPr>
            <a:r>
              <a:rPr lang="en-US" dirty="0"/>
              <a:t>The analyst sub-divides time into segments based on the nonlinearities present in the model.  These segments are referred to as </a:t>
            </a:r>
            <a:r>
              <a:rPr lang="en-US" b="1" dirty="0"/>
              <a:t>Load Steps</a:t>
            </a:r>
            <a:r>
              <a:rPr lang="en-US" dirty="0"/>
              <a:t> in SIERRA/SM.</a:t>
            </a:r>
          </a:p>
          <a:p>
            <a:pPr marL="285750" indent="-285750">
              <a:spcAft>
                <a:spcPts val="600"/>
              </a:spcAft>
              <a:buFont typeface="Arial" panose="020B0604020202020204" pitchFamily="34" charset="0"/>
              <a:buChar char="•"/>
            </a:pPr>
            <a:r>
              <a:rPr lang="en-US" dirty="0"/>
              <a:t>Time need not start at 0.0</a:t>
            </a:r>
          </a:p>
          <a:p>
            <a:pPr marL="285750" indent="-285750">
              <a:spcAft>
                <a:spcPts val="600"/>
              </a:spcAft>
              <a:buFont typeface="Arial" panose="020B0604020202020204" pitchFamily="34" charset="0"/>
              <a:buChar char="•"/>
            </a:pPr>
            <a:r>
              <a:rPr lang="en-US" dirty="0"/>
              <a:t>Time “t” is often non-physical and simply regarded as a load parameter</a:t>
            </a:r>
          </a:p>
          <a:p>
            <a:pPr marL="742950" lvl="1" indent="-285750">
              <a:spcAft>
                <a:spcPts val="600"/>
              </a:spcAft>
              <a:buFont typeface="Arial" panose="020B0604020202020204" pitchFamily="34" charset="0"/>
              <a:buChar char="•"/>
            </a:pPr>
            <a:r>
              <a:rPr lang="en-US" sz="1600" dirty="0"/>
              <a:t>Implicit dynamics and rate-dependent materials are exceptions</a:t>
            </a:r>
          </a:p>
          <a:p>
            <a:pPr marL="742950" lvl="1" indent="-285750">
              <a:spcAft>
                <a:spcPts val="600"/>
              </a:spcAft>
              <a:buFont typeface="Arial" panose="020B0604020202020204" pitchFamily="34" charset="0"/>
              <a:buChar char="•"/>
            </a:pPr>
            <a:r>
              <a:rPr lang="en-US" sz="1600" dirty="0"/>
              <a:t>Common to ramp load linearly from 0 to 1 </a:t>
            </a:r>
          </a:p>
          <a:p>
            <a:pPr marL="285750" indent="-285750">
              <a:spcAft>
                <a:spcPts val="600"/>
              </a:spcAft>
              <a:buFont typeface="Arial" panose="020B0604020202020204" pitchFamily="34" charset="0"/>
              <a:buChar char="•"/>
            </a:pPr>
            <a:r>
              <a:rPr lang="en-US" dirty="0"/>
              <a:t>A very common time range to solve static problems is t = [0, 1] simply for convenience</a:t>
            </a:r>
          </a:p>
          <a:p>
            <a:pPr marL="285750" indent="-285750">
              <a:spcAft>
                <a:spcPts val="600"/>
              </a:spcAft>
              <a:buFont typeface="Arial" panose="020B0604020202020204" pitchFamily="34" charset="0"/>
              <a:buChar char="•"/>
            </a:pPr>
            <a:r>
              <a:rPr lang="en-US" dirty="0"/>
              <a:t>The multi-level solver capability further divides a load step into multiple “model problems”</a:t>
            </a:r>
          </a:p>
        </p:txBody>
      </p:sp>
    </p:spTree>
    <p:extLst>
      <p:ext uri="{BB962C8B-B14F-4D97-AF65-F5344CB8AC3E}">
        <p14:creationId xmlns:p14="http://schemas.microsoft.com/office/powerpoint/2010/main" val="265593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2CB5-757D-47AD-BAC9-2BF7E4CA306E}"/>
              </a:ext>
            </a:extLst>
          </p:cNvPr>
          <p:cNvSpPr>
            <a:spLocks noGrp="1"/>
          </p:cNvSpPr>
          <p:nvPr>
            <p:ph type="title"/>
          </p:nvPr>
        </p:nvSpPr>
        <p:spPr/>
        <p:txBody>
          <a:bodyPr/>
          <a:lstStyle/>
          <a:p>
            <a:r>
              <a:rPr lang="en-US" dirty="0"/>
              <a:t>The role of time-stepping in SIERRA/SM Implicit</a:t>
            </a:r>
          </a:p>
        </p:txBody>
      </p:sp>
      <p:sp>
        <p:nvSpPr>
          <p:cNvPr id="4" name="Slide Number Placeholder 3">
            <a:extLst>
              <a:ext uri="{FF2B5EF4-FFF2-40B4-BE49-F238E27FC236}">
                <a16:creationId xmlns:a16="http://schemas.microsoft.com/office/drawing/2014/main" id="{13BB4B1E-2F89-46AD-B5D5-556478636B66}"/>
              </a:ext>
            </a:extLst>
          </p:cNvPr>
          <p:cNvSpPr>
            <a:spLocks noGrp="1"/>
          </p:cNvSpPr>
          <p:nvPr>
            <p:ph type="sldNum" sz="quarter" idx="4"/>
          </p:nvPr>
        </p:nvSpPr>
        <p:spPr/>
        <p:txBody>
          <a:bodyPr/>
          <a:lstStyle/>
          <a:p>
            <a:pPr algn="ctr"/>
            <a:fld id="{F6B149FD-26F7-3645-B4E7-BA8B8CC5EEA8}" type="slidenum">
              <a:rPr lang="en-US" smtClean="0"/>
              <a:pPr algn="ctr"/>
              <a:t>67</a:t>
            </a:fld>
            <a:endParaRPr lang="en-US" dirty="0"/>
          </a:p>
        </p:txBody>
      </p:sp>
      <p:sp>
        <p:nvSpPr>
          <p:cNvPr id="6" name="Rectangle 5">
            <a:extLst>
              <a:ext uri="{FF2B5EF4-FFF2-40B4-BE49-F238E27FC236}">
                <a16:creationId xmlns:a16="http://schemas.microsoft.com/office/drawing/2014/main" id="{2A31DBA7-F295-4249-8370-AD2CDBC7F841}"/>
              </a:ext>
            </a:extLst>
          </p:cNvPr>
          <p:cNvSpPr/>
          <p:nvPr/>
        </p:nvSpPr>
        <p:spPr>
          <a:xfrm>
            <a:off x="3619470" y="3740566"/>
            <a:ext cx="4831976" cy="264687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p>
            <a:r>
              <a:rPr lang="en-US" sz="1000" dirty="0">
                <a:solidFill>
                  <a:schemeClr val="tx1"/>
                </a:solidFill>
                <a:latin typeface="Courier New" panose="02070309020205020404" pitchFamily="49" charset="0"/>
              </a:rPr>
              <a:t>begin </a:t>
            </a:r>
            <a:r>
              <a:rPr lang="en-US" sz="1000" dirty="0" err="1">
                <a:solidFill>
                  <a:schemeClr val="tx1"/>
                </a:solidFill>
                <a:latin typeface="Courier New" panose="02070309020205020404" pitchFamily="49" charset="0"/>
              </a:rPr>
              <a:t>sierra</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begin adagio procedure </a:t>
            </a:r>
            <a:r>
              <a:rPr lang="en-US" sz="1000" dirty="0" err="1">
                <a:solidFill>
                  <a:schemeClr val="tx1"/>
                </a:solidFill>
                <a:latin typeface="Courier New" panose="02070309020205020404" pitchFamily="49" charset="0"/>
              </a:rPr>
              <a:t>myImplicitSolve</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begin time control</a:t>
            </a:r>
            <a:br>
              <a:rPr lang="en-US" sz="1000" dirty="0">
                <a:solidFill>
                  <a:schemeClr val="tx1"/>
                </a:solidFill>
                <a:latin typeface="Courier New" panose="02070309020205020404" pitchFamily="49" charset="0"/>
              </a:rPr>
            </a:br>
            <a:r>
              <a:rPr lang="en-US" sz="1000" dirty="0">
                <a:solidFill>
                  <a:schemeClr val="tx1"/>
                </a:solidFill>
                <a:latin typeface="Courier New" panose="02070309020205020404" pitchFamily="49" charset="0"/>
              </a:rPr>
              <a:t>      begin time stepping block step_1</a:t>
            </a:r>
          </a:p>
          <a:p>
            <a:r>
              <a:rPr lang="en-US" sz="1000" dirty="0">
                <a:solidFill>
                  <a:schemeClr val="tx1"/>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start time = &lt;real&gt;</a:t>
            </a:r>
          </a:p>
          <a:p>
            <a:r>
              <a:rPr lang="en-US" sz="1000" dirty="0">
                <a:solidFill>
                  <a:schemeClr val="tx1"/>
                </a:solidFill>
                <a:latin typeface="Courier New" panose="02070309020205020404" pitchFamily="49" charset="0"/>
              </a:rPr>
              <a:t>        begin parameters for adagio region </a:t>
            </a:r>
            <a:r>
              <a:rPr lang="en-US" sz="1000" dirty="0" err="1">
                <a:solidFill>
                  <a:schemeClr val="tx1"/>
                </a:solidFill>
                <a:latin typeface="Courier New" panose="02070309020205020404" pitchFamily="49" charset="0"/>
              </a:rPr>
              <a:t>adagioRegion</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time increment = &lt;real&gt;</a:t>
            </a:r>
          </a:p>
          <a:p>
            <a:r>
              <a:rPr lang="en-US" sz="1000" dirty="0">
                <a:solidFill>
                  <a:schemeClr val="tx1"/>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number of time steps = &lt;int&gt;</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termination time = &lt;real&gt;</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p:txBody>
      </p:sp>
      <p:pic>
        <p:nvPicPr>
          <p:cNvPr id="8" name="Picture 7">
            <a:extLst>
              <a:ext uri="{FF2B5EF4-FFF2-40B4-BE49-F238E27FC236}">
                <a16:creationId xmlns:a16="http://schemas.microsoft.com/office/drawing/2014/main" id="{9960166A-BFA2-4432-A1EF-3B3A2E392E9A}"/>
              </a:ext>
            </a:extLst>
          </p:cNvPr>
          <p:cNvPicPr>
            <a:picLocks noChangeAspect="1"/>
          </p:cNvPicPr>
          <p:nvPr/>
        </p:nvPicPr>
        <p:blipFill>
          <a:blip r:embed="rId2"/>
          <a:stretch>
            <a:fillRect/>
          </a:stretch>
        </p:blipFill>
        <p:spPr>
          <a:xfrm>
            <a:off x="247804" y="1143000"/>
            <a:ext cx="628496" cy="2056681"/>
          </a:xfrm>
          <a:prstGeom prst="rect">
            <a:avLst/>
          </a:prstGeom>
        </p:spPr>
      </p:pic>
      <p:pic>
        <p:nvPicPr>
          <p:cNvPr id="9" name="Picture 8">
            <a:extLst>
              <a:ext uri="{FF2B5EF4-FFF2-40B4-BE49-F238E27FC236}">
                <a16:creationId xmlns:a16="http://schemas.microsoft.com/office/drawing/2014/main" id="{06F4128C-A9B2-4315-A0D7-DF7B4A5DADCB}"/>
              </a:ext>
            </a:extLst>
          </p:cNvPr>
          <p:cNvPicPr>
            <a:picLocks noChangeAspect="1"/>
          </p:cNvPicPr>
          <p:nvPr/>
        </p:nvPicPr>
        <p:blipFill rotWithShape="1">
          <a:blip r:embed="rId3"/>
          <a:srcRect r="39330"/>
          <a:stretch/>
        </p:blipFill>
        <p:spPr>
          <a:xfrm>
            <a:off x="10659006" y="1095768"/>
            <a:ext cx="1431679" cy="2434688"/>
          </a:xfrm>
          <a:prstGeom prst="rect">
            <a:avLst/>
          </a:prstGeom>
        </p:spPr>
      </p:pic>
      <p:grpSp>
        <p:nvGrpSpPr>
          <p:cNvPr id="12" name="Group 11">
            <a:extLst>
              <a:ext uri="{FF2B5EF4-FFF2-40B4-BE49-F238E27FC236}">
                <a16:creationId xmlns:a16="http://schemas.microsoft.com/office/drawing/2014/main" id="{9C95B0B0-3137-45B7-91ED-CC0134F47183}"/>
              </a:ext>
            </a:extLst>
          </p:cNvPr>
          <p:cNvGrpSpPr/>
          <p:nvPr/>
        </p:nvGrpSpPr>
        <p:grpSpPr>
          <a:xfrm>
            <a:off x="1051024" y="1568032"/>
            <a:ext cx="9596776" cy="1781035"/>
            <a:chOff x="1051024" y="1568032"/>
            <a:chExt cx="9596776" cy="1781035"/>
          </a:xfrm>
        </p:grpSpPr>
        <mc:AlternateContent xmlns:mc="http://schemas.openxmlformats.org/markup-compatibility/2006" xmlns:a14="http://schemas.microsoft.com/office/drawing/2010/main">
          <mc:Choice Requires="a14">
            <p:graphicFrame>
              <p:nvGraphicFramePr>
                <p:cNvPr id="13" name="Diagram 12">
                  <a:extLst>
                    <a:ext uri="{FF2B5EF4-FFF2-40B4-BE49-F238E27FC236}">
                      <a16:creationId xmlns:a16="http://schemas.microsoft.com/office/drawing/2014/main" id="{A8C5446D-2B09-43E5-B4FF-BCAB43BA1C8E}"/>
                    </a:ext>
                  </a:extLst>
                </p:cNvPr>
                <p:cNvGraphicFramePr/>
                <p:nvPr>
                  <p:extLst>
                    <p:ext uri="{D42A27DB-BD31-4B8C-83A1-F6EECF244321}">
                      <p14:modId xmlns:p14="http://schemas.microsoft.com/office/powerpoint/2010/main" val="2661664213"/>
                    </p:ext>
                  </p:extLst>
                </p:nvPr>
              </p:nvGraphicFramePr>
              <p:xfrm>
                <a:off x="1051024" y="1568032"/>
                <a:ext cx="9596776" cy="17810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xmlns="">
            <p:graphicFrame>
              <p:nvGraphicFramePr>
                <p:cNvPr id="13" name="Diagram 12">
                  <a:extLst>
                    <a:ext uri="{FF2B5EF4-FFF2-40B4-BE49-F238E27FC236}">
                      <a16:creationId xmlns:a16="http://schemas.microsoft.com/office/drawing/2014/main" id="{A8C5446D-2B09-43E5-B4FF-BCAB43BA1C8E}"/>
                    </a:ext>
                  </a:extLst>
                </p:cNvPr>
                <p:cNvGraphicFramePr/>
                <p:nvPr>
                  <p:extLst>
                    <p:ext uri="{D42A27DB-BD31-4B8C-83A1-F6EECF244321}">
                      <p14:modId xmlns:p14="http://schemas.microsoft.com/office/powerpoint/2010/main" val="2661664213"/>
                    </p:ext>
                  </p:extLst>
                </p:nvPr>
              </p:nvGraphicFramePr>
              <p:xfrm>
                <a:off x="1051024" y="1568032"/>
                <a:ext cx="9596776" cy="178103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Fallback>
        </mc:AlternateContent>
        <p:sp>
          <p:nvSpPr>
            <p:cNvPr id="14" name="TextBox 13">
              <a:extLst>
                <a:ext uri="{FF2B5EF4-FFF2-40B4-BE49-F238E27FC236}">
                  <a16:creationId xmlns:a16="http://schemas.microsoft.com/office/drawing/2014/main" id="{47A138FB-7538-4172-9C32-51734F954880}"/>
                </a:ext>
              </a:extLst>
            </p:cNvPr>
            <p:cNvSpPr txBox="1"/>
            <p:nvPr/>
          </p:nvSpPr>
          <p:spPr>
            <a:xfrm>
              <a:off x="1183364" y="2945252"/>
              <a:ext cx="721672" cy="369332"/>
            </a:xfrm>
            <a:prstGeom prst="rect">
              <a:avLst/>
            </a:prstGeom>
            <a:noFill/>
          </p:spPr>
          <p:txBody>
            <a:bodyPr wrap="none" rtlCol="0">
              <a:spAutoFit/>
            </a:bodyPr>
            <a:lstStyle/>
            <a:p>
              <a:r>
                <a:rPr lang="en-US" dirty="0"/>
                <a:t>t=0.0</a:t>
              </a:r>
            </a:p>
          </p:txBody>
        </p:sp>
        <p:sp>
          <p:nvSpPr>
            <p:cNvPr id="15" name="TextBox 14">
              <a:extLst>
                <a:ext uri="{FF2B5EF4-FFF2-40B4-BE49-F238E27FC236}">
                  <a16:creationId xmlns:a16="http://schemas.microsoft.com/office/drawing/2014/main" id="{6F4FEA79-88E7-4EB4-BD93-D40318BE0F55}"/>
                </a:ext>
              </a:extLst>
            </p:cNvPr>
            <p:cNvSpPr txBox="1"/>
            <p:nvPr/>
          </p:nvSpPr>
          <p:spPr>
            <a:xfrm>
              <a:off x="3272140" y="2948442"/>
              <a:ext cx="721672" cy="369332"/>
            </a:xfrm>
            <a:prstGeom prst="rect">
              <a:avLst/>
            </a:prstGeom>
            <a:noFill/>
          </p:spPr>
          <p:txBody>
            <a:bodyPr wrap="none" rtlCol="0">
              <a:spAutoFit/>
            </a:bodyPr>
            <a:lstStyle/>
            <a:p>
              <a:r>
                <a:rPr lang="en-US" dirty="0"/>
                <a:t>t=0.1</a:t>
              </a:r>
            </a:p>
          </p:txBody>
        </p:sp>
        <p:sp>
          <p:nvSpPr>
            <p:cNvPr id="16" name="TextBox 15">
              <a:extLst>
                <a:ext uri="{FF2B5EF4-FFF2-40B4-BE49-F238E27FC236}">
                  <a16:creationId xmlns:a16="http://schemas.microsoft.com/office/drawing/2014/main" id="{677466D1-0184-47CB-B55E-0B994A85CE25}"/>
                </a:ext>
              </a:extLst>
            </p:cNvPr>
            <p:cNvSpPr txBox="1"/>
            <p:nvPr/>
          </p:nvSpPr>
          <p:spPr>
            <a:xfrm>
              <a:off x="5554746" y="2916176"/>
              <a:ext cx="721672" cy="369332"/>
            </a:xfrm>
            <a:prstGeom prst="rect">
              <a:avLst/>
            </a:prstGeom>
            <a:noFill/>
          </p:spPr>
          <p:txBody>
            <a:bodyPr wrap="none" rtlCol="0">
              <a:spAutoFit/>
            </a:bodyPr>
            <a:lstStyle/>
            <a:p>
              <a:r>
                <a:rPr lang="en-US" dirty="0"/>
                <a:t>t=0.2</a:t>
              </a:r>
            </a:p>
          </p:txBody>
        </p:sp>
        <p:sp>
          <p:nvSpPr>
            <p:cNvPr id="17" name="TextBox 16">
              <a:extLst>
                <a:ext uri="{FF2B5EF4-FFF2-40B4-BE49-F238E27FC236}">
                  <a16:creationId xmlns:a16="http://schemas.microsoft.com/office/drawing/2014/main" id="{FE957D18-97AF-4C5D-9FE3-E2F382C2EA03}"/>
                </a:ext>
              </a:extLst>
            </p:cNvPr>
            <p:cNvSpPr txBox="1"/>
            <p:nvPr/>
          </p:nvSpPr>
          <p:spPr>
            <a:xfrm>
              <a:off x="8526815" y="2945252"/>
              <a:ext cx="721672" cy="369332"/>
            </a:xfrm>
            <a:prstGeom prst="rect">
              <a:avLst/>
            </a:prstGeom>
            <a:noFill/>
          </p:spPr>
          <p:txBody>
            <a:bodyPr wrap="none" rtlCol="0">
              <a:spAutoFit/>
            </a:bodyPr>
            <a:lstStyle/>
            <a:p>
              <a:r>
                <a:rPr lang="en-US" dirty="0"/>
                <a:t>t=1.0</a:t>
              </a:r>
            </a:p>
          </p:txBody>
        </p:sp>
      </p:grpSp>
      <p:cxnSp>
        <p:nvCxnSpPr>
          <p:cNvPr id="19" name="Connector: Elbow 18">
            <a:extLst>
              <a:ext uri="{FF2B5EF4-FFF2-40B4-BE49-F238E27FC236}">
                <a16:creationId xmlns:a16="http://schemas.microsoft.com/office/drawing/2014/main" id="{C4E93AA9-F42C-4D67-9B09-E0440921B142}"/>
              </a:ext>
            </a:extLst>
          </p:cNvPr>
          <p:cNvCxnSpPr>
            <a:cxnSpLocks/>
            <a:endCxn id="14" idx="2"/>
          </p:cNvCxnSpPr>
          <p:nvPr/>
        </p:nvCxnSpPr>
        <p:spPr>
          <a:xfrm rot="10800000">
            <a:off x="1544200" y="3314584"/>
            <a:ext cx="2749894" cy="120362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63F4ACDC-9287-40BD-B761-80D5C2153C33}"/>
              </a:ext>
            </a:extLst>
          </p:cNvPr>
          <p:cNvCxnSpPr>
            <a:cxnSpLocks/>
            <a:endCxn id="17" idx="2"/>
          </p:cNvCxnSpPr>
          <p:nvPr/>
        </p:nvCxnSpPr>
        <p:spPr>
          <a:xfrm flipV="1">
            <a:off x="6096000" y="3314584"/>
            <a:ext cx="2791651" cy="2288359"/>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009B8EBF-3665-4D8F-A2EC-EDCDD0705AB9}"/>
              </a:ext>
            </a:extLst>
          </p:cNvPr>
          <p:cNvGrpSpPr/>
          <p:nvPr/>
        </p:nvGrpSpPr>
        <p:grpSpPr>
          <a:xfrm>
            <a:off x="5570852" y="3159031"/>
            <a:ext cx="1912401" cy="275288"/>
            <a:chOff x="5554746" y="3346453"/>
            <a:chExt cx="1912401" cy="275288"/>
          </a:xfrm>
        </p:grpSpPr>
        <p:cxnSp>
          <p:nvCxnSpPr>
            <p:cNvPr id="28" name="Straight Connector 27">
              <a:extLst>
                <a:ext uri="{FF2B5EF4-FFF2-40B4-BE49-F238E27FC236}">
                  <a16:creationId xmlns:a16="http://schemas.microsoft.com/office/drawing/2014/main" id="{E475B4F3-A358-448F-901C-3AB42256B313}"/>
                </a:ext>
              </a:extLst>
            </p:cNvPr>
            <p:cNvCxnSpPr/>
            <p:nvPr/>
          </p:nvCxnSpPr>
          <p:spPr>
            <a:xfrm>
              <a:off x="5554746" y="3349067"/>
              <a:ext cx="0" cy="272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01A5316-38A3-48D5-9A63-5F490EFB4570}"/>
                </a:ext>
              </a:extLst>
            </p:cNvPr>
            <p:cNvCxnSpPr/>
            <p:nvPr/>
          </p:nvCxnSpPr>
          <p:spPr>
            <a:xfrm>
              <a:off x="7467147" y="3346453"/>
              <a:ext cx="0" cy="272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8049513-D0D3-483D-8A0D-79EC37D3FF01}"/>
                </a:ext>
              </a:extLst>
            </p:cNvPr>
            <p:cNvCxnSpPr>
              <a:cxnSpLocks/>
            </p:cNvCxnSpPr>
            <p:nvPr/>
          </p:nvCxnSpPr>
          <p:spPr>
            <a:xfrm>
              <a:off x="5554746" y="3485404"/>
              <a:ext cx="191240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34" name="Connector: Elbow 33">
            <a:extLst>
              <a:ext uri="{FF2B5EF4-FFF2-40B4-BE49-F238E27FC236}">
                <a16:creationId xmlns:a16="http://schemas.microsoft.com/office/drawing/2014/main" id="{638BF466-7950-414B-879A-DE8403C72EC2}"/>
              </a:ext>
            </a:extLst>
          </p:cNvPr>
          <p:cNvCxnSpPr>
            <a:cxnSpLocks/>
          </p:cNvCxnSpPr>
          <p:nvPr/>
        </p:nvCxnSpPr>
        <p:spPr>
          <a:xfrm rot="5400000" flipH="1" flipV="1">
            <a:off x="5661530" y="3891517"/>
            <a:ext cx="1613009" cy="484093"/>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031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38CD8-D799-45E5-AABB-6D576E4588F8}"/>
              </a:ext>
            </a:extLst>
          </p:cNvPr>
          <p:cNvSpPr>
            <a:spLocks noGrp="1"/>
          </p:cNvSpPr>
          <p:nvPr>
            <p:ph type="title"/>
          </p:nvPr>
        </p:nvSpPr>
        <p:spPr/>
        <p:txBody>
          <a:bodyPr/>
          <a:lstStyle/>
          <a:p>
            <a:r>
              <a:rPr lang="en-US" dirty="0"/>
              <a:t>Time blocks can be used strategically</a:t>
            </a:r>
          </a:p>
        </p:txBody>
      </p:sp>
      <p:sp>
        <p:nvSpPr>
          <p:cNvPr id="4" name="Slide Number Placeholder 3">
            <a:extLst>
              <a:ext uri="{FF2B5EF4-FFF2-40B4-BE49-F238E27FC236}">
                <a16:creationId xmlns:a16="http://schemas.microsoft.com/office/drawing/2014/main" id="{50C4EB21-0EBF-45D3-9013-3244ECBE3EFB}"/>
              </a:ext>
            </a:extLst>
          </p:cNvPr>
          <p:cNvSpPr>
            <a:spLocks noGrp="1"/>
          </p:cNvSpPr>
          <p:nvPr>
            <p:ph type="sldNum" sz="quarter" idx="4"/>
          </p:nvPr>
        </p:nvSpPr>
        <p:spPr/>
        <p:txBody>
          <a:bodyPr/>
          <a:lstStyle/>
          <a:p>
            <a:pPr algn="ctr"/>
            <a:fld id="{F6B149FD-26F7-3645-B4E7-BA8B8CC5EEA8}" type="slidenum">
              <a:rPr lang="en-US" smtClean="0"/>
              <a:pPr algn="ctr"/>
              <a:t>68</a:t>
            </a:fld>
            <a:endParaRPr lang="en-US" dirty="0"/>
          </a:p>
        </p:txBody>
      </p:sp>
      <p:sp>
        <p:nvSpPr>
          <p:cNvPr id="5" name="Rectangle 4">
            <a:extLst>
              <a:ext uri="{FF2B5EF4-FFF2-40B4-BE49-F238E27FC236}">
                <a16:creationId xmlns:a16="http://schemas.microsoft.com/office/drawing/2014/main" id="{0E6487C6-0DA9-4BA4-947A-1D654FD61509}"/>
              </a:ext>
            </a:extLst>
          </p:cNvPr>
          <p:cNvSpPr/>
          <p:nvPr/>
        </p:nvSpPr>
        <p:spPr>
          <a:xfrm>
            <a:off x="4123766" y="1228100"/>
            <a:ext cx="4831976" cy="495520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p>
            <a:r>
              <a:rPr lang="en-US" sz="1000" dirty="0">
                <a:solidFill>
                  <a:schemeClr val="tx1"/>
                </a:solidFill>
                <a:latin typeface="Courier New" panose="02070309020205020404" pitchFamily="49" charset="0"/>
              </a:rPr>
              <a:t>begin </a:t>
            </a:r>
            <a:r>
              <a:rPr lang="en-US" sz="1000" dirty="0" err="1">
                <a:solidFill>
                  <a:schemeClr val="tx1"/>
                </a:solidFill>
                <a:latin typeface="Courier New" panose="02070309020205020404" pitchFamily="49" charset="0"/>
              </a:rPr>
              <a:t>sierra</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begin adagio procedure </a:t>
            </a:r>
            <a:r>
              <a:rPr lang="en-US" sz="1000" dirty="0" err="1">
                <a:solidFill>
                  <a:schemeClr val="tx1"/>
                </a:solidFill>
                <a:latin typeface="Courier New" panose="02070309020205020404" pitchFamily="49" charset="0"/>
              </a:rPr>
              <a:t>myImplicitSolve</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begin time control</a:t>
            </a:r>
          </a:p>
          <a:p>
            <a:br>
              <a:rPr lang="en-US" sz="1000" dirty="0">
                <a:solidFill>
                  <a:schemeClr val="tx1"/>
                </a:solidFill>
                <a:highlight>
                  <a:srgbClr val="00FF00"/>
                </a:highlight>
                <a:latin typeface="Courier New" panose="02070309020205020404" pitchFamily="49" charset="0"/>
              </a:rPr>
            </a:br>
            <a:r>
              <a:rPr lang="en-US" sz="1000" dirty="0">
                <a:solidFill>
                  <a:schemeClr val="tx1"/>
                </a:solidFill>
                <a:highlight>
                  <a:srgbClr val="00FF00"/>
                </a:highlight>
                <a:latin typeface="Courier New" panose="02070309020205020404" pitchFamily="49" charset="0"/>
              </a:rPr>
              <a:t>      begin time stepping block step_1</a:t>
            </a:r>
          </a:p>
          <a:p>
            <a:r>
              <a:rPr lang="en-US" sz="1000" dirty="0">
                <a:solidFill>
                  <a:schemeClr val="tx1"/>
                </a:solidFill>
                <a:highlight>
                  <a:srgbClr val="00FF00"/>
                </a:highlight>
                <a:latin typeface="Courier New" panose="02070309020205020404" pitchFamily="49" charset="0"/>
              </a:rPr>
              <a:t>        start time = 0.0</a:t>
            </a:r>
          </a:p>
          <a:p>
            <a:r>
              <a:rPr lang="en-US" sz="1000" dirty="0">
                <a:solidFill>
                  <a:schemeClr val="tx1"/>
                </a:solidFill>
                <a:highlight>
                  <a:srgbClr val="00FF00"/>
                </a:highlight>
                <a:latin typeface="Courier New" panose="02070309020205020404" pitchFamily="49" charset="0"/>
              </a:rPr>
              <a:t>        begin parameters for adagio region </a:t>
            </a:r>
            <a:r>
              <a:rPr lang="en-US" sz="1000" dirty="0" err="1">
                <a:solidFill>
                  <a:schemeClr val="tx1"/>
                </a:solidFill>
                <a:highlight>
                  <a:srgbClr val="00FF00"/>
                </a:highlight>
                <a:latin typeface="Courier New" panose="02070309020205020404" pitchFamily="49" charset="0"/>
              </a:rPr>
              <a:t>adagioRegion</a:t>
            </a:r>
            <a:endParaRPr lang="en-US" sz="1000" dirty="0">
              <a:solidFill>
                <a:schemeClr val="tx1"/>
              </a:solidFill>
              <a:highlight>
                <a:srgbClr val="00FF00"/>
              </a:highlight>
              <a:latin typeface="Courier New" panose="02070309020205020404" pitchFamily="49" charset="0"/>
            </a:endParaRPr>
          </a:p>
          <a:p>
            <a:r>
              <a:rPr lang="en-US" sz="1000" dirty="0">
                <a:solidFill>
                  <a:schemeClr val="tx1"/>
                </a:solidFill>
                <a:highlight>
                  <a:srgbClr val="00FF00"/>
                </a:highlight>
                <a:latin typeface="Courier New" panose="02070309020205020404" pitchFamily="49" charset="0"/>
              </a:rPr>
              <a:t>          number of time steps = 40</a:t>
            </a:r>
          </a:p>
          <a:p>
            <a:r>
              <a:rPr lang="en-US" sz="1000" dirty="0">
                <a:solidFill>
                  <a:schemeClr val="tx1"/>
                </a:solidFill>
                <a:highlight>
                  <a:srgbClr val="00FF00"/>
                </a:highlight>
                <a:latin typeface="Courier New" panose="02070309020205020404" pitchFamily="49" charset="0"/>
              </a:rPr>
              <a:t>        end</a:t>
            </a:r>
          </a:p>
          <a:p>
            <a:r>
              <a:rPr lang="en-US" sz="1000" dirty="0">
                <a:solidFill>
                  <a:schemeClr val="tx1"/>
                </a:solidFill>
                <a:highlight>
                  <a:srgbClr val="00FF00"/>
                </a:highlight>
                <a:latin typeface="Courier New" panose="02070309020205020404" pitchFamily="49" charset="0"/>
              </a:rPr>
              <a:t>      end</a:t>
            </a:r>
          </a:p>
          <a:p>
            <a:endParaRPr lang="en-US" sz="1000" dirty="0">
              <a:solidFill>
                <a:schemeClr val="tx1"/>
              </a:solidFill>
              <a:latin typeface="Courier New" panose="02070309020205020404" pitchFamily="49" charset="0"/>
            </a:endParaRPr>
          </a:p>
          <a:p>
            <a:r>
              <a:rPr lang="en-US" sz="1000" dirty="0">
                <a:solidFill>
                  <a:schemeClr val="tx1"/>
                </a:solidFill>
                <a:highlight>
                  <a:srgbClr val="00FFFF"/>
                </a:highlight>
                <a:latin typeface="Courier New" panose="02070309020205020404" pitchFamily="49" charset="0"/>
              </a:rPr>
              <a:t>      begin time stepping block step_2</a:t>
            </a:r>
          </a:p>
          <a:p>
            <a:r>
              <a:rPr lang="en-US" sz="1000" dirty="0">
                <a:solidFill>
                  <a:schemeClr val="tx1"/>
                </a:solidFill>
                <a:highlight>
                  <a:srgbClr val="00FFFF"/>
                </a:highlight>
                <a:latin typeface="Courier New" panose="02070309020205020404" pitchFamily="49" charset="0"/>
              </a:rPr>
              <a:t>        start time = 5.0</a:t>
            </a:r>
          </a:p>
          <a:p>
            <a:r>
              <a:rPr lang="en-US" sz="1000" dirty="0">
                <a:solidFill>
                  <a:schemeClr val="tx1"/>
                </a:solidFill>
                <a:highlight>
                  <a:srgbClr val="00FFFF"/>
                </a:highlight>
                <a:latin typeface="Courier New" panose="02070309020205020404" pitchFamily="49" charset="0"/>
              </a:rPr>
              <a:t>        begin parameters for adagio region </a:t>
            </a:r>
            <a:r>
              <a:rPr lang="en-US" sz="1000" dirty="0" err="1">
                <a:solidFill>
                  <a:schemeClr val="tx1"/>
                </a:solidFill>
                <a:highlight>
                  <a:srgbClr val="00FFFF"/>
                </a:highlight>
                <a:latin typeface="Courier New" panose="02070309020205020404" pitchFamily="49" charset="0"/>
              </a:rPr>
              <a:t>adagioRegion</a:t>
            </a:r>
            <a:endParaRPr lang="en-US" sz="1000" dirty="0">
              <a:solidFill>
                <a:schemeClr val="tx1"/>
              </a:solidFill>
              <a:highlight>
                <a:srgbClr val="00FFFF"/>
              </a:highlight>
              <a:latin typeface="Courier New" panose="02070309020205020404" pitchFamily="49" charset="0"/>
            </a:endParaRPr>
          </a:p>
          <a:p>
            <a:r>
              <a:rPr lang="en-US" sz="1000" dirty="0">
                <a:solidFill>
                  <a:schemeClr val="tx1"/>
                </a:solidFill>
                <a:highlight>
                  <a:srgbClr val="00FFFF"/>
                </a:highlight>
                <a:latin typeface="Courier New" panose="02070309020205020404" pitchFamily="49" charset="0"/>
              </a:rPr>
              <a:t>          number of time steps = 100</a:t>
            </a:r>
          </a:p>
          <a:p>
            <a:r>
              <a:rPr lang="en-US" sz="1000" dirty="0">
                <a:solidFill>
                  <a:schemeClr val="tx1"/>
                </a:solidFill>
                <a:highlight>
                  <a:srgbClr val="00FFFF"/>
                </a:highlight>
                <a:latin typeface="Courier New" panose="02070309020205020404" pitchFamily="49" charset="0"/>
              </a:rPr>
              <a:t>        end</a:t>
            </a:r>
          </a:p>
          <a:p>
            <a:r>
              <a:rPr lang="en-US" sz="1000" dirty="0">
                <a:solidFill>
                  <a:schemeClr val="tx1"/>
                </a:solidFill>
                <a:highlight>
                  <a:srgbClr val="00FFFF"/>
                </a:highlight>
                <a:latin typeface="Courier New" panose="02070309020205020404" pitchFamily="49" charset="0"/>
              </a:rPr>
              <a:t>      end</a:t>
            </a:r>
          </a:p>
          <a:p>
            <a:endParaRPr lang="en-US" sz="1000" dirty="0">
              <a:solidFill>
                <a:schemeClr val="tx1"/>
              </a:solidFill>
              <a:latin typeface="Courier New" panose="02070309020205020404" pitchFamily="49" charset="0"/>
            </a:endParaRPr>
          </a:p>
          <a:p>
            <a:r>
              <a:rPr lang="en-US" sz="1000" dirty="0">
                <a:solidFill>
                  <a:schemeClr val="tx1"/>
                </a:solidFill>
                <a:highlight>
                  <a:srgbClr val="FFFF00"/>
                </a:highlight>
                <a:latin typeface="Courier New" panose="02070309020205020404" pitchFamily="49" charset="0"/>
              </a:rPr>
              <a:t>      begin time stepping block step_3</a:t>
            </a:r>
          </a:p>
          <a:p>
            <a:r>
              <a:rPr lang="en-US" sz="1000" dirty="0">
                <a:solidFill>
                  <a:schemeClr val="tx1"/>
                </a:solidFill>
                <a:highlight>
                  <a:srgbClr val="FFFF00"/>
                </a:highlight>
                <a:latin typeface="Courier New" panose="02070309020205020404" pitchFamily="49" charset="0"/>
              </a:rPr>
              <a:t>        start time = 5.1</a:t>
            </a:r>
          </a:p>
          <a:p>
            <a:r>
              <a:rPr lang="en-US" sz="1000" dirty="0">
                <a:solidFill>
                  <a:schemeClr val="tx1"/>
                </a:solidFill>
                <a:highlight>
                  <a:srgbClr val="FFFF00"/>
                </a:highlight>
                <a:latin typeface="Courier New" panose="02070309020205020404" pitchFamily="49" charset="0"/>
              </a:rPr>
              <a:t>        begin parameters for adagio region </a:t>
            </a:r>
            <a:r>
              <a:rPr lang="en-US" sz="1000" dirty="0" err="1">
                <a:solidFill>
                  <a:schemeClr val="tx1"/>
                </a:solidFill>
                <a:highlight>
                  <a:srgbClr val="FFFF00"/>
                </a:highlight>
                <a:latin typeface="Courier New" panose="02070309020205020404" pitchFamily="49" charset="0"/>
              </a:rPr>
              <a:t>adagioRegion</a:t>
            </a:r>
            <a:endParaRPr lang="en-US" sz="1000" dirty="0">
              <a:solidFill>
                <a:schemeClr val="tx1"/>
              </a:solidFill>
              <a:highlight>
                <a:srgbClr val="FFFF00"/>
              </a:highlight>
              <a:latin typeface="Courier New" panose="02070309020205020404" pitchFamily="49" charset="0"/>
            </a:endParaRPr>
          </a:p>
          <a:p>
            <a:r>
              <a:rPr lang="en-US" sz="1000" dirty="0">
                <a:solidFill>
                  <a:schemeClr val="tx1"/>
                </a:solidFill>
                <a:highlight>
                  <a:srgbClr val="FFFF00"/>
                </a:highlight>
                <a:latin typeface="Courier New" panose="02070309020205020404" pitchFamily="49" charset="0"/>
              </a:rPr>
              <a:t>          number of time steps = 10</a:t>
            </a:r>
          </a:p>
          <a:p>
            <a:r>
              <a:rPr lang="en-US" sz="1000" dirty="0">
                <a:solidFill>
                  <a:schemeClr val="tx1"/>
                </a:solidFill>
                <a:highlight>
                  <a:srgbClr val="FFFF00"/>
                </a:highlight>
                <a:latin typeface="Courier New" panose="02070309020205020404" pitchFamily="49" charset="0"/>
              </a:rPr>
              <a:t>        end</a:t>
            </a:r>
          </a:p>
          <a:p>
            <a:r>
              <a:rPr lang="en-US" sz="1000" dirty="0">
                <a:solidFill>
                  <a:schemeClr val="tx1"/>
                </a:solidFill>
                <a:highlight>
                  <a:srgbClr val="FFFF00"/>
                </a:highlight>
                <a:latin typeface="Courier New" panose="02070309020205020404" pitchFamily="49" charset="0"/>
              </a:rPr>
              <a:t>      end</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termination time = 10.0</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p:txBody>
      </p:sp>
      <p:sp>
        <p:nvSpPr>
          <p:cNvPr id="7" name="Left Brace 6">
            <a:extLst>
              <a:ext uri="{FF2B5EF4-FFF2-40B4-BE49-F238E27FC236}">
                <a16:creationId xmlns:a16="http://schemas.microsoft.com/office/drawing/2014/main" id="{005AE5EC-EB22-48C5-A2B3-55FF17E022D3}"/>
              </a:ext>
            </a:extLst>
          </p:cNvPr>
          <p:cNvSpPr/>
          <p:nvPr/>
        </p:nvSpPr>
        <p:spPr>
          <a:xfrm>
            <a:off x="3856699" y="1763605"/>
            <a:ext cx="170329" cy="95025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0" name="Picture 9">
            <a:extLst>
              <a:ext uri="{FF2B5EF4-FFF2-40B4-BE49-F238E27FC236}">
                <a16:creationId xmlns:a16="http://schemas.microsoft.com/office/drawing/2014/main" id="{1CECCE9B-BFAE-454B-9B6C-26E44998E6A1}"/>
              </a:ext>
            </a:extLst>
          </p:cNvPr>
          <p:cNvPicPr>
            <a:picLocks noChangeAspect="1"/>
          </p:cNvPicPr>
          <p:nvPr/>
        </p:nvPicPr>
        <p:blipFill>
          <a:blip r:embed="rId2"/>
          <a:stretch>
            <a:fillRect/>
          </a:stretch>
        </p:blipFill>
        <p:spPr>
          <a:xfrm>
            <a:off x="9313242" y="1433970"/>
            <a:ext cx="2146190" cy="3933717"/>
          </a:xfrm>
          <a:prstGeom prst="rect">
            <a:avLst/>
          </a:prstGeom>
        </p:spPr>
      </p:pic>
      <p:pic>
        <p:nvPicPr>
          <p:cNvPr id="12" name="Picture 11">
            <a:extLst>
              <a:ext uri="{FF2B5EF4-FFF2-40B4-BE49-F238E27FC236}">
                <a16:creationId xmlns:a16="http://schemas.microsoft.com/office/drawing/2014/main" id="{A8D96BC1-B98E-464D-99A5-34E4EE2E1776}"/>
              </a:ext>
            </a:extLst>
          </p:cNvPr>
          <p:cNvPicPr>
            <a:picLocks noChangeAspect="1"/>
          </p:cNvPicPr>
          <p:nvPr/>
        </p:nvPicPr>
        <p:blipFill>
          <a:blip r:embed="rId3"/>
          <a:stretch>
            <a:fillRect/>
          </a:stretch>
        </p:blipFill>
        <p:spPr>
          <a:xfrm>
            <a:off x="1781935" y="1143000"/>
            <a:ext cx="1765751" cy="1241210"/>
          </a:xfrm>
          <a:prstGeom prst="rect">
            <a:avLst/>
          </a:prstGeom>
        </p:spPr>
      </p:pic>
      <p:pic>
        <p:nvPicPr>
          <p:cNvPr id="14" name="Picture 13">
            <a:extLst>
              <a:ext uri="{FF2B5EF4-FFF2-40B4-BE49-F238E27FC236}">
                <a16:creationId xmlns:a16="http://schemas.microsoft.com/office/drawing/2014/main" id="{DC85262D-0DE0-4ECA-A324-711ABF83172B}"/>
              </a:ext>
            </a:extLst>
          </p:cNvPr>
          <p:cNvPicPr>
            <a:picLocks noChangeAspect="1"/>
          </p:cNvPicPr>
          <p:nvPr/>
        </p:nvPicPr>
        <p:blipFill>
          <a:blip r:embed="rId4"/>
          <a:stretch>
            <a:fillRect/>
          </a:stretch>
        </p:blipFill>
        <p:spPr>
          <a:xfrm>
            <a:off x="1753211" y="2742954"/>
            <a:ext cx="1765751" cy="1317256"/>
          </a:xfrm>
          <a:prstGeom prst="rect">
            <a:avLst/>
          </a:prstGeom>
        </p:spPr>
      </p:pic>
      <p:pic>
        <p:nvPicPr>
          <p:cNvPr id="16" name="Picture 15">
            <a:extLst>
              <a:ext uri="{FF2B5EF4-FFF2-40B4-BE49-F238E27FC236}">
                <a16:creationId xmlns:a16="http://schemas.microsoft.com/office/drawing/2014/main" id="{1791E2B7-8600-4073-83EF-57E9C6173810}"/>
              </a:ext>
            </a:extLst>
          </p:cNvPr>
          <p:cNvPicPr>
            <a:picLocks noChangeAspect="1"/>
          </p:cNvPicPr>
          <p:nvPr/>
        </p:nvPicPr>
        <p:blipFill>
          <a:blip r:embed="rId5"/>
          <a:stretch>
            <a:fillRect/>
          </a:stretch>
        </p:blipFill>
        <p:spPr>
          <a:xfrm>
            <a:off x="1521037" y="4418954"/>
            <a:ext cx="2119179" cy="1411647"/>
          </a:xfrm>
          <a:prstGeom prst="rect">
            <a:avLst/>
          </a:prstGeom>
        </p:spPr>
      </p:pic>
      <p:sp>
        <p:nvSpPr>
          <p:cNvPr id="17" name="Left Brace 16">
            <a:extLst>
              <a:ext uri="{FF2B5EF4-FFF2-40B4-BE49-F238E27FC236}">
                <a16:creationId xmlns:a16="http://schemas.microsoft.com/office/drawing/2014/main" id="{709CA0AA-2B7B-42F6-A514-D3E1F1F490E1}"/>
              </a:ext>
            </a:extLst>
          </p:cNvPr>
          <p:cNvSpPr/>
          <p:nvPr/>
        </p:nvSpPr>
        <p:spPr>
          <a:xfrm>
            <a:off x="3863835" y="2953870"/>
            <a:ext cx="170329" cy="95025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8" name="Left Brace 17">
            <a:extLst>
              <a:ext uri="{FF2B5EF4-FFF2-40B4-BE49-F238E27FC236}">
                <a16:creationId xmlns:a16="http://schemas.microsoft.com/office/drawing/2014/main" id="{995CA48C-43BE-4BC1-A8EF-A4662E838287}"/>
              </a:ext>
            </a:extLst>
          </p:cNvPr>
          <p:cNvSpPr/>
          <p:nvPr/>
        </p:nvSpPr>
        <p:spPr>
          <a:xfrm>
            <a:off x="3863835" y="4174518"/>
            <a:ext cx="170329" cy="95025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25872A14-9ED0-42C5-A27E-907047578725}"/>
              </a:ext>
            </a:extLst>
          </p:cNvPr>
          <p:cNvSpPr txBox="1"/>
          <p:nvPr/>
        </p:nvSpPr>
        <p:spPr>
          <a:xfrm>
            <a:off x="287976" y="1261569"/>
            <a:ext cx="1584710" cy="954107"/>
          </a:xfrm>
          <a:prstGeom prst="rect">
            <a:avLst/>
          </a:prstGeom>
          <a:noFill/>
        </p:spPr>
        <p:txBody>
          <a:bodyPr wrap="square" rtlCol="0">
            <a:spAutoFit/>
          </a:bodyPr>
          <a:lstStyle/>
          <a:p>
            <a:r>
              <a:rPr lang="en-US" sz="1400" dirty="0"/>
              <a:t>Simple plasticity evolution.  Solve with moderate step size.</a:t>
            </a:r>
          </a:p>
        </p:txBody>
      </p:sp>
      <p:sp>
        <p:nvSpPr>
          <p:cNvPr id="20" name="TextBox 19">
            <a:extLst>
              <a:ext uri="{FF2B5EF4-FFF2-40B4-BE49-F238E27FC236}">
                <a16:creationId xmlns:a16="http://schemas.microsoft.com/office/drawing/2014/main" id="{6878FA99-129A-4C20-A9B9-389A8AA7A235}"/>
              </a:ext>
            </a:extLst>
          </p:cNvPr>
          <p:cNvSpPr txBox="1"/>
          <p:nvPr/>
        </p:nvSpPr>
        <p:spPr>
          <a:xfrm>
            <a:off x="197224" y="2806727"/>
            <a:ext cx="1653647" cy="1169551"/>
          </a:xfrm>
          <a:prstGeom prst="rect">
            <a:avLst/>
          </a:prstGeom>
          <a:noFill/>
        </p:spPr>
        <p:txBody>
          <a:bodyPr wrap="square" rtlCol="0">
            <a:spAutoFit/>
          </a:bodyPr>
          <a:lstStyle/>
          <a:p>
            <a:r>
              <a:rPr lang="en-US" sz="1400" dirty="0"/>
              <a:t>Shear band formation, difficult to solve.  Take many small steps.</a:t>
            </a:r>
          </a:p>
        </p:txBody>
      </p:sp>
      <p:sp>
        <p:nvSpPr>
          <p:cNvPr id="21" name="TextBox 20">
            <a:extLst>
              <a:ext uri="{FF2B5EF4-FFF2-40B4-BE49-F238E27FC236}">
                <a16:creationId xmlns:a16="http://schemas.microsoft.com/office/drawing/2014/main" id="{7EE55B4F-2D08-4E85-8D8A-A0C635AB99F9}"/>
              </a:ext>
            </a:extLst>
          </p:cNvPr>
          <p:cNvSpPr txBox="1"/>
          <p:nvPr/>
        </p:nvSpPr>
        <p:spPr>
          <a:xfrm>
            <a:off x="197225" y="4646950"/>
            <a:ext cx="1653647" cy="954107"/>
          </a:xfrm>
          <a:prstGeom prst="rect">
            <a:avLst/>
          </a:prstGeom>
          <a:noFill/>
        </p:spPr>
        <p:txBody>
          <a:bodyPr wrap="square" rtlCol="0">
            <a:spAutoFit/>
          </a:bodyPr>
          <a:lstStyle/>
          <a:p>
            <a:r>
              <a:rPr lang="en-US" sz="1400" dirty="0"/>
              <a:t>Total failure, no load.  Take large steps for visualization</a:t>
            </a:r>
          </a:p>
        </p:txBody>
      </p:sp>
      <p:cxnSp>
        <p:nvCxnSpPr>
          <p:cNvPr id="23" name="Straight Arrow Connector 22">
            <a:extLst>
              <a:ext uri="{FF2B5EF4-FFF2-40B4-BE49-F238E27FC236}">
                <a16:creationId xmlns:a16="http://schemas.microsoft.com/office/drawing/2014/main" id="{2BF1C5FD-8DC6-43A5-B0B6-877E0C2CB8CF}"/>
              </a:ext>
            </a:extLst>
          </p:cNvPr>
          <p:cNvCxnSpPr>
            <a:stCxn id="18" idx="1"/>
          </p:cNvCxnSpPr>
          <p:nvPr/>
        </p:nvCxnSpPr>
        <p:spPr>
          <a:xfrm flipH="1" flipV="1">
            <a:off x="3227294" y="4646950"/>
            <a:ext cx="636541" cy="26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BA66566A-EEED-47B3-BD53-EC821263EC12}"/>
              </a:ext>
            </a:extLst>
          </p:cNvPr>
          <p:cNvCxnSpPr>
            <a:cxnSpLocks/>
            <a:stCxn id="17" idx="1"/>
          </p:cNvCxnSpPr>
          <p:nvPr/>
        </p:nvCxnSpPr>
        <p:spPr>
          <a:xfrm flipH="1" flipV="1">
            <a:off x="3174683" y="2911488"/>
            <a:ext cx="689152" cy="5175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396239CC-E103-43B8-87EC-341AF7765ACE}"/>
              </a:ext>
            </a:extLst>
          </p:cNvPr>
          <p:cNvCxnSpPr>
            <a:cxnSpLocks/>
            <a:stCxn id="7" idx="1"/>
          </p:cNvCxnSpPr>
          <p:nvPr/>
        </p:nvCxnSpPr>
        <p:spPr>
          <a:xfrm flipH="1" flipV="1">
            <a:off x="3570918" y="2065042"/>
            <a:ext cx="285781" cy="1736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865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270A2-591C-422B-B84C-D307CEAAEFF0}"/>
              </a:ext>
            </a:extLst>
          </p:cNvPr>
          <p:cNvSpPr>
            <a:spLocks noGrp="1"/>
          </p:cNvSpPr>
          <p:nvPr>
            <p:ph type="title"/>
          </p:nvPr>
        </p:nvSpPr>
        <p:spPr/>
        <p:txBody>
          <a:bodyPr/>
          <a:lstStyle/>
          <a:p>
            <a:r>
              <a:rPr lang="en-US" dirty="0"/>
              <a:t>The “DURING” keyword for input decks</a:t>
            </a:r>
          </a:p>
        </p:txBody>
      </p:sp>
      <p:sp>
        <p:nvSpPr>
          <p:cNvPr id="4" name="Slide Number Placeholder 3">
            <a:extLst>
              <a:ext uri="{FF2B5EF4-FFF2-40B4-BE49-F238E27FC236}">
                <a16:creationId xmlns:a16="http://schemas.microsoft.com/office/drawing/2014/main" id="{822AE63E-E70D-43A9-8BC5-5C6653424A9D}"/>
              </a:ext>
            </a:extLst>
          </p:cNvPr>
          <p:cNvSpPr>
            <a:spLocks noGrp="1"/>
          </p:cNvSpPr>
          <p:nvPr>
            <p:ph type="sldNum" sz="quarter" idx="4"/>
          </p:nvPr>
        </p:nvSpPr>
        <p:spPr/>
        <p:txBody>
          <a:bodyPr/>
          <a:lstStyle/>
          <a:p>
            <a:pPr algn="ctr"/>
            <a:fld id="{F6B149FD-26F7-3645-B4E7-BA8B8CC5EEA8}" type="slidenum">
              <a:rPr lang="en-US" smtClean="0"/>
              <a:pPr algn="ctr"/>
              <a:t>69</a:t>
            </a:fld>
            <a:endParaRPr lang="en-US" dirty="0"/>
          </a:p>
        </p:txBody>
      </p:sp>
      <p:sp>
        <p:nvSpPr>
          <p:cNvPr id="5" name="Rectangle 4">
            <a:extLst>
              <a:ext uri="{FF2B5EF4-FFF2-40B4-BE49-F238E27FC236}">
                <a16:creationId xmlns:a16="http://schemas.microsoft.com/office/drawing/2014/main" id="{05B87A0F-2DC6-40E2-A226-CA160CE5CF1E}"/>
              </a:ext>
            </a:extLst>
          </p:cNvPr>
          <p:cNvSpPr/>
          <p:nvPr/>
        </p:nvSpPr>
        <p:spPr>
          <a:xfrm>
            <a:off x="2237904" y="1241185"/>
            <a:ext cx="6647304" cy="156966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adagio region &lt;</a:t>
            </a:r>
            <a:r>
              <a:rPr lang="en-US" sz="1000" dirty="0" err="1">
                <a:solidFill>
                  <a:schemeClr val="tx1"/>
                </a:solidFill>
                <a:latin typeface="Courier New" panose="02070309020205020404" pitchFamily="49" charset="0"/>
              </a:rPr>
              <a:t>region_name</a:t>
            </a:r>
            <a:r>
              <a:rPr lang="en-US" sz="1000" dirty="0">
                <a:solidFill>
                  <a:schemeClr val="tx1"/>
                </a:solidFill>
                <a:latin typeface="Courier New" panose="02070309020205020404" pitchFamily="49" charset="0"/>
              </a:rPr>
              <a:t>&gt;</a:t>
            </a:r>
          </a:p>
          <a:p>
            <a:r>
              <a:rPr lang="en-US" sz="1000" dirty="0">
                <a:solidFill>
                  <a:schemeClr val="tx1"/>
                </a:solidFill>
                <a:latin typeface="Courier New" panose="02070309020205020404" pitchFamily="49" charset="0"/>
              </a:rPr>
              <a:t>  begin solver</a:t>
            </a:r>
          </a:p>
          <a:p>
            <a:r>
              <a:rPr lang="en-US" sz="1000" dirty="0">
                <a:solidFill>
                  <a:schemeClr val="tx1"/>
                </a:solidFill>
                <a:latin typeface="Courier New" panose="02070309020205020404" pitchFamily="49" charset="0"/>
              </a:rPr>
              <a:t>    begin cg</a:t>
            </a:r>
          </a:p>
          <a:p>
            <a:r>
              <a:rPr lang="en-US" sz="1000" dirty="0">
                <a:solidFill>
                  <a:schemeClr val="tx1"/>
                </a:solidFill>
                <a:latin typeface="Courier New" panose="02070309020205020404" pitchFamily="49" charset="0"/>
              </a:rPr>
              <a:t>      target residual = &lt;real&gt; </a:t>
            </a:r>
            <a:r>
              <a:rPr lang="en-US" sz="1000" dirty="0">
                <a:solidFill>
                  <a:schemeClr val="tx1"/>
                </a:solidFill>
                <a:highlight>
                  <a:srgbClr val="FFFF00"/>
                </a:highlight>
                <a:latin typeface="Courier New" panose="02070309020205020404" pitchFamily="49" charset="0"/>
              </a:rPr>
              <a:t>DURING &lt;</a:t>
            </a:r>
            <a:r>
              <a:rPr lang="en-US" sz="1000" dirty="0" err="1">
                <a:solidFill>
                  <a:schemeClr val="tx1"/>
                </a:solidFill>
                <a:highlight>
                  <a:srgbClr val="FFFF00"/>
                </a:highlight>
                <a:latin typeface="Courier New" panose="02070309020205020404" pitchFamily="49" charset="0"/>
              </a:rPr>
              <a:t>time_period_list</a:t>
            </a:r>
            <a:r>
              <a:rPr lang="en-US" sz="1000" dirty="0">
                <a:solidFill>
                  <a:schemeClr val="tx1"/>
                </a:solidFill>
                <a:highlight>
                  <a:srgbClr val="FFFF00"/>
                </a:highlight>
                <a:latin typeface="Courier New" panose="02070309020205020404" pitchFamily="49" charset="0"/>
              </a:rPr>
              <a:t>&gt;</a:t>
            </a:r>
          </a:p>
          <a:p>
            <a:r>
              <a:rPr lang="en-US" sz="1000" dirty="0">
                <a:solidFill>
                  <a:schemeClr val="tx1"/>
                </a:solidFill>
                <a:latin typeface="Courier New" panose="02070309020205020404" pitchFamily="49" charset="0"/>
              </a:rPr>
              <a:t>      target relative residual = &lt;real&gt; </a:t>
            </a:r>
            <a:r>
              <a:rPr lang="en-US" sz="1000" dirty="0">
                <a:solidFill>
                  <a:schemeClr val="tx1"/>
                </a:solidFill>
                <a:highlight>
                  <a:srgbClr val="FFFF00"/>
                </a:highlight>
                <a:latin typeface="Courier New" panose="02070309020205020404" pitchFamily="49" charset="0"/>
              </a:rPr>
              <a:t>DURING &lt;</a:t>
            </a:r>
            <a:r>
              <a:rPr lang="en-US" sz="1000" dirty="0" err="1">
                <a:solidFill>
                  <a:schemeClr val="tx1"/>
                </a:solidFill>
                <a:highlight>
                  <a:srgbClr val="FFFF00"/>
                </a:highlight>
                <a:latin typeface="Courier New" panose="02070309020205020404" pitchFamily="49" charset="0"/>
              </a:rPr>
              <a:t>time_period_list</a:t>
            </a:r>
            <a:r>
              <a:rPr lang="en-US" sz="1000" dirty="0">
                <a:solidFill>
                  <a:schemeClr val="tx1"/>
                </a:solidFill>
                <a:highlight>
                  <a:srgbClr val="FFFF00"/>
                </a:highlight>
                <a:latin typeface="Courier New" panose="02070309020205020404" pitchFamily="49" charset="0"/>
              </a:rPr>
              <a:t>&gt;</a:t>
            </a:r>
          </a:p>
          <a:p>
            <a:r>
              <a:rPr lang="en-US" sz="1000" dirty="0">
                <a:solidFill>
                  <a:schemeClr val="tx1"/>
                </a:solidFill>
                <a:latin typeface="Courier New" panose="02070309020205020404" pitchFamily="49" charset="0"/>
              </a:rPr>
              <a:t>      reference = &lt;</a:t>
            </a:r>
            <a:r>
              <a:rPr lang="en-US" sz="1000" dirty="0" err="1">
                <a:solidFill>
                  <a:schemeClr val="tx1"/>
                </a:solidFill>
                <a:latin typeface="Courier New" panose="02070309020205020404" pitchFamily="49" charset="0"/>
              </a:rPr>
              <a:t>external|internal|belytschko</a:t>
            </a:r>
            <a:r>
              <a:rPr lang="en-US" sz="1000" dirty="0">
                <a:solidFill>
                  <a:schemeClr val="tx1"/>
                </a:solidFill>
                <a:latin typeface="Courier New" panose="02070309020205020404" pitchFamily="49" charset="0"/>
              </a:rPr>
              <a:t>&gt;(external) </a:t>
            </a:r>
            <a:r>
              <a:rPr lang="en-US" sz="1000" dirty="0">
                <a:solidFill>
                  <a:schemeClr val="tx1"/>
                </a:solidFill>
                <a:highlight>
                  <a:srgbClr val="FFFF00"/>
                </a:highlight>
                <a:latin typeface="Courier New" panose="02070309020205020404" pitchFamily="49" charset="0"/>
              </a:rPr>
              <a:t>DURING &lt;</a:t>
            </a:r>
            <a:r>
              <a:rPr lang="en-US" sz="1000" dirty="0" err="1">
                <a:solidFill>
                  <a:schemeClr val="tx1"/>
                </a:solidFill>
                <a:highlight>
                  <a:srgbClr val="FFFF00"/>
                </a:highlight>
                <a:latin typeface="Courier New" panose="02070309020205020404" pitchFamily="49" charset="0"/>
              </a:rPr>
              <a:t>time_period_list</a:t>
            </a:r>
            <a:r>
              <a:rPr lang="en-US" sz="1000" dirty="0">
                <a:solidFill>
                  <a:schemeClr val="tx1"/>
                </a:solidFill>
                <a:highlight>
                  <a:srgbClr val="FFFF00"/>
                </a:highlight>
                <a:latin typeface="Courier New" panose="02070309020205020404" pitchFamily="49" charset="0"/>
              </a:rPr>
              <a:t>&gt;</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p:txBody>
      </p:sp>
      <p:sp>
        <p:nvSpPr>
          <p:cNvPr id="7" name="TextBox 6">
            <a:extLst>
              <a:ext uri="{FF2B5EF4-FFF2-40B4-BE49-F238E27FC236}">
                <a16:creationId xmlns:a16="http://schemas.microsoft.com/office/drawing/2014/main" id="{94EC5B22-664B-4E55-AB56-6B9BBE47306E}"/>
              </a:ext>
            </a:extLst>
          </p:cNvPr>
          <p:cNvSpPr txBox="1"/>
          <p:nvPr/>
        </p:nvSpPr>
        <p:spPr>
          <a:xfrm>
            <a:off x="1070350" y="1241185"/>
            <a:ext cx="960519" cy="369332"/>
          </a:xfrm>
          <a:prstGeom prst="rect">
            <a:avLst/>
          </a:prstGeom>
          <a:noFill/>
        </p:spPr>
        <p:txBody>
          <a:bodyPr wrap="none" rtlCol="0">
            <a:spAutoFit/>
          </a:bodyPr>
          <a:lstStyle/>
          <a:p>
            <a:r>
              <a:rPr lang="en-US" dirty="0"/>
              <a:t>Syntax:</a:t>
            </a:r>
          </a:p>
        </p:txBody>
      </p:sp>
      <p:cxnSp>
        <p:nvCxnSpPr>
          <p:cNvPr id="8" name="Connector: Elbow 7">
            <a:extLst>
              <a:ext uri="{FF2B5EF4-FFF2-40B4-BE49-F238E27FC236}">
                <a16:creationId xmlns:a16="http://schemas.microsoft.com/office/drawing/2014/main" id="{0C574608-C0DE-45FF-8AB0-26D9719A23E9}"/>
              </a:ext>
            </a:extLst>
          </p:cNvPr>
          <p:cNvCxnSpPr>
            <a:cxnSpLocks/>
            <a:endCxn id="9" idx="1"/>
          </p:cNvCxnSpPr>
          <p:nvPr/>
        </p:nvCxnSpPr>
        <p:spPr>
          <a:xfrm>
            <a:off x="6702725" y="1871932"/>
            <a:ext cx="2587981" cy="124313"/>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22D22CD-2465-4859-8628-8834B876CA5D}"/>
              </a:ext>
            </a:extLst>
          </p:cNvPr>
          <p:cNvSpPr txBox="1"/>
          <p:nvPr/>
        </p:nvSpPr>
        <p:spPr>
          <a:xfrm>
            <a:off x="9290706" y="1303747"/>
            <a:ext cx="2432591" cy="1384995"/>
          </a:xfrm>
          <a:prstGeom prst="rect">
            <a:avLst/>
          </a:prstGeom>
          <a:noFill/>
        </p:spPr>
        <p:txBody>
          <a:bodyPr wrap="square" rtlCol="0">
            <a:spAutoFit/>
          </a:bodyPr>
          <a:lstStyle/>
          <a:p>
            <a:r>
              <a:rPr lang="en-US" sz="1400" dirty="0"/>
              <a:t>The </a:t>
            </a:r>
            <a:r>
              <a:rPr lang="en-US" sz="1400" dirty="0">
                <a:latin typeface="Courier New" panose="02070309020205020404" pitchFamily="49" charset="0"/>
                <a:cs typeface="Courier New" panose="02070309020205020404" pitchFamily="49" charset="0"/>
              </a:rPr>
              <a:t>DURING</a:t>
            </a:r>
            <a:r>
              <a:rPr lang="en-US" sz="1400" dirty="0"/>
              <a:t> keyword can be append to most solver-related line commands.</a:t>
            </a:r>
          </a:p>
          <a:p>
            <a:endParaRPr lang="en-US" sz="1400" dirty="0"/>
          </a:p>
          <a:p>
            <a:r>
              <a:rPr lang="en-US" sz="1400" dirty="0"/>
              <a:t>Such commands can appear multiple times.</a:t>
            </a:r>
          </a:p>
        </p:txBody>
      </p:sp>
      <p:grpSp>
        <p:nvGrpSpPr>
          <p:cNvPr id="24" name="Group 23">
            <a:extLst>
              <a:ext uri="{FF2B5EF4-FFF2-40B4-BE49-F238E27FC236}">
                <a16:creationId xmlns:a16="http://schemas.microsoft.com/office/drawing/2014/main" id="{F1C0B23F-3000-4028-8367-8F87768DC62A}"/>
              </a:ext>
            </a:extLst>
          </p:cNvPr>
          <p:cNvGrpSpPr/>
          <p:nvPr/>
        </p:nvGrpSpPr>
        <p:grpSpPr>
          <a:xfrm>
            <a:off x="1070350" y="4394447"/>
            <a:ext cx="7814857" cy="1877437"/>
            <a:chOff x="1070351" y="3108438"/>
            <a:chExt cx="7814857" cy="1877437"/>
          </a:xfrm>
        </p:grpSpPr>
        <p:sp>
          <p:nvSpPr>
            <p:cNvPr id="13" name="Rectangle 12">
              <a:extLst>
                <a:ext uri="{FF2B5EF4-FFF2-40B4-BE49-F238E27FC236}">
                  <a16:creationId xmlns:a16="http://schemas.microsoft.com/office/drawing/2014/main" id="{BB300695-E76F-40E4-9428-EE66808BD3F8}"/>
                </a:ext>
              </a:extLst>
            </p:cNvPr>
            <p:cNvSpPr/>
            <p:nvPr/>
          </p:nvSpPr>
          <p:spPr>
            <a:xfrm>
              <a:off x="2237904" y="3108438"/>
              <a:ext cx="6647304" cy="18774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adagio region r1</a:t>
              </a:r>
            </a:p>
            <a:p>
              <a:r>
                <a:rPr lang="en-US" sz="1000" dirty="0">
                  <a:solidFill>
                    <a:schemeClr val="tx1"/>
                  </a:solidFill>
                  <a:latin typeface="Courier New" panose="02070309020205020404" pitchFamily="49" charset="0"/>
                </a:rPr>
                <a:t>  begin solver</a:t>
              </a:r>
            </a:p>
            <a:p>
              <a:r>
                <a:rPr lang="en-US" sz="1000" dirty="0">
                  <a:solidFill>
                    <a:schemeClr val="tx1"/>
                  </a:solidFill>
                  <a:latin typeface="Courier New" panose="02070309020205020404" pitchFamily="49" charset="0"/>
                </a:rPr>
                <a:t>    begin cg</a:t>
              </a:r>
            </a:p>
            <a:p>
              <a:r>
                <a:rPr lang="en-US" sz="1000" dirty="0">
                  <a:solidFill>
                    <a:schemeClr val="tx1"/>
                  </a:solidFill>
                  <a:latin typeface="Courier New" panose="02070309020205020404" pitchFamily="49" charset="0"/>
                </a:rPr>
                <a:t>      target relative residual = 1.0e-3 </a:t>
              </a:r>
              <a:r>
                <a:rPr lang="en-US" sz="1000" dirty="0">
                  <a:solidFill>
                    <a:schemeClr val="tx1"/>
                  </a:solidFill>
                  <a:highlight>
                    <a:srgbClr val="FFFF00"/>
                  </a:highlight>
                  <a:latin typeface="Courier New" panose="02070309020205020404" pitchFamily="49" charset="0"/>
                </a:rPr>
                <a:t>DURING step_1 step_2</a:t>
              </a:r>
            </a:p>
            <a:p>
              <a:r>
                <a:rPr lang="en-US" sz="1000" dirty="0">
                  <a:solidFill>
                    <a:schemeClr val="tx1"/>
                  </a:solidFill>
                  <a:latin typeface="Courier New" panose="02070309020205020404" pitchFamily="49" charset="0"/>
                </a:rPr>
                <a:t>      reference = </a:t>
              </a:r>
              <a:r>
                <a:rPr lang="en-US" sz="1000" dirty="0" err="1">
                  <a:solidFill>
                    <a:schemeClr val="tx1"/>
                  </a:solidFill>
                  <a:latin typeface="Courier New" panose="02070309020205020404" pitchFamily="49" charset="0"/>
                </a:rPr>
                <a:t>belytschko</a:t>
              </a:r>
              <a:r>
                <a:rPr lang="en-US" sz="1000" dirty="0">
                  <a:solidFill>
                    <a:schemeClr val="tx1"/>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DURING step_1 step_2</a:t>
              </a:r>
            </a:p>
            <a:p>
              <a:endParaRPr lang="en-US" sz="1000" dirty="0">
                <a:solidFill>
                  <a:schemeClr val="tx1"/>
                </a:solidFill>
                <a:highlight>
                  <a:srgbClr val="FFFF00"/>
                </a:highlight>
                <a:latin typeface="Courier New" panose="02070309020205020404" pitchFamily="49" charset="0"/>
              </a:endParaRPr>
            </a:p>
            <a:p>
              <a:r>
                <a:rPr lang="en-US" sz="1000" dirty="0">
                  <a:solidFill>
                    <a:schemeClr val="tx1"/>
                  </a:solidFill>
                  <a:latin typeface="Courier New" panose="02070309020205020404" pitchFamily="49" charset="0"/>
                </a:rPr>
                <a:t>      target residual = 0.5 </a:t>
              </a:r>
              <a:r>
                <a:rPr lang="en-US" sz="1000" dirty="0">
                  <a:solidFill>
                    <a:schemeClr val="tx1"/>
                  </a:solidFill>
                  <a:highlight>
                    <a:srgbClr val="FFFF00"/>
                  </a:highlight>
                  <a:latin typeface="Courier New" panose="02070309020205020404" pitchFamily="49" charset="0"/>
                </a:rPr>
                <a:t>DURING step_3</a:t>
              </a:r>
            </a:p>
            <a:p>
              <a:r>
                <a:rPr lang="en-US" sz="1000" dirty="0">
                  <a:solidFill>
                    <a:schemeClr val="tx1"/>
                  </a:solidFill>
                  <a:latin typeface="Courier New" panose="02070309020205020404" pitchFamily="49" charset="0"/>
                </a:rPr>
                <a:t>      reference = residual </a:t>
              </a:r>
              <a:r>
                <a:rPr lang="en-US" sz="1000" dirty="0">
                  <a:solidFill>
                    <a:schemeClr val="tx1"/>
                  </a:solidFill>
                  <a:highlight>
                    <a:srgbClr val="FFFF00"/>
                  </a:highlight>
                  <a:latin typeface="Courier New" panose="02070309020205020404" pitchFamily="49" charset="0"/>
                </a:rPr>
                <a:t>DURING step_3</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p:txBody>
        </p:sp>
        <p:sp>
          <p:nvSpPr>
            <p:cNvPr id="14" name="TextBox 13">
              <a:extLst>
                <a:ext uri="{FF2B5EF4-FFF2-40B4-BE49-F238E27FC236}">
                  <a16:creationId xmlns:a16="http://schemas.microsoft.com/office/drawing/2014/main" id="{2C24F030-B38B-475C-8421-ABD141C2EECF}"/>
                </a:ext>
              </a:extLst>
            </p:cNvPr>
            <p:cNvSpPr txBox="1"/>
            <p:nvPr/>
          </p:nvSpPr>
          <p:spPr>
            <a:xfrm>
              <a:off x="1070351" y="3262326"/>
              <a:ext cx="1094880" cy="646331"/>
            </a:xfrm>
            <a:prstGeom prst="rect">
              <a:avLst/>
            </a:prstGeom>
            <a:noFill/>
          </p:spPr>
          <p:txBody>
            <a:bodyPr wrap="square" rtlCol="0">
              <a:spAutoFit/>
            </a:bodyPr>
            <a:lstStyle/>
            <a:p>
              <a:r>
                <a:rPr lang="en-US" dirty="0"/>
                <a:t>Example usage:</a:t>
              </a:r>
            </a:p>
          </p:txBody>
        </p:sp>
      </p:grpSp>
      <p:grpSp>
        <p:nvGrpSpPr>
          <p:cNvPr id="23" name="Group 22">
            <a:extLst>
              <a:ext uri="{FF2B5EF4-FFF2-40B4-BE49-F238E27FC236}">
                <a16:creationId xmlns:a16="http://schemas.microsoft.com/office/drawing/2014/main" id="{C157B47B-B453-4319-A34D-40524572BCC7}"/>
              </a:ext>
            </a:extLst>
          </p:cNvPr>
          <p:cNvGrpSpPr/>
          <p:nvPr/>
        </p:nvGrpSpPr>
        <p:grpSpPr>
          <a:xfrm>
            <a:off x="2165231" y="2971592"/>
            <a:ext cx="9747751" cy="1169551"/>
            <a:chOff x="2564711" y="5385847"/>
            <a:chExt cx="9747751" cy="1169551"/>
          </a:xfrm>
        </p:grpSpPr>
        <p:pic>
          <p:nvPicPr>
            <p:cNvPr id="16" name="Picture 15">
              <a:extLst>
                <a:ext uri="{FF2B5EF4-FFF2-40B4-BE49-F238E27FC236}">
                  <a16:creationId xmlns:a16="http://schemas.microsoft.com/office/drawing/2014/main" id="{34AE33B1-2556-46DF-8063-9DA120A490FA}"/>
                </a:ext>
              </a:extLst>
            </p:cNvPr>
            <p:cNvPicPr>
              <a:picLocks noChangeAspect="1"/>
            </p:cNvPicPr>
            <p:nvPr/>
          </p:nvPicPr>
          <p:blipFill>
            <a:blip r:embed="rId2"/>
            <a:stretch>
              <a:fillRect/>
            </a:stretch>
          </p:blipFill>
          <p:spPr>
            <a:xfrm>
              <a:off x="2564711" y="5414970"/>
              <a:ext cx="1550090" cy="1089614"/>
            </a:xfrm>
            <a:prstGeom prst="rect">
              <a:avLst/>
            </a:prstGeom>
          </p:spPr>
        </p:pic>
        <p:pic>
          <p:nvPicPr>
            <p:cNvPr id="17" name="Picture 16">
              <a:extLst>
                <a:ext uri="{FF2B5EF4-FFF2-40B4-BE49-F238E27FC236}">
                  <a16:creationId xmlns:a16="http://schemas.microsoft.com/office/drawing/2014/main" id="{2C1B8C30-8610-4B72-8267-E6283900ECBD}"/>
                </a:ext>
              </a:extLst>
            </p:cNvPr>
            <p:cNvPicPr>
              <a:picLocks noChangeAspect="1"/>
            </p:cNvPicPr>
            <p:nvPr/>
          </p:nvPicPr>
          <p:blipFill>
            <a:blip r:embed="rId3"/>
            <a:stretch>
              <a:fillRect/>
            </a:stretch>
          </p:blipFill>
          <p:spPr>
            <a:xfrm>
              <a:off x="4892762" y="5414970"/>
              <a:ext cx="1460602" cy="1089614"/>
            </a:xfrm>
            <a:prstGeom prst="rect">
              <a:avLst/>
            </a:prstGeom>
          </p:spPr>
        </p:pic>
        <p:pic>
          <p:nvPicPr>
            <p:cNvPr id="18" name="Picture 17">
              <a:extLst>
                <a:ext uri="{FF2B5EF4-FFF2-40B4-BE49-F238E27FC236}">
                  <a16:creationId xmlns:a16="http://schemas.microsoft.com/office/drawing/2014/main" id="{DFD4D4EE-6FF4-4FB0-9D9D-1101A0496FDC}"/>
                </a:ext>
              </a:extLst>
            </p:cNvPr>
            <p:cNvPicPr>
              <a:picLocks noChangeAspect="1"/>
            </p:cNvPicPr>
            <p:nvPr/>
          </p:nvPicPr>
          <p:blipFill>
            <a:blip r:embed="rId4"/>
            <a:stretch>
              <a:fillRect/>
            </a:stretch>
          </p:blipFill>
          <p:spPr>
            <a:xfrm>
              <a:off x="6877864" y="5414970"/>
              <a:ext cx="1635740" cy="1089614"/>
            </a:xfrm>
            <a:prstGeom prst="rect">
              <a:avLst/>
            </a:prstGeom>
          </p:spPr>
        </p:pic>
        <p:sp>
          <p:nvSpPr>
            <p:cNvPr id="19" name="TextBox 18">
              <a:extLst>
                <a:ext uri="{FF2B5EF4-FFF2-40B4-BE49-F238E27FC236}">
                  <a16:creationId xmlns:a16="http://schemas.microsoft.com/office/drawing/2014/main" id="{B91757E5-DE3D-445E-98F5-104DE2CE9C15}"/>
                </a:ext>
              </a:extLst>
            </p:cNvPr>
            <p:cNvSpPr txBox="1"/>
            <p:nvPr/>
          </p:nvSpPr>
          <p:spPr>
            <a:xfrm>
              <a:off x="2837585" y="6135252"/>
              <a:ext cx="883575" cy="369332"/>
            </a:xfrm>
            <a:prstGeom prst="rect">
              <a:avLst/>
            </a:prstGeom>
            <a:noFill/>
          </p:spPr>
          <p:txBody>
            <a:bodyPr wrap="none" rtlCol="0">
              <a:spAutoFit/>
            </a:bodyPr>
            <a:lstStyle/>
            <a:p>
              <a:r>
                <a:rPr lang="en-US" dirty="0">
                  <a:solidFill>
                    <a:schemeClr val="bg1"/>
                  </a:solidFill>
                </a:rPr>
                <a:t>step_1</a:t>
              </a:r>
            </a:p>
          </p:txBody>
        </p:sp>
        <p:sp>
          <p:nvSpPr>
            <p:cNvPr id="20" name="TextBox 19">
              <a:extLst>
                <a:ext uri="{FF2B5EF4-FFF2-40B4-BE49-F238E27FC236}">
                  <a16:creationId xmlns:a16="http://schemas.microsoft.com/office/drawing/2014/main" id="{80E1677F-8652-4370-87C0-68496F3F5A19}"/>
                </a:ext>
              </a:extLst>
            </p:cNvPr>
            <p:cNvSpPr txBox="1"/>
            <p:nvPr/>
          </p:nvSpPr>
          <p:spPr>
            <a:xfrm>
              <a:off x="5085264" y="6135252"/>
              <a:ext cx="883575" cy="369332"/>
            </a:xfrm>
            <a:prstGeom prst="rect">
              <a:avLst/>
            </a:prstGeom>
            <a:noFill/>
          </p:spPr>
          <p:txBody>
            <a:bodyPr wrap="none" rtlCol="0">
              <a:spAutoFit/>
            </a:bodyPr>
            <a:lstStyle/>
            <a:p>
              <a:r>
                <a:rPr lang="en-US" dirty="0">
                  <a:solidFill>
                    <a:schemeClr val="bg1"/>
                  </a:solidFill>
                </a:rPr>
                <a:t>step_2</a:t>
              </a:r>
            </a:p>
          </p:txBody>
        </p:sp>
        <p:sp>
          <p:nvSpPr>
            <p:cNvPr id="21" name="TextBox 20">
              <a:extLst>
                <a:ext uri="{FF2B5EF4-FFF2-40B4-BE49-F238E27FC236}">
                  <a16:creationId xmlns:a16="http://schemas.microsoft.com/office/drawing/2014/main" id="{F7DC3958-CD00-4F2F-AFD0-26BCE65FBBD6}"/>
                </a:ext>
              </a:extLst>
            </p:cNvPr>
            <p:cNvSpPr txBox="1"/>
            <p:nvPr/>
          </p:nvSpPr>
          <p:spPr>
            <a:xfrm>
              <a:off x="7253946" y="6135252"/>
              <a:ext cx="883575" cy="369332"/>
            </a:xfrm>
            <a:prstGeom prst="rect">
              <a:avLst/>
            </a:prstGeom>
            <a:noFill/>
          </p:spPr>
          <p:txBody>
            <a:bodyPr wrap="none" rtlCol="0">
              <a:spAutoFit/>
            </a:bodyPr>
            <a:lstStyle/>
            <a:p>
              <a:r>
                <a:rPr lang="en-US" dirty="0">
                  <a:solidFill>
                    <a:schemeClr val="bg1"/>
                  </a:solidFill>
                </a:rPr>
                <a:t>step_3</a:t>
              </a:r>
            </a:p>
          </p:txBody>
        </p:sp>
        <p:sp>
          <p:nvSpPr>
            <p:cNvPr id="22" name="TextBox 21">
              <a:extLst>
                <a:ext uri="{FF2B5EF4-FFF2-40B4-BE49-F238E27FC236}">
                  <a16:creationId xmlns:a16="http://schemas.microsoft.com/office/drawing/2014/main" id="{9E451596-B918-4D3A-8A5A-E023AD94BA9E}"/>
                </a:ext>
              </a:extLst>
            </p:cNvPr>
            <p:cNvSpPr txBox="1"/>
            <p:nvPr/>
          </p:nvSpPr>
          <p:spPr>
            <a:xfrm>
              <a:off x="9038104" y="5385847"/>
              <a:ext cx="3274358" cy="1169551"/>
            </a:xfrm>
            <a:prstGeom prst="rect">
              <a:avLst/>
            </a:prstGeom>
            <a:noFill/>
          </p:spPr>
          <p:txBody>
            <a:bodyPr wrap="square" rtlCol="0">
              <a:spAutoFit/>
            </a:bodyPr>
            <a:lstStyle/>
            <a:p>
              <a:r>
                <a:rPr lang="en-US" sz="1400" dirty="0"/>
                <a:t>“step_3” is primarily rigid body motion with no loading.  It would have a very low “reference” value and might cause unnecessary solver iteration with a relative residual.</a:t>
              </a:r>
            </a:p>
          </p:txBody>
        </p:sp>
      </p:grpSp>
      <p:sp>
        <p:nvSpPr>
          <p:cNvPr id="25" name="TextBox 24">
            <a:extLst>
              <a:ext uri="{FF2B5EF4-FFF2-40B4-BE49-F238E27FC236}">
                <a16:creationId xmlns:a16="http://schemas.microsoft.com/office/drawing/2014/main" id="{B7657CE2-4EB6-48D3-9B40-AEE23A34EA53}"/>
              </a:ext>
            </a:extLst>
          </p:cNvPr>
          <p:cNvSpPr txBox="1"/>
          <p:nvPr/>
        </p:nvSpPr>
        <p:spPr>
          <a:xfrm>
            <a:off x="9017909" y="4593467"/>
            <a:ext cx="2978184" cy="1600438"/>
          </a:xfrm>
          <a:prstGeom prst="rect">
            <a:avLst/>
          </a:prstGeom>
          <a:solidFill>
            <a:schemeClr val="bg1"/>
          </a:solidFill>
          <a:ln w="28575">
            <a:solidFill>
              <a:schemeClr val="accent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en-US"/>
            </a:defPPr>
            <a:lvl1pPr marL="285750" indent="-285750">
              <a:buFont typeface="Arial" panose="020B0604020202020204" pitchFamily="34" charset="0"/>
              <a:buChar cha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indent="0">
              <a:buNone/>
            </a:pPr>
            <a:r>
              <a:rPr lang="en-US" sz="1400" b="1" dirty="0"/>
              <a:t>Tip</a:t>
            </a:r>
            <a:r>
              <a:rPr lang="en-US" sz="1400" dirty="0"/>
              <a:t>: Use this strategy to optimize your solver-related settings when you’ll be running a similar problem repeatedly:</a:t>
            </a:r>
          </a:p>
          <a:p>
            <a:r>
              <a:rPr lang="en-US" sz="1400" dirty="0"/>
              <a:t>Uncertainty analyses</a:t>
            </a:r>
          </a:p>
          <a:p>
            <a:r>
              <a:rPr lang="en-US" sz="1400" dirty="0"/>
              <a:t>Multiple design iterations</a:t>
            </a:r>
          </a:p>
          <a:p>
            <a:r>
              <a:rPr lang="en-US" sz="1400" dirty="0"/>
              <a:t>Multiple mesh refinements</a:t>
            </a:r>
          </a:p>
        </p:txBody>
      </p:sp>
    </p:spTree>
    <p:extLst>
      <p:ext uri="{BB962C8B-B14F-4D97-AF65-F5344CB8AC3E}">
        <p14:creationId xmlns:p14="http://schemas.microsoft.com/office/powerpoint/2010/main" val="178566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9F47-C48B-499F-938A-21213CC1E7C8}"/>
              </a:ext>
            </a:extLst>
          </p:cNvPr>
          <p:cNvSpPr>
            <a:spLocks noGrp="1"/>
          </p:cNvSpPr>
          <p:nvPr>
            <p:ph type="title"/>
          </p:nvPr>
        </p:nvSpPr>
        <p:spPr/>
        <p:txBody>
          <a:bodyPr/>
          <a:lstStyle/>
          <a:p>
            <a:r>
              <a:rPr lang="en-US" dirty="0"/>
              <a:t>Class overview</a:t>
            </a:r>
          </a:p>
        </p:txBody>
      </p:sp>
      <p:sp>
        <p:nvSpPr>
          <p:cNvPr id="3" name="Content Placeholder 2">
            <a:extLst>
              <a:ext uri="{FF2B5EF4-FFF2-40B4-BE49-F238E27FC236}">
                <a16:creationId xmlns:a16="http://schemas.microsoft.com/office/drawing/2014/main" id="{45519E15-8E42-4F4B-9842-07CA20F84B01}"/>
              </a:ext>
            </a:extLst>
          </p:cNvPr>
          <p:cNvSpPr>
            <a:spLocks noGrp="1"/>
          </p:cNvSpPr>
          <p:nvPr>
            <p:ph idx="1"/>
          </p:nvPr>
        </p:nvSpPr>
        <p:spPr/>
        <p:txBody>
          <a:bodyPr/>
          <a:lstStyle/>
          <a:p>
            <a:r>
              <a:rPr lang="en-US" dirty="0"/>
              <a:t>We take a practical approach</a:t>
            </a:r>
          </a:p>
          <a:p>
            <a:pPr marL="342900" indent="-342900">
              <a:buFont typeface="Arial" panose="020B0604020202020204" pitchFamily="34" charset="0"/>
              <a:buChar char="•"/>
            </a:pPr>
            <a:r>
              <a:rPr lang="en-US" b="1" dirty="0"/>
              <a:t>Minimal (but sufficient) theory </a:t>
            </a:r>
            <a:r>
              <a:rPr lang="en-US" dirty="0"/>
              <a:t>to introduce and anchor concepts</a:t>
            </a:r>
          </a:p>
          <a:p>
            <a:pPr marL="342900" indent="-342900">
              <a:buFont typeface="Arial" panose="020B0604020202020204" pitchFamily="34" charset="0"/>
              <a:buChar char="•"/>
            </a:pPr>
            <a:r>
              <a:rPr lang="en-US" b="1" dirty="0"/>
              <a:t>Examples of syntax </a:t>
            </a:r>
            <a:r>
              <a:rPr lang="en-US" dirty="0"/>
              <a:t>and their connection to theory</a:t>
            </a:r>
          </a:p>
          <a:p>
            <a:pPr marL="342900" indent="-342900">
              <a:buFont typeface="Arial" panose="020B0604020202020204" pitchFamily="34" charset="0"/>
              <a:buChar char="•"/>
            </a:pPr>
            <a:r>
              <a:rPr lang="en-US" b="1" dirty="0"/>
              <a:t>Hands-on examples </a:t>
            </a:r>
            <a:r>
              <a:rPr lang="en-US" dirty="0"/>
              <a:t>throughout the course (so get ready to work!)</a:t>
            </a:r>
          </a:p>
          <a:p>
            <a:pPr marL="800100" lvl="1" indent="-342900">
              <a:buFont typeface="Arial" panose="020B0604020202020204" pitchFamily="34" charset="0"/>
              <a:buChar char="•"/>
            </a:pPr>
            <a:r>
              <a:rPr lang="en-US" dirty="0"/>
              <a:t>Many examples contain additional exercises to allow more advanced users to explore the capabilities and potential of the code.</a:t>
            </a:r>
          </a:p>
          <a:p>
            <a:pPr marL="342900" indent="-342900">
              <a:buFont typeface="Arial" panose="020B0604020202020204" pitchFamily="34" charset="0"/>
              <a:buChar char="•"/>
            </a:pPr>
            <a:r>
              <a:rPr lang="en-US" b="1" dirty="0"/>
              <a:t>Tips, tricks, and commentary</a:t>
            </a:r>
            <a:r>
              <a:rPr lang="en-US" dirty="0"/>
              <a:t> on practical usage interleaved throughout</a:t>
            </a:r>
          </a:p>
          <a:p>
            <a:endParaRPr lang="en-US" dirty="0"/>
          </a:p>
          <a:p>
            <a:r>
              <a:rPr lang="en-US" dirty="0"/>
              <a:t>Class materials are mostly standalone, but are intended to be accompanied with live presentation and discussion.</a:t>
            </a:r>
          </a:p>
        </p:txBody>
      </p:sp>
      <p:sp>
        <p:nvSpPr>
          <p:cNvPr id="4" name="Slide Number Placeholder 3">
            <a:extLst>
              <a:ext uri="{FF2B5EF4-FFF2-40B4-BE49-F238E27FC236}">
                <a16:creationId xmlns:a16="http://schemas.microsoft.com/office/drawing/2014/main" id="{FE14C4BC-8F9A-496C-8C7B-E041585582C4}"/>
              </a:ext>
            </a:extLst>
          </p:cNvPr>
          <p:cNvSpPr>
            <a:spLocks noGrp="1"/>
          </p:cNvSpPr>
          <p:nvPr>
            <p:ph type="sldNum" sz="quarter" idx="4"/>
          </p:nvPr>
        </p:nvSpPr>
        <p:spPr/>
        <p:txBody>
          <a:bodyPr/>
          <a:lstStyle/>
          <a:p>
            <a:pPr algn="ctr"/>
            <a:fld id="{F6B149FD-26F7-3645-B4E7-BA8B8CC5EEA8}" type="slidenum">
              <a:rPr lang="en-US" smtClean="0"/>
              <a:pPr algn="ctr"/>
              <a:t>7</a:t>
            </a:fld>
            <a:endParaRPr lang="en-US" dirty="0"/>
          </a:p>
        </p:txBody>
      </p:sp>
    </p:spTree>
    <p:extLst>
      <p:ext uri="{BB962C8B-B14F-4D97-AF65-F5344CB8AC3E}">
        <p14:creationId xmlns:p14="http://schemas.microsoft.com/office/powerpoint/2010/main" val="181508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2CB5-757D-47AD-BAC9-2BF7E4CA306E}"/>
              </a:ext>
            </a:extLst>
          </p:cNvPr>
          <p:cNvSpPr>
            <a:spLocks noGrp="1"/>
          </p:cNvSpPr>
          <p:nvPr>
            <p:ph type="title"/>
          </p:nvPr>
        </p:nvSpPr>
        <p:spPr/>
        <p:txBody>
          <a:bodyPr/>
          <a:lstStyle/>
          <a:p>
            <a:r>
              <a:rPr lang="en-US" dirty="0"/>
              <a:t>Time step size is important</a:t>
            </a:r>
          </a:p>
        </p:txBody>
      </p:sp>
      <p:sp>
        <p:nvSpPr>
          <p:cNvPr id="4" name="Slide Number Placeholder 3">
            <a:extLst>
              <a:ext uri="{FF2B5EF4-FFF2-40B4-BE49-F238E27FC236}">
                <a16:creationId xmlns:a16="http://schemas.microsoft.com/office/drawing/2014/main" id="{13BB4B1E-2F89-46AD-B5D5-556478636B66}"/>
              </a:ext>
            </a:extLst>
          </p:cNvPr>
          <p:cNvSpPr>
            <a:spLocks noGrp="1"/>
          </p:cNvSpPr>
          <p:nvPr>
            <p:ph type="sldNum" sz="quarter" idx="4"/>
          </p:nvPr>
        </p:nvSpPr>
        <p:spPr/>
        <p:txBody>
          <a:bodyPr/>
          <a:lstStyle/>
          <a:p>
            <a:pPr algn="ctr"/>
            <a:fld id="{F6B149FD-26F7-3645-B4E7-BA8B8CC5EEA8}" type="slidenum">
              <a:rPr lang="en-US" smtClean="0"/>
              <a:pPr algn="ctr"/>
              <a:t>70</a:t>
            </a:fld>
            <a:endParaRPr lang="en-US" dirty="0"/>
          </a:p>
        </p:txBody>
      </p:sp>
      <p:pic>
        <p:nvPicPr>
          <p:cNvPr id="8" name="Picture 7">
            <a:extLst>
              <a:ext uri="{FF2B5EF4-FFF2-40B4-BE49-F238E27FC236}">
                <a16:creationId xmlns:a16="http://schemas.microsoft.com/office/drawing/2014/main" id="{9960166A-BFA2-4432-A1EF-3B3A2E392E9A}"/>
              </a:ext>
            </a:extLst>
          </p:cNvPr>
          <p:cNvPicPr>
            <a:picLocks noChangeAspect="1"/>
          </p:cNvPicPr>
          <p:nvPr/>
        </p:nvPicPr>
        <p:blipFill>
          <a:blip r:embed="rId2"/>
          <a:stretch>
            <a:fillRect/>
          </a:stretch>
        </p:blipFill>
        <p:spPr>
          <a:xfrm>
            <a:off x="247804" y="1143000"/>
            <a:ext cx="628496" cy="2056681"/>
          </a:xfrm>
          <a:prstGeom prst="rect">
            <a:avLst/>
          </a:prstGeom>
        </p:spPr>
      </p:pic>
      <p:grpSp>
        <p:nvGrpSpPr>
          <p:cNvPr id="12" name="Group 11">
            <a:extLst>
              <a:ext uri="{FF2B5EF4-FFF2-40B4-BE49-F238E27FC236}">
                <a16:creationId xmlns:a16="http://schemas.microsoft.com/office/drawing/2014/main" id="{9C95B0B0-3137-45B7-91ED-CC0134F47183}"/>
              </a:ext>
            </a:extLst>
          </p:cNvPr>
          <p:cNvGrpSpPr/>
          <p:nvPr/>
        </p:nvGrpSpPr>
        <p:grpSpPr>
          <a:xfrm>
            <a:off x="1051024" y="1568032"/>
            <a:ext cx="9596776" cy="1781035"/>
            <a:chOff x="1051024" y="1568032"/>
            <a:chExt cx="9596776" cy="1781035"/>
          </a:xfrm>
        </p:grpSpPr>
        <mc:AlternateContent xmlns:mc="http://schemas.openxmlformats.org/markup-compatibility/2006" xmlns:a14="http://schemas.microsoft.com/office/drawing/2010/main">
          <mc:Choice Requires="a14">
            <p:graphicFrame>
              <p:nvGraphicFramePr>
                <p:cNvPr id="13" name="Diagram 12">
                  <a:extLst>
                    <a:ext uri="{FF2B5EF4-FFF2-40B4-BE49-F238E27FC236}">
                      <a16:creationId xmlns:a16="http://schemas.microsoft.com/office/drawing/2014/main" id="{A8C5446D-2B09-43E5-B4FF-BCAB43BA1C8E}"/>
                    </a:ext>
                  </a:extLst>
                </p:cNvPr>
                <p:cNvGraphicFramePr/>
                <p:nvPr/>
              </p:nvGraphicFramePr>
              <p:xfrm>
                <a:off x="1051024" y="1568032"/>
                <a:ext cx="9596776" cy="1781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13" name="Diagram 12">
                  <a:extLst>
                    <a:ext uri="{FF2B5EF4-FFF2-40B4-BE49-F238E27FC236}">
                      <a16:creationId xmlns:a16="http://schemas.microsoft.com/office/drawing/2014/main" id="{A8C5446D-2B09-43E5-B4FF-BCAB43BA1C8E}"/>
                    </a:ext>
                  </a:extLst>
                </p:cNvPr>
                <p:cNvGraphicFramePr/>
                <p:nvPr/>
              </p:nvGraphicFramePr>
              <p:xfrm>
                <a:off x="1051024" y="1568032"/>
                <a:ext cx="9596776" cy="178103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
          <p:nvSpPr>
            <p:cNvPr id="14" name="TextBox 13">
              <a:extLst>
                <a:ext uri="{FF2B5EF4-FFF2-40B4-BE49-F238E27FC236}">
                  <a16:creationId xmlns:a16="http://schemas.microsoft.com/office/drawing/2014/main" id="{47A138FB-7538-4172-9C32-51734F954880}"/>
                </a:ext>
              </a:extLst>
            </p:cNvPr>
            <p:cNvSpPr txBox="1"/>
            <p:nvPr/>
          </p:nvSpPr>
          <p:spPr>
            <a:xfrm>
              <a:off x="1183364" y="2945252"/>
              <a:ext cx="721672" cy="369332"/>
            </a:xfrm>
            <a:prstGeom prst="rect">
              <a:avLst/>
            </a:prstGeom>
            <a:noFill/>
          </p:spPr>
          <p:txBody>
            <a:bodyPr wrap="none" rtlCol="0">
              <a:spAutoFit/>
            </a:bodyPr>
            <a:lstStyle/>
            <a:p>
              <a:r>
                <a:rPr lang="en-US" dirty="0"/>
                <a:t>t=0.0</a:t>
              </a:r>
            </a:p>
          </p:txBody>
        </p:sp>
        <p:sp>
          <p:nvSpPr>
            <p:cNvPr id="15" name="TextBox 14">
              <a:extLst>
                <a:ext uri="{FF2B5EF4-FFF2-40B4-BE49-F238E27FC236}">
                  <a16:creationId xmlns:a16="http://schemas.microsoft.com/office/drawing/2014/main" id="{6F4FEA79-88E7-4EB4-BD93-D40318BE0F55}"/>
                </a:ext>
              </a:extLst>
            </p:cNvPr>
            <p:cNvSpPr txBox="1"/>
            <p:nvPr/>
          </p:nvSpPr>
          <p:spPr>
            <a:xfrm>
              <a:off x="3272140" y="2948442"/>
              <a:ext cx="721672" cy="369332"/>
            </a:xfrm>
            <a:prstGeom prst="rect">
              <a:avLst/>
            </a:prstGeom>
            <a:noFill/>
          </p:spPr>
          <p:txBody>
            <a:bodyPr wrap="none" rtlCol="0">
              <a:spAutoFit/>
            </a:bodyPr>
            <a:lstStyle/>
            <a:p>
              <a:r>
                <a:rPr lang="en-US" dirty="0"/>
                <a:t>t=0.1</a:t>
              </a:r>
            </a:p>
          </p:txBody>
        </p:sp>
        <p:sp>
          <p:nvSpPr>
            <p:cNvPr id="16" name="TextBox 15">
              <a:extLst>
                <a:ext uri="{FF2B5EF4-FFF2-40B4-BE49-F238E27FC236}">
                  <a16:creationId xmlns:a16="http://schemas.microsoft.com/office/drawing/2014/main" id="{677466D1-0184-47CB-B55E-0B994A85CE25}"/>
                </a:ext>
              </a:extLst>
            </p:cNvPr>
            <p:cNvSpPr txBox="1"/>
            <p:nvPr/>
          </p:nvSpPr>
          <p:spPr>
            <a:xfrm>
              <a:off x="5554746" y="2916176"/>
              <a:ext cx="721672" cy="369332"/>
            </a:xfrm>
            <a:prstGeom prst="rect">
              <a:avLst/>
            </a:prstGeom>
            <a:noFill/>
          </p:spPr>
          <p:txBody>
            <a:bodyPr wrap="none" rtlCol="0">
              <a:spAutoFit/>
            </a:bodyPr>
            <a:lstStyle/>
            <a:p>
              <a:r>
                <a:rPr lang="en-US" dirty="0"/>
                <a:t>t=0.2</a:t>
              </a:r>
            </a:p>
          </p:txBody>
        </p:sp>
        <p:sp>
          <p:nvSpPr>
            <p:cNvPr id="17" name="TextBox 16">
              <a:extLst>
                <a:ext uri="{FF2B5EF4-FFF2-40B4-BE49-F238E27FC236}">
                  <a16:creationId xmlns:a16="http://schemas.microsoft.com/office/drawing/2014/main" id="{FE957D18-97AF-4C5D-9FE3-E2F382C2EA03}"/>
                </a:ext>
              </a:extLst>
            </p:cNvPr>
            <p:cNvSpPr txBox="1"/>
            <p:nvPr/>
          </p:nvSpPr>
          <p:spPr>
            <a:xfrm>
              <a:off x="8526815" y="2945252"/>
              <a:ext cx="721672" cy="369332"/>
            </a:xfrm>
            <a:prstGeom prst="rect">
              <a:avLst/>
            </a:prstGeom>
            <a:noFill/>
          </p:spPr>
          <p:txBody>
            <a:bodyPr wrap="none" rtlCol="0">
              <a:spAutoFit/>
            </a:bodyPr>
            <a:lstStyle/>
            <a:p>
              <a:r>
                <a:rPr lang="en-US" dirty="0"/>
                <a:t>t=1.0</a:t>
              </a:r>
            </a:p>
          </p:txBody>
        </p:sp>
      </p:grpSp>
      <p:pic>
        <p:nvPicPr>
          <p:cNvPr id="5" name="Graphic 4" descr="Checkmark with solid fill">
            <a:extLst>
              <a:ext uri="{FF2B5EF4-FFF2-40B4-BE49-F238E27FC236}">
                <a16:creationId xmlns:a16="http://schemas.microsoft.com/office/drawing/2014/main" id="{1AEA7826-5174-4666-A365-C3E5C312704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85118" y="1521549"/>
            <a:ext cx="914400" cy="914400"/>
          </a:xfrm>
          <a:prstGeom prst="rect">
            <a:avLst/>
          </a:prstGeom>
        </p:spPr>
      </p:pic>
      <p:pic>
        <p:nvPicPr>
          <p:cNvPr id="22" name="Graphic 21" descr="Checkmark with solid fill">
            <a:extLst>
              <a:ext uri="{FF2B5EF4-FFF2-40B4-BE49-F238E27FC236}">
                <a16:creationId xmlns:a16="http://schemas.microsoft.com/office/drawing/2014/main" id="{D41AF9F5-93DA-49CD-B4F1-48C49B793F9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33612" y="1540270"/>
            <a:ext cx="914400" cy="914400"/>
          </a:xfrm>
          <a:prstGeom prst="rect">
            <a:avLst/>
          </a:prstGeom>
        </p:spPr>
      </p:pic>
      <p:pic>
        <p:nvPicPr>
          <p:cNvPr id="10" name="Graphic 9" descr="No sign with solid fill">
            <a:extLst>
              <a:ext uri="{FF2B5EF4-FFF2-40B4-BE49-F238E27FC236}">
                <a16:creationId xmlns:a16="http://schemas.microsoft.com/office/drawing/2014/main" id="{0F9E8EF5-E83F-44DD-806C-B4D97B371A1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526306" y="1568032"/>
            <a:ext cx="914400" cy="914400"/>
          </a:xfrm>
          <a:prstGeom prst="rect">
            <a:avLst/>
          </a:prstGeom>
        </p:spPr>
      </p:pic>
      <p:sp>
        <p:nvSpPr>
          <p:cNvPr id="26" name="TextBox 25">
            <a:extLst>
              <a:ext uri="{FF2B5EF4-FFF2-40B4-BE49-F238E27FC236}">
                <a16:creationId xmlns:a16="http://schemas.microsoft.com/office/drawing/2014/main" id="{5BA6AE1B-1C9D-4255-B97C-CA28EC9061CC}"/>
              </a:ext>
            </a:extLst>
          </p:cNvPr>
          <p:cNvSpPr txBox="1"/>
          <p:nvPr/>
        </p:nvSpPr>
        <p:spPr>
          <a:xfrm>
            <a:off x="829188" y="3450933"/>
            <a:ext cx="10040448" cy="646331"/>
          </a:xfrm>
          <a:prstGeom prst="rect">
            <a:avLst/>
          </a:prstGeom>
          <a:noFill/>
        </p:spPr>
        <p:txBody>
          <a:bodyPr wrap="square" rtlCol="0">
            <a:spAutoFit/>
          </a:bodyPr>
          <a:lstStyle/>
          <a:p>
            <a:pPr>
              <a:spcAft>
                <a:spcPts val="600"/>
              </a:spcAft>
            </a:pPr>
            <a:r>
              <a:rPr lang="en-US" dirty="0"/>
              <a:t>All of our time steps must converge!  If a step fails to solve, adagio terminates with an error message.  </a:t>
            </a:r>
            <a:r>
              <a:rPr lang="en-US" b="1" dirty="0"/>
              <a:t>Time step size plays a key role</a:t>
            </a:r>
            <a:r>
              <a:rPr lang="en-US" dirty="0"/>
              <a:t> in achieving convergence.</a:t>
            </a:r>
          </a:p>
        </p:txBody>
      </p:sp>
      <p:grpSp>
        <p:nvGrpSpPr>
          <p:cNvPr id="27" name="Group 26">
            <a:extLst>
              <a:ext uri="{FF2B5EF4-FFF2-40B4-BE49-F238E27FC236}">
                <a16:creationId xmlns:a16="http://schemas.microsoft.com/office/drawing/2014/main" id="{CF946B35-370C-43C6-A4DE-31A99552C5C2}"/>
              </a:ext>
            </a:extLst>
          </p:cNvPr>
          <p:cNvGrpSpPr/>
          <p:nvPr/>
        </p:nvGrpSpPr>
        <p:grpSpPr>
          <a:xfrm>
            <a:off x="3266936" y="4909836"/>
            <a:ext cx="5254675" cy="815788"/>
            <a:chOff x="3272140" y="5154706"/>
            <a:chExt cx="5254675" cy="815788"/>
          </a:xfrm>
        </p:grpSpPr>
        <p:sp>
          <p:nvSpPr>
            <p:cNvPr id="21" name="Arrow: Left-Right 20">
              <a:extLst>
                <a:ext uri="{FF2B5EF4-FFF2-40B4-BE49-F238E27FC236}">
                  <a16:creationId xmlns:a16="http://schemas.microsoft.com/office/drawing/2014/main" id="{2424D679-3224-4716-95F2-1C4DAAB96C46}"/>
                </a:ext>
              </a:extLst>
            </p:cNvPr>
            <p:cNvSpPr/>
            <p:nvPr/>
          </p:nvSpPr>
          <p:spPr>
            <a:xfrm>
              <a:off x="3272140" y="5154706"/>
              <a:ext cx="5254675" cy="815788"/>
            </a:xfrm>
            <a:prstGeom prst="leftRightArrow">
              <a:avLst/>
            </a:prstGeom>
            <a:gradFill flip="none" rotWithShape="1">
              <a:gsLst>
                <a:gs pos="0">
                  <a:schemeClr val="bg1"/>
                </a:gs>
                <a:gs pos="100000">
                  <a:schemeClr val="accent1"/>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88C27C8-4DCF-4FA5-9063-8927D0B082F9}"/>
                    </a:ext>
                  </a:extLst>
                </p:cNvPr>
                <p:cNvSpPr txBox="1"/>
                <p:nvPr/>
              </p:nvSpPr>
              <p:spPr>
                <a:xfrm>
                  <a:off x="5163151" y="5377067"/>
                  <a:ext cx="1525218" cy="369332"/>
                </a:xfrm>
                <a:prstGeom prst="rect">
                  <a:avLst/>
                </a:prstGeom>
                <a:noFill/>
              </p:spPr>
              <p:txBody>
                <a:bodyPr wrap="square" rtlCol="0">
                  <a:spAutoFit/>
                </a:bodyPr>
                <a:lstStyle/>
                <a:p>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𝑡</m:t>
                      </m:r>
                    </m:oMath>
                  </a14:m>
                  <a:r>
                    <a:rPr lang="en-US" dirty="0"/>
                    <a:t> spectrum</a:t>
                  </a:r>
                </a:p>
              </p:txBody>
            </p:sp>
          </mc:Choice>
          <mc:Fallback xmlns="">
            <p:sp>
              <p:nvSpPr>
                <p:cNvPr id="25" name="TextBox 24">
                  <a:extLst>
                    <a:ext uri="{FF2B5EF4-FFF2-40B4-BE49-F238E27FC236}">
                      <a16:creationId xmlns:a16="http://schemas.microsoft.com/office/drawing/2014/main" id="{888C27C8-4DCF-4FA5-9063-8927D0B082F9}"/>
                    </a:ext>
                  </a:extLst>
                </p:cNvPr>
                <p:cNvSpPr txBox="1">
                  <a:spLocks noRot="1" noChangeAspect="1" noMove="1" noResize="1" noEditPoints="1" noAdjustHandles="1" noChangeArrowheads="1" noChangeShapeType="1" noTextEdit="1"/>
                </p:cNvSpPr>
                <p:nvPr/>
              </p:nvSpPr>
              <p:spPr>
                <a:xfrm>
                  <a:off x="5163151" y="5377067"/>
                  <a:ext cx="1525218" cy="369332"/>
                </a:xfrm>
                <a:prstGeom prst="rect">
                  <a:avLst/>
                </a:prstGeom>
                <a:blipFill>
                  <a:blip r:embed="rId16"/>
                  <a:stretch>
                    <a:fillRect t="-10000" r="-1600" b="-26667"/>
                  </a:stretch>
                </a:blipFill>
              </p:spPr>
              <p:txBody>
                <a:bodyPr/>
                <a:lstStyle/>
                <a:p>
                  <a:r>
                    <a:rPr lang="en-US">
                      <a:noFill/>
                    </a:rPr>
                    <a:t> </a:t>
                  </a:r>
                </a:p>
              </p:txBody>
            </p:sp>
          </mc:Fallback>
        </mc:AlternateContent>
      </p:grpSp>
      <p:sp>
        <p:nvSpPr>
          <p:cNvPr id="35" name="TextBox 34">
            <a:extLst>
              <a:ext uri="{FF2B5EF4-FFF2-40B4-BE49-F238E27FC236}">
                <a16:creationId xmlns:a16="http://schemas.microsoft.com/office/drawing/2014/main" id="{C0EA8B44-4EEE-4418-A2D7-7D215DCCF9CF}"/>
              </a:ext>
            </a:extLst>
          </p:cNvPr>
          <p:cNvSpPr txBox="1"/>
          <p:nvPr/>
        </p:nvSpPr>
        <p:spPr>
          <a:xfrm>
            <a:off x="502686" y="4808713"/>
            <a:ext cx="2991916" cy="140038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a:t>Many small timesteps</a:t>
            </a:r>
          </a:p>
          <a:p>
            <a:pPr marL="285750" indent="-285750">
              <a:spcAft>
                <a:spcPts val="600"/>
              </a:spcAft>
              <a:buFont typeface="Arial" panose="020B0604020202020204" pitchFamily="34" charset="0"/>
              <a:buChar char="•"/>
            </a:pPr>
            <a:r>
              <a:rPr lang="en-US" sz="1400" dirty="0"/>
              <a:t>Solve each step faster</a:t>
            </a:r>
          </a:p>
          <a:p>
            <a:pPr marL="285750" indent="-285750">
              <a:spcAft>
                <a:spcPts val="600"/>
              </a:spcAft>
              <a:buFont typeface="Arial" panose="020B0604020202020204" pitchFamily="34" charset="0"/>
              <a:buChar char="•"/>
            </a:pPr>
            <a:r>
              <a:rPr lang="en-US" sz="1400" dirty="0"/>
              <a:t>Resolve nonlinearities better</a:t>
            </a:r>
          </a:p>
          <a:p>
            <a:pPr marL="285750" indent="-285750">
              <a:spcAft>
                <a:spcPts val="600"/>
              </a:spcAft>
              <a:buFont typeface="Arial" panose="020B0604020202020204" pitchFamily="34" charset="0"/>
              <a:buChar char="•"/>
            </a:pPr>
            <a:r>
              <a:rPr lang="en-US" sz="1400" i="1" dirty="0"/>
              <a:t>May </a:t>
            </a:r>
            <a:r>
              <a:rPr lang="en-US" sz="1400" dirty="0"/>
              <a:t>take longer to solve (but may be faster!)</a:t>
            </a:r>
          </a:p>
        </p:txBody>
      </p:sp>
      <p:sp>
        <p:nvSpPr>
          <p:cNvPr id="36" name="TextBox 35">
            <a:extLst>
              <a:ext uri="{FF2B5EF4-FFF2-40B4-BE49-F238E27FC236}">
                <a16:creationId xmlns:a16="http://schemas.microsoft.com/office/drawing/2014/main" id="{81DF652B-91B4-413D-AC78-CA87241AA5D6}"/>
              </a:ext>
            </a:extLst>
          </p:cNvPr>
          <p:cNvSpPr txBox="1"/>
          <p:nvPr/>
        </p:nvSpPr>
        <p:spPr>
          <a:xfrm>
            <a:off x="8697400" y="4508949"/>
            <a:ext cx="3108456" cy="204671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a:t>A few large timesteps</a:t>
            </a:r>
          </a:p>
          <a:p>
            <a:pPr marL="285750" indent="-285750">
              <a:spcAft>
                <a:spcPts val="600"/>
              </a:spcAft>
              <a:buFont typeface="Arial" panose="020B0604020202020204" pitchFamily="34" charset="0"/>
              <a:buChar char="•"/>
            </a:pPr>
            <a:r>
              <a:rPr lang="en-US" sz="1400" dirty="0"/>
              <a:t>More solver iterations per step, harder to solve</a:t>
            </a:r>
          </a:p>
          <a:p>
            <a:pPr marL="285750" indent="-285750">
              <a:spcAft>
                <a:spcPts val="600"/>
              </a:spcAft>
              <a:buFont typeface="Arial" panose="020B0604020202020204" pitchFamily="34" charset="0"/>
              <a:buChar char="•"/>
            </a:pPr>
            <a:r>
              <a:rPr lang="en-US" sz="1400" dirty="0"/>
              <a:t>Risk of not resolving phenomena of interest</a:t>
            </a:r>
          </a:p>
          <a:p>
            <a:pPr marL="285750" indent="-285750">
              <a:spcAft>
                <a:spcPts val="600"/>
              </a:spcAft>
              <a:buFont typeface="Arial" panose="020B0604020202020204" pitchFamily="34" charset="0"/>
              <a:buChar char="•"/>
            </a:pPr>
            <a:r>
              <a:rPr lang="en-US" sz="1400" i="1" dirty="0"/>
              <a:t>May </a:t>
            </a:r>
            <a:r>
              <a:rPr lang="en-US" sz="1400" dirty="0"/>
              <a:t>solve faster (but may fail a lot, resulting in wasted iterations!)</a:t>
            </a:r>
          </a:p>
        </p:txBody>
      </p:sp>
      <p:cxnSp>
        <p:nvCxnSpPr>
          <p:cNvPr id="37" name="Straight Connector 36">
            <a:extLst>
              <a:ext uri="{FF2B5EF4-FFF2-40B4-BE49-F238E27FC236}">
                <a16:creationId xmlns:a16="http://schemas.microsoft.com/office/drawing/2014/main" id="{36272C89-44C7-4451-891D-B81F59C25B76}"/>
              </a:ext>
            </a:extLst>
          </p:cNvPr>
          <p:cNvCxnSpPr>
            <a:cxnSpLocks/>
          </p:cNvCxnSpPr>
          <p:nvPr/>
        </p:nvCxnSpPr>
        <p:spPr>
          <a:xfrm>
            <a:off x="4007295" y="5525018"/>
            <a:ext cx="0" cy="311006"/>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6DA7CA0-D962-4D38-ADAF-83E7C4044C9D}"/>
                  </a:ext>
                </a:extLst>
              </p:cNvPr>
              <p:cNvSpPr txBox="1"/>
              <p:nvPr/>
            </p:nvSpPr>
            <p:spPr>
              <a:xfrm>
                <a:off x="3338766" y="5846529"/>
                <a:ext cx="145001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&gt;100</m:t>
                      </m:r>
                    </m:oMath>
                  </m:oMathPara>
                </a14:m>
                <a:endParaRPr lang="en-US" dirty="0"/>
              </a:p>
            </p:txBody>
          </p:sp>
        </mc:Choice>
        <mc:Fallback xmlns="">
          <p:sp>
            <p:nvSpPr>
              <p:cNvPr id="42" name="TextBox 41">
                <a:extLst>
                  <a:ext uri="{FF2B5EF4-FFF2-40B4-BE49-F238E27FC236}">
                    <a16:creationId xmlns:a16="http://schemas.microsoft.com/office/drawing/2014/main" id="{A6DA7CA0-D962-4D38-ADAF-83E7C4044C9D}"/>
                  </a:ext>
                </a:extLst>
              </p:cNvPr>
              <p:cNvSpPr txBox="1">
                <a:spLocks noRot="1" noChangeAspect="1" noMove="1" noResize="1" noEditPoints="1" noAdjustHandles="1" noChangeArrowheads="1" noChangeShapeType="1" noTextEdit="1"/>
              </p:cNvSpPr>
              <p:nvPr/>
            </p:nvSpPr>
            <p:spPr>
              <a:xfrm>
                <a:off x="3338766" y="5846529"/>
                <a:ext cx="1450013" cy="369332"/>
              </a:xfrm>
              <a:prstGeom prst="rect">
                <a:avLst/>
              </a:prstGeom>
              <a:blipFill>
                <a:blip r:embed="rId17"/>
                <a:stretch>
                  <a:fillRect/>
                </a:stretch>
              </a:blipFill>
            </p:spPr>
            <p:txBody>
              <a:bodyPr/>
              <a:lstStyle/>
              <a:p>
                <a:r>
                  <a:rPr lang="en-US">
                    <a:noFill/>
                  </a:rPr>
                  <a:t> </a:t>
                </a:r>
              </a:p>
            </p:txBody>
          </p:sp>
        </mc:Fallback>
      </mc:AlternateContent>
      <p:cxnSp>
        <p:nvCxnSpPr>
          <p:cNvPr id="44" name="Straight Connector 43">
            <a:extLst>
              <a:ext uri="{FF2B5EF4-FFF2-40B4-BE49-F238E27FC236}">
                <a16:creationId xmlns:a16="http://schemas.microsoft.com/office/drawing/2014/main" id="{D8091222-F5B7-4382-929B-D0E1717D3391}"/>
              </a:ext>
            </a:extLst>
          </p:cNvPr>
          <p:cNvCxnSpPr>
            <a:cxnSpLocks/>
          </p:cNvCxnSpPr>
          <p:nvPr/>
        </p:nvCxnSpPr>
        <p:spPr>
          <a:xfrm>
            <a:off x="5893661" y="5527777"/>
            <a:ext cx="0" cy="311006"/>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23545B33-ABF6-483F-B339-2BDFE6963026}"/>
                  </a:ext>
                </a:extLst>
              </p:cNvPr>
              <p:cNvSpPr txBox="1"/>
              <p:nvPr/>
            </p:nvSpPr>
            <p:spPr>
              <a:xfrm>
                <a:off x="5252027" y="5846529"/>
                <a:ext cx="145001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≅50</m:t>
                      </m:r>
                    </m:oMath>
                  </m:oMathPara>
                </a14:m>
                <a:endParaRPr lang="en-US" dirty="0"/>
              </a:p>
            </p:txBody>
          </p:sp>
        </mc:Choice>
        <mc:Fallback xmlns="">
          <p:sp>
            <p:nvSpPr>
              <p:cNvPr id="45" name="TextBox 44">
                <a:extLst>
                  <a:ext uri="{FF2B5EF4-FFF2-40B4-BE49-F238E27FC236}">
                    <a16:creationId xmlns:a16="http://schemas.microsoft.com/office/drawing/2014/main" id="{23545B33-ABF6-483F-B339-2BDFE6963026}"/>
                  </a:ext>
                </a:extLst>
              </p:cNvPr>
              <p:cNvSpPr txBox="1">
                <a:spLocks noRot="1" noChangeAspect="1" noMove="1" noResize="1" noEditPoints="1" noAdjustHandles="1" noChangeArrowheads="1" noChangeShapeType="1" noTextEdit="1"/>
              </p:cNvSpPr>
              <p:nvPr/>
            </p:nvSpPr>
            <p:spPr>
              <a:xfrm>
                <a:off x="5252027" y="5846529"/>
                <a:ext cx="1450013" cy="369332"/>
              </a:xfrm>
              <a:prstGeom prst="rect">
                <a:avLst/>
              </a:prstGeom>
              <a:blipFill>
                <a:blip r:embed="rId18"/>
                <a:stretch>
                  <a:fillRect/>
                </a:stretch>
              </a:blipFill>
            </p:spPr>
            <p:txBody>
              <a:bodyPr/>
              <a:lstStyle/>
              <a:p>
                <a:r>
                  <a:rPr lang="en-US">
                    <a:noFill/>
                  </a:rPr>
                  <a:t> </a:t>
                </a:r>
              </a:p>
            </p:txBody>
          </p:sp>
        </mc:Fallback>
      </mc:AlternateContent>
      <p:cxnSp>
        <p:nvCxnSpPr>
          <p:cNvPr id="46" name="Straight Connector 45">
            <a:extLst>
              <a:ext uri="{FF2B5EF4-FFF2-40B4-BE49-F238E27FC236}">
                <a16:creationId xmlns:a16="http://schemas.microsoft.com/office/drawing/2014/main" id="{8916EEE2-BA07-4A3B-9E65-E84D3AE4BB65}"/>
              </a:ext>
            </a:extLst>
          </p:cNvPr>
          <p:cNvCxnSpPr>
            <a:cxnSpLocks/>
          </p:cNvCxnSpPr>
          <p:nvPr/>
        </p:nvCxnSpPr>
        <p:spPr>
          <a:xfrm>
            <a:off x="7810422" y="5537063"/>
            <a:ext cx="0" cy="311006"/>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1DE4F445-59B2-4A35-9E47-C3B98288A010}"/>
                  </a:ext>
                </a:extLst>
              </p:cNvPr>
              <p:cNvSpPr txBox="1"/>
              <p:nvPr/>
            </p:nvSpPr>
            <p:spPr>
              <a:xfrm>
                <a:off x="7141893" y="5846529"/>
                <a:ext cx="145001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&lt;10</m:t>
                      </m:r>
                    </m:oMath>
                  </m:oMathPara>
                </a14:m>
                <a:endParaRPr lang="en-US" dirty="0"/>
              </a:p>
            </p:txBody>
          </p:sp>
        </mc:Choice>
        <mc:Fallback xmlns="">
          <p:sp>
            <p:nvSpPr>
              <p:cNvPr id="47" name="TextBox 46">
                <a:extLst>
                  <a:ext uri="{FF2B5EF4-FFF2-40B4-BE49-F238E27FC236}">
                    <a16:creationId xmlns:a16="http://schemas.microsoft.com/office/drawing/2014/main" id="{1DE4F445-59B2-4A35-9E47-C3B98288A010}"/>
                  </a:ext>
                </a:extLst>
              </p:cNvPr>
              <p:cNvSpPr txBox="1">
                <a:spLocks noRot="1" noChangeAspect="1" noMove="1" noResize="1" noEditPoints="1" noAdjustHandles="1" noChangeArrowheads="1" noChangeShapeType="1" noTextEdit="1"/>
              </p:cNvSpPr>
              <p:nvPr/>
            </p:nvSpPr>
            <p:spPr>
              <a:xfrm>
                <a:off x="7141893" y="5846529"/>
                <a:ext cx="1450013" cy="369332"/>
              </a:xfrm>
              <a:prstGeom prst="rect">
                <a:avLst/>
              </a:prstGeom>
              <a:blipFill>
                <a:blip r:embed="rId19"/>
                <a:stretch>
                  <a:fillRect/>
                </a:stretch>
              </a:blipFill>
            </p:spPr>
            <p:txBody>
              <a:bodyPr/>
              <a:lstStyle/>
              <a:p>
                <a:r>
                  <a:rPr lang="en-US">
                    <a:noFill/>
                  </a:rPr>
                  <a:t> </a:t>
                </a:r>
              </a:p>
            </p:txBody>
          </p:sp>
        </mc:Fallback>
      </mc:AlternateContent>
      <p:pic>
        <p:nvPicPr>
          <p:cNvPr id="48" name="Picture 47">
            <a:extLst>
              <a:ext uri="{FF2B5EF4-FFF2-40B4-BE49-F238E27FC236}">
                <a16:creationId xmlns:a16="http://schemas.microsoft.com/office/drawing/2014/main" id="{D85899A4-42D5-42BB-887F-7782F66F1F48}"/>
              </a:ext>
            </a:extLst>
          </p:cNvPr>
          <p:cNvPicPr>
            <a:picLocks noChangeAspect="1"/>
          </p:cNvPicPr>
          <p:nvPr/>
        </p:nvPicPr>
        <p:blipFill rotWithShape="1">
          <a:blip r:embed="rId20"/>
          <a:srcRect r="39330"/>
          <a:stretch/>
        </p:blipFill>
        <p:spPr>
          <a:xfrm>
            <a:off x="10659006" y="1095768"/>
            <a:ext cx="1431679" cy="2434688"/>
          </a:xfrm>
          <a:prstGeom prst="rect">
            <a:avLst/>
          </a:prstGeom>
        </p:spPr>
      </p:pic>
      <p:sp>
        <p:nvSpPr>
          <p:cNvPr id="49" name="TextBox 48">
            <a:extLst>
              <a:ext uri="{FF2B5EF4-FFF2-40B4-BE49-F238E27FC236}">
                <a16:creationId xmlns:a16="http://schemas.microsoft.com/office/drawing/2014/main" id="{FDA44FAA-08FC-4017-B742-FF68B5F99ED5}"/>
              </a:ext>
            </a:extLst>
          </p:cNvPr>
          <p:cNvSpPr txBox="1"/>
          <p:nvPr/>
        </p:nvSpPr>
        <p:spPr>
          <a:xfrm>
            <a:off x="4850807" y="4559351"/>
            <a:ext cx="2086933"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spcAft>
                <a:spcPts val="600"/>
              </a:spcAft>
            </a:pPr>
            <a:r>
              <a:rPr lang="en-US" sz="1400" b="1" dirty="0"/>
              <a:t>A good starting point</a:t>
            </a:r>
          </a:p>
        </p:txBody>
      </p:sp>
      <p:cxnSp>
        <p:nvCxnSpPr>
          <p:cNvPr id="50" name="Straight Connector 49">
            <a:extLst>
              <a:ext uri="{FF2B5EF4-FFF2-40B4-BE49-F238E27FC236}">
                <a16:creationId xmlns:a16="http://schemas.microsoft.com/office/drawing/2014/main" id="{B41D30A7-7084-4094-B672-715F2B55728F}"/>
              </a:ext>
            </a:extLst>
          </p:cNvPr>
          <p:cNvCxnSpPr>
            <a:cxnSpLocks/>
            <a:stCxn id="49" idx="2"/>
            <a:endCxn id="21" idx="1"/>
          </p:cNvCxnSpPr>
          <p:nvPr/>
        </p:nvCxnSpPr>
        <p:spPr>
          <a:xfrm>
            <a:off x="5894274" y="4867128"/>
            <a:ext cx="0" cy="24665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09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6C4997F0-A0FE-424A-9ED2-459AA3586D37}"/>
              </a:ext>
            </a:extLst>
          </p:cNvPr>
          <p:cNvGraphicFramePr/>
          <p:nvPr>
            <p:extLst>
              <p:ext uri="{D42A27DB-BD31-4B8C-83A1-F6EECF244321}">
                <p14:modId xmlns:p14="http://schemas.microsoft.com/office/powerpoint/2010/main" val="529996683"/>
              </p:ext>
            </p:extLst>
          </p:nvPr>
        </p:nvGraphicFramePr>
        <p:xfrm>
          <a:off x="1051024" y="1568032"/>
          <a:ext cx="9596776" cy="23873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2" name="TextBox 51">
            <a:extLst>
              <a:ext uri="{FF2B5EF4-FFF2-40B4-BE49-F238E27FC236}">
                <a16:creationId xmlns:a16="http://schemas.microsoft.com/office/drawing/2014/main" id="{885E6F87-B7C4-42E2-B26C-25E0B182009E}"/>
              </a:ext>
            </a:extLst>
          </p:cNvPr>
          <p:cNvSpPr txBox="1"/>
          <p:nvPr/>
        </p:nvSpPr>
        <p:spPr>
          <a:xfrm>
            <a:off x="7490058" y="3546640"/>
            <a:ext cx="853119" cy="369332"/>
          </a:xfrm>
          <a:prstGeom prst="rect">
            <a:avLst/>
          </a:prstGeom>
          <a:noFill/>
        </p:spPr>
        <p:txBody>
          <a:bodyPr wrap="none" rtlCol="0">
            <a:spAutoFit/>
          </a:bodyPr>
          <a:lstStyle/>
          <a:p>
            <a:r>
              <a:rPr lang="en-US" dirty="0"/>
              <a:t>t=0.35</a:t>
            </a:r>
          </a:p>
        </p:txBody>
      </p:sp>
      <p:sp>
        <p:nvSpPr>
          <p:cNvPr id="2" name="Title 1">
            <a:extLst>
              <a:ext uri="{FF2B5EF4-FFF2-40B4-BE49-F238E27FC236}">
                <a16:creationId xmlns:a16="http://schemas.microsoft.com/office/drawing/2014/main" id="{6939CBF4-B37C-4754-BD3B-3CBE0EC280C9}"/>
              </a:ext>
            </a:extLst>
          </p:cNvPr>
          <p:cNvSpPr>
            <a:spLocks noGrp="1"/>
          </p:cNvSpPr>
          <p:nvPr>
            <p:ph type="title"/>
          </p:nvPr>
        </p:nvSpPr>
        <p:spPr/>
        <p:txBody>
          <a:bodyPr/>
          <a:lstStyle/>
          <a:p>
            <a:r>
              <a:rPr lang="en-US" dirty="0"/>
              <a:t>Handling failed time steps: adaptive time stepping</a:t>
            </a:r>
          </a:p>
        </p:txBody>
      </p:sp>
      <p:sp>
        <p:nvSpPr>
          <p:cNvPr id="4" name="Slide Number Placeholder 3">
            <a:extLst>
              <a:ext uri="{FF2B5EF4-FFF2-40B4-BE49-F238E27FC236}">
                <a16:creationId xmlns:a16="http://schemas.microsoft.com/office/drawing/2014/main" id="{FDE85757-BD42-4B55-BD30-811229548BCD}"/>
              </a:ext>
            </a:extLst>
          </p:cNvPr>
          <p:cNvSpPr>
            <a:spLocks noGrp="1"/>
          </p:cNvSpPr>
          <p:nvPr>
            <p:ph type="sldNum" sz="quarter" idx="4"/>
          </p:nvPr>
        </p:nvSpPr>
        <p:spPr/>
        <p:txBody>
          <a:bodyPr/>
          <a:lstStyle/>
          <a:p>
            <a:pPr algn="ctr"/>
            <a:fld id="{F6B149FD-26F7-3645-B4E7-BA8B8CC5EEA8}" type="slidenum">
              <a:rPr lang="en-US" smtClean="0"/>
              <a:pPr algn="ctr"/>
              <a:t>71</a:t>
            </a:fld>
            <a:endParaRPr lang="en-US" dirty="0"/>
          </a:p>
        </p:txBody>
      </p:sp>
      <p:pic>
        <p:nvPicPr>
          <p:cNvPr id="5" name="Picture 4">
            <a:extLst>
              <a:ext uri="{FF2B5EF4-FFF2-40B4-BE49-F238E27FC236}">
                <a16:creationId xmlns:a16="http://schemas.microsoft.com/office/drawing/2014/main" id="{8C38E8D0-FFB8-4A3E-89AD-AABC65F12A72}"/>
              </a:ext>
            </a:extLst>
          </p:cNvPr>
          <p:cNvPicPr>
            <a:picLocks noChangeAspect="1"/>
          </p:cNvPicPr>
          <p:nvPr/>
        </p:nvPicPr>
        <p:blipFill>
          <a:blip r:embed="rId7"/>
          <a:stretch>
            <a:fillRect/>
          </a:stretch>
        </p:blipFill>
        <p:spPr>
          <a:xfrm>
            <a:off x="247804" y="1143000"/>
            <a:ext cx="628496" cy="2056681"/>
          </a:xfrm>
          <a:prstGeom prst="rect">
            <a:avLst/>
          </a:prstGeom>
        </p:spPr>
      </p:pic>
      <p:pic>
        <p:nvPicPr>
          <p:cNvPr id="15" name="Picture 14">
            <a:extLst>
              <a:ext uri="{FF2B5EF4-FFF2-40B4-BE49-F238E27FC236}">
                <a16:creationId xmlns:a16="http://schemas.microsoft.com/office/drawing/2014/main" id="{6119236A-95D3-464E-9DDD-4D2C25D60376}"/>
              </a:ext>
            </a:extLst>
          </p:cNvPr>
          <p:cNvPicPr>
            <a:picLocks noChangeAspect="1"/>
          </p:cNvPicPr>
          <p:nvPr/>
        </p:nvPicPr>
        <p:blipFill rotWithShape="1">
          <a:blip r:embed="rId8"/>
          <a:srcRect r="39330"/>
          <a:stretch/>
        </p:blipFill>
        <p:spPr>
          <a:xfrm>
            <a:off x="10659006" y="1095768"/>
            <a:ext cx="1431679" cy="2434688"/>
          </a:xfrm>
          <a:prstGeom prst="rect">
            <a:avLst/>
          </a:prstGeom>
        </p:spPr>
      </p:pic>
      <p:grpSp>
        <p:nvGrpSpPr>
          <p:cNvPr id="19" name="Group 18">
            <a:extLst>
              <a:ext uri="{FF2B5EF4-FFF2-40B4-BE49-F238E27FC236}">
                <a16:creationId xmlns:a16="http://schemas.microsoft.com/office/drawing/2014/main" id="{06E5E2A2-7977-497B-948D-A7BF50EDF286}"/>
              </a:ext>
            </a:extLst>
          </p:cNvPr>
          <p:cNvGrpSpPr/>
          <p:nvPr/>
        </p:nvGrpSpPr>
        <p:grpSpPr>
          <a:xfrm>
            <a:off x="1422638" y="2254113"/>
            <a:ext cx="1828800" cy="507617"/>
            <a:chOff x="1086" y="724737"/>
            <a:chExt cx="1429584" cy="507617"/>
          </a:xfrm>
        </p:grpSpPr>
        <p:sp>
          <p:nvSpPr>
            <p:cNvPr id="20" name="Rectangle: Rounded Corners 19">
              <a:extLst>
                <a:ext uri="{FF2B5EF4-FFF2-40B4-BE49-F238E27FC236}">
                  <a16:creationId xmlns:a16="http://schemas.microsoft.com/office/drawing/2014/main" id="{B4023625-6E1A-472B-B508-DE81CB9CAA0D}"/>
                </a:ext>
              </a:extLst>
            </p:cNvPr>
            <p:cNvSpPr/>
            <p:nvPr/>
          </p:nvSpPr>
          <p:spPr>
            <a:xfrm>
              <a:off x="1086" y="724737"/>
              <a:ext cx="1429584" cy="507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0D590C4C-6F65-4E89-B3D5-E646FAFF4889}"/>
                </a:ext>
              </a:extLst>
            </p:cNvPr>
            <p:cNvSpPr txBox="1"/>
            <p:nvPr/>
          </p:nvSpPr>
          <p:spPr>
            <a:xfrm>
              <a:off x="25866" y="749517"/>
              <a:ext cx="1380024" cy="4580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1400" b="0" kern="1200" dirty="0"/>
                <a:t>Load Step 1</a:t>
              </a:r>
              <a:endParaRPr lang="en-US" sz="1400" kern="1200" dirty="0"/>
            </a:p>
          </p:txBody>
        </p:sp>
      </p:grpSp>
      <p:grpSp>
        <p:nvGrpSpPr>
          <p:cNvPr id="22" name="Group 21">
            <a:extLst>
              <a:ext uri="{FF2B5EF4-FFF2-40B4-BE49-F238E27FC236}">
                <a16:creationId xmlns:a16="http://schemas.microsoft.com/office/drawing/2014/main" id="{318404B4-D789-4D01-BF9C-15DEE497E88D}"/>
              </a:ext>
            </a:extLst>
          </p:cNvPr>
          <p:cNvGrpSpPr/>
          <p:nvPr/>
        </p:nvGrpSpPr>
        <p:grpSpPr>
          <a:xfrm>
            <a:off x="3304349" y="2262729"/>
            <a:ext cx="1828800" cy="507617"/>
            <a:chOff x="1086" y="724737"/>
            <a:chExt cx="1429584" cy="507617"/>
          </a:xfrm>
        </p:grpSpPr>
        <p:sp>
          <p:nvSpPr>
            <p:cNvPr id="23" name="Rectangle: Rounded Corners 22">
              <a:extLst>
                <a:ext uri="{FF2B5EF4-FFF2-40B4-BE49-F238E27FC236}">
                  <a16:creationId xmlns:a16="http://schemas.microsoft.com/office/drawing/2014/main" id="{06AAF9A8-7A1D-43EE-A707-9F33ECC9EB2F}"/>
                </a:ext>
              </a:extLst>
            </p:cNvPr>
            <p:cNvSpPr/>
            <p:nvPr/>
          </p:nvSpPr>
          <p:spPr>
            <a:xfrm>
              <a:off x="1086" y="724737"/>
              <a:ext cx="1429584" cy="507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ctangle: Rounded Corners 4">
              <a:extLst>
                <a:ext uri="{FF2B5EF4-FFF2-40B4-BE49-F238E27FC236}">
                  <a16:creationId xmlns:a16="http://schemas.microsoft.com/office/drawing/2014/main" id="{70AACE51-8D29-4242-8BED-7DEDA1110B16}"/>
                </a:ext>
              </a:extLst>
            </p:cNvPr>
            <p:cNvSpPr txBox="1"/>
            <p:nvPr/>
          </p:nvSpPr>
          <p:spPr>
            <a:xfrm>
              <a:off x="25866" y="749517"/>
              <a:ext cx="1380024" cy="4580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1400" b="0" kern="1200" dirty="0"/>
                <a:t>Load Step 2</a:t>
              </a:r>
              <a:endParaRPr lang="en-US" sz="1400" kern="1200" dirty="0"/>
            </a:p>
          </p:txBody>
        </p:sp>
      </p:grpSp>
      <p:grpSp>
        <p:nvGrpSpPr>
          <p:cNvPr id="25" name="Group 24">
            <a:extLst>
              <a:ext uri="{FF2B5EF4-FFF2-40B4-BE49-F238E27FC236}">
                <a16:creationId xmlns:a16="http://schemas.microsoft.com/office/drawing/2014/main" id="{ECAD6F96-8D58-4C26-B3B0-76D63F2AAB2B}"/>
              </a:ext>
            </a:extLst>
          </p:cNvPr>
          <p:cNvGrpSpPr/>
          <p:nvPr/>
        </p:nvGrpSpPr>
        <p:grpSpPr>
          <a:xfrm>
            <a:off x="5180215" y="2263948"/>
            <a:ext cx="1828800" cy="507617"/>
            <a:chOff x="1086" y="724737"/>
            <a:chExt cx="1429584" cy="507617"/>
          </a:xfrm>
        </p:grpSpPr>
        <p:sp>
          <p:nvSpPr>
            <p:cNvPr id="26" name="Rectangle: Rounded Corners 25">
              <a:extLst>
                <a:ext uri="{FF2B5EF4-FFF2-40B4-BE49-F238E27FC236}">
                  <a16:creationId xmlns:a16="http://schemas.microsoft.com/office/drawing/2014/main" id="{AEC5C800-2006-49B8-B8CA-204EA7647027}"/>
                </a:ext>
              </a:extLst>
            </p:cNvPr>
            <p:cNvSpPr/>
            <p:nvPr/>
          </p:nvSpPr>
          <p:spPr>
            <a:xfrm>
              <a:off x="1086" y="724737"/>
              <a:ext cx="1429584" cy="507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Rectangle: Rounded Corners 4">
              <a:extLst>
                <a:ext uri="{FF2B5EF4-FFF2-40B4-BE49-F238E27FC236}">
                  <a16:creationId xmlns:a16="http://schemas.microsoft.com/office/drawing/2014/main" id="{E53AD91A-1011-4EF2-A1CE-2DA35F0B1F08}"/>
                </a:ext>
              </a:extLst>
            </p:cNvPr>
            <p:cNvSpPr txBox="1"/>
            <p:nvPr/>
          </p:nvSpPr>
          <p:spPr>
            <a:xfrm>
              <a:off x="25866" y="749517"/>
              <a:ext cx="1380024" cy="4580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1400" b="0" kern="1200" dirty="0"/>
                <a:t>Load Step 3</a:t>
              </a:r>
              <a:endParaRPr lang="en-US" sz="1400" kern="1200" dirty="0"/>
            </a:p>
          </p:txBody>
        </p:sp>
      </p:grpSp>
      <p:grpSp>
        <p:nvGrpSpPr>
          <p:cNvPr id="30" name="Group 29">
            <a:extLst>
              <a:ext uri="{FF2B5EF4-FFF2-40B4-BE49-F238E27FC236}">
                <a16:creationId xmlns:a16="http://schemas.microsoft.com/office/drawing/2014/main" id="{19522891-477A-4BF4-BC5D-D6EB432A93C8}"/>
              </a:ext>
            </a:extLst>
          </p:cNvPr>
          <p:cNvGrpSpPr/>
          <p:nvPr/>
        </p:nvGrpSpPr>
        <p:grpSpPr>
          <a:xfrm>
            <a:off x="5162285" y="2819760"/>
            <a:ext cx="914400" cy="507617"/>
            <a:chOff x="1086" y="724737"/>
            <a:chExt cx="1429584" cy="507617"/>
          </a:xfrm>
        </p:grpSpPr>
        <p:sp>
          <p:nvSpPr>
            <p:cNvPr id="31" name="Rectangle: Rounded Corners 30">
              <a:extLst>
                <a:ext uri="{FF2B5EF4-FFF2-40B4-BE49-F238E27FC236}">
                  <a16:creationId xmlns:a16="http://schemas.microsoft.com/office/drawing/2014/main" id="{B8D5877D-D34D-47FF-8ED9-EF48BE82D3C7}"/>
                </a:ext>
              </a:extLst>
            </p:cNvPr>
            <p:cNvSpPr/>
            <p:nvPr/>
          </p:nvSpPr>
          <p:spPr>
            <a:xfrm>
              <a:off x="1086" y="724737"/>
              <a:ext cx="1429584" cy="507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Rectangle: Rounded Corners 4">
              <a:extLst>
                <a:ext uri="{FF2B5EF4-FFF2-40B4-BE49-F238E27FC236}">
                  <a16:creationId xmlns:a16="http://schemas.microsoft.com/office/drawing/2014/main" id="{FD714A4C-8D65-4300-AEF8-353167AE67BB}"/>
                </a:ext>
              </a:extLst>
            </p:cNvPr>
            <p:cNvSpPr txBox="1"/>
            <p:nvPr/>
          </p:nvSpPr>
          <p:spPr>
            <a:xfrm>
              <a:off x="25866" y="749517"/>
              <a:ext cx="1380024" cy="4580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1400" b="0" kern="1200" dirty="0"/>
                <a:t>Load Step 3</a:t>
              </a:r>
              <a:endParaRPr lang="en-US" sz="1400" kern="1200" dirty="0"/>
            </a:p>
          </p:txBody>
        </p:sp>
      </p:grpSp>
      <p:grpSp>
        <p:nvGrpSpPr>
          <p:cNvPr id="33" name="Group 32">
            <a:extLst>
              <a:ext uri="{FF2B5EF4-FFF2-40B4-BE49-F238E27FC236}">
                <a16:creationId xmlns:a16="http://schemas.microsoft.com/office/drawing/2014/main" id="{A0807A59-AC1C-4875-8754-BDC37E5717F7}"/>
              </a:ext>
            </a:extLst>
          </p:cNvPr>
          <p:cNvGrpSpPr/>
          <p:nvPr/>
        </p:nvGrpSpPr>
        <p:grpSpPr>
          <a:xfrm>
            <a:off x="6105821" y="2819760"/>
            <a:ext cx="1828800" cy="507617"/>
            <a:chOff x="1086" y="724737"/>
            <a:chExt cx="1429584" cy="507617"/>
          </a:xfrm>
        </p:grpSpPr>
        <p:sp>
          <p:nvSpPr>
            <p:cNvPr id="34" name="Rectangle: Rounded Corners 33">
              <a:extLst>
                <a:ext uri="{FF2B5EF4-FFF2-40B4-BE49-F238E27FC236}">
                  <a16:creationId xmlns:a16="http://schemas.microsoft.com/office/drawing/2014/main" id="{71AFDF66-58E7-4289-AEF7-53D8189E10A4}"/>
                </a:ext>
              </a:extLst>
            </p:cNvPr>
            <p:cNvSpPr/>
            <p:nvPr/>
          </p:nvSpPr>
          <p:spPr>
            <a:xfrm>
              <a:off x="1086" y="724737"/>
              <a:ext cx="1429584" cy="507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Rectangle: Rounded Corners 4">
              <a:extLst>
                <a:ext uri="{FF2B5EF4-FFF2-40B4-BE49-F238E27FC236}">
                  <a16:creationId xmlns:a16="http://schemas.microsoft.com/office/drawing/2014/main" id="{F5C904D3-F72B-455B-B944-BFDA4FEE7649}"/>
                </a:ext>
              </a:extLst>
            </p:cNvPr>
            <p:cNvSpPr txBox="1"/>
            <p:nvPr/>
          </p:nvSpPr>
          <p:spPr>
            <a:xfrm>
              <a:off x="25866" y="749517"/>
              <a:ext cx="1380024" cy="4580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1400" b="0" kern="1200" dirty="0"/>
                <a:t>Load Step 4</a:t>
              </a:r>
              <a:endParaRPr lang="en-US" sz="1400" kern="1200" dirty="0"/>
            </a:p>
          </p:txBody>
        </p:sp>
      </p:grpSp>
      <p:grpSp>
        <p:nvGrpSpPr>
          <p:cNvPr id="36" name="Group 35">
            <a:extLst>
              <a:ext uri="{FF2B5EF4-FFF2-40B4-BE49-F238E27FC236}">
                <a16:creationId xmlns:a16="http://schemas.microsoft.com/office/drawing/2014/main" id="{BEFDB9D6-D509-4680-813E-2C4C7C51FE36}"/>
              </a:ext>
            </a:extLst>
          </p:cNvPr>
          <p:cNvGrpSpPr/>
          <p:nvPr/>
        </p:nvGrpSpPr>
        <p:grpSpPr>
          <a:xfrm>
            <a:off x="7970481" y="2813926"/>
            <a:ext cx="556334" cy="507617"/>
            <a:chOff x="1086" y="724737"/>
            <a:chExt cx="1429584" cy="507617"/>
          </a:xfrm>
        </p:grpSpPr>
        <p:sp>
          <p:nvSpPr>
            <p:cNvPr id="37" name="Rectangle: Rounded Corners 36">
              <a:extLst>
                <a:ext uri="{FF2B5EF4-FFF2-40B4-BE49-F238E27FC236}">
                  <a16:creationId xmlns:a16="http://schemas.microsoft.com/office/drawing/2014/main" id="{0E96F806-8E99-4A50-8AD1-0DA7D667B611}"/>
                </a:ext>
              </a:extLst>
            </p:cNvPr>
            <p:cNvSpPr/>
            <p:nvPr/>
          </p:nvSpPr>
          <p:spPr>
            <a:xfrm>
              <a:off x="1086" y="724737"/>
              <a:ext cx="1429584" cy="507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Rectangle: Rounded Corners 4">
              <a:extLst>
                <a:ext uri="{FF2B5EF4-FFF2-40B4-BE49-F238E27FC236}">
                  <a16:creationId xmlns:a16="http://schemas.microsoft.com/office/drawing/2014/main" id="{E71E3261-4173-43A0-ADF6-19795829DC12}"/>
                </a:ext>
              </a:extLst>
            </p:cNvPr>
            <p:cNvSpPr txBox="1"/>
            <p:nvPr/>
          </p:nvSpPr>
          <p:spPr>
            <a:xfrm>
              <a:off x="25865" y="749517"/>
              <a:ext cx="1380023" cy="4580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1400" b="0" kern="1200" dirty="0"/>
                <a:t>…</a:t>
              </a:r>
              <a:endParaRPr lang="en-US" sz="1400" kern="1200" dirty="0"/>
            </a:p>
          </p:txBody>
        </p:sp>
      </p:grpSp>
      <p:grpSp>
        <p:nvGrpSpPr>
          <p:cNvPr id="39" name="Group 38">
            <a:extLst>
              <a:ext uri="{FF2B5EF4-FFF2-40B4-BE49-F238E27FC236}">
                <a16:creationId xmlns:a16="http://schemas.microsoft.com/office/drawing/2014/main" id="{B1D9DB1B-BFF8-4A11-8151-BA090AA06BFB}"/>
              </a:ext>
            </a:extLst>
          </p:cNvPr>
          <p:cNvGrpSpPr/>
          <p:nvPr/>
        </p:nvGrpSpPr>
        <p:grpSpPr>
          <a:xfrm>
            <a:off x="8562675" y="2815397"/>
            <a:ext cx="1828800" cy="507617"/>
            <a:chOff x="1086" y="724737"/>
            <a:chExt cx="1429584" cy="507617"/>
          </a:xfrm>
        </p:grpSpPr>
        <p:sp>
          <p:nvSpPr>
            <p:cNvPr id="40" name="Rectangle: Rounded Corners 39">
              <a:extLst>
                <a:ext uri="{FF2B5EF4-FFF2-40B4-BE49-F238E27FC236}">
                  <a16:creationId xmlns:a16="http://schemas.microsoft.com/office/drawing/2014/main" id="{5E3A2C78-6293-4A59-B525-345DD63FC73A}"/>
                </a:ext>
              </a:extLst>
            </p:cNvPr>
            <p:cNvSpPr/>
            <p:nvPr/>
          </p:nvSpPr>
          <p:spPr>
            <a:xfrm>
              <a:off x="1086" y="724737"/>
              <a:ext cx="1429584" cy="507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Rectangle: Rounded Corners 4">
              <a:extLst>
                <a:ext uri="{FF2B5EF4-FFF2-40B4-BE49-F238E27FC236}">
                  <a16:creationId xmlns:a16="http://schemas.microsoft.com/office/drawing/2014/main" id="{BA7DD0A1-25F6-4A48-90B6-4683E9096D7B}"/>
                </a:ext>
              </a:extLst>
            </p:cNvPr>
            <p:cNvSpPr txBox="1"/>
            <p:nvPr/>
          </p:nvSpPr>
          <p:spPr>
            <a:xfrm>
              <a:off x="25866" y="749517"/>
              <a:ext cx="1380024" cy="4580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1400" b="0" kern="1200" dirty="0"/>
                <a:t>Load Step N</a:t>
              </a:r>
              <a:endParaRPr lang="en-US" sz="1400" kern="1200" dirty="0"/>
            </a:p>
          </p:txBody>
        </p:sp>
      </p:grpSp>
      <p:pic>
        <p:nvPicPr>
          <p:cNvPr id="42" name="Graphic 41" descr="No sign with solid fill">
            <a:extLst>
              <a:ext uri="{FF2B5EF4-FFF2-40B4-BE49-F238E27FC236}">
                <a16:creationId xmlns:a16="http://schemas.microsoft.com/office/drawing/2014/main" id="{CA63C612-10F0-4F47-8411-565D0A069BD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33549" y="1824516"/>
            <a:ext cx="729112" cy="729112"/>
          </a:xfrm>
          <a:prstGeom prst="rect">
            <a:avLst/>
          </a:prstGeom>
        </p:spPr>
      </p:pic>
      <p:pic>
        <p:nvPicPr>
          <p:cNvPr id="12" name="Graphic 11" descr="Checkmark with solid fill">
            <a:extLst>
              <a:ext uri="{FF2B5EF4-FFF2-40B4-BE49-F238E27FC236}">
                <a16:creationId xmlns:a16="http://schemas.microsoft.com/office/drawing/2014/main" id="{72A376A6-FB3C-4EC0-8C1F-3902250B464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58420" y="1841626"/>
            <a:ext cx="712002" cy="712002"/>
          </a:xfrm>
          <a:prstGeom prst="rect">
            <a:avLst/>
          </a:prstGeom>
        </p:spPr>
      </p:pic>
      <p:pic>
        <p:nvPicPr>
          <p:cNvPr id="43" name="Graphic 42" descr="Checkmark with solid fill">
            <a:extLst>
              <a:ext uri="{FF2B5EF4-FFF2-40B4-BE49-F238E27FC236}">
                <a16:creationId xmlns:a16="http://schemas.microsoft.com/office/drawing/2014/main" id="{1527B569-6550-45B5-BD29-379A12F20FC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38873" y="1880301"/>
            <a:ext cx="712002" cy="712002"/>
          </a:xfrm>
          <a:prstGeom prst="rect">
            <a:avLst/>
          </a:prstGeom>
        </p:spPr>
      </p:pic>
      <p:pic>
        <p:nvPicPr>
          <p:cNvPr id="45" name="Graphic 44" descr="Checkmark with solid fill">
            <a:extLst>
              <a:ext uri="{FF2B5EF4-FFF2-40B4-BE49-F238E27FC236}">
                <a16:creationId xmlns:a16="http://schemas.microsoft.com/office/drawing/2014/main" id="{FB2FC7A3-1E6F-4504-8AA8-65E2188FDD6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45633" y="2488539"/>
            <a:ext cx="712002" cy="712002"/>
          </a:xfrm>
          <a:prstGeom prst="rect">
            <a:avLst/>
          </a:prstGeom>
        </p:spPr>
      </p:pic>
      <p:pic>
        <p:nvPicPr>
          <p:cNvPr id="46" name="Graphic 45" descr="Checkmark with solid fill">
            <a:extLst>
              <a:ext uri="{FF2B5EF4-FFF2-40B4-BE49-F238E27FC236}">
                <a16:creationId xmlns:a16="http://schemas.microsoft.com/office/drawing/2014/main" id="{24E7E60E-FEE7-462D-A765-8EAFC772BB6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49875" y="2497977"/>
            <a:ext cx="712002" cy="712002"/>
          </a:xfrm>
          <a:prstGeom prst="rect">
            <a:avLst/>
          </a:prstGeom>
        </p:spPr>
      </p:pic>
      <p:cxnSp>
        <p:nvCxnSpPr>
          <p:cNvPr id="48" name="Straight Connector 47">
            <a:extLst>
              <a:ext uri="{FF2B5EF4-FFF2-40B4-BE49-F238E27FC236}">
                <a16:creationId xmlns:a16="http://schemas.microsoft.com/office/drawing/2014/main" id="{41EE7DBB-F931-47BB-9756-F2814A5BBFC8}"/>
              </a:ext>
            </a:extLst>
          </p:cNvPr>
          <p:cNvCxnSpPr>
            <a:cxnSpLocks/>
            <a:stCxn id="20" idx="1"/>
          </p:cNvCxnSpPr>
          <p:nvPr/>
        </p:nvCxnSpPr>
        <p:spPr>
          <a:xfrm flipH="1">
            <a:off x="1411860" y="2507922"/>
            <a:ext cx="10778" cy="952434"/>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42F7D8AE-5053-4BE9-BD7F-E2497DC82CF2}"/>
              </a:ext>
            </a:extLst>
          </p:cNvPr>
          <p:cNvCxnSpPr>
            <a:cxnSpLocks/>
          </p:cNvCxnSpPr>
          <p:nvPr/>
        </p:nvCxnSpPr>
        <p:spPr>
          <a:xfrm flipH="1">
            <a:off x="3285292" y="2476707"/>
            <a:ext cx="10778" cy="952434"/>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526B5A37-EA2A-4595-8BFA-8F7134BEBC7F}"/>
              </a:ext>
            </a:extLst>
          </p:cNvPr>
          <p:cNvCxnSpPr>
            <a:cxnSpLocks/>
          </p:cNvCxnSpPr>
          <p:nvPr/>
        </p:nvCxnSpPr>
        <p:spPr>
          <a:xfrm flipH="1">
            <a:off x="5158724" y="2554588"/>
            <a:ext cx="10778" cy="952434"/>
          </a:xfrm>
          <a:prstGeom prst="line">
            <a:avLst/>
          </a:prstGeom>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4D026ED5-0C9B-472C-BFA9-173AF8A1374B}"/>
              </a:ext>
            </a:extLst>
          </p:cNvPr>
          <p:cNvSpPr txBox="1"/>
          <p:nvPr/>
        </p:nvSpPr>
        <p:spPr>
          <a:xfrm>
            <a:off x="9926128" y="3499975"/>
            <a:ext cx="721672" cy="495073"/>
          </a:xfrm>
          <a:prstGeom prst="rect">
            <a:avLst/>
          </a:prstGeom>
          <a:noFill/>
        </p:spPr>
        <p:txBody>
          <a:bodyPr wrap="none" rtlCol="0">
            <a:spAutoFit/>
          </a:bodyPr>
          <a:lstStyle/>
          <a:p>
            <a:r>
              <a:rPr lang="en-US" dirty="0"/>
              <a:t>t=1.0</a:t>
            </a:r>
          </a:p>
        </p:txBody>
      </p:sp>
      <p:sp>
        <p:nvSpPr>
          <p:cNvPr id="54" name="TextBox 53">
            <a:extLst>
              <a:ext uri="{FF2B5EF4-FFF2-40B4-BE49-F238E27FC236}">
                <a16:creationId xmlns:a16="http://schemas.microsoft.com/office/drawing/2014/main" id="{2483D714-27CB-4E7C-849B-15496F8DD369}"/>
              </a:ext>
            </a:extLst>
          </p:cNvPr>
          <p:cNvSpPr txBox="1"/>
          <p:nvPr/>
        </p:nvSpPr>
        <p:spPr>
          <a:xfrm>
            <a:off x="4819379" y="3562730"/>
            <a:ext cx="721672" cy="495073"/>
          </a:xfrm>
          <a:prstGeom prst="rect">
            <a:avLst/>
          </a:prstGeom>
          <a:noFill/>
        </p:spPr>
        <p:txBody>
          <a:bodyPr wrap="none" rtlCol="0">
            <a:spAutoFit/>
          </a:bodyPr>
          <a:lstStyle/>
          <a:p>
            <a:r>
              <a:rPr lang="en-US" dirty="0"/>
              <a:t>t=0.2</a:t>
            </a:r>
          </a:p>
        </p:txBody>
      </p:sp>
      <p:sp>
        <p:nvSpPr>
          <p:cNvPr id="55" name="TextBox 54">
            <a:extLst>
              <a:ext uri="{FF2B5EF4-FFF2-40B4-BE49-F238E27FC236}">
                <a16:creationId xmlns:a16="http://schemas.microsoft.com/office/drawing/2014/main" id="{91230C8A-C9BD-4D0A-878F-E53955806257}"/>
              </a:ext>
            </a:extLst>
          </p:cNvPr>
          <p:cNvSpPr txBox="1"/>
          <p:nvPr/>
        </p:nvSpPr>
        <p:spPr>
          <a:xfrm>
            <a:off x="2943513" y="3562730"/>
            <a:ext cx="721672" cy="495073"/>
          </a:xfrm>
          <a:prstGeom prst="rect">
            <a:avLst/>
          </a:prstGeom>
          <a:noFill/>
        </p:spPr>
        <p:txBody>
          <a:bodyPr wrap="none" rtlCol="0">
            <a:spAutoFit/>
          </a:bodyPr>
          <a:lstStyle/>
          <a:p>
            <a:r>
              <a:rPr lang="en-US" dirty="0"/>
              <a:t>t=0.1</a:t>
            </a:r>
          </a:p>
        </p:txBody>
      </p:sp>
      <p:sp>
        <p:nvSpPr>
          <p:cNvPr id="56" name="TextBox 55">
            <a:extLst>
              <a:ext uri="{FF2B5EF4-FFF2-40B4-BE49-F238E27FC236}">
                <a16:creationId xmlns:a16="http://schemas.microsoft.com/office/drawing/2014/main" id="{8C6B4B66-7EB2-458D-8F0E-102CB6A99350}"/>
              </a:ext>
            </a:extLst>
          </p:cNvPr>
          <p:cNvSpPr txBox="1"/>
          <p:nvPr/>
        </p:nvSpPr>
        <p:spPr>
          <a:xfrm>
            <a:off x="1051024" y="3562730"/>
            <a:ext cx="721672" cy="495073"/>
          </a:xfrm>
          <a:prstGeom prst="rect">
            <a:avLst/>
          </a:prstGeom>
          <a:noFill/>
        </p:spPr>
        <p:txBody>
          <a:bodyPr wrap="none" rtlCol="0">
            <a:spAutoFit/>
          </a:bodyPr>
          <a:lstStyle/>
          <a:p>
            <a:r>
              <a:rPr lang="en-US" dirty="0"/>
              <a:t>t=0.0</a:t>
            </a:r>
          </a:p>
        </p:txBody>
      </p:sp>
      <p:sp>
        <p:nvSpPr>
          <p:cNvPr id="57" name="TextBox 56">
            <a:extLst>
              <a:ext uri="{FF2B5EF4-FFF2-40B4-BE49-F238E27FC236}">
                <a16:creationId xmlns:a16="http://schemas.microsoft.com/office/drawing/2014/main" id="{F4BA5D21-E59F-48EA-8897-A29FE0792C41}"/>
              </a:ext>
            </a:extLst>
          </p:cNvPr>
          <p:cNvSpPr txBox="1"/>
          <p:nvPr/>
        </p:nvSpPr>
        <p:spPr>
          <a:xfrm>
            <a:off x="5711334" y="3554834"/>
            <a:ext cx="853119" cy="369332"/>
          </a:xfrm>
          <a:prstGeom prst="rect">
            <a:avLst/>
          </a:prstGeom>
          <a:noFill/>
        </p:spPr>
        <p:txBody>
          <a:bodyPr wrap="none" rtlCol="0">
            <a:spAutoFit/>
          </a:bodyPr>
          <a:lstStyle/>
          <a:p>
            <a:r>
              <a:rPr lang="en-US" dirty="0"/>
              <a:t>t=0.25</a:t>
            </a:r>
          </a:p>
        </p:txBody>
      </p:sp>
      <p:cxnSp>
        <p:nvCxnSpPr>
          <p:cNvPr id="58" name="Straight Connector 57">
            <a:extLst>
              <a:ext uri="{FF2B5EF4-FFF2-40B4-BE49-F238E27FC236}">
                <a16:creationId xmlns:a16="http://schemas.microsoft.com/office/drawing/2014/main" id="{FDA0E536-8B03-4D79-A555-0A0565726518}"/>
              </a:ext>
            </a:extLst>
          </p:cNvPr>
          <p:cNvCxnSpPr>
            <a:cxnSpLocks/>
          </p:cNvCxnSpPr>
          <p:nvPr/>
        </p:nvCxnSpPr>
        <p:spPr>
          <a:xfrm flipH="1">
            <a:off x="6100019" y="2792245"/>
            <a:ext cx="5641" cy="73270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EBA4CD69-9FF6-4109-B51C-45092B258188}"/>
              </a:ext>
            </a:extLst>
          </p:cNvPr>
          <p:cNvCxnSpPr>
            <a:cxnSpLocks/>
          </p:cNvCxnSpPr>
          <p:nvPr/>
        </p:nvCxnSpPr>
        <p:spPr>
          <a:xfrm>
            <a:off x="7941805" y="2189072"/>
            <a:ext cx="4483" cy="1317950"/>
          </a:xfrm>
          <a:prstGeom prst="line">
            <a:avLst/>
          </a:prstGeom>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1AD6E6ED-9EA2-49B1-BE37-D03DD53CA31D}"/>
              </a:ext>
            </a:extLst>
          </p:cNvPr>
          <p:cNvCxnSpPr>
            <a:cxnSpLocks/>
          </p:cNvCxnSpPr>
          <p:nvPr/>
        </p:nvCxnSpPr>
        <p:spPr>
          <a:xfrm>
            <a:off x="10389233" y="2189072"/>
            <a:ext cx="4483" cy="1317950"/>
          </a:xfrm>
          <a:prstGeom prst="line">
            <a:avLst/>
          </a:prstGeom>
        </p:spPr>
        <p:style>
          <a:lnRef idx="1">
            <a:schemeClr val="dk1"/>
          </a:lnRef>
          <a:fillRef idx="0">
            <a:schemeClr val="dk1"/>
          </a:fillRef>
          <a:effectRef idx="0">
            <a:schemeClr val="dk1"/>
          </a:effectRef>
          <a:fontRef idx="minor">
            <a:schemeClr val="tx1"/>
          </a:fontRef>
        </p:style>
      </p:cxnSp>
      <p:pic>
        <p:nvPicPr>
          <p:cNvPr id="64" name="Graphic 63" descr="Checkmark with solid fill">
            <a:extLst>
              <a:ext uri="{FF2B5EF4-FFF2-40B4-BE49-F238E27FC236}">
                <a16:creationId xmlns:a16="http://schemas.microsoft.com/office/drawing/2014/main" id="{9753C72B-88A7-42BC-9788-20E92E3C923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37102" y="2533241"/>
            <a:ext cx="712002" cy="712002"/>
          </a:xfrm>
          <a:prstGeom prst="rect">
            <a:avLst/>
          </a:prstGeom>
        </p:spPr>
      </p:pic>
      <p:cxnSp>
        <p:nvCxnSpPr>
          <p:cNvPr id="66" name="Connector: Curved 65">
            <a:extLst>
              <a:ext uri="{FF2B5EF4-FFF2-40B4-BE49-F238E27FC236}">
                <a16:creationId xmlns:a16="http://schemas.microsoft.com/office/drawing/2014/main" id="{44DE30DC-1AD1-4E31-A31A-3ED03A00FDAC}"/>
              </a:ext>
            </a:extLst>
          </p:cNvPr>
          <p:cNvCxnSpPr>
            <a:cxnSpLocks/>
            <a:stCxn id="27" idx="3"/>
            <a:endCxn id="32" idx="1"/>
          </p:cNvCxnSpPr>
          <p:nvPr/>
        </p:nvCxnSpPr>
        <p:spPr>
          <a:xfrm flipH="1">
            <a:off x="5178135" y="2517757"/>
            <a:ext cx="1799180" cy="555812"/>
          </a:xfrm>
          <a:prstGeom prst="curvedConnector5">
            <a:avLst>
              <a:gd name="adj1" fmla="val -12706"/>
              <a:gd name="adj2" fmla="val 50000"/>
              <a:gd name="adj3" fmla="val 112706"/>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68" name="TextBox 67">
            <a:extLst>
              <a:ext uri="{FF2B5EF4-FFF2-40B4-BE49-F238E27FC236}">
                <a16:creationId xmlns:a16="http://schemas.microsoft.com/office/drawing/2014/main" id="{B2AFB5E5-A5AB-4930-AA5D-379758CE42A7}"/>
              </a:ext>
            </a:extLst>
          </p:cNvPr>
          <p:cNvSpPr txBox="1"/>
          <p:nvPr/>
        </p:nvSpPr>
        <p:spPr>
          <a:xfrm rot="18918689">
            <a:off x="6921231" y="1728204"/>
            <a:ext cx="1538455" cy="600164"/>
          </a:xfrm>
          <a:prstGeom prst="rect">
            <a:avLst/>
          </a:prstGeom>
          <a:noFill/>
        </p:spPr>
        <p:txBody>
          <a:bodyPr wrap="square" rtlCol="0">
            <a:spAutoFit/>
          </a:bodyPr>
          <a:lstStyle/>
          <a:p>
            <a:r>
              <a:rPr lang="en-US" sz="1100" b="1" dirty="0"/>
              <a:t>Error</a:t>
            </a:r>
            <a:r>
              <a:rPr lang="en-US" sz="1100" dirty="0"/>
              <a:t> or </a:t>
            </a:r>
            <a:r>
              <a:rPr lang="en-US" sz="1100" b="1" dirty="0"/>
              <a:t>failed to converge</a:t>
            </a:r>
            <a:r>
              <a:rPr lang="en-US" sz="1100" dirty="0"/>
              <a:t>, cut back and try again</a:t>
            </a:r>
          </a:p>
        </p:txBody>
      </p:sp>
      <p:sp>
        <p:nvSpPr>
          <p:cNvPr id="69" name="Rectangle 68">
            <a:extLst>
              <a:ext uri="{FF2B5EF4-FFF2-40B4-BE49-F238E27FC236}">
                <a16:creationId xmlns:a16="http://schemas.microsoft.com/office/drawing/2014/main" id="{B94D64C4-C15C-407F-80FC-AAA9D9B57B41}"/>
              </a:ext>
            </a:extLst>
          </p:cNvPr>
          <p:cNvSpPr/>
          <p:nvPr/>
        </p:nvSpPr>
        <p:spPr>
          <a:xfrm>
            <a:off x="2216277" y="4070530"/>
            <a:ext cx="3495057" cy="2185214"/>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a:t>
            </a:r>
            <a:r>
              <a:rPr lang="en-US" sz="1000" dirty="0" err="1">
                <a:solidFill>
                  <a:schemeClr val="tx1"/>
                </a:solidFill>
                <a:latin typeface="Courier New" panose="02070309020205020404" pitchFamily="49" charset="0"/>
              </a:rPr>
              <a:t>sierra</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begin adagio procedure </a:t>
            </a:r>
            <a:r>
              <a:rPr lang="en-US" sz="1000" dirty="0" err="1">
                <a:solidFill>
                  <a:schemeClr val="tx1"/>
                </a:solidFill>
                <a:latin typeface="Courier New" panose="02070309020205020404" pitchFamily="49" charset="0"/>
              </a:rPr>
              <a:t>myImplicitSolve</a:t>
            </a:r>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begin adagio region region_1</a:t>
            </a:r>
          </a:p>
          <a:p>
            <a:br>
              <a:rPr lang="en-US" sz="1000" dirty="0">
                <a:solidFill>
                  <a:schemeClr val="tx1"/>
                </a:solidFill>
                <a:latin typeface="Courier New" panose="02070309020205020404" pitchFamily="49" charset="0"/>
              </a:rPr>
            </a:br>
            <a:r>
              <a:rPr lang="en-US" sz="1000" dirty="0">
                <a:solidFill>
                  <a:schemeClr val="tx1"/>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begin adaptive time stepping</a:t>
            </a:r>
          </a:p>
          <a:p>
            <a:r>
              <a:rPr lang="en-US" sz="1000" dirty="0">
                <a:solidFill>
                  <a:schemeClr val="tx1"/>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cutback factor = 0.5</a:t>
            </a:r>
          </a:p>
          <a:p>
            <a:r>
              <a:rPr lang="en-US" sz="1000" dirty="0">
                <a:solidFill>
                  <a:schemeClr val="tx1"/>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maximum failure cutbacks = 10</a:t>
            </a:r>
          </a:p>
          <a:p>
            <a:r>
              <a:rPr lang="en-US" sz="1000" dirty="0">
                <a:solidFill>
                  <a:schemeClr val="tx1"/>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end</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p:txBody>
      </p:sp>
      <p:cxnSp>
        <p:nvCxnSpPr>
          <p:cNvPr id="70" name="Connector: Elbow 69">
            <a:extLst>
              <a:ext uri="{FF2B5EF4-FFF2-40B4-BE49-F238E27FC236}">
                <a16:creationId xmlns:a16="http://schemas.microsoft.com/office/drawing/2014/main" id="{A7F41268-9002-41F0-BF23-4511E3605773}"/>
              </a:ext>
            </a:extLst>
          </p:cNvPr>
          <p:cNvCxnSpPr>
            <a:cxnSpLocks/>
            <a:endCxn id="73" idx="1"/>
          </p:cNvCxnSpPr>
          <p:nvPr/>
        </p:nvCxnSpPr>
        <p:spPr>
          <a:xfrm>
            <a:off x="5218275" y="5314208"/>
            <a:ext cx="2224628" cy="394569"/>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F209943A-CBF9-4DC9-B294-1E9B965F704E}"/>
              </a:ext>
            </a:extLst>
          </p:cNvPr>
          <p:cNvSpPr txBox="1"/>
          <p:nvPr/>
        </p:nvSpPr>
        <p:spPr>
          <a:xfrm>
            <a:off x="7442903" y="5016279"/>
            <a:ext cx="3011441" cy="1384995"/>
          </a:xfrm>
          <a:prstGeom prst="rect">
            <a:avLst/>
          </a:prstGeom>
          <a:noFill/>
        </p:spPr>
        <p:txBody>
          <a:bodyPr wrap="square" rtlCol="0">
            <a:spAutoFit/>
          </a:bodyPr>
          <a:lstStyle/>
          <a:p>
            <a:r>
              <a:rPr lang="en-US" sz="1400" dirty="0"/>
              <a:t>If still not progressing after 10 cutbacks, usually an indication of model form error</a:t>
            </a:r>
          </a:p>
          <a:p>
            <a:pPr marL="285750" indent="-285750">
              <a:buFont typeface="Arial" panose="020B0604020202020204" pitchFamily="34" charset="0"/>
              <a:buChar char="•"/>
            </a:pPr>
            <a:r>
              <a:rPr lang="en-US" sz="1400" dirty="0"/>
              <a:t>Bad material model</a:t>
            </a:r>
          </a:p>
          <a:p>
            <a:pPr marL="285750" indent="-285750">
              <a:buFont typeface="Arial" panose="020B0604020202020204" pitchFamily="34" charset="0"/>
              <a:buChar char="•"/>
            </a:pPr>
            <a:r>
              <a:rPr lang="en-US" sz="1400" dirty="0"/>
              <a:t>Badly-shaped elements</a:t>
            </a:r>
          </a:p>
          <a:p>
            <a:pPr marL="285750" indent="-285750">
              <a:buFont typeface="Arial" panose="020B0604020202020204" pitchFamily="34" charset="0"/>
              <a:buChar char="•"/>
            </a:pPr>
            <a:r>
              <a:rPr lang="en-US" sz="1400" dirty="0"/>
              <a:t>Loss of stability</a:t>
            </a:r>
          </a:p>
        </p:txBody>
      </p:sp>
      <p:cxnSp>
        <p:nvCxnSpPr>
          <p:cNvPr id="75" name="Connector: Elbow 74">
            <a:extLst>
              <a:ext uri="{FF2B5EF4-FFF2-40B4-BE49-F238E27FC236}">
                <a16:creationId xmlns:a16="http://schemas.microsoft.com/office/drawing/2014/main" id="{4A86B537-0E13-442C-B4AD-FA4466642C10}"/>
              </a:ext>
            </a:extLst>
          </p:cNvPr>
          <p:cNvCxnSpPr>
            <a:cxnSpLocks/>
            <a:endCxn id="80" idx="1"/>
          </p:cNvCxnSpPr>
          <p:nvPr/>
        </p:nvCxnSpPr>
        <p:spPr>
          <a:xfrm flipV="1">
            <a:off x="4499713" y="4712708"/>
            <a:ext cx="2943190" cy="449100"/>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B0AECB2B-1F91-410F-9A70-096F8C31A897}"/>
              </a:ext>
            </a:extLst>
          </p:cNvPr>
          <p:cNvSpPr txBox="1"/>
          <p:nvPr/>
        </p:nvSpPr>
        <p:spPr>
          <a:xfrm>
            <a:off x="7442903" y="4451098"/>
            <a:ext cx="3011441" cy="523220"/>
          </a:xfrm>
          <a:prstGeom prst="rect">
            <a:avLst/>
          </a:prstGeom>
          <a:noFill/>
        </p:spPr>
        <p:txBody>
          <a:bodyPr wrap="square" rtlCol="0">
            <a:spAutoFit/>
          </a:bodyPr>
          <a:lstStyle/>
          <a:p>
            <a:r>
              <a:rPr lang="en-US" sz="1400" dirty="0"/>
              <a:t>Factor of 0.5x is usually a good starting point.</a:t>
            </a:r>
          </a:p>
        </p:txBody>
      </p:sp>
      <p:sp>
        <p:nvSpPr>
          <p:cNvPr id="86" name="TextBox 85">
            <a:extLst>
              <a:ext uri="{FF2B5EF4-FFF2-40B4-BE49-F238E27FC236}">
                <a16:creationId xmlns:a16="http://schemas.microsoft.com/office/drawing/2014/main" id="{DC0B6BC6-F0B7-4679-A45F-ABC677A18D69}"/>
              </a:ext>
            </a:extLst>
          </p:cNvPr>
          <p:cNvSpPr txBox="1"/>
          <p:nvPr/>
        </p:nvSpPr>
        <p:spPr>
          <a:xfrm>
            <a:off x="461003" y="4961397"/>
            <a:ext cx="1753277" cy="1169551"/>
          </a:xfrm>
          <a:prstGeom prst="rect">
            <a:avLst/>
          </a:prstGeom>
          <a:noFill/>
        </p:spPr>
        <p:txBody>
          <a:bodyPr wrap="square" rtlCol="0">
            <a:spAutoFit/>
          </a:bodyPr>
          <a:lstStyle/>
          <a:p>
            <a:r>
              <a:rPr lang="en-US" sz="1400" dirty="0"/>
              <a:t>A simple recipe for failed timesteps</a:t>
            </a:r>
          </a:p>
          <a:p>
            <a:endParaRPr lang="en-US" sz="1400" dirty="0"/>
          </a:p>
          <a:p>
            <a:r>
              <a:rPr lang="en-US" sz="1400" dirty="0"/>
              <a:t>This is not</a:t>
            </a:r>
            <a:r>
              <a:rPr lang="en-US" sz="1400" b="1" dirty="0"/>
              <a:t> </a:t>
            </a:r>
            <a:r>
              <a:rPr lang="en-US" sz="1400" dirty="0"/>
              <a:t>default behavior</a:t>
            </a:r>
          </a:p>
        </p:txBody>
      </p:sp>
    </p:spTree>
    <p:extLst>
      <p:ext uri="{BB962C8B-B14F-4D97-AF65-F5344CB8AC3E}">
        <p14:creationId xmlns:p14="http://schemas.microsoft.com/office/powerpoint/2010/main" val="2410960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77005-B86A-4B45-9FB3-A0966AAE4F72}"/>
              </a:ext>
            </a:extLst>
          </p:cNvPr>
          <p:cNvSpPr>
            <a:spLocks noGrp="1"/>
          </p:cNvSpPr>
          <p:nvPr>
            <p:ph type="title"/>
          </p:nvPr>
        </p:nvSpPr>
        <p:spPr/>
        <p:txBody>
          <a:bodyPr/>
          <a:lstStyle/>
          <a:p>
            <a:r>
              <a:rPr lang="en-US" dirty="0"/>
              <a:t>Adaptive time stepping basics</a:t>
            </a:r>
          </a:p>
        </p:txBody>
      </p:sp>
      <p:sp>
        <p:nvSpPr>
          <p:cNvPr id="4" name="Slide Number Placeholder 3">
            <a:extLst>
              <a:ext uri="{FF2B5EF4-FFF2-40B4-BE49-F238E27FC236}">
                <a16:creationId xmlns:a16="http://schemas.microsoft.com/office/drawing/2014/main" id="{CB111A90-CEEA-4401-985F-3BDDD31E7D63}"/>
              </a:ext>
            </a:extLst>
          </p:cNvPr>
          <p:cNvSpPr>
            <a:spLocks noGrp="1"/>
          </p:cNvSpPr>
          <p:nvPr>
            <p:ph type="sldNum" sz="quarter" idx="4"/>
          </p:nvPr>
        </p:nvSpPr>
        <p:spPr/>
        <p:txBody>
          <a:bodyPr/>
          <a:lstStyle/>
          <a:p>
            <a:pPr algn="ctr"/>
            <a:fld id="{F6B149FD-26F7-3645-B4E7-BA8B8CC5EEA8}" type="slidenum">
              <a:rPr lang="en-US" smtClean="0"/>
              <a:pPr algn="ctr"/>
              <a:t>72</a:t>
            </a:fld>
            <a:endParaRPr lang="en-US" dirty="0"/>
          </a:p>
        </p:txBody>
      </p:sp>
      <p:sp>
        <p:nvSpPr>
          <p:cNvPr id="5" name="Rectangle: Rounded Corners 4">
            <a:extLst>
              <a:ext uri="{FF2B5EF4-FFF2-40B4-BE49-F238E27FC236}">
                <a16:creationId xmlns:a16="http://schemas.microsoft.com/office/drawing/2014/main" id="{C4062112-CC2D-44B4-A8E2-E88E84329A79}"/>
              </a:ext>
            </a:extLst>
          </p:cNvPr>
          <p:cNvSpPr/>
          <p:nvPr/>
        </p:nvSpPr>
        <p:spPr>
          <a:xfrm>
            <a:off x="1066800" y="1402974"/>
            <a:ext cx="1999129" cy="12102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Solve a load step</a:t>
            </a:r>
          </a:p>
        </p:txBody>
      </p:sp>
      <p:sp>
        <p:nvSpPr>
          <p:cNvPr id="6" name="Flowchart: Decision 5">
            <a:extLst>
              <a:ext uri="{FF2B5EF4-FFF2-40B4-BE49-F238E27FC236}">
                <a16:creationId xmlns:a16="http://schemas.microsoft.com/office/drawing/2014/main" id="{111DF042-C3C2-4ABA-A3D5-6DE5965B6C72}"/>
              </a:ext>
            </a:extLst>
          </p:cNvPr>
          <p:cNvSpPr/>
          <p:nvPr/>
        </p:nvSpPr>
        <p:spPr>
          <a:xfrm>
            <a:off x="3594847" y="1290916"/>
            <a:ext cx="2761129" cy="1434352"/>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Success?</a:t>
            </a:r>
          </a:p>
        </p:txBody>
      </p:sp>
      <p:cxnSp>
        <p:nvCxnSpPr>
          <p:cNvPr id="8" name="Straight Arrow Connector 7">
            <a:extLst>
              <a:ext uri="{FF2B5EF4-FFF2-40B4-BE49-F238E27FC236}">
                <a16:creationId xmlns:a16="http://schemas.microsoft.com/office/drawing/2014/main" id="{12C61477-11C5-49C8-9CC5-3D34A5BBE272}"/>
              </a:ext>
            </a:extLst>
          </p:cNvPr>
          <p:cNvCxnSpPr>
            <a:stCxn id="5" idx="3"/>
            <a:endCxn id="6" idx="1"/>
          </p:cNvCxnSpPr>
          <p:nvPr/>
        </p:nvCxnSpPr>
        <p:spPr>
          <a:xfrm>
            <a:off x="3065929" y="2008092"/>
            <a:ext cx="5289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DC020DD8-E024-4053-A0D2-049FD0C7D3E7}"/>
              </a:ext>
            </a:extLst>
          </p:cNvPr>
          <p:cNvSpPr/>
          <p:nvPr/>
        </p:nvSpPr>
        <p:spPr>
          <a:xfrm>
            <a:off x="7117976" y="1402974"/>
            <a:ext cx="1999129" cy="12102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Increment time</a:t>
            </a:r>
          </a:p>
        </p:txBody>
      </p:sp>
      <p:cxnSp>
        <p:nvCxnSpPr>
          <p:cNvPr id="12" name="Straight Arrow Connector 11">
            <a:extLst>
              <a:ext uri="{FF2B5EF4-FFF2-40B4-BE49-F238E27FC236}">
                <a16:creationId xmlns:a16="http://schemas.microsoft.com/office/drawing/2014/main" id="{E021ED26-0C28-438B-BA03-83AC10B8FC09}"/>
              </a:ext>
            </a:extLst>
          </p:cNvPr>
          <p:cNvCxnSpPr>
            <a:cxnSpLocks/>
            <a:endCxn id="11" idx="1"/>
          </p:cNvCxnSpPr>
          <p:nvPr/>
        </p:nvCxnSpPr>
        <p:spPr>
          <a:xfrm>
            <a:off x="6355976" y="2008092"/>
            <a:ext cx="762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7C9AEFC-8A09-4397-8D39-D1CB188CA35B}"/>
              </a:ext>
            </a:extLst>
          </p:cNvPr>
          <p:cNvCxnSpPr>
            <a:cxnSpLocks/>
            <a:stCxn id="6" idx="2"/>
          </p:cNvCxnSpPr>
          <p:nvPr/>
        </p:nvCxnSpPr>
        <p:spPr>
          <a:xfrm flipH="1">
            <a:off x="4975411" y="2725268"/>
            <a:ext cx="1" cy="5468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079D6F5B-EBE4-436C-8325-5A252EAE538B}"/>
              </a:ext>
            </a:extLst>
          </p:cNvPr>
          <p:cNvSpPr/>
          <p:nvPr/>
        </p:nvSpPr>
        <p:spPr>
          <a:xfrm>
            <a:off x="3975846" y="3272116"/>
            <a:ext cx="1999129" cy="614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Reduce timestep</a:t>
            </a:r>
          </a:p>
        </p:txBody>
      </p:sp>
      <p:sp>
        <p:nvSpPr>
          <p:cNvPr id="18" name="TextBox 17">
            <a:extLst>
              <a:ext uri="{FF2B5EF4-FFF2-40B4-BE49-F238E27FC236}">
                <a16:creationId xmlns:a16="http://schemas.microsoft.com/office/drawing/2014/main" id="{2F26E507-6D9E-4851-A066-4004031364BE}"/>
              </a:ext>
            </a:extLst>
          </p:cNvPr>
          <p:cNvSpPr txBox="1"/>
          <p:nvPr/>
        </p:nvSpPr>
        <p:spPr>
          <a:xfrm>
            <a:off x="4975411" y="2814026"/>
            <a:ext cx="465192" cy="369332"/>
          </a:xfrm>
          <a:prstGeom prst="rect">
            <a:avLst/>
          </a:prstGeom>
          <a:noFill/>
        </p:spPr>
        <p:txBody>
          <a:bodyPr wrap="none" rtlCol="0">
            <a:spAutoFit/>
          </a:bodyPr>
          <a:lstStyle/>
          <a:p>
            <a:r>
              <a:rPr lang="en-US" dirty="0"/>
              <a:t>no</a:t>
            </a:r>
          </a:p>
        </p:txBody>
      </p:sp>
      <p:sp>
        <p:nvSpPr>
          <p:cNvPr id="19" name="TextBox 18">
            <a:extLst>
              <a:ext uri="{FF2B5EF4-FFF2-40B4-BE49-F238E27FC236}">
                <a16:creationId xmlns:a16="http://schemas.microsoft.com/office/drawing/2014/main" id="{47DC549C-9678-4CE1-ADA1-39D8BD18E999}"/>
              </a:ext>
            </a:extLst>
          </p:cNvPr>
          <p:cNvSpPr txBox="1"/>
          <p:nvPr/>
        </p:nvSpPr>
        <p:spPr>
          <a:xfrm>
            <a:off x="6499411" y="1638760"/>
            <a:ext cx="542136" cy="369332"/>
          </a:xfrm>
          <a:prstGeom prst="rect">
            <a:avLst/>
          </a:prstGeom>
          <a:noFill/>
        </p:spPr>
        <p:txBody>
          <a:bodyPr wrap="none" rtlCol="0">
            <a:spAutoFit/>
          </a:bodyPr>
          <a:lstStyle/>
          <a:p>
            <a:r>
              <a:rPr lang="en-US" dirty="0"/>
              <a:t>yes</a:t>
            </a:r>
          </a:p>
        </p:txBody>
      </p:sp>
      <p:sp>
        <p:nvSpPr>
          <p:cNvPr id="20" name="Flowchart: Decision 19">
            <a:extLst>
              <a:ext uri="{FF2B5EF4-FFF2-40B4-BE49-F238E27FC236}">
                <a16:creationId xmlns:a16="http://schemas.microsoft.com/office/drawing/2014/main" id="{9556B5D3-E1BA-4077-91B4-D378D18377B4}"/>
              </a:ext>
            </a:extLst>
          </p:cNvPr>
          <p:cNvSpPr/>
          <p:nvPr/>
        </p:nvSpPr>
        <p:spPr>
          <a:xfrm>
            <a:off x="7879977" y="2935940"/>
            <a:ext cx="3245224" cy="1434352"/>
          </a:xfrm>
          <a:prstGeom prst="flowChartDecisi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Review convergence.  Too easy?</a:t>
            </a:r>
          </a:p>
        </p:txBody>
      </p:sp>
      <p:cxnSp>
        <p:nvCxnSpPr>
          <p:cNvPr id="25" name="Connector: Elbow 24">
            <a:extLst>
              <a:ext uri="{FF2B5EF4-FFF2-40B4-BE49-F238E27FC236}">
                <a16:creationId xmlns:a16="http://schemas.microsoft.com/office/drawing/2014/main" id="{3E835654-D94C-4DBB-8193-0398FF9A0600}"/>
              </a:ext>
            </a:extLst>
          </p:cNvPr>
          <p:cNvCxnSpPr>
            <a:cxnSpLocks/>
            <a:stCxn id="11" idx="3"/>
            <a:endCxn id="20" idx="0"/>
          </p:cNvCxnSpPr>
          <p:nvPr/>
        </p:nvCxnSpPr>
        <p:spPr>
          <a:xfrm>
            <a:off x="9117105" y="2008092"/>
            <a:ext cx="385484" cy="92784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90F03254-962E-4BE9-868C-27281D594F23}"/>
              </a:ext>
            </a:extLst>
          </p:cNvPr>
          <p:cNvCxnSpPr>
            <a:cxnSpLocks/>
            <a:stCxn id="20" idx="1"/>
            <a:endCxn id="17" idx="3"/>
          </p:cNvCxnSpPr>
          <p:nvPr/>
        </p:nvCxnSpPr>
        <p:spPr>
          <a:xfrm rot="10800000">
            <a:off x="5974975" y="3579160"/>
            <a:ext cx="1905002" cy="7395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878A1C3-E8A4-4F0D-8FE2-C00A034F318A}"/>
              </a:ext>
            </a:extLst>
          </p:cNvPr>
          <p:cNvSpPr txBox="1"/>
          <p:nvPr/>
        </p:nvSpPr>
        <p:spPr>
          <a:xfrm>
            <a:off x="6927475" y="3330386"/>
            <a:ext cx="465192" cy="369332"/>
          </a:xfrm>
          <a:prstGeom prst="rect">
            <a:avLst/>
          </a:prstGeom>
          <a:noFill/>
        </p:spPr>
        <p:txBody>
          <a:bodyPr wrap="none" rtlCol="0">
            <a:spAutoFit/>
          </a:bodyPr>
          <a:lstStyle/>
          <a:p>
            <a:r>
              <a:rPr lang="en-US" dirty="0"/>
              <a:t>no</a:t>
            </a:r>
          </a:p>
        </p:txBody>
      </p:sp>
      <p:cxnSp>
        <p:nvCxnSpPr>
          <p:cNvPr id="29" name="Connector: Elbow 28">
            <a:extLst>
              <a:ext uri="{FF2B5EF4-FFF2-40B4-BE49-F238E27FC236}">
                <a16:creationId xmlns:a16="http://schemas.microsoft.com/office/drawing/2014/main" id="{4A6D829C-C2BA-44C7-89E3-15C354501E72}"/>
              </a:ext>
            </a:extLst>
          </p:cNvPr>
          <p:cNvCxnSpPr>
            <a:cxnSpLocks/>
            <a:stCxn id="20" idx="3"/>
            <a:endCxn id="47" idx="3"/>
          </p:cNvCxnSpPr>
          <p:nvPr/>
        </p:nvCxnSpPr>
        <p:spPr>
          <a:xfrm flipH="1">
            <a:off x="5974976" y="3653116"/>
            <a:ext cx="5150225" cy="1425393"/>
          </a:xfrm>
          <a:prstGeom prst="bentConnector3">
            <a:avLst>
              <a:gd name="adj1" fmla="val -4439"/>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47491D9-DFA3-4E6A-824E-CF373CE2194E}"/>
              </a:ext>
            </a:extLst>
          </p:cNvPr>
          <p:cNvSpPr txBox="1"/>
          <p:nvPr/>
        </p:nvSpPr>
        <p:spPr>
          <a:xfrm>
            <a:off x="6693535" y="5091955"/>
            <a:ext cx="542136" cy="369332"/>
          </a:xfrm>
          <a:prstGeom prst="rect">
            <a:avLst/>
          </a:prstGeom>
          <a:noFill/>
        </p:spPr>
        <p:txBody>
          <a:bodyPr wrap="none" rtlCol="0">
            <a:spAutoFit/>
          </a:bodyPr>
          <a:lstStyle/>
          <a:p>
            <a:r>
              <a:rPr lang="en-US" dirty="0"/>
              <a:t>yes</a:t>
            </a:r>
          </a:p>
        </p:txBody>
      </p:sp>
      <p:cxnSp>
        <p:nvCxnSpPr>
          <p:cNvPr id="34" name="Connector: Elbow 33">
            <a:extLst>
              <a:ext uri="{FF2B5EF4-FFF2-40B4-BE49-F238E27FC236}">
                <a16:creationId xmlns:a16="http://schemas.microsoft.com/office/drawing/2014/main" id="{109CAFD7-BDB8-4CC9-BDA5-56A96DC44C9A}"/>
              </a:ext>
            </a:extLst>
          </p:cNvPr>
          <p:cNvCxnSpPr>
            <a:cxnSpLocks/>
            <a:stCxn id="17" idx="1"/>
            <a:endCxn id="5" idx="1"/>
          </p:cNvCxnSpPr>
          <p:nvPr/>
        </p:nvCxnSpPr>
        <p:spPr>
          <a:xfrm rot="10800000">
            <a:off x="1066800" y="2008093"/>
            <a:ext cx="2909046" cy="1571067"/>
          </a:xfrm>
          <a:prstGeom prst="bentConnector3">
            <a:avLst>
              <a:gd name="adj1" fmla="val 107858"/>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5D482ACF-D6B0-4A75-AC6B-487B329974CD}"/>
              </a:ext>
            </a:extLst>
          </p:cNvPr>
          <p:cNvSpPr/>
          <p:nvPr/>
        </p:nvSpPr>
        <p:spPr>
          <a:xfrm>
            <a:off x="3975847" y="4771466"/>
            <a:ext cx="1999129" cy="614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Grow timestep</a:t>
            </a:r>
          </a:p>
        </p:txBody>
      </p:sp>
      <p:sp>
        <p:nvSpPr>
          <p:cNvPr id="52" name="Rectangle: Rounded Corners 51">
            <a:extLst>
              <a:ext uri="{FF2B5EF4-FFF2-40B4-BE49-F238E27FC236}">
                <a16:creationId xmlns:a16="http://schemas.microsoft.com/office/drawing/2014/main" id="{781251E5-6CB7-4738-8B53-DC598563B7F1}"/>
              </a:ext>
            </a:extLst>
          </p:cNvPr>
          <p:cNvSpPr/>
          <p:nvPr/>
        </p:nvSpPr>
        <p:spPr>
          <a:xfrm>
            <a:off x="3975847" y="4029632"/>
            <a:ext cx="1999129" cy="614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Hold timestep</a:t>
            </a:r>
          </a:p>
        </p:txBody>
      </p:sp>
      <p:cxnSp>
        <p:nvCxnSpPr>
          <p:cNvPr id="56" name="Connector: Elbow 55">
            <a:extLst>
              <a:ext uri="{FF2B5EF4-FFF2-40B4-BE49-F238E27FC236}">
                <a16:creationId xmlns:a16="http://schemas.microsoft.com/office/drawing/2014/main" id="{C2BC921D-94BE-4F78-B4EB-4E178F4BCDAD}"/>
              </a:ext>
            </a:extLst>
          </p:cNvPr>
          <p:cNvCxnSpPr>
            <a:cxnSpLocks/>
            <a:stCxn id="20" idx="2"/>
            <a:endCxn id="52" idx="3"/>
          </p:cNvCxnSpPr>
          <p:nvPr/>
        </p:nvCxnSpPr>
        <p:spPr>
          <a:xfrm rot="5400000" flipH="1">
            <a:off x="7721974" y="2589678"/>
            <a:ext cx="33617" cy="3527613"/>
          </a:xfrm>
          <a:prstGeom prst="bentConnector4">
            <a:avLst>
              <a:gd name="adj1" fmla="val -680013"/>
              <a:gd name="adj2" fmla="val 7299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114145EA-0B6D-4D9D-9B92-EA1CD67AF5B2}"/>
              </a:ext>
            </a:extLst>
          </p:cNvPr>
          <p:cNvCxnSpPr>
            <a:stCxn id="52" idx="1"/>
            <a:endCxn id="5" idx="1"/>
          </p:cNvCxnSpPr>
          <p:nvPr/>
        </p:nvCxnSpPr>
        <p:spPr>
          <a:xfrm rot="10800000">
            <a:off x="1066801" y="2008093"/>
            <a:ext cx="2909047" cy="2328583"/>
          </a:xfrm>
          <a:prstGeom prst="bentConnector3">
            <a:avLst>
              <a:gd name="adj1" fmla="val 10785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CE55BC47-5385-45D5-AA1F-876270E19783}"/>
              </a:ext>
            </a:extLst>
          </p:cNvPr>
          <p:cNvCxnSpPr>
            <a:cxnSpLocks/>
            <a:stCxn id="47" idx="1"/>
            <a:endCxn id="5" idx="1"/>
          </p:cNvCxnSpPr>
          <p:nvPr/>
        </p:nvCxnSpPr>
        <p:spPr>
          <a:xfrm rot="10800000">
            <a:off x="1066801" y="2008093"/>
            <a:ext cx="2909047" cy="3070417"/>
          </a:xfrm>
          <a:prstGeom prst="bentConnector3">
            <a:avLst>
              <a:gd name="adj1" fmla="val 107858"/>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65DB950-AEA6-4473-8C2C-F231CE4C4AA8}"/>
              </a:ext>
            </a:extLst>
          </p:cNvPr>
          <p:cNvSpPr txBox="1"/>
          <p:nvPr/>
        </p:nvSpPr>
        <p:spPr>
          <a:xfrm>
            <a:off x="7117838" y="4249735"/>
            <a:ext cx="1136850" cy="369332"/>
          </a:xfrm>
          <a:prstGeom prst="rect">
            <a:avLst/>
          </a:prstGeom>
          <a:noFill/>
        </p:spPr>
        <p:txBody>
          <a:bodyPr wrap="none" rtlCol="0">
            <a:spAutoFit/>
          </a:bodyPr>
          <a:lstStyle/>
          <a:p>
            <a:r>
              <a:rPr lang="en-US" dirty="0"/>
              <a:t>just right</a:t>
            </a:r>
          </a:p>
        </p:txBody>
      </p:sp>
      <p:sp>
        <p:nvSpPr>
          <p:cNvPr id="65" name="TextBox 64">
            <a:extLst>
              <a:ext uri="{FF2B5EF4-FFF2-40B4-BE49-F238E27FC236}">
                <a16:creationId xmlns:a16="http://schemas.microsoft.com/office/drawing/2014/main" id="{F2BFF73B-1574-4818-83BF-4DC3EF617352}"/>
              </a:ext>
            </a:extLst>
          </p:cNvPr>
          <p:cNvSpPr txBox="1"/>
          <p:nvPr/>
        </p:nvSpPr>
        <p:spPr>
          <a:xfrm>
            <a:off x="762000" y="5682671"/>
            <a:ext cx="10676965" cy="646331"/>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r>
              <a:rPr lang="en-US" dirty="0"/>
              <a:t>The “</a:t>
            </a:r>
            <a:r>
              <a:rPr lang="en-US" dirty="0">
                <a:latin typeface="Courier New" panose="02070309020205020404" pitchFamily="49" charset="0"/>
                <a:cs typeface="Courier New" panose="02070309020205020404" pitchFamily="49" charset="0"/>
              </a:rPr>
              <a:t>begin adaptive time stepping</a:t>
            </a:r>
            <a:r>
              <a:rPr lang="en-US" dirty="0"/>
              <a:t>” command block allows advanced configuration of the time step growth strategy.  </a:t>
            </a:r>
            <a:r>
              <a:rPr lang="en-US" b="1" dirty="0"/>
              <a:t>A simple cutback strategy is often very effective.</a:t>
            </a:r>
          </a:p>
        </p:txBody>
      </p:sp>
    </p:spTree>
    <p:extLst>
      <p:ext uri="{BB962C8B-B14F-4D97-AF65-F5344CB8AC3E}">
        <p14:creationId xmlns:p14="http://schemas.microsoft.com/office/powerpoint/2010/main" val="45553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C4C5F-DF16-4C0A-9962-BF543E1C485A}"/>
              </a:ext>
            </a:extLst>
          </p:cNvPr>
          <p:cNvSpPr>
            <a:spLocks noGrp="1"/>
          </p:cNvSpPr>
          <p:nvPr>
            <p:ph type="title"/>
          </p:nvPr>
        </p:nvSpPr>
        <p:spPr/>
        <p:txBody>
          <a:bodyPr/>
          <a:lstStyle/>
          <a:p>
            <a:r>
              <a:rPr lang="en-US" dirty="0"/>
              <a:t>Adaptive time stepping options</a:t>
            </a:r>
          </a:p>
        </p:txBody>
      </p:sp>
      <p:sp>
        <p:nvSpPr>
          <p:cNvPr id="4" name="Slide Number Placeholder 3">
            <a:extLst>
              <a:ext uri="{FF2B5EF4-FFF2-40B4-BE49-F238E27FC236}">
                <a16:creationId xmlns:a16="http://schemas.microsoft.com/office/drawing/2014/main" id="{2D9329F4-A0F1-445B-86DC-5CE4D884A989}"/>
              </a:ext>
            </a:extLst>
          </p:cNvPr>
          <p:cNvSpPr>
            <a:spLocks noGrp="1"/>
          </p:cNvSpPr>
          <p:nvPr>
            <p:ph type="sldNum" sz="quarter" idx="4"/>
          </p:nvPr>
        </p:nvSpPr>
        <p:spPr/>
        <p:txBody>
          <a:bodyPr/>
          <a:lstStyle/>
          <a:p>
            <a:pPr algn="ctr"/>
            <a:fld id="{F6B149FD-26F7-3645-B4E7-BA8B8CC5EEA8}" type="slidenum">
              <a:rPr lang="en-US" smtClean="0"/>
              <a:pPr algn="ctr"/>
              <a:t>73</a:t>
            </a:fld>
            <a:endParaRPr lang="en-US" dirty="0"/>
          </a:p>
        </p:txBody>
      </p:sp>
      <p:grpSp>
        <p:nvGrpSpPr>
          <p:cNvPr id="9" name="Group 8">
            <a:extLst>
              <a:ext uri="{FF2B5EF4-FFF2-40B4-BE49-F238E27FC236}">
                <a16:creationId xmlns:a16="http://schemas.microsoft.com/office/drawing/2014/main" id="{2AB30D2C-80C8-4520-960B-117FD3C811E3}"/>
              </a:ext>
            </a:extLst>
          </p:cNvPr>
          <p:cNvGrpSpPr/>
          <p:nvPr/>
        </p:nvGrpSpPr>
        <p:grpSpPr>
          <a:xfrm>
            <a:off x="5589557" y="1402974"/>
            <a:ext cx="5807680" cy="4320990"/>
            <a:chOff x="5930216" y="1402974"/>
            <a:chExt cx="5807680" cy="4320990"/>
          </a:xfrm>
        </p:grpSpPr>
        <p:pic>
          <p:nvPicPr>
            <p:cNvPr id="6" name="Picture 5">
              <a:extLst>
                <a:ext uri="{FF2B5EF4-FFF2-40B4-BE49-F238E27FC236}">
                  <a16:creationId xmlns:a16="http://schemas.microsoft.com/office/drawing/2014/main" id="{8A3C6835-A675-45CB-8499-59AA6ECBD511}"/>
                </a:ext>
              </a:extLst>
            </p:cNvPr>
            <p:cNvPicPr>
              <a:picLocks noChangeAspect="1"/>
            </p:cNvPicPr>
            <p:nvPr/>
          </p:nvPicPr>
          <p:blipFill>
            <a:blip r:embed="rId2"/>
            <a:stretch>
              <a:fillRect/>
            </a:stretch>
          </p:blipFill>
          <p:spPr>
            <a:xfrm>
              <a:off x="5930216" y="1447799"/>
              <a:ext cx="5807680" cy="42761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a:extLst>
                <a:ext uri="{FF2B5EF4-FFF2-40B4-BE49-F238E27FC236}">
                  <a16:creationId xmlns:a16="http://schemas.microsoft.com/office/drawing/2014/main" id="{70012BB1-A9CE-412F-B09C-34618A9722C3}"/>
                </a:ext>
              </a:extLst>
            </p:cNvPr>
            <p:cNvSpPr txBox="1"/>
            <p:nvPr/>
          </p:nvSpPr>
          <p:spPr>
            <a:xfrm>
              <a:off x="10088390" y="1402974"/>
              <a:ext cx="1649506" cy="276999"/>
            </a:xfrm>
            <a:prstGeom prst="rect">
              <a:avLst/>
            </a:prstGeom>
            <a:noFill/>
          </p:spPr>
          <p:txBody>
            <a:bodyPr wrap="square">
              <a:spAutoFit/>
            </a:bodyPr>
            <a:lstStyle/>
            <a:p>
              <a:pPr algn="r"/>
              <a:r>
                <a:rPr lang="en-US" sz="1200" i="1" dirty="0"/>
                <a:t>(5.14 Manual)</a:t>
              </a:r>
            </a:p>
          </p:txBody>
        </p:sp>
      </p:grpSp>
      <p:sp>
        <p:nvSpPr>
          <p:cNvPr id="10" name="TextBox 9">
            <a:extLst>
              <a:ext uri="{FF2B5EF4-FFF2-40B4-BE49-F238E27FC236}">
                <a16:creationId xmlns:a16="http://schemas.microsoft.com/office/drawing/2014/main" id="{EABC4602-91D8-44B8-A7DB-0A73419ACE0D}"/>
              </a:ext>
            </a:extLst>
          </p:cNvPr>
          <p:cNvSpPr txBox="1"/>
          <p:nvPr/>
        </p:nvSpPr>
        <p:spPr>
          <a:xfrm>
            <a:off x="762000" y="1447799"/>
            <a:ext cx="4576541" cy="218521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b="1" dirty="0"/>
              <a:t>More advanced usage </a:t>
            </a:r>
            <a:r>
              <a:rPr lang="en-US" dirty="0"/>
              <a:t>of adaptive time stepping is possible (but will not be discussed at this time)</a:t>
            </a:r>
            <a:endParaRPr lang="en-US" b="1" dirty="0"/>
          </a:p>
          <a:p>
            <a:pPr marL="285750" indent="-285750">
              <a:spcAft>
                <a:spcPts val="600"/>
              </a:spcAft>
              <a:buFont typeface="Arial" panose="020B0604020202020204" pitchFamily="34" charset="0"/>
              <a:buChar char="•"/>
            </a:pPr>
            <a:r>
              <a:rPr lang="en-US" b="1" dirty="0"/>
              <a:t>Recommended reading</a:t>
            </a:r>
            <a:r>
              <a:rPr lang="en-US" dirty="0"/>
              <a:t> for adaptive time stepping is section 4.10.2 of the user manual</a:t>
            </a:r>
          </a:p>
          <a:p>
            <a:pPr marL="285750" indent="-285750">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166858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D4CCE-C43B-4C64-9DD6-E30272D345D0}"/>
              </a:ext>
            </a:extLst>
          </p:cNvPr>
          <p:cNvSpPr>
            <a:spLocks noGrp="1"/>
          </p:cNvSpPr>
          <p:nvPr>
            <p:ph type="title"/>
          </p:nvPr>
        </p:nvSpPr>
        <p:spPr/>
        <p:txBody>
          <a:bodyPr/>
          <a:lstStyle/>
          <a:p>
            <a:r>
              <a:rPr lang="en-US" dirty="0"/>
              <a:t>Example 08: Adaptive time stepping to the rescue</a:t>
            </a:r>
          </a:p>
        </p:txBody>
      </p:sp>
      <p:sp>
        <p:nvSpPr>
          <p:cNvPr id="4" name="Slide Number Placeholder 3">
            <a:extLst>
              <a:ext uri="{FF2B5EF4-FFF2-40B4-BE49-F238E27FC236}">
                <a16:creationId xmlns:a16="http://schemas.microsoft.com/office/drawing/2014/main" id="{3B686BE1-D086-487F-905E-1BE738E21607}"/>
              </a:ext>
            </a:extLst>
          </p:cNvPr>
          <p:cNvSpPr>
            <a:spLocks noGrp="1"/>
          </p:cNvSpPr>
          <p:nvPr>
            <p:ph type="sldNum" sz="quarter" idx="4"/>
          </p:nvPr>
        </p:nvSpPr>
        <p:spPr/>
        <p:txBody>
          <a:bodyPr/>
          <a:lstStyle/>
          <a:p>
            <a:pPr algn="ctr"/>
            <a:fld id="{F6B149FD-26F7-3645-B4E7-BA8B8CC5EEA8}" type="slidenum">
              <a:rPr lang="en-US" smtClean="0"/>
              <a:pPr algn="ctr"/>
              <a:t>74</a:t>
            </a:fld>
            <a:endParaRPr lang="en-US" dirty="0"/>
          </a:p>
        </p:txBody>
      </p:sp>
      <p:pic>
        <p:nvPicPr>
          <p:cNvPr id="1026" name="Picture 2" descr="40,100+ Soda Can Stock Photos, Pictures &amp; Royalty-Free Images - iStock |  Soda, Can, Beer can">
            <a:extLst>
              <a:ext uri="{FF2B5EF4-FFF2-40B4-BE49-F238E27FC236}">
                <a16:creationId xmlns:a16="http://schemas.microsoft.com/office/drawing/2014/main" id="{9C42F6CA-7B72-4DCC-8C01-722E6F208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4738" y="972640"/>
            <a:ext cx="3225185" cy="508295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5BFBB7A9-0A42-488D-8F64-DDA143BC7E91}"/>
              </a:ext>
            </a:extLst>
          </p:cNvPr>
          <p:cNvSpPr txBox="1"/>
          <p:nvPr/>
        </p:nvSpPr>
        <p:spPr>
          <a:xfrm>
            <a:off x="3809663" y="998663"/>
            <a:ext cx="1952835" cy="646331"/>
          </a:xfrm>
          <a:prstGeom prst="rect">
            <a:avLst/>
          </a:prstGeom>
          <a:noFill/>
        </p:spPr>
        <p:txBody>
          <a:bodyPr wrap="square" rtlCol="0">
            <a:spAutoFit/>
          </a:bodyPr>
          <a:lstStyle/>
          <a:p>
            <a:r>
              <a:rPr lang="en-US" dirty="0"/>
              <a:t>Prescribed axial displacement</a:t>
            </a:r>
          </a:p>
        </p:txBody>
      </p:sp>
      <p:grpSp>
        <p:nvGrpSpPr>
          <p:cNvPr id="46" name="Group 45">
            <a:extLst>
              <a:ext uri="{FF2B5EF4-FFF2-40B4-BE49-F238E27FC236}">
                <a16:creationId xmlns:a16="http://schemas.microsoft.com/office/drawing/2014/main" id="{95045969-C184-4B3D-87E4-F5569B1DDB07}"/>
              </a:ext>
            </a:extLst>
          </p:cNvPr>
          <p:cNvGrpSpPr/>
          <p:nvPr/>
        </p:nvGrpSpPr>
        <p:grpSpPr>
          <a:xfrm>
            <a:off x="5401149" y="1196758"/>
            <a:ext cx="3150753" cy="5043787"/>
            <a:chOff x="3012557" y="1504902"/>
            <a:chExt cx="3150753" cy="5043787"/>
          </a:xfrm>
        </p:grpSpPr>
        <p:grpSp>
          <p:nvGrpSpPr>
            <p:cNvPr id="25" name="Group 24">
              <a:extLst>
                <a:ext uri="{FF2B5EF4-FFF2-40B4-BE49-F238E27FC236}">
                  <a16:creationId xmlns:a16="http://schemas.microsoft.com/office/drawing/2014/main" id="{ADEC3FD1-8DB5-44EA-B3CD-D1FE34F986CA}"/>
                </a:ext>
              </a:extLst>
            </p:cNvPr>
            <p:cNvGrpSpPr/>
            <p:nvPr/>
          </p:nvGrpSpPr>
          <p:grpSpPr>
            <a:xfrm>
              <a:off x="3012557" y="1504902"/>
              <a:ext cx="2213280" cy="4547382"/>
              <a:chOff x="3678708" y="1469042"/>
              <a:chExt cx="2213280" cy="4547382"/>
            </a:xfrm>
          </p:grpSpPr>
          <p:grpSp>
            <p:nvGrpSpPr>
              <p:cNvPr id="15" name="Group 14">
                <a:extLst>
                  <a:ext uri="{FF2B5EF4-FFF2-40B4-BE49-F238E27FC236}">
                    <a16:creationId xmlns:a16="http://schemas.microsoft.com/office/drawing/2014/main" id="{83CCB05B-A45A-428F-87E6-5861DFCAE4AA}"/>
                  </a:ext>
                </a:extLst>
              </p:cNvPr>
              <p:cNvGrpSpPr/>
              <p:nvPr/>
            </p:nvGrpSpPr>
            <p:grpSpPr>
              <a:xfrm>
                <a:off x="3678708" y="1469042"/>
                <a:ext cx="2213280" cy="4421907"/>
                <a:chOff x="3678708" y="1469042"/>
                <a:chExt cx="2213280" cy="4421907"/>
              </a:xfrm>
            </p:grpSpPr>
            <p:pic>
              <p:nvPicPr>
                <p:cNvPr id="6" name="Picture 5">
                  <a:extLst>
                    <a:ext uri="{FF2B5EF4-FFF2-40B4-BE49-F238E27FC236}">
                      <a16:creationId xmlns:a16="http://schemas.microsoft.com/office/drawing/2014/main" id="{2C403C4F-B356-4CBC-B43A-A62875586ABB}"/>
                    </a:ext>
                  </a:extLst>
                </p:cNvPr>
                <p:cNvPicPr>
                  <a:picLocks noChangeAspect="1"/>
                </p:cNvPicPr>
                <p:nvPr/>
              </p:nvPicPr>
              <p:blipFill>
                <a:blip r:embed="rId3"/>
                <a:stretch>
                  <a:fillRect/>
                </a:stretch>
              </p:blipFill>
              <p:spPr>
                <a:xfrm>
                  <a:off x="3678708" y="1729020"/>
                  <a:ext cx="2213280" cy="4161929"/>
                </a:xfrm>
                <a:prstGeom prst="rect">
                  <a:avLst/>
                </a:prstGeom>
              </p:spPr>
            </p:pic>
            <p:grpSp>
              <p:nvGrpSpPr>
                <p:cNvPr id="13" name="Group 12">
                  <a:extLst>
                    <a:ext uri="{FF2B5EF4-FFF2-40B4-BE49-F238E27FC236}">
                      <a16:creationId xmlns:a16="http://schemas.microsoft.com/office/drawing/2014/main" id="{29F16285-2310-4B23-A748-8203A78DB37A}"/>
                    </a:ext>
                  </a:extLst>
                </p:cNvPr>
                <p:cNvGrpSpPr/>
                <p:nvPr/>
              </p:nvGrpSpPr>
              <p:grpSpPr>
                <a:xfrm>
                  <a:off x="3818964" y="1469042"/>
                  <a:ext cx="1880783" cy="610770"/>
                  <a:chOff x="3818964" y="1469042"/>
                  <a:chExt cx="1880783" cy="610770"/>
                </a:xfrm>
              </p:grpSpPr>
              <p:cxnSp>
                <p:nvCxnSpPr>
                  <p:cNvPr id="8" name="Straight Arrow Connector 7">
                    <a:extLst>
                      <a:ext uri="{FF2B5EF4-FFF2-40B4-BE49-F238E27FC236}">
                        <a16:creationId xmlns:a16="http://schemas.microsoft.com/office/drawing/2014/main" id="{56E0B879-4E92-4BE4-B947-5B633268960D}"/>
                      </a:ext>
                    </a:extLst>
                  </p:cNvPr>
                  <p:cNvCxnSpPr/>
                  <p:nvPr/>
                </p:nvCxnSpPr>
                <p:spPr>
                  <a:xfrm>
                    <a:off x="3818964" y="1631576"/>
                    <a:ext cx="0" cy="448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705CADB-AD0F-4BA4-8EAF-7901759785DB}"/>
                      </a:ext>
                    </a:extLst>
                  </p:cNvPr>
                  <p:cNvCxnSpPr/>
                  <p:nvPr/>
                </p:nvCxnSpPr>
                <p:spPr>
                  <a:xfrm>
                    <a:off x="4312023" y="1504902"/>
                    <a:ext cx="0" cy="448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EF700E1-89CE-4717-B705-412D87419630}"/>
                      </a:ext>
                    </a:extLst>
                  </p:cNvPr>
                  <p:cNvCxnSpPr/>
                  <p:nvPr/>
                </p:nvCxnSpPr>
                <p:spPr>
                  <a:xfrm>
                    <a:off x="4776382" y="1469042"/>
                    <a:ext cx="0" cy="448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71E1798-A0AF-4C39-8B5A-9F91EEACB366}"/>
                      </a:ext>
                    </a:extLst>
                  </p:cNvPr>
                  <p:cNvCxnSpPr>
                    <a:cxnSpLocks/>
                  </p:cNvCxnSpPr>
                  <p:nvPr/>
                </p:nvCxnSpPr>
                <p:spPr>
                  <a:xfrm>
                    <a:off x="5242547" y="1504902"/>
                    <a:ext cx="0" cy="448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0081D23-ED7A-41E4-A345-A98AB4A25D71}"/>
                      </a:ext>
                    </a:extLst>
                  </p:cNvPr>
                  <p:cNvCxnSpPr>
                    <a:cxnSpLocks/>
                  </p:cNvCxnSpPr>
                  <p:nvPr/>
                </p:nvCxnSpPr>
                <p:spPr>
                  <a:xfrm>
                    <a:off x="5699747" y="1603514"/>
                    <a:ext cx="0" cy="448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nvGrpSpPr>
              <p:cNvPr id="24" name="Group 23">
                <a:extLst>
                  <a:ext uri="{FF2B5EF4-FFF2-40B4-BE49-F238E27FC236}">
                    <a16:creationId xmlns:a16="http://schemas.microsoft.com/office/drawing/2014/main" id="{348A573E-FDDB-4686-9983-0007E4B289EC}"/>
                  </a:ext>
                </a:extLst>
              </p:cNvPr>
              <p:cNvGrpSpPr/>
              <p:nvPr/>
            </p:nvGrpSpPr>
            <p:grpSpPr>
              <a:xfrm>
                <a:off x="3678708" y="5531224"/>
                <a:ext cx="1789296" cy="485200"/>
                <a:chOff x="3678708" y="5531224"/>
                <a:chExt cx="1789296" cy="485200"/>
              </a:xfrm>
            </p:grpSpPr>
            <p:cxnSp>
              <p:nvCxnSpPr>
                <p:cNvPr id="17" name="Straight Connector 16">
                  <a:extLst>
                    <a:ext uri="{FF2B5EF4-FFF2-40B4-BE49-F238E27FC236}">
                      <a16:creationId xmlns:a16="http://schemas.microsoft.com/office/drawing/2014/main" id="{0FFA7DD1-EA3E-4040-82DD-2B9CEED166C2}"/>
                    </a:ext>
                  </a:extLst>
                </p:cNvPr>
                <p:cNvCxnSpPr/>
                <p:nvPr/>
              </p:nvCxnSpPr>
              <p:spPr>
                <a:xfrm flipH="1">
                  <a:off x="3678708" y="5531224"/>
                  <a:ext cx="274727" cy="1882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6EDF6D-7B59-41FD-B123-9CAE39106A5E}"/>
                    </a:ext>
                  </a:extLst>
                </p:cNvPr>
                <p:cNvCxnSpPr/>
                <p:nvPr/>
              </p:nvCxnSpPr>
              <p:spPr>
                <a:xfrm flipH="1">
                  <a:off x="3847732" y="5683624"/>
                  <a:ext cx="274727" cy="1882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2793CA-C9C1-4AD4-9C3C-1446F8DC5245}"/>
                    </a:ext>
                  </a:extLst>
                </p:cNvPr>
                <p:cNvCxnSpPr/>
                <p:nvPr/>
              </p:nvCxnSpPr>
              <p:spPr>
                <a:xfrm flipH="1">
                  <a:off x="4107708" y="5782236"/>
                  <a:ext cx="274727" cy="1882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0D50275-8E54-4C32-B0A0-D05A0402EC00}"/>
                    </a:ext>
                  </a:extLst>
                </p:cNvPr>
                <p:cNvCxnSpPr/>
                <p:nvPr/>
              </p:nvCxnSpPr>
              <p:spPr>
                <a:xfrm flipH="1">
                  <a:off x="4436945" y="5828166"/>
                  <a:ext cx="274727" cy="1882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C151243-762E-45F8-8675-B7B455C5EB12}"/>
                    </a:ext>
                  </a:extLst>
                </p:cNvPr>
                <p:cNvCxnSpPr/>
                <p:nvPr/>
              </p:nvCxnSpPr>
              <p:spPr>
                <a:xfrm flipH="1">
                  <a:off x="4831392" y="5792308"/>
                  <a:ext cx="274727" cy="1882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D1280F-1693-46DB-B7F7-1F3F3A61D629}"/>
                    </a:ext>
                  </a:extLst>
                </p:cNvPr>
                <p:cNvCxnSpPr>
                  <a:cxnSpLocks/>
                </p:cNvCxnSpPr>
                <p:nvPr/>
              </p:nvCxnSpPr>
              <p:spPr>
                <a:xfrm flipH="1">
                  <a:off x="5118262" y="5683624"/>
                  <a:ext cx="349742" cy="261083"/>
                </a:xfrm>
                <a:prstGeom prst="line">
                  <a:avLst/>
                </a:prstGeom>
              </p:spPr>
              <p:style>
                <a:lnRef idx="1">
                  <a:schemeClr val="accent1"/>
                </a:lnRef>
                <a:fillRef idx="0">
                  <a:schemeClr val="accent1"/>
                </a:fillRef>
                <a:effectRef idx="0">
                  <a:schemeClr val="accent1"/>
                </a:effectRef>
                <a:fontRef idx="minor">
                  <a:schemeClr val="tx1"/>
                </a:fontRef>
              </p:style>
            </p:cxnSp>
          </p:grpSp>
        </p:grpSp>
        <p:cxnSp>
          <p:nvCxnSpPr>
            <p:cNvPr id="29" name="Straight Arrow Connector 28">
              <a:extLst>
                <a:ext uri="{FF2B5EF4-FFF2-40B4-BE49-F238E27FC236}">
                  <a16:creationId xmlns:a16="http://schemas.microsoft.com/office/drawing/2014/main" id="{68E42FA1-3CE7-4063-B8C9-2465DE0BDCEA}"/>
                </a:ext>
              </a:extLst>
            </p:cNvPr>
            <p:cNvCxnSpPr>
              <a:cxnSpLocks/>
            </p:cNvCxnSpPr>
            <p:nvPr/>
          </p:nvCxnSpPr>
          <p:spPr>
            <a:xfrm>
              <a:off x="5334000" y="2115672"/>
              <a:ext cx="0" cy="3467736"/>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6A634B98-D7E7-43D9-8F44-D42CFC83172B}"/>
                </a:ext>
              </a:extLst>
            </p:cNvPr>
            <p:cNvCxnSpPr/>
            <p:nvPr/>
          </p:nvCxnSpPr>
          <p:spPr>
            <a:xfrm>
              <a:off x="5118847" y="2115672"/>
              <a:ext cx="385482" cy="0"/>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02CEADB3-C11F-4AD3-9CCC-93310EF8DFB2}"/>
                </a:ext>
              </a:extLst>
            </p:cNvPr>
            <p:cNvCxnSpPr>
              <a:cxnSpLocks/>
            </p:cNvCxnSpPr>
            <p:nvPr/>
          </p:nvCxnSpPr>
          <p:spPr>
            <a:xfrm>
              <a:off x="5011271" y="5611907"/>
              <a:ext cx="493058" cy="0"/>
            </a:xfrm>
            <a:prstGeom prst="line">
              <a:avLst/>
            </a:prstGeom>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14786B86-C357-4B85-8ABF-1A51DBB5500A}"/>
                </a:ext>
              </a:extLst>
            </p:cNvPr>
            <p:cNvSpPr txBox="1"/>
            <p:nvPr/>
          </p:nvSpPr>
          <p:spPr>
            <a:xfrm>
              <a:off x="5396753" y="3783106"/>
              <a:ext cx="766557" cy="369332"/>
            </a:xfrm>
            <a:prstGeom prst="rect">
              <a:avLst/>
            </a:prstGeom>
            <a:noFill/>
          </p:spPr>
          <p:txBody>
            <a:bodyPr wrap="none" rtlCol="0">
              <a:spAutoFit/>
            </a:bodyPr>
            <a:lstStyle/>
            <a:p>
              <a:r>
                <a:rPr lang="en-US" dirty="0"/>
                <a:t>4.8 in</a:t>
              </a:r>
            </a:p>
          </p:txBody>
        </p:sp>
        <p:cxnSp>
          <p:nvCxnSpPr>
            <p:cNvPr id="37" name="Straight Arrow Connector 36">
              <a:extLst>
                <a:ext uri="{FF2B5EF4-FFF2-40B4-BE49-F238E27FC236}">
                  <a16:creationId xmlns:a16="http://schemas.microsoft.com/office/drawing/2014/main" id="{EE138194-2AEE-4D92-9108-C5873263356E}"/>
                </a:ext>
              </a:extLst>
            </p:cNvPr>
            <p:cNvCxnSpPr>
              <a:cxnSpLocks/>
            </p:cNvCxnSpPr>
            <p:nvPr/>
          </p:nvCxnSpPr>
          <p:spPr>
            <a:xfrm flipH="1">
              <a:off x="3235219" y="6347012"/>
              <a:ext cx="1683007"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916B9C58-2306-447E-8E7B-78DA84E88F48}"/>
                </a:ext>
              </a:extLst>
            </p:cNvPr>
            <p:cNvCxnSpPr>
              <a:cxnSpLocks/>
            </p:cNvCxnSpPr>
            <p:nvPr/>
          </p:nvCxnSpPr>
          <p:spPr>
            <a:xfrm flipV="1">
              <a:off x="4918226" y="5611907"/>
              <a:ext cx="0" cy="824722"/>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AB03125F-1403-4324-94AD-A292EC4D58AB}"/>
                </a:ext>
              </a:extLst>
            </p:cNvPr>
            <p:cNvCxnSpPr>
              <a:cxnSpLocks/>
            </p:cNvCxnSpPr>
            <p:nvPr/>
          </p:nvCxnSpPr>
          <p:spPr>
            <a:xfrm flipH="1" flipV="1">
              <a:off x="3235219" y="5494245"/>
              <a:ext cx="8093" cy="1054444"/>
            </a:xfrm>
            <a:prstGeom prst="line">
              <a:avLst/>
            </a:prstGeom>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C61660B8-A225-41B5-87C2-C0B546BB8922}"/>
                </a:ext>
              </a:extLst>
            </p:cNvPr>
            <p:cNvSpPr txBox="1"/>
            <p:nvPr/>
          </p:nvSpPr>
          <p:spPr>
            <a:xfrm>
              <a:off x="3799844" y="6061588"/>
              <a:ext cx="766557" cy="369332"/>
            </a:xfrm>
            <a:prstGeom prst="rect">
              <a:avLst/>
            </a:prstGeom>
            <a:noFill/>
          </p:spPr>
          <p:txBody>
            <a:bodyPr wrap="none" rtlCol="0">
              <a:spAutoFit/>
            </a:bodyPr>
            <a:lstStyle/>
            <a:p>
              <a:r>
                <a:rPr lang="en-US" dirty="0"/>
                <a:t>2.6 in</a:t>
              </a:r>
            </a:p>
          </p:txBody>
        </p:sp>
      </p:grpSp>
      <p:sp>
        <p:nvSpPr>
          <p:cNvPr id="49" name="TextBox 48">
            <a:extLst>
              <a:ext uri="{FF2B5EF4-FFF2-40B4-BE49-F238E27FC236}">
                <a16:creationId xmlns:a16="http://schemas.microsoft.com/office/drawing/2014/main" id="{A2FB7FAE-B995-49DB-B7AD-51FC04C87814}"/>
              </a:ext>
            </a:extLst>
          </p:cNvPr>
          <p:cNvSpPr txBox="1"/>
          <p:nvPr/>
        </p:nvSpPr>
        <p:spPr>
          <a:xfrm>
            <a:off x="792077" y="2920964"/>
            <a:ext cx="3953772" cy="1477328"/>
          </a:xfrm>
          <a:prstGeom prst="rect">
            <a:avLst/>
          </a:prstGeom>
          <a:noFill/>
        </p:spPr>
        <p:txBody>
          <a:bodyPr wrap="square" rtlCol="0">
            <a:spAutoFit/>
          </a:bodyPr>
          <a:lstStyle/>
          <a:p>
            <a:r>
              <a:rPr lang="en-US" dirty="0"/>
              <a:t>Given this notional “soda/pop/coke/beer” can, determine the load-displacement relationship for the given axial deformation.</a:t>
            </a:r>
          </a:p>
        </p:txBody>
      </p:sp>
    </p:spTree>
    <p:extLst>
      <p:ext uri="{BB962C8B-B14F-4D97-AF65-F5344CB8AC3E}">
        <p14:creationId xmlns:p14="http://schemas.microsoft.com/office/powerpoint/2010/main" val="251470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6C480A-75E6-4F8A-8925-0051562AFC40}"/>
              </a:ext>
            </a:extLst>
          </p:cNvPr>
          <p:cNvPicPr>
            <a:picLocks noChangeAspect="1"/>
          </p:cNvPicPr>
          <p:nvPr/>
        </p:nvPicPr>
        <p:blipFill>
          <a:blip r:embed="rId2" cstate="print">
            <a:alphaModFix amt="10000"/>
            <a:extLst>
              <a:ext uri="{28A0092B-C50C-407E-A947-70E740481C1C}">
                <a14:useLocalDpi xmlns:a14="http://schemas.microsoft.com/office/drawing/2010/main" val="0"/>
              </a:ext>
            </a:extLst>
          </a:blip>
          <a:stretch>
            <a:fillRect/>
          </a:stretch>
        </p:blipFill>
        <p:spPr>
          <a:xfrm>
            <a:off x="3182726" y="595451"/>
            <a:ext cx="5450030" cy="5861211"/>
          </a:xfrm>
          <a:prstGeom prst="rect">
            <a:avLst/>
          </a:prstGeom>
        </p:spPr>
      </p:pic>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Example 08: Adaptive time stepping to the rescue</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75</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678426" y="1283273"/>
            <a:ext cx="10815483" cy="5173388"/>
            <a:chOff x="575953" y="1253529"/>
            <a:chExt cx="5883215" cy="3560984"/>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9"/>
              <a:ext cx="5883215" cy="3239624"/>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a:spcAft>
                  <a:spcPts val="1200"/>
                </a:spcAft>
              </a:pPr>
              <a:endParaRPr lang="en-US" dirty="0"/>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t>Ex08: Use adaptive time stepping to get through a hard solve</a:t>
              </a:r>
            </a:p>
          </p:txBody>
        </p:sp>
      </p:grpSp>
      <p:sp>
        <p:nvSpPr>
          <p:cNvPr id="5" name="TextBox 4">
            <a:extLst>
              <a:ext uri="{FF2B5EF4-FFF2-40B4-BE49-F238E27FC236}">
                <a16:creationId xmlns:a16="http://schemas.microsoft.com/office/drawing/2014/main" id="{408D0970-7F33-4A60-9138-D6986BEC8078}"/>
              </a:ext>
            </a:extLst>
          </p:cNvPr>
          <p:cNvSpPr txBox="1"/>
          <p:nvPr/>
        </p:nvSpPr>
        <p:spPr>
          <a:xfrm>
            <a:off x="678425" y="1750143"/>
            <a:ext cx="7424419" cy="4122609"/>
          </a:xfrm>
          <a:prstGeom prst="rect">
            <a:avLst/>
          </a:prstGeom>
          <a:noFill/>
        </p:spPr>
        <p:txBody>
          <a:bodyPr wrap="square" rtlCol="0">
            <a:noAutofit/>
          </a:bodyPr>
          <a:lstStyle/>
          <a:p>
            <a:r>
              <a:rPr lang="en-US" sz="1400" dirty="0"/>
              <a:t>File: </a:t>
            </a:r>
            <a:r>
              <a:rPr lang="en-US" sz="1400" dirty="0" err="1"/>
              <a:t>cylinder_crush.i</a:t>
            </a:r>
            <a:endParaRPr lang="en-US" sz="1400" dirty="0"/>
          </a:p>
          <a:p>
            <a:endParaRPr lang="en-US" sz="1400" dirty="0"/>
          </a:p>
          <a:p>
            <a:pPr marL="342900" indent="-342900">
              <a:spcAft>
                <a:spcPts val="1200"/>
              </a:spcAft>
              <a:buFont typeface="+mj-lt"/>
              <a:buAutoNum type="arabicPeriod"/>
            </a:pPr>
            <a:r>
              <a:rPr lang="en-US" sz="1400" dirty="0"/>
              <a:t>Run adagio on the input file.  Review the log file to see why it failed.</a:t>
            </a:r>
          </a:p>
          <a:p>
            <a:pPr>
              <a:spcAft>
                <a:spcPts val="1200"/>
              </a:spcAft>
            </a:pPr>
            <a:r>
              <a:rPr lang="en-US" sz="1400" dirty="0">
                <a:latin typeface="Courier New" panose="02070309020205020404" pitchFamily="49" charset="0"/>
                <a:cs typeface="Courier New" panose="02070309020205020404" pitchFamily="49" charset="0"/>
              </a:rPr>
              <a:t>	&gt;&gt; adagio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cylinder_crush.i</a:t>
            </a:r>
            <a:endParaRPr lang="en-US" sz="1400" dirty="0">
              <a:latin typeface="Courier New" panose="02070309020205020404" pitchFamily="49" charset="0"/>
              <a:cs typeface="Courier New" panose="02070309020205020404" pitchFamily="49" charset="0"/>
            </a:endParaRPr>
          </a:p>
          <a:p>
            <a:pPr marL="342900" indent="-342900">
              <a:spcAft>
                <a:spcPts val="1200"/>
              </a:spcAft>
              <a:buAutoNum type="arabicPeriod" startAt="2"/>
            </a:pPr>
            <a:r>
              <a:rPr lang="en-US" sz="1400" dirty="0"/>
              <a:t>Adjust the </a:t>
            </a:r>
            <a:r>
              <a:rPr lang="en-US" sz="1400" b="1" dirty="0"/>
              <a:t>time step size</a:t>
            </a:r>
            <a:r>
              <a:rPr lang="en-US" sz="1400" dirty="0"/>
              <a:t>, or use an </a:t>
            </a:r>
            <a:r>
              <a:rPr lang="en-US" sz="1400" b="1" dirty="0"/>
              <a:t>adaptive time stepping command block </a:t>
            </a:r>
            <a:r>
              <a:rPr lang="en-US" sz="1400" dirty="0"/>
              <a:t>of your choosing to solve the problem to 100% completion.  Watch the log file as it solves.  Visualize the results:</a:t>
            </a:r>
          </a:p>
          <a:p>
            <a:pPr>
              <a:spcAft>
                <a:spcPts val="1200"/>
              </a:spcAft>
            </a:pPr>
            <a:r>
              <a:rPr lang="en-US" sz="1400" dirty="0">
                <a:latin typeface="Courier New" panose="02070309020205020404" pitchFamily="49" charset="0"/>
                <a:cs typeface="Courier New" panose="02070309020205020404" pitchFamily="49" charset="0"/>
              </a:rPr>
              <a:t>	&gt;&gt; </a:t>
            </a:r>
            <a:r>
              <a:rPr lang="en-US" sz="1400" dirty="0" err="1">
                <a:latin typeface="Courier New" panose="02070309020205020404" pitchFamily="49" charset="0"/>
                <a:cs typeface="Courier New" panose="02070309020205020404" pitchFamily="49" charset="0"/>
              </a:rPr>
              <a:t>paraview</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output.e</a:t>
            </a:r>
            <a:endParaRPr lang="en-US" sz="1400" dirty="0">
              <a:latin typeface="Courier New" panose="02070309020205020404" pitchFamily="49" charset="0"/>
              <a:cs typeface="Courier New" panose="02070309020205020404" pitchFamily="49" charset="0"/>
            </a:endParaRPr>
          </a:p>
          <a:p>
            <a:pPr>
              <a:spcAft>
                <a:spcPts val="1200"/>
              </a:spcAft>
            </a:pPr>
            <a:r>
              <a:rPr lang="en-US" sz="1400" dirty="0"/>
              <a:t>3.  Look in the log file to see how many converged</a:t>
            </a:r>
          </a:p>
          <a:p>
            <a:pPr>
              <a:spcAft>
                <a:spcPts val="1200"/>
              </a:spcAft>
            </a:pPr>
            <a:r>
              <a:rPr lang="en-US" sz="1400" b="1" dirty="0"/>
              <a:t>Extra credit</a:t>
            </a:r>
            <a:r>
              <a:rPr lang="en-US" sz="1400" dirty="0"/>
              <a:t>: Turn off the fixed rotational displacements boundary condition on the “top” </a:t>
            </a:r>
            <a:r>
              <a:rPr lang="en-US" sz="1400" dirty="0" err="1"/>
              <a:t>sideset</a:t>
            </a:r>
            <a:r>
              <a:rPr lang="en-US" sz="1400" dirty="0"/>
              <a:t>.  Are your results any different?  Do we need this boundary condition?  Adjust solver settings you are familiar with to optimize the solve.</a:t>
            </a:r>
          </a:p>
          <a:p>
            <a:pPr>
              <a:spcAft>
                <a:spcPts val="1200"/>
              </a:spcAft>
            </a:pPr>
            <a:r>
              <a:rPr lang="en-US" sz="1400" b="1" dirty="0"/>
              <a:t>Extra </a:t>
            </a:r>
            <a:r>
              <a:rPr lang="en-US" sz="1400" b="1" dirty="0" err="1"/>
              <a:t>extra</a:t>
            </a:r>
            <a:r>
              <a:rPr lang="en-US" sz="1400" b="1" dirty="0"/>
              <a:t> credit</a:t>
            </a:r>
            <a:r>
              <a:rPr lang="en-US" sz="1400" dirty="0"/>
              <a:t>: Make your </a:t>
            </a:r>
            <a:r>
              <a:rPr lang="en-US" sz="1400" dirty="0" err="1"/>
              <a:t>paraview</a:t>
            </a:r>
            <a:r>
              <a:rPr lang="en-US" sz="1400" dirty="0"/>
              <a:t> results look “nice” by applying two successive filters: </a:t>
            </a:r>
            <a:r>
              <a:rPr lang="en-US" sz="1400" dirty="0" err="1"/>
              <a:t>ExtractSurface</a:t>
            </a:r>
            <a:r>
              <a:rPr lang="en-US" sz="1400" dirty="0"/>
              <a:t>-&gt;Generate Surface </a:t>
            </a:r>
            <a:r>
              <a:rPr lang="en-US" sz="1400" dirty="0" err="1"/>
              <a:t>Normals</a:t>
            </a:r>
            <a:r>
              <a:rPr lang="en-US" sz="1400" dirty="0"/>
              <a:t>.  Adjust the feature angle to your liking in the final filter.</a:t>
            </a:r>
            <a:endParaRPr lang="en-US" sz="1400" b="1" dirty="0"/>
          </a:p>
        </p:txBody>
      </p:sp>
      <p:sp>
        <p:nvSpPr>
          <p:cNvPr id="10" name="TextBox 9">
            <a:extLst>
              <a:ext uri="{FF2B5EF4-FFF2-40B4-BE49-F238E27FC236}">
                <a16:creationId xmlns:a16="http://schemas.microsoft.com/office/drawing/2014/main" id="{0E7D3C2C-CA07-4DF8-9201-E04C5FAD667F}"/>
              </a:ext>
            </a:extLst>
          </p:cNvPr>
          <p:cNvSpPr txBox="1"/>
          <p:nvPr/>
        </p:nvSpPr>
        <p:spPr>
          <a:xfrm>
            <a:off x="728218" y="5679613"/>
            <a:ext cx="10735563" cy="735933"/>
          </a:xfrm>
          <a:prstGeom prst="rect">
            <a:avLst/>
          </a:prstGeom>
          <a:noFill/>
        </p:spPr>
        <p:txBody>
          <a:bodyPr wrap="square" rtlCol="0">
            <a:noAutofit/>
          </a:bodyPr>
          <a:lstStyle/>
          <a:p>
            <a:pPr>
              <a:spcAft>
                <a:spcPts val="1200"/>
              </a:spcAft>
            </a:pPr>
            <a:endParaRPr lang="en-US" sz="1400" dirty="0"/>
          </a:p>
        </p:txBody>
      </p:sp>
      <p:grpSp>
        <p:nvGrpSpPr>
          <p:cNvPr id="41" name="Group 40">
            <a:extLst>
              <a:ext uri="{FF2B5EF4-FFF2-40B4-BE49-F238E27FC236}">
                <a16:creationId xmlns:a16="http://schemas.microsoft.com/office/drawing/2014/main" id="{B37B2FC8-15CE-40CA-A484-0590EFF20CFB}"/>
              </a:ext>
            </a:extLst>
          </p:cNvPr>
          <p:cNvGrpSpPr/>
          <p:nvPr/>
        </p:nvGrpSpPr>
        <p:grpSpPr>
          <a:xfrm>
            <a:off x="9344437" y="2064960"/>
            <a:ext cx="1858211" cy="3817863"/>
            <a:chOff x="3678708" y="1469042"/>
            <a:chExt cx="2213280" cy="4547382"/>
          </a:xfrm>
        </p:grpSpPr>
        <p:grpSp>
          <p:nvGrpSpPr>
            <p:cNvPr id="42" name="Group 41">
              <a:extLst>
                <a:ext uri="{FF2B5EF4-FFF2-40B4-BE49-F238E27FC236}">
                  <a16:creationId xmlns:a16="http://schemas.microsoft.com/office/drawing/2014/main" id="{5D712B8A-D57C-43FF-81B0-BC10363B0970}"/>
                </a:ext>
              </a:extLst>
            </p:cNvPr>
            <p:cNvGrpSpPr/>
            <p:nvPr/>
          </p:nvGrpSpPr>
          <p:grpSpPr>
            <a:xfrm>
              <a:off x="3678708" y="1469042"/>
              <a:ext cx="2213280" cy="4421907"/>
              <a:chOff x="3678708" y="1469042"/>
              <a:chExt cx="2213280" cy="4421907"/>
            </a:xfrm>
          </p:grpSpPr>
          <p:pic>
            <p:nvPicPr>
              <p:cNvPr id="50" name="Picture 49">
                <a:extLst>
                  <a:ext uri="{FF2B5EF4-FFF2-40B4-BE49-F238E27FC236}">
                    <a16:creationId xmlns:a16="http://schemas.microsoft.com/office/drawing/2014/main" id="{6C27F83E-82B6-4768-A396-C6C0A4AC96F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78708" y="1729020"/>
                <a:ext cx="2213280" cy="4161929"/>
              </a:xfrm>
              <a:prstGeom prst="rect">
                <a:avLst/>
              </a:prstGeom>
            </p:spPr>
          </p:pic>
          <p:grpSp>
            <p:nvGrpSpPr>
              <p:cNvPr id="51" name="Group 50">
                <a:extLst>
                  <a:ext uri="{FF2B5EF4-FFF2-40B4-BE49-F238E27FC236}">
                    <a16:creationId xmlns:a16="http://schemas.microsoft.com/office/drawing/2014/main" id="{DF0133A9-1D85-4832-B1E5-DD3A119F8B9A}"/>
                  </a:ext>
                </a:extLst>
              </p:cNvPr>
              <p:cNvGrpSpPr/>
              <p:nvPr/>
            </p:nvGrpSpPr>
            <p:grpSpPr>
              <a:xfrm>
                <a:off x="3818964" y="1469042"/>
                <a:ext cx="1880783" cy="610770"/>
                <a:chOff x="3818964" y="1469042"/>
                <a:chExt cx="1880783" cy="610770"/>
              </a:xfrm>
            </p:grpSpPr>
            <p:cxnSp>
              <p:nvCxnSpPr>
                <p:cNvPr id="52" name="Straight Arrow Connector 51">
                  <a:extLst>
                    <a:ext uri="{FF2B5EF4-FFF2-40B4-BE49-F238E27FC236}">
                      <a16:creationId xmlns:a16="http://schemas.microsoft.com/office/drawing/2014/main" id="{BADDD63F-F1E9-4F28-B633-E96DD4C02038}"/>
                    </a:ext>
                  </a:extLst>
                </p:cNvPr>
                <p:cNvCxnSpPr/>
                <p:nvPr/>
              </p:nvCxnSpPr>
              <p:spPr>
                <a:xfrm>
                  <a:off x="3818964" y="1631576"/>
                  <a:ext cx="0" cy="448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BE51FE9-C9F4-4EA6-80BE-AF36FDA5E8F1}"/>
                    </a:ext>
                  </a:extLst>
                </p:cNvPr>
                <p:cNvCxnSpPr/>
                <p:nvPr/>
              </p:nvCxnSpPr>
              <p:spPr>
                <a:xfrm>
                  <a:off x="4312023" y="1504902"/>
                  <a:ext cx="0" cy="448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8D0D746-F9AE-43E1-9418-F1BB6C1739BA}"/>
                    </a:ext>
                  </a:extLst>
                </p:cNvPr>
                <p:cNvCxnSpPr/>
                <p:nvPr/>
              </p:nvCxnSpPr>
              <p:spPr>
                <a:xfrm>
                  <a:off x="4776382" y="1469042"/>
                  <a:ext cx="0" cy="448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3D81818-2845-4A24-AE57-CF199AB2EABC}"/>
                    </a:ext>
                  </a:extLst>
                </p:cNvPr>
                <p:cNvCxnSpPr>
                  <a:cxnSpLocks/>
                </p:cNvCxnSpPr>
                <p:nvPr/>
              </p:nvCxnSpPr>
              <p:spPr>
                <a:xfrm>
                  <a:off x="5242547" y="1504902"/>
                  <a:ext cx="0" cy="448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83F42A1-21FC-4460-9C76-0DA32A977CD0}"/>
                    </a:ext>
                  </a:extLst>
                </p:cNvPr>
                <p:cNvCxnSpPr>
                  <a:cxnSpLocks/>
                </p:cNvCxnSpPr>
                <p:nvPr/>
              </p:nvCxnSpPr>
              <p:spPr>
                <a:xfrm>
                  <a:off x="5699747" y="1603514"/>
                  <a:ext cx="0" cy="448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nvGrpSpPr>
            <p:cNvPr id="43" name="Group 42">
              <a:extLst>
                <a:ext uri="{FF2B5EF4-FFF2-40B4-BE49-F238E27FC236}">
                  <a16:creationId xmlns:a16="http://schemas.microsoft.com/office/drawing/2014/main" id="{3889507C-8D91-4185-A9F2-8680D52EFC08}"/>
                </a:ext>
              </a:extLst>
            </p:cNvPr>
            <p:cNvGrpSpPr/>
            <p:nvPr/>
          </p:nvGrpSpPr>
          <p:grpSpPr>
            <a:xfrm>
              <a:off x="3678708" y="5531224"/>
              <a:ext cx="1789296" cy="485200"/>
              <a:chOff x="3678708" y="5531224"/>
              <a:chExt cx="1789296" cy="485200"/>
            </a:xfrm>
          </p:grpSpPr>
          <p:cxnSp>
            <p:nvCxnSpPr>
              <p:cNvPr id="44" name="Straight Connector 43">
                <a:extLst>
                  <a:ext uri="{FF2B5EF4-FFF2-40B4-BE49-F238E27FC236}">
                    <a16:creationId xmlns:a16="http://schemas.microsoft.com/office/drawing/2014/main" id="{2A978969-451A-49DF-A216-CFEAE6F0843D}"/>
                  </a:ext>
                </a:extLst>
              </p:cNvPr>
              <p:cNvCxnSpPr/>
              <p:nvPr/>
            </p:nvCxnSpPr>
            <p:spPr>
              <a:xfrm flipH="1">
                <a:off x="3678708" y="5531224"/>
                <a:ext cx="274727" cy="18825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0AFF1B3-9410-4B55-9FD7-114116BD2376}"/>
                  </a:ext>
                </a:extLst>
              </p:cNvPr>
              <p:cNvCxnSpPr/>
              <p:nvPr/>
            </p:nvCxnSpPr>
            <p:spPr>
              <a:xfrm flipH="1">
                <a:off x="3847732" y="5683624"/>
                <a:ext cx="274727" cy="18825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4999A57-6107-4837-A301-7662443C5CE8}"/>
                  </a:ext>
                </a:extLst>
              </p:cNvPr>
              <p:cNvCxnSpPr/>
              <p:nvPr/>
            </p:nvCxnSpPr>
            <p:spPr>
              <a:xfrm flipH="1">
                <a:off x="4107708" y="5782236"/>
                <a:ext cx="274727" cy="188258"/>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5B894F-C281-48ED-B1B3-FC5CD4BB3B98}"/>
                  </a:ext>
                </a:extLst>
              </p:cNvPr>
              <p:cNvCxnSpPr/>
              <p:nvPr/>
            </p:nvCxnSpPr>
            <p:spPr>
              <a:xfrm flipH="1">
                <a:off x="4436945" y="5828166"/>
                <a:ext cx="274727" cy="18825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67B03CE-83FD-4288-9504-FD2225F2CECD}"/>
                  </a:ext>
                </a:extLst>
              </p:cNvPr>
              <p:cNvCxnSpPr/>
              <p:nvPr/>
            </p:nvCxnSpPr>
            <p:spPr>
              <a:xfrm flipH="1">
                <a:off x="4831392" y="5792308"/>
                <a:ext cx="274727" cy="188258"/>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C277365-941E-4CC3-A99D-7A6DAEFC5F9C}"/>
                  </a:ext>
                </a:extLst>
              </p:cNvPr>
              <p:cNvCxnSpPr>
                <a:cxnSpLocks/>
              </p:cNvCxnSpPr>
              <p:nvPr/>
            </p:nvCxnSpPr>
            <p:spPr>
              <a:xfrm flipH="1">
                <a:off x="5118262" y="5683624"/>
                <a:ext cx="349742" cy="261083"/>
              </a:xfrm>
              <a:prstGeom prst="line">
                <a:avLst/>
              </a:prstGeom>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8943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E0282-3C00-4EA9-9A6B-1D3DD95EC528}"/>
              </a:ext>
            </a:extLst>
          </p:cNvPr>
          <p:cNvSpPr>
            <a:spLocks noGrp="1"/>
          </p:cNvSpPr>
          <p:nvPr>
            <p:ph type="title"/>
          </p:nvPr>
        </p:nvSpPr>
        <p:spPr/>
        <p:txBody>
          <a:bodyPr/>
          <a:lstStyle/>
          <a:p>
            <a:r>
              <a:rPr lang="en-US" dirty="0"/>
              <a:t>Example 08: Results and discussion – the log file</a:t>
            </a:r>
          </a:p>
        </p:txBody>
      </p:sp>
      <p:pic>
        <p:nvPicPr>
          <p:cNvPr id="6" name="Content Placeholder 5">
            <a:extLst>
              <a:ext uri="{FF2B5EF4-FFF2-40B4-BE49-F238E27FC236}">
                <a16:creationId xmlns:a16="http://schemas.microsoft.com/office/drawing/2014/main" id="{829617C7-516F-4D72-B29B-1AB8755A5F73}"/>
              </a:ext>
            </a:extLst>
          </p:cNvPr>
          <p:cNvPicPr>
            <a:picLocks noGrp="1" noChangeAspect="1"/>
          </p:cNvPicPr>
          <p:nvPr>
            <p:ph idx="1"/>
          </p:nvPr>
        </p:nvPicPr>
        <p:blipFill>
          <a:blip r:embed="rId2"/>
          <a:stretch>
            <a:fillRect/>
          </a:stretch>
        </p:blipFill>
        <p:spPr>
          <a:xfrm>
            <a:off x="2480894" y="1143000"/>
            <a:ext cx="6707247" cy="5078506"/>
          </a:xfrm>
          <a:ln w="28575">
            <a:solidFill>
              <a:schemeClr val="bg2">
                <a:lumMod val="50000"/>
              </a:schemeClr>
            </a:solidFill>
          </a:ln>
        </p:spPr>
      </p:pic>
      <p:sp>
        <p:nvSpPr>
          <p:cNvPr id="4" name="Slide Number Placeholder 3">
            <a:extLst>
              <a:ext uri="{FF2B5EF4-FFF2-40B4-BE49-F238E27FC236}">
                <a16:creationId xmlns:a16="http://schemas.microsoft.com/office/drawing/2014/main" id="{9A6730E9-AB35-445A-B5B7-AC5BAFDD1D79}"/>
              </a:ext>
            </a:extLst>
          </p:cNvPr>
          <p:cNvSpPr>
            <a:spLocks noGrp="1"/>
          </p:cNvSpPr>
          <p:nvPr>
            <p:ph type="sldNum" sz="quarter" idx="4"/>
          </p:nvPr>
        </p:nvSpPr>
        <p:spPr/>
        <p:txBody>
          <a:bodyPr/>
          <a:lstStyle/>
          <a:p>
            <a:pPr algn="ctr"/>
            <a:fld id="{F6B149FD-26F7-3645-B4E7-BA8B8CC5EEA8}" type="slidenum">
              <a:rPr lang="en-US" smtClean="0"/>
              <a:pPr algn="ctr"/>
              <a:t>76</a:t>
            </a:fld>
            <a:endParaRPr lang="en-US" dirty="0"/>
          </a:p>
        </p:txBody>
      </p:sp>
      <p:sp>
        <p:nvSpPr>
          <p:cNvPr id="7" name="Rectangle 6">
            <a:extLst>
              <a:ext uri="{FF2B5EF4-FFF2-40B4-BE49-F238E27FC236}">
                <a16:creationId xmlns:a16="http://schemas.microsoft.com/office/drawing/2014/main" id="{48EEA84D-BDBF-466B-A605-EA1492C2CF3E}"/>
              </a:ext>
            </a:extLst>
          </p:cNvPr>
          <p:cNvSpPr/>
          <p:nvPr/>
        </p:nvSpPr>
        <p:spPr>
          <a:xfrm>
            <a:off x="2551415" y="1416423"/>
            <a:ext cx="3992820" cy="268941"/>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or: Elbow 7">
            <a:extLst>
              <a:ext uri="{FF2B5EF4-FFF2-40B4-BE49-F238E27FC236}">
                <a16:creationId xmlns:a16="http://schemas.microsoft.com/office/drawing/2014/main" id="{70FD240B-703D-49B9-90DF-14BCD6B8B2B4}"/>
              </a:ext>
            </a:extLst>
          </p:cNvPr>
          <p:cNvCxnSpPr>
            <a:cxnSpLocks/>
            <a:stCxn id="7" idx="1"/>
            <a:endCxn id="10" idx="3"/>
          </p:cNvCxnSpPr>
          <p:nvPr/>
        </p:nvCxnSpPr>
        <p:spPr>
          <a:xfrm rot="10800000">
            <a:off x="2078587" y="1489340"/>
            <a:ext cx="472828" cy="61555"/>
          </a:xfrm>
          <a:prstGeom prst="bentConnector3">
            <a:avLst>
              <a:gd name="adj1" fmla="val 50000"/>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4C12D7A-870F-47A1-A453-782AF5CB5723}"/>
              </a:ext>
            </a:extLst>
          </p:cNvPr>
          <p:cNvSpPr txBox="1"/>
          <p:nvPr/>
        </p:nvSpPr>
        <p:spPr>
          <a:xfrm>
            <a:off x="287976" y="1227729"/>
            <a:ext cx="1790611" cy="523220"/>
          </a:xfrm>
          <a:prstGeom prst="rect">
            <a:avLst/>
          </a:prstGeom>
          <a:noFill/>
        </p:spPr>
        <p:txBody>
          <a:bodyPr wrap="square" rtlCol="0">
            <a:spAutoFit/>
          </a:bodyPr>
          <a:lstStyle/>
          <a:p>
            <a:r>
              <a:rPr lang="en-US" sz="1400" dirty="0"/>
              <a:t>Time stepping information</a:t>
            </a:r>
          </a:p>
        </p:txBody>
      </p:sp>
      <p:sp>
        <p:nvSpPr>
          <p:cNvPr id="11" name="Rectangle 10">
            <a:extLst>
              <a:ext uri="{FF2B5EF4-FFF2-40B4-BE49-F238E27FC236}">
                <a16:creationId xmlns:a16="http://schemas.microsoft.com/office/drawing/2014/main" id="{36E6FF64-4714-4DBA-AEBD-86A1D07AC417}"/>
              </a:ext>
            </a:extLst>
          </p:cNvPr>
          <p:cNvSpPr/>
          <p:nvPr/>
        </p:nvSpPr>
        <p:spPr>
          <a:xfrm>
            <a:off x="2473192" y="1227725"/>
            <a:ext cx="5397820" cy="188697"/>
          </a:xfrm>
          <a:prstGeom prst="rect">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nector: Elbow 11">
            <a:extLst>
              <a:ext uri="{FF2B5EF4-FFF2-40B4-BE49-F238E27FC236}">
                <a16:creationId xmlns:a16="http://schemas.microsoft.com/office/drawing/2014/main" id="{A3DBC521-75CD-40A5-9505-25FC673BA8D8}"/>
              </a:ext>
            </a:extLst>
          </p:cNvPr>
          <p:cNvCxnSpPr>
            <a:cxnSpLocks/>
            <a:stCxn id="11" idx="3"/>
            <a:endCxn id="13" idx="1"/>
          </p:cNvCxnSpPr>
          <p:nvPr/>
        </p:nvCxnSpPr>
        <p:spPr>
          <a:xfrm>
            <a:off x="7871012" y="1322074"/>
            <a:ext cx="1769573" cy="163800"/>
          </a:xfrm>
          <a:prstGeom prst="bentConnector3">
            <a:avLst>
              <a:gd name="adj1" fmla="val 50000"/>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B50521B-D48C-40DA-A7EA-0FDF3670078D}"/>
              </a:ext>
            </a:extLst>
          </p:cNvPr>
          <p:cNvSpPr txBox="1"/>
          <p:nvPr/>
        </p:nvSpPr>
        <p:spPr>
          <a:xfrm>
            <a:off x="9640585" y="1116542"/>
            <a:ext cx="1790611" cy="738664"/>
          </a:xfrm>
          <a:prstGeom prst="rect">
            <a:avLst/>
          </a:prstGeom>
          <a:noFill/>
        </p:spPr>
        <p:txBody>
          <a:bodyPr wrap="square" rtlCol="0">
            <a:spAutoFit/>
          </a:bodyPr>
          <a:lstStyle/>
          <a:p>
            <a:r>
              <a:rPr lang="en-US" sz="1400" dirty="0"/>
              <a:t>Load step information, percent complete</a:t>
            </a:r>
          </a:p>
        </p:txBody>
      </p:sp>
      <p:pic>
        <p:nvPicPr>
          <p:cNvPr id="17" name="Picture 16">
            <a:extLst>
              <a:ext uri="{FF2B5EF4-FFF2-40B4-BE49-F238E27FC236}">
                <a16:creationId xmlns:a16="http://schemas.microsoft.com/office/drawing/2014/main" id="{A16649E3-644D-44C1-B212-95980E9D36CE}"/>
              </a:ext>
            </a:extLst>
          </p:cNvPr>
          <p:cNvPicPr>
            <a:picLocks noChangeAspect="1"/>
          </p:cNvPicPr>
          <p:nvPr/>
        </p:nvPicPr>
        <p:blipFill>
          <a:blip r:embed="rId3"/>
          <a:stretch>
            <a:fillRect/>
          </a:stretch>
        </p:blipFill>
        <p:spPr>
          <a:xfrm>
            <a:off x="3643137" y="2727093"/>
            <a:ext cx="6892753" cy="3794495"/>
          </a:xfrm>
          <a:prstGeom prst="rect">
            <a:avLst/>
          </a:prstGeom>
          <a:ln w="28575">
            <a:solidFill>
              <a:schemeClr val="bg2">
                <a:lumMod val="50000"/>
              </a:schemeClr>
            </a:solidFill>
          </a:ln>
        </p:spPr>
      </p:pic>
      <p:cxnSp>
        <p:nvCxnSpPr>
          <p:cNvPr id="21" name="Connector: Elbow 20">
            <a:extLst>
              <a:ext uri="{FF2B5EF4-FFF2-40B4-BE49-F238E27FC236}">
                <a16:creationId xmlns:a16="http://schemas.microsoft.com/office/drawing/2014/main" id="{4E2B1715-FAAA-4564-B5E4-A78F0BA8E0A0}"/>
              </a:ext>
            </a:extLst>
          </p:cNvPr>
          <p:cNvCxnSpPr>
            <a:cxnSpLocks/>
            <a:stCxn id="25" idx="1"/>
            <a:endCxn id="22" idx="3"/>
          </p:cNvCxnSpPr>
          <p:nvPr/>
        </p:nvCxnSpPr>
        <p:spPr>
          <a:xfrm rot="10800000" flipV="1">
            <a:off x="2196353" y="3341591"/>
            <a:ext cx="3675530" cy="1275439"/>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FBF5E0F-781F-433E-ADD8-53FDEC34E7E8}"/>
              </a:ext>
            </a:extLst>
          </p:cNvPr>
          <p:cNvSpPr txBox="1"/>
          <p:nvPr/>
        </p:nvSpPr>
        <p:spPr>
          <a:xfrm>
            <a:off x="237839" y="3816812"/>
            <a:ext cx="1958514" cy="1600438"/>
          </a:xfrm>
          <a:prstGeom prst="rect">
            <a:avLst/>
          </a:prstGeom>
          <a:noFill/>
        </p:spPr>
        <p:txBody>
          <a:bodyPr wrap="square" rtlCol="0">
            <a:spAutoFit/>
          </a:bodyPr>
          <a:lstStyle/>
          <a:p>
            <a:r>
              <a:rPr lang="en-US" sz="1400" dirty="0"/>
              <a:t>“&gt;A” indicates our residual is </a:t>
            </a:r>
            <a:r>
              <a:rPr lang="en-US" sz="1400" i="1" dirty="0"/>
              <a:t>greater than what is </a:t>
            </a:r>
            <a:r>
              <a:rPr lang="en-US" sz="1400" b="1" i="1" dirty="0"/>
              <a:t>acceptable</a:t>
            </a:r>
            <a:r>
              <a:rPr lang="en-US" sz="1400" i="1" dirty="0"/>
              <a:t>, </a:t>
            </a:r>
            <a:r>
              <a:rPr lang="en-US" sz="1400" dirty="0"/>
              <a:t>once we hit the </a:t>
            </a:r>
            <a:r>
              <a:rPr lang="en-US" sz="1400" b="1" dirty="0"/>
              <a:t>maximum number of iterations </a:t>
            </a:r>
            <a:r>
              <a:rPr lang="en-US" sz="1400" dirty="0"/>
              <a:t>(100)</a:t>
            </a:r>
            <a:endParaRPr lang="en-US" sz="1400" b="1" dirty="0"/>
          </a:p>
        </p:txBody>
      </p:sp>
      <p:sp>
        <p:nvSpPr>
          <p:cNvPr id="25" name="Rectangle 24">
            <a:extLst>
              <a:ext uri="{FF2B5EF4-FFF2-40B4-BE49-F238E27FC236}">
                <a16:creationId xmlns:a16="http://schemas.microsoft.com/office/drawing/2014/main" id="{D30AE49A-EDD8-4903-B764-4C78696F18F0}"/>
              </a:ext>
            </a:extLst>
          </p:cNvPr>
          <p:cNvSpPr/>
          <p:nvPr/>
        </p:nvSpPr>
        <p:spPr>
          <a:xfrm>
            <a:off x="5871883" y="3227291"/>
            <a:ext cx="2294964" cy="228602"/>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eft Brace 28">
            <a:extLst>
              <a:ext uri="{FF2B5EF4-FFF2-40B4-BE49-F238E27FC236}">
                <a16:creationId xmlns:a16="http://schemas.microsoft.com/office/drawing/2014/main" id="{C214316C-384C-4024-B7D3-8527C26D0A9A}"/>
              </a:ext>
            </a:extLst>
          </p:cNvPr>
          <p:cNvSpPr/>
          <p:nvPr/>
        </p:nvSpPr>
        <p:spPr>
          <a:xfrm rot="10800000">
            <a:off x="8529594" y="3979311"/>
            <a:ext cx="452408" cy="2336544"/>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D72E78D5-602E-4016-8980-97D2FEF87898}"/>
              </a:ext>
            </a:extLst>
          </p:cNvPr>
          <p:cNvSpPr txBox="1"/>
          <p:nvPr/>
        </p:nvSpPr>
        <p:spPr>
          <a:xfrm>
            <a:off x="8963439" y="4624340"/>
            <a:ext cx="1326170" cy="954107"/>
          </a:xfrm>
          <a:prstGeom prst="rect">
            <a:avLst/>
          </a:prstGeom>
          <a:noFill/>
        </p:spPr>
        <p:txBody>
          <a:bodyPr wrap="square" rtlCol="0">
            <a:spAutoFit/>
          </a:bodyPr>
          <a:lstStyle/>
          <a:p>
            <a:r>
              <a:rPr lang="en-US" sz="1400" dirty="0">
                <a:solidFill>
                  <a:schemeClr val="bg1"/>
                </a:solidFill>
              </a:rPr>
              <a:t>Typical “failure to converge” message</a:t>
            </a:r>
          </a:p>
        </p:txBody>
      </p:sp>
    </p:spTree>
    <p:extLst>
      <p:ext uri="{BB962C8B-B14F-4D97-AF65-F5344CB8AC3E}">
        <p14:creationId xmlns:p14="http://schemas.microsoft.com/office/powerpoint/2010/main" val="394569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D4CCE-C43B-4C64-9DD6-E30272D345D0}"/>
              </a:ext>
            </a:extLst>
          </p:cNvPr>
          <p:cNvSpPr>
            <a:spLocks noGrp="1"/>
          </p:cNvSpPr>
          <p:nvPr>
            <p:ph type="title"/>
          </p:nvPr>
        </p:nvSpPr>
        <p:spPr/>
        <p:txBody>
          <a:bodyPr/>
          <a:lstStyle/>
          <a:p>
            <a:r>
              <a:rPr lang="en-US" dirty="0"/>
              <a:t>Example 08: Results and discussion – some deformation</a:t>
            </a:r>
          </a:p>
        </p:txBody>
      </p:sp>
      <p:sp>
        <p:nvSpPr>
          <p:cNvPr id="4" name="Slide Number Placeholder 3">
            <a:extLst>
              <a:ext uri="{FF2B5EF4-FFF2-40B4-BE49-F238E27FC236}">
                <a16:creationId xmlns:a16="http://schemas.microsoft.com/office/drawing/2014/main" id="{3B686BE1-D086-487F-905E-1BE738E21607}"/>
              </a:ext>
            </a:extLst>
          </p:cNvPr>
          <p:cNvSpPr>
            <a:spLocks noGrp="1"/>
          </p:cNvSpPr>
          <p:nvPr>
            <p:ph type="sldNum" sz="quarter" idx="4"/>
          </p:nvPr>
        </p:nvSpPr>
        <p:spPr/>
        <p:txBody>
          <a:bodyPr/>
          <a:lstStyle/>
          <a:p>
            <a:pPr algn="ctr"/>
            <a:fld id="{F6B149FD-26F7-3645-B4E7-BA8B8CC5EEA8}" type="slidenum">
              <a:rPr lang="en-US" smtClean="0"/>
              <a:pPr algn="ctr"/>
              <a:t>77</a:t>
            </a:fld>
            <a:endParaRPr lang="en-US" dirty="0"/>
          </a:p>
        </p:txBody>
      </p:sp>
      <p:pic>
        <p:nvPicPr>
          <p:cNvPr id="6" name="Picture 5">
            <a:extLst>
              <a:ext uri="{FF2B5EF4-FFF2-40B4-BE49-F238E27FC236}">
                <a16:creationId xmlns:a16="http://schemas.microsoft.com/office/drawing/2014/main" id="{5D345436-F10C-461D-B51E-41DE7FF0C7A0}"/>
              </a:ext>
            </a:extLst>
          </p:cNvPr>
          <p:cNvPicPr>
            <a:picLocks noChangeAspect="1"/>
          </p:cNvPicPr>
          <p:nvPr/>
        </p:nvPicPr>
        <p:blipFill>
          <a:blip r:embed="rId2"/>
          <a:stretch>
            <a:fillRect/>
          </a:stretch>
        </p:blipFill>
        <p:spPr>
          <a:xfrm>
            <a:off x="4447837" y="1253559"/>
            <a:ext cx="2033645" cy="4318552"/>
          </a:xfrm>
          <a:prstGeom prst="rect">
            <a:avLst/>
          </a:prstGeom>
        </p:spPr>
      </p:pic>
      <p:sp>
        <p:nvSpPr>
          <p:cNvPr id="7" name="TextBox 6">
            <a:extLst>
              <a:ext uri="{FF2B5EF4-FFF2-40B4-BE49-F238E27FC236}">
                <a16:creationId xmlns:a16="http://schemas.microsoft.com/office/drawing/2014/main" id="{F588BFA2-4F10-4E29-B093-A9C49295DC1E}"/>
              </a:ext>
            </a:extLst>
          </p:cNvPr>
          <p:cNvSpPr txBox="1"/>
          <p:nvPr/>
        </p:nvSpPr>
        <p:spPr>
          <a:xfrm>
            <a:off x="495451" y="2771154"/>
            <a:ext cx="1539718" cy="954107"/>
          </a:xfrm>
          <a:prstGeom prst="rect">
            <a:avLst/>
          </a:prstGeom>
          <a:noFill/>
        </p:spPr>
        <p:txBody>
          <a:bodyPr wrap="square" rtlCol="0">
            <a:spAutoFit/>
          </a:bodyPr>
          <a:lstStyle/>
          <a:p>
            <a:r>
              <a:rPr lang="en-US" sz="1400" dirty="0"/>
              <a:t>(Two of several possible shapes you may have seen)</a:t>
            </a:r>
          </a:p>
        </p:txBody>
      </p:sp>
      <p:pic>
        <p:nvPicPr>
          <p:cNvPr id="9" name="Picture 8">
            <a:extLst>
              <a:ext uri="{FF2B5EF4-FFF2-40B4-BE49-F238E27FC236}">
                <a16:creationId xmlns:a16="http://schemas.microsoft.com/office/drawing/2014/main" id="{9B691522-D0A3-49D2-A589-FFE859A00D16}"/>
              </a:ext>
            </a:extLst>
          </p:cNvPr>
          <p:cNvPicPr>
            <a:picLocks noChangeAspect="1"/>
          </p:cNvPicPr>
          <p:nvPr/>
        </p:nvPicPr>
        <p:blipFill>
          <a:blip r:embed="rId3"/>
          <a:stretch>
            <a:fillRect/>
          </a:stretch>
        </p:blipFill>
        <p:spPr>
          <a:xfrm>
            <a:off x="6978616" y="1641165"/>
            <a:ext cx="4248743" cy="3429479"/>
          </a:xfrm>
          <a:prstGeom prst="rect">
            <a:avLst/>
          </a:prstGeom>
        </p:spPr>
      </p:pic>
      <p:pic>
        <p:nvPicPr>
          <p:cNvPr id="11" name="Picture 10">
            <a:extLst>
              <a:ext uri="{FF2B5EF4-FFF2-40B4-BE49-F238E27FC236}">
                <a16:creationId xmlns:a16="http://schemas.microsoft.com/office/drawing/2014/main" id="{17DA0D40-CAF4-4CC0-808C-17327AFE3500}"/>
              </a:ext>
            </a:extLst>
          </p:cNvPr>
          <p:cNvPicPr>
            <a:picLocks noChangeAspect="1"/>
          </p:cNvPicPr>
          <p:nvPr/>
        </p:nvPicPr>
        <p:blipFill>
          <a:blip r:embed="rId4"/>
          <a:stretch>
            <a:fillRect/>
          </a:stretch>
        </p:blipFill>
        <p:spPr>
          <a:xfrm>
            <a:off x="2010556" y="1325280"/>
            <a:ext cx="2033645" cy="4162246"/>
          </a:xfrm>
          <a:prstGeom prst="rect">
            <a:avLst/>
          </a:prstGeom>
        </p:spPr>
      </p:pic>
      <p:sp>
        <p:nvSpPr>
          <p:cNvPr id="12" name="TextBox 11">
            <a:extLst>
              <a:ext uri="{FF2B5EF4-FFF2-40B4-BE49-F238E27FC236}">
                <a16:creationId xmlns:a16="http://schemas.microsoft.com/office/drawing/2014/main" id="{742B2F23-C45A-4E52-BE92-73E208F01897}"/>
              </a:ext>
            </a:extLst>
          </p:cNvPr>
          <p:cNvSpPr txBox="1"/>
          <p:nvPr/>
        </p:nvSpPr>
        <p:spPr>
          <a:xfrm>
            <a:off x="762000" y="5682671"/>
            <a:ext cx="10676965" cy="923330"/>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r>
              <a:rPr lang="en-US" dirty="0"/>
              <a:t>Both of the above solutions, among others, are valid solutions.  Buckling can happen in many structures of interest, and can lead to </a:t>
            </a:r>
            <a:r>
              <a:rPr lang="en-US" b="1" dirty="0"/>
              <a:t>multiple solutions </a:t>
            </a:r>
            <a:r>
              <a:rPr lang="en-US" dirty="0"/>
              <a:t>or solutions which are </a:t>
            </a:r>
            <a:r>
              <a:rPr lang="en-US" b="1" dirty="0"/>
              <a:t>sensitive to solver settings and boundary conditions</a:t>
            </a:r>
            <a:r>
              <a:rPr lang="en-US" dirty="0"/>
              <a:t>.</a:t>
            </a:r>
          </a:p>
        </p:txBody>
      </p:sp>
    </p:spTree>
    <p:extLst>
      <p:ext uri="{BB962C8B-B14F-4D97-AF65-F5344CB8AC3E}">
        <p14:creationId xmlns:p14="http://schemas.microsoft.com/office/powerpoint/2010/main" val="344642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D4CCE-C43B-4C64-9DD6-E30272D345D0}"/>
              </a:ext>
            </a:extLst>
          </p:cNvPr>
          <p:cNvSpPr>
            <a:spLocks noGrp="1"/>
          </p:cNvSpPr>
          <p:nvPr>
            <p:ph type="title"/>
          </p:nvPr>
        </p:nvSpPr>
        <p:spPr/>
        <p:txBody>
          <a:bodyPr/>
          <a:lstStyle/>
          <a:p>
            <a:r>
              <a:rPr lang="en-US" dirty="0"/>
              <a:t>Example 08: Results and discussion – some deformation</a:t>
            </a:r>
          </a:p>
        </p:txBody>
      </p:sp>
      <p:sp>
        <p:nvSpPr>
          <p:cNvPr id="4" name="Slide Number Placeholder 3">
            <a:extLst>
              <a:ext uri="{FF2B5EF4-FFF2-40B4-BE49-F238E27FC236}">
                <a16:creationId xmlns:a16="http://schemas.microsoft.com/office/drawing/2014/main" id="{3B686BE1-D086-487F-905E-1BE738E21607}"/>
              </a:ext>
            </a:extLst>
          </p:cNvPr>
          <p:cNvSpPr>
            <a:spLocks noGrp="1"/>
          </p:cNvSpPr>
          <p:nvPr>
            <p:ph type="sldNum" sz="quarter" idx="4"/>
          </p:nvPr>
        </p:nvSpPr>
        <p:spPr/>
        <p:txBody>
          <a:bodyPr/>
          <a:lstStyle/>
          <a:p>
            <a:pPr algn="ctr"/>
            <a:fld id="{F6B149FD-26F7-3645-B4E7-BA8B8CC5EEA8}" type="slidenum">
              <a:rPr lang="en-US" smtClean="0"/>
              <a:pPr algn="ctr"/>
              <a:t>78</a:t>
            </a:fld>
            <a:endParaRPr lang="en-US" dirty="0"/>
          </a:p>
        </p:txBody>
      </p:sp>
      <p:pic>
        <p:nvPicPr>
          <p:cNvPr id="5" name="Picture 4">
            <a:extLst>
              <a:ext uri="{FF2B5EF4-FFF2-40B4-BE49-F238E27FC236}">
                <a16:creationId xmlns:a16="http://schemas.microsoft.com/office/drawing/2014/main" id="{DF1F79E0-D4AA-43B1-80F5-C22429366AB3}"/>
              </a:ext>
            </a:extLst>
          </p:cNvPr>
          <p:cNvPicPr>
            <a:picLocks noChangeAspect="1"/>
          </p:cNvPicPr>
          <p:nvPr/>
        </p:nvPicPr>
        <p:blipFill>
          <a:blip r:embed="rId2"/>
          <a:stretch>
            <a:fillRect/>
          </a:stretch>
        </p:blipFill>
        <p:spPr>
          <a:xfrm>
            <a:off x="2351588" y="1044389"/>
            <a:ext cx="7163841" cy="5313662"/>
          </a:xfrm>
          <a:prstGeom prst="rect">
            <a:avLst/>
          </a:prstGeom>
        </p:spPr>
      </p:pic>
      <p:cxnSp>
        <p:nvCxnSpPr>
          <p:cNvPr id="13" name="Connector: Elbow 12">
            <a:extLst>
              <a:ext uri="{FF2B5EF4-FFF2-40B4-BE49-F238E27FC236}">
                <a16:creationId xmlns:a16="http://schemas.microsoft.com/office/drawing/2014/main" id="{5D356258-6B10-4648-AE7C-87257774B4C3}"/>
              </a:ext>
            </a:extLst>
          </p:cNvPr>
          <p:cNvCxnSpPr>
            <a:cxnSpLocks/>
            <a:stCxn id="15" idx="1"/>
          </p:cNvCxnSpPr>
          <p:nvPr/>
        </p:nvCxnSpPr>
        <p:spPr>
          <a:xfrm rot="10800000" flipV="1">
            <a:off x="1981200" y="4608275"/>
            <a:ext cx="370388" cy="8756"/>
          </a:xfrm>
          <a:prstGeom prst="bentConnector3">
            <a:avLst>
              <a:gd name="adj1" fmla="val 50000"/>
            </a:avLst>
          </a:prstGeom>
          <a:ln w="190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9612AC3-3EC7-43D8-A719-AEA27F57E5A1}"/>
              </a:ext>
            </a:extLst>
          </p:cNvPr>
          <p:cNvSpPr txBox="1"/>
          <p:nvPr/>
        </p:nvSpPr>
        <p:spPr>
          <a:xfrm>
            <a:off x="237838" y="3816812"/>
            <a:ext cx="2113749" cy="1600438"/>
          </a:xfrm>
          <a:prstGeom prst="rect">
            <a:avLst/>
          </a:prstGeom>
          <a:noFill/>
        </p:spPr>
        <p:txBody>
          <a:bodyPr wrap="square" rtlCol="0">
            <a:spAutoFit/>
          </a:bodyPr>
          <a:lstStyle/>
          <a:p>
            <a:r>
              <a:rPr lang="en-US" sz="1400" dirty="0"/>
              <a:t>Summary of load steps.  </a:t>
            </a:r>
          </a:p>
          <a:p>
            <a:endParaRPr lang="en-US" sz="1400" b="1" dirty="0"/>
          </a:p>
          <a:p>
            <a:r>
              <a:rPr lang="en-US" sz="1400" b="1" dirty="0"/>
              <a:t>Tip: Make sure number of acceptable problems is </a:t>
            </a:r>
            <a:r>
              <a:rPr lang="en-US" sz="1400" b="1" i="1" dirty="0"/>
              <a:t>acceptable</a:t>
            </a:r>
            <a:r>
              <a:rPr lang="en-US" sz="1400" b="1" dirty="0"/>
              <a:t>!</a:t>
            </a:r>
          </a:p>
        </p:txBody>
      </p:sp>
      <p:sp>
        <p:nvSpPr>
          <p:cNvPr id="15" name="Rectangle 14">
            <a:extLst>
              <a:ext uri="{FF2B5EF4-FFF2-40B4-BE49-F238E27FC236}">
                <a16:creationId xmlns:a16="http://schemas.microsoft.com/office/drawing/2014/main" id="{08C4E628-5330-4DF5-8537-7C2ED767A71A}"/>
              </a:ext>
            </a:extLst>
          </p:cNvPr>
          <p:cNvSpPr/>
          <p:nvPr/>
        </p:nvSpPr>
        <p:spPr>
          <a:xfrm>
            <a:off x="2351588" y="3913405"/>
            <a:ext cx="3995424" cy="1389740"/>
          </a:xfrm>
          <a:prstGeom prst="rect">
            <a:avLst/>
          </a:prstGeom>
          <a:noFill/>
          <a:ln w="28575">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A409488-649B-45BE-A11C-B3DE0C800A1C}"/>
              </a:ext>
            </a:extLst>
          </p:cNvPr>
          <p:cNvSpPr/>
          <p:nvPr/>
        </p:nvSpPr>
        <p:spPr>
          <a:xfrm>
            <a:off x="2351587" y="1053145"/>
            <a:ext cx="6882060" cy="623255"/>
          </a:xfrm>
          <a:prstGeom prst="rect">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Connector: Elbow 18">
            <a:extLst>
              <a:ext uri="{FF2B5EF4-FFF2-40B4-BE49-F238E27FC236}">
                <a16:creationId xmlns:a16="http://schemas.microsoft.com/office/drawing/2014/main" id="{CBAA44CC-3409-4280-A9A2-BE83F7553081}"/>
              </a:ext>
            </a:extLst>
          </p:cNvPr>
          <p:cNvCxnSpPr>
            <a:cxnSpLocks/>
            <a:stCxn id="18" idx="3"/>
          </p:cNvCxnSpPr>
          <p:nvPr/>
        </p:nvCxnSpPr>
        <p:spPr>
          <a:xfrm>
            <a:off x="9233647" y="1364773"/>
            <a:ext cx="1075765" cy="190082"/>
          </a:xfrm>
          <a:prstGeom prst="bentConnector3">
            <a:avLst>
              <a:gd name="adj1" fmla="val 50000"/>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5FADA88-54D0-4528-B059-F5FB02D98CDD}"/>
              </a:ext>
            </a:extLst>
          </p:cNvPr>
          <p:cNvSpPr txBox="1"/>
          <p:nvPr/>
        </p:nvSpPr>
        <p:spPr>
          <a:xfrm>
            <a:off x="10309412" y="1044389"/>
            <a:ext cx="1790611" cy="954107"/>
          </a:xfrm>
          <a:prstGeom prst="rect">
            <a:avLst/>
          </a:prstGeom>
          <a:noFill/>
        </p:spPr>
        <p:txBody>
          <a:bodyPr wrap="square" rtlCol="0">
            <a:spAutoFit/>
          </a:bodyPr>
          <a:lstStyle/>
          <a:p>
            <a:r>
              <a:rPr lang="en-US" sz="1400" dirty="0"/>
              <a:t>Last load step takes us from 98.8% to 100% completion</a:t>
            </a:r>
          </a:p>
        </p:txBody>
      </p:sp>
      <p:sp>
        <p:nvSpPr>
          <p:cNvPr id="25" name="Rectangle 24">
            <a:extLst>
              <a:ext uri="{FF2B5EF4-FFF2-40B4-BE49-F238E27FC236}">
                <a16:creationId xmlns:a16="http://schemas.microsoft.com/office/drawing/2014/main" id="{22B50945-973C-4377-B460-59A66009138F}"/>
              </a:ext>
            </a:extLst>
          </p:cNvPr>
          <p:cNvSpPr/>
          <p:nvPr/>
        </p:nvSpPr>
        <p:spPr>
          <a:xfrm>
            <a:off x="2354192" y="3478307"/>
            <a:ext cx="3992820" cy="323638"/>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Connector: Elbow 25">
            <a:extLst>
              <a:ext uri="{FF2B5EF4-FFF2-40B4-BE49-F238E27FC236}">
                <a16:creationId xmlns:a16="http://schemas.microsoft.com/office/drawing/2014/main" id="{401D6C96-54AF-40B9-BF94-D6DA2A958CAD}"/>
              </a:ext>
            </a:extLst>
          </p:cNvPr>
          <p:cNvCxnSpPr>
            <a:cxnSpLocks/>
            <a:stCxn id="25" idx="1"/>
            <a:endCxn id="27" idx="3"/>
          </p:cNvCxnSpPr>
          <p:nvPr/>
        </p:nvCxnSpPr>
        <p:spPr>
          <a:xfrm rot="10800000">
            <a:off x="1981200" y="2688428"/>
            <a:ext cx="372993" cy="951698"/>
          </a:xfrm>
          <a:prstGeom prst="bentConnector3">
            <a:avLst>
              <a:gd name="adj1" fmla="val 50000"/>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9092CD7-A8BD-4D9F-95EF-182515D50FA4}"/>
              </a:ext>
            </a:extLst>
          </p:cNvPr>
          <p:cNvSpPr txBox="1"/>
          <p:nvPr/>
        </p:nvSpPr>
        <p:spPr>
          <a:xfrm>
            <a:off x="190588" y="2211374"/>
            <a:ext cx="1790611" cy="954107"/>
          </a:xfrm>
          <a:prstGeom prst="rect">
            <a:avLst/>
          </a:prstGeom>
          <a:noFill/>
        </p:spPr>
        <p:txBody>
          <a:bodyPr wrap="square" rtlCol="0">
            <a:spAutoFit/>
          </a:bodyPr>
          <a:lstStyle/>
          <a:p>
            <a:r>
              <a:rPr lang="en-US" sz="1400" b="1" dirty="0"/>
              <a:t>Analysis speed</a:t>
            </a:r>
            <a:r>
              <a:rPr lang="en-US" sz="1400" dirty="0"/>
              <a:t>: completed 44 (successful) steps in 14.8 seconds</a:t>
            </a:r>
          </a:p>
        </p:txBody>
      </p:sp>
      <p:sp>
        <p:nvSpPr>
          <p:cNvPr id="31" name="Left Brace 30">
            <a:extLst>
              <a:ext uri="{FF2B5EF4-FFF2-40B4-BE49-F238E27FC236}">
                <a16:creationId xmlns:a16="http://schemas.microsoft.com/office/drawing/2014/main" id="{0213B602-4F85-4173-8739-B4136D4E282C}"/>
              </a:ext>
            </a:extLst>
          </p:cNvPr>
          <p:cNvSpPr/>
          <p:nvPr/>
        </p:nvSpPr>
        <p:spPr>
          <a:xfrm rot="10800000">
            <a:off x="9515429" y="5665694"/>
            <a:ext cx="324983" cy="685234"/>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5CB92AA2-0CB0-4456-9727-E818D1FB5EDF}"/>
              </a:ext>
            </a:extLst>
          </p:cNvPr>
          <p:cNvSpPr txBox="1"/>
          <p:nvPr/>
        </p:nvSpPr>
        <p:spPr>
          <a:xfrm>
            <a:off x="9840412" y="5567082"/>
            <a:ext cx="2224163" cy="954107"/>
          </a:xfrm>
          <a:prstGeom prst="rect">
            <a:avLst/>
          </a:prstGeom>
          <a:noFill/>
        </p:spPr>
        <p:txBody>
          <a:bodyPr wrap="square" rtlCol="0">
            <a:spAutoFit/>
          </a:bodyPr>
          <a:lstStyle/>
          <a:p>
            <a:r>
              <a:rPr lang="en-US" sz="1400" b="1" dirty="0"/>
              <a:t>Timing summary</a:t>
            </a:r>
            <a:r>
              <a:rPr lang="en-US" sz="1400" dirty="0"/>
              <a:t>:  Often this can guide you to how to speed up your analysis.</a:t>
            </a:r>
          </a:p>
        </p:txBody>
      </p:sp>
    </p:spTree>
    <p:extLst>
      <p:ext uri="{BB962C8B-B14F-4D97-AF65-F5344CB8AC3E}">
        <p14:creationId xmlns:p14="http://schemas.microsoft.com/office/powerpoint/2010/main" val="427230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69B8-D247-4A2A-AFCC-4677B91D36D0}"/>
              </a:ext>
            </a:extLst>
          </p:cNvPr>
          <p:cNvSpPr>
            <a:spLocks noGrp="1"/>
          </p:cNvSpPr>
          <p:nvPr>
            <p:ph type="title"/>
          </p:nvPr>
        </p:nvSpPr>
        <p:spPr/>
        <p:txBody>
          <a:bodyPr/>
          <a:lstStyle/>
          <a:p>
            <a:r>
              <a:rPr lang="en-US" dirty="0"/>
              <a:t>In summary… </a:t>
            </a:r>
          </a:p>
        </p:txBody>
      </p:sp>
      <p:sp>
        <p:nvSpPr>
          <p:cNvPr id="4" name="Slide Number Placeholder 3">
            <a:extLst>
              <a:ext uri="{FF2B5EF4-FFF2-40B4-BE49-F238E27FC236}">
                <a16:creationId xmlns:a16="http://schemas.microsoft.com/office/drawing/2014/main" id="{DDDA88DC-0A34-42EE-8AD2-D7F6F55C9D0F}"/>
              </a:ext>
            </a:extLst>
          </p:cNvPr>
          <p:cNvSpPr>
            <a:spLocks noGrp="1"/>
          </p:cNvSpPr>
          <p:nvPr>
            <p:ph type="sldNum" sz="quarter" idx="4"/>
          </p:nvPr>
        </p:nvSpPr>
        <p:spPr/>
        <p:txBody>
          <a:bodyPr/>
          <a:lstStyle/>
          <a:p>
            <a:pPr algn="ctr"/>
            <a:fld id="{F6B149FD-26F7-3645-B4E7-BA8B8CC5EEA8}" type="slidenum">
              <a:rPr lang="en-US" smtClean="0"/>
              <a:pPr algn="ctr"/>
              <a:t>79</a:t>
            </a:fld>
            <a:endParaRPr lang="en-US" dirty="0"/>
          </a:p>
        </p:txBody>
      </p:sp>
      <p:sp>
        <p:nvSpPr>
          <p:cNvPr id="19" name="TextBox 18">
            <a:extLst>
              <a:ext uri="{FF2B5EF4-FFF2-40B4-BE49-F238E27FC236}">
                <a16:creationId xmlns:a16="http://schemas.microsoft.com/office/drawing/2014/main" id="{DD63C268-3508-4956-9E8F-B0D71C4DB2B8}"/>
              </a:ext>
            </a:extLst>
          </p:cNvPr>
          <p:cNvSpPr txBox="1"/>
          <p:nvPr/>
        </p:nvSpPr>
        <p:spPr>
          <a:xfrm>
            <a:off x="1026392" y="5709200"/>
            <a:ext cx="10139215" cy="369332"/>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r>
              <a:rPr lang="en-US" dirty="0"/>
              <a:t>Implicit time stepping plays a direct role in achieving converged solutions.</a:t>
            </a:r>
          </a:p>
        </p:txBody>
      </p:sp>
      <p:sp>
        <p:nvSpPr>
          <p:cNvPr id="20" name="Content Placeholder 2">
            <a:extLst>
              <a:ext uri="{FF2B5EF4-FFF2-40B4-BE49-F238E27FC236}">
                <a16:creationId xmlns:a16="http://schemas.microsoft.com/office/drawing/2014/main" id="{A027BD36-9621-4837-9EEB-14BF03F0314B}"/>
              </a:ext>
            </a:extLst>
          </p:cNvPr>
          <p:cNvSpPr>
            <a:spLocks noGrp="1"/>
          </p:cNvSpPr>
          <p:nvPr>
            <p:ph idx="1"/>
          </p:nvPr>
        </p:nvSpPr>
        <p:spPr>
          <a:xfrm>
            <a:off x="762001" y="1447799"/>
            <a:ext cx="6477000" cy="4261401"/>
          </a:xfrm>
        </p:spPr>
        <p:txBody>
          <a:bodyPr>
            <a:normAutofit/>
          </a:bodyPr>
          <a:lstStyle/>
          <a:p>
            <a:pPr marL="342900" indent="-342900">
              <a:buFont typeface="Arial" panose="020B0604020202020204" pitchFamily="34" charset="0"/>
              <a:buChar char="•"/>
            </a:pPr>
            <a:r>
              <a:rPr lang="en-US" b="1" dirty="0"/>
              <a:t>Nonlinear analyses </a:t>
            </a:r>
            <a:r>
              <a:rPr lang="en-US" dirty="0"/>
              <a:t>apply the loads and boundary conditions incrementally.</a:t>
            </a:r>
          </a:p>
          <a:p>
            <a:pPr marL="342900" indent="-342900">
              <a:buFont typeface="Arial" panose="020B0604020202020204" pitchFamily="34" charset="0"/>
              <a:buChar char="•"/>
            </a:pPr>
            <a:r>
              <a:rPr lang="en-US" b="1" dirty="0"/>
              <a:t>Time step size </a:t>
            </a:r>
            <a:r>
              <a:rPr lang="en-US" dirty="0"/>
              <a:t>is a key ingredient for achieving convergence.</a:t>
            </a:r>
          </a:p>
          <a:p>
            <a:pPr marL="342900" indent="-342900">
              <a:buFont typeface="Arial" panose="020B0604020202020204" pitchFamily="34" charset="0"/>
              <a:buChar char="•"/>
            </a:pPr>
            <a:r>
              <a:rPr lang="en-US" b="1" dirty="0"/>
              <a:t>The “DURING” keyword</a:t>
            </a:r>
            <a:r>
              <a:rPr lang="en-US" dirty="0"/>
              <a:t> helps tailor our solver to different regimes in our analysis.</a:t>
            </a:r>
          </a:p>
          <a:p>
            <a:pPr marL="342900" indent="-342900">
              <a:buFont typeface="Arial" panose="020B0604020202020204" pitchFamily="34" charset="0"/>
              <a:buChar char="•"/>
            </a:pPr>
            <a:r>
              <a:rPr lang="en-US" b="1" dirty="0"/>
              <a:t>Adaptive time stepping </a:t>
            </a:r>
            <a:r>
              <a:rPr lang="en-US" dirty="0"/>
              <a:t>allows us to adjust the time step size based on the difficulty of the problem.</a:t>
            </a:r>
          </a:p>
          <a:p>
            <a:pPr marL="800100" lvl="1" indent="-342900">
              <a:buFont typeface="Arial" panose="020B0604020202020204" pitchFamily="34" charset="0"/>
              <a:buChar char="•"/>
            </a:pPr>
            <a:r>
              <a:rPr lang="en-US" dirty="0"/>
              <a:t>Re-trying with a smaller timestep is simple and effective.</a:t>
            </a:r>
          </a:p>
          <a:p>
            <a:pPr lvl="1" indent="0">
              <a:buNone/>
            </a:pPr>
            <a:endParaRPr lang="en-US" dirty="0"/>
          </a:p>
        </p:txBody>
      </p:sp>
      <p:pic>
        <p:nvPicPr>
          <p:cNvPr id="6" name="Picture 5">
            <a:extLst>
              <a:ext uri="{FF2B5EF4-FFF2-40B4-BE49-F238E27FC236}">
                <a16:creationId xmlns:a16="http://schemas.microsoft.com/office/drawing/2014/main" id="{A524B63D-36ED-42A2-89B8-1151472AC14F}"/>
              </a:ext>
            </a:extLst>
          </p:cNvPr>
          <p:cNvPicPr>
            <a:picLocks noChangeAspect="1"/>
          </p:cNvPicPr>
          <p:nvPr/>
        </p:nvPicPr>
        <p:blipFill>
          <a:blip r:embed="rId2"/>
          <a:stretch>
            <a:fillRect/>
          </a:stretch>
        </p:blipFill>
        <p:spPr>
          <a:xfrm>
            <a:off x="7562740" y="1656272"/>
            <a:ext cx="3752960" cy="3394446"/>
          </a:xfrm>
          <a:prstGeom prst="rect">
            <a:avLst/>
          </a:prstGeom>
        </p:spPr>
      </p:pic>
    </p:spTree>
    <p:extLst>
      <p:ext uri="{BB962C8B-B14F-4D97-AF65-F5344CB8AC3E}">
        <p14:creationId xmlns:p14="http://schemas.microsoft.com/office/powerpoint/2010/main" val="222341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760BB-7413-495C-912B-5A071D6DC599}"/>
              </a:ext>
            </a:extLst>
          </p:cNvPr>
          <p:cNvSpPr>
            <a:spLocks noGrp="1"/>
          </p:cNvSpPr>
          <p:nvPr>
            <p:ph type="title"/>
          </p:nvPr>
        </p:nvSpPr>
        <p:spPr/>
        <p:txBody>
          <a:bodyPr/>
          <a:lstStyle/>
          <a:p>
            <a:r>
              <a:rPr lang="en-US" dirty="0"/>
              <a:t>Other training materials are available and fantastic!</a:t>
            </a:r>
          </a:p>
        </p:txBody>
      </p:sp>
      <p:sp>
        <p:nvSpPr>
          <p:cNvPr id="3" name="Content Placeholder 2">
            <a:extLst>
              <a:ext uri="{FF2B5EF4-FFF2-40B4-BE49-F238E27FC236}">
                <a16:creationId xmlns:a16="http://schemas.microsoft.com/office/drawing/2014/main" id="{B389D0FC-4379-42A5-876D-57524C004452}"/>
              </a:ext>
            </a:extLst>
          </p:cNvPr>
          <p:cNvSpPr>
            <a:spLocks noGrp="1"/>
          </p:cNvSpPr>
          <p:nvPr>
            <p:ph idx="1"/>
          </p:nvPr>
        </p:nvSpPr>
        <p:spPr>
          <a:xfrm>
            <a:off x="762001" y="1278864"/>
            <a:ext cx="10553699" cy="337869"/>
          </a:xfrm>
        </p:spPr>
        <p:txBody>
          <a:bodyPr>
            <a:normAutofit fontScale="92500"/>
          </a:bodyPr>
          <a:lstStyle/>
          <a:p>
            <a:pPr algn="ctr"/>
            <a:r>
              <a:rPr lang="en-US" dirty="0"/>
              <a:t>There are many additional training materials accessible, some outdated but still very relevant</a:t>
            </a:r>
          </a:p>
        </p:txBody>
      </p:sp>
      <p:sp>
        <p:nvSpPr>
          <p:cNvPr id="4" name="Slide Number Placeholder 3">
            <a:extLst>
              <a:ext uri="{FF2B5EF4-FFF2-40B4-BE49-F238E27FC236}">
                <a16:creationId xmlns:a16="http://schemas.microsoft.com/office/drawing/2014/main" id="{75E1D92A-A880-4CB8-B918-3F2394E378D7}"/>
              </a:ext>
            </a:extLst>
          </p:cNvPr>
          <p:cNvSpPr>
            <a:spLocks noGrp="1"/>
          </p:cNvSpPr>
          <p:nvPr>
            <p:ph type="sldNum" sz="quarter" idx="4"/>
          </p:nvPr>
        </p:nvSpPr>
        <p:spPr/>
        <p:txBody>
          <a:bodyPr/>
          <a:lstStyle/>
          <a:p>
            <a:pPr algn="ctr"/>
            <a:fld id="{F6B149FD-26F7-3645-B4E7-BA8B8CC5EEA8}" type="slidenum">
              <a:rPr lang="en-US" smtClean="0"/>
              <a:pPr algn="ctr"/>
              <a:t>8</a:t>
            </a:fld>
            <a:endParaRPr lang="en-US" dirty="0"/>
          </a:p>
        </p:txBody>
      </p:sp>
      <p:pic>
        <p:nvPicPr>
          <p:cNvPr id="6" name="Picture 5">
            <a:extLst>
              <a:ext uri="{FF2B5EF4-FFF2-40B4-BE49-F238E27FC236}">
                <a16:creationId xmlns:a16="http://schemas.microsoft.com/office/drawing/2014/main" id="{37130854-2CCF-4AA2-824A-0C50ED57182A}"/>
              </a:ext>
            </a:extLst>
          </p:cNvPr>
          <p:cNvPicPr>
            <a:picLocks noChangeAspect="1"/>
          </p:cNvPicPr>
          <p:nvPr/>
        </p:nvPicPr>
        <p:blipFill>
          <a:blip r:embed="rId2"/>
          <a:stretch>
            <a:fillRect/>
          </a:stretch>
        </p:blipFill>
        <p:spPr>
          <a:xfrm>
            <a:off x="762000" y="1996425"/>
            <a:ext cx="1131328" cy="4551023"/>
          </a:xfrm>
          <a:prstGeom prst="rect">
            <a:avLst/>
          </a:prstGeom>
        </p:spPr>
      </p:pic>
      <p:sp>
        <p:nvSpPr>
          <p:cNvPr id="7" name="TextBox 6">
            <a:extLst>
              <a:ext uri="{FF2B5EF4-FFF2-40B4-BE49-F238E27FC236}">
                <a16:creationId xmlns:a16="http://schemas.microsoft.com/office/drawing/2014/main" id="{D5E1FDD1-336B-47D5-9717-3633951AEAC7}"/>
              </a:ext>
            </a:extLst>
          </p:cNvPr>
          <p:cNvSpPr txBox="1"/>
          <p:nvPr/>
        </p:nvSpPr>
        <p:spPr>
          <a:xfrm>
            <a:off x="2009956" y="2113472"/>
            <a:ext cx="4442602" cy="738664"/>
          </a:xfrm>
          <a:prstGeom prst="rect">
            <a:avLst/>
          </a:prstGeom>
          <a:noFill/>
        </p:spPr>
        <p:txBody>
          <a:bodyPr wrap="square" rtlCol="0">
            <a:spAutoFit/>
          </a:bodyPr>
          <a:lstStyle/>
          <a:p>
            <a:r>
              <a:rPr lang="en-US" sz="1400" dirty="0">
                <a:hlinkClick r:id="rId3"/>
              </a:rPr>
              <a:t>https://compsim.sandia.gov/compsim/Docs/Sierra/preRelease/GeneralRelease/index.html</a:t>
            </a:r>
            <a:endParaRPr lang="en-US" sz="1400" dirty="0"/>
          </a:p>
          <a:p>
            <a:endParaRPr lang="en-US" sz="1400" dirty="0"/>
          </a:p>
        </p:txBody>
      </p:sp>
      <p:sp>
        <p:nvSpPr>
          <p:cNvPr id="8" name="TextBox 7">
            <a:extLst>
              <a:ext uri="{FF2B5EF4-FFF2-40B4-BE49-F238E27FC236}">
                <a16:creationId xmlns:a16="http://schemas.microsoft.com/office/drawing/2014/main" id="{38268199-0152-4FDE-9737-17C8EEC9BA3F}"/>
              </a:ext>
            </a:extLst>
          </p:cNvPr>
          <p:cNvSpPr txBox="1"/>
          <p:nvPr/>
        </p:nvSpPr>
        <p:spPr>
          <a:xfrm>
            <a:off x="2277374" y="3019245"/>
            <a:ext cx="3009157" cy="307777"/>
          </a:xfrm>
          <a:prstGeom prst="rect">
            <a:avLst/>
          </a:prstGeom>
          <a:noFill/>
        </p:spPr>
        <p:txBody>
          <a:bodyPr wrap="none" rtlCol="0">
            <a:spAutoFit/>
          </a:bodyPr>
          <a:lstStyle/>
          <a:p>
            <a:r>
              <a:rPr lang="en-US" sz="1400" dirty="0"/>
              <a:t>Look under “</a:t>
            </a:r>
            <a:r>
              <a:rPr lang="en-US" sz="1400" b="1" dirty="0"/>
              <a:t>Intro to SIERRA/SM</a:t>
            </a:r>
            <a:r>
              <a:rPr lang="en-US" sz="1400" dirty="0"/>
              <a:t>”</a:t>
            </a:r>
          </a:p>
        </p:txBody>
      </p:sp>
      <p:cxnSp>
        <p:nvCxnSpPr>
          <p:cNvPr id="10" name="Connector: Elbow 9">
            <a:extLst>
              <a:ext uri="{FF2B5EF4-FFF2-40B4-BE49-F238E27FC236}">
                <a16:creationId xmlns:a16="http://schemas.microsoft.com/office/drawing/2014/main" id="{11072899-F6E2-4AD8-899F-B29D91A3819A}"/>
              </a:ext>
            </a:extLst>
          </p:cNvPr>
          <p:cNvCxnSpPr>
            <a:stCxn id="8" idx="1"/>
          </p:cNvCxnSpPr>
          <p:nvPr/>
        </p:nvCxnSpPr>
        <p:spPr>
          <a:xfrm rot="10800000" flipV="1">
            <a:off x="1613140" y="3173133"/>
            <a:ext cx="664234" cy="34643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8FCF2B1-C419-49FB-AE3A-8417CE12A846}"/>
              </a:ext>
            </a:extLst>
          </p:cNvPr>
          <p:cNvSpPr txBox="1"/>
          <p:nvPr/>
        </p:nvSpPr>
        <p:spPr>
          <a:xfrm>
            <a:off x="2419994" y="3838241"/>
            <a:ext cx="3834157" cy="1384995"/>
          </a:xfrm>
          <a:prstGeom prst="rect">
            <a:avLst/>
          </a:prstGeom>
          <a:noFill/>
        </p:spPr>
        <p:txBody>
          <a:bodyPr wrap="square" rtlCol="0">
            <a:spAutoFit/>
          </a:bodyPr>
          <a:lstStyle/>
          <a:p>
            <a:r>
              <a:rPr lang="en-US" sz="1400" dirty="0"/>
              <a:t>A few recommended to start with:</a:t>
            </a:r>
          </a:p>
          <a:p>
            <a:pPr marL="285750" indent="-285750">
              <a:buFont typeface="Arial" panose="020B0604020202020204" pitchFamily="34" charset="0"/>
              <a:buChar char="•"/>
            </a:pPr>
            <a:r>
              <a:rPr lang="en-US" sz="1400" dirty="0"/>
              <a:t>Implicit Solver – Part I</a:t>
            </a:r>
          </a:p>
          <a:p>
            <a:pPr marL="285750" indent="-285750">
              <a:buFont typeface="Arial" panose="020B0604020202020204" pitchFamily="34" charset="0"/>
              <a:buChar char="•"/>
            </a:pPr>
            <a:r>
              <a:rPr lang="en-US" sz="1400" dirty="0"/>
              <a:t>Implicit Solver – Part II</a:t>
            </a:r>
          </a:p>
          <a:p>
            <a:pPr marL="285750" indent="-285750">
              <a:buFont typeface="Arial" panose="020B0604020202020204" pitchFamily="34" charset="0"/>
              <a:buChar char="•"/>
            </a:pPr>
            <a:r>
              <a:rPr lang="en-US" sz="1400" dirty="0"/>
              <a:t>Implicit Solve r– FETI Solver</a:t>
            </a:r>
          </a:p>
          <a:p>
            <a:pPr marL="285750" indent="-285750">
              <a:buFont typeface="Arial" panose="020B0604020202020204" pitchFamily="34" charset="0"/>
              <a:buChar char="•"/>
            </a:pPr>
            <a:r>
              <a:rPr lang="en-US" sz="1400" dirty="0"/>
              <a:t>Implicit and Explicit Quasistatic Contact</a:t>
            </a:r>
          </a:p>
          <a:p>
            <a:pPr marL="285750" indent="-285750">
              <a:buFont typeface="Arial" panose="020B0604020202020204" pitchFamily="34" charset="0"/>
              <a:buChar char="•"/>
            </a:pPr>
            <a:r>
              <a:rPr lang="en-US" sz="1400" dirty="0"/>
              <a:t>Contact: Under the Hood</a:t>
            </a:r>
          </a:p>
        </p:txBody>
      </p:sp>
      <p:cxnSp>
        <p:nvCxnSpPr>
          <p:cNvPr id="12" name="Connector: Elbow 11">
            <a:extLst>
              <a:ext uri="{FF2B5EF4-FFF2-40B4-BE49-F238E27FC236}">
                <a16:creationId xmlns:a16="http://schemas.microsoft.com/office/drawing/2014/main" id="{0E4FF760-7FF4-4974-80AA-783FF685C520}"/>
              </a:ext>
            </a:extLst>
          </p:cNvPr>
          <p:cNvCxnSpPr>
            <a:cxnSpLocks/>
          </p:cNvCxnSpPr>
          <p:nvPr/>
        </p:nvCxnSpPr>
        <p:spPr>
          <a:xfrm rot="10800000">
            <a:off x="1774677" y="3785323"/>
            <a:ext cx="638707" cy="45422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473A401C-904C-4E29-A2B0-385D2E881720}"/>
              </a:ext>
            </a:extLst>
          </p:cNvPr>
          <p:cNvPicPr>
            <a:picLocks noChangeAspect="1"/>
          </p:cNvPicPr>
          <p:nvPr/>
        </p:nvPicPr>
        <p:blipFill>
          <a:blip r:embed="rId4"/>
          <a:stretch>
            <a:fillRect/>
          </a:stretch>
        </p:blipFill>
        <p:spPr>
          <a:xfrm>
            <a:off x="6737934" y="1776533"/>
            <a:ext cx="3090897" cy="4017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AE6A68DF-2C72-4D4D-B7EB-C86BE5E3FA85}"/>
              </a:ext>
            </a:extLst>
          </p:cNvPr>
          <p:cNvPicPr>
            <a:picLocks noChangeAspect="1"/>
          </p:cNvPicPr>
          <p:nvPr/>
        </p:nvPicPr>
        <p:blipFill>
          <a:blip r:embed="rId5"/>
          <a:stretch>
            <a:fillRect/>
          </a:stretch>
        </p:blipFill>
        <p:spPr>
          <a:xfrm>
            <a:off x="8548991" y="2529869"/>
            <a:ext cx="3091162" cy="4017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TextBox 23">
            <a:extLst>
              <a:ext uri="{FF2B5EF4-FFF2-40B4-BE49-F238E27FC236}">
                <a16:creationId xmlns:a16="http://schemas.microsoft.com/office/drawing/2014/main" id="{A78361F8-C275-47A1-B5F8-351AE8514407}"/>
              </a:ext>
            </a:extLst>
          </p:cNvPr>
          <p:cNvSpPr txBox="1"/>
          <p:nvPr/>
        </p:nvSpPr>
        <p:spPr>
          <a:xfrm>
            <a:off x="6830883" y="4109047"/>
            <a:ext cx="1631951" cy="738664"/>
          </a:xfrm>
          <a:prstGeom prst="rect">
            <a:avLst/>
          </a:prstGeom>
          <a:noFill/>
        </p:spPr>
        <p:txBody>
          <a:bodyPr wrap="square" rtlCol="0">
            <a:spAutoFit/>
          </a:bodyPr>
          <a:lstStyle/>
          <a:p>
            <a:r>
              <a:rPr lang="en-US" sz="1400" b="1" i="1" dirty="0"/>
              <a:t>User’s Guide:</a:t>
            </a:r>
            <a:br>
              <a:rPr lang="en-US" sz="1400" i="1" dirty="0"/>
            </a:br>
            <a:r>
              <a:rPr lang="en-US" sz="1400" i="1" dirty="0"/>
              <a:t>Syntax and usage guidelines</a:t>
            </a:r>
          </a:p>
        </p:txBody>
      </p:sp>
      <p:sp>
        <p:nvSpPr>
          <p:cNvPr id="25" name="TextBox 24">
            <a:extLst>
              <a:ext uri="{FF2B5EF4-FFF2-40B4-BE49-F238E27FC236}">
                <a16:creationId xmlns:a16="http://schemas.microsoft.com/office/drawing/2014/main" id="{11C8E107-BE9C-4D5D-81FD-433E2A4D9A63}"/>
              </a:ext>
            </a:extLst>
          </p:cNvPr>
          <p:cNvSpPr txBox="1"/>
          <p:nvPr/>
        </p:nvSpPr>
        <p:spPr>
          <a:xfrm>
            <a:off x="8691647" y="4999805"/>
            <a:ext cx="2272527" cy="954107"/>
          </a:xfrm>
          <a:prstGeom prst="rect">
            <a:avLst/>
          </a:prstGeom>
          <a:noFill/>
        </p:spPr>
        <p:txBody>
          <a:bodyPr wrap="square" rtlCol="0">
            <a:spAutoFit/>
          </a:bodyPr>
          <a:lstStyle/>
          <a:p>
            <a:r>
              <a:rPr lang="en-US" sz="1400" b="1" i="1" dirty="0"/>
              <a:t>Theory Manual:</a:t>
            </a:r>
            <a:br>
              <a:rPr lang="en-US" sz="1400" i="1" dirty="0"/>
            </a:br>
            <a:r>
              <a:rPr lang="en-US" sz="1400" i="1" dirty="0"/>
              <a:t>Feature background and explanation of capabilities and limitations</a:t>
            </a:r>
          </a:p>
        </p:txBody>
      </p:sp>
    </p:spTree>
    <p:extLst>
      <p:ext uri="{BB962C8B-B14F-4D97-AF65-F5344CB8AC3E}">
        <p14:creationId xmlns:p14="http://schemas.microsoft.com/office/powerpoint/2010/main" val="382755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91080E0-1AF8-4F9D-9C35-434D3504F481}"/>
              </a:ext>
            </a:extLst>
          </p:cNvPr>
          <p:cNvSpPr>
            <a:spLocks noGrp="1"/>
          </p:cNvSpPr>
          <p:nvPr>
            <p:ph type="subTitle" idx="1"/>
          </p:nvPr>
        </p:nvSpPr>
        <p:spPr/>
        <p:txBody>
          <a:bodyPr/>
          <a:lstStyle/>
          <a:p>
            <a:r>
              <a:rPr lang="en-US" dirty="0"/>
              <a:t>Basic solver details and dialing in the settings</a:t>
            </a:r>
          </a:p>
        </p:txBody>
      </p:sp>
      <p:sp>
        <p:nvSpPr>
          <p:cNvPr id="7" name="Title 6">
            <a:extLst>
              <a:ext uri="{FF2B5EF4-FFF2-40B4-BE49-F238E27FC236}">
                <a16:creationId xmlns:a16="http://schemas.microsoft.com/office/drawing/2014/main" id="{0BCABFF9-6EC1-4552-A966-1B284FA0E6F8}"/>
              </a:ext>
            </a:extLst>
          </p:cNvPr>
          <p:cNvSpPr>
            <a:spLocks noGrp="1"/>
          </p:cNvSpPr>
          <p:nvPr>
            <p:ph type="ctrTitle"/>
          </p:nvPr>
        </p:nvSpPr>
        <p:spPr/>
        <p:txBody>
          <a:bodyPr/>
          <a:lstStyle/>
          <a:p>
            <a:r>
              <a:rPr lang="en-US" dirty="0"/>
              <a:t>MODULE 5:</a:t>
            </a:r>
            <a:br>
              <a:rPr lang="en-US" dirty="0"/>
            </a:br>
            <a:r>
              <a:rPr lang="en-US" dirty="0"/>
              <a:t>The Solver: Inputs and Outputs</a:t>
            </a:r>
          </a:p>
        </p:txBody>
      </p:sp>
    </p:spTree>
    <p:extLst>
      <p:ext uri="{BB962C8B-B14F-4D97-AF65-F5344CB8AC3E}">
        <p14:creationId xmlns:p14="http://schemas.microsoft.com/office/powerpoint/2010/main" val="414276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4D9A-C6A9-42D8-B33D-18034FC04E63}"/>
              </a:ext>
            </a:extLst>
          </p:cNvPr>
          <p:cNvSpPr>
            <a:spLocks noGrp="1"/>
          </p:cNvSpPr>
          <p:nvPr>
            <p:ph type="title"/>
          </p:nvPr>
        </p:nvSpPr>
        <p:spPr/>
        <p:txBody>
          <a:bodyPr/>
          <a:lstStyle/>
          <a:p>
            <a:r>
              <a:rPr lang="en-US" dirty="0"/>
              <a:t>Section overview</a:t>
            </a:r>
          </a:p>
        </p:txBody>
      </p:sp>
      <p:sp>
        <p:nvSpPr>
          <p:cNvPr id="4" name="Slide Number Placeholder 3">
            <a:extLst>
              <a:ext uri="{FF2B5EF4-FFF2-40B4-BE49-F238E27FC236}">
                <a16:creationId xmlns:a16="http://schemas.microsoft.com/office/drawing/2014/main" id="{0E70C110-301D-49E8-B6C6-59CB15BD2891}"/>
              </a:ext>
            </a:extLst>
          </p:cNvPr>
          <p:cNvSpPr>
            <a:spLocks noGrp="1"/>
          </p:cNvSpPr>
          <p:nvPr>
            <p:ph type="sldNum" sz="quarter" idx="4"/>
          </p:nvPr>
        </p:nvSpPr>
        <p:spPr/>
        <p:txBody>
          <a:bodyPr/>
          <a:lstStyle/>
          <a:p>
            <a:pPr algn="ctr"/>
            <a:fld id="{F6B149FD-26F7-3645-B4E7-BA8B8CC5EEA8}" type="slidenum">
              <a:rPr lang="en-US" smtClean="0"/>
              <a:pPr algn="ctr"/>
              <a:t>81</a:t>
            </a:fld>
            <a:endParaRPr lang="en-US" dirty="0"/>
          </a:p>
        </p:txBody>
      </p:sp>
      <p:grpSp>
        <p:nvGrpSpPr>
          <p:cNvPr id="6" name="Group 5">
            <a:extLst>
              <a:ext uri="{FF2B5EF4-FFF2-40B4-BE49-F238E27FC236}">
                <a16:creationId xmlns:a16="http://schemas.microsoft.com/office/drawing/2014/main" id="{FED1BF58-ED75-4EE4-8407-50AD6D5354CB}"/>
              </a:ext>
            </a:extLst>
          </p:cNvPr>
          <p:cNvGrpSpPr/>
          <p:nvPr/>
        </p:nvGrpSpPr>
        <p:grpSpPr>
          <a:xfrm>
            <a:off x="1335741" y="1283273"/>
            <a:ext cx="9144000" cy="2443153"/>
            <a:chOff x="575953" y="1253529"/>
            <a:chExt cx="5883215" cy="1681689"/>
          </a:xfrm>
        </p:grpSpPr>
        <p:sp>
          <p:nvSpPr>
            <p:cNvPr id="7" name="Rectangle 6">
              <a:extLst>
                <a:ext uri="{FF2B5EF4-FFF2-40B4-BE49-F238E27FC236}">
                  <a16:creationId xmlns:a16="http://schemas.microsoft.com/office/drawing/2014/main" id="{CBBA7500-0AD8-419C-9289-71B2B4248104}"/>
                </a:ext>
              </a:extLst>
            </p:cNvPr>
            <p:cNvSpPr/>
            <p:nvPr/>
          </p:nvSpPr>
          <p:spPr>
            <a:xfrm>
              <a:off x="575953" y="1574889"/>
              <a:ext cx="5883215" cy="1360329"/>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tIns="182880" rtlCol="0" anchor="t" anchorCtr="0"/>
            <a:lstStyle/>
            <a:p>
              <a:pPr marL="285750" indent="-285750">
                <a:spcAft>
                  <a:spcPts val="1200"/>
                </a:spcAft>
                <a:buFont typeface="Arial" panose="020B0604020202020204" pitchFamily="34" charset="0"/>
                <a:buChar char="•"/>
              </a:pPr>
              <a:r>
                <a:rPr lang="en-US" dirty="0"/>
                <a:t>Learn a little about SIERRA/SM’s core solver</a:t>
              </a:r>
            </a:p>
            <a:p>
              <a:pPr marL="285750" indent="-285750">
                <a:spcAft>
                  <a:spcPts val="1200"/>
                </a:spcAft>
                <a:buFont typeface="Arial" panose="020B0604020202020204" pitchFamily="34" charset="0"/>
                <a:buChar char="•"/>
              </a:pPr>
              <a:r>
                <a:rPr lang="en-US" dirty="0"/>
                <a:t>Review some of the most relevant implicit solver input deck sections</a:t>
              </a:r>
            </a:p>
            <a:p>
              <a:pPr marL="285750" indent="-285750">
                <a:spcAft>
                  <a:spcPts val="1200"/>
                </a:spcAft>
                <a:buFont typeface="Arial" panose="020B0604020202020204" pitchFamily="34" charset="0"/>
                <a:buChar char="•"/>
              </a:pPr>
              <a:r>
                <a:rPr lang="en-US" dirty="0"/>
                <a:t>Review some of the most relevant log file outputs</a:t>
              </a:r>
            </a:p>
            <a:p>
              <a:pPr marL="285750" indent="-285750">
                <a:spcAft>
                  <a:spcPts val="1200"/>
                </a:spcAft>
                <a:buFont typeface="Arial" panose="020B0604020202020204" pitchFamily="34" charset="0"/>
                <a:buChar char="•"/>
              </a:pPr>
              <a:r>
                <a:rPr lang="en-US" dirty="0"/>
                <a:t>Try some implicit settings out</a:t>
              </a:r>
            </a:p>
          </p:txBody>
        </p:sp>
        <p:sp>
          <p:nvSpPr>
            <p:cNvPr id="8" name="Rectangle: Top Corners Rounded 7">
              <a:extLst>
                <a:ext uri="{FF2B5EF4-FFF2-40B4-BE49-F238E27FC236}">
                  <a16:creationId xmlns:a16="http://schemas.microsoft.com/office/drawing/2014/main" id="{6F071C11-7809-4160-B6E5-224CE82C2CE9}"/>
                </a:ext>
              </a:extLst>
            </p:cNvPr>
            <p:cNvSpPr/>
            <p:nvPr/>
          </p:nvSpPr>
          <p:spPr>
            <a:xfrm>
              <a:off x="575953" y="1253529"/>
              <a:ext cx="5883215" cy="321359"/>
            </a:xfrm>
            <a:prstGeom prst="round2SameRect">
              <a:avLst/>
            </a:prstGeom>
            <a:gradFill>
              <a:gsLst>
                <a:gs pos="0">
                  <a:schemeClr val="accent1">
                    <a:lumMod val="5000"/>
                    <a:lumOff val="95000"/>
                  </a:schemeClr>
                </a:gs>
                <a:gs pos="76000">
                  <a:schemeClr val="accent1">
                    <a:lumMod val="45000"/>
                    <a:lumOff val="55000"/>
                  </a:schemeClr>
                </a:gs>
                <a:gs pos="100000">
                  <a:schemeClr val="accent1">
                    <a:lumMod val="45000"/>
                    <a:lumOff val="55000"/>
                  </a:schemeClr>
                </a:gs>
              </a:gsLst>
              <a:lin ang="0" scaled="0"/>
            </a:gra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n-US" dirty="0"/>
                <a:t>We will …</a:t>
              </a:r>
            </a:p>
          </p:txBody>
        </p:sp>
      </p:grpSp>
    </p:spTree>
    <p:extLst>
      <p:ext uri="{BB962C8B-B14F-4D97-AF65-F5344CB8AC3E}">
        <p14:creationId xmlns:p14="http://schemas.microsoft.com/office/powerpoint/2010/main" val="155971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6EE413-2A5C-4895-9D90-36BD694E332F}"/>
              </a:ext>
            </a:extLst>
          </p:cNvPr>
          <p:cNvSpPr>
            <a:spLocks noGrp="1"/>
          </p:cNvSpPr>
          <p:nvPr>
            <p:ph type="title"/>
          </p:nvPr>
        </p:nvSpPr>
        <p:spPr/>
        <p:txBody>
          <a:bodyPr/>
          <a:lstStyle/>
          <a:p>
            <a:r>
              <a:rPr lang="en-US" dirty="0"/>
              <a:t>What a new staff member feels when approaching an implicit solver</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fld id="{F6B149FD-26F7-3645-B4E7-BA8B8CC5EEA8}" type="slidenum">
              <a:rPr lang="en-US" smtClean="0"/>
              <a:pPr/>
              <a:t>82</a:t>
            </a:fld>
            <a:endParaRPr lang="en-US" dirty="0"/>
          </a:p>
        </p:txBody>
      </p:sp>
      <p:pic>
        <p:nvPicPr>
          <p:cNvPr id="8" name="Picture 7">
            <a:extLst>
              <a:ext uri="{FF2B5EF4-FFF2-40B4-BE49-F238E27FC236}">
                <a16:creationId xmlns:a16="http://schemas.microsoft.com/office/drawing/2014/main" id="{345F4480-F117-407B-B3F4-1F227FAB8B2A}"/>
              </a:ext>
            </a:extLst>
          </p:cNvPr>
          <p:cNvPicPr>
            <a:picLocks noChangeAspect="1"/>
          </p:cNvPicPr>
          <p:nvPr/>
        </p:nvPicPr>
        <p:blipFill>
          <a:blip r:embed="rId2"/>
          <a:stretch>
            <a:fillRect/>
          </a:stretch>
        </p:blipFill>
        <p:spPr>
          <a:xfrm>
            <a:off x="2248558" y="1281952"/>
            <a:ext cx="7694883" cy="5109883"/>
          </a:xfrm>
          <a:prstGeom prst="rect">
            <a:avLst/>
          </a:prstGeom>
        </p:spPr>
      </p:pic>
      <p:sp>
        <p:nvSpPr>
          <p:cNvPr id="9" name="TextBox 8">
            <a:extLst>
              <a:ext uri="{FF2B5EF4-FFF2-40B4-BE49-F238E27FC236}">
                <a16:creationId xmlns:a16="http://schemas.microsoft.com/office/drawing/2014/main" id="{9662CF7F-F393-422D-819F-06EABB21069F}"/>
              </a:ext>
            </a:extLst>
          </p:cNvPr>
          <p:cNvSpPr txBox="1"/>
          <p:nvPr/>
        </p:nvSpPr>
        <p:spPr>
          <a:xfrm>
            <a:off x="287977" y="4312022"/>
            <a:ext cx="1630470" cy="646331"/>
          </a:xfrm>
          <a:prstGeom prst="rect">
            <a:avLst/>
          </a:prstGeom>
          <a:noFill/>
        </p:spPr>
        <p:txBody>
          <a:bodyPr wrap="square" rtlCol="0">
            <a:spAutoFit/>
          </a:bodyPr>
          <a:lstStyle/>
          <a:p>
            <a:r>
              <a:rPr lang="en-US" dirty="0">
                <a:solidFill>
                  <a:srgbClr val="FF0000"/>
                </a:solidFill>
              </a:rPr>
              <a:t>The analyst’s ergo-chair</a:t>
            </a:r>
          </a:p>
        </p:txBody>
      </p:sp>
      <p:cxnSp>
        <p:nvCxnSpPr>
          <p:cNvPr id="11" name="Straight Arrow Connector 10">
            <a:extLst>
              <a:ext uri="{FF2B5EF4-FFF2-40B4-BE49-F238E27FC236}">
                <a16:creationId xmlns:a16="http://schemas.microsoft.com/office/drawing/2014/main" id="{B88F1689-2028-4AA6-81F5-D612FAA45C5B}"/>
              </a:ext>
            </a:extLst>
          </p:cNvPr>
          <p:cNvCxnSpPr>
            <a:stCxn id="9" idx="3"/>
          </p:cNvCxnSpPr>
          <p:nvPr/>
        </p:nvCxnSpPr>
        <p:spPr>
          <a:xfrm>
            <a:off x="1918447" y="4635188"/>
            <a:ext cx="582706" cy="4184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F4E8F28-F4E3-42A9-AA06-4C72955F89BF}"/>
              </a:ext>
            </a:extLst>
          </p:cNvPr>
          <p:cNvSpPr txBox="1"/>
          <p:nvPr/>
        </p:nvSpPr>
        <p:spPr>
          <a:xfrm>
            <a:off x="10139635" y="2142126"/>
            <a:ext cx="1630470" cy="646331"/>
          </a:xfrm>
          <a:prstGeom prst="rect">
            <a:avLst/>
          </a:prstGeom>
          <a:noFill/>
        </p:spPr>
        <p:txBody>
          <a:bodyPr wrap="square" rtlCol="0">
            <a:spAutoFit/>
          </a:bodyPr>
          <a:lstStyle/>
          <a:p>
            <a:r>
              <a:rPr lang="en-US" dirty="0">
                <a:solidFill>
                  <a:srgbClr val="FF0000"/>
                </a:solidFill>
              </a:rPr>
              <a:t>Acceptable residual dial</a:t>
            </a:r>
          </a:p>
        </p:txBody>
      </p:sp>
      <p:cxnSp>
        <p:nvCxnSpPr>
          <p:cNvPr id="13" name="Straight Arrow Connector 12">
            <a:extLst>
              <a:ext uri="{FF2B5EF4-FFF2-40B4-BE49-F238E27FC236}">
                <a16:creationId xmlns:a16="http://schemas.microsoft.com/office/drawing/2014/main" id="{F8EF5C30-8302-4542-BFAB-361E43B764CC}"/>
              </a:ext>
            </a:extLst>
          </p:cNvPr>
          <p:cNvCxnSpPr>
            <a:cxnSpLocks/>
            <a:stCxn id="12" idx="1"/>
          </p:cNvCxnSpPr>
          <p:nvPr/>
        </p:nvCxnSpPr>
        <p:spPr>
          <a:xfrm flipH="1">
            <a:off x="8767482" y="2465292"/>
            <a:ext cx="1372153" cy="5374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52E55BB-8608-49D4-B323-EC87B86698B3}"/>
              </a:ext>
            </a:extLst>
          </p:cNvPr>
          <p:cNvSpPr txBox="1"/>
          <p:nvPr/>
        </p:nvSpPr>
        <p:spPr>
          <a:xfrm>
            <a:off x="10139635" y="4064582"/>
            <a:ext cx="1630470" cy="646331"/>
          </a:xfrm>
          <a:prstGeom prst="rect">
            <a:avLst/>
          </a:prstGeom>
          <a:noFill/>
        </p:spPr>
        <p:txBody>
          <a:bodyPr wrap="square" rtlCol="0">
            <a:spAutoFit/>
          </a:bodyPr>
          <a:lstStyle/>
          <a:p>
            <a:r>
              <a:rPr lang="en-US" dirty="0">
                <a:solidFill>
                  <a:srgbClr val="FF0000"/>
                </a:solidFill>
              </a:rPr>
              <a:t>Target residual dial</a:t>
            </a:r>
          </a:p>
        </p:txBody>
      </p:sp>
      <p:cxnSp>
        <p:nvCxnSpPr>
          <p:cNvPr id="18" name="Straight Arrow Connector 17">
            <a:extLst>
              <a:ext uri="{FF2B5EF4-FFF2-40B4-BE49-F238E27FC236}">
                <a16:creationId xmlns:a16="http://schemas.microsoft.com/office/drawing/2014/main" id="{95A76332-9FC7-4CDD-B7CA-C1B6525D075F}"/>
              </a:ext>
            </a:extLst>
          </p:cNvPr>
          <p:cNvCxnSpPr>
            <a:cxnSpLocks/>
            <a:stCxn id="17" idx="1"/>
          </p:cNvCxnSpPr>
          <p:nvPr/>
        </p:nvCxnSpPr>
        <p:spPr>
          <a:xfrm flipH="1" flipV="1">
            <a:off x="9278471" y="4312022"/>
            <a:ext cx="861164" cy="757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B51EB22-D9E0-49F6-891D-88B17A5017CD}"/>
              </a:ext>
            </a:extLst>
          </p:cNvPr>
          <p:cNvSpPr txBox="1"/>
          <p:nvPr/>
        </p:nvSpPr>
        <p:spPr>
          <a:xfrm>
            <a:off x="10139635" y="4958353"/>
            <a:ext cx="1764388" cy="646331"/>
          </a:xfrm>
          <a:prstGeom prst="rect">
            <a:avLst/>
          </a:prstGeom>
          <a:noFill/>
        </p:spPr>
        <p:txBody>
          <a:bodyPr wrap="square" rtlCol="0">
            <a:spAutoFit/>
          </a:bodyPr>
          <a:lstStyle/>
          <a:p>
            <a:r>
              <a:rPr lang="en-US" dirty="0">
                <a:solidFill>
                  <a:srgbClr val="FF0000"/>
                </a:solidFill>
              </a:rPr>
              <a:t>Target relative residual dial</a:t>
            </a:r>
          </a:p>
        </p:txBody>
      </p:sp>
      <p:cxnSp>
        <p:nvCxnSpPr>
          <p:cNvPr id="22" name="Straight Arrow Connector 21">
            <a:extLst>
              <a:ext uri="{FF2B5EF4-FFF2-40B4-BE49-F238E27FC236}">
                <a16:creationId xmlns:a16="http://schemas.microsoft.com/office/drawing/2014/main" id="{A6166C84-0657-46E1-8FAB-7AF1B910AD28}"/>
              </a:ext>
            </a:extLst>
          </p:cNvPr>
          <p:cNvCxnSpPr>
            <a:cxnSpLocks/>
            <a:stCxn id="21" idx="1"/>
          </p:cNvCxnSpPr>
          <p:nvPr/>
        </p:nvCxnSpPr>
        <p:spPr>
          <a:xfrm flipH="1" flipV="1">
            <a:off x="9054353" y="4312022"/>
            <a:ext cx="1085282" cy="9694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0EF726EA-FB6F-4E9F-8F8C-59E9FCA4FF9C}"/>
              </a:ext>
            </a:extLst>
          </p:cNvPr>
          <p:cNvSpPr/>
          <p:nvPr/>
        </p:nvSpPr>
        <p:spPr>
          <a:xfrm>
            <a:off x="2967318" y="1317812"/>
            <a:ext cx="3836894" cy="1550894"/>
          </a:xfrm>
          <a:custGeom>
            <a:avLst/>
            <a:gdLst>
              <a:gd name="connsiteX0" fmla="*/ 600635 w 3836894"/>
              <a:gd name="connsiteY0" fmla="*/ 1550894 h 1550894"/>
              <a:gd name="connsiteX1" fmla="*/ 3146611 w 3836894"/>
              <a:gd name="connsiteY1" fmla="*/ 1524000 h 1550894"/>
              <a:gd name="connsiteX2" fmla="*/ 3836894 w 3836894"/>
              <a:gd name="connsiteY2" fmla="*/ 17929 h 1550894"/>
              <a:gd name="connsiteX3" fmla="*/ 0 w 3836894"/>
              <a:gd name="connsiteY3" fmla="*/ 0 h 1550894"/>
              <a:gd name="connsiteX4" fmla="*/ 600635 w 3836894"/>
              <a:gd name="connsiteY4" fmla="*/ 1550894 h 1550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894" h="1550894">
                <a:moveTo>
                  <a:pt x="600635" y="1550894"/>
                </a:moveTo>
                <a:lnTo>
                  <a:pt x="3146611" y="1524000"/>
                </a:lnTo>
                <a:lnTo>
                  <a:pt x="3836894" y="17929"/>
                </a:lnTo>
                <a:lnTo>
                  <a:pt x="0" y="0"/>
                </a:lnTo>
                <a:lnTo>
                  <a:pt x="600635" y="1550894"/>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C70A404-26B6-4F67-B50E-8D4848792019}"/>
              </a:ext>
            </a:extLst>
          </p:cNvPr>
          <p:cNvSpPr txBox="1"/>
          <p:nvPr/>
        </p:nvSpPr>
        <p:spPr>
          <a:xfrm>
            <a:off x="287977" y="1756493"/>
            <a:ext cx="1559303" cy="923330"/>
          </a:xfrm>
          <a:prstGeom prst="rect">
            <a:avLst/>
          </a:prstGeom>
          <a:noFill/>
        </p:spPr>
        <p:txBody>
          <a:bodyPr wrap="square" rtlCol="0">
            <a:spAutoFit/>
          </a:bodyPr>
          <a:lstStyle/>
          <a:p>
            <a:r>
              <a:rPr lang="en-US" dirty="0">
                <a:solidFill>
                  <a:srgbClr val="FF0000"/>
                </a:solidFill>
              </a:rPr>
              <a:t>Implicit contact switchboard</a:t>
            </a:r>
          </a:p>
        </p:txBody>
      </p:sp>
      <p:cxnSp>
        <p:nvCxnSpPr>
          <p:cNvPr id="28" name="Straight Arrow Connector 27">
            <a:extLst>
              <a:ext uri="{FF2B5EF4-FFF2-40B4-BE49-F238E27FC236}">
                <a16:creationId xmlns:a16="http://schemas.microsoft.com/office/drawing/2014/main" id="{61DE78C5-0226-4635-9954-D01C4063340E}"/>
              </a:ext>
            </a:extLst>
          </p:cNvPr>
          <p:cNvCxnSpPr>
            <a:cxnSpLocks/>
            <a:stCxn id="27" idx="3"/>
          </p:cNvCxnSpPr>
          <p:nvPr/>
        </p:nvCxnSpPr>
        <p:spPr>
          <a:xfrm>
            <a:off x="1847280" y="2218158"/>
            <a:ext cx="1532414" cy="1846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14EC238-E23E-4765-A2D1-320B014282C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68316" y="6023791"/>
            <a:ext cx="507968" cy="284462"/>
          </a:xfrm>
          <a:prstGeom prst="rect">
            <a:avLst/>
          </a:prstGeom>
        </p:spPr>
      </p:pic>
      <p:sp>
        <p:nvSpPr>
          <p:cNvPr id="23" name="TextBox 22">
            <a:extLst>
              <a:ext uri="{FF2B5EF4-FFF2-40B4-BE49-F238E27FC236}">
                <a16:creationId xmlns:a16="http://schemas.microsoft.com/office/drawing/2014/main" id="{18DE878E-42F7-4AF3-A1F7-6D881CCAF2FE}"/>
              </a:ext>
            </a:extLst>
          </p:cNvPr>
          <p:cNvSpPr txBox="1"/>
          <p:nvPr/>
        </p:nvSpPr>
        <p:spPr>
          <a:xfrm>
            <a:off x="341119" y="5377460"/>
            <a:ext cx="1577327" cy="646331"/>
          </a:xfrm>
          <a:prstGeom prst="rect">
            <a:avLst/>
          </a:prstGeom>
          <a:noFill/>
        </p:spPr>
        <p:txBody>
          <a:bodyPr wrap="square" rtlCol="0">
            <a:spAutoFit/>
          </a:bodyPr>
          <a:lstStyle/>
          <a:p>
            <a:r>
              <a:rPr lang="en-US" dirty="0">
                <a:solidFill>
                  <a:srgbClr val="FF0000"/>
                </a:solidFill>
              </a:rPr>
              <a:t>Call Nate and Kendall</a:t>
            </a:r>
          </a:p>
        </p:txBody>
      </p:sp>
      <p:cxnSp>
        <p:nvCxnSpPr>
          <p:cNvPr id="24" name="Straight Arrow Connector 23">
            <a:extLst>
              <a:ext uri="{FF2B5EF4-FFF2-40B4-BE49-F238E27FC236}">
                <a16:creationId xmlns:a16="http://schemas.microsoft.com/office/drawing/2014/main" id="{B51E452C-8DA3-445D-B137-B4EDEA7F4671}"/>
              </a:ext>
            </a:extLst>
          </p:cNvPr>
          <p:cNvCxnSpPr>
            <a:cxnSpLocks/>
            <a:stCxn id="23" idx="3"/>
          </p:cNvCxnSpPr>
          <p:nvPr/>
        </p:nvCxnSpPr>
        <p:spPr>
          <a:xfrm>
            <a:off x="1918446" y="5700626"/>
            <a:ext cx="2968651" cy="4345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773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B3DEA-7045-41FD-9079-CDE12D655FAD}"/>
              </a:ext>
            </a:extLst>
          </p:cNvPr>
          <p:cNvSpPr>
            <a:spLocks noGrp="1"/>
          </p:cNvSpPr>
          <p:nvPr>
            <p:ph type="title"/>
          </p:nvPr>
        </p:nvSpPr>
        <p:spPr/>
        <p:txBody>
          <a:bodyPr/>
          <a:lstStyle/>
          <a:p>
            <a:r>
              <a:rPr lang="en-US" dirty="0"/>
              <a:t>Getting the settings “right” can be hard work</a:t>
            </a:r>
          </a:p>
        </p:txBody>
      </p:sp>
      <p:sp>
        <p:nvSpPr>
          <p:cNvPr id="4" name="Slide Number Placeholder 3">
            <a:extLst>
              <a:ext uri="{FF2B5EF4-FFF2-40B4-BE49-F238E27FC236}">
                <a16:creationId xmlns:a16="http://schemas.microsoft.com/office/drawing/2014/main" id="{80F041E4-3702-4676-9A17-0D6006A162AF}"/>
              </a:ext>
            </a:extLst>
          </p:cNvPr>
          <p:cNvSpPr>
            <a:spLocks noGrp="1"/>
          </p:cNvSpPr>
          <p:nvPr>
            <p:ph type="sldNum" sz="quarter" idx="4"/>
          </p:nvPr>
        </p:nvSpPr>
        <p:spPr/>
        <p:txBody>
          <a:bodyPr/>
          <a:lstStyle/>
          <a:p>
            <a:pPr algn="ctr"/>
            <a:fld id="{F6B149FD-26F7-3645-B4E7-BA8B8CC5EEA8}" type="slidenum">
              <a:rPr lang="en-US" smtClean="0"/>
              <a:pPr algn="ctr"/>
              <a:t>83</a:t>
            </a:fld>
            <a:endParaRPr lang="en-US" dirty="0"/>
          </a:p>
        </p:txBody>
      </p:sp>
      <p:graphicFrame>
        <p:nvGraphicFramePr>
          <p:cNvPr id="7" name="Chart 6">
            <a:extLst>
              <a:ext uri="{FF2B5EF4-FFF2-40B4-BE49-F238E27FC236}">
                <a16:creationId xmlns:a16="http://schemas.microsoft.com/office/drawing/2014/main" id="{06224FEA-FB09-49D8-B044-EABE349FA575}"/>
              </a:ext>
            </a:extLst>
          </p:cNvPr>
          <p:cNvGraphicFramePr/>
          <p:nvPr>
            <p:extLst>
              <p:ext uri="{D42A27DB-BD31-4B8C-83A1-F6EECF244321}">
                <p14:modId xmlns:p14="http://schemas.microsoft.com/office/powerpoint/2010/main" val="4241155436"/>
              </p:ext>
            </p:extLst>
          </p:nvPr>
        </p:nvGraphicFramePr>
        <p:xfrm>
          <a:off x="484094" y="1236424"/>
          <a:ext cx="7156824" cy="4771216"/>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E655EAA8-70A8-49EB-999E-B1301E9F2E0B}"/>
              </a:ext>
            </a:extLst>
          </p:cNvPr>
          <p:cNvSpPr txBox="1"/>
          <p:nvPr/>
        </p:nvSpPr>
        <p:spPr>
          <a:xfrm>
            <a:off x="7772399" y="1568824"/>
            <a:ext cx="3935507" cy="3970318"/>
          </a:xfrm>
          <a:prstGeom prst="rect">
            <a:avLst/>
          </a:prstGeom>
          <a:noFill/>
        </p:spPr>
        <p:txBody>
          <a:bodyPr wrap="square" rtlCol="0">
            <a:spAutoFit/>
          </a:bodyPr>
          <a:lstStyle/>
          <a:p>
            <a:r>
              <a:rPr lang="en-US" dirty="0"/>
              <a:t>SIERRA/SM is used for a wide array of modeling needs.</a:t>
            </a:r>
          </a:p>
          <a:p>
            <a:endParaRPr lang="en-US" dirty="0"/>
          </a:p>
          <a:p>
            <a:r>
              <a:rPr lang="en-US" dirty="0"/>
              <a:t>Unfortunately, </a:t>
            </a:r>
            <a:r>
              <a:rPr lang="en-US" dirty="0">
                <a:solidFill>
                  <a:srgbClr val="0070C0"/>
                </a:solidFill>
              </a:rPr>
              <a:t>solution techniques and needs vary</a:t>
            </a:r>
            <a:r>
              <a:rPr lang="en-US" dirty="0"/>
              <a:t>.</a:t>
            </a:r>
          </a:p>
          <a:p>
            <a:endParaRPr lang="en-US" dirty="0"/>
          </a:p>
          <a:p>
            <a:r>
              <a:rPr lang="en-US" dirty="0"/>
              <a:t>The </a:t>
            </a:r>
            <a:r>
              <a:rPr lang="en-US" dirty="0">
                <a:solidFill>
                  <a:srgbClr val="0070C0"/>
                </a:solidFill>
              </a:rPr>
              <a:t>default settings are good for a large class of problems</a:t>
            </a:r>
            <a:r>
              <a:rPr lang="en-US" dirty="0"/>
              <a:t>, but may not be sufficient or optimal for your analysis.  </a:t>
            </a:r>
          </a:p>
          <a:p>
            <a:endParaRPr lang="en-US" dirty="0"/>
          </a:p>
          <a:p>
            <a:r>
              <a:rPr lang="en-US" dirty="0"/>
              <a:t>Understanding the controls available to you is </a:t>
            </a:r>
            <a:r>
              <a:rPr lang="en-US" dirty="0">
                <a:solidFill>
                  <a:srgbClr val="0070C0"/>
                </a:solidFill>
              </a:rPr>
              <a:t>critically-important to success</a:t>
            </a:r>
            <a:r>
              <a:rPr lang="en-US" dirty="0"/>
              <a:t>.</a:t>
            </a:r>
          </a:p>
        </p:txBody>
      </p:sp>
    </p:spTree>
    <p:extLst>
      <p:ext uri="{BB962C8B-B14F-4D97-AF65-F5344CB8AC3E}">
        <p14:creationId xmlns:p14="http://schemas.microsoft.com/office/powerpoint/2010/main" val="130964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CC05A-21AE-483C-B565-0D54C7D08AD0}"/>
              </a:ext>
            </a:extLst>
          </p:cNvPr>
          <p:cNvSpPr>
            <a:spLocks noGrp="1"/>
          </p:cNvSpPr>
          <p:nvPr>
            <p:ph type="title"/>
          </p:nvPr>
        </p:nvSpPr>
        <p:spPr/>
        <p:txBody>
          <a:bodyPr/>
          <a:lstStyle/>
          <a:p>
            <a:r>
              <a:rPr lang="en-US" dirty="0"/>
              <a:t>SIERRA/SM’s solver: Preconditioned conjugate gradient</a:t>
            </a:r>
          </a:p>
        </p:txBody>
      </p:sp>
      <p:sp>
        <p:nvSpPr>
          <p:cNvPr id="3" name="Content Placeholder 2">
            <a:extLst>
              <a:ext uri="{FF2B5EF4-FFF2-40B4-BE49-F238E27FC236}">
                <a16:creationId xmlns:a16="http://schemas.microsoft.com/office/drawing/2014/main" id="{9572E2B3-717C-4126-98BB-EC44D4047F76}"/>
              </a:ext>
            </a:extLst>
          </p:cNvPr>
          <p:cNvSpPr>
            <a:spLocks noGrp="1"/>
          </p:cNvSpPr>
          <p:nvPr>
            <p:ph idx="1"/>
          </p:nvPr>
        </p:nvSpPr>
        <p:spPr>
          <a:xfrm>
            <a:off x="762001" y="1447799"/>
            <a:ext cx="6606988" cy="4648201"/>
          </a:xfrm>
        </p:spPr>
        <p:txBody>
          <a:bodyPr>
            <a:normAutofit lnSpcReduction="10000"/>
          </a:bodyPr>
          <a:lstStyle/>
          <a:p>
            <a:r>
              <a:rPr lang="en-US" dirty="0"/>
              <a:t>SIERRA/SM solves each load step (model problem) with a </a:t>
            </a:r>
            <a:r>
              <a:rPr lang="en-US" dirty="0">
                <a:solidFill>
                  <a:srgbClr val="0070C0"/>
                </a:solidFill>
              </a:rPr>
              <a:t>nonlinear preconditioned conjugate gradient</a:t>
            </a:r>
            <a:r>
              <a:rPr lang="en-US" dirty="0"/>
              <a:t> (NL-PCG or NLPCG) method.</a:t>
            </a:r>
          </a:p>
          <a:p>
            <a:r>
              <a:rPr lang="en-US" dirty="0"/>
              <a:t>This module will only scratch the surface.</a:t>
            </a:r>
          </a:p>
          <a:p>
            <a:pPr marL="342900" indent="-342900">
              <a:buFont typeface="Arial" panose="020B0604020202020204" pitchFamily="34" charset="0"/>
              <a:buChar char="•"/>
            </a:pPr>
            <a:r>
              <a:rPr lang="en-US" dirty="0"/>
              <a:t>Recommend reading:</a:t>
            </a:r>
          </a:p>
          <a:p>
            <a:pPr marL="800100" lvl="1" indent="-342900">
              <a:buFont typeface="Arial" panose="020B0604020202020204" pitchFamily="34" charset="0"/>
              <a:buChar char="•"/>
            </a:pPr>
            <a:r>
              <a:rPr lang="en-US" dirty="0"/>
              <a:t>Solid Mechanics Theory Manual, Ch. 13 “Nonlinear Equation Solving” for more information</a:t>
            </a:r>
          </a:p>
          <a:p>
            <a:pPr marL="800100" lvl="1" indent="-342900">
              <a:buFont typeface="Arial" panose="020B0604020202020204" pitchFamily="34" charset="0"/>
              <a:buChar char="•"/>
            </a:pPr>
            <a:r>
              <a:rPr lang="en-US" sz="1600" dirty="0"/>
              <a:t>“</a:t>
            </a:r>
            <a:r>
              <a:rPr lang="en-US" sz="1600" i="1" dirty="0"/>
              <a:t>An Introduction to the Conjugate Gradient Method Without the Agonizing Pain</a:t>
            </a:r>
            <a:r>
              <a:rPr lang="en-US" sz="1600" dirty="0"/>
              <a:t>” – Jonathon Richard Shewchuk – strongly recommended reading for CG.</a:t>
            </a:r>
          </a:p>
          <a:p>
            <a:pPr marL="342900" indent="-342900">
              <a:buFont typeface="Arial" panose="020B0604020202020204" pitchFamily="34" charset="0"/>
              <a:buChar char="•"/>
            </a:pPr>
            <a:r>
              <a:rPr lang="en-US" dirty="0"/>
              <a:t>We will summarize salient topics in Ch. 13 here</a:t>
            </a:r>
          </a:p>
          <a:p>
            <a:pPr marL="342900" indent="-342900">
              <a:buFont typeface="Arial" panose="020B0604020202020204" pitchFamily="34" charset="0"/>
              <a:buChar char="•"/>
            </a:pPr>
            <a:r>
              <a:rPr lang="en-US" dirty="0"/>
              <a:t>We will focus on </a:t>
            </a:r>
            <a:r>
              <a:rPr lang="en-US" b="1" dirty="0"/>
              <a:t>high-level concepts </a:t>
            </a:r>
            <a:r>
              <a:rPr lang="en-US" dirty="0"/>
              <a:t>and </a:t>
            </a:r>
            <a:r>
              <a:rPr lang="en-US" b="1" dirty="0"/>
              <a:t>practical usage topics</a:t>
            </a:r>
            <a:r>
              <a:rPr lang="en-US" dirty="0"/>
              <a:t> (informed by theory – hence the utility in some background of how the solver works)</a:t>
            </a:r>
          </a:p>
        </p:txBody>
      </p:sp>
      <p:sp>
        <p:nvSpPr>
          <p:cNvPr id="4" name="Slide Number Placeholder 3">
            <a:extLst>
              <a:ext uri="{FF2B5EF4-FFF2-40B4-BE49-F238E27FC236}">
                <a16:creationId xmlns:a16="http://schemas.microsoft.com/office/drawing/2014/main" id="{48EC782E-B11F-426F-A328-E0B8E0032970}"/>
              </a:ext>
            </a:extLst>
          </p:cNvPr>
          <p:cNvSpPr>
            <a:spLocks noGrp="1"/>
          </p:cNvSpPr>
          <p:nvPr>
            <p:ph type="sldNum" sz="quarter" idx="4"/>
          </p:nvPr>
        </p:nvSpPr>
        <p:spPr/>
        <p:txBody>
          <a:bodyPr/>
          <a:lstStyle/>
          <a:p>
            <a:pPr algn="ctr"/>
            <a:fld id="{F6B149FD-26F7-3645-B4E7-BA8B8CC5EEA8}" type="slidenum">
              <a:rPr lang="en-US" smtClean="0"/>
              <a:pPr algn="ctr"/>
              <a:t>84</a:t>
            </a:fld>
            <a:endParaRPr lang="en-US" dirty="0"/>
          </a:p>
        </p:txBody>
      </p:sp>
      <p:pic>
        <p:nvPicPr>
          <p:cNvPr id="7" name="Picture 6">
            <a:extLst>
              <a:ext uri="{FF2B5EF4-FFF2-40B4-BE49-F238E27FC236}">
                <a16:creationId xmlns:a16="http://schemas.microsoft.com/office/drawing/2014/main" id="{C83AF4A5-E3D2-4A47-8B57-F52DB9694FC2}"/>
              </a:ext>
            </a:extLst>
          </p:cNvPr>
          <p:cNvPicPr>
            <a:picLocks noChangeAspect="1"/>
          </p:cNvPicPr>
          <p:nvPr/>
        </p:nvPicPr>
        <p:blipFill>
          <a:blip r:embed="rId2"/>
          <a:stretch>
            <a:fillRect/>
          </a:stretch>
        </p:blipFill>
        <p:spPr>
          <a:xfrm>
            <a:off x="7728450" y="1143000"/>
            <a:ext cx="3428071" cy="44554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B06BD3B3-B3E9-42CB-B6E4-1EF4E4DB93DB}"/>
              </a:ext>
            </a:extLst>
          </p:cNvPr>
          <p:cNvPicPr>
            <a:picLocks noChangeAspect="1"/>
          </p:cNvPicPr>
          <p:nvPr/>
        </p:nvPicPr>
        <p:blipFill>
          <a:blip r:embed="rId3"/>
          <a:stretch>
            <a:fillRect/>
          </a:stretch>
        </p:blipFill>
        <p:spPr>
          <a:xfrm>
            <a:off x="8017020" y="1752598"/>
            <a:ext cx="3581400" cy="4648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731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17FF9-DD69-4EB0-88E3-BD450B8F637E}"/>
              </a:ext>
            </a:extLst>
          </p:cNvPr>
          <p:cNvSpPr>
            <a:spLocks noGrp="1"/>
          </p:cNvSpPr>
          <p:nvPr>
            <p:ph type="title"/>
          </p:nvPr>
        </p:nvSpPr>
        <p:spPr/>
        <p:txBody>
          <a:bodyPr/>
          <a:lstStyle/>
          <a:p>
            <a:r>
              <a:rPr lang="en-US" dirty="0"/>
              <a:t>The iterative solution of nonlinear problems</a:t>
            </a:r>
          </a:p>
        </p:txBody>
      </p:sp>
      <p:sp>
        <p:nvSpPr>
          <p:cNvPr id="4" name="Slide Number Placeholder 3">
            <a:extLst>
              <a:ext uri="{FF2B5EF4-FFF2-40B4-BE49-F238E27FC236}">
                <a16:creationId xmlns:a16="http://schemas.microsoft.com/office/drawing/2014/main" id="{2A428941-862C-42F5-9CA9-5B24AEC98303}"/>
              </a:ext>
            </a:extLst>
          </p:cNvPr>
          <p:cNvSpPr>
            <a:spLocks noGrp="1"/>
          </p:cNvSpPr>
          <p:nvPr>
            <p:ph type="sldNum" sz="quarter" idx="4"/>
          </p:nvPr>
        </p:nvSpPr>
        <p:spPr/>
        <p:txBody>
          <a:bodyPr/>
          <a:lstStyle/>
          <a:p>
            <a:pPr algn="ctr"/>
            <a:fld id="{F6B149FD-26F7-3645-B4E7-BA8B8CC5EEA8}" type="slidenum">
              <a:rPr lang="en-US" smtClean="0"/>
              <a:pPr algn="ctr"/>
              <a:t>85</a:t>
            </a:fld>
            <a:endParaRPr lang="en-US" dirty="0"/>
          </a:p>
        </p:txBody>
      </p:sp>
      <p:sp>
        <p:nvSpPr>
          <p:cNvPr id="5" name="TextBox 4">
            <a:extLst>
              <a:ext uri="{FF2B5EF4-FFF2-40B4-BE49-F238E27FC236}">
                <a16:creationId xmlns:a16="http://schemas.microsoft.com/office/drawing/2014/main" id="{8CA82C55-D7D4-4BD8-9F3D-BDCFDAEE63D3}"/>
              </a:ext>
            </a:extLst>
          </p:cNvPr>
          <p:cNvSpPr txBox="1"/>
          <p:nvPr/>
        </p:nvSpPr>
        <p:spPr>
          <a:xfrm>
            <a:off x="878541" y="1461247"/>
            <a:ext cx="3935506" cy="923330"/>
          </a:xfrm>
          <a:prstGeom prst="rect">
            <a:avLst/>
          </a:prstGeom>
          <a:noFill/>
        </p:spPr>
        <p:txBody>
          <a:bodyPr wrap="square" rtlCol="0">
            <a:spAutoFit/>
          </a:bodyPr>
          <a:lstStyle/>
          <a:p>
            <a:r>
              <a:rPr lang="en-US" dirty="0"/>
              <a:t>We are generally interested in solving a system of equations in the form:</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D762B1E-87F5-4473-8618-CA82A6B94AD6}"/>
                  </a:ext>
                </a:extLst>
              </p:cNvPr>
              <p:cNvSpPr txBox="1"/>
              <p:nvPr/>
            </p:nvSpPr>
            <p:spPr>
              <a:xfrm>
                <a:off x="957576" y="2544248"/>
                <a:ext cx="4057777" cy="2859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1" i="1" smtClean="0">
                                  <a:latin typeface="Cambria Math" panose="02040503050406030204" pitchFamily="18" charset="0"/>
                                </a:rPr>
                                <m:t>𝒅</m:t>
                              </m:r>
                            </m:e>
                            <m:sub>
                              <m:r>
                                <a:rPr lang="en-US" b="0" i="1" smtClean="0">
                                  <a:latin typeface="Cambria Math" panose="02040503050406030204" pitchFamily="18" charset="0"/>
                                </a:rPr>
                                <m:t>𝑛</m:t>
                              </m:r>
                              <m:r>
                                <a:rPr lang="en-US" b="0" i="1" smtClean="0">
                                  <a:latin typeface="Cambria Math" panose="02040503050406030204" pitchFamily="18" charset="0"/>
                                </a:rPr>
                                <m:t>+1</m:t>
                              </m:r>
                            </m:sub>
                          </m:sSub>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1" i="1" smtClean="0">
                              <a:latin typeface="Cambria Math" panose="02040503050406030204" pitchFamily="18" charset="0"/>
                            </a:rPr>
                            <m:t>𝑭</m:t>
                          </m:r>
                        </m:e>
                        <m:sup>
                          <m:r>
                            <a:rPr lang="en-US" b="0" i="1" smtClean="0">
                              <a:latin typeface="Cambria Math" panose="02040503050406030204" pitchFamily="18" charset="0"/>
                            </a:rPr>
                            <m:t>𝑒𝑥𝑡</m:t>
                          </m:r>
                        </m:sup>
                      </m:sSup>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panose="02040503050406030204" pitchFamily="18" charset="0"/>
                                </a:rPr>
                                <m:t>𝒅</m:t>
                              </m:r>
                            </m:e>
                            <m:sub>
                              <m:r>
                                <a:rPr lang="en-US" i="1">
                                  <a:latin typeface="Cambria Math" panose="02040503050406030204" pitchFamily="18" charset="0"/>
                                </a:rPr>
                                <m:t>𝑛</m:t>
                              </m:r>
                              <m:r>
                                <a:rPr lang="en-US" i="1">
                                  <a:latin typeface="Cambria Math" panose="02040503050406030204" pitchFamily="18" charset="0"/>
                                </a:rPr>
                                <m:t>+1</m:t>
                              </m:r>
                            </m:sub>
                          </m:sSub>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1" i="1" smtClean="0">
                              <a:latin typeface="Cambria Math" panose="02040503050406030204" pitchFamily="18" charset="0"/>
                            </a:rPr>
                            <m:t>𝑭</m:t>
                          </m:r>
                        </m:e>
                        <m:sup>
                          <m:r>
                            <a:rPr lang="en-US" b="0" i="1" smtClean="0">
                              <a:latin typeface="Cambria Math" panose="02040503050406030204" pitchFamily="18" charset="0"/>
                            </a:rPr>
                            <m:t>𝑖𝑛𝑡</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1" i="1" smtClean="0">
                                  <a:latin typeface="Cambria Math" panose="02040503050406030204" pitchFamily="18" charset="0"/>
                                </a:rPr>
                                <m:t>𝒅</m:t>
                              </m:r>
                            </m:e>
                            <m:sub>
                              <m:r>
                                <a:rPr lang="en-US" b="0" i="1" smtClean="0">
                                  <a:latin typeface="Cambria Math" panose="02040503050406030204" pitchFamily="18" charset="0"/>
                                </a:rPr>
                                <m:t>𝑛</m:t>
                              </m:r>
                              <m:r>
                                <a:rPr lang="en-US" b="0" i="1" smtClean="0">
                                  <a:latin typeface="Cambria Math" panose="02040503050406030204" pitchFamily="18" charset="0"/>
                                </a:rPr>
                                <m:t>+1</m:t>
                              </m:r>
                            </m:sub>
                          </m:sSub>
                        </m:e>
                      </m:d>
                      <m:r>
                        <a:rPr lang="en-US" b="0" i="1" smtClean="0">
                          <a:latin typeface="Cambria Math" panose="02040503050406030204" pitchFamily="18" charset="0"/>
                        </a:rPr>
                        <m:t>=</m:t>
                      </m:r>
                      <m:r>
                        <a:rPr lang="en-US" b="1" i="1" smtClean="0">
                          <a:latin typeface="Cambria Math" panose="02040503050406030204" pitchFamily="18" charset="0"/>
                        </a:rPr>
                        <m:t>𝟎</m:t>
                      </m:r>
                    </m:oMath>
                  </m:oMathPara>
                </a14:m>
                <a:endParaRPr lang="en-US" b="1" dirty="0"/>
              </a:p>
            </p:txBody>
          </p:sp>
        </mc:Choice>
        <mc:Fallback xmlns="">
          <p:sp>
            <p:nvSpPr>
              <p:cNvPr id="6" name="TextBox 5">
                <a:extLst>
                  <a:ext uri="{FF2B5EF4-FFF2-40B4-BE49-F238E27FC236}">
                    <a16:creationId xmlns:a16="http://schemas.microsoft.com/office/drawing/2014/main" id="{CD762B1E-87F5-4473-8618-CA82A6B94AD6}"/>
                  </a:ext>
                </a:extLst>
              </p:cNvPr>
              <p:cNvSpPr txBox="1">
                <a:spLocks noRot="1" noChangeAspect="1" noMove="1" noResize="1" noEditPoints="1" noAdjustHandles="1" noChangeArrowheads="1" noChangeShapeType="1" noTextEdit="1"/>
              </p:cNvSpPr>
              <p:nvPr/>
            </p:nvSpPr>
            <p:spPr>
              <a:xfrm>
                <a:off x="957576" y="2544248"/>
                <a:ext cx="4057777" cy="285912"/>
              </a:xfrm>
              <a:prstGeom prst="rect">
                <a:avLst/>
              </a:prstGeom>
              <a:blipFill>
                <a:blip r:embed="rId2"/>
                <a:stretch>
                  <a:fillRect l="-450" t="-4255" r="-1201" b="-17021"/>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35F680A3-35F5-46F7-8DE8-BCFCC0721163}"/>
              </a:ext>
            </a:extLst>
          </p:cNvPr>
          <p:cNvSpPr txBox="1"/>
          <p:nvPr/>
        </p:nvSpPr>
        <p:spPr>
          <a:xfrm>
            <a:off x="878541" y="3585077"/>
            <a:ext cx="4613555" cy="1985159"/>
          </a:xfrm>
          <a:prstGeom prst="rect">
            <a:avLst/>
          </a:prstGeom>
          <a:noFill/>
        </p:spPr>
        <p:txBody>
          <a:bodyPr wrap="square" rtlCol="0">
            <a:spAutoFit/>
          </a:bodyPr>
          <a:lstStyle/>
          <a:p>
            <a:pPr>
              <a:spcAft>
                <a:spcPts val="600"/>
              </a:spcAft>
            </a:pPr>
            <a:r>
              <a:rPr lang="en-US" dirty="0"/>
              <a:t>The path to a solution is an iterative process, which always leaves questions:</a:t>
            </a:r>
          </a:p>
          <a:p>
            <a:pPr marL="285750" indent="-285750">
              <a:spcAft>
                <a:spcPts val="600"/>
              </a:spcAft>
              <a:buFont typeface="Arial" panose="020B0604020202020204" pitchFamily="34" charset="0"/>
              <a:buChar char="•"/>
            </a:pPr>
            <a:r>
              <a:rPr lang="en-US" dirty="0"/>
              <a:t>How many iterations do we need?</a:t>
            </a:r>
          </a:p>
          <a:p>
            <a:pPr marL="285750" indent="-285750">
              <a:spcAft>
                <a:spcPts val="600"/>
              </a:spcAft>
              <a:buFont typeface="Arial" panose="020B0604020202020204" pitchFamily="34" charset="0"/>
              <a:buChar char="•"/>
            </a:pPr>
            <a:r>
              <a:rPr lang="en-US" dirty="0"/>
              <a:t>How close is “close-enough”?</a:t>
            </a:r>
          </a:p>
          <a:p>
            <a:pPr marL="285750" indent="-285750">
              <a:spcAft>
                <a:spcPts val="600"/>
              </a:spcAft>
              <a:buFont typeface="Arial" panose="020B0604020202020204" pitchFamily="34" charset="0"/>
              <a:buChar char="•"/>
            </a:pPr>
            <a:r>
              <a:rPr lang="en-US" b="1" dirty="0">
                <a:solidFill>
                  <a:srgbClr val="0070C0"/>
                </a:solidFill>
              </a:rPr>
              <a:t>How do we update displacements from iteration “j” to “j+1”?</a:t>
            </a:r>
          </a:p>
        </p:txBody>
      </p:sp>
      <p:pic>
        <p:nvPicPr>
          <p:cNvPr id="9" name="Picture 8">
            <a:extLst>
              <a:ext uri="{FF2B5EF4-FFF2-40B4-BE49-F238E27FC236}">
                <a16:creationId xmlns:a16="http://schemas.microsoft.com/office/drawing/2014/main" id="{EDC35B6A-4908-4E20-B5D6-01BCF67CB862}"/>
              </a:ext>
            </a:extLst>
          </p:cNvPr>
          <p:cNvPicPr>
            <a:picLocks noChangeAspect="1"/>
          </p:cNvPicPr>
          <p:nvPr/>
        </p:nvPicPr>
        <p:blipFill>
          <a:blip r:embed="rId3"/>
          <a:stretch>
            <a:fillRect/>
          </a:stretch>
        </p:blipFill>
        <p:spPr>
          <a:xfrm>
            <a:off x="5689319" y="1461247"/>
            <a:ext cx="5999023" cy="4475462"/>
          </a:xfrm>
          <a:prstGeom prst="rect">
            <a:avLst/>
          </a:prstGeom>
        </p:spPr>
      </p:pic>
    </p:spTree>
    <p:extLst>
      <p:ext uri="{BB962C8B-B14F-4D97-AF65-F5344CB8AC3E}">
        <p14:creationId xmlns:p14="http://schemas.microsoft.com/office/powerpoint/2010/main" val="224176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17FF9-DD69-4EB0-88E3-BD450B8F637E}"/>
              </a:ext>
            </a:extLst>
          </p:cNvPr>
          <p:cNvSpPr>
            <a:spLocks noGrp="1"/>
          </p:cNvSpPr>
          <p:nvPr>
            <p:ph type="title"/>
          </p:nvPr>
        </p:nvSpPr>
        <p:spPr/>
        <p:txBody>
          <a:bodyPr/>
          <a:lstStyle/>
          <a:p>
            <a:r>
              <a:rPr lang="en-US" dirty="0"/>
              <a:t>Methods for updating our displacement each iteration</a:t>
            </a:r>
          </a:p>
        </p:txBody>
      </p:sp>
      <p:sp>
        <p:nvSpPr>
          <p:cNvPr id="4" name="Slide Number Placeholder 3">
            <a:extLst>
              <a:ext uri="{FF2B5EF4-FFF2-40B4-BE49-F238E27FC236}">
                <a16:creationId xmlns:a16="http://schemas.microsoft.com/office/drawing/2014/main" id="{2A428941-862C-42F5-9CA9-5B24AEC98303}"/>
              </a:ext>
            </a:extLst>
          </p:cNvPr>
          <p:cNvSpPr>
            <a:spLocks noGrp="1"/>
          </p:cNvSpPr>
          <p:nvPr>
            <p:ph type="sldNum" sz="quarter" idx="4"/>
          </p:nvPr>
        </p:nvSpPr>
        <p:spPr/>
        <p:txBody>
          <a:bodyPr/>
          <a:lstStyle/>
          <a:p>
            <a:pPr algn="ctr"/>
            <a:fld id="{F6B149FD-26F7-3645-B4E7-BA8B8CC5EEA8}" type="slidenum">
              <a:rPr lang="en-US" smtClean="0"/>
              <a:pPr algn="ctr"/>
              <a:t>86</a:t>
            </a:fld>
            <a:endParaRPr lang="en-US" dirty="0"/>
          </a:p>
        </p:txBody>
      </p:sp>
      <p:cxnSp>
        <p:nvCxnSpPr>
          <p:cNvPr id="17" name="Straight Connector 16">
            <a:extLst>
              <a:ext uri="{FF2B5EF4-FFF2-40B4-BE49-F238E27FC236}">
                <a16:creationId xmlns:a16="http://schemas.microsoft.com/office/drawing/2014/main" id="{FA6E248F-23D8-4CF7-966D-025FC0B227FD}"/>
              </a:ext>
            </a:extLst>
          </p:cNvPr>
          <p:cNvCxnSpPr>
            <a:cxnSpLocks/>
          </p:cNvCxnSpPr>
          <p:nvPr/>
        </p:nvCxnSpPr>
        <p:spPr>
          <a:xfrm flipH="1">
            <a:off x="3829848" y="1183341"/>
            <a:ext cx="16013" cy="51636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DDAC5C2-F7F6-4AEE-B9EA-EABB94A0CC58}"/>
              </a:ext>
            </a:extLst>
          </p:cNvPr>
          <p:cNvCxnSpPr>
            <a:cxnSpLocks/>
          </p:cNvCxnSpPr>
          <p:nvPr/>
        </p:nvCxnSpPr>
        <p:spPr>
          <a:xfrm>
            <a:off x="7871012" y="1183341"/>
            <a:ext cx="0" cy="51636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4AF66CA-960D-47ED-B671-BAD6C6EFCFFA}"/>
              </a:ext>
            </a:extLst>
          </p:cNvPr>
          <p:cNvCxnSpPr>
            <a:cxnSpLocks/>
          </p:cNvCxnSpPr>
          <p:nvPr/>
        </p:nvCxnSpPr>
        <p:spPr>
          <a:xfrm>
            <a:off x="8965" y="1630200"/>
            <a:ext cx="1209338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8C350B0-F925-4D23-B014-46F0989274D8}"/>
              </a:ext>
            </a:extLst>
          </p:cNvPr>
          <p:cNvSpPr txBox="1"/>
          <p:nvPr/>
        </p:nvSpPr>
        <p:spPr>
          <a:xfrm>
            <a:off x="155860" y="1199005"/>
            <a:ext cx="3602268" cy="369332"/>
          </a:xfrm>
          <a:prstGeom prst="rect">
            <a:avLst/>
          </a:prstGeom>
          <a:noFill/>
        </p:spPr>
        <p:txBody>
          <a:bodyPr wrap="none" rtlCol="0">
            <a:spAutoFit/>
          </a:bodyPr>
          <a:lstStyle/>
          <a:p>
            <a:r>
              <a:rPr lang="en-US" dirty="0"/>
              <a:t>Newton-Raphson Method (13.4)</a:t>
            </a:r>
          </a:p>
        </p:txBody>
      </p:sp>
      <p:sp>
        <p:nvSpPr>
          <p:cNvPr id="25" name="TextBox 24">
            <a:extLst>
              <a:ext uri="{FF2B5EF4-FFF2-40B4-BE49-F238E27FC236}">
                <a16:creationId xmlns:a16="http://schemas.microsoft.com/office/drawing/2014/main" id="{92B435F1-418E-44BF-9E48-CD8C9E17FBDF}"/>
              </a:ext>
            </a:extLst>
          </p:cNvPr>
          <p:cNvSpPr txBox="1"/>
          <p:nvPr/>
        </p:nvSpPr>
        <p:spPr>
          <a:xfrm>
            <a:off x="3944650" y="1222105"/>
            <a:ext cx="3833101" cy="369332"/>
          </a:xfrm>
          <a:prstGeom prst="rect">
            <a:avLst/>
          </a:prstGeom>
          <a:noFill/>
        </p:spPr>
        <p:txBody>
          <a:bodyPr wrap="none" rtlCol="0">
            <a:spAutoFit/>
          </a:bodyPr>
          <a:lstStyle/>
          <a:p>
            <a:r>
              <a:rPr lang="en-US" dirty="0"/>
              <a:t>Steepest-Descent Algorithm (13.5)</a:t>
            </a:r>
          </a:p>
        </p:txBody>
      </p:sp>
      <p:sp>
        <p:nvSpPr>
          <p:cNvPr id="26" name="TextBox 25">
            <a:extLst>
              <a:ext uri="{FF2B5EF4-FFF2-40B4-BE49-F238E27FC236}">
                <a16:creationId xmlns:a16="http://schemas.microsoft.com/office/drawing/2014/main" id="{2AF02C83-9E83-4DE9-9FE2-DBEC8ECE7B78}"/>
              </a:ext>
            </a:extLst>
          </p:cNvPr>
          <p:cNvSpPr txBox="1"/>
          <p:nvPr/>
        </p:nvSpPr>
        <p:spPr>
          <a:xfrm>
            <a:off x="8057535" y="1199005"/>
            <a:ext cx="3942105" cy="369332"/>
          </a:xfrm>
          <a:prstGeom prst="rect">
            <a:avLst/>
          </a:prstGeom>
          <a:noFill/>
        </p:spPr>
        <p:txBody>
          <a:bodyPr wrap="none" rtlCol="0">
            <a:spAutoFit/>
          </a:bodyPr>
          <a:lstStyle/>
          <a:p>
            <a:r>
              <a:rPr lang="en-US" dirty="0"/>
              <a:t>Conjugate Gradient Methods (13.6)</a:t>
            </a:r>
          </a:p>
        </p:txBody>
      </p:sp>
      <p:sp>
        <p:nvSpPr>
          <p:cNvPr id="27" name="TextBox 26">
            <a:extLst>
              <a:ext uri="{FF2B5EF4-FFF2-40B4-BE49-F238E27FC236}">
                <a16:creationId xmlns:a16="http://schemas.microsoft.com/office/drawing/2014/main" id="{91FB7B4D-0694-4D63-9826-712D8C2A4E1B}"/>
              </a:ext>
            </a:extLst>
          </p:cNvPr>
          <p:cNvSpPr txBox="1"/>
          <p:nvPr/>
        </p:nvSpPr>
        <p:spPr>
          <a:xfrm>
            <a:off x="269673" y="3833842"/>
            <a:ext cx="3234795" cy="261610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Uses </a:t>
            </a:r>
            <a:r>
              <a:rPr lang="en-US" sz="1600" dirty="0">
                <a:solidFill>
                  <a:srgbClr val="0070C0"/>
                </a:solidFill>
              </a:rPr>
              <a:t>local tangent stiffness</a:t>
            </a:r>
            <a:r>
              <a:rPr lang="en-US" sz="1600" dirty="0"/>
              <a:t> to update displacements</a:t>
            </a:r>
          </a:p>
          <a:p>
            <a:pPr marL="285750" indent="-285750">
              <a:spcAft>
                <a:spcPts val="600"/>
              </a:spcAft>
              <a:buFont typeface="Arial" panose="020B0604020202020204" pitchFamily="34" charset="0"/>
              <a:buChar char="•"/>
            </a:pPr>
            <a:r>
              <a:rPr lang="en-US" sz="1600" dirty="0">
                <a:solidFill>
                  <a:srgbClr val="0070C0"/>
                </a:solidFill>
              </a:rPr>
              <a:t>Robust</a:t>
            </a:r>
            <a:r>
              <a:rPr lang="en-US" sz="1600" dirty="0"/>
              <a:t> in most cases</a:t>
            </a:r>
            <a:endParaRPr lang="en-US" sz="1600" dirty="0">
              <a:solidFill>
                <a:srgbClr val="0070C0"/>
              </a:solidFill>
            </a:endParaRPr>
          </a:p>
          <a:p>
            <a:pPr marL="285750" indent="-285750">
              <a:spcAft>
                <a:spcPts val="600"/>
              </a:spcAft>
              <a:buFont typeface="Arial" panose="020B0604020202020204" pitchFamily="34" charset="0"/>
              <a:buChar char="•"/>
            </a:pPr>
            <a:r>
              <a:rPr lang="en-US" sz="1600" dirty="0">
                <a:solidFill>
                  <a:srgbClr val="FF0000"/>
                </a:solidFill>
              </a:rPr>
              <a:t>Memory requirement grows</a:t>
            </a:r>
            <a:r>
              <a:rPr lang="en-US" sz="1600" dirty="0"/>
              <a:t> quickly with model size</a:t>
            </a:r>
          </a:p>
          <a:p>
            <a:pPr marL="285750" indent="-285750">
              <a:spcAft>
                <a:spcPts val="600"/>
              </a:spcAft>
              <a:buFont typeface="Arial" panose="020B0604020202020204" pitchFamily="34" charset="0"/>
              <a:buChar char="•"/>
            </a:pPr>
            <a:r>
              <a:rPr lang="en-US" sz="1600" dirty="0"/>
              <a:t>Forming tangent stiffness is </a:t>
            </a:r>
            <a:r>
              <a:rPr lang="en-US" sz="1600" dirty="0">
                <a:solidFill>
                  <a:srgbClr val="FF0000"/>
                </a:solidFill>
              </a:rPr>
              <a:t>time consuming</a:t>
            </a:r>
          </a:p>
          <a:p>
            <a:pPr marL="285750" indent="-285750">
              <a:spcAft>
                <a:spcPts val="600"/>
              </a:spcAft>
              <a:buFont typeface="Arial" panose="020B0604020202020204" pitchFamily="34" charset="0"/>
              <a:buChar char="•"/>
            </a:pPr>
            <a:r>
              <a:rPr lang="en-US" sz="1600" dirty="0"/>
              <a:t>“In-development” solver available in SIERRA/SM</a:t>
            </a:r>
          </a:p>
        </p:txBody>
      </p:sp>
      <p:sp>
        <p:nvSpPr>
          <p:cNvPr id="28" name="TextBox 27">
            <a:extLst>
              <a:ext uri="{FF2B5EF4-FFF2-40B4-BE49-F238E27FC236}">
                <a16:creationId xmlns:a16="http://schemas.microsoft.com/office/drawing/2014/main" id="{4348AA01-723A-42EF-B45B-F0043C50CD74}"/>
              </a:ext>
            </a:extLst>
          </p:cNvPr>
          <p:cNvSpPr txBox="1"/>
          <p:nvPr/>
        </p:nvSpPr>
        <p:spPr>
          <a:xfrm>
            <a:off x="3944651" y="3842807"/>
            <a:ext cx="3894336" cy="212365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Displacement update iterates seek </a:t>
            </a:r>
            <a:r>
              <a:rPr lang="en-US" sz="1600" dirty="0">
                <a:solidFill>
                  <a:srgbClr val="0070C0"/>
                </a:solidFill>
              </a:rPr>
              <a:t>direction that minimizes energy</a:t>
            </a:r>
          </a:p>
          <a:p>
            <a:pPr marL="285750" indent="-285750">
              <a:spcAft>
                <a:spcPts val="600"/>
              </a:spcAft>
              <a:buFont typeface="Arial" panose="020B0604020202020204" pitchFamily="34" charset="0"/>
              <a:buChar char="•"/>
            </a:pPr>
            <a:r>
              <a:rPr lang="en-US" sz="1600" dirty="0">
                <a:solidFill>
                  <a:srgbClr val="0070C0"/>
                </a:solidFill>
              </a:rPr>
              <a:t>Low memory</a:t>
            </a:r>
            <a:r>
              <a:rPr lang="en-US" sz="1600" dirty="0"/>
              <a:t> requirement</a:t>
            </a:r>
          </a:p>
          <a:p>
            <a:pPr marL="285750" indent="-285750">
              <a:spcAft>
                <a:spcPts val="600"/>
              </a:spcAft>
              <a:buFont typeface="Arial" panose="020B0604020202020204" pitchFamily="34" charset="0"/>
              <a:buChar char="•"/>
            </a:pPr>
            <a:r>
              <a:rPr lang="en-US" sz="1600" dirty="0"/>
              <a:t>Inefficient</a:t>
            </a:r>
          </a:p>
          <a:p>
            <a:pPr marL="285750" indent="-285750">
              <a:spcAft>
                <a:spcPts val="600"/>
              </a:spcAft>
              <a:buFont typeface="Arial" panose="020B0604020202020204" pitchFamily="34" charset="0"/>
              <a:buChar char="•"/>
            </a:pPr>
            <a:r>
              <a:rPr lang="en-US" sz="1600" dirty="0"/>
              <a:t>Highly-</a:t>
            </a:r>
            <a:r>
              <a:rPr lang="en-US" sz="1600" dirty="0">
                <a:solidFill>
                  <a:srgbClr val="FF0000"/>
                </a:solidFill>
              </a:rPr>
              <a:t>sensitive to conditioning</a:t>
            </a:r>
          </a:p>
          <a:p>
            <a:pPr marL="285750" indent="-285750">
              <a:spcAft>
                <a:spcPts val="600"/>
              </a:spcAft>
              <a:buFont typeface="Arial" panose="020B0604020202020204" pitchFamily="34" charset="0"/>
              <a:buChar char="•"/>
            </a:pPr>
            <a:r>
              <a:rPr lang="en-US" sz="1600" dirty="0"/>
              <a:t>Can be reproduced in SIERRA/SM with appropriate solver commands</a:t>
            </a:r>
          </a:p>
        </p:txBody>
      </p:sp>
      <p:sp>
        <p:nvSpPr>
          <p:cNvPr id="30" name="TextBox 29">
            <a:extLst>
              <a:ext uri="{FF2B5EF4-FFF2-40B4-BE49-F238E27FC236}">
                <a16:creationId xmlns:a16="http://schemas.microsoft.com/office/drawing/2014/main" id="{4A3FC79F-9032-4BFE-B44D-8500389D8DCE}"/>
              </a:ext>
            </a:extLst>
          </p:cNvPr>
          <p:cNvSpPr txBox="1"/>
          <p:nvPr/>
        </p:nvSpPr>
        <p:spPr>
          <a:xfrm>
            <a:off x="8035032" y="3829223"/>
            <a:ext cx="3894336" cy="269304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Displacement updates are </a:t>
            </a:r>
            <a:r>
              <a:rPr lang="en-US" sz="1600" dirty="0">
                <a:solidFill>
                  <a:srgbClr val="0070C0"/>
                </a:solidFill>
              </a:rPr>
              <a:t>“conjugate” to one-another </a:t>
            </a:r>
          </a:p>
          <a:p>
            <a:pPr marL="285750" indent="-285750">
              <a:spcAft>
                <a:spcPts val="600"/>
              </a:spcAft>
              <a:buFont typeface="Arial" panose="020B0604020202020204" pitchFamily="34" charset="0"/>
              <a:buChar char="•"/>
            </a:pPr>
            <a:r>
              <a:rPr lang="en-US" sz="1600" dirty="0">
                <a:solidFill>
                  <a:srgbClr val="0070C0"/>
                </a:solidFill>
              </a:rPr>
              <a:t>Low memory</a:t>
            </a:r>
            <a:r>
              <a:rPr lang="en-US" sz="1600" dirty="0"/>
              <a:t> requirement</a:t>
            </a:r>
          </a:p>
          <a:p>
            <a:pPr marL="285750" indent="-285750">
              <a:spcAft>
                <a:spcPts val="600"/>
              </a:spcAft>
              <a:buFont typeface="Arial" panose="020B0604020202020204" pitchFamily="34" charset="0"/>
              <a:buChar char="•"/>
            </a:pPr>
            <a:r>
              <a:rPr lang="en-US" sz="1600" dirty="0"/>
              <a:t>Evolved from steepest-descent, but </a:t>
            </a:r>
            <a:r>
              <a:rPr lang="en-US" sz="1600" dirty="0">
                <a:solidFill>
                  <a:srgbClr val="0070C0"/>
                </a:solidFill>
              </a:rPr>
              <a:t>more efficient per-iteration</a:t>
            </a:r>
          </a:p>
          <a:p>
            <a:pPr marL="285750" indent="-285750">
              <a:spcAft>
                <a:spcPts val="600"/>
              </a:spcAft>
              <a:buFont typeface="Arial" panose="020B0604020202020204" pitchFamily="34" charset="0"/>
              <a:buChar char="•"/>
            </a:pPr>
            <a:r>
              <a:rPr lang="en-US" sz="1600" dirty="0"/>
              <a:t>Sensitive to </a:t>
            </a:r>
            <a:r>
              <a:rPr lang="en-US" sz="1600" dirty="0">
                <a:solidFill>
                  <a:srgbClr val="FF0000"/>
                </a:solidFill>
              </a:rPr>
              <a:t>conditioning</a:t>
            </a:r>
          </a:p>
          <a:p>
            <a:pPr marL="285750" indent="-285750">
              <a:spcAft>
                <a:spcPts val="600"/>
              </a:spcAft>
              <a:buFont typeface="Arial" panose="020B0604020202020204" pitchFamily="34" charset="0"/>
              <a:buChar char="•"/>
            </a:pPr>
            <a:r>
              <a:rPr lang="en-US" sz="1600" dirty="0">
                <a:solidFill>
                  <a:srgbClr val="FF0000"/>
                </a:solidFill>
              </a:rPr>
              <a:t>Practical use requires a </a:t>
            </a:r>
            <a:r>
              <a:rPr lang="en-US" sz="1600" b="1" dirty="0">
                <a:solidFill>
                  <a:srgbClr val="FF0000"/>
                </a:solidFill>
              </a:rPr>
              <a:t>preconditioner</a:t>
            </a:r>
          </a:p>
          <a:p>
            <a:pPr marL="285750" indent="-285750">
              <a:spcAft>
                <a:spcPts val="600"/>
              </a:spcAft>
              <a:buFont typeface="Arial" panose="020B0604020202020204" pitchFamily="34" charset="0"/>
              <a:buChar char="•"/>
            </a:pPr>
            <a:r>
              <a:rPr lang="en-US" sz="1600" dirty="0"/>
              <a:t>Primary solver in SIERRA/SM</a:t>
            </a:r>
          </a:p>
        </p:txBody>
      </p:sp>
      <p:pic>
        <p:nvPicPr>
          <p:cNvPr id="16" name="Picture 15">
            <a:extLst>
              <a:ext uri="{FF2B5EF4-FFF2-40B4-BE49-F238E27FC236}">
                <a16:creationId xmlns:a16="http://schemas.microsoft.com/office/drawing/2014/main" id="{D03C8571-C659-4908-897D-8AF1F5433296}"/>
              </a:ext>
            </a:extLst>
          </p:cNvPr>
          <p:cNvPicPr>
            <a:picLocks noChangeAspect="1"/>
          </p:cNvPicPr>
          <p:nvPr/>
        </p:nvPicPr>
        <p:blipFill>
          <a:blip r:embed="rId2"/>
          <a:stretch>
            <a:fillRect/>
          </a:stretch>
        </p:blipFill>
        <p:spPr>
          <a:xfrm>
            <a:off x="188262" y="1665828"/>
            <a:ext cx="3530989" cy="1860484"/>
          </a:xfrm>
          <a:prstGeom prst="rect">
            <a:avLst/>
          </a:prstGeom>
        </p:spPr>
      </p:pic>
      <p:pic>
        <p:nvPicPr>
          <p:cNvPr id="19" name="Picture 18">
            <a:extLst>
              <a:ext uri="{FF2B5EF4-FFF2-40B4-BE49-F238E27FC236}">
                <a16:creationId xmlns:a16="http://schemas.microsoft.com/office/drawing/2014/main" id="{E4570405-45E6-49AB-9215-0FDF57BA9FE5}"/>
              </a:ext>
            </a:extLst>
          </p:cNvPr>
          <p:cNvPicPr>
            <a:picLocks noChangeAspect="1"/>
          </p:cNvPicPr>
          <p:nvPr/>
        </p:nvPicPr>
        <p:blipFill>
          <a:blip r:embed="rId3"/>
          <a:stretch>
            <a:fillRect/>
          </a:stretch>
        </p:blipFill>
        <p:spPr>
          <a:xfrm>
            <a:off x="4107460" y="1762362"/>
            <a:ext cx="3530989" cy="1640984"/>
          </a:xfrm>
          <a:prstGeom prst="rect">
            <a:avLst/>
          </a:prstGeom>
        </p:spPr>
      </p:pic>
      <p:pic>
        <p:nvPicPr>
          <p:cNvPr id="20" name="Picture 19">
            <a:extLst>
              <a:ext uri="{FF2B5EF4-FFF2-40B4-BE49-F238E27FC236}">
                <a16:creationId xmlns:a16="http://schemas.microsoft.com/office/drawing/2014/main" id="{099CDA01-477E-4038-B7B4-050C8CD3F63E}"/>
              </a:ext>
            </a:extLst>
          </p:cNvPr>
          <p:cNvPicPr>
            <a:picLocks noChangeAspect="1"/>
          </p:cNvPicPr>
          <p:nvPr/>
        </p:nvPicPr>
        <p:blipFill>
          <a:blip r:embed="rId4"/>
          <a:stretch>
            <a:fillRect/>
          </a:stretch>
        </p:blipFill>
        <p:spPr>
          <a:xfrm>
            <a:off x="8107343" y="1665828"/>
            <a:ext cx="3829961" cy="1728322"/>
          </a:xfrm>
          <a:prstGeom prst="rect">
            <a:avLst/>
          </a:prstGeom>
        </p:spPr>
      </p:pic>
    </p:spTree>
    <p:extLst>
      <p:ext uri="{BB962C8B-B14F-4D97-AF65-F5344CB8AC3E}">
        <p14:creationId xmlns:p14="http://schemas.microsoft.com/office/powerpoint/2010/main" val="29758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17FF9-DD69-4EB0-88E3-BD450B8F637E}"/>
              </a:ext>
            </a:extLst>
          </p:cNvPr>
          <p:cNvSpPr>
            <a:spLocks noGrp="1"/>
          </p:cNvSpPr>
          <p:nvPr>
            <p:ph type="title"/>
          </p:nvPr>
        </p:nvSpPr>
        <p:spPr/>
        <p:txBody>
          <a:bodyPr/>
          <a:lstStyle/>
          <a:p>
            <a:r>
              <a:rPr lang="en-US" dirty="0"/>
              <a:t>Methods for updating our displacement each iteration</a:t>
            </a:r>
          </a:p>
        </p:txBody>
      </p:sp>
      <p:sp>
        <p:nvSpPr>
          <p:cNvPr id="4" name="Slide Number Placeholder 3">
            <a:extLst>
              <a:ext uri="{FF2B5EF4-FFF2-40B4-BE49-F238E27FC236}">
                <a16:creationId xmlns:a16="http://schemas.microsoft.com/office/drawing/2014/main" id="{2A428941-862C-42F5-9CA9-5B24AEC98303}"/>
              </a:ext>
            </a:extLst>
          </p:cNvPr>
          <p:cNvSpPr>
            <a:spLocks noGrp="1"/>
          </p:cNvSpPr>
          <p:nvPr>
            <p:ph type="sldNum" sz="quarter" idx="4"/>
          </p:nvPr>
        </p:nvSpPr>
        <p:spPr/>
        <p:txBody>
          <a:bodyPr/>
          <a:lstStyle/>
          <a:p>
            <a:pPr algn="ctr"/>
            <a:fld id="{F6B149FD-26F7-3645-B4E7-BA8B8CC5EEA8}" type="slidenum">
              <a:rPr lang="en-US" smtClean="0"/>
              <a:pPr algn="ctr"/>
              <a:t>87</a:t>
            </a:fld>
            <a:endParaRPr lang="en-US" dirty="0"/>
          </a:p>
        </p:txBody>
      </p:sp>
      <p:cxnSp>
        <p:nvCxnSpPr>
          <p:cNvPr id="17" name="Straight Connector 16">
            <a:extLst>
              <a:ext uri="{FF2B5EF4-FFF2-40B4-BE49-F238E27FC236}">
                <a16:creationId xmlns:a16="http://schemas.microsoft.com/office/drawing/2014/main" id="{FA6E248F-23D8-4CF7-966D-025FC0B227FD}"/>
              </a:ext>
            </a:extLst>
          </p:cNvPr>
          <p:cNvCxnSpPr>
            <a:cxnSpLocks/>
          </p:cNvCxnSpPr>
          <p:nvPr/>
        </p:nvCxnSpPr>
        <p:spPr>
          <a:xfrm flipH="1">
            <a:off x="3829848" y="1183341"/>
            <a:ext cx="16013" cy="51636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DDAC5C2-F7F6-4AEE-B9EA-EABB94A0CC58}"/>
              </a:ext>
            </a:extLst>
          </p:cNvPr>
          <p:cNvCxnSpPr>
            <a:cxnSpLocks/>
          </p:cNvCxnSpPr>
          <p:nvPr/>
        </p:nvCxnSpPr>
        <p:spPr>
          <a:xfrm>
            <a:off x="7871012" y="1183341"/>
            <a:ext cx="0" cy="51636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4AF66CA-960D-47ED-B671-BAD6C6EFCFFA}"/>
              </a:ext>
            </a:extLst>
          </p:cNvPr>
          <p:cNvCxnSpPr>
            <a:cxnSpLocks/>
          </p:cNvCxnSpPr>
          <p:nvPr/>
        </p:nvCxnSpPr>
        <p:spPr>
          <a:xfrm>
            <a:off x="8965" y="1630200"/>
            <a:ext cx="1209338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8C350B0-F925-4D23-B014-46F0989274D8}"/>
              </a:ext>
            </a:extLst>
          </p:cNvPr>
          <p:cNvSpPr txBox="1"/>
          <p:nvPr/>
        </p:nvSpPr>
        <p:spPr>
          <a:xfrm>
            <a:off x="155860" y="1199005"/>
            <a:ext cx="3602268" cy="369332"/>
          </a:xfrm>
          <a:prstGeom prst="rect">
            <a:avLst/>
          </a:prstGeom>
          <a:noFill/>
        </p:spPr>
        <p:txBody>
          <a:bodyPr wrap="none" rtlCol="0">
            <a:spAutoFit/>
          </a:bodyPr>
          <a:lstStyle/>
          <a:p>
            <a:r>
              <a:rPr lang="en-US" dirty="0"/>
              <a:t>Newton-Raphson Method (13.4)</a:t>
            </a:r>
          </a:p>
        </p:txBody>
      </p:sp>
      <p:sp>
        <p:nvSpPr>
          <p:cNvPr id="25" name="TextBox 24">
            <a:extLst>
              <a:ext uri="{FF2B5EF4-FFF2-40B4-BE49-F238E27FC236}">
                <a16:creationId xmlns:a16="http://schemas.microsoft.com/office/drawing/2014/main" id="{92B435F1-418E-44BF-9E48-CD8C9E17FBDF}"/>
              </a:ext>
            </a:extLst>
          </p:cNvPr>
          <p:cNvSpPr txBox="1"/>
          <p:nvPr/>
        </p:nvSpPr>
        <p:spPr>
          <a:xfrm>
            <a:off x="3944650" y="1222105"/>
            <a:ext cx="3833101" cy="369332"/>
          </a:xfrm>
          <a:prstGeom prst="rect">
            <a:avLst/>
          </a:prstGeom>
          <a:noFill/>
        </p:spPr>
        <p:txBody>
          <a:bodyPr wrap="none" rtlCol="0">
            <a:spAutoFit/>
          </a:bodyPr>
          <a:lstStyle/>
          <a:p>
            <a:r>
              <a:rPr lang="en-US" dirty="0"/>
              <a:t>Steepest-Descent Algorithm (13.5)</a:t>
            </a:r>
          </a:p>
        </p:txBody>
      </p:sp>
      <p:sp>
        <p:nvSpPr>
          <p:cNvPr id="26" name="TextBox 25">
            <a:extLst>
              <a:ext uri="{FF2B5EF4-FFF2-40B4-BE49-F238E27FC236}">
                <a16:creationId xmlns:a16="http://schemas.microsoft.com/office/drawing/2014/main" id="{2AF02C83-9E83-4DE9-9FE2-DBEC8ECE7B78}"/>
              </a:ext>
            </a:extLst>
          </p:cNvPr>
          <p:cNvSpPr txBox="1"/>
          <p:nvPr/>
        </p:nvSpPr>
        <p:spPr>
          <a:xfrm>
            <a:off x="8057535" y="1199005"/>
            <a:ext cx="3942105" cy="369332"/>
          </a:xfrm>
          <a:prstGeom prst="rect">
            <a:avLst/>
          </a:prstGeom>
          <a:noFill/>
        </p:spPr>
        <p:txBody>
          <a:bodyPr wrap="none" rtlCol="0">
            <a:spAutoFit/>
          </a:bodyPr>
          <a:lstStyle/>
          <a:p>
            <a:r>
              <a:rPr lang="en-US" dirty="0"/>
              <a:t>Conjugate Gradient Methods (13.6)</a:t>
            </a:r>
          </a:p>
        </p:txBody>
      </p:sp>
      <p:sp>
        <p:nvSpPr>
          <p:cNvPr id="16" name="Rectangle 15">
            <a:extLst>
              <a:ext uri="{FF2B5EF4-FFF2-40B4-BE49-F238E27FC236}">
                <a16:creationId xmlns:a16="http://schemas.microsoft.com/office/drawing/2014/main" id="{DB0889FE-16AC-436B-8A6A-0F77635E2FDC}"/>
              </a:ext>
            </a:extLst>
          </p:cNvPr>
          <p:cNvSpPr/>
          <p:nvPr/>
        </p:nvSpPr>
        <p:spPr>
          <a:xfrm>
            <a:off x="149501" y="3877667"/>
            <a:ext cx="3495057" cy="1107996"/>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adagio region region_1</a:t>
            </a:r>
          </a:p>
          <a:p>
            <a:r>
              <a:rPr lang="en-US" sz="1000" dirty="0">
                <a:solidFill>
                  <a:schemeClr val="tx1"/>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begin solver</a:t>
            </a:r>
          </a:p>
          <a:p>
            <a:r>
              <a:rPr lang="en-US" sz="1000" dirty="0">
                <a:solidFill>
                  <a:srgbClr val="FFFF00"/>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  begin newton solver</a:t>
            </a:r>
          </a:p>
          <a:p>
            <a:r>
              <a:rPr lang="en-US" sz="1000" dirty="0">
                <a:solidFill>
                  <a:schemeClr val="tx1"/>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  end</a:t>
            </a:r>
          </a:p>
          <a:p>
            <a:r>
              <a:rPr lang="en-US" sz="1000" dirty="0">
                <a:solidFill>
                  <a:schemeClr val="tx1"/>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end</a:t>
            </a:r>
          </a:p>
          <a:p>
            <a:r>
              <a:rPr lang="en-US" sz="1000" dirty="0">
                <a:solidFill>
                  <a:schemeClr val="tx1"/>
                </a:solidFill>
                <a:latin typeface="Courier New" panose="02070309020205020404" pitchFamily="49" charset="0"/>
              </a:rPr>
              <a:t>end</a:t>
            </a:r>
          </a:p>
        </p:txBody>
      </p:sp>
      <p:sp>
        <p:nvSpPr>
          <p:cNvPr id="3" name="TextBox 2">
            <a:extLst>
              <a:ext uri="{FF2B5EF4-FFF2-40B4-BE49-F238E27FC236}">
                <a16:creationId xmlns:a16="http://schemas.microsoft.com/office/drawing/2014/main" id="{AAD7ABD0-8C18-4CDB-B5BD-C4DDED11C63B}"/>
              </a:ext>
            </a:extLst>
          </p:cNvPr>
          <p:cNvSpPr txBox="1"/>
          <p:nvPr/>
        </p:nvSpPr>
        <p:spPr>
          <a:xfrm>
            <a:off x="247471" y="5073889"/>
            <a:ext cx="3231127" cy="1754326"/>
          </a:xfrm>
          <a:prstGeom prst="rect">
            <a:avLst/>
          </a:prstGeom>
          <a:noFill/>
        </p:spPr>
        <p:txBody>
          <a:bodyPr wrap="square" rtlCol="0">
            <a:spAutoFit/>
          </a:bodyPr>
          <a:lstStyle/>
          <a:p>
            <a:r>
              <a:rPr lang="en-US" dirty="0"/>
              <a:t>This is a “developer” solver.  It is unsupported, but exists and is documented in the </a:t>
            </a:r>
            <a:r>
              <a:rPr lang="en-US" b="1" dirty="0"/>
              <a:t>in-development manual</a:t>
            </a:r>
            <a:r>
              <a:rPr lang="en-US" dirty="0"/>
              <a:t>.</a:t>
            </a:r>
          </a:p>
          <a:p>
            <a:r>
              <a:rPr lang="en-US" dirty="0"/>
              <a:t>** Also possible to do with CG solver block **</a:t>
            </a:r>
          </a:p>
        </p:txBody>
      </p:sp>
      <p:sp>
        <p:nvSpPr>
          <p:cNvPr id="19" name="Rectangle 18">
            <a:extLst>
              <a:ext uri="{FF2B5EF4-FFF2-40B4-BE49-F238E27FC236}">
                <a16:creationId xmlns:a16="http://schemas.microsoft.com/office/drawing/2014/main" id="{42ACB5B7-B385-46A0-A9AF-BD492B54E8F5}"/>
              </a:ext>
            </a:extLst>
          </p:cNvPr>
          <p:cNvSpPr/>
          <p:nvPr/>
        </p:nvSpPr>
        <p:spPr>
          <a:xfrm>
            <a:off x="4126862" y="3800723"/>
            <a:ext cx="3495057" cy="1261884"/>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adagio region region_1</a:t>
            </a:r>
          </a:p>
          <a:p>
            <a:r>
              <a:rPr lang="en-US" sz="1000" dirty="0">
                <a:solidFill>
                  <a:schemeClr val="tx1"/>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begin solver</a:t>
            </a:r>
          </a:p>
          <a:p>
            <a:r>
              <a:rPr lang="en-US" sz="1000" dirty="0">
                <a:solidFill>
                  <a:srgbClr val="FFFF00"/>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  begin cg</a:t>
            </a:r>
          </a:p>
          <a:p>
            <a:r>
              <a:rPr lang="en-US" sz="1000" dirty="0">
                <a:solidFill>
                  <a:schemeClr val="tx1"/>
                </a:solidFill>
                <a:highlight>
                  <a:srgbClr val="FFFFFF"/>
                </a:highlight>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    iteration reset = 1</a:t>
            </a:r>
          </a:p>
          <a:p>
            <a:r>
              <a:rPr lang="en-US" sz="1000" dirty="0">
                <a:solidFill>
                  <a:schemeClr val="tx1"/>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  end</a:t>
            </a:r>
          </a:p>
          <a:p>
            <a:r>
              <a:rPr lang="en-US" sz="1000" dirty="0">
                <a:solidFill>
                  <a:schemeClr val="tx1"/>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end</a:t>
            </a:r>
          </a:p>
          <a:p>
            <a:r>
              <a:rPr lang="en-US" sz="1000" dirty="0">
                <a:solidFill>
                  <a:schemeClr val="tx1"/>
                </a:solidFill>
                <a:latin typeface="Courier New" panose="02070309020205020404" pitchFamily="49" charset="0"/>
              </a:rPr>
              <a:t>end</a:t>
            </a:r>
          </a:p>
        </p:txBody>
      </p:sp>
      <p:sp>
        <p:nvSpPr>
          <p:cNvPr id="20" name="Rectangle 19">
            <a:extLst>
              <a:ext uri="{FF2B5EF4-FFF2-40B4-BE49-F238E27FC236}">
                <a16:creationId xmlns:a16="http://schemas.microsoft.com/office/drawing/2014/main" id="{CBC625CF-545C-4D22-82EF-DEDD5D6D6DE4}"/>
              </a:ext>
            </a:extLst>
          </p:cNvPr>
          <p:cNvSpPr/>
          <p:nvPr/>
        </p:nvSpPr>
        <p:spPr>
          <a:xfrm>
            <a:off x="8152013" y="3845722"/>
            <a:ext cx="3495057" cy="1107996"/>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adagio region region_1</a:t>
            </a:r>
          </a:p>
          <a:p>
            <a:r>
              <a:rPr lang="en-US" sz="1000" dirty="0">
                <a:solidFill>
                  <a:schemeClr val="tx1"/>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begin solver</a:t>
            </a:r>
          </a:p>
          <a:p>
            <a:r>
              <a:rPr lang="en-US" sz="1000" dirty="0">
                <a:solidFill>
                  <a:srgbClr val="FFFF00"/>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  begin cg</a:t>
            </a:r>
          </a:p>
          <a:p>
            <a:r>
              <a:rPr lang="en-US" sz="1000" dirty="0">
                <a:solidFill>
                  <a:schemeClr val="tx1"/>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  end</a:t>
            </a:r>
          </a:p>
          <a:p>
            <a:r>
              <a:rPr lang="en-US" sz="1000" dirty="0">
                <a:solidFill>
                  <a:schemeClr val="tx1"/>
                </a:solidFill>
                <a:latin typeface="Courier New" panose="02070309020205020404" pitchFamily="49" charset="0"/>
              </a:rPr>
              <a:t>  </a:t>
            </a:r>
            <a:r>
              <a:rPr lang="en-US" sz="1000" dirty="0">
                <a:solidFill>
                  <a:schemeClr val="tx1"/>
                </a:solidFill>
                <a:highlight>
                  <a:srgbClr val="FFFF00"/>
                </a:highlight>
                <a:latin typeface="Courier New" panose="02070309020205020404" pitchFamily="49" charset="0"/>
              </a:rPr>
              <a:t>end</a:t>
            </a:r>
          </a:p>
          <a:p>
            <a:r>
              <a:rPr lang="en-US" sz="1000" dirty="0">
                <a:solidFill>
                  <a:schemeClr val="tx1"/>
                </a:solidFill>
                <a:latin typeface="Courier New" panose="02070309020205020404" pitchFamily="49" charset="0"/>
              </a:rPr>
              <a:t>end</a:t>
            </a:r>
          </a:p>
        </p:txBody>
      </p:sp>
      <p:sp>
        <p:nvSpPr>
          <p:cNvPr id="22" name="TextBox 21">
            <a:extLst>
              <a:ext uri="{FF2B5EF4-FFF2-40B4-BE49-F238E27FC236}">
                <a16:creationId xmlns:a16="http://schemas.microsoft.com/office/drawing/2014/main" id="{38CE8E80-C00C-4489-A2DF-E68724BAF058}"/>
              </a:ext>
            </a:extLst>
          </p:cNvPr>
          <p:cNvSpPr txBox="1"/>
          <p:nvPr/>
        </p:nvSpPr>
        <p:spPr>
          <a:xfrm>
            <a:off x="4031151" y="5389202"/>
            <a:ext cx="3231127" cy="923330"/>
          </a:xfrm>
          <a:prstGeom prst="rect">
            <a:avLst/>
          </a:prstGeom>
          <a:noFill/>
        </p:spPr>
        <p:txBody>
          <a:bodyPr wrap="square" rtlCol="0">
            <a:spAutoFit/>
          </a:bodyPr>
          <a:lstStyle/>
          <a:p>
            <a:r>
              <a:rPr lang="en-US" dirty="0"/>
              <a:t>Mostly of academic interest.  Transforms CG-algorithm into steepest-descent.</a:t>
            </a:r>
          </a:p>
        </p:txBody>
      </p:sp>
      <p:sp>
        <p:nvSpPr>
          <p:cNvPr id="23" name="TextBox 22">
            <a:extLst>
              <a:ext uri="{FF2B5EF4-FFF2-40B4-BE49-F238E27FC236}">
                <a16:creationId xmlns:a16="http://schemas.microsoft.com/office/drawing/2014/main" id="{1522CAB5-D785-4B1B-BB2D-B7F7100A7AB2}"/>
              </a:ext>
            </a:extLst>
          </p:cNvPr>
          <p:cNvSpPr txBox="1"/>
          <p:nvPr/>
        </p:nvSpPr>
        <p:spPr>
          <a:xfrm>
            <a:off x="8152013" y="5381651"/>
            <a:ext cx="3231127" cy="646331"/>
          </a:xfrm>
          <a:prstGeom prst="rect">
            <a:avLst/>
          </a:prstGeom>
          <a:noFill/>
        </p:spPr>
        <p:txBody>
          <a:bodyPr wrap="square" rtlCol="0">
            <a:spAutoFit/>
          </a:bodyPr>
          <a:lstStyle/>
          <a:p>
            <a:r>
              <a:rPr lang="en-US" dirty="0"/>
              <a:t>Simple, but powerful, default NL-PCG solver.</a:t>
            </a:r>
          </a:p>
        </p:txBody>
      </p:sp>
      <p:pic>
        <p:nvPicPr>
          <p:cNvPr id="29" name="Picture 28">
            <a:extLst>
              <a:ext uri="{FF2B5EF4-FFF2-40B4-BE49-F238E27FC236}">
                <a16:creationId xmlns:a16="http://schemas.microsoft.com/office/drawing/2014/main" id="{FFD95F60-B5CB-48FA-A3BB-A031D9D849D6}"/>
              </a:ext>
            </a:extLst>
          </p:cNvPr>
          <p:cNvPicPr>
            <a:picLocks noChangeAspect="1"/>
          </p:cNvPicPr>
          <p:nvPr/>
        </p:nvPicPr>
        <p:blipFill>
          <a:blip r:embed="rId2"/>
          <a:stretch>
            <a:fillRect/>
          </a:stretch>
        </p:blipFill>
        <p:spPr>
          <a:xfrm>
            <a:off x="188262" y="1665828"/>
            <a:ext cx="3530989" cy="1860484"/>
          </a:xfrm>
          <a:prstGeom prst="rect">
            <a:avLst/>
          </a:prstGeom>
        </p:spPr>
      </p:pic>
      <p:pic>
        <p:nvPicPr>
          <p:cNvPr id="31" name="Picture 30">
            <a:extLst>
              <a:ext uri="{FF2B5EF4-FFF2-40B4-BE49-F238E27FC236}">
                <a16:creationId xmlns:a16="http://schemas.microsoft.com/office/drawing/2014/main" id="{FBDFDEF6-E012-43B0-A6C9-5DF9D0127359}"/>
              </a:ext>
            </a:extLst>
          </p:cNvPr>
          <p:cNvPicPr>
            <a:picLocks noChangeAspect="1"/>
          </p:cNvPicPr>
          <p:nvPr/>
        </p:nvPicPr>
        <p:blipFill>
          <a:blip r:embed="rId3"/>
          <a:stretch>
            <a:fillRect/>
          </a:stretch>
        </p:blipFill>
        <p:spPr>
          <a:xfrm>
            <a:off x="4107460" y="1762362"/>
            <a:ext cx="3530989" cy="1640984"/>
          </a:xfrm>
          <a:prstGeom prst="rect">
            <a:avLst/>
          </a:prstGeom>
        </p:spPr>
      </p:pic>
      <p:pic>
        <p:nvPicPr>
          <p:cNvPr id="32" name="Picture 31">
            <a:extLst>
              <a:ext uri="{FF2B5EF4-FFF2-40B4-BE49-F238E27FC236}">
                <a16:creationId xmlns:a16="http://schemas.microsoft.com/office/drawing/2014/main" id="{71C68FA1-CC89-4360-8E81-220AB1403EED}"/>
              </a:ext>
            </a:extLst>
          </p:cNvPr>
          <p:cNvPicPr>
            <a:picLocks noChangeAspect="1"/>
          </p:cNvPicPr>
          <p:nvPr/>
        </p:nvPicPr>
        <p:blipFill>
          <a:blip r:embed="rId4"/>
          <a:stretch>
            <a:fillRect/>
          </a:stretch>
        </p:blipFill>
        <p:spPr>
          <a:xfrm>
            <a:off x="8107343" y="1665828"/>
            <a:ext cx="3829961" cy="1728322"/>
          </a:xfrm>
          <a:prstGeom prst="rect">
            <a:avLst/>
          </a:prstGeom>
        </p:spPr>
      </p:pic>
    </p:spTree>
    <p:extLst>
      <p:ext uri="{BB962C8B-B14F-4D97-AF65-F5344CB8AC3E}">
        <p14:creationId xmlns:p14="http://schemas.microsoft.com/office/powerpoint/2010/main" val="296666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21439-53FA-44F6-BA51-AF0F9669B0AC}"/>
              </a:ext>
            </a:extLst>
          </p:cNvPr>
          <p:cNvSpPr>
            <a:spLocks noGrp="1"/>
          </p:cNvSpPr>
          <p:nvPr>
            <p:ph type="title"/>
          </p:nvPr>
        </p:nvSpPr>
        <p:spPr/>
        <p:txBody>
          <a:bodyPr/>
          <a:lstStyle/>
          <a:p>
            <a:r>
              <a:rPr lang="en-US" dirty="0"/>
              <a:t>Solver configuration – setting target residuals</a:t>
            </a:r>
          </a:p>
        </p:txBody>
      </p:sp>
      <p:sp>
        <p:nvSpPr>
          <p:cNvPr id="4" name="Slide Number Placeholder 3">
            <a:extLst>
              <a:ext uri="{FF2B5EF4-FFF2-40B4-BE49-F238E27FC236}">
                <a16:creationId xmlns:a16="http://schemas.microsoft.com/office/drawing/2014/main" id="{88A2DF49-05BA-4378-95BF-60B5536182A2}"/>
              </a:ext>
            </a:extLst>
          </p:cNvPr>
          <p:cNvSpPr>
            <a:spLocks noGrp="1"/>
          </p:cNvSpPr>
          <p:nvPr>
            <p:ph type="sldNum" sz="quarter" idx="4"/>
          </p:nvPr>
        </p:nvSpPr>
        <p:spPr/>
        <p:txBody>
          <a:bodyPr/>
          <a:lstStyle/>
          <a:p>
            <a:pPr algn="ctr"/>
            <a:fld id="{F6B149FD-26F7-3645-B4E7-BA8B8CC5EEA8}" type="slidenum">
              <a:rPr lang="en-US" smtClean="0"/>
              <a:pPr algn="ctr"/>
              <a:t>88</a:t>
            </a:fld>
            <a:endParaRPr lang="en-US" dirty="0"/>
          </a:p>
        </p:txBody>
      </p:sp>
      <p:sp>
        <p:nvSpPr>
          <p:cNvPr id="5" name="Rectangle 4">
            <a:extLst>
              <a:ext uri="{FF2B5EF4-FFF2-40B4-BE49-F238E27FC236}">
                <a16:creationId xmlns:a16="http://schemas.microsoft.com/office/drawing/2014/main" id="{DD260A9D-0F2A-4148-89E9-14C23123B674}"/>
              </a:ext>
            </a:extLst>
          </p:cNvPr>
          <p:cNvSpPr/>
          <p:nvPr/>
        </p:nvSpPr>
        <p:spPr>
          <a:xfrm>
            <a:off x="1285049" y="2166854"/>
            <a:ext cx="4748198" cy="310854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adagio region region_1</a:t>
            </a:r>
          </a:p>
          <a:p>
            <a:r>
              <a:rPr lang="en-US" sz="1000" dirty="0">
                <a:solidFill>
                  <a:schemeClr val="tx1"/>
                </a:solidFill>
                <a:latin typeface="Courier New" panose="02070309020205020404" pitchFamily="49" charset="0"/>
              </a:rPr>
              <a:t>  begin solver</a:t>
            </a:r>
          </a:p>
          <a:p>
            <a:r>
              <a:rPr lang="en-US" sz="1000" dirty="0">
                <a:solidFill>
                  <a:srgbClr val="FFFF00"/>
                </a:solidFill>
                <a:latin typeface="Courier New" panose="02070309020205020404" pitchFamily="49" charset="0"/>
              </a:rPr>
              <a:t>  </a:t>
            </a:r>
            <a:r>
              <a:rPr lang="en-US" sz="1000" dirty="0">
                <a:solidFill>
                  <a:schemeClr val="tx1"/>
                </a:solidFill>
                <a:latin typeface="Courier New" panose="02070309020205020404" pitchFamily="49" charset="0"/>
              </a:rPr>
              <a:t>  begin cg</a:t>
            </a:r>
          </a:p>
          <a:p>
            <a:r>
              <a:rPr lang="en-US" sz="1000" dirty="0">
                <a:solidFill>
                  <a:schemeClr val="tx1"/>
                </a:solidFill>
                <a:latin typeface="Courier New" panose="02070309020205020404" pitchFamily="49" charset="0"/>
              </a:rPr>
              <a:t>      # CONVERGENCE COMMANDS</a:t>
            </a:r>
          </a:p>
          <a:p>
            <a:r>
              <a:rPr lang="en-US" sz="1000" dirty="0">
                <a:solidFill>
                  <a:schemeClr val="tx1"/>
                </a:solidFill>
                <a:latin typeface="Courier New" panose="02070309020205020404" pitchFamily="49" charset="0"/>
              </a:rPr>
              <a:t>      target residual = &lt;real&gt;</a:t>
            </a:r>
          </a:p>
          <a:p>
            <a:r>
              <a:rPr lang="en-US" sz="1000" dirty="0">
                <a:solidFill>
                  <a:schemeClr val="tx1"/>
                </a:solidFill>
                <a:latin typeface="Courier New" panose="02070309020205020404" pitchFamily="49" charset="0"/>
              </a:rPr>
              <a:t>      target relative residual = &lt;real&gt;</a:t>
            </a:r>
          </a:p>
          <a:p>
            <a:r>
              <a:rPr lang="en-US" sz="1000" dirty="0">
                <a:solidFill>
                  <a:schemeClr val="tx1"/>
                </a:solidFill>
                <a:latin typeface="Courier New" panose="02070309020205020404" pitchFamily="49" charset="0"/>
              </a:rPr>
              <a:t>      acceptable residual = &lt;real&gt;</a:t>
            </a:r>
          </a:p>
          <a:p>
            <a:r>
              <a:rPr lang="en-US" sz="1000" dirty="0">
                <a:solidFill>
                  <a:schemeClr val="tx1"/>
                </a:solidFill>
                <a:latin typeface="Courier New" panose="02070309020205020404" pitchFamily="49" charset="0"/>
              </a:rPr>
              <a:t>      acceptable relative residual = &lt;real&gt;</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reference = </a:t>
            </a:r>
            <a:r>
              <a:rPr lang="en-US" sz="1000" dirty="0" err="1">
                <a:solidFill>
                  <a:schemeClr val="tx1"/>
                </a:solidFill>
                <a:latin typeface="Courier New" panose="02070309020205020404" pitchFamily="49" charset="0"/>
              </a:rPr>
              <a:t>external|internal|belytschko|residual</a:t>
            </a:r>
            <a:endParaRPr lang="en-US" sz="1000" dirty="0">
              <a:solidFill>
                <a:schemeClr val="tx1"/>
              </a:solidFill>
              <a:latin typeface="Courier New" panose="02070309020205020404" pitchFamily="49" charset="0"/>
            </a:endParaRP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minimum iterations = &lt;int&gt;</a:t>
            </a:r>
          </a:p>
          <a:p>
            <a:r>
              <a:rPr lang="en-US" sz="1000" dirty="0">
                <a:solidFill>
                  <a:schemeClr val="tx1"/>
                </a:solidFill>
                <a:latin typeface="Courier New" panose="02070309020205020404" pitchFamily="49" charset="0"/>
              </a:rPr>
              <a:t>      maximum iterations = &lt;int&gt;</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iteration print = &lt;int&gt;</a:t>
            </a:r>
          </a:p>
          <a:p>
            <a:r>
              <a:rPr lang="en-US" sz="1000" dirty="0">
                <a:solidFill>
                  <a:schemeClr val="tx1"/>
                </a:solidFill>
                <a:latin typeface="Courier New" panose="02070309020205020404" pitchFamily="49" charset="0"/>
              </a:rPr>
              <a:t>      iteration plot = &lt;int&gt;</a:t>
            </a:r>
          </a:p>
          <a:p>
            <a:r>
              <a:rPr lang="en-US" sz="1000" dirty="0">
                <a:solidFill>
                  <a:schemeClr val="tx1"/>
                </a:solidFill>
                <a:latin typeface="Courier New" panose="02070309020205020404" pitchFamily="49" charset="0"/>
              </a:rPr>
              <a:t>    end [cg]</a:t>
            </a:r>
          </a:p>
          <a:p>
            <a:r>
              <a:rPr lang="en-US" sz="1000" dirty="0">
                <a:solidFill>
                  <a:schemeClr val="tx1"/>
                </a:solidFill>
                <a:latin typeface="Courier New" panose="02070309020205020404" pitchFamily="49" charset="0"/>
              </a:rPr>
              <a:t>  end [solver]</a:t>
            </a:r>
          </a:p>
          <a:p>
            <a:r>
              <a:rPr lang="en-US" sz="1000" dirty="0">
                <a:solidFill>
                  <a:schemeClr val="tx1"/>
                </a:solidFill>
                <a:latin typeface="Courier New" panose="02070309020205020404" pitchFamily="49" charset="0"/>
              </a:rPr>
              <a:t>end [adagio region]</a:t>
            </a:r>
          </a:p>
        </p:txBody>
      </p:sp>
      <p:sp>
        <p:nvSpPr>
          <p:cNvPr id="6" name="Rectangle 5">
            <a:extLst>
              <a:ext uri="{FF2B5EF4-FFF2-40B4-BE49-F238E27FC236}">
                <a16:creationId xmlns:a16="http://schemas.microsoft.com/office/drawing/2014/main" id="{ED22542B-1135-48FD-A383-B8CBA04CD7B4}"/>
              </a:ext>
            </a:extLst>
          </p:cNvPr>
          <p:cNvSpPr/>
          <p:nvPr/>
        </p:nvSpPr>
        <p:spPr>
          <a:xfrm>
            <a:off x="1783975" y="2751538"/>
            <a:ext cx="3899649" cy="750533"/>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nector: Elbow 6">
            <a:extLst>
              <a:ext uri="{FF2B5EF4-FFF2-40B4-BE49-F238E27FC236}">
                <a16:creationId xmlns:a16="http://schemas.microsoft.com/office/drawing/2014/main" id="{CC49148D-9413-466E-8FA1-ED93DE1DCD69}"/>
              </a:ext>
            </a:extLst>
          </p:cNvPr>
          <p:cNvCxnSpPr>
            <a:cxnSpLocks/>
            <a:stCxn id="6" idx="3"/>
            <a:endCxn id="8" idx="1"/>
          </p:cNvCxnSpPr>
          <p:nvPr/>
        </p:nvCxnSpPr>
        <p:spPr>
          <a:xfrm>
            <a:off x="5683624" y="3126805"/>
            <a:ext cx="1286078" cy="529935"/>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70F0F13-193E-4726-948E-A25D79AB432C}"/>
              </a:ext>
            </a:extLst>
          </p:cNvPr>
          <p:cNvSpPr txBox="1"/>
          <p:nvPr/>
        </p:nvSpPr>
        <p:spPr>
          <a:xfrm>
            <a:off x="6969702" y="1779303"/>
            <a:ext cx="4597370" cy="3754874"/>
          </a:xfrm>
          <a:prstGeom prst="rect">
            <a:avLst/>
          </a:prstGeom>
          <a:noFill/>
        </p:spPr>
        <p:txBody>
          <a:bodyPr wrap="square" rtlCol="0">
            <a:spAutoFit/>
          </a:bodyPr>
          <a:lstStyle/>
          <a:p>
            <a:r>
              <a:rPr lang="en-US" sz="1400" dirty="0"/>
              <a:t>Define what “solved” means.  </a:t>
            </a:r>
            <a:r>
              <a:rPr lang="en-US" sz="1400" b="1" dirty="0"/>
              <a:t>This is critical</a:t>
            </a:r>
            <a:r>
              <a:rPr lang="en-US" sz="1400" dirty="0"/>
              <a:t>!  Too high and the solution is wildly inaccurate; too low and we may never reach a solution (or be way too accurate for practical usage)</a:t>
            </a:r>
          </a:p>
          <a:p>
            <a:endParaRPr lang="en-US" sz="1400" dirty="0"/>
          </a:p>
          <a:p>
            <a:r>
              <a:rPr lang="en-US" sz="1400" dirty="0"/>
              <a:t>A relative residual of </a:t>
            </a:r>
            <a:r>
              <a:rPr lang="en-US" sz="1400" b="1" dirty="0"/>
              <a:t>1.0e-3 is typically sufficient </a:t>
            </a:r>
            <a:r>
              <a:rPr lang="en-US" sz="1400" dirty="0"/>
              <a:t>for most engineering analyses.</a:t>
            </a:r>
          </a:p>
          <a:p>
            <a:endParaRPr lang="en-US" sz="1400" dirty="0"/>
          </a:p>
          <a:p>
            <a:r>
              <a:rPr lang="en-US" sz="1400" b="1" dirty="0"/>
              <a:t>A target (absolute) residual is usually not necessary</a:t>
            </a:r>
            <a:r>
              <a:rPr lang="en-US" sz="1400" dirty="0"/>
              <a:t>, except for some cases with rigid body modes present or no external forcing.</a:t>
            </a:r>
          </a:p>
          <a:p>
            <a:endParaRPr lang="en-US" sz="1400" dirty="0"/>
          </a:p>
          <a:p>
            <a:r>
              <a:rPr lang="en-US" sz="1400" b="1" dirty="0"/>
              <a:t>Acceptable </a:t>
            </a:r>
            <a:r>
              <a:rPr lang="en-US" sz="1400" dirty="0"/>
              <a:t>residuals provide a mechanism to permit a larger residual once the maximum number of solver iterations is achieved.  This prevents solver failure by accepting the fact that a particular model problem was “hard”.</a:t>
            </a:r>
            <a:endParaRPr lang="en-US" sz="1400" b="1" dirty="0"/>
          </a:p>
        </p:txBody>
      </p:sp>
    </p:spTree>
    <p:extLst>
      <p:ext uri="{BB962C8B-B14F-4D97-AF65-F5344CB8AC3E}">
        <p14:creationId xmlns:p14="http://schemas.microsoft.com/office/powerpoint/2010/main" val="345917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1B4969-FD6D-4B23-8510-781A8051D0DB}"/>
              </a:ext>
            </a:extLst>
          </p:cNvPr>
          <p:cNvSpPr/>
          <p:nvPr/>
        </p:nvSpPr>
        <p:spPr>
          <a:xfrm>
            <a:off x="1285049" y="2166854"/>
            <a:ext cx="4748198" cy="310854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adagio region region_1</a:t>
            </a:r>
          </a:p>
          <a:p>
            <a:r>
              <a:rPr lang="en-US" sz="1000" dirty="0">
                <a:solidFill>
                  <a:schemeClr val="tx1"/>
                </a:solidFill>
                <a:latin typeface="Courier New" panose="02070309020205020404" pitchFamily="49" charset="0"/>
              </a:rPr>
              <a:t>  begin solver</a:t>
            </a:r>
          </a:p>
          <a:p>
            <a:r>
              <a:rPr lang="en-US" sz="1000" dirty="0">
                <a:solidFill>
                  <a:srgbClr val="FFFF00"/>
                </a:solidFill>
                <a:latin typeface="Courier New" panose="02070309020205020404" pitchFamily="49" charset="0"/>
              </a:rPr>
              <a:t>  </a:t>
            </a:r>
            <a:r>
              <a:rPr lang="en-US" sz="1000" dirty="0">
                <a:solidFill>
                  <a:schemeClr val="tx1"/>
                </a:solidFill>
                <a:latin typeface="Courier New" panose="02070309020205020404" pitchFamily="49" charset="0"/>
              </a:rPr>
              <a:t>  begin cg</a:t>
            </a:r>
          </a:p>
          <a:p>
            <a:r>
              <a:rPr lang="en-US" sz="1000" dirty="0">
                <a:solidFill>
                  <a:schemeClr val="tx1"/>
                </a:solidFill>
                <a:latin typeface="Courier New" panose="02070309020205020404" pitchFamily="49" charset="0"/>
              </a:rPr>
              <a:t>      # CONVERGENCE COMMANDS</a:t>
            </a:r>
          </a:p>
          <a:p>
            <a:r>
              <a:rPr lang="en-US" sz="1000" dirty="0">
                <a:solidFill>
                  <a:schemeClr val="tx1"/>
                </a:solidFill>
                <a:latin typeface="Courier New" panose="02070309020205020404" pitchFamily="49" charset="0"/>
              </a:rPr>
              <a:t>      target residual = &lt;real&gt;</a:t>
            </a:r>
          </a:p>
          <a:p>
            <a:r>
              <a:rPr lang="en-US" sz="1000" dirty="0">
                <a:solidFill>
                  <a:schemeClr val="tx1"/>
                </a:solidFill>
                <a:latin typeface="Courier New" panose="02070309020205020404" pitchFamily="49" charset="0"/>
              </a:rPr>
              <a:t>      target relative residual = &lt;real&gt;</a:t>
            </a:r>
          </a:p>
          <a:p>
            <a:r>
              <a:rPr lang="en-US" sz="1000" dirty="0">
                <a:solidFill>
                  <a:schemeClr val="tx1"/>
                </a:solidFill>
                <a:latin typeface="Courier New" panose="02070309020205020404" pitchFamily="49" charset="0"/>
              </a:rPr>
              <a:t>      acceptable residual = &lt;real&gt;</a:t>
            </a:r>
          </a:p>
          <a:p>
            <a:r>
              <a:rPr lang="en-US" sz="1000" dirty="0">
                <a:solidFill>
                  <a:schemeClr val="tx1"/>
                </a:solidFill>
                <a:latin typeface="Courier New" panose="02070309020205020404" pitchFamily="49" charset="0"/>
              </a:rPr>
              <a:t>      acceptable relative residual = &lt;real&gt;</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reference = </a:t>
            </a:r>
            <a:r>
              <a:rPr lang="en-US" sz="1000" dirty="0" err="1">
                <a:solidFill>
                  <a:schemeClr val="tx1"/>
                </a:solidFill>
                <a:latin typeface="Courier New" panose="02070309020205020404" pitchFamily="49" charset="0"/>
              </a:rPr>
              <a:t>external|internal|belytschko|residual</a:t>
            </a:r>
            <a:endParaRPr lang="en-US" sz="1000" dirty="0">
              <a:solidFill>
                <a:schemeClr val="tx1"/>
              </a:solidFill>
              <a:latin typeface="Courier New" panose="02070309020205020404" pitchFamily="49" charset="0"/>
            </a:endParaRP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minimum iterations = &lt;int&gt;</a:t>
            </a:r>
          </a:p>
          <a:p>
            <a:r>
              <a:rPr lang="en-US" sz="1000" dirty="0">
                <a:solidFill>
                  <a:schemeClr val="tx1"/>
                </a:solidFill>
                <a:latin typeface="Courier New" panose="02070309020205020404" pitchFamily="49" charset="0"/>
              </a:rPr>
              <a:t>      maximum iterations = &lt;int&gt;</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iteration print = &lt;int&gt;</a:t>
            </a:r>
          </a:p>
          <a:p>
            <a:r>
              <a:rPr lang="en-US" sz="1000" dirty="0">
                <a:solidFill>
                  <a:schemeClr val="tx1"/>
                </a:solidFill>
                <a:latin typeface="Courier New" panose="02070309020205020404" pitchFamily="49" charset="0"/>
              </a:rPr>
              <a:t>      iteration plot = &lt;int&gt;</a:t>
            </a:r>
          </a:p>
          <a:p>
            <a:r>
              <a:rPr lang="en-US" sz="1000" dirty="0">
                <a:solidFill>
                  <a:schemeClr val="tx1"/>
                </a:solidFill>
                <a:latin typeface="Courier New" panose="02070309020205020404" pitchFamily="49" charset="0"/>
              </a:rPr>
              <a:t>    end [cg]</a:t>
            </a:r>
          </a:p>
          <a:p>
            <a:r>
              <a:rPr lang="en-US" sz="1000" dirty="0">
                <a:solidFill>
                  <a:schemeClr val="tx1"/>
                </a:solidFill>
                <a:latin typeface="Courier New" panose="02070309020205020404" pitchFamily="49" charset="0"/>
              </a:rPr>
              <a:t>  end [solver]</a:t>
            </a:r>
          </a:p>
          <a:p>
            <a:r>
              <a:rPr lang="en-US" sz="1000" dirty="0">
                <a:solidFill>
                  <a:schemeClr val="tx1"/>
                </a:solidFill>
                <a:latin typeface="Courier New" panose="02070309020205020404" pitchFamily="49" charset="0"/>
              </a:rPr>
              <a:t>end [adagio region]</a:t>
            </a:r>
          </a:p>
        </p:txBody>
      </p:sp>
      <p:sp>
        <p:nvSpPr>
          <p:cNvPr id="2" name="Title 1">
            <a:extLst>
              <a:ext uri="{FF2B5EF4-FFF2-40B4-BE49-F238E27FC236}">
                <a16:creationId xmlns:a16="http://schemas.microsoft.com/office/drawing/2014/main" id="{1FC21439-53FA-44F6-BA51-AF0F9669B0AC}"/>
              </a:ext>
            </a:extLst>
          </p:cNvPr>
          <p:cNvSpPr>
            <a:spLocks noGrp="1"/>
          </p:cNvSpPr>
          <p:nvPr>
            <p:ph type="title"/>
          </p:nvPr>
        </p:nvSpPr>
        <p:spPr/>
        <p:txBody>
          <a:bodyPr/>
          <a:lstStyle/>
          <a:p>
            <a:r>
              <a:rPr lang="en-US" dirty="0"/>
              <a:t>Solver configuration – setting a reference</a:t>
            </a:r>
          </a:p>
        </p:txBody>
      </p:sp>
      <p:sp>
        <p:nvSpPr>
          <p:cNvPr id="4" name="Slide Number Placeholder 3">
            <a:extLst>
              <a:ext uri="{FF2B5EF4-FFF2-40B4-BE49-F238E27FC236}">
                <a16:creationId xmlns:a16="http://schemas.microsoft.com/office/drawing/2014/main" id="{88A2DF49-05BA-4378-95BF-60B5536182A2}"/>
              </a:ext>
            </a:extLst>
          </p:cNvPr>
          <p:cNvSpPr>
            <a:spLocks noGrp="1"/>
          </p:cNvSpPr>
          <p:nvPr>
            <p:ph type="sldNum" sz="quarter" idx="4"/>
          </p:nvPr>
        </p:nvSpPr>
        <p:spPr/>
        <p:txBody>
          <a:bodyPr/>
          <a:lstStyle/>
          <a:p>
            <a:pPr algn="ctr"/>
            <a:fld id="{F6B149FD-26F7-3645-B4E7-BA8B8CC5EEA8}" type="slidenum">
              <a:rPr lang="en-US" smtClean="0"/>
              <a:pPr algn="ctr"/>
              <a:t>89</a:t>
            </a:fld>
            <a:endParaRPr lang="en-US" dirty="0"/>
          </a:p>
        </p:txBody>
      </p:sp>
      <p:sp>
        <p:nvSpPr>
          <p:cNvPr id="6" name="Rectangle 5">
            <a:extLst>
              <a:ext uri="{FF2B5EF4-FFF2-40B4-BE49-F238E27FC236}">
                <a16:creationId xmlns:a16="http://schemas.microsoft.com/office/drawing/2014/main" id="{ED22542B-1135-48FD-A383-B8CBA04CD7B4}"/>
              </a:ext>
            </a:extLst>
          </p:cNvPr>
          <p:cNvSpPr/>
          <p:nvPr/>
        </p:nvSpPr>
        <p:spPr>
          <a:xfrm>
            <a:off x="1783975" y="3631721"/>
            <a:ext cx="3899649" cy="258538"/>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nector: Elbow 6">
            <a:extLst>
              <a:ext uri="{FF2B5EF4-FFF2-40B4-BE49-F238E27FC236}">
                <a16:creationId xmlns:a16="http://schemas.microsoft.com/office/drawing/2014/main" id="{CC49148D-9413-466E-8FA1-ED93DE1DCD69}"/>
              </a:ext>
            </a:extLst>
          </p:cNvPr>
          <p:cNvCxnSpPr>
            <a:cxnSpLocks/>
            <a:stCxn id="6" idx="3"/>
            <a:endCxn id="14" idx="1"/>
          </p:cNvCxnSpPr>
          <p:nvPr/>
        </p:nvCxnSpPr>
        <p:spPr>
          <a:xfrm>
            <a:off x="5683624" y="3760990"/>
            <a:ext cx="1411580" cy="485631"/>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18CFF4A-71DE-41E8-93F4-B02B07ECB5F1}"/>
                  </a:ext>
                </a:extLst>
              </p:cNvPr>
              <p:cNvSpPr txBox="1"/>
              <p:nvPr/>
            </p:nvSpPr>
            <p:spPr>
              <a:xfrm>
                <a:off x="7095204" y="2428975"/>
                <a:ext cx="4748198" cy="3635291"/>
              </a:xfrm>
              <a:prstGeom prst="rect">
                <a:avLst/>
              </a:prstGeom>
              <a:noFill/>
            </p:spPr>
            <p:txBody>
              <a:bodyPr wrap="square" rtlCol="0">
                <a:spAutoFit/>
              </a:bodyPr>
              <a:lstStyle/>
              <a:p>
                <a:r>
                  <a:rPr lang="en-US" sz="1400" dirty="0"/>
                  <a:t>Define what quantity normalizes our [absolute] residual.</a:t>
                </a:r>
                <a:r>
                  <a:rPr lang="en-US" sz="1400" b="1" dirty="0"/>
                  <a:t>  </a:t>
                </a:r>
                <a:r>
                  <a:rPr lang="en-US" sz="1400" dirty="0"/>
                  <a:t>EXTERNAL is default.  </a:t>
                </a:r>
                <a:r>
                  <a:rPr lang="en-US" sz="1400" b="1" dirty="0"/>
                  <a:t>BELYTSCHKO is often a better option.</a:t>
                </a:r>
              </a:p>
              <a:p>
                <a:endParaRPr lang="en-US" sz="1400" b="1" dirty="0"/>
              </a:p>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𝑟𝑒𝑙</m:t>
                          </m:r>
                        </m:sub>
                      </m:sSub>
                      <m:r>
                        <a:rPr lang="en-US" sz="1400" b="0" i="1" smtClean="0">
                          <a:latin typeface="Cambria Math" panose="02040503050406030204" pitchFamily="18" charset="0"/>
                        </a:rPr>
                        <m:t>= </m:t>
                      </m:r>
                      <m:f>
                        <m:fPr>
                          <m:ctrlPr>
                            <a:rPr lang="en-US" sz="1400" b="0" i="1" smtClean="0">
                              <a:latin typeface="Cambria Math" panose="02040503050406030204" pitchFamily="18" charset="0"/>
                            </a:rPr>
                          </m:ctrlPr>
                        </m:fPr>
                        <m:num>
                          <m:d>
                            <m:dPr>
                              <m:begChr m:val="‖"/>
                              <m:endChr m:val="‖"/>
                              <m:ctrlPr>
                                <a:rPr lang="en-US" sz="1400" i="1">
                                  <a:latin typeface="Cambria Math" panose="02040503050406030204" pitchFamily="18" charset="0"/>
                                </a:rPr>
                              </m:ctrlPr>
                            </m:dPr>
                            <m:e>
                              <m:sSub>
                                <m:sSubPr>
                                  <m:ctrlPr>
                                    <a:rPr lang="en-US" sz="1400" b="0" i="1" smtClean="0">
                                      <a:latin typeface="Cambria Math" panose="02040503050406030204" pitchFamily="18" charset="0"/>
                                    </a:rPr>
                                  </m:ctrlPr>
                                </m:sSubPr>
                                <m:e>
                                  <m:r>
                                    <a:rPr lang="en-US" sz="1400" b="1" i="1">
                                      <a:latin typeface="Cambria Math" panose="02040503050406030204" pitchFamily="18" charset="0"/>
                                    </a:rPr>
                                    <m:t>𝑹</m:t>
                                  </m:r>
                                </m:e>
                                <m:sub>
                                  <m:r>
                                    <a:rPr lang="en-US" sz="1400" b="0" i="1" smtClean="0">
                                      <a:latin typeface="Cambria Math" panose="02040503050406030204" pitchFamily="18" charset="0"/>
                                    </a:rPr>
                                    <m:t>𝑎𝑏𝑠</m:t>
                                  </m:r>
                                </m:sub>
                              </m:sSub>
                            </m:e>
                          </m:d>
                        </m:num>
                        <m:den>
                          <m:d>
                            <m:dPr>
                              <m:begChr m:val="‖"/>
                              <m:endChr m:val="‖"/>
                              <m:ctrlPr>
                                <a:rPr lang="en-US" sz="1400" i="1">
                                  <a:latin typeface="Cambria Math" panose="02040503050406030204" pitchFamily="18" charset="0"/>
                                </a:rPr>
                              </m:ctrlPr>
                            </m:dPr>
                            <m:e>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𝑭</m:t>
                                  </m:r>
                                </m:e>
                                <m:sub>
                                  <m:r>
                                    <a:rPr lang="en-US" sz="1400" b="0" i="1" smtClean="0">
                                      <a:latin typeface="Cambria Math" panose="02040503050406030204" pitchFamily="18" charset="0"/>
                                    </a:rPr>
                                    <m:t>𝑟𝑒𝑓</m:t>
                                  </m:r>
                                </m:sub>
                              </m:sSub>
                            </m:e>
                          </m:d>
                        </m:den>
                      </m:f>
                    </m:oMath>
                  </m:oMathPara>
                </a14:m>
                <a:endParaRPr lang="en-US" sz="1400" b="1" dirty="0"/>
              </a:p>
              <a:p>
                <a:endParaRPr lang="en-US" sz="1400" b="1" dirty="0"/>
              </a:p>
              <a:p>
                <a:endParaRPr lang="en-US" sz="1400" i="1" dirty="0">
                  <a:latin typeface="Cambria Math" panose="02040503050406030204" pitchFamily="18" charset="0"/>
                </a:endParaRPr>
              </a:p>
              <a:p>
                <a14:m>
                  <m:oMath xmlns:m="http://schemas.openxmlformats.org/officeDocument/2006/math">
                    <m:d>
                      <m:dPr>
                        <m:begChr m:val="‖"/>
                        <m:endChr m:val="‖"/>
                        <m:ctrlPr>
                          <a:rPr lang="en-US" sz="1400" i="1" smtClean="0">
                            <a:latin typeface="Cambria Math" panose="02040503050406030204" pitchFamily="18" charset="0"/>
                          </a:rPr>
                        </m:ctrlPr>
                      </m:dPr>
                      <m:e>
                        <m:sSub>
                          <m:sSubPr>
                            <m:ctrlPr>
                              <a:rPr lang="en-US" sz="1400" b="0" i="1" smtClean="0">
                                <a:latin typeface="Cambria Math" panose="02040503050406030204" pitchFamily="18" charset="0"/>
                              </a:rPr>
                            </m:ctrlPr>
                          </m:sSubPr>
                          <m:e>
                            <m:r>
                              <a:rPr lang="en-US" sz="1400" b="1" i="1">
                                <a:latin typeface="Cambria Math" panose="02040503050406030204" pitchFamily="18" charset="0"/>
                              </a:rPr>
                              <m:t>𝑹</m:t>
                            </m:r>
                          </m:e>
                          <m:sub>
                            <m:r>
                              <a:rPr lang="en-US" sz="1400" b="0" i="1" smtClean="0">
                                <a:latin typeface="Cambria Math" panose="02040503050406030204" pitchFamily="18" charset="0"/>
                              </a:rPr>
                              <m:t>𝑎𝑏𝑠</m:t>
                            </m:r>
                          </m:sub>
                        </m:sSub>
                      </m:e>
                    </m:d>
                  </m:oMath>
                </a14:m>
                <a:r>
                  <a:rPr lang="en-US" sz="1400" b="1" dirty="0"/>
                  <a:t> </a:t>
                </a:r>
                <a:r>
                  <a:rPr lang="en-US" sz="1400" dirty="0"/>
                  <a:t>= L2 norm of absolute residual</a:t>
                </a:r>
              </a:p>
              <a:p>
                <a14:m>
                  <m:oMath xmlns:m="http://schemas.openxmlformats.org/officeDocument/2006/math">
                    <m:d>
                      <m:dPr>
                        <m:begChr m:val="‖"/>
                        <m:endChr m:val="‖"/>
                        <m:ctrlPr>
                          <a:rPr lang="en-US" sz="1400" i="1" smtClean="0">
                            <a:latin typeface="Cambria Math" panose="02040503050406030204" pitchFamily="18" charset="0"/>
                          </a:rPr>
                        </m:ctrlPr>
                      </m:dPr>
                      <m:e>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𝑭</m:t>
                            </m:r>
                          </m:e>
                          <m:sub>
                            <m:r>
                              <a:rPr lang="en-US" sz="1400" b="0" i="1" smtClean="0">
                                <a:latin typeface="Cambria Math" panose="02040503050406030204" pitchFamily="18" charset="0"/>
                              </a:rPr>
                              <m:t>𝑟𝑒𝑓</m:t>
                            </m:r>
                          </m:sub>
                        </m:sSub>
                      </m:e>
                    </m:d>
                  </m:oMath>
                </a14:m>
                <a:r>
                  <a:rPr lang="en-US" sz="1400" b="1" dirty="0"/>
                  <a:t> </a:t>
                </a:r>
                <a:r>
                  <a:rPr lang="en-US" sz="1400" dirty="0"/>
                  <a:t>= L2 norm of specified reference force vector</a:t>
                </a:r>
              </a:p>
              <a:p>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𝑟𝑒𝑙</m:t>
                        </m:r>
                      </m:sub>
                    </m:sSub>
                  </m:oMath>
                </a14:m>
                <a:r>
                  <a:rPr lang="en-US" sz="1400" b="1" dirty="0"/>
                  <a:t> </a:t>
                </a:r>
                <a:r>
                  <a:rPr lang="en-US" sz="1400" dirty="0"/>
                  <a:t>= Scalar relative residual measure used for convergence test</a:t>
                </a:r>
              </a:p>
              <a:p>
                <a:endParaRPr lang="en-US" sz="1400" dirty="0"/>
              </a:p>
              <a:p>
                <a:r>
                  <a:rPr lang="en-US" sz="1400" dirty="0"/>
                  <a:t>The RESIDUAL option uses the initial value of the residual on iteration 1 for a reference.  Can be useful for loading/unloading situations.</a:t>
                </a:r>
              </a:p>
            </p:txBody>
          </p:sp>
        </mc:Choice>
        <mc:Fallback xmlns="">
          <p:sp>
            <p:nvSpPr>
              <p:cNvPr id="14" name="TextBox 13">
                <a:extLst>
                  <a:ext uri="{FF2B5EF4-FFF2-40B4-BE49-F238E27FC236}">
                    <a16:creationId xmlns:a16="http://schemas.microsoft.com/office/drawing/2014/main" id="{118CFF4A-71DE-41E8-93F4-B02B07ECB5F1}"/>
                  </a:ext>
                </a:extLst>
              </p:cNvPr>
              <p:cNvSpPr txBox="1">
                <a:spLocks noRot="1" noChangeAspect="1" noMove="1" noResize="1" noEditPoints="1" noAdjustHandles="1" noChangeArrowheads="1" noChangeShapeType="1" noTextEdit="1"/>
              </p:cNvSpPr>
              <p:nvPr/>
            </p:nvSpPr>
            <p:spPr>
              <a:xfrm>
                <a:off x="7095204" y="2428975"/>
                <a:ext cx="4748198" cy="3635291"/>
              </a:xfrm>
              <a:prstGeom prst="rect">
                <a:avLst/>
              </a:prstGeom>
              <a:blipFill>
                <a:blip r:embed="rId2"/>
                <a:stretch>
                  <a:fillRect l="-385" t="-335" b="-670"/>
                </a:stretch>
              </a:blipFill>
            </p:spPr>
            <p:txBody>
              <a:bodyPr/>
              <a:lstStyle/>
              <a:p>
                <a:r>
                  <a:rPr lang="en-US">
                    <a:noFill/>
                  </a:rPr>
                  <a:t> </a:t>
                </a:r>
              </a:p>
            </p:txBody>
          </p:sp>
        </mc:Fallback>
      </mc:AlternateContent>
    </p:spTree>
    <p:extLst>
      <p:ext uri="{BB962C8B-B14F-4D97-AF65-F5344CB8AC3E}">
        <p14:creationId xmlns:p14="http://schemas.microsoft.com/office/powerpoint/2010/main" val="1854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BCABFF9-6EC1-4552-A966-1B284FA0E6F8}"/>
              </a:ext>
            </a:extLst>
          </p:cNvPr>
          <p:cNvSpPr>
            <a:spLocks noGrp="1"/>
          </p:cNvSpPr>
          <p:nvPr>
            <p:ph type="ctrTitle"/>
          </p:nvPr>
        </p:nvSpPr>
        <p:spPr/>
        <p:txBody>
          <a:bodyPr/>
          <a:lstStyle/>
          <a:p>
            <a:r>
              <a:rPr lang="en-US" dirty="0"/>
              <a:t>MODULE 1:</a:t>
            </a:r>
            <a:br>
              <a:rPr lang="en-US" dirty="0"/>
            </a:br>
            <a:r>
              <a:rPr lang="en-US" dirty="0"/>
              <a:t>Motivation: Why Implicit?</a:t>
            </a:r>
          </a:p>
        </p:txBody>
      </p:sp>
    </p:spTree>
    <p:extLst>
      <p:ext uri="{BB962C8B-B14F-4D97-AF65-F5344CB8AC3E}">
        <p14:creationId xmlns:p14="http://schemas.microsoft.com/office/powerpoint/2010/main" val="353783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F4D4CA8-AA2A-4353-99F6-6027723B1356}"/>
              </a:ext>
            </a:extLst>
          </p:cNvPr>
          <p:cNvSpPr/>
          <p:nvPr/>
        </p:nvSpPr>
        <p:spPr>
          <a:xfrm>
            <a:off x="1285049" y="2166854"/>
            <a:ext cx="4748198" cy="310854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adagio region region_1</a:t>
            </a:r>
          </a:p>
          <a:p>
            <a:r>
              <a:rPr lang="en-US" sz="1000" dirty="0">
                <a:solidFill>
                  <a:schemeClr val="tx1"/>
                </a:solidFill>
                <a:latin typeface="Courier New" panose="02070309020205020404" pitchFamily="49" charset="0"/>
              </a:rPr>
              <a:t>  begin solver</a:t>
            </a:r>
          </a:p>
          <a:p>
            <a:r>
              <a:rPr lang="en-US" sz="1000" dirty="0">
                <a:solidFill>
                  <a:srgbClr val="FFFF00"/>
                </a:solidFill>
                <a:latin typeface="Courier New" panose="02070309020205020404" pitchFamily="49" charset="0"/>
              </a:rPr>
              <a:t>  </a:t>
            </a:r>
            <a:r>
              <a:rPr lang="en-US" sz="1000" dirty="0">
                <a:solidFill>
                  <a:schemeClr val="tx1"/>
                </a:solidFill>
                <a:latin typeface="Courier New" panose="02070309020205020404" pitchFamily="49" charset="0"/>
              </a:rPr>
              <a:t>  begin cg</a:t>
            </a:r>
          </a:p>
          <a:p>
            <a:r>
              <a:rPr lang="en-US" sz="1000" dirty="0">
                <a:solidFill>
                  <a:schemeClr val="tx1"/>
                </a:solidFill>
                <a:latin typeface="Courier New" panose="02070309020205020404" pitchFamily="49" charset="0"/>
              </a:rPr>
              <a:t>      # CONVERGENCE COMMANDS</a:t>
            </a:r>
          </a:p>
          <a:p>
            <a:r>
              <a:rPr lang="en-US" sz="1000" dirty="0">
                <a:solidFill>
                  <a:schemeClr val="tx1"/>
                </a:solidFill>
                <a:latin typeface="Courier New" panose="02070309020205020404" pitchFamily="49" charset="0"/>
              </a:rPr>
              <a:t>      target residual = &lt;real&gt;</a:t>
            </a:r>
          </a:p>
          <a:p>
            <a:r>
              <a:rPr lang="en-US" sz="1000" dirty="0">
                <a:solidFill>
                  <a:schemeClr val="tx1"/>
                </a:solidFill>
                <a:latin typeface="Courier New" panose="02070309020205020404" pitchFamily="49" charset="0"/>
              </a:rPr>
              <a:t>      target relative residual = &lt;real&gt;</a:t>
            </a:r>
          </a:p>
          <a:p>
            <a:r>
              <a:rPr lang="en-US" sz="1000" dirty="0">
                <a:solidFill>
                  <a:schemeClr val="tx1"/>
                </a:solidFill>
                <a:latin typeface="Courier New" panose="02070309020205020404" pitchFamily="49" charset="0"/>
              </a:rPr>
              <a:t>      acceptable residual = &lt;real&gt;</a:t>
            </a:r>
          </a:p>
          <a:p>
            <a:r>
              <a:rPr lang="en-US" sz="1000" dirty="0">
                <a:solidFill>
                  <a:schemeClr val="tx1"/>
                </a:solidFill>
                <a:latin typeface="Courier New" panose="02070309020205020404" pitchFamily="49" charset="0"/>
              </a:rPr>
              <a:t>      acceptable relative residual = &lt;real&gt;</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reference = </a:t>
            </a:r>
            <a:r>
              <a:rPr lang="en-US" sz="1000" dirty="0" err="1">
                <a:solidFill>
                  <a:schemeClr val="tx1"/>
                </a:solidFill>
                <a:latin typeface="Courier New" panose="02070309020205020404" pitchFamily="49" charset="0"/>
              </a:rPr>
              <a:t>external|internal|belytschko|residual</a:t>
            </a:r>
            <a:endParaRPr lang="en-US" sz="1000" dirty="0">
              <a:solidFill>
                <a:schemeClr val="tx1"/>
              </a:solidFill>
              <a:latin typeface="Courier New" panose="02070309020205020404" pitchFamily="49" charset="0"/>
            </a:endParaRP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minimum iterations = &lt;int&gt;</a:t>
            </a:r>
          </a:p>
          <a:p>
            <a:r>
              <a:rPr lang="en-US" sz="1000" dirty="0">
                <a:solidFill>
                  <a:schemeClr val="tx1"/>
                </a:solidFill>
                <a:latin typeface="Courier New" panose="02070309020205020404" pitchFamily="49" charset="0"/>
              </a:rPr>
              <a:t>      maximum iterations = &lt;int&gt;</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iteration print = &lt;int&gt;</a:t>
            </a:r>
          </a:p>
          <a:p>
            <a:r>
              <a:rPr lang="en-US" sz="1000" dirty="0">
                <a:solidFill>
                  <a:schemeClr val="tx1"/>
                </a:solidFill>
                <a:latin typeface="Courier New" panose="02070309020205020404" pitchFamily="49" charset="0"/>
              </a:rPr>
              <a:t>      iteration plot = &lt;int&gt;</a:t>
            </a:r>
          </a:p>
          <a:p>
            <a:r>
              <a:rPr lang="en-US" sz="1000" dirty="0">
                <a:solidFill>
                  <a:schemeClr val="tx1"/>
                </a:solidFill>
                <a:latin typeface="Courier New" panose="02070309020205020404" pitchFamily="49" charset="0"/>
              </a:rPr>
              <a:t>    end [cg]</a:t>
            </a:r>
          </a:p>
          <a:p>
            <a:r>
              <a:rPr lang="en-US" sz="1000" dirty="0">
                <a:solidFill>
                  <a:schemeClr val="tx1"/>
                </a:solidFill>
                <a:latin typeface="Courier New" panose="02070309020205020404" pitchFamily="49" charset="0"/>
              </a:rPr>
              <a:t>  end [solver]</a:t>
            </a:r>
          </a:p>
          <a:p>
            <a:r>
              <a:rPr lang="en-US" sz="1000" dirty="0">
                <a:solidFill>
                  <a:schemeClr val="tx1"/>
                </a:solidFill>
                <a:latin typeface="Courier New" panose="02070309020205020404" pitchFamily="49" charset="0"/>
              </a:rPr>
              <a:t>end [adagio region]</a:t>
            </a:r>
          </a:p>
        </p:txBody>
      </p:sp>
      <p:sp>
        <p:nvSpPr>
          <p:cNvPr id="2" name="Title 1">
            <a:extLst>
              <a:ext uri="{FF2B5EF4-FFF2-40B4-BE49-F238E27FC236}">
                <a16:creationId xmlns:a16="http://schemas.microsoft.com/office/drawing/2014/main" id="{1FC21439-53FA-44F6-BA51-AF0F9669B0AC}"/>
              </a:ext>
            </a:extLst>
          </p:cNvPr>
          <p:cNvSpPr>
            <a:spLocks noGrp="1"/>
          </p:cNvSpPr>
          <p:nvPr>
            <p:ph type="title"/>
          </p:nvPr>
        </p:nvSpPr>
        <p:spPr/>
        <p:txBody>
          <a:bodyPr/>
          <a:lstStyle/>
          <a:p>
            <a:r>
              <a:rPr lang="en-US" dirty="0"/>
              <a:t>Solver configuration – limiting the iterations</a:t>
            </a:r>
          </a:p>
        </p:txBody>
      </p:sp>
      <p:sp>
        <p:nvSpPr>
          <p:cNvPr id="4" name="Slide Number Placeholder 3">
            <a:extLst>
              <a:ext uri="{FF2B5EF4-FFF2-40B4-BE49-F238E27FC236}">
                <a16:creationId xmlns:a16="http://schemas.microsoft.com/office/drawing/2014/main" id="{88A2DF49-05BA-4378-95BF-60B5536182A2}"/>
              </a:ext>
            </a:extLst>
          </p:cNvPr>
          <p:cNvSpPr>
            <a:spLocks noGrp="1"/>
          </p:cNvSpPr>
          <p:nvPr>
            <p:ph type="sldNum" sz="quarter" idx="4"/>
          </p:nvPr>
        </p:nvSpPr>
        <p:spPr/>
        <p:txBody>
          <a:bodyPr/>
          <a:lstStyle/>
          <a:p>
            <a:pPr algn="ctr"/>
            <a:fld id="{F6B149FD-26F7-3645-B4E7-BA8B8CC5EEA8}" type="slidenum">
              <a:rPr lang="en-US" smtClean="0"/>
              <a:pPr algn="ctr"/>
              <a:t>90</a:t>
            </a:fld>
            <a:endParaRPr lang="en-US" dirty="0"/>
          </a:p>
        </p:txBody>
      </p:sp>
      <p:sp>
        <p:nvSpPr>
          <p:cNvPr id="6" name="Rectangle 5">
            <a:extLst>
              <a:ext uri="{FF2B5EF4-FFF2-40B4-BE49-F238E27FC236}">
                <a16:creationId xmlns:a16="http://schemas.microsoft.com/office/drawing/2014/main" id="{ED22542B-1135-48FD-A383-B8CBA04CD7B4}"/>
              </a:ext>
            </a:extLst>
          </p:cNvPr>
          <p:cNvSpPr/>
          <p:nvPr/>
        </p:nvSpPr>
        <p:spPr>
          <a:xfrm>
            <a:off x="1783975" y="3959526"/>
            <a:ext cx="3899649" cy="310551"/>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nector: Elbow 6">
            <a:extLst>
              <a:ext uri="{FF2B5EF4-FFF2-40B4-BE49-F238E27FC236}">
                <a16:creationId xmlns:a16="http://schemas.microsoft.com/office/drawing/2014/main" id="{CC49148D-9413-466E-8FA1-ED93DE1DCD69}"/>
              </a:ext>
            </a:extLst>
          </p:cNvPr>
          <p:cNvCxnSpPr>
            <a:cxnSpLocks/>
            <a:stCxn id="6" idx="3"/>
          </p:cNvCxnSpPr>
          <p:nvPr/>
        </p:nvCxnSpPr>
        <p:spPr>
          <a:xfrm flipV="1">
            <a:off x="5683624" y="2260192"/>
            <a:ext cx="1286078" cy="1854610"/>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118FD12-F6D9-47A2-9EDE-CFA24E47ECCC}"/>
              </a:ext>
            </a:extLst>
          </p:cNvPr>
          <p:cNvSpPr txBox="1"/>
          <p:nvPr/>
        </p:nvSpPr>
        <p:spPr>
          <a:xfrm>
            <a:off x="7113983" y="2032414"/>
            <a:ext cx="4597370" cy="2262158"/>
          </a:xfrm>
          <a:prstGeom prst="rect">
            <a:avLst/>
          </a:prstGeom>
          <a:noFill/>
        </p:spPr>
        <p:txBody>
          <a:bodyPr wrap="square" rtlCol="0">
            <a:spAutoFit/>
          </a:bodyPr>
          <a:lstStyle/>
          <a:p>
            <a:pPr>
              <a:spcAft>
                <a:spcPts val="600"/>
              </a:spcAft>
            </a:pPr>
            <a:r>
              <a:rPr lang="en-US" sz="1400" dirty="0"/>
              <a:t>Define how many iterations are permitted.  </a:t>
            </a:r>
          </a:p>
          <a:p>
            <a:pPr>
              <a:spcAft>
                <a:spcPts val="600"/>
              </a:spcAft>
            </a:pPr>
            <a:r>
              <a:rPr lang="en-US" sz="1400" dirty="0"/>
              <a:t>Setting a minimum is usually not helpful.   Setting a MAXIMUM can be critically-important in achieving convergence and solving efficiently.  </a:t>
            </a:r>
          </a:p>
          <a:p>
            <a:pPr marL="285750" indent="-285750">
              <a:spcAft>
                <a:spcPts val="600"/>
              </a:spcAft>
              <a:buFont typeface="Arial" panose="020B0604020202020204" pitchFamily="34" charset="0"/>
              <a:buChar char="•"/>
            </a:pPr>
            <a:r>
              <a:rPr lang="en-US" sz="1400" dirty="0"/>
              <a:t>Too few iterations and the load step won’t converge.  </a:t>
            </a:r>
          </a:p>
          <a:p>
            <a:pPr marL="285750" indent="-285750">
              <a:spcAft>
                <a:spcPts val="600"/>
              </a:spcAft>
              <a:buFont typeface="Arial" panose="020B0604020202020204" pitchFamily="34" charset="0"/>
              <a:buChar char="•"/>
            </a:pPr>
            <a:r>
              <a:rPr lang="en-US" sz="1400" dirty="0"/>
              <a:t>Too many iterations and “hard” problems may iterate for a long time before testing against an acceptable residual (and still not converge).</a:t>
            </a:r>
          </a:p>
        </p:txBody>
      </p:sp>
    </p:spTree>
    <p:extLst>
      <p:ext uri="{BB962C8B-B14F-4D97-AF65-F5344CB8AC3E}">
        <p14:creationId xmlns:p14="http://schemas.microsoft.com/office/powerpoint/2010/main" val="379410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F4D4CA8-AA2A-4353-99F6-6027723B1356}"/>
              </a:ext>
            </a:extLst>
          </p:cNvPr>
          <p:cNvSpPr/>
          <p:nvPr/>
        </p:nvSpPr>
        <p:spPr>
          <a:xfrm>
            <a:off x="1285049" y="2166854"/>
            <a:ext cx="4748198" cy="310854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adagio region region_1</a:t>
            </a:r>
          </a:p>
          <a:p>
            <a:r>
              <a:rPr lang="en-US" sz="1000" dirty="0">
                <a:solidFill>
                  <a:schemeClr val="tx1"/>
                </a:solidFill>
                <a:latin typeface="Courier New" panose="02070309020205020404" pitchFamily="49" charset="0"/>
              </a:rPr>
              <a:t>  begin solver</a:t>
            </a:r>
          </a:p>
          <a:p>
            <a:r>
              <a:rPr lang="en-US" sz="1000" dirty="0">
                <a:solidFill>
                  <a:srgbClr val="FFFF00"/>
                </a:solidFill>
                <a:latin typeface="Courier New" panose="02070309020205020404" pitchFamily="49" charset="0"/>
              </a:rPr>
              <a:t>  </a:t>
            </a:r>
            <a:r>
              <a:rPr lang="en-US" sz="1000" dirty="0">
                <a:solidFill>
                  <a:schemeClr val="tx1"/>
                </a:solidFill>
                <a:latin typeface="Courier New" panose="02070309020205020404" pitchFamily="49" charset="0"/>
              </a:rPr>
              <a:t>  begin cg</a:t>
            </a:r>
          </a:p>
          <a:p>
            <a:r>
              <a:rPr lang="en-US" sz="1000" dirty="0">
                <a:solidFill>
                  <a:schemeClr val="tx1"/>
                </a:solidFill>
                <a:latin typeface="Courier New" panose="02070309020205020404" pitchFamily="49" charset="0"/>
              </a:rPr>
              <a:t>      # CONVERGENCE COMMANDS</a:t>
            </a:r>
          </a:p>
          <a:p>
            <a:r>
              <a:rPr lang="en-US" sz="1000" dirty="0">
                <a:solidFill>
                  <a:schemeClr val="tx1"/>
                </a:solidFill>
                <a:latin typeface="Courier New" panose="02070309020205020404" pitchFamily="49" charset="0"/>
              </a:rPr>
              <a:t>      target residual = &lt;real&gt;</a:t>
            </a:r>
          </a:p>
          <a:p>
            <a:r>
              <a:rPr lang="en-US" sz="1000" dirty="0">
                <a:solidFill>
                  <a:schemeClr val="tx1"/>
                </a:solidFill>
                <a:latin typeface="Courier New" panose="02070309020205020404" pitchFamily="49" charset="0"/>
              </a:rPr>
              <a:t>      target relative residual = &lt;real&gt;</a:t>
            </a:r>
          </a:p>
          <a:p>
            <a:r>
              <a:rPr lang="en-US" sz="1000" dirty="0">
                <a:solidFill>
                  <a:schemeClr val="tx1"/>
                </a:solidFill>
                <a:latin typeface="Courier New" panose="02070309020205020404" pitchFamily="49" charset="0"/>
              </a:rPr>
              <a:t>      acceptable residual = &lt;real&gt;</a:t>
            </a:r>
          </a:p>
          <a:p>
            <a:r>
              <a:rPr lang="en-US" sz="1000" dirty="0">
                <a:solidFill>
                  <a:schemeClr val="tx1"/>
                </a:solidFill>
                <a:latin typeface="Courier New" panose="02070309020205020404" pitchFamily="49" charset="0"/>
              </a:rPr>
              <a:t>      acceptable relative residual = &lt;real&gt;</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reference = </a:t>
            </a:r>
            <a:r>
              <a:rPr lang="en-US" sz="1000" dirty="0" err="1">
                <a:solidFill>
                  <a:schemeClr val="tx1"/>
                </a:solidFill>
                <a:latin typeface="Courier New" panose="02070309020205020404" pitchFamily="49" charset="0"/>
              </a:rPr>
              <a:t>external|internal|belytschko|residual</a:t>
            </a:r>
            <a:endParaRPr lang="en-US" sz="1000" dirty="0">
              <a:solidFill>
                <a:schemeClr val="tx1"/>
              </a:solidFill>
              <a:latin typeface="Courier New" panose="02070309020205020404" pitchFamily="49" charset="0"/>
            </a:endParaRP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minimum iterations = &lt;int&gt;</a:t>
            </a:r>
          </a:p>
          <a:p>
            <a:r>
              <a:rPr lang="en-US" sz="1000" dirty="0">
                <a:solidFill>
                  <a:schemeClr val="tx1"/>
                </a:solidFill>
                <a:latin typeface="Courier New" panose="02070309020205020404" pitchFamily="49" charset="0"/>
              </a:rPr>
              <a:t>      maximum iterations = &lt;int&gt;</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iteration print = &lt;int&gt;</a:t>
            </a:r>
          </a:p>
          <a:p>
            <a:r>
              <a:rPr lang="en-US" sz="1000" dirty="0">
                <a:solidFill>
                  <a:schemeClr val="tx1"/>
                </a:solidFill>
                <a:latin typeface="Courier New" panose="02070309020205020404" pitchFamily="49" charset="0"/>
              </a:rPr>
              <a:t>      iteration plot = &lt;int&gt;</a:t>
            </a:r>
          </a:p>
          <a:p>
            <a:r>
              <a:rPr lang="en-US" sz="1000" dirty="0">
                <a:solidFill>
                  <a:schemeClr val="tx1"/>
                </a:solidFill>
                <a:latin typeface="Courier New" panose="02070309020205020404" pitchFamily="49" charset="0"/>
              </a:rPr>
              <a:t>    end [cg]</a:t>
            </a:r>
          </a:p>
          <a:p>
            <a:r>
              <a:rPr lang="en-US" sz="1000" dirty="0">
                <a:solidFill>
                  <a:schemeClr val="tx1"/>
                </a:solidFill>
                <a:latin typeface="Courier New" panose="02070309020205020404" pitchFamily="49" charset="0"/>
              </a:rPr>
              <a:t>  end [solver]</a:t>
            </a:r>
          </a:p>
          <a:p>
            <a:r>
              <a:rPr lang="en-US" sz="1000" dirty="0">
                <a:solidFill>
                  <a:schemeClr val="tx1"/>
                </a:solidFill>
                <a:latin typeface="Courier New" panose="02070309020205020404" pitchFamily="49" charset="0"/>
              </a:rPr>
              <a:t>end [adagio region]</a:t>
            </a:r>
          </a:p>
        </p:txBody>
      </p:sp>
      <p:sp>
        <p:nvSpPr>
          <p:cNvPr id="2" name="Title 1">
            <a:extLst>
              <a:ext uri="{FF2B5EF4-FFF2-40B4-BE49-F238E27FC236}">
                <a16:creationId xmlns:a16="http://schemas.microsoft.com/office/drawing/2014/main" id="{1FC21439-53FA-44F6-BA51-AF0F9669B0AC}"/>
              </a:ext>
            </a:extLst>
          </p:cNvPr>
          <p:cNvSpPr>
            <a:spLocks noGrp="1"/>
          </p:cNvSpPr>
          <p:nvPr>
            <p:ph type="title"/>
          </p:nvPr>
        </p:nvSpPr>
        <p:spPr/>
        <p:txBody>
          <a:bodyPr/>
          <a:lstStyle/>
          <a:p>
            <a:r>
              <a:rPr lang="en-US" dirty="0"/>
              <a:t>Solver configuration – diagnostic output</a:t>
            </a:r>
          </a:p>
        </p:txBody>
      </p:sp>
      <p:sp>
        <p:nvSpPr>
          <p:cNvPr id="4" name="Slide Number Placeholder 3">
            <a:extLst>
              <a:ext uri="{FF2B5EF4-FFF2-40B4-BE49-F238E27FC236}">
                <a16:creationId xmlns:a16="http://schemas.microsoft.com/office/drawing/2014/main" id="{88A2DF49-05BA-4378-95BF-60B5536182A2}"/>
              </a:ext>
            </a:extLst>
          </p:cNvPr>
          <p:cNvSpPr>
            <a:spLocks noGrp="1"/>
          </p:cNvSpPr>
          <p:nvPr>
            <p:ph type="sldNum" sz="quarter" idx="4"/>
          </p:nvPr>
        </p:nvSpPr>
        <p:spPr/>
        <p:txBody>
          <a:bodyPr/>
          <a:lstStyle/>
          <a:p>
            <a:pPr algn="ctr"/>
            <a:fld id="{F6B149FD-26F7-3645-B4E7-BA8B8CC5EEA8}" type="slidenum">
              <a:rPr lang="en-US" smtClean="0"/>
              <a:pPr algn="ctr"/>
              <a:t>91</a:t>
            </a:fld>
            <a:endParaRPr lang="en-US" dirty="0"/>
          </a:p>
        </p:txBody>
      </p:sp>
      <p:sp>
        <p:nvSpPr>
          <p:cNvPr id="6" name="Rectangle 5">
            <a:extLst>
              <a:ext uri="{FF2B5EF4-FFF2-40B4-BE49-F238E27FC236}">
                <a16:creationId xmlns:a16="http://schemas.microsoft.com/office/drawing/2014/main" id="{ED22542B-1135-48FD-A383-B8CBA04CD7B4}"/>
              </a:ext>
            </a:extLst>
          </p:cNvPr>
          <p:cNvSpPr/>
          <p:nvPr/>
        </p:nvSpPr>
        <p:spPr>
          <a:xfrm>
            <a:off x="1783975" y="4408100"/>
            <a:ext cx="3899649" cy="310551"/>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nector: Elbow 6">
            <a:extLst>
              <a:ext uri="{FF2B5EF4-FFF2-40B4-BE49-F238E27FC236}">
                <a16:creationId xmlns:a16="http://schemas.microsoft.com/office/drawing/2014/main" id="{CC49148D-9413-466E-8FA1-ED93DE1DCD69}"/>
              </a:ext>
            </a:extLst>
          </p:cNvPr>
          <p:cNvCxnSpPr>
            <a:cxnSpLocks/>
            <a:stCxn id="6" idx="3"/>
          </p:cNvCxnSpPr>
          <p:nvPr/>
        </p:nvCxnSpPr>
        <p:spPr>
          <a:xfrm flipV="1">
            <a:off x="5683624" y="2708766"/>
            <a:ext cx="1286078" cy="1854610"/>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118FD12-F6D9-47A2-9EDE-CFA24E47ECCC}"/>
              </a:ext>
            </a:extLst>
          </p:cNvPr>
          <p:cNvSpPr txBox="1"/>
          <p:nvPr/>
        </p:nvSpPr>
        <p:spPr>
          <a:xfrm>
            <a:off x="7113983" y="2032414"/>
            <a:ext cx="4597370" cy="2400657"/>
          </a:xfrm>
          <a:prstGeom prst="rect">
            <a:avLst/>
          </a:prstGeom>
          <a:noFill/>
        </p:spPr>
        <p:txBody>
          <a:bodyPr wrap="square" rtlCol="0">
            <a:spAutoFit/>
          </a:bodyPr>
          <a:lstStyle/>
          <a:p>
            <a:pPr>
              <a:spcAft>
                <a:spcPts val="600"/>
              </a:spcAft>
            </a:pPr>
            <a:r>
              <a:rPr lang="en-US" sz="1400" b="1" dirty="0"/>
              <a:t>Iteration Print</a:t>
            </a:r>
            <a:r>
              <a:rPr lang="en-US" sz="1400" dirty="0"/>
              <a:t>: Only effects how often the residual and iteration information is printed to the log file for the core CG solve.  Default is 25.  </a:t>
            </a:r>
          </a:p>
          <a:p>
            <a:pPr>
              <a:spcAft>
                <a:spcPts val="600"/>
              </a:spcAft>
            </a:pPr>
            <a:r>
              <a:rPr lang="en-US" sz="1400" dirty="0"/>
              <a:t>Adjusting this value up/down can help with visualizing the log file and assessing the effectiveness of the preconditioner.</a:t>
            </a:r>
          </a:p>
          <a:p>
            <a:pPr>
              <a:spcAft>
                <a:spcPts val="600"/>
              </a:spcAft>
            </a:pPr>
            <a:r>
              <a:rPr lang="en-US" sz="1400" b="1" dirty="0"/>
              <a:t>Iteration Plot</a:t>
            </a:r>
            <a:r>
              <a:rPr lang="en-US" sz="1400" dirty="0"/>
              <a:t>: Diagnostic use only!  Writes out the state of the model to the results file(s) every “N” iterations.  Useful for debugging and understanding how the solver is attempting to iterate to a solution.</a:t>
            </a:r>
            <a:endParaRPr lang="en-US" sz="1400" b="1" dirty="0"/>
          </a:p>
        </p:txBody>
      </p:sp>
    </p:spTree>
    <p:extLst>
      <p:ext uri="{BB962C8B-B14F-4D97-AF65-F5344CB8AC3E}">
        <p14:creationId xmlns:p14="http://schemas.microsoft.com/office/powerpoint/2010/main" val="15409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83218-463A-4039-8BBD-0264158E35F6}"/>
              </a:ext>
            </a:extLst>
          </p:cNvPr>
          <p:cNvSpPr>
            <a:spLocks noGrp="1"/>
          </p:cNvSpPr>
          <p:nvPr>
            <p:ph type="title"/>
          </p:nvPr>
        </p:nvSpPr>
        <p:spPr/>
        <p:txBody>
          <a:bodyPr/>
          <a:lstStyle/>
          <a:p>
            <a:r>
              <a:rPr lang="en-US" dirty="0"/>
              <a:t>The preconditioned conjugate gradient</a:t>
            </a:r>
          </a:p>
        </p:txBody>
      </p:sp>
      <p:sp>
        <p:nvSpPr>
          <p:cNvPr id="4" name="Slide Number Placeholder 3">
            <a:extLst>
              <a:ext uri="{FF2B5EF4-FFF2-40B4-BE49-F238E27FC236}">
                <a16:creationId xmlns:a16="http://schemas.microsoft.com/office/drawing/2014/main" id="{4356ACF8-34DB-47DE-8980-5E57BD4F9442}"/>
              </a:ext>
            </a:extLst>
          </p:cNvPr>
          <p:cNvSpPr>
            <a:spLocks noGrp="1"/>
          </p:cNvSpPr>
          <p:nvPr>
            <p:ph type="sldNum" sz="quarter" idx="4"/>
          </p:nvPr>
        </p:nvSpPr>
        <p:spPr/>
        <p:txBody>
          <a:bodyPr/>
          <a:lstStyle/>
          <a:p>
            <a:pPr algn="ctr"/>
            <a:fld id="{F6B149FD-26F7-3645-B4E7-BA8B8CC5EEA8}" type="slidenum">
              <a:rPr lang="en-US" smtClean="0"/>
              <a:pPr algn="ctr"/>
              <a:t>92</a:t>
            </a:fld>
            <a:endParaRPr lang="en-US" dirty="0"/>
          </a:p>
        </p:txBody>
      </p:sp>
      <p:sp>
        <p:nvSpPr>
          <p:cNvPr id="5" name="TextBox 4">
            <a:extLst>
              <a:ext uri="{FF2B5EF4-FFF2-40B4-BE49-F238E27FC236}">
                <a16:creationId xmlns:a16="http://schemas.microsoft.com/office/drawing/2014/main" id="{983426FC-AE8D-45F2-8813-278A25428040}"/>
              </a:ext>
            </a:extLst>
          </p:cNvPr>
          <p:cNvSpPr txBox="1"/>
          <p:nvPr/>
        </p:nvSpPr>
        <p:spPr>
          <a:xfrm>
            <a:off x="892654" y="1177935"/>
            <a:ext cx="10482357" cy="923330"/>
          </a:xfrm>
          <a:prstGeom prst="rect">
            <a:avLst/>
          </a:prstGeom>
          <a:noFill/>
        </p:spPr>
        <p:txBody>
          <a:bodyPr wrap="none" rtlCol="0">
            <a:spAutoFit/>
          </a:bodyPr>
          <a:lstStyle/>
          <a:p>
            <a:r>
              <a:rPr lang="en-US" dirty="0"/>
              <a:t>SIERRA/SM always uses a pre-conditioner to improve the effectiveness of the iterative CG solver.</a:t>
            </a:r>
          </a:p>
          <a:p>
            <a:endParaRPr lang="en-US" dirty="0"/>
          </a:p>
          <a:p>
            <a:r>
              <a:rPr lang="en-US" dirty="0"/>
              <a:t>What does a preconditioner do?</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E26BD92-0138-4E2E-A47D-5E85C3495DC5}"/>
                  </a:ext>
                </a:extLst>
              </p:cNvPr>
              <p:cNvSpPr txBox="1"/>
              <p:nvPr/>
            </p:nvSpPr>
            <p:spPr>
              <a:xfrm>
                <a:off x="2988553" y="2701326"/>
                <a:ext cx="78547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𝑨𝒙</m:t>
                      </m:r>
                      <m:r>
                        <a:rPr lang="en-US" b="0" i="1" smtClean="0">
                          <a:latin typeface="Cambria Math" panose="02040503050406030204" pitchFamily="18" charset="0"/>
                        </a:rPr>
                        <m:t>=</m:t>
                      </m:r>
                      <m:r>
                        <a:rPr lang="en-US" b="1" i="1" smtClean="0">
                          <a:latin typeface="Cambria Math" panose="02040503050406030204" pitchFamily="18" charset="0"/>
                        </a:rPr>
                        <m:t>𝒃</m:t>
                      </m:r>
                    </m:oMath>
                  </m:oMathPara>
                </a14:m>
                <a:endParaRPr lang="en-US" b="1" dirty="0"/>
              </a:p>
            </p:txBody>
          </p:sp>
        </mc:Choice>
        <mc:Fallback xmlns="">
          <p:sp>
            <p:nvSpPr>
              <p:cNvPr id="6" name="TextBox 5">
                <a:extLst>
                  <a:ext uri="{FF2B5EF4-FFF2-40B4-BE49-F238E27FC236}">
                    <a16:creationId xmlns:a16="http://schemas.microsoft.com/office/drawing/2014/main" id="{DE26BD92-0138-4E2E-A47D-5E85C3495DC5}"/>
                  </a:ext>
                </a:extLst>
              </p:cNvPr>
              <p:cNvSpPr txBox="1">
                <a:spLocks noRot="1" noChangeAspect="1" noMove="1" noResize="1" noEditPoints="1" noAdjustHandles="1" noChangeArrowheads="1" noChangeShapeType="1" noTextEdit="1"/>
              </p:cNvSpPr>
              <p:nvPr/>
            </p:nvSpPr>
            <p:spPr>
              <a:xfrm>
                <a:off x="2988553" y="2701326"/>
                <a:ext cx="785471" cy="276999"/>
              </a:xfrm>
              <a:prstGeom prst="rect">
                <a:avLst/>
              </a:prstGeom>
              <a:blipFill>
                <a:blip r:embed="rId2"/>
                <a:stretch>
                  <a:fillRect l="-6202" r="-7752"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848CF94-8C7A-43BA-BD52-664628A12EF4}"/>
                  </a:ext>
                </a:extLst>
              </p:cNvPr>
              <p:cNvSpPr txBox="1"/>
              <p:nvPr/>
            </p:nvSpPr>
            <p:spPr>
              <a:xfrm>
                <a:off x="7175580" y="2255050"/>
                <a:ext cx="166378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1" i="1" smtClean="0">
                              <a:solidFill>
                                <a:srgbClr val="FF0000"/>
                              </a:solidFill>
                              <a:latin typeface="Cambria Math" panose="02040503050406030204" pitchFamily="18" charset="0"/>
                            </a:rPr>
                          </m:ctrlPr>
                        </m:sSupPr>
                        <m:e>
                          <m:r>
                            <a:rPr lang="en-US" b="1" i="1" smtClean="0">
                              <a:solidFill>
                                <a:srgbClr val="FF0000"/>
                              </a:solidFill>
                              <a:latin typeface="Cambria Math" panose="02040503050406030204" pitchFamily="18" charset="0"/>
                            </a:rPr>
                            <m:t>𝑴</m:t>
                          </m:r>
                        </m:e>
                        <m:sup>
                          <m:r>
                            <a:rPr lang="en-US" b="0" i="1" smtClean="0">
                              <a:solidFill>
                                <a:srgbClr val="FF0000"/>
                              </a:solidFill>
                              <a:latin typeface="Cambria Math" panose="02040503050406030204" pitchFamily="18" charset="0"/>
                            </a:rPr>
                            <m:t>−1</m:t>
                          </m:r>
                        </m:sup>
                      </m:sSup>
                      <m:r>
                        <a:rPr lang="en-US" b="1" i="1" smtClean="0">
                          <a:latin typeface="Cambria Math" panose="02040503050406030204" pitchFamily="18" charset="0"/>
                        </a:rPr>
                        <m:t>𝑨𝒙</m:t>
                      </m:r>
                      <m:r>
                        <a:rPr lang="en-US" b="0" i="1" smtClean="0">
                          <a:latin typeface="Cambria Math" panose="02040503050406030204" pitchFamily="18" charset="0"/>
                        </a:rPr>
                        <m:t>=</m:t>
                      </m:r>
                      <m:sSup>
                        <m:sSupPr>
                          <m:ctrlPr>
                            <a:rPr lang="en-US" b="1" i="1" smtClean="0">
                              <a:solidFill>
                                <a:srgbClr val="FF0000"/>
                              </a:solidFill>
                              <a:latin typeface="Cambria Math" panose="02040503050406030204" pitchFamily="18" charset="0"/>
                            </a:rPr>
                          </m:ctrlPr>
                        </m:sSupPr>
                        <m:e>
                          <m:r>
                            <a:rPr lang="en-US" b="1" i="1">
                              <a:solidFill>
                                <a:srgbClr val="FF0000"/>
                              </a:solidFill>
                              <a:latin typeface="Cambria Math" panose="02040503050406030204" pitchFamily="18" charset="0"/>
                            </a:rPr>
                            <m:t>𝑴</m:t>
                          </m:r>
                        </m:e>
                        <m:sup>
                          <m:r>
                            <a:rPr lang="en-US" i="1">
                              <a:solidFill>
                                <a:srgbClr val="FF0000"/>
                              </a:solidFill>
                              <a:latin typeface="Cambria Math" panose="02040503050406030204" pitchFamily="18" charset="0"/>
                            </a:rPr>
                            <m:t>−1</m:t>
                          </m:r>
                        </m:sup>
                      </m:sSup>
                      <m:r>
                        <a:rPr lang="en-US" b="1" i="1" smtClean="0">
                          <a:latin typeface="Cambria Math" panose="02040503050406030204" pitchFamily="18" charset="0"/>
                        </a:rPr>
                        <m:t>𝒃</m:t>
                      </m:r>
                    </m:oMath>
                  </m:oMathPara>
                </a14:m>
                <a:endParaRPr lang="en-US" b="1" dirty="0"/>
              </a:p>
            </p:txBody>
          </p:sp>
        </mc:Choice>
        <mc:Fallback xmlns="">
          <p:sp>
            <p:nvSpPr>
              <p:cNvPr id="7" name="TextBox 6">
                <a:extLst>
                  <a:ext uri="{FF2B5EF4-FFF2-40B4-BE49-F238E27FC236}">
                    <a16:creationId xmlns:a16="http://schemas.microsoft.com/office/drawing/2014/main" id="{9848CF94-8C7A-43BA-BD52-664628A12EF4}"/>
                  </a:ext>
                </a:extLst>
              </p:cNvPr>
              <p:cNvSpPr txBox="1">
                <a:spLocks noRot="1" noChangeAspect="1" noMove="1" noResize="1" noEditPoints="1" noAdjustHandles="1" noChangeArrowheads="1" noChangeShapeType="1" noTextEdit="1"/>
              </p:cNvSpPr>
              <p:nvPr/>
            </p:nvSpPr>
            <p:spPr>
              <a:xfrm>
                <a:off x="7175580" y="2255050"/>
                <a:ext cx="1663789" cy="276999"/>
              </a:xfrm>
              <a:prstGeom prst="rect">
                <a:avLst/>
              </a:prstGeom>
              <a:blipFill>
                <a:blip r:embed="rId3"/>
                <a:stretch>
                  <a:fillRect l="-2564" t="-2222" r="-3663" b="-1111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B884B302-EDD3-4802-A5AD-5453A8B51978}"/>
              </a:ext>
            </a:extLst>
          </p:cNvPr>
          <p:cNvSpPr txBox="1"/>
          <p:nvPr/>
        </p:nvSpPr>
        <p:spPr>
          <a:xfrm>
            <a:off x="4231341" y="3029041"/>
            <a:ext cx="2420472" cy="646331"/>
          </a:xfrm>
          <a:prstGeom prst="rect">
            <a:avLst/>
          </a:prstGeom>
          <a:noFill/>
        </p:spPr>
        <p:txBody>
          <a:bodyPr wrap="square" rtlCol="0">
            <a:spAutoFit/>
          </a:bodyPr>
          <a:lstStyle/>
          <a:p>
            <a:r>
              <a:rPr lang="en-US" sz="1200" i="1" dirty="0"/>
              <a:t>(We’re glossing over all kinds of conditions here, like M should be symmetric positive-definite, etc.)</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E5024E5-2681-4E6E-A0C0-A758845C76DA}"/>
                  </a:ext>
                </a:extLst>
              </p:cNvPr>
              <p:cNvSpPr txBox="1"/>
              <p:nvPr/>
            </p:nvSpPr>
            <p:spPr>
              <a:xfrm>
                <a:off x="7175580" y="2715145"/>
                <a:ext cx="987385" cy="2819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𝑴</m:t>
                      </m:r>
                      <m:r>
                        <a:rPr lang="en-US" b="0" i="1" smtClean="0">
                          <a:latin typeface="Cambria Math" panose="02040503050406030204" pitchFamily="18" charset="0"/>
                        </a:rPr>
                        <m:t>=</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𝑬𝑬</m:t>
                          </m:r>
                        </m:e>
                        <m:sup>
                          <m:r>
                            <a:rPr lang="en-US" b="1" i="1" smtClean="0">
                              <a:latin typeface="Cambria Math" panose="02040503050406030204" pitchFamily="18" charset="0"/>
                            </a:rPr>
                            <m:t>𝑻</m:t>
                          </m:r>
                        </m:sup>
                      </m:sSup>
                    </m:oMath>
                  </m:oMathPara>
                </a14:m>
                <a:endParaRPr lang="en-US" b="1" dirty="0"/>
              </a:p>
            </p:txBody>
          </p:sp>
        </mc:Choice>
        <mc:Fallback xmlns="">
          <p:sp>
            <p:nvSpPr>
              <p:cNvPr id="9" name="TextBox 8">
                <a:extLst>
                  <a:ext uri="{FF2B5EF4-FFF2-40B4-BE49-F238E27FC236}">
                    <a16:creationId xmlns:a16="http://schemas.microsoft.com/office/drawing/2014/main" id="{6E5024E5-2681-4E6E-A0C0-A758845C76DA}"/>
                  </a:ext>
                </a:extLst>
              </p:cNvPr>
              <p:cNvSpPr txBox="1">
                <a:spLocks noRot="1" noChangeAspect="1" noMove="1" noResize="1" noEditPoints="1" noAdjustHandles="1" noChangeArrowheads="1" noChangeShapeType="1" noTextEdit="1"/>
              </p:cNvSpPr>
              <p:nvPr/>
            </p:nvSpPr>
            <p:spPr>
              <a:xfrm>
                <a:off x="7175580" y="2715145"/>
                <a:ext cx="987385" cy="281937"/>
              </a:xfrm>
              <a:prstGeom prst="rect">
                <a:avLst/>
              </a:prstGeom>
              <a:blipFill>
                <a:blip r:embed="rId4"/>
                <a:stretch>
                  <a:fillRect l="-4938" t="-4255" r="-2469" b="-63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7426ABB-B8FC-4076-9AEB-56F932935C45}"/>
                  </a:ext>
                </a:extLst>
              </p:cNvPr>
              <p:cNvSpPr txBox="1"/>
              <p:nvPr/>
            </p:nvSpPr>
            <p:spPr>
              <a:xfrm>
                <a:off x="7175579" y="3323612"/>
                <a:ext cx="19271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𝑬</m:t>
                          </m:r>
                        </m:e>
                        <m:sup>
                          <m:r>
                            <a:rPr lang="en-US" b="0" i="1" smtClean="0">
                              <a:latin typeface="Cambria Math" panose="02040503050406030204" pitchFamily="18" charset="0"/>
                            </a:rPr>
                            <m:t>−1</m:t>
                          </m:r>
                        </m:sup>
                      </m:sSup>
                      <m:r>
                        <a:rPr lang="en-US" b="1" i="1" smtClean="0">
                          <a:latin typeface="Cambria Math" panose="02040503050406030204" pitchFamily="18" charset="0"/>
                        </a:rPr>
                        <m:t>𝑨</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𝑬</m:t>
                          </m:r>
                        </m:e>
                        <m:sup>
                          <m:r>
                            <a:rPr lang="en-US" b="0" i="1" smtClean="0">
                              <a:latin typeface="Cambria Math" panose="02040503050406030204" pitchFamily="18" charset="0"/>
                            </a:rPr>
                            <m:t>−</m:t>
                          </m:r>
                          <m:r>
                            <a:rPr lang="en-US" b="0" i="1" smtClean="0">
                              <a:latin typeface="Cambria Math" panose="02040503050406030204" pitchFamily="18" charset="0"/>
                            </a:rPr>
                            <m:t>𝑇</m:t>
                          </m:r>
                        </m:sup>
                      </m:sSup>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𝒙</m:t>
                          </m:r>
                        </m:e>
                      </m:acc>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1" i="1" smtClean="0">
                              <a:latin typeface="Cambria Math" panose="02040503050406030204" pitchFamily="18" charset="0"/>
                            </a:rPr>
                            <m:t>𝑬</m:t>
                          </m:r>
                        </m:e>
                        <m:sup>
                          <m:r>
                            <a:rPr lang="en-US" b="0" i="1" smtClean="0">
                              <a:latin typeface="Cambria Math" panose="02040503050406030204" pitchFamily="18" charset="0"/>
                            </a:rPr>
                            <m:t>−1</m:t>
                          </m:r>
                        </m:sup>
                      </m:sSup>
                      <m:r>
                        <a:rPr lang="en-US" b="1" i="1" smtClean="0">
                          <a:latin typeface="Cambria Math" panose="02040503050406030204" pitchFamily="18" charset="0"/>
                        </a:rPr>
                        <m:t>𝒃</m:t>
                      </m:r>
                    </m:oMath>
                  </m:oMathPara>
                </a14:m>
                <a:endParaRPr lang="en-US" b="1" dirty="0"/>
              </a:p>
            </p:txBody>
          </p:sp>
        </mc:Choice>
        <mc:Fallback xmlns="">
          <p:sp>
            <p:nvSpPr>
              <p:cNvPr id="10" name="TextBox 9">
                <a:extLst>
                  <a:ext uri="{FF2B5EF4-FFF2-40B4-BE49-F238E27FC236}">
                    <a16:creationId xmlns:a16="http://schemas.microsoft.com/office/drawing/2014/main" id="{67426ABB-B8FC-4076-9AEB-56F932935C45}"/>
                  </a:ext>
                </a:extLst>
              </p:cNvPr>
              <p:cNvSpPr txBox="1">
                <a:spLocks noRot="1" noChangeAspect="1" noMove="1" noResize="1" noEditPoints="1" noAdjustHandles="1" noChangeArrowheads="1" noChangeShapeType="1" noTextEdit="1"/>
              </p:cNvSpPr>
              <p:nvPr/>
            </p:nvSpPr>
            <p:spPr>
              <a:xfrm>
                <a:off x="7175579" y="3323612"/>
                <a:ext cx="1927131" cy="276999"/>
              </a:xfrm>
              <a:prstGeom prst="rect">
                <a:avLst/>
              </a:prstGeom>
              <a:blipFill>
                <a:blip r:embed="rId5"/>
                <a:stretch>
                  <a:fillRect l="-2532" t="-21739" r="-3165" b="-10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D5074A2-E6BD-4EE7-9C96-025F29654047}"/>
                  </a:ext>
                </a:extLst>
              </p:cNvPr>
              <p:cNvSpPr txBox="1"/>
              <p:nvPr/>
            </p:nvSpPr>
            <p:spPr>
              <a:xfrm>
                <a:off x="7222450" y="4574637"/>
                <a:ext cx="89364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𝒙</m:t>
                          </m:r>
                        </m:e>
                      </m:acc>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1" i="1" smtClean="0">
                              <a:latin typeface="Cambria Math" panose="02040503050406030204" pitchFamily="18" charset="0"/>
                            </a:rPr>
                            <m:t>𝑬</m:t>
                          </m:r>
                        </m:e>
                        <m:sup>
                          <m:r>
                            <a:rPr lang="en-US" b="0" i="1" smtClean="0">
                              <a:latin typeface="Cambria Math" panose="02040503050406030204" pitchFamily="18" charset="0"/>
                            </a:rPr>
                            <m:t>𝑇</m:t>
                          </m:r>
                        </m:sup>
                      </m:sSup>
                      <m:r>
                        <a:rPr lang="en-US" b="1" i="1" smtClean="0">
                          <a:latin typeface="Cambria Math" panose="02040503050406030204" pitchFamily="18" charset="0"/>
                        </a:rPr>
                        <m:t>𝒙</m:t>
                      </m:r>
                    </m:oMath>
                  </m:oMathPara>
                </a14:m>
                <a:endParaRPr lang="en-US" b="1" dirty="0"/>
              </a:p>
            </p:txBody>
          </p:sp>
        </mc:Choice>
        <mc:Fallback xmlns="">
          <p:sp>
            <p:nvSpPr>
              <p:cNvPr id="11" name="TextBox 10">
                <a:extLst>
                  <a:ext uri="{FF2B5EF4-FFF2-40B4-BE49-F238E27FC236}">
                    <a16:creationId xmlns:a16="http://schemas.microsoft.com/office/drawing/2014/main" id="{FD5074A2-E6BD-4EE7-9C96-025F29654047}"/>
                  </a:ext>
                </a:extLst>
              </p:cNvPr>
              <p:cNvSpPr txBox="1">
                <a:spLocks noRot="1" noChangeAspect="1" noMove="1" noResize="1" noEditPoints="1" noAdjustHandles="1" noChangeArrowheads="1" noChangeShapeType="1" noTextEdit="1"/>
              </p:cNvSpPr>
              <p:nvPr/>
            </p:nvSpPr>
            <p:spPr>
              <a:xfrm>
                <a:off x="7222450" y="4574637"/>
                <a:ext cx="893643" cy="276999"/>
              </a:xfrm>
              <a:prstGeom prst="rect">
                <a:avLst/>
              </a:prstGeom>
              <a:blipFill>
                <a:blip r:embed="rId6"/>
                <a:stretch>
                  <a:fillRect l="-6849" t="-21739" r="-4110" b="-8696"/>
                </a:stretch>
              </a:blipFill>
            </p:spPr>
            <p:txBody>
              <a:bodyPr/>
              <a:lstStyle/>
              <a:p>
                <a:r>
                  <a:rPr lang="en-US">
                    <a:noFill/>
                  </a:rPr>
                  <a:t> </a:t>
                </a:r>
              </a:p>
            </p:txBody>
          </p:sp>
        </mc:Fallback>
      </mc:AlternateContent>
      <p:sp>
        <p:nvSpPr>
          <p:cNvPr id="13" name="Freeform: Shape 12">
            <a:extLst>
              <a:ext uri="{FF2B5EF4-FFF2-40B4-BE49-F238E27FC236}">
                <a16:creationId xmlns:a16="http://schemas.microsoft.com/office/drawing/2014/main" id="{F4664099-714C-412A-B1FC-4CB905CEA239}"/>
              </a:ext>
            </a:extLst>
          </p:cNvPr>
          <p:cNvSpPr/>
          <p:nvPr/>
        </p:nvSpPr>
        <p:spPr>
          <a:xfrm>
            <a:off x="8134804" y="2717225"/>
            <a:ext cx="745360" cy="546757"/>
          </a:xfrm>
          <a:custGeom>
            <a:avLst/>
            <a:gdLst>
              <a:gd name="connsiteX0" fmla="*/ 143435 w 745360"/>
              <a:gd name="connsiteY0" fmla="*/ 35768 h 546757"/>
              <a:gd name="connsiteX1" fmla="*/ 744070 w 745360"/>
              <a:gd name="connsiteY1" fmla="*/ 53698 h 546757"/>
              <a:gd name="connsiteX2" fmla="*/ 0 w 745360"/>
              <a:gd name="connsiteY2" fmla="*/ 546757 h 546757"/>
            </a:gdLst>
            <a:ahLst/>
            <a:cxnLst>
              <a:cxn ang="0">
                <a:pos x="connsiteX0" y="connsiteY0"/>
              </a:cxn>
              <a:cxn ang="0">
                <a:pos x="connsiteX1" y="connsiteY1"/>
              </a:cxn>
              <a:cxn ang="0">
                <a:pos x="connsiteX2" y="connsiteY2"/>
              </a:cxn>
            </a:cxnLst>
            <a:rect l="l" t="t" r="r" b="b"/>
            <a:pathLst>
              <a:path w="745360" h="546757">
                <a:moveTo>
                  <a:pt x="143435" y="35768"/>
                </a:moveTo>
                <a:cubicBezTo>
                  <a:pt x="455705" y="2150"/>
                  <a:pt x="767976" y="-31467"/>
                  <a:pt x="744070" y="53698"/>
                </a:cubicBezTo>
                <a:cubicBezTo>
                  <a:pt x="720164" y="138863"/>
                  <a:pt x="80682" y="489981"/>
                  <a:pt x="0" y="546757"/>
                </a:cubicBezTo>
              </a:path>
            </a:pathLst>
          </a:custGeom>
          <a:ln w="28575">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9970CF22-46CF-4EC0-8182-801BAC879E66}"/>
              </a:ext>
            </a:extLst>
          </p:cNvPr>
          <p:cNvSpPr txBox="1"/>
          <p:nvPr/>
        </p:nvSpPr>
        <p:spPr>
          <a:xfrm>
            <a:off x="8878875" y="2591719"/>
            <a:ext cx="2420471" cy="430887"/>
          </a:xfrm>
          <a:prstGeom prst="rect">
            <a:avLst/>
          </a:prstGeom>
          <a:noFill/>
        </p:spPr>
        <p:txBody>
          <a:bodyPr wrap="square" rtlCol="0">
            <a:spAutoFit/>
          </a:bodyPr>
          <a:lstStyle/>
          <a:p>
            <a:r>
              <a:rPr lang="en-US" sz="1100" dirty="0"/>
              <a:t>(…Because of fancy math, see recommended reading for details)</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A740634-1739-41E3-B926-8CF64D2E5CDF}"/>
                  </a:ext>
                </a:extLst>
              </p:cNvPr>
              <p:cNvSpPr txBox="1"/>
              <p:nvPr/>
            </p:nvSpPr>
            <p:spPr>
              <a:xfrm>
                <a:off x="7213671" y="3832026"/>
                <a:ext cx="785471" cy="2920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𝑨</m:t>
                          </m:r>
                        </m:e>
                      </m:acc>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𝒙</m:t>
                          </m:r>
                        </m:e>
                      </m:acc>
                      <m:r>
                        <a:rPr lang="en-US" b="0" i="1" smtClean="0">
                          <a:latin typeface="Cambria Math" panose="02040503050406030204" pitchFamily="18" charset="0"/>
                        </a:rPr>
                        <m:t>=</m:t>
                      </m:r>
                      <m:acc>
                        <m:accPr>
                          <m:chr m:val="̂"/>
                          <m:ctrlPr>
                            <a:rPr lang="en-US" b="1" i="1">
                              <a:latin typeface="Cambria Math" panose="02040503050406030204" pitchFamily="18" charset="0"/>
                            </a:rPr>
                          </m:ctrlPr>
                        </m:accPr>
                        <m:e>
                          <m:r>
                            <a:rPr lang="en-US" b="1" i="1" smtClean="0">
                              <a:latin typeface="Cambria Math" panose="02040503050406030204" pitchFamily="18" charset="0"/>
                            </a:rPr>
                            <m:t>𝒃</m:t>
                          </m:r>
                        </m:e>
                      </m:acc>
                    </m:oMath>
                  </m:oMathPara>
                </a14:m>
                <a:endParaRPr lang="en-US" b="1" dirty="0"/>
              </a:p>
            </p:txBody>
          </p:sp>
        </mc:Choice>
        <mc:Fallback xmlns="">
          <p:sp>
            <p:nvSpPr>
              <p:cNvPr id="15" name="TextBox 14">
                <a:extLst>
                  <a:ext uri="{FF2B5EF4-FFF2-40B4-BE49-F238E27FC236}">
                    <a16:creationId xmlns:a16="http://schemas.microsoft.com/office/drawing/2014/main" id="{2A740634-1739-41E3-B926-8CF64D2E5CDF}"/>
                  </a:ext>
                </a:extLst>
              </p:cNvPr>
              <p:cNvSpPr txBox="1">
                <a:spLocks noRot="1" noChangeAspect="1" noMove="1" noResize="1" noEditPoints="1" noAdjustHandles="1" noChangeArrowheads="1" noChangeShapeType="1" noTextEdit="1"/>
              </p:cNvSpPr>
              <p:nvPr/>
            </p:nvSpPr>
            <p:spPr>
              <a:xfrm>
                <a:off x="7213671" y="3832026"/>
                <a:ext cx="785471" cy="292003"/>
              </a:xfrm>
              <a:prstGeom prst="rect">
                <a:avLst/>
              </a:prstGeom>
              <a:blipFill>
                <a:blip r:embed="rId7"/>
                <a:stretch>
                  <a:fillRect l="-6202" t="-18750" r="-52713" b="-8333"/>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43DB20BD-C36E-4025-BA55-FB4A747F2495}"/>
              </a:ext>
            </a:extLst>
          </p:cNvPr>
          <p:cNvSpPr txBox="1"/>
          <p:nvPr/>
        </p:nvSpPr>
        <p:spPr>
          <a:xfrm>
            <a:off x="892654" y="2548759"/>
            <a:ext cx="2121210" cy="738664"/>
          </a:xfrm>
          <a:prstGeom prst="rect">
            <a:avLst/>
          </a:prstGeom>
          <a:noFill/>
        </p:spPr>
        <p:txBody>
          <a:bodyPr wrap="square" rtlCol="0">
            <a:spAutoFit/>
          </a:bodyPr>
          <a:lstStyle/>
          <a:p>
            <a:r>
              <a:rPr lang="en-US" sz="1400" dirty="0"/>
              <a:t>Hard to solve, potentially ill-conditioned system</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69E58F9-1CAF-4FB1-836D-292FE1AD237F}"/>
                  </a:ext>
                </a:extLst>
              </p:cNvPr>
              <p:cNvSpPr txBox="1"/>
              <p:nvPr/>
            </p:nvSpPr>
            <p:spPr>
              <a:xfrm>
                <a:off x="8570767" y="3686213"/>
                <a:ext cx="2121210" cy="738664"/>
              </a:xfrm>
              <a:prstGeom prst="rect">
                <a:avLst/>
              </a:prstGeom>
              <a:noFill/>
            </p:spPr>
            <p:txBody>
              <a:bodyPr wrap="square" rtlCol="0">
                <a:spAutoFit/>
              </a:bodyPr>
              <a:lstStyle/>
              <a:p>
                <a:r>
                  <a:rPr lang="en-US" sz="1400" dirty="0"/>
                  <a:t>First solve this, better-conditioned system of equations for </a:t>
                </a:r>
                <a14:m>
                  <m:oMath xmlns:m="http://schemas.openxmlformats.org/officeDocument/2006/math">
                    <m:acc>
                      <m:accPr>
                        <m:chr m:val="̂"/>
                        <m:ctrlPr>
                          <a:rPr lang="en-US" sz="1400" b="1" i="1" smtClean="0">
                            <a:latin typeface="Cambria Math" panose="02040503050406030204" pitchFamily="18" charset="0"/>
                          </a:rPr>
                        </m:ctrlPr>
                      </m:accPr>
                      <m:e>
                        <m:r>
                          <a:rPr lang="en-US" sz="1400" b="1" i="1" smtClean="0">
                            <a:latin typeface="Cambria Math" panose="02040503050406030204" pitchFamily="18" charset="0"/>
                          </a:rPr>
                          <m:t>𝒙</m:t>
                        </m:r>
                      </m:e>
                    </m:acc>
                  </m:oMath>
                </a14:m>
                <a:endParaRPr lang="en-US" sz="1400" dirty="0"/>
              </a:p>
            </p:txBody>
          </p:sp>
        </mc:Choice>
        <mc:Fallback xmlns="">
          <p:sp>
            <p:nvSpPr>
              <p:cNvPr id="17" name="TextBox 16">
                <a:extLst>
                  <a:ext uri="{FF2B5EF4-FFF2-40B4-BE49-F238E27FC236}">
                    <a16:creationId xmlns:a16="http://schemas.microsoft.com/office/drawing/2014/main" id="{569E58F9-1CAF-4FB1-836D-292FE1AD237F}"/>
                  </a:ext>
                </a:extLst>
              </p:cNvPr>
              <p:cNvSpPr txBox="1">
                <a:spLocks noRot="1" noChangeAspect="1" noMove="1" noResize="1" noEditPoints="1" noAdjustHandles="1" noChangeArrowheads="1" noChangeShapeType="1" noTextEdit="1"/>
              </p:cNvSpPr>
              <p:nvPr/>
            </p:nvSpPr>
            <p:spPr>
              <a:xfrm>
                <a:off x="8570767" y="3686213"/>
                <a:ext cx="2121210" cy="738664"/>
              </a:xfrm>
              <a:prstGeom prst="rect">
                <a:avLst/>
              </a:prstGeom>
              <a:blipFill>
                <a:blip r:embed="rId8"/>
                <a:stretch>
                  <a:fillRect l="-862" t="-2479" b="-74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72B898B-E9CC-402D-B683-0D5D6A2592AB}"/>
                  </a:ext>
                </a:extLst>
              </p:cNvPr>
              <p:cNvSpPr txBox="1"/>
              <p:nvPr/>
            </p:nvSpPr>
            <p:spPr>
              <a:xfrm>
                <a:off x="8566283" y="4543859"/>
                <a:ext cx="2121210" cy="307777"/>
              </a:xfrm>
              <a:prstGeom prst="rect">
                <a:avLst/>
              </a:prstGeom>
              <a:noFill/>
            </p:spPr>
            <p:txBody>
              <a:bodyPr wrap="square" rtlCol="0">
                <a:spAutoFit/>
              </a:bodyPr>
              <a:lstStyle/>
              <a:p>
                <a:r>
                  <a:rPr lang="en-US" sz="1400" dirty="0"/>
                  <a:t>Then solve this for </a:t>
                </a:r>
                <a14:m>
                  <m:oMath xmlns:m="http://schemas.openxmlformats.org/officeDocument/2006/math">
                    <m:r>
                      <a:rPr lang="en-US" sz="1400" b="1" i="1" smtClean="0">
                        <a:latin typeface="Cambria Math" panose="02040503050406030204" pitchFamily="18" charset="0"/>
                      </a:rPr>
                      <m:t>𝒙</m:t>
                    </m:r>
                  </m:oMath>
                </a14:m>
                <a:r>
                  <a:rPr lang="en-US" sz="1400" dirty="0"/>
                  <a:t> </a:t>
                </a:r>
              </a:p>
            </p:txBody>
          </p:sp>
        </mc:Choice>
        <mc:Fallback xmlns="">
          <p:sp>
            <p:nvSpPr>
              <p:cNvPr id="18" name="TextBox 17">
                <a:extLst>
                  <a:ext uri="{FF2B5EF4-FFF2-40B4-BE49-F238E27FC236}">
                    <a16:creationId xmlns:a16="http://schemas.microsoft.com/office/drawing/2014/main" id="{772B898B-E9CC-402D-B683-0D5D6A2592AB}"/>
                  </a:ext>
                </a:extLst>
              </p:cNvPr>
              <p:cNvSpPr txBox="1">
                <a:spLocks noRot="1" noChangeAspect="1" noMove="1" noResize="1" noEditPoints="1" noAdjustHandles="1" noChangeArrowheads="1" noChangeShapeType="1" noTextEdit="1"/>
              </p:cNvSpPr>
              <p:nvPr/>
            </p:nvSpPr>
            <p:spPr>
              <a:xfrm>
                <a:off x="8566283" y="4543859"/>
                <a:ext cx="2121210" cy="307777"/>
              </a:xfrm>
              <a:prstGeom prst="rect">
                <a:avLst/>
              </a:prstGeom>
              <a:blipFill>
                <a:blip r:embed="rId9"/>
                <a:stretch>
                  <a:fillRect l="-862" t="-1961" b="-19608"/>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4C7F93F9-8DB2-4943-B645-4CE67D6EA622}"/>
              </a:ext>
            </a:extLst>
          </p:cNvPr>
          <p:cNvCxnSpPr>
            <a:cxnSpLocks/>
          </p:cNvCxnSpPr>
          <p:nvPr/>
        </p:nvCxnSpPr>
        <p:spPr>
          <a:xfrm>
            <a:off x="4452149" y="2832878"/>
            <a:ext cx="1963271" cy="19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591BAB8-752A-4D1F-88C4-6BC52F55774A}"/>
                  </a:ext>
                </a:extLst>
              </p:cNvPr>
              <p:cNvSpPr txBox="1"/>
              <p:nvPr/>
            </p:nvSpPr>
            <p:spPr>
              <a:xfrm>
                <a:off x="4559954" y="2525101"/>
                <a:ext cx="1855466" cy="307777"/>
              </a:xfrm>
              <a:prstGeom prst="rect">
                <a:avLst/>
              </a:prstGeom>
              <a:noFill/>
            </p:spPr>
            <p:txBody>
              <a:bodyPr wrap="square">
                <a:spAutoFit/>
              </a:bodyPr>
              <a:lstStyle/>
              <a:p>
                <a:r>
                  <a:rPr lang="en-US" sz="1400" dirty="0"/>
                  <a:t>Precondition with </a:t>
                </a:r>
                <a14:m>
                  <m:oMath xmlns:m="http://schemas.openxmlformats.org/officeDocument/2006/math">
                    <m:r>
                      <a:rPr lang="en-US" sz="1400" b="1" i="1" smtClean="0">
                        <a:solidFill>
                          <a:srgbClr val="FF0000"/>
                        </a:solidFill>
                        <a:latin typeface="Cambria Math" panose="02040503050406030204" pitchFamily="18" charset="0"/>
                      </a:rPr>
                      <m:t>𝑴</m:t>
                    </m:r>
                  </m:oMath>
                </a14:m>
                <a:r>
                  <a:rPr lang="en-US" sz="1400" dirty="0"/>
                  <a:t> </a:t>
                </a:r>
              </a:p>
            </p:txBody>
          </p:sp>
        </mc:Choice>
        <mc:Fallback xmlns="">
          <p:sp>
            <p:nvSpPr>
              <p:cNvPr id="24" name="TextBox 23">
                <a:extLst>
                  <a:ext uri="{FF2B5EF4-FFF2-40B4-BE49-F238E27FC236}">
                    <a16:creationId xmlns:a16="http://schemas.microsoft.com/office/drawing/2014/main" id="{C591BAB8-752A-4D1F-88C4-6BC52F55774A}"/>
                  </a:ext>
                </a:extLst>
              </p:cNvPr>
              <p:cNvSpPr txBox="1">
                <a:spLocks noRot="1" noChangeAspect="1" noMove="1" noResize="1" noEditPoints="1" noAdjustHandles="1" noChangeArrowheads="1" noChangeShapeType="1" noTextEdit="1"/>
              </p:cNvSpPr>
              <p:nvPr/>
            </p:nvSpPr>
            <p:spPr>
              <a:xfrm>
                <a:off x="4559954" y="2525101"/>
                <a:ext cx="1855466" cy="307777"/>
              </a:xfrm>
              <a:prstGeom prst="rect">
                <a:avLst/>
              </a:prstGeom>
              <a:blipFill>
                <a:blip r:embed="rId10"/>
                <a:stretch>
                  <a:fillRect l="-987" t="-3922" b="-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2DB4B51-9A25-46FE-ABEB-FD5D8F094434}"/>
                  </a:ext>
                </a:extLst>
              </p:cNvPr>
              <p:cNvSpPr txBox="1"/>
              <p:nvPr/>
            </p:nvSpPr>
            <p:spPr>
              <a:xfrm>
                <a:off x="757517" y="5302244"/>
                <a:ext cx="10676965" cy="923330"/>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r>
                  <a:rPr lang="en-US" dirty="0"/>
                  <a:t>A “good” preconditioner makes the system of equations easier to solve by improving the conditioning of the system (eigenvalue spread, eigenvalue clustering).  Note: the actual implementation of preconditioner in SIERRA/SM requires computing </a:t>
                </a:r>
                <a14:m>
                  <m:oMath xmlns:m="http://schemas.openxmlformats.org/officeDocument/2006/math">
                    <m:sSup>
                      <m:sSupPr>
                        <m:ctrlPr>
                          <a:rPr lang="en-US" i="1">
                            <a:latin typeface="Cambria Math" panose="02040503050406030204" pitchFamily="18" charset="0"/>
                          </a:rPr>
                        </m:ctrlPr>
                      </m:sSupPr>
                      <m:e>
                        <m:r>
                          <a:rPr lang="en-US">
                            <a:latin typeface="Cambria Math" panose="02040503050406030204" pitchFamily="18" charset="0"/>
                          </a:rPr>
                          <m:t>𝑴</m:t>
                        </m:r>
                      </m:e>
                      <m:sup>
                        <m:r>
                          <a:rPr lang="en-US">
                            <a:latin typeface="Cambria Math" panose="02040503050406030204" pitchFamily="18" charset="0"/>
                          </a:rPr>
                          <m:t>−1</m:t>
                        </m:r>
                      </m:sup>
                    </m:sSup>
                    <m:r>
                      <a:rPr lang="en-US">
                        <a:latin typeface="Cambria Math" panose="02040503050406030204" pitchFamily="18" charset="0"/>
                      </a:rPr>
                      <m:t>𝒓</m:t>
                    </m:r>
                  </m:oMath>
                </a14:m>
                <a:r>
                  <a:rPr lang="en-US" dirty="0"/>
                  <a:t>.</a:t>
                </a:r>
              </a:p>
            </p:txBody>
          </p:sp>
        </mc:Choice>
        <mc:Fallback xmlns="">
          <p:sp>
            <p:nvSpPr>
              <p:cNvPr id="27" name="TextBox 26">
                <a:extLst>
                  <a:ext uri="{FF2B5EF4-FFF2-40B4-BE49-F238E27FC236}">
                    <a16:creationId xmlns:a16="http://schemas.microsoft.com/office/drawing/2014/main" id="{B2DB4B51-9A25-46FE-ABEB-FD5D8F094434}"/>
                  </a:ext>
                </a:extLst>
              </p:cNvPr>
              <p:cNvSpPr txBox="1">
                <a:spLocks noRot="1" noChangeAspect="1" noMove="1" noResize="1" noEditPoints="1" noAdjustHandles="1" noChangeArrowheads="1" noChangeShapeType="1" noTextEdit="1"/>
              </p:cNvSpPr>
              <p:nvPr/>
            </p:nvSpPr>
            <p:spPr>
              <a:xfrm>
                <a:off x="757517" y="5302244"/>
                <a:ext cx="10676965" cy="923330"/>
              </a:xfrm>
              <a:prstGeom prst="rect">
                <a:avLst/>
              </a:prstGeom>
              <a:blipFill>
                <a:blip r:embed="rId11"/>
                <a:stretch>
                  <a:fillRect l="-457" t="-3974" b="-11258"/>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60448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83218-463A-4039-8BBD-0264158E35F6}"/>
              </a:ext>
            </a:extLst>
          </p:cNvPr>
          <p:cNvSpPr>
            <a:spLocks noGrp="1"/>
          </p:cNvSpPr>
          <p:nvPr>
            <p:ph type="title"/>
          </p:nvPr>
        </p:nvSpPr>
        <p:spPr/>
        <p:txBody>
          <a:bodyPr/>
          <a:lstStyle/>
          <a:p>
            <a:r>
              <a:rPr lang="en-US" dirty="0"/>
              <a:t>Preconditioner options in SIERRA/SM</a:t>
            </a:r>
          </a:p>
        </p:txBody>
      </p:sp>
      <p:sp>
        <p:nvSpPr>
          <p:cNvPr id="4" name="Slide Number Placeholder 3">
            <a:extLst>
              <a:ext uri="{FF2B5EF4-FFF2-40B4-BE49-F238E27FC236}">
                <a16:creationId xmlns:a16="http://schemas.microsoft.com/office/drawing/2014/main" id="{4356ACF8-34DB-47DE-8980-5E57BD4F9442}"/>
              </a:ext>
            </a:extLst>
          </p:cNvPr>
          <p:cNvSpPr>
            <a:spLocks noGrp="1"/>
          </p:cNvSpPr>
          <p:nvPr>
            <p:ph type="sldNum" sz="quarter" idx="4"/>
          </p:nvPr>
        </p:nvSpPr>
        <p:spPr/>
        <p:txBody>
          <a:bodyPr/>
          <a:lstStyle/>
          <a:p>
            <a:pPr algn="ctr"/>
            <a:fld id="{F6B149FD-26F7-3645-B4E7-BA8B8CC5EEA8}" type="slidenum">
              <a:rPr lang="en-US" smtClean="0"/>
              <a:pPr algn="ctr"/>
              <a:t>93</a:t>
            </a:fld>
            <a:endParaRPr lang="en-US" dirty="0"/>
          </a:p>
        </p:txBody>
      </p:sp>
      <p:sp>
        <p:nvSpPr>
          <p:cNvPr id="5" name="TextBox 4">
            <a:extLst>
              <a:ext uri="{FF2B5EF4-FFF2-40B4-BE49-F238E27FC236}">
                <a16:creationId xmlns:a16="http://schemas.microsoft.com/office/drawing/2014/main" id="{983426FC-AE8D-45F2-8813-278A25428040}"/>
              </a:ext>
            </a:extLst>
          </p:cNvPr>
          <p:cNvSpPr txBox="1"/>
          <p:nvPr/>
        </p:nvSpPr>
        <p:spPr>
          <a:xfrm>
            <a:off x="892654" y="1177935"/>
            <a:ext cx="10151864" cy="4108817"/>
          </a:xfrm>
          <a:prstGeom prst="rect">
            <a:avLst/>
          </a:prstGeom>
          <a:noFill/>
        </p:spPr>
        <p:txBody>
          <a:bodyPr wrap="square" rtlCol="0">
            <a:spAutoFit/>
          </a:bodyPr>
          <a:lstStyle/>
          <a:p>
            <a:pPr>
              <a:spcAft>
                <a:spcPts val="600"/>
              </a:spcAft>
            </a:pPr>
            <a:r>
              <a:rPr lang="en-US" dirty="0"/>
              <a:t>A preconditioner is always used in SIERRA/SM.  A good preconditioner in our context “looks” like the local tangent stiffness matrix.</a:t>
            </a:r>
          </a:p>
          <a:p>
            <a:pPr>
              <a:spcAft>
                <a:spcPts val="600"/>
              </a:spcAft>
            </a:pPr>
            <a:endParaRPr lang="en-US" dirty="0"/>
          </a:p>
          <a:p>
            <a:pPr>
              <a:spcAft>
                <a:spcPts val="600"/>
              </a:spcAft>
            </a:pPr>
            <a:r>
              <a:rPr lang="en-US" dirty="0"/>
              <a:t>A good preconditioner will:</a:t>
            </a:r>
          </a:p>
          <a:p>
            <a:pPr marL="285750" indent="-285750">
              <a:spcAft>
                <a:spcPts val="600"/>
              </a:spcAft>
              <a:buFont typeface="Arial" panose="020B0604020202020204" pitchFamily="34" charset="0"/>
              <a:buChar char="•"/>
            </a:pPr>
            <a:r>
              <a:rPr lang="en-US" dirty="0"/>
              <a:t>Reduce the number of iterations required for convergence</a:t>
            </a:r>
          </a:p>
          <a:p>
            <a:pPr marL="285750" indent="-285750">
              <a:spcAft>
                <a:spcPts val="600"/>
              </a:spcAft>
              <a:buFont typeface="Arial" panose="020B0604020202020204" pitchFamily="34" charset="0"/>
              <a:buChar char="•"/>
            </a:pPr>
            <a:r>
              <a:rPr lang="en-US" dirty="0">
                <a:solidFill>
                  <a:srgbClr val="FF0000"/>
                </a:solidFill>
              </a:rPr>
              <a:t>Might be expensive</a:t>
            </a:r>
            <a:r>
              <a:rPr lang="en-US" dirty="0"/>
              <a:t> to compute (memory + </a:t>
            </a:r>
            <a:r>
              <a:rPr lang="en-US" dirty="0" err="1"/>
              <a:t>cpu</a:t>
            </a:r>
            <a:r>
              <a:rPr lang="en-US" dirty="0"/>
              <a:t>)</a:t>
            </a:r>
          </a:p>
          <a:p>
            <a:pPr marL="285750" indent="-285750">
              <a:spcAft>
                <a:spcPts val="600"/>
              </a:spcAft>
              <a:buFont typeface="Arial" panose="020B0604020202020204" pitchFamily="34" charset="0"/>
              <a:buChar char="•"/>
            </a:pPr>
            <a:r>
              <a:rPr lang="en-US" dirty="0">
                <a:solidFill>
                  <a:srgbClr val="00B050"/>
                </a:solidFill>
              </a:rPr>
              <a:t>Might be re-usable </a:t>
            </a:r>
            <a:r>
              <a:rPr lang="en-US" dirty="0"/>
              <a:t>between load steps</a:t>
            </a:r>
          </a:p>
          <a:p>
            <a:pPr>
              <a:spcAft>
                <a:spcPts val="600"/>
              </a:spcAft>
            </a:pPr>
            <a:endParaRPr lang="en-US" dirty="0"/>
          </a:p>
          <a:p>
            <a:pPr>
              <a:spcAft>
                <a:spcPts val="600"/>
              </a:spcAft>
            </a:pPr>
            <a:r>
              <a:rPr lang="en-US" dirty="0"/>
              <a:t>SIERRA/SM has two </a:t>
            </a:r>
            <a:r>
              <a:rPr lang="en-US" b="1" dirty="0"/>
              <a:t>types </a:t>
            </a:r>
            <a:r>
              <a:rPr lang="en-US" dirty="0"/>
              <a:t>of preconditioners: </a:t>
            </a:r>
          </a:p>
          <a:p>
            <a:pPr marL="285750" indent="-285750">
              <a:spcAft>
                <a:spcPts val="600"/>
              </a:spcAft>
              <a:buFont typeface="Arial" panose="020B0604020202020204" pitchFamily="34" charset="0"/>
              <a:buChar char="•"/>
            </a:pPr>
            <a:r>
              <a:rPr lang="en-US" b="1" dirty="0"/>
              <a:t>nodal preconditioner</a:t>
            </a:r>
            <a:r>
              <a:rPr lang="en-US" dirty="0"/>
              <a:t> – fastest and “cheapest” available.  ON by default.</a:t>
            </a:r>
          </a:p>
          <a:p>
            <a:pPr marL="285750" indent="-285750">
              <a:spcAft>
                <a:spcPts val="600"/>
              </a:spcAft>
              <a:buFont typeface="Arial" panose="020B0604020202020204" pitchFamily="34" charset="0"/>
              <a:buChar char="•"/>
            </a:pPr>
            <a:r>
              <a:rPr lang="en-US" b="1" dirty="0"/>
              <a:t>full tangent preconditioner </a:t>
            </a:r>
            <a:r>
              <a:rPr lang="en-US" dirty="0"/>
              <a:t>– most effective option, but most expensive.  OFF by default.  May not be effective for very large (“system” type) models.</a:t>
            </a:r>
          </a:p>
        </p:txBody>
      </p:sp>
      <p:sp>
        <p:nvSpPr>
          <p:cNvPr id="20" name="TextBox 19">
            <a:extLst>
              <a:ext uri="{FF2B5EF4-FFF2-40B4-BE49-F238E27FC236}">
                <a16:creationId xmlns:a16="http://schemas.microsoft.com/office/drawing/2014/main" id="{B4C5DE4E-73FB-4DFF-8EBB-9772838BB663}"/>
              </a:ext>
            </a:extLst>
          </p:cNvPr>
          <p:cNvSpPr txBox="1"/>
          <p:nvPr/>
        </p:nvSpPr>
        <p:spPr>
          <a:xfrm>
            <a:off x="757517" y="5680065"/>
            <a:ext cx="10676965" cy="646331"/>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stStyle>
          <a:p>
            <a:r>
              <a:rPr lang="en-US" dirty="0"/>
              <a:t>SIERRA/SM offers multiple preconditioner options, but </a:t>
            </a:r>
            <a:r>
              <a:rPr lang="en-US" b="1" dirty="0"/>
              <a:t>the</a:t>
            </a:r>
            <a:r>
              <a:rPr lang="en-US" dirty="0"/>
              <a:t> </a:t>
            </a:r>
            <a:r>
              <a:rPr lang="en-US" b="1" dirty="0"/>
              <a:t>best option is problem-dependent</a:t>
            </a:r>
            <a:r>
              <a:rPr lang="en-US" dirty="0"/>
              <a:t>.</a:t>
            </a:r>
          </a:p>
          <a:p>
            <a:r>
              <a:rPr lang="en-US" dirty="0"/>
              <a:t>(best := fastest to solve and/or the one that converges)</a:t>
            </a:r>
          </a:p>
        </p:txBody>
      </p:sp>
    </p:spTree>
    <p:extLst>
      <p:ext uri="{BB962C8B-B14F-4D97-AF65-F5344CB8AC3E}">
        <p14:creationId xmlns:p14="http://schemas.microsoft.com/office/powerpoint/2010/main" val="391939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83218-463A-4039-8BBD-0264158E35F6}"/>
              </a:ext>
            </a:extLst>
          </p:cNvPr>
          <p:cNvSpPr>
            <a:spLocks noGrp="1"/>
          </p:cNvSpPr>
          <p:nvPr>
            <p:ph type="title"/>
          </p:nvPr>
        </p:nvSpPr>
        <p:spPr/>
        <p:txBody>
          <a:bodyPr/>
          <a:lstStyle/>
          <a:p>
            <a:r>
              <a:rPr lang="en-US" dirty="0"/>
              <a:t>Preconditioner options in SIERRA/SM</a:t>
            </a:r>
          </a:p>
        </p:txBody>
      </p:sp>
      <p:sp>
        <p:nvSpPr>
          <p:cNvPr id="4" name="Slide Number Placeholder 3">
            <a:extLst>
              <a:ext uri="{FF2B5EF4-FFF2-40B4-BE49-F238E27FC236}">
                <a16:creationId xmlns:a16="http://schemas.microsoft.com/office/drawing/2014/main" id="{4356ACF8-34DB-47DE-8980-5E57BD4F9442}"/>
              </a:ext>
            </a:extLst>
          </p:cNvPr>
          <p:cNvSpPr>
            <a:spLocks noGrp="1"/>
          </p:cNvSpPr>
          <p:nvPr>
            <p:ph type="sldNum" sz="quarter" idx="4"/>
          </p:nvPr>
        </p:nvSpPr>
        <p:spPr/>
        <p:txBody>
          <a:bodyPr/>
          <a:lstStyle/>
          <a:p>
            <a:pPr algn="ctr"/>
            <a:fld id="{F6B149FD-26F7-3645-B4E7-BA8B8CC5EEA8}" type="slidenum">
              <a:rPr lang="en-US" smtClean="0"/>
              <a:pPr algn="ctr"/>
              <a:t>94</a:t>
            </a:fld>
            <a:endParaRPr lang="en-US" dirty="0"/>
          </a:p>
        </p:txBody>
      </p:sp>
      <p:sp>
        <p:nvSpPr>
          <p:cNvPr id="3" name="TextBox 2">
            <a:extLst>
              <a:ext uri="{FF2B5EF4-FFF2-40B4-BE49-F238E27FC236}">
                <a16:creationId xmlns:a16="http://schemas.microsoft.com/office/drawing/2014/main" id="{413629F4-F8AE-4BD8-92A8-DAA88CBBEF21}"/>
              </a:ext>
            </a:extLst>
          </p:cNvPr>
          <p:cNvSpPr txBox="1"/>
          <p:nvPr/>
        </p:nvSpPr>
        <p:spPr>
          <a:xfrm>
            <a:off x="600982" y="1230895"/>
            <a:ext cx="3711388" cy="369332"/>
          </a:xfrm>
          <a:prstGeom prst="rect">
            <a:avLst/>
          </a:prstGeom>
          <a:noFill/>
        </p:spPr>
        <p:txBody>
          <a:bodyPr wrap="square" rtlCol="0">
            <a:spAutoFit/>
          </a:bodyPr>
          <a:lstStyle/>
          <a:p>
            <a:r>
              <a:rPr lang="en-US" dirty="0"/>
              <a:t>Nodal Preconditioners</a:t>
            </a:r>
          </a:p>
        </p:txBody>
      </p:sp>
      <p:sp>
        <p:nvSpPr>
          <p:cNvPr id="7" name="TextBox 6">
            <a:extLst>
              <a:ext uri="{FF2B5EF4-FFF2-40B4-BE49-F238E27FC236}">
                <a16:creationId xmlns:a16="http://schemas.microsoft.com/office/drawing/2014/main" id="{FCB941ED-1ECE-49EC-A934-946EB66AC273}"/>
              </a:ext>
            </a:extLst>
          </p:cNvPr>
          <p:cNvSpPr txBox="1"/>
          <p:nvPr/>
        </p:nvSpPr>
        <p:spPr>
          <a:xfrm>
            <a:off x="5931966" y="1231422"/>
            <a:ext cx="5167032" cy="369332"/>
          </a:xfrm>
          <a:prstGeom prst="rect">
            <a:avLst/>
          </a:prstGeom>
          <a:noFill/>
        </p:spPr>
        <p:txBody>
          <a:bodyPr wrap="square" rtlCol="0">
            <a:spAutoFit/>
          </a:bodyPr>
          <a:lstStyle/>
          <a:p>
            <a:r>
              <a:rPr lang="en-US" dirty="0"/>
              <a:t>Full Tangent Preconditioner</a:t>
            </a:r>
          </a:p>
        </p:txBody>
      </p:sp>
      <p:sp>
        <p:nvSpPr>
          <p:cNvPr id="8" name="Rectangle 7">
            <a:extLst>
              <a:ext uri="{FF2B5EF4-FFF2-40B4-BE49-F238E27FC236}">
                <a16:creationId xmlns:a16="http://schemas.microsoft.com/office/drawing/2014/main" id="{305C5003-54A9-49DF-A5AF-DD40DEA008B1}"/>
              </a:ext>
            </a:extLst>
          </p:cNvPr>
          <p:cNvSpPr/>
          <p:nvPr/>
        </p:nvSpPr>
        <p:spPr>
          <a:xfrm>
            <a:off x="575953" y="1605132"/>
            <a:ext cx="4730267" cy="141577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adagio region region_1</a:t>
            </a:r>
          </a:p>
          <a:p>
            <a:r>
              <a:rPr lang="en-US" sz="1000" dirty="0">
                <a:solidFill>
                  <a:schemeClr val="tx1"/>
                </a:solidFill>
                <a:latin typeface="Courier New" panose="02070309020205020404" pitchFamily="49" charset="0"/>
              </a:rPr>
              <a:t>  begin solver</a:t>
            </a:r>
          </a:p>
          <a:p>
            <a:r>
              <a:rPr lang="en-US" sz="1000" dirty="0">
                <a:solidFill>
                  <a:srgbClr val="FFFF00"/>
                </a:solidFill>
                <a:latin typeface="Courier New" panose="02070309020205020404" pitchFamily="49" charset="0"/>
              </a:rPr>
              <a:t>  </a:t>
            </a:r>
            <a:r>
              <a:rPr lang="en-US" sz="1000" dirty="0">
                <a:solidFill>
                  <a:schemeClr val="tx1"/>
                </a:solidFill>
                <a:latin typeface="Courier New" panose="02070309020205020404" pitchFamily="49" charset="0"/>
              </a:rPr>
              <a:t>  begin cg</a:t>
            </a:r>
          </a:p>
          <a:p>
            <a:r>
              <a:rPr lang="en-US" sz="1000" dirty="0">
                <a:solidFill>
                  <a:schemeClr val="tx1"/>
                </a:solidFill>
                <a:latin typeface="Courier New" panose="02070309020205020404" pitchFamily="49" charset="0"/>
              </a:rPr>
              <a:t>      ... other cg commands ...</a:t>
            </a:r>
          </a:p>
          <a:p>
            <a:r>
              <a:rPr lang="en-US" sz="1000" dirty="0">
                <a:solidFill>
                  <a:schemeClr val="tx1"/>
                </a:solidFill>
                <a:latin typeface="Courier New" panose="02070309020205020404" pitchFamily="49" charset="0"/>
              </a:rPr>
              <a:t>      preconditioner = ELASTIC|PROBE|BLOCK_INITIAL(ELASTIC)</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p:txBody>
      </p:sp>
      <p:sp>
        <p:nvSpPr>
          <p:cNvPr id="9" name="Rectangle 8">
            <a:extLst>
              <a:ext uri="{FF2B5EF4-FFF2-40B4-BE49-F238E27FC236}">
                <a16:creationId xmlns:a16="http://schemas.microsoft.com/office/drawing/2014/main" id="{93719EA8-5871-47AD-8FD3-7DCA5B25E5D1}"/>
              </a:ext>
            </a:extLst>
          </p:cNvPr>
          <p:cNvSpPr/>
          <p:nvPr/>
        </p:nvSpPr>
        <p:spPr>
          <a:xfrm>
            <a:off x="5900325" y="1605132"/>
            <a:ext cx="4902146" cy="20313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adagio region region_1</a:t>
            </a:r>
          </a:p>
          <a:p>
            <a:r>
              <a:rPr lang="en-US" sz="1000" dirty="0">
                <a:solidFill>
                  <a:schemeClr val="tx1"/>
                </a:solidFill>
                <a:latin typeface="Courier New" panose="02070309020205020404" pitchFamily="49" charset="0"/>
              </a:rPr>
              <a:t>  begin solver</a:t>
            </a:r>
          </a:p>
          <a:p>
            <a:r>
              <a:rPr lang="en-US" sz="1000" dirty="0">
                <a:solidFill>
                  <a:srgbClr val="FFFF00"/>
                </a:solidFill>
                <a:latin typeface="Courier New" panose="02070309020205020404" pitchFamily="49" charset="0"/>
              </a:rPr>
              <a:t>  </a:t>
            </a:r>
            <a:r>
              <a:rPr lang="en-US" sz="1000" dirty="0">
                <a:solidFill>
                  <a:schemeClr val="tx1"/>
                </a:solidFill>
                <a:latin typeface="Courier New" panose="02070309020205020404" pitchFamily="49" charset="0"/>
              </a:rPr>
              <a:t>  begin cg</a:t>
            </a:r>
          </a:p>
          <a:p>
            <a:r>
              <a:rPr lang="en-US" sz="1000" dirty="0">
                <a:solidFill>
                  <a:schemeClr val="tx1"/>
                </a:solidFill>
                <a:latin typeface="Courier New" panose="02070309020205020404" pitchFamily="49" charset="0"/>
              </a:rPr>
              <a:t>      ... other cg commands ...</a:t>
            </a:r>
          </a:p>
          <a:p>
            <a:r>
              <a:rPr lang="en-US" sz="1000" dirty="0">
                <a:solidFill>
                  <a:schemeClr val="tx1"/>
                </a:solidFill>
                <a:latin typeface="Courier New" panose="02070309020205020404" pitchFamily="49" charset="0"/>
              </a:rPr>
              <a:t>      preconditioner = tangent</a:t>
            </a:r>
          </a:p>
          <a:p>
            <a:endParaRPr lang="en-US" sz="1000" dirty="0">
              <a:solidFill>
                <a:schemeClr val="tx1"/>
              </a:solidFill>
              <a:latin typeface="Courier New" panose="02070309020205020404" pitchFamily="49" charset="0"/>
            </a:endParaRPr>
          </a:p>
          <a:p>
            <a:r>
              <a:rPr lang="en-US" sz="1000" dirty="0">
                <a:solidFill>
                  <a:schemeClr val="tx1"/>
                </a:solidFill>
                <a:latin typeface="Courier New" panose="02070309020205020404" pitchFamily="49" charset="0"/>
              </a:rPr>
              <a:t>      begin full tangent preconditioner</a:t>
            </a:r>
          </a:p>
          <a:p>
            <a:r>
              <a:rPr lang="en-US" sz="1000" dirty="0">
                <a:solidFill>
                  <a:schemeClr val="tx1"/>
                </a:solidFill>
                <a:latin typeface="Courier New" panose="02070309020205020404" pitchFamily="49" charset="0"/>
              </a:rPr>
              <a:t>        </a:t>
            </a:r>
            <a:r>
              <a:rPr lang="en-US" sz="1000" i="1" dirty="0">
                <a:solidFill>
                  <a:schemeClr val="tx1"/>
                </a:solidFill>
                <a:latin typeface="Courier New" panose="02070309020205020404" pitchFamily="49" charset="0"/>
              </a:rPr>
              <a:t>... configuration ...</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  end</a:t>
            </a:r>
          </a:p>
          <a:p>
            <a:r>
              <a:rPr lang="en-US" sz="1000" dirty="0">
                <a:solidFill>
                  <a:schemeClr val="tx1"/>
                </a:solidFill>
                <a:latin typeface="Courier New" panose="02070309020205020404" pitchFamily="49" charset="0"/>
              </a:rPr>
              <a:t>end</a:t>
            </a:r>
          </a:p>
        </p:txBody>
      </p:sp>
      <p:sp>
        <p:nvSpPr>
          <p:cNvPr id="6" name="Right Brace 5">
            <a:extLst>
              <a:ext uri="{FF2B5EF4-FFF2-40B4-BE49-F238E27FC236}">
                <a16:creationId xmlns:a16="http://schemas.microsoft.com/office/drawing/2014/main" id="{5F630409-F964-46C2-B8BF-F9A9A35D854C}"/>
              </a:ext>
            </a:extLst>
          </p:cNvPr>
          <p:cNvSpPr/>
          <p:nvPr/>
        </p:nvSpPr>
        <p:spPr>
          <a:xfrm>
            <a:off x="8328212" y="2277033"/>
            <a:ext cx="71718" cy="24204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a:extLst>
              <a:ext uri="{FF2B5EF4-FFF2-40B4-BE49-F238E27FC236}">
                <a16:creationId xmlns:a16="http://schemas.microsoft.com/office/drawing/2014/main" id="{FE55E787-431D-4CCE-86F6-0E8677E011CA}"/>
              </a:ext>
            </a:extLst>
          </p:cNvPr>
          <p:cNvSpPr/>
          <p:nvPr/>
        </p:nvSpPr>
        <p:spPr>
          <a:xfrm>
            <a:off x="9009528" y="2635624"/>
            <a:ext cx="71718" cy="24204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9D41824C-8284-423C-A690-6DDA4D6C1A1E}"/>
              </a:ext>
            </a:extLst>
          </p:cNvPr>
          <p:cNvSpPr txBox="1"/>
          <p:nvPr/>
        </p:nvSpPr>
        <p:spPr>
          <a:xfrm>
            <a:off x="8399930" y="2232053"/>
            <a:ext cx="2071401" cy="276999"/>
          </a:xfrm>
          <a:prstGeom prst="rect">
            <a:avLst/>
          </a:prstGeom>
          <a:noFill/>
        </p:spPr>
        <p:txBody>
          <a:bodyPr wrap="none" rtlCol="0">
            <a:spAutoFit/>
          </a:bodyPr>
          <a:lstStyle/>
          <a:p>
            <a:r>
              <a:rPr lang="en-US" sz="1200" dirty="0"/>
              <a:t>Option A: “quick and dirty”</a:t>
            </a:r>
          </a:p>
        </p:txBody>
      </p:sp>
      <p:sp>
        <p:nvSpPr>
          <p:cNvPr id="14" name="TextBox 13">
            <a:extLst>
              <a:ext uri="{FF2B5EF4-FFF2-40B4-BE49-F238E27FC236}">
                <a16:creationId xmlns:a16="http://schemas.microsoft.com/office/drawing/2014/main" id="{C2A4E04A-2C4F-449B-94E0-D07011F2B034}"/>
              </a:ext>
            </a:extLst>
          </p:cNvPr>
          <p:cNvSpPr txBox="1"/>
          <p:nvPr/>
        </p:nvSpPr>
        <p:spPr>
          <a:xfrm>
            <a:off x="9134481" y="2618147"/>
            <a:ext cx="1667990" cy="646331"/>
          </a:xfrm>
          <a:prstGeom prst="rect">
            <a:avLst/>
          </a:prstGeom>
          <a:noFill/>
        </p:spPr>
        <p:txBody>
          <a:bodyPr wrap="square" rtlCol="0">
            <a:spAutoFit/>
          </a:bodyPr>
          <a:lstStyle/>
          <a:p>
            <a:r>
              <a:rPr lang="en-US" sz="1200" dirty="0"/>
              <a:t>Option B: allows for more tailoring.</a:t>
            </a:r>
          </a:p>
          <a:p>
            <a:r>
              <a:rPr lang="en-US" sz="1200" i="1" dirty="0"/>
              <a:t>Prefer this method.</a:t>
            </a:r>
          </a:p>
        </p:txBody>
      </p:sp>
      <p:sp>
        <p:nvSpPr>
          <p:cNvPr id="13" name="TextBox 12">
            <a:extLst>
              <a:ext uri="{FF2B5EF4-FFF2-40B4-BE49-F238E27FC236}">
                <a16:creationId xmlns:a16="http://schemas.microsoft.com/office/drawing/2014/main" id="{4FAD693D-6979-4CD8-9813-6A27BA29BF44}"/>
              </a:ext>
            </a:extLst>
          </p:cNvPr>
          <p:cNvSpPr txBox="1"/>
          <p:nvPr/>
        </p:nvSpPr>
        <p:spPr>
          <a:xfrm>
            <a:off x="653434" y="3176325"/>
            <a:ext cx="4347882" cy="3539430"/>
          </a:xfrm>
          <a:prstGeom prst="rect">
            <a:avLst/>
          </a:prstGeom>
          <a:noFill/>
        </p:spPr>
        <p:txBody>
          <a:bodyPr wrap="square" rtlCol="0">
            <a:spAutoFit/>
          </a:bodyPr>
          <a:lstStyle/>
          <a:p>
            <a:r>
              <a:rPr lang="en-US" sz="1400" b="1" dirty="0"/>
              <a:t>Elastic</a:t>
            </a:r>
            <a:r>
              <a:rPr lang="en-US" sz="1400" dirty="0"/>
              <a:t>: Use current elastic material properties.  Updated each model problem.  May be useful if material properties are evolving (e.g. temperature-dependent)</a:t>
            </a:r>
          </a:p>
          <a:p>
            <a:endParaRPr lang="en-US" sz="1400" dirty="0"/>
          </a:p>
          <a:p>
            <a:r>
              <a:rPr lang="en-US" sz="1400" b="1" dirty="0"/>
              <a:t>Probe</a:t>
            </a:r>
            <a:r>
              <a:rPr lang="en-US" sz="1400" dirty="0"/>
              <a:t>: Numerical probing of the stress-strain constitutive law to form a nodal stiffness matrix.  May be useful if constitutive models have considerable plasticity/nonlinearities.  Slightly more expensive than Elastic.</a:t>
            </a:r>
          </a:p>
          <a:p>
            <a:endParaRPr lang="en-US" sz="1400" b="1" dirty="0"/>
          </a:p>
          <a:p>
            <a:r>
              <a:rPr lang="en-US" sz="1400" b="1" dirty="0" err="1"/>
              <a:t>Block_Initial</a:t>
            </a:r>
            <a:r>
              <a:rPr lang="en-US" sz="1400" dirty="0"/>
              <a:t>: Like Elastic, but only updated once at the beginning of the analysis.  Very inexpensive, but</a:t>
            </a:r>
            <a:r>
              <a:rPr lang="en-US" sz="1400" b="1" dirty="0"/>
              <a:t> </a:t>
            </a:r>
            <a:r>
              <a:rPr lang="en-US" sz="1400" dirty="0"/>
              <a:t>typically less effective.</a:t>
            </a:r>
          </a:p>
          <a:p>
            <a:endParaRPr lang="en-US" sz="1400" dirty="0"/>
          </a:p>
          <a:p>
            <a:r>
              <a:rPr lang="en-US" sz="1400" i="1" dirty="0"/>
              <a:t>(Other options available but not shown)</a:t>
            </a:r>
          </a:p>
        </p:txBody>
      </p:sp>
      <p:sp>
        <p:nvSpPr>
          <p:cNvPr id="16" name="TextBox 15">
            <a:extLst>
              <a:ext uri="{FF2B5EF4-FFF2-40B4-BE49-F238E27FC236}">
                <a16:creationId xmlns:a16="http://schemas.microsoft.com/office/drawing/2014/main" id="{FD6DB836-E389-4806-BBEB-9DF03292B636}"/>
              </a:ext>
            </a:extLst>
          </p:cNvPr>
          <p:cNvSpPr txBox="1"/>
          <p:nvPr/>
        </p:nvSpPr>
        <p:spPr>
          <a:xfrm>
            <a:off x="5844856" y="4017187"/>
            <a:ext cx="4347882" cy="2246769"/>
          </a:xfrm>
          <a:prstGeom prst="rect">
            <a:avLst/>
          </a:prstGeom>
          <a:noFill/>
        </p:spPr>
        <p:txBody>
          <a:bodyPr wrap="square" rtlCol="0">
            <a:spAutoFit/>
          </a:bodyPr>
          <a:lstStyle/>
          <a:p>
            <a:r>
              <a:rPr lang="en-US" sz="1400" b="1" dirty="0"/>
              <a:t>Preconditioner = tangent</a:t>
            </a:r>
            <a:r>
              <a:rPr lang="en-US" sz="1400" dirty="0"/>
              <a:t>: Quickly-specify a full tangent preconditioner in abbreviated syntax.  Not terribly useful, prefer the full syntax.</a:t>
            </a:r>
          </a:p>
          <a:p>
            <a:endParaRPr lang="en-US" sz="1400" dirty="0"/>
          </a:p>
          <a:p>
            <a:r>
              <a:rPr lang="en-US" sz="1400" b="1" dirty="0"/>
              <a:t>Begin full tangent preconditioner / end</a:t>
            </a:r>
            <a:r>
              <a:rPr lang="en-US" sz="1400" dirty="0"/>
              <a:t>: Specify a full tangent preconditioner command block which allows further configuration of the preconditioner.  Further configuration can be used to tailor efficiency and accuracy of the preconditioner.</a:t>
            </a:r>
          </a:p>
        </p:txBody>
      </p:sp>
    </p:spTree>
    <p:extLst>
      <p:ext uri="{BB962C8B-B14F-4D97-AF65-F5344CB8AC3E}">
        <p14:creationId xmlns:p14="http://schemas.microsoft.com/office/powerpoint/2010/main" val="369620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0BB4-4D5D-49C1-9C82-8547A46A284E}"/>
              </a:ext>
            </a:extLst>
          </p:cNvPr>
          <p:cNvSpPr>
            <a:spLocks noGrp="1"/>
          </p:cNvSpPr>
          <p:nvPr>
            <p:ph type="title"/>
          </p:nvPr>
        </p:nvSpPr>
        <p:spPr/>
        <p:txBody>
          <a:bodyPr/>
          <a:lstStyle/>
          <a:p>
            <a:r>
              <a:rPr lang="en-US" dirty="0"/>
              <a:t>The “Full Tangent” preconditioner and its log file output</a:t>
            </a:r>
          </a:p>
        </p:txBody>
      </p:sp>
      <p:sp>
        <p:nvSpPr>
          <p:cNvPr id="4" name="Slide Number Placeholder 3">
            <a:extLst>
              <a:ext uri="{FF2B5EF4-FFF2-40B4-BE49-F238E27FC236}">
                <a16:creationId xmlns:a16="http://schemas.microsoft.com/office/drawing/2014/main" id="{891E8E60-EC5B-481A-A3B2-2A5FB88A68CC}"/>
              </a:ext>
            </a:extLst>
          </p:cNvPr>
          <p:cNvSpPr>
            <a:spLocks noGrp="1"/>
          </p:cNvSpPr>
          <p:nvPr>
            <p:ph type="sldNum" sz="quarter" idx="4"/>
          </p:nvPr>
        </p:nvSpPr>
        <p:spPr/>
        <p:txBody>
          <a:bodyPr/>
          <a:lstStyle/>
          <a:p>
            <a:pPr algn="ctr"/>
            <a:fld id="{F6B149FD-26F7-3645-B4E7-BA8B8CC5EEA8}" type="slidenum">
              <a:rPr lang="en-US" smtClean="0"/>
              <a:pPr algn="ctr"/>
              <a:t>95</a:t>
            </a:fld>
            <a:endParaRPr lang="en-US" dirty="0"/>
          </a:p>
        </p:txBody>
      </p:sp>
      <p:sp>
        <p:nvSpPr>
          <p:cNvPr id="8" name="TextBox 7">
            <a:extLst>
              <a:ext uri="{FF2B5EF4-FFF2-40B4-BE49-F238E27FC236}">
                <a16:creationId xmlns:a16="http://schemas.microsoft.com/office/drawing/2014/main" id="{BD77A6A9-DB4B-4590-A69D-39F6927F18C7}"/>
              </a:ext>
            </a:extLst>
          </p:cNvPr>
          <p:cNvSpPr txBox="1"/>
          <p:nvPr/>
        </p:nvSpPr>
        <p:spPr>
          <a:xfrm>
            <a:off x="582138" y="1367077"/>
            <a:ext cx="10432225" cy="1538883"/>
          </a:xfrm>
          <a:prstGeom prst="rect">
            <a:avLst/>
          </a:prstGeom>
          <a:noFill/>
        </p:spPr>
        <p:txBody>
          <a:bodyPr wrap="square" rtlCol="0">
            <a:spAutoFit/>
          </a:bodyPr>
          <a:lstStyle/>
          <a:p>
            <a:r>
              <a:rPr lang="en-US" dirty="0"/>
              <a:t>The </a:t>
            </a:r>
            <a:r>
              <a:rPr lang="en-US" b="1" dirty="0"/>
              <a:t>full tangent preconditioner</a:t>
            </a:r>
            <a:r>
              <a:rPr lang="en-US" dirty="0"/>
              <a:t> is highly-effective at reducing the residual when compared with a nodal preconditioner:</a:t>
            </a:r>
          </a:p>
          <a:p>
            <a:pPr marL="285750" indent="-285750">
              <a:buFont typeface="Arial" panose="020B0604020202020204" pitchFamily="34" charset="0"/>
              <a:buChar char="•"/>
            </a:pPr>
            <a:r>
              <a:rPr lang="en-US" sz="1400" dirty="0"/>
              <a:t>Comes at a cost of both -- memory and CPU</a:t>
            </a:r>
          </a:p>
          <a:p>
            <a:pPr marL="285750" indent="-285750">
              <a:buFont typeface="Arial" panose="020B0604020202020204" pitchFamily="34" charset="0"/>
              <a:buChar char="•"/>
            </a:pPr>
            <a:r>
              <a:rPr lang="en-US" sz="1400" dirty="0"/>
              <a:t>Can be tailored to specific problems (update frequency, when to use)</a:t>
            </a:r>
          </a:p>
          <a:p>
            <a:pPr marL="285750" indent="-285750">
              <a:buFont typeface="Arial" panose="020B0604020202020204" pitchFamily="34" charset="0"/>
              <a:buChar char="•"/>
            </a:pPr>
            <a:r>
              <a:rPr lang="en-US" sz="1400" dirty="0"/>
              <a:t>Can be mixed with the nodal preconditioners</a:t>
            </a:r>
          </a:p>
          <a:p>
            <a:pPr marL="285750" indent="-285750">
              <a:buFont typeface="Arial" panose="020B0604020202020204" pitchFamily="34" charset="0"/>
              <a:buChar char="•"/>
            </a:pPr>
            <a:r>
              <a:rPr lang="en-US" sz="1400" dirty="0"/>
              <a:t>Colloquially referred to as “FETI” (Finite-Element Tearing and Interconnectivity solver) – “Are you using FETI?” (FEH-TEE)</a:t>
            </a:r>
          </a:p>
        </p:txBody>
      </p:sp>
      <p:pic>
        <p:nvPicPr>
          <p:cNvPr id="10" name="Picture 9">
            <a:extLst>
              <a:ext uri="{FF2B5EF4-FFF2-40B4-BE49-F238E27FC236}">
                <a16:creationId xmlns:a16="http://schemas.microsoft.com/office/drawing/2014/main" id="{39A71F4C-907C-4E9D-909D-F53F80F76287}"/>
              </a:ext>
            </a:extLst>
          </p:cNvPr>
          <p:cNvPicPr>
            <a:picLocks noChangeAspect="1"/>
          </p:cNvPicPr>
          <p:nvPr/>
        </p:nvPicPr>
        <p:blipFill rotWithShape="1">
          <a:blip r:embed="rId2"/>
          <a:srcRect b="53167"/>
          <a:stretch/>
        </p:blipFill>
        <p:spPr>
          <a:xfrm>
            <a:off x="3063834" y="3002403"/>
            <a:ext cx="7163841" cy="2488520"/>
          </a:xfrm>
          <a:prstGeom prst="rect">
            <a:avLst/>
          </a:prstGeom>
        </p:spPr>
      </p:pic>
      <p:sp>
        <p:nvSpPr>
          <p:cNvPr id="11" name="Oval 10">
            <a:extLst>
              <a:ext uri="{FF2B5EF4-FFF2-40B4-BE49-F238E27FC236}">
                <a16:creationId xmlns:a16="http://schemas.microsoft.com/office/drawing/2014/main" id="{246F493E-0502-4CC8-8FF5-21F63D0E80F5}"/>
              </a:ext>
            </a:extLst>
          </p:cNvPr>
          <p:cNvSpPr/>
          <p:nvPr/>
        </p:nvSpPr>
        <p:spPr>
          <a:xfrm>
            <a:off x="5011113" y="4203865"/>
            <a:ext cx="237506" cy="261258"/>
          </a:xfrm>
          <a:prstGeom prst="ellipse">
            <a:avLst/>
          </a:prstGeom>
          <a:noFill/>
          <a:ln>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E1E5EF9-E192-4881-91DF-A345BB17CD44}"/>
              </a:ext>
            </a:extLst>
          </p:cNvPr>
          <p:cNvSpPr txBox="1"/>
          <p:nvPr/>
        </p:nvSpPr>
        <p:spPr>
          <a:xfrm>
            <a:off x="402004" y="3199324"/>
            <a:ext cx="2487881" cy="2246769"/>
          </a:xfrm>
          <a:prstGeom prst="rect">
            <a:avLst/>
          </a:prstGeom>
          <a:noFill/>
          <a:ln>
            <a:solidFill>
              <a:schemeClr val="accent2"/>
            </a:solidFill>
          </a:ln>
        </p:spPr>
        <p:txBody>
          <a:bodyPr wrap="square" rtlCol="0">
            <a:spAutoFit/>
          </a:bodyPr>
          <a:lstStyle/>
          <a:p>
            <a:r>
              <a:rPr lang="en-US" sz="1400" dirty="0"/>
              <a:t>The preconditioner was updated during this iteration.  You may notice a temporary performance reduction while this occurs.</a:t>
            </a:r>
          </a:p>
          <a:p>
            <a:endParaRPr lang="en-US" sz="1400" dirty="0"/>
          </a:p>
          <a:p>
            <a:r>
              <a:rPr lang="en-US" sz="1400" i="1" dirty="0"/>
              <a:t>The goal is to update as little as possible, while reducing the residual as quickly as possible.</a:t>
            </a:r>
          </a:p>
        </p:txBody>
      </p:sp>
      <p:cxnSp>
        <p:nvCxnSpPr>
          <p:cNvPr id="14" name="Straight Arrow Connector 13">
            <a:extLst>
              <a:ext uri="{FF2B5EF4-FFF2-40B4-BE49-F238E27FC236}">
                <a16:creationId xmlns:a16="http://schemas.microsoft.com/office/drawing/2014/main" id="{8F6A8A15-3E28-4C2E-96EB-4E61205A1E06}"/>
              </a:ext>
            </a:extLst>
          </p:cNvPr>
          <p:cNvCxnSpPr>
            <a:stCxn id="12" idx="3"/>
            <a:endCxn id="11" idx="2"/>
          </p:cNvCxnSpPr>
          <p:nvPr/>
        </p:nvCxnSpPr>
        <p:spPr>
          <a:xfrm>
            <a:off x="2889885" y="4322709"/>
            <a:ext cx="2121228" cy="11785"/>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97E2858-D14F-4908-8D98-B7A217194A33}"/>
              </a:ext>
            </a:extLst>
          </p:cNvPr>
          <p:cNvSpPr/>
          <p:nvPr/>
        </p:nvSpPr>
        <p:spPr>
          <a:xfrm flipV="1">
            <a:off x="5296393" y="4203865"/>
            <a:ext cx="160045" cy="1287058"/>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nector: Elbow 15">
            <a:extLst>
              <a:ext uri="{FF2B5EF4-FFF2-40B4-BE49-F238E27FC236}">
                <a16:creationId xmlns:a16="http://schemas.microsoft.com/office/drawing/2014/main" id="{3811CB2A-E812-4F45-A550-C3AEFAE57CDB}"/>
              </a:ext>
            </a:extLst>
          </p:cNvPr>
          <p:cNvCxnSpPr>
            <a:cxnSpLocks/>
            <a:stCxn id="19" idx="1"/>
            <a:endCxn id="15" idx="0"/>
          </p:cNvCxnSpPr>
          <p:nvPr/>
        </p:nvCxnSpPr>
        <p:spPr>
          <a:xfrm rot="10800000">
            <a:off x="5376416" y="5490924"/>
            <a:ext cx="1810990" cy="614353"/>
          </a:xfrm>
          <a:prstGeom prst="bentConnector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DB5E64C-3CA0-48DB-9A83-566BD269291A}"/>
                  </a:ext>
                </a:extLst>
              </p:cNvPr>
              <p:cNvSpPr txBox="1"/>
              <p:nvPr/>
            </p:nvSpPr>
            <p:spPr>
              <a:xfrm>
                <a:off x="7187406" y="5628222"/>
                <a:ext cx="4664168" cy="954107"/>
              </a:xfrm>
              <a:prstGeom prst="rect">
                <a:avLst/>
              </a:prstGeom>
              <a:noFill/>
            </p:spPr>
            <p:txBody>
              <a:bodyPr wrap="square" rtlCol="0">
                <a:spAutoFit/>
              </a:bodyPr>
              <a:lstStyle/>
              <a:p>
                <a:r>
                  <a:rPr lang="en-US" sz="1400" dirty="0"/>
                  <a:t>The preconditioner was applied, and it only took 1 linear iteration (a direct solve) to “apply” it (compute </a:t>
                </a:r>
                <a14:m>
                  <m:oMath xmlns:m="http://schemas.openxmlformats.org/officeDocument/2006/math">
                    <m:sSup>
                      <m:sSupPr>
                        <m:ctrlPr>
                          <a:rPr lang="en-US" sz="1400" b="1" i="1" smtClean="0">
                            <a:solidFill>
                              <a:schemeClr val="tx1"/>
                            </a:solidFill>
                            <a:latin typeface="Cambria Math" panose="02040503050406030204" pitchFamily="18" charset="0"/>
                          </a:rPr>
                        </m:ctrlPr>
                      </m:sSupPr>
                      <m:e>
                        <m:r>
                          <a:rPr lang="en-US" sz="1400" b="1" i="1">
                            <a:solidFill>
                              <a:schemeClr val="tx1"/>
                            </a:solidFill>
                            <a:latin typeface="Cambria Math" panose="02040503050406030204" pitchFamily="18" charset="0"/>
                          </a:rPr>
                          <m:t>𝑴</m:t>
                        </m:r>
                      </m:e>
                      <m:sup>
                        <m:r>
                          <a:rPr lang="en-US" sz="1400" i="1">
                            <a:solidFill>
                              <a:schemeClr val="tx1"/>
                            </a:solidFill>
                            <a:latin typeface="Cambria Math" panose="02040503050406030204" pitchFamily="18" charset="0"/>
                          </a:rPr>
                          <m:t>−1</m:t>
                        </m:r>
                      </m:sup>
                    </m:sSup>
                    <m:r>
                      <a:rPr lang="en-US" sz="1400" b="1" i="1" smtClean="0">
                        <a:solidFill>
                          <a:schemeClr val="tx1"/>
                        </a:solidFill>
                        <a:latin typeface="Cambria Math" panose="02040503050406030204" pitchFamily="18" charset="0"/>
                      </a:rPr>
                      <m:t>𝒓</m:t>
                    </m:r>
                  </m:oMath>
                </a14:m>
                <a:r>
                  <a:rPr lang="en-US" sz="1400" dirty="0"/>
                  <a:t>).  In parallel, this requires an iterative solve and the number of iterations is reported here.</a:t>
                </a:r>
              </a:p>
            </p:txBody>
          </p:sp>
        </mc:Choice>
        <mc:Fallback xmlns="">
          <p:sp>
            <p:nvSpPr>
              <p:cNvPr id="19" name="TextBox 18">
                <a:extLst>
                  <a:ext uri="{FF2B5EF4-FFF2-40B4-BE49-F238E27FC236}">
                    <a16:creationId xmlns:a16="http://schemas.microsoft.com/office/drawing/2014/main" id="{5DB5E64C-3CA0-48DB-9A83-566BD269291A}"/>
                  </a:ext>
                </a:extLst>
              </p:cNvPr>
              <p:cNvSpPr txBox="1">
                <a:spLocks noRot="1" noChangeAspect="1" noMove="1" noResize="1" noEditPoints="1" noAdjustHandles="1" noChangeArrowheads="1" noChangeShapeType="1" noTextEdit="1"/>
              </p:cNvSpPr>
              <p:nvPr/>
            </p:nvSpPr>
            <p:spPr>
              <a:xfrm>
                <a:off x="7187406" y="5628222"/>
                <a:ext cx="4664168" cy="954107"/>
              </a:xfrm>
              <a:prstGeom prst="rect">
                <a:avLst/>
              </a:prstGeom>
              <a:blipFill>
                <a:blip r:embed="rId3"/>
                <a:stretch>
                  <a:fillRect l="-392" t="-1274" b="-5096"/>
                </a:stretch>
              </a:blipFill>
            </p:spPr>
            <p:txBody>
              <a:bodyPr/>
              <a:lstStyle/>
              <a:p>
                <a:r>
                  <a:rPr lang="en-US">
                    <a:noFill/>
                  </a:rPr>
                  <a:t> </a:t>
                </a:r>
              </a:p>
            </p:txBody>
          </p:sp>
        </mc:Fallback>
      </mc:AlternateContent>
      <p:sp>
        <p:nvSpPr>
          <p:cNvPr id="25" name="Rectangle 24">
            <a:extLst>
              <a:ext uri="{FF2B5EF4-FFF2-40B4-BE49-F238E27FC236}">
                <a16:creationId xmlns:a16="http://schemas.microsoft.com/office/drawing/2014/main" id="{B052FDF6-543C-4B6F-944F-7EA4B67BEED4}"/>
              </a:ext>
            </a:extLst>
          </p:cNvPr>
          <p:cNvSpPr/>
          <p:nvPr/>
        </p:nvSpPr>
        <p:spPr>
          <a:xfrm flipV="1">
            <a:off x="4788451" y="4209623"/>
            <a:ext cx="160045" cy="1287058"/>
          </a:xfrm>
          <a:prstGeom prst="rect">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Connector: Elbow 28">
            <a:extLst>
              <a:ext uri="{FF2B5EF4-FFF2-40B4-BE49-F238E27FC236}">
                <a16:creationId xmlns:a16="http://schemas.microsoft.com/office/drawing/2014/main" id="{BE24E04F-B0DE-4E9D-84B9-64FE28DB63F7}"/>
              </a:ext>
            </a:extLst>
          </p:cNvPr>
          <p:cNvCxnSpPr>
            <a:cxnSpLocks/>
            <a:stCxn id="31" idx="3"/>
            <a:endCxn id="25" idx="0"/>
          </p:cNvCxnSpPr>
          <p:nvPr/>
        </p:nvCxnSpPr>
        <p:spPr>
          <a:xfrm flipV="1">
            <a:off x="3841668" y="5496681"/>
            <a:ext cx="1026806" cy="625089"/>
          </a:xfrm>
          <a:prstGeom prst="bentConnector2">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72ABE33-A568-4A28-8089-B4E8C069DBA3}"/>
              </a:ext>
            </a:extLst>
          </p:cNvPr>
          <p:cNvSpPr txBox="1"/>
          <p:nvPr/>
        </p:nvSpPr>
        <p:spPr>
          <a:xfrm>
            <a:off x="528178" y="5644716"/>
            <a:ext cx="3313490" cy="954107"/>
          </a:xfrm>
          <a:prstGeom prst="rect">
            <a:avLst/>
          </a:prstGeom>
          <a:noFill/>
        </p:spPr>
        <p:txBody>
          <a:bodyPr wrap="square" rtlCol="0">
            <a:spAutoFit/>
          </a:bodyPr>
          <a:lstStyle/>
          <a:p>
            <a:r>
              <a:rPr lang="en-US" sz="1400" dirty="0"/>
              <a:t>The full tangent preconditioner is sensitive to rigid body modes in a “coarse” system.  If any are detected, they are reported here.</a:t>
            </a:r>
          </a:p>
        </p:txBody>
      </p:sp>
      <p:sp>
        <p:nvSpPr>
          <p:cNvPr id="35" name="Arrow: Down 34">
            <a:extLst>
              <a:ext uri="{FF2B5EF4-FFF2-40B4-BE49-F238E27FC236}">
                <a16:creationId xmlns:a16="http://schemas.microsoft.com/office/drawing/2014/main" id="{AF4B4E96-3455-47DF-A848-A96F20ACA828}"/>
              </a:ext>
            </a:extLst>
          </p:cNvPr>
          <p:cNvSpPr/>
          <p:nvPr/>
        </p:nvSpPr>
        <p:spPr>
          <a:xfrm>
            <a:off x="7908966" y="4209624"/>
            <a:ext cx="112816" cy="10925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860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0BB4-4D5D-49C1-9C82-8547A46A284E}"/>
              </a:ext>
            </a:extLst>
          </p:cNvPr>
          <p:cNvSpPr>
            <a:spLocks noGrp="1"/>
          </p:cNvSpPr>
          <p:nvPr>
            <p:ph type="title"/>
          </p:nvPr>
        </p:nvSpPr>
        <p:spPr/>
        <p:txBody>
          <a:bodyPr/>
          <a:lstStyle/>
          <a:p>
            <a:r>
              <a:rPr lang="en-US" dirty="0"/>
              <a:t>The “Full Tangent” preconditioner and its log file output</a:t>
            </a:r>
          </a:p>
        </p:txBody>
      </p:sp>
      <p:sp>
        <p:nvSpPr>
          <p:cNvPr id="4" name="Slide Number Placeholder 3">
            <a:extLst>
              <a:ext uri="{FF2B5EF4-FFF2-40B4-BE49-F238E27FC236}">
                <a16:creationId xmlns:a16="http://schemas.microsoft.com/office/drawing/2014/main" id="{891E8E60-EC5B-481A-A3B2-2A5FB88A68CC}"/>
              </a:ext>
            </a:extLst>
          </p:cNvPr>
          <p:cNvSpPr>
            <a:spLocks noGrp="1"/>
          </p:cNvSpPr>
          <p:nvPr>
            <p:ph type="sldNum" sz="quarter" idx="4"/>
          </p:nvPr>
        </p:nvSpPr>
        <p:spPr/>
        <p:txBody>
          <a:bodyPr/>
          <a:lstStyle/>
          <a:p>
            <a:pPr algn="ctr"/>
            <a:fld id="{F6B149FD-26F7-3645-B4E7-BA8B8CC5EEA8}" type="slidenum">
              <a:rPr lang="en-US" smtClean="0"/>
              <a:pPr algn="ctr"/>
              <a:t>96</a:t>
            </a:fld>
            <a:endParaRPr lang="en-US" dirty="0"/>
          </a:p>
        </p:txBody>
      </p:sp>
      <p:sp>
        <p:nvSpPr>
          <p:cNvPr id="8" name="TextBox 7">
            <a:extLst>
              <a:ext uri="{FF2B5EF4-FFF2-40B4-BE49-F238E27FC236}">
                <a16:creationId xmlns:a16="http://schemas.microsoft.com/office/drawing/2014/main" id="{BD77A6A9-DB4B-4590-A69D-39F6927F18C7}"/>
              </a:ext>
            </a:extLst>
          </p:cNvPr>
          <p:cNvSpPr txBox="1"/>
          <p:nvPr/>
        </p:nvSpPr>
        <p:spPr>
          <a:xfrm>
            <a:off x="582138" y="1367077"/>
            <a:ext cx="10432225" cy="646331"/>
          </a:xfrm>
          <a:prstGeom prst="rect">
            <a:avLst/>
          </a:prstGeom>
          <a:noFill/>
        </p:spPr>
        <p:txBody>
          <a:bodyPr wrap="square" rtlCol="0">
            <a:spAutoFit/>
          </a:bodyPr>
          <a:lstStyle/>
          <a:p>
            <a:r>
              <a:rPr lang="en-US" dirty="0"/>
              <a:t>The </a:t>
            </a:r>
            <a:r>
              <a:rPr lang="en-US" b="1" dirty="0"/>
              <a:t>full tangent preconditioner</a:t>
            </a:r>
            <a:r>
              <a:rPr lang="en-US" dirty="0"/>
              <a:t> annotates the log files with a status.  The only good status is “U”.</a:t>
            </a:r>
          </a:p>
        </p:txBody>
      </p:sp>
      <p:sp>
        <p:nvSpPr>
          <p:cNvPr id="21" name="TextBox 20">
            <a:extLst>
              <a:ext uri="{FF2B5EF4-FFF2-40B4-BE49-F238E27FC236}">
                <a16:creationId xmlns:a16="http://schemas.microsoft.com/office/drawing/2014/main" id="{E36B796C-EDEE-4338-AB1E-34C17C9E4D60}"/>
              </a:ext>
            </a:extLst>
          </p:cNvPr>
          <p:cNvSpPr txBox="1"/>
          <p:nvPr/>
        </p:nvSpPr>
        <p:spPr>
          <a:xfrm>
            <a:off x="750385" y="5925055"/>
            <a:ext cx="10852030" cy="523220"/>
          </a:xfrm>
          <a:prstGeom prst="rect">
            <a:avLst/>
          </a:prstGeom>
          <a:gradFill flip="none" rotWithShape="1">
            <a:gsLst>
              <a:gs pos="0">
                <a:schemeClr val="tx2">
                  <a:lumMod val="20000"/>
                  <a:lumOff val="80000"/>
                </a:schemeClr>
              </a:gs>
              <a:gs pos="54000">
                <a:schemeClr val="tx2">
                  <a:lumMod val="20000"/>
                  <a:lumOff val="80000"/>
                </a:schemeClr>
              </a:gs>
              <a:gs pos="100000">
                <a:schemeClr val="tx2">
                  <a:lumMod val="60000"/>
                  <a:lumOff val="40000"/>
                </a:schemeClr>
              </a:gs>
            </a:gsLst>
            <a:lin ang="0" scaled="0"/>
            <a:tileRect/>
          </a:grad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indent="0">
              <a:buFont typeface="Arial" panose="020B0604020202020204" pitchFamily="34" charset="0"/>
              <a:buNone/>
              <a:defRPr b="0"/>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400" b="1" dirty="0"/>
              <a:t>Tip</a:t>
            </a:r>
            <a:r>
              <a:rPr lang="en-US" sz="1400" dirty="0"/>
              <a:t>: If you consistently see “</a:t>
            </a:r>
            <a:r>
              <a:rPr lang="en-US" sz="1400" dirty="0">
                <a:latin typeface="Courier New" panose="02070309020205020404" pitchFamily="49" charset="0"/>
                <a:cs typeface="Courier New" panose="02070309020205020404" pitchFamily="49" charset="0"/>
              </a:rPr>
              <a:t>M500</a:t>
            </a:r>
            <a:r>
              <a:rPr lang="en-US" sz="1400" dirty="0"/>
              <a:t>” appearing in your log file, there is likely something wrong in your model.  Alternatively, you need to adjust FETI’s linear solver settings to allow additional iterations or increase FETI’s internal solver tolerance.</a:t>
            </a:r>
          </a:p>
        </p:txBody>
      </p:sp>
      <p:grpSp>
        <p:nvGrpSpPr>
          <p:cNvPr id="9" name="Group 8">
            <a:extLst>
              <a:ext uri="{FF2B5EF4-FFF2-40B4-BE49-F238E27FC236}">
                <a16:creationId xmlns:a16="http://schemas.microsoft.com/office/drawing/2014/main" id="{8CB3E33A-AFB7-423C-B46F-F840615E523E}"/>
              </a:ext>
            </a:extLst>
          </p:cNvPr>
          <p:cNvGrpSpPr/>
          <p:nvPr/>
        </p:nvGrpSpPr>
        <p:grpSpPr>
          <a:xfrm>
            <a:off x="2380157" y="1874654"/>
            <a:ext cx="7592485" cy="3867690"/>
            <a:chOff x="2380157" y="1874654"/>
            <a:chExt cx="7592485" cy="3867690"/>
          </a:xfrm>
        </p:grpSpPr>
        <p:pic>
          <p:nvPicPr>
            <p:cNvPr id="5" name="Picture 4">
              <a:extLst>
                <a:ext uri="{FF2B5EF4-FFF2-40B4-BE49-F238E27FC236}">
                  <a16:creationId xmlns:a16="http://schemas.microsoft.com/office/drawing/2014/main" id="{602315AE-21D0-4BCC-A891-1FCB205A3C0C}"/>
                </a:ext>
              </a:extLst>
            </p:cNvPr>
            <p:cNvPicPr>
              <a:picLocks noChangeAspect="1"/>
            </p:cNvPicPr>
            <p:nvPr/>
          </p:nvPicPr>
          <p:blipFill>
            <a:blip r:embed="rId2"/>
            <a:stretch>
              <a:fillRect/>
            </a:stretch>
          </p:blipFill>
          <p:spPr>
            <a:xfrm>
              <a:off x="2380157" y="1874654"/>
              <a:ext cx="7592485" cy="3867690"/>
            </a:xfrm>
            <a:prstGeom prst="rect">
              <a:avLst/>
            </a:prstGeom>
          </p:spPr>
        </p:pic>
        <p:sp>
          <p:nvSpPr>
            <p:cNvPr id="7" name="TextBox 6">
              <a:extLst>
                <a:ext uri="{FF2B5EF4-FFF2-40B4-BE49-F238E27FC236}">
                  <a16:creationId xmlns:a16="http://schemas.microsoft.com/office/drawing/2014/main" id="{4788E2D9-F5C6-41D5-8F2E-B13DBD3C4802}"/>
                </a:ext>
              </a:extLst>
            </p:cNvPr>
            <p:cNvSpPr txBox="1"/>
            <p:nvPr/>
          </p:nvSpPr>
          <p:spPr>
            <a:xfrm>
              <a:off x="2700067" y="2822802"/>
              <a:ext cx="782587" cy="369332"/>
            </a:xfrm>
            <a:prstGeom prst="rect">
              <a:avLst/>
            </a:prstGeom>
            <a:noFill/>
          </p:spPr>
          <p:txBody>
            <a:bodyPr wrap="none" rtlCol="0">
              <a:spAutoFit/>
            </a:bodyPr>
            <a:lstStyle/>
            <a:p>
              <a:r>
                <a:rPr lang="en-US" b="1" dirty="0">
                  <a:solidFill>
                    <a:srgbClr val="00B050"/>
                  </a:solidFill>
                </a:rPr>
                <a:t>Good</a:t>
              </a:r>
            </a:p>
          </p:txBody>
        </p:sp>
        <p:sp>
          <p:nvSpPr>
            <p:cNvPr id="23" name="TextBox 22">
              <a:extLst>
                <a:ext uri="{FF2B5EF4-FFF2-40B4-BE49-F238E27FC236}">
                  <a16:creationId xmlns:a16="http://schemas.microsoft.com/office/drawing/2014/main" id="{2729FC40-9A9F-423F-9293-3878E59B9A74}"/>
                </a:ext>
              </a:extLst>
            </p:cNvPr>
            <p:cNvSpPr txBox="1"/>
            <p:nvPr/>
          </p:nvSpPr>
          <p:spPr>
            <a:xfrm>
              <a:off x="2703170" y="3665867"/>
              <a:ext cx="625492" cy="369332"/>
            </a:xfrm>
            <a:prstGeom prst="rect">
              <a:avLst/>
            </a:prstGeom>
            <a:noFill/>
          </p:spPr>
          <p:txBody>
            <a:bodyPr wrap="none" rtlCol="0">
              <a:spAutoFit/>
            </a:bodyPr>
            <a:lstStyle/>
            <a:p>
              <a:r>
                <a:rPr lang="en-US" b="1" dirty="0">
                  <a:solidFill>
                    <a:srgbClr val="FF0000"/>
                  </a:solidFill>
                </a:rPr>
                <a:t>Bad</a:t>
              </a:r>
            </a:p>
          </p:txBody>
        </p:sp>
        <p:sp>
          <p:nvSpPr>
            <p:cNvPr id="24" name="TextBox 23">
              <a:extLst>
                <a:ext uri="{FF2B5EF4-FFF2-40B4-BE49-F238E27FC236}">
                  <a16:creationId xmlns:a16="http://schemas.microsoft.com/office/drawing/2014/main" id="{8583F956-597F-45B2-9DB9-FD85EEE2662C}"/>
                </a:ext>
              </a:extLst>
            </p:cNvPr>
            <p:cNvSpPr txBox="1"/>
            <p:nvPr/>
          </p:nvSpPr>
          <p:spPr>
            <a:xfrm>
              <a:off x="2703170" y="4706356"/>
              <a:ext cx="625492" cy="369332"/>
            </a:xfrm>
            <a:prstGeom prst="rect">
              <a:avLst/>
            </a:prstGeom>
            <a:noFill/>
          </p:spPr>
          <p:txBody>
            <a:bodyPr wrap="none" rtlCol="0">
              <a:spAutoFit/>
            </a:bodyPr>
            <a:lstStyle/>
            <a:p>
              <a:r>
                <a:rPr lang="en-US" b="1" dirty="0">
                  <a:solidFill>
                    <a:srgbClr val="FF0000"/>
                  </a:solidFill>
                </a:rPr>
                <a:t>Bad</a:t>
              </a:r>
            </a:p>
          </p:txBody>
        </p:sp>
      </p:grpSp>
    </p:spTree>
    <p:extLst>
      <p:ext uri="{BB962C8B-B14F-4D97-AF65-F5344CB8AC3E}">
        <p14:creationId xmlns:p14="http://schemas.microsoft.com/office/powerpoint/2010/main" val="367572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0BB4-4D5D-49C1-9C82-8547A46A284E}"/>
              </a:ext>
            </a:extLst>
          </p:cNvPr>
          <p:cNvSpPr>
            <a:spLocks noGrp="1"/>
          </p:cNvSpPr>
          <p:nvPr>
            <p:ph type="title"/>
          </p:nvPr>
        </p:nvSpPr>
        <p:spPr/>
        <p:txBody>
          <a:bodyPr/>
          <a:lstStyle/>
          <a:p>
            <a:r>
              <a:rPr lang="en-US" dirty="0"/>
              <a:t>The “Full Tangent” preconditioner</a:t>
            </a:r>
          </a:p>
        </p:txBody>
      </p:sp>
      <p:sp>
        <p:nvSpPr>
          <p:cNvPr id="4" name="Slide Number Placeholder 3">
            <a:extLst>
              <a:ext uri="{FF2B5EF4-FFF2-40B4-BE49-F238E27FC236}">
                <a16:creationId xmlns:a16="http://schemas.microsoft.com/office/drawing/2014/main" id="{891E8E60-EC5B-481A-A3B2-2A5FB88A68CC}"/>
              </a:ext>
            </a:extLst>
          </p:cNvPr>
          <p:cNvSpPr>
            <a:spLocks noGrp="1"/>
          </p:cNvSpPr>
          <p:nvPr>
            <p:ph type="sldNum" sz="quarter" idx="4"/>
          </p:nvPr>
        </p:nvSpPr>
        <p:spPr/>
        <p:txBody>
          <a:bodyPr/>
          <a:lstStyle/>
          <a:p>
            <a:pPr algn="ctr"/>
            <a:fld id="{F6B149FD-26F7-3645-B4E7-BA8B8CC5EEA8}" type="slidenum">
              <a:rPr lang="en-US" smtClean="0"/>
              <a:pPr algn="ctr"/>
              <a:t>97</a:t>
            </a:fld>
            <a:endParaRPr lang="en-US" dirty="0"/>
          </a:p>
        </p:txBody>
      </p:sp>
      <p:sp>
        <p:nvSpPr>
          <p:cNvPr id="6" name="Rectangle 5">
            <a:extLst>
              <a:ext uri="{FF2B5EF4-FFF2-40B4-BE49-F238E27FC236}">
                <a16:creationId xmlns:a16="http://schemas.microsoft.com/office/drawing/2014/main" id="{927DF592-AB14-4CFD-9A9F-0767A76A2B80}"/>
              </a:ext>
            </a:extLst>
          </p:cNvPr>
          <p:cNvSpPr/>
          <p:nvPr/>
        </p:nvSpPr>
        <p:spPr>
          <a:xfrm>
            <a:off x="2865154" y="2380416"/>
            <a:ext cx="4902146" cy="1723549"/>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full tangent preconditioner</a:t>
            </a:r>
          </a:p>
          <a:p>
            <a:r>
              <a:rPr lang="en-US" sz="1000" dirty="0">
                <a:solidFill>
                  <a:schemeClr val="tx1"/>
                </a:solidFill>
                <a:latin typeface="Courier New" panose="02070309020205020404" pitchFamily="49" charset="0"/>
              </a:rPr>
              <a:t>  iteration print = &lt;int&gt;</a:t>
            </a:r>
          </a:p>
          <a:p>
            <a:r>
              <a:rPr lang="en-US" sz="1000" dirty="0">
                <a:solidFill>
                  <a:schemeClr val="tx1"/>
                </a:solidFill>
                <a:latin typeface="Courier New" panose="02070309020205020404" pitchFamily="49" charset="0"/>
              </a:rPr>
              <a:t>  iteration update = &lt;int&gt;</a:t>
            </a:r>
          </a:p>
          <a:p>
            <a:r>
              <a:rPr lang="en-US" sz="1000" dirty="0">
                <a:solidFill>
                  <a:schemeClr val="tx1"/>
                </a:solidFill>
                <a:latin typeface="Courier New" panose="02070309020205020404" pitchFamily="49" charset="0"/>
              </a:rPr>
              <a:t>  small number of iterations = &lt;int&gt;</a:t>
            </a:r>
          </a:p>
          <a:p>
            <a:r>
              <a:rPr lang="en-US" sz="1000" dirty="0">
                <a:solidFill>
                  <a:schemeClr val="tx1"/>
                </a:solidFill>
                <a:latin typeface="Courier New" panose="02070309020205020404" pitchFamily="49" charset="0"/>
              </a:rPr>
              <a:t>  minimum smoothing iterations = &lt;int&gt;</a:t>
            </a:r>
          </a:p>
          <a:p>
            <a:r>
              <a:rPr lang="en-US" sz="1000" dirty="0">
                <a:solidFill>
                  <a:schemeClr val="tx1"/>
                </a:solidFill>
                <a:latin typeface="Courier New" panose="02070309020205020404" pitchFamily="49" charset="0"/>
              </a:rPr>
              <a:t>  adaptive strategy = </a:t>
            </a:r>
            <a:r>
              <a:rPr lang="en-US" sz="1000" dirty="0" err="1">
                <a:solidFill>
                  <a:schemeClr val="tx1"/>
                </a:solidFill>
                <a:latin typeface="Courier New" panose="02070309020205020404" pitchFamily="49" charset="0"/>
              </a:rPr>
              <a:t>switch|update|none</a:t>
            </a:r>
            <a:r>
              <a:rPr lang="en-US" sz="1000" dirty="0">
                <a:solidFill>
                  <a:schemeClr val="tx1"/>
                </a:solidFill>
                <a:latin typeface="Courier New" panose="02070309020205020404" pitchFamily="49" charset="0"/>
              </a:rPr>
              <a:t>(switch)</a:t>
            </a:r>
          </a:p>
          <a:p>
            <a:r>
              <a:rPr lang="en-US" sz="1000" dirty="0">
                <a:solidFill>
                  <a:schemeClr val="tx1"/>
                </a:solidFill>
                <a:latin typeface="Courier New" panose="02070309020205020404" pitchFamily="49" charset="0"/>
              </a:rPr>
              <a:t>  tangent diagonal scale = &lt;real&gt;</a:t>
            </a:r>
          </a:p>
          <a:p>
            <a:r>
              <a:rPr lang="en-US" sz="1000" i="1" dirty="0">
                <a:solidFill>
                  <a:schemeClr val="tx1"/>
                </a:solidFill>
                <a:latin typeface="Courier New" panose="02070309020205020404" pitchFamily="49" charset="0"/>
              </a:rPr>
              <a:t>  </a:t>
            </a:r>
          </a:p>
          <a:p>
            <a:r>
              <a:rPr lang="en-US" sz="1000" i="1" dirty="0">
                <a:solidFill>
                  <a:schemeClr val="tx1"/>
                </a:solidFill>
                <a:latin typeface="Courier New" panose="02070309020205020404" pitchFamily="49" charset="0"/>
              </a:rPr>
              <a:t>  ... many other options not shown ...</a:t>
            </a:r>
          </a:p>
          <a:p>
            <a:r>
              <a:rPr lang="en-US" sz="1000" dirty="0">
                <a:solidFill>
                  <a:schemeClr val="tx1"/>
                </a:solidFill>
                <a:latin typeface="Courier New" panose="02070309020205020404" pitchFamily="49" charset="0"/>
              </a:rPr>
              <a:t>end</a:t>
            </a:r>
          </a:p>
        </p:txBody>
      </p:sp>
      <p:sp>
        <p:nvSpPr>
          <p:cNvPr id="7" name="TextBox 6">
            <a:extLst>
              <a:ext uri="{FF2B5EF4-FFF2-40B4-BE49-F238E27FC236}">
                <a16:creationId xmlns:a16="http://schemas.microsoft.com/office/drawing/2014/main" id="{492684A1-3937-43BD-9897-7F5E947BD672}"/>
              </a:ext>
            </a:extLst>
          </p:cNvPr>
          <p:cNvSpPr txBox="1"/>
          <p:nvPr/>
        </p:nvSpPr>
        <p:spPr>
          <a:xfrm>
            <a:off x="528699" y="1386869"/>
            <a:ext cx="9575057" cy="369332"/>
          </a:xfrm>
          <a:prstGeom prst="rect">
            <a:avLst/>
          </a:prstGeom>
          <a:noFill/>
        </p:spPr>
        <p:txBody>
          <a:bodyPr wrap="none" rtlCol="0">
            <a:spAutoFit/>
          </a:bodyPr>
          <a:lstStyle/>
          <a:p>
            <a:r>
              <a:rPr lang="en-US" dirty="0"/>
              <a:t>A common subset of options available for the full tangent preconditioner is listed below</a:t>
            </a:r>
          </a:p>
        </p:txBody>
      </p:sp>
      <p:sp>
        <p:nvSpPr>
          <p:cNvPr id="11" name="Rectangle 10">
            <a:extLst>
              <a:ext uri="{FF2B5EF4-FFF2-40B4-BE49-F238E27FC236}">
                <a16:creationId xmlns:a16="http://schemas.microsoft.com/office/drawing/2014/main" id="{5EFCE6A3-443C-4F24-9B11-F404504E7DB0}"/>
              </a:ext>
            </a:extLst>
          </p:cNvPr>
          <p:cNvSpPr/>
          <p:nvPr/>
        </p:nvSpPr>
        <p:spPr>
          <a:xfrm>
            <a:off x="3070053" y="2586299"/>
            <a:ext cx="3899649" cy="232914"/>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nector: Elbow 11">
            <a:extLst>
              <a:ext uri="{FF2B5EF4-FFF2-40B4-BE49-F238E27FC236}">
                <a16:creationId xmlns:a16="http://schemas.microsoft.com/office/drawing/2014/main" id="{E499F602-9268-41E0-ABA3-6F655033B672}"/>
              </a:ext>
            </a:extLst>
          </p:cNvPr>
          <p:cNvCxnSpPr>
            <a:cxnSpLocks/>
            <a:stCxn id="11" idx="3"/>
          </p:cNvCxnSpPr>
          <p:nvPr/>
        </p:nvCxnSpPr>
        <p:spPr>
          <a:xfrm flipV="1">
            <a:off x="6969702" y="2586299"/>
            <a:ext cx="1782412" cy="116457"/>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F6B7F23-CAB9-4F52-9758-60018095579F}"/>
              </a:ext>
            </a:extLst>
          </p:cNvPr>
          <p:cNvSpPr txBox="1"/>
          <p:nvPr/>
        </p:nvSpPr>
        <p:spPr>
          <a:xfrm>
            <a:off x="8752114" y="2453344"/>
            <a:ext cx="3119734" cy="2693045"/>
          </a:xfrm>
          <a:prstGeom prst="rect">
            <a:avLst/>
          </a:prstGeom>
          <a:noFill/>
        </p:spPr>
        <p:txBody>
          <a:bodyPr wrap="square" rtlCol="0">
            <a:spAutoFit/>
          </a:bodyPr>
          <a:lstStyle/>
          <a:p>
            <a:pPr>
              <a:spcAft>
                <a:spcPts val="600"/>
              </a:spcAft>
            </a:pPr>
            <a:r>
              <a:rPr lang="en-US" sz="1400" dirty="0"/>
              <a:t>Same as in the CG solver block.  Defaults to 1 when the full tangent preconditioner is used.</a:t>
            </a:r>
          </a:p>
          <a:p>
            <a:pPr>
              <a:spcAft>
                <a:spcPts val="600"/>
              </a:spcAft>
            </a:pPr>
            <a:r>
              <a:rPr lang="en-US" sz="1400" dirty="0"/>
              <a:t>Can be used in combination with iteration printing commands for the CG solver.</a:t>
            </a:r>
          </a:p>
          <a:p>
            <a:pPr>
              <a:spcAft>
                <a:spcPts val="600"/>
              </a:spcAft>
            </a:pPr>
            <a:r>
              <a:rPr lang="en-US" sz="1400" b="1" dirty="0"/>
              <a:t>Example usage</a:t>
            </a:r>
            <a:r>
              <a:rPr lang="en-US" sz="1400" dirty="0"/>
              <a:t>:</a:t>
            </a:r>
          </a:p>
          <a:p>
            <a:pPr>
              <a:spcAft>
                <a:spcPts val="600"/>
              </a:spcAft>
            </a:pPr>
            <a:r>
              <a:rPr lang="en-US" sz="1400" dirty="0"/>
              <a:t>Print every 100 iterations when using the nodal preconditioner, but print ever 5 iterations when using the full tangent preconditioner.</a:t>
            </a:r>
          </a:p>
        </p:txBody>
      </p:sp>
    </p:spTree>
    <p:extLst>
      <p:ext uri="{BB962C8B-B14F-4D97-AF65-F5344CB8AC3E}">
        <p14:creationId xmlns:p14="http://schemas.microsoft.com/office/powerpoint/2010/main" val="428362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0BB4-4D5D-49C1-9C82-8547A46A284E}"/>
              </a:ext>
            </a:extLst>
          </p:cNvPr>
          <p:cNvSpPr>
            <a:spLocks noGrp="1"/>
          </p:cNvSpPr>
          <p:nvPr>
            <p:ph type="title"/>
          </p:nvPr>
        </p:nvSpPr>
        <p:spPr/>
        <p:txBody>
          <a:bodyPr/>
          <a:lstStyle/>
          <a:p>
            <a:r>
              <a:rPr lang="en-US" dirty="0"/>
              <a:t>The “Full Tangent” preconditioner</a:t>
            </a:r>
          </a:p>
        </p:txBody>
      </p:sp>
      <p:sp>
        <p:nvSpPr>
          <p:cNvPr id="4" name="Slide Number Placeholder 3">
            <a:extLst>
              <a:ext uri="{FF2B5EF4-FFF2-40B4-BE49-F238E27FC236}">
                <a16:creationId xmlns:a16="http://schemas.microsoft.com/office/drawing/2014/main" id="{891E8E60-EC5B-481A-A3B2-2A5FB88A68CC}"/>
              </a:ext>
            </a:extLst>
          </p:cNvPr>
          <p:cNvSpPr>
            <a:spLocks noGrp="1"/>
          </p:cNvSpPr>
          <p:nvPr>
            <p:ph type="sldNum" sz="quarter" idx="4"/>
          </p:nvPr>
        </p:nvSpPr>
        <p:spPr/>
        <p:txBody>
          <a:bodyPr/>
          <a:lstStyle/>
          <a:p>
            <a:pPr algn="ctr"/>
            <a:fld id="{F6B149FD-26F7-3645-B4E7-BA8B8CC5EEA8}" type="slidenum">
              <a:rPr lang="en-US" smtClean="0"/>
              <a:pPr algn="ctr"/>
              <a:t>98</a:t>
            </a:fld>
            <a:endParaRPr lang="en-US" dirty="0"/>
          </a:p>
        </p:txBody>
      </p:sp>
      <p:sp>
        <p:nvSpPr>
          <p:cNvPr id="6" name="Rectangle 5">
            <a:extLst>
              <a:ext uri="{FF2B5EF4-FFF2-40B4-BE49-F238E27FC236}">
                <a16:creationId xmlns:a16="http://schemas.microsoft.com/office/drawing/2014/main" id="{927DF592-AB14-4CFD-9A9F-0767A76A2B80}"/>
              </a:ext>
            </a:extLst>
          </p:cNvPr>
          <p:cNvSpPr/>
          <p:nvPr/>
        </p:nvSpPr>
        <p:spPr>
          <a:xfrm>
            <a:off x="2865154" y="2380416"/>
            <a:ext cx="4902146" cy="1723549"/>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full tangent preconditioner</a:t>
            </a:r>
          </a:p>
          <a:p>
            <a:r>
              <a:rPr lang="en-US" sz="1000" dirty="0">
                <a:solidFill>
                  <a:schemeClr val="tx1"/>
                </a:solidFill>
                <a:latin typeface="Courier New" panose="02070309020205020404" pitchFamily="49" charset="0"/>
              </a:rPr>
              <a:t>  iteration print = &lt;int&gt;</a:t>
            </a:r>
          </a:p>
          <a:p>
            <a:r>
              <a:rPr lang="en-US" sz="1000" dirty="0">
                <a:solidFill>
                  <a:schemeClr val="tx1"/>
                </a:solidFill>
                <a:latin typeface="Courier New" panose="02070309020205020404" pitchFamily="49" charset="0"/>
              </a:rPr>
              <a:t>  iteration update = &lt;int&gt;</a:t>
            </a:r>
          </a:p>
          <a:p>
            <a:r>
              <a:rPr lang="en-US" sz="1000" dirty="0">
                <a:solidFill>
                  <a:schemeClr val="tx1"/>
                </a:solidFill>
                <a:latin typeface="Courier New" panose="02070309020205020404" pitchFamily="49" charset="0"/>
              </a:rPr>
              <a:t>  small number of iterations = &lt;int&gt;</a:t>
            </a:r>
          </a:p>
          <a:p>
            <a:r>
              <a:rPr lang="en-US" sz="1000" dirty="0">
                <a:solidFill>
                  <a:schemeClr val="tx1"/>
                </a:solidFill>
                <a:latin typeface="Courier New" panose="02070309020205020404" pitchFamily="49" charset="0"/>
              </a:rPr>
              <a:t>  minimum smoothing iterations = &lt;int&gt;</a:t>
            </a:r>
          </a:p>
          <a:p>
            <a:r>
              <a:rPr lang="en-US" sz="1000" dirty="0">
                <a:solidFill>
                  <a:schemeClr val="tx1"/>
                </a:solidFill>
                <a:latin typeface="Courier New" panose="02070309020205020404" pitchFamily="49" charset="0"/>
              </a:rPr>
              <a:t>  adaptive strategy = </a:t>
            </a:r>
            <a:r>
              <a:rPr lang="en-US" sz="1000" dirty="0" err="1">
                <a:solidFill>
                  <a:schemeClr val="tx1"/>
                </a:solidFill>
                <a:latin typeface="Courier New" panose="02070309020205020404" pitchFamily="49" charset="0"/>
              </a:rPr>
              <a:t>switch|update|none</a:t>
            </a:r>
            <a:r>
              <a:rPr lang="en-US" sz="1000" dirty="0">
                <a:solidFill>
                  <a:schemeClr val="tx1"/>
                </a:solidFill>
                <a:latin typeface="Courier New" panose="02070309020205020404" pitchFamily="49" charset="0"/>
              </a:rPr>
              <a:t>(switch)</a:t>
            </a:r>
          </a:p>
          <a:p>
            <a:r>
              <a:rPr lang="en-US" sz="1000" dirty="0">
                <a:solidFill>
                  <a:schemeClr val="tx1"/>
                </a:solidFill>
                <a:latin typeface="Courier New" panose="02070309020205020404" pitchFamily="49" charset="0"/>
              </a:rPr>
              <a:t>  tangent diagonal scale = &lt;real&gt;</a:t>
            </a:r>
          </a:p>
          <a:p>
            <a:r>
              <a:rPr lang="en-US" sz="1000" i="1" dirty="0">
                <a:solidFill>
                  <a:schemeClr val="tx1"/>
                </a:solidFill>
                <a:latin typeface="Courier New" panose="02070309020205020404" pitchFamily="49" charset="0"/>
              </a:rPr>
              <a:t>  </a:t>
            </a:r>
          </a:p>
          <a:p>
            <a:r>
              <a:rPr lang="en-US" sz="1000" i="1" dirty="0">
                <a:solidFill>
                  <a:schemeClr val="tx1"/>
                </a:solidFill>
                <a:latin typeface="Courier New" panose="02070309020205020404" pitchFamily="49" charset="0"/>
              </a:rPr>
              <a:t>  ... many other options not shown ...</a:t>
            </a:r>
          </a:p>
          <a:p>
            <a:r>
              <a:rPr lang="en-US" sz="1000" dirty="0">
                <a:solidFill>
                  <a:schemeClr val="tx1"/>
                </a:solidFill>
                <a:latin typeface="Courier New" panose="02070309020205020404" pitchFamily="49" charset="0"/>
              </a:rPr>
              <a:t>end</a:t>
            </a:r>
          </a:p>
        </p:txBody>
      </p:sp>
      <p:sp>
        <p:nvSpPr>
          <p:cNvPr id="7" name="TextBox 6">
            <a:extLst>
              <a:ext uri="{FF2B5EF4-FFF2-40B4-BE49-F238E27FC236}">
                <a16:creationId xmlns:a16="http://schemas.microsoft.com/office/drawing/2014/main" id="{492684A1-3937-43BD-9897-7F5E947BD672}"/>
              </a:ext>
            </a:extLst>
          </p:cNvPr>
          <p:cNvSpPr txBox="1"/>
          <p:nvPr/>
        </p:nvSpPr>
        <p:spPr>
          <a:xfrm>
            <a:off x="528699" y="1386869"/>
            <a:ext cx="9575057" cy="369332"/>
          </a:xfrm>
          <a:prstGeom prst="rect">
            <a:avLst/>
          </a:prstGeom>
          <a:noFill/>
        </p:spPr>
        <p:txBody>
          <a:bodyPr wrap="none" rtlCol="0">
            <a:spAutoFit/>
          </a:bodyPr>
          <a:lstStyle/>
          <a:p>
            <a:r>
              <a:rPr lang="en-US" dirty="0"/>
              <a:t>A common subset of options available for the full tangent preconditioner is listed below</a:t>
            </a:r>
          </a:p>
        </p:txBody>
      </p:sp>
      <p:sp>
        <p:nvSpPr>
          <p:cNvPr id="11" name="Rectangle 10">
            <a:extLst>
              <a:ext uri="{FF2B5EF4-FFF2-40B4-BE49-F238E27FC236}">
                <a16:creationId xmlns:a16="http://schemas.microsoft.com/office/drawing/2014/main" id="{5EFCE6A3-443C-4F24-9B11-F404504E7DB0}"/>
              </a:ext>
            </a:extLst>
          </p:cNvPr>
          <p:cNvSpPr/>
          <p:nvPr/>
        </p:nvSpPr>
        <p:spPr>
          <a:xfrm>
            <a:off x="3070053" y="2746616"/>
            <a:ext cx="3899649" cy="232914"/>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nector: Elbow 11">
            <a:extLst>
              <a:ext uri="{FF2B5EF4-FFF2-40B4-BE49-F238E27FC236}">
                <a16:creationId xmlns:a16="http://schemas.microsoft.com/office/drawing/2014/main" id="{E499F602-9268-41E0-ABA3-6F655033B672}"/>
              </a:ext>
            </a:extLst>
          </p:cNvPr>
          <p:cNvCxnSpPr>
            <a:cxnSpLocks/>
            <a:stCxn id="11" idx="3"/>
          </p:cNvCxnSpPr>
          <p:nvPr/>
        </p:nvCxnSpPr>
        <p:spPr>
          <a:xfrm flipV="1">
            <a:off x="6969702" y="2746616"/>
            <a:ext cx="1782412" cy="116457"/>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F6B7F23-CAB9-4F52-9758-60018095579F}"/>
              </a:ext>
            </a:extLst>
          </p:cNvPr>
          <p:cNvSpPr txBox="1"/>
          <p:nvPr/>
        </p:nvSpPr>
        <p:spPr>
          <a:xfrm>
            <a:off x="8752114" y="2453344"/>
            <a:ext cx="3119734" cy="2831544"/>
          </a:xfrm>
          <a:prstGeom prst="rect">
            <a:avLst/>
          </a:prstGeom>
          <a:noFill/>
        </p:spPr>
        <p:txBody>
          <a:bodyPr wrap="square" rtlCol="0">
            <a:spAutoFit/>
          </a:bodyPr>
          <a:lstStyle/>
          <a:p>
            <a:pPr>
              <a:spcAft>
                <a:spcPts val="600"/>
              </a:spcAft>
            </a:pPr>
            <a:r>
              <a:rPr lang="en-US" sz="1400" dirty="0"/>
              <a:t>Update frequency.  This controls how often the “U” appears in the log file.</a:t>
            </a:r>
          </a:p>
          <a:p>
            <a:pPr>
              <a:spcAft>
                <a:spcPts val="600"/>
              </a:spcAft>
            </a:pPr>
            <a:r>
              <a:rPr lang="en-US" sz="1400" dirty="0"/>
              <a:t>Each update requires forming the tangent stiffness matrix for the current model configuration (memory-intensive) and then application of the preconditioner to the system (</a:t>
            </a:r>
            <a:r>
              <a:rPr lang="en-US" sz="1400" dirty="0" err="1"/>
              <a:t>cpu</a:t>
            </a:r>
            <a:r>
              <a:rPr lang="en-US" sz="1400" dirty="0"/>
              <a:t>-intensive).</a:t>
            </a:r>
          </a:p>
          <a:p>
            <a:pPr>
              <a:spcAft>
                <a:spcPts val="600"/>
              </a:spcAft>
            </a:pPr>
            <a:r>
              <a:rPr lang="en-US" sz="1400" dirty="0">
                <a:solidFill>
                  <a:srgbClr val="0070C0"/>
                </a:solidFill>
              </a:rPr>
              <a:t>Updating frequently can improve robustness at the expense of performance.</a:t>
            </a:r>
          </a:p>
        </p:txBody>
      </p:sp>
    </p:spTree>
    <p:extLst>
      <p:ext uri="{BB962C8B-B14F-4D97-AF65-F5344CB8AC3E}">
        <p14:creationId xmlns:p14="http://schemas.microsoft.com/office/powerpoint/2010/main" val="326003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0BB4-4D5D-49C1-9C82-8547A46A284E}"/>
              </a:ext>
            </a:extLst>
          </p:cNvPr>
          <p:cNvSpPr>
            <a:spLocks noGrp="1"/>
          </p:cNvSpPr>
          <p:nvPr>
            <p:ph type="title"/>
          </p:nvPr>
        </p:nvSpPr>
        <p:spPr/>
        <p:txBody>
          <a:bodyPr/>
          <a:lstStyle/>
          <a:p>
            <a:r>
              <a:rPr lang="en-US" dirty="0"/>
              <a:t>The “Full Tangent” preconditioner</a:t>
            </a:r>
          </a:p>
        </p:txBody>
      </p:sp>
      <p:sp>
        <p:nvSpPr>
          <p:cNvPr id="4" name="Slide Number Placeholder 3">
            <a:extLst>
              <a:ext uri="{FF2B5EF4-FFF2-40B4-BE49-F238E27FC236}">
                <a16:creationId xmlns:a16="http://schemas.microsoft.com/office/drawing/2014/main" id="{891E8E60-EC5B-481A-A3B2-2A5FB88A68CC}"/>
              </a:ext>
            </a:extLst>
          </p:cNvPr>
          <p:cNvSpPr>
            <a:spLocks noGrp="1"/>
          </p:cNvSpPr>
          <p:nvPr>
            <p:ph type="sldNum" sz="quarter" idx="4"/>
          </p:nvPr>
        </p:nvSpPr>
        <p:spPr/>
        <p:txBody>
          <a:bodyPr/>
          <a:lstStyle/>
          <a:p>
            <a:pPr algn="ctr"/>
            <a:fld id="{F6B149FD-26F7-3645-B4E7-BA8B8CC5EEA8}" type="slidenum">
              <a:rPr lang="en-US" smtClean="0"/>
              <a:pPr algn="ctr"/>
              <a:t>99</a:t>
            </a:fld>
            <a:endParaRPr lang="en-US" dirty="0"/>
          </a:p>
        </p:txBody>
      </p:sp>
      <p:sp>
        <p:nvSpPr>
          <p:cNvPr id="6" name="Rectangle 5">
            <a:extLst>
              <a:ext uri="{FF2B5EF4-FFF2-40B4-BE49-F238E27FC236}">
                <a16:creationId xmlns:a16="http://schemas.microsoft.com/office/drawing/2014/main" id="{927DF592-AB14-4CFD-9A9F-0767A76A2B80}"/>
              </a:ext>
            </a:extLst>
          </p:cNvPr>
          <p:cNvSpPr/>
          <p:nvPr/>
        </p:nvSpPr>
        <p:spPr>
          <a:xfrm>
            <a:off x="2865154" y="2380416"/>
            <a:ext cx="4902146" cy="1723549"/>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000" dirty="0">
                <a:solidFill>
                  <a:schemeClr val="tx1"/>
                </a:solidFill>
                <a:latin typeface="Courier New" panose="02070309020205020404" pitchFamily="49" charset="0"/>
              </a:rPr>
              <a:t>begin full tangent preconditioner</a:t>
            </a:r>
          </a:p>
          <a:p>
            <a:r>
              <a:rPr lang="en-US" sz="1000" dirty="0">
                <a:solidFill>
                  <a:schemeClr val="tx1"/>
                </a:solidFill>
                <a:latin typeface="Courier New" panose="02070309020205020404" pitchFamily="49" charset="0"/>
              </a:rPr>
              <a:t>  iteration print = &lt;int&gt;</a:t>
            </a:r>
          </a:p>
          <a:p>
            <a:r>
              <a:rPr lang="en-US" sz="1000" dirty="0">
                <a:solidFill>
                  <a:schemeClr val="tx1"/>
                </a:solidFill>
                <a:latin typeface="Courier New" panose="02070309020205020404" pitchFamily="49" charset="0"/>
              </a:rPr>
              <a:t>  iteration update = &lt;int&gt;</a:t>
            </a:r>
          </a:p>
          <a:p>
            <a:r>
              <a:rPr lang="en-US" sz="1000" dirty="0">
                <a:solidFill>
                  <a:schemeClr val="tx1"/>
                </a:solidFill>
                <a:latin typeface="Courier New" panose="02070309020205020404" pitchFamily="49" charset="0"/>
              </a:rPr>
              <a:t>  small number of iterations = &lt;int&gt;</a:t>
            </a:r>
          </a:p>
          <a:p>
            <a:r>
              <a:rPr lang="en-US" sz="1000" dirty="0">
                <a:solidFill>
                  <a:schemeClr val="tx1"/>
                </a:solidFill>
                <a:latin typeface="Courier New" panose="02070309020205020404" pitchFamily="49" charset="0"/>
              </a:rPr>
              <a:t>  minimum smoothing iterations = &lt;int&gt;</a:t>
            </a:r>
          </a:p>
          <a:p>
            <a:r>
              <a:rPr lang="en-US" sz="1000" dirty="0">
                <a:solidFill>
                  <a:schemeClr val="tx1"/>
                </a:solidFill>
                <a:latin typeface="Courier New" panose="02070309020205020404" pitchFamily="49" charset="0"/>
              </a:rPr>
              <a:t>  adaptive strategy = </a:t>
            </a:r>
            <a:r>
              <a:rPr lang="en-US" sz="1000" dirty="0" err="1">
                <a:solidFill>
                  <a:schemeClr val="tx1"/>
                </a:solidFill>
                <a:latin typeface="Courier New" panose="02070309020205020404" pitchFamily="49" charset="0"/>
              </a:rPr>
              <a:t>switch|update|none</a:t>
            </a:r>
            <a:r>
              <a:rPr lang="en-US" sz="1000" dirty="0">
                <a:solidFill>
                  <a:schemeClr val="tx1"/>
                </a:solidFill>
                <a:latin typeface="Courier New" panose="02070309020205020404" pitchFamily="49" charset="0"/>
              </a:rPr>
              <a:t>(switch)</a:t>
            </a:r>
          </a:p>
          <a:p>
            <a:r>
              <a:rPr lang="en-US" sz="1000" dirty="0">
                <a:solidFill>
                  <a:schemeClr val="tx1"/>
                </a:solidFill>
                <a:latin typeface="Courier New" panose="02070309020205020404" pitchFamily="49" charset="0"/>
              </a:rPr>
              <a:t>  tangent diagonal scale = &lt;real&gt;</a:t>
            </a:r>
          </a:p>
          <a:p>
            <a:r>
              <a:rPr lang="en-US" sz="1000" i="1" dirty="0">
                <a:solidFill>
                  <a:schemeClr val="tx1"/>
                </a:solidFill>
                <a:latin typeface="Courier New" panose="02070309020205020404" pitchFamily="49" charset="0"/>
              </a:rPr>
              <a:t>  </a:t>
            </a:r>
          </a:p>
          <a:p>
            <a:r>
              <a:rPr lang="en-US" sz="1000" i="1" dirty="0">
                <a:solidFill>
                  <a:schemeClr val="tx1"/>
                </a:solidFill>
                <a:latin typeface="Courier New" panose="02070309020205020404" pitchFamily="49" charset="0"/>
              </a:rPr>
              <a:t>  ... many other options not shown ...</a:t>
            </a:r>
          </a:p>
          <a:p>
            <a:r>
              <a:rPr lang="en-US" sz="1000" dirty="0">
                <a:solidFill>
                  <a:schemeClr val="tx1"/>
                </a:solidFill>
                <a:latin typeface="Courier New" panose="02070309020205020404" pitchFamily="49" charset="0"/>
              </a:rPr>
              <a:t>end</a:t>
            </a:r>
          </a:p>
        </p:txBody>
      </p:sp>
      <p:sp>
        <p:nvSpPr>
          <p:cNvPr id="7" name="TextBox 6">
            <a:extLst>
              <a:ext uri="{FF2B5EF4-FFF2-40B4-BE49-F238E27FC236}">
                <a16:creationId xmlns:a16="http://schemas.microsoft.com/office/drawing/2014/main" id="{492684A1-3937-43BD-9897-7F5E947BD672}"/>
              </a:ext>
            </a:extLst>
          </p:cNvPr>
          <p:cNvSpPr txBox="1"/>
          <p:nvPr/>
        </p:nvSpPr>
        <p:spPr>
          <a:xfrm>
            <a:off x="528699" y="1386869"/>
            <a:ext cx="9575057" cy="369332"/>
          </a:xfrm>
          <a:prstGeom prst="rect">
            <a:avLst/>
          </a:prstGeom>
          <a:noFill/>
        </p:spPr>
        <p:txBody>
          <a:bodyPr wrap="none" rtlCol="0">
            <a:spAutoFit/>
          </a:bodyPr>
          <a:lstStyle/>
          <a:p>
            <a:r>
              <a:rPr lang="en-US" dirty="0"/>
              <a:t>A common subset of options available for the full tangent preconditioner is listed below</a:t>
            </a:r>
          </a:p>
        </p:txBody>
      </p:sp>
      <p:sp>
        <p:nvSpPr>
          <p:cNvPr id="11" name="Rectangle 10">
            <a:extLst>
              <a:ext uri="{FF2B5EF4-FFF2-40B4-BE49-F238E27FC236}">
                <a16:creationId xmlns:a16="http://schemas.microsoft.com/office/drawing/2014/main" id="{5EFCE6A3-443C-4F24-9B11-F404504E7DB0}"/>
              </a:ext>
            </a:extLst>
          </p:cNvPr>
          <p:cNvSpPr/>
          <p:nvPr/>
        </p:nvSpPr>
        <p:spPr>
          <a:xfrm>
            <a:off x="3064118" y="2880887"/>
            <a:ext cx="3899649" cy="232914"/>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nector: Elbow 11">
            <a:extLst>
              <a:ext uri="{FF2B5EF4-FFF2-40B4-BE49-F238E27FC236}">
                <a16:creationId xmlns:a16="http://schemas.microsoft.com/office/drawing/2014/main" id="{E499F602-9268-41E0-ABA3-6F655033B672}"/>
              </a:ext>
            </a:extLst>
          </p:cNvPr>
          <p:cNvCxnSpPr>
            <a:cxnSpLocks/>
            <a:stCxn id="11" idx="3"/>
            <a:endCxn id="13" idx="1"/>
          </p:cNvCxnSpPr>
          <p:nvPr/>
        </p:nvCxnSpPr>
        <p:spPr>
          <a:xfrm>
            <a:off x="6963767" y="2997344"/>
            <a:ext cx="1788347" cy="1302660"/>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F6B7F23-CAB9-4F52-9758-60018095579F}"/>
              </a:ext>
            </a:extLst>
          </p:cNvPr>
          <p:cNvSpPr txBox="1"/>
          <p:nvPr/>
        </p:nvSpPr>
        <p:spPr>
          <a:xfrm>
            <a:off x="8752114" y="2453344"/>
            <a:ext cx="3119734" cy="3693319"/>
          </a:xfrm>
          <a:prstGeom prst="rect">
            <a:avLst/>
          </a:prstGeom>
          <a:noFill/>
        </p:spPr>
        <p:txBody>
          <a:bodyPr wrap="square" rtlCol="0">
            <a:spAutoFit/>
          </a:bodyPr>
          <a:lstStyle/>
          <a:p>
            <a:pPr>
              <a:spcAft>
                <a:spcPts val="600"/>
              </a:spcAft>
            </a:pPr>
            <a:r>
              <a:rPr lang="en-US" sz="1400" dirty="0"/>
              <a:t>Controls re-use of the currently-available preconditioner.  If a model problem solves in fewer than &lt;int&gt; iterations, the preconditioner is judged as effective and will be re-used in the subsequent model problem.</a:t>
            </a:r>
          </a:p>
          <a:p>
            <a:pPr>
              <a:spcAft>
                <a:spcPts val="600"/>
              </a:spcAft>
            </a:pPr>
            <a:r>
              <a:rPr lang="en-US" sz="1400" dirty="0">
                <a:solidFill>
                  <a:srgbClr val="0070C0"/>
                </a:solidFill>
              </a:rPr>
              <a:t>This saves us from expensive preconditioner calculations, and can easily decrease solve times by 2x-3x.</a:t>
            </a:r>
          </a:p>
          <a:p>
            <a:pPr>
              <a:spcAft>
                <a:spcPts val="600"/>
              </a:spcAft>
            </a:pPr>
            <a:r>
              <a:rPr lang="en-US" sz="1400" dirty="0"/>
              <a:t>The trade-off is a risk that not frequently updating the preconditioner may lead to convergence difficulty in some difficult problems.</a:t>
            </a:r>
            <a:endParaRPr lang="en-US" sz="1400" dirty="0">
              <a:solidFill>
                <a:srgbClr val="0070C0"/>
              </a:solidFill>
            </a:endParaRPr>
          </a:p>
        </p:txBody>
      </p:sp>
    </p:spTree>
    <p:extLst>
      <p:ext uri="{BB962C8B-B14F-4D97-AF65-F5344CB8AC3E}">
        <p14:creationId xmlns:p14="http://schemas.microsoft.com/office/powerpoint/2010/main" val="55453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ndiaBrand_CUI Generic">
  <a:themeElements>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fontScheme name="Sandia Fonts">
      <a:majorFont>
        <a:latin typeface="Exo 2 SemiBold"/>
        <a:ea typeface=""/>
        <a:cs typeface=""/>
      </a:majorFont>
      <a:minorFont>
        <a:latin typeface="Open Sans"/>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andiaClassic_16x9_revNov20" id="{28973EA0-F79F-D143-9F2E-E02473C2F5DC}" vid="{C1F72220-3D98-BD46-AD2C-B53DD4038D98}"/>
    </a:ext>
  </a:extLst>
</a:theme>
</file>

<file path=ppt/theme/theme2.xml><?xml version="1.0" encoding="utf-8"?>
<a:theme xmlns:a="http://schemas.openxmlformats.org/drawingml/2006/main" name="Specialty Covers">
  <a:themeElements>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fontScheme name="Sandia Fonts">
      <a:majorFont>
        <a:latin typeface="Exo 2 SemiBold"/>
        <a:ea typeface=""/>
        <a:cs typeface=""/>
      </a:majorFont>
      <a:minorFont>
        <a:latin typeface="Open Sans"/>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andiaClassic_16x9_revNov20" id="{28973EA0-F79F-D143-9F2E-E02473C2F5DC}" vid="{C1F72220-3D98-BD46-AD2C-B53DD4038D9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themeOverride>
</file>

<file path=ppt/theme/themeOverride2.xml><?xml version="1.0" encoding="utf-8"?>
<a:themeOverride xmlns:a="http://schemas.openxmlformats.org/drawingml/2006/main">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themeOverride>
</file>

<file path=docProps/app.xml><?xml version="1.0" encoding="utf-8"?>
<Properties xmlns="http://schemas.openxmlformats.org/officeDocument/2006/extended-properties" xmlns:vt="http://schemas.openxmlformats.org/officeDocument/2006/docPropsVTypes">
  <Template/>
  <TotalTime>78155</TotalTime>
  <Words>23480</Words>
  <Application>Microsoft Office PowerPoint</Application>
  <PresentationFormat>Widescreen</PresentationFormat>
  <Paragraphs>3372</Paragraphs>
  <Slides>211</Slides>
  <Notes>0</Notes>
  <HiddenSlides>1</HiddenSlides>
  <MMClips>8</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211</vt:i4>
      </vt:variant>
    </vt:vector>
  </HeadingPairs>
  <TitlesOfParts>
    <vt:vector size="222" baseType="lpstr">
      <vt:lpstr>Wingdings</vt:lpstr>
      <vt:lpstr>Arial</vt:lpstr>
      <vt:lpstr>Calibri</vt:lpstr>
      <vt:lpstr>Exo 2 SemiBold</vt:lpstr>
      <vt:lpstr>Open Sans</vt:lpstr>
      <vt:lpstr>Segoe UI</vt:lpstr>
      <vt:lpstr>Consolas</vt:lpstr>
      <vt:lpstr>Cambria Math</vt:lpstr>
      <vt:lpstr>Courier New</vt:lpstr>
      <vt:lpstr>SandiaBrand_CUI Generic</vt:lpstr>
      <vt:lpstr>Specialty Covers</vt:lpstr>
      <vt:lpstr>SIERRA203: SIERRA/SM Implicit Training Solving Implicit Statics and Dynamics Analyses with SIERRA/SM</vt:lpstr>
      <vt:lpstr>PowerPoint Presentation</vt:lpstr>
      <vt:lpstr>PowerPoint Presentation</vt:lpstr>
      <vt:lpstr>PowerPoint Presentation</vt:lpstr>
      <vt:lpstr>Prerequisites</vt:lpstr>
      <vt:lpstr>Class overview</vt:lpstr>
      <vt:lpstr>Class overview</vt:lpstr>
      <vt:lpstr>Other training materials are available and fantastic!</vt:lpstr>
      <vt:lpstr>MODULE 1: Motivation: Why Implicit?</vt:lpstr>
      <vt:lpstr>Section overview</vt:lpstr>
      <vt:lpstr>Implicit vs. explicit, what to use and when (notional) </vt:lpstr>
      <vt:lpstr>Let’s start off with a hands-on motivating example</vt:lpstr>
      <vt:lpstr>Example 01: Results and discussion (implicit solution)</vt:lpstr>
      <vt:lpstr>Example 01: Results and discussion (explicit “solution”)</vt:lpstr>
      <vt:lpstr>A rapid tour of converting between explicit and implicit</vt:lpstr>
      <vt:lpstr>Where to find more information</vt:lpstr>
      <vt:lpstr>A note on the nomenclature we’re using</vt:lpstr>
      <vt:lpstr>In summary… </vt:lpstr>
      <vt:lpstr>MODULE 2: Back to Basics – Part 1: Implicit Problem Solving</vt:lpstr>
      <vt:lpstr>Section overview</vt:lpstr>
      <vt:lpstr>Solving a simple mass-spring system</vt:lpstr>
      <vt:lpstr>Solving a simple mass-spring system</vt:lpstr>
      <vt:lpstr>The explicit solve (a very brief over-simplification)</vt:lpstr>
      <vt:lpstr>The explicit solve (a very brief over-simplification)</vt:lpstr>
      <vt:lpstr>Example 02: A concrete example for explicit integration</vt:lpstr>
      <vt:lpstr>The explicit solve: a numerical solution</vt:lpstr>
      <vt:lpstr>The explicit solve: reaching “steady state”</vt:lpstr>
      <vt:lpstr>The implicit solve: straight to the point!</vt:lpstr>
      <vt:lpstr>Example 03: A direct solution approach</vt:lpstr>
      <vt:lpstr>The implicit solve: example 03 discussion</vt:lpstr>
      <vt:lpstr>Solving our 2DOF with SIERRA/SM</vt:lpstr>
      <vt:lpstr>Solving our 2DOF with SIERRA/SM Implicit</vt:lpstr>
      <vt:lpstr>Solving our 2DOF with SIERRA/SM Implicit: Input Deck</vt:lpstr>
      <vt:lpstr>Solving our 2DOF with SIERRA/SM Implicit: Input Deck</vt:lpstr>
      <vt:lpstr>Example 04: Solve the 2DOF with SIERRA</vt:lpstr>
      <vt:lpstr>Example 04: Results and discussion</vt:lpstr>
      <vt:lpstr>Example 04: Results and discussion continued</vt:lpstr>
      <vt:lpstr>Example 04: Results and discussion continued</vt:lpstr>
      <vt:lpstr>In summary…</vt:lpstr>
      <vt:lpstr>MODULE 3: Back to Basics – Part 2: The Nonlinearity Problem</vt:lpstr>
      <vt:lpstr>Section overview</vt:lpstr>
      <vt:lpstr>Nonlinearity comes in all shapes and sizes      (and it makes solving a lot harder)</vt:lpstr>
      <vt:lpstr>Nonlinearity in our 2DOF spring-mass system</vt:lpstr>
      <vt:lpstr>Nonlinearity: Defining the residual</vt:lpstr>
      <vt:lpstr>The residual guides us to a solution</vt:lpstr>
      <vt:lpstr>The residual is a critical ingredient for nonlinear solvers</vt:lpstr>
      <vt:lpstr>An example of residual evolution (a generic problem)</vt:lpstr>
      <vt:lpstr>Residual field on a SIERRA/SM tension specimen</vt:lpstr>
      <vt:lpstr>Example 05: Solve the nonlinear 2DOF system in MATLAB</vt:lpstr>
      <vt:lpstr>The implicit iterative solve: results and discussion</vt:lpstr>
      <vt:lpstr>Nonlinear solutions: hardening vs. softening nonlinearity</vt:lpstr>
      <vt:lpstr>A quick look at solver tolerances in SIERRA/SM</vt:lpstr>
      <vt:lpstr>Example 06: Add a simple CG solver block</vt:lpstr>
      <vt:lpstr>Example 06: Results and discussion</vt:lpstr>
      <vt:lpstr>Example 06: Results and discussion</vt:lpstr>
      <vt:lpstr>Example 07: Watch the CG solver work</vt:lpstr>
      <vt:lpstr>Example 07: Results and discussion</vt:lpstr>
      <vt:lpstr>Example 07: Results and discussion</vt:lpstr>
      <vt:lpstr>Extra credit solutions</vt:lpstr>
      <vt:lpstr>Extra credit solution… the search for convergence</vt:lpstr>
      <vt:lpstr>Extra, extra credit: Solve the linear variant and compare</vt:lpstr>
      <vt:lpstr>In summary…</vt:lpstr>
      <vt:lpstr>MODULE 4: Implicit Time Stepping</vt:lpstr>
      <vt:lpstr>Section overview</vt:lpstr>
      <vt:lpstr>Solving implicit [quasi-]static problems with SIERRA/SM</vt:lpstr>
      <vt:lpstr>The role of time-stepping in SIERRA/SM Implicit</vt:lpstr>
      <vt:lpstr>The role of time-stepping in SIERRA/SM Implicit</vt:lpstr>
      <vt:lpstr>Time blocks can be used strategically</vt:lpstr>
      <vt:lpstr>The “DURING” keyword for input decks</vt:lpstr>
      <vt:lpstr>Time step size is important</vt:lpstr>
      <vt:lpstr>Handling failed time steps: adaptive time stepping</vt:lpstr>
      <vt:lpstr>Adaptive time stepping basics</vt:lpstr>
      <vt:lpstr>Adaptive time stepping options</vt:lpstr>
      <vt:lpstr>Example 08: Adaptive time stepping to the rescue</vt:lpstr>
      <vt:lpstr>Example 08: Adaptive time stepping to the rescue</vt:lpstr>
      <vt:lpstr>Example 08: Results and discussion – the log file</vt:lpstr>
      <vt:lpstr>Example 08: Results and discussion – some deformation</vt:lpstr>
      <vt:lpstr>Example 08: Results and discussion – some deformation</vt:lpstr>
      <vt:lpstr>In summary… </vt:lpstr>
      <vt:lpstr>MODULE 5: The Solver: Inputs and Outputs</vt:lpstr>
      <vt:lpstr>Section overview</vt:lpstr>
      <vt:lpstr>What a new staff member feels when approaching an implicit solver</vt:lpstr>
      <vt:lpstr>Getting the settings “right” can be hard work</vt:lpstr>
      <vt:lpstr>SIERRA/SM’s solver: Preconditioned conjugate gradient</vt:lpstr>
      <vt:lpstr>The iterative solution of nonlinear problems</vt:lpstr>
      <vt:lpstr>Methods for updating our displacement each iteration</vt:lpstr>
      <vt:lpstr>Methods for updating our displacement each iteration</vt:lpstr>
      <vt:lpstr>Solver configuration – setting target residuals</vt:lpstr>
      <vt:lpstr>Solver configuration – setting a reference</vt:lpstr>
      <vt:lpstr>Solver configuration – limiting the iterations</vt:lpstr>
      <vt:lpstr>Solver configuration – diagnostic output</vt:lpstr>
      <vt:lpstr>The preconditioned conjugate gradient</vt:lpstr>
      <vt:lpstr>Preconditioner options in SIERRA/SM</vt:lpstr>
      <vt:lpstr>Preconditioner options in SIERRA/SM</vt:lpstr>
      <vt:lpstr>The “Full Tangent” preconditioner and its log file output</vt:lpstr>
      <vt:lpstr>The “Full Tangent” preconditioner and its log file output</vt:lpstr>
      <vt:lpstr>The “Full Tangent” preconditioner</vt:lpstr>
      <vt:lpstr>The “Full Tangent” preconditioner</vt:lpstr>
      <vt:lpstr>The “Full Tangent” preconditioner</vt:lpstr>
      <vt:lpstr>The “Full Tangent” preconditioner</vt:lpstr>
      <vt:lpstr>The “Full Tangent” preconditioner</vt:lpstr>
      <vt:lpstr>The “Full Tangent” preconditioner</vt:lpstr>
      <vt:lpstr>Example 09: Fun with solver settings</vt:lpstr>
      <vt:lpstr>Example 09: Fun with solver settings</vt:lpstr>
      <vt:lpstr>Example 09: Results and discussion – Nodal Preconditioner</vt:lpstr>
      <vt:lpstr>Example 09: Results and discussion – Tangent Preconditioner</vt:lpstr>
      <vt:lpstr>Example 09: Results and discussion – Hybrid configuration</vt:lpstr>
      <vt:lpstr>Example 09: Our coarse and refined solutions</vt:lpstr>
      <vt:lpstr>Example 09: Extra credit – an SD hex solution</vt:lpstr>
      <vt:lpstr>Example 09: Log file information</vt:lpstr>
      <vt:lpstr>Example 09: Fine-tuning the solver settings</vt:lpstr>
      <vt:lpstr>Predictors and line searching: the final ingredients</vt:lpstr>
      <vt:lpstr>The predictor: options and syntax</vt:lpstr>
      <vt:lpstr>The predictor: when things go wrong</vt:lpstr>
      <vt:lpstr>The line search: options and syntax</vt:lpstr>
      <vt:lpstr>The line search: when things go wrong</vt:lpstr>
      <vt:lpstr>Example 10: Predictors and tension specimens</vt:lpstr>
      <vt:lpstr>Example 10: The effect of a load step predictor</vt:lpstr>
      <vt:lpstr>Example 10: Results and discussion</vt:lpstr>
      <vt:lpstr>Example 10: Extra credit – rate-dependence</vt:lpstr>
      <vt:lpstr>Build your own solver!</vt:lpstr>
      <vt:lpstr>Build your own solver!</vt:lpstr>
      <vt:lpstr>Build your own solver!</vt:lpstr>
      <vt:lpstr>Build your own solver!</vt:lpstr>
      <vt:lpstr>Build your own solver!</vt:lpstr>
      <vt:lpstr>In summary… </vt:lpstr>
      <vt:lpstr>MODULE 6: The Multilevel Solver and Implicit Contact</vt:lpstr>
      <vt:lpstr>Section overview</vt:lpstr>
      <vt:lpstr>An example of the multilevel solver in action: open die forging</vt:lpstr>
      <vt:lpstr>Implicit quasistatic solution of open die forging</vt:lpstr>
      <vt:lpstr>A quick review of a simple nonlinear solve</vt:lpstr>
      <vt:lpstr>What’s a “multilevel solver?”</vt:lpstr>
      <vt:lpstr>What’s a “multilevel solver?”</vt:lpstr>
      <vt:lpstr>What’s a Level 1 solve? </vt:lpstr>
      <vt:lpstr>The multi-level solver has considerable flexibility</vt:lpstr>
      <vt:lpstr>Why does implicit contact need a level 1 update?</vt:lpstr>
      <vt:lpstr>“Level 1 Solver controls” vs. “Level 1 controls”</vt:lpstr>
      <vt:lpstr>Level 1 solver controls (a few of many)</vt:lpstr>
      <vt:lpstr>Additional resources on compsim.sandia.gov</vt:lpstr>
      <vt:lpstr>Example 11: Implicit contact with the multilevel solver</vt:lpstr>
      <vt:lpstr>Example 11: Implicit contact with the multilevel solver</vt:lpstr>
      <vt:lpstr>Example 11: Results and discussion – default solver</vt:lpstr>
      <vt:lpstr>Example 11: Results and discussion – loosen tolerance</vt:lpstr>
      <vt:lpstr>Example 11: Extra credit – procedural transfer optimization</vt:lpstr>
      <vt:lpstr>In summary… </vt:lpstr>
      <vt:lpstr>MODULE 7: Implicit Dynamics</vt:lpstr>
      <vt:lpstr>Section overview</vt:lpstr>
      <vt:lpstr>A gratuitous example of implicit dynamics</vt:lpstr>
      <vt:lpstr>Another example of implicit dynamics</vt:lpstr>
      <vt:lpstr>What is “implicit dynamics?”</vt:lpstr>
      <vt:lpstr>The many types of dynamics solutions</vt:lpstr>
      <vt:lpstr>Basic types of dynamics solutions in SIERRA/SM</vt:lpstr>
      <vt:lpstr>A cursory theory of time integration</vt:lpstr>
      <vt:lpstr>The time integration coefficients</vt:lpstr>
      <vt:lpstr>Additional references</vt:lpstr>
      <vt:lpstr>The time integration coefficients (continued)</vt:lpstr>
      <vt:lpstr>Enabling implicit time integration in SIERRA/SM</vt:lpstr>
      <vt:lpstr>Selecting an implicit dynamics time step size</vt:lpstr>
      <vt:lpstr>Example 12: Pseudo-blast wave propagation  scenario</vt:lpstr>
      <vt:lpstr>Example 12: Implicit dynamics</vt:lpstr>
      <vt:lpstr>Example 12: Results and discussion – time increment</vt:lpstr>
      <vt:lpstr>Example 12: Results and discussion – log file</vt:lpstr>
      <vt:lpstr>Example 12: Results and discussion</vt:lpstr>
      <vt:lpstr>In summary… </vt:lpstr>
      <vt:lpstr>MODULE 8: Pitfalls, Debugging, Tips &amp; Tricks</vt:lpstr>
      <vt:lpstr>Section overview</vt:lpstr>
      <vt:lpstr>Common pitfalls for implicit quasi-statics</vt:lpstr>
      <vt:lpstr>Common pitfalls for implicit quasi-statics</vt:lpstr>
      <vt:lpstr>Example 13: Failure to converge on a simple mesh!</vt:lpstr>
      <vt:lpstr>Example 13: Results and discussion – mesh quality</vt:lpstr>
      <vt:lpstr>Example 13: Results and discussion – what’s going on</vt:lpstr>
      <vt:lpstr>Beware of “Solver DNA”</vt:lpstr>
      <vt:lpstr>Working with large models (1/2)</vt:lpstr>
      <vt:lpstr>Working with large models (2/2)</vt:lpstr>
      <vt:lpstr>Use the log file for debugging</vt:lpstr>
      <vt:lpstr>Log file debugging: model problem solve</vt:lpstr>
      <vt:lpstr>Log file debugging: model problem solve</vt:lpstr>
      <vt:lpstr>Log file debugging: model problem solve</vt:lpstr>
      <vt:lpstr>Log file debugging: model problem solve</vt:lpstr>
      <vt:lpstr>Log file debugging: model problem solve</vt:lpstr>
      <vt:lpstr>Log file debugging: model problem solve</vt:lpstr>
      <vt:lpstr>Log file debugging: control contact</vt:lpstr>
      <vt:lpstr>Log file debugging: control contact</vt:lpstr>
      <vt:lpstr>Log file debugging: control contact</vt:lpstr>
      <vt:lpstr>Log file debugging: control contact</vt:lpstr>
      <vt:lpstr>Log file debugging: control contact</vt:lpstr>
      <vt:lpstr>Other debugging tools</vt:lpstr>
      <vt:lpstr>Additional troubleshooting tips in User Guide: Appendix F</vt:lpstr>
      <vt:lpstr>Debugging example 1: Resistance forge weld</vt:lpstr>
      <vt:lpstr>Debugging example 1: Resistance forge weld</vt:lpstr>
      <vt:lpstr>Debugging example 1: Resistance forge weld</vt:lpstr>
      <vt:lpstr>Debugging example 1: Resistance forge weld</vt:lpstr>
      <vt:lpstr>Debugging example 1: Resistance forge weld</vt:lpstr>
      <vt:lpstr>Debugging example 1: Resistance forge weld</vt:lpstr>
      <vt:lpstr>Debugging example 1: Resistance forge weld</vt:lpstr>
      <vt:lpstr>Debugging example 2: Stiff block on soft block</vt:lpstr>
      <vt:lpstr>Debugging example 2: Stiff block on soft block</vt:lpstr>
      <vt:lpstr>Debugging example 3: Pressurized can</vt:lpstr>
      <vt:lpstr>Debugging example 3: Pressurized can</vt:lpstr>
      <vt:lpstr>Debugging example 3: Pressurized can</vt:lpstr>
      <vt:lpstr>Debugging example 3: Pressurized can</vt:lpstr>
      <vt:lpstr>Debugging example 3: Pressurized can</vt:lpstr>
      <vt:lpstr>Debugging example 3: Pressurized can</vt:lpstr>
      <vt:lpstr>Debugging example 3: Pressurized can</vt:lpstr>
      <vt:lpstr>Debugging example 3: Pressurized can</vt:lpstr>
      <vt:lpstr>Debugging example 3: Pressurized can</vt:lpstr>
      <vt:lpstr>In summary… </vt:lpstr>
      <vt:lpstr>Closing thoughts</vt:lpstr>
      <vt:lpstr>Closing thoughts – When all else fails…</vt:lpstr>
      <vt:lpstr>Closing thoughts</vt:lpstr>
      <vt:lpstr>Thank you for your participation!  Any unanswered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Manktelow, Kevin</cp:lastModifiedBy>
  <cp:revision>1998</cp:revision>
  <dcterms:created xsi:type="dcterms:W3CDTF">2017-10-14T01:15:26Z</dcterms:created>
  <dcterms:modified xsi:type="dcterms:W3CDTF">2024-02-21T20:08:57Z</dcterms:modified>
</cp:coreProperties>
</file>