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4"/>
  </p:sldMasterIdLst>
  <p:notesMasterIdLst>
    <p:notesMasterId r:id="rId18"/>
  </p:notesMasterIdLst>
  <p:handoutMasterIdLst>
    <p:handoutMasterId r:id="rId19"/>
  </p:handoutMasterIdLst>
  <p:sldIdLst>
    <p:sldId id="256" r:id="rId5"/>
    <p:sldId id="1753" r:id="rId6"/>
    <p:sldId id="903" r:id="rId7"/>
    <p:sldId id="262" r:id="rId8"/>
    <p:sldId id="366" r:id="rId9"/>
    <p:sldId id="1983" r:id="rId10"/>
    <p:sldId id="292" r:id="rId11"/>
    <p:sldId id="387" r:id="rId12"/>
    <p:sldId id="1982" r:id="rId13"/>
    <p:sldId id="312" r:id="rId14"/>
    <p:sldId id="322" r:id="rId15"/>
    <p:sldId id="1981" r:id="rId16"/>
    <p:sldId id="369" r:id="rId17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5095"/>
    <a:srgbClr val="000090"/>
    <a:srgbClr val="A3A3E0"/>
    <a:srgbClr val="225D9F"/>
    <a:srgbClr val="0000FF"/>
    <a:srgbClr val="606060"/>
    <a:srgbClr val="A3B4E3"/>
    <a:srgbClr val="FFFF99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 autoAdjust="0"/>
    <p:restoredTop sz="94220" autoAdjust="0"/>
  </p:normalViewPr>
  <p:slideViewPr>
    <p:cSldViewPr>
      <p:cViewPr varScale="1">
        <p:scale>
          <a:sx n="149" d="100"/>
          <a:sy n="149" d="100"/>
        </p:scale>
        <p:origin x="1410" y="12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124"/>
    </p:cViewPr>
  </p:sorterViewPr>
  <p:notesViewPr>
    <p:cSldViewPr>
      <p:cViewPr varScale="1">
        <p:scale>
          <a:sx n="87" d="100"/>
          <a:sy n="87" d="100"/>
        </p:scale>
        <p:origin x="3720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7210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7" tIns="48324" rIns="96647" bIns="48324"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37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8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9" y="4621213"/>
            <a:ext cx="5851525" cy="3779837"/>
          </a:xfrm>
          <a:prstGeom prst="rect">
            <a:avLst/>
          </a:prstGeom>
        </p:spPr>
        <p:txBody>
          <a:bodyPr lIns="91427" tIns="45714" rIns="91427" bIns="45714"/>
          <a:lstStyle/>
          <a:p>
            <a:r>
              <a:rPr lang="en-US" dirty="0"/>
              <a:t>Removed Explicit QS mode, since we moved it to in-development manual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lIns="91427" tIns="45714" rIns="91427" bIns="45714"/>
          <a:lstStyle/>
          <a:p>
            <a:fld id="{EA37E481-38B7-4E88-B5E4-FC2ADB93FE3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295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9" y="4621213"/>
            <a:ext cx="5851525" cy="3779837"/>
          </a:xfrm>
          <a:prstGeom prst="rect">
            <a:avLst/>
          </a:prstGeom>
        </p:spPr>
        <p:txBody>
          <a:bodyPr lIns="91427" tIns="45714" rIns="91427" bIns="45714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lIns="91427" tIns="45714" rIns="91427" bIns="45714"/>
          <a:lstStyle/>
          <a:p>
            <a:fld id="{EA37E481-38B7-4E88-B5E4-FC2ADB93FE3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940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7070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9" y="4621213"/>
            <a:ext cx="5851525" cy="3779837"/>
          </a:xfrm>
          <a:prstGeom prst="rect">
            <a:avLst/>
          </a:prstGeom>
        </p:spPr>
        <p:txBody>
          <a:bodyPr lIns="91427" tIns="45714" rIns="91427" bIns="45714"/>
          <a:lstStyle/>
          <a:p>
            <a:r>
              <a:rPr lang="en-US" dirty="0"/>
              <a:t>Last slide! Any 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lIns="91427" tIns="45714" rIns="91427" bIns="45714"/>
          <a:lstStyle/>
          <a:p>
            <a:fld id="{EA37E481-38B7-4E88-B5E4-FC2ADB93FE3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6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Put questions in the chat or raise hand, assistant will help</a:t>
            </a:r>
          </a:p>
        </p:txBody>
      </p:sp>
    </p:spTree>
    <p:extLst>
      <p:ext uri="{BB962C8B-B14F-4D97-AF65-F5344CB8AC3E}">
        <p14:creationId xmlns:p14="http://schemas.microsoft.com/office/powerpoint/2010/main" val="3049902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480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47" tIns="48324" rIns="96647" bIns="48324"/>
          <a:lstStyle/>
          <a:p>
            <a:r>
              <a:rPr lang="en-US" dirty="0"/>
              <a:t>Welcome participants</a:t>
            </a:r>
            <a:r>
              <a:rPr lang="en-US" baseline="0" dirty="0"/>
              <a:t> to Sandia and p</a:t>
            </a:r>
            <a:r>
              <a:rPr lang="en-US" dirty="0"/>
              <a:t>rovide</a:t>
            </a:r>
            <a:r>
              <a:rPr lang="en-US" baseline="0" dirty="0"/>
              <a:t> a general introduction to course.</a:t>
            </a:r>
          </a:p>
          <a:p>
            <a:endParaRPr lang="en-US" baseline="0" dirty="0"/>
          </a:p>
          <a:p>
            <a:r>
              <a:rPr lang="en-US" dirty="0"/>
              <a:t>Image: Sandia Fracture Challenge 4 punch problem – cutaway shows element death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lIns="91427" tIns="45714" rIns="91427" bIns="45714"/>
          <a:lstStyle/>
          <a:p>
            <a:fld id="{308C146B-9BF7-4A5B-8483-2E7A49F4E1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34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47" tIns="48324" rIns="96647" bIns="4832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lIns="91427" tIns="45714" rIns="91427" bIns="45714"/>
          <a:lstStyle/>
          <a:p>
            <a:fld id="{308C146B-9BF7-4A5B-8483-2E7A49F4E1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52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lIns="96647" tIns="48324" rIns="96647" bIns="4832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lIns="91427" tIns="45714" rIns="91427" bIns="45714"/>
          <a:lstStyle/>
          <a:p>
            <a:fld id="{308C146B-9BF7-4A5B-8483-2E7A49F4E18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211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9" y="4621213"/>
            <a:ext cx="5851525" cy="3779837"/>
          </a:xfrm>
          <a:prstGeom prst="rect">
            <a:avLst/>
          </a:prstGeom>
        </p:spPr>
        <p:txBody>
          <a:bodyPr lIns="91427" tIns="45714" rIns="91427" bIns="45714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lIns="91427" tIns="45714" rIns="91427" bIns="45714"/>
          <a:lstStyle/>
          <a:p>
            <a:fld id="{EA37E481-38B7-4E88-B5E4-FC2ADB93FE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164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9" y="4621213"/>
            <a:ext cx="5851525" cy="3779837"/>
          </a:xfrm>
          <a:prstGeom prst="rect">
            <a:avLst/>
          </a:prstGeom>
        </p:spPr>
        <p:txBody>
          <a:bodyPr lIns="91427" tIns="45714" rIns="91427" bIns="45714"/>
          <a:lstStyle/>
          <a:p>
            <a:r>
              <a:rPr lang="en-US" dirty="0"/>
              <a:t>NOTE: Ask team about video to the right: what is it showing?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lIns="91427" tIns="45714" rIns="91427" bIns="45714"/>
          <a:lstStyle/>
          <a:p>
            <a:fld id="{EA37E481-38B7-4E88-B5E4-FC2ADB93FE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95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9" y="4621213"/>
            <a:ext cx="5851525" cy="3779837"/>
          </a:xfrm>
          <a:prstGeom prst="rect">
            <a:avLst/>
          </a:prstGeom>
        </p:spPr>
        <p:txBody>
          <a:bodyPr lIns="91427" tIns="45714" rIns="91427" bIns="45714"/>
          <a:lstStyle/>
          <a:p>
            <a:r>
              <a:rPr lang="en-US" dirty="0"/>
              <a:t>A resistance forge weld using a remeshing technique.  Two parts are welded together via electric current over several milliseconds.  Left subset shows pressure contours, while right subset shows the current mesh and evolving mesh distortion.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lIns="91427" tIns="45714" rIns="91427" bIns="45714"/>
          <a:lstStyle/>
          <a:p>
            <a:fld id="{EA37E481-38B7-4E88-B5E4-FC2ADB93FE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69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90600" y="1575115"/>
            <a:ext cx="6165850" cy="1317382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90599" y="3719997"/>
            <a:ext cx="5243147" cy="6671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0" spc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PRESENTER OR AUTHOR NAMES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2ED528D-5375-6147-9677-05F4F59A3A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0600" y="3015777"/>
            <a:ext cx="6165850" cy="3785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58F7247A-244D-6A48-BBB7-15233E751B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88669" y="6296999"/>
            <a:ext cx="1828800" cy="1365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SAND XXXX-XXXX P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8DA6BE7-D5D1-5C4B-8879-A66353A851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90600" y="4509920"/>
            <a:ext cx="4297393" cy="667120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1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DATE, LOCATION, OR ADDITIONAL CONTENT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03A6FD-C173-A64C-B254-829092777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966239" y="479998"/>
            <a:ext cx="1271441" cy="4923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12122B-590E-9045-872C-38970E3FF20E}"/>
              </a:ext>
            </a:extLst>
          </p:cNvPr>
          <p:cNvSpPr txBox="1"/>
          <p:nvPr userDrawn="1"/>
        </p:nvSpPr>
        <p:spPr>
          <a:xfrm>
            <a:off x="912699" y="1056087"/>
            <a:ext cx="4710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150" baseline="0" dirty="0">
                <a:solidFill>
                  <a:schemeClr val="bg1"/>
                </a:solidFill>
                <a:latin typeface="+mj-lt"/>
              </a:rPr>
              <a:t>Exceptional service in the national interest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369985-FB39-5049-971A-8BBBC56F2C4E}"/>
              </a:ext>
            </a:extLst>
          </p:cNvPr>
          <p:cNvSpPr txBox="1"/>
          <p:nvPr userDrawn="1"/>
        </p:nvSpPr>
        <p:spPr>
          <a:xfrm>
            <a:off x="5287993" y="6307251"/>
            <a:ext cx="5642358" cy="491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800" b="0" i="0" kern="12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Sandia National Laboratories is a </a:t>
            </a:r>
            <a:r>
              <a:rPr lang="en-US" sz="800" b="0" i="0" kern="1200" dirty="0" err="1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multimission</a:t>
            </a:r>
            <a:r>
              <a:rPr lang="en-US" sz="800" b="0" i="0" kern="12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 laboratory managed and operated by National Technology and Engineering Solutions of Sandia LLC, a wholly owned subsidiary of Honeywell International Inc. for the U.S. Department of Energy’s National Nuclear Security Administration under contract DE-NA0003525. </a:t>
            </a:r>
            <a:endParaRPr lang="en-US" sz="800" b="0" i="0" dirty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ADC7756-6766-FF46-BFDC-7CBCF88C2F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5815" y="6362720"/>
            <a:ext cx="654939" cy="1591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5135D8-0C79-D249-B01D-F828C90753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2075" y="6609587"/>
            <a:ext cx="463192" cy="13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1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genda Presentation Template">
            <a:extLst>
              <a:ext uri="{FF2B5EF4-FFF2-40B4-BE49-F238E27FC236}">
                <a16:creationId xmlns:a16="http://schemas.microsoft.com/office/drawing/2014/main" id="{0ADF8748-E7BF-E04D-80E7-2B7816D483A3}"/>
              </a:ext>
            </a:extLst>
          </p:cNvPr>
          <p:cNvSpPr txBox="1"/>
          <p:nvPr userDrawn="1"/>
        </p:nvSpPr>
        <p:spPr>
          <a:xfrm>
            <a:off x="647700" y="2256971"/>
            <a:ext cx="3936174" cy="1159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>
              <a:defRPr sz="5600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+mj-lt"/>
              </a:rPr>
              <a:t>VIRTUAL HOUSEKEEPING</a:t>
            </a:r>
            <a:endParaRPr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B9D7808-0929-BF43-813C-26E66CFE97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08127" y="2322285"/>
            <a:ext cx="3950461" cy="4064227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dirty="0"/>
              <a:t>Click to edit, samples include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Mute your microphone</a:t>
            </a:r>
          </a:p>
          <a:p>
            <a:pPr lvl="0"/>
            <a:br>
              <a:rPr lang="en-US" dirty="0"/>
            </a:br>
            <a:r>
              <a:rPr lang="en-US" dirty="0"/>
              <a:t>Type “Comment” in the discussion box, then wait to be called on by the moderator</a:t>
            </a:r>
          </a:p>
          <a:p>
            <a:pPr lvl="0">
              <a:lnSpc>
                <a:spcPct val="100000"/>
              </a:lnSpc>
              <a:spcAft>
                <a:spcPts val="1200"/>
              </a:spcAft>
              <a:defRPr/>
            </a:pPr>
            <a:br>
              <a:rPr lang="en-US" dirty="0"/>
            </a:br>
            <a:r>
              <a:rPr lang="en-US" dirty="0"/>
              <a:t>Use the comment box for ongoing dialogue</a:t>
            </a:r>
          </a:p>
        </p:txBody>
      </p:sp>
    </p:spTree>
    <p:extLst>
      <p:ext uri="{BB962C8B-B14F-4D97-AF65-F5344CB8AC3E}">
        <p14:creationId xmlns:p14="http://schemas.microsoft.com/office/powerpoint/2010/main" val="135716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genda Presentation Template">
            <a:extLst>
              <a:ext uri="{FF2B5EF4-FFF2-40B4-BE49-F238E27FC236}">
                <a16:creationId xmlns:a16="http://schemas.microsoft.com/office/drawing/2014/main" id="{9BCC16C4-4142-F344-9BAD-293B02DA1787}"/>
              </a:ext>
            </a:extLst>
          </p:cNvPr>
          <p:cNvSpPr txBox="1"/>
          <p:nvPr userDrawn="1"/>
        </p:nvSpPr>
        <p:spPr>
          <a:xfrm>
            <a:off x="664464" y="2256971"/>
            <a:ext cx="2998044" cy="60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>
            <a:lvl1pPr>
              <a:defRPr sz="5600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+mj-lt"/>
              </a:rPr>
              <a:t>TOPICS</a:t>
            </a:r>
            <a:endParaRPr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423F85-8442-0642-B59D-0C8873EDAF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4464" y="3207657"/>
            <a:ext cx="3529816" cy="1611087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Session 0: SAW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9BEDAEE-B7BF-384E-87F6-B8E6657404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86339" y="2322285"/>
            <a:ext cx="6572250" cy="4064227"/>
          </a:xfrm>
        </p:spPr>
        <p:txBody>
          <a:bodyPr/>
          <a:lstStyle>
            <a:lvl1pPr marL="228600" indent="-457200" algn="r">
              <a:buFontTx/>
              <a:buNone/>
              <a:defRPr/>
            </a:lvl1pPr>
            <a:lvl2pPr>
              <a:buFont typeface="+mj-lt"/>
              <a:buAutoNum type="arabicParenR"/>
              <a:defRPr/>
            </a:lvl2pPr>
            <a:lvl3pPr>
              <a:buFont typeface="+mj-lt"/>
              <a:buAutoNum type="arabicParenR"/>
              <a:defRPr/>
            </a:lvl3pPr>
            <a:lvl4pPr>
              <a:buFont typeface="+mj-lt"/>
              <a:buAutoNum type="arabicParenR"/>
              <a:defRPr/>
            </a:lvl4pPr>
            <a:lvl5pPr>
              <a:buFont typeface="+mj-lt"/>
              <a:buAutoNum type="arabicParenR"/>
              <a:defRPr/>
            </a:lvl5pPr>
          </a:lstStyle>
          <a:p>
            <a:pPr lvl="0"/>
            <a:r>
              <a:rPr lang="en-US" dirty="0"/>
              <a:t>Click to add agenda items</a:t>
            </a:r>
          </a:p>
          <a:p>
            <a:pPr lvl="0"/>
            <a:r>
              <a:rPr lang="en-US" dirty="0"/>
              <a:t>Click to add agenda items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85035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223D2-A1A7-5F41-8CAE-01E304989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65EA5-DCD8-0041-B2CF-D52A40866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3912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8F08DBB9-EE96-496A-BD86-3C628E2458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Steve Owen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D4A78-12E7-4381-8701-1E7CA8634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6503989"/>
            <a:ext cx="784209" cy="365125"/>
          </a:xfrm>
          <a:prstGeom prst="rect">
            <a:avLst/>
          </a:prstGeom>
        </p:spPr>
        <p:txBody>
          <a:bodyPr/>
          <a:lstStyle/>
          <a:p>
            <a:fld id="{2309DEC0-E0D2-4895-870F-1668EF873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26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88423" y="2066192"/>
            <a:ext cx="3868616" cy="2795954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7929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31985" y="2919047"/>
            <a:ext cx="4598377" cy="1767254"/>
          </a:xfrm>
        </p:spPr>
        <p:txBody>
          <a:bodyPr anchor="ctr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55214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627ED-C799-AA4A-BA7C-2FFFBEA25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AND CONTENT - Click to add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D4B9F0-F682-C847-A4A4-C8832F006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C6C40D-F7AE-5D42-B2A9-60C9F62ADE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7700" y="1409700"/>
            <a:ext cx="11049000" cy="4610100"/>
          </a:xfrm>
        </p:spPr>
        <p:txBody>
          <a:bodyPr/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740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and_Doub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TITLE AND DOUBLE CONTENT - 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7700" y="1409701"/>
            <a:ext cx="5212412" cy="46101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Tx/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buFont typeface="Courier New" panose="02070309020205020404" pitchFamily="49" charset="0"/>
              <a:buChar char="o"/>
              <a:defRPr>
                <a:latin typeface="Open Sans" panose="020B0606030504020204" pitchFamily="34" charset="0"/>
              </a:defRPr>
            </a:lvl2pPr>
            <a:lvl3pPr>
              <a:lnSpc>
                <a:spcPct val="100000"/>
              </a:lnSpc>
              <a:buFont typeface="Courier New" panose="02070309020205020404" pitchFamily="49" charset="0"/>
              <a:buChar char="o"/>
              <a:defRPr>
                <a:latin typeface="Open Sans" panose="020B0606030504020204" pitchFamily="34" charset="0"/>
              </a:defRPr>
            </a:lvl3pPr>
            <a:lvl4pPr>
              <a:lnSpc>
                <a:spcPct val="100000"/>
              </a:lnSpc>
              <a:buFont typeface="Courier New" panose="02070309020205020404" pitchFamily="49" charset="0"/>
              <a:buChar char="o"/>
              <a:defRPr>
                <a:latin typeface="Open Sans" panose="020B0606030504020204" pitchFamily="34" charset="0"/>
              </a:defRPr>
            </a:lvl4pPr>
            <a:lvl5pPr>
              <a:lnSpc>
                <a:spcPct val="100000"/>
              </a:lnSpc>
              <a:buFont typeface="Courier New" panose="02070309020205020404" pitchFamily="49" charset="0"/>
              <a:buChar char="o"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D970262-8623-2B46-A712-FEE93CC93ED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31888" y="1409700"/>
            <a:ext cx="5364812" cy="461010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Tx/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buFont typeface="Wingdings" pitchFamily="2" charset="2"/>
              <a:buChar char="§"/>
              <a:defRPr>
                <a:latin typeface="Open Sans" panose="020B0606030504020204" pitchFamily="34" charset="0"/>
              </a:defRPr>
            </a:lvl2pPr>
            <a:lvl3pPr>
              <a:lnSpc>
                <a:spcPct val="100000"/>
              </a:lnSpc>
              <a:buFont typeface="Wingdings" pitchFamily="2" charset="2"/>
              <a:buChar char="§"/>
              <a:defRPr>
                <a:latin typeface="Open Sans" panose="020B0606030504020204" pitchFamily="34" charset="0"/>
              </a:defRPr>
            </a:lvl3pPr>
            <a:lvl4pPr>
              <a:lnSpc>
                <a:spcPct val="100000"/>
              </a:lnSpc>
              <a:buFont typeface="Wingdings" pitchFamily="2" charset="2"/>
              <a:buChar char="§"/>
              <a:defRPr>
                <a:latin typeface="Open Sans" panose="020B0606030504020204" pitchFamily="34" charset="0"/>
              </a:defRPr>
            </a:lvl4pPr>
            <a:lvl5pPr>
              <a:lnSpc>
                <a:spcPct val="100000"/>
              </a:lnSpc>
              <a:buFont typeface="Wingdings" pitchFamily="2" charset="2"/>
              <a:buChar char="§"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F5FC13-FF8A-8C4E-BA9B-B1FED8AA82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0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TITLE ONLY - CLICK TO ADD 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E97028B-705D-5846-9BF6-441624A3F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65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B71B262-AC2E-494D-B366-04431A29FC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62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ndia Blue Section - N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88423" y="2066192"/>
            <a:ext cx="3868616" cy="2795954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4208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genda Presentation Template">
            <a:extLst>
              <a:ext uri="{FF2B5EF4-FFF2-40B4-BE49-F238E27FC236}">
                <a16:creationId xmlns:a16="http://schemas.microsoft.com/office/drawing/2014/main" id="{8BB2399A-45EB-3345-B5FC-273144584434}"/>
              </a:ext>
            </a:extLst>
          </p:cNvPr>
          <p:cNvSpPr txBox="1"/>
          <p:nvPr userDrawn="1"/>
        </p:nvSpPr>
        <p:spPr>
          <a:xfrm>
            <a:off x="647700" y="2256971"/>
            <a:ext cx="2731344" cy="60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>
              <a:defRPr sz="5600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+mj-lt"/>
              </a:rPr>
              <a:t>BREAK</a:t>
            </a:r>
            <a:endParaRPr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0349885-AD47-884F-9992-5307192C00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86339" y="2322285"/>
            <a:ext cx="6572250" cy="4064227"/>
          </a:xfrm>
        </p:spPr>
        <p:txBody>
          <a:bodyPr/>
          <a:lstStyle>
            <a:lvl1pPr marL="228600" indent="-457200" algn="r">
              <a:buFontTx/>
              <a:buNone/>
              <a:defRPr/>
            </a:lvl1pPr>
            <a:lvl2pPr>
              <a:buFont typeface="+mj-lt"/>
              <a:buAutoNum type="arabicParenR"/>
              <a:defRPr/>
            </a:lvl2pPr>
            <a:lvl3pPr>
              <a:buFont typeface="+mj-lt"/>
              <a:buAutoNum type="arabicParenR"/>
              <a:defRPr/>
            </a:lvl3pPr>
            <a:lvl4pPr>
              <a:buFont typeface="+mj-lt"/>
              <a:buAutoNum type="arabicParenR"/>
              <a:defRPr/>
            </a:lvl4pPr>
            <a:lvl5pPr>
              <a:buFont typeface="+mj-lt"/>
              <a:buAutoNum type="arabicParenR"/>
              <a:defRPr/>
            </a:lvl5pPr>
          </a:lstStyle>
          <a:p>
            <a:pPr lvl="0"/>
            <a:r>
              <a:rPr lang="en-US" dirty="0"/>
              <a:t>Click to enter return time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78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0200" y="261257"/>
            <a:ext cx="10096500" cy="77477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AC4959A-AD2F-9049-854D-6985DFCF4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222" y="1429233"/>
            <a:ext cx="11042478" cy="459056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7C06173-326E-C842-95A0-26D69A4B9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0" i="0">
                <a:solidFill>
                  <a:srgbClr val="FFFFFF"/>
                </a:solidFill>
                <a:latin typeface="Open Sans" panose="020B0606030504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944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defRPr sz="20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ourier New" panose="02070309020205020404" pitchFamily="49" charset="0"/>
        <a:buChar char="o"/>
        <a:defRPr sz="18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ourier New" panose="02070309020205020404" pitchFamily="49" charset="0"/>
        <a:buChar char="o"/>
        <a:defRPr sz="16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ourier New" panose="02070309020205020404" pitchFamily="49" charset="0"/>
        <a:buChar char="o"/>
        <a:defRPr sz="14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ourier New" panose="02070309020205020404" pitchFamily="49" charset="0"/>
        <a:buChar char="o"/>
        <a:defRPr sz="12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sierra-help@sandia.gov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hyperlink" Target="https://compsim.sandia.gov/compsim/Docs/Sierra/5.6/GeneralReleas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compsim.sandia.gov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hyperlink" Target="https://wiki.sandia.gov/display/CKB/Solid+Mechanics+Knowledge+Base+article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3.mp4"/><Relationship Id="rId7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3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D23EA49-B5D0-1541-8EC1-3C4BE870D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600" y="1575115"/>
            <a:ext cx="6929034" cy="1317382"/>
          </a:xfrm>
        </p:spPr>
        <p:txBody>
          <a:bodyPr/>
          <a:lstStyle/>
          <a:p>
            <a:r>
              <a:rPr lang="en-US" dirty="0"/>
              <a:t>SIERRA 100: Solid Mechanics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6572C9CA-5251-BE48-98C9-AEE6EB0EB8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SIERRA/Solid Mechanics Team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6AD260-9467-CE4A-B0C7-B567ACAF5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Capabilities Overview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8F954A9-F33E-B244-9544-B81C0D328D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SAND2021-13862 TR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A7190E4-6146-D042-8C7F-132DA96089B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/>
              <a:t>April </a:t>
            </a:r>
            <a:r>
              <a:rPr lang="en-US" dirty="0"/>
              <a:t>2022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3E54DF6-4A33-0F44-BFF9-3FDCAA65F7F8}"/>
              </a:ext>
            </a:extLst>
          </p:cNvPr>
          <p:cNvSpPr txBox="1"/>
          <p:nvPr/>
        </p:nvSpPr>
        <p:spPr>
          <a:xfrm>
            <a:off x="3438144" y="359664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>
              <a:latin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91D70B-D7FF-294F-A942-83687DDE3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2201519"/>
            <a:ext cx="3048000" cy="30369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1C2DE1-CC16-48D8-AAB7-B0FA6FED7E4B}"/>
              </a:ext>
            </a:extLst>
          </p:cNvPr>
          <p:cNvSpPr txBox="1"/>
          <p:nvPr/>
        </p:nvSpPr>
        <p:spPr>
          <a:xfrm>
            <a:off x="5867400" y="5867400"/>
            <a:ext cx="6324600" cy="3048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 b="1" dirty="0"/>
              <a:t>Kevin Manktelow, Multiphysics Modeling &amp; Simulation (klmankt@sandia.gov)</a:t>
            </a:r>
          </a:p>
        </p:txBody>
      </p:sp>
    </p:spTree>
    <p:extLst>
      <p:ext uri="{BB962C8B-B14F-4D97-AF65-F5344CB8AC3E}">
        <p14:creationId xmlns:p14="http://schemas.microsoft.com/office/powerpoint/2010/main" val="218172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52825"/>
            <a:ext cx="4914899" cy="4728975"/>
          </a:xfrm>
          <a:noFill/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Fracture/Failure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Multiscale </a:t>
            </a:r>
            <a:r>
              <a:rPr lang="en-US" sz="1800" dirty="0" err="1"/>
              <a:t>submodeling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Rigid bodies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Shells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Particle methods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Coupling with other Sandia codes</a:t>
            </a:r>
          </a:p>
          <a:p>
            <a:pPr marL="726948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CTH (Blast-on-Structure)</a:t>
            </a:r>
          </a:p>
          <a:p>
            <a:pPr marL="726948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SIERRA/TF (Thermal-mechanical)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3F328D9-01A4-C246-A4F8-70ABA9C5A950}"/>
              </a:ext>
            </a:extLst>
          </p:cNvPr>
          <p:cNvSpPr txBox="1">
            <a:spLocks/>
          </p:cNvSpPr>
          <p:nvPr/>
        </p:nvSpPr>
        <p:spPr>
          <a:xfrm>
            <a:off x="1555194" y="-4574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SIERRA/SM: Modeling capabilities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26F96E7-B7FE-7644-BC43-1FBBFEDADC3E}"/>
              </a:ext>
            </a:extLst>
          </p:cNvPr>
          <p:cNvSpPr txBox="1">
            <a:spLocks/>
          </p:cNvSpPr>
          <p:nvPr/>
        </p:nvSpPr>
        <p:spPr>
          <a:xfrm>
            <a:off x="5791200" y="2052825"/>
            <a:ext cx="6064806" cy="4728975"/>
          </a:xfrm>
          <a:prstGeom prst="rect">
            <a:avLst/>
          </a:prstGeom>
          <a:noFill/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6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2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Kinematic Boundary Conditions</a:t>
            </a:r>
          </a:p>
          <a:p>
            <a:pPr marL="726948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Displacement, velocity, acceleration (fixed and prescribed)</a:t>
            </a:r>
          </a:p>
          <a:p>
            <a:pPr marL="726948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Spatial, temporal, analytic functions, and user subroutines</a:t>
            </a:r>
            <a:endParaRPr lang="en-US" sz="17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Loads</a:t>
            </a:r>
          </a:p>
          <a:p>
            <a:pPr marL="726948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Pressure</a:t>
            </a:r>
          </a:p>
          <a:p>
            <a:pPr marL="726948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Gravity</a:t>
            </a:r>
          </a:p>
          <a:p>
            <a:pPr marL="726948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Tractions</a:t>
            </a:r>
            <a:endParaRPr lang="en-US" sz="17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User-defined functions</a:t>
            </a:r>
          </a:p>
          <a:p>
            <a:pPr marL="726948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Spatial and/or temporal</a:t>
            </a:r>
          </a:p>
          <a:p>
            <a:pPr marL="726948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Analytic</a:t>
            </a:r>
          </a:p>
          <a:p>
            <a:pPr marL="726948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User subroutines</a:t>
            </a:r>
            <a:endParaRPr lang="en-US" dirty="0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DC65EA8C-9B79-DD4F-A6F5-E71D1C1D6592}"/>
              </a:ext>
            </a:extLst>
          </p:cNvPr>
          <p:cNvSpPr txBox="1">
            <a:spLocks/>
          </p:cNvSpPr>
          <p:nvPr/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z="1400" smtClean="0">
                <a:solidFill>
                  <a:schemeClr val="bg1"/>
                </a:solidFill>
                <a:latin typeface="Open Sans" panose="020B0606030504020204" pitchFamily="34" charset="0"/>
              </a:rPr>
              <a:pPr/>
              <a:t>10</a:t>
            </a:fld>
            <a:endParaRPr lang="en-US" sz="14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C14B88-C71F-204A-A95B-E63A9C17C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7136" y="3541012"/>
            <a:ext cx="2733533" cy="1752600"/>
          </a:xfrm>
          <a:prstGeom prst="rect">
            <a:avLst/>
          </a:prstGeom>
        </p:spPr>
      </p:pic>
      <p:pic>
        <p:nvPicPr>
          <p:cNvPr id="10" name="Picture 2" descr="C:\Users\hdmendo\AppData\Local\Temp\SNAGHTML540b35f7.PNG">
            <a:extLst>
              <a:ext uri="{FF2B5EF4-FFF2-40B4-BE49-F238E27FC236}">
                <a16:creationId xmlns:a16="http://schemas.microsoft.com/office/drawing/2014/main" id="{CCF85ADA-0612-1342-90A3-F2646F88E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66800" y="5029200"/>
            <a:ext cx="3970008" cy="120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878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859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SIERRA/SM Performance and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8124" y="1524000"/>
            <a:ext cx="8404476" cy="4191000"/>
          </a:xfrm>
          <a:noFill/>
        </p:spPr>
        <p:txBody>
          <a:bodyPr>
            <a:normAutofit/>
          </a:bodyPr>
          <a:lstStyle/>
          <a:p>
            <a:r>
              <a:rPr lang="en-US" sz="2000" dirty="0"/>
              <a:t>Massively parallel C++ implementation</a:t>
            </a:r>
          </a:p>
          <a:p>
            <a:r>
              <a:rPr lang="en-US" sz="2000" dirty="0"/>
              <a:t>Optimized for vectorization instructions on a variety of CPU platforms</a:t>
            </a:r>
          </a:p>
          <a:p>
            <a:r>
              <a:rPr lang="en-US" dirty="0"/>
              <a:t>Some GPU-accelerated capabilities available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Over 4000 nightly tests, ~100 performance, ~500 verification</a:t>
            </a:r>
          </a:p>
          <a:p>
            <a:endParaRPr lang="en-US" sz="2000" dirty="0"/>
          </a:p>
          <a:p>
            <a:r>
              <a:rPr lang="en-US" sz="2000" dirty="0"/>
              <a:t>Developed in federal national security complex</a:t>
            </a:r>
          </a:p>
          <a:p>
            <a:r>
              <a:rPr lang="en-US" sz="2000" dirty="0"/>
              <a:t>Protected, Secure, EAR99, ITAR</a:t>
            </a:r>
          </a:p>
          <a:p>
            <a:endParaRPr lang="en-US" sz="2000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8FD6308-9BF3-5441-919E-EDA92F099663}"/>
              </a:ext>
            </a:extLst>
          </p:cNvPr>
          <p:cNvSpPr txBox="1">
            <a:spLocks/>
          </p:cNvSpPr>
          <p:nvPr/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z="1400" smtClean="0">
                <a:solidFill>
                  <a:schemeClr val="bg1"/>
                </a:solidFill>
                <a:latin typeface="Open Sans" panose="020B0606030504020204" pitchFamily="34" charset="0"/>
              </a:rPr>
              <a:pPr/>
              <a:t>11</a:t>
            </a:fld>
            <a:endParaRPr lang="en-US" sz="14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00D1C7-57D4-5340-AA35-233E61A07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447" y="4635500"/>
            <a:ext cx="3928786" cy="20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ierra">
            <a:extLst>
              <a:ext uri="{FF2B5EF4-FFF2-40B4-BE49-F238E27FC236}">
                <a16:creationId xmlns:a16="http://schemas.microsoft.com/office/drawing/2014/main" id="{EDE3ED24-1919-BA41-ADF4-BD4A9122E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" t="10093" r="10556" b="20592"/>
          <a:stretch/>
        </p:blipFill>
        <p:spPr bwMode="auto">
          <a:xfrm>
            <a:off x="7944404" y="152400"/>
            <a:ext cx="3714195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8E5846-4EA9-D44C-801F-E9BAF61CAF66}"/>
              </a:ext>
            </a:extLst>
          </p:cNvPr>
          <p:cNvSpPr txBox="1"/>
          <p:nvPr/>
        </p:nvSpPr>
        <p:spPr>
          <a:xfrm>
            <a:off x="6366425" y="1383268"/>
            <a:ext cx="1436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ATS-2/Sierra</a:t>
            </a:r>
            <a:endParaRPr lang="en-US" baseline="30000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A37124-1D11-5F4C-9AA6-94AA26D7E12C}"/>
              </a:ext>
            </a:extLst>
          </p:cNvPr>
          <p:cNvSpPr txBox="1"/>
          <p:nvPr/>
        </p:nvSpPr>
        <p:spPr>
          <a:xfrm>
            <a:off x="10005869" y="6177813"/>
            <a:ext cx="807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Trinity</a:t>
            </a:r>
            <a:endParaRPr lang="en-US" baseline="30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475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4FA7F-CBA2-3543-B7E7-6AFBEE77E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Strongly suggested: Get the current user manuals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A8971A-1607-7D4B-B727-F80D599675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C2C568-E7F5-734C-96C8-CD010B043EC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7700" y="1170774"/>
            <a:ext cx="7436621" cy="484902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General release </a:t>
            </a:r>
            <a:r>
              <a:rPr lang="en-US" dirty="0"/>
              <a:t>(5.6 as of today) is always supported and recommended (because of stringent testing requirements)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Version of the Day </a:t>
            </a:r>
            <a:r>
              <a:rPr lang="en-US" dirty="0"/>
              <a:t>(VOTD/daily) is also tested and can be used</a:t>
            </a:r>
          </a:p>
          <a:p>
            <a:pPr marL="726948" lvl="1" indent="-342900">
              <a:buFont typeface="Arial" panose="020B0604020202020204" pitchFamily="34" charset="0"/>
              <a:buChar char="•"/>
            </a:pPr>
            <a:r>
              <a:rPr lang="en-US" dirty="0"/>
              <a:t>Email </a:t>
            </a:r>
            <a:r>
              <a:rPr lang="en-US" b="1" dirty="0">
                <a:hlinkClick r:id="rId3"/>
              </a:rPr>
              <a:t>sierra-help@sandia.gov</a:t>
            </a:r>
            <a:r>
              <a:rPr lang="en-US" b="1" dirty="0"/>
              <a:t> </a:t>
            </a:r>
            <a:r>
              <a:rPr lang="en-US" dirty="0"/>
              <a:t>if you see unexpected behavior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Updated User’s Manuals are your friend</a:t>
            </a:r>
          </a:p>
          <a:p>
            <a:pPr marL="726948" lvl="1" indent="-342900">
              <a:buFont typeface="Arial" panose="020B0604020202020204" pitchFamily="34" charset="0"/>
              <a:buChar char="•"/>
            </a:pPr>
            <a:r>
              <a:rPr lang="en-US" b="1" dirty="0" err="1"/>
              <a:t>compsim.sandia.gov</a:t>
            </a:r>
            <a:r>
              <a:rPr lang="en-US" b="1" dirty="0"/>
              <a:t> </a:t>
            </a:r>
            <a:r>
              <a:rPr lang="en-US" dirty="0">
                <a:sym typeface="Wingdings" pitchFamily="2" charset="2"/>
              </a:rPr>
              <a:t>&gt; Documentation &gt; General Release &gt; User Manuals &gt; Solid Mechanics</a:t>
            </a:r>
          </a:p>
          <a:p>
            <a:pPr marL="726948" lvl="1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or </a:t>
            </a:r>
            <a:r>
              <a:rPr lang="en-US" dirty="0">
                <a:sym typeface="Wingdings" pitchFamily="2" charset="2"/>
                <a:hlinkClick r:id="rId4"/>
              </a:rPr>
              <a:t>https://compsim.sandia.gov/compsim/Docs/Sierra/5.6/GeneralRelease</a:t>
            </a:r>
            <a:endParaRPr lang="en-US" dirty="0"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Start with </a:t>
            </a:r>
            <a:r>
              <a:rPr lang="en-US" b="1" dirty="0">
                <a:solidFill>
                  <a:schemeClr val="tx1"/>
                </a:solidFill>
              </a:rPr>
              <a:t>User’s Guide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Then check out Shock Addendum, Capabilities in Development, Theory Manual, Verification Tests Manual, Example Problems Manual, Zapotec Manual, LAME Manual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A99ECC1-EE80-5E43-B7D0-8E6E7ADA0D58}"/>
              </a:ext>
            </a:extLst>
          </p:cNvPr>
          <p:cNvGrpSpPr/>
          <p:nvPr/>
        </p:nvGrpSpPr>
        <p:grpSpPr>
          <a:xfrm>
            <a:off x="8153307" y="1328454"/>
            <a:ext cx="3793974" cy="4772592"/>
            <a:chOff x="6449867" y="641131"/>
            <a:chExt cx="4565481" cy="562156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4238E5E-2794-004E-99BB-A8472150C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49867" y="641131"/>
              <a:ext cx="4565481" cy="557573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33EBC05-5F0F-A94E-BB24-8E0048A6B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9220285" y="3943013"/>
              <a:ext cx="1791062" cy="23196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644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SIERRA/SM: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0568" y="1166018"/>
            <a:ext cx="5660232" cy="4525963"/>
          </a:xfrm>
          <a:noFill/>
        </p:spPr>
        <p:txBody>
          <a:bodyPr>
            <a:normAutofit/>
          </a:bodyPr>
          <a:lstStyle/>
          <a:p>
            <a:pPr eaLnBrk="0" hangingPunct="0">
              <a:lnSpc>
                <a:spcPct val="120000"/>
              </a:lnSpc>
            </a:pPr>
            <a:r>
              <a:rPr lang="en-US" sz="1800" u="sng" dirty="0"/>
              <a:t>External Resources</a:t>
            </a:r>
          </a:p>
          <a:p>
            <a:pPr marL="457200" indent="-457200" eaLnBrk="0" hangingPunct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SIERRA user support: </a:t>
            </a:r>
            <a:r>
              <a:rPr lang="en-US" sz="1800" b="1" dirty="0" err="1">
                <a:solidFill>
                  <a:srgbClr val="0432FF"/>
                </a:solidFill>
              </a:rPr>
              <a:t>sierra-help@sandia.gov</a:t>
            </a:r>
            <a:r>
              <a:rPr lang="en-US" sz="1800" b="1" dirty="0">
                <a:solidFill>
                  <a:srgbClr val="0432FF"/>
                </a:solidFill>
              </a:rPr>
              <a:t> </a:t>
            </a:r>
          </a:p>
          <a:p>
            <a:pPr marL="400050" lvl="1" indent="0" eaLnBrk="0" hangingPunct="0">
              <a:lnSpc>
                <a:spcPct val="120000"/>
              </a:lnSpc>
              <a:buNone/>
            </a:pPr>
            <a:r>
              <a:rPr lang="en-US" dirty="0"/>
              <a:t>	for obtaining help, reporting issues/bugs </a:t>
            </a:r>
          </a:p>
          <a:p>
            <a:pPr marL="457200" indent="-457200" eaLnBrk="0" hangingPunct="0">
              <a:buFont typeface="Arial" panose="020B0604020202020204" pitchFamily="34" charset="0"/>
              <a:buChar char="•"/>
            </a:pPr>
            <a:r>
              <a:rPr lang="en-US" sz="1800" dirty="0"/>
              <a:t>SIERRA/Solid Mechanics users manuals are updated with each release (4x/year)</a:t>
            </a:r>
          </a:p>
          <a:p>
            <a:pPr marL="457200" indent="-457200" eaLnBrk="0" hangingPunct="0"/>
            <a:endParaRPr lang="en-US" sz="1800" dirty="0"/>
          </a:p>
          <a:p>
            <a:pPr eaLnBrk="0" hangingPunct="0"/>
            <a:r>
              <a:rPr lang="en-US" sz="1800" u="sng" dirty="0"/>
              <a:t>Internal Resources</a:t>
            </a:r>
          </a:p>
          <a:p>
            <a:pPr marL="457200" indent="-457200" eaLnBrk="0" hangingPunct="0">
              <a:buFont typeface="Arial" panose="020B0604020202020204" pitchFamily="34" charset="0"/>
              <a:buChar char="•"/>
            </a:pPr>
            <a:r>
              <a:rPr lang="en-US" sz="1800" dirty="0"/>
              <a:t>SIERRA </a:t>
            </a:r>
            <a:r>
              <a:rPr lang="en-US" sz="1800" dirty="0" err="1"/>
              <a:t>CompSim</a:t>
            </a:r>
            <a:r>
              <a:rPr lang="en-US" sz="1800" dirty="0"/>
              <a:t>: </a:t>
            </a:r>
            <a:r>
              <a:rPr lang="en-US" sz="1800" dirty="0">
                <a:hlinkClick r:id="rId3"/>
              </a:rPr>
              <a:t>http://compsim.sandia.gov</a:t>
            </a:r>
            <a:endParaRPr lang="en-US" sz="1800" dirty="0"/>
          </a:p>
          <a:p>
            <a:pPr marL="457200" indent="-457200" eaLnBrk="0" hangingPunct="0">
              <a:buFont typeface="Arial" panose="020B0604020202020204" pitchFamily="34" charset="0"/>
              <a:buChar char="•"/>
            </a:pPr>
            <a:r>
              <a:rPr lang="en-US" sz="1800" dirty="0"/>
              <a:t>Confluence Solid Mechanics Knowledge Base articles:</a:t>
            </a:r>
          </a:p>
          <a:p>
            <a:pPr eaLnBrk="0" hangingPunct="0"/>
            <a:r>
              <a:rPr lang="en-US" sz="1800" dirty="0">
                <a:hlinkClick r:id="rId4"/>
              </a:rPr>
              <a:t>https://wiki.sandia.gov/display/CKB/Solid+Mechanics+Knowledge+Base+articles</a:t>
            </a:r>
            <a:r>
              <a:rPr lang="en-US" sz="1800" dirty="0"/>
              <a:t> 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A122B691-2EFF-A342-9361-59F72CA35ACD}"/>
              </a:ext>
            </a:extLst>
          </p:cNvPr>
          <p:cNvSpPr txBox="1">
            <a:spLocks/>
          </p:cNvSpPr>
          <p:nvPr/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z="1400" smtClean="0">
                <a:solidFill>
                  <a:schemeClr val="bg1"/>
                </a:solidFill>
                <a:latin typeface="Open Sans" panose="020B0606030504020204" pitchFamily="34" charset="0"/>
              </a:rPr>
              <a:pPr/>
              <a:t>13</a:t>
            </a:fld>
            <a:endParaRPr lang="en-US" sz="14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FDB5D1-96D0-2449-AA2D-C633AF5550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1" y="1066800"/>
            <a:ext cx="5333999" cy="445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80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99310-BCB1-7A4E-81D8-88F7FE68DAE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08127" y="2322285"/>
            <a:ext cx="4088573" cy="4064227"/>
          </a:xfrm>
        </p:spPr>
        <p:txBody>
          <a:bodyPr/>
          <a:lstStyle/>
          <a:p>
            <a:r>
              <a:rPr lang="en-US" dirty="0"/>
              <a:t>Unless talking, mute your microphone please.</a:t>
            </a:r>
          </a:p>
          <a:p>
            <a:r>
              <a:rPr lang="en-US" dirty="0"/>
              <a:t>(Don’t make us mute it for you.)</a:t>
            </a:r>
          </a:p>
          <a:p>
            <a:r>
              <a:rPr lang="en-US" dirty="0"/>
              <a:t>Suggest turning off camera and other incoming video if bandwidth is an issue.</a:t>
            </a:r>
          </a:p>
          <a:p>
            <a:r>
              <a:rPr lang="en-US" b="1" dirty="0"/>
              <a:t>Use the chat to ask questions</a:t>
            </a:r>
            <a:r>
              <a:rPr lang="en-US" dirty="0"/>
              <a:t>! One of us will help. </a:t>
            </a:r>
          </a:p>
        </p:txBody>
      </p:sp>
    </p:spTree>
    <p:extLst>
      <p:ext uri="{BB962C8B-B14F-4D97-AF65-F5344CB8AC3E}">
        <p14:creationId xmlns:p14="http://schemas.microsoft.com/office/powerpoint/2010/main" val="395351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5242F7C7-514F-40C0-AFFA-83020B1FF514}"/>
              </a:ext>
            </a:extLst>
          </p:cNvPr>
          <p:cNvSpPr/>
          <p:nvPr/>
        </p:nvSpPr>
        <p:spPr>
          <a:xfrm>
            <a:off x="1175657" y="968810"/>
            <a:ext cx="9840686" cy="54557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181" y="259786"/>
            <a:ext cx="7791720" cy="882650"/>
          </a:xfrm>
        </p:spPr>
        <p:txBody>
          <a:bodyPr anchor="t" anchorCtr="0">
            <a:normAutofit/>
          </a:bodyPr>
          <a:lstStyle/>
          <a:p>
            <a:pPr algn="ctr"/>
            <a:r>
              <a:rPr lang="en-US" sz="4400" b="0" dirty="0"/>
              <a:t>Sierra 100 Landscape</a:t>
            </a:r>
            <a:endParaRPr lang="en-US" sz="3200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F8979-8E87-4045-AC50-24464DB0FF03}" type="slidenum">
              <a:rPr lang="en-US" smtClean="0"/>
              <a:t>3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D695AC-6258-4093-9DDA-A8FC18894921}"/>
              </a:ext>
            </a:extLst>
          </p:cNvPr>
          <p:cNvSpPr/>
          <p:nvPr/>
        </p:nvSpPr>
        <p:spPr>
          <a:xfrm>
            <a:off x="4555102" y="1760394"/>
            <a:ext cx="3023616" cy="5809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Cubit:</a:t>
            </a:r>
            <a:r>
              <a:rPr lang="en-US" dirty="0">
                <a:solidFill>
                  <a:schemeClr val="tx1"/>
                </a:solidFill>
              </a:rPr>
              <a:t> Mesh Generation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AD9413-EFD5-460A-8B57-0875C8EAD7E6}"/>
              </a:ext>
            </a:extLst>
          </p:cNvPr>
          <p:cNvSpPr txBox="1"/>
          <p:nvPr/>
        </p:nvSpPr>
        <p:spPr>
          <a:xfrm>
            <a:off x="2531308" y="2941581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9B324D-F4A9-41EC-8E47-741B583653F5}"/>
              </a:ext>
            </a:extLst>
          </p:cNvPr>
          <p:cNvSpPr/>
          <p:nvPr/>
        </p:nvSpPr>
        <p:spPr>
          <a:xfrm>
            <a:off x="1828090" y="3106735"/>
            <a:ext cx="1800063" cy="13590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Sierra/SD: Linear structural analysis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06DF68-762B-42D3-BF3A-AB2D2FA70445}"/>
              </a:ext>
            </a:extLst>
          </p:cNvPr>
          <p:cNvSpPr/>
          <p:nvPr/>
        </p:nvSpPr>
        <p:spPr>
          <a:xfrm>
            <a:off x="4712345" y="5427170"/>
            <a:ext cx="2442634" cy="7132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Paraview: </a:t>
            </a:r>
            <a:r>
              <a:rPr lang="en-US" dirty="0">
                <a:solidFill>
                  <a:schemeClr val="tx1"/>
                </a:solidFill>
              </a:rPr>
              <a:t>Results Visualization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92AEA7-F2E7-48BF-AE32-33D50187BB7E}"/>
              </a:ext>
            </a:extLst>
          </p:cNvPr>
          <p:cNvSpPr/>
          <p:nvPr/>
        </p:nvSpPr>
        <p:spPr>
          <a:xfrm>
            <a:off x="6534533" y="3118214"/>
            <a:ext cx="1899119" cy="13590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Sierra/Fuego: </a:t>
            </a:r>
            <a:r>
              <a:rPr lang="en-US" dirty="0">
                <a:solidFill>
                  <a:schemeClr val="tx1"/>
                </a:solidFill>
              </a:rPr>
              <a:t>Low Mach flow analysis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A1CFBE-BB94-4186-A475-B3B79FE28C1F}"/>
              </a:ext>
            </a:extLst>
          </p:cNvPr>
          <p:cNvSpPr/>
          <p:nvPr/>
        </p:nvSpPr>
        <p:spPr>
          <a:xfrm>
            <a:off x="8534127" y="3116188"/>
            <a:ext cx="1944623" cy="13496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Sierra/Aria: </a:t>
            </a:r>
            <a:r>
              <a:rPr lang="en-US" dirty="0">
                <a:solidFill>
                  <a:schemeClr val="tx1"/>
                </a:solidFill>
              </a:rPr>
              <a:t>Thermal/fluid analysis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D5A69E-E1FA-464E-9F00-4A9DF3D4F05E}"/>
              </a:ext>
            </a:extLst>
          </p:cNvPr>
          <p:cNvSpPr/>
          <p:nvPr/>
        </p:nvSpPr>
        <p:spPr>
          <a:xfrm>
            <a:off x="3762786" y="3118214"/>
            <a:ext cx="1899119" cy="13590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Sierra/SM: Nonlinear structural analysis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7DAB37C7-769B-442F-897F-F6006DF831B5}"/>
              </a:ext>
            </a:extLst>
          </p:cNvPr>
          <p:cNvSpPr/>
          <p:nvPr/>
        </p:nvSpPr>
        <p:spPr>
          <a:xfrm>
            <a:off x="2563529" y="2728457"/>
            <a:ext cx="329184" cy="348913"/>
          </a:xfrm>
          <a:prstGeom prst="downArrow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2A4CDDDB-D42F-4D93-AAAD-27ED81896E15}"/>
              </a:ext>
            </a:extLst>
          </p:cNvPr>
          <p:cNvSpPr/>
          <p:nvPr/>
        </p:nvSpPr>
        <p:spPr>
          <a:xfrm>
            <a:off x="4625069" y="2709066"/>
            <a:ext cx="329184" cy="348913"/>
          </a:xfrm>
          <a:prstGeom prst="downArrow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DF10DDCD-0589-40D4-A861-15DE952D9AB6}"/>
              </a:ext>
            </a:extLst>
          </p:cNvPr>
          <p:cNvSpPr/>
          <p:nvPr/>
        </p:nvSpPr>
        <p:spPr>
          <a:xfrm>
            <a:off x="7275156" y="2716306"/>
            <a:ext cx="329184" cy="348913"/>
          </a:xfrm>
          <a:prstGeom prst="downArrow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97945ABF-84CD-43F2-B138-6D0E39907ADB}"/>
              </a:ext>
            </a:extLst>
          </p:cNvPr>
          <p:cNvSpPr/>
          <p:nvPr/>
        </p:nvSpPr>
        <p:spPr>
          <a:xfrm>
            <a:off x="9409337" y="2716305"/>
            <a:ext cx="329184" cy="348913"/>
          </a:xfrm>
          <a:prstGeom prst="downArrow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9A03C3F-F46E-430C-A69E-A8E09BA7051F}"/>
              </a:ext>
            </a:extLst>
          </p:cNvPr>
          <p:cNvSpPr/>
          <p:nvPr/>
        </p:nvSpPr>
        <p:spPr>
          <a:xfrm>
            <a:off x="2641036" y="2539207"/>
            <a:ext cx="7010400" cy="1892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EE8B4AF-9E68-4600-9350-E94C835087A0}"/>
              </a:ext>
            </a:extLst>
          </p:cNvPr>
          <p:cNvSpPr/>
          <p:nvPr/>
        </p:nvSpPr>
        <p:spPr>
          <a:xfrm rot="5400000">
            <a:off x="5788418" y="2430577"/>
            <a:ext cx="367734" cy="1892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58504D-534F-4B91-A2DD-501395DE9885}"/>
              </a:ext>
            </a:extLst>
          </p:cNvPr>
          <p:cNvSpPr/>
          <p:nvPr/>
        </p:nvSpPr>
        <p:spPr>
          <a:xfrm>
            <a:off x="2641036" y="4809419"/>
            <a:ext cx="7010400" cy="1892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F5AEFD20-E96E-4184-BE7B-893B3EAEE9D5}"/>
              </a:ext>
            </a:extLst>
          </p:cNvPr>
          <p:cNvSpPr/>
          <p:nvPr/>
        </p:nvSpPr>
        <p:spPr>
          <a:xfrm>
            <a:off x="5843916" y="4998669"/>
            <a:ext cx="329184" cy="348913"/>
          </a:xfrm>
          <a:prstGeom prst="downArrow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B4417D9-EC47-4F25-9DAA-F3E60A450229}"/>
              </a:ext>
            </a:extLst>
          </p:cNvPr>
          <p:cNvSpPr/>
          <p:nvPr/>
        </p:nvSpPr>
        <p:spPr>
          <a:xfrm rot="5400000">
            <a:off x="2556666" y="4657993"/>
            <a:ext cx="367734" cy="1892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59A2E0-337F-4E5F-8779-AD2C135D3E56}"/>
              </a:ext>
            </a:extLst>
          </p:cNvPr>
          <p:cNvSpPr/>
          <p:nvPr/>
        </p:nvSpPr>
        <p:spPr>
          <a:xfrm rot="5400000">
            <a:off x="9372944" y="4627610"/>
            <a:ext cx="367734" cy="1892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1FBFA97-9C87-4BBF-9B8D-2E69A48BA550}"/>
              </a:ext>
            </a:extLst>
          </p:cNvPr>
          <p:cNvSpPr/>
          <p:nvPr/>
        </p:nvSpPr>
        <p:spPr>
          <a:xfrm rot="5400000">
            <a:off x="4605794" y="4669471"/>
            <a:ext cx="367734" cy="1892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638AEAB-F0D5-482C-90F8-D0F4DF23BA41}"/>
              </a:ext>
            </a:extLst>
          </p:cNvPr>
          <p:cNvSpPr/>
          <p:nvPr/>
        </p:nvSpPr>
        <p:spPr>
          <a:xfrm rot="5400000">
            <a:off x="7255881" y="4642224"/>
            <a:ext cx="367734" cy="1892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40464B5-C646-426B-8219-814A0EEDD3CC}"/>
              </a:ext>
            </a:extLst>
          </p:cNvPr>
          <p:cNvSpPr txBox="1"/>
          <p:nvPr/>
        </p:nvSpPr>
        <p:spPr>
          <a:xfrm>
            <a:off x="1182552" y="1043546"/>
            <a:ext cx="4202247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b="1" dirty="0"/>
              <a:t>SAW (Sandia Analysis Workbench):</a:t>
            </a:r>
          </a:p>
          <a:p>
            <a:pPr algn="l"/>
            <a:r>
              <a:rPr lang="en-US" dirty="0"/>
              <a:t>Workflow</a:t>
            </a:r>
          </a:p>
        </p:txBody>
      </p:sp>
    </p:spTree>
    <p:extLst>
      <p:ext uri="{BB962C8B-B14F-4D97-AF65-F5344CB8AC3E}">
        <p14:creationId xmlns:p14="http://schemas.microsoft.com/office/powerpoint/2010/main" val="3206463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84CAB79-59B1-8C45-8631-CCF540E666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677"/>
          <a:stretch/>
        </p:blipFill>
        <p:spPr>
          <a:xfrm>
            <a:off x="8519444" y="2603313"/>
            <a:ext cx="3672556" cy="39601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1E9AB6-2D88-F841-86A4-59195ED3FF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88"/>
          <a:stretch/>
        </p:blipFill>
        <p:spPr>
          <a:xfrm>
            <a:off x="6459569" y="2957585"/>
            <a:ext cx="2835212" cy="367625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799"/>
            <a:ext cx="11125200" cy="5404587"/>
          </a:xfrm>
        </p:spPr>
        <p:txBody>
          <a:bodyPr>
            <a:normAutofit/>
          </a:bodyPr>
          <a:lstStyle/>
          <a:p>
            <a:r>
              <a:rPr lang="en-US" dirty="0"/>
              <a:t>Sierra/SM is a Sandia-developed </a:t>
            </a:r>
            <a:r>
              <a:rPr lang="en-US" b="1" dirty="0"/>
              <a:t>massively parallel</a:t>
            </a:r>
            <a:r>
              <a:rPr lang="en-US" dirty="0"/>
              <a:t> nonlinear solid mechanics finite element code. </a:t>
            </a:r>
          </a:p>
          <a:p>
            <a:r>
              <a:rPr lang="en-US" dirty="0"/>
              <a:t>Capabilities and features include: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Explicit (dynamic) and implicit (quasistatic and</a:t>
            </a:r>
            <a:br>
              <a:rPr lang="en-US" dirty="0"/>
            </a:br>
            <a:r>
              <a:rPr lang="en-US" dirty="0"/>
              <a:t>dynamic)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Geometric, material, and contact nonlinearities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Coupled physics simulations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Wide variety of supported element types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Broad selection of material models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Fracture and material failure modeling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Performant and scalable on HPC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Customizable outputs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User subroutines for additional capabilities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Comprehensive documentation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B6F2F352-C835-1E41-9D40-D17E3BC81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61257"/>
            <a:ext cx="10096500" cy="774779"/>
          </a:xfrm>
        </p:spPr>
        <p:txBody>
          <a:bodyPr/>
          <a:lstStyle/>
          <a:p>
            <a:r>
              <a:rPr lang="en-US" dirty="0"/>
              <a:t>Welcome to SIERRA 100: Solid Mechanics – Capabilities Overview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0F8FC32-6F94-DC4E-BF41-B52BB58CEA43}"/>
              </a:ext>
            </a:extLst>
          </p:cNvPr>
          <p:cNvSpPr txBox="1">
            <a:spLocks/>
          </p:cNvSpPr>
          <p:nvPr/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z="1400" smtClean="0">
                <a:solidFill>
                  <a:schemeClr val="bg1"/>
                </a:solidFill>
                <a:latin typeface="Open Sans" panose="020B0606030504020204" pitchFamily="34" charset="0"/>
              </a:rPr>
              <a:pPr/>
              <a:t>4</a:t>
            </a:fld>
            <a:endParaRPr lang="en-US" sz="14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74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859"/>
            <a:ext cx="10515600" cy="1325563"/>
          </a:xfrm>
        </p:spPr>
        <p:txBody>
          <a:bodyPr/>
          <a:lstStyle/>
          <a:p>
            <a:r>
              <a:rPr lang="en-US" dirty="0"/>
              <a:t>Who Uses SIERRA/SM?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8707" y="1327422"/>
            <a:ext cx="10058400" cy="4525963"/>
          </a:xfrm>
          <a:noFill/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A solid mechanics analyst at Sandia National Labs answering questions about mechanical design.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A DoD analyst investigating blast-on-structure effects on military vehicles and structures.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A university student working on failure modeling research.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A structural dynamics analyst interested in the effects of preload.</a:t>
            </a: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693" y="4191000"/>
            <a:ext cx="3376614" cy="22510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573965A-5182-964C-8893-7FD747222C26}"/>
              </a:ext>
            </a:extLst>
          </p:cNvPr>
          <p:cNvSpPr txBox="1">
            <a:spLocks/>
          </p:cNvSpPr>
          <p:nvPr/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z="1400" smtClean="0">
                <a:solidFill>
                  <a:schemeClr val="bg1"/>
                </a:solidFill>
                <a:latin typeface="Open Sans" panose="020B0606030504020204" pitchFamily="34" charset="0"/>
              </a:rPr>
              <a:pPr/>
              <a:t>5</a:t>
            </a:fld>
            <a:endParaRPr lang="en-US" sz="14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268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194" y="-4574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SIERRA/SM: Use Cases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764204"/>
            <a:ext cx="8915400" cy="4259743"/>
          </a:xfrm>
          <a:noFill/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Impact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Crush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Preload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Failure prediction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Blast-on-structure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719634" y="157776"/>
            <a:ext cx="3896698" cy="2502510"/>
            <a:chOff x="6553200" y="3200400"/>
            <a:chExt cx="2397131" cy="172823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3200" y="3205693"/>
              <a:ext cx="2397131" cy="172293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742917" y="3200400"/>
              <a:ext cx="2205584" cy="456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Fragmentation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414520" y="2752427"/>
            <a:ext cx="4540806" cy="2307463"/>
            <a:chOff x="5441394" y="3255137"/>
            <a:chExt cx="2670130" cy="1019994"/>
          </a:xfrm>
        </p:grpSpPr>
        <p:pic>
          <p:nvPicPr>
            <p:cNvPr id="9" name="Picture 8" descr="B61NoseCrush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316" b="20395"/>
            <a:stretch/>
          </p:blipFill>
          <p:spPr>
            <a:xfrm>
              <a:off x="5441394" y="3353603"/>
              <a:ext cx="2670130" cy="9215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590438" y="3255137"/>
              <a:ext cx="21297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Crush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236512" y="4406980"/>
            <a:ext cx="3621783" cy="2176079"/>
            <a:chOff x="6553200" y="5029201"/>
            <a:chExt cx="2423257" cy="1726256"/>
          </a:xfrm>
        </p:grpSpPr>
        <p:pic>
          <p:nvPicPr>
            <p:cNvPr id="12" name="Picture 11" descr="aerodomePic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30" t="7112" r="4722"/>
            <a:stretch/>
          </p:blipFill>
          <p:spPr>
            <a:xfrm>
              <a:off x="6553200" y="5350424"/>
              <a:ext cx="2365445" cy="140503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553200" y="5029201"/>
              <a:ext cx="2423257" cy="419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Impact Analysis</a:t>
              </a:r>
            </a:p>
          </p:txBody>
        </p:sp>
      </p:grp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9E7816BC-69FC-324D-8E34-E201DA491885}"/>
              </a:ext>
            </a:extLst>
          </p:cNvPr>
          <p:cNvSpPr txBox="1">
            <a:spLocks/>
          </p:cNvSpPr>
          <p:nvPr/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z="1400" smtClean="0">
                <a:solidFill>
                  <a:schemeClr val="bg1"/>
                </a:solidFill>
                <a:latin typeface="Open Sans" panose="020B0606030504020204" pitchFamily="34" charset="0"/>
              </a:rPr>
              <a:pPr/>
              <a:t>6</a:t>
            </a:fld>
            <a:endParaRPr lang="en-US" sz="14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pic>
        <p:nvPicPr>
          <p:cNvPr id="16" name="Picture 2" descr="http://compsim.sandia.gov/compsim/images/sm_failure1.png">
            <a:extLst>
              <a:ext uri="{FF2B5EF4-FFF2-40B4-BE49-F238E27FC236}">
                <a16:creationId xmlns:a16="http://schemas.microsoft.com/office/drawing/2014/main" id="{C46AC5BD-93F0-9C4F-9D64-9AB8A0C31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334" y="674123"/>
            <a:ext cx="2040233" cy="171215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775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ctor_analysis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200" y="1437968"/>
            <a:ext cx="7467600" cy="50918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6600" y="979369"/>
            <a:ext cx="563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Vehicle Impact Simulation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A0D2156-7DB5-A94B-A3E7-160F8E316DC9}"/>
              </a:ext>
            </a:extLst>
          </p:cNvPr>
          <p:cNvSpPr txBox="1">
            <a:spLocks/>
          </p:cNvSpPr>
          <p:nvPr/>
        </p:nvSpPr>
        <p:spPr>
          <a:xfrm>
            <a:off x="1555194" y="-4574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SIERRA/SM: Use Cases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5C61E3-2642-8C4E-A4D3-F636D6501708}"/>
              </a:ext>
            </a:extLst>
          </p:cNvPr>
          <p:cNvSpPr txBox="1"/>
          <p:nvPr/>
        </p:nvSpPr>
        <p:spPr>
          <a:xfrm>
            <a:off x="11851481" y="673655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AFC282C2-C822-6344-9F3D-D85F682B9F36}"/>
              </a:ext>
            </a:extLst>
          </p:cNvPr>
          <p:cNvSpPr txBox="1">
            <a:spLocks/>
          </p:cNvSpPr>
          <p:nvPr/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z="1400" smtClean="0">
                <a:solidFill>
                  <a:schemeClr val="bg1"/>
                </a:solidFill>
              </a:rPr>
              <a:pPr/>
              <a:t>7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8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80317" y="1244678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Drum Safety</a:t>
            </a:r>
          </a:p>
        </p:txBody>
      </p:sp>
      <p:pic>
        <p:nvPicPr>
          <p:cNvPr id="4" name="drum_drop_7A_Drum_w_contents_fine2">
            <a:hlinkClick r:id="" action="ppaction://media"/>
            <a:extLst>
              <a:ext uri="{FF2B5EF4-FFF2-40B4-BE49-F238E27FC236}">
                <a16:creationId xmlns:a16="http://schemas.microsoft.com/office/drawing/2014/main" id="{236AF66A-90A3-4E98-9AD6-837B2E459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0846" y="2278566"/>
            <a:ext cx="5638800" cy="413912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AFEA127-888A-7449-AB1C-1E5972199D93}"/>
              </a:ext>
            </a:extLst>
          </p:cNvPr>
          <p:cNvSpPr txBox="1">
            <a:spLocks/>
          </p:cNvSpPr>
          <p:nvPr/>
        </p:nvSpPr>
        <p:spPr>
          <a:xfrm>
            <a:off x="1555194" y="-4574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SIERRA/SM: Use Cases</a:t>
            </a:r>
          </a:p>
        </p:txBody>
      </p:sp>
      <p:pic>
        <p:nvPicPr>
          <p:cNvPr id="8" name="particles">
            <a:hlinkClick r:id="" action="ppaction://media"/>
            <a:extLst>
              <a:ext uri="{FF2B5EF4-FFF2-40B4-BE49-F238E27FC236}">
                <a16:creationId xmlns:a16="http://schemas.microsoft.com/office/drawing/2014/main" id="{55C7891F-FED4-2F47-887A-F3681B2ECCF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34895" y="2018944"/>
            <a:ext cx="4724400" cy="4406176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069B4E8A-27D4-8346-8BFA-3ADA297DB2BA}"/>
              </a:ext>
            </a:extLst>
          </p:cNvPr>
          <p:cNvSpPr txBox="1">
            <a:spLocks/>
          </p:cNvSpPr>
          <p:nvPr/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z="1400" smtClean="0">
                <a:solidFill>
                  <a:schemeClr val="bg1"/>
                </a:solidFill>
                <a:latin typeface="Open Sans" panose="020B0606030504020204" pitchFamily="34" charset="0"/>
              </a:rPr>
              <a:pPr/>
              <a:t>8</a:t>
            </a:fld>
            <a:endParaRPr lang="en-US" sz="14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77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76600" y="979369"/>
            <a:ext cx="563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Resistance Forge Weld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A0D2156-7DB5-A94B-A3E7-160F8E316DC9}"/>
              </a:ext>
            </a:extLst>
          </p:cNvPr>
          <p:cNvSpPr txBox="1">
            <a:spLocks/>
          </p:cNvSpPr>
          <p:nvPr/>
        </p:nvSpPr>
        <p:spPr>
          <a:xfrm>
            <a:off x="1555194" y="-4574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SIERRA/SM: Use Cases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5C61E3-2642-8C4E-A4D3-F636D6501708}"/>
              </a:ext>
            </a:extLst>
          </p:cNvPr>
          <p:cNvSpPr txBox="1"/>
          <p:nvPr/>
        </p:nvSpPr>
        <p:spPr>
          <a:xfrm>
            <a:off x="11851481" y="673655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AFC282C2-C822-6344-9F3D-D85F682B9F36}"/>
              </a:ext>
            </a:extLst>
          </p:cNvPr>
          <p:cNvSpPr txBox="1">
            <a:spLocks/>
          </p:cNvSpPr>
          <p:nvPr/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z="1400" smtClean="0">
                <a:solidFill>
                  <a:schemeClr val="bg1"/>
                </a:solidFill>
              </a:rPr>
              <a:pPr/>
              <a:t>9</a:t>
            </a:fld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4" name="(UUR)SAND2016-10975_ResistanceForgeWeld_Remesh">
            <a:hlinkClick r:id="" action="ppaction://media"/>
            <a:extLst>
              <a:ext uri="{FF2B5EF4-FFF2-40B4-BE49-F238E27FC236}">
                <a16:creationId xmlns:a16="http://schemas.microsoft.com/office/drawing/2014/main" id="{C20C4EDB-B22C-488A-9908-719D0B1FB2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9030" y="1524354"/>
            <a:ext cx="9067800" cy="512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7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Sandia Angles">
  <a:themeElements>
    <a:clrScheme name="SandiaBrandTheme">
      <a:dk1>
        <a:srgbClr val="3C3C3C"/>
      </a:dk1>
      <a:lt1>
        <a:srgbClr val="FFFFFF"/>
      </a:lt1>
      <a:dk2>
        <a:srgbClr val="005376"/>
      </a:dk2>
      <a:lt2>
        <a:srgbClr val="FFFFFF"/>
      </a:lt2>
      <a:accent1>
        <a:srgbClr val="00ADD0"/>
      </a:accent1>
      <a:accent2>
        <a:srgbClr val="6CB312"/>
      </a:accent2>
      <a:accent3>
        <a:srgbClr val="FFA033"/>
      </a:accent3>
      <a:accent4>
        <a:srgbClr val="008E74"/>
      </a:accent4>
      <a:accent5>
        <a:srgbClr val="A92C00"/>
      </a:accent5>
      <a:accent6>
        <a:srgbClr val="7D0D7C"/>
      </a:accent6>
      <a:hlink>
        <a:srgbClr val="27ADCF"/>
      </a:hlink>
      <a:folHlink>
        <a:srgbClr val="2588BA"/>
      </a:folHlink>
    </a:clrScheme>
    <a:fontScheme name="Open Sans Bold &amp; light">
      <a:majorFont>
        <a:latin typeface="Open Sans bold"/>
        <a:ea typeface=""/>
        <a:cs typeface=""/>
      </a:majorFont>
      <a:minorFont>
        <a:latin typeface="Open Sa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AC007B2E06AF44AE37441B186D2444" ma:contentTypeVersion="1" ma:contentTypeDescription="Create a new document." ma:contentTypeScope="" ma:versionID="83d5d610eeae39c230189134e04febc2">
  <xsd:schema xmlns:xsd="http://www.w3.org/2001/XMLSchema" xmlns:xs="http://www.w3.org/2001/XMLSchema" xmlns:p="http://schemas.microsoft.com/office/2006/metadata/properties" xmlns:ns2="5a25a3aa-0774-4210-85d2-bae828b42868" targetNamespace="http://schemas.microsoft.com/office/2006/metadata/properties" ma:root="true" ma:fieldsID="df9c585e0c90d38f8f93e7862f9dd078" ns2:_="">
    <xsd:import namespace="5a25a3aa-0774-4210-85d2-bae828b42868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25a3aa-0774-4210-85d2-bae828b4286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3EE69A4-0E4F-4F04-8958-8596D72A8D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25a3aa-0774-4210-85d2-bae828b428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27D5850-F91E-4338-A281-B1069410B6C6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5a25a3aa-0774-4210-85d2-bae828b4286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57CAE87-A449-46D2-949D-840D41DCF89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25042</TotalTime>
  <Words>761</Words>
  <Application>Microsoft Office PowerPoint</Application>
  <PresentationFormat>Widescreen</PresentationFormat>
  <Paragraphs>133</Paragraphs>
  <Slides>13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Courier New</vt:lpstr>
      <vt:lpstr>Open Sans</vt:lpstr>
      <vt:lpstr>Open Sans bold</vt:lpstr>
      <vt:lpstr>Open Sans Light</vt:lpstr>
      <vt:lpstr>Segoe UI</vt:lpstr>
      <vt:lpstr>Wingdings</vt:lpstr>
      <vt:lpstr>1_Sandia Angles</vt:lpstr>
      <vt:lpstr>SIERRA 100: Solid Mechanics</vt:lpstr>
      <vt:lpstr>PowerPoint Presentation</vt:lpstr>
      <vt:lpstr>Sierra 100 Landscape</vt:lpstr>
      <vt:lpstr>Welcome to SIERRA 100: Solid Mechanics – Capabilities Overview</vt:lpstr>
      <vt:lpstr>Who Uses SIERRA/SM?</vt:lpstr>
      <vt:lpstr>SIERRA/SM: Use Cases</vt:lpstr>
      <vt:lpstr>PowerPoint Presentation</vt:lpstr>
      <vt:lpstr>PowerPoint Presentation</vt:lpstr>
      <vt:lpstr>PowerPoint Presentation</vt:lpstr>
      <vt:lpstr>PowerPoint Presentation</vt:lpstr>
      <vt:lpstr>SIERRA/SM Performance and Testing</vt:lpstr>
      <vt:lpstr>Strongly suggested: Get the current user manuals</vt:lpstr>
      <vt:lpstr>SIERRA/SM: Resources</vt:lpstr>
    </vt:vector>
  </TitlesOfParts>
  <Company>Sandia National Laboratories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</dc:creator>
  <cp:lastModifiedBy>Manktelow, Kevin Lee</cp:lastModifiedBy>
  <cp:revision>256</cp:revision>
  <cp:lastPrinted>2021-10-25T20:40:46Z</cp:lastPrinted>
  <dcterms:created xsi:type="dcterms:W3CDTF">2016-07-14T21:54:06Z</dcterms:created>
  <dcterms:modified xsi:type="dcterms:W3CDTF">2022-04-11T20:14:36Z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0x0101000CAC007B2E06AF44AE37441B186D2444</vt:lpwstr>
  </property>
</Properties>
</file>