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4"/>
  </p:sldMasterIdLst>
  <p:notesMasterIdLst>
    <p:notesMasterId r:id="rId86"/>
  </p:notesMasterIdLst>
  <p:handoutMasterIdLst>
    <p:handoutMasterId r:id="rId87"/>
  </p:handoutMasterIdLst>
  <p:sldIdLst>
    <p:sldId id="256" r:id="rId5"/>
    <p:sldId id="2015" r:id="rId6"/>
    <p:sldId id="1753" r:id="rId7"/>
    <p:sldId id="1801" r:id="rId8"/>
    <p:sldId id="1929" r:id="rId9"/>
    <p:sldId id="2016" r:id="rId10"/>
    <p:sldId id="1981" r:id="rId11"/>
    <p:sldId id="1974" r:id="rId12"/>
    <p:sldId id="1976" r:id="rId13"/>
    <p:sldId id="1985" r:id="rId14"/>
    <p:sldId id="1977" r:id="rId15"/>
    <p:sldId id="1978" r:id="rId16"/>
    <p:sldId id="1998" r:id="rId17"/>
    <p:sldId id="2000" r:id="rId18"/>
    <p:sldId id="2001" r:id="rId19"/>
    <p:sldId id="2003" r:id="rId20"/>
    <p:sldId id="2002" r:id="rId21"/>
    <p:sldId id="2004" r:id="rId22"/>
    <p:sldId id="2006" r:id="rId23"/>
    <p:sldId id="2005" r:id="rId24"/>
    <p:sldId id="2007" r:id="rId25"/>
    <p:sldId id="1999" r:id="rId26"/>
    <p:sldId id="2008" r:id="rId27"/>
    <p:sldId id="2009" r:id="rId28"/>
    <p:sldId id="2010" r:id="rId29"/>
    <p:sldId id="2011" r:id="rId30"/>
    <p:sldId id="2012" r:id="rId31"/>
    <p:sldId id="2013" r:id="rId32"/>
    <p:sldId id="2019" r:id="rId33"/>
    <p:sldId id="2020" r:id="rId34"/>
    <p:sldId id="2021" r:id="rId35"/>
    <p:sldId id="2014" r:id="rId36"/>
    <p:sldId id="1936" r:id="rId37"/>
    <p:sldId id="1937" r:id="rId38"/>
    <p:sldId id="1991" r:id="rId39"/>
    <p:sldId id="1939" r:id="rId40"/>
    <p:sldId id="2017" r:id="rId41"/>
    <p:sldId id="1992" r:id="rId42"/>
    <p:sldId id="1940" r:id="rId43"/>
    <p:sldId id="1941" r:id="rId44"/>
    <p:sldId id="1942" r:id="rId45"/>
    <p:sldId id="1943" r:id="rId46"/>
    <p:sldId id="1944" r:id="rId47"/>
    <p:sldId id="2018" r:id="rId48"/>
    <p:sldId id="1957" r:id="rId49"/>
    <p:sldId id="1953" r:id="rId50"/>
    <p:sldId id="1993" r:id="rId51"/>
    <p:sldId id="1994" r:id="rId52"/>
    <p:sldId id="1962" r:id="rId53"/>
    <p:sldId id="2022" r:id="rId54"/>
    <p:sldId id="1956" r:id="rId55"/>
    <p:sldId id="1948" r:id="rId56"/>
    <p:sldId id="1946" r:id="rId57"/>
    <p:sldId id="1950" r:id="rId58"/>
    <p:sldId id="1988" r:id="rId59"/>
    <p:sldId id="1952" r:id="rId60"/>
    <p:sldId id="1969" r:id="rId61"/>
    <p:sldId id="1970" r:id="rId62"/>
    <p:sldId id="1986" r:id="rId63"/>
    <p:sldId id="1997" r:id="rId64"/>
    <p:sldId id="1990" r:id="rId65"/>
    <p:sldId id="1949" r:id="rId66"/>
    <p:sldId id="1947" r:id="rId67"/>
    <p:sldId id="1951" r:id="rId68"/>
    <p:sldId id="1966" r:id="rId69"/>
    <p:sldId id="1967" r:id="rId70"/>
    <p:sldId id="1972" r:id="rId71"/>
    <p:sldId id="1968" r:id="rId72"/>
    <p:sldId id="1973" r:id="rId73"/>
    <p:sldId id="1979" r:id="rId74"/>
    <p:sldId id="1980" r:id="rId75"/>
    <p:sldId id="1982" r:id="rId76"/>
    <p:sldId id="1983" r:id="rId77"/>
    <p:sldId id="1984" r:id="rId78"/>
    <p:sldId id="1958" r:id="rId79"/>
    <p:sldId id="1959" r:id="rId80"/>
    <p:sldId id="1960" r:id="rId81"/>
    <p:sldId id="1961" r:id="rId82"/>
    <p:sldId id="1996" r:id="rId83"/>
    <p:sldId id="1964" r:id="rId84"/>
    <p:sldId id="270" r:id="rId85"/>
  </p:sldIdLst>
  <p:sldSz cx="12192000" cy="6858000"/>
  <p:notesSz cx="6858000" cy="9144000"/>
  <p:embeddedFontLst>
    <p:embeddedFont>
      <p:font typeface="Andale Mono" panose="020B0509000000000004" pitchFamily="49" charset="0"/>
      <p:regular r:id="rId88"/>
    </p:embeddedFont>
    <p:embeddedFont>
      <p:font typeface="Consolas" panose="020B0609020204030204" pitchFamily="49" charset="0"/>
      <p:regular r:id="rId89"/>
      <p:bold r:id="rId90"/>
      <p:italic r:id="rId91"/>
      <p:boldItalic r:id="rId92"/>
    </p:embeddedFont>
    <p:embeddedFont>
      <p:font typeface="Open Sans" panose="020B0606030504020204" pitchFamily="34" charset="0"/>
      <p:regular r:id="rId93"/>
      <p:bold r:id="rId94"/>
      <p:italic r:id="rId95"/>
      <p:boldItalic r:id="rId96"/>
    </p:embeddedFont>
    <p:embeddedFont>
      <p:font typeface="Open Sans bold" panose="020B0706030804020204" pitchFamily="34" charset="0"/>
      <p:regular r:id="rId97"/>
      <p:bold r:id="rId98"/>
      <p:italic r:id="rId99"/>
      <p:boldItalic r:id="rId100"/>
    </p:embeddedFont>
    <p:embeddedFont>
      <p:font typeface="Open Sans Light" panose="020B0306030504020204" pitchFamily="34" charset="0"/>
      <p:regular r:id="rId101"/>
      <p:italic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2015"/>
            <p14:sldId id="1753"/>
            <p14:sldId id="1801"/>
            <p14:sldId id="1929"/>
            <p14:sldId id="2016"/>
            <p14:sldId id="1981"/>
          </p14:sldIdLst>
        </p14:section>
        <p14:section name="How to Add Project" id="{3DD1ADC5-E933-0C4E-B870-D17EA824BF3E}">
          <p14:sldIdLst>
            <p14:sldId id="1974"/>
            <p14:sldId id="1976"/>
            <p14:sldId id="1985"/>
            <p14:sldId id="1977"/>
            <p14:sldId id="1978"/>
          </p14:sldIdLst>
        </p14:section>
        <p14:section name="Session 0" id="{8954AB42-CEAB-4852-85C7-2F526093DE9B}">
          <p14:sldIdLst>
            <p14:sldId id="1998"/>
            <p14:sldId id="2000"/>
            <p14:sldId id="2001"/>
            <p14:sldId id="2003"/>
            <p14:sldId id="2002"/>
            <p14:sldId id="2004"/>
            <p14:sldId id="2006"/>
            <p14:sldId id="2005"/>
            <p14:sldId id="2007"/>
            <p14:sldId id="1999"/>
            <p14:sldId id="2008"/>
            <p14:sldId id="2009"/>
            <p14:sldId id="2010"/>
            <p14:sldId id="2011"/>
            <p14:sldId id="2012"/>
            <p14:sldId id="2013"/>
            <p14:sldId id="2019"/>
            <p14:sldId id="2020"/>
            <p14:sldId id="2021"/>
            <p14:sldId id="2014"/>
          </p14:sldIdLst>
        </p14:section>
        <p14:section name="Session 1" id="{284B8C2E-6831-484C-86BE-213E3B98A6C1}">
          <p14:sldIdLst>
            <p14:sldId id="1936"/>
            <p14:sldId id="1937"/>
            <p14:sldId id="1991"/>
            <p14:sldId id="1939"/>
            <p14:sldId id="2017"/>
            <p14:sldId id="1992"/>
            <p14:sldId id="1940"/>
            <p14:sldId id="1941"/>
            <p14:sldId id="1942"/>
            <p14:sldId id="1943"/>
            <p14:sldId id="1944"/>
            <p14:sldId id="2018"/>
          </p14:sldIdLst>
        </p14:section>
        <p14:section name="Session 2" id="{07F4110D-DAC6-46C7-87FC-579DF3B8ADB7}">
          <p14:sldIdLst>
            <p14:sldId id="1957"/>
            <p14:sldId id="1953"/>
            <p14:sldId id="1993"/>
            <p14:sldId id="1994"/>
            <p14:sldId id="1962"/>
            <p14:sldId id="2022"/>
            <p14:sldId id="1956"/>
          </p14:sldIdLst>
        </p14:section>
        <p14:section name="Session 4" id="{2612BDE6-3959-9A48-BF95-534CAAE71CF1}">
          <p14:sldIdLst>
            <p14:sldId id="1948"/>
            <p14:sldId id="1946"/>
            <p14:sldId id="1950"/>
            <p14:sldId id="1988"/>
            <p14:sldId id="1952"/>
            <p14:sldId id="1969"/>
            <p14:sldId id="1970"/>
            <p14:sldId id="1986"/>
            <p14:sldId id="1997"/>
            <p14:sldId id="1990"/>
          </p14:sldIdLst>
        </p14:section>
        <p14:section name="Section 5" id="{7C484241-57AF-E64E-B5EF-6FDFA139C963}">
          <p14:sldIdLst>
            <p14:sldId id="1949"/>
            <p14:sldId id="1947"/>
            <p14:sldId id="1951"/>
            <p14:sldId id="1966"/>
            <p14:sldId id="1967"/>
            <p14:sldId id="1972"/>
            <p14:sldId id="1968"/>
            <p14:sldId id="1973"/>
            <p14:sldId id="1979"/>
            <p14:sldId id="1980"/>
            <p14:sldId id="1982"/>
            <p14:sldId id="1983"/>
            <p14:sldId id="1984"/>
          </p14:sldIdLst>
        </p14:section>
        <p14:section name="Section 9" id="{2CA6915F-6F14-409D-8054-9FE650F96413}">
          <p14:sldIdLst>
            <p14:sldId id="1958"/>
            <p14:sldId id="1959"/>
            <p14:sldId id="1960"/>
            <p14:sldId id="1961"/>
            <p14:sldId id="1996"/>
            <p14:sldId id="1964"/>
          </p14:sldIdLst>
        </p14:section>
        <p14:section name="Break slide" id="{7D1F2A88-9EF1-C940-B849-EE7D1949366C}">
          <p14:sldIdLst>
            <p14:sldId id="270"/>
          </p14:sldIdLst>
        </p14:section>
      </p14:sectionLst>
    </p:ext>
    <p:ext uri="{EFAFB233-063F-42B5-8137-9DF3F51BA10A}">
      <p15:sldGuideLst xmlns:p15="http://schemas.microsoft.com/office/powerpoint/2012/main">
        <p15:guide id="1" orient="horz" pos="2160" userDrawn="1">
          <p15:clr>
            <a:srgbClr val="A4A3A4"/>
          </p15:clr>
        </p15:guide>
        <p15:guide id="2" pos="32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ktelow, Kevin Lee" initials="MKL" lastIdx="1" clrIdx="0">
    <p:extLst>
      <p:ext uri="{19B8F6BF-5375-455C-9EA6-DF929625EA0E}">
        <p15:presenceInfo xmlns:p15="http://schemas.microsoft.com/office/powerpoint/2012/main" userId="S::klmankt@sandia.gov::1fbf8333-4413-42bb-ba26-5c382a60a2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D"/>
    <a:srgbClr val="E2EAFE"/>
    <a:srgbClr val="C4D2FF"/>
    <a:srgbClr val="BEC7F6"/>
    <a:srgbClr val="1C2FFF"/>
    <a:srgbClr val="39857E"/>
    <a:srgbClr val="73A2A2"/>
    <a:srgbClr val="00AFDD"/>
    <a:srgbClr val="1A315D"/>
    <a:srgbClr val="339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8" autoAdjust="0"/>
    <p:restoredTop sz="94203" autoAdjust="0"/>
  </p:normalViewPr>
  <p:slideViewPr>
    <p:cSldViewPr snapToGrid="0" showGuides="1">
      <p:cViewPr varScale="1">
        <p:scale>
          <a:sx n="96" d="100"/>
          <a:sy n="96" d="100"/>
        </p:scale>
        <p:origin x="880" y="168"/>
      </p:cViewPr>
      <p:guideLst>
        <p:guide orient="horz" pos="2160"/>
        <p:guide pos="3264"/>
      </p:guideLst>
    </p:cSldViewPr>
  </p:slideViewPr>
  <p:notesTextViewPr>
    <p:cViewPr>
      <p:scale>
        <a:sx n="85" d="100"/>
        <a:sy n="85" d="100"/>
      </p:scale>
      <p:origin x="0" y="0"/>
    </p:cViewPr>
  </p:notesTextViewPr>
  <p:notesViewPr>
    <p:cSldViewPr snapToGrid="0" showGuides="1">
      <p:cViewPr varScale="1">
        <p:scale>
          <a:sx n="169" d="100"/>
          <a:sy n="169" d="100"/>
        </p:scale>
        <p:origin x="324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2.fntdata"/><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5.fntdata"/><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0.fntdata"/><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3.fntdata"/><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7/7/23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7/7/23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223974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53079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dirty="0"/>
          </a:p>
        </p:txBody>
      </p:sp>
    </p:spTree>
    <p:extLst>
      <p:ext uri="{BB962C8B-B14F-4D97-AF65-F5344CB8AC3E}">
        <p14:creationId xmlns:p14="http://schemas.microsoft.com/office/powerpoint/2010/main" val="2929706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19</a:t>
            </a:fld>
            <a:endParaRPr lang="en-US" dirty="0"/>
          </a:p>
        </p:txBody>
      </p:sp>
    </p:spTree>
    <p:extLst>
      <p:ext uri="{BB962C8B-B14F-4D97-AF65-F5344CB8AC3E}">
        <p14:creationId xmlns:p14="http://schemas.microsoft.com/office/powerpoint/2010/main" val="290439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22</a:t>
            </a:fld>
            <a:endParaRPr lang="en-US" dirty="0"/>
          </a:p>
        </p:txBody>
      </p:sp>
    </p:spTree>
    <p:extLst>
      <p:ext uri="{BB962C8B-B14F-4D97-AF65-F5344CB8AC3E}">
        <p14:creationId xmlns:p14="http://schemas.microsoft.com/office/powerpoint/2010/main" val="167362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26</a:t>
            </a:fld>
            <a:endParaRPr lang="en-US" dirty="0"/>
          </a:p>
        </p:txBody>
      </p:sp>
    </p:spTree>
    <p:extLst>
      <p:ext uri="{BB962C8B-B14F-4D97-AF65-F5344CB8AC3E}">
        <p14:creationId xmlns:p14="http://schemas.microsoft.com/office/powerpoint/2010/main" val="3094227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34</a:t>
            </a:fld>
            <a:endParaRPr lang="en-US" dirty="0"/>
          </a:p>
        </p:txBody>
      </p:sp>
    </p:spTree>
    <p:extLst>
      <p:ext uri="{BB962C8B-B14F-4D97-AF65-F5344CB8AC3E}">
        <p14:creationId xmlns:p14="http://schemas.microsoft.com/office/powerpoint/2010/main" val="347816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SIERRA editor does not recognize “nodelist_1”, “nodelist_2”, etc. in the case01_plate_basic file.</a:t>
            </a:r>
          </a:p>
        </p:txBody>
      </p:sp>
      <p:sp>
        <p:nvSpPr>
          <p:cNvPr id="4" name="Slide Number Placeholder 3"/>
          <p:cNvSpPr>
            <a:spLocks noGrp="1"/>
          </p:cNvSpPr>
          <p:nvPr>
            <p:ph type="sldNum" sz="quarter" idx="5"/>
          </p:nvPr>
        </p:nvSpPr>
        <p:spPr/>
        <p:txBody>
          <a:bodyPr/>
          <a:lstStyle/>
          <a:p>
            <a:fld id="{E21A7267-269F-4D26-9F96-B6358A06B982}" type="slidenum">
              <a:rPr lang="en-US" smtClean="0"/>
              <a:pPr/>
              <a:t>36</a:t>
            </a:fld>
            <a:endParaRPr lang="en-US" dirty="0"/>
          </a:p>
        </p:txBody>
      </p:sp>
    </p:spTree>
    <p:extLst>
      <p:ext uri="{BB962C8B-B14F-4D97-AF65-F5344CB8AC3E}">
        <p14:creationId xmlns:p14="http://schemas.microsoft.com/office/powerpoint/2010/main" val="119760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SIERRA editor does not recognize “nodelist_1”, “nodelist_2”, etc. in the case01_plate_basic file.</a:t>
            </a:r>
          </a:p>
        </p:txBody>
      </p:sp>
      <p:sp>
        <p:nvSpPr>
          <p:cNvPr id="4" name="Slide Number Placeholder 3"/>
          <p:cNvSpPr>
            <a:spLocks noGrp="1"/>
          </p:cNvSpPr>
          <p:nvPr>
            <p:ph type="sldNum" sz="quarter" idx="5"/>
          </p:nvPr>
        </p:nvSpPr>
        <p:spPr/>
        <p:txBody>
          <a:bodyPr/>
          <a:lstStyle/>
          <a:p>
            <a:fld id="{E21A7267-269F-4D26-9F96-B6358A06B982}" type="slidenum">
              <a:rPr lang="en-US" smtClean="0"/>
              <a:pPr/>
              <a:t>37</a:t>
            </a:fld>
            <a:endParaRPr lang="en-US" dirty="0"/>
          </a:p>
        </p:txBody>
      </p:sp>
    </p:spTree>
    <p:extLst>
      <p:ext uri="{BB962C8B-B14F-4D97-AF65-F5344CB8AC3E}">
        <p14:creationId xmlns:p14="http://schemas.microsoft.com/office/powerpoint/2010/main" val="1252563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popup asks for a server just click ok</a:t>
            </a:r>
          </a:p>
        </p:txBody>
      </p:sp>
      <p:sp>
        <p:nvSpPr>
          <p:cNvPr id="4" name="Slide Number Placeholder 3"/>
          <p:cNvSpPr>
            <a:spLocks noGrp="1"/>
          </p:cNvSpPr>
          <p:nvPr>
            <p:ph type="sldNum" sz="quarter" idx="5"/>
          </p:nvPr>
        </p:nvSpPr>
        <p:spPr/>
        <p:txBody>
          <a:bodyPr/>
          <a:lstStyle/>
          <a:p>
            <a:fld id="{E21A7267-269F-4D26-9F96-B6358A06B982}" type="slidenum">
              <a:rPr lang="en-US" smtClean="0"/>
              <a:pPr/>
              <a:t>38</a:t>
            </a:fld>
            <a:endParaRPr lang="en-US" dirty="0"/>
          </a:p>
        </p:txBody>
      </p:sp>
    </p:spTree>
    <p:extLst>
      <p:ext uri="{BB962C8B-B14F-4D97-AF65-F5344CB8AC3E}">
        <p14:creationId xmlns:p14="http://schemas.microsoft.com/office/powerpoint/2010/main" val="83600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31520" y="4620577"/>
            <a:ext cx="5852160" cy="3780473"/>
          </a:xfrm>
          <a:prstGeom prst="rect">
            <a:avLst/>
          </a:prstGeom>
        </p:spPr>
        <p:txBody>
          <a:bodyPr lIns="96647" tIns="48324" rIns="96647" bIns="48324"/>
          <a:lstStyle/>
          <a:p>
            <a:r>
              <a:rPr lang="en-US" dirty="0"/>
              <a:t>Each</a:t>
            </a:r>
            <a:r>
              <a:rPr lang="en-US" baseline="0" dirty="0"/>
              <a:t> instructor briefly introduces himself/herself.</a:t>
            </a:r>
            <a:endParaRPr lang="en-US" dirty="0"/>
          </a:p>
        </p:txBody>
      </p:sp>
      <p:sp>
        <p:nvSpPr>
          <p:cNvPr id="4" name="Slide Number Placeholder 3"/>
          <p:cNvSpPr>
            <a:spLocks noGrp="1"/>
          </p:cNvSpPr>
          <p:nvPr>
            <p:ph type="sldNum" sz="quarter" idx="10"/>
          </p:nvPr>
        </p:nvSpPr>
        <p:spPr>
          <a:xfrm>
            <a:off x="4143587" y="9119475"/>
            <a:ext cx="3169920" cy="481726"/>
          </a:xfrm>
          <a:prstGeom prst="rect">
            <a:avLst/>
          </a:prstGeom>
        </p:spPr>
        <p:txBody>
          <a:bodyPr lIns="91427" tIns="45714" rIns="91427" bIns="45714"/>
          <a:lstStyle/>
          <a:p>
            <a:fld id="{308C146B-9BF7-4A5B-8483-2E7A49F4E189}" type="slidenum">
              <a:rPr lang="en-US" smtClean="0"/>
              <a:t>2</a:t>
            </a:fld>
            <a:endParaRPr lang="en-US" dirty="0"/>
          </a:p>
        </p:txBody>
      </p:sp>
    </p:spTree>
    <p:extLst>
      <p:ext uri="{BB962C8B-B14F-4D97-AF65-F5344CB8AC3E}">
        <p14:creationId xmlns:p14="http://schemas.microsoft.com/office/powerpoint/2010/main" val="529483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39</a:t>
            </a:fld>
            <a:endParaRPr lang="en-US" dirty="0"/>
          </a:p>
        </p:txBody>
      </p:sp>
    </p:spTree>
    <p:extLst>
      <p:ext uri="{BB962C8B-B14F-4D97-AF65-F5344CB8AC3E}">
        <p14:creationId xmlns:p14="http://schemas.microsoft.com/office/powerpoint/2010/main" val="421412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46</a:t>
            </a:fld>
            <a:endParaRPr lang="en-US" dirty="0"/>
          </a:p>
        </p:txBody>
      </p:sp>
    </p:spTree>
    <p:extLst>
      <p:ext uri="{BB962C8B-B14F-4D97-AF65-F5344CB8AC3E}">
        <p14:creationId xmlns:p14="http://schemas.microsoft.com/office/powerpoint/2010/main" val="266639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53</a:t>
            </a:fld>
            <a:endParaRPr lang="en-US" dirty="0"/>
          </a:p>
        </p:txBody>
      </p:sp>
    </p:spTree>
    <p:extLst>
      <p:ext uri="{BB962C8B-B14F-4D97-AF65-F5344CB8AC3E}">
        <p14:creationId xmlns:p14="http://schemas.microsoft.com/office/powerpoint/2010/main" val="151125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with each parameter, follow along with corresponding changes in the input file to the left of the outline. Eventually, editing the input file directly will be the fastest way for you to make changes!</a:t>
            </a:r>
          </a:p>
        </p:txBody>
      </p:sp>
      <p:sp>
        <p:nvSpPr>
          <p:cNvPr id="4" name="Slide Number Placeholder 3"/>
          <p:cNvSpPr>
            <a:spLocks noGrp="1"/>
          </p:cNvSpPr>
          <p:nvPr>
            <p:ph type="sldNum" sz="quarter" idx="5"/>
          </p:nvPr>
        </p:nvSpPr>
        <p:spPr/>
        <p:txBody>
          <a:bodyPr/>
          <a:lstStyle/>
          <a:p>
            <a:fld id="{E21A7267-269F-4D26-9F96-B6358A06B982}" type="slidenum">
              <a:rPr lang="en-US" smtClean="0"/>
              <a:pPr/>
              <a:t>56</a:t>
            </a:fld>
            <a:endParaRPr lang="en-US" dirty="0"/>
          </a:p>
        </p:txBody>
      </p:sp>
    </p:spTree>
    <p:extLst>
      <p:ext uri="{BB962C8B-B14F-4D97-AF65-F5344CB8AC3E}">
        <p14:creationId xmlns:p14="http://schemas.microsoft.com/office/powerpoint/2010/main" val="3704383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63</a:t>
            </a:fld>
            <a:endParaRPr lang="en-US" dirty="0"/>
          </a:p>
        </p:txBody>
      </p:sp>
    </p:spTree>
    <p:extLst>
      <p:ext uri="{BB962C8B-B14F-4D97-AF65-F5344CB8AC3E}">
        <p14:creationId xmlns:p14="http://schemas.microsoft.com/office/powerpoint/2010/main" val="394261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of copying code snippets from Microsoft </a:t>
            </a:r>
            <a:r>
              <a:rPr lang="en-US" dirty="0" err="1"/>
              <a:t>Powerpoint</a:t>
            </a:r>
            <a:r>
              <a:rPr lang="en-US" dirty="0"/>
              <a:t> or Word – often likes to convert quotes and double dashes to NON-ASCII Characters, which Sierra syntax does NOT allow. When in doubt just type in, don’t copy-paste these characters.</a:t>
            </a:r>
          </a:p>
        </p:txBody>
      </p:sp>
      <p:sp>
        <p:nvSpPr>
          <p:cNvPr id="4" name="Slide Number Placeholder 3"/>
          <p:cNvSpPr>
            <a:spLocks noGrp="1"/>
          </p:cNvSpPr>
          <p:nvPr>
            <p:ph type="sldNum" sz="quarter" idx="5"/>
          </p:nvPr>
        </p:nvSpPr>
        <p:spPr/>
        <p:txBody>
          <a:bodyPr/>
          <a:lstStyle/>
          <a:p>
            <a:fld id="{E21A7267-269F-4D26-9F96-B6358A06B982}" type="slidenum">
              <a:rPr lang="en-US" smtClean="0"/>
              <a:pPr/>
              <a:t>66</a:t>
            </a:fld>
            <a:endParaRPr lang="en-US" dirty="0"/>
          </a:p>
        </p:txBody>
      </p:sp>
    </p:spTree>
    <p:extLst>
      <p:ext uri="{BB962C8B-B14F-4D97-AF65-F5344CB8AC3E}">
        <p14:creationId xmlns:p14="http://schemas.microsoft.com/office/powerpoint/2010/main" val="579026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create parameter is missing in SAW dev – may need to stop at step 2.</a:t>
            </a:r>
          </a:p>
          <a:p>
            <a:endParaRPr lang="en-US" dirty="0"/>
          </a:p>
          <a:p>
            <a:r>
              <a:rPr lang="en-US" dirty="0"/>
              <a:t>If this is the case, the next slide shows what you can just copy and paste into the input file instead! No worries!</a:t>
            </a:r>
          </a:p>
        </p:txBody>
      </p:sp>
      <p:sp>
        <p:nvSpPr>
          <p:cNvPr id="4" name="Slide Number Placeholder 3"/>
          <p:cNvSpPr>
            <a:spLocks noGrp="1"/>
          </p:cNvSpPr>
          <p:nvPr>
            <p:ph type="sldNum" sz="quarter" idx="5"/>
          </p:nvPr>
        </p:nvSpPr>
        <p:spPr/>
        <p:txBody>
          <a:bodyPr/>
          <a:lstStyle/>
          <a:p>
            <a:fld id="{E21A7267-269F-4D26-9F96-B6358A06B982}" type="slidenum">
              <a:rPr lang="en-US" smtClean="0"/>
              <a:pPr/>
              <a:t>68</a:t>
            </a:fld>
            <a:endParaRPr lang="en-US" dirty="0"/>
          </a:p>
        </p:txBody>
      </p:sp>
    </p:spTree>
    <p:extLst>
      <p:ext uri="{BB962C8B-B14F-4D97-AF65-F5344CB8AC3E}">
        <p14:creationId xmlns:p14="http://schemas.microsoft.com/office/powerpoint/2010/main" val="893480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a:t>
            </a:r>
            <a:r>
              <a:rPr lang="en-US" dirty="0" err="1"/>
              <a:t>timestepping</a:t>
            </a:r>
            <a:r>
              <a:rPr lang="en-US" dirty="0"/>
              <a:t> is full element-based critical time step estimate, based on an estimate of the CFL condition calculated with the effective material moduli</a:t>
            </a:r>
          </a:p>
          <a:p>
            <a:r>
              <a:rPr lang="en-US" dirty="0"/>
              <a:t>see theory manual for details on how each of the different timestep options is selected/calculated in SIERRA/SM</a:t>
            </a:r>
          </a:p>
          <a:p>
            <a:endParaRPr lang="en-US" dirty="0"/>
          </a:p>
          <a:p>
            <a:r>
              <a:rPr lang="en-US" dirty="0"/>
              <a:t>step interval for output – default is every 100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data logged is: info about the current time step (including wall-time it took to compute the step), the current internal and external energy, and the kinetic energy.</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71</a:t>
            </a:fld>
            <a:endParaRPr lang="en-US" dirty="0"/>
          </a:p>
        </p:txBody>
      </p:sp>
    </p:spTree>
    <p:extLst>
      <p:ext uri="{BB962C8B-B14F-4D97-AF65-F5344CB8AC3E}">
        <p14:creationId xmlns:p14="http://schemas.microsoft.com/office/powerpoint/2010/main" val="2908689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a:t>
            </a:r>
            <a:r>
              <a:rPr lang="en-US" dirty="0" err="1"/>
              <a:t>timestepping</a:t>
            </a:r>
            <a:r>
              <a:rPr lang="en-US" dirty="0"/>
              <a:t> is full element-based critical time step estimate, based on an estimate of the CFL condition calculated with the effective material moduli</a:t>
            </a:r>
          </a:p>
          <a:p>
            <a:r>
              <a:rPr lang="en-US" dirty="0"/>
              <a:t>see theory manual for details on how each of the different timestep options is selected/calculated in SIERRA/SM</a:t>
            </a:r>
          </a:p>
          <a:p>
            <a:endParaRPr lang="en-US" dirty="0"/>
          </a:p>
          <a:p>
            <a:r>
              <a:rPr lang="en-US" dirty="0"/>
              <a:t>step interval for output – default is every 100 steps</a:t>
            </a:r>
          </a:p>
        </p:txBody>
      </p:sp>
      <p:sp>
        <p:nvSpPr>
          <p:cNvPr id="4" name="Slide Number Placeholder 3"/>
          <p:cNvSpPr>
            <a:spLocks noGrp="1"/>
          </p:cNvSpPr>
          <p:nvPr>
            <p:ph type="sldNum" sz="quarter" idx="5"/>
          </p:nvPr>
        </p:nvSpPr>
        <p:spPr/>
        <p:txBody>
          <a:bodyPr/>
          <a:lstStyle/>
          <a:p>
            <a:fld id="{E21A7267-269F-4D26-9F96-B6358A06B982}" type="slidenum">
              <a:rPr lang="en-US" smtClean="0"/>
              <a:pPr/>
              <a:t>73</a:t>
            </a:fld>
            <a:endParaRPr lang="en-US" dirty="0"/>
          </a:p>
        </p:txBody>
      </p:sp>
    </p:spTree>
    <p:extLst>
      <p:ext uri="{BB962C8B-B14F-4D97-AF65-F5344CB8AC3E}">
        <p14:creationId xmlns:p14="http://schemas.microsoft.com/office/powerpoint/2010/main" val="1141007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76</a:t>
            </a:fld>
            <a:endParaRPr lang="en-US" dirty="0"/>
          </a:p>
        </p:txBody>
      </p:sp>
    </p:spTree>
    <p:extLst>
      <p:ext uri="{BB962C8B-B14F-4D97-AF65-F5344CB8AC3E}">
        <p14:creationId xmlns:p14="http://schemas.microsoft.com/office/powerpoint/2010/main" val="146157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this</a:t>
            </a:r>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1404112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78</a:t>
            </a:fld>
            <a:endParaRPr lang="en-US" dirty="0"/>
          </a:p>
        </p:txBody>
      </p:sp>
    </p:spTree>
    <p:extLst>
      <p:ext uri="{BB962C8B-B14F-4D97-AF65-F5344CB8AC3E}">
        <p14:creationId xmlns:p14="http://schemas.microsoft.com/office/powerpoint/2010/main" val="1998503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79</a:t>
            </a:fld>
            <a:endParaRPr lang="en-US" dirty="0"/>
          </a:p>
        </p:txBody>
      </p:sp>
    </p:spTree>
    <p:extLst>
      <p:ext uri="{BB962C8B-B14F-4D97-AF65-F5344CB8AC3E}">
        <p14:creationId xmlns:p14="http://schemas.microsoft.com/office/powerpoint/2010/main" val="309115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this</a:t>
            </a:r>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87209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to 20m introduction </a:t>
            </a:r>
            <a:r>
              <a:rPr lang="en-US" dirty="0" err="1"/>
              <a:t>powerpoint</a:t>
            </a:r>
            <a:r>
              <a:rPr lang="en-US" dirty="0"/>
              <a:t>, but if you wish to reiterate, unhide this slide</a:t>
            </a:r>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218170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Trevor says we should use</a:t>
            </a: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/projects/dart/saw-dev</a:t>
            </a:r>
            <a:endParaRPr lang="en-US" b="1" dirty="0"/>
          </a:p>
          <a:p>
            <a:endParaRPr lang="en-US" b="1" dirty="0"/>
          </a:p>
          <a:p>
            <a:r>
              <a:rPr lang="en-US" b="1" dirty="0"/>
              <a:t>(as of October 27)</a:t>
            </a:r>
          </a:p>
          <a:p>
            <a:endParaRPr lang="en-US" b="1" dirty="0"/>
          </a:p>
          <a:p>
            <a:r>
              <a:rPr lang="en-US" b="1" dirty="0"/>
              <a:t>do not use </a:t>
            </a:r>
            <a:r>
              <a:rPr lang="en-US" b="1" dirty="0" err="1"/>
              <a:t>eos</a:t>
            </a:r>
            <a:r>
              <a:rPr lang="en-US" b="1" dirty="0"/>
              <a:t> – some features will be missing</a:t>
            </a:r>
          </a:p>
          <a:p>
            <a:endParaRPr lang="en-US" b="1" dirty="0"/>
          </a:p>
          <a:p>
            <a:r>
              <a:rPr lang="en-US" b="1" dirty="0"/>
              <a:t>dev has a few missing features (e.g. </a:t>
            </a:r>
            <a:r>
              <a:rPr lang="en-US" b="1" dirty="0" err="1"/>
              <a:t>aprepro</a:t>
            </a:r>
            <a:r>
              <a:rPr lang="en-US" b="1" dirty="0"/>
              <a:t> parameters) but should be fixed by training</a:t>
            </a:r>
          </a:p>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9</a:t>
            </a:fld>
            <a:endParaRPr lang="en-US" dirty="0"/>
          </a:p>
        </p:txBody>
      </p:sp>
    </p:spTree>
    <p:extLst>
      <p:ext uri="{BB962C8B-B14F-4D97-AF65-F5344CB8AC3E}">
        <p14:creationId xmlns:p14="http://schemas.microsoft.com/office/powerpoint/2010/main" val="273359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dirty="0"/>
          </a:p>
        </p:txBody>
      </p:sp>
    </p:spTree>
    <p:extLst>
      <p:ext uri="{BB962C8B-B14F-4D97-AF65-F5344CB8AC3E}">
        <p14:creationId xmlns:p14="http://schemas.microsoft.com/office/powerpoint/2010/main" val="190184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dirty="0"/>
          </a:p>
        </p:txBody>
      </p:sp>
    </p:spTree>
    <p:extLst>
      <p:ext uri="{BB962C8B-B14F-4D97-AF65-F5344CB8AC3E}">
        <p14:creationId xmlns:p14="http://schemas.microsoft.com/office/powerpoint/2010/main" val="34133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1790708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a:t>
            </a:r>
            <a:r>
              <a:rPr lang="en-US" sz="800" b="0" i="0" kern="1200" dirty="0" err="1">
                <a:solidFill>
                  <a:schemeClr val="bg2">
                    <a:lumMod val="50000"/>
                  </a:schemeClr>
                </a:solidFill>
                <a:effectLst/>
                <a:latin typeface="Open Sans" panose="020B0606030504020204" pitchFamily="34" charset="0"/>
                <a:ea typeface="+mn-ea"/>
                <a:cs typeface="+mn-cs"/>
              </a:rPr>
              <a:t>multimission</a:t>
            </a:r>
            <a:r>
              <a:rPr lang="en-US" sz="8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genda Presentation Template">
            <a:extLst>
              <a:ext uri="{FF2B5EF4-FFF2-40B4-BE49-F238E27FC236}">
                <a16:creationId xmlns:a16="http://schemas.microsoft.com/office/drawing/2014/main" id="{0ADF8748-E7BF-E04D-80E7-2B7816D483A3}"/>
              </a:ext>
            </a:extLst>
          </p:cNvPr>
          <p:cNvSpPr txBox="1"/>
          <p:nvPr userDrawn="1"/>
        </p:nvSpPr>
        <p:spPr>
          <a:xfrm>
            <a:off x="647700" y="2256971"/>
            <a:ext cx="3936174"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defRPr sz="5600">
                <a:solidFill>
                  <a:srgbClr val="FFFFFF"/>
                </a:solidFill>
              </a:defRPr>
            </a:lvl1pPr>
          </a:lstStyle>
          <a:p>
            <a:pPr algn="l"/>
            <a:r>
              <a:rPr lang="en-US" sz="3600" dirty="0">
                <a:solidFill>
                  <a:schemeClr val="bg1"/>
                </a:solidFill>
                <a:latin typeface="+mj-lt"/>
              </a:rPr>
              <a:t>VIRTUAL HOUSEKEEPING</a:t>
            </a:r>
            <a:endParaRPr sz="3600" dirty="0">
              <a:solidFill>
                <a:schemeClr val="bg1"/>
              </a:solidFill>
              <a:latin typeface="+mj-lt"/>
            </a:endParaRPr>
          </a:p>
        </p:txBody>
      </p:sp>
      <p:sp>
        <p:nvSpPr>
          <p:cNvPr id="3" name="Text Placeholder 3">
            <a:extLst>
              <a:ext uri="{FF2B5EF4-FFF2-40B4-BE49-F238E27FC236}">
                <a16:creationId xmlns:a16="http://schemas.microsoft.com/office/drawing/2014/main" id="{3B9D7808-0929-BF43-813C-26E66CFE97C6}"/>
              </a:ext>
            </a:extLst>
          </p:cNvPr>
          <p:cNvSpPr>
            <a:spLocks noGrp="1"/>
          </p:cNvSpPr>
          <p:nvPr>
            <p:ph type="body" sz="quarter" idx="16" hasCustomPrompt="1"/>
          </p:nvPr>
        </p:nvSpPr>
        <p:spPr>
          <a:xfrm>
            <a:off x="7608127" y="2322285"/>
            <a:ext cx="3950461" cy="4064227"/>
          </a:xfrm>
        </p:spPr>
        <p:txBody>
          <a:bodyPr/>
          <a:lstStyle>
            <a:lvl1pPr algn="r">
              <a:defRPr/>
            </a:lvl1pPr>
          </a:lstStyle>
          <a:p>
            <a:pPr lvl="0"/>
            <a:r>
              <a:rPr lang="en-US" dirty="0"/>
              <a:t>Click to edit, samples include </a:t>
            </a:r>
            <a:br>
              <a:rPr lang="en-US" dirty="0"/>
            </a:br>
            <a:br>
              <a:rPr lang="en-US" dirty="0"/>
            </a:br>
            <a:r>
              <a:rPr lang="en-US" dirty="0"/>
              <a:t>Mute your microphone</a:t>
            </a:r>
          </a:p>
          <a:p>
            <a:pPr lvl="0"/>
            <a:br>
              <a:rPr lang="en-US" dirty="0"/>
            </a:br>
            <a:r>
              <a:rPr lang="en-US" dirty="0"/>
              <a:t>Type “Comment” in the discussion box, then wait to be called on by the moderator</a:t>
            </a:r>
          </a:p>
          <a:p>
            <a:pPr lvl="0">
              <a:lnSpc>
                <a:spcPct val="100000"/>
              </a:lnSpc>
              <a:spcAft>
                <a:spcPts val="1200"/>
              </a:spcAft>
              <a:defRPr/>
            </a:pPr>
            <a:br>
              <a:rPr lang="en-US" dirty="0"/>
            </a:br>
            <a:r>
              <a:rPr lang="en-US" dirty="0"/>
              <a:t>Use the comment box for ongoing dialogue</a:t>
            </a:r>
          </a:p>
        </p:txBody>
      </p:sp>
    </p:spTree>
    <p:extLst>
      <p:ext uri="{BB962C8B-B14F-4D97-AF65-F5344CB8AC3E}">
        <p14:creationId xmlns:p14="http://schemas.microsoft.com/office/powerpoint/2010/main" val="18741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genda Presentation Template">
            <a:extLst>
              <a:ext uri="{FF2B5EF4-FFF2-40B4-BE49-F238E27FC236}">
                <a16:creationId xmlns:a16="http://schemas.microsoft.com/office/drawing/2014/main" id="{9BCC16C4-4142-F344-9BAD-293B02DA1787}"/>
              </a:ext>
            </a:extLst>
          </p:cNvPr>
          <p:cNvSpPr txBox="1"/>
          <p:nvPr userDrawn="1"/>
        </p:nvSpPr>
        <p:spPr>
          <a:xfrm>
            <a:off x="664464" y="2256971"/>
            <a:ext cx="299804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5600">
                <a:solidFill>
                  <a:srgbClr val="FFFFFF"/>
                </a:solidFill>
              </a:defRPr>
            </a:lvl1pPr>
          </a:lstStyle>
          <a:p>
            <a:pPr algn="l"/>
            <a:r>
              <a:rPr lang="en-US" sz="3600" dirty="0">
                <a:solidFill>
                  <a:schemeClr val="bg1"/>
                </a:solidFill>
                <a:latin typeface="+mj-lt"/>
              </a:rPr>
              <a:t>TOPICS</a:t>
            </a:r>
            <a:endParaRPr sz="3600" dirty="0">
              <a:solidFill>
                <a:schemeClr val="bg1"/>
              </a:solidFill>
              <a:latin typeface="+mj-lt"/>
            </a:endParaRPr>
          </a:p>
        </p:txBody>
      </p:sp>
      <p:sp>
        <p:nvSpPr>
          <p:cNvPr id="8" name="Text Placeholder 7">
            <a:extLst>
              <a:ext uri="{FF2B5EF4-FFF2-40B4-BE49-F238E27FC236}">
                <a16:creationId xmlns:a16="http://schemas.microsoft.com/office/drawing/2014/main" id="{1C423F85-8442-0642-B59D-0C8873EDAFAF}"/>
              </a:ext>
            </a:extLst>
          </p:cNvPr>
          <p:cNvSpPr>
            <a:spLocks noGrp="1"/>
          </p:cNvSpPr>
          <p:nvPr>
            <p:ph type="body" sz="quarter" idx="10" hasCustomPrompt="1"/>
          </p:nvPr>
        </p:nvSpPr>
        <p:spPr>
          <a:xfrm>
            <a:off x="664464" y="3207657"/>
            <a:ext cx="3529816" cy="1611087"/>
          </a:xfrm>
        </p:spPr>
        <p:txBody>
          <a:bodyPr/>
          <a:lstStyle>
            <a:lvl1pPr marL="0" indent="0">
              <a:buFontTx/>
              <a:buNone/>
              <a:defRPr>
                <a:solidFill>
                  <a:schemeClr val="bg2"/>
                </a:solidFill>
              </a:defRPr>
            </a:lvl1pPr>
            <a:lvl2pPr marL="457200" indent="0">
              <a:buFontTx/>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Session 0: SAW</a:t>
            </a:r>
          </a:p>
        </p:txBody>
      </p:sp>
      <p:sp>
        <p:nvSpPr>
          <p:cNvPr id="7" name="Text Placeholder 4">
            <a:extLst>
              <a:ext uri="{FF2B5EF4-FFF2-40B4-BE49-F238E27FC236}">
                <a16:creationId xmlns:a16="http://schemas.microsoft.com/office/drawing/2014/main" id="{F9BEDAEE-B7BF-384E-87F6-B8E66574045F}"/>
              </a:ext>
            </a:extLst>
          </p:cNvPr>
          <p:cNvSpPr>
            <a:spLocks noGrp="1"/>
          </p:cNvSpPr>
          <p:nvPr>
            <p:ph type="body" sz="quarter" idx="16" hasCustomPrompt="1"/>
          </p:nvPr>
        </p:nvSpPr>
        <p:spPr>
          <a:xfrm>
            <a:off x="4986339" y="2322285"/>
            <a:ext cx="6572250" cy="4064227"/>
          </a:xfrm>
        </p:spPr>
        <p:txBody>
          <a:bodyPr/>
          <a:lstStyle>
            <a:lvl1pPr marL="228600" indent="-457200" algn="r">
              <a:buFontTx/>
              <a:buNone/>
              <a:defRPr/>
            </a:lvl1pPr>
            <a:lvl2pPr>
              <a:buFont typeface="+mj-lt"/>
              <a:buAutoNum type="arabicParenR"/>
              <a:defRPr/>
            </a:lvl2pPr>
            <a:lvl3pPr>
              <a:buFont typeface="+mj-lt"/>
              <a:buAutoNum type="arabicParenR"/>
              <a:defRPr/>
            </a:lvl3pPr>
            <a:lvl4pPr>
              <a:buFont typeface="+mj-lt"/>
              <a:buAutoNum type="arabicParenR"/>
              <a:defRPr/>
            </a:lvl4pPr>
            <a:lvl5pPr>
              <a:buFont typeface="+mj-lt"/>
              <a:buAutoNum type="arabicParenR"/>
              <a:defRPr/>
            </a:lvl5pPr>
          </a:lstStyle>
          <a:p>
            <a:pPr lvl="0"/>
            <a:r>
              <a:rPr lang="en-US" dirty="0"/>
              <a:t>Click to add agenda items</a:t>
            </a:r>
          </a:p>
          <a:p>
            <a:pPr lvl="0"/>
            <a:r>
              <a:rPr lang="en-US" dirty="0"/>
              <a:t>Click to add agenda items</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532099391"/>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23D2-A1A7-5F41-8CAE-01E30498954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B65EA5-DCD8-0041-B2CF-D52A408663B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4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2919047"/>
            <a:ext cx="4598377" cy="1767254"/>
          </a:xfrm>
        </p:spPr>
        <p:txBody>
          <a:bodyPr anchor="ctr">
            <a:normAutofit/>
          </a:bodyPr>
          <a:lstStyle>
            <a:lvl1pPr algn="l">
              <a:defRPr sz="3600">
                <a:solidFill>
                  <a:schemeClr val="bg1"/>
                </a:solidFill>
              </a:defRPr>
            </a:lvl1pPr>
          </a:lstStyle>
          <a:p>
            <a:r>
              <a:rPr lang="en-US" dirty="0"/>
              <a:t>CLICK TO ADD 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ONLY - CLICK TO ADD TITLE</a:t>
            </a:r>
          </a:p>
        </p:txBody>
      </p:sp>
      <p:sp>
        <p:nvSpPr>
          <p:cNvPr id="5" name="Slide Number Placeholder 5">
            <a:extLst>
              <a:ext uri="{FF2B5EF4-FFF2-40B4-BE49-F238E27FC236}">
                <a16:creationId xmlns:a16="http://schemas.microsoft.com/office/drawing/2014/main" id="{6E97028B-705D-5846-9BF6-441624A3FB9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andia Blue Section - N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169523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genda Presentation Template">
            <a:extLst>
              <a:ext uri="{FF2B5EF4-FFF2-40B4-BE49-F238E27FC236}">
                <a16:creationId xmlns:a16="http://schemas.microsoft.com/office/drawing/2014/main" id="{8BB2399A-45EB-3345-B5FC-273144584434}"/>
              </a:ext>
            </a:extLst>
          </p:cNvPr>
          <p:cNvSpPr txBox="1"/>
          <p:nvPr userDrawn="1"/>
        </p:nvSpPr>
        <p:spPr>
          <a:xfrm>
            <a:off x="647700" y="2256971"/>
            <a:ext cx="273134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defRPr sz="5600">
                <a:solidFill>
                  <a:srgbClr val="FFFFFF"/>
                </a:solidFill>
              </a:defRPr>
            </a:lvl1pPr>
          </a:lstStyle>
          <a:p>
            <a:pPr algn="l"/>
            <a:r>
              <a:rPr lang="en-US" sz="3600" dirty="0">
                <a:solidFill>
                  <a:schemeClr val="bg1"/>
                </a:solidFill>
                <a:latin typeface="+mj-lt"/>
              </a:rPr>
              <a:t>BREAK</a:t>
            </a:r>
            <a:endParaRPr sz="3600" dirty="0">
              <a:solidFill>
                <a:schemeClr val="bg1"/>
              </a:solidFill>
              <a:latin typeface="+mj-lt"/>
            </a:endParaRPr>
          </a:p>
        </p:txBody>
      </p:sp>
      <p:sp>
        <p:nvSpPr>
          <p:cNvPr id="3" name="Text Placeholder 4">
            <a:extLst>
              <a:ext uri="{FF2B5EF4-FFF2-40B4-BE49-F238E27FC236}">
                <a16:creationId xmlns:a16="http://schemas.microsoft.com/office/drawing/2014/main" id="{D0349885-AD47-884F-9992-5307192C001D}"/>
              </a:ext>
            </a:extLst>
          </p:cNvPr>
          <p:cNvSpPr>
            <a:spLocks noGrp="1"/>
          </p:cNvSpPr>
          <p:nvPr>
            <p:ph type="body" sz="quarter" idx="16" hasCustomPrompt="1"/>
          </p:nvPr>
        </p:nvSpPr>
        <p:spPr>
          <a:xfrm>
            <a:off x="4986339" y="2322285"/>
            <a:ext cx="6572250" cy="4064227"/>
          </a:xfrm>
        </p:spPr>
        <p:txBody>
          <a:bodyPr/>
          <a:lstStyle>
            <a:lvl1pPr marL="228600" indent="-457200" algn="r">
              <a:buFontTx/>
              <a:buNone/>
              <a:defRPr/>
            </a:lvl1pPr>
            <a:lvl2pPr>
              <a:buFont typeface="+mj-lt"/>
              <a:buAutoNum type="arabicParenR"/>
              <a:defRPr/>
            </a:lvl2pPr>
            <a:lvl3pPr>
              <a:buFont typeface="+mj-lt"/>
              <a:buAutoNum type="arabicParenR"/>
              <a:defRPr/>
            </a:lvl3pPr>
            <a:lvl4pPr>
              <a:buFont typeface="+mj-lt"/>
              <a:buAutoNum type="arabicParenR"/>
              <a:defRPr/>
            </a:lvl4pPr>
            <a:lvl5pPr>
              <a:buFont typeface="+mj-lt"/>
              <a:buAutoNum type="arabicParenR"/>
              <a:defRPr/>
            </a:lvl5pPr>
          </a:lstStyle>
          <a:p>
            <a:pPr lvl="0"/>
            <a:r>
              <a:rPr lang="en-US" dirty="0"/>
              <a:t>Click to enter return time</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40448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61257"/>
            <a:ext cx="10096500" cy="774779"/>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654222" y="1429233"/>
            <a:ext cx="11042478"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17C06173-326E-C842-95A0-26D69A4B9AF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b="0" i="0">
                <a:solidFill>
                  <a:srgbClr val="FFFFFF"/>
                </a:solidFill>
                <a:latin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3" r:id="rId4"/>
    <p:sldLayoutId id="2147483760" r:id="rId5"/>
    <p:sldLayoutId id="2147483761" r:id="rId6"/>
    <p:sldLayoutId id="2147483762" r:id="rId7"/>
    <p:sldLayoutId id="2147483764" r:id="rId8"/>
    <p:sldLayoutId id="2147483765" r:id="rId9"/>
    <p:sldLayoutId id="2147483766" r:id="rId10"/>
    <p:sldLayoutId id="2147483767" r:id="rId11"/>
    <p:sldLayoutId id="214748376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adagio.sandia.gov/docs/" TargetMode="External"/><Relationship Id="rId3" Type="http://schemas.openxmlformats.org/officeDocument/2006/relationships/hyperlink" Target="mailto:japlews@sandia.gov" TargetMode="External"/><Relationship Id="rId7" Type="http://schemas.openxmlformats.org/officeDocument/2006/relationships/hyperlink" Target="http://www.compsim.sandia.gov/compsim/Docs/Sierra/5.14/GeneralRelease/index.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mgrand@sandia.gov" TargetMode="External"/><Relationship Id="rId5" Type="http://schemas.openxmlformats.org/officeDocument/2006/relationships/hyperlink" Target="mailto:sgamper@sandia.gov" TargetMode="External"/><Relationship Id="rId4" Type="http://schemas.openxmlformats.org/officeDocument/2006/relationships/hyperlink" Target="mailto:trshelt@sandi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mailto:sierra-help@sandia.gov"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compsim.sandia.gov/compsim/Docs/Sierra/5.4/GeneralRelea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23EA49-B5D0-1541-8EC1-3C4BE870D2BF}"/>
              </a:ext>
            </a:extLst>
          </p:cNvPr>
          <p:cNvSpPr>
            <a:spLocks noGrp="1"/>
          </p:cNvSpPr>
          <p:nvPr>
            <p:ph type="ctrTitle"/>
          </p:nvPr>
        </p:nvSpPr>
        <p:spPr>
          <a:xfrm>
            <a:off x="990600" y="1575115"/>
            <a:ext cx="6929034" cy="1317382"/>
          </a:xfrm>
        </p:spPr>
        <p:txBody>
          <a:bodyPr/>
          <a:lstStyle/>
          <a:p>
            <a:r>
              <a:rPr lang="en-US" dirty="0"/>
              <a:t>SIERRA 100: Solid Mechanics</a:t>
            </a:r>
          </a:p>
        </p:txBody>
      </p:sp>
      <p:sp>
        <p:nvSpPr>
          <p:cNvPr id="8" name="Subtitle 7">
            <a:extLst>
              <a:ext uri="{FF2B5EF4-FFF2-40B4-BE49-F238E27FC236}">
                <a16:creationId xmlns:a16="http://schemas.microsoft.com/office/drawing/2014/main" id="{6572C9CA-5251-BE48-98C9-AEE6EB0EB890}"/>
              </a:ext>
            </a:extLst>
          </p:cNvPr>
          <p:cNvSpPr>
            <a:spLocks noGrp="1"/>
          </p:cNvSpPr>
          <p:nvPr>
            <p:ph type="subTitle" idx="1"/>
          </p:nvPr>
        </p:nvSpPr>
        <p:spPr/>
        <p:txBody>
          <a:bodyPr/>
          <a:lstStyle/>
          <a:p>
            <a:r>
              <a:rPr lang="en-US" dirty="0"/>
              <a:t>SIERRA Solid Mechanics Team</a:t>
            </a:r>
          </a:p>
        </p:txBody>
      </p:sp>
      <p:sp>
        <p:nvSpPr>
          <p:cNvPr id="9" name="Text Placeholder 8">
            <a:extLst>
              <a:ext uri="{FF2B5EF4-FFF2-40B4-BE49-F238E27FC236}">
                <a16:creationId xmlns:a16="http://schemas.microsoft.com/office/drawing/2014/main" id="{A56AD260-9467-CE4A-B0C7-B567ACAF5F67}"/>
              </a:ext>
            </a:extLst>
          </p:cNvPr>
          <p:cNvSpPr>
            <a:spLocks noGrp="1"/>
          </p:cNvSpPr>
          <p:nvPr>
            <p:ph type="body" sz="quarter" idx="10"/>
          </p:nvPr>
        </p:nvSpPr>
        <p:spPr/>
        <p:txBody>
          <a:bodyPr/>
          <a:lstStyle/>
          <a:p>
            <a:r>
              <a:rPr lang="en-US" dirty="0"/>
              <a:t>Cantilever Beam and Plate Blast Examples</a:t>
            </a:r>
          </a:p>
        </p:txBody>
      </p:sp>
      <p:sp>
        <p:nvSpPr>
          <p:cNvPr id="11" name="Text Placeholder 10">
            <a:extLst>
              <a:ext uri="{FF2B5EF4-FFF2-40B4-BE49-F238E27FC236}">
                <a16:creationId xmlns:a16="http://schemas.microsoft.com/office/drawing/2014/main" id="{FA7190E4-6146-D042-8C7F-132DA96089B5}"/>
              </a:ext>
            </a:extLst>
          </p:cNvPr>
          <p:cNvSpPr>
            <a:spLocks noGrp="1"/>
          </p:cNvSpPr>
          <p:nvPr>
            <p:ph type="body" sz="quarter" idx="22"/>
          </p:nvPr>
        </p:nvSpPr>
        <p:spPr/>
        <p:txBody>
          <a:bodyPr/>
          <a:lstStyle/>
          <a:p>
            <a:r>
              <a:rPr lang="en-US" dirty="0"/>
              <a:t>July 2023</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sp>
        <p:nvSpPr>
          <p:cNvPr id="2" name="TextBox 1">
            <a:extLst>
              <a:ext uri="{FF2B5EF4-FFF2-40B4-BE49-F238E27FC236}">
                <a16:creationId xmlns:a16="http://schemas.microsoft.com/office/drawing/2014/main" id="{4C810956-E6A4-EC4B-8435-8C0355E305D1}"/>
              </a:ext>
            </a:extLst>
          </p:cNvPr>
          <p:cNvSpPr txBox="1"/>
          <p:nvPr/>
        </p:nvSpPr>
        <p:spPr>
          <a:xfrm>
            <a:off x="4605867" y="-575733"/>
            <a:ext cx="0" cy="0"/>
          </a:xfrm>
          <a:prstGeom prst="rect">
            <a:avLst/>
          </a:prstGeom>
        </p:spPr>
        <p:txBody>
          <a:bodyPr vert="horz" wrap="none" lIns="91440" tIns="45720" rIns="91440" bIns="45720" rtlCol="0">
            <a:noAutofit/>
          </a:bodyPr>
          <a:lstStyle/>
          <a:p>
            <a:pPr algn="l"/>
            <a:endParaRPr lang="en-US" dirty="0"/>
          </a:p>
        </p:txBody>
      </p:sp>
      <p:pic>
        <p:nvPicPr>
          <p:cNvPr id="12" name="Picture 11">
            <a:extLst>
              <a:ext uri="{FF2B5EF4-FFF2-40B4-BE49-F238E27FC236}">
                <a16:creationId xmlns:a16="http://schemas.microsoft.com/office/drawing/2014/main" id="{F42E942D-404A-B94F-8381-617980C8D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201519"/>
            <a:ext cx="3048000" cy="3036956"/>
          </a:xfrm>
          <a:prstGeom prst="rect">
            <a:avLst/>
          </a:prstGeom>
        </p:spPr>
      </p:pic>
      <p:pic>
        <p:nvPicPr>
          <p:cNvPr id="3" name="Picture 2">
            <a:extLst>
              <a:ext uri="{FF2B5EF4-FFF2-40B4-BE49-F238E27FC236}">
                <a16:creationId xmlns:a16="http://schemas.microsoft.com/office/drawing/2014/main" id="{49B38DC2-9EAE-EF40-9586-2942200C90D6}"/>
              </a:ext>
            </a:extLst>
          </p:cNvPr>
          <p:cNvPicPr>
            <a:picLocks noChangeAspect="1"/>
          </p:cNvPicPr>
          <p:nvPr/>
        </p:nvPicPr>
        <p:blipFill rotWithShape="1">
          <a:blip r:embed="rId4"/>
          <a:srcRect b="13952"/>
          <a:stretch/>
        </p:blipFill>
        <p:spPr>
          <a:xfrm>
            <a:off x="2409915" y="424476"/>
            <a:ext cx="614822" cy="598781"/>
          </a:xfrm>
          <a:prstGeom prst="rect">
            <a:avLst/>
          </a:prstGeom>
        </p:spPr>
      </p:pic>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How to Add a SAW Local-Only Project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10</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11049000" cy="1076982"/>
          </a:xfrm>
        </p:spPr>
        <p:txBody>
          <a:bodyPr>
            <a:normAutofit/>
          </a:bodyPr>
          <a:lstStyle/>
          <a:p>
            <a:pPr marL="342900" indent="-342900">
              <a:buFont typeface="Arial" panose="020B0604020202020204" pitchFamily="34" charset="0"/>
              <a:buChar char="•"/>
            </a:pPr>
            <a:r>
              <a:rPr lang="en-US" b="1" dirty="0"/>
              <a:t>File </a:t>
            </a:r>
            <a:r>
              <a:rPr lang="en-US" b="1" dirty="0">
                <a:sym typeface="Wingdings" pitchFamily="2" charset="2"/>
              </a:rPr>
              <a:t>&gt; New &gt; Local-Only Project</a:t>
            </a:r>
            <a:r>
              <a:rPr lang="en-US" dirty="0">
                <a:sym typeface="Wingdings" pitchFamily="2" charset="2"/>
              </a:rPr>
              <a:t>. In </a:t>
            </a:r>
            <a:r>
              <a:rPr lang="en-US" b="1" dirty="0">
                <a:sym typeface="Wingdings" pitchFamily="2" charset="2"/>
              </a:rPr>
              <a:t>Project name </a:t>
            </a:r>
            <a:r>
              <a:rPr lang="en-US" dirty="0">
                <a:sym typeface="Wingdings" pitchFamily="2" charset="2"/>
              </a:rPr>
              <a:t>type “training.” Click </a:t>
            </a:r>
            <a:r>
              <a:rPr lang="en-US" b="1" dirty="0">
                <a:sym typeface="Wingdings" pitchFamily="2" charset="2"/>
              </a:rPr>
              <a:t>Finish.</a:t>
            </a:r>
            <a:br>
              <a:rPr lang="en-US" dirty="0">
                <a:sym typeface="Wingdings" pitchFamily="2" charset="2"/>
              </a:rPr>
            </a:br>
            <a:endParaRPr lang="en-US" dirty="0"/>
          </a:p>
        </p:txBody>
      </p:sp>
      <p:sp>
        <p:nvSpPr>
          <p:cNvPr id="8" name="Oval 7">
            <a:extLst>
              <a:ext uri="{FF2B5EF4-FFF2-40B4-BE49-F238E27FC236}">
                <a16:creationId xmlns:a16="http://schemas.microsoft.com/office/drawing/2014/main" id="{05792D45-57DC-2E49-B321-A5A469D139E1}"/>
              </a:ext>
            </a:extLst>
          </p:cNvPr>
          <p:cNvSpPr/>
          <p:nvPr/>
        </p:nvSpPr>
        <p:spPr>
          <a:xfrm>
            <a:off x="3111167" y="2486682"/>
            <a:ext cx="180673" cy="18067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C6B4591-74A1-8D4F-8E6D-D81138BAED0C}"/>
              </a:ext>
            </a:extLst>
          </p:cNvPr>
          <p:cNvCxnSpPr>
            <a:cxnSpLocks/>
            <a:stCxn id="8" idx="5"/>
          </p:cNvCxnSpPr>
          <p:nvPr/>
        </p:nvCxnSpPr>
        <p:spPr>
          <a:xfrm>
            <a:off x="3265381" y="2640896"/>
            <a:ext cx="1024384" cy="5797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29B79EE-12E6-4844-8262-DE3D7394FF04}"/>
              </a:ext>
            </a:extLst>
          </p:cNvPr>
          <p:cNvSpPr/>
          <p:nvPr/>
        </p:nvSpPr>
        <p:spPr>
          <a:xfrm>
            <a:off x="5774245" y="3244334"/>
            <a:ext cx="643509" cy="369332"/>
          </a:xfrm>
          <a:prstGeom prst="rect">
            <a:avLst/>
          </a:prstGeom>
        </p:spPr>
        <p:txBody>
          <a:bodyPr wrap="none">
            <a:spAutoFit/>
          </a:bodyPr>
          <a:lstStyle/>
          <a:p>
            <a:r>
              <a:rPr lang="en-US" dirty="0"/>
              <a:t>SAW</a:t>
            </a:r>
          </a:p>
        </p:txBody>
      </p:sp>
      <p:grpSp>
        <p:nvGrpSpPr>
          <p:cNvPr id="18" name="Group 17">
            <a:extLst>
              <a:ext uri="{FF2B5EF4-FFF2-40B4-BE49-F238E27FC236}">
                <a16:creationId xmlns:a16="http://schemas.microsoft.com/office/drawing/2014/main" id="{1BC7D565-7335-E54C-9A84-7489AD819733}"/>
              </a:ext>
            </a:extLst>
          </p:cNvPr>
          <p:cNvGrpSpPr/>
          <p:nvPr/>
        </p:nvGrpSpPr>
        <p:grpSpPr>
          <a:xfrm>
            <a:off x="7053735" y="2063073"/>
            <a:ext cx="3932215" cy="4057295"/>
            <a:chOff x="7053735" y="2063073"/>
            <a:chExt cx="3932215" cy="4057295"/>
          </a:xfrm>
        </p:grpSpPr>
        <p:pic>
          <p:nvPicPr>
            <p:cNvPr id="15" name="Picture 14">
              <a:extLst>
                <a:ext uri="{FF2B5EF4-FFF2-40B4-BE49-F238E27FC236}">
                  <a16:creationId xmlns:a16="http://schemas.microsoft.com/office/drawing/2014/main" id="{3F4F5EB8-1742-3041-B4F7-75AC84A679D6}"/>
                </a:ext>
              </a:extLst>
            </p:cNvPr>
            <p:cNvPicPr>
              <a:picLocks noChangeAspect="1"/>
            </p:cNvPicPr>
            <p:nvPr/>
          </p:nvPicPr>
          <p:blipFill>
            <a:blip r:embed="rId3"/>
            <a:stretch>
              <a:fillRect/>
            </a:stretch>
          </p:blipFill>
          <p:spPr>
            <a:xfrm>
              <a:off x="7053735" y="2063073"/>
              <a:ext cx="3932215" cy="4057295"/>
            </a:xfrm>
            <a:prstGeom prst="rect">
              <a:avLst/>
            </a:prstGeom>
          </p:spPr>
        </p:pic>
        <p:sp>
          <p:nvSpPr>
            <p:cNvPr id="9" name="Oval 8">
              <a:extLst>
                <a:ext uri="{FF2B5EF4-FFF2-40B4-BE49-F238E27FC236}">
                  <a16:creationId xmlns:a16="http://schemas.microsoft.com/office/drawing/2014/main" id="{25128112-BA25-42E6-A4AF-AE3575E10228}"/>
                </a:ext>
              </a:extLst>
            </p:cNvPr>
            <p:cNvSpPr/>
            <p:nvPr/>
          </p:nvSpPr>
          <p:spPr>
            <a:xfrm>
              <a:off x="10209305" y="5688214"/>
              <a:ext cx="712219" cy="3365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AD262DB-8F9B-3842-B64C-52EE33EC15A3}"/>
                </a:ext>
              </a:extLst>
            </p:cNvPr>
            <p:cNvSpPr/>
            <p:nvPr/>
          </p:nvSpPr>
          <p:spPr>
            <a:xfrm>
              <a:off x="7725397" y="3028387"/>
              <a:ext cx="880217" cy="27995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DBCEBC5E-59A4-7B44-8F78-E24F7A9B9B67}"/>
              </a:ext>
            </a:extLst>
          </p:cNvPr>
          <p:cNvGrpSpPr/>
          <p:nvPr/>
        </p:nvGrpSpPr>
        <p:grpSpPr>
          <a:xfrm>
            <a:off x="1044167" y="2236725"/>
            <a:ext cx="5466811" cy="1583327"/>
            <a:chOff x="1044167" y="2236725"/>
            <a:chExt cx="5466811" cy="1583327"/>
          </a:xfrm>
        </p:grpSpPr>
        <p:pic>
          <p:nvPicPr>
            <p:cNvPr id="14" name="Picture 13">
              <a:extLst>
                <a:ext uri="{FF2B5EF4-FFF2-40B4-BE49-F238E27FC236}">
                  <a16:creationId xmlns:a16="http://schemas.microsoft.com/office/drawing/2014/main" id="{62F262F2-7DC4-2E44-9557-EC5797CCF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67" y="2236725"/>
              <a:ext cx="5466811" cy="1583327"/>
            </a:xfrm>
            <a:prstGeom prst="rect">
              <a:avLst/>
            </a:prstGeom>
          </p:spPr>
        </p:pic>
        <p:sp>
          <p:nvSpPr>
            <p:cNvPr id="17" name="Oval 16">
              <a:extLst>
                <a:ext uri="{FF2B5EF4-FFF2-40B4-BE49-F238E27FC236}">
                  <a16:creationId xmlns:a16="http://schemas.microsoft.com/office/drawing/2014/main" id="{FBDDE14E-AABA-9946-B308-BB69A6F9303D}"/>
                </a:ext>
              </a:extLst>
            </p:cNvPr>
            <p:cNvSpPr/>
            <p:nvPr/>
          </p:nvSpPr>
          <p:spPr>
            <a:xfrm>
              <a:off x="3707667" y="3028388"/>
              <a:ext cx="1419809" cy="3693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2002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How to add example files to your SAW project – Drag and drop</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211580"/>
            <a:ext cx="11049000" cy="4610100"/>
          </a:xfrm>
        </p:spPr>
        <p:txBody>
          <a:bodyPr>
            <a:normAutofit/>
          </a:bodyPr>
          <a:lstStyle/>
          <a:p>
            <a:pPr marL="342900" indent="-342900">
              <a:buFont typeface="Arial" panose="020B0604020202020204" pitchFamily="34" charset="0"/>
              <a:buChar char="•"/>
            </a:pPr>
            <a:r>
              <a:rPr lang="en-US" dirty="0"/>
              <a:t>Open file browser and go to training files that you previously copied to your local directory</a:t>
            </a:r>
          </a:p>
          <a:p>
            <a:pPr marL="342900" indent="-342900">
              <a:buFont typeface="Arial" panose="020B0604020202020204" pitchFamily="34" charset="0"/>
              <a:buChar char="•"/>
            </a:pPr>
            <a:r>
              <a:rPr lang="en-US" dirty="0"/>
              <a:t>Select example folders (case00 through case15) and drag to the training folder in SAW:</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1" name="Group 10">
            <a:extLst>
              <a:ext uri="{FF2B5EF4-FFF2-40B4-BE49-F238E27FC236}">
                <a16:creationId xmlns:a16="http://schemas.microsoft.com/office/drawing/2014/main" id="{67E0BF90-5887-5448-A637-F5299851164D}"/>
              </a:ext>
            </a:extLst>
          </p:cNvPr>
          <p:cNvGrpSpPr/>
          <p:nvPr/>
        </p:nvGrpSpPr>
        <p:grpSpPr>
          <a:xfrm>
            <a:off x="1599627" y="1849189"/>
            <a:ext cx="8526371" cy="5094003"/>
            <a:chOff x="1600200" y="1883638"/>
            <a:chExt cx="8526371" cy="5094003"/>
          </a:xfrm>
        </p:grpSpPr>
        <p:pic>
          <p:nvPicPr>
            <p:cNvPr id="2" name="Picture 1">
              <a:extLst>
                <a:ext uri="{FF2B5EF4-FFF2-40B4-BE49-F238E27FC236}">
                  <a16:creationId xmlns:a16="http://schemas.microsoft.com/office/drawing/2014/main" id="{1E8C1D50-A68C-4F4B-9027-C60C3B425737}"/>
                </a:ext>
              </a:extLst>
            </p:cNvPr>
            <p:cNvPicPr>
              <a:picLocks noChangeAspect="1"/>
            </p:cNvPicPr>
            <p:nvPr/>
          </p:nvPicPr>
          <p:blipFill>
            <a:blip r:embed="rId2"/>
            <a:stretch>
              <a:fillRect/>
            </a:stretch>
          </p:blipFill>
          <p:spPr>
            <a:xfrm>
              <a:off x="1600200" y="1883638"/>
              <a:ext cx="8526371" cy="5094003"/>
            </a:xfrm>
            <a:prstGeom prst="rect">
              <a:avLst/>
            </a:prstGeom>
          </p:spPr>
        </p:pic>
        <p:grpSp>
          <p:nvGrpSpPr>
            <p:cNvPr id="9" name="Group 8">
              <a:extLst>
                <a:ext uri="{FF2B5EF4-FFF2-40B4-BE49-F238E27FC236}">
                  <a16:creationId xmlns:a16="http://schemas.microsoft.com/office/drawing/2014/main" id="{3CD61FDA-8DF3-6440-87E4-75A3473F5800}"/>
                </a:ext>
              </a:extLst>
            </p:cNvPr>
            <p:cNvGrpSpPr/>
            <p:nvPr/>
          </p:nvGrpSpPr>
          <p:grpSpPr>
            <a:xfrm>
              <a:off x="2454443" y="2193185"/>
              <a:ext cx="3533846" cy="3526971"/>
              <a:chOff x="2454443" y="2193185"/>
              <a:chExt cx="3533846" cy="3526971"/>
            </a:xfrm>
          </p:grpSpPr>
          <p:sp>
            <p:nvSpPr>
              <p:cNvPr id="13" name="Oval 12">
                <a:extLst>
                  <a:ext uri="{FF2B5EF4-FFF2-40B4-BE49-F238E27FC236}">
                    <a16:creationId xmlns:a16="http://schemas.microsoft.com/office/drawing/2014/main" id="{573663E0-F432-D14E-B2FC-E423BCA9C139}"/>
                  </a:ext>
                </a:extLst>
              </p:cNvPr>
              <p:cNvSpPr/>
              <p:nvPr/>
            </p:nvSpPr>
            <p:spPr>
              <a:xfrm>
                <a:off x="2454443" y="2193185"/>
                <a:ext cx="1698171" cy="35269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668270AF-F114-FC49-9D7B-C03C6DA1CF74}"/>
                  </a:ext>
                </a:extLst>
              </p:cNvPr>
              <p:cNvCxnSpPr>
                <a:cxnSpLocks/>
                <a:stCxn id="13" idx="6"/>
              </p:cNvCxnSpPr>
              <p:nvPr/>
            </p:nvCxnSpPr>
            <p:spPr>
              <a:xfrm flipV="1">
                <a:off x="4152614" y="3121335"/>
                <a:ext cx="1835675" cy="8353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163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Working with SIERRA in SAW</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1440485" y="1735354"/>
            <a:ext cx="4133620" cy="4610100"/>
          </a:xfrm>
        </p:spPr>
        <p:txBody>
          <a:bodyPr>
            <a:normAutofit/>
          </a:bodyPr>
          <a:lstStyle/>
          <a:p>
            <a:pPr marL="342900" indent="-342900">
              <a:buFont typeface="Arial" panose="020B0604020202020204" pitchFamily="34" charset="0"/>
              <a:buChar char="•"/>
            </a:pPr>
            <a:r>
              <a:rPr lang="en-US" dirty="0"/>
              <a:t>All the relevant training directories and files should now be available!</a:t>
            </a:r>
          </a:p>
          <a:p>
            <a:endParaRPr lang="en-US" dirty="0"/>
          </a:p>
          <a:p>
            <a:pPr marL="342900" indent="-342900">
              <a:buFont typeface="Arial" panose="020B0604020202020204" pitchFamily="34" charset="0"/>
              <a:buChar char="•"/>
            </a:pPr>
            <a:r>
              <a:rPr lang="en-US" dirty="0"/>
              <a:t>Left-click the Model Builder 2 button (blue box in a box in top right):</a:t>
            </a:r>
          </a:p>
          <a:p>
            <a:endParaRPr lang="en-US" dirty="0"/>
          </a:p>
          <a:p>
            <a:pPr marL="342900" indent="-342900">
              <a:buFont typeface="Arial" panose="020B0604020202020204" pitchFamily="34" charset="0"/>
              <a:buChar char="•"/>
            </a:pPr>
            <a:r>
              <a:rPr lang="en-US" dirty="0"/>
              <a:t>In the Project Explorer tab on the left, expand the folder </a:t>
            </a:r>
            <a:r>
              <a:rPr lang="en-US" b="1" dirty="0"/>
              <a:t>training &gt; case01_plate_basic &gt; </a:t>
            </a:r>
            <a:r>
              <a:rPr lang="en-US" b="1" dirty="0" err="1"/>
              <a:t>plate_basic.i</a:t>
            </a:r>
            <a:r>
              <a:rPr lang="en-US" b="1" dirty="0"/>
              <a:t> </a:t>
            </a:r>
          </a:p>
          <a:p>
            <a:endParaRPr lang="en-US" b="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25" name="Group 24">
            <a:extLst>
              <a:ext uri="{FF2B5EF4-FFF2-40B4-BE49-F238E27FC236}">
                <a16:creationId xmlns:a16="http://schemas.microsoft.com/office/drawing/2014/main" id="{110F23F3-2813-4749-9C2F-8FF18787CD8E}"/>
              </a:ext>
            </a:extLst>
          </p:cNvPr>
          <p:cNvGrpSpPr/>
          <p:nvPr/>
        </p:nvGrpSpPr>
        <p:grpSpPr>
          <a:xfrm>
            <a:off x="5574105" y="889669"/>
            <a:ext cx="2666130" cy="2539332"/>
            <a:chOff x="5527169" y="889669"/>
            <a:chExt cx="2713066" cy="2724343"/>
          </a:xfrm>
        </p:grpSpPr>
        <p:pic>
          <p:nvPicPr>
            <p:cNvPr id="12" name="Picture 11">
              <a:extLst>
                <a:ext uri="{FF2B5EF4-FFF2-40B4-BE49-F238E27FC236}">
                  <a16:creationId xmlns:a16="http://schemas.microsoft.com/office/drawing/2014/main" id="{DC430B93-C27E-2D4D-865A-B8E2F96B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335" y="889669"/>
              <a:ext cx="2501900" cy="1981200"/>
            </a:xfrm>
            <a:prstGeom prst="rect">
              <a:avLst/>
            </a:prstGeom>
          </p:spPr>
        </p:pic>
        <p:cxnSp>
          <p:nvCxnSpPr>
            <p:cNvPr id="13" name="Straight Arrow Connector 12">
              <a:extLst>
                <a:ext uri="{FF2B5EF4-FFF2-40B4-BE49-F238E27FC236}">
                  <a16:creationId xmlns:a16="http://schemas.microsoft.com/office/drawing/2014/main" id="{A4204977-C066-5F4C-AE82-07F480AF3CBD}"/>
                </a:ext>
              </a:extLst>
            </p:cNvPr>
            <p:cNvCxnSpPr>
              <a:cxnSpLocks/>
            </p:cNvCxnSpPr>
            <p:nvPr/>
          </p:nvCxnSpPr>
          <p:spPr>
            <a:xfrm flipV="1">
              <a:off x="5527169" y="2019851"/>
              <a:ext cx="2290678" cy="1594161"/>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7109D211-9378-ED45-B422-0374F5A273A2}"/>
              </a:ext>
            </a:extLst>
          </p:cNvPr>
          <p:cNvPicPr>
            <a:picLocks noChangeAspect="1"/>
          </p:cNvPicPr>
          <p:nvPr/>
        </p:nvPicPr>
        <p:blipFill>
          <a:blip r:embed="rId4"/>
          <a:stretch>
            <a:fillRect/>
          </a:stretch>
        </p:blipFill>
        <p:spPr>
          <a:xfrm>
            <a:off x="8510379" y="1295120"/>
            <a:ext cx="3033921" cy="5301623"/>
          </a:xfrm>
          <a:prstGeom prst="rect">
            <a:avLst/>
          </a:prstGeom>
        </p:spPr>
      </p:pic>
      <p:sp>
        <p:nvSpPr>
          <p:cNvPr id="2" name="TextBox 1">
            <a:extLst>
              <a:ext uri="{FF2B5EF4-FFF2-40B4-BE49-F238E27FC236}">
                <a16:creationId xmlns:a16="http://schemas.microsoft.com/office/drawing/2014/main" id="{F4387260-EF0A-C08F-CC0B-F989E915236A}"/>
              </a:ext>
            </a:extLst>
          </p:cNvPr>
          <p:cNvSpPr txBox="1"/>
          <p:nvPr/>
        </p:nvSpPr>
        <p:spPr>
          <a:xfrm>
            <a:off x="2026920" y="6080760"/>
            <a:ext cx="5897880" cy="777240"/>
          </a:xfrm>
          <a:prstGeom prst="rect">
            <a:avLst/>
          </a:prstGeom>
        </p:spPr>
        <p:txBody>
          <a:bodyPr vert="horz" wrap="square" lIns="91440" tIns="45720" rIns="91440" bIns="45720" rtlCol="0">
            <a:noAutofit/>
          </a:bodyPr>
          <a:lstStyle/>
          <a:p>
            <a:pPr algn="l"/>
            <a:r>
              <a:rPr lang="en-US" dirty="0">
                <a:solidFill>
                  <a:srgbClr val="C00000"/>
                </a:solidFill>
              </a:rPr>
              <a:t>We’ll come back to this example later, but first some more fundamentals of running Sierra Solid Mechanics…</a:t>
            </a:r>
          </a:p>
        </p:txBody>
      </p:sp>
    </p:spTree>
    <p:extLst>
      <p:ext uri="{BB962C8B-B14F-4D97-AF65-F5344CB8AC3E}">
        <p14:creationId xmlns:p14="http://schemas.microsoft.com/office/powerpoint/2010/main" val="13345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0: Hello Cantilever!</a:t>
            </a:r>
          </a:p>
        </p:txBody>
      </p:sp>
    </p:spTree>
    <p:extLst>
      <p:ext uri="{BB962C8B-B14F-4D97-AF65-F5344CB8AC3E}">
        <p14:creationId xmlns:p14="http://schemas.microsoft.com/office/powerpoint/2010/main" val="176827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0: Hello Cantilever!</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Use</a:t>
            </a:r>
            <a:r>
              <a:rPr lang="en-US" dirty="0"/>
              <a:t> the terminal</a:t>
            </a:r>
          </a:p>
          <a:p>
            <a:pPr>
              <a:buFont typeface="Wingdings" pitchFamily="2" charset="2"/>
              <a:buChar char="ü"/>
            </a:pPr>
            <a:r>
              <a:rPr lang="en-US" b="1" dirty="0"/>
              <a:t>Learn </a:t>
            </a:r>
            <a:r>
              <a:rPr lang="en-US" dirty="0"/>
              <a:t>about the </a:t>
            </a:r>
            <a:r>
              <a:rPr lang="en-US" b="1" dirty="0"/>
              <a:t>input deck </a:t>
            </a:r>
            <a:endParaRPr lang="en-US" dirty="0"/>
          </a:p>
          <a:p>
            <a:pPr>
              <a:buFont typeface="Wingdings" pitchFamily="2" charset="2"/>
              <a:buChar char="ü"/>
            </a:pPr>
            <a:r>
              <a:rPr lang="en-US" b="1" dirty="0"/>
              <a:t>Run</a:t>
            </a:r>
            <a:r>
              <a:rPr lang="en-US" dirty="0"/>
              <a:t> an analysis</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261478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The terminal</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15</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700"/>
            <a:ext cx="11109158" cy="1509963"/>
          </a:xfrm>
        </p:spPr>
        <p:txBody>
          <a:bodyPr>
            <a:normAutofit/>
          </a:bodyPr>
          <a:lstStyle/>
          <a:p>
            <a:pPr marL="342900" indent="-342900">
              <a:buFont typeface="Arial" panose="020B0604020202020204" pitchFamily="34" charset="0"/>
              <a:buChar char="•"/>
            </a:pPr>
            <a:r>
              <a:rPr lang="en-US" dirty="0"/>
              <a:t>SIERRA/SM is a program built, and generally executed, within a UNIX environment</a:t>
            </a:r>
          </a:p>
          <a:p>
            <a:pPr marL="726948" lvl="1" indent="-342900">
              <a:buFont typeface="Arial" panose="020B0604020202020204" pitchFamily="34" charset="0"/>
              <a:buChar char="•"/>
            </a:pPr>
            <a:r>
              <a:rPr lang="en-US" dirty="0"/>
              <a:t>Program name: </a:t>
            </a:r>
            <a:r>
              <a:rPr lang="en-US" b="1" dirty="0"/>
              <a:t>adagio</a:t>
            </a:r>
            <a:r>
              <a:rPr lang="en-US" dirty="0"/>
              <a:t> </a:t>
            </a:r>
          </a:p>
          <a:p>
            <a:pPr marL="726948" lvl="1" indent="-342900">
              <a:buFont typeface="Arial" panose="020B0604020202020204" pitchFamily="34" charset="0"/>
              <a:buChar char="•"/>
            </a:pPr>
            <a:r>
              <a:rPr lang="en-US" dirty="0"/>
              <a:t>Analyses can be launched by typing a UNIX command to run the program</a:t>
            </a:r>
          </a:p>
          <a:p>
            <a:pPr marL="342900" indent="-342900">
              <a:buFont typeface="Arial" panose="020B0604020202020204" pitchFamily="34" charset="0"/>
              <a:buChar char="•"/>
            </a:pPr>
            <a:r>
              <a:rPr lang="en-US" dirty="0"/>
              <a:t>SAW provides access to a terminal window:</a:t>
            </a:r>
          </a:p>
        </p:txBody>
      </p:sp>
      <p:sp>
        <p:nvSpPr>
          <p:cNvPr id="9" name="TextBox 8">
            <a:extLst>
              <a:ext uri="{FF2B5EF4-FFF2-40B4-BE49-F238E27FC236}">
                <a16:creationId xmlns:a16="http://schemas.microsoft.com/office/drawing/2014/main" id="{5EBBA5A1-9E62-412A-809C-997BC4ABF099}"/>
              </a:ext>
            </a:extLst>
          </p:cNvPr>
          <p:cNvSpPr txBox="1"/>
          <p:nvPr/>
        </p:nvSpPr>
        <p:spPr>
          <a:xfrm>
            <a:off x="777240" y="3232367"/>
            <a:ext cx="3424990" cy="1191126"/>
          </a:xfrm>
          <a:prstGeom prst="rect">
            <a:avLst/>
          </a:prstGeom>
        </p:spPr>
        <p:txBody>
          <a:bodyPr vert="horz" wrap="square" lIns="91440" tIns="45720" rIns="91440" bIns="45720" rtlCol="0">
            <a:noAutofit/>
          </a:bodyPr>
          <a:lstStyle/>
          <a:p>
            <a:pPr algn="l"/>
            <a:r>
              <a:rPr lang="en-US" dirty="0"/>
              <a:t>Right click on “training” project</a:t>
            </a:r>
          </a:p>
          <a:p>
            <a:pPr algn="l"/>
            <a:r>
              <a:rPr lang="en-US" dirty="0"/>
              <a:t> -&gt; Show In</a:t>
            </a:r>
          </a:p>
          <a:p>
            <a:pPr algn="l"/>
            <a:r>
              <a:rPr lang="en-US" dirty="0"/>
              <a:t>   -&gt; Terminal</a:t>
            </a:r>
          </a:p>
        </p:txBody>
      </p:sp>
      <p:sp>
        <p:nvSpPr>
          <p:cNvPr id="17" name="TextBox 16">
            <a:extLst>
              <a:ext uri="{FF2B5EF4-FFF2-40B4-BE49-F238E27FC236}">
                <a16:creationId xmlns:a16="http://schemas.microsoft.com/office/drawing/2014/main" id="{4B829F7A-AB1E-40C0-B19D-23CBD98B3A20}"/>
              </a:ext>
            </a:extLst>
          </p:cNvPr>
          <p:cNvSpPr txBox="1"/>
          <p:nvPr/>
        </p:nvSpPr>
        <p:spPr>
          <a:xfrm>
            <a:off x="1074392" y="5160367"/>
            <a:ext cx="2471305" cy="448770"/>
          </a:xfrm>
          <a:prstGeom prst="rect">
            <a:avLst/>
          </a:prstGeom>
        </p:spPr>
        <p:txBody>
          <a:bodyPr vert="horz" wrap="square" lIns="91440" tIns="45720" rIns="91440" bIns="45720" rtlCol="0">
            <a:noAutofit/>
          </a:bodyPr>
          <a:lstStyle/>
          <a:p>
            <a:pPr algn="l"/>
            <a:r>
              <a:rPr lang="en-US" dirty="0"/>
              <a:t>This window appears:</a:t>
            </a:r>
          </a:p>
        </p:txBody>
      </p:sp>
      <p:pic>
        <p:nvPicPr>
          <p:cNvPr id="8" name="Picture 7">
            <a:extLst>
              <a:ext uri="{FF2B5EF4-FFF2-40B4-BE49-F238E27FC236}">
                <a16:creationId xmlns:a16="http://schemas.microsoft.com/office/drawing/2014/main" id="{05E18E85-2EFB-897A-9809-15B87FBFF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560" y="2912945"/>
            <a:ext cx="4678680" cy="2123874"/>
          </a:xfrm>
          <a:prstGeom prst="rect">
            <a:avLst/>
          </a:prstGeom>
          <a:ln>
            <a:solidFill>
              <a:schemeClr val="tx1"/>
            </a:solidFill>
          </a:ln>
        </p:spPr>
      </p:pic>
      <p:pic>
        <p:nvPicPr>
          <p:cNvPr id="14" name="Picture 13">
            <a:extLst>
              <a:ext uri="{FF2B5EF4-FFF2-40B4-BE49-F238E27FC236}">
                <a16:creationId xmlns:a16="http://schemas.microsoft.com/office/drawing/2014/main" id="{67E02731-3EF0-A43D-9F58-6590AE1AC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5680" y="5205468"/>
            <a:ext cx="7150100" cy="1469651"/>
          </a:xfrm>
          <a:prstGeom prst="rect">
            <a:avLst/>
          </a:prstGeom>
        </p:spPr>
      </p:pic>
    </p:spTree>
    <p:extLst>
      <p:ext uri="{BB962C8B-B14F-4D97-AF65-F5344CB8AC3E}">
        <p14:creationId xmlns:p14="http://schemas.microsoft.com/office/powerpoint/2010/main" val="34444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6009-84EA-4BE5-BAE8-948E29522135}"/>
              </a:ext>
            </a:extLst>
          </p:cNvPr>
          <p:cNvSpPr>
            <a:spLocks noGrp="1"/>
          </p:cNvSpPr>
          <p:nvPr>
            <p:ph type="title"/>
          </p:nvPr>
        </p:nvSpPr>
        <p:spPr/>
        <p:txBody>
          <a:bodyPr/>
          <a:lstStyle/>
          <a:p>
            <a:r>
              <a:rPr lang="en-US" dirty="0"/>
              <a:t>SIERRA/SM fundamentals: Terminal commands</a:t>
            </a:r>
          </a:p>
        </p:txBody>
      </p:sp>
      <p:sp>
        <p:nvSpPr>
          <p:cNvPr id="3" name="Slide Number Placeholder 2">
            <a:extLst>
              <a:ext uri="{FF2B5EF4-FFF2-40B4-BE49-F238E27FC236}">
                <a16:creationId xmlns:a16="http://schemas.microsoft.com/office/drawing/2014/main" id="{B9109464-01D4-465A-8AB2-031D22DCEB28}"/>
              </a:ext>
            </a:extLst>
          </p:cNvPr>
          <p:cNvSpPr>
            <a:spLocks noGrp="1"/>
          </p:cNvSpPr>
          <p:nvPr>
            <p:ph type="sldNum" sz="quarter" idx="10"/>
          </p:nvPr>
        </p:nvSpPr>
        <p:spPr/>
        <p:txBody>
          <a:bodyPr/>
          <a:lstStyle/>
          <a:p>
            <a:fld id="{4FAB73BC-B049-4115-A692-8D63A059BFB8}" type="slidenum">
              <a:rPr lang="en-US" smtClean="0"/>
              <a:pPr/>
              <a:t>16</a:t>
            </a:fld>
            <a:endParaRPr lang="en-US" dirty="0"/>
          </a:p>
        </p:txBody>
      </p:sp>
      <p:sp>
        <p:nvSpPr>
          <p:cNvPr id="4" name="Content Placeholder 3">
            <a:extLst>
              <a:ext uri="{FF2B5EF4-FFF2-40B4-BE49-F238E27FC236}">
                <a16:creationId xmlns:a16="http://schemas.microsoft.com/office/drawing/2014/main" id="{FA58E162-7571-4129-AAA0-B8026524759F}"/>
              </a:ext>
            </a:extLst>
          </p:cNvPr>
          <p:cNvSpPr>
            <a:spLocks noGrp="1"/>
          </p:cNvSpPr>
          <p:nvPr>
            <p:ph sz="quarter" idx="11"/>
          </p:nvPr>
        </p:nvSpPr>
        <p:spPr/>
        <p:txBody>
          <a:bodyPr/>
          <a:lstStyle/>
          <a:p>
            <a:pPr marL="342900" indent="-342900">
              <a:buFont typeface="Arial" panose="020B0604020202020204" pitchFamily="34" charset="0"/>
              <a:buChar char="•"/>
            </a:pPr>
            <a:r>
              <a:rPr lang="en-US" dirty="0"/>
              <a:t>Some basic UNIX commands (practice a few in the terminal window):</a:t>
            </a:r>
          </a:p>
          <a:p>
            <a:endParaRPr lang="en-US" dirty="0"/>
          </a:p>
        </p:txBody>
      </p:sp>
      <p:graphicFrame>
        <p:nvGraphicFramePr>
          <p:cNvPr id="7" name="Table 7">
            <a:extLst>
              <a:ext uri="{FF2B5EF4-FFF2-40B4-BE49-F238E27FC236}">
                <a16:creationId xmlns:a16="http://schemas.microsoft.com/office/drawing/2014/main" id="{B4CF33DB-F1CD-4FBE-A01D-8B6F2EA36C01}"/>
              </a:ext>
            </a:extLst>
          </p:cNvPr>
          <p:cNvGraphicFramePr>
            <a:graphicFrameLocks noGrp="1"/>
          </p:cNvGraphicFramePr>
          <p:nvPr>
            <p:extLst>
              <p:ext uri="{D42A27DB-BD31-4B8C-83A1-F6EECF244321}">
                <p14:modId xmlns:p14="http://schemas.microsoft.com/office/powerpoint/2010/main" val="4047882610"/>
              </p:ext>
            </p:extLst>
          </p:nvPr>
        </p:nvGraphicFramePr>
        <p:xfrm>
          <a:off x="2504440" y="1841863"/>
          <a:ext cx="8128000" cy="4267200"/>
        </p:xfrm>
        <a:graphic>
          <a:graphicData uri="http://schemas.openxmlformats.org/drawingml/2006/table">
            <a:tbl>
              <a:tblPr firstRow="1" bandRow="1">
                <a:tableStyleId>{5C22544A-7EE6-4342-B048-85BDC9FD1C3A}</a:tableStyleId>
              </a:tblPr>
              <a:tblGrid>
                <a:gridCol w="2283326">
                  <a:extLst>
                    <a:ext uri="{9D8B030D-6E8A-4147-A177-3AD203B41FA5}">
                      <a16:colId xmlns:a16="http://schemas.microsoft.com/office/drawing/2014/main" val="726002169"/>
                    </a:ext>
                  </a:extLst>
                </a:gridCol>
                <a:gridCol w="5844674">
                  <a:extLst>
                    <a:ext uri="{9D8B030D-6E8A-4147-A177-3AD203B41FA5}">
                      <a16:colId xmlns:a16="http://schemas.microsoft.com/office/drawing/2014/main" val="3953601036"/>
                    </a:ext>
                  </a:extLst>
                </a:gridCol>
              </a:tblGrid>
              <a:tr h="255669">
                <a:tc>
                  <a:txBody>
                    <a:bodyPr/>
                    <a:lstStyle/>
                    <a:p>
                      <a:r>
                        <a:rPr lang="en-US" sz="1400" dirty="0"/>
                        <a:t>Command</a:t>
                      </a:r>
                    </a:p>
                  </a:txBody>
                  <a:tcPr/>
                </a:tc>
                <a:tc>
                  <a:txBody>
                    <a:bodyPr/>
                    <a:lstStyle/>
                    <a:p>
                      <a:r>
                        <a:rPr lang="en-US" sz="1400" dirty="0"/>
                        <a:t>Description</a:t>
                      </a:r>
                    </a:p>
                  </a:txBody>
                  <a:tcPr/>
                </a:tc>
                <a:extLst>
                  <a:ext uri="{0D108BD9-81ED-4DB2-BD59-A6C34878D82A}">
                    <a16:rowId xmlns:a16="http://schemas.microsoft.com/office/drawing/2014/main" val="697897920"/>
                  </a:ext>
                </a:extLst>
              </a:tr>
              <a:tr h="255669">
                <a:tc>
                  <a:txBody>
                    <a:bodyPr/>
                    <a:lstStyle/>
                    <a:p>
                      <a:r>
                        <a:rPr lang="en-US" sz="1400" dirty="0" err="1"/>
                        <a:t>pwd</a:t>
                      </a:r>
                      <a:endParaRPr lang="en-US" sz="1400" dirty="0"/>
                    </a:p>
                  </a:txBody>
                  <a:tcPr/>
                </a:tc>
                <a:tc>
                  <a:txBody>
                    <a:bodyPr/>
                    <a:lstStyle/>
                    <a:p>
                      <a:r>
                        <a:rPr lang="en-US" sz="1400" dirty="0"/>
                        <a:t>Print the ‘</a:t>
                      </a:r>
                      <a:r>
                        <a:rPr lang="en-US" sz="1400" i="0" dirty="0"/>
                        <a:t>present working directory</a:t>
                      </a:r>
                      <a:r>
                        <a:rPr lang="en-US" sz="1400" dirty="0"/>
                        <a:t>’</a:t>
                      </a:r>
                    </a:p>
                  </a:txBody>
                  <a:tcPr/>
                </a:tc>
                <a:extLst>
                  <a:ext uri="{0D108BD9-81ED-4DB2-BD59-A6C34878D82A}">
                    <a16:rowId xmlns:a16="http://schemas.microsoft.com/office/drawing/2014/main" val="3016561190"/>
                  </a:ext>
                </a:extLst>
              </a:tr>
              <a:tr h="255669">
                <a:tc>
                  <a:txBody>
                    <a:bodyPr/>
                    <a:lstStyle/>
                    <a:p>
                      <a:r>
                        <a:rPr lang="en-US" sz="1400" dirty="0"/>
                        <a:t>cd &lt;</a:t>
                      </a:r>
                      <a:r>
                        <a:rPr lang="en-US" sz="1400" dirty="0" err="1"/>
                        <a:t>dir</a:t>
                      </a:r>
                      <a:r>
                        <a:rPr lang="en-US" sz="1400" dirty="0"/>
                        <a:t>&gt;</a:t>
                      </a:r>
                    </a:p>
                  </a:txBody>
                  <a:tcPr/>
                </a:tc>
                <a:tc>
                  <a:txBody>
                    <a:bodyPr/>
                    <a:lstStyle/>
                    <a:p>
                      <a:r>
                        <a:rPr lang="en-US" sz="1400" dirty="0"/>
                        <a:t>Change directory to &lt;</a:t>
                      </a:r>
                      <a:r>
                        <a:rPr lang="en-US" sz="1400" dirty="0" err="1"/>
                        <a:t>dir</a:t>
                      </a:r>
                      <a:r>
                        <a:rPr lang="en-US" sz="1400" dirty="0"/>
                        <a:t>&gt;</a:t>
                      </a:r>
                    </a:p>
                  </a:txBody>
                  <a:tcPr/>
                </a:tc>
                <a:extLst>
                  <a:ext uri="{0D108BD9-81ED-4DB2-BD59-A6C34878D82A}">
                    <a16:rowId xmlns:a16="http://schemas.microsoft.com/office/drawing/2014/main" val="3460607196"/>
                  </a:ext>
                </a:extLst>
              </a:tr>
              <a:tr h="255669">
                <a:tc>
                  <a:txBody>
                    <a:bodyPr/>
                    <a:lstStyle/>
                    <a:p>
                      <a:r>
                        <a:rPr lang="en-US" sz="1400" dirty="0" err="1"/>
                        <a:t>mkdir</a:t>
                      </a:r>
                      <a:r>
                        <a:rPr lang="en-US" sz="1400" dirty="0"/>
                        <a:t> &lt;</a:t>
                      </a:r>
                      <a:r>
                        <a:rPr lang="en-US" sz="1400" dirty="0" err="1"/>
                        <a:t>dir</a:t>
                      </a:r>
                      <a:r>
                        <a:rPr lang="en-US" sz="1400" dirty="0"/>
                        <a:t>&gt;</a:t>
                      </a:r>
                    </a:p>
                  </a:txBody>
                  <a:tcPr/>
                </a:tc>
                <a:tc>
                  <a:txBody>
                    <a:bodyPr/>
                    <a:lstStyle/>
                    <a:p>
                      <a:r>
                        <a:rPr lang="en-US" sz="1400" dirty="0"/>
                        <a:t>Make a directory named &lt;</a:t>
                      </a:r>
                      <a:r>
                        <a:rPr lang="en-US" sz="1400" dirty="0" err="1"/>
                        <a:t>dir</a:t>
                      </a:r>
                      <a:r>
                        <a:rPr lang="en-US" sz="1400" dirty="0"/>
                        <a:t>&gt;</a:t>
                      </a:r>
                    </a:p>
                  </a:txBody>
                  <a:tcPr/>
                </a:tc>
                <a:extLst>
                  <a:ext uri="{0D108BD9-81ED-4DB2-BD59-A6C34878D82A}">
                    <a16:rowId xmlns:a16="http://schemas.microsoft.com/office/drawing/2014/main" val="4038362689"/>
                  </a:ext>
                </a:extLst>
              </a:tr>
              <a:tr h="255669">
                <a:tc>
                  <a:txBody>
                    <a:bodyPr/>
                    <a:lstStyle/>
                    <a:p>
                      <a:r>
                        <a:rPr lang="en-US" sz="1400" dirty="0"/>
                        <a:t>ls</a:t>
                      </a:r>
                    </a:p>
                  </a:txBody>
                  <a:tcPr/>
                </a:tc>
                <a:tc>
                  <a:txBody>
                    <a:bodyPr/>
                    <a:lstStyle/>
                    <a:p>
                      <a:r>
                        <a:rPr lang="en-US" sz="1400" dirty="0"/>
                        <a:t>List files/directories in the current directory</a:t>
                      </a:r>
                    </a:p>
                  </a:txBody>
                  <a:tcPr/>
                </a:tc>
                <a:extLst>
                  <a:ext uri="{0D108BD9-81ED-4DB2-BD59-A6C34878D82A}">
                    <a16:rowId xmlns:a16="http://schemas.microsoft.com/office/drawing/2014/main" val="3863390196"/>
                  </a:ext>
                </a:extLst>
              </a:tr>
              <a:tr h="255669">
                <a:tc>
                  <a:txBody>
                    <a:bodyPr/>
                    <a:lstStyle/>
                    <a:p>
                      <a:r>
                        <a:rPr lang="en-US" sz="1400" dirty="0"/>
                        <a:t>ls -l</a:t>
                      </a:r>
                    </a:p>
                  </a:txBody>
                  <a:tcPr/>
                </a:tc>
                <a:tc>
                  <a:txBody>
                    <a:bodyPr/>
                    <a:lstStyle/>
                    <a:p>
                      <a:r>
                        <a:rPr lang="en-US" sz="1400" dirty="0"/>
                        <a:t>List files/directories in the current directory, in a list format</a:t>
                      </a:r>
                    </a:p>
                  </a:txBody>
                  <a:tcPr/>
                </a:tc>
                <a:extLst>
                  <a:ext uri="{0D108BD9-81ED-4DB2-BD59-A6C34878D82A}">
                    <a16:rowId xmlns:a16="http://schemas.microsoft.com/office/drawing/2014/main" val="1753099397"/>
                  </a:ext>
                </a:extLst>
              </a:tr>
              <a:tr h="255669">
                <a:tc>
                  <a:txBody>
                    <a:bodyPr/>
                    <a:lstStyle/>
                    <a:p>
                      <a:r>
                        <a:rPr lang="en-US" sz="1400" dirty="0"/>
                        <a:t>touch &lt;file&gt;</a:t>
                      </a:r>
                    </a:p>
                  </a:txBody>
                  <a:tcPr/>
                </a:tc>
                <a:tc>
                  <a:txBody>
                    <a:bodyPr/>
                    <a:lstStyle/>
                    <a:p>
                      <a:r>
                        <a:rPr lang="en-US" sz="1400" dirty="0"/>
                        <a:t>Creates an empty file named &lt;file&gt;</a:t>
                      </a:r>
                    </a:p>
                  </a:txBody>
                  <a:tcPr/>
                </a:tc>
                <a:extLst>
                  <a:ext uri="{0D108BD9-81ED-4DB2-BD59-A6C34878D82A}">
                    <a16:rowId xmlns:a16="http://schemas.microsoft.com/office/drawing/2014/main" val="2523702645"/>
                  </a:ext>
                </a:extLst>
              </a:tr>
              <a:tr h="255669">
                <a:tc>
                  <a:txBody>
                    <a:bodyPr/>
                    <a:lstStyle/>
                    <a:p>
                      <a:r>
                        <a:rPr lang="en-US" sz="1400" dirty="0"/>
                        <a:t>rm &lt;file&gt;</a:t>
                      </a:r>
                    </a:p>
                  </a:txBody>
                  <a:tcPr/>
                </a:tc>
                <a:tc>
                  <a:txBody>
                    <a:bodyPr/>
                    <a:lstStyle/>
                    <a:p>
                      <a:r>
                        <a:rPr lang="en-US" sz="1400" dirty="0"/>
                        <a:t>Delete a file</a:t>
                      </a:r>
                    </a:p>
                  </a:txBody>
                  <a:tcPr/>
                </a:tc>
                <a:extLst>
                  <a:ext uri="{0D108BD9-81ED-4DB2-BD59-A6C34878D82A}">
                    <a16:rowId xmlns:a16="http://schemas.microsoft.com/office/drawing/2014/main" val="456335"/>
                  </a:ext>
                </a:extLst>
              </a:tr>
              <a:tr h="255669">
                <a:tc>
                  <a:txBody>
                    <a:bodyPr/>
                    <a:lstStyle/>
                    <a:p>
                      <a:r>
                        <a:rPr lang="en-US" sz="1400" dirty="0"/>
                        <a:t>rm -r &lt;</a:t>
                      </a:r>
                      <a:r>
                        <a:rPr lang="en-US" sz="1400" dirty="0" err="1"/>
                        <a:t>dir</a:t>
                      </a:r>
                      <a:r>
                        <a:rPr lang="en-US" sz="1400" dirty="0"/>
                        <a:t>&gt;</a:t>
                      </a:r>
                    </a:p>
                  </a:txBody>
                  <a:tcPr/>
                </a:tc>
                <a:tc>
                  <a:txBody>
                    <a:bodyPr/>
                    <a:lstStyle/>
                    <a:p>
                      <a:r>
                        <a:rPr lang="en-US" sz="1400" dirty="0"/>
                        <a:t>Delete a directory (and all files within it)</a:t>
                      </a:r>
                    </a:p>
                  </a:txBody>
                  <a:tcPr/>
                </a:tc>
                <a:extLst>
                  <a:ext uri="{0D108BD9-81ED-4DB2-BD59-A6C34878D82A}">
                    <a16:rowId xmlns:a16="http://schemas.microsoft.com/office/drawing/2014/main" val="915770274"/>
                  </a:ext>
                </a:extLst>
              </a:tr>
              <a:tr h="255669">
                <a:tc>
                  <a:txBody>
                    <a:bodyPr/>
                    <a:lstStyle/>
                    <a:p>
                      <a:r>
                        <a:rPr lang="en-US" sz="1400" dirty="0"/>
                        <a:t>cp &lt;</a:t>
                      </a:r>
                      <a:r>
                        <a:rPr lang="en-US" sz="1400" dirty="0" err="1"/>
                        <a:t>src</a:t>
                      </a:r>
                      <a:r>
                        <a:rPr lang="en-US" sz="1400" dirty="0"/>
                        <a:t>&gt; &lt;</a:t>
                      </a:r>
                      <a:r>
                        <a:rPr lang="en-US" sz="1400" dirty="0" err="1"/>
                        <a:t>dest</a:t>
                      </a:r>
                      <a:r>
                        <a:rPr lang="en-US" sz="1400" dirty="0"/>
                        <a:t>&gt;</a:t>
                      </a:r>
                    </a:p>
                  </a:txBody>
                  <a:tcPr/>
                </a:tc>
                <a:tc>
                  <a:txBody>
                    <a:bodyPr/>
                    <a:lstStyle/>
                    <a:p>
                      <a:r>
                        <a:rPr lang="en-US" sz="1400" dirty="0"/>
                        <a:t>Copy a file from &lt;</a:t>
                      </a:r>
                      <a:r>
                        <a:rPr lang="en-US" sz="1400" dirty="0" err="1"/>
                        <a:t>src</a:t>
                      </a:r>
                      <a:r>
                        <a:rPr lang="en-US" sz="1400" dirty="0"/>
                        <a:t>&gt; to &lt;</a:t>
                      </a:r>
                      <a:r>
                        <a:rPr lang="en-US" sz="1400" dirty="0" err="1"/>
                        <a:t>dest</a:t>
                      </a:r>
                      <a:r>
                        <a:rPr lang="en-US" sz="1400" dirty="0"/>
                        <a:t>&gt;</a:t>
                      </a:r>
                    </a:p>
                  </a:txBody>
                  <a:tcPr/>
                </a:tc>
                <a:extLst>
                  <a:ext uri="{0D108BD9-81ED-4DB2-BD59-A6C34878D82A}">
                    <a16:rowId xmlns:a16="http://schemas.microsoft.com/office/drawing/2014/main" val="2735426562"/>
                  </a:ext>
                </a:extLst>
              </a:tr>
              <a:tr h="255669">
                <a:tc>
                  <a:txBody>
                    <a:bodyPr/>
                    <a:lstStyle/>
                    <a:p>
                      <a:r>
                        <a:rPr lang="en-US" sz="1400" dirty="0"/>
                        <a:t>mv &lt;</a:t>
                      </a:r>
                      <a:r>
                        <a:rPr lang="en-US" sz="1400" dirty="0" err="1"/>
                        <a:t>src</a:t>
                      </a:r>
                      <a:r>
                        <a:rPr lang="en-US" sz="1400" dirty="0"/>
                        <a:t>&gt; &lt;</a:t>
                      </a:r>
                      <a:r>
                        <a:rPr lang="en-US" sz="1400" dirty="0" err="1"/>
                        <a:t>dest</a:t>
                      </a:r>
                      <a:r>
                        <a:rPr lang="en-US" sz="1400" dirty="0"/>
                        <a:t>&gt;</a:t>
                      </a:r>
                    </a:p>
                  </a:txBody>
                  <a:tcPr/>
                </a:tc>
                <a:tc>
                  <a:txBody>
                    <a:bodyPr/>
                    <a:lstStyle/>
                    <a:p>
                      <a:r>
                        <a:rPr lang="en-US" sz="1400" dirty="0"/>
                        <a:t>Move a file from &lt;</a:t>
                      </a:r>
                      <a:r>
                        <a:rPr lang="en-US" sz="1400" dirty="0" err="1"/>
                        <a:t>src</a:t>
                      </a:r>
                      <a:r>
                        <a:rPr lang="en-US" sz="1400" dirty="0"/>
                        <a:t>&gt; to &lt;</a:t>
                      </a:r>
                      <a:r>
                        <a:rPr lang="en-US" sz="1400" dirty="0" err="1"/>
                        <a:t>dest</a:t>
                      </a:r>
                      <a:r>
                        <a:rPr lang="en-US" sz="1400" dirty="0"/>
                        <a:t>&gt;</a:t>
                      </a:r>
                    </a:p>
                  </a:txBody>
                  <a:tcPr/>
                </a:tc>
                <a:extLst>
                  <a:ext uri="{0D108BD9-81ED-4DB2-BD59-A6C34878D82A}">
                    <a16:rowId xmlns:a16="http://schemas.microsoft.com/office/drawing/2014/main" val="4207111185"/>
                  </a:ext>
                </a:extLst>
              </a:tr>
              <a:tr h="255669">
                <a:tc>
                  <a:txBody>
                    <a:bodyPr/>
                    <a:lstStyle/>
                    <a:p>
                      <a:r>
                        <a:rPr lang="en-US" sz="1400" dirty="0"/>
                        <a:t>echo &lt;str&gt;</a:t>
                      </a:r>
                    </a:p>
                  </a:txBody>
                  <a:tcPr/>
                </a:tc>
                <a:tc>
                  <a:txBody>
                    <a:bodyPr/>
                    <a:lstStyle/>
                    <a:p>
                      <a:r>
                        <a:rPr lang="en-US" sz="1400" dirty="0"/>
                        <a:t>Print &lt;str&gt; to the terminal</a:t>
                      </a:r>
                    </a:p>
                  </a:txBody>
                  <a:tcPr/>
                </a:tc>
                <a:extLst>
                  <a:ext uri="{0D108BD9-81ED-4DB2-BD59-A6C34878D82A}">
                    <a16:rowId xmlns:a16="http://schemas.microsoft.com/office/drawing/2014/main" val="3450728560"/>
                  </a:ext>
                </a:extLst>
              </a:tr>
              <a:tr h="255669">
                <a:tc>
                  <a:txBody>
                    <a:bodyPr/>
                    <a:lstStyle/>
                    <a:p>
                      <a:r>
                        <a:rPr lang="en-US" sz="1400" dirty="0"/>
                        <a:t>less &lt;file&gt;</a:t>
                      </a:r>
                    </a:p>
                  </a:txBody>
                  <a:tcPr/>
                </a:tc>
                <a:tc>
                  <a:txBody>
                    <a:bodyPr/>
                    <a:lstStyle/>
                    <a:p>
                      <a:r>
                        <a:rPr lang="en-US" sz="1400" dirty="0"/>
                        <a:t>Quickly view a file &lt;file&gt; in a lightweight viewer</a:t>
                      </a:r>
                    </a:p>
                  </a:txBody>
                  <a:tcPr/>
                </a:tc>
                <a:extLst>
                  <a:ext uri="{0D108BD9-81ED-4DB2-BD59-A6C34878D82A}">
                    <a16:rowId xmlns:a16="http://schemas.microsoft.com/office/drawing/2014/main" val="3212055403"/>
                  </a:ext>
                </a:extLst>
              </a:tr>
              <a:tr h="255669">
                <a:tc>
                  <a:txBody>
                    <a:bodyPr/>
                    <a:lstStyle/>
                    <a:p>
                      <a:r>
                        <a:rPr lang="en-US" sz="1400" dirty="0"/>
                        <a:t>vi &lt;file&gt;</a:t>
                      </a:r>
                    </a:p>
                  </a:txBody>
                  <a:tcPr/>
                </a:tc>
                <a:tc>
                  <a:txBody>
                    <a:bodyPr/>
                    <a:lstStyle/>
                    <a:p>
                      <a:r>
                        <a:rPr lang="en-US" sz="1400" dirty="0"/>
                        <a:t>Open a file &lt;file&gt; for editing in the console; create if it doesn’t exist</a:t>
                      </a:r>
                    </a:p>
                  </a:txBody>
                  <a:tcPr/>
                </a:tc>
                <a:extLst>
                  <a:ext uri="{0D108BD9-81ED-4DB2-BD59-A6C34878D82A}">
                    <a16:rowId xmlns:a16="http://schemas.microsoft.com/office/drawing/2014/main" val="2316572072"/>
                  </a:ext>
                </a:extLst>
              </a:tr>
            </a:tbl>
          </a:graphicData>
        </a:graphic>
      </p:graphicFrame>
      <p:sp>
        <p:nvSpPr>
          <p:cNvPr id="8" name="Speech Bubble: Rectangle 7">
            <a:extLst>
              <a:ext uri="{FF2B5EF4-FFF2-40B4-BE49-F238E27FC236}">
                <a16:creationId xmlns:a16="http://schemas.microsoft.com/office/drawing/2014/main" id="{C70722C4-4DE7-4BE4-8384-C16F8FF354F2}"/>
              </a:ext>
            </a:extLst>
          </p:cNvPr>
          <p:cNvSpPr/>
          <p:nvPr/>
        </p:nvSpPr>
        <p:spPr>
          <a:xfrm>
            <a:off x="365760" y="4754880"/>
            <a:ext cx="1828800" cy="859087"/>
          </a:xfrm>
          <a:prstGeom prst="wedgeRectCallout">
            <a:avLst>
              <a:gd name="adj1" fmla="val 63972"/>
              <a:gd name="adj2" fmla="val 94397"/>
            </a:avLst>
          </a:prstGeom>
        </p:spPr>
        <p:style>
          <a:lnRef idx="2">
            <a:schemeClr val="dk1"/>
          </a:lnRef>
          <a:fillRef idx="1">
            <a:schemeClr val="lt1"/>
          </a:fillRef>
          <a:effectRef idx="0">
            <a:schemeClr val="dk1"/>
          </a:effectRef>
          <a:fontRef idx="minor">
            <a:schemeClr val="dk1"/>
          </a:fontRef>
        </p:style>
        <p:txBody>
          <a:bodyPr rtlCol="0" anchor="ctr"/>
          <a:lstStyle/>
          <a:p>
            <a:r>
              <a:rPr lang="en-US" sz="1200" b="1" dirty="0"/>
              <a:t>Operating ‘vi’ effectively is a training session in itself; a useful editor, but skipped here</a:t>
            </a:r>
            <a:endParaRPr lang="en-US" sz="1200" dirty="0"/>
          </a:p>
        </p:txBody>
      </p:sp>
    </p:spTree>
    <p:extLst>
      <p:ext uri="{BB962C8B-B14F-4D97-AF65-F5344CB8AC3E}">
        <p14:creationId xmlns:p14="http://schemas.microsoft.com/office/powerpoint/2010/main" val="37522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The application/program</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700"/>
            <a:ext cx="11109158" cy="2825416"/>
          </a:xfrm>
        </p:spPr>
        <p:txBody>
          <a:bodyPr>
            <a:normAutofit lnSpcReduction="10000"/>
          </a:bodyPr>
          <a:lstStyle/>
          <a:p>
            <a:pPr marL="342900" indent="-342900">
              <a:buFont typeface="Arial" panose="020B0604020202020204" pitchFamily="34" charset="0"/>
              <a:buChar char="•"/>
            </a:pPr>
            <a:r>
              <a:rPr lang="en-US" dirty="0"/>
              <a:t>The application/program “adagio” is accessed by loading a “module”</a:t>
            </a:r>
          </a:p>
          <a:p>
            <a:pPr marL="726948" lvl="1" indent="-342900">
              <a:buFont typeface="Arial" panose="020B0604020202020204" pitchFamily="34" charset="0"/>
              <a:buChar char="•"/>
            </a:pPr>
            <a:r>
              <a:rPr lang="en-US" dirty="0"/>
              <a:t>A “module” sets up various paths, environment variables, etc. needed to run a program</a:t>
            </a:r>
          </a:p>
          <a:p>
            <a:pPr marL="726948" lvl="1" indent="-342900">
              <a:buFont typeface="Arial" panose="020B0604020202020204" pitchFamily="34" charset="0"/>
              <a:buChar char="•"/>
            </a:pPr>
            <a:r>
              <a:rPr lang="en-US" dirty="0"/>
              <a:t>Different modules are available that represent different versions of the code</a:t>
            </a:r>
          </a:p>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Open a terminal in SAW</a:t>
            </a:r>
            <a:r>
              <a:rPr lang="en-US" baseline="30000" dirty="0"/>
              <a:t>*</a:t>
            </a:r>
          </a:p>
          <a:p>
            <a:pPr marL="726948" lvl="1" indent="-342900">
              <a:buFont typeface="Arial" panose="020B0604020202020204" pitchFamily="34" charset="0"/>
              <a:buChar char="•"/>
            </a:pPr>
            <a:r>
              <a:rPr lang="en-US" dirty="0"/>
              <a:t>Load the </a:t>
            </a:r>
            <a:r>
              <a:rPr lang="en-US" dirty="0" err="1"/>
              <a:t>sierra</a:t>
            </a:r>
            <a:r>
              <a:rPr lang="en-US" dirty="0"/>
              <a:t> module</a:t>
            </a:r>
          </a:p>
          <a:p>
            <a:pPr marL="726948" lvl="1" indent="-342900">
              <a:buFont typeface="Arial" panose="020B0604020202020204" pitchFamily="34" charset="0"/>
              <a:buChar char="•"/>
            </a:pPr>
            <a:r>
              <a:rPr lang="en-US" dirty="0"/>
              <a:t>Expand the vertical size of the terminal window</a:t>
            </a:r>
          </a:p>
          <a:p>
            <a:pPr marL="726948" lvl="1" indent="-342900">
              <a:buFont typeface="Arial" panose="020B0604020202020204" pitchFamily="34" charset="0"/>
              <a:buChar char="•"/>
            </a:pPr>
            <a:r>
              <a:rPr lang="en-US" dirty="0"/>
              <a:t>Execute adagio help function</a:t>
            </a:r>
          </a:p>
          <a:p>
            <a:pPr marL="726948" lvl="1" indent="-342900">
              <a:buFont typeface="Arial" panose="020B0604020202020204" pitchFamily="34" charset="0"/>
              <a:buChar char="•"/>
            </a:pPr>
            <a:r>
              <a:rPr lang="en-US" dirty="0"/>
              <a:t>Scan through the output; find the command describing how to supply the required </a:t>
            </a:r>
            <a:r>
              <a:rPr lang="en-US" i="1" dirty="0"/>
              <a:t>input file</a:t>
            </a:r>
            <a:r>
              <a:rPr lang="en-US" dirty="0"/>
              <a:t>.</a:t>
            </a:r>
          </a:p>
        </p:txBody>
      </p:sp>
      <p:sp>
        <p:nvSpPr>
          <p:cNvPr id="8" name="Rectangle 7">
            <a:extLst>
              <a:ext uri="{FF2B5EF4-FFF2-40B4-BE49-F238E27FC236}">
                <a16:creationId xmlns:a16="http://schemas.microsoft.com/office/drawing/2014/main" id="{C915E152-5BCA-4E1E-AAA6-5CF8E965482C}"/>
              </a:ext>
            </a:extLst>
          </p:cNvPr>
          <p:cNvSpPr/>
          <p:nvPr/>
        </p:nvSpPr>
        <p:spPr>
          <a:xfrm>
            <a:off x="1147319" y="4376166"/>
            <a:ext cx="9897361" cy="914399"/>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module load </a:t>
            </a:r>
            <a:r>
              <a:rPr lang="en-US" dirty="0" err="1">
                <a:solidFill>
                  <a:schemeClr val="tx1"/>
                </a:solidFill>
                <a:latin typeface="Courier New" panose="02070309020205020404" pitchFamily="49" charset="0"/>
                <a:cs typeface="Courier New" panose="02070309020205020404" pitchFamily="49" charset="0"/>
              </a:rPr>
              <a:t>sierra</a:t>
            </a:r>
            <a:endParaRPr lang="en-US" dirty="0">
              <a:solidFill>
                <a:schemeClr val="tx1"/>
              </a:solidFill>
              <a:latin typeface="Courier New" panose="02070309020205020404" pitchFamily="49" charset="0"/>
              <a:cs typeface="Courier New" panose="02070309020205020404" pitchFamily="49" charset="0"/>
            </a:endParaRPr>
          </a:p>
          <a:p>
            <a:r>
              <a:rPr lang="en-US" dirty="0">
                <a:solidFill>
                  <a:schemeClr val="tx1"/>
                </a:solidFill>
                <a:latin typeface="Courier New" panose="02070309020205020404" pitchFamily="49" charset="0"/>
                <a:cs typeface="Courier New" panose="02070309020205020404" pitchFamily="49" charset="0"/>
              </a:rPr>
              <a:t>$ adagio -h</a:t>
            </a:r>
          </a:p>
        </p:txBody>
      </p:sp>
      <p:sp>
        <p:nvSpPr>
          <p:cNvPr id="2" name="TextBox 1">
            <a:extLst>
              <a:ext uri="{FF2B5EF4-FFF2-40B4-BE49-F238E27FC236}">
                <a16:creationId xmlns:a16="http://schemas.microsoft.com/office/drawing/2014/main" id="{0C5D500F-3CF6-1131-1D8C-CEF16E0BFE51}"/>
              </a:ext>
            </a:extLst>
          </p:cNvPr>
          <p:cNvSpPr txBox="1"/>
          <p:nvPr/>
        </p:nvSpPr>
        <p:spPr>
          <a:xfrm>
            <a:off x="1524000" y="6035040"/>
            <a:ext cx="8778240" cy="670560"/>
          </a:xfrm>
          <a:prstGeom prst="rect">
            <a:avLst/>
          </a:prstGeom>
        </p:spPr>
        <p:txBody>
          <a:bodyPr vert="horz" wrap="square" lIns="91440" tIns="45720" rIns="91440" bIns="45720" rtlCol="0">
            <a:noAutofit/>
          </a:bodyPr>
          <a:lstStyle/>
          <a:p>
            <a:pPr algn="l"/>
            <a:r>
              <a:rPr lang="en-US" sz="1600" i="1" baseline="30000" dirty="0"/>
              <a:t>*</a:t>
            </a:r>
            <a:r>
              <a:rPr lang="en-US" sz="1600" i="1" dirty="0" err="1"/>
              <a:t>sierra</a:t>
            </a:r>
            <a:r>
              <a:rPr lang="en-US" sz="1600" i="1" dirty="0"/>
              <a:t> applications (e.g. adagio) can also be run through a system terminal, like the terminal window we opened to copy files at the beginning of this training. SAW is an optional, useful interface.</a:t>
            </a:r>
          </a:p>
        </p:txBody>
      </p:sp>
    </p:spTree>
    <p:extLst>
      <p:ext uri="{BB962C8B-B14F-4D97-AF65-F5344CB8AC3E}">
        <p14:creationId xmlns:p14="http://schemas.microsoft.com/office/powerpoint/2010/main" val="107981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1600200" y="261257"/>
            <a:ext cx="10363200" cy="774779"/>
          </a:xfrm>
        </p:spPr>
        <p:txBody>
          <a:bodyPr/>
          <a:lstStyle/>
          <a:p>
            <a:r>
              <a:rPr lang="en-US" dirty="0"/>
              <a:t>SIERRA/SM fundamentals: Run an analysis (and experience an </a:t>
            </a:r>
            <a:r>
              <a:rPr lang="en-US" u="sng" dirty="0">
                <a:solidFill>
                  <a:srgbClr val="C00000"/>
                </a:solidFill>
              </a:rPr>
              <a:t>ERROR</a:t>
            </a:r>
            <a:r>
              <a:rPr lang="en-US" dirty="0"/>
              <a: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547587"/>
            <a:ext cx="489438" cy="365125"/>
          </a:xfrm>
        </p:spPr>
        <p:txBody>
          <a:bodyPr/>
          <a:lstStyle/>
          <a:p>
            <a:fld id="{F6B149FD-26F7-3645-B4E7-BA8B8CC5EEA8}" type="slidenum">
              <a:rPr lang="en-US" smtClean="0"/>
              <a:pPr/>
              <a:t>18</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699"/>
            <a:ext cx="11109158" cy="1699261"/>
          </a:xfrm>
        </p:spPr>
        <p:txBody>
          <a:bodyPr>
            <a:normAutofit/>
          </a:bodyPr>
          <a:lstStyle/>
          <a:p>
            <a:pPr marL="342900" indent="-342900">
              <a:buFont typeface="Arial" panose="020B0604020202020204" pitchFamily="34" charset="0"/>
              <a:buChar char="•"/>
            </a:pPr>
            <a:r>
              <a:rPr lang="en-US" dirty="0"/>
              <a:t>Adagio is an MPI application; MPI = Message Passing Interface</a:t>
            </a:r>
          </a:p>
          <a:p>
            <a:pPr marL="726948" lvl="1" indent="-342900">
              <a:buFont typeface="Arial" panose="020B0604020202020204" pitchFamily="34" charset="0"/>
              <a:buChar char="•"/>
            </a:pPr>
            <a:r>
              <a:rPr lang="en-US" dirty="0"/>
              <a:t>This just means it can run on multiple processors, including large compute clusters</a:t>
            </a:r>
          </a:p>
          <a:p>
            <a:pPr marL="726948" lvl="1" indent="-342900">
              <a:buFont typeface="Arial" panose="020B0604020202020204" pitchFamily="34" charset="0"/>
              <a:buChar char="•"/>
            </a:pPr>
            <a:r>
              <a:rPr lang="en-US" i="1" dirty="0"/>
              <a:t>Requesting multiple processors requires telling the program how many processors to use</a:t>
            </a:r>
          </a:p>
          <a:p>
            <a:pPr marL="726948" lvl="1" indent="-342900">
              <a:buFont typeface="Arial" panose="020B0604020202020204" pitchFamily="34" charset="0"/>
              <a:buChar char="•"/>
            </a:pPr>
            <a:r>
              <a:rPr lang="en-US" dirty="0"/>
              <a:t>The “</a:t>
            </a:r>
            <a:r>
              <a:rPr lang="en-US" dirty="0" err="1"/>
              <a:t>sierra</a:t>
            </a:r>
            <a:r>
              <a:rPr lang="en-US" dirty="0"/>
              <a:t>” script is a useful tool provided by the </a:t>
            </a:r>
            <a:r>
              <a:rPr lang="en-US" dirty="0" err="1"/>
              <a:t>sierra</a:t>
            </a:r>
            <a:r>
              <a:rPr lang="en-US" dirty="0"/>
              <a:t> module</a:t>
            </a:r>
          </a:p>
          <a:p>
            <a:pPr marL="909828" lvl="2" indent="-342900">
              <a:buFont typeface="Arial" panose="020B0604020202020204" pitchFamily="34" charset="0"/>
              <a:buChar char="•"/>
            </a:pPr>
            <a:r>
              <a:rPr lang="en-US" dirty="0"/>
              <a:t>It can be used to specify the number of processors:</a:t>
            </a:r>
          </a:p>
        </p:txBody>
      </p:sp>
      <p:sp>
        <p:nvSpPr>
          <p:cNvPr id="8" name="Rectangle 7">
            <a:extLst>
              <a:ext uri="{FF2B5EF4-FFF2-40B4-BE49-F238E27FC236}">
                <a16:creationId xmlns:a16="http://schemas.microsoft.com/office/drawing/2014/main" id="{C915E152-5BCA-4E1E-AAA6-5CF8E965482C}"/>
              </a:ext>
            </a:extLst>
          </p:cNvPr>
          <p:cNvSpPr/>
          <p:nvPr/>
        </p:nvSpPr>
        <p:spPr>
          <a:xfrm>
            <a:off x="1147319" y="5508055"/>
            <a:ext cx="9897361" cy="60318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1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hello_cantilever.i</a:t>
            </a:r>
            <a:endParaRPr lang="en-US" dirty="0">
              <a:solidFill>
                <a:schemeClr val="tx1"/>
              </a:solidFill>
              <a:latin typeface="Courier New" panose="02070309020205020404" pitchFamily="49" charset="0"/>
              <a:cs typeface="Courier New" panose="02070309020205020404" pitchFamily="49" charset="0"/>
            </a:endParaRPr>
          </a:p>
        </p:txBody>
      </p:sp>
      <p:sp>
        <p:nvSpPr>
          <p:cNvPr id="6" name="Rectangle 5">
            <a:extLst>
              <a:ext uri="{FF2B5EF4-FFF2-40B4-BE49-F238E27FC236}">
                <a16:creationId xmlns:a16="http://schemas.microsoft.com/office/drawing/2014/main" id="{C1F7E789-985A-4DA6-B441-5D9946DE1246}"/>
              </a:ext>
            </a:extLst>
          </p:cNvPr>
          <p:cNvSpPr/>
          <p:nvPr/>
        </p:nvSpPr>
        <p:spPr>
          <a:xfrm>
            <a:off x="1147319" y="3071464"/>
            <a:ext cx="9897361" cy="6266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&lt;</a:t>
            </a:r>
            <a:r>
              <a:rPr lang="en-US" dirty="0" err="1">
                <a:solidFill>
                  <a:schemeClr val="tx1"/>
                </a:solidFill>
                <a:latin typeface="Courier New" panose="02070309020205020404" pitchFamily="49" charset="0"/>
                <a:cs typeface="Courier New" panose="02070309020205020404" pitchFamily="49" charset="0"/>
              </a:rPr>
              <a:t>num_procs</a:t>
            </a:r>
            <a:r>
              <a:rPr lang="en-US" dirty="0">
                <a:solidFill>
                  <a:schemeClr val="tx1"/>
                </a:solidFill>
                <a:latin typeface="Courier New" panose="02070309020205020404" pitchFamily="49" charset="0"/>
                <a:cs typeface="Courier New" panose="02070309020205020404" pitchFamily="49" charset="0"/>
              </a:rPr>
              <a:t>&gt;]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&lt;</a:t>
            </a:r>
            <a:r>
              <a:rPr lang="en-US" dirty="0" err="1">
                <a:solidFill>
                  <a:schemeClr val="tx1"/>
                </a:solidFill>
                <a:latin typeface="Courier New" panose="02070309020205020404" pitchFamily="49" charset="0"/>
                <a:cs typeface="Courier New" panose="02070309020205020404" pitchFamily="49" charset="0"/>
              </a:rPr>
              <a:t>input_file</a:t>
            </a:r>
            <a:r>
              <a:rPr lang="en-US" dirty="0">
                <a:solidFill>
                  <a:schemeClr val="tx1"/>
                </a:solidFill>
                <a:latin typeface="Courier New" panose="02070309020205020404" pitchFamily="49" charset="0"/>
                <a:cs typeface="Courier New" panose="02070309020205020404" pitchFamily="49" charset="0"/>
              </a:rPr>
              <a:t>&gt;</a:t>
            </a:r>
          </a:p>
        </p:txBody>
      </p:sp>
      <p:sp>
        <p:nvSpPr>
          <p:cNvPr id="10" name="Content Placeholder 4">
            <a:extLst>
              <a:ext uri="{FF2B5EF4-FFF2-40B4-BE49-F238E27FC236}">
                <a16:creationId xmlns:a16="http://schemas.microsoft.com/office/drawing/2014/main" id="{EF1A1434-94FA-4633-9C7B-E444508F8E97}"/>
              </a:ext>
            </a:extLst>
          </p:cNvPr>
          <p:cNvSpPr txBox="1">
            <a:spLocks/>
          </p:cNvSpPr>
          <p:nvPr/>
        </p:nvSpPr>
        <p:spPr>
          <a:xfrm>
            <a:off x="667753" y="3929917"/>
            <a:ext cx="11109158" cy="1582151"/>
          </a:xfrm>
          <a:prstGeom prst="rect">
            <a:avLst/>
          </a:prstGeom>
        </p:spPr>
        <p:txBody>
          <a:bodyPr vert="horz" lIns="0" tIns="45720" rIns="0" bIns="4572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Open a console with the </a:t>
            </a:r>
            <a:r>
              <a:rPr lang="en-US" dirty="0" err="1"/>
              <a:t>sierra</a:t>
            </a:r>
            <a:r>
              <a:rPr lang="en-US" dirty="0"/>
              <a:t> module loaded</a:t>
            </a:r>
          </a:p>
          <a:p>
            <a:pPr marL="726948" lvl="1" indent="-342900">
              <a:buFont typeface="Arial" panose="020B0604020202020204" pitchFamily="34" charset="0"/>
              <a:buChar char="•"/>
            </a:pPr>
            <a:r>
              <a:rPr lang="en-US" dirty="0"/>
              <a:t>Change directory to </a:t>
            </a:r>
            <a:r>
              <a:rPr lang="en-US" dirty="0">
                <a:latin typeface="Courier New" panose="02070309020205020404" pitchFamily="49" charset="0"/>
              </a:rPr>
              <a:t>case00_hello_cantilever 	</a:t>
            </a:r>
            <a:r>
              <a:rPr lang="en-US" dirty="0"/>
              <a:t>(</a:t>
            </a:r>
            <a:r>
              <a:rPr lang="en-US" dirty="0">
                <a:latin typeface="Courier New" panose="02070309020205020404" pitchFamily="49" charset="0"/>
                <a:cs typeface="Courier New" panose="02070309020205020404" pitchFamily="49" charset="0"/>
              </a:rPr>
              <a:t>cd &lt;</a:t>
            </a:r>
            <a:r>
              <a:rPr lang="en-US" dirty="0" err="1">
                <a:latin typeface="Courier New" panose="02070309020205020404" pitchFamily="49" charset="0"/>
                <a:cs typeface="Courier New" panose="02070309020205020404" pitchFamily="49" charset="0"/>
              </a:rPr>
              <a:t>dir</a:t>
            </a:r>
            <a:r>
              <a:rPr lang="en-US" dirty="0">
                <a:latin typeface="Courier New" panose="02070309020205020404" pitchFamily="49" charset="0"/>
                <a:cs typeface="Courier New" panose="02070309020205020404" pitchFamily="49" charset="0"/>
              </a:rPr>
              <a:t>&gt;)</a:t>
            </a:r>
          </a:p>
          <a:p>
            <a:pPr marL="726948" lvl="1" indent="-342900">
              <a:buFont typeface="Arial" panose="020B0604020202020204" pitchFamily="34" charset="0"/>
              <a:buChar char="•"/>
            </a:pPr>
            <a:r>
              <a:rPr lang="en-US" dirty="0"/>
              <a:t>List the files to find the input file			(</a:t>
            </a:r>
            <a:r>
              <a:rPr lang="en-US" dirty="0">
                <a:latin typeface="Courier New" panose="02070309020205020404" pitchFamily="49" charset="0"/>
                <a:cs typeface="Courier New" panose="02070309020205020404" pitchFamily="49" charset="0"/>
              </a:rPr>
              <a:t>ls –l *.</a:t>
            </a:r>
            <a:r>
              <a:rPr lang="en-US" dirty="0" err="1">
                <a:latin typeface="Courier New" panose="02070309020205020404" pitchFamily="49" charset="0"/>
                <a:cs typeface="Courier New" panose="02070309020205020404" pitchFamily="49" charset="0"/>
              </a:rPr>
              <a:t>i</a:t>
            </a:r>
            <a:r>
              <a:rPr lang="en-US" dirty="0"/>
              <a:t>)</a:t>
            </a:r>
          </a:p>
          <a:p>
            <a:pPr marL="726948" lvl="1" indent="-342900">
              <a:buFont typeface="Arial" panose="020B0604020202020204" pitchFamily="34" charset="0"/>
              <a:buChar char="•"/>
            </a:pPr>
            <a:r>
              <a:rPr lang="en-US" dirty="0"/>
              <a:t>Run the </a:t>
            </a:r>
            <a:r>
              <a:rPr lang="en-US" dirty="0" err="1"/>
              <a:t>sierra</a:t>
            </a:r>
            <a:r>
              <a:rPr lang="en-US" dirty="0"/>
              <a:t> script on the adagio application with the input file as an argument</a:t>
            </a:r>
          </a:p>
        </p:txBody>
      </p:sp>
    </p:spTree>
    <p:extLst>
      <p:ext uri="{BB962C8B-B14F-4D97-AF65-F5344CB8AC3E}">
        <p14:creationId xmlns:p14="http://schemas.microsoft.com/office/powerpoint/2010/main" val="1003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6C902AA-0FDF-4E82-8D29-2F60EA9C2B4F}"/>
              </a:ext>
            </a:extLst>
          </p:cNvPr>
          <p:cNvPicPr>
            <a:picLocks noChangeAspect="1"/>
          </p:cNvPicPr>
          <p:nvPr/>
        </p:nvPicPr>
        <p:blipFill>
          <a:blip r:embed="rId3"/>
          <a:stretch>
            <a:fillRect/>
          </a:stretch>
        </p:blipFill>
        <p:spPr>
          <a:xfrm>
            <a:off x="480649" y="1499618"/>
            <a:ext cx="11230702" cy="3894398"/>
          </a:xfrm>
          <a:prstGeom prst="rect">
            <a:avLst/>
          </a:prstGeom>
        </p:spPr>
      </p:pic>
      <p:sp>
        <p:nvSpPr>
          <p:cNvPr id="2" name="Title 1">
            <a:extLst>
              <a:ext uri="{FF2B5EF4-FFF2-40B4-BE49-F238E27FC236}">
                <a16:creationId xmlns:a16="http://schemas.microsoft.com/office/drawing/2014/main" id="{22BDBB87-FAFE-4F84-83F6-E4B059131679}"/>
              </a:ext>
            </a:extLst>
          </p:cNvPr>
          <p:cNvSpPr>
            <a:spLocks noGrp="1"/>
          </p:cNvSpPr>
          <p:nvPr>
            <p:ph type="title"/>
          </p:nvPr>
        </p:nvSpPr>
        <p:spPr>
          <a:xfrm>
            <a:off x="1249680" y="261257"/>
            <a:ext cx="10789920" cy="774779"/>
          </a:xfrm>
        </p:spPr>
        <p:txBody>
          <a:bodyPr/>
          <a:lstStyle/>
          <a:p>
            <a:r>
              <a:rPr lang="en-US" dirty="0"/>
              <a:t>SIERRA/SM fundamentals: Standard output (</a:t>
            </a:r>
            <a:r>
              <a:rPr lang="en-US" dirty="0" err="1"/>
              <a:t>stdout</a:t>
            </a:r>
            <a:r>
              <a:rPr lang="en-US" dirty="0"/>
              <a:t>) and detecting errors</a:t>
            </a:r>
          </a:p>
        </p:txBody>
      </p:sp>
      <p:sp>
        <p:nvSpPr>
          <p:cNvPr id="3" name="Slide Number Placeholder 2">
            <a:extLst>
              <a:ext uri="{FF2B5EF4-FFF2-40B4-BE49-F238E27FC236}">
                <a16:creationId xmlns:a16="http://schemas.microsoft.com/office/drawing/2014/main" id="{73D3E8BE-84E2-422D-AF3A-51AFAA48E8E0}"/>
              </a:ext>
            </a:extLst>
          </p:cNvPr>
          <p:cNvSpPr>
            <a:spLocks noGrp="1"/>
          </p:cNvSpPr>
          <p:nvPr>
            <p:ph type="sldNum" sz="quarter" idx="10"/>
          </p:nvPr>
        </p:nvSpPr>
        <p:spPr/>
        <p:txBody>
          <a:bodyPr/>
          <a:lstStyle/>
          <a:p>
            <a:fld id="{4FAB73BC-B049-4115-A692-8D63A059BFB8}" type="slidenum">
              <a:rPr lang="en-US" smtClean="0"/>
              <a:pPr/>
              <a:t>19</a:t>
            </a:fld>
            <a:endParaRPr lang="en-US" dirty="0"/>
          </a:p>
        </p:txBody>
      </p:sp>
      <p:sp>
        <p:nvSpPr>
          <p:cNvPr id="7" name="Rectangle 6">
            <a:extLst>
              <a:ext uri="{FF2B5EF4-FFF2-40B4-BE49-F238E27FC236}">
                <a16:creationId xmlns:a16="http://schemas.microsoft.com/office/drawing/2014/main" id="{1806CF41-EA60-4441-B113-B39405512A9D}"/>
              </a:ext>
            </a:extLst>
          </p:cNvPr>
          <p:cNvSpPr/>
          <p:nvPr/>
        </p:nvSpPr>
        <p:spPr>
          <a:xfrm>
            <a:off x="3889207" y="1499619"/>
            <a:ext cx="2912645" cy="17678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97FA17C-8965-4101-95CC-4222374E895B}"/>
              </a:ext>
            </a:extLst>
          </p:cNvPr>
          <p:cNvCxnSpPr>
            <a:cxnSpLocks/>
          </p:cNvCxnSpPr>
          <p:nvPr/>
        </p:nvCxnSpPr>
        <p:spPr>
          <a:xfrm flipH="1">
            <a:off x="6801852" y="1195278"/>
            <a:ext cx="633663" cy="26870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1D152E-9411-454D-B640-87D9F00ECCDA}"/>
              </a:ext>
            </a:extLst>
          </p:cNvPr>
          <p:cNvSpPr txBox="1"/>
          <p:nvPr/>
        </p:nvSpPr>
        <p:spPr>
          <a:xfrm>
            <a:off x="7435515" y="1016149"/>
            <a:ext cx="2606842" cy="358258"/>
          </a:xfrm>
          <a:prstGeom prst="rect">
            <a:avLst/>
          </a:prstGeom>
        </p:spPr>
        <p:txBody>
          <a:bodyPr vert="horz" wrap="square" lIns="91440" tIns="45720" rIns="91440" bIns="45720" rtlCol="0">
            <a:noAutofit/>
          </a:bodyPr>
          <a:lstStyle/>
          <a:p>
            <a:pPr algn="l"/>
            <a:r>
              <a:rPr lang="en-US" b="1" dirty="0">
                <a:solidFill>
                  <a:srgbClr val="00B050"/>
                </a:solidFill>
              </a:rPr>
              <a:t>Execute command</a:t>
            </a:r>
          </a:p>
        </p:txBody>
      </p:sp>
      <p:sp>
        <p:nvSpPr>
          <p:cNvPr id="14" name="TextBox 13">
            <a:extLst>
              <a:ext uri="{FF2B5EF4-FFF2-40B4-BE49-F238E27FC236}">
                <a16:creationId xmlns:a16="http://schemas.microsoft.com/office/drawing/2014/main" id="{84BD6095-EF15-428E-84D2-0260F8496F8E}"/>
              </a:ext>
            </a:extLst>
          </p:cNvPr>
          <p:cNvSpPr txBox="1"/>
          <p:nvPr/>
        </p:nvSpPr>
        <p:spPr>
          <a:xfrm>
            <a:off x="1272941" y="5684520"/>
            <a:ext cx="9873916" cy="500743"/>
          </a:xfrm>
          <a:prstGeom prst="rect">
            <a:avLst/>
          </a:prstGeom>
        </p:spPr>
        <p:txBody>
          <a:bodyPr vert="horz" wrap="square" lIns="91440" tIns="45720" rIns="91440" bIns="45720" rtlCol="0">
            <a:noAutofit/>
          </a:bodyPr>
          <a:lstStyle/>
          <a:p>
            <a:pPr algn="l"/>
            <a:r>
              <a:rPr lang="en-US" dirty="0"/>
              <a:t>Standard output is the text written to your terminal/screen after you execute a program </a:t>
            </a:r>
          </a:p>
        </p:txBody>
      </p:sp>
      <p:sp>
        <p:nvSpPr>
          <p:cNvPr id="15" name="Rectangle 14">
            <a:extLst>
              <a:ext uri="{FF2B5EF4-FFF2-40B4-BE49-F238E27FC236}">
                <a16:creationId xmlns:a16="http://schemas.microsoft.com/office/drawing/2014/main" id="{6F74C687-BB41-4F73-BFC0-91528C16111A}"/>
              </a:ext>
            </a:extLst>
          </p:cNvPr>
          <p:cNvSpPr/>
          <p:nvPr/>
        </p:nvSpPr>
        <p:spPr>
          <a:xfrm>
            <a:off x="480649" y="3200671"/>
            <a:ext cx="6272462" cy="438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926C43E-D9BD-4384-9398-0F06399BA7D9}"/>
              </a:ext>
            </a:extLst>
          </p:cNvPr>
          <p:cNvCxnSpPr>
            <a:cxnSpLocks/>
            <a:endCxn id="15" idx="3"/>
          </p:cNvCxnSpPr>
          <p:nvPr/>
        </p:nvCxnSpPr>
        <p:spPr>
          <a:xfrm flipH="1" flipV="1">
            <a:off x="6753111" y="3419983"/>
            <a:ext cx="818763" cy="2193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F28780-32D9-4DDC-81B2-7E85BECCC153}"/>
              </a:ext>
            </a:extLst>
          </p:cNvPr>
          <p:cNvSpPr txBox="1"/>
          <p:nvPr/>
        </p:nvSpPr>
        <p:spPr>
          <a:xfrm>
            <a:off x="7571874" y="3460167"/>
            <a:ext cx="2606842" cy="358258"/>
          </a:xfrm>
          <a:prstGeom prst="rect">
            <a:avLst/>
          </a:prstGeom>
        </p:spPr>
        <p:txBody>
          <a:bodyPr vert="horz" wrap="square" lIns="91440" tIns="45720" rIns="91440" bIns="45720" rtlCol="0">
            <a:noAutofit/>
          </a:bodyPr>
          <a:lstStyle/>
          <a:p>
            <a:pPr algn="l"/>
            <a:r>
              <a:rPr lang="en-US" b="1" dirty="0">
                <a:solidFill>
                  <a:srgbClr val="FF0000"/>
                </a:solidFill>
              </a:rPr>
              <a:t>Error message</a:t>
            </a:r>
          </a:p>
        </p:txBody>
      </p:sp>
    </p:spTree>
    <p:extLst>
      <p:ext uri="{BB962C8B-B14F-4D97-AF65-F5344CB8AC3E}">
        <p14:creationId xmlns:p14="http://schemas.microsoft.com/office/powerpoint/2010/main" val="348659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13" y="-115517"/>
            <a:ext cx="10515600" cy="1325563"/>
          </a:xfrm>
        </p:spPr>
        <p:txBody>
          <a:bodyPr/>
          <a:lstStyle/>
          <a:p>
            <a:r>
              <a:rPr lang="en-US" dirty="0"/>
              <a:t>Instructor</a:t>
            </a:r>
          </a:p>
        </p:txBody>
      </p:sp>
      <p:sp>
        <p:nvSpPr>
          <p:cNvPr id="3" name="Content Placeholder 2"/>
          <p:cNvSpPr>
            <a:spLocks noGrp="1"/>
          </p:cNvSpPr>
          <p:nvPr>
            <p:ph idx="1"/>
          </p:nvPr>
        </p:nvSpPr>
        <p:spPr>
          <a:xfrm>
            <a:off x="2344613" y="762001"/>
            <a:ext cx="7760679" cy="990600"/>
          </a:xfrm>
          <a:solidFill>
            <a:schemeClr val="bg1">
              <a:lumMod val="95000"/>
            </a:schemeClr>
          </a:solidFill>
        </p:spPr>
        <p:txBody>
          <a:bodyPr>
            <a:normAutofit/>
          </a:bodyPr>
          <a:lstStyle/>
          <a:p>
            <a:r>
              <a:rPr lang="en-US" dirty="0"/>
              <a:t>Mike Veilleux</a:t>
            </a:r>
          </a:p>
          <a:p>
            <a:pPr marL="400050" lvl="1" indent="0">
              <a:buNone/>
            </a:pPr>
            <a:r>
              <a:rPr lang="en-US" sz="1600" dirty="0"/>
              <a:t>Computational Solid Mechanics and Structural Dynamics </a:t>
            </a:r>
          </a:p>
          <a:p>
            <a:pPr marL="400050" lvl="1" indent="0">
              <a:buNone/>
            </a:pPr>
            <a:r>
              <a:rPr lang="en-US" sz="1600" dirty="0">
                <a:hlinkClick r:id="rId3"/>
              </a:rPr>
              <a:t>mgveill@sandia.gov</a:t>
            </a:r>
            <a:r>
              <a:rPr lang="en-US" sz="1600" dirty="0"/>
              <a:t> </a:t>
            </a:r>
          </a:p>
          <a:p>
            <a:endParaRPr lang="en-US" dirty="0"/>
          </a:p>
        </p:txBody>
      </p:sp>
      <p:sp>
        <p:nvSpPr>
          <p:cNvPr id="4" name="Slide Number Placeholder 2">
            <a:extLst>
              <a:ext uri="{FF2B5EF4-FFF2-40B4-BE49-F238E27FC236}">
                <a16:creationId xmlns:a16="http://schemas.microsoft.com/office/drawing/2014/main" id="{68CE5206-44B9-2F47-AC44-A9405321541B}"/>
              </a:ext>
            </a:extLst>
          </p:cNvPr>
          <p:cNvSpPr txBox="1">
            <a:spLocks/>
          </p:cNvSpPr>
          <p:nvPr/>
        </p:nvSpPr>
        <p:spPr>
          <a:xfrm>
            <a:off x="11702562" y="6471387"/>
            <a:ext cx="48943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400" smtClean="0">
                <a:solidFill>
                  <a:schemeClr val="bg1"/>
                </a:solidFill>
                <a:latin typeface="Open Sans" panose="020B0606030504020204" pitchFamily="34" charset="0"/>
              </a:rPr>
              <a:pPr/>
              <a:t>2</a:t>
            </a:fld>
            <a:endParaRPr lang="en-US" sz="1400" dirty="0">
              <a:solidFill>
                <a:schemeClr val="bg1"/>
              </a:solidFill>
              <a:latin typeface="Open Sans" panose="020B0606030504020204" pitchFamily="34" charset="0"/>
            </a:endParaRPr>
          </a:p>
        </p:txBody>
      </p:sp>
      <p:sp>
        <p:nvSpPr>
          <p:cNvPr id="5" name="Title 1">
            <a:extLst>
              <a:ext uri="{FF2B5EF4-FFF2-40B4-BE49-F238E27FC236}">
                <a16:creationId xmlns:a16="http://schemas.microsoft.com/office/drawing/2014/main" id="{536C9B9D-73D6-C14B-9F98-20286DF26863}"/>
              </a:ext>
            </a:extLst>
          </p:cNvPr>
          <p:cNvSpPr txBox="1">
            <a:spLocks/>
          </p:cNvSpPr>
          <p:nvPr/>
        </p:nvSpPr>
        <p:spPr>
          <a:xfrm>
            <a:off x="1201613" y="1800788"/>
            <a:ext cx="10515600" cy="5505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dirty="0"/>
              <a:t>Answering Questions</a:t>
            </a:r>
          </a:p>
        </p:txBody>
      </p:sp>
      <p:sp>
        <p:nvSpPr>
          <p:cNvPr id="6" name="Content Placeholder 2">
            <a:extLst>
              <a:ext uri="{FF2B5EF4-FFF2-40B4-BE49-F238E27FC236}">
                <a16:creationId xmlns:a16="http://schemas.microsoft.com/office/drawing/2014/main" id="{6A441116-88AC-724C-A241-EAB9F9A1CF8B}"/>
              </a:ext>
            </a:extLst>
          </p:cNvPr>
          <p:cNvSpPr txBox="1">
            <a:spLocks/>
          </p:cNvSpPr>
          <p:nvPr/>
        </p:nvSpPr>
        <p:spPr>
          <a:xfrm>
            <a:off x="2344613" y="2338756"/>
            <a:ext cx="7760679" cy="2995244"/>
          </a:xfrm>
          <a:prstGeom prst="rect">
            <a:avLst/>
          </a:prstGeom>
          <a:solidFill>
            <a:schemeClr val="bg1">
              <a:lumMod val="95000"/>
            </a:schemeClr>
          </a:solidFill>
        </p:spPr>
        <p:txBody>
          <a:bodyPr vert="horz" wrap="square" lIns="0" tIns="45720" rIns="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 Shelton</a:t>
            </a:r>
          </a:p>
          <a:p>
            <a:pPr marL="400050" lvl="1" indent="0">
              <a:buFont typeface="Courier New" panose="02070309020205020404" pitchFamily="49" charset="0"/>
              <a:buNone/>
            </a:pPr>
            <a:r>
              <a:rPr lang="en-US" sz="1600" dirty="0"/>
              <a:t>Computational Solid Mechanics and Structural Dynamics </a:t>
            </a:r>
          </a:p>
          <a:p>
            <a:pPr marL="400050" lvl="1" indent="0">
              <a:buFont typeface="Courier New" panose="02070309020205020404" pitchFamily="49" charset="0"/>
              <a:buNone/>
            </a:pPr>
            <a:r>
              <a:rPr lang="en-US" sz="1600" dirty="0">
                <a:hlinkClick r:id="rId4"/>
              </a:rPr>
              <a:t>trshelt@sandia.gov</a:t>
            </a:r>
            <a:endParaRPr lang="en-US" sz="1600" dirty="0"/>
          </a:p>
          <a:p>
            <a:r>
              <a:rPr lang="en-US" dirty="0"/>
              <a:t>Scott Gampert</a:t>
            </a:r>
          </a:p>
          <a:p>
            <a:pPr marL="400050" lvl="1" indent="0">
              <a:buNone/>
            </a:pPr>
            <a:r>
              <a:rPr lang="en-US" sz="1600" dirty="0"/>
              <a:t>Scientific Apps &amp; User Support</a:t>
            </a:r>
          </a:p>
          <a:p>
            <a:pPr marL="400050" lvl="1" indent="0">
              <a:buNone/>
            </a:pPr>
            <a:r>
              <a:rPr lang="en-US" sz="1600" dirty="0">
                <a:hlinkClick r:id="rId5"/>
              </a:rPr>
              <a:t>sgamper@sandia.gov</a:t>
            </a:r>
            <a:endParaRPr lang="en-US" sz="1600" dirty="0"/>
          </a:p>
          <a:p>
            <a:r>
              <a:rPr lang="en-US" dirty="0"/>
              <a:t>Matt Rand</a:t>
            </a:r>
          </a:p>
          <a:p>
            <a:pPr marL="400050" lvl="1" indent="0">
              <a:buNone/>
            </a:pPr>
            <a:r>
              <a:rPr lang="en-US" sz="1600" dirty="0"/>
              <a:t>Scientific Apps &amp; User Support</a:t>
            </a:r>
          </a:p>
          <a:p>
            <a:pPr marL="400050" lvl="1" indent="0">
              <a:buNone/>
            </a:pPr>
            <a:r>
              <a:rPr lang="en-US" sz="1600" dirty="0">
                <a:hlinkClick r:id="rId6"/>
              </a:rPr>
              <a:t>mgrand@sandia.gov</a:t>
            </a:r>
            <a:endParaRPr lang="en-US" sz="1600" dirty="0"/>
          </a:p>
          <a:p>
            <a:pPr marL="400050" lvl="1" indent="0">
              <a:buNone/>
            </a:pPr>
            <a:endParaRPr lang="en-US" sz="1600" dirty="0"/>
          </a:p>
          <a:p>
            <a:pPr marL="400050" lvl="1" indent="0">
              <a:buNone/>
            </a:pPr>
            <a:endParaRPr lang="en-US" sz="1600" dirty="0"/>
          </a:p>
        </p:txBody>
      </p:sp>
      <p:sp>
        <p:nvSpPr>
          <p:cNvPr id="7" name="Title 1">
            <a:extLst>
              <a:ext uri="{FF2B5EF4-FFF2-40B4-BE49-F238E27FC236}">
                <a16:creationId xmlns:a16="http://schemas.microsoft.com/office/drawing/2014/main" id="{6459BC0E-4176-AFDA-0A20-64E9E1CD5ECC}"/>
              </a:ext>
            </a:extLst>
          </p:cNvPr>
          <p:cNvSpPr txBox="1">
            <a:spLocks/>
          </p:cNvSpPr>
          <p:nvPr/>
        </p:nvSpPr>
        <p:spPr>
          <a:xfrm>
            <a:off x="1219200" y="4953000"/>
            <a:ext cx="105156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dirty="0"/>
              <a:t>User Manuals</a:t>
            </a:r>
          </a:p>
        </p:txBody>
      </p:sp>
      <p:sp>
        <p:nvSpPr>
          <p:cNvPr id="8" name="Content Placeholder 2">
            <a:extLst>
              <a:ext uri="{FF2B5EF4-FFF2-40B4-BE49-F238E27FC236}">
                <a16:creationId xmlns:a16="http://schemas.microsoft.com/office/drawing/2014/main" id="{52FFD7FA-9F2B-D3BE-6984-C2F6EA985D96}"/>
              </a:ext>
            </a:extLst>
          </p:cNvPr>
          <p:cNvSpPr txBox="1">
            <a:spLocks/>
          </p:cNvSpPr>
          <p:nvPr/>
        </p:nvSpPr>
        <p:spPr>
          <a:xfrm>
            <a:off x="2362200" y="5830518"/>
            <a:ext cx="7760679" cy="798882"/>
          </a:xfrm>
          <a:prstGeom prst="rect">
            <a:avLst/>
          </a:prstGeom>
          <a:solidFill>
            <a:schemeClr val="bg1">
              <a:lumMod val="95000"/>
            </a:schemeClr>
          </a:solidFill>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PDFs: </a:t>
            </a:r>
            <a:r>
              <a:rPr lang="en-US" sz="1600" dirty="0">
                <a:hlinkClick r:id="rId7"/>
              </a:rPr>
              <a:t>compsim.sandia.gov/compsim/Docs/Sierra/5.14/GeneralRelease/index.html</a:t>
            </a:r>
            <a:endParaRPr lang="en-US" sz="1600" dirty="0"/>
          </a:p>
          <a:p>
            <a:r>
              <a:rPr lang="en-US" sz="1600" dirty="0"/>
              <a:t>Web Interface: </a:t>
            </a:r>
            <a:r>
              <a:rPr lang="en-US" sz="1600" dirty="0">
                <a:hlinkClick r:id="rId8"/>
              </a:rPr>
              <a:t>adagio.sandia.gov/docs/</a:t>
            </a:r>
            <a:endParaRPr lang="en-US" sz="1600" dirty="0"/>
          </a:p>
          <a:p>
            <a:endParaRPr lang="en-US" sz="1600" dirty="0"/>
          </a:p>
        </p:txBody>
      </p:sp>
    </p:spTree>
    <p:extLst>
      <p:ext uri="{BB962C8B-B14F-4D97-AF65-F5344CB8AC3E}">
        <p14:creationId xmlns:p14="http://schemas.microsoft.com/office/powerpoint/2010/main" val="213566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BBC9-5232-4FD9-95BD-03CB38465F3E}"/>
              </a:ext>
            </a:extLst>
          </p:cNvPr>
          <p:cNvSpPr>
            <a:spLocks noGrp="1"/>
          </p:cNvSpPr>
          <p:nvPr>
            <p:ph type="title"/>
          </p:nvPr>
        </p:nvSpPr>
        <p:spPr/>
        <p:txBody>
          <a:bodyPr/>
          <a:lstStyle/>
          <a:p>
            <a:r>
              <a:rPr lang="en-US" dirty="0"/>
              <a:t>SIERRA/SM fundamentals: Viewing the log file</a:t>
            </a:r>
          </a:p>
        </p:txBody>
      </p:sp>
      <p:sp>
        <p:nvSpPr>
          <p:cNvPr id="3" name="Slide Number Placeholder 2">
            <a:extLst>
              <a:ext uri="{FF2B5EF4-FFF2-40B4-BE49-F238E27FC236}">
                <a16:creationId xmlns:a16="http://schemas.microsoft.com/office/drawing/2014/main" id="{F66F611A-B5AE-4CBF-B255-901A289B247D}"/>
              </a:ext>
            </a:extLst>
          </p:cNvPr>
          <p:cNvSpPr>
            <a:spLocks noGrp="1"/>
          </p:cNvSpPr>
          <p:nvPr>
            <p:ph type="sldNum" sz="quarter" idx="10"/>
          </p:nvPr>
        </p:nvSpPr>
        <p:spPr/>
        <p:txBody>
          <a:bodyPr/>
          <a:lstStyle/>
          <a:p>
            <a:fld id="{4FAB73BC-B049-4115-A692-8D63A059BFB8}" type="slidenum">
              <a:rPr lang="en-US" smtClean="0"/>
              <a:pPr/>
              <a:t>20</a:t>
            </a:fld>
            <a:endParaRPr lang="en-US" dirty="0"/>
          </a:p>
        </p:txBody>
      </p:sp>
      <p:sp>
        <p:nvSpPr>
          <p:cNvPr id="4" name="Content Placeholder 3">
            <a:extLst>
              <a:ext uri="{FF2B5EF4-FFF2-40B4-BE49-F238E27FC236}">
                <a16:creationId xmlns:a16="http://schemas.microsoft.com/office/drawing/2014/main" id="{0EFF5DCB-5AF8-4C0A-8879-B9EB2E97A9D8}"/>
              </a:ext>
            </a:extLst>
          </p:cNvPr>
          <p:cNvSpPr>
            <a:spLocks noGrp="1"/>
          </p:cNvSpPr>
          <p:nvPr>
            <p:ph sz="quarter" idx="11"/>
          </p:nvPr>
        </p:nvSpPr>
        <p:spPr>
          <a:xfrm>
            <a:off x="647700" y="1409700"/>
            <a:ext cx="11049000" cy="2841458"/>
          </a:xfrm>
        </p:spPr>
        <p:txBody>
          <a:bodyPr>
            <a:normAutofit/>
          </a:bodyPr>
          <a:lstStyle/>
          <a:p>
            <a:pPr marL="342900" indent="-342900">
              <a:buFont typeface="Arial" panose="020B0604020202020204" pitchFamily="34" charset="0"/>
              <a:buChar char="•"/>
            </a:pPr>
            <a:r>
              <a:rPr lang="en-US" dirty="0"/>
              <a:t>Adagio generates a “log file” when it’s run which provides:</a:t>
            </a:r>
          </a:p>
          <a:p>
            <a:pPr marL="726948" lvl="1" indent="-342900">
              <a:buFont typeface="Arial" panose="020B0604020202020204" pitchFamily="34" charset="0"/>
              <a:buChar char="•"/>
            </a:pPr>
            <a:r>
              <a:rPr lang="en-US" b="1" dirty="0"/>
              <a:t>Information </a:t>
            </a:r>
            <a:r>
              <a:rPr lang="en-US" dirty="0"/>
              <a:t>– A copy of your input file, progress while running, some results output</a:t>
            </a:r>
          </a:p>
          <a:p>
            <a:pPr marL="726948" lvl="1" indent="-342900">
              <a:buFont typeface="Arial" panose="020B0604020202020204" pitchFamily="34" charset="0"/>
              <a:buChar char="•"/>
            </a:pPr>
            <a:r>
              <a:rPr lang="en-US" b="1" dirty="0"/>
              <a:t>Warnings</a:t>
            </a:r>
            <a:r>
              <a:rPr lang="en-US" dirty="0"/>
              <a:t> – Non-terminal issues present in your analysis which may not be desirable</a:t>
            </a:r>
          </a:p>
          <a:p>
            <a:pPr marL="726948" lvl="1" indent="-342900">
              <a:buFont typeface="Arial" panose="020B0604020202020204" pitchFamily="34" charset="0"/>
              <a:buChar char="•"/>
            </a:pPr>
            <a:r>
              <a:rPr lang="en-US" b="1" dirty="0"/>
              <a:t>Errors</a:t>
            </a:r>
            <a:r>
              <a:rPr lang="en-US" dirty="0"/>
              <a:t> – Something was not configured correctly; something went wrong while running.</a:t>
            </a:r>
            <a:endParaRPr lang="en-US" b="1" dirty="0"/>
          </a:p>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Find the log file by listing the *.log files 	(</a:t>
            </a:r>
            <a:r>
              <a:rPr lang="en-US" dirty="0">
                <a:latin typeface="Courier New" panose="02070309020205020404" pitchFamily="49" charset="0"/>
                <a:cs typeface="Courier New" panose="02070309020205020404" pitchFamily="49" charset="0"/>
              </a:rPr>
              <a:t>ls *.log</a:t>
            </a:r>
            <a:r>
              <a:rPr lang="en-US" dirty="0"/>
              <a:t>)</a:t>
            </a:r>
          </a:p>
          <a:p>
            <a:pPr marL="726948" lvl="1" indent="-342900">
              <a:buFont typeface="Arial" panose="020B0604020202020204" pitchFamily="34" charset="0"/>
              <a:buChar char="•"/>
            </a:pPr>
            <a:r>
              <a:rPr lang="en-US" dirty="0"/>
              <a:t>Use any text viewer/editor for the log file (</a:t>
            </a:r>
            <a:r>
              <a:rPr lang="en-US" i="1" dirty="0"/>
              <a:t>lets select </a:t>
            </a:r>
            <a:r>
              <a:rPr lang="en-US" i="1" dirty="0">
                <a:latin typeface="Courier New" panose="02070309020205020404" pitchFamily="49" charset="0"/>
                <a:cs typeface="Courier New" panose="02070309020205020404" pitchFamily="49" charset="0"/>
              </a:rPr>
              <a:t>gedit</a:t>
            </a:r>
            <a:r>
              <a:rPr lang="en-US" i="1" dirty="0"/>
              <a:t> today</a:t>
            </a:r>
            <a:r>
              <a:rPr lang="en-US" dirty="0"/>
              <a:t>)</a:t>
            </a:r>
          </a:p>
          <a:p>
            <a:pPr marL="726948" lvl="1" indent="-342900">
              <a:buFont typeface="Arial" panose="020B0604020202020204" pitchFamily="34" charset="0"/>
              <a:buChar char="•"/>
            </a:pPr>
            <a:r>
              <a:rPr lang="en-US" dirty="0"/>
              <a:t>Navigate to the end of the file; find the error text</a:t>
            </a:r>
          </a:p>
        </p:txBody>
      </p:sp>
      <p:sp>
        <p:nvSpPr>
          <p:cNvPr id="5" name="Rectangle 4">
            <a:extLst>
              <a:ext uri="{FF2B5EF4-FFF2-40B4-BE49-F238E27FC236}">
                <a16:creationId xmlns:a16="http://schemas.microsoft.com/office/drawing/2014/main" id="{3420CC44-E224-4E59-808A-F5B4F37829B1}"/>
              </a:ext>
            </a:extLst>
          </p:cNvPr>
          <p:cNvSpPr/>
          <p:nvPr/>
        </p:nvSpPr>
        <p:spPr>
          <a:xfrm>
            <a:off x="1018983" y="4183665"/>
            <a:ext cx="2197459" cy="562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less &lt;file&gt;</a:t>
            </a:r>
          </a:p>
        </p:txBody>
      </p:sp>
      <p:sp>
        <p:nvSpPr>
          <p:cNvPr id="6" name="Rectangle 5">
            <a:extLst>
              <a:ext uri="{FF2B5EF4-FFF2-40B4-BE49-F238E27FC236}">
                <a16:creationId xmlns:a16="http://schemas.microsoft.com/office/drawing/2014/main" id="{6D420481-75F3-44A5-8FFD-A24B5124E830}"/>
              </a:ext>
            </a:extLst>
          </p:cNvPr>
          <p:cNvSpPr/>
          <p:nvPr/>
        </p:nvSpPr>
        <p:spPr>
          <a:xfrm>
            <a:off x="3587725" y="4182003"/>
            <a:ext cx="2197459" cy="562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vi &lt;file&gt;</a:t>
            </a:r>
          </a:p>
        </p:txBody>
      </p:sp>
      <p:sp>
        <p:nvSpPr>
          <p:cNvPr id="7" name="Rectangle 6">
            <a:extLst>
              <a:ext uri="{FF2B5EF4-FFF2-40B4-BE49-F238E27FC236}">
                <a16:creationId xmlns:a16="http://schemas.microsoft.com/office/drawing/2014/main" id="{8EA44BFD-A0EB-46B3-8E09-D3928F7AAA75}"/>
              </a:ext>
            </a:extLst>
          </p:cNvPr>
          <p:cNvSpPr/>
          <p:nvPr/>
        </p:nvSpPr>
        <p:spPr>
          <a:xfrm>
            <a:off x="6096000" y="4182003"/>
            <a:ext cx="2197459" cy="562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emacs &lt;file&gt;</a:t>
            </a:r>
          </a:p>
        </p:txBody>
      </p:sp>
      <p:pic>
        <p:nvPicPr>
          <p:cNvPr id="10" name="Picture 9">
            <a:extLst>
              <a:ext uri="{FF2B5EF4-FFF2-40B4-BE49-F238E27FC236}">
                <a16:creationId xmlns:a16="http://schemas.microsoft.com/office/drawing/2014/main" id="{002E4C8D-1072-4179-AAE0-2C2926123803}"/>
              </a:ext>
            </a:extLst>
          </p:cNvPr>
          <p:cNvPicPr>
            <a:picLocks noChangeAspect="1"/>
          </p:cNvPicPr>
          <p:nvPr/>
        </p:nvPicPr>
        <p:blipFill>
          <a:blip r:embed="rId2"/>
          <a:stretch>
            <a:fillRect/>
          </a:stretch>
        </p:blipFill>
        <p:spPr>
          <a:xfrm>
            <a:off x="6095999" y="4973053"/>
            <a:ext cx="2197459" cy="119735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4074B89-96BA-49EF-B16C-A89A70FA4B7E}"/>
              </a:ext>
            </a:extLst>
          </p:cNvPr>
          <p:cNvPicPr>
            <a:picLocks noChangeAspect="1"/>
          </p:cNvPicPr>
          <p:nvPr/>
        </p:nvPicPr>
        <p:blipFill>
          <a:blip r:embed="rId3"/>
          <a:stretch>
            <a:fillRect/>
          </a:stretch>
        </p:blipFill>
        <p:spPr>
          <a:xfrm>
            <a:off x="3587725" y="4973053"/>
            <a:ext cx="2240568" cy="119735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017D2BB-DED9-40B9-918E-AEA4D074D344}"/>
              </a:ext>
            </a:extLst>
          </p:cNvPr>
          <p:cNvPicPr>
            <a:picLocks noChangeAspect="1"/>
          </p:cNvPicPr>
          <p:nvPr/>
        </p:nvPicPr>
        <p:blipFill>
          <a:blip r:embed="rId3"/>
          <a:stretch>
            <a:fillRect/>
          </a:stretch>
        </p:blipFill>
        <p:spPr>
          <a:xfrm>
            <a:off x="975874" y="4973052"/>
            <a:ext cx="2240568" cy="119735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3DDC35A-9832-4F2E-8A74-9AA413781FD8}"/>
              </a:ext>
            </a:extLst>
          </p:cNvPr>
          <p:cNvPicPr>
            <a:picLocks noChangeAspect="1"/>
          </p:cNvPicPr>
          <p:nvPr/>
        </p:nvPicPr>
        <p:blipFill rotWithShape="1">
          <a:blip r:embed="rId4"/>
          <a:srcRect b="9808"/>
          <a:stretch/>
        </p:blipFill>
        <p:spPr>
          <a:xfrm>
            <a:off x="8604275" y="4973052"/>
            <a:ext cx="2197459" cy="1197355"/>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28790860-A7C1-4B5F-A565-84B5DF60F934}"/>
              </a:ext>
            </a:extLst>
          </p:cNvPr>
          <p:cNvSpPr/>
          <p:nvPr/>
        </p:nvSpPr>
        <p:spPr>
          <a:xfrm>
            <a:off x="8604275" y="4182520"/>
            <a:ext cx="2368525" cy="56227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b="1" dirty="0">
                <a:solidFill>
                  <a:schemeClr val="tx1"/>
                </a:solidFill>
                <a:latin typeface="Courier New" panose="02070309020205020404" pitchFamily="49" charset="0"/>
                <a:cs typeface="Courier New" panose="02070309020205020404" pitchFamily="49" charset="0"/>
              </a:rPr>
              <a:t>$ gedit &lt;file&gt;</a:t>
            </a:r>
          </a:p>
        </p:txBody>
      </p:sp>
      <p:sp>
        <p:nvSpPr>
          <p:cNvPr id="21" name="Rectangle 20">
            <a:extLst>
              <a:ext uri="{FF2B5EF4-FFF2-40B4-BE49-F238E27FC236}">
                <a16:creationId xmlns:a16="http://schemas.microsoft.com/office/drawing/2014/main" id="{68603C3F-E359-4C98-B7CF-2646E01B1E6F}"/>
              </a:ext>
            </a:extLst>
          </p:cNvPr>
          <p:cNvSpPr/>
          <p:nvPr/>
        </p:nvSpPr>
        <p:spPr>
          <a:xfrm>
            <a:off x="975874" y="6386460"/>
            <a:ext cx="2240568" cy="28376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Fast, simple text-based viewing</a:t>
            </a:r>
          </a:p>
        </p:txBody>
      </p:sp>
      <p:sp>
        <p:nvSpPr>
          <p:cNvPr id="22" name="Rectangle 21">
            <a:extLst>
              <a:ext uri="{FF2B5EF4-FFF2-40B4-BE49-F238E27FC236}">
                <a16:creationId xmlns:a16="http://schemas.microsoft.com/office/drawing/2014/main" id="{8DD40436-DB9A-4742-A9D4-6D0B3D8CBCA4}"/>
              </a:ext>
            </a:extLst>
          </p:cNvPr>
          <p:cNvSpPr/>
          <p:nvPr/>
        </p:nvSpPr>
        <p:spPr>
          <a:xfrm>
            <a:off x="8604275" y="6280522"/>
            <a:ext cx="2240568" cy="5284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Graphical editing, heavy windows users will find these most friendly</a:t>
            </a:r>
          </a:p>
        </p:txBody>
      </p:sp>
      <p:sp>
        <p:nvSpPr>
          <p:cNvPr id="24" name="Rectangle 23">
            <a:extLst>
              <a:ext uri="{FF2B5EF4-FFF2-40B4-BE49-F238E27FC236}">
                <a16:creationId xmlns:a16="http://schemas.microsoft.com/office/drawing/2014/main" id="{B5FDD009-F5CA-43DA-981E-2C60F80A1FA6}"/>
              </a:ext>
            </a:extLst>
          </p:cNvPr>
          <p:cNvSpPr/>
          <p:nvPr/>
        </p:nvSpPr>
        <p:spPr>
          <a:xfrm>
            <a:off x="3587725" y="6370188"/>
            <a:ext cx="2240568" cy="28376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More advanced editing features</a:t>
            </a:r>
          </a:p>
        </p:txBody>
      </p:sp>
      <p:sp>
        <p:nvSpPr>
          <p:cNvPr id="25" name="Rectangle 24">
            <a:extLst>
              <a:ext uri="{FF2B5EF4-FFF2-40B4-BE49-F238E27FC236}">
                <a16:creationId xmlns:a16="http://schemas.microsoft.com/office/drawing/2014/main" id="{CFA8E79D-ABAF-4F79-9338-46A1B654DC97}"/>
              </a:ext>
            </a:extLst>
          </p:cNvPr>
          <p:cNvSpPr/>
          <p:nvPr/>
        </p:nvSpPr>
        <p:spPr>
          <a:xfrm>
            <a:off x="6052890" y="6370188"/>
            <a:ext cx="2240568" cy="28376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More advanced editing features</a:t>
            </a:r>
          </a:p>
        </p:txBody>
      </p:sp>
    </p:spTree>
    <p:extLst>
      <p:ext uri="{BB962C8B-B14F-4D97-AF65-F5344CB8AC3E}">
        <p14:creationId xmlns:p14="http://schemas.microsoft.com/office/powerpoint/2010/main" val="45926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BB87-FAFE-4F84-83F6-E4B059131679}"/>
              </a:ext>
            </a:extLst>
          </p:cNvPr>
          <p:cNvSpPr>
            <a:spLocks noGrp="1"/>
          </p:cNvSpPr>
          <p:nvPr>
            <p:ph type="title"/>
          </p:nvPr>
        </p:nvSpPr>
        <p:spPr/>
        <p:txBody>
          <a:bodyPr/>
          <a:lstStyle/>
          <a:p>
            <a:r>
              <a:rPr lang="en-US" dirty="0"/>
              <a:t>SIERRA/SM fundamentals: The log file</a:t>
            </a:r>
          </a:p>
        </p:txBody>
      </p:sp>
      <p:sp>
        <p:nvSpPr>
          <p:cNvPr id="3" name="Slide Number Placeholder 2">
            <a:extLst>
              <a:ext uri="{FF2B5EF4-FFF2-40B4-BE49-F238E27FC236}">
                <a16:creationId xmlns:a16="http://schemas.microsoft.com/office/drawing/2014/main" id="{73D3E8BE-84E2-422D-AF3A-51AFAA48E8E0}"/>
              </a:ext>
            </a:extLst>
          </p:cNvPr>
          <p:cNvSpPr>
            <a:spLocks noGrp="1"/>
          </p:cNvSpPr>
          <p:nvPr>
            <p:ph type="sldNum" sz="quarter" idx="10"/>
          </p:nvPr>
        </p:nvSpPr>
        <p:spPr/>
        <p:txBody>
          <a:bodyPr/>
          <a:lstStyle/>
          <a:p>
            <a:fld id="{4FAB73BC-B049-4115-A692-8D63A059BFB8}" type="slidenum">
              <a:rPr lang="en-US" smtClean="0"/>
              <a:pPr/>
              <a:t>21</a:t>
            </a:fld>
            <a:endParaRPr lang="en-US" dirty="0"/>
          </a:p>
        </p:txBody>
      </p:sp>
      <p:pic>
        <p:nvPicPr>
          <p:cNvPr id="5" name="Picture 4">
            <a:extLst>
              <a:ext uri="{FF2B5EF4-FFF2-40B4-BE49-F238E27FC236}">
                <a16:creationId xmlns:a16="http://schemas.microsoft.com/office/drawing/2014/main" id="{713748A1-55CC-41EF-9B2D-1BB8936D7B17}"/>
              </a:ext>
            </a:extLst>
          </p:cNvPr>
          <p:cNvPicPr>
            <a:picLocks noChangeAspect="1"/>
          </p:cNvPicPr>
          <p:nvPr/>
        </p:nvPicPr>
        <p:blipFill>
          <a:blip r:embed="rId2"/>
          <a:stretch>
            <a:fillRect/>
          </a:stretch>
        </p:blipFill>
        <p:spPr>
          <a:xfrm>
            <a:off x="5552027" y="1219413"/>
            <a:ext cx="4939510" cy="5377330"/>
          </a:xfrm>
          <a:prstGeom prst="rect">
            <a:avLst/>
          </a:prstGeom>
        </p:spPr>
      </p:pic>
      <p:pic>
        <p:nvPicPr>
          <p:cNvPr id="8" name="Picture 7">
            <a:extLst>
              <a:ext uri="{FF2B5EF4-FFF2-40B4-BE49-F238E27FC236}">
                <a16:creationId xmlns:a16="http://schemas.microsoft.com/office/drawing/2014/main" id="{08999E37-3703-4FAA-B1FD-687C8F40A869}"/>
              </a:ext>
            </a:extLst>
          </p:cNvPr>
          <p:cNvPicPr>
            <a:picLocks noChangeAspect="1"/>
          </p:cNvPicPr>
          <p:nvPr/>
        </p:nvPicPr>
        <p:blipFill>
          <a:blip r:embed="rId3"/>
          <a:stretch>
            <a:fillRect/>
          </a:stretch>
        </p:blipFill>
        <p:spPr>
          <a:xfrm>
            <a:off x="1338510" y="1394294"/>
            <a:ext cx="3985512" cy="3622715"/>
          </a:xfrm>
          <a:prstGeom prst="rect">
            <a:avLst/>
          </a:prstGeom>
        </p:spPr>
      </p:pic>
      <p:sp>
        <p:nvSpPr>
          <p:cNvPr id="21" name="Rectangle 20">
            <a:extLst>
              <a:ext uri="{FF2B5EF4-FFF2-40B4-BE49-F238E27FC236}">
                <a16:creationId xmlns:a16="http://schemas.microsoft.com/office/drawing/2014/main" id="{2F532008-D782-4AB7-A871-6CA090A3103F}"/>
              </a:ext>
            </a:extLst>
          </p:cNvPr>
          <p:cNvSpPr/>
          <p:nvPr/>
        </p:nvSpPr>
        <p:spPr>
          <a:xfrm>
            <a:off x="1338511" y="2367593"/>
            <a:ext cx="1565110" cy="737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326E189-DAC4-48A8-B625-41936E3510B4}"/>
              </a:ext>
            </a:extLst>
          </p:cNvPr>
          <p:cNvCxnSpPr>
            <a:cxnSpLocks/>
            <a:endCxn id="21" idx="1"/>
          </p:cNvCxnSpPr>
          <p:nvPr/>
        </p:nvCxnSpPr>
        <p:spPr>
          <a:xfrm>
            <a:off x="973803" y="2567139"/>
            <a:ext cx="364708" cy="1694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BA76F9C-27F8-49F2-A4A5-C2F6A205AB7E}"/>
              </a:ext>
            </a:extLst>
          </p:cNvPr>
          <p:cNvSpPr txBox="1"/>
          <p:nvPr/>
        </p:nvSpPr>
        <p:spPr>
          <a:xfrm>
            <a:off x="1242758" y="1036036"/>
            <a:ext cx="2606842" cy="358258"/>
          </a:xfrm>
          <a:prstGeom prst="rect">
            <a:avLst/>
          </a:prstGeom>
        </p:spPr>
        <p:txBody>
          <a:bodyPr vert="horz" wrap="square" lIns="91440" tIns="45720" rIns="91440" bIns="45720" rtlCol="0">
            <a:noAutofit/>
          </a:bodyPr>
          <a:lstStyle/>
          <a:p>
            <a:pPr algn="l"/>
            <a:r>
              <a:rPr lang="en-US" dirty="0"/>
              <a:t>Log file header</a:t>
            </a:r>
          </a:p>
        </p:txBody>
      </p:sp>
      <p:sp>
        <p:nvSpPr>
          <p:cNvPr id="25" name="TextBox 24">
            <a:extLst>
              <a:ext uri="{FF2B5EF4-FFF2-40B4-BE49-F238E27FC236}">
                <a16:creationId xmlns:a16="http://schemas.microsoft.com/office/drawing/2014/main" id="{00EB7F61-7AEE-4BB2-AECF-1B20077B3114}"/>
              </a:ext>
            </a:extLst>
          </p:cNvPr>
          <p:cNvSpPr txBox="1"/>
          <p:nvPr/>
        </p:nvSpPr>
        <p:spPr>
          <a:xfrm>
            <a:off x="0" y="1934329"/>
            <a:ext cx="1488661" cy="632810"/>
          </a:xfrm>
          <a:prstGeom prst="rect">
            <a:avLst/>
          </a:prstGeom>
        </p:spPr>
        <p:txBody>
          <a:bodyPr vert="horz" wrap="square" lIns="91440" tIns="45720" rIns="91440" bIns="45720" rtlCol="0">
            <a:noAutofit/>
          </a:bodyPr>
          <a:lstStyle/>
          <a:p>
            <a:pPr algn="l"/>
            <a:r>
              <a:rPr lang="en-US" dirty="0"/>
              <a:t>Hardware information</a:t>
            </a:r>
          </a:p>
        </p:txBody>
      </p:sp>
      <p:cxnSp>
        <p:nvCxnSpPr>
          <p:cNvPr id="26" name="Straight Arrow Connector 25">
            <a:extLst>
              <a:ext uri="{FF2B5EF4-FFF2-40B4-BE49-F238E27FC236}">
                <a16:creationId xmlns:a16="http://schemas.microsoft.com/office/drawing/2014/main" id="{6747F51E-D055-4566-95E5-95414A7FC3E9}"/>
              </a:ext>
            </a:extLst>
          </p:cNvPr>
          <p:cNvCxnSpPr>
            <a:cxnSpLocks/>
          </p:cNvCxnSpPr>
          <p:nvPr/>
        </p:nvCxnSpPr>
        <p:spPr>
          <a:xfrm>
            <a:off x="948654" y="4334567"/>
            <a:ext cx="364708" cy="1694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9FBE33-5D29-4DCE-93BD-A5B6A6257579}"/>
              </a:ext>
            </a:extLst>
          </p:cNvPr>
          <p:cNvSpPr txBox="1"/>
          <p:nvPr/>
        </p:nvSpPr>
        <p:spPr>
          <a:xfrm>
            <a:off x="-25149" y="3701757"/>
            <a:ext cx="1488661" cy="632810"/>
          </a:xfrm>
          <a:prstGeom prst="rect">
            <a:avLst/>
          </a:prstGeom>
        </p:spPr>
        <p:txBody>
          <a:bodyPr vert="horz" wrap="square" lIns="91440" tIns="45720" rIns="91440" bIns="45720" rtlCol="0">
            <a:noAutofit/>
          </a:bodyPr>
          <a:lstStyle/>
          <a:p>
            <a:pPr algn="l"/>
            <a:r>
              <a:rPr lang="en-US" dirty="0"/>
              <a:t>Software information</a:t>
            </a:r>
          </a:p>
        </p:txBody>
      </p:sp>
      <p:sp>
        <p:nvSpPr>
          <p:cNvPr id="28" name="Rectangle 27">
            <a:extLst>
              <a:ext uri="{FF2B5EF4-FFF2-40B4-BE49-F238E27FC236}">
                <a16:creationId xmlns:a16="http://schemas.microsoft.com/office/drawing/2014/main" id="{7362C4E4-D3DA-40E0-85D9-0239CF03B35F}"/>
              </a:ext>
            </a:extLst>
          </p:cNvPr>
          <p:cNvSpPr/>
          <p:nvPr/>
        </p:nvSpPr>
        <p:spPr>
          <a:xfrm>
            <a:off x="1338510" y="3161676"/>
            <a:ext cx="3522247" cy="1620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2FA9CF-93A7-42DC-A0AA-9C34AEB83371}"/>
              </a:ext>
            </a:extLst>
          </p:cNvPr>
          <p:cNvSpPr/>
          <p:nvPr/>
        </p:nvSpPr>
        <p:spPr>
          <a:xfrm>
            <a:off x="5569620" y="5430253"/>
            <a:ext cx="4921917" cy="3128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4D0E265F-3F0F-42C1-98D2-22ACF355D936}"/>
              </a:ext>
            </a:extLst>
          </p:cNvPr>
          <p:cNvCxnSpPr>
            <a:cxnSpLocks/>
          </p:cNvCxnSpPr>
          <p:nvPr/>
        </p:nvCxnSpPr>
        <p:spPr>
          <a:xfrm flipH="1">
            <a:off x="10509130" y="5192486"/>
            <a:ext cx="349370" cy="349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32E8C2B-C8BC-496B-9BFF-856B600A48EA}"/>
              </a:ext>
            </a:extLst>
          </p:cNvPr>
          <p:cNvSpPr txBox="1"/>
          <p:nvPr/>
        </p:nvSpPr>
        <p:spPr>
          <a:xfrm>
            <a:off x="10532281" y="4602800"/>
            <a:ext cx="1659719" cy="358258"/>
          </a:xfrm>
          <a:prstGeom prst="rect">
            <a:avLst/>
          </a:prstGeom>
        </p:spPr>
        <p:txBody>
          <a:bodyPr vert="horz" wrap="square" lIns="91440" tIns="45720" rIns="91440" bIns="45720" rtlCol="0">
            <a:noAutofit/>
          </a:bodyPr>
          <a:lstStyle/>
          <a:p>
            <a:pPr algn="l"/>
            <a:r>
              <a:rPr lang="en-US" dirty="0"/>
              <a:t>Main error text</a:t>
            </a:r>
          </a:p>
        </p:txBody>
      </p:sp>
    </p:spTree>
    <p:extLst>
      <p:ext uri="{BB962C8B-B14F-4D97-AF65-F5344CB8AC3E}">
        <p14:creationId xmlns:p14="http://schemas.microsoft.com/office/powerpoint/2010/main" val="6655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The input deck</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700"/>
            <a:ext cx="5069305" cy="4935754"/>
          </a:xfrm>
        </p:spPr>
        <p:txBody>
          <a:bodyPr>
            <a:normAutofit/>
          </a:bodyPr>
          <a:lstStyle/>
          <a:p>
            <a:pPr marL="342900" indent="-342900">
              <a:buFont typeface="Arial" panose="020B0604020202020204" pitchFamily="34" charset="0"/>
              <a:buChar char="•"/>
            </a:pPr>
            <a:r>
              <a:rPr lang="en-US" dirty="0"/>
              <a:t>The </a:t>
            </a:r>
            <a:r>
              <a:rPr lang="en-US" b="1" dirty="0"/>
              <a:t>Input Deck </a:t>
            </a:r>
            <a:r>
              <a:rPr lang="en-US" dirty="0"/>
              <a:t>is a set of commands that describe the analysis</a:t>
            </a:r>
            <a:endParaRPr lang="en-US" b="1" dirty="0"/>
          </a:p>
          <a:p>
            <a:pPr marL="342900" indent="-342900">
              <a:buFont typeface="Arial" panose="020B0604020202020204" pitchFamily="34" charset="0"/>
              <a:buChar char="•"/>
            </a:pPr>
            <a:r>
              <a:rPr lang="en-US" dirty="0"/>
              <a:t>All SIERRA/SM input decks …</a:t>
            </a:r>
          </a:p>
          <a:p>
            <a:pPr marL="726948" lvl="1" indent="-342900">
              <a:buFont typeface="Arial" panose="020B0604020202020204" pitchFamily="34" charset="0"/>
              <a:buChar char="•"/>
            </a:pPr>
            <a:r>
              <a:rPr lang="en-US" dirty="0"/>
              <a:t>Use the idea of “scoping” with begin/end statements</a:t>
            </a:r>
          </a:p>
          <a:p>
            <a:pPr marL="726948" lvl="1" indent="-342900">
              <a:buFont typeface="Arial" panose="020B0604020202020204" pitchFamily="34" charset="0"/>
              <a:buChar char="•"/>
            </a:pPr>
            <a:r>
              <a:rPr lang="en-US" dirty="0"/>
              <a:t>Have three basic scopes: (1) </a:t>
            </a:r>
            <a:r>
              <a:rPr lang="en-US" dirty="0" err="1"/>
              <a:t>sierra</a:t>
            </a:r>
            <a:r>
              <a:rPr lang="en-US" dirty="0"/>
              <a:t>, (2) procedure, and (3) region</a:t>
            </a:r>
          </a:p>
          <a:p>
            <a:pPr marL="726948" lvl="1" indent="-342900">
              <a:buFont typeface="Arial" panose="020B0604020202020204" pitchFamily="34" charset="0"/>
              <a:buChar char="•"/>
            </a:pPr>
            <a:r>
              <a:rPr lang="en-US" dirty="0"/>
              <a:t>Are plain text files</a:t>
            </a:r>
          </a:p>
          <a:p>
            <a:pPr marL="726948" lvl="1" indent="-342900">
              <a:buFont typeface="Arial" panose="020B0604020202020204" pitchFamily="34" charset="0"/>
              <a:buChar char="•"/>
            </a:pPr>
            <a:r>
              <a:rPr lang="en-US" dirty="0"/>
              <a:t>Ignore white space/indentation</a:t>
            </a:r>
          </a:p>
          <a:p>
            <a:pPr marL="726948" lvl="1" indent="-342900">
              <a:buFont typeface="Arial" panose="020B0604020202020204" pitchFamily="34" charset="0"/>
              <a:buChar char="•"/>
            </a:pPr>
            <a:r>
              <a:rPr lang="en-US" dirty="0"/>
              <a:t>Use ‘#’ as a comment character</a:t>
            </a:r>
          </a:p>
          <a:p>
            <a:pPr marL="342900" indent="-342900">
              <a:buFont typeface="Arial" panose="020B0604020202020204" pitchFamily="34" charset="0"/>
              <a:buChar char="•"/>
            </a:pPr>
            <a:r>
              <a:rPr lang="en-US" dirty="0"/>
              <a:t>SIERRA products generally use the “.</a:t>
            </a:r>
            <a:r>
              <a:rPr lang="en-US" dirty="0" err="1"/>
              <a:t>i</a:t>
            </a:r>
            <a:r>
              <a:rPr lang="en-US" dirty="0"/>
              <a:t>” extension for input deck files</a:t>
            </a:r>
          </a:p>
          <a:p>
            <a:pPr marL="342900" indent="-342900">
              <a:buFont typeface="Arial" panose="020B0604020202020204" pitchFamily="34" charset="0"/>
              <a:buChar char="•"/>
            </a:pPr>
            <a:r>
              <a:rPr lang="en-US" dirty="0"/>
              <a:t>Refer to User Manual, </a:t>
            </a:r>
            <a:r>
              <a:rPr lang="en-US" i="1" dirty="0"/>
              <a:t>Chapter 1: Overall Input Structure </a:t>
            </a:r>
            <a:r>
              <a:rPr lang="en-US" dirty="0"/>
              <a:t>for additional information</a:t>
            </a:r>
          </a:p>
          <a:p>
            <a:pPr marL="342900" indent="-342900">
              <a:buFont typeface="Arial" panose="020B0604020202020204" pitchFamily="34" charset="0"/>
              <a:buChar char="•"/>
            </a:pPr>
            <a:endParaRPr lang="en-US" dirty="0"/>
          </a:p>
        </p:txBody>
      </p:sp>
      <p:sp>
        <p:nvSpPr>
          <p:cNvPr id="14" name="Content Placeholder 5">
            <a:extLst>
              <a:ext uri="{FF2B5EF4-FFF2-40B4-BE49-F238E27FC236}">
                <a16:creationId xmlns:a16="http://schemas.microsoft.com/office/drawing/2014/main" id="{0942F367-1BDE-4B20-862F-738BD022EA3C}"/>
              </a:ext>
            </a:extLst>
          </p:cNvPr>
          <p:cNvSpPr txBox="1">
            <a:spLocks/>
          </p:cNvSpPr>
          <p:nvPr/>
        </p:nvSpPr>
        <p:spPr>
          <a:xfrm>
            <a:off x="6205087" y="1455420"/>
            <a:ext cx="5001126" cy="4610101"/>
          </a:xfrm>
          <a:prstGeom prst="rect">
            <a:avLst/>
          </a:prstGeom>
          <a:ln w="9525">
            <a:solidFill>
              <a:schemeClr val="tx1"/>
            </a:solidFill>
          </a:ln>
        </p:spPr>
        <p:txBody>
          <a:bodyPr vert="horz" lIns="182880" tIns="0" rIns="0" bIns="0" rtlCol="0" anchor="ctr">
            <a:normAutofit/>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dirty="0">
                <a:solidFill>
                  <a:schemeClr val="tx1"/>
                </a:solidFill>
                <a:latin typeface="Consolas" panose="020B0609020204030204" pitchFamily="49" charset="0"/>
              </a:rPr>
              <a:t>begin </a:t>
            </a:r>
            <a:r>
              <a:rPr lang="en-US" sz="1800" dirty="0" err="1">
                <a:solidFill>
                  <a:schemeClr val="tx1"/>
                </a:solidFill>
                <a:latin typeface="Consolas" panose="020B0609020204030204" pitchFamily="49" charset="0"/>
              </a:rPr>
              <a:t>sierra</a:t>
            </a:r>
            <a:r>
              <a:rPr lang="en-US" sz="1800" dirty="0">
                <a:solidFill>
                  <a:schemeClr val="tx1"/>
                </a:solidFill>
                <a:latin typeface="Consolas" panose="020B0609020204030204" pitchFamily="49" charset="0"/>
              </a:rPr>
              <a:t> [</a:t>
            </a:r>
            <a:r>
              <a:rPr lang="en-US" sz="1800" dirty="0" err="1">
                <a:solidFill>
                  <a:schemeClr val="tx1"/>
                </a:solidFill>
                <a:latin typeface="Consolas" panose="020B0609020204030204" pitchFamily="49" charset="0"/>
              </a:rPr>
              <a:t>sierra_name</a:t>
            </a:r>
            <a:r>
              <a:rPr lang="en-US" sz="1800" dirty="0">
                <a:solidFill>
                  <a:schemeClr val="tx1"/>
                </a:solidFill>
                <a:latin typeface="Consolas" panose="020B0609020204030204" pitchFamily="49" charset="0"/>
              </a:rPr>
              <a:t>]</a:t>
            </a:r>
          </a:p>
          <a:p>
            <a:pPr algn="l"/>
            <a:r>
              <a:rPr lang="en-US" sz="1800" dirty="0">
                <a:solidFill>
                  <a:schemeClr val="tx1"/>
                </a:solidFill>
                <a:latin typeface="Consolas" panose="020B0609020204030204" pitchFamily="49" charset="0"/>
              </a:rPr>
              <a:t>  … Material definitions</a:t>
            </a:r>
          </a:p>
          <a:p>
            <a:pPr algn="l"/>
            <a:r>
              <a:rPr lang="en-US" sz="1800" dirty="0">
                <a:solidFill>
                  <a:schemeClr val="tx1"/>
                </a:solidFill>
                <a:latin typeface="Consolas" panose="020B0609020204030204" pitchFamily="49" charset="0"/>
              </a:rPr>
              <a:t>  … Function definitions</a:t>
            </a:r>
          </a:p>
          <a:p>
            <a:pPr algn="l"/>
            <a:endParaRPr lang="en-US" sz="1800" dirty="0">
              <a:solidFill>
                <a:schemeClr val="tx1"/>
              </a:solidFill>
              <a:latin typeface="Consolas" panose="020B0609020204030204" pitchFamily="49" charset="0"/>
            </a:endParaRPr>
          </a:p>
          <a:p>
            <a:pPr algn="l"/>
            <a:r>
              <a:rPr lang="en-US" sz="1800" dirty="0">
                <a:solidFill>
                  <a:schemeClr val="accent1"/>
                </a:solidFill>
                <a:latin typeface="Consolas" panose="020B0609020204030204" pitchFamily="49" charset="0"/>
              </a:rPr>
              <a:t>  begin adagio procedure &lt;</a:t>
            </a:r>
            <a:r>
              <a:rPr lang="en-US" sz="1800" dirty="0" err="1">
                <a:solidFill>
                  <a:schemeClr val="accent1"/>
                </a:solidFill>
                <a:latin typeface="Consolas" panose="020B0609020204030204" pitchFamily="49" charset="0"/>
              </a:rPr>
              <a:t>proc_name</a:t>
            </a:r>
            <a:r>
              <a:rPr lang="en-US" sz="1800" dirty="0">
                <a:solidFill>
                  <a:schemeClr val="accent1"/>
                </a:solidFill>
                <a:latin typeface="Consolas" panose="020B0609020204030204" pitchFamily="49" charset="0"/>
              </a:rPr>
              <a:t>&gt;</a:t>
            </a:r>
          </a:p>
          <a:p>
            <a:pPr algn="l"/>
            <a:r>
              <a:rPr lang="en-US" sz="1800" dirty="0">
                <a:solidFill>
                  <a:schemeClr val="accent1"/>
                </a:solidFill>
                <a:latin typeface="Consolas" panose="020B0609020204030204" pitchFamily="49" charset="0"/>
              </a:rPr>
              <a:t>    … Define time stepping</a:t>
            </a:r>
          </a:p>
          <a:p>
            <a:pPr algn="l"/>
            <a:endParaRPr lang="en-US" sz="1800" dirty="0">
              <a:solidFill>
                <a:schemeClr val="tx1"/>
              </a:solidFill>
              <a:latin typeface="Consolas" panose="020B0609020204030204" pitchFamily="49" charset="0"/>
            </a:endParaRPr>
          </a:p>
          <a:p>
            <a:pPr algn="l"/>
            <a:r>
              <a:rPr lang="en-US" sz="1800" dirty="0">
                <a:solidFill>
                  <a:srgbClr val="00B050"/>
                </a:solidFill>
                <a:latin typeface="Consolas" panose="020B0609020204030204" pitchFamily="49" charset="0"/>
              </a:rPr>
              <a:t>    begin adagio region &lt;</a:t>
            </a:r>
            <a:r>
              <a:rPr lang="en-US" sz="1800" dirty="0" err="1">
                <a:solidFill>
                  <a:srgbClr val="00B050"/>
                </a:solidFill>
                <a:latin typeface="Consolas" panose="020B0609020204030204" pitchFamily="49" charset="0"/>
              </a:rPr>
              <a:t>region_name</a:t>
            </a:r>
            <a:r>
              <a:rPr lang="en-US" sz="1800" dirty="0">
                <a:solidFill>
                  <a:srgbClr val="00B050"/>
                </a:solidFill>
                <a:latin typeface="Consolas" panose="020B0609020204030204" pitchFamily="49" charset="0"/>
              </a:rPr>
              <a:t>&gt;</a:t>
            </a:r>
          </a:p>
          <a:p>
            <a:pPr algn="l"/>
            <a:r>
              <a:rPr lang="en-US" sz="1800" dirty="0">
                <a:solidFill>
                  <a:srgbClr val="00B050"/>
                </a:solidFill>
                <a:latin typeface="Consolas" panose="020B0609020204030204" pitchFamily="49" charset="0"/>
              </a:rPr>
              <a:t>	… Define boundary conditions</a:t>
            </a:r>
          </a:p>
          <a:p>
            <a:pPr algn="l"/>
            <a:r>
              <a:rPr lang="en-US" sz="1800" dirty="0">
                <a:solidFill>
                  <a:srgbClr val="00B050"/>
                </a:solidFill>
                <a:latin typeface="Consolas" panose="020B0609020204030204" pitchFamily="49" charset="0"/>
              </a:rPr>
              <a:t>	… Define contact</a:t>
            </a:r>
          </a:p>
          <a:p>
            <a:pPr algn="l"/>
            <a:r>
              <a:rPr lang="en-US" sz="1800" dirty="0">
                <a:solidFill>
                  <a:srgbClr val="00B050"/>
                </a:solidFill>
                <a:latin typeface="Consolas" panose="020B0609020204030204" pitchFamily="49" charset="0"/>
              </a:rPr>
              <a:t>	… Define results output</a:t>
            </a:r>
          </a:p>
          <a:p>
            <a:pPr algn="l"/>
            <a:endParaRPr lang="en-US" sz="1800" dirty="0">
              <a:solidFill>
                <a:srgbClr val="00B050"/>
              </a:solidFill>
              <a:latin typeface="Consolas" panose="020B0609020204030204" pitchFamily="49" charset="0"/>
            </a:endParaRPr>
          </a:p>
          <a:p>
            <a:pPr algn="l"/>
            <a:r>
              <a:rPr lang="en-US" sz="1800" dirty="0">
                <a:solidFill>
                  <a:srgbClr val="00B050"/>
                </a:solidFill>
                <a:latin typeface="Consolas" panose="020B0609020204030204" pitchFamily="49" charset="0"/>
              </a:rPr>
              <a:t>    end [adagio region]</a:t>
            </a:r>
          </a:p>
          <a:p>
            <a:pPr algn="l"/>
            <a:r>
              <a:rPr lang="en-US" sz="1800" dirty="0">
                <a:solidFill>
                  <a:schemeClr val="accent1"/>
                </a:solidFill>
                <a:latin typeface="Consolas" panose="020B0609020204030204" pitchFamily="49" charset="0"/>
              </a:rPr>
              <a:t>  end [adagio procedure]</a:t>
            </a:r>
          </a:p>
          <a:p>
            <a:pPr algn="l"/>
            <a:r>
              <a:rPr lang="en-US" sz="1800" dirty="0">
                <a:solidFill>
                  <a:schemeClr val="tx1"/>
                </a:solidFill>
                <a:latin typeface="Consolas" panose="020B0609020204030204" pitchFamily="49" charset="0"/>
              </a:rPr>
              <a:t>end</a:t>
            </a:r>
          </a:p>
        </p:txBody>
      </p:sp>
      <p:sp>
        <p:nvSpPr>
          <p:cNvPr id="15" name="Speech Bubble: Rectangle 14">
            <a:extLst>
              <a:ext uri="{FF2B5EF4-FFF2-40B4-BE49-F238E27FC236}">
                <a16:creationId xmlns:a16="http://schemas.microsoft.com/office/drawing/2014/main" id="{B863B812-104B-4B73-A408-FE9292151986}"/>
              </a:ext>
            </a:extLst>
          </p:cNvPr>
          <p:cNvSpPr/>
          <p:nvPr/>
        </p:nvSpPr>
        <p:spPr>
          <a:xfrm>
            <a:off x="9682740" y="670560"/>
            <a:ext cx="1442460" cy="1015530"/>
          </a:xfrm>
          <a:prstGeom prst="wedgeRectCallout">
            <a:avLst>
              <a:gd name="adj1" fmla="val -49914"/>
              <a:gd name="adj2" fmla="val 75825"/>
            </a:avLst>
          </a:prstGeom>
        </p:spPr>
        <p:style>
          <a:lnRef idx="2">
            <a:schemeClr val="dk1"/>
          </a:lnRef>
          <a:fillRef idx="1">
            <a:schemeClr val="lt1"/>
          </a:fillRef>
          <a:effectRef idx="0">
            <a:schemeClr val="dk1"/>
          </a:effectRef>
          <a:fontRef idx="minor">
            <a:schemeClr val="dk1"/>
          </a:fontRef>
        </p:style>
        <p:txBody>
          <a:bodyPr rtlCol="0" anchor="ctr"/>
          <a:lstStyle/>
          <a:p>
            <a:r>
              <a:rPr lang="en-US" sz="1400" b="1" dirty="0"/>
              <a:t>Optional arguments </a:t>
            </a:r>
            <a:r>
              <a:rPr lang="en-US" sz="1400" dirty="0"/>
              <a:t>indicated with brackets [  ]</a:t>
            </a:r>
          </a:p>
        </p:txBody>
      </p:sp>
      <p:sp>
        <p:nvSpPr>
          <p:cNvPr id="16" name="Speech Bubble: Rectangle 15">
            <a:extLst>
              <a:ext uri="{FF2B5EF4-FFF2-40B4-BE49-F238E27FC236}">
                <a16:creationId xmlns:a16="http://schemas.microsoft.com/office/drawing/2014/main" id="{EDFFBD00-0D0E-4A0E-9FD9-89C01A6592F2}"/>
              </a:ext>
            </a:extLst>
          </p:cNvPr>
          <p:cNvSpPr/>
          <p:nvPr/>
        </p:nvSpPr>
        <p:spPr>
          <a:xfrm>
            <a:off x="10013079" y="1920240"/>
            <a:ext cx="1919841" cy="710869"/>
          </a:xfrm>
          <a:prstGeom prst="wedgeRectCallout">
            <a:avLst>
              <a:gd name="adj1" fmla="val -44884"/>
              <a:gd name="adj2" fmla="val 84222"/>
            </a:avLst>
          </a:prstGeom>
        </p:spPr>
        <p:style>
          <a:lnRef idx="2">
            <a:schemeClr val="dk1"/>
          </a:lnRef>
          <a:fillRef idx="1">
            <a:schemeClr val="lt1"/>
          </a:fillRef>
          <a:effectRef idx="0">
            <a:schemeClr val="dk1"/>
          </a:effectRef>
          <a:fontRef idx="minor">
            <a:schemeClr val="dk1"/>
          </a:fontRef>
        </p:style>
        <p:txBody>
          <a:bodyPr rtlCol="0" anchor="ctr"/>
          <a:lstStyle/>
          <a:p>
            <a:r>
              <a:rPr lang="en-US" sz="1400" b="1" dirty="0"/>
              <a:t>Required arguments </a:t>
            </a:r>
            <a:r>
              <a:rPr lang="en-US" sz="1400" dirty="0"/>
              <a:t>indicated with angle brackets &lt;&gt;</a:t>
            </a:r>
          </a:p>
        </p:txBody>
      </p:sp>
      <p:sp>
        <p:nvSpPr>
          <p:cNvPr id="17" name="Speech Bubble: Rectangle 16">
            <a:extLst>
              <a:ext uri="{FF2B5EF4-FFF2-40B4-BE49-F238E27FC236}">
                <a16:creationId xmlns:a16="http://schemas.microsoft.com/office/drawing/2014/main" id="{60CD9795-5E63-4C24-B4DC-B9EF52025CF4}"/>
              </a:ext>
            </a:extLst>
          </p:cNvPr>
          <p:cNvSpPr/>
          <p:nvPr/>
        </p:nvSpPr>
        <p:spPr>
          <a:xfrm>
            <a:off x="6909126" y="5815248"/>
            <a:ext cx="2082474" cy="539832"/>
          </a:xfrm>
          <a:prstGeom prst="wedgeRectCallout">
            <a:avLst>
              <a:gd name="adj1" fmla="val -64804"/>
              <a:gd name="adj2" fmla="val -46615"/>
            </a:avLst>
          </a:prstGeom>
        </p:spPr>
        <p:style>
          <a:lnRef idx="2">
            <a:schemeClr val="dk1"/>
          </a:lnRef>
          <a:fillRef idx="1">
            <a:schemeClr val="lt1"/>
          </a:fillRef>
          <a:effectRef idx="0">
            <a:schemeClr val="dk1"/>
          </a:effectRef>
          <a:fontRef idx="minor">
            <a:schemeClr val="dk1"/>
          </a:fontRef>
        </p:style>
        <p:txBody>
          <a:bodyPr rtlCol="0" anchor="ctr"/>
          <a:lstStyle/>
          <a:p>
            <a:r>
              <a:rPr lang="en-US" sz="1400" b="1" dirty="0"/>
              <a:t>Scope is terminated with “end” statement</a:t>
            </a:r>
            <a:endParaRPr lang="en-US" sz="1400" dirty="0"/>
          </a:p>
        </p:txBody>
      </p:sp>
      <p:sp>
        <p:nvSpPr>
          <p:cNvPr id="18" name="TextBox 17">
            <a:extLst>
              <a:ext uri="{FF2B5EF4-FFF2-40B4-BE49-F238E27FC236}">
                <a16:creationId xmlns:a16="http://schemas.microsoft.com/office/drawing/2014/main" id="{944DA8DD-81B3-4192-900F-278BCBA88CDE}"/>
              </a:ext>
            </a:extLst>
          </p:cNvPr>
          <p:cNvSpPr txBox="1"/>
          <p:nvPr/>
        </p:nvSpPr>
        <p:spPr>
          <a:xfrm>
            <a:off x="6205087" y="1131377"/>
            <a:ext cx="2859362" cy="307777"/>
          </a:xfrm>
          <a:prstGeom prst="rect">
            <a:avLst/>
          </a:prstGeom>
          <a:noFill/>
        </p:spPr>
        <p:txBody>
          <a:bodyPr wrap="square">
            <a:spAutoFit/>
          </a:bodyPr>
          <a:lstStyle/>
          <a:p>
            <a:r>
              <a:rPr lang="en-US" sz="1400" b="1" dirty="0"/>
              <a:t>Input Deck Structure</a:t>
            </a:r>
          </a:p>
        </p:txBody>
      </p:sp>
    </p:spTree>
    <p:extLst>
      <p:ext uri="{BB962C8B-B14F-4D97-AF65-F5344CB8AC3E}">
        <p14:creationId xmlns:p14="http://schemas.microsoft.com/office/powerpoint/2010/main" val="39965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93A7-83C6-423D-B79B-264AC752B990}"/>
              </a:ext>
            </a:extLst>
          </p:cNvPr>
          <p:cNvSpPr>
            <a:spLocks noGrp="1"/>
          </p:cNvSpPr>
          <p:nvPr>
            <p:ph type="title"/>
          </p:nvPr>
        </p:nvSpPr>
        <p:spPr/>
        <p:txBody>
          <a:bodyPr/>
          <a:lstStyle/>
          <a:p>
            <a:r>
              <a:rPr lang="en-US" dirty="0"/>
              <a:t>SIERRA/SM fundamentals: Building an input deck (1/3)</a:t>
            </a:r>
          </a:p>
        </p:txBody>
      </p:sp>
      <p:sp>
        <p:nvSpPr>
          <p:cNvPr id="3" name="Slide Number Placeholder 2">
            <a:extLst>
              <a:ext uri="{FF2B5EF4-FFF2-40B4-BE49-F238E27FC236}">
                <a16:creationId xmlns:a16="http://schemas.microsoft.com/office/drawing/2014/main" id="{A3215596-F99D-42C8-88A9-D462F96F93E4}"/>
              </a:ext>
            </a:extLst>
          </p:cNvPr>
          <p:cNvSpPr>
            <a:spLocks noGrp="1"/>
          </p:cNvSpPr>
          <p:nvPr>
            <p:ph type="sldNum" sz="quarter" idx="10"/>
          </p:nvPr>
        </p:nvSpPr>
        <p:spPr/>
        <p:txBody>
          <a:bodyPr/>
          <a:lstStyle/>
          <a:p>
            <a:fld id="{4FAB73BC-B049-4115-A692-8D63A059BFB8}" type="slidenum">
              <a:rPr lang="en-US" smtClean="0"/>
              <a:pPr/>
              <a:t>23</a:t>
            </a:fld>
            <a:endParaRPr lang="en-US" dirty="0"/>
          </a:p>
        </p:txBody>
      </p:sp>
      <p:pic>
        <p:nvPicPr>
          <p:cNvPr id="6" name="Content Placeholder 5">
            <a:extLst>
              <a:ext uri="{FF2B5EF4-FFF2-40B4-BE49-F238E27FC236}">
                <a16:creationId xmlns:a16="http://schemas.microsoft.com/office/drawing/2014/main" id="{929F67CD-5D50-4E6F-8F47-D92C9E7BEC44}"/>
              </a:ext>
            </a:extLst>
          </p:cNvPr>
          <p:cNvPicPr>
            <a:picLocks noGrp="1" noChangeAspect="1"/>
          </p:cNvPicPr>
          <p:nvPr>
            <p:ph sz="quarter" idx="11"/>
          </p:nvPr>
        </p:nvPicPr>
        <p:blipFill>
          <a:blip r:embed="rId2"/>
          <a:stretch>
            <a:fillRect/>
          </a:stretch>
        </p:blipFill>
        <p:spPr>
          <a:xfrm>
            <a:off x="1743271" y="2855496"/>
            <a:ext cx="8507634" cy="3615892"/>
          </a:xfrm>
        </p:spPr>
      </p:pic>
      <p:sp>
        <p:nvSpPr>
          <p:cNvPr id="7" name="Content Placeholder 4">
            <a:extLst>
              <a:ext uri="{FF2B5EF4-FFF2-40B4-BE49-F238E27FC236}">
                <a16:creationId xmlns:a16="http://schemas.microsoft.com/office/drawing/2014/main" id="{C4D6B9D9-BF02-4A16-B522-CAEF1925402F}"/>
              </a:ext>
            </a:extLst>
          </p:cNvPr>
          <p:cNvSpPr txBox="1">
            <a:spLocks/>
          </p:cNvSpPr>
          <p:nvPr/>
        </p:nvSpPr>
        <p:spPr>
          <a:xfrm>
            <a:off x="745958" y="1409699"/>
            <a:ext cx="11095522" cy="1501141"/>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Let’s fix the input deck so it runs correctly; using SAW to navigate this time:</a:t>
            </a:r>
          </a:p>
          <a:p>
            <a:pPr marL="726948" lvl="1" indent="-342900">
              <a:buFont typeface="Arial" panose="020B0604020202020204" pitchFamily="34" charset="0"/>
              <a:buChar char="•"/>
            </a:pPr>
            <a:r>
              <a:rPr lang="en-US" dirty="0"/>
              <a:t>Go to “case00_hello_cantilever” in the Project window</a:t>
            </a:r>
          </a:p>
          <a:p>
            <a:pPr marL="726948" lvl="1" indent="-342900">
              <a:buFont typeface="Arial" panose="020B0604020202020204" pitchFamily="34" charset="0"/>
              <a:buChar char="•"/>
            </a:pPr>
            <a:r>
              <a:rPr lang="en-US" dirty="0"/>
              <a:t>Locate the input file “</a:t>
            </a:r>
            <a:r>
              <a:rPr lang="en-US" dirty="0" err="1"/>
              <a:t>hello_cantilever.i</a:t>
            </a:r>
            <a:r>
              <a:rPr lang="en-US" dirty="0"/>
              <a:t>”; double-click to open it in the SIERRA Editor</a:t>
            </a:r>
          </a:p>
          <a:p>
            <a:pPr marL="726948" lvl="1" indent="-342900">
              <a:buFont typeface="Arial" panose="020B0604020202020204" pitchFamily="34" charset="0"/>
              <a:buChar char="•"/>
            </a:pPr>
            <a:r>
              <a:rPr lang="en-US" dirty="0"/>
              <a:t>Take a minute to </a:t>
            </a:r>
            <a:r>
              <a:rPr lang="en-US" b="1" dirty="0"/>
              <a:t>review the scopes and information </a:t>
            </a:r>
            <a:r>
              <a:rPr lang="en-US" dirty="0"/>
              <a:t>in the input deck</a:t>
            </a:r>
          </a:p>
        </p:txBody>
      </p:sp>
      <p:sp>
        <p:nvSpPr>
          <p:cNvPr id="8" name="Rectangle 7">
            <a:extLst>
              <a:ext uri="{FF2B5EF4-FFF2-40B4-BE49-F238E27FC236}">
                <a16:creationId xmlns:a16="http://schemas.microsoft.com/office/drawing/2014/main" id="{B192BC93-8AB0-49E0-B507-B2DEB7C6CCBA}"/>
              </a:ext>
            </a:extLst>
          </p:cNvPr>
          <p:cNvSpPr/>
          <p:nvPr/>
        </p:nvSpPr>
        <p:spPr>
          <a:xfrm>
            <a:off x="5188615" y="3538665"/>
            <a:ext cx="4982080" cy="2870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DB07A65-1660-4133-88B8-7A4B232F39A6}"/>
              </a:ext>
            </a:extLst>
          </p:cNvPr>
          <p:cNvCxnSpPr>
            <a:cxnSpLocks/>
          </p:cNvCxnSpPr>
          <p:nvPr/>
        </p:nvCxnSpPr>
        <p:spPr>
          <a:xfrm flipH="1">
            <a:off x="10170695" y="3291915"/>
            <a:ext cx="457200" cy="376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1D03BC-021A-4A58-A552-63D8BAFEBF66}"/>
              </a:ext>
            </a:extLst>
          </p:cNvPr>
          <p:cNvSpPr txBox="1"/>
          <p:nvPr/>
        </p:nvSpPr>
        <p:spPr>
          <a:xfrm>
            <a:off x="10448729" y="2933657"/>
            <a:ext cx="1659719" cy="358258"/>
          </a:xfrm>
          <a:prstGeom prst="rect">
            <a:avLst/>
          </a:prstGeom>
        </p:spPr>
        <p:txBody>
          <a:bodyPr vert="horz" wrap="square" lIns="91440" tIns="45720" rIns="91440" bIns="45720" rtlCol="0">
            <a:noAutofit/>
          </a:bodyPr>
          <a:lstStyle/>
          <a:p>
            <a:pPr algn="l"/>
            <a:r>
              <a:rPr lang="en-US" b="1" dirty="0">
                <a:solidFill>
                  <a:srgbClr val="FF0000"/>
                </a:solidFill>
              </a:rPr>
              <a:t>SIERRA Editor</a:t>
            </a:r>
          </a:p>
        </p:txBody>
      </p:sp>
    </p:spTree>
    <p:extLst>
      <p:ext uri="{BB962C8B-B14F-4D97-AF65-F5344CB8AC3E}">
        <p14:creationId xmlns:p14="http://schemas.microsoft.com/office/powerpoint/2010/main" val="147589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B13623-4CC3-4FEF-B89A-4F8DEF3EF2A6}"/>
              </a:ext>
            </a:extLst>
          </p:cNvPr>
          <p:cNvPicPr>
            <a:picLocks noChangeAspect="1"/>
          </p:cNvPicPr>
          <p:nvPr/>
        </p:nvPicPr>
        <p:blipFill>
          <a:blip r:embed="rId2"/>
          <a:stretch>
            <a:fillRect/>
          </a:stretch>
        </p:blipFill>
        <p:spPr>
          <a:xfrm>
            <a:off x="6442860" y="1178953"/>
            <a:ext cx="4377540" cy="5536096"/>
          </a:xfrm>
          <a:prstGeom prst="rect">
            <a:avLst/>
          </a:prstGeom>
        </p:spPr>
      </p:pic>
      <p:sp>
        <p:nvSpPr>
          <p:cNvPr id="2" name="Title 1">
            <a:extLst>
              <a:ext uri="{FF2B5EF4-FFF2-40B4-BE49-F238E27FC236}">
                <a16:creationId xmlns:a16="http://schemas.microsoft.com/office/drawing/2014/main" id="{47FD93A7-83C6-423D-B79B-264AC752B990}"/>
              </a:ext>
            </a:extLst>
          </p:cNvPr>
          <p:cNvSpPr>
            <a:spLocks noGrp="1"/>
          </p:cNvSpPr>
          <p:nvPr>
            <p:ph type="title"/>
          </p:nvPr>
        </p:nvSpPr>
        <p:spPr/>
        <p:txBody>
          <a:bodyPr/>
          <a:lstStyle/>
          <a:p>
            <a:r>
              <a:rPr lang="en-US" dirty="0"/>
              <a:t>SIERRA/SM fundamentals: Building an input deck (2/3)</a:t>
            </a:r>
          </a:p>
        </p:txBody>
      </p:sp>
      <p:sp>
        <p:nvSpPr>
          <p:cNvPr id="3" name="Slide Number Placeholder 2">
            <a:extLst>
              <a:ext uri="{FF2B5EF4-FFF2-40B4-BE49-F238E27FC236}">
                <a16:creationId xmlns:a16="http://schemas.microsoft.com/office/drawing/2014/main" id="{A3215596-F99D-42C8-88A9-D462F96F93E4}"/>
              </a:ext>
            </a:extLst>
          </p:cNvPr>
          <p:cNvSpPr>
            <a:spLocks noGrp="1"/>
          </p:cNvSpPr>
          <p:nvPr>
            <p:ph type="sldNum" sz="quarter" idx="10"/>
          </p:nvPr>
        </p:nvSpPr>
        <p:spPr/>
        <p:txBody>
          <a:bodyPr/>
          <a:lstStyle/>
          <a:p>
            <a:fld id="{4FAB73BC-B049-4115-A692-8D63A059BFB8}" type="slidenum">
              <a:rPr lang="en-US" smtClean="0"/>
              <a:pPr/>
              <a:t>24</a:t>
            </a:fld>
            <a:endParaRPr lang="en-US" dirty="0"/>
          </a:p>
        </p:txBody>
      </p:sp>
      <p:sp>
        <p:nvSpPr>
          <p:cNvPr id="7" name="Content Placeholder 4">
            <a:extLst>
              <a:ext uri="{FF2B5EF4-FFF2-40B4-BE49-F238E27FC236}">
                <a16:creationId xmlns:a16="http://schemas.microsoft.com/office/drawing/2014/main" id="{C4D6B9D9-BF02-4A16-B522-CAEF1925402F}"/>
              </a:ext>
            </a:extLst>
          </p:cNvPr>
          <p:cNvSpPr txBox="1">
            <a:spLocks/>
          </p:cNvSpPr>
          <p:nvPr/>
        </p:nvSpPr>
        <p:spPr>
          <a:xfrm>
            <a:off x="745959" y="1409699"/>
            <a:ext cx="4907961" cy="506168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Add information to the “</a:t>
            </a:r>
            <a:r>
              <a:rPr lang="en-US" dirty="0" err="1"/>
              <a:t>sierra</a:t>
            </a:r>
            <a:r>
              <a:rPr lang="en-US" dirty="0"/>
              <a:t>” scope:</a:t>
            </a:r>
          </a:p>
          <a:p>
            <a:pPr marL="726948" lvl="1" indent="-342900">
              <a:buFont typeface="Arial" panose="020B0604020202020204" pitchFamily="34" charset="0"/>
              <a:buChar char="•"/>
            </a:pPr>
            <a:r>
              <a:rPr lang="en-US" dirty="0"/>
              <a:t>Open the “sierra_scope_commands.txt” file</a:t>
            </a:r>
          </a:p>
          <a:p>
            <a:pPr marL="726948" lvl="1" indent="-342900">
              <a:buFont typeface="Arial" panose="020B0604020202020204" pitchFamily="34" charset="0"/>
              <a:buChar char="•"/>
            </a:pPr>
            <a:r>
              <a:rPr lang="en-US" dirty="0"/>
              <a:t>Copy the entire contents of the “sierra_scope_commands.txt” file and insert it into the “</a:t>
            </a:r>
            <a:r>
              <a:rPr lang="en-US" dirty="0" err="1"/>
              <a:t>sierra</a:t>
            </a:r>
            <a:r>
              <a:rPr lang="en-US" dirty="0"/>
              <a:t>” scope of “</a:t>
            </a:r>
            <a:r>
              <a:rPr lang="en-US" dirty="0" err="1"/>
              <a:t>hello_cantilever.i</a:t>
            </a:r>
            <a:r>
              <a:rPr lang="en-US" dirty="0"/>
              <a:t>”</a:t>
            </a:r>
          </a:p>
          <a:p>
            <a:pPr marL="342900" indent="-342900">
              <a:buFont typeface="Arial" panose="020B0604020202020204" pitchFamily="34" charset="0"/>
              <a:buChar char="•"/>
            </a:pPr>
            <a:r>
              <a:rPr lang="en-US" dirty="0"/>
              <a:t>“</a:t>
            </a:r>
            <a:r>
              <a:rPr lang="en-US" dirty="0" err="1"/>
              <a:t>sierra</a:t>
            </a:r>
            <a:r>
              <a:rPr lang="en-US" dirty="0"/>
              <a:t>” scope commands:</a:t>
            </a:r>
          </a:p>
          <a:p>
            <a:pPr marL="726948" lvl="1" indent="-342900">
              <a:buFont typeface="Arial" panose="020B0604020202020204" pitchFamily="34" charset="0"/>
              <a:buChar char="•"/>
            </a:pPr>
            <a:r>
              <a:rPr lang="en-US" dirty="0"/>
              <a:t>May be used in multiple procedures</a:t>
            </a:r>
          </a:p>
          <a:p>
            <a:pPr marL="726948" lvl="1" indent="-342900">
              <a:buFont typeface="Arial" panose="020B0604020202020204" pitchFamily="34" charset="0"/>
              <a:buChar char="•"/>
            </a:pPr>
            <a:r>
              <a:rPr lang="en-US" dirty="0"/>
              <a:t>Includes primarily materials, functions, axes, directions, finite element models, and analysis restart controls.</a:t>
            </a:r>
          </a:p>
          <a:p>
            <a:pPr marL="342900" indent="-342900">
              <a:buFont typeface="Arial" panose="020B0604020202020204" pitchFamily="34" charset="0"/>
              <a:buChar char="•"/>
            </a:pPr>
            <a:r>
              <a:rPr lang="en-US" dirty="0"/>
              <a:t>Note the syntax highlighting of the SIERRA Editor.</a:t>
            </a:r>
          </a:p>
          <a:p>
            <a:pPr marL="726948" lvl="1" indent="-342900">
              <a:buFont typeface="Arial" panose="020B0604020202020204" pitchFamily="34" charset="0"/>
              <a:buChar char="•"/>
            </a:pPr>
            <a:r>
              <a:rPr lang="en-US" dirty="0"/>
              <a:t>Bolded/colored text are key words</a:t>
            </a:r>
          </a:p>
          <a:p>
            <a:pPr marL="726948" lvl="1" indent="-342900">
              <a:buFont typeface="Arial" panose="020B0604020202020204" pitchFamily="34" charset="0"/>
              <a:buChar char="•"/>
            </a:pPr>
            <a:r>
              <a:rPr lang="en-US" dirty="0"/>
              <a:t>Plain text is user-specified </a:t>
            </a:r>
          </a:p>
        </p:txBody>
      </p:sp>
      <p:sp>
        <p:nvSpPr>
          <p:cNvPr id="13" name="Left Brace 12">
            <a:extLst>
              <a:ext uri="{FF2B5EF4-FFF2-40B4-BE49-F238E27FC236}">
                <a16:creationId xmlns:a16="http://schemas.microsoft.com/office/drawing/2014/main" id="{1EDD94AB-3A26-4B64-AABC-98EA4E8D775E}"/>
              </a:ext>
            </a:extLst>
          </p:cNvPr>
          <p:cNvSpPr/>
          <p:nvPr/>
        </p:nvSpPr>
        <p:spPr>
          <a:xfrm>
            <a:off x="6366636" y="1893398"/>
            <a:ext cx="281814" cy="3753995"/>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3EC99E7-7C3C-41B7-8B67-52DDEA83C906}"/>
              </a:ext>
            </a:extLst>
          </p:cNvPr>
          <p:cNvSpPr/>
          <p:nvPr/>
        </p:nvSpPr>
        <p:spPr>
          <a:xfrm>
            <a:off x="6844013" y="1917032"/>
            <a:ext cx="3711692" cy="104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6AC4F1-04CB-4645-A849-688202B49C18}"/>
              </a:ext>
            </a:extLst>
          </p:cNvPr>
          <p:cNvSpPr/>
          <p:nvPr/>
        </p:nvSpPr>
        <p:spPr>
          <a:xfrm>
            <a:off x="6844013" y="3028950"/>
            <a:ext cx="3711692" cy="1246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FF4F78-39E4-4AE0-8DAE-BE4E299B4B72}"/>
              </a:ext>
            </a:extLst>
          </p:cNvPr>
          <p:cNvSpPr/>
          <p:nvPr/>
        </p:nvSpPr>
        <p:spPr>
          <a:xfrm>
            <a:off x="6844013" y="4353221"/>
            <a:ext cx="3711692" cy="1325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3453584-459E-4E4C-9DC2-AC09A3F2CFC0}"/>
              </a:ext>
            </a:extLst>
          </p:cNvPr>
          <p:cNvSpPr txBox="1"/>
          <p:nvPr/>
        </p:nvSpPr>
        <p:spPr>
          <a:xfrm>
            <a:off x="10555705" y="2122571"/>
            <a:ext cx="1437919" cy="631658"/>
          </a:xfrm>
          <a:prstGeom prst="rect">
            <a:avLst/>
          </a:prstGeom>
        </p:spPr>
        <p:txBody>
          <a:bodyPr vert="horz" wrap="square" lIns="91440" tIns="45720" rIns="91440" bIns="45720" rtlCol="0">
            <a:noAutofit/>
          </a:bodyPr>
          <a:lstStyle/>
          <a:p>
            <a:pPr algn="l"/>
            <a:r>
              <a:rPr lang="en-US" dirty="0"/>
              <a:t>Define a function</a:t>
            </a:r>
          </a:p>
        </p:txBody>
      </p:sp>
      <p:sp>
        <p:nvSpPr>
          <p:cNvPr id="21" name="TextBox 20">
            <a:extLst>
              <a:ext uri="{FF2B5EF4-FFF2-40B4-BE49-F238E27FC236}">
                <a16:creationId xmlns:a16="http://schemas.microsoft.com/office/drawing/2014/main" id="{C8D03B0C-A609-4026-BDEE-280C1493FF28}"/>
              </a:ext>
            </a:extLst>
          </p:cNvPr>
          <p:cNvSpPr txBox="1"/>
          <p:nvPr/>
        </p:nvSpPr>
        <p:spPr>
          <a:xfrm>
            <a:off x="10593805" y="3354989"/>
            <a:ext cx="1437919" cy="631658"/>
          </a:xfrm>
          <a:prstGeom prst="rect">
            <a:avLst/>
          </a:prstGeom>
        </p:spPr>
        <p:txBody>
          <a:bodyPr vert="horz" wrap="square" lIns="91440" tIns="45720" rIns="91440" bIns="45720" rtlCol="0">
            <a:noAutofit/>
          </a:bodyPr>
          <a:lstStyle/>
          <a:p>
            <a:pPr algn="l"/>
            <a:r>
              <a:rPr lang="en-US" dirty="0"/>
              <a:t>Define a material</a:t>
            </a:r>
          </a:p>
        </p:txBody>
      </p:sp>
      <p:sp>
        <p:nvSpPr>
          <p:cNvPr id="22" name="TextBox 21">
            <a:extLst>
              <a:ext uri="{FF2B5EF4-FFF2-40B4-BE49-F238E27FC236}">
                <a16:creationId xmlns:a16="http://schemas.microsoft.com/office/drawing/2014/main" id="{B3C46B43-3E7C-4556-AB09-F75D7F27E357}"/>
              </a:ext>
            </a:extLst>
          </p:cNvPr>
          <p:cNvSpPr txBox="1"/>
          <p:nvPr/>
        </p:nvSpPr>
        <p:spPr>
          <a:xfrm>
            <a:off x="10593804" y="4719190"/>
            <a:ext cx="1437919" cy="631658"/>
          </a:xfrm>
          <a:prstGeom prst="rect">
            <a:avLst/>
          </a:prstGeom>
        </p:spPr>
        <p:txBody>
          <a:bodyPr vert="horz" wrap="square" lIns="91440" tIns="45720" rIns="91440" bIns="45720" rtlCol="0">
            <a:noAutofit/>
          </a:bodyPr>
          <a:lstStyle/>
          <a:p>
            <a:pPr algn="l"/>
            <a:r>
              <a:rPr lang="en-US" dirty="0"/>
              <a:t>Define a model</a:t>
            </a:r>
          </a:p>
        </p:txBody>
      </p:sp>
    </p:spTree>
    <p:extLst>
      <p:ext uri="{BB962C8B-B14F-4D97-AF65-F5344CB8AC3E}">
        <p14:creationId xmlns:p14="http://schemas.microsoft.com/office/powerpoint/2010/main" val="213074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93A7-83C6-423D-B79B-264AC752B990}"/>
              </a:ext>
            </a:extLst>
          </p:cNvPr>
          <p:cNvSpPr>
            <a:spLocks noGrp="1"/>
          </p:cNvSpPr>
          <p:nvPr>
            <p:ph type="title"/>
          </p:nvPr>
        </p:nvSpPr>
        <p:spPr/>
        <p:txBody>
          <a:bodyPr/>
          <a:lstStyle/>
          <a:p>
            <a:r>
              <a:rPr lang="en-US" dirty="0"/>
              <a:t>SIERRA/SM fundamentals: Building an input deck (3/3)</a:t>
            </a:r>
          </a:p>
        </p:txBody>
      </p:sp>
      <p:sp>
        <p:nvSpPr>
          <p:cNvPr id="3" name="Slide Number Placeholder 2">
            <a:extLst>
              <a:ext uri="{FF2B5EF4-FFF2-40B4-BE49-F238E27FC236}">
                <a16:creationId xmlns:a16="http://schemas.microsoft.com/office/drawing/2014/main" id="{A3215596-F99D-42C8-88A9-D462F96F93E4}"/>
              </a:ext>
            </a:extLst>
          </p:cNvPr>
          <p:cNvSpPr>
            <a:spLocks noGrp="1"/>
          </p:cNvSpPr>
          <p:nvPr>
            <p:ph type="sldNum" sz="quarter" idx="10"/>
          </p:nvPr>
        </p:nvSpPr>
        <p:spPr>
          <a:xfrm>
            <a:off x="11510057" y="6471387"/>
            <a:ext cx="489438" cy="365125"/>
          </a:xfrm>
        </p:spPr>
        <p:txBody>
          <a:bodyPr/>
          <a:lstStyle/>
          <a:p>
            <a:fld id="{4FAB73BC-B049-4115-A692-8D63A059BFB8}" type="slidenum">
              <a:rPr lang="en-US" smtClean="0"/>
              <a:pPr/>
              <a:t>25</a:t>
            </a:fld>
            <a:endParaRPr lang="en-US" dirty="0"/>
          </a:p>
        </p:txBody>
      </p:sp>
      <p:sp>
        <p:nvSpPr>
          <p:cNvPr id="7" name="Content Placeholder 4">
            <a:extLst>
              <a:ext uri="{FF2B5EF4-FFF2-40B4-BE49-F238E27FC236}">
                <a16:creationId xmlns:a16="http://schemas.microsoft.com/office/drawing/2014/main" id="{C4D6B9D9-BF02-4A16-B522-CAEF1925402F}"/>
              </a:ext>
            </a:extLst>
          </p:cNvPr>
          <p:cNvSpPr txBox="1">
            <a:spLocks/>
          </p:cNvSpPr>
          <p:nvPr/>
        </p:nvSpPr>
        <p:spPr>
          <a:xfrm>
            <a:off x="745959" y="1409699"/>
            <a:ext cx="4814739" cy="506168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Add information to the “region” scope:</a:t>
            </a:r>
          </a:p>
          <a:p>
            <a:pPr marL="726948" lvl="1" indent="-342900">
              <a:buFont typeface="Arial" panose="020B0604020202020204" pitchFamily="34" charset="0"/>
              <a:buChar char="•"/>
            </a:pPr>
            <a:r>
              <a:rPr lang="en-US" dirty="0"/>
              <a:t>Open the “region_scope_commands.txt” file</a:t>
            </a:r>
          </a:p>
          <a:p>
            <a:pPr marL="726948" lvl="1" indent="-342900">
              <a:buFont typeface="Arial" panose="020B0604020202020204" pitchFamily="34" charset="0"/>
              <a:buChar char="•"/>
            </a:pPr>
            <a:r>
              <a:rPr lang="en-US" dirty="0"/>
              <a:t>Copy the entire contents of the “region_scope_commands.txt” file and insert it into the “adagio region” scope of “</a:t>
            </a:r>
            <a:r>
              <a:rPr lang="en-US" dirty="0" err="1"/>
              <a:t>hello_cantilever.i</a:t>
            </a:r>
            <a:r>
              <a:rPr lang="en-US" dirty="0"/>
              <a:t>”</a:t>
            </a:r>
          </a:p>
          <a:p>
            <a:pPr marL="342900" indent="-342900">
              <a:buFont typeface="Arial" panose="020B0604020202020204" pitchFamily="34" charset="0"/>
              <a:buChar char="•"/>
            </a:pPr>
            <a:r>
              <a:rPr lang="en-US" dirty="0"/>
              <a:t>“region” scope commands:</a:t>
            </a:r>
          </a:p>
          <a:p>
            <a:pPr marL="726948" lvl="1" indent="-342900">
              <a:buFont typeface="Arial" panose="020B0604020202020204" pitchFamily="34" charset="0"/>
              <a:buChar char="•"/>
            </a:pPr>
            <a:r>
              <a:rPr lang="en-US" dirty="0"/>
              <a:t>Define many core analysis features including boundary conditions, initial conditions, results output, contact definitions, and much more.</a:t>
            </a:r>
          </a:p>
          <a:p>
            <a:pPr marL="726948" lvl="1" indent="-342900">
              <a:buFont typeface="Arial" panose="020B0604020202020204" pitchFamily="34" charset="0"/>
              <a:buChar char="•"/>
            </a:pPr>
            <a:r>
              <a:rPr lang="en-US" dirty="0"/>
              <a:t>Acts only on the finite element model referenced by </a:t>
            </a:r>
            <a:r>
              <a:rPr lang="en-US" dirty="0">
                <a:latin typeface="Courier New" panose="02070309020205020404" pitchFamily="49" charset="0"/>
                <a:cs typeface="Courier New" panose="02070309020205020404" pitchFamily="49" charset="0"/>
              </a:rPr>
              <a:t>use finite element model</a:t>
            </a:r>
          </a:p>
          <a:p>
            <a:pPr marL="342900" indent="-342900">
              <a:buFont typeface="Arial" panose="020B0604020202020204" pitchFamily="34" charset="0"/>
              <a:buChar char="•"/>
            </a:pPr>
            <a:r>
              <a:rPr lang="en-US" b="1" dirty="0"/>
              <a:t>Save the input file </a:t>
            </a:r>
            <a:r>
              <a:rPr lang="en-US" dirty="0"/>
              <a:t>(</a:t>
            </a:r>
            <a:r>
              <a:rPr lang="en-US" dirty="0" err="1"/>
              <a:t>ctrl+s</a:t>
            </a:r>
            <a:r>
              <a:rPr lang="en-US" dirty="0"/>
              <a:t>)</a:t>
            </a:r>
            <a:endParaRPr lang="en-US" b="1" dirty="0"/>
          </a:p>
        </p:txBody>
      </p:sp>
      <p:pic>
        <p:nvPicPr>
          <p:cNvPr id="5" name="Picture 4">
            <a:extLst>
              <a:ext uri="{FF2B5EF4-FFF2-40B4-BE49-F238E27FC236}">
                <a16:creationId xmlns:a16="http://schemas.microsoft.com/office/drawing/2014/main" id="{AEDCB0A6-8626-477E-A179-8BA2C283EB98}"/>
              </a:ext>
            </a:extLst>
          </p:cNvPr>
          <p:cNvPicPr>
            <a:picLocks noChangeAspect="1"/>
          </p:cNvPicPr>
          <p:nvPr/>
        </p:nvPicPr>
        <p:blipFill>
          <a:blip r:embed="rId2"/>
          <a:stretch>
            <a:fillRect/>
          </a:stretch>
        </p:blipFill>
        <p:spPr>
          <a:xfrm>
            <a:off x="5987847" y="1036036"/>
            <a:ext cx="4468053" cy="5560708"/>
          </a:xfrm>
          <a:prstGeom prst="rect">
            <a:avLst/>
          </a:prstGeom>
        </p:spPr>
      </p:pic>
      <p:sp>
        <p:nvSpPr>
          <p:cNvPr id="15" name="Left Brace 14">
            <a:extLst>
              <a:ext uri="{FF2B5EF4-FFF2-40B4-BE49-F238E27FC236}">
                <a16:creationId xmlns:a16="http://schemas.microsoft.com/office/drawing/2014/main" id="{8D2CBBF9-5A16-4E23-98B5-97614F7B17D6}"/>
              </a:ext>
            </a:extLst>
          </p:cNvPr>
          <p:cNvSpPr/>
          <p:nvPr/>
        </p:nvSpPr>
        <p:spPr>
          <a:xfrm>
            <a:off x="6506541" y="2911641"/>
            <a:ext cx="281814" cy="3007895"/>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1A80205-3958-4EA8-999E-C4DFF9213340}"/>
              </a:ext>
            </a:extLst>
          </p:cNvPr>
          <p:cNvSpPr/>
          <p:nvPr/>
        </p:nvSpPr>
        <p:spPr>
          <a:xfrm>
            <a:off x="6849884" y="3072064"/>
            <a:ext cx="3606016" cy="2245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1FB0207-2848-4FB8-AB8A-DD67BFA6A047}"/>
              </a:ext>
            </a:extLst>
          </p:cNvPr>
          <p:cNvSpPr txBox="1"/>
          <p:nvPr/>
        </p:nvSpPr>
        <p:spPr>
          <a:xfrm>
            <a:off x="10590448" y="2992338"/>
            <a:ext cx="1568895" cy="478001"/>
          </a:xfrm>
          <a:prstGeom prst="rect">
            <a:avLst/>
          </a:prstGeom>
        </p:spPr>
        <p:txBody>
          <a:bodyPr vert="horz" wrap="square" lIns="91440" tIns="45720" rIns="91440" bIns="45720" rtlCol="0">
            <a:noAutofit/>
          </a:bodyPr>
          <a:lstStyle/>
          <a:p>
            <a:pPr algn="l"/>
            <a:r>
              <a:rPr lang="en-US" dirty="0"/>
              <a:t>Which model</a:t>
            </a:r>
          </a:p>
        </p:txBody>
      </p:sp>
      <p:sp>
        <p:nvSpPr>
          <p:cNvPr id="24" name="Rectangle 23">
            <a:extLst>
              <a:ext uri="{FF2B5EF4-FFF2-40B4-BE49-F238E27FC236}">
                <a16:creationId xmlns:a16="http://schemas.microsoft.com/office/drawing/2014/main" id="{B3BCE6DA-28D4-4E39-BB94-1119ABC23E1E}"/>
              </a:ext>
            </a:extLst>
          </p:cNvPr>
          <p:cNvSpPr/>
          <p:nvPr/>
        </p:nvSpPr>
        <p:spPr>
          <a:xfrm>
            <a:off x="6849884" y="3339193"/>
            <a:ext cx="3606016" cy="1567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8DE126-289C-4E26-9BF1-5F4A34C144CB}"/>
              </a:ext>
            </a:extLst>
          </p:cNvPr>
          <p:cNvSpPr txBox="1"/>
          <p:nvPr/>
        </p:nvSpPr>
        <p:spPr>
          <a:xfrm>
            <a:off x="10590447" y="3798083"/>
            <a:ext cx="1568895" cy="478001"/>
          </a:xfrm>
          <a:prstGeom prst="rect">
            <a:avLst/>
          </a:prstGeom>
        </p:spPr>
        <p:txBody>
          <a:bodyPr vert="horz" wrap="square" lIns="91440" tIns="45720" rIns="91440" bIns="45720" rtlCol="0">
            <a:noAutofit/>
          </a:bodyPr>
          <a:lstStyle/>
          <a:p>
            <a:pPr algn="l"/>
            <a:r>
              <a:rPr lang="en-US" dirty="0"/>
              <a:t>Boundary conditions</a:t>
            </a:r>
          </a:p>
        </p:txBody>
      </p:sp>
      <p:sp>
        <p:nvSpPr>
          <p:cNvPr id="26" name="Rectangle 25">
            <a:extLst>
              <a:ext uri="{FF2B5EF4-FFF2-40B4-BE49-F238E27FC236}">
                <a16:creationId xmlns:a16="http://schemas.microsoft.com/office/drawing/2014/main" id="{2E40ED65-BA21-45E5-9C69-94CA73C27DFE}"/>
              </a:ext>
            </a:extLst>
          </p:cNvPr>
          <p:cNvSpPr/>
          <p:nvPr/>
        </p:nvSpPr>
        <p:spPr>
          <a:xfrm>
            <a:off x="6849884" y="4980214"/>
            <a:ext cx="3606016" cy="1002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17F7F4C-3087-40AF-ABBC-B48A3095D259}"/>
              </a:ext>
            </a:extLst>
          </p:cNvPr>
          <p:cNvSpPr txBox="1"/>
          <p:nvPr/>
        </p:nvSpPr>
        <p:spPr>
          <a:xfrm>
            <a:off x="10590447" y="5187641"/>
            <a:ext cx="1568895" cy="478001"/>
          </a:xfrm>
          <a:prstGeom prst="rect">
            <a:avLst/>
          </a:prstGeom>
        </p:spPr>
        <p:txBody>
          <a:bodyPr vert="horz" wrap="square" lIns="91440" tIns="45720" rIns="91440" bIns="45720" rtlCol="0">
            <a:noAutofit/>
          </a:bodyPr>
          <a:lstStyle/>
          <a:p>
            <a:pPr algn="l"/>
            <a:r>
              <a:rPr lang="en-US" dirty="0"/>
              <a:t>Results output</a:t>
            </a:r>
          </a:p>
        </p:txBody>
      </p:sp>
    </p:spTree>
    <p:extLst>
      <p:ext uri="{BB962C8B-B14F-4D97-AF65-F5344CB8AC3E}">
        <p14:creationId xmlns:p14="http://schemas.microsoft.com/office/powerpoint/2010/main" val="84738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Running an analysis [that </a:t>
            </a:r>
            <a:r>
              <a:rPr lang="en-US" u="sng" dirty="0">
                <a:solidFill>
                  <a:srgbClr val="00B050"/>
                </a:solidFill>
              </a:rPr>
              <a:t>succeeds</a:t>
            </a:r>
            <a:r>
              <a:rPr lang="en-US" dirty="0"/>
              <a: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26</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699"/>
            <a:ext cx="11109158" cy="1493922"/>
          </a:xfrm>
        </p:spPr>
        <p:txBody>
          <a:bodyPr>
            <a:normAutofit fontScale="92500" lnSpcReduction="10000"/>
          </a:bodyPr>
          <a:lstStyle/>
          <a:p>
            <a:pPr marL="342900" indent="-342900">
              <a:buFont typeface="Arial" panose="020B0604020202020204" pitchFamily="34" charset="0"/>
              <a:buChar char="•"/>
            </a:pPr>
            <a:r>
              <a:rPr lang="en-US" dirty="0"/>
              <a:t>Re-run the analysis on 2 processors after editing the input file</a:t>
            </a:r>
          </a:p>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Open a console with the </a:t>
            </a:r>
            <a:r>
              <a:rPr lang="en-US" dirty="0" err="1"/>
              <a:t>sierra</a:t>
            </a:r>
            <a:r>
              <a:rPr lang="en-US" dirty="0"/>
              <a:t> module loaded; ensure working directory is </a:t>
            </a:r>
            <a:r>
              <a:rPr lang="en-US" dirty="0">
                <a:latin typeface="Courier New" panose="02070309020205020404" pitchFamily="49" charset="0"/>
                <a:cs typeface="Courier New" panose="02070309020205020404" pitchFamily="49" charset="0"/>
              </a:rPr>
              <a:t>case00_hello_cantilever</a:t>
            </a:r>
          </a:p>
          <a:p>
            <a:pPr marL="726948" lvl="1" indent="-342900">
              <a:buFont typeface="Arial" panose="020B0604020202020204" pitchFamily="34" charset="0"/>
              <a:buChar char="•"/>
            </a:pPr>
            <a:r>
              <a:rPr lang="en-US" dirty="0"/>
              <a:t>Launch adagio using the </a:t>
            </a:r>
            <a:r>
              <a:rPr lang="en-US" dirty="0" err="1"/>
              <a:t>sierra</a:t>
            </a:r>
            <a:r>
              <a:rPr lang="en-US" dirty="0"/>
              <a:t> script</a:t>
            </a:r>
          </a:p>
          <a:p>
            <a:pPr marL="342900" indent="-34290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C1F7E789-985A-4DA6-B441-5D9946DE1246}"/>
              </a:ext>
            </a:extLst>
          </p:cNvPr>
          <p:cNvSpPr/>
          <p:nvPr/>
        </p:nvSpPr>
        <p:spPr>
          <a:xfrm>
            <a:off x="1075130" y="3077763"/>
            <a:ext cx="9897361" cy="6266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2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hello_cantilever.i</a:t>
            </a:r>
            <a:endParaRPr lang="en-US" dirty="0">
              <a:solidFill>
                <a:schemeClr val="tx1"/>
              </a:solidFill>
              <a:latin typeface="Courier New" panose="02070309020205020404" pitchFamily="49" charset="0"/>
              <a:cs typeface="Courier New" panose="02070309020205020404" pitchFamily="49" charset="0"/>
            </a:endParaRPr>
          </a:p>
        </p:txBody>
      </p:sp>
      <p:pic>
        <p:nvPicPr>
          <p:cNvPr id="7" name="Picture 6">
            <a:extLst>
              <a:ext uri="{FF2B5EF4-FFF2-40B4-BE49-F238E27FC236}">
                <a16:creationId xmlns:a16="http://schemas.microsoft.com/office/drawing/2014/main" id="{2BC6501C-404E-4C7C-BA19-B5C374A011FF}"/>
              </a:ext>
            </a:extLst>
          </p:cNvPr>
          <p:cNvPicPr>
            <a:picLocks noChangeAspect="1"/>
          </p:cNvPicPr>
          <p:nvPr/>
        </p:nvPicPr>
        <p:blipFill>
          <a:blip r:embed="rId3"/>
          <a:stretch>
            <a:fillRect/>
          </a:stretch>
        </p:blipFill>
        <p:spPr>
          <a:xfrm>
            <a:off x="2001715" y="3878551"/>
            <a:ext cx="8188569" cy="2609280"/>
          </a:xfrm>
          <a:prstGeom prst="rect">
            <a:avLst/>
          </a:prstGeom>
        </p:spPr>
      </p:pic>
      <p:sp>
        <p:nvSpPr>
          <p:cNvPr id="11" name="Rectangle 10">
            <a:extLst>
              <a:ext uri="{FF2B5EF4-FFF2-40B4-BE49-F238E27FC236}">
                <a16:creationId xmlns:a16="http://schemas.microsoft.com/office/drawing/2014/main" id="{1CFA6D52-5DC0-4111-A9C6-3B1EBF890A40}"/>
              </a:ext>
            </a:extLst>
          </p:cNvPr>
          <p:cNvSpPr/>
          <p:nvPr/>
        </p:nvSpPr>
        <p:spPr>
          <a:xfrm>
            <a:off x="2001715" y="3878552"/>
            <a:ext cx="5746622" cy="156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A10769-C2BA-40F2-92B6-38EA114B0B2D}"/>
              </a:ext>
            </a:extLst>
          </p:cNvPr>
          <p:cNvSpPr txBox="1"/>
          <p:nvPr/>
        </p:nvSpPr>
        <p:spPr>
          <a:xfrm>
            <a:off x="220964" y="3829236"/>
            <a:ext cx="1837368" cy="249971"/>
          </a:xfrm>
          <a:prstGeom prst="rect">
            <a:avLst/>
          </a:prstGeom>
        </p:spPr>
        <p:txBody>
          <a:bodyPr vert="horz" wrap="square" lIns="91440" tIns="45720" rIns="91440" bIns="45720" rtlCol="0">
            <a:noAutofit/>
          </a:bodyPr>
          <a:lstStyle/>
          <a:p>
            <a:pPr algn="l"/>
            <a:r>
              <a:rPr lang="en-US" sz="1200" dirty="0"/>
              <a:t>Launch command</a:t>
            </a:r>
          </a:p>
        </p:txBody>
      </p:sp>
      <p:sp>
        <p:nvSpPr>
          <p:cNvPr id="13" name="Rectangle 12">
            <a:extLst>
              <a:ext uri="{FF2B5EF4-FFF2-40B4-BE49-F238E27FC236}">
                <a16:creationId xmlns:a16="http://schemas.microsoft.com/office/drawing/2014/main" id="{052A30D3-247A-4242-852D-D5FE38740E82}"/>
              </a:ext>
            </a:extLst>
          </p:cNvPr>
          <p:cNvSpPr/>
          <p:nvPr/>
        </p:nvSpPr>
        <p:spPr>
          <a:xfrm>
            <a:off x="2001715" y="4291263"/>
            <a:ext cx="8096790" cy="497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834CCF-7774-48C1-8C35-E8C9350F3BBF}"/>
              </a:ext>
            </a:extLst>
          </p:cNvPr>
          <p:cNvSpPr txBox="1"/>
          <p:nvPr/>
        </p:nvSpPr>
        <p:spPr>
          <a:xfrm>
            <a:off x="220964" y="4232337"/>
            <a:ext cx="1744996" cy="556231"/>
          </a:xfrm>
          <a:prstGeom prst="rect">
            <a:avLst/>
          </a:prstGeom>
        </p:spPr>
        <p:txBody>
          <a:bodyPr vert="horz" wrap="square" lIns="91440" tIns="45720" rIns="91440" bIns="45720" rtlCol="0">
            <a:noAutofit/>
          </a:bodyPr>
          <a:lstStyle/>
          <a:p>
            <a:pPr algn="l"/>
            <a:r>
              <a:rPr lang="en-US" sz="1200" dirty="0"/>
              <a:t>Pre-processing: decompose the mesh among processors</a:t>
            </a:r>
          </a:p>
        </p:txBody>
      </p:sp>
      <p:sp>
        <p:nvSpPr>
          <p:cNvPr id="17" name="Rectangle 16">
            <a:extLst>
              <a:ext uri="{FF2B5EF4-FFF2-40B4-BE49-F238E27FC236}">
                <a16:creationId xmlns:a16="http://schemas.microsoft.com/office/drawing/2014/main" id="{F1D52488-FAE5-4A65-9DAC-43CF2956BF49}"/>
              </a:ext>
            </a:extLst>
          </p:cNvPr>
          <p:cNvSpPr/>
          <p:nvPr/>
        </p:nvSpPr>
        <p:spPr>
          <a:xfrm>
            <a:off x="2001715" y="4871530"/>
            <a:ext cx="8096790" cy="576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0E075C3-44D4-4B91-92E3-D69607738475}"/>
              </a:ext>
            </a:extLst>
          </p:cNvPr>
          <p:cNvSpPr txBox="1"/>
          <p:nvPr/>
        </p:nvSpPr>
        <p:spPr>
          <a:xfrm>
            <a:off x="220963" y="5004822"/>
            <a:ext cx="1708331" cy="430400"/>
          </a:xfrm>
          <a:prstGeom prst="rect">
            <a:avLst/>
          </a:prstGeom>
        </p:spPr>
        <p:txBody>
          <a:bodyPr vert="horz" wrap="square" lIns="91440" tIns="45720" rIns="91440" bIns="45720" rtlCol="0">
            <a:noAutofit/>
          </a:bodyPr>
          <a:lstStyle/>
          <a:p>
            <a:pPr algn="l"/>
            <a:r>
              <a:rPr lang="en-US" sz="1200" dirty="0"/>
              <a:t>Running SIERRA/SM successfully</a:t>
            </a:r>
          </a:p>
        </p:txBody>
      </p:sp>
      <p:sp>
        <p:nvSpPr>
          <p:cNvPr id="19" name="Rectangle 18">
            <a:extLst>
              <a:ext uri="{FF2B5EF4-FFF2-40B4-BE49-F238E27FC236}">
                <a16:creationId xmlns:a16="http://schemas.microsoft.com/office/drawing/2014/main" id="{6B574A40-0208-448E-B533-2AB180372F84}"/>
              </a:ext>
            </a:extLst>
          </p:cNvPr>
          <p:cNvSpPr/>
          <p:nvPr/>
        </p:nvSpPr>
        <p:spPr>
          <a:xfrm>
            <a:off x="2001715" y="5552515"/>
            <a:ext cx="8096790" cy="654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5195853-66FF-4972-9BBF-C5D2B2799B44}"/>
              </a:ext>
            </a:extLst>
          </p:cNvPr>
          <p:cNvSpPr txBox="1"/>
          <p:nvPr/>
        </p:nvSpPr>
        <p:spPr>
          <a:xfrm>
            <a:off x="220963" y="5664802"/>
            <a:ext cx="1837368" cy="430400"/>
          </a:xfrm>
          <a:prstGeom prst="rect">
            <a:avLst/>
          </a:prstGeom>
        </p:spPr>
        <p:txBody>
          <a:bodyPr vert="horz" wrap="square" lIns="91440" tIns="45720" rIns="91440" bIns="45720" rtlCol="0">
            <a:noAutofit/>
          </a:bodyPr>
          <a:lstStyle/>
          <a:p>
            <a:pPr algn="l"/>
            <a:r>
              <a:rPr lang="en-US" sz="1200" dirty="0"/>
              <a:t>Post-processing: put the mesh (with analysis results) back together</a:t>
            </a:r>
          </a:p>
        </p:txBody>
      </p:sp>
      <p:sp>
        <p:nvSpPr>
          <p:cNvPr id="21" name="Left Brace 20">
            <a:extLst>
              <a:ext uri="{FF2B5EF4-FFF2-40B4-BE49-F238E27FC236}">
                <a16:creationId xmlns:a16="http://schemas.microsoft.com/office/drawing/2014/main" id="{438A0F39-62A8-4FFD-AECD-DD650C3D27AE}"/>
              </a:ext>
            </a:extLst>
          </p:cNvPr>
          <p:cNvSpPr/>
          <p:nvPr/>
        </p:nvSpPr>
        <p:spPr>
          <a:xfrm rot="10800000">
            <a:off x="10262704" y="4291262"/>
            <a:ext cx="281814" cy="1945475"/>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64C59F0A-1EC8-429E-A0DA-FB430AA0CE12}"/>
              </a:ext>
            </a:extLst>
          </p:cNvPr>
          <p:cNvSpPr txBox="1"/>
          <p:nvPr/>
        </p:nvSpPr>
        <p:spPr>
          <a:xfrm>
            <a:off x="10616938" y="4887257"/>
            <a:ext cx="1475646" cy="901569"/>
          </a:xfrm>
          <a:prstGeom prst="rect">
            <a:avLst/>
          </a:prstGeom>
        </p:spPr>
        <p:txBody>
          <a:bodyPr vert="horz" wrap="square" lIns="91440" tIns="45720" rIns="91440" bIns="45720" rtlCol="0">
            <a:noAutofit/>
          </a:bodyPr>
          <a:lstStyle/>
          <a:p>
            <a:pPr algn="l"/>
            <a:r>
              <a:rPr lang="en-US" sz="1200" dirty="0"/>
              <a:t>SIERRA script transparently handles these steps, in parallel and serial</a:t>
            </a:r>
          </a:p>
        </p:txBody>
      </p:sp>
    </p:spTree>
    <p:extLst>
      <p:ext uri="{BB962C8B-B14F-4D97-AF65-F5344CB8AC3E}">
        <p14:creationId xmlns:p14="http://schemas.microsoft.com/office/powerpoint/2010/main" val="424509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Viewing SIERRA/SM results in </a:t>
            </a:r>
            <a:r>
              <a:rPr lang="en-US" dirty="0" err="1"/>
              <a:t>ParaView</a:t>
            </a:r>
            <a:r>
              <a:rPr lang="en-US" dirty="0"/>
              <a:t> (1/2)</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27</a:t>
            </a:fld>
            <a:endParaRPr lang="en-US" dirty="0"/>
          </a:p>
        </p:txBody>
      </p:sp>
      <p:sp>
        <p:nvSpPr>
          <p:cNvPr id="8" name="Content Placeholder 4">
            <a:extLst>
              <a:ext uri="{FF2B5EF4-FFF2-40B4-BE49-F238E27FC236}">
                <a16:creationId xmlns:a16="http://schemas.microsoft.com/office/drawing/2014/main" id="{6FF77EB2-0571-423E-A738-8A680B110C4F}"/>
              </a:ext>
            </a:extLst>
          </p:cNvPr>
          <p:cNvSpPr txBox="1">
            <a:spLocks/>
          </p:cNvSpPr>
          <p:nvPr/>
        </p:nvSpPr>
        <p:spPr>
          <a:xfrm>
            <a:off x="898358" y="1349827"/>
            <a:ext cx="10546882" cy="2352175"/>
          </a:xfrm>
          <a:prstGeom prst="rect">
            <a:avLst/>
          </a:prstGeom>
        </p:spPr>
        <p:txBody>
          <a:bodyPr vert="horz" lIns="0" tIns="45720" rIns="0" bIns="4572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err="1"/>
              <a:t>ParaView</a:t>
            </a:r>
            <a:r>
              <a:rPr lang="en-US" dirty="0"/>
              <a:t> is one program for </a:t>
            </a:r>
            <a:r>
              <a:rPr lang="en-US" i="1" dirty="0"/>
              <a:t>viewing and exploring </a:t>
            </a:r>
            <a:r>
              <a:rPr lang="en-US" dirty="0"/>
              <a:t>results output from a SIERRA analysis</a:t>
            </a:r>
          </a:p>
          <a:p>
            <a:pPr marL="342900" indent="-342900">
              <a:buFont typeface="Arial" panose="020B0604020202020204" pitchFamily="34" charset="0"/>
              <a:buChar char="•"/>
            </a:pPr>
            <a:r>
              <a:rPr lang="en-US" b="1" dirty="0" err="1"/>
              <a:t>ParaView</a:t>
            </a:r>
            <a:r>
              <a:rPr lang="en-US" dirty="0"/>
              <a:t> is an open source visualization tool which can:</a:t>
            </a:r>
          </a:p>
          <a:p>
            <a:pPr marL="726948" lvl="1" indent="-342900">
              <a:buFont typeface="Arial" panose="020B0604020202020204" pitchFamily="34" charset="0"/>
              <a:buChar char="•"/>
            </a:pPr>
            <a:r>
              <a:rPr lang="en-US" dirty="0"/>
              <a:t>Read the </a:t>
            </a:r>
            <a:r>
              <a:rPr lang="en-US" dirty="0" err="1"/>
              <a:t>ExodusII</a:t>
            </a:r>
            <a:r>
              <a:rPr lang="en-US" dirty="0"/>
              <a:t> format </a:t>
            </a:r>
          </a:p>
          <a:p>
            <a:pPr marL="726948" lvl="1" indent="-342900">
              <a:buFont typeface="Arial" panose="020B0604020202020204" pitchFamily="34" charset="0"/>
              <a:buChar char="•"/>
            </a:pPr>
            <a:r>
              <a:rPr lang="en-US" dirty="0"/>
              <a:t>Process visualizations in parallel (analyses on 1000+ processors can produce terabytes of results)</a:t>
            </a:r>
          </a:p>
          <a:p>
            <a:pPr marL="726948" lvl="1" indent="-342900">
              <a:buFont typeface="Arial" panose="020B0604020202020204" pitchFamily="34" charset="0"/>
              <a:buChar char="•"/>
            </a:pPr>
            <a:r>
              <a:rPr lang="en-US" dirty="0"/>
              <a:t>Generate movies and images of analyses</a:t>
            </a:r>
          </a:p>
          <a:p>
            <a:pPr marL="342900" indent="-342900">
              <a:buFont typeface="Arial" panose="020B0604020202020204" pitchFamily="34" charset="0"/>
              <a:buChar char="•"/>
            </a:pPr>
            <a:r>
              <a:rPr lang="en-US" dirty="0" err="1"/>
              <a:t>ParaView</a:t>
            </a:r>
            <a:r>
              <a:rPr lang="en-US" dirty="0"/>
              <a:t> is accessible by loading the “viz” module and launching the “</a:t>
            </a:r>
            <a:r>
              <a:rPr lang="en-US" dirty="0" err="1"/>
              <a:t>paraview</a:t>
            </a:r>
            <a:r>
              <a:rPr lang="en-US" dirty="0"/>
              <a:t>” application.</a:t>
            </a:r>
          </a:p>
        </p:txBody>
      </p:sp>
      <p:sp>
        <p:nvSpPr>
          <p:cNvPr id="9" name="Content Placeholder 4">
            <a:extLst>
              <a:ext uri="{FF2B5EF4-FFF2-40B4-BE49-F238E27FC236}">
                <a16:creationId xmlns:a16="http://schemas.microsoft.com/office/drawing/2014/main" id="{2F2E21B3-84AC-4C4B-B5AC-677F41ABB02C}"/>
              </a:ext>
            </a:extLst>
          </p:cNvPr>
          <p:cNvSpPr>
            <a:spLocks noGrp="1"/>
          </p:cNvSpPr>
          <p:nvPr>
            <p:ph sz="quarter" idx="11"/>
          </p:nvPr>
        </p:nvSpPr>
        <p:spPr>
          <a:xfrm>
            <a:off x="898359" y="3854402"/>
            <a:ext cx="10146321" cy="1823846"/>
          </a:xfrm>
        </p:spPr>
        <p:txBody>
          <a:bodyPr>
            <a:normAutofit/>
          </a:bodyPr>
          <a:lstStyle/>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In a console, load the “viz” module</a:t>
            </a:r>
            <a:endParaRPr lang="en-US" dirty="0">
              <a:latin typeface="Courier New" panose="02070309020205020404" pitchFamily="49" charset="0"/>
              <a:cs typeface="Courier New" panose="02070309020205020404" pitchFamily="49" charset="0"/>
            </a:endParaRPr>
          </a:p>
          <a:p>
            <a:pPr marL="726948" lvl="1" indent="-342900">
              <a:buFont typeface="Arial" panose="020B0604020202020204" pitchFamily="34" charset="0"/>
              <a:buChar char="•"/>
            </a:pPr>
            <a:r>
              <a:rPr lang="en-US" dirty="0"/>
              <a:t>Ensure current directory is the same directory where the analysis was run.</a:t>
            </a:r>
          </a:p>
          <a:p>
            <a:pPr marL="726948" lvl="1" indent="-342900">
              <a:buFont typeface="Arial" panose="020B0604020202020204" pitchFamily="34" charset="0"/>
              <a:buChar char="•"/>
            </a:pPr>
            <a:r>
              <a:rPr lang="en-US" dirty="0"/>
              <a:t>List files to find the results output file (typical file extension is *.e)</a:t>
            </a:r>
          </a:p>
          <a:p>
            <a:pPr marL="726948" lvl="1" indent="-342900">
              <a:buFont typeface="Arial" panose="020B0604020202020204" pitchFamily="34" charset="0"/>
              <a:buChar char="•"/>
            </a:pPr>
            <a:r>
              <a:rPr lang="en-US" dirty="0"/>
              <a:t>Launch </a:t>
            </a:r>
            <a:r>
              <a:rPr lang="en-US" dirty="0" err="1"/>
              <a:t>ParaView</a:t>
            </a:r>
            <a:r>
              <a:rPr lang="en-US" dirty="0"/>
              <a:t> to open the results file (</a:t>
            </a:r>
            <a:r>
              <a:rPr lang="en-US" dirty="0" err="1">
                <a:latin typeface="Courier New" panose="02070309020205020404" pitchFamily="49" charset="0"/>
                <a:cs typeface="Courier New" panose="02070309020205020404" pitchFamily="49" charset="0"/>
              </a:rPr>
              <a:t>output.e</a:t>
            </a:r>
            <a:r>
              <a:rPr lang="en-US" dirty="0"/>
              <a:t>)</a:t>
            </a:r>
          </a:p>
          <a:p>
            <a:pPr marL="342900" indent="-34290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D6FB9E7F-E9EF-4D73-B693-50A24D42D9ED}"/>
              </a:ext>
            </a:extLst>
          </p:cNvPr>
          <p:cNvSpPr/>
          <p:nvPr/>
        </p:nvSpPr>
        <p:spPr>
          <a:xfrm>
            <a:off x="1147319" y="5607574"/>
            <a:ext cx="9897361" cy="852839"/>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module load viz</a:t>
            </a: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paraview</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output.e</a:t>
            </a:r>
            <a:endParaRPr lang="en-US"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429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Viewing SIERRA/SM results in </a:t>
            </a:r>
            <a:r>
              <a:rPr lang="en-US" dirty="0" err="1"/>
              <a:t>ParaView</a:t>
            </a:r>
            <a:r>
              <a:rPr lang="en-US" dirty="0"/>
              <a:t> (2/2)</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28</a:t>
            </a:fld>
            <a:endParaRPr lang="en-US" dirty="0"/>
          </a:p>
        </p:txBody>
      </p:sp>
      <p:pic>
        <p:nvPicPr>
          <p:cNvPr id="7" name="Picture 6">
            <a:extLst>
              <a:ext uri="{FF2B5EF4-FFF2-40B4-BE49-F238E27FC236}">
                <a16:creationId xmlns:a16="http://schemas.microsoft.com/office/drawing/2014/main" id="{0A836963-A665-4257-A731-AAC69EDD839A}"/>
              </a:ext>
            </a:extLst>
          </p:cNvPr>
          <p:cNvPicPr>
            <a:picLocks noChangeAspect="1"/>
          </p:cNvPicPr>
          <p:nvPr/>
        </p:nvPicPr>
        <p:blipFill>
          <a:blip r:embed="rId2"/>
          <a:stretch>
            <a:fillRect/>
          </a:stretch>
        </p:blipFill>
        <p:spPr>
          <a:xfrm>
            <a:off x="1050464" y="1251283"/>
            <a:ext cx="6031346" cy="3954380"/>
          </a:xfrm>
          <a:prstGeom prst="rect">
            <a:avLst/>
          </a:prstGeom>
        </p:spPr>
      </p:pic>
      <p:pic>
        <p:nvPicPr>
          <p:cNvPr id="12" name="Picture 11">
            <a:extLst>
              <a:ext uri="{FF2B5EF4-FFF2-40B4-BE49-F238E27FC236}">
                <a16:creationId xmlns:a16="http://schemas.microsoft.com/office/drawing/2014/main" id="{CC34BDCA-FD78-4B92-B231-32C004F7B9F9}"/>
              </a:ext>
            </a:extLst>
          </p:cNvPr>
          <p:cNvPicPr>
            <a:picLocks noChangeAspect="1"/>
          </p:cNvPicPr>
          <p:nvPr/>
        </p:nvPicPr>
        <p:blipFill>
          <a:blip r:embed="rId3"/>
          <a:stretch>
            <a:fillRect/>
          </a:stretch>
        </p:blipFill>
        <p:spPr>
          <a:xfrm>
            <a:off x="2889563" y="2268355"/>
            <a:ext cx="6412873" cy="4203032"/>
          </a:xfrm>
          <a:prstGeom prst="rect">
            <a:avLst/>
          </a:prstGeom>
        </p:spPr>
      </p:pic>
      <p:sp>
        <p:nvSpPr>
          <p:cNvPr id="13" name="Rectangle 12">
            <a:extLst>
              <a:ext uri="{FF2B5EF4-FFF2-40B4-BE49-F238E27FC236}">
                <a16:creationId xmlns:a16="http://schemas.microsoft.com/office/drawing/2014/main" id="{E8803E07-BEE0-4939-BD38-1B84F9081DF6}"/>
              </a:ext>
            </a:extLst>
          </p:cNvPr>
          <p:cNvSpPr/>
          <p:nvPr/>
        </p:nvSpPr>
        <p:spPr>
          <a:xfrm>
            <a:off x="1086555" y="3256547"/>
            <a:ext cx="357234" cy="196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AEA289-60E3-456A-8E49-424C1EA97173}"/>
              </a:ext>
            </a:extLst>
          </p:cNvPr>
          <p:cNvSpPr txBox="1"/>
          <p:nvPr/>
        </p:nvSpPr>
        <p:spPr>
          <a:xfrm>
            <a:off x="106932" y="3115803"/>
            <a:ext cx="979624" cy="718260"/>
          </a:xfrm>
          <a:prstGeom prst="rect">
            <a:avLst/>
          </a:prstGeom>
        </p:spPr>
        <p:txBody>
          <a:bodyPr vert="horz" wrap="square" lIns="91440" tIns="45720" rIns="91440" bIns="45720" rtlCol="0">
            <a:noAutofit/>
          </a:bodyPr>
          <a:lstStyle/>
          <a:p>
            <a:pPr algn="l"/>
            <a:r>
              <a:rPr lang="en-US" b="1" dirty="0"/>
              <a:t>1. Click Apply</a:t>
            </a:r>
          </a:p>
        </p:txBody>
      </p:sp>
      <p:sp>
        <p:nvSpPr>
          <p:cNvPr id="15" name="TextBox 14">
            <a:extLst>
              <a:ext uri="{FF2B5EF4-FFF2-40B4-BE49-F238E27FC236}">
                <a16:creationId xmlns:a16="http://schemas.microsoft.com/office/drawing/2014/main" id="{85F60977-032D-4627-8E07-CFC54C4E9F14}"/>
              </a:ext>
            </a:extLst>
          </p:cNvPr>
          <p:cNvSpPr txBox="1"/>
          <p:nvPr/>
        </p:nvSpPr>
        <p:spPr>
          <a:xfrm>
            <a:off x="4590699" y="3228473"/>
            <a:ext cx="1729889" cy="894348"/>
          </a:xfrm>
          <a:prstGeom prst="rect">
            <a:avLst/>
          </a:prstGeom>
        </p:spPr>
        <p:txBody>
          <a:bodyPr vert="horz" wrap="square" lIns="91440" tIns="45720" rIns="91440" bIns="45720" rtlCol="0">
            <a:noAutofit/>
          </a:bodyPr>
          <a:lstStyle/>
          <a:p>
            <a:pPr algn="l"/>
            <a:r>
              <a:rPr lang="en-US" b="1" dirty="0"/>
              <a:t>2. Left mouse “drag” to orient viewport</a:t>
            </a:r>
          </a:p>
        </p:txBody>
      </p:sp>
      <p:cxnSp>
        <p:nvCxnSpPr>
          <p:cNvPr id="17" name="Straight Arrow Connector 16">
            <a:extLst>
              <a:ext uri="{FF2B5EF4-FFF2-40B4-BE49-F238E27FC236}">
                <a16:creationId xmlns:a16="http://schemas.microsoft.com/office/drawing/2014/main" id="{FA74CF08-535C-41BD-8E64-488A88AA9478}"/>
              </a:ext>
            </a:extLst>
          </p:cNvPr>
          <p:cNvCxnSpPr/>
          <p:nvPr/>
        </p:nvCxnSpPr>
        <p:spPr>
          <a:xfrm flipV="1">
            <a:off x="4876800" y="4227095"/>
            <a:ext cx="0" cy="393031"/>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1EBFCB-FC97-4CDD-9479-6C02F0800164}"/>
              </a:ext>
            </a:extLst>
          </p:cNvPr>
          <p:cNvCxnSpPr>
            <a:cxnSpLocks/>
          </p:cNvCxnSpPr>
          <p:nvPr/>
        </p:nvCxnSpPr>
        <p:spPr>
          <a:xfrm flipH="1">
            <a:off x="4692316" y="4423610"/>
            <a:ext cx="368968"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D5C7CB-0CE6-4892-86A5-E2E500D33B5A}"/>
              </a:ext>
            </a:extLst>
          </p:cNvPr>
          <p:cNvSpPr txBox="1"/>
          <p:nvPr/>
        </p:nvSpPr>
        <p:spPr>
          <a:xfrm>
            <a:off x="7327178" y="1251283"/>
            <a:ext cx="1729889" cy="894348"/>
          </a:xfrm>
          <a:prstGeom prst="rect">
            <a:avLst/>
          </a:prstGeom>
        </p:spPr>
        <p:txBody>
          <a:bodyPr vert="horz" wrap="square" lIns="91440" tIns="45720" rIns="91440" bIns="45720" rtlCol="0">
            <a:noAutofit/>
          </a:bodyPr>
          <a:lstStyle/>
          <a:p>
            <a:pPr algn="l"/>
            <a:r>
              <a:rPr lang="en-US" b="1" dirty="0"/>
              <a:t>3. Click “Play” Button</a:t>
            </a:r>
          </a:p>
        </p:txBody>
      </p:sp>
      <p:sp>
        <p:nvSpPr>
          <p:cNvPr id="22" name="Rectangle 21">
            <a:extLst>
              <a:ext uri="{FF2B5EF4-FFF2-40B4-BE49-F238E27FC236}">
                <a16:creationId xmlns:a16="http://schemas.microsoft.com/office/drawing/2014/main" id="{98DC9274-FDC2-4CD9-9908-938C7B1F2A6A}"/>
              </a:ext>
            </a:extLst>
          </p:cNvPr>
          <p:cNvSpPr/>
          <p:nvPr/>
        </p:nvSpPr>
        <p:spPr>
          <a:xfrm>
            <a:off x="5353755" y="2453642"/>
            <a:ext cx="116603" cy="196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0E13A3F-5F5D-407E-B266-2FF65D3D6E75}"/>
              </a:ext>
            </a:extLst>
          </p:cNvPr>
          <p:cNvCxnSpPr>
            <a:cxnSpLocks/>
            <a:stCxn id="21" idx="1"/>
          </p:cNvCxnSpPr>
          <p:nvPr/>
        </p:nvCxnSpPr>
        <p:spPr>
          <a:xfrm flipH="1">
            <a:off x="5470358" y="1698457"/>
            <a:ext cx="1856820" cy="7551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E9CB32-8DB3-466F-8EA3-D65E5F35C807}"/>
              </a:ext>
            </a:extLst>
          </p:cNvPr>
          <p:cNvSpPr txBox="1"/>
          <p:nvPr/>
        </p:nvSpPr>
        <p:spPr>
          <a:xfrm>
            <a:off x="9525991" y="2453642"/>
            <a:ext cx="2380280" cy="3939137"/>
          </a:xfrm>
          <a:prstGeom prst="rect">
            <a:avLst/>
          </a:prstGeom>
        </p:spPr>
        <p:txBody>
          <a:bodyPr vert="horz" wrap="square" lIns="91440" tIns="45720" rIns="91440" bIns="45720" rtlCol="0">
            <a:noAutofit/>
          </a:bodyPr>
          <a:lstStyle/>
          <a:p>
            <a:pPr algn="l"/>
            <a:r>
              <a:rPr lang="en-US" b="1" dirty="0"/>
              <a:t>4. Color model by “von mises” element variable</a:t>
            </a:r>
          </a:p>
          <a:p>
            <a:pPr algn="l"/>
            <a:endParaRPr lang="en-US" b="1" dirty="0"/>
          </a:p>
          <a:p>
            <a:pPr algn="l"/>
            <a:r>
              <a:rPr lang="en-US" b="1" dirty="0"/>
              <a:t>5. Rescale color map</a:t>
            </a:r>
          </a:p>
          <a:p>
            <a:pPr algn="l"/>
            <a:endParaRPr lang="en-US" b="1" dirty="0"/>
          </a:p>
          <a:p>
            <a:pPr algn="l"/>
            <a:r>
              <a:rPr lang="en-US" b="1" dirty="0"/>
              <a:t>6. Add mesh lines by selecting “Surface with Edges”</a:t>
            </a:r>
          </a:p>
          <a:p>
            <a:pPr algn="l"/>
            <a:endParaRPr lang="en-US" b="1" dirty="0"/>
          </a:p>
          <a:p>
            <a:pPr algn="l"/>
            <a:r>
              <a:rPr lang="en-US" b="1" dirty="0"/>
              <a:t>7. Use time controls to advance forward or backward in time</a:t>
            </a:r>
          </a:p>
        </p:txBody>
      </p:sp>
      <p:sp>
        <p:nvSpPr>
          <p:cNvPr id="30" name="Oval 29">
            <a:extLst>
              <a:ext uri="{FF2B5EF4-FFF2-40B4-BE49-F238E27FC236}">
                <a16:creationId xmlns:a16="http://schemas.microsoft.com/office/drawing/2014/main" id="{0A89937F-9FF2-4485-8948-E9EECB129B7A}"/>
              </a:ext>
            </a:extLst>
          </p:cNvPr>
          <p:cNvSpPr/>
          <p:nvPr/>
        </p:nvSpPr>
        <p:spPr>
          <a:xfrm>
            <a:off x="3663353" y="3256547"/>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4</a:t>
            </a:r>
            <a:endParaRPr lang="en-US" dirty="0"/>
          </a:p>
        </p:txBody>
      </p:sp>
      <p:cxnSp>
        <p:nvCxnSpPr>
          <p:cNvPr id="31" name="Straight Arrow Connector 30">
            <a:extLst>
              <a:ext uri="{FF2B5EF4-FFF2-40B4-BE49-F238E27FC236}">
                <a16:creationId xmlns:a16="http://schemas.microsoft.com/office/drawing/2014/main" id="{A82FF053-C6A7-45EF-AF44-780EAEBA726C}"/>
              </a:ext>
            </a:extLst>
          </p:cNvPr>
          <p:cNvCxnSpPr>
            <a:cxnSpLocks/>
            <a:stCxn id="30" idx="0"/>
          </p:cNvCxnSpPr>
          <p:nvPr/>
        </p:nvCxnSpPr>
        <p:spPr>
          <a:xfrm flipV="1">
            <a:off x="3888806" y="2723947"/>
            <a:ext cx="354331" cy="53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1CE50E3-DDA6-4CDC-B9AD-1557890956B0}"/>
              </a:ext>
            </a:extLst>
          </p:cNvPr>
          <p:cNvSpPr/>
          <p:nvPr/>
        </p:nvSpPr>
        <p:spPr>
          <a:xfrm>
            <a:off x="2853938" y="3256547"/>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5</a:t>
            </a:r>
            <a:endParaRPr lang="en-US" dirty="0"/>
          </a:p>
        </p:txBody>
      </p:sp>
      <p:cxnSp>
        <p:nvCxnSpPr>
          <p:cNvPr id="35" name="Straight Arrow Connector 34">
            <a:extLst>
              <a:ext uri="{FF2B5EF4-FFF2-40B4-BE49-F238E27FC236}">
                <a16:creationId xmlns:a16="http://schemas.microsoft.com/office/drawing/2014/main" id="{ECD90902-59E0-4F63-8DB6-460F282305F1}"/>
              </a:ext>
            </a:extLst>
          </p:cNvPr>
          <p:cNvCxnSpPr>
            <a:cxnSpLocks/>
            <a:stCxn id="34" idx="0"/>
          </p:cNvCxnSpPr>
          <p:nvPr/>
        </p:nvCxnSpPr>
        <p:spPr>
          <a:xfrm flipV="1">
            <a:off x="3079391" y="2723947"/>
            <a:ext cx="354331" cy="53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A8029BCC-0EC3-4164-AAD4-51783A4F66E6}"/>
              </a:ext>
            </a:extLst>
          </p:cNvPr>
          <p:cNvSpPr/>
          <p:nvPr/>
        </p:nvSpPr>
        <p:spPr>
          <a:xfrm>
            <a:off x="4606877" y="1746986"/>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6</a:t>
            </a:r>
            <a:endParaRPr lang="en-US" dirty="0"/>
          </a:p>
        </p:txBody>
      </p:sp>
      <p:cxnSp>
        <p:nvCxnSpPr>
          <p:cNvPr id="37" name="Straight Arrow Connector 36">
            <a:extLst>
              <a:ext uri="{FF2B5EF4-FFF2-40B4-BE49-F238E27FC236}">
                <a16:creationId xmlns:a16="http://schemas.microsoft.com/office/drawing/2014/main" id="{1F2AD9B0-5923-4426-98A7-2E943F83302C}"/>
              </a:ext>
            </a:extLst>
          </p:cNvPr>
          <p:cNvCxnSpPr>
            <a:cxnSpLocks/>
            <a:stCxn id="36" idx="4"/>
          </p:cNvCxnSpPr>
          <p:nvPr/>
        </p:nvCxnSpPr>
        <p:spPr>
          <a:xfrm>
            <a:off x="4832330" y="2140018"/>
            <a:ext cx="392660" cy="5329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E3A3870-52B4-4D6E-AD6E-66D635A0AA47}"/>
              </a:ext>
            </a:extLst>
          </p:cNvPr>
          <p:cNvSpPr/>
          <p:nvPr/>
        </p:nvSpPr>
        <p:spPr>
          <a:xfrm>
            <a:off x="4054555" y="1677001"/>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7</a:t>
            </a:r>
            <a:endParaRPr lang="en-US" dirty="0"/>
          </a:p>
        </p:txBody>
      </p:sp>
      <p:cxnSp>
        <p:nvCxnSpPr>
          <p:cNvPr id="41" name="Straight Arrow Connector 40">
            <a:extLst>
              <a:ext uri="{FF2B5EF4-FFF2-40B4-BE49-F238E27FC236}">
                <a16:creationId xmlns:a16="http://schemas.microsoft.com/office/drawing/2014/main" id="{AAF55A9E-CD24-4D26-9CCC-1405FE4DDCFE}"/>
              </a:ext>
            </a:extLst>
          </p:cNvPr>
          <p:cNvCxnSpPr>
            <a:cxnSpLocks/>
            <a:stCxn id="40" idx="4"/>
          </p:cNvCxnSpPr>
          <p:nvPr/>
        </p:nvCxnSpPr>
        <p:spPr>
          <a:xfrm>
            <a:off x="4280008" y="2070033"/>
            <a:ext cx="647044" cy="481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84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Interpreting the results</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29</a:t>
            </a:fld>
            <a:endParaRPr lang="en-US" dirty="0"/>
          </a:p>
        </p:txBody>
      </p:sp>
      <p:sp>
        <p:nvSpPr>
          <p:cNvPr id="9" name="Content Placeholder 4">
            <a:extLst>
              <a:ext uri="{FF2B5EF4-FFF2-40B4-BE49-F238E27FC236}">
                <a16:creationId xmlns:a16="http://schemas.microsoft.com/office/drawing/2014/main" id="{2F2E21B3-84AC-4C4B-B5AC-677F41ABB02C}"/>
              </a:ext>
            </a:extLst>
          </p:cNvPr>
          <p:cNvSpPr>
            <a:spLocks noGrp="1"/>
          </p:cNvSpPr>
          <p:nvPr>
            <p:ph sz="quarter" idx="11"/>
          </p:nvPr>
        </p:nvSpPr>
        <p:spPr>
          <a:xfrm>
            <a:off x="898359" y="1349740"/>
            <a:ext cx="10146321" cy="4772763"/>
          </a:xfrm>
        </p:spPr>
        <p:txBody>
          <a:bodyPr>
            <a:normAutofit/>
          </a:bodyPr>
          <a:lstStyle/>
          <a:p>
            <a:pPr marL="342900" indent="-342900">
              <a:buFont typeface="Arial" panose="020B0604020202020204" pitchFamily="34" charset="0"/>
              <a:buChar char="•"/>
            </a:pPr>
            <a:r>
              <a:rPr lang="en-US" dirty="0"/>
              <a:t>Was this the expected solution?  Why is the solution wavy?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Sierra/SM analysis solved for the (explicit) transient dynamics solution</a:t>
            </a:r>
          </a:p>
          <a:p>
            <a:pPr marL="726948" lvl="1" indent="-342900">
              <a:buFont typeface="Arial" panose="020B0604020202020204" pitchFamily="34" charset="0"/>
              <a:buChar char="•"/>
            </a:pPr>
            <a:r>
              <a:rPr lang="en-US" dirty="0"/>
              <a:t>The time scale is quite short</a:t>
            </a:r>
          </a:p>
          <a:p>
            <a:pPr marL="726948" lvl="1" indent="-342900">
              <a:buFont typeface="Arial" panose="020B0604020202020204" pitchFamily="34" charset="0"/>
              <a:buChar char="•"/>
            </a:pPr>
            <a:r>
              <a:rPr lang="en-US" dirty="0"/>
              <a:t>Dynamic stress/displacement waves result (like a “tuning fork”)</a:t>
            </a:r>
          </a:p>
        </p:txBody>
      </p:sp>
      <p:pic>
        <p:nvPicPr>
          <p:cNvPr id="5" name="Picture 4">
            <a:extLst>
              <a:ext uri="{FF2B5EF4-FFF2-40B4-BE49-F238E27FC236}">
                <a16:creationId xmlns:a16="http://schemas.microsoft.com/office/drawing/2014/main" id="{5685B5BA-548A-2DF2-10EE-4B069BC87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40" y="2260848"/>
            <a:ext cx="5259456" cy="1832840"/>
          </a:xfrm>
          <a:prstGeom prst="rect">
            <a:avLst/>
          </a:prstGeom>
        </p:spPr>
      </p:pic>
      <p:pic>
        <p:nvPicPr>
          <p:cNvPr id="7" name="Picture 6">
            <a:extLst>
              <a:ext uri="{FF2B5EF4-FFF2-40B4-BE49-F238E27FC236}">
                <a16:creationId xmlns:a16="http://schemas.microsoft.com/office/drawing/2014/main" id="{89BAA007-EDB1-5390-53C7-4B416C2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618" y="2121906"/>
            <a:ext cx="3366053" cy="2480481"/>
          </a:xfrm>
          <a:prstGeom prst="rect">
            <a:avLst/>
          </a:prstGeom>
        </p:spPr>
      </p:pic>
      <p:sp>
        <p:nvSpPr>
          <p:cNvPr id="11" name="TextBox 10">
            <a:extLst>
              <a:ext uri="{FF2B5EF4-FFF2-40B4-BE49-F238E27FC236}">
                <a16:creationId xmlns:a16="http://schemas.microsoft.com/office/drawing/2014/main" id="{B720FA90-5385-E41C-395F-EE4056B54295}"/>
              </a:ext>
            </a:extLst>
          </p:cNvPr>
          <p:cNvSpPr txBox="1"/>
          <p:nvPr/>
        </p:nvSpPr>
        <p:spPr>
          <a:xfrm>
            <a:off x="6679096" y="1842049"/>
            <a:ext cx="3644349" cy="715617"/>
          </a:xfrm>
          <a:prstGeom prst="rect">
            <a:avLst/>
          </a:prstGeom>
        </p:spPr>
        <p:txBody>
          <a:bodyPr vert="horz" wrap="square" lIns="91440" tIns="45720" rIns="91440" bIns="45720" rtlCol="0">
            <a:noAutofit/>
          </a:bodyPr>
          <a:lstStyle/>
          <a:p>
            <a:pPr algn="ctr"/>
            <a:r>
              <a:rPr lang="en-US" sz="1400" b="1" dirty="0"/>
              <a:t>displacement at center of beam over time</a:t>
            </a:r>
          </a:p>
        </p:txBody>
      </p:sp>
      <p:cxnSp>
        <p:nvCxnSpPr>
          <p:cNvPr id="14" name="Elbow Connector 13">
            <a:extLst>
              <a:ext uri="{FF2B5EF4-FFF2-40B4-BE49-F238E27FC236}">
                <a16:creationId xmlns:a16="http://schemas.microsoft.com/office/drawing/2014/main" id="{76E2E0BC-3ACD-AE0F-598A-E0E9F4999DA4}"/>
              </a:ext>
            </a:extLst>
          </p:cNvPr>
          <p:cNvCxnSpPr/>
          <p:nvPr/>
        </p:nvCxnSpPr>
        <p:spPr>
          <a:xfrm rot="10800000" flipV="1">
            <a:off x="3273287" y="1987826"/>
            <a:ext cx="3485322" cy="1033670"/>
          </a:xfrm>
          <a:prstGeom prst="bentConnector3">
            <a:avLst>
              <a:gd name="adj1" fmla="val 9981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340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A99310-BCB1-7A4E-81D8-88F7FE68DAEC}"/>
              </a:ext>
            </a:extLst>
          </p:cNvPr>
          <p:cNvSpPr>
            <a:spLocks noGrp="1"/>
          </p:cNvSpPr>
          <p:nvPr>
            <p:ph type="body" sz="quarter" idx="16"/>
          </p:nvPr>
        </p:nvSpPr>
        <p:spPr>
          <a:xfrm>
            <a:off x="7608127" y="2322285"/>
            <a:ext cx="4088573" cy="4064227"/>
          </a:xfrm>
        </p:spPr>
        <p:txBody>
          <a:bodyPr/>
          <a:lstStyle/>
          <a:p>
            <a:r>
              <a:rPr lang="en-US" dirty="0"/>
              <a:t>Unless talking, mute your microphone please.</a:t>
            </a:r>
          </a:p>
          <a:p>
            <a:r>
              <a:rPr lang="en-US" dirty="0"/>
              <a:t>(Don’t make us mute it for you.)</a:t>
            </a:r>
          </a:p>
          <a:p>
            <a:r>
              <a:rPr lang="en-US" dirty="0"/>
              <a:t>Suggest turning off camera and other incoming video if bandwidth is an issue.</a:t>
            </a:r>
          </a:p>
          <a:p>
            <a:r>
              <a:rPr lang="en-US" b="1" dirty="0"/>
              <a:t>Use the chat to ask questions</a:t>
            </a:r>
            <a:r>
              <a:rPr lang="en-US" dirty="0"/>
              <a:t>! One of us will help. </a:t>
            </a:r>
          </a:p>
        </p:txBody>
      </p:sp>
    </p:spTree>
    <p:extLst>
      <p:ext uri="{BB962C8B-B14F-4D97-AF65-F5344CB8AC3E}">
        <p14:creationId xmlns:p14="http://schemas.microsoft.com/office/powerpoint/2010/main" val="395351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Solving for the static solution</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30</a:t>
            </a:fld>
            <a:endParaRPr lang="en-US" dirty="0"/>
          </a:p>
        </p:txBody>
      </p:sp>
      <p:sp>
        <p:nvSpPr>
          <p:cNvPr id="9" name="Content Placeholder 4">
            <a:extLst>
              <a:ext uri="{FF2B5EF4-FFF2-40B4-BE49-F238E27FC236}">
                <a16:creationId xmlns:a16="http://schemas.microsoft.com/office/drawing/2014/main" id="{2F2E21B3-84AC-4C4B-B5AC-677F41ABB02C}"/>
              </a:ext>
            </a:extLst>
          </p:cNvPr>
          <p:cNvSpPr>
            <a:spLocks noGrp="1"/>
          </p:cNvSpPr>
          <p:nvPr>
            <p:ph sz="quarter" idx="11"/>
          </p:nvPr>
        </p:nvSpPr>
        <p:spPr>
          <a:xfrm>
            <a:off x="898359" y="1349741"/>
            <a:ext cx="10458754" cy="4945042"/>
          </a:xfrm>
        </p:spPr>
        <p:txBody>
          <a:bodyPr>
            <a:normAutofit/>
          </a:bodyPr>
          <a:lstStyle/>
          <a:p>
            <a:pPr marL="342900" indent="-342900">
              <a:buFont typeface="Arial" panose="020B0604020202020204" pitchFamily="34" charset="0"/>
              <a:buChar char="•"/>
            </a:pPr>
            <a:r>
              <a:rPr lang="en-US" dirty="0"/>
              <a:t>Question: How do we get the (quasi-)static solution for bending of a cantilever beam?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Possible answers:</a:t>
            </a:r>
          </a:p>
          <a:p>
            <a:pPr marL="726948" lvl="1" indent="-342900">
              <a:buFont typeface="+mj-lt"/>
              <a:buAutoNum type="arabicPeriod"/>
            </a:pPr>
            <a:r>
              <a:rPr lang="en-US" dirty="0"/>
              <a:t>Increase the time scale in the dynamics problem, and/or</a:t>
            </a:r>
          </a:p>
          <a:p>
            <a:pPr marL="726948" lvl="1" indent="-342900">
              <a:buFont typeface="+mj-lt"/>
              <a:buAutoNum type="arabicPeriod"/>
            </a:pPr>
            <a:r>
              <a:rPr lang="en-US" dirty="0"/>
              <a:t>Increase the mass of the beam in the dynamics problem, and/or</a:t>
            </a:r>
          </a:p>
          <a:p>
            <a:pPr marL="726948" lvl="1" indent="-342900">
              <a:buFont typeface="+mj-lt"/>
              <a:buAutoNum type="arabicPeriod"/>
            </a:pPr>
            <a:r>
              <a:rPr lang="en-US" dirty="0"/>
              <a:t>Add viscosity/damping terms in the dynamics problem; </a:t>
            </a:r>
            <a:r>
              <a:rPr lang="en-US" i="1" u="sng" dirty="0"/>
              <a:t>OR</a:t>
            </a:r>
          </a:p>
          <a:p>
            <a:pPr marL="726948" lvl="1" indent="-342900">
              <a:buFont typeface="+mj-lt"/>
              <a:buAutoNum type="arabicPeriod"/>
            </a:pPr>
            <a:r>
              <a:rPr lang="en-US" dirty="0"/>
              <a:t>Tell SIERRA/SM to solve for the quasi-static solution</a:t>
            </a:r>
          </a:p>
        </p:txBody>
      </p:sp>
      <p:sp>
        <p:nvSpPr>
          <p:cNvPr id="4" name="TextBox 3">
            <a:extLst>
              <a:ext uri="{FF2B5EF4-FFF2-40B4-BE49-F238E27FC236}">
                <a16:creationId xmlns:a16="http://schemas.microsoft.com/office/drawing/2014/main" id="{8D5CF023-52E4-CC96-6833-38FBAC5830E7}"/>
              </a:ext>
            </a:extLst>
          </p:cNvPr>
          <p:cNvSpPr txBox="1"/>
          <p:nvPr/>
        </p:nvSpPr>
        <p:spPr>
          <a:xfrm>
            <a:off x="8176589" y="5830955"/>
            <a:ext cx="2173357" cy="622852"/>
          </a:xfrm>
          <a:prstGeom prst="rect">
            <a:avLst/>
          </a:prstGeom>
        </p:spPr>
        <p:txBody>
          <a:bodyPr vert="horz" wrap="square" lIns="91440" tIns="45720" rIns="91440" bIns="45720" rtlCol="0">
            <a:noAutofit/>
          </a:bodyPr>
          <a:lstStyle/>
          <a:p>
            <a:pPr algn="l"/>
            <a:r>
              <a:rPr lang="en-US" b="1" dirty="0">
                <a:solidFill>
                  <a:srgbClr val="FF0000"/>
                </a:solidFill>
              </a:rPr>
              <a:t>Next slide!</a:t>
            </a:r>
          </a:p>
        </p:txBody>
      </p:sp>
      <p:cxnSp>
        <p:nvCxnSpPr>
          <p:cNvPr id="6" name="Straight Arrow Connector 5">
            <a:extLst>
              <a:ext uri="{FF2B5EF4-FFF2-40B4-BE49-F238E27FC236}">
                <a16:creationId xmlns:a16="http://schemas.microsoft.com/office/drawing/2014/main" id="{D59ABA49-6E80-E2BF-49E3-37DAA6BA7D6E}"/>
              </a:ext>
            </a:extLst>
          </p:cNvPr>
          <p:cNvCxnSpPr>
            <a:cxnSpLocks/>
          </p:cNvCxnSpPr>
          <p:nvPr/>
        </p:nvCxnSpPr>
        <p:spPr>
          <a:xfrm flipH="1">
            <a:off x="7248938" y="5989982"/>
            <a:ext cx="9541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5879BC-04F6-AA93-6123-3D1F7DD39B57}"/>
              </a:ext>
            </a:extLst>
          </p:cNvPr>
          <p:cNvSpPr txBox="1"/>
          <p:nvPr/>
        </p:nvSpPr>
        <p:spPr>
          <a:xfrm>
            <a:off x="10482469" y="6387547"/>
            <a:ext cx="0" cy="0"/>
          </a:xfrm>
          <a:prstGeom prst="rect">
            <a:avLst/>
          </a:prstGeom>
        </p:spPr>
        <p:txBody>
          <a:bodyPr vert="horz" wrap="none" lIns="91440" tIns="45720" rIns="91440" bIns="45720" rtlCol="0">
            <a:noAutofit/>
          </a:bodyPr>
          <a:lstStyle/>
          <a:p>
            <a:pPr algn="l"/>
            <a:endParaRPr lang="en-US" dirty="0"/>
          </a:p>
        </p:txBody>
      </p:sp>
      <p:pic>
        <p:nvPicPr>
          <p:cNvPr id="10" name="Picture 9">
            <a:extLst>
              <a:ext uri="{FF2B5EF4-FFF2-40B4-BE49-F238E27FC236}">
                <a16:creationId xmlns:a16="http://schemas.microsoft.com/office/drawing/2014/main" id="{7902CC42-C5D9-5CF9-6BE1-B5244C41C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434" y="2163556"/>
            <a:ext cx="5433385" cy="1918115"/>
          </a:xfrm>
          <a:prstGeom prst="rect">
            <a:avLst/>
          </a:prstGeom>
        </p:spPr>
      </p:pic>
      <p:sp>
        <p:nvSpPr>
          <p:cNvPr id="12" name="TextBox 11">
            <a:extLst>
              <a:ext uri="{FF2B5EF4-FFF2-40B4-BE49-F238E27FC236}">
                <a16:creationId xmlns:a16="http://schemas.microsoft.com/office/drawing/2014/main" id="{9DFA9286-7C90-A4B9-704A-150CF9DD1874}"/>
              </a:ext>
            </a:extLst>
          </p:cNvPr>
          <p:cNvSpPr txBox="1"/>
          <p:nvPr/>
        </p:nvSpPr>
        <p:spPr>
          <a:xfrm>
            <a:off x="6679096" y="1842049"/>
            <a:ext cx="3644349" cy="715617"/>
          </a:xfrm>
          <a:prstGeom prst="rect">
            <a:avLst/>
          </a:prstGeom>
        </p:spPr>
        <p:txBody>
          <a:bodyPr vert="horz" wrap="square" lIns="91440" tIns="45720" rIns="91440" bIns="45720" rtlCol="0">
            <a:noAutofit/>
          </a:bodyPr>
          <a:lstStyle/>
          <a:p>
            <a:pPr algn="ctr"/>
            <a:r>
              <a:rPr lang="en-US" sz="1400" b="1" dirty="0"/>
              <a:t>displacement at center of beam over time</a:t>
            </a:r>
          </a:p>
        </p:txBody>
      </p:sp>
      <p:cxnSp>
        <p:nvCxnSpPr>
          <p:cNvPr id="13" name="Elbow Connector 12">
            <a:extLst>
              <a:ext uri="{FF2B5EF4-FFF2-40B4-BE49-F238E27FC236}">
                <a16:creationId xmlns:a16="http://schemas.microsoft.com/office/drawing/2014/main" id="{0A264BE6-FC54-3D7E-39FD-A149154E6A16}"/>
              </a:ext>
            </a:extLst>
          </p:cNvPr>
          <p:cNvCxnSpPr/>
          <p:nvPr/>
        </p:nvCxnSpPr>
        <p:spPr>
          <a:xfrm rot="10800000" flipV="1">
            <a:off x="3273287" y="1987826"/>
            <a:ext cx="3485322" cy="1033670"/>
          </a:xfrm>
          <a:prstGeom prst="bentConnector3">
            <a:avLst>
              <a:gd name="adj1" fmla="val 99810"/>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A8C9A72F-9731-5C54-A8EA-1D94D486A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870" y="2104656"/>
            <a:ext cx="3352799" cy="2281814"/>
          </a:xfrm>
          <a:prstGeom prst="rect">
            <a:avLst/>
          </a:prstGeom>
        </p:spPr>
      </p:pic>
    </p:spTree>
    <p:extLst>
      <p:ext uri="{BB962C8B-B14F-4D97-AF65-F5344CB8AC3E}">
        <p14:creationId xmlns:p14="http://schemas.microsoft.com/office/powerpoint/2010/main" val="254509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Instructor demo: implicit quasi-statics in SIERRA/SM</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31</a:t>
            </a:fld>
            <a:endParaRPr lang="en-US" dirty="0"/>
          </a:p>
        </p:txBody>
      </p:sp>
      <p:sp>
        <p:nvSpPr>
          <p:cNvPr id="9" name="Content Placeholder 4">
            <a:extLst>
              <a:ext uri="{FF2B5EF4-FFF2-40B4-BE49-F238E27FC236}">
                <a16:creationId xmlns:a16="http://schemas.microsoft.com/office/drawing/2014/main" id="{2F2E21B3-84AC-4C4B-B5AC-677F41ABB02C}"/>
              </a:ext>
            </a:extLst>
          </p:cNvPr>
          <p:cNvSpPr>
            <a:spLocks noGrp="1"/>
          </p:cNvSpPr>
          <p:nvPr>
            <p:ph sz="quarter" idx="11"/>
          </p:nvPr>
        </p:nvSpPr>
        <p:spPr>
          <a:xfrm>
            <a:off x="898359" y="1349741"/>
            <a:ext cx="10737050" cy="4839024"/>
          </a:xfrm>
        </p:spPr>
        <p:txBody>
          <a:bodyPr>
            <a:normAutofit/>
          </a:bodyPr>
          <a:lstStyle/>
          <a:p>
            <a:pPr marL="342900" indent="-342900">
              <a:buFont typeface="Arial" panose="020B0604020202020204" pitchFamily="34" charset="0"/>
              <a:buChar char="•"/>
            </a:pPr>
            <a:r>
              <a:rPr lang="en-US" dirty="0"/>
              <a:t>Follow the instructor (but feel free to try applying what you learned)</a:t>
            </a:r>
          </a:p>
          <a:p>
            <a:pPr marL="342900" indent="-342900">
              <a:buFont typeface="Arial" panose="020B0604020202020204" pitchFamily="34" charset="0"/>
              <a:buChar char="•"/>
            </a:pPr>
            <a:r>
              <a:rPr lang="en-US" dirty="0"/>
              <a:t>The input file </a:t>
            </a:r>
            <a:r>
              <a:rPr lang="en-US" dirty="0" err="1">
                <a:latin typeface="Courier New" panose="02070309020205020404" pitchFamily="49" charset="0"/>
                <a:cs typeface="Courier New" panose="02070309020205020404" pitchFamily="49" charset="0"/>
              </a:rPr>
              <a:t>hello_cantilever_implicit.i</a:t>
            </a:r>
            <a:r>
              <a:rPr lang="en-US" dirty="0"/>
              <a:t> has the following modifications:</a:t>
            </a:r>
          </a:p>
          <a:p>
            <a:pPr marL="726948" lvl="1" indent="-342900">
              <a:buFont typeface="Arial" panose="020B0604020202020204" pitchFamily="34" charset="0"/>
              <a:buChar char="•"/>
            </a:pPr>
            <a:r>
              <a:rPr lang="en-US" dirty="0"/>
              <a:t>Implicit solver command block added to the adagio region scope</a:t>
            </a:r>
          </a:p>
          <a:p>
            <a:pPr marL="726948" lvl="1" indent="-342900">
              <a:buFont typeface="Arial" panose="020B0604020202020204" pitchFamily="34" charset="0"/>
              <a:buChar char="•"/>
            </a:pPr>
            <a:r>
              <a:rPr lang="en-US" dirty="0"/>
              <a:t>Time-stepping changed to increment the load over 10 steps (helps the solver converge)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sz="400" dirty="0"/>
          </a:p>
          <a:p>
            <a:pPr marL="342900" indent="-342900">
              <a:buFont typeface="Arial" panose="020B0604020202020204" pitchFamily="34" charset="0"/>
              <a:buChar char="•"/>
            </a:pPr>
            <a:r>
              <a:rPr lang="en-US" dirty="0"/>
              <a:t>Launch adagio using this input file</a:t>
            </a:r>
          </a:p>
          <a:p>
            <a:pPr marL="342900" indent="-342900">
              <a:buFont typeface="Arial" panose="020B0604020202020204" pitchFamily="34" charset="0"/>
              <a:buChar char="•"/>
            </a:pPr>
            <a:r>
              <a:rPr lang="en-US" dirty="0"/>
              <a:t>Visualize the results file </a:t>
            </a:r>
            <a:r>
              <a:rPr lang="en-US" dirty="0" err="1">
                <a:latin typeface="Courier New" panose="02070309020205020404" pitchFamily="49" charset="0"/>
                <a:cs typeface="Courier New" panose="02070309020205020404" pitchFamily="49" charset="0"/>
              </a:rPr>
              <a:t>output_implicit.e</a:t>
            </a:r>
            <a:r>
              <a:rPr lang="en-US" dirty="0">
                <a:latin typeface="Courier New" panose="02070309020205020404" pitchFamily="49" charset="0"/>
                <a:cs typeface="Courier New" panose="02070309020205020404" pitchFamily="49" charset="0"/>
              </a:rPr>
              <a:t> </a:t>
            </a:r>
            <a:r>
              <a:rPr lang="en-US" dirty="0"/>
              <a:t>in </a:t>
            </a:r>
            <a:r>
              <a:rPr lang="en-US" dirty="0" err="1"/>
              <a:t>ParaView</a:t>
            </a:r>
            <a:endParaRPr lang="en-US" dirty="0"/>
          </a:p>
        </p:txBody>
      </p:sp>
      <p:sp>
        <p:nvSpPr>
          <p:cNvPr id="5" name="TextBox 4">
            <a:extLst>
              <a:ext uri="{FF2B5EF4-FFF2-40B4-BE49-F238E27FC236}">
                <a16:creationId xmlns:a16="http://schemas.microsoft.com/office/drawing/2014/main" id="{70627BD7-BA67-735D-EA86-DD8BACAACE68}"/>
              </a:ext>
            </a:extLst>
          </p:cNvPr>
          <p:cNvSpPr txBox="1"/>
          <p:nvPr/>
        </p:nvSpPr>
        <p:spPr>
          <a:xfrm>
            <a:off x="6175513" y="2902226"/>
            <a:ext cx="5102087" cy="1749287"/>
          </a:xfrm>
          <a:prstGeom prst="rect">
            <a:avLst/>
          </a:prstGeom>
          <a:ln>
            <a:solidFill>
              <a:schemeClr val="tx1"/>
            </a:solidFill>
          </a:ln>
        </p:spPr>
        <p:txBody>
          <a:bodyPr vert="horz" wrap="square" lIns="91440" tIns="45720" rIns="91440" bIns="45720" rtlCol="0">
            <a:noAutofit/>
          </a:bodyPr>
          <a:lstStyle/>
          <a:p>
            <a:pPr algn="l"/>
            <a:r>
              <a:rPr lang="en-US" sz="1400" dirty="0">
                <a:latin typeface="Courier New" panose="02070309020205020404" pitchFamily="49" charset="0"/>
                <a:cs typeface="Courier New" panose="02070309020205020404" pitchFamily="49" charset="0"/>
              </a:rPr>
              <a:t>﻿begin time stepping block timeBlock1</a:t>
            </a:r>
          </a:p>
          <a:p>
            <a:pPr algn="l"/>
            <a:r>
              <a:rPr lang="en-US" sz="1400" dirty="0">
                <a:latin typeface="Courier New" panose="02070309020205020404" pitchFamily="49" charset="0"/>
                <a:cs typeface="Courier New" panose="02070309020205020404" pitchFamily="49" charset="0"/>
              </a:rPr>
              <a:t>  start time = 0.0</a:t>
            </a:r>
          </a:p>
          <a:p>
            <a:pPr algn="l"/>
            <a:r>
              <a:rPr lang="en-US" sz="1400" dirty="0">
                <a:latin typeface="Courier New" panose="02070309020205020404" pitchFamily="49" charset="0"/>
                <a:cs typeface="Courier New" panose="02070309020205020404" pitchFamily="49" charset="0"/>
              </a:rPr>
              <a:t>  begin parameters for </a:t>
            </a:r>
            <a:r>
              <a:rPr lang="en-US" sz="1400" dirty="0">
                <a:highlight>
                  <a:srgbClr val="FFFF00"/>
                </a:highlight>
                <a:latin typeface="Courier New" panose="02070309020205020404" pitchFamily="49" charset="0"/>
                <a:cs typeface="Courier New" panose="02070309020205020404" pitchFamily="49" charset="0"/>
              </a:rPr>
              <a:t>adagio</a:t>
            </a:r>
            <a:r>
              <a:rPr lang="en-US" sz="1400" dirty="0">
                <a:latin typeface="Courier New" panose="02070309020205020404" pitchFamily="49" charset="0"/>
                <a:cs typeface="Courier New" panose="02070309020205020404" pitchFamily="49" charset="0"/>
              </a:rPr>
              <a:t> region </a:t>
            </a:r>
            <a:r>
              <a:rPr lang="en-US" sz="1400" dirty="0" err="1">
                <a:latin typeface="Courier New" panose="02070309020205020404" pitchFamily="49" charset="0"/>
                <a:cs typeface="Courier New" panose="02070309020205020404" pitchFamily="49" charset="0"/>
              </a:rPr>
              <a:t>my_region</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number of time steps = 10</a:t>
            </a:r>
          </a:p>
          <a:p>
            <a:pPr algn="l"/>
            <a:r>
              <a:rPr lang="en-US" sz="1400" dirty="0">
                <a:latin typeface="Courier New" panose="02070309020205020404" pitchFamily="49" charset="0"/>
                <a:cs typeface="Courier New" panose="02070309020205020404" pitchFamily="49" charset="0"/>
              </a:rPr>
              <a:t>  end</a:t>
            </a:r>
          </a:p>
          <a:p>
            <a:pPr algn="l"/>
            <a:r>
              <a:rPr lang="en-US" sz="1400" dirty="0">
                <a:latin typeface="Courier New" panose="02070309020205020404" pitchFamily="49" charset="0"/>
                <a:cs typeface="Courier New" panose="02070309020205020404" pitchFamily="49" charset="0"/>
              </a:rPr>
              <a:t>end</a:t>
            </a:r>
          </a:p>
          <a:p>
            <a:pPr algn="l"/>
            <a:r>
              <a:rPr lang="en-US" sz="1400" dirty="0">
                <a:latin typeface="Courier New" panose="02070309020205020404" pitchFamily="49" charset="0"/>
                <a:cs typeface="Courier New" panose="02070309020205020404" pitchFamily="49" charset="0"/>
              </a:rPr>
              <a:t>termination time = 0.01</a:t>
            </a:r>
          </a:p>
        </p:txBody>
      </p:sp>
      <p:sp>
        <p:nvSpPr>
          <p:cNvPr id="8" name="TextBox 7">
            <a:extLst>
              <a:ext uri="{FF2B5EF4-FFF2-40B4-BE49-F238E27FC236}">
                <a16:creationId xmlns:a16="http://schemas.microsoft.com/office/drawing/2014/main" id="{94BD6656-5A29-FC0A-AD8A-D57AE6EA6203}"/>
              </a:ext>
            </a:extLst>
          </p:cNvPr>
          <p:cNvSpPr txBox="1"/>
          <p:nvPr/>
        </p:nvSpPr>
        <p:spPr>
          <a:xfrm>
            <a:off x="1630016" y="2915478"/>
            <a:ext cx="4161183" cy="1762539"/>
          </a:xfrm>
          <a:prstGeom prst="rect">
            <a:avLst/>
          </a:prstGeom>
          <a:ln>
            <a:solidFill>
              <a:schemeClr val="tx1"/>
            </a:solidFill>
          </a:ln>
        </p:spPr>
        <p:txBody>
          <a:bodyPr vert="horz" wrap="square" lIns="91440" tIns="45720" rIns="91440" bIns="45720" rtlCol="0">
            <a:noAutofit/>
          </a:bodyPr>
          <a:lstStyle/>
          <a:p>
            <a:pPr algn="l"/>
            <a:r>
              <a:rPr lang="en-US" sz="1400" dirty="0">
                <a:highlight>
                  <a:srgbClr val="FFFF00"/>
                </a:highlight>
                <a:latin typeface="Courier New" panose="02070309020205020404" pitchFamily="49" charset="0"/>
                <a:cs typeface="Courier New" panose="02070309020205020404" pitchFamily="49" charset="0"/>
              </a:rPr>
              <a:t>﻿begin solver</a:t>
            </a:r>
          </a:p>
          <a:p>
            <a:pPr algn="l"/>
            <a:r>
              <a:rPr lang="en-US" sz="1400" dirty="0">
                <a:highlight>
                  <a:srgbClr val="FFFF00"/>
                </a:highlight>
                <a:latin typeface="Courier New" panose="02070309020205020404" pitchFamily="49" charset="0"/>
                <a:cs typeface="Courier New" panose="02070309020205020404" pitchFamily="49" charset="0"/>
              </a:rPr>
              <a:t>  begin cg</a:t>
            </a:r>
          </a:p>
          <a:p>
            <a:pPr algn="l"/>
            <a:r>
              <a:rPr lang="en-US" sz="1400" dirty="0">
                <a:highlight>
                  <a:srgbClr val="FFFF00"/>
                </a:highlight>
                <a:latin typeface="Courier New" panose="02070309020205020404" pitchFamily="49" charset="0"/>
                <a:cs typeface="Courier New" panose="02070309020205020404" pitchFamily="49" charset="0"/>
              </a:rPr>
              <a:t>    begin full tangent preconditioner</a:t>
            </a:r>
          </a:p>
          <a:p>
            <a:pPr algn="l"/>
            <a:r>
              <a:rPr lang="en-US" sz="1400" dirty="0">
                <a:highlight>
                  <a:srgbClr val="FFFF00"/>
                </a:highlight>
                <a:latin typeface="Courier New" panose="02070309020205020404" pitchFamily="49" charset="0"/>
                <a:cs typeface="Courier New" panose="02070309020205020404" pitchFamily="49" charset="0"/>
              </a:rPr>
              <a:t>      iteration update = 10</a:t>
            </a:r>
          </a:p>
          <a:p>
            <a:pPr algn="l"/>
            <a:r>
              <a:rPr lang="en-US" sz="1400" dirty="0">
                <a:highlight>
                  <a:srgbClr val="FFFF00"/>
                </a:highlight>
                <a:latin typeface="Courier New" panose="02070309020205020404" pitchFamily="49" charset="0"/>
                <a:cs typeface="Courier New" panose="02070309020205020404" pitchFamily="49" charset="0"/>
              </a:rPr>
              <a:t>    end</a:t>
            </a:r>
          </a:p>
          <a:p>
            <a:pPr algn="l"/>
            <a:r>
              <a:rPr lang="en-US" sz="1400" dirty="0">
                <a:highlight>
                  <a:srgbClr val="FFFF00"/>
                </a:highlight>
                <a:latin typeface="Courier New" panose="02070309020205020404" pitchFamily="49" charset="0"/>
                <a:cs typeface="Courier New" panose="02070309020205020404" pitchFamily="49" charset="0"/>
              </a:rPr>
              <a:t>  end</a:t>
            </a:r>
          </a:p>
          <a:p>
            <a:pPr algn="l"/>
            <a:r>
              <a:rPr lang="en-US" sz="1400" dirty="0">
                <a:highlight>
                  <a:srgbClr val="FFFF00"/>
                </a:highlight>
                <a:latin typeface="Courier New" panose="02070309020205020404" pitchFamily="49" charset="0"/>
                <a:cs typeface="Courier New" panose="02070309020205020404" pitchFamily="49" charset="0"/>
              </a:rPr>
              <a:t>end</a:t>
            </a:r>
          </a:p>
        </p:txBody>
      </p:sp>
    </p:spTree>
    <p:extLst>
      <p:ext uri="{BB962C8B-B14F-4D97-AF65-F5344CB8AC3E}">
        <p14:creationId xmlns:p14="http://schemas.microsoft.com/office/powerpoint/2010/main" val="9339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SIERRA/SM fundamentals: Summary</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32</a:t>
            </a:fld>
            <a:endParaRPr lang="en-US" dirty="0"/>
          </a:p>
        </p:txBody>
      </p:sp>
      <p:sp>
        <p:nvSpPr>
          <p:cNvPr id="8" name="Content Placeholder 4">
            <a:extLst>
              <a:ext uri="{FF2B5EF4-FFF2-40B4-BE49-F238E27FC236}">
                <a16:creationId xmlns:a16="http://schemas.microsoft.com/office/drawing/2014/main" id="{6FF77EB2-0571-423E-A738-8A680B110C4F}"/>
              </a:ext>
            </a:extLst>
          </p:cNvPr>
          <p:cNvSpPr txBox="1">
            <a:spLocks/>
          </p:cNvSpPr>
          <p:nvPr/>
        </p:nvSpPr>
        <p:spPr>
          <a:xfrm>
            <a:off x="1020368" y="5055554"/>
            <a:ext cx="10958271" cy="172241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ASIDE: running SIERRA/SM on the Sandia HPC clusters</a:t>
            </a:r>
          </a:p>
          <a:p>
            <a:pPr marL="726948" lvl="1" indent="-342900">
              <a:buFont typeface="Arial" panose="020B0604020202020204" pitchFamily="34" charset="0"/>
              <a:buChar char="•"/>
            </a:pPr>
            <a:r>
              <a:rPr lang="en-US" dirty="0"/>
              <a:t>Sandia HPC clusters require submitting analyses to a “Job Queue”</a:t>
            </a:r>
          </a:p>
          <a:p>
            <a:pPr marL="726948" lvl="1" indent="-342900">
              <a:buFont typeface="Arial" panose="020B0604020202020204" pitchFamily="34" charset="0"/>
              <a:buChar char="•"/>
            </a:pPr>
            <a:r>
              <a:rPr lang="en-US" dirty="0"/>
              <a:t>The </a:t>
            </a:r>
            <a:r>
              <a:rPr lang="en-US" dirty="0" err="1"/>
              <a:t>sierra</a:t>
            </a:r>
            <a:r>
              <a:rPr lang="en-US" dirty="0"/>
              <a:t> script requires an </a:t>
            </a:r>
            <a:r>
              <a:rPr lang="en-US" dirty="0">
                <a:latin typeface="Courier New" panose="02070309020205020404" pitchFamily="49" charset="0"/>
                <a:cs typeface="Courier New" panose="02070309020205020404" pitchFamily="49" charset="0"/>
              </a:rPr>
              <a:t>&lt;account&gt; </a:t>
            </a:r>
            <a:r>
              <a:rPr lang="en-US" dirty="0"/>
              <a:t>and </a:t>
            </a:r>
            <a:r>
              <a:rPr lang="en-US" dirty="0">
                <a:latin typeface="Courier New" panose="02070309020205020404" pitchFamily="49" charset="0"/>
                <a:cs typeface="Courier New" panose="02070309020205020404" pitchFamily="49" charset="0"/>
              </a:rPr>
              <a:t>&lt;time-limit&gt; </a:t>
            </a:r>
            <a:r>
              <a:rPr lang="en-US" dirty="0"/>
              <a:t>for queueing on HPC resources</a:t>
            </a:r>
          </a:p>
        </p:txBody>
      </p:sp>
      <p:sp>
        <p:nvSpPr>
          <p:cNvPr id="10" name="Rectangle 9">
            <a:extLst>
              <a:ext uri="{FF2B5EF4-FFF2-40B4-BE49-F238E27FC236}">
                <a16:creationId xmlns:a16="http://schemas.microsoft.com/office/drawing/2014/main" id="{D6FB9E7F-E9EF-4D73-B693-50A24D42D9ED}"/>
              </a:ext>
            </a:extLst>
          </p:cNvPr>
          <p:cNvSpPr/>
          <p:nvPr/>
        </p:nvSpPr>
        <p:spPr>
          <a:xfrm>
            <a:off x="1243880" y="3447638"/>
            <a:ext cx="10031307" cy="11151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module load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viz</a:t>
            </a: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&lt;</a:t>
            </a:r>
            <a:r>
              <a:rPr lang="en-US" dirty="0" err="1">
                <a:solidFill>
                  <a:schemeClr val="tx1"/>
                </a:solidFill>
                <a:latin typeface="Courier New" panose="02070309020205020404" pitchFamily="49" charset="0"/>
                <a:cs typeface="Courier New" panose="02070309020205020404" pitchFamily="49" charset="0"/>
              </a:rPr>
              <a:t>num_procs</a:t>
            </a:r>
            <a:r>
              <a:rPr lang="en-US" dirty="0">
                <a:solidFill>
                  <a:schemeClr val="tx1"/>
                </a:solidFill>
                <a:latin typeface="Courier New" panose="02070309020205020404" pitchFamily="49" charset="0"/>
                <a:cs typeface="Courier New" panose="02070309020205020404" pitchFamily="49" charset="0"/>
              </a:rPr>
              <a:t>&gt;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&lt;</a:t>
            </a:r>
            <a:r>
              <a:rPr lang="en-US" dirty="0" err="1">
                <a:solidFill>
                  <a:schemeClr val="tx1"/>
                </a:solidFill>
                <a:latin typeface="Courier New" panose="02070309020205020404" pitchFamily="49" charset="0"/>
                <a:cs typeface="Courier New" panose="02070309020205020404" pitchFamily="49" charset="0"/>
              </a:rPr>
              <a:t>input_deck_file</a:t>
            </a:r>
            <a:r>
              <a:rPr lang="en-US" dirty="0">
                <a:solidFill>
                  <a:schemeClr val="tx1"/>
                </a:solidFill>
                <a:latin typeface="Courier New" panose="02070309020205020404" pitchFamily="49" charset="0"/>
                <a:cs typeface="Courier New" panose="02070309020205020404" pitchFamily="49" charset="0"/>
              </a:rPr>
              <a:t>&gt;</a:t>
            </a: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paraview</a:t>
            </a:r>
            <a:r>
              <a:rPr lang="en-US" dirty="0">
                <a:solidFill>
                  <a:schemeClr val="tx1"/>
                </a:solidFill>
                <a:latin typeface="Courier New" panose="02070309020205020404" pitchFamily="49" charset="0"/>
                <a:cs typeface="Courier New" panose="02070309020205020404" pitchFamily="49" charset="0"/>
              </a:rPr>
              <a:t> &lt;</a:t>
            </a:r>
            <a:r>
              <a:rPr lang="en-US" dirty="0" err="1">
                <a:solidFill>
                  <a:schemeClr val="tx1"/>
                </a:solidFill>
                <a:latin typeface="Courier New" panose="02070309020205020404" pitchFamily="49" charset="0"/>
                <a:cs typeface="Courier New" panose="02070309020205020404" pitchFamily="49" charset="0"/>
              </a:rPr>
              <a:t>output_file</a:t>
            </a:r>
            <a:r>
              <a:rPr lang="en-US" dirty="0">
                <a:solidFill>
                  <a:schemeClr val="tx1"/>
                </a:solidFill>
                <a:latin typeface="Courier New" panose="02070309020205020404" pitchFamily="49" charset="0"/>
                <a:cs typeface="Courier New" panose="02070309020205020404" pitchFamily="49" charset="0"/>
              </a:rPr>
              <a:t>&gt;</a:t>
            </a:r>
          </a:p>
        </p:txBody>
      </p:sp>
      <p:sp>
        <p:nvSpPr>
          <p:cNvPr id="11" name="Speech Bubble: Rectangle 10">
            <a:extLst>
              <a:ext uri="{FF2B5EF4-FFF2-40B4-BE49-F238E27FC236}">
                <a16:creationId xmlns:a16="http://schemas.microsoft.com/office/drawing/2014/main" id="{BA643B5B-FB63-46E7-9830-40108AE980B7}"/>
              </a:ext>
            </a:extLst>
          </p:cNvPr>
          <p:cNvSpPr/>
          <p:nvPr/>
        </p:nvSpPr>
        <p:spPr>
          <a:xfrm>
            <a:off x="4773359" y="3090714"/>
            <a:ext cx="1587683" cy="470901"/>
          </a:xfrm>
          <a:prstGeom prst="wedgeRectCallout">
            <a:avLst>
              <a:gd name="adj1" fmla="val -48776"/>
              <a:gd name="adj2" fmla="val 96465"/>
            </a:avLst>
          </a:prstGeom>
        </p:spPr>
        <p:style>
          <a:lnRef idx="2">
            <a:schemeClr val="dk1"/>
          </a:lnRef>
          <a:fillRef idx="1">
            <a:schemeClr val="lt1"/>
          </a:fillRef>
          <a:effectRef idx="0">
            <a:schemeClr val="dk1"/>
          </a:effectRef>
          <a:fontRef idx="minor">
            <a:schemeClr val="dk1"/>
          </a:fontRef>
        </p:style>
        <p:txBody>
          <a:bodyPr rtlCol="0" anchor="ctr"/>
          <a:lstStyle/>
          <a:p>
            <a:r>
              <a:rPr lang="en-US" sz="1400" b="1" dirty="0"/>
              <a:t>Load multiple modules at once</a:t>
            </a:r>
            <a:endParaRPr lang="en-US" sz="1400" dirty="0"/>
          </a:p>
        </p:txBody>
      </p:sp>
      <p:sp>
        <p:nvSpPr>
          <p:cNvPr id="12" name="TextBox 11">
            <a:extLst>
              <a:ext uri="{FF2B5EF4-FFF2-40B4-BE49-F238E27FC236}">
                <a16:creationId xmlns:a16="http://schemas.microsoft.com/office/drawing/2014/main" id="{442FBED9-FDBF-44FD-AB3E-78BAEC242112}"/>
              </a:ext>
            </a:extLst>
          </p:cNvPr>
          <p:cNvSpPr txBox="1"/>
          <p:nvPr/>
        </p:nvSpPr>
        <p:spPr>
          <a:xfrm>
            <a:off x="465772" y="3580916"/>
            <a:ext cx="775033" cy="249971"/>
          </a:xfrm>
          <a:prstGeom prst="rect">
            <a:avLst/>
          </a:prstGeom>
        </p:spPr>
        <p:txBody>
          <a:bodyPr vert="horz" wrap="square" lIns="91440" tIns="45720" rIns="91440" bIns="45720" rtlCol="0">
            <a:noAutofit/>
          </a:bodyPr>
          <a:lstStyle/>
          <a:p>
            <a:pPr algn="l"/>
            <a:r>
              <a:rPr lang="en-US" sz="1200" dirty="0"/>
              <a:t>Load</a:t>
            </a:r>
          </a:p>
        </p:txBody>
      </p:sp>
      <p:sp>
        <p:nvSpPr>
          <p:cNvPr id="13" name="TextBox 12">
            <a:extLst>
              <a:ext uri="{FF2B5EF4-FFF2-40B4-BE49-F238E27FC236}">
                <a16:creationId xmlns:a16="http://schemas.microsoft.com/office/drawing/2014/main" id="{5A607F11-D9DD-4EDC-99ED-5D62FF485226}"/>
              </a:ext>
            </a:extLst>
          </p:cNvPr>
          <p:cNvSpPr txBox="1"/>
          <p:nvPr/>
        </p:nvSpPr>
        <p:spPr>
          <a:xfrm>
            <a:off x="465772" y="3926860"/>
            <a:ext cx="775033" cy="249971"/>
          </a:xfrm>
          <a:prstGeom prst="rect">
            <a:avLst/>
          </a:prstGeom>
        </p:spPr>
        <p:txBody>
          <a:bodyPr vert="horz" wrap="square" lIns="91440" tIns="45720" rIns="91440" bIns="45720" rtlCol="0">
            <a:noAutofit/>
          </a:bodyPr>
          <a:lstStyle/>
          <a:p>
            <a:pPr algn="l"/>
            <a:r>
              <a:rPr lang="en-US" sz="1200" dirty="0"/>
              <a:t>Run</a:t>
            </a:r>
          </a:p>
        </p:txBody>
      </p:sp>
      <p:sp>
        <p:nvSpPr>
          <p:cNvPr id="14" name="TextBox 13">
            <a:extLst>
              <a:ext uri="{FF2B5EF4-FFF2-40B4-BE49-F238E27FC236}">
                <a16:creationId xmlns:a16="http://schemas.microsoft.com/office/drawing/2014/main" id="{FC998ECC-9C4E-4B4D-B5F7-92EE33F13890}"/>
              </a:ext>
            </a:extLst>
          </p:cNvPr>
          <p:cNvSpPr txBox="1"/>
          <p:nvPr/>
        </p:nvSpPr>
        <p:spPr>
          <a:xfrm>
            <a:off x="465772" y="4297094"/>
            <a:ext cx="775033" cy="249971"/>
          </a:xfrm>
          <a:prstGeom prst="rect">
            <a:avLst/>
          </a:prstGeom>
        </p:spPr>
        <p:txBody>
          <a:bodyPr vert="horz" wrap="square" lIns="91440" tIns="45720" rIns="91440" bIns="45720" rtlCol="0">
            <a:noAutofit/>
          </a:bodyPr>
          <a:lstStyle/>
          <a:p>
            <a:pPr algn="l"/>
            <a:r>
              <a:rPr lang="en-US" sz="1200" dirty="0"/>
              <a:t>View</a:t>
            </a:r>
          </a:p>
        </p:txBody>
      </p:sp>
      <p:sp>
        <p:nvSpPr>
          <p:cNvPr id="15" name="Content Placeholder 4">
            <a:extLst>
              <a:ext uri="{FF2B5EF4-FFF2-40B4-BE49-F238E27FC236}">
                <a16:creationId xmlns:a16="http://schemas.microsoft.com/office/drawing/2014/main" id="{E8D36EB6-2FBB-4F32-B42B-117AEB262A36}"/>
              </a:ext>
            </a:extLst>
          </p:cNvPr>
          <p:cNvSpPr txBox="1">
            <a:spLocks/>
          </p:cNvSpPr>
          <p:nvPr/>
        </p:nvSpPr>
        <p:spPr>
          <a:xfrm>
            <a:off x="1050758" y="1502228"/>
            <a:ext cx="10805961" cy="1722410"/>
          </a:xfrm>
          <a:prstGeom prst="rect">
            <a:avLst/>
          </a:prstGeom>
        </p:spPr>
        <p:txBody>
          <a:bodyPr vert="horz" lIns="0" tIns="45720" rIns="0" bIns="4572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 typical SIERRA analysis consists of a mesh file and input deck</a:t>
            </a:r>
          </a:p>
          <a:p>
            <a:pPr marL="726948" lvl="1" indent="-342900">
              <a:buFont typeface="Arial" panose="020B0604020202020204" pitchFamily="34" charset="0"/>
              <a:buChar char="•"/>
            </a:pPr>
            <a:r>
              <a:rPr lang="en-US" dirty="0"/>
              <a:t>Mesh file – often generated using CUBIT; may pre-exist from other projects</a:t>
            </a:r>
          </a:p>
          <a:p>
            <a:pPr marL="726948" lvl="1" indent="-342900">
              <a:buFont typeface="Arial" panose="020B0604020202020204" pitchFamily="34" charset="0"/>
              <a:buChar char="•"/>
            </a:pPr>
            <a:r>
              <a:rPr lang="en-US" dirty="0"/>
              <a:t>Input deck – created “by hand”, copy/paste from other input decks, or generated by a GUI (e.g. SAW)</a:t>
            </a:r>
          </a:p>
          <a:p>
            <a:pPr marL="342900" indent="-342900">
              <a:buFont typeface="Arial" panose="020B0604020202020204" pitchFamily="34" charset="0"/>
              <a:buChar char="•"/>
            </a:pPr>
            <a:r>
              <a:rPr lang="en-US" dirty="0"/>
              <a:t>Given an input (*.</a:t>
            </a:r>
            <a:r>
              <a:rPr lang="en-US" dirty="0" err="1"/>
              <a:t>i</a:t>
            </a:r>
            <a:r>
              <a:rPr lang="en-US" dirty="0"/>
              <a:t>) and mesh (*.g), launching and visualizing an analysis in parallel is as simple as:</a:t>
            </a:r>
          </a:p>
        </p:txBody>
      </p:sp>
      <p:sp>
        <p:nvSpPr>
          <p:cNvPr id="16" name="Rectangle 15">
            <a:extLst>
              <a:ext uri="{FF2B5EF4-FFF2-40B4-BE49-F238E27FC236}">
                <a16:creationId xmlns:a16="http://schemas.microsoft.com/office/drawing/2014/main" id="{05484C39-B168-4C78-9981-793FD4945961}"/>
              </a:ext>
            </a:extLst>
          </p:cNvPr>
          <p:cNvSpPr/>
          <p:nvPr/>
        </p:nvSpPr>
        <p:spPr>
          <a:xfrm>
            <a:off x="1178687" y="6086006"/>
            <a:ext cx="10096500" cy="6266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a:t>
            </a:r>
            <a:r>
              <a:rPr lang="en-US" b="1" dirty="0">
                <a:solidFill>
                  <a:schemeClr val="tx1"/>
                </a:solidFill>
                <a:highlight>
                  <a:srgbClr val="FFFF00"/>
                </a:highlight>
                <a:latin typeface="Courier New" panose="02070309020205020404" pitchFamily="49" charset="0"/>
                <a:cs typeface="Courier New" panose="02070309020205020404" pitchFamily="49" charset="0"/>
              </a:rPr>
              <a:t>--account &lt;account&gt;</a:t>
            </a:r>
            <a:r>
              <a:rPr lang="en-US" dirty="0">
                <a:solidFill>
                  <a:schemeClr val="tx1"/>
                </a:solidFill>
                <a:highlight>
                  <a:srgbClr val="FFFF00"/>
                </a:highlight>
                <a:latin typeface="Courier New" panose="02070309020205020404" pitchFamily="49" charset="0"/>
                <a:cs typeface="Courier New" panose="02070309020205020404" pitchFamily="49" charset="0"/>
              </a:rPr>
              <a:t> </a:t>
            </a:r>
            <a:r>
              <a:rPr lang="en-US" b="1" dirty="0">
                <a:solidFill>
                  <a:schemeClr val="tx1"/>
                </a:solidFill>
                <a:highlight>
                  <a:srgbClr val="FFFF00"/>
                </a:highlight>
                <a:latin typeface="Courier New" panose="02070309020205020404" pitchFamily="49" charset="0"/>
                <a:cs typeface="Courier New" panose="02070309020205020404" pitchFamily="49" charset="0"/>
              </a:rPr>
              <a:t>--time-limit &lt;HH:MM:SS&gt;</a:t>
            </a:r>
            <a:r>
              <a:rPr lang="en-US" dirty="0">
                <a:solidFill>
                  <a:schemeClr val="tx1"/>
                </a:solidFill>
                <a:latin typeface="Courier New" panose="02070309020205020404" pitchFamily="49" charset="0"/>
                <a:cs typeface="Courier New" panose="02070309020205020404" pitchFamily="49" charset="0"/>
              </a:rPr>
              <a:t> --np &lt;#&gt; adagio ...</a:t>
            </a:r>
          </a:p>
        </p:txBody>
      </p:sp>
      <p:cxnSp>
        <p:nvCxnSpPr>
          <p:cNvPr id="5" name="Straight Connector 4">
            <a:extLst>
              <a:ext uri="{FF2B5EF4-FFF2-40B4-BE49-F238E27FC236}">
                <a16:creationId xmlns:a16="http://schemas.microsoft.com/office/drawing/2014/main" id="{33F2618C-3B12-869D-421F-CB1144BB9EEC}"/>
              </a:ext>
            </a:extLst>
          </p:cNvPr>
          <p:cNvCxnSpPr/>
          <p:nvPr/>
        </p:nvCxnSpPr>
        <p:spPr>
          <a:xfrm>
            <a:off x="182880" y="4846320"/>
            <a:ext cx="1182624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80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1: Pressure-Loaded Plate</a:t>
            </a:r>
          </a:p>
        </p:txBody>
      </p:sp>
    </p:spTree>
    <p:extLst>
      <p:ext uri="{BB962C8B-B14F-4D97-AF65-F5344CB8AC3E}">
        <p14:creationId xmlns:p14="http://schemas.microsoft.com/office/powerpoint/2010/main" val="21428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1: Pressure-Loaded Plate</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Generate and visualize</a:t>
            </a:r>
            <a:r>
              <a:rPr lang="en-US" dirty="0"/>
              <a:t> a mesh</a:t>
            </a:r>
          </a:p>
          <a:p>
            <a:pPr>
              <a:buFont typeface="Wingdings" pitchFamily="2" charset="2"/>
              <a:buChar char="ü"/>
            </a:pPr>
            <a:r>
              <a:rPr lang="en-US" b="1" dirty="0"/>
              <a:t>Run</a:t>
            </a:r>
            <a:r>
              <a:rPr lang="en-US" dirty="0"/>
              <a:t> an analysis</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41239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DF75-0D07-4B5B-8D72-B2BBD7C2C1C9}"/>
              </a:ext>
            </a:extLst>
          </p:cNvPr>
          <p:cNvSpPr>
            <a:spLocks noGrp="1"/>
          </p:cNvSpPr>
          <p:nvPr>
            <p:ph type="title"/>
          </p:nvPr>
        </p:nvSpPr>
        <p:spPr/>
        <p:txBody>
          <a:bodyPr/>
          <a:lstStyle/>
          <a:p>
            <a:r>
              <a:rPr lang="en-US" dirty="0"/>
              <a:t>Session 1: SAW – Navigate to the Model Builder 2.0</a:t>
            </a:r>
          </a:p>
        </p:txBody>
      </p:sp>
      <p:sp>
        <p:nvSpPr>
          <p:cNvPr id="3" name="Slide Number Placeholder 2">
            <a:extLst>
              <a:ext uri="{FF2B5EF4-FFF2-40B4-BE49-F238E27FC236}">
                <a16:creationId xmlns:a16="http://schemas.microsoft.com/office/drawing/2014/main" id="{AF45CFDA-6ABD-4CD2-A4D1-CC11DF907D08}"/>
              </a:ext>
            </a:extLst>
          </p:cNvPr>
          <p:cNvSpPr>
            <a:spLocks noGrp="1"/>
          </p:cNvSpPr>
          <p:nvPr>
            <p:ph type="sldNum" sz="quarter" idx="10"/>
          </p:nvPr>
        </p:nvSpPr>
        <p:spPr/>
        <p:txBody>
          <a:bodyPr/>
          <a:lstStyle/>
          <a:p>
            <a:fld id="{4FAB73BC-B049-4115-A692-8D63A059BFB8}" type="slidenum">
              <a:rPr lang="en-US" smtClean="0"/>
              <a:pPr/>
              <a:t>35</a:t>
            </a:fld>
            <a:endParaRPr lang="en-US" dirty="0"/>
          </a:p>
        </p:txBody>
      </p:sp>
      <p:sp>
        <p:nvSpPr>
          <p:cNvPr id="6" name="Content Placeholder 4">
            <a:extLst>
              <a:ext uri="{FF2B5EF4-FFF2-40B4-BE49-F238E27FC236}">
                <a16:creationId xmlns:a16="http://schemas.microsoft.com/office/drawing/2014/main" id="{88B0DED0-1CF5-4BE8-BC79-8F0ECB4BDB47}"/>
              </a:ext>
            </a:extLst>
          </p:cNvPr>
          <p:cNvSpPr>
            <a:spLocks noGrp="1"/>
          </p:cNvSpPr>
          <p:nvPr>
            <p:ph sz="quarter" idx="11"/>
          </p:nvPr>
        </p:nvSpPr>
        <p:spPr>
          <a:xfrm>
            <a:off x="647700" y="1096088"/>
            <a:ext cx="11049000" cy="2564423"/>
          </a:xfrm>
        </p:spPr>
        <p:txBody>
          <a:bodyPr/>
          <a:lstStyle/>
          <a:p>
            <a:pPr marL="342900" indent="-342900">
              <a:buFont typeface="Arial" panose="020B0604020202020204" pitchFamily="34" charset="0"/>
              <a:buChar char="•"/>
            </a:pPr>
            <a:r>
              <a:rPr lang="en-US" dirty="0"/>
              <a:t>Left-click </a:t>
            </a:r>
            <a:r>
              <a:rPr lang="en-US" b="1" dirty="0"/>
              <a:t>Model Builder 2</a:t>
            </a:r>
            <a:r>
              <a:rPr lang="en-US" dirty="0"/>
              <a:t> icon in SAW to open the Model Builder “Perspective”</a:t>
            </a:r>
          </a:p>
          <a:p>
            <a:pPr marL="726948" lvl="1" indent="-342900">
              <a:buFont typeface="Arial" panose="020B0604020202020204" pitchFamily="34" charset="0"/>
              <a:buChar char="•"/>
            </a:pPr>
            <a:r>
              <a:rPr lang="en-US" dirty="0"/>
              <a:t>The Model Builder Perspective opens</a:t>
            </a:r>
          </a:p>
          <a:p>
            <a:pPr marL="726948" lvl="1" indent="-342900">
              <a:buFont typeface="Arial" panose="020B0604020202020204" pitchFamily="34" charset="0"/>
              <a:buChar char="•"/>
            </a:pPr>
            <a:r>
              <a:rPr lang="en-US" dirty="0"/>
              <a:t>The “Project Explorer” tab appears in the left window pane</a:t>
            </a:r>
          </a:p>
          <a:p>
            <a:pPr marL="726948" lvl="1" indent="-342900">
              <a:buFont typeface="Arial" panose="020B0604020202020204" pitchFamily="34" charset="0"/>
              <a:buChar char="•"/>
            </a:pPr>
            <a:r>
              <a:rPr lang="en-US" dirty="0"/>
              <a:t>Re-arrange windows as desired.</a:t>
            </a:r>
          </a:p>
          <a:p>
            <a:pPr marL="342900" indent="-342900">
              <a:buFont typeface="Arial" panose="020B0604020202020204" pitchFamily="34" charset="0"/>
              <a:buChar char="•"/>
            </a:pPr>
            <a:r>
              <a:rPr lang="en-US" dirty="0"/>
              <a:t>Expand the input file </a:t>
            </a:r>
            <a:r>
              <a:rPr lang="en-US" b="1" dirty="0" err="1"/>
              <a:t>plate_basic.i</a:t>
            </a:r>
            <a:r>
              <a:rPr lang="en-US" dirty="0"/>
              <a:t> to see an outline of the contents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b="1" dirty="0"/>
          </a:p>
        </p:txBody>
      </p:sp>
      <p:grpSp>
        <p:nvGrpSpPr>
          <p:cNvPr id="17" name="Group 16">
            <a:extLst>
              <a:ext uri="{FF2B5EF4-FFF2-40B4-BE49-F238E27FC236}">
                <a16:creationId xmlns:a16="http://schemas.microsoft.com/office/drawing/2014/main" id="{60AEA703-FA0E-4980-8813-0AE9AFEE3BAF}"/>
              </a:ext>
            </a:extLst>
          </p:cNvPr>
          <p:cNvGrpSpPr/>
          <p:nvPr/>
        </p:nvGrpSpPr>
        <p:grpSpPr>
          <a:xfrm>
            <a:off x="224994" y="2967348"/>
            <a:ext cx="5591908" cy="3629395"/>
            <a:chOff x="211015" y="3024553"/>
            <a:chExt cx="5591908" cy="3629395"/>
          </a:xfrm>
        </p:grpSpPr>
        <p:pic>
          <p:nvPicPr>
            <p:cNvPr id="7" name="Picture 6">
              <a:extLst>
                <a:ext uri="{FF2B5EF4-FFF2-40B4-BE49-F238E27FC236}">
                  <a16:creationId xmlns:a16="http://schemas.microsoft.com/office/drawing/2014/main" id="{F69D8E0F-ACC2-41A7-8FB3-C38E469BDC55}"/>
                </a:ext>
              </a:extLst>
            </p:cNvPr>
            <p:cNvPicPr>
              <a:picLocks noChangeAspect="1"/>
            </p:cNvPicPr>
            <p:nvPr/>
          </p:nvPicPr>
          <p:blipFill>
            <a:blip r:embed="rId2"/>
            <a:stretch>
              <a:fillRect/>
            </a:stretch>
          </p:blipFill>
          <p:spPr>
            <a:xfrm>
              <a:off x="211015" y="3024553"/>
              <a:ext cx="5525735" cy="3629395"/>
            </a:xfrm>
            <a:prstGeom prst="rect">
              <a:avLst/>
            </a:prstGeom>
          </p:spPr>
        </p:pic>
        <p:sp>
          <p:nvSpPr>
            <p:cNvPr id="8" name="Oval 7">
              <a:extLst>
                <a:ext uri="{FF2B5EF4-FFF2-40B4-BE49-F238E27FC236}">
                  <a16:creationId xmlns:a16="http://schemas.microsoft.com/office/drawing/2014/main" id="{B39D3E54-D845-427A-B84A-705A93B96A5E}"/>
                </a:ext>
              </a:extLst>
            </p:cNvPr>
            <p:cNvSpPr/>
            <p:nvPr/>
          </p:nvSpPr>
          <p:spPr>
            <a:xfrm>
              <a:off x="5536345" y="3120401"/>
              <a:ext cx="266578" cy="2954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C86995C-8932-4607-9CBD-4F700909BE55}"/>
                </a:ext>
              </a:extLst>
            </p:cNvPr>
            <p:cNvPicPr>
              <a:picLocks noChangeAspect="1"/>
            </p:cNvPicPr>
            <p:nvPr/>
          </p:nvPicPr>
          <p:blipFill>
            <a:blip r:embed="rId3"/>
            <a:stretch>
              <a:fillRect/>
            </a:stretch>
          </p:blipFill>
          <p:spPr>
            <a:xfrm>
              <a:off x="3290412" y="3724825"/>
              <a:ext cx="1819275" cy="1114425"/>
            </a:xfrm>
            <a:prstGeom prst="rect">
              <a:avLst/>
            </a:prstGeom>
            <a:ln w="19050">
              <a:solidFill>
                <a:schemeClr val="tx1"/>
              </a:solidFill>
            </a:ln>
          </p:spPr>
        </p:pic>
        <p:cxnSp>
          <p:nvCxnSpPr>
            <p:cNvPr id="10" name="Straight Arrow Connector 9">
              <a:extLst>
                <a:ext uri="{FF2B5EF4-FFF2-40B4-BE49-F238E27FC236}">
                  <a16:creationId xmlns:a16="http://schemas.microsoft.com/office/drawing/2014/main" id="{E3C6D715-4CDC-4DD6-8F94-CBF50F08368A}"/>
                </a:ext>
              </a:extLst>
            </p:cNvPr>
            <p:cNvCxnSpPr>
              <a:cxnSpLocks/>
              <a:stCxn id="8" idx="3"/>
            </p:cNvCxnSpPr>
            <p:nvPr/>
          </p:nvCxnSpPr>
          <p:spPr>
            <a:xfrm flipH="1">
              <a:off x="5109688" y="3372557"/>
              <a:ext cx="465696" cy="3694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2E2CFC9-B300-4F33-A83C-2E153648ED24}"/>
                </a:ext>
              </a:extLst>
            </p:cNvPr>
            <p:cNvSpPr/>
            <p:nvPr/>
          </p:nvSpPr>
          <p:spPr>
            <a:xfrm>
              <a:off x="4643991" y="3886200"/>
              <a:ext cx="465696" cy="4615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5BAD5EF8-A66B-4E34-9C59-1328C2A2F54B}"/>
              </a:ext>
            </a:extLst>
          </p:cNvPr>
          <p:cNvGrpSpPr/>
          <p:nvPr/>
        </p:nvGrpSpPr>
        <p:grpSpPr>
          <a:xfrm>
            <a:off x="6046214" y="2841992"/>
            <a:ext cx="3073137" cy="3882916"/>
            <a:chOff x="6527334" y="2897793"/>
            <a:chExt cx="3073137" cy="3882916"/>
          </a:xfrm>
        </p:grpSpPr>
        <p:pic>
          <p:nvPicPr>
            <p:cNvPr id="16" name="Picture 15">
              <a:extLst>
                <a:ext uri="{FF2B5EF4-FFF2-40B4-BE49-F238E27FC236}">
                  <a16:creationId xmlns:a16="http://schemas.microsoft.com/office/drawing/2014/main" id="{44797073-97A6-460D-AE3B-DE10A43CCC8D}"/>
                </a:ext>
              </a:extLst>
            </p:cNvPr>
            <p:cNvPicPr>
              <a:picLocks noChangeAspect="1"/>
            </p:cNvPicPr>
            <p:nvPr/>
          </p:nvPicPr>
          <p:blipFill>
            <a:blip r:embed="rId4"/>
            <a:stretch>
              <a:fillRect/>
            </a:stretch>
          </p:blipFill>
          <p:spPr>
            <a:xfrm>
              <a:off x="6527334" y="2897793"/>
              <a:ext cx="3073137" cy="3882916"/>
            </a:xfrm>
            <a:prstGeom prst="rect">
              <a:avLst/>
            </a:prstGeom>
          </p:spPr>
        </p:pic>
        <p:sp>
          <p:nvSpPr>
            <p:cNvPr id="18" name="Oval 17">
              <a:extLst>
                <a:ext uri="{FF2B5EF4-FFF2-40B4-BE49-F238E27FC236}">
                  <a16:creationId xmlns:a16="http://schemas.microsoft.com/office/drawing/2014/main" id="{4A7E252F-72FA-4E0E-870C-25D1F8A8EA21}"/>
                </a:ext>
              </a:extLst>
            </p:cNvPr>
            <p:cNvSpPr/>
            <p:nvPr/>
          </p:nvSpPr>
          <p:spPr>
            <a:xfrm>
              <a:off x="6527334" y="3281290"/>
              <a:ext cx="572387" cy="2954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17DAE3A9-DCD8-4DF5-8A9F-CA6937D2389D}"/>
              </a:ext>
            </a:extLst>
          </p:cNvPr>
          <p:cNvPicPr>
            <a:picLocks noChangeAspect="1"/>
          </p:cNvPicPr>
          <p:nvPr/>
        </p:nvPicPr>
        <p:blipFill>
          <a:blip r:embed="rId5"/>
          <a:stretch>
            <a:fillRect/>
          </a:stretch>
        </p:blipFill>
        <p:spPr>
          <a:xfrm>
            <a:off x="9348663" y="1756497"/>
            <a:ext cx="2018199" cy="4717801"/>
          </a:xfrm>
          <a:prstGeom prst="rect">
            <a:avLst/>
          </a:prstGeom>
        </p:spPr>
      </p:pic>
      <p:sp>
        <p:nvSpPr>
          <p:cNvPr id="21" name="Oval 20">
            <a:extLst>
              <a:ext uri="{FF2B5EF4-FFF2-40B4-BE49-F238E27FC236}">
                <a16:creationId xmlns:a16="http://schemas.microsoft.com/office/drawing/2014/main" id="{4366E485-FAC6-4E1A-8AAB-DCA1D0DC9890}"/>
              </a:ext>
            </a:extLst>
          </p:cNvPr>
          <p:cNvSpPr/>
          <p:nvPr/>
        </p:nvSpPr>
        <p:spPr>
          <a:xfrm>
            <a:off x="9434183" y="2420525"/>
            <a:ext cx="1415525" cy="25910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94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a:t>
            </a:r>
            <a:r>
              <a:rPr lang="en-US" dirty="0" err="1"/>
              <a:t>plate_basic</a:t>
            </a:r>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36</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11049000" cy="5187043"/>
          </a:xfrm>
        </p:spPr>
        <p:txBody>
          <a:bodyPr>
            <a:normAutofit/>
          </a:bodyPr>
          <a:lstStyle/>
          <a:p>
            <a:r>
              <a:rPr lang="en-US" dirty="0"/>
              <a:t>Purpose: to revisit the fundamentals</a:t>
            </a:r>
          </a:p>
          <a:p>
            <a:pPr marL="342900" indent="-342900">
              <a:buFont typeface="Arial" panose="020B0604020202020204" pitchFamily="34" charset="0"/>
              <a:buChar char="•"/>
            </a:pPr>
            <a:r>
              <a:rPr lang="en-US" dirty="0"/>
              <a:t>Examine analysis input file in SAW (or choice of available text editor)</a:t>
            </a:r>
          </a:p>
          <a:p>
            <a:pPr marL="342900" indent="-342900">
              <a:buFont typeface="Arial" panose="020B0604020202020204" pitchFamily="34" charset="0"/>
              <a:buChar char="•"/>
            </a:pPr>
            <a:r>
              <a:rPr lang="en-US" dirty="0"/>
              <a:t>Run Sierra/SM analysis with the Sierra script</a:t>
            </a:r>
          </a:p>
          <a:p>
            <a:pPr marL="342900" indent="-342900">
              <a:buFont typeface="Arial" panose="020B0604020202020204" pitchFamily="34" charset="0"/>
              <a:buChar char="•"/>
            </a:pPr>
            <a:r>
              <a:rPr lang="en-US" dirty="0"/>
              <a:t>Run Sierra/SM analysis through SAW</a:t>
            </a:r>
          </a:p>
          <a:p>
            <a:pPr marL="342900" indent="-342900">
              <a:buFont typeface="Arial" panose="020B0604020202020204" pitchFamily="34" charset="0"/>
              <a:buChar char="•"/>
            </a:pPr>
            <a:r>
              <a:rPr lang="en-US" dirty="0"/>
              <a:t>Visualize results with </a:t>
            </a:r>
            <a:r>
              <a:rPr lang="en-US" dirty="0" err="1"/>
              <a:t>ParaView</a:t>
            </a:r>
            <a:endParaRPr lang="en-US" dirty="0"/>
          </a:p>
          <a:p>
            <a:pPr marL="342900" indent="-342900">
              <a:buFont typeface="Arial" panose="020B0604020202020204" pitchFamily="34" charset="0"/>
              <a:buChar char="•"/>
            </a:pPr>
            <a:endParaRPr lang="en-US" dirty="0"/>
          </a:p>
          <a:p>
            <a:r>
              <a:rPr lang="en-US" dirty="0"/>
              <a:t>Double-click “case01_plate_basic/</a:t>
            </a:r>
            <a:r>
              <a:rPr lang="en-US" dirty="0" err="1"/>
              <a:t>plate_basic.i</a:t>
            </a:r>
            <a:r>
              <a:rPr lang="en-US" dirty="0"/>
              <a:t>”</a:t>
            </a:r>
          </a:p>
          <a:p>
            <a:endParaRPr lang="en-US" dirty="0"/>
          </a:p>
          <a:p>
            <a:r>
              <a:rPr lang="en-US" dirty="0"/>
              <a:t>Take some time to review this new input deck (</a:t>
            </a:r>
            <a:r>
              <a:rPr lang="en-US" i="1" dirty="0" err="1"/>
              <a:t>plate_basic.i</a:t>
            </a:r>
            <a:r>
              <a:rPr lang="en-US" dirty="0"/>
              <a:t>)</a:t>
            </a:r>
          </a:p>
          <a:p>
            <a:endParaRPr lang="en-US" dirty="0"/>
          </a:p>
          <a:p>
            <a:r>
              <a:rPr lang="en-US" dirty="0"/>
              <a:t>Find a couple of items we will revisit a little later:</a:t>
            </a:r>
          </a:p>
          <a:p>
            <a:pPr marL="342900" indent="-342900">
              <a:buFont typeface="Arial" panose="020B0604020202020204" pitchFamily="34" charset="0"/>
              <a:buChar char="•"/>
            </a:pPr>
            <a:r>
              <a:rPr lang="en-US" b="1" dirty="0"/>
              <a:t>Termination time = 1.0e-2</a:t>
            </a:r>
          </a:p>
          <a:p>
            <a:pPr marL="342900" indent="-342900">
              <a:buFont typeface="Arial" panose="020B0604020202020204" pitchFamily="34" charset="0"/>
              <a:buChar char="•"/>
            </a:pPr>
            <a:r>
              <a:rPr lang="en-US" dirty="0"/>
              <a:t>Constant</a:t>
            </a:r>
            <a:r>
              <a:rPr lang="en-US" b="1" dirty="0"/>
              <a:t> pressure </a:t>
            </a:r>
            <a:r>
              <a:rPr lang="en-US" dirty="0"/>
              <a:t>load</a:t>
            </a:r>
            <a:r>
              <a:rPr lang="en-US" b="1" dirty="0"/>
              <a:t> </a:t>
            </a:r>
            <a:r>
              <a:rPr lang="en-US" dirty="0"/>
              <a:t>with magnitude 50.0 on every element face in </a:t>
            </a:r>
            <a:r>
              <a:rPr lang="en-US" dirty="0" err="1"/>
              <a:t>sideset</a:t>
            </a:r>
            <a:r>
              <a:rPr lang="en-US" dirty="0"/>
              <a:t> 1002</a:t>
            </a:r>
          </a:p>
        </p:txBody>
      </p:sp>
      <p:sp>
        <p:nvSpPr>
          <p:cNvPr id="6" name="Speech Bubble: Rectangle 5">
            <a:extLst>
              <a:ext uri="{FF2B5EF4-FFF2-40B4-BE49-F238E27FC236}">
                <a16:creationId xmlns:a16="http://schemas.microsoft.com/office/drawing/2014/main" id="{F11538EF-E8E4-4470-9106-7F7D9516C959}"/>
              </a:ext>
            </a:extLst>
          </p:cNvPr>
          <p:cNvSpPr/>
          <p:nvPr/>
        </p:nvSpPr>
        <p:spPr>
          <a:xfrm>
            <a:off x="9136505" y="4903305"/>
            <a:ext cx="2710938" cy="994136"/>
          </a:xfrm>
          <a:prstGeom prst="wedgeRectCallout">
            <a:avLst>
              <a:gd name="adj1" fmla="val -33240"/>
              <a:gd name="adj2" fmla="val 82618"/>
            </a:avLst>
          </a:prstGeom>
        </p:spPr>
        <p:style>
          <a:lnRef idx="2">
            <a:schemeClr val="dk1"/>
          </a:lnRef>
          <a:fillRef idx="1">
            <a:schemeClr val="lt1"/>
          </a:fillRef>
          <a:effectRef idx="0">
            <a:schemeClr val="dk1"/>
          </a:effectRef>
          <a:fontRef idx="minor">
            <a:schemeClr val="dk1"/>
          </a:fontRef>
        </p:style>
        <p:txBody>
          <a:bodyPr rtlCol="0" anchor="ctr"/>
          <a:lstStyle/>
          <a:p>
            <a:r>
              <a:rPr lang="en-US" sz="1400" b="1" dirty="0" err="1"/>
              <a:t>Sideset</a:t>
            </a:r>
            <a:r>
              <a:rPr lang="en-US" sz="1400" b="1" dirty="0"/>
              <a:t> (surface)</a:t>
            </a:r>
            <a:r>
              <a:rPr lang="en-US" sz="1400" dirty="0"/>
              <a:t>: A collection of finite-element faces, usually referenced by name or numerical ID</a:t>
            </a:r>
          </a:p>
        </p:txBody>
      </p:sp>
      <p:cxnSp>
        <p:nvCxnSpPr>
          <p:cNvPr id="7" name="Straight Arrow Connector 6">
            <a:extLst>
              <a:ext uri="{FF2B5EF4-FFF2-40B4-BE49-F238E27FC236}">
                <a16:creationId xmlns:a16="http://schemas.microsoft.com/office/drawing/2014/main" id="{7762AF30-B149-4F22-9487-D5BF46A168DE}"/>
              </a:ext>
            </a:extLst>
          </p:cNvPr>
          <p:cNvCxnSpPr>
            <a:cxnSpLocks/>
          </p:cNvCxnSpPr>
          <p:nvPr/>
        </p:nvCxnSpPr>
        <p:spPr>
          <a:xfrm flipV="1">
            <a:off x="6123500" y="3224463"/>
            <a:ext cx="703561" cy="5293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B9BD086-88F1-004E-9045-214C762B54B9}"/>
              </a:ext>
            </a:extLst>
          </p:cNvPr>
          <p:cNvPicPr>
            <a:picLocks noChangeAspect="1"/>
          </p:cNvPicPr>
          <p:nvPr/>
        </p:nvPicPr>
        <p:blipFill>
          <a:blip r:embed="rId3"/>
          <a:stretch>
            <a:fillRect/>
          </a:stretch>
        </p:blipFill>
        <p:spPr>
          <a:xfrm>
            <a:off x="6870268" y="2147968"/>
            <a:ext cx="3096437" cy="1977145"/>
          </a:xfrm>
          <a:prstGeom prst="rect">
            <a:avLst/>
          </a:prstGeom>
        </p:spPr>
      </p:pic>
    </p:spTree>
    <p:extLst>
      <p:ext uri="{BB962C8B-B14F-4D97-AF65-F5344CB8AC3E}">
        <p14:creationId xmlns:p14="http://schemas.microsoft.com/office/powerpoint/2010/main" val="171582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SAW vs. Terminal</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11398526" cy="5187043"/>
          </a:xfrm>
        </p:spPr>
        <p:txBody>
          <a:bodyPr>
            <a:normAutofit/>
          </a:bodyPr>
          <a:lstStyle/>
          <a:p>
            <a:pPr marL="342900" indent="-342900">
              <a:buFont typeface="Arial" panose="020B0604020202020204" pitchFamily="34" charset="0"/>
              <a:buChar char="•"/>
            </a:pPr>
            <a:r>
              <a:rPr lang="en-US" sz="2200" dirty="0"/>
              <a:t>Some users prefer a GUI (SAW) while others prefer command lines (terminal)</a:t>
            </a:r>
          </a:p>
          <a:p>
            <a:pPr marL="342900" indent="-342900">
              <a:buFont typeface="Arial" panose="020B0604020202020204" pitchFamily="34" charset="0"/>
              <a:buChar char="•"/>
            </a:pPr>
            <a:r>
              <a:rPr lang="en-US" sz="2200" dirty="0"/>
              <a:t>This session shows each step using both SAW and a terminal</a:t>
            </a:r>
            <a:endParaRPr lang="en-US" sz="800" dirty="0"/>
          </a:p>
          <a:p>
            <a:pPr marL="342900" indent="-342900">
              <a:buFont typeface="Arial" panose="020B0604020202020204" pitchFamily="34" charset="0"/>
              <a:buChar char="•"/>
            </a:pPr>
            <a:r>
              <a:rPr lang="en-US" sz="2200" dirty="0"/>
              <a:t>For the sake of time:</a:t>
            </a:r>
          </a:p>
          <a:p>
            <a:endParaRPr lang="en-US" sz="400" dirty="0"/>
          </a:p>
          <a:p>
            <a:pPr marL="726948" lvl="1" indent="-342900">
              <a:buFont typeface="Arial" panose="020B0604020202020204" pitchFamily="34" charset="0"/>
              <a:buChar char="•"/>
            </a:pPr>
            <a:r>
              <a:rPr lang="en-US" sz="2000" u="sng" dirty="0"/>
              <a:t>Everybody</a:t>
            </a:r>
            <a:r>
              <a:rPr lang="en-US" sz="2000" dirty="0"/>
              <a:t> will perform the steps in SAW</a:t>
            </a:r>
          </a:p>
          <a:p>
            <a:pPr marL="726948" lvl="1" indent="-342900">
              <a:buFont typeface="Arial" panose="020B0604020202020204" pitchFamily="34" charset="0"/>
              <a:buChar char="•"/>
            </a:pPr>
            <a:r>
              <a:rPr lang="en-US" sz="2000" u="sng" dirty="0"/>
              <a:t>The instructor</a:t>
            </a:r>
            <a:r>
              <a:rPr lang="en-US" sz="2000" dirty="0"/>
              <a:t> will demonstrate the alternative of using the terminal</a:t>
            </a:r>
          </a:p>
        </p:txBody>
      </p:sp>
    </p:spTree>
    <p:extLst>
      <p:ext uri="{BB962C8B-B14F-4D97-AF65-F5344CB8AC3E}">
        <p14:creationId xmlns:p14="http://schemas.microsoft.com/office/powerpoint/2010/main" val="392026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4ACC54B-21F1-4FA1-87FA-7248FA3335DD}"/>
              </a:ext>
            </a:extLst>
          </p:cNvPr>
          <p:cNvGrpSpPr/>
          <p:nvPr/>
        </p:nvGrpSpPr>
        <p:grpSpPr>
          <a:xfrm>
            <a:off x="5974367" y="3299442"/>
            <a:ext cx="5234847" cy="3429000"/>
            <a:chOff x="5836014" y="3299441"/>
            <a:chExt cx="5234847" cy="3429000"/>
          </a:xfrm>
        </p:grpSpPr>
        <p:pic>
          <p:nvPicPr>
            <p:cNvPr id="10" name="Picture 9">
              <a:extLst>
                <a:ext uri="{FF2B5EF4-FFF2-40B4-BE49-F238E27FC236}">
                  <a16:creationId xmlns:a16="http://schemas.microsoft.com/office/drawing/2014/main" id="{E2171FF2-222A-4DE3-AC7A-94C29C1F67C8}"/>
                </a:ext>
              </a:extLst>
            </p:cNvPr>
            <p:cNvPicPr>
              <a:picLocks noChangeAspect="1"/>
            </p:cNvPicPr>
            <p:nvPr/>
          </p:nvPicPr>
          <p:blipFill>
            <a:blip r:embed="rId3"/>
            <a:stretch>
              <a:fillRect/>
            </a:stretch>
          </p:blipFill>
          <p:spPr>
            <a:xfrm>
              <a:off x="5836014" y="3299441"/>
              <a:ext cx="5234847" cy="3429000"/>
            </a:xfrm>
            <a:prstGeom prst="rect">
              <a:avLst/>
            </a:prstGeom>
          </p:spPr>
        </p:pic>
        <p:pic>
          <p:nvPicPr>
            <p:cNvPr id="18" name="Picture 17">
              <a:extLst>
                <a:ext uri="{FF2B5EF4-FFF2-40B4-BE49-F238E27FC236}">
                  <a16:creationId xmlns:a16="http://schemas.microsoft.com/office/drawing/2014/main" id="{F7897383-DE5C-4721-81B9-396EBB8BC06B}"/>
                </a:ext>
              </a:extLst>
            </p:cNvPr>
            <p:cNvPicPr>
              <a:picLocks noChangeAspect="1"/>
            </p:cNvPicPr>
            <p:nvPr/>
          </p:nvPicPr>
          <p:blipFill>
            <a:blip r:embed="rId4"/>
            <a:stretch>
              <a:fillRect/>
            </a:stretch>
          </p:blipFill>
          <p:spPr>
            <a:xfrm>
              <a:off x="6194892" y="3691127"/>
              <a:ext cx="1703794" cy="720240"/>
            </a:xfrm>
            <a:prstGeom prst="rect">
              <a:avLst/>
            </a:prstGeom>
            <a:ln w="19050">
              <a:solidFill>
                <a:schemeClr val="tx1"/>
              </a:solidFill>
            </a:ln>
          </p:spPr>
        </p:pic>
        <p:sp>
          <p:nvSpPr>
            <p:cNvPr id="19" name="Oval 18">
              <a:extLst>
                <a:ext uri="{FF2B5EF4-FFF2-40B4-BE49-F238E27FC236}">
                  <a16:creationId xmlns:a16="http://schemas.microsoft.com/office/drawing/2014/main" id="{CEE6B680-9DA7-4FD0-8A6D-643032CD9EDE}"/>
                </a:ext>
              </a:extLst>
            </p:cNvPr>
            <p:cNvSpPr/>
            <p:nvPr/>
          </p:nvSpPr>
          <p:spPr>
            <a:xfrm>
              <a:off x="6390401" y="3956538"/>
              <a:ext cx="1122604" cy="2022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DA26D376-C6FD-4C47-B2D1-59EA7F2BF793}"/>
              </a:ext>
            </a:extLst>
          </p:cNvPr>
          <p:cNvSpPr>
            <a:spLocks noGrp="1"/>
          </p:cNvSpPr>
          <p:nvPr>
            <p:ph type="title"/>
          </p:nvPr>
        </p:nvSpPr>
        <p:spPr/>
        <p:txBody>
          <a:bodyPr/>
          <a:lstStyle/>
          <a:p>
            <a:r>
              <a:rPr lang="en-US" dirty="0"/>
              <a:t>Session 1: SAW - Generating and visualizing a mesh</a:t>
            </a:r>
          </a:p>
        </p:txBody>
      </p:sp>
      <p:sp>
        <p:nvSpPr>
          <p:cNvPr id="3" name="Slide Number Placeholder 2">
            <a:extLst>
              <a:ext uri="{FF2B5EF4-FFF2-40B4-BE49-F238E27FC236}">
                <a16:creationId xmlns:a16="http://schemas.microsoft.com/office/drawing/2014/main" id="{81696EAF-4691-4195-9C63-8A6E260C5EED}"/>
              </a:ext>
            </a:extLst>
          </p:cNvPr>
          <p:cNvSpPr>
            <a:spLocks noGrp="1"/>
          </p:cNvSpPr>
          <p:nvPr>
            <p:ph type="sldNum" sz="quarter" idx="10"/>
          </p:nvPr>
        </p:nvSpPr>
        <p:spPr/>
        <p:txBody>
          <a:bodyPr/>
          <a:lstStyle/>
          <a:p>
            <a:fld id="{4FAB73BC-B049-4115-A692-8D63A059BFB8}" type="slidenum">
              <a:rPr lang="en-US" smtClean="0"/>
              <a:pPr/>
              <a:t>38</a:t>
            </a:fld>
            <a:endParaRPr lang="en-US" dirty="0"/>
          </a:p>
        </p:txBody>
      </p:sp>
      <p:sp>
        <p:nvSpPr>
          <p:cNvPr id="5" name="Content Placeholder 4">
            <a:extLst>
              <a:ext uri="{FF2B5EF4-FFF2-40B4-BE49-F238E27FC236}">
                <a16:creationId xmlns:a16="http://schemas.microsoft.com/office/drawing/2014/main" id="{B1DDF795-1DC7-4ACB-9794-D9D997918397}"/>
              </a:ext>
            </a:extLst>
          </p:cNvPr>
          <p:cNvSpPr txBox="1">
            <a:spLocks/>
          </p:cNvSpPr>
          <p:nvPr/>
        </p:nvSpPr>
        <p:spPr>
          <a:xfrm>
            <a:off x="800100" y="1170540"/>
            <a:ext cx="11049000" cy="245598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This example starts from an </a:t>
            </a:r>
            <a:r>
              <a:rPr lang="en-US" b="1" dirty="0"/>
              <a:t>input file</a:t>
            </a:r>
            <a:r>
              <a:rPr lang="en-US" dirty="0"/>
              <a:t> (*.</a:t>
            </a:r>
            <a:r>
              <a:rPr lang="en-US" dirty="0" err="1"/>
              <a:t>i</a:t>
            </a:r>
            <a:r>
              <a:rPr lang="en-US" dirty="0"/>
              <a:t>) and a </a:t>
            </a:r>
            <a:r>
              <a:rPr lang="en-US" b="1" dirty="0"/>
              <a:t>Cubit journal file </a:t>
            </a:r>
            <a:r>
              <a:rPr lang="en-US" dirty="0"/>
              <a:t>(*.</a:t>
            </a:r>
            <a:r>
              <a:rPr lang="en-US" dirty="0" err="1"/>
              <a:t>jou</a:t>
            </a:r>
            <a:r>
              <a:rPr lang="en-US" dirty="0"/>
              <a:t>)</a:t>
            </a:r>
          </a:p>
          <a:p>
            <a:pPr marL="342900" indent="-342900">
              <a:buFont typeface="Arial" panose="020B0604020202020204" pitchFamily="34" charset="0"/>
              <a:buChar char="•"/>
            </a:pPr>
            <a:r>
              <a:rPr lang="en-US" dirty="0"/>
              <a:t>Last training session we had a pre-existing </a:t>
            </a:r>
            <a:r>
              <a:rPr lang="en-US" b="1" dirty="0"/>
              <a:t>mesh file </a:t>
            </a:r>
            <a:r>
              <a:rPr lang="en-US" dirty="0"/>
              <a:t>(*.g); this time we will generate one</a:t>
            </a:r>
          </a:p>
          <a:p>
            <a:pPr marL="342900" indent="-342900">
              <a:buFont typeface="Arial" panose="020B0604020202020204" pitchFamily="34" charset="0"/>
              <a:buChar char="•"/>
            </a:pPr>
            <a:r>
              <a:rPr lang="en-US" b="1" dirty="0"/>
              <a:t>Generate a mesh</a:t>
            </a:r>
            <a:r>
              <a:rPr lang="en-US" dirty="0"/>
              <a:t> by right-clicking </a:t>
            </a:r>
            <a:r>
              <a:rPr lang="en-US" b="1" dirty="0" err="1"/>
              <a:t>plate_basic.jou</a:t>
            </a:r>
            <a:r>
              <a:rPr lang="en-US" b="1" dirty="0"/>
              <a:t> </a:t>
            </a:r>
            <a:r>
              <a:rPr lang="en-US" dirty="0"/>
              <a:t>and select </a:t>
            </a:r>
            <a:r>
              <a:rPr lang="en-US" b="1" dirty="0"/>
              <a:t>Play Cubit Journal File</a:t>
            </a:r>
            <a:endParaRPr lang="en-US" dirty="0"/>
          </a:p>
          <a:p>
            <a:pPr marL="726948" lvl="1" indent="-342900">
              <a:buFont typeface="Arial" panose="020B0604020202020204" pitchFamily="34" charset="0"/>
              <a:buChar char="•"/>
            </a:pPr>
            <a:r>
              <a:rPr lang="en-US" dirty="0"/>
              <a:t>An exodus mesh named </a:t>
            </a:r>
            <a:r>
              <a:rPr lang="en-US" b="1" dirty="0" err="1"/>
              <a:t>plate_basic.g</a:t>
            </a:r>
            <a:r>
              <a:rPr lang="en-US" b="1" dirty="0"/>
              <a:t> </a:t>
            </a:r>
            <a:r>
              <a:rPr lang="en-US" dirty="0"/>
              <a:t>is generated in the working directory</a:t>
            </a:r>
          </a:p>
          <a:p>
            <a:pPr marL="726948" lvl="1" indent="-342900">
              <a:buFont typeface="Arial" panose="020B0604020202020204" pitchFamily="34" charset="0"/>
              <a:buChar char="•"/>
            </a:pPr>
            <a:r>
              <a:rPr lang="en-US" dirty="0"/>
              <a:t>The new mesh appears in a Cubit window; rotate by click-and-drag to visualize</a:t>
            </a:r>
          </a:p>
        </p:txBody>
      </p:sp>
      <p:pic>
        <p:nvPicPr>
          <p:cNvPr id="6" name="Picture 5">
            <a:extLst>
              <a:ext uri="{FF2B5EF4-FFF2-40B4-BE49-F238E27FC236}">
                <a16:creationId xmlns:a16="http://schemas.microsoft.com/office/drawing/2014/main" id="{4F1F46AD-C5FC-42AB-956B-6B8577627A08}"/>
              </a:ext>
            </a:extLst>
          </p:cNvPr>
          <p:cNvPicPr>
            <a:picLocks noChangeAspect="1"/>
          </p:cNvPicPr>
          <p:nvPr/>
        </p:nvPicPr>
        <p:blipFill>
          <a:blip r:embed="rId5"/>
          <a:stretch>
            <a:fillRect/>
          </a:stretch>
        </p:blipFill>
        <p:spPr>
          <a:xfrm>
            <a:off x="481253" y="3548744"/>
            <a:ext cx="4714875" cy="3048000"/>
          </a:xfrm>
          <a:prstGeom prst="rect">
            <a:avLst/>
          </a:prstGeom>
        </p:spPr>
      </p:pic>
      <p:sp>
        <p:nvSpPr>
          <p:cNvPr id="7" name="Oval 6">
            <a:extLst>
              <a:ext uri="{FF2B5EF4-FFF2-40B4-BE49-F238E27FC236}">
                <a16:creationId xmlns:a16="http://schemas.microsoft.com/office/drawing/2014/main" id="{B7F81C8C-56B8-4F87-8FDC-A8E7D48B64E0}"/>
              </a:ext>
            </a:extLst>
          </p:cNvPr>
          <p:cNvSpPr/>
          <p:nvPr/>
        </p:nvSpPr>
        <p:spPr>
          <a:xfrm>
            <a:off x="982786" y="5331005"/>
            <a:ext cx="1989014" cy="4615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B84F01-6EF4-4B99-9AA0-0849BBD46EF9}"/>
              </a:ext>
            </a:extLst>
          </p:cNvPr>
          <p:cNvSpPr/>
          <p:nvPr/>
        </p:nvSpPr>
        <p:spPr>
          <a:xfrm>
            <a:off x="1977293" y="4783148"/>
            <a:ext cx="1989014" cy="4615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B89850BD-3F15-4034-B979-09DC421C74AC}"/>
              </a:ext>
            </a:extLst>
          </p:cNvPr>
          <p:cNvCxnSpPr>
            <a:cxnSpLocks/>
            <a:stCxn id="8" idx="6"/>
          </p:cNvCxnSpPr>
          <p:nvPr/>
        </p:nvCxnSpPr>
        <p:spPr>
          <a:xfrm>
            <a:off x="3966307" y="5013942"/>
            <a:ext cx="451827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46CA7E-6032-4E60-B9BB-FED51300B098}"/>
              </a:ext>
            </a:extLst>
          </p:cNvPr>
          <p:cNvCxnSpPr>
            <a:cxnSpLocks/>
            <a:stCxn id="8" idx="6"/>
            <a:endCxn id="19" idx="2"/>
          </p:cNvCxnSpPr>
          <p:nvPr/>
        </p:nvCxnSpPr>
        <p:spPr>
          <a:xfrm flipV="1">
            <a:off x="3966307" y="4057651"/>
            <a:ext cx="2562447" cy="9562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22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1E65BB-AC20-4FB0-8220-27BDDD03230C}"/>
              </a:ext>
            </a:extLst>
          </p:cNvPr>
          <p:cNvSpPr/>
          <p:nvPr/>
        </p:nvSpPr>
        <p:spPr>
          <a:xfrm>
            <a:off x="1441938" y="4960044"/>
            <a:ext cx="6189785" cy="475513"/>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A6CE18-6FAC-4E03-80E1-6FA183406200}"/>
              </a:ext>
            </a:extLst>
          </p:cNvPr>
          <p:cNvSpPr/>
          <p:nvPr/>
        </p:nvSpPr>
        <p:spPr>
          <a:xfrm>
            <a:off x="1441938" y="2589052"/>
            <a:ext cx="6189785" cy="415441"/>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7FD5F7-0FF7-4E61-8EAD-9A9C4FAE1AB8}"/>
              </a:ext>
            </a:extLst>
          </p:cNvPr>
          <p:cNvSpPr/>
          <p:nvPr/>
        </p:nvSpPr>
        <p:spPr>
          <a:xfrm>
            <a:off x="1441938" y="3378157"/>
            <a:ext cx="6189785" cy="12045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Terminal - Generating a mesh (without visualization)</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39</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lstStyle/>
          <a:p>
            <a:pPr marL="342900" indent="-342900">
              <a:buFont typeface="Arial" panose="020B0604020202020204" pitchFamily="34" charset="0"/>
              <a:buChar char="•"/>
            </a:pPr>
            <a:r>
              <a:rPr lang="en-US" dirty="0"/>
              <a:t>Meshes can also be generated by calling Cubit through the terminal</a:t>
            </a:r>
          </a:p>
          <a:p>
            <a:pPr marL="342900" indent="-342900">
              <a:buFont typeface="Arial" panose="020B0604020202020204" pitchFamily="34" charset="0"/>
              <a:buChar char="•"/>
            </a:pPr>
            <a:r>
              <a:rPr lang="en-US" dirty="0"/>
              <a:t>Open a terminal window in SAW if you don’t have it open already</a:t>
            </a:r>
          </a:p>
          <a:p>
            <a:pPr marL="342900" indent="-342900">
              <a:buFont typeface="Arial" panose="020B0604020202020204" pitchFamily="34" charset="0"/>
              <a:buChar char="•"/>
            </a:pPr>
            <a:r>
              <a:rPr lang="en-US" dirty="0"/>
              <a:t>From </a:t>
            </a:r>
            <a:r>
              <a:rPr lang="en-US" dirty="0" err="1">
                <a:latin typeface="Consolas" panose="020B0609020204030204" pitchFamily="49" charset="0"/>
              </a:rPr>
              <a:t>adagio_training</a:t>
            </a:r>
            <a:r>
              <a:rPr lang="en-US" dirty="0">
                <a:latin typeface="Consolas" panose="020B0609020204030204" pitchFamily="49" charset="0"/>
              </a:rPr>
              <a:t>/</a:t>
            </a:r>
            <a:r>
              <a:rPr lang="en-US" dirty="0" err="1">
                <a:latin typeface="Consolas" panose="020B0609020204030204" pitchFamily="49" charset="0"/>
              </a:rPr>
              <a:t>training_plate_blast</a:t>
            </a:r>
            <a:r>
              <a:rPr lang="en-US" dirty="0">
                <a:latin typeface="Consolas" panose="020B0609020204030204" pitchFamily="49" charset="0"/>
              </a:rPr>
              <a:t>/problems</a:t>
            </a:r>
            <a:r>
              <a:rPr lang="en-US" dirty="0"/>
              <a:t>, go to first example:</a:t>
            </a:r>
          </a:p>
          <a:p>
            <a:r>
              <a:rPr lang="en-US" dirty="0">
                <a:latin typeface="Consolas" panose="020B0609020204030204" pitchFamily="49" charset="0"/>
              </a:rPr>
              <a:t>	$ cd case01_plate_basic</a:t>
            </a:r>
          </a:p>
          <a:p>
            <a:pPr marL="342900" indent="-342900">
              <a:buFont typeface="Arial" panose="020B0604020202020204" pitchFamily="34" charset="0"/>
              <a:buChar char="•"/>
            </a:pPr>
            <a:r>
              <a:rPr lang="en-US" dirty="0"/>
              <a:t>List files in directory:</a:t>
            </a:r>
          </a:p>
          <a:p>
            <a:r>
              <a:rPr lang="en-US" dirty="0"/>
              <a:t>	</a:t>
            </a:r>
            <a:r>
              <a:rPr lang="en-US" dirty="0">
                <a:latin typeface="Consolas" panose="020B0609020204030204" pitchFamily="49" charset="0"/>
              </a:rPr>
              <a:t>$ ls</a:t>
            </a:r>
          </a:p>
          <a:p>
            <a:r>
              <a:rPr lang="en-US" dirty="0">
                <a:latin typeface="Consolas" panose="020B0609020204030204" pitchFamily="49" charset="0"/>
              </a:rPr>
              <a:t>	</a:t>
            </a:r>
            <a:r>
              <a:rPr lang="en-US" dirty="0" err="1">
                <a:latin typeface="Consolas" panose="020B0609020204030204" pitchFamily="49" charset="0"/>
              </a:rPr>
              <a:t>plate_basic.i</a:t>
            </a:r>
            <a:endParaRPr lang="en-US" dirty="0">
              <a:latin typeface="Consolas" panose="020B0609020204030204" pitchFamily="49" charset="0"/>
            </a:endParaRPr>
          </a:p>
          <a:p>
            <a:r>
              <a:rPr lang="en-US" dirty="0">
                <a:latin typeface="Consolas" panose="020B0609020204030204" pitchFamily="49" charset="0"/>
              </a:rPr>
              <a:t>	</a:t>
            </a:r>
            <a:r>
              <a:rPr lang="en-US" dirty="0" err="1">
                <a:latin typeface="Consolas" panose="020B0609020204030204" pitchFamily="49" charset="0"/>
              </a:rPr>
              <a:t>plate_basic.jou</a:t>
            </a:r>
            <a:endParaRPr lang="en-US" dirty="0">
              <a:latin typeface="Consolas" panose="020B0609020204030204" pitchFamily="49" charset="0"/>
            </a:endParaRPr>
          </a:p>
          <a:p>
            <a:pPr marL="342900" indent="-342900">
              <a:buFont typeface="Arial" panose="020B0604020202020204" pitchFamily="34" charset="0"/>
              <a:buChar char="•"/>
            </a:pPr>
            <a:r>
              <a:rPr lang="en-US" dirty="0"/>
              <a:t>Before running input file, create mesh file (</a:t>
            </a:r>
            <a:r>
              <a:rPr lang="en-US" dirty="0" err="1">
                <a:latin typeface="Consolas" panose="020B0609020204030204" pitchFamily="49" charset="0"/>
              </a:rPr>
              <a:t>plate_basic.g</a:t>
            </a:r>
            <a:r>
              <a:rPr lang="en-US" dirty="0"/>
              <a:t>):</a:t>
            </a:r>
          </a:p>
          <a:p>
            <a:r>
              <a:rPr lang="en-US" dirty="0"/>
              <a:t>	</a:t>
            </a:r>
            <a:r>
              <a:rPr lang="en-US" dirty="0">
                <a:latin typeface="Consolas" panose="020B0609020204030204" pitchFamily="49" charset="0"/>
              </a:rPr>
              <a:t>$ cubit -</a:t>
            </a:r>
            <a:r>
              <a:rPr lang="en-US" dirty="0" err="1">
                <a:latin typeface="Consolas" panose="020B0609020204030204" pitchFamily="49" charset="0"/>
              </a:rPr>
              <a:t>nographics</a:t>
            </a:r>
            <a:r>
              <a:rPr lang="en-US" dirty="0">
                <a:latin typeface="Consolas" panose="020B0609020204030204" pitchFamily="49" charset="0"/>
              </a:rPr>
              <a:t> -batch </a:t>
            </a:r>
            <a:r>
              <a:rPr lang="en-US" dirty="0" err="1">
                <a:latin typeface="Consolas" panose="020B0609020204030204" pitchFamily="49" charset="0"/>
              </a:rPr>
              <a:t>plate_basic.jou</a:t>
            </a:r>
            <a:endParaRPr lang="en-US" dirty="0">
              <a:latin typeface="Consolas" panose="020B0609020204030204" pitchFamily="49" charset="0"/>
            </a:endParaRPr>
          </a:p>
          <a:p>
            <a:pPr marL="342900" indent="-342900">
              <a:buFont typeface="Arial" panose="020B0604020202020204" pitchFamily="34" charset="0"/>
              <a:buChar char="•"/>
            </a:pPr>
            <a:r>
              <a:rPr lang="en-US" dirty="0"/>
              <a:t>Same process can be applied to other training examples</a:t>
            </a:r>
          </a:p>
        </p:txBody>
      </p:sp>
      <p:sp>
        <p:nvSpPr>
          <p:cNvPr id="8" name="Speech Bubble: Rectangle 5">
            <a:extLst>
              <a:ext uri="{FF2B5EF4-FFF2-40B4-BE49-F238E27FC236}">
                <a16:creationId xmlns:a16="http://schemas.microsoft.com/office/drawing/2014/main" id="{26A5CE8E-784F-8646-8DF4-603DA115F7A2}"/>
              </a:ext>
            </a:extLst>
          </p:cNvPr>
          <p:cNvSpPr/>
          <p:nvPr/>
        </p:nvSpPr>
        <p:spPr>
          <a:xfrm>
            <a:off x="8407634" y="3935896"/>
            <a:ext cx="2909721" cy="994136"/>
          </a:xfrm>
          <a:prstGeom prst="wedgeRectCallout">
            <a:avLst>
              <a:gd name="adj1" fmla="val -74230"/>
              <a:gd name="adj2" fmla="val 81285"/>
            </a:avLst>
          </a:prstGeom>
        </p:spPr>
        <p:style>
          <a:lnRef idx="2">
            <a:schemeClr val="dk1"/>
          </a:lnRef>
          <a:fillRef idx="1">
            <a:schemeClr val="lt1"/>
          </a:fillRef>
          <a:effectRef idx="0">
            <a:schemeClr val="dk1"/>
          </a:effectRef>
          <a:fontRef idx="minor">
            <a:schemeClr val="dk1"/>
          </a:fontRef>
        </p:style>
        <p:txBody>
          <a:bodyPr rtlCol="0" anchor="ctr"/>
          <a:lstStyle/>
          <a:p>
            <a:r>
              <a:rPr lang="en-US" sz="1400" b="1" dirty="0"/>
              <a:t>Omit “-</a:t>
            </a:r>
            <a:r>
              <a:rPr lang="en-US" sz="1400" b="1" dirty="0" err="1">
                <a:latin typeface="Courier New" panose="02070309020205020404" pitchFamily="49" charset="0"/>
                <a:cs typeface="Courier New" panose="02070309020205020404" pitchFamily="49" charset="0"/>
              </a:rPr>
              <a:t>nographics</a:t>
            </a:r>
            <a:r>
              <a:rPr lang="en-US" sz="1400" b="1" dirty="0">
                <a:latin typeface="Courier New" panose="02070309020205020404" pitchFamily="49" charset="0"/>
                <a:cs typeface="Courier New" panose="02070309020205020404" pitchFamily="49" charset="0"/>
              </a:rPr>
              <a:t> -batch</a:t>
            </a:r>
            <a:r>
              <a:rPr lang="en-US" sz="1400" b="1" dirty="0"/>
              <a:t>” to open the Cubit GUI for visualizing the mesh as it is created</a:t>
            </a:r>
            <a:endParaRPr lang="en-US" sz="1400" dirty="0"/>
          </a:p>
        </p:txBody>
      </p:sp>
    </p:spTree>
    <p:extLst>
      <p:ext uri="{BB962C8B-B14F-4D97-AF65-F5344CB8AC3E}">
        <p14:creationId xmlns:p14="http://schemas.microsoft.com/office/powerpoint/2010/main" val="19557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E8B7F4DA-F199-46BB-9883-E5002DB51B5E}"/>
              </a:ext>
            </a:extLst>
          </p:cNvPr>
          <p:cNvPicPr>
            <a:picLocks noChangeAspect="1"/>
          </p:cNvPicPr>
          <p:nvPr/>
        </p:nvPicPr>
        <p:blipFill>
          <a:blip r:embed="rId2"/>
          <a:stretch>
            <a:fillRect/>
          </a:stretch>
        </p:blipFill>
        <p:spPr>
          <a:xfrm>
            <a:off x="5090628" y="3371109"/>
            <a:ext cx="3961932" cy="2755371"/>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Training focus – Two examples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6499860" cy="4518660"/>
          </a:xfrm>
        </p:spPr>
        <p:txBody>
          <a:bodyPr>
            <a:normAutofit/>
          </a:bodyPr>
          <a:lstStyle/>
          <a:p>
            <a:pPr marL="342900" indent="-342900">
              <a:buFont typeface="Arial" panose="020B0604020202020204" pitchFamily="34" charset="0"/>
              <a:buChar char="•"/>
            </a:pPr>
            <a:r>
              <a:rPr lang="en-US" dirty="0"/>
              <a:t>Cantilever Beam: Getting started with SIERRA Solid Mechanics</a:t>
            </a:r>
          </a:p>
          <a:p>
            <a:pPr marL="342900" indent="-342900">
              <a:buFont typeface="Arial" panose="020B0604020202020204" pitchFamily="34" charset="0"/>
              <a:buChar char="•"/>
            </a:pPr>
            <a:r>
              <a:rPr lang="en-US" dirty="0"/>
              <a:t>Plate Blast: Incrementally add complexity to demonstrate capabilities in SIERRA Solid Mechanics</a:t>
            </a:r>
          </a:p>
          <a:p>
            <a:pPr marL="726948" lvl="1" indent="-342900">
              <a:buFont typeface="Arial" panose="020B0604020202020204" pitchFamily="34" charset="0"/>
              <a:buChar char="•"/>
            </a:pPr>
            <a:r>
              <a:rPr lang="en-US" dirty="0"/>
              <a:t>Non-linear material response</a:t>
            </a:r>
          </a:p>
          <a:p>
            <a:pPr marL="726948" lvl="1" indent="-342900">
              <a:buFont typeface="Arial" panose="020B0604020202020204" pitchFamily="34" charset="0"/>
              <a:buChar char="•"/>
            </a:pPr>
            <a:r>
              <a:rPr lang="en-US" dirty="0"/>
              <a:t>Contact</a:t>
            </a:r>
          </a:p>
          <a:p>
            <a:pPr marL="726948" lvl="1" indent="-342900">
              <a:buFont typeface="Arial" panose="020B0604020202020204" pitchFamily="34" charset="0"/>
              <a:buChar char="•"/>
            </a:pPr>
            <a:r>
              <a:rPr lang="en-US" dirty="0"/>
              <a:t>Failure modeling</a:t>
            </a:r>
          </a:p>
          <a:p>
            <a:pPr marL="726948" lvl="1" indent="-342900">
              <a:buFont typeface="Arial" panose="020B0604020202020204" pitchFamily="34" charset="0"/>
              <a:buChar char="•"/>
            </a:pPr>
            <a:r>
              <a:rPr lang="en-US" dirty="0"/>
              <a:t>Structural elements</a:t>
            </a:r>
          </a:p>
          <a:p>
            <a:pPr marL="342900" indent="-342900">
              <a:buFont typeface="Arial" panose="020B0604020202020204" pitchFamily="34" charset="0"/>
              <a:buChar char="•"/>
            </a:pPr>
            <a:r>
              <a:rPr lang="en-US" dirty="0"/>
              <a:t>Also, learn how to use tools:</a:t>
            </a:r>
          </a:p>
          <a:p>
            <a:pPr marL="726948" lvl="1" indent="-342900">
              <a:buFont typeface="Arial" panose="020B0604020202020204" pitchFamily="34" charset="0"/>
              <a:buChar char="•"/>
            </a:pPr>
            <a:r>
              <a:rPr lang="en-US" dirty="0"/>
              <a:t>SAW</a:t>
            </a:r>
          </a:p>
          <a:p>
            <a:pPr marL="726948" lvl="1" indent="-342900">
              <a:buFont typeface="Arial" panose="020B0604020202020204" pitchFamily="34" charset="0"/>
              <a:buChar char="•"/>
            </a:pPr>
            <a:r>
              <a:rPr lang="en-US" dirty="0"/>
              <a:t>Cubit (through SAW)</a:t>
            </a:r>
          </a:p>
          <a:p>
            <a:pPr marL="726948" lvl="1" indent="-342900">
              <a:buFont typeface="Arial" panose="020B0604020202020204" pitchFamily="34" charset="0"/>
              <a:buChar char="•"/>
            </a:pPr>
            <a:r>
              <a:rPr lang="en-US" dirty="0" err="1"/>
              <a:t>Paraview</a:t>
            </a:r>
            <a:endParaRPr lang="en-US" dirty="0"/>
          </a:p>
          <a:p>
            <a:pPr lvl="1" indent="0">
              <a:buNone/>
            </a:pPr>
            <a:endParaRPr lang="en-US" dirty="0"/>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A5FE38E9-AE3D-418C-A182-BE3C3E740BAD}"/>
              </a:ext>
            </a:extLst>
          </p:cNvPr>
          <p:cNvPicPr>
            <a:picLocks noChangeAspect="1"/>
          </p:cNvPicPr>
          <p:nvPr/>
        </p:nvPicPr>
        <p:blipFill>
          <a:blip r:embed="rId3"/>
          <a:stretch>
            <a:fillRect/>
          </a:stretch>
        </p:blipFill>
        <p:spPr>
          <a:xfrm>
            <a:off x="9231027" y="3225287"/>
            <a:ext cx="2061814" cy="2807576"/>
          </a:xfrm>
          <a:prstGeom prst="rect">
            <a:avLst/>
          </a:prstGeom>
          <a:ln>
            <a:solidFill>
              <a:schemeClr val="tx1"/>
            </a:solidFill>
          </a:ln>
        </p:spPr>
      </p:pic>
      <p:pic>
        <p:nvPicPr>
          <p:cNvPr id="8" name="Picture 7">
            <a:extLst>
              <a:ext uri="{FF2B5EF4-FFF2-40B4-BE49-F238E27FC236}">
                <a16:creationId xmlns:a16="http://schemas.microsoft.com/office/drawing/2014/main" id="{0B1A7504-6D63-24AB-8C07-55825606F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960" y="1600200"/>
            <a:ext cx="3962400" cy="805180"/>
          </a:xfrm>
          <a:prstGeom prst="rect">
            <a:avLst/>
          </a:prstGeom>
        </p:spPr>
      </p:pic>
      <p:cxnSp>
        <p:nvCxnSpPr>
          <p:cNvPr id="10" name="Straight Connector 9">
            <a:extLst>
              <a:ext uri="{FF2B5EF4-FFF2-40B4-BE49-F238E27FC236}">
                <a16:creationId xmlns:a16="http://schemas.microsoft.com/office/drawing/2014/main" id="{4B411B3B-655F-033A-455B-4F9482602D6D}"/>
              </a:ext>
            </a:extLst>
          </p:cNvPr>
          <p:cNvCxnSpPr>
            <a:cxnSpLocks/>
          </p:cNvCxnSpPr>
          <p:nvPr/>
        </p:nvCxnSpPr>
        <p:spPr>
          <a:xfrm flipH="1">
            <a:off x="7620000" y="1554480"/>
            <a:ext cx="350520" cy="62484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A6D6067-9ABA-F582-D406-572C33D5982A}"/>
              </a:ext>
            </a:extLst>
          </p:cNvPr>
          <p:cNvCxnSpPr>
            <a:cxnSpLocks/>
          </p:cNvCxnSpPr>
          <p:nvPr/>
        </p:nvCxnSpPr>
        <p:spPr>
          <a:xfrm flipH="1" flipV="1">
            <a:off x="7543800" y="193548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13C61D-D234-3FA8-655B-358314DA6C25}"/>
              </a:ext>
            </a:extLst>
          </p:cNvPr>
          <p:cNvCxnSpPr>
            <a:cxnSpLocks/>
          </p:cNvCxnSpPr>
          <p:nvPr/>
        </p:nvCxnSpPr>
        <p:spPr>
          <a:xfrm flipH="1" flipV="1">
            <a:off x="7513320" y="201168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C041F3-6B85-B64E-E108-E224183A0C71}"/>
              </a:ext>
            </a:extLst>
          </p:cNvPr>
          <p:cNvCxnSpPr>
            <a:cxnSpLocks/>
          </p:cNvCxnSpPr>
          <p:nvPr/>
        </p:nvCxnSpPr>
        <p:spPr>
          <a:xfrm flipH="1" flipV="1">
            <a:off x="7620000" y="179832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44A716-A1FF-4430-2BFC-458BA2B66ABE}"/>
              </a:ext>
            </a:extLst>
          </p:cNvPr>
          <p:cNvCxnSpPr>
            <a:cxnSpLocks/>
          </p:cNvCxnSpPr>
          <p:nvPr/>
        </p:nvCxnSpPr>
        <p:spPr>
          <a:xfrm flipH="1" flipV="1">
            <a:off x="7589520" y="187452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347714-1727-E873-FD5F-9CAB4637908D}"/>
              </a:ext>
            </a:extLst>
          </p:cNvPr>
          <p:cNvCxnSpPr>
            <a:cxnSpLocks/>
          </p:cNvCxnSpPr>
          <p:nvPr/>
        </p:nvCxnSpPr>
        <p:spPr>
          <a:xfrm flipH="1" flipV="1">
            <a:off x="7696200" y="164592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A39BE3-3753-16A5-82E3-45EDB3D920EA}"/>
              </a:ext>
            </a:extLst>
          </p:cNvPr>
          <p:cNvCxnSpPr>
            <a:cxnSpLocks/>
          </p:cNvCxnSpPr>
          <p:nvPr/>
        </p:nvCxnSpPr>
        <p:spPr>
          <a:xfrm flipH="1" flipV="1">
            <a:off x="7665720" y="172212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B3C370-C5D0-7CBD-21DE-9C8DD299CAFA}"/>
              </a:ext>
            </a:extLst>
          </p:cNvPr>
          <p:cNvCxnSpPr>
            <a:cxnSpLocks/>
          </p:cNvCxnSpPr>
          <p:nvPr/>
        </p:nvCxnSpPr>
        <p:spPr>
          <a:xfrm flipH="1" flipV="1">
            <a:off x="7772400" y="149352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6DDEF4-1C84-F4CA-9F70-B51A3830DD1D}"/>
              </a:ext>
            </a:extLst>
          </p:cNvPr>
          <p:cNvCxnSpPr>
            <a:cxnSpLocks/>
          </p:cNvCxnSpPr>
          <p:nvPr/>
        </p:nvCxnSpPr>
        <p:spPr>
          <a:xfrm flipH="1" flipV="1">
            <a:off x="7741920" y="1569720"/>
            <a:ext cx="121920"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EA9FDB4-2F1B-BD01-4EAD-740C6B60FA0E}"/>
              </a:ext>
            </a:extLst>
          </p:cNvPr>
          <p:cNvCxnSpPr/>
          <p:nvPr/>
        </p:nvCxnSpPr>
        <p:spPr>
          <a:xfrm>
            <a:off x="11521440" y="1615440"/>
            <a:ext cx="0" cy="36576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38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SAW - Explore model</a:t>
            </a:r>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47700" y="1409701"/>
            <a:ext cx="3646004" cy="4610100"/>
          </a:xfrm>
        </p:spPr>
        <p:txBody>
          <a:bodyPr>
            <a:normAutofit/>
          </a:bodyPr>
          <a:lstStyle/>
          <a:p>
            <a:pPr marL="342900" indent="-342900">
              <a:buFont typeface="Arial" panose="020B0604020202020204" pitchFamily="34" charset="0"/>
              <a:buChar char="•"/>
            </a:pPr>
            <a:r>
              <a:rPr lang="en-US" dirty="0"/>
              <a:t>Expand </a:t>
            </a:r>
            <a:r>
              <a:rPr lang="en-US" b="1" dirty="0" err="1"/>
              <a:t>plate_basic.i</a:t>
            </a:r>
            <a:r>
              <a:rPr lang="en-US" b="1" dirty="0"/>
              <a:t> </a:t>
            </a:r>
            <a:r>
              <a:rPr lang="en-US" dirty="0"/>
              <a:t>in </a:t>
            </a:r>
            <a:r>
              <a:rPr lang="en-US" b="1" dirty="0"/>
              <a:t>Project Explorer </a:t>
            </a:r>
            <a:r>
              <a:rPr lang="en-US" dirty="0"/>
              <a:t>tab</a:t>
            </a:r>
            <a:endParaRPr lang="en-US" b="1" dirty="0"/>
          </a:p>
          <a:p>
            <a:pPr marL="342900" indent="-342900">
              <a:buFont typeface="Arial" panose="020B0604020202020204" pitchFamily="34" charset="0"/>
              <a:buChar char="•"/>
            </a:pPr>
            <a:r>
              <a:rPr lang="en-US" dirty="0"/>
              <a:t>Expand </a:t>
            </a:r>
            <a:r>
              <a:rPr lang="en-US" b="1" dirty="0"/>
              <a:t>Solution Control</a:t>
            </a:r>
          </a:p>
          <a:p>
            <a:pPr marL="342900" indent="-342900">
              <a:buFont typeface="Arial" panose="020B0604020202020204" pitchFamily="34" charset="0"/>
              <a:buChar char="•"/>
            </a:pPr>
            <a:r>
              <a:rPr lang="en-US" dirty="0"/>
              <a:t>Select </a:t>
            </a:r>
            <a:r>
              <a:rPr lang="en-US" b="1" dirty="0"/>
              <a:t>time control</a:t>
            </a:r>
            <a:r>
              <a:rPr lang="en-US" dirty="0"/>
              <a:t> node; details displayed in </a:t>
            </a:r>
            <a:r>
              <a:rPr lang="en-US" b="1" dirty="0"/>
              <a:t>Settings</a:t>
            </a:r>
            <a:r>
              <a:rPr lang="en-US" dirty="0"/>
              <a:t> view</a:t>
            </a:r>
          </a:p>
          <a:p>
            <a:pPr marL="342900" indent="-342900">
              <a:buFont typeface="Arial" panose="020B0604020202020204" pitchFamily="34" charset="0"/>
              <a:buChar char="•"/>
            </a:pPr>
            <a:r>
              <a:rPr lang="en-US" dirty="0"/>
              <a:t>Expand </a:t>
            </a:r>
            <a:r>
              <a:rPr lang="en-US" b="1" dirty="0"/>
              <a:t>Loads</a:t>
            </a:r>
          </a:p>
          <a:p>
            <a:pPr marL="342900" indent="-342900">
              <a:buFont typeface="Arial" panose="020B0604020202020204" pitchFamily="34" charset="0"/>
              <a:buChar char="•"/>
            </a:pPr>
            <a:r>
              <a:rPr lang="en-US" dirty="0"/>
              <a:t>Select </a:t>
            </a:r>
            <a:r>
              <a:rPr lang="en-US" b="1" dirty="0"/>
              <a:t>pressure</a:t>
            </a:r>
            <a:r>
              <a:rPr lang="en-US" dirty="0"/>
              <a:t> node; details displayed in </a:t>
            </a:r>
            <a:r>
              <a:rPr lang="en-US" b="1" dirty="0"/>
              <a:t>Settings</a:t>
            </a:r>
            <a:r>
              <a:rPr lang="en-US" dirty="0"/>
              <a:t> view, and corresponding surface highlighted in </a:t>
            </a:r>
            <a:r>
              <a:rPr lang="en-US" b="1" dirty="0"/>
              <a:t>Model View</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40</a:t>
            </a:fld>
            <a:endParaRPr lang="en-US" dirty="0"/>
          </a:p>
        </p:txBody>
      </p:sp>
      <p:pic>
        <p:nvPicPr>
          <p:cNvPr id="9" name="Picture 8">
            <a:extLst>
              <a:ext uri="{FF2B5EF4-FFF2-40B4-BE49-F238E27FC236}">
                <a16:creationId xmlns:a16="http://schemas.microsoft.com/office/drawing/2014/main" id="{091804C4-70E0-46B6-A980-9B3F9AF930AE}"/>
              </a:ext>
            </a:extLst>
          </p:cNvPr>
          <p:cNvPicPr>
            <a:picLocks noChangeAspect="1"/>
          </p:cNvPicPr>
          <p:nvPr/>
        </p:nvPicPr>
        <p:blipFill>
          <a:blip r:embed="rId2"/>
          <a:stretch>
            <a:fillRect/>
          </a:stretch>
        </p:blipFill>
        <p:spPr>
          <a:xfrm>
            <a:off x="4272764" y="1421684"/>
            <a:ext cx="3771305" cy="4342715"/>
          </a:xfrm>
          <a:prstGeom prst="rect">
            <a:avLst/>
          </a:prstGeom>
        </p:spPr>
      </p:pic>
      <p:pic>
        <p:nvPicPr>
          <p:cNvPr id="10" name="Picture 9">
            <a:extLst>
              <a:ext uri="{FF2B5EF4-FFF2-40B4-BE49-F238E27FC236}">
                <a16:creationId xmlns:a16="http://schemas.microsoft.com/office/drawing/2014/main" id="{2C6ED9D8-B6CC-4129-9FD2-36208240E2C9}"/>
              </a:ext>
            </a:extLst>
          </p:cNvPr>
          <p:cNvPicPr>
            <a:picLocks noChangeAspect="1"/>
          </p:cNvPicPr>
          <p:nvPr/>
        </p:nvPicPr>
        <p:blipFill>
          <a:blip r:embed="rId3"/>
          <a:stretch>
            <a:fillRect/>
          </a:stretch>
        </p:blipFill>
        <p:spPr>
          <a:xfrm>
            <a:off x="8206010" y="1408431"/>
            <a:ext cx="3812116" cy="4369517"/>
          </a:xfrm>
          <a:prstGeom prst="rect">
            <a:avLst/>
          </a:prstGeom>
        </p:spPr>
      </p:pic>
    </p:spTree>
    <p:extLst>
      <p:ext uri="{BB962C8B-B14F-4D97-AF65-F5344CB8AC3E}">
        <p14:creationId xmlns:p14="http://schemas.microsoft.com/office/powerpoint/2010/main" val="114657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SAW – Submit adagio run</a:t>
            </a:r>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38869" y="1131552"/>
            <a:ext cx="5212412" cy="1239156"/>
          </a:xfrm>
        </p:spPr>
        <p:txBody>
          <a:bodyPr/>
          <a:lstStyle/>
          <a:p>
            <a:pPr marL="342900" indent="-342900">
              <a:buFont typeface="Arial" panose="020B0604020202020204" pitchFamily="34" charset="0"/>
              <a:buChar char="•"/>
            </a:pPr>
            <a:r>
              <a:rPr lang="en-US" dirty="0"/>
              <a:t>Right click input deck </a:t>
            </a:r>
            <a:r>
              <a:rPr lang="en-US" b="1" dirty="0" err="1"/>
              <a:t>plate_basic.i</a:t>
            </a:r>
            <a:endParaRPr lang="en-US" b="1" dirty="0"/>
          </a:p>
          <a:p>
            <a:pPr marL="726948" lvl="1" indent="-342900">
              <a:buFont typeface="Arial" panose="020B0604020202020204" pitchFamily="34" charset="0"/>
              <a:buChar char="•"/>
            </a:pPr>
            <a:r>
              <a:rPr lang="en-US" dirty="0"/>
              <a:t>Select </a:t>
            </a:r>
            <a:r>
              <a:rPr lang="en-US" b="1" dirty="0"/>
              <a:t>Submit Job </a:t>
            </a:r>
            <a:r>
              <a:rPr lang="en-US" b="1" dirty="0">
                <a:sym typeface="Wingdings" pitchFamily="2" charset="2"/>
              </a:rPr>
              <a:t>&gt;</a:t>
            </a:r>
            <a:r>
              <a:rPr lang="en-US" b="1" dirty="0"/>
              <a:t> Sierra</a:t>
            </a:r>
          </a:p>
          <a:p>
            <a:pPr marL="726948" lvl="1" indent="-342900">
              <a:buFont typeface="Arial" panose="020B0604020202020204" pitchFamily="34" charset="0"/>
              <a:buChar char="•"/>
            </a:pPr>
            <a:r>
              <a:rPr lang="en-US" dirty="0"/>
              <a:t>The job submission dialog box opens</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41</a:t>
            </a:fld>
            <a:endParaRPr lang="en-US" dirty="0"/>
          </a:p>
        </p:txBody>
      </p:sp>
      <p:pic>
        <p:nvPicPr>
          <p:cNvPr id="9" name="Picture 8">
            <a:extLst>
              <a:ext uri="{FF2B5EF4-FFF2-40B4-BE49-F238E27FC236}">
                <a16:creationId xmlns:a16="http://schemas.microsoft.com/office/drawing/2014/main" id="{27A00E90-99D5-4021-94CB-B9CD1DA34A2E}"/>
              </a:ext>
            </a:extLst>
          </p:cNvPr>
          <p:cNvPicPr>
            <a:picLocks noChangeAspect="1"/>
          </p:cNvPicPr>
          <p:nvPr/>
        </p:nvPicPr>
        <p:blipFill>
          <a:blip r:embed="rId2"/>
          <a:stretch>
            <a:fillRect/>
          </a:stretch>
        </p:blipFill>
        <p:spPr>
          <a:xfrm>
            <a:off x="1198414" y="2244665"/>
            <a:ext cx="4075951" cy="4434141"/>
          </a:xfrm>
          <a:prstGeom prst="rect">
            <a:avLst/>
          </a:prstGeom>
        </p:spPr>
      </p:pic>
      <p:pic>
        <p:nvPicPr>
          <p:cNvPr id="10" name="Picture 9">
            <a:extLst>
              <a:ext uri="{FF2B5EF4-FFF2-40B4-BE49-F238E27FC236}">
                <a16:creationId xmlns:a16="http://schemas.microsoft.com/office/drawing/2014/main" id="{38BBD063-0AD0-4D3B-9EA1-47B6FEBF198F}"/>
              </a:ext>
            </a:extLst>
          </p:cNvPr>
          <p:cNvPicPr>
            <a:picLocks noChangeAspect="1"/>
          </p:cNvPicPr>
          <p:nvPr/>
        </p:nvPicPr>
        <p:blipFill>
          <a:blip r:embed="rId3"/>
          <a:stretch>
            <a:fillRect/>
          </a:stretch>
        </p:blipFill>
        <p:spPr>
          <a:xfrm>
            <a:off x="6358085" y="3047594"/>
            <a:ext cx="4310988" cy="3563257"/>
          </a:xfrm>
          <a:prstGeom prst="rect">
            <a:avLst/>
          </a:prstGeom>
        </p:spPr>
      </p:pic>
      <p:sp>
        <p:nvSpPr>
          <p:cNvPr id="11" name="Rectangle 10">
            <a:extLst>
              <a:ext uri="{FF2B5EF4-FFF2-40B4-BE49-F238E27FC236}">
                <a16:creationId xmlns:a16="http://schemas.microsoft.com/office/drawing/2014/main" id="{34538C20-84D9-4974-93E3-EC09753A31C2}"/>
              </a:ext>
            </a:extLst>
          </p:cNvPr>
          <p:cNvSpPr/>
          <p:nvPr/>
        </p:nvSpPr>
        <p:spPr>
          <a:xfrm>
            <a:off x="5851281" y="1131552"/>
            <a:ext cx="6096000" cy="1877437"/>
          </a:xfrm>
          <a:prstGeom prst="rect">
            <a:avLst/>
          </a:prstGeom>
        </p:spPr>
        <p:txBody>
          <a:bodyPr>
            <a:spAutoFit/>
          </a:bodyPr>
          <a:lstStyle/>
          <a:p>
            <a:pPr marL="342900" indent="-342900">
              <a:buClr>
                <a:schemeClr val="accent1"/>
              </a:buClr>
              <a:buFont typeface="Arial" panose="020B0604020202020204" pitchFamily="34" charset="0"/>
              <a:buChar char="•"/>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Under Job Submission, set:</a:t>
            </a:r>
          </a:p>
          <a:p>
            <a:pPr marL="726948" lvl="1" indent="-342900">
              <a:buClr>
                <a:schemeClr val="accent1"/>
              </a:buClr>
              <a:buFont typeface="Arial" panose="020B0604020202020204" pitchFamily="34" charset="0"/>
              <a:buChar char="•"/>
            </a:pP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Machine: local</a:t>
            </a:r>
          </a:p>
          <a:p>
            <a:pPr marL="726948" lvl="1" indent="-342900">
              <a:buClr>
                <a:schemeClr val="accent1"/>
              </a:buClr>
              <a:buFont typeface="Arial" panose="020B0604020202020204" pitchFamily="34" charset="0"/>
              <a:buChar char="•"/>
            </a:pP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Execution template: sierra-local</a:t>
            </a:r>
          </a:p>
          <a:p>
            <a:pPr marL="726948" lvl="1" indent="-342900">
              <a:buClr>
                <a:schemeClr val="accent1"/>
              </a:buClr>
              <a:buFont typeface="Arial" panose="020B0604020202020204" pitchFamily="34" charset="0"/>
              <a:buChar char="•"/>
            </a:pP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Select </a:t>
            </a:r>
            <a:r>
              <a:rPr lang="en-US"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plate_basic.g</a:t>
            </a: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under Resources</a:t>
            </a:r>
          </a:p>
          <a:p>
            <a:pPr marL="726948" lvl="1" indent="-342900">
              <a:buClr>
                <a:schemeClr val="accent1"/>
              </a:buClr>
              <a:buFont typeface="Arial" panose="020B0604020202020204" pitchFamily="34" charset="0"/>
              <a:buChar char="•"/>
            </a:pPr>
            <a:r>
              <a:rPr lang="en-US"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Run in sub-directory</a:t>
            </a:r>
          </a:p>
          <a:p>
            <a:pPr marL="342900" indent="-342900">
              <a:buClr>
                <a:schemeClr val="accent1"/>
              </a:buClr>
              <a:buFont typeface="Arial" panose="020B0604020202020204" pitchFamily="34" charset="0"/>
              <a:buChar char="•"/>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Select </a:t>
            </a:r>
            <a:r>
              <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Run </a:t>
            </a: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to launch the analysis</a:t>
            </a:r>
          </a:p>
          <a:p>
            <a:pPr marL="342900" indent="-342900">
              <a:buClr>
                <a:schemeClr val="accent1"/>
              </a:buClr>
              <a:buFont typeface="Arial" panose="020B0604020202020204" pitchFamily="34" charset="0"/>
              <a:buChar char="•"/>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Select </a:t>
            </a:r>
            <a:r>
              <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Yes </a:t>
            </a: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to Show Job Status View</a:t>
            </a:r>
            <a:endPar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B58D7F14-F749-4D30-9F50-F0AECD1734E3}"/>
              </a:ext>
            </a:extLst>
          </p:cNvPr>
          <p:cNvSpPr/>
          <p:nvPr/>
        </p:nvSpPr>
        <p:spPr>
          <a:xfrm>
            <a:off x="6415314" y="3978493"/>
            <a:ext cx="1146629"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73691-D2F0-4B45-93A8-96E6E71AEC8F}"/>
              </a:ext>
            </a:extLst>
          </p:cNvPr>
          <p:cNvSpPr/>
          <p:nvPr/>
        </p:nvSpPr>
        <p:spPr>
          <a:xfrm>
            <a:off x="7714344" y="3891407"/>
            <a:ext cx="1589314"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2DD00E-DD18-409D-86EF-F8A9F1681CCF}"/>
              </a:ext>
            </a:extLst>
          </p:cNvPr>
          <p:cNvSpPr/>
          <p:nvPr/>
        </p:nvSpPr>
        <p:spPr>
          <a:xfrm>
            <a:off x="6749143" y="4508265"/>
            <a:ext cx="1016001"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B374A4-C0E5-472C-A800-F7C77DB077AD}"/>
              </a:ext>
            </a:extLst>
          </p:cNvPr>
          <p:cNvSpPr/>
          <p:nvPr/>
        </p:nvSpPr>
        <p:spPr>
          <a:xfrm>
            <a:off x="10022114" y="6337065"/>
            <a:ext cx="646959"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6D7781-9C50-4FE0-8D51-0213EEFD1EDA}"/>
              </a:ext>
            </a:extLst>
          </p:cNvPr>
          <p:cNvSpPr/>
          <p:nvPr/>
        </p:nvSpPr>
        <p:spPr>
          <a:xfrm>
            <a:off x="7358743" y="5533507"/>
            <a:ext cx="754743"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9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06F90E-ABD9-4FA5-A069-DF9091FC8CCF}"/>
              </a:ext>
            </a:extLst>
          </p:cNvPr>
          <p:cNvSpPr/>
          <p:nvPr/>
        </p:nvSpPr>
        <p:spPr>
          <a:xfrm>
            <a:off x="1275266" y="2167494"/>
            <a:ext cx="6189785" cy="9144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Terminal – Submit adagio run</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Same as we did for the cantilever beam example</a:t>
            </a:r>
          </a:p>
          <a:p>
            <a:pPr marL="342900" indent="-342900">
              <a:buFont typeface="Arial" panose="020B0604020202020204" pitchFamily="34" charset="0"/>
              <a:buChar char="•"/>
            </a:pPr>
            <a:r>
              <a:rPr lang="en-US" dirty="0"/>
              <a:t>After creating </a:t>
            </a:r>
            <a:r>
              <a:rPr lang="en-US" b="1" dirty="0" err="1"/>
              <a:t>plate_basic.g</a:t>
            </a:r>
            <a:r>
              <a:rPr lang="en-US" b="1" dirty="0"/>
              <a:t> </a:t>
            </a:r>
            <a:r>
              <a:rPr lang="en-US" dirty="0"/>
              <a:t>mesh file, run local job:</a:t>
            </a:r>
          </a:p>
          <a:p>
            <a:r>
              <a:rPr lang="en-US" dirty="0"/>
              <a:t>	</a:t>
            </a:r>
            <a:r>
              <a:rPr lang="en-US" dirty="0">
                <a:latin typeface="Consolas" panose="020B0609020204030204" pitchFamily="49" charset="0"/>
              </a:rPr>
              <a:t>$ module load sierra</a:t>
            </a:r>
          </a:p>
          <a:p>
            <a:r>
              <a:rPr lang="en-US" dirty="0">
                <a:latin typeface="Consolas" panose="020B0609020204030204" pitchFamily="49" charset="0"/>
              </a:rPr>
              <a:t>	$ sierra adagio -</a:t>
            </a:r>
            <a:r>
              <a:rPr lang="en-US" dirty="0" err="1">
                <a:latin typeface="Consolas" panose="020B0609020204030204" pitchFamily="49" charset="0"/>
              </a:rPr>
              <a:t>i</a:t>
            </a:r>
            <a:r>
              <a:rPr lang="en-US" dirty="0">
                <a:latin typeface="Consolas" panose="020B0609020204030204" pitchFamily="49" charset="0"/>
              </a:rPr>
              <a:t> </a:t>
            </a:r>
            <a:r>
              <a:rPr lang="en-US" dirty="0" err="1">
                <a:latin typeface="Consolas" panose="020B0609020204030204" pitchFamily="49" charset="0"/>
              </a:rPr>
              <a:t>plate_basic.i</a:t>
            </a:r>
            <a:endParaRPr lang="en-US" dirty="0">
              <a:latin typeface="Consolas" panose="020B0609020204030204" pitchFamily="49" charset="0"/>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3059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SAW – Visualize output (*.e) with </a:t>
            </a:r>
            <a:r>
              <a:rPr lang="en-US" dirty="0" err="1"/>
              <a:t>ParaView</a:t>
            </a:r>
            <a:endParaRPr lang="en-US" dirty="0"/>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47700" y="1409701"/>
            <a:ext cx="3990561" cy="4610100"/>
          </a:xfrm>
        </p:spPr>
        <p:txBody>
          <a:bodyPr>
            <a:normAutofit/>
          </a:bodyPr>
          <a:lstStyle/>
          <a:p>
            <a:pPr marL="342900" indent="-342900">
              <a:buFont typeface="Arial" panose="020B0604020202020204" pitchFamily="34" charset="0"/>
              <a:buChar char="•"/>
            </a:pPr>
            <a:r>
              <a:rPr lang="en-US" dirty="0"/>
              <a:t>Locate working directory in the Project Explorer. Expand to find </a:t>
            </a:r>
            <a:r>
              <a:rPr lang="en-US" b="1" dirty="0" err="1"/>
              <a:t>plate.e</a:t>
            </a:r>
            <a:endParaRPr lang="en-US" b="1" dirty="0"/>
          </a:p>
          <a:p>
            <a:pPr marL="726948" lvl="1" indent="-342900">
              <a:buFont typeface="Arial" panose="020B0604020202020204" pitchFamily="34" charset="0"/>
              <a:buChar char="•"/>
            </a:pPr>
            <a:r>
              <a:rPr lang="en-US" dirty="0"/>
              <a:t>(There are multiple ways to locate the files generated by the job submission)</a:t>
            </a:r>
          </a:p>
          <a:p>
            <a:pPr marL="342900" indent="-342900">
              <a:buFont typeface="Arial" panose="020B0604020202020204" pitchFamily="34" charset="0"/>
              <a:buChar char="•"/>
            </a:pPr>
            <a:r>
              <a:rPr lang="en-US" dirty="0"/>
              <a:t>Select </a:t>
            </a:r>
            <a:r>
              <a:rPr lang="en-US" b="1" dirty="0" err="1"/>
              <a:t>plate.e</a:t>
            </a:r>
            <a:r>
              <a:rPr lang="en-US" dirty="0"/>
              <a:t> file, right-click and select </a:t>
            </a:r>
            <a:r>
              <a:rPr lang="en-US" b="1" dirty="0" err="1"/>
              <a:t>ParaView</a:t>
            </a:r>
            <a:endParaRPr lang="en-US" b="1" dirty="0"/>
          </a:p>
          <a:p>
            <a:pPr marL="342900" indent="-342900">
              <a:buFont typeface="Arial" panose="020B0604020202020204" pitchFamily="34" charset="0"/>
              <a:buChar char="•"/>
            </a:pPr>
            <a:r>
              <a:rPr lang="en-US" dirty="0"/>
              <a:t>Select </a:t>
            </a:r>
            <a:r>
              <a:rPr lang="en-US" b="1" dirty="0"/>
              <a:t>Run </a:t>
            </a:r>
            <a:r>
              <a:rPr lang="en-US" dirty="0"/>
              <a:t>in launch dialog</a:t>
            </a:r>
          </a:p>
          <a:p>
            <a:pPr marL="342900" indent="-342900">
              <a:buFont typeface="Arial" panose="020B0604020202020204" pitchFamily="34" charset="0"/>
              <a:buChar char="•"/>
            </a:pPr>
            <a:r>
              <a:rPr lang="en-US" dirty="0" err="1"/>
              <a:t>ParaView</a:t>
            </a:r>
            <a:r>
              <a:rPr lang="en-US" dirty="0"/>
              <a:t> will now launch and load the result file</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43</a:t>
            </a:fld>
            <a:endParaRPr lang="en-US" dirty="0"/>
          </a:p>
        </p:txBody>
      </p:sp>
      <p:pic>
        <p:nvPicPr>
          <p:cNvPr id="7" name="Picture 6">
            <a:extLst>
              <a:ext uri="{FF2B5EF4-FFF2-40B4-BE49-F238E27FC236}">
                <a16:creationId xmlns:a16="http://schemas.microsoft.com/office/drawing/2014/main" id="{BB1255FA-56CF-4E5F-9916-166B09143F37}"/>
              </a:ext>
            </a:extLst>
          </p:cNvPr>
          <p:cNvPicPr>
            <a:picLocks noChangeAspect="1"/>
          </p:cNvPicPr>
          <p:nvPr/>
        </p:nvPicPr>
        <p:blipFill>
          <a:blip r:embed="rId2"/>
          <a:stretch>
            <a:fillRect/>
          </a:stretch>
        </p:blipFill>
        <p:spPr>
          <a:xfrm>
            <a:off x="4844067" y="2119653"/>
            <a:ext cx="2012724" cy="2821894"/>
          </a:xfrm>
          <a:prstGeom prst="rect">
            <a:avLst/>
          </a:prstGeom>
        </p:spPr>
      </p:pic>
      <p:pic>
        <p:nvPicPr>
          <p:cNvPr id="8" name="Picture 7">
            <a:extLst>
              <a:ext uri="{FF2B5EF4-FFF2-40B4-BE49-F238E27FC236}">
                <a16:creationId xmlns:a16="http://schemas.microsoft.com/office/drawing/2014/main" id="{C84483CE-A6A2-4B49-9A46-DA9AA107E5F9}"/>
              </a:ext>
            </a:extLst>
          </p:cNvPr>
          <p:cNvPicPr>
            <a:picLocks noChangeAspect="1"/>
          </p:cNvPicPr>
          <p:nvPr/>
        </p:nvPicPr>
        <p:blipFill>
          <a:blip r:embed="rId3"/>
          <a:stretch>
            <a:fillRect/>
          </a:stretch>
        </p:blipFill>
        <p:spPr>
          <a:xfrm>
            <a:off x="7009191" y="1824719"/>
            <a:ext cx="3293409" cy="3780064"/>
          </a:xfrm>
          <a:prstGeom prst="rect">
            <a:avLst/>
          </a:prstGeom>
        </p:spPr>
      </p:pic>
      <p:pic>
        <p:nvPicPr>
          <p:cNvPr id="4" name="Picture 3">
            <a:extLst>
              <a:ext uri="{FF2B5EF4-FFF2-40B4-BE49-F238E27FC236}">
                <a16:creationId xmlns:a16="http://schemas.microsoft.com/office/drawing/2014/main" id="{ACA7852C-B9F7-4168-8934-3D1F78DB4313}"/>
              </a:ext>
            </a:extLst>
          </p:cNvPr>
          <p:cNvPicPr>
            <a:picLocks noChangeAspect="1"/>
          </p:cNvPicPr>
          <p:nvPr/>
        </p:nvPicPr>
        <p:blipFill>
          <a:blip r:embed="rId4"/>
          <a:stretch>
            <a:fillRect/>
          </a:stretch>
        </p:blipFill>
        <p:spPr>
          <a:xfrm>
            <a:off x="10015410" y="2440727"/>
            <a:ext cx="1928446" cy="2625969"/>
          </a:xfrm>
          <a:prstGeom prst="rect">
            <a:avLst/>
          </a:prstGeom>
          <a:ln>
            <a:solidFill>
              <a:schemeClr val="tx1"/>
            </a:solidFill>
          </a:ln>
        </p:spPr>
      </p:pic>
    </p:spTree>
    <p:extLst>
      <p:ext uri="{BB962C8B-B14F-4D97-AF65-F5344CB8AC3E}">
        <p14:creationId xmlns:p14="http://schemas.microsoft.com/office/powerpoint/2010/main" val="41676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60485-C55C-444F-87A7-AECEF30F16EE}"/>
              </a:ext>
            </a:extLst>
          </p:cNvPr>
          <p:cNvSpPr/>
          <p:nvPr/>
        </p:nvSpPr>
        <p:spPr>
          <a:xfrm>
            <a:off x="1319422" y="1807974"/>
            <a:ext cx="5531571" cy="94847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Terminal – Visualize output (*.e) with </a:t>
            </a:r>
            <a:r>
              <a:rPr lang="en-US" dirty="0" err="1"/>
              <a:t>ParaView</a:t>
            </a:r>
            <a:endParaRPr lang="en-US" dirty="0"/>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47700" y="1409701"/>
            <a:ext cx="4185557" cy="4610100"/>
          </a:xfrm>
        </p:spPr>
        <p:txBody>
          <a:bodyPr>
            <a:normAutofit/>
          </a:bodyPr>
          <a:lstStyle/>
          <a:p>
            <a:pPr marL="342900" indent="-342900">
              <a:buFont typeface="Arial" panose="020B0604020202020204" pitchFamily="34" charset="0"/>
              <a:buChar char="•"/>
            </a:pPr>
            <a:r>
              <a:rPr lang="en-US" dirty="0"/>
              <a:t>Alternatively, from terminal:</a:t>
            </a:r>
          </a:p>
          <a:p>
            <a:r>
              <a:rPr lang="en-US" dirty="0"/>
              <a:t>	</a:t>
            </a:r>
            <a:r>
              <a:rPr lang="en-US" dirty="0">
                <a:latin typeface="Consolas" panose="020B0609020204030204" pitchFamily="49" charset="0"/>
              </a:rPr>
              <a:t>$ module load viz</a:t>
            </a:r>
          </a:p>
          <a:p>
            <a:r>
              <a:rPr lang="en-US" dirty="0">
                <a:latin typeface="Consolas" panose="020B0609020204030204" pitchFamily="49" charset="0"/>
              </a:rPr>
              <a:t>	$ </a:t>
            </a:r>
            <a:r>
              <a:rPr lang="en-US" dirty="0" err="1">
                <a:latin typeface="Consolas" panose="020B0609020204030204" pitchFamily="49" charset="0"/>
              </a:rPr>
              <a:t>paraview</a:t>
            </a:r>
            <a:r>
              <a:rPr lang="en-US" dirty="0">
                <a:latin typeface="Consolas" panose="020B0609020204030204" pitchFamily="49" charset="0"/>
              </a:rPr>
              <a:t> </a:t>
            </a:r>
            <a:r>
              <a:rPr lang="en-US" dirty="0" err="1">
                <a:latin typeface="Consolas" panose="020B0609020204030204" pitchFamily="49" charset="0"/>
              </a:rPr>
              <a:t>plate.e</a:t>
            </a:r>
            <a:endParaRPr lang="en-US" dirty="0">
              <a:latin typeface="Consolas" panose="020B0609020204030204" pitchFamily="49" charset="0"/>
            </a:endParaRP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44</a:t>
            </a:fld>
            <a:endParaRPr lang="en-US" dirty="0"/>
          </a:p>
        </p:txBody>
      </p:sp>
      <p:pic>
        <p:nvPicPr>
          <p:cNvPr id="4" name="Picture 3">
            <a:extLst>
              <a:ext uri="{FF2B5EF4-FFF2-40B4-BE49-F238E27FC236}">
                <a16:creationId xmlns:a16="http://schemas.microsoft.com/office/drawing/2014/main" id="{ACA7852C-B9F7-4168-8934-3D1F78DB4313}"/>
              </a:ext>
            </a:extLst>
          </p:cNvPr>
          <p:cNvPicPr>
            <a:picLocks noChangeAspect="1"/>
          </p:cNvPicPr>
          <p:nvPr/>
        </p:nvPicPr>
        <p:blipFill>
          <a:blip r:embed="rId2"/>
          <a:stretch>
            <a:fillRect/>
          </a:stretch>
        </p:blipFill>
        <p:spPr>
          <a:xfrm>
            <a:off x="7669775" y="1433563"/>
            <a:ext cx="3528312" cy="4804510"/>
          </a:xfrm>
          <a:prstGeom prst="rect">
            <a:avLst/>
          </a:prstGeom>
          <a:ln>
            <a:solidFill>
              <a:schemeClr val="tx1"/>
            </a:solidFill>
          </a:ln>
        </p:spPr>
      </p:pic>
    </p:spTree>
    <p:extLst>
      <p:ext uri="{BB962C8B-B14F-4D97-AF65-F5344CB8AC3E}">
        <p14:creationId xmlns:p14="http://schemas.microsoft.com/office/powerpoint/2010/main" val="38827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2: Modified Input and Log File</a:t>
            </a:r>
          </a:p>
        </p:txBody>
      </p:sp>
    </p:spTree>
    <p:extLst>
      <p:ext uri="{BB962C8B-B14F-4D97-AF65-F5344CB8AC3E}">
        <p14:creationId xmlns:p14="http://schemas.microsoft.com/office/powerpoint/2010/main" val="165098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pPr>
              <a:tabLst>
                <a:tab pos="396875" algn="l"/>
              </a:tabLst>
            </a:pPr>
            <a:r>
              <a:rPr lang="en-US" dirty="0"/>
              <a:t>Session 2: Pressure-Loaded Plate</a:t>
            </a:r>
            <a:br>
              <a:rPr lang="en-US" dirty="0"/>
            </a:br>
            <a:r>
              <a:rPr lang="en-US" dirty="0"/>
              <a:t>	</a:t>
            </a:r>
            <a:r>
              <a:rPr lang="en-US" i="1" dirty="0"/>
              <a:t>Modifying Input and</a:t>
            </a:r>
            <a:br>
              <a:rPr lang="en-US" i="1" dirty="0"/>
            </a:br>
            <a:r>
              <a:rPr lang="en-US" i="1" dirty="0"/>
              <a:t>	Parsing the Log File</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an input file</a:t>
            </a:r>
          </a:p>
          <a:p>
            <a:pPr>
              <a:buFont typeface="Wingdings" pitchFamily="2" charset="2"/>
              <a:buChar char="ü"/>
            </a:pPr>
            <a:r>
              <a:rPr lang="en-US" b="1" dirty="0"/>
              <a:t>Visualize </a:t>
            </a:r>
            <a:r>
              <a:rPr lang="en-US" dirty="0"/>
              <a:t>the model</a:t>
            </a:r>
            <a:endParaRPr lang="en-US" b="1" dirty="0"/>
          </a:p>
          <a:p>
            <a:pPr>
              <a:buFont typeface="Wingdings" pitchFamily="2" charset="2"/>
              <a:buChar char="ü"/>
            </a:pPr>
            <a:r>
              <a:rPr lang="en-US" b="1" dirty="0"/>
              <a:t>Run</a:t>
            </a:r>
            <a:r>
              <a:rPr lang="en-US" dirty="0"/>
              <a:t> analysis</a:t>
            </a:r>
          </a:p>
          <a:p>
            <a:pPr>
              <a:buFont typeface="Wingdings" pitchFamily="2" charset="2"/>
              <a:buChar char="ü"/>
            </a:pPr>
            <a:r>
              <a:rPr lang="en-US" b="1" dirty="0"/>
              <a:t>Review</a:t>
            </a:r>
            <a:r>
              <a:rPr lang="en-US" dirty="0"/>
              <a:t> log file</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77937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8A6F3E-99C6-4A91-8C3D-10B3D914C8FD}"/>
              </a:ext>
            </a:extLst>
          </p:cNvPr>
          <p:cNvPicPr>
            <a:picLocks noChangeAspect="1"/>
          </p:cNvPicPr>
          <p:nvPr/>
        </p:nvPicPr>
        <p:blipFill>
          <a:blip r:embed="rId2"/>
          <a:stretch>
            <a:fillRect/>
          </a:stretch>
        </p:blipFill>
        <p:spPr>
          <a:xfrm>
            <a:off x="5283185" y="1116623"/>
            <a:ext cx="6146936" cy="3868615"/>
          </a:xfrm>
          <a:prstGeom prst="rect">
            <a:avLst/>
          </a:prstGeom>
        </p:spPr>
      </p:pic>
      <p:sp>
        <p:nvSpPr>
          <p:cNvPr id="2" name="Title 1">
            <a:extLst>
              <a:ext uri="{FF2B5EF4-FFF2-40B4-BE49-F238E27FC236}">
                <a16:creationId xmlns:a16="http://schemas.microsoft.com/office/drawing/2014/main" id="{6FC3E1BB-20B2-4E41-8A9E-E8125489BF97}"/>
              </a:ext>
            </a:extLst>
          </p:cNvPr>
          <p:cNvSpPr>
            <a:spLocks noGrp="1"/>
          </p:cNvSpPr>
          <p:nvPr>
            <p:ph type="title"/>
          </p:nvPr>
        </p:nvSpPr>
        <p:spPr/>
        <p:txBody>
          <a:bodyPr/>
          <a:lstStyle/>
          <a:p>
            <a:r>
              <a:rPr lang="en-US" dirty="0"/>
              <a:t>Session 2: SAW – Configure Case 2 in Project Explorer</a:t>
            </a:r>
          </a:p>
        </p:txBody>
      </p:sp>
      <p:sp>
        <p:nvSpPr>
          <p:cNvPr id="3" name="Slide Number Placeholder 2">
            <a:extLst>
              <a:ext uri="{FF2B5EF4-FFF2-40B4-BE49-F238E27FC236}">
                <a16:creationId xmlns:a16="http://schemas.microsoft.com/office/drawing/2014/main" id="{307AABAE-D1DD-4023-856A-F9BB89DE47DB}"/>
              </a:ext>
            </a:extLst>
          </p:cNvPr>
          <p:cNvSpPr>
            <a:spLocks noGrp="1"/>
          </p:cNvSpPr>
          <p:nvPr>
            <p:ph type="sldNum" sz="quarter" idx="10"/>
          </p:nvPr>
        </p:nvSpPr>
        <p:spPr/>
        <p:txBody>
          <a:bodyPr/>
          <a:lstStyle/>
          <a:p>
            <a:fld id="{4FAB73BC-B049-4115-A692-8D63A059BFB8}" type="slidenum">
              <a:rPr lang="en-US" smtClean="0"/>
              <a:pPr/>
              <a:t>47</a:t>
            </a:fld>
            <a:endParaRPr lang="en-US" dirty="0"/>
          </a:p>
        </p:txBody>
      </p:sp>
      <p:sp>
        <p:nvSpPr>
          <p:cNvPr id="4" name="Content Placeholder 3">
            <a:extLst>
              <a:ext uri="{FF2B5EF4-FFF2-40B4-BE49-F238E27FC236}">
                <a16:creationId xmlns:a16="http://schemas.microsoft.com/office/drawing/2014/main" id="{52046BAC-1923-4CCD-BAE7-018E95B74448}"/>
              </a:ext>
            </a:extLst>
          </p:cNvPr>
          <p:cNvSpPr>
            <a:spLocks noGrp="1"/>
          </p:cNvSpPr>
          <p:nvPr>
            <p:ph sz="quarter" idx="11"/>
          </p:nvPr>
        </p:nvSpPr>
        <p:spPr>
          <a:xfrm>
            <a:off x="647700" y="1409700"/>
            <a:ext cx="4495800" cy="4610100"/>
          </a:xfrm>
        </p:spPr>
        <p:txBody>
          <a:bodyPr/>
          <a:lstStyle/>
          <a:p>
            <a:pPr marL="342900" indent="-342900">
              <a:buFont typeface="Arial" panose="020B0604020202020204" pitchFamily="34" charset="0"/>
              <a:buChar char="•"/>
            </a:pPr>
            <a:r>
              <a:rPr lang="en-US" dirty="0"/>
              <a:t>Right-click </a:t>
            </a:r>
            <a:r>
              <a:rPr lang="en-US" b="1" dirty="0"/>
              <a:t>case02_plate_function</a:t>
            </a:r>
            <a:r>
              <a:rPr lang="en-US" dirty="0"/>
              <a:t> and select </a:t>
            </a:r>
            <a:r>
              <a:rPr lang="en-US" b="1" dirty="0"/>
              <a:t>Go Into</a:t>
            </a:r>
            <a:endParaRPr lang="en-US" dirty="0"/>
          </a:p>
          <a:p>
            <a:pPr marL="342900" indent="-342900">
              <a:buFont typeface="Arial" panose="020B0604020202020204" pitchFamily="34" charset="0"/>
              <a:buChar char="•"/>
            </a:pPr>
            <a:r>
              <a:rPr lang="en-US" dirty="0"/>
              <a:t>Right-click </a:t>
            </a:r>
            <a:r>
              <a:rPr lang="en-US" b="1" dirty="0" err="1"/>
              <a:t>plate_function.jou</a:t>
            </a:r>
            <a:r>
              <a:rPr lang="en-US" dirty="0"/>
              <a:t> and </a:t>
            </a:r>
            <a:r>
              <a:rPr lang="en-US" b="1" dirty="0"/>
              <a:t>Play Cubit Journal File</a:t>
            </a:r>
            <a:r>
              <a:rPr lang="en-US" dirty="0"/>
              <a:t> to generate </a:t>
            </a:r>
            <a:r>
              <a:rPr lang="en-US" b="1" dirty="0" err="1"/>
              <a:t>plate_function.g</a:t>
            </a:r>
            <a:endParaRPr lang="en-US" b="1" dirty="0"/>
          </a:p>
          <a:p>
            <a:pPr marL="342900" indent="-342900">
              <a:buFont typeface="Arial" panose="020B0604020202020204" pitchFamily="34" charset="0"/>
              <a:buChar char="•"/>
            </a:pPr>
            <a:r>
              <a:rPr lang="en-US" dirty="0"/>
              <a:t>Right-click </a:t>
            </a:r>
            <a:r>
              <a:rPr lang="en-US" b="1" dirty="0" err="1"/>
              <a:t>plate_function.i</a:t>
            </a:r>
            <a:r>
              <a:rPr lang="en-US" b="1" dirty="0"/>
              <a:t> </a:t>
            </a:r>
            <a:r>
              <a:rPr lang="en-US" dirty="0"/>
              <a:t>and select</a:t>
            </a:r>
            <a:r>
              <a:rPr lang="en-US" b="1" dirty="0"/>
              <a:t> Revalidate Input Deck</a:t>
            </a:r>
          </a:p>
          <a:p>
            <a:pPr marL="726948" lvl="1" indent="-342900">
              <a:buFont typeface="Arial" panose="020B0604020202020204" pitchFamily="34" charset="0"/>
              <a:buChar char="•"/>
            </a:pPr>
            <a:r>
              <a:rPr lang="en-US" dirty="0"/>
              <a:t>This instructs SAW to recognize the newly-generated exodus file and resolve linkages between the mesh and input deck, such as boundary conditions.</a:t>
            </a:r>
          </a:p>
        </p:txBody>
      </p:sp>
      <p:pic>
        <p:nvPicPr>
          <p:cNvPr id="7" name="Picture 6">
            <a:extLst>
              <a:ext uri="{FF2B5EF4-FFF2-40B4-BE49-F238E27FC236}">
                <a16:creationId xmlns:a16="http://schemas.microsoft.com/office/drawing/2014/main" id="{C54D95D4-0F40-4D13-8730-CC18099F7C06}"/>
              </a:ext>
            </a:extLst>
          </p:cNvPr>
          <p:cNvPicPr>
            <a:picLocks noChangeAspect="1"/>
          </p:cNvPicPr>
          <p:nvPr/>
        </p:nvPicPr>
        <p:blipFill>
          <a:blip r:embed="rId3"/>
          <a:stretch>
            <a:fillRect/>
          </a:stretch>
        </p:blipFill>
        <p:spPr>
          <a:xfrm>
            <a:off x="5883520" y="3579024"/>
            <a:ext cx="3409269" cy="2973601"/>
          </a:xfrm>
          <a:prstGeom prst="rect">
            <a:avLst/>
          </a:prstGeom>
        </p:spPr>
      </p:pic>
    </p:spTree>
    <p:extLst>
      <p:ext uri="{BB962C8B-B14F-4D97-AF65-F5344CB8AC3E}">
        <p14:creationId xmlns:p14="http://schemas.microsoft.com/office/powerpoint/2010/main" val="33653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84E6-8F54-47F3-AE43-73759196C764}"/>
              </a:ext>
            </a:extLst>
          </p:cNvPr>
          <p:cNvSpPr>
            <a:spLocks noGrp="1"/>
          </p:cNvSpPr>
          <p:nvPr>
            <p:ph type="title"/>
          </p:nvPr>
        </p:nvSpPr>
        <p:spPr/>
        <p:txBody>
          <a:bodyPr/>
          <a:lstStyle/>
          <a:p>
            <a:r>
              <a:rPr lang="en-US" dirty="0"/>
              <a:t>Session 2: SAW – Modify the Termination Time &amp; Applied Pressure</a:t>
            </a:r>
          </a:p>
        </p:txBody>
      </p:sp>
      <p:sp>
        <p:nvSpPr>
          <p:cNvPr id="3" name="Slide Number Placeholder 2">
            <a:extLst>
              <a:ext uri="{FF2B5EF4-FFF2-40B4-BE49-F238E27FC236}">
                <a16:creationId xmlns:a16="http://schemas.microsoft.com/office/drawing/2014/main" id="{3D6BA70A-B59B-4C19-A4D2-86C5A01BCB0C}"/>
              </a:ext>
            </a:extLst>
          </p:cNvPr>
          <p:cNvSpPr>
            <a:spLocks noGrp="1"/>
          </p:cNvSpPr>
          <p:nvPr>
            <p:ph type="sldNum" sz="quarter" idx="10"/>
          </p:nvPr>
        </p:nvSpPr>
        <p:spPr/>
        <p:txBody>
          <a:bodyPr/>
          <a:lstStyle/>
          <a:p>
            <a:fld id="{4FAB73BC-B049-4115-A692-8D63A059BFB8}" type="slidenum">
              <a:rPr lang="en-US" smtClean="0"/>
              <a:pPr/>
              <a:t>48</a:t>
            </a:fld>
            <a:endParaRPr lang="en-US" dirty="0"/>
          </a:p>
        </p:txBody>
      </p:sp>
      <p:sp>
        <p:nvSpPr>
          <p:cNvPr id="5" name="Content Placeholder 4">
            <a:extLst>
              <a:ext uri="{FF2B5EF4-FFF2-40B4-BE49-F238E27FC236}">
                <a16:creationId xmlns:a16="http://schemas.microsoft.com/office/drawing/2014/main" id="{5D24C79E-FBB5-438F-8CD4-E60CD13758BE}"/>
              </a:ext>
            </a:extLst>
          </p:cNvPr>
          <p:cNvSpPr>
            <a:spLocks noGrp="1"/>
          </p:cNvSpPr>
          <p:nvPr>
            <p:ph sz="quarter" idx="11"/>
          </p:nvPr>
        </p:nvSpPr>
        <p:spPr>
          <a:xfrm>
            <a:off x="647700" y="1409700"/>
            <a:ext cx="5938630" cy="4964596"/>
          </a:xfrm>
        </p:spPr>
        <p:txBody>
          <a:bodyPr>
            <a:normAutofit lnSpcReduction="10000"/>
          </a:bodyPr>
          <a:lstStyle/>
          <a:p>
            <a:pPr marL="342900" indent="-342900">
              <a:buFont typeface="Arial" panose="020B0604020202020204" pitchFamily="34" charset="0"/>
              <a:buChar char="•"/>
            </a:pPr>
            <a:r>
              <a:rPr lang="en-US" dirty="0"/>
              <a:t>Double-click </a:t>
            </a:r>
            <a:r>
              <a:rPr lang="en-US" b="1" dirty="0" err="1"/>
              <a:t>plate_function.i</a:t>
            </a:r>
            <a:r>
              <a:rPr lang="en-US" dirty="0"/>
              <a:t> to view the input</a:t>
            </a:r>
          </a:p>
          <a:p>
            <a:pPr marL="342900" indent="-342900">
              <a:buFont typeface="Arial" panose="020B0604020202020204" pitchFamily="34" charset="0"/>
              <a:buChar char="•"/>
            </a:pPr>
            <a:r>
              <a:rPr lang="en-US" dirty="0"/>
              <a:t>In Project Explorer, expand </a:t>
            </a:r>
            <a:r>
              <a:rPr lang="en-US" b="1" dirty="0"/>
              <a:t>Solution Control</a:t>
            </a:r>
            <a:r>
              <a:rPr lang="en-US" dirty="0"/>
              <a:t>, and select </a:t>
            </a:r>
            <a:r>
              <a:rPr lang="en-US" b="1" dirty="0"/>
              <a:t>time control</a:t>
            </a:r>
          </a:p>
          <a:p>
            <a:pPr marL="342900" indent="-342900">
              <a:buFont typeface="Arial" panose="020B0604020202020204" pitchFamily="34" charset="0"/>
              <a:buChar char="•"/>
            </a:pPr>
            <a:r>
              <a:rPr lang="en-US" dirty="0"/>
              <a:t>Change </a:t>
            </a:r>
            <a:r>
              <a:rPr lang="en-US" b="1" dirty="0"/>
              <a:t>termination time </a:t>
            </a:r>
            <a:r>
              <a:rPr lang="en-US" dirty="0"/>
              <a:t>to 5.0e-3</a:t>
            </a:r>
          </a:p>
          <a:p>
            <a:pPr marL="342900" indent="-342900">
              <a:buFont typeface="Arial" panose="020B0604020202020204" pitchFamily="34" charset="0"/>
              <a:buChar char="•"/>
            </a:pPr>
            <a:r>
              <a:rPr lang="en-US" dirty="0"/>
              <a:t>In Project Explorer, expand </a:t>
            </a:r>
            <a:r>
              <a:rPr lang="en-US" b="1" dirty="0"/>
              <a:t>Loads</a:t>
            </a:r>
            <a:r>
              <a:rPr lang="en-US" dirty="0"/>
              <a:t>, and select </a:t>
            </a:r>
            <a:r>
              <a:rPr lang="en-US" b="1" dirty="0"/>
              <a:t>pressure</a:t>
            </a:r>
          </a:p>
          <a:p>
            <a:pPr marL="342900" indent="-342900">
              <a:buFont typeface="Arial" panose="020B0604020202020204" pitchFamily="34" charset="0"/>
              <a:buChar char="•"/>
            </a:pPr>
            <a:r>
              <a:rPr lang="en-US" dirty="0"/>
              <a:t>Change pressure:</a:t>
            </a:r>
          </a:p>
          <a:p>
            <a:r>
              <a:rPr lang="en-US" dirty="0"/>
              <a:t>	</a:t>
            </a:r>
            <a:r>
              <a:rPr lang="en-US" dirty="0">
                <a:latin typeface="Courier New" panose="02070309020205020404" pitchFamily="49" charset="0"/>
                <a:cs typeface="Courier New" panose="02070309020205020404" pitchFamily="49" charset="0"/>
              </a:rPr>
              <a:t>function = RAMP_LOAD</a:t>
            </a:r>
          </a:p>
          <a:p>
            <a:r>
              <a:rPr lang="en-US" dirty="0">
                <a:latin typeface="Courier New" panose="02070309020205020404" pitchFamily="49" charset="0"/>
                <a:cs typeface="Courier New" panose="02070309020205020404" pitchFamily="49" charset="0"/>
              </a:rPr>
              <a:t>	scale factor = 1.0</a:t>
            </a:r>
          </a:p>
          <a:p>
            <a:endParaRPr lang="en-US" sz="600" dirty="0">
              <a:latin typeface="Courier New" panose="02070309020205020404" pitchFamily="49" charset="0"/>
              <a:cs typeface="Courier New" panose="02070309020205020404" pitchFamily="49" charset="0"/>
            </a:endParaRPr>
          </a:p>
          <a:p>
            <a:pPr marL="342900" indent="-342900">
              <a:buFont typeface="Arial" panose="020B0604020202020204" pitchFamily="34" charset="0"/>
              <a:buChar char="•"/>
            </a:pPr>
            <a:r>
              <a:rPr lang="en-US" dirty="0"/>
              <a:t>In Project Explorer, expand </a:t>
            </a:r>
            <a:r>
              <a:rPr lang="en-US" b="1" dirty="0"/>
              <a:t>Functions</a:t>
            </a:r>
            <a:r>
              <a:rPr lang="en-US" dirty="0"/>
              <a:t> and </a:t>
            </a:r>
            <a:r>
              <a:rPr lang="en-US" i="1" dirty="0"/>
              <a:t>right-click</a:t>
            </a:r>
            <a:r>
              <a:rPr lang="en-US" dirty="0"/>
              <a:t> </a:t>
            </a:r>
            <a:r>
              <a:rPr lang="en-US" b="1" dirty="0"/>
              <a:t>RAMP_LOAD &gt; View Function</a:t>
            </a:r>
            <a:endParaRPr lang="en-US" dirty="0"/>
          </a:p>
          <a:p>
            <a:pPr marL="342900" indent="-342900">
              <a:buFont typeface="Arial" panose="020B0604020202020204" pitchFamily="34" charset="0"/>
              <a:buChar char="•"/>
            </a:pPr>
            <a:r>
              <a:rPr lang="en-US" i="1" dirty="0"/>
              <a:t>Right-click</a:t>
            </a:r>
            <a:r>
              <a:rPr lang="en-US" dirty="0"/>
              <a:t> input deck </a:t>
            </a:r>
            <a:r>
              <a:rPr lang="en-US" b="1" dirty="0" err="1"/>
              <a:t>plate_function.i</a:t>
            </a:r>
            <a:r>
              <a:rPr lang="en-US" b="1" dirty="0"/>
              <a:t> </a:t>
            </a:r>
            <a:r>
              <a:rPr lang="en-US" dirty="0"/>
              <a:t>and select </a:t>
            </a:r>
            <a:r>
              <a:rPr lang="en-US" b="1" dirty="0"/>
              <a:t>Submit Job &gt; Sierra </a:t>
            </a:r>
            <a:r>
              <a:rPr lang="en-US" dirty="0"/>
              <a:t>to run the simulation</a:t>
            </a:r>
            <a:endParaRPr lang="en-US" b="1" dirty="0"/>
          </a:p>
        </p:txBody>
      </p:sp>
      <p:grpSp>
        <p:nvGrpSpPr>
          <p:cNvPr id="4" name="Group 3">
            <a:extLst>
              <a:ext uri="{FF2B5EF4-FFF2-40B4-BE49-F238E27FC236}">
                <a16:creationId xmlns:a16="http://schemas.microsoft.com/office/drawing/2014/main" id="{158C3C8D-F6F7-6B45-8ED4-4DFA6CE2FF5E}"/>
              </a:ext>
            </a:extLst>
          </p:cNvPr>
          <p:cNvGrpSpPr/>
          <p:nvPr/>
        </p:nvGrpSpPr>
        <p:grpSpPr>
          <a:xfrm>
            <a:off x="6938277" y="1540989"/>
            <a:ext cx="4829654" cy="3733376"/>
            <a:chOff x="7309338" y="2071075"/>
            <a:chExt cx="4208585" cy="3046047"/>
          </a:xfrm>
        </p:grpSpPr>
        <p:grpSp>
          <p:nvGrpSpPr>
            <p:cNvPr id="9" name="Group 8">
              <a:extLst>
                <a:ext uri="{FF2B5EF4-FFF2-40B4-BE49-F238E27FC236}">
                  <a16:creationId xmlns:a16="http://schemas.microsoft.com/office/drawing/2014/main" id="{A8AE3CEF-B732-45B8-B1A5-5043B8D679D3}"/>
                </a:ext>
              </a:extLst>
            </p:cNvPr>
            <p:cNvGrpSpPr/>
            <p:nvPr/>
          </p:nvGrpSpPr>
          <p:grpSpPr>
            <a:xfrm>
              <a:off x="7309338" y="2071075"/>
              <a:ext cx="4169174" cy="3040311"/>
              <a:chOff x="7309338" y="2071075"/>
              <a:chExt cx="4169174" cy="3040311"/>
            </a:xfrm>
          </p:grpSpPr>
          <p:pic>
            <p:nvPicPr>
              <p:cNvPr id="6" name="Picture 5">
                <a:extLst>
                  <a:ext uri="{FF2B5EF4-FFF2-40B4-BE49-F238E27FC236}">
                    <a16:creationId xmlns:a16="http://schemas.microsoft.com/office/drawing/2014/main" id="{1B83E92D-0B35-4F33-BC23-29DCFF6E38F8}"/>
                  </a:ext>
                </a:extLst>
              </p:cNvPr>
              <p:cNvPicPr>
                <a:picLocks noChangeAspect="1"/>
              </p:cNvPicPr>
              <p:nvPr/>
            </p:nvPicPr>
            <p:blipFill>
              <a:blip r:embed="rId2"/>
              <a:stretch>
                <a:fillRect/>
              </a:stretch>
            </p:blipFill>
            <p:spPr>
              <a:xfrm>
                <a:off x="7309338" y="2071075"/>
                <a:ext cx="4169174" cy="3040311"/>
              </a:xfrm>
              <a:prstGeom prst="rect">
                <a:avLst/>
              </a:prstGeom>
            </p:spPr>
          </p:pic>
          <p:cxnSp>
            <p:nvCxnSpPr>
              <p:cNvPr id="7" name="Straight Arrow Connector 6">
                <a:extLst>
                  <a:ext uri="{FF2B5EF4-FFF2-40B4-BE49-F238E27FC236}">
                    <a16:creationId xmlns:a16="http://schemas.microsoft.com/office/drawing/2014/main" id="{7D629A58-7F77-4856-97DC-D8BB67D52773}"/>
                  </a:ext>
                </a:extLst>
              </p:cNvPr>
              <p:cNvCxnSpPr>
                <a:cxnSpLocks/>
              </p:cNvCxnSpPr>
              <p:nvPr/>
            </p:nvCxnSpPr>
            <p:spPr>
              <a:xfrm>
                <a:off x="9282132" y="3302981"/>
                <a:ext cx="298413" cy="3563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2E418C5B-E54B-469D-8409-2CE703E34CD8}"/>
                </a:ext>
              </a:extLst>
            </p:cNvPr>
            <p:cNvSpPr/>
            <p:nvPr/>
          </p:nvSpPr>
          <p:spPr>
            <a:xfrm>
              <a:off x="9580545" y="3659367"/>
              <a:ext cx="1937378" cy="14577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631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2: Sierra/SM Input File</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49</a:t>
            </a:fld>
            <a:endParaRPr lang="en-US" dirty="0"/>
          </a:p>
        </p:txBody>
      </p:sp>
      <p:sp>
        <p:nvSpPr>
          <p:cNvPr id="6" name="Content Placeholder 5">
            <a:extLst>
              <a:ext uri="{FF2B5EF4-FFF2-40B4-BE49-F238E27FC236}">
                <a16:creationId xmlns:a16="http://schemas.microsoft.com/office/drawing/2014/main" id="{804F06B2-5FFB-46AF-9595-6589C2EDAE53}"/>
              </a:ext>
            </a:extLst>
          </p:cNvPr>
          <p:cNvSpPr>
            <a:spLocks noGrp="1"/>
          </p:cNvSpPr>
          <p:nvPr>
            <p:ph idx="10"/>
          </p:nvPr>
        </p:nvSpPr>
        <p:spPr>
          <a:xfrm>
            <a:off x="6781800" y="1409700"/>
            <a:ext cx="4914900" cy="4610101"/>
          </a:xfrm>
          <a:ln w="9525">
            <a:solidFill>
              <a:schemeClr val="tx1"/>
            </a:solidFill>
          </a:ln>
        </p:spPr>
        <p:txBody>
          <a:bodyPr>
            <a:normAutofit/>
          </a:bodyPr>
          <a:lstStyle/>
          <a:p>
            <a:r>
              <a:rPr lang="en-US" sz="1800" dirty="0">
                <a:latin typeface="Consolas" panose="020B0609020204030204" pitchFamily="49" charset="0"/>
              </a:rPr>
              <a:t> begin pressure</a:t>
            </a:r>
          </a:p>
          <a:p>
            <a:r>
              <a:rPr lang="en-US" sz="1800" dirty="0">
                <a:latin typeface="Consolas" panose="020B0609020204030204" pitchFamily="49" charset="0"/>
              </a:rPr>
              <a:t>   surface = surface_1002</a:t>
            </a:r>
          </a:p>
          <a:p>
            <a:r>
              <a:rPr lang="en-US" sz="1800" dirty="0">
                <a:latin typeface="Consolas" panose="020B0609020204030204" pitchFamily="49" charset="0"/>
              </a:rPr>
              <a:t>   function = </a:t>
            </a:r>
            <a:r>
              <a:rPr lang="en-US" sz="1800" dirty="0">
                <a:highlight>
                  <a:srgbClr val="FFFF00"/>
                </a:highlight>
                <a:latin typeface="Consolas" panose="020B0609020204030204" pitchFamily="49" charset="0"/>
              </a:rPr>
              <a:t>RAMP_LOAD</a:t>
            </a:r>
          </a:p>
          <a:p>
            <a:r>
              <a:rPr lang="en-US" sz="1800" dirty="0">
                <a:latin typeface="Consolas" panose="020B0609020204030204" pitchFamily="49" charset="0"/>
              </a:rPr>
              <a:t>   scale factor = </a:t>
            </a:r>
            <a:r>
              <a:rPr lang="en-US" sz="1800" dirty="0">
                <a:highlight>
                  <a:srgbClr val="FFFF00"/>
                </a:highlight>
                <a:latin typeface="Consolas" panose="020B0609020204030204" pitchFamily="49" charset="0"/>
              </a:rPr>
              <a:t>1.0</a:t>
            </a:r>
          </a:p>
          <a:p>
            <a:r>
              <a:rPr lang="en-US" sz="1800" dirty="0">
                <a:latin typeface="Consolas" panose="020B0609020204030204" pitchFamily="49" charset="0"/>
              </a:rPr>
              <a:t> end</a:t>
            </a:r>
          </a:p>
        </p:txBody>
      </p:sp>
      <p:sp>
        <p:nvSpPr>
          <p:cNvPr id="9" name="Content Placeholder 8">
            <a:extLst>
              <a:ext uri="{FF2B5EF4-FFF2-40B4-BE49-F238E27FC236}">
                <a16:creationId xmlns:a16="http://schemas.microsoft.com/office/drawing/2014/main" id="{09502DFA-FB2F-429F-BA94-87BE3A48FDA8}"/>
              </a:ext>
            </a:extLst>
          </p:cNvPr>
          <p:cNvSpPr>
            <a:spLocks noGrp="1"/>
          </p:cNvSpPr>
          <p:nvPr>
            <p:ph idx="1"/>
          </p:nvPr>
        </p:nvSpPr>
        <p:spPr>
          <a:xfrm>
            <a:off x="647699" y="1409701"/>
            <a:ext cx="5848103" cy="4610100"/>
          </a:xfrm>
          <a:ln w="9525">
            <a:solidFill>
              <a:schemeClr val="tx1"/>
            </a:solidFill>
          </a:ln>
        </p:spPr>
        <p:txBody>
          <a:bodyPr>
            <a:normAutofit/>
          </a:bodyPr>
          <a:lstStyle/>
          <a:p>
            <a:r>
              <a:rPr lang="en-US" sz="1800" dirty="0">
                <a:latin typeface="Consolas" panose="020B0609020204030204" pitchFamily="49" charset="0"/>
              </a:rPr>
              <a:t> begin time control</a:t>
            </a:r>
          </a:p>
          <a:p>
            <a:r>
              <a:rPr lang="en-US" sz="1800" dirty="0">
                <a:latin typeface="Consolas" panose="020B0609020204030204" pitchFamily="49" charset="0"/>
              </a:rPr>
              <a:t>   begin time stepping block period_1</a:t>
            </a:r>
          </a:p>
          <a:p>
            <a:r>
              <a:rPr lang="en-US" sz="1800" dirty="0">
                <a:latin typeface="Consolas" panose="020B0609020204030204" pitchFamily="49" charset="0"/>
              </a:rPr>
              <a:t>     start time = 0.0</a:t>
            </a:r>
          </a:p>
          <a:p>
            <a:r>
              <a:rPr lang="en-US" sz="1800" dirty="0">
                <a:latin typeface="Consolas" panose="020B0609020204030204" pitchFamily="49" charset="0"/>
              </a:rPr>
              <a:t>     begin parameters for presto region presto</a:t>
            </a:r>
          </a:p>
          <a:p>
            <a:r>
              <a:rPr lang="en-US" sz="1800" dirty="0">
                <a:latin typeface="Consolas" panose="020B0609020204030204" pitchFamily="49" charset="0"/>
              </a:rPr>
              <a:t>       step interval = 10</a:t>
            </a:r>
          </a:p>
          <a:p>
            <a:r>
              <a:rPr lang="en-US" sz="1800" dirty="0">
                <a:latin typeface="Consolas" panose="020B0609020204030204" pitchFamily="49" charset="0"/>
              </a:rPr>
              <a:t>     end</a:t>
            </a:r>
          </a:p>
          <a:p>
            <a:r>
              <a:rPr lang="en-US" sz="1800" dirty="0">
                <a:latin typeface="Consolas" panose="020B0609020204030204" pitchFamily="49" charset="0"/>
              </a:rPr>
              <a:t>   end time stepping block period_1</a:t>
            </a:r>
          </a:p>
          <a:p>
            <a:r>
              <a:rPr lang="en-US" sz="1800" dirty="0">
                <a:latin typeface="Consolas" panose="020B0609020204030204" pitchFamily="49" charset="0"/>
              </a:rPr>
              <a:t>   termination time = </a:t>
            </a:r>
            <a:r>
              <a:rPr lang="en-US" sz="1800" dirty="0">
                <a:highlight>
                  <a:srgbClr val="FFFF00"/>
                </a:highlight>
                <a:latin typeface="Consolas" panose="020B0609020204030204" pitchFamily="49" charset="0"/>
              </a:rPr>
              <a:t>5.0e-3</a:t>
            </a:r>
          </a:p>
          <a:p>
            <a:r>
              <a:rPr lang="en-US" sz="1800" dirty="0">
                <a:latin typeface="Consolas" panose="020B0609020204030204" pitchFamily="49" charset="0"/>
              </a:rPr>
              <a:t> end time control</a:t>
            </a:r>
          </a:p>
        </p:txBody>
      </p:sp>
    </p:spTree>
    <p:extLst>
      <p:ext uri="{BB962C8B-B14F-4D97-AF65-F5344CB8AC3E}">
        <p14:creationId xmlns:p14="http://schemas.microsoft.com/office/powerpoint/2010/main" val="7080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D8A6D1-AF25-4102-AEF8-59EBE396A90E}"/>
              </a:ext>
            </a:extLst>
          </p:cNvPr>
          <p:cNvSpPr/>
          <p:nvPr/>
        </p:nvSpPr>
        <p:spPr>
          <a:xfrm>
            <a:off x="898014" y="3839823"/>
            <a:ext cx="9114666" cy="335937"/>
          </a:xfrm>
          <a:prstGeom prst="rect">
            <a:avLst/>
          </a:prstGeom>
          <a:solidFill>
            <a:srgbClr val="E2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A94CD5-2FC7-4D8D-9672-7D5F77455FE3}"/>
              </a:ext>
            </a:extLst>
          </p:cNvPr>
          <p:cNvSpPr/>
          <p:nvPr/>
        </p:nvSpPr>
        <p:spPr>
          <a:xfrm>
            <a:off x="906895" y="1415675"/>
            <a:ext cx="9075305" cy="1495967"/>
          </a:xfrm>
          <a:prstGeom prst="rect">
            <a:avLst/>
          </a:prstGeom>
          <a:solidFill>
            <a:srgbClr val="E2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4FA7F-CBA2-3543-B7E7-6AFBEE77EC25}"/>
              </a:ext>
            </a:extLst>
          </p:cNvPr>
          <p:cNvSpPr>
            <a:spLocks noGrp="1"/>
          </p:cNvSpPr>
          <p:nvPr>
            <p:ph type="title"/>
          </p:nvPr>
        </p:nvSpPr>
        <p:spPr/>
        <p:txBody>
          <a:bodyPr/>
          <a:lstStyle/>
          <a:p>
            <a:r>
              <a:rPr lang="en-US" dirty="0"/>
              <a:t>Files for the example problems</a:t>
            </a:r>
          </a:p>
        </p:txBody>
      </p:sp>
      <p:sp>
        <p:nvSpPr>
          <p:cNvPr id="3" name="Slide Number Placeholder 2">
            <a:extLst>
              <a:ext uri="{FF2B5EF4-FFF2-40B4-BE49-F238E27FC236}">
                <a16:creationId xmlns:a16="http://schemas.microsoft.com/office/drawing/2014/main" id="{A1A8971A-1607-7D4B-B727-F80D5996756C}"/>
              </a:ext>
            </a:extLst>
          </p:cNvPr>
          <p:cNvSpPr>
            <a:spLocks noGrp="1"/>
          </p:cNvSpPr>
          <p:nvPr>
            <p:ph type="sldNum" sz="quarter" idx="10"/>
          </p:nvPr>
        </p:nvSpPr>
        <p:spPr/>
        <p:txBody>
          <a:bodyPr/>
          <a:lstStyle/>
          <a:p>
            <a:fld id="{4FAB73BC-B049-4115-A692-8D63A059BFB8}" type="slidenum">
              <a:rPr lang="en-US" smtClean="0"/>
              <a:pPr/>
              <a:t>5</a:t>
            </a:fld>
            <a:endParaRPr lang="en-US" dirty="0"/>
          </a:p>
        </p:txBody>
      </p:sp>
      <p:sp>
        <p:nvSpPr>
          <p:cNvPr id="6" name="Content Placeholder 5">
            <a:extLst>
              <a:ext uri="{FF2B5EF4-FFF2-40B4-BE49-F238E27FC236}">
                <a16:creationId xmlns:a16="http://schemas.microsoft.com/office/drawing/2014/main" id="{96F16188-1055-5D48-9D00-E972AD606C5B}"/>
              </a:ext>
            </a:extLst>
          </p:cNvPr>
          <p:cNvSpPr>
            <a:spLocks noGrp="1"/>
          </p:cNvSpPr>
          <p:nvPr>
            <p:ph sz="quarter" idx="11"/>
          </p:nvPr>
        </p:nvSpPr>
        <p:spPr>
          <a:xfrm>
            <a:off x="791486" y="1123949"/>
            <a:ext cx="9268714" cy="4899861"/>
          </a:xfrm>
        </p:spPr>
        <p:txBody>
          <a:bodyPr>
            <a:normAutofit fontScale="85000" lnSpcReduction="20000"/>
          </a:bodyPr>
          <a:lstStyle/>
          <a:p>
            <a:r>
              <a:rPr lang="en-US" dirty="0">
                <a:latin typeface="Consolas" panose="020B0609020204030204" pitchFamily="49" charset="0"/>
              </a:rPr>
              <a:t>/projects/sierra100/</a:t>
            </a:r>
            <a:r>
              <a:rPr lang="en-US" dirty="0" err="1">
                <a:latin typeface="Consolas" panose="020B0609020204030204" pitchFamily="49" charset="0"/>
              </a:rPr>
              <a:t>Solid_Mechanics</a:t>
            </a:r>
            <a:r>
              <a:rPr lang="en-US" dirty="0">
                <a:latin typeface="Consolas" panose="020B0609020204030204" pitchFamily="49" charset="0"/>
              </a:rPr>
              <a:t>/</a:t>
            </a:r>
            <a:r>
              <a:rPr lang="en-US" dirty="0" err="1">
                <a:latin typeface="Consolas" panose="020B0609020204030204" pitchFamily="49" charset="0"/>
              </a:rPr>
              <a:t>training_plate_blast</a:t>
            </a:r>
            <a:r>
              <a:rPr lang="en-US" dirty="0">
                <a:latin typeface="Consolas" panose="020B0609020204030204" pitchFamily="49" charset="0"/>
              </a:rPr>
              <a:t>/problems/</a:t>
            </a:r>
          </a:p>
          <a:p>
            <a:pPr marL="342900" indent="-342900">
              <a:buClr>
                <a:schemeClr val="bg1"/>
              </a:buClr>
              <a:buFont typeface="Arial" panose="020B0604020202020204" pitchFamily="34" charset="0"/>
              <a:buChar char="•"/>
            </a:pPr>
            <a:r>
              <a:rPr lang="en-US" b="1" dirty="0">
                <a:latin typeface="Consolas" panose="020B0609020204030204" pitchFamily="49" charset="0"/>
              </a:rPr>
              <a:t>case00_hello_beam</a:t>
            </a:r>
            <a:r>
              <a:rPr lang="en-US" b="1" dirty="0"/>
              <a:t>			Cantilever beam; input deck tour</a:t>
            </a:r>
          </a:p>
          <a:p>
            <a:pPr marL="342900" indent="-342900">
              <a:buClr>
                <a:schemeClr val="bg1"/>
              </a:buClr>
              <a:buFont typeface="Arial" panose="020B0604020202020204" pitchFamily="34" charset="0"/>
              <a:buChar char="•"/>
            </a:pPr>
            <a:r>
              <a:rPr lang="en-US" b="1" dirty="0">
                <a:latin typeface="Consolas" panose="020B0609020204030204" pitchFamily="49" charset="0"/>
              </a:rPr>
              <a:t>case01_plate_basic</a:t>
            </a:r>
            <a:r>
              <a:rPr lang="en-US" b="1" dirty="0"/>
              <a:t>			Plate mesh w/ quad4 shell elements</a:t>
            </a:r>
          </a:p>
          <a:p>
            <a:pPr marL="342900" indent="-342900">
              <a:buClr>
                <a:schemeClr val="bg1"/>
              </a:buClr>
              <a:buFont typeface="Arial" panose="020B0604020202020204" pitchFamily="34" charset="0"/>
              <a:buChar char="•"/>
            </a:pPr>
            <a:r>
              <a:rPr lang="en-US" b="1" dirty="0">
                <a:latin typeface="Consolas" panose="020B0609020204030204" pitchFamily="49" charset="0"/>
              </a:rPr>
              <a:t>case02_plate_function</a:t>
            </a:r>
            <a:r>
              <a:rPr lang="en-US" b="1" dirty="0"/>
              <a:t>		Time-varying pressure load</a:t>
            </a:r>
          </a:p>
          <a:p>
            <a:pPr marL="342900" indent="-342900">
              <a:buClr>
                <a:schemeClr val="bg1"/>
              </a:buClr>
              <a:buFont typeface="Arial" panose="020B0604020202020204" pitchFamily="34" charset="0"/>
              <a:buChar char="•"/>
            </a:pPr>
            <a:r>
              <a:rPr lang="en-US" b="1" dirty="0">
                <a:latin typeface="Consolas" panose="020B0609020204030204" pitchFamily="49" charset="0"/>
              </a:rPr>
              <a:t>case04_plate_elastic_plastic</a:t>
            </a:r>
            <a:r>
              <a:rPr lang="en-US" b="1" dirty="0"/>
              <a:t>	Elastic plastic material model</a:t>
            </a:r>
          </a:p>
          <a:p>
            <a:pPr marL="342900" indent="-342900">
              <a:buClr>
                <a:schemeClr val="bg1"/>
              </a:buClr>
              <a:buFont typeface="Arial" panose="020B0604020202020204" pitchFamily="34" charset="0"/>
              <a:buChar char="•"/>
            </a:pPr>
            <a:r>
              <a:rPr lang="en-US" b="1" dirty="0">
                <a:latin typeface="Consolas" panose="020B0609020204030204" pitchFamily="49" charset="0"/>
              </a:rPr>
              <a:t>case05_plate_material_library</a:t>
            </a:r>
            <a:r>
              <a:rPr lang="en-US" b="1" dirty="0"/>
              <a:t>	Parameters from material library</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case06_plate_beams</a:t>
            </a:r>
            <a:r>
              <a:rPr lang="en-US" dirty="0">
                <a:solidFill>
                  <a:schemeClr val="bg2">
                    <a:lumMod val="50000"/>
                  </a:schemeClr>
                </a:solidFill>
              </a:rPr>
              <a:t>			Plate mesh with shell and beam elements</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case07_plate_bcs</a:t>
            </a:r>
            <a:r>
              <a:rPr lang="en-US" dirty="0">
                <a:solidFill>
                  <a:schemeClr val="bg2">
                    <a:lumMod val="50000"/>
                  </a:schemeClr>
                </a:solidFill>
              </a:rPr>
              <a:t>			Modify BCs, define and use gravity load</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case08_plate_output</a:t>
            </a:r>
            <a:r>
              <a:rPr lang="en-US" dirty="0">
                <a:solidFill>
                  <a:schemeClr val="bg2">
                    <a:lumMod val="50000"/>
                  </a:schemeClr>
                </a:solidFill>
              </a:rPr>
              <a:t>			Request additional results and history output</a:t>
            </a:r>
          </a:p>
          <a:p>
            <a:pPr marL="342900" indent="-342900">
              <a:buClr>
                <a:schemeClr val="bg1"/>
              </a:buClr>
              <a:buFont typeface="Arial" panose="020B0604020202020204" pitchFamily="34" charset="0"/>
              <a:buChar char="•"/>
            </a:pPr>
            <a:r>
              <a:rPr lang="en-US" b="1" dirty="0">
                <a:latin typeface="Consolas" panose="020B0609020204030204" pitchFamily="49" charset="0"/>
              </a:rPr>
              <a:t>case09_plate_contact</a:t>
            </a:r>
            <a:r>
              <a:rPr lang="en-US" b="1" dirty="0"/>
              <a:t>			Contact with side a / side b</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case10_plate_general_contact</a:t>
            </a:r>
            <a:r>
              <a:rPr lang="en-US" dirty="0">
                <a:solidFill>
                  <a:schemeClr val="bg2">
                    <a:lumMod val="50000"/>
                  </a:schemeClr>
                </a:solidFill>
              </a:rPr>
              <a:t>	General contact</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case11_plate_failure_death</a:t>
            </a:r>
            <a:r>
              <a:rPr lang="en-US" dirty="0">
                <a:solidFill>
                  <a:schemeClr val="bg2">
                    <a:lumMod val="50000"/>
                  </a:schemeClr>
                </a:solidFill>
              </a:rPr>
              <a:t>		Failure modeling with element death</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case12_plate_failure_disconnect</a:t>
            </a:r>
            <a:r>
              <a:rPr lang="en-US" dirty="0">
                <a:solidFill>
                  <a:schemeClr val="bg2">
                    <a:lumMod val="50000"/>
                  </a:schemeClr>
                </a:solidFill>
              </a:rPr>
              <a:t>	Failure modeling with element disconnection</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case13_plate_failure_particle</a:t>
            </a:r>
            <a:r>
              <a:rPr lang="en-US" dirty="0">
                <a:solidFill>
                  <a:schemeClr val="bg2">
                    <a:lumMod val="50000"/>
                  </a:schemeClr>
                </a:solidFill>
              </a:rPr>
              <a:t>	Failure modeling with conversion to particles</a:t>
            </a:r>
          </a:p>
          <a:p>
            <a:pPr marL="342900" indent="-342900">
              <a:buClr>
                <a:schemeClr val="bg1"/>
              </a:buClr>
              <a:buFont typeface="Arial" panose="020B0604020202020204" pitchFamily="34" charset="0"/>
              <a:buChar char="•"/>
            </a:pPr>
            <a:r>
              <a:rPr lang="en-US" dirty="0">
                <a:solidFill>
                  <a:schemeClr val="bg2">
                    <a:lumMod val="50000"/>
                  </a:schemeClr>
                </a:solidFill>
                <a:latin typeface="Consolas" panose="020B0609020204030204" pitchFamily="49" charset="0"/>
              </a:rPr>
              <a:t>case15_plate_xfem</a:t>
            </a:r>
            <a:r>
              <a:rPr lang="en-US" dirty="0">
                <a:solidFill>
                  <a:schemeClr val="bg2">
                    <a:lumMod val="50000"/>
                  </a:schemeClr>
                </a:solidFill>
              </a:rPr>
              <a:t>			Failure modeling with XFEM</a:t>
            </a:r>
          </a:p>
        </p:txBody>
      </p:sp>
      <p:sp>
        <p:nvSpPr>
          <p:cNvPr id="5" name="Right Brace 4">
            <a:extLst>
              <a:ext uri="{FF2B5EF4-FFF2-40B4-BE49-F238E27FC236}">
                <a16:creationId xmlns:a16="http://schemas.microsoft.com/office/drawing/2014/main" id="{1240A2A2-6F3E-4A0E-B46D-A19390C504AD}"/>
              </a:ext>
            </a:extLst>
          </p:cNvPr>
          <p:cNvSpPr/>
          <p:nvPr/>
        </p:nvSpPr>
        <p:spPr>
          <a:xfrm>
            <a:off x="9997440" y="1386840"/>
            <a:ext cx="304800" cy="1539240"/>
          </a:xfrm>
          <a:prstGeom prst="rightBrace">
            <a:avLst/>
          </a:prstGeom>
          <a:ln>
            <a:solidFill>
              <a:srgbClr val="1C2F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25E998A2-3B76-F10A-2708-B9A0C138CC17}"/>
              </a:ext>
            </a:extLst>
          </p:cNvPr>
          <p:cNvSpPr/>
          <p:nvPr/>
        </p:nvSpPr>
        <p:spPr>
          <a:xfrm>
            <a:off x="10027920" y="3794760"/>
            <a:ext cx="335280" cy="441960"/>
          </a:xfrm>
          <a:prstGeom prst="rightBrace">
            <a:avLst/>
          </a:prstGeom>
          <a:ln>
            <a:solidFill>
              <a:srgbClr val="1C2F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4D6B0A0-A43E-9C2D-7096-F4D5623B7F0D}"/>
              </a:ext>
            </a:extLst>
          </p:cNvPr>
          <p:cNvCxnSpPr/>
          <p:nvPr/>
        </p:nvCxnSpPr>
        <p:spPr>
          <a:xfrm flipH="1" flipV="1">
            <a:off x="10317480" y="2225040"/>
            <a:ext cx="472440" cy="670560"/>
          </a:xfrm>
          <a:prstGeom prst="straightConnector1">
            <a:avLst/>
          </a:prstGeom>
          <a:ln>
            <a:solidFill>
              <a:srgbClr val="1C2FFF"/>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3ACDEF5-37AC-DC94-F494-8D74E438862D}"/>
              </a:ext>
            </a:extLst>
          </p:cNvPr>
          <p:cNvCxnSpPr>
            <a:cxnSpLocks/>
          </p:cNvCxnSpPr>
          <p:nvPr/>
        </p:nvCxnSpPr>
        <p:spPr>
          <a:xfrm flipH="1">
            <a:off x="10408920" y="3429000"/>
            <a:ext cx="350520" cy="502920"/>
          </a:xfrm>
          <a:prstGeom prst="straightConnector1">
            <a:avLst/>
          </a:prstGeom>
          <a:ln>
            <a:solidFill>
              <a:srgbClr val="1C2FFF"/>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69655B05-9C8C-3D04-BC13-787D649C12E3}"/>
              </a:ext>
            </a:extLst>
          </p:cNvPr>
          <p:cNvSpPr txBox="1"/>
          <p:nvPr/>
        </p:nvSpPr>
        <p:spPr>
          <a:xfrm>
            <a:off x="10500360" y="2834640"/>
            <a:ext cx="1645920" cy="960120"/>
          </a:xfrm>
          <a:prstGeom prst="rect">
            <a:avLst/>
          </a:prstGeom>
        </p:spPr>
        <p:txBody>
          <a:bodyPr vert="horz" wrap="square" lIns="91440" tIns="45720" rIns="91440" bIns="45720" rtlCol="0">
            <a:noAutofit/>
          </a:bodyPr>
          <a:lstStyle/>
          <a:p>
            <a:pPr algn="l"/>
            <a:r>
              <a:rPr lang="en-US" dirty="0">
                <a:solidFill>
                  <a:srgbClr val="1C2FFF"/>
                </a:solidFill>
              </a:rPr>
              <a:t>covered in this training</a:t>
            </a:r>
          </a:p>
        </p:txBody>
      </p:sp>
    </p:spTree>
    <p:extLst>
      <p:ext uri="{BB962C8B-B14F-4D97-AF65-F5344CB8AC3E}">
        <p14:creationId xmlns:p14="http://schemas.microsoft.com/office/powerpoint/2010/main" val="284835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2: Change the loading function</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50</a:t>
            </a:fld>
            <a:endParaRPr lang="en-US" dirty="0"/>
          </a:p>
        </p:txBody>
      </p:sp>
      <p:sp>
        <p:nvSpPr>
          <p:cNvPr id="10" name="Content Placeholder 4">
            <a:extLst>
              <a:ext uri="{FF2B5EF4-FFF2-40B4-BE49-F238E27FC236}">
                <a16:creationId xmlns:a16="http://schemas.microsoft.com/office/drawing/2014/main" id="{EBAFAB94-8F96-67F1-2D72-60805F95C60B}"/>
              </a:ext>
            </a:extLst>
          </p:cNvPr>
          <p:cNvSpPr txBox="1">
            <a:spLocks/>
          </p:cNvSpPr>
          <p:nvPr/>
        </p:nvSpPr>
        <p:spPr>
          <a:xfrm>
            <a:off x="647700" y="1409700"/>
            <a:ext cx="11049000" cy="4610100"/>
          </a:xfrm>
          <a:prstGeom prst="rect">
            <a:avLst/>
          </a:prstGeom>
        </p:spPr>
        <p:txBody>
          <a:bodyP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Try to change the ramp loading function to this: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Re-run the analysis and visualize this new solution</a:t>
            </a:r>
          </a:p>
        </p:txBody>
      </p:sp>
      <p:pic>
        <p:nvPicPr>
          <p:cNvPr id="12" name="Picture 11">
            <a:extLst>
              <a:ext uri="{FF2B5EF4-FFF2-40B4-BE49-F238E27FC236}">
                <a16:creationId xmlns:a16="http://schemas.microsoft.com/office/drawing/2014/main" id="{C0095F16-56E6-B70D-E66C-F4E91AADF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902" y="1880033"/>
            <a:ext cx="6069497" cy="2782149"/>
          </a:xfrm>
          <a:prstGeom prst="rect">
            <a:avLst/>
          </a:prstGeom>
        </p:spPr>
      </p:pic>
    </p:spTree>
    <p:extLst>
      <p:ext uri="{BB962C8B-B14F-4D97-AF65-F5344CB8AC3E}">
        <p14:creationId xmlns:p14="http://schemas.microsoft.com/office/powerpoint/2010/main" val="85134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2: SAW – Sierra/SM Log File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Autofit/>
          </a:bodyPr>
          <a:lstStyle/>
          <a:p>
            <a:r>
              <a:rPr lang="en-US" dirty="0"/>
              <a:t>In </a:t>
            </a:r>
            <a:r>
              <a:rPr lang="en-US" b="1" dirty="0"/>
              <a:t>Project Explorer, </a:t>
            </a:r>
            <a:r>
              <a:rPr lang="en-US" dirty="0"/>
              <a:t>locate and double-click </a:t>
            </a:r>
            <a:r>
              <a:rPr lang="en-US" b="1" dirty="0"/>
              <a:t>plate_function.log</a:t>
            </a:r>
          </a:p>
          <a:p>
            <a:r>
              <a:rPr lang="en-US" dirty="0"/>
              <a:t>Inspect the section after “Executing procedure”. This shows timestep, energies, CPU, time, etc.:</a:t>
            </a:r>
          </a:p>
          <a:p>
            <a:pPr marL="342900" indent="-342900">
              <a:buFont typeface="Arial" panose="020B0604020202020204" pitchFamily="34" charset="0"/>
              <a:buChar char="•"/>
            </a:pPr>
            <a:r>
              <a:rPr lang="en-US" i="1" dirty="0"/>
              <a:t>time</a:t>
            </a:r>
            <a:r>
              <a:rPr lang="en-US" dirty="0"/>
              <a:t> – current simulation time</a:t>
            </a:r>
          </a:p>
          <a:p>
            <a:pPr marL="342900" indent="-342900">
              <a:buFont typeface="Arial" panose="020B0604020202020204" pitchFamily="34" charset="0"/>
              <a:buChar char="•"/>
            </a:pPr>
            <a:r>
              <a:rPr lang="en-US" i="1" dirty="0"/>
              <a:t>time step</a:t>
            </a:r>
            <a:r>
              <a:rPr lang="en-US" dirty="0"/>
              <a:t> – current stable explicit time step</a:t>
            </a:r>
          </a:p>
          <a:p>
            <a:pPr marL="342900" indent="-342900">
              <a:buFont typeface="Arial" panose="020B0604020202020204" pitchFamily="34" charset="0"/>
              <a:buChar char="•"/>
            </a:pPr>
            <a:r>
              <a:rPr lang="en-US" i="1" dirty="0"/>
              <a:t>KE</a:t>
            </a:r>
            <a:r>
              <a:rPr lang="en-US" dirty="0"/>
              <a:t> – current global value of kinetic energy</a:t>
            </a:r>
          </a:p>
          <a:p>
            <a:pPr marL="342900" indent="-342900">
              <a:buFont typeface="Arial" panose="020B0604020202020204" pitchFamily="34" charset="0"/>
              <a:buChar char="•"/>
            </a:pPr>
            <a:r>
              <a:rPr lang="en-US" i="1" dirty="0"/>
              <a:t>IE </a:t>
            </a:r>
            <a:r>
              <a:rPr lang="en-US" dirty="0"/>
              <a:t>– current value of internal energy</a:t>
            </a:r>
          </a:p>
          <a:p>
            <a:pPr marL="342900" indent="-342900">
              <a:buFont typeface="Arial" panose="020B0604020202020204" pitchFamily="34" charset="0"/>
              <a:buChar char="•"/>
            </a:pPr>
            <a:r>
              <a:rPr lang="en-US" i="1" dirty="0"/>
              <a:t>EE</a:t>
            </a:r>
            <a:r>
              <a:rPr lang="en-US" dirty="0"/>
              <a:t> – current value of external energy</a:t>
            </a:r>
          </a:p>
          <a:p>
            <a:pPr marL="342900" indent="-342900">
              <a:buFont typeface="Arial" panose="020B0604020202020204" pitchFamily="34" charset="0"/>
              <a:buChar char="•"/>
            </a:pPr>
            <a:r>
              <a:rPr lang="en-US" i="1" dirty="0"/>
              <a:t>ERROR %</a:t>
            </a:r>
            <a:r>
              <a:rPr lang="en-US" dirty="0"/>
              <a:t> – shows current percentage of energy imbalance</a:t>
            </a:r>
          </a:p>
          <a:p>
            <a:endParaRPr lang="en-US" dirty="0"/>
          </a:p>
          <a:p>
            <a:r>
              <a:rPr lang="en-US" dirty="0"/>
              <a:t>Inspect the resource summary at end of log file: </a:t>
            </a:r>
          </a:p>
          <a:p>
            <a:pPr marL="342900" indent="-342900">
              <a:buFont typeface="Arial" panose="020B0604020202020204" pitchFamily="34" charset="0"/>
              <a:buChar char="•"/>
            </a:pPr>
            <a:r>
              <a:rPr lang="en-US" i="1" dirty="0"/>
              <a:t>Timing summary</a:t>
            </a:r>
            <a:r>
              <a:rPr lang="en-US" dirty="0"/>
              <a:t> – where CPU time was spent</a:t>
            </a:r>
          </a:p>
          <a:p>
            <a:pPr marL="342900" indent="-342900">
              <a:buFont typeface="Arial" panose="020B0604020202020204" pitchFamily="34" charset="0"/>
              <a:buChar char="•"/>
            </a:pPr>
            <a:r>
              <a:rPr lang="en-US" i="1" dirty="0"/>
              <a:t>Memory summary</a:t>
            </a:r>
            <a:r>
              <a:rPr lang="en-US" dirty="0"/>
              <a:t> – memory usage of analysis</a:t>
            </a:r>
            <a:endParaRPr lang="en-US" i="1" dirty="0"/>
          </a:p>
        </p:txBody>
      </p:sp>
    </p:spTree>
    <p:extLst>
      <p:ext uri="{BB962C8B-B14F-4D97-AF65-F5344CB8AC3E}">
        <p14:creationId xmlns:p14="http://schemas.microsoft.com/office/powerpoint/2010/main" val="407277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4: Nonlinear</a:t>
            </a:r>
            <a:br>
              <a:rPr lang="en-US" dirty="0"/>
            </a:br>
            <a:r>
              <a:rPr lang="en-US" dirty="0"/>
              <a:t>Materials</a:t>
            </a:r>
          </a:p>
        </p:txBody>
      </p:sp>
    </p:spTree>
    <p:extLst>
      <p:ext uri="{BB962C8B-B14F-4D97-AF65-F5344CB8AC3E}">
        <p14:creationId xmlns:p14="http://schemas.microsoft.com/office/powerpoint/2010/main" val="395153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pPr>
              <a:tabLst>
                <a:tab pos="449263" algn="l"/>
              </a:tabLst>
            </a:pPr>
            <a:r>
              <a:rPr lang="en-US" dirty="0"/>
              <a:t>Session 4: Pressure-Loaded Plate</a:t>
            </a:r>
            <a:br>
              <a:rPr lang="en-US" dirty="0"/>
            </a:br>
            <a:r>
              <a:rPr lang="en-US" dirty="0"/>
              <a:t>	</a:t>
            </a:r>
            <a:r>
              <a:rPr lang="en-US" i="1" dirty="0"/>
              <a:t>Nonlinear Materials</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input file</a:t>
            </a:r>
          </a:p>
          <a:p>
            <a:pPr>
              <a:buFont typeface="Wingdings" pitchFamily="2" charset="2"/>
              <a:buChar char="ü"/>
            </a:pPr>
            <a:r>
              <a:rPr lang="en-US" b="1" dirty="0"/>
              <a:t>Run</a:t>
            </a:r>
            <a:r>
              <a:rPr lang="en-US" dirty="0"/>
              <a:t> analysis</a:t>
            </a:r>
          </a:p>
          <a:p>
            <a:pPr>
              <a:buFont typeface="Wingdings" pitchFamily="2" charset="2"/>
              <a:buChar char="ü"/>
            </a:pPr>
            <a:r>
              <a:rPr lang="en-US" b="1" dirty="0"/>
              <a:t>Compare </a:t>
            </a:r>
            <a:r>
              <a:rPr lang="en-US" dirty="0"/>
              <a:t>input files</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8426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Overview</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r>
              <a:rPr lang="en-US" dirty="0"/>
              <a:t>Purpose: Demonstrate nonlinear material response</a:t>
            </a:r>
          </a:p>
          <a:p>
            <a:pPr marL="342900" indent="-342900">
              <a:buFont typeface="Arial" panose="020B0604020202020204" pitchFamily="34" charset="0"/>
              <a:buChar char="•"/>
            </a:pPr>
            <a:r>
              <a:rPr lang="en-US" dirty="0"/>
              <a:t>Define and use an elastic-plastic material model</a:t>
            </a:r>
          </a:p>
          <a:p>
            <a:pPr marL="342900" indent="-342900">
              <a:buFont typeface="Arial" panose="020B0604020202020204" pitchFamily="34" charset="0"/>
              <a:buChar char="•"/>
            </a:pPr>
            <a:r>
              <a:rPr lang="en-US" dirty="0"/>
              <a:t>Demonstrate SAW capability</a:t>
            </a:r>
          </a:p>
          <a:p>
            <a:pPr marL="726948" lvl="1" indent="-342900">
              <a:buFont typeface="Arial" panose="020B0604020202020204" pitchFamily="34" charset="0"/>
              <a:buChar char="•"/>
            </a:pPr>
            <a:r>
              <a:rPr lang="en-US" dirty="0"/>
              <a:t>Select and insert a command block and options</a:t>
            </a:r>
          </a:p>
          <a:p>
            <a:pPr marL="726948" lvl="1" indent="-342900">
              <a:buFont typeface="Arial" panose="020B0604020202020204" pitchFamily="34" charset="0"/>
              <a:buChar char="•"/>
            </a:pPr>
            <a:r>
              <a:rPr lang="en-US" dirty="0"/>
              <a:t>Compare two input files using SAW (to highlight differences)</a:t>
            </a:r>
          </a:p>
        </p:txBody>
      </p:sp>
    </p:spTree>
    <p:extLst>
      <p:ext uri="{BB962C8B-B14F-4D97-AF65-F5344CB8AC3E}">
        <p14:creationId xmlns:p14="http://schemas.microsoft.com/office/powerpoint/2010/main" val="39307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42AF475-39EC-5040-9A38-1C7750CD3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8657" y="2353313"/>
            <a:ext cx="3742969" cy="2549991"/>
          </a:xfrm>
          <a:prstGeom prst="rect">
            <a:avLst/>
          </a:prstGeom>
        </p:spPr>
      </p:pic>
      <p:pic>
        <p:nvPicPr>
          <p:cNvPr id="27" name="Picture 26">
            <a:extLst>
              <a:ext uri="{FF2B5EF4-FFF2-40B4-BE49-F238E27FC236}">
                <a16:creationId xmlns:a16="http://schemas.microsoft.com/office/drawing/2014/main" id="{DC26F1FA-446F-E04D-9BE2-A7625E3B5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59" y="1056548"/>
            <a:ext cx="3024032" cy="5465400"/>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55</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3685761" cy="4315239"/>
          </a:xfrm>
        </p:spPr>
        <p:txBody>
          <a:bodyPr>
            <a:normAutofit/>
          </a:bodyPr>
          <a:lstStyle/>
          <a:p>
            <a:pPr marL="342900" indent="-342900">
              <a:buFont typeface="Arial" panose="020B0604020202020204" pitchFamily="34" charset="0"/>
              <a:buChar char="•"/>
            </a:pPr>
            <a:r>
              <a:rPr lang="en-US" dirty="0"/>
              <a:t>Creating a new SAW model from the Case 4 training example files</a:t>
            </a:r>
          </a:p>
          <a:p>
            <a:pPr marL="342900" indent="-342900">
              <a:buFont typeface="Arial" panose="020B0604020202020204" pitchFamily="34" charset="0"/>
              <a:buChar char="•"/>
            </a:pPr>
            <a:r>
              <a:rPr lang="en-US" dirty="0"/>
              <a:t>Create mesh from CUBIT journal file by </a:t>
            </a:r>
            <a:r>
              <a:rPr lang="en-US" i="1" dirty="0"/>
              <a:t>right-clicking</a:t>
            </a:r>
            <a:r>
              <a:rPr lang="en-US" dirty="0"/>
              <a:t> </a:t>
            </a:r>
            <a:r>
              <a:rPr lang="en-US" b="1" dirty="0" err="1"/>
              <a:t>plate_elastic_plastic.jou</a:t>
            </a:r>
            <a:r>
              <a:rPr lang="en-US" dirty="0"/>
              <a:t>, then clicking </a:t>
            </a:r>
            <a:r>
              <a:rPr lang="en-US" b="1" dirty="0"/>
              <a:t>Play Cubit Journal File</a:t>
            </a:r>
          </a:p>
          <a:p>
            <a:pPr marL="726948" lvl="1" indent="-342900">
              <a:buFont typeface="Arial" panose="020B0604020202020204" pitchFamily="34" charset="0"/>
              <a:buChar char="•"/>
            </a:pPr>
            <a:r>
              <a:rPr lang="en-US" dirty="0"/>
              <a:t>Confirm that the  mesh file </a:t>
            </a:r>
            <a:r>
              <a:rPr lang="en-US" b="1" dirty="0" err="1"/>
              <a:t>plate_elastic_plastic.g</a:t>
            </a:r>
            <a:r>
              <a:rPr lang="en-US" b="1" dirty="0"/>
              <a:t> </a:t>
            </a:r>
            <a:r>
              <a:rPr lang="en-US" dirty="0"/>
              <a:t>was generated</a:t>
            </a:r>
          </a:p>
        </p:txBody>
      </p:sp>
      <p:sp>
        <p:nvSpPr>
          <p:cNvPr id="11" name="Oval 10">
            <a:extLst>
              <a:ext uri="{FF2B5EF4-FFF2-40B4-BE49-F238E27FC236}">
                <a16:creationId xmlns:a16="http://schemas.microsoft.com/office/drawing/2014/main" id="{8B626B7A-C390-B742-8E3E-CA7CEB81CC37}"/>
              </a:ext>
            </a:extLst>
          </p:cNvPr>
          <p:cNvSpPr/>
          <p:nvPr/>
        </p:nvSpPr>
        <p:spPr>
          <a:xfrm>
            <a:off x="5765057" y="6079983"/>
            <a:ext cx="1656161" cy="29431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5E6F7B76-F837-764F-9A46-E25BC8CB93CB}"/>
              </a:ext>
            </a:extLst>
          </p:cNvPr>
          <p:cNvSpPr/>
          <p:nvPr/>
        </p:nvSpPr>
        <p:spPr>
          <a:xfrm>
            <a:off x="8799153" y="2947898"/>
            <a:ext cx="2650725" cy="37839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534CE15E-1ADA-5202-0E16-6DD845AA5CF5}"/>
              </a:ext>
            </a:extLst>
          </p:cNvPr>
          <p:cNvCxnSpPr>
            <a:cxnSpLocks/>
          </p:cNvCxnSpPr>
          <p:nvPr/>
        </p:nvCxnSpPr>
        <p:spPr>
          <a:xfrm flipV="1">
            <a:off x="6747443" y="3723861"/>
            <a:ext cx="1959235" cy="23392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0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1D0B9-7669-704E-9F26-6044BB40D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512" y="432077"/>
            <a:ext cx="4462178" cy="4335224"/>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56</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51075" y="1214815"/>
            <a:ext cx="5951422" cy="5256572"/>
          </a:xfrm>
        </p:spPr>
        <p:txBody>
          <a:bodyPr>
            <a:normAutofit/>
          </a:bodyPr>
          <a:lstStyle/>
          <a:p>
            <a:pPr marL="342900" indent="-342900">
              <a:buFont typeface="Arial" panose="020B0604020202020204" pitchFamily="34" charset="0"/>
              <a:buChar char="•"/>
            </a:pPr>
            <a:r>
              <a:rPr lang="en-US" dirty="0"/>
              <a:t>In Project Explorer node: left-click</a:t>
            </a:r>
            <a:r>
              <a:rPr lang="en-US" b="1" dirty="0"/>
              <a:t> </a:t>
            </a:r>
            <a:r>
              <a:rPr lang="en-US" dirty="0"/>
              <a:t>(expand) </a:t>
            </a:r>
            <a:r>
              <a:rPr lang="en-US" b="1" dirty="0" err="1"/>
              <a:t>plate_elastic_plastic.i</a:t>
            </a:r>
            <a:r>
              <a:rPr lang="en-US" b="1" dirty="0"/>
              <a:t> </a:t>
            </a:r>
            <a:r>
              <a:rPr lang="en-US" dirty="0"/>
              <a:t>&gt; </a:t>
            </a:r>
            <a:r>
              <a:rPr lang="en-US" b="1" dirty="0"/>
              <a:t>Materials </a:t>
            </a:r>
            <a:r>
              <a:rPr lang="en-US" dirty="0"/>
              <a:t>&gt; </a:t>
            </a:r>
            <a:r>
              <a:rPr lang="en-US" b="1" dirty="0"/>
              <a:t>material_100</a:t>
            </a:r>
            <a:r>
              <a:rPr lang="en-US" dirty="0"/>
              <a:t>.</a:t>
            </a:r>
          </a:p>
          <a:p>
            <a:pPr marL="342900" indent="-342900">
              <a:buFont typeface="Arial" panose="020B0604020202020204" pitchFamily="34" charset="0"/>
              <a:buChar char="•"/>
            </a:pPr>
            <a:r>
              <a:rPr lang="en-US" i="1" dirty="0"/>
              <a:t>Right-click</a:t>
            </a:r>
            <a:r>
              <a:rPr lang="en-US" dirty="0"/>
              <a:t> </a:t>
            </a:r>
            <a:r>
              <a:rPr lang="en-US" b="1" dirty="0"/>
              <a:t>material_100 </a:t>
            </a:r>
            <a:r>
              <a:rPr lang="en-US" dirty="0"/>
              <a:t>and select </a:t>
            </a:r>
            <a:r>
              <a:rPr lang="en-US" b="1" dirty="0"/>
              <a:t>Add </a:t>
            </a:r>
            <a:r>
              <a:rPr lang="en-US" dirty="0"/>
              <a:t>&gt;</a:t>
            </a:r>
            <a:r>
              <a:rPr lang="en-US" b="1" dirty="0"/>
              <a:t> parameters for model elastic-plastic</a:t>
            </a:r>
            <a:r>
              <a:rPr lang="en-US" dirty="0"/>
              <a:t>.  Select </a:t>
            </a:r>
            <a:r>
              <a:rPr lang="en-US" b="1" dirty="0" err="1"/>
              <a:t>elastic_plastic</a:t>
            </a:r>
            <a:r>
              <a:rPr lang="en-US" dirty="0"/>
              <a:t> inside </a:t>
            </a:r>
            <a:r>
              <a:rPr lang="en-US" b="1" dirty="0"/>
              <a:t>material_100</a:t>
            </a:r>
            <a:r>
              <a:rPr lang="en-US" dirty="0"/>
              <a:t>.</a:t>
            </a:r>
          </a:p>
          <a:p>
            <a:pPr marL="342900" indent="-342900">
              <a:buFont typeface="Arial" panose="020B0604020202020204" pitchFamily="34" charset="0"/>
              <a:buChar char="•"/>
            </a:pPr>
            <a:r>
              <a:rPr lang="en-US" i="1" dirty="0"/>
              <a:t>Right-click</a:t>
            </a:r>
            <a:r>
              <a:rPr lang="en-US" dirty="0"/>
              <a:t> inside the </a:t>
            </a:r>
            <a:r>
              <a:rPr lang="en-US" b="1" dirty="0"/>
              <a:t>Line commands</a:t>
            </a:r>
            <a:r>
              <a:rPr lang="en-US" dirty="0"/>
              <a:t> window in the </a:t>
            </a:r>
            <a:r>
              <a:rPr lang="en-US" b="1" dirty="0"/>
              <a:t>Settings</a:t>
            </a:r>
            <a:r>
              <a:rPr lang="en-US" dirty="0"/>
              <a:t> view and </a:t>
            </a:r>
            <a:r>
              <a:rPr lang="en-US" b="1" dirty="0"/>
              <a:t>Add </a:t>
            </a:r>
            <a:r>
              <a:rPr lang="en-US" dirty="0"/>
              <a:t>the parameters shown:</a:t>
            </a:r>
          </a:p>
        </p:txBody>
      </p:sp>
      <p:pic>
        <p:nvPicPr>
          <p:cNvPr id="11" name="Picture 10">
            <a:extLst>
              <a:ext uri="{FF2B5EF4-FFF2-40B4-BE49-F238E27FC236}">
                <a16:creationId xmlns:a16="http://schemas.microsoft.com/office/drawing/2014/main" id="{F68ADC95-D00A-E24C-A441-06CD0753A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341" y="4201290"/>
            <a:ext cx="2425542" cy="2464981"/>
          </a:xfrm>
          <a:prstGeom prst="rect">
            <a:avLst/>
          </a:prstGeom>
        </p:spPr>
      </p:pic>
      <p:pic>
        <p:nvPicPr>
          <p:cNvPr id="7" name="Picture 6">
            <a:extLst>
              <a:ext uri="{FF2B5EF4-FFF2-40B4-BE49-F238E27FC236}">
                <a16:creationId xmlns:a16="http://schemas.microsoft.com/office/drawing/2014/main" id="{8F03901F-E99B-3041-8F5A-8AA025B05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508" y="5065095"/>
            <a:ext cx="3234700" cy="1601176"/>
          </a:xfrm>
          <a:prstGeom prst="rect">
            <a:avLst/>
          </a:prstGeom>
          <a:ln w="12700">
            <a:solidFill>
              <a:schemeClr val="tx1"/>
            </a:solidFill>
          </a:ln>
        </p:spPr>
      </p:pic>
      <p:cxnSp>
        <p:nvCxnSpPr>
          <p:cNvPr id="14" name="Straight Arrow Connector 13">
            <a:extLst>
              <a:ext uri="{FF2B5EF4-FFF2-40B4-BE49-F238E27FC236}">
                <a16:creationId xmlns:a16="http://schemas.microsoft.com/office/drawing/2014/main" id="{CEAFF7B0-40AB-C048-AC41-5EC4170771F0}"/>
              </a:ext>
            </a:extLst>
          </p:cNvPr>
          <p:cNvCxnSpPr>
            <a:cxnSpLocks/>
            <a:stCxn id="16" idx="2"/>
          </p:cNvCxnSpPr>
          <p:nvPr/>
        </p:nvCxnSpPr>
        <p:spPr>
          <a:xfrm flipH="1">
            <a:off x="9215727" y="4452232"/>
            <a:ext cx="530327" cy="3110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686C7CC-423D-3E4B-BA97-242105879385}"/>
              </a:ext>
            </a:extLst>
          </p:cNvPr>
          <p:cNvSpPr/>
          <p:nvPr/>
        </p:nvSpPr>
        <p:spPr>
          <a:xfrm>
            <a:off x="6625819" y="4092730"/>
            <a:ext cx="2589908" cy="26252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9173B0A-B44C-6F4A-8684-67A646DA9366}"/>
              </a:ext>
            </a:extLst>
          </p:cNvPr>
          <p:cNvSpPr/>
          <p:nvPr/>
        </p:nvSpPr>
        <p:spPr>
          <a:xfrm>
            <a:off x="9746054" y="4296697"/>
            <a:ext cx="1276387" cy="31106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C57B9E8-C38F-A940-9961-DEEDDAD87D3F}"/>
              </a:ext>
            </a:extLst>
          </p:cNvPr>
          <p:cNvSpPr/>
          <p:nvPr/>
        </p:nvSpPr>
        <p:spPr>
          <a:xfrm flipV="1">
            <a:off x="2620108" y="4982787"/>
            <a:ext cx="3398466" cy="16834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CDCEB1B4-81EE-ED43-8C97-64B70A5C1FF6}"/>
              </a:ext>
            </a:extLst>
          </p:cNvPr>
          <p:cNvCxnSpPr>
            <a:cxnSpLocks/>
            <a:stCxn id="18" idx="3"/>
          </p:cNvCxnSpPr>
          <p:nvPr/>
        </p:nvCxnSpPr>
        <p:spPr>
          <a:xfrm flipV="1">
            <a:off x="6018574" y="5345803"/>
            <a:ext cx="1048987" cy="4787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00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SIERRA/SM input file – Add elastic-plastic material</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Add material definition for </a:t>
            </a:r>
            <a:r>
              <a:rPr lang="en-US" dirty="0" err="1">
                <a:latin typeface="Courier New" panose="02070309020205020404" pitchFamily="49" charset="0"/>
                <a:cs typeface="Courier New" panose="02070309020205020404" pitchFamily="49" charset="0"/>
              </a:rPr>
              <a:t>elastic_plastic</a:t>
            </a:r>
            <a:r>
              <a:rPr lang="en-US" dirty="0"/>
              <a:t> material:</a:t>
            </a:r>
          </a:p>
        </p:txBody>
      </p:sp>
      <p:sp>
        <p:nvSpPr>
          <p:cNvPr id="6" name="TextBox 5">
            <a:extLst>
              <a:ext uri="{FF2B5EF4-FFF2-40B4-BE49-F238E27FC236}">
                <a16:creationId xmlns:a16="http://schemas.microsoft.com/office/drawing/2014/main" id="{81225CFA-E87A-6C4B-AB38-5BB523549E5C}"/>
              </a:ext>
            </a:extLst>
          </p:cNvPr>
          <p:cNvSpPr txBox="1"/>
          <p:nvPr/>
        </p:nvSpPr>
        <p:spPr>
          <a:xfrm>
            <a:off x="2240998" y="2060294"/>
            <a:ext cx="7862403" cy="4185300"/>
          </a:xfrm>
          <a:prstGeom prst="rect">
            <a:avLst/>
          </a:prstGeom>
          <a:ln>
            <a:solidFill>
              <a:schemeClr val="tx1">
                <a:lumMod val="50000"/>
              </a:schemeClr>
            </a:solidFill>
          </a:ln>
        </p:spPr>
        <p:txBody>
          <a:bodyPr vert="horz" wrap="none" lIns="91440" tIns="45720" rIns="91440" bIns="45720" rtlCol="0">
            <a:noAutofit/>
          </a:bodyPr>
          <a:lstStyle/>
          <a:p>
            <a:r>
              <a:rPr lang="en-US" sz="1600" dirty="0">
                <a:solidFill>
                  <a:srgbClr val="000000"/>
                </a:solidFill>
                <a:latin typeface="+mj-lt"/>
              </a:rPr>
              <a:t>  </a:t>
            </a:r>
            <a:r>
              <a:rPr lang="en-US" sz="1600" b="1" dirty="0">
                <a:solidFill>
                  <a:srgbClr val="408080"/>
                </a:solidFill>
                <a:latin typeface="Consolas" panose="020B0609020204030204" pitchFamily="49" charset="0"/>
                <a:cs typeface="Consolas" panose="020B0609020204030204" pitchFamily="49" charset="0"/>
              </a:rPr>
              <a:t>############### Material Definitions ########################</a:t>
            </a:r>
            <a:endParaRPr lang="en-US" sz="1600" dirty="0">
              <a:solidFill>
                <a:srgbClr val="408080"/>
              </a:solidFill>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begin material</a:t>
            </a:r>
            <a:r>
              <a:rPr lang="en-US" sz="1600" dirty="0">
                <a:solidFill>
                  <a:srgbClr val="000000"/>
                </a:solidFill>
                <a:latin typeface="Consolas" panose="020B0609020204030204" pitchFamily="49" charset="0"/>
                <a:cs typeface="Consolas" panose="020B0609020204030204" pitchFamily="49" charset="0"/>
              </a:rPr>
              <a:t> material_100</a:t>
            </a:r>
            <a:endParaRPr lang="en-US" sz="1600" dirty="0">
              <a:solidFill>
                <a:srgbClr val="4000C8"/>
              </a:solidFill>
              <a:latin typeface="Consolas" panose="020B0609020204030204" pitchFamily="49" charset="0"/>
              <a:cs typeface="Consolas" panose="020B0609020204030204" pitchFamily="49" charset="0"/>
            </a:endParaRPr>
          </a:p>
          <a:p>
            <a:r>
              <a:rPr lang="en-US" sz="1600" b="1" dirty="0">
                <a:solidFill>
                  <a:srgbClr val="7F0055"/>
                </a:solidFill>
                <a:latin typeface="Consolas" panose="020B0609020204030204" pitchFamily="49" charset="0"/>
                <a:cs typeface="Consolas" panose="020B0609020204030204" pitchFamily="49" charset="0"/>
              </a:rPr>
              <a:t>    density</a:t>
            </a:r>
            <a:r>
              <a:rPr lang="en-US" sz="1600" dirty="0">
                <a:solidFill>
                  <a:srgbClr val="000000"/>
                </a:solidFill>
                <a:latin typeface="Consolas" panose="020B0609020204030204" pitchFamily="49" charset="0"/>
                <a:cs typeface="Consolas" panose="020B0609020204030204" pitchFamily="49" charset="0"/>
              </a:rPr>
              <a:t>=0.000259</a:t>
            </a:r>
            <a:endParaRPr lang="en-US" sz="1600" dirty="0">
              <a:solidFill>
                <a:srgbClr val="7F0055"/>
              </a:solidFill>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begin parameters for model elastic</a:t>
            </a:r>
            <a:endParaRPr lang="en-US" sz="1600" dirty="0">
              <a:solidFill>
                <a:srgbClr val="4000C8"/>
              </a:solidFill>
              <a:latin typeface="Consolas" panose="020B0609020204030204" pitchFamily="49" charset="0"/>
              <a:cs typeface="Consolas" panose="020B0609020204030204" pitchFamily="49" charset="0"/>
            </a:endParaRPr>
          </a:p>
          <a:p>
            <a:r>
              <a:rPr lang="en-US" sz="1600" b="1" dirty="0">
                <a:solidFill>
                  <a:srgbClr val="7F0055"/>
                </a:solidFill>
                <a:latin typeface="Consolas" panose="020B0609020204030204" pitchFamily="49" charset="0"/>
                <a:cs typeface="Consolas" panose="020B0609020204030204" pitchFamily="49" charset="0"/>
              </a:rPr>
              <a:t>      </a:t>
            </a:r>
            <a:r>
              <a:rPr lang="en-US" sz="1600" b="1" dirty="0" err="1">
                <a:solidFill>
                  <a:srgbClr val="7F0055"/>
                </a:solidFill>
                <a:latin typeface="Consolas" panose="020B0609020204030204" pitchFamily="49" charset="0"/>
                <a:cs typeface="Consolas" panose="020B0609020204030204" pitchFamily="49" charset="0"/>
              </a:rPr>
              <a:t>youngs</a:t>
            </a:r>
            <a:r>
              <a:rPr lang="en-US" sz="1600" b="1" dirty="0">
                <a:solidFill>
                  <a:srgbClr val="7F0055"/>
                </a:solidFill>
                <a:latin typeface="Consolas" panose="020B0609020204030204" pitchFamily="49" charset="0"/>
                <a:cs typeface="Consolas" panose="020B0609020204030204" pitchFamily="49" charset="0"/>
              </a:rPr>
              <a:t> modulus</a:t>
            </a:r>
            <a:r>
              <a:rPr lang="en-US" sz="1600" dirty="0">
                <a:solidFill>
                  <a:srgbClr val="000000"/>
                </a:solidFill>
                <a:latin typeface="Consolas" panose="020B0609020204030204" pitchFamily="49" charset="0"/>
                <a:cs typeface="Consolas" panose="020B0609020204030204" pitchFamily="49" charset="0"/>
              </a:rPr>
              <a:t>=1e+07</a:t>
            </a:r>
            <a:endParaRPr lang="en-US" sz="1600" dirty="0">
              <a:solidFill>
                <a:srgbClr val="7F0055"/>
              </a:solidFill>
              <a:latin typeface="Consolas" panose="020B0609020204030204" pitchFamily="49" charset="0"/>
              <a:cs typeface="Consolas" panose="020B0609020204030204" pitchFamily="49" charset="0"/>
            </a:endParaRPr>
          </a:p>
          <a:p>
            <a:r>
              <a:rPr lang="en-US" sz="1600" b="1" dirty="0">
                <a:solidFill>
                  <a:srgbClr val="7F0055"/>
                </a:solidFill>
                <a:latin typeface="Consolas" panose="020B0609020204030204" pitchFamily="49" charset="0"/>
                <a:cs typeface="Consolas" panose="020B0609020204030204" pitchFamily="49" charset="0"/>
              </a:rPr>
              <a:t>      </a:t>
            </a:r>
            <a:r>
              <a:rPr lang="en-US" sz="1600" b="1" dirty="0" err="1">
                <a:solidFill>
                  <a:srgbClr val="7F0055"/>
                </a:solidFill>
                <a:latin typeface="Consolas" panose="020B0609020204030204" pitchFamily="49" charset="0"/>
                <a:cs typeface="Consolas" panose="020B0609020204030204" pitchFamily="49" charset="0"/>
              </a:rPr>
              <a:t>poissons</a:t>
            </a:r>
            <a:r>
              <a:rPr lang="en-US" sz="1600" b="1" dirty="0">
                <a:solidFill>
                  <a:srgbClr val="7F0055"/>
                </a:solidFill>
                <a:latin typeface="Consolas" panose="020B0609020204030204" pitchFamily="49" charset="0"/>
                <a:cs typeface="Consolas" panose="020B0609020204030204" pitchFamily="49" charset="0"/>
              </a:rPr>
              <a:t> ratio</a:t>
            </a:r>
            <a:r>
              <a:rPr lang="en-US" sz="1600" dirty="0">
                <a:solidFill>
                  <a:srgbClr val="000000"/>
                </a:solidFill>
                <a:latin typeface="Consolas" panose="020B0609020204030204" pitchFamily="49" charset="0"/>
                <a:cs typeface="Consolas" panose="020B0609020204030204" pitchFamily="49" charset="0"/>
              </a:rPr>
              <a:t>=0.33</a:t>
            </a:r>
            <a:endParaRPr lang="en-US" sz="1600" dirty="0">
              <a:solidFill>
                <a:srgbClr val="7F0055"/>
              </a:solidFill>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end parameters for model elastic</a:t>
            </a:r>
            <a:endParaRPr lang="en-US" sz="1600" dirty="0">
              <a:solidFill>
                <a:srgbClr val="4000C8"/>
              </a:solidFill>
              <a:latin typeface="Consolas" panose="020B0609020204030204" pitchFamily="49" charset="0"/>
              <a:cs typeface="Consolas" panose="020B0609020204030204" pitchFamily="49" charset="0"/>
            </a:endParaRPr>
          </a:p>
          <a:p>
            <a:r>
              <a:rPr lang="en-US" sz="1600" b="1" dirty="0">
                <a:solidFill>
                  <a:srgbClr val="4000C8"/>
                </a:solidFill>
                <a:highlight>
                  <a:srgbClr val="FFFF00"/>
                </a:highlight>
                <a:latin typeface="Consolas" panose="020B0609020204030204" pitchFamily="49" charset="0"/>
                <a:cs typeface="Consolas" panose="020B0609020204030204" pitchFamily="49" charset="0"/>
              </a:rPr>
              <a:t>     begin parameters for model </a:t>
            </a:r>
            <a:r>
              <a:rPr lang="en-US" sz="1600" b="1" dirty="0" err="1">
                <a:solidFill>
                  <a:srgbClr val="4000C8"/>
                </a:solidFill>
                <a:highlight>
                  <a:srgbClr val="FFFF00"/>
                </a:highlight>
                <a:latin typeface="Consolas" panose="020B0609020204030204" pitchFamily="49" charset="0"/>
                <a:cs typeface="Consolas" panose="020B0609020204030204" pitchFamily="49" charset="0"/>
              </a:rPr>
              <a:t>elastic_plastic</a:t>
            </a:r>
            <a:endParaRPr lang="en-US" sz="1600" dirty="0">
              <a:solidFill>
                <a:srgbClr val="4000C8"/>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beta</a:t>
            </a:r>
            <a:r>
              <a:rPr lang="en-US" sz="1600" dirty="0">
                <a:solidFill>
                  <a:srgbClr val="000000"/>
                </a:solidFill>
                <a:highlight>
                  <a:srgbClr val="FFFF00"/>
                </a:highlight>
                <a:latin typeface="Consolas" panose="020B0609020204030204" pitchFamily="49" charset="0"/>
                <a:cs typeface="Consolas" panose="020B0609020204030204" pitchFamily="49" charset="0"/>
              </a:rPr>
              <a:t> = 1</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a:t>
            </a:r>
            <a:r>
              <a:rPr lang="en-US" sz="1600" b="1" dirty="0" err="1">
                <a:solidFill>
                  <a:srgbClr val="7F0055"/>
                </a:solidFill>
                <a:highlight>
                  <a:srgbClr val="FFFF00"/>
                </a:highlight>
                <a:latin typeface="Consolas" panose="020B0609020204030204" pitchFamily="49" charset="0"/>
                <a:cs typeface="Consolas" panose="020B0609020204030204" pitchFamily="49" charset="0"/>
              </a:rPr>
              <a:t>poissons</a:t>
            </a:r>
            <a:r>
              <a:rPr lang="en-US" sz="1600" b="1" dirty="0">
                <a:solidFill>
                  <a:srgbClr val="7F0055"/>
                </a:solidFill>
                <a:highlight>
                  <a:srgbClr val="FFFF00"/>
                </a:highlight>
                <a:latin typeface="Consolas" panose="020B0609020204030204" pitchFamily="49" charset="0"/>
                <a:cs typeface="Consolas" panose="020B0609020204030204" pitchFamily="49" charset="0"/>
              </a:rPr>
              <a:t> ratio</a:t>
            </a:r>
            <a:r>
              <a:rPr lang="en-US" sz="1600" dirty="0">
                <a:solidFill>
                  <a:srgbClr val="000000"/>
                </a:solidFill>
                <a:highlight>
                  <a:srgbClr val="FFFF00"/>
                </a:highlight>
                <a:latin typeface="Consolas" panose="020B0609020204030204" pitchFamily="49" charset="0"/>
                <a:cs typeface="Consolas" panose="020B0609020204030204" pitchFamily="49" charset="0"/>
              </a:rPr>
              <a:t> = 0.33</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yield stress</a:t>
            </a:r>
            <a:r>
              <a:rPr lang="en-US" sz="1600" dirty="0">
                <a:solidFill>
                  <a:srgbClr val="000000"/>
                </a:solidFill>
                <a:highlight>
                  <a:srgbClr val="FFFF00"/>
                </a:highlight>
                <a:latin typeface="Consolas" panose="020B0609020204030204" pitchFamily="49" charset="0"/>
                <a:cs typeface="Consolas" panose="020B0609020204030204" pitchFamily="49" charset="0"/>
              </a:rPr>
              <a:t> = 45.0e3</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a:t>
            </a:r>
            <a:r>
              <a:rPr lang="en-US" sz="1600" b="1" dirty="0" err="1">
                <a:solidFill>
                  <a:srgbClr val="7F0055"/>
                </a:solidFill>
                <a:highlight>
                  <a:srgbClr val="FFFF00"/>
                </a:highlight>
                <a:latin typeface="Consolas" panose="020B0609020204030204" pitchFamily="49" charset="0"/>
                <a:cs typeface="Consolas" panose="020B0609020204030204" pitchFamily="49" charset="0"/>
              </a:rPr>
              <a:t>youngs</a:t>
            </a:r>
            <a:r>
              <a:rPr lang="en-US" sz="1600" b="1" dirty="0">
                <a:solidFill>
                  <a:srgbClr val="7F0055"/>
                </a:solidFill>
                <a:highlight>
                  <a:srgbClr val="FFFF00"/>
                </a:highlight>
                <a:latin typeface="Consolas" panose="020B0609020204030204" pitchFamily="49" charset="0"/>
                <a:cs typeface="Consolas" panose="020B0609020204030204" pitchFamily="49" charset="0"/>
              </a:rPr>
              <a:t> modulus</a:t>
            </a:r>
            <a:r>
              <a:rPr lang="en-US" sz="1600" dirty="0">
                <a:solidFill>
                  <a:srgbClr val="000000"/>
                </a:solidFill>
                <a:highlight>
                  <a:srgbClr val="FFFF00"/>
                </a:highlight>
                <a:latin typeface="Consolas" panose="020B0609020204030204" pitchFamily="49" charset="0"/>
                <a:cs typeface="Consolas" panose="020B0609020204030204" pitchFamily="49" charset="0"/>
              </a:rPr>
              <a:t> = 10.0e6</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hardening modulus</a:t>
            </a:r>
            <a:r>
              <a:rPr lang="en-US" sz="1600" dirty="0">
                <a:solidFill>
                  <a:srgbClr val="000000"/>
                </a:solidFill>
                <a:highlight>
                  <a:srgbClr val="FFFF00"/>
                </a:highlight>
                <a:latin typeface="Consolas" panose="020B0609020204030204" pitchFamily="49" charset="0"/>
                <a:cs typeface="Consolas" panose="020B0609020204030204" pitchFamily="49" charset="0"/>
              </a:rPr>
              <a:t> = 28695</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4000C8"/>
                </a:solidFill>
                <a:highlight>
                  <a:srgbClr val="FFFF00"/>
                </a:highlight>
                <a:latin typeface="Consolas" panose="020B0609020204030204" pitchFamily="49" charset="0"/>
                <a:cs typeface="Consolas" panose="020B0609020204030204" pitchFamily="49" charset="0"/>
              </a:rPr>
              <a:t>     end parameters for model </a:t>
            </a:r>
            <a:r>
              <a:rPr lang="en-US" sz="1600" b="1" dirty="0" err="1">
                <a:solidFill>
                  <a:srgbClr val="4000C8"/>
                </a:solidFill>
                <a:highlight>
                  <a:srgbClr val="FFFF00"/>
                </a:highlight>
                <a:latin typeface="Consolas" panose="020B0609020204030204" pitchFamily="49" charset="0"/>
                <a:cs typeface="Consolas" panose="020B0609020204030204" pitchFamily="49" charset="0"/>
              </a:rPr>
              <a:t>elastic_plastic</a:t>
            </a:r>
            <a:endParaRPr lang="en-US" sz="1600" dirty="0">
              <a:solidFill>
                <a:srgbClr val="4000C8"/>
              </a:solidFill>
              <a:highlight>
                <a:srgbClr val="FFFF00"/>
              </a:highlight>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end material</a:t>
            </a:r>
            <a:r>
              <a:rPr lang="en-US" sz="1600" dirty="0">
                <a:solidFill>
                  <a:srgbClr val="000000"/>
                </a:solidFill>
                <a:latin typeface="Consolas" panose="020B0609020204030204" pitchFamily="49" charset="0"/>
                <a:cs typeface="Consolas" panose="020B0609020204030204" pitchFamily="49" charset="0"/>
              </a:rPr>
              <a:t> material_100</a:t>
            </a:r>
            <a:endParaRPr lang="en-US" sz="1600" dirty="0">
              <a:solidFill>
                <a:srgbClr val="4000C8"/>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6112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58</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6004891" cy="4610100"/>
          </a:xfrm>
        </p:spPr>
        <p:txBody>
          <a:bodyPr>
            <a:normAutofit/>
          </a:bodyPr>
          <a:lstStyle/>
          <a:p>
            <a:pPr marL="342900" indent="-342900">
              <a:buFont typeface="Arial" panose="020B0604020202020204" pitchFamily="34" charset="0"/>
              <a:buChar char="•"/>
            </a:pPr>
            <a:r>
              <a:rPr lang="en-US" sz="1800" dirty="0"/>
              <a:t>Associate Block 13 with the material model                                      </a:t>
            </a:r>
          </a:p>
          <a:p>
            <a:pPr marL="726948" lvl="1" indent="-342900">
              <a:buFont typeface="Arial" panose="020B0604020202020204" pitchFamily="34" charset="0"/>
              <a:buChar char="•"/>
            </a:pPr>
            <a:r>
              <a:rPr lang="en-US" dirty="0"/>
              <a:t>Navigate to </a:t>
            </a:r>
            <a:r>
              <a:rPr lang="en-US" b="1" dirty="0" err="1"/>
              <a:t>plate_elastic_plastic.i</a:t>
            </a:r>
            <a:r>
              <a:rPr lang="en-US" b="1" dirty="0"/>
              <a:t> </a:t>
            </a:r>
            <a:r>
              <a:rPr lang="en-US" dirty="0"/>
              <a:t>&gt; </a:t>
            </a:r>
            <a:r>
              <a:rPr lang="en-US" b="1" dirty="0"/>
              <a:t>Finite Element Models</a:t>
            </a:r>
            <a:r>
              <a:rPr lang="en-US" dirty="0"/>
              <a:t> &gt; </a:t>
            </a:r>
            <a:r>
              <a:rPr lang="en-US" b="1" dirty="0" err="1"/>
              <a:t>fe_model</a:t>
            </a:r>
            <a:r>
              <a:rPr lang="en-US" dirty="0"/>
              <a:t>. </a:t>
            </a:r>
          </a:p>
          <a:p>
            <a:pPr marL="726948" lvl="1" indent="-342900">
              <a:buFont typeface="Arial" panose="020B0604020202020204" pitchFamily="34" charset="0"/>
              <a:buChar char="•"/>
            </a:pPr>
            <a:r>
              <a:rPr lang="en-US" dirty="0"/>
              <a:t>The </a:t>
            </a:r>
            <a:r>
              <a:rPr lang="en-US" b="1" dirty="0"/>
              <a:t>Settings</a:t>
            </a:r>
            <a:r>
              <a:rPr lang="en-US" dirty="0"/>
              <a:t> view will show a table.  (If there is no table, you may need to generate the mesh file).</a:t>
            </a:r>
          </a:p>
          <a:p>
            <a:pPr marL="726948" lvl="1" indent="-342900">
              <a:buFont typeface="Arial" panose="020B0604020202020204" pitchFamily="34" charset="0"/>
              <a:buChar char="•"/>
            </a:pPr>
            <a:r>
              <a:rPr lang="en-US" dirty="0"/>
              <a:t>In the model column, select </a:t>
            </a:r>
            <a:r>
              <a:rPr lang="en-US" b="1" dirty="0" err="1"/>
              <a:t>elastic_plastic</a:t>
            </a:r>
            <a:r>
              <a:rPr lang="en-US" dirty="0"/>
              <a:t> for </a:t>
            </a:r>
            <a:r>
              <a:rPr lang="en-US" b="1" dirty="0"/>
              <a:t>block_13 </a:t>
            </a:r>
            <a:r>
              <a:rPr lang="en-US" dirty="0"/>
              <a:t>and click </a:t>
            </a:r>
            <a:r>
              <a:rPr lang="en-US" b="1" dirty="0"/>
              <a:t>Apply</a:t>
            </a:r>
            <a:r>
              <a:rPr lang="en-US" dirty="0"/>
              <a:t>.</a:t>
            </a:r>
          </a:p>
          <a:p>
            <a:pPr lvl="1" indent="0">
              <a:buNone/>
            </a:pPr>
            <a:endParaRPr lang="en-US" dirty="0"/>
          </a:p>
          <a:p>
            <a:pPr marL="342900" indent="-342900">
              <a:buFont typeface="Arial" panose="020B0604020202020204" pitchFamily="34" charset="0"/>
              <a:buChar char="•"/>
            </a:pPr>
            <a:r>
              <a:rPr lang="en-US" sz="1800" dirty="0"/>
              <a:t>Check that the following parameters block was added to </a:t>
            </a:r>
            <a:r>
              <a:rPr lang="en-US" sz="1800" b="1" dirty="0"/>
              <a:t>block_13</a:t>
            </a:r>
            <a:r>
              <a:rPr lang="en-US" sz="1800" dirty="0"/>
              <a:t>:</a:t>
            </a:r>
          </a:p>
        </p:txBody>
      </p:sp>
      <p:sp>
        <p:nvSpPr>
          <p:cNvPr id="6" name="TextBox 5">
            <a:extLst>
              <a:ext uri="{FF2B5EF4-FFF2-40B4-BE49-F238E27FC236}">
                <a16:creationId xmlns:a16="http://schemas.microsoft.com/office/drawing/2014/main" id="{F1464246-693A-0D42-89F1-02A78456ED3F}"/>
              </a:ext>
            </a:extLst>
          </p:cNvPr>
          <p:cNvSpPr txBox="1"/>
          <p:nvPr/>
        </p:nvSpPr>
        <p:spPr>
          <a:xfrm>
            <a:off x="1675647" y="4930946"/>
            <a:ext cx="4923936" cy="1257820"/>
          </a:xfrm>
          <a:prstGeom prst="rect">
            <a:avLst/>
          </a:prstGeom>
          <a:ln>
            <a:solidFill>
              <a:schemeClr val="tx1">
                <a:lumMod val="50000"/>
              </a:schemeClr>
            </a:solidFill>
          </a:ln>
        </p:spPr>
        <p:txBody>
          <a:bodyPr vert="horz" wrap="none" lIns="91440" tIns="45720" rIns="91440" bIns="45720" rtlCol="0">
            <a:noAutofit/>
          </a:bodyPr>
          <a:lstStyle/>
          <a:p>
            <a:r>
              <a:rPr lang="en-US" sz="1400" b="1" dirty="0">
                <a:solidFill>
                  <a:srgbClr val="4000C8"/>
                </a:solidFill>
                <a:latin typeface="Consolas" panose="020B0609020204030204" pitchFamily="49" charset="0"/>
                <a:cs typeface="Consolas" panose="020B0609020204030204" pitchFamily="49" charset="0"/>
              </a:rPr>
              <a:t>    Begin parameters for block</a:t>
            </a:r>
            <a:r>
              <a:rPr lang="en-US" sz="1400" dirty="0">
                <a:solidFill>
                  <a:srgbClr val="000000"/>
                </a:solidFill>
                <a:latin typeface="Consolas" panose="020B0609020204030204" pitchFamily="49" charset="0"/>
                <a:cs typeface="Consolas" panose="020B0609020204030204" pitchFamily="49" charset="0"/>
              </a:rPr>
              <a:t> </a:t>
            </a:r>
            <a:r>
              <a:rPr lang="en-US" sz="1400" u="sng" dirty="0">
                <a:solidFill>
                  <a:srgbClr val="000000"/>
                </a:solidFill>
                <a:latin typeface="Consolas" panose="020B0609020204030204" pitchFamily="49" charset="0"/>
                <a:cs typeface="Consolas" panose="020B0609020204030204" pitchFamily="49" charset="0"/>
              </a:rPr>
              <a:t>block_13</a:t>
            </a:r>
            <a:endParaRPr lang="en-US" sz="1400" dirty="0">
              <a:solidFill>
                <a:srgbClr val="4000C8"/>
              </a:solidFill>
              <a:latin typeface="Consolas" panose="020B0609020204030204" pitchFamily="49" charset="0"/>
              <a:cs typeface="Consolas" panose="020B0609020204030204" pitchFamily="49" charset="0"/>
            </a:endParaRPr>
          </a:p>
          <a:p>
            <a:r>
              <a:rPr lang="en-US" sz="1400" b="1" dirty="0">
                <a:solidFill>
                  <a:srgbClr val="7F0055"/>
                </a:solidFill>
                <a:latin typeface="Consolas" panose="020B0609020204030204" pitchFamily="49" charset="0"/>
                <a:cs typeface="Consolas" panose="020B0609020204030204" pitchFamily="49" charset="0"/>
              </a:rPr>
              <a:t>      section</a:t>
            </a:r>
            <a:r>
              <a:rPr lang="en-US" sz="1400" dirty="0">
                <a:solidFill>
                  <a:srgbClr val="000000"/>
                </a:solidFill>
                <a:latin typeface="Consolas" panose="020B0609020204030204" pitchFamily="49" charset="0"/>
                <a:cs typeface="Consolas" panose="020B0609020204030204" pitchFamily="49" charset="0"/>
              </a:rPr>
              <a:t> = </a:t>
            </a:r>
            <a:r>
              <a:rPr lang="en-US" sz="1400" u="sng" dirty="0">
                <a:solidFill>
                  <a:srgbClr val="000000"/>
                </a:solidFill>
                <a:latin typeface="Consolas" panose="020B0609020204030204" pitchFamily="49" charset="0"/>
                <a:cs typeface="Consolas" panose="020B0609020204030204" pitchFamily="49" charset="0"/>
              </a:rPr>
              <a:t>SHELL_13</a:t>
            </a:r>
            <a:endParaRPr lang="en-US" sz="1400" dirty="0">
              <a:solidFill>
                <a:srgbClr val="7F0055"/>
              </a:solidFill>
              <a:latin typeface="Consolas" panose="020B0609020204030204" pitchFamily="49" charset="0"/>
              <a:cs typeface="Consolas" panose="020B0609020204030204" pitchFamily="49" charset="0"/>
            </a:endParaRPr>
          </a:p>
          <a:p>
            <a:r>
              <a:rPr lang="en-US" sz="1400" b="1" dirty="0">
                <a:solidFill>
                  <a:srgbClr val="7F0055"/>
                </a:solidFill>
                <a:latin typeface="Consolas" panose="020B0609020204030204" pitchFamily="49" charset="0"/>
                <a:cs typeface="Consolas" panose="020B0609020204030204" pitchFamily="49" charset="0"/>
              </a:rPr>
              <a:t>      material</a:t>
            </a:r>
            <a:r>
              <a:rPr lang="en-US" sz="1400" dirty="0">
                <a:solidFill>
                  <a:srgbClr val="000000"/>
                </a:solidFill>
                <a:latin typeface="Consolas" panose="020B0609020204030204" pitchFamily="49" charset="0"/>
                <a:cs typeface="Consolas" panose="020B0609020204030204" pitchFamily="49" charset="0"/>
              </a:rPr>
              <a:t> </a:t>
            </a:r>
            <a:r>
              <a:rPr lang="en-US" sz="1400" u="sng" dirty="0">
                <a:solidFill>
                  <a:srgbClr val="000000"/>
                </a:solidFill>
                <a:latin typeface="Consolas" panose="020B0609020204030204" pitchFamily="49" charset="0"/>
                <a:cs typeface="Consolas" panose="020B0609020204030204" pitchFamily="49" charset="0"/>
              </a:rPr>
              <a:t>material_100</a:t>
            </a:r>
            <a:endParaRPr lang="en-US" sz="1400" dirty="0">
              <a:solidFill>
                <a:srgbClr val="7F0055"/>
              </a:solidFill>
              <a:latin typeface="Consolas" panose="020B0609020204030204" pitchFamily="49" charset="0"/>
              <a:cs typeface="Consolas" panose="020B0609020204030204" pitchFamily="49" charset="0"/>
            </a:endParaRPr>
          </a:p>
          <a:p>
            <a:r>
              <a:rPr lang="en-US" sz="1400" b="1" dirty="0">
                <a:solidFill>
                  <a:srgbClr val="7F0055"/>
                </a:solidFill>
                <a:latin typeface="Consolas" panose="020B0609020204030204" pitchFamily="49" charset="0"/>
                <a:cs typeface="Consolas" panose="020B0609020204030204" pitchFamily="49" charset="0"/>
              </a:rPr>
              <a:t>      solid mechanics use model</a:t>
            </a: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00"/>
                </a:solidFill>
                <a:latin typeface="Consolas" panose="020B0609020204030204" pitchFamily="49" charset="0"/>
                <a:cs typeface="Consolas" panose="020B0609020204030204" pitchFamily="49" charset="0"/>
              </a:rPr>
              <a:t>elastic_plastic</a:t>
            </a:r>
            <a:endParaRPr lang="en-US" sz="1400" dirty="0">
              <a:solidFill>
                <a:srgbClr val="7F0055"/>
              </a:solidFill>
              <a:latin typeface="Consolas" panose="020B0609020204030204" pitchFamily="49" charset="0"/>
              <a:cs typeface="Consolas" panose="020B0609020204030204" pitchFamily="49" charset="0"/>
            </a:endParaRPr>
          </a:p>
          <a:p>
            <a:r>
              <a:rPr lang="en-US" sz="1400" b="1" dirty="0">
                <a:solidFill>
                  <a:srgbClr val="4000C8"/>
                </a:solidFill>
                <a:latin typeface="Consolas" panose="020B0609020204030204" pitchFamily="49" charset="0"/>
                <a:cs typeface="Consolas" panose="020B0609020204030204" pitchFamily="49" charset="0"/>
              </a:rPr>
              <a:t>    End parameters for block</a:t>
            </a:r>
            <a:r>
              <a:rPr lang="en-US" sz="1400" dirty="0">
                <a:solidFill>
                  <a:srgbClr val="000000"/>
                </a:solidFill>
                <a:latin typeface="Consolas" panose="020B0609020204030204" pitchFamily="49" charset="0"/>
                <a:cs typeface="Consolas" panose="020B0609020204030204" pitchFamily="49" charset="0"/>
              </a:rPr>
              <a:t> block_13</a:t>
            </a:r>
            <a:endParaRPr lang="en-US" sz="1400" dirty="0">
              <a:solidFill>
                <a:srgbClr val="4000C8"/>
              </a:solidFill>
              <a:latin typeface="Consolas" panose="020B0609020204030204" pitchFamily="49" charset="0"/>
              <a:cs typeface="Consolas" panose="020B0609020204030204" pitchFamily="49" charset="0"/>
            </a:endParaRPr>
          </a:p>
        </p:txBody>
      </p:sp>
      <p:pic>
        <p:nvPicPr>
          <p:cNvPr id="7" name="Picture 6">
            <a:extLst>
              <a:ext uri="{FF2B5EF4-FFF2-40B4-BE49-F238E27FC236}">
                <a16:creationId xmlns:a16="http://schemas.microsoft.com/office/drawing/2014/main" id="{99D5394F-83E8-E740-9933-FE097EE2F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9945" y="1157909"/>
            <a:ext cx="2987724" cy="3636222"/>
          </a:xfrm>
          <a:prstGeom prst="rect">
            <a:avLst/>
          </a:prstGeom>
        </p:spPr>
      </p:pic>
    </p:spTree>
    <p:extLst>
      <p:ext uri="{BB962C8B-B14F-4D97-AF65-F5344CB8AC3E}">
        <p14:creationId xmlns:p14="http://schemas.microsoft.com/office/powerpoint/2010/main" val="354915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1663C05-4F33-4393-B3E9-EDC51CEF554B}"/>
              </a:ext>
            </a:extLst>
          </p:cNvPr>
          <p:cNvGrpSpPr/>
          <p:nvPr/>
        </p:nvGrpSpPr>
        <p:grpSpPr>
          <a:xfrm>
            <a:off x="5559623" y="2274826"/>
            <a:ext cx="5906419" cy="3982915"/>
            <a:chOff x="5559623" y="2274826"/>
            <a:chExt cx="5906419" cy="3982915"/>
          </a:xfrm>
        </p:grpSpPr>
        <p:pic>
          <p:nvPicPr>
            <p:cNvPr id="10" name="Picture 9">
              <a:extLst>
                <a:ext uri="{FF2B5EF4-FFF2-40B4-BE49-F238E27FC236}">
                  <a16:creationId xmlns:a16="http://schemas.microsoft.com/office/drawing/2014/main" id="{4219B4FA-C522-46FB-9341-F2493E90DD63}"/>
                </a:ext>
              </a:extLst>
            </p:cNvPr>
            <p:cNvPicPr>
              <a:picLocks noChangeAspect="1"/>
            </p:cNvPicPr>
            <p:nvPr/>
          </p:nvPicPr>
          <p:blipFill>
            <a:blip r:embed="rId2"/>
            <a:stretch>
              <a:fillRect/>
            </a:stretch>
          </p:blipFill>
          <p:spPr>
            <a:xfrm>
              <a:off x="6157418" y="2274826"/>
              <a:ext cx="5308624" cy="3982915"/>
            </a:xfrm>
            <a:prstGeom prst="rect">
              <a:avLst/>
            </a:prstGeom>
          </p:spPr>
        </p:pic>
        <p:sp>
          <p:nvSpPr>
            <p:cNvPr id="14" name="Oval 13">
              <a:extLst>
                <a:ext uri="{FF2B5EF4-FFF2-40B4-BE49-F238E27FC236}">
                  <a16:creationId xmlns:a16="http://schemas.microsoft.com/office/drawing/2014/main" id="{2CB4A51B-8C9B-4103-96F7-87EE54C3D2E3}"/>
                </a:ext>
              </a:extLst>
            </p:cNvPr>
            <p:cNvSpPr/>
            <p:nvPr/>
          </p:nvSpPr>
          <p:spPr>
            <a:xfrm>
              <a:off x="6063825" y="3059723"/>
              <a:ext cx="2833989" cy="9491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198082E-4326-4814-99F3-3E4F52B189BD}"/>
                </a:ext>
              </a:extLst>
            </p:cNvPr>
            <p:cNvSpPr txBox="1"/>
            <p:nvPr/>
          </p:nvSpPr>
          <p:spPr>
            <a:xfrm>
              <a:off x="5559623" y="3095169"/>
              <a:ext cx="984739" cy="334107"/>
            </a:xfrm>
            <a:prstGeom prst="rect">
              <a:avLst/>
            </a:prstGeom>
          </p:spPr>
          <p:txBody>
            <a:bodyPr vert="horz" wrap="square" lIns="91440" tIns="45720" rIns="91440" bIns="45720" rtlCol="0">
              <a:noAutofit/>
            </a:bodyPr>
            <a:lstStyle/>
            <a:p>
              <a:pPr algn="l"/>
              <a:r>
                <a:rPr lang="en-US" sz="1200" b="1" dirty="0">
                  <a:solidFill>
                    <a:srgbClr val="FF0000"/>
                  </a:solidFill>
                </a:rPr>
                <a:t>Added lines</a:t>
              </a:r>
              <a:endParaRPr lang="en-US" b="1" dirty="0">
                <a:solidFill>
                  <a:srgbClr val="FF0000"/>
                </a:solidFill>
              </a:endParaRPr>
            </a:p>
          </p:txBody>
        </p:sp>
        <p:sp>
          <p:nvSpPr>
            <p:cNvPr id="15" name="TextBox 14">
              <a:extLst>
                <a:ext uri="{FF2B5EF4-FFF2-40B4-BE49-F238E27FC236}">
                  <a16:creationId xmlns:a16="http://schemas.microsoft.com/office/drawing/2014/main" id="{4EAD5E4D-00DA-4A7A-8A95-C08930283001}"/>
                </a:ext>
              </a:extLst>
            </p:cNvPr>
            <p:cNvSpPr txBox="1"/>
            <p:nvPr/>
          </p:nvSpPr>
          <p:spPr>
            <a:xfrm>
              <a:off x="8319360" y="4680220"/>
              <a:ext cx="984739" cy="334107"/>
            </a:xfrm>
            <a:prstGeom prst="rect">
              <a:avLst/>
            </a:prstGeom>
          </p:spPr>
          <p:txBody>
            <a:bodyPr vert="horz" wrap="square" lIns="91440" tIns="45720" rIns="91440" bIns="45720" rtlCol="0">
              <a:noAutofit/>
            </a:bodyPr>
            <a:lstStyle/>
            <a:p>
              <a:pPr algn="l"/>
              <a:r>
                <a:rPr lang="en-US" sz="1200" b="1" dirty="0">
                  <a:solidFill>
                    <a:srgbClr val="FF0000"/>
                  </a:solidFill>
                </a:rPr>
                <a:t>Changed Lines</a:t>
              </a:r>
            </a:p>
          </p:txBody>
        </p:sp>
        <p:sp>
          <p:nvSpPr>
            <p:cNvPr id="16" name="Oval 15">
              <a:extLst>
                <a:ext uri="{FF2B5EF4-FFF2-40B4-BE49-F238E27FC236}">
                  <a16:creationId xmlns:a16="http://schemas.microsoft.com/office/drawing/2014/main" id="{371E7477-5853-41AE-8871-A1D407F73D7A}"/>
                </a:ext>
              </a:extLst>
            </p:cNvPr>
            <p:cNvSpPr/>
            <p:nvPr/>
          </p:nvSpPr>
          <p:spPr>
            <a:xfrm>
              <a:off x="7984008" y="5393597"/>
              <a:ext cx="518274" cy="2920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21A148BD-6678-4412-8C27-83A0BBCF20F1}"/>
                </a:ext>
              </a:extLst>
            </p:cNvPr>
            <p:cNvSpPr/>
            <p:nvPr/>
          </p:nvSpPr>
          <p:spPr>
            <a:xfrm>
              <a:off x="10396031" y="4781066"/>
              <a:ext cx="518274" cy="2920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59</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62930" y="1168471"/>
            <a:ext cx="11049000" cy="4610100"/>
          </a:xfrm>
        </p:spPr>
        <p:txBody>
          <a:bodyPr>
            <a:normAutofit/>
          </a:bodyPr>
          <a:lstStyle/>
          <a:p>
            <a:pPr marL="342900" indent="-342900">
              <a:buFont typeface="Arial" panose="020B0604020202020204" pitchFamily="34" charset="0"/>
              <a:buChar char="•"/>
            </a:pPr>
            <a:r>
              <a:rPr lang="en-US" dirty="0"/>
              <a:t>Save input file (CTRL+S; Save toolbar button; or File-&gt;Save)</a:t>
            </a:r>
          </a:p>
          <a:p>
            <a:pPr marL="342900" indent="-342900">
              <a:buFont typeface="Arial" panose="020B0604020202020204" pitchFamily="34" charset="0"/>
              <a:buChar char="•"/>
            </a:pPr>
            <a:r>
              <a:rPr lang="en-US" dirty="0"/>
              <a:t>Compare input file before/after changes to see history;  Select a version to compare</a:t>
            </a:r>
          </a:p>
        </p:txBody>
      </p:sp>
      <p:grpSp>
        <p:nvGrpSpPr>
          <p:cNvPr id="7" name="Group 6">
            <a:extLst>
              <a:ext uri="{FF2B5EF4-FFF2-40B4-BE49-F238E27FC236}">
                <a16:creationId xmlns:a16="http://schemas.microsoft.com/office/drawing/2014/main" id="{F1379138-2D3E-4B2D-B93C-86E9F1F62423}"/>
              </a:ext>
            </a:extLst>
          </p:cNvPr>
          <p:cNvGrpSpPr/>
          <p:nvPr/>
        </p:nvGrpSpPr>
        <p:grpSpPr>
          <a:xfrm>
            <a:off x="885092" y="1986643"/>
            <a:ext cx="3964686" cy="4610100"/>
            <a:chOff x="3827997" y="1861287"/>
            <a:chExt cx="3964686" cy="4610100"/>
          </a:xfrm>
        </p:grpSpPr>
        <p:pic>
          <p:nvPicPr>
            <p:cNvPr id="6" name="Picture 5">
              <a:extLst>
                <a:ext uri="{FF2B5EF4-FFF2-40B4-BE49-F238E27FC236}">
                  <a16:creationId xmlns:a16="http://schemas.microsoft.com/office/drawing/2014/main" id="{44D9FA13-7040-D24A-99A9-2C6282A7A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997" y="1861287"/>
              <a:ext cx="3964686" cy="4610100"/>
            </a:xfrm>
            <a:prstGeom prst="rect">
              <a:avLst/>
            </a:prstGeom>
          </p:spPr>
        </p:pic>
        <p:sp>
          <p:nvSpPr>
            <p:cNvPr id="8" name="Oval 7">
              <a:extLst>
                <a:ext uri="{FF2B5EF4-FFF2-40B4-BE49-F238E27FC236}">
                  <a16:creationId xmlns:a16="http://schemas.microsoft.com/office/drawing/2014/main" id="{46E9CE49-1EE2-A146-B4E6-97C0C86C9226}"/>
                </a:ext>
              </a:extLst>
            </p:cNvPr>
            <p:cNvSpPr/>
            <p:nvPr/>
          </p:nvSpPr>
          <p:spPr>
            <a:xfrm>
              <a:off x="4462447" y="5707402"/>
              <a:ext cx="716830" cy="1955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6C86853-D91D-5444-BD90-B645CC8A202D}"/>
                </a:ext>
              </a:extLst>
            </p:cNvPr>
            <p:cNvSpPr/>
            <p:nvPr/>
          </p:nvSpPr>
          <p:spPr>
            <a:xfrm>
              <a:off x="5737585" y="5882640"/>
              <a:ext cx="716830" cy="1955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CCCE0013-E10E-BC49-9B66-51AC6BD2CB71}"/>
                </a:ext>
              </a:extLst>
            </p:cNvPr>
            <p:cNvCxnSpPr>
              <a:cxnSpLocks/>
              <a:endCxn id="9" idx="2"/>
            </p:cNvCxnSpPr>
            <p:nvPr/>
          </p:nvCxnSpPr>
          <p:spPr>
            <a:xfrm>
              <a:off x="5179277" y="5805181"/>
              <a:ext cx="558308" cy="1752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77D8A15-1FCD-4141-92DA-5E508685519A}"/>
                </a:ext>
              </a:extLst>
            </p:cNvPr>
            <p:cNvCxnSpPr>
              <a:cxnSpLocks/>
            </p:cNvCxnSpPr>
            <p:nvPr/>
          </p:nvCxnSpPr>
          <p:spPr>
            <a:xfrm>
              <a:off x="4262554" y="3112781"/>
              <a:ext cx="199893" cy="26924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956F40C-4359-41F6-AF4F-7DB0558045BC}"/>
              </a:ext>
            </a:extLst>
          </p:cNvPr>
          <p:cNvPicPr>
            <a:picLocks noChangeAspect="1"/>
          </p:cNvPicPr>
          <p:nvPr/>
        </p:nvPicPr>
        <p:blipFill>
          <a:blip r:embed="rId4"/>
          <a:stretch>
            <a:fillRect/>
          </a:stretch>
        </p:blipFill>
        <p:spPr>
          <a:xfrm>
            <a:off x="4212302" y="4382521"/>
            <a:ext cx="3330051" cy="1821033"/>
          </a:xfrm>
          <a:prstGeom prst="rect">
            <a:avLst/>
          </a:prstGeom>
          <a:ln w="19050">
            <a:solidFill>
              <a:srgbClr val="FF0000"/>
            </a:solidFill>
          </a:ln>
        </p:spPr>
      </p:pic>
    </p:spTree>
    <p:extLst>
      <p:ext uri="{BB962C8B-B14F-4D97-AF65-F5344CB8AC3E}">
        <p14:creationId xmlns:p14="http://schemas.microsoft.com/office/powerpoint/2010/main" val="26417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FA7F-CBA2-3543-B7E7-6AFBEE77EC25}"/>
              </a:ext>
            </a:extLst>
          </p:cNvPr>
          <p:cNvSpPr>
            <a:spLocks noGrp="1"/>
          </p:cNvSpPr>
          <p:nvPr>
            <p:ph type="title"/>
          </p:nvPr>
        </p:nvSpPr>
        <p:spPr/>
        <p:txBody>
          <a:bodyPr/>
          <a:lstStyle/>
          <a:p>
            <a:r>
              <a:rPr lang="en-US" dirty="0"/>
              <a:t>Copy these files to a local directory</a:t>
            </a:r>
          </a:p>
        </p:txBody>
      </p:sp>
      <p:sp>
        <p:nvSpPr>
          <p:cNvPr id="3" name="Slide Number Placeholder 2">
            <a:extLst>
              <a:ext uri="{FF2B5EF4-FFF2-40B4-BE49-F238E27FC236}">
                <a16:creationId xmlns:a16="http://schemas.microsoft.com/office/drawing/2014/main" id="{A1A8971A-1607-7D4B-B727-F80D5996756C}"/>
              </a:ext>
            </a:extLst>
          </p:cNvPr>
          <p:cNvSpPr>
            <a:spLocks noGrp="1"/>
          </p:cNvSpPr>
          <p:nvPr>
            <p:ph type="sldNum" sz="quarter" idx="10"/>
          </p:nvPr>
        </p:nvSpPr>
        <p:spPr/>
        <p:txBody>
          <a:bodyPr/>
          <a:lstStyle/>
          <a:p>
            <a:fld id="{4FAB73BC-B049-4115-A692-8D63A059BFB8}" type="slidenum">
              <a:rPr lang="en-US" smtClean="0"/>
              <a:pPr/>
              <a:t>6</a:t>
            </a:fld>
            <a:endParaRPr lang="en-US" dirty="0"/>
          </a:p>
        </p:txBody>
      </p:sp>
      <p:pic>
        <p:nvPicPr>
          <p:cNvPr id="16" name="Picture 15">
            <a:extLst>
              <a:ext uri="{FF2B5EF4-FFF2-40B4-BE49-F238E27FC236}">
                <a16:creationId xmlns:a16="http://schemas.microsoft.com/office/drawing/2014/main" id="{6F45C4AA-783B-74C5-B4B8-C469858ED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50" y="1874520"/>
            <a:ext cx="3120390" cy="1983052"/>
          </a:xfrm>
          <a:prstGeom prst="rect">
            <a:avLst/>
          </a:prstGeom>
          <a:ln>
            <a:solidFill>
              <a:schemeClr val="tx1"/>
            </a:solidFill>
          </a:ln>
        </p:spPr>
      </p:pic>
      <p:sp>
        <p:nvSpPr>
          <p:cNvPr id="14" name="Content Placeholder 4">
            <a:extLst>
              <a:ext uri="{FF2B5EF4-FFF2-40B4-BE49-F238E27FC236}">
                <a16:creationId xmlns:a16="http://schemas.microsoft.com/office/drawing/2014/main" id="{1BE66C36-D266-4F18-6831-46C9ACD4F265}"/>
              </a:ext>
            </a:extLst>
          </p:cNvPr>
          <p:cNvSpPr>
            <a:spLocks noGrp="1"/>
          </p:cNvSpPr>
          <p:nvPr>
            <p:ph sz="quarter" idx="11"/>
          </p:nvPr>
        </p:nvSpPr>
        <p:spPr>
          <a:xfrm>
            <a:off x="745958" y="1409700"/>
            <a:ext cx="10653562" cy="5052060"/>
          </a:xfrm>
        </p:spPr>
        <p:txBody>
          <a:bodyPr>
            <a:normAutofit/>
          </a:bodyPr>
          <a:lstStyle/>
          <a:p>
            <a:pPr marL="342900" indent="-342900">
              <a:buFont typeface="Arial" panose="020B0604020202020204" pitchFamily="34" charset="0"/>
              <a:buChar char="•"/>
            </a:pPr>
            <a:r>
              <a:rPr lang="en-US" dirty="0"/>
              <a:t>Create a directory and copy files using a UNIX terminal (more on the “terminal” later!)</a:t>
            </a:r>
          </a:p>
          <a:p>
            <a:pPr marL="342900" indent="-342900">
              <a:buFont typeface="Arial" panose="020B0604020202020204" pitchFamily="34" charset="0"/>
              <a:buChar char="•"/>
            </a:pPr>
            <a:endParaRPr lang="en-US" sz="400" dirty="0"/>
          </a:p>
          <a:p>
            <a:pPr marL="726948" lvl="1" indent="-342900">
              <a:buFont typeface="+mj-lt"/>
              <a:buAutoNum type="arabicPeriod"/>
            </a:pPr>
            <a:r>
              <a:rPr lang="en-US" dirty="0"/>
              <a:t>Open a terminal window:</a:t>
            </a:r>
            <a:br>
              <a:rPr lang="en-US" dirty="0"/>
            </a:br>
            <a:r>
              <a:rPr lang="en-US" sz="1800" dirty="0"/>
              <a:t>Right-click on the </a:t>
            </a:r>
            <a:r>
              <a:rPr lang="en-US" dirty="0"/>
              <a:t>D</a:t>
            </a:r>
            <a:r>
              <a:rPr lang="en-US" sz="1800" dirty="0"/>
              <a:t>esktop -&gt; Select “Open Terminal”</a:t>
            </a:r>
          </a:p>
          <a:p>
            <a:pPr lvl="2" indent="0">
              <a:buNone/>
            </a:pPr>
            <a:endParaRPr lang="en-US" sz="1800" dirty="0"/>
          </a:p>
          <a:p>
            <a:pPr marL="909828" lvl="2" indent="-342900">
              <a:buFont typeface="+mj-lt"/>
              <a:buAutoNum type="arabicPeriod"/>
            </a:pPr>
            <a:endParaRPr lang="en-US" sz="1800" dirty="0"/>
          </a:p>
          <a:p>
            <a:pPr marL="909828" lvl="2" indent="-342900">
              <a:buFont typeface="+mj-lt"/>
              <a:buAutoNum type="arabicPeriod"/>
            </a:pPr>
            <a:endParaRPr lang="en-US" sz="1800" dirty="0"/>
          </a:p>
          <a:p>
            <a:pPr marL="909828" lvl="2" indent="-342900">
              <a:buFont typeface="+mj-lt"/>
              <a:buAutoNum type="arabicPeriod"/>
            </a:pPr>
            <a:endParaRPr lang="en-US" sz="1800" dirty="0"/>
          </a:p>
          <a:p>
            <a:pPr marL="755650" lvl="1" indent="-317500">
              <a:buFont typeface="+mj-lt"/>
              <a:buAutoNum type="arabicPeriod"/>
            </a:pPr>
            <a:r>
              <a:rPr lang="en-US" dirty="0"/>
              <a:t>Go to your home (“~”) directory;</a:t>
            </a:r>
            <a:br>
              <a:rPr lang="en-US" dirty="0"/>
            </a:br>
            <a:r>
              <a:rPr lang="en-US" dirty="0"/>
              <a:t>create a ”training/</a:t>
            </a:r>
            <a:r>
              <a:rPr lang="en-US" dirty="0" err="1"/>
              <a:t>adagio_training</a:t>
            </a:r>
            <a:r>
              <a:rPr lang="en-US" dirty="0"/>
              <a:t>” sub-directory;</a:t>
            </a:r>
            <a:br>
              <a:rPr lang="en-US" dirty="0"/>
            </a:br>
            <a:r>
              <a:rPr lang="en-US" dirty="0"/>
              <a:t>and, copy the training files there</a:t>
            </a:r>
          </a:p>
        </p:txBody>
      </p:sp>
      <p:pic>
        <p:nvPicPr>
          <p:cNvPr id="20" name="Picture 19">
            <a:extLst>
              <a:ext uri="{FF2B5EF4-FFF2-40B4-BE49-F238E27FC236}">
                <a16:creationId xmlns:a16="http://schemas.microsoft.com/office/drawing/2014/main" id="{17054966-98DD-63F1-0450-D24BF6608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50" y="4719320"/>
            <a:ext cx="11018080" cy="1117600"/>
          </a:xfrm>
          <a:prstGeom prst="rect">
            <a:avLst/>
          </a:prstGeom>
        </p:spPr>
      </p:pic>
    </p:spTree>
    <p:extLst>
      <p:ext uri="{BB962C8B-B14F-4D97-AF65-F5344CB8AC3E}">
        <p14:creationId xmlns:p14="http://schemas.microsoft.com/office/powerpoint/2010/main" val="40661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8B4501-70B0-F44E-B621-032FC2B9A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85" y="2156597"/>
            <a:ext cx="2981121" cy="4264195"/>
          </a:xfrm>
          <a:prstGeom prst="rect">
            <a:avLst/>
          </a:prstGeom>
        </p:spPr>
      </p:pic>
      <p:pic>
        <p:nvPicPr>
          <p:cNvPr id="13" name="Picture 12">
            <a:extLst>
              <a:ext uri="{FF2B5EF4-FFF2-40B4-BE49-F238E27FC236}">
                <a16:creationId xmlns:a16="http://schemas.microsoft.com/office/drawing/2014/main" id="{7FF1C05F-0EC3-6446-96D1-581D29E51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962" y="2156597"/>
            <a:ext cx="5708699" cy="3865906"/>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60</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Run SIERRA input deck by right-clicking on </a:t>
            </a:r>
            <a:r>
              <a:rPr lang="en-US" dirty="0" err="1"/>
              <a:t>plate_elastic_plastic.i</a:t>
            </a:r>
            <a:r>
              <a:rPr lang="en-US" dirty="0"/>
              <a:t> and clicking </a:t>
            </a:r>
            <a:r>
              <a:rPr lang="en-US" b="1" dirty="0"/>
              <a:t>Submit Job </a:t>
            </a:r>
            <a:r>
              <a:rPr lang="en-US" dirty="0"/>
              <a:t>and </a:t>
            </a:r>
            <a:r>
              <a:rPr lang="en-US" b="1" dirty="0"/>
              <a:t>Sierra</a:t>
            </a:r>
            <a:r>
              <a:rPr lang="en-US" dirty="0"/>
              <a:t>. Select the options shown with arrows below. </a:t>
            </a:r>
            <a:r>
              <a:rPr lang="en-US" b="1" dirty="0"/>
              <a:t>Run</a:t>
            </a:r>
            <a:r>
              <a:rPr lang="en-US" dirty="0"/>
              <a:t>.</a:t>
            </a:r>
          </a:p>
        </p:txBody>
      </p:sp>
      <p:grpSp>
        <p:nvGrpSpPr>
          <p:cNvPr id="24" name="Group 23">
            <a:extLst>
              <a:ext uri="{FF2B5EF4-FFF2-40B4-BE49-F238E27FC236}">
                <a16:creationId xmlns:a16="http://schemas.microsoft.com/office/drawing/2014/main" id="{F586E8A5-702F-D049-ADD7-E870A3F769FC}"/>
              </a:ext>
            </a:extLst>
          </p:cNvPr>
          <p:cNvGrpSpPr/>
          <p:nvPr/>
        </p:nvGrpSpPr>
        <p:grpSpPr>
          <a:xfrm>
            <a:off x="3460955" y="2156597"/>
            <a:ext cx="7731554" cy="3954113"/>
            <a:chOff x="3153617" y="1835273"/>
            <a:chExt cx="8390683" cy="4291207"/>
          </a:xfrm>
        </p:grpSpPr>
        <p:cxnSp>
          <p:nvCxnSpPr>
            <p:cNvPr id="9" name="Straight Arrow Connector 8">
              <a:extLst>
                <a:ext uri="{FF2B5EF4-FFF2-40B4-BE49-F238E27FC236}">
                  <a16:creationId xmlns:a16="http://schemas.microsoft.com/office/drawing/2014/main" id="{52760C23-223D-364C-B25E-056046113F50}"/>
                </a:ext>
              </a:extLst>
            </p:cNvPr>
            <p:cNvCxnSpPr>
              <a:cxnSpLocks/>
              <a:stCxn id="11" idx="6"/>
              <a:endCxn id="10" idx="1"/>
            </p:cNvCxnSpPr>
            <p:nvPr/>
          </p:nvCxnSpPr>
          <p:spPr>
            <a:xfrm flipV="1">
              <a:off x="3895586" y="3980877"/>
              <a:ext cx="1256168" cy="17830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EA27882-0A6D-6846-874F-D45434F9E8F5}"/>
                </a:ext>
              </a:extLst>
            </p:cNvPr>
            <p:cNvSpPr/>
            <p:nvPr/>
          </p:nvSpPr>
          <p:spPr>
            <a:xfrm>
              <a:off x="5151754" y="1835273"/>
              <a:ext cx="6392546" cy="42912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B626B7A-C390-B742-8E3E-CA7CEB81CC37}"/>
                </a:ext>
              </a:extLst>
            </p:cNvPr>
            <p:cNvSpPr/>
            <p:nvPr/>
          </p:nvSpPr>
          <p:spPr>
            <a:xfrm>
              <a:off x="3153617" y="5631261"/>
              <a:ext cx="741969" cy="2653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881B3779-5DDC-BE47-847F-9846258145BB}"/>
                </a:ext>
              </a:extLst>
            </p:cNvPr>
            <p:cNvCxnSpPr>
              <a:cxnSpLocks/>
            </p:cNvCxnSpPr>
            <p:nvPr/>
          </p:nvCxnSpPr>
          <p:spPr>
            <a:xfrm flipH="1">
              <a:off x="6619331" y="2804354"/>
              <a:ext cx="402590"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EB3D125-E636-8B4B-969D-CD77C39E2CBE}"/>
                </a:ext>
              </a:extLst>
            </p:cNvPr>
            <p:cNvCxnSpPr>
              <a:cxnSpLocks/>
            </p:cNvCxnSpPr>
            <p:nvPr/>
          </p:nvCxnSpPr>
          <p:spPr>
            <a:xfrm flipH="1">
              <a:off x="6608657" y="3003123"/>
              <a:ext cx="402590"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2E88660-B97F-9247-B8A9-4430EB2640A1}"/>
                </a:ext>
              </a:extLst>
            </p:cNvPr>
            <p:cNvCxnSpPr>
              <a:cxnSpLocks/>
            </p:cNvCxnSpPr>
            <p:nvPr/>
          </p:nvCxnSpPr>
          <p:spPr>
            <a:xfrm flipH="1">
              <a:off x="7374504" y="2589260"/>
              <a:ext cx="207360" cy="2150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83E05BA-FE1B-CD4C-9B71-A25426D54C86}"/>
                </a:ext>
              </a:extLst>
            </p:cNvPr>
            <p:cNvCxnSpPr>
              <a:cxnSpLocks/>
            </p:cNvCxnSpPr>
            <p:nvPr/>
          </p:nvCxnSpPr>
          <p:spPr>
            <a:xfrm flipH="1">
              <a:off x="6766827" y="3557327"/>
              <a:ext cx="402590"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225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61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1" y="1409700"/>
            <a:ext cx="3426460" cy="4610100"/>
          </a:xfrm>
        </p:spPr>
        <p:txBody>
          <a:bodyPr>
            <a:normAutofit/>
          </a:bodyPr>
          <a:lstStyle/>
          <a:p>
            <a:pPr marL="342900" indent="-342900">
              <a:buFont typeface="Arial" panose="020B0604020202020204" pitchFamily="34" charset="0"/>
              <a:buChar char="•"/>
            </a:pPr>
            <a:r>
              <a:rPr lang="en-US" dirty="0"/>
              <a:t>Once job runs to completion, browse to the bottom of </a:t>
            </a:r>
            <a:r>
              <a:rPr lang="en-US" b="1" dirty="0" err="1"/>
              <a:t>plate_elastic_plastic.log</a:t>
            </a:r>
            <a:r>
              <a:rPr lang="en-US" b="1" dirty="0"/>
              <a:t> </a:t>
            </a:r>
            <a:r>
              <a:rPr lang="en-US" dirty="0"/>
              <a:t>file to confirm successful completion.</a:t>
            </a:r>
          </a:p>
        </p:txBody>
      </p:sp>
      <p:pic>
        <p:nvPicPr>
          <p:cNvPr id="7" name="Picture 6">
            <a:extLst>
              <a:ext uri="{FF2B5EF4-FFF2-40B4-BE49-F238E27FC236}">
                <a16:creationId xmlns:a16="http://schemas.microsoft.com/office/drawing/2014/main" id="{9D0612A0-3AEA-EE47-8C0F-278713A648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32"/>
          <a:stretch/>
        </p:blipFill>
        <p:spPr>
          <a:xfrm>
            <a:off x="5550016" y="1036036"/>
            <a:ext cx="4221201" cy="5405910"/>
          </a:xfrm>
          <a:prstGeom prst="rect">
            <a:avLst/>
          </a:prstGeom>
        </p:spPr>
      </p:pic>
      <p:sp>
        <p:nvSpPr>
          <p:cNvPr id="25" name="Oval 24">
            <a:extLst>
              <a:ext uri="{FF2B5EF4-FFF2-40B4-BE49-F238E27FC236}">
                <a16:creationId xmlns:a16="http://schemas.microsoft.com/office/drawing/2014/main" id="{A4706DE7-8F6D-1C45-A2CE-BAF1C80EE126}"/>
              </a:ext>
            </a:extLst>
          </p:cNvPr>
          <p:cNvSpPr/>
          <p:nvPr/>
        </p:nvSpPr>
        <p:spPr>
          <a:xfrm>
            <a:off x="5550016" y="6136640"/>
            <a:ext cx="1414500" cy="30530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211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5: Material Management</a:t>
            </a:r>
          </a:p>
        </p:txBody>
      </p:sp>
    </p:spTree>
    <p:extLst>
      <p:ext uri="{BB962C8B-B14F-4D97-AF65-F5344CB8AC3E}">
        <p14:creationId xmlns:p14="http://schemas.microsoft.com/office/powerpoint/2010/main" val="353983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pPr>
              <a:tabLst>
                <a:tab pos="449263" algn="l"/>
              </a:tabLst>
            </a:pPr>
            <a:r>
              <a:rPr lang="en-US" dirty="0"/>
              <a:t>Session 5: Pressure-Loaded Plate</a:t>
            </a:r>
            <a:br>
              <a:rPr lang="en-US" dirty="0"/>
            </a:br>
            <a:r>
              <a:rPr lang="en-US" i="1" dirty="0"/>
              <a:t>	Material Management and </a:t>
            </a:r>
            <a:br>
              <a:rPr lang="en-US" i="1" dirty="0"/>
            </a:br>
            <a:r>
              <a:rPr lang="en-US" i="1" dirty="0"/>
              <a:t>	Introduction to </a:t>
            </a:r>
            <a:r>
              <a:rPr lang="en-US" i="1" dirty="0" err="1"/>
              <a:t>Aprepro</a:t>
            </a:r>
            <a:endParaRPr lang="en-US" i="1" dirty="0"/>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an input file</a:t>
            </a:r>
          </a:p>
          <a:p>
            <a:pPr>
              <a:buFont typeface="Wingdings" pitchFamily="2" charset="2"/>
              <a:buChar char="ü"/>
            </a:pPr>
            <a:r>
              <a:rPr lang="en-US" b="1" dirty="0"/>
              <a:t>Run</a:t>
            </a:r>
            <a:r>
              <a:rPr lang="en-US" dirty="0"/>
              <a:t> an analysis using SIERRA/SM</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17519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5265-F47F-B543-89EF-87F14D26C8F6}"/>
              </a:ext>
            </a:extLst>
          </p:cNvPr>
          <p:cNvSpPr>
            <a:spLocks noGrp="1"/>
          </p:cNvSpPr>
          <p:nvPr>
            <p:ph type="title"/>
          </p:nvPr>
        </p:nvSpPr>
        <p:spPr/>
        <p:txBody>
          <a:bodyPr/>
          <a:lstStyle/>
          <a:p>
            <a:r>
              <a:rPr lang="en-US" dirty="0"/>
              <a:t>case05 plate material library</a:t>
            </a:r>
          </a:p>
        </p:txBody>
      </p:sp>
      <p:sp>
        <p:nvSpPr>
          <p:cNvPr id="3" name="Slide Number Placeholder 2">
            <a:extLst>
              <a:ext uri="{FF2B5EF4-FFF2-40B4-BE49-F238E27FC236}">
                <a16:creationId xmlns:a16="http://schemas.microsoft.com/office/drawing/2014/main" id="{34C1EE11-6778-6B49-8F55-A364454BC63E}"/>
              </a:ext>
            </a:extLst>
          </p:cNvPr>
          <p:cNvSpPr>
            <a:spLocks noGrp="1"/>
          </p:cNvSpPr>
          <p:nvPr>
            <p:ph type="sldNum" sz="quarter" idx="10"/>
          </p:nvPr>
        </p:nvSpPr>
        <p:spPr/>
        <p:txBody>
          <a:bodyPr/>
          <a:lstStyle/>
          <a:p>
            <a:fld id="{4FAB73BC-B049-4115-A692-8D63A059BFB8}" type="slidenum">
              <a:rPr lang="en-US" smtClean="0"/>
              <a:pPr/>
              <a:t>64</a:t>
            </a:fld>
            <a:endParaRPr lang="en-US" dirty="0"/>
          </a:p>
        </p:txBody>
      </p:sp>
      <p:sp>
        <p:nvSpPr>
          <p:cNvPr id="4" name="Content Placeholder 3">
            <a:extLst>
              <a:ext uri="{FF2B5EF4-FFF2-40B4-BE49-F238E27FC236}">
                <a16:creationId xmlns:a16="http://schemas.microsoft.com/office/drawing/2014/main" id="{BD47CA01-364F-994B-8E8A-61E5412D9D3E}"/>
              </a:ext>
            </a:extLst>
          </p:cNvPr>
          <p:cNvSpPr>
            <a:spLocks noGrp="1"/>
          </p:cNvSpPr>
          <p:nvPr>
            <p:ph sz="quarter" idx="11"/>
          </p:nvPr>
        </p:nvSpPr>
        <p:spPr/>
        <p:txBody>
          <a:bodyPr/>
          <a:lstStyle/>
          <a:p>
            <a:pPr marL="342900" indent="-342900">
              <a:buFont typeface="Arial" panose="020B0604020202020204" pitchFamily="34" charset="0"/>
              <a:buChar char="•"/>
            </a:pPr>
            <a:r>
              <a:rPr lang="en-US" dirty="0"/>
              <a:t>Goal: Learn to manage multiple </a:t>
            </a:r>
            <a:r>
              <a:rPr lang="en-US" b="1" dirty="0"/>
              <a:t>material definitions, </a:t>
            </a:r>
            <a:r>
              <a:rPr lang="en-US" dirty="0"/>
              <a:t>and introduce </a:t>
            </a:r>
            <a:r>
              <a:rPr lang="en-US" b="1" dirty="0" err="1"/>
              <a:t>Aprepro</a:t>
            </a:r>
            <a:r>
              <a:rPr lang="en-US" b="1" dirty="0"/>
              <a:t> </a:t>
            </a:r>
            <a:r>
              <a:rPr lang="en-US" dirty="0"/>
              <a:t>syntax</a:t>
            </a:r>
          </a:p>
          <a:p>
            <a:pPr marL="726948" lvl="1" indent="-342900">
              <a:buFont typeface="Arial" panose="020B0604020202020204" pitchFamily="34" charset="0"/>
              <a:buChar char="•"/>
            </a:pPr>
            <a:r>
              <a:rPr lang="en-US" dirty="0"/>
              <a:t>Nonlinear material models are given in separate file</a:t>
            </a:r>
          </a:p>
          <a:p>
            <a:pPr marL="726948" lvl="1" indent="-342900">
              <a:buFont typeface="Arial" panose="020B0604020202020204" pitchFamily="34" charset="0"/>
              <a:buChar char="•"/>
            </a:pPr>
            <a:r>
              <a:rPr lang="en-US" dirty="0"/>
              <a:t>“Include” the file’s contents with </a:t>
            </a:r>
            <a:r>
              <a:rPr lang="en-US" dirty="0" err="1"/>
              <a:t>Aprepro</a:t>
            </a:r>
            <a:r>
              <a:rPr lang="en-US" dirty="0"/>
              <a:t> and then use material models in that file</a:t>
            </a:r>
          </a:p>
          <a:p>
            <a:pPr lvl="1" indent="0">
              <a:buNone/>
            </a:pPr>
            <a:endParaRPr lang="en-US" dirty="0"/>
          </a:p>
          <a:p>
            <a:pPr lvl="1" indent="0">
              <a:buNone/>
            </a:pPr>
            <a:r>
              <a:rPr lang="en-US" dirty="0"/>
              <a:t>Plan:</a:t>
            </a:r>
          </a:p>
          <a:p>
            <a:pPr marL="726948" lvl="1" indent="-342900">
              <a:buAutoNum type="arabicParenR"/>
            </a:pPr>
            <a:r>
              <a:rPr lang="en-US" dirty="0"/>
              <a:t>Add a material library</a:t>
            </a:r>
          </a:p>
          <a:p>
            <a:pPr marL="726948" lvl="1" indent="-342900">
              <a:buAutoNum type="arabicParenR"/>
            </a:pPr>
            <a:r>
              <a:rPr lang="en-US" dirty="0"/>
              <a:t>Use the </a:t>
            </a:r>
            <a:r>
              <a:rPr lang="en-US" b="1" dirty="0"/>
              <a:t>elastic plastic power law hardening model </a:t>
            </a:r>
            <a:r>
              <a:rPr lang="en-US" dirty="0"/>
              <a:t>(from material model library) for the plate</a:t>
            </a:r>
          </a:p>
          <a:p>
            <a:pPr marL="726948" lvl="1" indent="-342900">
              <a:buAutoNum type="arabicParenR"/>
            </a:pPr>
            <a:r>
              <a:rPr lang="en-US" dirty="0"/>
              <a:t>Add hourglass control</a:t>
            </a:r>
          </a:p>
          <a:p>
            <a:pPr marL="726948" lvl="1" indent="-342900">
              <a:buAutoNum type="arabicParenR"/>
            </a:pPr>
            <a:r>
              <a:rPr lang="en-US" dirty="0"/>
              <a:t>Modify time-stepping </a:t>
            </a:r>
            <a:r>
              <a:rPr lang="en-US" dirty="0">
                <a:sym typeface="Wingdings" pitchFamily="2" charset="2"/>
              </a:rPr>
              <a:t> </a:t>
            </a:r>
            <a:endParaRPr lang="en-US" dirty="0"/>
          </a:p>
        </p:txBody>
      </p:sp>
    </p:spTree>
    <p:extLst>
      <p:ext uri="{BB962C8B-B14F-4D97-AF65-F5344CB8AC3E}">
        <p14:creationId xmlns:p14="http://schemas.microsoft.com/office/powerpoint/2010/main" val="32130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5265-F47F-B543-89EF-87F14D26C8F6}"/>
              </a:ext>
            </a:extLst>
          </p:cNvPr>
          <p:cNvSpPr>
            <a:spLocks noGrp="1"/>
          </p:cNvSpPr>
          <p:nvPr>
            <p:ph type="title"/>
          </p:nvPr>
        </p:nvSpPr>
        <p:spPr/>
        <p:txBody>
          <a:bodyPr/>
          <a:lstStyle/>
          <a:p>
            <a:r>
              <a:rPr lang="en-US" dirty="0"/>
              <a:t>Case 5: SIERRA/SM input file</a:t>
            </a:r>
          </a:p>
        </p:txBody>
      </p:sp>
      <p:sp>
        <p:nvSpPr>
          <p:cNvPr id="3" name="Slide Number Placeholder 2">
            <a:extLst>
              <a:ext uri="{FF2B5EF4-FFF2-40B4-BE49-F238E27FC236}">
                <a16:creationId xmlns:a16="http://schemas.microsoft.com/office/drawing/2014/main" id="{34C1EE11-6778-6B49-8F55-A364454BC63E}"/>
              </a:ext>
            </a:extLst>
          </p:cNvPr>
          <p:cNvSpPr>
            <a:spLocks noGrp="1"/>
          </p:cNvSpPr>
          <p:nvPr>
            <p:ph type="sldNum" sz="quarter" idx="10"/>
          </p:nvPr>
        </p:nvSpPr>
        <p:spPr/>
        <p:txBody>
          <a:bodyPr/>
          <a:lstStyle/>
          <a:p>
            <a:fld id="{4FAB73BC-B049-4115-A692-8D63A059BFB8}" type="slidenum">
              <a:rPr lang="en-US" smtClean="0"/>
              <a:pPr/>
              <a:t>65</a:t>
            </a:fld>
            <a:endParaRPr lang="en-US" dirty="0"/>
          </a:p>
        </p:txBody>
      </p:sp>
      <p:sp>
        <p:nvSpPr>
          <p:cNvPr id="4" name="Content Placeholder 3">
            <a:extLst>
              <a:ext uri="{FF2B5EF4-FFF2-40B4-BE49-F238E27FC236}">
                <a16:creationId xmlns:a16="http://schemas.microsoft.com/office/drawing/2014/main" id="{BD47CA01-364F-994B-8E8A-61E5412D9D3E}"/>
              </a:ext>
            </a:extLst>
          </p:cNvPr>
          <p:cNvSpPr>
            <a:spLocks noGrp="1"/>
          </p:cNvSpPr>
          <p:nvPr>
            <p:ph sz="quarter" idx="11"/>
          </p:nvPr>
        </p:nvSpPr>
        <p:spPr/>
        <p:txBody>
          <a:bodyPr/>
          <a:lstStyle/>
          <a:p>
            <a:pPr marL="342900" indent="-342900">
              <a:buFont typeface="Arial" panose="020B0604020202020204" pitchFamily="34" charset="0"/>
              <a:buChar char="•"/>
            </a:pPr>
            <a:r>
              <a:rPr lang="en-US" dirty="0"/>
              <a:t>Inspect </a:t>
            </a:r>
            <a:r>
              <a:rPr lang="en-US" dirty="0">
                <a:solidFill>
                  <a:schemeClr val="accent5"/>
                </a:solidFill>
                <a:latin typeface="Consolas" panose="020B0609020204030204" pitchFamily="49" charset="0"/>
                <a:cs typeface="Consolas" panose="020B0609020204030204" pitchFamily="49" charset="0"/>
              </a:rPr>
              <a:t>material_100_UC2models</a:t>
            </a:r>
            <a:r>
              <a:rPr lang="en-US" dirty="0"/>
              <a:t>. This file contains the following specifications for material MAT_100_IPS:</a:t>
            </a:r>
          </a:p>
          <a:p>
            <a:pPr marL="342900" indent="-342900">
              <a:buFont typeface="Arial" panose="020B0604020202020204" pitchFamily="34" charset="0"/>
              <a:buChar char="•"/>
            </a:pPr>
            <a:endParaRPr lang="en-US" dirty="0"/>
          </a:p>
          <a:p>
            <a:pPr lvl="1" indent="0">
              <a:buNone/>
            </a:pPr>
            <a:endParaRPr lang="en-US" dirty="0"/>
          </a:p>
        </p:txBody>
      </p:sp>
      <p:sp>
        <p:nvSpPr>
          <p:cNvPr id="6" name="TextBox 5">
            <a:extLst>
              <a:ext uri="{FF2B5EF4-FFF2-40B4-BE49-F238E27FC236}">
                <a16:creationId xmlns:a16="http://schemas.microsoft.com/office/drawing/2014/main" id="{B2B147EE-A86B-B645-B16B-6B1E85E83C25}"/>
              </a:ext>
            </a:extLst>
          </p:cNvPr>
          <p:cNvSpPr txBox="1"/>
          <p:nvPr/>
        </p:nvSpPr>
        <p:spPr>
          <a:xfrm>
            <a:off x="1746292" y="2410373"/>
            <a:ext cx="4170057" cy="3413376"/>
          </a:xfrm>
          <a:prstGeom prst="rect">
            <a:avLst/>
          </a:prstGeom>
          <a:ln>
            <a:solidFill>
              <a:schemeClr val="tx1">
                <a:lumMod val="50000"/>
              </a:schemeClr>
            </a:solidFill>
          </a:ln>
        </p:spPr>
        <p:txBody>
          <a:bodyPr vert="horz" wrap="none" lIns="91440" tIns="45720" rIns="91440" bIns="45720" rtlCol="0">
            <a:noAutofit/>
          </a:bodyPr>
          <a:lstStyle/>
          <a:p>
            <a:r>
              <a:rPr lang="en-US" sz="1200" dirty="0">
                <a:solidFill>
                  <a:srgbClr val="8A00FF"/>
                </a:solidFill>
                <a:latin typeface="Consolas" panose="020B0609020204030204" pitchFamily="49" charset="0"/>
                <a:cs typeface="Consolas" panose="020B0609020204030204" pitchFamily="49" charset="0"/>
              </a:rPr>
              <a:t>Begin parameters for model elastic plastic</a:t>
            </a:r>
          </a:p>
          <a:p>
            <a:r>
              <a:rPr lang="en-US" sz="1200" dirty="0">
                <a:solidFill>
                  <a:srgbClr val="6B0019"/>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youngs</a:t>
            </a:r>
            <a:r>
              <a:rPr lang="en-US" sz="1200" dirty="0">
                <a:solidFill>
                  <a:srgbClr val="6B0019"/>
                </a:solidFill>
                <a:latin typeface="Consolas" panose="020B0609020204030204" pitchFamily="49" charset="0"/>
                <a:cs typeface="Consolas" panose="020B0609020204030204" pitchFamily="49" charset="0"/>
              </a:rPr>
              <a:t> modulus = </a:t>
            </a:r>
            <a:r>
              <a:rPr lang="en-US" sz="1200" dirty="0">
                <a:solidFill>
                  <a:srgbClr val="000000"/>
                </a:solidFill>
                <a:latin typeface="Consolas" panose="020B0609020204030204" pitchFamily="49" charset="0"/>
                <a:cs typeface="Consolas" panose="020B0609020204030204" pitchFamily="49" charset="0"/>
              </a:rPr>
              <a:t>10.0e6 </a:t>
            </a:r>
          </a:p>
          <a:p>
            <a:r>
              <a:rPr lang="en-US" sz="1200" dirty="0">
                <a:solidFill>
                  <a:srgbClr val="6B0019"/>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poissons</a:t>
            </a:r>
            <a:r>
              <a:rPr lang="en-US" sz="1200" dirty="0">
                <a:solidFill>
                  <a:srgbClr val="6B0019"/>
                </a:solidFill>
                <a:latin typeface="Consolas" panose="020B0609020204030204" pitchFamily="49" charset="0"/>
                <a:cs typeface="Consolas" panose="020B0609020204030204" pitchFamily="49" charset="0"/>
              </a:rPr>
              <a:t> ratio = </a:t>
            </a:r>
            <a:r>
              <a:rPr lang="en-US" sz="1200" dirty="0">
                <a:solidFill>
                  <a:srgbClr val="000000"/>
                </a:solidFill>
                <a:latin typeface="Consolas" panose="020B0609020204030204" pitchFamily="49" charset="0"/>
                <a:cs typeface="Consolas" panose="020B0609020204030204" pitchFamily="49" charset="0"/>
              </a:rPr>
              <a:t>0.33 </a:t>
            </a:r>
          </a:p>
          <a:p>
            <a:r>
              <a:rPr lang="en-US" sz="1200" dirty="0">
                <a:solidFill>
                  <a:srgbClr val="6B0019"/>
                </a:solidFill>
                <a:latin typeface="Consolas" panose="020B0609020204030204" pitchFamily="49" charset="0"/>
                <a:cs typeface="Consolas" panose="020B0609020204030204" pitchFamily="49" charset="0"/>
              </a:rPr>
              <a:t>  yield stress = </a:t>
            </a:r>
            <a:r>
              <a:rPr lang="en-US" sz="1200" dirty="0">
                <a:solidFill>
                  <a:srgbClr val="000000"/>
                </a:solidFill>
                <a:latin typeface="Consolas" panose="020B0609020204030204" pitchFamily="49" charset="0"/>
                <a:cs typeface="Consolas" panose="020B0609020204030204" pitchFamily="49" charset="0"/>
              </a:rPr>
              <a:t>45.0e3</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6B0019"/>
                </a:solidFill>
                <a:latin typeface="Consolas" panose="020B0609020204030204" pitchFamily="49" charset="0"/>
                <a:cs typeface="Consolas" panose="020B0609020204030204" pitchFamily="49" charset="0"/>
              </a:rPr>
              <a:t>  beta = </a:t>
            </a:r>
            <a:r>
              <a:rPr lang="en-US" sz="1200" dirty="0">
                <a:solidFill>
                  <a:srgbClr val="000000"/>
                </a:solidFill>
                <a:latin typeface="Consolas" panose="020B0609020204030204" pitchFamily="49" charset="0"/>
                <a:cs typeface="Consolas" panose="020B0609020204030204" pitchFamily="49" charset="0"/>
              </a:rPr>
              <a:t>1.0</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6B0019"/>
                </a:solidFill>
                <a:latin typeface="Consolas" panose="020B0609020204030204" pitchFamily="49" charset="0"/>
                <a:cs typeface="Consolas" panose="020B0609020204030204" pitchFamily="49" charset="0"/>
              </a:rPr>
              <a:t>  hardening modulus = </a:t>
            </a:r>
            <a:r>
              <a:rPr lang="en-US" sz="1200" dirty="0">
                <a:solidFill>
                  <a:srgbClr val="000000"/>
                </a:solidFill>
                <a:latin typeface="Consolas" panose="020B0609020204030204" pitchFamily="49" charset="0"/>
                <a:cs typeface="Consolas" panose="020B0609020204030204" pitchFamily="49" charset="0"/>
              </a:rPr>
              <a:t>28695</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8A00FF"/>
                </a:solidFill>
                <a:latin typeface="Consolas" panose="020B0609020204030204" pitchFamily="49" charset="0"/>
                <a:cs typeface="Consolas" panose="020B0609020204030204" pitchFamily="49" charset="0"/>
              </a:rPr>
              <a:t>End parameters for model elastic plastic </a:t>
            </a:r>
          </a:p>
          <a:p>
            <a:r>
              <a:rPr lang="en-US" sz="1200" dirty="0">
                <a:solidFill>
                  <a:srgbClr val="8A00FF"/>
                </a:solidFill>
                <a:latin typeface="Consolas" panose="020B0609020204030204" pitchFamily="49" charset="0"/>
                <a:cs typeface="Consolas" panose="020B0609020204030204" pitchFamily="49" charset="0"/>
              </a:rPr>
              <a:t>Begin parameters for model ep power hard</a:t>
            </a:r>
          </a:p>
          <a:p>
            <a:r>
              <a:rPr lang="en-US" sz="1200" dirty="0">
                <a:solidFill>
                  <a:srgbClr val="6B0019"/>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youngs</a:t>
            </a:r>
            <a:r>
              <a:rPr lang="en-US" sz="1200" dirty="0">
                <a:solidFill>
                  <a:srgbClr val="6B0019"/>
                </a:solidFill>
                <a:latin typeface="Consolas" panose="020B0609020204030204" pitchFamily="49" charset="0"/>
                <a:cs typeface="Consolas" panose="020B0609020204030204" pitchFamily="49" charset="0"/>
              </a:rPr>
              <a:t> modulus = </a:t>
            </a:r>
            <a:r>
              <a:rPr lang="en-US" sz="1200" dirty="0">
                <a:solidFill>
                  <a:srgbClr val="000000"/>
                </a:solidFill>
                <a:latin typeface="Consolas" panose="020B0609020204030204" pitchFamily="49" charset="0"/>
                <a:cs typeface="Consolas" panose="020B0609020204030204" pitchFamily="49" charset="0"/>
              </a:rPr>
              <a:t>10.0e6 </a:t>
            </a:r>
          </a:p>
          <a:p>
            <a:r>
              <a:rPr lang="en-US" sz="1200" dirty="0">
                <a:solidFill>
                  <a:srgbClr val="000000"/>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poissons</a:t>
            </a:r>
            <a:r>
              <a:rPr lang="en-US" sz="1200" dirty="0">
                <a:solidFill>
                  <a:srgbClr val="6B0019"/>
                </a:solidFill>
                <a:latin typeface="Consolas" panose="020B0609020204030204" pitchFamily="49" charset="0"/>
                <a:cs typeface="Consolas" panose="020B0609020204030204" pitchFamily="49" charset="0"/>
              </a:rPr>
              <a:t> ratio = </a:t>
            </a:r>
            <a:r>
              <a:rPr lang="en-US" sz="1200" dirty="0">
                <a:solidFill>
                  <a:srgbClr val="000000"/>
                </a:solidFill>
                <a:latin typeface="Consolas" panose="020B0609020204030204" pitchFamily="49" charset="0"/>
                <a:cs typeface="Consolas" panose="020B0609020204030204" pitchFamily="49" charset="0"/>
              </a:rPr>
              <a:t>0.33</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6B0019"/>
                </a:solidFill>
                <a:latin typeface="Consolas" panose="020B0609020204030204" pitchFamily="49" charset="0"/>
                <a:cs typeface="Consolas" panose="020B0609020204030204" pitchFamily="49" charset="0"/>
              </a:rPr>
              <a:t>  yield stress = </a:t>
            </a:r>
            <a:r>
              <a:rPr lang="en-US" sz="1200" dirty="0">
                <a:solidFill>
                  <a:srgbClr val="000000"/>
                </a:solidFill>
                <a:latin typeface="Consolas" panose="020B0609020204030204" pitchFamily="49" charset="0"/>
                <a:cs typeface="Consolas" panose="020B0609020204030204" pitchFamily="49" charset="0"/>
              </a:rPr>
              <a:t>45.0e3 </a:t>
            </a:r>
          </a:p>
          <a:p>
            <a:r>
              <a:rPr lang="en-US" sz="1200" dirty="0">
                <a:solidFill>
                  <a:srgbClr val="000000"/>
                </a:solidFill>
                <a:latin typeface="Consolas" panose="020B0609020204030204" pitchFamily="49" charset="0"/>
                <a:cs typeface="Consolas" panose="020B0609020204030204" pitchFamily="49" charset="0"/>
              </a:rPr>
              <a:t>  </a:t>
            </a:r>
            <a:r>
              <a:rPr lang="en-US" sz="1200" dirty="0">
                <a:solidFill>
                  <a:srgbClr val="6B0019"/>
                </a:solidFill>
                <a:latin typeface="Consolas" panose="020B0609020204030204" pitchFamily="49" charset="0"/>
                <a:cs typeface="Consolas" panose="020B0609020204030204" pitchFamily="49" charset="0"/>
              </a:rPr>
              <a:t>hardening constant = </a:t>
            </a:r>
            <a:r>
              <a:rPr lang="en-US" sz="1200" dirty="0">
                <a:solidFill>
                  <a:srgbClr val="000000"/>
                </a:solidFill>
                <a:latin typeface="Consolas" panose="020B0609020204030204" pitchFamily="49" charset="0"/>
                <a:cs typeface="Consolas" panose="020B0609020204030204" pitchFamily="49" charset="0"/>
              </a:rPr>
              <a:t>1.0e4 </a:t>
            </a:r>
          </a:p>
          <a:p>
            <a:r>
              <a:rPr lang="en-US" sz="1200" dirty="0">
                <a:solidFill>
                  <a:srgbClr val="000000"/>
                </a:solidFill>
                <a:latin typeface="Consolas" panose="020B0609020204030204" pitchFamily="49" charset="0"/>
                <a:cs typeface="Consolas" panose="020B0609020204030204" pitchFamily="49" charset="0"/>
              </a:rPr>
              <a:t>  </a:t>
            </a:r>
            <a:r>
              <a:rPr lang="en-US" sz="1200" dirty="0">
                <a:solidFill>
                  <a:srgbClr val="6B0019"/>
                </a:solidFill>
                <a:latin typeface="Consolas" panose="020B0609020204030204" pitchFamily="49" charset="0"/>
                <a:cs typeface="Consolas" panose="020B0609020204030204" pitchFamily="49" charset="0"/>
              </a:rPr>
              <a:t>hardening exponent = </a:t>
            </a:r>
            <a:r>
              <a:rPr lang="en-US" sz="1200" dirty="0">
                <a:solidFill>
                  <a:srgbClr val="000000"/>
                </a:solidFill>
                <a:latin typeface="Consolas" panose="020B0609020204030204" pitchFamily="49" charset="0"/>
                <a:cs typeface="Consolas" panose="020B0609020204030204" pitchFamily="49" charset="0"/>
              </a:rPr>
              <a:t>0.25 </a:t>
            </a:r>
          </a:p>
          <a:p>
            <a:r>
              <a:rPr lang="en-US" sz="1200" dirty="0">
                <a:solidFill>
                  <a:srgbClr val="000000"/>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luders</a:t>
            </a:r>
            <a:r>
              <a:rPr lang="en-US" sz="1200" dirty="0">
                <a:solidFill>
                  <a:srgbClr val="6B0019"/>
                </a:solidFill>
                <a:latin typeface="Consolas" panose="020B0609020204030204" pitchFamily="49" charset="0"/>
                <a:cs typeface="Consolas" panose="020B0609020204030204" pitchFamily="49" charset="0"/>
              </a:rPr>
              <a:t> strain = </a:t>
            </a:r>
            <a:r>
              <a:rPr lang="en-US" sz="1200" dirty="0">
                <a:solidFill>
                  <a:srgbClr val="000000"/>
                </a:solidFill>
                <a:latin typeface="Consolas" panose="020B0609020204030204" pitchFamily="49" charset="0"/>
                <a:cs typeface="Consolas" panose="020B0609020204030204" pitchFamily="49" charset="0"/>
              </a:rPr>
              <a:t>0.002</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8A00FF"/>
                </a:solidFill>
                <a:latin typeface="Consolas" panose="020B0609020204030204" pitchFamily="49" charset="0"/>
                <a:cs typeface="Consolas" panose="020B0609020204030204" pitchFamily="49" charset="0"/>
              </a:rPr>
              <a:t>End parameters for model ep power hard</a:t>
            </a:r>
          </a:p>
          <a:p>
            <a:pPr algn="l"/>
            <a:endParaRPr lang="en-US" sz="1400" dirty="0">
              <a:latin typeface="Andale Mono" panose="020B0509000000000004" pitchFamily="49" charset="0"/>
            </a:endParaRPr>
          </a:p>
        </p:txBody>
      </p:sp>
      <p:sp>
        <p:nvSpPr>
          <p:cNvPr id="7" name="TextBox 6">
            <a:extLst>
              <a:ext uri="{FF2B5EF4-FFF2-40B4-BE49-F238E27FC236}">
                <a16:creationId xmlns:a16="http://schemas.microsoft.com/office/drawing/2014/main" id="{0840D44A-725B-5F43-A33E-7E96BFCAD5B4}"/>
              </a:ext>
            </a:extLst>
          </p:cNvPr>
          <p:cNvSpPr txBox="1"/>
          <p:nvPr/>
        </p:nvSpPr>
        <p:spPr>
          <a:xfrm>
            <a:off x="6053610" y="3942216"/>
            <a:ext cx="2401057" cy="1144513"/>
          </a:xfrm>
          <a:prstGeom prst="rect">
            <a:avLst/>
          </a:prstGeom>
        </p:spPr>
        <p:txBody>
          <a:bodyPr vert="horz" wrap="none" lIns="91440" tIns="45720" rIns="91440" bIns="45720" rtlCol="0">
            <a:noAutofit/>
          </a:bodyPr>
          <a:lstStyle/>
          <a:p>
            <a:pPr algn="l"/>
            <a:r>
              <a:rPr lang="en-US" sz="1400" dirty="0"/>
              <a:t>Define as many material models as you need, including EOS models</a:t>
            </a:r>
          </a:p>
          <a:p>
            <a:pPr algn="l"/>
            <a:r>
              <a:rPr lang="en-US" sz="1400" dirty="0"/>
              <a:t>(if using </a:t>
            </a:r>
            <a:r>
              <a:rPr lang="en-US" sz="1400" dirty="0" err="1">
                <a:latin typeface="Consolas" panose="020B0609020204030204" pitchFamily="49" charset="0"/>
                <a:cs typeface="Consolas" panose="020B0609020204030204" pitchFamily="49" charset="0"/>
              </a:rPr>
              <a:t>presto_itar</a:t>
            </a:r>
            <a:r>
              <a:rPr lang="en-US" sz="1400" dirty="0"/>
              <a:t>).</a:t>
            </a:r>
          </a:p>
        </p:txBody>
      </p:sp>
      <p:sp>
        <p:nvSpPr>
          <p:cNvPr id="8" name="TextBox 7">
            <a:extLst>
              <a:ext uri="{FF2B5EF4-FFF2-40B4-BE49-F238E27FC236}">
                <a16:creationId xmlns:a16="http://schemas.microsoft.com/office/drawing/2014/main" id="{71052D04-0C5B-644C-ACD7-2E9A514769A8}"/>
              </a:ext>
            </a:extLst>
          </p:cNvPr>
          <p:cNvSpPr txBox="1"/>
          <p:nvPr/>
        </p:nvSpPr>
        <p:spPr>
          <a:xfrm>
            <a:off x="3912781" y="-1091609"/>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145308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1B10-3681-5848-BBF3-30BF6DBE0A5D}"/>
              </a:ext>
            </a:extLst>
          </p:cNvPr>
          <p:cNvSpPr>
            <a:spLocks noGrp="1"/>
          </p:cNvSpPr>
          <p:nvPr>
            <p:ph type="title"/>
          </p:nvPr>
        </p:nvSpPr>
        <p:spPr/>
        <p:txBody>
          <a:bodyPr/>
          <a:lstStyle/>
          <a:p>
            <a:r>
              <a:rPr lang="en-US" dirty="0"/>
              <a:t>Case 5: SAW – Include a material model library</a:t>
            </a:r>
          </a:p>
        </p:txBody>
      </p:sp>
      <p:sp>
        <p:nvSpPr>
          <p:cNvPr id="3" name="Slide Number Placeholder 2">
            <a:extLst>
              <a:ext uri="{FF2B5EF4-FFF2-40B4-BE49-F238E27FC236}">
                <a16:creationId xmlns:a16="http://schemas.microsoft.com/office/drawing/2014/main" id="{793C347D-F441-004B-B4F2-8925F451016B}"/>
              </a:ext>
            </a:extLst>
          </p:cNvPr>
          <p:cNvSpPr>
            <a:spLocks noGrp="1"/>
          </p:cNvSpPr>
          <p:nvPr>
            <p:ph type="sldNum" sz="quarter" idx="10"/>
          </p:nvPr>
        </p:nvSpPr>
        <p:spPr/>
        <p:txBody>
          <a:bodyPr/>
          <a:lstStyle/>
          <a:p>
            <a:fld id="{4FAB73BC-B049-4115-A692-8D63A059BFB8}" type="slidenum">
              <a:rPr lang="en-US" smtClean="0"/>
              <a:pPr/>
              <a:t>66</a:t>
            </a:fld>
            <a:endParaRPr lang="en-US" dirty="0"/>
          </a:p>
        </p:txBody>
      </p:sp>
      <p:sp>
        <p:nvSpPr>
          <p:cNvPr id="4" name="Content Placeholder 3">
            <a:extLst>
              <a:ext uri="{FF2B5EF4-FFF2-40B4-BE49-F238E27FC236}">
                <a16:creationId xmlns:a16="http://schemas.microsoft.com/office/drawing/2014/main" id="{229D44CD-D3F9-6840-BB2F-ADF4B434627B}"/>
              </a:ext>
            </a:extLst>
          </p:cNvPr>
          <p:cNvSpPr>
            <a:spLocks noGrp="1"/>
          </p:cNvSpPr>
          <p:nvPr>
            <p:ph sz="quarter" idx="11"/>
          </p:nvPr>
        </p:nvSpPr>
        <p:spPr>
          <a:xfrm>
            <a:off x="1307718" y="1001020"/>
            <a:ext cx="9913974" cy="2250943"/>
          </a:xfrm>
        </p:spPr>
        <p:txBody>
          <a:bodyPr>
            <a:normAutofit fontScale="92500" lnSpcReduction="10000"/>
          </a:bodyPr>
          <a:lstStyle/>
          <a:p>
            <a:pPr marL="342900" indent="-342900">
              <a:buFont typeface="Arial" panose="020B0604020202020204" pitchFamily="34" charset="0"/>
              <a:buChar char="•"/>
            </a:pPr>
            <a:r>
              <a:rPr lang="en-US" dirty="0"/>
              <a:t>Add the include statement in the input file.</a:t>
            </a:r>
          </a:p>
          <a:p>
            <a:pPr marL="726948" lvl="1" indent="-342900">
              <a:buFont typeface="+mj-lt"/>
              <a:buAutoNum type="arabicPeriod"/>
            </a:pPr>
            <a:r>
              <a:rPr lang="en-US" dirty="0"/>
              <a:t>Open the input file by double-clicking case05’s </a:t>
            </a:r>
            <a:r>
              <a:rPr lang="en-US" b="1" dirty="0" err="1"/>
              <a:t>plate_material_library.i</a:t>
            </a:r>
            <a:endParaRPr lang="en-US" b="1" dirty="0"/>
          </a:p>
          <a:p>
            <a:pPr marL="726948" lvl="1" indent="-342900">
              <a:buFont typeface="+mj-lt"/>
              <a:buAutoNum type="arabicPeriod"/>
            </a:pPr>
            <a:r>
              <a:rPr lang="en-US" dirty="0"/>
              <a:t>On a new line after the “</a:t>
            </a:r>
            <a:r>
              <a:rPr lang="en-US" dirty="0">
                <a:latin typeface="Consolas" panose="020B0609020204030204" pitchFamily="49" charset="0"/>
                <a:cs typeface="Consolas" panose="020B0609020204030204" pitchFamily="49" charset="0"/>
              </a:rPr>
              <a:t>begin material material_100</a:t>
            </a:r>
            <a:r>
              <a:rPr lang="en-US" dirty="0"/>
              <a:t>” block, after “</a:t>
            </a:r>
            <a:r>
              <a:rPr lang="en-US" dirty="0">
                <a:latin typeface="Consolas" panose="020B0609020204030204" pitchFamily="49" charset="0"/>
                <a:cs typeface="Consolas" panose="020B0609020204030204" pitchFamily="49" charset="0"/>
              </a:rPr>
              <a:t>end material material 100</a:t>
            </a:r>
            <a:r>
              <a:rPr lang="en-US" dirty="0"/>
              <a:t>”, </a:t>
            </a:r>
          </a:p>
          <a:p>
            <a:pPr lvl="2" indent="0">
              <a:buNone/>
            </a:pPr>
            <a:r>
              <a:rPr lang="en-US" dirty="0"/>
              <a:t>	Type the string </a:t>
            </a:r>
            <a:r>
              <a:rPr lang="en-US" b="1" dirty="0">
                <a:solidFill>
                  <a:schemeClr val="accent5"/>
                </a:solidFill>
                <a:latin typeface="Consolas" panose="020B0609020204030204" pitchFamily="49" charset="0"/>
                <a:cs typeface="Consolas" panose="020B0609020204030204" pitchFamily="49" charset="0"/>
              </a:rPr>
              <a:t>{include(“material_100_UC2models”)}</a:t>
            </a:r>
            <a:r>
              <a:rPr lang="en-US" dirty="0"/>
              <a:t>. (Check no non-ASCII quotes!) </a:t>
            </a:r>
            <a:r>
              <a:rPr lang="en-US" b="1" dirty="0"/>
              <a:t>Save.</a:t>
            </a:r>
            <a:endParaRPr lang="en-US" b="1" dirty="0">
              <a:solidFill>
                <a:schemeClr val="accent5"/>
              </a:solidFill>
              <a:latin typeface="Consolas" panose="020B0609020204030204" pitchFamily="49" charset="0"/>
              <a:cs typeface="Consolas" panose="020B0609020204030204" pitchFamily="49" charset="0"/>
            </a:endParaRPr>
          </a:p>
          <a:p>
            <a:pPr marL="726948" lvl="1" indent="-342900">
              <a:buFont typeface="+mj-lt"/>
              <a:buAutoNum type="arabicPeriod"/>
            </a:pPr>
            <a:r>
              <a:rPr lang="en-US" dirty="0"/>
              <a:t>In Project Explorer: Two new material models should appear under </a:t>
            </a:r>
            <a:r>
              <a:rPr lang="en-US" b="1" dirty="0"/>
              <a:t>Materials</a:t>
            </a:r>
          </a:p>
          <a:p>
            <a:pPr marL="726948" lvl="1" indent="-342900">
              <a:buFont typeface="+mj-lt"/>
              <a:buAutoNum type="arabicPeriod"/>
            </a:pPr>
            <a:r>
              <a:rPr lang="en-US" dirty="0"/>
              <a:t>Generate the mesh using the included journal file (“</a:t>
            </a:r>
            <a:r>
              <a:rPr lang="en-US" b="1" dirty="0" err="1"/>
              <a:t>plate_material_library.jou</a:t>
            </a:r>
            <a:r>
              <a:rPr lang="en-US" dirty="0"/>
              <a:t>”).</a:t>
            </a:r>
          </a:p>
          <a:p>
            <a:pPr marL="726948" lvl="1" indent="-342900">
              <a:buFont typeface="+mj-lt"/>
              <a:buAutoNum type="arabicPeriod"/>
            </a:pPr>
            <a:r>
              <a:rPr lang="en-US" dirty="0"/>
              <a:t>Associate </a:t>
            </a:r>
            <a:r>
              <a:rPr lang="en-US" b="1" dirty="0"/>
              <a:t>block 13 </a:t>
            </a:r>
            <a:r>
              <a:rPr lang="en-US" dirty="0"/>
              <a:t>with the </a:t>
            </a:r>
            <a:r>
              <a:rPr lang="en-US" dirty="0">
                <a:latin typeface="Consolas" panose="020B0609020204030204" pitchFamily="49" charset="0"/>
                <a:cs typeface="Consolas" panose="020B0609020204030204" pitchFamily="49" charset="0"/>
              </a:rPr>
              <a:t>MAT_100_IPS </a:t>
            </a:r>
            <a:r>
              <a:rPr lang="en-US" dirty="0"/>
              <a:t>and the </a:t>
            </a:r>
            <a:r>
              <a:rPr lang="en-US" dirty="0" err="1">
                <a:latin typeface="Consolas" panose="020B0609020204030204" pitchFamily="49" charset="0"/>
                <a:cs typeface="Consolas" panose="020B0609020204030204" pitchFamily="49" charset="0"/>
              </a:rPr>
              <a:t>ep_power_hard</a:t>
            </a:r>
            <a:r>
              <a:rPr lang="en-US" dirty="0">
                <a:latin typeface="Consolas" panose="020B0609020204030204" pitchFamily="49" charset="0"/>
                <a:cs typeface="Consolas" panose="020B0609020204030204" pitchFamily="49" charset="0"/>
              </a:rPr>
              <a:t> </a:t>
            </a:r>
            <a:r>
              <a:rPr lang="en-US" dirty="0"/>
              <a:t>model. </a:t>
            </a:r>
            <a:r>
              <a:rPr lang="en-US" b="1" dirty="0"/>
              <a:t>Apply</a:t>
            </a:r>
            <a:r>
              <a:rPr lang="en-US" dirty="0"/>
              <a:t>.  </a:t>
            </a:r>
            <a:r>
              <a:rPr lang="en-US" b="1" dirty="0"/>
              <a:t>Save.</a:t>
            </a:r>
          </a:p>
          <a:p>
            <a:pPr marL="726948" lvl="1" indent="-342900">
              <a:buFont typeface="+mj-lt"/>
              <a:buAutoNum type="arabicPeriod"/>
            </a:pPr>
            <a:endParaRPr lang="en-US" dirty="0"/>
          </a:p>
          <a:p>
            <a:pPr marL="726948" lvl="1" indent="-342900">
              <a:buFont typeface="+mj-lt"/>
              <a:buAutoNum type="arabicPeriod"/>
            </a:pPr>
            <a:endParaRPr lang="en-US" dirty="0"/>
          </a:p>
        </p:txBody>
      </p:sp>
      <p:grpSp>
        <p:nvGrpSpPr>
          <p:cNvPr id="11" name="Group 10">
            <a:extLst>
              <a:ext uri="{FF2B5EF4-FFF2-40B4-BE49-F238E27FC236}">
                <a16:creationId xmlns:a16="http://schemas.microsoft.com/office/drawing/2014/main" id="{2C366FC6-3889-EB43-8992-23DBBBA7BF59}"/>
              </a:ext>
            </a:extLst>
          </p:cNvPr>
          <p:cNvGrpSpPr/>
          <p:nvPr/>
        </p:nvGrpSpPr>
        <p:grpSpPr>
          <a:xfrm>
            <a:off x="510267" y="3606038"/>
            <a:ext cx="7097696" cy="3111023"/>
            <a:chOff x="1938802" y="3306071"/>
            <a:chExt cx="8133348" cy="3404598"/>
          </a:xfrm>
        </p:grpSpPr>
        <p:pic>
          <p:nvPicPr>
            <p:cNvPr id="6" name="Picture 5">
              <a:extLst>
                <a:ext uri="{FF2B5EF4-FFF2-40B4-BE49-F238E27FC236}">
                  <a16:creationId xmlns:a16="http://schemas.microsoft.com/office/drawing/2014/main" id="{14C93821-4A3C-7F4C-9FF4-30430F6EDC98}"/>
                </a:ext>
              </a:extLst>
            </p:cNvPr>
            <p:cNvPicPr>
              <a:picLocks noChangeAspect="1"/>
            </p:cNvPicPr>
            <p:nvPr/>
          </p:nvPicPr>
          <p:blipFill>
            <a:blip r:embed="rId3"/>
            <a:stretch>
              <a:fillRect/>
            </a:stretch>
          </p:blipFill>
          <p:spPr>
            <a:xfrm>
              <a:off x="1938802" y="3306071"/>
              <a:ext cx="8133348" cy="3290672"/>
            </a:xfrm>
            <a:prstGeom prst="rect">
              <a:avLst/>
            </a:prstGeom>
          </p:spPr>
        </p:pic>
        <p:sp>
          <p:nvSpPr>
            <p:cNvPr id="7" name="Oval 6">
              <a:extLst>
                <a:ext uri="{FF2B5EF4-FFF2-40B4-BE49-F238E27FC236}">
                  <a16:creationId xmlns:a16="http://schemas.microsoft.com/office/drawing/2014/main" id="{465D5DA4-A2A1-034D-B7C7-75AEA87FBECB}"/>
                </a:ext>
              </a:extLst>
            </p:cNvPr>
            <p:cNvSpPr/>
            <p:nvPr/>
          </p:nvSpPr>
          <p:spPr>
            <a:xfrm>
              <a:off x="2023858" y="4541596"/>
              <a:ext cx="1414500" cy="30530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DF31A8C-B444-D845-98C9-6BC764F5CFB1}"/>
                </a:ext>
              </a:extLst>
            </p:cNvPr>
            <p:cNvSpPr/>
            <p:nvPr/>
          </p:nvSpPr>
          <p:spPr>
            <a:xfrm>
              <a:off x="4300691" y="6345545"/>
              <a:ext cx="1990106" cy="3651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B221FDD-FD5A-CA44-B708-6004634EED8B}"/>
                </a:ext>
              </a:extLst>
            </p:cNvPr>
            <p:cNvSpPr/>
            <p:nvPr/>
          </p:nvSpPr>
          <p:spPr>
            <a:xfrm>
              <a:off x="6957690" y="6106263"/>
              <a:ext cx="1829946" cy="3651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FD1B6A92-1365-0145-96D4-6217BD0797B3}"/>
              </a:ext>
            </a:extLst>
          </p:cNvPr>
          <p:cNvPicPr>
            <a:picLocks noChangeAspect="1"/>
          </p:cNvPicPr>
          <p:nvPr/>
        </p:nvPicPr>
        <p:blipFill rotWithShape="1">
          <a:blip r:embed="rId4"/>
          <a:srcRect l="1241" t="-157" r="26240" b="9041"/>
          <a:stretch/>
        </p:blipFill>
        <p:spPr>
          <a:xfrm>
            <a:off x="7485649" y="4071638"/>
            <a:ext cx="3974535" cy="2311783"/>
          </a:xfrm>
          <a:prstGeom prst="rect">
            <a:avLst/>
          </a:prstGeom>
        </p:spPr>
      </p:pic>
    </p:spTree>
    <p:extLst>
      <p:ext uri="{BB962C8B-B14F-4D97-AF65-F5344CB8AC3E}">
        <p14:creationId xmlns:p14="http://schemas.microsoft.com/office/powerpoint/2010/main" val="157671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2815-19F8-2D42-A464-ABAF3BE11261}"/>
              </a:ext>
            </a:extLst>
          </p:cNvPr>
          <p:cNvSpPr>
            <a:spLocks noGrp="1"/>
          </p:cNvSpPr>
          <p:nvPr>
            <p:ph type="title"/>
          </p:nvPr>
        </p:nvSpPr>
        <p:spPr/>
        <p:txBody>
          <a:bodyPr/>
          <a:lstStyle/>
          <a:p>
            <a:r>
              <a:rPr lang="en-US" dirty="0"/>
              <a:t>Case 5 (optional): SIERRA/SM input file – Include a material model library</a:t>
            </a:r>
          </a:p>
        </p:txBody>
      </p:sp>
      <p:sp>
        <p:nvSpPr>
          <p:cNvPr id="3" name="Slide Number Placeholder 2">
            <a:extLst>
              <a:ext uri="{FF2B5EF4-FFF2-40B4-BE49-F238E27FC236}">
                <a16:creationId xmlns:a16="http://schemas.microsoft.com/office/drawing/2014/main" id="{DCAA275E-7081-3A42-BD22-BB9EEC2208EC}"/>
              </a:ext>
            </a:extLst>
          </p:cNvPr>
          <p:cNvSpPr>
            <a:spLocks noGrp="1"/>
          </p:cNvSpPr>
          <p:nvPr>
            <p:ph type="sldNum" sz="quarter" idx="4"/>
          </p:nvPr>
        </p:nvSpPr>
        <p:spPr/>
        <p:txBody>
          <a:bodyPr/>
          <a:lstStyle/>
          <a:p>
            <a:fld id="{4FAB73BC-B049-4115-A692-8D63A059BFB8}" type="slidenum">
              <a:rPr lang="en-US" smtClean="0"/>
              <a:pPr/>
              <a:t>67</a:t>
            </a:fld>
            <a:endParaRPr lang="en-US" dirty="0"/>
          </a:p>
        </p:txBody>
      </p:sp>
      <p:grpSp>
        <p:nvGrpSpPr>
          <p:cNvPr id="7" name="Group 6">
            <a:extLst>
              <a:ext uri="{FF2B5EF4-FFF2-40B4-BE49-F238E27FC236}">
                <a16:creationId xmlns:a16="http://schemas.microsoft.com/office/drawing/2014/main" id="{4B815FD7-14DA-3F47-88AA-2E5EDC6450A0}"/>
              </a:ext>
            </a:extLst>
          </p:cNvPr>
          <p:cNvGrpSpPr/>
          <p:nvPr/>
        </p:nvGrpSpPr>
        <p:grpSpPr>
          <a:xfrm>
            <a:off x="1671092" y="1144484"/>
            <a:ext cx="7988549" cy="5003769"/>
            <a:chOff x="1760469" y="1467618"/>
            <a:chExt cx="7988549" cy="5003769"/>
          </a:xfrm>
        </p:grpSpPr>
        <p:sp>
          <p:nvSpPr>
            <p:cNvPr id="4" name="TextBox 3">
              <a:extLst>
                <a:ext uri="{FF2B5EF4-FFF2-40B4-BE49-F238E27FC236}">
                  <a16:creationId xmlns:a16="http://schemas.microsoft.com/office/drawing/2014/main" id="{9833B169-8ADD-2A44-A38C-19DCCA7BB6F1}"/>
                </a:ext>
              </a:extLst>
            </p:cNvPr>
            <p:cNvSpPr txBox="1"/>
            <p:nvPr/>
          </p:nvSpPr>
          <p:spPr>
            <a:xfrm>
              <a:off x="1760469" y="1467618"/>
              <a:ext cx="4605955" cy="5003769"/>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0C5A2F"/>
                  </a:solidFill>
                  <a:latin typeface="Consolas" panose="020B0609020204030204" pitchFamily="49" charset="0"/>
                  <a:cs typeface="Consolas" panose="020B0609020204030204" pitchFamily="49" charset="0"/>
                </a:rPr>
                <a:t>########## Material Definitions ###########</a:t>
              </a:r>
            </a:p>
            <a:p>
              <a:r>
                <a:rPr lang="en-US" sz="1400" dirty="0">
                  <a:solidFill>
                    <a:srgbClr val="8A00FF"/>
                  </a:solidFill>
                  <a:latin typeface="Consolas" panose="020B0609020204030204" pitchFamily="49" charset="0"/>
                  <a:cs typeface="Consolas" panose="020B0609020204030204" pitchFamily="49" charset="0"/>
                </a:rPr>
                <a:t>Begin material </a:t>
              </a:r>
              <a:r>
                <a:rPr lang="en-US" sz="1400" dirty="0">
                  <a:solidFill>
                    <a:srgbClr val="000000"/>
                  </a:solidFill>
                  <a:latin typeface="Consolas" panose="020B0609020204030204" pitchFamily="49" charset="0"/>
                  <a:cs typeface="Consolas" panose="020B0609020204030204" pitchFamily="49" charset="0"/>
                </a:rPr>
                <a:t>material_100</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density = </a:t>
              </a:r>
              <a:r>
                <a:rPr lang="en-US" sz="1400" dirty="0">
                  <a:solidFill>
                    <a:srgbClr val="000000"/>
                  </a:solidFill>
                  <a:latin typeface="Consolas" panose="020B0609020204030204" pitchFamily="49" charset="0"/>
                  <a:cs typeface="Consolas" panose="020B0609020204030204" pitchFamily="49" charset="0"/>
                </a:rPr>
                <a:t>0.000259</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Begin parameters for model elastic</a:t>
              </a:r>
            </a:p>
            <a:p>
              <a:r>
                <a:rPr lang="en-US" sz="1400" dirty="0">
                  <a:solidFill>
                    <a:srgbClr val="6B0019"/>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youngs</a:t>
              </a:r>
              <a:r>
                <a:rPr lang="en-US" sz="1400" dirty="0">
                  <a:solidFill>
                    <a:srgbClr val="6B0019"/>
                  </a:solidFill>
                  <a:latin typeface="Consolas" panose="020B0609020204030204" pitchFamily="49" charset="0"/>
                  <a:cs typeface="Consolas" panose="020B0609020204030204" pitchFamily="49" charset="0"/>
                </a:rPr>
                <a:t> modulus = </a:t>
              </a:r>
              <a:r>
                <a:rPr lang="en-US" sz="1400" dirty="0">
                  <a:solidFill>
                    <a:srgbClr val="000000"/>
                  </a:solidFill>
                  <a:latin typeface="Consolas" panose="020B0609020204030204" pitchFamily="49" charset="0"/>
                  <a:cs typeface="Consolas" panose="020B0609020204030204" pitchFamily="49" charset="0"/>
                </a:rPr>
                <a:t>1.0e7</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poissons</a:t>
              </a:r>
              <a:r>
                <a:rPr lang="en-US" sz="1400" dirty="0">
                  <a:solidFill>
                    <a:srgbClr val="6B0019"/>
                  </a:solidFill>
                  <a:latin typeface="Consolas" panose="020B0609020204030204" pitchFamily="49" charset="0"/>
                  <a:cs typeface="Consolas" panose="020B0609020204030204" pitchFamily="49" charset="0"/>
                </a:rPr>
                <a:t> ratio = </a:t>
              </a:r>
              <a:r>
                <a:rPr lang="en-US" sz="1400" dirty="0">
                  <a:solidFill>
                    <a:srgbClr val="000000"/>
                  </a:solidFill>
                  <a:latin typeface="Consolas" panose="020B0609020204030204" pitchFamily="49" charset="0"/>
                  <a:cs typeface="Consolas" panose="020B0609020204030204" pitchFamily="49" charset="0"/>
                </a:rPr>
                <a:t>0.33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End parameters for model elastic</a:t>
              </a: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Begin parameters for model </a:t>
              </a:r>
              <a:r>
                <a:rPr lang="en-US" sz="1400" dirty="0" err="1">
                  <a:solidFill>
                    <a:srgbClr val="8A00FF"/>
                  </a:solidFill>
                  <a:latin typeface="Consolas" panose="020B0609020204030204" pitchFamily="49" charset="0"/>
                  <a:cs typeface="Consolas" panose="020B0609020204030204" pitchFamily="49" charset="0"/>
                </a:rPr>
                <a:t>elastic_plastic</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beta = </a:t>
              </a:r>
              <a:r>
                <a:rPr lang="en-US" sz="1400" dirty="0">
                  <a:solidFill>
                    <a:srgbClr val="000000"/>
                  </a:solidFill>
                  <a:latin typeface="Consolas" panose="020B0609020204030204" pitchFamily="49" charset="0"/>
                  <a:cs typeface="Consolas" panose="020B0609020204030204" pitchFamily="49" charset="0"/>
                </a:rPr>
                <a:t>1.0</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hardening modulus = </a:t>
              </a:r>
              <a:r>
                <a:rPr lang="en-US" sz="1400" dirty="0">
                  <a:solidFill>
                    <a:srgbClr val="000000"/>
                  </a:solidFill>
                  <a:latin typeface="Consolas" panose="020B0609020204030204" pitchFamily="49" charset="0"/>
                  <a:cs typeface="Consolas" panose="020B0609020204030204" pitchFamily="49" charset="0"/>
                </a:rPr>
                <a:t>28695 </a:t>
              </a:r>
            </a:p>
            <a:p>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poissons</a:t>
              </a:r>
              <a:r>
                <a:rPr lang="en-US" sz="1400" dirty="0">
                  <a:solidFill>
                    <a:srgbClr val="6B0019"/>
                  </a:solidFill>
                  <a:latin typeface="Consolas" panose="020B0609020204030204" pitchFamily="49" charset="0"/>
                  <a:cs typeface="Consolas" panose="020B0609020204030204" pitchFamily="49" charset="0"/>
                </a:rPr>
                <a:t> ratio = </a:t>
              </a:r>
              <a:r>
                <a:rPr lang="en-US" sz="1400" dirty="0">
                  <a:solidFill>
                    <a:srgbClr val="000000"/>
                  </a:solidFill>
                  <a:latin typeface="Consolas" panose="020B0609020204030204" pitchFamily="49" charset="0"/>
                  <a:cs typeface="Consolas" panose="020B0609020204030204" pitchFamily="49" charset="0"/>
                </a:rPr>
                <a:t>0.33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yield stress = </a:t>
              </a:r>
              <a:r>
                <a:rPr lang="en-US" sz="1400" dirty="0">
                  <a:solidFill>
                    <a:srgbClr val="000000"/>
                  </a:solidFill>
                  <a:latin typeface="Consolas" panose="020B0609020204030204" pitchFamily="49" charset="0"/>
                  <a:cs typeface="Consolas" panose="020B0609020204030204" pitchFamily="49" charset="0"/>
                </a:rPr>
                <a:t>45.0e3 </a:t>
              </a:r>
            </a:p>
            <a:p>
              <a:r>
                <a:rPr lang="en-US" sz="1400" dirty="0">
                  <a:solidFill>
                    <a:srgbClr val="6B0019"/>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youngs</a:t>
              </a:r>
              <a:r>
                <a:rPr lang="en-US" sz="1400" dirty="0">
                  <a:solidFill>
                    <a:srgbClr val="6B0019"/>
                  </a:solidFill>
                  <a:latin typeface="Consolas" panose="020B0609020204030204" pitchFamily="49" charset="0"/>
                  <a:cs typeface="Consolas" panose="020B0609020204030204" pitchFamily="49" charset="0"/>
                </a:rPr>
                <a:t> modulus = </a:t>
              </a:r>
              <a:r>
                <a:rPr lang="en-US" sz="1400" dirty="0">
                  <a:solidFill>
                    <a:srgbClr val="000000"/>
                  </a:solidFill>
                  <a:latin typeface="Consolas" panose="020B0609020204030204" pitchFamily="49" charset="0"/>
                  <a:cs typeface="Consolas" panose="020B0609020204030204" pitchFamily="49" charset="0"/>
                </a:rPr>
                <a:t>10.0e6</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End parameters for model </a:t>
              </a:r>
              <a:r>
                <a:rPr lang="en-US" sz="1400" dirty="0" err="1">
                  <a:solidFill>
                    <a:srgbClr val="8A00FF"/>
                  </a:solidFill>
                  <a:latin typeface="Consolas" panose="020B0609020204030204" pitchFamily="49" charset="0"/>
                  <a:cs typeface="Consolas" panose="020B0609020204030204" pitchFamily="49" charset="0"/>
                </a:rPr>
                <a:t>elastic_plastic</a:t>
              </a:r>
              <a:r>
                <a:rPr lang="en-US" sz="1400" dirty="0">
                  <a:solidFill>
                    <a:srgbClr val="8A00FF"/>
                  </a:solidFill>
                  <a:latin typeface="Consolas" panose="020B0609020204030204" pitchFamily="49" charset="0"/>
                  <a:cs typeface="Consolas" panose="020B0609020204030204" pitchFamily="49" charset="0"/>
                </a:rPr>
                <a:t> </a:t>
              </a:r>
            </a:p>
            <a:p>
              <a:r>
                <a:rPr lang="en-US" sz="1400" dirty="0">
                  <a:solidFill>
                    <a:srgbClr val="8A00FF"/>
                  </a:solidFill>
                  <a:latin typeface="Consolas" panose="020B0609020204030204" pitchFamily="49" charset="0"/>
                  <a:cs typeface="Consolas" panose="020B0609020204030204" pitchFamily="49" charset="0"/>
                </a:rPr>
                <a:t>End material</a:t>
              </a:r>
            </a:p>
            <a:p>
              <a:r>
                <a:rPr lang="en-US" sz="1400" dirty="0">
                  <a:solidFill>
                    <a:srgbClr val="000000"/>
                  </a:solidFill>
                  <a:latin typeface="Consolas" panose="020B0609020204030204" pitchFamily="49" charset="0"/>
                  <a:cs typeface="Consolas" panose="020B0609020204030204" pitchFamily="49" charset="0"/>
                </a:rPr>
                <a:t>{include(“material 100 UC2models”)}</a:t>
              </a:r>
            </a:p>
            <a:p>
              <a:r>
                <a:rPr lang="en-US" sz="1400" dirty="0">
                  <a:solidFill>
                    <a:srgbClr val="000000"/>
                  </a:solidFill>
                  <a:latin typeface="Consolas" panose="020B0609020204030204" pitchFamily="49" charset="0"/>
                  <a:cs typeface="Consolas" panose="020B0609020204030204" pitchFamily="49" charset="0"/>
                </a:rPr>
                <a:t>...</a:t>
              </a:r>
            </a:p>
            <a:p>
              <a:r>
                <a:rPr lang="en-US" sz="1400" dirty="0">
                  <a:solidFill>
                    <a:srgbClr val="8A00FF"/>
                  </a:solidFill>
                  <a:latin typeface="Consolas" panose="020B0609020204030204" pitchFamily="49" charset="0"/>
                  <a:cs typeface="Consolas" panose="020B0609020204030204" pitchFamily="49" charset="0"/>
                </a:rPr>
                <a:t>Begin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section = </a:t>
              </a:r>
              <a:r>
                <a:rPr lang="en-US" sz="1400" dirty="0">
                  <a:solidFill>
                    <a:srgbClr val="000000"/>
                  </a:solidFill>
                  <a:latin typeface="Consolas" panose="020B0609020204030204" pitchFamily="49" charset="0"/>
                  <a:cs typeface="Consolas" panose="020B0609020204030204" pitchFamily="49" charset="0"/>
                </a:rPr>
                <a:t>SHELL 13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highlight>
                    <a:srgbClr val="FFFF00"/>
                  </a:highlight>
                  <a:latin typeface="Consolas" panose="020B0609020204030204" pitchFamily="49" charset="0"/>
                  <a:cs typeface="Consolas" panose="020B0609020204030204" pitchFamily="49" charset="0"/>
                </a:rPr>
                <a:t>  material </a:t>
              </a:r>
              <a:r>
                <a:rPr lang="en-US" sz="1400" dirty="0">
                  <a:solidFill>
                    <a:srgbClr val="000000"/>
                  </a:solidFill>
                  <a:highlight>
                    <a:srgbClr val="FFFF00"/>
                  </a:highlight>
                  <a:latin typeface="Consolas" panose="020B0609020204030204" pitchFamily="49" charset="0"/>
                  <a:cs typeface="Consolas" panose="020B0609020204030204" pitchFamily="49" charset="0"/>
                </a:rPr>
                <a:t>MAT_100_IPS</a:t>
              </a:r>
            </a:p>
            <a:p>
              <a:r>
                <a:rPr lang="en-US" sz="1400" dirty="0">
                  <a:solidFill>
                    <a:srgbClr val="6B0019"/>
                  </a:solidFill>
                  <a:highlight>
                    <a:srgbClr val="FFFF00"/>
                  </a:highlight>
                  <a:latin typeface="Consolas" panose="020B0609020204030204" pitchFamily="49" charset="0"/>
                  <a:cs typeface="Consolas" panose="020B0609020204030204" pitchFamily="49" charset="0"/>
                </a:rPr>
                <a:t>  solid mechanics use model </a:t>
              </a:r>
              <a:r>
                <a:rPr lang="en-US" sz="1400" dirty="0" err="1">
                  <a:solidFill>
                    <a:srgbClr val="000000"/>
                  </a:solidFill>
                  <a:highlight>
                    <a:srgbClr val="FFFF00"/>
                  </a:highlight>
                  <a:latin typeface="Consolas" panose="020B0609020204030204" pitchFamily="49" charset="0"/>
                  <a:cs typeface="Consolas" panose="020B0609020204030204" pitchFamily="49" charset="0"/>
                </a:rPr>
                <a:t>ep_power_hard</a:t>
              </a:r>
              <a:endParaRPr lang="en-US" sz="1400" dirty="0">
                <a:solidFill>
                  <a:srgbClr val="6B0019"/>
                </a:solidFill>
                <a:highlight>
                  <a:srgbClr val="FFFF00"/>
                </a:highlight>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End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endParaRPr lang="en-US" sz="1400" dirty="0">
                <a:solidFill>
                  <a:srgbClr val="000000"/>
                </a:solidFill>
                <a:latin typeface="Consolas" panose="020B0609020204030204" pitchFamily="49" charset="0"/>
                <a:cs typeface="Consolas" panose="020B0609020204030204" pitchFamily="49" charset="0"/>
              </a:endParaRPr>
            </a:p>
          </p:txBody>
        </p:sp>
        <p:sp>
          <p:nvSpPr>
            <p:cNvPr id="5" name="TextBox 4">
              <a:extLst>
                <a:ext uri="{FF2B5EF4-FFF2-40B4-BE49-F238E27FC236}">
                  <a16:creationId xmlns:a16="http://schemas.microsoft.com/office/drawing/2014/main" id="{708A1170-C996-2F44-875F-83678C35ACDA}"/>
                </a:ext>
              </a:extLst>
            </p:cNvPr>
            <p:cNvSpPr txBox="1"/>
            <p:nvPr/>
          </p:nvSpPr>
          <p:spPr>
            <a:xfrm>
              <a:off x="6586432" y="5644737"/>
              <a:ext cx="3162586" cy="738664"/>
            </a:xfrm>
            <a:prstGeom prst="rect">
              <a:avLst/>
            </a:prstGeom>
          </p:spPr>
          <p:txBody>
            <a:bodyPr vert="horz" wrap="square" lIns="91440" tIns="45720" rIns="91440" bIns="45720" rtlCol="0">
              <a:spAutoFit/>
            </a:bodyPr>
            <a:lstStyle/>
            <a:p>
              <a:r>
                <a:rPr lang="en-US" sz="1400" dirty="0"/>
                <a:t>Use the </a:t>
              </a:r>
              <a:r>
                <a:rPr lang="en-US" sz="1400" b="1" dirty="0">
                  <a:solidFill>
                    <a:schemeClr val="accent5"/>
                  </a:solidFill>
                </a:rPr>
                <a:t>elastic plastic power law hardening </a:t>
              </a:r>
              <a:r>
                <a:rPr lang="en-US" sz="1400" dirty="0"/>
                <a:t>material model.</a:t>
              </a:r>
            </a:p>
            <a:p>
              <a:pPr algn="l"/>
              <a:endParaRPr lang="en-US" sz="1400" b="1" dirty="0"/>
            </a:p>
          </p:txBody>
        </p:sp>
      </p:grpSp>
    </p:spTree>
    <p:extLst>
      <p:ext uri="{BB962C8B-B14F-4D97-AF65-F5344CB8AC3E}">
        <p14:creationId xmlns:p14="http://schemas.microsoft.com/office/powerpoint/2010/main" val="135417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SAW - Use </a:t>
            </a:r>
            <a:r>
              <a:rPr lang="en-US" dirty="0" err="1"/>
              <a:t>Aprepro</a:t>
            </a:r>
            <a:r>
              <a:rPr lang="en-US" dirty="0"/>
              <a:t> to help parameterize your input file</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68</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895507"/>
          </a:xfrm>
        </p:spPr>
        <p:txBody>
          <a:bodyPr>
            <a:spAutoFit/>
          </a:bodyPr>
          <a:lstStyle/>
          <a:p>
            <a:pPr marL="342900" indent="-342900">
              <a:lnSpc>
                <a:spcPct val="110000"/>
              </a:lnSpc>
              <a:buFont typeface="Arial" panose="020B0604020202020204" pitchFamily="34" charset="0"/>
              <a:buChar char="•"/>
            </a:pPr>
            <a:r>
              <a:rPr lang="en-US" dirty="0" err="1"/>
              <a:t>Aprepro</a:t>
            </a:r>
            <a:r>
              <a:rPr lang="en-US" dirty="0"/>
              <a:t> provides a script interface to perform text substitutions and basic mathematical operations in the input deck.</a:t>
            </a:r>
          </a:p>
          <a:p>
            <a:pPr marL="342900" indent="-342900">
              <a:lnSpc>
                <a:spcPct val="110000"/>
              </a:lnSpc>
              <a:buFont typeface="Arial" panose="020B0604020202020204" pitchFamily="34" charset="0"/>
              <a:buChar char="•"/>
            </a:pPr>
            <a:r>
              <a:rPr lang="en-US" dirty="0"/>
              <a:t>Adding hourglass control parameters with </a:t>
            </a:r>
            <a:r>
              <a:rPr lang="en-US" dirty="0" err="1"/>
              <a:t>Aprepro</a:t>
            </a:r>
            <a:r>
              <a:rPr lang="en-US" dirty="0"/>
              <a:t>. Define </a:t>
            </a:r>
            <a:r>
              <a:rPr lang="en-US" dirty="0" err="1"/>
              <a:t>Aprepro</a:t>
            </a:r>
            <a:r>
              <a:rPr lang="en-US" dirty="0"/>
              <a:t> parameters in SAW:</a:t>
            </a:r>
          </a:p>
          <a:p>
            <a:pPr marL="726948" lvl="1" indent="-342900">
              <a:lnSpc>
                <a:spcPct val="110000"/>
              </a:lnSpc>
              <a:buFont typeface="+mj-lt"/>
              <a:buAutoNum type="arabicPeriod"/>
            </a:pPr>
            <a:r>
              <a:rPr lang="en-US" dirty="0"/>
              <a:t>In Project Explorer: Expand </a:t>
            </a:r>
            <a:r>
              <a:rPr lang="en-US" b="1" dirty="0">
                <a:sym typeface="Wingdings" pitchFamily="2" charset="2"/>
              </a:rPr>
              <a:t>Finite Element Models </a:t>
            </a:r>
            <a:r>
              <a:rPr lang="en-US" dirty="0">
                <a:sym typeface="Wingdings" pitchFamily="2" charset="2"/>
              </a:rPr>
              <a:t>&gt;</a:t>
            </a:r>
            <a:r>
              <a:rPr lang="en-US" b="1" dirty="0">
                <a:sym typeface="Wingdings" pitchFamily="2" charset="2"/>
              </a:rPr>
              <a:t> </a:t>
            </a:r>
            <a:r>
              <a:rPr lang="en-US" b="1" dirty="0" err="1">
                <a:sym typeface="Wingdings" pitchFamily="2" charset="2"/>
              </a:rPr>
              <a:t>fe_model</a:t>
            </a:r>
            <a:r>
              <a:rPr lang="en-US" b="1" dirty="0">
                <a:sym typeface="Wingdings" pitchFamily="2" charset="2"/>
              </a:rPr>
              <a:t> </a:t>
            </a:r>
            <a:r>
              <a:rPr lang="en-US" dirty="0">
                <a:sym typeface="Wingdings" pitchFamily="2" charset="2"/>
              </a:rPr>
              <a:t>&gt;</a:t>
            </a:r>
            <a:r>
              <a:rPr lang="en-US" b="1" dirty="0">
                <a:sym typeface="Wingdings" pitchFamily="2" charset="2"/>
              </a:rPr>
              <a:t> block_13</a:t>
            </a:r>
            <a:r>
              <a:rPr lang="en-US" dirty="0">
                <a:sym typeface="Wingdings" pitchFamily="2" charset="2"/>
              </a:rPr>
              <a:t>. Select </a:t>
            </a:r>
            <a:r>
              <a:rPr lang="en-US" b="1" dirty="0">
                <a:sym typeface="Wingdings" pitchFamily="2" charset="2"/>
              </a:rPr>
              <a:t>block_13</a:t>
            </a:r>
            <a:r>
              <a:rPr lang="en-US" dirty="0">
                <a:sym typeface="Wingdings" pitchFamily="2" charset="2"/>
              </a:rPr>
              <a:t>.</a:t>
            </a:r>
          </a:p>
          <a:p>
            <a:pPr marL="726948" lvl="1" indent="-342900">
              <a:lnSpc>
                <a:spcPct val="110000"/>
              </a:lnSpc>
              <a:buFont typeface="+mj-lt"/>
              <a:buAutoNum type="arabicPeriod"/>
            </a:pPr>
            <a:r>
              <a:rPr lang="en-US" dirty="0">
                <a:sym typeface="Wingdings" pitchFamily="2" charset="2"/>
              </a:rPr>
              <a:t>In Settings tab, </a:t>
            </a:r>
            <a:r>
              <a:rPr lang="en-US" i="1" dirty="0">
                <a:sym typeface="Wingdings" pitchFamily="2" charset="2"/>
              </a:rPr>
              <a:t>right-click</a:t>
            </a:r>
            <a:r>
              <a:rPr lang="en-US" dirty="0">
                <a:sym typeface="Wingdings" pitchFamily="2" charset="2"/>
              </a:rPr>
              <a:t> inside </a:t>
            </a:r>
            <a:r>
              <a:rPr lang="en-US" b="1" dirty="0">
                <a:sym typeface="Wingdings" pitchFamily="2" charset="2"/>
              </a:rPr>
              <a:t>Line Commands </a:t>
            </a:r>
            <a:r>
              <a:rPr lang="en-US" dirty="0">
                <a:sym typeface="Wingdings" pitchFamily="2" charset="2"/>
              </a:rPr>
              <a:t>box</a:t>
            </a:r>
            <a:r>
              <a:rPr lang="en-US" b="1" dirty="0">
                <a:sym typeface="Wingdings" pitchFamily="2" charset="2"/>
              </a:rPr>
              <a:t> </a:t>
            </a:r>
            <a:r>
              <a:rPr lang="en-US" dirty="0">
                <a:sym typeface="Wingdings" pitchFamily="2" charset="2"/>
              </a:rPr>
              <a:t>&gt; </a:t>
            </a:r>
            <a:r>
              <a:rPr lang="en-US" b="1" dirty="0">
                <a:sym typeface="Wingdings" pitchFamily="2" charset="2"/>
              </a:rPr>
              <a:t>Add</a:t>
            </a:r>
            <a:r>
              <a:rPr lang="en-US" dirty="0">
                <a:sym typeface="Wingdings" pitchFamily="2" charset="2"/>
              </a:rPr>
              <a:t> &gt; </a:t>
            </a:r>
            <a:r>
              <a:rPr lang="en-US" b="1" dirty="0">
                <a:sym typeface="Wingdings" pitchFamily="2" charset="2"/>
              </a:rPr>
              <a:t>hourglass</a:t>
            </a:r>
            <a:r>
              <a:rPr lang="en-US" dirty="0">
                <a:sym typeface="Wingdings" pitchFamily="2" charset="2"/>
              </a:rPr>
              <a:t>. Select </a:t>
            </a:r>
            <a:r>
              <a:rPr lang="en-US" b="1" dirty="0">
                <a:sym typeface="Wingdings" pitchFamily="2" charset="2"/>
              </a:rPr>
              <a:t>viscosity</a:t>
            </a:r>
            <a:r>
              <a:rPr lang="en-US" dirty="0">
                <a:sym typeface="Wingdings" pitchFamily="2" charset="2"/>
              </a:rPr>
              <a:t> in drop-down menu. Set the value to 0.001.</a:t>
            </a:r>
          </a:p>
          <a:p>
            <a:pPr marL="726948" lvl="1" indent="-342900">
              <a:lnSpc>
                <a:spcPct val="110000"/>
              </a:lnSpc>
              <a:buFont typeface="+mj-lt"/>
              <a:buAutoNum type="arabicPeriod"/>
            </a:pPr>
            <a:r>
              <a:rPr lang="en-US" dirty="0">
                <a:sym typeface="Wingdings" pitchFamily="2" charset="2"/>
              </a:rPr>
              <a:t>Right-click the field and select </a:t>
            </a:r>
            <a:r>
              <a:rPr lang="en-US" b="1" dirty="0">
                <a:sym typeface="Wingdings" pitchFamily="2" charset="2"/>
              </a:rPr>
              <a:t>create parameter</a:t>
            </a:r>
            <a:r>
              <a:rPr lang="en-US" dirty="0">
                <a:sym typeface="Wingdings" pitchFamily="2" charset="2"/>
              </a:rPr>
              <a:t>. Name the parameter </a:t>
            </a:r>
            <a:r>
              <a:rPr lang="en-US" dirty="0" err="1">
                <a:sym typeface="Wingdings" pitchFamily="2" charset="2"/>
              </a:rPr>
              <a:t>hg_param</a:t>
            </a:r>
            <a:r>
              <a:rPr lang="en-US" dirty="0">
                <a:sym typeface="Wingdings" pitchFamily="2" charset="2"/>
              </a:rPr>
              <a:t>.</a:t>
            </a:r>
          </a:p>
          <a:p>
            <a:pPr marL="726948" lvl="1" indent="-342900">
              <a:lnSpc>
                <a:spcPct val="110000"/>
              </a:lnSpc>
              <a:buFont typeface="+mj-lt"/>
              <a:buAutoNum type="arabicPeriod"/>
            </a:pPr>
            <a:r>
              <a:rPr lang="en-US" dirty="0">
                <a:sym typeface="Wingdings" pitchFamily="2" charset="2"/>
              </a:rPr>
              <a:t>Add another hourglass parameter. Select </a:t>
            </a:r>
            <a:r>
              <a:rPr lang="en-US" b="1" dirty="0">
                <a:sym typeface="Wingdings" pitchFamily="2" charset="2"/>
              </a:rPr>
              <a:t>stiffness</a:t>
            </a:r>
            <a:r>
              <a:rPr lang="en-US" dirty="0">
                <a:sym typeface="Wingdings" pitchFamily="2" charset="2"/>
              </a:rPr>
              <a:t>. Set the value to </a:t>
            </a:r>
            <a:r>
              <a:rPr lang="en-US" dirty="0"/>
              <a:t>{10.0*</a:t>
            </a:r>
            <a:r>
              <a:rPr lang="en-US" dirty="0" err="1"/>
              <a:t>hg_param</a:t>
            </a:r>
            <a:r>
              <a:rPr lang="en-US" dirty="0"/>
              <a:t>}</a:t>
            </a:r>
            <a:r>
              <a:rPr lang="en-US" dirty="0">
                <a:sym typeface="Wingdings" pitchFamily="2" charset="2"/>
              </a:rPr>
              <a:t>.</a:t>
            </a:r>
            <a:endParaRPr lang="en-US" dirty="0"/>
          </a:p>
        </p:txBody>
      </p:sp>
      <p:pic>
        <p:nvPicPr>
          <p:cNvPr id="8" name="Picture 7">
            <a:extLst>
              <a:ext uri="{FF2B5EF4-FFF2-40B4-BE49-F238E27FC236}">
                <a16:creationId xmlns:a16="http://schemas.microsoft.com/office/drawing/2014/main" id="{0D683863-03AA-1B43-8A32-BC4C55952B75}"/>
              </a:ext>
            </a:extLst>
          </p:cNvPr>
          <p:cNvPicPr>
            <a:picLocks noChangeAspect="1"/>
          </p:cNvPicPr>
          <p:nvPr/>
        </p:nvPicPr>
        <p:blipFill rotWithShape="1">
          <a:blip r:embed="rId3"/>
          <a:srcRect l="48647" t="43208" r="-1"/>
          <a:stretch/>
        </p:blipFill>
        <p:spPr>
          <a:xfrm>
            <a:off x="8119597" y="1900989"/>
            <a:ext cx="3304341" cy="3894794"/>
          </a:xfrm>
          <a:prstGeom prst="rect">
            <a:avLst/>
          </a:prstGeom>
        </p:spPr>
      </p:pic>
    </p:spTree>
    <p:extLst>
      <p:ext uri="{BB962C8B-B14F-4D97-AF65-F5344CB8AC3E}">
        <p14:creationId xmlns:p14="http://schemas.microsoft.com/office/powerpoint/2010/main" val="2000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(optional): Edit SIERRA/SM input file directly - Use </a:t>
            </a:r>
            <a:r>
              <a:rPr lang="en-US" dirty="0" err="1"/>
              <a:t>Aprepro</a:t>
            </a:r>
            <a:r>
              <a:rPr lang="en-US" dirty="0"/>
              <a:t> to help parameterize your input file</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69</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610100"/>
          </a:xfrm>
        </p:spPr>
        <p:txBody>
          <a:bodyPr>
            <a:normAutofit/>
          </a:bodyPr>
          <a:lstStyle/>
          <a:p>
            <a:pPr marL="342900" indent="-342900">
              <a:lnSpc>
                <a:spcPct val="110000"/>
              </a:lnSpc>
              <a:buFont typeface="Arial" panose="020B0604020202020204" pitchFamily="34" charset="0"/>
              <a:buChar char="•"/>
            </a:pPr>
            <a:r>
              <a:rPr lang="en-US" dirty="0" err="1"/>
              <a:t>Aprepro</a:t>
            </a:r>
            <a:r>
              <a:rPr lang="en-US" dirty="0"/>
              <a:t> provides a script interface to perform text substitutions and basic mathematical operations in the input deck.</a:t>
            </a:r>
          </a:p>
        </p:txBody>
      </p:sp>
      <p:grpSp>
        <p:nvGrpSpPr>
          <p:cNvPr id="5" name="Group 4">
            <a:extLst>
              <a:ext uri="{FF2B5EF4-FFF2-40B4-BE49-F238E27FC236}">
                <a16:creationId xmlns:a16="http://schemas.microsoft.com/office/drawing/2014/main" id="{138DB6EC-464D-D048-90DE-6DBC0B22E242}"/>
              </a:ext>
            </a:extLst>
          </p:cNvPr>
          <p:cNvGrpSpPr/>
          <p:nvPr/>
        </p:nvGrpSpPr>
        <p:grpSpPr>
          <a:xfrm>
            <a:off x="3454313" y="2877884"/>
            <a:ext cx="5796010" cy="2593138"/>
            <a:chOff x="3333812" y="3331535"/>
            <a:chExt cx="5796010" cy="2593138"/>
          </a:xfrm>
        </p:grpSpPr>
        <p:sp>
          <p:nvSpPr>
            <p:cNvPr id="7" name="TextBox 6">
              <a:extLst>
                <a:ext uri="{FF2B5EF4-FFF2-40B4-BE49-F238E27FC236}">
                  <a16:creationId xmlns:a16="http://schemas.microsoft.com/office/drawing/2014/main" id="{8D3AA9D6-EB7D-B242-989D-61BD8658F72C}"/>
                </a:ext>
              </a:extLst>
            </p:cNvPr>
            <p:cNvSpPr txBox="1"/>
            <p:nvPr/>
          </p:nvSpPr>
          <p:spPr>
            <a:xfrm>
              <a:off x="3418874" y="3331535"/>
              <a:ext cx="5391699" cy="2062718"/>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39857E"/>
                  </a:solidFill>
                  <a:highlight>
                    <a:srgbClr val="FFFF00"/>
                  </a:highlight>
                  <a:latin typeface="Consolas" panose="020B0609020204030204" pitchFamily="49" charset="0"/>
                  <a:cs typeface="Consolas" panose="020B0609020204030204" pitchFamily="49" charset="0"/>
                </a:rPr>
                <a:t>#{</a:t>
              </a:r>
              <a:r>
                <a:rPr lang="en-US" sz="1400" dirty="0" err="1">
                  <a:solidFill>
                    <a:srgbClr val="39857E"/>
                  </a:solidFill>
                  <a:highlight>
                    <a:srgbClr val="FFFF00"/>
                  </a:highlight>
                  <a:latin typeface="Consolas" panose="020B0609020204030204" pitchFamily="49" charset="0"/>
                  <a:cs typeface="Consolas" panose="020B0609020204030204" pitchFamily="49" charset="0"/>
                </a:rPr>
                <a:t>hg_param</a:t>
              </a:r>
              <a:r>
                <a:rPr lang="en-US" sz="1400" dirty="0">
                  <a:solidFill>
                    <a:srgbClr val="39857E"/>
                  </a:solidFill>
                  <a:highlight>
                    <a:srgbClr val="FFFF00"/>
                  </a:highlight>
                  <a:latin typeface="Consolas" panose="020B0609020204030204" pitchFamily="49" charset="0"/>
                  <a:cs typeface="Consolas" panose="020B0609020204030204" pitchFamily="49" charset="0"/>
                </a:rPr>
                <a:t> = 0.001}</a:t>
              </a:r>
            </a:p>
            <a:p>
              <a:r>
                <a:rPr lang="en-US" sz="1400" dirty="0">
                  <a:solidFill>
                    <a:srgbClr val="000000"/>
                  </a:solidFill>
                  <a:latin typeface="Consolas" panose="020B0609020204030204" pitchFamily="49" charset="0"/>
                  <a:cs typeface="Consolas" panose="020B0609020204030204" pitchFamily="49" charset="0"/>
                </a:rPr>
                <a:t>...</a:t>
              </a:r>
            </a:p>
            <a:p>
              <a:r>
                <a:rPr lang="en-US" sz="1400" dirty="0">
                  <a:solidFill>
                    <a:srgbClr val="8A00FF"/>
                  </a:solidFill>
                  <a:latin typeface="Consolas" panose="020B0609020204030204" pitchFamily="49" charset="0"/>
                  <a:cs typeface="Consolas" panose="020B0609020204030204" pitchFamily="49" charset="0"/>
                </a:rPr>
                <a:t>Begin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section = </a:t>
              </a:r>
              <a:r>
                <a:rPr lang="en-US" sz="1400" dirty="0">
                  <a:solidFill>
                    <a:srgbClr val="000000"/>
                  </a:solidFill>
                  <a:latin typeface="Consolas" panose="020B0609020204030204" pitchFamily="49" charset="0"/>
                  <a:cs typeface="Consolas" panose="020B0609020204030204" pitchFamily="49" charset="0"/>
                </a:rPr>
                <a:t>SHELL_13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material </a:t>
              </a:r>
              <a:r>
                <a:rPr lang="en-US" sz="1400" dirty="0">
                  <a:solidFill>
                    <a:schemeClr val="tx1">
                      <a:lumMod val="50000"/>
                    </a:schemeClr>
                  </a:solidFill>
                  <a:latin typeface="Consolas" panose="020B0609020204030204" pitchFamily="49" charset="0"/>
                  <a:cs typeface="Consolas" panose="020B0609020204030204" pitchFamily="49" charset="0"/>
                </a:rPr>
                <a:t>material_</a:t>
              </a:r>
              <a:r>
                <a:rPr lang="en-US" sz="1400" dirty="0">
                  <a:solidFill>
                    <a:srgbClr val="000000"/>
                  </a:solidFill>
                  <a:latin typeface="Consolas" panose="020B0609020204030204" pitchFamily="49" charset="0"/>
                  <a:cs typeface="Consolas" panose="020B0609020204030204" pitchFamily="49" charset="0"/>
                </a:rPr>
                <a:t>100</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solid mechanics use model </a:t>
              </a:r>
              <a:r>
                <a:rPr lang="en-US" sz="1400" dirty="0" err="1">
                  <a:solidFill>
                    <a:srgbClr val="000000"/>
                  </a:solidFill>
                  <a:latin typeface="Consolas" panose="020B0609020204030204" pitchFamily="49" charset="0"/>
                  <a:cs typeface="Consolas" panose="020B0609020204030204" pitchFamily="49" charset="0"/>
                </a:rPr>
                <a:t>ep_power_hard</a:t>
              </a:r>
              <a:endParaRPr lang="en-US" sz="1400" dirty="0">
                <a:solidFill>
                  <a:srgbClr val="000000"/>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hourglass stiffness = </a:t>
              </a:r>
              <a:r>
                <a:rPr lang="en-US" sz="1400" dirty="0">
                  <a:solidFill>
                    <a:srgbClr val="000000"/>
                  </a:solidFill>
                  <a:latin typeface="Consolas" panose="020B0609020204030204" pitchFamily="49" charset="0"/>
                  <a:cs typeface="Consolas" panose="020B0609020204030204" pitchFamily="49" charset="0"/>
                </a:rPr>
                <a:t>{10.0*</a:t>
              </a:r>
              <a:r>
                <a:rPr lang="en-US" sz="1400" dirty="0" err="1">
                  <a:solidFill>
                    <a:srgbClr val="000000"/>
                  </a:solidFill>
                  <a:latin typeface="Consolas" panose="020B0609020204030204" pitchFamily="49" charset="0"/>
                  <a:cs typeface="Consolas" panose="020B0609020204030204" pitchFamily="49" charset="0"/>
                </a:rPr>
                <a:t>hg_param</a:t>
              </a:r>
              <a:r>
                <a:rPr lang="en-US" sz="1400" dirty="0">
                  <a:solidFill>
                    <a:srgbClr val="000000"/>
                  </a:solidFill>
                  <a:latin typeface="Consolas" panose="020B0609020204030204" pitchFamily="49" charset="0"/>
                  <a:cs typeface="Consolas" panose="020B0609020204030204" pitchFamily="49" charset="0"/>
                </a:rPr>
                <a:t>}</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hourglass viscosity = </a:t>
              </a:r>
              <a:r>
                <a:rPr lang="en-US" sz="1400" dirty="0">
                  <a:solidFill>
                    <a:srgbClr val="000000"/>
                  </a:solidFill>
                  <a:latin typeface="Consolas" panose="020B0609020204030204" pitchFamily="49" charset="0"/>
                  <a:cs typeface="Consolas" panose="020B0609020204030204" pitchFamily="49" charset="0"/>
                </a:rPr>
                <a:t>{</a:t>
              </a:r>
              <a:r>
                <a:rPr lang="en-US" sz="1400" dirty="0" err="1">
                  <a:solidFill>
                    <a:srgbClr val="000000"/>
                  </a:solidFill>
                  <a:latin typeface="Consolas" panose="020B0609020204030204" pitchFamily="49" charset="0"/>
                  <a:cs typeface="Consolas" panose="020B0609020204030204" pitchFamily="49" charset="0"/>
                </a:rPr>
                <a:t>hg_param</a:t>
              </a:r>
              <a:r>
                <a:rPr lang="en-US" sz="1400" dirty="0">
                  <a:solidFill>
                    <a:srgbClr val="000000"/>
                  </a:solidFill>
                  <a:latin typeface="Consolas" panose="020B0609020204030204" pitchFamily="49" charset="0"/>
                  <a:cs typeface="Consolas" panose="020B0609020204030204" pitchFamily="49" charset="0"/>
                </a:rPr>
                <a:t>}</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End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pPr algn="l"/>
              <a:endParaRPr lang="en-US" sz="1400" dirty="0">
                <a:latin typeface="Andale Mono" panose="020B0509000000000004" pitchFamily="49" charset="0"/>
              </a:endParaRPr>
            </a:p>
          </p:txBody>
        </p:sp>
        <p:sp>
          <p:nvSpPr>
            <p:cNvPr id="8" name="TextBox 7">
              <a:extLst>
                <a:ext uri="{FF2B5EF4-FFF2-40B4-BE49-F238E27FC236}">
                  <a16:creationId xmlns:a16="http://schemas.microsoft.com/office/drawing/2014/main" id="{F5F55EA3-D043-474F-8659-D83A7B739BB5}"/>
                </a:ext>
              </a:extLst>
            </p:cNvPr>
            <p:cNvSpPr txBox="1"/>
            <p:nvPr/>
          </p:nvSpPr>
          <p:spPr>
            <a:xfrm>
              <a:off x="3333812" y="5454188"/>
              <a:ext cx="5796010" cy="470485"/>
            </a:xfrm>
            <a:prstGeom prst="rect">
              <a:avLst/>
            </a:prstGeom>
          </p:spPr>
          <p:txBody>
            <a:bodyPr vert="horz" wrap="none" lIns="91440" tIns="45720" rIns="91440" bIns="45720" rtlCol="0">
              <a:noAutofit/>
            </a:bodyPr>
            <a:lstStyle/>
            <a:p>
              <a:pPr algn="l"/>
              <a:r>
                <a:rPr lang="en-US" sz="1400" dirty="0"/>
                <a:t>Add hourglass control parameters using an </a:t>
              </a:r>
              <a:r>
                <a:rPr lang="en-US" sz="1400" dirty="0" err="1">
                  <a:solidFill>
                    <a:schemeClr val="accent5"/>
                  </a:solidFill>
                </a:rPr>
                <a:t>Aprepro</a:t>
              </a:r>
              <a:r>
                <a:rPr lang="en-US" sz="1400" dirty="0">
                  <a:solidFill>
                    <a:schemeClr val="accent5"/>
                  </a:solidFill>
                </a:rPr>
                <a:t> parameter</a:t>
              </a:r>
              <a:r>
                <a:rPr lang="en-US" sz="1400" dirty="0"/>
                <a:t>.</a:t>
              </a:r>
            </a:p>
          </p:txBody>
        </p:sp>
      </p:grpSp>
    </p:spTree>
    <p:extLst>
      <p:ext uri="{BB962C8B-B14F-4D97-AF65-F5344CB8AC3E}">
        <p14:creationId xmlns:p14="http://schemas.microsoft.com/office/powerpoint/2010/main" val="19324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FA7F-CBA2-3543-B7E7-6AFBEE77EC25}"/>
              </a:ext>
            </a:extLst>
          </p:cNvPr>
          <p:cNvSpPr>
            <a:spLocks noGrp="1"/>
          </p:cNvSpPr>
          <p:nvPr>
            <p:ph type="title"/>
          </p:nvPr>
        </p:nvSpPr>
        <p:spPr/>
        <p:txBody>
          <a:bodyPr/>
          <a:lstStyle/>
          <a:p>
            <a:r>
              <a:rPr lang="en-US" dirty="0"/>
              <a:t>Optional, strongly suggested: Get the current user manuals</a:t>
            </a:r>
          </a:p>
        </p:txBody>
      </p:sp>
      <p:sp>
        <p:nvSpPr>
          <p:cNvPr id="3" name="Slide Number Placeholder 2">
            <a:extLst>
              <a:ext uri="{FF2B5EF4-FFF2-40B4-BE49-F238E27FC236}">
                <a16:creationId xmlns:a16="http://schemas.microsoft.com/office/drawing/2014/main" id="{A1A8971A-1607-7D4B-B727-F80D5996756C}"/>
              </a:ext>
            </a:extLst>
          </p:cNvPr>
          <p:cNvSpPr>
            <a:spLocks noGrp="1"/>
          </p:cNvSpPr>
          <p:nvPr>
            <p:ph type="sldNum" sz="quarter" idx="10"/>
          </p:nvPr>
        </p:nvSpPr>
        <p:spPr/>
        <p:txBody>
          <a:bodyPr/>
          <a:lstStyle/>
          <a:p>
            <a:fld id="{4FAB73BC-B049-4115-A692-8D63A059BFB8}" type="slidenum">
              <a:rPr lang="en-US" smtClean="0"/>
              <a:pPr/>
              <a:t>7</a:t>
            </a:fld>
            <a:endParaRPr lang="en-US" dirty="0"/>
          </a:p>
        </p:txBody>
      </p:sp>
      <p:sp>
        <p:nvSpPr>
          <p:cNvPr id="5" name="Content Placeholder 4">
            <a:extLst>
              <a:ext uri="{FF2B5EF4-FFF2-40B4-BE49-F238E27FC236}">
                <a16:creationId xmlns:a16="http://schemas.microsoft.com/office/drawing/2014/main" id="{8EC2C568-E7F5-734C-96C8-CD010B043EC9}"/>
              </a:ext>
            </a:extLst>
          </p:cNvPr>
          <p:cNvSpPr>
            <a:spLocks noGrp="1"/>
          </p:cNvSpPr>
          <p:nvPr>
            <p:ph sz="quarter" idx="11"/>
          </p:nvPr>
        </p:nvSpPr>
        <p:spPr>
          <a:xfrm>
            <a:off x="647700" y="1170774"/>
            <a:ext cx="7436621" cy="4849026"/>
          </a:xfrm>
        </p:spPr>
        <p:txBody>
          <a:bodyPr>
            <a:normAutofit/>
          </a:bodyPr>
          <a:lstStyle/>
          <a:p>
            <a:pPr marL="342900" indent="-342900">
              <a:buFont typeface="Arial" panose="020B0604020202020204" pitchFamily="34" charset="0"/>
              <a:buChar char="•"/>
            </a:pPr>
            <a:r>
              <a:rPr lang="en-US" b="1" dirty="0"/>
              <a:t>General release </a:t>
            </a:r>
            <a:r>
              <a:rPr lang="en-US" dirty="0"/>
              <a:t>(5.10 as of today) is always supported and recommended (because of stringent testing requirements)</a:t>
            </a:r>
          </a:p>
          <a:p>
            <a:pPr marL="342900" indent="-342900">
              <a:buFont typeface="Arial" panose="020B0604020202020204" pitchFamily="34" charset="0"/>
              <a:buChar char="•"/>
            </a:pPr>
            <a:r>
              <a:rPr lang="en-US" b="1" dirty="0"/>
              <a:t>Version of the Day </a:t>
            </a:r>
            <a:r>
              <a:rPr lang="en-US" dirty="0"/>
              <a:t>(VOTD/daily) is also tested and can be used</a:t>
            </a:r>
          </a:p>
          <a:p>
            <a:pPr marL="726948" lvl="1" indent="-342900">
              <a:buFont typeface="Arial" panose="020B0604020202020204" pitchFamily="34" charset="0"/>
              <a:buChar char="•"/>
            </a:pPr>
            <a:r>
              <a:rPr lang="en-US" dirty="0"/>
              <a:t>Email </a:t>
            </a:r>
            <a:r>
              <a:rPr lang="en-US" b="1" dirty="0">
                <a:hlinkClick r:id="rId3"/>
              </a:rPr>
              <a:t>sierra-help@sandia.gov</a:t>
            </a:r>
            <a:r>
              <a:rPr lang="en-US" b="1" dirty="0"/>
              <a:t> </a:t>
            </a:r>
            <a:r>
              <a:rPr lang="en-US" dirty="0"/>
              <a:t>if you see unexpected behavior</a:t>
            </a:r>
          </a:p>
          <a:p>
            <a:pPr marL="342900" indent="-342900">
              <a:buFont typeface="Arial" panose="020B0604020202020204" pitchFamily="34" charset="0"/>
              <a:buChar char="•"/>
            </a:pPr>
            <a:r>
              <a:rPr lang="en-US" dirty="0"/>
              <a:t>Updated User’s Manuals are your friend</a:t>
            </a:r>
          </a:p>
          <a:p>
            <a:pPr marL="726948" lvl="1" indent="-342900">
              <a:buFont typeface="Arial" panose="020B0604020202020204" pitchFamily="34" charset="0"/>
              <a:buChar char="•"/>
            </a:pPr>
            <a:r>
              <a:rPr lang="en-US" b="1" dirty="0" err="1"/>
              <a:t>compsim.sandia.gov</a:t>
            </a:r>
            <a:r>
              <a:rPr lang="en-US" b="1" dirty="0"/>
              <a:t> </a:t>
            </a:r>
            <a:r>
              <a:rPr lang="en-US" dirty="0">
                <a:sym typeface="Wingdings" pitchFamily="2" charset="2"/>
              </a:rPr>
              <a:t> Documentation  General Release  User Manuals  Solid Mechanics</a:t>
            </a:r>
          </a:p>
          <a:p>
            <a:pPr marL="726948" lvl="1" indent="-342900">
              <a:buFont typeface="Arial" panose="020B0604020202020204" pitchFamily="34" charset="0"/>
              <a:buChar char="•"/>
            </a:pPr>
            <a:r>
              <a:rPr lang="en-US" dirty="0">
                <a:sym typeface="Wingdings" pitchFamily="2" charset="2"/>
              </a:rPr>
              <a:t>or </a:t>
            </a:r>
            <a:r>
              <a:rPr lang="en-US" dirty="0">
                <a:sym typeface="Wingdings" pitchFamily="2" charset="2"/>
                <a:hlinkClick r:id="rId4"/>
              </a:rPr>
              <a:t>https://compsim.sandia.gov/compsim/Docs/Sierra/5.4/GeneralRelease</a:t>
            </a:r>
            <a:endParaRPr lang="en-US" dirty="0">
              <a:sym typeface="Wingdings" pitchFamily="2" charset="2"/>
            </a:endParaRPr>
          </a:p>
          <a:p>
            <a:pPr marL="342900" indent="-342900">
              <a:buFont typeface="Arial" panose="020B0604020202020204" pitchFamily="34" charset="0"/>
              <a:buChar char="•"/>
            </a:pPr>
            <a:r>
              <a:rPr lang="en-US" dirty="0">
                <a:solidFill>
                  <a:schemeClr val="tx1"/>
                </a:solidFill>
              </a:rPr>
              <a:t>Start with </a:t>
            </a:r>
            <a:r>
              <a:rPr lang="en-US" b="1" dirty="0">
                <a:solidFill>
                  <a:schemeClr val="tx1"/>
                </a:solidFill>
              </a:rPr>
              <a:t>User’s Guide</a:t>
            </a:r>
          </a:p>
          <a:p>
            <a:pPr marL="342900" indent="-342900">
              <a:buFont typeface="Arial" panose="020B0604020202020204" pitchFamily="34" charset="0"/>
              <a:buChar char="•"/>
            </a:pPr>
            <a:r>
              <a:rPr lang="en-US" dirty="0">
                <a:solidFill>
                  <a:schemeClr val="tx1"/>
                </a:solidFill>
              </a:rPr>
              <a:t>Then check out Shock Addendum, Capabilities in Development, Theory Manual, Verification Tests Manual, Example Problems Manual, Zapotec Manual, LAME Manual</a:t>
            </a:r>
          </a:p>
          <a:p>
            <a:endParaRPr lang="en-US" dirty="0"/>
          </a:p>
          <a:p>
            <a:pPr marL="342900" indent="-342900">
              <a:buFont typeface="Arial" panose="020B0604020202020204" pitchFamily="34" charset="0"/>
              <a:buChar char="•"/>
            </a:pPr>
            <a:endParaRPr lang="en-US" dirty="0"/>
          </a:p>
        </p:txBody>
      </p:sp>
      <p:grpSp>
        <p:nvGrpSpPr>
          <p:cNvPr id="7" name="Group 6">
            <a:extLst>
              <a:ext uri="{FF2B5EF4-FFF2-40B4-BE49-F238E27FC236}">
                <a16:creationId xmlns:a16="http://schemas.microsoft.com/office/drawing/2014/main" id="{AA99ECC1-EE80-5E43-B7D0-8E6E7ADA0D58}"/>
              </a:ext>
            </a:extLst>
          </p:cNvPr>
          <p:cNvGrpSpPr/>
          <p:nvPr/>
        </p:nvGrpSpPr>
        <p:grpSpPr>
          <a:xfrm>
            <a:off x="8153307" y="1328454"/>
            <a:ext cx="3793974" cy="4772592"/>
            <a:chOff x="6449867" y="641131"/>
            <a:chExt cx="4565481" cy="5621564"/>
          </a:xfrm>
        </p:grpSpPr>
        <p:pic>
          <p:nvPicPr>
            <p:cNvPr id="8" name="Picture 7">
              <a:extLst>
                <a:ext uri="{FF2B5EF4-FFF2-40B4-BE49-F238E27FC236}">
                  <a16:creationId xmlns:a16="http://schemas.microsoft.com/office/drawing/2014/main" id="{74238E5E-2794-004E-99BB-A8472150C3C1}"/>
                </a:ext>
              </a:extLst>
            </p:cNvPr>
            <p:cNvPicPr>
              <a:picLocks noChangeAspect="1"/>
            </p:cNvPicPr>
            <p:nvPr/>
          </p:nvPicPr>
          <p:blipFill>
            <a:blip r:embed="rId5"/>
            <a:stretch>
              <a:fillRect/>
            </a:stretch>
          </p:blipFill>
          <p:spPr>
            <a:xfrm>
              <a:off x="6449867" y="641131"/>
              <a:ext cx="4565481" cy="5575738"/>
            </a:xfrm>
            <a:prstGeom prst="rect">
              <a:avLst/>
            </a:prstGeom>
          </p:spPr>
        </p:pic>
        <p:pic>
          <p:nvPicPr>
            <p:cNvPr id="9" name="Picture 8">
              <a:extLst>
                <a:ext uri="{FF2B5EF4-FFF2-40B4-BE49-F238E27FC236}">
                  <a16:creationId xmlns:a16="http://schemas.microsoft.com/office/drawing/2014/main" id="{533EBC05-5F0F-A94E-BB24-8E0048A6B377}"/>
                </a:ext>
              </a:extLst>
            </p:cNvPr>
            <p:cNvPicPr>
              <a:picLocks noChangeAspect="1"/>
            </p:cNvPicPr>
            <p:nvPr/>
          </p:nvPicPr>
          <p:blipFill>
            <a:blip r:embed="rId6"/>
            <a:srcRect/>
            <a:stretch/>
          </p:blipFill>
          <p:spPr>
            <a:xfrm>
              <a:off x="9220285" y="3943013"/>
              <a:ext cx="1791062" cy="2319682"/>
            </a:xfrm>
            <a:prstGeom prst="rect">
              <a:avLst/>
            </a:prstGeom>
          </p:spPr>
        </p:pic>
      </p:grpSp>
    </p:spTree>
    <p:extLst>
      <p:ext uri="{BB962C8B-B14F-4D97-AF65-F5344CB8AC3E}">
        <p14:creationId xmlns:p14="http://schemas.microsoft.com/office/powerpoint/2010/main" val="136644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SAW – Add a time-stepping block</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70</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899337" y="1253823"/>
            <a:ext cx="5916133" cy="4610100"/>
          </a:xfrm>
        </p:spPr>
        <p:txBody>
          <a:bodyPr>
            <a:normAutofit/>
          </a:bodyPr>
          <a:lstStyle/>
          <a:p>
            <a:pPr marL="457200" indent="-457200">
              <a:lnSpc>
                <a:spcPct val="110000"/>
              </a:lnSpc>
              <a:buFont typeface="+mj-lt"/>
              <a:buAutoNum type="arabicPeriod"/>
            </a:pPr>
            <a:r>
              <a:rPr lang="en-US" dirty="0"/>
              <a:t>Navigate to </a:t>
            </a:r>
            <a:r>
              <a:rPr lang="en-US" b="1" dirty="0"/>
              <a:t>time control</a:t>
            </a:r>
          </a:p>
          <a:p>
            <a:pPr marL="726948" lvl="1" indent="-342900">
              <a:lnSpc>
                <a:spcPct val="110000"/>
              </a:lnSpc>
              <a:buFont typeface="Arial" panose="020B0604020202020204" pitchFamily="34" charset="0"/>
              <a:buChar char="•"/>
            </a:pPr>
            <a:r>
              <a:rPr lang="en-US" b="1" dirty="0">
                <a:sym typeface="Wingdings" pitchFamily="2" charset="2"/>
              </a:rPr>
              <a:t>Project Explorer </a:t>
            </a:r>
            <a:r>
              <a:rPr lang="en-US" dirty="0">
                <a:sym typeface="Wingdings" pitchFamily="2" charset="2"/>
              </a:rPr>
              <a:t>tab &gt; Expand </a:t>
            </a:r>
            <a:r>
              <a:rPr lang="en-US" b="1" dirty="0">
                <a:sym typeface="Wingdings" pitchFamily="2" charset="2"/>
              </a:rPr>
              <a:t>Solution Control </a:t>
            </a:r>
            <a:r>
              <a:rPr lang="en-US" dirty="0">
                <a:sym typeface="Wingdings" pitchFamily="2" charset="2"/>
              </a:rPr>
              <a:t>&gt; </a:t>
            </a:r>
            <a:r>
              <a:rPr lang="en-US" b="1" dirty="0">
                <a:sym typeface="Wingdings" pitchFamily="2" charset="2"/>
              </a:rPr>
              <a:t>time control</a:t>
            </a:r>
          </a:p>
          <a:p>
            <a:pPr marL="457200" indent="-457200">
              <a:lnSpc>
                <a:spcPct val="110000"/>
              </a:lnSpc>
              <a:buFont typeface="+mj-lt"/>
              <a:buAutoNum type="arabicPeriod"/>
            </a:pPr>
            <a:r>
              <a:rPr lang="en-US" i="1" dirty="0">
                <a:sym typeface="Wingdings" pitchFamily="2" charset="2"/>
              </a:rPr>
              <a:t>Right-click</a:t>
            </a:r>
            <a:r>
              <a:rPr lang="en-US" dirty="0">
                <a:sym typeface="Wingdings" pitchFamily="2" charset="2"/>
              </a:rPr>
              <a:t> </a:t>
            </a:r>
            <a:r>
              <a:rPr lang="en-US" b="1" dirty="0">
                <a:sym typeface="Wingdings" pitchFamily="2" charset="2"/>
              </a:rPr>
              <a:t>time stepping block “period_1”</a:t>
            </a:r>
            <a:r>
              <a:rPr lang="en-US" dirty="0">
                <a:sym typeface="Wingdings" pitchFamily="2" charset="2"/>
              </a:rPr>
              <a:t>. </a:t>
            </a:r>
            <a:r>
              <a:rPr lang="en-US" b="1" dirty="0">
                <a:sym typeface="Wingdings" pitchFamily="2" charset="2"/>
              </a:rPr>
              <a:t>Duplicate.</a:t>
            </a:r>
          </a:p>
          <a:p>
            <a:pPr marL="841248" lvl="1" indent="-457200">
              <a:lnSpc>
                <a:spcPct val="110000"/>
              </a:lnSpc>
              <a:buFont typeface="Arial" panose="020B0604020202020204" pitchFamily="34" charset="0"/>
              <a:buChar char="•"/>
            </a:pPr>
            <a:r>
              <a:rPr lang="en-US" dirty="0">
                <a:sym typeface="Wingdings" pitchFamily="2" charset="2"/>
              </a:rPr>
              <a:t>In editor, change the duplicated time period block to “period_2” in begin/end lines</a:t>
            </a:r>
          </a:p>
          <a:p>
            <a:pPr marL="841248" lvl="1" indent="-457200">
              <a:lnSpc>
                <a:spcPct val="110000"/>
              </a:lnSpc>
              <a:buFont typeface="Arial" panose="020B0604020202020204" pitchFamily="34" charset="0"/>
              <a:buChar char="•"/>
            </a:pPr>
            <a:r>
              <a:rPr lang="en-US" dirty="0">
                <a:sym typeface="Wingdings" pitchFamily="2" charset="2"/>
              </a:rPr>
              <a:t>Add a start time and set to 1.0e-4</a:t>
            </a:r>
          </a:p>
          <a:p>
            <a:pPr marL="457200" indent="-457200">
              <a:lnSpc>
                <a:spcPct val="110000"/>
              </a:lnSpc>
              <a:buFont typeface="+mj-lt"/>
              <a:buAutoNum type="arabicPeriod"/>
            </a:pPr>
            <a:r>
              <a:rPr lang="en-US" dirty="0">
                <a:sym typeface="Wingdings" pitchFamily="2" charset="2"/>
              </a:rPr>
              <a:t>Expand </a:t>
            </a:r>
            <a:r>
              <a:rPr lang="en-US" b="1" dirty="0">
                <a:sym typeface="Wingdings" pitchFamily="2" charset="2"/>
              </a:rPr>
              <a:t>period_2 </a:t>
            </a:r>
            <a:r>
              <a:rPr lang="en-US" dirty="0">
                <a:sym typeface="Wingdings" pitchFamily="2" charset="2"/>
              </a:rPr>
              <a:t>in Project Explorer</a:t>
            </a:r>
          </a:p>
          <a:p>
            <a:pPr marL="841248" lvl="1" indent="-457200">
              <a:lnSpc>
                <a:spcPct val="110000"/>
              </a:lnSpc>
              <a:buFont typeface="Arial" panose="020B0604020202020204" pitchFamily="34" charset="0"/>
              <a:buChar char="•"/>
            </a:pPr>
            <a:r>
              <a:rPr lang="en-US" dirty="0">
                <a:sym typeface="Wingdings" pitchFamily="2" charset="2"/>
              </a:rPr>
              <a:t>Select </a:t>
            </a:r>
            <a:r>
              <a:rPr lang="en-US" b="1" dirty="0">
                <a:sym typeface="Wingdings" pitchFamily="2" charset="2"/>
              </a:rPr>
              <a:t>parameters for presto region “presto”</a:t>
            </a:r>
          </a:p>
          <a:p>
            <a:pPr marL="841248" lvl="1" indent="-457200">
              <a:lnSpc>
                <a:spcPct val="110000"/>
              </a:lnSpc>
              <a:buFont typeface="Arial" panose="020B0604020202020204" pitchFamily="34" charset="0"/>
              <a:buChar char="•"/>
            </a:pPr>
            <a:r>
              <a:rPr lang="en-US" dirty="0">
                <a:sym typeface="Wingdings" pitchFamily="2" charset="2"/>
              </a:rPr>
              <a:t>Change the </a:t>
            </a:r>
            <a:r>
              <a:rPr lang="en-US" b="1" dirty="0">
                <a:sym typeface="Wingdings" pitchFamily="2" charset="2"/>
              </a:rPr>
              <a:t>step interval </a:t>
            </a:r>
            <a:r>
              <a:rPr lang="en-US" dirty="0">
                <a:sym typeface="Wingdings" pitchFamily="2" charset="2"/>
              </a:rPr>
              <a:t>to 50</a:t>
            </a:r>
          </a:p>
        </p:txBody>
      </p:sp>
      <p:pic>
        <p:nvPicPr>
          <p:cNvPr id="7" name="Picture 6">
            <a:extLst>
              <a:ext uri="{FF2B5EF4-FFF2-40B4-BE49-F238E27FC236}">
                <a16:creationId xmlns:a16="http://schemas.microsoft.com/office/drawing/2014/main" id="{C172E1EF-365C-8A41-AAD9-8D6E5D85620F}"/>
              </a:ext>
            </a:extLst>
          </p:cNvPr>
          <p:cNvPicPr>
            <a:picLocks noChangeAspect="1"/>
          </p:cNvPicPr>
          <p:nvPr/>
        </p:nvPicPr>
        <p:blipFill>
          <a:blip r:embed="rId2"/>
          <a:stretch>
            <a:fillRect/>
          </a:stretch>
        </p:blipFill>
        <p:spPr>
          <a:xfrm>
            <a:off x="7737230" y="1253823"/>
            <a:ext cx="3666392" cy="1647556"/>
          </a:xfrm>
          <a:prstGeom prst="rect">
            <a:avLst/>
          </a:prstGeom>
        </p:spPr>
      </p:pic>
      <p:pic>
        <p:nvPicPr>
          <p:cNvPr id="8" name="Picture 7">
            <a:extLst>
              <a:ext uri="{FF2B5EF4-FFF2-40B4-BE49-F238E27FC236}">
                <a16:creationId xmlns:a16="http://schemas.microsoft.com/office/drawing/2014/main" id="{733D0EF8-85E1-5940-9D7D-28BEFE1136E2}"/>
              </a:ext>
            </a:extLst>
          </p:cNvPr>
          <p:cNvPicPr>
            <a:picLocks noChangeAspect="1"/>
          </p:cNvPicPr>
          <p:nvPr/>
        </p:nvPicPr>
        <p:blipFill>
          <a:blip r:embed="rId3"/>
          <a:stretch>
            <a:fillRect/>
          </a:stretch>
        </p:blipFill>
        <p:spPr>
          <a:xfrm>
            <a:off x="7077486" y="3558873"/>
            <a:ext cx="4869795" cy="2573704"/>
          </a:xfrm>
          <a:prstGeom prst="rect">
            <a:avLst/>
          </a:prstGeom>
        </p:spPr>
      </p:pic>
      <p:grpSp>
        <p:nvGrpSpPr>
          <p:cNvPr id="18" name="Group 17">
            <a:extLst>
              <a:ext uri="{FF2B5EF4-FFF2-40B4-BE49-F238E27FC236}">
                <a16:creationId xmlns:a16="http://schemas.microsoft.com/office/drawing/2014/main" id="{C6368B2C-00CB-4AC1-AACE-F1907DE0FBCE}"/>
              </a:ext>
            </a:extLst>
          </p:cNvPr>
          <p:cNvGrpSpPr/>
          <p:nvPr/>
        </p:nvGrpSpPr>
        <p:grpSpPr>
          <a:xfrm>
            <a:off x="506027" y="5509473"/>
            <a:ext cx="7929294" cy="1348567"/>
            <a:chOff x="506027" y="5509473"/>
            <a:chExt cx="7929294" cy="1348567"/>
          </a:xfrm>
        </p:grpSpPr>
        <p:sp>
          <p:nvSpPr>
            <p:cNvPr id="5" name="Arrow: Right 4">
              <a:extLst>
                <a:ext uri="{FF2B5EF4-FFF2-40B4-BE49-F238E27FC236}">
                  <a16:creationId xmlns:a16="http://schemas.microsoft.com/office/drawing/2014/main" id="{FF89C659-6815-464E-9F7D-54154D047146}"/>
                </a:ext>
              </a:extLst>
            </p:cNvPr>
            <p:cNvSpPr/>
            <p:nvPr/>
          </p:nvSpPr>
          <p:spPr>
            <a:xfrm>
              <a:off x="1083076" y="5509473"/>
              <a:ext cx="5279254" cy="1219139"/>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Arrow: Right 5">
              <a:extLst>
                <a:ext uri="{FF2B5EF4-FFF2-40B4-BE49-F238E27FC236}">
                  <a16:creationId xmlns:a16="http://schemas.microsoft.com/office/drawing/2014/main" id="{EFBC7F36-E7C2-48C5-B783-06233EBD775F}"/>
                </a:ext>
              </a:extLst>
            </p:cNvPr>
            <p:cNvSpPr/>
            <p:nvPr/>
          </p:nvSpPr>
          <p:spPr>
            <a:xfrm>
              <a:off x="1083076" y="5863923"/>
              <a:ext cx="3249227" cy="5102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period_1</a:t>
              </a:r>
            </a:p>
          </p:txBody>
        </p:sp>
        <p:sp>
          <p:nvSpPr>
            <p:cNvPr id="9" name="Arrow: Right 8">
              <a:extLst>
                <a:ext uri="{FF2B5EF4-FFF2-40B4-BE49-F238E27FC236}">
                  <a16:creationId xmlns:a16="http://schemas.microsoft.com/office/drawing/2014/main" id="{75EAB2EF-1250-48DA-963F-97A785CECAF9}"/>
                </a:ext>
              </a:extLst>
            </p:cNvPr>
            <p:cNvSpPr/>
            <p:nvPr/>
          </p:nvSpPr>
          <p:spPr>
            <a:xfrm>
              <a:off x="4332304" y="5863922"/>
              <a:ext cx="2003832" cy="5102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period_2</a:t>
              </a:r>
            </a:p>
          </p:txBody>
        </p:sp>
        <p:sp>
          <p:nvSpPr>
            <p:cNvPr id="11" name="TextBox 10">
              <a:extLst>
                <a:ext uri="{FF2B5EF4-FFF2-40B4-BE49-F238E27FC236}">
                  <a16:creationId xmlns:a16="http://schemas.microsoft.com/office/drawing/2014/main" id="{206FCA48-1205-437F-BE8C-458DBCFB27D7}"/>
                </a:ext>
              </a:extLst>
            </p:cNvPr>
            <p:cNvSpPr txBox="1"/>
            <p:nvPr/>
          </p:nvSpPr>
          <p:spPr>
            <a:xfrm>
              <a:off x="506027" y="6471387"/>
              <a:ext cx="1278385" cy="369332"/>
            </a:xfrm>
            <a:prstGeom prst="rect">
              <a:avLst/>
            </a:prstGeom>
            <a:noFill/>
          </p:spPr>
          <p:txBody>
            <a:bodyPr wrap="square">
              <a:spAutoFit/>
            </a:bodyPr>
            <a:lstStyle/>
            <a:p>
              <a:r>
                <a:rPr lang="en-US" dirty="0">
                  <a:sym typeface="Wingdings" pitchFamily="2" charset="2"/>
                </a:rPr>
                <a:t>Start = 0.0</a:t>
              </a:r>
              <a:endParaRPr lang="en-US" dirty="0"/>
            </a:p>
          </p:txBody>
        </p:sp>
        <p:sp>
          <p:nvSpPr>
            <p:cNvPr id="12" name="TextBox 11">
              <a:extLst>
                <a:ext uri="{FF2B5EF4-FFF2-40B4-BE49-F238E27FC236}">
                  <a16:creationId xmlns:a16="http://schemas.microsoft.com/office/drawing/2014/main" id="{35CF8462-105D-4509-A7D2-F1F1D661A3F4}"/>
                </a:ext>
              </a:extLst>
            </p:cNvPr>
            <p:cNvSpPr txBox="1"/>
            <p:nvPr/>
          </p:nvSpPr>
          <p:spPr>
            <a:xfrm>
              <a:off x="3857403" y="6488708"/>
              <a:ext cx="1171853" cy="369332"/>
            </a:xfrm>
            <a:prstGeom prst="rect">
              <a:avLst/>
            </a:prstGeom>
            <a:noFill/>
          </p:spPr>
          <p:txBody>
            <a:bodyPr wrap="square">
              <a:spAutoFit/>
            </a:bodyPr>
            <a:lstStyle/>
            <a:p>
              <a:r>
                <a:rPr lang="en-US" dirty="0"/>
                <a:t>t=1.0e-4</a:t>
              </a:r>
            </a:p>
          </p:txBody>
        </p:sp>
        <p:sp>
          <p:nvSpPr>
            <p:cNvPr id="13" name="TextBox 12">
              <a:extLst>
                <a:ext uri="{FF2B5EF4-FFF2-40B4-BE49-F238E27FC236}">
                  <a16:creationId xmlns:a16="http://schemas.microsoft.com/office/drawing/2014/main" id="{27AA62B0-87C6-402F-BBB0-B71734A93B9D}"/>
                </a:ext>
              </a:extLst>
            </p:cNvPr>
            <p:cNvSpPr txBox="1"/>
            <p:nvPr/>
          </p:nvSpPr>
          <p:spPr>
            <a:xfrm>
              <a:off x="6052323" y="6471387"/>
              <a:ext cx="2382998" cy="369332"/>
            </a:xfrm>
            <a:prstGeom prst="rect">
              <a:avLst/>
            </a:prstGeom>
            <a:noFill/>
          </p:spPr>
          <p:txBody>
            <a:bodyPr wrap="square">
              <a:spAutoFit/>
            </a:bodyPr>
            <a:lstStyle/>
            <a:p>
              <a:r>
                <a:rPr lang="en-US" dirty="0">
                  <a:sym typeface="Wingdings" pitchFamily="2" charset="2"/>
                </a:rPr>
                <a:t>Terminate = 0.01</a:t>
              </a:r>
              <a:endParaRPr lang="en-US" dirty="0"/>
            </a:p>
          </p:txBody>
        </p:sp>
        <p:cxnSp>
          <p:nvCxnSpPr>
            <p:cNvPr id="15" name="Straight Connector 14">
              <a:extLst>
                <a:ext uri="{FF2B5EF4-FFF2-40B4-BE49-F238E27FC236}">
                  <a16:creationId xmlns:a16="http://schemas.microsoft.com/office/drawing/2014/main" id="{A94C19F5-F99E-4864-88A7-B8F4565A1E04}"/>
                </a:ext>
              </a:extLst>
            </p:cNvPr>
            <p:cNvCxnSpPr/>
            <p:nvPr/>
          </p:nvCxnSpPr>
          <p:spPr>
            <a:xfrm>
              <a:off x="6368248" y="5766166"/>
              <a:ext cx="0" cy="732821"/>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2517B48F-A35C-48BB-9D0D-C61EE29A943A}"/>
                </a:ext>
              </a:extLst>
            </p:cNvPr>
            <p:cNvCxnSpPr/>
            <p:nvPr/>
          </p:nvCxnSpPr>
          <p:spPr>
            <a:xfrm>
              <a:off x="4332303" y="5766166"/>
              <a:ext cx="0" cy="73282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4608A471-F5FB-4F6C-9673-7CD176FD8051}"/>
                </a:ext>
              </a:extLst>
            </p:cNvPr>
            <p:cNvCxnSpPr/>
            <p:nvPr/>
          </p:nvCxnSpPr>
          <p:spPr>
            <a:xfrm>
              <a:off x="1083076" y="5774629"/>
              <a:ext cx="0" cy="732821"/>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04151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(optional): Edit input file directly – Add a time-stepping block</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71</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610100"/>
          </a:xfrm>
        </p:spPr>
        <p:txBody>
          <a:bodyPr>
            <a:normAutofit/>
          </a:bodyPr>
          <a:lstStyle/>
          <a:p>
            <a:pPr marL="342900" indent="-342900">
              <a:lnSpc>
                <a:spcPct val="110000"/>
              </a:lnSpc>
              <a:buFont typeface="Arial" panose="020B0604020202020204" pitchFamily="34" charset="0"/>
              <a:buChar char="•"/>
            </a:pPr>
            <a:r>
              <a:rPr lang="en-US" dirty="0"/>
              <a:t>Add </a:t>
            </a:r>
            <a:r>
              <a:rPr lang="en-US" b="1" dirty="0"/>
              <a:t>period_2</a:t>
            </a:r>
            <a:r>
              <a:rPr lang="en-US" dirty="0"/>
              <a:t>, a new </a:t>
            </a:r>
            <a:r>
              <a:rPr lang="en-US" dirty="0" err="1"/>
              <a:t>timestepping</a:t>
            </a:r>
            <a:r>
              <a:rPr lang="en-US" dirty="0"/>
              <a:t> block:</a:t>
            </a:r>
          </a:p>
        </p:txBody>
      </p:sp>
      <p:grpSp>
        <p:nvGrpSpPr>
          <p:cNvPr id="9" name="Group 8">
            <a:extLst>
              <a:ext uri="{FF2B5EF4-FFF2-40B4-BE49-F238E27FC236}">
                <a16:creationId xmlns:a16="http://schemas.microsoft.com/office/drawing/2014/main" id="{4471F397-D1E4-3140-9AF3-7C39D4C98345}"/>
              </a:ext>
            </a:extLst>
          </p:cNvPr>
          <p:cNvGrpSpPr/>
          <p:nvPr/>
        </p:nvGrpSpPr>
        <p:grpSpPr>
          <a:xfrm>
            <a:off x="2402969" y="1937450"/>
            <a:ext cx="7846734" cy="2714412"/>
            <a:chOff x="979322" y="2654036"/>
            <a:chExt cx="7846734" cy="2714412"/>
          </a:xfrm>
        </p:grpSpPr>
        <p:grpSp>
          <p:nvGrpSpPr>
            <p:cNvPr id="5" name="Group 4">
              <a:extLst>
                <a:ext uri="{FF2B5EF4-FFF2-40B4-BE49-F238E27FC236}">
                  <a16:creationId xmlns:a16="http://schemas.microsoft.com/office/drawing/2014/main" id="{138DB6EC-464D-D048-90DE-6DBC0B22E242}"/>
                </a:ext>
              </a:extLst>
            </p:cNvPr>
            <p:cNvGrpSpPr/>
            <p:nvPr/>
          </p:nvGrpSpPr>
          <p:grpSpPr>
            <a:xfrm>
              <a:off x="979322" y="2654036"/>
              <a:ext cx="7485409" cy="2714412"/>
              <a:chOff x="858821" y="3107687"/>
              <a:chExt cx="7485409" cy="2714412"/>
            </a:xfrm>
          </p:grpSpPr>
          <p:sp>
            <p:nvSpPr>
              <p:cNvPr id="7" name="TextBox 6">
                <a:extLst>
                  <a:ext uri="{FF2B5EF4-FFF2-40B4-BE49-F238E27FC236}">
                    <a16:creationId xmlns:a16="http://schemas.microsoft.com/office/drawing/2014/main" id="{8D3AA9D6-EB7D-B242-989D-61BD8658F72C}"/>
                  </a:ext>
                </a:extLst>
              </p:cNvPr>
              <p:cNvSpPr txBox="1"/>
              <p:nvPr/>
            </p:nvSpPr>
            <p:spPr>
              <a:xfrm>
                <a:off x="858821" y="3107687"/>
                <a:ext cx="4698932" cy="2714412"/>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8A00FF"/>
                    </a:solidFill>
                    <a:latin typeface="Consolas" panose="020B0609020204030204" pitchFamily="49" charset="0"/>
                    <a:cs typeface="Consolas" panose="020B0609020204030204" pitchFamily="49" charset="0"/>
                  </a:rPr>
                  <a:t>begin time control</a:t>
                </a:r>
              </a:p>
              <a:p>
                <a:r>
                  <a:rPr lang="en-US" sz="1400" dirty="0">
                    <a:solidFill>
                      <a:srgbClr val="8A00FF"/>
                    </a:solidFill>
                    <a:latin typeface="Consolas" panose="020B0609020204030204" pitchFamily="49" charset="0"/>
                    <a:cs typeface="Consolas" panose="020B0609020204030204" pitchFamily="49" charset="0"/>
                  </a:rPr>
                  <a:t>  begin time stepping block </a:t>
                </a:r>
                <a:r>
                  <a:rPr lang="en-US" sz="1400" dirty="0">
                    <a:solidFill>
                      <a:srgbClr val="000000"/>
                    </a:solidFill>
                    <a:latin typeface="Consolas" panose="020B0609020204030204" pitchFamily="49" charset="0"/>
                    <a:cs typeface="Consolas" panose="020B0609020204030204" pitchFamily="49" charset="0"/>
                  </a:rPr>
                  <a:t>period_1</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000000"/>
                    </a:solidFill>
                    <a:latin typeface="Consolas" panose="020B0609020204030204" pitchFamily="49" charset="0"/>
                    <a:cs typeface="Consolas" panose="020B0609020204030204" pitchFamily="49" charset="0"/>
                  </a:rPr>
                  <a:t>  ...</a:t>
                </a:r>
              </a:p>
              <a:p>
                <a:r>
                  <a:rPr lang="en-US" sz="1400" dirty="0">
                    <a:solidFill>
                      <a:srgbClr val="8A00FF"/>
                    </a:solidFill>
                    <a:latin typeface="Consolas" panose="020B0609020204030204" pitchFamily="49" charset="0"/>
                    <a:cs typeface="Consolas" panose="020B0609020204030204" pitchFamily="49" charset="0"/>
                  </a:rPr>
                  <a:t>  end time stepping block </a:t>
                </a:r>
                <a:r>
                  <a:rPr lang="en-US" sz="1400" dirty="0">
                    <a:solidFill>
                      <a:srgbClr val="000000"/>
                    </a:solidFill>
                    <a:latin typeface="Consolas" panose="020B0609020204030204" pitchFamily="49" charset="0"/>
                    <a:cs typeface="Consolas" panose="020B0609020204030204" pitchFamily="49" charset="0"/>
                  </a:rPr>
                  <a:t>period_1</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begin time stepping block </a:t>
                </a:r>
                <a:r>
                  <a:rPr lang="en-US" sz="1400" dirty="0">
                    <a:solidFill>
                      <a:srgbClr val="000000"/>
                    </a:solidFill>
                    <a:latin typeface="Consolas" panose="020B0609020204030204" pitchFamily="49" charset="0"/>
                    <a:cs typeface="Consolas" panose="020B0609020204030204" pitchFamily="49" charset="0"/>
                  </a:rPr>
                  <a:t>period_2</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start time = </a:t>
                </a:r>
                <a:r>
                  <a:rPr lang="en-US" sz="1400" dirty="0">
                    <a:solidFill>
                      <a:srgbClr val="000000"/>
                    </a:solidFill>
                    <a:latin typeface="Consolas" panose="020B0609020204030204" pitchFamily="49" charset="0"/>
                    <a:cs typeface="Consolas" panose="020B0609020204030204" pitchFamily="49" charset="0"/>
                  </a:rPr>
                  <a:t>1.0e-4</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begin parameters for presto region </a:t>
                </a:r>
                <a:r>
                  <a:rPr lang="en-US" sz="1400" dirty="0">
                    <a:solidFill>
                      <a:srgbClr val="000000"/>
                    </a:solidFill>
                    <a:latin typeface="Consolas" panose="020B0609020204030204" pitchFamily="49" charset="0"/>
                    <a:cs typeface="Consolas" panose="020B0609020204030204" pitchFamily="49" charset="0"/>
                  </a:rPr>
                  <a:t>presto</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step interval = </a:t>
                </a:r>
                <a:r>
                  <a:rPr lang="en-US" sz="1400" dirty="0">
                    <a:solidFill>
                      <a:srgbClr val="000000"/>
                    </a:solidFill>
                    <a:latin typeface="Consolas" panose="020B0609020204030204" pitchFamily="49" charset="0"/>
                    <a:cs typeface="Consolas" panose="020B0609020204030204" pitchFamily="49" charset="0"/>
                  </a:rPr>
                  <a:t>50</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end parameters for presto region </a:t>
                </a:r>
                <a:r>
                  <a:rPr lang="en-US" sz="1400" dirty="0">
                    <a:solidFill>
                      <a:srgbClr val="000000"/>
                    </a:solidFill>
                    <a:latin typeface="Consolas" panose="020B0609020204030204" pitchFamily="49" charset="0"/>
                    <a:cs typeface="Consolas" panose="020B0609020204030204" pitchFamily="49" charset="0"/>
                  </a:rPr>
                  <a:t>presto</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end time stepping </a:t>
                </a:r>
                <a:r>
                  <a:rPr lang="en-US" sz="1400">
                    <a:solidFill>
                      <a:srgbClr val="8A00FF"/>
                    </a:solidFill>
                    <a:latin typeface="Consolas" panose="020B0609020204030204" pitchFamily="49" charset="0"/>
                    <a:cs typeface="Consolas" panose="020B0609020204030204" pitchFamily="49" charset="0"/>
                  </a:rPr>
                  <a:t>block </a:t>
                </a:r>
                <a:r>
                  <a:rPr lang="en-US" sz="1400">
                    <a:solidFill>
                      <a:srgbClr val="000000"/>
                    </a:solidFill>
                    <a:latin typeface="Consolas" panose="020B0609020204030204" pitchFamily="49" charset="0"/>
                    <a:cs typeface="Consolas" panose="020B0609020204030204" pitchFamily="49" charset="0"/>
                  </a:rPr>
                  <a:t>period_2</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termination time = </a:t>
                </a:r>
                <a:r>
                  <a:rPr lang="en-US" sz="1400" dirty="0">
                    <a:solidFill>
                      <a:srgbClr val="000000"/>
                    </a:solidFill>
                    <a:latin typeface="Consolas" panose="020B0609020204030204" pitchFamily="49" charset="0"/>
                    <a:cs typeface="Consolas" panose="020B0609020204030204" pitchFamily="49" charset="0"/>
                  </a:rPr>
                  <a:t>1.0e-2 </a:t>
                </a:r>
              </a:p>
              <a:p>
                <a:r>
                  <a:rPr lang="en-US" sz="1400" dirty="0">
                    <a:solidFill>
                      <a:srgbClr val="8A00FF"/>
                    </a:solidFill>
                    <a:latin typeface="Consolas" panose="020B0609020204030204" pitchFamily="49" charset="0"/>
                    <a:cs typeface="Consolas" panose="020B0609020204030204" pitchFamily="49" charset="0"/>
                  </a:rPr>
                  <a:t>end time control</a:t>
                </a:r>
                <a:endParaRPr lang="en-US" sz="1400" dirty="0">
                  <a:solidFill>
                    <a:srgbClr val="6B0019"/>
                  </a:solidFill>
                  <a:latin typeface="Consolas" panose="020B0609020204030204" pitchFamily="49" charset="0"/>
                  <a:cs typeface="Consolas" panose="020B0609020204030204" pitchFamily="49" charset="0"/>
                </a:endParaRPr>
              </a:p>
              <a:p>
                <a:pPr algn="l"/>
                <a:endParaRPr lang="en-US" sz="1400" dirty="0">
                  <a:latin typeface="Consolas" panose="020B0609020204030204" pitchFamily="49" charset="0"/>
                  <a:cs typeface="Consolas" panose="020B0609020204030204" pitchFamily="49" charset="0"/>
                </a:endParaRPr>
              </a:p>
            </p:txBody>
          </p:sp>
          <p:sp>
            <p:nvSpPr>
              <p:cNvPr id="8" name="TextBox 7">
                <a:extLst>
                  <a:ext uri="{FF2B5EF4-FFF2-40B4-BE49-F238E27FC236}">
                    <a16:creationId xmlns:a16="http://schemas.microsoft.com/office/drawing/2014/main" id="{F5F55EA3-D043-474F-8659-D83A7B739BB5}"/>
                  </a:ext>
                </a:extLst>
              </p:cNvPr>
              <p:cNvSpPr txBox="1"/>
              <p:nvPr/>
            </p:nvSpPr>
            <p:spPr>
              <a:xfrm>
                <a:off x="5780189" y="4541805"/>
                <a:ext cx="2564041" cy="470485"/>
              </a:xfrm>
              <a:prstGeom prst="rect">
                <a:avLst/>
              </a:prstGeom>
            </p:spPr>
            <p:txBody>
              <a:bodyPr vert="horz" wrap="none" lIns="91440" tIns="45720" rIns="91440" bIns="45720" rtlCol="0">
                <a:noAutofit/>
              </a:bodyPr>
              <a:lstStyle/>
              <a:p>
                <a:pPr algn="l"/>
                <a:endParaRPr lang="en-US" sz="1400" dirty="0"/>
              </a:p>
            </p:txBody>
          </p:sp>
        </p:grpSp>
        <p:sp>
          <p:nvSpPr>
            <p:cNvPr id="6" name="TextBox 5">
              <a:extLst>
                <a:ext uri="{FF2B5EF4-FFF2-40B4-BE49-F238E27FC236}">
                  <a16:creationId xmlns:a16="http://schemas.microsoft.com/office/drawing/2014/main" id="{94F1C85A-5C43-3D45-9561-4B4F81F8937D}"/>
                </a:ext>
              </a:extLst>
            </p:cNvPr>
            <p:cNvSpPr txBox="1"/>
            <p:nvPr/>
          </p:nvSpPr>
          <p:spPr>
            <a:xfrm>
              <a:off x="5726761" y="3618360"/>
              <a:ext cx="3099295" cy="1260028"/>
            </a:xfrm>
            <a:prstGeom prst="rect">
              <a:avLst/>
            </a:prstGeom>
            <a:ln>
              <a:solidFill>
                <a:schemeClr val="tx1">
                  <a:lumMod val="50000"/>
                </a:schemeClr>
              </a:solidFill>
            </a:ln>
          </p:spPr>
          <p:txBody>
            <a:bodyPr vert="horz" wrap="square" lIns="91440" tIns="45720" rIns="91440" bIns="45720" rtlCol="0">
              <a:noAutofit/>
            </a:bodyPr>
            <a:lstStyle/>
            <a:p>
              <a:r>
                <a:rPr lang="en-US" sz="1400" dirty="0">
                  <a:solidFill>
                    <a:schemeClr val="accent5"/>
                  </a:solidFill>
                </a:rPr>
                <a:t>Return to full Courant-limit timestep at time t=0.1 </a:t>
              </a:r>
              <a:r>
                <a:rPr lang="en-US" sz="1400" dirty="0" err="1">
                  <a:solidFill>
                    <a:schemeClr val="accent5"/>
                  </a:solidFill>
                </a:rPr>
                <a:t>ms</a:t>
              </a:r>
              <a:r>
                <a:rPr lang="en-US" sz="1400" dirty="0">
                  <a:solidFill>
                    <a:schemeClr val="accent5"/>
                  </a:solidFill>
                </a:rPr>
                <a:t> (in period_2).</a:t>
              </a:r>
            </a:p>
            <a:p>
              <a:endParaRPr lang="en-US" sz="1400" dirty="0">
                <a:solidFill>
                  <a:schemeClr val="accent5"/>
                </a:solidFill>
              </a:endParaRPr>
            </a:p>
            <a:p>
              <a:r>
                <a:rPr lang="en-US" sz="1400" dirty="0">
                  <a:solidFill>
                    <a:schemeClr val="accent5"/>
                  </a:solidFill>
                </a:rPr>
                <a:t>Output to logfile every 50 timesteps (default 100).</a:t>
              </a:r>
            </a:p>
          </p:txBody>
        </p:sp>
      </p:grpSp>
    </p:spTree>
    <p:extLst>
      <p:ext uri="{BB962C8B-B14F-4D97-AF65-F5344CB8AC3E}">
        <p14:creationId xmlns:p14="http://schemas.microsoft.com/office/powerpoint/2010/main" val="184555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5: SAW – Request more timesteps in results output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b="1" dirty="0" err="1"/>
              <a:t>plate_material_library</a:t>
            </a:r>
            <a:r>
              <a:rPr lang="en-US" b="1" dirty="0"/>
              <a:t> </a:t>
            </a:r>
            <a:r>
              <a:rPr lang="en-US" dirty="0">
                <a:sym typeface="Wingdings" pitchFamily="2" charset="2"/>
              </a:rPr>
              <a:t> </a:t>
            </a:r>
            <a:r>
              <a:rPr lang="en-US" b="1" dirty="0">
                <a:sym typeface="Wingdings" pitchFamily="2" charset="2"/>
              </a:rPr>
              <a:t>Sierra Solid Mechanics </a:t>
            </a:r>
            <a:r>
              <a:rPr lang="en-US" dirty="0">
                <a:sym typeface="Wingdings" pitchFamily="2" charset="2"/>
              </a:rPr>
              <a:t> </a:t>
            </a:r>
            <a:r>
              <a:rPr lang="en-US" b="1" dirty="0">
                <a:sym typeface="Wingdings" pitchFamily="2" charset="2"/>
              </a:rPr>
              <a:t>Output </a:t>
            </a:r>
            <a:r>
              <a:rPr lang="en-US" dirty="0">
                <a:sym typeface="Wingdings" pitchFamily="2" charset="2"/>
              </a:rPr>
              <a:t> </a:t>
            </a:r>
            <a:r>
              <a:rPr lang="en-US" b="1" dirty="0">
                <a:sym typeface="Wingdings" pitchFamily="2" charset="2"/>
              </a:rPr>
              <a:t>results output</a:t>
            </a:r>
          </a:p>
          <a:p>
            <a:pPr marL="726948" lvl="1" indent="-342900">
              <a:buFont typeface="Arial" panose="020B0604020202020204" pitchFamily="34" charset="0"/>
              <a:buChar char="•"/>
            </a:pPr>
            <a:r>
              <a:rPr lang="en-US" dirty="0">
                <a:sym typeface="Wingdings" pitchFamily="2" charset="2"/>
              </a:rPr>
              <a:t>Select </a:t>
            </a:r>
            <a:r>
              <a:rPr lang="en-US" b="1" dirty="0">
                <a:sym typeface="Wingdings" pitchFamily="2" charset="2"/>
              </a:rPr>
              <a:t>at time 0.0 increment</a:t>
            </a:r>
            <a:r>
              <a:rPr lang="en-US" dirty="0">
                <a:sym typeface="Wingdings" pitchFamily="2" charset="2"/>
              </a:rPr>
              <a:t>. </a:t>
            </a:r>
          </a:p>
          <a:p>
            <a:pPr marL="726948" lvl="1" indent="-342900">
              <a:buFont typeface="Arial" panose="020B0604020202020204" pitchFamily="34" charset="0"/>
              <a:buChar char="•"/>
            </a:pPr>
            <a:r>
              <a:rPr lang="en-US" dirty="0">
                <a:sym typeface="Wingdings" pitchFamily="2" charset="2"/>
              </a:rPr>
              <a:t>Set increment to </a:t>
            </a:r>
            <a:r>
              <a:rPr lang="en-US" b="1" dirty="0">
                <a:sym typeface="Wingdings" pitchFamily="2" charset="2"/>
              </a:rPr>
              <a:t>1.0e-4.</a:t>
            </a:r>
            <a:endParaRPr lang="en-US" b="1" dirty="0"/>
          </a:p>
          <a:p>
            <a:pPr marL="342900" indent="-342900">
              <a:buFont typeface="Arial" panose="020B0604020202020204" pitchFamily="34" charset="0"/>
              <a:buChar char="•"/>
            </a:pPr>
            <a:r>
              <a:rPr lang="en-US" dirty="0"/>
              <a:t>Right click </a:t>
            </a:r>
            <a:r>
              <a:rPr lang="en-US" b="1" dirty="0" err="1"/>
              <a:t>plate_material_library.i</a:t>
            </a:r>
            <a:r>
              <a:rPr lang="en-US" b="1" dirty="0"/>
              <a:t> -&gt; Submit Job -&gt; Sierra</a:t>
            </a:r>
          </a:p>
          <a:p>
            <a:pPr marL="342900" indent="-342900">
              <a:buFont typeface="Arial" panose="020B0604020202020204" pitchFamily="34" charset="0"/>
              <a:buChar char="•"/>
            </a:pPr>
            <a:r>
              <a:rPr lang="en-US" dirty="0"/>
              <a:t>Submit job and open results in </a:t>
            </a:r>
            <a:r>
              <a:rPr lang="en-US" dirty="0" err="1"/>
              <a:t>ParaView</a:t>
            </a:r>
            <a:r>
              <a:rPr lang="en-US" dirty="0"/>
              <a:t>.</a:t>
            </a:r>
          </a:p>
        </p:txBody>
      </p:sp>
    </p:spTree>
    <p:extLst>
      <p:ext uri="{BB962C8B-B14F-4D97-AF65-F5344CB8AC3E}">
        <p14:creationId xmlns:p14="http://schemas.microsoft.com/office/powerpoint/2010/main" val="422685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(optional): Edit input file directly –  Request more timesteps in results output </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73</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610100"/>
          </a:xfrm>
        </p:spPr>
        <p:txBody>
          <a:bodyPr>
            <a:normAutofit/>
          </a:bodyPr>
          <a:lstStyle/>
          <a:p>
            <a:pPr marL="342900" indent="-342900">
              <a:lnSpc>
                <a:spcPct val="110000"/>
              </a:lnSpc>
              <a:buFont typeface="Arial" panose="020B0604020202020204" pitchFamily="34" charset="0"/>
              <a:buChar char="•"/>
            </a:pPr>
            <a:r>
              <a:rPr lang="en-US" dirty="0"/>
              <a:t>Go to </a:t>
            </a:r>
            <a:r>
              <a:rPr lang="en-US" b="1" dirty="0">
                <a:latin typeface="Consolas" panose="020B0609020204030204" pitchFamily="49" charset="0"/>
                <a:cs typeface="Consolas" panose="020B0609020204030204" pitchFamily="49" charset="0"/>
              </a:rPr>
              <a:t>begin results output</a:t>
            </a:r>
            <a:r>
              <a:rPr lang="en-US" dirty="0"/>
              <a:t> block:</a:t>
            </a:r>
          </a:p>
        </p:txBody>
      </p:sp>
      <p:grpSp>
        <p:nvGrpSpPr>
          <p:cNvPr id="5" name="Group 4">
            <a:extLst>
              <a:ext uri="{FF2B5EF4-FFF2-40B4-BE49-F238E27FC236}">
                <a16:creationId xmlns:a16="http://schemas.microsoft.com/office/drawing/2014/main" id="{138DB6EC-464D-D048-90DE-6DBC0B22E242}"/>
              </a:ext>
            </a:extLst>
          </p:cNvPr>
          <p:cNvGrpSpPr/>
          <p:nvPr/>
        </p:nvGrpSpPr>
        <p:grpSpPr>
          <a:xfrm>
            <a:off x="2402969" y="2020382"/>
            <a:ext cx="7485409" cy="2631480"/>
            <a:chOff x="858821" y="3190619"/>
            <a:chExt cx="7485409" cy="2631480"/>
          </a:xfrm>
        </p:grpSpPr>
        <p:sp>
          <p:nvSpPr>
            <p:cNvPr id="7" name="TextBox 6">
              <a:extLst>
                <a:ext uri="{FF2B5EF4-FFF2-40B4-BE49-F238E27FC236}">
                  <a16:creationId xmlns:a16="http://schemas.microsoft.com/office/drawing/2014/main" id="{8D3AA9D6-EB7D-B242-989D-61BD8658F72C}"/>
                </a:ext>
              </a:extLst>
            </p:cNvPr>
            <p:cNvSpPr txBox="1"/>
            <p:nvPr/>
          </p:nvSpPr>
          <p:spPr>
            <a:xfrm>
              <a:off x="858821" y="3190619"/>
              <a:ext cx="3562402" cy="2631480"/>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8A00FF"/>
                  </a:solidFill>
                  <a:latin typeface="Consolas" panose="020B0609020204030204" pitchFamily="49" charset="0"/>
                  <a:cs typeface="Consolas" panose="020B0609020204030204" pitchFamily="49" charset="0"/>
                </a:rPr>
                <a:t>begin results output </a:t>
              </a:r>
              <a:r>
                <a:rPr lang="en-US" sz="1400" dirty="0" err="1">
                  <a:solidFill>
                    <a:srgbClr val="000000"/>
                  </a:solidFill>
                  <a:latin typeface="Consolas" panose="020B0609020204030204" pitchFamily="49" charset="0"/>
                  <a:cs typeface="Consolas" panose="020B0609020204030204" pitchFamily="49" charset="0"/>
                </a:rPr>
                <a:t>exo_out</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database name = </a:t>
              </a:r>
              <a:r>
                <a:rPr lang="en-US" sz="1400" dirty="0" err="1">
                  <a:solidFill>
                    <a:srgbClr val="000000"/>
                  </a:solidFill>
                  <a:latin typeface="Consolas" panose="020B0609020204030204" pitchFamily="49" charset="0"/>
                  <a:cs typeface="Consolas" panose="020B0609020204030204" pitchFamily="49" charset="0"/>
                </a:rPr>
                <a:t>plate.e</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database type = </a:t>
              </a:r>
              <a:r>
                <a:rPr lang="en-US" sz="1400" dirty="0" err="1">
                  <a:solidFill>
                    <a:srgbClr val="6B0019"/>
                  </a:solidFill>
                  <a:latin typeface="Consolas" panose="020B0609020204030204" pitchFamily="49" charset="0"/>
                  <a:cs typeface="Consolas" panose="020B0609020204030204" pitchFamily="49" charset="0"/>
                </a:rPr>
                <a:t>exodusII</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time </a:t>
              </a:r>
              <a:r>
                <a:rPr lang="en-US" sz="1400" dirty="0">
                  <a:solidFill>
                    <a:srgbClr val="000000"/>
                  </a:solidFill>
                  <a:latin typeface="Consolas" panose="020B0609020204030204" pitchFamily="49" charset="0"/>
                  <a:cs typeface="Consolas" panose="020B0609020204030204" pitchFamily="49" charset="0"/>
                </a:rPr>
                <a:t>0.0, </a:t>
              </a:r>
              <a:r>
                <a:rPr lang="en-US" sz="1400" dirty="0">
                  <a:solidFill>
                    <a:srgbClr val="6B0019"/>
                  </a:solidFill>
                  <a:latin typeface="Consolas" panose="020B0609020204030204" pitchFamily="49" charset="0"/>
                  <a:cs typeface="Consolas" panose="020B0609020204030204" pitchFamily="49" charset="0"/>
                </a:rPr>
                <a:t>increment = </a:t>
              </a:r>
              <a:r>
                <a:rPr lang="en-US" sz="1400" b="1" dirty="0">
                  <a:solidFill>
                    <a:srgbClr val="000000"/>
                  </a:solidFill>
                  <a:highlight>
                    <a:srgbClr val="FFFF00"/>
                  </a:highlight>
                  <a:latin typeface="Consolas" panose="020B0609020204030204" pitchFamily="49" charset="0"/>
                  <a:cs typeface="Consolas" panose="020B0609020204030204" pitchFamily="49" charset="0"/>
                </a:rPr>
                <a:t>1.0e-4 </a:t>
              </a:r>
            </a:p>
            <a:p>
              <a:r>
                <a:rPr lang="en-US" sz="1400" dirty="0">
                  <a:solidFill>
                    <a:srgbClr val="000000"/>
                  </a:solidFill>
                  <a:latin typeface="Consolas" panose="020B0609020204030204" pitchFamily="49" charset="0"/>
                  <a:cs typeface="Consolas" panose="020B0609020204030204" pitchFamily="49" charset="0"/>
                </a:rPr>
                <a:t>  ...</a:t>
              </a:r>
              <a:endParaRPr lang="en-US" sz="1400" dirty="0">
                <a:solidFill>
                  <a:srgbClr val="6B0019"/>
                </a:solidFill>
                <a:latin typeface="Consolas" panose="020B0609020204030204" pitchFamily="49" charset="0"/>
                <a:cs typeface="Consolas" panose="020B0609020204030204" pitchFamily="49" charset="0"/>
              </a:endParaRPr>
            </a:p>
            <a:p>
              <a:pPr algn="l"/>
              <a:endParaRPr lang="en-US" sz="1400" dirty="0">
                <a:latin typeface="Consolas" panose="020B0609020204030204" pitchFamily="49" charset="0"/>
                <a:cs typeface="Consolas" panose="020B0609020204030204" pitchFamily="49" charset="0"/>
              </a:endParaRPr>
            </a:p>
          </p:txBody>
        </p:sp>
        <p:sp>
          <p:nvSpPr>
            <p:cNvPr id="8" name="TextBox 7">
              <a:extLst>
                <a:ext uri="{FF2B5EF4-FFF2-40B4-BE49-F238E27FC236}">
                  <a16:creationId xmlns:a16="http://schemas.microsoft.com/office/drawing/2014/main" id="{F5F55EA3-D043-474F-8659-D83A7B739BB5}"/>
                </a:ext>
              </a:extLst>
            </p:cNvPr>
            <p:cNvSpPr txBox="1"/>
            <p:nvPr/>
          </p:nvSpPr>
          <p:spPr>
            <a:xfrm>
              <a:off x="5780189" y="4541805"/>
              <a:ext cx="2564041" cy="470485"/>
            </a:xfrm>
            <a:prstGeom prst="rect">
              <a:avLst/>
            </a:prstGeom>
          </p:spPr>
          <p:txBody>
            <a:bodyPr vert="horz" wrap="none" lIns="91440" tIns="45720" rIns="91440" bIns="45720" rtlCol="0">
              <a:noAutofit/>
            </a:bodyPr>
            <a:lstStyle/>
            <a:p>
              <a:pPr algn="l"/>
              <a:endParaRPr lang="en-US" sz="1400" dirty="0"/>
            </a:p>
          </p:txBody>
        </p:sp>
      </p:grpSp>
      <p:sp>
        <p:nvSpPr>
          <p:cNvPr id="6" name="TextBox 5">
            <a:extLst>
              <a:ext uri="{FF2B5EF4-FFF2-40B4-BE49-F238E27FC236}">
                <a16:creationId xmlns:a16="http://schemas.microsoft.com/office/drawing/2014/main" id="{94F1C85A-5C43-3D45-9561-4B4F81F8937D}"/>
              </a:ext>
            </a:extLst>
          </p:cNvPr>
          <p:cNvSpPr txBox="1"/>
          <p:nvPr/>
        </p:nvSpPr>
        <p:spPr>
          <a:xfrm>
            <a:off x="6096000" y="2681166"/>
            <a:ext cx="4632960" cy="2282720"/>
          </a:xfrm>
          <a:prstGeom prst="rect">
            <a:avLst/>
          </a:prstGeom>
          <a:ln>
            <a:solidFill>
              <a:schemeClr val="tx1">
                <a:lumMod val="50000"/>
              </a:schemeClr>
            </a:solidFill>
          </a:ln>
        </p:spPr>
        <p:txBody>
          <a:bodyPr vert="horz" wrap="square" lIns="91440" tIns="45720" rIns="91440" bIns="45720" rtlCol="0">
            <a:noAutofit/>
          </a:bodyPr>
          <a:lstStyle/>
          <a:p>
            <a:r>
              <a:rPr lang="en-US" sz="1400" dirty="0">
                <a:solidFill>
                  <a:schemeClr val="accent5"/>
                </a:solidFill>
              </a:rPr>
              <a:t>Outputs selected variables to Exodus file every 0.0001s</a:t>
            </a:r>
          </a:p>
          <a:p>
            <a:r>
              <a:rPr lang="en-US" sz="1400" dirty="0">
                <a:solidFill>
                  <a:schemeClr val="accent5"/>
                </a:solidFill>
              </a:rPr>
              <a:t>(until another </a:t>
            </a:r>
            <a:r>
              <a:rPr lang="en-US" sz="1400" dirty="0">
                <a:solidFill>
                  <a:schemeClr val="accent5"/>
                </a:solidFill>
                <a:latin typeface="Consolas" panose="020B0609020204030204" pitchFamily="49" charset="0"/>
                <a:cs typeface="Consolas" panose="020B0609020204030204" pitchFamily="49" charset="0"/>
              </a:rPr>
              <a:t>at time t, ..</a:t>
            </a:r>
            <a:r>
              <a:rPr lang="en-US" sz="1400" dirty="0">
                <a:solidFill>
                  <a:schemeClr val="accent5"/>
                </a:solidFill>
              </a:rPr>
              <a:t> where </a:t>
            </a:r>
            <a:r>
              <a:rPr lang="en-US" sz="1400" dirty="0">
                <a:solidFill>
                  <a:schemeClr val="accent5"/>
                </a:solidFill>
                <a:latin typeface="Consolas" panose="020B0609020204030204" pitchFamily="49" charset="0"/>
                <a:cs typeface="Consolas" panose="020B0609020204030204" pitchFamily="49" charset="0"/>
              </a:rPr>
              <a:t>t</a:t>
            </a:r>
            <a:r>
              <a:rPr lang="en-US" sz="1400" dirty="0">
                <a:solidFill>
                  <a:schemeClr val="accent5"/>
                </a:solidFill>
              </a:rPr>
              <a:t>&gt;0.0).</a:t>
            </a:r>
          </a:p>
          <a:p>
            <a:endParaRPr lang="en-US" sz="1400" dirty="0">
              <a:solidFill>
                <a:schemeClr val="accent5"/>
              </a:solidFill>
            </a:endParaRPr>
          </a:p>
          <a:p>
            <a:r>
              <a:rPr lang="en-US" sz="1400" dirty="0">
                <a:solidFill>
                  <a:schemeClr val="accent5"/>
                </a:solidFill>
              </a:rPr>
              <a:t>Alternatively, try </a:t>
            </a:r>
          </a:p>
          <a:p>
            <a:r>
              <a:rPr lang="en-US" sz="1400" dirty="0">
                <a:solidFill>
                  <a:schemeClr val="accent5"/>
                </a:solidFill>
                <a:latin typeface="Consolas" panose="020B0609020204030204" pitchFamily="49" charset="0"/>
                <a:cs typeface="Consolas" panose="020B0609020204030204" pitchFamily="49" charset="0"/>
              </a:rPr>
              <a:t>	at step 0, increment = 100</a:t>
            </a:r>
            <a:endParaRPr lang="en-US" sz="1400" dirty="0">
              <a:solidFill>
                <a:schemeClr val="accent5"/>
              </a:solidFill>
            </a:endParaRPr>
          </a:p>
          <a:p>
            <a:endParaRPr lang="en-US" sz="1400" dirty="0">
              <a:solidFill>
                <a:schemeClr val="accent5"/>
              </a:solidFill>
            </a:endParaRPr>
          </a:p>
          <a:p>
            <a:r>
              <a:rPr lang="en-US" sz="1400" dirty="0">
                <a:solidFill>
                  <a:schemeClr val="accent5"/>
                </a:solidFill>
              </a:rPr>
              <a:t>Or try both!</a:t>
            </a:r>
          </a:p>
          <a:p>
            <a:endParaRPr lang="en-US" sz="1400" dirty="0">
              <a:solidFill>
                <a:schemeClr val="accent5"/>
              </a:solidFill>
            </a:endParaRPr>
          </a:p>
          <a:p>
            <a:r>
              <a:rPr lang="en-US" sz="1400" dirty="0">
                <a:solidFill>
                  <a:schemeClr val="accent5"/>
                </a:solidFill>
              </a:rPr>
              <a:t>See User’s Manual for all output options and tips. Note, heavy output may slow performance.</a:t>
            </a:r>
          </a:p>
          <a:p>
            <a:endParaRPr lang="en-US" sz="1400" dirty="0">
              <a:solidFill>
                <a:schemeClr val="accent5"/>
              </a:solidFill>
            </a:endParaRPr>
          </a:p>
        </p:txBody>
      </p:sp>
    </p:spTree>
    <p:extLst>
      <p:ext uri="{BB962C8B-B14F-4D97-AF65-F5344CB8AC3E}">
        <p14:creationId xmlns:p14="http://schemas.microsoft.com/office/powerpoint/2010/main" val="379318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5: </a:t>
            </a:r>
            <a:r>
              <a:rPr lang="en-US" dirty="0" err="1"/>
              <a:t>Paraview</a:t>
            </a:r>
            <a:r>
              <a:rPr lang="en-US" dirty="0"/>
              <a:t> – Visualize results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5247073" cy="5061687"/>
          </a:xfrm>
        </p:spPr>
        <p:txBody>
          <a:bodyPr>
            <a:normAutofit lnSpcReduction="10000"/>
          </a:bodyPr>
          <a:lstStyle/>
          <a:p>
            <a:pPr marL="342900" indent="-342900">
              <a:buFont typeface="Arial" panose="020B0604020202020204" pitchFamily="34" charset="0"/>
              <a:buChar char="•"/>
            </a:pPr>
            <a:r>
              <a:rPr lang="en-US" i="1" dirty="0"/>
              <a:t>[From </a:t>
            </a:r>
            <a:r>
              <a:rPr lang="en-US" i="1" dirty="0" err="1"/>
              <a:t>Paraview</a:t>
            </a:r>
            <a:r>
              <a:rPr lang="en-US" i="1" dirty="0"/>
              <a:t>]</a:t>
            </a:r>
            <a:r>
              <a:rPr lang="en-US" dirty="0"/>
              <a:t> File </a:t>
            </a:r>
            <a:r>
              <a:rPr lang="en-US" dirty="0">
                <a:sym typeface="Wingdings" pitchFamily="2" charset="2"/>
              </a:rPr>
              <a:t> O</a:t>
            </a:r>
            <a:r>
              <a:rPr lang="en-US" dirty="0"/>
              <a:t>pen. Navigate to </a:t>
            </a:r>
            <a:r>
              <a:rPr lang="en-US" b="1" dirty="0" err="1"/>
              <a:t>plate.e</a:t>
            </a:r>
            <a:endParaRPr lang="en-US" b="1" dirty="0"/>
          </a:p>
          <a:p>
            <a:pPr marL="342900" indent="-342900">
              <a:buFont typeface="Arial" panose="020B0604020202020204" pitchFamily="34" charset="0"/>
              <a:buChar char="•"/>
            </a:pPr>
            <a:r>
              <a:rPr lang="en-US" dirty="0"/>
              <a:t>View </a:t>
            </a:r>
            <a:r>
              <a:rPr lang="en-US" b="1" dirty="0"/>
              <a:t>history plot </a:t>
            </a:r>
            <a:r>
              <a:rPr lang="en-US" dirty="0"/>
              <a:t>of global variables (energies):</a:t>
            </a:r>
          </a:p>
          <a:p>
            <a:pPr marL="726948" lvl="1" indent="-342900">
              <a:buFont typeface="Arial" panose="020B0604020202020204" pitchFamily="34" charset="0"/>
              <a:buChar char="•"/>
            </a:pPr>
            <a:r>
              <a:rPr lang="en-US" b="1" dirty="0"/>
              <a:t>Filters</a:t>
            </a:r>
            <a:r>
              <a:rPr lang="en-US" dirty="0"/>
              <a:t> </a:t>
            </a:r>
            <a:r>
              <a:rPr lang="en-US" dirty="0">
                <a:sym typeface="Wingdings" pitchFamily="2" charset="2"/>
              </a:rPr>
              <a:t></a:t>
            </a:r>
            <a:r>
              <a:rPr lang="en-US" b="1" dirty="0"/>
              <a:t>Data Analysis </a:t>
            </a:r>
            <a:r>
              <a:rPr lang="en-US" dirty="0">
                <a:sym typeface="Wingdings" pitchFamily="2" charset="2"/>
              </a:rPr>
              <a:t></a:t>
            </a:r>
            <a:r>
              <a:rPr lang="en-US" b="1" dirty="0"/>
              <a:t>Plot Global Variables Over </a:t>
            </a:r>
            <a:r>
              <a:rPr lang="en-US" b="1" dirty="0" err="1"/>
              <a:t>Time</a:t>
            </a:r>
            <a:r>
              <a:rPr lang="en-US" dirty="0" err="1">
                <a:sym typeface="Wingdings" pitchFamily="2" charset="2"/>
              </a:rPr>
              <a:t></a:t>
            </a:r>
            <a:r>
              <a:rPr lang="en-US" b="1" dirty="0" err="1"/>
              <a:t>Apply</a:t>
            </a:r>
            <a:endParaRPr lang="en-US" b="1" dirty="0"/>
          </a:p>
          <a:p>
            <a:pPr marL="726948" lvl="1" indent="-342900">
              <a:buFont typeface="Arial" panose="020B0604020202020204" pitchFamily="34" charset="0"/>
              <a:buChar char="•"/>
            </a:pPr>
            <a:r>
              <a:rPr lang="en-US" dirty="0"/>
              <a:t>Or, Ctrl + &lt;spacebar&gt; </a:t>
            </a:r>
            <a:r>
              <a:rPr lang="en-US" dirty="0">
                <a:sym typeface="Wingdings" pitchFamily="2" charset="2"/>
              </a:rPr>
              <a:t> type “Plot Global Variables” and select </a:t>
            </a:r>
            <a:r>
              <a:rPr lang="en-US" b="1" dirty="0"/>
              <a:t>Plot Global Variables Over Time</a:t>
            </a:r>
          </a:p>
          <a:p>
            <a:pPr marL="726948" lvl="1" indent="-342900">
              <a:buFont typeface="Arial" panose="020B0604020202020204" pitchFamily="34" charset="0"/>
              <a:buChar char="•"/>
            </a:pPr>
            <a:r>
              <a:rPr lang="en-US" dirty="0"/>
              <a:t>Click Apply in Properties tab</a:t>
            </a:r>
          </a:p>
          <a:p>
            <a:pPr marL="342900" indent="-342900">
              <a:buFont typeface="Arial" panose="020B0604020202020204" pitchFamily="34" charset="0"/>
              <a:buChar char="•"/>
            </a:pPr>
            <a:r>
              <a:rPr lang="en-US" dirty="0"/>
              <a:t>To view energy variables </a:t>
            </a:r>
            <a:r>
              <a:rPr lang="en-US" b="1" dirty="0"/>
              <a:t>only</a:t>
            </a:r>
            <a:r>
              <a:rPr lang="en-US" dirty="0"/>
              <a:t> (EE,IE,KE) :</a:t>
            </a:r>
          </a:p>
          <a:p>
            <a:pPr marL="726948" lvl="1" indent="-342900">
              <a:buFont typeface="Arial" panose="020B0604020202020204" pitchFamily="34" charset="0"/>
              <a:buChar char="•"/>
            </a:pPr>
            <a:r>
              <a:rPr lang="en-US" dirty="0"/>
              <a:t>Scroll down to Series Parameters in Properties</a:t>
            </a:r>
          </a:p>
          <a:p>
            <a:pPr marL="726948" lvl="1" indent="-342900">
              <a:buFont typeface="Arial" panose="020B0604020202020204" pitchFamily="34" charset="0"/>
              <a:buChar char="•"/>
            </a:pPr>
            <a:r>
              <a:rPr lang="en-US" dirty="0"/>
              <a:t>Unselect (by mouse click) ‘momentum_ ’ and ‘</a:t>
            </a:r>
            <a:r>
              <a:rPr lang="en-US" dirty="0" err="1"/>
              <a:t>tstep</a:t>
            </a:r>
            <a:r>
              <a:rPr lang="en-US" dirty="0"/>
              <a:t>’</a:t>
            </a:r>
          </a:p>
          <a:p>
            <a:pPr marL="726948" lvl="1" indent="-342900">
              <a:buFont typeface="Arial" panose="020B0604020202020204" pitchFamily="34" charset="0"/>
              <a:buChar char="•"/>
            </a:pPr>
            <a:r>
              <a:rPr lang="en-US" dirty="0"/>
              <a:t>Pan/Zoom with mouse buttons in the </a:t>
            </a:r>
            <a:r>
              <a:rPr lang="en-US" dirty="0" err="1"/>
              <a:t>LineChartView</a:t>
            </a:r>
            <a:endParaRPr lang="en-US" dirty="0"/>
          </a:p>
        </p:txBody>
      </p:sp>
      <p:pic>
        <p:nvPicPr>
          <p:cNvPr id="6" name="Picture 5">
            <a:extLst>
              <a:ext uri="{FF2B5EF4-FFF2-40B4-BE49-F238E27FC236}">
                <a16:creationId xmlns:a16="http://schemas.microsoft.com/office/drawing/2014/main" id="{9C7E81B2-A83B-421D-875A-F8D10E45FD18}"/>
              </a:ext>
            </a:extLst>
          </p:cNvPr>
          <p:cNvPicPr>
            <a:picLocks noChangeAspect="1"/>
          </p:cNvPicPr>
          <p:nvPr/>
        </p:nvPicPr>
        <p:blipFill>
          <a:blip r:embed="rId2"/>
          <a:stretch>
            <a:fillRect/>
          </a:stretch>
        </p:blipFill>
        <p:spPr>
          <a:xfrm>
            <a:off x="6007676" y="1409700"/>
            <a:ext cx="5939605" cy="4212454"/>
          </a:xfrm>
          <a:prstGeom prst="rect">
            <a:avLst/>
          </a:prstGeom>
        </p:spPr>
      </p:pic>
    </p:spTree>
    <p:extLst>
      <p:ext uri="{BB962C8B-B14F-4D97-AF65-F5344CB8AC3E}">
        <p14:creationId xmlns:p14="http://schemas.microsoft.com/office/powerpoint/2010/main" val="299714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9: Introduction</a:t>
            </a:r>
            <a:br>
              <a:rPr lang="en-US" dirty="0"/>
            </a:br>
            <a:r>
              <a:rPr lang="en-US" dirty="0"/>
              <a:t>to Contact</a:t>
            </a:r>
          </a:p>
        </p:txBody>
      </p:sp>
    </p:spTree>
    <p:extLst>
      <p:ext uri="{BB962C8B-B14F-4D97-AF65-F5344CB8AC3E}">
        <p14:creationId xmlns:p14="http://schemas.microsoft.com/office/powerpoint/2010/main" val="319400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pPr>
              <a:tabLst>
                <a:tab pos="449263" algn="l"/>
              </a:tabLst>
            </a:pPr>
            <a:r>
              <a:rPr lang="en-US" dirty="0"/>
              <a:t>Session 9: Pressure-Loaded Plate</a:t>
            </a:r>
            <a:br>
              <a:rPr lang="en-US" dirty="0"/>
            </a:br>
            <a:r>
              <a:rPr lang="en-US" dirty="0"/>
              <a:t>	</a:t>
            </a:r>
            <a:r>
              <a:rPr lang="en-US" i="1" dirty="0"/>
              <a:t>Introduction to Contact</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an input file</a:t>
            </a:r>
            <a:endParaRPr lang="en-US" b="1" dirty="0"/>
          </a:p>
          <a:p>
            <a:pPr>
              <a:buFont typeface="Wingdings" pitchFamily="2" charset="2"/>
              <a:buChar char="ü"/>
            </a:pPr>
            <a:r>
              <a:rPr lang="en-US" b="1" dirty="0"/>
              <a:t>Run</a:t>
            </a:r>
            <a:r>
              <a:rPr lang="en-US" dirty="0"/>
              <a:t> analysis</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2759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a:t>
            </a:r>
            <a:r>
              <a:rPr lang="en-US" dirty="0" err="1"/>
              <a:t>plate_contact</a:t>
            </a:r>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11049000" cy="5061687"/>
          </a:xfrm>
        </p:spPr>
        <p:txBody>
          <a:bodyPr>
            <a:normAutofit/>
          </a:bodyPr>
          <a:lstStyle/>
          <a:p>
            <a:r>
              <a:rPr lang="en-US" dirty="0"/>
              <a:t>Goal: Model </a:t>
            </a:r>
            <a:r>
              <a:rPr lang="en-US" b="1" dirty="0"/>
              <a:t>contact</a:t>
            </a:r>
            <a:r>
              <a:rPr lang="en-US" dirty="0"/>
              <a:t> between plates</a:t>
            </a:r>
          </a:p>
          <a:p>
            <a:endParaRPr lang="en-US" dirty="0"/>
          </a:p>
          <a:p>
            <a:r>
              <a:rPr lang="en-US" dirty="0"/>
              <a:t>Plan:</a:t>
            </a:r>
          </a:p>
          <a:p>
            <a:pPr marL="457200" indent="-457200">
              <a:buFont typeface="+mj-lt"/>
              <a:buAutoNum type="arabicParenR"/>
            </a:pPr>
            <a:r>
              <a:rPr lang="en-US" dirty="0"/>
              <a:t>Create </a:t>
            </a:r>
            <a:r>
              <a:rPr lang="en-US" b="1" dirty="0"/>
              <a:t>contact definition</a:t>
            </a:r>
          </a:p>
          <a:p>
            <a:pPr marL="457200" indent="-457200">
              <a:buFont typeface="+mj-lt"/>
              <a:buAutoNum type="arabicParenR"/>
            </a:pPr>
            <a:r>
              <a:rPr lang="en-US" dirty="0"/>
              <a:t>Define </a:t>
            </a:r>
            <a:r>
              <a:rPr lang="en-US" b="1" dirty="0"/>
              <a:t>contact surfaces</a:t>
            </a:r>
          </a:p>
          <a:p>
            <a:pPr marL="457200" indent="-457200">
              <a:buFont typeface="+mj-lt"/>
              <a:buAutoNum type="arabicParenR"/>
            </a:pPr>
            <a:r>
              <a:rPr lang="en-US" dirty="0"/>
              <a:t>Add </a:t>
            </a:r>
            <a:r>
              <a:rPr lang="en-US" b="1" dirty="0"/>
              <a:t>side a / side b interaction</a:t>
            </a:r>
          </a:p>
          <a:p>
            <a:pPr marL="457200" indent="-457200">
              <a:buFont typeface="+mj-lt"/>
              <a:buAutoNum type="arabicParenR"/>
            </a:pPr>
            <a:r>
              <a:rPr lang="en-US" dirty="0"/>
              <a:t>Submit job and view results</a:t>
            </a:r>
          </a:p>
          <a:p>
            <a:endParaRPr lang="en-US" dirty="0"/>
          </a:p>
          <a:p>
            <a:endParaRPr lang="en-US" dirty="0"/>
          </a:p>
          <a:p>
            <a:endParaRPr lang="en-US" i="1" dirty="0"/>
          </a:p>
          <a:p>
            <a:r>
              <a:rPr lang="en-US" i="1" dirty="0"/>
              <a:t>Note 1: Additional target block already added to input deck and mesh</a:t>
            </a:r>
          </a:p>
          <a:p>
            <a:r>
              <a:rPr lang="en-US" i="1" dirty="0"/>
              <a:t>Note 2: Boundary conditions already altered to quickly demonstrate contact</a:t>
            </a:r>
          </a:p>
        </p:txBody>
      </p:sp>
      <p:cxnSp>
        <p:nvCxnSpPr>
          <p:cNvPr id="6" name="Connector: Elbow 5">
            <a:extLst>
              <a:ext uri="{FF2B5EF4-FFF2-40B4-BE49-F238E27FC236}">
                <a16:creationId xmlns:a16="http://schemas.microsoft.com/office/drawing/2014/main" id="{D0932603-609A-4388-BC8F-B99E45D22AB1}"/>
              </a:ext>
            </a:extLst>
          </p:cNvPr>
          <p:cNvCxnSpPr/>
          <p:nvPr/>
        </p:nvCxnSpPr>
        <p:spPr>
          <a:xfrm flipV="1">
            <a:off x="4279037" y="1855433"/>
            <a:ext cx="2254928" cy="9055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A858470-E738-4778-894A-9DDC1D5332C5}"/>
              </a:ext>
            </a:extLst>
          </p:cNvPr>
          <p:cNvSpPr/>
          <p:nvPr/>
        </p:nvSpPr>
        <p:spPr>
          <a:xfrm>
            <a:off x="6533965" y="1455937"/>
            <a:ext cx="2476870" cy="79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a:t>How objects should contact each other; which surfaces contact, algorithm options</a:t>
            </a:r>
          </a:p>
        </p:txBody>
      </p:sp>
      <p:cxnSp>
        <p:nvCxnSpPr>
          <p:cNvPr id="8" name="Connector: Elbow 7">
            <a:extLst>
              <a:ext uri="{FF2B5EF4-FFF2-40B4-BE49-F238E27FC236}">
                <a16:creationId xmlns:a16="http://schemas.microsoft.com/office/drawing/2014/main" id="{9DC7AB8E-D022-45CD-9D48-51137C4DF38E}"/>
              </a:ext>
            </a:extLst>
          </p:cNvPr>
          <p:cNvCxnSpPr>
            <a:cxnSpLocks/>
            <a:endCxn id="9" idx="1"/>
          </p:cNvCxnSpPr>
          <p:nvPr/>
        </p:nvCxnSpPr>
        <p:spPr>
          <a:xfrm flipV="1">
            <a:off x="4111841" y="2929199"/>
            <a:ext cx="2999173" cy="28451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14097AB-323A-4E8A-A41C-0560FBD0117B}"/>
              </a:ext>
            </a:extLst>
          </p:cNvPr>
          <p:cNvSpPr/>
          <p:nvPr/>
        </p:nvSpPr>
        <p:spPr>
          <a:xfrm>
            <a:off x="7111014" y="2529703"/>
            <a:ext cx="2476870" cy="79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a:t>Define which parts of the mesh might contact?  All of them (slower)?</a:t>
            </a:r>
          </a:p>
        </p:txBody>
      </p:sp>
      <p:cxnSp>
        <p:nvCxnSpPr>
          <p:cNvPr id="12" name="Connector: Elbow 11">
            <a:extLst>
              <a:ext uri="{FF2B5EF4-FFF2-40B4-BE49-F238E27FC236}">
                <a16:creationId xmlns:a16="http://schemas.microsoft.com/office/drawing/2014/main" id="{ADCCA7C8-9820-4159-A3B8-C0A08A720143}"/>
              </a:ext>
            </a:extLst>
          </p:cNvPr>
          <p:cNvCxnSpPr>
            <a:cxnSpLocks/>
            <a:endCxn id="13" idx="1"/>
          </p:cNvCxnSpPr>
          <p:nvPr/>
        </p:nvCxnSpPr>
        <p:spPr>
          <a:xfrm>
            <a:off x="4909351" y="3613213"/>
            <a:ext cx="1741505" cy="4305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B2B3E800-F99E-4357-841D-004B9D10FEFB}"/>
              </a:ext>
            </a:extLst>
          </p:cNvPr>
          <p:cNvSpPr/>
          <p:nvPr/>
        </p:nvSpPr>
        <p:spPr>
          <a:xfrm>
            <a:off x="6650856" y="3644284"/>
            <a:ext cx="2476870" cy="79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a:t>“Side B” is constrained to not penetrate “Side A”</a:t>
            </a:r>
          </a:p>
        </p:txBody>
      </p:sp>
    </p:spTree>
    <p:extLst>
      <p:ext uri="{BB962C8B-B14F-4D97-AF65-F5344CB8AC3E}">
        <p14:creationId xmlns:p14="http://schemas.microsoft.com/office/powerpoint/2010/main" val="211817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SAW – Contact surfaces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78</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4891454" cy="4610100"/>
          </a:xfrm>
        </p:spPr>
        <p:txBody>
          <a:bodyPr>
            <a:noAutofit/>
          </a:bodyPr>
          <a:lstStyle/>
          <a:p>
            <a:pPr marL="342900" indent="-342900">
              <a:buFont typeface="Arial" panose="020B0604020202020204" pitchFamily="34" charset="0"/>
              <a:buChar char="•"/>
            </a:pPr>
            <a:r>
              <a:rPr lang="en-US" dirty="0"/>
              <a:t>Select </a:t>
            </a:r>
            <a:r>
              <a:rPr lang="en-US" b="1" dirty="0"/>
              <a:t>Project Explorer</a:t>
            </a:r>
            <a:r>
              <a:rPr lang="en-US" dirty="0"/>
              <a:t> from </a:t>
            </a:r>
            <a:r>
              <a:rPr lang="en-US" b="1" dirty="0"/>
              <a:t>Model Builder 2.0</a:t>
            </a:r>
          </a:p>
          <a:p>
            <a:pPr marL="342900" indent="-342900">
              <a:buFont typeface="Arial" panose="020B0604020202020204" pitchFamily="34" charset="0"/>
              <a:buChar char="•"/>
            </a:pPr>
            <a:r>
              <a:rPr lang="en-US" dirty="0"/>
              <a:t>Build the mesh</a:t>
            </a:r>
          </a:p>
          <a:p>
            <a:pPr marL="342900" indent="-342900">
              <a:buFont typeface="Arial" panose="020B0604020202020204" pitchFamily="34" charset="0"/>
              <a:buChar char="•"/>
            </a:pPr>
            <a:r>
              <a:rPr lang="en-US" dirty="0"/>
              <a:t>Expand</a:t>
            </a:r>
            <a:r>
              <a:rPr lang="en-US" b="1" dirty="0"/>
              <a:t> case09_plate_contact</a:t>
            </a:r>
            <a:r>
              <a:rPr lang="en-US" dirty="0"/>
              <a:t>,</a:t>
            </a:r>
            <a:r>
              <a:rPr lang="en-US" b="1" dirty="0"/>
              <a:t> </a:t>
            </a:r>
            <a:r>
              <a:rPr lang="en-US" dirty="0"/>
              <a:t>then</a:t>
            </a:r>
            <a:r>
              <a:rPr lang="en-US" b="1" dirty="0"/>
              <a:t> </a:t>
            </a:r>
            <a:r>
              <a:rPr lang="en-US" b="1" dirty="0" err="1"/>
              <a:t>plate_contact.i</a:t>
            </a:r>
            <a:endParaRPr lang="en-US" b="1" dirty="0"/>
          </a:p>
          <a:p>
            <a:pPr marL="342900" indent="-342900">
              <a:buFont typeface="Arial" panose="020B0604020202020204" pitchFamily="34" charset="0"/>
              <a:buChar char="•"/>
            </a:pPr>
            <a:r>
              <a:rPr lang="en-US" dirty="0"/>
              <a:t>Right-click </a:t>
            </a:r>
            <a:r>
              <a:rPr lang="en-US" b="1" dirty="0"/>
              <a:t>Contact </a:t>
            </a:r>
            <a:r>
              <a:rPr lang="en-US" dirty="0"/>
              <a:t>and</a:t>
            </a:r>
            <a:br>
              <a:rPr lang="en-US" dirty="0"/>
            </a:br>
            <a:r>
              <a:rPr lang="en-US" b="1" dirty="0"/>
              <a:t>Add</a:t>
            </a:r>
            <a:r>
              <a:rPr lang="en-US" dirty="0"/>
              <a:t> &gt; </a:t>
            </a:r>
            <a:r>
              <a:rPr lang="en-US" b="1" dirty="0"/>
              <a:t>Contact Definition</a:t>
            </a:r>
          </a:p>
          <a:p>
            <a:pPr marL="342900" indent="-342900">
              <a:buFont typeface="Arial" panose="020B0604020202020204" pitchFamily="34" charset="0"/>
              <a:buChar char="•"/>
            </a:pPr>
            <a:r>
              <a:rPr lang="en-US" dirty="0"/>
              <a:t>In </a:t>
            </a:r>
            <a:r>
              <a:rPr lang="en-US" b="1" dirty="0"/>
              <a:t>Settings</a:t>
            </a:r>
            <a:r>
              <a:rPr lang="en-US" dirty="0"/>
              <a:t>, choose a name or leave default</a:t>
            </a:r>
            <a:endParaRPr lang="en-US" b="1" dirty="0"/>
          </a:p>
          <a:p>
            <a:pPr marL="342900" indent="-342900">
              <a:buFont typeface="Arial" panose="020B0604020202020204" pitchFamily="34" charset="0"/>
              <a:buChar char="•"/>
            </a:pPr>
            <a:r>
              <a:rPr lang="en-US" dirty="0"/>
              <a:t>In </a:t>
            </a:r>
            <a:r>
              <a:rPr lang="en-US" b="1" dirty="0"/>
              <a:t>Settings</a:t>
            </a:r>
            <a:r>
              <a:rPr lang="en-US" dirty="0"/>
              <a:t>, right-click in </a:t>
            </a:r>
            <a:r>
              <a:rPr lang="en-US" b="1" dirty="0"/>
              <a:t>Line commands</a:t>
            </a:r>
            <a:r>
              <a:rPr lang="en-US" dirty="0"/>
              <a:t> and </a:t>
            </a:r>
            <a:r>
              <a:rPr lang="en-US" b="1" dirty="0"/>
              <a:t>Add</a:t>
            </a:r>
            <a:r>
              <a:rPr lang="en-US" dirty="0"/>
              <a:t> &gt; </a:t>
            </a:r>
            <a:r>
              <a:rPr lang="en-US" b="1" dirty="0"/>
              <a:t>contact surface</a:t>
            </a:r>
          </a:p>
          <a:p>
            <a:pPr marL="726948" lvl="1" indent="-342900">
              <a:buSzPct val="75000"/>
              <a:buFont typeface="Wingdings" panose="05000000000000000000" pitchFamily="2" charset="2"/>
              <a:buChar char="q"/>
            </a:pPr>
            <a:r>
              <a:rPr lang="en-US" dirty="0"/>
              <a:t>Name </a:t>
            </a:r>
            <a:r>
              <a:rPr lang="en-US" b="1" dirty="0"/>
              <a:t>surf_1</a:t>
            </a:r>
            <a:r>
              <a:rPr lang="en-US" dirty="0"/>
              <a:t> that contains </a:t>
            </a:r>
            <a:r>
              <a:rPr lang="en-US" b="1" dirty="0"/>
              <a:t>surface_1001</a:t>
            </a:r>
          </a:p>
          <a:p>
            <a:pPr marL="726948" lvl="1" indent="-342900">
              <a:buSzPct val="75000"/>
              <a:buFont typeface="Wingdings" panose="05000000000000000000" pitchFamily="2" charset="2"/>
              <a:buChar char="q"/>
            </a:pPr>
            <a:r>
              <a:rPr lang="en-US" dirty="0"/>
              <a:t>Name </a:t>
            </a:r>
            <a:r>
              <a:rPr lang="en-US" b="1" dirty="0"/>
              <a:t>surf_2</a:t>
            </a:r>
            <a:r>
              <a:rPr lang="en-US" dirty="0"/>
              <a:t> that contains </a:t>
            </a:r>
            <a:r>
              <a:rPr lang="en-US" b="1" dirty="0"/>
              <a:t>surface_2001</a:t>
            </a:r>
          </a:p>
        </p:txBody>
      </p:sp>
      <p:pic>
        <p:nvPicPr>
          <p:cNvPr id="7" name="Picture 6">
            <a:extLst>
              <a:ext uri="{FF2B5EF4-FFF2-40B4-BE49-F238E27FC236}">
                <a16:creationId xmlns:a16="http://schemas.microsoft.com/office/drawing/2014/main" id="{55F7EC12-D7B4-47F9-81F6-EC95E8FED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838" y="3010184"/>
            <a:ext cx="6606443" cy="3383280"/>
          </a:xfrm>
          <a:prstGeom prst="rect">
            <a:avLst/>
          </a:prstGeom>
        </p:spPr>
      </p:pic>
      <p:pic>
        <p:nvPicPr>
          <p:cNvPr id="2" name="Picture 1">
            <a:extLst>
              <a:ext uri="{FF2B5EF4-FFF2-40B4-BE49-F238E27FC236}">
                <a16:creationId xmlns:a16="http://schemas.microsoft.com/office/drawing/2014/main" id="{76D89DA2-129F-49CA-A966-72A276D81094}"/>
              </a:ext>
            </a:extLst>
          </p:cNvPr>
          <p:cNvPicPr>
            <a:picLocks noChangeAspect="1"/>
          </p:cNvPicPr>
          <p:nvPr/>
        </p:nvPicPr>
        <p:blipFill>
          <a:blip r:embed="rId4"/>
          <a:stretch>
            <a:fillRect/>
          </a:stretch>
        </p:blipFill>
        <p:spPr>
          <a:xfrm>
            <a:off x="7438292" y="520221"/>
            <a:ext cx="2121892" cy="2220058"/>
          </a:xfrm>
          <a:prstGeom prst="rect">
            <a:avLst/>
          </a:prstGeom>
        </p:spPr>
      </p:pic>
    </p:spTree>
    <p:extLst>
      <p:ext uri="{BB962C8B-B14F-4D97-AF65-F5344CB8AC3E}">
        <p14:creationId xmlns:p14="http://schemas.microsoft.com/office/powerpoint/2010/main" val="14740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SAW – Contact interaction</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79</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4533900" cy="4610100"/>
          </a:xfrm>
        </p:spPr>
        <p:txBody>
          <a:bodyPr>
            <a:normAutofit/>
          </a:bodyPr>
          <a:lstStyle/>
          <a:p>
            <a:pPr marL="342900" indent="-342900">
              <a:buFont typeface="Arial" panose="020B0604020202020204" pitchFamily="34" charset="0"/>
              <a:buChar char="•"/>
            </a:pPr>
            <a:r>
              <a:rPr lang="en-US" dirty="0"/>
              <a:t>Right-click </a:t>
            </a:r>
            <a:r>
              <a:rPr lang="en-US" b="1" dirty="0"/>
              <a:t>contact - name </a:t>
            </a:r>
            <a:r>
              <a:rPr lang="en-US" dirty="0"/>
              <a:t>and </a:t>
            </a:r>
            <a:r>
              <a:rPr lang="en-US" b="1" dirty="0"/>
              <a:t>Add</a:t>
            </a:r>
            <a:r>
              <a:rPr lang="en-US" dirty="0"/>
              <a:t> &gt; </a:t>
            </a:r>
            <a:r>
              <a:rPr lang="en-US" b="1" dirty="0"/>
              <a:t>interaction</a:t>
            </a:r>
          </a:p>
          <a:p>
            <a:pPr marL="726948" lvl="1" indent="-342900">
              <a:buSzPct val="75000"/>
              <a:buFont typeface="Wingdings" panose="05000000000000000000" pitchFamily="2" charset="2"/>
              <a:buChar char="q"/>
            </a:pPr>
            <a:r>
              <a:rPr lang="en-US" dirty="0"/>
              <a:t>Right-click in </a:t>
            </a:r>
            <a:r>
              <a:rPr lang="en-US" b="1" dirty="0"/>
              <a:t>Line commands</a:t>
            </a:r>
            <a:r>
              <a:rPr lang="en-US" dirty="0"/>
              <a:t>, then </a:t>
            </a:r>
            <a:r>
              <a:rPr lang="en-US" b="1" dirty="0"/>
              <a:t>Add</a:t>
            </a:r>
            <a:r>
              <a:rPr lang="en-US" dirty="0"/>
              <a:t> &gt; </a:t>
            </a:r>
            <a:r>
              <a:rPr lang="en-US" b="1" dirty="0"/>
              <a:t>side a</a:t>
            </a:r>
            <a:r>
              <a:rPr lang="en-US" dirty="0"/>
              <a:t> and enter </a:t>
            </a:r>
            <a:r>
              <a:rPr lang="en-US" b="1" dirty="0"/>
              <a:t>surf_2</a:t>
            </a:r>
          </a:p>
          <a:p>
            <a:pPr marL="726948" lvl="1" indent="-342900">
              <a:buSzPct val="75000"/>
              <a:buFont typeface="Wingdings" panose="05000000000000000000" pitchFamily="2" charset="2"/>
              <a:buChar char="q"/>
            </a:pPr>
            <a:r>
              <a:rPr lang="en-US" dirty="0"/>
              <a:t>Right-click in </a:t>
            </a:r>
            <a:r>
              <a:rPr lang="en-US" b="1" dirty="0"/>
              <a:t>Line commands</a:t>
            </a:r>
            <a:r>
              <a:rPr lang="en-US" dirty="0"/>
              <a:t>, then </a:t>
            </a:r>
            <a:r>
              <a:rPr lang="en-US" b="1" dirty="0"/>
              <a:t>Add</a:t>
            </a:r>
            <a:r>
              <a:rPr lang="en-US" dirty="0"/>
              <a:t> &gt; </a:t>
            </a:r>
            <a:r>
              <a:rPr lang="en-US" b="1" dirty="0"/>
              <a:t>side b</a:t>
            </a:r>
            <a:r>
              <a:rPr lang="en-US" dirty="0"/>
              <a:t> and enter </a:t>
            </a:r>
            <a:r>
              <a:rPr lang="en-US" b="1" dirty="0"/>
              <a:t>surf_1</a:t>
            </a:r>
          </a:p>
          <a:p>
            <a:pPr marL="342900" indent="-342900">
              <a:buFont typeface="Arial" panose="020B0604020202020204" pitchFamily="34" charset="0"/>
              <a:buChar char="•"/>
            </a:pPr>
            <a:r>
              <a:rPr lang="en-US" dirty="0"/>
              <a:t>Submit job and open results in </a:t>
            </a:r>
            <a:r>
              <a:rPr lang="en-US" dirty="0" err="1"/>
              <a:t>ParaView</a:t>
            </a:r>
            <a:endParaRPr lang="en-US" dirty="0"/>
          </a:p>
        </p:txBody>
      </p:sp>
      <p:pic>
        <p:nvPicPr>
          <p:cNvPr id="7" name="Picture 6">
            <a:extLst>
              <a:ext uri="{FF2B5EF4-FFF2-40B4-BE49-F238E27FC236}">
                <a16:creationId xmlns:a16="http://schemas.microsoft.com/office/drawing/2014/main" id="{6DCAE088-7F38-4CDF-A25F-67E1EF6F0A47}"/>
              </a:ext>
            </a:extLst>
          </p:cNvPr>
          <p:cNvPicPr>
            <a:picLocks noChangeAspect="1"/>
          </p:cNvPicPr>
          <p:nvPr/>
        </p:nvPicPr>
        <p:blipFill>
          <a:blip r:embed="rId3"/>
          <a:stretch>
            <a:fillRect/>
          </a:stretch>
        </p:blipFill>
        <p:spPr>
          <a:xfrm>
            <a:off x="6096000" y="1036036"/>
            <a:ext cx="3176466" cy="5176782"/>
          </a:xfrm>
          <a:prstGeom prst="rect">
            <a:avLst/>
          </a:prstGeom>
          <a:ln>
            <a:solidFill>
              <a:schemeClr val="tx1"/>
            </a:solidFill>
          </a:ln>
        </p:spPr>
      </p:pic>
    </p:spTree>
    <p:extLst>
      <p:ext uri="{BB962C8B-B14F-4D97-AF65-F5344CB8AC3E}">
        <p14:creationId xmlns:p14="http://schemas.microsoft.com/office/powerpoint/2010/main" val="356063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How to Add a SAW Project</a:t>
            </a:r>
          </a:p>
        </p:txBody>
      </p:sp>
    </p:spTree>
    <p:extLst>
      <p:ext uri="{BB962C8B-B14F-4D97-AF65-F5344CB8AC3E}">
        <p14:creationId xmlns:p14="http://schemas.microsoft.com/office/powerpoint/2010/main" val="82254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Contact definition in Sierra/SM input file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80</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6928757" cy="4610100"/>
          </a:xfrm>
          <a:ln w="9525">
            <a:solidFill>
              <a:schemeClr val="tx1"/>
            </a:solidFill>
          </a:ln>
        </p:spPr>
        <p:txBody>
          <a:bodyPr>
            <a:noAutofit/>
          </a:bodyPr>
          <a:lstStyle/>
          <a:p>
            <a:r>
              <a:rPr lang="en-US" dirty="0">
                <a:latin typeface="Consolas" panose="020B0609020204030204" pitchFamily="49" charset="0"/>
              </a:rPr>
              <a:t> begin gravity</a:t>
            </a:r>
          </a:p>
          <a:p>
            <a:r>
              <a:rPr lang="en-US" dirty="0">
                <a:latin typeface="Consolas" panose="020B0609020204030204" pitchFamily="49" charset="0"/>
              </a:rPr>
              <a:t>   ...</a:t>
            </a:r>
          </a:p>
          <a:p>
            <a:r>
              <a:rPr lang="en-US" dirty="0">
                <a:latin typeface="Consolas" panose="020B0609020204030204" pitchFamily="49" charset="0"/>
              </a:rPr>
              <a:t> end gravity</a:t>
            </a:r>
          </a:p>
          <a:p>
            <a:r>
              <a:rPr lang="en-US" dirty="0">
                <a:latin typeface="Consolas" panose="020B0609020204030204" pitchFamily="49" charset="0"/>
              </a:rPr>
              <a:t> </a:t>
            </a:r>
            <a:r>
              <a:rPr lang="en-US" dirty="0">
                <a:highlight>
                  <a:srgbClr val="FFFF00"/>
                </a:highlight>
                <a:latin typeface="Consolas" panose="020B0609020204030204" pitchFamily="49" charset="0"/>
              </a:rPr>
              <a:t>begin contact definition </a:t>
            </a:r>
            <a:r>
              <a:rPr lang="en-US" dirty="0" err="1">
                <a:highlight>
                  <a:srgbClr val="FFFF00"/>
                </a:highlight>
                <a:latin typeface="Consolas" panose="020B0609020204030204" pitchFamily="49" charset="0"/>
              </a:rPr>
              <a:t>contact_name</a:t>
            </a:r>
            <a:endParaRPr lang="en-US" dirty="0">
              <a:highlight>
                <a:srgbClr val="FFFF00"/>
              </a:highlight>
              <a:latin typeface="Consolas" panose="020B0609020204030204" pitchFamily="49" charset="0"/>
            </a:endParaRPr>
          </a:p>
          <a:p>
            <a:r>
              <a:rPr lang="en-US" dirty="0">
                <a:latin typeface="Consolas" panose="020B0609020204030204" pitchFamily="49" charset="0"/>
              </a:rPr>
              <a:t> </a:t>
            </a:r>
            <a:r>
              <a:rPr lang="en-US" dirty="0">
                <a:highlight>
                  <a:srgbClr val="FFFF00"/>
                </a:highlight>
                <a:latin typeface="Consolas" panose="020B0609020204030204" pitchFamily="49" charset="0"/>
              </a:rPr>
              <a:t>  contact surface surf_1 contains surface_1001</a:t>
            </a:r>
          </a:p>
          <a:p>
            <a:r>
              <a:rPr lang="en-US" dirty="0">
                <a:latin typeface="Consolas" panose="020B0609020204030204" pitchFamily="49" charset="0"/>
              </a:rPr>
              <a:t> </a:t>
            </a:r>
            <a:r>
              <a:rPr lang="en-US" dirty="0">
                <a:highlight>
                  <a:srgbClr val="FFFF00"/>
                </a:highlight>
                <a:latin typeface="Consolas" panose="020B0609020204030204" pitchFamily="49" charset="0"/>
              </a:rPr>
              <a:t>  contact surface surf_2 contains surface_2001</a:t>
            </a:r>
          </a:p>
          <a:p>
            <a:r>
              <a:rPr lang="en-US" dirty="0">
                <a:latin typeface="Consolas" panose="020B0609020204030204" pitchFamily="49" charset="0"/>
              </a:rPr>
              <a:t> </a:t>
            </a:r>
            <a:r>
              <a:rPr lang="en-US" dirty="0">
                <a:highlight>
                  <a:srgbClr val="FFFF00"/>
                </a:highlight>
                <a:latin typeface="Consolas" panose="020B0609020204030204" pitchFamily="49" charset="0"/>
              </a:rPr>
              <a:t>  begin interaction </a:t>
            </a:r>
            <a:r>
              <a:rPr lang="en-US" dirty="0" err="1">
                <a:highlight>
                  <a:srgbClr val="FFFF00"/>
                </a:highlight>
                <a:latin typeface="Consolas" panose="020B0609020204030204" pitchFamily="49" charset="0"/>
              </a:rPr>
              <a:t>interaction_name</a:t>
            </a:r>
            <a:endParaRPr lang="en-US" dirty="0">
              <a:highlight>
                <a:srgbClr val="FFFF00"/>
              </a:highlight>
              <a:latin typeface="Consolas" panose="020B0609020204030204" pitchFamily="49" charset="0"/>
            </a:endParaRPr>
          </a:p>
          <a:p>
            <a:r>
              <a:rPr lang="en-US" dirty="0">
                <a:latin typeface="Consolas" panose="020B0609020204030204" pitchFamily="49" charset="0"/>
              </a:rPr>
              <a:t> </a:t>
            </a:r>
            <a:r>
              <a:rPr lang="en-US" dirty="0">
                <a:highlight>
                  <a:srgbClr val="FFFF00"/>
                </a:highlight>
                <a:latin typeface="Consolas" panose="020B0609020204030204" pitchFamily="49" charset="0"/>
              </a:rPr>
              <a:t>    side a = surf_2</a:t>
            </a:r>
          </a:p>
          <a:p>
            <a:r>
              <a:rPr lang="en-US" dirty="0">
                <a:latin typeface="Consolas" panose="020B0609020204030204" pitchFamily="49" charset="0"/>
              </a:rPr>
              <a:t> </a:t>
            </a:r>
            <a:r>
              <a:rPr lang="en-US" dirty="0">
                <a:highlight>
                  <a:srgbClr val="FFFF00"/>
                </a:highlight>
                <a:latin typeface="Consolas" panose="020B0609020204030204" pitchFamily="49" charset="0"/>
              </a:rPr>
              <a:t>    side b = surf_1</a:t>
            </a:r>
          </a:p>
          <a:p>
            <a:r>
              <a:rPr lang="en-US" dirty="0">
                <a:latin typeface="Consolas" panose="020B0609020204030204" pitchFamily="49" charset="0"/>
              </a:rPr>
              <a:t> </a:t>
            </a:r>
            <a:r>
              <a:rPr lang="en-US" dirty="0">
                <a:highlight>
                  <a:srgbClr val="FFFF00"/>
                </a:highlight>
                <a:latin typeface="Consolas" panose="020B0609020204030204" pitchFamily="49" charset="0"/>
              </a:rPr>
              <a:t>  end interaction</a:t>
            </a:r>
          </a:p>
          <a:p>
            <a:r>
              <a:rPr lang="en-US" dirty="0">
                <a:latin typeface="Consolas" panose="020B0609020204030204" pitchFamily="49" charset="0"/>
              </a:rPr>
              <a:t> </a:t>
            </a:r>
            <a:r>
              <a:rPr lang="en-US" dirty="0">
                <a:highlight>
                  <a:srgbClr val="FFFF00"/>
                </a:highlight>
                <a:latin typeface="Consolas" panose="020B0609020204030204" pitchFamily="49" charset="0"/>
              </a:rPr>
              <a:t>end contact definition</a:t>
            </a:r>
          </a:p>
        </p:txBody>
      </p:sp>
    </p:spTree>
    <p:extLst>
      <p:ext uri="{BB962C8B-B14F-4D97-AF65-F5344CB8AC3E}">
        <p14:creationId xmlns:p14="http://schemas.microsoft.com/office/powerpoint/2010/main" val="268409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5FAD1E-24DE-114F-A895-872802A0CBA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31267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C2F9C-AA55-9B40-BDDB-CA7FE40A52AF}"/>
              </a:ext>
            </a:extLst>
          </p:cNvPr>
          <p:cNvPicPr>
            <a:picLocks noChangeAspect="1"/>
          </p:cNvPicPr>
          <p:nvPr/>
        </p:nvPicPr>
        <p:blipFill>
          <a:blip r:embed="rId3"/>
          <a:stretch>
            <a:fillRect/>
          </a:stretch>
        </p:blipFill>
        <p:spPr>
          <a:xfrm>
            <a:off x="689554" y="1712034"/>
            <a:ext cx="3982929" cy="1241058"/>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Starting the Sandia Analysis Workbench (SAW) for the first time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9</a:t>
            </a:fld>
            <a:endParaRPr lang="en-US" dirty="0"/>
          </a:p>
        </p:txBody>
      </p:sp>
      <p:sp>
        <p:nvSpPr>
          <p:cNvPr id="12" name="Content Placeholder 4">
            <a:extLst>
              <a:ext uri="{FF2B5EF4-FFF2-40B4-BE49-F238E27FC236}">
                <a16:creationId xmlns:a16="http://schemas.microsoft.com/office/drawing/2014/main" id="{AC71D9CC-94BE-4CAB-8227-74BE105495A7}"/>
              </a:ext>
            </a:extLst>
          </p:cNvPr>
          <p:cNvSpPr>
            <a:spLocks noGrp="1"/>
          </p:cNvSpPr>
          <p:nvPr>
            <p:ph sz="quarter" idx="11"/>
          </p:nvPr>
        </p:nvSpPr>
        <p:spPr>
          <a:xfrm>
            <a:off x="560614" y="1090385"/>
            <a:ext cx="3873500" cy="716643"/>
          </a:xfrm>
        </p:spPr>
        <p:txBody>
          <a:bodyPr>
            <a:normAutofit/>
          </a:bodyPr>
          <a:lstStyle/>
          <a:p>
            <a:r>
              <a:rPr lang="en-US" dirty="0"/>
              <a:t>Launch the SAW application from a terminal</a:t>
            </a:r>
          </a:p>
        </p:txBody>
      </p:sp>
      <p:sp>
        <p:nvSpPr>
          <p:cNvPr id="14" name="Content Placeholder 4">
            <a:extLst>
              <a:ext uri="{FF2B5EF4-FFF2-40B4-BE49-F238E27FC236}">
                <a16:creationId xmlns:a16="http://schemas.microsoft.com/office/drawing/2014/main" id="{540FA84E-680A-43FE-A548-70DED645C48F}"/>
              </a:ext>
            </a:extLst>
          </p:cNvPr>
          <p:cNvSpPr txBox="1">
            <a:spLocks/>
          </p:cNvSpPr>
          <p:nvPr/>
        </p:nvSpPr>
        <p:spPr>
          <a:xfrm>
            <a:off x="5057703" y="2183675"/>
            <a:ext cx="3181493" cy="71664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 a working directory.  Select </a:t>
            </a:r>
            <a:r>
              <a:rPr lang="en-US" b="1" dirty="0"/>
              <a:t>Launch</a:t>
            </a:r>
          </a:p>
        </p:txBody>
      </p:sp>
      <p:pic>
        <p:nvPicPr>
          <p:cNvPr id="17" name="Picture 16">
            <a:extLst>
              <a:ext uri="{FF2B5EF4-FFF2-40B4-BE49-F238E27FC236}">
                <a16:creationId xmlns:a16="http://schemas.microsoft.com/office/drawing/2014/main" id="{FDE01E42-BF80-40CD-905D-B90171E7862B}"/>
              </a:ext>
            </a:extLst>
          </p:cNvPr>
          <p:cNvPicPr>
            <a:picLocks noChangeAspect="1"/>
          </p:cNvPicPr>
          <p:nvPr/>
        </p:nvPicPr>
        <p:blipFill>
          <a:blip r:embed="rId4"/>
          <a:stretch>
            <a:fillRect/>
          </a:stretch>
        </p:blipFill>
        <p:spPr>
          <a:xfrm>
            <a:off x="6867525" y="3757206"/>
            <a:ext cx="4578152" cy="2906565"/>
          </a:xfrm>
          <a:prstGeom prst="rect">
            <a:avLst/>
          </a:prstGeom>
        </p:spPr>
      </p:pic>
      <p:grpSp>
        <p:nvGrpSpPr>
          <p:cNvPr id="20" name="Group 19">
            <a:extLst>
              <a:ext uri="{FF2B5EF4-FFF2-40B4-BE49-F238E27FC236}">
                <a16:creationId xmlns:a16="http://schemas.microsoft.com/office/drawing/2014/main" id="{7B6804A9-B041-411E-9977-8397AA31D66D}"/>
              </a:ext>
            </a:extLst>
          </p:cNvPr>
          <p:cNvGrpSpPr/>
          <p:nvPr/>
        </p:nvGrpSpPr>
        <p:grpSpPr>
          <a:xfrm>
            <a:off x="1708152" y="2859673"/>
            <a:ext cx="5103775" cy="2012950"/>
            <a:chOff x="1678702" y="3197538"/>
            <a:chExt cx="5103775" cy="2012950"/>
          </a:xfrm>
        </p:grpSpPr>
        <p:pic>
          <p:nvPicPr>
            <p:cNvPr id="13" name="Picture 12">
              <a:extLst>
                <a:ext uri="{FF2B5EF4-FFF2-40B4-BE49-F238E27FC236}">
                  <a16:creationId xmlns:a16="http://schemas.microsoft.com/office/drawing/2014/main" id="{850B56BD-5882-4F94-9225-B5BD70C60FE5}"/>
                </a:ext>
              </a:extLst>
            </p:cNvPr>
            <p:cNvPicPr>
              <a:picLocks noChangeAspect="1"/>
            </p:cNvPicPr>
            <p:nvPr/>
          </p:nvPicPr>
          <p:blipFill>
            <a:blip r:embed="rId5"/>
            <a:stretch>
              <a:fillRect/>
            </a:stretch>
          </p:blipFill>
          <p:spPr>
            <a:xfrm>
              <a:off x="1678702" y="3197538"/>
              <a:ext cx="5051246" cy="2012950"/>
            </a:xfrm>
            <a:prstGeom prst="rect">
              <a:avLst/>
            </a:prstGeom>
          </p:spPr>
        </p:pic>
        <p:sp>
          <p:nvSpPr>
            <p:cNvPr id="18" name="Oval 17">
              <a:extLst>
                <a:ext uri="{FF2B5EF4-FFF2-40B4-BE49-F238E27FC236}">
                  <a16:creationId xmlns:a16="http://schemas.microsoft.com/office/drawing/2014/main" id="{4D4AE0ED-FB41-4B28-AFF3-BA4603570883}"/>
                </a:ext>
              </a:extLst>
            </p:cNvPr>
            <p:cNvSpPr/>
            <p:nvPr/>
          </p:nvSpPr>
          <p:spPr>
            <a:xfrm>
              <a:off x="5836901" y="4797737"/>
              <a:ext cx="945576" cy="4127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Content Placeholder 4">
            <a:extLst>
              <a:ext uri="{FF2B5EF4-FFF2-40B4-BE49-F238E27FC236}">
                <a16:creationId xmlns:a16="http://schemas.microsoft.com/office/drawing/2014/main" id="{BAF8A9EB-2B8B-4F78-8438-71C556A61533}"/>
              </a:ext>
            </a:extLst>
          </p:cNvPr>
          <p:cNvSpPr txBox="1">
            <a:spLocks/>
          </p:cNvSpPr>
          <p:nvPr/>
        </p:nvSpPr>
        <p:spPr>
          <a:xfrm>
            <a:off x="6867525" y="3220178"/>
            <a:ext cx="4676776" cy="537028"/>
          </a:xfrm>
          <a:prstGeom prst="rect">
            <a:avLst/>
          </a:prstGeom>
        </p:spPr>
        <p:txBody>
          <a:bodyPr vert="horz" lIns="0" tIns="45720" rIns="0" bIns="45720" rtlCol="0">
            <a:normAutofit fontScale="92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Select </a:t>
            </a:r>
            <a:r>
              <a:rPr lang="en-US" b="1" dirty="0"/>
              <a:t>Manage and share data with team members</a:t>
            </a:r>
          </a:p>
        </p:txBody>
      </p:sp>
      <p:sp>
        <p:nvSpPr>
          <p:cNvPr id="21" name="Oval 20">
            <a:extLst>
              <a:ext uri="{FF2B5EF4-FFF2-40B4-BE49-F238E27FC236}">
                <a16:creationId xmlns:a16="http://schemas.microsoft.com/office/drawing/2014/main" id="{9015D74B-7E9E-474B-A789-1B9892AAF288}"/>
              </a:ext>
            </a:extLst>
          </p:cNvPr>
          <p:cNvSpPr/>
          <p:nvPr/>
        </p:nvSpPr>
        <p:spPr>
          <a:xfrm>
            <a:off x="7259002" y="5133351"/>
            <a:ext cx="3271111" cy="3826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97AEF47-0E33-4CFD-8E4F-38FDE0827642}"/>
              </a:ext>
            </a:extLst>
          </p:cNvPr>
          <p:cNvSpPr/>
          <p:nvPr/>
        </p:nvSpPr>
        <p:spPr>
          <a:xfrm>
            <a:off x="3248526" y="2446421"/>
            <a:ext cx="497306" cy="22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Angle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AC007B2E06AF44AE37441B186D2444" ma:contentTypeVersion="1" ma:contentTypeDescription="Create a new document." ma:contentTypeScope="" ma:versionID="83d5d610eeae39c230189134e04febc2">
  <xsd:schema xmlns:xsd="http://www.w3.org/2001/XMLSchema" xmlns:xs="http://www.w3.org/2001/XMLSchema" xmlns:p="http://schemas.microsoft.com/office/2006/metadata/properties" xmlns:ns2="5a25a3aa-0774-4210-85d2-bae828b42868" targetNamespace="http://schemas.microsoft.com/office/2006/metadata/properties" ma:root="true" ma:fieldsID="df9c585e0c90d38f8f93e7862f9dd078" ns2:_="">
    <xsd:import namespace="5a25a3aa-0774-4210-85d2-bae828b428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5a3aa-0774-4210-85d2-bae828b428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565C88-C37C-41BB-B163-6F481CC5049F}">
  <ds:schemaRefs>
    <ds:schemaRef ds:uri="http://schemas.microsoft.com/sharepoint/v3/contenttype/forms"/>
  </ds:schemaRefs>
</ds:datastoreItem>
</file>

<file path=customXml/itemProps2.xml><?xml version="1.0" encoding="utf-8"?>
<ds:datastoreItem xmlns:ds="http://schemas.openxmlformats.org/officeDocument/2006/customXml" ds:itemID="{62BEB72D-6367-44AC-A2F1-798C8DB69551}">
  <ds:schemaRefs>
    <ds:schemaRef ds:uri="http://schemas.openxmlformats.org/package/2006/metadata/core-properties"/>
    <ds:schemaRef ds:uri="5a25a3aa-0774-4210-85d2-bae828b42868"/>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917E9C3-AFED-476A-88A8-115D682E9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25a3aa-0774-4210-85d2-bae828b42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11122</TotalTime>
  <Words>6709</Words>
  <Application>Microsoft Macintosh PowerPoint</Application>
  <PresentationFormat>Widescreen</PresentationFormat>
  <Paragraphs>888</Paragraphs>
  <Slides>81</Slides>
  <Notes>31</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Wingdings</vt:lpstr>
      <vt:lpstr>Open Sans bold</vt:lpstr>
      <vt:lpstr>Courier New</vt:lpstr>
      <vt:lpstr>Arial</vt:lpstr>
      <vt:lpstr>Andale Mono</vt:lpstr>
      <vt:lpstr>Open Sans</vt:lpstr>
      <vt:lpstr>Consolas</vt:lpstr>
      <vt:lpstr>Open Sans Light</vt:lpstr>
      <vt:lpstr>Sandia Angles</vt:lpstr>
      <vt:lpstr>SIERRA 100: Solid Mechanics</vt:lpstr>
      <vt:lpstr>Instructor</vt:lpstr>
      <vt:lpstr>PowerPoint Presentation</vt:lpstr>
      <vt:lpstr>Training focus – Two examples</vt:lpstr>
      <vt:lpstr>Files for the example problems</vt:lpstr>
      <vt:lpstr>Copy these files to a local directory</vt:lpstr>
      <vt:lpstr>Optional, strongly suggested: Get the current user manuals</vt:lpstr>
      <vt:lpstr>How to Add a SAW Project</vt:lpstr>
      <vt:lpstr>Starting the Sandia Analysis Workbench (SAW) for the first time</vt:lpstr>
      <vt:lpstr>How to Add a SAW Local-Only Project</vt:lpstr>
      <vt:lpstr>How to add example files to your SAW project – Drag and drop</vt:lpstr>
      <vt:lpstr>Working with SIERRA in SAW</vt:lpstr>
      <vt:lpstr>Hands-On Session 0: Hello Cantilever!</vt:lpstr>
      <vt:lpstr>PowerPoint Presentation</vt:lpstr>
      <vt:lpstr>SIERRA/SM fundamentals: The terminal</vt:lpstr>
      <vt:lpstr>SIERRA/SM fundamentals: Terminal commands</vt:lpstr>
      <vt:lpstr>SIERRA/SM fundamentals: The application/program</vt:lpstr>
      <vt:lpstr>SIERRA/SM fundamentals: Run an analysis (and experience an ERROR)</vt:lpstr>
      <vt:lpstr>SIERRA/SM fundamentals: Standard output (stdout) and detecting errors</vt:lpstr>
      <vt:lpstr>SIERRA/SM fundamentals: Viewing the log file</vt:lpstr>
      <vt:lpstr>SIERRA/SM fundamentals: The log file</vt:lpstr>
      <vt:lpstr>SIERRA/SM fundamentals: The input deck</vt:lpstr>
      <vt:lpstr>SIERRA/SM fundamentals: Building an input deck (1/3)</vt:lpstr>
      <vt:lpstr>SIERRA/SM fundamentals: Building an input deck (2/3)</vt:lpstr>
      <vt:lpstr>SIERRA/SM fundamentals: Building an input deck (3/3)</vt:lpstr>
      <vt:lpstr>SIERRA/SM fundamentals: Running an analysis [that succeeds]</vt:lpstr>
      <vt:lpstr>Viewing SIERRA/SM results in ParaView (1/2)</vt:lpstr>
      <vt:lpstr>Viewing SIERRA/SM results in ParaView (2/2)</vt:lpstr>
      <vt:lpstr>Interpreting the results</vt:lpstr>
      <vt:lpstr>Solving for the static solution</vt:lpstr>
      <vt:lpstr>Instructor demo: implicit quasi-statics in SIERRA/SM</vt:lpstr>
      <vt:lpstr>SIERRA/SM fundamentals: Summary</vt:lpstr>
      <vt:lpstr>Hands-On Session 1: Pressure-Loaded Plate</vt:lpstr>
      <vt:lpstr>PowerPoint Presentation</vt:lpstr>
      <vt:lpstr>Session 1: SAW – Navigate to the Model Builder 2.0</vt:lpstr>
      <vt:lpstr>Session 1: plate_basic</vt:lpstr>
      <vt:lpstr>Session 1: SAW vs. Terminal</vt:lpstr>
      <vt:lpstr>Session 1: SAW - Generating and visualizing a mesh</vt:lpstr>
      <vt:lpstr>Session 1: Terminal - Generating a mesh (without visualization)</vt:lpstr>
      <vt:lpstr>Session 1: SAW - Explore model</vt:lpstr>
      <vt:lpstr>Session 1: SAW – Submit adagio run</vt:lpstr>
      <vt:lpstr>Session 1: Terminal – Submit adagio run</vt:lpstr>
      <vt:lpstr>Session 1: SAW – Visualize output (*.e) with ParaView</vt:lpstr>
      <vt:lpstr>Session 1: Terminal – Visualize output (*.e) with ParaView</vt:lpstr>
      <vt:lpstr>Hands-On Session 2: Modified Input and Log File</vt:lpstr>
      <vt:lpstr>PowerPoint Presentation</vt:lpstr>
      <vt:lpstr>Session 2: SAW – Configure Case 2 in Project Explorer</vt:lpstr>
      <vt:lpstr>Session 2: SAW – Modify the Termination Time &amp; Applied Pressure</vt:lpstr>
      <vt:lpstr>Session 2: Sierra/SM Input File</vt:lpstr>
      <vt:lpstr>Session 2: Change the loading function</vt:lpstr>
      <vt:lpstr>Session 2: SAW – Sierra/SM Log File</vt:lpstr>
      <vt:lpstr>Hands-On Session 4: Nonlinear Materials</vt:lpstr>
      <vt:lpstr>PowerPoint Presentation</vt:lpstr>
      <vt:lpstr>Session 4:  Overview</vt:lpstr>
      <vt:lpstr>Session 4:  SAW – Model building</vt:lpstr>
      <vt:lpstr>Session 4:  SAW – Model building</vt:lpstr>
      <vt:lpstr>Session 4:  SIERRA/SM input file – Add elastic-plastic material</vt:lpstr>
      <vt:lpstr>Session 4:  SAW – Model building</vt:lpstr>
      <vt:lpstr>Session 4:  SAW – Model building</vt:lpstr>
      <vt:lpstr>Session 4:  SAW – Model building</vt:lpstr>
      <vt:lpstr>Session 4:  SAW – Model building</vt:lpstr>
      <vt:lpstr>Hands-On Session 5: Material Management</vt:lpstr>
      <vt:lpstr>PowerPoint Presentation</vt:lpstr>
      <vt:lpstr>case05 plate material library</vt:lpstr>
      <vt:lpstr>Case 5: SIERRA/SM input file</vt:lpstr>
      <vt:lpstr>Case 5: SAW – Include a material model library</vt:lpstr>
      <vt:lpstr>Case 5 (optional): SIERRA/SM input file – Include a material model library</vt:lpstr>
      <vt:lpstr>Case 5: SAW - Use Aprepro to help parameterize your input file</vt:lpstr>
      <vt:lpstr>Case 5 (optional): Edit SIERRA/SM input file directly - Use Aprepro to help parameterize your input file</vt:lpstr>
      <vt:lpstr>Case 5: SAW – Add a time-stepping block</vt:lpstr>
      <vt:lpstr>Case 5 (optional): Edit input file directly – Add a time-stepping block</vt:lpstr>
      <vt:lpstr>Session 5: SAW – Request more timesteps in results output</vt:lpstr>
      <vt:lpstr>Case 5 (optional): Edit input file directly –  Request more timesteps in results output </vt:lpstr>
      <vt:lpstr>Session 5: Paraview – Visualize results</vt:lpstr>
      <vt:lpstr>Hands-On Session 9: Introduction to Contact</vt:lpstr>
      <vt:lpstr>PowerPoint Presentation</vt:lpstr>
      <vt:lpstr>Session 9: plate_contact</vt:lpstr>
      <vt:lpstr>Session 9: SAW – Contact surfaces</vt:lpstr>
      <vt:lpstr>Session 9: SAW – Contact interaction</vt:lpstr>
      <vt:lpstr>Session 9: Contact definition in Sierra/SM input file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Veilleux, Michael G</cp:lastModifiedBy>
  <cp:revision>814</cp:revision>
  <dcterms:created xsi:type="dcterms:W3CDTF">2018-07-21T13:25:45Z</dcterms:created>
  <dcterms:modified xsi:type="dcterms:W3CDTF">2023-07-07T22:40:05Z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0x0101000CAC007B2E06AF44AE37441B186D2444</vt:lpwstr>
  </property>
</Properties>
</file>