
<file path=[Content_Types].xml><?xml version="1.0" encoding="utf-8"?>
<Types xmlns="http://schemas.openxmlformats.org/package/2006/content-types">
  <Default Extension="fntdata" ContentType="application/x-fontdata"/>
  <Default Extension="gif" ContentType="image/gif"/>
  <Default Extension="jfif"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1"/>
    <p:sldMasterId id="2147483753" r:id="rId2"/>
  </p:sldMasterIdLst>
  <p:notesMasterIdLst>
    <p:notesMasterId r:id="rId185"/>
  </p:notesMasterIdLst>
  <p:sldIdLst>
    <p:sldId id="1796" r:id="rId3"/>
    <p:sldId id="1801" r:id="rId4"/>
    <p:sldId id="2083" r:id="rId5"/>
    <p:sldId id="2055" r:id="rId6"/>
    <p:sldId id="1859" r:id="rId7"/>
    <p:sldId id="1931" r:id="rId8"/>
    <p:sldId id="2084" r:id="rId9"/>
    <p:sldId id="2048" r:id="rId10"/>
    <p:sldId id="2095" r:id="rId11"/>
    <p:sldId id="2096" r:id="rId12"/>
    <p:sldId id="2132" r:id="rId13"/>
    <p:sldId id="2264" r:id="rId14"/>
    <p:sldId id="2103" r:id="rId15"/>
    <p:sldId id="2094" r:id="rId16"/>
    <p:sldId id="2102" r:id="rId17"/>
    <p:sldId id="2127" r:id="rId18"/>
    <p:sldId id="2128" r:id="rId19"/>
    <p:sldId id="2129" r:id="rId20"/>
    <p:sldId id="2130" r:id="rId21"/>
    <p:sldId id="2131" r:id="rId22"/>
    <p:sldId id="2108" r:id="rId23"/>
    <p:sldId id="2112" r:id="rId24"/>
    <p:sldId id="2111" r:id="rId25"/>
    <p:sldId id="2115" r:id="rId26"/>
    <p:sldId id="2113" r:id="rId27"/>
    <p:sldId id="2109" r:id="rId28"/>
    <p:sldId id="2114" r:id="rId29"/>
    <p:sldId id="2116" r:id="rId30"/>
    <p:sldId id="2117" r:id="rId31"/>
    <p:sldId id="2118" r:id="rId32"/>
    <p:sldId id="2119" r:id="rId33"/>
    <p:sldId id="2121" r:id="rId34"/>
    <p:sldId id="2122" r:id="rId35"/>
    <p:sldId id="2120" r:id="rId36"/>
    <p:sldId id="2123" r:id="rId37"/>
    <p:sldId id="2124" r:id="rId38"/>
    <p:sldId id="2125" r:id="rId39"/>
    <p:sldId id="2126" r:id="rId40"/>
    <p:sldId id="2133" r:id="rId41"/>
    <p:sldId id="2101" r:id="rId42"/>
    <p:sldId id="2085" r:id="rId43"/>
    <p:sldId id="2098" r:id="rId44"/>
    <p:sldId id="2105" r:id="rId45"/>
    <p:sldId id="2134" r:id="rId46"/>
    <p:sldId id="2135" r:id="rId47"/>
    <p:sldId id="2107" r:id="rId48"/>
    <p:sldId id="2138" r:id="rId49"/>
    <p:sldId id="2136" r:id="rId50"/>
    <p:sldId id="2139" r:id="rId51"/>
    <p:sldId id="2140" r:id="rId52"/>
    <p:sldId id="2141" r:id="rId53"/>
    <p:sldId id="2142" r:id="rId54"/>
    <p:sldId id="2143" r:id="rId55"/>
    <p:sldId id="851" r:id="rId56"/>
    <p:sldId id="2145" r:id="rId57"/>
    <p:sldId id="858" r:id="rId58"/>
    <p:sldId id="2146" r:id="rId59"/>
    <p:sldId id="2149" r:id="rId60"/>
    <p:sldId id="2147" r:id="rId61"/>
    <p:sldId id="2148" r:id="rId62"/>
    <p:sldId id="2152" r:id="rId63"/>
    <p:sldId id="2159" r:id="rId64"/>
    <p:sldId id="2153" r:id="rId65"/>
    <p:sldId id="2154" r:id="rId66"/>
    <p:sldId id="2155" r:id="rId67"/>
    <p:sldId id="2156" r:id="rId68"/>
    <p:sldId id="2160" r:id="rId69"/>
    <p:sldId id="2151" r:id="rId70"/>
    <p:sldId id="2162" r:id="rId71"/>
    <p:sldId id="2170" r:id="rId72"/>
    <p:sldId id="2169" r:id="rId73"/>
    <p:sldId id="2171" r:id="rId74"/>
    <p:sldId id="2165" r:id="rId75"/>
    <p:sldId id="2161" r:id="rId76"/>
    <p:sldId id="2166" r:id="rId77"/>
    <p:sldId id="2164" r:id="rId78"/>
    <p:sldId id="2168" r:id="rId79"/>
    <p:sldId id="2167" r:id="rId80"/>
    <p:sldId id="2173" r:id="rId81"/>
    <p:sldId id="2172" r:id="rId82"/>
    <p:sldId id="2175" r:id="rId83"/>
    <p:sldId id="2178" r:id="rId84"/>
    <p:sldId id="2177" r:id="rId85"/>
    <p:sldId id="2176" r:id="rId86"/>
    <p:sldId id="2179" r:id="rId87"/>
    <p:sldId id="2174" r:id="rId88"/>
    <p:sldId id="2086" r:id="rId89"/>
    <p:sldId id="2104" r:id="rId90"/>
    <p:sldId id="2180" r:id="rId91"/>
    <p:sldId id="2182" r:id="rId92"/>
    <p:sldId id="2184" r:id="rId93"/>
    <p:sldId id="2185" r:id="rId94"/>
    <p:sldId id="2187" r:id="rId95"/>
    <p:sldId id="2188" r:id="rId96"/>
    <p:sldId id="2186" r:id="rId97"/>
    <p:sldId id="2189" r:id="rId98"/>
    <p:sldId id="2183" r:id="rId99"/>
    <p:sldId id="2193" r:id="rId100"/>
    <p:sldId id="2194" r:id="rId101"/>
    <p:sldId id="2192" r:id="rId102"/>
    <p:sldId id="2191" r:id="rId103"/>
    <p:sldId id="2196" r:id="rId104"/>
    <p:sldId id="2195" r:id="rId105"/>
    <p:sldId id="2197" r:id="rId106"/>
    <p:sldId id="2198" r:id="rId107"/>
    <p:sldId id="2199" r:id="rId108"/>
    <p:sldId id="2200" r:id="rId109"/>
    <p:sldId id="2190" r:id="rId110"/>
    <p:sldId id="2201" r:id="rId111"/>
    <p:sldId id="2203" r:id="rId112"/>
    <p:sldId id="2202" r:id="rId113"/>
    <p:sldId id="2205" r:id="rId114"/>
    <p:sldId id="2206" r:id="rId115"/>
    <p:sldId id="2207" r:id="rId116"/>
    <p:sldId id="2265" r:id="rId117"/>
    <p:sldId id="2208" r:id="rId118"/>
    <p:sldId id="2210" r:id="rId119"/>
    <p:sldId id="2204" r:id="rId120"/>
    <p:sldId id="2209" r:id="rId121"/>
    <p:sldId id="2211" r:id="rId122"/>
    <p:sldId id="2212" r:id="rId123"/>
    <p:sldId id="2181" r:id="rId124"/>
    <p:sldId id="2088" r:id="rId125"/>
    <p:sldId id="2099" r:id="rId126"/>
    <p:sldId id="2225" r:id="rId127"/>
    <p:sldId id="2226" r:id="rId128"/>
    <p:sldId id="2227" r:id="rId129"/>
    <p:sldId id="2228" r:id="rId130"/>
    <p:sldId id="2229" r:id="rId131"/>
    <p:sldId id="2230" r:id="rId132"/>
    <p:sldId id="2231" r:id="rId133"/>
    <p:sldId id="2232" r:id="rId134"/>
    <p:sldId id="2233" r:id="rId135"/>
    <p:sldId id="2234" r:id="rId136"/>
    <p:sldId id="2235" r:id="rId137"/>
    <p:sldId id="2236" r:id="rId138"/>
    <p:sldId id="2239" r:id="rId139"/>
    <p:sldId id="2240" r:id="rId140"/>
    <p:sldId id="2241" r:id="rId141"/>
    <p:sldId id="2242" r:id="rId142"/>
    <p:sldId id="2237" r:id="rId143"/>
    <p:sldId id="2238" r:id="rId144"/>
    <p:sldId id="2222" r:id="rId145"/>
    <p:sldId id="2224" r:id="rId146"/>
    <p:sldId id="2243" r:id="rId147"/>
    <p:sldId id="2217" r:id="rId148"/>
    <p:sldId id="2218" r:id="rId149"/>
    <p:sldId id="2219" r:id="rId150"/>
    <p:sldId id="2244" r:id="rId151"/>
    <p:sldId id="2247" r:id="rId152"/>
    <p:sldId id="2246" r:id="rId153"/>
    <p:sldId id="2245" r:id="rId154"/>
    <p:sldId id="2248" r:id="rId155"/>
    <p:sldId id="2249" r:id="rId156"/>
    <p:sldId id="2250" r:id="rId157"/>
    <p:sldId id="2251" r:id="rId158"/>
    <p:sldId id="2223" r:id="rId159"/>
    <p:sldId id="2087" r:id="rId160"/>
    <p:sldId id="2213" r:id="rId161"/>
    <p:sldId id="2252" r:id="rId162"/>
    <p:sldId id="2253" r:id="rId163"/>
    <p:sldId id="2257" r:id="rId164"/>
    <p:sldId id="2258" r:id="rId165"/>
    <p:sldId id="2254" r:id="rId166"/>
    <p:sldId id="2255" r:id="rId167"/>
    <p:sldId id="2256" r:id="rId168"/>
    <p:sldId id="2259" r:id="rId169"/>
    <p:sldId id="2262" r:id="rId170"/>
    <p:sldId id="2260" r:id="rId171"/>
    <p:sldId id="2261" r:id="rId172"/>
    <p:sldId id="2263" r:id="rId173"/>
    <p:sldId id="2089" r:id="rId174"/>
    <p:sldId id="2072" r:id="rId175"/>
    <p:sldId id="2214" r:id="rId176"/>
    <p:sldId id="2074" r:id="rId177"/>
    <p:sldId id="2073" r:id="rId178"/>
    <p:sldId id="2090" r:id="rId179"/>
    <p:sldId id="1893" r:id="rId180"/>
    <p:sldId id="2046" r:id="rId181"/>
    <p:sldId id="2215" r:id="rId182"/>
    <p:sldId id="2137" r:id="rId183"/>
    <p:sldId id="2216" r:id="rId184"/>
  </p:sldIdLst>
  <p:sldSz cx="12192000" cy="6858000"/>
  <p:notesSz cx="6858000" cy="9144000"/>
  <p:embeddedFontLst>
    <p:embeddedFont>
      <p:font typeface="Cambria Math" panose="02040503050406030204" pitchFamily="18" charset="0"/>
      <p:regular r:id="rId186"/>
    </p:embeddedFont>
    <p:embeddedFont>
      <p:font typeface="Consolas" panose="020B0609020204030204" pitchFamily="49" charset="0"/>
      <p:regular r:id="rId187"/>
      <p:bold r:id="rId188"/>
      <p:italic r:id="rId189"/>
      <p:boldItalic r:id="rId190"/>
    </p:embeddedFont>
    <p:embeddedFont>
      <p:font typeface="Exo 2 SemiBold" panose="020B0604020202020204" charset="0"/>
      <p:regular r:id="rId191"/>
      <p:bold r:id="rId192"/>
      <p:italic r:id="rId193"/>
      <p:boldItalic r:id="rId194"/>
    </p:embeddedFont>
    <p:embeddedFont>
      <p:font typeface="Open Sans" panose="020B0606030504020204" pitchFamily="34" charset="0"/>
      <p:regular r:id="rId195"/>
      <p:bold r:id="rId196"/>
      <p:italic r:id="rId197"/>
      <p:boldItalic r:id="rId19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071116-5396-8A40-964D-A2307C474208}">
          <p14:sldIdLst>
            <p14:sldId id="1796"/>
            <p14:sldId id="1801"/>
            <p14:sldId id="2083"/>
            <p14:sldId id="2055"/>
            <p14:sldId id="1859"/>
            <p14:sldId id="1931"/>
          </p14:sldIdLst>
        </p14:section>
        <p14:section name="Module 1: Introduction to Preloading" id="{62AD649B-616E-ED47-9D01-A44A49670BFC}">
          <p14:sldIdLst>
            <p14:sldId id="2084"/>
            <p14:sldId id="2048"/>
            <p14:sldId id="2095"/>
            <p14:sldId id="2096"/>
            <p14:sldId id="2132"/>
            <p14:sldId id="2264"/>
            <p14:sldId id="2103"/>
            <p14:sldId id="2094"/>
            <p14:sldId id="2102"/>
            <p14:sldId id="2127"/>
            <p14:sldId id="2128"/>
            <p14:sldId id="2129"/>
            <p14:sldId id="2130"/>
            <p14:sldId id="2131"/>
            <p14:sldId id="2108"/>
            <p14:sldId id="2112"/>
            <p14:sldId id="2111"/>
            <p14:sldId id="2115"/>
            <p14:sldId id="2113"/>
            <p14:sldId id="2109"/>
            <p14:sldId id="2114"/>
            <p14:sldId id="2116"/>
            <p14:sldId id="2117"/>
            <p14:sldId id="2118"/>
            <p14:sldId id="2119"/>
            <p14:sldId id="2121"/>
            <p14:sldId id="2122"/>
            <p14:sldId id="2120"/>
            <p14:sldId id="2123"/>
            <p14:sldId id="2124"/>
            <p14:sldId id="2125"/>
            <p14:sldId id="2126"/>
            <p14:sldId id="2133"/>
            <p14:sldId id="2101"/>
          </p14:sldIdLst>
        </p14:section>
        <p14:section name="Module 2: Preloading Bolts" id="{35F2157D-F8C6-49A4-8467-E96217AA84E4}">
          <p14:sldIdLst>
            <p14:sldId id="2085"/>
            <p14:sldId id="2098"/>
            <p14:sldId id="2105"/>
            <p14:sldId id="2134"/>
            <p14:sldId id="2135"/>
            <p14:sldId id="2107"/>
            <p14:sldId id="2138"/>
            <p14:sldId id="2136"/>
            <p14:sldId id="2139"/>
            <p14:sldId id="2140"/>
            <p14:sldId id="2141"/>
            <p14:sldId id="2142"/>
            <p14:sldId id="2143"/>
            <p14:sldId id="851"/>
            <p14:sldId id="2145"/>
            <p14:sldId id="858"/>
            <p14:sldId id="2146"/>
            <p14:sldId id="2149"/>
            <p14:sldId id="2147"/>
            <p14:sldId id="2148"/>
            <p14:sldId id="2152"/>
            <p14:sldId id="2159"/>
            <p14:sldId id="2153"/>
            <p14:sldId id="2154"/>
            <p14:sldId id="2155"/>
            <p14:sldId id="2156"/>
            <p14:sldId id="2160"/>
            <p14:sldId id="2151"/>
            <p14:sldId id="2162"/>
            <p14:sldId id="2170"/>
            <p14:sldId id="2169"/>
            <p14:sldId id="2171"/>
            <p14:sldId id="2165"/>
            <p14:sldId id="2161"/>
            <p14:sldId id="2166"/>
            <p14:sldId id="2164"/>
            <p14:sldId id="2168"/>
            <p14:sldId id="2167"/>
            <p14:sldId id="2173"/>
            <p14:sldId id="2172"/>
            <p14:sldId id="2175"/>
            <p14:sldId id="2178"/>
            <p14:sldId id="2177"/>
            <p14:sldId id="2176"/>
            <p14:sldId id="2179"/>
            <p14:sldId id="2174"/>
          </p14:sldIdLst>
        </p14:section>
        <p14:section name="Module 3: Preloading Pads" id="{52159111-6EE8-4247-B1EE-57C163E30AE7}">
          <p14:sldIdLst>
            <p14:sldId id="2086"/>
            <p14:sldId id="2104"/>
            <p14:sldId id="2180"/>
            <p14:sldId id="2182"/>
            <p14:sldId id="2184"/>
            <p14:sldId id="2185"/>
            <p14:sldId id="2187"/>
            <p14:sldId id="2188"/>
            <p14:sldId id="2186"/>
            <p14:sldId id="2189"/>
            <p14:sldId id="2183"/>
            <p14:sldId id="2193"/>
            <p14:sldId id="2194"/>
            <p14:sldId id="2192"/>
            <p14:sldId id="2191"/>
            <p14:sldId id="2196"/>
            <p14:sldId id="2195"/>
            <p14:sldId id="2197"/>
            <p14:sldId id="2198"/>
            <p14:sldId id="2199"/>
            <p14:sldId id="2200"/>
            <p14:sldId id="2190"/>
            <p14:sldId id="2201"/>
            <p14:sldId id="2203"/>
            <p14:sldId id="2202"/>
            <p14:sldId id="2205"/>
            <p14:sldId id="2206"/>
            <p14:sldId id="2207"/>
            <p14:sldId id="2265"/>
            <p14:sldId id="2208"/>
            <p14:sldId id="2210"/>
            <p14:sldId id="2204"/>
            <p14:sldId id="2209"/>
            <p14:sldId id="2211"/>
            <p14:sldId id="2212"/>
            <p14:sldId id="2181"/>
          </p14:sldIdLst>
        </p14:section>
        <p14:section name="Module 4: Preload Workflow" id="{72C2B46E-426A-43F2-B553-4D029E1CD625}">
          <p14:sldIdLst>
            <p14:sldId id="2088"/>
            <p14:sldId id="2099"/>
            <p14:sldId id="2225"/>
            <p14:sldId id="2226"/>
            <p14:sldId id="2227"/>
            <p14:sldId id="2228"/>
            <p14:sldId id="2229"/>
            <p14:sldId id="2230"/>
            <p14:sldId id="2231"/>
            <p14:sldId id="2232"/>
            <p14:sldId id="2233"/>
            <p14:sldId id="2234"/>
            <p14:sldId id="2235"/>
            <p14:sldId id="2236"/>
            <p14:sldId id="2239"/>
            <p14:sldId id="2240"/>
            <p14:sldId id="2241"/>
            <p14:sldId id="2242"/>
            <p14:sldId id="2237"/>
            <p14:sldId id="2238"/>
            <p14:sldId id="2222"/>
            <p14:sldId id="2224"/>
            <p14:sldId id="2243"/>
            <p14:sldId id="2217"/>
            <p14:sldId id="2218"/>
            <p14:sldId id="2219"/>
            <p14:sldId id="2244"/>
            <p14:sldId id="2247"/>
            <p14:sldId id="2246"/>
            <p14:sldId id="2245"/>
            <p14:sldId id="2248"/>
            <p14:sldId id="2249"/>
            <p14:sldId id="2250"/>
            <p14:sldId id="2251"/>
            <p14:sldId id="2223"/>
          </p14:sldIdLst>
        </p14:section>
        <p14:section name="Module 5: Preloading Other Things" id="{AB1F94DF-865A-4ABE-8FB0-79A62F7FC372}">
          <p14:sldIdLst>
            <p14:sldId id="2087"/>
            <p14:sldId id="2213"/>
            <p14:sldId id="2252"/>
            <p14:sldId id="2253"/>
            <p14:sldId id="2257"/>
            <p14:sldId id="2258"/>
            <p14:sldId id="2254"/>
            <p14:sldId id="2255"/>
            <p14:sldId id="2256"/>
            <p14:sldId id="2259"/>
            <p14:sldId id="2262"/>
            <p14:sldId id="2260"/>
            <p14:sldId id="2261"/>
            <p14:sldId id="2263"/>
          </p14:sldIdLst>
        </p14:section>
        <p14:section name="Module 6: Preload Closing Thoughts" id="{9C29B404-BC92-4442-85BE-D0B609028E0D}">
          <p14:sldIdLst>
            <p14:sldId id="2089"/>
            <p14:sldId id="2072"/>
            <p14:sldId id="2214"/>
            <p14:sldId id="2074"/>
            <p14:sldId id="2073"/>
          </p14:sldIdLst>
        </p14:section>
        <p14:section name="Slide Design - Content" id="{A7D191F6-8D8F-4D7D-BCD4-D6DE1385112B}">
          <p14:sldIdLst>
            <p14:sldId id="2090"/>
            <p14:sldId id="1893"/>
            <p14:sldId id="2046"/>
          </p14:sldIdLst>
        </p14:section>
        <p14:section name="Slide Design - Example Prob." id="{2289DC2C-2D3F-47A4-BC98-CD741B5A4C91}">
          <p14:sldIdLst>
            <p14:sldId id="2215"/>
            <p14:sldId id="2137"/>
            <p14:sldId id="22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CD9"/>
    <a:srgbClr val="00ADD9"/>
    <a:srgbClr val="5EA3B5"/>
    <a:srgbClr val="A1A878"/>
    <a:srgbClr val="A12F83"/>
    <a:srgbClr val="12846D"/>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autoAdjust="0"/>
    <p:restoredTop sz="97091" autoAdjust="0"/>
  </p:normalViewPr>
  <p:slideViewPr>
    <p:cSldViewPr snapToGrid="0" snapToObjects="1">
      <p:cViewPr varScale="1">
        <p:scale>
          <a:sx n="153" d="100"/>
          <a:sy n="153" d="100"/>
        </p:scale>
        <p:origin x="684" y="138"/>
      </p:cViewPr>
      <p:guideLst/>
    </p:cSldViewPr>
  </p:slideViewPr>
  <p:outlineViewPr>
    <p:cViewPr>
      <p:scale>
        <a:sx n="33" d="100"/>
        <a:sy n="33" d="100"/>
      </p:scale>
      <p:origin x="0" y="-21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font" Target="fonts/font6.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font" Target="fonts/font7.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font" Target="fonts/font8.fntdata"/><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font" Target="fonts/font9.fntdata"/><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font" Target="fonts/font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font" Target="fonts/font10.fntdata"/><Relationship Id="rId190" Type="http://schemas.openxmlformats.org/officeDocument/2006/relationships/font" Target="fonts/font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font" Target="fonts/font11.fntdata"/><Relationship Id="rId200"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font" Target="fonts/font1.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font" Target="fonts/font12.fntdata"/><Relationship Id="rId201" Type="http://schemas.openxmlformats.org/officeDocument/2006/relationships/viewProps" Target="view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font" Target="fonts/font2.fntdata"/><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font" Target="fonts/font13.fntdata"/><Relationship Id="rId202" Type="http://schemas.openxmlformats.org/officeDocument/2006/relationships/theme" Target="theme/theme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3.fntdata"/><Relationship Id="rId71" Type="http://schemas.openxmlformats.org/officeDocument/2006/relationships/slide" Target="slides/slide69.xml"/><Relationship Id="rId92" Type="http://schemas.openxmlformats.org/officeDocument/2006/relationships/slide" Target="slides/slide9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09T19:31:32.224"/>
    </inkml:context>
    <inkml:brush xml:id="br0">
      <inkml:brushProperty name="width" value="0.1" units="cm"/>
      <inkml:brushProperty name="height" value="0.1" units="cm"/>
      <inkml:brushProperty name="color" value="#E71224"/>
    </inkml:brush>
    <inkml:brush xml:id="br1">
      <inkml:brushProperty name="width" value="0.1" units="cm"/>
      <inkml:brushProperty name="height" value="0.1" units="cm"/>
      <inkml:brushProperty name="color" value="#004F8B"/>
    </inkml:brush>
    <inkml:brush xml:id="br2">
      <inkml:brushProperty name="width" value="0.1" units="cm"/>
      <inkml:brushProperty name="height" value="0.1" units="cm"/>
      <inkml:brushProperty name="color" value="#008C3A"/>
    </inkml:brush>
    <inkml:brush xml:id="br3">
      <inkml:brushProperty name="width" value="0.1" units="cm"/>
      <inkml:brushProperty name="height" value="0.1" units="cm"/>
      <inkml:brushProperty name="color" value="#AB008B"/>
    </inkml:brush>
    <inkml:brush xml:id="br4">
      <inkml:brushProperty name="width" value="0.1" units="cm"/>
      <inkml:brushProperty name="height" value="0.1" units="cm"/>
      <inkml:brushProperty name="color" value="#F6630D"/>
    </inkml:brush>
  </inkml:definitions>
  <inkml:trace contextRef="#ctx0" brushRef="#br0">1922 8001,'86'29,"-36"-21,1-2,0-3,1-1,-1-3,0-2,1-3,0-2,0-3,0-3,-1-1,-1-3,0-2,-2-2,-1-2,43-29,-64 33,0-1,-2-1,0-2,-2 0,0-1,-2-1,-1-2,-1 1,-1-2,-2 0,-1-1,-1-1,-1 0,7-32,108-250,-44 19,-65 230,0 7,-2-1,-3-1,-2 0,2-54,-19-459,-69 32,-33-91,63 409,23 94,-57-206,56 276,3 0,2-2,3 0,-5-53,-85-451,48 175,-71 50,118 315,2-1,1-1,1 1,1-1,2 0,0 0,1-1,2-13,-20-107,18 147,0 0,0-1,1 1,-1 0,0 0,0 0,0 0,0 0,1 1,-1-1,0 1,0-1,1 1,-1-1,0 1,1 0,-1 0,0 0,1 0,-1 0,1 0,0 0,-1 1,1-1,0 0,0 1,0-1,0 1,0 0,0-1,0 1,0 0,1-1,-1 1,1 0,-1 0,1 0,-3 2,-174 232,177-237,0 0,0 1,0-1,-1 1,1-1,0 0,0 1,-1-1,1 1,0-1,-1 1,1-1,0 1,-1-1,1 1,-1-1,1 1,-1-1,1 1,-1 0,1-1,-1 1,1 0,-1 0,0-1,1 1,-1 0,1 0,-1 0,0 0,1 0,-1 0,0 0,1 0,-1 0,1 0,-1 0,0 0,1 0,-1 0,0 0,1 1,-1-1,1 0,-1 1,1-1,-1 0,1 1,-1-1,16-61,-13 53,1-4,0 0,1 0,0 1,1-1,0 1,1 0,0 0,1 0,0 1,1 0,0 0,0 1,1 0,0 1,1 0,0 0,0 1,9-4,43-92,-59 104,1-1,-1 1,0 0,1 0,-1 1,0-1,0 1,0 0,0-1,0 1,0 1,-1-1,1 0,-1 1,1-1,-1 1,0 0,0-1,0 1,0 0,-1 0,1 1,0 2,9 10,143 166,-144-174</inkml:trace>
  <inkml:trace contextRef="#ctx0" brushRef="#br0" timeOffset="6027.06">3129 7662,'182'8,"-2"9,112 27,-200-29,321 85,-325-80,153 56,-158-28,-2 4,-2 3,51 47,31 22,139 132,-20 4,-35 50,-35-16,-34-60,124 169,-129-112,24 45,-88-57,-56 45,-42-281,-4-27,-2 0,1 1,-2-1,0 1,-1 0,-1-1,-1 1,0 0,-2 9,-104 271,27-126,12 5,63-152,-2-1,-1 0,0 0,-2 0,0-1,-2-1,0 0,-3 1,-63 67,76-90,1 0,0 0,-1 1,1-1,0 0,-1 0,1 0,0 0,0 0,0-1,0 1,0 0,0-1,0 1,1 0,-1-1,0 1,1-1,-1 1,1-1,-1 1,1-1,0 1,0-1,0 0,0 1,0-1,0 1,0-1,0 1,0-1,1 0,-1 1,1-2,-1 1,16-229,-7 318,-31 70,23-155,-1 0,1 1,0-1,-1 0,1 0,0 0,0 0,0 0,1 0,-1 0,0 0,1 0,-1-1,1 1,0 0,-1-1,1 1,0-1,0 0,0 0,0 0,0 0,0 0,1 0,-1 0,0-1,0 1,1-1,-1 1,0-1,0 0,1 0,-1 0,0 0,1-1,92-7,-86 7,15-3,-1 0,1-2,-2 0,1-2,-1 0,0-2,0 0,-1-2,15-10,-23 9</inkml:trace>
  <inkml:trace contextRef="#ctx0" brushRef="#br1" timeOffset="18666.93">3105 1,'5'0,"1"0,-1 0,1 1,-1 0,1 0,-1 0,1 0,-1 1,0 0,0 0,0 1,0-1,0 1,0 0,-1 1,1-1,-1 1,0-1,0 1,0 1,-1-1,1 0,-1 1,0 0,-1 0,1 0,-1 0,0 0,0 0,0 1,-1-1,0 0,0 1,0-1,-1 1,0 0,0-1,0 1,-1-1,0 3,1-2,1 1,0-1,0 0,-1 1,0-1,-1 1,1-1,-1 0,0 0,-1 1,0-1,1 0,-2 0,1 0,-1-1,0 1,0 0,-1-1,1 0,-1 0,-1 0,1 0,-4 3,6-7,1-1,0 1,-1 0,1 1,0-1,0 0,0 0,0 0,0 1,0-1,0 0,0 1,0-1,1 1,-1-1,1 1,-1-1,1 1,0 0,-1-1,1 1,0 0,0-1,0 1,0-1,0 1,1 0,-1-1,0 1,1-1,-1 1,1-1,0 1,-1-1,1 1,0-1,0 1,0-1,0 0,0 0,0 1,0-1,1 0,-1 0,0 0,1 0,-1-1,1 1,-1 0,0 0,1-1,0 1,-1-1,1 0,-1 1,1-1,0 0,-1 0,1 0,-1 0,2 0,0 1,1 0,-1 0,0 1,0-1,0 1,0 0,-1 0,1 0,0 0,-1 0,1 1,-1-1,0 1,0-1,0 1,0 0,0 0,-1 0,1 0,-1 0,0 0,0 0,0 1,0-1,0 0,-51 64,21-41,28-24,0 1,1-1,-1 1,1 0,0-1,0 1,0-1,0 1,1 0,-1-1,1 1,-1 0,1-1,0 1,0-1,0 0,0 1,1-1,-1 0,1 1,-1-1,1 0,0 0,-1 0,1-1,0 1,0 0,1-1,-1 1,0-1,1 0,18 24,-19-20,1-1,-1 0,-1 1,1-1,-1 1,0 0,0 0,0-1,0 1,-1 0,0 0,0 0,0-1,-1 1,0 0,1 0,-2 0,1-1,0 1,-1-1,0 1,0-1,-1 0,1 0,-1 1,0-2,0 1,0 0,0-1,-1 1,1-1,-1 0,0 0,0 0,0-1,0 0,-1 1,1-2,-1 1,1 0,-1-1,0 0,1 0,-1 0,0 0,-1-1,-47 15,37-12</inkml:trace>
  <inkml:trace contextRef="#ctx0" brushRef="#br1" timeOffset="29308.55">3300 435,'12'17,"0"-1,1-1,1 0,0 0,1-2,1 0,0 0,0-2,1 0,4 1,7 6,234 137,65-22,-110-49,75 50,-274-127,17 6,0 1,-2 2,0 2,0 0,-2 2,4 5,137 105,3 104,-156-211,0 0,-2 1,-1 1,-1 1,-1 0,-1 1,7 20,35 69,147 324,-117-264,-7 3,-8 3,12 73,20 51,5 144,-53-33,-18-240,-9-56,-5 0,-6 2,0 90,-19 270,0-463,-1-1,-1 0,0 1,-2-2,0 1,-1-1,-1 0,-1-1,0 0,-1 0,-1-1,-5 5,-15 25,-141 194,146-208,-1 0,-1-2,-1-2,-2 0,-1-2,-1-1,-1-2,-2-2,0-1,-14 4,-46 31,32-21,-1-2,-1-3,-1-3,-2-3,0-3,-2-3,0-3,0-4,-2-2,-346 34,98-48,-132-26,438 31,-661-3,-60 4,645 5,1 4,1 5,-59 16,-159 22,104-9,48 7,-29 18,36-31,-85 62,170-72,44-20,1 0,0 2,0 0,1 2,1 0,0 0,0 2,-4 5,-156 116,239-233,-53 85,0 0,0 0,-1-1,-1 0,-1 0,0-1,-1 0,-1 0,0 0,-1 0,-1-1,0 0,-1 1,-2-16,-2 56,-1 0,-1-1,-1 0,-1 0,-1-1,-1 1,-1-2,-11 19,-13 73,38-112,-1 1,0-1,1 0,0 0,-1 0,1 0,0 0,-1-1,1 0,0 0,0 0,-1 0,1-1,0 1,-1-1,1 0,0 0,-1 0,1-1,-1 1,0-1,1 0,-1 0,0 0,0 0,2-2,38-19,100-32,-53 40,-75 13</inkml:trace>
  <inkml:trace contextRef="#ctx0" brushRef="#br1" timeOffset="36214.08">7360 10552,'-109'-39,"-109"-11,170 49,20-2,0 2,-1 2,1 0,0 2,0 1,-27 8,44-8,0 1,0 0,1 1,0 0,0 1,0 0,1 1,0 0,0 0,1 1,0 0,0 0,1 1,1 0,-1 0,2 1,-1-1,2 1,-1 0,1 1,1-1,0 1,1 0,0 0,1 0,0 0,1 0,0 0,1 0,0 0,1-1,1 1,0 0,0-1,1 1,0-1,1 0,0 0,1-1,0 0,1 0,7 8,4-6,1-1,0-1,1-1,0-1,1-1,-1 0,1-2,1 0,-1-1,0-2,1 0,0-1,-1-1,1-1,0-1,13-3,-2 3,29-2,-1-4,1-2,-1-3,-1-2,-1-3,0-3,41-21,-94 40,0 0,0 0,-1-1,1 0,-1-1,0 1,0-1,0 0,0 0,-1 0,1-1,-1 0,0 0,-1 0,1 0,-1 0,0-1,0 1,-1-1,0 0,0 0,0 0,-1 0,1 0,-1 0,-1-1,1 1,-1 0,-1-1,2-9,0 7,0 1,0 0,-1-1,1 1,-2 0,1-1,-1 1,-1 0,0-1,0 1,0 0,-1 0,0 1,-1-1,1 1,-2-1,1 1,-1 0,0 1,0-1,-1 1,0 0,0 0,-1 0,-191-62,166 61,-1 1,1 1,-1 2,0 1,0 2,0 1,-22 5,37-3,5 2</inkml:trace>
  <inkml:trace contextRef="#ctx0" brushRef="#br1" timeOffset="38982.56">7186 10530,'0'-937,"-22"712,-1-88,2 37,21 235,3 7,-2 0,-2 1,-1-1,-1 1,-2-1,-2 1,-1 0,-1 1,-2 0,-7-14,-35-54,-86-196,-33 38,-6 25,-68-99,95 137,116 154,-2 2,-1 2,-2 1,-1 2,-2 2,-20-10,-75-56,-51-36,175 123</inkml:trace>
  <inkml:trace contextRef="#ctx0" brushRef="#br2" timeOffset="46421.92">2540 9075</inkml:trace>
  <inkml:trace contextRef="#ctx0" brushRef="#br2" timeOffset="54633.47">2561 9075,'155'-39,"39"21,110 11,-156 32,4 41,-23-1,51 60,-47 2,-13 55,-105-161,0 1,-1 1,-1 0,-2 0,0 1,-1 1,-2 0,2 10,36 88,28 69,-65-173,0-3,-1 0,-1 1,-1 0,0 0,-1 0,-1 1,-1 0,0 0,-1 1,53 358,-25-222,-6-7,40 186,-57-253,4 0,4-1,3 0,17 44,118 246,-66-143,-26-81,-12-25,-51-118,0-1,-1 0,1 0,0 0,-1 0,1 0,-1 0,1-1,-1 1,0-1,0 0,0 0,0 0,1 0,-1 0,-1-1,1 1,0-1,0 0,0 0,0 0,0 0,0-1,0 1,0-1,0 0,0 0,0 0,0 0,0 0,1 0,-1-1,0 0,1 1,-1-1,1 0,-1-1,-4 1,-70-32,132 40,76 42,-121-46,-9-1,1 0,-1 0,1-1,-1 1,1-1,0 1,-1-1,1 1,0-1,-1 0,1 0,0 0,-1 0,1 0,0 0,0 0,-1-1,1 1,-1-1,1 1,0-1,-1 1,1-1,-1 0,1 0,-1 0,1 0,-1 0,0 0,0 0,1-1,-1 1,0 0,0-1,0 1,0 0,-1-1,1 1,0-1,0-1,70-277,-65 262,-2 4</inkml:trace>
  <inkml:trace contextRef="#ctx0" brushRef="#br3" timeOffset="121987.3">630 1803,'-3'-4,"1"0,-1 1,0-1,0 1,0-1,-1 1,1 0,-1 1,0-1,0 1,0-1,0 1,0 0,0 0,-1 1,1 0,0-1,-1 1,0 1,0-1,-9-4,-290-67,298 69,0 1,0 0,0 1,-1-1,1 1,0 1,-1-1,1 1,0 0,-1 0,1 1,-1 0,1 0,0 0,0 1,0 0,0 0,0 1,0 0,0 0,1 0,-1 0,1 1,0 0,0 0,1 1,-1-1,1 1,0 0,0 0,0 0,-1 4,-17 48,18-50,1-1,0 1,0 1,1-1,-1 0,1 1,1-1,0 1,0 0,0 0,1-1,0 1,1 0,0 3,2 0,0 0,1-1,0 1,1-1,0 1,1-2,0 1,0-1,1 1,0-2,1 1,0-1,0 0,1-1,0 0,0 0,1-1,-1 0,2-1,-1 0,0-1,1 0,0 0,1-1,18 5,-1-1,1-1,0-2,1-1,-1-1,1-2,-1-1,17-3,-42 0,0 1,0-1,0 0,0 0,0-1,-1 0,0 1,0-1,0-1,0 1,-1 0,0-1,0 0,-1 0,0 0,1 0,-2 0,1 0,-1 0,0-1,0 1,-1 0,0-1,0 1,-1-1,1 1,-1 0,-1-1,1 1,-2-1,3-11,0 9,-1 1,1 0,-2-1,1 1,-1 0,0 0,-1 0,0 0,0 1,0-1,-1 1,0-1,-1 1,0 1,0-1,0 1,-1 0,0 0,0 0,-1 1,0-1,-29-27,-93-59,113 88</inkml:trace>
  <inkml:trace contextRef="#ctx0" brushRef="#br3" timeOffset="133167.11">499 1216,'15'3,"-1"0,0 1,0 0,-1 1,1 1,-1 0,0 1,-1 0,0 1,2 2,106 124,-82-89,-3 3,-1 1,-3 1,-2 2,-2 0,-2 2,15 51,120 330,-116-187,-15 156,-28 171,53-319,-22-27,19 75,99 359,-98-476,95 179,39 55,-76-157,24 33,-16 71,-67-110,-9-147,-40-104,-1-6,0-1,0 1,0 0,0 0,0 0,-1-1,1 1,0 0,-1 0,1 0,-1 0,1 0,-1 0,1 0,-1 0,0 1,1-1,-1 0,0 0,0 0,0 0,0 0,0 1,0-1,0 0,0 0,0 0,-1 0,1 0,0 0,-1 0,1 1,-1-1,1 0,-1 0,0-1,1 1,-1 0,0 0,0 0,1 0,-1-1,0 1,0 0,0-1,0 1,0 0,0-1,0 1,0-1,0 0,0 1,0-1,-1 0,1 0,0 0,0 0,0 1,0-2,0 1,-1 0,1 0,0 0,0 0,0-1,0 1,0-1,0 1,-1-1,-8-2,1-1,-1 0,1 0,0-1,1 0,-1-1,1 0,0 0,0-1,1 0,0 0,0 0,1-1,0 0,0-1,0 1,-1-6,-79-89,136 111,92 71,-133-72,0 1,0 1,-1-1,0 2,0-1,-1 1,0 0,-1 0,0 1,-1-1,1 4,18 29,13-104,59-117,-87 120,-9 57,0 0,-1 0,1 1,0-1,-1 0,1 0,0 0,-1 1,1-1,-1 0,1 1,-1-1,0 0,1 1,-1-1,0 1,1-1,-1 1,0-1,0 1,1-1,-1 1,0 0,0-1,0 1,0 0,1 0,-1 0,0-1,0 1,0 0,0 0,0 0,0 1,0-1,1 0,-1 0,0 0,0 1,0-1,0 0,1 1,-1-1,0 1,0-1,1 1,-1-1,0 1,1-1,-1 1,1 0,-1-1,0 1,1 0,0 0,-1-1,1 1,-1 0,1 0,0 0,0-1,-1 1,-131 167,111-139,11-17</inkml:trace>
  <inkml:trace contextRef="#ctx0" brushRef="#br4" timeOffset="152542.97">4993 11268,'6'0,"29"-1,0 1,0 2,0 1,0 2,0 2,25 8,8 1,-59-15,-1 0,1 0,-1 1,1 0,-1 1,0 0,0 0,0 1,-1 0,1 0,-1 1,0-1,0 2,-1-1,1 1,4 6,127 106,-113-96,-2 2,0 0,-1 1,-2 1,0 0,-2 2,2 5,26 171,-42-189,-2 1,1-1,-2 0,0 1,-1-1,0 1,-1-1,-1 0,-1 1,0-1,-1 0,0 0,-1-1,-1 1,0-1,-1-1,-1 1,-3 3,-7-51,-51-163,68 232,5-21,0-1,1 1,1-1,0 0,1 0,0 0,1-1,1-1,0 1,0-1,1-1,0 0,1 0,8 5,-13-15,0 0,0 0,0-1,0 0,0 0,-1 0,1-1,0 0,-1 0,1-1,-1 1,0-1,0 0,0-1,0 1,0-1,-1 0,1 0,-1 0,0-1,-1 1,1-1,-1 0,0 0,0-1,0 1,-1 0,2-5,4-2,11-13,-12 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09T19:34:17.11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0,'214'17,"204"-11,-248 16,28 20,-195-41,0-1,1 1,-1 0,0 0,0 1,0-1,0 1,0-1,0 1,0 0,-1 0,1 0,0 0,-1 1,0-1,0 1,1-1,-1 1,-1 0,1 0,0 0,-1 0,0 0,1 0,-1 0,0 1,-1-1,1 0,-1 1,1-1,-1 0,0 1,0-1,0 1,-1-1,1 0,-1 1,0-1,0 0,0 0,0 0,-1 0,1 0,-1 0,-4 1,0-1,-1 0,1 0,-1-1,0 0,0 0,0 0,0-1,0 0,0-1,0 1,0-1,0-1,0 1,0-1,-5-2,-54 3,-226 37,-241-35,514-2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F1C89B6-0167-0549-A9D3-815C20C90D38}" type="datetimeFigureOut">
              <a:rPr lang="en-US" smtClean="0"/>
              <a:pPr/>
              <a:t>3/4/2025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A2430F75-B5EC-044F-A636-30352D0A1350}" type="slidenum">
              <a:rPr lang="en-US" smtClean="0"/>
              <a:pPr/>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a:t>
            </a:fld>
            <a:endParaRPr lang="en-US" dirty="0"/>
          </a:p>
        </p:txBody>
      </p:sp>
    </p:spTree>
    <p:extLst>
      <p:ext uri="{BB962C8B-B14F-4D97-AF65-F5344CB8AC3E}">
        <p14:creationId xmlns:p14="http://schemas.microsoft.com/office/powerpoint/2010/main" val="31994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162</a:t>
            </a:fld>
            <a:endParaRPr lang="en-US" dirty="0"/>
          </a:p>
        </p:txBody>
      </p:sp>
    </p:spTree>
    <p:extLst>
      <p:ext uri="{BB962C8B-B14F-4D97-AF65-F5344CB8AC3E}">
        <p14:creationId xmlns:p14="http://schemas.microsoft.com/office/powerpoint/2010/main" val="273800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53</a:t>
            </a:fld>
            <a:endParaRPr lang="en-US" dirty="0"/>
          </a:p>
        </p:txBody>
      </p:sp>
    </p:spTree>
    <p:extLst>
      <p:ext uri="{BB962C8B-B14F-4D97-AF65-F5344CB8AC3E}">
        <p14:creationId xmlns:p14="http://schemas.microsoft.com/office/powerpoint/2010/main" val="348757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72</a:t>
            </a:fld>
            <a:endParaRPr lang="en-US"/>
          </a:p>
        </p:txBody>
      </p:sp>
    </p:spTree>
    <p:extLst>
      <p:ext uri="{BB962C8B-B14F-4D97-AF65-F5344CB8AC3E}">
        <p14:creationId xmlns:p14="http://schemas.microsoft.com/office/powerpoint/2010/main" val="389305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worth noting on this slide that we could preload these in any arbitrary sequence, in an arbitrary order, as desired.</a:t>
            </a:r>
          </a:p>
        </p:txBody>
      </p:sp>
      <p:sp>
        <p:nvSpPr>
          <p:cNvPr id="4" name="Slide Number Placeholder 3"/>
          <p:cNvSpPr>
            <a:spLocks noGrp="1"/>
          </p:cNvSpPr>
          <p:nvPr>
            <p:ph type="sldNum" sz="quarter" idx="5"/>
          </p:nvPr>
        </p:nvSpPr>
        <p:spPr/>
        <p:txBody>
          <a:bodyPr/>
          <a:lstStyle/>
          <a:p>
            <a:fld id="{A2430F75-B5EC-044F-A636-30352D0A1350}" type="slidenum">
              <a:rPr lang="en-US" smtClean="0"/>
              <a:pPr/>
              <a:t>76</a:t>
            </a:fld>
            <a:endParaRPr lang="en-US" dirty="0"/>
          </a:p>
        </p:txBody>
      </p:sp>
    </p:spTree>
    <p:extLst>
      <p:ext uri="{BB962C8B-B14F-4D97-AF65-F5344CB8AC3E}">
        <p14:creationId xmlns:p14="http://schemas.microsoft.com/office/powerpoint/2010/main" val="92869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109</a:t>
            </a:fld>
            <a:endParaRPr lang="en-US" dirty="0"/>
          </a:p>
        </p:txBody>
      </p:sp>
    </p:spTree>
    <p:extLst>
      <p:ext uri="{BB962C8B-B14F-4D97-AF65-F5344CB8AC3E}">
        <p14:creationId xmlns:p14="http://schemas.microsoft.com/office/powerpoint/2010/main" val="171313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113</a:t>
            </a:fld>
            <a:endParaRPr lang="en-US" dirty="0"/>
          </a:p>
        </p:txBody>
      </p:sp>
    </p:spTree>
    <p:extLst>
      <p:ext uri="{BB962C8B-B14F-4D97-AF65-F5344CB8AC3E}">
        <p14:creationId xmlns:p14="http://schemas.microsoft.com/office/powerpoint/2010/main" val="421728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132</a:t>
            </a:fld>
            <a:endParaRPr lang="en-US" dirty="0"/>
          </a:p>
        </p:txBody>
      </p:sp>
    </p:spTree>
    <p:extLst>
      <p:ext uri="{BB962C8B-B14F-4D97-AF65-F5344CB8AC3E}">
        <p14:creationId xmlns:p14="http://schemas.microsoft.com/office/powerpoint/2010/main" val="140834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141</a:t>
            </a:fld>
            <a:endParaRPr lang="en-US" dirty="0"/>
          </a:p>
        </p:txBody>
      </p:sp>
    </p:spTree>
    <p:extLst>
      <p:ext uri="{BB962C8B-B14F-4D97-AF65-F5344CB8AC3E}">
        <p14:creationId xmlns:p14="http://schemas.microsoft.com/office/powerpoint/2010/main" val="173924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160</a:t>
            </a:fld>
            <a:endParaRPr lang="en-US" dirty="0"/>
          </a:p>
        </p:txBody>
      </p:sp>
    </p:spTree>
    <p:extLst>
      <p:ext uri="{BB962C8B-B14F-4D97-AF65-F5344CB8AC3E}">
        <p14:creationId xmlns:p14="http://schemas.microsoft.com/office/powerpoint/2010/main" val="3953802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4" name="Picture 3">
            <a:extLst>
              <a:ext uri="{FF2B5EF4-FFF2-40B4-BE49-F238E27FC236}">
                <a16:creationId xmlns:a16="http://schemas.microsoft.com/office/drawing/2014/main" id="{C9BEC3E3-A630-AA4F-992A-001F1FFBC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6" name="Picture 5">
            <a:extLst>
              <a:ext uri="{FF2B5EF4-FFF2-40B4-BE49-F238E27FC236}">
                <a16:creationId xmlns:a16="http://schemas.microsoft.com/office/drawing/2014/main" id="{3E4DA566-7623-2445-81B1-57244B033C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30507" y="5068122"/>
            <a:ext cx="1740628" cy="253070"/>
          </a:xfrm>
          <a:prstGeom prst="rect">
            <a:avLst/>
          </a:prstGeom>
        </p:spPr>
      </p:pic>
    </p:spTree>
    <p:extLst>
      <p:ext uri="{BB962C8B-B14F-4D97-AF65-F5344CB8AC3E}">
        <p14:creationId xmlns:p14="http://schemas.microsoft.com/office/powerpoint/2010/main" val="22423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bg1"/>
                </a:solidFill>
                <a:effectLst/>
                <a:latin typeface="Open Sans" panose="020B0606030504020204" pitchFamily="34" charset="0"/>
                <a:ea typeface="+mn-ea"/>
                <a:cs typeface="+mn-cs"/>
              </a:rPr>
              <a:t>Sandia National Laboratories is a </a:t>
            </a:r>
            <a:r>
              <a:rPr lang="en-US" sz="800" b="0" i="0" u="none" strike="noStrike" kern="1200" dirty="0" err="1">
                <a:solidFill>
                  <a:schemeClr val="bg1"/>
                </a:solidFill>
                <a:effectLst/>
                <a:latin typeface="Open Sans" panose="020B0606030504020204" pitchFamily="34" charset="0"/>
                <a:ea typeface="+mn-ea"/>
                <a:cs typeface="+mn-cs"/>
              </a:rPr>
              <a:t>multimission</a:t>
            </a:r>
            <a:r>
              <a:rPr lang="en-US" sz="800" b="0" i="0" u="none" strike="noStrike" kern="1200" dirty="0">
                <a:solidFill>
                  <a:schemeClr val="bg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a:prstGeom prst="rect">
            <a:avLst/>
          </a:prstGeo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a:prstGeom prst="rect">
            <a:avLst/>
          </a:prstGeo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a:prstGeom prst="rect">
            <a:avLst/>
          </a:prstGeo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6" name="Title 1">
            <a:extLst>
              <a:ext uri="{FF2B5EF4-FFF2-40B4-BE49-F238E27FC236}">
                <a16:creationId xmlns:a16="http://schemas.microsoft.com/office/drawing/2014/main" id="{6A640D0C-6768-054F-A9E5-72433DED96A0}"/>
              </a:ext>
            </a:extLst>
          </p:cNvPr>
          <p:cNvSpPr>
            <a:spLocks noGrp="1"/>
          </p:cNvSpPr>
          <p:nvPr>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17" name="Text Placeholder 24">
            <a:extLst>
              <a:ext uri="{FF2B5EF4-FFF2-40B4-BE49-F238E27FC236}">
                <a16:creationId xmlns:a16="http://schemas.microsoft.com/office/drawing/2014/main" id="{49EC6533-A0BD-5E46-AF14-AB8CC26AA90C}"/>
              </a:ext>
            </a:extLst>
          </p:cNvPr>
          <p:cNvSpPr>
            <a:spLocks noGrp="1"/>
          </p:cNvSpPr>
          <p:nvPr>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18" name="Subtitle 2">
            <a:extLst>
              <a:ext uri="{FF2B5EF4-FFF2-40B4-BE49-F238E27FC236}">
                <a16:creationId xmlns:a16="http://schemas.microsoft.com/office/drawing/2014/main" id="{B7B0D49C-82E5-0B42-A64F-A7234DA2B09F}"/>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19" name="Text Placeholder 4">
            <a:extLst>
              <a:ext uri="{FF2B5EF4-FFF2-40B4-BE49-F238E27FC236}">
                <a16:creationId xmlns:a16="http://schemas.microsoft.com/office/drawing/2014/main" id="{044566E6-F23A-E842-B04D-8E74C1E5C088}"/>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2" name="Picture 11">
            <a:extLst>
              <a:ext uri="{FF2B5EF4-FFF2-40B4-BE49-F238E27FC236}">
                <a16:creationId xmlns:a16="http://schemas.microsoft.com/office/drawing/2014/main" id="{4509C096-9973-EF42-BC88-D6ADDE589A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13" name="Picture 12">
            <a:extLst>
              <a:ext uri="{FF2B5EF4-FFF2-40B4-BE49-F238E27FC236}">
                <a16:creationId xmlns:a16="http://schemas.microsoft.com/office/drawing/2014/main" id="{7B30676C-5F7C-9C42-9914-B73F06BACB0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272826" y="5073548"/>
            <a:ext cx="1863045" cy="257655"/>
          </a:xfrm>
          <a:prstGeom prst="rect">
            <a:avLst/>
          </a:prstGeom>
        </p:spPr>
      </p:pic>
    </p:spTree>
    <p:extLst>
      <p:ext uri="{BB962C8B-B14F-4D97-AF65-F5344CB8AC3E}">
        <p14:creationId xmlns:p14="http://schemas.microsoft.com/office/powerpoint/2010/main" val="1602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F807EE3-5A7B-7B43-9CD9-05809754EE92}"/>
              </a:ext>
            </a:extLst>
          </p:cNvPr>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10" name="Title 1">
            <a:extLst>
              <a:ext uri="{FF2B5EF4-FFF2-40B4-BE49-F238E27FC236}">
                <a16:creationId xmlns:a16="http://schemas.microsoft.com/office/drawing/2014/main" id="{AB80C274-88C4-EF40-AFFB-1D3EE28ABA97}"/>
              </a:ext>
            </a:extLst>
          </p:cNvPr>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12" name="Date Placeholder 8">
            <a:extLst>
              <a:ext uri="{FF2B5EF4-FFF2-40B4-BE49-F238E27FC236}">
                <a16:creationId xmlns:a16="http://schemas.microsoft.com/office/drawing/2014/main" id="{28F9A4F9-E91B-894E-980A-89E25D983C8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3" name="Footer Placeholder 9">
            <a:extLst>
              <a:ext uri="{FF2B5EF4-FFF2-40B4-BE49-F238E27FC236}">
                <a16:creationId xmlns:a16="http://schemas.microsoft.com/office/drawing/2014/main" id="{9BB042E6-FFFD-3849-9A9F-1B3E03339F6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62760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_and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720647" y="1429233"/>
            <a:ext cx="10480751" cy="4636287"/>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84653370-8875-2C4D-A315-258AE5BBDEBE}"/>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1" name="Date Placeholder 8">
            <a:extLst>
              <a:ext uri="{FF2B5EF4-FFF2-40B4-BE49-F238E27FC236}">
                <a16:creationId xmlns:a16="http://schemas.microsoft.com/office/drawing/2014/main" id="{60925A80-6FB1-1F4E-8281-11634B44449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2" name="Footer Placeholder 9">
            <a:extLst>
              <a:ext uri="{FF2B5EF4-FFF2-40B4-BE49-F238E27FC236}">
                <a16:creationId xmlns:a16="http://schemas.microsoft.com/office/drawing/2014/main" id="{C3CAD971-D42D-864F-B8DE-C3410EC67E06}"/>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3850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a:lvl1pPr>
          </a:lstStyle>
          <a:p>
            <a:r>
              <a:rPr lang="en-US" dirty="0"/>
              <a:t>Title and Double Content - Click to add title</a:t>
            </a:r>
          </a:p>
        </p:txBody>
      </p:sp>
      <p:sp>
        <p:nvSpPr>
          <p:cNvPr id="7" name="Content Placeholder 6"/>
          <p:cNvSpPr>
            <a:spLocks noGrp="1"/>
          </p:cNvSpPr>
          <p:nvPr>
            <p:ph sz="quarter" idx="13" hasCustomPrompt="1"/>
          </p:nvPr>
        </p:nvSpPr>
        <p:spPr>
          <a:xfrm>
            <a:off x="720724" y="1409700"/>
            <a:ext cx="5029200" cy="4648200"/>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4" hasCustomPrompt="1"/>
          </p:nvPr>
        </p:nvSpPr>
        <p:spPr>
          <a:xfrm>
            <a:off x="6158660" y="1409700"/>
            <a:ext cx="5029200" cy="4648200"/>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533CBC10-5638-7E46-81C8-B530E4D766CD}"/>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CC0FC208-2094-5247-B442-914250E198C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4" name="Footer Placeholder 9">
            <a:extLst>
              <a:ext uri="{FF2B5EF4-FFF2-40B4-BE49-F238E27FC236}">
                <a16:creationId xmlns:a16="http://schemas.microsoft.com/office/drawing/2014/main" id="{93BA4CF5-05C5-E44F-BFA8-5F66D79FCD39}"/>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83454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D9194FF3-FB44-4F4A-BEA2-4A866309EC42}"/>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E5A6C9AA-8F75-6E4A-9E5F-9953F798B908}"/>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1" name="Footer Placeholder 9">
            <a:extLst>
              <a:ext uri="{FF2B5EF4-FFF2-40B4-BE49-F238E27FC236}">
                <a16:creationId xmlns:a16="http://schemas.microsoft.com/office/drawing/2014/main" id="{8BF130D3-3334-8F4F-B697-35A9F2814C0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29001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8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33603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7">
            <a:extLst>
              <a:ext uri="{FF2B5EF4-FFF2-40B4-BE49-F238E27FC236}">
                <a16:creationId xmlns:a16="http://schemas.microsoft.com/office/drawing/2014/main" id="{14DA5D46-7DB6-A447-B104-EB1662B30941}"/>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6531D3A3-757D-8B47-A2D3-3517AB7E4E7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0" name="Footer Placeholder 9">
            <a:extLst>
              <a:ext uri="{FF2B5EF4-FFF2-40B4-BE49-F238E27FC236}">
                <a16:creationId xmlns:a16="http://schemas.microsoft.com/office/drawing/2014/main" id="{C6376D8E-D4AE-934B-B500-E11F86158FE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4409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and Double Content - Click to add title</a:t>
            </a:r>
          </a:p>
        </p:txBody>
      </p:sp>
      <p:sp>
        <p:nvSpPr>
          <p:cNvPr id="9" name="Content Placeholder 8"/>
          <p:cNvSpPr>
            <a:spLocks noGrp="1"/>
          </p:cNvSpPr>
          <p:nvPr>
            <p:ph sz="quarter" idx="14" hasCustomPrompt="1"/>
          </p:nvPr>
        </p:nvSpPr>
        <p:spPr>
          <a:xfrm>
            <a:off x="6158660" y="1409700"/>
            <a:ext cx="5029200" cy="4648200"/>
          </a:xfrm>
        </p:spPr>
        <p:txBody>
          <a:bodyPr lIns="4572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AFE68596-C998-4449-AA72-201F663B1080}"/>
              </a:ext>
            </a:extLst>
          </p:cNvPr>
          <p:cNvSpPr>
            <a:spLocks noGrp="1"/>
          </p:cNvSpPr>
          <p:nvPr>
            <p:ph sz="quarter" idx="13" hasCustomPrompt="1"/>
          </p:nvPr>
        </p:nvSpPr>
        <p:spPr>
          <a:xfrm>
            <a:off x="720724" y="1409700"/>
            <a:ext cx="5029200" cy="4648200"/>
          </a:xfr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88CC8865-9B06-F04A-B596-67CF2250F53A}"/>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4" name="Date Placeholder 8">
            <a:extLst>
              <a:ext uri="{FF2B5EF4-FFF2-40B4-BE49-F238E27FC236}">
                <a16:creationId xmlns:a16="http://schemas.microsoft.com/office/drawing/2014/main" id="{8984D5BE-3984-D642-8048-62E970BD9DC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5" name="Footer Placeholder 9">
            <a:extLst>
              <a:ext uri="{FF2B5EF4-FFF2-40B4-BE49-F238E27FC236}">
                <a16:creationId xmlns:a16="http://schemas.microsoft.com/office/drawing/2014/main" id="{D37F498F-8C04-8E41-B8E2-2CF797996E1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411079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0568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13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I-Generic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401338"/>
            <a:ext cx="10553700" cy="741662"/>
          </a:xfrm>
        </p:spPr>
        <p:txBody>
          <a:bodyPr lIns="0" tIns="0" rIns="0" bIns="0"/>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762000" y="1447799"/>
            <a:ext cx="10553699" cy="4648201"/>
          </a:xfrm>
        </p:spPr>
        <p:txBody>
          <a:bodyPr lIns="0" tIns="0" rIns="0" bIns="0"/>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7">
            <a:extLst>
              <a:ext uri="{FF2B5EF4-FFF2-40B4-BE49-F238E27FC236}">
                <a16:creationId xmlns:a16="http://schemas.microsoft.com/office/drawing/2014/main" id="{14DA5D46-7DB6-A447-B104-EB1662B30941}"/>
              </a:ext>
            </a:extLst>
          </p:cNvPr>
          <p:cNvSpPr>
            <a:spLocks noGrp="1"/>
          </p:cNvSpPr>
          <p:nvPr>
            <p:ph type="sldNum" sz="quarter" idx="4"/>
          </p:nvPr>
        </p:nvSpPr>
        <p:spPr>
          <a:xfrm>
            <a:off x="0" y="403287"/>
            <a:ext cx="575953" cy="337795"/>
          </a:xfrm>
          <a:prstGeom prst="rect">
            <a:avLst/>
          </a:prstGeom>
        </p:spPr>
        <p:txBody>
          <a:bodyPr vert="horz" lIns="0" tIns="0" rIns="0" bIns="0" rtlCol="0" anchor="b">
            <a:normAutofit/>
          </a:bodyP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pic>
        <p:nvPicPr>
          <p:cNvPr id="10" name="Picture 9">
            <a:extLst>
              <a:ext uri="{FF2B5EF4-FFF2-40B4-BE49-F238E27FC236}">
                <a16:creationId xmlns:a16="http://schemas.microsoft.com/office/drawing/2014/main" id="{151D061E-E030-4A5A-B230-031C43C1892C}"/>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Tree>
    <p:extLst>
      <p:ext uri="{BB962C8B-B14F-4D97-AF65-F5344CB8AC3E}">
        <p14:creationId xmlns:p14="http://schemas.microsoft.com/office/powerpoint/2010/main" val="340158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I-Generic_Blank">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00E64EEA-4BA9-DF41-A7C1-DB3C11E8F9DB}"/>
              </a:ext>
            </a:extLst>
          </p:cNvPr>
          <p:cNvSpPr>
            <a:spLocks noGrp="1"/>
          </p:cNvSpPr>
          <p:nvPr>
            <p:ph type="sldNum" sz="quarter" idx="4"/>
          </p:nvPr>
        </p:nvSpPr>
        <p:spPr>
          <a:xfrm>
            <a:off x="0" y="356686"/>
            <a:ext cx="559397" cy="570225"/>
          </a:xfrm>
          <a:prstGeom prst="rect">
            <a:avLst/>
          </a:prstGeom>
        </p:spPr>
        <p:txBody>
          <a:bodyPr vert="horz" lIns="0" tIns="0" rIns="0" bIns="0" rtlCol="0" anchor="ctr">
            <a:normAutofit/>
          </a:bodyP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Tree>
    <p:extLst>
      <p:ext uri="{BB962C8B-B14F-4D97-AF65-F5344CB8AC3E}">
        <p14:creationId xmlns:p14="http://schemas.microsoft.com/office/powerpoint/2010/main" val="118899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and Conten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1CFFC65-F19B-E241-BA7B-613451C4E80D}" type="datetime1">
              <a:rPr lang="en-US" smtClean="0"/>
              <a:t>3/4/2025</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720648" y="1016247"/>
            <a:ext cx="100584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294580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3" name="Text Placeholder 2"/>
          <p:cNvSpPr>
            <a:spLocks noGrp="1"/>
          </p:cNvSpPr>
          <p:nvPr>
            <p:ph type="body" idx="1"/>
          </p:nvPr>
        </p:nvSpPr>
        <p:spPr>
          <a:xfrm>
            <a:off x="720647" y="1429233"/>
            <a:ext cx="10480751" cy="4636287"/>
          </a:xfrm>
          <a:prstGeom prst="rect">
            <a:avLst/>
          </a:prstGeom>
        </p:spPr>
        <p:txBody>
          <a:bodyPr vert="horz" lIns="45720" tIns="45720" rIns="4572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F27CFCD6-42D6-CF46-A09D-23B16AA07F0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0" name="Footer Placeholder 9">
            <a:extLst>
              <a:ext uri="{FF2B5EF4-FFF2-40B4-BE49-F238E27FC236}">
                <a16:creationId xmlns:a16="http://schemas.microsoft.com/office/drawing/2014/main" id="{AC1FC436-ACD0-714D-A860-1E9467D1FE5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996895408"/>
      </p:ext>
    </p:extLst>
  </p:cSld>
  <p:clrMap bg1="lt1" tx1="dk1" bg2="lt2" tx2="dk2" accent1="accent1" accent2="accent2" accent3="accent3" accent4="accent4" accent5="accent5" accent6="accent6" hlink="hlink" folHlink="folHlink"/>
  <p:sldLayoutIdLst>
    <p:sldLayoutId id="2147483806" r:id="rId1"/>
    <p:sldLayoutId id="2147483701" r:id="rId2"/>
    <p:sldLayoutId id="2147483813" r:id="rId3"/>
    <p:sldLayoutId id="2147483697" r:id="rId4"/>
    <p:sldLayoutId id="2147483698" r:id="rId5"/>
    <p:sldLayoutId id="2147483769" r:id="rId6"/>
    <p:sldLayoutId id="2147483814" r:id="rId7"/>
    <p:sldLayoutId id="2147483815" r:id="rId8"/>
    <p:sldLayoutId id="214748381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A1891C8-40F6-0844-84D7-FB57C74DFCAB}"/>
              </a:ext>
            </a:extLst>
          </p:cNvPr>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11" name="Text Placeholder 2">
            <a:extLst>
              <a:ext uri="{FF2B5EF4-FFF2-40B4-BE49-F238E27FC236}">
                <a16:creationId xmlns:a16="http://schemas.microsoft.com/office/drawing/2014/main" id="{11E04381-06F4-6A4A-986B-6305FD5236CF}"/>
              </a:ext>
            </a:extLst>
          </p:cNvPr>
          <p:cNvSpPr>
            <a:spLocks noGrp="1"/>
          </p:cNvSpPr>
          <p:nvPr>
            <p:ph type="body" idx="1"/>
          </p:nvPr>
        </p:nvSpPr>
        <p:spPr>
          <a:xfrm>
            <a:off x="720647" y="1429233"/>
            <a:ext cx="10480751" cy="4636287"/>
          </a:xfrm>
          <a:prstGeom prst="rect">
            <a:avLst/>
          </a:prstGeom>
        </p:spPr>
        <p:txBody>
          <a:bodyPr vert="horz" lIns="0" tIns="45720" rIns="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1C83E4D2-C847-754F-86F1-AE63596BA0F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D5068D1B-B42E-8343-A696-82B7686B4067}"/>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3/4/2025</a:t>
            </a:fld>
            <a:endParaRPr lang="en-US" dirty="0"/>
          </a:p>
        </p:txBody>
      </p:sp>
      <p:sp>
        <p:nvSpPr>
          <p:cNvPr id="14" name="Footer Placeholder 9">
            <a:extLst>
              <a:ext uri="{FF2B5EF4-FFF2-40B4-BE49-F238E27FC236}">
                <a16:creationId xmlns:a16="http://schemas.microsoft.com/office/drawing/2014/main" id="{1259F7E5-8F2B-7D4F-BF1C-8C5936265044}"/>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627178048"/>
      </p:ext>
    </p:extLst>
  </p:cSld>
  <p:clrMap bg1="lt1" tx1="dk1" bg2="lt2" tx2="dk2" accent1="accent1" accent2="accent2" accent3="accent3" accent4="accent4" accent5="accent5" accent6="accent6" hlink="hlink" folHlink="folHlink"/>
  <p:sldLayoutIdLst>
    <p:sldLayoutId id="2147483807" r:id="rId1"/>
    <p:sldLayoutId id="2147483756" r:id="rId2"/>
    <p:sldLayoutId id="2147483758" r:id="rId3"/>
    <p:sldLayoutId id="2147483759" r:id="rId4"/>
    <p:sldLayoutId id="2147483765" r:id="rId5"/>
    <p:sldLayoutId id="214748377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1"/>
          </a:solidFill>
          <a:latin typeface="+mj-lt"/>
          <a:ea typeface="Open Sans SemiBold" panose="020B0606030504020204" pitchFamily="34" charset="0"/>
          <a:cs typeface="Open Sans SemiBold" panose="020B0606030504020204" pitchFamily="34" charset="0"/>
        </a:defRPr>
      </a:lvl1pPr>
    </p:titleStyle>
    <p:bodyStyle>
      <a:lvl1pPr marL="91436" indent="-91436" algn="l" defTabSz="914354" rtl="0" eaLnBrk="1" latinLnBrk="0" hangingPunct="1">
        <a:lnSpc>
          <a:spcPct val="100000"/>
        </a:lnSpc>
        <a:spcBef>
          <a:spcPts val="1200"/>
        </a:spcBef>
        <a:spcAft>
          <a:spcPts val="200"/>
        </a:spcAft>
        <a:buClr>
          <a:srgbClr val="00B0F0"/>
        </a:buClr>
        <a:buSzPct val="100000"/>
        <a:buFont typeface="Calibri" panose="020F0502020204030204" pitchFamily="34" charset="0"/>
        <a:buChar char=" "/>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rgbClr val="00B0F0"/>
        </a:buClr>
        <a:buFont typeface="Wingdings" pitchFamily="2" charset="2"/>
        <a:buChar char="§"/>
        <a:defRPr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compsim.sandia.gov/adagio/docs/user/daily/main/output/userOutput.html#user-defined-output" TargetMode="External"/><Relationship Id="rId2" Type="http://schemas.openxmlformats.org/officeDocument/2006/relationships/hyperlink" Target="https://compsim.sandia.gov/adagio/docs/user/daily/main/subroutines/file.html#user-variables"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1.png"/><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226.png"/></Relationships>
</file>

<file path=ppt/slides/_rels/slide10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10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4.pn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234.png"/><Relationship Id="rId3" Type="http://schemas.microsoft.com/office/2007/relationships/media" Target="../media/media8.mp4"/><Relationship Id="rId7" Type="http://schemas.openxmlformats.org/officeDocument/2006/relationships/image" Target="../media/image233.png"/><Relationship Id="rId12" Type="http://schemas.openxmlformats.org/officeDocument/2006/relationships/image" Target="../media/image151.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35.png"/><Relationship Id="rId11" Type="http://schemas.openxmlformats.org/officeDocument/2006/relationships/image" Target="../media/image150.png"/><Relationship Id="rId5" Type="http://schemas.openxmlformats.org/officeDocument/2006/relationships/slideLayout" Target="../slideLayouts/slideLayout7.xml"/><Relationship Id="rId10" Type="http://schemas.openxmlformats.org/officeDocument/2006/relationships/image" Target="../media/image239.png"/><Relationship Id="rId4" Type="http://schemas.openxmlformats.org/officeDocument/2006/relationships/video" Target="../media/media8.mp4"/><Relationship Id="rId9" Type="http://schemas.openxmlformats.org/officeDocument/2006/relationships/image" Target="../media/image238.png"/></Relationships>
</file>

<file path=ppt/slides/_rels/slide108.xml.rels><?xml version="1.0" encoding="UTF-8" standalone="yes"?>
<Relationships xmlns="http://schemas.openxmlformats.org/package/2006/relationships"><Relationship Id="rId2" Type="http://schemas.openxmlformats.org/officeDocument/2006/relationships/hyperlink" Target="https://compsim.sandia.gov/adagio/docs/user/daily/main/conditions/variable.html#initial-variable-assignment"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18" Type="http://schemas.openxmlformats.org/officeDocument/2006/relationships/image" Target="../media/image257.png"/><Relationship Id="rId3" Type="http://schemas.openxmlformats.org/officeDocument/2006/relationships/image" Target="../media/image242.png"/><Relationship Id="rId21" Type="http://schemas.openxmlformats.org/officeDocument/2006/relationships/image" Target="../media/image260.png"/><Relationship Id="rId7" Type="http://schemas.openxmlformats.org/officeDocument/2006/relationships/image" Target="../media/image246.png"/><Relationship Id="rId12" Type="http://schemas.openxmlformats.org/officeDocument/2006/relationships/image" Target="../media/image251.png"/><Relationship Id="rId17" Type="http://schemas.openxmlformats.org/officeDocument/2006/relationships/image" Target="../media/image256.png"/><Relationship Id="rId2" Type="http://schemas.openxmlformats.org/officeDocument/2006/relationships/image" Target="../media/image241.png"/><Relationship Id="rId16" Type="http://schemas.openxmlformats.org/officeDocument/2006/relationships/image" Target="../media/image255.png"/><Relationship Id="rId20" Type="http://schemas.openxmlformats.org/officeDocument/2006/relationships/image" Target="../media/image259.png"/><Relationship Id="rId1" Type="http://schemas.openxmlformats.org/officeDocument/2006/relationships/slideLayout" Target="../slideLayouts/slideLayout7.xml"/><Relationship Id="rId6" Type="http://schemas.openxmlformats.org/officeDocument/2006/relationships/image" Target="../media/image245.png"/><Relationship Id="rId11" Type="http://schemas.openxmlformats.org/officeDocument/2006/relationships/image" Target="../media/image250.png"/><Relationship Id="rId24" Type="http://schemas.openxmlformats.org/officeDocument/2006/relationships/image" Target="../media/image263.png"/><Relationship Id="rId5" Type="http://schemas.openxmlformats.org/officeDocument/2006/relationships/image" Target="../media/image244.png"/><Relationship Id="rId15" Type="http://schemas.openxmlformats.org/officeDocument/2006/relationships/image" Target="../media/image254.png"/><Relationship Id="rId23" Type="http://schemas.openxmlformats.org/officeDocument/2006/relationships/image" Target="../media/image262.png"/><Relationship Id="rId10" Type="http://schemas.openxmlformats.org/officeDocument/2006/relationships/image" Target="../media/image249.png"/><Relationship Id="rId19" Type="http://schemas.openxmlformats.org/officeDocument/2006/relationships/image" Target="../media/image258.png"/><Relationship Id="rId4" Type="http://schemas.openxmlformats.org/officeDocument/2006/relationships/image" Target="../media/image243.png"/><Relationship Id="rId9" Type="http://schemas.openxmlformats.org/officeDocument/2006/relationships/image" Target="../media/image248.png"/><Relationship Id="rId14" Type="http://schemas.openxmlformats.org/officeDocument/2006/relationships/image" Target="../media/image253.png"/><Relationship Id="rId22" Type="http://schemas.openxmlformats.org/officeDocument/2006/relationships/image" Target="../media/image261.png"/></Relationships>
</file>

<file path=ppt/slides/_rels/slide113.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s>
</file>

<file path=ppt/slides/_rels/slide11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7.xml"/><Relationship Id="rId5" Type="http://schemas.openxmlformats.org/officeDocument/2006/relationships/image" Target="../media/image277.png"/><Relationship Id="rId4" Type="http://schemas.openxmlformats.org/officeDocument/2006/relationships/image" Target="../media/image276.png"/></Relationships>
</file>

<file path=ppt/slides/_rels/slide115.xml.rels><?xml version="1.0" encoding="UTF-8" standalone="yes"?>
<Relationships xmlns="http://schemas.openxmlformats.org/package/2006/relationships"><Relationship Id="rId8" Type="http://schemas.openxmlformats.org/officeDocument/2006/relationships/image" Target="../media/image284.png"/><Relationship Id="rId13" Type="http://schemas.openxmlformats.org/officeDocument/2006/relationships/image" Target="../media/image289.png"/><Relationship Id="rId3" Type="http://schemas.openxmlformats.org/officeDocument/2006/relationships/image" Target="../media/image279.png"/><Relationship Id="rId7" Type="http://schemas.openxmlformats.org/officeDocument/2006/relationships/image" Target="../media/image283.png"/><Relationship Id="rId12" Type="http://schemas.openxmlformats.org/officeDocument/2006/relationships/image" Target="../media/image288.png"/><Relationship Id="rId2" Type="http://schemas.openxmlformats.org/officeDocument/2006/relationships/image" Target="../media/image278.png"/><Relationship Id="rId1" Type="http://schemas.openxmlformats.org/officeDocument/2006/relationships/slideLayout" Target="../slideLayouts/slideLayout7.xml"/><Relationship Id="rId6" Type="http://schemas.openxmlformats.org/officeDocument/2006/relationships/image" Target="../media/image282.png"/><Relationship Id="rId11" Type="http://schemas.openxmlformats.org/officeDocument/2006/relationships/image" Target="../media/image287.png"/><Relationship Id="rId5" Type="http://schemas.openxmlformats.org/officeDocument/2006/relationships/image" Target="../media/image281.png"/><Relationship Id="rId10" Type="http://schemas.openxmlformats.org/officeDocument/2006/relationships/image" Target="../media/image286.png"/><Relationship Id="rId4" Type="http://schemas.openxmlformats.org/officeDocument/2006/relationships/image" Target="../media/image280.png"/><Relationship Id="rId9" Type="http://schemas.openxmlformats.org/officeDocument/2006/relationships/image" Target="../media/image285.png"/><Relationship Id="rId14" Type="http://schemas.openxmlformats.org/officeDocument/2006/relationships/image" Target="../media/image29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image" Target="../media/image292.png"/><Relationship Id="rId7" Type="http://schemas.openxmlformats.org/officeDocument/2006/relationships/image" Target="../media/image296.png"/><Relationship Id="rId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91.png"/><Relationship Id="rId5" Type="http://schemas.openxmlformats.org/officeDocument/2006/relationships/image" Target="../media/image237.png"/><Relationship Id="rId10" Type="http://schemas.openxmlformats.org/officeDocument/2006/relationships/image" Target="../media/image299.png"/><Relationship Id="rId4" Type="http://schemas.openxmlformats.org/officeDocument/2006/relationships/image" Target="../media/image293.png"/><Relationship Id="rId9" Type="http://schemas.openxmlformats.org/officeDocument/2006/relationships/image" Target="../media/image298.png"/></Relationships>
</file>

<file path=ppt/slides/_rels/slide1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36.png"/></Relationships>
</file>

<file path=ppt/slides/_rels/slide11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slideLayout" Target="../slideLayouts/slideLayout7.xml"/><Relationship Id="rId7" Type="http://schemas.openxmlformats.org/officeDocument/2006/relationships/image" Target="../media/image301.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00.png"/><Relationship Id="rId5" Type="http://schemas.openxmlformats.org/officeDocument/2006/relationships/image" Target="../media/image295.png"/><Relationship Id="rId4" Type="http://schemas.openxmlformats.org/officeDocument/2006/relationships/image" Target="../media/image29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09.png"/><Relationship Id="rId7" Type="http://schemas.openxmlformats.org/officeDocument/2006/relationships/image" Target="../media/image313.png"/><Relationship Id="rId2" Type="http://schemas.openxmlformats.org/officeDocument/2006/relationships/image" Target="../media/image308.png"/><Relationship Id="rId1" Type="http://schemas.openxmlformats.org/officeDocument/2006/relationships/slideLayout" Target="../slideLayouts/slideLayout7.xml"/><Relationship Id="rId6" Type="http://schemas.openxmlformats.org/officeDocument/2006/relationships/image" Target="../media/image312.png"/><Relationship Id="rId5" Type="http://schemas.openxmlformats.org/officeDocument/2006/relationships/image" Target="../media/image311.png"/><Relationship Id="rId10" Type="http://schemas.openxmlformats.org/officeDocument/2006/relationships/image" Target="../media/image316.png"/><Relationship Id="rId4" Type="http://schemas.openxmlformats.org/officeDocument/2006/relationships/image" Target="../media/image310.png"/><Relationship Id="rId9" Type="http://schemas.openxmlformats.org/officeDocument/2006/relationships/image" Target="../media/image315.png"/></Relationships>
</file>

<file path=ppt/slides/_rels/slide127.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09.png"/><Relationship Id="rId7" Type="http://schemas.openxmlformats.org/officeDocument/2006/relationships/image" Target="../media/image313.png"/><Relationship Id="rId12" Type="http://schemas.openxmlformats.org/officeDocument/2006/relationships/image" Target="../media/image318.png"/><Relationship Id="rId2" Type="http://schemas.openxmlformats.org/officeDocument/2006/relationships/image" Target="../media/image308.png"/><Relationship Id="rId1" Type="http://schemas.openxmlformats.org/officeDocument/2006/relationships/slideLayout" Target="../slideLayouts/slideLayout7.xml"/><Relationship Id="rId6" Type="http://schemas.openxmlformats.org/officeDocument/2006/relationships/image" Target="../media/image312.png"/><Relationship Id="rId11" Type="http://schemas.openxmlformats.org/officeDocument/2006/relationships/image" Target="../media/image306.png"/><Relationship Id="rId5" Type="http://schemas.openxmlformats.org/officeDocument/2006/relationships/image" Target="../media/image311.png"/><Relationship Id="rId10" Type="http://schemas.openxmlformats.org/officeDocument/2006/relationships/image" Target="../media/image316.png"/><Relationship Id="rId4" Type="http://schemas.openxmlformats.org/officeDocument/2006/relationships/image" Target="../media/image310.png"/><Relationship Id="rId9" Type="http://schemas.openxmlformats.org/officeDocument/2006/relationships/image" Target="../media/image315.png"/></Relationships>
</file>

<file path=ppt/slides/_rels/slide12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07.png"/><Relationship Id="rId1" Type="http://schemas.openxmlformats.org/officeDocument/2006/relationships/slideLayout" Target="../slideLayouts/slideLayout7.xml"/><Relationship Id="rId4" Type="http://schemas.openxmlformats.org/officeDocument/2006/relationships/image" Target="../media/image319.png"/></Relationships>
</file>

<file path=ppt/slides/_rels/slide129.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hyperlink" Target="https://compsim.sandia.gov/adagio/docs/user/daily/main/transfers.html#transfers"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7.xml"/><Relationship Id="rId5" Type="http://schemas.openxmlformats.org/officeDocument/2006/relationships/image" Target="../media/image325.png"/><Relationship Id="rId4" Type="http://schemas.openxmlformats.org/officeDocument/2006/relationships/image" Target="../media/image322.png"/></Relationships>
</file>

<file path=ppt/slides/_rels/slide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0.png"/><Relationship Id="rId4" Type="http://schemas.openxmlformats.org/officeDocument/2006/relationships/image" Target="../media/image30.sv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24.png"/><Relationship Id="rId4" Type="http://schemas.openxmlformats.org/officeDocument/2006/relationships/image" Target="../media/image323.png"/></Relationships>
</file>

<file path=ppt/slides/_rels/slide13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135.xml.rels><?xml version="1.0" encoding="UTF-8" standalone="yes"?>
<Relationships xmlns="http://schemas.openxmlformats.org/package/2006/relationships"><Relationship Id="rId3" Type="http://schemas.openxmlformats.org/officeDocument/2006/relationships/hyperlink" Target="https://sandialabs.github.io/seacas-docs/sphinx/html/index.html#aprepro" TargetMode="External"/><Relationship Id="rId7" Type="http://schemas.openxmlformats.org/officeDocument/2006/relationships/image" Target="../media/image333.png"/><Relationship Id="rId2" Type="http://schemas.openxmlformats.org/officeDocument/2006/relationships/hyperlink" Target="https://sandialabs.github.io/seacas-docs/sphinx/html/index.html#conjoin" TargetMode="External"/><Relationship Id="rId1" Type="http://schemas.openxmlformats.org/officeDocument/2006/relationships/slideLayout" Target="../slideLayouts/slideLayout7.xml"/><Relationship Id="rId6" Type="http://schemas.openxmlformats.org/officeDocument/2006/relationships/image" Target="../media/image335.png"/><Relationship Id="rId5" Type="http://schemas.openxmlformats.org/officeDocument/2006/relationships/image" Target="../media/image332.png"/><Relationship Id="rId4" Type="http://schemas.openxmlformats.org/officeDocument/2006/relationships/image" Target="../media/image331.png"/></Relationships>
</file>

<file path=ppt/slides/_rels/slide13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4.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hyperlink" Target="https://compsim.sandia.gov/adagio/docs/user/daily/main/output/restart.html#restart-data"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0.xml.rels><?xml version="1.0" encoding="UTF-8" standalone="yes"?>
<Relationships xmlns="http://schemas.openxmlformats.org/package/2006/relationships"><Relationship Id="rId8" Type="http://schemas.openxmlformats.org/officeDocument/2006/relationships/image" Target="../media/image347.png"/><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41.png"/><Relationship Id="rId1" Type="http://schemas.openxmlformats.org/officeDocument/2006/relationships/slideLayout" Target="../slideLayouts/slideLayout7.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 Id="rId9" Type="http://schemas.openxmlformats.org/officeDocument/2006/relationships/image" Target="../media/image348.png"/></Relationships>
</file>

<file path=ppt/slides/_rels/slide141.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29.png"/><Relationship Id="rId7" Type="http://schemas.openxmlformats.org/officeDocument/2006/relationships/image" Target="../media/image3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8.png"/><Relationship Id="rId11" Type="http://schemas.openxmlformats.org/officeDocument/2006/relationships/image" Target="../media/image356.png"/><Relationship Id="rId5" Type="http://schemas.openxmlformats.org/officeDocument/2006/relationships/image" Target="../media/image349.png"/><Relationship Id="rId10" Type="http://schemas.openxmlformats.org/officeDocument/2006/relationships/image" Target="../media/image355.png"/><Relationship Id="rId4" Type="http://schemas.openxmlformats.org/officeDocument/2006/relationships/image" Target="../media/image30.svg"/><Relationship Id="rId9" Type="http://schemas.openxmlformats.org/officeDocument/2006/relationships/image" Target="../media/image354.png"/></Relationships>
</file>

<file path=ppt/slides/_rels/slide142.xml.rels><?xml version="1.0" encoding="UTF-8" standalone="yes"?>
<Relationships xmlns="http://schemas.openxmlformats.org/package/2006/relationships"><Relationship Id="rId8" Type="http://schemas.openxmlformats.org/officeDocument/2006/relationships/image" Target="../media/image363.png"/><Relationship Id="rId13" Type="http://schemas.openxmlformats.org/officeDocument/2006/relationships/image" Target="../media/image368.png"/><Relationship Id="rId3" Type="http://schemas.openxmlformats.org/officeDocument/2006/relationships/image" Target="../media/image353.png"/><Relationship Id="rId7" Type="http://schemas.openxmlformats.org/officeDocument/2006/relationships/image" Target="../media/image362.png"/><Relationship Id="rId12" Type="http://schemas.openxmlformats.org/officeDocument/2006/relationships/image" Target="../media/image367.png"/><Relationship Id="rId2" Type="http://schemas.openxmlformats.org/officeDocument/2006/relationships/image" Target="../media/image352.png"/><Relationship Id="rId1" Type="http://schemas.openxmlformats.org/officeDocument/2006/relationships/slideLayout" Target="../slideLayouts/slideLayout7.xml"/><Relationship Id="rId6" Type="http://schemas.openxmlformats.org/officeDocument/2006/relationships/image" Target="../media/image361.png"/><Relationship Id="rId11" Type="http://schemas.openxmlformats.org/officeDocument/2006/relationships/image" Target="../media/image366.png"/><Relationship Id="rId5" Type="http://schemas.openxmlformats.org/officeDocument/2006/relationships/image" Target="../media/image360.png"/><Relationship Id="rId15" Type="http://schemas.openxmlformats.org/officeDocument/2006/relationships/image" Target="../media/image370.png"/><Relationship Id="rId10" Type="http://schemas.openxmlformats.org/officeDocument/2006/relationships/image" Target="../media/image365.png"/><Relationship Id="rId4" Type="http://schemas.openxmlformats.org/officeDocument/2006/relationships/image" Target="../media/image359.png"/><Relationship Id="rId9" Type="http://schemas.openxmlformats.org/officeDocument/2006/relationships/image" Target="../media/image364.png"/><Relationship Id="rId14" Type="http://schemas.openxmlformats.org/officeDocument/2006/relationships/image" Target="../media/image369.png"/></Relationships>
</file>

<file path=ppt/slides/_rels/slide143.xml.rels><?xml version="1.0" encoding="UTF-8" standalone="yes"?>
<Relationships xmlns="http://schemas.openxmlformats.org/package/2006/relationships"><Relationship Id="rId8" Type="http://schemas.openxmlformats.org/officeDocument/2006/relationships/image" Target="../media/image374.png"/><Relationship Id="rId13" Type="http://schemas.openxmlformats.org/officeDocument/2006/relationships/image" Target="../media/image368.png"/><Relationship Id="rId3" Type="http://schemas.openxmlformats.org/officeDocument/2006/relationships/image" Target="../media/image358.png"/><Relationship Id="rId7" Type="http://schemas.openxmlformats.org/officeDocument/2006/relationships/image" Target="../media/image373.png"/><Relationship Id="rId12" Type="http://schemas.openxmlformats.org/officeDocument/2006/relationships/image" Target="../media/image367.png"/><Relationship Id="rId2" Type="http://schemas.openxmlformats.org/officeDocument/2006/relationships/image" Target="../media/image357.png"/><Relationship Id="rId1" Type="http://schemas.openxmlformats.org/officeDocument/2006/relationships/slideLayout" Target="../slideLayouts/slideLayout7.xml"/><Relationship Id="rId6" Type="http://schemas.openxmlformats.org/officeDocument/2006/relationships/image" Target="../media/image361.png"/><Relationship Id="rId11" Type="http://schemas.openxmlformats.org/officeDocument/2006/relationships/image" Target="../media/image377.png"/><Relationship Id="rId5" Type="http://schemas.openxmlformats.org/officeDocument/2006/relationships/image" Target="../media/image360.png"/><Relationship Id="rId15" Type="http://schemas.openxmlformats.org/officeDocument/2006/relationships/image" Target="../media/image370.png"/><Relationship Id="rId10" Type="http://schemas.openxmlformats.org/officeDocument/2006/relationships/image" Target="../media/image376.png"/><Relationship Id="rId4" Type="http://schemas.openxmlformats.org/officeDocument/2006/relationships/image" Target="../media/image359.png"/><Relationship Id="rId9" Type="http://schemas.openxmlformats.org/officeDocument/2006/relationships/image" Target="../media/image375.png"/><Relationship Id="rId14" Type="http://schemas.openxmlformats.org/officeDocument/2006/relationships/image" Target="../media/image369.png"/></Relationships>
</file>

<file path=ppt/slides/_rels/slide1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hyperlink" Target="https://compsim.sandia.gov/adagio/docs/user/daily/main/contact/interactions.html#specific-interactions"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7.xml"/><Relationship Id="rId4" Type="http://schemas.openxmlformats.org/officeDocument/2006/relationships/image" Target="../media/image378.png"/></Relationships>
</file>

<file path=ppt/slides/_rels/slide14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8.png"/><Relationship Id="rId4" Type="http://schemas.openxmlformats.org/officeDocument/2006/relationships/image" Target="../media/image372.png"/></Relationships>
</file>

<file path=ppt/slides/_rels/slide14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79.png"/><Relationship Id="rId1" Type="http://schemas.openxmlformats.org/officeDocument/2006/relationships/slideLayout" Target="../slideLayouts/slideLayout7.xml"/><Relationship Id="rId4" Type="http://schemas.openxmlformats.org/officeDocument/2006/relationships/image" Target="../media/image382.png"/></Relationships>
</file>

<file path=ppt/slides/_rels/slide149.xml.rels><?xml version="1.0" encoding="UTF-8" standalone="yes"?>
<Relationships xmlns="http://schemas.openxmlformats.org/package/2006/relationships"><Relationship Id="rId8" Type="http://schemas.openxmlformats.org/officeDocument/2006/relationships/image" Target="../media/image385.png"/><Relationship Id="rId3" Type="http://schemas.microsoft.com/office/2007/relationships/media" Target="../media/media12.mp4"/><Relationship Id="rId7" Type="http://schemas.openxmlformats.org/officeDocument/2006/relationships/image" Target="../media/image38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83.png"/><Relationship Id="rId5" Type="http://schemas.openxmlformats.org/officeDocument/2006/relationships/slideLayout" Target="../slideLayouts/slideLayout7.xml"/><Relationship Id="rId4" Type="http://schemas.openxmlformats.org/officeDocument/2006/relationships/video" Target="../media/media12.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7.xml"/><Relationship Id="rId5" Type="http://schemas.openxmlformats.org/officeDocument/2006/relationships/image" Target="../media/image378.png"/><Relationship Id="rId4" Type="http://schemas.openxmlformats.org/officeDocument/2006/relationships/image" Target="../media/image388.png"/></Relationships>
</file>

<file path=ppt/slides/_rels/slide15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image" Target="../media/image395.png"/><Relationship Id="rId3" Type="http://schemas.openxmlformats.org/officeDocument/2006/relationships/slideLayout" Target="../slideLayouts/slideLayout7.xml"/><Relationship Id="rId7" Type="http://schemas.openxmlformats.org/officeDocument/2006/relationships/image" Target="../media/image394.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93.png"/><Relationship Id="rId5" Type="http://schemas.openxmlformats.org/officeDocument/2006/relationships/image" Target="../media/image392.png"/><Relationship Id="rId4" Type="http://schemas.openxmlformats.org/officeDocument/2006/relationships/image" Target="../media/image391.png"/><Relationship Id="rId9" Type="http://schemas.openxmlformats.org/officeDocument/2006/relationships/image" Target="../media/image396.png"/></Relationships>
</file>

<file path=ppt/slides/_rels/slide153.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7.xml"/><Relationship Id="rId5" Type="http://schemas.openxmlformats.org/officeDocument/2006/relationships/image" Target="../media/image401.png"/><Relationship Id="rId4" Type="http://schemas.openxmlformats.org/officeDocument/2006/relationships/image" Target="../media/image399.png"/></Relationships>
</file>

<file path=ppt/slides/_rels/slide154.xml.rels><?xml version="1.0" encoding="UTF-8" standalone="yes"?>
<Relationships xmlns="http://schemas.openxmlformats.org/package/2006/relationships"><Relationship Id="rId3" Type="http://schemas.openxmlformats.org/officeDocument/2006/relationships/image" Target="../media/image403.svg"/><Relationship Id="rId2" Type="http://schemas.openxmlformats.org/officeDocument/2006/relationships/image" Target="../media/image40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99.png"/><Relationship Id="rId4" Type="http://schemas.openxmlformats.org/officeDocument/2006/relationships/image" Target="../media/image401.png"/></Relationships>
</file>

<file path=ppt/slides/_rels/slide157.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0.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hyperlink" Target="https://s3vi.ndc.nasa.gov/ssri-kb/static/resources/nasa-std-5020.pdf" TargetMode="External"/><Relationship Id="rId3" Type="http://schemas.openxmlformats.org/officeDocument/2006/relationships/image" Target="../media/image407.jpg"/><Relationship Id="rId7" Type="http://schemas.openxmlformats.org/officeDocument/2006/relationships/hyperlink" Target="https://www.amazon.com/Shigleys-Mechanical-Engineering-Design-McGraw-Hill/dp/0073398209" TargetMode="External"/><Relationship Id="rId2" Type="http://schemas.openxmlformats.org/officeDocument/2006/relationships/image" Target="../media/image406.jpg"/><Relationship Id="rId1" Type="http://schemas.openxmlformats.org/officeDocument/2006/relationships/slideLayout" Target="../slideLayouts/slideLayout7.xml"/><Relationship Id="rId6" Type="http://schemas.openxmlformats.org/officeDocument/2006/relationships/hyperlink" Target="https://www.boltscience.com/pages/vibloose.htm" TargetMode="External"/><Relationship Id="rId5" Type="http://schemas.openxmlformats.org/officeDocument/2006/relationships/image" Target="../media/image409.jpg"/><Relationship Id="rId10" Type="http://schemas.openxmlformats.org/officeDocument/2006/relationships/image" Target="../media/image411.png"/><Relationship Id="rId4" Type="http://schemas.openxmlformats.org/officeDocument/2006/relationships/image" Target="../media/image408.jpg"/><Relationship Id="rId9" Type="http://schemas.openxmlformats.org/officeDocument/2006/relationships/image" Target="../media/image410.gif"/></Relationships>
</file>

<file path=ppt/slides/_rels/slide162.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5.jpg"/><Relationship Id="rId5" Type="http://schemas.openxmlformats.org/officeDocument/2006/relationships/image" Target="../media/image414.png"/><Relationship Id="rId4" Type="http://schemas.openxmlformats.org/officeDocument/2006/relationships/image" Target="../media/image413.jpg"/></Relationships>
</file>

<file path=ppt/slides/_rels/slide163.xml.rels><?xml version="1.0" encoding="UTF-8" standalone="yes"?>
<Relationships xmlns="http://schemas.openxmlformats.org/package/2006/relationships"><Relationship Id="rId2" Type="http://schemas.openxmlformats.org/officeDocument/2006/relationships/image" Target="../media/image416.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7.xml"/><Relationship Id="rId4" Type="http://schemas.openxmlformats.org/officeDocument/2006/relationships/image" Target="../media/image419.png"/></Relationships>
</file>

<file path=ppt/slides/_rels/slide16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0.png"/><Relationship Id="rId4" Type="http://schemas.openxmlformats.org/officeDocument/2006/relationships/image" Target="../media/image418.png"/></Relationships>
</file>

<file path=ppt/slides/_rels/slide166.xml.rels><?xml version="1.0" encoding="UTF-8" standalone="yes"?>
<Relationships xmlns="http://schemas.openxmlformats.org/package/2006/relationships"><Relationship Id="rId8" Type="http://schemas.openxmlformats.org/officeDocument/2006/relationships/image" Target="../media/image425.png"/><Relationship Id="rId3" Type="http://schemas.openxmlformats.org/officeDocument/2006/relationships/slideLayout" Target="../slideLayouts/slideLayout7.xml"/><Relationship Id="rId7" Type="http://schemas.openxmlformats.org/officeDocument/2006/relationships/image" Target="../media/image424.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423.png"/><Relationship Id="rId5" Type="http://schemas.openxmlformats.org/officeDocument/2006/relationships/image" Target="../media/image422.png"/><Relationship Id="rId4" Type="http://schemas.openxmlformats.org/officeDocument/2006/relationships/image" Target="../media/image421.png"/></Relationships>
</file>

<file path=ppt/slides/_rels/slide167.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26.png"/><Relationship Id="rId1" Type="http://schemas.openxmlformats.org/officeDocument/2006/relationships/slideLayout" Target="../slideLayouts/slideLayout7.xml"/><Relationship Id="rId4" Type="http://schemas.openxmlformats.org/officeDocument/2006/relationships/image" Target="../media/image428.png"/></Relationships>
</file>

<file path=ppt/slides/_rels/slide168.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hyperlink" Target="https://sandialabs.github.io/seacas-docs/sphinx/html/index.html#exodiff" TargetMode="External"/><Relationship Id="rId1" Type="http://schemas.openxmlformats.org/officeDocument/2006/relationships/slideLayout" Target="../slideLayouts/slideLayout7.xml"/><Relationship Id="rId4" Type="http://schemas.openxmlformats.org/officeDocument/2006/relationships/image" Target="../media/image430.png"/></Relationships>
</file>

<file path=ppt/slides/_rels/slide169.xml.rels><?xml version="1.0" encoding="UTF-8" standalone="yes"?>
<Relationships xmlns="http://schemas.openxmlformats.org/package/2006/relationships"><Relationship Id="rId8" Type="http://schemas.openxmlformats.org/officeDocument/2006/relationships/image" Target="../media/image439.png"/><Relationship Id="rId3" Type="http://schemas.openxmlformats.org/officeDocument/2006/relationships/image" Target="../media/image434.png"/><Relationship Id="rId7" Type="http://schemas.openxmlformats.org/officeDocument/2006/relationships/image" Target="../media/image438.png"/><Relationship Id="rId2" Type="http://schemas.openxmlformats.org/officeDocument/2006/relationships/image" Target="../media/image431.png"/><Relationship Id="rId1" Type="http://schemas.openxmlformats.org/officeDocument/2006/relationships/slideLayout" Target="../slideLayouts/slideLayout7.xml"/><Relationship Id="rId6" Type="http://schemas.openxmlformats.org/officeDocument/2006/relationships/image" Target="../media/image437.png"/><Relationship Id="rId5" Type="http://schemas.openxmlformats.org/officeDocument/2006/relationships/image" Target="../media/image436.png"/><Relationship Id="rId4" Type="http://schemas.openxmlformats.org/officeDocument/2006/relationships/image" Target="../media/image4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7.png"/></Relationships>
</file>

<file path=ppt/slides/_rels/slide170.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40.png"/><Relationship Id="rId1" Type="http://schemas.openxmlformats.org/officeDocument/2006/relationships/slideLayout" Target="../slideLayouts/slideLayout7.xml"/><Relationship Id="rId4" Type="http://schemas.openxmlformats.org/officeDocument/2006/relationships/image" Target="../media/image442.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hyperlink" Target="mailto:sierra-help@sandia.gov" TargetMode="External"/><Relationship Id="rId1" Type="http://schemas.openxmlformats.org/officeDocument/2006/relationships/slideLayout" Target="../slideLayouts/slideLayout7.xml"/><Relationship Id="rId6" Type="http://schemas.openxmlformats.org/officeDocument/2006/relationships/image" Target="../media/image443.png"/><Relationship Id="rId5" Type="http://schemas.openxmlformats.org/officeDocument/2006/relationships/image" Target="../media/image433.png"/><Relationship Id="rId4" Type="http://schemas.openxmlformats.org/officeDocument/2006/relationships/image" Target="../media/image43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4.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4.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410.png"/><Relationship Id="rId12"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0.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380.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8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10.png"/><Relationship Id="rId4" Type="http://schemas.openxmlformats.org/officeDocument/2006/relationships/hyperlink" Target="adagio.sandia.gov"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compsim.sandia.gov/adagio/docs/user/daily/main/conditions/specialized.html#artificial-strain"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compsim.sandia.gov/adagio/docs/user/daily/main/materials/commands.html#general-artificial-strain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50.png"/><Relationship Id="rId4" Type="http://schemas.openxmlformats.org/officeDocument/2006/relationships/image" Target="../media/image540.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580.png"/><Relationship Id="rId4" Type="http://schemas.openxmlformats.org/officeDocument/2006/relationships/image" Target="../media/image5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50.png"/><Relationship Id="rId13" Type="http://schemas.openxmlformats.org/officeDocument/2006/relationships/image" Target="../media/image70.png"/><Relationship Id="rId3" Type="http://schemas.openxmlformats.org/officeDocument/2006/relationships/image" Target="../media/image600.png"/><Relationship Id="rId7" Type="http://schemas.openxmlformats.org/officeDocument/2006/relationships/image" Target="../media/image640.png"/><Relationship Id="rId12"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30.png"/><Relationship Id="rId11" Type="http://schemas.openxmlformats.org/officeDocument/2006/relationships/image" Target="../media/image68.png"/><Relationship Id="rId5" Type="http://schemas.openxmlformats.org/officeDocument/2006/relationships/image" Target="../media/image620.png"/><Relationship Id="rId10" Type="http://schemas.openxmlformats.org/officeDocument/2006/relationships/image" Target="../media/image67.png"/><Relationship Id="rId4" Type="http://schemas.openxmlformats.org/officeDocument/2006/relationships/image" Target="../media/image610.png"/><Relationship Id="rId9" Type="http://schemas.openxmlformats.org/officeDocument/2006/relationships/image" Target="../media/image660.png"/><Relationship Id="rId14"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media" Target="../media/media3.mp4"/><Relationship Id="rId7" Type="http://schemas.openxmlformats.org/officeDocument/2006/relationships/image" Target="../media/image7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6.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hyperlink" Target="https://compsim.sandia.gov/adagio/docs/user/daily/main/conditions/specialized.html#bolt-preloading" TargetMode="External"/><Relationship Id="rId3" Type="http://schemas.openxmlformats.org/officeDocument/2006/relationships/hyperlink" Target="https://www.boltscience.com/pages/the-basics-of-bolted-joints.pdf" TargetMode="External"/><Relationship Id="rId7" Type="http://schemas.openxmlformats.org/officeDocument/2006/relationships/hyperlink" Target="https://compsim.sandia.gov/adagio/docs/user/daily/main/conditions/specialized.html#artificial-strain" TargetMode="Externa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hyperlink" Target="https://compsim.sandia.gov/adagio/docs/user/daily/main/conditions.html" TargetMode="External"/><Relationship Id="rId5" Type="http://schemas.openxmlformats.org/officeDocument/2006/relationships/image" Target="../media/image92.png"/><Relationship Id="rId4" Type="http://schemas.openxmlformats.org/officeDocument/2006/relationships/hyperlink" Target="http://www.boltscience.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400.png"/></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5.jf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customXml" Target="../ink/ink1.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customXml" Target="../ink/ink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compsim.sandia.gov/adagio/docs/user/daily/main/conditions/specialized.html#bolt-preloading"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6.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29.png"/><Relationship Id="rId2" Type="http://schemas.openxmlformats.org/officeDocument/2006/relationships/image" Target="../media/image125.png"/><Relationship Id="rId16"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7.png"/><Relationship Id="rId9" Type="http://schemas.openxmlformats.org/officeDocument/2006/relationships/image" Target="../media/image134.png"/><Relationship Id="rId14" Type="http://schemas.openxmlformats.org/officeDocument/2006/relationships/image" Target="../media/image139.png"/></Relationships>
</file>

<file path=ppt/slides/_rels/slide6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7.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9.png"/><Relationship Id="rId7" Type="http://schemas.openxmlformats.org/officeDocument/2006/relationships/image" Target="../media/image152.png"/><Relationship Id="rId12" Type="http://schemas.openxmlformats.org/officeDocument/2006/relationships/image" Target="../media/image158.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5.png"/></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71.xml.rels><?xml version="1.0" encoding="UTF-8" standalone="yes"?>
<Relationships xmlns="http://schemas.openxmlformats.org/package/2006/relationships"><Relationship Id="rId2" Type="http://schemas.openxmlformats.org/officeDocument/2006/relationships/hyperlink" Target="https://compsim.sandia.gov/adagio/docs/user/daily/main/output/userOutput.html#compute-result-commands"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0.png"/><Relationship Id="rId4" Type="http://schemas.openxmlformats.org/officeDocument/2006/relationships/notesSlide" Target="../notesSlides/notesSlide3.xml"/></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183.png"/></Relationships>
</file>

<file path=ppt/slides/_rels/slide7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7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89.png"/><Relationship Id="rId4" Type="http://schemas.openxmlformats.org/officeDocument/2006/relationships/image" Target="../media/image177.png"/></Relationships>
</file>

<file path=ppt/slides/_rels/slide8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slideLayout" Target="../slideLayouts/slideLayout7.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203.jp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51.svg"/></Relationships>
</file>

<file path=ppt/slides/_rels/slide9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4" Type="http://schemas.openxmlformats.org/officeDocument/2006/relationships/image" Target="../media/image211.png"/></Relationships>
</file>

<file path=ppt/slides/_rels/slide9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151.svg"/><Relationship Id="rId4" Type="http://schemas.openxmlformats.org/officeDocument/2006/relationships/image" Target="../media/image150.png"/></Relationships>
</file>

<file path=ppt/slides/_rels/slide97.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215.png"/><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 Id="rId4" Type="http://schemas.openxmlformats.org/officeDocument/2006/relationships/image" Target="../media/image2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F4D8B3A-FD4A-B145-BF47-2951FF38439F}"/>
              </a:ext>
            </a:extLst>
          </p:cNvPr>
          <p:cNvSpPr>
            <a:spLocks noGrp="1"/>
          </p:cNvSpPr>
          <p:nvPr>
            <p:ph type="ctrTitle"/>
          </p:nvPr>
        </p:nvSpPr>
        <p:spPr/>
        <p:txBody>
          <a:bodyPr/>
          <a:lstStyle/>
          <a:p>
            <a:r>
              <a:rPr kumimoji="0" lang="en-US" sz="3200" b="0" i="0" u="none" strike="noStrike" kern="1200" cap="none" spc="31" normalizeH="0" baseline="0" noProof="0" dirty="0">
                <a:ln>
                  <a:noFill/>
                </a:ln>
                <a:solidFill>
                  <a:srgbClr val="FFFFFF"/>
                </a:solidFill>
                <a:effectLst/>
                <a:uLnTx/>
                <a:uFillTx/>
                <a:latin typeface="Exo 2 SemiBold"/>
                <a:ea typeface="Open Sans SemiBold" panose="020B0606030504020204" pitchFamily="34" charset="0"/>
                <a:cs typeface="Open Sans SemiBold" panose="020B0606030504020204" pitchFamily="34" charset="0"/>
              </a:rPr>
              <a:t>SIERRA204:</a:t>
            </a:r>
            <a:br>
              <a:rPr kumimoji="0" lang="en-US" sz="3200" b="0" i="0" u="none" strike="noStrike" kern="1200" cap="none" spc="31" normalizeH="0" baseline="0" noProof="0" dirty="0">
                <a:ln>
                  <a:noFill/>
                </a:ln>
                <a:solidFill>
                  <a:srgbClr val="FFFFFF"/>
                </a:solidFill>
                <a:effectLst/>
                <a:uLnTx/>
                <a:uFillTx/>
                <a:latin typeface="Exo 2 SemiBold"/>
                <a:ea typeface="Open Sans SemiBold" panose="020B0606030504020204" pitchFamily="34" charset="0"/>
                <a:cs typeface="Open Sans SemiBold" panose="020B0606030504020204" pitchFamily="34" charset="0"/>
              </a:rPr>
            </a:br>
            <a:r>
              <a:rPr kumimoji="0" lang="en-US" sz="3200" b="0" i="0" u="none" strike="noStrike" kern="1200" cap="none" spc="31" normalizeH="0" baseline="0" noProof="0" dirty="0">
                <a:ln>
                  <a:noFill/>
                </a:ln>
                <a:solidFill>
                  <a:srgbClr val="FFFFFF"/>
                </a:solidFill>
                <a:effectLst/>
                <a:uLnTx/>
                <a:uFillTx/>
                <a:latin typeface="Exo 2 SemiBold"/>
                <a:ea typeface="Open Sans SemiBold" panose="020B0606030504020204" pitchFamily="34" charset="0"/>
                <a:cs typeface="Open Sans SemiBold" panose="020B0606030504020204" pitchFamily="34" charset="0"/>
              </a:rPr>
              <a:t>SIERRA/SM Preload Analysis</a:t>
            </a:r>
            <a:br>
              <a:rPr kumimoji="0" lang="en-US" sz="3200" b="0" i="0" u="none" strike="noStrike" kern="1200" cap="none" spc="31" normalizeH="0" baseline="0" noProof="0" dirty="0">
                <a:ln>
                  <a:noFill/>
                </a:ln>
                <a:solidFill>
                  <a:srgbClr val="FFFFFF"/>
                </a:solidFill>
                <a:effectLst/>
                <a:uLnTx/>
                <a:uFillTx/>
                <a:latin typeface="Exo 2 SemiBold"/>
                <a:ea typeface="Open Sans SemiBold" panose="020B0606030504020204" pitchFamily="34" charset="0"/>
                <a:cs typeface="Open Sans SemiBold" panose="020B0606030504020204" pitchFamily="34" charset="0"/>
              </a:rPr>
            </a:br>
            <a:r>
              <a:rPr lang="en-US" sz="1600" dirty="0">
                <a:solidFill>
                  <a:srgbClr val="FFFFFF"/>
                </a:solidFill>
                <a:latin typeface="Exo 2 SemiBold"/>
              </a:rPr>
              <a:t>P</a:t>
            </a:r>
            <a:r>
              <a:rPr kumimoji="0" lang="en-US" sz="1600" b="0" i="0" u="none" strike="noStrike" kern="1200" cap="none" spc="31" normalizeH="0" baseline="0" noProof="0" dirty="0">
                <a:ln>
                  <a:noFill/>
                </a:ln>
                <a:solidFill>
                  <a:srgbClr val="FFFFFF"/>
                </a:solidFill>
                <a:effectLst/>
                <a:uLnTx/>
                <a:uFillTx/>
                <a:latin typeface="Exo 2 SemiBold"/>
                <a:ea typeface="Open Sans SemiBold" panose="020B0606030504020204" pitchFamily="34" charset="0"/>
                <a:cs typeface="Open Sans SemiBold" panose="020B0606030504020204" pitchFamily="34" charset="0"/>
              </a:rPr>
              <a:t>reloading Techniques for </a:t>
            </a:r>
            <a:r>
              <a:rPr lang="en-US" sz="1600" dirty="0">
                <a:solidFill>
                  <a:srgbClr val="FFFFFF"/>
                </a:solidFill>
                <a:latin typeface="Exo 2 SemiBold"/>
              </a:rPr>
              <a:t>P</a:t>
            </a:r>
            <a:r>
              <a:rPr kumimoji="0" lang="en-US" sz="1600" b="0" i="0" u="none" strike="noStrike" kern="1200" cap="none" spc="31" normalizeH="0" baseline="0" noProof="0" dirty="0" err="1">
                <a:ln>
                  <a:noFill/>
                </a:ln>
                <a:solidFill>
                  <a:srgbClr val="FFFFFF"/>
                </a:solidFill>
                <a:effectLst/>
                <a:uLnTx/>
                <a:uFillTx/>
                <a:latin typeface="Exo 2 SemiBold"/>
                <a:ea typeface="Open Sans SemiBold" panose="020B0606030504020204" pitchFamily="34" charset="0"/>
                <a:cs typeface="Open Sans SemiBold" panose="020B0606030504020204" pitchFamily="34" charset="0"/>
              </a:rPr>
              <a:t>ractical</a:t>
            </a:r>
            <a:r>
              <a:rPr kumimoji="0" lang="en-US" sz="1600" b="0" i="0" u="none" strike="noStrike" kern="1200" cap="none" spc="31" normalizeH="0" baseline="0" noProof="0" dirty="0">
                <a:ln>
                  <a:noFill/>
                </a:ln>
                <a:solidFill>
                  <a:srgbClr val="FFFFFF"/>
                </a:solidFill>
                <a:effectLst/>
                <a:uLnTx/>
                <a:uFillTx/>
                <a:latin typeface="Exo 2 SemiBold"/>
                <a:ea typeface="Open Sans SemiBold" panose="020B0606030504020204" pitchFamily="34" charset="0"/>
                <a:cs typeface="Open Sans SemiBold" panose="020B0606030504020204" pitchFamily="34" charset="0"/>
              </a:rPr>
              <a:t> Analysis</a:t>
            </a:r>
            <a:endParaRPr lang="en-US" dirty="0"/>
          </a:p>
        </p:txBody>
      </p:sp>
      <p:sp>
        <p:nvSpPr>
          <p:cNvPr id="23" name="Text Placeholder 22">
            <a:extLst>
              <a:ext uri="{FF2B5EF4-FFF2-40B4-BE49-F238E27FC236}">
                <a16:creationId xmlns:a16="http://schemas.microsoft.com/office/drawing/2014/main" id="{ACCD0F44-4EA8-8C44-9450-19DE5A3992E6}"/>
              </a:ext>
            </a:extLst>
          </p:cNvPr>
          <p:cNvSpPr>
            <a:spLocks noGrp="1"/>
          </p:cNvSpPr>
          <p:nvPr>
            <p:ph type="body" sz="quarter" idx="15"/>
          </p:nvPr>
        </p:nvSpPr>
        <p:spPr/>
        <p:txBody>
          <a:bodyPr/>
          <a:lstStyle/>
          <a:p>
            <a:r>
              <a:rPr lang="en-US" dirty="0"/>
              <a:t>SAND2024-15760PE</a:t>
            </a:r>
          </a:p>
        </p:txBody>
      </p:sp>
      <p:pic>
        <p:nvPicPr>
          <p:cNvPr id="2" name="Picture 1">
            <a:extLst>
              <a:ext uri="{FF2B5EF4-FFF2-40B4-BE49-F238E27FC236}">
                <a16:creationId xmlns:a16="http://schemas.microsoft.com/office/drawing/2014/main" id="{0F036B2F-02F5-3F51-5761-73BCA7B7B5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3379" y="1230351"/>
            <a:ext cx="1623272" cy="1647623"/>
          </a:xfrm>
          <a:prstGeom prst="rect">
            <a:avLst/>
          </a:prstGeom>
        </p:spPr>
      </p:pic>
      <p:sp>
        <p:nvSpPr>
          <p:cNvPr id="3" name="Subtitle 14">
            <a:extLst>
              <a:ext uri="{FF2B5EF4-FFF2-40B4-BE49-F238E27FC236}">
                <a16:creationId xmlns:a16="http://schemas.microsoft.com/office/drawing/2014/main" id="{E7C117D6-B44C-EBE9-7D99-B0F097F5DE40}"/>
              </a:ext>
            </a:extLst>
          </p:cNvPr>
          <p:cNvSpPr>
            <a:spLocks noGrp="1"/>
          </p:cNvSpPr>
          <p:nvPr>
            <p:ph type="subTitle" idx="1"/>
          </p:nvPr>
        </p:nvSpPr>
        <p:spPr>
          <a:xfrm>
            <a:off x="773147" y="4142965"/>
            <a:ext cx="6351553" cy="914399"/>
          </a:xfrm>
        </p:spPr>
        <p:txBody>
          <a:bodyPr>
            <a:normAutofit/>
          </a:bodyPr>
          <a:lstStyle/>
          <a:p>
            <a:r>
              <a:rPr lang="en-US" dirty="0"/>
              <a:t>SIERRA Solid Mechanics Team</a:t>
            </a:r>
            <a:br>
              <a:rPr lang="en-US" dirty="0"/>
            </a:br>
            <a:r>
              <a:rPr lang="en-US" i="1" dirty="0"/>
              <a:t>Presented By: Kevin Manktelow, 8755</a:t>
            </a:r>
            <a:br>
              <a:rPr lang="en-US" i="1" dirty="0"/>
            </a:br>
            <a:r>
              <a:rPr lang="en-US" i="1" dirty="0"/>
              <a:t>                     Scott Gampert, 9376</a:t>
            </a:r>
          </a:p>
        </p:txBody>
      </p:sp>
      <p:sp>
        <p:nvSpPr>
          <p:cNvPr id="4" name="Text Placeholder 21">
            <a:extLst>
              <a:ext uri="{FF2B5EF4-FFF2-40B4-BE49-F238E27FC236}">
                <a16:creationId xmlns:a16="http://schemas.microsoft.com/office/drawing/2014/main" id="{97167993-6FB8-0AF5-B1F0-CD7DD6823F0B}"/>
              </a:ext>
            </a:extLst>
          </p:cNvPr>
          <p:cNvSpPr>
            <a:spLocks noGrp="1"/>
          </p:cNvSpPr>
          <p:nvPr>
            <p:ph type="body" sz="quarter" idx="22"/>
          </p:nvPr>
        </p:nvSpPr>
        <p:spPr>
          <a:xfrm>
            <a:off x="773147" y="5382133"/>
            <a:ext cx="6351553" cy="1142491"/>
          </a:xfrm>
        </p:spPr>
        <p:txBody>
          <a:bodyPr/>
          <a:lstStyle/>
          <a:p>
            <a:r>
              <a:rPr lang="en-US" dirty="0"/>
              <a:t>Date: March 26-27, 2025</a:t>
            </a:r>
            <a:br>
              <a:rPr lang="en-US" dirty="0"/>
            </a:br>
            <a:r>
              <a:rPr lang="en-US" dirty="0"/>
              <a:t>Location: SNL/CA, Building 926/Room 249</a:t>
            </a:r>
          </a:p>
        </p:txBody>
      </p:sp>
      <p:pic>
        <p:nvPicPr>
          <p:cNvPr id="5" name="Picture 4">
            <a:extLst>
              <a:ext uri="{FF2B5EF4-FFF2-40B4-BE49-F238E27FC236}">
                <a16:creationId xmlns:a16="http://schemas.microsoft.com/office/drawing/2014/main" id="{6AF83932-100C-5CFA-4A39-FC494023B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5660" y="2917095"/>
            <a:ext cx="853980" cy="918409"/>
          </a:xfrm>
          <a:prstGeom prst="rect">
            <a:avLst/>
          </a:prstGeom>
        </p:spPr>
      </p:pic>
      <p:pic>
        <p:nvPicPr>
          <p:cNvPr id="6" name="Picture 5" descr="model.png">
            <a:extLst>
              <a:ext uri="{FF2B5EF4-FFF2-40B4-BE49-F238E27FC236}">
                <a16:creationId xmlns:a16="http://schemas.microsoft.com/office/drawing/2014/main" id="{04E6E678-1B85-FAA4-0FAC-8D56A00627E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4166" t="20070" r="47639" b="23819"/>
          <a:stretch/>
        </p:blipFill>
        <p:spPr>
          <a:xfrm>
            <a:off x="2944238" y="2936009"/>
            <a:ext cx="1104835" cy="1044571"/>
          </a:xfrm>
          <a:prstGeom prst="rect">
            <a:avLst/>
          </a:prstGeom>
        </p:spPr>
      </p:pic>
      <p:pic>
        <p:nvPicPr>
          <p:cNvPr id="10" name="Picture 9">
            <a:extLst>
              <a:ext uri="{FF2B5EF4-FFF2-40B4-BE49-F238E27FC236}">
                <a16:creationId xmlns:a16="http://schemas.microsoft.com/office/drawing/2014/main" id="{12AD3EEE-A1DA-DA23-16C8-D23F8D18D3CB}"/>
              </a:ext>
            </a:extLst>
          </p:cNvPr>
          <p:cNvPicPr>
            <a:picLocks noChangeAspect="1"/>
          </p:cNvPicPr>
          <p:nvPr/>
        </p:nvPicPr>
        <p:blipFill>
          <a:blip r:embed="rId6"/>
          <a:stretch>
            <a:fillRect/>
          </a:stretch>
        </p:blipFill>
        <p:spPr>
          <a:xfrm>
            <a:off x="433495" y="2948041"/>
            <a:ext cx="1933430" cy="1149188"/>
          </a:xfrm>
          <a:prstGeom prst="rect">
            <a:avLst/>
          </a:prstGeom>
        </p:spPr>
      </p:pic>
      <p:pic>
        <p:nvPicPr>
          <p:cNvPr id="11" name="Picture 10">
            <a:extLst>
              <a:ext uri="{FF2B5EF4-FFF2-40B4-BE49-F238E27FC236}">
                <a16:creationId xmlns:a16="http://schemas.microsoft.com/office/drawing/2014/main" id="{9ADF03C9-43DB-F3FB-C1E2-B076BA66CD51}"/>
              </a:ext>
            </a:extLst>
          </p:cNvPr>
          <p:cNvPicPr>
            <a:picLocks noChangeAspect="1"/>
          </p:cNvPicPr>
          <p:nvPr/>
        </p:nvPicPr>
        <p:blipFill>
          <a:blip r:embed="rId7"/>
          <a:stretch>
            <a:fillRect/>
          </a:stretch>
        </p:blipFill>
        <p:spPr>
          <a:xfrm>
            <a:off x="4843512" y="2950744"/>
            <a:ext cx="1104835" cy="1052684"/>
          </a:xfrm>
          <a:prstGeom prst="rect">
            <a:avLst/>
          </a:prstGeom>
        </p:spPr>
      </p:pic>
    </p:spTree>
    <p:extLst>
      <p:ext uri="{BB962C8B-B14F-4D97-AF65-F5344CB8AC3E}">
        <p14:creationId xmlns:p14="http://schemas.microsoft.com/office/powerpoint/2010/main" val="116910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5B07-160D-28EA-08EB-2BFF3CB1101D}"/>
              </a:ext>
            </a:extLst>
          </p:cNvPr>
          <p:cNvSpPr>
            <a:spLocks noGrp="1"/>
          </p:cNvSpPr>
          <p:nvPr>
            <p:ph type="title"/>
          </p:nvPr>
        </p:nvSpPr>
        <p:spPr>
          <a:xfrm>
            <a:off x="761999" y="401338"/>
            <a:ext cx="10553700" cy="741662"/>
          </a:xfrm>
        </p:spPr>
        <p:txBody>
          <a:bodyPr/>
          <a:lstStyle/>
          <a:p>
            <a:r>
              <a:rPr lang="en-US" dirty="0"/>
              <a:t>Preload can be split into types (for discussion purposes)</a:t>
            </a:r>
          </a:p>
        </p:txBody>
      </p:sp>
      <p:sp>
        <p:nvSpPr>
          <p:cNvPr id="4" name="Slide Number Placeholder 3">
            <a:extLst>
              <a:ext uri="{FF2B5EF4-FFF2-40B4-BE49-F238E27FC236}">
                <a16:creationId xmlns:a16="http://schemas.microsoft.com/office/drawing/2014/main" id="{65A3A20E-3DA5-70BF-224D-B62594248837}"/>
              </a:ext>
            </a:extLst>
          </p:cNvPr>
          <p:cNvSpPr>
            <a:spLocks noGrp="1"/>
          </p:cNvSpPr>
          <p:nvPr>
            <p:ph type="sldNum" sz="quarter" idx="4"/>
          </p:nvPr>
        </p:nvSpPr>
        <p:spPr>
          <a:xfrm>
            <a:off x="-1" y="403287"/>
            <a:ext cx="575953" cy="337795"/>
          </a:xfrm>
        </p:spPr>
        <p:txBody>
          <a:bodyPr/>
          <a:lstStyle/>
          <a:p>
            <a:pPr algn="ctr"/>
            <a:fld id="{F6B149FD-26F7-3645-B4E7-BA8B8CC5EEA8}" type="slidenum">
              <a:rPr lang="en-US" smtClean="0"/>
              <a:pPr algn="ctr"/>
              <a:t>10</a:t>
            </a:fld>
            <a:endParaRPr lang="en-US" dirty="0"/>
          </a:p>
        </p:txBody>
      </p:sp>
      <p:sp>
        <p:nvSpPr>
          <p:cNvPr id="6" name="TextBox 5">
            <a:extLst>
              <a:ext uri="{FF2B5EF4-FFF2-40B4-BE49-F238E27FC236}">
                <a16:creationId xmlns:a16="http://schemas.microsoft.com/office/drawing/2014/main" id="{802C50A8-F460-31EF-A1EA-81582C7144B6}"/>
              </a:ext>
            </a:extLst>
          </p:cNvPr>
          <p:cNvSpPr txBox="1"/>
          <p:nvPr/>
        </p:nvSpPr>
        <p:spPr>
          <a:xfrm>
            <a:off x="6039848" y="1430865"/>
            <a:ext cx="3982381"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Static &amp; quasi-static loads</a:t>
            </a:r>
          </a:p>
          <a:p>
            <a:pPr marL="285750" indent="-285750">
              <a:spcAft>
                <a:spcPts val="600"/>
              </a:spcAft>
              <a:buFont typeface="Arial" panose="020B0604020202020204" pitchFamily="34" charset="0"/>
              <a:buChar char="•"/>
            </a:pPr>
            <a:r>
              <a:rPr lang="en-US" dirty="0"/>
              <a:t>Gravity (e.g. shock isolator or engine mount)</a:t>
            </a:r>
          </a:p>
          <a:p>
            <a:pPr marL="285750" indent="-285750">
              <a:spcAft>
                <a:spcPts val="600"/>
              </a:spcAft>
              <a:buFont typeface="Arial" panose="020B0604020202020204" pitchFamily="34" charset="0"/>
              <a:buChar char="•"/>
            </a:pPr>
            <a:r>
              <a:rPr lang="en-US" dirty="0"/>
              <a:t>Pressure vessels (GTS reservoir)</a:t>
            </a:r>
          </a:p>
          <a:p>
            <a:pPr marL="285750" indent="-285750">
              <a:spcAft>
                <a:spcPts val="600"/>
              </a:spcAft>
              <a:buFont typeface="Arial" panose="020B0604020202020204" pitchFamily="34" charset="0"/>
              <a:buChar char="•"/>
            </a:pPr>
            <a:r>
              <a:rPr lang="en-US"/>
              <a:t>Other  </a:t>
            </a:r>
            <a:r>
              <a:rPr lang="en-US" dirty="0"/>
              <a:t>(Point loads… etc.)</a:t>
            </a:r>
          </a:p>
        </p:txBody>
      </p:sp>
      <p:sp>
        <p:nvSpPr>
          <p:cNvPr id="8" name="TextBox 7">
            <a:extLst>
              <a:ext uri="{FF2B5EF4-FFF2-40B4-BE49-F238E27FC236}">
                <a16:creationId xmlns:a16="http://schemas.microsoft.com/office/drawing/2014/main" id="{681C8897-ABCC-2B28-6D45-0FEAC48CD74C}"/>
              </a:ext>
            </a:extLst>
          </p:cNvPr>
          <p:cNvSpPr txBox="1"/>
          <p:nvPr/>
        </p:nvSpPr>
        <p:spPr>
          <a:xfrm>
            <a:off x="2060300" y="1407173"/>
            <a:ext cx="3744936" cy="1708160"/>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t>Geometry interference-fits</a:t>
            </a:r>
          </a:p>
          <a:p>
            <a:pPr marL="285750" indent="-285750">
              <a:spcAft>
                <a:spcPts val="600"/>
              </a:spcAft>
              <a:buFont typeface="Arial" panose="020B0604020202020204" pitchFamily="34" charset="0"/>
              <a:buChar char="•"/>
            </a:pPr>
            <a:r>
              <a:rPr lang="en-US" dirty="0"/>
              <a:t>Guitar string</a:t>
            </a:r>
          </a:p>
          <a:p>
            <a:pPr marL="285750" indent="-285750">
              <a:spcAft>
                <a:spcPts val="600"/>
              </a:spcAft>
              <a:buFont typeface="Arial" panose="020B0604020202020204" pitchFamily="34" charset="0"/>
              <a:buChar char="•"/>
            </a:pPr>
            <a:r>
              <a:rPr lang="en-US" dirty="0"/>
              <a:t>Fasteners – screws, bolts, nails</a:t>
            </a:r>
          </a:p>
          <a:p>
            <a:pPr marL="285750" indent="-285750">
              <a:spcAft>
                <a:spcPts val="600"/>
              </a:spcAft>
              <a:buFont typeface="Arial" panose="020B0604020202020204" pitchFamily="34" charset="0"/>
              <a:buChar char="•"/>
            </a:pPr>
            <a:r>
              <a:rPr lang="en-US" dirty="0"/>
              <a:t>O-Rings</a:t>
            </a:r>
          </a:p>
          <a:p>
            <a:pPr marL="285750" indent="-285750">
              <a:spcAft>
                <a:spcPts val="600"/>
              </a:spcAft>
              <a:buFont typeface="Arial" panose="020B0604020202020204" pitchFamily="34" charset="0"/>
              <a:buChar char="•"/>
            </a:pPr>
            <a:r>
              <a:rPr lang="en-US" dirty="0"/>
              <a:t>Pads and gaskets</a:t>
            </a:r>
            <a:endParaRPr lang="en-US" b="1" dirty="0"/>
          </a:p>
        </p:txBody>
      </p:sp>
      <p:pic>
        <p:nvPicPr>
          <p:cNvPr id="20" name="Picture 19">
            <a:extLst>
              <a:ext uri="{FF2B5EF4-FFF2-40B4-BE49-F238E27FC236}">
                <a16:creationId xmlns:a16="http://schemas.microsoft.com/office/drawing/2014/main" id="{24002BB5-E89E-6B54-F430-1E8C26D048A1}"/>
              </a:ext>
            </a:extLst>
          </p:cNvPr>
          <p:cNvPicPr>
            <a:picLocks noChangeAspect="1"/>
          </p:cNvPicPr>
          <p:nvPr/>
        </p:nvPicPr>
        <p:blipFill>
          <a:blip r:embed="rId2"/>
          <a:stretch>
            <a:fillRect/>
          </a:stretch>
        </p:blipFill>
        <p:spPr>
          <a:xfrm>
            <a:off x="4231405" y="3433684"/>
            <a:ext cx="3278529" cy="2455732"/>
          </a:xfrm>
          <a:prstGeom prst="rect">
            <a:avLst/>
          </a:prstGeom>
        </p:spPr>
      </p:pic>
      <p:cxnSp>
        <p:nvCxnSpPr>
          <p:cNvPr id="22" name="Straight Arrow Connector 21">
            <a:extLst>
              <a:ext uri="{FF2B5EF4-FFF2-40B4-BE49-F238E27FC236}">
                <a16:creationId xmlns:a16="http://schemas.microsoft.com/office/drawing/2014/main" id="{50D0BD6B-E4D7-C64F-B851-2D29B0FE5389}"/>
              </a:ext>
            </a:extLst>
          </p:cNvPr>
          <p:cNvCxnSpPr/>
          <p:nvPr/>
        </p:nvCxnSpPr>
        <p:spPr>
          <a:xfrm>
            <a:off x="2497667" y="4825994"/>
            <a:ext cx="22606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88F45D4-BD72-3582-C77B-EBF09A5AA109}"/>
              </a:ext>
            </a:extLst>
          </p:cNvPr>
          <p:cNvSpPr txBox="1"/>
          <p:nvPr/>
        </p:nvSpPr>
        <p:spPr>
          <a:xfrm>
            <a:off x="1595967" y="4340530"/>
            <a:ext cx="1803400" cy="646331"/>
          </a:xfrm>
          <a:prstGeom prst="rect">
            <a:avLst/>
          </a:prstGeom>
          <a:noFill/>
        </p:spPr>
        <p:txBody>
          <a:bodyPr wrap="square" rtlCol="0">
            <a:spAutoFit/>
          </a:bodyPr>
          <a:lstStyle/>
          <a:p>
            <a:r>
              <a:rPr lang="en-US" dirty="0"/>
              <a:t>Engine head gasket</a:t>
            </a:r>
          </a:p>
        </p:txBody>
      </p:sp>
      <p:cxnSp>
        <p:nvCxnSpPr>
          <p:cNvPr id="24" name="Straight Arrow Connector 23">
            <a:extLst>
              <a:ext uri="{FF2B5EF4-FFF2-40B4-BE49-F238E27FC236}">
                <a16:creationId xmlns:a16="http://schemas.microsoft.com/office/drawing/2014/main" id="{4124F293-6A13-EBB3-63D4-053FFBC4A99E}"/>
              </a:ext>
            </a:extLst>
          </p:cNvPr>
          <p:cNvCxnSpPr>
            <a:cxnSpLocks/>
          </p:cNvCxnSpPr>
          <p:nvPr/>
        </p:nvCxnSpPr>
        <p:spPr>
          <a:xfrm flipH="1">
            <a:off x="6654800" y="3886194"/>
            <a:ext cx="1524000" cy="220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91EFC1B-79E5-71B6-11B6-3E624C1A2AF1}"/>
              </a:ext>
            </a:extLst>
          </p:cNvPr>
          <p:cNvSpPr txBox="1"/>
          <p:nvPr/>
        </p:nvSpPr>
        <p:spPr>
          <a:xfrm>
            <a:off x="8252696" y="3500719"/>
            <a:ext cx="2819399" cy="646331"/>
          </a:xfrm>
          <a:prstGeom prst="rect">
            <a:avLst/>
          </a:prstGeom>
          <a:noFill/>
        </p:spPr>
        <p:txBody>
          <a:bodyPr wrap="square" rtlCol="0">
            <a:spAutoFit/>
          </a:bodyPr>
          <a:lstStyle/>
          <a:p>
            <a:r>
              <a:rPr lang="en-US" dirty="0"/>
              <a:t>Gasket compressed by  a series of fasteners</a:t>
            </a:r>
          </a:p>
        </p:txBody>
      </p:sp>
      <p:cxnSp>
        <p:nvCxnSpPr>
          <p:cNvPr id="28" name="Straight Arrow Connector 27">
            <a:extLst>
              <a:ext uri="{FF2B5EF4-FFF2-40B4-BE49-F238E27FC236}">
                <a16:creationId xmlns:a16="http://schemas.microsoft.com/office/drawing/2014/main" id="{B738430D-0434-442A-759D-944B73DDB9E4}"/>
              </a:ext>
            </a:extLst>
          </p:cNvPr>
          <p:cNvCxnSpPr>
            <a:cxnSpLocks/>
          </p:cNvCxnSpPr>
          <p:nvPr/>
        </p:nvCxnSpPr>
        <p:spPr>
          <a:xfrm flipH="1">
            <a:off x="6333067" y="3886194"/>
            <a:ext cx="1845733" cy="575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51177ED-639F-F096-26DF-CB6FBC0D680B}"/>
              </a:ext>
            </a:extLst>
          </p:cNvPr>
          <p:cNvCxnSpPr>
            <a:cxnSpLocks/>
          </p:cNvCxnSpPr>
          <p:nvPr/>
        </p:nvCxnSpPr>
        <p:spPr>
          <a:xfrm flipH="1">
            <a:off x="6019800" y="3886194"/>
            <a:ext cx="2159000" cy="86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2B4A08-1443-8608-BC8F-E3DE83EAEBF4}"/>
              </a:ext>
            </a:extLst>
          </p:cNvPr>
          <p:cNvCxnSpPr>
            <a:cxnSpLocks/>
          </p:cNvCxnSpPr>
          <p:nvPr/>
        </p:nvCxnSpPr>
        <p:spPr>
          <a:xfrm flipH="1">
            <a:off x="5647267" y="3893050"/>
            <a:ext cx="2531533" cy="1237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0AD5827-A450-9BC2-831D-2BCFB1FD03AB}"/>
              </a:ext>
            </a:extLst>
          </p:cNvPr>
          <p:cNvSpPr txBox="1"/>
          <p:nvPr/>
        </p:nvSpPr>
        <p:spPr>
          <a:xfrm>
            <a:off x="195330" y="1553975"/>
            <a:ext cx="1864970" cy="1384995"/>
          </a:xfrm>
          <a:prstGeom prst="rect">
            <a:avLst/>
          </a:prstGeom>
          <a:noFill/>
        </p:spPr>
        <p:txBody>
          <a:bodyPr wrap="square" rtlCol="0">
            <a:spAutoFit/>
          </a:bodyPr>
          <a:lstStyle/>
          <a:p>
            <a:r>
              <a:rPr lang="en-US" sz="1200" i="1" dirty="0"/>
              <a:t>Require geometry-based solution methods: straining, prescribed deformation, or physical assembly modeling.</a:t>
            </a:r>
          </a:p>
          <a:p>
            <a:endParaRPr lang="en-US" sz="1200" i="1" dirty="0"/>
          </a:p>
          <a:p>
            <a:r>
              <a:rPr lang="en-US" sz="1200" i="1" dirty="0"/>
              <a:t>(All quasi-static)</a:t>
            </a:r>
          </a:p>
        </p:txBody>
      </p:sp>
      <p:sp>
        <p:nvSpPr>
          <p:cNvPr id="43" name="TextBox 42">
            <a:extLst>
              <a:ext uri="{FF2B5EF4-FFF2-40B4-BE49-F238E27FC236}">
                <a16:creationId xmlns:a16="http://schemas.microsoft.com/office/drawing/2014/main" id="{2E4DC6D2-43BB-DF7C-B06B-35E4817ECCB4}"/>
              </a:ext>
            </a:extLst>
          </p:cNvPr>
          <p:cNvSpPr txBox="1"/>
          <p:nvPr/>
        </p:nvSpPr>
        <p:spPr>
          <a:xfrm>
            <a:off x="10131700" y="1482025"/>
            <a:ext cx="1864970" cy="1384995"/>
          </a:xfrm>
          <a:prstGeom prst="rect">
            <a:avLst/>
          </a:prstGeom>
          <a:noFill/>
        </p:spPr>
        <p:txBody>
          <a:bodyPr wrap="square" rtlCol="0">
            <a:spAutoFit/>
          </a:bodyPr>
          <a:lstStyle/>
          <a:p>
            <a:r>
              <a:rPr lang="en-US" sz="1200" i="1" dirty="0"/>
              <a:t>Require “normal” quasi-static solution methods to solve the forward problem:</a:t>
            </a:r>
          </a:p>
          <a:p>
            <a:endParaRPr lang="en-US" sz="1200" i="1" dirty="0"/>
          </a:p>
          <a:p>
            <a:r>
              <a:rPr lang="en-US" sz="1200" i="1" dirty="0"/>
              <a:t>Apply a load, get the solution.</a:t>
            </a:r>
          </a:p>
        </p:txBody>
      </p:sp>
      <p:sp>
        <p:nvSpPr>
          <p:cNvPr id="44" name="TextBox 43">
            <a:extLst>
              <a:ext uri="{FF2B5EF4-FFF2-40B4-BE49-F238E27FC236}">
                <a16:creationId xmlns:a16="http://schemas.microsoft.com/office/drawing/2014/main" id="{1B751230-C9B1-8B4F-E0F9-F47B3B6F99A8}"/>
              </a:ext>
            </a:extLst>
          </p:cNvPr>
          <p:cNvSpPr txBox="1"/>
          <p:nvPr/>
        </p:nvSpPr>
        <p:spPr>
          <a:xfrm>
            <a:off x="757517" y="6037009"/>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In practice, applications or individual joints may include multiple elements or elements from each category.  For example, a pad and bolt may become simultaneously preloaded.</a:t>
            </a:r>
          </a:p>
        </p:txBody>
      </p:sp>
      <p:sp>
        <p:nvSpPr>
          <p:cNvPr id="45" name="TextBox 44">
            <a:extLst>
              <a:ext uri="{FF2B5EF4-FFF2-40B4-BE49-F238E27FC236}">
                <a16:creationId xmlns:a16="http://schemas.microsoft.com/office/drawing/2014/main" id="{0A9BC5C6-34BA-FCF9-577C-F6D978C1E5B9}"/>
              </a:ext>
            </a:extLst>
          </p:cNvPr>
          <p:cNvSpPr txBox="1"/>
          <p:nvPr/>
        </p:nvSpPr>
        <p:spPr>
          <a:xfrm>
            <a:off x="7027333" y="1097141"/>
            <a:ext cx="1996059" cy="369332"/>
          </a:xfrm>
          <a:prstGeom prst="rect">
            <a:avLst/>
          </a:prstGeom>
          <a:noFill/>
        </p:spPr>
        <p:txBody>
          <a:bodyPr wrap="none" rtlCol="0">
            <a:spAutoFit/>
          </a:bodyPr>
          <a:lstStyle/>
          <a:p>
            <a:r>
              <a:rPr lang="en-US" dirty="0">
                <a:solidFill>
                  <a:srgbClr val="00B050"/>
                </a:solidFill>
              </a:rPr>
              <a:t>(easier to model)</a:t>
            </a:r>
          </a:p>
        </p:txBody>
      </p:sp>
      <p:sp>
        <p:nvSpPr>
          <p:cNvPr id="46" name="TextBox 45">
            <a:extLst>
              <a:ext uri="{FF2B5EF4-FFF2-40B4-BE49-F238E27FC236}">
                <a16:creationId xmlns:a16="http://schemas.microsoft.com/office/drawing/2014/main" id="{FEEDECFE-F19D-B125-FECE-D0C37015C8C5}"/>
              </a:ext>
            </a:extLst>
          </p:cNvPr>
          <p:cNvSpPr txBox="1"/>
          <p:nvPr/>
        </p:nvSpPr>
        <p:spPr>
          <a:xfrm>
            <a:off x="2881297" y="1078574"/>
            <a:ext cx="2074607" cy="369332"/>
          </a:xfrm>
          <a:prstGeom prst="rect">
            <a:avLst/>
          </a:prstGeom>
          <a:noFill/>
        </p:spPr>
        <p:txBody>
          <a:bodyPr wrap="none" rtlCol="0">
            <a:spAutoFit/>
          </a:bodyPr>
          <a:lstStyle/>
          <a:p>
            <a:r>
              <a:rPr lang="en-US" dirty="0">
                <a:solidFill>
                  <a:schemeClr val="accent1"/>
                </a:solidFill>
              </a:rPr>
              <a:t>(harder to model)</a:t>
            </a:r>
          </a:p>
        </p:txBody>
      </p:sp>
    </p:spTree>
    <p:extLst>
      <p:ext uri="{BB962C8B-B14F-4D97-AF65-F5344CB8AC3E}">
        <p14:creationId xmlns:p14="http://schemas.microsoft.com/office/powerpoint/2010/main" val="83870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2674-9A8B-BDE4-25EF-8888577769AF}"/>
              </a:ext>
            </a:extLst>
          </p:cNvPr>
          <p:cNvSpPr>
            <a:spLocks noGrp="1"/>
          </p:cNvSpPr>
          <p:nvPr>
            <p:ph type="title"/>
          </p:nvPr>
        </p:nvSpPr>
        <p:spPr/>
        <p:txBody>
          <a:bodyPr/>
          <a:lstStyle/>
          <a:p>
            <a:r>
              <a:rPr lang="en-US" dirty="0"/>
              <a:t>Techniques for curved pad preload</a:t>
            </a:r>
          </a:p>
        </p:txBody>
      </p:sp>
      <p:sp>
        <p:nvSpPr>
          <p:cNvPr id="4" name="Slide Number Placeholder 3">
            <a:extLst>
              <a:ext uri="{FF2B5EF4-FFF2-40B4-BE49-F238E27FC236}">
                <a16:creationId xmlns:a16="http://schemas.microsoft.com/office/drawing/2014/main" id="{B1D91752-2A06-68B5-5C26-E0F98855C67F}"/>
              </a:ext>
            </a:extLst>
          </p:cNvPr>
          <p:cNvSpPr>
            <a:spLocks noGrp="1"/>
          </p:cNvSpPr>
          <p:nvPr>
            <p:ph type="sldNum" sz="quarter" idx="4"/>
          </p:nvPr>
        </p:nvSpPr>
        <p:spPr/>
        <p:txBody>
          <a:bodyPr/>
          <a:lstStyle/>
          <a:p>
            <a:pPr algn="ctr"/>
            <a:fld id="{F6B149FD-26F7-3645-B4E7-BA8B8CC5EEA8}" type="slidenum">
              <a:rPr lang="en-US" smtClean="0"/>
              <a:pPr algn="ctr"/>
              <a:t>100</a:t>
            </a:fld>
            <a:endParaRPr lang="en-US" dirty="0"/>
          </a:p>
        </p:txBody>
      </p:sp>
      <p:sp>
        <p:nvSpPr>
          <p:cNvPr id="5" name="Rectangle 4">
            <a:extLst>
              <a:ext uri="{FF2B5EF4-FFF2-40B4-BE49-F238E27FC236}">
                <a16:creationId xmlns:a16="http://schemas.microsoft.com/office/drawing/2014/main" id="{018B9212-5122-D3D2-3DF8-FE9DD055B0C5}"/>
              </a:ext>
            </a:extLst>
          </p:cNvPr>
          <p:cNvSpPr/>
          <p:nvPr/>
        </p:nvSpPr>
        <p:spPr>
          <a:xfrm>
            <a:off x="762000" y="1684325"/>
            <a:ext cx="6487212" cy="18774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user variable &lt;string&gt;</a:t>
            </a:r>
            <a:r>
              <a:rPr lang="en-US" sz="1000" dirty="0" err="1">
                <a:solidFill>
                  <a:schemeClr val="tx1"/>
                </a:solidFill>
                <a:latin typeface="Courier New" panose="02070309020205020404" pitchFamily="49" charset="0"/>
              </a:rPr>
              <a:t>variable_name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 Optionally specify a block</a:t>
            </a:r>
          </a:p>
          <a:p>
            <a:r>
              <a:rPr lang="en-US" sz="1000" dirty="0">
                <a:solidFill>
                  <a:schemeClr val="tx1"/>
                </a:solidFill>
                <a:latin typeface="Courier New" panose="02070309020205020404" pitchFamily="49" charset="0"/>
              </a:rPr>
              <a:t>  block = &lt;</a:t>
            </a:r>
            <a:r>
              <a:rPr lang="en-US" sz="1000" dirty="0" err="1">
                <a:solidFill>
                  <a:schemeClr val="tx1"/>
                </a:solidFill>
                <a:latin typeface="Courier New" panose="02070309020205020404" pitchFamily="49" charset="0"/>
              </a:rPr>
              <a:t>string_list</a:t>
            </a:r>
            <a:r>
              <a:rPr lang="en-US" sz="1000" dirty="0">
                <a:solidFill>
                  <a:schemeClr val="tx1"/>
                </a:solidFill>
                <a:latin typeface="Courier New" panose="02070309020205020404" pitchFamily="49" charset="0"/>
              </a:rPr>
              <a:t>&gt;blocks</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Describe the variable type</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type = &lt;string&gt;</a:t>
            </a:r>
            <a:r>
              <a:rPr lang="en-US" sz="1000" dirty="0" err="1">
                <a:solidFill>
                  <a:schemeClr val="tx1"/>
                </a:solidFill>
                <a:latin typeface="Courier New" panose="02070309020205020404" pitchFamily="49" charset="0"/>
              </a:rPr>
              <a:t>node|element</a:t>
            </a:r>
            <a:r>
              <a:rPr lang="en-US" sz="1000" dirty="0">
                <a:solidFill>
                  <a:schemeClr val="tx1"/>
                </a:solidFill>
                <a:latin typeface="Courier New" panose="02070309020205020404" pitchFamily="49" charset="0"/>
              </a:rPr>
              <a:t> [REAL|VECTOR|SYM_TENSOR|FULL_TENSOR]</a:t>
            </a:r>
          </a:p>
          <a:p>
            <a:r>
              <a:rPr lang="en-US" sz="1000" dirty="0">
                <a:solidFill>
                  <a:schemeClr val="tx1"/>
                </a:solidFill>
                <a:latin typeface="Courier New" panose="02070309020205020404" pitchFamily="49" charset="0"/>
              </a:rPr>
              <a:t>  variable type = </a:t>
            </a:r>
            <a:r>
              <a:rPr lang="en-US" sz="1000" dirty="0" err="1">
                <a:solidFill>
                  <a:schemeClr val="tx1"/>
                </a:solidFill>
                <a:latin typeface="Courier New" panose="02070309020205020404" pitchFamily="49" charset="0"/>
              </a:rPr>
              <a:t>node|element</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initial value = &lt;real&gt;values</a:t>
            </a: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CB533CDF-1E30-DDA0-7B24-D9137E1C3711}"/>
              </a:ext>
            </a:extLst>
          </p:cNvPr>
          <p:cNvSpPr txBox="1"/>
          <p:nvPr/>
        </p:nvSpPr>
        <p:spPr>
          <a:xfrm>
            <a:off x="762000" y="1267111"/>
            <a:ext cx="4905510" cy="369332"/>
          </a:xfrm>
          <a:prstGeom prst="rect">
            <a:avLst/>
          </a:prstGeom>
          <a:noFill/>
        </p:spPr>
        <p:txBody>
          <a:bodyPr wrap="none" rtlCol="0">
            <a:spAutoFit/>
          </a:bodyPr>
          <a:lstStyle/>
          <a:p>
            <a:r>
              <a:rPr lang="en-US" dirty="0"/>
              <a:t>See </a:t>
            </a:r>
            <a:r>
              <a:rPr lang="en-US" dirty="0">
                <a:hlinkClick r:id="rId2"/>
              </a:rPr>
              <a:t>user variable syntax</a:t>
            </a:r>
            <a:r>
              <a:rPr lang="en-US" dirty="0"/>
              <a:t> for complete listing</a:t>
            </a:r>
          </a:p>
        </p:txBody>
      </p:sp>
      <p:sp>
        <p:nvSpPr>
          <p:cNvPr id="7" name="Rectangle 6">
            <a:extLst>
              <a:ext uri="{FF2B5EF4-FFF2-40B4-BE49-F238E27FC236}">
                <a16:creationId xmlns:a16="http://schemas.microsoft.com/office/drawing/2014/main" id="{87E53E1B-103E-D95C-FADA-A8B685C7CF34}"/>
              </a:ext>
            </a:extLst>
          </p:cNvPr>
          <p:cNvSpPr/>
          <p:nvPr/>
        </p:nvSpPr>
        <p:spPr>
          <a:xfrm>
            <a:off x="762000" y="4427315"/>
            <a:ext cx="6487212" cy="11079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user output</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One of the most flexible calculations available </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compute [</a:t>
            </a:r>
            <a:r>
              <a:rPr lang="en-US" sz="1000" dirty="0" err="1">
                <a:solidFill>
                  <a:schemeClr val="tx1"/>
                </a:solidFill>
                <a:latin typeface="Courier New" panose="02070309020205020404" pitchFamily="49" charset="0"/>
              </a:rPr>
              <a:t>element|node</a:t>
            </a:r>
            <a:r>
              <a:rPr lang="en-US" sz="1000" dirty="0">
                <a:solidFill>
                  <a:schemeClr val="tx1"/>
                </a:solidFill>
                <a:latin typeface="Courier New" panose="02070309020205020404" pitchFamily="49" charset="0"/>
              </a:rPr>
              <a:t>] &lt;string&gt;</a:t>
            </a:r>
            <a:r>
              <a:rPr lang="en-US" sz="1000" dirty="0" err="1">
                <a:solidFill>
                  <a:schemeClr val="tx1"/>
                </a:solidFill>
                <a:latin typeface="Courier New" panose="02070309020205020404" pitchFamily="49" charset="0"/>
              </a:rPr>
              <a:t>variable_name</a:t>
            </a:r>
            <a:r>
              <a:rPr lang="en-US" sz="1000" dirty="0">
                <a:solidFill>
                  <a:schemeClr val="tx1"/>
                </a:solidFill>
                <a:latin typeface="Courier New" panose="02070309020205020404" pitchFamily="49" charset="0"/>
              </a:rPr>
              <a:t> as function &lt;string&gt;</a:t>
            </a:r>
            <a:r>
              <a:rPr lang="en-US" sz="1000" dirty="0" err="1">
                <a:solidFill>
                  <a:schemeClr val="tx1"/>
                </a:solidFill>
                <a:latin typeface="Courier New" panose="02070309020205020404" pitchFamily="49" charset="0"/>
              </a:rPr>
              <a:t>function_name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sp>
        <p:nvSpPr>
          <p:cNvPr id="8" name="TextBox 7">
            <a:extLst>
              <a:ext uri="{FF2B5EF4-FFF2-40B4-BE49-F238E27FC236}">
                <a16:creationId xmlns:a16="http://schemas.microsoft.com/office/drawing/2014/main" id="{EADA7412-4B13-1A0C-7FAA-5DCEEDDDE860}"/>
              </a:ext>
            </a:extLst>
          </p:cNvPr>
          <p:cNvSpPr txBox="1"/>
          <p:nvPr/>
        </p:nvSpPr>
        <p:spPr>
          <a:xfrm>
            <a:off x="762000" y="4049592"/>
            <a:ext cx="4913525" cy="369332"/>
          </a:xfrm>
          <a:prstGeom prst="rect">
            <a:avLst/>
          </a:prstGeom>
          <a:noFill/>
        </p:spPr>
        <p:txBody>
          <a:bodyPr wrap="none" rtlCol="0">
            <a:spAutoFit/>
          </a:bodyPr>
          <a:lstStyle/>
          <a:p>
            <a:r>
              <a:rPr lang="en-US" dirty="0"/>
              <a:t>See </a:t>
            </a:r>
            <a:r>
              <a:rPr lang="en-US" dirty="0">
                <a:hlinkClick r:id="rId3"/>
              </a:rPr>
              <a:t>user-defined output</a:t>
            </a:r>
            <a:r>
              <a:rPr lang="en-US" dirty="0"/>
              <a:t> for complete listing</a:t>
            </a:r>
          </a:p>
        </p:txBody>
      </p:sp>
      <p:sp>
        <p:nvSpPr>
          <p:cNvPr id="9" name="TextBox 8">
            <a:extLst>
              <a:ext uri="{FF2B5EF4-FFF2-40B4-BE49-F238E27FC236}">
                <a16:creationId xmlns:a16="http://schemas.microsoft.com/office/drawing/2014/main" id="{69BD7757-9821-89C9-D693-A53B1383A1CE}"/>
              </a:ext>
            </a:extLst>
          </p:cNvPr>
          <p:cNvSpPr txBox="1"/>
          <p:nvPr/>
        </p:nvSpPr>
        <p:spPr>
          <a:xfrm>
            <a:off x="7946795" y="2036188"/>
            <a:ext cx="3483205" cy="1200329"/>
          </a:xfrm>
          <a:prstGeom prst="rect">
            <a:avLst/>
          </a:prstGeom>
          <a:noFill/>
        </p:spPr>
        <p:txBody>
          <a:bodyPr wrap="square" rtlCol="0">
            <a:spAutoFit/>
          </a:bodyPr>
          <a:lstStyle/>
          <a:p>
            <a:r>
              <a:rPr lang="en-US" dirty="0"/>
              <a:t>Useful for creating generic </a:t>
            </a:r>
            <a:r>
              <a:rPr lang="en-US" b="1" dirty="0"/>
              <a:t>fields</a:t>
            </a:r>
            <a:r>
              <a:rPr lang="en-US" dirty="0"/>
              <a:t> (“variables”) which will be used/referenced in other parts of the analysis.</a:t>
            </a:r>
          </a:p>
        </p:txBody>
      </p:sp>
      <p:sp>
        <p:nvSpPr>
          <p:cNvPr id="10" name="TextBox 9">
            <a:extLst>
              <a:ext uri="{FF2B5EF4-FFF2-40B4-BE49-F238E27FC236}">
                <a16:creationId xmlns:a16="http://schemas.microsoft.com/office/drawing/2014/main" id="{C3FAC6A0-02F5-9C1E-01D4-BCF76B5E79E7}"/>
              </a:ext>
            </a:extLst>
          </p:cNvPr>
          <p:cNvSpPr txBox="1"/>
          <p:nvPr/>
        </p:nvSpPr>
        <p:spPr>
          <a:xfrm>
            <a:off x="7946795" y="4032356"/>
            <a:ext cx="3483205" cy="2031325"/>
          </a:xfrm>
          <a:prstGeom prst="rect">
            <a:avLst/>
          </a:prstGeom>
          <a:noFill/>
        </p:spPr>
        <p:txBody>
          <a:bodyPr wrap="square" rtlCol="0">
            <a:spAutoFit/>
          </a:bodyPr>
          <a:lstStyle/>
          <a:p>
            <a:r>
              <a:rPr lang="en-US" dirty="0"/>
              <a:t>Can be useful for </a:t>
            </a:r>
            <a:r>
              <a:rPr lang="en-US" b="1" dirty="0"/>
              <a:t>filling fields</a:t>
            </a:r>
            <a:r>
              <a:rPr lang="en-US" dirty="0"/>
              <a:t>.</a:t>
            </a:r>
          </a:p>
          <a:p>
            <a:r>
              <a:rPr lang="en-US" b="1" dirty="0">
                <a:solidFill>
                  <a:srgbClr val="0070C0"/>
                </a:solidFill>
              </a:rPr>
              <a:t>with particular values</a:t>
            </a:r>
            <a:endParaRPr lang="en-US" dirty="0"/>
          </a:p>
          <a:p>
            <a:r>
              <a:rPr lang="en-US" dirty="0"/>
              <a:t>“user output” somewhat of a misnomer.</a:t>
            </a:r>
          </a:p>
          <a:p>
            <a:endParaRPr lang="en-US" dirty="0"/>
          </a:p>
          <a:p>
            <a:r>
              <a:rPr lang="en-US" i="1" dirty="0"/>
              <a:t>(Calculations also executed during initialization)</a:t>
            </a:r>
          </a:p>
        </p:txBody>
      </p:sp>
      <p:sp>
        <p:nvSpPr>
          <p:cNvPr id="12" name="Left Brace 11">
            <a:extLst>
              <a:ext uri="{FF2B5EF4-FFF2-40B4-BE49-F238E27FC236}">
                <a16:creationId xmlns:a16="http://schemas.microsoft.com/office/drawing/2014/main" id="{D0D24FF2-C0B1-B64E-2B56-896E2642A7F6}"/>
              </a:ext>
            </a:extLst>
          </p:cNvPr>
          <p:cNvSpPr/>
          <p:nvPr/>
        </p:nvSpPr>
        <p:spPr>
          <a:xfrm>
            <a:off x="7635711" y="4075215"/>
            <a:ext cx="301657" cy="18876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547B240A-97DF-E879-51F6-44BC59C35962}"/>
              </a:ext>
            </a:extLst>
          </p:cNvPr>
          <p:cNvSpPr/>
          <p:nvPr/>
        </p:nvSpPr>
        <p:spPr>
          <a:xfrm>
            <a:off x="7635710" y="1987513"/>
            <a:ext cx="301657" cy="12490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424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5B23-105A-3B6F-BB0A-42102F385816}"/>
              </a:ext>
            </a:extLst>
          </p:cNvPr>
          <p:cNvSpPr>
            <a:spLocks noGrp="1"/>
          </p:cNvSpPr>
          <p:nvPr>
            <p:ph type="title"/>
          </p:nvPr>
        </p:nvSpPr>
        <p:spPr/>
        <p:txBody>
          <a:bodyPr/>
          <a:lstStyle/>
          <a:p>
            <a:r>
              <a:rPr lang="en-US" dirty="0"/>
              <a:t>Example 09: Flat pad preloading</a:t>
            </a:r>
          </a:p>
        </p:txBody>
      </p:sp>
      <p:sp>
        <p:nvSpPr>
          <p:cNvPr id="4" name="Slide Number Placeholder 3">
            <a:extLst>
              <a:ext uri="{FF2B5EF4-FFF2-40B4-BE49-F238E27FC236}">
                <a16:creationId xmlns:a16="http://schemas.microsoft.com/office/drawing/2014/main" id="{76AEA377-06F3-6346-2A64-414B3FCB879E}"/>
              </a:ext>
            </a:extLst>
          </p:cNvPr>
          <p:cNvSpPr>
            <a:spLocks noGrp="1"/>
          </p:cNvSpPr>
          <p:nvPr>
            <p:ph type="sldNum" sz="quarter" idx="4"/>
          </p:nvPr>
        </p:nvSpPr>
        <p:spPr/>
        <p:txBody>
          <a:bodyPr/>
          <a:lstStyle/>
          <a:p>
            <a:pPr algn="ctr"/>
            <a:fld id="{F6B149FD-26F7-3645-B4E7-BA8B8CC5EEA8}" type="slidenum">
              <a:rPr lang="en-US" smtClean="0"/>
              <a:pPr algn="ctr"/>
              <a:t>101</a:t>
            </a:fld>
            <a:endParaRPr lang="en-US" dirty="0"/>
          </a:p>
        </p:txBody>
      </p:sp>
      <p:grpSp>
        <p:nvGrpSpPr>
          <p:cNvPr id="29" name="Group 28">
            <a:extLst>
              <a:ext uri="{FF2B5EF4-FFF2-40B4-BE49-F238E27FC236}">
                <a16:creationId xmlns:a16="http://schemas.microsoft.com/office/drawing/2014/main" id="{752206FC-9729-B00B-D0E4-66B506A9E5E9}"/>
              </a:ext>
            </a:extLst>
          </p:cNvPr>
          <p:cNvGrpSpPr/>
          <p:nvPr/>
        </p:nvGrpSpPr>
        <p:grpSpPr>
          <a:xfrm>
            <a:off x="3400431" y="1376314"/>
            <a:ext cx="7282753" cy="3668027"/>
            <a:chOff x="1264110" y="1376314"/>
            <a:chExt cx="7282753" cy="3668027"/>
          </a:xfrm>
        </p:grpSpPr>
        <p:pic>
          <p:nvPicPr>
            <p:cNvPr id="6" name="Picture 5">
              <a:extLst>
                <a:ext uri="{FF2B5EF4-FFF2-40B4-BE49-F238E27FC236}">
                  <a16:creationId xmlns:a16="http://schemas.microsoft.com/office/drawing/2014/main" id="{E7AE0B2C-6A57-F35B-5B4D-D9C93995455C}"/>
                </a:ext>
              </a:extLst>
            </p:cNvPr>
            <p:cNvPicPr>
              <a:picLocks noChangeAspect="1"/>
            </p:cNvPicPr>
            <p:nvPr/>
          </p:nvPicPr>
          <p:blipFill>
            <a:blip r:embed="rId2"/>
            <a:stretch>
              <a:fillRect/>
            </a:stretch>
          </p:blipFill>
          <p:spPr>
            <a:xfrm>
              <a:off x="1264110" y="1376314"/>
              <a:ext cx="5035030" cy="3458047"/>
            </a:xfrm>
            <a:prstGeom prst="rect">
              <a:avLst/>
            </a:prstGeom>
          </p:spPr>
        </p:pic>
        <p:cxnSp>
          <p:nvCxnSpPr>
            <p:cNvPr id="9" name="Straight Arrow Connector 8">
              <a:extLst>
                <a:ext uri="{FF2B5EF4-FFF2-40B4-BE49-F238E27FC236}">
                  <a16:creationId xmlns:a16="http://schemas.microsoft.com/office/drawing/2014/main" id="{09710F20-3706-39AE-D0EC-0FD2478751F2}"/>
                </a:ext>
              </a:extLst>
            </p:cNvPr>
            <p:cNvCxnSpPr>
              <a:cxnSpLocks/>
            </p:cNvCxnSpPr>
            <p:nvPr/>
          </p:nvCxnSpPr>
          <p:spPr>
            <a:xfrm>
              <a:off x="6196679" y="2548149"/>
              <a:ext cx="543486" cy="684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9143CB4-37C3-2E5F-AEDD-4671FA8216C9}"/>
                    </a:ext>
                  </a:extLst>
                </p:cNvPr>
                <p:cNvSpPr txBox="1"/>
                <p:nvPr/>
              </p:nvSpPr>
              <p:spPr>
                <a:xfrm>
                  <a:off x="6892564" y="2433165"/>
                  <a:ext cx="165429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𝑝𝑎𝑑</m:t>
                            </m:r>
                            <m:r>
                              <a:rPr lang="en-US" b="0" i="1" smtClean="0">
                                <a:latin typeface="Cambria Math" panose="02040503050406030204" pitchFamily="18" charset="0"/>
                              </a:rPr>
                              <m:t>1</m:t>
                            </m:r>
                          </m:sub>
                        </m:sSub>
                        <m:r>
                          <a:rPr lang="en-US" b="0" i="1" smtClean="0">
                            <a:latin typeface="Cambria Math" panose="02040503050406030204" pitchFamily="18" charset="0"/>
                          </a:rPr>
                          <m:t>=[1, 1, 0]</m:t>
                        </m:r>
                      </m:oMath>
                    </m:oMathPara>
                  </a14:m>
                  <a:endParaRPr lang="en-US" dirty="0"/>
                </a:p>
              </p:txBody>
            </p:sp>
          </mc:Choice>
          <mc:Fallback xmlns="">
            <p:sp>
              <p:nvSpPr>
                <p:cNvPr id="10" name="TextBox 9">
                  <a:extLst>
                    <a:ext uri="{FF2B5EF4-FFF2-40B4-BE49-F238E27FC236}">
                      <a16:creationId xmlns:a16="http://schemas.microsoft.com/office/drawing/2014/main" id="{C9143CB4-37C3-2E5F-AEDD-4671FA8216C9}"/>
                    </a:ext>
                  </a:extLst>
                </p:cNvPr>
                <p:cNvSpPr txBox="1">
                  <a:spLocks noRot="1" noChangeAspect="1" noMove="1" noResize="1" noEditPoints="1" noAdjustHandles="1" noChangeArrowheads="1" noChangeShapeType="1" noTextEdit="1"/>
                </p:cNvSpPr>
                <p:nvPr/>
              </p:nvSpPr>
              <p:spPr>
                <a:xfrm>
                  <a:off x="6892564" y="2433165"/>
                  <a:ext cx="1654299" cy="298415"/>
                </a:xfrm>
                <a:prstGeom prst="rect">
                  <a:avLst/>
                </a:prstGeom>
                <a:blipFill>
                  <a:blip r:embed="rId3"/>
                  <a:stretch>
                    <a:fillRect l="-2583" r="-4797" b="-30612"/>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57B42828-DA5D-9E1C-7F1E-FE42043A3F9D}"/>
                </a:ext>
              </a:extLst>
            </p:cNvPr>
            <p:cNvCxnSpPr>
              <a:cxnSpLocks/>
            </p:cNvCxnSpPr>
            <p:nvPr/>
          </p:nvCxnSpPr>
          <p:spPr>
            <a:xfrm>
              <a:off x="5303893" y="3541150"/>
              <a:ext cx="792107" cy="4840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C2F3311-C9B7-B452-76D5-ADC66C33C257}"/>
                    </a:ext>
                  </a:extLst>
                </p:cNvPr>
                <p:cNvSpPr txBox="1"/>
                <p:nvPr/>
              </p:nvSpPr>
              <p:spPr>
                <a:xfrm>
                  <a:off x="6215533" y="3872537"/>
                  <a:ext cx="165429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𝑝𝑎𝑑</m:t>
                            </m:r>
                            <m:r>
                              <a:rPr lang="en-US" b="0" i="1" smtClean="0">
                                <a:latin typeface="Cambria Math" panose="02040503050406030204" pitchFamily="18" charset="0"/>
                              </a:rPr>
                              <m:t>2</m:t>
                            </m:r>
                          </m:sub>
                        </m:sSub>
                        <m:r>
                          <a:rPr lang="en-US" b="0" i="1" smtClean="0">
                            <a:latin typeface="Cambria Math" panose="02040503050406030204" pitchFamily="18" charset="0"/>
                          </a:rPr>
                          <m:t>=[1, 0, 0]</m:t>
                        </m:r>
                      </m:oMath>
                    </m:oMathPara>
                  </a14:m>
                  <a:endParaRPr lang="en-US" dirty="0"/>
                </a:p>
              </p:txBody>
            </p:sp>
          </mc:Choice>
          <mc:Fallback xmlns="">
            <p:sp>
              <p:nvSpPr>
                <p:cNvPr id="14" name="TextBox 13">
                  <a:extLst>
                    <a:ext uri="{FF2B5EF4-FFF2-40B4-BE49-F238E27FC236}">
                      <a16:creationId xmlns:a16="http://schemas.microsoft.com/office/drawing/2014/main" id="{2C2F3311-C9B7-B452-76D5-ADC66C33C257}"/>
                    </a:ext>
                  </a:extLst>
                </p:cNvPr>
                <p:cNvSpPr txBox="1">
                  <a:spLocks noRot="1" noChangeAspect="1" noMove="1" noResize="1" noEditPoints="1" noAdjustHandles="1" noChangeArrowheads="1" noChangeShapeType="1" noTextEdit="1"/>
                </p:cNvSpPr>
                <p:nvPr/>
              </p:nvSpPr>
              <p:spPr>
                <a:xfrm>
                  <a:off x="6215533" y="3872537"/>
                  <a:ext cx="1654299" cy="298415"/>
                </a:xfrm>
                <a:prstGeom prst="rect">
                  <a:avLst/>
                </a:prstGeom>
                <a:blipFill>
                  <a:blip r:embed="rId4"/>
                  <a:stretch>
                    <a:fillRect l="-2583" r="-4797" b="-30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56533B4-6F18-AD24-8F97-3CC3BB4F4DE9}"/>
                    </a:ext>
                  </a:extLst>
                </p:cNvPr>
                <p:cNvSpPr txBox="1"/>
                <p:nvPr/>
              </p:nvSpPr>
              <p:spPr>
                <a:xfrm>
                  <a:off x="1883673" y="4745926"/>
                  <a:ext cx="182742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𝑝𝑎𝑑</m:t>
                            </m:r>
                            <m:r>
                              <a:rPr lang="en-US" b="0" i="1" smtClean="0">
                                <a:latin typeface="Cambria Math" panose="02040503050406030204" pitchFamily="18" charset="0"/>
                              </a:rPr>
                              <m:t>3</m:t>
                            </m:r>
                          </m:sub>
                        </m:sSub>
                        <m:r>
                          <a:rPr lang="en-US" b="0" i="1" smtClean="0">
                            <a:latin typeface="Cambria Math" panose="02040503050406030204" pitchFamily="18" charset="0"/>
                          </a:rPr>
                          <m:t>=[−1, 1, 0]</m:t>
                        </m:r>
                      </m:oMath>
                    </m:oMathPara>
                  </a14:m>
                  <a:endParaRPr lang="en-US" dirty="0"/>
                </a:p>
              </p:txBody>
            </p:sp>
          </mc:Choice>
          <mc:Fallback xmlns="">
            <p:sp>
              <p:nvSpPr>
                <p:cNvPr id="16" name="TextBox 15">
                  <a:extLst>
                    <a:ext uri="{FF2B5EF4-FFF2-40B4-BE49-F238E27FC236}">
                      <a16:creationId xmlns:a16="http://schemas.microsoft.com/office/drawing/2014/main" id="{256533B4-6F18-AD24-8F97-3CC3BB4F4DE9}"/>
                    </a:ext>
                  </a:extLst>
                </p:cNvPr>
                <p:cNvSpPr txBox="1">
                  <a:spLocks noRot="1" noChangeAspect="1" noMove="1" noResize="1" noEditPoints="1" noAdjustHandles="1" noChangeArrowheads="1" noChangeShapeType="1" noTextEdit="1"/>
                </p:cNvSpPr>
                <p:nvPr/>
              </p:nvSpPr>
              <p:spPr>
                <a:xfrm>
                  <a:off x="1883673" y="4745926"/>
                  <a:ext cx="1827423" cy="298415"/>
                </a:xfrm>
                <a:prstGeom prst="rect">
                  <a:avLst/>
                </a:prstGeom>
                <a:blipFill>
                  <a:blip r:embed="rId5"/>
                  <a:stretch>
                    <a:fillRect l="-2333" t="-2083" r="-4333" b="-31250"/>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AA8ACB33-7CA1-9AA4-D89A-D7D9A4F45896}"/>
                </a:ext>
              </a:extLst>
            </p:cNvPr>
            <p:cNvCxnSpPr>
              <a:cxnSpLocks/>
            </p:cNvCxnSpPr>
            <p:nvPr/>
          </p:nvCxnSpPr>
          <p:spPr>
            <a:xfrm flipH="1">
              <a:off x="2432128" y="3783197"/>
              <a:ext cx="557390" cy="9296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93ECF-ECC9-6DB8-727B-51FB3DE117E5}"/>
                </a:ext>
              </a:extLst>
            </p:cNvPr>
            <p:cNvCxnSpPr>
              <a:cxnSpLocks/>
            </p:cNvCxnSpPr>
            <p:nvPr/>
          </p:nvCxnSpPr>
          <p:spPr>
            <a:xfrm flipV="1">
              <a:off x="2006778" y="2205872"/>
              <a:ext cx="0" cy="74362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CE22BD2-5C33-7367-B05D-DB7B0F09FAB3}"/>
                </a:ext>
              </a:extLst>
            </p:cNvPr>
            <p:cNvCxnSpPr>
              <a:cxnSpLocks/>
            </p:cNvCxnSpPr>
            <p:nvPr/>
          </p:nvCxnSpPr>
          <p:spPr>
            <a:xfrm>
              <a:off x="3948182" y="2205872"/>
              <a:ext cx="0" cy="89946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F78EA69A-BCA1-BF82-0B37-519255BB5A52}"/>
                </a:ext>
              </a:extLst>
            </p:cNvPr>
            <p:cNvCxnSpPr>
              <a:cxnSpLocks/>
            </p:cNvCxnSpPr>
            <p:nvPr/>
          </p:nvCxnSpPr>
          <p:spPr>
            <a:xfrm>
              <a:off x="2011646" y="2449124"/>
              <a:ext cx="1927934" cy="12856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15650E27-3532-EDA4-86BB-CDEF3E2374C2}"/>
                </a:ext>
              </a:extLst>
            </p:cNvPr>
            <p:cNvSpPr txBox="1"/>
            <p:nvPr/>
          </p:nvSpPr>
          <p:spPr>
            <a:xfrm>
              <a:off x="2261592" y="1716442"/>
              <a:ext cx="1431775" cy="738664"/>
            </a:xfrm>
            <a:prstGeom prst="rect">
              <a:avLst/>
            </a:prstGeom>
            <a:noFill/>
          </p:spPr>
          <p:txBody>
            <a:bodyPr wrap="square" rtlCol="0">
              <a:spAutoFit/>
            </a:bodyPr>
            <a:lstStyle/>
            <a:p>
              <a:r>
                <a:rPr lang="en-US" sz="1400" dirty="0"/>
                <a:t>5” x 5” housing surfaces (</a:t>
              </a:r>
              <a:r>
                <a:rPr lang="en-US" sz="1400" i="1" dirty="0"/>
                <a:t>fixed on exterior</a:t>
              </a:r>
              <a:r>
                <a:rPr lang="en-US" sz="1400" dirty="0"/>
                <a:t>)</a:t>
              </a:r>
            </a:p>
          </p:txBody>
        </p:sp>
      </p:grpSp>
      <p:sp>
        <p:nvSpPr>
          <p:cNvPr id="28" name="TextBox 27">
            <a:extLst>
              <a:ext uri="{FF2B5EF4-FFF2-40B4-BE49-F238E27FC236}">
                <a16:creationId xmlns:a16="http://schemas.microsoft.com/office/drawing/2014/main" id="{625E81D7-0FAA-17C1-60D1-0CAD1F039B77}"/>
              </a:ext>
            </a:extLst>
          </p:cNvPr>
          <p:cNvSpPr txBox="1"/>
          <p:nvPr/>
        </p:nvSpPr>
        <p:spPr>
          <a:xfrm>
            <a:off x="2247790" y="3279932"/>
            <a:ext cx="1927931" cy="738664"/>
          </a:xfrm>
          <a:prstGeom prst="rect">
            <a:avLst/>
          </a:prstGeom>
          <a:noFill/>
        </p:spPr>
        <p:txBody>
          <a:bodyPr wrap="square" rtlCol="0">
            <a:spAutoFit/>
          </a:bodyPr>
          <a:lstStyle/>
          <a:p>
            <a:r>
              <a:rPr lang="en-US" sz="1400" dirty="0"/>
              <a:t>3” square pads, nominally 0.5” thick (</a:t>
            </a:r>
            <a:r>
              <a:rPr lang="en-US" sz="1400" i="1" dirty="0"/>
              <a:t>free floating</a:t>
            </a:r>
            <a:r>
              <a:rPr lang="en-US" sz="1400" dirty="0"/>
              <a:t>)</a:t>
            </a:r>
          </a:p>
        </p:txBody>
      </p:sp>
      <p:cxnSp>
        <p:nvCxnSpPr>
          <p:cNvPr id="32" name="Straight Arrow Connector 31">
            <a:extLst>
              <a:ext uri="{FF2B5EF4-FFF2-40B4-BE49-F238E27FC236}">
                <a16:creationId xmlns:a16="http://schemas.microsoft.com/office/drawing/2014/main" id="{7E80F42C-35B3-34FF-9F2F-1DC01CF5FC8C}"/>
              </a:ext>
            </a:extLst>
          </p:cNvPr>
          <p:cNvCxnSpPr>
            <a:cxnSpLocks/>
          </p:cNvCxnSpPr>
          <p:nvPr/>
        </p:nvCxnSpPr>
        <p:spPr>
          <a:xfrm>
            <a:off x="3975025" y="3583316"/>
            <a:ext cx="726901" cy="36577"/>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BDC3FCA-96FC-91F1-33E2-5A49C23BAA80}"/>
              </a:ext>
            </a:extLst>
          </p:cNvPr>
          <p:cNvSpPr txBox="1"/>
          <p:nvPr/>
        </p:nvSpPr>
        <p:spPr>
          <a:xfrm>
            <a:off x="1960354" y="1944262"/>
            <a:ext cx="1927931" cy="523220"/>
          </a:xfrm>
          <a:prstGeom prst="rect">
            <a:avLst/>
          </a:prstGeom>
          <a:noFill/>
        </p:spPr>
        <p:txBody>
          <a:bodyPr wrap="square" rtlCol="0">
            <a:spAutoFit/>
          </a:bodyPr>
          <a:lstStyle/>
          <a:p>
            <a:r>
              <a:rPr lang="en-US" sz="1400" dirty="0"/>
              <a:t>Nominal 0.5” gap for pad when installed</a:t>
            </a:r>
          </a:p>
        </p:txBody>
      </p:sp>
      <p:cxnSp>
        <p:nvCxnSpPr>
          <p:cNvPr id="50" name="Straight Arrow Connector 49">
            <a:extLst>
              <a:ext uri="{FF2B5EF4-FFF2-40B4-BE49-F238E27FC236}">
                <a16:creationId xmlns:a16="http://schemas.microsoft.com/office/drawing/2014/main" id="{E64C5E6F-F47F-4214-ED69-53EF3C92C9C0}"/>
              </a:ext>
            </a:extLst>
          </p:cNvPr>
          <p:cNvCxnSpPr>
            <a:cxnSpLocks/>
          </p:cNvCxnSpPr>
          <p:nvPr/>
        </p:nvCxnSpPr>
        <p:spPr>
          <a:xfrm>
            <a:off x="3661973" y="2413572"/>
            <a:ext cx="578039" cy="45217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93A40640-7FDD-9AD0-25CA-AFE1A4F039F7}"/>
              </a:ext>
            </a:extLst>
          </p:cNvPr>
          <p:cNvSpPr txBox="1"/>
          <p:nvPr/>
        </p:nvSpPr>
        <p:spPr>
          <a:xfrm>
            <a:off x="10006153" y="4615414"/>
            <a:ext cx="1579278" cy="523220"/>
          </a:xfrm>
          <a:prstGeom prst="rect">
            <a:avLst/>
          </a:prstGeom>
          <a:noFill/>
        </p:spPr>
        <p:txBody>
          <a:bodyPr wrap="none" rtlCol="0">
            <a:spAutoFit/>
          </a:bodyPr>
          <a:lstStyle/>
          <a:p>
            <a:pPr algn="r"/>
            <a:r>
              <a:rPr lang="en-US" sz="1400" b="1" dirty="0"/>
              <a:t>~1500 elements</a:t>
            </a:r>
          </a:p>
          <a:p>
            <a:pPr algn="r"/>
            <a:r>
              <a:rPr lang="en-US" sz="1400" b="1" dirty="0"/>
              <a:t>Tet10 topology</a:t>
            </a:r>
          </a:p>
        </p:txBody>
      </p:sp>
      <p:sp>
        <p:nvSpPr>
          <p:cNvPr id="55" name="TextBox 54">
            <a:extLst>
              <a:ext uri="{FF2B5EF4-FFF2-40B4-BE49-F238E27FC236}">
                <a16:creationId xmlns:a16="http://schemas.microsoft.com/office/drawing/2014/main" id="{F46CAB11-4F60-5215-55A6-5D36E3821314}"/>
              </a:ext>
            </a:extLst>
          </p:cNvPr>
          <p:cNvSpPr txBox="1"/>
          <p:nvPr/>
        </p:nvSpPr>
        <p:spPr>
          <a:xfrm>
            <a:off x="659875" y="5892002"/>
            <a:ext cx="11036525" cy="646331"/>
          </a:xfrm>
          <a:prstGeom prst="rect">
            <a:avLst/>
          </a:prstGeom>
          <a:noFill/>
        </p:spPr>
        <p:txBody>
          <a:bodyPr wrap="square" rtlCol="0">
            <a:spAutoFit/>
          </a:bodyPr>
          <a:lstStyle/>
          <a:p>
            <a:r>
              <a:rPr lang="en-US" dirty="0"/>
              <a:t>These vibration isolating pads are part of a larger experimental assembly.  Preload them using the easiest technique in preparation for a vibration analysis.</a:t>
            </a:r>
            <a:endParaRPr lang="en-US" dirty="0">
              <a:cs typeface="Courier New" panose="02070309020205020404" pitchFamily="49" charset="0"/>
            </a:endParaRPr>
          </a:p>
        </p:txBody>
      </p:sp>
    </p:spTree>
    <p:extLst>
      <p:ext uri="{BB962C8B-B14F-4D97-AF65-F5344CB8AC3E}">
        <p14:creationId xmlns:p14="http://schemas.microsoft.com/office/powerpoint/2010/main" val="178119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09: Flat pad preloading techniques</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102</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4"/>
            <a:ext cx="8324172" cy="3951017"/>
          </a:xfrm>
          <a:prstGeom prst="rect">
            <a:avLst/>
          </a:prstGeom>
          <a:noFill/>
        </p:spPr>
        <p:txBody>
          <a:bodyPr wrap="square" rtlCol="0">
            <a:noAutofit/>
          </a:bodyPr>
          <a:lstStyle/>
          <a:p>
            <a:pPr marL="342900" indent="-342900">
              <a:buFont typeface="+mj-lt"/>
              <a:buAutoNum type="arabicPeriod"/>
            </a:pPr>
            <a:r>
              <a:rPr lang="en-US" sz="1400" b="1" dirty="0"/>
              <a:t>Review the input deck </a:t>
            </a:r>
            <a:r>
              <a:rPr lang="en-US" sz="1400" dirty="0"/>
              <a:t>(</a:t>
            </a:r>
            <a:r>
              <a:rPr lang="en-US" sz="1400" dirty="0" err="1">
                <a:latin typeface="Courier New" panose="02070309020205020404" pitchFamily="49" charset="0"/>
                <a:cs typeface="Courier New" panose="02070309020205020404" pitchFamily="49" charset="0"/>
              </a:rPr>
              <a:t>flat_pad.i</a:t>
            </a:r>
            <a:r>
              <a:rPr lang="en-US" sz="1400" dirty="0"/>
              <a:t>).  It is configured to preload using </a:t>
            </a:r>
            <a:r>
              <a:rPr lang="en-US" sz="1400" i="1" dirty="0"/>
              <a:t>Option A</a:t>
            </a:r>
            <a:r>
              <a:rPr lang="en-US" sz="1400" dirty="0"/>
              <a:t>, preloading via global SIERRA directions.  Locate the three </a:t>
            </a:r>
            <a:r>
              <a:rPr lang="en-US" sz="1400" dirty="0">
                <a:latin typeface="Courier New" panose="02070309020205020404" pitchFamily="49" charset="0"/>
                <a:cs typeface="Courier New" panose="02070309020205020404" pitchFamily="49" charset="0"/>
              </a:rPr>
              <a:t>ARTIFICIAL STRAIN</a:t>
            </a:r>
            <a:r>
              <a:rPr lang="en-US" sz="1400" dirty="0"/>
              <a:t> command blocks and confirm the </a:t>
            </a:r>
            <a:r>
              <a:rPr lang="en-US" sz="1400" dirty="0">
                <a:latin typeface="Courier New" panose="02070309020205020404" pitchFamily="49" charset="0"/>
                <a:cs typeface="Courier New" panose="02070309020205020404" pitchFamily="49" charset="0"/>
              </a:rPr>
              <a:t>direction</a:t>
            </a:r>
            <a:r>
              <a:rPr lang="en-US" sz="1400" i="1" dirty="0"/>
              <a:t>, </a:t>
            </a:r>
            <a:r>
              <a:rPr lang="en-US" sz="1400" dirty="0">
                <a:latin typeface="Courier New" panose="02070309020205020404" pitchFamily="49" charset="0"/>
                <a:cs typeface="Courier New" panose="02070309020205020404" pitchFamily="49" charset="0"/>
              </a:rPr>
              <a:t>function</a:t>
            </a:r>
            <a:r>
              <a:rPr lang="en-US" sz="1400" i="1" dirty="0"/>
              <a:t>, </a:t>
            </a:r>
            <a:r>
              <a:rPr lang="en-US" sz="1400" dirty="0"/>
              <a:t>and </a:t>
            </a:r>
            <a:r>
              <a:rPr lang="en-US" sz="1400" dirty="0">
                <a:latin typeface="Courier New" panose="02070309020205020404" pitchFamily="49" charset="0"/>
                <a:cs typeface="Courier New" panose="02070309020205020404" pitchFamily="49" charset="0"/>
              </a:rPr>
              <a:t>scale factor </a:t>
            </a:r>
            <a:r>
              <a:rPr lang="en-US" sz="1400" dirty="0"/>
              <a:t>parameters make sense.</a:t>
            </a:r>
          </a:p>
          <a:p>
            <a:pPr marL="342900" indent="-342900">
              <a:buFont typeface="+mj-lt"/>
              <a:buAutoNum type="arabicPeriod"/>
            </a:pPr>
            <a:endParaRPr lang="en-US" sz="1400" dirty="0"/>
          </a:p>
          <a:p>
            <a:pPr marL="342900" indent="-342900">
              <a:buFont typeface="+mj-lt"/>
              <a:buAutoNum type="arabicPeriod"/>
            </a:pPr>
            <a:r>
              <a:rPr lang="en-US" sz="1400" b="1" dirty="0"/>
              <a:t>Run the example </a:t>
            </a:r>
            <a:r>
              <a:rPr lang="en-US" sz="1400" dirty="0"/>
              <a:t>and visualize the results (</a:t>
            </a:r>
            <a:r>
              <a:rPr lang="en-US" sz="1400" dirty="0" err="1">
                <a:latin typeface="Courier New" panose="02070309020205020404" pitchFamily="49" charset="0"/>
                <a:cs typeface="Courier New" panose="02070309020205020404" pitchFamily="49" charset="0"/>
              </a:rPr>
              <a:t>von_mises</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force_contact</a:t>
            </a:r>
            <a:r>
              <a:rPr lang="en-US" sz="1400" dirty="0">
                <a:latin typeface="Courier New" panose="02070309020205020404" pitchFamily="49" charset="0"/>
                <a:cs typeface="Courier New" panose="02070309020205020404" pitchFamily="49" charset="0"/>
              </a:rPr>
              <a:t>, displacement</a:t>
            </a:r>
            <a:r>
              <a:rPr lang="en-US" sz="1400" dirty="0"/>
              <a:t>)</a:t>
            </a:r>
            <a:br>
              <a:rPr lang="en-US" sz="1400" dirty="0"/>
            </a:b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flat_pad.i</a:t>
            </a:r>
            <a:endParaRPr lang="en-US" sz="1400" dirty="0">
              <a:latin typeface="Courier New" panose="02070309020205020404" pitchFamily="49" charset="0"/>
              <a:cs typeface="Courier New" panose="02070309020205020404" pitchFamily="49" charset="0"/>
            </a:endParaRPr>
          </a:p>
          <a:p>
            <a:endParaRPr lang="en-US" sz="1400" dirty="0"/>
          </a:p>
          <a:p>
            <a:pPr marL="342900" indent="-342900">
              <a:buAutoNum type="arabicPeriod" startAt="3"/>
            </a:pPr>
            <a:r>
              <a:rPr lang="en-US" sz="1400" b="1" dirty="0"/>
              <a:t>Replace the artificial strain commands</a:t>
            </a:r>
            <a:r>
              <a:rPr lang="en-US" sz="1400" dirty="0"/>
              <a:t> with an element field as in </a:t>
            </a:r>
            <a:r>
              <a:rPr lang="en-US" sz="1400" i="1" dirty="0"/>
              <a:t>Option B </a:t>
            </a:r>
            <a:r>
              <a:rPr lang="en-US" sz="1400" dirty="0"/>
              <a:t>or </a:t>
            </a:r>
            <a:r>
              <a:rPr lang="en-US" sz="1400" i="1" dirty="0"/>
              <a:t>Option C</a:t>
            </a:r>
            <a:r>
              <a:rPr lang="en-US" sz="1400" dirty="0"/>
              <a:t>.  For each block, define the following:</a:t>
            </a:r>
            <a:br>
              <a:rPr lang="en-US" sz="1400" dirty="0"/>
            </a:br>
            <a:br>
              <a:rPr lang="en-US" sz="1400" dirty="0"/>
            </a:br>
            <a:r>
              <a:rPr lang="en-US" sz="1400" dirty="0">
                <a:latin typeface="Courier New" panose="02070309020205020404" pitchFamily="49" charset="0"/>
                <a:cs typeface="Courier New" panose="02070309020205020404" pitchFamily="49" charset="0"/>
              </a:rPr>
              <a:t>begin user variable &lt;</a:t>
            </a:r>
            <a:r>
              <a:rPr lang="en-US" sz="1400" dirty="0" err="1">
                <a:latin typeface="Courier New" panose="02070309020205020404" pitchFamily="49" charset="0"/>
                <a:cs typeface="Courier New" panose="02070309020205020404" pitchFamily="49" charset="0"/>
              </a:rPr>
              <a:t>var_name</a:t>
            </a:r>
            <a:r>
              <a:rPr lang="en-US" sz="1400" dirty="0">
                <a:latin typeface="Courier New" panose="02070309020205020404" pitchFamily="49" charset="0"/>
                <a:cs typeface="Courier New" panose="02070309020205020404" pitchFamily="49" charset="0"/>
              </a:rPr>
              <a:t>&gt;</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block = &lt;</a:t>
            </a:r>
            <a:r>
              <a:rPr lang="en-US" sz="1400" dirty="0" err="1">
                <a:latin typeface="Courier New" panose="02070309020205020404" pitchFamily="49" charset="0"/>
                <a:cs typeface="Courier New" panose="02070309020205020404" pitchFamily="49" charset="0"/>
              </a:rPr>
              <a:t>block_name</a:t>
            </a:r>
            <a:r>
              <a:rPr lang="en-US" sz="1400" dirty="0">
                <a:latin typeface="Courier New" panose="02070309020205020404" pitchFamily="49" charset="0"/>
                <a:cs typeface="Courier New" panose="02070309020205020404" pitchFamily="49" charset="0"/>
              </a:rPr>
              <a:t>&gt;</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type = element vector</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initial value = &lt;</a:t>
            </a:r>
            <a:r>
              <a:rPr lang="en-US" sz="1400" dirty="0" err="1">
                <a:latin typeface="Courier New" panose="02070309020205020404" pitchFamily="49" charset="0"/>
                <a:cs typeface="Courier New" panose="02070309020205020404" pitchFamily="49" charset="0"/>
              </a:rPr>
              <a:t>Nx</a:t>
            </a:r>
            <a:r>
              <a:rPr lang="en-US" sz="1400" dirty="0">
                <a:latin typeface="Courier New" panose="02070309020205020404" pitchFamily="49" charset="0"/>
                <a:cs typeface="Courier New" panose="02070309020205020404" pitchFamily="49" charset="0"/>
              </a:rPr>
              <a:t>&gt; &lt;Ny&gt; &lt;</a:t>
            </a:r>
            <a:r>
              <a:rPr lang="en-US" sz="1400" dirty="0" err="1">
                <a:latin typeface="Courier New" panose="02070309020205020404" pitchFamily="49" charset="0"/>
                <a:cs typeface="Courier New" panose="02070309020205020404" pitchFamily="49" charset="0"/>
              </a:rPr>
              <a:t>Nz</a:t>
            </a:r>
            <a:r>
              <a:rPr lang="en-US" sz="1400" dirty="0">
                <a:latin typeface="Courier New" panose="02070309020205020404" pitchFamily="49" charset="0"/>
                <a:cs typeface="Courier New" panose="02070309020205020404" pitchFamily="49" charset="0"/>
              </a:rPr>
              <a:t>&gt;</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end</a:t>
            </a:r>
            <a:br>
              <a:rPr lang="en-US" sz="1400" dirty="0">
                <a:latin typeface="Courier New" panose="02070309020205020404" pitchFamily="49" charset="0"/>
                <a:cs typeface="Courier New" panose="02070309020205020404" pitchFamily="49" charset="0"/>
              </a:rPr>
            </a:br>
            <a:br>
              <a:rPr lang="en-US" sz="1400" dirty="0">
                <a:latin typeface="Courier New" panose="02070309020205020404" pitchFamily="49" charset="0"/>
                <a:cs typeface="Courier New" panose="02070309020205020404" pitchFamily="49" charset="0"/>
              </a:rPr>
            </a:br>
            <a:r>
              <a:rPr lang="en-US" sz="1400" dirty="0">
                <a:cs typeface="Courier New" panose="02070309020205020404" pitchFamily="49" charset="0"/>
              </a:rPr>
              <a:t>Then, re-run the analysis and verify the results are as expected.  </a:t>
            </a:r>
            <a:br>
              <a:rPr lang="en-US" sz="1400" dirty="0">
                <a:latin typeface="Courier New" panose="02070309020205020404" pitchFamily="49" charset="0"/>
                <a:cs typeface="Courier New" panose="02070309020205020404" pitchFamily="49" charset="0"/>
              </a:rPr>
            </a:br>
            <a:r>
              <a:rPr lang="en-US" sz="1400" i="1" dirty="0">
                <a:cs typeface="Courier New" panose="02070309020205020404" pitchFamily="49" charset="0"/>
              </a:rPr>
              <a:t>(Hint: Use the “</a:t>
            </a:r>
            <a:r>
              <a:rPr lang="en-US" sz="1400" i="1" dirty="0">
                <a:latin typeface="Courier New" panose="02070309020205020404" pitchFamily="49" charset="0"/>
                <a:cs typeface="Courier New" panose="02070309020205020404" pitchFamily="49" charset="0"/>
              </a:rPr>
              <a:t>direction field</a:t>
            </a:r>
            <a:r>
              <a:rPr lang="en-US" sz="1400" i="1" dirty="0">
                <a:cs typeface="Courier New" panose="02070309020205020404" pitchFamily="49" charset="0"/>
              </a:rPr>
              <a:t>” syntax in the artificial strain block)</a:t>
            </a:r>
            <a:endParaRPr lang="en-US" sz="1400" i="1" dirty="0"/>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ex09_flat_pad_deformations/</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3" y="5249792"/>
            <a:ext cx="9554022" cy="1384995"/>
            <a:chOff x="815463" y="5910366"/>
            <a:chExt cx="6433039" cy="1384995"/>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917017"/>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257277" y="5910366"/>
              <a:ext cx="5991225" cy="1384995"/>
            </a:xfrm>
            <a:prstGeom prst="rect">
              <a:avLst/>
            </a:prstGeom>
            <a:noFill/>
          </p:spPr>
          <p:txBody>
            <a:bodyPr wrap="square">
              <a:spAutoFit/>
            </a:bodyPr>
            <a:lstStyle/>
            <a:p>
              <a:r>
                <a:rPr lang="en-US" sz="1400" b="1" dirty="0"/>
                <a:t>Worth exploring</a:t>
              </a:r>
              <a:r>
                <a:rPr lang="en-US" sz="1400" dirty="0"/>
                <a:t>:  (1) Try a fully-integrated 10-node tetrahedral element.  (2) We know the contact </a:t>
              </a:r>
              <a:r>
                <a:rPr lang="en-US" sz="1400" dirty="0">
                  <a:latin typeface="Courier New" panose="02070309020205020404" pitchFamily="49" charset="0"/>
                  <a:cs typeface="Courier New" panose="02070309020205020404" pitchFamily="49" charset="0"/>
                </a:rPr>
                <a:t>AL PENALTY </a:t>
              </a:r>
              <a:r>
                <a:rPr lang="en-US" sz="1400" dirty="0">
                  <a:cs typeface="Courier New" panose="02070309020205020404" pitchFamily="49" charset="0"/>
                </a:rPr>
                <a:t>parameter can be important when materials have dissimilar stiffness; delete that parameter and instead add the following to the solver block:</a:t>
              </a:r>
              <a:br>
                <a:rPr lang="en-US" sz="1400" dirty="0">
                  <a:cs typeface="Courier New" panose="02070309020205020404" pitchFamily="49" charset="0"/>
                </a:rPr>
              </a:br>
              <a:r>
                <a:rPr lang="en-US" sz="1400" dirty="0">
                  <a:latin typeface="Courier New" panose="02070309020205020404" pitchFamily="49" charset="0"/>
                  <a:cs typeface="Courier New" panose="02070309020205020404" pitchFamily="49" charset="0"/>
                </a:rPr>
                <a:t>begin control contact</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lagrange</a:t>
              </a:r>
              <a:r>
                <a:rPr lang="en-US" sz="1400" dirty="0">
                  <a:latin typeface="Courier New" panose="02070309020205020404" pitchFamily="49" charset="0"/>
                  <a:cs typeface="Courier New" panose="02070309020205020404" pitchFamily="49" charset="0"/>
                </a:rPr>
                <a:t> adaptive penalty = separate</a:t>
              </a:r>
            </a:p>
            <a:p>
              <a:r>
                <a:rPr lang="en-US" sz="1400" dirty="0">
                  <a:latin typeface="Courier New" panose="02070309020205020404" pitchFamily="49" charset="0"/>
                  <a:cs typeface="Courier New" panose="02070309020205020404" pitchFamily="49" charset="0"/>
                </a:rPr>
                <a:t>end</a:t>
              </a:r>
              <a:endParaRPr lang="en-US" sz="1400" dirty="0">
                <a:cs typeface="Courier New" panose="02070309020205020404" pitchFamily="49" charset="0"/>
              </a:endParaRPr>
            </a:p>
          </p:txBody>
        </p:sp>
      </p:grpSp>
      <p:pic>
        <p:nvPicPr>
          <p:cNvPr id="2" name="Picture 1">
            <a:extLst>
              <a:ext uri="{FF2B5EF4-FFF2-40B4-BE49-F238E27FC236}">
                <a16:creationId xmlns:a16="http://schemas.microsoft.com/office/drawing/2014/main" id="{4499AD0D-8638-F54F-9449-DB48002D51FB}"/>
              </a:ext>
            </a:extLst>
          </p:cNvPr>
          <p:cNvPicPr>
            <a:picLocks noChangeAspect="1"/>
          </p:cNvPicPr>
          <p:nvPr/>
        </p:nvPicPr>
        <p:blipFill>
          <a:blip r:embed="rId4"/>
          <a:stretch>
            <a:fillRect/>
          </a:stretch>
        </p:blipFill>
        <p:spPr>
          <a:xfrm rot="16200000">
            <a:off x="7997297" y="2283183"/>
            <a:ext cx="3966411" cy="1575357"/>
          </a:xfrm>
          <a:prstGeom prst="rect">
            <a:avLst/>
          </a:prstGeom>
        </p:spPr>
      </p:pic>
    </p:spTree>
    <p:extLst>
      <p:ext uri="{BB962C8B-B14F-4D97-AF65-F5344CB8AC3E}">
        <p14:creationId xmlns:p14="http://schemas.microsoft.com/office/powerpoint/2010/main" val="92028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5B23-105A-3B6F-BB0A-42102F385816}"/>
              </a:ext>
            </a:extLst>
          </p:cNvPr>
          <p:cNvSpPr>
            <a:spLocks noGrp="1"/>
          </p:cNvSpPr>
          <p:nvPr>
            <p:ph type="title"/>
          </p:nvPr>
        </p:nvSpPr>
        <p:spPr/>
        <p:txBody>
          <a:bodyPr/>
          <a:lstStyle/>
          <a:p>
            <a:r>
              <a:rPr lang="en-US" dirty="0"/>
              <a:t>Example 09: Results and discussion – Field review</a:t>
            </a:r>
          </a:p>
        </p:txBody>
      </p:sp>
      <p:sp>
        <p:nvSpPr>
          <p:cNvPr id="4" name="Slide Number Placeholder 3">
            <a:extLst>
              <a:ext uri="{FF2B5EF4-FFF2-40B4-BE49-F238E27FC236}">
                <a16:creationId xmlns:a16="http://schemas.microsoft.com/office/drawing/2014/main" id="{76AEA377-06F3-6346-2A64-414B3FCB879E}"/>
              </a:ext>
            </a:extLst>
          </p:cNvPr>
          <p:cNvSpPr>
            <a:spLocks noGrp="1"/>
          </p:cNvSpPr>
          <p:nvPr>
            <p:ph type="sldNum" sz="quarter" idx="4"/>
          </p:nvPr>
        </p:nvSpPr>
        <p:spPr/>
        <p:txBody>
          <a:bodyPr/>
          <a:lstStyle/>
          <a:p>
            <a:pPr algn="ctr"/>
            <a:fld id="{F6B149FD-26F7-3645-B4E7-BA8B8CC5EEA8}" type="slidenum">
              <a:rPr lang="en-US" smtClean="0"/>
              <a:pPr algn="ctr"/>
              <a:t>103</a:t>
            </a:fld>
            <a:endParaRPr lang="en-US" dirty="0"/>
          </a:p>
        </p:txBody>
      </p:sp>
      <p:pic>
        <p:nvPicPr>
          <p:cNvPr id="9" name="Picture 8">
            <a:extLst>
              <a:ext uri="{FF2B5EF4-FFF2-40B4-BE49-F238E27FC236}">
                <a16:creationId xmlns:a16="http://schemas.microsoft.com/office/drawing/2014/main" id="{F3EC3190-3654-7021-23A4-1308FCEF88A5}"/>
              </a:ext>
            </a:extLst>
          </p:cNvPr>
          <p:cNvPicPr>
            <a:picLocks noChangeAspect="1"/>
          </p:cNvPicPr>
          <p:nvPr/>
        </p:nvPicPr>
        <p:blipFill>
          <a:blip r:embed="rId2"/>
          <a:stretch>
            <a:fillRect/>
          </a:stretch>
        </p:blipFill>
        <p:spPr>
          <a:xfrm>
            <a:off x="6447822" y="1143000"/>
            <a:ext cx="3103092" cy="2327319"/>
          </a:xfrm>
          <a:prstGeom prst="rect">
            <a:avLst/>
          </a:prstGeom>
        </p:spPr>
      </p:pic>
      <p:pic>
        <p:nvPicPr>
          <p:cNvPr id="11" name="Picture 10">
            <a:extLst>
              <a:ext uri="{FF2B5EF4-FFF2-40B4-BE49-F238E27FC236}">
                <a16:creationId xmlns:a16="http://schemas.microsoft.com/office/drawing/2014/main" id="{B3430C73-818A-C6C0-4574-CD5A0D5659F4}"/>
              </a:ext>
            </a:extLst>
          </p:cNvPr>
          <p:cNvPicPr>
            <a:picLocks noChangeAspect="1"/>
          </p:cNvPicPr>
          <p:nvPr/>
        </p:nvPicPr>
        <p:blipFill>
          <a:blip r:embed="rId3"/>
          <a:stretch>
            <a:fillRect/>
          </a:stretch>
        </p:blipFill>
        <p:spPr>
          <a:xfrm>
            <a:off x="6447822" y="3916407"/>
            <a:ext cx="3139238" cy="2321401"/>
          </a:xfrm>
          <a:prstGeom prst="rect">
            <a:avLst/>
          </a:prstGeom>
        </p:spPr>
      </p:pic>
      <p:pic>
        <p:nvPicPr>
          <p:cNvPr id="13" name="Picture 12">
            <a:extLst>
              <a:ext uri="{FF2B5EF4-FFF2-40B4-BE49-F238E27FC236}">
                <a16:creationId xmlns:a16="http://schemas.microsoft.com/office/drawing/2014/main" id="{3CF11649-937F-8D44-A22A-C234F45C82FC}"/>
              </a:ext>
            </a:extLst>
          </p:cNvPr>
          <p:cNvPicPr>
            <a:picLocks noChangeAspect="1"/>
          </p:cNvPicPr>
          <p:nvPr/>
        </p:nvPicPr>
        <p:blipFill>
          <a:blip r:embed="rId4"/>
          <a:stretch>
            <a:fillRect/>
          </a:stretch>
        </p:blipFill>
        <p:spPr>
          <a:xfrm>
            <a:off x="1713115" y="1202108"/>
            <a:ext cx="3221236" cy="2417405"/>
          </a:xfrm>
          <a:prstGeom prst="rect">
            <a:avLst/>
          </a:prstGeom>
        </p:spPr>
      </p:pic>
      <p:pic>
        <p:nvPicPr>
          <p:cNvPr id="14" name="Picture 13">
            <a:extLst>
              <a:ext uri="{FF2B5EF4-FFF2-40B4-BE49-F238E27FC236}">
                <a16:creationId xmlns:a16="http://schemas.microsoft.com/office/drawing/2014/main" id="{5D15CD6A-4198-A02F-4698-B5B520DF5528}"/>
              </a:ext>
            </a:extLst>
          </p:cNvPr>
          <p:cNvPicPr>
            <a:picLocks noChangeAspect="1"/>
          </p:cNvPicPr>
          <p:nvPr/>
        </p:nvPicPr>
        <p:blipFill>
          <a:blip r:embed="rId4"/>
          <a:stretch>
            <a:fillRect/>
          </a:stretch>
        </p:blipFill>
        <p:spPr>
          <a:xfrm>
            <a:off x="1818382" y="3820403"/>
            <a:ext cx="3221236" cy="2417405"/>
          </a:xfrm>
          <a:prstGeom prst="rect">
            <a:avLst/>
          </a:prstGeom>
        </p:spPr>
      </p:pic>
      <p:cxnSp>
        <p:nvCxnSpPr>
          <p:cNvPr id="16" name="Straight Connector 15">
            <a:extLst>
              <a:ext uri="{FF2B5EF4-FFF2-40B4-BE49-F238E27FC236}">
                <a16:creationId xmlns:a16="http://schemas.microsoft.com/office/drawing/2014/main" id="{A299830A-EF81-BA30-5589-72BAAF1C1413}"/>
              </a:ext>
            </a:extLst>
          </p:cNvPr>
          <p:cNvCxnSpPr/>
          <p:nvPr/>
        </p:nvCxnSpPr>
        <p:spPr>
          <a:xfrm>
            <a:off x="762000" y="3820403"/>
            <a:ext cx="10284643" cy="0"/>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397E3AEE-515E-5DEA-08CD-4143269E1910}"/>
              </a:ext>
            </a:extLst>
          </p:cNvPr>
          <p:cNvSpPr txBox="1"/>
          <p:nvPr/>
        </p:nvSpPr>
        <p:spPr>
          <a:xfrm>
            <a:off x="150828" y="2898909"/>
            <a:ext cx="1958858" cy="646331"/>
          </a:xfrm>
          <a:prstGeom prst="rect">
            <a:avLst/>
          </a:prstGeom>
          <a:noFill/>
        </p:spPr>
        <p:txBody>
          <a:bodyPr wrap="square" rtlCol="0">
            <a:spAutoFit/>
          </a:bodyPr>
          <a:lstStyle/>
          <a:p>
            <a:r>
              <a:rPr lang="en-US" b="1" dirty="0"/>
              <a:t>Composite Tet10 (default)</a:t>
            </a:r>
          </a:p>
        </p:txBody>
      </p:sp>
      <p:sp>
        <p:nvSpPr>
          <p:cNvPr id="18" name="TextBox 17">
            <a:extLst>
              <a:ext uri="{FF2B5EF4-FFF2-40B4-BE49-F238E27FC236}">
                <a16:creationId xmlns:a16="http://schemas.microsoft.com/office/drawing/2014/main" id="{32AD933C-D46D-2D14-6170-D07BD1573AC3}"/>
              </a:ext>
            </a:extLst>
          </p:cNvPr>
          <p:cNvSpPr txBox="1"/>
          <p:nvPr/>
        </p:nvSpPr>
        <p:spPr>
          <a:xfrm>
            <a:off x="182196" y="5764294"/>
            <a:ext cx="2215990" cy="646331"/>
          </a:xfrm>
          <a:prstGeom prst="rect">
            <a:avLst/>
          </a:prstGeom>
          <a:noFill/>
        </p:spPr>
        <p:txBody>
          <a:bodyPr wrap="square" rtlCol="0">
            <a:spAutoFit/>
          </a:bodyPr>
          <a:lstStyle/>
          <a:p>
            <a:r>
              <a:rPr lang="en-US" b="1" dirty="0"/>
              <a:t>Fully-integrated Tet10</a:t>
            </a:r>
          </a:p>
        </p:txBody>
      </p:sp>
      <p:cxnSp>
        <p:nvCxnSpPr>
          <p:cNvPr id="20" name="Straight Arrow Connector 19">
            <a:extLst>
              <a:ext uri="{FF2B5EF4-FFF2-40B4-BE49-F238E27FC236}">
                <a16:creationId xmlns:a16="http://schemas.microsoft.com/office/drawing/2014/main" id="{9B78652D-1337-3C6B-BB07-1CBCB98D5921}"/>
              </a:ext>
            </a:extLst>
          </p:cNvPr>
          <p:cNvCxnSpPr/>
          <p:nvPr/>
        </p:nvCxnSpPr>
        <p:spPr>
          <a:xfrm flipH="1" flipV="1">
            <a:off x="4028498" y="2565486"/>
            <a:ext cx="509048" cy="3299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FADEAE7D-7424-0B76-A07E-813CF3CCBC22}"/>
              </a:ext>
            </a:extLst>
          </p:cNvPr>
          <p:cNvSpPr txBox="1"/>
          <p:nvPr/>
        </p:nvSpPr>
        <p:spPr>
          <a:xfrm>
            <a:off x="4564835" y="2565486"/>
            <a:ext cx="1612966" cy="523220"/>
          </a:xfrm>
          <a:prstGeom prst="rect">
            <a:avLst/>
          </a:prstGeom>
          <a:noFill/>
        </p:spPr>
        <p:txBody>
          <a:bodyPr wrap="square" rtlCol="0">
            <a:spAutoFit/>
          </a:bodyPr>
          <a:lstStyle/>
          <a:p>
            <a:r>
              <a:rPr lang="en-US" sz="1400" dirty="0"/>
              <a:t>Nice uniform </a:t>
            </a:r>
            <a:r>
              <a:rPr lang="en-US" sz="1400" dirty="0" err="1"/>
              <a:t>von_mises</a:t>
            </a:r>
            <a:r>
              <a:rPr lang="en-US" sz="1400" dirty="0"/>
              <a:t> stress</a:t>
            </a:r>
          </a:p>
        </p:txBody>
      </p:sp>
      <p:cxnSp>
        <p:nvCxnSpPr>
          <p:cNvPr id="22" name="Straight Arrow Connector 21">
            <a:extLst>
              <a:ext uri="{FF2B5EF4-FFF2-40B4-BE49-F238E27FC236}">
                <a16:creationId xmlns:a16="http://schemas.microsoft.com/office/drawing/2014/main" id="{B5671844-CE2C-DA39-42DB-639FE4F0028F}"/>
              </a:ext>
            </a:extLst>
          </p:cNvPr>
          <p:cNvCxnSpPr/>
          <p:nvPr/>
        </p:nvCxnSpPr>
        <p:spPr>
          <a:xfrm flipH="1" flipV="1">
            <a:off x="4132732" y="5241074"/>
            <a:ext cx="509048" cy="3299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E444206-FC42-53ED-4F01-E7782EB4D020}"/>
              </a:ext>
            </a:extLst>
          </p:cNvPr>
          <p:cNvSpPr txBox="1"/>
          <p:nvPr/>
        </p:nvSpPr>
        <p:spPr>
          <a:xfrm>
            <a:off x="4669069" y="5241074"/>
            <a:ext cx="1612966" cy="523220"/>
          </a:xfrm>
          <a:prstGeom prst="rect">
            <a:avLst/>
          </a:prstGeom>
          <a:noFill/>
        </p:spPr>
        <p:txBody>
          <a:bodyPr wrap="square" rtlCol="0">
            <a:spAutoFit/>
          </a:bodyPr>
          <a:lstStyle/>
          <a:p>
            <a:r>
              <a:rPr lang="en-US" sz="1400" dirty="0"/>
              <a:t>Nice uniform </a:t>
            </a:r>
            <a:r>
              <a:rPr lang="en-US" sz="1400" dirty="0" err="1"/>
              <a:t>von_mises</a:t>
            </a:r>
            <a:r>
              <a:rPr lang="en-US" sz="1400" dirty="0"/>
              <a:t> stress</a:t>
            </a:r>
          </a:p>
        </p:txBody>
      </p:sp>
      <p:cxnSp>
        <p:nvCxnSpPr>
          <p:cNvPr id="24" name="Straight Arrow Connector 23">
            <a:extLst>
              <a:ext uri="{FF2B5EF4-FFF2-40B4-BE49-F238E27FC236}">
                <a16:creationId xmlns:a16="http://schemas.microsoft.com/office/drawing/2014/main" id="{BCF824C5-5A90-9664-424A-C1B4D409AE3A}"/>
              </a:ext>
            </a:extLst>
          </p:cNvPr>
          <p:cNvCxnSpPr/>
          <p:nvPr/>
        </p:nvCxnSpPr>
        <p:spPr>
          <a:xfrm flipH="1" flipV="1">
            <a:off x="8620407" y="2432203"/>
            <a:ext cx="509048" cy="3299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1F24A4DA-E037-CE82-DBBB-B87D48EEA459}"/>
              </a:ext>
            </a:extLst>
          </p:cNvPr>
          <p:cNvSpPr txBox="1"/>
          <p:nvPr/>
        </p:nvSpPr>
        <p:spPr>
          <a:xfrm>
            <a:off x="9156744" y="2432203"/>
            <a:ext cx="1612966" cy="523220"/>
          </a:xfrm>
          <a:prstGeom prst="rect">
            <a:avLst/>
          </a:prstGeom>
          <a:noFill/>
        </p:spPr>
        <p:txBody>
          <a:bodyPr wrap="square" rtlCol="0">
            <a:spAutoFit/>
          </a:bodyPr>
          <a:lstStyle/>
          <a:p>
            <a:r>
              <a:rPr lang="en-US" sz="1400" dirty="0"/>
              <a:t>Nice smooth contact forces</a:t>
            </a:r>
          </a:p>
        </p:txBody>
      </p:sp>
      <p:cxnSp>
        <p:nvCxnSpPr>
          <p:cNvPr id="26" name="Straight Arrow Connector 25">
            <a:extLst>
              <a:ext uri="{FF2B5EF4-FFF2-40B4-BE49-F238E27FC236}">
                <a16:creationId xmlns:a16="http://schemas.microsoft.com/office/drawing/2014/main" id="{FB0BF7BC-7882-641F-F9AB-04785A2FC5A2}"/>
              </a:ext>
            </a:extLst>
          </p:cNvPr>
          <p:cNvCxnSpPr>
            <a:cxnSpLocks/>
          </p:cNvCxnSpPr>
          <p:nvPr/>
        </p:nvCxnSpPr>
        <p:spPr>
          <a:xfrm flipH="1" flipV="1">
            <a:off x="8637506" y="5221815"/>
            <a:ext cx="791053" cy="2808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F5A3468E-E2CD-8382-626B-CE81B6A3965C}"/>
              </a:ext>
            </a:extLst>
          </p:cNvPr>
          <p:cNvSpPr txBox="1"/>
          <p:nvPr/>
        </p:nvSpPr>
        <p:spPr>
          <a:xfrm>
            <a:off x="9428559" y="5068257"/>
            <a:ext cx="2411700" cy="1384995"/>
          </a:xfrm>
          <a:prstGeom prst="rect">
            <a:avLst/>
          </a:prstGeom>
          <a:noFill/>
        </p:spPr>
        <p:txBody>
          <a:bodyPr wrap="square" rtlCol="0">
            <a:spAutoFit/>
          </a:bodyPr>
          <a:lstStyle/>
          <a:p>
            <a:r>
              <a:rPr lang="en-US" sz="1400" dirty="0"/>
              <a:t>Terrible contact forces, the FI Tet10 has a pathology that causes </a:t>
            </a:r>
            <a:r>
              <a:rPr lang="en-US" sz="1400" b="1" dirty="0"/>
              <a:t>zero reaction forces</a:t>
            </a:r>
            <a:r>
              <a:rPr lang="en-US" sz="1400" dirty="0"/>
              <a:t> at the mid-side nodes.  This can be difficult to converge!</a:t>
            </a:r>
          </a:p>
        </p:txBody>
      </p:sp>
    </p:spTree>
    <p:extLst>
      <p:ext uri="{BB962C8B-B14F-4D97-AF65-F5344CB8AC3E}">
        <p14:creationId xmlns:p14="http://schemas.microsoft.com/office/powerpoint/2010/main" val="398625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A47B-3293-2139-172A-4BAB2EE03655}"/>
              </a:ext>
            </a:extLst>
          </p:cNvPr>
          <p:cNvSpPr>
            <a:spLocks noGrp="1"/>
          </p:cNvSpPr>
          <p:nvPr>
            <p:ph type="title"/>
          </p:nvPr>
        </p:nvSpPr>
        <p:spPr/>
        <p:txBody>
          <a:bodyPr/>
          <a:lstStyle/>
          <a:p>
            <a:r>
              <a:rPr lang="en-US" dirty="0"/>
              <a:t>Example 09: Results and discussion – Syntax discussion</a:t>
            </a:r>
          </a:p>
        </p:txBody>
      </p:sp>
      <p:sp>
        <p:nvSpPr>
          <p:cNvPr id="4" name="Slide Number Placeholder 3">
            <a:extLst>
              <a:ext uri="{FF2B5EF4-FFF2-40B4-BE49-F238E27FC236}">
                <a16:creationId xmlns:a16="http://schemas.microsoft.com/office/drawing/2014/main" id="{E096CCC1-A09F-9ECA-6BC6-5C459764C136}"/>
              </a:ext>
            </a:extLst>
          </p:cNvPr>
          <p:cNvSpPr>
            <a:spLocks noGrp="1"/>
          </p:cNvSpPr>
          <p:nvPr>
            <p:ph type="sldNum" sz="quarter" idx="4"/>
          </p:nvPr>
        </p:nvSpPr>
        <p:spPr/>
        <p:txBody>
          <a:bodyPr/>
          <a:lstStyle/>
          <a:p>
            <a:pPr algn="ctr"/>
            <a:fld id="{F6B149FD-26F7-3645-B4E7-BA8B8CC5EEA8}" type="slidenum">
              <a:rPr lang="en-US" smtClean="0"/>
              <a:pPr algn="ctr"/>
              <a:t>104</a:t>
            </a:fld>
            <a:endParaRPr lang="en-US" dirty="0"/>
          </a:p>
        </p:txBody>
      </p:sp>
      <p:sp>
        <p:nvSpPr>
          <p:cNvPr id="6" name="Rectangle 5">
            <a:extLst>
              <a:ext uri="{FF2B5EF4-FFF2-40B4-BE49-F238E27FC236}">
                <a16:creationId xmlns:a16="http://schemas.microsoft.com/office/drawing/2014/main" id="{19CD5BED-79C6-E720-4FED-D0793F61B475}"/>
              </a:ext>
            </a:extLst>
          </p:cNvPr>
          <p:cNvSpPr/>
          <p:nvPr/>
        </p:nvSpPr>
        <p:spPr>
          <a:xfrm>
            <a:off x="762000" y="1143000"/>
            <a:ext cx="6070861" cy="541686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user variable </a:t>
            </a:r>
            <a:r>
              <a:rPr lang="en-US" sz="1000" b="1" dirty="0">
                <a:solidFill>
                  <a:schemeClr val="tx1"/>
                </a:solidFill>
                <a:latin typeface="Courier New" panose="02070309020205020404" pitchFamily="49" charset="0"/>
              </a:rPr>
              <a:t>pad1_dir</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type = element vector</a:t>
            </a:r>
          </a:p>
          <a:p>
            <a:r>
              <a:rPr lang="en-US" sz="1000" dirty="0">
                <a:solidFill>
                  <a:schemeClr val="tx1"/>
                </a:solidFill>
                <a:latin typeface="Courier New" panose="02070309020205020404" pitchFamily="49" charset="0"/>
              </a:rPr>
              <a:t>  initial value = 1 1 0</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user variable pad2_dir</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type = element vector</a:t>
            </a:r>
          </a:p>
          <a:p>
            <a:r>
              <a:rPr lang="en-US" sz="1000" dirty="0">
                <a:solidFill>
                  <a:schemeClr val="tx1"/>
                </a:solidFill>
                <a:latin typeface="Courier New" panose="02070309020205020404" pitchFamily="49" charset="0"/>
              </a:rPr>
              <a:t>  initial value = 1 0 0</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user variable pad3_dir</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type = element vector</a:t>
            </a:r>
          </a:p>
          <a:p>
            <a:r>
              <a:rPr lang="en-US" sz="1000" dirty="0">
                <a:solidFill>
                  <a:schemeClr val="tx1"/>
                </a:solidFill>
                <a:latin typeface="Courier New" panose="02070309020205020404" pitchFamily="49" charset="0"/>
              </a:rPr>
              <a:t>  initial value = -1 1 0</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artificial strain</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direction field </a:t>
            </a:r>
            <a:r>
              <a:rPr lang="en-US" sz="1000" b="1" dirty="0">
                <a:solidFill>
                  <a:schemeClr val="tx1"/>
                </a:solidFill>
                <a:latin typeface="Courier New" panose="02070309020205020404" pitchFamily="49" charset="0"/>
              </a:rPr>
              <a:t>pad1_dir</a:t>
            </a:r>
            <a:r>
              <a:rPr lang="en-US" sz="1000" dirty="0">
                <a:solidFill>
                  <a:schemeClr val="tx1"/>
                </a:solidFill>
                <a:latin typeface="Courier New" panose="02070309020205020404" pitchFamily="49" charset="0"/>
              </a:rPr>
              <a:t> function = </a:t>
            </a:r>
            <a:r>
              <a:rPr lang="en-US" sz="1000" dirty="0" err="1">
                <a:solidFill>
                  <a:schemeClr val="tx1"/>
                </a:solidFill>
                <a:latin typeface="Courier New" panose="02070309020205020404" pitchFamily="49" charset="0"/>
              </a:rPr>
              <a:t>shrink_and_grow</a:t>
            </a:r>
            <a:r>
              <a:rPr lang="en-US" sz="1000" dirty="0">
                <a:solidFill>
                  <a:schemeClr val="tx1"/>
                </a:solidFill>
                <a:latin typeface="Courier New" panose="02070309020205020404" pitchFamily="49" charset="0"/>
              </a:rPr>
              <a:t> scale factor = -0.6</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artificial strain</a:t>
            </a:r>
          </a:p>
          <a:p>
            <a:r>
              <a:rPr lang="en-US" sz="1000" dirty="0">
                <a:solidFill>
                  <a:schemeClr val="tx1"/>
                </a:solidFill>
                <a:latin typeface="Courier New" panose="02070309020205020404" pitchFamily="49" charset="0"/>
              </a:rPr>
              <a:t>  block = pad2</a:t>
            </a:r>
          </a:p>
          <a:p>
            <a:r>
              <a:rPr lang="en-US" sz="1000" dirty="0">
                <a:solidFill>
                  <a:schemeClr val="tx1"/>
                </a:solidFill>
                <a:latin typeface="Courier New" panose="02070309020205020404" pitchFamily="49" charset="0"/>
              </a:rPr>
              <a:t>  direction field pad2_dir function = </a:t>
            </a:r>
            <a:r>
              <a:rPr lang="en-US" sz="1000" dirty="0" err="1">
                <a:solidFill>
                  <a:schemeClr val="tx1"/>
                </a:solidFill>
                <a:latin typeface="Courier New" panose="02070309020205020404" pitchFamily="49" charset="0"/>
              </a:rPr>
              <a:t>shrink_and_grow</a:t>
            </a:r>
            <a:r>
              <a:rPr lang="en-US" sz="1000" dirty="0">
                <a:solidFill>
                  <a:schemeClr val="tx1"/>
                </a:solidFill>
                <a:latin typeface="Courier New" panose="02070309020205020404" pitchFamily="49" charset="0"/>
              </a:rPr>
              <a:t> scale factor = -0.6</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artificial strain</a:t>
            </a:r>
          </a:p>
          <a:p>
            <a:r>
              <a:rPr lang="en-US" sz="1000" dirty="0">
                <a:solidFill>
                  <a:schemeClr val="tx1"/>
                </a:solidFill>
                <a:latin typeface="Courier New" panose="02070309020205020404" pitchFamily="49" charset="0"/>
              </a:rPr>
              <a:t>  block = pad3</a:t>
            </a:r>
          </a:p>
          <a:p>
            <a:r>
              <a:rPr lang="en-US" sz="1000" dirty="0">
                <a:solidFill>
                  <a:schemeClr val="tx1"/>
                </a:solidFill>
                <a:latin typeface="Courier New" panose="02070309020205020404" pitchFamily="49" charset="0"/>
              </a:rPr>
              <a:t>  direction field pad3_dir function = </a:t>
            </a:r>
            <a:r>
              <a:rPr lang="en-US" sz="1000" dirty="0" err="1">
                <a:solidFill>
                  <a:schemeClr val="tx1"/>
                </a:solidFill>
                <a:latin typeface="Courier New" panose="02070309020205020404" pitchFamily="49" charset="0"/>
              </a:rPr>
              <a:t>shrink_and_grow</a:t>
            </a:r>
            <a:r>
              <a:rPr lang="en-US" sz="1000" dirty="0">
                <a:solidFill>
                  <a:schemeClr val="tx1"/>
                </a:solidFill>
                <a:latin typeface="Courier New" panose="02070309020205020404" pitchFamily="49" charset="0"/>
              </a:rPr>
              <a:t> scale factor = -0.6</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p:txBody>
      </p:sp>
      <p:sp>
        <p:nvSpPr>
          <p:cNvPr id="7" name="Oval 6">
            <a:extLst>
              <a:ext uri="{FF2B5EF4-FFF2-40B4-BE49-F238E27FC236}">
                <a16:creationId xmlns:a16="http://schemas.microsoft.com/office/drawing/2014/main" id="{40746C4D-F10B-6C42-7090-F9B345D662EA}"/>
              </a:ext>
            </a:extLst>
          </p:cNvPr>
          <p:cNvSpPr/>
          <p:nvPr/>
        </p:nvSpPr>
        <p:spPr>
          <a:xfrm>
            <a:off x="2318995" y="1272618"/>
            <a:ext cx="820133" cy="292231"/>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57EDBD6-12CF-E705-C91C-B0E310990ED5}"/>
              </a:ext>
            </a:extLst>
          </p:cNvPr>
          <p:cNvSpPr/>
          <p:nvPr/>
        </p:nvSpPr>
        <p:spPr>
          <a:xfrm>
            <a:off x="2543658" y="1461155"/>
            <a:ext cx="1425027" cy="2894029"/>
          </a:xfrm>
          <a:custGeom>
            <a:avLst/>
            <a:gdLst>
              <a:gd name="connsiteX0" fmla="*/ 595468 w 1425027"/>
              <a:gd name="connsiteY0" fmla="*/ 0 h 2894029"/>
              <a:gd name="connsiteX1" fmla="*/ 906552 w 1425027"/>
              <a:gd name="connsiteY1" fmla="*/ 9426 h 2894029"/>
              <a:gd name="connsiteX2" fmla="*/ 991394 w 1425027"/>
              <a:gd name="connsiteY2" fmla="*/ 18853 h 2894029"/>
              <a:gd name="connsiteX3" fmla="*/ 1057381 w 1425027"/>
              <a:gd name="connsiteY3" fmla="*/ 37707 h 2894029"/>
              <a:gd name="connsiteX4" fmla="*/ 1161076 w 1425027"/>
              <a:gd name="connsiteY4" fmla="*/ 84841 h 2894029"/>
              <a:gd name="connsiteX5" fmla="*/ 1245917 w 1425027"/>
              <a:gd name="connsiteY5" fmla="*/ 131975 h 2894029"/>
              <a:gd name="connsiteX6" fmla="*/ 1321332 w 1425027"/>
              <a:gd name="connsiteY6" fmla="*/ 179109 h 2894029"/>
              <a:gd name="connsiteX7" fmla="*/ 1387319 w 1425027"/>
              <a:gd name="connsiteY7" fmla="*/ 254523 h 2894029"/>
              <a:gd name="connsiteX8" fmla="*/ 1406173 w 1425027"/>
              <a:gd name="connsiteY8" fmla="*/ 443059 h 2894029"/>
              <a:gd name="connsiteX9" fmla="*/ 1425027 w 1425027"/>
              <a:gd name="connsiteY9" fmla="*/ 669303 h 2894029"/>
              <a:gd name="connsiteX10" fmla="*/ 1406173 w 1425027"/>
              <a:gd name="connsiteY10" fmla="*/ 801278 h 2894029"/>
              <a:gd name="connsiteX11" fmla="*/ 1387319 w 1425027"/>
              <a:gd name="connsiteY11" fmla="*/ 886119 h 2894029"/>
              <a:gd name="connsiteX12" fmla="*/ 1321332 w 1425027"/>
              <a:gd name="connsiteY12" fmla="*/ 1018094 h 2894029"/>
              <a:gd name="connsiteX13" fmla="*/ 1283624 w 1425027"/>
              <a:gd name="connsiteY13" fmla="*/ 1065229 h 2894029"/>
              <a:gd name="connsiteX14" fmla="*/ 1245917 w 1425027"/>
              <a:gd name="connsiteY14" fmla="*/ 1131216 h 2894029"/>
              <a:gd name="connsiteX15" fmla="*/ 1198783 w 1425027"/>
              <a:gd name="connsiteY15" fmla="*/ 1187777 h 2894029"/>
              <a:gd name="connsiteX16" fmla="*/ 1104515 w 1425027"/>
              <a:gd name="connsiteY16" fmla="*/ 1319752 h 2894029"/>
              <a:gd name="connsiteX17" fmla="*/ 1076235 w 1425027"/>
              <a:gd name="connsiteY17" fmla="*/ 1357459 h 2894029"/>
              <a:gd name="connsiteX18" fmla="*/ 1019674 w 1425027"/>
              <a:gd name="connsiteY18" fmla="*/ 1385740 h 2894029"/>
              <a:gd name="connsiteX19" fmla="*/ 878272 w 1425027"/>
              <a:gd name="connsiteY19" fmla="*/ 1536569 h 2894029"/>
              <a:gd name="connsiteX20" fmla="*/ 812284 w 1425027"/>
              <a:gd name="connsiteY20" fmla="*/ 1602556 h 2894029"/>
              <a:gd name="connsiteX21" fmla="*/ 746297 w 1425027"/>
              <a:gd name="connsiteY21" fmla="*/ 1668544 h 2894029"/>
              <a:gd name="connsiteX22" fmla="*/ 661455 w 1425027"/>
              <a:gd name="connsiteY22" fmla="*/ 1725105 h 2894029"/>
              <a:gd name="connsiteX23" fmla="*/ 463493 w 1425027"/>
              <a:gd name="connsiteY23" fmla="*/ 1960775 h 2894029"/>
              <a:gd name="connsiteX24" fmla="*/ 359798 w 1425027"/>
              <a:gd name="connsiteY24" fmla="*/ 2064470 h 2894029"/>
              <a:gd name="connsiteX25" fmla="*/ 312664 w 1425027"/>
              <a:gd name="connsiteY25" fmla="*/ 2130457 h 2894029"/>
              <a:gd name="connsiteX26" fmla="*/ 265530 w 1425027"/>
              <a:gd name="connsiteY26" fmla="*/ 2205872 h 2894029"/>
              <a:gd name="connsiteX27" fmla="*/ 190115 w 1425027"/>
              <a:gd name="connsiteY27" fmla="*/ 2290713 h 2894029"/>
              <a:gd name="connsiteX28" fmla="*/ 95847 w 1425027"/>
              <a:gd name="connsiteY28" fmla="*/ 2441542 h 2894029"/>
              <a:gd name="connsiteX29" fmla="*/ 48713 w 1425027"/>
              <a:gd name="connsiteY29" fmla="*/ 2516956 h 2894029"/>
              <a:gd name="connsiteX30" fmla="*/ 20433 w 1425027"/>
              <a:gd name="connsiteY30" fmla="*/ 2611224 h 2894029"/>
              <a:gd name="connsiteX31" fmla="*/ 1579 w 1425027"/>
              <a:gd name="connsiteY31" fmla="*/ 2733773 h 2894029"/>
              <a:gd name="connsiteX32" fmla="*/ 1579 w 1425027"/>
              <a:gd name="connsiteY32" fmla="*/ 2894029 h 28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25027" h="2894029">
                <a:moveTo>
                  <a:pt x="595468" y="0"/>
                </a:moveTo>
                <a:cubicBezTo>
                  <a:pt x="729165" y="53477"/>
                  <a:pt x="600613" y="9426"/>
                  <a:pt x="906552" y="9426"/>
                </a:cubicBezTo>
                <a:cubicBezTo>
                  <a:pt x="935007" y="9426"/>
                  <a:pt x="963113" y="15711"/>
                  <a:pt x="991394" y="18853"/>
                </a:cubicBezTo>
                <a:cubicBezTo>
                  <a:pt x="1013390" y="25138"/>
                  <a:pt x="1035679" y="30473"/>
                  <a:pt x="1057381" y="37707"/>
                </a:cubicBezTo>
                <a:cubicBezTo>
                  <a:pt x="1092265" y="49335"/>
                  <a:pt x="1129020" y="67744"/>
                  <a:pt x="1161076" y="84841"/>
                </a:cubicBezTo>
                <a:cubicBezTo>
                  <a:pt x="1189621" y="100065"/>
                  <a:pt x="1218032" y="115572"/>
                  <a:pt x="1245917" y="131975"/>
                </a:cubicBezTo>
                <a:cubicBezTo>
                  <a:pt x="1271468" y="147005"/>
                  <a:pt x="1297617" y="161323"/>
                  <a:pt x="1321332" y="179109"/>
                </a:cubicBezTo>
                <a:cubicBezTo>
                  <a:pt x="1349227" y="200030"/>
                  <a:pt x="1366866" y="227252"/>
                  <a:pt x="1387319" y="254523"/>
                </a:cubicBezTo>
                <a:cubicBezTo>
                  <a:pt x="1395111" y="324654"/>
                  <a:pt x="1400839" y="371045"/>
                  <a:pt x="1406173" y="443059"/>
                </a:cubicBezTo>
                <a:cubicBezTo>
                  <a:pt x="1422184" y="659200"/>
                  <a:pt x="1406835" y="523772"/>
                  <a:pt x="1425027" y="669303"/>
                </a:cubicBezTo>
                <a:cubicBezTo>
                  <a:pt x="1419234" y="715643"/>
                  <a:pt x="1415234" y="755973"/>
                  <a:pt x="1406173" y="801278"/>
                </a:cubicBezTo>
                <a:cubicBezTo>
                  <a:pt x="1400491" y="829686"/>
                  <a:pt x="1396480" y="858635"/>
                  <a:pt x="1387319" y="886119"/>
                </a:cubicBezTo>
                <a:cubicBezTo>
                  <a:pt x="1375032" y="922981"/>
                  <a:pt x="1346079" y="982741"/>
                  <a:pt x="1321332" y="1018094"/>
                </a:cubicBezTo>
                <a:cubicBezTo>
                  <a:pt x="1309794" y="1034578"/>
                  <a:pt x="1294785" y="1048488"/>
                  <a:pt x="1283624" y="1065229"/>
                </a:cubicBezTo>
                <a:cubicBezTo>
                  <a:pt x="1269571" y="1086308"/>
                  <a:pt x="1260337" y="1110387"/>
                  <a:pt x="1245917" y="1131216"/>
                </a:cubicBezTo>
                <a:cubicBezTo>
                  <a:pt x="1231947" y="1151394"/>
                  <a:pt x="1212752" y="1167599"/>
                  <a:pt x="1198783" y="1187777"/>
                </a:cubicBezTo>
                <a:cubicBezTo>
                  <a:pt x="1059125" y="1389507"/>
                  <a:pt x="1277712" y="1108069"/>
                  <a:pt x="1104515" y="1319752"/>
                </a:cubicBezTo>
                <a:cubicBezTo>
                  <a:pt x="1094566" y="1331912"/>
                  <a:pt x="1088637" y="1347813"/>
                  <a:pt x="1076235" y="1357459"/>
                </a:cubicBezTo>
                <a:cubicBezTo>
                  <a:pt x="1059596" y="1370400"/>
                  <a:pt x="1038528" y="1376313"/>
                  <a:pt x="1019674" y="1385740"/>
                </a:cubicBezTo>
                <a:cubicBezTo>
                  <a:pt x="951432" y="1471043"/>
                  <a:pt x="996191" y="1418650"/>
                  <a:pt x="878272" y="1536569"/>
                </a:cubicBezTo>
                <a:lnTo>
                  <a:pt x="812284" y="1602556"/>
                </a:lnTo>
                <a:cubicBezTo>
                  <a:pt x="790288" y="1624552"/>
                  <a:pt x="772179" y="1651289"/>
                  <a:pt x="746297" y="1668544"/>
                </a:cubicBezTo>
                <a:lnTo>
                  <a:pt x="661455" y="1725105"/>
                </a:lnTo>
                <a:cubicBezTo>
                  <a:pt x="590766" y="1819357"/>
                  <a:pt x="560809" y="1863459"/>
                  <a:pt x="463493" y="1960775"/>
                </a:cubicBezTo>
                <a:cubicBezTo>
                  <a:pt x="428928" y="1995340"/>
                  <a:pt x="388210" y="2024693"/>
                  <a:pt x="359798" y="2064470"/>
                </a:cubicBezTo>
                <a:cubicBezTo>
                  <a:pt x="344087" y="2086466"/>
                  <a:pt x="327658" y="2107966"/>
                  <a:pt x="312664" y="2130457"/>
                </a:cubicBezTo>
                <a:cubicBezTo>
                  <a:pt x="296220" y="2155123"/>
                  <a:pt x="283317" y="2182157"/>
                  <a:pt x="265530" y="2205872"/>
                </a:cubicBezTo>
                <a:cubicBezTo>
                  <a:pt x="174404" y="2327372"/>
                  <a:pt x="283286" y="2150956"/>
                  <a:pt x="190115" y="2290713"/>
                </a:cubicBezTo>
                <a:cubicBezTo>
                  <a:pt x="157228" y="2340044"/>
                  <a:pt x="127270" y="2391266"/>
                  <a:pt x="95847" y="2441542"/>
                </a:cubicBezTo>
                <a:cubicBezTo>
                  <a:pt x="80136" y="2466680"/>
                  <a:pt x="58087" y="2488833"/>
                  <a:pt x="48713" y="2516956"/>
                </a:cubicBezTo>
                <a:cubicBezTo>
                  <a:pt x="39083" y="2545846"/>
                  <a:pt x="25829" y="2584241"/>
                  <a:pt x="20433" y="2611224"/>
                </a:cubicBezTo>
                <a:cubicBezTo>
                  <a:pt x="12328" y="2651752"/>
                  <a:pt x="4328" y="2692534"/>
                  <a:pt x="1579" y="2733773"/>
                </a:cubicBezTo>
                <a:cubicBezTo>
                  <a:pt x="-1974" y="2787073"/>
                  <a:pt x="1579" y="2840610"/>
                  <a:pt x="1579" y="2894029"/>
                </a:cubicBezTo>
              </a:path>
            </a:pathLst>
          </a:cu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5DE7A23-6F88-3E9A-83E7-7B2CF8AAB941}"/>
              </a:ext>
            </a:extLst>
          </p:cNvPr>
          <p:cNvSpPr/>
          <p:nvPr/>
        </p:nvSpPr>
        <p:spPr>
          <a:xfrm>
            <a:off x="2166586" y="1725104"/>
            <a:ext cx="562475" cy="292231"/>
          </a:xfrm>
          <a:prstGeom prst="ellipse">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43F12D-590A-1478-FD0E-600CCD05CC4D}"/>
              </a:ext>
            </a:extLst>
          </p:cNvPr>
          <p:cNvSpPr txBox="1"/>
          <p:nvPr/>
        </p:nvSpPr>
        <p:spPr>
          <a:xfrm>
            <a:off x="7282205" y="1554496"/>
            <a:ext cx="4033495" cy="3139321"/>
          </a:xfrm>
          <a:prstGeom prst="rect">
            <a:avLst/>
          </a:prstGeom>
          <a:noFill/>
        </p:spPr>
        <p:txBody>
          <a:bodyPr wrap="square" rtlCol="0">
            <a:spAutoFit/>
          </a:bodyPr>
          <a:lstStyle/>
          <a:p>
            <a:r>
              <a:rPr lang="en-US" dirty="0"/>
              <a:t>Set initial value on every element.</a:t>
            </a:r>
          </a:p>
          <a:p>
            <a:endParaRPr lang="en-US" dirty="0"/>
          </a:p>
          <a:p>
            <a:r>
              <a:rPr lang="en-US" dirty="0"/>
              <a:t>Note we only create this variable on the </a:t>
            </a:r>
            <a:r>
              <a:rPr lang="en-US" dirty="0">
                <a:latin typeface="Courier New" panose="02070309020205020404" pitchFamily="49" charset="0"/>
                <a:cs typeface="Courier New" panose="02070309020205020404" pitchFamily="49" charset="0"/>
              </a:rPr>
              <a:t>pad1 </a:t>
            </a:r>
            <a:r>
              <a:rPr lang="en-US" dirty="0">
                <a:cs typeface="Courier New" panose="02070309020205020404" pitchFamily="49" charset="0"/>
              </a:rPr>
              <a:t>block.  </a:t>
            </a:r>
          </a:p>
          <a:p>
            <a:endParaRPr lang="en-US" dirty="0">
              <a:cs typeface="Courier New" panose="02070309020205020404" pitchFamily="49" charset="0"/>
            </a:endParaRPr>
          </a:p>
          <a:p>
            <a:r>
              <a:rPr lang="en-US" dirty="0">
                <a:cs typeface="Courier New" panose="02070309020205020404" pitchFamily="49" charset="0"/>
              </a:rPr>
              <a:t>As a result, we need </a:t>
            </a:r>
            <a:r>
              <a:rPr lang="en-US" b="1" dirty="0">
                <a:cs typeface="Courier New" panose="02070309020205020404" pitchFamily="49" charset="0"/>
              </a:rPr>
              <a:t>3 separate</a:t>
            </a:r>
            <a:r>
              <a:rPr lang="en-US" dirty="0">
                <a:cs typeface="Courier New" panose="02070309020205020404" pitchFamily="49" charset="0"/>
              </a:rPr>
              <a:t> </a:t>
            </a:r>
            <a:r>
              <a:rPr lang="en-US" dirty="0">
                <a:latin typeface="Courier New" panose="02070309020205020404" pitchFamily="49" charset="0"/>
                <a:cs typeface="Courier New" panose="02070309020205020404" pitchFamily="49" charset="0"/>
              </a:rPr>
              <a:t>artificial strain</a:t>
            </a:r>
            <a:r>
              <a:rPr lang="en-US" dirty="0">
                <a:cs typeface="Courier New" panose="02070309020205020404" pitchFamily="49" charset="0"/>
              </a:rPr>
              <a:t> blocks.  Ideally, a future version of the code will allow preloading all blocks in a </a:t>
            </a:r>
            <a:r>
              <a:rPr lang="en-US" b="1" dirty="0">
                <a:cs typeface="Courier New" panose="02070309020205020404" pitchFamily="49" charset="0"/>
              </a:rPr>
              <a:t>single </a:t>
            </a:r>
            <a:r>
              <a:rPr lang="en-US" dirty="0">
                <a:latin typeface="Courier New" panose="02070309020205020404" pitchFamily="49" charset="0"/>
                <a:cs typeface="Courier New" panose="02070309020205020404" pitchFamily="49" charset="0"/>
              </a:rPr>
              <a:t>artificial strain</a:t>
            </a:r>
            <a:r>
              <a:rPr lang="en-US" dirty="0">
                <a:cs typeface="Courier New" panose="02070309020205020404" pitchFamily="49" charset="0"/>
              </a:rPr>
              <a:t> command block.</a:t>
            </a:r>
          </a:p>
        </p:txBody>
      </p:sp>
      <p:sp>
        <p:nvSpPr>
          <p:cNvPr id="11" name="Freeform: Shape 10">
            <a:extLst>
              <a:ext uri="{FF2B5EF4-FFF2-40B4-BE49-F238E27FC236}">
                <a16:creationId xmlns:a16="http://schemas.microsoft.com/office/drawing/2014/main" id="{97FC5F84-EEF7-3ADE-B975-9E2C8FEB3B7C}"/>
              </a:ext>
            </a:extLst>
          </p:cNvPr>
          <p:cNvSpPr/>
          <p:nvPr/>
        </p:nvSpPr>
        <p:spPr>
          <a:xfrm>
            <a:off x="2752627" y="1715678"/>
            <a:ext cx="4506012" cy="694376"/>
          </a:xfrm>
          <a:custGeom>
            <a:avLst/>
            <a:gdLst>
              <a:gd name="connsiteX0" fmla="*/ 0 w 4506012"/>
              <a:gd name="connsiteY0" fmla="*/ 141402 h 694376"/>
              <a:gd name="connsiteX1" fmla="*/ 556181 w 4506012"/>
              <a:gd name="connsiteY1" fmla="*/ 480767 h 694376"/>
              <a:gd name="connsiteX2" fmla="*/ 1197204 w 4506012"/>
              <a:gd name="connsiteY2" fmla="*/ 631596 h 694376"/>
              <a:gd name="connsiteX3" fmla="*/ 2026763 w 4506012"/>
              <a:gd name="connsiteY3" fmla="*/ 688157 h 694376"/>
              <a:gd name="connsiteX4" fmla="*/ 2460396 w 4506012"/>
              <a:gd name="connsiteY4" fmla="*/ 678730 h 694376"/>
              <a:gd name="connsiteX5" fmla="*/ 3733014 w 4506012"/>
              <a:gd name="connsiteY5" fmla="*/ 282804 h 694376"/>
              <a:gd name="connsiteX6" fmla="*/ 4044099 w 4506012"/>
              <a:gd name="connsiteY6" fmla="*/ 188536 h 694376"/>
              <a:gd name="connsiteX7" fmla="*/ 4223208 w 4506012"/>
              <a:gd name="connsiteY7" fmla="*/ 131976 h 694376"/>
              <a:gd name="connsiteX8" fmla="*/ 4421171 w 4506012"/>
              <a:gd name="connsiteY8" fmla="*/ 56561 h 694376"/>
              <a:gd name="connsiteX9" fmla="*/ 4506012 w 4506012"/>
              <a:gd name="connsiteY9" fmla="*/ 0 h 69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6012" h="694376">
                <a:moveTo>
                  <a:pt x="0" y="141402"/>
                </a:moveTo>
                <a:cubicBezTo>
                  <a:pt x="244721" y="329648"/>
                  <a:pt x="254894" y="363850"/>
                  <a:pt x="556181" y="480767"/>
                </a:cubicBezTo>
                <a:cubicBezTo>
                  <a:pt x="759426" y="559638"/>
                  <a:pt x="982657" y="600502"/>
                  <a:pt x="1197204" y="631596"/>
                </a:cubicBezTo>
                <a:cubicBezTo>
                  <a:pt x="1551070" y="682881"/>
                  <a:pt x="1629793" y="673177"/>
                  <a:pt x="2026763" y="688157"/>
                </a:cubicBezTo>
                <a:cubicBezTo>
                  <a:pt x="2171307" y="685015"/>
                  <a:pt x="2319100" y="709361"/>
                  <a:pt x="2460396" y="678730"/>
                </a:cubicBezTo>
                <a:cubicBezTo>
                  <a:pt x="2574415" y="654013"/>
                  <a:pt x="3431645" y="376186"/>
                  <a:pt x="3733014" y="282804"/>
                </a:cubicBezTo>
                <a:lnTo>
                  <a:pt x="4044099" y="188536"/>
                </a:lnTo>
                <a:cubicBezTo>
                  <a:pt x="4103939" y="170124"/>
                  <a:pt x="4164701" y="154265"/>
                  <a:pt x="4223208" y="131976"/>
                </a:cubicBezTo>
                <a:cubicBezTo>
                  <a:pt x="4289196" y="106838"/>
                  <a:pt x="4357182" y="86423"/>
                  <a:pt x="4421171" y="56561"/>
                </a:cubicBezTo>
                <a:cubicBezTo>
                  <a:pt x="4451971" y="42188"/>
                  <a:pt x="4506012" y="0"/>
                  <a:pt x="4506012" y="0"/>
                </a:cubicBezTo>
              </a:path>
            </a:pathLst>
          </a:custGeom>
          <a:noFill/>
          <a:ln w="28575">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28CD8DE2-29BA-0ECE-5788-6E192BD5987F}"/>
              </a:ext>
            </a:extLst>
          </p:cNvPr>
          <p:cNvGrpSpPr/>
          <p:nvPr/>
        </p:nvGrpSpPr>
        <p:grpSpPr>
          <a:xfrm>
            <a:off x="7707738" y="4693817"/>
            <a:ext cx="2815744" cy="1985241"/>
            <a:chOff x="7553340" y="4854804"/>
            <a:chExt cx="2815744" cy="1985241"/>
          </a:xfrm>
        </p:grpSpPr>
        <p:grpSp>
          <p:nvGrpSpPr>
            <p:cNvPr id="12" name="Group 11">
              <a:extLst>
                <a:ext uri="{FF2B5EF4-FFF2-40B4-BE49-F238E27FC236}">
                  <a16:creationId xmlns:a16="http://schemas.microsoft.com/office/drawing/2014/main" id="{285E110E-D475-6B05-E736-368B71DD0047}"/>
                </a:ext>
              </a:extLst>
            </p:cNvPr>
            <p:cNvGrpSpPr/>
            <p:nvPr/>
          </p:nvGrpSpPr>
          <p:grpSpPr>
            <a:xfrm>
              <a:off x="7553340" y="4854804"/>
              <a:ext cx="2319710" cy="1985241"/>
              <a:chOff x="1425789" y="3157979"/>
              <a:chExt cx="4136025" cy="3539670"/>
            </a:xfrm>
          </p:grpSpPr>
          <p:sp>
            <p:nvSpPr>
              <p:cNvPr id="13" name="Rectangle 12">
                <a:extLst>
                  <a:ext uri="{FF2B5EF4-FFF2-40B4-BE49-F238E27FC236}">
                    <a16:creationId xmlns:a16="http://schemas.microsoft.com/office/drawing/2014/main" id="{710B2894-2CDC-EF37-9364-F8B0A2604FE3}"/>
                  </a:ext>
                </a:extLst>
              </p:cNvPr>
              <p:cNvSpPr/>
              <p:nvPr/>
            </p:nvSpPr>
            <p:spPr>
              <a:xfrm>
                <a:off x="1714365" y="3157979"/>
                <a:ext cx="3847449" cy="3412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AA05782B-1B8A-1E5E-C2C1-32B44FA63C83}"/>
                  </a:ext>
                </a:extLst>
              </p:cNvPr>
              <p:cNvCxnSpPr>
                <a:cxnSpLocks/>
              </p:cNvCxnSpPr>
              <p:nvPr/>
            </p:nvCxnSpPr>
            <p:spPr>
              <a:xfrm flipV="1">
                <a:off x="2127318" y="4756050"/>
                <a:ext cx="1131842" cy="1376930"/>
              </a:xfrm>
              <a:prstGeom prst="line">
                <a:avLst/>
              </a:prstGeom>
              <a:ln w="28575"/>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0977F503-D164-D537-0E5D-763B57F11B53}"/>
                  </a:ext>
                </a:extLst>
              </p:cNvPr>
              <p:cNvGrpSpPr/>
              <p:nvPr/>
            </p:nvGrpSpPr>
            <p:grpSpPr>
              <a:xfrm>
                <a:off x="1425789" y="3357968"/>
                <a:ext cx="3798911" cy="3339681"/>
                <a:chOff x="7036300" y="2976040"/>
                <a:chExt cx="3798911" cy="3339681"/>
              </a:xfrm>
            </p:grpSpPr>
            <p:cxnSp>
              <p:nvCxnSpPr>
                <p:cNvPr id="24" name="Straight Arrow Connector 23">
                  <a:extLst>
                    <a:ext uri="{FF2B5EF4-FFF2-40B4-BE49-F238E27FC236}">
                      <a16:creationId xmlns:a16="http://schemas.microsoft.com/office/drawing/2014/main" id="{A2CA075D-589A-F864-7F53-A7E607F56BCB}"/>
                    </a:ext>
                  </a:extLst>
                </p:cNvPr>
                <p:cNvCxnSpPr>
                  <a:cxnSpLocks/>
                </p:cNvCxnSpPr>
                <p:nvPr/>
              </p:nvCxnSpPr>
              <p:spPr>
                <a:xfrm flipV="1">
                  <a:off x="7689781" y="2976040"/>
                  <a:ext cx="0" cy="279616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AB43F2D-31C2-D948-2BDE-7B2F6C88EA56}"/>
                    </a:ext>
                  </a:extLst>
                </p:cNvPr>
                <p:cNvCxnSpPr>
                  <a:cxnSpLocks/>
                </p:cNvCxnSpPr>
                <p:nvPr/>
              </p:nvCxnSpPr>
              <p:spPr>
                <a:xfrm>
                  <a:off x="7689781" y="5781730"/>
                  <a:ext cx="3145430"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62392E6-4EF9-75D5-6F52-3D9324AA71B9}"/>
                    </a:ext>
                  </a:extLst>
                </p:cNvPr>
                <p:cNvSpPr txBox="1"/>
                <p:nvPr/>
              </p:nvSpPr>
              <p:spPr>
                <a:xfrm>
                  <a:off x="7687995" y="5766957"/>
                  <a:ext cx="2749001" cy="548764"/>
                </a:xfrm>
                <a:prstGeom prst="rect">
                  <a:avLst/>
                </a:prstGeom>
                <a:noFill/>
              </p:spPr>
              <p:txBody>
                <a:bodyPr wrap="square" rtlCol="0">
                  <a:spAutoFit/>
                </a:bodyPr>
                <a:lstStyle/>
                <a:p>
                  <a:pPr algn="ctr"/>
                  <a:r>
                    <a:rPr lang="en-US" sz="1400" dirty="0"/>
                    <a:t>Time (s)</a:t>
                  </a:r>
                </a:p>
              </p:txBody>
            </p:sp>
            <p:sp>
              <p:nvSpPr>
                <p:cNvPr id="27" name="TextBox 26">
                  <a:extLst>
                    <a:ext uri="{FF2B5EF4-FFF2-40B4-BE49-F238E27FC236}">
                      <a16:creationId xmlns:a16="http://schemas.microsoft.com/office/drawing/2014/main" id="{D6479706-154B-EE61-7EA4-1FDD3A674270}"/>
                    </a:ext>
                  </a:extLst>
                </p:cNvPr>
                <p:cNvSpPr txBox="1"/>
                <p:nvPr/>
              </p:nvSpPr>
              <p:spPr>
                <a:xfrm rot="16200000">
                  <a:off x="5950306" y="4137449"/>
                  <a:ext cx="2720751" cy="548764"/>
                </a:xfrm>
                <a:prstGeom prst="rect">
                  <a:avLst/>
                </a:prstGeom>
                <a:noFill/>
              </p:spPr>
              <p:txBody>
                <a:bodyPr wrap="square" rtlCol="0">
                  <a:spAutoFit/>
                </a:bodyPr>
                <a:lstStyle/>
                <a:p>
                  <a:pPr algn="ctr"/>
                  <a:r>
                    <a:rPr lang="en-US" sz="1400" dirty="0"/>
                    <a:t>Applied Strain</a:t>
                  </a:r>
                </a:p>
              </p:txBody>
            </p:sp>
            <p:sp>
              <p:nvSpPr>
                <p:cNvPr id="29" name="TextBox 28">
                  <a:extLst>
                    <a:ext uri="{FF2B5EF4-FFF2-40B4-BE49-F238E27FC236}">
                      <a16:creationId xmlns:a16="http://schemas.microsoft.com/office/drawing/2014/main" id="{F80468B7-71FE-3FBD-A2C8-8848F255E7BA}"/>
                    </a:ext>
                  </a:extLst>
                </p:cNvPr>
                <p:cNvSpPr txBox="1"/>
                <p:nvPr/>
              </p:nvSpPr>
              <p:spPr>
                <a:xfrm>
                  <a:off x="7794500" y="3654881"/>
                  <a:ext cx="2027316" cy="713393"/>
                </a:xfrm>
                <a:prstGeom prst="rect">
                  <a:avLst/>
                </a:prstGeom>
                <a:noFill/>
              </p:spPr>
              <p:txBody>
                <a:bodyPr wrap="square" rtlCol="0">
                  <a:spAutoFit/>
                </a:bodyPr>
                <a:lstStyle/>
                <a:p>
                  <a:r>
                    <a:rPr lang="en-US" sz="1000" dirty="0">
                      <a:solidFill>
                        <a:srgbClr val="0070C0"/>
                      </a:solidFill>
                    </a:rPr>
                    <a:t>Fully-contracted state</a:t>
                  </a:r>
                </a:p>
              </p:txBody>
            </p:sp>
          </p:grpSp>
        </p:grpSp>
        <p:cxnSp>
          <p:nvCxnSpPr>
            <p:cNvPr id="32" name="Straight Connector 31">
              <a:extLst>
                <a:ext uri="{FF2B5EF4-FFF2-40B4-BE49-F238E27FC236}">
                  <a16:creationId xmlns:a16="http://schemas.microsoft.com/office/drawing/2014/main" id="{8BD65447-F2EA-1848-FE54-134C077DEA75}"/>
                </a:ext>
              </a:extLst>
            </p:cNvPr>
            <p:cNvCxnSpPr>
              <a:cxnSpLocks/>
            </p:cNvCxnSpPr>
            <p:nvPr/>
          </p:nvCxnSpPr>
          <p:spPr>
            <a:xfrm flipH="1" flipV="1">
              <a:off x="8581595" y="5751090"/>
              <a:ext cx="632034" cy="772258"/>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0800508-7141-0FC7-E142-F797C003E6BE}"/>
                </a:ext>
              </a:extLst>
            </p:cNvPr>
            <p:cNvCxnSpPr>
              <a:cxnSpLocks/>
            </p:cNvCxnSpPr>
            <p:nvPr/>
          </p:nvCxnSpPr>
          <p:spPr>
            <a:xfrm flipH="1" flipV="1">
              <a:off x="8581595" y="5733424"/>
              <a:ext cx="6224" cy="789924"/>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A1A953E-33A9-4A84-90F6-5F85F519D524}"/>
                </a:ext>
              </a:extLst>
            </p:cNvPr>
            <p:cNvCxnSpPr>
              <a:cxnSpLocks/>
            </p:cNvCxnSpPr>
            <p:nvPr/>
          </p:nvCxnSpPr>
          <p:spPr>
            <a:xfrm flipH="1">
              <a:off x="7946796" y="5752278"/>
              <a:ext cx="634799" cy="0"/>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164BD28E-8E16-7913-B58A-4B04D35A2B19}"/>
                </a:ext>
              </a:extLst>
            </p:cNvPr>
            <p:cNvSpPr txBox="1"/>
            <p:nvPr/>
          </p:nvSpPr>
          <p:spPr>
            <a:xfrm>
              <a:off x="9054142" y="6051665"/>
              <a:ext cx="1314942" cy="400110"/>
            </a:xfrm>
            <a:prstGeom prst="rect">
              <a:avLst/>
            </a:prstGeom>
            <a:noFill/>
          </p:spPr>
          <p:txBody>
            <a:bodyPr wrap="square" rtlCol="0">
              <a:spAutoFit/>
            </a:bodyPr>
            <a:lstStyle/>
            <a:p>
              <a:r>
                <a:rPr lang="en-US" sz="1000" dirty="0">
                  <a:solidFill>
                    <a:srgbClr val="0070C0"/>
                  </a:solidFill>
                </a:rPr>
                <a:t>Fully-expanded (reference) state</a:t>
              </a:r>
            </a:p>
          </p:txBody>
        </p:sp>
      </p:grpSp>
    </p:spTree>
    <p:extLst>
      <p:ext uri="{BB962C8B-B14F-4D97-AF65-F5344CB8AC3E}">
        <p14:creationId xmlns:p14="http://schemas.microsoft.com/office/powerpoint/2010/main" val="153571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72FA-AC62-6772-41DE-57E6F8A2C7B4}"/>
              </a:ext>
            </a:extLst>
          </p:cNvPr>
          <p:cNvSpPr>
            <a:spLocks noGrp="1"/>
          </p:cNvSpPr>
          <p:nvPr>
            <p:ph type="title"/>
          </p:nvPr>
        </p:nvSpPr>
        <p:spPr/>
        <p:txBody>
          <a:bodyPr/>
          <a:lstStyle/>
          <a:p>
            <a:r>
              <a:rPr lang="en-US" dirty="0"/>
              <a:t>Example 09: Results and discussion – A word on contact</a:t>
            </a:r>
          </a:p>
        </p:txBody>
      </p:sp>
      <p:sp>
        <p:nvSpPr>
          <p:cNvPr id="4" name="Slide Number Placeholder 3">
            <a:extLst>
              <a:ext uri="{FF2B5EF4-FFF2-40B4-BE49-F238E27FC236}">
                <a16:creationId xmlns:a16="http://schemas.microsoft.com/office/drawing/2014/main" id="{4CCCD802-E2E0-9C6D-ECCE-9EB4B62C5F93}"/>
              </a:ext>
            </a:extLst>
          </p:cNvPr>
          <p:cNvSpPr>
            <a:spLocks noGrp="1"/>
          </p:cNvSpPr>
          <p:nvPr>
            <p:ph type="sldNum" sz="quarter" idx="4"/>
          </p:nvPr>
        </p:nvSpPr>
        <p:spPr/>
        <p:txBody>
          <a:bodyPr/>
          <a:lstStyle/>
          <a:p>
            <a:pPr algn="ctr"/>
            <a:fld id="{F6B149FD-26F7-3645-B4E7-BA8B8CC5EEA8}" type="slidenum">
              <a:rPr lang="en-US" smtClean="0"/>
              <a:pPr algn="ctr"/>
              <a:t>105</a:t>
            </a:fld>
            <a:endParaRPr lang="en-US" dirty="0"/>
          </a:p>
        </p:txBody>
      </p:sp>
      <p:pic>
        <p:nvPicPr>
          <p:cNvPr id="23" name="Picture 22">
            <a:extLst>
              <a:ext uri="{FF2B5EF4-FFF2-40B4-BE49-F238E27FC236}">
                <a16:creationId xmlns:a16="http://schemas.microsoft.com/office/drawing/2014/main" id="{BA32B3E6-B6FE-3DFA-BFF7-8B86D6AC2557}"/>
              </a:ext>
            </a:extLst>
          </p:cNvPr>
          <p:cNvPicPr>
            <a:picLocks noChangeAspect="1"/>
          </p:cNvPicPr>
          <p:nvPr/>
        </p:nvPicPr>
        <p:blipFill>
          <a:blip r:embed="rId4"/>
          <a:stretch>
            <a:fillRect/>
          </a:stretch>
        </p:blipFill>
        <p:spPr>
          <a:xfrm>
            <a:off x="575953" y="1361374"/>
            <a:ext cx="6983582" cy="3154065"/>
          </a:xfrm>
          <a:prstGeom prst="flowChartDocument">
            <a:avLst/>
          </a:prstGeom>
        </p:spPr>
      </p:pic>
      <p:pic>
        <p:nvPicPr>
          <p:cNvPr id="26" name="Picture 25">
            <a:extLst>
              <a:ext uri="{FF2B5EF4-FFF2-40B4-BE49-F238E27FC236}">
                <a16:creationId xmlns:a16="http://schemas.microsoft.com/office/drawing/2014/main" id="{39111AEE-4617-1379-4EE1-B0246F442772}"/>
              </a:ext>
            </a:extLst>
          </p:cNvPr>
          <p:cNvPicPr>
            <a:picLocks noChangeAspect="1"/>
          </p:cNvPicPr>
          <p:nvPr/>
        </p:nvPicPr>
        <p:blipFill>
          <a:blip r:embed="rId5"/>
          <a:stretch>
            <a:fillRect/>
          </a:stretch>
        </p:blipFill>
        <p:spPr>
          <a:xfrm>
            <a:off x="575953" y="4542304"/>
            <a:ext cx="6983582" cy="2055034"/>
          </a:xfrm>
          <a:prstGeom prst="flowChartDocument">
            <a:avLst/>
          </a:prstGeom>
        </p:spPr>
      </p:pic>
      <p:sp>
        <p:nvSpPr>
          <p:cNvPr id="27" name="Oval 26">
            <a:extLst>
              <a:ext uri="{FF2B5EF4-FFF2-40B4-BE49-F238E27FC236}">
                <a16:creationId xmlns:a16="http://schemas.microsoft.com/office/drawing/2014/main" id="{CE331B1B-98EF-5031-B379-753ED1FBD248}"/>
              </a:ext>
            </a:extLst>
          </p:cNvPr>
          <p:cNvSpPr/>
          <p:nvPr/>
        </p:nvSpPr>
        <p:spPr>
          <a:xfrm>
            <a:off x="3403076" y="1538464"/>
            <a:ext cx="1263192" cy="452486"/>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2BB96BF-4AD2-79C1-D713-F4B2102FEB39}"/>
              </a:ext>
            </a:extLst>
          </p:cNvPr>
          <p:cNvSpPr txBox="1"/>
          <p:nvPr/>
        </p:nvSpPr>
        <p:spPr>
          <a:xfrm>
            <a:off x="4506013" y="1859319"/>
            <a:ext cx="2852063" cy="369332"/>
          </a:xfrm>
          <a:prstGeom prst="rect">
            <a:avLst/>
          </a:prstGeom>
          <a:noFill/>
        </p:spPr>
        <p:txBody>
          <a:bodyPr wrap="none" rtlCol="0">
            <a:spAutoFit/>
          </a:bodyPr>
          <a:lstStyle/>
          <a:p>
            <a:r>
              <a:rPr lang="en-US" b="1" dirty="0">
                <a:solidFill>
                  <a:schemeClr val="bg1"/>
                </a:solidFill>
              </a:rPr>
              <a:t>Huge gap (penetration)</a:t>
            </a:r>
          </a:p>
        </p:txBody>
      </p:sp>
      <p:sp>
        <p:nvSpPr>
          <p:cNvPr id="29" name="Oval 28">
            <a:extLst>
              <a:ext uri="{FF2B5EF4-FFF2-40B4-BE49-F238E27FC236}">
                <a16:creationId xmlns:a16="http://schemas.microsoft.com/office/drawing/2014/main" id="{93A43A62-FCFC-C968-A3B3-0A982475E49C}"/>
              </a:ext>
            </a:extLst>
          </p:cNvPr>
          <p:cNvSpPr/>
          <p:nvPr/>
        </p:nvSpPr>
        <p:spPr>
          <a:xfrm>
            <a:off x="4270342" y="3619893"/>
            <a:ext cx="942681" cy="1544641"/>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EE4A7E9-5AA0-601E-0C33-92F62750DAAA}"/>
              </a:ext>
            </a:extLst>
          </p:cNvPr>
          <p:cNvSpPr txBox="1"/>
          <p:nvPr/>
        </p:nvSpPr>
        <p:spPr>
          <a:xfrm>
            <a:off x="3857135" y="2877746"/>
            <a:ext cx="1618265" cy="646331"/>
          </a:xfrm>
          <a:prstGeom prst="rect">
            <a:avLst/>
          </a:prstGeom>
          <a:noFill/>
        </p:spPr>
        <p:txBody>
          <a:bodyPr wrap="square" rtlCol="0">
            <a:spAutoFit/>
          </a:bodyPr>
          <a:lstStyle/>
          <a:p>
            <a:r>
              <a:rPr lang="en-US" b="1" dirty="0">
                <a:solidFill>
                  <a:schemeClr val="bg1"/>
                </a:solidFill>
              </a:rPr>
              <a:t>No progress on residual</a:t>
            </a:r>
          </a:p>
        </p:txBody>
      </p:sp>
      <p:sp>
        <p:nvSpPr>
          <p:cNvPr id="31" name="TextBox 30">
            <a:extLst>
              <a:ext uri="{FF2B5EF4-FFF2-40B4-BE49-F238E27FC236}">
                <a16:creationId xmlns:a16="http://schemas.microsoft.com/office/drawing/2014/main" id="{EBA9DA90-65B2-21BD-96B8-2DBFB1E364BA}"/>
              </a:ext>
            </a:extLst>
          </p:cNvPr>
          <p:cNvSpPr txBox="1"/>
          <p:nvPr/>
        </p:nvSpPr>
        <p:spPr>
          <a:xfrm>
            <a:off x="3712515" y="5454518"/>
            <a:ext cx="2198091" cy="646331"/>
          </a:xfrm>
          <a:prstGeom prst="rect">
            <a:avLst/>
          </a:prstGeom>
          <a:noFill/>
        </p:spPr>
        <p:txBody>
          <a:bodyPr wrap="square" rtlCol="0">
            <a:spAutoFit/>
          </a:bodyPr>
          <a:lstStyle/>
          <a:p>
            <a:r>
              <a:rPr lang="en-US" b="1" dirty="0">
                <a:solidFill>
                  <a:srgbClr val="FF0000"/>
                </a:solidFill>
              </a:rPr>
              <a:t>Ultimately fails to converge</a:t>
            </a:r>
          </a:p>
        </p:txBody>
      </p:sp>
      <p:pic>
        <p:nvPicPr>
          <p:cNvPr id="33" name="flat_pad_contact_convergence_trouble">
            <a:hlinkClick r:id="" action="ppaction://media"/>
            <a:extLst>
              <a:ext uri="{FF2B5EF4-FFF2-40B4-BE49-F238E27FC236}">
                <a16:creationId xmlns:a16="http://schemas.microsoft.com/office/drawing/2014/main" id="{59881BB6-8CC8-70F6-1C24-F461D99241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73784" y="1388107"/>
            <a:ext cx="3902519" cy="2733483"/>
          </a:xfrm>
          <a:prstGeom prst="rect">
            <a:avLst/>
          </a:prstGeom>
        </p:spPr>
      </p:pic>
      <p:cxnSp>
        <p:nvCxnSpPr>
          <p:cNvPr id="35" name="Straight Arrow Connector 34">
            <a:extLst>
              <a:ext uri="{FF2B5EF4-FFF2-40B4-BE49-F238E27FC236}">
                <a16:creationId xmlns:a16="http://schemas.microsoft.com/office/drawing/2014/main" id="{D9C20973-2B9A-4DEA-BD73-2159E16C3EA6}"/>
              </a:ext>
            </a:extLst>
          </p:cNvPr>
          <p:cNvCxnSpPr/>
          <p:nvPr/>
        </p:nvCxnSpPr>
        <p:spPr>
          <a:xfrm>
            <a:off x="7358076" y="2043985"/>
            <a:ext cx="1493693" cy="8500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79A40D5D-FCA3-17A8-96E9-EAE705D36D03}"/>
              </a:ext>
            </a:extLst>
          </p:cNvPr>
          <p:cNvGrpSpPr/>
          <p:nvPr/>
        </p:nvGrpSpPr>
        <p:grpSpPr>
          <a:xfrm>
            <a:off x="7904514" y="3999039"/>
            <a:ext cx="3902519" cy="1802373"/>
            <a:chOff x="7993930" y="4469623"/>
            <a:chExt cx="3902519" cy="1802373"/>
          </a:xfrm>
        </p:grpSpPr>
        <p:sp>
          <p:nvSpPr>
            <p:cNvPr id="36" name="Rectangle 35">
              <a:extLst>
                <a:ext uri="{FF2B5EF4-FFF2-40B4-BE49-F238E27FC236}">
                  <a16:creationId xmlns:a16="http://schemas.microsoft.com/office/drawing/2014/main" id="{B66E812B-6F94-7484-EF39-DAA6D533ACC0}"/>
                </a:ext>
              </a:extLst>
            </p:cNvPr>
            <p:cNvSpPr/>
            <p:nvPr/>
          </p:nvSpPr>
          <p:spPr>
            <a:xfrm>
              <a:off x="7993930" y="5326144"/>
              <a:ext cx="3902519" cy="22624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3726A77-C69F-B08C-1D74-B4D84CD1B5D8}"/>
                </a:ext>
              </a:extLst>
            </p:cNvPr>
            <p:cNvSpPr/>
            <p:nvPr/>
          </p:nvSpPr>
          <p:spPr>
            <a:xfrm>
              <a:off x="9568206" y="5326144"/>
              <a:ext cx="1714400" cy="22624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i="1" dirty="0"/>
                <a:t>Probably converges</a:t>
              </a:r>
            </a:p>
          </p:txBody>
        </p:sp>
        <p:sp>
          <p:nvSpPr>
            <p:cNvPr id="38" name="TextBox 37">
              <a:extLst>
                <a:ext uri="{FF2B5EF4-FFF2-40B4-BE49-F238E27FC236}">
                  <a16:creationId xmlns:a16="http://schemas.microsoft.com/office/drawing/2014/main" id="{546DC33E-C8DD-47CE-441E-763E2EBA823C}"/>
                </a:ext>
              </a:extLst>
            </p:cNvPr>
            <p:cNvSpPr txBox="1"/>
            <p:nvPr/>
          </p:nvSpPr>
          <p:spPr>
            <a:xfrm>
              <a:off x="9078012" y="4967926"/>
              <a:ext cx="316112" cy="369332"/>
            </a:xfrm>
            <a:prstGeom prst="rect">
              <a:avLst/>
            </a:prstGeom>
            <a:noFill/>
          </p:spPr>
          <p:txBody>
            <a:bodyPr wrap="none" rtlCol="0">
              <a:spAutoFit/>
            </a:bodyPr>
            <a:lstStyle/>
            <a:p>
              <a:r>
                <a:rPr lang="en-US" dirty="0"/>
                <a:t>1</a:t>
              </a:r>
            </a:p>
          </p:txBody>
        </p:sp>
        <p:sp>
          <p:nvSpPr>
            <p:cNvPr id="39" name="TextBox 38">
              <a:extLst>
                <a:ext uri="{FF2B5EF4-FFF2-40B4-BE49-F238E27FC236}">
                  <a16:creationId xmlns:a16="http://schemas.microsoft.com/office/drawing/2014/main" id="{0C2DA2EF-B247-38A2-90C2-AACA7AC0DD99}"/>
                </a:ext>
              </a:extLst>
            </p:cNvPr>
            <p:cNvSpPr txBox="1"/>
            <p:nvPr/>
          </p:nvSpPr>
          <p:spPr>
            <a:xfrm>
              <a:off x="9448017" y="4956812"/>
              <a:ext cx="377026" cy="369332"/>
            </a:xfrm>
            <a:prstGeom prst="rect">
              <a:avLst/>
            </a:prstGeom>
            <a:noFill/>
          </p:spPr>
          <p:txBody>
            <a:bodyPr wrap="square" rtlCol="0">
              <a:spAutoFit/>
            </a:bodyPr>
            <a:lstStyle/>
            <a:p>
              <a:r>
                <a:rPr lang="en-US" dirty="0"/>
                <a:t>2</a:t>
              </a:r>
            </a:p>
          </p:txBody>
        </p:sp>
        <p:cxnSp>
          <p:nvCxnSpPr>
            <p:cNvPr id="41" name="Straight Connector 40">
              <a:extLst>
                <a:ext uri="{FF2B5EF4-FFF2-40B4-BE49-F238E27FC236}">
                  <a16:creationId xmlns:a16="http://schemas.microsoft.com/office/drawing/2014/main" id="{B5B79A1D-F7A8-297C-0104-EE31AD30DEF9}"/>
                </a:ext>
              </a:extLst>
            </p:cNvPr>
            <p:cNvCxnSpPr>
              <a:cxnSpLocks/>
            </p:cNvCxnSpPr>
            <p:nvPr/>
          </p:nvCxnSpPr>
          <p:spPr>
            <a:xfrm flipV="1">
              <a:off x="9238266" y="5337258"/>
              <a:ext cx="0" cy="450800"/>
            </a:xfrm>
            <a:prstGeom prst="line">
              <a:avLst/>
            </a:prstGeom>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73DA4343-29D5-09F3-A4CF-75B7F92EC87C}"/>
                </a:ext>
              </a:extLst>
            </p:cNvPr>
            <p:cNvSpPr txBox="1"/>
            <p:nvPr/>
          </p:nvSpPr>
          <p:spPr>
            <a:xfrm>
              <a:off x="8950704" y="5810331"/>
              <a:ext cx="1008667" cy="461665"/>
            </a:xfrm>
            <a:prstGeom prst="rect">
              <a:avLst/>
            </a:prstGeom>
            <a:noFill/>
          </p:spPr>
          <p:txBody>
            <a:bodyPr wrap="square" rtlCol="0">
              <a:spAutoFit/>
            </a:bodyPr>
            <a:lstStyle/>
            <a:p>
              <a:r>
                <a:rPr lang="en-US" sz="1200" i="1" dirty="0"/>
                <a:t>default value</a:t>
              </a:r>
            </a:p>
          </p:txBody>
        </p:sp>
        <p:sp>
          <p:nvSpPr>
            <p:cNvPr id="44" name="TextBox 43">
              <a:extLst>
                <a:ext uri="{FF2B5EF4-FFF2-40B4-BE49-F238E27FC236}">
                  <a16:creationId xmlns:a16="http://schemas.microsoft.com/office/drawing/2014/main" id="{9C3951B0-EEDB-F9B2-9191-7977A82E236B}"/>
                </a:ext>
              </a:extLst>
            </p:cNvPr>
            <p:cNvSpPr txBox="1"/>
            <p:nvPr/>
          </p:nvSpPr>
          <p:spPr>
            <a:xfrm>
              <a:off x="8692004" y="4469623"/>
              <a:ext cx="2739853" cy="369332"/>
            </a:xfrm>
            <a:prstGeom prst="rect">
              <a:avLst/>
            </a:prstGeom>
            <a:noFill/>
          </p:spPr>
          <p:txBody>
            <a:bodyPr wrap="none" rtlCol="0">
              <a:spAutoFit/>
            </a:bodyPr>
            <a:lstStyle/>
            <a:p>
              <a:r>
                <a:rPr lang="en-US" b="1" dirty="0"/>
                <a:t>AL Penalty Spot Check</a:t>
              </a:r>
            </a:p>
          </p:txBody>
        </p:sp>
        <p:sp>
          <p:nvSpPr>
            <p:cNvPr id="45" name="TextBox 44">
              <a:extLst>
                <a:ext uri="{FF2B5EF4-FFF2-40B4-BE49-F238E27FC236}">
                  <a16:creationId xmlns:a16="http://schemas.microsoft.com/office/drawing/2014/main" id="{FD0ADDE1-1526-61E1-22D5-DA3DA5AA0C60}"/>
                </a:ext>
              </a:extLst>
            </p:cNvPr>
            <p:cNvSpPr txBox="1"/>
            <p:nvPr/>
          </p:nvSpPr>
          <p:spPr>
            <a:xfrm>
              <a:off x="10105073" y="4956812"/>
              <a:ext cx="377026" cy="369332"/>
            </a:xfrm>
            <a:prstGeom prst="rect">
              <a:avLst/>
            </a:prstGeom>
            <a:noFill/>
          </p:spPr>
          <p:txBody>
            <a:bodyPr wrap="square" rtlCol="0">
              <a:spAutoFit/>
            </a:bodyPr>
            <a:lstStyle/>
            <a:p>
              <a:r>
                <a:rPr lang="en-US" dirty="0"/>
                <a:t>5</a:t>
              </a:r>
            </a:p>
          </p:txBody>
        </p:sp>
        <p:sp>
          <p:nvSpPr>
            <p:cNvPr id="46" name="TextBox 45">
              <a:extLst>
                <a:ext uri="{FF2B5EF4-FFF2-40B4-BE49-F238E27FC236}">
                  <a16:creationId xmlns:a16="http://schemas.microsoft.com/office/drawing/2014/main" id="{224857D6-8BB4-6CCE-6587-F0452A66FFFB}"/>
                </a:ext>
              </a:extLst>
            </p:cNvPr>
            <p:cNvSpPr txBox="1"/>
            <p:nvPr/>
          </p:nvSpPr>
          <p:spPr>
            <a:xfrm>
              <a:off x="10968227" y="4967926"/>
              <a:ext cx="493183" cy="369332"/>
            </a:xfrm>
            <a:prstGeom prst="rect">
              <a:avLst/>
            </a:prstGeom>
            <a:noFill/>
          </p:spPr>
          <p:txBody>
            <a:bodyPr wrap="square" rtlCol="0">
              <a:spAutoFit/>
            </a:bodyPr>
            <a:lstStyle/>
            <a:p>
              <a:r>
                <a:rPr lang="en-US" dirty="0"/>
                <a:t>10</a:t>
              </a:r>
            </a:p>
          </p:txBody>
        </p:sp>
        <p:sp>
          <p:nvSpPr>
            <p:cNvPr id="48" name="TextBox 47">
              <a:extLst>
                <a:ext uri="{FF2B5EF4-FFF2-40B4-BE49-F238E27FC236}">
                  <a16:creationId xmlns:a16="http://schemas.microsoft.com/office/drawing/2014/main" id="{277E889C-1A9F-CD61-22CD-1B8D7F60D953}"/>
                </a:ext>
              </a:extLst>
            </p:cNvPr>
            <p:cNvSpPr txBox="1"/>
            <p:nvPr/>
          </p:nvSpPr>
          <p:spPr>
            <a:xfrm>
              <a:off x="8012048" y="5311187"/>
              <a:ext cx="1329915" cy="261610"/>
            </a:xfrm>
            <a:prstGeom prst="rect">
              <a:avLst/>
            </a:prstGeom>
            <a:noFill/>
          </p:spPr>
          <p:txBody>
            <a:bodyPr wrap="square">
              <a:spAutoFit/>
            </a:bodyPr>
            <a:lstStyle/>
            <a:p>
              <a:r>
                <a:rPr lang="en-US" sz="1100" i="1" dirty="0">
                  <a:solidFill>
                    <a:schemeClr val="bg1"/>
                  </a:solidFill>
                </a:rPr>
                <a:t>Fails to converge</a:t>
              </a:r>
              <a:endParaRPr lang="en-US" sz="1100" dirty="0">
                <a:solidFill>
                  <a:schemeClr val="bg1"/>
                </a:solidFill>
              </a:endParaRPr>
            </a:p>
          </p:txBody>
        </p:sp>
      </p:grpSp>
      <p:sp>
        <p:nvSpPr>
          <p:cNvPr id="50" name="TextBox 49">
            <a:extLst>
              <a:ext uri="{FF2B5EF4-FFF2-40B4-BE49-F238E27FC236}">
                <a16:creationId xmlns:a16="http://schemas.microsoft.com/office/drawing/2014/main" id="{19E14928-91A8-A89F-0293-01C79A2A3F36}"/>
              </a:ext>
            </a:extLst>
          </p:cNvPr>
          <p:cNvSpPr txBox="1"/>
          <p:nvPr/>
        </p:nvSpPr>
        <p:spPr>
          <a:xfrm>
            <a:off x="7835847" y="5890849"/>
            <a:ext cx="4227884" cy="646331"/>
          </a:xfrm>
          <a:prstGeom prst="rect">
            <a:avLst/>
          </a:prstGeom>
          <a:noFill/>
        </p:spPr>
        <p:txBody>
          <a:bodyPr wrap="square" rtlCol="0">
            <a:spAutoFit/>
          </a:bodyPr>
          <a:lstStyle/>
          <a:p>
            <a:r>
              <a:rPr lang="en-US" sz="1200" i="1" dirty="0"/>
              <a:t>NOTE: In practice the “converge” range is highly variable and depends on a multitude of factors including stiffness, geometry, friction model, load step size, and more!</a:t>
            </a:r>
          </a:p>
        </p:txBody>
      </p:sp>
      <p:cxnSp>
        <p:nvCxnSpPr>
          <p:cNvPr id="51" name="Straight Connector 50">
            <a:extLst>
              <a:ext uri="{FF2B5EF4-FFF2-40B4-BE49-F238E27FC236}">
                <a16:creationId xmlns:a16="http://schemas.microsoft.com/office/drawing/2014/main" id="{1C32F3C0-6570-AB6A-2409-93B0AE4B2E11}"/>
              </a:ext>
            </a:extLst>
          </p:cNvPr>
          <p:cNvCxnSpPr>
            <a:cxnSpLocks/>
          </p:cNvCxnSpPr>
          <p:nvPr/>
        </p:nvCxnSpPr>
        <p:spPr>
          <a:xfrm flipV="1">
            <a:off x="10188110" y="5081804"/>
            <a:ext cx="0" cy="189903"/>
          </a:xfrm>
          <a:prstGeom prst="line">
            <a:avLst/>
          </a:prstGeom>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4D64AADD-F1EF-F41B-4C1B-7ABCAEC2543F}"/>
              </a:ext>
            </a:extLst>
          </p:cNvPr>
          <p:cNvSpPr txBox="1"/>
          <p:nvPr/>
        </p:nvSpPr>
        <p:spPr>
          <a:xfrm>
            <a:off x="9900548" y="5293980"/>
            <a:ext cx="1008667" cy="461665"/>
          </a:xfrm>
          <a:prstGeom prst="rect">
            <a:avLst/>
          </a:prstGeom>
          <a:noFill/>
        </p:spPr>
        <p:txBody>
          <a:bodyPr wrap="square" rtlCol="0">
            <a:spAutoFit/>
          </a:bodyPr>
          <a:lstStyle/>
          <a:p>
            <a:r>
              <a:rPr lang="en-US" sz="1200" i="1" dirty="0"/>
              <a:t>reasonable choice</a:t>
            </a:r>
          </a:p>
        </p:txBody>
      </p:sp>
    </p:spTree>
    <p:extLst>
      <p:ext uri="{BB962C8B-B14F-4D97-AF65-F5344CB8AC3E}">
        <p14:creationId xmlns:p14="http://schemas.microsoft.com/office/powerpoint/2010/main" val="209743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3"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72FA-AC62-6772-41DE-57E6F8A2C7B4}"/>
              </a:ext>
            </a:extLst>
          </p:cNvPr>
          <p:cNvSpPr>
            <a:spLocks noGrp="1"/>
          </p:cNvSpPr>
          <p:nvPr>
            <p:ph type="title"/>
          </p:nvPr>
        </p:nvSpPr>
        <p:spPr/>
        <p:txBody>
          <a:bodyPr/>
          <a:lstStyle/>
          <a:p>
            <a:r>
              <a:rPr lang="en-US" dirty="0"/>
              <a:t>Example 09: Results and discussion – A word on contact</a:t>
            </a:r>
          </a:p>
        </p:txBody>
      </p:sp>
      <p:sp>
        <p:nvSpPr>
          <p:cNvPr id="4" name="Slide Number Placeholder 3">
            <a:extLst>
              <a:ext uri="{FF2B5EF4-FFF2-40B4-BE49-F238E27FC236}">
                <a16:creationId xmlns:a16="http://schemas.microsoft.com/office/drawing/2014/main" id="{4CCCD802-E2E0-9C6D-ECCE-9EB4B62C5F93}"/>
              </a:ext>
            </a:extLst>
          </p:cNvPr>
          <p:cNvSpPr>
            <a:spLocks noGrp="1"/>
          </p:cNvSpPr>
          <p:nvPr>
            <p:ph type="sldNum" sz="quarter" idx="4"/>
          </p:nvPr>
        </p:nvSpPr>
        <p:spPr/>
        <p:txBody>
          <a:bodyPr/>
          <a:lstStyle/>
          <a:p>
            <a:pPr algn="ctr"/>
            <a:fld id="{F6B149FD-26F7-3645-B4E7-BA8B8CC5EEA8}" type="slidenum">
              <a:rPr lang="en-US" smtClean="0"/>
              <a:pPr algn="ctr"/>
              <a:t>106</a:t>
            </a:fld>
            <a:endParaRPr lang="en-US" dirty="0"/>
          </a:p>
        </p:txBody>
      </p:sp>
      <p:sp>
        <p:nvSpPr>
          <p:cNvPr id="7" name="Rectangle 6">
            <a:extLst>
              <a:ext uri="{FF2B5EF4-FFF2-40B4-BE49-F238E27FC236}">
                <a16:creationId xmlns:a16="http://schemas.microsoft.com/office/drawing/2014/main" id="{477FEF41-0508-47C5-D0F0-58107A1A07BE}"/>
              </a:ext>
            </a:extLst>
          </p:cNvPr>
          <p:cNvSpPr/>
          <p:nvPr/>
        </p:nvSpPr>
        <p:spPr>
          <a:xfrm>
            <a:off x="838887" y="1800327"/>
            <a:ext cx="5257112"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contact definition</a:t>
            </a:r>
          </a:p>
          <a:p>
            <a:r>
              <a:rPr lang="en-US" sz="1000" b="1" dirty="0">
                <a:solidFill>
                  <a:srgbClr val="00B050"/>
                </a:solidFill>
                <a:latin typeface="Courier New" panose="02070309020205020404" pitchFamily="49" charset="0"/>
              </a:rPr>
              <a:t>  active periods = </a:t>
            </a:r>
            <a:r>
              <a:rPr lang="en-US" sz="1000" b="1" dirty="0" err="1">
                <a:solidFill>
                  <a:srgbClr val="00B050"/>
                </a:solidFill>
                <a:latin typeface="Courier New" panose="02070309020205020404" pitchFamily="49" charset="0"/>
              </a:rPr>
              <a:t>grow_pad</a:t>
            </a:r>
            <a:endParaRPr lang="en-US" sz="1000" b="1" dirty="0">
              <a:solidFill>
                <a:srgbClr val="00B050"/>
              </a:solidFill>
              <a:latin typeface="Courier New" panose="02070309020205020404" pitchFamily="49" charset="0"/>
            </a:endParaRPr>
          </a:p>
          <a:p>
            <a:r>
              <a:rPr lang="en-US" sz="1000" dirty="0">
                <a:solidFill>
                  <a:schemeClr val="tx1"/>
                </a:solidFill>
                <a:latin typeface="Courier New" panose="02070309020205020404" pitchFamily="49" charset="0"/>
              </a:rPr>
              <a:t>  ...</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interaction int1</a:t>
            </a:r>
          </a:p>
          <a:p>
            <a:r>
              <a:rPr lang="en-US" sz="1000" dirty="0">
                <a:solidFill>
                  <a:schemeClr val="tx1"/>
                </a:solidFill>
                <a:latin typeface="Courier New" panose="02070309020205020404" pitchFamily="49" charset="0"/>
              </a:rPr>
              <a:t>    side a = &lt;blocks-that-constrain-pad&gt;</a:t>
            </a:r>
          </a:p>
          <a:p>
            <a:r>
              <a:rPr lang="en-US" sz="1000" dirty="0">
                <a:solidFill>
                  <a:schemeClr val="tx1"/>
                </a:solidFill>
                <a:latin typeface="Courier New" panose="02070309020205020404" pitchFamily="49" charset="0"/>
              </a:rPr>
              <a:t>    side b = pad</a:t>
            </a:r>
          </a:p>
          <a:p>
            <a:r>
              <a:rPr lang="en-US" sz="1000" dirty="0">
                <a:solidFill>
                  <a:schemeClr val="tx1"/>
                </a:solidFill>
                <a:latin typeface="Courier New" panose="02070309020205020404" pitchFamily="49" charset="0"/>
              </a:rPr>
              <a:t>    constraint formulation = </a:t>
            </a:r>
            <a:r>
              <a:rPr lang="en-US" sz="1000" dirty="0" err="1">
                <a:solidFill>
                  <a:schemeClr val="tx1"/>
                </a:solidFill>
                <a:latin typeface="Courier New" panose="02070309020205020404" pitchFamily="49" charset="0"/>
              </a:rPr>
              <a:t>node_face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b="1" dirty="0">
                <a:solidFill>
                  <a:srgbClr val="0070C0"/>
                </a:solidFill>
                <a:latin typeface="Courier New" panose="02070309020205020404" pitchFamily="49" charset="0"/>
              </a:rPr>
              <a:t>    al penalty = 5</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8" name="Rectangle 7">
            <a:extLst>
              <a:ext uri="{FF2B5EF4-FFF2-40B4-BE49-F238E27FC236}">
                <a16:creationId xmlns:a16="http://schemas.microsoft.com/office/drawing/2014/main" id="{92D04BB1-102E-A7CA-5E80-111807749246}"/>
              </a:ext>
            </a:extLst>
          </p:cNvPr>
          <p:cNvSpPr/>
          <p:nvPr/>
        </p:nvSpPr>
        <p:spPr>
          <a:xfrm>
            <a:off x="838886" y="4539827"/>
            <a:ext cx="5257113" cy="954107"/>
          </a:xfrm>
          <a:prstGeom prst="rect">
            <a:avLst/>
          </a:prstGeom>
          <a:solidFill>
            <a:schemeClr val="bg1"/>
          </a:solidFill>
          <a:ln>
            <a:solidFill>
              <a:srgbClr val="0070C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b="1" dirty="0">
                <a:solidFill>
                  <a:srgbClr val="0070C0"/>
                </a:solidFill>
                <a:latin typeface="Courier New" panose="02070309020205020404" pitchFamily="49" charset="0"/>
              </a:rPr>
              <a:t>  begin control contact</a:t>
            </a:r>
          </a:p>
          <a:p>
            <a:r>
              <a:rPr lang="en-US" sz="1000" b="1" dirty="0">
                <a:solidFill>
                  <a:srgbClr val="0070C0"/>
                </a:solidFill>
                <a:latin typeface="Courier New" panose="02070309020205020404" pitchFamily="49" charset="0"/>
              </a:rPr>
              <a:t>    </a:t>
            </a:r>
            <a:r>
              <a:rPr lang="en-US" sz="1000" b="1" dirty="0" err="1">
                <a:solidFill>
                  <a:srgbClr val="0070C0"/>
                </a:solidFill>
                <a:latin typeface="Courier New" panose="02070309020205020404" pitchFamily="49" charset="0"/>
              </a:rPr>
              <a:t>lagrange</a:t>
            </a:r>
            <a:r>
              <a:rPr lang="en-US" sz="1000" b="1" dirty="0">
                <a:solidFill>
                  <a:srgbClr val="0070C0"/>
                </a:solidFill>
                <a:latin typeface="Courier New" panose="02070309020205020404" pitchFamily="49" charset="0"/>
              </a:rPr>
              <a:t> adaptive penalty = separate # [OFF|UNIFORM|SEPARATE]</a:t>
            </a:r>
          </a:p>
          <a:p>
            <a:r>
              <a:rPr lang="en-US" sz="1000" b="1" dirty="0">
                <a:solidFill>
                  <a:srgbClr val="0070C0"/>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9" name="Oval 8">
            <a:extLst>
              <a:ext uri="{FF2B5EF4-FFF2-40B4-BE49-F238E27FC236}">
                <a16:creationId xmlns:a16="http://schemas.microsoft.com/office/drawing/2014/main" id="{94EC6DFB-BB84-A160-4684-25AB50FE7735}"/>
              </a:ext>
            </a:extLst>
          </p:cNvPr>
          <p:cNvSpPr/>
          <p:nvPr/>
        </p:nvSpPr>
        <p:spPr>
          <a:xfrm>
            <a:off x="1121791" y="3186260"/>
            <a:ext cx="1272617" cy="292231"/>
          </a:xfrm>
          <a:prstGeom prst="ellipse">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84F6410-2E01-1DFB-E469-C7DE937474E4}"/>
              </a:ext>
            </a:extLst>
          </p:cNvPr>
          <p:cNvSpPr/>
          <p:nvPr/>
        </p:nvSpPr>
        <p:spPr>
          <a:xfrm>
            <a:off x="725762" y="4677264"/>
            <a:ext cx="5531961" cy="658305"/>
          </a:xfrm>
          <a:prstGeom prst="ellipse">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158A9F8D-5A23-5432-7817-F9F16226E20D}"/>
              </a:ext>
            </a:extLst>
          </p:cNvPr>
          <p:cNvCxnSpPr>
            <a:stCxn id="9" idx="6"/>
            <a:endCxn id="10" idx="0"/>
          </p:cNvCxnSpPr>
          <p:nvPr/>
        </p:nvCxnSpPr>
        <p:spPr>
          <a:xfrm>
            <a:off x="2394408" y="3332376"/>
            <a:ext cx="1097335" cy="1344888"/>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E2851CA-0314-A35B-5BD0-FB7B60159481}"/>
              </a:ext>
            </a:extLst>
          </p:cNvPr>
          <p:cNvSpPr/>
          <p:nvPr/>
        </p:nvSpPr>
        <p:spPr>
          <a:xfrm>
            <a:off x="864367" y="1998481"/>
            <a:ext cx="2491575" cy="290817"/>
          </a:xfrm>
          <a:prstGeom prst="ellipse">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40C22FAF-8B43-9ABE-26B6-3F77F6BD49F7}"/>
              </a:ext>
            </a:extLst>
          </p:cNvPr>
          <p:cNvSpPr txBox="1"/>
          <p:nvPr/>
        </p:nvSpPr>
        <p:spPr>
          <a:xfrm>
            <a:off x="6711885" y="1649180"/>
            <a:ext cx="5015059" cy="2031325"/>
          </a:xfrm>
          <a:prstGeom prst="rect">
            <a:avLst/>
          </a:prstGeom>
          <a:noFill/>
        </p:spPr>
        <p:txBody>
          <a:bodyPr wrap="square" rtlCol="0">
            <a:spAutoFit/>
          </a:bodyPr>
          <a:lstStyle/>
          <a:p>
            <a:r>
              <a:rPr lang="en-US" sz="1400" dirty="0"/>
              <a:t>Contact </a:t>
            </a:r>
            <a:r>
              <a:rPr lang="en-US" sz="1400" b="1" dirty="0"/>
              <a:t>active periods</a:t>
            </a:r>
            <a:r>
              <a:rPr lang="en-US" sz="1400" dirty="0"/>
              <a:t> allow one to toggle contact on only when ready to enforce contact constraints.</a:t>
            </a:r>
          </a:p>
          <a:p>
            <a:endParaRPr lang="en-US" sz="1400" dirty="0"/>
          </a:p>
          <a:p>
            <a:r>
              <a:rPr lang="en-US" sz="1400" dirty="0"/>
              <a:t>This is extremely convenient for enforcing pad preloads, as well as other types of preload.</a:t>
            </a:r>
          </a:p>
          <a:p>
            <a:endParaRPr lang="en-US" sz="1400" dirty="0"/>
          </a:p>
          <a:p>
            <a:r>
              <a:rPr lang="en-US" sz="1400" b="1" dirty="0"/>
              <a:t>Typical preload workflow</a:t>
            </a:r>
            <a:r>
              <a:rPr lang="en-US" sz="1400" dirty="0"/>
              <a:t>:</a:t>
            </a:r>
          </a:p>
          <a:p>
            <a:pPr marL="285750" indent="-285750">
              <a:buFont typeface="Arial" panose="020B0604020202020204" pitchFamily="34" charset="0"/>
              <a:buChar char="•"/>
            </a:pPr>
            <a:r>
              <a:rPr lang="en-US" sz="1400" dirty="0"/>
              <a:t>Move things that might overlap into their final position</a:t>
            </a:r>
          </a:p>
          <a:p>
            <a:pPr marL="285750" indent="-285750">
              <a:buFont typeface="Arial" panose="020B0604020202020204" pitchFamily="34" charset="0"/>
              <a:buChar char="•"/>
            </a:pPr>
            <a:r>
              <a:rPr lang="en-US" sz="1400" dirty="0"/>
              <a:t>Then, turn on contact to constrain them.</a:t>
            </a:r>
          </a:p>
        </p:txBody>
      </p:sp>
      <p:cxnSp>
        <p:nvCxnSpPr>
          <p:cNvPr id="18" name="Connector: Elbow 17">
            <a:extLst>
              <a:ext uri="{FF2B5EF4-FFF2-40B4-BE49-F238E27FC236}">
                <a16:creationId xmlns:a16="http://schemas.microsoft.com/office/drawing/2014/main" id="{5B4B0789-E031-C7C5-C7C6-6A28F32835FA}"/>
              </a:ext>
            </a:extLst>
          </p:cNvPr>
          <p:cNvCxnSpPr>
            <a:cxnSpLocks/>
            <a:stCxn id="13" idx="6"/>
            <a:endCxn id="14" idx="1"/>
          </p:cNvCxnSpPr>
          <p:nvPr/>
        </p:nvCxnSpPr>
        <p:spPr>
          <a:xfrm>
            <a:off x="3355942" y="2143890"/>
            <a:ext cx="3355943" cy="520953"/>
          </a:xfrm>
          <a:prstGeom prst="bentConnector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D03AEE-B956-B7E9-9D1A-33CFE7A6123E}"/>
              </a:ext>
            </a:extLst>
          </p:cNvPr>
          <p:cNvSpPr txBox="1"/>
          <p:nvPr/>
        </p:nvSpPr>
        <p:spPr>
          <a:xfrm>
            <a:off x="6592581" y="4518697"/>
            <a:ext cx="4873657" cy="954107"/>
          </a:xfrm>
          <a:prstGeom prst="rect">
            <a:avLst/>
          </a:prstGeom>
          <a:noFill/>
        </p:spPr>
        <p:txBody>
          <a:bodyPr wrap="square" rtlCol="0">
            <a:spAutoFit/>
          </a:bodyPr>
          <a:lstStyle/>
          <a:p>
            <a:r>
              <a:rPr lang="en-US" sz="1400" dirty="0"/>
              <a:t>These control the same knob.  In one case, you fine-tune the control yourself.  In the other, you delegate the task to the solver.  </a:t>
            </a:r>
            <a:r>
              <a:rPr lang="en-US" sz="1400" i="1" dirty="0"/>
              <a:t>Ideally, this is not necessary, and it is only used when it provides a benefit.</a:t>
            </a:r>
          </a:p>
        </p:txBody>
      </p:sp>
    </p:spTree>
    <p:extLst>
      <p:ext uri="{BB962C8B-B14F-4D97-AF65-F5344CB8AC3E}">
        <p14:creationId xmlns:p14="http://schemas.microsoft.com/office/powerpoint/2010/main" val="395721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425E6FF-E014-AF52-5450-1B9FD26A536E}"/>
                  </a:ext>
                </a:extLst>
              </p:cNvPr>
              <p:cNvSpPr>
                <a:spLocks noGrp="1"/>
              </p:cNvSpPr>
              <p:nvPr>
                <p:ph type="title"/>
              </p:nvPr>
            </p:nvSpPr>
            <p:spPr/>
            <p:txBody>
              <a:bodyPr>
                <a:normAutofit fontScale="90000"/>
              </a:bodyPr>
              <a:lstStyle/>
              <a:p>
                <a:r>
                  <a:rPr lang="en-US" dirty="0"/>
                  <a:t>Pop Quiz: Which of these shrinks the pad thickness by 50% (pad unit normal is </a:t>
                </a:r>
                <a14:m>
                  <m:oMath xmlns:m="http://schemas.openxmlformats.org/officeDocument/2006/math">
                    <m:r>
                      <a:rPr lang="en-US" b="1" i="1" smtClean="0">
                        <a:latin typeface="Cambria Math" panose="02040503050406030204" pitchFamily="18" charset="0"/>
                      </a:rPr>
                      <m:t>𝒏</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0.5</m:t>
                            </m:r>
                          </m:e>
                        </m:rad>
                        <m:r>
                          <a:rPr lang="en-US" b="1" i="1" smtClean="0">
                            <a:latin typeface="Cambria Math" panose="02040503050406030204" pitchFamily="18" charset="0"/>
                          </a:rPr>
                          <m:t>𝒆</m:t>
                        </m:r>
                      </m:e>
                      <m:sub>
                        <m:r>
                          <a:rPr lang="en-US" b="0" i="1" smtClean="0">
                            <a:latin typeface="Cambria Math" panose="02040503050406030204" pitchFamily="18" charset="0"/>
                          </a:rPr>
                          <m:t>𝑥</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0.5</m:t>
                        </m:r>
                      </m:e>
                    </m:rad>
                    <m:sSub>
                      <m:sSubPr>
                        <m:ctrlPr>
                          <a:rPr lang="en-US" b="0" i="1" smtClean="0">
                            <a:latin typeface="Cambria Math" panose="02040503050406030204" pitchFamily="18" charset="0"/>
                          </a:rPr>
                        </m:ctrlPr>
                      </m:sSubPr>
                      <m:e>
                        <m:r>
                          <a:rPr lang="en-US" b="1" i="1" smtClean="0">
                            <a:latin typeface="Cambria Math" panose="02040503050406030204" pitchFamily="18" charset="0"/>
                          </a:rPr>
                          <m:t>𝒆</m:t>
                        </m:r>
                      </m:e>
                      <m:sub>
                        <m:r>
                          <a:rPr lang="en-US" b="0" i="1" smtClean="0">
                            <a:latin typeface="Cambria Math" panose="02040503050406030204" pitchFamily="18" charset="0"/>
                          </a:rPr>
                          <m:t>𝑦</m:t>
                        </m:r>
                      </m:sub>
                    </m:sSub>
                  </m:oMath>
                </a14:m>
                <a:r>
                  <a:rPr lang="en-US" dirty="0"/>
                  <a:t>)?</a:t>
                </a:r>
              </a:p>
            </p:txBody>
          </p:sp>
        </mc:Choice>
        <mc:Fallback xmlns="">
          <p:sp>
            <p:nvSpPr>
              <p:cNvPr id="2" name="Title 1">
                <a:extLst>
                  <a:ext uri="{FF2B5EF4-FFF2-40B4-BE49-F238E27FC236}">
                    <a16:creationId xmlns:a16="http://schemas.microsoft.com/office/drawing/2014/main" id="{6425E6FF-E014-AF52-5450-1B9FD26A536E}"/>
                  </a:ext>
                </a:extLst>
              </p:cNvPr>
              <p:cNvSpPr>
                <a:spLocks noGrp="1" noRot="1" noChangeAspect="1" noMove="1" noResize="1" noEditPoints="1" noAdjustHandles="1" noChangeArrowheads="1" noChangeShapeType="1" noTextEdit="1"/>
              </p:cNvSpPr>
              <p:nvPr>
                <p:ph type="title"/>
              </p:nvPr>
            </p:nvSpPr>
            <p:spPr>
              <a:blipFill>
                <a:blip r:embed="rId6"/>
                <a:stretch>
                  <a:fillRect l="-1791" t="-20492" b="-1639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22AF20A-7CD3-DCB5-D971-5AE731E15061}"/>
              </a:ext>
            </a:extLst>
          </p:cNvPr>
          <p:cNvSpPr>
            <a:spLocks noGrp="1"/>
          </p:cNvSpPr>
          <p:nvPr>
            <p:ph type="sldNum" sz="quarter" idx="4"/>
          </p:nvPr>
        </p:nvSpPr>
        <p:spPr/>
        <p:txBody>
          <a:bodyPr/>
          <a:lstStyle/>
          <a:p>
            <a:pPr algn="ctr"/>
            <a:fld id="{F6B149FD-26F7-3645-B4E7-BA8B8CC5EEA8}" type="slidenum">
              <a:rPr lang="en-US" smtClean="0"/>
              <a:pPr algn="ctr"/>
              <a:t>107</a:t>
            </a:fld>
            <a:endParaRPr lang="en-US" dirty="0"/>
          </a:p>
        </p:txBody>
      </p:sp>
      <p:sp>
        <p:nvSpPr>
          <p:cNvPr id="5" name="Rectangle 4">
            <a:extLst>
              <a:ext uri="{FF2B5EF4-FFF2-40B4-BE49-F238E27FC236}">
                <a16:creationId xmlns:a16="http://schemas.microsoft.com/office/drawing/2014/main" id="{FBC66A1A-B8D2-026E-D2A1-1274A9B82673}"/>
              </a:ext>
            </a:extLst>
          </p:cNvPr>
          <p:cNvSpPr/>
          <p:nvPr/>
        </p:nvSpPr>
        <p:spPr>
          <a:xfrm>
            <a:off x="462829" y="1865865"/>
            <a:ext cx="5721152"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200" dirty="0">
                <a:solidFill>
                  <a:schemeClr val="tx1"/>
                </a:solidFill>
                <a:latin typeface="Courier New" panose="02070309020205020404" pitchFamily="49" charset="0"/>
              </a:rPr>
              <a:t># in </a:t>
            </a:r>
            <a:r>
              <a:rPr lang="en-US" sz="1200" dirty="0" err="1">
                <a:solidFill>
                  <a:schemeClr val="tx1"/>
                </a:solidFill>
                <a:latin typeface="Courier New" panose="02070309020205020404" pitchFamily="49" charset="0"/>
              </a:rPr>
              <a:t>sierra</a:t>
            </a:r>
            <a:r>
              <a:rPr lang="en-US" sz="1200" dirty="0">
                <a:solidFill>
                  <a:schemeClr val="tx1"/>
                </a:solidFill>
                <a:latin typeface="Courier New" panose="02070309020205020404" pitchFamily="49" charset="0"/>
              </a:rPr>
              <a:t> scope:</a:t>
            </a:r>
          </a:p>
          <a:p>
            <a:r>
              <a:rPr lang="en-US" sz="1200" dirty="0">
                <a:solidFill>
                  <a:schemeClr val="tx1"/>
                </a:solidFill>
                <a:latin typeface="Courier New" panose="02070309020205020404" pitchFamily="49" charset="0"/>
              </a:rPr>
              <a:t>define direction X with vector 1 0 0</a:t>
            </a:r>
          </a:p>
          <a:p>
            <a:r>
              <a:rPr lang="en-US" sz="1200" dirty="0">
                <a:solidFill>
                  <a:schemeClr val="tx1"/>
                </a:solidFill>
                <a:latin typeface="Courier New" panose="02070309020205020404" pitchFamily="49" charset="0"/>
              </a:rPr>
              <a:t>define direction Y with vector 0 1 0</a:t>
            </a:r>
          </a:p>
          <a:p>
            <a:endParaRPr lang="en-US" sz="1200" dirty="0">
              <a:solidFill>
                <a:schemeClr val="tx1"/>
              </a:solidFill>
              <a:latin typeface="Courier New" panose="02070309020205020404" pitchFamily="49" charset="0"/>
            </a:endParaRPr>
          </a:p>
          <a:p>
            <a:r>
              <a:rPr lang="en-US" sz="1200" dirty="0">
                <a:solidFill>
                  <a:schemeClr val="tx1"/>
                </a:solidFill>
                <a:latin typeface="Courier New" panose="02070309020205020404" pitchFamily="49" charset="0"/>
              </a:rPr>
              <a:t># in region scope:</a:t>
            </a:r>
          </a:p>
          <a:p>
            <a:r>
              <a:rPr lang="en-US" sz="1200" dirty="0">
                <a:solidFill>
                  <a:schemeClr val="tx1"/>
                </a:solidFill>
                <a:latin typeface="Courier New" panose="02070309020205020404" pitchFamily="49" charset="0"/>
              </a:rPr>
              <a:t>begin artificial strain</a:t>
            </a:r>
          </a:p>
          <a:p>
            <a:r>
              <a:rPr lang="en-US" sz="1200" dirty="0">
                <a:solidFill>
                  <a:schemeClr val="tx1"/>
                </a:solidFill>
                <a:latin typeface="Courier New" panose="02070309020205020404" pitchFamily="49" charset="0"/>
              </a:rPr>
              <a:t>  block = pad1</a:t>
            </a:r>
          </a:p>
          <a:p>
            <a:r>
              <a:rPr lang="en-US" sz="1200" dirty="0">
                <a:solidFill>
                  <a:schemeClr val="tx1"/>
                </a:solidFill>
                <a:latin typeface="Courier New" panose="02070309020205020404" pitchFamily="49" charset="0"/>
              </a:rPr>
              <a:t>  direction X function = shrink scale factor = -{sqrt(0.5)}</a:t>
            </a:r>
          </a:p>
          <a:p>
            <a:r>
              <a:rPr lang="en-US" sz="1200" dirty="0">
                <a:solidFill>
                  <a:schemeClr val="tx1"/>
                </a:solidFill>
                <a:latin typeface="Courier New" panose="02070309020205020404" pitchFamily="49" charset="0"/>
              </a:rPr>
              <a:t>  direction Y function = shrink scale factor = -{sqrt(0.5)}</a:t>
            </a:r>
          </a:p>
          <a:p>
            <a:r>
              <a:rPr lang="en-US" sz="1200" dirty="0">
                <a:solidFill>
                  <a:schemeClr val="tx1"/>
                </a:solidFill>
                <a:latin typeface="Courier New" panose="02070309020205020404" pitchFamily="49" charset="0"/>
              </a:rPr>
              <a:t>end</a:t>
            </a:r>
          </a:p>
        </p:txBody>
      </p:sp>
      <p:sp>
        <p:nvSpPr>
          <p:cNvPr id="6" name="Rectangle 5">
            <a:extLst>
              <a:ext uri="{FF2B5EF4-FFF2-40B4-BE49-F238E27FC236}">
                <a16:creationId xmlns:a16="http://schemas.microsoft.com/office/drawing/2014/main" id="{A89ABA57-3944-A4FF-8874-DAB3C6CC144C}"/>
              </a:ext>
            </a:extLst>
          </p:cNvPr>
          <p:cNvSpPr/>
          <p:nvPr/>
        </p:nvSpPr>
        <p:spPr>
          <a:xfrm>
            <a:off x="6452385" y="1865866"/>
            <a:ext cx="5397108"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200" dirty="0">
                <a:solidFill>
                  <a:schemeClr val="tx1"/>
                </a:solidFill>
                <a:latin typeface="Courier New" panose="02070309020205020404" pitchFamily="49" charset="0"/>
              </a:rPr>
              <a:t># in </a:t>
            </a:r>
            <a:r>
              <a:rPr lang="en-US" sz="1200" dirty="0" err="1">
                <a:solidFill>
                  <a:schemeClr val="tx1"/>
                </a:solidFill>
                <a:latin typeface="Courier New" panose="02070309020205020404" pitchFamily="49" charset="0"/>
              </a:rPr>
              <a:t>sierra</a:t>
            </a:r>
            <a:r>
              <a:rPr lang="en-US" sz="1200" dirty="0">
                <a:solidFill>
                  <a:schemeClr val="tx1"/>
                </a:solidFill>
                <a:latin typeface="Courier New" panose="02070309020205020404" pitchFamily="49" charset="0"/>
              </a:rPr>
              <a:t> scope:</a:t>
            </a:r>
          </a:p>
          <a:p>
            <a:r>
              <a:rPr lang="en-US" sz="1200" dirty="0">
                <a:solidFill>
                  <a:schemeClr val="tx1"/>
                </a:solidFill>
                <a:latin typeface="Courier New" panose="02070309020205020404" pitchFamily="49" charset="0"/>
              </a:rPr>
              <a:t>define direction PAD with vector 1 1 0</a:t>
            </a:r>
          </a:p>
          <a:p>
            <a:endParaRPr lang="en-US" sz="1200" dirty="0">
              <a:solidFill>
                <a:schemeClr val="tx1"/>
              </a:solidFill>
              <a:latin typeface="Courier New" panose="02070309020205020404" pitchFamily="49" charset="0"/>
            </a:endParaRPr>
          </a:p>
          <a:p>
            <a:endParaRPr lang="en-US" sz="1200" dirty="0">
              <a:solidFill>
                <a:schemeClr val="tx1"/>
              </a:solidFill>
              <a:latin typeface="Courier New" panose="02070309020205020404" pitchFamily="49" charset="0"/>
            </a:endParaRPr>
          </a:p>
          <a:p>
            <a:endParaRPr lang="en-US" sz="1200" dirty="0">
              <a:solidFill>
                <a:schemeClr val="tx1"/>
              </a:solidFill>
              <a:latin typeface="Courier New" panose="02070309020205020404" pitchFamily="49" charset="0"/>
            </a:endParaRPr>
          </a:p>
          <a:p>
            <a:r>
              <a:rPr lang="en-US" sz="1200" dirty="0">
                <a:solidFill>
                  <a:schemeClr val="tx1"/>
                </a:solidFill>
                <a:latin typeface="Courier New" panose="02070309020205020404" pitchFamily="49" charset="0"/>
              </a:rPr>
              <a:t># in region scope:</a:t>
            </a:r>
          </a:p>
          <a:p>
            <a:r>
              <a:rPr lang="en-US" sz="1200" dirty="0">
                <a:solidFill>
                  <a:schemeClr val="tx1"/>
                </a:solidFill>
                <a:latin typeface="Courier New" panose="02070309020205020404" pitchFamily="49" charset="0"/>
              </a:rPr>
              <a:t>begin artificial strain</a:t>
            </a:r>
          </a:p>
          <a:p>
            <a:r>
              <a:rPr lang="en-US" sz="1200" dirty="0">
                <a:solidFill>
                  <a:schemeClr val="tx1"/>
                </a:solidFill>
                <a:latin typeface="Courier New" panose="02070309020205020404" pitchFamily="49" charset="0"/>
              </a:rPr>
              <a:t>  block = pad1</a:t>
            </a:r>
          </a:p>
          <a:p>
            <a:r>
              <a:rPr lang="en-US" sz="1200" dirty="0">
                <a:solidFill>
                  <a:schemeClr val="tx1"/>
                </a:solidFill>
                <a:latin typeface="Courier New" panose="02070309020205020404" pitchFamily="49" charset="0"/>
              </a:rPr>
              <a:t>  direction PAD function = shrink scale factor = -0.5</a:t>
            </a:r>
          </a:p>
          <a:p>
            <a:r>
              <a:rPr lang="en-US" sz="1200" dirty="0">
                <a:solidFill>
                  <a:schemeClr val="tx1"/>
                </a:solidFill>
                <a:latin typeface="Courier New" panose="02070309020205020404" pitchFamily="49" charset="0"/>
              </a:rPr>
              <a:t>end</a:t>
            </a:r>
          </a:p>
        </p:txBody>
      </p:sp>
      <p:pic>
        <p:nvPicPr>
          <p:cNvPr id="13" name="flat_pad_quiz_shrink_2_dir">
            <a:hlinkClick r:id="" action="ppaction://media"/>
            <a:extLst>
              <a:ext uri="{FF2B5EF4-FFF2-40B4-BE49-F238E27FC236}">
                <a16:creationId xmlns:a16="http://schemas.microsoft.com/office/drawing/2014/main" id="{F230B859-C977-F285-49D7-6EC93C5429F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07463" y="3948280"/>
            <a:ext cx="3816520" cy="2673246"/>
          </a:xfrm>
          <a:prstGeom prst="rect">
            <a:avLst/>
          </a:prstGeom>
        </p:spPr>
      </p:pic>
      <p:pic>
        <p:nvPicPr>
          <p:cNvPr id="14" name="flat_pad_quiz_shrink_1_dir">
            <a:hlinkClick r:id="" action="ppaction://media"/>
            <a:extLst>
              <a:ext uri="{FF2B5EF4-FFF2-40B4-BE49-F238E27FC236}">
                <a16:creationId xmlns:a16="http://schemas.microsoft.com/office/drawing/2014/main" id="{6EC79D36-A38F-53C3-E6E6-B22C4633FF0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922144" y="3948280"/>
            <a:ext cx="3816520" cy="2673246"/>
          </a:xfrm>
          <a:prstGeom prst="rect">
            <a:avLst/>
          </a:prstGeom>
        </p:spPr>
      </p:pic>
      <p:sp>
        <p:nvSpPr>
          <p:cNvPr id="18" name="TextBox 17">
            <a:extLst>
              <a:ext uri="{FF2B5EF4-FFF2-40B4-BE49-F238E27FC236}">
                <a16:creationId xmlns:a16="http://schemas.microsoft.com/office/drawing/2014/main" id="{94FC7744-09CD-C653-1545-98017C20ED33}"/>
              </a:ext>
            </a:extLst>
          </p:cNvPr>
          <p:cNvSpPr txBox="1"/>
          <p:nvPr/>
        </p:nvSpPr>
        <p:spPr>
          <a:xfrm>
            <a:off x="373208" y="1287438"/>
            <a:ext cx="770641" cy="523220"/>
          </a:xfrm>
          <a:prstGeom prst="rect">
            <a:avLst/>
          </a:prstGeom>
          <a:noFill/>
        </p:spPr>
        <p:txBody>
          <a:bodyPr wrap="square">
            <a:spAutoFit/>
          </a:bodyPr>
          <a:lstStyle/>
          <a:p>
            <a:r>
              <a:rPr kumimoji="0" lang="en-US" sz="2800" b="0" i="0" u="none" strike="noStrike" kern="1200" cap="none" spc="100" normalizeH="0" baseline="0" noProof="0" dirty="0">
                <a:ln>
                  <a:noFill/>
                </a:ln>
                <a:solidFill>
                  <a:srgbClr val="FFFFFF">
                    <a:lumMod val="25000"/>
                  </a:srgbClr>
                </a:solidFill>
                <a:effectLst/>
                <a:uLnTx/>
                <a:uFillTx/>
                <a:latin typeface="Exo 2 SemiBold"/>
                <a:ea typeface="Open Sans SemiBold" panose="020B0606030504020204" pitchFamily="34" charset="0"/>
                <a:cs typeface="Open Sans SemiBold" panose="020B0606030504020204" pitchFamily="34" charset="0"/>
              </a:rPr>
              <a:t>(a)</a:t>
            </a:r>
            <a:endParaRPr lang="en-US" dirty="0"/>
          </a:p>
        </p:txBody>
      </p:sp>
      <p:sp>
        <p:nvSpPr>
          <p:cNvPr id="22" name="TextBox 21">
            <a:extLst>
              <a:ext uri="{FF2B5EF4-FFF2-40B4-BE49-F238E27FC236}">
                <a16:creationId xmlns:a16="http://schemas.microsoft.com/office/drawing/2014/main" id="{538C6875-5463-F185-596B-CCC46E17E90C}"/>
              </a:ext>
            </a:extLst>
          </p:cNvPr>
          <p:cNvSpPr txBox="1"/>
          <p:nvPr/>
        </p:nvSpPr>
        <p:spPr>
          <a:xfrm>
            <a:off x="6452385" y="1284296"/>
            <a:ext cx="714080" cy="523220"/>
          </a:xfrm>
          <a:prstGeom prst="rect">
            <a:avLst/>
          </a:prstGeom>
          <a:noFill/>
        </p:spPr>
        <p:txBody>
          <a:bodyPr wrap="square">
            <a:spAutoFit/>
          </a:bodyPr>
          <a:lstStyle/>
          <a:p>
            <a:r>
              <a:rPr kumimoji="0" lang="en-US" sz="2800" b="0" i="0" u="none" strike="noStrike" kern="1200" cap="none" spc="100" normalizeH="0" baseline="0" noProof="0" dirty="0">
                <a:ln>
                  <a:noFill/>
                </a:ln>
                <a:solidFill>
                  <a:srgbClr val="FFFFFF">
                    <a:lumMod val="25000"/>
                  </a:srgbClr>
                </a:solidFill>
                <a:effectLst/>
                <a:uLnTx/>
                <a:uFillTx/>
                <a:latin typeface="Exo 2 SemiBold"/>
                <a:ea typeface="Open Sans SemiBold" panose="020B0606030504020204" pitchFamily="34" charset="0"/>
                <a:cs typeface="Open Sans SemiBold" panose="020B0606030504020204" pitchFamily="34" charset="0"/>
              </a:rPr>
              <a:t>(b)</a:t>
            </a:r>
            <a:endParaRPr lang="en-US" dirty="0"/>
          </a:p>
        </p:txBody>
      </p:sp>
      <p:grpSp>
        <p:nvGrpSpPr>
          <p:cNvPr id="25" name="Group 24">
            <a:extLst>
              <a:ext uri="{FF2B5EF4-FFF2-40B4-BE49-F238E27FC236}">
                <a16:creationId xmlns:a16="http://schemas.microsoft.com/office/drawing/2014/main" id="{43A1CDFD-0630-6B69-E360-9A60A0712615}"/>
              </a:ext>
            </a:extLst>
          </p:cNvPr>
          <p:cNvGrpSpPr/>
          <p:nvPr/>
        </p:nvGrpSpPr>
        <p:grpSpPr>
          <a:xfrm>
            <a:off x="1108565" y="1208525"/>
            <a:ext cx="4209519" cy="699094"/>
            <a:chOff x="1108565" y="1208525"/>
            <a:chExt cx="4209519" cy="699094"/>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891A00-74B0-E921-5C36-4285C86DDB6F}"/>
                    </a:ext>
                  </a:extLst>
                </p:cNvPr>
                <p:cNvSpPr txBox="1"/>
                <p:nvPr/>
              </p:nvSpPr>
              <p:spPr>
                <a:xfrm>
                  <a:off x="1108565" y="1208525"/>
                  <a:ext cx="3362227" cy="6276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ctrlPr>
                          </m:accPr>
                          <m:e>
                            <m:r>
                              <a:rPr lang="en-US" sz="2800" b="1"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𝜺</m:t>
                            </m:r>
                          </m:e>
                        </m:acc>
                        <m: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m:t>
                        </m:r>
                        <m:rad>
                          <m:radPr>
                            <m:degHide m:val="on"/>
                            <m:ctrlP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ctrlPr>
                          </m:radPr>
                          <m:deg/>
                          <m:e>
                            <m:r>
                              <a:rPr lang="en-US" sz="2800" i="1" spc="10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0.5</m:t>
                            </m:r>
                          </m:e>
                        </m:rad>
                        <m:sSub>
                          <m:sSubPr>
                            <m:ctrlP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ctrlPr>
                          </m:sSubPr>
                          <m:e>
                            <m: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m:t>
                            </m:r>
                            <m:r>
                              <a:rPr lang="en-US" sz="2800" b="1"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𝒆</m:t>
                            </m:r>
                          </m:e>
                          <m:sub>
                            <m: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𝑥</m:t>
                            </m:r>
                          </m:sub>
                        </m:sSub>
                        <m: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m:t>
                        </m:r>
                        <m:sSub>
                          <m:sSubPr>
                            <m:ctrlP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ctrlPr>
                          </m:sSubPr>
                          <m:e>
                            <m:r>
                              <a:rPr lang="en-US" sz="2800" b="1"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𝒆</m:t>
                            </m:r>
                          </m:e>
                          <m:sub>
                            <m: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𝑦</m:t>
                            </m:r>
                          </m:sub>
                        </m:sSub>
                        <m:r>
                          <a:rPr lang="en-US" sz="2800" b="0"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m:t>
                        </m:r>
                      </m:oMath>
                    </m:oMathPara>
                  </a14:m>
                  <a:endParaRPr lang="en-US" dirty="0"/>
                </a:p>
              </p:txBody>
            </p:sp>
          </mc:Choice>
          <mc:Fallback xmlns="">
            <p:sp>
              <p:nvSpPr>
                <p:cNvPr id="11" name="TextBox 10">
                  <a:extLst>
                    <a:ext uri="{FF2B5EF4-FFF2-40B4-BE49-F238E27FC236}">
                      <a16:creationId xmlns:a16="http://schemas.microsoft.com/office/drawing/2014/main" id="{DA891A00-74B0-E921-5C36-4285C86DDB6F}"/>
                    </a:ext>
                  </a:extLst>
                </p:cNvPr>
                <p:cNvSpPr txBox="1">
                  <a:spLocks noRot="1" noChangeAspect="1" noMove="1" noResize="1" noEditPoints="1" noAdjustHandles="1" noChangeArrowheads="1" noChangeShapeType="1" noTextEdit="1"/>
                </p:cNvSpPr>
                <p:nvPr/>
              </p:nvSpPr>
              <p:spPr>
                <a:xfrm>
                  <a:off x="1108565" y="1208525"/>
                  <a:ext cx="3362227" cy="627672"/>
                </a:xfrm>
                <a:prstGeom prst="rect">
                  <a:avLst/>
                </a:prstGeom>
                <a:blipFill>
                  <a:blip r:embed="rId9"/>
                  <a:stretch>
                    <a:fillRect/>
                  </a:stretch>
                </a:blipFill>
              </p:spPr>
              <p:txBody>
                <a:bodyPr/>
                <a:lstStyle/>
                <a:p>
                  <a:r>
                    <a:rPr lang="en-US">
                      <a:noFill/>
                    </a:rPr>
                    <a:t> </a:t>
                  </a:r>
                </a:p>
              </p:txBody>
            </p:sp>
          </mc:Fallback>
        </mc:AlternateContent>
        <p:sp>
          <p:nvSpPr>
            <p:cNvPr id="23" name="&quot;Not Allowed&quot; Symbol 22">
              <a:extLst>
                <a:ext uri="{FF2B5EF4-FFF2-40B4-BE49-F238E27FC236}">
                  <a16:creationId xmlns:a16="http://schemas.microsoft.com/office/drawing/2014/main" id="{61E3DE6C-3CD0-D118-41C5-43DD2ABCFDE1}"/>
                </a:ext>
              </a:extLst>
            </p:cNvPr>
            <p:cNvSpPr/>
            <p:nvPr/>
          </p:nvSpPr>
          <p:spPr>
            <a:xfrm>
              <a:off x="4604004" y="1277026"/>
              <a:ext cx="714080" cy="630593"/>
            </a:xfrm>
            <a:prstGeom prst="noSmoking">
              <a:avLst>
                <a:gd name="adj" fmla="val 1153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25">
            <a:extLst>
              <a:ext uri="{FF2B5EF4-FFF2-40B4-BE49-F238E27FC236}">
                <a16:creationId xmlns:a16="http://schemas.microsoft.com/office/drawing/2014/main" id="{E5A51991-DFA9-8867-C8C0-675A98DEE054}"/>
              </a:ext>
            </a:extLst>
          </p:cNvPr>
          <p:cNvGrpSpPr/>
          <p:nvPr/>
        </p:nvGrpSpPr>
        <p:grpSpPr>
          <a:xfrm>
            <a:off x="7053345" y="1080466"/>
            <a:ext cx="4796148" cy="757119"/>
            <a:chOff x="7053345" y="1080466"/>
            <a:chExt cx="4796148" cy="757119"/>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C1E0C88-510A-68D3-D5EB-407F6DE2A0B2}"/>
                    </a:ext>
                  </a:extLst>
                </p:cNvPr>
                <p:cNvSpPr txBox="1"/>
                <p:nvPr/>
              </p:nvSpPr>
              <p:spPr>
                <a:xfrm>
                  <a:off x="7053345" y="1277026"/>
                  <a:ext cx="4796148" cy="529504"/>
                </a:xfrm>
                <a:prstGeom prst="rect">
                  <a:avLst/>
                </a:prstGeom>
                <a:noFill/>
              </p:spPr>
              <p:txBody>
                <a:bodyPr wrap="square">
                  <a:spAutoFit/>
                </a:bodyPr>
                <a:lstStyle/>
                <a:p>
                  <a:r>
                    <a:rPr kumimoji="0" lang="en-US" sz="2800" b="0" i="0" u="none" strike="noStrike" kern="1200" cap="none" spc="100" normalizeH="0" baseline="0" noProof="0" dirty="0">
                      <a:ln>
                        <a:noFill/>
                      </a:ln>
                      <a:solidFill>
                        <a:srgbClr val="FFFFFF">
                          <a:lumMod val="25000"/>
                        </a:srgbClr>
                      </a:solidFill>
                      <a:effectLst/>
                      <a:uLnTx/>
                      <a:uFillTx/>
                      <a:latin typeface="Open Sans"/>
                      <a:ea typeface="Open Sans SemiBold" panose="020B0606030504020204" pitchFamily="34" charset="0"/>
                      <a:cs typeface="Open Sans SemiBold" panose="020B0606030504020204" pitchFamily="34" charset="0"/>
                    </a:rPr>
                    <a:t> </a:t>
                  </a:r>
                  <a14:m>
                    <m:oMath xmlns:m="http://schemas.openxmlformats.org/officeDocument/2006/math">
                      <m:r>
                        <a:rPr lang="en-US" sz="2800" b="1" i="1" spc="100" smtClean="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𝜺</m:t>
                      </m:r>
                      <m:r>
                        <a:rPr kumimoji="0" lang="en-US" sz="2800" b="0" i="1" u="none" strike="noStrike" kern="1200" cap="none" spc="100" normalizeH="0" baseline="0" noProof="0" smtClean="0">
                          <a:ln>
                            <a:noFill/>
                          </a:ln>
                          <a:solidFill>
                            <a:srgbClr val="FFFFFF">
                              <a:lumMod val="25000"/>
                            </a:srgbClr>
                          </a:solidFill>
                          <a:effectLst/>
                          <a:uLnTx/>
                          <a:uFillTx/>
                          <a:latin typeface="Cambria Math" panose="02040503050406030204" pitchFamily="18" charset="0"/>
                          <a:ea typeface="Open Sans SemiBold" panose="020B0606030504020204" pitchFamily="34" charset="0"/>
                          <a:cs typeface="Open Sans SemiBold" panose="020B0606030504020204" pitchFamily="34" charset="0"/>
                        </a:rPr>
                        <m:t>=−0.5</m:t>
                      </m:r>
                      <m:sSub>
                        <m:sSubPr>
                          <m:ctrlPr>
                            <a:rPr lang="en-US" sz="2800" b="1" i="1" spc="10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ctrlPr>
                        </m:sSubPr>
                        <m:e>
                          <m:r>
                            <a:rPr lang="en-US" sz="2800" b="1" i="1" spc="10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𝒆</m:t>
                          </m:r>
                        </m:e>
                        <m:sub>
                          <m:r>
                            <a:rPr lang="en-US" sz="2800" i="1" spc="100">
                              <a:solidFill>
                                <a:srgbClr val="FFFFFF">
                                  <a:lumMod val="25000"/>
                                </a:srgbClr>
                              </a:solidFill>
                              <a:latin typeface="Cambria Math" panose="02040503050406030204" pitchFamily="18" charset="0"/>
                              <a:ea typeface="Open Sans SemiBold" panose="020B0606030504020204" pitchFamily="34" charset="0"/>
                              <a:cs typeface="Open Sans SemiBold" panose="020B0606030504020204" pitchFamily="34" charset="0"/>
                            </a:rPr>
                            <m:t>𝑁</m:t>
                          </m:r>
                        </m:sub>
                      </m:sSub>
                      <m:sSubSup>
                        <m:sSubSupPr>
                          <m:ctrlPr>
                            <a:rPr kumimoji="0" lang="en-US" sz="2800" b="1" i="1" u="none" strike="noStrike" kern="1200" cap="none" spc="100" normalizeH="0" baseline="0" noProof="0" smtClean="0">
                              <a:ln>
                                <a:noFill/>
                              </a:ln>
                              <a:solidFill>
                                <a:srgbClr val="FFFFFF">
                                  <a:lumMod val="25000"/>
                                </a:srgbClr>
                              </a:solidFill>
                              <a:effectLst/>
                              <a:uLnTx/>
                              <a:uFillTx/>
                              <a:latin typeface="Cambria Math" panose="02040503050406030204" pitchFamily="18" charset="0"/>
                              <a:ea typeface="Open Sans SemiBold" panose="020B0606030504020204" pitchFamily="34" charset="0"/>
                              <a:cs typeface="Open Sans SemiBold" panose="020B0606030504020204" pitchFamily="34" charset="0"/>
                            </a:rPr>
                          </m:ctrlPr>
                        </m:sSubSupPr>
                        <m:e>
                          <m:r>
                            <a:rPr kumimoji="0" lang="en-US" sz="2800" b="1" i="1" u="none" strike="noStrike" kern="1200" cap="none" spc="100" normalizeH="0" baseline="0" noProof="0" smtClean="0">
                              <a:ln>
                                <a:noFill/>
                              </a:ln>
                              <a:solidFill>
                                <a:srgbClr val="FFFFFF">
                                  <a:lumMod val="25000"/>
                                </a:srgbClr>
                              </a:solidFill>
                              <a:effectLst/>
                              <a:uLnTx/>
                              <a:uFillTx/>
                              <a:latin typeface="Cambria Math" panose="02040503050406030204" pitchFamily="18" charset="0"/>
                              <a:ea typeface="Open Sans SemiBold" panose="020B0606030504020204" pitchFamily="34" charset="0"/>
                              <a:cs typeface="Open Sans SemiBold" panose="020B0606030504020204" pitchFamily="34" charset="0"/>
                            </a:rPr>
                            <m:t>𝒆</m:t>
                          </m:r>
                        </m:e>
                        <m:sub>
                          <m:r>
                            <a:rPr kumimoji="0" lang="en-US" sz="2800" b="0" i="1" u="none" strike="noStrike" kern="1200" cap="none" spc="100" normalizeH="0" baseline="0" noProof="0" smtClean="0">
                              <a:ln>
                                <a:noFill/>
                              </a:ln>
                              <a:solidFill>
                                <a:srgbClr val="FFFFFF">
                                  <a:lumMod val="25000"/>
                                </a:srgbClr>
                              </a:solidFill>
                              <a:effectLst/>
                              <a:uLnTx/>
                              <a:uFillTx/>
                              <a:latin typeface="Cambria Math" panose="02040503050406030204" pitchFamily="18" charset="0"/>
                              <a:ea typeface="Open Sans SemiBold" panose="020B0606030504020204" pitchFamily="34" charset="0"/>
                              <a:cs typeface="Open Sans SemiBold" panose="020B0606030504020204" pitchFamily="34" charset="0"/>
                            </a:rPr>
                            <m:t>𝑁</m:t>
                          </m:r>
                        </m:sub>
                        <m:sup>
                          <m:r>
                            <a:rPr kumimoji="0" lang="en-US" sz="2800" b="0" i="1" u="none" strike="noStrike" kern="1200" cap="none" spc="100" normalizeH="0" baseline="0" noProof="0" smtClean="0">
                              <a:ln>
                                <a:noFill/>
                              </a:ln>
                              <a:solidFill>
                                <a:srgbClr val="FFFFFF">
                                  <a:lumMod val="25000"/>
                                </a:srgbClr>
                              </a:solidFill>
                              <a:effectLst/>
                              <a:uLnTx/>
                              <a:uFillTx/>
                              <a:latin typeface="Cambria Math" panose="02040503050406030204" pitchFamily="18" charset="0"/>
                              <a:ea typeface="Open Sans SemiBold" panose="020B0606030504020204" pitchFamily="34" charset="0"/>
                              <a:cs typeface="Open Sans SemiBold" panose="020B0606030504020204" pitchFamily="34" charset="0"/>
                            </a:rPr>
                            <m:t>𝑇</m:t>
                          </m:r>
                        </m:sup>
                      </m:sSubSup>
                    </m:oMath>
                  </a14:m>
                  <a:endParaRPr lang="en-US" dirty="0"/>
                </a:p>
              </p:txBody>
            </p:sp>
          </mc:Choice>
          <mc:Fallback xmlns="">
            <p:sp>
              <p:nvSpPr>
                <p:cNvPr id="10" name="TextBox 9">
                  <a:extLst>
                    <a:ext uri="{FF2B5EF4-FFF2-40B4-BE49-F238E27FC236}">
                      <a16:creationId xmlns:a16="http://schemas.microsoft.com/office/drawing/2014/main" id="{6C1E0C88-510A-68D3-D5EB-407F6DE2A0B2}"/>
                    </a:ext>
                  </a:extLst>
                </p:cNvPr>
                <p:cNvSpPr txBox="1">
                  <a:spLocks noRot="1" noChangeAspect="1" noMove="1" noResize="1" noEditPoints="1" noAdjustHandles="1" noChangeArrowheads="1" noChangeShapeType="1" noTextEdit="1"/>
                </p:cNvSpPr>
                <p:nvPr/>
              </p:nvSpPr>
              <p:spPr>
                <a:xfrm>
                  <a:off x="7053345" y="1277026"/>
                  <a:ext cx="4796148" cy="529504"/>
                </a:xfrm>
                <a:prstGeom prst="rect">
                  <a:avLst/>
                </a:prstGeom>
                <a:blipFill>
                  <a:blip r:embed="rId10"/>
                  <a:stretch>
                    <a:fillRect/>
                  </a:stretch>
                </a:blipFill>
              </p:spPr>
              <p:txBody>
                <a:bodyPr/>
                <a:lstStyle/>
                <a:p>
                  <a:r>
                    <a:rPr lang="en-US">
                      <a:noFill/>
                    </a:rPr>
                    <a:t> </a:t>
                  </a:r>
                </a:p>
              </p:txBody>
            </p:sp>
          </mc:Fallback>
        </mc:AlternateContent>
        <p:pic>
          <p:nvPicPr>
            <p:cNvPr id="24" name="Graphic 23" descr="Checkmark with solid fill">
              <a:extLst>
                <a:ext uri="{FF2B5EF4-FFF2-40B4-BE49-F238E27FC236}">
                  <a16:creationId xmlns:a16="http://schemas.microsoft.com/office/drawing/2014/main" id="{735D9AFF-08BC-F464-1BD3-48CA2C6CC7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09787" y="1080466"/>
              <a:ext cx="757119" cy="757119"/>
            </a:xfrm>
            <a:prstGeom prst="rect">
              <a:avLst/>
            </a:prstGeom>
          </p:spPr>
        </p:pic>
      </p:grpSp>
      <p:sp>
        <p:nvSpPr>
          <p:cNvPr id="27" name="TextBox 26">
            <a:extLst>
              <a:ext uri="{FF2B5EF4-FFF2-40B4-BE49-F238E27FC236}">
                <a16:creationId xmlns:a16="http://schemas.microsoft.com/office/drawing/2014/main" id="{9905C178-1960-A1E8-F87E-CE82A9C0350E}"/>
              </a:ext>
            </a:extLst>
          </p:cNvPr>
          <p:cNvSpPr txBox="1"/>
          <p:nvPr/>
        </p:nvSpPr>
        <p:spPr>
          <a:xfrm>
            <a:off x="757517" y="6284636"/>
            <a:ext cx="10776598"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b="1" dirty="0"/>
              <a:t>Beware </a:t>
            </a:r>
            <a:r>
              <a:rPr lang="en-US" sz="1800" dirty="0"/>
              <a:t>of this common misconception!  With active pad constraints it’s hard to see this happening!</a:t>
            </a:r>
            <a:endParaRPr lang="en-US" sz="1800" b="1" dirty="0"/>
          </a:p>
        </p:txBody>
      </p:sp>
    </p:spTree>
    <p:extLst>
      <p:ext uri="{BB962C8B-B14F-4D97-AF65-F5344CB8AC3E}">
        <p14:creationId xmlns:p14="http://schemas.microsoft.com/office/powerpoint/2010/main" val="373512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4"/>
                </p:tgtEl>
              </p:cMediaNode>
            </p:video>
            <p:video>
              <p:cMediaNode vol="80000">
                <p:cTn id="18" fill="hold" display="0">
                  <p:stCondLst>
                    <p:cond delay="indefinite"/>
                  </p:stCondLst>
                </p:cTn>
                <p:tgtEl>
                  <p:spTgt spid="13"/>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2A44-764D-D8F9-89C7-06EE296E99EF}"/>
              </a:ext>
            </a:extLst>
          </p:cNvPr>
          <p:cNvSpPr>
            <a:spLocks noGrp="1"/>
          </p:cNvSpPr>
          <p:nvPr>
            <p:ph type="title"/>
          </p:nvPr>
        </p:nvSpPr>
        <p:spPr/>
        <p:txBody>
          <a:bodyPr/>
          <a:lstStyle/>
          <a:p>
            <a:r>
              <a:rPr lang="en-US" dirty="0"/>
              <a:t>Techniques well-suited for </a:t>
            </a:r>
            <a:r>
              <a:rPr lang="en-US" i="1" dirty="0"/>
              <a:t>curved</a:t>
            </a:r>
            <a:r>
              <a:rPr lang="en-US" dirty="0"/>
              <a:t> pad preload</a:t>
            </a:r>
          </a:p>
        </p:txBody>
      </p:sp>
      <p:sp>
        <p:nvSpPr>
          <p:cNvPr id="3" name="Content Placeholder 2">
            <a:extLst>
              <a:ext uri="{FF2B5EF4-FFF2-40B4-BE49-F238E27FC236}">
                <a16:creationId xmlns:a16="http://schemas.microsoft.com/office/drawing/2014/main" id="{1F9965DA-CF88-A8EA-D9EF-695D72921983}"/>
              </a:ext>
            </a:extLst>
          </p:cNvPr>
          <p:cNvSpPr>
            <a:spLocks noGrp="1"/>
          </p:cNvSpPr>
          <p:nvPr>
            <p:ph idx="1"/>
          </p:nvPr>
        </p:nvSpPr>
        <p:spPr/>
        <p:txBody>
          <a:bodyPr/>
          <a:lstStyle/>
          <a:p>
            <a:r>
              <a:rPr lang="en-US" dirty="0"/>
              <a:t>Let’s assume we have a </a:t>
            </a:r>
            <a:r>
              <a:rPr lang="en-US" b="1" dirty="0"/>
              <a:t>well-defined geometry</a:t>
            </a:r>
            <a:r>
              <a:rPr lang="en-US" dirty="0"/>
              <a:t> we need to represent.  </a:t>
            </a:r>
          </a:p>
          <a:p>
            <a:r>
              <a:rPr lang="en-US" dirty="0"/>
              <a:t>The </a:t>
            </a:r>
            <a:r>
              <a:rPr lang="en-US" dirty="0">
                <a:latin typeface="Courier New" panose="02070309020205020404" pitchFamily="49" charset="0"/>
                <a:cs typeface="Courier New" panose="02070309020205020404" pitchFamily="49" charset="0"/>
              </a:rPr>
              <a:t>INITIAL CONDITION </a:t>
            </a:r>
            <a:r>
              <a:rPr lang="en-US" dirty="0"/>
              <a:t>command block contains some powerful commands, when combined with a </a:t>
            </a:r>
            <a:r>
              <a:rPr lang="en-US" dirty="0">
                <a:latin typeface="Courier New" panose="02070309020205020404" pitchFamily="49" charset="0"/>
                <a:cs typeface="Courier New" panose="02070309020205020404" pitchFamily="49" charset="0"/>
              </a:rPr>
              <a:t>USER VARIABLE</a:t>
            </a:r>
            <a:r>
              <a:rPr lang="en-US" dirty="0"/>
              <a:t>.</a:t>
            </a:r>
          </a:p>
        </p:txBody>
      </p:sp>
      <p:sp>
        <p:nvSpPr>
          <p:cNvPr id="4" name="Slide Number Placeholder 3">
            <a:extLst>
              <a:ext uri="{FF2B5EF4-FFF2-40B4-BE49-F238E27FC236}">
                <a16:creationId xmlns:a16="http://schemas.microsoft.com/office/drawing/2014/main" id="{A20BA9A5-0C88-20E1-64CA-198073C8B522}"/>
              </a:ext>
            </a:extLst>
          </p:cNvPr>
          <p:cNvSpPr>
            <a:spLocks noGrp="1"/>
          </p:cNvSpPr>
          <p:nvPr>
            <p:ph type="sldNum" sz="quarter" idx="4"/>
          </p:nvPr>
        </p:nvSpPr>
        <p:spPr/>
        <p:txBody>
          <a:bodyPr/>
          <a:lstStyle/>
          <a:p>
            <a:pPr algn="ctr"/>
            <a:fld id="{F6B149FD-26F7-3645-B4E7-BA8B8CC5EEA8}" type="slidenum">
              <a:rPr lang="en-US" smtClean="0"/>
              <a:pPr algn="ctr"/>
              <a:t>108</a:t>
            </a:fld>
            <a:endParaRPr lang="en-US" dirty="0"/>
          </a:p>
        </p:txBody>
      </p:sp>
      <p:sp>
        <p:nvSpPr>
          <p:cNvPr id="5" name="Rectangle 4">
            <a:extLst>
              <a:ext uri="{FF2B5EF4-FFF2-40B4-BE49-F238E27FC236}">
                <a16:creationId xmlns:a16="http://schemas.microsoft.com/office/drawing/2014/main" id="{FF11B00B-D598-F577-6203-FBFB0722841D}"/>
              </a:ext>
            </a:extLst>
          </p:cNvPr>
          <p:cNvSpPr/>
          <p:nvPr/>
        </p:nvSpPr>
        <p:spPr>
          <a:xfrm>
            <a:off x="762000" y="3373506"/>
            <a:ext cx="6061534" cy="264687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initial condition</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Variable identification commands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block = &lt;</a:t>
            </a:r>
            <a:r>
              <a:rPr lang="en-US" sz="1000" dirty="0" err="1">
                <a:solidFill>
                  <a:schemeClr val="tx1"/>
                </a:solidFill>
                <a:latin typeface="Courier New" panose="02070309020205020404" pitchFamily="49" charset="0"/>
              </a:rPr>
              <a:t>string_list</a:t>
            </a:r>
            <a:r>
              <a:rPr lang="en-US" sz="1000" dirty="0">
                <a:solidFill>
                  <a:schemeClr val="tx1"/>
                </a:solidFill>
                <a:latin typeface="Courier New" panose="02070309020205020404" pitchFamily="49" charset="0"/>
              </a:rPr>
              <a:t>&gt;blocks</a:t>
            </a:r>
          </a:p>
          <a:p>
            <a:r>
              <a:rPr lang="en-US" sz="1000" dirty="0">
                <a:solidFill>
                  <a:schemeClr val="tx1"/>
                </a:solidFill>
                <a:latin typeface="Courier New" panose="02070309020205020404" pitchFamily="49" charset="0"/>
              </a:rPr>
              <a:t>  surface = &lt;</a:t>
            </a:r>
            <a:r>
              <a:rPr lang="en-US" sz="1000" dirty="0" err="1">
                <a:solidFill>
                  <a:schemeClr val="tx1"/>
                </a:solidFill>
                <a:latin typeface="Courier New" panose="02070309020205020404" pitchFamily="49" charset="0"/>
              </a:rPr>
              <a:t>string_list</a:t>
            </a:r>
            <a:r>
              <a:rPr lang="en-US" sz="1000" dirty="0">
                <a:solidFill>
                  <a:schemeClr val="tx1"/>
                </a:solidFill>
                <a:latin typeface="Courier New" panose="02070309020205020404" pitchFamily="49" charset="0"/>
              </a:rPr>
              <a:t>&gt;surfaces</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Variable identification commands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initialize variable name = &lt;string&gt;</a:t>
            </a:r>
            <a:r>
              <a:rPr lang="en-US" sz="1000" dirty="0" err="1">
                <a:solidFill>
                  <a:schemeClr val="tx1"/>
                </a:solidFill>
                <a:latin typeface="Courier New" panose="02070309020205020404" pitchFamily="49" charset="0"/>
              </a:rPr>
              <a:t>var_name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variable type = </a:t>
            </a:r>
            <a:r>
              <a:rPr lang="en-US" sz="1000" dirty="0" err="1">
                <a:solidFill>
                  <a:schemeClr val="tx1"/>
                </a:solidFill>
                <a:latin typeface="Courier New" panose="02070309020205020404" pitchFamily="49" charset="0"/>
              </a:rPr>
              <a:t>node|element</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b="1" dirty="0">
                <a:solidFill>
                  <a:srgbClr val="00B050"/>
                </a:solidFill>
                <a:latin typeface="Courier New" panose="02070309020205020404" pitchFamily="49" charset="0"/>
              </a:rPr>
              <a:t>  # Specialized initialization method</a:t>
            </a:r>
          </a:p>
          <a:p>
            <a:r>
              <a:rPr lang="en-US" sz="1000" b="1" dirty="0">
                <a:solidFill>
                  <a:srgbClr val="00B050"/>
                </a:solidFill>
                <a:latin typeface="Courier New" panose="02070309020205020404" pitchFamily="49" charset="0"/>
              </a:rPr>
              <a:t>  calculate as closest projection to surface = &lt;</a:t>
            </a:r>
            <a:r>
              <a:rPr lang="en-US" sz="1000" b="1" dirty="0" err="1">
                <a:solidFill>
                  <a:srgbClr val="00B050"/>
                </a:solidFill>
                <a:latin typeface="Courier New" panose="02070309020205020404" pitchFamily="49" charset="0"/>
              </a:rPr>
              <a:t>string_list</a:t>
            </a:r>
            <a:r>
              <a:rPr lang="en-US" sz="1000" b="1" dirty="0">
                <a:solidFill>
                  <a:srgbClr val="00B050"/>
                </a:solidFill>
                <a:latin typeface="Courier New" panose="02070309020205020404" pitchFamily="49" charset="0"/>
              </a:rPr>
              <a:t>&gt;surfaces</a:t>
            </a: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738A64D2-FAD1-A456-6B00-FE12940EC56E}"/>
              </a:ext>
            </a:extLst>
          </p:cNvPr>
          <p:cNvSpPr txBox="1"/>
          <p:nvPr/>
        </p:nvSpPr>
        <p:spPr>
          <a:xfrm>
            <a:off x="762000" y="2945082"/>
            <a:ext cx="5168403" cy="369332"/>
          </a:xfrm>
          <a:prstGeom prst="rect">
            <a:avLst/>
          </a:prstGeom>
          <a:noFill/>
        </p:spPr>
        <p:txBody>
          <a:bodyPr wrap="none" rtlCol="0">
            <a:spAutoFit/>
          </a:bodyPr>
          <a:lstStyle/>
          <a:p>
            <a:r>
              <a:rPr lang="en-US" dirty="0"/>
              <a:t>See </a:t>
            </a:r>
            <a:r>
              <a:rPr lang="en-US" dirty="0">
                <a:hlinkClick r:id="rId2"/>
              </a:rPr>
              <a:t>initial condition syntax</a:t>
            </a:r>
            <a:r>
              <a:rPr lang="en-US" dirty="0"/>
              <a:t> for complete listing</a:t>
            </a:r>
          </a:p>
        </p:txBody>
      </p:sp>
      <p:grpSp>
        <p:nvGrpSpPr>
          <p:cNvPr id="9" name="Group 8">
            <a:extLst>
              <a:ext uri="{FF2B5EF4-FFF2-40B4-BE49-F238E27FC236}">
                <a16:creationId xmlns:a16="http://schemas.microsoft.com/office/drawing/2014/main" id="{CC594BE3-C07D-2738-93E5-B8644DC5A6A3}"/>
              </a:ext>
            </a:extLst>
          </p:cNvPr>
          <p:cNvGrpSpPr/>
          <p:nvPr/>
        </p:nvGrpSpPr>
        <p:grpSpPr>
          <a:xfrm>
            <a:off x="7684304" y="3013436"/>
            <a:ext cx="3387363" cy="3387363"/>
            <a:chOff x="7604449" y="1978058"/>
            <a:chExt cx="3387363" cy="3387363"/>
          </a:xfrm>
        </p:grpSpPr>
        <p:sp>
          <p:nvSpPr>
            <p:cNvPr id="10" name="Block Arc 9">
              <a:extLst>
                <a:ext uri="{FF2B5EF4-FFF2-40B4-BE49-F238E27FC236}">
                  <a16:creationId xmlns:a16="http://schemas.microsoft.com/office/drawing/2014/main" id="{688BF9A5-1929-4935-9D0F-1C4DCB10EADE}"/>
                </a:ext>
              </a:extLst>
            </p:cNvPr>
            <p:cNvSpPr/>
            <p:nvPr/>
          </p:nvSpPr>
          <p:spPr>
            <a:xfrm>
              <a:off x="7651210" y="2104533"/>
              <a:ext cx="3255229" cy="3127341"/>
            </a:xfrm>
            <a:prstGeom prst="blockArc">
              <a:avLst>
                <a:gd name="adj1" fmla="val 16167717"/>
                <a:gd name="adj2" fmla="val 21604"/>
                <a:gd name="adj3" fmla="val 2583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FADA99B1-AE42-C77E-7F96-DF4E0BA357B5}"/>
                </a:ext>
              </a:extLst>
            </p:cNvPr>
            <p:cNvSpPr/>
            <p:nvPr/>
          </p:nvSpPr>
          <p:spPr>
            <a:xfrm>
              <a:off x="8289464" y="2663073"/>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ck Arc 11">
              <a:extLst>
                <a:ext uri="{FF2B5EF4-FFF2-40B4-BE49-F238E27FC236}">
                  <a16:creationId xmlns:a16="http://schemas.microsoft.com/office/drawing/2014/main" id="{169B2A7C-B8C6-ED98-7F29-9AECF7218FD2}"/>
                </a:ext>
              </a:extLst>
            </p:cNvPr>
            <p:cNvSpPr/>
            <p:nvPr/>
          </p:nvSpPr>
          <p:spPr>
            <a:xfrm>
              <a:off x="7604449" y="1978058"/>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a:extLst>
              <a:ext uri="{FF2B5EF4-FFF2-40B4-BE49-F238E27FC236}">
                <a16:creationId xmlns:a16="http://schemas.microsoft.com/office/drawing/2014/main" id="{77EBF902-EFE1-A487-9268-2647EB0AF346}"/>
              </a:ext>
            </a:extLst>
          </p:cNvPr>
          <p:cNvSpPr txBox="1"/>
          <p:nvPr/>
        </p:nvSpPr>
        <p:spPr>
          <a:xfrm>
            <a:off x="4657016" y="6339635"/>
            <a:ext cx="6688292" cy="369332"/>
          </a:xfrm>
          <a:prstGeom prst="rect">
            <a:avLst/>
          </a:prstGeom>
          <a:noFill/>
        </p:spPr>
        <p:txBody>
          <a:bodyPr wrap="square">
            <a:spAutoFit/>
          </a:bodyPr>
          <a:lstStyle/>
          <a:p>
            <a:pPr algn="r"/>
            <a:r>
              <a:rPr lang="en-US" b="1" dirty="0"/>
              <a:t>Detailed example syntax, next …</a:t>
            </a:r>
          </a:p>
        </p:txBody>
      </p:sp>
      <p:sp>
        <p:nvSpPr>
          <p:cNvPr id="14" name="Arrow: Striped Right 13">
            <a:extLst>
              <a:ext uri="{FF2B5EF4-FFF2-40B4-BE49-F238E27FC236}">
                <a16:creationId xmlns:a16="http://schemas.microsoft.com/office/drawing/2014/main" id="{A269B454-914E-F6BF-F24F-345EA775DCB6}"/>
              </a:ext>
            </a:extLst>
          </p:cNvPr>
          <p:cNvSpPr/>
          <p:nvPr/>
        </p:nvSpPr>
        <p:spPr>
          <a:xfrm>
            <a:off x="11345308" y="6339635"/>
            <a:ext cx="637142" cy="382544"/>
          </a:xfrm>
          <a:prstGeom prst="stripedRightArrow">
            <a:avLst>
              <a:gd name="adj1" fmla="val 54980"/>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065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2A44-764D-D8F9-89C7-06EE296E99EF}"/>
              </a:ext>
            </a:extLst>
          </p:cNvPr>
          <p:cNvSpPr>
            <a:spLocks noGrp="1"/>
          </p:cNvSpPr>
          <p:nvPr>
            <p:ph type="title"/>
          </p:nvPr>
        </p:nvSpPr>
        <p:spPr/>
        <p:txBody>
          <a:bodyPr/>
          <a:lstStyle/>
          <a:p>
            <a:r>
              <a:rPr lang="en-US" dirty="0"/>
              <a:t>Techniques well-suited for </a:t>
            </a:r>
            <a:r>
              <a:rPr lang="en-US" i="1" dirty="0"/>
              <a:t>curved</a:t>
            </a:r>
            <a:r>
              <a:rPr lang="en-US" dirty="0"/>
              <a:t> pad preload</a:t>
            </a:r>
          </a:p>
        </p:txBody>
      </p:sp>
      <p:sp>
        <p:nvSpPr>
          <p:cNvPr id="4" name="Slide Number Placeholder 3">
            <a:extLst>
              <a:ext uri="{FF2B5EF4-FFF2-40B4-BE49-F238E27FC236}">
                <a16:creationId xmlns:a16="http://schemas.microsoft.com/office/drawing/2014/main" id="{A20BA9A5-0C88-20E1-64CA-198073C8B522}"/>
              </a:ext>
            </a:extLst>
          </p:cNvPr>
          <p:cNvSpPr>
            <a:spLocks noGrp="1"/>
          </p:cNvSpPr>
          <p:nvPr>
            <p:ph type="sldNum" sz="quarter" idx="4"/>
          </p:nvPr>
        </p:nvSpPr>
        <p:spPr/>
        <p:txBody>
          <a:bodyPr/>
          <a:lstStyle/>
          <a:p>
            <a:pPr algn="ctr"/>
            <a:fld id="{F6B149FD-26F7-3645-B4E7-BA8B8CC5EEA8}" type="slidenum">
              <a:rPr lang="en-US" smtClean="0"/>
              <a:pPr algn="ctr"/>
              <a:t>109</a:t>
            </a:fld>
            <a:endParaRPr lang="en-US" dirty="0"/>
          </a:p>
        </p:txBody>
      </p:sp>
      <p:sp>
        <p:nvSpPr>
          <p:cNvPr id="5" name="Rectangle 4">
            <a:extLst>
              <a:ext uri="{FF2B5EF4-FFF2-40B4-BE49-F238E27FC236}">
                <a16:creationId xmlns:a16="http://schemas.microsoft.com/office/drawing/2014/main" id="{FF11B00B-D598-F577-6203-FBFB0722841D}"/>
              </a:ext>
            </a:extLst>
          </p:cNvPr>
          <p:cNvSpPr/>
          <p:nvPr/>
        </p:nvSpPr>
        <p:spPr>
          <a:xfrm>
            <a:off x="947119" y="1552615"/>
            <a:ext cx="6061534" cy="218521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user variable </a:t>
            </a:r>
            <a:r>
              <a:rPr lang="en-US" sz="1000" b="1" dirty="0" err="1">
                <a:solidFill>
                  <a:schemeClr val="tx1"/>
                </a:solidFill>
                <a:latin typeface="Courier New" panose="02070309020205020404" pitchFamily="49" charset="0"/>
              </a:rPr>
              <a:t>squish_dir</a:t>
            </a:r>
            <a:endParaRPr lang="en-US" sz="1000" b="1"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type = node vector</a:t>
            </a:r>
          </a:p>
          <a:p>
            <a:r>
              <a:rPr lang="en-US" sz="1000" dirty="0">
                <a:solidFill>
                  <a:schemeClr val="tx1"/>
                </a:solidFill>
                <a:latin typeface="Courier New" panose="02070309020205020404" pitchFamily="49" charset="0"/>
              </a:rPr>
              <a:t>  initial value = 0 0 0</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initial condition</a:t>
            </a:r>
          </a:p>
          <a:p>
            <a:r>
              <a:rPr lang="en-US" sz="1000" dirty="0">
                <a:solidFill>
                  <a:schemeClr val="tx1"/>
                </a:solidFill>
                <a:latin typeface="Courier New" panose="02070309020205020404" pitchFamily="49" charset="0"/>
              </a:rPr>
              <a:t>  surface = </a:t>
            </a:r>
            <a:r>
              <a:rPr lang="en-US" sz="1000" b="1" dirty="0" err="1">
                <a:solidFill>
                  <a:srgbClr val="00ADD9"/>
                </a:solidFill>
                <a:latin typeface="Courier New" panose="02070309020205020404" pitchFamily="49" charset="0"/>
              </a:rPr>
              <a:t>inside_surf</a:t>
            </a:r>
            <a:endParaRPr lang="en-US" sz="1000" b="1" dirty="0">
              <a:solidFill>
                <a:srgbClr val="00ADD9"/>
              </a:solidFill>
              <a:latin typeface="Courier New" panose="02070309020205020404" pitchFamily="49" charset="0"/>
            </a:endParaRPr>
          </a:p>
          <a:p>
            <a:r>
              <a:rPr lang="en-US" sz="1000" dirty="0">
                <a:solidFill>
                  <a:schemeClr val="tx1"/>
                </a:solidFill>
                <a:latin typeface="Courier New" panose="02070309020205020404" pitchFamily="49" charset="0"/>
              </a:rPr>
              <a:t>  initialize variable name = </a:t>
            </a:r>
            <a:r>
              <a:rPr lang="en-US" sz="1000" b="1" dirty="0" err="1">
                <a:solidFill>
                  <a:schemeClr val="tx1"/>
                </a:solidFill>
                <a:latin typeface="Courier New" panose="02070309020205020404" pitchFamily="49" charset="0"/>
              </a:rPr>
              <a:t>squish_dir</a:t>
            </a:r>
            <a:endParaRPr lang="en-US" sz="1000" b="1"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variable type = node</a:t>
            </a:r>
          </a:p>
          <a:p>
            <a:endParaRPr lang="en-US" sz="1000" dirty="0">
              <a:solidFill>
                <a:schemeClr val="tx1"/>
              </a:solidFill>
              <a:latin typeface="Courier New" panose="02070309020205020404" pitchFamily="49" charset="0"/>
            </a:endParaRPr>
          </a:p>
          <a:p>
            <a:r>
              <a:rPr lang="en-US" sz="1000" b="1" dirty="0">
                <a:solidFill>
                  <a:schemeClr val="tx1"/>
                </a:solidFill>
                <a:latin typeface="Courier New" panose="02070309020205020404" pitchFamily="49" charset="0"/>
              </a:rPr>
              <a:t>  # Specialized initialization method</a:t>
            </a:r>
          </a:p>
          <a:p>
            <a:r>
              <a:rPr lang="en-US" sz="1000" b="1" dirty="0">
                <a:solidFill>
                  <a:schemeClr val="tx1"/>
                </a:solidFill>
                <a:latin typeface="Courier New" panose="02070309020205020404" pitchFamily="49" charset="0"/>
              </a:rPr>
              <a:t>  calculate as closest projection to surface = </a:t>
            </a:r>
            <a:r>
              <a:rPr lang="en-US" sz="1000" b="1" dirty="0" err="1">
                <a:solidFill>
                  <a:srgbClr val="FF0000"/>
                </a:solidFill>
                <a:latin typeface="Courier New" panose="02070309020205020404" pitchFamily="49" charset="0"/>
              </a:rPr>
              <a:t>inner_cylinder_surface</a:t>
            </a:r>
            <a:endParaRPr lang="en-US" sz="1000" b="1" dirty="0">
              <a:solidFill>
                <a:srgbClr val="FF0000"/>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grpSp>
        <p:nvGrpSpPr>
          <p:cNvPr id="55" name="Group 54">
            <a:extLst>
              <a:ext uri="{FF2B5EF4-FFF2-40B4-BE49-F238E27FC236}">
                <a16:creationId xmlns:a16="http://schemas.microsoft.com/office/drawing/2014/main" id="{2539A046-CF77-171B-2B94-6D32512D0D0F}"/>
              </a:ext>
            </a:extLst>
          </p:cNvPr>
          <p:cNvGrpSpPr/>
          <p:nvPr/>
        </p:nvGrpSpPr>
        <p:grpSpPr>
          <a:xfrm>
            <a:off x="6856955" y="1650572"/>
            <a:ext cx="4664623" cy="4664623"/>
            <a:chOff x="6543568" y="2305549"/>
            <a:chExt cx="4664623" cy="4664623"/>
          </a:xfrm>
        </p:grpSpPr>
        <p:grpSp>
          <p:nvGrpSpPr>
            <p:cNvPr id="9" name="Group 8">
              <a:extLst>
                <a:ext uri="{FF2B5EF4-FFF2-40B4-BE49-F238E27FC236}">
                  <a16:creationId xmlns:a16="http://schemas.microsoft.com/office/drawing/2014/main" id="{CC594BE3-C07D-2738-93E5-B8644DC5A6A3}"/>
                </a:ext>
              </a:extLst>
            </p:cNvPr>
            <p:cNvGrpSpPr/>
            <p:nvPr/>
          </p:nvGrpSpPr>
          <p:grpSpPr>
            <a:xfrm>
              <a:off x="6543568" y="2305549"/>
              <a:ext cx="4664623" cy="4664623"/>
              <a:chOff x="7604449" y="1978058"/>
              <a:chExt cx="3387363" cy="3387363"/>
            </a:xfrm>
          </p:grpSpPr>
          <p:sp>
            <p:nvSpPr>
              <p:cNvPr id="10" name="Block Arc 9">
                <a:extLst>
                  <a:ext uri="{FF2B5EF4-FFF2-40B4-BE49-F238E27FC236}">
                    <a16:creationId xmlns:a16="http://schemas.microsoft.com/office/drawing/2014/main" id="{688BF9A5-1929-4935-9D0F-1C4DCB10EADE}"/>
                  </a:ext>
                </a:extLst>
              </p:cNvPr>
              <p:cNvSpPr/>
              <p:nvPr/>
            </p:nvSpPr>
            <p:spPr>
              <a:xfrm>
                <a:off x="7651210" y="2104533"/>
                <a:ext cx="3255229" cy="3127341"/>
              </a:xfrm>
              <a:prstGeom prst="blockArc">
                <a:avLst>
                  <a:gd name="adj1" fmla="val 16167717"/>
                  <a:gd name="adj2" fmla="val 21604"/>
                  <a:gd name="adj3" fmla="val 2583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FADA99B1-AE42-C77E-7F96-DF4E0BA357B5}"/>
                  </a:ext>
                </a:extLst>
              </p:cNvPr>
              <p:cNvSpPr/>
              <p:nvPr/>
            </p:nvSpPr>
            <p:spPr>
              <a:xfrm>
                <a:off x="8289464" y="2663073"/>
                <a:ext cx="2055042" cy="2055042"/>
              </a:xfrm>
              <a:prstGeom prst="ellipse">
                <a:avLst/>
              </a:prstGeom>
              <a:solidFill>
                <a:schemeClr val="bg1">
                  <a:lumMod val="65000"/>
                  <a:alpha val="5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ck Arc 11">
                <a:extLst>
                  <a:ext uri="{FF2B5EF4-FFF2-40B4-BE49-F238E27FC236}">
                    <a16:creationId xmlns:a16="http://schemas.microsoft.com/office/drawing/2014/main" id="{169B2A7C-B8C6-ED98-7F29-9AECF7218FD2}"/>
                  </a:ext>
                </a:extLst>
              </p:cNvPr>
              <p:cNvSpPr/>
              <p:nvPr/>
            </p:nvSpPr>
            <p:spPr>
              <a:xfrm>
                <a:off x="7604449" y="1978058"/>
                <a:ext cx="3387363" cy="3387363"/>
              </a:xfrm>
              <a:prstGeom prst="blockArc">
                <a:avLst>
                  <a:gd name="adj1" fmla="val 16118552"/>
                  <a:gd name="adj2" fmla="val 14836"/>
                  <a:gd name="adj3" fmla="val 8963"/>
                </a:avLst>
              </a:prstGeom>
              <a:solidFill>
                <a:schemeClr val="bg1">
                  <a:lumMod val="65000"/>
                  <a:alpha val="50000"/>
                </a:schemeClr>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Arc 6">
              <a:extLst>
                <a:ext uri="{FF2B5EF4-FFF2-40B4-BE49-F238E27FC236}">
                  <a16:creationId xmlns:a16="http://schemas.microsoft.com/office/drawing/2014/main" id="{740D0BFD-3159-D531-9DEC-3748491F2A55}"/>
                </a:ext>
              </a:extLst>
            </p:cNvPr>
            <p:cNvSpPr/>
            <p:nvPr/>
          </p:nvSpPr>
          <p:spPr>
            <a:xfrm>
              <a:off x="7695446" y="3554575"/>
              <a:ext cx="2307653" cy="2156829"/>
            </a:xfrm>
            <a:prstGeom prst="arc">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4B9811BD-494D-671A-741E-B18EC653B020}"/>
                </a:ext>
              </a:extLst>
            </p:cNvPr>
            <p:cNvCxnSpPr>
              <a:stCxn id="11" idx="0"/>
              <a:endCxn id="7" idx="0"/>
            </p:cNvCxnSpPr>
            <p:nvPr/>
          </p:nvCxnSpPr>
          <p:spPr>
            <a:xfrm flipH="1">
              <a:off x="8890503" y="3248860"/>
              <a:ext cx="11341" cy="309152"/>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AC92176-7791-FC29-80E4-51C9DD73738B}"/>
                </a:ext>
              </a:extLst>
            </p:cNvPr>
            <p:cNvCxnSpPr>
              <a:cxnSpLocks/>
            </p:cNvCxnSpPr>
            <p:nvPr/>
          </p:nvCxnSpPr>
          <p:spPr>
            <a:xfrm flipH="1">
              <a:off x="9189267" y="3303425"/>
              <a:ext cx="81482" cy="317961"/>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4F703E2-334D-B5CB-A53F-A50225F17312}"/>
                </a:ext>
              </a:extLst>
            </p:cNvPr>
            <p:cNvCxnSpPr>
              <a:cxnSpLocks/>
            </p:cNvCxnSpPr>
            <p:nvPr/>
          </p:nvCxnSpPr>
          <p:spPr>
            <a:xfrm flipH="1">
              <a:off x="9479316" y="3455825"/>
              <a:ext cx="144518" cy="265496"/>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31C58A64-E474-74DB-A3D7-BF60D02326BA}"/>
                </a:ext>
              </a:extLst>
            </p:cNvPr>
            <p:cNvCxnSpPr>
              <a:cxnSpLocks/>
            </p:cNvCxnSpPr>
            <p:nvPr/>
          </p:nvCxnSpPr>
          <p:spPr>
            <a:xfrm flipH="1">
              <a:off x="9676928" y="3672361"/>
              <a:ext cx="213583" cy="192880"/>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A9993267-DF67-FEC6-DF85-A446A1CDB1B0}"/>
                </a:ext>
              </a:extLst>
            </p:cNvPr>
            <p:cNvCxnSpPr>
              <a:cxnSpLocks/>
            </p:cNvCxnSpPr>
            <p:nvPr/>
          </p:nvCxnSpPr>
          <p:spPr>
            <a:xfrm flipH="1">
              <a:off x="9840627" y="3933825"/>
              <a:ext cx="241586" cy="147365"/>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03EA93D0-801D-C142-07DD-BC6993CFF5DF}"/>
                </a:ext>
              </a:extLst>
            </p:cNvPr>
            <p:cNvCxnSpPr>
              <a:cxnSpLocks/>
            </p:cNvCxnSpPr>
            <p:nvPr/>
          </p:nvCxnSpPr>
          <p:spPr>
            <a:xfrm flipH="1">
              <a:off x="9967913" y="4233590"/>
              <a:ext cx="242887" cy="64566"/>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4D8D26AE-B90D-F472-5483-2693A4C48080}"/>
                </a:ext>
              </a:extLst>
            </p:cNvPr>
            <p:cNvCxnSpPr>
              <a:cxnSpLocks/>
            </p:cNvCxnSpPr>
            <p:nvPr/>
          </p:nvCxnSpPr>
          <p:spPr>
            <a:xfrm flipH="1">
              <a:off x="10003631" y="4517231"/>
              <a:ext cx="288132" cy="11907"/>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1B90952E-1A44-ACA9-26AE-D3C2256D4D6C}"/>
                </a:ext>
              </a:extLst>
            </p:cNvPr>
            <p:cNvSpPr txBox="1"/>
            <p:nvPr/>
          </p:nvSpPr>
          <p:spPr>
            <a:xfrm>
              <a:off x="8084233" y="6099064"/>
              <a:ext cx="2202847" cy="307777"/>
            </a:xfrm>
            <a:prstGeom prst="rect">
              <a:avLst/>
            </a:prstGeom>
            <a:noFill/>
          </p:spPr>
          <p:txBody>
            <a:bodyPr wrap="none" rtlCol="0">
              <a:spAutoFit/>
            </a:bodyPr>
            <a:lstStyle/>
            <a:p>
              <a:r>
                <a:rPr lang="en-US" sz="1400" b="1" dirty="0" err="1">
                  <a:solidFill>
                    <a:srgbClr val="FF0000"/>
                  </a:solidFill>
                </a:rPr>
                <a:t>inner_cylinder_surface</a:t>
              </a:r>
              <a:endParaRPr lang="en-US" sz="1400" b="1" dirty="0">
                <a:solidFill>
                  <a:srgbClr val="FF0000"/>
                </a:solidFill>
              </a:endParaRPr>
            </a:p>
          </p:txBody>
        </p:sp>
        <p:sp>
          <p:nvSpPr>
            <p:cNvPr id="40" name="TextBox 39">
              <a:extLst>
                <a:ext uri="{FF2B5EF4-FFF2-40B4-BE49-F238E27FC236}">
                  <a16:creationId xmlns:a16="http://schemas.microsoft.com/office/drawing/2014/main" id="{FED0E4DC-8F9B-CF8C-D044-5B3320BA2BAC}"/>
                </a:ext>
              </a:extLst>
            </p:cNvPr>
            <p:cNvSpPr txBox="1"/>
            <p:nvPr/>
          </p:nvSpPr>
          <p:spPr>
            <a:xfrm>
              <a:off x="8593905" y="3872536"/>
              <a:ext cx="1154483" cy="307777"/>
            </a:xfrm>
            <a:prstGeom prst="rect">
              <a:avLst/>
            </a:prstGeom>
            <a:noFill/>
          </p:spPr>
          <p:txBody>
            <a:bodyPr wrap="none" rtlCol="0">
              <a:spAutoFit/>
            </a:bodyPr>
            <a:lstStyle/>
            <a:p>
              <a:r>
                <a:rPr lang="en-US" sz="1400" b="1" dirty="0" err="1">
                  <a:solidFill>
                    <a:srgbClr val="00B0F0"/>
                  </a:solidFill>
                </a:rPr>
                <a:t>inside_surf</a:t>
              </a:r>
              <a:endParaRPr lang="en-US" sz="1400" b="1" dirty="0">
                <a:solidFill>
                  <a:srgbClr val="00B0F0"/>
                </a:solidFill>
              </a:endParaRPr>
            </a:p>
          </p:txBody>
        </p:sp>
        <p:sp>
          <p:nvSpPr>
            <p:cNvPr id="41" name="Oval 40">
              <a:extLst>
                <a:ext uri="{FF2B5EF4-FFF2-40B4-BE49-F238E27FC236}">
                  <a16:creationId xmlns:a16="http://schemas.microsoft.com/office/drawing/2014/main" id="{604E35BA-1191-60CC-0FD3-D2CF709C5EC1}"/>
                </a:ext>
              </a:extLst>
            </p:cNvPr>
            <p:cNvSpPr/>
            <p:nvPr/>
          </p:nvSpPr>
          <p:spPr>
            <a:xfrm>
              <a:off x="8845236" y="3527082"/>
              <a:ext cx="90534" cy="905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BBC82D0-AFA9-95B8-D9E1-98CA0BE8E62C}"/>
                </a:ext>
              </a:extLst>
            </p:cNvPr>
            <p:cNvSpPr/>
            <p:nvPr/>
          </p:nvSpPr>
          <p:spPr>
            <a:xfrm>
              <a:off x="9151545" y="3579894"/>
              <a:ext cx="90534" cy="905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0115BBE-1F73-E438-9485-514F0DD5A070}"/>
                </a:ext>
              </a:extLst>
            </p:cNvPr>
            <p:cNvSpPr/>
            <p:nvPr/>
          </p:nvSpPr>
          <p:spPr>
            <a:xfrm>
              <a:off x="9426222" y="3694920"/>
              <a:ext cx="90534" cy="905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DFCF87E-2F32-E397-BE4E-83F0F932A4D5}"/>
                </a:ext>
              </a:extLst>
            </p:cNvPr>
            <p:cNvSpPr/>
            <p:nvPr/>
          </p:nvSpPr>
          <p:spPr>
            <a:xfrm>
              <a:off x="9611849" y="3830677"/>
              <a:ext cx="90534" cy="905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80E82B8-F82C-ECCE-54DD-EE5D05F39731}"/>
                </a:ext>
              </a:extLst>
            </p:cNvPr>
            <p:cNvSpPr/>
            <p:nvPr/>
          </p:nvSpPr>
          <p:spPr>
            <a:xfrm>
              <a:off x="9785209" y="4037341"/>
              <a:ext cx="90534" cy="905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CFA991A-F54A-AB17-FEEB-AB2624DE70CE}"/>
                </a:ext>
              </a:extLst>
            </p:cNvPr>
            <p:cNvSpPr/>
            <p:nvPr/>
          </p:nvSpPr>
          <p:spPr>
            <a:xfrm>
              <a:off x="9904617" y="4252889"/>
              <a:ext cx="90534" cy="905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C9F7D4E-E1AE-1ACA-764F-FDA3973C45E1}"/>
                </a:ext>
              </a:extLst>
            </p:cNvPr>
            <p:cNvSpPr/>
            <p:nvPr/>
          </p:nvSpPr>
          <p:spPr>
            <a:xfrm>
              <a:off x="9949884" y="4483871"/>
              <a:ext cx="90534" cy="905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1D9B328-DDAB-FD84-5B4D-614B7D99ABBE}"/>
                </a:ext>
              </a:extLst>
            </p:cNvPr>
            <p:cNvSpPr txBox="1"/>
            <p:nvPr/>
          </p:nvSpPr>
          <p:spPr>
            <a:xfrm>
              <a:off x="8811048" y="2926785"/>
              <a:ext cx="1093569" cy="307777"/>
            </a:xfrm>
            <a:prstGeom prst="rect">
              <a:avLst/>
            </a:prstGeom>
            <a:noFill/>
          </p:spPr>
          <p:txBody>
            <a:bodyPr wrap="none" rtlCol="0">
              <a:spAutoFit/>
            </a:bodyPr>
            <a:lstStyle/>
            <a:p>
              <a:r>
                <a:rPr lang="en-US" sz="1400" b="1" dirty="0" err="1"/>
                <a:t>squish_dir</a:t>
              </a:r>
              <a:endParaRPr lang="en-US" sz="1400" b="1" dirty="0"/>
            </a:p>
          </p:txBody>
        </p:sp>
      </p:grpSp>
      <p:sp>
        <p:nvSpPr>
          <p:cNvPr id="49" name="TextBox 48">
            <a:extLst>
              <a:ext uri="{FF2B5EF4-FFF2-40B4-BE49-F238E27FC236}">
                <a16:creationId xmlns:a16="http://schemas.microsoft.com/office/drawing/2014/main" id="{407F2FFE-4D82-209C-EA9A-ED1786A2138F}"/>
              </a:ext>
            </a:extLst>
          </p:cNvPr>
          <p:cNvSpPr txBox="1"/>
          <p:nvPr/>
        </p:nvSpPr>
        <p:spPr>
          <a:xfrm>
            <a:off x="794719" y="1154036"/>
            <a:ext cx="6159058" cy="369332"/>
          </a:xfrm>
          <a:prstGeom prst="rect">
            <a:avLst/>
          </a:prstGeom>
          <a:noFill/>
        </p:spPr>
        <p:txBody>
          <a:bodyPr wrap="none" rtlCol="0">
            <a:spAutoFit/>
          </a:bodyPr>
          <a:lstStyle/>
          <a:p>
            <a:r>
              <a:rPr lang="en-US" dirty="0"/>
              <a:t>1. Populate a nodal variable with desired displacements</a:t>
            </a:r>
          </a:p>
        </p:txBody>
      </p:sp>
      <p:sp>
        <p:nvSpPr>
          <p:cNvPr id="50" name="TextBox 49">
            <a:extLst>
              <a:ext uri="{FF2B5EF4-FFF2-40B4-BE49-F238E27FC236}">
                <a16:creationId xmlns:a16="http://schemas.microsoft.com/office/drawing/2014/main" id="{3AC40F07-A3D1-BE75-DE12-833AE76BF62E}"/>
              </a:ext>
            </a:extLst>
          </p:cNvPr>
          <p:cNvSpPr txBox="1"/>
          <p:nvPr/>
        </p:nvSpPr>
        <p:spPr>
          <a:xfrm>
            <a:off x="843481" y="3999338"/>
            <a:ext cx="5705408" cy="369332"/>
          </a:xfrm>
          <a:prstGeom prst="rect">
            <a:avLst/>
          </a:prstGeom>
          <a:noFill/>
        </p:spPr>
        <p:txBody>
          <a:bodyPr wrap="none" rtlCol="0">
            <a:spAutoFit/>
          </a:bodyPr>
          <a:lstStyle/>
          <a:p>
            <a:r>
              <a:rPr lang="en-US" dirty="0"/>
              <a:t>2. Apply displacements (repeat for Y &amp; Z as needed)</a:t>
            </a:r>
          </a:p>
        </p:txBody>
      </p:sp>
      <p:sp>
        <p:nvSpPr>
          <p:cNvPr id="51" name="Rectangle 50">
            <a:extLst>
              <a:ext uri="{FF2B5EF4-FFF2-40B4-BE49-F238E27FC236}">
                <a16:creationId xmlns:a16="http://schemas.microsoft.com/office/drawing/2014/main" id="{C9858878-5B75-4098-DD75-CD51C807E357}"/>
              </a:ext>
            </a:extLst>
          </p:cNvPr>
          <p:cNvSpPr/>
          <p:nvPr/>
        </p:nvSpPr>
        <p:spPr>
          <a:xfrm>
            <a:off x="947119" y="4454216"/>
            <a:ext cx="6061534" cy="126188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prescribed displacement</a:t>
            </a:r>
          </a:p>
          <a:p>
            <a:r>
              <a:rPr lang="en-US" sz="1000" dirty="0">
                <a:solidFill>
                  <a:schemeClr val="tx1"/>
                </a:solidFill>
                <a:latin typeface="Courier New" panose="02070309020205020404" pitchFamily="49" charset="0"/>
              </a:rPr>
              <a:t>  surface = </a:t>
            </a:r>
            <a:r>
              <a:rPr lang="en-US" sz="1000" b="1" dirty="0" err="1">
                <a:solidFill>
                  <a:srgbClr val="00ADD9"/>
                </a:solidFill>
                <a:latin typeface="Courier New" panose="02070309020205020404" pitchFamily="49" charset="0"/>
              </a:rPr>
              <a:t>inside_surf</a:t>
            </a:r>
            <a:endParaRPr lang="en-US" sz="1000" b="1" dirty="0">
              <a:solidFill>
                <a:srgbClr val="00ADD9"/>
              </a:solidFill>
              <a:latin typeface="Courier New" panose="02070309020205020404" pitchFamily="49" charset="0"/>
            </a:endParaRPr>
          </a:p>
          <a:p>
            <a:r>
              <a:rPr lang="en-US" sz="1000" dirty="0">
                <a:solidFill>
                  <a:schemeClr val="tx1"/>
                </a:solidFill>
                <a:latin typeface="Courier New" panose="02070309020205020404" pitchFamily="49" charset="0"/>
              </a:rPr>
              <a:t>  function = </a:t>
            </a:r>
            <a:r>
              <a:rPr lang="en-US" sz="1000" dirty="0" err="1">
                <a:solidFill>
                  <a:schemeClr val="tx1"/>
                </a:solidFill>
                <a:latin typeface="Courier New" panose="02070309020205020404" pitchFamily="49" charset="0"/>
              </a:rPr>
              <a:t>squish_x</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component = x </a:t>
            </a:r>
          </a:p>
          <a:p>
            <a:r>
              <a:rPr lang="en-US" sz="1000" dirty="0">
                <a:solidFill>
                  <a:schemeClr val="tx1"/>
                </a:solidFill>
                <a:latin typeface="Courier New" panose="02070309020205020404" pitchFamily="49" charset="0"/>
              </a:rPr>
              <a:t>  scale factor = 2.0</a:t>
            </a:r>
          </a:p>
          <a:p>
            <a:r>
              <a:rPr lang="en-US" sz="1000" dirty="0">
                <a:solidFill>
                  <a:schemeClr val="tx1"/>
                </a:solidFill>
                <a:latin typeface="Courier New" panose="02070309020205020404" pitchFamily="49" charset="0"/>
              </a:rPr>
              <a:t>  active periods = </a:t>
            </a:r>
            <a:r>
              <a:rPr lang="en-US" sz="1000" dirty="0" err="1">
                <a:solidFill>
                  <a:schemeClr val="tx1"/>
                </a:solidFill>
                <a:latin typeface="Courier New" panose="02070309020205020404" pitchFamily="49" charset="0"/>
              </a:rPr>
              <a:t>shrink_pad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sp>
        <p:nvSpPr>
          <p:cNvPr id="52" name="Rectangle 51">
            <a:extLst>
              <a:ext uri="{FF2B5EF4-FFF2-40B4-BE49-F238E27FC236}">
                <a16:creationId xmlns:a16="http://schemas.microsoft.com/office/drawing/2014/main" id="{D91F4AF1-B9CB-B5D5-D926-FA30D92D6A4A}"/>
              </a:ext>
            </a:extLst>
          </p:cNvPr>
          <p:cNvSpPr/>
          <p:nvPr/>
        </p:nvSpPr>
        <p:spPr>
          <a:xfrm>
            <a:off x="4082217" y="5284422"/>
            <a:ext cx="4065666" cy="11079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function </a:t>
            </a:r>
            <a:r>
              <a:rPr lang="en-US" sz="1000" dirty="0" err="1">
                <a:solidFill>
                  <a:schemeClr val="tx1"/>
                </a:solidFill>
                <a:latin typeface="Courier New" panose="02070309020205020404" pitchFamily="49" charset="0"/>
              </a:rPr>
              <a:t>squish_x</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type = analytic</a:t>
            </a:r>
          </a:p>
          <a:p>
            <a:r>
              <a:rPr lang="en-US" sz="1000" dirty="0">
                <a:solidFill>
                  <a:schemeClr val="tx1"/>
                </a:solidFill>
                <a:latin typeface="Courier New" panose="02070309020205020404" pitchFamily="49" charset="0"/>
              </a:rPr>
              <a:t>  expression variable: t = global time</a:t>
            </a:r>
          </a:p>
          <a:p>
            <a:r>
              <a:rPr lang="en-US" sz="1000" dirty="0">
                <a:solidFill>
                  <a:schemeClr val="tx1"/>
                </a:solidFill>
                <a:latin typeface="Courier New" panose="02070309020205020404" pitchFamily="49" charset="0"/>
              </a:rPr>
              <a:t>  expression variable: </a:t>
            </a:r>
            <a:r>
              <a:rPr lang="en-US" sz="1000" dirty="0" err="1">
                <a:solidFill>
                  <a:schemeClr val="tx1"/>
                </a:solidFill>
                <a:latin typeface="Courier New" panose="02070309020205020404" pitchFamily="49" charset="0"/>
              </a:rPr>
              <a:t>val</a:t>
            </a:r>
            <a:r>
              <a:rPr lang="en-US" sz="1000" dirty="0">
                <a:solidFill>
                  <a:schemeClr val="tx1"/>
                </a:solidFill>
                <a:latin typeface="Courier New" panose="02070309020205020404" pitchFamily="49" charset="0"/>
              </a:rPr>
              <a:t> = nodal </a:t>
            </a:r>
            <a:r>
              <a:rPr lang="en-US" sz="1000" b="1" dirty="0" err="1">
                <a:solidFill>
                  <a:schemeClr val="tx1"/>
                </a:solidFill>
                <a:latin typeface="Courier New" panose="02070309020205020404" pitchFamily="49" charset="0"/>
              </a:rPr>
              <a:t>squish_dir</a:t>
            </a:r>
            <a:r>
              <a:rPr lang="en-US" sz="1000" b="1" dirty="0">
                <a:solidFill>
                  <a:schemeClr val="tx1"/>
                </a:solidFill>
                <a:latin typeface="Courier New" panose="02070309020205020404" pitchFamily="49" charset="0"/>
              </a:rPr>
              <a:t>(x)</a:t>
            </a:r>
          </a:p>
          <a:p>
            <a:r>
              <a:rPr lang="en-US" sz="1000" dirty="0">
                <a:solidFill>
                  <a:schemeClr val="tx1"/>
                </a:solidFill>
                <a:latin typeface="Courier New" panose="02070309020205020404" pitchFamily="49" charset="0"/>
              </a:rPr>
              <a:t>  evaluate expression = “(t/10)*</a:t>
            </a:r>
            <a:r>
              <a:rPr lang="en-US" sz="1000" dirty="0" err="1">
                <a:solidFill>
                  <a:schemeClr val="tx1"/>
                </a:solidFill>
                <a:latin typeface="Courier New" panose="02070309020205020404" pitchFamily="49" charset="0"/>
              </a:rPr>
              <a:t>val</a:t>
            </a:r>
            <a:r>
              <a:rPr lang="en-US" sz="1000" dirty="0">
                <a:solidFill>
                  <a:schemeClr val="tx1"/>
                </a:solidFill>
                <a:latin typeface="Courier New" panose="02070309020205020404" pitchFamily="49" charset="0"/>
              </a:rPr>
              <a:t>”</a:t>
            </a:r>
          </a:p>
          <a:p>
            <a:r>
              <a:rPr lang="en-US" sz="1000" dirty="0">
                <a:solidFill>
                  <a:schemeClr val="tx1"/>
                </a:solidFill>
                <a:latin typeface="Courier New" panose="02070309020205020404" pitchFamily="49" charset="0"/>
              </a:rPr>
              <a:t>end</a:t>
            </a:r>
          </a:p>
        </p:txBody>
      </p:sp>
      <p:sp>
        <p:nvSpPr>
          <p:cNvPr id="54" name="TextBox 53">
            <a:extLst>
              <a:ext uri="{FF2B5EF4-FFF2-40B4-BE49-F238E27FC236}">
                <a16:creationId xmlns:a16="http://schemas.microsoft.com/office/drawing/2014/main" id="{62ACB031-8318-D4BE-B84D-3F55F9930BC8}"/>
              </a:ext>
            </a:extLst>
          </p:cNvPr>
          <p:cNvSpPr txBox="1"/>
          <p:nvPr/>
        </p:nvSpPr>
        <p:spPr>
          <a:xfrm>
            <a:off x="4050262" y="4935498"/>
            <a:ext cx="3017173" cy="307777"/>
          </a:xfrm>
          <a:prstGeom prst="rect">
            <a:avLst/>
          </a:prstGeom>
          <a:noFill/>
        </p:spPr>
        <p:txBody>
          <a:bodyPr wrap="none" rtlCol="0">
            <a:spAutoFit/>
          </a:bodyPr>
          <a:lstStyle/>
          <a:p>
            <a:r>
              <a:rPr lang="en-US" sz="1400" i="1" dirty="0"/>
              <a:t>SIERRA Function (x-component only)</a:t>
            </a:r>
          </a:p>
        </p:txBody>
      </p:sp>
      <p:sp>
        <p:nvSpPr>
          <p:cNvPr id="57" name="Freeform: Shape 56">
            <a:extLst>
              <a:ext uri="{FF2B5EF4-FFF2-40B4-BE49-F238E27FC236}">
                <a16:creationId xmlns:a16="http://schemas.microsoft.com/office/drawing/2014/main" id="{2258C295-D880-EB63-C681-C19D1AE1464D}"/>
              </a:ext>
            </a:extLst>
          </p:cNvPr>
          <p:cNvSpPr/>
          <p:nvPr/>
        </p:nvSpPr>
        <p:spPr>
          <a:xfrm>
            <a:off x="2819400" y="4953000"/>
            <a:ext cx="1247775" cy="518658"/>
          </a:xfrm>
          <a:custGeom>
            <a:avLst/>
            <a:gdLst>
              <a:gd name="connsiteX0" fmla="*/ 1247775 w 1247775"/>
              <a:gd name="connsiteY0" fmla="*/ 514350 h 518658"/>
              <a:gd name="connsiteX1" fmla="*/ 1104900 w 1247775"/>
              <a:gd name="connsiteY1" fmla="*/ 457200 h 518658"/>
              <a:gd name="connsiteX2" fmla="*/ 552450 w 1247775"/>
              <a:gd name="connsiteY2" fmla="*/ 85725 h 518658"/>
              <a:gd name="connsiteX3" fmla="*/ 0 w 1247775"/>
              <a:gd name="connsiteY3" fmla="*/ 0 h 518658"/>
            </a:gdLst>
            <a:ahLst/>
            <a:cxnLst>
              <a:cxn ang="0">
                <a:pos x="connsiteX0" y="connsiteY0"/>
              </a:cxn>
              <a:cxn ang="0">
                <a:pos x="connsiteX1" y="connsiteY1"/>
              </a:cxn>
              <a:cxn ang="0">
                <a:pos x="connsiteX2" y="connsiteY2"/>
              </a:cxn>
              <a:cxn ang="0">
                <a:pos x="connsiteX3" y="connsiteY3"/>
              </a:cxn>
            </a:cxnLst>
            <a:rect l="l" t="t" r="r" b="b"/>
            <a:pathLst>
              <a:path w="1247775" h="518658">
                <a:moveTo>
                  <a:pt x="1247775" y="514350"/>
                </a:moveTo>
                <a:cubicBezTo>
                  <a:pt x="1234281" y="521494"/>
                  <a:pt x="1220787" y="528638"/>
                  <a:pt x="1104900" y="457200"/>
                </a:cubicBezTo>
                <a:cubicBezTo>
                  <a:pt x="989012" y="385762"/>
                  <a:pt x="736600" y="161925"/>
                  <a:pt x="552450" y="85725"/>
                </a:cubicBezTo>
                <a:cubicBezTo>
                  <a:pt x="368300" y="9525"/>
                  <a:pt x="184150" y="4762"/>
                  <a:pt x="0" y="0"/>
                </a:cubicBezTo>
              </a:path>
            </a:pathLst>
          </a:custGeom>
          <a:noFill/>
          <a:ln w="2857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98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18004-13C7-7582-AE3A-6DAB2A70A782}"/>
              </a:ext>
            </a:extLst>
          </p:cNvPr>
          <p:cNvSpPr>
            <a:spLocks noGrp="1"/>
          </p:cNvSpPr>
          <p:nvPr>
            <p:ph type="title"/>
          </p:nvPr>
        </p:nvSpPr>
        <p:spPr/>
        <p:txBody>
          <a:bodyPr/>
          <a:lstStyle/>
          <a:p>
            <a:r>
              <a:rPr lang="en-US" dirty="0"/>
              <a:t>Preloading methods</a:t>
            </a:r>
          </a:p>
        </p:txBody>
      </p:sp>
      <p:sp>
        <p:nvSpPr>
          <p:cNvPr id="4" name="Slide Number Placeholder 3">
            <a:extLst>
              <a:ext uri="{FF2B5EF4-FFF2-40B4-BE49-F238E27FC236}">
                <a16:creationId xmlns:a16="http://schemas.microsoft.com/office/drawing/2014/main" id="{5BDF18CC-8F87-BFE8-F7DF-D4250A3C66C6}"/>
              </a:ext>
            </a:extLst>
          </p:cNvPr>
          <p:cNvSpPr>
            <a:spLocks noGrp="1"/>
          </p:cNvSpPr>
          <p:nvPr>
            <p:ph type="sldNum" sz="quarter" idx="4"/>
          </p:nvPr>
        </p:nvSpPr>
        <p:spPr/>
        <p:txBody>
          <a:bodyPr/>
          <a:lstStyle/>
          <a:p>
            <a:pPr algn="ctr"/>
            <a:fld id="{F6B149FD-26F7-3645-B4E7-BA8B8CC5EEA8}" type="slidenum">
              <a:rPr lang="en-US" smtClean="0"/>
              <a:pPr algn="ctr"/>
              <a:t>11</a:t>
            </a:fld>
            <a:endParaRPr lang="en-US" dirty="0"/>
          </a:p>
        </p:txBody>
      </p:sp>
      <p:sp>
        <p:nvSpPr>
          <p:cNvPr id="5" name="TextBox 4">
            <a:extLst>
              <a:ext uri="{FF2B5EF4-FFF2-40B4-BE49-F238E27FC236}">
                <a16:creationId xmlns:a16="http://schemas.microsoft.com/office/drawing/2014/main" id="{6D545D4E-5513-D85E-00DD-A97A0267FF22}"/>
              </a:ext>
            </a:extLst>
          </p:cNvPr>
          <p:cNvSpPr txBox="1"/>
          <p:nvPr/>
        </p:nvSpPr>
        <p:spPr>
          <a:xfrm>
            <a:off x="1040407" y="1160082"/>
            <a:ext cx="10275293" cy="4708981"/>
          </a:xfrm>
          <a:prstGeom prst="rect">
            <a:avLst/>
          </a:prstGeom>
          <a:noFill/>
        </p:spPr>
        <p:txBody>
          <a:bodyPr wrap="square" rtlCol="0">
            <a:spAutoFit/>
          </a:bodyPr>
          <a:lstStyle/>
          <a:p>
            <a:pPr>
              <a:spcAft>
                <a:spcPts val="1800"/>
              </a:spcAft>
            </a:pPr>
            <a:r>
              <a:rPr lang="en-US" dirty="0"/>
              <a:t>There are a variety of </a:t>
            </a:r>
            <a:r>
              <a:rPr lang="en-US" b="1" dirty="0">
                <a:solidFill>
                  <a:srgbClr val="0070C0"/>
                </a:solidFill>
              </a:rPr>
              <a:t>techniques</a:t>
            </a:r>
            <a:r>
              <a:rPr lang="en-US" dirty="0"/>
              <a:t> and </a:t>
            </a:r>
            <a:r>
              <a:rPr lang="en-US" b="1" dirty="0">
                <a:solidFill>
                  <a:srgbClr val="0070C0"/>
                </a:solidFill>
              </a:rPr>
              <a:t>strategies</a:t>
            </a:r>
            <a:r>
              <a:rPr lang="en-US" dirty="0"/>
              <a:t> to introduce preload into  a system.  In no particular order:</a:t>
            </a:r>
          </a:p>
          <a:p>
            <a:pPr marL="285750" indent="-285750">
              <a:spcAft>
                <a:spcPts val="1800"/>
              </a:spcAft>
              <a:buFont typeface="Arial" panose="020B0604020202020204" pitchFamily="34" charset="0"/>
              <a:buChar char="•"/>
            </a:pPr>
            <a:r>
              <a:rPr lang="en-US" dirty="0"/>
              <a:t>Static loading 							</a:t>
            </a:r>
            <a:r>
              <a:rPr lang="en-US" dirty="0">
                <a:solidFill>
                  <a:schemeClr val="bg1">
                    <a:lumMod val="65000"/>
                  </a:schemeClr>
                </a:solidFill>
              </a:rPr>
              <a:t>(gravity, uniform pressures, etc.)</a:t>
            </a:r>
          </a:p>
          <a:p>
            <a:pPr marL="285750" indent="-285750">
              <a:spcAft>
                <a:spcPts val="1800"/>
              </a:spcAft>
              <a:buFont typeface="Arial" panose="020B0604020202020204" pitchFamily="34" charset="0"/>
              <a:buChar char="•"/>
            </a:pPr>
            <a:r>
              <a:rPr lang="en-US" dirty="0"/>
              <a:t>Non-material strains 					</a:t>
            </a:r>
            <a:r>
              <a:rPr lang="en-US" dirty="0">
                <a:solidFill>
                  <a:schemeClr val="bg1">
                    <a:lumMod val="65000"/>
                  </a:schemeClr>
                </a:solidFill>
              </a:rPr>
              <a:t>(thermal strains, artificial strains)</a:t>
            </a:r>
          </a:p>
          <a:p>
            <a:pPr marL="285750" indent="-285750">
              <a:spcAft>
                <a:spcPts val="1800"/>
              </a:spcAft>
              <a:buFont typeface="Arial" panose="020B0604020202020204" pitchFamily="34" charset="0"/>
              <a:buChar char="•"/>
            </a:pPr>
            <a:r>
              <a:rPr lang="en-US" dirty="0"/>
              <a:t>Specialized preload algorithms			</a:t>
            </a:r>
            <a:r>
              <a:rPr lang="en-US" dirty="0">
                <a:solidFill>
                  <a:schemeClr val="bg1">
                    <a:lumMod val="65000"/>
                  </a:schemeClr>
                </a:solidFill>
              </a:rPr>
              <a:t>(bolt preload)</a:t>
            </a:r>
          </a:p>
          <a:p>
            <a:pPr marL="285750" indent="-285750">
              <a:spcAft>
                <a:spcPts val="1800"/>
              </a:spcAft>
              <a:buFont typeface="Arial" panose="020B0604020202020204" pitchFamily="34" charset="0"/>
              <a:buChar char="•"/>
            </a:pPr>
            <a:r>
              <a:rPr lang="en-US" dirty="0"/>
              <a:t>Kinematic boundary conditions			</a:t>
            </a:r>
            <a:r>
              <a:rPr lang="en-US" dirty="0">
                <a:solidFill>
                  <a:schemeClr val="bg1">
                    <a:lumMod val="65000"/>
                  </a:schemeClr>
                </a:solidFill>
              </a:rPr>
              <a:t>(direct assembly of parts)</a:t>
            </a:r>
          </a:p>
          <a:p>
            <a:pPr marL="285750" indent="-285750">
              <a:spcAft>
                <a:spcPts val="1800"/>
              </a:spcAft>
              <a:buFont typeface="Arial" panose="020B0604020202020204" pitchFamily="34" charset="0"/>
              <a:buChar char="•"/>
            </a:pPr>
            <a:r>
              <a:rPr lang="en-US" dirty="0"/>
              <a:t>Initial overlap method					</a:t>
            </a:r>
            <a:r>
              <a:rPr lang="en-US" dirty="0">
                <a:solidFill>
                  <a:schemeClr val="bg1">
                    <a:lumMod val="65000"/>
                  </a:schemeClr>
                </a:solidFill>
              </a:rPr>
              <a:t>(use contact solve to assemble)</a:t>
            </a:r>
          </a:p>
          <a:p>
            <a:pPr marL="285750" indent="-285750">
              <a:spcAft>
                <a:spcPts val="1800"/>
              </a:spcAft>
              <a:buFont typeface="Arial" panose="020B0604020202020204" pitchFamily="34" charset="0"/>
              <a:buChar char="•"/>
            </a:pPr>
            <a:r>
              <a:rPr lang="en-US" dirty="0"/>
              <a:t>Implicit quasi-static					</a:t>
            </a:r>
            <a:r>
              <a:rPr lang="en-US" dirty="0">
                <a:solidFill>
                  <a:schemeClr val="bg1">
                    <a:lumMod val="65000"/>
                  </a:schemeClr>
                </a:solidFill>
              </a:rPr>
              <a:t>(preferred solver strategy)</a:t>
            </a:r>
          </a:p>
          <a:p>
            <a:pPr marL="285750" indent="-285750">
              <a:spcAft>
                <a:spcPts val="1800"/>
              </a:spcAft>
              <a:buFont typeface="Arial" panose="020B0604020202020204" pitchFamily="34" charset="0"/>
              <a:buChar char="•"/>
            </a:pPr>
            <a:r>
              <a:rPr lang="en-US" dirty="0"/>
              <a:t>Explicit quasi-static					</a:t>
            </a:r>
            <a:r>
              <a:rPr lang="en-US" dirty="0">
                <a:solidFill>
                  <a:schemeClr val="bg1">
                    <a:lumMod val="65000"/>
                  </a:schemeClr>
                </a:solidFill>
              </a:rPr>
              <a:t>(for difficult nonlinearities, with caution and limits)</a:t>
            </a:r>
          </a:p>
          <a:p>
            <a:pPr marL="285750" indent="-285750">
              <a:spcAft>
                <a:spcPts val="1800"/>
              </a:spcAft>
              <a:buFont typeface="Arial" panose="020B0604020202020204" pitchFamily="34" charset="0"/>
              <a:buChar char="•"/>
            </a:pPr>
            <a:r>
              <a:rPr lang="en-US" dirty="0"/>
              <a:t>Custom user subroutines 				</a:t>
            </a:r>
            <a:r>
              <a:rPr lang="en-US" dirty="0">
                <a:solidFill>
                  <a:schemeClr val="bg1">
                    <a:lumMod val="65000"/>
                  </a:schemeClr>
                </a:solidFill>
              </a:rPr>
              <a:t>(the sky’s the limit…)</a:t>
            </a:r>
          </a:p>
        </p:txBody>
      </p:sp>
      <p:sp>
        <p:nvSpPr>
          <p:cNvPr id="6" name="TextBox 5">
            <a:extLst>
              <a:ext uri="{FF2B5EF4-FFF2-40B4-BE49-F238E27FC236}">
                <a16:creationId xmlns:a16="http://schemas.microsoft.com/office/drawing/2014/main" id="{5679689C-06E8-29F6-93E3-9B5320315A9B}"/>
              </a:ext>
            </a:extLst>
          </p:cNvPr>
          <p:cNvSpPr txBox="1"/>
          <p:nvPr/>
        </p:nvSpPr>
        <p:spPr>
          <a:xfrm>
            <a:off x="757517" y="6227509"/>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The </a:t>
            </a:r>
            <a:r>
              <a:rPr lang="en-US" b="1" dirty="0"/>
              <a:t>strategies to preload are unique to the application</a:t>
            </a:r>
            <a:r>
              <a:rPr lang="en-US" dirty="0"/>
              <a:t>, which can be a lot to learn!</a:t>
            </a:r>
          </a:p>
        </p:txBody>
      </p:sp>
    </p:spTree>
    <p:extLst>
      <p:ext uri="{BB962C8B-B14F-4D97-AF65-F5344CB8AC3E}">
        <p14:creationId xmlns:p14="http://schemas.microsoft.com/office/powerpoint/2010/main" val="1620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9D5E-1604-AF6D-0293-AD1A82936F05}"/>
              </a:ext>
            </a:extLst>
          </p:cNvPr>
          <p:cNvSpPr>
            <a:spLocks noGrp="1"/>
          </p:cNvSpPr>
          <p:nvPr>
            <p:ph type="title"/>
          </p:nvPr>
        </p:nvSpPr>
        <p:spPr/>
        <p:txBody>
          <a:bodyPr/>
          <a:lstStyle/>
          <a:p>
            <a:r>
              <a:rPr lang="en-US" dirty="0"/>
              <a:t>Techniques well-suited for </a:t>
            </a:r>
            <a:r>
              <a:rPr lang="en-US" i="1" dirty="0"/>
              <a:t>curved</a:t>
            </a:r>
            <a:r>
              <a:rPr lang="en-US" dirty="0"/>
              <a:t> pad preload</a:t>
            </a:r>
          </a:p>
        </p:txBody>
      </p:sp>
      <p:sp>
        <p:nvSpPr>
          <p:cNvPr id="4" name="Slide Number Placeholder 3">
            <a:extLst>
              <a:ext uri="{FF2B5EF4-FFF2-40B4-BE49-F238E27FC236}">
                <a16:creationId xmlns:a16="http://schemas.microsoft.com/office/drawing/2014/main" id="{229B0DE2-831C-BABD-A899-FB7FF15E7D43}"/>
              </a:ext>
            </a:extLst>
          </p:cNvPr>
          <p:cNvSpPr>
            <a:spLocks noGrp="1"/>
          </p:cNvSpPr>
          <p:nvPr>
            <p:ph type="sldNum" sz="quarter" idx="4"/>
          </p:nvPr>
        </p:nvSpPr>
        <p:spPr/>
        <p:txBody>
          <a:bodyPr/>
          <a:lstStyle/>
          <a:p>
            <a:pPr algn="ctr"/>
            <a:fld id="{F6B149FD-26F7-3645-B4E7-BA8B8CC5EEA8}" type="slidenum">
              <a:rPr lang="en-US" smtClean="0"/>
              <a:pPr algn="ctr"/>
              <a:t>110</a:t>
            </a:fld>
            <a:endParaRPr lang="en-US" dirty="0"/>
          </a:p>
        </p:txBody>
      </p:sp>
      <p:sp>
        <p:nvSpPr>
          <p:cNvPr id="5" name="TextBox 4">
            <a:extLst>
              <a:ext uri="{FF2B5EF4-FFF2-40B4-BE49-F238E27FC236}">
                <a16:creationId xmlns:a16="http://schemas.microsoft.com/office/drawing/2014/main" id="{6EF295C1-FDF0-BE77-4D62-7D286FB557BC}"/>
              </a:ext>
            </a:extLst>
          </p:cNvPr>
          <p:cNvSpPr txBox="1"/>
          <p:nvPr/>
        </p:nvSpPr>
        <p:spPr>
          <a:xfrm>
            <a:off x="762000" y="1374729"/>
            <a:ext cx="4859980" cy="4370427"/>
          </a:xfrm>
          <a:prstGeom prst="rect">
            <a:avLst/>
          </a:prstGeom>
          <a:noFill/>
        </p:spPr>
        <p:txBody>
          <a:bodyPr wrap="square" rtlCol="0">
            <a:spAutoFit/>
          </a:bodyPr>
          <a:lstStyle/>
          <a:p>
            <a:pPr>
              <a:spcAft>
                <a:spcPts val="1600"/>
              </a:spcAft>
            </a:pPr>
            <a:r>
              <a:rPr lang="en-US" b="1" dirty="0"/>
              <a:t>Forward assembly (</a:t>
            </a:r>
            <a:r>
              <a:rPr lang="en-US" b="1" dirty="0">
                <a:highlight>
                  <a:srgbClr val="FFFF00"/>
                </a:highlight>
              </a:rPr>
              <a:t>displacement-based</a:t>
            </a:r>
            <a:r>
              <a:rPr lang="en-US" b="1" dirty="0"/>
              <a:t>)</a:t>
            </a:r>
            <a:r>
              <a:rPr lang="en-US" dirty="0"/>
              <a:t> summary:</a:t>
            </a:r>
          </a:p>
          <a:p>
            <a:pPr marL="342900" indent="-342900">
              <a:spcAft>
                <a:spcPts val="1600"/>
              </a:spcAft>
              <a:buFont typeface="+mj-lt"/>
              <a:buAutoNum type="arabicPeriod"/>
            </a:pPr>
            <a:r>
              <a:rPr lang="en-US" b="1" dirty="0"/>
              <a:t>Create a user variable </a:t>
            </a:r>
            <a:r>
              <a:rPr lang="en-US" dirty="0"/>
              <a:t>for directions</a:t>
            </a:r>
          </a:p>
          <a:p>
            <a:pPr marL="342900" indent="-342900">
              <a:spcAft>
                <a:spcPts val="1600"/>
              </a:spcAft>
              <a:buFont typeface="+mj-lt"/>
              <a:buAutoNum type="arabicPeriod"/>
            </a:pPr>
            <a:r>
              <a:rPr lang="en-US" b="1" dirty="0"/>
              <a:t>Initialize user variable </a:t>
            </a:r>
            <a:r>
              <a:rPr lang="en-US" dirty="0"/>
              <a:t>with desired displacement directions</a:t>
            </a:r>
          </a:p>
          <a:p>
            <a:pPr marL="342900" indent="-342900">
              <a:spcAft>
                <a:spcPts val="1600"/>
              </a:spcAft>
              <a:buFont typeface="+mj-lt"/>
              <a:buAutoNum type="arabicPeriod"/>
            </a:pPr>
            <a:r>
              <a:rPr lang="en-US" b="1" dirty="0"/>
              <a:t>Apply displacements</a:t>
            </a:r>
            <a:r>
              <a:rPr lang="en-US" dirty="0"/>
              <a:t> with a function</a:t>
            </a:r>
          </a:p>
          <a:p>
            <a:pPr marL="742950" lvl="1" indent="-285750">
              <a:spcAft>
                <a:spcPts val="1600"/>
              </a:spcAft>
              <a:buFont typeface="Arial" panose="020B0604020202020204" pitchFamily="34" charset="0"/>
              <a:buChar char="•"/>
            </a:pPr>
            <a:r>
              <a:rPr lang="en-US" dirty="0"/>
              <a:t>Each component individually</a:t>
            </a:r>
          </a:p>
          <a:p>
            <a:pPr marL="742950" lvl="1" indent="-285750">
              <a:spcAft>
                <a:spcPts val="1600"/>
              </a:spcAft>
              <a:buFont typeface="Arial" panose="020B0604020202020204" pitchFamily="34" charset="0"/>
              <a:buChar char="•"/>
            </a:pPr>
            <a:r>
              <a:rPr lang="en-US" dirty="0"/>
              <a:t>Analytic user function to “read” fields</a:t>
            </a:r>
          </a:p>
          <a:p>
            <a:pPr marL="342900" indent="-342900">
              <a:spcAft>
                <a:spcPts val="1600"/>
              </a:spcAft>
              <a:buFont typeface="+mj-lt"/>
              <a:buAutoNum type="arabicPeriod"/>
            </a:pPr>
            <a:r>
              <a:rPr lang="en-US" b="1" dirty="0"/>
              <a:t>Use time periods</a:t>
            </a:r>
            <a:r>
              <a:rPr lang="en-US" dirty="0"/>
              <a:t> to </a:t>
            </a:r>
            <a:r>
              <a:rPr lang="en-US" i="1" dirty="0">
                <a:solidFill>
                  <a:srgbClr val="0070C0"/>
                </a:solidFill>
              </a:rPr>
              <a:t>toggle prescribed displacements off</a:t>
            </a:r>
            <a:r>
              <a:rPr lang="en-US" dirty="0"/>
              <a:t>, </a:t>
            </a:r>
            <a:r>
              <a:rPr lang="en-US" i="1" dirty="0">
                <a:solidFill>
                  <a:srgbClr val="0070C0"/>
                </a:solidFill>
              </a:rPr>
              <a:t>toggle contact on</a:t>
            </a:r>
            <a:r>
              <a:rPr lang="en-US" i="1" dirty="0"/>
              <a:t> </a:t>
            </a:r>
            <a:r>
              <a:rPr lang="en-US" dirty="0"/>
              <a:t>to activate the final constraint.</a:t>
            </a:r>
          </a:p>
        </p:txBody>
      </p:sp>
      <p:grpSp>
        <p:nvGrpSpPr>
          <p:cNvPr id="6" name="Group 5">
            <a:extLst>
              <a:ext uri="{FF2B5EF4-FFF2-40B4-BE49-F238E27FC236}">
                <a16:creationId xmlns:a16="http://schemas.microsoft.com/office/drawing/2014/main" id="{233EBDA7-2BCB-AD31-18A1-976FEDA21F5F}"/>
              </a:ext>
            </a:extLst>
          </p:cNvPr>
          <p:cNvGrpSpPr/>
          <p:nvPr/>
        </p:nvGrpSpPr>
        <p:grpSpPr>
          <a:xfrm>
            <a:off x="5989027" y="1485194"/>
            <a:ext cx="5610148" cy="4149496"/>
            <a:chOff x="1244531" y="1864805"/>
            <a:chExt cx="5610148" cy="4149496"/>
          </a:xfrm>
        </p:grpSpPr>
        <p:sp>
          <p:nvSpPr>
            <p:cNvPr id="7" name="Rectangle 6">
              <a:extLst>
                <a:ext uri="{FF2B5EF4-FFF2-40B4-BE49-F238E27FC236}">
                  <a16:creationId xmlns:a16="http://schemas.microsoft.com/office/drawing/2014/main" id="{E32A455D-2DCE-3C1F-B524-6D8CB987F4D5}"/>
                </a:ext>
              </a:extLst>
            </p:cNvPr>
            <p:cNvSpPr/>
            <p:nvPr/>
          </p:nvSpPr>
          <p:spPr>
            <a:xfrm>
              <a:off x="1244531" y="1864805"/>
              <a:ext cx="5610148" cy="4149496"/>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7">
              <a:extLst>
                <a:ext uri="{FF2B5EF4-FFF2-40B4-BE49-F238E27FC236}">
                  <a16:creationId xmlns:a16="http://schemas.microsoft.com/office/drawing/2014/main" id="{B6C87F20-9858-C6D3-7E67-CC08922D2B0A}"/>
                </a:ext>
              </a:extLst>
            </p:cNvPr>
            <p:cNvSpPr/>
            <p:nvPr/>
          </p:nvSpPr>
          <p:spPr>
            <a:xfrm>
              <a:off x="1442300" y="4559604"/>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Node field </a:t>
              </a:r>
            </a:p>
            <a:p>
              <a:pPr algn="ctr"/>
              <a:r>
                <a:rPr lang="en-US" i="1" dirty="0"/>
                <a:t>(</a:t>
              </a:r>
              <a:r>
                <a:rPr lang="en-US" i="1" dirty="0" err="1"/>
                <a:t>squish_dir</a:t>
              </a:r>
              <a:r>
                <a:rPr lang="en-US" i="1" dirty="0"/>
                <a:t>)</a:t>
              </a:r>
            </a:p>
          </p:txBody>
        </p:sp>
        <p:sp>
          <p:nvSpPr>
            <p:cNvPr id="9" name="Flowchart: Process 8">
              <a:extLst>
                <a:ext uri="{FF2B5EF4-FFF2-40B4-BE49-F238E27FC236}">
                  <a16:creationId xmlns:a16="http://schemas.microsoft.com/office/drawing/2014/main" id="{DF657C8F-EBC5-387E-6C50-2DF32B5BC913}"/>
                </a:ext>
              </a:extLst>
            </p:cNvPr>
            <p:cNvSpPr/>
            <p:nvPr/>
          </p:nvSpPr>
          <p:spPr>
            <a:xfrm>
              <a:off x="5046484" y="4559604"/>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SIERRA function </a:t>
              </a:r>
              <a:r>
                <a:rPr lang="en-US" i="1" dirty="0"/>
                <a:t>(</a:t>
              </a:r>
              <a:r>
                <a:rPr lang="en-US" i="1" dirty="0" err="1"/>
                <a:t>shrink_x</a:t>
              </a:r>
              <a:r>
                <a:rPr lang="en-US" i="1" dirty="0"/>
                <a:t>)</a:t>
              </a:r>
            </a:p>
          </p:txBody>
        </p:sp>
        <p:sp>
          <p:nvSpPr>
            <p:cNvPr id="10" name="Flowchart: Process 9">
              <a:extLst>
                <a:ext uri="{FF2B5EF4-FFF2-40B4-BE49-F238E27FC236}">
                  <a16:creationId xmlns:a16="http://schemas.microsoft.com/office/drawing/2014/main" id="{0176ED66-2546-6E4E-D50A-C4684516DDD0}"/>
                </a:ext>
              </a:extLst>
            </p:cNvPr>
            <p:cNvSpPr/>
            <p:nvPr/>
          </p:nvSpPr>
          <p:spPr>
            <a:xfrm>
              <a:off x="3244392" y="4559604"/>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User variables</a:t>
              </a:r>
            </a:p>
            <a:p>
              <a:pPr algn="ctr"/>
              <a:r>
                <a:rPr lang="en-US" i="1" dirty="0"/>
                <a:t>(</a:t>
              </a:r>
              <a:r>
                <a:rPr lang="en-US" i="1" dirty="0" err="1"/>
                <a:t>squish_dir</a:t>
              </a:r>
              <a:r>
                <a:rPr lang="en-US" i="1" dirty="0"/>
                <a:t>)</a:t>
              </a:r>
            </a:p>
          </p:txBody>
        </p:sp>
        <p:sp>
          <p:nvSpPr>
            <p:cNvPr id="11" name="Flowchart: Process 10">
              <a:extLst>
                <a:ext uri="{FF2B5EF4-FFF2-40B4-BE49-F238E27FC236}">
                  <a16:creationId xmlns:a16="http://schemas.microsoft.com/office/drawing/2014/main" id="{3E9090C3-F8FA-9C5F-D2F1-3D1766FDAF81}"/>
                </a:ext>
              </a:extLst>
            </p:cNvPr>
            <p:cNvSpPr/>
            <p:nvPr/>
          </p:nvSpPr>
          <p:spPr>
            <a:xfrm>
              <a:off x="2248039" y="3470340"/>
              <a:ext cx="1725697" cy="912305"/>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Initial condition</a:t>
              </a:r>
            </a:p>
            <a:p>
              <a:pPr algn="ctr"/>
              <a:r>
                <a:rPr lang="en-US" i="1" dirty="0"/>
                <a:t>(set direction)</a:t>
              </a:r>
            </a:p>
          </p:txBody>
        </p:sp>
        <p:sp>
          <p:nvSpPr>
            <p:cNvPr id="12" name="Flowchart: Process 11">
              <a:extLst>
                <a:ext uri="{FF2B5EF4-FFF2-40B4-BE49-F238E27FC236}">
                  <a16:creationId xmlns:a16="http://schemas.microsoft.com/office/drawing/2014/main" id="{B29B1C12-4C1F-808E-C787-8198C3B852DA}"/>
                </a:ext>
              </a:extLst>
            </p:cNvPr>
            <p:cNvSpPr/>
            <p:nvPr/>
          </p:nvSpPr>
          <p:spPr>
            <a:xfrm>
              <a:off x="4155354" y="3463853"/>
              <a:ext cx="1725697" cy="912305"/>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Prescribed displacement</a:t>
              </a:r>
            </a:p>
            <a:p>
              <a:pPr algn="ctr"/>
              <a:r>
                <a:rPr lang="en-US" i="1" dirty="0"/>
                <a:t>(node field)</a:t>
              </a:r>
            </a:p>
          </p:txBody>
        </p:sp>
        <p:sp>
          <p:nvSpPr>
            <p:cNvPr id="13" name="Flowchart: Process 12">
              <a:extLst>
                <a:ext uri="{FF2B5EF4-FFF2-40B4-BE49-F238E27FC236}">
                  <a16:creationId xmlns:a16="http://schemas.microsoft.com/office/drawing/2014/main" id="{B30B48A6-1AE5-EB0F-5CD2-964AD7EFDBE6}"/>
                </a:ext>
              </a:extLst>
            </p:cNvPr>
            <p:cNvSpPr/>
            <p:nvPr/>
          </p:nvSpPr>
          <p:spPr>
            <a:xfrm>
              <a:off x="3244392" y="2408548"/>
              <a:ext cx="1611984" cy="912305"/>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Arbitrary pad preload</a:t>
              </a:r>
            </a:p>
            <a:p>
              <a:pPr algn="ctr"/>
              <a:r>
                <a:rPr lang="en-US" i="1" dirty="0"/>
                <a:t>(contact)</a:t>
              </a:r>
            </a:p>
          </p:txBody>
        </p:sp>
        <p:cxnSp>
          <p:nvCxnSpPr>
            <p:cNvPr id="14" name="Straight Arrow Connector 13">
              <a:extLst>
                <a:ext uri="{FF2B5EF4-FFF2-40B4-BE49-F238E27FC236}">
                  <a16:creationId xmlns:a16="http://schemas.microsoft.com/office/drawing/2014/main" id="{4D423B0A-5232-CC04-A918-C138F0DCD1C7}"/>
                </a:ext>
              </a:extLst>
            </p:cNvPr>
            <p:cNvCxnSpPr>
              <a:cxnSpLocks/>
            </p:cNvCxnSpPr>
            <p:nvPr/>
          </p:nvCxnSpPr>
          <p:spPr>
            <a:xfrm flipV="1">
              <a:off x="1518695" y="2455118"/>
              <a:ext cx="1314236" cy="173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7144881-6EDE-DC7F-D234-9E0EC6F2326F}"/>
                </a:ext>
              </a:extLst>
            </p:cNvPr>
            <p:cNvSpPr txBox="1"/>
            <p:nvPr/>
          </p:nvSpPr>
          <p:spPr>
            <a:xfrm rot="18456232">
              <a:off x="1337528" y="3026557"/>
              <a:ext cx="1426757" cy="369332"/>
            </a:xfrm>
            <a:prstGeom prst="rect">
              <a:avLst/>
            </a:prstGeom>
            <a:noFill/>
          </p:spPr>
          <p:txBody>
            <a:bodyPr wrap="square">
              <a:spAutoFit/>
            </a:bodyPr>
            <a:lstStyle/>
            <a:p>
              <a:pPr algn="ctr"/>
              <a:r>
                <a:rPr lang="en-US" dirty="0"/>
                <a:t>Combine</a:t>
              </a:r>
            </a:p>
          </p:txBody>
        </p:sp>
      </p:grpSp>
      <p:cxnSp>
        <p:nvCxnSpPr>
          <p:cNvPr id="17" name="Straight Arrow Connector 16">
            <a:extLst>
              <a:ext uri="{FF2B5EF4-FFF2-40B4-BE49-F238E27FC236}">
                <a16:creationId xmlns:a16="http://schemas.microsoft.com/office/drawing/2014/main" id="{05F28E40-91EE-E8DC-B862-27470763842A}"/>
              </a:ext>
            </a:extLst>
          </p:cNvPr>
          <p:cNvCxnSpPr/>
          <p:nvPr/>
        </p:nvCxnSpPr>
        <p:spPr>
          <a:xfrm flipV="1">
            <a:off x="7800683" y="4040295"/>
            <a:ext cx="152692" cy="18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A641BD1-617C-193B-6A9B-D7A875019268}"/>
              </a:ext>
            </a:extLst>
          </p:cNvPr>
          <p:cNvCxnSpPr>
            <a:cxnSpLocks/>
          </p:cNvCxnSpPr>
          <p:nvPr/>
        </p:nvCxnSpPr>
        <p:spPr>
          <a:xfrm flipH="1" flipV="1">
            <a:off x="8534400" y="4015171"/>
            <a:ext cx="72528" cy="208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D2DECE9-5FB6-B91D-B6B2-16F6EC5B13FB}"/>
              </a:ext>
            </a:extLst>
          </p:cNvPr>
          <p:cNvCxnSpPr>
            <a:cxnSpLocks/>
          </p:cNvCxnSpPr>
          <p:nvPr/>
        </p:nvCxnSpPr>
        <p:spPr>
          <a:xfrm flipH="1" flipV="1">
            <a:off x="10471059" y="4018207"/>
            <a:ext cx="72528" cy="208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2E88693-94D2-82F7-45DA-C833DAAEED78}"/>
              </a:ext>
            </a:extLst>
          </p:cNvPr>
          <p:cNvCxnSpPr>
            <a:cxnSpLocks/>
          </p:cNvCxnSpPr>
          <p:nvPr/>
        </p:nvCxnSpPr>
        <p:spPr>
          <a:xfrm flipH="1" flipV="1">
            <a:off x="9557289" y="2972428"/>
            <a:ext cx="72528" cy="208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D5198A2-7A87-B5A8-EBE9-B19C340B35B5}"/>
              </a:ext>
            </a:extLst>
          </p:cNvPr>
          <p:cNvCxnSpPr>
            <a:cxnSpLocks/>
            <a:stCxn id="11" idx="3"/>
            <a:endCxn id="12" idx="1"/>
          </p:cNvCxnSpPr>
          <p:nvPr/>
        </p:nvCxnSpPr>
        <p:spPr>
          <a:xfrm flipV="1">
            <a:off x="8718232" y="3540395"/>
            <a:ext cx="181618" cy="6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7CE26E7-02C2-07D9-8484-FDD45070CEBD}"/>
              </a:ext>
            </a:extLst>
          </p:cNvPr>
          <p:cNvSpPr txBox="1"/>
          <p:nvPr/>
        </p:nvSpPr>
        <p:spPr>
          <a:xfrm>
            <a:off x="1026392" y="6131315"/>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The switch between prescribed displacement &amp; contact can be difficult to make at times</a:t>
            </a:r>
          </a:p>
        </p:txBody>
      </p:sp>
    </p:spTree>
    <p:extLst>
      <p:ext uri="{BB962C8B-B14F-4D97-AF65-F5344CB8AC3E}">
        <p14:creationId xmlns:p14="http://schemas.microsoft.com/office/powerpoint/2010/main" val="348372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3E08-CE9E-572D-01AD-AFE22FD58CD0}"/>
              </a:ext>
            </a:extLst>
          </p:cNvPr>
          <p:cNvSpPr>
            <a:spLocks noGrp="1"/>
          </p:cNvSpPr>
          <p:nvPr>
            <p:ph type="title"/>
          </p:nvPr>
        </p:nvSpPr>
        <p:spPr/>
        <p:txBody>
          <a:bodyPr/>
          <a:lstStyle/>
          <a:p>
            <a:r>
              <a:rPr lang="en-US" dirty="0"/>
              <a:t>Techniques well-suited for </a:t>
            </a:r>
            <a:r>
              <a:rPr lang="en-US" i="1" dirty="0"/>
              <a:t>curved</a:t>
            </a:r>
            <a:r>
              <a:rPr lang="en-US" dirty="0"/>
              <a:t> pad preload</a:t>
            </a:r>
          </a:p>
        </p:txBody>
      </p:sp>
      <p:sp>
        <p:nvSpPr>
          <p:cNvPr id="4" name="Slide Number Placeholder 3">
            <a:extLst>
              <a:ext uri="{FF2B5EF4-FFF2-40B4-BE49-F238E27FC236}">
                <a16:creationId xmlns:a16="http://schemas.microsoft.com/office/drawing/2014/main" id="{BD3F0ED8-8722-48C8-71A7-B431A7636201}"/>
              </a:ext>
            </a:extLst>
          </p:cNvPr>
          <p:cNvSpPr>
            <a:spLocks noGrp="1"/>
          </p:cNvSpPr>
          <p:nvPr>
            <p:ph type="sldNum" sz="quarter" idx="4"/>
          </p:nvPr>
        </p:nvSpPr>
        <p:spPr/>
        <p:txBody>
          <a:bodyPr/>
          <a:lstStyle/>
          <a:p>
            <a:pPr algn="ctr"/>
            <a:fld id="{F6B149FD-26F7-3645-B4E7-BA8B8CC5EEA8}" type="slidenum">
              <a:rPr lang="en-US" smtClean="0"/>
              <a:pPr algn="ctr"/>
              <a:t>111</a:t>
            </a:fld>
            <a:endParaRPr lang="en-US" dirty="0"/>
          </a:p>
        </p:txBody>
      </p:sp>
      <p:grpSp>
        <p:nvGrpSpPr>
          <p:cNvPr id="5" name="Group 4">
            <a:extLst>
              <a:ext uri="{FF2B5EF4-FFF2-40B4-BE49-F238E27FC236}">
                <a16:creationId xmlns:a16="http://schemas.microsoft.com/office/drawing/2014/main" id="{E85289A9-391A-6957-B2FF-38371F6E5547}"/>
              </a:ext>
            </a:extLst>
          </p:cNvPr>
          <p:cNvGrpSpPr/>
          <p:nvPr/>
        </p:nvGrpSpPr>
        <p:grpSpPr>
          <a:xfrm>
            <a:off x="762000" y="2366130"/>
            <a:ext cx="3387363" cy="3387363"/>
            <a:chOff x="7604449" y="1978058"/>
            <a:chExt cx="3387363" cy="3387363"/>
          </a:xfrm>
        </p:grpSpPr>
        <p:sp>
          <p:nvSpPr>
            <p:cNvPr id="6" name="Block Arc 5">
              <a:extLst>
                <a:ext uri="{FF2B5EF4-FFF2-40B4-BE49-F238E27FC236}">
                  <a16:creationId xmlns:a16="http://schemas.microsoft.com/office/drawing/2014/main" id="{C3D0D4FF-898E-3312-A585-6794EAB307F9}"/>
                </a:ext>
              </a:extLst>
            </p:cNvPr>
            <p:cNvSpPr/>
            <p:nvPr/>
          </p:nvSpPr>
          <p:spPr>
            <a:xfrm>
              <a:off x="7651210" y="2104533"/>
              <a:ext cx="3255229" cy="3127341"/>
            </a:xfrm>
            <a:prstGeom prst="blockArc">
              <a:avLst>
                <a:gd name="adj1" fmla="val 16167717"/>
                <a:gd name="adj2" fmla="val 21604"/>
                <a:gd name="adj3" fmla="val 2583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F3D91E01-4FE9-81A5-1AC0-A6C72D219A66}"/>
                </a:ext>
              </a:extLst>
            </p:cNvPr>
            <p:cNvSpPr/>
            <p:nvPr/>
          </p:nvSpPr>
          <p:spPr>
            <a:xfrm>
              <a:off x="8289464" y="2663073"/>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896D7B-10A9-E7CB-0DE7-522583CD4000}"/>
                </a:ext>
              </a:extLst>
            </p:cNvPr>
            <p:cNvSpPr/>
            <p:nvPr/>
          </p:nvSpPr>
          <p:spPr>
            <a:xfrm>
              <a:off x="7604449" y="1978058"/>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TextBox 9">
            <a:extLst>
              <a:ext uri="{FF2B5EF4-FFF2-40B4-BE49-F238E27FC236}">
                <a16:creationId xmlns:a16="http://schemas.microsoft.com/office/drawing/2014/main" id="{410F9890-F7F7-1071-5DD6-8A7CFD9B5B0D}"/>
              </a:ext>
            </a:extLst>
          </p:cNvPr>
          <p:cNvSpPr txBox="1"/>
          <p:nvPr/>
        </p:nvSpPr>
        <p:spPr>
          <a:xfrm>
            <a:off x="761999" y="1332208"/>
            <a:ext cx="10753725" cy="646331"/>
          </a:xfrm>
          <a:prstGeom prst="rect">
            <a:avLst/>
          </a:prstGeom>
          <a:noFill/>
        </p:spPr>
        <p:txBody>
          <a:bodyPr wrap="square">
            <a:spAutoFit/>
          </a:bodyPr>
          <a:lstStyle/>
          <a:p>
            <a:r>
              <a:rPr lang="en-US" b="1" dirty="0"/>
              <a:t>Forward assembly (strain-based) </a:t>
            </a:r>
            <a:r>
              <a:rPr lang="en-US" dirty="0"/>
              <a:t>problem statement:  </a:t>
            </a:r>
            <a:r>
              <a:rPr lang="en-US" i="1" dirty="0"/>
              <a:t>Determine the artificial strain field</a:t>
            </a:r>
            <a:r>
              <a:rPr lang="en-US" dirty="0"/>
              <a:t> required to achieve the desired fit.  Then apply it.</a:t>
            </a:r>
          </a:p>
        </p:txBody>
      </p:sp>
      <p:grpSp>
        <p:nvGrpSpPr>
          <p:cNvPr id="15" name="Group 14">
            <a:extLst>
              <a:ext uri="{FF2B5EF4-FFF2-40B4-BE49-F238E27FC236}">
                <a16:creationId xmlns:a16="http://schemas.microsoft.com/office/drawing/2014/main" id="{5BE195C6-2EA6-617C-F265-FC6AE1842133}"/>
              </a:ext>
            </a:extLst>
          </p:cNvPr>
          <p:cNvGrpSpPr/>
          <p:nvPr/>
        </p:nvGrpSpPr>
        <p:grpSpPr>
          <a:xfrm>
            <a:off x="7225257" y="2334074"/>
            <a:ext cx="3387363" cy="3387363"/>
            <a:chOff x="4196124" y="2492605"/>
            <a:chExt cx="3387363" cy="3387363"/>
          </a:xfrm>
        </p:grpSpPr>
        <p:sp>
          <p:nvSpPr>
            <p:cNvPr id="12" name="Block Arc 11">
              <a:extLst>
                <a:ext uri="{FF2B5EF4-FFF2-40B4-BE49-F238E27FC236}">
                  <a16:creationId xmlns:a16="http://schemas.microsoft.com/office/drawing/2014/main" id="{4E25CF3F-72B1-6147-D4AD-7807BC4D808B}"/>
                </a:ext>
              </a:extLst>
            </p:cNvPr>
            <p:cNvSpPr/>
            <p:nvPr/>
          </p:nvSpPr>
          <p:spPr>
            <a:xfrm>
              <a:off x="4574767" y="2842967"/>
              <a:ext cx="2648932" cy="2648932"/>
            </a:xfrm>
            <a:prstGeom prst="blockArc">
              <a:avLst>
                <a:gd name="adj1" fmla="val 16118552"/>
                <a:gd name="adj2" fmla="val 106072"/>
                <a:gd name="adj3" fmla="val 948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D41A197C-3299-397F-0156-CEEC4C372881}"/>
                </a:ext>
              </a:extLst>
            </p:cNvPr>
            <p:cNvSpPr/>
            <p:nvPr/>
          </p:nvSpPr>
          <p:spPr>
            <a:xfrm>
              <a:off x="4871712" y="3130485"/>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1B2F4CD8-4F34-3F13-0D40-15AD032FD43F}"/>
                </a:ext>
              </a:extLst>
            </p:cNvPr>
            <p:cNvSpPr/>
            <p:nvPr/>
          </p:nvSpPr>
          <p:spPr>
            <a:xfrm>
              <a:off x="4196124" y="2492605"/>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0E084DE4-7571-B378-96AF-A40DE1F398A2}"/>
              </a:ext>
            </a:extLst>
          </p:cNvPr>
          <p:cNvSpPr txBox="1"/>
          <p:nvPr/>
        </p:nvSpPr>
        <p:spPr>
          <a:xfrm>
            <a:off x="1219200" y="5525792"/>
            <a:ext cx="3456395" cy="646331"/>
          </a:xfrm>
          <a:prstGeom prst="rect">
            <a:avLst/>
          </a:prstGeom>
          <a:noFill/>
        </p:spPr>
        <p:txBody>
          <a:bodyPr wrap="none" rtlCol="0">
            <a:spAutoFit/>
          </a:bodyPr>
          <a:lstStyle/>
          <a:p>
            <a:r>
              <a:rPr lang="en-US" dirty="0"/>
              <a:t>Undeformed geometry</a:t>
            </a:r>
          </a:p>
          <a:p>
            <a:r>
              <a:rPr lang="en-US" dirty="0"/>
              <a:t>(e.g. as received from CAD file)</a:t>
            </a:r>
          </a:p>
        </p:txBody>
      </p:sp>
      <p:sp>
        <p:nvSpPr>
          <p:cNvPr id="17" name="TextBox 16">
            <a:extLst>
              <a:ext uri="{FF2B5EF4-FFF2-40B4-BE49-F238E27FC236}">
                <a16:creationId xmlns:a16="http://schemas.microsoft.com/office/drawing/2014/main" id="{13A23049-0CA5-5C3F-8D56-E212796164A1}"/>
              </a:ext>
            </a:extLst>
          </p:cNvPr>
          <p:cNvSpPr txBox="1"/>
          <p:nvPr/>
        </p:nvSpPr>
        <p:spPr>
          <a:xfrm>
            <a:off x="7537981" y="5430327"/>
            <a:ext cx="3845258" cy="646331"/>
          </a:xfrm>
          <a:prstGeom prst="rect">
            <a:avLst/>
          </a:prstGeom>
          <a:noFill/>
        </p:spPr>
        <p:txBody>
          <a:bodyPr wrap="square" rtlCol="0">
            <a:spAutoFit/>
          </a:bodyPr>
          <a:lstStyle/>
          <a:p>
            <a:r>
              <a:rPr lang="en-US" dirty="0"/>
              <a:t>Desired assembled configuration (notional assuming “semi-rigid”)</a:t>
            </a:r>
          </a:p>
        </p:txBody>
      </p:sp>
      <p:sp>
        <p:nvSpPr>
          <p:cNvPr id="18" name="Arrow: Right 17">
            <a:extLst>
              <a:ext uri="{FF2B5EF4-FFF2-40B4-BE49-F238E27FC236}">
                <a16:creationId xmlns:a16="http://schemas.microsoft.com/office/drawing/2014/main" id="{9DEE9141-78CF-2381-9029-46E08783330A}"/>
              </a:ext>
            </a:extLst>
          </p:cNvPr>
          <p:cNvSpPr/>
          <p:nvPr/>
        </p:nvSpPr>
        <p:spPr>
          <a:xfrm>
            <a:off x="5469851" y="3752850"/>
            <a:ext cx="1257749" cy="54981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C608689-2147-52DE-4738-DFAA5869E84F}"/>
                  </a:ext>
                </a:extLst>
              </p:cNvPr>
              <p:cNvSpPr txBox="1"/>
              <p:nvPr/>
            </p:nvSpPr>
            <p:spPr>
              <a:xfrm>
                <a:off x="5575099" y="3427433"/>
                <a:ext cx="7506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𝜺</m:t>
                          </m:r>
                        </m:e>
                        <m:sub>
                          <m:r>
                            <a:rPr lang="en-US" b="0" i="1" smtClean="0">
                              <a:latin typeface="Cambria Math" panose="02040503050406030204" pitchFamily="18" charset="0"/>
                            </a:rPr>
                            <m:t>𝑎𝑟𝑡</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1C608689-2147-52DE-4738-DFAA5869E84F}"/>
                  </a:ext>
                </a:extLst>
              </p:cNvPr>
              <p:cNvSpPr txBox="1">
                <a:spLocks noRot="1" noChangeAspect="1" noMove="1" noResize="1" noEditPoints="1" noAdjustHandles="1" noChangeArrowheads="1" noChangeShapeType="1" noTextEdit="1"/>
              </p:cNvSpPr>
              <p:nvPr/>
            </p:nvSpPr>
            <p:spPr>
              <a:xfrm>
                <a:off x="5575099" y="3427433"/>
                <a:ext cx="750655" cy="276999"/>
              </a:xfrm>
              <a:prstGeom prst="rect">
                <a:avLst/>
              </a:prstGeom>
              <a:blipFill>
                <a:blip r:embed="rId2"/>
                <a:stretch>
                  <a:fillRect l="-4065" t="-2174" r="-10569" b="-32609"/>
                </a:stretch>
              </a:blipFill>
            </p:spPr>
            <p:txBody>
              <a:bodyPr/>
              <a:lstStyle/>
              <a:p>
                <a:r>
                  <a:rPr lang="en-US">
                    <a:noFill/>
                  </a:rPr>
                  <a:t> </a:t>
                </a:r>
              </a:p>
            </p:txBody>
          </p:sp>
        </mc:Fallback>
      </mc:AlternateContent>
    </p:spTree>
    <p:extLst>
      <p:ext uri="{BB962C8B-B14F-4D97-AF65-F5344CB8AC3E}">
        <p14:creationId xmlns:p14="http://schemas.microsoft.com/office/powerpoint/2010/main" val="5991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20E3E08-CE9E-572D-01AD-AFE22FD58CD0}"/>
                  </a:ext>
                </a:extLst>
              </p:cNvPr>
              <p:cNvSpPr>
                <a:spLocks noGrp="1"/>
              </p:cNvSpPr>
              <p:nvPr>
                <p:ph type="title"/>
              </p:nvPr>
            </p:nvSpPr>
            <p:spPr/>
            <p:txBody>
              <a:bodyPr/>
              <a:lstStyle/>
              <a:p>
                <a:r>
                  <a:rPr lang="en-US" dirty="0"/>
                  <a:t>Determine the necessary strain field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𝑟</m:t>
                        </m:r>
                      </m:sub>
                    </m:sSub>
                  </m:oMath>
                </a14:m>
                <a:r>
                  <a:rPr lang="en-US" dirty="0"/>
                  <a:t>)</a:t>
                </a:r>
              </a:p>
            </p:txBody>
          </p:sp>
        </mc:Choice>
        <mc:Fallback xmlns="">
          <p:sp>
            <p:nvSpPr>
              <p:cNvPr id="2" name="Title 1">
                <a:extLst>
                  <a:ext uri="{FF2B5EF4-FFF2-40B4-BE49-F238E27FC236}">
                    <a16:creationId xmlns:a16="http://schemas.microsoft.com/office/drawing/2014/main" id="{E20E3E08-CE9E-572D-01AD-AFE22FD58CD0}"/>
                  </a:ext>
                </a:extLst>
              </p:cNvPr>
              <p:cNvSpPr>
                <a:spLocks noGrp="1" noRot="1" noChangeAspect="1" noMove="1" noResize="1" noEditPoints="1" noAdjustHandles="1" noChangeArrowheads="1" noChangeShapeType="1" noTextEdit="1"/>
              </p:cNvSpPr>
              <p:nvPr>
                <p:ph type="title"/>
              </p:nvPr>
            </p:nvSpPr>
            <p:spPr>
              <a:blipFill>
                <a:blip r:embed="rId2"/>
                <a:stretch>
                  <a:fillRect l="-2022" t="-2377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D3F0ED8-8722-48C8-71A7-B431A7636201}"/>
              </a:ext>
            </a:extLst>
          </p:cNvPr>
          <p:cNvSpPr>
            <a:spLocks noGrp="1"/>
          </p:cNvSpPr>
          <p:nvPr>
            <p:ph type="sldNum" sz="quarter" idx="4"/>
          </p:nvPr>
        </p:nvSpPr>
        <p:spPr/>
        <p:txBody>
          <a:bodyPr/>
          <a:lstStyle/>
          <a:p>
            <a:pPr algn="ctr"/>
            <a:fld id="{F6B149FD-26F7-3645-B4E7-BA8B8CC5EEA8}" type="slidenum">
              <a:rPr lang="en-US" smtClean="0"/>
              <a:pPr algn="ctr"/>
              <a:t>112</a:t>
            </a:fld>
            <a:endParaRPr lang="en-US" dirty="0"/>
          </a:p>
        </p:txBody>
      </p:sp>
      <p:sp>
        <p:nvSpPr>
          <p:cNvPr id="6" name="Block Arc 5">
            <a:extLst>
              <a:ext uri="{FF2B5EF4-FFF2-40B4-BE49-F238E27FC236}">
                <a16:creationId xmlns:a16="http://schemas.microsoft.com/office/drawing/2014/main" id="{C3D0D4FF-898E-3312-A585-6794EAB307F9}"/>
              </a:ext>
            </a:extLst>
          </p:cNvPr>
          <p:cNvSpPr/>
          <p:nvPr/>
        </p:nvSpPr>
        <p:spPr>
          <a:xfrm>
            <a:off x="1160" y="2519034"/>
            <a:ext cx="3255229" cy="3127341"/>
          </a:xfrm>
          <a:prstGeom prst="blockArc">
            <a:avLst>
              <a:gd name="adj1" fmla="val 16167717"/>
              <a:gd name="adj2" fmla="val 21604"/>
              <a:gd name="adj3" fmla="val 2583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410F9890-F7F7-1071-5DD6-8A7CFD9B5B0D}"/>
              </a:ext>
            </a:extLst>
          </p:cNvPr>
          <p:cNvSpPr txBox="1"/>
          <p:nvPr/>
        </p:nvSpPr>
        <p:spPr>
          <a:xfrm>
            <a:off x="761999" y="1332208"/>
            <a:ext cx="10753725" cy="646331"/>
          </a:xfrm>
          <a:prstGeom prst="rect">
            <a:avLst/>
          </a:prstGeom>
          <a:noFill/>
        </p:spPr>
        <p:txBody>
          <a:bodyPr wrap="square">
            <a:spAutoFit/>
          </a:bodyPr>
          <a:lstStyle/>
          <a:p>
            <a:r>
              <a:rPr lang="en-US" b="1" dirty="0"/>
              <a:t>Forward assembly (strain-based) </a:t>
            </a:r>
            <a:r>
              <a:rPr lang="en-US" dirty="0"/>
              <a:t>problem statement:  </a:t>
            </a:r>
            <a:r>
              <a:rPr lang="en-US" i="1" dirty="0"/>
              <a:t>Determine the artificial strain field</a:t>
            </a:r>
            <a:r>
              <a:rPr lang="en-US" dirty="0"/>
              <a:t> required to achieve the desired fit.  Then apply it.</a:t>
            </a:r>
          </a:p>
        </p:txBody>
      </p:sp>
      <p:sp>
        <p:nvSpPr>
          <p:cNvPr id="18" name="Arrow: Right 17">
            <a:extLst>
              <a:ext uri="{FF2B5EF4-FFF2-40B4-BE49-F238E27FC236}">
                <a16:creationId xmlns:a16="http://schemas.microsoft.com/office/drawing/2014/main" id="{9DEE9141-78CF-2381-9029-46E08783330A}"/>
              </a:ext>
            </a:extLst>
          </p:cNvPr>
          <p:cNvSpPr/>
          <p:nvPr/>
        </p:nvSpPr>
        <p:spPr>
          <a:xfrm>
            <a:off x="3565369" y="2995461"/>
            <a:ext cx="1257749" cy="54981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C608689-2147-52DE-4738-DFAA5869E84F}"/>
                  </a:ext>
                </a:extLst>
              </p:cNvPr>
              <p:cNvSpPr txBox="1"/>
              <p:nvPr/>
            </p:nvSpPr>
            <p:spPr>
              <a:xfrm>
                <a:off x="3579847" y="2618968"/>
                <a:ext cx="7506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𝜺</m:t>
                          </m:r>
                        </m:e>
                        <m:sub>
                          <m:r>
                            <a:rPr lang="en-US" b="0" i="1" smtClean="0">
                              <a:latin typeface="Cambria Math" panose="02040503050406030204" pitchFamily="18" charset="0"/>
                            </a:rPr>
                            <m:t>𝑎𝑟𝑡</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1C608689-2147-52DE-4738-DFAA5869E84F}"/>
                  </a:ext>
                </a:extLst>
              </p:cNvPr>
              <p:cNvSpPr txBox="1">
                <a:spLocks noRot="1" noChangeAspect="1" noMove="1" noResize="1" noEditPoints="1" noAdjustHandles="1" noChangeArrowheads="1" noChangeShapeType="1" noTextEdit="1"/>
              </p:cNvSpPr>
              <p:nvPr/>
            </p:nvSpPr>
            <p:spPr>
              <a:xfrm>
                <a:off x="3579847" y="2618968"/>
                <a:ext cx="750655" cy="276999"/>
              </a:xfrm>
              <a:prstGeom prst="rect">
                <a:avLst/>
              </a:prstGeom>
              <a:blipFill>
                <a:blip r:embed="rId3"/>
                <a:stretch>
                  <a:fillRect l="-4065" t="-4444" r="-10569" b="-35556"/>
                </a:stretch>
              </a:blipFill>
            </p:spPr>
            <p:txBody>
              <a:bodyPr/>
              <a:lstStyle/>
              <a:p>
                <a:r>
                  <a:rPr lang="en-US">
                    <a:noFill/>
                  </a:rPr>
                  <a:t> </a:t>
                </a:r>
              </a:p>
            </p:txBody>
          </p:sp>
        </mc:Fallback>
      </mc:AlternateContent>
      <p:sp>
        <p:nvSpPr>
          <p:cNvPr id="3" name="Block Arc 2">
            <a:extLst>
              <a:ext uri="{FF2B5EF4-FFF2-40B4-BE49-F238E27FC236}">
                <a16:creationId xmlns:a16="http://schemas.microsoft.com/office/drawing/2014/main" id="{D3688357-47F6-C634-5700-E4726278CEB6}"/>
              </a:ext>
            </a:extLst>
          </p:cNvPr>
          <p:cNvSpPr/>
          <p:nvPr/>
        </p:nvSpPr>
        <p:spPr>
          <a:xfrm>
            <a:off x="6260051" y="2938945"/>
            <a:ext cx="3255229" cy="3127341"/>
          </a:xfrm>
          <a:prstGeom prst="blockArc">
            <a:avLst>
              <a:gd name="adj1" fmla="val 16167717"/>
              <a:gd name="adj2" fmla="val 17289416"/>
              <a:gd name="adj3" fmla="val 2589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E0AE374D-01AA-4BD3-172E-E5458423F3DE}"/>
              </a:ext>
            </a:extLst>
          </p:cNvPr>
          <p:cNvSpPr/>
          <p:nvPr/>
        </p:nvSpPr>
        <p:spPr>
          <a:xfrm>
            <a:off x="9092896" y="3273110"/>
            <a:ext cx="2648932" cy="2648932"/>
          </a:xfrm>
          <a:prstGeom prst="blockArc">
            <a:avLst>
              <a:gd name="adj1" fmla="val 16118552"/>
              <a:gd name="adj2" fmla="val 16905523"/>
              <a:gd name="adj3" fmla="val 8304"/>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97D7F6BE-257F-99E2-8DCD-C234C1745CDC}"/>
              </a:ext>
            </a:extLst>
          </p:cNvPr>
          <p:cNvSpPr/>
          <p:nvPr/>
        </p:nvSpPr>
        <p:spPr>
          <a:xfrm>
            <a:off x="1160" y="2519034"/>
            <a:ext cx="3255229" cy="3127341"/>
          </a:xfrm>
          <a:prstGeom prst="blockArc">
            <a:avLst>
              <a:gd name="adj1" fmla="val 16167717"/>
              <a:gd name="adj2" fmla="val 17289416"/>
              <a:gd name="adj3" fmla="val 2589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0" name="Group 49">
            <a:extLst>
              <a:ext uri="{FF2B5EF4-FFF2-40B4-BE49-F238E27FC236}">
                <a16:creationId xmlns:a16="http://schemas.microsoft.com/office/drawing/2014/main" id="{FD817324-93DE-4C2E-9CFD-517918B97F52}"/>
              </a:ext>
            </a:extLst>
          </p:cNvPr>
          <p:cNvGrpSpPr/>
          <p:nvPr/>
        </p:nvGrpSpPr>
        <p:grpSpPr>
          <a:xfrm>
            <a:off x="3691566" y="2645646"/>
            <a:ext cx="2648932" cy="2662271"/>
            <a:chOff x="4073299" y="2876275"/>
            <a:chExt cx="2648932" cy="2662271"/>
          </a:xfrm>
        </p:grpSpPr>
        <p:sp>
          <p:nvSpPr>
            <p:cNvPr id="12" name="Block Arc 11">
              <a:extLst>
                <a:ext uri="{FF2B5EF4-FFF2-40B4-BE49-F238E27FC236}">
                  <a16:creationId xmlns:a16="http://schemas.microsoft.com/office/drawing/2014/main" id="{4E25CF3F-72B1-6147-D4AD-7807BC4D808B}"/>
                </a:ext>
              </a:extLst>
            </p:cNvPr>
            <p:cNvSpPr/>
            <p:nvPr/>
          </p:nvSpPr>
          <p:spPr>
            <a:xfrm>
              <a:off x="4073299" y="2876275"/>
              <a:ext cx="2648932" cy="2648932"/>
            </a:xfrm>
            <a:prstGeom prst="blockArc">
              <a:avLst>
                <a:gd name="adj1" fmla="val 16118552"/>
                <a:gd name="adj2" fmla="val 106072"/>
                <a:gd name="adj3" fmla="val 948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367C520B-4E15-7E6F-FCC6-B53B3C637101}"/>
                </a:ext>
              </a:extLst>
            </p:cNvPr>
            <p:cNvSpPr/>
            <p:nvPr/>
          </p:nvSpPr>
          <p:spPr>
            <a:xfrm>
              <a:off x="4073299" y="2889614"/>
              <a:ext cx="2648932" cy="2648932"/>
            </a:xfrm>
            <a:prstGeom prst="blockArc">
              <a:avLst>
                <a:gd name="adj1" fmla="val 16118552"/>
                <a:gd name="adj2" fmla="val 16905523"/>
                <a:gd name="adj3" fmla="val 8304"/>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82900AE1-A7E5-49E4-4B90-C79659B281F7}"/>
              </a:ext>
            </a:extLst>
          </p:cNvPr>
          <p:cNvGrpSpPr/>
          <p:nvPr/>
        </p:nvGrpSpPr>
        <p:grpSpPr>
          <a:xfrm>
            <a:off x="1104335" y="2076536"/>
            <a:ext cx="1212749" cy="2132333"/>
            <a:chOff x="1104335" y="2330029"/>
            <a:chExt cx="1212749" cy="2132333"/>
          </a:xfrm>
        </p:grpSpPr>
        <p:cxnSp>
          <p:nvCxnSpPr>
            <p:cNvPr id="23" name="Straight Arrow Connector 22">
              <a:extLst>
                <a:ext uri="{FF2B5EF4-FFF2-40B4-BE49-F238E27FC236}">
                  <a16:creationId xmlns:a16="http://schemas.microsoft.com/office/drawing/2014/main" id="{58E540B1-C132-48C4-3976-2867BF344549}"/>
                </a:ext>
              </a:extLst>
            </p:cNvPr>
            <p:cNvCxnSpPr/>
            <p:nvPr/>
          </p:nvCxnSpPr>
          <p:spPr>
            <a:xfrm flipV="1">
              <a:off x="1629935" y="3193476"/>
              <a:ext cx="180975" cy="11427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A2D8358-5E82-5255-DC0A-9172705B0F23}"/>
                </a:ext>
              </a:extLst>
            </p:cNvPr>
            <p:cNvCxnSpPr>
              <a:cxnSpLocks/>
            </p:cNvCxnSpPr>
            <p:nvPr/>
          </p:nvCxnSpPr>
          <p:spPr>
            <a:xfrm flipH="1" flipV="1">
              <a:off x="1378428" y="3146603"/>
              <a:ext cx="445151" cy="58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A6762AE-2460-3978-09B4-BD30426E1933}"/>
                </a:ext>
              </a:extLst>
            </p:cNvPr>
            <p:cNvCxnSpPr>
              <a:cxnSpLocks/>
            </p:cNvCxnSpPr>
            <p:nvPr/>
          </p:nvCxnSpPr>
          <p:spPr>
            <a:xfrm flipV="1">
              <a:off x="1813945" y="2655566"/>
              <a:ext cx="64836" cy="5491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2A997E8-6687-7615-32E2-69E515C9D4AF}"/>
                    </a:ext>
                  </a:extLst>
                </p:cNvPr>
                <p:cNvSpPr txBox="1"/>
                <p:nvPr/>
              </p:nvSpPr>
              <p:spPr>
                <a:xfrm>
                  <a:off x="1104335" y="2927677"/>
                  <a:ext cx="307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𝒆</m:t>
                                </m:r>
                              </m:e>
                            </m:acc>
                          </m:e>
                          <m:sub>
                            <m:r>
                              <a:rPr lang="en-US" b="0" i="1" smtClean="0">
                                <a:latin typeface="Cambria Math" panose="02040503050406030204" pitchFamily="18" charset="0"/>
                              </a:rPr>
                              <m:t>𝜃</m:t>
                            </m:r>
                          </m:sub>
                        </m:sSub>
                      </m:oMath>
                    </m:oMathPara>
                  </a14:m>
                  <a:endParaRPr lang="en-US" dirty="0"/>
                </a:p>
              </p:txBody>
            </p:sp>
          </mc:Choice>
          <mc:Fallback xmlns="">
            <p:sp>
              <p:nvSpPr>
                <p:cNvPr id="32" name="TextBox 31">
                  <a:extLst>
                    <a:ext uri="{FF2B5EF4-FFF2-40B4-BE49-F238E27FC236}">
                      <a16:creationId xmlns:a16="http://schemas.microsoft.com/office/drawing/2014/main" id="{92A997E8-6687-7615-32E2-69E515C9D4AF}"/>
                    </a:ext>
                  </a:extLst>
                </p:cNvPr>
                <p:cNvSpPr txBox="1">
                  <a:spLocks noRot="1" noChangeAspect="1" noMove="1" noResize="1" noEditPoints="1" noAdjustHandles="1" noChangeArrowheads="1" noChangeShapeType="1" noTextEdit="1"/>
                </p:cNvSpPr>
                <p:nvPr/>
              </p:nvSpPr>
              <p:spPr>
                <a:xfrm>
                  <a:off x="1104335" y="2927677"/>
                  <a:ext cx="307841" cy="276999"/>
                </a:xfrm>
                <a:prstGeom prst="rect">
                  <a:avLst/>
                </a:prstGeom>
                <a:blipFill>
                  <a:blip r:embed="rId4"/>
                  <a:stretch>
                    <a:fillRect l="-11765" t="-26667" r="-43137"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CD5FC9E-DF58-851B-2E97-67CAC03474A5}"/>
                    </a:ext>
                  </a:extLst>
                </p:cNvPr>
                <p:cNvSpPr txBox="1"/>
                <p:nvPr/>
              </p:nvSpPr>
              <p:spPr>
                <a:xfrm>
                  <a:off x="1798149" y="2330029"/>
                  <a:ext cx="2905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𝒆</m:t>
                                </m:r>
                              </m:e>
                            </m:acc>
                          </m:e>
                          <m:sub>
                            <m:r>
                              <a:rPr lang="en-US" b="0" i="1" smtClean="0">
                                <a:latin typeface="Cambria Math" panose="02040503050406030204" pitchFamily="18" charset="0"/>
                              </a:rPr>
                              <m:t>𝑟</m:t>
                            </m:r>
                          </m:sub>
                        </m:sSub>
                      </m:oMath>
                    </m:oMathPara>
                  </a14:m>
                  <a:endParaRPr lang="en-US" dirty="0"/>
                </a:p>
              </p:txBody>
            </p:sp>
          </mc:Choice>
          <mc:Fallback xmlns="">
            <p:sp>
              <p:nvSpPr>
                <p:cNvPr id="33" name="TextBox 32">
                  <a:extLst>
                    <a:ext uri="{FF2B5EF4-FFF2-40B4-BE49-F238E27FC236}">
                      <a16:creationId xmlns:a16="http://schemas.microsoft.com/office/drawing/2014/main" id="{CCD5FC9E-DF58-851B-2E97-67CAC03474A5}"/>
                    </a:ext>
                  </a:extLst>
                </p:cNvPr>
                <p:cNvSpPr txBox="1">
                  <a:spLocks noRot="1" noChangeAspect="1" noMove="1" noResize="1" noEditPoints="1" noAdjustHandles="1" noChangeArrowheads="1" noChangeShapeType="1" noTextEdit="1"/>
                </p:cNvSpPr>
                <p:nvPr/>
              </p:nvSpPr>
              <p:spPr>
                <a:xfrm>
                  <a:off x="1798149" y="2330029"/>
                  <a:ext cx="290592" cy="276999"/>
                </a:xfrm>
                <a:prstGeom prst="rect">
                  <a:avLst/>
                </a:prstGeom>
                <a:blipFill>
                  <a:blip r:embed="rId5"/>
                  <a:stretch>
                    <a:fillRect l="-14583" t="-26667" r="-45833" b="-11111"/>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9B67D33A-54BC-2F41-CD49-4C0203A074E4}"/>
                </a:ext>
              </a:extLst>
            </p:cNvPr>
            <p:cNvCxnSpPr>
              <a:cxnSpLocks/>
            </p:cNvCxnSpPr>
            <p:nvPr/>
          </p:nvCxnSpPr>
          <p:spPr>
            <a:xfrm flipV="1">
              <a:off x="1631095" y="3857584"/>
              <a:ext cx="15814" cy="4786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FAA42D5-494B-56FF-6DF6-90DA43150185}"/>
                </a:ext>
              </a:extLst>
            </p:cNvPr>
            <p:cNvCxnSpPr>
              <a:cxnSpLocks/>
            </p:cNvCxnSpPr>
            <p:nvPr/>
          </p:nvCxnSpPr>
          <p:spPr>
            <a:xfrm>
              <a:off x="1627859" y="4336197"/>
              <a:ext cx="4418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B1DD435-7F91-BEA1-4913-9FB031A4DB46}"/>
                    </a:ext>
                  </a:extLst>
                </p:cNvPr>
                <p:cNvSpPr txBox="1"/>
                <p:nvPr/>
              </p:nvSpPr>
              <p:spPr>
                <a:xfrm>
                  <a:off x="2017707" y="4185363"/>
                  <a:ext cx="2993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𝒆</m:t>
                                </m:r>
                              </m:e>
                            </m:acc>
                          </m:e>
                          <m:sub>
                            <m:r>
                              <a:rPr lang="en-US" b="0" i="1" smtClean="0">
                                <a:latin typeface="Cambria Math" panose="02040503050406030204" pitchFamily="18" charset="0"/>
                              </a:rPr>
                              <m:t>𝑥</m:t>
                            </m:r>
                          </m:sub>
                        </m:sSub>
                      </m:oMath>
                    </m:oMathPara>
                  </a14:m>
                  <a:endParaRPr lang="en-US" dirty="0"/>
                </a:p>
              </p:txBody>
            </p:sp>
          </mc:Choice>
          <mc:Fallback xmlns="">
            <p:sp>
              <p:nvSpPr>
                <p:cNvPr id="41" name="TextBox 40">
                  <a:extLst>
                    <a:ext uri="{FF2B5EF4-FFF2-40B4-BE49-F238E27FC236}">
                      <a16:creationId xmlns:a16="http://schemas.microsoft.com/office/drawing/2014/main" id="{5B1DD435-7F91-BEA1-4913-9FB031A4DB46}"/>
                    </a:ext>
                  </a:extLst>
                </p:cNvPr>
                <p:cNvSpPr txBox="1">
                  <a:spLocks noRot="1" noChangeAspect="1" noMove="1" noResize="1" noEditPoints="1" noAdjustHandles="1" noChangeArrowheads="1" noChangeShapeType="1" noTextEdit="1"/>
                </p:cNvSpPr>
                <p:nvPr/>
              </p:nvSpPr>
              <p:spPr>
                <a:xfrm>
                  <a:off x="2017707" y="4185363"/>
                  <a:ext cx="299377" cy="276999"/>
                </a:xfrm>
                <a:prstGeom prst="rect">
                  <a:avLst/>
                </a:prstGeom>
                <a:blipFill>
                  <a:blip r:embed="rId6"/>
                  <a:stretch>
                    <a:fillRect l="-14286" t="-26667" r="-4489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A7A1614-D859-A1AB-6786-A84B6F0C7501}"/>
                    </a:ext>
                  </a:extLst>
                </p:cNvPr>
                <p:cNvSpPr txBox="1"/>
                <p:nvPr/>
              </p:nvSpPr>
              <p:spPr>
                <a:xfrm>
                  <a:off x="1314067" y="3663009"/>
                  <a:ext cx="307007"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𝒆</m:t>
                                </m:r>
                              </m:e>
                            </m:acc>
                          </m:e>
                          <m:sub>
                            <m:r>
                              <a:rPr lang="en-US" b="0" i="1" smtClean="0">
                                <a:latin typeface="Cambria Math" panose="02040503050406030204" pitchFamily="18" charset="0"/>
                              </a:rPr>
                              <m:t>𝑦</m:t>
                            </m:r>
                          </m:sub>
                        </m:sSub>
                      </m:oMath>
                    </m:oMathPara>
                  </a14:m>
                  <a:endParaRPr lang="en-US" dirty="0"/>
                </a:p>
              </p:txBody>
            </p:sp>
          </mc:Choice>
          <mc:Fallback xmlns="">
            <p:sp>
              <p:nvSpPr>
                <p:cNvPr id="42" name="TextBox 41">
                  <a:extLst>
                    <a:ext uri="{FF2B5EF4-FFF2-40B4-BE49-F238E27FC236}">
                      <a16:creationId xmlns:a16="http://schemas.microsoft.com/office/drawing/2014/main" id="{FA7A1614-D859-A1AB-6786-A84B6F0C7501}"/>
                    </a:ext>
                  </a:extLst>
                </p:cNvPr>
                <p:cNvSpPr txBox="1">
                  <a:spLocks noRot="1" noChangeAspect="1" noMove="1" noResize="1" noEditPoints="1" noAdjustHandles="1" noChangeArrowheads="1" noChangeShapeType="1" noTextEdit="1"/>
                </p:cNvSpPr>
                <p:nvPr/>
              </p:nvSpPr>
              <p:spPr>
                <a:xfrm>
                  <a:off x="1314067" y="3663009"/>
                  <a:ext cx="307007" cy="298928"/>
                </a:xfrm>
                <a:prstGeom prst="rect">
                  <a:avLst/>
                </a:prstGeom>
                <a:blipFill>
                  <a:blip r:embed="rId7"/>
                  <a:stretch>
                    <a:fillRect l="-14000" t="-20408" r="-44000"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696B11E-736E-4541-58DE-5F96FC9CEAB8}"/>
                    </a:ext>
                  </a:extLst>
                </p:cNvPr>
                <p:cNvSpPr txBox="1"/>
                <p:nvPr/>
              </p:nvSpPr>
              <p:spPr>
                <a:xfrm>
                  <a:off x="1774638" y="3945891"/>
                  <a:ext cx="195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xmlns="">
            <p:sp>
              <p:nvSpPr>
                <p:cNvPr id="43" name="TextBox 42">
                  <a:extLst>
                    <a:ext uri="{FF2B5EF4-FFF2-40B4-BE49-F238E27FC236}">
                      <a16:creationId xmlns:a16="http://schemas.microsoft.com/office/drawing/2014/main" id="{0696B11E-736E-4541-58DE-5F96FC9CEAB8}"/>
                    </a:ext>
                  </a:extLst>
                </p:cNvPr>
                <p:cNvSpPr txBox="1">
                  <a:spLocks noRot="1" noChangeAspect="1" noMove="1" noResize="1" noEditPoints="1" noAdjustHandles="1" noChangeArrowheads="1" noChangeShapeType="1" noTextEdit="1"/>
                </p:cNvSpPr>
                <p:nvPr/>
              </p:nvSpPr>
              <p:spPr>
                <a:xfrm>
                  <a:off x="1774638" y="3945891"/>
                  <a:ext cx="195886" cy="276999"/>
                </a:xfrm>
                <a:prstGeom prst="rect">
                  <a:avLst/>
                </a:prstGeom>
                <a:blipFill>
                  <a:blip r:embed="rId8"/>
                  <a:stretch>
                    <a:fillRect l="-25000" r="-25000" b="-6667"/>
                  </a:stretch>
                </a:blipFill>
              </p:spPr>
              <p:txBody>
                <a:bodyPr/>
                <a:lstStyle/>
                <a:p>
                  <a:r>
                    <a:rPr lang="en-US">
                      <a:noFill/>
                    </a:rPr>
                    <a:t> </a:t>
                  </a:r>
                </a:p>
              </p:txBody>
            </p:sp>
          </mc:Fallback>
        </mc:AlternateContent>
        <p:sp>
          <p:nvSpPr>
            <p:cNvPr id="45" name="Freeform: Shape 44">
              <a:extLst>
                <a:ext uri="{FF2B5EF4-FFF2-40B4-BE49-F238E27FC236}">
                  <a16:creationId xmlns:a16="http://schemas.microsoft.com/office/drawing/2014/main" id="{20C7EE40-B8D7-3F98-A3BD-14295C4C1AF0}"/>
                </a:ext>
              </a:extLst>
            </p:cNvPr>
            <p:cNvSpPr/>
            <p:nvPr/>
          </p:nvSpPr>
          <p:spPr>
            <a:xfrm>
              <a:off x="1650627" y="4130565"/>
              <a:ext cx="200025" cy="190500"/>
            </a:xfrm>
            <a:custGeom>
              <a:avLst/>
              <a:gdLst>
                <a:gd name="connsiteX0" fmla="*/ 200025 w 200025"/>
                <a:gd name="connsiteY0" fmla="*/ 190500 h 190500"/>
                <a:gd name="connsiteX1" fmla="*/ 133350 w 200025"/>
                <a:gd name="connsiteY1" fmla="*/ 66675 h 190500"/>
                <a:gd name="connsiteX2" fmla="*/ 0 w 200025"/>
                <a:gd name="connsiteY2" fmla="*/ 0 h 190500"/>
              </a:gdLst>
              <a:ahLst/>
              <a:cxnLst>
                <a:cxn ang="0">
                  <a:pos x="connsiteX0" y="connsiteY0"/>
                </a:cxn>
                <a:cxn ang="0">
                  <a:pos x="connsiteX1" y="connsiteY1"/>
                </a:cxn>
                <a:cxn ang="0">
                  <a:pos x="connsiteX2" y="connsiteY2"/>
                </a:cxn>
              </a:cxnLst>
              <a:rect l="l" t="t" r="r" b="b"/>
              <a:pathLst>
                <a:path w="200025" h="190500">
                  <a:moveTo>
                    <a:pt x="200025" y="190500"/>
                  </a:moveTo>
                  <a:cubicBezTo>
                    <a:pt x="183356" y="144462"/>
                    <a:pt x="166687" y="98425"/>
                    <a:pt x="133350" y="66675"/>
                  </a:cubicBezTo>
                  <a:cubicBezTo>
                    <a:pt x="100013" y="34925"/>
                    <a:pt x="50006" y="17462"/>
                    <a:pt x="0"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47" name="Arrow: Right 46">
            <a:extLst>
              <a:ext uri="{FF2B5EF4-FFF2-40B4-BE49-F238E27FC236}">
                <a16:creationId xmlns:a16="http://schemas.microsoft.com/office/drawing/2014/main" id="{F7CC2C76-BAC9-2BA5-6022-1F028F50385E}"/>
              </a:ext>
            </a:extLst>
          </p:cNvPr>
          <p:cNvSpPr/>
          <p:nvPr/>
        </p:nvSpPr>
        <p:spPr>
          <a:xfrm>
            <a:off x="8741931" y="3128866"/>
            <a:ext cx="866000" cy="54981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D32C7AA-E210-3943-EDE1-8B614007F907}"/>
                  </a:ext>
                </a:extLst>
              </p:cNvPr>
              <p:cNvSpPr txBox="1"/>
              <p:nvPr/>
            </p:nvSpPr>
            <p:spPr>
              <a:xfrm>
                <a:off x="8756408" y="2752373"/>
                <a:ext cx="7506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𝜺</m:t>
                          </m:r>
                        </m:e>
                        <m:sub>
                          <m:r>
                            <a:rPr lang="en-US" b="0" i="1" smtClean="0">
                              <a:latin typeface="Cambria Math" panose="02040503050406030204" pitchFamily="18" charset="0"/>
                            </a:rPr>
                            <m:t>𝑎𝑟𝑡</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4D32C7AA-E210-3943-EDE1-8B614007F907}"/>
                  </a:ext>
                </a:extLst>
              </p:cNvPr>
              <p:cNvSpPr txBox="1">
                <a:spLocks noRot="1" noChangeAspect="1" noMove="1" noResize="1" noEditPoints="1" noAdjustHandles="1" noChangeArrowheads="1" noChangeShapeType="1" noTextEdit="1"/>
              </p:cNvSpPr>
              <p:nvPr/>
            </p:nvSpPr>
            <p:spPr>
              <a:xfrm>
                <a:off x="8756408" y="2752373"/>
                <a:ext cx="750655" cy="276999"/>
              </a:xfrm>
              <a:prstGeom prst="rect">
                <a:avLst/>
              </a:prstGeom>
              <a:blipFill>
                <a:blip r:embed="rId9"/>
                <a:stretch>
                  <a:fillRect l="-4032" t="-4444" r="-9677" b="-35556"/>
                </a:stretch>
              </a:blipFill>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8548488F-CDD6-B6C9-833C-F15ABE9D02E1}"/>
              </a:ext>
            </a:extLst>
          </p:cNvPr>
          <p:cNvCxnSpPr/>
          <p:nvPr/>
        </p:nvCxnSpPr>
        <p:spPr>
          <a:xfrm>
            <a:off x="7746206" y="2948339"/>
            <a:ext cx="0" cy="7862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0A0B2AD-3446-A16C-C266-0559360204AD}"/>
              </a:ext>
            </a:extLst>
          </p:cNvPr>
          <p:cNvCxnSpPr>
            <a:cxnSpLocks/>
          </p:cNvCxnSpPr>
          <p:nvPr/>
        </p:nvCxnSpPr>
        <p:spPr>
          <a:xfrm>
            <a:off x="7880039" y="3820281"/>
            <a:ext cx="222647" cy="298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60557E5-9A01-2221-91E5-A5D53A172C33}"/>
              </a:ext>
            </a:extLst>
          </p:cNvPr>
          <p:cNvCxnSpPr>
            <a:cxnSpLocks/>
          </p:cNvCxnSpPr>
          <p:nvPr/>
        </p:nvCxnSpPr>
        <p:spPr>
          <a:xfrm>
            <a:off x="7867197" y="2858753"/>
            <a:ext cx="531472" cy="633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E8FD5A5-B23B-C519-6140-53EB4C7DB5D4}"/>
              </a:ext>
            </a:extLst>
          </p:cNvPr>
          <p:cNvCxnSpPr/>
          <p:nvPr/>
        </p:nvCxnSpPr>
        <p:spPr>
          <a:xfrm>
            <a:off x="7867197" y="2812683"/>
            <a:ext cx="0" cy="126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1195B0F-AA44-3599-A5F4-7EED4116D0C2}"/>
              </a:ext>
            </a:extLst>
          </p:cNvPr>
          <p:cNvCxnSpPr>
            <a:cxnSpLocks/>
          </p:cNvCxnSpPr>
          <p:nvPr/>
        </p:nvCxnSpPr>
        <p:spPr>
          <a:xfrm flipH="1">
            <a:off x="8379165" y="2875814"/>
            <a:ext cx="38554" cy="138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67C4F1-E42D-0A1D-6B4B-31A2BBEC022B}"/>
              </a:ext>
            </a:extLst>
          </p:cNvPr>
          <p:cNvCxnSpPr/>
          <p:nvPr/>
        </p:nvCxnSpPr>
        <p:spPr>
          <a:xfrm flipH="1">
            <a:off x="7662863" y="2951183"/>
            <a:ext cx="2043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14F6CC1-8BB7-7959-4171-01C598968115}"/>
              </a:ext>
            </a:extLst>
          </p:cNvPr>
          <p:cNvCxnSpPr/>
          <p:nvPr/>
        </p:nvCxnSpPr>
        <p:spPr>
          <a:xfrm flipH="1">
            <a:off x="7662863" y="3747007"/>
            <a:ext cx="2248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DACC2D5-8C0F-835F-5266-A50A99801C2D}"/>
              </a:ext>
            </a:extLst>
          </p:cNvPr>
          <p:cNvCxnSpPr>
            <a:cxnSpLocks/>
          </p:cNvCxnSpPr>
          <p:nvPr/>
        </p:nvCxnSpPr>
        <p:spPr>
          <a:xfrm flipH="1">
            <a:off x="7872413" y="3747007"/>
            <a:ext cx="15252" cy="126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D2EC039-83CE-7E16-0A84-4D65FC269D1D}"/>
              </a:ext>
            </a:extLst>
          </p:cNvPr>
          <p:cNvCxnSpPr>
            <a:cxnSpLocks/>
          </p:cNvCxnSpPr>
          <p:nvPr/>
        </p:nvCxnSpPr>
        <p:spPr>
          <a:xfrm flipH="1">
            <a:off x="8102686" y="3768438"/>
            <a:ext cx="20723" cy="13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818E6CE-0441-61D4-4F3E-CCA8F124EBA8}"/>
              </a:ext>
            </a:extLst>
          </p:cNvPr>
          <p:cNvCxnSpPr>
            <a:cxnSpLocks/>
          </p:cNvCxnSpPr>
          <p:nvPr/>
        </p:nvCxnSpPr>
        <p:spPr>
          <a:xfrm>
            <a:off x="10387281" y="3589154"/>
            <a:ext cx="222647" cy="298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DCAC287-22C1-58D9-A59D-151F62B0BA3A}"/>
              </a:ext>
            </a:extLst>
          </p:cNvPr>
          <p:cNvCxnSpPr>
            <a:cxnSpLocks/>
          </p:cNvCxnSpPr>
          <p:nvPr/>
        </p:nvCxnSpPr>
        <p:spPr>
          <a:xfrm flipH="1">
            <a:off x="10379655" y="3515880"/>
            <a:ext cx="15252" cy="126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4EF66B-C575-EE51-936D-793187519429}"/>
              </a:ext>
            </a:extLst>
          </p:cNvPr>
          <p:cNvCxnSpPr>
            <a:cxnSpLocks/>
          </p:cNvCxnSpPr>
          <p:nvPr/>
        </p:nvCxnSpPr>
        <p:spPr>
          <a:xfrm flipH="1">
            <a:off x="10609928" y="3537311"/>
            <a:ext cx="20723" cy="13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C6C5DCE-5F5F-FCD8-539B-DC096E9DDB1B}"/>
              </a:ext>
            </a:extLst>
          </p:cNvPr>
          <p:cNvCxnSpPr>
            <a:cxnSpLocks/>
          </p:cNvCxnSpPr>
          <p:nvPr/>
        </p:nvCxnSpPr>
        <p:spPr>
          <a:xfrm>
            <a:off x="10378728" y="3203889"/>
            <a:ext cx="337487" cy="17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E5D0B14-99FB-765C-FE17-9404F57D1A15}"/>
              </a:ext>
            </a:extLst>
          </p:cNvPr>
          <p:cNvCxnSpPr>
            <a:cxnSpLocks/>
          </p:cNvCxnSpPr>
          <p:nvPr/>
        </p:nvCxnSpPr>
        <p:spPr>
          <a:xfrm>
            <a:off x="10378728" y="3146904"/>
            <a:ext cx="5759" cy="126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2B4DB95-E9E5-B932-90AF-7D60AC144858}"/>
              </a:ext>
            </a:extLst>
          </p:cNvPr>
          <p:cNvCxnSpPr>
            <a:cxnSpLocks/>
          </p:cNvCxnSpPr>
          <p:nvPr/>
        </p:nvCxnSpPr>
        <p:spPr>
          <a:xfrm flipH="1">
            <a:off x="10695492" y="3158365"/>
            <a:ext cx="20723" cy="13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18AAC9C-B965-F9BA-8FAF-F22DF349EB49}"/>
              </a:ext>
            </a:extLst>
          </p:cNvPr>
          <p:cNvCxnSpPr>
            <a:cxnSpLocks/>
          </p:cNvCxnSpPr>
          <p:nvPr/>
        </p:nvCxnSpPr>
        <p:spPr>
          <a:xfrm>
            <a:off x="10251281" y="3285529"/>
            <a:ext cx="0" cy="2011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B439D72-79EB-191C-B18C-C914C0CFC2C5}"/>
              </a:ext>
            </a:extLst>
          </p:cNvPr>
          <p:cNvCxnSpPr/>
          <p:nvPr/>
        </p:nvCxnSpPr>
        <p:spPr>
          <a:xfrm flipH="1">
            <a:off x="10167938" y="3288373"/>
            <a:ext cx="2043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0865115-99DA-F33D-F898-CBDF41F9E490}"/>
              </a:ext>
            </a:extLst>
          </p:cNvPr>
          <p:cNvCxnSpPr>
            <a:cxnSpLocks/>
          </p:cNvCxnSpPr>
          <p:nvPr/>
        </p:nvCxnSpPr>
        <p:spPr>
          <a:xfrm flipH="1">
            <a:off x="10191750" y="3486657"/>
            <a:ext cx="187905"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364B4AC9-86CD-3EC5-46A5-B7B772C512E1}"/>
                  </a:ext>
                </a:extLst>
              </p:cNvPr>
              <p:cNvSpPr txBox="1"/>
              <p:nvPr/>
            </p:nvSpPr>
            <p:spPr>
              <a:xfrm>
                <a:off x="7417908" y="3202110"/>
                <a:ext cx="2900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oMath>
                  </m:oMathPara>
                </a14:m>
                <a:endParaRPr lang="en-US" dirty="0"/>
              </a:p>
            </p:txBody>
          </p:sp>
        </mc:Choice>
        <mc:Fallback xmlns="">
          <p:sp>
            <p:nvSpPr>
              <p:cNvPr id="95" name="TextBox 94">
                <a:extLst>
                  <a:ext uri="{FF2B5EF4-FFF2-40B4-BE49-F238E27FC236}">
                    <a16:creationId xmlns:a16="http://schemas.microsoft.com/office/drawing/2014/main" id="{364B4AC9-86CD-3EC5-46A5-B7B772C512E1}"/>
                  </a:ext>
                </a:extLst>
              </p:cNvPr>
              <p:cNvSpPr txBox="1">
                <a:spLocks noRot="1" noChangeAspect="1" noMove="1" noResize="1" noEditPoints="1" noAdjustHandles="1" noChangeArrowheads="1" noChangeShapeType="1" noTextEdit="1"/>
              </p:cNvSpPr>
              <p:nvPr/>
            </p:nvSpPr>
            <p:spPr>
              <a:xfrm>
                <a:off x="7417908" y="3202110"/>
                <a:ext cx="290079" cy="276999"/>
              </a:xfrm>
              <a:prstGeom prst="rect">
                <a:avLst/>
              </a:prstGeom>
              <a:blipFill>
                <a:blip r:embed="rId10"/>
                <a:stretch>
                  <a:fillRect l="-19149" r="-638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1E076BD-5508-8F57-89D9-C8173AFA7FC9}"/>
                  </a:ext>
                </a:extLst>
              </p:cNvPr>
              <p:cNvSpPr txBox="1"/>
              <p:nvPr/>
            </p:nvSpPr>
            <p:spPr>
              <a:xfrm>
                <a:off x="9885707" y="3213824"/>
                <a:ext cx="283860"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𝑓</m:t>
                          </m:r>
                        </m:sub>
                      </m:sSub>
                    </m:oMath>
                  </m:oMathPara>
                </a14:m>
                <a:endParaRPr lang="en-US" dirty="0"/>
              </a:p>
            </p:txBody>
          </p:sp>
        </mc:Choice>
        <mc:Fallback xmlns="">
          <p:sp>
            <p:nvSpPr>
              <p:cNvPr id="96" name="TextBox 95">
                <a:extLst>
                  <a:ext uri="{FF2B5EF4-FFF2-40B4-BE49-F238E27FC236}">
                    <a16:creationId xmlns:a16="http://schemas.microsoft.com/office/drawing/2014/main" id="{C1E076BD-5508-8F57-89D9-C8173AFA7FC9}"/>
                  </a:ext>
                </a:extLst>
              </p:cNvPr>
              <p:cNvSpPr txBox="1">
                <a:spLocks noRot="1" noChangeAspect="1" noMove="1" noResize="1" noEditPoints="1" noAdjustHandles="1" noChangeArrowheads="1" noChangeShapeType="1" noTextEdit="1"/>
              </p:cNvSpPr>
              <p:nvPr/>
            </p:nvSpPr>
            <p:spPr>
              <a:xfrm>
                <a:off x="9885707" y="3213824"/>
                <a:ext cx="283860" cy="299249"/>
              </a:xfrm>
              <a:prstGeom prst="rect">
                <a:avLst/>
              </a:prstGeom>
              <a:blipFill>
                <a:blip r:embed="rId11"/>
                <a:stretch>
                  <a:fillRect l="-19565" r="-15217"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DAD606C-2BD6-FF09-5CB6-4F1C75EC2605}"/>
                  </a:ext>
                </a:extLst>
              </p:cNvPr>
              <p:cNvSpPr txBox="1"/>
              <p:nvPr/>
            </p:nvSpPr>
            <p:spPr>
              <a:xfrm>
                <a:off x="8001653" y="2558695"/>
                <a:ext cx="3088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0</m:t>
                          </m:r>
                        </m:sub>
                      </m:sSub>
                    </m:oMath>
                  </m:oMathPara>
                </a14:m>
                <a:endParaRPr lang="en-US" dirty="0"/>
              </a:p>
            </p:txBody>
          </p:sp>
        </mc:Choice>
        <mc:Fallback xmlns="">
          <p:sp>
            <p:nvSpPr>
              <p:cNvPr id="97" name="TextBox 96">
                <a:extLst>
                  <a:ext uri="{FF2B5EF4-FFF2-40B4-BE49-F238E27FC236}">
                    <a16:creationId xmlns:a16="http://schemas.microsoft.com/office/drawing/2014/main" id="{5DAD606C-2BD6-FF09-5CB6-4F1C75EC2605}"/>
                  </a:ext>
                </a:extLst>
              </p:cNvPr>
              <p:cNvSpPr txBox="1">
                <a:spLocks noRot="1" noChangeAspect="1" noMove="1" noResize="1" noEditPoints="1" noAdjustHandles="1" noChangeArrowheads="1" noChangeShapeType="1" noTextEdit="1"/>
              </p:cNvSpPr>
              <p:nvPr/>
            </p:nvSpPr>
            <p:spPr>
              <a:xfrm>
                <a:off x="8001653" y="2558695"/>
                <a:ext cx="308802" cy="276999"/>
              </a:xfrm>
              <a:prstGeom prst="rect">
                <a:avLst/>
              </a:prstGeom>
              <a:blipFill>
                <a:blip r:embed="rId12"/>
                <a:stretch>
                  <a:fillRect l="-18000" r="-6000"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A1C7EB3-85BE-C86C-6126-C054EF749B99}"/>
                  </a:ext>
                </a:extLst>
              </p:cNvPr>
              <p:cNvSpPr txBox="1"/>
              <p:nvPr/>
            </p:nvSpPr>
            <p:spPr>
              <a:xfrm>
                <a:off x="7813616" y="3909264"/>
                <a:ext cx="3125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0</m:t>
                          </m:r>
                        </m:sub>
                      </m:sSub>
                    </m:oMath>
                  </m:oMathPara>
                </a14:m>
                <a:endParaRPr lang="en-US" dirty="0"/>
              </a:p>
            </p:txBody>
          </p:sp>
        </mc:Choice>
        <mc:Fallback xmlns="">
          <p:sp>
            <p:nvSpPr>
              <p:cNvPr id="98" name="TextBox 97">
                <a:extLst>
                  <a:ext uri="{FF2B5EF4-FFF2-40B4-BE49-F238E27FC236}">
                    <a16:creationId xmlns:a16="http://schemas.microsoft.com/office/drawing/2014/main" id="{5A1C7EB3-85BE-C86C-6126-C054EF749B99}"/>
                  </a:ext>
                </a:extLst>
              </p:cNvPr>
              <p:cNvSpPr txBox="1">
                <a:spLocks noRot="1" noChangeAspect="1" noMove="1" noResize="1" noEditPoints="1" noAdjustHandles="1" noChangeArrowheads="1" noChangeShapeType="1" noTextEdit="1"/>
              </p:cNvSpPr>
              <p:nvPr/>
            </p:nvSpPr>
            <p:spPr>
              <a:xfrm>
                <a:off x="7813616" y="3909264"/>
                <a:ext cx="312521" cy="276999"/>
              </a:xfrm>
              <a:prstGeom prst="rect">
                <a:avLst/>
              </a:prstGeom>
              <a:blipFill>
                <a:blip r:embed="rId13"/>
                <a:stretch>
                  <a:fillRect l="-17647" r="-588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EBDF7F5-83A6-6BB8-EC84-C2677890CF31}"/>
                  </a:ext>
                </a:extLst>
              </p:cNvPr>
              <p:cNvSpPr txBox="1"/>
              <p:nvPr/>
            </p:nvSpPr>
            <p:spPr>
              <a:xfrm>
                <a:off x="10339394" y="3670661"/>
                <a:ext cx="306302"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𝑓</m:t>
                          </m:r>
                        </m:sub>
                      </m:sSub>
                    </m:oMath>
                  </m:oMathPara>
                </a14:m>
                <a:endParaRPr lang="en-US" dirty="0"/>
              </a:p>
            </p:txBody>
          </p:sp>
        </mc:Choice>
        <mc:Fallback xmlns="">
          <p:sp>
            <p:nvSpPr>
              <p:cNvPr id="99" name="TextBox 98">
                <a:extLst>
                  <a:ext uri="{FF2B5EF4-FFF2-40B4-BE49-F238E27FC236}">
                    <a16:creationId xmlns:a16="http://schemas.microsoft.com/office/drawing/2014/main" id="{DEBDF7F5-83A6-6BB8-EC84-C2677890CF31}"/>
                  </a:ext>
                </a:extLst>
              </p:cNvPr>
              <p:cNvSpPr txBox="1">
                <a:spLocks noRot="1" noChangeAspect="1" noMove="1" noResize="1" noEditPoints="1" noAdjustHandles="1" noChangeArrowheads="1" noChangeShapeType="1" noTextEdit="1"/>
              </p:cNvSpPr>
              <p:nvPr/>
            </p:nvSpPr>
            <p:spPr>
              <a:xfrm>
                <a:off x="10339394" y="3670661"/>
                <a:ext cx="306302" cy="299249"/>
              </a:xfrm>
              <a:prstGeom prst="rect">
                <a:avLst/>
              </a:prstGeom>
              <a:blipFill>
                <a:blip r:embed="rId14"/>
                <a:stretch>
                  <a:fillRect l="-16000" r="-14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ACDA06A-DA3F-5F2A-3FCE-91C567F6A103}"/>
                  </a:ext>
                </a:extLst>
              </p:cNvPr>
              <p:cNvSpPr txBox="1"/>
              <p:nvPr/>
            </p:nvSpPr>
            <p:spPr>
              <a:xfrm>
                <a:off x="10370244" y="2843001"/>
                <a:ext cx="302583"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𝑓</m:t>
                          </m:r>
                        </m:sub>
                      </m:sSub>
                    </m:oMath>
                  </m:oMathPara>
                </a14:m>
                <a:endParaRPr lang="en-US" dirty="0"/>
              </a:p>
            </p:txBody>
          </p:sp>
        </mc:Choice>
        <mc:Fallback xmlns="">
          <p:sp>
            <p:nvSpPr>
              <p:cNvPr id="100" name="TextBox 99">
                <a:extLst>
                  <a:ext uri="{FF2B5EF4-FFF2-40B4-BE49-F238E27FC236}">
                    <a16:creationId xmlns:a16="http://schemas.microsoft.com/office/drawing/2014/main" id="{FACDA06A-DA3F-5F2A-3FCE-91C567F6A103}"/>
                  </a:ext>
                </a:extLst>
              </p:cNvPr>
              <p:cNvSpPr txBox="1">
                <a:spLocks noRot="1" noChangeAspect="1" noMove="1" noResize="1" noEditPoints="1" noAdjustHandles="1" noChangeArrowheads="1" noChangeShapeType="1" noTextEdit="1"/>
              </p:cNvSpPr>
              <p:nvPr/>
            </p:nvSpPr>
            <p:spPr>
              <a:xfrm>
                <a:off x="10370244" y="2843001"/>
                <a:ext cx="302583" cy="299249"/>
              </a:xfrm>
              <a:prstGeom prst="rect">
                <a:avLst/>
              </a:prstGeom>
              <a:blipFill>
                <a:blip r:embed="rId15"/>
                <a:stretch>
                  <a:fillRect l="-16000" r="-12000" b="-28571"/>
                </a:stretch>
              </a:blipFill>
            </p:spPr>
            <p:txBody>
              <a:bodyPr/>
              <a:lstStyle/>
              <a:p>
                <a:r>
                  <a:rPr lang="en-US">
                    <a:noFill/>
                  </a:rPr>
                  <a:t> </a:t>
                </a:r>
              </a:p>
            </p:txBody>
          </p:sp>
        </mc:Fallback>
      </mc:AlternateContent>
      <p:sp>
        <p:nvSpPr>
          <p:cNvPr id="101" name="TextBox 100">
            <a:extLst>
              <a:ext uri="{FF2B5EF4-FFF2-40B4-BE49-F238E27FC236}">
                <a16:creationId xmlns:a16="http://schemas.microsoft.com/office/drawing/2014/main" id="{BDC878BE-1C92-5D7E-D71C-F47AA81C4816}"/>
              </a:ext>
            </a:extLst>
          </p:cNvPr>
          <p:cNvSpPr txBox="1"/>
          <p:nvPr/>
        </p:nvSpPr>
        <p:spPr>
          <a:xfrm>
            <a:off x="959667" y="4732254"/>
            <a:ext cx="3231975" cy="369332"/>
          </a:xfrm>
          <a:prstGeom prst="rect">
            <a:avLst/>
          </a:prstGeom>
          <a:noFill/>
        </p:spPr>
        <p:txBody>
          <a:bodyPr wrap="none" rtlCol="0">
            <a:spAutoFit/>
          </a:bodyPr>
          <a:lstStyle/>
          <a:p>
            <a:r>
              <a:rPr lang="en-US" b="1" dirty="0"/>
              <a:t>Radial (engineering) strain</a:t>
            </a: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BC253FD-3348-8A35-0AA4-DD56BBEF6C98}"/>
                  </a:ext>
                </a:extLst>
              </p:cNvPr>
              <p:cNvSpPr txBox="1"/>
              <p:nvPr/>
            </p:nvSpPr>
            <p:spPr>
              <a:xfrm>
                <a:off x="1041005" y="5255206"/>
                <a:ext cx="1794530" cy="573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𝑟</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𝒙</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en>
                      </m:f>
                    </m:oMath>
                  </m:oMathPara>
                </a14:m>
                <a:endParaRPr lang="en-US" dirty="0"/>
              </a:p>
            </p:txBody>
          </p:sp>
        </mc:Choice>
        <mc:Fallback xmlns="">
          <p:sp>
            <p:nvSpPr>
              <p:cNvPr id="102" name="TextBox 101">
                <a:extLst>
                  <a:ext uri="{FF2B5EF4-FFF2-40B4-BE49-F238E27FC236}">
                    <a16:creationId xmlns:a16="http://schemas.microsoft.com/office/drawing/2014/main" id="{7BC253FD-3348-8A35-0AA4-DD56BBEF6C98}"/>
                  </a:ext>
                </a:extLst>
              </p:cNvPr>
              <p:cNvSpPr txBox="1">
                <a:spLocks noRot="1" noChangeAspect="1" noMove="1" noResize="1" noEditPoints="1" noAdjustHandles="1" noChangeArrowheads="1" noChangeShapeType="1" noTextEdit="1"/>
              </p:cNvSpPr>
              <p:nvPr/>
            </p:nvSpPr>
            <p:spPr>
              <a:xfrm>
                <a:off x="1041005" y="5255206"/>
                <a:ext cx="1794530" cy="573490"/>
              </a:xfrm>
              <a:prstGeom prst="rect">
                <a:avLst/>
              </a:prstGeom>
              <a:blipFill>
                <a:blip r:embed="rId16"/>
                <a:stretch>
                  <a:fillRect/>
                </a:stretch>
              </a:blipFill>
            </p:spPr>
            <p:txBody>
              <a:bodyPr/>
              <a:lstStyle/>
              <a:p>
                <a:r>
                  <a:rPr lang="en-US">
                    <a:noFill/>
                  </a:rPr>
                  <a:t> </a:t>
                </a:r>
              </a:p>
            </p:txBody>
          </p:sp>
        </mc:Fallback>
      </mc:AlternateContent>
      <p:sp>
        <p:nvSpPr>
          <p:cNvPr id="103" name="TextBox 102">
            <a:extLst>
              <a:ext uri="{FF2B5EF4-FFF2-40B4-BE49-F238E27FC236}">
                <a16:creationId xmlns:a16="http://schemas.microsoft.com/office/drawing/2014/main" id="{A52FFC81-117E-581B-BA76-42384A7D608A}"/>
              </a:ext>
            </a:extLst>
          </p:cNvPr>
          <p:cNvSpPr txBox="1"/>
          <p:nvPr/>
        </p:nvSpPr>
        <p:spPr>
          <a:xfrm>
            <a:off x="7454880" y="2063760"/>
            <a:ext cx="1144865" cy="276999"/>
          </a:xfrm>
          <a:prstGeom prst="rect">
            <a:avLst/>
          </a:prstGeom>
          <a:noFill/>
        </p:spPr>
        <p:txBody>
          <a:bodyPr wrap="none" rtlCol="0">
            <a:spAutoFit/>
          </a:bodyPr>
          <a:lstStyle/>
          <a:p>
            <a:r>
              <a:rPr lang="en-US" sz="1200" dirty="0"/>
              <a:t>Initial lengths</a:t>
            </a:r>
          </a:p>
        </p:txBody>
      </p:sp>
      <p:sp>
        <p:nvSpPr>
          <p:cNvPr id="104" name="TextBox 103">
            <a:extLst>
              <a:ext uri="{FF2B5EF4-FFF2-40B4-BE49-F238E27FC236}">
                <a16:creationId xmlns:a16="http://schemas.microsoft.com/office/drawing/2014/main" id="{1CB03B73-BE8B-5C0E-BF7B-1A28FA65635D}"/>
              </a:ext>
            </a:extLst>
          </p:cNvPr>
          <p:cNvSpPr txBox="1"/>
          <p:nvPr/>
        </p:nvSpPr>
        <p:spPr>
          <a:xfrm>
            <a:off x="9766961" y="2061537"/>
            <a:ext cx="1088760" cy="276999"/>
          </a:xfrm>
          <a:prstGeom prst="rect">
            <a:avLst/>
          </a:prstGeom>
          <a:noFill/>
        </p:spPr>
        <p:txBody>
          <a:bodyPr wrap="none" rtlCol="0">
            <a:spAutoFit/>
          </a:bodyPr>
          <a:lstStyle/>
          <a:p>
            <a:r>
              <a:rPr lang="en-US" sz="1200" dirty="0"/>
              <a:t>Final lengths</a:t>
            </a:r>
          </a:p>
        </p:txBody>
      </p:sp>
      <p:sp>
        <p:nvSpPr>
          <p:cNvPr id="105" name="TextBox 104">
            <a:extLst>
              <a:ext uri="{FF2B5EF4-FFF2-40B4-BE49-F238E27FC236}">
                <a16:creationId xmlns:a16="http://schemas.microsoft.com/office/drawing/2014/main" id="{14620B36-C617-34F7-B424-FA6C0B7B8C5D}"/>
              </a:ext>
            </a:extLst>
          </p:cNvPr>
          <p:cNvSpPr txBox="1"/>
          <p:nvPr/>
        </p:nvSpPr>
        <p:spPr>
          <a:xfrm>
            <a:off x="5737118" y="4750717"/>
            <a:ext cx="4333238" cy="369332"/>
          </a:xfrm>
          <a:prstGeom prst="rect">
            <a:avLst/>
          </a:prstGeom>
          <a:noFill/>
        </p:spPr>
        <p:txBody>
          <a:bodyPr wrap="none" rtlCol="0">
            <a:spAutoFit/>
          </a:bodyPr>
          <a:lstStyle/>
          <a:p>
            <a:r>
              <a:rPr lang="en-US" b="1" dirty="0"/>
              <a:t>Circumferential (engineering) strain</a:t>
            </a:r>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545E1DE6-AD42-204F-6F67-5617515DDCAF}"/>
                  </a:ext>
                </a:extLst>
              </p:cNvPr>
              <p:cNvSpPr txBox="1"/>
              <p:nvPr/>
            </p:nvSpPr>
            <p:spPr>
              <a:xfrm>
                <a:off x="5941023" y="5137086"/>
                <a:ext cx="2109552" cy="575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𝑖𝑛𝑛𝑒𝑟</m:t>
                          </m:r>
                        </m:sub>
                      </m:sSub>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0</m:t>
                              </m:r>
                            </m:sub>
                          </m:sSub>
                        </m:den>
                      </m:f>
                    </m:oMath>
                  </m:oMathPara>
                </a14:m>
                <a:endParaRPr lang="en-US" dirty="0"/>
              </a:p>
            </p:txBody>
          </p:sp>
        </mc:Choice>
        <mc:Fallback xmlns="">
          <p:sp>
            <p:nvSpPr>
              <p:cNvPr id="106" name="TextBox 105">
                <a:extLst>
                  <a:ext uri="{FF2B5EF4-FFF2-40B4-BE49-F238E27FC236}">
                    <a16:creationId xmlns:a16="http://schemas.microsoft.com/office/drawing/2014/main" id="{545E1DE6-AD42-204F-6F67-5617515DDCAF}"/>
                  </a:ext>
                </a:extLst>
              </p:cNvPr>
              <p:cNvSpPr txBox="1">
                <a:spLocks noRot="1" noChangeAspect="1" noMove="1" noResize="1" noEditPoints="1" noAdjustHandles="1" noChangeArrowheads="1" noChangeShapeType="1" noTextEdit="1"/>
              </p:cNvSpPr>
              <p:nvPr/>
            </p:nvSpPr>
            <p:spPr>
              <a:xfrm>
                <a:off x="5941023" y="5137086"/>
                <a:ext cx="2109552" cy="57535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0B92E07B-88DC-F75E-C155-D0189102165A}"/>
                  </a:ext>
                </a:extLst>
              </p:cNvPr>
              <p:cNvSpPr txBox="1"/>
              <p:nvPr/>
            </p:nvSpPr>
            <p:spPr>
              <a:xfrm>
                <a:off x="8941851" y="5107743"/>
                <a:ext cx="2106923" cy="573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𝑜𝑢𝑡𝑒𝑟</m:t>
                          </m:r>
                        </m:sub>
                      </m:sSub>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i="1">
                                  <a:latin typeface="Cambria Math" panose="02040503050406030204" pitchFamily="18" charset="0"/>
                                </a:rPr>
                                <m:t>0</m:t>
                              </m:r>
                            </m:sub>
                          </m:sSub>
                        </m:den>
                      </m:f>
                    </m:oMath>
                  </m:oMathPara>
                </a14:m>
                <a:endParaRPr lang="en-US" dirty="0"/>
              </a:p>
            </p:txBody>
          </p:sp>
        </mc:Choice>
        <mc:Fallback xmlns="">
          <p:sp>
            <p:nvSpPr>
              <p:cNvPr id="107" name="TextBox 106">
                <a:extLst>
                  <a:ext uri="{FF2B5EF4-FFF2-40B4-BE49-F238E27FC236}">
                    <a16:creationId xmlns:a16="http://schemas.microsoft.com/office/drawing/2014/main" id="{0B92E07B-88DC-F75E-C155-D0189102165A}"/>
                  </a:ext>
                </a:extLst>
              </p:cNvPr>
              <p:cNvSpPr txBox="1">
                <a:spLocks noRot="1" noChangeAspect="1" noMove="1" noResize="1" noEditPoints="1" noAdjustHandles="1" noChangeArrowheads="1" noChangeShapeType="1" noTextEdit="1"/>
              </p:cNvSpPr>
              <p:nvPr/>
            </p:nvSpPr>
            <p:spPr>
              <a:xfrm>
                <a:off x="8941851" y="5107743"/>
                <a:ext cx="2106923" cy="573490"/>
              </a:xfrm>
              <a:prstGeom prst="rect">
                <a:avLst/>
              </a:prstGeom>
              <a:blipFill>
                <a:blip r:embed="rId18"/>
                <a:stretch>
                  <a:fillRect/>
                </a:stretch>
              </a:blipFill>
            </p:spPr>
            <p:txBody>
              <a:bodyPr/>
              <a:lstStyle/>
              <a:p>
                <a:r>
                  <a:rPr lang="en-US">
                    <a:noFill/>
                  </a:rPr>
                  <a:t> </a:t>
                </a:r>
              </a:p>
            </p:txBody>
          </p:sp>
        </mc:Fallback>
      </mc:AlternateContent>
      <p:sp>
        <p:nvSpPr>
          <p:cNvPr id="108" name="Right Brace 107">
            <a:extLst>
              <a:ext uri="{FF2B5EF4-FFF2-40B4-BE49-F238E27FC236}">
                <a16:creationId xmlns:a16="http://schemas.microsoft.com/office/drawing/2014/main" id="{647D983E-AF4D-62EC-77B2-4A2A9CEB25C9}"/>
              </a:ext>
            </a:extLst>
          </p:cNvPr>
          <p:cNvSpPr/>
          <p:nvPr/>
        </p:nvSpPr>
        <p:spPr>
          <a:xfrm rot="5400000">
            <a:off x="1745642" y="5062670"/>
            <a:ext cx="349147" cy="19210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TextBox 108">
            <a:extLst>
              <a:ext uri="{FF2B5EF4-FFF2-40B4-BE49-F238E27FC236}">
                <a16:creationId xmlns:a16="http://schemas.microsoft.com/office/drawing/2014/main" id="{1DC922FA-9428-4C47-4476-FCE6D04014B3}"/>
              </a:ext>
            </a:extLst>
          </p:cNvPr>
          <p:cNvSpPr txBox="1"/>
          <p:nvPr/>
        </p:nvSpPr>
        <p:spPr>
          <a:xfrm>
            <a:off x="878306" y="6233806"/>
            <a:ext cx="3751348" cy="307777"/>
          </a:xfrm>
          <a:prstGeom prst="rect">
            <a:avLst/>
          </a:prstGeom>
          <a:noFill/>
        </p:spPr>
        <p:txBody>
          <a:bodyPr wrap="none" rtlCol="0">
            <a:spAutoFit/>
          </a:bodyPr>
          <a:lstStyle/>
          <a:p>
            <a:r>
              <a:rPr lang="en-US" sz="1400" i="1" dirty="0"/>
              <a:t>We know all of this, so this one is ready to go.</a:t>
            </a:r>
          </a:p>
        </p:txBody>
      </p:sp>
      <p:sp>
        <p:nvSpPr>
          <p:cNvPr id="110" name="Right Brace 109">
            <a:extLst>
              <a:ext uri="{FF2B5EF4-FFF2-40B4-BE49-F238E27FC236}">
                <a16:creationId xmlns:a16="http://schemas.microsoft.com/office/drawing/2014/main" id="{6706232A-C6FC-87D0-5FBE-5F26C0E393FA}"/>
              </a:ext>
            </a:extLst>
          </p:cNvPr>
          <p:cNvSpPr/>
          <p:nvPr/>
        </p:nvSpPr>
        <p:spPr>
          <a:xfrm rot="5400000">
            <a:off x="8438926" y="3318698"/>
            <a:ext cx="324032" cy="54295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a:extLst>
              <a:ext uri="{FF2B5EF4-FFF2-40B4-BE49-F238E27FC236}">
                <a16:creationId xmlns:a16="http://schemas.microsoft.com/office/drawing/2014/main" id="{89FFED6A-4004-AFE3-43F7-36B04D8AA029}"/>
              </a:ext>
            </a:extLst>
          </p:cNvPr>
          <p:cNvSpPr txBox="1"/>
          <p:nvPr/>
        </p:nvSpPr>
        <p:spPr>
          <a:xfrm>
            <a:off x="5817169" y="6259515"/>
            <a:ext cx="2908168" cy="307777"/>
          </a:xfrm>
          <a:prstGeom prst="rect">
            <a:avLst/>
          </a:prstGeom>
          <a:noFill/>
        </p:spPr>
        <p:txBody>
          <a:bodyPr wrap="none" rtlCol="0">
            <a:spAutoFit/>
          </a:bodyPr>
          <a:lstStyle/>
          <a:p>
            <a:r>
              <a:rPr lang="en-US" sz="1400" i="1" dirty="0"/>
              <a:t>Needs a little more work…  (cont’d)</a:t>
            </a:r>
          </a:p>
        </p:txBody>
      </p:sp>
      <p:cxnSp>
        <p:nvCxnSpPr>
          <p:cNvPr id="112" name="Straight Arrow Connector 111">
            <a:extLst>
              <a:ext uri="{FF2B5EF4-FFF2-40B4-BE49-F238E27FC236}">
                <a16:creationId xmlns:a16="http://schemas.microsoft.com/office/drawing/2014/main" id="{A7A18749-8516-8243-A664-DB5995CC54CB}"/>
              </a:ext>
            </a:extLst>
          </p:cNvPr>
          <p:cNvCxnSpPr>
            <a:cxnSpLocks/>
          </p:cNvCxnSpPr>
          <p:nvPr/>
        </p:nvCxnSpPr>
        <p:spPr>
          <a:xfrm>
            <a:off x="1637856" y="4246075"/>
            <a:ext cx="16185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7757FC42-0550-8077-7ECB-5F29A0D8172B}"/>
              </a:ext>
            </a:extLst>
          </p:cNvPr>
          <p:cNvCxnSpPr>
            <a:cxnSpLocks/>
          </p:cNvCxnSpPr>
          <p:nvPr/>
        </p:nvCxnSpPr>
        <p:spPr>
          <a:xfrm>
            <a:off x="3256389" y="4082704"/>
            <a:ext cx="0" cy="398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BE89FF9-BD5B-3025-011E-1D2B27D95E44}"/>
              </a:ext>
            </a:extLst>
          </p:cNvPr>
          <p:cNvCxnSpPr>
            <a:cxnSpLocks/>
          </p:cNvCxnSpPr>
          <p:nvPr/>
        </p:nvCxnSpPr>
        <p:spPr>
          <a:xfrm>
            <a:off x="1624435" y="4101015"/>
            <a:ext cx="6660" cy="380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A487D86-D1CC-40FD-05A5-46326A789829}"/>
              </a:ext>
            </a:extLst>
          </p:cNvPr>
          <p:cNvCxnSpPr>
            <a:cxnSpLocks/>
          </p:cNvCxnSpPr>
          <p:nvPr/>
        </p:nvCxnSpPr>
        <p:spPr>
          <a:xfrm>
            <a:off x="2464899" y="4101015"/>
            <a:ext cx="0" cy="38045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BDB8CDFF-ACBE-FAE9-AD86-06D02872B92A}"/>
                  </a:ext>
                </a:extLst>
              </p:cNvPr>
              <p:cNvSpPr txBox="1"/>
              <p:nvPr/>
            </p:nvSpPr>
            <p:spPr>
              <a:xfrm>
                <a:off x="2801889" y="4209302"/>
                <a:ext cx="33180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r>
                            <a:rPr lang="en-US" b="0" i="1" smtClean="0">
                              <a:latin typeface="Cambria Math" panose="02040503050406030204" pitchFamily="18" charset="0"/>
                            </a:rPr>
                            <m:t>0</m:t>
                          </m:r>
                        </m:sub>
                      </m:sSub>
                    </m:oMath>
                  </m:oMathPara>
                </a14:m>
                <a:endParaRPr lang="en-US" dirty="0"/>
              </a:p>
            </p:txBody>
          </p:sp>
        </mc:Choice>
        <mc:Fallback xmlns="">
          <p:sp>
            <p:nvSpPr>
              <p:cNvPr id="125" name="TextBox 124">
                <a:extLst>
                  <a:ext uri="{FF2B5EF4-FFF2-40B4-BE49-F238E27FC236}">
                    <a16:creationId xmlns:a16="http://schemas.microsoft.com/office/drawing/2014/main" id="{BDB8CDFF-ACBE-FAE9-AD86-06D02872B92A}"/>
                  </a:ext>
                </a:extLst>
              </p:cNvPr>
              <p:cNvSpPr txBox="1">
                <a:spLocks noRot="1" noChangeAspect="1" noMove="1" noResize="1" noEditPoints="1" noAdjustHandles="1" noChangeArrowheads="1" noChangeShapeType="1" noTextEdit="1"/>
              </p:cNvSpPr>
              <p:nvPr/>
            </p:nvSpPr>
            <p:spPr>
              <a:xfrm>
                <a:off x="2801889" y="4209302"/>
                <a:ext cx="331806" cy="369332"/>
              </a:xfrm>
              <a:prstGeom prst="rect">
                <a:avLst/>
              </a:prstGeom>
              <a:blipFill>
                <a:blip r:embed="rId19"/>
                <a:stretch>
                  <a:fillRect r="-51852"/>
                </a:stretch>
              </a:blipFill>
            </p:spPr>
            <p:txBody>
              <a:bodyPr/>
              <a:lstStyle/>
              <a:p>
                <a:r>
                  <a:rPr lang="en-US">
                    <a:noFill/>
                  </a:rPr>
                  <a:t> </a:t>
                </a:r>
              </a:p>
            </p:txBody>
          </p:sp>
        </mc:Fallback>
      </mc:AlternateContent>
      <p:cxnSp>
        <p:nvCxnSpPr>
          <p:cNvPr id="126" name="Straight Arrow Connector 125">
            <a:extLst>
              <a:ext uri="{FF2B5EF4-FFF2-40B4-BE49-F238E27FC236}">
                <a16:creationId xmlns:a16="http://schemas.microsoft.com/office/drawing/2014/main" id="{A9ECC3C5-E746-0FCF-3F74-5E33267E7A28}"/>
              </a:ext>
            </a:extLst>
          </p:cNvPr>
          <p:cNvCxnSpPr>
            <a:cxnSpLocks/>
          </p:cNvCxnSpPr>
          <p:nvPr/>
        </p:nvCxnSpPr>
        <p:spPr>
          <a:xfrm>
            <a:off x="1629622" y="4363770"/>
            <a:ext cx="8352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8743A50-35BA-B0CD-7420-30E864DE5ABA}"/>
                  </a:ext>
                </a:extLst>
              </p:cNvPr>
              <p:cNvSpPr txBox="1"/>
              <p:nvPr/>
            </p:nvSpPr>
            <p:spPr>
              <a:xfrm>
                <a:off x="2059186" y="4315770"/>
                <a:ext cx="33180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𝐴</m:t>
                          </m:r>
                          <m:r>
                            <a:rPr lang="en-US" b="0" i="1" smtClean="0">
                              <a:latin typeface="Cambria Math" panose="02040503050406030204" pitchFamily="18" charset="0"/>
                            </a:rPr>
                            <m:t>0</m:t>
                          </m:r>
                        </m:sub>
                      </m:sSub>
                    </m:oMath>
                  </m:oMathPara>
                </a14:m>
                <a:endParaRPr lang="en-US" dirty="0"/>
              </a:p>
            </p:txBody>
          </p:sp>
        </mc:Choice>
        <mc:Fallback xmlns="">
          <p:sp>
            <p:nvSpPr>
              <p:cNvPr id="130" name="TextBox 129">
                <a:extLst>
                  <a:ext uri="{FF2B5EF4-FFF2-40B4-BE49-F238E27FC236}">
                    <a16:creationId xmlns:a16="http://schemas.microsoft.com/office/drawing/2014/main" id="{38743A50-35BA-B0CD-7420-30E864DE5ABA}"/>
                  </a:ext>
                </a:extLst>
              </p:cNvPr>
              <p:cNvSpPr txBox="1">
                <a:spLocks noRot="1" noChangeAspect="1" noMove="1" noResize="1" noEditPoints="1" noAdjustHandles="1" noChangeArrowheads="1" noChangeShapeType="1" noTextEdit="1"/>
              </p:cNvSpPr>
              <p:nvPr/>
            </p:nvSpPr>
            <p:spPr>
              <a:xfrm>
                <a:off x="2059186" y="4315770"/>
                <a:ext cx="331806" cy="369332"/>
              </a:xfrm>
              <a:prstGeom prst="rect">
                <a:avLst/>
              </a:prstGeom>
              <a:blipFill>
                <a:blip r:embed="rId20"/>
                <a:stretch>
                  <a:fillRect r="-48148"/>
                </a:stretch>
              </a:blipFill>
            </p:spPr>
            <p:txBody>
              <a:bodyPr/>
              <a:lstStyle/>
              <a:p>
                <a:r>
                  <a:rPr lang="en-US">
                    <a:noFill/>
                  </a:rPr>
                  <a:t> </a:t>
                </a:r>
              </a:p>
            </p:txBody>
          </p:sp>
        </mc:Fallback>
      </mc:AlternateContent>
      <p:cxnSp>
        <p:nvCxnSpPr>
          <p:cNvPr id="131" name="Straight Arrow Connector 130">
            <a:extLst>
              <a:ext uri="{FF2B5EF4-FFF2-40B4-BE49-F238E27FC236}">
                <a16:creationId xmlns:a16="http://schemas.microsoft.com/office/drawing/2014/main" id="{0EE7F374-4E43-5159-0EAF-C34C6A562754}"/>
              </a:ext>
            </a:extLst>
          </p:cNvPr>
          <p:cNvCxnSpPr>
            <a:cxnSpLocks/>
            <a:endCxn id="135" idx="1"/>
          </p:cNvCxnSpPr>
          <p:nvPr/>
        </p:nvCxnSpPr>
        <p:spPr>
          <a:xfrm>
            <a:off x="4726557" y="4137343"/>
            <a:ext cx="1628756" cy="13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42211731-340B-BB91-2E60-F8227905570D}"/>
              </a:ext>
            </a:extLst>
          </p:cNvPr>
          <p:cNvCxnSpPr>
            <a:cxnSpLocks/>
          </p:cNvCxnSpPr>
          <p:nvPr/>
        </p:nvCxnSpPr>
        <p:spPr>
          <a:xfrm>
            <a:off x="6344476" y="3974417"/>
            <a:ext cx="0" cy="398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67D7715-D253-EDC7-19E7-655831D244AE}"/>
              </a:ext>
            </a:extLst>
          </p:cNvPr>
          <p:cNvCxnSpPr>
            <a:cxnSpLocks/>
          </p:cNvCxnSpPr>
          <p:nvPr/>
        </p:nvCxnSpPr>
        <p:spPr>
          <a:xfrm>
            <a:off x="4712522" y="3992728"/>
            <a:ext cx="6660" cy="380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D2C5773-05EC-96DB-4F06-048E58A888DB}"/>
              </a:ext>
            </a:extLst>
          </p:cNvPr>
          <p:cNvCxnSpPr>
            <a:cxnSpLocks/>
          </p:cNvCxnSpPr>
          <p:nvPr/>
        </p:nvCxnSpPr>
        <p:spPr>
          <a:xfrm>
            <a:off x="6096383" y="4019077"/>
            <a:ext cx="0" cy="38045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E6520CCA-02FB-595E-5D50-6AA55CA93A61}"/>
                  </a:ext>
                </a:extLst>
              </p:cNvPr>
              <p:cNvSpPr txBox="1"/>
              <p:nvPr/>
            </p:nvSpPr>
            <p:spPr>
              <a:xfrm>
                <a:off x="6355313" y="3955056"/>
                <a:ext cx="527787"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r>
                            <a:rPr lang="en-US" b="0" i="1" smtClean="0">
                              <a:latin typeface="Cambria Math" panose="02040503050406030204" pitchFamily="18" charset="0"/>
                            </a:rPr>
                            <m:t>𝑓</m:t>
                          </m:r>
                        </m:sub>
                      </m:sSub>
                    </m:oMath>
                  </m:oMathPara>
                </a14:m>
                <a:endParaRPr lang="en-US" dirty="0"/>
              </a:p>
            </p:txBody>
          </p:sp>
        </mc:Choice>
        <mc:Fallback xmlns="">
          <p:sp>
            <p:nvSpPr>
              <p:cNvPr id="135" name="TextBox 134">
                <a:extLst>
                  <a:ext uri="{FF2B5EF4-FFF2-40B4-BE49-F238E27FC236}">
                    <a16:creationId xmlns:a16="http://schemas.microsoft.com/office/drawing/2014/main" id="{E6520CCA-02FB-595E-5D50-6AA55CA93A61}"/>
                  </a:ext>
                </a:extLst>
              </p:cNvPr>
              <p:cNvSpPr txBox="1">
                <a:spLocks noRot="1" noChangeAspect="1" noMove="1" noResize="1" noEditPoints="1" noAdjustHandles="1" noChangeArrowheads="1" noChangeShapeType="1" noTextEdit="1"/>
              </p:cNvSpPr>
              <p:nvPr/>
            </p:nvSpPr>
            <p:spPr>
              <a:xfrm>
                <a:off x="6355313" y="3955056"/>
                <a:ext cx="527787" cy="391582"/>
              </a:xfrm>
              <a:prstGeom prst="rect">
                <a:avLst/>
              </a:prstGeom>
              <a:blipFill>
                <a:blip r:embed="rId21"/>
                <a:stretch>
                  <a:fillRect r="-1163" b="-9375"/>
                </a:stretch>
              </a:blipFill>
            </p:spPr>
            <p:txBody>
              <a:bodyPr/>
              <a:lstStyle/>
              <a:p>
                <a:r>
                  <a:rPr lang="en-US">
                    <a:noFill/>
                  </a:rPr>
                  <a:t> </a:t>
                </a:r>
              </a:p>
            </p:txBody>
          </p:sp>
        </mc:Fallback>
      </mc:AlternateContent>
      <p:cxnSp>
        <p:nvCxnSpPr>
          <p:cNvPr id="136" name="Straight Arrow Connector 135">
            <a:extLst>
              <a:ext uri="{FF2B5EF4-FFF2-40B4-BE49-F238E27FC236}">
                <a16:creationId xmlns:a16="http://schemas.microsoft.com/office/drawing/2014/main" id="{59BCFAF7-0521-9FE1-C813-765212279CFC}"/>
              </a:ext>
            </a:extLst>
          </p:cNvPr>
          <p:cNvCxnSpPr>
            <a:cxnSpLocks/>
          </p:cNvCxnSpPr>
          <p:nvPr/>
        </p:nvCxnSpPr>
        <p:spPr>
          <a:xfrm>
            <a:off x="4717709" y="4255483"/>
            <a:ext cx="13786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80382976-5FE7-428A-F428-45C69B783E96}"/>
                  </a:ext>
                </a:extLst>
              </p:cNvPr>
              <p:cNvSpPr txBox="1"/>
              <p:nvPr/>
            </p:nvSpPr>
            <p:spPr>
              <a:xfrm>
                <a:off x="5671285" y="4279333"/>
                <a:ext cx="331806"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𝐴𝑓</m:t>
                          </m:r>
                        </m:sub>
                      </m:sSub>
                    </m:oMath>
                  </m:oMathPara>
                </a14:m>
                <a:endParaRPr lang="en-US" dirty="0"/>
              </a:p>
            </p:txBody>
          </p:sp>
        </mc:Choice>
        <mc:Fallback xmlns="">
          <p:sp>
            <p:nvSpPr>
              <p:cNvPr id="137" name="TextBox 136">
                <a:extLst>
                  <a:ext uri="{FF2B5EF4-FFF2-40B4-BE49-F238E27FC236}">
                    <a16:creationId xmlns:a16="http://schemas.microsoft.com/office/drawing/2014/main" id="{80382976-5FE7-428A-F428-45C69B783E96}"/>
                  </a:ext>
                </a:extLst>
              </p:cNvPr>
              <p:cNvSpPr txBox="1">
                <a:spLocks noRot="1" noChangeAspect="1" noMove="1" noResize="1" noEditPoints="1" noAdjustHandles="1" noChangeArrowheads="1" noChangeShapeType="1" noTextEdit="1"/>
              </p:cNvSpPr>
              <p:nvPr/>
            </p:nvSpPr>
            <p:spPr>
              <a:xfrm>
                <a:off x="5671285" y="4279333"/>
                <a:ext cx="331806" cy="391582"/>
              </a:xfrm>
              <a:prstGeom prst="rect">
                <a:avLst/>
              </a:prstGeom>
              <a:blipFill>
                <a:blip r:embed="rId22"/>
                <a:stretch>
                  <a:fillRect r="-54545" b="-9375"/>
                </a:stretch>
              </a:blipFill>
            </p:spPr>
            <p:txBody>
              <a:bodyPr/>
              <a:lstStyle/>
              <a:p>
                <a:r>
                  <a:rPr lang="en-US">
                    <a:noFill/>
                  </a:rPr>
                  <a:t> </a:t>
                </a:r>
              </a:p>
            </p:txBody>
          </p:sp>
        </mc:Fallback>
      </mc:AlternateContent>
      <p:cxnSp>
        <p:nvCxnSpPr>
          <p:cNvPr id="145" name="Straight Arrow Connector 144">
            <a:extLst>
              <a:ext uri="{FF2B5EF4-FFF2-40B4-BE49-F238E27FC236}">
                <a16:creationId xmlns:a16="http://schemas.microsoft.com/office/drawing/2014/main" id="{BB199C22-9266-CAA9-0510-73AD8BA90088}"/>
              </a:ext>
            </a:extLst>
          </p:cNvPr>
          <p:cNvCxnSpPr>
            <a:cxnSpLocks/>
          </p:cNvCxnSpPr>
          <p:nvPr/>
        </p:nvCxnSpPr>
        <p:spPr>
          <a:xfrm flipV="1">
            <a:off x="2421112" y="3409516"/>
            <a:ext cx="637677" cy="387303"/>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C6DB0F57-FD3E-4E67-755D-64664A827262}"/>
                  </a:ext>
                </a:extLst>
              </p:cNvPr>
              <p:cNvSpPr txBox="1"/>
              <p:nvPr/>
            </p:nvSpPr>
            <p:spPr>
              <a:xfrm>
                <a:off x="2419485" y="3244334"/>
                <a:ext cx="33180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panose="02040503050406030204" pitchFamily="18" charset="0"/>
                            </a:rPr>
                            <m:t>𝐿</m:t>
                          </m:r>
                        </m:e>
                        <m:sub>
                          <m:r>
                            <a:rPr lang="en-US" b="0" i="1" smtClean="0">
                              <a:latin typeface="Cambria Math" panose="02040503050406030204" pitchFamily="18" charset="0"/>
                            </a:rPr>
                            <m:t>0</m:t>
                          </m:r>
                        </m:sub>
                      </m:sSub>
                    </m:oMath>
                  </m:oMathPara>
                </a14:m>
                <a:endParaRPr lang="en-US" dirty="0"/>
              </a:p>
            </p:txBody>
          </p:sp>
        </mc:Choice>
        <mc:Fallback xmlns="">
          <p:sp>
            <p:nvSpPr>
              <p:cNvPr id="148" name="TextBox 147">
                <a:extLst>
                  <a:ext uri="{FF2B5EF4-FFF2-40B4-BE49-F238E27FC236}">
                    <a16:creationId xmlns:a16="http://schemas.microsoft.com/office/drawing/2014/main" id="{C6DB0F57-FD3E-4E67-755D-64664A827262}"/>
                  </a:ext>
                </a:extLst>
              </p:cNvPr>
              <p:cNvSpPr txBox="1">
                <a:spLocks noRot="1" noChangeAspect="1" noMove="1" noResize="1" noEditPoints="1" noAdjustHandles="1" noChangeArrowheads="1" noChangeShapeType="1" noTextEdit="1"/>
              </p:cNvSpPr>
              <p:nvPr/>
            </p:nvSpPr>
            <p:spPr>
              <a:xfrm>
                <a:off x="2419485" y="3244334"/>
                <a:ext cx="331806" cy="369332"/>
              </a:xfrm>
              <a:prstGeom prst="rect">
                <a:avLst/>
              </a:prstGeom>
              <a:blipFill>
                <a:blip r:embed="rId23"/>
                <a:stretch>
                  <a:fillRect r="-11111"/>
                </a:stretch>
              </a:blipFill>
            </p:spPr>
            <p:txBody>
              <a:bodyPr/>
              <a:lstStyle/>
              <a:p>
                <a:r>
                  <a:rPr lang="en-US">
                    <a:noFill/>
                  </a:rPr>
                  <a:t> </a:t>
                </a:r>
              </a:p>
            </p:txBody>
          </p:sp>
        </mc:Fallback>
      </mc:AlternateContent>
      <p:cxnSp>
        <p:nvCxnSpPr>
          <p:cNvPr id="149" name="Straight Arrow Connector 148">
            <a:extLst>
              <a:ext uri="{FF2B5EF4-FFF2-40B4-BE49-F238E27FC236}">
                <a16:creationId xmlns:a16="http://schemas.microsoft.com/office/drawing/2014/main" id="{BEEC0217-2443-8AC1-4CA6-D51DD39E25F6}"/>
              </a:ext>
            </a:extLst>
          </p:cNvPr>
          <p:cNvCxnSpPr>
            <a:cxnSpLocks/>
          </p:cNvCxnSpPr>
          <p:nvPr/>
        </p:nvCxnSpPr>
        <p:spPr>
          <a:xfrm flipV="1">
            <a:off x="5939121" y="3285529"/>
            <a:ext cx="213496" cy="113391"/>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60C96057-C44B-87CC-54EA-2A67708C2E30}"/>
                  </a:ext>
                </a:extLst>
              </p:cNvPr>
              <p:cNvSpPr txBox="1"/>
              <p:nvPr/>
            </p:nvSpPr>
            <p:spPr>
              <a:xfrm>
                <a:off x="5718086" y="2968320"/>
                <a:ext cx="331806"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𝑓</m:t>
                          </m:r>
                        </m:sub>
                      </m:sSub>
                    </m:oMath>
                  </m:oMathPara>
                </a14:m>
                <a:endParaRPr lang="en-US" dirty="0"/>
              </a:p>
            </p:txBody>
          </p:sp>
        </mc:Choice>
        <mc:Fallback xmlns="">
          <p:sp>
            <p:nvSpPr>
              <p:cNvPr id="150" name="TextBox 149">
                <a:extLst>
                  <a:ext uri="{FF2B5EF4-FFF2-40B4-BE49-F238E27FC236}">
                    <a16:creationId xmlns:a16="http://schemas.microsoft.com/office/drawing/2014/main" id="{60C96057-C44B-87CC-54EA-2A67708C2E30}"/>
                  </a:ext>
                </a:extLst>
              </p:cNvPr>
              <p:cNvSpPr txBox="1">
                <a:spLocks noRot="1" noChangeAspect="1" noMove="1" noResize="1" noEditPoints="1" noAdjustHandles="1" noChangeArrowheads="1" noChangeShapeType="1" noTextEdit="1"/>
              </p:cNvSpPr>
              <p:nvPr/>
            </p:nvSpPr>
            <p:spPr>
              <a:xfrm>
                <a:off x="5718086" y="2968320"/>
                <a:ext cx="331806" cy="391582"/>
              </a:xfrm>
              <a:prstGeom prst="rect">
                <a:avLst/>
              </a:prstGeom>
              <a:blipFill>
                <a:blip r:embed="rId24"/>
                <a:stretch>
                  <a:fillRect r="-16667" b="-9375"/>
                </a:stretch>
              </a:blipFill>
            </p:spPr>
            <p:txBody>
              <a:bodyPr/>
              <a:lstStyle/>
              <a:p>
                <a:r>
                  <a:rPr lang="en-US">
                    <a:noFill/>
                  </a:rPr>
                  <a:t> </a:t>
                </a:r>
              </a:p>
            </p:txBody>
          </p:sp>
        </mc:Fallback>
      </mc:AlternateContent>
    </p:spTree>
    <p:extLst>
      <p:ext uri="{BB962C8B-B14F-4D97-AF65-F5344CB8AC3E}">
        <p14:creationId xmlns:p14="http://schemas.microsoft.com/office/powerpoint/2010/main" val="203692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C788CEE-791B-DC12-8B66-44DFB4879955}"/>
                  </a:ext>
                </a:extLst>
              </p:cNvPr>
              <p:cNvSpPr>
                <a:spLocks noGrp="1"/>
              </p:cNvSpPr>
              <p:nvPr>
                <p:ph type="title"/>
              </p:nvPr>
            </p:nvSpPr>
            <p:spPr/>
            <p:txBody>
              <a:bodyPr/>
              <a:lstStyle/>
              <a:p>
                <a:r>
                  <a:rPr lang="en-US" dirty="0"/>
                  <a:t>Determine the necessary strain field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oMath>
                </a14:m>
                <a:r>
                  <a:rPr lang="en-US" dirty="0"/>
                  <a:t>)</a:t>
                </a:r>
              </a:p>
            </p:txBody>
          </p:sp>
        </mc:Choice>
        <mc:Fallback xmlns="">
          <p:sp>
            <p:nvSpPr>
              <p:cNvPr id="2" name="Title 1">
                <a:extLst>
                  <a:ext uri="{FF2B5EF4-FFF2-40B4-BE49-F238E27FC236}">
                    <a16:creationId xmlns:a16="http://schemas.microsoft.com/office/drawing/2014/main" id="{CC788CEE-791B-DC12-8B66-44DFB4879955}"/>
                  </a:ext>
                </a:extLst>
              </p:cNvPr>
              <p:cNvSpPr>
                <a:spLocks noGrp="1" noRot="1" noChangeAspect="1" noMove="1" noResize="1" noEditPoints="1" noAdjustHandles="1" noChangeArrowheads="1" noChangeShapeType="1" noTextEdit="1"/>
              </p:cNvSpPr>
              <p:nvPr>
                <p:ph type="title"/>
              </p:nvPr>
            </p:nvSpPr>
            <p:spPr>
              <a:blipFill>
                <a:blip r:embed="rId3"/>
                <a:stretch>
                  <a:fillRect l="-2022" t="-2377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094C66D-38CF-9B59-644A-536CEA98724A}"/>
              </a:ext>
            </a:extLst>
          </p:cNvPr>
          <p:cNvSpPr>
            <a:spLocks noGrp="1"/>
          </p:cNvSpPr>
          <p:nvPr>
            <p:ph type="sldNum" sz="quarter" idx="4"/>
          </p:nvPr>
        </p:nvSpPr>
        <p:spPr/>
        <p:txBody>
          <a:bodyPr/>
          <a:lstStyle/>
          <a:p>
            <a:pPr algn="ctr"/>
            <a:fld id="{F6B149FD-26F7-3645-B4E7-BA8B8CC5EEA8}" type="slidenum">
              <a:rPr lang="en-US" smtClean="0"/>
              <a:pPr algn="ctr"/>
              <a:t>113</a:t>
            </a:fld>
            <a:endParaRPr lang="en-US" dirty="0"/>
          </a:p>
        </p:txBody>
      </p:sp>
      <p:sp>
        <p:nvSpPr>
          <p:cNvPr id="5" name="TextBox 4">
            <a:extLst>
              <a:ext uri="{FF2B5EF4-FFF2-40B4-BE49-F238E27FC236}">
                <a16:creationId xmlns:a16="http://schemas.microsoft.com/office/drawing/2014/main" id="{C4A16573-CB39-2729-3615-BF0F4EE9CDE8}"/>
              </a:ext>
            </a:extLst>
          </p:cNvPr>
          <p:cNvSpPr txBox="1"/>
          <p:nvPr/>
        </p:nvSpPr>
        <p:spPr>
          <a:xfrm>
            <a:off x="761999" y="1332208"/>
            <a:ext cx="10753725" cy="369332"/>
          </a:xfrm>
          <a:prstGeom prst="rect">
            <a:avLst/>
          </a:prstGeom>
          <a:noFill/>
        </p:spPr>
        <p:txBody>
          <a:bodyPr wrap="square">
            <a:spAutoFit/>
          </a:bodyPr>
          <a:lstStyle/>
          <a:p>
            <a:r>
              <a:rPr lang="en-US" b="1" dirty="0"/>
              <a:t>Circumferential strain field</a:t>
            </a:r>
            <a:r>
              <a:rPr lang="en-US" dirty="0"/>
              <a:t>.  We can consider a uniform strain of the entire pad circumference:</a:t>
            </a:r>
          </a:p>
        </p:txBody>
      </p:sp>
      <p:sp>
        <p:nvSpPr>
          <p:cNvPr id="11" name="Block Arc 10">
            <a:extLst>
              <a:ext uri="{FF2B5EF4-FFF2-40B4-BE49-F238E27FC236}">
                <a16:creationId xmlns:a16="http://schemas.microsoft.com/office/drawing/2014/main" id="{DCE2AA42-2387-39E3-9E74-AC992A46F0E8}"/>
              </a:ext>
            </a:extLst>
          </p:cNvPr>
          <p:cNvSpPr/>
          <p:nvPr/>
        </p:nvSpPr>
        <p:spPr>
          <a:xfrm>
            <a:off x="6138861" y="2327272"/>
            <a:ext cx="3255229" cy="3127341"/>
          </a:xfrm>
          <a:prstGeom prst="blockArc">
            <a:avLst>
              <a:gd name="adj1" fmla="val 16167717"/>
              <a:gd name="adj2" fmla="val 21604"/>
              <a:gd name="adj3" fmla="val 2583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 name="Group 20">
            <a:extLst>
              <a:ext uri="{FF2B5EF4-FFF2-40B4-BE49-F238E27FC236}">
                <a16:creationId xmlns:a16="http://schemas.microsoft.com/office/drawing/2014/main" id="{E18F72C9-B926-A65F-EAC8-E018EB7B025A}"/>
              </a:ext>
            </a:extLst>
          </p:cNvPr>
          <p:cNvGrpSpPr/>
          <p:nvPr/>
        </p:nvGrpSpPr>
        <p:grpSpPr>
          <a:xfrm>
            <a:off x="5948128" y="1928388"/>
            <a:ext cx="3830225" cy="3675707"/>
            <a:chOff x="5948128" y="1928388"/>
            <a:chExt cx="3830225" cy="3675707"/>
          </a:xfrm>
        </p:grpSpPr>
        <p:sp>
          <p:nvSpPr>
            <p:cNvPr id="15" name="Arc 14">
              <a:extLst>
                <a:ext uri="{FF2B5EF4-FFF2-40B4-BE49-F238E27FC236}">
                  <a16:creationId xmlns:a16="http://schemas.microsoft.com/office/drawing/2014/main" id="{BA395E73-0451-940E-ACC8-D150121E91CD}"/>
                </a:ext>
              </a:extLst>
            </p:cNvPr>
            <p:cNvSpPr/>
            <p:nvPr/>
          </p:nvSpPr>
          <p:spPr>
            <a:xfrm>
              <a:off x="5948128" y="2154723"/>
              <a:ext cx="3639492" cy="3449372"/>
            </a:xfrm>
            <a:prstGeom prst="arc">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62C4839-E0DD-06A8-3784-2C2F255D0FA1}"/>
                </a:ext>
              </a:extLst>
            </p:cNvPr>
            <p:cNvCxnSpPr/>
            <p:nvPr/>
          </p:nvCxnSpPr>
          <p:spPr>
            <a:xfrm>
              <a:off x="7749766" y="1928388"/>
              <a:ext cx="0" cy="46332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CCEA65E-EC27-9884-6358-E5495A404E81}"/>
                </a:ext>
              </a:extLst>
            </p:cNvPr>
            <p:cNvCxnSpPr>
              <a:cxnSpLocks/>
            </p:cNvCxnSpPr>
            <p:nvPr/>
          </p:nvCxnSpPr>
          <p:spPr>
            <a:xfrm>
              <a:off x="9394090" y="3892029"/>
              <a:ext cx="384263" cy="0"/>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4F06291-FC5E-676F-D308-0B3B63A08C2F}"/>
                  </a:ext>
                </a:extLst>
              </p:cNvPr>
              <p:cNvSpPr txBox="1"/>
              <p:nvPr/>
            </p:nvSpPr>
            <p:spPr>
              <a:xfrm>
                <a:off x="8879759" y="2068899"/>
                <a:ext cx="565155"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𝜋</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r>
                                <a:rPr lang="en-US" b="0" i="1" smtClean="0">
                                  <a:latin typeface="Cambria Math" panose="02040503050406030204" pitchFamily="18" charset="0"/>
                                </a:rPr>
                                <m:t>0</m:t>
                              </m:r>
                            </m:sub>
                          </m:sSub>
                        </m:num>
                        <m:den>
                          <m:r>
                            <a:rPr lang="en-US" b="0" i="1" smtClean="0">
                              <a:latin typeface="Cambria Math" panose="02040503050406030204" pitchFamily="18" charset="0"/>
                            </a:rPr>
                            <m:t>2</m:t>
                          </m:r>
                        </m:den>
                      </m:f>
                    </m:oMath>
                  </m:oMathPara>
                </a14:m>
                <a:endParaRPr lang="en-US" b="0" dirty="0"/>
              </a:p>
            </p:txBody>
          </p:sp>
        </mc:Choice>
        <mc:Fallback xmlns="">
          <p:sp>
            <p:nvSpPr>
              <p:cNvPr id="22" name="TextBox 21">
                <a:extLst>
                  <a:ext uri="{FF2B5EF4-FFF2-40B4-BE49-F238E27FC236}">
                    <a16:creationId xmlns:a16="http://schemas.microsoft.com/office/drawing/2014/main" id="{64F06291-FC5E-676F-D308-0B3B63A08C2F}"/>
                  </a:ext>
                </a:extLst>
              </p:cNvPr>
              <p:cNvSpPr txBox="1">
                <a:spLocks noRot="1" noChangeAspect="1" noMove="1" noResize="1" noEditPoints="1" noAdjustHandles="1" noChangeArrowheads="1" noChangeShapeType="1" noTextEdit="1"/>
              </p:cNvSpPr>
              <p:nvPr/>
            </p:nvSpPr>
            <p:spPr>
              <a:xfrm>
                <a:off x="8879759" y="2068899"/>
                <a:ext cx="565155" cy="51674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559D62C-42AA-9516-9ED6-5F699A834252}"/>
                  </a:ext>
                </a:extLst>
              </p:cNvPr>
              <p:cNvSpPr txBox="1"/>
              <p:nvPr/>
            </p:nvSpPr>
            <p:spPr>
              <a:xfrm>
                <a:off x="894660" y="2069870"/>
                <a:ext cx="5201339" cy="57535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𝑅</m:t>
                              </m:r>
                            </m:e>
                            <m:sub>
                              <m:r>
                                <a:rPr lang="en-US" b="0" i="1" smtClean="0">
                                  <a:latin typeface="Cambria Math" panose="02040503050406030204" pitchFamily="18" charset="0"/>
                                </a:rPr>
                                <m:t>𝐴</m:t>
                              </m:r>
                              <m:r>
                                <a:rPr lang="en-US" b="0" i="1" smtClean="0">
                                  <a:latin typeface="Cambria Math" panose="02040503050406030204" pitchFamily="18" charset="0"/>
                                </a:rPr>
                                <m:t>0</m:t>
                              </m:r>
                            </m:sub>
                          </m:sSub>
                        </m:e>
                      </m:d>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𝐴</m:t>
                              </m:r>
                            </m:e>
                            <m:sub>
                              <m:r>
                                <a:rPr lang="en-US" i="1">
                                  <a:latin typeface="Cambria Math" panose="02040503050406030204" pitchFamily="18" charset="0"/>
                                </a:rPr>
                                <m:t>0</m:t>
                              </m:r>
                            </m:sub>
                          </m:sSub>
                        </m:den>
                      </m:f>
                      <m:r>
                        <a:rPr lang="en-US" b="0" i="1" smtClean="0">
                          <a:latin typeface="Cambria Math" panose="02040503050406030204" pitchFamily="18" charset="0"/>
                        </a:rPr>
                        <m:t>  →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𝐴𝑓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𝐴</m:t>
                              </m:r>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𝐴</m:t>
                              </m:r>
                              <m:r>
                                <a:rPr lang="en-US" i="1">
                                  <a:latin typeface="Cambria Math" panose="02040503050406030204" pitchFamily="18" charset="0"/>
                                </a:rPr>
                                <m:t>0</m:t>
                              </m:r>
                            </m:sub>
                          </m:sSub>
                        </m:den>
                      </m:f>
                    </m:oMath>
                  </m:oMathPara>
                </a14:m>
                <a:endParaRPr lang="en-US" dirty="0"/>
              </a:p>
            </p:txBody>
          </p:sp>
        </mc:Choice>
        <mc:Fallback xmlns="">
          <p:sp>
            <p:nvSpPr>
              <p:cNvPr id="23" name="TextBox 22">
                <a:extLst>
                  <a:ext uri="{FF2B5EF4-FFF2-40B4-BE49-F238E27FC236}">
                    <a16:creationId xmlns:a16="http://schemas.microsoft.com/office/drawing/2014/main" id="{B559D62C-42AA-9516-9ED6-5F699A834252}"/>
                  </a:ext>
                </a:extLst>
              </p:cNvPr>
              <p:cNvSpPr txBox="1">
                <a:spLocks noRot="1" noChangeAspect="1" noMove="1" noResize="1" noEditPoints="1" noAdjustHandles="1" noChangeArrowheads="1" noChangeShapeType="1" noTextEdit="1"/>
              </p:cNvSpPr>
              <p:nvPr/>
            </p:nvSpPr>
            <p:spPr>
              <a:xfrm>
                <a:off x="894660" y="2069870"/>
                <a:ext cx="5201339" cy="575350"/>
              </a:xfrm>
              <a:prstGeom prst="rect">
                <a:avLst/>
              </a:prstGeom>
              <a:blipFill>
                <a:blip r:embed="rId5"/>
                <a:stretch>
                  <a:fillRect/>
                </a:stretch>
              </a:blipFill>
            </p:spPr>
            <p:txBody>
              <a:bodyPr/>
              <a:lstStyle/>
              <a:p>
                <a:r>
                  <a:rPr lang="en-US">
                    <a:noFill/>
                  </a:rPr>
                  <a:t> </a:t>
                </a:r>
              </a:p>
            </p:txBody>
          </p:sp>
        </mc:Fallback>
      </mc:AlternateContent>
      <p:sp>
        <p:nvSpPr>
          <p:cNvPr id="25" name="Arc 24">
            <a:extLst>
              <a:ext uri="{FF2B5EF4-FFF2-40B4-BE49-F238E27FC236}">
                <a16:creationId xmlns:a16="http://schemas.microsoft.com/office/drawing/2014/main" id="{C6BAA972-49E8-A1C2-8947-B22C87D58E78}"/>
              </a:ext>
            </a:extLst>
          </p:cNvPr>
          <p:cNvSpPr/>
          <p:nvPr/>
        </p:nvSpPr>
        <p:spPr>
          <a:xfrm>
            <a:off x="6482281" y="2692220"/>
            <a:ext cx="2560262" cy="2368837"/>
          </a:xfrm>
          <a:prstGeom prst="arc">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42" name="Group 41">
            <a:extLst>
              <a:ext uri="{FF2B5EF4-FFF2-40B4-BE49-F238E27FC236}">
                <a16:creationId xmlns:a16="http://schemas.microsoft.com/office/drawing/2014/main" id="{7AD613DA-AD7A-590B-AA8B-B682BDFADCE7}"/>
              </a:ext>
            </a:extLst>
          </p:cNvPr>
          <p:cNvGrpSpPr/>
          <p:nvPr/>
        </p:nvGrpSpPr>
        <p:grpSpPr>
          <a:xfrm>
            <a:off x="8921110" y="2435912"/>
            <a:ext cx="2648932" cy="2648932"/>
            <a:chOff x="8866792" y="2327272"/>
            <a:chExt cx="2648932" cy="2648932"/>
          </a:xfrm>
        </p:grpSpPr>
        <p:sp>
          <p:nvSpPr>
            <p:cNvPr id="13" name="Block Arc 12">
              <a:extLst>
                <a:ext uri="{FF2B5EF4-FFF2-40B4-BE49-F238E27FC236}">
                  <a16:creationId xmlns:a16="http://schemas.microsoft.com/office/drawing/2014/main" id="{D51BF66B-7177-1DFF-BC0F-72B7BEFDCD87}"/>
                </a:ext>
              </a:extLst>
            </p:cNvPr>
            <p:cNvSpPr/>
            <p:nvPr/>
          </p:nvSpPr>
          <p:spPr>
            <a:xfrm>
              <a:off x="8866792" y="2327272"/>
              <a:ext cx="2648932" cy="2648932"/>
            </a:xfrm>
            <a:prstGeom prst="blockArc">
              <a:avLst>
                <a:gd name="adj1" fmla="val 16118552"/>
                <a:gd name="adj2" fmla="val 106072"/>
                <a:gd name="adj3" fmla="val 948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Arc 25">
              <a:extLst>
                <a:ext uri="{FF2B5EF4-FFF2-40B4-BE49-F238E27FC236}">
                  <a16:creationId xmlns:a16="http://schemas.microsoft.com/office/drawing/2014/main" id="{86E2BECE-42F3-796A-542B-BF6EC42F6669}"/>
                </a:ext>
              </a:extLst>
            </p:cNvPr>
            <p:cNvSpPr/>
            <p:nvPr/>
          </p:nvSpPr>
          <p:spPr>
            <a:xfrm>
              <a:off x="9026305" y="2453489"/>
              <a:ext cx="2370875" cy="2417275"/>
            </a:xfrm>
            <a:prstGeom prst="arc">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cxnSp>
        <p:nvCxnSpPr>
          <p:cNvPr id="28" name="Straight Arrow Connector 27">
            <a:extLst>
              <a:ext uri="{FF2B5EF4-FFF2-40B4-BE49-F238E27FC236}">
                <a16:creationId xmlns:a16="http://schemas.microsoft.com/office/drawing/2014/main" id="{CD3D4F57-2529-A354-B1B3-9DCA2B024EDA}"/>
              </a:ext>
            </a:extLst>
          </p:cNvPr>
          <p:cNvCxnSpPr/>
          <p:nvPr/>
        </p:nvCxnSpPr>
        <p:spPr>
          <a:xfrm flipV="1">
            <a:off x="7749766" y="2951430"/>
            <a:ext cx="787652" cy="9325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CCAD567-93DF-33B8-8FCE-F12F06766E43}"/>
                  </a:ext>
                </a:extLst>
              </p:cNvPr>
              <p:cNvSpPr txBox="1"/>
              <p:nvPr/>
            </p:nvSpPr>
            <p:spPr>
              <a:xfrm>
                <a:off x="7919224" y="3475797"/>
                <a:ext cx="27947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0</m:t>
                          </m:r>
                        </m:sub>
                      </m:sSub>
                    </m:oMath>
                  </m:oMathPara>
                </a14:m>
                <a:endParaRPr lang="en-US" dirty="0"/>
              </a:p>
            </p:txBody>
          </p:sp>
        </mc:Choice>
        <mc:Fallback xmlns="">
          <p:sp>
            <p:nvSpPr>
              <p:cNvPr id="30" name="TextBox 29">
                <a:extLst>
                  <a:ext uri="{FF2B5EF4-FFF2-40B4-BE49-F238E27FC236}">
                    <a16:creationId xmlns:a16="http://schemas.microsoft.com/office/drawing/2014/main" id="{ACCAD567-93DF-33B8-8FCE-F12F06766E43}"/>
                  </a:ext>
                </a:extLst>
              </p:cNvPr>
              <p:cNvSpPr txBox="1">
                <a:spLocks noRot="1" noChangeAspect="1" noMove="1" noResize="1" noEditPoints="1" noAdjustHandles="1" noChangeArrowheads="1" noChangeShapeType="1" noTextEdit="1"/>
              </p:cNvSpPr>
              <p:nvPr/>
            </p:nvSpPr>
            <p:spPr>
              <a:xfrm>
                <a:off x="7919224" y="3475797"/>
                <a:ext cx="279471" cy="369332"/>
              </a:xfrm>
              <a:prstGeom prst="rect">
                <a:avLst/>
              </a:prstGeom>
              <a:blipFill>
                <a:blip r:embed="rId6"/>
                <a:stretch>
                  <a:fillRect r="-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F2229A5-2BB7-BCCA-F53A-CB8A9E3BBAC5}"/>
                  </a:ext>
                </a:extLst>
              </p:cNvPr>
              <p:cNvSpPr txBox="1"/>
              <p:nvPr/>
            </p:nvSpPr>
            <p:spPr>
              <a:xfrm>
                <a:off x="10380202" y="3300598"/>
                <a:ext cx="63762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0</m:t>
                          </m:r>
                        </m:sub>
                      </m:sSub>
                    </m:oMath>
                  </m:oMathPara>
                </a14:m>
                <a:endParaRPr lang="en-US" dirty="0"/>
              </a:p>
            </p:txBody>
          </p:sp>
        </mc:Choice>
        <mc:Fallback xmlns="">
          <p:sp>
            <p:nvSpPr>
              <p:cNvPr id="31" name="TextBox 30">
                <a:extLst>
                  <a:ext uri="{FF2B5EF4-FFF2-40B4-BE49-F238E27FC236}">
                    <a16:creationId xmlns:a16="http://schemas.microsoft.com/office/drawing/2014/main" id="{4F2229A5-2BB7-BCCA-F53A-CB8A9E3BBAC5}"/>
                  </a:ext>
                </a:extLst>
              </p:cNvPr>
              <p:cNvSpPr txBox="1">
                <a:spLocks noRot="1" noChangeAspect="1" noMove="1" noResize="1" noEditPoints="1" noAdjustHandles="1" noChangeArrowheads="1" noChangeShapeType="1" noTextEdit="1"/>
              </p:cNvSpPr>
              <p:nvPr/>
            </p:nvSpPr>
            <p:spPr>
              <a:xfrm>
                <a:off x="10380202" y="3300598"/>
                <a:ext cx="637623" cy="369332"/>
              </a:xfrm>
              <a:prstGeom prst="rect">
                <a:avLst/>
              </a:prstGeom>
              <a:blipFill>
                <a:blip r:embed="rId7"/>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07462A62-0903-311A-8081-3691E6E9D375}"/>
              </a:ext>
            </a:extLst>
          </p:cNvPr>
          <p:cNvCxnSpPr>
            <a:cxnSpLocks/>
          </p:cNvCxnSpPr>
          <p:nvPr/>
        </p:nvCxnSpPr>
        <p:spPr>
          <a:xfrm flipV="1">
            <a:off x="10185005" y="2844646"/>
            <a:ext cx="812011" cy="9746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A76501C0-ED83-AB26-B4D9-A2A28718834B}"/>
              </a:ext>
            </a:extLst>
          </p:cNvPr>
          <p:cNvGrpSpPr/>
          <p:nvPr/>
        </p:nvGrpSpPr>
        <p:grpSpPr>
          <a:xfrm>
            <a:off x="7737389" y="3405059"/>
            <a:ext cx="441832" cy="493358"/>
            <a:chOff x="1627859" y="3589346"/>
            <a:chExt cx="441832" cy="493358"/>
          </a:xfrm>
        </p:grpSpPr>
        <p:cxnSp>
          <p:nvCxnSpPr>
            <p:cNvPr id="34" name="Straight Arrow Connector 33">
              <a:extLst>
                <a:ext uri="{FF2B5EF4-FFF2-40B4-BE49-F238E27FC236}">
                  <a16:creationId xmlns:a16="http://schemas.microsoft.com/office/drawing/2014/main" id="{693D0A30-2006-B963-B65E-3FDC3C08A176}"/>
                </a:ext>
              </a:extLst>
            </p:cNvPr>
            <p:cNvCxnSpPr>
              <a:cxnSpLocks/>
            </p:cNvCxnSpPr>
            <p:nvPr/>
          </p:nvCxnSpPr>
          <p:spPr>
            <a:xfrm flipV="1">
              <a:off x="1631095" y="3589346"/>
              <a:ext cx="0" cy="493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EFDA82B-F99D-39CB-CF8F-6A2E1A7E0821}"/>
                </a:ext>
              </a:extLst>
            </p:cNvPr>
            <p:cNvCxnSpPr>
              <a:cxnSpLocks/>
            </p:cNvCxnSpPr>
            <p:nvPr/>
          </p:nvCxnSpPr>
          <p:spPr>
            <a:xfrm>
              <a:off x="1627859" y="4082704"/>
              <a:ext cx="4418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9" name="Group 38">
            <a:extLst>
              <a:ext uri="{FF2B5EF4-FFF2-40B4-BE49-F238E27FC236}">
                <a16:creationId xmlns:a16="http://schemas.microsoft.com/office/drawing/2014/main" id="{AFAB51F1-D10C-9087-99A2-1BEB84B2493D}"/>
              </a:ext>
            </a:extLst>
          </p:cNvPr>
          <p:cNvGrpSpPr/>
          <p:nvPr/>
        </p:nvGrpSpPr>
        <p:grpSpPr>
          <a:xfrm>
            <a:off x="10160664" y="3332174"/>
            <a:ext cx="441832" cy="493358"/>
            <a:chOff x="1627859" y="3589346"/>
            <a:chExt cx="441832" cy="493358"/>
          </a:xfrm>
        </p:grpSpPr>
        <p:cxnSp>
          <p:nvCxnSpPr>
            <p:cNvPr id="40" name="Straight Arrow Connector 39">
              <a:extLst>
                <a:ext uri="{FF2B5EF4-FFF2-40B4-BE49-F238E27FC236}">
                  <a16:creationId xmlns:a16="http://schemas.microsoft.com/office/drawing/2014/main" id="{DCF7871F-8325-47B6-6CE2-AF4958AAAB4C}"/>
                </a:ext>
              </a:extLst>
            </p:cNvPr>
            <p:cNvCxnSpPr>
              <a:cxnSpLocks/>
            </p:cNvCxnSpPr>
            <p:nvPr/>
          </p:nvCxnSpPr>
          <p:spPr>
            <a:xfrm flipV="1">
              <a:off x="1631095" y="3589346"/>
              <a:ext cx="0" cy="493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AF16804F-B4C3-0C2A-2C70-6779110340C4}"/>
                </a:ext>
              </a:extLst>
            </p:cNvPr>
            <p:cNvCxnSpPr>
              <a:cxnSpLocks/>
            </p:cNvCxnSpPr>
            <p:nvPr/>
          </p:nvCxnSpPr>
          <p:spPr>
            <a:xfrm>
              <a:off x="1627859" y="4082704"/>
              <a:ext cx="4418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4D01589-4A9B-338D-FFBE-0B25E944B9AE}"/>
                  </a:ext>
                </a:extLst>
              </p:cNvPr>
              <p:cNvSpPr txBox="1"/>
              <p:nvPr/>
            </p:nvSpPr>
            <p:spPr>
              <a:xfrm>
                <a:off x="7737389" y="4350901"/>
                <a:ext cx="3959393" cy="738664"/>
              </a:xfrm>
              <a:prstGeom prst="rect">
                <a:avLst/>
              </a:prstGeom>
              <a:noFill/>
            </p:spPr>
            <p:txBody>
              <a:bodyPr wrap="square">
                <a:spAutoFit/>
              </a:bodyPr>
              <a:lstStyle/>
              <a:p>
                <a:r>
                  <a:rPr lang="en-US" sz="1400" i="1" dirty="0"/>
                  <a:t>Note: We want the ‘neutral axis’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m:t>
                        </m:r>
                        <m:r>
                          <a:rPr lang="en-US" sz="1400" b="0" i="1" smtClean="0">
                            <a:latin typeface="Cambria Math" panose="02040503050406030204" pitchFamily="18" charset="0"/>
                          </a:rPr>
                          <m:t>𝑅</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a14:m>
                <a:r>
                  <a:rPr lang="en-US" sz="1400" i="1" dirty="0"/>
                  <a:t> of the pad to remain unchanged before and after straining.</a:t>
                </a:r>
              </a:p>
            </p:txBody>
          </p:sp>
        </mc:Choice>
        <mc:Fallback xmlns="">
          <p:sp>
            <p:nvSpPr>
              <p:cNvPr id="44" name="TextBox 43">
                <a:extLst>
                  <a:ext uri="{FF2B5EF4-FFF2-40B4-BE49-F238E27FC236}">
                    <a16:creationId xmlns:a16="http://schemas.microsoft.com/office/drawing/2014/main" id="{44D01589-4A9B-338D-FFBE-0B25E944B9AE}"/>
                  </a:ext>
                </a:extLst>
              </p:cNvPr>
              <p:cNvSpPr txBox="1">
                <a:spLocks noRot="1" noChangeAspect="1" noMove="1" noResize="1" noEditPoints="1" noAdjustHandles="1" noChangeArrowheads="1" noChangeShapeType="1" noTextEdit="1"/>
              </p:cNvSpPr>
              <p:nvPr/>
            </p:nvSpPr>
            <p:spPr>
              <a:xfrm>
                <a:off x="7737389" y="4350901"/>
                <a:ext cx="3959393" cy="738664"/>
              </a:xfrm>
              <a:prstGeom prst="rect">
                <a:avLst/>
              </a:prstGeom>
              <a:blipFill>
                <a:blip r:embed="rId8"/>
                <a:stretch>
                  <a:fillRect l="-462" t="-1653" r="-308" b="-6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4B52E87-B489-6B85-F711-6D9DB94D234B}"/>
                  </a:ext>
                </a:extLst>
              </p:cNvPr>
              <p:cNvSpPr txBox="1"/>
              <p:nvPr/>
            </p:nvSpPr>
            <p:spPr>
              <a:xfrm>
                <a:off x="870557" y="2918555"/>
                <a:ext cx="5201339" cy="57349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𝐵</m:t>
                              </m:r>
                              <m:r>
                                <a:rPr lang="en-US" b="0" i="1" smtClean="0">
                                  <a:latin typeface="Cambria Math" panose="02040503050406030204" pitchFamily="18" charset="0"/>
                                </a:rPr>
                                <m:t>0</m:t>
                              </m:r>
                            </m:sub>
                          </m:sSub>
                        </m:e>
                      </m:d>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i="1">
                                  <a:latin typeface="Cambria Math" panose="02040503050406030204" pitchFamily="18" charset="0"/>
                                </a:rPr>
                                <m:t>0</m:t>
                              </m:r>
                            </m:sub>
                          </m:sSub>
                        </m:den>
                      </m:f>
                      <m:r>
                        <a:rPr lang="en-US" b="0" i="1" smtClean="0">
                          <a:latin typeface="Cambria Math" panose="02040503050406030204" pitchFamily="18" charset="0"/>
                        </a:rPr>
                        <m:t>  →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r>
                                <a:rPr lang="en-US" i="1">
                                  <a:latin typeface="Cambria Math" panose="02040503050406030204" pitchFamily="18" charset="0"/>
                                </a:rPr>
                                <m:t>0</m:t>
                              </m:r>
                            </m:sub>
                          </m:sSub>
                        </m:den>
                      </m:f>
                    </m:oMath>
                  </m:oMathPara>
                </a14:m>
                <a:endParaRPr lang="en-US" dirty="0"/>
              </a:p>
            </p:txBody>
          </p:sp>
        </mc:Choice>
        <mc:Fallback xmlns="">
          <p:sp>
            <p:nvSpPr>
              <p:cNvPr id="46" name="TextBox 45">
                <a:extLst>
                  <a:ext uri="{FF2B5EF4-FFF2-40B4-BE49-F238E27FC236}">
                    <a16:creationId xmlns:a16="http://schemas.microsoft.com/office/drawing/2014/main" id="{E4B52E87-B489-6B85-F711-6D9DB94D234B}"/>
                  </a:ext>
                </a:extLst>
              </p:cNvPr>
              <p:cNvSpPr txBox="1">
                <a:spLocks noRot="1" noChangeAspect="1" noMove="1" noResize="1" noEditPoints="1" noAdjustHandles="1" noChangeArrowheads="1" noChangeShapeType="1" noTextEdit="1"/>
              </p:cNvSpPr>
              <p:nvPr/>
            </p:nvSpPr>
            <p:spPr>
              <a:xfrm>
                <a:off x="870557" y="2918555"/>
                <a:ext cx="5201339" cy="57349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82C0A2B-72EF-EDD9-C7C2-1CBDCA7EE2C0}"/>
                  </a:ext>
                </a:extLst>
              </p:cNvPr>
              <p:cNvSpPr txBox="1"/>
              <p:nvPr/>
            </p:nvSpPr>
            <p:spPr>
              <a:xfrm>
                <a:off x="870557" y="3713723"/>
                <a:ext cx="1863984" cy="2769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r>
                        <a:rPr lang="en-US" i="1" smtClean="0">
                          <a:latin typeface="Cambria Math" panose="02040503050406030204" pitchFamily="18" charset="0"/>
                        </a:rPr>
                        <m:t>0</m:t>
                      </m:r>
                    </m:oMath>
                  </m:oMathPara>
                </a14:m>
                <a:endParaRPr lang="en-US" dirty="0"/>
              </a:p>
            </p:txBody>
          </p:sp>
        </mc:Choice>
        <mc:Fallback xmlns="">
          <p:sp>
            <p:nvSpPr>
              <p:cNvPr id="47" name="TextBox 46">
                <a:extLst>
                  <a:ext uri="{FF2B5EF4-FFF2-40B4-BE49-F238E27FC236}">
                    <a16:creationId xmlns:a16="http://schemas.microsoft.com/office/drawing/2014/main" id="{782C0A2B-72EF-EDD9-C7C2-1CBDCA7EE2C0}"/>
                  </a:ext>
                </a:extLst>
              </p:cNvPr>
              <p:cNvSpPr txBox="1">
                <a:spLocks noRot="1" noChangeAspect="1" noMove="1" noResize="1" noEditPoints="1" noAdjustHandles="1" noChangeArrowheads="1" noChangeShapeType="1" noTextEdit="1"/>
              </p:cNvSpPr>
              <p:nvPr/>
            </p:nvSpPr>
            <p:spPr>
              <a:xfrm>
                <a:off x="870557" y="3713723"/>
                <a:ext cx="1863984" cy="276999"/>
              </a:xfrm>
              <a:prstGeom prst="rect">
                <a:avLst/>
              </a:prstGeom>
              <a:blipFill>
                <a:blip r:embed="rId10"/>
                <a:stretch>
                  <a:fillRect l="-326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06947C3-2AD1-EEAD-A71E-8FB98F1FB6B6}"/>
                  </a:ext>
                </a:extLst>
              </p:cNvPr>
              <p:cNvSpPr txBox="1"/>
              <p:nvPr/>
            </p:nvSpPr>
            <p:spPr>
              <a:xfrm>
                <a:off x="894659" y="4248613"/>
                <a:ext cx="3423843" cy="29924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𝐵𝑓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𝐵</m:t>
                          </m:r>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𝐴𝑓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𝐴</m:t>
                          </m:r>
                          <m:r>
                            <a:rPr lang="en-US" b="0" i="1" smtClean="0">
                              <a:latin typeface="Cambria Math" panose="02040503050406030204" pitchFamily="18" charset="0"/>
                            </a:rPr>
                            <m:t>0</m:t>
                          </m:r>
                        </m:sub>
                      </m:sSub>
                    </m:oMath>
                  </m:oMathPara>
                </a14:m>
                <a:endParaRPr lang="en-US" dirty="0"/>
              </a:p>
            </p:txBody>
          </p:sp>
        </mc:Choice>
        <mc:Fallback xmlns="">
          <p:sp>
            <p:nvSpPr>
              <p:cNvPr id="48" name="TextBox 47">
                <a:extLst>
                  <a:ext uri="{FF2B5EF4-FFF2-40B4-BE49-F238E27FC236}">
                    <a16:creationId xmlns:a16="http://schemas.microsoft.com/office/drawing/2014/main" id="{006947C3-2AD1-EEAD-A71E-8FB98F1FB6B6}"/>
                  </a:ext>
                </a:extLst>
              </p:cNvPr>
              <p:cNvSpPr txBox="1">
                <a:spLocks noRot="1" noChangeAspect="1" noMove="1" noResize="1" noEditPoints="1" noAdjustHandles="1" noChangeArrowheads="1" noChangeShapeType="1" noTextEdit="1"/>
              </p:cNvSpPr>
              <p:nvPr/>
            </p:nvSpPr>
            <p:spPr>
              <a:xfrm>
                <a:off x="894659" y="4248613"/>
                <a:ext cx="3423843" cy="299249"/>
              </a:xfrm>
              <a:prstGeom prst="rect">
                <a:avLst/>
              </a:prstGeom>
              <a:blipFill>
                <a:blip r:embed="rId11"/>
                <a:stretch>
                  <a:fillRect l="-2496" b="-28571"/>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AB6A9FD8-E0D8-409D-80B0-61F57B370439}"/>
              </a:ext>
            </a:extLst>
          </p:cNvPr>
          <p:cNvSpPr txBox="1"/>
          <p:nvPr/>
        </p:nvSpPr>
        <p:spPr>
          <a:xfrm>
            <a:off x="4917196" y="2093887"/>
            <a:ext cx="2048065" cy="461665"/>
          </a:xfrm>
          <a:prstGeom prst="rect">
            <a:avLst/>
          </a:prstGeom>
          <a:noFill/>
        </p:spPr>
        <p:txBody>
          <a:bodyPr wrap="square" rtlCol="0">
            <a:spAutoFit/>
          </a:bodyPr>
          <a:lstStyle/>
          <a:p>
            <a:r>
              <a:rPr lang="en-US" sz="1200" i="1" dirty="0"/>
              <a:t>Uniform circumferential strain on interior</a:t>
            </a:r>
          </a:p>
        </p:txBody>
      </p:sp>
      <p:sp>
        <p:nvSpPr>
          <p:cNvPr id="50" name="TextBox 49">
            <a:extLst>
              <a:ext uri="{FF2B5EF4-FFF2-40B4-BE49-F238E27FC236}">
                <a16:creationId xmlns:a16="http://schemas.microsoft.com/office/drawing/2014/main" id="{F38A5D82-58C4-B2FC-65F7-0015E4FB1063}"/>
              </a:ext>
            </a:extLst>
          </p:cNvPr>
          <p:cNvSpPr txBox="1"/>
          <p:nvPr/>
        </p:nvSpPr>
        <p:spPr>
          <a:xfrm>
            <a:off x="4917195" y="2859405"/>
            <a:ext cx="2048065" cy="461665"/>
          </a:xfrm>
          <a:prstGeom prst="rect">
            <a:avLst/>
          </a:prstGeom>
          <a:noFill/>
        </p:spPr>
        <p:txBody>
          <a:bodyPr wrap="square" rtlCol="0">
            <a:spAutoFit/>
          </a:bodyPr>
          <a:lstStyle/>
          <a:p>
            <a:r>
              <a:rPr lang="en-US" sz="1200" i="1" dirty="0"/>
              <a:t>Uniform circumferential strain on exterior</a:t>
            </a:r>
          </a:p>
        </p:txBody>
      </p:sp>
      <p:sp>
        <p:nvSpPr>
          <p:cNvPr id="51" name="TextBox 50">
            <a:extLst>
              <a:ext uri="{FF2B5EF4-FFF2-40B4-BE49-F238E27FC236}">
                <a16:creationId xmlns:a16="http://schemas.microsoft.com/office/drawing/2014/main" id="{6C42B220-3E14-6896-FC27-21DCC9B7BDBE}"/>
              </a:ext>
            </a:extLst>
          </p:cNvPr>
          <p:cNvSpPr txBox="1"/>
          <p:nvPr/>
        </p:nvSpPr>
        <p:spPr>
          <a:xfrm>
            <a:off x="4924095" y="3731448"/>
            <a:ext cx="2048065" cy="276999"/>
          </a:xfrm>
          <a:prstGeom prst="rect">
            <a:avLst/>
          </a:prstGeom>
          <a:noFill/>
        </p:spPr>
        <p:txBody>
          <a:bodyPr wrap="square" rtlCol="0">
            <a:spAutoFit/>
          </a:bodyPr>
          <a:lstStyle/>
          <a:p>
            <a:r>
              <a:rPr lang="en-US" sz="1200" i="1" dirty="0"/>
              <a:t>Neutral axis unstrained</a:t>
            </a:r>
          </a:p>
        </p:txBody>
      </p:sp>
      <p:sp>
        <p:nvSpPr>
          <p:cNvPr id="52" name="TextBox 51">
            <a:extLst>
              <a:ext uri="{FF2B5EF4-FFF2-40B4-BE49-F238E27FC236}">
                <a16:creationId xmlns:a16="http://schemas.microsoft.com/office/drawing/2014/main" id="{A56ECD0D-D073-F8D9-E204-7F0926309BE0}"/>
              </a:ext>
            </a:extLst>
          </p:cNvPr>
          <p:cNvSpPr txBox="1"/>
          <p:nvPr/>
        </p:nvSpPr>
        <p:spPr>
          <a:xfrm>
            <a:off x="4932449" y="4235645"/>
            <a:ext cx="2048065" cy="276999"/>
          </a:xfrm>
          <a:prstGeom prst="rect">
            <a:avLst/>
          </a:prstGeom>
          <a:noFill/>
        </p:spPr>
        <p:txBody>
          <a:bodyPr wrap="square" rtlCol="0">
            <a:spAutoFit/>
          </a:bodyPr>
          <a:lstStyle/>
          <a:p>
            <a:r>
              <a:rPr lang="en-US" sz="1200" i="1" dirty="0"/>
              <a:t>Symmetric straining</a:t>
            </a: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95D2E85-339C-109F-3D87-137B3ADDB75D}"/>
                  </a:ext>
                </a:extLst>
              </p:cNvPr>
              <p:cNvSpPr txBox="1"/>
              <p:nvPr/>
            </p:nvSpPr>
            <p:spPr>
              <a:xfrm>
                <a:off x="1022619" y="4915368"/>
                <a:ext cx="3423843" cy="62235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𝑟</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num>
                        <m:den>
                          <m:r>
                            <a:rPr lang="en-US" b="0" i="1" smtClean="0">
                              <a:latin typeface="Cambria Math" panose="02040503050406030204" pitchFamily="18" charset="0"/>
                            </a:rPr>
                            <m:t>0.5</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num>
                            <m:den>
                              <m:r>
                                <a:rPr lang="en-US" b="0" i="1" smtClean="0">
                                  <a:latin typeface="Cambria Math" panose="02040503050406030204" pitchFamily="18" charset="0"/>
                                </a:rPr>
                                <m:t>𝑟</m:t>
                              </m:r>
                            </m:den>
                          </m:f>
                        </m:e>
                      </m:d>
                    </m:oMath>
                  </m:oMathPara>
                </a14:m>
                <a:endParaRPr lang="en-US" dirty="0"/>
              </a:p>
            </p:txBody>
          </p:sp>
        </mc:Choice>
        <mc:Fallback xmlns="">
          <p:sp>
            <p:nvSpPr>
              <p:cNvPr id="53" name="TextBox 52">
                <a:extLst>
                  <a:ext uri="{FF2B5EF4-FFF2-40B4-BE49-F238E27FC236}">
                    <a16:creationId xmlns:a16="http://schemas.microsoft.com/office/drawing/2014/main" id="{495D2E85-339C-109F-3D87-137B3ADDB75D}"/>
                  </a:ext>
                </a:extLst>
              </p:cNvPr>
              <p:cNvSpPr txBox="1">
                <a:spLocks noRot="1" noChangeAspect="1" noMove="1" noResize="1" noEditPoints="1" noAdjustHandles="1" noChangeArrowheads="1" noChangeShapeType="1" noTextEdit="1"/>
              </p:cNvSpPr>
              <p:nvPr/>
            </p:nvSpPr>
            <p:spPr>
              <a:xfrm>
                <a:off x="1022619" y="4915368"/>
                <a:ext cx="3423843" cy="622350"/>
              </a:xfrm>
              <a:prstGeom prst="rect">
                <a:avLst/>
              </a:prstGeom>
              <a:blipFill>
                <a:blip r:embed="rId12"/>
                <a:stretch>
                  <a:fillRect/>
                </a:stretch>
              </a:blipFill>
            </p:spPr>
            <p:txBody>
              <a:bodyPr/>
              <a:lstStyle/>
              <a:p>
                <a:r>
                  <a:rPr lang="en-US">
                    <a:noFill/>
                  </a:rPr>
                  <a:t> </a:t>
                </a:r>
              </a:p>
            </p:txBody>
          </p:sp>
        </mc:Fallback>
      </mc:AlternateContent>
      <p:sp>
        <p:nvSpPr>
          <p:cNvPr id="57" name="Right Brace 56">
            <a:extLst>
              <a:ext uri="{FF2B5EF4-FFF2-40B4-BE49-F238E27FC236}">
                <a16:creationId xmlns:a16="http://schemas.microsoft.com/office/drawing/2014/main" id="{2035F7A7-0043-91F1-4B3B-4BC9236D1047}"/>
              </a:ext>
            </a:extLst>
          </p:cNvPr>
          <p:cNvSpPr/>
          <p:nvPr/>
        </p:nvSpPr>
        <p:spPr>
          <a:xfrm rot="5400000">
            <a:off x="2145214" y="5276911"/>
            <a:ext cx="174358" cy="7439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5EB429EE-03EF-A47D-F2DF-40F6D17684A2}"/>
              </a:ext>
            </a:extLst>
          </p:cNvPr>
          <p:cNvSpPr txBox="1"/>
          <p:nvPr/>
        </p:nvSpPr>
        <p:spPr>
          <a:xfrm>
            <a:off x="1021893" y="5733006"/>
            <a:ext cx="1600118" cy="738664"/>
          </a:xfrm>
          <a:prstGeom prst="rect">
            <a:avLst/>
          </a:prstGeom>
          <a:noFill/>
        </p:spPr>
        <p:txBody>
          <a:bodyPr wrap="none" rtlCol="0">
            <a:spAutoFit/>
          </a:bodyPr>
          <a:lstStyle/>
          <a:p>
            <a:r>
              <a:rPr lang="en-US" sz="1400" i="1" dirty="0"/>
              <a:t>1 on interior surf</a:t>
            </a:r>
          </a:p>
          <a:p>
            <a:r>
              <a:rPr lang="en-US" sz="1400" i="1" dirty="0"/>
              <a:t>-1 on exterior surf</a:t>
            </a:r>
          </a:p>
          <a:p>
            <a:r>
              <a:rPr lang="en-US" sz="1400" i="1" dirty="0"/>
              <a:t>0 on neutral axis</a:t>
            </a:r>
          </a:p>
        </p:txBody>
      </p:sp>
      <p:sp>
        <p:nvSpPr>
          <p:cNvPr id="59" name="Right Brace 58">
            <a:extLst>
              <a:ext uri="{FF2B5EF4-FFF2-40B4-BE49-F238E27FC236}">
                <a16:creationId xmlns:a16="http://schemas.microsoft.com/office/drawing/2014/main" id="{04CAFF54-F413-1A36-2556-803024D5C634}"/>
              </a:ext>
            </a:extLst>
          </p:cNvPr>
          <p:cNvSpPr/>
          <p:nvPr/>
        </p:nvSpPr>
        <p:spPr>
          <a:xfrm rot="5400000">
            <a:off x="2832011" y="5471229"/>
            <a:ext cx="174356" cy="3692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a:extLst>
              <a:ext uri="{FF2B5EF4-FFF2-40B4-BE49-F238E27FC236}">
                <a16:creationId xmlns:a16="http://schemas.microsoft.com/office/drawing/2014/main" id="{A2FA54F4-1012-3687-E7F5-217820C6C96A}"/>
              </a:ext>
            </a:extLst>
          </p:cNvPr>
          <p:cNvSpPr txBox="1"/>
          <p:nvPr/>
        </p:nvSpPr>
        <p:spPr>
          <a:xfrm>
            <a:off x="2776951" y="5731921"/>
            <a:ext cx="1553630" cy="523220"/>
          </a:xfrm>
          <a:prstGeom prst="rect">
            <a:avLst/>
          </a:prstGeom>
          <a:noFill/>
        </p:spPr>
        <p:txBody>
          <a:bodyPr wrap="square" rtlCol="0">
            <a:spAutoFit/>
          </a:bodyPr>
          <a:lstStyle/>
          <a:p>
            <a:r>
              <a:rPr lang="en-US" sz="1400" i="1" dirty="0"/>
              <a:t>Engineering strain magnitude</a:t>
            </a:r>
          </a:p>
        </p:txBody>
      </p:sp>
      <p:sp>
        <p:nvSpPr>
          <p:cNvPr id="62" name="Flowchart: Process 61">
            <a:extLst>
              <a:ext uri="{FF2B5EF4-FFF2-40B4-BE49-F238E27FC236}">
                <a16:creationId xmlns:a16="http://schemas.microsoft.com/office/drawing/2014/main" id="{0A6373EB-58D2-16EE-7BCF-AB89A6982690}"/>
              </a:ext>
            </a:extLst>
          </p:cNvPr>
          <p:cNvSpPr/>
          <p:nvPr/>
        </p:nvSpPr>
        <p:spPr>
          <a:xfrm>
            <a:off x="870557" y="4798337"/>
            <a:ext cx="3927780" cy="1774479"/>
          </a:xfrm>
          <a:prstGeom prst="flowChartProces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42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F9DE-D7B4-93F7-B7DC-B9A965810C6B}"/>
              </a:ext>
            </a:extLst>
          </p:cNvPr>
          <p:cNvSpPr>
            <a:spLocks noGrp="1"/>
          </p:cNvSpPr>
          <p:nvPr>
            <p:ph type="title"/>
          </p:nvPr>
        </p:nvSpPr>
        <p:spPr/>
        <p:txBody>
          <a:bodyPr/>
          <a:lstStyle/>
          <a:p>
            <a:r>
              <a:rPr lang="en-US" dirty="0"/>
              <a:t>Determine the necessary strain field</a:t>
            </a:r>
          </a:p>
        </p:txBody>
      </p:sp>
      <p:sp>
        <p:nvSpPr>
          <p:cNvPr id="3" name="Content Placeholder 2">
            <a:extLst>
              <a:ext uri="{FF2B5EF4-FFF2-40B4-BE49-F238E27FC236}">
                <a16:creationId xmlns:a16="http://schemas.microsoft.com/office/drawing/2014/main" id="{4CA5BF84-6E74-75CE-E08A-C8EA2AD9CB62}"/>
              </a:ext>
            </a:extLst>
          </p:cNvPr>
          <p:cNvSpPr>
            <a:spLocks noGrp="1"/>
          </p:cNvSpPr>
          <p:nvPr>
            <p:ph idx="1"/>
          </p:nvPr>
        </p:nvSpPr>
        <p:spPr>
          <a:xfrm>
            <a:off x="761999" y="1384427"/>
            <a:ext cx="4753448" cy="480589"/>
          </a:xfrm>
        </p:spPr>
        <p:txBody>
          <a:bodyPr>
            <a:normAutofit fontScale="92500" lnSpcReduction="10000"/>
          </a:bodyPr>
          <a:lstStyle/>
          <a:p>
            <a:r>
              <a:rPr lang="en-US" sz="1800" dirty="0"/>
              <a:t>Putting it all together, we have our idealized deformation:</a:t>
            </a:r>
          </a:p>
        </p:txBody>
      </p:sp>
      <p:sp>
        <p:nvSpPr>
          <p:cNvPr id="4" name="Slide Number Placeholder 3">
            <a:extLst>
              <a:ext uri="{FF2B5EF4-FFF2-40B4-BE49-F238E27FC236}">
                <a16:creationId xmlns:a16="http://schemas.microsoft.com/office/drawing/2014/main" id="{5329EBDE-D6A2-A88F-5112-5043BEDF35BC}"/>
              </a:ext>
            </a:extLst>
          </p:cNvPr>
          <p:cNvSpPr>
            <a:spLocks noGrp="1"/>
          </p:cNvSpPr>
          <p:nvPr>
            <p:ph type="sldNum" sz="quarter" idx="4"/>
          </p:nvPr>
        </p:nvSpPr>
        <p:spPr/>
        <p:txBody>
          <a:bodyPr/>
          <a:lstStyle/>
          <a:p>
            <a:pPr algn="ctr"/>
            <a:fld id="{F6B149FD-26F7-3645-B4E7-BA8B8CC5EEA8}" type="slidenum">
              <a:rPr lang="en-US" smtClean="0"/>
              <a:pPr algn="ctr"/>
              <a:t>114</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7EF0C1-BF07-4EF1-56CB-BD09F7E3E6FA}"/>
                  </a:ext>
                </a:extLst>
              </p:cNvPr>
              <p:cNvSpPr txBox="1"/>
              <p:nvPr/>
            </p:nvSpPr>
            <p:spPr>
              <a:xfrm>
                <a:off x="1577890" y="3035105"/>
                <a:ext cx="3423843" cy="62235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a:latin typeface="Cambria Math" panose="02040503050406030204" pitchFamily="18" charset="0"/>
                                </a:rPr>
                                <m:t>𝒙</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num>
                            <m:den>
                              <m:r>
                                <a:rPr lang="en-US" b="0" i="1" smtClean="0">
                                  <a:latin typeface="Cambria Math" panose="02040503050406030204" pitchFamily="18" charset="0"/>
                                </a:rPr>
                                <m:t>𝑟</m:t>
                              </m:r>
                            </m:den>
                          </m:f>
                        </m:e>
                      </m:d>
                    </m:oMath>
                  </m:oMathPara>
                </a14:m>
                <a:endParaRPr lang="en-US" dirty="0"/>
              </a:p>
            </p:txBody>
          </p:sp>
        </mc:Choice>
        <mc:Fallback xmlns="">
          <p:sp>
            <p:nvSpPr>
              <p:cNvPr id="5" name="TextBox 4">
                <a:extLst>
                  <a:ext uri="{FF2B5EF4-FFF2-40B4-BE49-F238E27FC236}">
                    <a16:creationId xmlns:a16="http://schemas.microsoft.com/office/drawing/2014/main" id="{327EF0C1-BF07-4EF1-56CB-BD09F7E3E6FA}"/>
                  </a:ext>
                </a:extLst>
              </p:cNvPr>
              <p:cNvSpPr txBox="1">
                <a:spLocks noRot="1" noChangeAspect="1" noMove="1" noResize="1" noEditPoints="1" noAdjustHandles="1" noChangeArrowheads="1" noChangeShapeType="1" noTextEdit="1"/>
              </p:cNvSpPr>
              <p:nvPr/>
            </p:nvSpPr>
            <p:spPr>
              <a:xfrm>
                <a:off x="1577890" y="3035105"/>
                <a:ext cx="3423843" cy="62235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46C223B-D779-DAB3-169E-A6074770FA6E}"/>
                  </a:ext>
                </a:extLst>
              </p:cNvPr>
              <p:cNvSpPr txBox="1"/>
              <p:nvPr/>
            </p:nvSpPr>
            <p:spPr>
              <a:xfrm>
                <a:off x="1577890" y="2104752"/>
                <a:ext cx="2396874" cy="5734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𝑅</m:t>
                          </m:r>
                        </m:sub>
                      </m:sSub>
                      <m:d>
                        <m:dPr>
                          <m:ctrlPr>
                            <a:rPr lang="en-US" b="0"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1" i="1" smtClean="0">
                                  <a:latin typeface="Cambria Math" panose="02040503050406030204" pitchFamily="18" charset="0"/>
                                </a:rPr>
                                <m:t>𝒙</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0" smtClean="0">
                              <a:latin typeface="Cambria Math" panose="02040503050406030204" pitchFamily="18" charset="0"/>
                            </a:rPr>
                            <m:t>2</m:t>
                          </m:r>
                          <m:r>
                            <m:rPr>
                              <m:sty m:val="p"/>
                            </m:rPr>
                            <a:rPr lang="en-US">
                              <a:latin typeface="Cambria Math" panose="02040503050406030204" pitchFamily="18" charset="0"/>
                            </a:rPr>
                            <m:t>Δ</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en>
                      </m:f>
                    </m:oMath>
                  </m:oMathPara>
                </a14:m>
                <a:endParaRPr lang="en-US" dirty="0"/>
              </a:p>
            </p:txBody>
          </p:sp>
        </mc:Choice>
        <mc:Fallback xmlns="">
          <p:sp>
            <p:nvSpPr>
              <p:cNvPr id="6" name="TextBox 5">
                <a:extLst>
                  <a:ext uri="{FF2B5EF4-FFF2-40B4-BE49-F238E27FC236}">
                    <a16:creationId xmlns:a16="http://schemas.microsoft.com/office/drawing/2014/main" id="{446C223B-D779-DAB3-169E-A6074770FA6E}"/>
                  </a:ext>
                </a:extLst>
              </p:cNvPr>
              <p:cNvSpPr txBox="1">
                <a:spLocks noRot="1" noChangeAspect="1" noMove="1" noResize="1" noEditPoints="1" noAdjustHandles="1" noChangeArrowheads="1" noChangeShapeType="1" noTextEdit="1"/>
              </p:cNvSpPr>
              <p:nvPr/>
            </p:nvSpPr>
            <p:spPr>
              <a:xfrm>
                <a:off x="1577890" y="2104752"/>
                <a:ext cx="2396874" cy="573490"/>
              </a:xfrm>
              <a:prstGeom prst="rect">
                <a:avLst/>
              </a:prstGeom>
              <a:blipFill>
                <a:blip r:embed="rId3"/>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54F61A0-7DB9-32BB-D1C7-BFE8340F9E09}"/>
              </a:ext>
            </a:extLst>
          </p:cNvPr>
          <p:cNvSpPr txBox="1"/>
          <p:nvPr/>
        </p:nvSpPr>
        <p:spPr>
          <a:xfrm>
            <a:off x="762000" y="2227734"/>
            <a:ext cx="689053" cy="461665"/>
          </a:xfrm>
          <a:prstGeom prst="rect">
            <a:avLst/>
          </a:prstGeom>
          <a:noFill/>
        </p:spPr>
        <p:txBody>
          <a:bodyPr wrap="square" rtlCol="0">
            <a:spAutoFit/>
          </a:bodyPr>
          <a:lstStyle/>
          <a:p>
            <a:r>
              <a:rPr lang="en-US" sz="1200" i="1" dirty="0"/>
              <a:t>Radial strain </a:t>
            </a:r>
          </a:p>
        </p:txBody>
      </p:sp>
      <p:sp>
        <p:nvSpPr>
          <p:cNvPr id="11" name="TextBox 10">
            <a:extLst>
              <a:ext uri="{FF2B5EF4-FFF2-40B4-BE49-F238E27FC236}">
                <a16:creationId xmlns:a16="http://schemas.microsoft.com/office/drawing/2014/main" id="{FDDB8EA3-2914-EA6B-D27E-58BD93320CFA}"/>
              </a:ext>
            </a:extLst>
          </p:cNvPr>
          <p:cNvSpPr txBox="1"/>
          <p:nvPr/>
        </p:nvSpPr>
        <p:spPr>
          <a:xfrm>
            <a:off x="762000" y="3158087"/>
            <a:ext cx="689053" cy="461665"/>
          </a:xfrm>
          <a:prstGeom prst="rect">
            <a:avLst/>
          </a:prstGeom>
          <a:noFill/>
        </p:spPr>
        <p:txBody>
          <a:bodyPr wrap="square" rtlCol="0">
            <a:spAutoFit/>
          </a:bodyPr>
          <a:lstStyle/>
          <a:p>
            <a:r>
              <a:rPr lang="en-US" sz="1200" i="1" dirty="0"/>
              <a:t>Theta strain</a:t>
            </a:r>
          </a:p>
        </p:txBody>
      </p:sp>
      <p:grpSp>
        <p:nvGrpSpPr>
          <p:cNvPr id="12" name="Group 11">
            <a:extLst>
              <a:ext uri="{FF2B5EF4-FFF2-40B4-BE49-F238E27FC236}">
                <a16:creationId xmlns:a16="http://schemas.microsoft.com/office/drawing/2014/main" id="{A7687CF3-57F5-5525-B318-1397E8296414}"/>
              </a:ext>
            </a:extLst>
          </p:cNvPr>
          <p:cNvGrpSpPr/>
          <p:nvPr/>
        </p:nvGrpSpPr>
        <p:grpSpPr>
          <a:xfrm>
            <a:off x="5676720" y="1688093"/>
            <a:ext cx="2171953" cy="2171953"/>
            <a:chOff x="7604449" y="1978058"/>
            <a:chExt cx="3387363" cy="3387363"/>
          </a:xfrm>
        </p:grpSpPr>
        <p:sp>
          <p:nvSpPr>
            <p:cNvPr id="13" name="Block Arc 12">
              <a:extLst>
                <a:ext uri="{FF2B5EF4-FFF2-40B4-BE49-F238E27FC236}">
                  <a16:creationId xmlns:a16="http://schemas.microsoft.com/office/drawing/2014/main" id="{22A5F5B1-4C17-807D-29A3-3272B70E9EAB}"/>
                </a:ext>
              </a:extLst>
            </p:cNvPr>
            <p:cNvSpPr/>
            <p:nvPr/>
          </p:nvSpPr>
          <p:spPr>
            <a:xfrm>
              <a:off x="7651210" y="2104533"/>
              <a:ext cx="3255229" cy="3127341"/>
            </a:xfrm>
            <a:prstGeom prst="blockArc">
              <a:avLst>
                <a:gd name="adj1" fmla="val 16167717"/>
                <a:gd name="adj2" fmla="val 21604"/>
                <a:gd name="adj3" fmla="val 2583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E1E14E01-B7BB-C9F2-BEED-6EF800BA81DE}"/>
                </a:ext>
              </a:extLst>
            </p:cNvPr>
            <p:cNvSpPr/>
            <p:nvPr/>
          </p:nvSpPr>
          <p:spPr>
            <a:xfrm>
              <a:off x="8289464" y="2663073"/>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lock Arc 14">
              <a:extLst>
                <a:ext uri="{FF2B5EF4-FFF2-40B4-BE49-F238E27FC236}">
                  <a16:creationId xmlns:a16="http://schemas.microsoft.com/office/drawing/2014/main" id="{D4F3859C-2D84-E3A7-7DD8-64FB7D84DE66}"/>
                </a:ext>
              </a:extLst>
            </p:cNvPr>
            <p:cNvSpPr/>
            <p:nvPr/>
          </p:nvSpPr>
          <p:spPr>
            <a:xfrm>
              <a:off x="7604449" y="1978058"/>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id="{0B9D9B1D-9ECB-EFAA-3B9F-A791A40D15E7}"/>
              </a:ext>
            </a:extLst>
          </p:cNvPr>
          <p:cNvGrpSpPr/>
          <p:nvPr/>
        </p:nvGrpSpPr>
        <p:grpSpPr>
          <a:xfrm>
            <a:off x="9290577" y="1769188"/>
            <a:ext cx="2171953" cy="2171953"/>
            <a:chOff x="4196124" y="2492605"/>
            <a:chExt cx="3387363" cy="3387363"/>
          </a:xfrm>
        </p:grpSpPr>
        <p:sp>
          <p:nvSpPr>
            <p:cNvPr id="17" name="Block Arc 16">
              <a:extLst>
                <a:ext uri="{FF2B5EF4-FFF2-40B4-BE49-F238E27FC236}">
                  <a16:creationId xmlns:a16="http://schemas.microsoft.com/office/drawing/2014/main" id="{7F0E3241-B42B-E059-4896-BB9A83062DB9}"/>
                </a:ext>
              </a:extLst>
            </p:cNvPr>
            <p:cNvSpPr/>
            <p:nvPr/>
          </p:nvSpPr>
          <p:spPr>
            <a:xfrm>
              <a:off x="4574767" y="2842967"/>
              <a:ext cx="2648932" cy="2648932"/>
            </a:xfrm>
            <a:prstGeom prst="blockArc">
              <a:avLst>
                <a:gd name="adj1" fmla="val 16118552"/>
                <a:gd name="adj2" fmla="val 106072"/>
                <a:gd name="adj3" fmla="val 948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91DC74F1-D974-DC86-67C9-0C8043F6F26D}"/>
                </a:ext>
              </a:extLst>
            </p:cNvPr>
            <p:cNvSpPr/>
            <p:nvPr/>
          </p:nvSpPr>
          <p:spPr>
            <a:xfrm>
              <a:off x="4871712" y="3130485"/>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lock Arc 18">
              <a:extLst>
                <a:ext uri="{FF2B5EF4-FFF2-40B4-BE49-F238E27FC236}">
                  <a16:creationId xmlns:a16="http://schemas.microsoft.com/office/drawing/2014/main" id="{C63629E3-4557-7A83-9ADF-8DCDBFA3D3D3}"/>
                </a:ext>
              </a:extLst>
            </p:cNvPr>
            <p:cNvSpPr/>
            <p:nvPr/>
          </p:nvSpPr>
          <p:spPr>
            <a:xfrm>
              <a:off x="4196124" y="2492605"/>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Arrow: Right 19">
            <a:extLst>
              <a:ext uri="{FF2B5EF4-FFF2-40B4-BE49-F238E27FC236}">
                <a16:creationId xmlns:a16="http://schemas.microsoft.com/office/drawing/2014/main" id="{BC3492FD-B62D-017B-268F-24AFC2378FCA}"/>
              </a:ext>
            </a:extLst>
          </p:cNvPr>
          <p:cNvSpPr/>
          <p:nvPr/>
        </p:nvSpPr>
        <p:spPr>
          <a:xfrm>
            <a:off x="8154219" y="2524581"/>
            <a:ext cx="1257749" cy="54981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B763BEE-D6B1-36E5-830B-5CBF3CC9ADCA}"/>
                  </a:ext>
                </a:extLst>
              </p:cNvPr>
              <p:cNvSpPr txBox="1"/>
              <p:nvPr/>
            </p:nvSpPr>
            <p:spPr>
              <a:xfrm>
                <a:off x="8329962" y="2286870"/>
                <a:ext cx="7506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𝜺</m:t>
                          </m:r>
                        </m:e>
                        <m:sub>
                          <m:r>
                            <a:rPr lang="en-US" b="0" i="1" smtClean="0">
                              <a:latin typeface="Cambria Math" panose="02040503050406030204" pitchFamily="18" charset="0"/>
                            </a:rPr>
                            <m:t>𝑎𝑟𝑡</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9B763BEE-D6B1-36E5-830B-5CBF3CC9ADCA}"/>
                  </a:ext>
                </a:extLst>
              </p:cNvPr>
              <p:cNvSpPr txBox="1">
                <a:spLocks noRot="1" noChangeAspect="1" noMove="1" noResize="1" noEditPoints="1" noAdjustHandles="1" noChangeArrowheads="1" noChangeShapeType="1" noTextEdit="1"/>
              </p:cNvSpPr>
              <p:nvPr/>
            </p:nvSpPr>
            <p:spPr>
              <a:xfrm>
                <a:off x="8329962" y="2286870"/>
                <a:ext cx="750655" cy="276999"/>
              </a:xfrm>
              <a:prstGeom prst="rect">
                <a:avLst/>
              </a:prstGeom>
              <a:blipFill>
                <a:blip r:embed="rId4"/>
                <a:stretch>
                  <a:fillRect l="-4032" t="-2174" r="-9677" b="-32609"/>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D782224B-0708-A86A-5979-4415C89867E7}"/>
              </a:ext>
            </a:extLst>
          </p:cNvPr>
          <p:cNvSpPr/>
          <p:nvPr/>
        </p:nvSpPr>
        <p:spPr>
          <a:xfrm>
            <a:off x="935405" y="4480826"/>
            <a:ext cx="6061534" cy="11079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artificial strain</a:t>
            </a:r>
          </a:p>
          <a:p>
            <a:r>
              <a:rPr lang="en-US" sz="1000" dirty="0">
                <a:solidFill>
                  <a:schemeClr val="tx1"/>
                </a:solidFill>
                <a:latin typeface="Courier New" panose="02070309020205020404" pitchFamily="49" charset="0"/>
              </a:rPr>
              <a:t>  block = </a:t>
            </a:r>
            <a:r>
              <a:rPr lang="en-US" sz="1000" dirty="0" err="1">
                <a:solidFill>
                  <a:schemeClr val="tx1"/>
                </a:solidFill>
                <a:latin typeface="Courier New" panose="02070309020205020404" pitchFamily="49" charset="0"/>
              </a:rPr>
              <a:t>cylindrical_pad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strain type = engineering</a:t>
            </a:r>
          </a:p>
          <a:p>
            <a:r>
              <a:rPr lang="en-US" sz="1000" dirty="0">
                <a:solidFill>
                  <a:schemeClr val="tx1"/>
                </a:solidFill>
                <a:latin typeface="Courier New" panose="02070309020205020404" pitchFamily="49" charset="0"/>
              </a:rPr>
              <a:t>  direction field </a:t>
            </a:r>
            <a:r>
              <a:rPr lang="en-US" sz="1000" dirty="0" err="1">
                <a:solidFill>
                  <a:schemeClr val="tx1"/>
                </a:solidFill>
                <a:latin typeface="Courier New" panose="02070309020205020404" pitchFamily="49" charset="0"/>
              </a:rPr>
              <a:t>radial_dir</a:t>
            </a:r>
            <a:r>
              <a:rPr lang="en-US" sz="1000" dirty="0">
                <a:solidFill>
                  <a:schemeClr val="tx1"/>
                </a:solidFill>
                <a:latin typeface="Courier New" panose="02070309020205020404" pitchFamily="49" charset="0"/>
              </a:rPr>
              <a:t> function = </a:t>
            </a:r>
            <a:r>
              <a:rPr lang="en-US" sz="1000" dirty="0" err="1">
                <a:solidFill>
                  <a:schemeClr val="tx1"/>
                </a:solidFill>
                <a:latin typeface="Courier New" panose="02070309020205020404" pitchFamily="49" charset="0"/>
              </a:rPr>
              <a:t>strain_radial</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direction field </a:t>
            </a:r>
            <a:r>
              <a:rPr lang="en-US" sz="1000" dirty="0" err="1">
                <a:solidFill>
                  <a:schemeClr val="tx1"/>
                </a:solidFill>
                <a:latin typeface="Courier New" panose="02070309020205020404" pitchFamily="49" charset="0"/>
              </a:rPr>
              <a:t>theta_dir</a:t>
            </a:r>
            <a:r>
              <a:rPr lang="en-US" sz="1000" dirty="0">
                <a:solidFill>
                  <a:schemeClr val="tx1"/>
                </a:solidFill>
                <a:latin typeface="Courier New" panose="02070309020205020404" pitchFamily="49" charset="0"/>
              </a:rPr>
              <a:t>  function = </a:t>
            </a:r>
            <a:r>
              <a:rPr lang="en-US" sz="1000" dirty="0" err="1">
                <a:solidFill>
                  <a:schemeClr val="tx1"/>
                </a:solidFill>
                <a:latin typeface="Courier New" panose="02070309020205020404" pitchFamily="49" charset="0"/>
              </a:rPr>
              <a:t>strain_theta</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sp>
        <p:nvSpPr>
          <p:cNvPr id="23" name="Content Placeholder 2">
            <a:extLst>
              <a:ext uri="{FF2B5EF4-FFF2-40B4-BE49-F238E27FC236}">
                <a16:creationId xmlns:a16="http://schemas.microsoft.com/office/drawing/2014/main" id="{6F56F7E5-4FDB-A7A9-6066-598E6543196D}"/>
              </a:ext>
            </a:extLst>
          </p:cNvPr>
          <p:cNvSpPr txBox="1">
            <a:spLocks/>
          </p:cNvSpPr>
          <p:nvPr/>
        </p:nvSpPr>
        <p:spPr>
          <a:xfrm>
            <a:off x="761999" y="4085972"/>
            <a:ext cx="6408346" cy="480589"/>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a:t>We apply it with artificial strain</a:t>
            </a:r>
          </a:p>
        </p:txBody>
      </p:sp>
      <p:sp>
        <p:nvSpPr>
          <p:cNvPr id="24" name="Flowchart: Process 23">
            <a:extLst>
              <a:ext uri="{FF2B5EF4-FFF2-40B4-BE49-F238E27FC236}">
                <a16:creationId xmlns:a16="http://schemas.microsoft.com/office/drawing/2014/main" id="{BBF71CB9-ADEB-09C5-7132-1C568C4B4B0E}"/>
              </a:ext>
            </a:extLst>
          </p:cNvPr>
          <p:cNvSpPr/>
          <p:nvPr/>
        </p:nvSpPr>
        <p:spPr>
          <a:xfrm>
            <a:off x="2353902" y="5024678"/>
            <a:ext cx="860079" cy="362139"/>
          </a:xfrm>
          <a:prstGeom prst="flowChartProcess">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Process 24">
            <a:extLst>
              <a:ext uri="{FF2B5EF4-FFF2-40B4-BE49-F238E27FC236}">
                <a16:creationId xmlns:a16="http://schemas.microsoft.com/office/drawing/2014/main" id="{9B393A58-9640-384A-EDE5-440E918AAC4E}"/>
              </a:ext>
            </a:extLst>
          </p:cNvPr>
          <p:cNvSpPr/>
          <p:nvPr/>
        </p:nvSpPr>
        <p:spPr>
          <a:xfrm>
            <a:off x="4047653" y="5024262"/>
            <a:ext cx="1107755" cy="362139"/>
          </a:xfrm>
          <a:prstGeom prst="flowChartProcess">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4B31341-B9B6-0396-3EF1-EF51BB4DEC8C}"/>
              </a:ext>
            </a:extLst>
          </p:cNvPr>
          <p:cNvGrpSpPr/>
          <p:nvPr/>
        </p:nvGrpSpPr>
        <p:grpSpPr>
          <a:xfrm>
            <a:off x="7944777" y="3874928"/>
            <a:ext cx="2319710" cy="1985241"/>
            <a:chOff x="1425789" y="3157979"/>
            <a:chExt cx="4136025" cy="3539670"/>
          </a:xfrm>
        </p:grpSpPr>
        <p:sp>
          <p:nvSpPr>
            <p:cNvPr id="27" name="Rectangle 26">
              <a:extLst>
                <a:ext uri="{FF2B5EF4-FFF2-40B4-BE49-F238E27FC236}">
                  <a16:creationId xmlns:a16="http://schemas.microsoft.com/office/drawing/2014/main" id="{64174301-C918-35A8-E632-3A13314700AD}"/>
                </a:ext>
              </a:extLst>
            </p:cNvPr>
            <p:cNvSpPr/>
            <p:nvPr/>
          </p:nvSpPr>
          <p:spPr>
            <a:xfrm>
              <a:off x="1714365" y="3157979"/>
              <a:ext cx="3847449" cy="3412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BC61D34D-5C4F-122F-6F89-62F14E1C70D1}"/>
                </a:ext>
              </a:extLst>
            </p:cNvPr>
            <p:cNvCxnSpPr>
              <a:cxnSpLocks/>
            </p:cNvCxnSpPr>
            <p:nvPr/>
          </p:nvCxnSpPr>
          <p:spPr>
            <a:xfrm flipV="1">
              <a:off x="2127318" y="4756050"/>
              <a:ext cx="1131842" cy="1376930"/>
            </a:xfrm>
            <a:prstGeom prst="line">
              <a:avLst/>
            </a:prstGeom>
            <a:ln w="28575"/>
          </p:spPr>
          <p:style>
            <a:lnRef idx="1">
              <a:schemeClr val="dk1"/>
            </a:lnRef>
            <a:fillRef idx="0">
              <a:schemeClr val="dk1"/>
            </a:fillRef>
            <a:effectRef idx="0">
              <a:schemeClr val="dk1"/>
            </a:effectRef>
            <a:fontRef idx="minor">
              <a:schemeClr val="tx1"/>
            </a:fontRef>
          </p:style>
        </p:cxnSp>
        <p:grpSp>
          <p:nvGrpSpPr>
            <p:cNvPr id="29" name="Group 28">
              <a:extLst>
                <a:ext uri="{FF2B5EF4-FFF2-40B4-BE49-F238E27FC236}">
                  <a16:creationId xmlns:a16="http://schemas.microsoft.com/office/drawing/2014/main" id="{66D7D70A-2CEF-153B-252F-0F2296A6D482}"/>
                </a:ext>
              </a:extLst>
            </p:cNvPr>
            <p:cNvGrpSpPr/>
            <p:nvPr/>
          </p:nvGrpSpPr>
          <p:grpSpPr>
            <a:xfrm>
              <a:off x="1425789" y="3357968"/>
              <a:ext cx="3798911" cy="3339681"/>
              <a:chOff x="7036300" y="2976040"/>
              <a:chExt cx="3798911" cy="3339681"/>
            </a:xfrm>
          </p:grpSpPr>
          <p:cxnSp>
            <p:nvCxnSpPr>
              <p:cNvPr id="30" name="Straight Arrow Connector 29">
                <a:extLst>
                  <a:ext uri="{FF2B5EF4-FFF2-40B4-BE49-F238E27FC236}">
                    <a16:creationId xmlns:a16="http://schemas.microsoft.com/office/drawing/2014/main" id="{91422BD2-03B6-9B87-C6B3-20B87F7580FE}"/>
                  </a:ext>
                </a:extLst>
              </p:cNvPr>
              <p:cNvCxnSpPr>
                <a:cxnSpLocks/>
              </p:cNvCxnSpPr>
              <p:nvPr/>
            </p:nvCxnSpPr>
            <p:spPr>
              <a:xfrm flipV="1">
                <a:off x="7689781" y="2976040"/>
                <a:ext cx="0" cy="279616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3DD7B70-D9D5-A634-F300-020D1B3206D4}"/>
                  </a:ext>
                </a:extLst>
              </p:cNvPr>
              <p:cNvCxnSpPr>
                <a:cxnSpLocks/>
              </p:cNvCxnSpPr>
              <p:nvPr/>
            </p:nvCxnSpPr>
            <p:spPr>
              <a:xfrm>
                <a:off x="7689781" y="5781730"/>
                <a:ext cx="3145430"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4B6B395-CB60-AB81-E23F-B286D12DBF76}"/>
                  </a:ext>
                </a:extLst>
              </p:cNvPr>
              <p:cNvSpPr txBox="1"/>
              <p:nvPr/>
            </p:nvSpPr>
            <p:spPr>
              <a:xfrm>
                <a:off x="7687995" y="5766957"/>
                <a:ext cx="2749001" cy="548764"/>
              </a:xfrm>
              <a:prstGeom prst="rect">
                <a:avLst/>
              </a:prstGeom>
              <a:noFill/>
            </p:spPr>
            <p:txBody>
              <a:bodyPr wrap="square" rtlCol="0">
                <a:spAutoFit/>
              </a:bodyPr>
              <a:lstStyle/>
              <a:p>
                <a:pPr algn="ctr"/>
                <a:r>
                  <a:rPr lang="en-US" sz="1400" dirty="0"/>
                  <a:t>Time (s)</a:t>
                </a:r>
              </a:p>
            </p:txBody>
          </p:sp>
          <p:sp>
            <p:nvSpPr>
              <p:cNvPr id="33" name="TextBox 32">
                <a:extLst>
                  <a:ext uri="{FF2B5EF4-FFF2-40B4-BE49-F238E27FC236}">
                    <a16:creationId xmlns:a16="http://schemas.microsoft.com/office/drawing/2014/main" id="{07D9B383-FCCC-6934-E0B5-E464141C73EF}"/>
                  </a:ext>
                </a:extLst>
              </p:cNvPr>
              <p:cNvSpPr txBox="1"/>
              <p:nvPr/>
            </p:nvSpPr>
            <p:spPr>
              <a:xfrm rot="16200000">
                <a:off x="5950306" y="4137449"/>
                <a:ext cx="2720751" cy="548764"/>
              </a:xfrm>
              <a:prstGeom prst="rect">
                <a:avLst/>
              </a:prstGeom>
              <a:noFill/>
            </p:spPr>
            <p:txBody>
              <a:bodyPr wrap="square" rtlCol="0">
                <a:spAutoFit/>
              </a:bodyPr>
              <a:lstStyle/>
              <a:p>
                <a:pPr algn="ctr"/>
                <a:r>
                  <a:rPr lang="en-US" sz="1400" dirty="0"/>
                  <a:t>Applied Strain</a:t>
                </a:r>
              </a:p>
            </p:txBody>
          </p:sp>
          <p:sp>
            <p:nvSpPr>
              <p:cNvPr id="34" name="TextBox 33">
                <a:extLst>
                  <a:ext uri="{FF2B5EF4-FFF2-40B4-BE49-F238E27FC236}">
                    <a16:creationId xmlns:a16="http://schemas.microsoft.com/office/drawing/2014/main" id="{258E6F1F-9BDC-9BCA-8696-9360953C0055}"/>
                  </a:ext>
                </a:extLst>
              </p:cNvPr>
              <p:cNvSpPr txBox="1"/>
              <p:nvPr/>
            </p:nvSpPr>
            <p:spPr>
              <a:xfrm>
                <a:off x="7794500" y="3654881"/>
                <a:ext cx="2027316" cy="713393"/>
              </a:xfrm>
              <a:prstGeom prst="rect">
                <a:avLst/>
              </a:prstGeom>
              <a:noFill/>
            </p:spPr>
            <p:txBody>
              <a:bodyPr wrap="square" rtlCol="0">
                <a:spAutoFit/>
              </a:bodyPr>
              <a:lstStyle/>
              <a:p>
                <a:r>
                  <a:rPr lang="en-US" sz="1000" dirty="0">
                    <a:solidFill>
                      <a:srgbClr val="0070C0"/>
                    </a:solidFill>
                  </a:rPr>
                  <a:t>Fully-contracted state</a:t>
                </a:r>
              </a:p>
            </p:txBody>
          </p:sp>
        </p:grpSp>
      </p:grpSp>
      <p:cxnSp>
        <p:nvCxnSpPr>
          <p:cNvPr id="35" name="Straight Connector 34">
            <a:extLst>
              <a:ext uri="{FF2B5EF4-FFF2-40B4-BE49-F238E27FC236}">
                <a16:creationId xmlns:a16="http://schemas.microsoft.com/office/drawing/2014/main" id="{58A05346-5CAB-7F74-EB0F-1B75D70499A6}"/>
              </a:ext>
            </a:extLst>
          </p:cNvPr>
          <p:cNvCxnSpPr>
            <a:cxnSpLocks/>
          </p:cNvCxnSpPr>
          <p:nvPr/>
        </p:nvCxnSpPr>
        <p:spPr>
          <a:xfrm flipH="1" flipV="1">
            <a:off x="8973032" y="4771214"/>
            <a:ext cx="632034" cy="772258"/>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07FFF7D-8B1F-1606-F2E8-EF355137139D}"/>
              </a:ext>
            </a:extLst>
          </p:cNvPr>
          <p:cNvCxnSpPr>
            <a:cxnSpLocks/>
          </p:cNvCxnSpPr>
          <p:nvPr/>
        </p:nvCxnSpPr>
        <p:spPr>
          <a:xfrm flipH="1" flipV="1">
            <a:off x="8973032" y="4753548"/>
            <a:ext cx="6224" cy="789924"/>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32F4378-8725-83DF-E68D-C2D24F3000DD}"/>
              </a:ext>
            </a:extLst>
          </p:cNvPr>
          <p:cNvCxnSpPr>
            <a:cxnSpLocks/>
          </p:cNvCxnSpPr>
          <p:nvPr/>
        </p:nvCxnSpPr>
        <p:spPr>
          <a:xfrm flipH="1">
            <a:off x="8338233" y="4772402"/>
            <a:ext cx="634799" cy="0"/>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3FCB2300-0949-DE95-BD15-AEA420E2F08C}"/>
              </a:ext>
            </a:extLst>
          </p:cNvPr>
          <p:cNvSpPr txBox="1"/>
          <p:nvPr/>
        </p:nvSpPr>
        <p:spPr>
          <a:xfrm>
            <a:off x="9445579" y="5071789"/>
            <a:ext cx="1314942" cy="400110"/>
          </a:xfrm>
          <a:prstGeom prst="rect">
            <a:avLst/>
          </a:prstGeom>
          <a:noFill/>
        </p:spPr>
        <p:txBody>
          <a:bodyPr wrap="square" rtlCol="0">
            <a:spAutoFit/>
          </a:bodyPr>
          <a:lstStyle/>
          <a:p>
            <a:r>
              <a:rPr lang="en-US" sz="1000" dirty="0">
                <a:solidFill>
                  <a:srgbClr val="0070C0"/>
                </a:solidFill>
              </a:rPr>
              <a:t>Fully-expanded (reference) state</a:t>
            </a:r>
          </a:p>
        </p:txBody>
      </p:sp>
      <p:sp>
        <p:nvSpPr>
          <p:cNvPr id="39" name="TextBox 38">
            <a:extLst>
              <a:ext uri="{FF2B5EF4-FFF2-40B4-BE49-F238E27FC236}">
                <a16:creationId xmlns:a16="http://schemas.microsoft.com/office/drawing/2014/main" id="{BF40EC3F-87BE-08A4-1A30-5ACCEF897C68}"/>
              </a:ext>
            </a:extLst>
          </p:cNvPr>
          <p:cNvSpPr txBox="1"/>
          <p:nvPr/>
        </p:nvSpPr>
        <p:spPr>
          <a:xfrm>
            <a:off x="1546903" y="5671009"/>
            <a:ext cx="1819746" cy="461665"/>
          </a:xfrm>
          <a:prstGeom prst="rect">
            <a:avLst/>
          </a:prstGeom>
          <a:noFill/>
        </p:spPr>
        <p:txBody>
          <a:bodyPr wrap="square" rtlCol="0">
            <a:spAutoFit/>
          </a:bodyPr>
          <a:lstStyle/>
          <a:p>
            <a:r>
              <a:rPr lang="en-US" sz="1200" i="1" dirty="0"/>
              <a:t>We need to set these directions, per-element</a:t>
            </a:r>
          </a:p>
        </p:txBody>
      </p:sp>
      <p:cxnSp>
        <p:nvCxnSpPr>
          <p:cNvPr id="41" name="Straight Connector 40">
            <a:extLst>
              <a:ext uri="{FF2B5EF4-FFF2-40B4-BE49-F238E27FC236}">
                <a16:creationId xmlns:a16="http://schemas.microsoft.com/office/drawing/2014/main" id="{720BE7AD-D496-4CE8-9E6B-E7DDC12C8159}"/>
              </a:ext>
            </a:extLst>
          </p:cNvPr>
          <p:cNvCxnSpPr>
            <a:endCxn id="39" idx="0"/>
          </p:cNvCxnSpPr>
          <p:nvPr/>
        </p:nvCxnSpPr>
        <p:spPr>
          <a:xfrm flipH="1">
            <a:off x="2456776" y="5386817"/>
            <a:ext cx="449386" cy="28419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84ABC93-8B07-870B-97F3-AF319E646DC1}"/>
                  </a:ext>
                </a:extLst>
              </p:cNvPr>
              <p:cNvSpPr txBox="1"/>
              <p:nvPr/>
            </p:nvSpPr>
            <p:spPr>
              <a:xfrm>
                <a:off x="4033955" y="5690664"/>
                <a:ext cx="2962984" cy="646331"/>
              </a:xfrm>
              <a:prstGeom prst="rect">
                <a:avLst/>
              </a:prstGeom>
              <a:noFill/>
            </p:spPr>
            <p:txBody>
              <a:bodyPr wrap="square" rtlCol="0">
                <a:spAutoFit/>
              </a:bodyPr>
              <a:lstStyle/>
              <a:p>
                <a:r>
                  <a:rPr lang="en-US" sz="1200" i="1" dirty="0"/>
                  <a:t>These functions need to set the correct strain magnitude, per-element, at every time step: </a:t>
                </a:r>
                <a14:m>
                  <m:oMath xmlns:m="http://schemas.openxmlformats.org/officeDocument/2006/math">
                    <m:r>
                      <a:rPr lang="en-US" sz="1200" b="0" i="1" smtClean="0">
                        <a:latin typeface="Cambria Math" panose="02040503050406030204" pitchFamily="18" charset="0"/>
                      </a:rPr>
                      <m:t>𝜀</m:t>
                    </m:r>
                    <m:r>
                      <a:rPr lang="en-US" sz="1200" b="0" i="1" smtClean="0">
                        <a:latin typeface="Cambria Math" panose="02040503050406030204" pitchFamily="18" charset="0"/>
                      </a:rPr>
                      <m:t>=</m:t>
                    </m:r>
                    <m:r>
                      <a:rPr lang="en-US" sz="1200" b="0" i="1" smtClean="0">
                        <a:latin typeface="Cambria Math" panose="02040503050406030204" pitchFamily="18" charset="0"/>
                      </a:rPr>
                      <m:t>𝜀</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0" i="1" smtClean="0">
                            <a:latin typeface="Cambria Math" panose="02040503050406030204" pitchFamily="18" charset="0"/>
                          </a:rPr>
                          <m:t>0</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a14:m>
                <a:endParaRPr lang="en-US" sz="1200" i="1" dirty="0"/>
              </a:p>
            </p:txBody>
          </p:sp>
        </mc:Choice>
        <mc:Fallback xmlns="">
          <p:sp>
            <p:nvSpPr>
              <p:cNvPr id="42" name="TextBox 41">
                <a:extLst>
                  <a:ext uri="{FF2B5EF4-FFF2-40B4-BE49-F238E27FC236}">
                    <a16:creationId xmlns:a16="http://schemas.microsoft.com/office/drawing/2014/main" id="{584ABC93-8B07-870B-97F3-AF319E646DC1}"/>
                  </a:ext>
                </a:extLst>
              </p:cNvPr>
              <p:cNvSpPr txBox="1">
                <a:spLocks noRot="1" noChangeAspect="1" noMove="1" noResize="1" noEditPoints="1" noAdjustHandles="1" noChangeArrowheads="1" noChangeShapeType="1" noTextEdit="1"/>
              </p:cNvSpPr>
              <p:nvPr/>
            </p:nvSpPr>
            <p:spPr>
              <a:xfrm>
                <a:off x="4033955" y="5690664"/>
                <a:ext cx="2962984" cy="646331"/>
              </a:xfrm>
              <a:prstGeom prst="rect">
                <a:avLst/>
              </a:prstGeom>
              <a:blipFill>
                <a:blip r:embed="rId5"/>
                <a:stretch>
                  <a:fillRect l="-206" t="-943" b="-6604"/>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ED408977-4E66-4820-92BE-D23CB64D90E6}"/>
              </a:ext>
            </a:extLst>
          </p:cNvPr>
          <p:cNvCxnSpPr>
            <a:cxnSpLocks/>
            <a:stCxn id="25" idx="2"/>
            <a:endCxn id="42" idx="0"/>
          </p:cNvCxnSpPr>
          <p:nvPr/>
        </p:nvCxnSpPr>
        <p:spPr>
          <a:xfrm>
            <a:off x="4601531" y="5386401"/>
            <a:ext cx="913916" cy="304263"/>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024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99F-C217-0C89-A64B-2A13B5C66BB5}"/>
              </a:ext>
            </a:extLst>
          </p:cNvPr>
          <p:cNvSpPr>
            <a:spLocks noGrp="1"/>
          </p:cNvSpPr>
          <p:nvPr>
            <p:ph type="title"/>
          </p:nvPr>
        </p:nvSpPr>
        <p:spPr/>
        <p:txBody>
          <a:bodyPr/>
          <a:lstStyle/>
          <a:p>
            <a:r>
              <a:rPr lang="en-US" dirty="0"/>
              <a:t>Alternative strain field derivation: continuum mechanics</a:t>
            </a:r>
          </a:p>
        </p:txBody>
      </p:sp>
      <p:sp>
        <p:nvSpPr>
          <p:cNvPr id="4" name="Slide Number Placeholder 3">
            <a:extLst>
              <a:ext uri="{FF2B5EF4-FFF2-40B4-BE49-F238E27FC236}">
                <a16:creationId xmlns:a16="http://schemas.microsoft.com/office/drawing/2014/main" id="{8F16E077-CD45-A0DC-A479-A30472AC2FC2}"/>
              </a:ext>
            </a:extLst>
          </p:cNvPr>
          <p:cNvSpPr>
            <a:spLocks noGrp="1"/>
          </p:cNvSpPr>
          <p:nvPr>
            <p:ph type="sldNum" sz="quarter" idx="4"/>
          </p:nvPr>
        </p:nvSpPr>
        <p:spPr/>
        <p:txBody>
          <a:bodyPr/>
          <a:lstStyle/>
          <a:p>
            <a:pPr algn="ctr"/>
            <a:fld id="{F6B149FD-26F7-3645-B4E7-BA8B8CC5EEA8}" type="slidenum">
              <a:rPr lang="en-US" smtClean="0"/>
              <a:pPr algn="ctr"/>
              <a:t>115</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FB732E-F596-3DFB-6897-F12EFED304F6}"/>
                  </a:ext>
                </a:extLst>
              </p:cNvPr>
              <p:cNvSpPr txBox="1"/>
              <p:nvPr/>
            </p:nvSpPr>
            <p:spPr>
              <a:xfrm>
                <a:off x="1186662" y="1540966"/>
                <a:ext cx="4115101" cy="544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d>
                        <m:dPr>
                          <m:ctrlPr>
                            <a:rPr lang="en-US" b="0"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𝜃</m:t>
                          </m:r>
                          <m:r>
                            <a:rPr lang="en-US" b="0" i="0" smtClean="0">
                              <a:latin typeface="Cambria Math" panose="02040503050406030204" pitchFamily="18" charset="0"/>
                            </a:rPr>
                            <m:t>,</m:t>
                          </m:r>
                          <m:r>
                            <m:rPr>
                              <m:sty m:val="p"/>
                            </m:rPr>
                            <a:rPr lang="en-US" b="0" i="0" smtClean="0">
                              <a:latin typeface="Cambria Math" panose="02040503050406030204" pitchFamily="18" charset="0"/>
                            </a:rPr>
                            <m:t>t</m:t>
                          </m:r>
                        </m:e>
                      </m:d>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num>
                        <m:den>
                          <m:r>
                            <a:rPr lang="en-US" b="0" i="1" smtClean="0">
                              <a:latin typeface="Cambria Math" panose="02040503050406030204" pitchFamily="18" charset="0"/>
                            </a:rPr>
                            <m:t>0.5</m:t>
                          </m:r>
                          <m:r>
                            <a:rPr lang="en-US" b="0" i="1" smtClean="0">
                              <a:latin typeface="Cambria Math" panose="02040503050406030204" pitchFamily="18" charset="0"/>
                            </a:rPr>
                            <m:t>𝐿</m:t>
                          </m:r>
                        </m:den>
                      </m:f>
                      <m:r>
                        <a:rPr lang="en-US" b="0" i="1" smtClean="0">
                          <a:latin typeface="Cambria Math" panose="02040503050406030204" pitchFamily="18" charset="0"/>
                        </a:rPr>
                        <m:t> </m:t>
                      </m:r>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1" i="1" smtClean="0">
                                  <a:latin typeface="Cambria Math" panose="02040503050406030204" pitchFamily="18" charset="0"/>
                                </a:rPr>
                                <m:t>𝒆</m:t>
                              </m:r>
                            </m:e>
                          </m:acc>
                        </m:e>
                        <m:sub>
                          <m:r>
                            <a:rPr lang="en-US" b="0" i="1" smtClean="0">
                              <a:latin typeface="Cambria Math" panose="02040503050406030204" pitchFamily="18" charset="0"/>
                            </a:rPr>
                            <m:t>𝑟</m:t>
                          </m:r>
                        </m:sub>
                      </m:sSub>
                      <m:r>
                        <a:rPr lang="en-US" b="0" i="1" smtClean="0">
                          <a:latin typeface="Cambria Math" panose="02040503050406030204" pitchFamily="18" charset="0"/>
                        </a:rPr>
                        <m:t>+0</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𝒆</m:t>
                              </m:r>
                            </m:e>
                          </m:acc>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0</m:t>
                          </m:r>
                          <m:acc>
                            <m:accPr>
                              <m:chr m:val="̂"/>
                              <m:ctrlPr>
                                <a:rPr lang="en-US" i="1">
                                  <a:latin typeface="Cambria Math" panose="02040503050406030204" pitchFamily="18" charset="0"/>
                                </a:rPr>
                              </m:ctrlPr>
                            </m:accPr>
                            <m:e>
                              <m:r>
                                <a:rPr lang="en-US" b="1" i="1">
                                  <a:latin typeface="Cambria Math" panose="02040503050406030204" pitchFamily="18" charset="0"/>
                                </a:rPr>
                                <m:t>𝒆</m:t>
                              </m:r>
                            </m:e>
                          </m:acc>
                        </m:e>
                        <m:sub>
                          <m:r>
                            <a:rPr lang="en-US" b="0" i="1" smtClean="0">
                              <a:latin typeface="Cambria Math" panose="02040503050406030204" pitchFamily="18" charset="0"/>
                            </a:rPr>
                            <m:t>𝑧</m:t>
                          </m:r>
                        </m:sub>
                      </m:sSub>
                    </m:oMath>
                  </m:oMathPara>
                </a14:m>
                <a:endParaRPr lang="en-US" dirty="0"/>
              </a:p>
            </p:txBody>
          </p:sp>
        </mc:Choice>
        <mc:Fallback xmlns="">
          <p:sp>
            <p:nvSpPr>
              <p:cNvPr id="5" name="TextBox 4">
                <a:extLst>
                  <a:ext uri="{FF2B5EF4-FFF2-40B4-BE49-F238E27FC236}">
                    <a16:creationId xmlns:a16="http://schemas.microsoft.com/office/drawing/2014/main" id="{4FFB732E-F596-3DFB-6897-F12EFED304F6}"/>
                  </a:ext>
                </a:extLst>
              </p:cNvPr>
              <p:cNvSpPr txBox="1">
                <a:spLocks noRot="1" noChangeAspect="1" noMove="1" noResize="1" noEditPoints="1" noAdjustHandles="1" noChangeArrowheads="1" noChangeShapeType="1" noTextEdit="1"/>
              </p:cNvSpPr>
              <p:nvPr/>
            </p:nvSpPr>
            <p:spPr>
              <a:xfrm>
                <a:off x="1186662" y="1540966"/>
                <a:ext cx="4115101" cy="54431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9008E0-3678-4576-D934-90D06FB434A3}"/>
                  </a:ext>
                </a:extLst>
              </p:cNvPr>
              <p:cNvSpPr txBox="1"/>
              <p:nvPr/>
            </p:nvSpPr>
            <p:spPr>
              <a:xfrm>
                <a:off x="1186662" y="2413557"/>
                <a:ext cx="29962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d>
                        <m:dPr>
                          <m:ctrlPr>
                            <a:rPr lang="en-US" b="0"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𝜃</m:t>
                          </m:r>
                          <m:r>
                            <a:rPr lang="en-US" b="0" i="0" smtClean="0">
                              <a:latin typeface="Cambria Math" panose="02040503050406030204" pitchFamily="18" charset="0"/>
                            </a:rPr>
                            <m:t>,</m:t>
                          </m:r>
                          <m:r>
                            <m:rPr>
                              <m:sty m:val="p"/>
                            </m:rPr>
                            <a:rPr lang="en-US" b="0" i="0" smtClean="0">
                              <a:latin typeface="Cambria Math" panose="02040503050406030204" pitchFamily="18" charset="0"/>
                            </a:rPr>
                            <m:t>t</m:t>
                          </m:r>
                        </m:e>
                      </m:d>
                      <m:r>
                        <a:rPr lang="en-US" b="0" i="1" smtClean="0">
                          <a:latin typeface="Cambria Math" panose="02040503050406030204" pitchFamily="18" charset="0"/>
                        </a:rPr>
                        <m:t>=</m:t>
                      </m:r>
                      <m:r>
                        <a:rPr lang="en-US" b="1" i="1" smtClean="0">
                          <a:latin typeface="Cambria Math" panose="02040503050406030204" pitchFamily="18" charset="0"/>
                        </a:rPr>
                        <m:t>𝑿</m:t>
                      </m:r>
                      <m:d>
                        <m:dPr>
                          <m:ctrlPr>
                            <a:rPr lang="en-US" b="0"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𝜃</m:t>
                      </m:r>
                      <m:r>
                        <a:rPr lang="en-US" b="0" i="0" smtClean="0">
                          <a:latin typeface="Cambria Math" panose="02040503050406030204" pitchFamily="18" charset="0"/>
                        </a:rPr>
                        <m:t>,</m:t>
                      </m:r>
                      <m:r>
                        <m:rPr>
                          <m:sty m:val="p"/>
                        </m:rPr>
                        <a:rPr lang="en-US" b="0" i="0" smtClean="0">
                          <a:latin typeface="Cambria Math" panose="02040503050406030204" pitchFamily="18" charset="0"/>
                        </a:rPr>
                        <m:t>t</m:t>
                      </m:r>
                      <m:r>
                        <a:rPr lang="en-US" b="0" i="1" smtClean="0">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7B9008E0-3678-4576-D934-90D06FB434A3}"/>
                  </a:ext>
                </a:extLst>
              </p:cNvPr>
              <p:cNvSpPr txBox="1">
                <a:spLocks noRot="1" noChangeAspect="1" noMove="1" noResize="1" noEditPoints="1" noAdjustHandles="1" noChangeArrowheads="1" noChangeShapeType="1" noTextEdit="1"/>
              </p:cNvSpPr>
              <p:nvPr/>
            </p:nvSpPr>
            <p:spPr>
              <a:xfrm>
                <a:off x="1186662" y="2413557"/>
                <a:ext cx="2996205" cy="276999"/>
              </a:xfrm>
              <a:prstGeom prst="rect">
                <a:avLst/>
              </a:prstGeom>
              <a:blipFill>
                <a:blip r:embed="rId3"/>
                <a:stretch>
                  <a:fillRect l="-611" t="-2222" r="-2444"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4F8382-8400-3E22-0A64-10FA9B181547}"/>
                  </a:ext>
                </a:extLst>
              </p:cNvPr>
              <p:cNvSpPr txBox="1"/>
              <p:nvPr/>
            </p:nvSpPr>
            <p:spPr>
              <a:xfrm>
                <a:off x="1186662" y="3082185"/>
                <a:ext cx="1809790"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𝑭</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smtClean="0">
                              <a:latin typeface="Cambria Math" panose="02040503050406030204" pitchFamily="18" charset="0"/>
                            </a:rPr>
                            <m:t>𝜕</m:t>
                          </m:r>
                          <m:r>
                            <a:rPr lang="en-US" b="1" i="1" smtClean="0">
                              <a:latin typeface="Cambria Math" panose="02040503050406030204" pitchFamily="18" charset="0"/>
                            </a:rPr>
                            <m:t>𝒙</m:t>
                          </m:r>
                        </m:num>
                        <m:den>
                          <m:r>
                            <a:rPr lang="en-US" i="1">
                              <a:latin typeface="Cambria Math" panose="02040503050406030204" pitchFamily="18" charset="0"/>
                            </a:rPr>
                            <m:t>𝜕</m:t>
                          </m:r>
                          <m:r>
                            <a:rPr lang="en-US" b="1" i="1" smtClean="0">
                              <a:latin typeface="Cambria Math" panose="02040503050406030204" pitchFamily="18" charset="0"/>
                            </a:rPr>
                            <m:t>𝑿</m:t>
                          </m:r>
                        </m:den>
                      </m:f>
                      <m:r>
                        <a:rPr lang="en-US" b="0" i="1" smtClean="0">
                          <a:latin typeface="Cambria Math" panose="02040503050406030204" pitchFamily="18" charset="0"/>
                        </a:rPr>
                        <m:t>=</m:t>
                      </m:r>
                      <m:r>
                        <a:rPr lang="en-US" b="1" i="1" smtClean="0">
                          <a:latin typeface="Cambria Math" panose="02040503050406030204" pitchFamily="18" charset="0"/>
                        </a:rPr>
                        <m:t>𝟏</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b="1" i="1" smtClean="0">
                              <a:latin typeface="Cambria Math" panose="02040503050406030204" pitchFamily="18" charset="0"/>
                            </a:rPr>
                            <m:t>𝒖</m:t>
                          </m:r>
                        </m:num>
                        <m:den>
                          <m:r>
                            <a:rPr lang="en-US" i="1">
                              <a:latin typeface="Cambria Math" panose="02040503050406030204" pitchFamily="18" charset="0"/>
                            </a:rPr>
                            <m:t>𝜕</m:t>
                          </m:r>
                          <m:r>
                            <a:rPr lang="en-US" b="1" i="1">
                              <a:latin typeface="Cambria Math" panose="02040503050406030204" pitchFamily="18" charset="0"/>
                            </a:rPr>
                            <m:t>𝑿</m:t>
                          </m:r>
                        </m:den>
                      </m:f>
                    </m:oMath>
                  </m:oMathPara>
                </a14:m>
                <a:endParaRPr lang="en-US" dirty="0"/>
              </a:p>
            </p:txBody>
          </p:sp>
        </mc:Choice>
        <mc:Fallback xmlns="">
          <p:sp>
            <p:nvSpPr>
              <p:cNvPr id="7" name="TextBox 6">
                <a:extLst>
                  <a:ext uri="{FF2B5EF4-FFF2-40B4-BE49-F238E27FC236}">
                    <a16:creationId xmlns:a16="http://schemas.microsoft.com/office/drawing/2014/main" id="{694F8382-8400-3E22-0A64-10FA9B181547}"/>
                  </a:ext>
                </a:extLst>
              </p:cNvPr>
              <p:cNvSpPr txBox="1">
                <a:spLocks noRot="1" noChangeAspect="1" noMove="1" noResize="1" noEditPoints="1" noAdjustHandles="1" noChangeArrowheads="1" noChangeShapeType="1" noTextEdit="1"/>
              </p:cNvSpPr>
              <p:nvPr/>
            </p:nvSpPr>
            <p:spPr>
              <a:xfrm>
                <a:off x="1186662" y="3082185"/>
                <a:ext cx="1809790" cy="5266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66272C1-C7F6-0D84-FBE0-F8B0586C5E75}"/>
                  </a:ext>
                </a:extLst>
              </p:cNvPr>
              <p:cNvSpPr txBox="1"/>
              <p:nvPr/>
            </p:nvSpPr>
            <p:spPr>
              <a:xfrm>
                <a:off x="1186661" y="3938592"/>
                <a:ext cx="3753079"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𝑭</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m:t>
                          </m:r>
                          <m:r>
                            <a:rPr lang="en-US" b="1" i="1" smtClean="0">
                              <a:latin typeface="Cambria Math" panose="02040503050406030204" pitchFamily="18" charset="0"/>
                            </a:rPr>
                            <m:t>𝒙</m:t>
                          </m:r>
                        </m:num>
                        <m:den>
                          <m:r>
                            <a:rPr lang="en-US" i="1">
                              <a:latin typeface="Cambria Math" panose="02040503050406030204" pitchFamily="18" charset="0"/>
                            </a:rPr>
                            <m:t>𝜕</m:t>
                          </m:r>
                          <m:r>
                            <a:rPr lang="en-US" b="1" i="1" smtClean="0">
                              <a:latin typeface="Cambria Math" panose="02040503050406030204" pitchFamily="18" charset="0"/>
                            </a:rPr>
                            <m:t>𝑿</m:t>
                          </m:r>
                        </m:den>
                      </m:f>
                      <m:r>
                        <a:rPr lang="en-US" b="0" i="1" smtClean="0">
                          <a:latin typeface="Cambria Math" panose="02040503050406030204" pitchFamily="18" charset="0"/>
                        </a:rPr>
                        <m:t>=</m:t>
                      </m:r>
                      <m:r>
                        <a:rPr lang="en-US" b="1" i="1" smtClean="0">
                          <a:latin typeface="Cambria Math" panose="02040503050406030204" pitchFamily="18" charset="0"/>
                        </a:rPr>
                        <m:t>𝟏</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𝑟</m:t>
                              </m:r>
                            </m:sub>
                          </m:sSub>
                        </m:num>
                        <m:den>
                          <m:r>
                            <a:rPr lang="en-US" b="0" i="1" smtClean="0">
                              <a:latin typeface="Cambria Math" panose="02040503050406030204" pitchFamily="18" charset="0"/>
                            </a:rPr>
                            <m:t>𝜕</m:t>
                          </m:r>
                          <m:r>
                            <a:rPr lang="en-US" b="0" i="1" smtClean="0">
                              <a:latin typeface="Cambria Math" panose="02040503050406030204" pitchFamily="18" charset="0"/>
                            </a:rPr>
                            <m:t>𝑟</m:t>
                          </m:r>
                        </m:den>
                      </m:f>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𝒆</m:t>
                              </m:r>
                            </m:e>
                          </m:acc>
                        </m:e>
                        <m:sub>
                          <m:r>
                            <a:rPr lang="en-US" i="1">
                              <a:latin typeface="Cambria Math" panose="02040503050406030204" pitchFamily="18" charset="0"/>
                            </a:rPr>
                            <m:t>𝑟</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𝒆</m:t>
                              </m:r>
                            </m:e>
                          </m:acc>
                        </m:e>
                        <m:sub>
                          <m:r>
                            <a:rPr lang="en-US" i="1">
                              <a:latin typeface="Cambria Math" panose="02040503050406030204" pitchFamily="18" charset="0"/>
                            </a:rPr>
                            <m:t>𝑟</m:t>
                          </m:r>
                        </m:sub>
                      </m:sSub>
                      <m:r>
                        <a:rPr lang="en-US" i="1">
                          <a:latin typeface="Cambria Math" panose="02040503050406030204" pitchFamily="18" charset="0"/>
                        </a:rPr>
                        <m:t>+</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𝑟</m:t>
                                  </m:r>
                                </m:sub>
                              </m:sSub>
                            </m:num>
                            <m:den>
                              <m:r>
                                <a:rPr lang="en-US" b="0" i="1" smtClean="0">
                                  <a:latin typeface="Cambria Math" panose="02040503050406030204" pitchFamily="18" charset="0"/>
                                </a:rPr>
                                <m:t>𝑟</m:t>
                              </m:r>
                            </m:den>
                          </m:f>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𝒆</m:t>
                              </m:r>
                            </m:e>
                          </m:acc>
                        </m:e>
                        <m:sub>
                          <m:r>
                            <a:rPr lang="en-US" b="0" i="1" smtClean="0">
                              <a:latin typeface="Cambria Math" panose="02040503050406030204" pitchFamily="18" charset="0"/>
                            </a:rPr>
                            <m:t>𝜃</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𝒆</m:t>
                              </m:r>
                            </m:e>
                          </m:acc>
                        </m:e>
                        <m:sub>
                          <m:r>
                            <a:rPr lang="en-US" b="0" i="1" smtClean="0">
                              <a:latin typeface="Cambria Math" panose="02040503050406030204" pitchFamily="18" charset="0"/>
                            </a:rPr>
                            <m:t>𝜃</m:t>
                          </m:r>
                        </m:sub>
                      </m:sSub>
                    </m:oMath>
                  </m:oMathPara>
                </a14:m>
                <a:endParaRPr lang="en-US" dirty="0"/>
              </a:p>
            </p:txBody>
          </p:sp>
        </mc:Choice>
        <mc:Fallback xmlns="">
          <p:sp>
            <p:nvSpPr>
              <p:cNvPr id="8" name="TextBox 7">
                <a:extLst>
                  <a:ext uri="{FF2B5EF4-FFF2-40B4-BE49-F238E27FC236}">
                    <a16:creationId xmlns:a16="http://schemas.microsoft.com/office/drawing/2014/main" id="{666272C1-C7F6-0D84-FBE0-F8B0586C5E75}"/>
                  </a:ext>
                </a:extLst>
              </p:cNvPr>
              <p:cNvSpPr txBox="1">
                <a:spLocks noRot="1" noChangeAspect="1" noMove="1" noResize="1" noEditPoints="1" noAdjustHandles="1" noChangeArrowheads="1" noChangeShapeType="1" noTextEdit="1"/>
              </p:cNvSpPr>
              <p:nvPr/>
            </p:nvSpPr>
            <p:spPr>
              <a:xfrm>
                <a:off x="1186661" y="3938592"/>
                <a:ext cx="3753079" cy="52668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7DBF94C-8A79-ABA9-B740-0F4175B4443A}"/>
                  </a:ext>
                </a:extLst>
              </p:cNvPr>
              <p:cNvSpPr txBox="1"/>
              <p:nvPr/>
            </p:nvSpPr>
            <p:spPr>
              <a:xfrm>
                <a:off x="1173291" y="4913644"/>
                <a:ext cx="4055277" cy="1411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𝑭</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1</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m:rPr>
                                        <m:sty m:val="p"/>
                                      </m:rPr>
                                      <a:rPr lang="en-US">
                                        <a:latin typeface="Cambria Math" panose="02040503050406030204" pitchFamily="18" charset="0"/>
                                      </a:rPr>
                                      <m:t>Δ</m:t>
                                    </m:r>
                                  </m:num>
                                  <m:den>
                                    <m:r>
                                      <m:rPr>
                                        <m:brk m:alnAt="7"/>
                                      </m:rPr>
                                      <a:rPr lang="en-US" b="0" i="1" smtClean="0">
                                        <a:latin typeface="Cambria Math" panose="02040503050406030204" pitchFamily="18" charset="0"/>
                                      </a:rPr>
                                      <m:t>𝐿</m:t>
                                    </m:r>
                                  </m:den>
                                </m:f>
                                <m:r>
                                  <m:rPr>
                                    <m:brk m:alnAt="7"/>
                                  </m:rPr>
                                  <a:rPr lang="en-US" b="0" i="1" smtClean="0">
                                    <a:latin typeface="Cambria Math" panose="02040503050406030204" pitchFamily="18" charset="0"/>
                                  </a:rPr>
                                  <m:t>𝑡</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𝑡</m:t>
                                    </m:r>
                                  </m:num>
                                  <m:den>
                                    <m:r>
                                      <a:rPr lang="en-US" b="0" i="1" smtClean="0">
                                        <a:latin typeface="Cambria Math" panose="02040503050406030204" pitchFamily="18" charset="0"/>
                                      </a:rPr>
                                      <m:t>𝑟</m:t>
                                    </m:r>
                                  </m:den>
                                </m:f>
                                <m:r>
                                  <a:rPr lang="en-US" i="1">
                                    <a:latin typeface="Cambria Math" panose="02040503050406030204" pitchFamily="18" charset="0"/>
                                  </a:rPr>
                                  <m:t>⋅</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num>
                                      <m:den>
                                        <m:r>
                                          <a:rPr lang="en-US" b="0" i="1" smtClean="0">
                                            <a:latin typeface="Cambria Math" panose="02040503050406030204" pitchFamily="18" charset="0"/>
                                          </a:rPr>
                                          <m:t>0.5</m:t>
                                        </m:r>
                                        <m:r>
                                          <a:rPr lang="en-US" b="0" i="1" smtClean="0">
                                            <a:latin typeface="Cambria Math" panose="02040503050406030204" pitchFamily="18" charset="0"/>
                                          </a:rPr>
                                          <m:t>𝐿</m:t>
                                        </m:r>
                                      </m:den>
                                    </m:f>
                                  </m:e>
                                </m:d>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m:oMathPara>
                </a14:m>
                <a:endParaRPr lang="en-US" dirty="0"/>
              </a:p>
            </p:txBody>
          </p:sp>
        </mc:Choice>
        <mc:Fallback xmlns="">
          <p:sp>
            <p:nvSpPr>
              <p:cNvPr id="9" name="TextBox 8">
                <a:extLst>
                  <a:ext uri="{FF2B5EF4-FFF2-40B4-BE49-F238E27FC236}">
                    <a16:creationId xmlns:a16="http://schemas.microsoft.com/office/drawing/2014/main" id="{77DBF94C-8A79-ABA9-B740-0F4175B4443A}"/>
                  </a:ext>
                </a:extLst>
              </p:cNvPr>
              <p:cNvSpPr txBox="1">
                <a:spLocks noRot="1" noChangeAspect="1" noMove="1" noResize="1" noEditPoints="1" noAdjustHandles="1" noChangeArrowheads="1" noChangeShapeType="1" noTextEdit="1"/>
              </p:cNvSpPr>
              <p:nvPr/>
            </p:nvSpPr>
            <p:spPr>
              <a:xfrm>
                <a:off x="1173291" y="4913644"/>
                <a:ext cx="4055277" cy="14118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4C7553-4F6E-1CD9-EBCB-8C9CC0C7AE52}"/>
                  </a:ext>
                </a:extLst>
              </p:cNvPr>
              <p:cNvSpPr txBox="1"/>
              <p:nvPr/>
            </p:nvSpPr>
            <p:spPr>
              <a:xfrm>
                <a:off x="6161291" y="2271990"/>
                <a:ext cx="4578496" cy="3466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𝑼</m:t>
                      </m:r>
                      <m:r>
                        <a:rPr lang="en-US" b="1" i="1" smtClean="0">
                          <a:latin typeface="Cambria Math" panose="02040503050406030204" pitchFamily="18" charset="0"/>
                        </a:rPr>
                        <m:t>=</m:t>
                      </m:r>
                      <m:r>
                        <a:rPr lang="en-US" b="1" i="1" smtClean="0">
                          <a:latin typeface="Cambria Math" panose="02040503050406030204" pitchFamily="18" charset="0"/>
                        </a:rPr>
                        <m:t>𝑽</m:t>
                      </m:r>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sSup>
                            <m:sSupPr>
                              <m:ctrlPr>
                                <a:rPr lang="en-US" b="1" i="1" smtClean="0">
                                  <a:latin typeface="Cambria Math" panose="02040503050406030204" pitchFamily="18" charset="0"/>
                                </a:rPr>
                              </m:ctrlPr>
                            </m:sSupPr>
                            <m:e>
                              <m:r>
                                <a:rPr lang="en-US" b="1" i="1" smtClean="0">
                                  <a:latin typeface="Cambria Math" panose="02040503050406030204" pitchFamily="18" charset="0"/>
                                </a:rPr>
                                <m:t>𝑭</m:t>
                              </m:r>
                            </m:e>
                            <m:sup>
                              <m:r>
                                <a:rPr lang="en-US" b="0" i="1" smtClean="0">
                                  <a:latin typeface="Cambria Math" panose="02040503050406030204" pitchFamily="18" charset="0"/>
                                </a:rPr>
                                <m:t>𝑇</m:t>
                              </m:r>
                            </m:sup>
                          </m:sSup>
                          <m:r>
                            <a:rPr lang="en-US" b="1" i="1" smtClean="0">
                              <a:latin typeface="Cambria Math" panose="02040503050406030204" pitchFamily="18" charset="0"/>
                            </a:rPr>
                            <m:t>𝑭</m:t>
                          </m:r>
                        </m:e>
                      </m:rad>
                      <m:r>
                        <a:rPr lang="en-US" b="1" i="1" smtClean="0">
                          <a:latin typeface="Cambria Math" panose="02040503050406030204" pitchFamily="18" charset="0"/>
                        </a:rPr>
                        <m:t>=</m:t>
                      </m:r>
                      <m:r>
                        <m:rPr>
                          <m:sty m:val="p"/>
                        </m:rPr>
                        <a:rPr lang="en-US" b="0" i="0" smtClean="0">
                          <a:latin typeface="Cambria Math" panose="02040503050406030204" pitchFamily="18" charset="0"/>
                        </a:rPr>
                        <m:t>diag</m:t>
                      </m:r>
                      <m:d>
                        <m:dPr>
                          <m:ctrlPr>
                            <a:rPr lang="en-US" b="1" i="1" smtClean="0">
                              <a:latin typeface="Cambria Math" panose="02040503050406030204" pitchFamily="18" charset="0"/>
                            </a:rPr>
                          </m:ctrlPr>
                        </m:dPr>
                        <m:e>
                          <m:r>
                            <a:rPr lang="en-US" b="1" i="1" smtClean="0">
                              <a:latin typeface="Cambria Math" panose="02040503050406030204" pitchFamily="18" charset="0"/>
                            </a:rPr>
                            <m:t>𝑭</m:t>
                          </m:r>
                        </m:e>
                      </m:d>
                      <m:r>
                        <a:rPr lang="en-US" b="1" i="1" smtClean="0">
                          <a:latin typeface="Cambria Math" panose="02040503050406030204" pitchFamily="18" charset="0"/>
                        </a:rPr>
                        <m:t>=</m:t>
                      </m:r>
                      <m:r>
                        <m:rPr>
                          <m:sty m:val="p"/>
                        </m:rPr>
                        <a:rPr lang="en-US" b="0" i="0" smtClean="0">
                          <a:latin typeface="Cambria Math" panose="02040503050406030204" pitchFamily="18" charset="0"/>
                        </a:rPr>
                        <m:t>diag</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𝑧</m:t>
                          </m:r>
                        </m:sub>
                      </m:sSub>
                      <m:r>
                        <a:rPr lang="en-US" b="0" i="1" smtClean="0">
                          <a:latin typeface="Cambria Math" panose="02040503050406030204" pitchFamily="18" charset="0"/>
                        </a:rPr>
                        <m:t>})</m:t>
                      </m:r>
                    </m:oMath>
                  </m:oMathPara>
                </a14:m>
                <a:endParaRPr lang="en-US" dirty="0"/>
              </a:p>
            </p:txBody>
          </p:sp>
        </mc:Choice>
        <mc:Fallback xmlns="">
          <p:sp>
            <p:nvSpPr>
              <p:cNvPr id="11" name="TextBox 10">
                <a:extLst>
                  <a:ext uri="{FF2B5EF4-FFF2-40B4-BE49-F238E27FC236}">
                    <a16:creationId xmlns:a16="http://schemas.microsoft.com/office/drawing/2014/main" id="{2D4C7553-4F6E-1CD9-EBCB-8C9CC0C7AE52}"/>
                  </a:ext>
                </a:extLst>
              </p:cNvPr>
              <p:cNvSpPr txBox="1">
                <a:spLocks noRot="1" noChangeAspect="1" noMove="1" noResize="1" noEditPoints="1" noAdjustHandles="1" noChangeArrowheads="1" noChangeShapeType="1" noTextEdit="1"/>
              </p:cNvSpPr>
              <p:nvPr/>
            </p:nvSpPr>
            <p:spPr>
              <a:xfrm>
                <a:off x="6161291" y="2271990"/>
                <a:ext cx="4578496" cy="346698"/>
              </a:xfrm>
              <a:prstGeom prst="rect">
                <a:avLst/>
              </a:prstGeom>
              <a:blipFill>
                <a:blip r:embed="rId7"/>
                <a:stretch>
                  <a:fillRect l="-799" r="-1465" b="-298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1373C7A-D711-C61C-E847-89C43B5820C6}"/>
                  </a:ext>
                </a:extLst>
              </p:cNvPr>
              <p:cNvSpPr txBox="1"/>
              <p:nvPr/>
            </p:nvSpPr>
            <p:spPr>
              <a:xfrm>
                <a:off x="6007543" y="1195081"/>
                <a:ext cx="4119107" cy="830997"/>
              </a:xfrm>
              <a:prstGeom prst="rect">
                <a:avLst/>
              </a:prstGeom>
              <a:noFill/>
            </p:spPr>
            <p:txBody>
              <a:bodyPr wrap="square" lIns="0" tIns="0" rIns="0" bIns="0" rtlCol="0">
                <a:spAutoFit/>
              </a:bodyPr>
              <a:lstStyle/>
              <a:p>
                <a:r>
                  <a:rPr lang="en-US" b="1" dirty="0">
                    <a:solidFill>
                      <a:srgbClr val="0070C0"/>
                    </a:solidFill>
                  </a:rPr>
                  <a:t>Since </a:t>
                </a:r>
                <a14:m>
                  <m:oMath xmlns:m="http://schemas.openxmlformats.org/officeDocument/2006/math">
                    <m:r>
                      <a:rPr lang="en-US" b="1" i="1" smtClean="0">
                        <a:solidFill>
                          <a:srgbClr val="0070C0"/>
                        </a:solidFill>
                        <a:latin typeface="Cambria Math" panose="02040503050406030204" pitchFamily="18" charset="0"/>
                      </a:rPr>
                      <m:t>𝑭</m:t>
                    </m:r>
                  </m:oMath>
                </a14:m>
                <a:r>
                  <a:rPr lang="en-US" b="1" dirty="0">
                    <a:solidFill>
                      <a:srgbClr val="0070C0"/>
                    </a:solidFill>
                  </a:rPr>
                  <a:t> is diagonal</a:t>
                </a:r>
                <a:r>
                  <a:rPr lang="en-US" dirty="0">
                    <a:solidFill>
                      <a:srgbClr val="0070C0"/>
                    </a:solidFill>
                  </a:rPr>
                  <a:t>, there is no rotation (</a:t>
                </a:r>
                <a14:m>
                  <m:oMath xmlns:m="http://schemas.openxmlformats.org/officeDocument/2006/math">
                    <m:r>
                      <a:rPr lang="en-US" b="1" i="1" smtClean="0">
                        <a:solidFill>
                          <a:srgbClr val="0070C0"/>
                        </a:solidFill>
                        <a:latin typeface="Cambria Math" panose="02040503050406030204" pitchFamily="18" charset="0"/>
                      </a:rPr>
                      <m:t>𝑹</m:t>
                    </m:r>
                    <m:r>
                      <a:rPr lang="en-US" b="0"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rPr>
                      <m:t>𝑰</m:t>
                    </m:r>
                  </m:oMath>
                </a14:m>
                <a:r>
                  <a:rPr lang="en-US" dirty="0">
                    <a:solidFill>
                      <a:srgbClr val="0070C0"/>
                    </a:solidFill>
                  </a:rPr>
                  <a:t>) we can easily compute stretch tensors from </a:t>
                </a:r>
                <a14:m>
                  <m:oMath xmlns:m="http://schemas.openxmlformats.org/officeDocument/2006/math">
                    <m:r>
                      <a:rPr lang="en-US" b="1" i="1" smtClean="0">
                        <a:solidFill>
                          <a:srgbClr val="0070C0"/>
                        </a:solidFill>
                        <a:latin typeface="Cambria Math" panose="02040503050406030204" pitchFamily="18" charset="0"/>
                      </a:rPr>
                      <m:t>𝑭</m:t>
                    </m:r>
                  </m:oMath>
                </a14:m>
                <a:endParaRPr lang="en-US" b="1" dirty="0">
                  <a:solidFill>
                    <a:srgbClr val="0070C0"/>
                  </a:solidFill>
                </a:endParaRPr>
              </a:p>
            </p:txBody>
          </p:sp>
        </mc:Choice>
        <mc:Fallback xmlns="">
          <p:sp>
            <p:nvSpPr>
              <p:cNvPr id="15" name="TextBox 14">
                <a:extLst>
                  <a:ext uri="{FF2B5EF4-FFF2-40B4-BE49-F238E27FC236}">
                    <a16:creationId xmlns:a16="http://schemas.microsoft.com/office/drawing/2014/main" id="{71373C7A-D711-C61C-E847-89C43B5820C6}"/>
                  </a:ext>
                </a:extLst>
              </p:cNvPr>
              <p:cNvSpPr txBox="1">
                <a:spLocks noRot="1" noChangeAspect="1" noMove="1" noResize="1" noEditPoints="1" noAdjustHandles="1" noChangeArrowheads="1" noChangeShapeType="1" noTextEdit="1"/>
              </p:cNvSpPr>
              <p:nvPr/>
            </p:nvSpPr>
            <p:spPr>
              <a:xfrm>
                <a:off x="6007543" y="1195081"/>
                <a:ext cx="4119107" cy="830997"/>
              </a:xfrm>
              <a:prstGeom prst="rect">
                <a:avLst/>
              </a:prstGeom>
              <a:blipFill>
                <a:blip r:embed="rId8"/>
                <a:stretch>
                  <a:fillRect l="-3402" t="-9559" r="-3698" b="-169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75C392-7EDE-EE5E-36CA-B2D7139F87FC}"/>
                  </a:ext>
                </a:extLst>
              </p:cNvPr>
              <p:cNvSpPr txBox="1"/>
              <p:nvPr/>
            </p:nvSpPr>
            <p:spPr>
              <a:xfrm>
                <a:off x="6234119" y="2952006"/>
                <a:ext cx="139108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𝑟</m:t>
                          </m:r>
                        </m:sub>
                      </m:sSub>
                      <m:r>
                        <a:rPr lang="en-US" b="0" i="1" smtClean="0">
                          <a:latin typeface="Cambria Math" panose="02040503050406030204" pitchFamily="18" charset="0"/>
                        </a:rPr>
                        <m:t>=</m:t>
                      </m:r>
                      <m:r>
                        <m:rPr>
                          <m:brk m:alnAt="7"/>
                        </m:rPr>
                        <a:rPr lang="en-US" i="1">
                          <a:latin typeface="Cambria Math" panose="02040503050406030204" pitchFamily="18" charset="0"/>
                        </a:rPr>
                        <m:t>1</m:t>
                      </m:r>
                      <m:r>
                        <a:rPr lang="en-US" i="1">
                          <a:latin typeface="Cambria Math" panose="02040503050406030204" pitchFamily="18" charset="0"/>
                        </a:rPr>
                        <m:t>−</m:t>
                      </m:r>
                      <m:f>
                        <m:fPr>
                          <m:ctrlPr>
                            <a:rPr lang="en-US" i="1">
                              <a:latin typeface="Cambria Math" panose="02040503050406030204" pitchFamily="18" charset="0"/>
                            </a:rPr>
                          </m:ctrlPr>
                        </m:fPr>
                        <m:num>
                          <m:r>
                            <a:rPr lang="en-US" b="0" i="0" smtClean="0">
                              <a:latin typeface="Cambria Math" panose="02040503050406030204" pitchFamily="18" charset="0"/>
                            </a:rPr>
                            <m:t>2</m:t>
                          </m:r>
                          <m:r>
                            <m:rPr>
                              <m:sty m:val="p"/>
                            </m:rPr>
                            <a:rPr lang="en-US">
                              <a:latin typeface="Cambria Math" panose="02040503050406030204" pitchFamily="18" charset="0"/>
                            </a:rPr>
                            <m:t>Δ</m:t>
                          </m:r>
                        </m:num>
                        <m:den>
                          <m:r>
                            <m:rPr>
                              <m:brk m:alnAt="7"/>
                            </m:rPr>
                            <a:rPr lang="en-US" i="1">
                              <a:latin typeface="Cambria Math" panose="02040503050406030204" pitchFamily="18" charset="0"/>
                            </a:rPr>
                            <m:t>𝐿</m:t>
                          </m:r>
                        </m:den>
                      </m:f>
                      <m:r>
                        <m:rPr>
                          <m:brk m:alnAt="7"/>
                        </m:rPr>
                        <a:rPr lang="en-US" i="1">
                          <a:latin typeface="Cambria Math" panose="02040503050406030204" pitchFamily="18" charset="0"/>
                        </a:rPr>
                        <m:t>𝑡</m:t>
                      </m:r>
                    </m:oMath>
                  </m:oMathPara>
                </a14:m>
                <a:endParaRPr lang="en-US" dirty="0"/>
              </a:p>
            </p:txBody>
          </p:sp>
        </mc:Choice>
        <mc:Fallback xmlns="">
          <p:sp>
            <p:nvSpPr>
              <p:cNvPr id="17" name="TextBox 16">
                <a:extLst>
                  <a:ext uri="{FF2B5EF4-FFF2-40B4-BE49-F238E27FC236}">
                    <a16:creationId xmlns:a16="http://schemas.microsoft.com/office/drawing/2014/main" id="{F575C392-7EDE-EE5E-36CA-B2D7139F87FC}"/>
                  </a:ext>
                </a:extLst>
              </p:cNvPr>
              <p:cNvSpPr txBox="1">
                <a:spLocks noRot="1" noChangeAspect="1" noMove="1" noResize="1" noEditPoints="1" noAdjustHandles="1" noChangeArrowheads="1" noChangeShapeType="1" noTextEdit="1"/>
              </p:cNvSpPr>
              <p:nvPr/>
            </p:nvSpPr>
            <p:spPr>
              <a:xfrm>
                <a:off x="6234119" y="2952006"/>
                <a:ext cx="1391086"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98201BD-3FC2-E547-2330-94D120FDE61C}"/>
                  </a:ext>
                </a:extLst>
              </p:cNvPr>
              <p:cNvSpPr txBox="1"/>
              <p:nvPr/>
            </p:nvSpPr>
            <p:spPr>
              <a:xfrm>
                <a:off x="7903787" y="2903175"/>
                <a:ext cx="2592889"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𝜃</m:t>
                          </m:r>
                        </m:sub>
                      </m:sSub>
                      <m:r>
                        <a:rPr lang="en-US" b="0" i="1" smtClean="0">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𝑡</m:t>
                          </m:r>
                        </m:num>
                        <m:den>
                          <m:r>
                            <a:rPr lang="en-US" i="1">
                              <a:latin typeface="Cambria Math" panose="02040503050406030204" pitchFamily="18" charset="0"/>
                            </a:rPr>
                            <m:t>𝑟</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𝑅</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num>
                            <m:den>
                              <m:r>
                                <a:rPr lang="en-US" i="1">
                                  <a:latin typeface="Cambria Math" panose="02040503050406030204" pitchFamily="18" charset="0"/>
                                </a:rPr>
                                <m:t>0.5</m:t>
                              </m:r>
                              <m:r>
                                <a:rPr lang="en-US" i="1">
                                  <a:latin typeface="Cambria Math" panose="02040503050406030204" pitchFamily="18" charset="0"/>
                                </a:rPr>
                                <m:t>𝐿</m:t>
                              </m:r>
                            </m:den>
                          </m:f>
                        </m:e>
                      </m:d>
                    </m:oMath>
                  </m:oMathPara>
                </a14:m>
                <a:endParaRPr lang="en-US" dirty="0"/>
              </a:p>
            </p:txBody>
          </p:sp>
        </mc:Choice>
        <mc:Fallback xmlns="">
          <p:sp>
            <p:nvSpPr>
              <p:cNvPr id="18" name="TextBox 17">
                <a:extLst>
                  <a:ext uri="{FF2B5EF4-FFF2-40B4-BE49-F238E27FC236}">
                    <a16:creationId xmlns:a16="http://schemas.microsoft.com/office/drawing/2014/main" id="{D98201BD-3FC2-E547-2330-94D120FDE61C}"/>
                  </a:ext>
                </a:extLst>
              </p:cNvPr>
              <p:cNvSpPr txBox="1">
                <a:spLocks noRot="1" noChangeAspect="1" noMove="1" noResize="1" noEditPoints="1" noAdjustHandles="1" noChangeArrowheads="1" noChangeShapeType="1" noTextEdit="1"/>
              </p:cNvSpPr>
              <p:nvPr/>
            </p:nvSpPr>
            <p:spPr>
              <a:xfrm>
                <a:off x="7903787" y="2903175"/>
                <a:ext cx="2592889" cy="62235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8A91761-B232-A83D-D0E6-F2E1C9E4C8A4}"/>
                  </a:ext>
                </a:extLst>
              </p:cNvPr>
              <p:cNvSpPr txBox="1"/>
              <p:nvPr/>
            </p:nvSpPr>
            <p:spPr>
              <a:xfrm>
                <a:off x="10661344" y="3072295"/>
                <a:ext cx="7121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𝑧</m:t>
                          </m:r>
                        </m:sub>
                      </m:sSub>
                      <m:r>
                        <a:rPr lang="en-US" b="0" i="1" smtClean="0">
                          <a:latin typeface="Cambria Math" panose="02040503050406030204" pitchFamily="18" charset="0"/>
                        </a:rPr>
                        <m:t>=1</m:t>
                      </m:r>
                    </m:oMath>
                  </m:oMathPara>
                </a14:m>
                <a:endParaRPr lang="en-US" dirty="0"/>
              </a:p>
            </p:txBody>
          </p:sp>
        </mc:Choice>
        <mc:Fallback xmlns="">
          <p:sp>
            <p:nvSpPr>
              <p:cNvPr id="19" name="TextBox 18">
                <a:extLst>
                  <a:ext uri="{FF2B5EF4-FFF2-40B4-BE49-F238E27FC236}">
                    <a16:creationId xmlns:a16="http://schemas.microsoft.com/office/drawing/2014/main" id="{C8A91761-B232-A83D-D0E6-F2E1C9E4C8A4}"/>
                  </a:ext>
                </a:extLst>
              </p:cNvPr>
              <p:cNvSpPr txBox="1">
                <a:spLocks noRot="1" noChangeAspect="1" noMove="1" noResize="1" noEditPoints="1" noAdjustHandles="1" noChangeArrowheads="1" noChangeShapeType="1" noTextEdit="1"/>
              </p:cNvSpPr>
              <p:nvPr/>
            </p:nvSpPr>
            <p:spPr>
              <a:xfrm>
                <a:off x="10661344" y="3072295"/>
                <a:ext cx="712183" cy="276999"/>
              </a:xfrm>
              <a:prstGeom prst="rect">
                <a:avLst/>
              </a:prstGeom>
              <a:blipFill>
                <a:blip r:embed="rId11"/>
                <a:stretch>
                  <a:fillRect l="-7692" r="-6838" b="-1111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636E8BE1-467B-3FBB-5A10-856DFCD958A2}"/>
              </a:ext>
            </a:extLst>
          </p:cNvPr>
          <p:cNvSpPr txBox="1"/>
          <p:nvPr/>
        </p:nvSpPr>
        <p:spPr>
          <a:xfrm>
            <a:off x="6001184" y="3854010"/>
            <a:ext cx="5525261" cy="830997"/>
          </a:xfrm>
          <a:prstGeom prst="rect">
            <a:avLst/>
          </a:prstGeom>
          <a:noFill/>
        </p:spPr>
        <p:txBody>
          <a:bodyPr wrap="square" lIns="0" tIns="0" rIns="0" bIns="0" rtlCol="0">
            <a:spAutoFit/>
          </a:bodyPr>
          <a:lstStyle/>
          <a:p>
            <a:r>
              <a:rPr lang="en-US" b="1" dirty="0">
                <a:solidFill>
                  <a:srgbClr val="0070C0"/>
                </a:solidFill>
              </a:rPr>
              <a:t>Since stretch is diagonal</a:t>
            </a:r>
            <a:r>
              <a:rPr lang="en-US" dirty="0">
                <a:solidFill>
                  <a:srgbClr val="0070C0"/>
                </a:solidFill>
              </a:rPr>
              <a:t>, these are principal stretches and there is a simple relationship with engineering strains:</a:t>
            </a:r>
            <a:endParaRPr lang="en-US" b="1" dirty="0">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6F02FE3-DE9C-EB27-6E19-852652157940}"/>
                  </a:ext>
                </a:extLst>
              </p:cNvPr>
              <p:cNvSpPr txBox="1"/>
              <p:nvPr/>
            </p:nvSpPr>
            <p:spPr>
              <a:xfrm>
                <a:off x="6240862" y="4904026"/>
                <a:ext cx="234622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Sup>
                            <m:sSubSupPr>
                              <m:ctrlPr>
                                <a:rPr lang="en-US" i="1">
                                  <a:latin typeface="Cambria Math" panose="02040503050406030204" pitchFamily="18" charset="0"/>
                                </a:rPr>
                              </m:ctrlPr>
                            </m:sSubSupPr>
                            <m:e>
                              <m:r>
                                <a:rPr lang="en-US" i="1">
                                  <a:latin typeface="Cambria Math" panose="02040503050406030204" pitchFamily="18" charset="0"/>
                                </a:rPr>
                                <m:t>𝜀</m:t>
                              </m:r>
                            </m:e>
                            <m:sub>
                              <m:r>
                                <a:rPr lang="en-US" i="1">
                                  <a:latin typeface="Cambria Math" panose="02040503050406030204" pitchFamily="18" charset="0"/>
                                </a:rPr>
                                <m:t>𝑟</m:t>
                              </m:r>
                            </m:sub>
                            <m:sup>
                              <m:r>
                                <a:rPr lang="en-US" i="1">
                                  <a:latin typeface="Cambria Math" panose="02040503050406030204" pitchFamily="18" charset="0"/>
                                </a:rPr>
                                <m:t>𝑒𝑛𝑔</m:t>
                              </m:r>
                            </m:sup>
                          </m:sSubSup>
                          <m:r>
                            <a:rPr lang="en-US" i="1">
                              <a:latin typeface="Cambria Math" panose="02040503050406030204" pitchFamily="18" charset="0"/>
                            </a:rPr>
                            <m:t>=1−</m:t>
                          </m:r>
                          <m:r>
                            <a:rPr lang="en-US" i="1">
                              <a:latin typeface="Cambria Math" panose="02040503050406030204" pitchFamily="18" charset="0"/>
                            </a:rPr>
                            <m:t>𝜆</m:t>
                          </m:r>
                        </m:e>
                        <m:sub>
                          <m:r>
                            <a:rPr lang="en-US" i="1">
                              <a:latin typeface="Cambria Math" panose="02040503050406030204" pitchFamily="18" charset="0"/>
                            </a:rPr>
                            <m:t>𝑟</m:t>
                          </m:r>
                        </m:sub>
                      </m:sSub>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2</m:t>
                          </m:r>
                          <m:r>
                            <m:rPr>
                              <m:sty m:val="p"/>
                            </m:rPr>
                            <a:rPr lang="en-US">
                              <a:latin typeface="Cambria Math" panose="02040503050406030204" pitchFamily="18" charset="0"/>
                            </a:rPr>
                            <m:t>Δ</m:t>
                          </m:r>
                        </m:num>
                        <m:den>
                          <m:r>
                            <m:rPr>
                              <m:brk m:alnAt="7"/>
                            </m:rPr>
                            <a:rPr lang="en-US" i="1">
                              <a:latin typeface="Cambria Math" panose="02040503050406030204" pitchFamily="18" charset="0"/>
                            </a:rPr>
                            <m:t>𝐿</m:t>
                          </m:r>
                        </m:den>
                      </m:f>
                      <m:r>
                        <m:rPr>
                          <m:brk m:alnAt="7"/>
                        </m:rPr>
                        <a:rPr lang="en-US" i="1">
                          <a:latin typeface="Cambria Math" panose="02040503050406030204" pitchFamily="18" charset="0"/>
                        </a:rPr>
                        <m:t>𝑡</m:t>
                      </m:r>
                    </m:oMath>
                  </m:oMathPara>
                </a14:m>
                <a:endParaRPr lang="en-US" dirty="0"/>
              </a:p>
            </p:txBody>
          </p:sp>
        </mc:Choice>
        <mc:Fallback xmlns="">
          <p:sp>
            <p:nvSpPr>
              <p:cNvPr id="21" name="TextBox 20">
                <a:extLst>
                  <a:ext uri="{FF2B5EF4-FFF2-40B4-BE49-F238E27FC236}">
                    <a16:creationId xmlns:a16="http://schemas.microsoft.com/office/drawing/2014/main" id="{B6F02FE3-DE9C-EB27-6E19-852652157940}"/>
                  </a:ext>
                </a:extLst>
              </p:cNvPr>
              <p:cNvSpPr txBox="1">
                <a:spLocks noRot="1" noChangeAspect="1" noMove="1" noResize="1" noEditPoints="1" noAdjustHandles="1" noChangeArrowheads="1" noChangeShapeType="1" noTextEdit="1"/>
              </p:cNvSpPr>
              <p:nvPr/>
            </p:nvSpPr>
            <p:spPr>
              <a:xfrm>
                <a:off x="6240862" y="4904026"/>
                <a:ext cx="2346220" cy="51860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0C55201-0777-2883-2FB4-8F65DAFB3B03}"/>
                  </a:ext>
                </a:extLst>
              </p:cNvPr>
              <p:cNvSpPr txBox="1"/>
              <p:nvPr/>
            </p:nvSpPr>
            <p:spPr>
              <a:xfrm>
                <a:off x="6249212" y="5596509"/>
                <a:ext cx="333642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Sup>
                            <m:sSubSupPr>
                              <m:ctrlPr>
                                <a:rPr lang="en-US" i="1">
                                  <a:latin typeface="Cambria Math" panose="02040503050406030204" pitchFamily="18" charset="0"/>
                                </a:rPr>
                              </m:ctrlPr>
                            </m:sSubSupPr>
                            <m:e>
                              <m:r>
                                <a:rPr lang="en-US" i="1">
                                  <a:latin typeface="Cambria Math" panose="02040503050406030204" pitchFamily="18" charset="0"/>
                                </a:rPr>
                                <m:t>𝜀</m:t>
                              </m:r>
                            </m:e>
                            <m:sub>
                              <m:r>
                                <a:rPr lang="en-US" b="0" i="1" smtClean="0">
                                  <a:latin typeface="Cambria Math" panose="02040503050406030204" pitchFamily="18" charset="0"/>
                                </a:rPr>
                                <m:t>𝜃</m:t>
                              </m:r>
                            </m:sub>
                            <m:sup>
                              <m:r>
                                <a:rPr lang="en-US" i="1" smtClean="0">
                                  <a:latin typeface="Cambria Math" panose="02040503050406030204" pitchFamily="18" charset="0"/>
                                </a:rPr>
                                <m:t>𝑒𝑛𝑔</m:t>
                              </m:r>
                            </m:sup>
                          </m:sSubSup>
                          <m:r>
                            <a:rPr lang="en-US" i="1">
                              <a:latin typeface="Cambria Math" panose="02040503050406030204" pitchFamily="18" charset="0"/>
                            </a:rPr>
                            <m:t>=1−</m:t>
                          </m:r>
                          <m:r>
                            <a:rPr lang="en-US" i="1">
                              <a:latin typeface="Cambria Math" panose="02040503050406030204" pitchFamily="18" charset="0"/>
                            </a:rPr>
                            <m:t>𝜆</m:t>
                          </m:r>
                        </m:e>
                        <m:sub>
                          <m:r>
                            <a:rPr lang="en-US" b="0" i="1" smtClean="0">
                              <a:latin typeface="Cambria Math" panose="02040503050406030204" pitchFamily="18" charset="0"/>
                            </a:rPr>
                            <m:t>𝜃</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𝑡</m:t>
                          </m:r>
                        </m:num>
                        <m:den>
                          <m:r>
                            <a:rPr lang="en-US" i="1">
                              <a:latin typeface="Cambria Math" panose="02040503050406030204" pitchFamily="18" charset="0"/>
                            </a:rPr>
                            <m:t>𝑟</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𝑅</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num>
                            <m:den>
                              <m:r>
                                <a:rPr lang="en-US" i="1">
                                  <a:latin typeface="Cambria Math" panose="02040503050406030204" pitchFamily="18" charset="0"/>
                                </a:rPr>
                                <m:t>0.5</m:t>
                              </m:r>
                              <m:r>
                                <a:rPr lang="en-US" i="1">
                                  <a:latin typeface="Cambria Math" panose="02040503050406030204" pitchFamily="18" charset="0"/>
                                </a:rPr>
                                <m:t>𝐿</m:t>
                              </m:r>
                            </m:den>
                          </m:f>
                        </m:e>
                      </m:d>
                    </m:oMath>
                  </m:oMathPara>
                </a14:m>
                <a:endParaRPr lang="en-US" dirty="0"/>
              </a:p>
            </p:txBody>
          </p:sp>
        </mc:Choice>
        <mc:Fallback xmlns="">
          <p:sp>
            <p:nvSpPr>
              <p:cNvPr id="22" name="TextBox 21">
                <a:extLst>
                  <a:ext uri="{FF2B5EF4-FFF2-40B4-BE49-F238E27FC236}">
                    <a16:creationId xmlns:a16="http://schemas.microsoft.com/office/drawing/2014/main" id="{40C55201-0777-2883-2FB4-8F65DAFB3B03}"/>
                  </a:ext>
                </a:extLst>
              </p:cNvPr>
              <p:cNvSpPr txBox="1">
                <a:spLocks noRot="1" noChangeAspect="1" noMove="1" noResize="1" noEditPoints="1" noAdjustHandles="1" noChangeArrowheads="1" noChangeShapeType="1" noTextEdit="1"/>
              </p:cNvSpPr>
              <p:nvPr/>
            </p:nvSpPr>
            <p:spPr>
              <a:xfrm>
                <a:off x="6249212" y="5596509"/>
                <a:ext cx="3336426" cy="62235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296E22-52BE-3F82-E2ED-9241B2BDDA93}"/>
                  </a:ext>
                </a:extLst>
              </p:cNvPr>
              <p:cNvSpPr txBox="1"/>
              <p:nvPr/>
            </p:nvSpPr>
            <p:spPr>
              <a:xfrm>
                <a:off x="9666770" y="5016300"/>
                <a:ext cx="1859675" cy="2930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Sup>
                            <m:sSubSupPr>
                              <m:ctrlPr>
                                <a:rPr lang="en-US" i="1">
                                  <a:latin typeface="Cambria Math" panose="02040503050406030204" pitchFamily="18" charset="0"/>
                                </a:rPr>
                              </m:ctrlPr>
                            </m:sSubSupPr>
                            <m:e>
                              <m:r>
                                <a:rPr lang="en-US" i="1">
                                  <a:latin typeface="Cambria Math" panose="02040503050406030204" pitchFamily="18" charset="0"/>
                                </a:rPr>
                                <m:t>𝜀</m:t>
                              </m:r>
                            </m:e>
                            <m:sub>
                              <m:r>
                                <a:rPr lang="en-US" b="0" i="1" smtClean="0">
                                  <a:latin typeface="Cambria Math" panose="02040503050406030204" pitchFamily="18" charset="0"/>
                                </a:rPr>
                                <m:t>𝑧</m:t>
                              </m:r>
                            </m:sub>
                            <m:sup>
                              <m:r>
                                <a:rPr lang="en-US" i="1">
                                  <a:latin typeface="Cambria Math" panose="02040503050406030204" pitchFamily="18" charset="0"/>
                                </a:rPr>
                                <m:t>𝑒𝑛𝑔</m:t>
                              </m:r>
                            </m:sup>
                          </m:sSubSup>
                          <m:r>
                            <a:rPr lang="en-US" i="1">
                              <a:latin typeface="Cambria Math" panose="02040503050406030204" pitchFamily="18" charset="0"/>
                            </a:rPr>
                            <m:t>=1−</m:t>
                          </m:r>
                          <m:r>
                            <a:rPr lang="en-US" i="1">
                              <a:latin typeface="Cambria Math" panose="02040503050406030204" pitchFamily="18" charset="0"/>
                            </a:rPr>
                            <m:t>𝜆</m:t>
                          </m:r>
                        </m:e>
                        <m:sub>
                          <m:r>
                            <a:rPr lang="en-US" b="0" i="1" smtClean="0">
                              <a:latin typeface="Cambria Math" panose="02040503050406030204" pitchFamily="18" charset="0"/>
                            </a:rPr>
                            <m:t>𝑧</m:t>
                          </m:r>
                        </m:sub>
                      </m:sSub>
                      <m:r>
                        <a:rPr lang="en-US" i="1">
                          <a:latin typeface="Cambria Math" panose="02040503050406030204" pitchFamily="18" charset="0"/>
                        </a:rPr>
                        <m:t>=</m:t>
                      </m:r>
                      <m:r>
                        <a:rPr lang="en-US" b="0" i="1" smtClean="0">
                          <a:latin typeface="Cambria Math" panose="02040503050406030204" pitchFamily="18" charset="0"/>
                        </a:rPr>
                        <m:t>0</m:t>
                      </m:r>
                    </m:oMath>
                  </m:oMathPara>
                </a14:m>
                <a:endParaRPr lang="en-US" dirty="0"/>
              </a:p>
            </p:txBody>
          </p:sp>
        </mc:Choice>
        <mc:Fallback xmlns="">
          <p:sp>
            <p:nvSpPr>
              <p:cNvPr id="23" name="TextBox 22">
                <a:extLst>
                  <a:ext uri="{FF2B5EF4-FFF2-40B4-BE49-F238E27FC236}">
                    <a16:creationId xmlns:a16="http://schemas.microsoft.com/office/drawing/2014/main" id="{FE296E22-52BE-3F82-E2ED-9241B2BDDA93}"/>
                  </a:ext>
                </a:extLst>
              </p:cNvPr>
              <p:cNvSpPr txBox="1">
                <a:spLocks noRot="1" noChangeAspect="1" noMove="1" noResize="1" noEditPoints="1" noAdjustHandles="1" noChangeArrowheads="1" noChangeShapeType="1" noTextEdit="1"/>
              </p:cNvSpPr>
              <p:nvPr/>
            </p:nvSpPr>
            <p:spPr>
              <a:xfrm>
                <a:off x="9666770" y="5016300"/>
                <a:ext cx="1859675" cy="293029"/>
              </a:xfrm>
              <a:prstGeom prst="rect">
                <a:avLst/>
              </a:prstGeom>
              <a:blipFill>
                <a:blip r:embed="rId14"/>
                <a:stretch>
                  <a:fillRect l="-1311" t="-2083" r="-2295" b="-12500"/>
                </a:stretch>
              </a:blipFill>
            </p:spPr>
            <p:txBody>
              <a:bodyPr/>
              <a:lstStyle/>
              <a:p>
                <a:r>
                  <a:rPr lang="en-US">
                    <a:noFill/>
                  </a:rPr>
                  <a:t> </a:t>
                </a:r>
              </a:p>
            </p:txBody>
          </p:sp>
        </mc:Fallback>
      </mc:AlternateContent>
      <p:sp>
        <p:nvSpPr>
          <p:cNvPr id="24" name="Flowchart: Process 23">
            <a:extLst>
              <a:ext uri="{FF2B5EF4-FFF2-40B4-BE49-F238E27FC236}">
                <a16:creationId xmlns:a16="http://schemas.microsoft.com/office/drawing/2014/main" id="{CDAC924F-EA2D-7FDC-5E3E-EF5CA935F2BB}"/>
              </a:ext>
            </a:extLst>
          </p:cNvPr>
          <p:cNvSpPr/>
          <p:nvPr/>
        </p:nvSpPr>
        <p:spPr>
          <a:xfrm>
            <a:off x="6071724" y="4809916"/>
            <a:ext cx="5669819" cy="1492998"/>
          </a:xfrm>
          <a:prstGeom prst="flowChartProcess">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ACA90B-4A3C-FAA8-F53A-134442BB9831}"/>
              </a:ext>
            </a:extLst>
          </p:cNvPr>
          <p:cNvSpPr txBox="1"/>
          <p:nvPr/>
        </p:nvSpPr>
        <p:spPr>
          <a:xfrm>
            <a:off x="1109461" y="1163120"/>
            <a:ext cx="4119107" cy="276999"/>
          </a:xfrm>
          <a:prstGeom prst="rect">
            <a:avLst/>
          </a:prstGeom>
          <a:noFill/>
        </p:spPr>
        <p:txBody>
          <a:bodyPr wrap="square" lIns="0" tIns="0" rIns="0" bIns="0" rtlCol="0">
            <a:spAutoFit/>
          </a:bodyPr>
          <a:lstStyle/>
          <a:p>
            <a:r>
              <a:rPr lang="en-US" dirty="0">
                <a:solidFill>
                  <a:srgbClr val="0070C0"/>
                </a:solidFill>
              </a:rPr>
              <a:t>We first </a:t>
            </a:r>
            <a:r>
              <a:rPr lang="en-US" b="1" dirty="0">
                <a:solidFill>
                  <a:srgbClr val="0070C0"/>
                </a:solidFill>
              </a:rPr>
              <a:t>define the motion</a:t>
            </a:r>
            <a:r>
              <a:rPr lang="en-US" dirty="0">
                <a:solidFill>
                  <a:srgbClr val="0070C0"/>
                </a:solidFill>
              </a:rPr>
              <a:t> we desire</a:t>
            </a:r>
            <a:endParaRPr lang="en-US" b="1" dirty="0">
              <a:solidFill>
                <a:srgbClr val="0070C0"/>
              </a:solidFill>
            </a:endParaRPr>
          </a:p>
        </p:txBody>
      </p:sp>
      <p:sp>
        <p:nvSpPr>
          <p:cNvPr id="26" name="Freeform: Shape 25">
            <a:extLst>
              <a:ext uri="{FF2B5EF4-FFF2-40B4-BE49-F238E27FC236}">
                <a16:creationId xmlns:a16="http://schemas.microsoft.com/office/drawing/2014/main" id="{E491EB1D-28D9-CDE2-DF64-B044549A62D4}"/>
              </a:ext>
            </a:extLst>
          </p:cNvPr>
          <p:cNvSpPr/>
          <p:nvPr/>
        </p:nvSpPr>
        <p:spPr>
          <a:xfrm>
            <a:off x="5292191" y="2427611"/>
            <a:ext cx="517890" cy="3277274"/>
          </a:xfrm>
          <a:custGeom>
            <a:avLst/>
            <a:gdLst>
              <a:gd name="connsiteX0" fmla="*/ 0 w 517890"/>
              <a:gd name="connsiteY0" fmla="*/ 3277274 h 3277274"/>
              <a:gd name="connsiteX1" fmla="*/ 218485 w 517890"/>
              <a:gd name="connsiteY1" fmla="*/ 2565175 h 3277274"/>
              <a:gd name="connsiteX2" fmla="*/ 121381 w 517890"/>
              <a:gd name="connsiteY2" fmla="*/ 453154 h 3277274"/>
              <a:gd name="connsiteX3" fmla="*/ 517890 w 517890"/>
              <a:gd name="connsiteY3" fmla="*/ 0 h 3277274"/>
            </a:gdLst>
            <a:ahLst/>
            <a:cxnLst>
              <a:cxn ang="0">
                <a:pos x="connsiteX0" y="connsiteY0"/>
              </a:cxn>
              <a:cxn ang="0">
                <a:pos x="connsiteX1" y="connsiteY1"/>
              </a:cxn>
              <a:cxn ang="0">
                <a:pos x="connsiteX2" y="connsiteY2"/>
              </a:cxn>
              <a:cxn ang="0">
                <a:pos x="connsiteX3" y="connsiteY3"/>
              </a:cxn>
            </a:cxnLst>
            <a:rect l="l" t="t" r="r" b="b"/>
            <a:pathLst>
              <a:path w="517890" h="3277274">
                <a:moveTo>
                  <a:pt x="0" y="3277274"/>
                </a:moveTo>
                <a:cubicBezTo>
                  <a:pt x="99127" y="3156568"/>
                  <a:pt x="198255" y="3035862"/>
                  <a:pt x="218485" y="2565175"/>
                </a:cubicBezTo>
                <a:cubicBezTo>
                  <a:pt x="238715" y="2094488"/>
                  <a:pt x="71480" y="880683"/>
                  <a:pt x="121381" y="453154"/>
                </a:cubicBezTo>
                <a:cubicBezTo>
                  <a:pt x="171282" y="25625"/>
                  <a:pt x="344586" y="12812"/>
                  <a:pt x="517890" y="0"/>
                </a:cubicBezTo>
              </a:path>
            </a:pathLst>
          </a:custGeom>
          <a:noFill/>
          <a:ln>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402137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9D5E-1604-AF6D-0293-AD1A82936F05}"/>
              </a:ext>
            </a:extLst>
          </p:cNvPr>
          <p:cNvSpPr>
            <a:spLocks noGrp="1"/>
          </p:cNvSpPr>
          <p:nvPr>
            <p:ph type="title"/>
          </p:nvPr>
        </p:nvSpPr>
        <p:spPr/>
        <p:txBody>
          <a:bodyPr/>
          <a:lstStyle/>
          <a:p>
            <a:r>
              <a:rPr lang="en-US" dirty="0"/>
              <a:t>Techniques well-suited for </a:t>
            </a:r>
            <a:r>
              <a:rPr lang="en-US" i="1" dirty="0"/>
              <a:t>curved</a:t>
            </a:r>
            <a:r>
              <a:rPr lang="en-US" dirty="0"/>
              <a:t> pad preload</a:t>
            </a:r>
          </a:p>
        </p:txBody>
      </p:sp>
      <p:sp>
        <p:nvSpPr>
          <p:cNvPr id="4" name="Slide Number Placeholder 3">
            <a:extLst>
              <a:ext uri="{FF2B5EF4-FFF2-40B4-BE49-F238E27FC236}">
                <a16:creationId xmlns:a16="http://schemas.microsoft.com/office/drawing/2014/main" id="{229B0DE2-831C-BABD-A899-FB7FF15E7D43}"/>
              </a:ext>
            </a:extLst>
          </p:cNvPr>
          <p:cNvSpPr>
            <a:spLocks noGrp="1"/>
          </p:cNvSpPr>
          <p:nvPr>
            <p:ph type="sldNum" sz="quarter" idx="4"/>
          </p:nvPr>
        </p:nvSpPr>
        <p:spPr/>
        <p:txBody>
          <a:bodyPr/>
          <a:lstStyle/>
          <a:p>
            <a:pPr algn="ctr"/>
            <a:fld id="{F6B149FD-26F7-3645-B4E7-BA8B8CC5EEA8}" type="slidenum">
              <a:rPr lang="en-US" smtClean="0"/>
              <a:pPr algn="ctr"/>
              <a:t>116</a:t>
            </a:fld>
            <a:endParaRPr lang="en-US" dirty="0"/>
          </a:p>
        </p:txBody>
      </p:sp>
      <p:sp>
        <p:nvSpPr>
          <p:cNvPr id="5" name="TextBox 4">
            <a:extLst>
              <a:ext uri="{FF2B5EF4-FFF2-40B4-BE49-F238E27FC236}">
                <a16:creationId xmlns:a16="http://schemas.microsoft.com/office/drawing/2014/main" id="{6EF295C1-FDF0-BE77-4D62-7D286FB557BC}"/>
              </a:ext>
            </a:extLst>
          </p:cNvPr>
          <p:cNvSpPr txBox="1"/>
          <p:nvPr/>
        </p:nvSpPr>
        <p:spPr>
          <a:xfrm>
            <a:off x="762000" y="1374729"/>
            <a:ext cx="4859980" cy="5129609"/>
          </a:xfrm>
          <a:prstGeom prst="rect">
            <a:avLst/>
          </a:prstGeom>
          <a:noFill/>
        </p:spPr>
        <p:txBody>
          <a:bodyPr wrap="square" rtlCol="0">
            <a:spAutoFit/>
          </a:bodyPr>
          <a:lstStyle/>
          <a:p>
            <a:pPr>
              <a:spcAft>
                <a:spcPts val="1600"/>
              </a:spcAft>
            </a:pPr>
            <a:r>
              <a:rPr lang="en-US" b="1" dirty="0"/>
              <a:t>Forward assembly (</a:t>
            </a:r>
            <a:r>
              <a:rPr lang="en-US" b="1" dirty="0">
                <a:highlight>
                  <a:srgbClr val="FFFF00"/>
                </a:highlight>
              </a:rPr>
              <a:t>strain-based</a:t>
            </a:r>
            <a:r>
              <a:rPr lang="en-US" b="1" dirty="0"/>
              <a:t>)</a:t>
            </a:r>
            <a:r>
              <a:rPr lang="en-US" dirty="0"/>
              <a:t> summary:</a:t>
            </a:r>
          </a:p>
          <a:p>
            <a:pPr marL="342900" indent="-342900">
              <a:spcAft>
                <a:spcPts val="1600"/>
              </a:spcAft>
              <a:buFont typeface="+mj-lt"/>
              <a:buAutoNum type="arabicPeriod"/>
            </a:pPr>
            <a:r>
              <a:rPr lang="en-US" b="1" dirty="0"/>
              <a:t>Create a user variables </a:t>
            </a:r>
            <a:r>
              <a:rPr lang="en-US" dirty="0"/>
              <a:t>for local coordinate system (if needed)</a:t>
            </a:r>
          </a:p>
          <a:p>
            <a:pPr marL="342900" indent="-342900">
              <a:spcAft>
                <a:spcPts val="1600"/>
              </a:spcAft>
              <a:buFont typeface="+mj-lt"/>
              <a:buAutoNum type="arabicPeriod"/>
            </a:pPr>
            <a:r>
              <a:rPr lang="en-US" b="1" dirty="0"/>
              <a:t>Initialize directions with user output</a:t>
            </a:r>
            <a:r>
              <a:rPr lang="en-US" dirty="0"/>
              <a:t>.  Use analytic functions for per-element calculations.</a:t>
            </a:r>
          </a:p>
          <a:p>
            <a:pPr marL="342900" indent="-342900">
              <a:spcAft>
                <a:spcPts val="1600"/>
              </a:spcAft>
              <a:buFont typeface="+mj-lt"/>
              <a:buAutoNum type="arabicPeriod"/>
            </a:pPr>
            <a:r>
              <a:rPr lang="en-US" b="1" dirty="0"/>
              <a:t>Apply artificial strains </a:t>
            </a:r>
            <a:r>
              <a:rPr lang="en-US" dirty="0"/>
              <a:t>to fit the pad</a:t>
            </a:r>
          </a:p>
          <a:p>
            <a:pPr marL="742950" lvl="1" indent="-285750">
              <a:spcAft>
                <a:spcPts val="1600"/>
              </a:spcAft>
              <a:buFont typeface="Arial" panose="020B0604020202020204" pitchFamily="34" charset="0"/>
              <a:buChar char="•"/>
            </a:pPr>
            <a:r>
              <a:rPr lang="en-US" dirty="0"/>
              <a:t>Radial/circumferential </a:t>
            </a:r>
          </a:p>
          <a:p>
            <a:pPr marL="742950" lvl="1" indent="-285750">
              <a:spcAft>
                <a:spcPts val="1600"/>
              </a:spcAft>
              <a:buFont typeface="Arial" panose="020B0604020202020204" pitchFamily="34" charset="0"/>
              <a:buChar char="•"/>
            </a:pPr>
            <a:r>
              <a:rPr lang="en-US" dirty="0"/>
              <a:t>Analytic user function to set strain field (over space &amp; ramped w/time)</a:t>
            </a:r>
          </a:p>
          <a:p>
            <a:pPr marL="342900" indent="-342900">
              <a:spcAft>
                <a:spcPts val="1600"/>
              </a:spcAft>
              <a:buAutoNum type="arabicPeriod" startAt="4"/>
            </a:pPr>
            <a:r>
              <a:rPr lang="en-US" b="1" dirty="0"/>
              <a:t>Toggle contact </a:t>
            </a:r>
            <a:r>
              <a:rPr lang="en-US" dirty="0"/>
              <a:t>on when ready.</a:t>
            </a:r>
          </a:p>
          <a:p>
            <a:pPr>
              <a:spcAft>
                <a:spcPts val="1600"/>
              </a:spcAft>
            </a:pPr>
            <a:endParaRPr lang="en-US" dirty="0"/>
          </a:p>
        </p:txBody>
      </p:sp>
      <p:grpSp>
        <p:nvGrpSpPr>
          <p:cNvPr id="6" name="Group 5">
            <a:extLst>
              <a:ext uri="{FF2B5EF4-FFF2-40B4-BE49-F238E27FC236}">
                <a16:creationId xmlns:a16="http://schemas.microsoft.com/office/drawing/2014/main" id="{233EBDA7-2BCB-AD31-18A1-976FEDA21F5F}"/>
              </a:ext>
            </a:extLst>
          </p:cNvPr>
          <p:cNvGrpSpPr/>
          <p:nvPr/>
        </p:nvGrpSpPr>
        <p:grpSpPr>
          <a:xfrm>
            <a:off x="5989027" y="1485194"/>
            <a:ext cx="5610148" cy="4149496"/>
            <a:chOff x="1244531" y="1864805"/>
            <a:chExt cx="5610148" cy="4149496"/>
          </a:xfrm>
        </p:grpSpPr>
        <p:sp>
          <p:nvSpPr>
            <p:cNvPr id="7" name="Rectangle 6">
              <a:extLst>
                <a:ext uri="{FF2B5EF4-FFF2-40B4-BE49-F238E27FC236}">
                  <a16:creationId xmlns:a16="http://schemas.microsoft.com/office/drawing/2014/main" id="{E32A455D-2DCE-3C1F-B524-6D8CB987F4D5}"/>
                </a:ext>
              </a:extLst>
            </p:cNvPr>
            <p:cNvSpPr/>
            <p:nvPr/>
          </p:nvSpPr>
          <p:spPr>
            <a:xfrm>
              <a:off x="1244531" y="1864805"/>
              <a:ext cx="5610148" cy="4149496"/>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7">
              <a:extLst>
                <a:ext uri="{FF2B5EF4-FFF2-40B4-BE49-F238E27FC236}">
                  <a16:creationId xmlns:a16="http://schemas.microsoft.com/office/drawing/2014/main" id="{B6C87F20-9858-C6D3-7E67-CC08922D2B0A}"/>
                </a:ext>
              </a:extLst>
            </p:cNvPr>
            <p:cNvSpPr/>
            <p:nvPr/>
          </p:nvSpPr>
          <p:spPr>
            <a:xfrm>
              <a:off x="1351770" y="4632028"/>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dirty="0"/>
                <a:t>Element fields </a:t>
              </a:r>
            </a:p>
            <a:p>
              <a:pPr algn="ctr"/>
              <a:r>
                <a:rPr lang="en-US" sz="1600" i="1" dirty="0"/>
                <a:t>(</a:t>
              </a:r>
              <a:r>
                <a:rPr lang="en-US" sz="1600" i="1" dirty="0" err="1"/>
                <a:t>theta_dir</a:t>
              </a:r>
              <a:r>
                <a:rPr lang="en-US" sz="1600" i="1" dirty="0"/>
                <a:t>, </a:t>
              </a:r>
              <a:r>
                <a:rPr lang="en-US" sz="1600" i="1" dirty="0" err="1"/>
                <a:t>radial_dir</a:t>
              </a:r>
              <a:r>
                <a:rPr lang="en-US" sz="1600" i="1" dirty="0"/>
                <a:t>)</a:t>
              </a:r>
            </a:p>
          </p:txBody>
        </p:sp>
        <p:sp>
          <p:nvSpPr>
            <p:cNvPr id="9" name="Flowchart: Process 8">
              <a:extLst>
                <a:ext uri="{FF2B5EF4-FFF2-40B4-BE49-F238E27FC236}">
                  <a16:creationId xmlns:a16="http://schemas.microsoft.com/office/drawing/2014/main" id="{DF657C8F-EBC5-387E-6C50-2DF32B5BC913}"/>
                </a:ext>
              </a:extLst>
            </p:cNvPr>
            <p:cNvSpPr/>
            <p:nvPr/>
          </p:nvSpPr>
          <p:spPr>
            <a:xfrm>
              <a:off x="5127967" y="4632028"/>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SIERRA functions </a:t>
              </a:r>
              <a:r>
                <a:rPr lang="en-US" sz="1400" i="1" dirty="0"/>
                <a:t>(apply strains, compute dirs. )</a:t>
              </a:r>
            </a:p>
          </p:txBody>
        </p:sp>
        <p:sp>
          <p:nvSpPr>
            <p:cNvPr id="10" name="Flowchart: Process 9">
              <a:extLst>
                <a:ext uri="{FF2B5EF4-FFF2-40B4-BE49-F238E27FC236}">
                  <a16:creationId xmlns:a16="http://schemas.microsoft.com/office/drawing/2014/main" id="{0176ED66-2546-6E4E-D50A-C4684516DDD0}"/>
                </a:ext>
              </a:extLst>
            </p:cNvPr>
            <p:cNvSpPr/>
            <p:nvPr/>
          </p:nvSpPr>
          <p:spPr>
            <a:xfrm>
              <a:off x="3058255" y="4632028"/>
              <a:ext cx="1965945"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dirty="0"/>
                <a:t>User output </a:t>
              </a:r>
              <a:r>
                <a:rPr lang="en-US" sz="1600" i="1" dirty="0"/>
                <a:t>(populate </a:t>
              </a:r>
              <a:r>
                <a:rPr lang="en-US" sz="1600" i="1" dirty="0" err="1"/>
                <a:t>theta_dir</a:t>
              </a:r>
              <a:r>
                <a:rPr lang="en-US" sz="1600" i="1" dirty="0"/>
                <a:t>, </a:t>
              </a:r>
              <a:r>
                <a:rPr lang="en-US" sz="1600" i="1" dirty="0" err="1"/>
                <a:t>radial_dir</a:t>
              </a:r>
              <a:r>
                <a:rPr lang="en-US" sz="1600" i="1" dirty="0"/>
                <a:t>)</a:t>
              </a:r>
            </a:p>
          </p:txBody>
        </p:sp>
        <p:sp>
          <p:nvSpPr>
            <p:cNvPr id="12" name="Flowchart: Process 11">
              <a:extLst>
                <a:ext uri="{FF2B5EF4-FFF2-40B4-BE49-F238E27FC236}">
                  <a16:creationId xmlns:a16="http://schemas.microsoft.com/office/drawing/2014/main" id="{B29B1C12-4C1F-808E-C787-8198C3B852DA}"/>
                </a:ext>
              </a:extLst>
            </p:cNvPr>
            <p:cNvSpPr/>
            <p:nvPr/>
          </p:nvSpPr>
          <p:spPr>
            <a:xfrm>
              <a:off x="2335719" y="3527224"/>
              <a:ext cx="3391432" cy="912305"/>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Artificial strains</a:t>
              </a:r>
            </a:p>
            <a:p>
              <a:pPr algn="ctr"/>
              <a:r>
                <a:rPr lang="en-US" i="1" dirty="0"/>
                <a:t>(via element fields)</a:t>
              </a:r>
            </a:p>
          </p:txBody>
        </p:sp>
        <p:sp>
          <p:nvSpPr>
            <p:cNvPr id="13" name="Flowchart: Process 12">
              <a:extLst>
                <a:ext uri="{FF2B5EF4-FFF2-40B4-BE49-F238E27FC236}">
                  <a16:creationId xmlns:a16="http://schemas.microsoft.com/office/drawing/2014/main" id="{B30B48A6-1AE5-EB0F-5CD2-964AD7EFDBE6}"/>
                </a:ext>
              </a:extLst>
            </p:cNvPr>
            <p:cNvSpPr/>
            <p:nvPr/>
          </p:nvSpPr>
          <p:spPr>
            <a:xfrm>
              <a:off x="3217233" y="2408548"/>
              <a:ext cx="1611984" cy="912305"/>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Cylindrical pad preload</a:t>
              </a:r>
            </a:p>
            <a:p>
              <a:pPr algn="ctr"/>
              <a:r>
                <a:rPr lang="en-US" i="1" dirty="0"/>
                <a:t>(contact)</a:t>
              </a:r>
            </a:p>
          </p:txBody>
        </p:sp>
        <p:cxnSp>
          <p:nvCxnSpPr>
            <p:cNvPr id="14" name="Straight Arrow Connector 13">
              <a:extLst>
                <a:ext uri="{FF2B5EF4-FFF2-40B4-BE49-F238E27FC236}">
                  <a16:creationId xmlns:a16="http://schemas.microsoft.com/office/drawing/2014/main" id="{4D423B0A-5232-CC04-A918-C138F0DCD1C7}"/>
                </a:ext>
              </a:extLst>
            </p:cNvPr>
            <p:cNvCxnSpPr>
              <a:cxnSpLocks/>
            </p:cNvCxnSpPr>
            <p:nvPr/>
          </p:nvCxnSpPr>
          <p:spPr>
            <a:xfrm flipV="1">
              <a:off x="1518695" y="2455118"/>
              <a:ext cx="1314236" cy="173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7144881-6EDE-DC7F-D234-9E0EC6F2326F}"/>
                </a:ext>
              </a:extLst>
            </p:cNvPr>
            <p:cNvSpPr txBox="1"/>
            <p:nvPr/>
          </p:nvSpPr>
          <p:spPr>
            <a:xfrm rot="18456232">
              <a:off x="1337528" y="3026557"/>
              <a:ext cx="1426757" cy="369332"/>
            </a:xfrm>
            <a:prstGeom prst="rect">
              <a:avLst/>
            </a:prstGeom>
            <a:noFill/>
          </p:spPr>
          <p:txBody>
            <a:bodyPr wrap="square">
              <a:spAutoFit/>
            </a:bodyPr>
            <a:lstStyle/>
            <a:p>
              <a:pPr algn="ctr"/>
              <a:r>
                <a:rPr lang="en-US" dirty="0"/>
                <a:t>Combine</a:t>
              </a:r>
            </a:p>
          </p:txBody>
        </p:sp>
      </p:grpSp>
      <p:sp>
        <p:nvSpPr>
          <p:cNvPr id="26" name="TextBox 25">
            <a:extLst>
              <a:ext uri="{FF2B5EF4-FFF2-40B4-BE49-F238E27FC236}">
                <a16:creationId xmlns:a16="http://schemas.microsoft.com/office/drawing/2014/main" id="{57CE26E7-02C2-07D9-8484-FDD45070CEBD}"/>
              </a:ext>
            </a:extLst>
          </p:cNvPr>
          <p:cNvSpPr txBox="1"/>
          <p:nvPr/>
        </p:nvSpPr>
        <p:spPr>
          <a:xfrm>
            <a:off x="1026392" y="6131315"/>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Note that there is no contact kinematic constraint conflict with this approach.</a:t>
            </a:r>
          </a:p>
        </p:txBody>
      </p:sp>
      <p:cxnSp>
        <p:nvCxnSpPr>
          <p:cNvPr id="16" name="Straight Arrow Connector 15">
            <a:extLst>
              <a:ext uri="{FF2B5EF4-FFF2-40B4-BE49-F238E27FC236}">
                <a16:creationId xmlns:a16="http://schemas.microsoft.com/office/drawing/2014/main" id="{E4FE200B-EEC1-D6AE-0BB3-C0E55906190E}"/>
              </a:ext>
            </a:extLst>
          </p:cNvPr>
          <p:cNvCxnSpPr>
            <a:stCxn id="12" idx="0"/>
            <a:endCxn id="13" idx="2"/>
          </p:cNvCxnSpPr>
          <p:nvPr/>
        </p:nvCxnSpPr>
        <p:spPr>
          <a:xfrm flipH="1" flipV="1">
            <a:off x="8767721" y="2941242"/>
            <a:ext cx="8210" cy="206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735F78-4F4A-C33F-50BD-AE3ACCA23BE7}"/>
              </a:ext>
            </a:extLst>
          </p:cNvPr>
          <p:cNvCxnSpPr>
            <a:cxnSpLocks/>
            <a:stCxn id="8" idx="0"/>
          </p:cNvCxnSpPr>
          <p:nvPr/>
        </p:nvCxnSpPr>
        <p:spPr>
          <a:xfrm flipV="1">
            <a:off x="6902258" y="4059918"/>
            <a:ext cx="177957" cy="1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B8C917-EFE8-2113-CFDE-45757B0B6E75}"/>
              </a:ext>
            </a:extLst>
          </p:cNvPr>
          <p:cNvCxnSpPr>
            <a:cxnSpLocks/>
            <a:stCxn id="9" idx="0"/>
          </p:cNvCxnSpPr>
          <p:nvPr/>
        </p:nvCxnSpPr>
        <p:spPr>
          <a:xfrm flipH="1" flipV="1">
            <a:off x="10471647" y="4059918"/>
            <a:ext cx="206808" cy="19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B00180B9-3B26-E335-29EE-CAC13C5C13FA}"/>
              </a:ext>
            </a:extLst>
          </p:cNvPr>
          <p:cNvCxnSpPr>
            <a:stCxn id="9" idx="2"/>
            <a:endCxn id="10" idx="2"/>
          </p:cNvCxnSpPr>
          <p:nvPr/>
        </p:nvCxnSpPr>
        <p:spPr>
          <a:xfrm rot="5400000">
            <a:off x="9732090" y="4218357"/>
            <a:ext cx="12700" cy="1892731"/>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7B6DB2DF-F931-98A5-3B02-76B0FF455611}"/>
              </a:ext>
            </a:extLst>
          </p:cNvPr>
          <p:cNvCxnSpPr>
            <a:cxnSpLocks/>
            <a:stCxn id="8" idx="2"/>
            <a:endCxn id="10" idx="1"/>
          </p:cNvCxnSpPr>
          <p:nvPr/>
        </p:nvCxnSpPr>
        <p:spPr>
          <a:xfrm rot="5400000" flipH="1" flipV="1">
            <a:off x="7124428" y="4486399"/>
            <a:ext cx="456152" cy="900493"/>
          </a:xfrm>
          <a:prstGeom prst="bentConnector4">
            <a:avLst>
              <a:gd name="adj1" fmla="val -50115"/>
              <a:gd name="adj2" fmla="val 9475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00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5B23-105A-3B6F-BB0A-42102F385816}"/>
              </a:ext>
            </a:extLst>
          </p:cNvPr>
          <p:cNvSpPr>
            <a:spLocks noGrp="1"/>
          </p:cNvSpPr>
          <p:nvPr>
            <p:ph type="title"/>
          </p:nvPr>
        </p:nvSpPr>
        <p:spPr/>
        <p:txBody>
          <a:bodyPr/>
          <a:lstStyle/>
          <a:p>
            <a:r>
              <a:rPr lang="en-US" sz="2800" b="1" dirty="0"/>
              <a:t>Example 10: Curved pad preload technique</a:t>
            </a:r>
            <a:endParaRPr lang="en-US" dirty="0"/>
          </a:p>
        </p:txBody>
      </p:sp>
      <p:sp>
        <p:nvSpPr>
          <p:cNvPr id="4" name="Slide Number Placeholder 3">
            <a:extLst>
              <a:ext uri="{FF2B5EF4-FFF2-40B4-BE49-F238E27FC236}">
                <a16:creationId xmlns:a16="http://schemas.microsoft.com/office/drawing/2014/main" id="{76AEA377-06F3-6346-2A64-414B3FCB879E}"/>
              </a:ext>
            </a:extLst>
          </p:cNvPr>
          <p:cNvSpPr>
            <a:spLocks noGrp="1"/>
          </p:cNvSpPr>
          <p:nvPr>
            <p:ph type="sldNum" sz="quarter" idx="4"/>
          </p:nvPr>
        </p:nvSpPr>
        <p:spPr/>
        <p:txBody>
          <a:bodyPr/>
          <a:lstStyle/>
          <a:p>
            <a:pPr algn="ctr"/>
            <a:fld id="{F6B149FD-26F7-3645-B4E7-BA8B8CC5EEA8}" type="slidenum">
              <a:rPr lang="en-US" smtClean="0"/>
              <a:pPr algn="ctr"/>
              <a:t>117</a:t>
            </a:fld>
            <a:endParaRPr lang="en-US" dirty="0"/>
          </a:p>
        </p:txBody>
      </p:sp>
      <p:sp>
        <p:nvSpPr>
          <p:cNvPr id="55" name="TextBox 54">
            <a:extLst>
              <a:ext uri="{FF2B5EF4-FFF2-40B4-BE49-F238E27FC236}">
                <a16:creationId xmlns:a16="http://schemas.microsoft.com/office/drawing/2014/main" id="{F46CAB11-4F60-5215-55A6-5D36E3821314}"/>
              </a:ext>
            </a:extLst>
          </p:cNvPr>
          <p:cNvSpPr txBox="1"/>
          <p:nvPr/>
        </p:nvSpPr>
        <p:spPr>
          <a:xfrm>
            <a:off x="659875" y="5892002"/>
            <a:ext cx="11036525" cy="646331"/>
          </a:xfrm>
          <a:prstGeom prst="rect">
            <a:avLst/>
          </a:prstGeom>
          <a:noFill/>
        </p:spPr>
        <p:txBody>
          <a:bodyPr wrap="square" rtlCol="0">
            <a:spAutoFit/>
          </a:bodyPr>
          <a:lstStyle/>
          <a:p>
            <a:r>
              <a:rPr lang="en-US" dirty="0">
                <a:cs typeface="Courier New" panose="02070309020205020404" pitchFamily="49" charset="0"/>
              </a:rPr>
              <a:t>This cylindrical configuration is found in many structural applications.  We are required to preload this soft pad, which requires extreme compression (~400%).  How this might this apply in your application?</a:t>
            </a:r>
          </a:p>
        </p:txBody>
      </p:sp>
      <p:grpSp>
        <p:nvGrpSpPr>
          <p:cNvPr id="52" name="Group 51">
            <a:extLst>
              <a:ext uri="{FF2B5EF4-FFF2-40B4-BE49-F238E27FC236}">
                <a16:creationId xmlns:a16="http://schemas.microsoft.com/office/drawing/2014/main" id="{D5C1D092-2783-7B38-B0E4-E18F42353222}"/>
              </a:ext>
            </a:extLst>
          </p:cNvPr>
          <p:cNvGrpSpPr/>
          <p:nvPr/>
        </p:nvGrpSpPr>
        <p:grpSpPr>
          <a:xfrm>
            <a:off x="897231" y="1074424"/>
            <a:ext cx="5116452" cy="4560409"/>
            <a:chOff x="3954330" y="1074424"/>
            <a:chExt cx="5116452" cy="4560409"/>
          </a:xfrm>
        </p:grpSpPr>
        <p:pic>
          <p:nvPicPr>
            <p:cNvPr id="5" name="Picture 4">
              <a:extLst>
                <a:ext uri="{FF2B5EF4-FFF2-40B4-BE49-F238E27FC236}">
                  <a16:creationId xmlns:a16="http://schemas.microsoft.com/office/drawing/2014/main" id="{D5A9D5D0-7633-1FDE-D0BE-73FDC32385B5}"/>
                </a:ext>
              </a:extLst>
            </p:cNvPr>
            <p:cNvPicPr>
              <a:picLocks noChangeAspect="1"/>
            </p:cNvPicPr>
            <p:nvPr/>
          </p:nvPicPr>
          <p:blipFill>
            <a:blip r:embed="rId2"/>
            <a:stretch>
              <a:fillRect/>
            </a:stretch>
          </p:blipFill>
          <p:spPr>
            <a:xfrm>
              <a:off x="4319401" y="1074424"/>
              <a:ext cx="3438897" cy="4205788"/>
            </a:xfrm>
            <a:prstGeom prst="rect">
              <a:avLst/>
            </a:prstGeom>
          </p:spPr>
        </p:pic>
        <p:cxnSp>
          <p:nvCxnSpPr>
            <p:cNvPr id="7" name="Straight Arrow Connector 6">
              <a:extLst>
                <a:ext uri="{FF2B5EF4-FFF2-40B4-BE49-F238E27FC236}">
                  <a16:creationId xmlns:a16="http://schemas.microsoft.com/office/drawing/2014/main" id="{4A7566BD-CB88-5FA8-E093-58201E4395A4}"/>
                </a:ext>
              </a:extLst>
            </p:cNvPr>
            <p:cNvCxnSpPr>
              <a:cxnSpLocks/>
            </p:cNvCxnSpPr>
            <p:nvPr/>
          </p:nvCxnSpPr>
          <p:spPr>
            <a:xfrm>
              <a:off x="6178137" y="4327830"/>
              <a:ext cx="1028006" cy="3532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3567F1-207B-7859-504A-21B00884F853}"/>
                </a:ext>
              </a:extLst>
            </p:cNvPr>
            <p:cNvCxnSpPr>
              <a:cxnSpLocks/>
            </p:cNvCxnSpPr>
            <p:nvPr/>
          </p:nvCxnSpPr>
          <p:spPr>
            <a:xfrm>
              <a:off x="6602136" y="2746485"/>
              <a:ext cx="802017" cy="22525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B98A3C8-18E7-36F1-97D4-04EC9837A59F}"/>
                </a:ext>
              </a:extLst>
            </p:cNvPr>
            <p:cNvCxnSpPr>
              <a:cxnSpLocks/>
            </p:cNvCxnSpPr>
            <p:nvPr/>
          </p:nvCxnSpPr>
          <p:spPr>
            <a:xfrm>
              <a:off x="4918107" y="5253003"/>
              <a:ext cx="28401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BD5D8B7-8DF5-4334-9DC7-D4816C1C71BC}"/>
                    </a:ext>
                  </a:extLst>
                </p:cNvPr>
                <p:cNvSpPr txBox="1"/>
                <p:nvPr/>
              </p:nvSpPr>
              <p:spPr>
                <a:xfrm>
                  <a:off x="7643223" y="5161303"/>
                  <a:ext cx="14275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r>
                              <a:rPr lang="en-US" b="0" i="1" smtClean="0">
                                <a:latin typeface="Cambria Math" panose="02040503050406030204" pitchFamily="18" charset="0"/>
                              </a:rPr>
                              <m:t>0</m:t>
                            </m:r>
                          </m:sub>
                        </m:sSub>
                        <m:r>
                          <a:rPr lang="en-US" b="0" i="1" smtClean="0">
                            <a:latin typeface="Cambria Math" panose="02040503050406030204" pitchFamily="18" charset="0"/>
                          </a:rPr>
                          <m:t>=41"</m:t>
                        </m:r>
                      </m:oMath>
                    </m:oMathPara>
                  </a14:m>
                  <a:endParaRPr lang="en-US" dirty="0"/>
                </a:p>
              </p:txBody>
            </p:sp>
          </mc:Choice>
          <mc:Fallback xmlns="">
            <p:sp>
              <p:nvSpPr>
                <p:cNvPr id="23" name="TextBox 22">
                  <a:extLst>
                    <a:ext uri="{FF2B5EF4-FFF2-40B4-BE49-F238E27FC236}">
                      <a16:creationId xmlns:a16="http://schemas.microsoft.com/office/drawing/2014/main" id="{6BD5D8B7-8DF5-4334-9DC7-D4816C1C71BC}"/>
                    </a:ext>
                  </a:extLst>
                </p:cNvPr>
                <p:cNvSpPr txBox="1">
                  <a:spLocks noRot="1" noChangeAspect="1" noMove="1" noResize="1" noEditPoints="1" noAdjustHandles="1" noChangeArrowheads="1" noChangeShapeType="1" noTextEdit="1"/>
                </p:cNvSpPr>
                <p:nvPr/>
              </p:nvSpPr>
              <p:spPr>
                <a:xfrm>
                  <a:off x="7643223" y="5161303"/>
                  <a:ext cx="1427559" cy="369332"/>
                </a:xfrm>
                <a:prstGeom prst="rect">
                  <a:avLst/>
                </a:prstGeom>
                <a:blipFill>
                  <a:blip r:embed="rId3"/>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E1DA8993-8240-ECFE-715C-931D984E1C36}"/>
                </a:ext>
              </a:extLst>
            </p:cNvPr>
            <p:cNvCxnSpPr>
              <a:cxnSpLocks/>
            </p:cNvCxnSpPr>
            <p:nvPr/>
          </p:nvCxnSpPr>
          <p:spPr>
            <a:xfrm>
              <a:off x="4918107" y="5294948"/>
              <a:ext cx="23635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C38AADA-730C-5F6C-E656-7B1B6F298AC1}"/>
                    </a:ext>
                  </a:extLst>
                </p:cNvPr>
                <p:cNvSpPr txBox="1"/>
                <p:nvPr/>
              </p:nvSpPr>
              <p:spPr>
                <a:xfrm>
                  <a:off x="5547319" y="5265501"/>
                  <a:ext cx="15817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𝐴</m:t>
                            </m:r>
                            <m:r>
                              <a:rPr lang="en-US" b="0" i="1" smtClean="0">
                                <a:latin typeface="Cambria Math" panose="02040503050406030204" pitchFamily="18" charset="0"/>
                              </a:rPr>
                              <m:t>0</m:t>
                            </m:r>
                          </m:sub>
                        </m:sSub>
                        <m:r>
                          <a:rPr lang="en-US" b="0" i="1" smtClean="0">
                            <a:latin typeface="Cambria Math" panose="02040503050406030204" pitchFamily="18" charset="0"/>
                          </a:rPr>
                          <m:t>=36"</m:t>
                        </m:r>
                      </m:oMath>
                    </m:oMathPara>
                  </a14:m>
                  <a:endParaRPr lang="en-US" dirty="0"/>
                </a:p>
              </p:txBody>
            </p:sp>
          </mc:Choice>
          <mc:Fallback xmlns="">
            <p:sp>
              <p:nvSpPr>
                <p:cNvPr id="25" name="TextBox 24">
                  <a:extLst>
                    <a:ext uri="{FF2B5EF4-FFF2-40B4-BE49-F238E27FC236}">
                      <a16:creationId xmlns:a16="http://schemas.microsoft.com/office/drawing/2014/main" id="{4C38AADA-730C-5F6C-E656-7B1B6F298AC1}"/>
                    </a:ext>
                  </a:extLst>
                </p:cNvPr>
                <p:cNvSpPr txBox="1">
                  <a:spLocks noRot="1" noChangeAspect="1" noMove="1" noResize="1" noEditPoints="1" noAdjustHandles="1" noChangeArrowheads="1" noChangeShapeType="1" noTextEdit="1"/>
                </p:cNvSpPr>
                <p:nvPr/>
              </p:nvSpPr>
              <p:spPr>
                <a:xfrm>
                  <a:off x="5547319" y="5265501"/>
                  <a:ext cx="1581766" cy="369332"/>
                </a:xfrm>
                <a:prstGeom prst="rect">
                  <a:avLst/>
                </a:prstGeom>
                <a:blipFill>
                  <a:blip r:embed="rId4"/>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083BB8E6-7BD1-9137-18D6-72ABADEB37F2}"/>
                </a:ext>
              </a:extLst>
            </p:cNvPr>
            <p:cNvCxnSpPr>
              <a:cxnSpLocks/>
            </p:cNvCxnSpPr>
            <p:nvPr/>
          </p:nvCxnSpPr>
          <p:spPr>
            <a:xfrm>
              <a:off x="7264866" y="5237930"/>
              <a:ext cx="0" cy="212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3DB481-4FFA-E7F9-DFEF-9627C87BAD10}"/>
                </a:ext>
              </a:extLst>
            </p:cNvPr>
            <p:cNvCxnSpPr>
              <a:cxnSpLocks/>
            </p:cNvCxnSpPr>
            <p:nvPr/>
          </p:nvCxnSpPr>
          <p:spPr>
            <a:xfrm>
              <a:off x="7733131" y="5246656"/>
              <a:ext cx="0" cy="203511"/>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58F6676-525A-EE0A-0D16-4705724F806F}"/>
                </a:ext>
              </a:extLst>
            </p:cNvPr>
            <p:cNvSpPr txBox="1"/>
            <p:nvPr/>
          </p:nvSpPr>
          <p:spPr>
            <a:xfrm>
              <a:off x="4962392" y="2201125"/>
              <a:ext cx="1927931" cy="523220"/>
            </a:xfrm>
            <a:prstGeom prst="rect">
              <a:avLst/>
            </a:prstGeom>
            <a:noFill/>
          </p:spPr>
          <p:txBody>
            <a:bodyPr wrap="square" rtlCol="0">
              <a:spAutoFit/>
            </a:bodyPr>
            <a:lstStyle/>
            <a:p>
              <a:r>
                <a:rPr lang="en-US" sz="1400" dirty="0">
                  <a:solidFill>
                    <a:schemeClr val="bg1"/>
                  </a:solidFill>
                </a:rPr>
                <a:t>Nominal 1” gap for pad when installed</a:t>
              </a:r>
            </a:p>
          </p:txBody>
        </p:sp>
        <p:sp>
          <p:nvSpPr>
            <p:cNvPr id="51" name="TextBox 50">
              <a:extLst>
                <a:ext uri="{FF2B5EF4-FFF2-40B4-BE49-F238E27FC236}">
                  <a16:creationId xmlns:a16="http://schemas.microsoft.com/office/drawing/2014/main" id="{C330ED21-2864-3CF6-4387-E96153606C85}"/>
                </a:ext>
              </a:extLst>
            </p:cNvPr>
            <p:cNvSpPr txBox="1"/>
            <p:nvPr/>
          </p:nvSpPr>
          <p:spPr>
            <a:xfrm>
              <a:off x="3954330" y="3581630"/>
              <a:ext cx="2737810" cy="738664"/>
            </a:xfrm>
            <a:prstGeom prst="rect">
              <a:avLst/>
            </a:prstGeom>
            <a:noFill/>
          </p:spPr>
          <p:txBody>
            <a:bodyPr wrap="square" rtlCol="0">
              <a:spAutoFit/>
            </a:bodyPr>
            <a:lstStyle/>
            <a:p>
              <a:r>
                <a:rPr lang="en-US" sz="1400" dirty="0"/>
                <a:t>Cylindrical pad, nominally 5” thick (considerably thicker than surrounding elements)</a:t>
              </a:r>
            </a:p>
          </p:txBody>
        </p:sp>
      </p:grpSp>
      <p:pic>
        <p:nvPicPr>
          <p:cNvPr id="56" name="Picture 55">
            <a:extLst>
              <a:ext uri="{FF2B5EF4-FFF2-40B4-BE49-F238E27FC236}">
                <a16:creationId xmlns:a16="http://schemas.microsoft.com/office/drawing/2014/main" id="{39479CDB-0B7C-BE49-76D4-4E6FD9A75F54}"/>
              </a:ext>
            </a:extLst>
          </p:cNvPr>
          <p:cNvPicPr>
            <a:picLocks noChangeAspect="1"/>
          </p:cNvPicPr>
          <p:nvPr/>
        </p:nvPicPr>
        <p:blipFill>
          <a:blip r:embed="rId5"/>
          <a:stretch>
            <a:fillRect/>
          </a:stretch>
        </p:blipFill>
        <p:spPr>
          <a:xfrm>
            <a:off x="5535034" y="1566603"/>
            <a:ext cx="2389106" cy="2401390"/>
          </a:xfrm>
          <a:prstGeom prst="rect">
            <a:avLst/>
          </a:prstGeom>
        </p:spPr>
      </p:pic>
      <p:pic>
        <p:nvPicPr>
          <p:cNvPr id="58" name="Picture 57">
            <a:extLst>
              <a:ext uri="{FF2B5EF4-FFF2-40B4-BE49-F238E27FC236}">
                <a16:creationId xmlns:a16="http://schemas.microsoft.com/office/drawing/2014/main" id="{7D6F6F9D-9EEB-0DD3-4BC1-6552523AE3CA}"/>
              </a:ext>
            </a:extLst>
          </p:cNvPr>
          <p:cNvPicPr>
            <a:picLocks noChangeAspect="1"/>
          </p:cNvPicPr>
          <p:nvPr/>
        </p:nvPicPr>
        <p:blipFill>
          <a:blip r:embed="rId6"/>
          <a:stretch>
            <a:fillRect/>
          </a:stretch>
        </p:blipFill>
        <p:spPr>
          <a:xfrm>
            <a:off x="8006151" y="1590851"/>
            <a:ext cx="2389106" cy="2408582"/>
          </a:xfrm>
          <a:prstGeom prst="rect">
            <a:avLst/>
          </a:prstGeom>
        </p:spPr>
      </p:pic>
      <p:sp>
        <p:nvSpPr>
          <p:cNvPr id="59" name="TextBox 58">
            <a:extLst>
              <a:ext uri="{FF2B5EF4-FFF2-40B4-BE49-F238E27FC236}">
                <a16:creationId xmlns:a16="http://schemas.microsoft.com/office/drawing/2014/main" id="{00912AC8-D997-E76E-911D-24811A172314}"/>
              </a:ext>
            </a:extLst>
          </p:cNvPr>
          <p:cNvSpPr txBox="1"/>
          <p:nvPr/>
        </p:nvSpPr>
        <p:spPr>
          <a:xfrm>
            <a:off x="5575064" y="3380625"/>
            <a:ext cx="1367227" cy="523220"/>
          </a:xfrm>
          <a:prstGeom prst="rect">
            <a:avLst/>
          </a:prstGeom>
          <a:noFill/>
        </p:spPr>
        <p:txBody>
          <a:bodyPr wrap="square" rtlCol="0">
            <a:spAutoFit/>
          </a:bodyPr>
          <a:lstStyle/>
          <a:p>
            <a:r>
              <a:rPr lang="en-US" sz="1400" dirty="0"/>
              <a:t>Initial pad configuration</a:t>
            </a:r>
          </a:p>
        </p:txBody>
      </p:sp>
      <p:sp>
        <p:nvSpPr>
          <p:cNvPr id="60" name="TextBox 59">
            <a:extLst>
              <a:ext uri="{FF2B5EF4-FFF2-40B4-BE49-F238E27FC236}">
                <a16:creationId xmlns:a16="http://schemas.microsoft.com/office/drawing/2014/main" id="{6D7D8A1F-FF76-1486-467D-DDA8187DB156}"/>
              </a:ext>
            </a:extLst>
          </p:cNvPr>
          <p:cNvSpPr txBox="1"/>
          <p:nvPr/>
        </p:nvSpPr>
        <p:spPr>
          <a:xfrm>
            <a:off x="8266373" y="3380372"/>
            <a:ext cx="1337003" cy="523220"/>
          </a:xfrm>
          <a:prstGeom prst="rect">
            <a:avLst/>
          </a:prstGeom>
          <a:noFill/>
        </p:spPr>
        <p:txBody>
          <a:bodyPr wrap="square" rtlCol="0">
            <a:spAutoFit/>
          </a:bodyPr>
          <a:lstStyle/>
          <a:p>
            <a:r>
              <a:rPr lang="en-US" sz="1400" dirty="0"/>
              <a:t>Final pad configuration</a:t>
            </a:r>
          </a:p>
        </p:txBody>
      </p:sp>
      <p:sp>
        <p:nvSpPr>
          <p:cNvPr id="61" name="TextBox 60">
            <a:extLst>
              <a:ext uri="{FF2B5EF4-FFF2-40B4-BE49-F238E27FC236}">
                <a16:creationId xmlns:a16="http://schemas.microsoft.com/office/drawing/2014/main" id="{DDA0ECF2-CA96-0895-52BC-8EA34773F068}"/>
              </a:ext>
            </a:extLst>
          </p:cNvPr>
          <p:cNvSpPr txBox="1"/>
          <p:nvPr/>
        </p:nvSpPr>
        <p:spPr>
          <a:xfrm>
            <a:off x="7519539" y="4221780"/>
            <a:ext cx="3635932" cy="1384995"/>
          </a:xfrm>
          <a:prstGeom prst="rect">
            <a:avLst/>
          </a:prstGeom>
          <a:noFill/>
        </p:spPr>
        <p:txBody>
          <a:bodyPr wrap="none" rtlCol="0">
            <a:spAutoFit/>
          </a:bodyPr>
          <a:lstStyle/>
          <a:p>
            <a:r>
              <a:rPr lang="en-US" sz="1400" b="1" dirty="0"/>
              <a:t>Applications</a:t>
            </a:r>
          </a:p>
          <a:p>
            <a:pPr marL="285750" indent="-285750">
              <a:buFont typeface="Arial" panose="020B0604020202020204" pitchFamily="34" charset="0"/>
              <a:buChar char="•"/>
            </a:pPr>
            <a:r>
              <a:rPr lang="en-US" sz="1400" dirty="0"/>
              <a:t>Pad between clamp &amp; pressure vessel</a:t>
            </a:r>
          </a:p>
          <a:p>
            <a:pPr marL="285750" indent="-285750">
              <a:buFont typeface="Arial" panose="020B0604020202020204" pitchFamily="34" charset="0"/>
              <a:buChar char="•"/>
            </a:pPr>
            <a:r>
              <a:rPr lang="en-US" sz="1400" dirty="0"/>
              <a:t>Press-fit cylinders </a:t>
            </a:r>
          </a:p>
          <a:p>
            <a:pPr marL="285750" indent="-285750">
              <a:buFont typeface="Arial" panose="020B0604020202020204" pitchFamily="34" charset="0"/>
              <a:buChar char="•"/>
            </a:pPr>
            <a:r>
              <a:rPr lang="en-US" sz="1400" dirty="0"/>
              <a:t>O-ring installations</a:t>
            </a:r>
          </a:p>
          <a:p>
            <a:pPr marL="285750" indent="-285750">
              <a:buFont typeface="Arial" panose="020B0604020202020204" pitchFamily="34" charset="0"/>
              <a:buChar char="•"/>
            </a:pPr>
            <a:r>
              <a:rPr lang="en-US" sz="1400" dirty="0"/>
              <a:t>Composite casing manufacturing </a:t>
            </a:r>
          </a:p>
          <a:p>
            <a:pPr marL="285750" indent="-285750">
              <a:buFont typeface="Arial" panose="020B0604020202020204" pitchFamily="34" charset="0"/>
              <a:buChar char="•"/>
            </a:pPr>
            <a:r>
              <a:rPr lang="en-US" sz="1400" dirty="0"/>
              <a:t>&lt;Your application&gt;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61A2BC3-0D4F-9450-4881-5A584F38CEAF}"/>
                  </a:ext>
                </a:extLst>
              </p:cNvPr>
              <p:cNvSpPr txBox="1"/>
              <p:nvPr/>
            </p:nvSpPr>
            <p:spPr>
              <a:xfrm>
                <a:off x="5175655" y="1547003"/>
                <a:ext cx="4007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oMath>
                  </m:oMathPara>
                </a14:m>
                <a:endParaRPr lang="en-US" dirty="0"/>
              </a:p>
            </p:txBody>
          </p:sp>
        </mc:Choice>
        <mc:Fallback xmlns="">
          <p:sp>
            <p:nvSpPr>
              <p:cNvPr id="63" name="TextBox 62">
                <a:extLst>
                  <a:ext uri="{FF2B5EF4-FFF2-40B4-BE49-F238E27FC236}">
                    <a16:creationId xmlns:a16="http://schemas.microsoft.com/office/drawing/2014/main" id="{161A2BC3-0D4F-9450-4881-5A584F38CEAF}"/>
                  </a:ext>
                </a:extLst>
              </p:cNvPr>
              <p:cNvSpPr txBox="1">
                <a:spLocks noRot="1" noChangeAspect="1" noMove="1" noResize="1" noEditPoints="1" noAdjustHandles="1" noChangeArrowheads="1" noChangeShapeType="1" noTextEdit="1"/>
              </p:cNvSpPr>
              <p:nvPr/>
            </p:nvSpPr>
            <p:spPr>
              <a:xfrm>
                <a:off x="5175655" y="1547003"/>
                <a:ext cx="40078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7985A15-D4BA-84CE-6789-EB0C0DF23FDA}"/>
                  </a:ext>
                </a:extLst>
              </p:cNvPr>
              <p:cNvSpPr txBox="1"/>
              <p:nvPr/>
            </p:nvSpPr>
            <p:spPr>
              <a:xfrm>
                <a:off x="7604525" y="1466590"/>
                <a:ext cx="4007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rPr>
                        <m:t>"</m:t>
                      </m:r>
                    </m:oMath>
                  </m:oMathPara>
                </a14:m>
                <a:endParaRPr lang="en-US" dirty="0"/>
              </a:p>
            </p:txBody>
          </p:sp>
        </mc:Choice>
        <mc:Fallback xmlns="">
          <p:sp>
            <p:nvSpPr>
              <p:cNvPr id="64" name="TextBox 63">
                <a:extLst>
                  <a:ext uri="{FF2B5EF4-FFF2-40B4-BE49-F238E27FC236}">
                    <a16:creationId xmlns:a16="http://schemas.microsoft.com/office/drawing/2014/main" id="{97985A15-D4BA-84CE-6789-EB0C0DF23FDA}"/>
                  </a:ext>
                </a:extLst>
              </p:cNvPr>
              <p:cNvSpPr txBox="1">
                <a:spLocks noRot="1" noChangeAspect="1" noMove="1" noResize="1" noEditPoints="1" noAdjustHandles="1" noChangeArrowheads="1" noChangeShapeType="1" noTextEdit="1"/>
              </p:cNvSpPr>
              <p:nvPr/>
            </p:nvSpPr>
            <p:spPr>
              <a:xfrm>
                <a:off x="7604525" y="1466590"/>
                <a:ext cx="400784" cy="369332"/>
              </a:xfrm>
              <a:prstGeom prst="rect">
                <a:avLst/>
              </a:prstGeom>
              <a:blipFill>
                <a:blip r:embed="rId8"/>
                <a:stretch>
                  <a:fillRect/>
                </a:stretch>
              </a:blipFill>
            </p:spPr>
            <p:txBody>
              <a:bodyPr/>
              <a:lstStyle/>
              <a:p>
                <a:r>
                  <a:rPr lang="en-US">
                    <a:noFill/>
                  </a:rPr>
                  <a:t> </a:t>
                </a:r>
              </a:p>
            </p:txBody>
          </p:sp>
        </mc:Fallback>
      </mc:AlternateContent>
      <p:sp>
        <p:nvSpPr>
          <p:cNvPr id="65" name="Arrow: Down 64">
            <a:extLst>
              <a:ext uri="{FF2B5EF4-FFF2-40B4-BE49-F238E27FC236}">
                <a16:creationId xmlns:a16="http://schemas.microsoft.com/office/drawing/2014/main" id="{B472BE7D-9041-FAF2-01D0-EBFFB54101B4}"/>
              </a:ext>
            </a:extLst>
          </p:cNvPr>
          <p:cNvSpPr/>
          <p:nvPr/>
        </p:nvSpPr>
        <p:spPr>
          <a:xfrm>
            <a:off x="8006151" y="1333682"/>
            <a:ext cx="114392" cy="2329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CC6C226-EF57-ED99-E253-A3AE7E9D4AE0}"/>
                  </a:ext>
                </a:extLst>
              </p:cNvPr>
              <p:cNvSpPr txBox="1"/>
              <p:nvPr/>
            </p:nvSpPr>
            <p:spPr>
              <a:xfrm>
                <a:off x="7902190" y="982968"/>
                <a:ext cx="4007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2</m:t>
                      </m:r>
                      <m:r>
                        <a:rPr lang="en-US" b="0" i="1" smtClean="0">
                          <a:latin typeface="Cambria Math" panose="02040503050406030204" pitchFamily="18" charset="0"/>
                        </a:rPr>
                        <m:t>"</m:t>
                      </m:r>
                    </m:oMath>
                  </m:oMathPara>
                </a14:m>
                <a:endParaRPr lang="en-US" dirty="0"/>
              </a:p>
            </p:txBody>
          </p:sp>
        </mc:Choice>
        <mc:Fallback xmlns="">
          <p:sp>
            <p:nvSpPr>
              <p:cNvPr id="66" name="TextBox 65">
                <a:extLst>
                  <a:ext uri="{FF2B5EF4-FFF2-40B4-BE49-F238E27FC236}">
                    <a16:creationId xmlns:a16="http://schemas.microsoft.com/office/drawing/2014/main" id="{BCC6C226-EF57-ED99-E253-A3AE7E9D4AE0}"/>
                  </a:ext>
                </a:extLst>
              </p:cNvPr>
              <p:cNvSpPr txBox="1">
                <a:spLocks noRot="1" noChangeAspect="1" noMove="1" noResize="1" noEditPoints="1" noAdjustHandles="1" noChangeArrowheads="1" noChangeShapeType="1" noTextEdit="1"/>
              </p:cNvSpPr>
              <p:nvPr/>
            </p:nvSpPr>
            <p:spPr>
              <a:xfrm>
                <a:off x="7902190" y="982968"/>
                <a:ext cx="40078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4441233-2D12-149D-3CE4-A75E4FAE8D7C}"/>
                  </a:ext>
                </a:extLst>
              </p:cNvPr>
              <p:cNvSpPr txBox="1"/>
              <p:nvPr/>
            </p:nvSpPr>
            <p:spPr>
              <a:xfrm>
                <a:off x="7910579" y="1921821"/>
                <a:ext cx="4007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2</m:t>
                      </m:r>
                      <m:r>
                        <a:rPr lang="en-US" b="0" i="1" smtClean="0">
                          <a:latin typeface="Cambria Math" panose="02040503050406030204" pitchFamily="18" charset="0"/>
                        </a:rPr>
                        <m:t>"</m:t>
                      </m:r>
                    </m:oMath>
                  </m:oMathPara>
                </a14:m>
                <a:endParaRPr lang="en-US" dirty="0"/>
              </a:p>
            </p:txBody>
          </p:sp>
        </mc:Choice>
        <mc:Fallback xmlns="">
          <p:sp>
            <p:nvSpPr>
              <p:cNvPr id="67" name="TextBox 66">
                <a:extLst>
                  <a:ext uri="{FF2B5EF4-FFF2-40B4-BE49-F238E27FC236}">
                    <a16:creationId xmlns:a16="http://schemas.microsoft.com/office/drawing/2014/main" id="{84441233-2D12-149D-3CE4-A75E4FAE8D7C}"/>
                  </a:ext>
                </a:extLst>
              </p:cNvPr>
              <p:cNvSpPr txBox="1">
                <a:spLocks noRot="1" noChangeAspect="1" noMove="1" noResize="1" noEditPoints="1" noAdjustHandles="1" noChangeArrowheads="1" noChangeShapeType="1" noTextEdit="1"/>
              </p:cNvSpPr>
              <p:nvPr/>
            </p:nvSpPr>
            <p:spPr>
              <a:xfrm>
                <a:off x="7910579" y="1921821"/>
                <a:ext cx="400784" cy="369332"/>
              </a:xfrm>
              <a:prstGeom prst="rect">
                <a:avLst/>
              </a:prstGeom>
              <a:blipFill>
                <a:blip r:embed="rId10"/>
                <a:stretch>
                  <a:fillRect/>
                </a:stretch>
              </a:blipFill>
            </p:spPr>
            <p:txBody>
              <a:bodyPr/>
              <a:lstStyle/>
              <a:p>
                <a:r>
                  <a:rPr lang="en-US">
                    <a:noFill/>
                  </a:rPr>
                  <a:t> </a:t>
                </a:r>
              </a:p>
            </p:txBody>
          </p:sp>
        </mc:Fallback>
      </mc:AlternateContent>
      <p:sp>
        <p:nvSpPr>
          <p:cNvPr id="68" name="Arrow: Down 67">
            <a:extLst>
              <a:ext uri="{FF2B5EF4-FFF2-40B4-BE49-F238E27FC236}">
                <a16:creationId xmlns:a16="http://schemas.microsoft.com/office/drawing/2014/main" id="{ABC4225E-0335-AD5C-450E-01AA13281ADA}"/>
              </a:ext>
            </a:extLst>
          </p:cNvPr>
          <p:cNvSpPr/>
          <p:nvPr/>
        </p:nvSpPr>
        <p:spPr>
          <a:xfrm rot="10800000">
            <a:off x="8006151" y="1730445"/>
            <a:ext cx="114392" cy="2329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00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[OPTIONAL] Example 10: Curved pad preload techniques</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118</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324072"/>
            <a:ext cx="8324172" cy="4344961"/>
          </a:xfrm>
          <a:prstGeom prst="rect">
            <a:avLst/>
          </a:prstGeom>
          <a:noFill/>
        </p:spPr>
        <p:txBody>
          <a:bodyPr wrap="square" rtlCol="0">
            <a:noAutofit/>
          </a:bodyPr>
          <a:lstStyle/>
          <a:p>
            <a:r>
              <a:rPr lang="en-US" sz="1400" b="1" dirty="0"/>
              <a:t>The following example is provided as a reference</a:t>
            </a:r>
            <a:r>
              <a:rPr lang="en-US" sz="1400" dirty="0"/>
              <a:t>.  Please feel free to run this now, or just refer back to it later. </a:t>
            </a:r>
          </a:p>
          <a:p>
            <a:endParaRPr lang="en-US" sz="1400" dirty="0"/>
          </a:p>
          <a:p>
            <a:r>
              <a:rPr lang="en-US" sz="1400" dirty="0"/>
              <a:t>This problem has two input decks designed to show two ways of achieving the same goal:</a:t>
            </a:r>
          </a:p>
          <a:p>
            <a:pPr marL="285750" indent="-285750">
              <a:buFont typeface="Arial" panose="020B0604020202020204" pitchFamily="34" charset="0"/>
              <a:buChar char="•"/>
            </a:pPr>
            <a:r>
              <a:rPr lang="en-US" sz="1400" dirty="0" err="1">
                <a:latin typeface="Courier New" panose="02070309020205020404" pitchFamily="49" charset="0"/>
                <a:cs typeface="Courier New" panose="02070309020205020404" pitchFamily="49" charset="0"/>
              </a:rPr>
              <a:t>forward_assembly_strain_based.i</a:t>
            </a:r>
            <a:endParaRPr lang="en-US" sz="1400"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en-US" sz="1400" dirty="0" err="1">
                <a:latin typeface="Courier New" panose="02070309020205020404" pitchFamily="49" charset="0"/>
                <a:cs typeface="Courier New" panose="02070309020205020404" pitchFamily="49" charset="0"/>
              </a:rPr>
              <a:t>forward_assembly_displacement_based.i</a:t>
            </a:r>
            <a:endParaRPr lang="en-US" sz="1400" dirty="0"/>
          </a:p>
          <a:p>
            <a:endParaRPr lang="en-US" sz="1400" b="1" dirty="0"/>
          </a:p>
          <a:p>
            <a:pPr marL="342900" indent="-342900">
              <a:buFont typeface="+mj-lt"/>
              <a:buAutoNum type="arabicPeriod"/>
            </a:pPr>
            <a:r>
              <a:rPr lang="en-US" sz="1400" b="1" dirty="0"/>
              <a:t>Review the input decks</a:t>
            </a:r>
            <a:r>
              <a:rPr lang="en-US" sz="1400" dirty="0"/>
              <a:t>.   They are heavily-commented for demonstration purposes and for reference.  Review the input deck and comments with particular regard to the following:</a:t>
            </a:r>
          </a:p>
          <a:p>
            <a:pPr marL="742950" lvl="1" indent="-285750">
              <a:buFont typeface="Arial" panose="020B0604020202020204" pitchFamily="34" charset="0"/>
              <a:buChar char="•"/>
            </a:pPr>
            <a:r>
              <a:rPr lang="en-US" sz="1400" dirty="0"/>
              <a:t>User output calculations</a:t>
            </a:r>
          </a:p>
          <a:p>
            <a:pPr marL="742950" lvl="1" indent="-285750">
              <a:buFont typeface="Arial" panose="020B0604020202020204" pitchFamily="34" charset="0"/>
              <a:buChar char="•"/>
            </a:pPr>
            <a:r>
              <a:rPr lang="en-US" sz="1400" dirty="0"/>
              <a:t>Analytic functions</a:t>
            </a:r>
          </a:p>
          <a:p>
            <a:pPr marL="742950" lvl="1" indent="-285750">
              <a:buFont typeface="Arial" panose="020B0604020202020204" pitchFamily="34" charset="0"/>
              <a:buChar char="•"/>
            </a:pPr>
            <a:r>
              <a:rPr lang="en-US" sz="1400" dirty="0"/>
              <a:t>Variable initialization</a:t>
            </a:r>
          </a:p>
          <a:p>
            <a:pPr marL="742950" lvl="1" indent="-285750">
              <a:buFont typeface="Arial" panose="020B0604020202020204" pitchFamily="34" charset="0"/>
              <a:buChar char="•"/>
            </a:pPr>
            <a:r>
              <a:rPr lang="en-US" sz="1400" dirty="0"/>
              <a:t>Artificial strain application</a:t>
            </a:r>
          </a:p>
          <a:p>
            <a:pPr marL="742950" lvl="1" indent="-285750">
              <a:buFont typeface="Arial" panose="020B0604020202020204" pitchFamily="34" charset="0"/>
              <a:buChar char="•"/>
            </a:pPr>
            <a:r>
              <a:rPr lang="en-US" sz="1400" dirty="0"/>
              <a:t>Prescribed displacements</a:t>
            </a:r>
          </a:p>
          <a:p>
            <a:pPr marL="342900" indent="-342900">
              <a:buFont typeface="+mj-lt"/>
              <a:buAutoNum type="arabicPeriod"/>
            </a:pPr>
            <a:endParaRPr lang="en-US" sz="1400" dirty="0"/>
          </a:p>
          <a:p>
            <a:pPr marL="342900" indent="-342900">
              <a:buFont typeface="+mj-lt"/>
              <a:buAutoNum type="arabicPeriod"/>
            </a:pPr>
            <a:r>
              <a:rPr lang="en-US" sz="1400" b="1" dirty="0"/>
              <a:t>Run the examples </a:t>
            </a:r>
            <a:r>
              <a:rPr lang="en-US" sz="1400" dirty="0"/>
              <a:t>and visualize the results</a:t>
            </a:r>
            <a:br>
              <a:rPr lang="en-US" sz="1400" dirty="0"/>
            </a:b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forward_assembly_strain_based.i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forward_assembly_displacement_based.i</a:t>
            </a:r>
            <a:endParaRPr lang="en-US" sz="1400"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ex10_curved_pad_deformation/</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3" y="5640305"/>
            <a:ext cx="9601158" cy="954107"/>
            <a:chOff x="815463" y="5910366"/>
            <a:chExt cx="6464777" cy="954107"/>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917017"/>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289015" y="5910366"/>
              <a:ext cx="5991225" cy="954107"/>
            </a:xfrm>
            <a:prstGeom prst="rect">
              <a:avLst/>
            </a:prstGeom>
            <a:noFill/>
          </p:spPr>
          <p:txBody>
            <a:bodyPr wrap="square">
              <a:spAutoFit/>
            </a:bodyPr>
            <a:lstStyle/>
            <a:p>
              <a:r>
                <a:rPr lang="en-US" sz="1400" b="1" dirty="0"/>
                <a:t>Worth exploring</a:t>
              </a:r>
              <a:r>
                <a:rPr lang="en-US" sz="1400" dirty="0"/>
                <a:t>: Percent compression (or similar) is a frequent metric needed for pad preloading.  Review the </a:t>
              </a:r>
              <a:r>
                <a:rPr lang="en-US" sz="1400" dirty="0" err="1">
                  <a:latin typeface="Courier New" panose="02070309020205020404" pitchFamily="49" charset="0"/>
                  <a:cs typeface="Courier New" panose="02070309020205020404" pitchFamily="49" charset="0"/>
                </a:rPr>
                <a:t>log_strain</a:t>
              </a:r>
              <a:r>
                <a:rPr lang="en-US" sz="1400" dirty="0">
                  <a:cs typeface="Courier New" panose="02070309020205020404" pitchFamily="49" charset="0"/>
                </a:rPr>
                <a:t> element variable.  Do the values make sense?  If not, how does changing the strain incrementation type (e.g. </a:t>
              </a:r>
              <a:r>
                <a:rPr lang="en-US" sz="1400" dirty="0">
                  <a:latin typeface="Courier New" panose="02070309020205020404" pitchFamily="49" charset="0"/>
                  <a:cs typeface="Courier New" panose="02070309020205020404" pitchFamily="49" charset="0"/>
                </a:rPr>
                <a:t>STRONGLY_OBJECTIVE</a:t>
              </a:r>
              <a:r>
                <a:rPr lang="en-US" sz="1400" dirty="0">
                  <a:cs typeface="Courier New" panose="02070309020205020404" pitchFamily="49" charset="0"/>
                </a:rPr>
                <a:t>) or decreasing time step size impact that measure?</a:t>
              </a:r>
            </a:p>
          </p:txBody>
        </p:sp>
      </p:grpSp>
      <p:pic>
        <p:nvPicPr>
          <p:cNvPr id="24" name="Picture 23">
            <a:extLst>
              <a:ext uri="{FF2B5EF4-FFF2-40B4-BE49-F238E27FC236}">
                <a16:creationId xmlns:a16="http://schemas.microsoft.com/office/drawing/2014/main" id="{B27ACA07-9DC0-8211-8B55-B5E6AA80FC35}"/>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8754633" y="1708461"/>
            <a:ext cx="2233485" cy="2731563"/>
          </a:xfrm>
          <a:prstGeom prst="rect">
            <a:avLst/>
          </a:prstGeom>
        </p:spPr>
      </p:pic>
    </p:spTree>
    <p:extLst>
      <p:ext uri="{BB962C8B-B14F-4D97-AF65-F5344CB8AC3E}">
        <p14:creationId xmlns:p14="http://schemas.microsoft.com/office/powerpoint/2010/main" val="137156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urved_pad_compression">
            <a:hlinkClick r:id="" action="ppaction://media"/>
            <a:extLst>
              <a:ext uri="{FF2B5EF4-FFF2-40B4-BE49-F238E27FC236}">
                <a16:creationId xmlns:a16="http://schemas.microsoft.com/office/drawing/2014/main" id="{C40FE0BA-94E3-8B40-0B98-C725C193D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96192" y="1522683"/>
            <a:ext cx="4951055" cy="4353513"/>
          </a:xfrm>
          <a:prstGeom prst="rect">
            <a:avLst/>
          </a:prstGeom>
        </p:spPr>
      </p:pic>
      <p:sp>
        <p:nvSpPr>
          <p:cNvPr id="2" name="Title 1">
            <a:extLst>
              <a:ext uri="{FF2B5EF4-FFF2-40B4-BE49-F238E27FC236}">
                <a16:creationId xmlns:a16="http://schemas.microsoft.com/office/drawing/2014/main" id="{C57F55C9-FFC4-397F-9967-9985D3E47F35}"/>
              </a:ext>
            </a:extLst>
          </p:cNvPr>
          <p:cNvSpPr>
            <a:spLocks noGrp="1"/>
          </p:cNvSpPr>
          <p:nvPr>
            <p:ph type="title"/>
          </p:nvPr>
        </p:nvSpPr>
        <p:spPr/>
        <p:txBody>
          <a:bodyPr/>
          <a:lstStyle/>
          <a:p>
            <a:r>
              <a:rPr lang="en-US" dirty="0"/>
              <a:t>Example 10: Results and discussion – solutions </a:t>
            </a:r>
          </a:p>
        </p:txBody>
      </p:sp>
      <p:sp>
        <p:nvSpPr>
          <p:cNvPr id="4" name="Slide Number Placeholder 3">
            <a:extLst>
              <a:ext uri="{FF2B5EF4-FFF2-40B4-BE49-F238E27FC236}">
                <a16:creationId xmlns:a16="http://schemas.microsoft.com/office/drawing/2014/main" id="{80C803CD-78B7-1FF0-E370-E17AC8FD3425}"/>
              </a:ext>
            </a:extLst>
          </p:cNvPr>
          <p:cNvSpPr>
            <a:spLocks noGrp="1"/>
          </p:cNvSpPr>
          <p:nvPr>
            <p:ph type="sldNum" sz="quarter" idx="4"/>
          </p:nvPr>
        </p:nvSpPr>
        <p:spPr/>
        <p:txBody>
          <a:bodyPr/>
          <a:lstStyle/>
          <a:p>
            <a:pPr algn="ctr"/>
            <a:fld id="{F6B149FD-26F7-3645-B4E7-BA8B8CC5EEA8}" type="slidenum">
              <a:rPr lang="en-US" smtClean="0"/>
              <a:pPr algn="ctr"/>
              <a:t>119</a:t>
            </a:fld>
            <a:endParaRPr lang="en-US" dirty="0"/>
          </a:p>
        </p:txBody>
      </p:sp>
      <p:pic>
        <p:nvPicPr>
          <p:cNvPr id="6" name="Picture 5">
            <a:extLst>
              <a:ext uri="{FF2B5EF4-FFF2-40B4-BE49-F238E27FC236}">
                <a16:creationId xmlns:a16="http://schemas.microsoft.com/office/drawing/2014/main" id="{9EC47BD4-8C79-C1DF-AF9C-2BD0088447CD}"/>
              </a:ext>
            </a:extLst>
          </p:cNvPr>
          <p:cNvPicPr>
            <a:picLocks noChangeAspect="1"/>
          </p:cNvPicPr>
          <p:nvPr/>
        </p:nvPicPr>
        <p:blipFill>
          <a:blip r:embed="rId5"/>
          <a:stretch>
            <a:fillRect/>
          </a:stretch>
        </p:blipFill>
        <p:spPr>
          <a:xfrm>
            <a:off x="597768" y="1446808"/>
            <a:ext cx="3137867" cy="3346523"/>
          </a:xfrm>
          <a:prstGeom prst="rect">
            <a:avLst/>
          </a:prstGeom>
        </p:spPr>
      </p:pic>
      <p:pic>
        <p:nvPicPr>
          <p:cNvPr id="8" name="Picture 7">
            <a:extLst>
              <a:ext uri="{FF2B5EF4-FFF2-40B4-BE49-F238E27FC236}">
                <a16:creationId xmlns:a16="http://schemas.microsoft.com/office/drawing/2014/main" id="{424DEBDB-6F55-9503-585B-8196F8F159F9}"/>
              </a:ext>
            </a:extLst>
          </p:cNvPr>
          <p:cNvPicPr>
            <a:picLocks noChangeAspect="1"/>
          </p:cNvPicPr>
          <p:nvPr/>
        </p:nvPicPr>
        <p:blipFill>
          <a:blip r:embed="rId6"/>
          <a:stretch>
            <a:fillRect/>
          </a:stretch>
        </p:blipFill>
        <p:spPr>
          <a:xfrm>
            <a:off x="8499457" y="1509392"/>
            <a:ext cx="3137868" cy="3241930"/>
          </a:xfrm>
          <a:prstGeom prst="rect">
            <a:avLst/>
          </a:prstGeom>
        </p:spPr>
      </p:pic>
      <p:pic>
        <p:nvPicPr>
          <p:cNvPr id="10" name="Picture 9">
            <a:extLst>
              <a:ext uri="{FF2B5EF4-FFF2-40B4-BE49-F238E27FC236}">
                <a16:creationId xmlns:a16="http://schemas.microsoft.com/office/drawing/2014/main" id="{07F52577-8A69-4971-A395-CC83311E4C19}"/>
              </a:ext>
            </a:extLst>
          </p:cNvPr>
          <p:cNvPicPr>
            <a:picLocks noChangeAspect="1"/>
          </p:cNvPicPr>
          <p:nvPr/>
        </p:nvPicPr>
        <p:blipFill>
          <a:blip r:embed="rId7"/>
          <a:stretch>
            <a:fillRect/>
          </a:stretch>
        </p:blipFill>
        <p:spPr>
          <a:xfrm>
            <a:off x="832132" y="2035283"/>
            <a:ext cx="1903920" cy="1798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54236129-645F-5AD3-9CA4-5EB75405BA0D}"/>
              </a:ext>
            </a:extLst>
          </p:cNvPr>
          <p:cNvPicPr>
            <a:picLocks noChangeAspect="1"/>
          </p:cNvPicPr>
          <p:nvPr/>
        </p:nvPicPr>
        <p:blipFill>
          <a:blip r:embed="rId8"/>
          <a:stretch>
            <a:fillRect/>
          </a:stretch>
        </p:blipFill>
        <p:spPr>
          <a:xfrm>
            <a:off x="8655832" y="2018893"/>
            <a:ext cx="2091030" cy="19624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Oval 13">
            <a:extLst>
              <a:ext uri="{FF2B5EF4-FFF2-40B4-BE49-F238E27FC236}">
                <a16:creationId xmlns:a16="http://schemas.microsoft.com/office/drawing/2014/main" id="{07F55689-980A-B781-4EA7-BB8C173BA33F}"/>
              </a:ext>
            </a:extLst>
          </p:cNvPr>
          <p:cNvSpPr/>
          <p:nvPr/>
        </p:nvSpPr>
        <p:spPr>
          <a:xfrm>
            <a:off x="10980837" y="2171293"/>
            <a:ext cx="669956" cy="65918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C84B643-E8E9-ED2F-0712-E96A13FB8166}"/>
              </a:ext>
            </a:extLst>
          </p:cNvPr>
          <p:cNvCxnSpPr>
            <a:cxnSpLocks/>
            <a:stCxn id="14" idx="0"/>
            <a:endCxn id="12" idx="0"/>
          </p:cNvCxnSpPr>
          <p:nvPr/>
        </p:nvCxnSpPr>
        <p:spPr>
          <a:xfrm flipH="1" flipV="1">
            <a:off x="9701347" y="2018893"/>
            <a:ext cx="1614468" cy="1524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1819CA-062B-455A-D57E-F7BCE58FDAA8}"/>
              </a:ext>
            </a:extLst>
          </p:cNvPr>
          <p:cNvCxnSpPr>
            <a:cxnSpLocks/>
            <a:stCxn id="14" idx="4"/>
          </p:cNvCxnSpPr>
          <p:nvPr/>
        </p:nvCxnSpPr>
        <p:spPr>
          <a:xfrm flipH="1">
            <a:off x="10490346" y="2830479"/>
            <a:ext cx="825469" cy="88422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44ACD6C-7EBE-D69D-F5F6-D10D3A5929FE}"/>
              </a:ext>
            </a:extLst>
          </p:cNvPr>
          <p:cNvSpPr/>
          <p:nvPr/>
        </p:nvSpPr>
        <p:spPr>
          <a:xfrm>
            <a:off x="3091006" y="2118535"/>
            <a:ext cx="669956" cy="65918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B4F79AA-3C85-175F-F90E-86C68FC901CD}"/>
              </a:ext>
            </a:extLst>
          </p:cNvPr>
          <p:cNvCxnSpPr>
            <a:cxnSpLocks/>
            <a:stCxn id="21" idx="0"/>
            <a:endCxn id="10" idx="0"/>
          </p:cNvCxnSpPr>
          <p:nvPr/>
        </p:nvCxnSpPr>
        <p:spPr>
          <a:xfrm flipH="1" flipV="1">
            <a:off x="1784092" y="2035283"/>
            <a:ext cx="1641892" cy="8325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BA210-03A4-BC96-9061-7AD0D5D2CC9E}"/>
              </a:ext>
            </a:extLst>
          </p:cNvPr>
          <p:cNvCxnSpPr>
            <a:cxnSpLocks/>
            <a:stCxn id="21" idx="4"/>
            <a:endCxn id="10" idx="5"/>
          </p:cNvCxnSpPr>
          <p:nvPr/>
        </p:nvCxnSpPr>
        <p:spPr>
          <a:xfrm flipH="1">
            <a:off x="2457229" y="2777721"/>
            <a:ext cx="968755" cy="79257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71A69DF-2BE2-5733-F966-56201E3AC637}"/>
              </a:ext>
            </a:extLst>
          </p:cNvPr>
          <p:cNvSpPr txBox="1"/>
          <p:nvPr/>
        </p:nvSpPr>
        <p:spPr>
          <a:xfrm>
            <a:off x="1149033" y="5213568"/>
            <a:ext cx="2398413" cy="646331"/>
          </a:xfrm>
          <a:prstGeom prst="rect">
            <a:avLst/>
          </a:prstGeom>
          <a:noFill/>
        </p:spPr>
        <p:txBody>
          <a:bodyPr wrap="none" rtlCol="0">
            <a:spAutoFit/>
          </a:bodyPr>
          <a:lstStyle/>
          <a:p>
            <a:r>
              <a:rPr lang="en-US" dirty="0"/>
              <a:t>Forward assembly,</a:t>
            </a:r>
          </a:p>
          <a:p>
            <a:r>
              <a:rPr lang="en-US" b="1" i="1" dirty="0"/>
              <a:t>Displacement-based</a:t>
            </a:r>
          </a:p>
        </p:txBody>
      </p:sp>
      <p:sp>
        <p:nvSpPr>
          <p:cNvPr id="28" name="TextBox 27">
            <a:extLst>
              <a:ext uri="{FF2B5EF4-FFF2-40B4-BE49-F238E27FC236}">
                <a16:creationId xmlns:a16="http://schemas.microsoft.com/office/drawing/2014/main" id="{2DC97000-D7CE-8682-7DAB-7BD6F8C131CE}"/>
              </a:ext>
            </a:extLst>
          </p:cNvPr>
          <p:cNvSpPr txBox="1"/>
          <p:nvPr/>
        </p:nvSpPr>
        <p:spPr>
          <a:xfrm>
            <a:off x="8964627" y="5213568"/>
            <a:ext cx="2206053" cy="646331"/>
          </a:xfrm>
          <a:prstGeom prst="rect">
            <a:avLst/>
          </a:prstGeom>
          <a:noFill/>
        </p:spPr>
        <p:txBody>
          <a:bodyPr wrap="none" rtlCol="0">
            <a:spAutoFit/>
          </a:bodyPr>
          <a:lstStyle/>
          <a:p>
            <a:r>
              <a:rPr lang="en-US" dirty="0"/>
              <a:t>Forward assembly,</a:t>
            </a:r>
          </a:p>
          <a:p>
            <a:r>
              <a:rPr lang="en-US" b="1" i="1" dirty="0"/>
              <a:t>Strain-based</a:t>
            </a:r>
          </a:p>
        </p:txBody>
      </p:sp>
      <p:sp>
        <p:nvSpPr>
          <p:cNvPr id="29" name="TextBox 28">
            <a:extLst>
              <a:ext uri="{FF2B5EF4-FFF2-40B4-BE49-F238E27FC236}">
                <a16:creationId xmlns:a16="http://schemas.microsoft.com/office/drawing/2014/main" id="{0A481A08-B8C2-032C-6498-D6696DE62159}"/>
              </a:ext>
            </a:extLst>
          </p:cNvPr>
          <p:cNvSpPr txBox="1"/>
          <p:nvPr/>
        </p:nvSpPr>
        <p:spPr>
          <a:xfrm>
            <a:off x="1026392" y="6131315"/>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There are slight differences observable between the two techniques.</a:t>
            </a:r>
          </a:p>
        </p:txBody>
      </p:sp>
    </p:spTree>
    <p:extLst>
      <p:ext uri="{BB962C8B-B14F-4D97-AF65-F5344CB8AC3E}">
        <p14:creationId xmlns:p14="http://schemas.microsoft.com/office/powerpoint/2010/main" val="165160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3E3F-2922-1D7E-C3DC-BF1B65424092}"/>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422E72C3-6851-51DA-FD49-DC58353F4443}"/>
              </a:ext>
            </a:extLst>
          </p:cNvPr>
          <p:cNvSpPr>
            <a:spLocks noGrp="1"/>
          </p:cNvSpPr>
          <p:nvPr>
            <p:ph idx="1"/>
          </p:nvPr>
        </p:nvSpPr>
        <p:spPr/>
        <p:txBody>
          <a:bodyPr/>
          <a:lstStyle/>
          <a:p>
            <a:r>
              <a:rPr lang="en-US" dirty="0"/>
              <a:t>The following first example is deceivingly simple.  </a:t>
            </a:r>
          </a:p>
          <a:p>
            <a:endParaRPr lang="en-US" dirty="0"/>
          </a:p>
          <a:p>
            <a:r>
              <a:rPr lang="en-US" dirty="0"/>
              <a:t>We’re going to use this example for exploration and demonstration only.</a:t>
            </a:r>
          </a:p>
          <a:p>
            <a:endParaRPr lang="en-US" dirty="0"/>
          </a:p>
          <a:p>
            <a:r>
              <a:rPr lang="en-US" dirty="0"/>
              <a:t>We will follow up with more specialized examples to learn about individual features in more detail.</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A17CF27-0221-A015-B937-D440734F3A11}"/>
              </a:ext>
            </a:extLst>
          </p:cNvPr>
          <p:cNvSpPr>
            <a:spLocks noGrp="1"/>
          </p:cNvSpPr>
          <p:nvPr>
            <p:ph type="sldNum" sz="quarter" idx="4"/>
          </p:nvPr>
        </p:nvSpPr>
        <p:spPr/>
        <p:txBody>
          <a:bodyPr/>
          <a:lstStyle/>
          <a:p>
            <a:pPr algn="ctr"/>
            <a:fld id="{F6B149FD-26F7-3645-B4E7-BA8B8CC5EEA8}" type="slidenum">
              <a:rPr lang="en-US" smtClean="0"/>
              <a:pPr algn="ctr"/>
              <a:t>12</a:t>
            </a:fld>
            <a:endParaRPr lang="en-US" dirty="0"/>
          </a:p>
        </p:txBody>
      </p:sp>
    </p:spTree>
    <p:extLst>
      <p:ext uri="{BB962C8B-B14F-4D97-AF65-F5344CB8AC3E}">
        <p14:creationId xmlns:p14="http://schemas.microsoft.com/office/powerpoint/2010/main" val="255059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3C53-230E-E1E9-7C4B-B71C8CC046E2}"/>
              </a:ext>
            </a:extLst>
          </p:cNvPr>
          <p:cNvSpPr>
            <a:spLocks noGrp="1"/>
          </p:cNvSpPr>
          <p:nvPr>
            <p:ph type="title"/>
          </p:nvPr>
        </p:nvSpPr>
        <p:spPr>
          <a:xfrm>
            <a:off x="761999" y="401338"/>
            <a:ext cx="10764473" cy="741662"/>
          </a:xfrm>
        </p:spPr>
        <p:txBody>
          <a:bodyPr/>
          <a:lstStyle/>
          <a:p>
            <a:r>
              <a:rPr lang="en-US" dirty="0"/>
              <a:t>Example 10: Results and discussion – deformation technique</a:t>
            </a:r>
          </a:p>
        </p:txBody>
      </p:sp>
      <p:sp>
        <p:nvSpPr>
          <p:cNvPr id="4" name="Slide Number Placeholder 3">
            <a:extLst>
              <a:ext uri="{FF2B5EF4-FFF2-40B4-BE49-F238E27FC236}">
                <a16:creationId xmlns:a16="http://schemas.microsoft.com/office/drawing/2014/main" id="{91B63D90-E872-951C-7E39-DD59B1F154F1}"/>
              </a:ext>
            </a:extLst>
          </p:cNvPr>
          <p:cNvSpPr>
            <a:spLocks noGrp="1"/>
          </p:cNvSpPr>
          <p:nvPr>
            <p:ph type="sldNum" sz="quarter" idx="4"/>
          </p:nvPr>
        </p:nvSpPr>
        <p:spPr/>
        <p:txBody>
          <a:bodyPr/>
          <a:lstStyle/>
          <a:p>
            <a:pPr algn="ctr"/>
            <a:fld id="{F6B149FD-26F7-3645-B4E7-BA8B8CC5EEA8}" type="slidenum">
              <a:rPr lang="en-US" smtClean="0"/>
              <a:pPr algn="ctr"/>
              <a:t>120</a:t>
            </a:fld>
            <a:endParaRPr lang="en-US" dirty="0"/>
          </a:p>
        </p:txBody>
      </p:sp>
      <p:pic>
        <p:nvPicPr>
          <p:cNvPr id="6" name="Picture 5">
            <a:extLst>
              <a:ext uri="{FF2B5EF4-FFF2-40B4-BE49-F238E27FC236}">
                <a16:creationId xmlns:a16="http://schemas.microsoft.com/office/drawing/2014/main" id="{78F32461-B62F-D159-78AF-E3866C84EA3B}"/>
              </a:ext>
            </a:extLst>
          </p:cNvPr>
          <p:cNvPicPr>
            <a:picLocks noChangeAspect="1"/>
          </p:cNvPicPr>
          <p:nvPr/>
        </p:nvPicPr>
        <p:blipFill>
          <a:blip r:embed="rId2"/>
          <a:stretch>
            <a:fillRect/>
          </a:stretch>
        </p:blipFill>
        <p:spPr>
          <a:xfrm>
            <a:off x="581666" y="1457963"/>
            <a:ext cx="3705109" cy="3690406"/>
          </a:xfrm>
          <a:prstGeom prst="rect">
            <a:avLst/>
          </a:prstGeom>
        </p:spPr>
      </p:pic>
      <p:pic>
        <p:nvPicPr>
          <p:cNvPr id="8" name="Picture 7">
            <a:extLst>
              <a:ext uri="{FF2B5EF4-FFF2-40B4-BE49-F238E27FC236}">
                <a16:creationId xmlns:a16="http://schemas.microsoft.com/office/drawing/2014/main" id="{9B594A88-0772-B2F2-D5E7-B489FA6BE4A1}"/>
              </a:ext>
            </a:extLst>
          </p:cNvPr>
          <p:cNvPicPr>
            <a:picLocks noChangeAspect="1"/>
          </p:cNvPicPr>
          <p:nvPr/>
        </p:nvPicPr>
        <p:blipFill>
          <a:blip r:embed="rId3"/>
          <a:stretch>
            <a:fillRect/>
          </a:stretch>
        </p:blipFill>
        <p:spPr>
          <a:xfrm>
            <a:off x="4295136" y="1466351"/>
            <a:ext cx="3682844" cy="3690407"/>
          </a:xfrm>
          <a:prstGeom prst="rect">
            <a:avLst/>
          </a:prstGeom>
        </p:spPr>
      </p:pic>
      <p:sp>
        <p:nvSpPr>
          <p:cNvPr id="9" name="TextBox 8">
            <a:extLst>
              <a:ext uri="{FF2B5EF4-FFF2-40B4-BE49-F238E27FC236}">
                <a16:creationId xmlns:a16="http://schemas.microsoft.com/office/drawing/2014/main" id="{8120CDF2-2863-2FAA-F274-C7FDFD0884E0}"/>
              </a:ext>
            </a:extLst>
          </p:cNvPr>
          <p:cNvSpPr txBox="1"/>
          <p:nvPr/>
        </p:nvSpPr>
        <p:spPr>
          <a:xfrm>
            <a:off x="581666" y="5307760"/>
            <a:ext cx="3171039" cy="738664"/>
          </a:xfrm>
          <a:prstGeom prst="rect">
            <a:avLst/>
          </a:prstGeom>
          <a:noFill/>
        </p:spPr>
        <p:txBody>
          <a:bodyPr wrap="square" rtlCol="0">
            <a:spAutoFit/>
          </a:bodyPr>
          <a:lstStyle/>
          <a:p>
            <a:r>
              <a:rPr lang="en-US" sz="1400" b="1" dirty="0"/>
              <a:t>Displacement-based</a:t>
            </a:r>
            <a:r>
              <a:rPr lang="en-US" sz="1400" dirty="0"/>
              <a:t> approach computes a </a:t>
            </a:r>
            <a:r>
              <a:rPr lang="en-US" sz="1400" dirty="0" err="1">
                <a:latin typeface="Courier New" panose="02070309020205020404" pitchFamily="49" charset="0"/>
                <a:cs typeface="Courier New" panose="02070309020205020404" pitchFamily="49" charset="0"/>
              </a:rPr>
              <a:t>squish_dir</a:t>
            </a:r>
            <a:r>
              <a:rPr lang="en-US" sz="1400" dirty="0"/>
              <a:t> nodal variable, then applies it.</a:t>
            </a:r>
          </a:p>
        </p:txBody>
      </p:sp>
      <p:sp>
        <p:nvSpPr>
          <p:cNvPr id="10" name="TextBox 9">
            <a:extLst>
              <a:ext uri="{FF2B5EF4-FFF2-40B4-BE49-F238E27FC236}">
                <a16:creationId xmlns:a16="http://schemas.microsoft.com/office/drawing/2014/main" id="{92BF548E-1B8C-F0EB-7243-89BFCAF3C68D}"/>
              </a:ext>
            </a:extLst>
          </p:cNvPr>
          <p:cNvSpPr txBox="1"/>
          <p:nvPr/>
        </p:nvSpPr>
        <p:spPr>
          <a:xfrm>
            <a:off x="4551038" y="5316149"/>
            <a:ext cx="3919017" cy="738664"/>
          </a:xfrm>
          <a:prstGeom prst="rect">
            <a:avLst/>
          </a:prstGeom>
          <a:noFill/>
        </p:spPr>
        <p:txBody>
          <a:bodyPr wrap="square" rtlCol="0">
            <a:spAutoFit/>
          </a:bodyPr>
          <a:lstStyle/>
          <a:p>
            <a:r>
              <a:rPr lang="en-US" sz="1400" b="1" dirty="0"/>
              <a:t>Strain-based</a:t>
            </a:r>
            <a:r>
              <a:rPr lang="en-US" sz="1400" dirty="0"/>
              <a:t> approach computes a local coordinate system for each element, then applies position-dependent strains.</a:t>
            </a:r>
          </a:p>
        </p:txBody>
      </p:sp>
      <p:sp>
        <p:nvSpPr>
          <p:cNvPr id="12" name="TextBox 11">
            <a:extLst>
              <a:ext uri="{FF2B5EF4-FFF2-40B4-BE49-F238E27FC236}">
                <a16:creationId xmlns:a16="http://schemas.microsoft.com/office/drawing/2014/main" id="{01D44FDF-F913-48D2-37E7-C1B1B8C28477}"/>
              </a:ext>
            </a:extLst>
          </p:cNvPr>
          <p:cNvSpPr txBox="1"/>
          <p:nvPr/>
        </p:nvSpPr>
        <p:spPr>
          <a:xfrm>
            <a:off x="8266261" y="1114546"/>
            <a:ext cx="3456264" cy="4880902"/>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1400" b="1" dirty="0"/>
              <a:t>Noteworthy:</a:t>
            </a:r>
          </a:p>
          <a:p>
            <a:pPr marL="285750" indent="-285750">
              <a:spcAft>
                <a:spcPts val="600"/>
              </a:spcAft>
              <a:buFont typeface="Arial" panose="020B0604020202020204" pitchFamily="34" charset="0"/>
              <a:buChar char="•"/>
            </a:pPr>
            <a:r>
              <a:rPr lang="en-US" sz="1200" dirty="0"/>
              <a:t>Solving the contact problem with such significant compression can lead to solution challenges (</a:t>
            </a:r>
            <a:r>
              <a:rPr lang="en-US" sz="1200" i="1" dirty="0"/>
              <a:t>convergence/implicit </a:t>
            </a:r>
            <a:r>
              <a:rPr lang="en-US" sz="1200" dirty="0"/>
              <a:t>and </a:t>
            </a:r>
            <a:r>
              <a:rPr lang="en-US" sz="1200" i="1" dirty="0"/>
              <a:t>stability/explicit</a:t>
            </a:r>
            <a:r>
              <a:rPr lang="en-US" sz="1200" dirty="0"/>
              <a:t>)</a:t>
            </a:r>
          </a:p>
          <a:p>
            <a:pPr marL="285750" indent="-285750">
              <a:spcAft>
                <a:spcPts val="600"/>
              </a:spcAft>
              <a:buFont typeface="Arial" panose="020B0604020202020204" pitchFamily="34" charset="0"/>
              <a:buChar char="•"/>
            </a:pPr>
            <a:r>
              <a:rPr lang="en-US" sz="1200" dirty="0">
                <a:solidFill>
                  <a:srgbClr val="0070C0"/>
                </a:solidFill>
              </a:rPr>
              <a:t>Element formulation </a:t>
            </a:r>
            <a:r>
              <a:rPr lang="en-US" sz="1200" dirty="0"/>
              <a:t>can become very important.</a:t>
            </a:r>
          </a:p>
          <a:p>
            <a:pPr marL="742950" lvl="1" indent="-285750">
              <a:spcAft>
                <a:spcPts val="600"/>
              </a:spcAft>
              <a:buFont typeface="Arial" panose="020B0604020202020204" pitchFamily="34" charset="0"/>
              <a:buChar char="•"/>
            </a:pPr>
            <a:r>
              <a:rPr lang="en-US" sz="1200" dirty="0"/>
              <a:t>Artificial strain does not currently vary in space at a per-integration point level!</a:t>
            </a:r>
          </a:p>
          <a:p>
            <a:pPr marL="742950" lvl="1" indent="-285750">
              <a:spcAft>
                <a:spcPts val="600"/>
              </a:spcAft>
              <a:buFont typeface="Arial" panose="020B0604020202020204" pitchFamily="34" charset="0"/>
              <a:buChar char="•"/>
            </a:pPr>
            <a:r>
              <a:rPr lang="en-US" sz="1200" dirty="0"/>
              <a:t>Material properties such as near-incompressibility can become difficult for both implicit &amp; explicit</a:t>
            </a:r>
          </a:p>
          <a:p>
            <a:pPr marL="742950" lvl="1" indent="-285750">
              <a:spcAft>
                <a:spcPts val="600"/>
              </a:spcAft>
              <a:buFont typeface="Arial" panose="020B0604020202020204" pitchFamily="34" charset="0"/>
              <a:buChar char="•"/>
            </a:pPr>
            <a:r>
              <a:rPr lang="en-US" sz="1200" dirty="0"/>
              <a:t>Hourglass modes are easily excited in confined compression cases like this.</a:t>
            </a:r>
          </a:p>
          <a:p>
            <a:pPr marL="285750" indent="-285750">
              <a:spcAft>
                <a:spcPts val="600"/>
              </a:spcAft>
              <a:buFont typeface="Arial" panose="020B0604020202020204" pitchFamily="34" charset="0"/>
              <a:buChar char="•"/>
            </a:pPr>
            <a:r>
              <a:rPr lang="en-US" sz="1200" dirty="0">
                <a:solidFill>
                  <a:srgbClr val="0070C0"/>
                </a:solidFill>
              </a:rPr>
              <a:t>Various options can have significant impact </a:t>
            </a:r>
            <a:r>
              <a:rPr lang="en-US" sz="1200" dirty="0"/>
              <a:t>on your solution:</a:t>
            </a:r>
          </a:p>
          <a:p>
            <a:pPr marL="742950" lvl="1" indent="-285750">
              <a:spcAft>
                <a:spcPts val="600"/>
              </a:spcAft>
              <a:buFont typeface="Arial" panose="020B0604020202020204" pitchFamily="34" charset="0"/>
              <a:buChar char="•"/>
            </a:pPr>
            <a:r>
              <a:rPr lang="en-US" sz="1200" dirty="0"/>
              <a:t>Hourglass stiffness </a:t>
            </a:r>
          </a:p>
          <a:p>
            <a:pPr marL="742950" lvl="1" indent="-285750">
              <a:spcAft>
                <a:spcPts val="600"/>
              </a:spcAft>
              <a:buFont typeface="Arial" panose="020B0604020202020204" pitchFamily="34" charset="0"/>
              <a:buChar char="•"/>
            </a:pPr>
            <a:r>
              <a:rPr lang="en-US" sz="1200" dirty="0"/>
              <a:t>Hourglass viscosity</a:t>
            </a:r>
          </a:p>
          <a:p>
            <a:pPr marL="742950" lvl="1" indent="-285750">
              <a:spcAft>
                <a:spcPts val="600"/>
              </a:spcAft>
              <a:buFont typeface="Arial" panose="020B0604020202020204" pitchFamily="34" charset="0"/>
              <a:buChar char="•"/>
            </a:pPr>
            <a:r>
              <a:rPr lang="en-US" sz="1200" dirty="0"/>
              <a:t>Effective moduli</a:t>
            </a:r>
          </a:p>
          <a:p>
            <a:pPr marL="742950" lvl="1" indent="-285750">
              <a:spcAft>
                <a:spcPts val="600"/>
              </a:spcAft>
              <a:buFont typeface="Arial" panose="020B0604020202020204" pitchFamily="34" charset="0"/>
              <a:buChar char="•"/>
            </a:pPr>
            <a:r>
              <a:rPr lang="en-US" sz="1200" dirty="0"/>
              <a:t>Preconditioner</a:t>
            </a:r>
          </a:p>
        </p:txBody>
      </p:sp>
    </p:spTree>
    <p:extLst>
      <p:ext uri="{BB962C8B-B14F-4D97-AF65-F5344CB8AC3E}">
        <p14:creationId xmlns:p14="http://schemas.microsoft.com/office/powerpoint/2010/main" val="3656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454E-EC29-8CF6-BA32-B43E09509567}"/>
              </a:ext>
            </a:extLst>
          </p:cNvPr>
          <p:cNvSpPr>
            <a:spLocks noGrp="1"/>
          </p:cNvSpPr>
          <p:nvPr>
            <p:ph type="title"/>
          </p:nvPr>
        </p:nvSpPr>
        <p:spPr/>
        <p:txBody>
          <a:bodyPr/>
          <a:lstStyle/>
          <a:p>
            <a:r>
              <a:rPr lang="en-US" dirty="0"/>
              <a:t>Pad preload technique summary &amp; comparison</a:t>
            </a:r>
          </a:p>
        </p:txBody>
      </p:sp>
      <p:sp>
        <p:nvSpPr>
          <p:cNvPr id="4" name="Slide Number Placeholder 3">
            <a:extLst>
              <a:ext uri="{FF2B5EF4-FFF2-40B4-BE49-F238E27FC236}">
                <a16:creationId xmlns:a16="http://schemas.microsoft.com/office/drawing/2014/main" id="{5310BBB1-DA66-213D-665E-3E2022C38763}"/>
              </a:ext>
            </a:extLst>
          </p:cNvPr>
          <p:cNvSpPr>
            <a:spLocks noGrp="1"/>
          </p:cNvSpPr>
          <p:nvPr>
            <p:ph type="sldNum" sz="quarter" idx="4"/>
          </p:nvPr>
        </p:nvSpPr>
        <p:spPr/>
        <p:txBody>
          <a:bodyPr/>
          <a:lstStyle/>
          <a:p>
            <a:pPr algn="ctr"/>
            <a:fld id="{F6B149FD-26F7-3645-B4E7-BA8B8CC5EEA8}" type="slidenum">
              <a:rPr lang="en-US" smtClean="0"/>
              <a:pPr algn="ctr"/>
              <a:t>121</a:t>
            </a:fld>
            <a:endParaRPr lang="en-US" dirty="0"/>
          </a:p>
        </p:txBody>
      </p:sp>
      <p:graphicFrame>
        <p:nvGraphicFramePr>
          <p:cNvPr id="5" name="Table 5">
            <a:extLst>
              <a:ext uri="{FF2B5EF4-FFF2-40B4-BE49-F238E27FC236}">
                <a16:creationId xmlns:a16="http://schemas.microsoft.com/office/drawing/2014/main" id="{99A61FDB-1B38-D00E-4221-8B85FBEF3A85}"/>
              </a:ext>
            </a:extLst>
          </p:cNvPr>
          <p:cNvGraphicFramePr>
            <a:graphicFrameLocks noGrp="1"/>
          </p:cNvGraphicFramePr>
          <p:nvPr>
            <p:extLst>
              <p:ext uri="{D42A27DB-BD31-4B8C-83A1-F6EECF244321}">
                <p14:modId xmlns:p14="http://schemas.microsoft.com/office/powerpoint/2010/main" val="3810573531"/>
              </p:ext>
            </p:extLst>
          </p:nvPr>
        </p:nvGraphicFramePr>
        <p:xfrm>
          <a:off x="511729" y="924885"/>
          <a:ext cx="11115412" cy="5622722"/>
        </p:xfrm>
        <a:graphic>
          <a:graphicData uri="http://schemas.openxmlformats.org/drawingml/2006/table">
            <a:tbl>
              <a:tblPr firstRow="1" bandRow="1">
                <a:tableStyleId>{5C22544A-7EE6-4342-B048-85BDC9FD1C3A}</a:tableStyleId>
              </a:tblPr>
              <a:tblGrid>
                <a:gridCol w="2440417">
                  <a:extLst>
                    <a:ext uri="{9D8B030D-6E8A-4147-A177-3AD203B41FA5}">
                      <a16:colId xmlns:a16="http://schemas.microsoft.com/office/drawing/2014/main" val="1650627705"/>
                    </a:ext>
                  </a:extLst>
                </a:gridCol>
                <a:gridCol w="3563931">
                  <a:extLst>
                    <a:ext uri="{9D8B030D-6E8A-4147-A177-3AD203B41FA5}">
                      <a16:colId xmlns:a16="http://schemas.microsoft.com/office/drawing/2014/main" val="3981873021"/>
                    </a:ext>
                  </a:extLst>
                </a:gridCol>
                <a:gridCol w="2521735">
                  <a:extLst>
                    <a:ext uri="{9D8B030D-6E8A-4147-A177-3AD203B41FA5}">
                      <a16:colId xmlns:a16="http://schemas.microsoft.com/office/drawing/2014/main" val="921500565"/>
                    </a:ext>
                  </a:extLst>
                </a:gridCol>
                <a:gridCol w="2589329">
                  <a:extLst>
                    <a:ext uri="{9D8B030D-6E8A-4147-A177-3AD203B41FA5}">
                      <a16:colId xmlns:a16="http://schemas.microsoft.com/office/drawing/2014/main" val="775960460"/>
                    </a:ext>
                  </a:extLst>
                </a:gridCol>
              </a:tblGrid>
              <a:tr h="593522">
                <a:tc>
                  <a:txBody>
                    <a:bodyPr/>
                    <a:lstStyle/>
                    <a:p>
                      <a:r>
                        <a:rPr lang="en-US" sz="1600" dirty="0"/>
                        <a:t>Preloading Strategy</a:t>
                      </a:r>
                    </a:p>
                  </a:txBody>
                  <a:tcPr/>
                </a:tc>
                <a:tc>
                  <a:txBody>
                    <a:bodyPr/>
                    <a:lstStyle/>
                    <a:p>
                      <a:r>
                        <a:rPr lang="en-US" sz="1600" dirty="0"/>
                        <a:t>General Information</a:t>
                      </a:r>
                    </a:p>
                  </a:txBody>
                  <a:tcPr/>
                </a:tc>
                <a:tc>
                  <a:txBody>
                    <a:bodyPr/>
                    <a:lstStyle/>
                    <a:p>
                      <a:r>
                        <a:rPr lang="en-US" sz="1600" dirty="0"/>
                        <a:t>Pros</a:t>
                      </a:r>
                    </a:p>
                  </a:txBody>
                  <a:tcPr/>
                </a:tc>
                <a:tc>
                  <a:txBody>
                    <a:bodyPr/>
                    <a:lstStyle/>
                    <a:p>
                      <a:r>
                        <a:rPr lang="en-US" sz="1600" dirty="0"/>
                        <a:t>Cons</a:t>
                      </a:r>
                    </a:p>
                  </a:txBody>
                  <a:tcPr/>
                </a:tc>
                <a:extLst>
                  <a:ext uri="{0D108BD9-81ED-4DB2-BD59-A6C34878D82A}">
                    <a16:rowId xmlns:a16="http://schemas.microsoft.com/office/drawing/2014/main" val="1641955617"/>
                  </a:ext>
                </a:extLst>
              </a:tr>
              <a:tr h="776665">
                <a:tc>
                  <a:txBody>
                    <a:bodyPr/>
                    <a:lstStyle/>
                    <a:p>
                      <a:r>
                        <a:rPr lang="en-US" sz="1600" b="1" dirty="0"/>
                        <a:t>Forward assembly </a:t>
                      </a:r>
                      <a:r>
                        <a:rPr lang="en-US" sz="1600" dirty="0"/>
                        <a:t>(</a:t>
                      </a:r>
                      <a:r>
                        <a:rPr lang="en-US" sz="1600" b="0" i="1" dirty="0"/>
                        <a:t>displacement-based</a:t>
                      </a:r>
                      <a:r>
                        <a:rPr lang="en-US" sz="1600" dirty="0"/>
                        <a:t>)</a:t>
                      </a:r>
                    </a:p>
                  </a:txBody>
                  <a:tcPr/>
                </a:tc>
                <a:tc>
                  <a:txBody>
                    <a:bodyPr/>
                    <a:lstStyle/>
                    <a:p>
                      <a:pPr marL="171450" indent="-171450">
                        <a:buFont typeface="Arial" panose="020B0604020202020204" pitchFamily="34" charset="0"/>
                        <a:buChar char="•"/>
                      </a:pPr>
                      <a:r>
                        <a:rPr lang="en-US" sz="1200" dirty="0"/>
                        <a:t>Use applied displacements and forces to move parts into their assembled position.</a:t>
                      </a:r>
                    </a:p>
                    <a:p>
                      <a:pPr marL="171450" indent="-171450">
                        <a:buFont typeface="Arial" panose="020B0604020202020204" pitchFamily="34" charset="0"/>
                        <a:buChar char="•"/>
                      </a:pPr>
                      <a:r>
                        <a:rPr lang="en-US" sz="1200" dirty="0"/>
                        <a:t>Constrain in final position (e.g. with contact, MPCs, spot welds, etc.)</a:t>
                      </a:r>
                    </a:p>
                  </a:txBody>
                  <a:tcPr/>
                </a:tc>
                <a:tc>
                  <a:txBody>
                    <a:bodyPr/>
                    <a:lstStyle/>
                    <a:p>
                      <a:pPr marL="171450" indent="-171450">
                        <a:buFont typeface="Arial" panose="020B0604020202020204" pitchFamily="34" charset="0"/>
                        <a:buChar char="•"/>
                      </a:pPr>
                      <a:r>
                        <a:rPr lang="en-US" sz="1200" dirty="0"/>
                        <a:t>The most physically-realistic approach</a:t>
                      </a:r>
                    </a:p>
                    <a:p>
                      <a:pPr marL="171450" indent="-171450">
                        <a:buFont typeface="Arial" panose="020B0604020202020204" pitchFamily="34" charset="0"/>
                        <a:buChar char="•"/>
                      </a:pPr>
                      <a:r>
                        <a:rPr lang="en-US" sz="1200" dirty="0"/>
                        <a:t>Often the easiest to apply.</a:t>
                      </a:r>
                    </a:p>
                  </a:txBody>
                  <a:tcPr/>
                </a:tc>
                <a:tc>
                  <a:txBody>
                    <a:bodyPr/>
                    <a:lstStyle/>
                    <a:p>
                      <a:pPr marL="171450" indent="-171450">
                        <a:buFont typeface="Arial" panose="020B0604020202020204" pitchFamily="34" charset="0"/>
                        <a:buChar char="•"/>
                      </a:pPr>
                      <a:r>
                        <a:rPr lang="en-US" sz="1200" dirty="0"/>
                        <a:t>Switching “on” contact and turning “off” kinematic constraints can be difficult.</a:t>
                      </a:r>
                    </a:p>
                    <a:p>
                      <a:pPr marL="171450" indent="-171450">
                        <a:buFont typeface="Arial" panose="020B0604020202020204" pitchFamily="34" charset="0"/>
                        <a:buChar char="•"/>
                      </a:pPr>
                      <a:r>
                        <a:rPr lang="en-US" sz="1200" dirty="0"/>
                        <a:t>May require many time steps or long explicit solves.</a:t>
                      </a:r>
                    </a:p>
                  </a:txBody>
                  <a:tcPr/>
                </a:tc>
                <a:extLst>
                  <a:ext uri="{0D108BD9-81ED-4DB2-BD59-A6C34878D82A}">
                    <a16:rowId xmlns:a16="http://schemas.microsoft.com/office/drawing/2014/main" val="766129456"/>
                  </a:ext>
                </a:extLst>
              </a:tr>
              <a:tr h="1096468">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600" b="1" dirty="0"/>
                        <a:t>Forward assembly </a:t>
                      </a:r>
                      <a:r>
                        <a:rPr lang="en-US" sz="1600" dirty="0"/>
                        <a:t>(</a:t>
                      </a:r>
                      <a:r>
                        <a:rPr lang="en-US" sz="1600" b="0" i="1" dirty="0"/>
                        <a:t>strain-based</a:t>
                      </a:r>
                      <a:r>
                        <a:rPr lang="en-US" sz="1600" dirty="0"/>
                        <a:t>)</a:t>
                      </a:r>
                    </a:p>
                    <a:p>
                      <a:endParaRPr lang="en-US" sz="1600" dirty="0"/>
                    </a:p>
                  </a:txBody>
                  <a:tcPr/>
                </a:tc>
                <a:tc>
                  <a:txBody>
                    <a:bodyPr/>
                    <a:lstStyle/>
                    <a:p>
                      <a:pPr marL="171450" indent="-171450">
                        <a:buFont typeface="Arial" panose="020B0604020202020204" pitchFamily="34" charset="0"/>
                        <a:buChar char="•"/>
                      </a:pPr>
                      <a:r>
                        <a:rPr lang="en-US" sz="1200" dirty="0"/>
                        <a:t>Use applied artificial or thermal strains to move parts into their assembled position.</a:t>
                      </a:r>
                    </a:p>
                    <a:p>
                      <a:pPr marL="171450" indent="-171450">
                        <a:buFont typeface="Arial" panose="020B0604020202020204" pitchFamily="34" charset="0"/>
                        <a:buChar char="•"/>
                      </a:pPr>
                      <a:r>
                        <a:rPr lang="en-US" sz="1200" dirty="0"/>
                        <a:t>Typically “shrink” to fit and then “grow” to preload.</a:t>
                      </a:r>
                    </a:p>
                    <a:p>
                      <a:pPr marL="171450" indent="-171450">
                        <a:buFont typeface="Arial" panose="020B0604020202020204" pitchFamily="34" charset="0"/>
                        <a:buChar char="•"/>
                      </a:pPr>
                      <a:r>
                        <a:rPr lang="en-US" sz="1200" dirty="0"/>
                        <a:t>Constrain in final position (e.g. with contact, MPCs, spot welds, etc.)</a:t>
                      </a:r>
                    </a:p>
                  </a:txBody>
                  <a:tcPr/>
                </a:tc>
                <a:tc>
                  <a:txBody>
                    <a:bodyPr/>
                    <a:lstStyle/>
                    <a:p>
                      <a:pPr marL="171450" indent="-171450">
                        <a:buFont typeface="Arial" panose="020B0604020202020204" pitchFamily="34" charset="0"/>
                        <a:buChar char="•"/>
                      </a:pPr>
                      <a:r>
                        <a:rPr lang="en-US" sz="1200" dirty="0"/>
                        <a:t>No kinematic constraint conflict with contact.</a:t>
                      </a:r>
                    </a:p>
                    <a:p>
                      <a:pPr marL="171450" indent="-171450">
                        <a:buFont typeface="Arial" panose="020B0604020202020204" pitchFamily="34" charset="0"/>
                        <a:buChar char="•"/>
                      </a:pPr>
                      <a:r>
                        <a:rPr lang="en-US" sz="1200" dirty="0"/>
                        <a:t>Convergence while “shrinking” can be quite rapid.  </a:t>
                      </a:r>
                    </a:p>
                    <a:p>
                      <a:pPr marL="171450" indent="-171450">
                        <a:buFont typeface="Arial" panose="020B0604020202020204" pitchFamily="34" charset="0"/>
                        <a:buChar char="•"/>
                      </a:pPr>
                      <a:r>
                        <a:rPr lang="en-US" sz="1200" dirty="0"/>
                        <a:t>Load application rate can be controlled when “growing”.</a:t>
                      </a:r>
                    </a:p>
                  </a:txBody>
                  <a:tcPr/>
                </a:tc>
                <a:tc>
                  <a:txBody>
                    <a:bodyPr/>
                    <a:lstStyle/>
                    <a:p>
                      <a:pPr marL="171450" indent="-171450">
                        <a:buFont typeface="Arial" panose="020B0604020202020204" pitchFamily="34" charset="0"/>
                        <a:buChar char="•"/>
                      </a:pPr>
                      <a:r>
                        <a:rPr lang="en-US" sz="1200" dirty="0"/>
                        <a:t>Determining the “correct” strain field for an application may be challenging.</a:t>
                      </a:r>
                    </a:p>
                    <a:p>
                      <a:pPr marL="171450" indent="-171450">
                        <a:buFont typeface="Arial" panose="020B0604020202020204" pitchFamily="34" charset="0"/>
                        <a:buChar char="•"/>
                      </a:pPr>
                      <a:endParaRPr lang="en-US" sz="1200" dirty="0"/>
                    </a:p>
                  </a:txBody>
                  <a:tcPr/>
                </a:tc>
                <a:extLst>
                  <a:ext uri="{0D108BD9-81ED-4DB2-BD59-A6C34878D82A}">
                    <a16:rowId xmlns:a16="http://schemas.microsoft.com/office/drawing/2014/main" val="1378674679"/>
                  </a:ext>
                </a:extLst>
              </a:tr>
              <a:tr h="776665">
                <a:tc>
                  <a:txBody>
                    <a:bodyPr/>
                    <a:lstStyle/>
                    <a:p>
                      <a:r>
                        <a:rPr lang="en-US" sz="1600" b="1" dirty="0"/>
                        <a:t>Reverse deformation</a:t>
                      </a:r>
                      <a:r>
                        <a:rPr lang="en-US" sz="1600" dirty="0"/>
                        <a:t> (</a:t>
                      </a:r>
                      <a:r>
                        <a:rPr lang="en-US" sz="1600" i="1" dirty="0"/>
                        <a:t>strain-based</a:t>
                      </a:r>
                      <a:r>
                        <a:rPr lang="en-US" sz="1600" dirty="0"/>
                        <a:t>)</a:t>
                      </a:r>
                    </a:p>
                  </a:txBody>
                  <a:tcPr/>
                </a:tc>
                <a:tc>
                  <a:txBody>
                    <a:bodyPr/>
                    <a:lstStyle/>
                    <a:p>
                      <a:pPr marL="171450" indent="-171450">
                        <a:buFont typeface="Arial" panose="020B0604020202020204" pitchFamily="34" charset="0"/>
                        <a:buChar char="•"/>
                      </a:pPr>
                      <a:r>
                        <a:rPr lang="en-US" sz="1200" dirty="0"/>
                        <a:t>Similar to forward strain-based assembly, but start with a mesh that is already in the deformed configuration.</a:t>
                      </a:r>
                    </a:p>
                  </a:txBody>
                  <a:tcPr/>
                </a:tc>
                <a:tc>
                  <a:txBody>
                    <a:bodyPr/>
                    <a:lstStyle/>
                    <a:p>
                      <a:pPr marL="171450" indent="-171450">
                        <a:buFont typeface="Arial" panose="020B0604020202020204" pitchFamily="34" charset="0"/>
                        <a:buChar char="•"/>
                      </a:pPr>
                      <a:r>
                        <a:rPr lang="en-US" sz="1200" dirty="0"/>
                        <a:t>Very convenient to start with a mesh in the “deformed” configuration already.</a:t>
                      </a:r>
                    </a:p>
                    <a:p>
                      <a:pPr marL="171450" indent="-171450">
                        <a:buFont typeface="Arial" panose="020B0604020202020204" pitchFamily="34" charset="0"/>
                        <a:buChar char="•"/>
                      </a:pPr>
                      <a:r>
                        <a:rPr lang="en-US" sz="1200" dirty="0"/>
                        <a:t>Good approach for flat (hypoelastic) pads and fasteners.</a:t>
                      </a:r>
                    </a:p>
                  </a:txBody>
                  <a:tcPr/>
                </a:tc>
                <a:tc>
                  <a:txBody>
                    <a:bodyPr/>
                    <a:lstStyle/>
                    <a:p>
                      <a:pPr marL="171450" indent="-171450">
                        <a:buFont typeface="Arial" panose="020B0604020202020204" pitchFamily="34" charset="0"/>
                        <a:buChar char="•"/>
                      </a:pPr>
                      <a:r>
                        <a:rPr lang="en-US" sz="1200" dirty="0"/>
                        <a:t>Does not work correctly with hyperelastic materials.</a:t>
                      </a:r>
                    </a:p>
                    <a:p>
                      <a:pPr marL="171450" indent="-171450">
                        <a:buFont typeface="Arial" panose="020B0604020202020204" pitchFamily="34" charset="0"/>
                        <a:buChar char="•"/>
                      </a:pPr>
                      <a:r>
                        <a:rPr lang="en-US" sz="1200" dirty="0"/>
                        <a:t>Can be difficult to determine the “correct” strain field.</a:t>
                      </a:r>
                    </a:p>
                    <a:p>
                      <a:pPr marL="171450" indent="-171450">
                        <a:buFont typeface="Arial" panose="020B0604020202020204" pitchFamily="34" charset="0"/>
                        <a:buChar char="•"/>
                      </a:pPr>
                      <a:endParaRPr lang="en-US" sz="1200" dirty="0"/>
                    </a:p>
                  </a:txBody>
                  <a:tcPr/>
                </a:tc>
                <a:extLst>
                  <a:ext uri="{0D108BD9-81ED-4DB2-BD59-A6C34878D82A}">
                    <a16:rowId xmlns:a16="http://schemas.microsoft.com/office/drawing/2014/main" val="3742796379"/>
                  </a:ext>
                </a:extLst>
              </a:tr>
              <a:tr h="555848">
                <a:tc>
                  <a:txBody>
                    <a:bodyPr/>
                    <a:lstStyle/>
                    <a:p>
                      <a:r>
                        <a:rPr lang="en-US" sz="1600" b="1" dirty="0"/>
                        <a:t>Contact interference</a:t>
                      </a:r>
                    </a:p>
                  </a:txBody>
                  <a:tcPr/>
                </a:tc>
                <a:tc>
                  <a:txBody>
                    <a:bodyPr/>
                    <a:lstStyle/>
                    <a:p>
                      <a:pPr marL="171450" indent="-171450">
                        <a:buFont typeface="Arial" panose="020B0604020202020204" pitchFamily="34" charset="0"/>
                        <a:buChar char="•"/>
                      </a:pPr>
                      <a:r>
                        <a:rPr lang="en-US" sz="1200" dirty="0"/>
                        <a:t>Meshed parts contain a slight overlap which is removed by contact forces that introduce the preload.</a:t>
                      </a:r>
                    </a:p>
                  </a:txBody>
                  <a:tcPr/>
                </a:tc>
                <a:tc>
                  <a:txBody>
                    <a:bodyPr/>
                    <a:lstStyle/>
                    <a:p>
                      <a:pPr marL="171450" indent="-171450">
                        <a:buFont typeface="Arial" panose="020B0604020202020204" pitchFamily="34" charset="0"/>
                        <a:buChar char="•"/>
                      </a:pPr>
                      <a:r>
                        <a:rPr lang="en-US" sz="1200" dirty="0"/>
                        <a:t>Quasi-static preload reached in a single time step.</a:t>
                      </a:r>
                    </a:p>
                    <a:p>
                      <a:pPr marL="171450" indent="-171450">
                        <a:buFont typeface="Arial" panose="020B0604020202020204" pitchFamily="34" charset="0"/>
                        <a:buChar char="•"/>
                      </a:pPr>
                      <a:endParaRPr lang="en-US" sz="1200" dirty="0"/>
                    </a:p>
                  </a:txBody>
                  <a:tcPr/>
                </a:tc>
                <a:tc>
                  <a:txBody>
                    <a:bodyPr/>
                    <a:lstStyle/>
                    <a:p>
                      <a:pPr marL="171450" indent="-171450">
                        <a:buFont typeface="Arial" panose="020B0604020202020204" pitchFamily="34" charset="0"/>
                        <a:buChar char="•"/>
                      </a:pPr>
                      <a:r>
                        <a:rPr lang="en-US" sz="1200" dirty="0"/>
                        <a:t>Can’t be used when overlap is significantly more than element dimensions.</a:t>
                      </a:r>
                    </a:p>
                  </a:txBody>
                  <a:tcPr/>
                </a:tc>
                <a:extLst>
                  <a:ext uri="{0D108BD9-81ED-4DB2-BD59-A6C34878D82A}">
                    <a16:rowId xmlns:a16="http://schemas.microsoft.com/office/drawing/2014/main" val="1622785647"/>
                  </a:ext>
                </a:extLst>
              </a:tr>
              <a:tr h="555848">
                <a:tc>
                  <a:txBody>
                    <a:bodyPr/>
                    <a:lstStyle/>
                    <a:p>
                      <a:r>
                        <a:rPr lang="en-US" sz="1600" b="1" dirty="0"/>
                        <a:t>More exotic approaches</a:t>
                      </a:r>
                    </a:p>
                  </a:txBody>
                  <a:tcPr/>
                </a:tc>
                <a:tc>
                  <a:txBody>
                    <a:bodyPr/>
                    <a:lstStyle/>
                    <a:p>
                      <a:pPr marL="171450" indent="-171450">
                        <a:buFont typeface="Arial" panose="020B0604020202020204" pitchFamily="34" charset="0"/>
                        <a:buChar char="•"/>
                      </a:pPr>
                      <a:r>
                        <a:rPr lang="en-US" sz="1200" dirty="0"/>
                        <a:t>There are limitless approaches one might conceive of to preload a structure, here’s one we didn’t discuss:  Run overlap removal and save the results.  Replay them to as actual displacements to generate stresses.</a:t>
                      </a:r>
                    </a:p>
                  </a:txBody>
                  <a:tcPr/>
                </a:tc>
                <a:tc>
                  <a:txBody>
                    <a:bodyPr/>
                    <a:lstStyle/>
                    <a:p>
                      <a:pPr marL="171450" indent="-171450">
                        <a:buFont typeface="Arial" panose="020B0604020202020204" pitchFamily="34" charset="0"/>
                        <a:buChar char="•"/>
                      </a:pPr>
                      <a:r>
                        <a:rPr lang="en-US" sz="1200" dirty="0"/>
                        <a:t>The solution can be optimized to your application and workflow.</a:t>
                      </a:r>
                    </a:p>
                    <a:p>
                      <a:pPr marL="171450" indent="-171450">
                        <a:buFont typeface="Arial" panose="020B0604020202020204" pitchFamily="34" charset="0"/>
                        <a:buChar char="•"/>
                      </a:pPr>
                      <a:endParaRPr lang="en-US" sz="1200" dirty="0"/>
                    </a:p>
                  </a:txBody>
                  <a:tcPr/>
                </a:tc>
                <a:tc>
                  <a:txBody>
                    <a:bodyPr/>
                    <a:lstStyle/>
                    <a:p>
                      <a:pPr marL="171450" indent="-171450">
                        <a:buFont typeface="Arial" panose="020B0604020202020204" pitchFamily="34" charset="0"/>
                        <a:buChar char="•"/>
                      </a:pPr>
                      <a:r>
                        <a:rPr lang="en-US" sz="1200" dirty="0"/>
                        <a:t>Can take time to develop a novel approach for a particular application.</a:t>
                      </a:r>
                    </a:p>
                    <a:p>
                      <a:pPr marL="0" indent="0">
                        <a:buFont typeface="Arial" panose="020B0604020202020204" pitchFamily="34" charset="0"/>
                        <a:buNone/>
                      </a:pPr>
                      <a:endParaRPr lang="en-US" sz="1200" dirty="0"/>
                    </a:p>
                    <a:p>
                      <a:endParaRPr lang="en-US" sz="1200" dirty="0"/>
                    </a:p>
                  </a:txBody>
                  <a:tcPr/>
                </a:tc>
                <a:extLst>
                  <a:ext uri="{0D108BD9-81ED-4DB2-BD59-A6C34878D82A}">
                    <a16:rowId xmlns:a16="http://schemas.microsoft.com/office/drawing/2014/main" val="848533335"/>
                  </a:ext>
                </a:extLst>
              </a:tr>
            </a:tbl>
          </a:graphicData>
        </a:graphic>
      </p:graphicFrame>
    </p:spTree>
    <p:extLst>
      <p:ext uri="{BB962C8B-B14F-4D97-AF65-F5344CB8AC3E}">
        <p14:creationId xmlns:p14="http://schemas.microsoft.com/office/powerpoint/2010/main" val="166882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2B32-53AA-EFC9-7A0B-7610DA9A6FC1}"/>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CAC8C8BF-C407-6C83-0BF9-2893AFC5838B}"/>
              </a:ext>
            </a:extLst>
          </p:cNvPr>
          <p:cNvSpPr>
            <a:spLocks noGrp="1"/>
          </p:cNvSpPr>
          <p:nvPr>
            <p:ph type="sldNum" sz="quarter" idx="4"/>
          </p:nvPr>
        </p:nvSpPr>
        <p:spPr/>
        <p:txBody>
          <a:bodyPr/>
          <a:lstStyle/>
          <a:p>
            <a:pPr algn="ctr"/>
            <a:fld id="{F6B149FD-26F7-3645-B4E7-BA8B8CC5EEA8}" type="slidenum">
              <a:rPr lang="en-US" smtClean="0"/>
              <a:pPr algn="ctr"/>
              <a:t>122</a:t>
            </a:fld>
            <a:endParaRPr lang="en-US" dirty="0"/>
          </a:p>
        </p:txBody>
      </p:sp>
      <p:sp>
        <p:nvSpPr>
          <p:cNvPr id="5" name="Content Placeholder 2">
            <a:extLst>
              <a:ext uri="{FF2B5EF4-FFF2-40B4-BE49-F238E27FC236}">
                <a16:creationId xmlns:a16="http://schemas.microsoft.com/office/drawing/2014/main" id="{17630103-8393-065F-E2D9-3F5BCBEBBC71}"/>
              </a:ext>
            </a:extLst>
          </p:cNvPr>
          <p:cNvSpPr>
            <a:spLocks noGrp="1"/>
          </p:cNvSpPr>
          <p:nvPr>
            <p:ph idx="1"/>
          </p:nvPr>
        </p:nvSpPr>
        <p:spPr>
          <a:xfrm>
            <a:off x="762000" y="1076325"/>
            <a:ext cx="7043393" cy="5064415"/>
          </a:xfrm>
        </p:spPr>
        <p:txBody>
          <a:bodyPr>
            <a:noAutofit/>
          </a:bodyPr>
          <a:lstStyle/>
          <a:p>
            <a:pPr marL="342900" indent="-342900">
              <a:buFont typeface="Arial" panose="020B0604020202020204" pitchFamily="34" charset="0"/>
              <a:buChar char="•"/>
            </a:pPr>
            <a:r>
              <a:rPr lang="en-US" sz="1800" b="1" dirty="0"/>
              <a:t>Preloading pads </a:t>
            </a:r>
            <a:r>
              <a:rPr lang="en-US" sz="1800" dirty="0"/>
              <a:t>means the introduction of self-equilibrating forces into an assembly of parts.</a:t>
            </a:r>
            <a:endParaRPr lang="en-US" sz="1800" b="1" dirty="0"/>
          </a:p>
          <a:p>
            <a:pPr marL="342900" indent="-342900">
              <a:buFont typeface="Arial" panose="020B0604020202020204" pitchFamily="34" charset="0"/>
              <a:buChar char="•"/>
            </a:pPr>
            <a:r>
              <a:rPr lang="en-US" sz="1800" dirty="0"/>
              <a:t>Preloading pads often requires a </a:t>
            </a:r>
            <a:r>
              <a:rPr lang="en-US" sz="1800" b="1" dirty="0"/>
              <a:t>unique solution</a:t>
            </a:r>
          </a:p>
          <a:p>
            <a:pPr marL="829809" lvl="1" indent="-342900">
              <a:buFont typeface="Arial" panose="020B0604020202020204" pitchFamily="34" charset="0"/>
              <a:buChar char="•"/>
            </a:pPr>
            <a:r>
              <a:rPr lang="en-US" sz="1400" dirty="0"/>
              <a:t>Complex constraint and pad geometries</a:t>
            </a:r>
          </a:p>
          <a:p>
            <a:pPr marL="829809" lvl="1" indent="-342900">
              <a:buFont typeface="Arial" panose="020B0604020202020204" pitchFamily="34" charset="0"/>
              <a:buChar char="•"/>
            </a:pPr>
            <a:r>
              <a:rPr lang="en-US" sz="1400" dirty="0"/>
              <a:t>Unique loading or assembly</a:t>
            </a:r>
          </a:p>
          <a:p>
            <a:pPr marL="829809" lvl="1" indent="-342900">
              <a:buFont typeface="Arial" panose="020B0604020202020204" pitchFamily="34" charset="0"/>
              <a:buChar char="•"/>
            </a:pPr>
            <a:r>
              <a:rPr lang="en-US" sz="1400" dirty="0"/>
              <a:t>Exotic material properties can complicate solution strategies</a:t>
            </a:r>
          </a:p>
          <a:p>
            <a:pPr marL="342900" indent="-342900">
              <a:buFont typeface="Arial" panose="020B0604020202020204" pitchFamily="34" charset="0"/>
              <a:buChar char="•"/>
            </a:pPr>
            <a:r>
              <a:rPr lang="en-US" sz="1800" dirty="0"/>
              <a:t>A few </a:t>
            </a:r>
            <a:r>
              <a:rPr lang="en-US" sz="1800" b="1" dirty="0"/>
              <a:t>preload techniques </a:t>
            </a:r>
            <a:r>
              <a:rPr lang="en-US" sz="1800" dirty="0"/>
              <a:t>include</a:t>
            </a:r>
          </a:p>
          <a:p>
            <a:pPr marL="829809" lvl="1" indent="-342900">
              <a:buFont typeface="Arial" panose="020B0604020202020204" pitchFamily="34" charset="0"/>
              <a:buChar char="•"/>
            </a:pPr>
            <a:r>
              <a:rPr lang="en-US" sz="1400" dirty="0"/>
              <a:t>Forward assembly</a:t>
            </a:r>
          </a:p>
          <a:p>
            <a:pPr marL="829809" lvl="1" indent="-342900">
              <a:buFont typeface="Arial" panose="020B0604020202020204" pitchFamily="34" charset="0"/>
              <a:buChar char="•"/>
            </a:pPr>
            <a:r>
              <a:rPr lang="en-US" sz="1400" dirty="0"/>
              <a:t>Reverse deformation</a:t>
            </a:r>
          </a:p>
          <a:p>
            <a:pPr marL="829809" lvl="1" indent="-342900">
              <a:buFont typeface="Arial" panose="020B0604020202020204" pitchFamily="34" charset="0"/>
              <a:buChar char="•"/>
            </a:pPr>
            <a:r>
              <a:rPr lang="en-US" sz="1400" dirty="0"/>
              <a:t>Contact overlap method</a:t>
            </a:r>
          </a:p>
          <a:p>
            <a:pPr marL="342900" indent="-342900">
              <a:buFont typeface="Arial" panose="020B0604020202020204" pitchFamily="34" charset="0"/>
              <a:buChar char="•"/>
            </a:pPr>
            <a:r>
              <a:rPr lang="en-US" sz="1800" b="1" dirty="0"/>
              <a:t>SIERRA/SM provides a variety of building blocks</a:t>
            </a:r>
            <a:r>
              <a:rPr lang="en-US" sz="1800" dirty="0"/>
              <a:t> to construct highly-optimized approaches to preload</a:t>
            </a:r>
          </a:p>
          <a:p>
            <a:pPr marL="829809" lvl="1" indent="-342900">
              <a:buFont typeface="Arial" panose="020B0604020202020204" pitchFamily="34" charset="0"/>
              <a:buChar char="•"/>
            </a:pPr>
            <a:r>
              <a:rPr lang="en-US" sz="1400" dirty="0"/>
              <a:t>We’re committed to streamlining things where possible and continue to make improvements.</a:t>
            </a:r>
          </a:p>
          <a:p>
            <a:pPr marL="829809" lvl="1" indent="-3429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38D9931F-E992-DF66-CA69-C417F305F97D}"/>
              </a:ext>
            </a:extLst>
          </p:cNvPr>
          <p:cNvSpPr txBox="1"/>
          <p:nvPr/>
        </p:nvSpPr>
        <p:spPr>
          <a:xfrm>
            <a:off x="1026392" y="5919277"/>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Preloading pads can often require a custom-built approach.</a:t>
            </a:r>
          </a:p>
        </p:txBody>
      </p:sp>
      <p:pic>
        <p:nvPicPr>
          <p:cNvPr id="8" name="Picture 7">
            <a:extLst>
              <a:ext uri="{FF2B5EF4-FFF2-40B4-BE49-F238E27FC236}">
                <a16:creationId xmlns:a16="http://schemas.microsoft.com/office/drawing/2014/main" id="{1B8B98BB-F897-7151-B396-1BEB4EBCB24D}"/>
              </a:ext>
            </a:extLst>
          </p:cNvPr>
          <p:cNvPicPr>
            <a:picLocks noChangeAspect="1"/>
          </p:cNvPicPr>
          <p:nvPr/>
        </p:nvPicPr>
        <p:blipFill>
          <a:blip r:embed="rId2"/>
          <a:stretch>
            <a:fillRect/>
          </a:stretch>
        </p:blipFill>
        <p:spPr>
          <a:xfrm>
            <a:off x="7899661" y="1858750"/>
            <a:ext cx="3847412" cy="2782249"/>
          </a:xfrm>
          <a:prstGeom prst="rect">
            <a:avLst/>
          </a:prstGeom>
        </p:spPr>
      </p:pic>
    </p:spTree>
    <p:extLst>
      <p:ext uri="{BB962C8B-B14F-4D97-AF65-F5344CB8AC3E}">
        <p14:creationId xmlns:p14="http://schemas.microsoft.com/office/powerpoint/2010/main" val="613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F2870-CF51-BA23-7F08-54D91F2DCC14}"/>
              </a:ext>
            </a:extLst>
          </p:cNvPr>
          <p:cNvSpPr>
            <a:spLocks noGrp="1"/>
          </p:cNvSpPr>
          <p:nvPr>
            <p:ph type="ctrTitle"/>
          </p:nvPr>
        </p:nvSpPr>
        <p:spPr/>
        <p:txBody>
          <a:bodyPr/>
          <a:lstStyle/>
          <a:p>
            <a:r>
              <a:rPr lang="en-US" dirty="0"/>
              <a:t>MODULE 4:</a:t>
            </a:r>
            <a:br>
              <a:rPr lang="en-US" dirty="0"/>
            </a:br>
            <a:r>
              <a:rPr lang="en-US" dirty="0"/>
              <a:t>Preload Workflows &amp; Special Topics</a:t>
            </a:r>
          </a:p>
        </p:txBody>
      </p:sp>
    </p:spTree>
    <p:extLst>
      <p:ext uri="{BB962C8B-B14F-4D97-AF65-F5344CB8AC3E}">
        <p14:creationId xmlns:p14="http://schemas.microsoft.com/office/powerpoint/2010/main" val="9547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124</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071720"/>
            <a:chOff x="575953" y="1253529"/>
            <a:chExt cx="5883215" cy="1426021"/>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104661"/>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See how and why to combine preload with transfers</a:t>
              </a:r>
            </a:p>
            <a:p>
              <a:pPr marL="285750" indent="-285750">
                <a:spcAft>
                  <a:spcPts val="1200"/>
                </a:spcAft>
                <a:buFont typeface="Arial" panose="020B0604020202020204" pitchFamily="34" charset="0"/>
                <a:buChar char="•"/>
              </a:pPr>
              <a:r>
                <a:rPr lang="en-US" dirty="0"/>
                <a:t>Learn about some relevant overlap removal details</a:t>
              </a:r>
            </a:p>
            <a:p>
              <a:pPr marL="285750" indent="-285750">
                <a:spcAft>
                  <a:spcPts val="1200"/>
                </a:spcAft>
                <a:buFont typeface="Arial" panose="020B0604020202020204" pitchFamily="34" charset="0"/>
                <a:buChar char="•"/>
              </a:pPr>
              <a:r>
                <a:rPr lang="en-US" dirty="0"/>
                <a:t>Re-use our preloaded results with restarts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286984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F8A5-E5DA-5336-B20F-09DF6A567C0E}"/>
              </a:ext>
            </a:extLst>
          </p:cNvPr>
          <p:cNvSpPr>
            <a:spLocks noGrp="1"/>
          </p:cNvSpPr>
          <p:nvPr>
            <p:ph type="title"/>
          </p:nvPr>
        </p:nvSpPr>
        <p:spPr/>
        <p:txBody>
          <a:bodyPr/>
          <a:lstStyle/>
          <a:p>
            <a:r>
              <a:rPr lang="en-US" dirty="0"/>
              <a:t>Preload is often a small part of a bigger workflow</a:t>
            </a:r>
          </a:p>
        </p:txBody>
      </p:sp>
      <p:sp>
        <p:nvSpPr>
          <p:cNvPr id="3" name="Content Placeholder 2">
            <a:extLst>
              <a:ext uri="{FF2B5EF4-FFF2-40B4-BE49-F238E27FC236}">
                <a16:creationId xmlns:a16="http://schemas.microsoft.com/office/drawing/2014/main" id="{65B3F61B-0A36-9B03-54DE-9D5BECDCC79D}"/>
              </a:ext>
            </a:extLst>
          </p:cNvPr>
          <p:cNvSpPr>
            <a:spLocks noGrp="1"/>
          </p:cNvSpPr>
          <p:nvPr>
            <p:ph idx="1"/>
          </p:nvPr>
        </p:nvSpPr>
        <p:spPr>
          <a:xfrm>
            <a:off x="762000" y="1447799"/>
            <a:ext cx="10553699" cy="4915294"/>
          </a:xfrm>
        </p:spPr>
        <p:txBody>
          <a:bodyPr>
            <a:normAutofit/>
          </a:bodyPr>
          <a:lstStyle/>
          <a:p>
            <a:r>
              <a:rPr lang="en-US" b="1" dirty="0"/>
              <a:t>Preload </a:t>
            </a:r>
            <a:r>
              <a:rPr lang="en-US" b="1" i="1" dirty="0"/>
              <a:t>might</a:t>
            </a:r>
            <a:r>
              <a:rPr lang="en-US" b="1" dirty="0"/>
              <a:t> be </a:t>
            </a:r>
            <a:r>
              <a:rPr lang="en-US" dirty="0"/>
              <a:t>the analysis question:</a:t>
            </a:r>
          </a:p>
          <a:p>
            <a:pPr marL="342900" indent="-342900">
              <a:buFont typeface="Arial" panose="020B0604020202020204" pitchFamily="34" charset="0"/>
              <a:buChar char="•"/>
            </a:pPr>
            <a:r>
              <a:rPr lang="en-US" dirty="0"/>
              <a:t>Do these bolts yield correctly when installed?</a:t>
            </a:r>
          </a:p>
          <a:p>
            <a:pPr marL="342900" indent="-342900">
              <a:buFont typeface="Arial" panose="020B0604020202020204" pitchFamily="34" charset="0"/>
              <a:buChar char="•"/>
            </a:pPr>
            <a:r>
              <a:rPr lang="en-US" dirty="0"/>
              <a:t>Does the gasket compress enough to seal the gaps?</a:t>
            </a:r>
          </a:p>
          <a:p>
            <a:pPr marL="342900" indent="-342900">
              <a:buFont typeface="Arial" panose="020B0604020202020204" pitchFamily="34" charset="0"/>
              <a:buChar char="•"/>
            </a:pPr>
            <a:r>
              <a:rPr lang="en-US" dirty="0"/>
              <a:t>What’s the frame/road clearance when loaded down?</a:t>
            </a:r>
          </a:p>
          <a:p>
            <a:pPr marL="342900" indent="-342900">
              <a:buFont typeface="Arial" panose="020B0604020202020204" pitchFamily="34" charset="0"/>
              <a:buChar char="•"/>
            </a:pPr>
            <a:endParaRPr lang="en-US" dirty="0"/>
          </a:p>
          <a:p>
            <a:r>
              <a:rPr lang="en-US" b="1" dirty="0"/>
              <a:t>But more often</a:t>
            </a:r>
            <a:r>
              <a:rPr lang="en-US" dirty="0"/>
              <a:t>, preload is a first stage in a multistage process:</a:t>
            </a:r>
          </a:p>
          <a:p>
            <a:pPr marL="342900" indent="-342900">
              <a:buFont typeface="Arial" panose="020B0604020202020204" pitchFamily="34" charset="0"/>
              <a:buChar char="•"/>
            </a:pPr>
            <a:r>
              <a:rPr lang="en-US" dirty="0"/>
              <a:t>Preload … </a:t>
            </a:r>
            <a:r>
              <a:rPr lang="en-US" b="1" dirty="0">
                <a:solidFill>
                  <a:srgbClr val="0070C0"/>
                </a:solidFill>
              </a:rPr>
              <a:t>then drop </a:t>
            </a:r>
            <a:r>
              <a:rPr lang="en-US" dirty="0">
                <a:solidFill>
                  <a:srgbClr val="0070C0"/>
                </a:solidFill>
              </a:rPr>
              <a:t>(or load)</a:t>
            </a:r>
            <a:r>
              <a:rPr lang="en-US" dirty="0"/>
              <a:t>.</a:t>
            </a:r>
          </a:p>
          <a:p>
            <a:pPr marL="342900" indent="-342900">
              <a:buFont typeface="Arial" panose="020B0604020202020204" pitchFamily="34" charset="0"/>
              <a:buChar char="•"/>
            </a:pPr>
            <a:r>
              <a:rPr lang="en-US" dirty="0"/>
              <a:t>Preload … </a:t>
            </a:r>
            <a:r>
              <a:rPr lang="en-US" b="1" dirty="0">
                <a:solidFill>
                  <a:srgbClr val="0070C0"/>
                </a:solidFill>
              </a:rPr>
              <a:t>then rotate</a:t>
            </a:r>
            <a:r>
              <a:rPr lang="en-US" dirty="0"/>
              <a:t> … and then drop.</a:t>
            </a:r>
          </a:p>
          <a:p>
            <a:pPr marL="342900" indent="-342900">
              <a:buFont typeface="Arial" panose="020B0604020202020204" pitchFamily="34" charset="0"/>
              <a:buChar char="•"/>
            </a:pPr>
            <a:r>
              <a:rPr lang="en-US" dirty="0"/>
              <a:t>Preload … </a:t>
            </a:r>
            <a:r>
              <a:rPr lang="en-US" b="1" dirty="0">
                <a:solidFill>
                  <a:srgbClr val="0070C0"/>
                </a:solidFill>
              </a:rPr>
              <a:t>then assemble</a:t>
            </a:r>
            <a:r>
              <a:rPr lang="en-US" dirty="0"/>
              <a:t> to another structure.</a:t>
            </a:r>
          </a:p>
          <a:p>
            <a:pPr marL="342900" indent="-342900">
              <a:buFont typeface="Arial" panose="020B0604020202020204" pitchFamily="34" charset="0"/>
              <a:buChar char="•"/>
            </a:pPr>
            <a:r>
              <a:rPr lang="en-US" dirty="0"/>
              <a:t>And nobody wants to preload more than once.  So we </a:t>
            </a:r>
            <a:r>
              <a:rPr lang="en-US" b="1" dirty="0">
                <a:solidFill>
                  <a:srgbClr val="0070C0"/>
                </a:solidFill>
              </a:rPr>
              <a:t>restart</a:t>
            </a:r>
            <a:r>
              <a:rPr lang="en-US" dirty="0"/>
              <a:t>.</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4D5BD30-356F-7158-F6C9-EFB6072DBE4E}"/>
              </a:ext>
            </a:extLst>
          </p:cNvPr>
          <p:cNvSpPr>
            <a:spLocks noGrp="1"/>
          </p:cNvSpPr>
          <p:nvPr>
            <p:ph type="sldNum" sz="quarter" idx="4"/>
          </p:nvPr>
        </p:nvSpPr>
        <p:spPr/>
        <p:txBody>
          <a:bodyPr/>
          <a:lstStyle/>
          <a:p>
            <a:pPr algn="ctr"/>
            <a:fld id="{F6B149FD-26F7-3645-B4E7-BA8B8CC5EEA8}" type="slidenum">
              <a:rPr lang="en-US" smtClean="0"/>
              <a:pPr algn="ctr"/>
              <a:t>125</a:t>
            </a:fld>
            <a:endParaRPr lang="en-US" dirty="0"/>
          </a:p>
        </p:txBody>
      </p:sp>
    </p:spTree>
    <p:extLst>
      <p:ext uri="{BB962C8B-B14F-4D97-AF65-F5344CB8AC3E}">
        <p14:creationId xmlns:p14="http://schemas.microsoft.com/office/powerpoint/2010/main" val="17730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F8A5-E5DA-5336-B20F-09DF6A567C0E}"/>
              </a:ext>
            </a:extLst>
          </p:cNvPr>
          <p:cNvSpPr>
            <a:spLocks noGrp="1"/>
          </p:cNvSpPr>
          <p:nvPr>
            <p:ph type="title"/>
          </p:nvPr>
        </p:nvSpPr>
        <p:spPr/>
        <p:txBody>
          <a:bodyPr/>
          <a:lstStyle/>
          <a:p>
            <a:r>
              <a:rPr lang="en-US" dirty="0"/>
              <a:t>“Procedural transfers” are the key to multi-stage analysis</a:t>
            </a:r>
          </a:p>
        </p:txBody>
      </p:sp>
      <p:sp>
        <p:nvSpPr>
          <p:cNvPr id="4" name="Slide Number Placeholder 3">
            <a:extLst>
              <a:ext uri="{FF2B5EF4-FFF2-40B4-BE49-F238E27FC236}">
                <a16:creationId xmlns:a16="http://schemas.microsoft.com/office/drawing/2014/main" id="{84D5BD30-356F-7158-F6C9-EFB6072DBE4E}"/>
              </a:ext>
            </a:extLst>
          </p:cNvPr>
          <p:cNvSpPr>
            <a:spLocks noGrp="1"/>
          </p:cNvSpPr>
          <p:nvPr>
            <p:ph type="sldNum" sz="quarter" idx="4"/>
          </p:nvPr>
        </p:nvSpPr>
        <p:spPr/>
        <p:txBody>
          <a:bodyPr/>
          <a:lstStyle/>
          <a:p>
            <a:pPr algn="ctr"/>
            <a:fld id="{F6B149FD-26F7-3645-B4E7-BA8B8CC5EEA8}" type="slidenum">
              <a:rPr lang="en-US" smtClean="0"/>
              <a:pPr algn="ctr"/>
              <a:t>126</a:t>
            </a:fld>
            <a:endParaRPr lang="en-US" dirty="0"/>
          </a:p>
        </p:txBody>
      </p:sp>
      <p:sp>
        <p:nvSpPr>
          <p:cNvPr id="5" name="Flowchart: Process 4">
            <a:extLst>
              <a:ext uri="{FF2B5EF4-FFF2-40B4-BE49-F238E27FC236}">
                <a16:creationId xmlns:a16="http://schemas.microsoft.com/office/drawing/2014/main" id="{52E0D5EF-4A1D-D5AE-4CFE-3846769ED972}"/>
              </a:ext>
            </a:extLst>
          </p:cNvPr>
          <p:cNvSpPr/>
          <p:nvPr/>
        </p:nvSpPr>
        <p:spPr>
          <a:xfrm>
            <a:off x="1291473" y="1244338"/>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1</a:t>
            </a:r>
          </a:p>
        </p:txBody>
      </p:sp>
      <p:sp>
        <p:nvSpPr>
          <p:cNvPr id="6" name="Flowchart: Process 5">
            <a:extLst>
              <a:ext uri="{FF2B5EF4-FFF2-40B4-BE49-F238E27FC236}">
                <a16:creationId xmlns:a16="http://schemas.microsoft.com/office/drawing/2014/main" id="{C533161A-0B2B-697B-AE1A-DA38016331AB}"/>
              </a:ext>
            </a:extLst>
          </p:cNvPr>
          <p:cNvSpPr/>
          <p:nvPr/>
        </p:nvSpPr>
        <p:spPr>
          <a:xfrm>
            <a:off x="1291473" y="3032725"/>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2</a:t>
            </a:r>
          </a:p>
        </p:txBody>
      </p:sp>
      <p:sp>
        <p:nvSpPr>
          <p:cNvPr id="7" name="Arrow: Down 6">
            <a:extLst>
              <a:ext uri="{FF2B5EF4-FFF2-40B4-BE49-F238E27FC236}">
                <a16:creationId xmlns:a16="http://schemas.microsoft.com/office/drawing/2014/main" id="{78AF707E-CF1E-CC99-81D0-4D928868C55B}"/>
              </a:ext>
            </a:extLst>
          </p:cNvPr>
          <p:cNvSpPr/>
          <p:nvPr/>
        </p:nvSpPr>
        <p:spPr>
          <a:xfrm>
            <a:off x="2059757" y="2672497"/>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a:extLst>
              <a:ext uri="{FF2B5EF4-FFF2-40B4-BE49-F238E27FC236}">
                <a16:creationId xmlns:a16="http://schemas.microsoft.com/office/drawing/2014/main" id="{4166B947-5E9F-1670-17BA-E668007AB82B}"/>
              </a:ext>
            </a:extLst>
          </p:cNvPr>
          <p:cNvSpPr/>
          <p:nvPr/>
        </p:nvSpPr>
        <p:spPr>
          <a:xfrm>
            <a:off x="1291473" y="4821112"/>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N</a:t>
            </a:r>
          </a:p>
        </p:txBody>
      </p:sp>
      <p:sp>
        <p:nvSpPr>
          <p:cNvPr id="9" name="Arrow: Down 8">
            <a:extLst>
              <a:ext uri="{FF2B5EF4-FFF2-40B4-BE49-F238E27FC236}">
                <a16:creationId xmlns:a16="http://schemas.microsoft.com/office/drawing/2014/main" id="{95513282-D246-7E88-1148-3D38FF831B8F}"/>
              </a:ext>
            </a:extLst>
          </p:cNvPr>
          <p:cNvSpPr/>
          <p:nvPr/>
        </p:nvSpPr>
        <p:spPr>
          <a:xfrm>
            <a:off x="2059757" y="4444213"/>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mc:AlternateContent xmlns:mc="http://schemas.openxmlformats.org/markup-compatibility/2006" xmlns:a14="http://schemas.microsoft.com/office/drawing/2010/main">
        <mc:Choice Requires="a14">
          <p:sp>
            <p:nvSpPr>
              <p:cNvPr id="10" name="Flowchart: Process 9">
                <a:extLst>
                  <a:ext uri="{FF2B5EF4-FFF2-40B4-BE49-F238E27FC236}">
                    <a16:creationId xmlns:a16="http://schemas.microsoft.com/office/drawing/2014/main" id="{ADFE8FB9-0078-DBE0-B7DD-9E7AE9B68E74}"/>
                  </a:ext>
                </a:extLst>
              </p:cNvPr>
              <p:cNvSpPr/>
              <p:nvPr/>
            </p:nvSpPr>
            <p:spPr>
              <a:xfrm>
                <a:off x="3242822" y="1253763"/>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0" name="Flowchart: Process 9">
                <a:extLst>
                  <a:ext uri="{FF2B5EF4-FFF2-40B4-BE49-F238E27FC236}">
                    <a16:creationId xmlns:a16="http://schemas.microsoft.com/office/drawing/2014/main" id="{ADFE8FB9-0078-DBE0-B7DD-9E7AE9B68E74}"/>
                  </a:ext>
                </a:extLst>
              </p:cNvPr>
              <p:cNvSpPr>
                <a:spLocks noRot="1" noChangeAspect="1" noMove="1" noResize="1" noEditPoints="1" noAdjustHandles="1" noChangeArrowheads="1" noChangeShapeType="1" noTextEdit="1"/>
              </p:cNvSpPr>
              <p:nvPr/>
            </p:nvSpPr>
            <p:spPr>
              <a:xfrm>
                <a:off x="3242822" y="1253763"/>
                <a:ext cx="480767" cy="310653"/>
              </a:xfrm>
              <a:prstGeom prst="flowChartProcess">
                <a:avLst/>
              </a:prstGeom>
              <a:blipFill>
                <a:blip r:embed="rId2"/>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chart: Process 10">
                <a:extLst>
                  <a:ext uri="{FF2B5EF4-FFF2-40B4-BE49-F238E27FC236}">
                    <a16:creationId xmlns:a16="http://schemas.microsoft.com/office/drawing/2014/main" id="{CDD94607-7CE0-6AAA-BE27-B51D0A064CAB}"/>
                  </a:ext>
                </a:extLst>
              </p:cNvPr>
              <p:cNvSpPr/>
              <p:nvPr/>
            </p:nvSpPr>
            <p:spPr>
              <a:xfrm>
                <a:off x="3242822" y="1590130"/>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1" name="Flowchart: Process 10">
                <a:extLst>
                  <a:ext uri="{FF2B5EF4-FFF2-40B4-BE49-F238E27FC236}">
                    <a16:creationId xmlns:a16="http://schemas.microsoft.com/office/drawing/2014/main" id="{CDD94607-7CE0-6AAA-BE27-B51D0A064CAB}"/>
                  </a:ext>
                </a:extLst>
              </p:cNvPr>
              <p:cNvSpPr>
                <a:spLocks noRot="1" noChangeAspect="1" noMove="1" noResize="1" noEditPoints="1" noAdjustHandles="1" noChangeArrowheads="1" noChangeShapeType="1" noTextEdit="1"/>
              </p:cNvSpPr>
              <p:nvPr/>
            </p:nvSpPr>
            <p:spPr>
              <a:xfrm>
                <a:off x="3242822" y="1590130"/>
                <a:ext cx="480767" cy="310653"/>
              </a:xfrm>
              <a:prstGeom prst="flowChartProcess">
                <a:avLst/>
              </a:prstGeom>
              <a:blipFill>
                <a:blip r:embed="rId3"/>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Flowchart: Process 11">
                <a:extLst>
                  <a:ext uri="{FF2B5EF4-FFF2-40B4-BE49-F238E27FC236}">
                    <a16:creationId xmlns:a16="http://schemas.microsoft.com/office/drawing/2014/main" id="{5A3269FE-B8AC-3160-9812-EB1B7D7D793B}"/>
                  </a:ext>
                </a:extLst>
              </p:cNvPr>
              <p:cNvSpPr/>
              <p:nvPr/>
            </p:nvSpPr>
            <p:spPr>
              <a:xfrm>
                <a:off x="3242822" y="1926497"/>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2" name="Flowchart: Process 11">
                <a:extLst>
                  <a:ext uri="{FF2B5EF4-FFF2-40B4-BE49-F238E27FC236}">
                    <a16:creationId xmlns:a16="http://schemas.microsoft.com/office/drawing/2014/main" id="{5A3269FE-B8AC-3160-9812-EB1B7D7D793B}"/>
                  </a:ext>
                </a:extLst>
              </p:cNvPr>
              <p:cNvSpPr>
                <a:spLocks noRot="1" noChangeAspect="1" noMove="1" noResize="1" noEditPoints="1" noAdjustHandles="1" noChangeArrowheads="1" noChangeShapeType="1" noTextEdit="1"/>
              </p:cNvSpPr>
              <p:nvPr/>
            </p:nvSpPr>
            <p:spPr>
              <a:xfrm>
                <a:off x="3242822" y="1926497"/>
                <a:ext cx="480767" cy="310653"/>
              </a:xfrm>
              <a:prstGeom prst="flowChartProcess">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Flowchart: Process 12">
                <a:extLst>
                  <a:ext uri="{FF2B5EF4-FFF2-40B4-BE49-F238E27FC236}">
                    <a16:creationId xmlns:a16="http://schemas.microsoft.com/office/drawing/2014/main" id="{6C104DE8-2C84-BCF1-A69B-7A474F059855}"/>
                  </a:ext>
                </a:extLst>
              </p:cNvPr>
              <p:cNvSpPr/>
              <p:nvPr/>
            </p:nvSpPr>
            <p:spPr>
              <a:xfrm>
                <a:off x="3242822" y="2262865"/>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13" name="Flowchart: Process 12">
                <a:extLst>
                  <a:ext uri="{FF2B5EF4-FFF2-40B4-BE49-F238E27FC236}">
                    <a16:creationId xmlns:a16="http://schemas.microsoft.com/office/drawing/2014/main" id="{6C104DE8-2C84-BCF1-A69B-7A474F059855}"/>
                  </a:ext>
                </a:extLst>
              </p:cNvPr>
              <p:cNvSpPr>
                <a:spLocks noRot="1" noChangeAspect="1" noMove="1" noResize="1" noEditPoints="1" noAdjustHandles="1" noChangeArrowheads="1" noChangeShapeType="1" noTextEdit="1"/>
              </p:cNvSpPr>
              <p:nvPr/>
            </p:nvSpPr>
            <p:spPr>
              <a:xfrm>
                <a:off x="3242822" y="2262865"/>
                <a:ext cx="480767" cy="310653"/>
              </a:xfrm>
              <a:prstGeom prst="flowChartProcess">
                <a:avLst/>
              </a:prstGeom>
              <a:blipFill>
                <a:blip r:embed="rId5"/>
                <a:stretch>
                  <a:fillRect l="-11392"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Flowchart: Process 13">
                <a:extLst>
                  <a:ext uri="{FF2B5EF4-FFF2-40B4-BE49-F238E27FC236}">
                    <a16:creationId xmlns:a16="http://schemas.microsoft.com/office/drawing/2014/main" id="{D64F7546-65F2-F133-0B08-6888A62D681D}"/>
                  </a:ext>
                </a:extLst>
              </p:cNvPr>
              <p:cNvSpPr/>
              <p:nvPr/>
            </p:nvSpPr>
            <p:spPr>
              <a:xfrm>
                <a:off x="3242822" y="3046862"/>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4" name="Flowchart: Process 13">
                <a:extLst>
                  <a:ext uri="{FF2B5EF4-FFF2-40B4-BE49-F238E27FC236}">
                    <a16:creationId xmlns:a16="http://schemas.microsoft.com/office/drawing/2014/main" id="{D64F7546-65F2-F133-0B08-6888A62D681D}"/>
                  </a:ext>
                </a:extLst>
              </p:cNvPr>
              <p:cNvSpPr>
                <a:spLocks noRot="1" noChangeAspect="1" noMove="1" noResize="1" noEditPoints="1" noAdjustHandles="1" noChangeArrowheads="1" noChangeShapeType="1" noTextEdit="1"/>
              </p:cNvSpPr>
              <p:nvPr/>
            </p:nvSpPr>
            <p:spPr>
              <a:xfrm>
                <a:off x="3242822" y="3046862"/>
                <a:ext cx="480767" cy="310653"/>
              </a:xfrm>
              <a:prstGeom prst="flowChartProcess">
                <a:avLst/>
              </a:prstGeom>
              <a:blipFill>
                <a:blip r:embed="rId6"/>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Flowchart: Process 14">
                <a:extLst>
                  <a:ext uri="{FF2B5EF4-FFF2-40B4-BE49-F238E27FC236}">
                    <a16:creationId xmlns:a16="http://schemas.microsoft.com/office/drawing/2014/main" id="{99B64587-8F8F-07A8-00F8-E001921A3844}"/>
                  </a:ext>
                </a:extLst>
              </p:cNvPr>
              <p:cNvSpPr/>
              <p:nvPr/>
            </p:nvSpPr>
            <p:spPr>
              <a:xfrm>
                <a:off x="3242822" y="3383229"/>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5" name="Flowchart: Process 14">
                <a:extLst>
                  <a:ext uri="{FF2B5EF4-FFF2-40B4-BE49-F238E27FC236}">
                    <a16:creationId xmlns:a16="http://schemas.microsoft.com/office/drawing/2014/main" id="{99B64587-8F8F-07A8-00F8-E001921A3844}"/>
                  </a:ext>
                </a:extLst>
              </p:cNvPr>
              <p:cNvSpPr>
                <a:spLocks noRot="1" noChangeAspect="1" noMove="1" noResize="1" noEditPoints="1" noAdjustHandles="1" noChangeArrowheads="1" noChangeShapeType="1" noTextEdit="1"/>
              </p:cNvSpPr>
              <p:nvPr/>
            </p:nvSpPr>
            <p:spPr>
              <a:xfrm>
                <a:off x="3242822" y="3383229"/>
                <a:ext cx="480767" cy="310653"/>
              </a:xfrm>
              <a:prstGeom prst="flowChartProcess">
                <a:avLst/>
              </a:prstGeom>
              <a:blipFill>
                <a:blip r:embed="rId7"/>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Flowchart: Process 15">
                <a:extLst>
                  <a:ext uri="{FF2B5EF4-FFF2-40B4-BE49-F238E27FC236}">
                    <a16:creationId xmlns:a16="http://schemas.microsoft.com/office/drawing/2014/main" id="{D0344251-C4AD-E0A0-7995-E3EB8F3B0A04}"/>
                  </a:ext>
                </a:extLst>
              </p:cNvPr>
              <p:cNvSpPr/>
              <p:nvPr/>
            </p:nvSpPr>
            <p:spPr>
              <a:xfrm>
                <a:off x="3242822" y="3719596"/>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6" name="Flowchart: Process 15">
                <a:extLst>
                  <a:ext uri="{FF2B5EF4-FFF2-40B4-BE49-F238E27FC236}">
                    <a16:creationId xmlns:a16="http://schemas.microsoft.com/office/drawing/2014/main" id="{D0344251-C4AD-E0A0-7995-E3EB8F3B0A04}"/>
                  </a:ext>
                </a:extLst>
              </p:cNvPr>
              <p:cNvSpPr>
                <a:spLocks noRot="1" noChangeAspect="1" noMove="1" noResize="1" noEditPoints="1" noAdjustHandles="1" noChangeArrowheads="1" noChangeShapeType="1" noTextEdit="1"/>
              </p:cNvSpPr>
              <p:nvPr/>
            </p:nvSpPr>
            <p:spPr>
              <a:xfrm>
                <a:off x="3242822" y="3719596"/>
                <a:ext cx="480767" cy="310653"/>
              </a:xfrm>
              <a:prstGeom prst="flowChartProcess">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Flowchart: Process 16">
                <a:extLst>
                  <a:ext uri="{FF2B5EF4-FFF2-40B4-BE49-F238E27FC236}">
                    <a16:creationId xmlns:a16="http://schemas.microsoft.com/office/drawing/2014/main" id="{48885240-B223-3168-37F2-E4ECC70F083C}"/>
                  </a:ext>
                </a:extLst>
              </p:cNvPr>
              <p:cNvSpPr/>
              <p:nvPr/>
            </p:nvSpPr>
            <p:spPr>
              <a:xfrm>
                <a:off x="3242822" y="4055964"/>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17" name="Flowchart: Process 16">
                <a:extLst>
                  <a:ext uri="{FF2B5EF4-FFF2-40B4-BE49-F238E27FC236}">
                    <a16:creationId xmlns:a16="http://schemas.microsoft.com/office/drawing/2014/main" id="{48885240-B223-3168-37F2-E4ECC70F083C}"/>
                  </a:ext>
                </a:extLst>
              </p:cNvPr>
              <p:cNvSpPr>
                <a:spLocks noRot="1" noChangeAspect="1" noMove="1" noResize="1" noEditPoints="1" noAdjustHandles="1" noChangeArrowheads="1" noChangeShapeType="1" noTextEdit="1"/>
              </p:cNvSpPr>
              <p:nvPr/>
            </p:nvSpPr>
            <p:spPr>
              <a:xfrm>
                <a:off x="3242822" y="4055964"/>
                <a:ext cx="480767" cy="310653"/>
              </a:xfrm>
              <a:prstGeom prst="flowChartProcess">
                <a:avLst/>
              </a:prstGeom>
              <a:blipFill>
                <a:blip r:embed="rId9"/>
                <a:stretch>
                  <a:fillRect l="-11392" b="-9804"/>
                </a:stretch>
              </a:blipFill>
              <a:ln>
                <a:noFill/>
              </a:ln>
            </p:spPr>
            <p:txBody>
              <a:bodyPr/>
              <a:lstStyle/>
              <a:p>
                <a:r>
                  <a:rPr lang="en-US">
                    <a:noFill/>
                  </a:rPr>
                  <a:t> </a:t>
                </a:r>
              </a:p>
            </p:txBody>
          </p:sp>
        </mc:Fallback>
      </mc:AlternateContent>
      <p:sp>
        <p:nvSpPr>
          <p:cNvPr id="18" name="Freeform: Shape 17">
            <a:extLst>
              <a:ext uri="{FF2B5EF4-FFF2-40B4-BE49-F238E27FC236}">
                <a16:creationId xmlns:a16="http://schemas.microsoft.com/office/drawing/2014/main" id="{2B3DFC59-8F42-9E0D-3490-C2D7EB66DC9B}"/>
              </a:ext>
            </a:extLst>
          </p:cNvPr>
          <p:cNvSpPr/>
          <p:nvPr/>
        </p:nvSpPr>
        <p:spPr>
          <a:xfrm>
            <a:off x="3733014" y="2403835"/>
            <a:ext cx="353693" cy="810705"/>
          </a:xfrm>
          <a:custGeom>
            <a:avLst/>
            <a:gdLst>
              <a:gd name="connsiteX0" fmla="*/ 9427 w 353693"/>
              <a:gd name="connsiteY0" fmla="*/ 0 h 886120"/>
              <a:gd name="connsiteX1" fmla="*/ 292231 w 353693"/>
              <a:gd name="connsiteY1" fmla="*/ 245097 h 886120"/>
              <a:gd name="connsiteX2" fmla="*/ 329939 w 353693"/>
              <a:gd name="connsiteY2" fmla="*/ 631596 h 886120"/>
              <a:gd name="connsiteX3" fmla="*/ 0 w 353693"/>
              <a:gd name="connsiteY3" fmla="*/ 886120 h 886120"/>
            </a:gdLst>
            <a:ahLst/>
            <a:cxnLst>
              <a:cxn ang="0">
                <a:pos x="connsiteX0" y="connsiteY0"/>
              </a:cxn>
              <a:cxn ang="0">
                <a:pos x="connsiteX1" y="connsiteY1"/>
              </a:cxn>
              <a:cxn ang="0">
                <a:pos x="connsiteX2" y="connsiteY2"/>
              </a:cxn>
              <a:cxn ang="0">
                <a:pos x="connsiteX3" y="connsiteY3"/>
              </a:cxn>
            </a:cxnLst>
            <a:rect l="l" t="t" r="r" b="b"/>
            <a:pathLst>
              <a:path w="353693" h="886120">
                <a:moveTo>
                  <a:pt x="9427" y="0"/>
                </a:moveTo>
                <a:cubicBezTo>
                  <a:pt x="124119" y="69915"/>
                  <a:pt x="238812" y="139831"/>
                  <a:pt x="292231" y="245097"/>
                </a:cubicBezTo>
                <a:cubicBezTo>
                  <a:pt x="345650" y="350363"/>
                  <a:pt x="378644" y="524759"/>
                  <a:pt x="329939" y="631596"/>
                </a:cubicBezTo>
                <a:cubicBezTo>
                  <a:pt x="281234" y="738433"/>
                  <a:pt x="20425" y="882978"/>
                  <a:pt x="0" y="886120"/>
                </a:cubicBezTo>
              </a:path>
            </a:pathLst>
          </a:custGeom>
          <a:noFill/>
          <a:ln w="2857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Flowchart: Process 18">
                <a:extLst>
                  <a:ext uri="{FF2B5EF4-FFF2-40B4-BE49-F238E27FC236}">
                    <a16:creationId xmlns:a16="http://schemas.microsoft.com/office/drawing/2014/main" id="{7C74B7F1-D00B-049A-724D-90CE3C13B21C}"/>
                  </a:ext>
                </a:extLst>
              </p:cNvPr>
              <p:cNvSpPr/>
              <p:nvPr/>
            </p:nvSpPr>
            <p:spPr>
              <a:xfrm>
                <a:off x="3242821" y="4830539"/>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9" name="Flowchart: Process 18">
                <a:extLst>
                  <a:ext uri="{FF2B5EF4-FFF2-40B4-BE49-F238E27FC236}">
                    <a16:creationId xmlns:a16="http://schemas.microsoft.com/office/drawing/2014/main" id="{7C74B7F1-D00B-049A-724D-90CE3C13B21C}"/>
                  </a:ext>
                </a:extLst>
              </p:cNvPr>
              <p:cNvSpPr>
                <a:spLocks noRot="1" noChangeAspect="1" noMove="1" noResize="1" noEditPoints="1" noAdjustHandles="1" noChangeArrowheads="1" noChangeShapeType="1" noTextEdit="1"/>
              </p:cNvSpPr>
              <p:nvPr/>
            </p:nvSpPr>
            <p:spPr>
              <a:xfrm>
                <a:off x="3242821" y="4830539"/>
                <a:ext cx="480767" cy="310653"/>
              </a:xfrm>
              <a:prstGeom prst="flowChartProcess">
                <a:avLst/>
              </a:prstGeom>
              <a:blipFill>
                <a:blip r:embed="rId10"/>
                <a:stretch>
                  <a:fillRect l="-7595" b="-9804"/>
                </a:stretch>
              </a:blipFill>
              <a:ln>
                <a:noFill/>
              </a:ln>
            </p:spPr>
            <p:txBody>
              <a:bodyPr/>
              <a:lstStyle/>
              <a:p>
                <a:r>
                  <a:rPr lang="en-US">
                    <a:noFill/>
                  </a:rPr>
                  <a:t> </a:t>
                </a:r>
              </a:p>
            </p:txBody>
          </p:sp>
        </mc:Fallback>
      </mc:AlternateContent>
      <p:sp>
        <p:nvSpPr>
          <p:cNvPr id="20" name="Freeform: Shape 19">
            <a:extLst>
              <a:ext uri="{FF2B5EF4-FFF2-40B4-BE49-F238E27FC236}">
                <a16:creationId xmlns:a16="http://schemas.microsoft.com/office/drawing/2014/main" id="{8659693B-9D75-E157-EA82-596C6F0E9179}"/>
              </a:ext>
            </a:extLst>
          </p:cNvPr>
          <p:cNvSpPr/>
          <p:nvPr/>
        </p:nvSpPr>
        <p:spPr>
          <a:xfrm>
            <a:off x="3723589" y="4175160"/>
            <a:ext cx="353693" cy="810705"/>
          </a:xfrm>
          <a:custGeom>
            <a:avLst/>
            <a:gdLst>
              <a:gd name="connsiteX0" fmla="*/ 9427 w 353693"/>
              <a:gd name="connsiteY0" fmla="*/ 0 h 886120"/>
              <a:gd name="connsiteX1" fmla="*/ 292231 w 353693"/>
              <a:gd name="connsiteY1" fmla="*/ 245097 h 886120"/>
              <a:gd name="connsiteX2" fmla="*/ 329939 w 353693"/>
              <a:gd name="connsiteY2" fmla="*/ 631596 h 886120"/>
              <a:gd name="connsiteX3" fmla="*/ 0 w 353693"/>
              <a:gd name="connsiteY3" fmla="*/ 886120 h 886120"/>
            </a:gdLst>
            <a:ahLst/>
            <a:cxnLst>
              <a:cxn ang="0">
                <a:pos x="connsiteX0" y="connsiteY0"/>
              </a:cxn>
              <a:cxn ang="0">
                <a:pos x="connsiteX1" y="connsiteY1"/>
              </a:cxn>
              <a:cxn ang="0">
                <a:pos x="connsiteX2" y="connsiteY2"/>
              </a:cxn>
              <a:cxn ang="0">
                <a:pos x="connsiteX3" y="connsiteY3"/>
              </a:cxn>
            </a:cxnLst>
            <a:rect l="l" t="t" r="r" b="b"/>
            <a:pathLst>
              <a:path w="353693" h="886120">
                <a:moveTo>
                  <a:pt x="9427" y="0"/>
                </a:moveTo>
                <a:cubicBezTo>
                  <a:pt x="124119" y="69915"/>
                  <a:pt x="238812" y="139831"/>
                  <a:pt x="292231" y="245097"/>
                </a:cubicBezTo>
                <a:cubicBezTo>
                  <a:pt x="345650" y="350363"/>
                  <a:pt x="378644" y="524759"/>
                  <a:pt x="329939" y="631596"/>
                </a:cubicBezTo>
                <a:cubicBezTo>
                  <a:pt x="281234" y="738433"/>
                  <a:pt x="20425" y="882978"/>
                  <a:pt x="0" y="886120"/>
                </a:cubicBezTo>
              </a:path>
            </a:pathLst>
          </a:custGeom>
          <a:noFill/>
          <a:ln w="2857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7D7B1D5-0C7C-34B2-5D7E-881D54F745DE}"/>
              </a:ext>
            </a:extLst>
          </p:cNvPr>
          <p:cNvSpPr txBox="1"/>
          <p:nvPr/>
        </p:nvSpPr>
        <p:spPr>
          <a:xfrm>
            <a:off x="7249211" y="1866392"/>
            <a:ext cx="3968686" cy="3960058"/>
          </a:xfrm>
          <a:prstGeom prst="rect">
            <a:avLst/>
          </a:prstGeom>
          <a:noFill/>
        </p:spPr>
        <p:txBody>
          <a:bodyPr wrap="square" rtlCol="0">
            <a:spAutoFit/>
          </a:bodyPr>
          <a:lstStyle/>
          <a:p>
            <a:pPr>
              <a:spcAft>
                <a:spcPts val="1600"/>
              </a:spcAft>
            </a:pPr>
            <a:r>
              <a:rPr lang="en-US" b="1" dirty="0"/>
              <a:t>Procedural transfers</a:t>
            </a:r>
          </a:p>
          <a:p>
            <a:pPr marL="285750" indent="-285750">
              <a:spcAft>
                <a:spcPts val="1600"/>
              </a:spcAft>
              <a:buFont typeface="Arial" panose="020B0604020202020204" pitchFamily="34" charset="0"/>
              <a:buChar char="•"/>
            </a:pPr>
            <a:r>
              <a:rPr lang="en-US" dirty="0"/>
              <a:t>May change the </a:t>
            </a:r>
            <a:r>
              <a:rPr lang="en-US" dirty="0">
                <a:solidFill>
                  <a:srgbClr val="0070C0"/>
                </a:solidFill>
              </a:rPr>
              <a:t>mesh</a:t>
            </a:r>
            <a:br>
              <a:rPr lang="en-US" dirty="0">
                <a:solidFill>
                  <a:srgbClr val="0070C0"/>
                </a:solidFill>
              </a:rPr>
            </a:br>
            <a:r>
              <a:rPr lang="en-US" dirty="0"/>
              <a:t>- add or remove parts</a:t>
            </a:r>
          </a:p>
          <a:p>
            <a:pPr marL="285750" indent="-285750">
              <a:spcAft>
                <a:spcPts val="1600"/>
              </a:spcAft>
              <a:buFont typeface="Arial" panose="020B0604020202020204" pitchFamily="34" charset="0"/>
              <a:buChar char="•"/>
            </a:pPr>
            <a:r>
              <a:rPr lang="en-US" dirty="0"/>
              <a:t>May change the </a:t>
            </a:r>
            <a:r>
              <a:rPr lang="en-US" dirty="0">
                <a:solidFill>
                  <a:srgbClr val="0070C0"/>
                </a:solidFill>
              </a:rPr>
              <a:t>boundary conditions</a:t>
            </a:r>
            <a:r>
              <a:rPr lang="en-US" dirty="0"/>
              <a:t> &amp; </a:t>
            </a:r>
            <a:r>
              <a:rPr lang="en-US" dirty="0">
                <a:solidFill>
                  <a:srgbClr val="0070C0"/>
                </a:solidFill>
              </a:rPr>
              <a:t>contact</a:t>
            </a:r>
            <a:r>
              <a:rPr lang="en-US" dirty="0"/>
              <a:t> </a:t>
            </a:r>
            <a:r>
              <a:rPr lang="en-US" dirty="0">
                <a:solidFill>
                  <a:srgbClr val="0070C0"/>
                </a:solidFill>
              </a:rPr>
              <a:t>definitions</a:t>
            </a:r>
          </a:p>
          <a:p>
            <a:pPr marL="285750" indent="-285750">
              <a:spcAft>
                <a:spcPts val="1600"/>
              </a:spcAft>
              <a:buFont typeface="Arial" panose="020B0604020202020204" pitchFamily="34" charset="0"/>
              <a:buChar char="•"/>
            </a:pPr>
            <a:r>
              <a:rPr lang="en-US" dirty="0"/>
              <a:t>May change the </a:t>
            </a:r>
            <a:r>
              <a:rPr lang="en-US" dirty="0">
                <a:solidFill>
                  <a:srgbClr val="0070C0"/>
                </a:solidFill>
              </a:rPr>
              <a:t>solver </a:t>
            </a:r>
            <a:r>
              <a:rPr lang="en-US" dirty="0"/>
              <a:t>type</a:t>
            </a:r>
            <a:br>
              <a:rPr lang="en-US" dirty="0"/>
            </a:br>
            <a:r>
              <a:rPr lang="en-US" dirty="0"/>
              <a:t>- implicit (static, dynamic)</a:t>
            </a:r>
            <a:br>
              <a:rPr lang="en-US" dirty="0"/>
            </a:br>
            <a:r>
              <a:rPr lang="en-US" dirty="0"/>
              <a:t>- explicit dynamics</a:t>
            </a:r>
          </a:p>
          <a:p>
            <a:pPr marL="285750" indent="-285750">
              <a:spcAft>
                <a:spcPts val="1600"/>
              </a:spcAft>
              <a:buFont typeface="Arial" panose="020B0604020202020204" pitchFamily="34" charset="0"/>
              <a:buChar char="•"/>
            </a:pPr>
            <a:r>
              <a:rPr lang="en-US" dirty="0"/>
              <a:t>Are not always easy to understand.  </a:t>
            </a:r>
            <a:r>
              <a:rPr lang="en-US" i="1" dirty="0"/>
              <a:t>(We know and we’re working on this)</a:t>
            </a:r>
            <a:r>
              <a:rPr lang="en-US" dirty="0"/>
              <a:t>.</a:t>
            </a:r>
          </a:p>
        </p:txBody>
      </p:sp>
      <p:sp>
        <p:nvSpPr>
          <p:cNvPr id="25" name="TextBox 24">
            <a:extLst>
              <a:ext uri="{FF2B5EF4-FFF2-40B4-BE49-F238E27FC236}">
                <a16:creationId xmlns:a16="http://schemas.microsoft.com/office/drawing/2014/main" id="{ABB35FD5-7761-7C3C-B8C4-CBA0C55381C0}"/>
              </a:ext>
            </a:extLst>
          </p:cNvPr>
          <p:cNvSpPr txBox="1"/>
          <p:nvPr/>
        </p:nvSpPr>
        <p:spPr>
          <a:xfrm>
            <a:off x="4096132" y="1680040"/>
            <a:ext cx="2432117" cy="923330"/>
          </a:xfrm>
          <a:prstGeom prst="rect">
            <a:avLst/>
          </a:prstGeom>
          <a:noFill/>
        </p:spPr>
        <p:txBody>
          <a:bodyPr wrap="square" rtlCol="0">
            <a:spAutoFit/>
          </a:bodyPr>
          <a:lstStyle/>
          <a:p>
            <a:r>
              <a:rPr lang="en-US" dirty="0"/>
              <a:t>Transfer last state of previous procedure to start the next</a:t>
            </a:r>
          </a:p>
        </p:txBody>
      </p:sp>
    </p:spTree>
    <p:extLst>
      <p:ext uri="{BB962C8B-B14F-4D97-AF65-F5344CB8AC3E}">
        <p14:creationId xmlns:p14="http://schemas.microsoft.com/office/powerpoint/2010/main" val="393711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F8A5-E5DA-5336-B20F-09DF6A567C0E}"/>
              </a:ext>
            </a:extLst>
          </p:cNvPr>
          <p:cNvSpPr>
            <a:spLocks noGrp="1"/>
          </p:cNvSpPr>
          <p:nvPr>
            <p:ph type="title"/>
          </p:nvPr>
        </p:nvSpPr>
        <p:spPr/>
        <p:txBody>
          <a:bodyPr/>
          <a:lstStyle/>
          <a:p>
            <a:r>
              <a:rPr lang="en-US" dirty="0"/>
              <a:t>“Procedural transfers” are the key to multi-stage analysis</a:t>
            </a:r>
          </a:p>
        </p:txBody>
      </p:sp>
      <p:sp>
        <p:nvSpPr>
          <p:cNvPr id="4" name="Slide Number Placeholder 3">
            <a:extLst>
              <a:ext uri="{FF2B5EF4-FFF2-40B4-BE49-F238E27FC236}">
                <a16:creationId xmlns:a16="http://schemas.microsoft.com/office/drawing/2014/main" id="{84D5BD30-356F-7158-F6C9-EFB6072DBE4E}"/>
              </a:ext>
            </a:extLst>
          </p:cNvPr>
          <p:cNvSpPr>
            <a:spLocks noGrp="1"/>
          </p:cNvSpPr>
          <p:nvPr>
            <p:ph type="sldNum" sz="quarter" idx="4"/>
          </p:nvPr>
        </p:nvSpPr>
        <p:spPr/>
        <p:txBody>
          <a:bodyPr/>
          <a:lstStyle/>
          <a:p>
            <a:pPr algn="ctr"/>
            <a:fld id="{F6B149FD-26F7-3645-B4E7-BA8B8CC5EEA8}" type="slidenum">
              <a:rPr lang="en-US" smtClean="0"/>
              <a:pPr algn="ctr"/>
              <a:t>127</a:t>
            </a:fld>
            <a:endParaRPr lang="en-US" dirty="0"/>
          </a:p>
        </p:txBody>
      </p:sp>
      <p:sp>
        <p:nvSpPr>
          <p:cNvPr id="5" name="Flowchart: Process 4">
            <a:extLst>
              <a:ext uri="{FF2B5EF4-FFF2-40B4-BE49-F238E27FC236}">
                <a16:creationId xmlns:a16="http://schemas.microsoft.com/office/drawing/2014/main" id="{52E0D5EF-4A1D-D5AE-4CFE-3846769ED972}"/>
              </a:ext>
            </a:extLst>
          </p:cNvPr>
          <p:cNvSpPr/>
          <p:nvPr/>
        </p:nvSpPr>
        <p:spPr>
          <a:xfrm>
            <a:off x="1291473" y="1244338"/>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1</a:t>
            </a:r>
          </a:p>
        </p:txBody>
      </p:sp>
      <p:sp>
        <p:nvSpPr>
          <p:cNvPr id="6" name="Flowchart: Process 5">
            <a:extLst>
              <a:ext uri="{FF2B5EF4-FFF2-40B4-BE49-F238E27FC236}">
                <a16:creationId xmlns:a16="http://schemas.microsoft.com/office/drawing/2014/main" id="{C533161A-0B2B-697B-AE1A-DA38016331AB}"/>
              </a:ext>
            </a:extLst>
          </p:cNvPr>
          <p:cNvSpPr/>
          <p:nvPr/>
        </p:nvSpPr>
        <p:spPr>
          <a:xfrm>
            <a:off x="1291473" y="3032725"/>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2</a:t>
            </a:r>
          </a:p>
        </p:txBody>
      </p:sp>
      <p:sp>
        <p:nvSpPr>
          <p:cNvPr id="7" name="Arrow: Down 6">
            <a:extLst>
              <a:ext uri="{FF2B5EF4-FFF2-40B4-BE49-F238E27FC236}">
                <a16:creationId xmlns:a16="http://schemas.microsoft.com/office/drawing/2014/main" id="{78AF707E-CF1E-CC99-81D0-4D928868C55B}"/>
              </a:ext>
            </a:extLst>
          </p:cNvPr>
          <p:cNvSpPr/>
          <p:nvPr/>
        </p:nvSpPr>
        <p:spPr>
          <a:xfrm>
            <a:off x="2059757" y="2672497"/>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a:extLst>
              <a:ext uri="{FF2B5EF4-FFF2-40B4-BE49-F238E27FC236}">
                <a16:creationId xmlns:a16="http://schemas.microsoft.com/office/drawing/2014/main" id="{4166B947-5E9F-1670-17BA-E668007AB82B}"/>
              </a:ext>
            </a:extLst>
          </p:cNvPr>
          <p:cNvSpPr/>
          <p:nvPr/>
        </p:nvSpPr>
        <p:spPr>
          <a:xfrm>
            <a:off x="1291473" y="4821112"/>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N</a:t>
            </a:r>
          </a:p>
        </p:txBody>
      </p:sp>
      <p:sp>
        <p:nvSpPr>
          <p:cNvPr id="9" name="Arrow: Down 8">
            <a:extLst>
              <a:ext uri="{FF2B5EF4-FFF2-40B4-BE49-F238E27FC236}">
                <a16:creationId xmlns:a16="http://schemas.microsoft.com/office/drawing/2014/main" id="{95513282-D246-7E88-1148-3D38FF831B8F}"/>
              </a:ext>
            </a:extLst>
          </p:cNvPr>
          <p:cNvSpPr/>
          <p:nvPr/>
        </p:nvSpPr>
        <p:spPr>
          <a:xfrm>
            <a:off x="2059757" y="4444213"/>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mc:AlternateContent xmlns:mc="http://schemas.openxmlformats.org/markup-compatibility/2006" xmlns:a14="http://schemas.microsoft.com/office/drawing/2010/main">
        <mc:Choice Requires="a14">
          <p:sp>
            <p:nvSpPr>
              <p:cNvPr id="10" name="Flowchart: Process 9">
                <a:extLst>
                  <a:ext uri="{FF2B5EF4-FFF2-40B4-BE49-F238E27FC236}">
                    <a16:creationId xmlns:a16="http://schemas.microsoft.com/office/drawing/2014/main" id="{ADFE8FB9-0078-DBE0-B7DD-9E7AE9B68E74}"/>
                  </a:ext>
                </a:extLst>
              </p:cNvPr>
              <p:cNvSpPr/>
              <p:nvPr/>
            </p:nvSpPr>
            <p:spPr>
              <a:xfrm>
                <a:off x="3242822" y="1253763"/>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0" name="Flowchart: Process 9">
                <a:extLst>
                  <a:ext uri="{FF2B5EF4-FFF2-40B4-BE49-F238E27FC236}">
                    <a16:creationId xmlns:a16="http://schemas.microsoft.com/office/drawing/2014/main" id="{ADFE8FB9-0078-DBE0-B7DD-9E7AE9B68E74}"/>
                  </a:ext>
                </a:extLst>
              </p:cNvPr>
              <p:cNvSpPr>
                <a:spLocks noRot="1" noChangeAspect="1" noMove="1" noResize="1" noEditPoints="1" noAdjustHandles="1" noChangeArrowheads="1" noChangeShapeType="1" noTextEdit="1"/>
              </p:cNvSpPr>
              <p:nvPr/>
            </p:nvSpPr>
            <p:spPr>
              <a:xfrm>
                <a:off x="3242822" y="1253763"/>
                <a:ext cx="480767" cy="310653"/>
              </a:xfrm>
              <a:prstGeom prst="flowChartProcess">
                <a:avLst/>
              </a:prstGeom>
              <a:blipFill>
                <a:blip r:embed="rId2"/>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chart: Process 10">
                <a:extLst>
                  <a:ext uri="{FF2B5EF4-FFF2-40B4-BE49-F238E27FC236}">
                    <a16:creationId xmlns:a16="http://schemas.microsoft.com/office/drawing/2014/main" id="{CDD94607-7CE0-6AAA-BE27-B51D0A064CAB}"/>
                  </a:ext>
                </a:extLst>
              </p:cNvPr>
              <p:cNvSpPr/>
              <p:nvPr/>
            </p:nvSpPr>
            <p:spPr>
              <a:xfrm>
                <a:off x="3242822" y="1590130"/>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1" name="Flowchart: Process 10">
                <a:extLst>
                  <a:ext uri="{FF2B5EF4-FFF2-40B4-BE49-F238E27FC236}">
                    <a16:creationId xmlns:a16="http://schemas.microsoft.com/office/drawing/2014/main" id="{CDD94607-7CE0-6AAA-BE27-B51D0A064CAB}"/>
                  </a:ext>
                </a:extLst>
              </p:cNvPr>
              <p:cNvSpPr>
                <a:spLocks noRot="1" noChangeAspect="1" noMove="1" noResize="1" noEditPoints="1" noAdjustHandles="1" noChangeArrowheads="1" noChangeShapeType="1" noTextEdit="1"/>
              </p:cNvSpPr>
              <p:nvPr/>
            </p:nvSpPr>
            <p:spPr>
              <a:xfrm>
                <a:off x="3242822" y="1590130"/>
                <a:ext cx="480767" cy="310653"/>
              </a:xfrm>
              <a:prstGeom prst="flowChartProcess">
                <a:avLst/>
              </a:prstGeom>
              <a:blipFill>
                <a:blip r:embed="rId3"/>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Flowchart: Process 11">
                <a:extLst>
                  <a:ext uri="{FF2B5EF4-FFF2-40B4-BE49-F238E27FC236}">
                    <a16:creationId xmlns:a16="http://schemas.microsoft.com/office/drawing/2014/main" id="{5A3269FE-B8AC-3160-9812-EB1B7D7D793B}"/>
                  </a:ext>
                </a:extLst>
              </p:cNvPr>
              <p:cNvSpPr/>
              <p:nvPr/>
            </p:nvSpPr>
            <p:spPr>
              <a:xfrm>
                <a:off x="3242822" y="1926497"/>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2" name="Flowchart: Process 11">
                <a:extLst>
                  <a:ext uri="{FF2B5EF4-FFF2-40B4-BE49-F238E27FC236}">
                    <a16:creationId xmlns:a16="http://schemas.microsoft.com/office/drawing/2014/main" id="{5A3269FE-B8AC-3160-9812-EB1B7D7D793B}"/>
                  </a:ext>
                </a:extLst>
              </p:cNvPr>
              <p:cNvSpPr>
                <a:spLocks noRot="1" noChangeAspect="1" noMove="1" noResize="1" noEditPoints="1" noAdjustHandles="1" noChangeArrowheads="1" noChangeShapeType="1" noTextEdit="1"/>
              </p:cNvSpPr>
              <p:nvPr/>
            </p:nvSpPr>
            <p:spPr>
              <a:xfrm>
                <a:off x="3242822" y="1926497"/>
                <a:ext cx="480767" cy="310653"/>
              </a:xfrm>
              <a:prstGeom prst="flowChartProcess">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Flowchart: Process 12">
                <a:extLst>
                  <a:ext uri="{FF2B5EF4-FFF2-40B4-BE49-F238E27FC236}">
                    <a16:creationId xmlns:a16="http://schemas.microsoft.com/office/drawing/2014/main" id="{6C104DE8-2C84-BCF1-A69B-7A474F059855}"/>
                  </a:ext>
                </a:extLst>
              </p:cNvPr>
              <p:cNvSpPr/>
              <p:nvPr/>
            </p:nvSpPr>
            <p:spPr>
              <a:xfrm>
                <a:off x="3242822" y="2262865"/>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13" name="Flowchart: Process 12">
                <a:extLst>
                  <a:ext uri="{FF2B5EF4-FFF2-40B4-BE49-F238E27FC236}">
                    <a16:creationId xmlns:a16="http://schemas.microsoft.com/office/drawing/2014/main" id="{6C104DE8-2C84-BCF1-A69B-7A474F059855}"/>
                  </a:ext>
                </a:extLst>
              </p:cNvPr>
              <p:cNvSpPr>
                <a:spLocks noRot="1" noChangeAspect="1" noMove="1" noResize="1" noEditPoints="1" noAdjustHandles="1" noChangeArrowheads="1" noChangeShapeType="1" noTextEdit="1"/>
              </p:cNvSpPr>
              <p:nvPr/>
            </p:nvSpPr>
            <p:spPr>
              <a:xfrm>
                <a:off x="3242822" y="2262865"/>
                <a:ext cx="480767" cy="310653"/>
              </a:xfrm>
              <a:prstGeom prst="flowChartProcess">
                <a:avLst/>
              </a:prstGeom>
              <a:blipFill>
                <a:blip r:embed="rId5"/>
                <a:stretch>
                  <a:fillRect l="-11392"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Flowchart: Process 13">
                <a:extLst>
                  <a:ext uri="{FF2B5EF4-FFF2-40B4-BE49-F238E27FC236}">
                    <a16:creationId xmlns:a16="http://schemas.microsoft.com/office/drawing/2014/main" id="{D64F7546-65F2-F133-0B08-6888A62D681D}"/>
                  </a:ext>
                </a:extLst>
              </p:cNvPr>
              <p:cNvSpPr/>
              <p:nvPr/>
            </p:nvSpPr>
            <p:spPr>
              <a:xfrm>
                <a:off x="3242822" y="3046862"/>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4" name="Flowchart: Process 13">
                <a:extLst>
                  <a:ext uri="{FF2B5EF4-FFF2-40B4-BE49-F238E27FC236}">
                    <a16:creationId xmlns:a16="http://schemas.microsoft.com/office/drawing/2014/main" id="{D64F7546-65F2-F133-0B08-6888A62D681D}"/>
                  </a:ext>
                </a:extLst>
              </p:cNvPr>
              <p:cNvSpPr>
                <a:spLocks noRot="1" noChangeAspect="1" noMove="1" noResize="1" noEditPoints="1" noAdjustHandles="1" noChangeArrowheads="1" noChangeShapeType="1" noTextEdit="1"/>
              </p:cNvSpPr>
              <p:nvPr/>
            </p:nvSpPr>
            <p:spPr>
              <a:xfrm>
                <a:off x="3242822" y="3046862"/>
                <a:ext cx="480767" cy="310653"/>
              </a:xfrm>
              <a:prstGeom prst="flowChartProcess">
                <a:avLst/>
              </a:prstGeom>
              <a:blipFill>
                <a:blip r:embed="rId6"/>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Flowchart: Process 14">
                <a:extLst>
                  <a:ext uri="{FF2B5EF4-FFF2-40B4-BE49-F238E27FC236}">
                    <a16:creationId xmlns:a16="http://schemas.microsoft.com/office/drawing/2014/main" id="{99B64587-8F8F-07A8-00F8-E001921A3844}"/>
                  </a:ext>
                </a:extLst>
              </p:cNvPr>
              <p:cNvSpPr/>
              <p:nvPr/>
            </p:nvSpPr>
            <p:spPr>
              <a:xfrm>
                <a:off x="3242822" y="3383229"/>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5" name="Flowchart: Process 14">
                <a:extLst>
                  <a:ext uri="{FF2B5EF4-FFF2-40B4-BE49-F238E27FC236}">
                    <a16:creationId xmlns:a16="http://schemas.microsoft.com/office/drawing/2014/main" id="{99B64587-8F8F-07A8-00F8-E001921A3844}"/>
                  </a:ext>
                </a:extLst>
              </p:cNvPr>
              <p:cNvSpPr>
                <a:spLocks noRot="1" noChangeAspect="1" noMove="1" noResize="1" noEditPoints="1" noAdjustHandles="1" noChangeArrowheads="1" noChangeShapeType="1" noTextEdit="1"/>
              </p:cNvSpPr>
              <p:nvPr/>
            </p:nvSpPr>
            <p:spPr>
              <a:xfrm>
                <a:off x="3242822" y="3383229"/>
                <a:ext cx="480767" cy="310653"/>
              </a:xfrm>
              <a:prstGeom prst="flowChartProcess">
                <a:avLst/>
              </a:prstGeom>
              <a:blipFill>
                <a:blip r:embed="rId7"/>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Flowchart: Process 15">
                <a:extLst>
                  <a:ext uri="{FF2B5EF4-FFF2-40B4-BE49-F238E27FC236}">
                    <a16:creationId xmlns:a16="http://schemas.microsoft.com/office/drawing/2014/main" id="{D0344251-C4AD-E0A0-7995-E3EB8F3B0A04}"/>
                  </a:ext>
                </a:extLst>
              </p:cNvPr>
              <p:cNvSpPr/>
              <p:nvPr/>
            </p:nvSpPr>
            <p:spPr>
              <a:xfrm>
                <a:off x="3242822" y="3719596"/>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6" name="Flowchart: Process 15">
                <a:extLst>
                  <a:ext uri="{FF2B5EF4-FFF2-40B4-BE49-F238E27FC236}">
                    <a16:creationId xmlns:a16="http://schemas.microsoft.com/office/drawing/2014/main" id="{D0344251-C4AD-E0A0-7995-E3EB8F3B0A04}"/>
                  </a:ext>
                </a:extLst>
              </p:cNvPr>
              <p:cNvSpPr>
                <a:spLocks noRot="1" noChangeAspect="1" noMove="1" noResize="1" noEditPoints="1" noAdjustHandles="1" noChangeArrowheads="1" noChangeShapeType="1" noTextEdit="1"/>
              </p:cNvSpPr>
              <p:nvPr/>
            </p:nvSpPr>
            <p:spPr>
              <a:xfrm>
                <a:off x="3242822" y="3719596"/>
                <a:ext cx="480767" cy="310653"/>
              </a:xfrm>
              <a:prstGeom prst="flowChartProcess">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Flowchart: Process 16">
                <a:extLst>
                  <a:ext uri="{FF2B5EF4-FFF2-40B4-BE49-F238E27FC236}">
                    <a16:creationId xmlns:a16="http://schemas.microsoft.com/office/drawing/2014/main" id="{48885240-B223-3168-37F2-E4ECC70F083C}"/>
                  </a:ext>
                </a:extLst>
              </p:cNvPr>
              <p:cNvSpPr/>
              <p:nvPr/>
            </p:nvSpPr>
            <p:spPr>
              <a:xfrm>
                <a:off x="3242822" y="4055964"/>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17" name="Flowchart: Process 16">
                <a:extLst>
                  <a:ext uri="{FF2B5EF4-FFF2-40B4-BE49-F238E27FC236}">
                    <a16:creationId xmlns:a16="http://schemas.microsoft.com/office/drawing/2014/main" id="{48885240-B223-3168-37F2-E4ECC70F083C}"/>
                  </a:ext>
                </a:extLst>
              </p:cNvPr>
              <p:cNvSpPr>
                <a:spLocks noRot="1" noChangeAspect="1" noMove="1" noResize="1" noEditPoints="1" noAdjustHandles="1" noChangeArrowheads="1" noChangeShapeType="1" noTextEdit="1"/>
              </p:cNvSpPr>
              <p:nvPr/>
            </p:nvSpPr>
            <p:spPr>
              <a:xfrm>
                <a:off x="3242822" y="4055964"/>
                <a:ext cx="480767" cy="310653"/>
              </a:xfrm>
              <a:prstGeom prst="flowChartProcess">
                <a:avLst/>
              </a:prstGeom>
              <a:blipFill>
                <a:blip r:embed="rId9"/>
                <a:stretch>
                  <a:fillRect l="-11392" b="-9804"/>
                </a:stretch>
              </a:blipFill>
              <a:ln>
                <a:noFill/>
              </a:ln>
            </p:spPr>
            <p:txBody>
              <a:bodyPr/>
              <a:lstStyle/>
              <a:p>
                <a:r>
                  <a:rPr lang="en-US">
                    <a:noFill/>
                  </a:rPr>
                  <a:t> </a:t>
                </a:r>
              </a:p>
            </p:txBody>
          </p:sp>
        </mc:Fallback>
      </mc:AlternateContent>
      <p:sp>
        <p:nvSpPr>
          <p:cNvPr id="18" name="Freeform: Shape 17">
            <a:extLst>
              <a:ext uri="{FF2B5EF4-FFF2-40B4-BE49-F238E27FC236}">
                <a16:creationId xmlns:a16="http://schemas.microsoft.com/office/drawing/2014/main" id="{2B3DFC59-8F42-9E0D-3490-C2D7EB66DC9B}"/>
              </a:ext>
            </a:extLst>
          </p:cNvPr>
          <p:cNvSpPr/>
          <p:nvPr/>
        </p:nvSpPr>
        <p:spPr>
          <a:xfrm>
            <a:off x="3733014" y="2403835"/>
            <a:ext cx="353693" cy="810705"/>
          </a:xfrm>
          <a:custGeom>
            <a:avLst/>
            <a:gdLst>
              <a:gd name="connsiteX0" fmla="*/ 9427 w 353693"/>
              <a:gd name="connsiteY0" fmla="*/ 0 h 886120"/>
              <a:gd name="connsiteX1" fmla="*/ 292231 w 353693"/>
              <a:gd name="connsiteY1" fmla="*/ 245097 h 886120"/>
              <a:gd name="connsiteX2" fmla="*/ 329939 w 353693"/>
              <a:gd name="connsiteY2" fmla="*/ 631596 h 886120"/>
              <a:gd name="connsiteX3" fmla="*/ 0 w 353693"/>
              <a:gd name="connsiteY3" fmla="*/ 886120 h 886120"/>
            </a:gdLst>
            <a:ahLst/>
            <a:cxnLst>
              <a:cxn ang="0">
                <a:pos x="connsiteX0" y="connsiteY0"/>
              </a:cxn>
              <a:cxn ang="0">
                <a:pos x="connsiteX1" y="connsiteY1"/>
              </a:cxn>
              <a:cxn ang="0">
                <a:pos x="connsiteX2" y="connsiteY2"/>
              </a:cxn>
              <a:cxn ang="0">
                <a:pos x="connsiteX3" y="connsiteY3"/>
              </a:cxn>
            </a:cxnLst>
            <a:rect l="l" t="t" r="r" b="b"/>
            <a:pathLst>
              <a:path w="353693" h="886120">
                <a:moveTo>
                  <a:pt x="9427" y="0"/>
                </a:moveTo>
                <a:cubicBezTo>
                  <a:pt x="124119" y="69915"/>
                  <a:pt x="238812" y="139831"/>
                  <a:pt x="292231" y="245097"/>
                </a:cubicBezTo>
                <a:cubicBezTo>
                  <a:pt x="345650" y="350363"/>
                  <a:pt x="378644" y="524759"/>
                  <a:pt x="329939" y="631596"/>
                </a:cubicBezTo>
                <a:cubicBezTo>
                  <a:pt x="281234" y="738433"/>
                  <a:pt x="20425" y="882978"/>
                  <a:pt x="0" y="886120"/>
                </a:cubicBezTo>
              </a:path>
            </a:pathLst>
          </a:custGeom>
          <a:noFill/>
          <a:ln w="2857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Flowchart: Process 18">
                <a:extLst>
                  <a:ext uri="{FF2B5EF4-FFF2-40B4-BE49-F238E27FC236}">
                    <a16:creationId xmlns:a16="http://schemas.microsoft.com/office/drawing/2014/main" id="{7C74B7F1-D00B-049A-724D-90CE3C13B21C}"/>
                  </a:ext>
                </a:extLst>
              </p:cNvPr>
              <p:cNvSpPr/>
              <p:nvPr/>
            </p:nvSpPr>
            <p:spPr>
              <a:xfrm>
                <a:off x="3242821" y="4830539"/>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9" name="Flowchart: Process 18">
                <a:extLst>
                  <a:ext uri="{FF2B5EF4-FFF2-40B4-BE49-F238E27FC236}">
                    <a16:creationId xmlns:a16="http://schemas.microsoft.com/office/drawing/2014/main" id="{7C74B7F1-D00B-049A-724D-90CE3C13B21C}"/>
                  </a:ext>
                </a:extLst>
              </p:cNvPr>
              <p:cNvSpPr>
                <a:spLocks noRot="1" noChangeAspect="1" noMove="1" noResize="1" noEditPoints="1" noAdjustHandles="1" noChangeArrowheads="1" noChangeShapeType="1" noTextEdit="1"/>
              </p:cNvSpPr>
              <p:nvPr/>
            </p:nvSpPr>
            <p:spPr>
              <a:xfrm>
                <a:off x="3242821" y="4830539"/>
                <a:ext cx="480767" cy="310653"/>
              </a:xfrm>
              <a:prstGeom prst="flowChartProcess">
                <a:avLst/>
              </a:prstGeom>
              <a:blipFill>
                <a:blip r:embed="rId10"/>
                <a:stretch>
                  <a:fillRect l="-7595" b="-9804"/>
                </a:stretch>
              </a:blipFill>
              <a:ln>
                <a:noFill/>
              </a:ln>
            </p:spPr>
            <p:txBody>
              <a:bodyPr/>
              <a:lstStyle/>
              <a:p>
                <a:r>
                  <a:rPr lang="en-US">
                    <a:noFill/>
                  </a:rPr>
                  <a:t> </a:t>
                </a:r>
              </a:p>
            </p:txBody>
          </p:sp>
        </mc:Fallback>
      </mc:AlternateContent>
      <p:sp>
        <p:nvSpPr>
          <p:cNvPr id="20" name="Freeform: Shape 19">
            <a:extLst>
              <a:ext uri="{FF2B5EF4-FFF2-40B4-BE49-F238E27FC236}">
                <a16:creationId xmlns:a16="http://schemas.microsoft.com/office/drawing/2014/main" id="{8659693B-9D75-E157-EA82-596C6F0E9179}"/>
              </a:ext>
            </a:extLst>
          </p:cNvPr>
          <p:cNvSpPr/>
          <p:nvPr/>
        </p:nvSpPr>
        <p:spPr>
          <a:xfrm>
            <a:off x="3723589" y="4175160"/>
            <a:ext cx="353693" cy="810705"/>
          </a:xfrm>
          <a:custGeom>
            <a:avLst/>
            <a:gdLst>
              <a:gd name="connsiteX0" fmla="*/ 9427 w 353693"/>
              <a:gd name="connsiteY0" fmla="*/ 0 h 886120"/>
              <a:gd name="connsiteX1" fmla="*/ 292231 w 353693"/>
              <a:gd name="connsiteY1" fmla="*/ 245097 h 886120"/>
              <a:gd name="connsiteX2" fmla="*/ 329939 w 353693"/>
              <a:gd name="connsiteY2" fmla="*/ 631596 h 886120"/>
              <a:gd name="connsiteX3" fmla="*/ 0 w 353693"/>
              <a:gd name="connsiteY3" fmla="*/ 886120 h 886120"/>
            </a:gdLst>
            <a:ahLst/>
            <a:cxnLst>
              <a:cxn ang="0">
                <a:pos x="connsiteX0" y="connsiteY0"/>
              </a:cxn>
              <a:cxn ang="0">
                <a:pos x="connsiteX1" y="connsiteY1"/>
              </a:cxn>
              <a:cxn ang="0">
                <a:pos x="connsiteX2" y="connsiteY2"/>
              </a:cxn>
              <a:cxn ang="0">
                <a:pos x="connsiteX3" y="connsiteY3"/>
              </a:cxn>
            </a:cxnLst>
            <a:rect l="l" t="t" r="r" b="b"/>
            <a:pathLst>
              <a:path w="353693" h="886120">
                <a:moveTo>
                  <a:pt x="9427" y="0"/>
                </a:moveTo>
                <a:cubicBezTo>
                  <a:pt x="124119" y="69915"/>
                  <a:pt x="238812" y="139831"/>
                  <a:pt x="292231" y="245097"/>
                </a:cubicBezTo>
                <a:cubicBezTo>
                  <a:pt x="345650" y="350363"/>
                  <a:pt x="378644" y="524759"/>
                  <a:pt x="329939" y="631596"/>
                </a:cubicBezTo>
                <a:cubicBezTo>
                  <a:pt x="281234" y="738433"/>
                  <a:pt x="20425" y="882978"/>
                  <a:pt x="0" y="886120"/>
                </a:cubicBezTo>
              </a:path>
            </a:pathLst>
          </a:custGeom>
          <a:noFill/>
          <a:ln w="2857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60AD957-D935-5984-C70A-BC04E90F7C00}"/>
              </a:ext>
            </a:extLst>
          </p:cNvPr>
          <p:cNvSpPr txBox="1"/>
          <p:nvPr/>
        </p:nvSpPr>
        <p:spPr>
          <a:xfrm>
            <a:off x="4096132" y="1680040"/>
            <a:ext cx="2432117" cy="923330"/>
          </a:xfrm>
          <a:prstGeom prst="rect">
            <a:avLst/>
          </a:prstGeom>
          <a:noFill/>
        </p:spPr>
        <p:txBody>
          <a:bodyPr wrap="square" rtlCol="0">
            <a:spAutoFit/>
          </a:bodyPr>
          <a:lstStyle/>
          <a:p>
            <a:r>
              <a:rPr lang="en-US" dirty="0"/>
              <a:t>Transfer last state of previous procedure to start the next</a:t>
            </a:r>
          </a:p>
        </p:txBody>
      </p:sp>
      <p:sp>
        <p:nvSpPr>
          <p:cNvPr id="24" name="TextBox 23">
            <a:extLst>
              <a:ext uri="{FF2B5EF4-FFF2-40B4-BE49-F238E27FC236}">
                <a16:creationId xmlns:a16="http://schemas.microsoft.com/office/drawing/2014/main" id="{B7D7B1D5-0C7C-34B2-5D7E-881D54F745DE}"/>
              </a:ext>
            </a:extLst>
          </p:cNvPr>
          <p:cNvSpPr txBox="1"/>
          <p:nvPr/>
        </p:nvSpPr>
        <p:spPr>
          <a:xfrm>
            <a:off x="7249211" y="1866392"/>
            <a:ext cx="3968686" cy="3559949"/>
          </a:xfrm>
          <a:prstGeom prst="rect">
            <a:avLst/>
          </a:prstGeom>
          <a:noFill/>
        </p:spPr>
        <p:txBody>
          <a:bodyPr wrap="square" rtlCol="0">
            <a:spAutoFit/>
          </a:bodyPr>
          <a:lstStyle/>
          <a:p>
            <a:pPr>
              <a:spcAft>
                <a:spcPts val="1600"/>
              </a:spcAft>
            </a:pPr>
            <a:r>
              <a:rPr lang="en-US" b="1" dirty="0"/>
              <a:t>Procedural transfers </a:t>
            </a:r>
            <a:r>
              <a:rPr lang="en-US" dirty="0"/>
              <a:t>have some overlap with other capabilities.</a:t>
            </a:r>
          </a:p>
          <a:p>
            <a:pPr>
              <a:spcAft>
                <a:spcPts val="1600"/>
              </a:spcAft>
            </a:pPr>
            <a:endParaRPr lang="en-US" b="1" dirty="0"/>
          </a:p>
          <a:p>
            <a:pPr>
              <a:spcAft>
                <a:spcPts val="1600"/>
              </a:spcAft>
            </a:pPr>
            <a:r>
              <a:rPr lang="en-US" b="1" dirty="0"/>
              <a:t>Time blocks</a:t>
            </a:r>
            <a:r>
              <a:rPr lang="en-US" dirty="0"/>
              <a:t>: Both can be used to toggle features &amp; BCs.</a:t>
            </a:r>
            <a:br>
              <a:rPr lang="en-US" dirty="0"/>
            </a:br>
            <a:r>
              <a:rPr lang="en-US" sz="1400" dirty="0"/>
              <a:t>- Only procedural transfer can “reinitialize” (e.g. initial velocity)</a:t>
            </a:r>
          </a:p>
          <a:p>
            <a:pPr>
              <a:spcAft>
                <a:spcPts val="1600"/>
              </a:spcAft>
            </a:pPr>
            <a:r>
              <a:rPr lang="en-US" b="1" dirty="0"/>
              <a:t>Omit blocks</a:t>
            </a:r>
            <a:r>
              <a:rPr lang="en-US" dirty="0"/>
              <a:t>: Both can be used to toggle mesh parts.</a:t>
            </a:r>
          </a:p>
          <a:p>
            <a:pPr>
              <a:spcAft>
                <a:spcPts val="1600"/>
              </a:spcAft>
            </a:pPr>
            <a:endParaRPr lang="en-US" dirty="0"/>
          </a:p>
        </p:txBody>
      </p:sp>
      <p:grpSp>
        <p:nvGrpSpPr>
          <p:cNvPr id="31" name="Group 30">
            <a:extLst>
              <a:ext uri="{FF2B5EF4-FFF2-40B4-BE49-F238E27FC236}">
                <a16:creationId xmlns:a16="http://schemas.microsoft.com/office/drawing/2014/main" id="{6FE4CF0A-66C4-DBC2-4148-24FE8AB52958}"/>
              </a:ext>
            </a:extLst>
          </p:cNvPr>
          <p:cNvGrpSpPr/>
          <p:nvPr/>
        </p:nvGrpSpPr>
        <p:grpSpPr>
          <a:xfrm>
            <a:off x="4930406" y="4254630"/>
            <a:ext cx="1969919" cy="767399"/>
            <a:chOff x="4930406" y="4254630"/>
            <a:chExt cx="1969919" cy="767399"/>
          </a:xfrm>
        </p:grpSpPr>
        <p:pic>
          <p:nvPicPr>
            <p:cNvPr id="25" name="Picture 24">
              <a:extLst>
                <a:ext uri="{FF2B5EF4-FFF2-40B4-BE49-F238E27FC236}">
                  <a16:creationId xmlns:a16="http://schemas.microsoft.com/office/drawing/2014/main" id="{C67AE565-4E0C-3FA0-4E3A-5144FFAEFFCD}"/>
                </a:ext>
              </a:extLst>
            </p:cNvPr>
            <p:cNvPicPr>
              <a:picLocks noChangeAspect="1"/>
            </p:cNvPicPr>
            <p:nvPr/>
          </p:nvPicPr>
          <p:blipFill>
            <a:blip r:embed="rId11"/>
            <a:stretch>
              <a:fillRect/>
            </a:stretch>
          </p:blipFill>
          <p:spPr>
            <a:xfrm>
              <a:off x="4930406" y="4254630"/>
              <a:ext cx="744530" cy="744530"/>
            </a:xfrm>
            <a:prstGeom prst="rect">
              <a:avLst/>
            </a:prstGeom>
          </p:spPr>
        </p:pic>
        <p:pic>
          <p:nvPicPr>
            <p:cNvPr id="28" name="Picture 27">
              <a:extLst>
                <a:ext uri="{FF2B5EF4-FFF2-40B4-BE49-F238E27FC236}">
                  <a16:creationId xmlns:a16="http://schemas.microsoft.com/office/drawing/2014/main" id="{437749E8-154D-CBFA-9B66-37C42E856C76}"/>
                </a:ext>
              </a:extLst>
            </p:cNvPr>
            <p:cNvPicPr>
              <a:picLocks noChangeAspect="1"/>
            </p:cNvPicPr>
            <p:nvPr/>
          </p:nvPicPr>
          <p:blipFill>
            <a:blip r:embed="rId11"/>
            <a:stretch>
              <a:fillRect/>
            </a:stretch>
          </p:blipFill>
          <p:spPr>
            <a:xfrm>
              <a:off x="6155795" y="4277499"/>
              <a:ext cx="744530" cy="74453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2B4C7C7-BA94-22BF-F6D3-33675591601A}"/>
                    </a:ext>
                  </a:extLst>
                </p:cNvPr>
                <p:cNvSpPr txBox="1"/>
                <p:nvPr/>
              </p:nvSpPr>
              <p:spPr>
                <a:xfrm>
                  <a:off x="5705388" y="4306189"/>
                  <a:ext cx="35586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m:t>
                        </m:r>
                      </m:oMath>
                    </m:oMathPara>
                  </a14:m>
                  <a:endParaRPr lang="en-US" sz="3200" b="1" dirty="0"/>
                </a:p>
              </p:txBody>
            </p:sp>
          </mc:Choice>
          <mc:Fallback xmlns="">
            <p:sp>
              <p:nvSpPr>
                <p:cNvPr id="30" name="TextBox 29">
                  <a:extLst>
                    <a:ext uri="{FF2B5EF4-FFF2-40B4-BE49-F238E27FC236}">
                      <a16:creationId xmlns:a16="http://schemas.microsoft.com/office/drawing/2014/main" id="{B2B4C7C7-BA94-22BF-F6D3-33675591601A}"/>
                    </a:ext>
                  </a:extLst>
                </p:cNvPr>
                <p:cNvSpPr txBox="1">
                  <a:spLocks noRot="1" noChangeAspect="1" noMove="1" noResize="1" noEditPoints="1" noAdjustHandles="1" noChangeArrowheads="1" noChangeShapeType="1" noTextEdit="1"/>
                </p:cNvSpPr>
                <p:nvPr/>
              </p:nvSpPr>
              <p:spPr>
                <a:xfrm>
                  <a:off x="5705388" y="4306189"/>
                  <a:ext cx="355861" cy="584775"/>
                </a:xfrm>
                <a:prstGeom prst="rect">
                  <a:avLst/>
                </a:prstGeom>
                <a:blipFill>
                  <a:blip r:embed="rId12"/>
                  <a:stretch>
                    <a:fillRect r="-5172"/>
                  </a:stretch>
                </a:blipFill>
              </p:spPr>
              <p:txBody>
                <a:bodyPr/>
                <a:lstStyle/>
                <a:p>
                  <a:r>
                    <a:rPr lang="en-US">
                      <a:noFill/>
                    </a:rPr>
                    <a:t> </a:t>
                  </a:r>
                </a:p>
              </p:txBody>
            </p:sp>
          </mc:Fallback>
        </mc:AlternateContent>
      </p:grpSp>
      <p:sp>
        <p:nvSpPr>
          <p:cNvPr id="32" name="Flowchart: Process 31">
            <a:extLst>
              <a:ext uri="{FF2B5EF4-FFF2-40B4-BE49-F238E27FC236}">
                <a16:creationId xmlns:a16="http://schemas.microsoft.com/office/drawing/2014/main" id="{6FC7AD37-03B9-CF4E-0366-3FB38C334683}"/>
              </a:ext>
            </a:extLst>
          </p:cNvPr>
          <p:cNvSpPr/>
          <p:nvPr/>
        </p:nvSpPr>
        <p:spPr>
          <a:xfrm>
            <a:off x="4930406" y="3238467"/>
            <a:ext cx="621982" cy="310653"/>
          </a:xfrm>
          <a:prstGeom prst="flowChart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dirty="0"/>
              <a:t>stage1</a:t>
            </a:r>
          </a:p>
        </p:txBody>
      </p:sp>
      <p:sp>
        <p:nvSpPr>
          <p:cNvPr id="33" name="Flowchart: Process 32">
            <a:extLst>
              <a:ext uri="{FF2B5EF4-FFF2-40B4-BE49-F238E27FC236}">
                <a16:creationId xmlns:a16="http://schemas.microsoft.com/office/drawing/2014/main" id="{9F32A787-1D4F-F11F-5C12-0E237DEB13F9}"/>
              </a:ext>
            </a:extLst>
          </p:cNvPr>
          <p:cNvSpPr/>
          <p:nvPr/>
        </p:nvSpPr>
        <p:spPr>
          <a:xfrm>
            <a:off x="5562900" y="3238467"/>
            <a:ext cx="621982" cy="310653"/>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100" dirty="0"/>
              <a:t>stage2</a:t>
            </a:r>
          </a:p>
        </p:txBody>
      </p:sp>
      <p:sp>
        <p:nvSpPr>
          <p:cNvPr id="34" name="Flowchart: Process 33">
            <a:extLst>
              <a:ext uri="{FF2B5EF4-FFF2-40B4-BE49-F238E27FC236}">
                <a16:creationId xmlns:a16="http://schemas.microsoft.com/office/drawing/2014/main" id="{306B3D56-5B6B-ECA7-A56B-F934C71DADE0}"/>
              </a:ext>
            </a:extLst>
          </p:cNvPr>
          <p:cNvSpPr/>
          <p:nvPr/>
        </p:nvSpPr>
        <p:spPr>
          <a:xfrm>
            <a:off x="6195394" y="3238467"/>
            <a:ext cx="621982" cy="310653"/>
          </a:xfrm>
          <a:prstGeom prst="flowChartProcess">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100" dirty="0"/>
              <a:t>stage3</a:t>
            </a:r>
          </a:p>
        </p:txBody>
      </p:sp>
      <p:sp>
        <p:nvSpPr>
          <p:cNvPr id="36" name="TextBox 35">
            <a:extLst>
              <a:ext uri="{FF2B5EF4-FFF2-40B4-BE49-F238E27FC236}">
                <a16:creationId xmlns:a16="http://schemas.microsoft.com/office/drawing/2014/main" id="{01DC1E9D-E5BA-3109-0C84-27BE84851392}"/>
              </a:ext>
            </a:extLst>
          </p:cNvPr>
          <p:cNvSpPr txBox="1"/>
          <p:nvPr/>
        </p:nvSpPr>
        <p:spPr>
          <a:xfrm>
            <a:off x="4844960" y="3001910"/>
            <a:ext cx="659969" cy="276999"/>
          </a:xfrm>
          <a:prstGeom prst="rect">
            <a:avLst/>
          </a:prstGeom>
          <a:noFill/>
        </p:spPr>
        <p:txBody>
          <a:bodyPr wrap="square">
            <a:spAutoFit/>
          </a:bodyPr>
          <a:lstStyle/>
          <a:p>
            <a:r>
              <a:rPr lang="en-US" sz="1200" i="1" dirty="0"/>
              <a:t>active</a:t>
            </a:r>
          </a:p>
        </p:txBody>
      </p:sp>
      <p:sp>
        <p:nvSpPr>
          <p:cNvPr id="37" name="TextBox 36">
            <a:extLst>
              <a:ext uri="{FF2B5EF4-FFF2-40B4-BE49-F238E27FC236}">
                <a16:creationId xmlns:a16="http://schemas.microsoft.com/office/drawing/2014/main" id="{063D2C2B-A8AE-830E-B428-3C6F75C58712}"/>
              </a:ext>
            </a:extLst>
          </p:cNvPr>
          <p:cNvSpPr txBox="1"/>
          <p:nvPr/>
        </p:nvSpPr>
        <p:spPr>
          <a:xfrm>
            <a:off x="5515441" y="2994599"/>
            <a:ext cx="659969" cy="276999"/>
          </a:xfrm>
          <a:prstGeom prst="rect">
            <a:avLst/>
          </a:prstGeom>
          <a:noFill/>
        </p:spPr>
        <p:txBody>
          <a:bodyPr wrap="square">
            <a:spAutoFit/>
          </a:bodyPr>
          <a:lstStyle/>
          <a:p>
            <a:r>
              <a:rPr lang="en-US" sz="1200" i="1" dirty="0"/>
              <a:t>active</a:t>
            </a:r>
          </a:p>
        </p:txBody>
      </p:sp>
      <p:sp>
        <p:nvSpPr>
          <p:cNvPr id="38" name="TextBox 37">
            <a:extLst>
              <a:ext uri="{FF2B5EF4-FFF2-40B4-BE49-F238E27FC236}">
                <a16:creationId xmlns:a16="http://schemas.microsoft.com/office/drawing/2014/main" id="{5B89C56C-F75B-C93D-1FB0-5E8AC02E3046}"/>
              </a:ext>
            </a:extLst>
          </p:cNvPr>
          <p:cNvSpPr txBox="1"/>
          <p:nvPr/>
        </p:nvSpPr>
        <p:spPr>
          <a:xfrm>
            <a:off x="6147129" y="2994551"/>
            <a:ext cx="724915" cy="276999"/>
          </a:xfrm>
          <a:prstGeom prst="rect">
            <a:avLst/>
          </a:prstGeom>
          <a:noFill/>
        </p:spPr>
        <p:txBody>
          <a:bodyPr wrap="square">
            <a:spAutoFit/>
          </a:bodyPr>
          <a:lstStyle/>
          <a:p>
            <a:r>
              <a:rPr lang="en-US" sz="1200" i="1" dirty="0"/>
              <a:t>inactive</a:t>
            </a:r>
          </a:p>
        </p:txBody>
      </p:sp>
    </p:spTree>
    <p:extLst>
      <p:ext uri="{BB962C8B-B14F-4D97-AF65-F5344CB8AC3E}">
        <p14:creationId xmlns:p14="http://schemas.microsoft.com/office/powerpoint/2010/main" val="6911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9423-F84B-AFAF-E4B1-85FD8BDEB5B5}"/>
              </a:ext>
            </a:extLst>
          </p:cNvPr>
          <p:cNvSpPr>
            <a:spLocks noGrp="1"/>
          </p:cNvSpPr>
          <p:nvPr>
            <p:ph type="title"/>
          </p:nvPr>
        </p:nvSpPr>
        <p:spPr/>
        <p:txBody>
          <a:bodyPr/>
          <a:lstStyle/>
          <a:p>
            <a:r>
              <a:rPr lang="en-US" dirty="0"/>
              <a:t>Using procedural transfers with a preload analysis</a:t>
            </a:r>
          </a:p>
        </p:txBody>
      </p:sp>
      <p:sp>
        <p:nvSpPr>
          <p:cNvPr id="4" name="Slide Number Placeholder 3">
            <a:extLst>
              <a:ext uri="{FF2B5EF4-FFF2-40B4-BE49-F238E27FC236}">
                <a16:creationId xmlns:a16="http://schemas.microsoft.com/office/drawing/2014/main" id="{80A50549-E936-5F59-F7C8-7150E1FAA29A}"/>
              </a:ext>
            </a:extLst>
          </p:cNvPr>
          <p:cNvSpPr>
            <a:spLocks noGrp="1"/>
          </p:cNvSpPr>
          <p:nvPr>
            <p:ph type="sldNum" sz="quarter" idx="4"/>
          </p:nvPr>
        </p:nvSpPr>
        <p:spPr/>
        <p:txBody>
          <a:bodyPr/>
          <a:lstStyle/>
          <a:p>
            <a:pPr algn="ctr"/>
            <a:fld id="{F6B149FD-26F7-3645-B4E7-BA8B8CC5EEA8}" type="slidenum">
              <a:rPr lang="en-US" smtClean="0"/>
              <a:pPr algn="ctr"/>
              <a:t>128</a:t>
            </a:fld>
            <a:endParaRPr lang="en-US" dirty="0"/>
          </a:p>
        </p:txBody>
      </p:sp>
      <p:sp>
        <p:nvSpPr>
          <p:cNvPr id="5" name="Content Placeholder 2">
            <a:extLst>
              <a:ext uri="{FF2B5EF4-FFF2-40B4-BE49-F238E27FC236}">
                <a16:creationId xmlns:a16="http://schemas.microsoft.com/office/drawing/2014/main" id="{5A1ABBA8-2798-79C8-B381-B4DB005A64E9}"/>
              </a:ext>
            </a:extLst>
          </p:cNvPr>
          <p:cNvSpPr txBox="1">
            <a:spLocks/>
          </p:cNvSpPr>
          <p:nvPr/>
        </p:nvSpPr>
        <p:spPr>
          <a:xfrm>
            <a:off x="914400" y="1175994"/>
            <a:ext cx="10553699" cy="609600"/>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 </a:t>
            </a:r>
            <a:r>
              <a:rPr lang="en-US" b="1" dirty="0"/>
              <a:t>primary</a:t>
            </a:r>
            <a:r>
              <a:rPr lang="en-US" dirty="0"/>
              <a:t> </a:t>
            </a:r>
            <a:r>
              <a:rPr lang="en-US" b="1" dirty="0"/>
              <a:t>requirement</a:t>
            </a:r>
            <a:r>
              <a:rPr lang="en-US" dirty="0"/>
              <a:t> of a procedural transfer is a definition of </a:t>
            </a:r>
            <a:r>
              <a:rPr lang="en-US" b="1" i="1" dirty="0">
                <a:solidFill>
                  <a:srgbClr val="0070C0"/>
                </a:solidFill>
              </a:rPr>
              <a:t>how</a:t>
            </a:r>
            <a:r>
              <a:rPr lang="en-US" b="1" dirty="0">
                <a:solidFill>
                  <a:srgbClr val="0070C0"/>
                </a:solidFill>
              </a:rPr>
              <a:t> to move data </a:t>
            </a:r>
            <a:r>
              <a:rPr lang="en-US" dirty="0"/>
              <a:t>from Procedure 1 to Procedure 2.</a:t>
            </a:r>
          </a:p>
        </p:txBody>
      </p:sp>
      <p:pic>
        <p:nvPicPr>
          <p:cNvPr id="7" name="Picture 6">
            <a:extLst>
              <a:ext uri="{FF2B5EF4-FFF2-40B4-BE49-F238E27FC236}">
                <a16:creationId xmlns:a16="http://schemas.microsoft.com/office/drawing/2014/main" id="{66E1BC75-FADE-C691-D6A8-CC8264DB0BB4}"/>
              </a:ext>
            </a:extLst>
          </p:cNvPr>
          <p:cNvPicPr>
            <a:picLocks noChangeAspect="1"/>
          </p:cNvPicPr>
          <p:nvPr/>
        </p:nvPicPr>
        <p:blipFill>
          <a:blip r:embed="rId2"/>
          <a:stretch>
            <a:fillRect/>
          </a:stretch>
        </p:blipFill>
        <p:spPr>
          <a:xfrm>
            <a:off x="3245084" y="1978580"/>
            <a:ext cx="1451855" cy="1588956"/>
          </a:xfrm>
          <a:prstGeom prst="rect">
            <a:avLst/>
          </a:prstGeom>
        </p:spPr>
      </p:pic>
      <p:pic>
        <p:nvPicPr>
          <p:cNvPr id="9" name="Picture 8">
            <a:extLst>
              <a:ext uri="{FF2B5EF4-FFF2-40B4-BE49-F238E27FC236}">
                <a16:creationId xmlns:a16="http://schemas.microsoft.com/office/drawing/2014/main" id="{1AAD882C-AD0C-A044-1A0E-22EFA557E98B}"/>
              </a:ext>
            </a:extLst>
          </p:cNvPr>
          <p:cNvPicPr>
            <a:picLocks noChangeAspect="1"/>
          </p:cNvPicPr>
          <p:nvPr/>
        </p:nvPicPr>
        <p:blipFill>
          <a:blip r:embed="rId3"/>
          <a:stretch>
            <a:fillRect/>
          </a:stretch>
        </p:blipFill>
        <p:spPr>
          <a:xfrm>
            <a:off x="5848848" y="4059010"/>
            <a:ext cx="1479892" cy="1740174"/>
          </a:xfrm>
          <a:prstGeom prst="rect">
            <a:avLst/>
          </a:prstGeom>
        </p:spPr>
      </p:pic>
      <p:pic>
        <p:nvPicPr>
          <p:cNvPr id="10" name="Picture 9">
            <a:extLst>
              <a:ext uri="{FF2B5EF4-FFF2-40B4-BE49-F238E27FC236}">
                <a16:creationId xmlns:a16="http://schemas.microsoft.com/office/drawing/2014/main" id="{1A70C153-2049-9FFB-5646-729A61BC4C1B}"/>
              </a:ext>
            </a:extLst>
          </p:cNvPr>
          <p:cNvPicPr>
            <a:picLocks noChangeAspect="1"/>
          </p:cNvPicPr>
          <p:nvPr/>
        </p:nvPicPr>
        <p:blipFill>
          <a:blip r:embed="rId2"/>
          <a:stretch>
            <a:fillRect/>
          </a:stretch>
        </p:blipFill>
        <p:spPr>
          <a:xfrm>
            <a:off x="5848848" y="1952628"/>
            <a:ext cx="1475568" cy="1614908"/>
          </a:xfrm>
          <a:prstGeom prst="rect">
            <a:avLst/>
          </a:prstGeom>
        </p:spPr>
      </p:pic>
      <p:pic>
        <p:nvPicPr>
          <p:cNvPr id="11" name="Picture 10">
            <a:extLst>
              <a:ext uri="{FF2B5EF4-FFF2-40B4-BE49-F238E27FC236}">
                <a16:creationId xmlns:a16="http://schemas.microsoft.com/office/drawing/2014/main" id="{5E105D66-E91E-A32E-0139-F53DABE8BDE4}"/>
              </a:ext>
            </a:extLst>
          </p:cNvPr>
          <p:cNvPicPr>
            <a:picLocks noChangeAspect="1"/>
          </p:cNvPicPr>
          <p:nvPr/>
        </p:nvPicPr>
        <p:blipFill>
          <a:blip r:embed="rId2"/>
          <a:stretch>
            <a:fillRect/>
          </a:stretch>
        </p:blipFill>
        <p:spPr>
          <a:xfrm>
            <a:off x="3245084" y="4210228"/>
            <a:ext cx="1451855" cy="1588956"/>
          </a:xfrm>
          <a:prstGeom prst="rect">
            <a:avLst/>
          </a:prstGeom>
        </p:spPr>
      </p:pic>
      <p:pic>
        <p:nvPicPr>
          <p:cNvPr id="16" name="Picture 15">
            <a:extLst>
              <a:ext uri="{FF2B5EF4-FFF2-40B4-BE49-F238E27FC236}">
                <a16:creationId xmlns:a16="http://schemas.microsoft.com/office/drawing/2014/main" id="{3A5538AC-F3F1-33CA-736E-4EC2C52CF07A}"/>
              </a:ext>
            </a:extLst>
          </p:cNvPr>
          <p:cNvPicPr>
            <a:picLocks noChangeAspect="1"/>
          </p:cNvPicPr>
          <p:nvPr/>
        </p:nvPicPr>
        <p:blipFill>
          <a:blip r:embed="rId4"/>
          <a:stretch>
            <a:fillRect/>
          </a:stretch>
        </p:blipFill>
        <p:spPr>
          <a:xfrm>
            <a:off x="8390201" y="4031527"/>
            <a:ext cx="3018467" cy="1846005"/>
          </a:xfrm>
          <a:prstGeom prst="rect">
            <a:avLst/>
          </a:prstGeom>
        </p:spPr>
      </p:pic>
      <p:pic>
        <p:nvPicPr>
          <p:cNvPr id="17" name="Picture 16">
            <a:extLst>
              <a:ext uri="{FF2B5EF4-FFF2-40B4-BE49-F238E27FC236}">
                <a16:creationId xmlns:a16="http://schemas.microsoft.com/office/drawing/2014/main" id="{1A14D49E-731A-562E-19AB-17D494CB8BD6}"/>
              </a:ext>
            </a:extLst>
          </p:cNvPr>
          <p:cNvPicPr>
            <a:picLocks noChangeAspect="1"/>
          </p:cNvPicPr>
          <p:nvPr/>
        </p:nvPicPr>
        <p:blipFill>
          <a:blip r:embed="rId2"/>
          <a:stretch>
            <a:fillRect/>
          </a:stretch>
        </p:blipFill>
        <p:spPr>
          <a:xfrm>
            <a:off x="8959299" y="2018644"/>
            <a:ext cx="1475568" cy="1614908"/>
          </a:xfrm>
          <a:prstGeom prst="rect">
            <a:avLst/>
          </a:prstGeom>
        </p:spPr>
      </p:pic>
      <p:sp>
        <p:nvSpPr>
          <p:cNvPr id="18" name="Arrow: Down 17">
            <a:extLst>
              <a:ext uri="{FF2B5EF4-FFF2-40B4-BE49-F238E27FC236}">
                <a16:creationId xmlns:a16="http://schemas.microsoft.com/office/drawing/2014/main" id="{2766841C-854A-0576-959D-A7C8BA12BA3E}"/>
              </a:ext>
            </a:extLst>
          </p:cNvPr>
          <p:cNvSpPr/>
          <p:nvPr/>
        </p:nvSpPr>
        <p:spPr>
          <a:xfrm>
            <a:off x="3613248" y="3722798"/>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9" name="Arrow: Down 18">
            <a:extLst>
              <a:ext uri="{FF2B5EF4-FFF2-40B4-BE49-F238E27FC236}">
                <a16:creationId xmlns:a16="http://schemas.microsoft.com/office/drawing/2014/main" id="{53DE23D0-AAC1-E338-0183-B26C2FE887B3}"/>
              </a:ext>
            </a:extLst>
          </p:cNvPr>
          <p:cNvSpPr/>
          <p:nvPr/>
        </p:nvSpPr>
        <p:spPr>
          <a:xfrm>
            <a:off x="6138858" y="3704468"/>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0" name="Arrow: Down 19">
            <a:extLst>
              <a:ext uri="{FF2B5EF4-FFF2-40B4-BE49-F238E27FC236}">
                <a16:creationId xmlns:a16="http://schemas.microsoft.com/office/drawing/2014/main" id="{A172BA83-D389-B782-2F38-F44D188DA2F8}"/>
              </a:ext>
            </a:extLst>
          </p:cNvPr>
          <p:cNvSpPr/>
          <p:nvPr/>
        </p:nvSpPr>
        <p:spPr>
          <a:xfrm>
            <a:off x="9451660" y="3770245"/>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1" name="Flowchart: Process 20">
            <a:extLst>
              <a:ext uri="{FF2B5EF4-FFF2-40B4-BE49-F238E27FC236}">
                <a16:creationId xmlns:a16="http://schemas.microsoft.com/office/drawing/2014/main" id="{999F6C19-96E0-AECA-0424-73E86FB65DD2}"/>
              </a:ext>
            </a:extLst>
          </p:cNvPr>
          <p:cNvSpPr/>
          <p:nvPr/>
        </p:nvSpPr>
        <p:spPr>
          <a:xfrm>
            <a:off x="945840" y="2346087"/>
            <a:ext cx="1723290" cy="951817"/>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1</a:t>
            </a:r>
          </a:p>
          <a:p>
            <a:pPr algn="ctr"/>
            <a:r>
              <a:rPr lang="en-US" i="1" dirty="0"/>
              <a:t>(sending)</a:t>
            </a:r>
          </a:p>
        </p:txBody>
      </p:sp>
      <p:sp>
        <p:nvSpPr>
          <p:cNvPr id="22" name="Flowchart: Process 21">
            <a:extLst>
              <a:ext uri="{FF2B5EF4-FFF2-40B4-BE49-F238E27FC236}">
                <a16:creationId xmlns:a16="http://schemas.microsoft.com/office/drawing/2014/main" id="{056EDD68-F8BF-909C-63A2-66CD4C4B6592}"/>
              </a:ext>
            </a:extLst>
          </p:cNvPr>
          <p:cNvSpPr/>
          <p:nvPr/>
        </p:nvSpPr>
        <p:spPr>
          <a:xfrm>
            <a:off x="945840" y="4427000"/>
            <a:ext cx="1723290" cy="951817"/>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Procedure 2</a:t>
            </a:r>
          </a:p>
          <a:p>
            <a:pPr algn="ctr"/>
            <a:r>
              <a:rPr lang="en-US" i="1" dirty="0"/>
              <a:t>(receiving)</a:t>
            </a:r>
          </a:p>
        </p:txBody>
      </p:sp>
      <p:sp>
        <p:nvSpPr>
          <p:cNvPr id="23" name="Arrow: Down 22">
            <a:extLst>
              <a:ext uri="{FF2B5EF4-FFF2-40B4-BE49-F238E27FC236}">
                <a16:creationId xmlns:a16="http://schemas.microsoft.com/office/drawing/2014/main" id="{4798B6E8-EE48-A3CE-E012-7DE0DB12E615}"/>
              </a:ext>
            </a:extLst>
          </p:cNvPr>
          <p:cNvSpPr/>
          <p:nvPr/>
        </p:nvSpPr>
        <p:spPr>
          <a:xfrm>
            <a:off x="1359711" y="3722798"/>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6" name="TextBox 25">
            <a:extLst>
              <a:ext uri="{FF2B5EF4-FFF2-40B4-BE49-F238E27FC236}">
                <a16:creationId xmlns:a16="http://schemas.microsoft.com/office/drawing/2014/main" id="{77EB8488-B592-7E3E-A766-A53DEF3C5C87}"/>
              </a:ext>
            </a:extLst>
          </p:cNvPr>
          <p:cNvSpPr txBox="1"/>
          <p:nvPr/>
        </p:nvSpPr>
        <p:spPr>
          <a:xfrm>
            <a:off x="3182218" y="5840952"/>
            <a:ext cx="2068512" cy="523220"/>
          </a:xfrm>
          <a:prstGeom prst="rect">
            <a:avLst/>
          </a:prstGeom>
          <a:noFill/>
        </p:spPr>
        <p:txBody>
          <a:bodyPr wrap="square" rtlCol="0">
            <a:spAutoFit/>
          </a:bodyPr>
          <a:lstStyle/>
          <a:p>
            <a:r>
              <a:rPr lang="en-US" sz="1400" i="1" dirty="0"/>
              <a:t>Same mesh in sending &amp; receiving procedure</a:t>
            </a:r>
          </a:p>
        </p:txBody>
      </p:sp>
      <p:sp>
        <p:nvSpPr>
          <p:cNvPr id="27" name="TextBox 26">
            <a:extLst>
              <a:ext uri="{FF2B5EF4-FFF2-40B4-BE49-F238E27FC236}">
                <a16:creationId xmlns:a16="http://schemas.microsoft.com/office/drawing/2014/main" id="{09A102F0-D500-CA97-96E9-74A902775130}"/>
              </a:ext>
            </a:extLst>
          </p:cNvPr>
          <p:cNvSpPr txBox="1"/>
          <p:nvPr/>
        </p:nvSpPr>
        <p:spPr>
          <a:xfrm>
            <a:off x="5663038" y="5840952"/>
            <a:ext cx="2196063" cy="738664"/>
          </a:xfrm>
          <a:prstGeom prst="rect">
            <a:avLst/>
          </a:prstGeom>
          <a:noFill/>
        </p:spPr>
        <p:txBody>
          <a:bodyPr wrap="square" rtlCol="0">
            <a:spAutoFit/>
          </a:bodyPr>
          <a:lstStyle/>
          <a:p>
            <a:r>
              <a:rPr lang="en-US" sz="1400" i="1" dirty="0"/>
              <a:t>Different mesh &amp; blocks in sending &amp; receiving procedure, same volume</a:t>
            </a:r>
          </a:p>
        </p:txBody>
      </p:sp>
      <p:sp>
        <p:nvSpPr>
          <p:cNvPr id="28" name="TextBox 27">
            <a:extLst>
              <a:ext uri="{FF2B5EF4-FFF2-40B4-BE49-F238E27FC236}">
                <a16:creationId xmlns:a16="http://schemas.microsoft.com/office/drawing/2014/main" id="{A32B4FE2-096E-8C0D-15B9-F1721E094DB1}"/>
              </a:ext>
            </a:extLst>
          </p:cNvPr>
          <p:cNvSpPr txBox="1"/>
          <p:nvPr/>
        </p:nvSpPr>
        <p:spPr>
          <a:xfrm>
            <a:off x="8705706" y="5831676"/>
            <a:ext cx="2387453" cy="523220"/>
          </a:xfrm>
          <a:prstGeom prst="rect">
            <a:avLst/>
          </a:prstGeom>
          <a:noFill/>
        </p:spPr>
        <p:txBody>
          <a:bodyPr wrap="square" rtlCol="0">
            <a:spAutoFit/>
          </a:bodyPr>
          <a:lstStyle/>
          <a:p>
            <a:r>
              <a:rPr lang="en-US" sz="1400" i="1" dirty="0"/>
              <a:t>Different meshes and totally different space occupied</a:t>
            </a:r>
          </a:p>
        </p:txBody>
      </p:sp>
      <p:cxnSp>
        <p:nvCxnSpPr>
          <p:cNvPr id="30" name="Straight Connector 29">
            <a:extLst>
              <a:ext uri="{FF2B5EF4-FFF2-40B4-BE49-F238E27FC236}">
                <a16:creationId xmlns:a16="http://schemas.microsoft.com/office/drawing/2014/main" id="{8A024A0F-7042-50F0-C416-9C03074CDE8C}"/>
              </a:ext>
            </a:extLst>
          </p:cNvPr>
          <p:cNvCxnSpPr>
            <a:cxnSpLocks/>
          </p:cNvCxnSpPr>
          <p:nvPr/>
        </p:nvCxnSpPr>
        <p:spPr>
          <a:xfrm>
            <a:off x="3007151" y="1930182"/>
            <a:ext cx="0" cy="4257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59EC23-F352-0188-59B0-47A305C28B02}"/>
              </a:ext>
            </a:extLst>
          </p:cNvPr>
          <p:cNvCxnSpPr>
            <a:cxnSpLocks/>
          </p:cNvCxnSpPr>
          <p:nvPr/>
        </p:nvCxnSpPr>
        <p:spPr>
          <a:xfrm>
            <a:off x="5346570" y="1930182"/>
            <a:ext cx="0" cy="4257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9C704F5-7E8E-BEC4-ABBD-18ED2024A000}"/>
              </a:ext>
            </a:extLst>
          </p:cNvPr>
          <p:cNvCxnSpPr>
            <a:cxnSpLocks/>
          </p:cNvCxnSpPr>
          <p:nvPr/>
        </p:nvCxnSpPr>
        <p:spPr>
          <a:xfrm>
            <a:off x="8174611" y="1930182"/>
            <a:ext cx="0" cy="42576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6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9423-F84B-AFAF-E4B1-85FD8BDEB5B5}"/>
              </a:ext>
            </a:extLst>
          </p:cNvPr>
          <p:cNvSpPr>
            <a:spLocks noGrp="1"/>
          </p:cNvSpPr>
          <p:nvPr>
            <p:ph type="title"/>
          </p:nvPr>
        </p:nvSpPr>
        <p:spPr/>
        <p:txBody>
          <a:bodyPr/>
          <a:lstStyle/>
          <a:p>
            <a:r>
              <a:rPr lang="en-US" dirty="0"/>
              <a:t>Using procedural transfers with a preload analysis</a:t>
            </a:r>
          </a:p>
        </p:txBody>
      </p:sp>
      <p:sp>
        <p:nvSpPr>
          <p:cNvPr id="3" name="Content Placeholder 2">
            <a:extLst>
              <a:ext uri="{FF2B5EF4-FFF2-40B4-BE49-F238E27FC236}">
                <a16:creationId xmlns:a16="http://schemas.microsoft.com/office/drawing/2014/main" id="{3E23D34F-340E-971B-9D11-F4C33E190524}"/>
              </a:ext>
            </a:extLst>
          </p:cNvPr>
          <p:cNvSpPr>
            <a:spLocks noGrp="1"/>
          </p:cNvSpPr>
          <p:nvPr>
            <p:ph idx="1"/>
          </p:nvPr>
        </p:nvSpPr>
        <p:spPr>
          <a:xfrm>
            <a:off x="923828" y="1408519"/>
            <a:ext cx="7268066" cy="4662343"/>
          </a:xfrm>
        </p:spPr>
        <p:txBody>
          <a:bodyPr>
            <a:noAutofit/>
          </a:bodyPr>
          <a:lstStyle/>
          <a:p>
            <a:r>
              <a:rPr lang="en-US" sz="1800" dirty="0"/>
              <a:t>In general, user input might be needed for:</a:t>
            </a:r>
          </a:p>
          <a:p>
            <a:pPr marL="342900" indent="-342900">
              <a:buFont typeface="Arial" panose="020B0604020202020204" pitchFamily="34" charset="0"/>
              <a:buChar char="•"/>
            </a:pPr>
            <a:r>
              <a:rPr lang="en-US" sz="1600" dirty="0"/>
              <a:t>What information (</a:t>
            </a:r>
            <a:r>
              <a:rPr lang="en-US" sz="1600" dirty="0">
                <a:solidFill>
                  <a:srgbClr val="0070C0"/>
                </a:solidFill>
              </a:rPr>
              <a:t>mesh, fields</a:t>
            </a:r>
            <a:r>
              <a:rPr lang="en-US" sz="1600" dirty="0"/>
              <a:t>) needs to transfer?  </a:t>
            </a:r>
          </a:p>
          <a:p>
            <a:pPr marL="342900" indent="-342900">
              <a:buFont typeface="Arial" panose="020B0604020202020204" pitchFamily="34" charset="0"/>
              <a:buChar char="•"/>
            </a:pPr>
            <a:r>
              <a:rPr lang="en-US" sz="1600" dirty="0"/>
              <a:t>If </a:t>
            </a:r>
            <a:r>
              <a:rPr lang="en-US" sz="1600" dirty="0">
                <a:solidFill>
                  <a:srgbClr val="0070C0"/>
                </a:solidFill>
              </a:rPr>
              <a:t>dissimilar meshes</a:t>
            </a:r>
            <a:r>
              <a:rPr lang="en-US" sz="1600" dirty="0"/>
              <a:t>, what does field transfer mean?</a:t>
            </a:r>
            <a:br>
              <a:rPr lang="en-US" sz="1600" dirty="0"/>
            </a:br>
            <a:r>
              <a:rPr lang="en-US" sz="1600" dirty="0"/>
              <a:t>(copy, interpolate, project, </a:t>
            </a:r>
            <a:r>
              <a:rPr lang="en-US" sz="1600" i="1" dirty="0"/>
              <a:t>or something more exotic like wedge symmetry</a:t>
            </a:r>
            <a:r>
              <a:rPr lang="en-US" sz="1600" dirty="0"/>
              <a:t>)</a:t>
            </a:r>
          </a:p>
          <a:p>
            <a:pPr marL="342900" indent="-342900">
              <a:buFont typeface="Arial" panose="020B0604020202020204" pitchFamily="34" charset="0"/>
              <a:buChar char="•"/>
            </a:pPr>
            <a:r>
              <a:rPr lang="en-US" sz="1600" dirty="0"/>
              <a:t>The relevant </a:t>
            </a:r>
            <a:r>
              <a:rPr lang="en-US" sz="1600" dirty="0">
                <a:solidFill>
                  <a:srgbClr val="0070C0"/>
                </a:solidFill>
              </a:rPr>
              <a:t>input deck commands</a:t>
            </a:r>
            <a:r>
              <a:rPr lang="en-US" sz="1600" dirty="0"/>
              <a:t> go in the </a:t>
            </a:r>
            <a:r>
              <a:rPr lang="en-US" sz="1600" dirty="0">
                <a:solidFill>
                  <a:srgbClr val="0070C0"/>
                </a:solidFill>
              </a:rPr>
              <a:t>receiving</a:t>
            </a:r>
            <a:r>
              <a:rPr lang="en-US" sz="1600" b="1" dirty="0">
                <a:solidFill>
                  <a:srgbClr val="0070C0"/>
                </a:solidFill>
              </a:rPr>
              <a:t> </a:t>
            </a:r>
            <a:r>
              <a:rPr lang="en-US" sz="1600" dirty="0">
                <a:solidFill>
                  <a:srgbClr val="0070C0"/>
                </a:solidFill>
              </a:rPr>
              <a:t>procedure.</a:t>
            </a:r>
          </a:p>
          <a:p>
            <a:pPr marL="342900" indent="-342900">
              <a:buFont typeface="Arial" panose="020B0604020202020204" pitchFamily="34" charset="0"/>
              <a:buChar char="•"/>
            </a:pPr>
            <a:r>
              <a:rPr lang="en-US" sz="1600" dirty="0">
                <a:solidFill>
                  <a:schemeClr val="tx1"/>
                </a:solidFill>
              </a:rPr>
              <a:t>The </a:t>
            </a:r>
            <a:r>
              <a:rPr lang="en-US" sz="1600" b="1" dirty="0">
                <a:solidFill>
                  <a:schemeClr val="tx1"/>
                </a:solidFill>
              </a:rPr>
              <a:t>default</a:t>
            </a:r>
            <a:r>
              <a:rPr lang="en-US" sz="1600" dirty="0">
                <a:solidFill>
                  <a:schemeClr val="tx1"/>
                </a:solidFill>
              </a:rPr>
              <a:t> works well and is configured for re-using the </a:t>
            </a:r>
            <a:r>
              <a:rPr lang="en-US" sz="1600" dirty="0">
                <a:solidFill>
                  <a:srgbClr val="0070C0"/>
                </a:solidFill>
              </a:rPr>
              <a:t>same mesh</a:t>
            </a:r>
            <a:r>
              <a:rPr lang="en-US" sz="1600" dirty="0">
                <a:solidFill>
                  <a:schemeClr val="tx1"/>
                </a:solidFill>
              </a:rPr>
              <a:t>.</a:t>
            </a:r>
          </a:p>
          <a:p>
            <a:pPr marL="829809" lvl="1" indent="-342900">
              <a:buFont typeface="Arial" panose="020B0604020202020204" pitchFamily="34" charset="0"/>
              <a:buChar char="•"/>
            </a:pPr>
            <a:r>
              <a:rPr lang="en-US" sz="1600" dirty="0">
                <a:solidFill>
                  <a:schemeClr val="tx1"/>
                </a:solidFill>
              </a:rPr>
              <a:t>“Copy transfer” (fields directly copied: node-by-node and element-by-element)</a:t>
            </a:r>
          </a:p>
          <a:p>
            <a:pPr marL="829809" lvl="1" indent="-342900">
              <a:buFont typeface="Arial" panose="020B0604020202020204" pitchFamily="34" charset="0"/>
              <a:buChar char="•"/>
            </a:pPr>
            <a:r>
              <a:rPr lang="en-US" sz="1600" dirty="0">
                <a:solidFill>
                  <a:schemeClr val="tx1"/>
                </a:solidFill>
              </a:rPr>
              <a:t>Relevant fields automatically setup (displacement, stress, etc.)</a:t>
            </a:r>
          </a:p>
          <a:p>
            <a:pPr marL="829809" lvl="1" indent="-342900">
              <a:buFont typeface="Arial" panose="020B0604020202020204" pitchFamily="34" charset="0"/>
              <a:buChar char="•"/>
            </a:pPr>
            <a:r>
              <a:rPr lang="en-US" sz="1600" b="1" u="sng" dirty="0">
                <a:solidFill>
                  <a:srgbClr val="FF0000"/>
                </a:solidFill>
              </a:rPr>
              <a:t>Necessary preload fields are automatically transferred and preload is maintained.</a:t>
            </a:r>
          </a:p>
          <a:p>
            <a:pPr marL="342900" indent="-342900">
              <a:buFont typeface="Arial" panose="020B0604020202020204" pitchFamily="34" charset="0"/>
              <a:buChar char="•"/>
            </a:pPr>
            <a:r>
              <a:rPr lang="en-US" sz="1600" dirty="0">
                <a:solidFill>
                  <a:schemeClr val="tx1"/>
                </a:solidFill>
              </a:rPr>
              <a:t>T</a:t>
            </a:r>
            <a:r>
              <a:rPr lang="en-US" sz="1600" dirty="0"/>
              <a:t>ransfer behavior and syntax is occasionally clunky and unclear – we want to improve this.  Please reach out if you’re struggling!  We want to help.</a:t>
            </a:r>
          </a:p>
        </p:txBody>
      </p:sp>
      <p:sp>
        <p:nvSpPr>
          <p:cNvPr id="4" name="Slide Number Placeholder 3">
            <a:extLst>
              <a:ext uri="{FF2B5EF4-FFF2-40B4-BE49-F238E27FC236}">
                <a16:creationId xmlns:a16="http://schemas.microsoft.com/office/drawing/2014/main" id="{80A50549-E936-5F59-F7C8-7150E1FAA29A}"/>
              </a:ext>
            </a:extLst>
          </p:cNvPr>
          <p:cNvSpPr>
            <a:spLocks noGrp="1"/>
          </p:cNvSpPr>
          <p:nvPr>
            <p:ph type="sldNum" sz="quarter" idx="4"/>
          </p:nvPr>
        </p:nvSpPr>
        <p:spPr/>
        <p:txBody>
          <a:bodyPr/>
          <a:lstStyle/>
          <a:p>
            <a:pPr algn="ctr"/>
            <a:fld id="{F6B149FD-26F7-3645-B4E7-BA8B8CC5EEA8}" type="slidenum">
              <a:rPr lang="en-US" smtClean="0"/>
              <a:pPr algn="ctr"/>
              <a:t>129</a:t>
            </a:fld>
            <a:endParaRPr lang="en-US" dirty="0"/>
          </a:p>
        </p:txBody>
      </p:sp>
      <p:pic>
        <p:nvPicPr>
          <p:cNvPr id="6" name="Picture 5">
            <a:extLst>
              <a:ext uri="{FF2B5EF4-FFF2-40B4-BE49-F238E27FC236}">
                <a16:creationId xmlns:a16="http://schemas.microsoft.com/office/drawing/2014/main" id="{1CDF77B5-87F0-8B81-A018-215F1EE4DD23}"/>
              </a:ext>
            </a:extLst>
          </p:cNvPr>
          <p:cNvPicPr>
            <a:picLocks noChangeAspect="1"/>
          </p:cNvPicPr>
          <p:nvPr/>
        </p:nvPicPr>
        <p:blipFill>
          <a:blip r:embed="rId2"/>
          <a:stretch>
            <a:fillRect/>
          </a:stretch>
        </p:blipFill>
        <p:spPr>
          <a:xfrm>
            <a:off x="9262526" y="1408519"/>
            <a:ext cx="1451855" cy="1588956"/>
          </a:xfrm>
          <a:prstGeom prst="rect">
            <a:avLst/>
          </a:prstGeom>
        </p:spPr>
      </p:pic>
      <p:pic>
        <p:nvPicPr>
          <p:cNvPr id="8" name="Picture 7">
            <a:extLst>
              <a:ext uri="{FF2B5EF4-FFF2-40B4-BE49-F238E27FC236}">
                <a16:creationId xmlns:a16="http://schemas.microsoft.com/office/drawing/2014/main" id="{C7145ACD-84D7-6C63-5000-91983990AB51}"/>
              </a:ext>
            </a:extLst>
          </p:cNvPr>
          <p:cNvPicPr>
            <a:picLocks noChangeAspect="1"/>
          </p:cNvPicPr>
          <p:nvPr/>
        </p:nvPicPr>
        <p:blipFill>
          <a:blip r:embed="rId2"/>
          <a:stretch>
            <a:fillRect/>
          </a:stretch>
        </p:blipFill>
        <p:spPr>
          <a:xfrm>
            <a:off x="9262526" y="3640167"/>
            <a:ext cx="1451855" cy="1588956"/>
          </a:xfrm>
          <a:prstGeom prst="rect">
            <a:avLst/>
          </a:prstGeom>
        </p:spPr>
      </p:pic>
      <p:sp>
        <p:nvSpPr>
          <p:cNvPr id="12" name="Arrow: Down 11">
            <a:extLst>
              <a:ext uri="{FF2B5EF4-FFF2-40B4-BE49-F238E27FC236}">
                <a16:creationId xmlns:a16="http://schemas.microsoft.com/office/drawing/2014/main" id="{8A752E72-F700-8D83-F97B-A8F63445B5C6}"/>
              </a:ext>
            </a:extLst>
          </p:cNvPr>
          <p:cNvSpPr/>
          <p:nvPr/>
        </p:nvSpPr>
        <p:spPr>
          <a:xfrm>
            <a:off x="9630690" y="3152737"/>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3" name="TextBox 12">
            <a:extLst>
              <a:ext uri="{FF2B5EF4-FFF2-40B4-BE49-F238E27FC236}">
                <a16:creationId xmlns:a16="http://schemas.microsoft.com/office/drawing/2014/main" id="{B534C174-F5DC-68B0-0849-AD448FF7537F}"/>
              </a:ext>
            </a:extLst>
          </p:cNvPr>
          <p:cNvSpPr txBox="1"/>
          <p:nvPr/>
        </p:nvSpPr>
        <p:spPr>
          <a:xfrm>
            <a:off x="9199659" y="5270891"/>
            <a:ext cx="2225627" cy="954107"/>
          </a:xfrm>
          <a:prstGeom prst="rect">
            <a:avLst/>
          </a:prstGeom>
          <a:noFill/>
        </p:spPr>
        <p:txBody>
          <a:bodyPr wrap="square" rtlCol="0">
            <a:spAutoFit/>
          </a:bodyPr>
          <a:lstStyle/>
          <a:p>
            <a:r>
              <a:rPr lang="en-US" sz="1400" i="1" dirty="0"/>
              <a:t>Defaults syntax is designed for the same mesh in sending &amp; receiving procedure</a:t>
            </a:r>
          </a:p>
        </p:txBody>
      </p:sp>
    </p:spTree>
    <p:extLst>
      <p:ext uri="{BB962C8B-B14F-4D97-AF65-F5344CB8AC3E}">
        <p14:creationId xmlns:p14="http://schemas.microsoft.com/office/powerpoint/2010/main" val="34626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C656D-E405-663F-3149-1D65A80062F8}"/>
              </a:ext>
            </a:extLst>
          </p:cNvPr>
          <p:cNvSpPr>
            <a:spLocks noGrp="1"/>
          </p:cNvSpPr>
          <p:nvPr>
            <p:ph type="title"/>
          </p:nvPr>
        </p:nvSpPr>
        <p:spPr/>
        <p:txBody>
          <a:bodyPr/>
          <a:lstStyle/>
          <a:p>
            <a:r>
              <a:rPr lang="en-US" dirty="0"/>
              <a:t>Example 01: Basic preloading with SIERRA</a:t>
            </a:r>
          </a:p>
        </p:txBody>
      </p:sp>
      <p:sp>
        <p:nvSpPr>
          <p:cNvPr id="4" name="Slide Number Placeholder 3">
            <a:extLst>
              <a:ext uri="{FF2B5EF4-FFF2-40B4-BE49-F238E27FC236}">
                <a16:creationId xmlns:a16="http://schemas.microsoft.com/office/drawing/2014/main" id="{BD4D64ED-F0BF-2BBA-3780-864FE7D85147}"/>
              </a:ext>
            </a:extLst>
          </p:cNvPr>
          <p:cNvSpPr>
            <a:spLocks noGrp="1"/>
          </p:cNvSpPr>
          <p:nvPr>
            <p:ph type="sldNum" sz="quarter" idx="4"/>
          </p:nvPr>
        </p:nvSpPr>
        <p:spPr/>
        <p:txBody>
          <a:bodyPr/>
          <a:lstStyle/>
          <a:p>
            <a:pPr algn="ctr"/>
            <a:fld id="{F6B149FD-26F7-3645-B4E7-BA8B8CC5EEA8}" type="slidenum">
              <a:rPr lang="en-US" smtClean="0"/>
              <a:pPr algn="ctr"/>
              <a:t>13</a:t>
            </a:fld>
            <a:endParaRPr lang="en-US" dirty="0"/>
          </a:p>
        </p:txBody>
      </p:sp>
      <p:pic>
        <p:nvPicPr>
          <p:cNvPr id="5" name="Content Placeholder 4">
            <a:extLst>
              <a:ext uri="{FF2B5EF4-FFF2-40B4-BE49-F238E27FC236}">
                <a16:creationId xmlns:a16="http://schemas.microsoft.com/office/drawing/2014/main" id="{13D9AF04-20ED-34A5-6CBD-898BE2F7373F}"/>
              </a:ext>
            </a:extLst>
          </p:cNvPr>
          <p:cNvPicPr>
            <a:picLocks noGrp="1" noChangeAspect="1"/>
          </p:cNvPicPr>
          <p:nvPr>
            <p:ph idx="1"/>
          </p:nvPr>
        </p:nvPicPr>
        <p:blipFill>
          <a:blip r:embed="rId2"/>
          <a:stretch>
            <a:fillRect/>
          </a:stretch>
        </p:blipFill>
        <p:spPr>
          <a:xfrm>
            <a:off x="3493726" y="1185333"/>
            <a:ext cx="3092154" cy="5424832"/>
          </a:xfrm>
          <a:prstGeom prst="rect">
            <a:avLst/>
          </a:prstGeom>
        </p:spPr>
      </p:pic>
      <p:grpSp>
        <p:nvGrpSpPr>
          <p:cNvPr id="9" name="Group 8">
            <a:extLst>
              <a:ext uri="{FF2B5EF4-FFF2-40B4-BE49-F238E27FC236}">
                <a16:creationId xmlns:a16="http://schemas.microsoft.com/office/drawing/2014/main" id="{ACAEFE19-BE50-160A-8655-D4A244B0B6A2}"/>
              </a:ext>
            </a:extLst>
          </p:cNvPr>
          <p:cNvGrpSpPr/>
          <p:nvPr/>
        </p:nvGrpSpPr>
        <p:grpSpPr>
          <a:xfrm>
            <a:off x="4477680" y="4595098"/>
            <a:ext cx="1405466" cy="1608667"/>
            <a:chOff x="2904067" y="4360333"/>
            <a:chExt cx="1405466" cy="1608667"/>
          </a:xfrm>
        </p:grpSpPr>
        <p:sp>
          <p:nvSpPr>
            <p:cNvPr id="6" name="Freeform: Shape 5">
              <a:extLst>
                <a:ext uri="{FF2B5EF4-FFF2-40B4-BE49-F238E27FC236}">
                  <a16:creationId xmlns:a16="http://schemas.microsoft.com/office/drawing/2014/main" id="{2B2E0432-5972-1B06-415E-18B82553C50C}"/>
                </a:ext>
              </a:extLst>
            </p:cNvPr>
            <p:cNvSpPr/>
            <p:nvPr/>
          </p:nvSpPr>
          <p:spPr>
            <a:xfrm>
              <a:off x="2904067" y="4470400"/>
              <a:ext cx="1346200" cy="1498600"/>
            </a:xfrm>
            <a:custGeom>
              <a:avLst/>
              <a:gdLst>
                <a:gd name="connsiteX0" fmla="*/ 0 w 1346200"/>
                <a:gd name="connsiteY0" fmla="*/ 1176867 h 1498600"/>
                <a:gd name="connsiteX1" fmla="*/ 152400 w 1346200"/>
                <a:gd name="connsiteY1" fmla="*/ 0 h 1498600"/>
                <a:gd name="connsiteX2" fmla="*/ 1219200 w 1346200"/>
                <a:gd name="connsiteY2" fmla="*/ 194733 h 1498600"/>
                <a:gd name="connsiteX3" fmla="*/ 1346200 w 1346200"/>
                <a:gd name="connsiteY3" fmla="*/ 1498600 h 1498600"/>
                <a:gd name="connsiteX4" fmla="*/ 0 w 1346200"/>
                <a:gd name="connsiteY4" fmla="*/ 1176867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200" h="1498600">
                  <a:moveTo>
                    <a:pt x="0" y="1176867"/>
                  </a:moveTo>
                  <a:lnTo>
                    <a:pt x="152400" y="0"/>
                  </a:lnTo>
                  <a:lnTo>
                    <a:pt x="1219200" y="194733"/>
                  </a:lnTo>
                  <a:lnTo>
                    <a:pt x="1346200" y="1498600"/>
                  </a:lnTo>
                  <a:lnTo>
                    <a:pt x="0" y="117686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50 lb</a:t>
              </a:r>
            </a:p>
          </p:txBody>
        </p:sp>
        <p:sp>
          <p:nvSpPr>
            <p:cNvPr id="7" name="Freeform: Shape 6">
              <a:extLst>
                <a:ext uri="{FF2B5EF4-FFF2-40B4-BE49-F238E27FC236}">
                  <a16:creationId xmlns:a16="http://schemas.microsoft.com/office/drawing/2014/main" id="{08D7FF7B-8F3F-F5A1-ED7A-4BFC68686455}"/>
                </a:ext>
              </a:extLst>
            </p:cNvPr>
            <p:cNvSpPr/>
            <p:nvPr/>
          </p:nvSpPr>
          <p:spPr>
            <a:xfrm>
              <a:off x="3048000" y="4360333"/>
              <a:ext cx="1168400" cy="296334"/>
            </a:xfrm>
            <a:custGeom>
              <a:avLst/>
              <a:gdLst>
                <a:gd name="connsiteX0" fmla="*/ 0 w 1168400"/>
                <a:gd name="connsiteY0" fmla="*/ 110067 h 296334"/>
                <a:gd name="connsiteX1" fmla="*/ 169333 w 1168400"/>
                <a:gd name="connsiteY1" fmla="*/ 0 h 296334"/>
                <a:gd name="connsiteX2" fmla="*/ 1168400 w 1168400"/>
                <a:gd name="connsiteY2" fmla="*/ 194734 h 296334"/>
                <a:gd name="connsiteX3" fmla="*/ 1083733 w 1168400"/>
                <a:gd name="connsiteY3" fmla="*/ 296334 h 296334"/>
                <a:gd name="connsiteX4" fmla="*/ 0 w 1168400"/>
                <a:gd name="connsiteY4" fmla="*/ 110067 h 29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96334">
                  <a:moveTo>
                    <a:pt x="0" y="110067"/>
                  </a:moveTo>
                  <a:lnTo>
                    <a:pt x="169333" y="0"/>
                  </a:lnTo>
                  <a:lnTo>
                    <a:pt x="1168400" y="194734"/>
                  </a:lnTo>
                  <a:lnTo>
                    <a:pt x="1083733" y="296334"/>
                  </a:lnTo>
                  <a:lnTo>
                    <a:pt x="0" y="110067"/>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73DEA93-9A67-758A-4BC9-0EB31FBC20CE}"/>
                </a:ext>
              </a:extLst>
            </p:cNvPr>
            <p:cNvSpPr/>
            <p:nvPr/>
          </p:nvSpPr>
          <p:spPr>
            <a:xfrm>
              <a:off x="4123267" y="4572000"/>
              <a:ext cx="186266" cy="1388533"/>
            </a:xfrm>
            <a:custGeom>
              <a:avLst/>
              <a:gdLst>
                <a:gd name="connsiteX0" fmla="*/ 0 w 186266"/>
                <a:gd name="connsiteY0" fmla="*/ 93133 h 1388533"/>
                <a:gd name="connsiteX1" fmla="*/ 118533 w 186266"/>
                <a:gd name="connsiteY1" fmla="*/ 1388533 h 1388533"/>
                <a:gd name="connsiteX2" fmla="*/ 186266 w 186266"/>
                <a:gd name="connsiteY2" fmla="*/ 1312333 h 1388533"/>
                <a:gd name="connsiteX3" fmla="*/ 101600 w 186266"/>
                <a:gd name="connsiteY3" fmla="*/ 0 h 1388533"/>
                <a:gd name="connsiteX4" fmla="*/ 0 w 186266"/>
                <a:gd name="connsiteY4" fmla="*/ 93133 h 138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66" h="1388533">
                  <a:moveTo>
                    <a:pt x="0" y="93133"/>
                  </a:moveTo>
                  <a:lnTo>
                    <a:pt x="118533" y="1388533"/>
                  </a:lnTo>
                  <a:lnTo>
                    <a:pt x="186266" y="1312333"/>
                  </a:lnTo>
                  <a:lnTo>
                    <a:pt x="101600" y="0"/>
                  </a:lnTo>
                  <a:lnTo>
                    <a:pt x="0" y="93133"/>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49C0C0B-10A9-F3A1-0DEA-D6405166EA6A}"/>
              </a:ext>
            </a:extLst>
          </p:cNvPr>
          <p:cNvSpPr txBox="1"/>
          <p:nvPr/>
        </p:nvSpPr>
        <p:spPr>
          <a:xfrm>
            <a:off x="7103533" y="1836678"/>
            <a:ext cx="3953772" cy="2308324"/>
          </a:xfrm>
          <a:prstGeom prst="rect">
            <a:avLst/>
          </a:prstGeom>
          <a:noFill/>
        </p:spPr>
        <p:txBody>
          <a:bodyPr wrap="square" rtlCol="0">
            <a:spAutoFit/>
          </a:bodyPr>
          <a:lstStyle/>
          <a:p>
            <a:r>
              <a:rPr lang="en-US" dirty="0"/>
              <a:t>This test frame will eventually be used to hold a 50lb widget.</a:t>
            </a:r>
          </a:p>
          <a:p>
            <a:endParaRPr lang="en-US" dirty="0"/>
          </a:p>
          <a:p>
            <a:r>
              <a:rPr lang="en-US" dirty="0"/>
              <a:t>The test engineer wants to make sure the bolt loads don’t exceed 180lb.</a:t>
            </a:r>
          </a:p>
          <a:p>
            <a:endParaRPr lang="en-US" dirty="0"/>
          </a:p>
          <a:p>
            <a:r>
              <a:rPr lang="en-US" dirty="0"/>
              <a:t>Are the bolts within a safe range?</a:t>
            </a:r>
          </a:p>
        </p:txBody>
      </p:sp>
      <p:grpSp>
        <p:nvGrpSpPr>
          <p:cNvPr id="24" name="Group 23">
            <a:extLst>
              <a:ext uri="{FF2B5EF4-FFF2-40B4-BE49-F238E27FC236}">
                <a16:creationId xmlns:a16="http://schemas.microsoft.com/office/drawing/2014/main" id="{EC17267A-F72A-73EC-A766-45EDB11B9F75}"/>
              </a:ext>
            </a:extLst>
          </p:cNvPr>
          <p:cNvGrpSpPr/>
          <p:nvPr/>
        </p:nvGrpSpPr>
        <p:grpSpPr>
          <a:xfrm>
            <a:off x="3893479" y="1056032"/>
            <a:ext cx="2299926" cy="389465"/>
            <a:chOff x="1422400" y="1159934"/>
            <a:chExt cx="2299926" cy="389465"/>
          </a:xfrm>
        </p:grpSpPr>
        <p:cxnSp>
          <p:nvCxnSpPr>
            <p:cNvPr id="12" name="Straight Connector 11">
              <a:extLst>
                <a:ext uri="{FF2B5EF4-FFF2-40B4-BE49-F238E27FC236}">
                  <a16:creationId xmlns:a16="http://schemas.microsoft.com/office/drawing/2014/main" id="{80EB3666-2662-7EC9-9221-2ECBB3E660DF}"/>
                </a:ext>
              </a:extLst>
            </p:cNvPr>
            <p:cNvCxnSpPr/>
            <p:nvPr/>
          </p:nvCxnSpPr>
          <p:spPr>
            <a:xfrm flipV="1">
              <a:off x="1422400" y="1159934"/>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20D454F-9A8D-F9F1-B599-112001F4E811}"/>
                </a:ext>
              </a:extLst>
            </p:cNvPr>
            <p:cNvCxnSpPr/>
            <p:nvPr/>
          </p:nvCxnSpPr>
          <p:spPr>
            <a:xfrm flipV="1">
              <a:off x="1681316" y="1168400"/>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3F444C6-D8FC-EED7-0C78-DF7AA6F31532}"/>
                </a:ext>
              </a:extLst>
            </p:cNvPr>
            <p:cNvCxnSpPr/>
            <p:nvPr/>
          </p:nvCxnSpPr>
          <p:spPr>
            <a:xfrm flipV="1">
              <a:off x="1940232" y="1185333"/>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0D8EF0F8-93D5-E373-22B9-532C984F0771}"/>
                </a:ext>
              </a:extLst>
            </p:cNvPr>
            <p:cNvCxnSpPr/>
            <p:nvPr/>
          </p:nvCxnSpPr>
          <p:spPr>
            <a:xfrm flipV="1">
              <a:off x="2199148" y="1204569"/>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2679EC8-4C9A-F663-CC77-A77ACAD72B9B}"/>
                </a:ext>
              </a:extLst>
            </p:cNvPr>
            <p:cNvCxnSpPr/>
            <p:nvPr/>
          </p:nvCxnSpPr>
          <p:spPr>
            <a:xfrm flipV="1">
              <a:off x="2458064" y="1213035"/>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0F0C674-A245-50E6-2D97-8F517A8E0034}"/>
                </a:ext>
              </a:extLst>
            </p:cNvPr>
            <p:cNvCxnSpPr/>
            <p:nvPr/>
          </p:nvCxnSpPr>
          <p:spPr>
            <a:xfrm flipV="1">
              <a:off x="2716980" y="1238435"/>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05E5940-F825-E9FB-0DCE-66950A12A461}"/>
                </a:ext>
              </a:extLst>
            </p:cNvPr>
            <p:cNvCxnSpPr/>
            <p:nvPr/>
          </p:nvCxnSpPr>
          <p:spPr>
            <a:xfrm flipV="1">
              <a:off x="2975896" y="1261533"/>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3C60AB3-F843-65C8-6980-686AA00CB6BA}"/>
                </a:ext>
              </a:extLst>
            </p:cNvPr>
            <p:cNvCxnSpPr/>
            <p:nvPr/>
          </p:nvCxnSpPr>
          <p:spPr>
            <a:xfrm flipV="1">
              <a:off x="3234812" y="1278466"/>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2060206-2F5B-1590-580C-BA522DCA283A}"/>
                </a:ext>
              </a:extLst>
            </p:cNvPr>
            <p:cNvCxnSpPr/>
            <p:nvPr/>
          </p:nvCxnSpPr>
          <p:spPr>
            <a:xfrm flipV="1">
              <a:off x="3493726" y="1295399"/>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sp>
        <p:nvSpPr>
          <p:cNvPr id="26" name="TextBox 25">
            <a:extLst>
              <a:ext uri="{FF2B5EF4-FFF2-40B4-BE49-F238E27FC236}">
                <a16:creationId xmlns:a16="http://schemas.microsoft.com/office/drawing/2014/main" id="{807A8D01-678C-D059-0FD2-843CE68227F4}"/>
              </a:ext>
            </a:extLst>
          </p:cNvPr>
          <p:cNvSpPr txBox="1"/>
          <p:nvPr/>
        </p:nvSpPr>
        <p:spPr>
          <a:xfrm>
            <a:off x="2530168" y="993801"/>
            <a:ext cx="1332995" cy="369332"/>
          </a:xfrm>
          <a:prstGeom prst="rect">
            <a:avLst/>
          </a:prstGeom>
          <a:noFill/>
        </p:spPr>
        <p:txBody>
          <a:bodyPr wrap="square">
            <a:spAutoFit/>
          </a:bodyPr>
          <a:lstStyle/>
          <a:p>
            <a:r>
              <a:rPr lang="en-US" dirty="0"/>
              <a:t>Fixed BC</a:t>
            </a:r>
          </a:p>
        </p:txBody>
      </p:sp>
      <p:sp>
        <p:nvSpPr>
          <p:cNvPr id="27" name="TextBox 26">
            <a:extLst>
              <a:ext uri="{FF2B5EF4-FFF2-40B4-BE49-F238E27FC236}">
                <a16:creationId xmlns:a16="http://schemas.microsoft.com/office/drawing/2014/main" id="{4B8CE5B7-C898-FCA4-EE91-F9B249A8B72A}"/>
              </a:ext>
            </a:extLst>
          </p:cNvPr>
          <p:cNvSpPr txBox="1"/>
          <p:nvPr/>
        </p:nvSpPr>
        <p:spPr>
          <a:xfrm>
            <a:off x="2382685" y="6179047"/>
            <a:ext cx="944715" cy="369332"/>
          </a:xfrm>
          <a:prstGeom prst="rect">
            <a:avLst/>
          </a:prstGeom>
          <a:noFill/>
        </p:spPr>
        <p:txBody>
          <a:bodyPr wrap="square">
            <a:spAutoFit/>
          </a:bodyPr>
          <a:lstStyle/>
          <a:p>
            <a:r>
              <a:rPr lang="en-US" dirty="0"/>
              <a:t>Widget</a:t>
            </a:r>
          </a:p>
        </p:txBody>
      </p:sp>
      <p:cxnSp>
        <p:nvCxnSpPr>
          <p:cNvPr id="29" name="Straight Arrow Connector 28">
            <a:extLst>
              <a:ext uri="{FF2B5EF4-FFF2-40B4-BE49-F238E27FC236}">
                <a16:creationId xmlns:a16="http://schemas.microsoft.com/office/drawing/2014/main" id="{9BDED377-C8F1-308D-129E-979095521141}"/>
              </a:ext>
            </a:extLst>
          </p:cNvPr>
          <p:cNvCxnSpPr>
            <a:cxnSpLocks/>
            <a:stCxn id="27" idx="3"/>
          </p:cNvCxnSpPr>
          <p:nvPr/>
        </p:nvCxnSpPr>
        <p:spPr>
          <a:xfrm flipV="1">
            <a:off x="3327400" y="5672667"/>
            <a:ext cx="1160775" cy="691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CFB2BC71-7D99-E972-00A8-DE99A8567D86}"/>
              </a:ext>
            </a:extLst>
          </p:cNvPr>
          <p:cNvGrpSpPr/>
          <p:nvPr/>
        </p:nvGrpSpPr>
        <p:grpSpPr>
          <a:xfrm>
            <a:off x="287976" y="2194358"/>
            <a:ext cx="2580906" cy="2146962"/>
            <a:chOff x="274136" y="2819400"/>
            <a:chExt cx="2580906" cy="2146962"/>
          </a:xfrm>
        </p:grpSpPr>
        <p:cxnSp>
          <p:nvCxnSpPr>
            <p:cNvPr id="34" name="Straight Arrow Connector 33">
              <a:extLst>
                <a:ext uri="{FF2B5EF4-FFF2-40B4-BE49-F238E27FC236}">
                  <a16:creationId xmlns:a16="http://schemas.microsoft.com/office/drawing/2014/main" id="{85F45678-B1EA-C43C-235D-33BA80B1D095}"/>
                </a:ext>
              </a:extLst>
            </p:cNvPr>
            <p:cNvCxnSpPr/>
            <p:nvPr/>
          </p:nvCxnSpPr>
          <p:spPr>
            <a:xfrm flipV="1">
              <a:off x="643467" y="2819400"/>
              <a:ext cx="0" cy="1775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4B55CD95-150B-4F6E-6736-FF90DE6ACF90}"/>
                </a:ext>
              </a:extLst>
            </p:cNvPr>
            <p:cNvCxnSpPr>
              <a:cxnSpLocks/>
            </p:cNvCxnSpPr>
            <p:nvPr/>
          </p:nvCxnSpPr>
          <p:spPr>
            <a:xfrm>
              <a:off x="643467" y="4595098"/>
              <a:ext cx="2211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FE9C10FC-0832-5309-CCC7-A1DA270713C1}"/>
                </a:ext>
              </a:extLst>
            </p:cNvPr>
            <p:cNvSpPr txBox="1"/>
            <p:nvPr/>
          </p:nvSpPr>
          <p:spPr>
            <a:xfrm>
              <a:off x="1432848" y="4597030"/>
              <a:ext cx="944715" cy="369332"/>
            </a:xfrm>
            <a:prstGeom prst="rect">
              <a:avLst/>
            </a:prstGeom>
            <a:noFill/>
          </p:spPr>
          <p:txBody>
            <a:bodyPr wrap="square">
              <a:spAutoFit/>
            </a:bodyPr>
            <a:lstStyle/>
            <a:p>
              <a:r>
                <a:rPr lang="en-US" dirty="0"/>
                <a:t>Time</a:t>
              </a:r>
            </a:p>
          </p:txBody>
        </p:sp>
        <p:sp>
          <p:nvSpPr>
            <p:cNvPr id="40" name="TextBox 39">
              <a:extLst>
                <a:ext uri="{FF2B5EF4-FFF2-40B4-BE49-F238E27FC236}">
                  <a16:creationId xmlns:a16="http://schemas.microsoft.com/office/drawing/2014/main" id="{C0D7A510-1D07-D33D-0DBC-4645CF8688E5}"/>
                </a:ext>
              </a:extLst>
            </p:cNvPr>
            <p:cNvSpPr txBox="1"/>
            <p:nvPr/>
          </p:nvSpPr>
          <p:spPr>
            <a:xfrm rot="16200000">
              <a:off x="-13556" y="3465717"/>
              <a:ext cx="944715" cy="369332"/>
            </a:xfrm>
            <a:prstGeom prst="rect">
              <a:avLst/>
            </a:prstGeom>
            <a:noFill/>
          </p:spPr>
          <p:txBody>
            <a:bodyPr wrap="square">
              <a:spAutoFit/>
            </a:bodyPr>
            <a:lstStyle/>
            <a:p>
              <a:r>
                <a:rPr lang="en-US" dirty="0"/>
                <a:t>Force</a:t>
              </a:r>
            </a:p>
          </p:txBody>
        </p:sp>
        <p:sp>
          <p:nvSpPr>
            <p:cNvPr id="43" name="Freeform: Shape 42">
              <a:extLst>
                <a:ext uri="{FF2B5EF4-FFF2-40B4-BE49-F238E27FC236}">
                  <a16:creationId xmlns:a16="http://schemas.microsoft.com/office/drawing/2014/main" id="{5269FC6E-E31C-BECD-FD75-2627EEEBCC5E}"/>
                </a:ext>
              </a:extLst>
            </p:cNvPr>
            <p:cNvSpPr/>
            <p:nvPr/>
          </p:nvSpPr>
          <p:spPr>
            <a:xfrm>
              <a:off x="643467" y="3496733"/>
              <a:ext cx="1625600" cy="1092200"/>
            </a:xfrm>
            <a:custGeom>
              <a:avLst/>
              <a:gdLst>
                <a:gd name="connsiteX0" fmla="*/ 0 w 1625600"/>
                <a:gd name="connsiteY0" fmla="*/ 1092200 h 1092200"/>
                <a:gd name="connsiteX1" fmla="*/ 609600 w 1625600"/>
                <a:gd name="connsiteY1" fmla="*/ 0 h 1092200"/>
                <a:gd name="connsiteX2" fmla="*/ 1625600 w 1625600"/>
                <a:gd name="connsiteY2" fmla="*/ 0 h 1092200"/>
              </a:gdLst>
              <a:ahLst/>
              <a:cxnLst>
                <a:cxn ang="0">
                  <a:pos x="connsiteX0" y="connsiteY0"/>
                </a:cxn>
                <a:cxn ang="0">
                  <a:pos x="connsiteX1" y="connsiteY1"/>
                </a:cxn>
                <a:cxn ang="0">
                  <a:pos x="connsiteX2" y="connsiteY2"/>
                </a:cxn>
              </a:cxnLst>
              <a:rect l="l" t="t" r="r" b="b"/>
              <a:pathLst>
                <a:path w="1625600" h="1092200">
                  <a:moveTo>
                    <a:pt x="0" y="1092200"/>
                  </a:moveTo>
                  <a:lnTo>
                    <a:pt x="609600" y="0"/>
                  </a:lnTo>
                  <a:lnTo>
                    <a:pt x="16256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9AA877A-2FFE-96F2-0C53-AD46881D7D2F}"/>
                </a:ext>
              </a:extLst>
            </p:cNvPr>
            <p:cNvSpPr txBox="1"/>
            <p:nvPr/>
          </p:nvSpPr>
          <p:spPr>
            <a:xfrm>
              <a:off x="1436465" y="3164205"/>
              <a:ext cx="646331" cy="369332"/>
            </a:xfrm>
            <a:prstGeom prst="rect">
              <a:avLst/>
            </a:prstGeom>
            <a:noFill/>
          </p:spPr>
          <p:txBody>
            <a:bodyPr wrap="none" rtlCol="0">
              <a:spAutoFit/>
            </a:bodyPr>
            <a:lstStyle/>
            <a:p>
              <a:r>
                <a:rPr lang="en-US" dirty="0"/>
                <a:t>50lb</a:t>
              </a:r>
            </a:p>
          </p:txBody>
        </p:sp>
      </p:grpSp>
      <p:sp>
        <p:nvSpPr>
          <p:cNvPr id="47" name="TextBox 46">
            <a:extLst>
              <a:ext uri="{FF2B5EF4-FFF2-40B4-BE49-F238E27FC236}">
                <a16:creationId xmlns:a16="http://schemas.microsoft.com/office/drawing/2014/main" id="{D1F86E43-DC93-980D-7AE0-F5AE34A79595}"/>
              </a:ext>
            </a:extLst>
          </p:cNvPr>
          <p:cNvSpPr txBox="1"/>
          <p:nvPr/>
        </p:nvSpPr>
        <p:spPr>
          <a:xfrm>
            <a:off x="523747" y="4395100"/>
            <a:ext cx="2452324" cy="923330"/>
          </a:xfrm>
          <a:prstGeom prst="rect">
            <a:avLst/>
          </a:prstGeom>
          <a:noFill/>
        </p:spPr>
        <p:txBody>
          <a:bodyPr wrap="square">
            <a:spAutoFit/>
          </a:bodyPr>
          <a:lstStyle/>
          <a:p>
            <a:r>
              <a:rPr lang="en-US" dirty="0"/>
              <a:t>Load placement is simulated as a ramp of weight over time</a:t>
            </a:r>
          </a:p>
        </p:txBody>
      </p:sp>
    </p:spTree>
    <p:extLst>
      <p:ext uri="{BB962C8B-B14F-4D97-AF65-F5344CB8AC3E}">
        <p14:creationId xmlns:p14="http://schemas.microsoft.com/office/powerpoint/2010/main" val="190525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9423-F84B-AFAF-E4B1-85FD8BDEB5B5}"/>
              </a:ext>
            </a:extLst>
          </p:cNvPr>
          <p:cNvSpPr>
            <a:spLocks noGrp="1"/>
          </p:cNvSpPr>
          <p:nvPr>
            <p:ph type="title"/>
          </p:nvPr>
        </p:nvSpPr>
        <p:spPr/>
        <p:txBody>
          <a:bodyPr/>
          <a:lstStyle/>
          <a:p>
            <a:r>
              <a:rPr lang="en-US" dirty="0"/>
              <a:t>Input deck syntax for preload + procedural transfer</a:t>
            </a:r>
          </a:p>
        </p:txBody>
      </p:sp>
      <p:sp>
        <p:nvSpPr>
          <p:cNvPr id="4" name="Slide Number Placeholder 3">
            <a:extLst>
              <a:ext uri="{FF2B5EF4-FFF2-40B4-BE49-F238E27FC236}">
                <a16:creationId xmlns:a16="http://schemas.microsoft.com/office/drawing/2014/main" id="{80A50549-E936-5F59-F7C8-7150E1FAA29A}"/>
              </a:ext>
            </a:extLst>
          </p:cNvPr>
          <p:cNvSpPr>
            <a:spLocks noGrp="1"/>
          </p:cNvSpPr>
          <p:nvPr>
            <p:ph type="sldNum" sz="quarter" idx="4"/>
          </p:nvPr>
        </p:nvSpPr>
        <p:spPr/>
        <p:txBody>
          <a:bodyPr/>
          <a:lstStyle/>
          <a:p>
            <a:pPr algn="ctr"/>
            <a:fld id="{F6B149FD-26F7-3645-B4E7-BA8B8CC5EEA8}" type="slidenum">
              <a:rPr lang="en-US" smtClean="0"/>
              <a:pPr algn="ctr"/>
              <a:t>130</a:t>
            </a:fld>
            <a:endParaRPr lang="en-US" dirty="0"/>
          </a:p>
        </p:txBody>
      </p:sp>
      <p:sp>
        <p:nvSpPr>
          <p:cNvPr id="9" name="Rectangle 8">
            <a:extLst>
              <a:ext uri="{FF2B5EF4-FFF2-40B4-BE49-F238E27FC236}">
                <a16:creationId xmlns:a16="http://schemas.microsoft.com/office/drawing/2014/main" id="{247A2B5C-38DC-EE85-BF7D-9A6631BBB125}"/>
              </a:ext>
            </a:extLst>
          </p:cNvPr>
          <p:cNvSpPr/>
          <p:nvPr/>
        </p:nvSpPr>
        <p:spPr>
          <a:xfrm>
            <a:off x="4776075" y="1492778"/>
            <a:ext cx="4010025" cy="141577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procedure </a:t>
            </a:r>
            <a:r>
              <a:rPr lang="en-US" sz="1000" dirty="0" err="1">
                <a:solidFill>
                  <a:schemeClr val="tx1"/>
                </a:solidFill>
                <a:latin typeface="Courier New" panose="02070309020205020404" pitchFamily="49" charset="0"/>
              </a:rPr>
              <a:t>adagio_proc_preload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begin adagio region </a:t>
            </a:r>
            <a:r>
              <a:rPr lang="en-US" sz="1000" dirty="0" err="1">
                <a:solidFill>
                  <a:schemeClr val="tx1"/>
                </a:solidFill>
                <a:latin typeface="Courier New" panose="02070309020205020404" pitchFamily="49" charset="0"/>
              </a:rPr>
              <a:t>adagio_region_preload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Everything you need to preload your model</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10" name="Rectangle 9">
            <a:extLst>
              <a:ext uri="{FF2B5EF4-FFF2-40B4-BE49-F238E27FC236}">
                <a16:creationId xmlns:a16="http://schemas.microsoft.com/office/drawing/2014/main" id="{0FA6998F-44C3-6074-3440-0EFD1D4DFF6B}"/>
              </a:ext>
            </a:extLst>
          </p:cNvPr>
          <p:cNvSpPr/>
          <p:nvPr/>
        </p:nvSpPr>
        <p:spPr>
          <a:xfrm>
            <a:off x="4776075" y="3968725"/>
            <a:ext cx="4010025"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procedure </a:t>
            </a:r>
            <a:r>
              <a:rPr lang="en-US" sz="1000" dirty="0" err="1">
                <a:solidFill>
                  <a:schemeClr val="tx1"/>
                </a:solidFill>
                <a:latin typeface="Courier New" panose="02070309020205020404" pitchFamily="49" charset="0"/>
              </a:rPr>
              <a:t>adagio_proc_load</a:t>
            </a:r>
            <a:endParaRPr lang="en-US" sz="1000" dirty="0">
              <a:solidFill>
                <a:schemeClr val="tx1"/>
              </a:solidFill>
              <a:latin typeface="Courier New" panose="02070309020205020404" pitchFamily="49" charset="0"/>
            </a:endParaRPr>
          </a:p>
          <a:p>
            <a:r>
              <a:rPr lang="en-US" sz="1000" dirty="0">
                <a:solidFill>
                  <a:srgbClr val="00B050"/>
                </a:solidFill>
                <a:latin typeface="Courier New" panose="02070309020205020404" pitchFamily="49" charset="0"/>
              </a:rPr>
              <a:t>  begin procedural transfer </a:t>
            </a:r>
          </a:p>
          <a:p>
            <a:r>
              <a:rPr lang="en-US" sz="1000" dirty="0">
                <a:solidFill>
                  <a:srgbClr val="00B050"/>
                </a:solidFill>
                <a:latin typeface="Courier New" panose="02070309020205020404" pitchFamily="49" charset="0"/>
              </a:rPr>
              <a:t>    include all blocks</a:t>
            </a:r>
          </a:p>
          <a:p>
            <a:r>
              <a:rPr lang="en-US" sz="1000" dirty="0">
                <a:solidFill>
                  <a:srgbClr val="00B050"/>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adagio region </a:t>
            </a:r>
            <a:r>
              <a:rPr lang="en-US" sz="1000" dirty="0" err="1">
                <a:solidFill>
                  <a:schemeClr val="tx1"/>
                </a:solidFill>
                <a:latin typeface="Courier New" panose="02070309020205020404" pitchFamily="49" charset="0"/>
              </a:rPr>
              <a:t>adagio_region_load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Everything you need to preload your model</a:t>
            </a:r>
          </a:p>
          <a:p>
            <a:r>
              <a:rPr lang="en-US" sz="1000" dirty="0">
                <a:solidFill>
                  <a:schemeClr val="tx1"/>
                </a:solidFill>
                <a:latin typeface="Courier New" panose="02070309020205020404" pitchFamily="49" charset="0"/>
              </a:rPr>
              <a:t>    #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14" name="TextBox 13">
            <a:extLst>
              <a:ext uri="{FF2B5EF4-FFF2-40B4-BE49-F238E27FC236}">
                <a16:creationId xmlns:a16="http://schemas.microsoft.com/office/drawing/2014/main" id="{58F9B984-F5EF-EE35-35F5-0C1DCBE6BEA7}"/>
              </a:ext>
            </a:extLst>
          </p:cNvPr>
          <p:cNvSpPr txBox="1"/>
          <p:nvPr/>
        </p:nvSpPr>
        <p:spPr>
          <a:xfrm>
            <a:off x="502264" y="1492778"/>
            <a:ext cx="4010025" cy="1231106"/>
          </a:xfrm>
          <a:prstGeom prst="rect">
            <a:avLst/>
          </a:prstGeom>
          <a:noFill/>
        </p:spPr>
        <p:txBody>
          <a:bodyPr wrap="square" rtlCol="0">
            <a:spAutoFit/>
          </a:bodyPr>
          <a:lstStyle/>
          <a:p>
            <a:r>
              <a:rPr lang="en-US" b="1" dirty="0"/>
              <a:t>Procedure #1:  Preload the model</a:t>
            </a:r>
          </a:p>
          <a:p>
            <a:pPr marL="285750" indent="-285750">
              <a:buFont typeface="Arial" panose="020B0604020202020204" pitchFamily="34" charset="0"/>
              <a:buChar char="•"/>
            </a:pPr>
            <a:r>
              <a:rPr lang="en-US" sz="1400" dirty="0"/>
              <a:t>Has its own output file</a:t>
            </a:r>
          </a:p>
          <a:p>
            <a:pPr marL="285750" indent="-285750">
              <a:buFont typeface="Arial" panose="020B0604020202020204" pitchFamily="34" charset="0"/>
              <a:buChar char="•"/>
            </a:pPr>
            <a:r>
              <a:rPr lang="en-US" sz="1400" dirty="0"/>
              <a:t>Any type of preload (pad, bolt, gravity, pressure, etc.)</a:t>
            </a:r>
          </a:p>
          <a:p>
            <a:endParaRPr lang="en-US" sz="1400" dirty="0"/>
          </a:p>
        </p:txBody>
      </p:sp>
      <p:sp>
        <p:nvSpPr>
          <p:cNvPr id="15" name="TextBox 14">
            <a:extLst>
              <a:ext uri="{FF2B5EF4-FFF2-40B4-BE49-F238E27FC236}">
                <a16:creationId xmlns:a16="http://schemas.microsoft.com/office/drawing/2014/main" id="{DE698D9F-593A-DF11-4CE3-0E9F618F8A0C}"/>
              </a:ext>
            </a:extLst>
          </p:cNvPr>
          <p:cNvSpPr txBox="1"/>
          <p:nvPr/>
        </p:nvSpPr>
        <p:spPr>
          <a:xfrm>
            <a:off x="587988" y="3979853"/>
            <a:ext cx="4010025" cy="2308324"/>
          </a:xfrm>
          <a:prstGeom prst="rect">
            <a:avLst/>
          </a:prstGeom>
          <a:noFill/>
        </p:spPr>
        <p:txBody>
          <a:bodyPr wrap="square" rtlCol="0">
            <a:spAutoFit/>
          </a:bodyPr>
          <a:lstStyle/>
          <a:p>
            <a:r>
              <a:rPr lang="en-US" b="1" dirty="0"/>
              <a:t>Procedure #2: Do something else</a:t>
            </a:r>
          </a:p>
          <a:p>
            <a:pPr marL="285750" indent="-285750">
              <a:buFont typeface="Arial" panose="020B0604020202020204" pitchFamily="34" charset="0"/>
              <a:buChar char="•"/>
            </a:pPr>
            <a:r>
              <a:rPr lang="en-US" sz="1400" dirty="0"/>
              <a:t>Do almost anything: apply a load, rotate the model, preload something else, change boundary conditions.</a:t>
            </a:r>
          </a:p>
          <a:p>
            <a:pPr marL="285750" indent="-285750">
              <a:buFont typeface="Arial" panose="020B0604020202020204" pitchFamily="34" charset="0"/>
              <a:buChar char="•"/>
            </a:pPr>
            <a:r>
              <a:rPr lang="en-US" sz="1400" dirty="0"/>
              <a:t>Preload is maintained across the transfer and does not need to be re-defined.</a:t>
            </a:r>
          </a:p>
          <a:p>
            <a:pPr marL="285750" indent="-285750">
              <a:buFont typeface="Arial" panose="020B0604020202020204" pitchFamily="34" charset="0"/>
              <a:buChar char="•"/>
            </a:pPr>
            <a:r>
              <a:rPr lang="en-US" sz="1400" dirty="0"/>
              <a:t>Has its own output file</a:t>
            </a:r>
          </a:p>
          <a:p>
            <a:pPr marL="285750" indent="-285750">
              <a:buFont typeface="Arial" panose="020B0604020202020204" pitchFamily="34" charset="0"/>
              <a:buChar char="•"/>
            </a:pPr>
            <a:r>
              <a:rPr lang="en-US" sz="1400" dirty="0"/>
              <a:t>May change solver (explicit &lt;---&gt; implicit)</a:t>
            </a:r>
          </a:p>
          <a:p>
            <a:pPr marL="285750" indent="-285750">
              <a:buFont typeface="Arial" panose="020B0604020202020204" pitchFamily="34" charset="0"/>
              <a:buChar char="•"/>
            </a:pPr>
            <a:r>
              <a:rPr lang="en-US" sz="1400" dirty="0"/>
              <a:t>May update boundary conditions</a:t>
            </a:r>
          </a:p>
          <a:p>
            <a:endParaRPr lang="en-US" sz="1400" dirty="0"/>
          </a:p>
        </p:txBody>
      </p:sp>
      <p:sp>
        <p:nvSpPr>
          <p:cNvPr id="16" name="Rectangle: Rounded Corners 15">
            <a:extLst>
              <a:ext uri="{FF2B5EF4-FFF2-40B4-BE49-F238E27FC236}">
                <a16:creationId xmlns:a16="http://schemas.microsoft.com/office/drawing/2014/main" id="{4E595DE9-05D0-7601-2C9B-687EBC07269A}"/>
              </a:ext>
            </a:extLst>
          </p:cNvPr>
          <p:cNvSpPr/>
          <p:nvPr/>
        </p:nvSpPr>
        <p:spPr>
          <a:xfrm>
            <a:off x="4833578" y="4202906"/>
            <a:ext cx="2372491" cy="509688"/>
          </a:xfrm>
          <a:prstGeom prst="roundRect">
            <a:avLst>
              <a:gd name="adj" fmla="val 6009"/>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7EFCAE6-AEA9-6DAC-3735-0FFDF6DC7C62}"/>
              </a:ext>
            </a:extLst>
          </p:cNvPr>
          <p:cNvSpPr txBox="1"/>
          <p:nvPr/>
        </p:nvSpPr>
        <p:spPr>
          <a:xfrm>
            <a:off x="4748916" y="6045318"/>
            <a:ext cx="5168476" cy="338554"/>
          </a:xfrm>
          <a:prstGeom prst="rect">
            <a:avLst/>
          </a:prstGeom>
          <a:noFill/>
        </p:spPr>
        <p:txBody>
          <a:bodyPr wrap="square">
            <a:spAutoFit/>
          </a:bodyPr>
          <a:lstStyle/>
          <a:p>
            <a:r>
              <a:rPr lang="en-US" sz="1600" dirty="0"/>
              <a:t>See </a:t>
            </a:r>
            <a:r>
              <a:rPr lang="en-US" sz="1600" dirty="0">
                <a:hlinkClick r:id="rId2"/>
              </a:rPr>
              <a:t>Transfers</a:t>
            </a:r>
            <a:r>
              <a:rPr lang="en-US" sz="1600" dirty="0"/>
              <a:t> for complete syntax</a:t>
            </a:r>
          </a:p>
        </p:txBody>
      </p:sp>
      <p:sp>
        <p:nvSpPr>
          <p:cNvPr id="21" name="Arrow: Down 20">
            <a:extLst>
              <a:ext uri="{FF2B5EF4-FFF2-40B4-BE49-F238E27FC236}">
                <a16:creationId xmlns:a16="http://schemas.microsoft.com/office/drawing/2014/main" id="{761D478F-2094-32B1-B959-332735DF81DA}"/>
              </a:ext>
            </a:extLst>
          </p:cNvPr>
          <p:cNvSpPr/>
          <p:nvPr/>
        </p:nvSpPr>
        <p:spPr>
          <a:xfrm>
            <a:off x="6333313" y="3225714"/>
            <a:ext cx="895547" cy="4519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3" name="TextBox 22">
            <a:extLst>
              <a:ext uri="{FF2B5EF4-FFF2-40B4-BE49-F238E27FC236}">
                <a16:creationId xmlns:a16="http://schemas.microsoft.com/office/drawing/2014/main" id="{5701B29B-FCAA-352B-833F-321B7E766D71}"/>
              </a:ext>
            </a:extLst>
          </p:cNvPr>
          <p:cNvSpPr txBox="1"/>
          <p:nvPr/>
        </p:nvSpPr>
        <p:spPr>
          <a:xfrm>
            <a:off x="9367808" y="3439074"/>
            <a:ext cx="2269028" cy="2492990"/>
          </a:xfrm>
          <a:prstGeom prst="rect">
            <a:avLst/>
          </a:prstGeom>
          <a:noFill/>
        </p:spPr>
        <p:txBody>
          <a:bodyPr wrap="square">
            <a:spAutoFit/>
          </a:bodyPr>
          <a:lstStyle/>
          <a:p>
            <a:r>
              <a:rPr lang="en-US" sz="1200" b="1" dirty="0"/>
              <a:t>“Copy transfer”</a:t>
            </a:r>
            <a:r>
              <a:rPr lang="en-US" sz="1200" dirty="0"/>
              <a:t> all necessary data, for all blocks, before starting the next procedure</a:t>
            </a:r>
          </a:p>
          <a:p>
            <a:endParaRPr lang="en-US" sz="1200" dirty="0"/>
          </a:p>
          <a:p>
            <a:r>
              <a:rPr lang="en-US" sz="1200" b="1" dirty="0"/>
              <a:t>A couple “gotchas:”</a:t>
            </a:r>
          </a:p>
          <a:p>
            <a:r>
              <a:rPr lang="en-US" sz="1200" dirty="0"/>
              <a:t>-  Region name must be different in each procedure</a:t>
            </a:r>
          </a:p>
          <a:p>
            <a:r>
              <a:rPr lang="en-US" sz="1200" dirty="0"/>
              <a:t>-  Displacements are absolute, a “fixed” displacement eliminates all prior motion!  (Try prescribed velocity instead)</a:t>
            </a:r>
          </a:p>
        </p:txBody>
      </p:sp>
      <p:cxnSp>
        <p:nvCxnSpPr>
          <p:cNvPr id="28" name="Connector: Elbow 27">
            <a:extLst>
              <a:ext uri="{FF2B5EF4-FFF2-40B4-BE49-F238E27FC236}">
                <a16:creationId xmlns:a16="http://schemas.microsoft.com/office/drawing/2014/main" id="{3054A18F-F9E1-0AF1-22BC-4487CC6AB436}"/>
              </a:ext>
            </a:extLst>
          </p:cNvPr>
          <p:cNvCxnSpPr>
            <a:cxnSpLocks/>
            <a:stCxn id="16" idx="3"/>
          </p:cNvCxnSpPr>
          <p:nvPr/>
        </p:nvCxnSpPr>
        <p:spPr>
          <a:xfrm flipV="1">
            <a:off x="7206069" y="3636634"/>
            <a:ext cx="2000773" cy="821116"/>
          </a:xfrm>
          <a:prstGeom prst="bent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6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5B23-105A-3B6F-BB0A-42102F385816}"/>
              </a:ext>
            </a:extLst>
          </p:cNvPr>
          <p:cNvSpPr>
            <a:spLocks noGrp="1"/>
          </p:cNvSpPr>
          <p:nvPr>
            <p:ph type="title"/>
          </p:nvPr>
        </p:nvSpPr>
        <p:spPr/>
        <p:txBody>
          <a:bodyPr/>
          <a:lstStyle/>
          <a:p>
            <a:r>
              <a:rPr lang="en-US" dirty="0"/>
              <a:t>Example 11: Preload, rotate, drop</a:t>
            </a:r>
          </a:p>
        </p:txBody>
      </p:sp>
      <p:sp>
        <p:nvSpPr>
          <p:cNvPr id="4" name="Slide Number Placeholder 3">
            <a:extLst>
              <a:ext uri="{FF2B5EF4-FFF2-40B4-BE49-F238E27FC236}">
                <a16:creationId xmlns:a16="http://schemas.microsoft.com/office/drawing/2014/main" id="{76AEA377-06F3-6346-2A64-414B3FCB879E}"/>
              </a:ext>
            </a:extLst>
          </p:cNvPr>
          <p:cNvSpPr>
            <a:spLocks noGrp="1"/>
          </p:cNvSpPr>
          <p:nvPr>
            <p:ph type="sldNum" sz="quarter" idx="4"/>
          </p:nvPr>
        </p:nvSpPr>
        <p:spPr/>
        <p:txBody>
          <a:bodyPr/>
          <a:lstStyle/>
          <a:p>
            <a:pPr algn="ctr"/>
            <a:fld id="{F6B149FD-26F7-3645-B4E7-BA8B8CC5EEA8}" type="slidenum">
              <a:rPr lang="en-US" smtClean="0"/>
              <a:pPr algn="ctr"/>
              <a:t>131</a:t>
            </a:fld>
            <a:endParaRPr lang="en-US" dirty="0"/>
          </a:p>
        </p:txBody>
      </p:sp>
      <p:sp>
        <p:nvSpPr>
          <p:cNvPr id="54" name="TextBox 53">
            <a:extLst>
              <a:ext uri="{FF2B5EF4-FFF2-40B4-BE49-F238E27FC236}">
                <a16:creationId xmlns:a16="http://schemas.microsoft.com/office/drawing/2014/main" id="{93A40640-7FDD-9AD0-25CA-AFE1A4F039F7}"/>
              </a:ext>
            </a:extLst>
          </p:cNvPr>
          <p:cNvSpPr txBox="1"/>
          <p:nvPr/>
        </p:nvSpPr>
        <p:spPr>
          <a:xfrm>
            <a:off x="971912" y="4913598"/>
            <a:ext cx="3498073" cy="307777"/>
          </a:xfrm>
          <a:prstGeom prst="rect">
            <a:avLst/>
          </a:prstGeom>
          <a:noFill/>
        </p:spPr>
        <p:txBody>
          <a:bodyPr wrap="none" rtlCol="0">
            <a:spAutoFit/>
          </a:bodyPr>
          <a:lstStyle/>
          <a:p>
            <a:r>
              <a:rPr lang="en-US" sz="1400" b="1" dirty="0"/>
              <a:t>Overview</a:t>
            </a:r>
            <a:r>
              <a:rPr lang="en-US" sz="1400" dirty="0"/>
              <a:t> of forward/aft case and bolts</a:t>
            </a:r>
          </a:p>
        </p:txBody>
      </p:sp>
      <p:sp>
        <p:nvSpPr>
          <p:cNvPr id="55" name="TextBox 54">
            <a:extLst>
              <a:ext uri="{FF2B5EF4-FFF2-40B4-BE49-F238E27FC236}">
                <a16:creationId xmlns:a16="http://schemas.microsoft.com/office/drawing/2014/main" id="{F46CAB11-4F60-5215-55A6-5D36E3821314}"/>
              </a:ext>
            </a:extLst>
          </p:cNvPr>
          <p:cNvSpPr txBox="1"/>
          <p:nvPr/>
        </p:nvSpPr>
        <p:spPr>
          <a:xfrm>
            <a:off x="659875" y="5892002"/>
            <a:ext cx="11036525" cy="646331"/>
          </a:xfrm>
          <a:prstGeom prst="rect">
            <a:avLst/>
          </a:prstGeom>
          <a:noFill/>
        </p:spPr>
        <p:txBody>
          <a:bodyPr wrap="square" rtlCol="0">
            <a:spAutoFit/>
          </a:bodyPr>
          <a:lstStyle/>
          <a:p>
            <a:r>
              <a:rPr lang="en-US" dirty="0"/>
              <a:t>A DOE analyst supporting a high velocity drop test of their system needs to include preload effects in their analysis.  </a:t>
            </a:r>
            <a:r>
              <a:rPr lang="en-US" b="1" dirty="0"/>
              <a:t>Preload</a:t>
            </a:r>
            <a:r>
              <a:rPr lang="en-US" dirty="0"/>
              <a:t> the case bolts,</a:t>
            </a:r>
            <a:r>
              <a:rPr lang="en-US" b="1" dirty="0"/>
              <a:t> then rotate</a:t>
            </a:r>
            <a:r>
              <a:rPr lang="en-US" dirty="0"/>
              <a:t> the model into position </a:t>
            </a:r>
            <a:r>
              <a:rPr lang="en-US" b="1" dirty="0"/>
              <a:t>and drop it</a:t>
            </a:r>
            <a:r>
              <a:rPr lang="en-US" dirty="0"/>
              <a:t>.</a:t>
            </a:r>
            <a:endParaRPr lang="en-US" dirty="0">
              <a:cs typeface="Courier New" panose="02070309020205020404" pitchFamily="49" charset="0"/>
            </a:endParaRPr>
          </a:p>
        </p:txBody>
      </p:sp>
      <p:pic>
        <p:nvPicPr>
          <p:cNvPr id="6" name="Picture 5">
            <a:extLst>
              <a:ext uri="{FF2B5EF4-FFF2-40B4-BE49-F238E27FC236}">
                <a16:creationId xmlns:a16="http://schemas.microsoft.com/office/drawing/2014/main" id="{21EE8A29-1FD6-E60F-EE30-2C188D2AD48E}"/>
              </a:ext>
            </a:extLst>
          </p:cNvPr>
          <p:cNvPicPr>
            <a:picLocks noChangeAspect="1"/>
          </p:cNvPicPr>
          <p:nvPr/>
        </p:nvPicPr>
        <p:blipFill>
          <a:blip r:embed="rId2"/>
          <a:stretch>
            <a:fillRect/>
          </a:stretch>
        </p:blipFill>
        <p:spPr>
          <a:xfrm>
            <a:off x="958842" y="2291430"/>
            <a:ext cx="4780294" cy="2642120"/>
          </a:xfrm>
          <a:prstGeom prst="rect">
            <a:avLst/>
          </a:prstGeom>
        </p:spPr>
      </p:pic>
      <p:pic>
        <p:nvPicPr>
          <p:cNvPr id="8" name="Picture 7">
            <a:extLst>
              <a:ext uri="{FF2B5EF4-FFF2-40B4-BE49-F238E27FC236}">
                <a16:creationId xmlns:a16="http://schemas.microsoft.com/office/drawing/2014/main" id="{4E811839-362C-B8C3-F93A-6FFCDE3014F3}"/>
              </a:ext>
            </a:extLst>
          </p:cNvPr>
          <p:cNvPicPr>
            <a:picLocks noChangeAspect="1"/>
          </p:cNvPicPr>
          <p:nvPr/>
        </p:nvPicPr>
        <p:blipFill>
          <a:blip r:embed="rId3"/>
          <a:stretch>
            <a:fillRect/>
          </a:stretch>
        </p:blipFill>
        <p:spPr>
          <a:xfrm>
            <a:off x="6390985" y="2278749"/>
            <a:ext cx="2462326" cy="2639259"/>
          </a:xfrm>
          <a:prstGeom prst="rect">
            <a:avLst/>
          </a:prstGeom>
        </p:spPr>
      </p:pic>
      <p:pic>
        <p:nvPicPr>
          <p:cNvPr id="10" name="Picture 9">
            <a:extLst>
              <a:ext uri="{FF2B5EF4-FFF2-40B4-BE49-F238E27FC236}">
                <a16:creationId xmlns:a16="http://schemas.microsoft.com/office/drawing/2014/main" id="{5E06E88B-8C9B-81FC-3A34-97D525E9AC03}"/>
              </a:ext>
            </a:extLst>
          </p:cNvPr>
          <p:cNvPicPr>
            <a:picLocks noChangeAspect="1"/>
          </p:cNvPicPr>
          <p:nvPr/>
        </p:nvPicPr>
        <p:blipFill>
          <a:blip r:embed="rId4"/>
          <a:stretch>
            <a:fillRect/>
          </a:stretch>
        </p:blipFill>
        <p:spPr>
          <a:xfrm>
            <a:off x="9375395" y="2294290"/>
            <a:ext cx="1167672" cy="2639260"/>
          </a:xfrm>
          <a:prstGeom prst="rect">
            <a:avLst/>
          </a:prstGeom>
        </p:spPr>
      </p:pic>
      <p:sp>
        <p:nvSpPr>
          <p:cNvPr id="13" name="TextBox 12">
            <a:extLst>
              <a:ext uri="{FF2B5EF4-FFF2-40B4-BE49-F238E27FC236}">
                <a16:creationId xmlns:a16="http://schemas.microsoft.com/office/drawing/2014/main" id="{FFAB4399-2E7A-3178-4760-76903B192B81}"/>
              </a:ext>
            </a:extLst>
          </p:cNvPr>
          <p:cNvSpPr txBox="1"/>
          <p:nvPr/>
        </p:nvSpPr>
        <p:spPr>
          <a:xfrm>
            <a:off x="958842" y="2291430"/>
            <a:ext cx="2714566" cy="523220"/>
          </a:xfrm>
          <a:prstGeom prst="rect">
            <a:avLst/>
          </a:prstGeom>
          <a:noFill/>
        </p:spPr>
        <p:txBody>
          <a:bodyPr wrap="square" rtlCol="0">
            <a:spAutoFit/>
          </a:bodyPr>
          <a:lstStyle/>
          <a:p>
            <a:r>
              <a:rPr lang="en-US" sz="1400" dirty="0"/>
              <a:t>Initially meshed with axis parallel to the floor</a:t>
            </a:r>
          </a:p>
        </p:txBody>
      </p:sp>
      <p:cxnSp>
        <p:nvCxnSpPr>
          <p:cNvPr id="16" name="Straight Arrow Connector 15">
            <a:extLst>
              <a:ext uri="{FF2B5EF4-FFF2-40B4-BE49-F238E27FC236}">
                <a16:creationId xmlns:a16="http://schemas.microsoft.com/office/drawing/2014/main" id="{D6E9B0C7-8DED-6C4C-2631-25BF71EEEB8E}"/>
              </a:ext>
            </a:extLst>
          </p:cNvPr>
          <p:cNvCxnSpPr>
            <a:cxnSpLocks/>
          </p:cNvCxnSpPr>
          <p:nvPr/>
        </p:nvCxnSpPr>
        <p:spPr>
          <a:xfrm>
            <a:off x="1474738" y="2814650"/>
            <a:ext cx="380245" cy="50862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A4671EC-66AA-816E-0331-F2322338A3C9}"/>
              </a:ext>
            </a:extLst>
          </p:cNvPr>
          <p:cNvCxnSpPr/>
          <p:nvPr/>
        </p:nvCxnSpPr>
        <p:spPr>
          <a:xfrm>
            <a:off x="1664860" y="3478275"/>
            <a:ext cx="3585172" cy="37119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CCAB3B5-25AE-D85F-CD6A-5C8960D10E11}"/>
              </a:ext>
            </a:extLst>
          </p:cNvPr>
          <p:cNvCxnSpPr>
            <a:cxnSpLocks/>
          </p:cNvCxnSpPr>
          <p:nvPr/>
        </p:nvCxnSpPr>
        <p:spPr>
          <a:xfrm flipV="1">
            <a:off x="1681458" y="2240283"/>
            <a:ext cx="3079687" cy="1236483"/>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2" name="Freeform: Shape 21">
            <a:extLst>
              <a:ext uri="{FF2B5EF4-FFF2-40B4-BE49-F238E27FC236}">
                <a16:creationId xmlns:a16="http://schemas.microsoft.com/office/drawing/2014/main" id="{1F7DEE7B-0511-D303-DE4A-EA6A77DA51DB}"/>
              </a:ext>
            </a:extLst>
          </p:cNvPr>
          <p:cNvSpPr/>
          <p:nvPr/>
        </p:nvSpPr>
        <p:spPr>
          <a:xfrm>
            <a:off x="4154563" y="2482393"/>
            <a:ext cx="333848" cy="1267485"/>
          </a:xfrm>
          <a:custGeom>
            <a:avLst/>
            <a:gdLst>
              <a:gd name="connsiteX0" fmla="*/ 262550 w 333848"/>
              <a:gd name="connsiteY0" fmla="*/ 1267485 h 1267485"/>
              <a:gd name="connsiteX1" fmla="*/ 316871 w 333848"/>
              <a:gd name="connsiteY1" fmla="*/ 570368 h 1267485"/>
              <a:gd name="connsiteX2" fmla="*/ 0 w 333848"/>
              <a:gd name="connsiteY2" fmla="*/ 0 h 1267485"/>
            </a:gdLst>
            <a:ahLst/>
            <a:cxnLst>
              <a:cxn ang="0">
                <a:pos x="connsiteX0" y="connsiteY0"/>
              </a:cxn>
              <a:cxn ang="0">
                <a:pos x="connsiteX1" y="connsiteY1"/>
              </a:cxn>
              <a:cxn ang="0">
                <a:pos x="connsiteX2" y="connsiteY2"/>
              </a:cxn>
            </a:cxnLst>
            <a:rect l="l" t="t" r="r" b="b"/>
            <a:pathLst>
              <a:path w="333848" h="1267485">
                <a:moveTo>
                  <a:pt x="262550" y="1267485"/>
                </a:moveTo>
                <a:cubicBezTo>
                  <a:pt x="311589" y="1024550"/>
                  <a:pt x="360629" y="781615"/>
                  <a:pt x="316871" y="570368"/>
                </a:cubicBezTo>
                <a:cubicBezTo>
                  <a:pt x="273113" y="359121"/>
                  <a:pt x="136556" y="179560"/>
                  <a:pt x="0" y="0"/>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E7F4799-9904-13BF-F56D-ECC060E79C4F}"/>
                  </a:ext>
                </a:extLst>
              </p:cNvPr>
              <p:cNvSpPr txBox="1"/>
              <p:nvPr/>
            </p:nvSpPr>
            <p:spPr>
              <a:xfrm>
                <a:off x="4488411" y="2512692"/>
                <a:ext cx="1720527" cy="523220"/>
              </a:xfrm>
              <a:prstGeom prst="rect">
                <a:avLst/>
              </a:prstGeom>
              <a:noFill/>
            </p:spPr>
            <p:txBody>
              <a:bodyPr wrap="square" rtlCol="0">
                <a:spAutoFit/>
              </a:bodyPr>
              <a:lstStyle/>
              <a:p>
                <a:r>
                  <a:rPr lang="en-US" sz="1400" dirty="0"/>
                  <a:t>Desired drop angle is </a:t>
                </a:r>
                <a14:m>
                  <m:oMath xmlns:m="http://schemas.openxmlformats.org/officeDocument/2006/math">
                    <m:r>
                      <a:rPr lang="en-US" sz="1400" b="0" i="1" smtClean="0">
                        <a:latin typeface="Cambria Math" panose="02040503050406030204" pitchFamily="18" charset="0"/>
                      </a:rPr>
                      <m:t>𝜃</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45</m:t>
                        </m:r>
                      </m:e>
                      <m:sup>
                        <m:r>
                          <a:rPr lang="en-US" sz="1400" b="0" i="1" smtClean="0">
                            <a:latin typeface="Cambria Math" panose="02040503050406030204" pitchFamily="18" charset="0"/>
                          </a:rPr>
                          <m:t>∘</m:t>
                        </m:r>
                      </m:sup>
                    </m:sSup>
                  </m:oMath>
                </a14:m>
                <a:endParaRPr lang="en-US" sz="1400" dirty="0"/>
              </a:p>
            </p:txBody>
          </p:sp>
        </mc:Choice>
        <mc:Fallback xmlns="">
          <p:sp>
            <p:nvSpPr>
              <p:cNvPr id="23" name="TextBox 22">
                <a:extLst>
                  <a:ext uri="{FF2B5EF4-FFF2-40B4-BE49-F238E27FC236}">
                    <a16:creationId xmlns:a16="http://schemas.microsoft.com/office/drawing/2014/main" id="{CE7F4799-9904-13BF-F56D-ECC060E79C4F}"/>
                  </a:ext>
                </a:extLst>
              </p:cNvPr>
              <p:cNvSpPr txBox="1">
                <a:spLocks noRot="1" noChangeAspect="1" noMove="1" noResize="1" noEditPoints="1" noAdjustHandles="1" noChangeArrowheads="1" noChangeShapeType="1" noTextEdit="1"/>
              </p:cNvSpPr>
              <p:nvPr/>
            </p:nvSpPr>
            <p:spPr>
              <a:xfrm>
                <a:off x="4488411" y="2512692"/>
                <a:ext cx="1720527" cy="523220"/>
              </a:xfrm>
              <a:prstGeom prst="rect">
                <a:avLst/>
              </a:prstGeom>
              <a:blipFill>
                <a:blip r:embed="rId5"/>
                <a:stretch>
                  <a:fillRect l="-1060" t="-3488" b="-11628"/>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93F4D19F-E320-BAE8-1797-F3CED1B4A8B6}"/>
              </a:ext>
            </a:extLst>
          </p:cNvPr>
          <p:cNvSpPr txBox="1"/>
          <p:nvPr/>
        </p:nvSpPr>
        <p:spPr>
          <a:xfrm>
            <a:off x="6283402" y="4912109"/>
            <a:ext cx="2750980" cy="738664"/>
          </a:xfrm>
          <a:prstGeom prst="rect">
            <a:avLst/>
          </a:prstGeom>
          <a:noFill/>
        </p:spPr>
        <p:txBody>
          <a:bodyPr wrap="square" rtlCol="0">
            <a:spAutoFit/>
          </a:bodyPr>
          <a:lstStyle/>
          <a:p>
            <a:r>
              <a:rPr lang="en-US" sz="1400" b="1" dirty="0"/>
              <a:t>6 bolts</a:t>
            </a:r>
            <a:r>
              <a:rPr lang="en-US" sz="1400" dirty="0"/>
              <a:t> arranged on bolt circle, through aft flange and merged with forward case</a:t>
            </a:r>
          </a:p>
        </p:txBody>
      </p:sp>
      <p:sp>
        <p:nvSpPr>
          <p:cNvPr id="25" name="TextBox 24">
            <a:extLst>
              <a:ext uri="{FF2B5EF4-FFF2-40B4-BE49-F238E27FC236}">
                <a16:creationId xmlns:a16="http://schemas.microsoft.com/office/drawing/2014/main" id="{FB08D326-B6E2-ED3B-3142-F2C03BCD8342}"/>
              </a:ext>
            </a:extLst>
          </p:cNvPr>
          <p:cNvSpPr txBox="1"/>
          <p:nvPr/>
        </p:nvSpPr>
        <p:spPr>
          <a:xfrm>
            <a:off x="9448883" y="4933550"/>
            <a:ext cx="1885838" cy="523220"/>
          </a:xfrm>
          <a:prstGeom prst="rect">
            <a:avLst/>
          </a:prstGeom>
          <a:noFill/>
        </p:spPr>
        <p:txBody>
          <a:bodyPr wrap="square" rtlCol="0">
            <a:spAutoFit/>
          </a:bodyPr>
          <a:lstStyle/>
          <a:p>
            <a:r>
              <a:rPr lang="en-US" sz="1400" b="1" dirty="0"/>
              <a:t>Simple bolt mesh</a:t>
            </a:r>
            <a:r>
              <a:rPr lang="en-US" sz="1400" dirty="0"/>
              <a:t> with hex head</a:t>
            </a:r>
          </a:p>
        </p:txBody>
      </p:sp>
      <p:sp>
        <p:nvSpPr>
          <p:cNvPr id="26" name="TextBox 25">
            <a:extLst>
              <a:ext uri="{FF2B5EF4-FFF2-40B4-BE49-F238E27FC236}">
                <a16:creationId xmlns:a16="http://schemas.microsoft.com/office/drawing/2014/main" id="{EDDB614B-A863-422A-D071-9B13D43C40C0}"/>
              </a:ext>
            </a:extLst>
          </p:cNvPr>
          <p:cNvSpPr txBox="1"/>
          <p:nvPr/>
        </p:nvSpPr>
        <p:spPr>
          <a:xfrm>
            <a:off x="7119963" y="1691339"/>
            <a:ext cx="2204130" cy="523220"/>
          </a:xfrm>
          <a:prstGeom prst="rect">
            <a:avLst/>
          </a:prstGeom>
          <a:noFill/>
        </p:spPr>
        <p:txBody>
          <a:bodyPr wrap="square" rtlCol="0">
            <a:spAutoFit/>
          </a:bodyPr>
          <a:lstStyle/>
          <a:p>
            <a:r>
              <a:rPr lang="en-US" sz="1400" dirty="0"/>
              <a:t>Light preload of 80 </a:t>
            </a:r>
            <a:r>
              <a:rPr lang="en-US" sz="1400" dirty="0" err="1"/>
              <a:t>lb</a:t>
            </a:r>
            <a:r>
              <a:rPr lang="en-US" sz="1400" dirty="0"/>
              <a:t> axial force per bolt</a:t>
            </a:r>
          </a:p>
        </p:txBody>
      </p:sp>
      <p:cxnSp>
        <p:nvCxnSpPr>
          <p:cNvPr id="27" name="Straight Arrow Connector 26">
            <a:extLst>
              <a:ext uri="{FF2B5EF4-FFF2-40B4-BE49-F238E27FC236}">
                <a16:creationId xmlns:a16="http://schemas.microsoft.com/office/drawing/2014/main" id="{18C8FFD7-20F5-8014-829D-4A3FD71F3A2F}"/>
              </a:ext>
            </a:extLst>
          </p:cNvPr>
          <p:cNvCxnSpPr>
            <a:cxnSpLocks/>
          </p:cNvCxnSpPr>
          <p:nvPr/>
        </p:nvCxnSpPr>
        <p:spPr>
          <a:xfrm flipH="1">
            <a:off x="7332329" y="2225314"/>
            <a:ext cx="162963" cy="50152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99FE73B3-26D3-54E0-E6FC-A70132A40B51}"/>
              </a:ext>
            </a:extLst>
          </p:cNvPr>
          <p:cNvSpPr txBox="1"/>
          <p:nvPr/>
        </p:nvSpPr>
        <p:spPr>
          <a:xfrm>
            <a:off x="10440322" y="3310136"/>
            <a:ext cx="1177016" cy="738664"/>
          </a:xfrm>
          <a:prstGeom prst="rect">
            <a:avLst/>
          </a:prstGeom>
          <a:noFill/>
        </p:spPr>
        <p:txBody>
          <a:bodyPr wrap="square" rtlCol="0">
            <a:spAutoFit/>
          </a:bodyPr>
          <a:lstStyle/>
          <a:p>
            <a:r>
              <a:rPr lang="en-US" sz="1400" dirty="0"/>
              <a:t>Frictionless contact everywhere</a:t>
            </a:r>
          </a:p>
        </p:txBody>
      </p:sp>
      <p:cxnSp>
        <p:nvCxnSpPr>
          <p:cNvPr id="33" name="Straight Arrow Connector 32">
            <a:extLst>
              <a:ext uri="{FF2B5EF4-FFF2-40B4-BE49-F238E27FC236}">
                <a16:creationId xmlns:a16="http://schemas.microsoft.com/office/drawing/2014/main" id="{662DC853-AF3E-85A1-69F4-CAB0E97D5254}"/>
              </a:ext>
            </a:extLst>
          </p:cNvPr>
          <p:cNvCxnSpPr>
            <a:cxnSpLocks/>
            <a:stCxn id="31" idx="1"/>
          </p:cNvCxnSpPr>
          <p:nvPr/>
        </p:nvCxnSpPr>
        <p:spPr>
          <a:xfrm flipH="1" flipV="1">
            <a:off x="10033281" y="3279430"/>
            <a:ext cx="407041" cy="40003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0CA2CF6F-FE3F-C346-D907-BBC54728E649}"/>
              </a:ext>
            </a:extLst>
          </p:cNvPr>
          <p:cNvSpPr txBox="1"/>
          <p:nvPr/>
        </p:nvSpPr>
        <p:spPr>
          <a:xfrm>
            <a:off x="575953" y="1077566"/>
            <a:ext cx="1885838" cy="738664"/>
          </a:xfrm>
          <a:prstGeom prst="rect">
            <a:avLst/>
          </a:prstGeom>
          <a:noFill/>
        </p:spPr>
        <p:txBody>
          <a:bodyPr wrap="square" rtlCol="0">
            <a:spAutoFit/>
          </a:bodyPr>
          <a:lstStyle/>
          <a:p>
            <a:r>
              <a:rPr lang="en-US" sz="1400" b="1" i="1" dirty="0"/>
              <a:t>Mesh summary:</a:t>
            </a:r>
          </a:p>
          <a:p>
            <a:r>
              <a:rPr lang="en-US" sz="1400" i="1" dirty="0"/>
              <a:t>  8500 elements</a:t>
            </a:r>
          </a:p>
          <a:p>
            <a:r>
              <a:rPr lang="en-US" sz="1400" i="1" dirty="0"/>
              <a:t>  15000 nodes</a:t>
            </a:r>
          </a:p>
        </p:txBody>
      </p:sp>
    </p:spTree>
    <p:extLst>
      <p:ext uri="{BB962C8B-B14F-4D97-AF65-F5344CB8AC3E}">
        <p14:creationId xmlns:p14="http://schemas.microsoft.com/office/powerpoint/2010/main" val="414389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11: Preload, rotate, drop</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132</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5"/>
            <a:ext cx="7313050" cy="3834766"/>
          </a:xfrm>
          <a:prstGeom prst="rect">
            <a:avLst/>
          </a:prstGeom>
          <a:noFill/>
        </p:spPr>
        <p:txBody>
          <a:bodyPr wrap="square" rtlCol="0">
            <a:noAutofit/>
          </a:bodyPr>
          <a:lstStyle/>
          <a:p>
            <a:pPr marL="342900" indent="-342900">
              <a:buAutoNum type="arabicPeriod"/>
            </a:pPr>
            <a:r>
              <a:rPr lang="en-US" sz="1400" b="1" dirty="0"/>
              <a:t>Review the input decks. </a:t>
            </a:r>
            <a:r>
              <a:rPr lang="en-US" sz="1400" dirty="0"/>
              <a:t> This model contains 3 procedures that execute the preload, rotate, and drop actions.  Locate them in the input deck (</a:t>
            </a:r>
            <a:r>
              <a:rPr lang="en-US" sz="1400" dirty="0" err="1">
                <a:latin typeface="Courier New" panose="02070309020205020404" pitchFamily="49" charset="0"/>
                <a:cs typeface="Courier New" panose="02070309020205020404" pitchFamily="49" charset="0"/>
              </a:rPr>
              <a:t>preload_rotate_drop.i</a:t>
            </a:r>
            <a:r>
              <a:rPr lang="en-US" sz="1400" dirty="0"/>
              <a:t>):</a:t>
            </a:r>
          </a:p>
          <a:p>
            <a:pPr marL="800100" lvl="1" indent="-342900">
              <a:buFont typeface="Arial" panose="020B0604020202020204" pitchFamily="34" charset="0"/>
              <a:buChar char="•"/>
            </a:pPr>
            <a:r>
              <a:rPr lang="en-US" sz="1400" dirty="0"/>
              <a:t>The rotate procedure has been extracted into a separate file (</a:t>
            </a:r>
            <a:r>
              <a:rPr lang="en-US" sz="1400" dirty="0" err="1">
                <a:latin typeface="Courier New" panose="02070309020205020404" pitchFamily="49" charset="0"/>
                <a:cs typeface="Courier New" panose="02070309020205020404" pitchFamily="49" charset="0"/>
              </a:rPr>
              <a:t>rotate_procedure.i</a:t>
            </a:r>
            <a:r>
              <a:rPr lang="en-US" sz="1400" dirty="0"/>
              <a:t>) for easier re-use.  </a:t>
            </a:r>
          </a:p>
          <a:p>
            <a:pPr marL="800100" lvl="1" indent="-342900">
              <a:buFont typeface="Arial" panose="020B0604020202020204" pitchFamily="34" charset="0"/>
              <a:buChar char="•"/>
            </a:pPr>
            <a:r>
              <a:rPr lang="en-US" sz="1400" dirty="0"/>
              <a:t>Note that no contact is necessary in the rotation procedure.</a:t>
            </a:r>
          </a:p>
          <a:p>
            <a:pPr marL="342900" indent="-342900">
              <a:buAutoNum type="arabicPeriod"/>
            </a:pPr>
            <a:endParaRPr lang="en-US" sz="1400" dirty="0"/>
          </a:p>
          <a:p>
            <a:pPr marL="342900" indent="-342900">
              <a:buAutoNum type="arabicPeriod"/>
            </a:pPr>
            <a:r>
              <a:rPr lang="en-US" sz="1400" b="1" dirty="0"/>
              <a:t>Add procedural transfer commands.  </a:t>
            </a:r>
            <a:r>
              <a:rPr lang="en-US" sz="1400" dirty="0"/>
              <a:t>The procedural transfer commands between procedures 1 (</a:t>
            </a:r>
            <a:r>
              <a:rPr lang="en-US" sz="1400" i="1" dirty="0"/>
              <a:t>preload</a:t>
            </a:r>
            <a:r>
              <a:rPr lang="en-US" sz="1400" dirty="0"/>
              <a:t>) and 2 (</a:t>
            </a:r>
            <a:r>
              <a:rPr lang="en-US" sz="1400" i="1" dirty="0"/>
              <a:t>rotate</a:t>
            </a:r>
            <a:r>
              <a:rPr lang="en-US" sz="1400" dirty="0"/>
              <a:t>) are already in place.  </a:t>
            </a:r>
            <a:r>
              <a:rPr lang="en-US" sz="1400" dirty="0">
                <a:solidFill>
                  <a:srgbClr val="0070C0"/>
                </a:solidFill>
              </a:rPr>
              <a:t>Define a procedural transfer </a:t>
            </a:r>
            <a:r>
              <a:rPr lang="en-US" sz="1400" dirty="0"/>
              <a:t>for procedure 2 to 3 (</a:t>
            </a:r>
            <a:r>
              <a:rPr lang="en-US" sz="1400" i="1" dirty="0"/>
              <a:t>drop</a:t>
            </a:r>
            <a:r>
              <a:rPr lang="en-US" sz="1400" dirty="0"/>
              <a:t>).   </a:t>
            </a:r>
            <a:br>
              <a:rPr lang="en-US" sz="1400" dirty="0"/>
            </a:br>
            <a:r>
              <a:rPr lang="en-US" sz="1400" i="1" dirty="0"/>
              <a:t>(Hint: review prior slides for syntax).</a:t>
            </a:r>
          </a:p>
          <a:p>
            <a:pPr marL="342900" indent="-342900">
              <a:buAutoNum type="arabicPeriod"/>
            </a:pPr>
            <a:endParaRPr lang="en-US" sz="1400" dirty="0"/>
          </a:p>
          <a:p>
            <a:pPr marL="342900" indent="-342900">
              <a:buAutoNum type="arabicPeriod"/>
            </a:pPr>
            <a:r>
              <a:rPr lang="en-US" sz="1400" b="1" dirty="0"/>
              <a:t>Run the analysis</a:t>
            </a:r>
            <a:r>
              <a:rPr lang="en-US" sz="1400" dirty="0"/>
              <a:t>.  Execute in parallel if you wish.</a:t>
            </a:r>
          </a:p>
          <a:p>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preload_rotate_drop.i</a:t>
            </a:r>
            <a:endParaRPr lang="en-US" sz="1400" dirty="0">
              <a:latin typeface="Courier New" panose="02070309020205020404" pitchFamily="49" charset="0"/>
              <a:cs typeface="Courier New" panose="02070309020205020404" pitchFamily="49" charset="0"/>
            </a:endParaRPr>
          </a:p>
          <a:p>
            <a:pPr marL="342900" indent="-342900">
              <a:buAutoNum type="arabicPeriod"/>
            </a:pPr>
            <a:endParaRPr lang="en-US" sz="1400" dirty="0"/>
          </a:p>
          <a:p>
            <a:pPr marL="342900" indent="-342900">
              <a:spcAft>
                <a:spcPts val="1200"/>
              </a:spcAft>
              <a:buAutoNum type="arabicPeriod" startAt="4"/>
            </a:pPr>
            <a:r>
              <a:rPr lang="en-US" sz="1400" b="1" dirty="0">
                <a:cs typeface="Courier New" panose="02070309020205020404" pitchFamily="49" charset="0"/>
              </a:rPr>
              <a:t>Visualize the results</a:t>
            </a:r>
            <a:r>
              <a:rPr lang="en-US" sz="1400" dirty="0">
                <a:cs typeface="Courier New" panose="02070309020205020404" pitchFamily="49" charset="0"/>
              </a:rPr>
              <a:t>.  Use von Mises stress as a proxy for preload and verify that preload is maintained throughout the procedural transfer sequence.</a:t>
            </a:r>
            <a:endParaRPr lang="en-US" sz="1400" b="1" dirty="0">
              <a:cs typeface="Courier New" panose="02070309020205020404" pitchFamily="49" charset="0"/>
            </a:endParaRPr>
          </a:p>
          <a:p>
            <a:pPr marL="342900" indent="-342900">
              <a:spcAft>
                <a:spcPts val="1200"/>
              </a:spcAft>
              <a:buAutoNum type="arabicPeriod" startAt="4"/>
            </a:pPr>
            <a:endParaRPr lang="en-US" sz="1400" dirty="0">
              <a:cs typeface="Courier New" panose="02070309020205020404" pitchFamily="49" charset="0"/>
            </a:endParaRPr>
          </a:p>
          <a:p>
            <a:pPr>
              <a:spcAft>
                <a:spcPts val="1200"/>
              </a:spcAft>
            </a:pPr>
            <a:endParaRPr lang="en-US" sz="1400" dirty="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/ex11_preload_rotate_drop/</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915654" y="5102827"/>
            <a:ext cx="9378135" cy="954107"/>
            <a:chOff x="884355" y="5938647"/>
            <a:chExt cx="6448425" cy="954107"/>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355" y="6020542"/>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341555" y="5938647"/>
              <a:ext cx="5991225" cy="954107"/>
            </a:xfrm>
            <a:prstGeom prst="rect">
              <a:avLst/>
            </a:prstGeom>
            <a:noFill/>
          </p:spPr>
          <p:txBody>
            <a:bodyPr wrap="square">
              <a:spAutoFit/>
            </a:bodyPr>
            <a:lstStyle/>
            <a:p>
              <a:r>
                <a:rPr lang="en-US" sz="1400" b="1" dirty="0"/>
                <a:t>Worth exploring</a:t>
              </a:r>
              <a:r>
                <a:rPr lang="en-US" sz="1400" dirty="0"/>
                <a:t>: (1) Use the </a:t>
              </a:r>
              <a:r>
                <a:rPr lang="en-US" sz="1400" dirty="0">
                  <a:latin typeface="Courier New" panose="02070309020205020404" pitchFamily="49" charset="0"/>
                  <a:cs typeface="Courier New" panose="02070309020205020404" pitchFamily="49" charset="0"/>
                </a:rPr>
                <a:t>conjoin </a:t>
              </a:r>
              <a:r>
                <a:rPr lang="en-US" sz="1400" dirty="0">
                  <a:cs typeface="Courier New" panose="02070309020205020404" pitchFamily="49" charset="0"/>
                </a:rPr>
                <a:t>SEACAS tool to combine results files.  After loading the </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seacas</a:t>
              </a:r>
              <a:r>
                <a:rPr lang="en-US" sz="1400" dirty="0">
                  <a:latin typeface="Courier New" panose="02070309020205020404" pitchFamily="49" charset="0"/>
                  <a:cs typeface="Courier New" panose="02070309020205020404" pitchFamily="49" charset="0"/>
                </a:rPr>
                <a:t>” </a:t>
              </a:r>
              <a:r>
                <a:rPr lang="en-US" sz="1400" dirty="0">
                  <a:cs typeface="Courier New" panose="02070309020205020404" pitchFamily="49" charset="0"/>
                </a:rPr>
                <a:t>module, use “</a:t>
              </a:r>
              <a:r>
                <a:rPr lang="en-US" sz="1400" dirty="0">
                  <a:latin typeface="Courier New" panose="02070309020205020404" pitchFamily="49" charset="0"/>
                  <a:cs typeface="Courier New" panose="02070309020205020404" pitchFamily="49" charset="0"/>
                </a:rPr>
                <a:t>conjoin –output &lt;</a:t>
              </a:r>
              <a:r>
                <a:rPr lang="en-US" sz="1400" dirty="0" err="1">
                  <a:latin typeface="Courier New" panose="02070309020205020404" pitchFamily="49" charset="0"/>
                  <a:cs typeface="Courier New" panose="02070309020205020404" pitchFamily="49" charset="0"/>
                </a:rPr>
                <a:t>out_file.e</a:t>
              </a:r>
              <a:r>
                <a:rPr lang="en-US" sz="1400" dirty="0">
                  <a:latin typeface="Courier New" panose="02070309020205020404" pitchFamily="49" charset="0"/>
                  <a:cs typeface="Courier New" panose="02070309020205020404" pitchFamily="49" charset="0"/>
                </a:rPr>
                <a:t>&gt; &lt;</a:t>
              </a:r>
              <a:r>
                <a:rPr lang="en-US" sz="1400" dirty="0" err="1">
                  <a:latin typeface="Courier New" panose="02070309020205020404" pitchFamily="49" charset="0"/>
                  <a:cs typeface="Courier New" panose="02070309020205020404" pitchFamily="49" charset="0"/>
                </a:rPr>
                <a:t>list_of_files_to_join</a:t>
              </a:r>
              <a:r>
                <a:rPr lang="en-US" sz="1400" dirty="0">
                  <a:latin typeface="Courier New" panose="02070309020205020404" pitchFamily="49" charset="0"/>
                  <a:cs typeface="Courier New" panose="02070309020205020404" pitchFamily="49" charset="0"/>
                </a:rPr>
                <a:t>&gt;</a:t>
              </a:r>
              <a:r>
                <a:rPr lang="en-US" sz="1400" dirty="0">
                  <a:cs typeface="Courier New" panose="02070309020205020404" pitchFamily="49" charset="0"/>
                </a:rPr>
                <a:t>” to combine the files.  (2) Change the drop angle to 90º.  Review how APREPRO is used to “function-</a:t>
              </a:r>
              <a:r>
                <a:rPr lang="en-US" sz="1400" dirty="0" err="1">
                  <a:cs typeface="Courier New" panose="02070309020205020404" pitchFamily="49" charset="0"/>
                </a:rPr>
                <a:t>ize</a:t>
              </a:r>
              <a:r>
                <a:rPr lang="en-US" sz="1400" dirty="0">
                  <a:cs typeface="Courier New" panose="02070309020205020404" pitchFamily="49" charset="0"/>
                </a:rPr>
                <a:t>” the rotation.</a:t>
              </a:r>
              <a:endParaRPr lang="en-US" sz="1400" dirty="0"/>
            </a:p>
          </p:txBody>
        </p:sp>
      </p:grpSp>
      <p:pic>
        <p:nvPicPr>
          <p:cNvPr id="5" name="Picture 4">
            <a:extLst>
              <a:ext uri="{FF2B5EF4-FFF2-40B4-BE49-F238E27FC236}">
                <a16:creationId xmlns:a16="http://schemas.microsoft.com/office/drawing/2014/main" id="{185A171C-BDC3-BF49-C6C4-026B2515ABE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7493919" y="2178460"/>
            <a:ext cx="3641082" cy="2012465"/>
          </a:xfrm>
          <a:prstGeom prst="rect">
            <a:avLst/>
          </a:prstGeom>
        </p:spPr>
      </p:pic>
      <p:grpSp>
        <p:nvGrpSpPr>
          <p:cNvPr id="20" name="Group 19">
            <a:extLst>
              <a:ext uri="{FF2B5EF4-FFF2-40B4-BE49-F238E27FC236}">
                <a16:creationId xmlns:a16="http://schemas.microsoft.com/office/drawing/2014/main" id="{9B54B7B0-EC8C-BF19-8033-08098E1070D4}"/>
              </a:ext>
            </a:extLst>
          </p:cNvPr>
          <p:cNvGrpSpPr/>
          <p:nvPr/>
        </p:nvGrpSpPr>
        <p:grpSpPr>
          <a:xfrm>
            <a:off x="901220" y="6112312"/>
            <a:ext cx="9831227" cy="529470"/>
            <a:chOff x="884355" y="5986772"/>
            <a:chExt cx="6759971" cy="529470"/>
          </a:xfrm>
        </p:grpSpPr>
        <p:pic>
          <p:nvPicPr>
            <p:cNvPr id="21" name="Graphic 20" descr="Coins outline">
              <a:extLst>
                <a:ext uri="{FF2B5EF4-FFF2-40B4-BE49-F238E27FC236}">
                  <a16:creationId xmlns:a16="http://schemas.microsoft.com/office/drawing/2014/main" id="{1C18393E-BA37-4395-EFD3-D698DBBE4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355" y="6059042"/>
              <a:ext cx="457200" cy="457200"/>
            </a:xfrm>
            <a:prstGeom prst="rect">
              <a:avLst/>
            </a:prstGeom>
          </p:spPr>
        </p:pic>
        <p:sp>
          <p:nvSpPr>
            <p:cNvPr id="22" name="TextBox 21">
              <a:extLst>
                <a:ext uri="{FF2B5EF4-FFF2-40B4-BE49-F238E27FC236}">
                  <a16:creationId xmlns:a16="http://schemas.microsoft.com/office/drawing/2014/main" id="{14383F1F-C4AE-F5B9-A7A2-5C6A698AFE56}"/>
                </a:ext>
              </a:extLst>
            </p:cNvPr>
            <p:cNvSpPr txBox="1"/>
            <p:nvPr/>
          </p:nvSpPr>
          <p:spPr>
            <a:xfrm>
              <a:off x="1368026" y="5986772"/>
              <a:ext cx="6276300" cy="307777"/>
            </a:xfrm>
            <a:prstGeom prst="rect">
              <a:avLst/>
            </a:prstGeom>
            <a:noFill/>
          </p:spPr>
          <p:txBody>
            <a:bodyPr wrap="square">
              <a:spAutoFit/>
            </a:bodyPr>
            <a:lstStyle/>
            <a:p>
              <a:r>
                <a:rPr lang="en-US" sz="1400" b="1" dirty="0"/>
                <a:t>Challenge</a:t>
              </a:r>
              <a:r>
                <a:rPr lang="en-US" sz="1400" dirty="0"/>
                <a:t>: Write a SIERRA procedure that will translate the preloaded model given an arbitrary (x, y, z).</a:t>
              </a:r>
            </a:p>
          </p:txBody>
        </p:sp>
      </p:grpSp>
      <p:pic>
        <p:nvPicPr>
          <p:cNvPr id="23" name="Graphic 22" descr="Coins outline">
            <a:extLst>
              <a:ext uri="{FF2B5EF4-FFF2-40B4-BE49-F238E27FC236}">
                <a16:creationId xmlns:a16="http://schemas.microsoft.com/office/drawing/2014/main" id="{C6875FBC-5B10-FBDE-942D-6D8FB14B8F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459" y="5938387"/>
            <a:ext cx="664919" cy="457200"/>
          </a:xfrm>
          <a:prstGeom prst="rect">
            <a:avLst/>
          </a:prstGeom>
        </p:spPr>
      </p:pic>
      <p:pic>
        <p:nvPicPr>
          <p:cNvPr id="24" name="Graphic 23" descr="Coins outline">
            <a:extLst>
              <a:ext uri="{FF2B5EF4-FFF2-40B4-BE49-F238E27FC236}">
                <a16:creationId xmlns:a16="http://schemas.microsoft.com/office/drawing/2014/main" id="{9E446580-F5F3-FA57-54B2-552CA8201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891" y="6186377"/>
            <a:ext cx="664919" cy="457200"/>
          </a:xfrm>
          <a:prstGeom prst="rect">
            <a:avLst/>
          </a:prstGeom>
        </p:spPr>
      </p:pic>
    </p:spTree>
    <p:extLst>
      <p:ext uri="{BB962C8B-B14F-4D97-AF65-F5344CB8AC3E}">
        <p14:creationId xmlns:p14="http://schemas.microsoft.com/office/powerpoint/2010/main" val="3680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11: Results and discussion</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133</a:t>
            </a:fld>
            <a:endParaRPr lang="en-US" dirty="0"/>
          </a:p>
        </p:txBody>
      </p:sp>
      <p:pic>
        <p:nvPicPr>
          <p:cNvPr id="3" name="preload_rotate_drop">
            <a:hlinkClick r:id="" action="ppaction://media"/>
            <a:extLst>
              <a:ext uri="{FF2B5EF4-FFF2-40B4-BE49-F238E27FC236}">
                <a16:creationId xmlns:a16="http://schemas.microsoft.com/office/drawing/2014/main" id="{811E8335-F27D-666B-FDE2-63D48D7ACB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0236" y="2125220"/>
            <a:ext cx="5268716" cy="3839014"/>
          </a:xfrm>
          <a:prstGeom prst="rect">
            <a:avLst/>
          </a:prstGeom>
        </p:spPr>
      </p:pic>
      <p:sp>
        <p:nvSpPr>
          <p:cNvPr id="6" name="TextBox 5">
            <a:extLst>
              <a:ext uri="{FF2B5EF4-FFF2-40B4-BE49-F238E27FC236}">
                <a16:creationId xmlns:a16="http://schemas.microsoft.com/office/drawing/2014/main" id="{6CEC6D07-1061-F02F-7E37-BE6F89898271}"/>
              </a:ext>
            </a:extLst>
          </p:cNvPr>
          <p:cNvSpPr txBox="1"/>
          <p:nvPr/>
        </p:nvSpPr>
        <p:spPr>
          <a:xfrm>
            <a:off x="972152" y="5964234"/>
            <a:ext cx="3637534" cy="276999"/>
          </a:xfrm>
          <a:prstGeom prst="rect">
            <a:avLst/>
          </a:prstGeom>
          <a:noFill/>
        </p:spPr>
        <p:txBody>
          <a:bodyPr wrap="none" rtlCol="0">
            <a:spAutoFit/>
          </a:bodyPr>
          <a:lstStyle/>
          <a:p>
            <a:r>
              <a:rPr lang="en-US" sz="1200" i="1" dirty="0"/>
              <a:t>(Video shows extended drop compared to example)</a:t>
            </a:r>
          </a:p>
        </p:txBody>
      </p:sp>
      <p:grpSp>
        <p:nvGrpSpPr>
          <p:cNvPr id="12" name="Group 11">
            <a:extLst>
              <a:ext uri="{FF2B5EF4-FFF2-40B4-BE49-F238E27FC236}">
                <a16:creationId xmlns:a16="http://schemas.microsoft.com/office/drawing/2014/main" id="{438104C1-A1DA-15D9-8EF0-8EBC866308A7}"/>
              </a:ext>
            </a:extLst>
          </p:cNvPr>
          <p:cNvGrpSpPr/>
          <p:nvPr/>
        </p:nvGrpSpPr>
        <p:grpSpPr>
          <a:xfrm>
            <a:off x="6555750" y="2125220"/>
            <a:ext cx="5125165" cy="3943900"/>
            <a:chOff x="6555750" y="2020334"/>
            <a:chExt cx="5125165" cy="3943900"/>
          </a:xfrm>
        </p:grpSpPr>
        <p:pic>
          <p:nvPicPr>
            <p:cNvPr id="8" name="Picture 7">
              <a:extLst>
                <a:ext uri="{FF2B5EF4-FFF2-40B4-BE49-F238E27FC236}">
                  <a16:creationId xmlns:a16="http://schemas.microsoft.com/office/drawing/2014/main" id="{A28BC1DB-2D82-D3C8-D7C2-F394095C46CD}"/>
                </a:ext>
              </a:extLst>
            </p:cNvPr>
            <p:cNvPicPr>
              <a:picLocks noChangeAspect="1"/>
            </p:cNvPicPr>
            <p:nvPr/>
          </p:nvPicPr>
          <p:blipFill>
            <a:blip r:embed="rId5"/>
            <a:stretch>
              <a:fillRect/>
            </a:stretch>
          </p:blipFill>
          <p:spPr>
            <a:xfrm>
              <a:off x="6555750" y="2020334"/>
              <a:ext cx="5125165" cy="3943900"/>
            </a:xfrm>
            <a:prstGeom prst="rect">
              <a:avLst/>
            </a:prstGeom>
          </p:spPr>
        </p:pic>
        <p:sp>
          <p:nvSpPr>
            <p:cNvPr id="9" name="TextBox 8">
              <a:extLst>
                <a:ext uri="{FF2B5EF4-FFF2-40B4-BE49-F238E27FC236}">
                  <a16:creationId xmlns:a16="http://schemas.microsoft.com/office/drawing/2014/main" id="{30F3A087-79F3-73FC-A684-CC6454121983}"/>
                </a:ext>
              </a:extLst>
            </p:cNvPr>
            <p:cNvSpPr txBox="1"/>
            <p:nvPr/>
          </p:nvSpPr>
          <p:spPr>
            <a:xfrm>
              <a:off x="7606586" y="4004026"/>
              <a:ext cx="1015021" cy="369332"/>
            </a:xfrm>
            <a:prstGeom prst="rect">
              <a:avLst/>
            </a:prstGeom>
            <a:noFill/>
          </p:spPr>
          <p:txBody>
            <a:bodyPr wrap="none" rtlCol="0">
              <a:spAutoFit/>
            </a:bodyPr>
            <a:lstStyle/>
            <a:p>
              <a:r>
                <a:rPr lang="en-US" dirty="0"/>
                <a:t>Preload</a:t>
              </a:r>
            </a:p>
          </p:txBody>
        </p:sp>
        <p:sp>
          <p:nvSpPr>
            <p:cNvPr id="10" name="TextBox 9">
              <a:extLst>
                <a:ext uri="{FF2B5EF4-FFF2-40B4-BE49-F238E27FC236}">
                  <a16:creationId xmlns:a16="http://schemas.microsoft.com/office/drawing/2014/main" id="{28F0C833-4F56-6EAB-09CC-DC65217C2F60}"/>
                </a:ext>
              </a:extLst>
            </p:cNvPr>
            <p:cNvSpPr txBox="1"/>
            <p:nvPr/>
          </p:nvSpPr>
          <p:spPr>
            <a:xfrm>
              <a:off x="9472283" y="4004026"/>
              <a:ext cx="888385" cy="369332"/>
            </a:xfrm>
            <a:prstGeom prst="rect">
              <a:avLst/>
            </a:prstGeom>
            <a:noFill/>
          </p:spPr>
          <p:txBody>
            <a:bodyPr wrap="none" rtlCol="0">
              <a:spAutoFit/>
            </a:bodyPr>
            <a:lstStyle/>
            <a:p>
              <a:r>
                <a:rPr lang="en-US" dirty="0"/>
                <a:t>Rotate</a:t>
              </a:r>
            </a:p>
          </p:txBody>
        </p:sp>
        <p:sp>
          <p:nvSpPr>
            <p:cNvPr id="11" name="TextBox 10">
              <a:extLst>
                <a:ext uri="{FF2B5EF4-FFF2-40B4-BE49-F238E27FC236}">
                  <a16:creationId xmlns:a16="http://schemas.microsoft.com/office/drawing/2014/main" id="{9B960093-3AB9-ED2E-0E1B-FC6131401AD6}"/>
                </a:ext>
              </a:extLst>
            </p:cNvPr>
            <p:cNvSpPr txBox="1"/>
            <p:nvPr/>
          </p:nvSpPr>
          <p:spPr>
            <a:xfrm rot="16200000">
              <a:off x="10766992" y="3244334"/>
              <a:ext cx="728084" cy="369332"/>
            </a:xfrm>
            <a:prstGeom prst="rect">
              <a:avLst/>
            </a:prstGeom>
            <a:noFill/>
          </p:spPr>
          <p:txBody>
            <a:bodyPr wrap="none" rtlCol="0">
              <a:spAutoFit/>
            </a:bodyPr>
            <a:lstStyle/>
            <a:p>
              <a:r>
                <a:rPr lang="en-US" dirty="0"/>
                <a:t>Drop</a:t>
              </a:r>
            </a:p>
          </p:txBody>
        </p:sp>
      </p:grpSp>
      <p:sp>
        <p:nvSpPr>
          <p:cNvPr id="13" name="TextBox 12">
            <a:extLst>
              <a:ext uri="{FF2B5EF4-FFF2-40B4-BE49-F238E27FC236}">
                <a16:creationId xmlns:a16="http://schemas.microsoft.com/office/drawing/2014/main" id="{68258E08-7B43-6D78-752A-A51D09762F9C}"/>
              </a:ext>
            </a:extLst>
          </p:cNvPr>
          <p:cNvSpPr txBox="1"/>
          <p:nvPr/>
        </p:nvSpPr>
        <p:spPr>
          <a:xfrm>
            <a:off x="6317312" y="1349706"/>
            <a:ext cx="4629056" cy="646331"/>
          </a:xfrm>
          <a:prstGeom prst="rect">
            <a:avLst/>
          </a:prstGeom>
          <a:noFill/>
        </p:spPr>
        <p:txBody>
          <a:bodyPr wrap="square" rtlCol="0">
            <a:spAutoFit/>
          </a:bodyPr>
          <a:lstStyle/>
          <a:p>
            <a:r>
              <a:rPr lang="en-US" i="1" dirty="0"/>
              <a:t>Note that bolt preload is maintained “across the transfers!”</a:t>
            </a:r>
          </a:p>
        </p:txBody>
      </p:sp>
      <p:graphicFrame>
        <p:nvGraphicFramePr>
          <p:cNvPr id="14" name="Table 14">
            <a:extLst>
              <a:ext uri="{FF2B5EF4-FFF2-40B4-BE49-F238E27FC236}">
                <a16:creationId xmlns:a16="http://schemas.microsoft.com/office/drawing/2014/main" id="{2E83E4F0-9CDF-A04A-629C-14FF3C0CE7CC}"/>
              </a:ext>
            </a:extLst>
          </p:cNvPr>
          <p:cNvGraphicFramePr>
            <a:graphicFrameLocks noGrp="1"/>
          </p:cNvGraphicFramePr>
          <p:nvPr>
            <p:extLst>
              <p:ext uri="{D42A27DB-BD31-4B8C-83A1-F6EECF244321}">
                <p14:modId xmlns:p14="http://schemas.microsoft.com/office/powerpoint/2010/main" val="3709754624"/>
              </p:ext>
            </p:extLst>
          </p:nvPr>
        </p:nvGraphicFramePr>
        <p:xfrm>
          <a:off x="1742174" y="1201889"/>
          <a:ext cx="3426592" cy="646332"/>
        </p:xfrm>
        <a:graphic>
          <a:graphicData uri="http://schemas.openxmlformats.org/drawingml/2006/table">
            <a:tbl>
              <a:tblPr firstRow="1" bandRow="1">
                <a:tableStyleId>{5C22544A-7EE6-4342-B048-85BDC9FD1C3A}</a:tableStyleId>
              </a:tblPr>
              <a:tblGrid>
                <a:gridCol w="1064389">
                  <a:extLst>
                    <a:ext uri="{9D8B030D-6E8A-4147-A177-3AD203B41FA5}">
                      <a16:colId xmlns:a16="http://schemas.microsoft.com/office/drawing/2014/main" val="2278356217"/>
                    </a:ext>
                  </a:extLst>
                </a:gridCol>
                <a:gridCol w="854415">
                  <a:extLst>
                    <a:ext uri="{9D8B030D-6E8A-4147-A177-3AD203B41FA5}">
                      <a16:colId xmlns:a16="http://schemas.microsoft.com/office/drawing/2014/main" val="648902232"/>
                    </a:ext>
                  </a:extLst>
                </a:gridCol>
                <a:gridCol w="784050">
                  <a:extLst>
                    <a:ext uri="{9D8B030D-6E8A-4147-A177-3AD203B41FA5}">
                      <a16:colId xmlns:a16="http://schemas.microsoft.com/office/drawing/2014/main" val="616037089"/>
                    </a:ext>
                  </a:extLst>
                </a:gridCol>
                <a:gridCol w="723738">
                  <a:extLst>
                    <a:ext uri="{9D8B030D-6E8A-4147-A177-3AD203B41FA5}">
                      <a16:colId xmlns:a16="http://schemas.microsoft.com/office/drawing/2014/main" val="2244114937"/>
                    </a:ext>
                  </a:extLst>
                </a:gridCol>
              </a:tblGrid>
              <a:tr h="323166">
                <a:tc>
                  <a:txBody>
                    <a:bodyPr/>
                    <a:lstStyle/>
                    <a:p>
                      <a:pPr marL="0" algn="l" defTabSz="914354" rtl="0" eaLnBrk="1" latinLnBrk="0" hangingPunct="1"/>
                      <a:r>
                        <a:rPr lang="en-US" sz="1200" b="1" kern="1200" dirty="0">
                          <a:solidFill>
                            <a:schemeClr val="lt1"/>
                          </a:solidFill>
                          <a:latin typeface="+mn-lt"/>
                          <a:ea typeface="+mn-ea"/>
                          <a:cs typeface="+mn-cs"/>
                        </a:rPr>
                        <a:t>Procedure</a:t>
                      </a:r>
                    </a:p>
                  </a:txBody>
                  <a:tcPr/>
                </a:tc>
                <a:tc>
                  <a:txBody>
                    <a:bodyPr/>
                    <a:lstStyle/>
                    <a:p>
                      <a:r>
                        <a:rPr lang="en-US" sz="1200" dirty="0"/>
                        <a:t>Preload</a:t>
                      </a:r>
                    </a:p>
                  </a:txBody>
                  <a:tcPr/>
                </a:tc>
                <a:tc>
                  <a:txBody>
                    <a:bodyPr/>
                    <a:lstStyle/>
                    <a:p>
                      <a:r>
                        <a:rPr lang="en-US" sz="1200" dirty="0"/>
                        <a:t>Rotate</a:t>
                      </a:r>
                    </a:p>
                  </a:txBody>
                  <a:tcPr/>
                </a:tc>
                <a:tc>
                  <a:txBody>
                    <a:bodyPr/>
                    <a:lstStyle/>
                    <a:p>
                      <a:r>
                        <a:rPr lang="en-US" sz="1200" dirty="0"/>
                        <a:t>Drop</a:t>
                      </a:r>
                    </a:p>
                  </a:txBody>
                  <a:tcPr/>
                </a:tc>
                <a:extLst>
                  <a:ext uri="{0D108BD9-81ED-4DB2-BD59-A6C34878D82A}">
                    <a16:rowId xmlns:a16="http://schemas.microsoft.com/office/drawing/2014/main" val="3655152954"/>
                  </a:ext>
                </a:extLst>
              </a:tr>
              <a:tr h="323166">
                <a:tc>
                  <a:txBody>
                    <a:bodyPr/>
                    <a:lstStyle/>
                    <a:p>
                      <a:pPr marL="0" algn="l" defTabSz="914354" rtl="0" eaLnBrk="1" latinLnBrk="0" hangingPunct="1"/>
                      <a:r>
                        <a:rPr lang="en-US" sz="1200" b="1" kern="1200" dirty="0">
                          <a:solidFill>
                            <a:schemeClr val="lt1"/>
                          </a:solidFill>
                          <a:latin typeface="+mn-lt"/>
                          <a:ea typeface="+mn-ea"/>
                          <a:cs typeface="+mn-cs"/>
                        </a:rPr>
                        <a:t>Runtime (s)</a:t>
                      </a:r>
                    </a:p>
                  </a:txBody>
                  <a:tcPr>
                    <a:solidFill>
                      <a:srgbClr val="00ACD9"/>
                    </a:solidFill>
                  </a:tcPr>
                </a:tc>
                <a:tc>
                  <a:txBody>
                    <a:bodyPr/>
                    <a:lstStyle/>
                    <a:p>
                      <a:r>
                        <a:rPr lang="en-US" sz="1200" dirty="0"/>
                        <a:t>26.1</a:t>
                      </a:r>
                    </a:p>
                  </a:txBody>
                  <a:tcPr/>
                </a:tc>
                <a:tc>
                  <a:txBody>
                    <a:bodyPr/>
                    <a:lstStyle/>
                    <a:p>
                      <a:r>
                        <a:rPr lang="en-US" sz="1200" dirty="0"/>
                        <a:t>8.3</a:t>
                      </a:r>
                    </a:p>
                  </a:txBody>
                  <a:tcPr/>
                </a:tc>
                <a:tc>
                  <a:txBody>
                    <a:bodyPr/>
                    <a:lstStyle/>
                    <a:p>
                      <a:r>
                        <a:rPr lang="en-US" sz="1200" dirty="0"/>
                        <a:t>66.0</a:t>
                      </a:r>
                    </a:p>
                  </a:txBody>
                  <a:tcPr/>
                </a:tc>
                <a:extLst>
                  <a:ext uri="{0D108BD9-81ED-4DB2-BD59-A6C34878D82A}">
                    <a16:rowId xmlns:a16="http://schemas.microsoft.com/office/drawing/2014/main" val="1817235505"/>
                  </a:ext>
                </a:extLst>
              </a:tr>
            </a:tbl>
          </a:graphicData>
        </a:graphic>
      </p:graphicFrame>
    </p:spTree>
    <p:extLst>
      <p:ext uri="{BB962C8B-B14F-4D97-AF65-F5344CB8AC3E}">
        <p14:creationId xmlns:p14="http://schemas.microsoft.com/office/powerpoint/2010/main" val="357770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4E33-85B1-023F-11FC-DF0330B857B1}"/>
              </a:ext>
            </a:extLst>
          </p:cNvPr>
          <p:cNvSpPr>
            <a:spLocks noGrp="1"/>
          </p:cNvSpPr>
          <p:nvPr>
            <p:ph type="title"/>
          </p:nvPr>
        </p:nvSpPr>
        <p:spPr/>
        <p:txBody>
          <a:bodyPr/>
          <a:lstStyle/>
          <a:p>
            <a:r>
              <a:rPr lang="en-US" dirty="0"/>
              <a:t>Example 11: Results and discussion – free ParaView tip</a:t>
            </a:r>
          </a:p>
        </p:txBody>
      </p:sp>
      <p:sp>
        <p:nvSpPr>
          <p:cNvPr id="3" name="Content Placeholder 2">
            <a:extLst>
              <a:ext uri="{FF2B5EF4-FFF2-40B4-BE49-F238E27FC236}">
                <a16:creationId xmlns:a16="http://schemas.microsoft.com/office/drawing/2014/main" id="{7DA135CD-269C-3E75-A123-42F056D75BEA}"/>
              </a:ext>
            </a:extLst>
          </p:cNvPr>
          <p:cNvSpPr>
            <a:spLocks noGrp="1"/>
          </p:cNvSpPr>
          <p:nvPr>
            <p:ph idx="1"/>
          </p:nvPr>
        </p:nvSpPr>
        <p:spPr>
          <a:xfrm>
            <a:off x="762000" y="1091759"/>
            <a:ext cx="10553699" cy="741662"/>
          </a:xfrm>
        </p:spPr>
        <p:txBody>
          <a:bodyPr/>
          <a:lstStyle/>
          <a:p>
            <a:r>
              <a:rPr lang="en-US" dirty="0"/>
              <a:t>Forget to compute data from your model?  ParaView has built-in capability for data analysis.  (</a:t>
            </a:r>
            <a:r>
              <a:rPr lang="en-US" i="1" dirty="0"/>
              <a:t>User Output is almost always easier</a:t>
            </a:r>
            <a:r>
              <a:rPr lang="en-US" dirty="0"/>
              <a:t>).  Instructions refer to ParaView 5.13.1.</a:t>
            </a:r>
          </a:p>
        </p:txBody>
      </p:sp>
      <p:sp>
        <p:nvSpPr>
          <p:cNvPr id="4" name="Slide Number Placeholder 3">
            <a:extLst>
              <a:ext uri="{FF2B5EF4-FFF2-40B4-BE49-F238E27FC236}">
                <a16:creationId xmlns:a16="http://schemas.microsoft.com/office/drawing/2014/main" id="{D69B2400-8643-E59E-3E88-473BDBCADF99}"/>
              </a:ext>
            </a:extLst>
          </p:cNvPr>
          <p:cNvSpPr>
            <a:spLocks noGrp="1"/>
          </p:cNvSpPr>
          <p:nvPr>
            <p:ph type="sldNum" sz="quarter" idx="4"/>
          </p:nvPr>
        </p:nvSpPr>
        <p:spPr/>
        <p:txBody>
          <a:bodyPr/>
          <a:lstStyle/>
          <a:p>
            <a:pPr algn="ctr"/>
            <a:fld id="{F6B149FD-26F7-3645-B4E7-BA8B8CC5EEA8}" type="slidenum">
              <a:rPr lang="en-US" smtClean="0"/>
              <a:pPr algn="ctr"/>
              <a:t>134</a:t>
            </a:fld>
            <a:endParaRPr lang="en-US" dirty="0"/>
          </a:p>
        </p:txBody>
      </p:sp>
      <p:pic>
        <p:nvPicPr>
          <p:cNvPr id="6" name="Picture 5">
            <a:extLst>
              <a:ext uri="{FF2B5EF4-FFF2-40B4-BE49-F238E27FC236}">
                <a16:creationId xmlns:a16="http://schemas.microsoft.com/office/drawing/2014/main" id="{055EB81A-B673-9CBA-60ED-2F6CD9AA583A}"/>
              </a:ext>
            </a:extLst>
          </p:cNvPr>
          <p:cNvPicPr>
            <a:picLocks noChangeAspect="1"/>
          </p:cNvPicPr>
          <p:nvPr/>
        </p:nvPicPr>
        <p:blipFill>
          <a:blip r:embed="rId2"/>
          <a:stretch>
            <a:fillRect/>
          </a:stretch>
        </p:blipFill>
        <p:spPr>
          <a:xfrm>
            <a:off x="762000" y="2189462"/>
            <a:ext cx="2289208" cy="3817959"/>
          </a:xfrm>
          <a:prstGeom prst="rect">
            <a:avLst/>
          </a:prstGeom>
        </p:spPr>
      </p:pic>
      <p:grpSp>
        <p:nvGrpSpPr>
          <p:cNvPr id="10" name="Group 9">
            <a:extLst>
              <a:ext uri="{FF2B5EF4-FFF2-40B4-BE49-F238E27FC236}">
                <a16:creationId xmlns:a16="http://schemas.microsoft.com/office/drawing/2014/main" id="{F1F82720-A439-FA24-6B61-2F1CC77BB197}"/>
              </a:ext>
            </a:extLst>
          </p:cNvPr>
          <p:cNvGrpSpPr/>
          <p:nvPr/>
        </p:nvGrpSpPr>
        <p:grpSpPr>
          <a:xfrm>
            <a:off x="231006" y="2944602"/>
            <a:ext cx="2127182" cy="478147"/>
            <a:chOff x="231006" y="2944602"/>
            <a:chExt cx="2127182" cy="478147"/>
          </a:xfrm>
        </p:grpSpPr>
        <p:sp>
          <p:nvSpPr>
            <p:cNvPr id="7" name="TextBox 6">
              <a:extLst>
                <a:ext uri="{FF2B5EF4-FFF2-40B4-BE49-F238E27FC236}">
                  <a16:creationId xmlns:a16="http://schemas.microsoft.com/office/drawing/2014/main" id="{CBA17CB1-340D-8B22-CB15-3E1D9016A3D5}"/>
                </a:ext>
              </a:extLst>
            </p:cNvPr>
            <p:cNvSpPr txBox="1"/>
            <p:nvPr/>
          </p:nvSpPr>
          <p:spPr>
            <a:xfrm>
              <a:off x="674481" y="2961084"/>
              <a:ext cx="1683707" cy="461665"/>
            </a:xfrm>
            <a:prstGeom prst="rect">
              <a:avLst/>
            </a:prstGeom>
            <a:solidFill>
              <a:schemeClr val="bg1"/>
            </a:solidFill>
          </p:spPr>
          <p:txBody>
            <a:bodyPr wrap="square" rtlCol="0">
              <a:spAutoFit/>
            </a:bodyPr>
            <a:lstStyle/>
            <a:p>
              <a:r>
                <a:rPr lang="en-US" sz="1200" b="1" dirty="0"/>
                <a:t>Add “Extract Block” filter</a:t>
              </a:r>
            </a:p>
          </p:txBody>
        </p:sp>
        <p:sp>
          <p:nvSpPr>
            <p:cNvPr id="9" name="Oval 8">
              <a:extLst>
                <a:ext uri="{FF2B5EF4-FFF2-40B4-BE49-F238E27FC236}">
                  <a16:creationId xmlns:a16="http://schemas.microsoft.com/office/drawing/2014/main" id="{49861D8A-2D79-1F77-7281-5C9A5B303F5C}"/>
                </a:ext>
              </a:extLst>
            </p:cNvPr>
            <p:cNvSpPr/>
            <p:nvPr/>
          </p:nvSpPr>
          <p:spPr>
            <a:xfrm>
              <a:off x="231006" y="2944602"/>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a:t>
              </a:r>
            </a:p>
          </p:txBody>
        </p:sp>
      </p:grpSp>
      <p:pic>
        <p:nvPicPr>
          <p:cNvPr id="20" name="Picture 19">
            <a:extLst>
              <a:ext uri="{FF2B5EF4-FFF2-40B4-BE49-F238E27FC236}">
                <a16:creationId xmlns:a16="http://schemas.microsoft.com/office/drawing/2014/main" id="{38C35377-16B9-A8C4-94ED-40D7BC68BFB0}"/>
              </a:ext>
            </a:extLst>
          </p:cNvPr>
          <p:cNvPicPr>
            <a:picLocks noChangeAspect="1"/>
          </p:cNvPicPr>
          <p:nvPr/>
        </p:nvPicPr>
        <p:blipFill>
          <a:blip r:embed="rId3"/>
          <a:stretch>
            <a:fillRect/>
          </a:stretch>
        </p:blipFill>
        <p:spPr>
          <a:xfrm>
            <a:off x="3806791" y="2189463"/>
            <a:ext cx="2289209" cy="3838948"/>
          </a:xfrm>
          <a:prstGeom prst="rect">
            <a:avLst/>
          </a:prstGeom>
        </p:spPr>
      </p:pic>
      <p:grpSp>
        <p:nvGrpSpPr>
          <p:cNvPr id="31" name="Group 30">
            <a:extLst>
              <a:ext uri="{FF2B5EF4-FFF2-40B4-BE49-F238E27FC236}">
                <a16:creationId xmlns:a16="http://schemas.microsoft.com/office/drawing/2014/main" id="{A8CD8B8E-B0F5-E9C1-C501-FF03E8D8D74C}"/>
              </a:ext>
            </a:extLst>
          </p:cNvPr>
          <p:cNvGrpSpPr/>
          <p:nvPr/>
        </p:nvGrpSpPr>
        <p:grpSpPr>
          <a:xfrm>
            <a:off x="733125" y="4359620"/>
            <a:ext cx="2066221" cy="457200"/>
            <a:chOff x="733125" y="4359620"/>
            <a:chExt cx="2066221" cy="457200"/>
          </a:xfrm>
        </p:grpSpPr>
        <p:sp>
          <p:nvSpPr>
            <p:cNvPr id="15" name="TextBox 14">
              <a:extLst>
                <a:ext uri="{FF2B5EF4-FFF2-40B4-BE49-F238E27FC236}">
                  <a16:creationId xmlns:a16="http://schemas.microsoft.com/office/drawing/2014/main" id="{852293EE-BEC0-E5E1-E635-06097F31AC2D}"/>
                </a:ext>
              </a:extLst>
            </p:cNvPr>
            <p:cNvSpPr txBox="1"/>
            <p:nvPr/>
          </p:nvSpPr>
          <p:spPr>
            <a:xfrm>
              <a:off x="1115639" y="4450367"/>
              <a:ext cx="1683707" cy="276999"/>
            </a:xfrm>
            <a:prstGeom prst="rect">
              <a:avLst/>
            </a:prstGeom>
            <a:solidFill>
              <a:schemeClr val="bg1"/>
            </a:solidFill>
          </p:spPr>
          <p:txBody>
            <a:bodyPr wrap="square" rtlCol="0">
              <a:spAutoFit/>
            </a:bodyPr>
            <a:lstStyle/>
            <a:p>
              <a:r>
                <a:rPr lang="en-US" sz="1200" b="1" dirty="0"/>
                <a:t> “Apply”</a:t>
              </a:r>
            </a:p>
          </p:txBody>
        </p:sp>
        <p:sp>
          <p:nvSpPr>
            <p:cNvPr id="30" name="Oval 29">
              <a:extLst>
                <a:ext uri="{FF2B5EF4-FFF2-40B4-BE49-F238E27FC236}">
                  <a16:creationId xmlns:a16="http://schemas.microsoft.com/office/drawing/2014/main" id="{62ECDFB6-07B3-F3AD-2E4B-40BEA43FAF06}"/>
                </a:ext>
              </a:extLst>
            </p:cNvPr>
            <p:cNvSpPr/>
            <p:nvPr/>
          </p:nvSpPr>
          <p:spPr>
            <a:xfrm>
              <a:off x="733125" y="4359620"/>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1c</a:t>
              </a:r>
            </a:p>
          </p:txBody>
        </p:sp>
      </p:grpSp>
      <p:grpSp>
        <p:nvGrpSpPr>
          <p:cNvPr id="33" name="Group 32">
            <a:extLst>
              <a:ext uri="{FF2B5EF4-FFF2-40B4-BE49-F238E27FC236}">
                <a16:creationId xmlns:a16="http://schemas.microsoft.com/office/drawing/2014/main" id="{0C6B3A89-0DEE-F7D4-D3D8-8A1AB86B7284}"/>
              </a:ext>
            </a:extLst>
          </p:cNvPr>
          <p:cNvGrpSpPr/>
          <p:nvPr/>
        </p:nvGrpSpPr>
        <p:grpSpPr>
          <a:xfrm>
            <a:off x="251416" y="5806058"/>
            <a:ext cx="2106772" cy="480676"/>
            <a:chOff x="251416" y="5806058"/>
            <a:chExt cx="2106772" cy="480676"/>
          </a:xfrm>
        </p:grpSpPr>
        <p:sp>
          <p:nvSpPr>
            <p:cNvPr id="12" name="TextBox 11">
              <a:extLst>
                <a:ext uri="{FF2B5EF4-FFF2-40B4-BE49-F238E27FC236}">
                  <a16:creationId xmlns:a16="http://schemas.microsoft.com/office/drawing/2014/main" id="{04F8A9FB-60EC-9DAC-37B3-D7496DA96968}"/>
                </a:ext>
              </a:extLst>
            </p:cNvPr>
            <p:cNvSpPr txBox="1"/>
            <p:nvPr/>
          </p:nvSpPr>
          <p:spPr>
            <a:xfrm>
              <a:off x="674481" y="5825069"/>
              <a:ext cx="1683707" cy="461665"/>
            </a:xfrm>
            <a:prstGeom prst="rect">
              <a:avLst/>
            </a:prstGeom>
            <a:solidFill>
              <a:schemeClr val="bg1"/>
            </a:solidFill>
          </p:spPr>
          <p:txBody>
            <a:bodyPr wrap="square" rtlCol="0">
              <a:spAutoFit/>
            </a:bodyPr>
            <a:lstStyle/>
            <a:p>
              <a:r>
                <a:rPr lang="en-US" sz="1200" b="1" dirty="0"/>
                <a:t>Select block of interest</a:t>
              </a:r>
            </a:p>
          </p:txBody>
        </p:sp>
        <p:sp>
          <p:nvSpPr>
            <p:cNvPr id="32" name="Oval 31">
              <a:extLst>
                <a:ext uri="{FF2B5EF4-FFF2-40B4-BE49-F238E27FC236}">
                  <a16:creationId xmlns:a16="http://schemas.microsoft.com/office/drawing/2014/main" id="{CBCFFBD9-AE7C-E805-078C-0D9B3773E267}"/>
                </a:ext>
              </a:extLst>
            </p:cNvPr>
            <p:cNvSpPr/>
            <p:nvPr/>
          </p:nvSpPr>
          <p:spPr>
            <a:xfrm>
              <a:off x="251416" y="5806058"/>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1b</a:t>
              </a:r>
            </a:p>
          </p:txBody>
        </p:sp>
      </p:grpSp>
      <p:grpSp>
        <p:nvGrpSpPr>
          <p:cNvPr id="34" name="Group 33">
            <a:extLst>
              <a:ext uri="{FF2B5EF4-FFF2-40B4-BE49-F238E27FC236}">
                <a16:creationId xmlns:a16="http://schemas.microsoft.com/office/drawing/2014/main" id="{C7D18555-C1E8-E479-9AD4-8B2ACF195106}"/>
              </a:ext>
            </a:extLst>
          </p:cNvPr>
          <p:cNvGrpSpPr/>
          <p:nvPr/>
        </p:nvGrpSpPr>
        <p:grpSpPr>
          <a:xfrm>
            <a:off x="3446425" y="5841771"/>
            <a:ext cx="2106772" cy="480676"/>
            <a:chOff x="251416" y="5806058"/>
            <a:chExt cx="2106772" cy="480676"/>
          </a:xfrm>
        </p:grpSpPr>
        <p:sp>
          <p:nvSpPr>
            <p:cNvPr id="35" name="TextBox 34">
              <a:extLst>
                <a:ext uri="{FF2B5EF4-FFF2-40B4-BE49-F238E27FC236}">
                  <a16:creationId xmlns:a16="http://schemas.microsoft.com/office/drawing/2014/main" id="{92319CB4-94CF-4F84-9293-70859581E044}"/>
                </a:ext>
              </a:extLst>
            </p:cNvPr>
            <p:cNvSpPr txBox="1"/>
            <p:nvPr/>
          </p:nvSpPr>
          <p:spPr>
            <a:xfrm>
              <a:off x="674481" y="5825069"/>
              <a:ext cx="1683707" cy="461665"/>
            </a:xfrm>
            <a:prstGeom prst="rect">
              <a:avLst/>
            </a:prstGeom>
            <a:solidFill>
              <a:schemeClr val="bg1"/>
            </a:solidFill>
          </p:spPr>
          <p:txBody>
            <a:bodyPr wrap="square" rtlCol="0">
              <a:spAutoFit/>
            </a:bodyPr>
            <a:lstStyle/>
            <a:p>
              <a:r>
                <a:rPr lang="en-US" sz="1200" b="1" dirty="0"/>
                <a:t>Select “</a:t>
              </a:r>
              <a:r>
                <a:rPr lang="en-US" sz="1200" b="1" dirty="0" err="1"/>
                <a:t>von_mises</a:t>
              </a:r>
              <a:r>
                <a:rPr lang="en-US" sz="1200" b="1" dirty="0"/>
                <a:t>” under Point Data</a:t>
              </a:r>
            </a:p>
          </p:txBody>
        </p:sp>
        <p:sp>
          <p:nvSpPr>
            <p:cNvPr id="36" name="Oval 35">
              <a:extLst>
                <a:ext uri="{FF2B5EF4-FFF2-40B4-BE49-F238E27FC236}">
                  <a16:creationId xmlns:a16="http://schemas.microsoft.com/office/drawing/2014/main" id="{9A7A420D-5F12-EE22-295D-B38FB987DFCB}"/>
                </a:ext>
              </a:extLst>
            </p:cNvPr>
            <p:cNvSpPr/>
            <p:nvPr/>
          </p:nvSpPr>
          <p:spPr>
            <a:xfrm>
              <a:off x="251416" y="5806058"/>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2b</a:t>
              </a:r>
            </a:p>
          </p:txBody>
        </p:sp>
      </p:grpSp>
      <p:grpSp>
        <p:nvGrpSpPr>
          <p:cNvPr id="37" name="Group 36">
            <a:extLst>
              <a:ext uri="{FF2B5EF4-FFF2-40B4-BE49-F238E27FC236}">
                <a16:creationId xmlns:a16="http://schemas.microsoft.com/office/drawing/2014/main" id="{AC03B9E2-5176-CBC0-88A8-E22C6204CEBC}"/>
              </a:ext>
            </a:extLst>
          </p:cNvPr>
          <p:cNvGrpSpPr/>
          <p:nvPr/>
        </p:nvGrpSpPr>
        <p:grpSpPr>
          <a:xfrm>
            <a:off x="3675025" y="4388146"/>
            <a:ext cx="2066221" cy="457200"/>
            <a:chOff x="733125" y="4359620"/>
            <a:chExt cx="2066221" cy="457200"/>
          </a:xfrm>
        </p:grpSpPr>
        <p:sp>
          <p:nvSpPr>
            <p:cNvPr id="38" name="TextBox 37">
              <a:extLst>
                <a:ext uri="{FF2B5EF4-FFF2-40B4-BE49-F238E27FC236}">
                  <a16:creationId xmlns:a16="http://schemas.microsoft.com/office/drawing/2014/main" id="{80DA58B2-6F23-16BC-94BE-A9D645C8F41A}"/>
                </a:ext>
              </a:extLst>
            </p:cNvPr>
            <p:cNvSpPr txBox="1"/>
            <p:nvPr/>
          </p:nvSpPr>
          <p:spPr>
            <a:xfrm>
              <a:off x="1115639" y="4450367"/>
              <a:ext cx="1683707" cy="276999"/>
            </a:xfrm>
            <a:prstGeom prst="rect">
              <a:avLst/>
            </a:prstGeom>
            <a:solidFill>
              <a:schemeClr val="bg1"/>
            </a:solidFill>
          </p:spPr>
          <p:txBody>
            <a:bodyPr wrap="square" rtlCol="0">
              <a:spAutoFit/>
            </a:bodyPr>
            <a:lstStyle/>
            <a:p>
              <a:r>
                <a:rPr lang="en-US" sz="1200" b="1" dirty="0"/>
                <a:t> “Apply”</a:t>
              </a:r>
            </a:p>
          </p:txBody>
        </p:sp>
        <p:sp>
          <p:nvSpPr>
            <p:cNvPr id="39" name="Oval 38">
              <a:extLst>
                <a:ext uri="{FF2B5EF4-FFF2-40B4-BE49-F238E27FC236}">
                  <a16:creationId xmlns:a16="http://schemas.microsoft.com/office/drawing/2014/main" id="{AB44DA84-8B06-E000-3A73-A004C424F3D5}"/>
                </a:ext>
              </a:extLst>
            </p:cNvPr>
            <p:cNvSpPr/>
            <p:nvPr/>
          </p:nvSpPr>
          <p:spPr>
            <a:xfrm>
              <a:off x="733125" y="4359620"/>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2c</a:t>
              </a:r>
            </a:p>
          </p:txBody>
        </p:sp>
      </p:grpSp>
      <p:grpSp>
        <p:nvGrpSpPr>
          <p:cNvPr id="40" name="Group 39">
            <a:extLst>
              <a:ext uri="{FF2B5EF4-FFF2-40B4-BE49-F238E27FC236}">
                <a16:creationId xmlns:a16="http://schemas.microsoft.com/office/drawing/2014/main" id="{DFE0194B-D8C9-7BC7-843E-C12D90418EFE}"/>
              </a:ext>
            </a:extLst>
          </p:cNvPr>
          <p:cNvGrpSpPr/>
          <p:nvPr/>
        </p:nvGrpSpPr>
        <p:grpSpPr>
          <a:xfrm>
            <a:off x="3426015" y="3253955"/>
            <a:ext cx="2127182" cy="478147"/>
            <a:chOff x="231006" y="2944602"/>
            <a:chExt cx="2127182" cy="478147"/>
          </a:xfrm>
        </p:grpSpPr>
        <p:sp>
          <p:nvSpPr>
            <p:cNvPr id="41" name="TextBox 40">
              <a:extLst>
                <a:ext uri="{FF2B5EF4-FFF2-40B4-BE49-F238E27FC236}">
                  <a16:creationId xmlns:a16="http://schemas.microsoft.com/office/drawing/2014/main" id="{26FF3A3B-27FF-58EE-D486-CFF6B10B4CFE}"/>
                </a:ext>
              </a:extLst>
            </p:cNvPr>
            <p:cNvSpPr txBox="1"/>
            <p:nvPr/>
          </p:nvSpPr>
          <p:spPr>
            <a:xfrm>
              <a:off x="674481" y="2961084"/>
              <a:ext cx="1683707" cy="461665"/>
            </a:xfrm>
            <a:prstGeom prst="rect">
              <a:avLst/>
            </a:prstGeom>
            <a:solidFill>
              <a:schemeClr val="bg1"/>
            </a:solidFill>
          </p:spPr>
          <p:txBody>
            <a:bodyPr wrap="square" rtlCol="0">
              <a:spAutoFit/>
            </a:bodyPr>
            <a:lstStyle/>
            <a:p>
              <a:r>
                <a:rPr lang="en-US" sz="1200" b="1" dirty="0"/>
                <a:t>Add “Descriptive Statistics” filter</a:t>
              </a:r>
            </a:p>
          </p:txBody>
        </p:sp>
        <p:sp>
          <p:nvSpPr>
            <p:cNvPr id="42" name="Oval 41">
              <a:extLst>
                <a:ext uri="{FF2B5EF4-FFF2-40B4-BE49-F238E27FC236}">
                  <a16:creationId xmlns:a16="http://schemas.microsoft.com/office/drawing/2014/main" id="{118562D9-13A2-E0B3-E481-0308F9203D42}"/>
                </a:ext>
              </a:extLst>
            </p:cNvPr>
            <p:cNvSpPr/>
            <p:nvPr/>
          </p:nvSpPr>
          <p:spPr>
            <a:xfrm>
              <a:off x="231006" y="2944602"/>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a:t>
              </a:r>
            </a:p>
          </p:txBody>
        </p:sp>
      </p:grpSp>
      <p:pic>
        <p:nvPicPr>
          <p:cNvPr id="44" name="Picture 43">
            <a:extLst>
              <a:ext uri="{FF2B5EF4-FFF2-40B4-BE49-F238E27FC236}">
                <a16:creationId xmlns:a16="http://schemas.microsoft.com/office/drawing/2014/main" id="{89D9C8EB-91B3-84F6-7851-7A734A7AD62C}"/>
              </a:ext>
            </a:extLst>
          </p:cNvPr>
          <p:cNvPicPr>
            <a:picLocks noChangeAspect="1"/>
          </p:cNvPicPr>
          <p:nvPr/>
        </p:nvPicPr>
        <p:blipFill>
          <a:blip r:embed="rId4"/>
          <a:stretch>
            <a:fillRect/>
          </a:stretch>
        </p:blipFill>
        <p:spPr>
          <a:xfrm>
            <a:off x="6734776" y="2189462"/>
            <a:ext cx="2289209" cy="3869853"/>
          </a:xfrm>
          <a:prstGeom prst="rect">
            <a:avLst/>
          </a:prstGeom>
        </p:spPr>
      </p:pic>
      <p:grpSp>
        <p:nvGrpSpPr>
          <p:cNvPr id="45" name="Group 44">
            <a:extLst>
              <a:ext uri="{FF2B5EF4-FFF2-40B4-BE49-F238E27FC236}">
                <a16:creationId xmlns:a16="http://schemas.microsoft.com/office/drawing/2014/main" id="{A11B3793-2CB8-F7D5-D667-D42F106ED5D8}"/>
              </a:ext>
            </a:extLst>
          </p:cNvPr>
          <p:cNvGrpSpPr/>
          <p:nvPr/>
        </p:nvGrpSpPr>
        <p:grpSpPr>
          <a:xfrm>
            <a:off x="6734776" y="2551146"/>
            <a:ext cx="2127182" cy="478147"/>
            <a:chOff x="231006" y="2944602"/>
            <a:chExt cx="2127182" cy="478147"/>
          </a:xfrm>
        </p:grpSpPr>
        <p:sp>
          <p:nvSpPr>
            <p:cNvPr id="46" name="TextBox 45">
              <a:extLst>
                <a:ext uri="{FF2B5EF4-FFF2-40B4-BE49-F238E27FC236}">
                  <a16:creationId xmlns:a16="http://schemas.microsoft.com/office/drawing/2014/main" id="{6AD79ADE-3765-D0CC-6317-D60DF9F00EFC}"/>
                </a:ext>
              </a:extLst>
            </p:cNvPr>
            <p:cNvSpPr txBox="1"/>
            <p:nvPr/>
          </p:nvSpPr>
          <p:spPr>
            <a:xfrm>
              <a:off x="674481" y="2961084"/>
              <a:ext cx="1683707" cy="461665"/>
            </a:xfrm>
            <a:prstGeom prst="rect">
              <a:avLst/>
            </a:prstGeom>
            <a:solidFill>
              <a:schemeClr val="bg1"/>
            </a:solidFill>
          </p:spPr>
          <p:txBody>
            <a:bodyPr wrap="square" rtlCol="0">
              <a:spAutoFit/>
            </a:bodyPr>
            <a:lstStyle/>
            <a:p>
              <a:r>
                <a:rPr lang="en-US" sz="1200" b="1" dirty="0"/>
                <a:t>Add “Plot Data Over Time” filter</a:t>
              </a:r>
            </a:p>
          </p:txBody>
        </p:sp>
        <p:sp>
          <p:nvSpPr>
            <p:cNvPr id="47" name="Oval 46">
              <a:extLst>
                <a:ext uri="{FF2B5EF4-FFF2-40B4-BE49-F238E27FC236}">
                  <a16:creationId xmlns:a16="http://schemas.microsoft.com/office/drawing/2014/main" id="{BF721C59-EB95-AC97-AF72-A5DD09744E1B}"/>
                </a:ext>
              </a:extLst>
            </p:cNvPr>
            <p:cNvSpPr/>
            <p:nvPr/>
          </p:nvSpPr>
          <p:spPr>
            <a:xfrm>
              <a:off x="231006" y="2944602"/>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a:t>
              </a:r>
            </a:p>
          </p:txBody>
        </p:sp>
      </p:grpSp>
      <p:grpSp>
        <p:nvGrpSpPr>
          <p:cNvPr id="48" name="Group 47">
            <a:extLst>
              <a:ext uri="{FF2B5EF4-FFF2-40B4-BE49-F238E27FC236}">
                <a16:creationId xmlns:a16="http://schemas.microsoft.com/office/drawing/2014/main" id="{A2CFD9A3-D746-D10C-7C1A-82EEA982CB61}"/>
              </a:ext>
            </a:extLst>
          </p:cNvPr>
          <p:cNvGrpSpPr/>
          <p:nvPr/>
        </p:nvGrpSpPr>
        <p:grpSpPr>
          <a:xfrm>
            <a:off x="7109583" y="5706172"/>
            <a:ext cx="2371301" cy="662813"/>
            <a:chOff x="231006" y="2944602"/>
            <a:chExt cx="2371301" cy="662813"/>
          </a:xfrm>
        </p:grpSpPr>
        <p:sp>
          <p:nvSpPr>
            <p:cNvPr id="49" name="TextBox 48">
              <a:extLst>
                <a:ext uri="{FF2B5EF4-FFF2-40B4-BE49-F238E27FC236}">
                  <a16:creationId xmlns:a16="http://schemas.microsoft.com/office/drawing/2014/main" id="{71D0C294-AC0F-8B18-3573-EE3991EB691E}"/>
                </a:ext>
              </a:extLst>
            </p:cNvPr>
            <p:cNvSpPr txBox="1"/>
            <p:nvPr/>
          </p:nvSpPr>
          <p:spPr>
            <a:xfrm>
              <a:off x="674481" y="2961084"/>
              <a:ext cx="1927826" cy="646331"/>
            </a:xfrm>
            <a:prstGeom prst="rect">
              <a:avLst/>
            </a:prstGeom>
            <a:solidFill>
              <a:schemeClr val="bg1"/>
            </a:solidFill>
          </p:spPr>
          <p:txBody>
            <a:bodyPr wrap="square" rtlCol="0">
              <a:spAutoFit/>
            </a:bodyPr>
            <a:lstStyle/>
            <a:p>
              <a:r>
                <a:rPr lang="en-US" sz="1200" b="1" dirty="0"/>
                <a:t>Select “Rows”, Uncheck “Only Report Selection Statistic”</a:t>
              </a:r>
            </a:p>
          </p:txBody>
        </p:sp>
        <p:sp>
          <p:nvSpPr>
            <p:cNvPr id="50" name="Oval 49">
              <a:extLst>
                <a:ext uri="{FF2B5EF4-FFF2-40B4-BE49-F238E27FC236}">
                  <a16:creationId xmlns:a16="http://schemas.microsoft.com/office/drawing/2014/main" id="{89B76E4E-1E05-F83B-6915-9FED759E25A3}"/>
                </a:ext>
              </a:extLst>
            </p:cNvPr>
            <p:cNvSpPr/>
            <p:nvPr/>
          </p:nvSpPr>
          <p:spPr>
            <a:xfrm>
              <a:off x="231006" y="2944602"/>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3b</a:t>
              </a:r>
            </a:p>
          </p:txBody>
        </p:sp>
      </p:grpSp>
      <p:grpSp>
        <p:nvGrpSpPr>
          <p:cNvPr id="54" name="Group 53">
            <a:extLst>
              <a:ext uri="{FF2B5EF4-FFF2-40B4-BE49-F238E27FC236}">
                <a16:creationId xmlns:a16="http://schemas.microsoft.com/office/drawing/2014/main" id="{4B34A565-1B9A-5CB6-5840-FFE95FCAA96C}"/>
              </a:ext>
            </a:extLst>
          </p:cNvPr>
          <p:cNvGrpSpPr/>
          <p:nvPr/>
        </p:nvGrpSpPr>
        <p:grpSpPr>
          <a:xfrm>
            <a:off x="6647627" y="4401267"/>
            <a:ext cx="2066221" cy="457200"/>
            <a:chOff x="733125" y="4359620"/>
            <a:chExt cx="2066221" cy="457200"/>
          </a:xfrm>
        </p:grpSpPr>
        <p:sp>
          <p:nvSpPr>
            <p:cNvPr id="55" name="TextBox 54">
              <a:extLst>
                <a:ext uri="{FF2B5EF4-FFF2-40B4-BE49-F238E27FC236}">
                  <a16:creationId xmlns:a16="http://schemas.microsoft.com/office/drawing/2014/main" id="{B825EA19-5012-44CD-55F3-DB0B24FE206F}"/>
                </a:ext>
              </a:extLst>
            </p:cNvPr>
            <p:cNvSpPr txBox="1"/>
            <p:nvPr/>
          </p:nvSpPr>
          <p:spPr>
            <a:xfrm>
              <a:off x="1115639" y="4450367"/>
              <a:ext cx="1683707" cy="276999"/>
            </a:xfrm>
            <a:prstGeom prst="rect">
              <a:avLst/>
            </a:prstGeom>
            <a:solidFill>
              <a:schemeClr val="bg1"/>
            </a:solidFill>
          </p:spPr>
          <p:txBody>
            <a:bodyPr wrap="square" rtlCol="0">
              <a:spAutoFit/>
            </a:bodyPr>
            <a:lstStyle/>
            <a:p>
              <a:r>
                <a:rPr lang="en-US" sz="1200" b="1" dirty="0"/>
                <a:t> “Apply”</a:t>
              </a:r>
            </a:p>
          </p:txBody>
        </p:sp>
        <p:sp>
          <p:nvSpPr>
            <p:cNvPr id="56" name="Oval 55">
              <a:extLst>
                <a:ext uri="{FF2B5EF4-FFF2-40B4-BE49-F238E27FC236}">
                  <a16:creationId xmlns:a16="http://schemas.microsoft.com/office/drawing/2014/main" id="{0BC7AFE4-D94A-AA56-CF50-2859577365E5}"/>
                </a:ext>
              </a:extLst>
            </p:cNvPr>
            <p:cNvSpPr/>
            <p:nvPr/>
          </p:nvSpPr>
          <p:spPr>
            <a:xfrm>
              <a:off x="733125" y="4359620"/>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3c</a:t>
              </a:r>
            </a:p>
          </p:txBody>
        </p:sp>
      </p:grpSp>
      <p:pic>
        <p:nvPicPr>
          <p:cNvPr id="58" name="Picture 57">
            <a:extLst>
              <a:ext uri="{FF2B5EF4-FFF2-40B4-BE49-F238E27FC236}">
                <a16:creationId xmlns:a16="http://schemas.microsoft.com/office/drawing/2014/main" id="{0AA9E7D1-9449-A28C-B794-EA8A4828F180}"/>
              </a:ext>
            </a:extLst>
          </p:cNvPr>
          <p:cNvPicPr>
            <a:picLocks noChangeAspect="1"/>
          </p:cNvPicPr>
          <p:nvPr/>
        </p:nvPicPr>
        <p:blipFill>
          <a:blip r:embed="rId5"/>
          <a:stretch>
            <a:fillRect/>
          </a:stretch>
        </p:blipFill>
        <p:spPr>
          <a:xfrm>
            <a:off x="9341521" y="3848745"/>
            <a:ext cx="2489704" cy="2308634"/>
          </a:xfrm>
          <a:prstGeom prst="rect">
            <a:avLst/>
          </a:prstGeom>
        </p:spPr>
      </p:pic>
      <p:pic>
        <p:nvPicPr>
          <p:cNvPr id="60" name="Picture 59">
            <a:extLst>
              <a:ext uri="{FF2B5EF4-FFF2-40B4-BE49-F238E27FC236}">
                <a16:creationId xmlns:a16="http://schemas.microsoft.com/office/drawing/2014/main" id="{0B4A2099-1F3B-8476-080C-293392F5FD96}"/>
              </a:ext>
            </a:extLst>
          </p:cNvPr>
          <p:cNvPicPr>
            <a:picLocks noChangeAspect="1"/>
          </p:cNvPicPr>
          <p:nvPr/>
        </p:nvPicPr>
        <p:blipFill rotWithShape="1">
          <a:blip r:embed="rId6"/>
          <a:srcRect b="23774"/>
          <a:stretch/>
        </p:blipFill>
        <p:spPr>
          <a:xfrm>
            <a:off x="9735612" y="2230804"/>
            <a:ext cx="1926285" cy="1672943"/>
          </a:xfrm>
          <a:prstGeom prst="rect">
            <a:avLst/>
          </a:prstGeom>
        </p:spPr>
      </p:pic>
      <p:grpSp>
        <p:nvGrpSpPr>
          <p:cNvPr id="63" name="Group 62">
            <a:extLst>
              <a:ext uri="{FF2B5EF4-FFF2-40B4-BE49-F238E27FC236}">
                <a16:creationId xmlns:a16="http://schemas.microsoft.com/office/drawing/2014/main" id="{5FC258D5-177B-55DD-1F83-3CFA8C19AAB7}"/>
              </a:ext>
            </a:extLst>
          </p:cNvPr>
          <p:cNvGrpSpPr/>
          <p:nvPr/>
        </p:nvGrpSpPr>
        <p:grpSpPr>
          <a:xfrm>
            <a:off x="9461634" y="4552630"/>
            <a:ext cx="2371301" cy="478147"/>
            <a:chOff x="8760503" y="4290616"/>
            <a:chExt cx="2371301" cy="478147"/>
          </a:xfrm>
        </p:grpSpPr>
        <p:sp>
          <p:nvSpPr>
            <p:cNvPr id="61" name="TextBox 60">
              <a:extLst>
                <a:ext uri="{FF2B5EF4-FFF2-40B4-BE49-F238E27FC236}">
                  <a16:creationId xmlns:a16="http://schemas.microsoft.com/office/drawing/2014/main" id="{3CF3C9A8-E48F-CAB6-B524-304EB3E7D61C}"/>
                </a:ext>
              </a:extLst>
            </p:cNvPr>
            <p:cNvSpPr txBox="1"/>
            <p:nvPr/>
          </p:nvSpPr>
          <p:spPr>
            <a:xfrm>
              <a:off x="9203978" y="4307098"/>
              <a:ext cx="1927826" cy="461665"/>
            </a:xfrm>
            <a:prstGeom prst="rect">
              <a:avLst/>
            </a:prstGeom>
            <a:solidFill>
              <a:schemeClr val="bg1"/>
            </a:solidFill>
          </p:spPr>
          <p:txBody>
            <a:bodyPr wrap="square" rtlCol="0">
              <a:spAutoFit/>
            </a:bodyPr>
            <a:lstStyle/>
            <a:p>
              <a:r>
                <a:rPr lang="en-US" sz="1200" b="1" dirty="0"/>
                <a:t>Select fields of interest and view plot</a:t>
              </a:r>
            </a:p>
          </p:txBody>
        </p:sp>
        <p:sp>
          <p:nvSpPr>
            <p:cNvPr id="62" name="Oval 61">
              <a:extLst>
                <a:ext uri="{FF2B5EF4-FFF2-40B4-BE49-F238E27FC236}">
                  <a16:creationId xmlns:a16="http://schemas.microsoft.com/office/drawing/2014/main" id="{E803447F-D154-50AA-A4F0-2A05B895E571}"/>
                </a:ext>
              </a:extLst>
            </p:cNvPr>
            <p:cNvSpPr/>
            <p:nvPr/>
          </p:nvSpPr>
          <p:spPr>
            <a:xfrm>
              <a:off x="8760503" y="4290616"/>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4</a:t>
              </a:r>
            </a:p>
          </p:txBody>
        </p:sp>
      </p:grpSp>
    </p:spTree>
    <p:extLst>
      <p:ext uri="{BB962C8B-B14F-4D97-AF65-F5344CB8AC3E}">
        <p14:creationId xmlns:p14="http://schemas.microsoft.com/office/powerpoint/2010/main" val="340781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D89C-31BE-82FD-81F0-1A42FF33EF8A}"/>
              </a:ext>
            </a:extLst>
          </p:cNvPr>
          <p:cNvSpPr>
            <a:spLocks noGrp="1"/>
          </p:cNvSpPr>
          <p:nvPr>
            <p:ph type="title"/>
          </p:nvPr>
        </p:nvSpPr>
        <p:spPr/>
        <p:txBody>
          <a:bodyPr/>
          <a:lstStyle/>
          <a:p>
            <a:r>
              <a:rPr lang="en-US" dirty="0"/>
              <a:t>Example 11: Results and discussion – SEACAS tools</a:t>
            </a:r>
          </a:p>
        </p:txBody>
      </p:sp>
      <p:sp>
        <p:nvSpPr>
          <p:cNvPr id="4" name="Slide Number Placeholder 3">
            <a:extLst>
              <a:ext uri="{FF2B5EF4-FFF2-40B4-BE49-F238E27FC236}">
                <a16:creationId xmlns:a16="http://schemas.microsoft.com/office/drawing/2014/main" id="{FA138FB3-190B-AB3B-9ADB-F3FA61415C77}"/>
              </a:ext>
            </a:extLst>
          </p:cNvPr>
          <p:cNvSpPr>
            <a:spLocks noGrp="1"/>
          </p:cNvSpPr>
          <p:nvPr>
            <p:ph type="sldNum" sz="quarter" idx="4"/>
          </p:nvPr>
        </p:nvSpPr>
        <p:spPr/>
        <p:txBody>
          <a:bodyPr/>
          <a:lstStyle/>
          <a:p>
            <a:pPr algn="ctr"/>
            <a:fld id="{F6B149FD-26F7-3645-B4E7-BA8B8CC5EEA8}" type="slidenum">
              <a:rPr lang="en-US" smtClean="0"/>
              <a:pPr algn="ctr"/>
              <a:t>135</a:t>
            </a:fld>
            <a:endParaRPr lang="en-US" dirty="0"/>
          </a:p>
        </p:txBody>
      </p:sp>
      <p:sp>
        <p:nvSpPr>
          <p:cNvPr id="6" name="TextBox 5">
            <a:extLst>
              <a:ext uri="{FF2B5EF4-FFF2-40B4-BE49-F238E27FC236}">
                <a16:creationId xmlns:a16="http://schemas.microsoft.com/office/drawing/2014/main" id="{6F4162A0-0969-D765-8A79-F59EE74238B2}"/>
              </a:ext>
            </a:extLst>
          </p:cNvPr>
          <p:cNvSpPr txBox="1"/>
          <p:nvPr/>
        </p:nvSpPr>
        <p:spPr>
          <a:xfrm>
            <a:off x="762000" y="1073893"/>
            <a:ext cx="7024680" cy="584775"/>
          </a:xfrm>
          <a:prstGeom prst="rect">
            <a:avLst/>
          </a:prstGeom>
          <a:noFill/>
        </p:spPr>
        <p:txBody>
          <a:bodyPr wrap="none" rtlCol="0">
            <a:spAutoFit/>
          </a:bodyPr>
          <a:lstStyle/>
          <a:p>
            <a:r>
              <a:rPr lang="en-US" dirty="0"/>
              <a:t>Dozens of SEACAS tools can supplement your analysis workflow</a:t>
            </a:r>
          </a:p>
          <a:p>
            <a:r>
              <a:rPr lang="en-US" sz="1400" dirty="0"/>
              <a:t>(Check out </a:t>
            </a:r>
            <a:r>
              <a:rPr lang="en-US" sz="1400" dirty="0">
                <a:hlinkClick r:id="rId2"/>
              </a:rPr>
              <a:t>CONJOIN</a:t>
            </a:r>
            <a:r>
              <a:rPr lang="en-US" sz="1400" dirty="0"/>
              <a:t> and </a:t>
            </a:r>
            <a:r>
              <a:rPr lang="en-US" sz="1400" dirty="0">
                <a:hlinkClick r:id="rId3"/>
              </a:rPr>
              <a:t>APREPRO</a:t>
            </a:r>
            <a:r>
              <a:rPr lang="en-US" sz="1400" dirty="0"/>
              <a:t> documentation)</a:t>
            </a:r>
          </a:p>
        </p:txBody>
      </p:sp>
      <p:pic>
        <p:nvPicPr>
          <p:cNvPr id="10" name="Picture 9">
            <a:extLst>
              <a:ext uri="{FF2B5EF4-FFF2-40B4-BE49-F238E27FC236}">
                <a16:creationId xmlns:a16="http://schemas.microsoft.com/office/drawing/2014/main" id="{60999DEA-24BF-F0BA-D589-9CB732F47ABB}"/>
              </a:ext>
            </a:extLst>
          </p:cNvPr>
          <p:cNvPicPr>
            <a:picLocks noChangeAspect="1"/>
          </p:cNvPicPr>
          <p:nvPr/>
        </p:nvPicPr>
        <p:blipFill>
          <a:blip r:embed="rId4"/>
          <a:stretch>
            <a:fillRect/>
          </a:stretch>
        </p:blipFill>
        <p:spPr>
          <a:xfrm>
            <a:off x="896581" y="2404650"/>
            <a:ext cx="3580611" cy="2048700"/>
          </a:xfrm>
          <a:prstGeom prst="rect">
            <a:avLst/>
          </a:prstGeom>
        </p:spPr>
      </p:pic>
      <p:sp>
        <p:nvSpPr>
          <p:cNvPr id="11" name="TextBox 10">
            <a:extLst>
              <a:ext uri="{FF2B5EF4-FFF2-40B4-BE49-F238E27FC236}">
                <a16:creationId xmlns:a16="http://schemas.microsoft.com/office/drawing/2014/main" id="{67DDD8CF-F109-91CF-44B6-00DAC57E2538}"/>
              </a:ext>
            </a:extLst>
          </p:cNvPr>
          <p:cNvSpPr txBox="1"/>
          <p:nvPr/>
        </p:nvSpPr>
        <p:spPr>
          <a:xfrm>
            <a:off x="762000" y="1733942"/>
            <a:ext cx="9313768" cy="523220"/>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&gt;&gt; module load </a:t>
            </a:r>
            <a:r>
              <a:rPr lang="en-US" sz="1400" dirty="0" err="1">
                <a:latin typeface="Courier New" panose="02070309020205020404" pitchFamily="49" charset="0"/>
                <a:cs typeface="Courier New" panose="02070309020205020404" pitchFamily="49" charset="0"/>
              </a:rPr>
              <a:t>seacas</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&gt;&gt; conjoin –output </a:t>
            </a:r>
            <a:r>
              <a:rPr lang="en-US" sz="1400" dirty="0" err="1">
                <a:latin typeface="Courier New" panose="02070309020205020404" pitchFamily="49" charset="0"/>
                <a:cs typeface="Courier New" panose="02070309020205020404" pitchFamily="49" charset="0"/>
              </a:rPr>
              <a:t>preload_rotate_drop.e</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output_preload.e</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output_rotation.e</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output.e</a:t>
            </a:r>
            <a:endParaRPr lang="en-US" sz="1400" dirty="0">
              <a:latin typeface="Courier New" panose="02070309020205020404" pitchFamily="49" charset="0"/>
              <a:cs typeface="Courier New" panose="02070309020205020404" pitchFamily="49" charset="0"/>
            </a:endParaRPr>
          </a:p>
        </p:txBody>
      </p:sp>
      <p:pic>
        <p:nvPicPr>
          <p:cNvPr id="13" name="Picture 12">
            <a:extLst>
              <a:ext uri="{FF2B5EF4-FFF2-40B4-BE49-F238E27FC236}">
                <a16:creationId xmlns:a16="http://schemas.microsoft.com/office/drawing/2014/main" id="{53B1DBC9-53ED-09FC-B413-19AA34C42D3A}"/>
              </a:ext>
            </a:extLst>
          </p:cNvPr>
          <p:cNvPicPr>
            <a:picLocks noChangeAspect="1"/>
          </p:cNvPicPr>
          <p:nvPr/>
        </p:nvPicPr>
        <p:blipFill>
          <a:blip r:embed="rId5"/>
          <a:stretch>
            <a:fillRect/>
          </a:stretch>
        </p:blipFill>
        <p:spPr>
          <a:xfrm>
            <a:off x="896581" y="4648141"/>
            <a:ext cx="3580611" cy="1584662"/>
          </a:xfrm>
          <a:prstGeom prst="rect">
            <a:avLst/>
          </a:prstGeom>
        </p:spPr>
      </p:pic>
      <p:sp>
        <p:nvSpPr>
          <p:cNvPr id="15" name="TextBox 14">
            <a:extLst>
              <a:ext uri="{FF2B5EF4-FFF2-40B4-BE49-F238E27FC236}">
                <a16:creationId xmlns:a16="http://schemas.microsoft.com/office/drawing/2014/main" id="{1F923A82-7D5B-3109-213C-FFF726D28E08}"/>
              </a:ext>
            </a:extLst>
          </p:cNvPr>
          <p:cNvSpPr txBox="1"/>
          <p:nvPr/>
        </p:nvSpPr>
        <p:spPr>
          <a:xfrm>
            <a:off x="4552749" y="2504063"/>
            <a:ext cx="2147937" cy="1077218"/>
          </a:xfrm>
          <a:prstGeom prst="rect">
            <a:avLst/>
          </a:prstGeom>
          <a:noFill/>
        </p:spPr>
        <p:txBody>
          <a:bodyPr wrap="square">
            <a:spAutoFit/>
          </a:bodyPr>
          <a:lstStyle/>
          <a:p>
            <a:r>
              <a:rPr lang="en-US" sz="1600" i="1" dirty="0"/>
              <a:t>CONJOIN: Multiple mesh files (“parts”) combine their time steps</a:t>
            </a:r>
          </a:p>
        </p:txBody>
      </p:sp>
      <p:sp>
        <p:nvSpPr>
          <p:cNvPr id="16" name="Oval 15">
            <a:extLst>
              <a:ext uri="{FF2B5EF4-FFF2-40B4-BE49-F238E27FC236}">
                <a16:creationId xmlns:a16="http://schemas.microsoft.com/office/drawing/2014/main" id="{51A18B4E-ADE7-81FF-B2D1-86E71F8D1A7B}"/>
              </a:ext>
            </a:extLst>
          </p:cNvPr>
          <p:cNvSpPr/>
          <p:nvPr/>
        </p:nvSpPr>
        <p:spPr>
          <a:xfrm>
            <a:off x="2810576" y="3335060"/>
            <a:ext cx="1742173" cy="1118290"/>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0A21EA-2126-4CAD-617D-0394F48BDB45}"/>
              </a:ext>
            </a:extLst>
          </p:cNvPr>
          <p:cNvSpPr/>
          <p:nvPr/>
        </p:nvSpPr>
        <p:spPr>
          <a:xfrm>
            <a:off x="896581" y="5104851"/>
            <a:ext cx="2770643" cy="1118290"/>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9050756-D8C3-3E6F-0BAC-CF3D6D118D4B}"/>
                  </a:ext>
                </a:extLst>
              </p:cNvPr>
              <p:cNvSpPr txBox="1"/>
              <p:nvPr/>
            </p:nvSpPr>
            <p:spPr>
              <a:xfrm>
                <a:off x="4552748" y="4406587"/>
                <a:ext cx="2704700" cy="1815882"/>
              </a:xfrm>
              <a:prstGeom prst="rect">
                <a:avLst/>
              </a:prstGeom>
              <a:noFill/>
            </p:spPr>
            <p:txBody>
              <a:bodyPr wrap="square">
                <a:spAutoFit/>
              </a:bodyPr>
              <a:lstStyle/>
              <a:p>
                <a:r>
                  <a:rPr lang="en-US" sz="1600" i="1" dirty="0"/>
                  <a:t>APREPRO: Huge number of uses, here “</a:t>
                </a:r>
                <a:r>
                  <a:rPr lang="en-US" sz="1600" i="1" dirty="0" err="1"/>
                  <a:t>functionizing</a:t>
                </a:r>
                <a:r>
                  <a:rPr lang="en-US" sz="1600" i="1" dirty="0"/>
                  <a:t>” the model rotation.</a:t>
                </a:r>
              </a:p>
              <a:p>
                <a:endParaRPr lang="en-US" sz="1600" i="1" dirty="0"/>
              </a:p>
              <a:p>
                <a:r>
                  <a:rPr lang="en-US" sz="1600" dirty="0">
                    <a:latin typeface="Courier New" panose="02070309020205020404" pitchFamily="49" charset="0"/>
                    <a:cs typeface="Courier New" panose="02070309020205020404" pitchFamily="49" charset="0"/>
                  </a:rPr>
                  <a:t>Preload()</a:t>
                </a:r>
              </a:p>
              <a:p>
                <a:r>
                  <a:rPr lang="en-US" sz="1600" dirty="0">
                    <a:latin typeface="Courier New" panose="02070309020205020404" pitchFamily="49" charset="0"/>
                    <a:cs typeface="Courier New" panose="02070309020205020404" pitchFamily="49" charset="0"/>
                  </a:rPr>
                  <a:t>Rotate(</a:t>
                </a:r>
                <a14:m>
                  <m:oMath xmlns:m="http://schemas.openxmlformats.org/officeDocument/2006/math">
                    <m:r>
                      <m:rPr>
                        <m:sty m:val="p"/>
                      </m:rPr>
                      <a:rPr lang="en-US" sz="1600" b="0" i="0" smtClean="0">
                        <a:latin typeface="Cambria Math" panose="02040503050406030204" pitchFamily="18" charset="0"/>
                      </a:rPr>
                      <m:t>θ</m:t>
                    </m:r>
                    <m:r>
                      <a:rPr lang="en-US" sz="1600" b="0" i="0"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1" i="0" smtClean="0">
                            <a:latin typeface="Cambria Math" panose="02040503050406030204" pitchFamily="18" charset="0"/>
                          </a:rPr>
                          <m:t>𝐱</m:t>
                        </m:r>
                      </m:e>
                      <m:sub>
                        <m:r>
                          <a:rPr lang="en-US" sz="1600" b="0" i="0" smtClean="0">
                            <a:latin typeface="Cambria Math" panose="02040503050406030204" pitchFamily="18" charset="0"/>
                          </a:rPr>
                          <m:t>0</m:t>
                        </m:r>
                      </m:sub>
                    </m:sSub>
                    <m:r>
                      <a:rPr lang="en-US" sz="1600" b="0" i="0" smtClean="0">
                        <a:latin typeface="Cambria Math" panose="02040503050406030204" pitchFamily="18" charset="0"/>
                      </a:rPr>
                      <m:t>,</m:t>
                    </m:r>
                    <m:r>
                      <a:rPr lang="en-US" sz="1600" b="1" i="0" smtClean="0">
                        <a:latin typeface="Cambria Math" panose="02040503050406030204" pitchFamily="18" charset="0"/>
                      </a:rPr>
                      <m:t>𝐫</m:t>
                    </m:r>
                    <m:r>
                      <a:rPr lang="en-US" sz="1600" b="1" i="0" smtClean="0">
                        <a:latin typeface="Cambria Math" panose="02040503050406030204" pitchFamily="18" charset="0"/>
                      </a:rPr>
                      <m:t>,</m:t>
                    </m:r>
                    <m:r>
                      <m:rPr>
                        <m:sty m:val="p"/>
                      </m:rPr>
                      <a:rPr lang="en-US" sz="1600" b="0" i="0" smtClean="0">
                        <a:latin typeface="Cambria Math" panose="02040503050406030204" pitchFamily="18" charset="0"/>
                      </a:rPr>
                      <m:t>blocks</m:t>
                    </m:r>
                    <m:r>
                      <a:rPr lang="en-US" sz="1600" b="0" i="0" smtClean="0">
                        <a:latin typeface="Cambria Math" panose="02040503050406030204" pitchFamily="18" charset="0"/>
                      </a:rPr>
                      <m:t>)</m:t>
                    </m:r>
                  </m:oMath>
                </a14:m>
                <a:endParaRPr lang="en-US" sz="1600" b="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Drop()</a:t>
                </a:r>
              </a:p>
            </p:txBody>
          </p:sp>
        </mc:Choice>
        <mc:Fallback xmlns="">
          <p:sp>
            <p:nvSpPr>
              <p:cNvPr id="18" name="TextBox 17">
                <a:extLst>
                  <a:ext uri="{FF2B5EF4-FFF2-40B4-BE49-F238E27FC236}">
                    <a16:creationId xmlns:a16="http://schemas.microsoft.com/office/drawing/2014/main" id="{C9050756-D8C3-3E6F-0BAC-CF3D6D118D4B}"/>
                  </a:ext>
                </a:extLst>
              </p:cNvPr>
              <p:cNvSpPr txBox="1">
                <a:spLocks noRot="1" noChangeAspect="1" noMove="1" noResize="1" noEditPoints="1" noAdjustHandles="1" noChangeArrowheads="1" noChangeShapeType="1" noTextEdit="1"/>
              </p:cNvSpPr>
              <p:nvPr/>
            </p:nvSpPr>
            <p:spPr>
              <a:xfrm>
                <a:off x="4552748" y="4406587"/>
                <a:ext cx="2704700" cy="1815882"/>
              </a:xfrm>
              <a:prstGeom prst="rect">
                <a:avLst/>
              </a:prstGeom>
              <a:blipFill>
                <a:blip r:embed="rId6"/>
                <a:stretch>
                  <a:fillRect l="-1351" t="-1007" b="-3356"/>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5FCFEB37-7ED8-670B-5531-F05131747D78}"/>
              </a:ext>
            </a:extLst>
          </p:cNvPr>
          <p:cNvGrpSpPr/>
          <p:nvPr/>
        </p:nvGrpSpPr>
        <p:grpSpPr>
          <a:xfrm>
            <a:off x="7320175" y="2460377"/>
            <a:ext cx="4315427" cy="3772426"/>
            <a:chOff x="7320175" y="2460377"/>
            <a:chExt cx="4315427" cy="3772426"/>
          </a:xfrm>
        </p:grpSpPr>
        <p:pic>
          <p:nvPicPr>
            <p:cNvPr id="5" name="Picture 4">
              <a:extLst>
                <a:ext uri="{FF2B5EF4-FFF2-40B4-BE49-F238E27FC236}">
                  <a16:creationId xmlns:a16="http://schemas.microsoft.com/office/drawing/2014/main" id="{F802514F-7E32-BBA1-6E54-529E2A5F648C}"/>
                </a:ext>
              </a:extLst>
            </p:cNvPr>
            <p:cNvPicPr>
              <a:picLocks noChangeAspect="1"/>
            </p:cNvPicPr>
            <p:nvPr/>
          </p:nvPicPr>
          <p:blipFill>
            <a:blip r:embed="rId7"/>
            <a:stretch>
              <a:fillRect/>
            </a:stretch>
          </p:blipFill>
          <p:spPr>
            <a:xfrm>
              <a:off x="7320175" y="2460377"/>
              <a:ext cx="4315427" cy="3772426"/>
            </a:xfrm>
            <a:prstGeom prst="rect">
              <a:avLst/>
            </a:prstGeom>
          </p:spPr>
        </p:pic>
        <p:sp>
          <p:nvSpPr>
            <p:cNvPr id="20" name="TextBox 19">
              <a:extLst>
                <a:ext uri="{FF2B5EF4-FFF2-40B4-BE49-F238E27FC236}">
                  <a16:creationId xmlns:a16="http://schemas.microsoft.com/office/drawing/2014/main" id="{50B0B881-AC90-A3D2-D5F9-AC447C4309BF}"/>
                </a:ext>
              </a:extLst>
            </p:cNvPr>
            <p:cNvSpPr txBox="1"/>
            <p:nvPr/>
          </p:nvSpPr>
          <p:spPr>
            <a:xfrm>
              <a:off x="8950905" y="4083421"/>
              <a:ext cx="2147938" cy="369332"/>
            </a:xfrm>
            <a:prstGeom prst="rect">
              <a:avLst/>
            </a:prstGeom>
            <a:noFill/>
          </p:spPr>
          <p:txBody>
            <a:bodyPr wrap="square">
              <a:spAutoFit/>
            </a:bodyPr>
            <a:lstStyle/>
            <a:p>
              <a:r>
                <a:rPr lang="en-US" sz="1800" i="1" dirty="0"/>
                <a:t>Single file output</a:t>
              </a:r>
            </a:p>
          </p:txBody>
        </p:sp>
      </p:grpSp>
    </p:spTree>
    <p:extLst>
      <p:ext uri="{BB962C8B-B14F-4D97-AF65-F5344CB8AC3E}">
        <p14:creationId xmlns:p14="http://schemas.microsoft.com/office/powerpoint/2010/main" val="420737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BF7C-12CB-6564-3F29-C8B848029842}"/>
              </a:ext>
            </a:extLst>
          </p:cNvPr>
          <p:cNvSpPr>
            <a:spLocks noGrp="1"/>
          </p:cNvSpPr>
          <p:nvPr>
            <p:ph type="title"/>
          </p:nvPr>
        </p:nvSpPr>
        <p:spPr/>
        <p:txBody>
          <a:bodyPr/>
          <a:lstStyle/>
          <a:p>
            <a:r>
              <a:rPr lang="en-US" dirty="0"/>
              <a:t>Re-using analysis results with restart files</a:t>
            </a:r>
          </a:p>
        </p:txBody>
      </p:sp>
      <p:sp>
        <p:nvSpPr>
          <p:cNvPr id="3" name="Content Placeholder 2">
            <a:extLst>
              <a:ext uri="{FF2B5EF4-FFF2-40B4-BE49-F238E27FC236}">
                <a16:creationId xmlns:a16="http://schemas.microsoft.com/office/drawing/2014/main" id="{7F91C538-93E1-3A05-6652-2471C6C00132}"/>
              </a:ext>
            </a:extLst>
          </p:cNvPr>
          <p:cNvSpPr>
            <a:spLocks noGrp="1"/>
          </p:cNvSpPr>
          <p:nvPr>
            <p:ph idx="1"/>
          </p:nvPr>
        </p:nvSpPr>
        <p:spPr>
          <a:xfrm>
            <a:off x="762001" y="1447799"/>
            <a:ext cx="8632256" cy="535005"/>
          </a:xfrm>
        </p:spPr>
        <p:txBody>
          <a:bodyPr/>
          <a:lstStyle/>
          <a:p>
            <a:r>
              <a:rPr lang="en-US" dirty="0"/>
              <a:t>We frequently want the following workflow:</a:t>
            </a:r>
          </a:p>
        </p:txBody>
      </p:sp>
      <p:sp>
        <p:nvSpPr>
          <p:cNvPr id="4" name="Slide Number Placeholder 3">
            <a:extLst>
              <a:ext uri="{FF2B5EF4-FFF2-40B4-BE49-F238E27FC236}">
                <a16:creationId xmlns:a16="http://schemas.microsoft.com/office/drawing/2014/main" id="{9A84B3B2-0065-AC93-2979-1F862572FADC}"/>
              </a:ext>
            </a:extLst>
          </p:cNvPr>
          <p:cNvSpPr>
            <a:spLocks noGrp="1"/>
          </p:cNvSpPr>
          <p:nvPr>
            <p:ph type="sldNum" sz="quarter" idx="4"/>
          </p:nvPr>
        </p:nvSpPr>
        <p:spPr/>
        <p:txBody>
          <a:bodyPr/>
          <a:lstStyle/>
          <a:p>
            <a:pPr algn="ctr"/>
            <a:fld id="{F6B149FD-26F7-3645-B4E7-BA8B8CC5EEA8}" type="slidenum">
              <a:rPr lang="en-US" smtClean="0"/>
              <a:pPr algn="ctr"/>
              <a:t>136</a:t>
            </a:fld>
            <a:endParaRPr lang="en-US" dirty="0"/>
          </a:p>
        </p:txBody>
      </p:sp>
      <p:pic>
        <p:nvPicPr>
          <p:cNvPr id="6" name="Picture 5">
            <a:extLst>
              <a:ext uri="{FF2B5EF4-FFF2-40B4-BE49-F238E27FC236}">
                <a16:creationId xmlns:a16="http://schemas.microsoft.com/office/drawing/2014/main" id="{3864273F-5F3B-FD8A-8EB3-9878DEAFBC12}"/>
              </a:ext>
            </a:extLst>
          </p:cNvPr>
          <p:cNvPicPr>
            <a:picLocks noChangeAspect="1"/>
          </p:cNvPicPr>
          <p:nvPr/>
        </p:nvPicPr>
        <p:blipFill>
          <a:blip r:embed="rId2"/>
          <a:stretch>
            <a:fillRect/>
          </a:stretch>
        </p:blipFill>
        <p:spPr>
          <a:xfrm>
            <a:off x="1741773" y="2169374"/>
            <a:ext cx="2628900" cy="1743075"/>
          </a:xfrm>
          <a:prstGeom prst="rect">
            <a:avLst/>
          </a:prstGeom>
        </p:spPr>
      </p:pic>
      <p:pic>
        <p:nvPicPr>
          <p:cNvPr id="10" name="Picture 9">
            <a:extLst>
              <a:ext uri="{FF2B5EF4-FFF2-40B4-BE49-F238E27FC236}">
                <a16:creationId xmlns:a16="http://schemas.microsoft.com/office/drawing/2014/main" id="{D5429262-2F71-9CFF-2FED-F6E6F79D2C75}"/>
              </a:ext>
            </a:extLst>
          </p:cNvPr>
          <p:cNvPicPr>
            <a:picLocks noChangeAspect="1"/>
          </p:cNvPicPr>
          <p:nvPr/>
        </p:nvPicPr>
        <p:blipFill>
          <a:blip r:embed="rId3"/>
          <a:stretch>
            <a:fillRect/>
          </a:stretch>
        </p:blipFill>
        <p:spPr>
          <a:xfrm>
            <a:off x="7795463" y="2169374"/>
            <a:ext cx="2330314" cy="1743075"/>
          </a:xfrm>
          <a:prstGeom prst="rect">
            <a:avLst/>
          </a:prstGeom>
        </p:spPr>
      </p:pic>
      <p:sp>
        <p:nvSpPr>
          <p:cNvPr id="12" name="TextBox 11">
            <a:extLst>
              <a:ext uri="{FF2B5EF4-FFF2-40B4-BE49-F238E27FC236}">
                <a16:creationId xmlns:a16="http://schemas.microsoft.com/office/drawing/2014/main" id="{F66EF0FC-31CF-DC9E-5508-AC69BB0CDDFF}"/>
              </a:ext>
            </a:extLst>
          </p:cNvPr>
          <p:cNvSpPr txBox="1"/>
          <p:nvPr/>
        </p:nvSpPr>
        <p:spPr>
          <a:xfrm>
            <a:off x="1741773" y="4070681"/>
            <a:ext cx="2628900" cy="861774"/>
          </a:xfrm>
          <a:prstGeom prst="rect">
            <a:avLst/>
          </a:prstGeom>
          <a:noFill/>
        </p:spPr>
        <p:txBody>
          <a:bodyPr wrap="square">
            <a:spAutoFit/>
          </a:bodyPr>
          <a:lstStyle/>
          <a:p>
            <a:r>
              <a:rPr lang="en-US" b="1" dirty="0"/>
              <a:t>Preload a system</a:t>
            </a:r>
          </a:p>
          <a:p>
            <a:pPr marL="285750" indent="-285750">
              <a:buFont typeface="Arial" panose="020B0604020202020204" pitchFamily="34" charset="0"/>
              <a:buChar char="•"/>
            </a:pPr>
            <a:r>
              <a:rPr lang="en-US" sz="1600" dirty="0"/>
              <a:t>Often computationally expensive</a:t>
            </a:r>
          </a:p>
        </p:txBody>
      </p:sp>
      <p:sp>
        <p:nvSpPr>
          <p:cNvPr id="13" name="TextBox 12">
            <a:extLst>
              <a:ext uri="{FF2B5EF4-FFF2-40B4-BE49-F238E27FC236}">
                <a16:creationId xmlns:a16="http://schemas.microsoft.com/office/drawing/2014/main" id="{E0345526-A088-B697-B6A3-DFAA9D689148}"/>
              </a:ext>
            </a:extLst>
          </p:cNvPr>
          <p:cNvSpPr txBox="1"/>
          <p:nvPr/>
        </p:nvSpPr>
        <p:spPr>
          <a:xfrm>
            <a:off x="7795462" y="4070682"/>
            <a:ext cx="3283215" cy="1107996"/>
          </a:xfrm>
          <a:prstGeom prst="rect">
            <a:avLst/>
          </a:prstGeom>
          <a:noFill/>
        </p:spPr>
        <p:txBody>
          <a:bodyPr wrap="square">
            <a:spAutoFit/>
          </a:bodyPr>
          <a:lstStyle/>
          <a:p>
            <a:r>
              <a:rPr lang="en-US" b="1" dirty="0"/>
              <a:t>Re-use the results</a:t>
            </a:r>
          </a:p>
          <a:p>
            <a:pPr marL="285750" indent="-285750">
              <a:buFont typeface="Arial" panose="020B0604020202020204" pitchFamily="34" charset="0"/>
              <a:buChar char="•"/>
            </a:pPr>
            <a:r>
              <a:rPr lang="en-US" sz="1600" dirty="0"/>
              <a:t>Multiple parameterizations of an analysis (e.g. drop angle, impact velocity, applied load)</a:t>
            </a:r>
          </a:p>
        </p:txBody>
      </p:sp>
      <p:sp>
        <p:nvSpPr>
          <p:cNvPr id="14" name="Arrow: Bent 13">
            <a:extLst>
              <a:ext uri="{FF2B5EF4-FFF2-40B4-BE49-F238E27FC236}">
                <a16:creationId xmlns:a16="http://schemas.microsoft.com/office/drawing/2014/main" id="{380F76B6-DCD1-E50C-5664-93A7493509C0}"/>
              </a:ext>
            </a:extLst>
          </p:cNvPr>
          <p:cNvSpPr/>
          <p:nvPr/>
        </p:nvSpPr>
        <p:spPr>
          <a:xfrm rot="5400000">
            <a:off x="4584630" y="2597798"/>
            <a:ext cx="1221605" cy="1232837"/>
          </a:xfrm>
          <a:prstGeom prst="bentArrow">
            <a:avLst>
              <a:gd name="adj1" fmla="val 25000"/>
              <a:gd name="adj2" fmla="val 25000"/>
              <a:gd name="adj3" fmla="val 25000"/>
              <a:gd name="adj4" fmla="val 1954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FA78182A-626D-9172-95D5-5010584D42E4}"/>
              </a:ext>
            </a:extLst>
          </p:cNvPr>
          <p:cNvSpPr/>
          <p:nvPr/>
        </p:nvSpPr>
        <p:spPr>
          <a:xfrm>
            <a:off x="6182627" y="2424492"/>
            <a:ext cx="1289785" cy="1400527"/>
          </a:xfrm>
          <a:prstGeom prst="bentArrow">
            <a:avLst>
              <a:gd name="adj1" fmla="val 25000"/>
              <a:gd name="adj2" fmla="val 25000"/>
              <a:gd name="adj3" fmla="val 25000"/>
              <a:gd name="adj4" fmla="val 1954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6" name="Flowchart: Process 15">
            <a:extLst>
              <a:ext uri="{FF2B5EF4-FFF2-40B4-BE49-F238E27FC236}">
                <a16:creationId xmlns:a16="http://schemas.microsoft.com/office/drawing/2014/main" id="{0FE5C1DC-6C98-12FA-9753-83FE075FBC00}"/>
              </a:ext>
            </a:extLst>
          </p:cNvPr>
          <p:cNvSpPr/>
          <p:nvPr/>
        </p:nvSpPr>
        <p:spPr>
          <a:xfrm>
            <a:off x="4769923" y="3912449"/>
            <a:ext cx="2550694" cy="745156"/>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Save the results</a:t>
            </a:r>
          </a:p>
        </p:txBody>
      </p:sp>
      <p:sp>
        <p:nvSpPr>
          <p:cNvPr id="17" name="Content Placeholder 2">
            <a:extLst>
              <a:ext uri="{FF2B5EF4-FFF2-40B4-BE49-F238E27FC236}">
                <a16:creationId xmlns:a16="http://schemas.microsoft.com/office/drawing/2014/main" id="{FCDD3425-1402-3ED9-A835-3D7105F65CD2}"/>
              </a:ext>
            </a:extLst>
          </p:cNvPr>
          <p:cNvSpPr txBox="1">
            <a:spLocks/>
          </p:cNvSpPr>
          <p:nvPr/>
        </p:nvSpPr>
        <p:spPr>
          <a:xfrm>
            <a:off x="879305" y="5343986"/>
            <a:ext cx="8632256" cy="535005"/>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 tool SIERRA provides for this is </a:t>
            </a:r>
            <a:r>
              <a:rPr lang="en-US" b="1" u="sng" dirty="0">
                <a:latin typeface="Courier New" panose="02070309020205020404" pitchFamily="49" charset="0"/>
                <a:cs typeface="Courier New" panose="02070309020205020404" pitchFamily="49" charset="0"/>
              </a:rPr>
              <a:t>RESTART DATA</a:t>
            </a:r>
            <a:r>
              <a:rPr lang="en-US" dirty="0"/>
              <a:t>.</a:t>
            </a:r>
          </a:p>
        </p:txBody>
      </p:sp>
    </p:spTree>
    <p:extLst>
      <p:ext uri="{BB962C8B-B14F-4D97-AF65-F5344CB8AC3E}">
        <p14:creationId xmlns:p14="http://schemas.microsoft.com/office/powerpoint/2010/main" val="342510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B387-A41D-8EF4-5DB7-9678C55A534A}"/>
              </a:ext>
            </a:extLst>
          </p:cNvPr>
          <p:cNvSpPr>
            <a:spLocks noGrp="1"/>
          </p:cNvSpPr>
          <p:nvPr>
            <p:ph type="title"/>
          </p:nvPr>
        </p:nvSpPr>
        <p:spPr/>
        <p:txBody>
          <a:bodyPr/>
          <a:lstStyle/>
          <a:p>
            <a:r>
              <a:rPr lang="en-US" dirty="0"/>
              <a:t>Re-using analysis results with restart files</a:t>
            </a:r>
          </a:p>
        </p:txBody>
      </p:sp>
      <p:sp>
        <p:nvSpPr>
          <p:cNvPr id="3" name="Content Placeholder 2">
            <a:extLst>
              <a:ext uri="{FF2B5EF4-FFF2-40B4-BE49-F238E27FC236}">
                <a16:creationId xmlns:a16="http://schemas.microsoft.com/office/drawing/2014/main" id="{4A293AD3-FC3F-F8E4-783B-3A600CC128B0}"/>
              </a:ext>
            </a:extLst>
          </p:cNvPr>
          <p:cNvSpPr>
            <a:spLocks noGrp="1"/>
          </p:cNvSpPr>
          <p:nvPr>
            <p:ph idx="1"/>
          </p:nvPr>
        </p:nvSpPr>
        <p:spPr>
          <a:xfrm>
            <a:off x="762000" y="1447800"/>
            <a:ext cx="10553699" cy="631257"/>
          </a:xfrm>
        </p:spPr>
        <p:txBody>
          <a:bodyPr/>
          <a:lstStyle/>
          <a:p>
            <a:r>
              <a:rPr lang="en-US" dirty="0"/>
              <a:t>Restart data can be used for many purposes, different only by </a:t>
            </a:r>
            <a:r>
              <a:rPr lang="en-US" i="1" dirty="0"/>
              <a:t>slight nuances</a:t>
            </a:r>
          </a:p>
        </p:txBody>
      </p:sp>
      <p:sp>
        <p:nvSpPr>
          <p:cNvPr id="4" name="Slide Number Placeholder 3">
            <a:extLst>
              <a:ext uri="{FF2B5EF4-FFF2-40B4-BE49-F238E27FC236}">
                <a16:creationId xmlns:a16="http://schemas.microsoft.com/office/drawing/2014/main" id="{0B7937DD-1CB2-E571-F9E7-50A0A124D07E}"/>
              </a:ext>
            </a:extLst>
          </p:cNvPr>
          <p:cNvSpPr>
            <a:spLocks noGrp="1"/>
          </p:cNvSpPr>
          <p:nvPr>
            <p:ph type="sldNum" sz="quarter" idx="4"/>
          </p:nvPr>
        </p:nvSpPr>
        <p:spPr/>
        <p:txBody>
          <a:bodyPr/>
          <a:lstStyle/>
          <a:p>
            <a:pPr algn="ctr"/>
            <a:fld id="{F6B149FD-26F7-3645-B4E7-BA8B8CC5EEA8}" type="slidenum">
              <a:rPr lang="en-US" smtClean="0"/>
              <a:pPr algn="ctr"/>
              <a:t>137</a:t>
            </a:fld>
            <a:endParaRPr lang="en-US" dirty="0"/>
          </a:p>
        </p:txBody>
      </p:sp>
      <p:sp>
        <p:nvSpPr>
          <p:cNvPr id="5" name="Rectangle: Single Corner Snipped 4">
            <a:extLst>
              <a:ext uri="{FF2B5EF4-FFF2-40B4-BE49-F238E27FC236}">
                <a16:creationId xmlns:a16="http://schemas.microsoft.com/office/drawing/2014/main" id="{CB105B0A-942C-E2C3-5DA9-6F298F0AF97A}"/>
              </a:ext>
            </a:extLst>
          </p:cNvPr>
          <p:cNvSpPr/>
          <p:nvPr/>
        </p:nvSpPr>
        <p:spPr>
          <a:xfrm>
            <a:off x="3504599" y="2079057"/>
            <a:ext cx="2406316" cy="1280160"/>
          </a:xfrm>
          <a:prstGeom prst="snip1Rect">
            <a:avLst/>
          </a:prstGeom>
          <a:solidFill>
            <a:schemeClr val="bg2">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Restart a timed-out model</a:t>
            </a:r>
          </a:p>
        </p:txBody>
      </p:sp>
      <p:sp>
        <p:nvSpPr>
          <p:cNvPr id="6" name="Rectangle: Single Corner Snipped 5">
            <a:extLst>
              <a:ext uri="{FF2B5EF4-FFF2-40B4-BE49-F238E27FC236}">
                <a16:creationId xmlns:a16="http://schemas.microsoft.com/office/drawing/2014/main" id="{F92026FE-97FD-C2A7-0F4B-8FF2CAD8EDC3}"/>
              </a:ext>
            </a:extLst>
          </p:cNvPr>
          <p:cNvSpPr/>
          <p:nvPr/>
        </p:nvSpPr>
        <p:spPr>
          <a:xfrm>
            <a:off x="790875" y="2079057"/>
            <a:ext cx="2406316" cy="1280160"/>
          </a:xfrm>
          <a:prstGeom prst="snip1Rect">
            <a:avLst/>
          </a:prstGeom>
          <a:solidFill>
            <a:schemeClr val="bg2">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Extend an analysis</a:t>
            </a:r>
          </a:p>
        </p:txBody>
      </p:sp>
      <p:sp>
        <p:nvSpPr>
          <p:cNvPr id="7" name="Rectangle: Single Corner Snipped 6">
            <a:extLst>
              <a:ext uri="{FF2B5EF4-FFF2-40B4-BE49-F238E27FC236}">
                <a16:creationId xmlns:a16="http://schemas.microsoft.com/office/drawing/2014/main" id="{C79F9DE0-DA57-55B9-A662-A8BD6674F811}"/>
              </a:ext>
            </a:extLst>
          </p:cNvPr>
          <p:cNvSpPr/>
          <p:nvPr/>
        </p:nvSpPr>
        <p:spPr>
          <a:xfrm>
            <a:off x="6218323" y="2079057"/>
            <a:ext cx="2406316" cy="1280160"/>
          </a:xfrm>
          <a:prstGeom prst="snip1Rect">
            <a:avLst/>
          </a:prstGeom>
          <a:solidFill>
            <a:schemeClr val="bg2">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Save a preloaded model state</a:t>
            </a:r>
          </a:p>
        </p:txBody>
      </p:sp>
      <p:sp>
        <p:nvSpPr>
          <p:cNvPr id="9" name="Rectangle: Single Corner Snipped 8">
            <a:extLst>
              <a:ext uri="{FF2B5EF4-FFF2-40B4-BE49-F238E27FC236}">
                <a16:creationId xmlns:a16="http://schemas.microsoft.com/office/drawing/2014/main" id="{CEFA1CFD-B047-E1C4-9C56-04258749AAD9}"/>
              </a:ext>
            </a:extLst>
          </p:cNvPr>
          <p:cNvSpPr/>
          <p:nvPr/>
        </p:nvSpPr>
        <p:spPr>
          <a:xfrm>
            <a:off x="8932046" y="2079057"/>
            <a:ext cx="2406316" cy="1280160"/>
          </a:xfrm>
          <a:prstGeom prst="snip1Rect">
            <a:avLst/>
          </a:prstGeom>
          <a:solidFill>
            <a:schemeClr val="bg2">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Dream something else up</a:t>
            </a:r>
          </a:p>
        </p:txBody>
      </p:sp>
      <p:sp>
        <p:nvSpPr>
          <p:cNvPr id="10" name="TextBox 9">
            <a:extLst>
              <a:ext uri="{FF2B5EF4-FFF2-40B4-BE49-F238E27FC236}">
                <a16:creationId xmlns:a16="http://schemas.microsoft.com/office/drawing/2014/main" id="{89F94451-70E6-64F7-C8A2-A31342A269A3}"/>
              </a:ext>
            </a:extLst>
          </p:cNvPr>
          <p:cNvSpPr txBox="1"/>
          <p:nvPr/>
        </p:nvSpPr>
        <p:spPr>
          <a:xfrm>
            <a:off x="762000" y="3429000"/>
            <a:ext cx="2406315" cy="646331"/>
          </a:xfrm>
          <a:prstGeom prst="rect">
            <a:avLst/>
          </a:prstGeom>
          <a:noFill/>
        </p:spPr>
        <p:txBody>
          <a:bodyPr wrap="square" rtlCol="0">
            <a:spAutoFit/>
          </a:bodyPr>
          <a:lstStyle/>
          <a:p>
            <a:r>
              <a:rPr lang="en-US" sz="1200" i="1" dirty="0"/>
              <a:t>Model has completed as desired, but you want to continue the analysis further.</a:t>
            </a:r>
          </a:p>
        </p:txBody>
      </p:sp>
      <p:sp>
        <p:nvSpPr>
          <p:cNvPr id="11" name="TextBox 10">
            <a:extLst>
              <a:ext uri="{FF2B5EF4-FFF2-40B4-BE49-F238E27FC236}">
                <a16:creationId xmlns:a16="http://schemas.microsoft.com/office/drawing/2014/main" id="{59A938FE-1A6C-696F-5747-35FE9CF0C44B}"/>
              </a:ext>
            </a:extLst>
          </p:cNvPr>
          <p:cNvSpPr txBox="1"/>
          <p:nvPr/>
        </p:nvSpPr>
        <p:spPr>
          <a:xfrm>
            <a:off x="3504600" y="3428999"/>
            <a:ext cx="2406315" cy="646331"/>
          </a:xfrm>
          <a:prstGeom prst="rect">
            <a:avLst/>
          </a:prstGeom>
          <a:noFill/>
        </p:spPr>
        <p:txBody>
          <a:bodyPr wrap="square" rtlCol="0">
            <a:spAutoFit/>
          </a:bodyPr>
          <a:lstStyle/>
          <a:p>
            <a:r>
              <a:rPr lang="en-US" sz="1200" i="1" dirty="0"/>
              <a:t>Model termination time is uncertain and you don’t want to lose progress.</a:t>
            </a:r>
          </a:p>
        </p:txBody>
      </p:sp>
      <p:sp>
        <p:nvSpPr>
          <p:cNvPr id="12" name="TextBox 11">
            <a:extLst>
              <a:ext uri="{FF2B5EF4-FFF2-40B4-BE49-F238E27FC236}">
                <a16:creationId xmlns:a16="http://schemas.microsoft.com/office/drawing/2014/main" id="{7B6792BC-BF25-CDB0-7ED5-2C676EC85097}"/>
              </a:ext>
            </a:extLst>
          </p:cNvPr>
          <p:cNvSpPr txBox="1"/>
          <p:nvPr/>
        </p:nvSpPr>
        <p:spPr>
          <a:xfrm>
            <a:off x="6218323" y="3429000"/>
            <a:ext cx="2406315" cy="646331"/>
          </a:xfrm>
          <a:prstGeom prst="rect">
            <a:avLst/>
          </a:prstGeom>
          <a:noFill/>
        </p:spPr>
        <p:txBody>
          <a:bodyPr wrap="square" rtlCol="0">
            <a:spAutoFit/>
          </a:bodyPr>
          <a:lstStyle/>
          <a:p>
            <a:r>
              <a:rPr lang="en-US" sz="1200" i="1" dirty="0"/>
              <a:t>You’ve done part of an analysis and don’t want to repeat it later on.</a:t>
            </a:r>
          </a:p>
        </p:txBody>
      </p:sp>
      <p:sp>
        <p:nvSpPr>
          <p:cNvPr id="13" name="TextBox 12">
            <a:extLst>
              <a:ext uri="{FF2B5EF4-FFF2-40B4-BE49-F238E27FC236}">
                <a16:creationId xmlns:a16="http://schemas.microsoft.com/office/drawing/2014/main" id="{1E048A50-40C0-5009-E987-1181B477AC48}"/>
              </a:ext>
            </a:extLst>
          </p:cNvPr>
          <p:cNvSpPr txBox="1"/>
          <p:nvPr/>
        </p:nvSpPr>
        <p:spPr>
          <a:xfrm>
            <a:off x="8932046" y="3431240"/>
            <a:ext cx="2406315" cy="276999"/>
          </a:xfrm>
          <a:prstGeom prst="rect">
            <a:avLst/>
          </a:prstGeom>
          <a:noFill/>
        </p:spPr>
        <p:txBody>
          <a:bodyPr wrap="square" rtlCol="0">
            <a:spAutoFit/>
          </a:bodyPr>
          <a:lstStyle/>
          <a:p>
            <a:r>
              <a:rPr lang="en-US" sz="1200" i="1" dirty="0"/>
              <a:t>The sky’s the limit … remeshing?</a:t>
            </a:r>
          </a:p>
        </p:txBody>
      </p:sp>
      <p:sp>
        <p:nvSpPr>
          <p:cNvPr id="14" name="Content Placeholder 2">
            <a:extLst>
              <a:ext uri="{FF2B5EF4-FFF2-40B4-BE49-F238E27FC236}">
                <a16:creationId xmlns:a16="http://schemas.microsoft.com/office/drawing/2014/main" id="{571C5DA3-2E09-E136-AFBD-0A1078F713C3}"/>
              </a:ext>
            </a:extLst>
          </p:cNvPr>
          <p:cNvSpPr txBox="1">
            <a:spLocks/>
          </p:cNvSpPr>
          <p:nvPr/>
        </p:nvSpPr>
        <p:spPr>
          <a:xfrm>
            <a:off x="941473" y="4617319"/>
            <a:ext cx="10553699" cy="631257"/>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t>Because the </a:t>
            </a:r>
            <a:r>
              <a:rPr lang="en-US" b="1" dirty="0"/>
              <a:t>potential use-cases are varied</a:t>
            </a:r>
            <a:r>
              <a:rPr lang="en-US" dirty="0"/>
              <a:t>, the relevant </a:t>
            </a:r>
            <a:r>
              <a:rPr lang="en-US" b="1" dirty="0"/>
              <a:t>input deck syntax has multiple possible options</a:t>
            </a:r>
            <a:r>
              <a:rPr lang="en-US" dirty="0"/>
              <a:t> and many are unnecessary for each use-case.</a:t>
            </a:r>
            <a:endParaRPr lang="en-US" i="1" dirty="0"/>
          </a:p>
        </p:txBody>
      </p:sp>
      <p:sp>
        <p:nvSpPr>
          <p:cNvPr id="16" name="TextBox 15">
            <a:extLst>
              <a:ext uri="{FF2B5EF4-FFF2-40B4-BE49-F238E27FC236}">
                <a16:creationId xmlns:a16="http://schemas.microsoft.com/office/drawing/2014/main" id="{DB42C636-D2E8-CB07-B1F5-C8EA0CCC3614}"/>
              </a:ext>
            </a:extLst>
          </p:cNvPr>
          <p:cNvSpPr txBox="1"/>
          <p:nvPr/>
        </p:nvSpPr>
        <p:spPr>
          <a:xfrm>
            <a:off x="4657016" y="6339635"/>
            <a:ext cx="6688292" cy="369332"/>
          </a:xfrm>
          <a:prstGeom prst="rect">
            <a:avLst/>
          </a:prstGeom>
          <a:noFill/>
        </p:spPr>
        <p:txBody>
          <a:bodyPr wrap="square">
            <a:spAutoFit/>
          </a:bodyPr>
          <a:lstStyle/>
          <a:p>
            <a:pPr algn="r"/>
            <a:r>
              <a:rPr lang="en-US" b="1" dirty="0"/>
              <a:t>We’ll look at a minimal set of input deck syntax next …</a:t>
            </a:r>
          </a:p>
        </p:txBody>
      </p:sp>
      <p:sp>
        <p:nvSpPr>
          <p:cNvPr id="17" name="Arrow: Striped Right 16">
            <a:extLst>
              <a:ext uri="{FF2B5EF4-FFF2-40B4-BE49-F238E27FC236}">
                <a16:creationId xmlns:a16="http://schemas.microsoft.com/office/drawing/2014/main" id="{D50ED873-2C2C-F04A-E93A-FBA4045A2CFE}"/>
              </a:ext>
            </a:extLst>
          </p:cNvPr>
          <p:cNvSpPr/>
          <p:nvPr/>
        </p:nvSpPr>
        <p:spPr>
          <a:xfrm>
            <a:off x="11345308" y="6339635"/>
            <a:ext cx="637142" cy="382544"/>
          </a:xfrm>
          <a:prstGeom prst="stripedRightArrow">
            <a:avLst>
              <a:gd name="adj1" fmla="val 54980"/>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0357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6910-D700-EA35-9AE8-7C6C88F3EF69}"/>
              </a:ext>
            </a:extLst>
          </p:cNvPr>
          <p:cNvSpPr>
            <a:spLocks noGrp="1"/>
          </p:cNvSpPr>
          <p:nvPr>
            <p:ph type="title"/>
          </p:nvPr>
        </p:nvSpPr>
        <p:spPr/>
        <p:txBody>
          <a:bodyPr/>
          <a:lstStyle/>
          <a:p>
            <a:r>
              <a:rPr lang="en-US" dirty="0"/>
              <a:t>Restart file syntax: Preload use-case</a:t>
            </a:r>
          </a:p>
        </p:txBody>
      </p:sp>
      <p:sp>
        <p:nvSpPr>
          <p:cNvPr id="4" name="Slide Number Placeholder 3">
            <a:extLst>
              <a:ext uri="{FF2B5EF4-FFF2-40B4-BE49-F238E27FC236}">
                <a16:creationId xmlns:a16="http://schemas.microsoft.com/office/drawing/2014/main" id="{23BC74B9-E034-623B-EB87-54E923D5B4BC}"/>
              </a:ext>
            </a:extLst>
          </p:cNvPr>
          <p:cNvSpPr>
            <a:spLocks noGrp="1"/>
          </p:cNvSpPr>
          <p:nvPr>
            <p:ph type="sldNum" sz="quarter" idx="4"/>
          </p:nvPr>
        </p:nvSpPr>
        <p:spPr/>
        <p:txBody>
          <a:bodyPr/>
          <a:lstStyle/>
          <a:p>
            <a:pPr algn="ctr"/>
            <a:fld id="{F6B149FD-26F7-3645-B4E7-BA8B8CC5EEA8}" type="slidenum">
              <a:rPr lang="en-US" smtClean="0"/>
              <a:pPr algn="ctr"/>
              <a:t>138</a:t>
            </a:fld>
            <a:endParaRPr lang="en-US" dirty="0"/>
          </a:p>
        </p:txBody>
      </p:sp>
      <p:sp>
        <p:nvSpPr>
          <p:cNvPr id="5" name="Rectangle 4">
            <a:extLst>
              <a:ext uri="{FF2B5EF4-FFF2-40B4-BE49-F238E27FC236}">
                <a16:creationId xmlns:a16="http://schemas.microsoft.com/office/drawing/2014/main" id="{DB179AF4-FE0E-DF9E-7CA2-F53AFD14B8DE}"/>
              </a:ext>
            </a:extLst>
          </p:cNvPr>
          <p:cNvSpPr/>
          <p:nvPr/>
        </p:nvSpPr>
        <p:spPr>
          <a:xfrm>
            <a:off x="1014703" y="2478448"/>
            <a:ext cx="4645518"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restart data &lt;</a:t>
            </a:r>
            <a:r>
              <a:rPr lang="en-US" sz="1000" dirty="0" err="1">
                <a:solidFill>
                  <a:schemeClr val="tx1"/>
                </a:solidFill>
                <a:latin typeface="Courier New" panose="02070309020205020404" pitchFamily="49" charset="0"/>
              </a:rPr>
              <a:t>optional_name</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output database name = &lt;string&gt;</a:t>
            </a:r>
            <a:r>
              <a:rPr lang="en-US" sz="1000" dirty="0" err="1">
                <a:solidFill>
                  <a:schemeClr val="tx1"/>
                </a:solidFill>
                <a:latin typeface="Courier New" panose="02070309020205020404" pitchFamily="49" charset="0"/>
              </a:rPr>
              <a:t>restart_output_file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additional times = &lt;real&gt;</a:t>
            </a:r>
            <a:r>
              <a:rPr lang="en-US" sz="1000" dirty="0" err="1">
                <a:solidFill>
                  <a:schemeClr val="tx1"/>
                </a:solidFill>
                <a:latin typeface="Courier New" panose="02070309020205020404" pitchFamily="49" charset="0"/>
              </a:rPr>
              <a:t>output_time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sp>
        <p:nvSpPr>
          <p:cNvPr id="8" name="Rectangle 7">
            <a:extLst>
              <a:ext uri="{FF2B5EF4-FFF2-40B4-BE49-F238E27FC236}">
                <a16:creationId xmlns:a16="http://schemas.microsoft.com/office/drawing/2014/main" id="{8723667E-0158-2AEC-E542-67D9AA2A5170}"/>
              </a:ext>
            </a:extLst>
          </p:cNvPr>
          <p:cNvSpPr/>
          <p:nvPr/>
        </p:nvSpPr>
        <p:spPr>
          <a:xfrm>
            <a:off x="6395687" y="2482047"/>
            <a:ext cx="4645518"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restart data &lt;</a:t>
            </a:r>
            <a:r>
              <a:rPr lang="en-US" sz="1000" dirty="0" err="1">
                <a:solidFill>
                  <a:schemeClr val="tx1"/>
                </a:solidFill>
                <a:latin typeface="Courier New" panose="02070309020205020404" pitchFamily="49" charset="0"/>
              </a:rPr>
              <a:t>optional_name</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input database name = &lt;string&gt;</a:t>
            </a:r>
            <a:r>
              <a:rPr lang="en-US" sz="1000" dirty="0" err="1">
                <a:solidFill>
                  <a:schemeClr val="tx1"/>
                </a:solidFill>
                <a:latin typeface="Courier New" panose="02070309020205020404" pitchFamily="49" charset="0"/>
              </a:rPr>
              <a:t>restart_input_file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restart time = &lt;time&gt;</a:t>
            </a:r>
          </a:p>
          <a:p>
            <a:r>
              <a:rPr lang="en-US" sz="1000" dirty="0">
                <a:solidFill>
                  <a:schemeClr val="tx1"/>
                </a:solidFill>
                <a:latin typeface="Courier New" panose="02070309020205020404" pitchFamily="49" charset="0"/>
              </a:rPr>
              <a:t>end</a:t>
            </a:r>
          </a:p>
        </p:txBody>
      </p:sp>
      <p:sp>
        <p:nvSpPr>
          <p:cNvPr id="9" name="TextBox 8">
            <a:extLst>
              <a:ext uri="{FF2B5EF4-FFF2-40B4-BE49-F238E27FC236}">
                <a16:creationId xmlns:a16="http://schemas.microsoft.com/office/drawing/2014/main" id="{2360C573-EAF0-1278-2968-EDE50792C98A}"/>
              </a:ext>
            </a:extLst>
          </p:cNvPr>
          <p:cNvSpPr txBox="1"/>
          <p:nvPr/>
        </p:nvSpPr>
        <p:spPr>
          <a:xfrm>
            <a:off x="974896" y="2103140"/>
            <a:ext cx="4385069" cy="369332"/>
          </a:xfrm>
          <a:prstGeom prst="rect">
            <a:avLst/>
          </a:prstGeom>
          <a:noFill/>
        </p:spPr>
        <p:txBody>
          <a:bodyPr wrap="square" rtlCol="0">
            <a:spAutoFit/>
          </a:bodyPr>
          <a:lstStyle/>
          <a:p>
            <a:r>
              <a:rPr lang="en-US" b="1" dirty="0"/>
              <a:t>Write a restart file</a:t>
            </a:r>
            <a:r>
              <a:rPr lang="en-US" dirty="0"/>
              <a:t> (</a:t>
            </a:r>
            <a:r>
              <a:rPr lang="en-US" i="1" dirty="0"/>
              <a:t>region scope</a:t>
            </a:r>
            <a:r>
              <a:rPr lang="en-US" dirty="0"/>
              <a:t>)</a:t>
            </a:r>
          </a:p>
        </p:txBody>
      </p:sp>
      <p:sp>
        <p:nvSpPr>
          <p:cNvPr id="10" name="TextBox 9">
            <a:extLst>
              <a:ext uri="{FF2B5EF4-FFF2-40B4-BE49-F238E27FC236}">
                <a16:creationId xmlns:a16="http://schemas.microsoft.com/office/drawing/2014/main" id="{851F451E-10F6-8D92-DF5C-8A9C0F4DE242}"/>
              </a:ext>
            </a:extLst>
          </p:cNvPr>
          <p:cNvSpPr txBox="1"/>
          <p:nvPr/>
        </p:nvSpPr>
        <p:spPr>
          <a:xfrm>
            <a:off x="6338537" y="2112715"/>
            <a:ext cx="3724096" cy="369332"/>
          </a:xfrm>
          <a:prstGeom prst="rect">
            <a:avLst/>
          </a:prstGeom>
          <a:noFill/>
        </p:spPr>
        <p:txBody>
          <a:bodyPr wrap="none" rtlCol="0">
            <a:spAutoFit/>
          </a:bodyPr>
          <a:lstStyle/>
          <a:p>
            <a:r>
              <a:rPr lang="en-US" b="1" dirty="0"/>
              <a:t>Read a restart file</a:t>
            </a:r>
            <a:r>
              <a:rPr lang="en-US" dirty="0"/>
              <a:t> (</a:t>
            </a:r>
            <a:r>
              <a:rPr lang="en-US" i="1" dirty="0"/>
              <a:t>region scope</a:t>
            </a:r>
            <a:r>
              <a:rPr lang="en-US" dirty="0"/>
              <a:t>)</a:t>
            </a:r>
          </a:p>
        </p:txBody>
      </p:sp>
      <p:sp>
        <p:nvSpPr>
          <p:cNvPr id="11" name="TextBox 10">
            <a:extLst>
              <a:ext uri="{FF2B5EF4-FFF2-40B4-BE49-F238E27FC236}">
                <a16:creationId xmlns:a16="http://schemas.microsoft.com/office/drawing/2014/main" id="{B4D2129C-C55A-F16C-7568-E403321AC351}"/>
              </a:ext>
            </a:extLst>
          </p:cNvPr>
          <p:cNvSpPr txBox="1"/>
          <p:nvPr/>
        </p:nvSpPr>
        <p:spPr>
          <a:xfrm>
            <a:off x="762000" y="1302663"/>
            <a:ext cx="10241940" cy="646331"/>
          </a:xfrm>
          <a:prstGeom prst="rect">
            <a:avLst/>
          </a:prstGeom>
          <a:noFill/>
        </p:spPr>
        <p:txBody>
          <a:bodyPr wrap="square" rtlCol="0">
            <a:spAutoFit/>
          </a:bodyPr>
          <a:lstStyle/>
          <a:p>
            <a:r>
              <a:rPr lang="en-US" dirty="0"/>
              <a:t>Very few of the complex input/output options available in the </a:t>
            </a:r>
            <a:r>
              <a:rPr lang="en-US" dirty="0">
                <a:hlinkClick r:id="rId2"/>
              </a:rPr>
              <a:t>Restart Data command syntax</a:t>
            </a:r>
            <a:r>
              <a:rPr lang="en-US" dirty="0"/>
              <a:t> are necessary.  Here’s what you need to know:</a:t>
            </a:r>
          </a:p>
        </p:txBody>
      </p:sp>
      <p:sp>
        <p:nvSpPr>
          <p:cNvPr id="13" name="TextBox 12">
            <a:extLst>
              <a:ext uri="{FF2B5EF4-FFF2-40B4-BE49-F238E27FC236}">
                <a16:creationId xmlns:a16="http://schemas.microsoft.com/office/drawing/2014/main" id="{FE2EFB52-9E1E-9D2B-1E12-EBA710DB3DE1}"/>
              </a:ext>
            </a:extLst>
          </p:cNvPr>
          <p:cNvSpPr txBox="1"/>
          <p:nvPr/>
        </p:nvSpPr>
        <p:spPr>
          <a:xfrm>
            <a:off x="4677878" y="3586798"/>
            <a:ext cx="3354369" cy="2462213"/>
          </a:xfrm>
          <a:prstGeom prst="rect">
            <a:avLst/>
          </a:prstGeom>
          <a:noFill/>
        </p:spPr>
        <p:txBody>
          <a:bodyPr wrap="square" rtlCol="0">
            <a:spAutoFit/>
          </a:bodyPr>
          <a:lstStyle/>
          <a:p>
            <a:r>
              <a:rPr lang="en-US" sz="1400" dirty="0"/>
              <a:t>The input/output database name will refer to the </a:t>
            </a:r>
            <a:r>
              <a:rPr lang="en-US" sz="1400" dirty="0">
                <a:solidFill>
                  <a:srgbClr val="0070C0"/>
                </a:solidFill>
              </a:rPr>
              <a:t>same file</a:t>
            </a:r>
            <a:r>
              <a:rPr lang="en-US" sz="1400" dirty="0"/>
              <a:t> in the preload use-case.</a:t>
            </a:r>
          </a:p>
          <a:p>
            <a:endParaRPr lang="en-US" sz="1400" dirty="0"/>
          </a:p>
          <a:p>
            <a:r>
              <a:rPr lang="en-US" sz="1400" dirty="0"/>
              <a:t>It is simply an </a:t>
            </a:r>
            <a:r>
              <a:rPr lang="en-US" sz="1400" dirty="0">
                <a:solidFill>
                  <a:srgbClr val="0070C0"/>
                </a:solidFill>
              </a:rPr>
              <a:t>exodus file</a:t>
            </a:r>
            <a:r>
              <a:rPr lang="en-US" sz="1400" dirty="0"/>
              <a:t> with a lot of extra data to maintain “restart consistency.”</a:t>
            </a:r>
          </a:p>
          <a:p>
            <a:endParaRPr lang="en-US" sz="1400" dirty="0"/>
          </a:p>
          <a:p>
            <a:r>
              <a:rPr lang="en-US" sz="1400" dirty="0"/>
              <a:t>My preference is to create these files with the “.e” extension.  A “.</a:t>
            </a:r>
            <a:r>
              <a:rPr lang="en-US" sz="1400" dirty="0" err="1"/>
              <a:t>rst</a:t>
            </a:r>
            <a:r>
              <a:rPr lang="en-US" sz="1400" dirty="0"/>
              <a:t>” extension is also common.</a:t>
            </a:r>
          </a:p>
        </p:txBody>
      </p:sp>
      <p:sp>
        <p:nvSpPr>
          <p:cNvPr id="27" name="Freeform: Shape 26">
            <a:extLst>
              <a:ext uri="{FF2B5EF4-FFF2-40B4-BE49-F238E27FC236}">
                <a16:creationId xmlns:a16="http://schemas.microsoft.com/office/drawing/2014/main" id="{AB4CA569-D6A9-F843-FA08-C064A1B99E28}"/>
              </a:ext>
            </a:extLst>
          </p:cNvPr>
          <p:cNvSpPr/>
          <p:nvPr/>
        </p:nvSpPr>
        <p:spPr>
          <a:xfrm>
            <a:off x="5139891" y="2772076"/>
            <a:ext cx="946972" cy="794454"/>
          </a:xfrm>
          <a:custGeom>
            <a:avLst/>
            <a:gdLst>
              <a:gd name="connsiteX0" fmla="*/ 924025 w 946972"/>
              <a:gd name="connsiteY0" fmla="*/ 1232034 h 1232034"/>
              <a:gd name="connsiteX1" fmla="*/ 827772 w 946972"/>
              <a:gd name="connsiteY1" fmla="*/ 211756 h 1232034"/>
              <a:gd name="connsiteX2" fmla="*/ 0 w 946972"/>
              <a:gd name="connsiteY2" fmla="*/ 0 h 1232034"/>
            </a:gdLst>
            <a:ahLst/>
            <a:cxnLst>
              <a:cxn ang="0">
                <a:pos x="connsiteX0" y="connsiteY0"/>
              </a:cxn>
              <a:cxn ang="0">
                <a:pos x="connsiteX1" y="connsiteY1"/>
              </a:cxn>
              <a:cxn ang="0">
                <a:pos x="connsiteX2" y="connsiteY2"/>
              </a:cxn>
            </a:cxnLst>
            <a:rect l="l" t="t" r="r" b="b"/>
            <a:pathLst>
              <a:path w="946972" h="1232034">
                <a:moveTo>
                  <a:pt x="924025" y="1232034"/>
                </a:moveTo>
                <a:cubicBezTo>
                  <a:pt x="952900" y="824564"/>
                  <a:pt x="981776" y="417095"/>
                  <a:pt x="827772" y="211756"/>
                </a:cubicBezTo>
                <a:cubicBezTo>
                  <a:pt x="673768" y="6417"/>
                  <a:pt x="336884" y="3208"/>
                  <a:pt x="0" y="0"/>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Shape 27">
            <a:extLst>
              <a:ext uri="{FF2B5EF4-FFF2-40B4-BE49-F238E27FC236}">
                <a16:creationId xmlns:a16="http://schemas.microsoft.com/office/drawing/2014/main" id="{4AABEA4E-B959-6453-9A1E-34C11C279331}"/>
              </a:ext>
            </a:extLst>
          </p:cNvPr>
          <p:cNvSpPr/>
          <p:nvPr/>
        </p:nvSpPr>
        <p:spPr>
          <a:xfrm>
            <a:off x="6073541" y="2780520"/>
            <a:ext cx="458240" cy="795215"/>
          </a:xfrm>
          <a:custGeom>
            <a:avLst/>
            <a:gdLst>
              <a:gd name="connsiteX0" fmla="*/ 0 w 596766"/>
              <a:gd name="connsiteY0" fmla="*/ 1262006 h 1262006"/>
              <a:gd name="connsiteX1" fmla="*/ 154004 w 596766"/>
              <a:gd name="connsiteY1" fmla="*/ 203227 h 1262006"/>
              <a:gd name="connsiteX2" fmla="*/ 596766 w 596766"/>
              <a:gd name="connsiteY2" fmla="*/ 1097 h 1262006"/>
            </a:gdLst>
            <a:ahLst/>
            <a:cxnLst>
              <a:cxn ang="0">
                <a:pos x="connsiteX0" y="connsiteY0"/>
              </a:cxn>
              <a:cxn ang="0">
                <a:pos x="connsiteX1" y="connsiteY1"/>
              </a:cxn>
              <a:cxn ang="0">
                <a:pos x="connsiteX2" y="connsiteY2"/>
              </a:cxn>
            </a:cxnLst>
            <a:rect l="l" t="t" r="r" b="b"/>
            <a:pathLst>
              <a:path w="596766" h="1262006">
                <a:moveTo>
                  <a:pt x="0" y="1262006"/>
                </a:moveTo>
                <a:cubicBezTo>
                  <a:pt x="27271" y="837692"/>
                  <a:pt x="54543" y="413378"/>
                  <a:pt x="154004" y="203227"/>
                </a:cubicBezTo>
                <a:cubicBezTo>
                  <a:pt x="253465" y="-6924"/>
                  <a:pt x="425115" y="-2914"/>
                  <a:pt x="596766" y="1097"/>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58CDCAF2-985B-5A24-C7C9-5ED009AA6B3F}"/>
              </a:ext>
            </a:extLst>
          </p:cNvPr>
          <p:cNvSpPr txBox="1"/>
          <p:nvPr/>
        </p:nvSpPr>
        <p:spPr>
          <a:xfrm>
            <a:off x="818866" y="3575735"/>
            <a:ext cx="3253339" cy="1384995"/>
          </a:xfrm>
          <a:prstGeom prst="rect">
            <a:avLst/>
          </a:prstGeom>
          <a:noFill/>
        </p:spPr>
        <p:txBody>
          <a:bodyPr wrap="square" rtlCol="0">
            <a:spAutoFit/>
          </a:bodyPr>
          <a:lstStyle/>
          <a:p>
            <a:r>
              <a:rPr lang="en-US" sz="1400" dirty="0"/>
              <a:t>The “</a:t>
            </a:r>
            <a:r>
              <a:rPr lang="en-US" sz="1400" dirty="0">
                <a:latin typeface="Courier New" panose="02070309020205020404" pitchFamily="49" charset="0"/>
                <a:cs typeface="Courier New" panose="02070309020205020404" pitchFamily="49" charset="0"/>
              </a:rPr>
              <a:t>additional times</a:t>
            </a:r>
            <a:r>
              <a:rPr lang="en-US" sz="1400" dirty="0">
                <a:cs typeface="Courier New" panose="02070309020205020404" pitchFamily="49" charset="0"/>
              </a:rPr>
              <a:t>” syntax allows to write restart data at a </a:t>
            </a:r>
            <a:r>
              <a:rPr lang="en-US" sz="1400" dirty="0">
                <a:solidFill>
                  <a:srgbClr val="0070C0"/>
                </a:solidFill>
                <a:cs typeface="Courier New" panose="02070309020205020404" pitchFamily="49" charset="0"/>
              </a:rPr>
              <a:t>single precise time</a:t>
            </a:r>
            <a:r>
              <a:rPr lang="en-US" sz="1400" dirty="0">
                <a:cs typeface="Courier New" panose="02070309020205020404" pitchFamily="49" charset="0"/>
              </a:rPr>
              <a:t>.  For the preload use-case, this time is </a:t>
            </a:r>
            <a:r>
              <a:rPr lang="en-US" sz="1400" dirty="0">
                <a:solidFill>
                  <a:srgbClr val="0070C0"/>
                </a:solidFill>
                <a:cs typeface="Courier New" panose="02070309020205020404" pitchFamily="49" charset="0"/>
              </a:rPr>
              <a:t>when preload is complete</a:t>
            </a:r>
            <a:r>
              <a:rPr lang="en-US" sz="1400" dirty="0">
                <a:cs typeface="Courier New" panose="02070309020205020404" pitchFamily="49" charset="0"/>
              </a:rPr>
              <a:t> (often the termination time).</a:t>
            </a:r>
            <a:endParaRPr lang="en-US" sz="1400" dirty="0"/>
          </a:p>
        </p:txBody>
      </p:sp>
      <p:sp>
        <p:nvSpPr>
          <p:cNvPr id="30" name="Freeform: Shape 29">
            <a:extLst>
              <a:ext uri="{FF2B5EF4-FFF2-40B4-BE49-F238E27FC236}">
                <a16:creationId xmlns:a16="http://schemas.microsoft.com/office/drawing/2014/main" id="{E8AAAC32-6BCF-3B16-3AE0-4415525ABEF9}"/>
              </a:ext>
            </a:extLst>
          </p:cNvPr>
          <p:cNvSpPr/>
          <p:nvPr/>
        </p:nvSpPr>
        <p:spPr>
          <a:xfrm>
            <a:off x="543869" y="2954957"/>
            <a:ext cx="606926" cy="786010"/>
          </a:xfrm>
          <a:custGeom>
            <a:avLst/>
            <a:gdLst>
              <a:gd name="connsiteX0" fmla="*/ 322405 w 726666"/>
              <a:gd name="connsiteY0" fmla="*/ 866273 h 866273"/>
              <a:gd name="connsiteX1" fmla="*/ 264653 w 726666"/>
              <a:gd name="connsiteY1" fmla="*/ 798897 h 866273"/>
              <a:gd name="connsiteX2" fmla="*/ 91398 w 726666"/>
              <a:gd name="connsiteY2" fmla="*/ 452387 h 866273"/>
              <a:gd name="connsiteX3" fmla="*/ 43272 w 726666"/>
              <a:gd name="connsiteY3" fmla="*/ 86627 h 866273"/>
              <a:gd name="connsiteX4" fmla="*/ 726666 w 726666"/>
              <a:gd name="connsiteY4" fmla="*/ 0 h 86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6" h="866273">
                <a:moveTo>
                  <a:pt x="322405" y="866273"/>
                </a:moveTo>
                <a:cubicBezTo>
                  <a:pt x="312779" y="855044"/>
                  <a:pt x="303154" y="867878"/>
                  <a:pt x="264653" y="798897"/>
                </a:cubicBezTo>
                <a:cubicBezTo>
                  <a:pt x="226152" y="729916"/>
                  <a:pt x="128295" y="571099"/>
                  <a:pt x="91398" y="452387"/>
                </a:cubicBezTo>
                <a:cubicBezTo>
                  <a:pt x="54501" y="333675"/>
                  <a:pt x="-62606" y="162025"/>
                  <a:pt x="43272" y="86627"/>
                </a:cubicBezTo>
                <a:cubicBezTo>
                  <a:pt x="149150" y="11229"/>
                  <a:pt x="437908" y="5614"/>
                  <a:pt x="726666" y="0"/>
                </a:cubicBezTo>
              </a:path>
            </a:pathLst>
          </a:custGeom>
          <a:ln w="28575">
            <a:solidFill>
              <a:srgbClr val="00B050"/>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319338A1-F47A-4C74-9CD0-DF3CF175C36C}"/>
              </a:ext>
            </a:extLst>
          </p:cNvPr>
          <p:cNvSpPr txBox="1"/>
          <p:nvPr/>
        </p:nvSpPr>
        <p:spPr>
          <a:xfrm>
            <a:off x="8536890" y="3589044"/>
            <a:ext cx="3253339" cy="954107"/>
          </a:xfrm>
          <a:prstGeom prst="rect">
            <a:avLst/>
          </a:prstGeom>
          <a:noFill/>
        </p:spPr>
        <p:txBody>
          <a:bodyPr wrap="square" rtlCol="0">
            <a:spAutoFit/>
          </a:bodyPr>
          <a:lstStyle/>
          <a:p>
            <a:r>
              <a:rPr lang="en-US" sz="1400" dirty="0"/>
              <a:t>The “</a:t>
            </a:r>
            <a:r>
              <a:rPr lang="en-US" sz="1400" dirty="0">
                <a:latin typeface="Courier New" panose="02070309020205020404" pitchFamily="49" charset="0"/>
                <a:cs typeface="Courier New" panose="02070309020205020404" pitchFamily="49" charset="0"/>
              </a:rPr>
              <a:t>restart time</a:t>
            </a:r>
            <a:r>
              <a:rPr lang="en-US" sz="1400" dirty="0">
                <a:cs typeface="Courier New" panose="02070309020205020404" pitchFamily="49" charset="0"/>
              </a:rPr>
              <a:t>” syntax allows to specify a particular time to restart from.  For the preload use-case, this should match the “write” time.</a:t>
            </a:r>
            <a:endParaRPr lang="en-US" sz="1400" dirty="0"/>
          </a:p>
        </p:txBody>
      </p:sp>
      <p:sp>
        <p:nvSpPr>
          <p:cNvPr id="33" name="TextBox 32">
            <a:extLst>
              <a:ext uri="{FF2B5EF4-FFF2-40B4-BE49-F238E27FC236}">
                <a16:creationId xmlns:a16="http://schemas.microsoft.com/office/drawing/2014/main" id="{11649C5E-0CFE-561D-F6A1-E7548EAEBA27}"/>
              </a:ext>
            </a:extLst>
          </p:cNvPr>
          <p:cNvSpPr txBox="1"/>
          <p:nvPr/>
        </p:nvSpPr>
        <p:spPr>
          <a:xfrm>
            <a:off x="1026392" y="6229224"/>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Various levels of automation and customization exist depending on your analysis needs.</a:t>
            </a:r>
          </a:p>
        </p:txBody>
      </p:sp>
      <p:sp>
        <p:nvSpPr>
          <p:cNvPr id="34" name="Freeform: Shape 33">
            <a:extLst>
              <a:ext uri="{FF2B5EF4-FFF2-40B4-BE49-F238E27FC236}">
                <a16:creationId xmlns:a16="http://schemas.microsoft.com/office/drawing/2014/main" id="{4ECB2B71-0FA5-0B70-11B7-4DD590536291}"/>
              </a:ext>
            </a:extLst>
          </p:cNvPr>
          <p:cNvSpPr/>
          <p:nvPr/>
        </p:nvSpPr>
        <p:spPr>
          <a:xfrm>
            <a:off x="8222231" y="2905704"/>
            <a:ext cx="392702" cy="819273"/>
          </a:xfrm>
          <a:custGeom>
            <a:avLst/>
            <a:gdLst>
              <a:gd name="connsiteX0" fmla="*/ 325003 w 392702"/>
              <a:gd name="connsiteY0" fmla="*/ 819273 h 819273"/>
              <a:gd name="connsiteX1" fmla="*/ 84371 w 392702"/>
              <a:gd name="connsiteY1" fmla="*/ 723020 h 819273"/>
              <a:gd name="connsiteX2" fmla="*/ 16994 w 392702"/>
              <a:gd name="connsiteY2" fmla="*/ 540140 h 819273"/>
              <a:gd name="connsiteX3" fmla="*/ 373129 w 392702"/>
              <a:gd name="connsiteY3" fmla="*/ 232132 h 819273"/>
              <a:gd name="connsiteX4" fmla="*/ 315377 w 392702"/>
              <a:gd name="connsiteY4" fmla="*/ 20376 h 819273"/>
              <a:gd name="connsiteX5" fmla="*/ 55495 w 392702"/>
              <a:gd name="connsiteY5" fmla="*/ 20376 h 81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702" h="819273">
                <a:moveTo>
                  <a:pt x="325003" y="819273"/>
                </a:moveTo>
                <a:cubicBezTo>
                  <a:pt x="230354" y="794407"/>
                  <a:pt x="135706" y="769542"/>
                  <a:pt x="84371" y="723020"/>
                </a:cubicBezTo>
                <a:cubicBezTo>
                  <a:pt x="33036" y="676498"/>
                  <a:pt x="-31132" y="621954"/>
                  <a:pt x="16994" y="540140"/>
                </a:cubicBezTo>
                <a:cubicBezTo>
                  <a:pt x="65120" y="458326"/>
                  <a:pt x="323399" y="318759"/>
                  <a:pt x="373129" y="232132"/>
                </a:cubicBezTo>
                <a:cubicBezTo>
                  <a:pt x="422859" y="145505"/>
                  <a:pt x="368316" y="55669"/>
                  <a:pt x="315377" y="20376"/>
                </a:cubicBezTo>
                <a:cubicBezTo>
                  <a:pt x="262438" y="-14917"/>
                  <a:pt x="158966" y="2729"/>
                  <a:pt x="55495" y="20376"/>
                </a:cubicBezTo>
              </a:path>
            </a:pathLst>
          </a:custGeom>
          <a:ln w="28575">
            <a:solidFill>
              <a:srgbClr val="00B050"/>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99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6910-D700-EA35-9AE8-7C6C88F3EF69}"/>
              </a:ext>
            </a:extLst>
          </p:cNvPr>
          <p:cNvSpPr>
            <a:spLocks noGrp="1"/>
          </p:cNvSpPr>
          <p:nvPr>
            <p:ph type="title"/>
          </p:nvPr>
        </p:nvSpPr>
        <p:spPr/>
        <p:txBody>
          <a:bodyPr/>
          <a:lstStyle/>
          <a:p>
            <a:r>
              <a:rPr lang="en-US" dirty="0"/>
              <a:t>Using restart files</a:t>
            </a:r>
          </a:p>
        </p:txBody>
      </p:sp>
      <p:sp>
        <p:nvSpPr>
          <p:cNvPr id="4" name="Slide Number Placeholder 3">
            <a:extLst>
              <a:ext uri="{FF2B5EF4-FFF2-40B4-BE49-F238E27FC236}">
                <a16:creationId xmlns:a16="http://schemas.microsoft.com/office/drawing/2014/main" id="{23BC74B9-E034-623B-EB87-54E923D5B4BC}"/>
              </a:ext>
            </a:extLst>
          </p:cNvPr>
          <p:cNvSpPr>
            <a:spLocks noGrp="1"/>
          </p:cNvSpPr>
          <p:nvPr>
            <p:ph type="sldNum" sz="quarter" idx="4"/>
          </p:nvPr>
        </p:nvSpPr>
        <p:spPr/>
        <p:txBody>
          <a:bodyPr/>
          <a:lstStyle/>
          <a:p>
            <a:pPr algn="ctr"/>
            <a:fld id="{F6B149FD-26F7-3645-B4E7-BA8B8CC5EEA8}" type="slidenum">
              <a:rPr lang="en-US" smtClean="0"/>
              <a:pPr algn="ctr"/>
              <a:t>139</a:t>
            </a:fld>
            <a:endParaRPr lang="en-US" dirty="0"/>
          </a:p>
        </p:txBody>
      </p:sp>
      <p:sp>
        <p:nvSpPr>
          <p:cNvPr id="11" name="TextBox 10">
            <a:extLst>
              <a:ext uri="{FF2B5EF4-FFF2-40B4-BE49-F238E27FC236}">
                <a16:creationId xmlns:a16="http://schemas.microsoft.com/office/drawing/2014/main" id="{B4D2129C-C55A-F16C-7568-E403321AC351}"/>
              </a:ext>
            </a:extLst>
          </p:cNvPr>
          <p:cNvSpPr txBox="1"/>
          <p:nvPr/>
        </p:nvSpPr>
        <p:spPr>
          <a:xfrm>
            <a:off x="762000" y="1302663"/>
            <a:ext cx="10241940" cy="369332"/>
          </a:xfrm>
          <a:prstGeom prst="rect">
            <a:avLst/>
          </a:prstGeom>
          <a:noFill/>
        </p:spPr>
        <p:txBody>
          <a:bodyPr wrap="square" rtlCol="0">
            <a:spAutoFit/>
          </a:bodyPr>
          <a:lstStyle/>
          <a:p>
            <a:r>
              <a:rPr lang="en-US" dirty="0"/>
              <a:t>Restart files carry with them some nuances that you need to know:</a:t>
            </a:r>
          </a:p>
        </p:txBody>
      </p:sp>
      <p:pic>
        <p:nvPicPr>
          <p:cNvPr id="6" name="Picture 5">
            <a:extLst>
              <a:ext uri="{FF2B5EF4-FFF2-40B4-BE49-F238E27FC236}">
                <a16:creationId xmlns:a16="http://schemas.microsoft.com/office/drawing/2014/main" id="{E46C4642-0D55-2D87-FFC8-EDDC984413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00244" y="2149103"/>
            <a:ext cx="593040" cy="552012"/>
          </a:xfrm>
          <a:prstGeom prst="rect">
            <a:avLst/>
          </a:prstGeom>
        </p:spPr>
      </p:pic>
      <p:sp>
        <p:nvSpPr>
          <p:cNvPr id="7" name="TextBox 6">
            <a:extLst>
              <a:ext uri="{FF2B5EF4-FFF2-40B4-BE49-F238E27FC236}">
                <a16:creationId xmlns:a16="http://schemas.microsoft.com/office/drawing/2014/main" id="{A4D23E93-7E79-10D1-279D-809C7FE9030E}"/>
              </a:ext>
            </a:extLst>
          </p:cNvPr>
          <p:cNvSpPr txBox="1"/>
          <p:nvPr/>
        </p:nvSpPr>
        <p:spPr>
          <a:xfrm>
            <a:off x="1598277" y="2049536"/>
            <a:ext cx="9405664" cy="923330"/>
          </a:xfrm>
          <a:prstGeom prst="rect">
            <a:avLst/>
          </a:prstGeom>
          <a:noFill/>
        </p:spPr>
        <p:txBody>
          <a:bodyPr wrap="square" rtlCol="0">
            <a:spAutoFit/>
          </a:bodyPr>
          <a:lstStyle/>
          <a:p>
            <a:r>
              <a:rPr lang="en-US" b="1" dirty="0"/>
              <a:t>Do use restart files with the same version of the code</a:t>
            </a:r>
            <a:r>
              <a:rPr lang="en-US" dirty="0"/>
              <a:t>.  Don’t restart 5.20 from a 4.48 restart file.  Things change; state data (e.g. material state variables) may be incomplete; algorithms may require different internal data.</a:t>
            </a:r>
          </a:p>
        </p:txBody>
      </p:sp>
      <p:sp>
        <p:nvSpPr>
          <p:cNvPr id="14" name="TextBox 13">
            <a:extLst>
              <a:ext uri="{FF2B5EF4-FFF2-40B4-BE49-F238E27FC236}">
                <a16:creationId xmlns:a16="http://schemas.microsoft.com/office/drawing/2014/main" id="{4DE768E5-CAD2-C0AC-9799-4546C4D334AE}"/>
              </a:ext>
            </a:extLst>
          </p:cNvPr>
          <p:cNvSpPr txBox="1"/>
          <p:nvPr/>
        </p:nvSpPr>
        <p:spPr>
          <a:xfrm>
            <a:off x="1598277" y="4380526"/>
            <a:ext cx="9210895" cy="1200329"/>
          </a:xfrm>
          <a:prstGeom prst="rect">
            <a:avLst/>
          </a:prstGeom>
          <a:noFill/>
        </p:spPr>
        <p:txBody>
          <a:bodyPr wrap="square" rtlCol="0">
            <a:spAutoFit/>
          </a:bodyPr>
          <a:lstStyle/>
          <a:p>
            <a:r>
              <a:rPr lang="en-US" b="1" dirty="0"/>
              <a:t>Don’t </a:t>
            </a:r>
            <a:r>
              <a:rPr lang="en-US" b="1" u="sng" dirty="0"/>
              <a:t>fundamentally</a:t>
            </a:r>
            <a:r>
              <a:rPr lang="en-US" b="1" dirty="0"/>
              <a:t> change your input deck</a:t>
            </a:r>
            <a:r>
              <a:rPr lang="en-US" dirty="0"/>
              <a:t>.  It isn’t supported.  Sort of.  Except for the things you can do, like change the termination time.  Or sometimes solver settings, a benign parameter, or a BC that hasn’t yet been executed.  Those things are kind of supported, but it’s informal.  We’re working on it.</a:t>
            </a:r>
          </a:p>
        </p:txBody>
      </p:sp>
      <p:pic>
        <p:nvPicPr>
          <p:cNvPr id="15" name="Picture 14">
            <a:extLst>
              <a:ext uri="{FF2B5EF4-FFF2-40B4-BE49-F238E27FC236}">
                <a16:creationId xmlns:a16="http://schemas.microsoft.com/office/drawing/2014/main" id="{E226347E-58FC-53BA-819D-EB7DFBE3A6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61262" y="3302398"/>
            <a:ext cx="593040" cy="552012"/>
          </a:xfrm>
          <a:prstGeom prst="rect">
            <a:avLst/>
          </a:prstGeom>
        </p:spPr>
      </p:pic>
      <p:sp>
        <p:nvSpPr>
          <p:cNvPr id="16" name="TextBox 15">
            <a:extLst>
              <a:ext uri="{FF2B5EF4-FFF2-40B4-BE49-F238E27FC236}">
                <a16:creationId xmlns:a16="http://schemas.microsoft.com/office/drawing/2014/main" id="{4ED05856-6959-A34F-DDB8-03CD8E65D94E}"/>
              </a:ext>
            </a:extLst>
          </p:cNvPr>
          <p:cNvSpPr txBox="1"/>
          <p:nvPr/>
        </p:nvSpPr>
        <p:spPr>
          <a:xfrm>
            <a:off x="1598277" y="3247572"/>
            <a:ext cx="9210895" cy="646331"/>
          </a:xfrm>
          <a:prstGeom prst="rect">
            <a:avLst/>
          </a:prstGeom>
          <a:noFill/>
        </p:spPr>
        <p:txBody>
          <a:bodyPr wrap="square" rtlCol="0">
            <a:spAutoFit/>
          </a:bodyPr>
          <a:lstStyle/>
          <a:p>
            <a:r>
              <a:rPr lang="en-US" b="1" dirty="0"/>
              <a:t>Do expect a restarted analysis to behave identically to a non-restarted one.</a:t>
            </a:r>
            <a:r>
              <a:rPr lang="en-US" dirty="0"/>
              <a:t>  We call it “restart consistency.”  If you don’t see this, let us know.</a:t>
            </a:r>
          </a:p>
        </p:txBody>
      </p:sp>
      <p:sp>
        <p:nvSpPr>
          <p:cNvPr id="17" name="&quot;Not Allowed&quot; Symbol 16">
            <a:extLst>
              <a:ext uri="{FF2B5EF4-FFF2-40B4-BE49-F238E27FC236}">
                <a16:creationId xmlns:a16="http://schemas.microsoft.com/office/drawing/2014/main" id="{C7136860-6CA0-4747-5B8D-B7C2C2F6DCD2}"/>
              </a:ext>
            </a:extLst>
          </p:cNvPr>
          <p:cNvSpPr/>
          <p:nvPr/>
        </p:nvSpPr>
        <p:spPr>
          <a:xfrm>
            <a:off x="961262" y="4447022"/>
            <a:ext cx="588201" cy="588201"/>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763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256032"/>
            <a:ext cx="10522975" cy="6145765"/>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01: Basic preloading with SIERRA</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14</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5" y="845118"/>
            <a:ext cx="6907707" cy="4706518"/>
          </a:xfrm>
          <a:prstGeom prst="rect">
            <a:avLst/>
          </a:prstGeom>
          <a:noFill/>
        </p:spPr>
        <p:txBody>
          <a:bodyPr wrap="square" rtlCol="0">
            <a:no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ex01_preload_matters/</a:t>
            </a:r>
            <a:endParaRPr lang="en-US" sz="1400" dirty="0">
              <a:highlight>
                <a:srgbClr val="FFFF00"/>
              </a:highlight>
              <a:latin typeface="Courier New" panose="02070309020205020404" pitchFamily="49" charset="0"/>
              <a:cs typeface="Courier New" panose="02070309020205020404" pitchFamily="49" charset="0"/>
            </a:endParaRPr>
          </a:p>
          <a:p>
            <a:pPr marL="342900" indent="-342900">
              <a:spcAft>
                <a:spcPts val="1200"/>
              </a:spcAft>
              <a:buFont typeface="+mj-lt"/>
              <a:buAutoNum type="arabicPeriod"/>
            </a:pPr>
            <a:r>
              <a:rPr lang="en-US" sz="1400" b="1" dirty="0"/>
              <a:t>View the input file</a:t>
            </a:r>
            <a:r>
              <a:rPr lang="en-US" sz="1400" dirty="0"/>
              <a:t> </a:t>
            </a:r>
            <a:r>
              <a:rPr lang="en-US" sz="1400" dirty="0" err="1">
                <a:latin typeface="Courier New" panose="02070309020205020404" pitchFamily="49" charset="0"/>
                <a:cs typeface="Courier New" panose="02070309020205020404" pitchFamily="49" charset="0"/>
              </a:rPr>
              <a:t>preload_effects.i</a:t>
            </a:r>
            <a:r>
              <a:rPr lang="en-US" sz="1400" dirty="0"/>
              <a:t>.  (a) Locate the </a:t>
            </a:r>
            <a:r>
              <a:rPr lang="en-US" sz="1400" b="1" dirty="0"/>
              <a:t>begin preload</a:t>
            </a:r>
            <a:r>
              <a:rPr lang="en-US" sz="1400" dirty="0"/>
              <a:t> command syntax (first procedure).  (b) Locate the </a:t>
            </a:r>
            <a:r>
              <a:rPr lang="en-US" sz="1400" b="1" dirty="0"/>
              <a:t>begin distributed force</a:t>
            </a:r>
            <a:r>
              <a:rPr lang="en-US" sz="1400" dirty="0"/>
              <a:t> command (second procedure).  (c) Locate the </a:t>
            </a:r>
            <a:r>
              <a:rPr lang="en-US" sz="1400" b="1" dirty="0"/>
              <a:t>begin procedural transfer </a:t>
            </a:r>
            <a:r>
              <a:rPr lang="en-US" sz="1400" dirty="0"/>
              <a:t>commands.</a:t>
            </a:r>
          </a:p>
          <a:p>
            <a:pPr marL="342900" indent="-342900">
              <a:spcAft>
                <a:spcPts val="1200"/>
              </a:spcAft>
              <a:buFont typeface="+mj-lt"/>
              <a:buAutoNum type="arabicPeriod"/>
            </a:pPr>
            <a:r>
              <a:rPr lang="en-US" sz="1400" b="1" dirty="0"/>
              <a:t>Run the input file</a:t>
            </a:r>
            <a:r>
              <a:rPr lang="en-US" sz="1400" dirty="0"/>
              <a:t>.</a:t>
            </a:r>
          </a:p>
          <a:p>
            <a:pPr>
              <a:spcAft>
                <a:spcPts val="1200"/>
              </a:spcAft>
            </a:pP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preload_effects.i</a:t>
            </a:r>
            <a:endParaRPr lang="en-US" sz="1400" dirty="0">
              <a:latin typeface="Courier New" panose="02070309020205020404" pitchFamily="49" charset="0"/>
              <a:cs typeface="Courier New" panose="02070309020205020404" pitchFamily="49" charset="0"/>
            </a:endParaRPr>
          </a:p>
          <a:p>
            <a:pPr marL="342900" indent="-342900">
              <a:spcAft>
                <a:spcPts val="1200"/>
              </a:spcAft>
              <a:buAutoNum type="arabicPeriod" startAt="3"/>
            </a:pPr>
            <a:r>
              <a:rPr lang="en-US" sz="1400" b="1" dirty="0"/>
              <a:t>Plot </a:t>
            </a:r>
            <a:r>
              <a:rPr lang="en-US" sz="1400" dirty="0"/>
              <a:t>the net bolt force over time.  </a:t>
            </a:r>
          </a:p>
          <a:p>
            <a:pPr>
              <a:spcAft>
                <a:spcPts val="1200"/>
              </a:spcAft>
            </a:pPr>
            <a:r>
              <a:rPr lang="en-US" sz="1400" dirty="0">
                <a:latin typeface="Courier New" panose="02070309020205020404" pitchFamily="49" charset="0"/>
                <a:cs typeface="Courier New" panose="02070309020205020404" pitchFamily="49" charset="0"/>
              </a:rPr>
              <a:t>	&gt;&gt; </a:t>
            </a:r>
            <a:r>
              <a:rPr lang="en-US" sz="1400" dirty="0" err="1">
                <a:latin typeface="Courier New" panose="02070309020205020404" pitchFamily="49" charset="0"/>
                <a:cs typeface="Courier New" panose="02070309020205020404" pitchFamily="49" charset="0"/>
              </a:rPr>
              <a:t>paraview</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output_load.e</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 Apply </a:t>
            </a:r>
            <a:r>
              <a:rPr lang="en-US" sz="1400" dirty="0" err="1">
                <a:latin typeface="Courier New" panose="02070309020205020404" pitchFamily="49" charset="0"/>
                <a:cs typeface="Courier New" panose="02070309020205020404" pitchFamily="49" charset="0"/>
              </a:rPr>
              <a:t>PlotGlobalVariablesOverTime</a:t>
            </a:r>
            <a:r>
              <a:rPr lang="en-US" sz="1400" dirty="0">
                <a:latin typeface="Courier New" panose="02070309020205020404" pitchFamily="49" charset="0"/>
                <a:cs typeface="Courier New" panose="02070309020205020404" pitchFamily="49" charset="0"/>
              </a:rPr>
              <a:t> filter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 Select “</a:t>
            </a:r>
            <a:r>
              <a:rPr lang="en-US" sz="1400" dirty="0" err="1">
                <a:latin typeface="Courier New" panose="02070309020205020404" pitchFamily="49" charset="0"/>
                <a:cs typeface="Courier New" panose="02070309020205020404" pitchFamily="49" charset="0"/>
              </a:rPr>
              <a:t>net_bolt_force</a:t>
            </a:r>
            <a:r>
              <a:rPr lang="en-US" sz="1400" dirty="0">
                <a:latin typeface="Courier New" panose="02070309020205020404" pitchFamily="49" charset="0"/>
                <a:cs typeface="Courier New" panose="02070309020205020404" pitchFamily="49" charset="0"/>
              </a:rPr>
              <a:t>” variable ]</a:t>
            </a:r>
          </a:p>
          <a:p>
            <a:pPr marL="342900" indent="-342900">
              <a:spcAft>
                <a:spcPts val="1200"/>
              </a:spcAft>
              <a:buAutoNum type="arabicPeriod" startAt="4"/>
            </a:pPr>
            <a:r>
              <a:rPr lang="en-US" sz="1400" dirty="0"/>
              <a:t>Does the initial preload force make sense?  Does the peak value make sense?</a:t>
            </a:r>
          </a:p>
          <a:p>
            <a:pPr marL="342900" indent="-342900">
              <a:spcAft>
                <a:spcPts val="1200"/>
              </a:spcAft>
              <a:buAutoNum type="arabicPeriod" startAt="4"/>
            </a:pPr>
            <a:r>
              <a:rPr lang="en-US" sz="1400" dirty="0"/>
              <a:t>Estimate the resulting peak bolt force if the initial preload was 100lb.</a:t>
            </a:r>
          </a:p>
        </p:txBody>
      </p:sp>
      <p:pic>
        <p:nvPicPr>
          <p:cNvPr id="5" name="Picture 4">
            <a:extLst>
              <a:ext uri="{FF2B5EF4-FFF2-40B4-BE49-F238E27FC236}">
                <a16:creationId xmlns:a16="http://schemas.microsoft.com/office/drawing/2014/main" id="{7BF74E71-2C21-E6B5-5AFF-35CFCF2400A5}"/>
              </a:ext>
            </a:extLst>
          </p:cNvPr>
          <p:cNvPicPr>
            <a:picLocks noChangeAspect="1"/>
          </p:cNvPicPr>
          <p:nvPr/>
        </p:nvPicPr>
        <p:blipFill>
          <a:blip r:embed="rId2"/>
          <a:stretch>
            <a:fillRect/>
          </a:stretch>
        </p:blipFill>
        <p:spPr>
          <a:xfrm>
            <a:off x="8156448" y="1766688"/>
            <a:ext cx="2159618" cy="3788803"/>
          </a:xfrm>
          <a:prstGeom prst="rect">
            <a:avLst/>
          </a:prstGeom>
        </p:spPr>
      </p:pic>
      <p:grpSp>
        <p:nvGrpSpPr>
          <p:cNvPr id="7" name="Group 6">
            <a:extLst>
              <a:ext uri="{FF2B5EF4-FFF2-40B4-BE49-F238E27FC236}">
                <a16:creationId xmlns:a16="http://schemas.microsoft.com/office/drawing/2014/main" id="{6F226F63-637D-BAAE-F4C3-65EFB3674C12}"/>
              </a:ext>
            </a:extLst>
          </p:cNvPr>
          <p:cNvGrpSpPr/>
          <p:nvPr/>
        </p:nvGrpSpPr>
        <p:grpSpPr>
          <a:xfrm>
            <a:off x="816864" y="5536043"/>
            <a:ext cx="7416584" cy="738664"/>
            <a:chOff x="810609" y="5632293"/>
            <a:chExt cx="6570894" cy="738664"/>
          </a:xfrm>
        </p:grpSpPr>
        <p:pic>
          <p:nvPicPr>
            <p:cNvPr id="2" name="Graphic 1" descr="Coins outline">
              <a:extLst>
                <a:ext uri="{FF2B5EF4-FFF2-40B4-BE49-F238E27FC236}">
                  <a16:creationId xmlns:a16="http://schemas.microsoft.com/office/drawing/2014/main" id="{088B45B8-F986-1ED2-DCB9-BD2A51CB35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0609" y="5764585"/>
              <a:ext cx="457200" cy="457200"/>
            </a:xfrm>
            <a:prstGeom prst="rect">
              <a:avLst/>
            </a:prstGeom>
          </p:spPr>
        </p:pic>
        <p:sp>
          <p:nvSpPr>
            <p:cNvPr id="6" name="TextBox 5">
              <a:extLst>
                <a:ext uri="{FF2B5EF4-FFF2-40B4-BE49-F238E27FC236}">
                  <a16:creationId xmlns:a16="http://schemas.microsoft.com/office/drawing/2014/main" id="{076CCD3B-1683-F411-6831-2378B9045670}"/>
                </a:ext>
              </a:extLst>
            </p:cNvPr>
            <p:cNvSpPr txBox="1"/>
            <p:nvPr/>
          </p:nvSpPr>
          <p:spPr>
            <a:xfrm>
              <a:off x="1287027" y="5632293"/>
              <a:ext cx="6094476" cy="738664"/>
            </a:xfrm>
            <a:prstGeom prst="rect">
              <a:avLst/>
            </a:prstGeom>
            <a:noFill/>
          </p:spPr>
          <p:txBody>
            <a:bodyPr wrap="square">
              <a:spAutoFit/>
            </a:bodyPr>
            <a:lstStyle/>
            <a:p>
              <a:pPr>
                <a:spcAft>
                  <a:spcPts val="1200"/>
                </a:spcAft>
              </a:pPr>
              <a:r>
                <a:rPr lang="en-US" sz="1400" b="1" dirty="0"/>
                <a:t>Worth exploring</a:t>
              </a:r>
              <a:r>
                <a:rPr lang="en-US" sz="1400" dirty="0"/>
                <a:t>: Use CUBIT to separate the bolts into three separate blocks, and then modify the input deck to preload each bolt individually.  Compute and plot the net force in each bolt individually.</a:t>
              </a:r>
            </a:p>
          </p:txBody>
        </p:sp>
      </p:grpSp>
      <p:grpSp>
        <p:nvGrpSpPr>
          <p:cNvPr id="12" name="Group 11">
            <a:extLst>
              <a:ext uri="{FF2B5EF4-FFF2-40B4-BE49-F238E27FC236}">
                <a16:creationId xmlns:a16="http://schemas.microsoft.com/office/drawing/2014/main" id="{64522383-0217-9FD7-E34E-4A258D1BDAEE}"/>
              </a:ext>
            </a:extLst>
          </p:cNvPr>
          <p:cNvGrpSpPr/>
          <p:nvPr/>
        </p:nvGrpSpPr>
        <p:grpSpPr>
          <a:xfrm>
            <a:off x="8833582" y="4069080"/>
            <a:ext cx="1049011" cy="1200676"/>
            <a:chOff x="2904067" y="4360333"/>
            <a:chExt cx="1405466" cy="1608667"/>
          </a:xfrm>
        </p:grpSpPr>
        <p:sp>
          <p:nvSpPr>
            <p:cNvPr id="13" name="Freeform: Shape 12">
              <a:extLst>
                <a:ext uri="{FF2B5EF4-FFF2-40B4-BE49-F238E27FC236}">
                  <a16:creationId xmlns:a16="http://schemas.microsoft.com/office/drawing/2014/main" id="{6DCD1BEF-A0BC-D74B-54C0-323A66FBC7B5}"/>
                </a:ext>
              </a:extLst>
            </p:cNvPr>
            <p:cNvSpPr/>
            <p:nvPr/>
          </p:nvSpPr>
          <p:spPr>
            <a:xfrm>
              <a:off x="2904067" y="4470400"/>
              <a:ext cx="1346200" cy="1498600"/>
            </a:xfrm>
            <a:custGeom>
              <a:avLst/>
              <a:gdLst>
                <a:gd name="connsiteX0" fmla="*/ 0 w 1346200"/>
                <a:gd name="connsiteY0" fmla="*/ 1176867 h 1498600"/>
                <a:gd name="connsiteX1" fmla="*/ 152400 w 1346200"/>
                <a:gd name="connsiteY1" fmla="*/ 0 h 1498600"/>
                <a:gd name="connsiteX2" fmla="*/ 1219200 w 1346200"/>
                <a:gd name="connsiteY2" fmla="*/ 194733 h 1498600"/>
                <a:gd name="connsiteX3" fmla="*/ 1346200 w 1346200"/>
                <a:gd name="connsiteY3" fmla="*/ 1498600 h 1498600"/>
                <a:gd name="connsiteX4" fmla="*/ 0 w 1346200"/>
                <a:gd name="connsiteY4" fmla="*/ 1176867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200" h="1498600">
                  <a:moveTo>
                    <a:pt x="0" y="1176867"/>
                  </a:moveTo>
                  <a:lnTo>
                    <a:pt x="152400" y="0"/>
                  </a:lnTo>
                  <a:lnTo>
                    <a:pt x="1219200" y="194733"/>
                  </a:lnTo>
                  <a:lnTo>
                    <a:pt x="1346200" y="1498600"/>
                  </a:lnTo>
                  <a:lnTo>
                    <a:pt x="0" y="117686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50 lb</a:t>
              </a:r>
            </a:p>
          </p:txBody>
        </p:sp>
        <p:sp>
          <p:nvSpPr>
            <p:cNvPr id="14" name="Freeform: Shape 13">
              <a:extLst>
                <a:ext uri="{FF2B5EF4-FFF2-40B4-BE49-F238E27FC236}">
                  <a16:creationId xmlns:a16="http://schemas.microsoft.com/office/drawing/2014/main" id="{62CD8449-3190-6902-4CE1-6D45C180720D}"/>
                </a:ext>
              </a:extLst>
            </p:cNvPr>
            <p:cNvSpPr/>
            <p:nvPr/>
          </p:nvSpPr>
          <p:spPr>
            <a:xfrm>
              <a:off x="3048000" y="4360333"/>
              <a:ext cx="1168400" cy="296334"/>
            </a:xfrm>
            <a:custGeom>
              <a:avLst/>
              <a:gdLst>
                <a:gd name="connsiteX0" fmla="*/ 0 w 1168400"/>
                <a:gd name="connsiteY0" fmla="*/ 110067 h 296334"/>
                <a:gd name="connsiteX1" fmla="*/ 169333 w 1168400"/>
                <a:gd name="connsiteY1" fmla="*/ 0 h 296334"/>
                <a:gd name="connsiteX2" fmla="*/ 1168400 w 1168400"/>
                <a:gd name="connsiteY2" fmla="*/ 194734 h 296334"/>
                <a:gd name="connsiteX3" fmla="*/ 1083733 w 1168400"/>
                <a:gd name="connsiteY3" fmla="*/ 296334 h 296334"/>
                <a:gd name="connsiteX4" fmla="*/ 0 w 1168400"/>
                <a:gd name="connsiteY4" fmla="*/ 110067 h 29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96334">
                  <a:moveTo>
                    <a:pt x="0" y="110067"/>
                  </a:moveTo>
                  <a:lnTo>
                    <a:pt x="169333" y="0"/>
                  </a:lnTo>
                  <a:lnTo>
                    <a:pt x="1168400" y="194734"/>
                  </a:lnTo>
                  <a:lnTo>
                    <a:pt x="1083733" y="296334"/>
                  </a:lnTo>
                  <a:lnTo>
                    <a:pt x="0" y="110067"/>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87420AD-03BA-BEB4-9784-977FE4C8C9EE}"/>
                </a:ext>
              </a:extLst>
            </p:cNvPr>
            <p:cNvSpPr/>
            <p:nvPr/>
          </p:nvSpPr>
          <p:spPr>
            <a:xfrm>
              <a:off x="4123267" y="4572000"/>
              <a:ext cx="186266" cy="1388533"/>
            </a:xfrm>
            <a:custGeom>
              <a:avLst/>
              <a:gdLst>
                <a:gd name="connsiteX0" fmla="*/ 0 w 186266"/>
                <a:gd name="connsiteY0" fmla="*/ 93133 h 1388533"/>
                <a:gd name="connsiteX1" fmla="*/ 118533 w 186266"/>
                <a:gd name="connsiteY1" fmla="*/ 1388533 h 1388533"/>
                <a:gd name="connsiteX2" fmla="*/ 186266 w 186266"/>
                <a:gd name="connsiteY2" fmla="*/ 1312333 h 1388533"/>
                <a:gd name="connsiteX3" fmla="*/ 101600 w 186266"/>
                <a:gd name="connsiteY3" fmla="*/ 0 h 1388533"/>
                <a:gd name="connsiteX4" fmla="*/ 0 w 186266"/>
                <a:gd name="connsiteY4" fmla="*/ 93133 h 138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66" h="1388533">
                  <a:moveTo>
                    <a:pt x="0" y="93133"/>
                  </a:moveTo>
                  <a:lnTo>
                    <a:pt x="118533" y="1388533"/>
                  </a:lnTo>
                  <a:lnTo>
                    <a:pt x="186266" y="1312333"/>
                  </a:lnTo>
                  <a:lnTo>
                    <a:pt x="101600" y="0"/>
                  </a:lnTo>
                  <a:lnTo>
                    <a:pt x="0" y="93133"/>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674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E79F-FF70-AF72-9B92-9CBE00D91613}"/>
              </a:ext>
            </a:extLst>
          </p:cNvPr>
          <p:cNvSpPr>
            <a:spLocks noGrp="1"/>
          </p:cNvSpPr>
          <p:nvPr>
            <p:ph type="title"/>
          </p:nvPr>
        </p:nvSpPr>
        <p:spPr/>
        <p:txBody>
          <a:bodyPr/>
          <a:lstStyle/>
          <a:p>
            <a:r>
              <a:rPr lang="en-US" dirty="0"/>
              <a:t>Using restart files with a procedural transfer</a:t>
            </a:r>
          </a:p>
        </p:txBody>
      </p:sp>
      <p:sp>
        <p:nvSpPr>
          <p:cNvPr id="4" name="Slide Number Placeholder 3">
            <a:extLst>
              <a:ext uri="{FF2B5EF4-FFF2-40B4-BE49-F238E27FC236}">
                <a16:creationId xmlns:a16="http://schemas.microsoft.com/office/drawing/2014/main" id="{4E7AD1D0-CDCE-FE80-4BF9-B3B31AB8407F}"/>
              </a:ext>
            </a:extLst>
          </p:cNvPr>
          <p:cNvSpPr>
            <a:spLocks noGrp="1"/>
          </p:cNvSpPr>
          <p:nvPr>
            <p:ph type="sldNum" sz="quarter" idx="4"/>
          </p:nvPr>
        </p:nvSpPr>
        <p:spPr/>
        <p:txBody>
          <a:bodyPr/>
          <a:lstStyle/>
          <a:p>
            <a:pPr algn="ctr"/>
            <a:fld id="{F6B149FD-26F7-3645-B4E7-BA8B8CC5EEA8}" type="slidenum">
              <a:rPr lang="en-US" smtClean="0"/>
              <a:pPr algn="ctr"/>
              <a:t>140</a:t>
            </a:fld>
            <a:endParaRPr lang="en-US" dirty="0"/>
          </a:p>
        </p:txBody>
      </p:sp>
      <p:sp>
        <p:nvSpPr>
          <p:cNvPr id="7" name="Arrow: Down 6">
            <a:extLst>
              <a:ext uri="{FF2B5EF4-FFF2-40B4-BE49-F238E27FC236}">
                <a16:creationId xmlns:a16="http://schemas.microsoft.com/office/drawing/2014/main" id="{D0169038-AC6A-C4BA-EFD2-2F0DAC6BF84D}"/>
              </a:ext>
            </a:extLst>
          </p:cNvPr>
          <p:cNvSpPr/>
          <p:nvPr/>
        </p:nvSpPr>
        <p:spPr>
          <a:xfrm>
            <a:off x="5361222" y="3549194"/>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9AF91A37-9075-E650-43B6-9434B89B29CC}"/>
              </a:ext>
            </a:extLst>
          </p:cNvPr>
          <p:cNvGrpSpPr/>
          <p:nvPr/>
        </p:nvGrpSpPr>
        <p:grpSpPr>
          <a:xfrm>
            <a:off x="4592938" y="2093130"/>
            <a:ext cx="2432116" cy="1343319"/>
            <a:chOff x="8760677" y="1320533"/>
            <a:chExt cx="2432116" cy="1343319"/>
          </a:xfrm>
        </p:grpSpPr>
        <p:sp>
          <p:nvSpPr>
            <p:cNvPr id="5" name="Flowchart: Process 4">
              <a:extLst>
                <a:ext uri="{FF2B5EF4-FFF2-40B4-BE49-F238E27FC236}">
                  <a16:creationId xmlns:a16="http://schemas.microsoft.com/office/drawing/2014/main" id="{C85107D9-E497-73AA-740F-262ECBBA422F}"/>
                </a:ext>
              </a:extLst>
            </p:cNvPr>
            <p:cNvSpPr/>
            <p:nvPr/>
          </p:nvSpPr>
          <p:spPr>
            <a:xfrm>
              <a:off x="8760677" y="1320533"/>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Preload </a:t>
              </a:r>
            </a:p>
            <a:p>
              <a:pPr algn="ctr"/>
              <a:r>
                <a:rPr lang="en-US" dirty="0"/>
                <a:t>Procedure</a:t>
              </a:r>
            </a:p>
          </p:txBody>
        </p:sp>
        <mc:AlternateContent xmlns:mc="http://schemas.openxmlformats.org/markup-compatibility/2006" xmlns:a14="http://schemas.microsoft.com/office/drawing/2010/main">
          <mc:Choice Requires="a14">
            <p:sp>
              <p:nvSpPr>
                <p:cNvPr id="8" name="Flowchart: Process 7">
                  <a:extLst>
                    <a:ext uri="{FF2B5EF4-FFF2-40B4-BE49-F238E27FC236}">
                      <a16:creationId xmlns:a16="http://schemas.microsoft.com/office/drawing/2014/main" id="{BEEB84FB-0E9D-87D0-0520-3EC6BBDE9334}"/>
                    </a:ext>
                  </a:extLst>
                </p:cNvPr>
                <p:cNvSpPr/>
                <p:nvPr/>
              </p:nvSpPr>
              <p:spPr>
                <a:xfrm>
                  <a:off x="10712026" y="1329958"/>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8" name="Flowchart: Process 7">
                  <a:extLst>
                    <a:ext uri="{FF2B5EF4-FFF2-40B4-BE49-F238E27FC236}">
                      <a16:creationId xmlns:a16="http://schemas.microsoft.com/office/drawing/2014/main" id="{BEEB84FB-0E9D-87D0-0520-3EC6BBDE9334}"/>
                    </a:ext>
                  </a:extLst>
                </p:cNvPr>
                <p:cNvSpPr>
                  <a:spLocks noRot="1" noChangeAspect="1" noMove="1" noResize="1" noEditPoints="1" noAdjustHandles="1" noChangeArrowheads="1" noChangeShapeType="1" noTextEdit="1"/>
                </p:cNvSpPr>
                <p:nvPr/>
              </p:nvSpPr>
              <p:spPr>
                <a:xfrm>
                  <a:off x="10712026" y="1329958"/>
                  <a:ext cx="480767" cy="310653"/>
                </a:xfrm>
                <a:prstGeom prst="flowChartProcess">
                  <a:avLst/>
                </a:prstGeom>
                <a:blipFill>
                  <a:blip r:embed="rId2"/>
                  <a:stretch>
                    <a:fillRect l="-7692"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Flowchart: Process 8">
                  <a:extLst>
                    <a:ext uri="{FF2B5EF4-FFF2-40B4-BE49-F238E27FC236}">
                      <a16:creationId xmlns:a16="http://schemas.microsoft.com/office/drawing/2014/main" id="{7AAAAD1C-4082-635A-4994-2E3C1520EAD2}"/>
                    </a:ext>
                  </a:extLst>
                </p:cNvPr>
                <p:cNvSpPr/>
                <p:nvPr/>
              </p:nvSpPr>
              <p:spPr>
                <a:xfrm>
                  <a:off x="10712026" y="1666325"/>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9" name="Flowchart: Process 8">
                  <a:extLst>
                    <a:ext uri="{FF2B5EF4-FFF2-40B4-BE49-F238E27FC236}">
                      <a16:creationId xmlns:a16="http://schemas.microsoft.com/office/drawing/2014/main" id="{7AAAAD1C-4082-635A-4994-2E3C1520EAD2}"/>
                    </a:ext>
                  </a:extLst>
                </p:cNvPr>
                <p:cNvSpPr>
                  <a:spLocks noRot="1" noChangeAspect="1" noMove="1" noResize="1" noEditPoints="1" noAdjustHandles="1" noChangeArrowheads="1" noChangeShapeType="1" noTextEdit="1"/>
                </p:cNvSpPr>
                <p:nvPr/>
              </p:nvSpPr>
              <p:spPr>
                <a:xfrm>
                  <a:off x="10712026" y="1666325"/>
                  <a:ext cx="480767" cy="310653"/>
                </a:xfrm>
                <a:prstGeom prst="flowChartProcess">
                  <a:avLst/>
                </a:prstGeom>
                <a:blipFill>
                  <a:blip r:embed="rId3"/>
                  <a:stretch>
                    <a:fillRect l="-7692"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Flowchart: Process 9">
                  <a:extLst>
                    <a:ext uri="{FF2B5EF4-FFF2-40B4-BE49-F238E27FC236}">
                      <a16:creationId xmlns:a16="http://schemas.microsoft.com/office/drawing/2014/main" id="{D8CFA76B-986E-AF1C-7B6D-94D612DBBA7D}"/>
                    </a:ext>
                  </a:extLst>
                </p:cNvPr>
                <p:cNvSpPr/>
                <p:nvPr/>
              </p:nvSpPr>
              <p:spPr>
                <a:xfrm>
                  <a:off x="10712026" y="2002692"/>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0" name="Flowchart: Process 9">
                  <a:extLst>
                    <a:ext uri="{FF2B5EF4-FFF2-40B4-BE49-F238E27FC236}">
                      <a16:creationId xmlns:a16="http://schemas.microsoft.com/office/drawing/2014/main" id="{D8CFA76B-986E-AF1C-7B6D-94D612DBBA7D}"/>
                    </a:ext>
                  </a:extLst>
                </p:cNvPr>
                <p:cNvSpPr>
                  <a:spLocks noRot="1" noChangeAspect="1" noMove="1" noResize="1" noEditPoints="1" noAdjustHandles="1" noChangeArrowheads="1" noChangeShapeType="1" noTextEdit="1"/>
                </p:cNvSpPr>
                <p:nvPr/>
              </p:nvSpPr>
              <p:spPr>
                <a:xfrm>
                  <a:off x="10712026" y="2002692"/>
                  <a:ext cx="480767" cy="310653"/>
                </a:xfrm>
                <a:prstGeom prst="flowChartProcess">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chart: Process 10">
                  <a:extLst>
                    <a:ext uri="{FF2B5EF4-FFF2-40B4-BE49-F238E27FC236}">
                      <a16:creationId xmlns:a16="http://schemas.microsoft.com/office/drawing/2014/main" id="{522CEEA7-0185-0785-B00C-33C84663DA1C}"/>
                    </a:ext>
                  </a:extLst>
                </p:cNvPr>
                <p:cNvSpPr/>
                <p:nvPr/>
              </p:nvSpPr>
              <p:spPr>
                <a:xfrm>
                  <a:off x="10712026" y="2339060"/>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11" name="Flowchart: Process 10">
                  <a:extLst>
                    <a:ext uri="{FF2B5EF4-FFF2-40B4-BE49-F238E27FC236}">
                      <a16:creationId xmlns:a16="http://schemas.microsoft.com/office/drawing/2014/main" id="{522CEEA7-0185-0785-B00C-33C84663DA1C}"/>
                    </a:ext>
                  </a:extLst>
                </p:cNvPr>
                <p:cNvSpPr>
                  <a:spLocks noRot="1" noChangeAspect="1" noMove="1" noResize="1" noEditPoints="1" noAdjustHandles="1" noChangeArrowheads="1" noChangeShapeType="1" noTextEdit="1"/>
                </p:cNvSpPr>
                <p:nvPr/>
              </p:nvSpPr>
              <p:spPr>
                <a:xfrm>
                  <a:off x="10712026" y="2339060"/>
                  <a:ext cx="480767" cy="310653"/>
                </a:xfrm>
                <a:prstGeom prst="flowChartProcess">
                  <a:avLst/>
                </a:prstGeom>
                <a:blipFill>
                  <a:blip r:embed="rId5"/>
                  <a:stretch>
                    <a:fillRect l="-11538" b="-9804"/>
                  </a:stretch>
                </a:blipFill>
                <a:ln>
                  <a:noFill/>
                </a:ln>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0F5D1868-104C-A45D-3A4F-240AEBBA8AC5}"/>
              </a:ext>
            </a:extLst>
          </p:cNvPr>
          <p:cNvGrpSpPr/>
          <p:nvPr/>
        </p:nvGrpSpPr>
        <p:grpSpPr>
          <a:xfrm>
            <a:off x="4592938" y="3931771"/>
            <a:ext cx="2432116" cy="1343319"/>
            <a:chOff x="8760677" y="1320533"/>
            <a:chExt cx="2432116" cy="1343319"/>
          </a:xfrm>
        </p:grpSpPr>
        <p:sp>
          <p:nvSpPr>
            <p:cNvPr id="24" name="Flowchart: Process 23">
              <a:extLst>
                <a:ext uri="{FF2B5EF4-FFF2-40B4-BE49-F238E27FC236}">
                  <a16:creationId xmlns:a16="http://schemas.microsoft.com/office/drawing/2014/main" id="{E5E53E32-1BA3-7E10-6379-804F8994EDBA}"/>
                </a:ext>
              </a:extLst>
            </p:cNvPr>
            <p:cNvSpPr/>
            <p:nvPr/>
          </p:nvSpPr>
          <p:spPr>
            <a:xfrm>
              <a:off x="8760677" y="1320533"/>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Analysis</a:t>
              </a:r>
            </a:p>
            <a:p>
              <a:pPr algn="ctr"/>
              <a:r>
                <a:rPr lang="en-US" dirty="0"/>
                <a:t>Procedure</a:t>
              </a:r>
            </a:p>
          </p:txBody>
        </p:sp>
        <mc:AlternateContent xmlns:mc="http://schemas.openxmlformats.org/markup-compatibility/2006" xmlns:a14="http://schemas.microsoft.com/office/drawing/2010/main">
          <mc:Choice Requires="a14">
            <p:sp>
              <p:nvSpPr>
                <p:cNvPr id="25" name="Flowchart: Process 24">
                  <a:extLst>
                    <a:ext uri="{FF2B5EF4-FFF2-40B4-BE49-F238E27FC236}">
                      <a16:creationId xmlns:a16="http://schemas.microsoft.com/office/drawing/2014/main" id="{19D7FCCB-8BF9-DC43-7DD2-A1AB256A5F56}"/>
                    </a:ext>
                  </a:extLst>
                </p:cNvPr>
                <p:cNvSpPr/>
                <p:nvPr/>
              </p:nvSpPr>
              <p:spPr>
                <a:xfrm>
                  <a:off x="10712026" y="1329958"/>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25" name="Flowchart: Process 24">
                  <a:extLst>
                    <a:ext uri="{FF2B5EF4-FFF2-40B4-BE49-F238E27FC236}">
                      <a16:creationId xmlns:a16="http://schemas.microsoft.com/office/drawing/2014/main" id="{19D7FCCB-8BF9-DC43-7DD2-A1AB256A5F56}"/>
                    </a:ext>
                  </a:extLst>
                </p:cNvPr>
                <p:cNvSpPr>
                  <a:spLocks noRot="1" noChangeAspect="1" noMove="1" noResize="1" noEditPoints="1" noAdjustHandles="1" noChangeArrowheads="1" noChangeShapeType="1" noTextEdit="1"/>
                </p:cNvSpPr>
                <p:nvPr/>
              </p:nvSpPr>
              <p:spPr>
                <a:xfrm>
                  <a:off x="10712026" y="1329958"/>
                  <a:ext cx="480767" cy="310653"/>
                </a:xfrm>
                <a:prstGeom prst="flowChartProcess">
                  <a:avLst/>
                </a:prstGeom>
                <a:blipFill>
                  <a:blip r:embed="rId6"/>
                  <a:stretch>
                    <a:fillRect l="-7692" b="-1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Flowchart: Process 25">
                  <a:extLst>
                    <a:ext uri="{FF2B5EF4-FFF2-40B4-BE49-F238E27FC236}">
                      <a16:creationId xmlns:a16="http://schemas.microsoft.com/office/drawing/2014/main" id="{C48DE47B-FF3A-754A-2A2C-852E56A8580E}"/>
                    </a:ext>
                  </a:extLst>
                </p:cNvPr>
                <p:cNvSpPr/>
                <p:nvPr/>
              </p:nvSpPr>
              <p:spPr>
                <a:xfrm>
                  <a:off x="10712026" y="1666325"/>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26" name="Flowchart: Process 25">
                  <a:extLst>
                    <a:ext uri="{FF2B5EF4-FFF2-40B4-BE49-F238E27FC236}">
                      <a16:creationId xmlns:a16="http://schemas.microsoft.com/office/drawing/2014/main" id="{C48DE47B-FF3A-754A-2A2C-852E56A8580E}"/>
                    </a:ext>
                  </a:extLst>
                </p:cNvPr>
                <p:cNvSpPr>
                  <a:spLocks noRot="1" noChangeAspect="1" noMove="1" noResize="1" noEditPoints="1" noAdjustHandles="1" noChangeArrowheads="1" noChangeShapeType="1" noTextEdit="1"/>
                </p:cNvSpPr>
                <p:nvPr/>
              </p:nvSpPr>
              <p:spPr>
                <a:xfrm>
                  <a:off x="10712026" y="1666325"/>
                  <a:ext cx="480767" cy="310653"/>
                </a:xfrm>
                <a:prstGeom prst="flowChartProcess">
                  <a:avLst/>
                </a:prstGeom>
                <a:blipFill>
                  <a:blip r:embed="rId7"/>
                  <a:stretch>
                    <a:fillRect l="-7692"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Flowchart: Process 26">
                  <a:extLst>
                    <a:ext uri="{FF2B5EF4-FFF2-40B4-BE49-F238E27FC236}">
                      <a16:creationId xmlns:a16="http://schemas.microsoft.com/office/drawing/2014/main" id="{446EFF41-1F1B-5C2C-1734-3EB22DC37F71}"/>
                    </a:ext>
                  </a:extLst>
                </p:cNvPr>
                <p:cNvSpPr/>
                <p:nvPr/>
              </p:nvSpPr>
              <p:spPr>
                <a:xfrm>
                  <a:off x="10712026" y="2002692"/>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7" name="Flowchart: Process 26">
                  <a:extLst>
                    <a:ext uri="{FF2B5EF4-FFF2-40B4-BE49-F238E27FC236}">
                      <a16:creationId xmlns:a16="http://schemas.microsoft.com/office/drawing/2014/main" id="{446EFF41-1F1B-5C2C-1734-3EB22DC37F71}"/>
                    </a:ext>
                  </a:extLst>
                </p:cNvPr>
                <p:cNvSpPr>
                  <a:spLocks noRot="1" noChangeAspect="1" noMove="1" noResize="1" noEditPoints="1" noAdjustHandles="1" noChangeArrowheads="1" noChangeShapeType="1" noTextEdit="1"/>
                </p:cNvSpPr>
                <p:nvPr/>
              </p:nvSpPr>
              <p:spPr>
                <a:xfrm>
                  <a:off x="10712026" y="2002692"/>
                  <a:ext cx="480767" cy="310653"/>
                </a:xfrm>
                <a:prstGeom prst="flowChartProcess">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Flowchart: Process 27">
                  <a:extLst>
                    <a:ext uri="{FF2B5EF4-FFF2-40B4-BE49-F238E27FC236}">
                      <a16:creationId xmlns:a16="http://schemas.microsoft.com/office/drawing/2014/main" id="{23A87367-442C-9907-8DF7-B1646A3CE002}"/>
                    </a:ext>
                  </a:extLst>
                </p:cNvPr>
                <p:cNvSpPr/>
                <p:nvPr/>
              </p:nvSpPr>
              <p:spPr>
                <a:xfrm>
                  <a:off x="10712026" y="2339060"/>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28" name="Flowchart: Process 27">
                  <a:extLst>
                    <a:ext uri="{FF2B5EF4-FFF2-40B4-BE49-F238E27FC236}">
                      <a16:creationId xmlns:a16="http://schemas.microsoft.com/office/drawing/2014/main" id="{23A87367-442C-9907-8DF7-B1646A3CE002}"/>
                    </a:ext>
                  </a:extLst>
                </p:cNvPr>
                <p:cNvSpPr>
                  <a:spLocks noRot="1" noChangeAspect="1" noMove="1" noResize="1" noEditPoints="1" noAdjustHandles="1" noChangeArrowheads="1" noChangeShapeType="1" noTextEdit="1"/>
                </p:cNvSpPr>
                <p:nvPr/>
              </p:nvSpPr>
              <p:spPr>
                <a:xfrm>
                  <a:off x="10712026" y="2339060"/>
                  <a:ext cx="480767" cy="310653"/>
                </a:xfrm>
                <a:prstGeom prst="flowChartProcess">
                  <a:avLst/>
                </a:prstGeom>
                <a:blipFill>
                  <a:blip r:embed="rId9"/>
                  <a:stretch>
                    <a:fillRect l="-11538" b="-9804"/>
                  </a:stretch>
                </a:blipFill>
                <a:ln>
                  <a:noFill/>
                </a:ln>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BE31787F-637D-2723-3239-82E2D501683A}"/>
              </a:ext>
            </a:extLst>
          </p:cNvPr>
          <p:cNvSpPr txBox="1"/>
          <p:nvPr/>
        </p:nvSpPr>
        <p:spPr>
          <a:xfrm>
            <a:off x="6256769" y="3549758"/>
            <a:ext cx="768285" cy="261610"/>
          </a:xfrm>
          <a:prstGeom prst="rect">
            <a:avLst/>
          </a:prstGeom>
          <a:noFill/>
        </p:spPr>
        <p:txBody>
          <a:bodyPr wrap="square" rtlCol="0">
            <a:spAutoFit/>
          </a:bodyPr>
          <a:lstStyle/>
          <a:p>
            <a:pPr algn="r"/>
            <a:r>
              <a:rPr lang="en-US" sz="1100" dirty="0"/>
              <a:t>Transfer</a:t>
            </a:r>
            <a:endParaRPr lang="en-US" dirty="0"/>
          </a:p>
        </p:txBody>
      </p:sp>
      <p:sp>
        <p:nvSpPr>
          <p:cNvPr id="31" name="TextBox 30">
            <a:extLst>
              <a:ext uri="{FF2B5EF4-FFF2-40B4-BE49-F238E27FC236}">
                <a16:creationId xmlns:a16="http://schemas.microsoft.com/office/drawing/2014/main" id="{D8CC487B-2304-4E27-C121-CC5C1F819DAE}"/>
              </a:ext>
            </a:extLst>
          </p:cNvPr>
          <p:cNvSpPr txBox="1"/>
          <p:nvPr/>
        </p:nvSpPr>
        <p:spPr>
          <a:xfrm>
            <a:off x="4592938" y="3571353"/>
            <a:ext cx="1298251" cy="261610"/>
          </a:xfrm>
          <a:prstGeom prst="rect">
            <a:avLst/>
          </a:prstGeom>
          <a:noFill/>
        </p:spPr>
        <p:txBody>
          <a:bodyPr wrap="square" rtlCol="0">
            <a:spAutoFit/>
          </a:bodyPr>
          <a:lstStyle/>
          <a:p>
            <a:r>
              <a:rPr lang="en-US" sz="1100" dirty="0"/>
              <a:t>Transfer</a:t>
            </a:r>
            <a:endParaRPr lang="en-US" dirty="0"/>
          </a:p>
        </p:txBody>
      </p:sp>
      <p:sp>
        <p:nvSpPr>
          <p:cNvPr id="32" name="TextBox 31">
            <a:extLst>
              <a:ext uri="{FF2B5EF4-FFF2-40B4-BE49-F238E27FC236}">
                <a16:creationId xmlns:a16="http://schemas.microsoft.com/office/drawing/2014/main" id="{3BFC3AC4-5113-D086-93A3-E26430D49379}"/>
              </a:ext>
            </a:extLst>
          </p:cNvPr>
          <p:cNvSpPr txBox="1"/>
          <p:nvPr/>
        </p:nvSpPr>
        <p:spPr>
          <a:xfrm>
            <a:off x="981728" y="1312813"/>
            <a:ext cx="3224511" cy="646331"/>
          </a:xfrm>
          <a:prstGeom prst="rect">
            <a:avLst/>
          </a:prstGeom>
          <a:noFill/>
        </p:spPr>
        <p:txBody>
          <a:bodyPr wrap="square" rtlCol="0">
            <a:spAutoFit/>
          </a:bodyPr>
          <a:lstStyle/>
          <a:p>
            <a:r>
              <a:rPr lang="en-US" b="1" dirty="0">
                <a:solidFill>
                  <a:srgbClr val="00B050"/>
                </a:solidFill>
              </a:rPr>
              <a:t>Method 1</a:t>
            </a:r>
            <a:r>
              <a:rPr lang="en-US" b="1" dirty="0"/>
              <a:t>: Restart into a completed procedure</a:t>
            </a:r>
          </a:p>
        </p:txBody>
      </p:sp>
      <p:sp>
        <p:nvSpPr>
          <p:cNvPr id="33" name="TextBox 32">
            <a:extLst>
              <a:ext uri="{FF2B5EF4-FFF2-40B4-BE49-F238E27FC236}">
                <a16:creationId xmlns:a16="http://schemas.microsoft.com/office/drawing/2014/main" id="{D36037D5-C4A3-1263-FD06-5E5EB4F64235}"/>
              </a:ext>
            </a:extLst>
          </p:cNvPr>
          <p:cNvSpPr txBox="1"/>
          <p:nvPr/>
        </p:nvSpPr>
        <p:spPr>
          <a:xfrm>
            <a:off x="7985761" y="1326886"/>
            <a:ext cx="3224511" cy="646331"/>
          </a:xfrm>
          <a:prstGeom prst="rect">
            <a:avLst/>
          </a:prstGeom>
          <a:noFill/>
        </p:spPr>
        <p:txBody>
          <a:bodyPr wrap="square" rtlCol="0">
            <a:spAutoFit/>
          </a:bodyPr>
          <a:lstStyle/>
          <a:p>
            <a:r>
              <a:rPr lang="en-US" b="1" dirty="0">
                <a:solidFill>
                  <a:schemeClr val="accent3">
                    <a:lumMod val="75000"/>
                  </a:schemeClr>
                </a:solidFill>
              </a:rPr>
              <a:t>Method 2</a:t>
            </a:r>
            <a:r>
              <a:rPr lang="en-US" b="1" dirty="0"/>
              <a:t>: Restart after transferring results</a:t>
            </a:r>
          </a:p>
        </p:txBody>
      </p:sp>
      <p:sp>
        <p:nvSpPr>
          <p:cNvPr id="34" name="Arrow: Right 33">
            <a:extLst>
              <a:ext uri="{FF2B5EF4-FFF2-40B4-BE49-F238E27FC236}">
                <a16:creationId xmlns:a16="http://schemas.microsoft.com/office/drawing/2014/main" id="{5B3373A7-E4EC-F2FF-2C3A-CAD02FB3F8C0}"/>
              </a:ext>
            </a:extLst>
          </p:cNvPr>
          <p:cNvSpPr/>
          <p:nvPr/>
        </p:nvSpPr>
        <p:spPr>
          <a:xfrm>
            <a:off x="7073179" y="3949914"/>
            <a:ext cx="768285" cy="136983"/>
          </a:xfrm>
          <a:prstGeom prst="rightArrow">
            <a:avLst/>
          </a:prstGeom>
          <a:solidFill>
            <a:schemeClr val="accent3">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4577E91-2EEB-17DA-D845-BC90FCD1CEAF}"/>
              </a:ext>
            </a:extLst>
          </p:cNvPr>
          <p:cNvSpPr txBox="1"/>
          <p:nvPr/>
        </p:nvSpPr>
        <p:spPr>
          <a:xfrm>
            <a:off x="7851090" y="3740074"/>
            <a:ext cx="1610546" cy="646331"/>
          </a:xfrm>
          <a:prstGeom prst="rect">
            <a:avLst/>
          </a:prstGeom>
          <a:noFill/>
        </p:spPr>
        <p:txBody>
          <a:bodyPr wrap="square" rtlCol="0">
            <a:spAutoFit/>
          </a:bodyPr>
          <a:lstStyle/>
          <a:p>
            <a:r>
              <a:rPr lang="en-US" i="1" dirty="0"/>
              <a:t>Read/write restart files</a:t>
            </a:r>
          </a:p>
        </p:txBody>
      </p:sp>
      <p:sp>
        <p:nvSpPr>
          <p:cNvPr id="36" name="Arrow: Right 35">
            <a:extLst>
              <a:ext uri="{FF2B5EF4-FFF2-40B4-BE49-F238E27FC236}">
                <a16:creationId xmlns:a16="http://schemas.microsoft.com/office/drawing/2014/main" id="{4DC532D4-F15F-D9AE-5F7B-BF817292D70E}"/>
              </a:ext>
            </a:extLst>
          </p:cNvPr>
          <p:cNvSpPr/>
          <p:nvPr/>
        </p:nvSpPr>
        <p:spPr>
          <a:xfrm rot="10800000">
            <a:off x="3789576" y="3263785"/>
            <a:ext cx="2668975" cy="172664"/>
          </a:xfrm>
          <a:prstGeom prst="rightArrow">
            <a:avLst/>
          </a:prstGeom>
          <a:solidFill>
            <a:srgbClr val="00B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46A0A03-1E10-AF7F-2CC0-4C830230C4A1}"/>
              </a:ext>
            </a:extLst>
          </p:cNvPr>
          <p:cNvSpPr txBox="1"/>
          <p:nvPr/>
        </p:nvSpPr>
        <p:spPr>
          <a:xfrm>
            <a:off x="2282296" y="2978227"/>
            <a:ext cx="1487235" cy="646331"/>
          </a:xfrm>
          <a:prstGeom prst="rect">
            <a:avLst/>
          </a:prstGeom>
          <a:noFill/>
        </p:spPr>
        <p:txBody>
          <a:bodyPr wrap="square" rtlCol="0">
            <a:spAutoFit/>
          </a:bodyPr>
          <a:lstStyle/>
          <a:p>
            <a:pPr algn="r"/>
            <a:r>
              <a:rPr lang="en-US" i="1" dirty="0"/>
              <a:t>Read/write restart files</a:t>
            </a:r>
          </a:p>
        </p:txBody>
      </p:sp>
      <p:sp>
        <p:nvSpPr>
          <p:cNvPr id="38" name="TextBox 37">
            <a:extLst>
              <a:ext uri="{FF2B5EF4-FFF2-40B4-BE49-F238E27FC236}">
                <a16:creationId xmlns:a16="http://schemas.microsoft.com/office/drawing/2014/main" id="{2ABA3EF0-936E-FD4A-7ED8-39FFE603EFA0}"/>
              </a:ext>
            </a:extLst>
          </p:cNvPr>
          <p:cNvSpPr txBox="1"/>
          <p:nvPr/>
        </p:nvSpPr>
        <p:spPr>
          <a:xfrm>
            <a:off x="1026392" y="6229224"/>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Neither approach is necessarily “better”.  Nothing stops you from doing both.</a:t>
            </a:r>
          </a:p>
        </p:txBody>
      </p:sp>
      <p:sp>
        <p:nvSpPr>
          <p:cNvPr id="39" name="TextBox 38">
            <a:extLst>
              <a:ext uri="{FF2B5EF4-FFF2-40B4-BE49-F238E27FC236}">
                <a16:creationId xmlns:a16="http://schemas.microsoft.com/office/drawing/2014/main" id="{B1A2C8DE-FB66-2AC3-8493-18192A3190C5}"/>
              </a:ext>
            </a:extLst>
          </p:cNvPr>
          <p:cNvSpPr txBox="1"/>
          <p:nvPr/>
        </p:nvSpPr>
        <p:spPr>
          <a:xfrm>
            <a:off x="949209" y="1954346"/>
            <a:ext cx="3224511"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Might be convenient when “downstream” procedures haven’t been written yet.</a:t>
            </a:r>
          </a:p>
        </p:txBody>
      </p:sp>
      <p:sp>
        <p:nvSpPr>
          <p:cNvPr id="40" name="TextBox 39">
            <a:extLst>
              <a:ext uri="{FF2B5EF4-FFF2-40B4-BE49-F238E27FC236}">
                <a16:creationId xmlns:a16="http://schemas.microsoft.com/office/drawing/2014/main" id="{54A09FDB-7131-EC7B-D652-65B2A96E0A87}"/>
              </a:ext>
            </a:extLst>
          </p:cNvPr>
          <p:cNvSpPr txBox="1"/>
          <p:nvPr/>
        </p:nvSpPr>
        <p:spPr>
          <a:xfrm>
            <a:off x="7985760" y="2020839"/>
            <a:ext cx="3224511"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Might be convenient when working with other analysts and you want to save the “restart file” without details of the input deck that created it.</a:t>
            </a:r>
          </a:p>
        </p:txBody>
      </p:sp>
      <p:sp>
        <p:nvSpPr>
          <p:cNvPr id="41" name="Arrow: Right 40">
            <a:extLst>
              <a:ext uri="{FF2B5EF4-FFF2-40B4-BE49-F238E27FC236}">
                <a16:creationId xmlns:a16="http://schemas.microsoft.com/office/drawing/2014/main" id="{4DFE909A-7286-0A3C-1945-FB2C731E7B4C}"/>
              </a:ext>
            </a:extLst>
          </p:cNvPr>
          <p:cNvSpPr/>
          <p:nvPr/>
        </p:nvSpPr>
        <p:spPr>
          <a:xfrm>
            <a:off x="3824653" y="3128729"/>
            <a:ext cx="2668975" cy="172664"/>
          </a:xfrm>
          <a:prstGeom prst="rightArrow">
            <a:avLst/>
          </a:prstGeom>
          <a:solidFill>
            <a:srgbClr val="00B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4A2E2CD2-3DE6-6B46-607D-8D6F5FC1F2C6}"/>
              </a:ext>
            </a:extLst>
          </p:cNvPr>
          <p:cNvSpPr/>
          <p:nvPr/>
        </p:nvSpPr>
        <p:spPr>
          <a:xfrm rot="10800000">
            <a:off x="7063555" y="4092689"/>
            <a:ext cx="768285" cy="136983"/>
          </a:xfrm>
          <a:prstGeom prst="rightArrow">
            <a:avLst/>
          </a:prstGeom>
          <a:solidFill>
            <a:schemeClr val="accent3">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quot;Not Allowed&quot; Symbol 42">
            <a:extLst>
              <a:ext uri="{FF2B5EF4-FFF2-40B4-BE49-F238E27FC236}">
                <a16:creationId xmlns:a16="http://schemas.microsoft.com/office/drawing/2014/main" id="{146A4610-F7AD-75F0-282C-B0D389B132B0}"/>
              </a:ext>
            </a:extLst>
          </p:cNvPr>
          <p:cNvSpPr/>
          <p:nvPr/>
        </p:nvSpPr>
        <p:spPr>
          <a:xfrm>
            <a:off x="1066614" y="5411385"/>
            <a:ext cx="588201" cy="588201"/>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3BE86263-BAC3-F625-9570-2B2DE408C528}"/>
              </a:ext>
            </a:extLst>
          </p:cNvPr>
          <p:cNvSpPr txBox="1"/>
          <p:nvPr/>
        </p:nvSpPr>
        <p:spPr>
          <a:xfrm>
            <a:off x="1654815" y="5411385"/>
            <a:ext cx="9943627" cy="646331"/>
          </a:xfrm>
          <a:prstGeom prst="rect">
            <a:avLst/>
          </a:prstGeom>
          <a:noFill/>
        </p:spPr>
        <p:txBody>
          <a:bodyPr wrap="square" rtlCol="0">
            <a:spAutoFit/>
          </a:bodyPr>
          <a:lstStyle/>
          <a:p>
            <a:r>
              <a:rPr lang="en-US" b="1" i="1" dirty="0"/>
              <a:t>Don’t mix &amp; match</a:t>
            </a:r>
            <a:r>
              <a:rPr lang="en-US" i="1" dirty="0"/>
              <a:t>.  A restart file from “Preload Procedure” at termination time t=5.0 can’t be used to restart “Analysis Procedure” at start time t=5.0.  </a:t>
            </a:r>
            <a:r>
              <a:rPr lang="en-US" i="1" u="sng" dirty="0"/>
              <a:t>You need the transfer</a:t>
            </a:r>
            <a:r>
              <a:rPr lang="en-US" i="1" dirty="0"/>
              <a:t>.</a:t>
            </a:r>
          </a:p>
        </p:txBody>
      </p:sp>
    </p:spTree>
    <p:extLst>
      <p:ext uri="{BB962C8B-B14F-4D97-AF65-F5344CB8AC3E}">
        <p14:creationId xmlns:p14="http://schemas.microsoft.com/office/powerpoint/2010/main" val="41206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12: Restart from preloaded state</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141</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5" y="1285874"/>
            <a:ext cx="8440275" cy="4958131"/>
          </a:xfrm>
          <a:prstGeom prst="rect">
            <a:avLst/>
          </a:prstGeom>
          <a:noFill/>
        </p:spPr>
        <p:txBody>
          <a:bodyPr wrap="square" rtlCol="0">
            <a:noAutofit/>
          </a:bodyPr>
          <a:lstStyle/>
          <a:p>
            <a:pPr marL="342900" indent="-342900">
              <a:buAutoNum type="arabicPeriod"/>
            </a:pPr>
            <a:r>
              <a:rPr lang="en-US" sz="1400" b="1" dirty="0"/>
              <a:t>Two subdirectories </a:t>
            </a:r>
            <a:r>
              <a:rPr lang="en-US" sz="1400" dirty="0"/>
              <a:t>demonstrate different approaches to restarting from a preloaded state.</a:t>
            </a:r>
          </a:p>
          <a:p>
            <a:pPr marL="800100" lvl="1" indent="-342900">
              <a:buFont typeface="Arial" panose="020B0604020202020204" pitchFamily="34" charset="0"/>
              <a:buChar char="•"/>
            </a:pPr>
            <a:r>
              <a:rPr lang="en-US" sz="1400" dirty="0"/>
              <a:t>📂 method1_restart_inside_preload_proc	(</a:t>
            </a:r>
            <a:r>
              <a:rPr lang="en-US" sz="1400" i="1" dirty="0"/>
              <a:t>navigate to this for step 2</a:t>
            </a:r>
            <a:r>
              <a:rPr lang="en-US" sz="1400" dirty="0"/>
              <a:t>)</a:t>
            </a:r>
          </a:p>
          <a:p>
            <a:pPr marL="800100" lvl="1" indent="-342900">
              <a:buFont typeface="Arial" panose="020B0604020202020204" pitchFamily="34" charset="0"/>
              <a:buChar char="•"/>
            </a:pPr>
            <a:r>
              <a:rPr lang="en-US" sz="1400" dirty="0"/>
              <a:t>📂 method2_restart_after_transfer		(</a:t>
            </a:r>
            <a:r>
              <a:rPr lang="en-US" sz="1400" i="1" dirty="0"/>
              <a:t>navigate to this for step 3</a:t>
            </a:r>
            <a:r>
              <a:rPr lang="en-US" sz="1400" dirty="0"/>
              <a:t>)</a:t>
            </a:r>
            <a:br>
              <a:rPr lang="en-US" sz="1400" dirty="0"/>
            </a:br>
            <a:endParaRPr lang="en-US" sz="1400" dirty="0"/>
          </a:p>
          <a:p>
            <a:pPr marL="342900" indent="-342900">
              <a:buAutoNum type="arabicPeriod"/>
            </a:pPr>
            <a:r>
              <a:rPr lang="en-US" sz="1400" b="1" dirty="0"/>
              <a:t>Method 1:</a:t>
            </a:r>
            <a:r>
              <a:rPr lang="en-US" sz="1400" dirty="0"/>
              <a:t>  Find the </a:t>
            </a:r>
            <a:r>
              <a:rPr lang="en-US" sz="1400" dirty="0">
                <a:latin typeface="Courier New" panose="02070309020205020404" pitchFamily="49" charset="0"/>
                <a:cs typeface="Courier New" panose="02070309020205020404" pitchFamily="49" charset="0"/>
              </a:rPr>
              <a:t>RESTART DATA</a:t>
            </a:r>
            <a:r>
              <a:rPr lang="en-US" sz="1400" dirty="0"/>
              <a:t> commands.  Uncomment lines to </a:t>
            </a:r>
            <a:r>
              <a:rPr lang="en-US" sz="1400" i="1" dirty="0"/>
              <a:t>write</a:t>
            </a:r>
            <a:r>
              <a:rPr lang="en-US" sz="1400" dirty="0"/>
              <a:t> restart files after preload.  Edit the termination time to finish after the preload time block.  Run it:</a:t>
            </a:r>
            <a:endParaRPr lang="en-US" sz="1400" i="1" dirty="0"/>
          </a:p>
          <a:p>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preload_rotate_drop.i</a:t>
            </a:r>
            <a:endParaRPr lang="en-US" sz="1400" dirty="0">
              <a:latin typeface="Courier New" panose="02070309020205020404" pitchFamily="49" charset="0"/>
              <a:cs typeface="Courier New" panose="02070309020205020404" pitchFamily="49" charset="0"/>
            </a:endParaRPr>
          </a:p>
          <a:p>
            <a:endParaRPr lang="en-US" sz="1400" dirty="0">
              <a:latin typeface="Courier New" panose="02070309020205020404" pitchFamily="49" charset="0"/>
              <a:cs typeface="Courier New" panose="02070309020205020404" pitchFamily="49" charset="0"/>
            </a:endParaRPr>
          </a:p>
          <a:p>
            <a:pPr marL="346075"/>
            <a:r>
              <a:rPr lang="en-US" sz="1400" dirty="0">
                <a:cs typeface="Courier New" panose="02070309020205020404" pitchFamily="49" charset="0"/>
              </a:rPr>
              <a:t>A restart file “</a:t>
            </a:r>
            <a:r>
              <a:rPr lang="en-US" sz="1400" dirty="0" err="1">
                <a:latin typeface="Courier New" panose="02070309020205020404" pitchFamily="49" charset="0"/>
                <a:cs typeface="Courier New" panose="02070309020205020404" pitchFamily="49" charset="0"/>
              </a:rPr>
              <a:t>restart_preload_procedure_end.e</a:t>
            </a:r>
            <a:r>
              <a:rPr lang="en-US" sz="1400" dirty="0">
                <a:cs typeface="Courier New" panose="02070309020205020404" pitchFamily="49" charset="0"/>
              </a:rPr>
              <a:t>” is written after preloading.  Edit the </a:t>
            </a:r>
            <a:r>
              <a:rPr lang="en-US" sz="1400" dirty="0">
                <a:latin typeface="Courier New" panose="02070309020205020404" pitchFamily="49" charset="0"/>
                <a:cs typeface="Courier New" panose="02070309020205020404" pitchFamily="49" charset="0"/>
              </a:rPr>
              <a:t>RESTART DATA</a:t>
            </a:r>
            <a:r>
              <a:rPr lang="en-US" sz="1400" dirty="0">
                <a:cs typeface="Courier New" panose="02070309020205020404" pitchFamily="49" charset="0"/>
              </a:rPr>
              <a:t> to </a:t>
            </a:r>
            <a:r>
              <a:rPr lang="en-US" sz="1400" i="1" dirty="0">
                <a:cs typeface="Courier New" panose="02070309020205020404" pitchFamily="49" charset="0"/>
              </a:rPr>
              <a:t>read</a:t>
            </a:r>
            <a:r>
              <a:rPr lang="en-US" sz="1400" dirty="0">
                <a:cs typeface="Courier New" panose="02070309020205020404" pitchFamily="49" charset="0"/>
              </a:rPr>
              <a:t> the restart file.  Edit the termination time to finish after the drop.  Run the analysis again.  [Optionally, change the rotation angle.]</a:t>
            </a:r>
            <a:endParaRPr lang="en-US" sz="1400" dirty="0">
              <a:latin typeface="Courier New" panose="02070309020205020404" pitchFamily="49" charset="0"/>
              <a:cs typeface="Courier New" panose="02070309020205020404" pitchFamily="49" charset="0"/>
            </a:endParaRPr>
          </a:p>
          <a:p>
            <a:pPr marL="342900" indent="-342900">
              <a:buAutoNum type="arabicPeriod"/>
            </a:pPr>
            <a:endParaRPr lang="en-US" sz="1400" dirty="0"/>
          </a:p>
          <a:p>
            <a:pPr marL="342900" indent="-342900">
              <a:buAutoNum type="arabicPeriod" startAt="3"/>
            </a:pPr>
            <a:r>
              <a:rPr lang="en-US" sz="1400" b="1" dirty="0"/>
              <a:t>Method 2:</a:t>
            </a:r>
            <a:r>
              <a:rPr lang="en-US" sz="1400" dirty="0"/>
              <a:t> The input deck is split into two separate files (both include the “</a:t>
            </a:r>
            <a:r>
              <a:rPr lang="en-US" sz="1400" dirty="0" err="1"/>
              <a:t>rotate_procedure.i</a:t>
            </a:r>
            <a:r>
              <a:rPr lang="en-US" sz="1400" dirty="0"/>
              <a:t>” file, which has been slightly altered from method 1):</a:t>
            </a:r>
            <a:endParaRPr lang="en-US" sz="1400" b="1" dirty="0"/>
          </a:p>
          <a:p>
            <a:pPr marL="800100" lvl="1" indent="-342900">
              <a:buFont typeface="Arial" panose="020B0604020202020204" pitchFamily="34" charset="0"/>
              <a:buChar char="•"/>
            </a:pPr>
            <a:r>
              <a:rPr lang="en-US" sz="1400" dirty="0"/>
              <a:t>📄 </a:t>
            </a:r>
            <a:r>
              <a:rPr lang="en-US" sz="1400" dirty="0" err="1"/>
              <a:t>preload.i</a:t>
            </a:r>
            <a:r>
              <a:rPr lang="en-US" sz="1400" dirty="0"/>
              <a:t>	</a:t>
            </a:r>
          </a:p>
          <a:p>
            <a:pPr marL="800100" lvl="1" indent="-342900">
              <a:buFont typeface="Arial" panose="020B0604020202020204" pitchFamily="34" charset="0"/>
              <a:buChar char="•"/>
            </a:pPr>
            <a:r>
              <a:rPr lang="en-US" sz="1400" dirty="0"/>
              <a:t>📄 </a:t>
            </a:r>
            <a:r>
              <a:rPr lang="en-US" sz="1400" dirty="0" err="1"/>
              <a:t>run_rotate_drop.i</a:t>
            </a:r>
            <a:br>
              <a:rPr lang="en-US" sz="1400" b="1" dirty="0">
                <a:cs typeface="Courier New" panose="02070309020205020404" pitchFamily="49" charset="0"/>
              </a:rPr>
            </a:br>
            <a:endParaRPr lang="en-US" sz="1400" b="1" dirty="0">
              <a:cs typeface="Courier New" panose="02070309020205020404" pitchFamily="49" charset="0"/>
            </a:endParaRPr>
          </a:p>
          <a:p>
            <a:pPr marL="346075">
              <a:spcAft>
                <a:spcPts val="1200"/>
              </a:spcAft>
            </a:pPr>
            <a:r>
              <a:rPr lang="en-US" sz="1400" dirty="0">
                <a:cs typeface="Courier New" panose="02070309020205020404" pitchFamily="49" charset="0"/>
              </a:rPr>
              <a:t>Run the preload input deck.  After completing preload, the model is transferred to the rotate procedure and a restart file is written.  Next, the “</a:t>
            </a:r>
            <a:r>
              <a:rPr lang="en-US" sz="1400" dirty="0" err="1">
                <a:cs typeface="Courier New" panose="02070309020205020404" pitchFamily="49" charset="0"/>
              </a:rPr>
              <a:t>run_rotate_drop.i</a:t>
            </a:r>
            <a:r>
              <a:rPr lang="en-US" sz="1400" dirty="0">
                <a:cs typeface="Courier New" panose="02070309020205020404" pitchFamily="49" charset="0"/>
              </a:rPr>
              <a:t>” input deck can read the restart file to restart from a preloaded state.</a:t>
            </a:r>
            <a:br>
              <a:rPr lang="en-US" sz="1400" dirty="0">
                <a:cs typeface="Courier New" panose="02070309020205020404" pitchFamily="49" charset="0"/>
              </a:rPr>
            </a:b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preload.i</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run_preload_rotate.i</a:t>
            </a:r>
            <a:endParaRPr lang="en-US" sz="1400" dirty="0">
              <a:latin typeface="Courier New" panose="02070309020205020404" pitchFamily="49" charset="0"/>
              <a:cs typeface="Courier New" panose="02070309020205020404" pitchFamily="49" charset="0"/>
            </a:endParaRPr>
          </a:p>
          <a:p>
            <a:pPr>
              <a:spcAft>
                <a:spcPts val="1200"/>
              </a:spcAft>
            </a:pPr>
            <a:endParaRPr lang="en-US" sz="1400" dirty="0">
              <a:cs typeface="Courier New" panose="02070309020205020404" pitchFamily="49" charset="0"/>
            </a:endParaRPr>
          </a:p>
          <a:p>
            <a:pPr>
              <a:spcAft>
                <a:spcPts val="1200"/>
              </a:spcAft>
            </a:pPr>
            <a:endParaRPr lang="en-US" sz="1400" dirty="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/ex12_preload_rotate_drop/</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38652" y="6124630"/>
            <a:ext cx="10221945" cy="457200"/>
            <a:chOff x="884355" y="6107168"/>
            <a:chExt cx="6448425" cy="457200"/>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355" y="6107168"/>
              <a:ext cx="457200" cy="4572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9A3D5E4-FC6B-A7B7-84C5-F0CF8057CFC2}"/>
                    </a:ext>
                  </a:extLst>
                </p:cNvPr>
                <p:cNvSpPr txBox="1"/>
                <p:nvPr/>
              </p:nvSpPr>
              <p:spPr>
                <a:xfrm>
                  <a:off x="1341555" y="6187871"/>
                  <a:ext cx="5991225" cy="307777"/>
                </a:xfrm>
                <a:prstGeom prst="rect">
                  <a:avLst/>
                </a:prstGeom>
                <a:noFill/>
              </p:spPr>
              <p:txBody>
                <a:bodyPr wrap="square">
                  <a:spAutoFit/>
                </a:bodyPr>
                <a:lstStyle/>
                <a:p>
                  <a:r>
                    <a:rPr lang="en-US" sz="1400" b="1" dirty="0"/>
                    <a:t>Worth exploring</a:t>
                  </a:r>
                  <a:r>
                    <a:rPr lang="en-US" sz="1400" dirty="0"/>
                    <a:t>: SIERRA products accept a “</a:t>
                  </a:r>
                  <a:r>
                    <a:rPr lang="en-US" sz="1400" dirty="0">
                      <a:latin typeface="Courier New" panose="02070309020205020404" pitchFamily="49" charset="0"/>
                      <a:cs typeface="Courier New" panose="02070309020205020404" pitchFamily="49" charset="0"/>
                    </a:rPr>
                    <a:t>-D</a:t>
                  </a:r>
                  <a:r>
                    <a:rPr lang="en-US" sz="1400" dirty="0"/>
                    <a:t>” option to define APREPRO variables.  Use it to specify angle </a:t>
                  </a:r>
                  <a14:m>
                    <m:oMath xmlns:m="http://schemas.openxmlformats.org/officeDocument/2006/math">
                      <m:r>
                        <a:rPr lang="en-US" sz="1400" b="0" i="1" smtClean="0">
                          <a:latin typeface="Cambria Math" panose="02040503050406030204" pitchFamily="18" charset="0"/>
                        </a:rPr>
                        <m:t>𝜃</m:t>
                      </m:r>
                      <m:r>
                        <a:rPr lang="en-US" sz="1400" b="0" i="1" smtClean="0">
                          <a:latin typeface="Cambria Math" panose="02040503050406030204" pitchFamily="18" charset="0"/>
                        </a:rPr>
                        <m:t>.</m:t>
                      </m:r>
                    </m:oMath>
                  </a14:m>
                  <a:endParaRPr lang="en-US" sz="1400" dirty="0"/>
                </a:p>
              </p:txBody>
            </p:sp>
          </mc:Choice>
          <mc:Fallback xmlns="">
            <p:sp>
              <p:nvSpPr>
                <p:cNvPr id="6" name="TextBox 5">
                  <a:extLst>
                    <a:ext uri="{FF2B5EF4-FFF2-40B4-BE49-F238E27FC236}">
                      <a16:creationId xmlns:a16="http://schemas.microsoft.com/office/drawing/2014/main" id="{09A3D5E4-FC6B-A7B7-84C5-F0CF8057CFC2}"/>
                    </a:ext>
                  </a:extLst>
                </p:cNvPr>
                <p:cNvSpPr txBox="1">
                  <a:spLocks noRot="1" noChangeAspect="1" noMove="1" noResize="1" noEditPoints="1" noAdjustHandles="1" noChangeArrowheads="1" noChangeShapeType="1" noTextEdit="1"/>
                </p:cNvSpPr>
                <p:nvPr/>
              </p:nvSpPr>
              <p:spPr>
                <a:xfrm>
                  <a:off x="1341555" y="6187871"/>
                  <a:ext cx="5991225" cy="307777"/>
                </a:xfrm>
                <a:prstGeom prst="rect">
                  <a:avLst/>
                </a:prstGeom>
                <a:blipFill>
                  <a:blip r:embed="rId5"/>
                  <a:stretch>
                    <a:fillRect l="-193" t="-8000" b="-22000"/>
                  </a:stretch>
                </a:blipFill>
              </p:spPr>
              <p:txBody>
                <a:bodyPr/>
                <a:lstStyle/>
                <a:p>
                  <a:r>
                    <a:rPr lang="en-US">
                      <a:noFill/>
                    </a:rPr>
                    <a:t> </a:t>
                  </a:r>
                </a:p>
              </p:txBody>
            </p:sp>
          </mc:Fallback>
        </mc:AlternateContent>
      </p:grpSp>
      <p:pic>
        <p:nvPicPr>
          <p:cNvPr id="12" name="Picture 11">
            <a:extLst>
              <a:ext uri="{FF2B5EF4-FFF2-40B4-BE49-F238E27FC236}">
                <a16:creationId xmlns:a16="http://schemas.microsoft.com/office/drawing/2014/main" id="{B667AAA0-CF5D-D49A-8599-1ECD5EC7504F}"/>
              </a:ext>
            </a:extLst>
          </p:cNvPr>
          <p:cNvPicPr>
            <a:picLocks noChangeAspect="1"/>
          </p:cNvPicPr>
          <p:nvPr/>
        </p:nvPicPr>
        <p:blipFill>
          <a:blip r:embed="rId6"/>
          <a:stretch>
            <a:fillRect/>
          </a:stretch>
        </p:blipFill>
        <p:spPr>
          <a:xfrm>
            <a:off x="9259503" y="936377"/>
            <a:ext cx="1801094" cy="1398615"/>
          </a:xfrm>
          <a:prstGeom prst="rect">
            <a:avLst/>
          </a:prstGeom>
        </p:spPr>
      </p:pic>
      <p:pic>
        <p:nvPicPr>
          <p:cNvPr id="14" name="Picture 13">
            <a:extLst>
              <a:ext uri="{FF2B5EF4-FFF2-40B4-BE49-F238E27FC236}">
                <a16:creationId xmlns:a16="http://schemas.microsoft.com/office/drawing/2014/main" id="{023F4B61-9613-DFAB-D1C4-0F7766698554}"/>
              </a:ext>
            </a:extLst>
          </p:cNvPr>
          <p:cNvPicPr>
            <a:picLocks noChangeAspect="1"/>
          </p:cNvPicPr>
          <p:nvPr/>
        </p:nvPicPr>
        <p:blipFill>
          <a:blip r:embed="rId7"/>
          <a:stretch>
            <a:fillRect/>
          </a:stretch>
        </p:blipFill>
        <p:spPr>
          <a:xfrm>
            <a:off x="9259503" y="2591493"/>
            <a:ext cx="1801094" cy="1507893"/>
          </a:xfrm>
          <a:prstGeom prst="rect">
            <a:avLst/>
          </a:prstGeom>
        </p:spPr>
      </p:pic>
      <p:pic>
        <p:nvPicPr>
          <p:cNvPr id="16" name="Picture 15">
            <a:extLst>
              <a:ext uri="{FF2B5EF4-FFF2-40B4-BE49-F238E27FC236}">
                <a16:creationId xmlns:a16="http://schemas.microsoft.com/office/drawing/2014/main" id="{BAD14C28-8373-677C-2FFC-25DAC488B95A}"/>
              </a:ext>
            </a:extLst>
          </p:cNvPr>
          <p:cNvPicPr>
            <a:picLocks noChangeAspect="1"/>
          </p:cNvPicPr>
          <p:nvPr/>
        </p:nvPicPr>
        <p:blipFill>
          <a:blip r:embed="rId8"/>
          <a:stretch>
            <a:fillRect/>
          </a:stretch>
        </p:blipFill>
        <p:spPr>
          <a:xfrm>
            <a:off x="9259503" y="4256984"/>
            <a:ext cx="1838295" cy="1939829"/>
          </a:xfrm>
          <a:prstGeom prst="rect">
            <a:avLst/>
          </a:prstGeom>
        </p:spPr>
      </p:pic>
      <p:cxnSp>
        <p:nvCxnSpPr>
          <p:cNvPr id="18" name="Straight Connector 17">
            <a:extLst>
              <a:ext uri="{FF2B5EF4-FFF2-40B4-BE49-F238E27FC236}">
                <a16:creationId xmlns:a16="http://schemas.microsoft.com/office/drawing/2014/main" id="{4596929E-0FA6-1773-2494-8EC7DEFA644B}"/>
              </a:ext>
            </a:extLst>
          </p:cNvPr>
          <p:cNvCxnSpPr>
            <a:cxnSpLocks/>
          </p:cNvCxnSpPr>
          <p:nvPr/>
        </p:nvCxnSpPr>
        <p:spPr>
          <a:xfrm flipV="1">
            <a:off x="9118700" y="1491397"/>
            <a:ext cx="1941897" cy="48645"/>
          </a:xfrm>
          <a:prstGeom prst="line">
            <a:avLst/>
          </a:prstGeom>
          <a:ln w="28575">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D8EDFEE-3851-A3A5-0C4E-D98BA8CCE9DB}"/>
                  </a:ext>
                </a:extLst>
              </p:cNvPr>
              <p:cNvSpPr txBox="1"/>
              <p:nvPr/>
            </p:nvSpPr>
            <p:spPr>
              <a:xfrm>
                <a:off x="8977897" y="1146387"/>
                <a:ext cx="43554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1</m:t>
                          </m:r>
                        </m:sub>
                      </m:sSub>
                    </m:oMath>
                  </m:oMathPara>
                </a14:m>
                <a:endParaRPr lang="en-US" dirty="0"/>
              </a:p>
            </p:txBody>
          </p:sp>
        </mc:Choice>
        <mc:Fallback xmlns="">
          <p:sp>
            <p:nvSpPr>
              <p:cNvPr id="28" name="TextBox 27">
                <a:extLst>
                  <a:ext uri="{FF2B5EF4-FFF2-40B4-BE49-F238E27FC236}">
                    <a16:creationId xmlns:a16="http://schemas.microsoft.com/office/drawing/2014/main" id="{3D8EDFEE-3851-A3A5-0C4E-D98BA8CCE9DB}"/>
                  </a:ext>
                </a:extLst>
              </p:cNvPr>
              <p:cNvSpPr txBox="1">
                <a:spLocks noRot="1" noChangeAspect="1" noMove="1" noResize="1" noEditPoints="1" noAdjustHandles="1" noChangeArrowheads="1" noChangeShapeType="1" noTextEdit="1"/>
              </p:cNvSpPr>
              <p:nvPr/>
            </p:nvSpPr>
            <p:spPr>
              <a:xfrm>
                <a:off x="8977897" y="1146387"/>
                <a:ext cx="435543" cy="369332"/>
              </a:xfrm>
              <a:prstGeom prst="rect">
                <a:avLst/>
              </a:prstGeom>
              <a:blipFill>
                <a:blip r:embed="rId9"/>
                <a:stretch>
                  <a:fillRect/>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17DE5A48-272D-A61F-7531-0E08AB441670}"/>
              </a:ext>
            </a:extLst>
          </p:cNvPr>
          <p:cNvCxnSpPr>
            <a:cxnSpLocks/>
          </p:cNvCxnSpPr>
          <p:nvPr/>
        </p:nvCxnSpPr>
        <p:spPr>
          <a:xfrm>
            <a:off x="9222301" y="2890012"/>
            <a:ext cx="1731248" cy="403740"/>
          </a:xfrm>
          <a:prstGeom prst="line">
            <a:avLst/>
          </a:prstGeom>
          <a:ln w="28575">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9CAED7F-D9B3-84BB-17DB-D91A8AB9DB46}"/>
                  </a:ext>
                </a:extLst>
              </p:cNvPr>
              <p:cNvSpPr txBox="1"/>
              <p:nvPr/>
            </p:nvSpPr>
            <p:spPr>
              <a:xfrm>
                <a:off x="9004530" y="2474479"/>
                <a:ext cx="43554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2</m:t>
                          </m:r>
                        </m:sub>
                      </m:sSub>
                    </m:oMath>
                  </m:oMathPara>
                </a14:m>
                <a:endParaRPr lang="en-US" dirty="0"/>
              </a:p>
            </p:txBody>
          </p:sp>
        </mc:Choice>
        <mc:Fallback xmlns="">
          <p:sp>
            <p:nvSpPr>
              <p:cNvPr id="30" name="TextBox 29">
                <a:extLst>
                  <a:ext uri="{FF2B5EF4-FFF2-40B4-BE49-F238E27FC236}">
                    <a16:creationId xmlns:a16="http://schemas.microsoft.com/office/drawing/2014/main" id="{C9CAED7F-D9B3-84BB-17DB-D91A8AB9DB46}"/>
                  </a:ext>
                </a:extLst>
              </p:cNvPr>
              <p:cNvSpPr txBox="1">
                <a:spLocks noRot="1" noChangeAspect="1" noMove="1" noResize="1" noEditPoints="1" noAdjustHandles="1" noChangeArrowheads="1" noChangeShapeType="1" noTextEdit="1"/>
              </p:cNvSpPr>
              <p:nvPr/>
            </p:nvSpPr>
            <p:spPr>
              <a:xfrm>
                <a:off x="9004530" y="2474479"/>
                <a:ext cx="435543" cy="369332"/>
              </a:xfrm>
              <a:prstGeom prst="rect">
                <a:avLst/>
              </a:prstGeom>
              <a:blipFill>
                <a:blip r:embed="rId10"/>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B469A6EA-C7ED-BF04-27F8-0F5BD4B95CDB}"/>
              </a:ext>
            </a:extLst>
          </p:cNvPr>
          <p:cNvCxnSpPr>
            <a:cxnSpLocks/>
          </p:cNvCxnSpPr>
          <p:nvPr/>
        </p:nvCxnSpPr>
        <p:spPr>
          <a:xfrm>
            <a:off x="9392652" y="4401328"/>
            <a:ext cx="1560897" cy="1159425"/>
          </a:xfrm>
          <a:prstGeom prst="line">
            <a:avLst/>
          </a:prstGeom>
          <a:ln w="28575">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D8BD9B1-4A30-B8F0-9ABC-106936CE7C10}"/>
                  </a:ext>
                </a:extLst>
              </p:cNvPr>
              <p:cNvSpPr txBox="1"/>
              <p:nvPr/>
            </p:nvSpPr>
            <p:spPr>
              <a:xfrm>
                <a:off x="9071278" y="4258810"/>
                <a:ext cx="43554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3</m:t>
                          </m:r>
                        </m:sub>
                      </m:sSub>
                    </m:oMath>
                  </m:oMathPara>
                </a14:m>
                <a:endParaRPr lang="en-US" dirty="0"/>
              </a:p>
            </p:txBody>
          </p:sp>
        </mc:Choice>
        <mc:Fallback xmlns="">
          <p:sp>
            <p:nvSpPr>
              <p:cNvPr id="37" name="TextBox 36">
                <a:extLst>
                  <a:ext uri="{FF2B5EF4-FFF2-40B4-BE49-F238E27FC236}">
                    <a16:creationId xmlns:a16="http://schemas.microsoft.com/office/drawing/2014/main" id="{7D8BD9B1-4A30-B8F0-9ABC-106936CE7C10}"/>
                  </a:ext>
                </a:extLst>
              </p:cNvPr>
              <p:cNvSpPr txBox="1">
                <a:spLocks noRot="1" noChangeAspect="1" noMove="1" noResize="1" noEditPoints="1" noAdjustHandles="1" noChangeArrowheads="1" noChangeShapeType="1" noTextEdit="1"/>
              </p:cNvSpPr>
              <p:nvPr/>
            </p:nvSpPr>
            <p:spPr>
              <a:xfrm>
                <a:off x="9071278" y="4258810"/>
                <a:ext cx="435543" cy="36933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984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12: Results and discussion – Method 1</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142</a:t>
            </a:fld>
            <a:endParaRPr lang="en-US" dirty="0"/>
          </a:p>
        </p:txBody>
      </p:sp>
      <p:pic>
        <p:nvPicPr>
          <p:cNvPr id="5" name="Picture 4">
            <a:extLst>
              <a:ext uri="{FF2B5EF4-FFF2-40B4-BE49-F238E27FC236}">
                <a16:creationId xmlns:a16="http://schemas.microsoft.com/office/drawing/2014/main" id="{9B7AA4DE-595F-46C4-35D6-3A0AE31096F1}"/>
              </a:ext>
            </a:extLst>
          </p:cNvPr>
          <p:cNvPicPr>
            <a:picLocks noChangeAspect="1"/>
          </p:cNvPicPr>
          <p:nvPr/>
        </p:nvPicPr>
        <p:blipFill>
          <a:blip r:embed="rId2"/>
          <a:stretch>
            <a:fillRect/>
          </a:stretch>
        </p:blipFill>
        <p:spPr>
          <a:xfrm>
            <a:off x="1211220" y="1527734"/>
            <a:ext cx="7195474" cy="735304"/>
          </a:xfrm>
          <a:prstGeom prst="rect">
            <a:avLst/>
          </a:prstGeom>
        </p:spPr>
      </p:pic>
      <p:pic>
        <p:nvPicPr>
          <p:cNvPr id="7" name="Picture 6">
            <a:extLst>
              <a:ext uri="{FF2B5EF4-FFF2-40B4-BE49-F238E27FC236}">
                <a16:creationId xmlns:a16="http://schemas.microsoft.com/office/drawing/2014/main" id="{18CAC174-C0FD-4D20-C1E0-98B7BD3AE5B2}"/>
              </a:ext>
            </a:extLst>
          </p:cNvPr>
          <p:cNvPicPr>
            <a:picLocks noChangeAspect="1"/>
          </p:cNvPicPr>
          <p:nvPr/>
        </p:nvPicPr>
        <p:blipFill>
          <a:blip r:embed="rId3"/>
          <a:stretch>
            <a:fillRect/>
          </a:stretch>
        </p:blipFill>
        <p:spPr>
          <a:xfrm>
            <a:off x="1211220" y="2647772"/>
            <a:ext cx="7195474" cy="3312302"/>
          </a:xfrm>
          <a:prstGeom prst="rect">
            <a:avLst/>
          </a:prstGeom>
        </p:spPr>
      </p:pic>
      <p:sp>
        <p:nvSpPr>
          <p:cNvPr id="8" name="Flowchart: Process 7">
            <a:extLst>
              <a:ext uri="{FF2B5EF4-FFF2-40B4-BE49-F238E27FC236}">
                <a16:creationId xmlns:a16="http://schemas.microsoft.com/office/drawing/2014/main" id="{29BC3D3A-6ECF-44C9-B1D5-E7ECDC13998E}"/>
              </a:ext>
            </a:extLst>
          </p:cNvPr>
          <p:cNvSpPr/>
          <p:nvPr/>
        </p:nvSpPr>
        <p:spPr>
          <a:xfrm>
            <a:off x="1211220" y="1905802"/>
            <a:ext cx="7195474" cy="1568918"/>
          </a:xfrm>
          <a:prstGeom prst="flowChartProcess">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CA99000C-D5A0-E8FC-DEA4-C59FE56D0B40}"/>
              </a:ext>
            </a:extLst>
          </p:cNvPr>
          <p:cNvSpPr/>
          <p:nvPr/>
        </p:nvSpPr>
        <p:spPr>
          <a:xfrm>
            <a:off x="8760677" y="1320533"/>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Preload </a:t>
            </a:r>
          </a:p>
          <a:p>
            <a:pPr algn="ctr"/>
            <a:r>
              <a:rPr lang="en-US" dirty="0"/>
              <a:t>Procedure</a:t>
            </a:r>
          </a:p>
        </p:txBody>
      </p:sp>
      <p:sp>
        <p:nvSpPr>
          <p:cNvPr id="11" name="Flowchart: Process 10">
            <a:extLst>
              <a:ext uri="{FF2B5EF4-FFF2-40B4-BE49-F238E27FC236}">
                <a16:creationId xmlns:a16="http://schemas.microsoft.com/office/drawing/2014/main" id="{03E119A1-38B8-C4E5-9ED1-2C0061E8274A}"/>
              </a:ext>
            </a:extLst>
          </p:cNvPr>
          <p:cNvSpPr/>
          <p:nvPr/>
        </p:nvSpPr>
        <p:spPr>
          <a:xfrm>
            <a:off x="8760677" y="3108920"/>
            <a:ext cx="2432116" cy="1343319"/>
          </a:xfrm>
          <a:prstGeom prst="flowChartProcess">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Rotate</a:t>
            </a:r>
            <a:br>
              <a:rPr lang="en-US" dirty="0"/>
            </a:br>
            <a:r>
              <a:rPr lang="en-US" dirty="0"/>
              <a:t>Procedure</a:t>
            </a:r>
          </a:p>
        </p:txBody>
      </p:sp>
      <p:sp>
        <p:nvSpPr>
          <p:cNvPr id="12" name="Arrow: Down 11">
            <a:extLst>
              <a:ext uri="{FF2B5EF4-FFF2-40B4-BE49-F238E27FC236}">
                <a16:creationId xmlns:a16="http://schemas.microsoft.com/office/drawing/2014/main" id="{C7B79D13-F37F-A024-CFB6-0724FA53313D}"/>
              </a:ext>
            </a:extLst>
          </p:cNvPr>
          <p:cNvSpPr/>
          <p:nvPr/>
        </p:nvSpPr>
        <p:spPr>
          <a:xfrm>
            <a:off x="9528961" y="2748692"/>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Flowchart: Process 13">
                <a:extLst>
                  <a:ext uri="{FF2B5EF4-FFF2-40B4-BE49-F238E27FC236}">
                    <a16:creationId xmlns:a16="http://schemas.microsoft.com/office/drawing/2014/main" id="{40B5F2D5-62C5-DB9A-C5E7-F448BED27360}"/>
                  </a:ext>
                </a:extLst>
              </p:cNvPr>
              <p:cNvSpPr/>
              <p:nvPr/>
            </p:nvSpPr>
            <p:spPr>
              <a:xfrm>
                <a:off x="10712026" y="1329958"/>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4" name="Flowchart: Process 13">
                <a:extLst>
                  <a:ext uri="{FF2B5EF4-FFF2-40B4-BE49-F238E27FC236}">
                    <a16:creationId xmlns:a16="http://schemas.microsoft.com/office/drawing/2014/main" id="{40B5F2D5-62C5-DB9A-C5E7-F448BED27360}"/>
                  </a:ext>
                </a:extLst>
              </p:cNvPr>
              <p:cNvSpPr>
                <a:spLocks noRot="1" noChangeAspect="1" noMove="1" noResize="1" noEditPoints="1" noAdjustHandles="1" noChangeArrowheads="1" noChangeShapeType="1" noTextEdit="1"/>
              </p:cNvSpPr>
              <p:nvPr/>
            </p:nvSpPr>
            <p:spPr>
              <a:xfrm>
                <a:off x="10712026" y="1329958"/>
                <a:ext cx="480767" cy="310653"/>
              </a:xfrm>
              <a:prstGeom prst="flowChartProcess">
                <a:avLst/>
              </a:prstGeom>
              <a:blipFill>
                <a:blip r:embed="rId4"/>
                <a:stretch>
                  <a:fillRect l="-6329"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Flowchart: Process 15">
                <a:extLst>
                  <a:ext uri="{FF2B5EF4-FFF2-40B4-BE49-F238E27FC236}">
                    <a16:creationId xmlns:a16="http://schemas.microsoft.com/office/drawing/2014/main" id="{D8E9DAD9-4539-6A88-A1AA-528AFFA0CCF4}"/>
                  </a:ext>
                </a:extLst>
              </p:cNvPr>
              <p:cNvSpPr/>
              <p:nvPr/>
            </p:nvSpPr>
            <p:spPr>
              <a:xfrm>
                <a:off x="10712026" y="1666325"/>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6" name="Flowchart: Process 15">
                <a:extLst>
                  <a:ext uri="{FF2B5EF4-FFF2-40B4-BE49-F238E27FC236}">
                    <a16:creationId xmlns:a16="http://schemas.microsoft.com/office/drawing/2014/main" id="{D8E9DAD9-4539-6A88-A1AA-528AFFA0CCF4}"/>
                  </a:ext>
                </a:extLst>
              </p:cNvPr>
              <p:cNvSpPr>
                <a:spLocks noRot="1" noChangeAspect="1" noMove="1" noResize="1" noEditPoints="1" noAdjustHandles="1" noChangeArrowheads="1" noChangeShapeType="1" noTextEdit="1"/>
              </p:cNvSpPr>
              <p:nvPr/>
            </p:nvSpPr>
            <p:spPr>
              <a:xfrm>
                <a:off x="10712026" y="1666325"/>
                <a:ext cx="480767" cy="310653"/>
              </a:xfrm>
              <a:prstGeom prst="flowChartProcess">
                <a:avLst/>
              </a:prstGeom>
              <a:blipFill>
                <a:blip r:embed="rId5"/>
                <a:stretch>
                  <a:fillRect l="-7595"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Flowchart: Process 16">
                <a:extLst>
                  <a:ext uri="{FF2B5EF4-FFF2-40B4-BE49-F238E27FC236}">
                    <a16:creationId xmlns:a16="http://schemas.microsoft.com/office/drawing/2014/main" id="{748E68D0-88FC-B0C6-6C5D-B4E3F9135AB0}"/>
                  </a:ext>
                </a:extLst>
              </p:cNvPr>
              <p:cNvSpPr/>
              <p:nvPr/>
            </p:nvSpPr>
            <p:spPr>
              <a:xfrm>
                <a:off x="10712026" y="2002692"/>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7" name="Flowchart: Process 16">
                <a:extLst>
                  <a:ext uri="{FF2B5EF4-FFF2-40B4-BE49-F238E27FC236}">
                    <a16:creationId xmlns:a16="http://schemas.microsoft.com/office/drawing/2014/main" id="{748E68D0-88FC-B0C6-6C5D-B4E3F9135AB0}"/>
                  </a:ext>
                </a:extLst>
              </p:cNvPr>
              <p:cNvSpPr>
                <a:spLocks noRot="1" noChangeAspect="1" noMove="1" noResize="1" noEditPoints="1" noAdjustHandles="1" noChangeArrowheads="1" noChangeShapeType="1" noTextEdit="1"/>
              </p:cNvSpPr>
              <p:nvPr/>
            </p:nvSpPr>
            <p:spPr>
              <a:xfrm>
                <a:off x="10712026" y="2002692"/>
                <a:ext cx="480767" cy="310653"/>
              </a:xfrm>
              <a:prstGeom prst="flowChartProcess">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chart: Process 17">
                <a:extLst>
                  <a:ext uri="{FF2B5EF4-FFF2-40B4-BE49-F238E27FC236}">
                    <a16:creationId xmlns:a16="http://schemas.microsoft.com/office/drawing/2014/main" id="{E2697868-23C7-DCA9-6B75-8DFC69850975}"/>
                  </a:ext>
                </a:extLst>
              </p:cNvPr>
              <p:cNvSpPr/>
              <p:nvPr/>
            </p:nvSpPr>
            <p:spPr>
              <a:xfrm>
                <a:off x="10712026" y="2339060"/>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18" name="Flowchart: Process 17">
                <a:extLst>
                  <a:ext uri="{FF2B5EF4-FFF2-40B4-BE49-F238E27FC236}">
                    <a16:creationId xmlns:a16="http://schemas.microsoft.com/office/drawing/2014/main" id="{E2697868-23C7-DCA9-6B75-8DFC69850975}"/>
                  </a:ext>
                </a:extLst>
              </p:cNvPr>
              <p:cNvSpPr>
                <a:spLocks noRot="1" noChangeAspect="1" noMove="1" noResize="1" noEditPoints="1" noAdjustHandles="1" noChangeArrowheads="1" noChangeShapeType="1" noTextEdit="1"/>
              </p:cNvSpPr>
              <p:nvPr/>
            </p:nvSpPr>
            <p:spPr>
              <a:xfrm>
                <a:off x="10712026" y="2339060"/>
                <a:ext cx="480767" cy="310653"/>
              </a:xfrm>
              <a:prstGeom prst="flowChartProcess">
                <a:avLst/>
              </a:prstGeom>
              <a:blipFill>
                <a:blip r:embed="rId7"/>
                <a:stretch>
                  <a:fillRect l="-10127"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Flowchart: Process 18">
                <a:extLst>
                  <a:ext uri="{FF2B5EF4-FFF2-40B4-BE49-F238E27FC236}">
                    <a16:creationId xmlns:a16="http://schemas.microsoft.com/office/drawing/2014/main" id="{D584FFD7-C15E-635E-A1E7-B8ECF2181085}"/>
                  </a:ext>
                </a:extLst>
              </p:cNvPr>
              <p:cNvSpPr/>
              <p:nvPr/>
            </p:nvSpPr>
            <p:spPr>
              <a:xfrm>
                <a:off x="10712026" y="3123057"/>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9" name="Flowchart: Process 18">
                <a:extLst>
                  <a:ext uri="{FF2B5EF4-FFF2-40B4-BE49-F238E27FC236}">
                    <a16:creationId xmlns:a16="http://schemas.microsoft.com/office/drawing/2014/main" id="{D584FFD7-C15E-635E-A1E7-B8ECF2181085}"/>
                  </a:ext>
                </a:extLst>
              </p:cNvPr>
              <p:cNvSpPr>
                <a:spLocks noRot="1" noChangeAspect="1" noMove="1" noResize="1" noEditPoints="1" noAdjustHandles="1" noChangeArrowheads="1" noChangeShapeType="1" noTextEdit="1"/>
              </p:cNvSpPr>
              <p:nvPr/>
            </p:nvSpPr>
            <p:spPr>
              <a:xfrm>
                <a:off x="10712026" y="3123057"/>
                <a:ext cx="480767" cy="310653"/>
              </a:xfrm>
              <a:prstGeom prst="flowChartProcess">
                <a:avLst/>
              </a:prstGeom>
              <a:blipFill>
                <a:blip r:embed="rId8"/>
                <a:stretch>
                  <a:fillRect l="-6329"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Process 19">
                <a:extLst>
                  <a:ext uri="{FF2B5EF4-FFF2-40B4-BE49-F238E27FC236}">
                    <a16:creationId xmlns:a16="http://schemas.microsoft.com/office/drawing/2014/main" id="{7A59B920-6B76-FC3A-4C8B-16A0C73669E4}"/>
                  </a:ext>
                </a:extLst>
              </p:cNvPr>
              <p:cNvSpPr/>
              <p:nvPr/>
            </p:nvSpPr>
            <p:spPr>
              <a:xfrm>
                <a:off x="10712026" y="3459424"/>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20" name="Flowchart: Process 19">
                <a:extLst>
                  <a:ext uri="{FF2B5EF4-FFF2-40B4-BE49-F238E27FC236}">
                    <a16:creationId xmlns:a16="http://schemas.microsoft.com/office/drawing/2014/main" id="{7A59B920-6B76-FC3A-4C8B-16A0C73669E4}"/>
                  </a:ext>
                </a:extLst>
              </p:cNvPr>
              <p:cNvSpPr>
                <a:spLocks noRot="1" noChangeAspect="1" noMove="1" noResize="1" noEditPoints="1" noAdjustHandles="1" noChangeArrowheads="1" noChangeShapeType="1" noTextEdit="1"/>
              </p:cNvSpPr>
              <p:nvPr/>
            </p:nvSpPr>
            <p:spPr>
              <a:xfrm>
                <a:off x="10712026" y="3459424"/>
                <a:ext cx="480767" cy="310653"/>
              </a:xfrm>
              <a:prstGeom prst="flowChartProcess">
                <a:avLst/>
              </a:prstGeom>
              <a:blipFill>
                <a:blip r:embed="rId9"/>
                <a:stretch>
                  <a:fillRect l="-7595"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Process 20">
                <a:extLst>
                  <a:ext uri="{FF2B5EF4-FFF2-40B4-BE49-F238E27FC236}">
                    <a16:creationId xmlns:a16="http://schemas.microsoft.com/office/drawing/2014/main" id="{D4CF6B39-0798-7970-BC01-31325359FC00}"/>
                  </a:ext>
                </a:extLst>
              </p:cNvPr>
              <p:cNvSpPr/>
              <p:nvPr/>
            </p:nvSpPr>
            <p:spPr>
              <a:xfrm>
                <a:off x="10712026" y="3795791"/>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1" name="Flowchart: Process 20">
                <a:extLst>
                  <a:ext uri="{FF2B5EF4-FFF2-40B4-BE49-F238E27FC236}">
                    <a16:creationId xmlns:a16="http://schemas.microsoft.com/office/drawing/2014/main" id="{D4CF6B39-0798-7970-BC01-31325359FC00}"/>
                  </a:ext>
                </a:extLst>
              </p:cNvPr>
              <p:cNvSpPr>
                <a:spLocks noRot="1" noChangeAspect="1" noMove="1" noResize="1" noEditPoints="1" noAdjustHandles="1" noChangeArrowheads="1" noChangeShapeType="1" noTextEdit="1"/>
              </p:cNvSpPr>
              <p:nvPr/>
            </p:nvSpPr>
            <p:spPr>
              <a:xfrm>
                <a:off x="10712026" y="3795791"/>
                <a:ext cx="480767" cy="310653"/>
              </a:xfrm>
              <a:prstGeom prst="flowChartProcess">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Process 21">
                <a:extLst>
                  <a:ext uri="{FF2B5EF4-FFF2-40B4-BE49-F238E27FC236}">
                    <a16:creationId xmlns:a16="http://schemas.microsoft.com/office/drawing/2014/main" id="{1BB9E0EC-859A-56C7-EEC0-CAD435802331}"/>
                  </a:ext>
                </a:extLst>
              </p:cNvPr>
              <p:cNvSpPr/>
              <p:nvPr/>
            </p:nvSpPr>
            <p:spPr>
              <a:xfrm>
                <a:off x="10712026" y="4132159"/>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22" name="Flowchart: Process 21">
                <a:extLst>
                  <a:ext uri="{FF2B5EF4-FFF2-40B4-BE49-F238E27FC236}">
                    <a16:creationId xmlns:a16="http://schemas.microsoft.com/office/drawing/2014/main" id="{1BB9E0EC-859A-56C7-EEC0-CAD435802331}"/>
                  </a:ext>
                </a:extLst>
              </p:cNvPr>
              <p:cNvSpPr>
                <a:spLocks noRot="1" noChangeAspect="1" noMove="1" noResize="1" noEditPoints="1" noAdjustHandles="1" noChangeArrowheads="1" noChangeShapeType="1" noTextEdit="1"/>
              </p:cNvSpPr>
              <p:nvPr/>
            </p:nvSpPr>
            <p:spPr>
              <a:xfrm>
                <a:off x="10712026" y="4132159"/>
                <a:ext cx="480767" cy="310653"/>
              </a:xfrm>
              <a:prstGeom prst="flowChartProcess">
                <a:avLst/>
              </a:prstGeom>
              <a:blipFill>
                <a:blip r:embed="rId11"/>
                <a:stretch>
                  <a:fillRect l="-10127" b="-7843"/>
                </a:stretch>
              </a:blipFill>
              <a:ln>
                <a:noFill/>
              </a:ln>
            </p:spPr>
            <p:txBody>
              <a:bodyPr/>
              <a:lstStyle/>
              <a:p>
                <a:r>
                  <a:rPr lang="en-US">
                    <a:noFill/>
                  </a:rPr>
                  <a:t> </a:t>
                </a:r>
              </a:p>
            </p:txBody>
          </p:sp>
        </mc:Fallback>
      </mc:AlternateContent>
      <p:sp>
        <p:nvSpPr>
          <p:cNvPr id="23" name="Flowchart: Process 22">
            <a:extLst>
              <a:ext uri="{FF2B5EF4-FFF2-40B4-BE49-F238E27FC236}">
                <a16:creationId xmlns:a16="http://schemas.microsoft.com/office/drawing/2014/main" id="{5508949A-B5AB-B497-0908-A70028EAA36B}"/>
              </a:ext>
            </a:extLst>
          </p:cNvPr>
          <p:cNvSpPr/>
          <p:nvPr/>
        </p:nvSpPr>
        <p:spPr>
          <a:xfrm>
            <a:off x="8760677" y="4897307"/>
            <a:ext cx="2432116" cy="1343319"/>
          </a:xfrm>
          <a:prstGeom prst="flowChartProcess">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Drop</a:t>
            </a:r>
            <a:br>
              <a:rPr lang="en-US" dirty="0"/>
            </a:br>
            <a:r>
              <a:rPr lang="en-US" dirty="0"/>
              <a:t>Procedure</a:t>
            </a:r>
          </a:p>
        </p:txBody>
      </p:sp>
      <p:sp>
        <p:nvSpPr>
          <p:cNvPr id="24" name="Arrow: Down 23">
            <a:extLst>
              <a:ext uri="{FF2B5EF4-FFF2-40B4-BE49-F238E27FC236}">
                <a16:creationId xmlns:a16="http://schemas.microsoft.com/office/drawing/2014/main" id="{442A2B2D-BE86-8D31-DBD9-0B8FC9DEDB1F}"/>
              </a:ext>
            </a:extLst>
          </p:cNvPr>
          <p:cNvSpPr/>
          <p:nvPr/>
        </p:nvSpPr>
        <p:spPr>
          <a:xfrm>
            <a:off x="9528961" y="4537079"/>
            <a:ext cx="895547" cy="308729"/>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Flowchart: Process 24">
                <a:extLst>
                  <a:ext uri="{FF2B5EF4-FFF2-40B4-BE49-F238E27FC236}">
                    <a16:creationId xmlns:a16="http://schemas.microsoft.com/office/drawing/2014/main" id="{A988CA5A-FAA5-0DFC-3B48-1FD657EC3637}"/>
                  </a:ext>
                </a:extLst>
              </p:cNvPr>
              <p:cNvSpPr/>
              <p:nvPr/>
            </p:nvSpPr>
            <p:spPr>
              <a:xfrm>
                <a:off x="10712026" y="4911444"/>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25" name="Flowchart: Process 24">
                <a:extLst>
                  <a:ext uri="{FF2B5EF4-FFF2-40B4-BE49-F238E27FC236}">
                    <a16:creationId xmlns:a16="http://schemas.microsoft.com/office/drawing/2014/main" id="{A988CA5A-FAA5-0DFC-3B48-1FD657EC3637}"/>
                  </a:ext>
                </a:extLst>
              </p:cNvPr>
              <p:cNvSpPr>
                <a:spLocks noRot="1" noChangeAspect="1" noMove="1" noResize="1" noEditPoints="1" noAdjustHandles="1" noChangeArrowheads="1" noChangeShapeType="1" noTextEdit="1"/>
              </p:cNvSpPr>
              <p:nvPr/>
            </p:nvSpPr>
            <p:spPr>
              <a:xfrm>
                <a:off x="10712026" y="4911444"/>
                <a:ext cx="480767" cy="310653"/>
              </a:xfrm>
              <a:prstGeom prst="flowChartProcess">
                <a:avLst/>
              </a:prstGeom>
              <a:blipFill>
                <a:blip r:embed="rId12"/>
                <a:stretch>
                  <a:fillRect l="-6329"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Flowchart: Process 25">
                <a:extLst>
                  <a:ext uri="{FF2B5EF4-FFF2-40B4-BE49-F238E27FC236}">
                    <a16:creationId xmlns:a16="http://schemas.microsoft.com/office/drawing/2014/main" id="{86AC20D4-D80C-E4D6-9C42-7E5EEDD8EA5B}"/>
                  </a:ext>
                </a:extLst>
              </p:cNvPr>
              <p:cNvSpPr/>
              <p:nvPr/>
            </p:nvSpPr>
            <p:spPr>
              <a:xfrm>
                <a:off x="10712026" y="5247811"/>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26" name="Flowchart: Process 25">
                <a:extLst>
                  <a:ext uri="{FF2B5EF4-FFF2-40B4-BE49-F238E27FC236}">
                    <a16:creationId xmlns:a16="http://schemas.microsoft.com/office/drawing/2014/main" id="{86AC20D4-D80C-E4D6-9C42-7E5EEDD8EA5B}"/>
                  </a:ext>
                </a:extLst>
              </p:cNvPr>
              <p:cNvSpPr>
                <a:spLocks noRot="1" noChangeAspect="1" noMove="1" noResize="1" noEditPoints="1" noAdjustHandles="1" noChangeArrowheads="1" noChangeShapeType="1" noTextEdit="1"/>
              </p:cNvSpPr>
              <p:nvPr/>
            </p:nvSpPr>
            <p:spPr>
              <a:xfrm>
                <a:off x="10712026" y="5247811"/>
                <a:ext cx="480767" cy="310653"/>
              </a:xfrm>
              <a:prstGeom prst="flowChartProcess">
                <a:avLst/>
              </a:prstGeom>
              <a:blipFill>
                <a:blip r:embed="rId13"/>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Flowchart: Process 26">
                <a:extLst>
                  <a:ext uri="{FF2B5EF4-FFF2-40B4-BE49-F238E27FC236}">
                    <a16:creationId xmlns:a16="http://schemas.microsoft.com/office/drawing/2014/main" id="{223F1FD2-3D8F-762D-221F-1B4D42A1E6BF}"/>
                  </a:ext>
                </a:extLst>
              </p:cNvPr>
              <p:cNvSpPr/>
              <p:nvPr/>
            </p:nvSpPr>
            <p:spPr>
              <a:xfrm>
                <a:off x="10712026" y="5584178"/>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7" name="Flowchart: Process 26">
                <a:extLst>
                  <a:ext uri="{FF2B5EF4-FFF2-40B4-BE49-F238E27FC236}">
                    <a16:creationId xmlns:a16="http://schemas.microsoft.com/office/drawing/2014/main" id="{223F1FD2-3D8F-762D-221F-1B4D42A1E6BF}"/>
                  </a:ext>
                </a:extLst>
              </p:cNvPr>
              <p:cNvSpPr>
                <a:spLocks noRot="1" noChangeAspect="1" noMove="1" noResize="1" noEditPoints="1" noAdjustHandles="1" noChangeArrowheads="1" noChangeShapeType="1" noTextEdit="1"/>
              </p:cNvSpPr>
              <p:nvPr/>
            </p:nvSpPr>
            <p:spPr>
              <a:xfrm>
                <a:off x="10712026" y="5584178"/>
                <a:ext cx="480767" cy="310653"/>
              </a:xfrm>
              <a:prstGeom prst="flowChartProcess">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Flowchart: Process 27">
                <a:extLst>
                  <a:ext uri="{FF2B5EF4-FFF2-40B4-BE49-F238E27FC236}">
                    <a16:creationId xmlns:a16="http://schemas.microsoft.com/office/drawing/2014/main" id="{0E6B2842-6FF2-58FB-5A93-EBAB55A4014A}"/>
                  </a:ext>
                </a:extLst>
              </p:cNvPr>
              <p:cNvSpPr/>
              <p:nvPr/>
            </p:nvSpPr>
            <p:spPr>
              <a:xfrm>
                <a:off x="10712026" y="5920546"/>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28" name="Flowchart: Process 27">
                <a:extLst>
                  <a:ext uri="{FF2B5EF4-FFF2-40B4-BE49-F238E27FC236}">
                    <a16:creationId xmlns:a16="http://schemas.microsoft.com/office/drawing/2014/main" id="{0E6B2842-6FF2-58FB-5A93-EBAB55A4014A}"/>
                  </a:ext>
                </a:extLst>
              </p:cNvPr>
              <p:cNvSpPr>
                <a:spLocks noRot="1" noChangeAspect="1" noMove="1" noResize="1" noEditPoints="1" noAdjustHandles="1" noChangeArrowheads="1" noChangeShapeType="1" noTextEdit="1"/>
              </p:cNvSpPr>
              <p:nvPr/>
            </p:nvSpPr>
            <p:spPr>
              <a:xfrm>
                <a:off x="10712026" y="5920546"/>
                <a:ext cx="480767" cy="310653"/>
              </a:xfrm>
              <a:prstGeom prst="flowChartProcess">
                <a:avLst/>
              </a:prstGeom>
              <a:blipFill>
                <a:blip r:embed="rId15"/>
                <a:stretch>
                  <a:fillRect l="-10127" b="-9804"/>
                </a:stretch>
              </a:blipFill>
              <a:ln>
                <a:noFill/>
              </a:ln>
            </p:spPr>
            <p:txBody>
              <a:bodyPr/>
              <a:lstStyle/>
              <a:p>
                <a:r>
                  <a:rPr lang="en-US">
                    <a:noFill/>
                  </a:rPr>
                  <a:t> </a:t>
                </a:r>
              </a:p>
            </p:txBody>
          </p:sp>
        </mc:Fallback>
      </mc:AlternateContent>
      <p:cxnSp>
        <p:nvCxnSpPr>
          <p:cNvPr id="30" name="Connector: Elbow 29">
            <a:extLst>
              <a:ext uri="{FF2B5EF4-FFF2-40B4-BE49-F238E27FC236}">
                <a16:creationId xmlns:a16="http://schemas.microsoft.com/office/drawing/2014/main" id="{189951D3-4D99-7270-6E27-86FD92C29997}"/>
              </a:ext>
            </a:extLst>
          </p:cNvPr>
          <p:cNvCxnSpPr>
            <a:cxnSpLocks/>
            <a:stCxn id="18" idx="1"/>
            <a:endCxn id="8" idx="3"/>
          </p:cNvCxnSpPr>
          <p:nvPr/>
        </p:nvCxnSpPr>
        <p:spPr>
          <a:xfrm rot="10800000" flipV="1">
            <a:off x="8406694" y="2494387"/>
            <a:ext cx="2305332" cy="195874"/>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Flowchart: Process 34">
            <a:extLst>
              <a:ext uri="{FF2B5EF4-FFF2-40B4-BE49-F238E27FC236}">
                <a16:creationId xmlns:a16="http://schemas.microsoft.com/office/drawing/2014/main" id="{5C1ADD29-D660-8BF1-F14A-53C6A54488F0}"/>
              </a:ext>
            </a:extLst>
          </p:cNvPr>
          <p:cNvSpPr/>
          <p:nvPr/>
        </p:nvSpPr>
        <p:spPr>
          <a:xfrm>
            <a:off x="1211220" y="3614242"/>
            <a:ext cx="7195474" cy="611250"/>
          </a:xfrm>
          <a:prstGeom prst="flowChartProcess">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51DA1E3-B204-64D9-7B48-463786D8945C}"/>
              </a:ext>
            </a:extLst>
          </p:cNvPr>
          <p:cNvSpPr txBox="1"/>
          <p:nvPr/>
        </p:nvSpPr>
        <p:spPr>
          <a:xfrm>
            <a:off x="5611528" y="4278985"/>
            <a:ext cx="2795166" cy="646331"/>
          </a:xfrm>
          <a:prstGeom prst="rect">
            <a:avLst/>
          </a:prstGeom>
          <a:noFill/>
        </p:spPr>
        <p:txBody>
          <a:bodyPr wrap="square" rtlCol="0">
            <a:spAutoFit/>
          </a:bodyPr>
          <a:lstStyle/>
          <a:p>
            <a:r>
              <a:rPr lang="en-US" sz="1200" i="1" dirty="0">
                <a:solidFill>
                  <a:schemeClr val="bg1"/>
                </a:solidFill>
              </a:rPr>
              <a:t>The procedure starts executing and immediately completes, moving onto subsequent procedures.</a:t>
            </a:r>
          </a:p>
        </p:txBody>
      </p:sp>
      <p:sp>
        <p:nvSpPr>
          <p:cNvPr id="37" name="TextBox 36">
            <a:extLst>
              <a:ext uri="{FF2B5EF4-FFF2-40B4-BE49-F238E27FC236}">
                <a16:creationId xmlns:a16="http://schemas.microsoft.com/office/drawing/2014/main" id="{50AA6C6C-3558-DC2A-BB36-D7BE52242A9B}"/>
              </a:ext>
            </a:extLst>
          </p:cNvPr>
          <p:cNvSpPr txBox="1"/>
          <p:nvPr/>
        </p:nvSpPr>
        <p:spPr>
          <a:xfrm>
            <a:off x="1211220" y="2021067"/>
            <a:ext cx="461986" cy="646331"/>
          </a:xfrm>
          <a:prstGeom prst="rect">
            <a:avLst/>
          </a:prstGeom>
          <a:noFill/>
        </p:spPr>
        <p:txBody>
          <a:bodyPr wrap="none" rtlCol="0">
            <a:spAutoFit/>
          </a:bodyPr>
          <a:lstStyle/>
          <a:p>
            <a:r>
              <a:rPr lang="en-US" sz="3600" dirty="0">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5635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12: Results and discussion – Method 2</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143</a:t>
            </a:fld>
            <a:endParaRPr lang="en-US" dirty="0"/>
          </a:p>
        </p:txBody>
      </p:sp>
      <p:pic>
        <p:nvPicPr>
          <p:cNvPr id="13" name="Picture 12">
            <a:extLst>
              <a:ext uri="{FF2B5EF4-FFF2-40B4-BE49-F238E27FC236}">
                <a16:creationId xmlns:a16="http://schemas.microsoft.com/office/drawing/2014/main" id="{78351761-0290-3E1A-7E22-570E398CABD9}"/>
              </a:ext>
            </a:extLst>
          </p:cNvPr>
          <p:cNvPicPr>
            <a:picLocks noChangeAspect="1"/>
          </p:cNvPicPr>
          <p:nvPr/>
        </p:nvPicPr>
        <p:blipFill>
          <a:blip r:embed="rId2"/>
          <a:stretch>
            <a:fillRect/>
          </a:stretch>
        </p:blipFill>
        <p:spPr>
          <a:xfrm>
            <a:off x="1211220" y="2728052"/>
            <a:ext cx="7195474" cy="2864865"/>
          </a:xfrm>
          <a:prstGeom prst="rect">
            <a:avLst/>
          </a:prstGeom>
        </p:spPr>
      </p:pic>
      <p:pic>
        <p:nvPicPr>
          <p:cNvPr id="15" name="Picture 14">
            <a:extLst>
              <a:ext uri="{FF2B5EF4-FFF2-40B4-BE49-F238E27FC236}">
                <a16:creationId xmlns:a16="http://schemas.microsoft.com/office/drawing/2014/main" id="{B67788F4-2C76-19AB-B306-A80B9084E89E}"/>
              </a:ext>
            </a:extLst>
          </p:cNvPr>
          <p:cNvPicPr>
            <a:picLocks noChangeAspect="1"/>
          </p:cNvPicPr>
          <p:nvPr/>
        </p:nvPicPr>
        <p:blipFill>
          <a:blip r:embed="rId3"/>
          <a:stretch>
            <a:fillRect/>
          </a:stretch>
        </p:blipFill>
        <p:spPr>
          <a:xfrm>
            <a:off x="1211220" y="1589307"/>
            <a:ext cx="7195474" cy="793704"/>
          </a:xfrm>
          <a:prstGeom prst="rect">
            <a:avLst/>
          </a:prstGeom>
        </p:spPr>
      </p:pic>
      <p:sp>
        <p:nvSpPr>
          <p:cNvPr id="16" name="Flowchart: Process 15">
            <a:extLst>
              <a:ext uri="{FF2B5EF4-FFF2-40B4-BE49-F238E27FC236}">
                <a16:creationId xmlns:a16="http://schemas.microsoft.com/office/drawing/2014/main" id="{30FAD3DA-D01B-F973-A6AF-6BD73A6D4A13}"/>
              </a:ext>
            </a:extLst>
          </p:cNvPr>
          <p:cNvSpPr/>
          <p:nvPr/>
        </p:nvSpPr>
        <p:spPr>
          <a:xfrm>
            <a:off x="8760677" y="1320533"/>
            <a:ext cx="2432116" cy="1343319"/>
          </a:xfrm>
          <a:prstGeom prst="flowChartProcess">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Preload </a:t>
            </a:r>
          </a:p>
          <a:p>
            <a:pPr algn="ctr"/>
            <a:r>
              <a:rPr lang="en-US" dirty="0"/>
              <a:t>Procedure</a:t>
            </a:r>
          </a:p>
        </p:txBody>
      </p:sp>
      <p:sp>
        <p:nvSpPr>
          <p:cNvPr id="17" name="Flowchart: Process 16">
            <a:extLst>
              <a:ext uri="{FF2B5EF4-FFF2-40B4-BE49-F238E27FC236}">
                <a16:creationId xmlns:a16="http://schemas.microsoft.com/office/drawing/2014/main" id="{16CEFDCC-119E-C7AA-E339-4FD19B37434B}"/>
              </a:ext>
            </a:extLst>
          </p:cNvPr>
          <p:cNvSpPr/>
          <p:nvPr/>
        </p:nvSpPr>
        <p:spPr>
          <a:xfrm>
            <a:off x="8760677" y="3108920"/>
            <a:ext cx="2432116" cy="134331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Rotate</a:t>
            </a:r>
            <a:br>
              <a:rPr lang="en-US" dirty="0"/>
            </a:br>
            <a:r>
              <a:rPr lang="en-US" dirty="0"/>
              <a:t>Procedure</a:t>
            </a:r>
          </a:p>
        </p:txBody>
      </p:sp>
      <p:sp>
        <p:nvSpPr>
          <p:cNvPr id="18" name="Arrow: Down 17">
            <a:extLst>
              <a:ext uri="{FF2B5EF4-FFF2-40B4-BE49-F238E27FC236}">
                <a16:creationId xmlns:a16="http://schemas.microsoft.com/office/drawing/2014/main" id="{203E6966-A1AB-2244-B9ED-7A5B80A6A9B5}"/>
              </a:ext>
            </a:extLst>
          </p:cNvPr>
          <p:cNvSpPr/>
          <p:nvPr/>
        </p:nvSpPr>
        <p:spPr>
          <a:xfrm>
            <a:off x="9528961" y="2748692"/>
            <a:ext cx="895547" cy="308729"/>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Flowchart: Process 18">
                <a:extLst>
                  <a:ext uri="{FF2B5EF4-FFF2-40B4-BE49-F238E27FC236}">
                    <a16:creationId xmlns:a16="http://schemas.microsoft.com/office/drawing/2014/main" id="{5955DF6C-807E-4625-69F7-15C21F09AA1C}"/>
                  </a:ext>
                </a:extLst>
              </p:cNvPr>
              <p:cNvSpPr/>
              <p:nvPr/>
            </p:nvSpPr>
            <p:spPr>
              <a:xfrm>
                <a:off x="10712026" y="1329958"/>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9" name="Flowchart: Process 18">
                <a:extLst>
                  <a:ext uri="{FF2B5EF4-FFF2-40B4-BE49-F238E27FC236}">
                    <a16:creationId xmlns:a16="http://schemas.microsoft.com/office/drawing/2014/main" id="{5955DF6C-807E-4625-69F7-15C21F09AA1C}"/>
                  </a:ext>
                </a:extLst>
              </p:cNvPr>
              <p:cNvSpPr>
                <a:spLocks noRot="1" noChangeAspect="1" noMove="1" noResize="1" noEditPoints="1" noAdjustHandles="1" noChangeArrowheads="1" noChangeShapeType="1" noTextEdit="1"/>
              </p:cNvSpPr>
              <p:nvPr/>
            </p:nvSpPr>
            <p:spPr>
              <a:xfrm>
                <a:off x="10712026" y="1329958"/>
                <a:ext cx="480767" cy="310653"/>
              </a:xfrm>
              <a:prstGeom prst="flowChartProcess">
                <a:avLst/>
              </a:prstGeom>
              <a:blipFill>
                <a:blip r:embed="rId4"/>
                <a:stretch>
                  <a:fillRect l="-6329"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Process 19">
                <a:extLst>
                  <a:ext uri="{FF2B5EF4-FFF2-40B4-BE49-F238E27FC236}">
                    <a16:creationId xmlns:a16="http://schemas.microsoft.com/office/drawing/2014/main" id="{A7D756F4-4E38-D25B-29FC-61701F186A27}"/>
                  </a:ext>
                </a:extLst>
              </p:cNvPr>
              <p:cNvSpPr/>
              <p:nvPr/>
            </p:nvSpPr>
            <p:spPr>
              <a:xfrm>
                <a:off x="10712026" y="1666325"/>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20" name="Flowchart: Process 19">
                <a:extLst>
                  <a:ext uri="{FF2B5EF4-FFF2-40B4-BE49-F238E27FC236}">
                    <a16:creationId xmlns:a16="http://schemas.microsoft.com/office/drawing/2014/main" id="{A7D756F4-4E38-D25B-29FC-61701F186A27}"/>
                  </a:ext>
                </a:extLst>
              </p:cNvPr>
              <p:cNvSpPr>
                <a:spLocks noRot="1" noChangeAspect="1" noMove="1" noResize="1" noEditPoints="1" noAdjustHandles="1" noChangeArrowheads="1" noChangeShapeType="1" noTextEdit="1"/>
              </p:cNvSpPr>
              <p:nvPr/>
            </p:nvSpPr>
            <p:spPr>
              <a:xfrm>
                <a:off x="10712026" y="1666325"/>
                <a:ext cx="480767" cy="310653"/>
              </a:xfrm>
              <a:prstGeom prst="flowChartProcess">
                <a:avLst/>
              </a:prstGeom>
              <a:blipFill>
                <a:blip r:embed="rId5"/>
                <a:stretch>
                  <a:fillRect l="-7595"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Process 20">
                <a:extLst>
                  <a:ext uri="{FF2B5EF4-FFF2-40B4-BE49-F238E27FC236}">
                    <a16:creationId xmlns:a16="http://schemas.microsoft.com/office/drawing/2014/main" id="{F46D104A-8AE6-8375-AF83-69706D825B2F}"/>
                  </a:ext>
                </a:extLst>
              </p:cNvPr>
              <p:cNvSpPr/>
              <p:nvPr/>
            </p:nvSpPr>
            <p:spPr>
              <a:xfrm>
                <a:off x="10712026" y="2002692"/>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1" name="Flowchart: Process 20">
                <a:extLst>
                  <a:ext uri="{FF2B5EF4-FFF2-40B4-BE49-F238E27FC236}">
                    <a16:creationId xmlns:a16="http://schemas.microsoft.com/office/drawing/2014/main" id="{F46D104A-8AE6-8375-AF83-69706D825B2F}"/>
                  </a:ext>
                </a:extLst>
              </p:cNvPr>
              <p:cNvSpPr>
                <a:spLocks noRot="1" noChangeAspect="1" noMove="1" noResize="1" noEditPoints="1" noAdjustHandles="1" noChangeArrowheads="1" noChangeShapeType="1" noTextEdit="1"/>
              </p:cNvSpPr>
              <p:nvPr/>
            </p:nvSpPr>
            <p:spPr>
              <a:xfrm>
                <a:off x="10712026" y="2002692"/>
                <a:ext cx="480767" cy="310653"/>
              </a:xfrm>
              <a:prstGeom prst="flowChartProcess">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Process 21">
                <a:extLst>
                  <a:ext uri="{FF2B5EF4-FFF2-40B4-BE49-F238E27FC236}">
                    <a16:creationId xmlns:a16="http://schemas.microsoft.com/office/drawing/2014/main" id="{B2FB8873-481C-0514-CC90-032D5529795A}"/>
                  </a:ext>
                </a:extLst>
              </p:cNvPr>
              <p:cNvSpPr/>
              <p:nvPr/>
            </p:nvSpPr>
            <p:spPr>
              <a:xfrm>
                <a:off x="10712026" y="2339060"/>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solidFill>
                            <a:schemeClr val="tx1"/>
                          </a:solidFill>
                          <a:latin typeface="Cambria Math" panose="02040503050406030204" pitchFamily="18" charset="0"/>
                        </a:rPr>
                        <m:t>Δ</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𝑡</m:t>
                          </m:r>
                        </m:e>
                        <m:sub>
                          <m:r>
                            <a:rPr lang="en-US">
                              <a:solidFill>
                                <a:schemeClr val="tx1"/>
                              </a:solidFill>
                              <a:latin typeface="Cambria Math" panose="02040503050406030204" pitchFamily="18" charset="0"/>
                            </a:rPr>
                            <m:t>𝑁</m:t>
                          </m:r>
                        </m:sub>
                      </m:sSub>
                    </m:oMath>
                  </m:oMathPara>
                </a14:m>
                <a:endParaRPr lang="en-US" dirty="0">
                  <a:solidFill>
                    <a:schemeClr val="tx1"/>
                  </a:solidFill>
                  <a:latin typeface="Cambria Math" panose="02040503050406030204" pitchFamily="18" charset="0"/>
                </a:endParaRPr>
              </a:p>
            </p:txBody>
          </p:sp>
        </mc:Choice>
        <mc:Fallback xmlns="">
          <p:sp>
            <p:nvSpPr>
              <p:cNvPr id="22" name="Flowchart: Process 21">
                <a:extLst>
                  <a:ext uri="{FF2B5EF4-FFF2-40B4-BE49-F238E27FC236}">
                    <a16:creationId xmlns:a16="http://schemas.microsoft.com/office/drawing/2014/main" id="{B2FB8873-481C-0514-CC90-032D5529795A}"/>
                  </a:ext>
                </a:extLst>
              </p:cNvPr>
              <p:cNvSpPr>
                <a:spLocks noRot="1" noChangeAspect="1" noMove="1" noResize="1" noEditPoints="1" noAdjustHandles="1" noChangeArrowheads="1" noChangeShapeType="1" noTextEdit="1"/>
              </p:cNvSpPr>
              <p:nvPr/>
            </p:nvSpPr>
            <p:spPr>
              <a:xfrm>
                <a:off x="10712026" y="2339060"/>
                <a:ext cx="480767" cy="310653"/>
              </a:xfrm>
              <a:prstGeom prst="flowChartProcess">
                <a:avLst/>
              </a:prstGeom>
              <a:blipFill>
                <a:blip r:embed="rId7"/>
                <a:stretch>
                  <a:fillRect l="-10127" b="-98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Flowchart: Process 22">
                <a:extLst>
                  <a:ext uri="{FF2B5EF4-FFF2-40B4-BE49-F238E27FC236}">
                    <a16:creationId xmlns:a16="http://schemas.microsoft.com/office/drawing/2014/main" id="{EEEE6AAD-A88E-6774-95AA-A419E8C5478B}"/>
                  </a:ext>
                </a:extLst>
              </p:cNvPr>
              <p:cNvSpPr/>
              <p:nvPr/>
            </p:nvSpPr>
            <p:spPr>
              <a:xfrm>
                <a:off x="10712026" y="3123057"/>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solidFill>
                            <a:schemeClr val="tx1"/>
                          </a:solidFill>
                          <a:latin typeface="Cambria Math" panose="02040503050406030204" pitchFamily="18" charset="0"/>
                        </a:rPr>
                        <m:t>Δ</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𝑡</m:t>
                          </m:r>
                        </m:e>
                        <m:sub>
                          <m:r>
                            <a:rPr lang="en-US">
                              <a:solidFill>
                                <a:schemeClr val="tx1"/>
                              </a:solidFill>
                              <a:latin typeface="Cambria Math" panose="02040503050406030204" pitchFamily="18" charset="0"/>
                            </a:rPr>
                            <m:t>1</m:t>
                          </m:r>
                        </m:sub>
                      </m:sSub>
                    </m:oMath>
                  </m:oMathPara>
                </a14:m>
                <a:endParaRPr lang="en-US" dirty="0">
                  <a:solidFill>
                    <a:schemeClr val="tx1"/>
                  </a:solidFill>
                  <a:latin typeface="Cambria Math" panose="02040503050406030204" pitchFamily="18" charset="0"/>
                </a:endParaRPr>
              </a:p>
            </p:txBody>
          </p:sp>
        </mc:Choice>
        <mc:Fallback xmlns="">
          <p:sp>
            <p:nvSpPr>
              <p:cNvPr id="23" name="Flowchart: Process 22">
                <a:extLst>
                  <a:ext uri="{FF2B5EF4-FFF2-40B4-BE49-F238E27FC236}">
                    <a16:creationId xmlns:a16="http://schemas.microsoft.com/office/drawing/2014/main" id="{EEEE6AAD-A88E-6774-95AA-A419E8C5478B}"/>
                  </a:ext>
                </a:extLst>
              </p:cNvPr>
              <p:cNvSpPr>
                <a:spLocks noRot="1" noChangeAspect="1" noMove="1" noResize="1" noEditPoints="1" noAdjustHandles="1" noChangeArrowheads="1" noChangeShapeType="1" noTextEdit="1"/>
              </p:cNvSpPr>
              <p:nvPr/>
            </p:nvSpPr>
            <p:spPr>
              <a:xfrm>
                <a:off x="10712026" y="3123057"/>
                <a:ext cx="480767" cy="310653"/>
              </a:xfrm>
              <a:prstGeom prst="flowChartProcess">
                <a:avLst/>
              </a:prstGeom>
              <a:blipFill>
                <a:blip r:embed="rId8"/>
                <a:stretch>
                  <a:fillRect l="-6329" b="-117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Flowchart: Process 23">
                <a:extLst>
                  <a:ext uri="{FF2B5EF4-FFF2-40B4-BE49-F238E27FC236}">
                    <a16:creationId xmlns:a16="http://schemas.microsoft.com/office/drawing/2014/main" id="{2FA19187-A892-6C00-64AE-AE5329EC6B5F}"/>
                  </a:ext>
                </a:extLst>
              </p:cNvPr>
              <p:cNvSpPr/>
              <p:nvPr/>
            </p:nvSpPr>
            <p:spPr>
              <a:xfrm>
                <a:off x="10712026" y="3459424"/>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solidFill>
                            <a:schemeClr val="tx1"/>
                          </a:solidFill>
                          <a:latin typeface="Cambria Math" panose="02040503050406030204" pitchFamily="18" charset="0"/>
                        </a:rPr>
                        <m:t>Δ</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𝑡</m:t>
                          </m:r>
                        </m:e>
                        <m:sub>
                          <m:r>
                            <a:rPr lang="en-US">
                              <a:solidFill>
                                <a:schemeClr val="tx1"/>
                              </a:solidFill>
                              <a:latin typeface="Cambria Math" panose="02040503050406030204" pitchFamily="18" charset="0"/>
                            </a:rPr>
                            <m:t>2</m:t>
                          </m:r>
                        </m:sub>
                      </m:sSub>
                    </m:oMath>
                  </m:oMathPara>
                </a14:m>
                <a:endParaRPr lang="en-US" dirty="0">
                  <a:solidFill>
                    <a:schemeClr val="tx1"/>
                  </a:solidFill>
                  <a:latin typeface="Cambria Math" panose="02040503050406030204" pitchFamily="18" charset="0"/>
                </a:endParaRPr>
              </a:p>
            </p:txBody>
          </p:sp>
        </mc:Choice>
        <mc:Fallback xmlns="">
          <p:sp>
            <p:nvSpPr>
              <p:cNvPr id="24" name="Flowchart: Process 23">
                <a:extLst>
                  <a:ext uri="{FF2B5EF4-FFF2-40B4-BE49-F238E27FC236}">
                    <a16:creationId xmlns:a16="http://schemas.microsoft.com/office/drawing/2014/main" id="{2FA19187-A892-6C00-64AE-AE5329EC6B5F}"/>
                  </a:ext>
                </a:extLst>
              </p:cNvPr>
              <p:cNvSpPr>
                <a:spLocks noRot="1" noChangeAspect="1" noMove="1" noResize="1" noEditPoints="1" noAdjustHandles="1" noChangeArrowheads="1" noChangeShapeType="1" noTextEdit="1"/>
              </p:cNvSpPr>
              <p:nvPr/>
            </p:nvSpPr>
            <p:spPr>
              <a:xfrm>
                <a:off x="10712026" y="3459424"/>
                <a:ext cx="480767" cy="310653"/>
              </a:xfrm>
              <a:prstGeom prst="flowChartProcess">
                <a:avLst/>
              </a:prstGeom>
              <a:blipFill>
                <a:blip r:embed="rId9"/>
                <a:stretch>
                  <a:fillRect l="-6329" b="-117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Flowchart: Process 24">
                <a:extLst>
                  <a:ext uri="{FF2B5EF4-FFF2-40B4-BE49-F238E27FC236}">
                    <a16:creationId xmlns:a16="http://schemas.microsoft.com/office/drawing/2014/main" id="{81FFE8CE-6ECC-7DA1-84FC-BC38EC4AE192}"/>
                  </a:ext>
                </a:extLst>
              </p:cNvPr>
              <p:cNvSpPr/>
              <p:nvPr/>
            </p:nvSpPr>
            <p:spPr>
              <a:xfrm>
                <a:off x="10712026" y="3795791"/>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solidFill>
                            <a:schemeClr val="tx1"/>
                          </a:solidFill>
                          <a:latin typeface="Cambria Math" panose="02040503050406030204" pitchFamily="18" charset="0"/>
                        </a:rPr>
                        <m:t>…</m:t>
                      </m:r>
                    </m:oMath>
                  </m:oMathPara>
                </a14:m>
                <a:endParaRPr lang="en-US" dirty="0">
                  <a:solidFill>
                    <a:schemeClr val="tx1"/>
                  </a:solidFill>
                  <a:latin typeface="Cambria Math" panose="02040503050406030204" pitchFamily="18" charset="0"/>
                </a:endParaRPr>
              </a:p>
            </p:txBody>
          </p:sp>
        </mc:Choice>
        <mc:Fallback xmlns="">
          <p:sp>
            <p:nvSpPr>
              <p:cNvPr id="25" name="Flowchart: Process 24">
                <a:extLst>
                  <a:ext uri="{FF2B5EF4-FFF2-40B4-BE49-F238E27FC236}">
                    <a16:creationId xmlns:a16="http://schemas.microsoft.com/office/drawing/2014/main" id="{81FFE8CE-6ECC-7DA1-84FC-BC38EC4AE192}"/>
                  </a:ext>
                </a:extLst>
              </p:cNvPr>
              <p:cNvSpPr>
                <a:spLocks noRot="1" noChangeAspect="1" noMove="1" noResize="1" noEditPoints="1" noAdjustHandles="1" noChangeArrowheads="1" noChangeShapeType="1" noTextEdit="1"/>
              </p:cNvSpPr>
              <p:nvPr/>
            </p:nvSpPr>
            <p:spPr>
              <a:xfrm>
                <a:off x="10712026" y="3795791"/>
                <a:ext cx="480767" cy="310653"/>
              </a:xfrm>
              <a:prstGeom prst="flowChartProcess">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Flowchart: Process 25">
                <a:extLst>
                  <a:ext uri="{FF2B5EF4-FFF2-40B4-BE49-F238E27FC236}">
                    <a16:creationId xmlns:a16="http://schemas.microsoft.com/office/drawing/2014/main" id="{0D67EDF4-FCA2-3D53-CD9E-A133952128AB}"/>
                  </a:ext>
                </a:extLst>
              </p:cNvPr>
              <p:cNvSpPr/>
              <p:nvPr/>
            </p:nvSpPr>
            <p:spPr>
              <a:xfrm>
                <a:off x="10712026" y="4132159"/>
                <a:ext cx="480767" cy="310653"/>
              </a:xfrm>
              <a:prstGeom prst="flowChart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solidFill>
                            <a:schemeClr val="tx1"/>
                          </a:solidFill>
                          <a:latin typeface="Cambria Math" panose="02040503050406030204" pitchFamily="18" charset="0"/>
                        </a:rPr>
                        <m:t>Δ</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𝑡</m:t>
                          </m:r>
                        </m:e>
                        <m:sub>
                          <m:r>
                            <a:rPr lang="en-US">
                              <a:solidFill>
                                <a:schemeClr val="tx1"/>
                              </a:solidFill>
                              <a:latin typeface="Cambria Math" panose="02040503050406030204" pitchFamily="18" charset="0"/>
                            </a:rPr>
                            <m:t>𝑁</m:t>
                          </m:r>
                        </m:sub>
                      </m:sSub>
                    </m:oMath>
                  </m:oMathPara>
                </a14:m>
                <a:endParaRPr lang="en-US" dirty="0">
                  <a:solidFill>
                    <a:schemeClr val="tx1"/>
                  </a:solidFill>
                  <a:latin typeface="Cambria Math" panose="02040503050406030204" pitchFamily="18" charset="0"/>
                </a:endParaRPr>
              </a:p>
            </p:txBody>
          </p:sp>
        </mc:Choice>
        <mc:Fallback xmlns="">
          <p:sp>
            <p:nvSpPr>
              <p:cNvPr id="26" name="Flowchart: Process 25">
                <a:extLst>
                  <a:ext uri="{FF2B5EF4-FFF2-40B4-BE49-F238E27FC236}">
                    <a16:creationId xmlns:a16="http://schemas.microsoft.com/office/drawing/2014/main" id="{0D67EDF4-FCA2-3D53-CD9E-A133952128AB}"/>
                  </a:ext>
                </a:extLst>
              </p:cNvPr>
              <p:cNvSpPr>
                <a:spLocks noRot="1" noChangeAspect="1" noMove="1" noResize="1" noEditPoints="1" noAdjustHandles="1" noChangeArrowheads="1" noChangeShapeType="1" noTextEdit="1"/>
              </p:cNvSpPr>
              <p:nvPr/>
            </p:nvSpPr>
            <p:spPr>
              <a:xfrm>
                <a:off x="10712026" y="4132159"/>
                <a:ext cx="480767" cy="310653"/>
              </a:xfrm>
              <a:prstGeom prst="flowChartProcess">
                <a:avLst/>
              </a:prstGeom>
              <a:blipFill>
                <a:blip r:embed="rId11"/>
                <a:stretch>
                  <a:fillRect l="-10127" b="-9804"/>
                </a:stretch>
              </a:blipFill>
              <a:ln>
                <a:noFill/>
              </a:ln>
            </p:spPr>
            <p:txBody>
              <a:bodyPr/>
              <a:lstStyle/>
              <a:p>
                <a:r>
                  <a:rPr lang="en-US">
                    <a:noFill/>
                  </a:rPr>
                  <a:t> </a:t>
                </a:r>
              </a:p>
            </p:txBody>
          </p:sp>
        </mc:Fallback>
      </mc:AlternateContent>
      <p:sp>
        <p:nvSpPr>
          <p:cNvPr id="27" name="Flowchart: Process 26">
            <a:extLst>
              <a:ext uri="{FF2B5EF4-FFF2-40B4-BE49-F238E27FC236}">
                <a16:creationId xmlns:a16="http://schemas.microsoft.com/office/drawing/2014/main" id="{40D50E69-90F1-C8B1-BAF8-E19B4B0E89DA}"/>
              </a:ext>
            </a:extLst>
          </p:cNvPr>
          <p:cNvSpPr/>
          <p:nvPr/>
        </p:nvSpPr>
        <p:spPr>
          <a:xfrm>
            <a:off x="8760677" y="4897307"/>
            <a:ext cx="2432116" cy="1343319"/>
          </a:xfrm>
          <a:prstGeom prst="flowChartProcess">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Drop</a:t>
            </a:r>
            <a:br>
              <a:rPr lang="en-US" dirty="0"/>
            </a:br>
            <a:r>
              <a:rPr lang="en-US" dirty="0"/>
              <a:t>Procedure</a:t>
            </a:r>
          </a:p>
        </p:txBody>
      </p:sp>
      <p:sp>
        <p:nvSpPr>
          <p:cNvPr id="28" name="Arrow: Down 27">
            <a:extLst>
              <a:ext uri="{FF2B5EF4-FFF2-40B4-BE49-F238E27FC236}">
                <a16:creationId xmlns:a16="http://schemas.microsoft.com/office/drawing/2014/main" id="{DEB37651-0CB1-E222-4444-562E396BD42F}"/>
              </a:ext>
            </a:extLst>
          </p:cNvPr>
          <p:cNvSpPr/>
          <p:nvPr/>
        </p:nvSpPr>
        <p:spPr>
          <a:xfrm>
            <a:off x="9528961" y="4537079"/>
            <a:ext cx="895547" cy="308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Flowchart: Process 28">
                <a:extLst>
                  <a:ext uri="{FF2B5EF4-FFF2-40B4-BE49-F238E27FC236}">
                    <a16:creationId xmlns:a16="http://schemas.microsoft.com/office/drawing/2014/main" id="{9833D578-1B34-B1AE-AFD0-D65ED47FDF98}"/>
                  </a:ext>
                </a:extLst>
              </p:cNvPr>
              <p:cNvSpPr/>
              <p:nvPr/>
            </p:nvSpPr>
            <p:spPr>
              <a:xfrm>
                <a:off x="10712026" y="4911444"/>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29" name="Flowchart: Process 28">
                <a:extLst>
                  <a:ext uri="{FF2B5EF4-FFF2-40B4-BE49-F238E27FC236}">
                    <a16:creationId xmlns:a16="http://schemas.microsoft.com/office/drawing/2014/main" id="{9833D578-1B34-B1AE-AFD0-D65ED47FDF98}"/>
                  </a:ext>
                </a:extLst>
              </p:cNvPr>
              <p:cNvSpPr>
                <a:spLocks noRot="1" noChangeAspect="1" noMove="1" noResize="1" noEditPoints="1" noAdjustHandles="1" noChangeArrowheads="1" noChangeShapeType="1" noTextEdit="1"/>
              </p:cNvSpPr>
              <p:nvPr/>
            </p:nvSpPr>
            <p:spPr>
              <a:xfrm>
                <a:off x="10712026" y="4911444"/>
                <a:ext cx="480767" cy="310653"/>
              </a:xfrm>
              <a:prstGeom prst="flowChartProcess">
                <a:avLst/>
              </a:prstGeom>
              <a:blipFill>
                <a:blip r:embed="rId12"/>
                <a:stretch>
                  <a:fillRect l="-6329"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Flowchart: Process 29">
                <a:extLst>
                  <a:ext uri="{FF2B5EF4-FFF2-40B4-BE49-F238E27FC236}">
                    <a16:creationId xmlns:a16="http://schemas.microsoft.com/office/drawing/2014/main" id="{6E207DB4-7B22-B13E-9FA1-B53C21D229E0}"/>
                  </a:ext>
                </a:extLst>
              </p:cNvPr>
              <p:cNvSpPr/>
              <p:nvPr/>
            </p:nvSpPr>
            <p:spPr>
              <a:xfrm>
                <a:off x="10712026" y="5247811"/>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30" name="Flowchart: Process 29">
                <a:extLst>
                  <a:ext uri="{FF2B5EF4-FFF2-40B4-BE49-F238E27FC236}">
                    <a16:creationId xmlns:a16="http://schemas.microsoft.com/office/drawing/2014/main" id="{6E207DB4-7B22-B13E-9FA1-B53C21D229E0}"/>
                  </a:ext>
                </a:extLst>
              </p:cNvPr>
              <p:cNvSpPr>
                <a:spLocks noRot="1" noChangeAspect="1" noMove="1" noResize="1" noEditPoints="1" noAdjustHandles="1" noChangeArrowheads="1" noChangeShapeType="1" noTextEdit="1"/>
              </p:cNvSpPr>
              <p:nvPr/>
            </p:nvSpPr>
            <p:spPr>
              <a:xfrm>
                <a:off x="10712026" y="5247811"/>
                <a:ext cx="480767" cy="310653"/>
              </a:xfrm>
              <a:prstGeom prst="flowChartProcess">
                <a:avLst/>
              </a:prstGeom>
              <a:blipFill>
                <a:blip r:embed="rId13"/>
                <a:stretch>
                  <a:fillRect l="-7595" b="-7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Flowchart: Process 30">
                <a:extLst>
                  <a:ext uri="{FF2B5EF4-FFF2-40B4-BE49-F238E27FC236}">
                    <a16:creationId xmlns:a16="http://schemas.microsoft.com/office/drawing/2014/main" id="{15C337C8-D099-45C9-77EF-A3BE582AE5BD}"/>
                  </a:ext>
                </a:extLst>
              </p:cNvPr>
              <p:cNvSpPr/>
              <p:nvPr/>
            </p:nvSpPr>
            <p:spPr>
              <a:xfrm>
                <a:off x="10712026" y="5584178"/>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31" name="Flowchart: Process 30">
                <a:extLst>
                  <a:ext uri="{FF2B5EF4-FFF2-40B4-BE49-F238E27FC236}">
                    <a16:creationId xmlns:a16="http://schemas.microsoft.com/office/drawing/2014/main" id="{15C337C8-D099-45C9-77EF-A3BE582AE5BD}"/>
                  </a:ext>
                </a:extLst>
              </p:cNvPr>
              <p:cNvSpPr>
                <a:spLocks noRot="1" noChangeAspect="1" noMove="1" noResize="1" noEditPoints="1" noAdjustHandles="1" noChangeArrowheads="1" noChangeShapeType="1" noTextEdit="1"/>
              </p:cNvSpPr>
              <p:nvPr/>
            </p:nvSpPr>
            <p:spPr>
              <a:xfrm>
                <a:off x="10712026" y="5584178"/>
                <a:ext cx="480767" cy="310653"/>
              </a:xfrm>
              <a:prstGeom prst="flowChartProcess">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Flowchart: Process 31">
                <a:extLst>
                  <a:ext uri="{FF2B5EF4-FFF2-40B4-BE49-F238E27FC236}">
                    <a16:creationId xmlns:a16="http://schemas.microsoft.com/office/drawing/2014/main" id="{05FF4892-4A9E-6C17-BD31-57006317EF50}"/>
                  </a:ext>
                </a:extLst>
              </p:cNvPr>
              <p:cNvSpPr/>
              <p:nvPr/>
            </p:nvSpPr>
            <p:spPr>
              <a:xfrm>
                <a:off x="10712026" y="5920546"/>
                <a:ext cx="480767" cy="310653"/>
              </a:xfrm>
              <a:prstGeom prst="flowChartProcess">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𝑁</m:t>
                          </m:r>
                        </m:sub>
                      </m:sSub>
                    </m:oMath>
                  </m:oMathPara>
                </a14:m>
                <a:endParaRPr lang="en-US" dirty="0">
                  <a:solidFill>
                    <a:schemeClr val="tx1"/>
                  </a:solidFill>
                </a:endParaRPr>
              </a:p>
            </p:txBody>
          </p:sp>
        </mc:Choice>
        <mc:Fallback xmlns="">
          <p:sp>
            <p:nvSpPr>
              <p:cNvPr id="32" name="Flowchart: Process 31">
                <a:extLst>
                  <a:ext uri="{FF2B5EF4-FFF2-40B4-BE49-F238E27FC236}">
                    <a16:creationId xmlns:a16="http://schemas.microsoft.com/office/drawing/2014/main" id="{05FF4892-4A9E-6C17-BD31-57006317EF50}"/>
                  </a:ext>
                </a:extLst>
              </p:cNvPr>
              <p:cNvSpPr>
                <a:spLocks noRot="1" noChangeAspect="1" noMove="1" noResize="1" noEditPoints="1" noAdjustHandles="1" noChangeArrowheads="1" noChangeShapeType="1" noTextEdit="1"/>
              </p:cNvSpPr>
              <p:nvPr/>
            </p:nvSpPr>
            <p:spPr>
              <a:xfrm>
                <a:off x="10712026" y="5920546"/>
                <a:ext cx="480767" cy="310653"/>
              </a:xfrm>
              <a:prstGeom prst="flowChartProcess">
                <a:avLst/>
              </a:prstGeom>
              <a:blipFill>
                <a:blip r:embed="rId15"/>
                <a:stretch>
                  <a:fillRect l="-10127" b="-9804"/>
                </a:stretch>
              </a:blipFill>
              <a:ln>
                <a:noFill/>
              </a:ln>
            </p:spPr>
            <p:txBody>
              <a:bodyPr/>
              <a:lstStyle/>
              <a:p>
                <a:r>
                  <a:rPr lang="en-US">
                    <a:noFill/>
                  </a:rPr>
                  <a:t> </a:t>
                </a:r>
              </a:p>
            </p:txBody>
          </p:sp>
        </mc:Fallback>
      </mc:AlternateContent>
      <p:cxnSp>
        <p:nvCxnSpPr>
          <p:cNvPr id="33" name="Connector: Elbow 32">
            <a:extLst>
              <a:ext uri="{FF2B5EF4-FFF2-40B4-BE49-F238E27FC236}">
                <a16:creationId xmlns:a16="http://schemas.microsoft.com/office/drawing/2014/main" id="{96F7669F-5C6D-0874-F3E5-D5724C6163B3}"/>
              </a:ext>
            </a:extLst>
          </p:cNvPr>
          <p:cNvCxnSpPr>
            <a:cxnSpLocks/>
          </p:cNvCxnSpPr>
          <p:nvPr/>
        </p:nvCxnSpPr>
        <p:spPr>
          <a:xfrm rot="10800000">
            <a:off x="8406695" y="2204185"/>
            <a:ext cx="2274933" cy="1067300"/>
          </a:xfrm>
          <a:prstGeom prst="bentConnector3">
            <a:avLst>
              <a:gd name="adj1" fmla="val 8765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Flowchart: Process 35">
            <a:extLst>
              <a:ext uri="{FF2B5EF4-FFF2-40B4-BE49-F238E27FC236}">
                <a16:creationId xmlns:a16="http://schemas.microsoft.com/office/drawing/2014/main" id="{BD883506-A960-DC6B-5A94-77C30641C07F}"/>
              </a:ext>
            </a:extLst>
          </p:cNvPr>
          <p:cNvSpPr/>
          <p:nvPr/>
        </p:nvSpPr>
        <p:spPr>
          <a:xfrm>
            <a:off x="1211220" y="1905802"/>
            <a:ext cx="7195474" cy="1674796"/>
          </a:xfrm>
          <a:prstGeom prst="flowChartProcess">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Process 36">
            <a:extLst>
              <a:ext uri="{FF2B5EF4-FFF2-40B4-BE49-F238E27FC236}">
                <a16:creationId xmlns:a16="http://schemas.microsoft.com/office/drawing/2014/main" id="{38E4CC5C-0BAA-50CD-4965-3AD2BF5DF092}"/>
              </a:ext>
            </a:extLst>
          </p:cNvPr>
          <p:cNvSpPr/>
          <p:nvPr/>
        </p:nvSpPr>
        <p:spPr>
          <a:xfrm>
            <a:off x="1211220" y="3628724"/>
            <a:ext cx="7195474" cy="1722922"/>
          </a:xfrm>
          <a:prstGeom prst="flowChartProcess">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DB89367-B66B-DA33-6F7D-5505AD311492}"/>
              </a:ext>
            </a:extLst>
          </p:cNvPr>
          <p:cNvSpPr txBox="1"/>
          <p:nvPr/>
        </p:nvSpPr>
        <p:spPr>
          <a:xfrm>
            <a:off x="1252929" y="4759366"/>
            <a:ext cx="2795166" cy="461665"/>
          </a:xfrm>
          <a:prstGeom prst="rect">
            <a:avLst/>
          </a:prstGeom>
          <a:noFill/>
        </p:spPr>
        <p:txBody>
          <a:bodyPr wrap="square" rtlCol="0">
            <a:spAutoFit/>
          </a:bodyPr>
          <a:lstStyle/>
          <a:p>
            <a:r>
              <a:rPr lang="en-US" sz="1200" i="1" dirty="0">
                <a:solidFill>
                  <a:schemeClr val="bg1"/>
                </a:solidFill>
              </a:rPr>
              <a:t>The procedure starts executing as normal at the beginning of “Rotate”</a:t>
            </a:r>
          </a:p>
        </p:txBody>
      </p:sp>
      <p:sp>
        <p:nvSpPr>
          <p:cNvPr id="40" name="TextBox 39">
            <a:extLst>
              <a:ext uri="{FF2B5EF4-FFF2-40B4-BE49-F238E27FC236}">
                <a16:creationId xmlns:a16="http://schemas.microsoft.com/office/drawing/2014/main" id="{B94BB169-A0CB-76AA-0C87-C5C53832ABBE}"/>
              </a:ext>
            </a:extLst>
          </p:cNvPr>
          <p:cNvSpPr txBox="1"/>
          <p:nvPr/>
        </p:nvSpPr>
        <p:spPr>
          <a:xfrm>
            <a:off x="1211220" y="5922582"/>
            <a:ext cx="4381328" cy="584775"/>
          </a:xfrm>
          <a:prstGeom prst="rect">
            <a:avLst/>
          </a:prstGeom>
          <a:noFill/>
        </p:spPr>
        <p:txBody>
          <a:bodyPr wrap="none" rtlCol="0">
            <a:spAutoFit/>
          </a:bodyPr>
          <a:lstStyle/>
          <a:p>
            <a:r>
              <a:rPr lang="en-US" sz="1600" b="1" dirty="0"/>
              <a:t>Worth exploring:</a:t>
            </a:r>
            <a:r>
              <a:rPr lang="en-US" sz="1600" dirty="0"/>
              <a:t> </a:t>
            </a:r>
          </a:p>
          <a:p>
            <a:r>
              <a:rPr lang="en-US" sz="1600" dirty="0">
                <a:latin typeface="Courier New" panose="02070309020205020404" pitchFamily="49" charset="0"/>
                <a:cs typeface="Courier New" panose="02070309020205020404" pitchFamily="49" charset="0"/>
              </a:rPr>
              <a:t>&gt;&gt; adagio –</a:t>
            </a:r>
            <a:r>
              <a:rPr lang="en-US" sz="1600" dirty="0" err="1">
                <a:latin typeface="Courier New" panose="02070309020205020404" pitchFamily="49" charset="0"/>
                <a:cs typeface="Courier New" panose="02070309020205020404" pitchFamily="49" charset="0"/>
              </a:rPr>
              <a:t>i</a:t>
            </a:r>
            <a:r>
              <a:rPr lang="en-US" sz="1600" dirty="0">
                <a:latin typeface="Courier New" panose="02070309020205020404" pitchFamily="49" charset="0"/>
                <a:cs typeface="Courier New" panose="02070309020205020404" pitchFamily="49" charset="0"/>
              </a:rPr>
              <a:t> &lt;</a:t>
            </a:r>
            <a:r>
              <a:rPr lang="en-US" sz="1600" dirty="0" err="1">
                <a:latin typeface="Courier New" panose="02070309020205020404" pitchFamily="49" charset="0"/>
                <a:cs typeface="Courier New" panose="02070309020205020404" pitchFamily="49" charset="0"/>
              </a:rPr>
              <a:t>input.i</a:t>
            </a:r>
            <a:r>
              <a:rPr lang="en-US" sz="1600" dirty="0">
                <a:latin typeface="Courier New" panose="02070309020205020404" pitchFamily="49" charset="0"/>
                <a:cs typeface="Courier New" panose="02070309020205020404" pitchFamily="49" charset="0"/>
              </a:rPr>
              <a:t>&gt; </a:t>
            </a:r>
            <a:r>
              <a:rPr lang="en-US" sz="1600" b="1" dirty="0">
                <a:latin typeface="Courier New" panose="02070309020205020404" pitchFamily="49" charset="0"/>
                <a:cs typeface="Courier New" panose="02070309020205020404" pitchFamily="49" charset="0"/>
              </a:rPr>
              <a:t>-D angle=30</a:t>
            </a:r>
          </a:p>
        </p:txBody>
      </p:sp>
      <p:sp>
        <p:nvSpPr>
          <p:cNvPr id="41" name="Left Brace 40">
            <a:extLst>
              <a:ext uri="{FF2B5EF4-FFF2-40B4-BE49-F238E27FC236}">
                <a16:creationId xmlns:a16="http://schemas.microsoft.com/office/drawing/2014/main" id="{2223335A-A1E0-DDC6-A649-18D739D43691}"/>
              </a:ext>
            </a:extLst>
          </p:cNvPr>
          <p:cNvSpPr/>
          <p:nvPr/>
        </p:nvSpPr>
        <p:spPr>
          <a:xfrm rot="5400000">
            <a:off x="4721783" y="5378352"/>
            <a:ext cx="267660" cy="147386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F2ACF372-06D2-4ED8-517F-FC20E59429C8}"/>
              </a:ext>
            </a:extLst>
          </p:cNvPr>
          <p:cNvCxnSpPr>
            <a:stCxn id="41" idx="1"/>
          </p:cNvCxnSpPr>
          <p:nvPr/>
        </p:nvCxnSpPr>
        <p:spPr>
          <a:xfrm flipV="1">
            <a:off x="4855613" y="5981456"/>
            <a:ext cx="1183237" cy="1"/>
          </a:xfrm>
          <a:prstGeom prst="line">
            <a:avLst/>
          </a:prstGeom>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A2B87E36-F8C3-656C-9332-5E8F27B0E8B8}"/>
              </a:ext>
            </a:extLst>
          </p:cNvPr>
          <p:cNvSpPr txBox="1"/>
          <p:nvPr/>
        </p:nvSpPr>
        <p:spPr>
          <a:xfrm>
            <a:off x="6005079" y="5853676"/>
            <a:ext cx="2309296" cy="523220"/>
          </a:xfrm>
          <a:prstGeom prst="rect">
            <a:avLst/>
          </a:prstGeom>
          <a:noFill/>
        </p:spPr>
        <p:txBody>
          <a:bodyPr wrap="square">
            <a:spAutoFit/>
          </a:bodyPr>
          <a:lstStyle/>
          <a:p>
            <a:r>
              <a:rPr lang="en-US" sz="1400" i="1" dirty="0"/>
              <a:t>Define APREPRO variable in launch command</a:t>
            </a:r>
          </a:p>
        </p:txBody>
      </p:sp>
    </p:spTree>
    <p:extLst>
      <p:ext uri="{BB962C8B-B14F-4D97-AF65-F5344CB8AC3E}">
        <p14:creationId xmlns:p14="http://schemas.microsoft.com/office/powerpoint/2010/main" val="262443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Process 13">
            <a:extLst>
              <a:ext uri="{FF2B5EF4-FFF2-40B4-BE49-F238E27FC236}">
                <a16:creationId xmlns:a16="http://schemas.microsoft.com/office/drawing/2014/main" id="{44913776-436F-69FE-9E38-B6DA36F81049}"/>
              </a:ext>
            </a:extLst>
          </p:cNvPr>
          <p:cNvSpPr/>
          <p:nvPr/>
        </p:nvSpPr>
        <p:spPr>
          <a:xfrm>
            <a:off x="3647976" y="2300436"/>
            <a:ext cx="2390274" cy="1405288"/>
          </a:xfrm>
          <a:prstGeom prst="flowChart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3F8A5-E5DA-5336-B20F-09DF6A567C0E}"/>
              </a:ext>
            </a:extLst>
          </p:cNvPr>
          <p:cNvSpPr>
            <a:spLocks noGrp="1"/>
          </p:cNvSpPr>
          <p:nvPr>
            <p:ph type="title"/>
          </p:nvPr>
        </p:nvSpPr>
        <p:spPr/>
        <p:txBody>
          <a:bodyPr/>
          <a:lstStyle/>
          <a:p>
            <a:r>
              <a:rPr lang="en-US" dirty="0"/>
              <a:t>Overlap removal may require careful consideration</a:t>
            </a:r>
          </a:p>
        </p:txBody>
      </p:sp>
      <p:sp>
        <p:nvSpPr>
          <p:cNvPr id="4" name="Slide Number Placeholder 3">
            <a:extLst>
              <a:ext uri="{FF2B5EF4-FFF2-40B4-BE49-F238E27FC236}">
                <a16:creationId xmlns:a16="http://schemas.microsoft.com/office/drawing/2014/main" id="{84D5BD30-356F-7158-F6C9-EFB6072DBE4E}"/>
              </a:ext>
            </a:extLst>
          </p:cNvPr>
          <p:cNvSpPr>
            <a:spLocks noGrp="1"/>
          </p:cNvSpPr>
          <p:nvPr>
            <p:ph type="sldNum" sz="quarter" idx="4"/>
          </p:nvPr>
        </p:nvSpPr>
        <p:spPr/>
        <p:txBody>
          <a:bodyPr/>
          <a:lstStyle/>
          <a:p>
            <a:pPr algn="ctr"/>
            <a:fld id="{F6B149FD-26F7-3645-B4E7-BA8B8CC5EEA8}" type="slidenum">
              <a:rPr lang="en-US" smtClean="0"/>
              <a:pPr algn="ctr"/>
              <a:t>144</a:t>
            </a:fld>
            <a:endParaRPr lang="en-US" dirty="0"/>
          </a:p>
        </p:txBody>
      </p:sp>
      <p:sp>
        <p:nvSpPr>
          <p:cNvPr id="8" name="TextBox 7">
            <a:extLst>
              <a:ext uri="{FF2B5EF4-FFF2-40B4-BE49-F238E27FC236}">
                <a16:creationId xmlns:a16="http://schemas.microsoft.com/office/drawing/2014/main" id="{D647BD4F-C9C5-DA0B-4079-9BD6A1630861}"/>
              </a:ext>
            </a:extLst>
          </p:cNvPr>
          <p:cNvSpPr txBox="1"/>
          <p:nvPr/>
        </p:nvSpPr>
        <p:spPr>
          <a:xfrm>
            <a:off x="684997" y="5056183"/>
            <a:ext cx="6890085" cy="923330"/>
          </a:xfrm>
          <a:prstGeom prst="rect">
            <a:avLst/>
          </a:prstGeom>
          <a:noFill/>
        </p:spPr>
        <p:txBody>
          <a:bodyPr wrap="square" rtlCol="0">
            <a:spAutoFit/>
          </a:bodyPr>
          <a:lstStyle/>
          <a:p>
            <a:r>
              <a:rPr lang="en-US" dirty="0"/>
              <a:t>Preloaded parts in an unloaded (reference) configuration often </a:t>
            </a:r>
            <a:r>
              <a:rPr lang="en-US" b="1" dirty="0"/>
              <a:t>significantly overlap </a:t>
            </a:r>
            <a:r>
              <a:rPr lang="en-US" dirty="0"/>
              <a:t>adjacent parts.  We can’t just turn overlap removal off for the entire model …</a:t>
            </a:r>
          </a:p>
        </p:txBody>
      </p:sp>
      <p:sp>
        <p:nvSpPr>
          <p:cNvPr id="9" name="TextBox 8">
            <a:extLst>
              <a:ext uri="{FF2B5EF4-FFF2-40B4-BE49-F238E27FC236}">
                <a16:creationId xmlns:a16="http://schemas.microsoft.com/office/drawing/2014/main" id="{9BEAF958-72C3-0A3C-C58C-0D6A9F98E65D}"/>
              </a:ext>
            </a:extLst>
          </p:cNvPr>
          <p:cNvSpPr txBox="1"/>
          <p:nvPr/>
        </p:nvSpPr>
        <p:spPr>
          <a:xfrm>
            <a:off x="684997" y="1193530"/>
            <a:ext cx="9739163" cy="646331"/>
          </a:xfrm>
          <a:prstGeom prst="rect">
            <a:avLst/>
          </a:prstGeom>
          <a:noFill/>
        </p:spPr>
        <p:txBody>
          <a:bodyPr wrap="square" rtlCol="0">
            <a:spAutoFit/>
          </a:bodyPr>
          <a:lstStyle/>
          <a:p>
            <a:r>
              <a:rPr lang="en-US" b="1" dirty="0"/>
              <a:t>Overlap removal </a:t>
            </a:r>
            <a:r>
              <a:rPr lang="en-US" dirty="0"/>
              <a:t>is the primary in-situ analysis option available to resolve minor mesh facet overlap due to discretization or imperfect assembly.</a:t>
            </a:r>
          </a:p>
        </p:txBody>
      </p:sp>
      <p:pic>
        <p:nvPicPr>
          <p:cNvPr id="10" name="Picture 9">
            <a:extLst>
              <a:ext uri="{FF2B5EF4-FFF2-40B4-BE49-F238E27FC236}">
                <a16:creationId xmlns:a16="http://schemas.microsoft.com/office/drawing/2014/main" id="{7C2CE4D8-BD17-59A1-69BA-6D25DBE81E76}"/>
              </a:ext>
            </a:extLst>
          </p:cNvPr>
          <p:cNvPicPr>
            <a:picLocks noChangeAspect="1"/>
          </p:cNvPicPr>
          <p:nvPr/>
        </p:nvPicPr>
        <p:blipFill>
          <a:blip r:embed="rId2"/>
          <a:stretch>
            <a:fillRect/>
          </a:stretch>
        </p:blipFill>
        <p:spPr>
          <a:xfrm>
            <a:off x="2547487" y="1993543"/>
            <a:ext cx="686602" cy="1551909"/>
          </a:xfrm>
          <a:prstGeom prst="rect">
            <a:avLst/>
          </a:prstGeom>
        </p:spPr>
      </p:pic>
      <p:sp>
        <p:nvSpPr>
          <p:cNvPr id="13" name="Flowchart: Preparation 12">
            <a:extLst>
              <a:ext uri="{FF2B5EF4-FFF2-40B4-BE49-F238E27FC236}">
                <a16:creationId xmlns:a16="http://schemas.microsoft.com/office/drawing/2014/main" id="{984D5F69-E66A-3AE1-62D2-ED8B3494F33E}"/>
              </a:ext>
            </a:extLst>
          </p:cNvPr>
          <p:cNvSpPr/>
          <p:nvPr/>
        </p:nvSpPr>
        <p:spPr>
          <a:xfrm rot="5400000">
            <a:off x="4389119" y="2603268"/>
            <a:ext cx="818147" cy="741662"/>
          </a:xfrm>
          <a:prstGeom prst="flowChartPreparati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eparation 10">
            <a:extLst>
              <a:ext uri="{FF2B5EF4-FFF2-40B4-BE49-F238E27FC236}">
                <a16:creationId xmlns:a16="http://schemas.microsoft.com/office/drawing/2014/main" id="{7EF55CB3-A6F4-E3E4-7649-6484FB880EFC}"/>
              </a:ext>
            </a:extLst>
          </p:cNvPr>
          <p:cNvSpPr/>
          <p:nvPr/>
        </p:nvSpPr>
        <p:spPr>
          <a:xfrm>
            <a:off x="4389118" y="2593900"/>
            <a:ext cx="818147" cy="741662"/>
          </a:xfrm>
          <a:prstGeom prst="flowChartPreparation">
            <a:avLst/>
          </a:prstGeom>
          <a:solidFill>
            <a:srgbClr val="0070C0">
              <a:alpha val="7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F329D5-558D-90C8-2BB7-4AD1E251F6EC}"/>
              </a:ext>
            </a:extLst>
          </p:cNvPr>
          <p:cNvSpPr/>
          <p:nvPr/>
        </p:nvSpPr>
        <p:spPr>
          <a:xfrm rot="20868264">
            <a:off x="3045920" y="3051738"/>
            <a:ext cx="1349670" cy="190463"/>
          </a:xfrm>
          <a:custGeom>
            <a:avLst/>
            <a:gdLst>
              <a:gd name="connsiteX0" fmla="*/ 0 w 1578544"/>
              <a:gd name="connsiteY0" fmla="*/ 0 h 175151"/>
              <a:gd name="connsiteX1" fmla="*/ 1251285 w 1578544"/>
              <a:gd name="connsiteY1" fmla="*/ 173255 h 175151"/>
              <a:gd name="connsiteX2" fmla="*/ 1578544 w 1578544"/>
              <a:gd name="connsiteY2" fmla="*/ 77002 h 175151"/>
            </a:gdLst>
            <a:ahLst/>
            <a:cxnLst>
              <a:cxn ang="0">
                <a:pos x="connsiteX0" y="connsiteY0"/>
              </a:cxn>
              <a:cxn ang="0">
                <a:pos x="connsiteX1" y="connsiteY1"/>
              </a:cxn>
              <a:cxn ang="0">
                <a:pos x="connsiteX2" y="connsiteY2"/>
              </a:cxn>
            </a:cxnLst>
            <a:rect l="l" t="t" r="r" b="b"/>
            <a:pathLst>
              <a:path w="1578544" h="175151">
                <a:moveTo>
                  <a:pt x="0" y="0"/>
                </a:moveTo>
                <a:cubicBezTo>
                  <a:pt x="494097" y="80210"/>
                  <a:pt x="988194" y="160421"/>
                  <a:pt x="1251285" y="173255"/>
                </a:cubicBezTo>
                <a:cubicBezTo>
                  <a:pt x="1514376" y="186089"/>
                  <a:pt x="1546460" y="131545"/>
                  <a:pt x="1578544" y="77002"/>
                </a:cubicBezTo>
              </a:path>
            </a:pathLst>
          </a:cu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6F86364F-E769-7308-EDBA-728FC9043C3E}"/>
              </a:ext>
            </a:extLst>
          </p:cNvPr>
          <p:cNvSpPr txBox="1"/>
          <p:nvPr/>
        </p:nvSpPr>
        <p:spPr>
          <a:xfrm>
            <a:off x="1443789" y="3735436"/>
            <a:ext cx="1896177" cy="523220"/>
          </a:xfrm>
          <a:prstGeom prst="rect">
            <a:avLst/>
          </a:prstGeom>
          <a:noFill/>
        </p:spPr>
        <p:txBody>
          <a:bodyPr wrap="square">
            <a:spAutoFit/>
          </a:bodyPr>
          <a:lstStyle/>
          <a:p>
            <a:r>
              <a:rPr lang="en-US" sz="1400" i="1" dirty="0"/>
              <a:t>Base material with a faceted circular hole</a:t>
            </a:r>
          </a:p>
        </p:txBody>
      </p:sp>
      <p:cxnSp>
        <p:nvCxnSpPr>
          <p:cNvPr id="19" name="Straight Connector 18">
            <a:extLst>
              <a:ext uri="{FF2B5EF4-FFF2-40B4-BE49-F238E27FC236}">
                <a16:creationId xmlns:a16="http://schemas.microsoft.com/office/drawing/2014/main" id="{768816ED-BA12-7A74-FB07-B0A35CF59195}"/>
              </a:ext>
            </a:extLst>
          </p:cNvPr>
          <p:cNvCxnSpPr>
            <a:cxnSpLocks/>
          </p:cNvCxnSpPr>
          <p:nvPr/>
        </p:nvCxnSpPr>
        <p:spPr>
          <a:xfrm flipV="1">
            <a:off x="3234089" y="3609232"/>
            <a:ext cx="606391" cy="301355"/>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8147B4A2-7170-B803-6064-4CAFD567F77D}"/>
              </a:ext>
            </a:extLst>
          </p:cNvPr>
          <p:cNvSpPr txBox="1"/>
          <p:nvPr/>
        </p:nvSpPr>
        <p:spPr>
          <a:xfrm>
            <a:off x="3556535" y="3942632"/>
            <a:ext cx="1896177" cy="523220"/>
          </a:xfrm>
          <a:prstGeom prst="rect">
            <a:avLst/>
          </a:prstGeom>
          <a:noFill/>
        </p:spPr>
        <p:txBody>
          <a:bodyPr wrap="square">
            <a:spAutoFit/>
          </a:bodyPr>
          <a:lstStyle/>
          <a:p>
            <a:r>
              <a:rPr lang="en-US" sz="1400" i="1" dirty="0"/>
              <a:t>Circular bolt shaft, faceted by meshing</a:t>
            </a:r>
          </a:p>
        </p:txBody>
      </p:sp>
      <p:cxnSp>
        <p:nvCxnSpPr>
          <p:cNvPr id="22" name="Straight Connector 21">
            <a:extLst>
              <a:ext uri="{FF2B5EF4-FFF2-40B4-BE49-F238E27FC236}">
                <a16:creationId xmlns:a16="http://schemas.microsoft.com/office/drawing/2014/main" id="{E6DA369E-9CE2-9C87-4B46-26F810DAFCDC}"/>
              </a:ext>
            </a:extLst>
          </p:cNvPr>
          <p:cNvCxnSpPr>
            <a:cxnSpLocks/>
          </p:cNvCxnSpPr>
          <p:nvPr/>
        </p:nvCxnSpPr>
        <p:spPr>
          <a:xfrm flipV="1">
            <a:off x="4119351" y="3080395"/>
            <a:ext cx="723762" cy="862237"/>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9E3667EA-AC13-283C-83E3-D06D5DDE7A0F}"/>
              </a:ext>
            </a:extLst>
          </p:cNvPr>
          <p:cNvSpPr txBox="1"/>
          <p:nvPr/>
        </p:nvSpPr>
        <p:spPr>
          <a:xfrm>
            <a:off x="6915298" y="2154576"/>
            <a:ext cx="4863260" cy="2062103"/>
          </a:xfrm>
          <a:prstGeom prst="rect">
            <a:avLst/>
          </a:prstGeom>
          <a:noFill/>
        </p:spPr>
        <p:txBody>
          <a:bodyPr wrap="square" rtlCol="0">
            <a:spAutoFit/>
          </a:bodyPr>
          <a:lstStyle/>
          <a:p>
            <a:r>
              <a:rPr lang="en-US" sz="1600" b="1" dirty="0"/>
              <a:t>Overlap removal … </a:t>
            </a:r>
          </a:p>
          <a:p>
            <a:pPr marL="285750" indent="-285750">
              <a:buFont typeface="Arial" panose="020B0604020202020204" pitchFamily="34" charset="0"/>
              <a:buChar char="•"/>
            </a:pPr>
            <a:r>
              <a:rPr lang="en-US" sz="1600" u="sng" dirty="0"/>
              <a:t>Is</a:t>
            </a:r>
            <a:r>
              <a:rPr lang="en-US" sz="1600" i="1" u="sng" dirty="0"/>
              <a:t> not </a:t>
            </a:r>
            <a:r>
              <a:rPr lang="en-US" sz="1600" u="sng" dirty="0"/>
              <a:t>designed</a:t>
            </a:r>
            <a:r>
              <a:rPr lang="en-US" sz="1600" dirty="0"/>
              <a:t> to remove overlap!</a:t>
            </a:r>
          </a:p>
          <a:p>
            <a:pPr marL="285750" indent="-285750">
              <a:buFont typeface="Arial" panose="020B0604020202020204" pitchFamily="34" charset="0"/>
              <a:buChar char="•"/>
            </a:pPr>
            <a:r>
              <a:rPr lang="en-US" sz="1600" u="sng" dirty="0"/>
              <a:t>Is designed</a:t>
            </a:r>
            <a:r>
              <a:rPr lang="en-US" sz="1600" dirty="0"/>
              <a:t> to eliminate huge velocity/energy spikes from the contact algorithm</a:t>
            </a:r>
          </a:p>
          <a:p>
            <a:pPr marL="285750" indent="-285750">
              <a:buFont typeface="Arial" panose="020B0604020202020204" pitchFamily="34" charset="0"/>
              <a:buChar char="•"/>
            </a:pPr>
            <a:r>
              <a:rPr lang="en-US" sz="1600" dirty="0"/>
              <a:t>Behavior depends on contact </a:t>
            </a:r>
            <a:r>
              <a:rPr lang="en-US" sz="1600" i="1" dirty="0"/>
              <a:t>constraint formulation (</a:t>
            </a:r>
            <a:r>
              <a:rPr lang="en-US" sz="1600" i="1" dirty="0" err="1"/>
              <a:t>node_face</a:t>
            </a:r>
            <a:r>
              <a:rPr lang="en-US" sz="1600" i="1" dirty="0"/>
              <a:t>, </a:t>
            </a:r>
            <a:r>
              <a:rPr lang="en-US" sz="1600" i="1" dirty="0" err="1"/>
              <a:t>face_face</a:t>
            </a:r>
            <a:r>
              <a:rPr lang="en-US" sz="1600" i="1" dirty="0"/>
              <a:t>) </a:t>
            </a:r>
            <a:r>
              <a:rPr lang="en-US" sz="1600" dirty="0"/>
              <a:t>and search settings.</a:t>
            </a:r>
          </a:p>
          <a:p>
            <a:pPr marL="285750" indent="-285750">
              <a:buFont typeface="Arial" panose="020B0604020202020204" pitchFamily="34" charset="0"/>
              <a:buChar char="•"/>
            </a:pPr>
            <a:r>
              <a:rPr lang="en-US" sz="1600" dirty="0"/>
              <a:t>Only moves surface nodes</a:t>
            </a:r>
          </a:p>
        </p:txBody>
      </p:sp>
      <p:grpSp>
        <p:nvGrpSpPr>
          <p:cNvPr id="35" name="Group 34">
            <a:extLst>
              <a:ext uri="{FF2B5EF4-FFF2-40B4-BE49-F238E27FC236}">
                <a16:creationId xmlns:a16="http://schemas.microsoft.com/office/drawing/2014/main" id="{D83AACAB-9E9C-789A-0416-AE5C9D9C3A05}"/>
              </a:ext>
            </a:extLst>
          </p:cNvPr>
          <p:cNvGrpSpPr/>
          <p:nvPr/>
        </p:nvGrpSpPr>
        <p:grpSpPr>
          <a:xfrm>
            <a:off x="7575082" y="4209620"/>
            <a:ext cx="3787542" cy="2404701"/>
            <a:chOff x="7575082" y="4382872"/>
            <a:chExt cx="3787542" cy="2404701"/>
          </a:xfrm>
        </p:grpSpPr>
        <p:pic>
          <p:nvPicPr>
            <p:cNvPr id="29" name="Picture 28">
              <a:extLst>
                <a:ext uri="{FF2B5EF4-FFF2-40B4-BE49-F238E27FC236}">
                  <a16:creationId xmlns:a16="http://schemas.microsoft.com/office/drawing/2014/main" id="{5A6FDDB3-19A5-1C51-AEE6-4794B12E18A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7575082" y="4382872"/>
              <a:ext cx="3787542" cy="2404701"/>
            </a:xfrm>
            <a:prstGeom prst="rect">
              <a:avLst/>
            </a:prstGeom>
          </p:spPr>
        </p:pic>
        <p:cxnSp>
          <p:nvCxnSpPr>
            <p:cNvPr id="31" name="Straight Arrow Connector 30">
              <a:extLst>
                <a:ext uri="{FF2B5EF4-FFF2-40B4-BE49-F238E27FC236}">
                  <a16:creationId xmlns:a16="http://schemas.microsoft.com/office/drawing/2014/main" id="{AEC9B07C-DF71-966A-31AC-335A087457B4}"/>
                </a:ext>
              </a:extLst>
            </p:cNvPr>
            <p:cNvCxnSpPr>
              <a:cxnSpLocks/>
            </p:cNvCxnSpPr>
            <p:nvPr/>
          </p:nvCxnSpPr>
          <p:spPr>
            <a:xfrm>
              <a:off x="9606013" y="5226518"/>
              <a:ext cx="173254" cy="288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AEBD3AB9-C732-B197-1967-68336190DB65}"/>
                </a:ext>
              </a:extLst>
            </p:cNvPr>
            <p:cNvSpPr txBox="1"/>
            <p:nvPr/>
          </p:nvSpPr>
          <p:spPr>
            <a:xfrm>
              <a:off x="8898557" y="4953436"/>
              <a:ext cx="1525603" cy="307777"/>
            </a:xfrm>
            <a:prstGeom prst="rect">
              <a:avLst/>
            </a:prstGeom>
            <a:noFill/>
          </p:spPr>
          <p:txBody>
            <a:bodyPr wrap="square">
              <a:spAutoFit/>
            </a:bodyPr>
            <a:lstStyle/>
            <a:p>
              <a:r>
                <a:rPr lang="en-US" sz="1400" i="1" dirty="0"/>
                <a:t>Huge overlap</a:t>
              </a:r>
              <a:endParaRPr lang="en-US" sz="1400" dirty="0"/>
            </a:p>
          </p:txBody>
        </p:sp>
      </p:grpSp>
    </p:spTree>
    <p:extLst>
      <p:ext uri="{BB962C8B-B14F-4D97-AF65-F5344CB8AC3E}">
        <p14:creationId xmlns:p14="http://schemas.microsoft.com/office/powerpoint/2010/main" val="155240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83E8-3550-3B5E-BDE2-84AF88FA0FCF}"/>
              </a:ext>
            </a:extLst>
          </p:cNvPr>
          <p:cNvSpPr>
            <a:spLocks noGrp="1"/>
          </p:cNvSpPr>
          <p:nvPr>
            <p:ph type="title"/>
          </p:nvPr>
        </p:nvSpPr>
        <p:spPr/>
        <p:txBody>
          <a:bodyPr/>
          <a:lstStyle/>
          <a:p>
            <a:r>
              <a:rPr lang="en-US" dirty="0"/>
              <a:t>Overlap removal input deck syntax</a:t>
            </a:r>
          </a:p>
        </p:txBody>
      </p:sp>
      <p:sp>
        <p:nvSpPr>
          <p:cNvPr id="4" name="Slide Number Placeholder 3">
            <a:extLst>
              <a:ext uri="{FF2B5EF4-FFF2-40B4-BE49-F238E27FC236}">
                <a16:creationId xmlns:a16="http://schemas.microsoft.com/office/drawing/2014/main" id="{57CDAD21-8566-AD91-6F5D-2A95C2D2222E}"/>
              </a:ext>
            </a:extLst>
          </p:cNvPr>
          <p:cNvSpPr>
            <a:spLocks noGrp="1"/>
          </p:cNvSpPr>
          <p:nvPr>
            <p:ph type="sldNum" sz="quarter" idx="4"/>
          </p:nvPr>
        </p:nvSpPr>
        <p:spPr/>
        <p:txBody>
          <a:bodyPr/>
          <a:lstStyle/>
          <a:p>
            <a:pPr algn="ctr"/>
            <a:fld id="{F6B149FD-26F7-3645-B4E7-BA8B8CC5EEA8}" type="slidenum">
              <a:rPr lang="en-US" smtClean="0"/>
              <a:pPr algn="ctr"/>
              <a:t>145</a:t>
            </a:fld>
            <a:endParaRPr lang="en-US" dirty="0"/>
          </a:p>
        </p:txBody>
      </p:sp>
      <p:sp>
        <p:nvSpPr>
          <p:cNvPr id="5" name="Rectangle 4">
            <a:extLst>
              <a:ext uri="{FF2B5EF4-FFF2-40B4-BE49-F238E27FC236}">
                <a16:creationId xmlns:a16="http://schemas.microsoft.com/office/drawing/2014/main" id="{55258035-2C97-2343-605E-E9BBF60C45C2}"/>
              </a:ext>
            </a:extLst>
          </p:cNvPr>
          <p:cNvSpPr/>
          <p:nvPr/>
        </p:nvSpPr>
        <p:spPr>
          <a:xfrm>
            <a:off x="1197583" y="2092224"/>
            <a:ext cx="5925112" cy="280076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contact definition</a:t>
            </a:r>
          </a:p>
          <a:p>
            <a:r>
              <a:rPr lang="en-US" sz="1000" dirty="0">
                <a:solidFill>
                  <a:schemeClr val="tx1"/>
                </a:solidFill>
                <a:latin typeface="Courier New" panose="02070309020205020404" pitchFamily="49" charset="0"/>
              </a:rPr>
              <a:t>  initial overlap removal = &lt;string&gt;ON|OFF(OFF)</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begin remove initial overlap</a:t>
            </a:r>
          </a:p>
          <a:p>
            <a:r>
              <a:rPr lang="en-US" sz="1000" dirty="0">
                <a:solidFill>
                  <a:schemeClr val="tx1"/>
                </a:solidFill>
                <a:latin typeface="Courier New" panose="02070309020205020404" pitchFamily="49" charset="0"/>
              </a:rPr>
              <a:t>    ignore kinematic constraints = &lt;string&gt;ON|OFF(OFF)</a:t>
            </a:r>
          </a:p>
          <a:p>
            <a:r>
              <a:rPr lang="en-US" sz="1000" dirty="0">
                <a:solidFill>
                  <a:schemeClr val="tx1"/>
                </a:solidFill>
                <a:latin typeface="Courier New" panose="02070309020205020404" pitchFamily="49" charset="0"/>
              </a:rPr>
              <a:t>    remove overlap at start of time periods = &lt;</a:t>
            </a:r>
            <a:r>
              <a:rPr lang="en-US" sz="1000" dirty="0" err="1">
                <a:solidFill>
                  <a:schemeClr val="tx1"/>
                </a:solidFill>
                <a:latin typeface="Courier New" panose="02070309020205020404" pitchFamily="49" charset="0"/>
              </a:rPr>
              <a:t>string_list</a:t>
            </a:r>
            <a:r>
              <a:rPr lang="en-US" sz="1000" dirty="0">
                <a:solidFill>
                  <a:schemeClr val="tx1"/>
                </a:solidFill>
                <a:latin typeface="Courier New" panose="02070309020205020404" pitchFamily="49" charset="0"/>
              </a:rPr>
              <a:t>&gt;</a:t>
            </a:r>
            <a:r>
              <a:rPr lang="en-US" sz="1000" dirty="0" err="1">
                <a:solidFill>
                  <a:schemeClr val="tx1"/>
                </a:solidFill>
                <a:latin typeface="Courier New" panose="02070309020205020404" pitchFamily="49" charset="0"/>
              </a:rPr>
              <a:t>time_periods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debug iteration plot = &lt;string&gt;ON|OFF(OFF)</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interaction &lt;</a:t>
            </a:r>
            <a:r>
              <a:rPr lang="en-US" sz="1000" dirty="0" err="1">
                <a:solidFill>
                  <a:schemeClr val="tx1"/>
                </a:solidFill>
                <a:latin typeface="Courier New" panose="02070309020205020404" pitchFamily="49" charset="0"/>
              </a:rPr>
              <a:t>interaction_name</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surfaces = &lt;...&gt;</a:t>
            </a:r>
          </a:p>
          <a:p>
            <a:r>
              <a:rPr lang="en-US" sz="1000" dirty="0">
                <a:solidFill>
                  <a:schemeClr val="tx1"/>
                </a:solidFill>
                <a:latin typeface="Courier New" panose="02070309020205020404" pitchFamily="49" charset="0"/>
              </a:rPr>
              <a:t>    side a = &lt;...&gt;</a:t>
            </a:r>
          </a:p>
          <a:p>
            <a:r>
              <a:rPr lang="en-US" sz="1000" dirty="0">
                <a:solidFill>
                  <a:schemeClr val="tx1"/>
                </a:solidFill>
                <a:latin typeface="Courier New" panose="02070309020205020404" pitchFamily="49" charset="0"/>
              </a:rPr>
              <a:t>    side b = &lt;...&gt;</a:t>
            </a:r>
          </a:p>
          <a:p>
            <a:endParaRPr lang="en-US" sz="1000" dirty="0">
              <a:solidFill>
                <a:schemeClr val="tx1"/>
              </a:solidFill>
              <a:latin typeface="Courier New" panose="02070309020205020404" pitchFamily="49" charset="0"/>
            </a:endParaRPr>
          </a:p>
          <a:p>
            <a:r>
              <a:rPr lang="en-US" sz="1000" dirty="0">
                <a:solidFill>
                  <a:schemeClr val="tx1"/>
                </a:solidFill>
                <a:highlight>
                  <a:srgbClr val="FFFF00"/>
                </a:highlight>
                <a:latin typeface="Courier New" panose="02070309020205020404" pitchFamily="49" charset="0"/>
              </a:rPr>
              <a:t>    remove overlap from &lt;string&gt;BOTH|SIDE_A|SIDE_B|NONE(BOTH)</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5499056E-39AE-9417-A8A8-CD1AC4D2A982}"/>
              </a:ext>
            </a:extLst>
          </p:cNvPr>
          <p:cNvSpPr txBox="1"/>
          <p:nvPr/>
        </p:nvSpPr>
        <p:spPr>
          <a:xfrm>
            <a:off x="1082080" y="1329983"/>
            <a:ext cx="6290872" cy="646331"/>
          </a:xfrm>
          <a:prstGeom prst="rect">
            <a:avLst/>
          </a:prstGeom>
          <a:noFill/>
        </p:spPr>
        <p:txBody>
          <a:bodyPr wrap="square" rtlCol="0">
            <a:spAutoFit/>
          </a:bodyPr>
          <a:lstStyle/>
          <a:p>
            <a:r>
              <a:rPr lang="en-US" dirty="0"/>
              <a:t>Command syntax for </a:t>
            </a:r>
            <a:r>
              <a:rPr lang="en-US" dirty="0">
                <a:hlinkClick r:id="rId2"/>
              </a:rPr>
              <a:t>general overlap removal</a:t>
            </a:r>
            <a:r>
              <a:rPr lang="en-US" dirty="0"/>
              <a:t> and customization of </a:t>
            </a:r>
            <a:r>
              <a:rPr lang="en-US" dirty="0">
                <a:hlinkClick r:id="rId2"/>
              </a:rPr>
              <a:t>specific interactions</a:t>
            </a:r>
            <a:endParaRPr lang="en-US" dirty="0"/>
          </a:p>
        </p:txBody>
      </p:sp>
      <p:sp>
        <p:nvSpPr>
          <p:cNvPr id="7" name="Rectangle: Rounded Corners 6">
            <a:extLst>
              <a:ext uri="{FF2B5EF4-FFF2-40B4-BE49-F238E27FC236}">
                <a16:creationId xmlns:a16="http://schemas.microsoft.com/office/drawing/2014/main" id="{996AF318-6F09-1618-0D8F-CFE209A02650}"/>
              </a:ext>
            </a:extLst>
          </p:cNvPr>
          <p:cNvSpPr/>
          <p:nvPr/>
        </p:nvSpPr>
        <p:spPr>
          <a:xfrm>
            <a:off x="1367901" y="2341658"/>
            <a:ext cx="5408284" cy="206999"/>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2E16AC31-0E36-F77E-C19E-03263BE98A1D}"/>
              </a:ext>
            </a:extLst>
          </p:cNvPr>
          <p:cNvCxnSpPr>
            <a:cxnSpLocks/>
            <a:stCxn id="7" idx="3"/>
          </p:cNvCxnSpPr>
          <p:nvPr/>
        </p:nvCxnSpPr>
        <p:spPr>
          <a:xfrm flipV="1">
            <a:off x="6776185" y="1314554"/>
            <a:ext cx="1873244" cy="1130604"/>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3A67030-219F-C0CA-5273-CAAA4049E4B3}"/>
              </a:ext>
            </a:extLst>
          </p:cNvPr>
          <p:cNvSpPr/>
          <p:nvPr/>
        </p:nvSpPr>
        <p:spPr>
          <a:xfrm>
            <a:off x="1367210" y="2632141"/>
            <a:ext cx="5408975" cy="775326"/>
          </a:xfrm>
          <a:prstGeom prst="roundRect">
            <a:avLst>
              <a:gd name="adj" fmla="val 9218"/>
            </a:avLst>
          </a:prstGeom>
          <a:noFill/>
          <a:ln w="190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Elbow 9">
            <a:extLst>
              <a:ext uri="{FF2B5EF4-FFF2-40B4-BE49-F238E27FC236}">
                <a16:creationId xmlns:a16="http://schemas.microsoft.com/office/drawing/2014/main" id="{4C33C5A7-B65F-5E76-4FD5-0C09814B3B3B}"/>
              </a:ext>
            </a:extLst>
          </p:cNvPr>
          <p:cNvCxnSpPr>
            <a:cxnSpLocks/>
            <a:stCxn id="9" idx="3"/>
          </p:cNvCxnSpPr>
          <p:nvPr/>
        </p:nvCxnSpPr>
        <p:spPr>
          <a:xfrm flipV="1">
            <a:off x="6776185" y="1976314"/>
            <a:ext cx="1873244" cy="1043490"/>
          </a:xfrm>
          <a:prstGeom prst="bentConnector3">
            <a:avLst>
              <a:gd name="adj1" fmla="val 6490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E620D012-87DD-6790-B822-537978C6DF77}"/>
              </a:ext>
            </a:extLst>
          </p:cNvPr>
          <p:cNvSpPr/>
          <p:nvPr/>
        </p:nvSpPr>
        <p:spPr>
          <a:xfrm>
            <a:off x="1367901" y="4312118"/>
            <a:ext cx="4862700" cy="182880"/>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2E488320-EA19-AED0-AC2D-5E54183F4B4F}"/>
              </a:ext>
            </a:extLst>
          </p:cNvPr>
          <p:cNvCxnSpPr>
            <a:cxnSpLocks/>
            <a:stCxn id="11" idx="3"/>
          </p:cNvCxnSpPr>
          <p:nvPr/>
        </p:nvCxnSpPr>
        <p:spPr>
          <a:xfrm>
            <a:off x="6230601" y="4403558"/>
            <a:ext cx="2345508" cy="342465"/>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22BC8C5-64C2-7541-1004-39DF0886074B}"/>
              </a:ext>
            </a:extLst>
          </p:cNvPr>
          <p:cNvSpPr txBox="1"/>
          <p:nvPr/>
        </p:nvSpPr>
        <p:spPr>
          <a:xfrm>
            <a:off x="8649429" y="1159137"/>
            <a:ext cx="3016390" cy="523220"/>
          </a:xfrm>
          <a:prstGeom prst="rect">
            <a:avLst/>
          </a:prstGeom>
          <a:noFill/>
        </p:spPr>
        <p:txBody>
          <a:bodyPr wrap="square" rtlCol="0">
            <a:spAutoFit/>
          </a:bodyPr>
          <a:lstStyle/>
          <a:p>
            <a:r>
              <a:rPr lang="en-US" sz="1400" b="1" dirty="0"/>
              <a:t>Quickly toggle</a:t>
            </a:r>
            <a:r>
              <a:rPr lang="en-US" sz="1400" dirty="0"/>
              <a:t> </a:t>
            </a:r>
            <a:r>
              <a:rPr lang="en-US" sz="1400" b="1" dirty="0"/>
              <a:t>overlap</a:t>
            </a:r>
            <a:r>
              <a:rPr lang="en-US" sz="1400" dirty="0"/>
              <a:t> </a:t>
            </a:r>
            <a:r>
              <a:rPr lang="en-US" sz="1400" b="1" dirty="0"/>
              <a:t>removal</a:t>
            </a:r>
            <a:r>
              <a:rPr lang="en-US" sz="1400" dirty="0"/>
              <a:t> on/off with all default options</a:t>
            </a:r>
          </a:p>
        </p:txBody>
      </p:sp>
      <p:sp>
        <p:nvSpPr>
          <p:cNvPr id="20" name="TextBox 19">
            <a:extLst>
              <a:ext uri="{FF2B5EF4-FFF2-40B4-BE49-F238E27FC236}">
                <a16:creationId xmlns:a16="http://schemas.microsoft.com/office/drawing/2014/main" id="{36092F86-CFA1-BAA5-A120-89008AE9447F}"/>
              </a:ext>
            </a:extLst>
          </p:cNvPr>
          <p:cNvSpPr txBox="1"/>
          <p:nvPr/>
        </p:nvSpPr>
        <p:spPr>
          <a:xfrm>
            <a:off x="8649428" y="1753820"/>
            <a:ext cx="3237771" cy="2462213"/>
          </a:xfrm>
          <a:prstGeom prst="rect">
            <a:avLst/>
          </a:prstGeom>
          <a:noFill/>
        </p:spPr>
        <p:txBody>
          <a:bodyPr wrap="square" rtlCol="0">
            <a:spAutoFit/>
          </a:bodyPr>
          <a:lstStyle/>
          <a:p>
            <a:r>
              <a:rPr lang="en-US" sz="1400" b="1" dirty="0"/>
              <a:t>Enable overlap removal</a:t>
            </a:r>
            <a:r>
              <a:rPr lang="en-US" sz="1400" dirty="0"/>
              <a:t> with custom set of options (not all shown here).</a:t>
            </a:r>
          </a:p>
          <a:p>
            <a:pPr marL="285750" indent="-285750">
              <a:buFont typeface="Arial" panose="020B0604020202020204" pitchFamily="34" charset="0"/>
              <a:buChar char="•"/>
            </a:pPr>
            <a:r>
              <a:rPr lang="en-US" sz="1400" dirty="0"/>
              <a:t>Allow overlap to remove nodes that are part of a BC (e.g. fixed displacement)</a:t>
            </a:r>
          </a:p>
          <a:p>
            <a:pPr marL="285750" indent="-285750">
              <a:buFont typeface="Arial" panose="020B0604020202020204" pitchFamily="34" charset="0"/>
              <a:buChar char="•"/>
            </a:pPr>
            <a:r>
              <a:rPr lang="en-US" sz="1400" dirty="0"/>
              <a:t>Toggle overlap at the start of a time period (</a:t>
            </a:r>
            <a:r>
              <a:rPr lang="en-US" sz="1400" i="1" dirty="0"/>
              <a:t>broken as of 5.20</a:t>
            </a:r>
            <a:r>
              <a:rPr lang="en-US" sz="1400" dirty="0"/>
              <a:t>)</a:t>
            </a:r>
          </a:p>
          <a:p>
            <a:pPr marL="285750" indent="-285750">
              <a:buFont typeface="Arial" panose="020B0604020202020204" pitchFamily="34" charset="0"/>
              <a:buChar char="•"/>
            </a:pPr>
            <a:r>
              <a:rPr lang="en-US" sz="1400" dirty="0"/>
              <a:t>Output the mesh motion during the overlap removal process for debugging.</a:t>
            </a:r>
          </a:p>
        </p:txBody>
      </p:sp>
      <p:sp>
        <p:nvSpPr>
          <p:cNvPr id="25" name="TextBox 24">
            <a:extLst>
              <a:ext uri="{FF2B5EF4-FFF2-40B4-BE49-F238E27FC236}">
                <a16:creationId xmlns:a16="http://schemas.microsoft.com/office/drawing/2014/main" id="{AAEC9B75-2746-AC6C-B2EF-7E7E2DF19B92}"/>
              </a:ext>
            </a:extLst>
          </p:cNvPr>
          <p:cNvSpPr txBox="1"/>
          <p:nvPr/>
        </p:nvSpPr>
        <p:spPr>
          <a:xfrm>
            <a:off x="8649429" y="4587336"/>
            <a:ext cx="3016390" cy="954107"/>
          </a:xfrm>
          <a:prstGeom prst="rect">
            <a:avLst/>
          </a:prstGeom>
          <a:noFill/>
        </p:spPr>
        <p:txBody>
          <a:bodyPr wrap="square" rtlCol="0">
            <a:spAutoFit/>
          </a:bodyPr>
          <a:lstStyle/>
          <a:p>
            <a:r>
              <a:rPr lang="en-US" sz="1400" b="1" dirty="0"/>
              <a:t>Fine-grain control </a:t>
            </a:r>
            <a:r>
              <a:rPr lang="en-US" sz="1400" dirty="0"/>
              <a:t>for which interactions overlap removal applies to, and to which side of the interaction.</a:t>
            </a:r>
          </a:p>
        </p:txBody>
      </p:sp>
      <p:sp>
        <p:nvSpPr>
          <p:cNvPr id="26" name="TextBox 25">
            <a:extLst>
              <a:ext uri="{FF2B5EF4-FFF2-40B4-BE49-F238E27FC236}">
                <a16:creationId xmlns:a16="http://schemas.microsoft.com/office/drawing/2014/main" id="{B5675B0D-C8BA-DF41-21E8-FAEB1BEC69F3}"/>
              </a:ext>
            </a:extLst>
          </p:cNvPr>
          <p:cNvSpPr txBox="1"/>
          <p:nvPr/>
        </p:nvSpPr>
        <p:spPr>
          <a:xfrm>
            <a:off x="675641" y="6276745"/>
            <a:ext cx="11109920" cy="369332"/>
          </a:xfrm>
          <a:prstGeom prst="rect">
            <a:avLst/>
          </a:prstGeom>
          <a:noFill/>
        </p:spPr>
        <p:txBody>
          <a:bodyPr wrap="square" rtlCol="0">
            <a:spAutoFit/>
          </a:bodyPr>
          <a:lstStyle/>
          <a:p>
            <a:r>
              <a:rPr lang="en-US" i="1" dirty="0"/>
              <a:t>A complete review of the overlap removal commands is regrettably out of the scope of this training.</a:t>
            </a:r>
          </a:p>
        </p:txBody>
      </p:sp>
      <p:sp>
        <p:nvSpPr>
          <p:cNvPr id="28" name="TextBox 27">
            <a:extLst>
              <a:ext uri="{FF2B5EF4-FFF2-40B4-BE49-F238E27FC236}">
                <a16:creationId xmlns:a16="http://schemas.microsoft.com/office/drawing/2014/main" id="{66DE0CED-F2F3-6F76-12D3-43FF4738F6E1}"/>
              </a:ext>
            </a:extLst>
          </p:cNvPr>
          <p:cNvSpPr txBox="1"/>
          <p:nvPr/>
        </p:nvSpPr>
        <p:spPr>
          <a:xfrm>
            <a:off x="4019521" y="3848546"/>
            <a:ext cx="2068783" cy="461665"/>
          </a:xfrm>
          <a:prstGeom prst="rect">
            <a:avLst/>
          </a:prstGeom>
          <a:noFill/>
        </p:spPr>
        <p:txBody>
          <a:bodyPr wrap="square">
            <a:spAutoFit/>
          </a:bodyPr>
          <a:lstStyle/>
          <a:p>
            <a:r>
              <a:rPr lang="en-US" sz="1200" b="1" dirty="0"/>
              <a:t>This is the most useful command for our needs</a:t>
            </a:r>
            <a:endParaRPr lang="en-US" sz="1200" dirty="0"/>
          </a:p>
        </p:txBody>
      </p:sp>
    </p:spTree>
    <p:extLst>
      <p:ext uri="{BB962C8B-B14F-4D97-AF65-F5344CB8AC3E}">
        <p14:creationId xmlns:p14="http://schemas.microsoft.com/office/powerpoint/2010/main" val="362497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5B23-105A-3B6F-BB0A-42102F385816}"/>
              </a:ext>
            </a:extLst>
          </p:cNvPr>
          <p:cNvSpPr>
            <a:spLocks noGrp="1"/>
          </p:cNvSpPr>
          <p:nvPr>
            <p:ph type="title"/>
          </p:nvPr>
        </p:nvSpPr>
        <p:spPr/>
        <p:txBody>
          <a:bodyPr/>
          <a:lstStyle/>
          <a:p>
            <a:r>
              <a:rPr lang="en-US" dirty="0"/>
              <a:t>Example 13: O-ring preload w/overlap removal</a:t>
            </a:r>
          </a:p>
        </p:txBody>
      </p:sp>
      <p:sp>
        <p:nvSpPr>
          <p:cNvPr id="4" name="Slide Number Placeholder 3">
            <a:extLst>
              <a:ext uri="{FF2B5EF4-FFF2-40B4-BE49-F238E27FC236}">
                <a16:creationId xmlns:a16="http://schemas.microsoft.com/office/drawing/2014/main" id="{76AEA377-06F3-6346-2A64-414B3FCB879E}"/>
              </a:ext>
            </a:extLst>
          </p:cNvPr>
          <p:cNvSpPr>
            <a:spLocks noGrp="1"/>
          </p:cNvSpPr>
          <p:nvPr>
            <p:ph type="sldNum" sz="quarter" idx="4"/>
          </p:nvPr>
        </p:nvSpPr>
        <p:spPr/>
        <p:txBody>
          <a:bodyPr/>
          <a:lstStyle/>
          <a:p>
            <a:pPr algn="ctr"/>
            <a:fld id="{F6B149FD-26F7-3645-B4E7-BA8B8CC5EEA8}" type="slidenum">
              <a:rPr lang="en-US" smtClean="0"/>
              <a:pPr algn="ctr"/>
              <a:t>146</a:t>
            </a:fld>
            <a:endParaRPr lang="en-US" dirty="0"/>
          </a:p>
        </p:txBody>
      </p:sp>
      <p:sp>
        <p:nvSpPr>
          <p:cNvPr id="54" name="TextBox 53">
            <a:extLst>
              <a:ext uri="{FF2B5EF4-FFF2-40B4-BE49-F238E27FC236}">
                <a16:creationId xmlns:a16="http://schemas.microsoft.com/office/drawing/2014/main" id="{93A40640-7FDD-9AD0-25CA-AFE1A4F039F7}"/>
              </a:ext>
            </a:extLst>
          </p:cNvPr>
          <p:cNvSpPr txBox="1"/>
          <p:nvPr/>
        </p:nvSpPr>
        <p:spPr>
          <a:xfrm>
            <a:off x="2383650" y="1401296"/>
            <a:ext cx="2948244" cy="307777"/>
          </a:xfrm>
          <a:prstGeom prst="rect">
            <a:avLst/>
          </a:prstGeom>
          <a:noFill/>
        </p:spPr>
        <p:txBody>
          <a:bodyPr wrap="none" rtlCol="0">
            <a:spAutoFit/>
          </a:bodyPr>
          <a:lstStyle/>
          <a:p>
            <a:pPr algn="r"/>
            <a:r>
              <a:rPr lang="en-US" sz="1400" b="1" dirty="0"/>
              <a:t>Sub-model of O-ring in channel</a:t>
            </a:r>
          </a:p>
        </p:txBody>
      </p:sp>
      <p:sp>
        <p:nvSpPr>
          <p:cNvPr id="55" name="TextBox 54">
            <a:extLst>
              <a:ext uri="{FF2B5EF4-FFF2-40B4-BE49-F238E27FC236}">
                <a16:creationId xmlns:a16="http://schemas.microsoft.com/office/drawing/2014/main" id="{F46CAB11-4F60-5215-55A6-5D36E3821314}"/>
              </a:ext>
            </a:extLst>
          </p:cNvPr>
          <p:cNvSpPr txBox="1"/>
          <p:nvPr/>
        </p:nvSpPr>
        <p:spPr>
          <a:xfrm>
            <a:off x="659875" y="5892002"/>
            <a:ext cx="11036525" cy="646331"/>
          </a:xfrm>
          <a:prstGeom prst="rect">
            <a:avLst/>
          </a:prstGeom>
          <a:noFill/>
        </p:spPr>
        <p:txBody>
          <a:bodyPr wrap="square" rtlCol="0">
            <a:spAutoFit/>
          </a:bodyPr>
          <a:lstStyle/>
          <a:p>
            <a:r>
              <a:rPr lang="en-US" dirty="0"/>
              <a:t>You’ve extracted a sub-model of this O-ring to study the fill percentage.  The full model needs overlap removal enabled to prevent spurious contact forces.  Preload the O-ring in 1 implicit load step.</a:t>
            </a:r>
            <a:endParaRPr lang="en-US" dirty="0">
              <a:cs typeface="Courier New" panose="02070309020205020404" pitchFamily="49" charset="0"/>
            </a:endParaRPr>
          </a:p>
        </p:txBody>
      </p:sp>
      <p:pic>
        <p:nvPicPr>
          <p:cNvPr id="6" name="Picture 5">
            <a:extLst>
              <a:ext uri="{FF2B5EF4-FFF2-40B4-BE49-F238E27FC236}">
                <a16:creationId xmlns:a16="http://schemas.microsoft.com/office/drawing/2014/main" id="{B9A2E72C-9E1D-1569-C0C0-7555FC412522}"/>
              </a:ext>
            </a:extLst>
          </p:cNvPr>
          <p:cNvPicPr>
            <a:picLocks noChangeAspect="1"/>
          </p:cNvPicPr>
          <p:nvPr/>
        </p:nvPicPr>
        <p:blipFill>
          <a:blip r:embed="rId2"/>
          <a:stretch>
            <a:fillRect/>
          </a:stretch>
        </p:blipFill>
        <p:spPr>
          <a:xfrm>
            <a:off x="2121301" y="1730271"/>
            <a:ext cx="3974699" cy="2782923"/>
          </a:xfrm>
          <a:prstGeom prst="rect">
            <a:avLst/>
          </a:prstGeom>
        </p:spPr>
      </p:pic>
      <p:cxnSp>
        <p:nvCxnSpPr>
          <p:cNvPr id="7" name="Straight Arrow Connector 6">
            <a:extLst>
              <a:ext uri="{FF2B5EF4-FFF2-40B4-BE49-F238E27FC236}">
                <a16:creationId xmlns:a16="http://schemas.microsoft.com/office/drawing/2014/main" id="{D636748B-7250-03FF-66C9-4A1A6CDE49CA}"/>
              </a:ext>
            </a:extLst>
          </p:cNvPr>
          <p:cNvCxnSpPr>
            <a:cxnSpLocks/>
          </p:cNvCxnSpPr>
          <p:nvPr/>
        </p:nvCxnSpPr>
        <p:spPr>
          <a:xfrm>
            <a:off x="1999880" y="2235154"/>
            <a:ext cx="425686" cy="42080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DDBB1F3-FA1D-448E-1333-095D554A96DB}"/>
              </a:ext>
            </a:extLst>
          </p:cNvPr>
          <p:cNvSpPr txBox="1"/>
          <p:nvPr/>
        </p:nvSpPr>
        <p:spPr>
          <a:xfrm>
            <a:off x="884436" y="1734444"/>
            <a:ext cx="1328287" cy="523220"/>
          </a:xfrm>
          <a:prstGeom prst="rect">
            <a:avLst/>
          </a:prstGeom>
          <a:noFill/>
        </p:spPr>
        <p:txBody>
          <a:bodyPr wrap="square" rtlCol="0">
            <a:spAutoFit/>
          </a:bodyPr>
          <a:lstStyle/>
          <a:p>
            <a:r>
              <a:rPr lang="en-US" sz="1400" dirty="0"/>
              <a:t>2” square </a:t>
            </a:r>
            <a:r>
              <a:rPr lang="en-US" sz="1400" dirty="0" err="1">
                <a:latin typeface="Courier New" panose="02070309020205020404" pitchFamily="49" charset="0"/>
                <a:cs typeface="Courier New" panose="02070309020205020404" pitchFamily="49" charset="0"/>
              </a:rPr>
              <a:t>top_block</a:t>
            </a:r>
            <a:endParaRPr lang="en-US" sz="1400" dirty="0">
              <a:latin typeface="Courier New" panose="02070309020205020404" pitchFamily="49" charset="0"/>
              <a:cs typeface="Courier New" panose="02070309020205020404" pitchFamily="49" charset="0"/>
            </a:endParaRPr>
          </a:p>
        </p:txBody>
      </p:sp>
      <p:cxnSp>
        <p:nvCxnSpPr>
          <p:cNvPr id="10" name="Straight Arrow Connector 9">
            <a:extLst>
              <a:ext uri="{FF2B5EF4-FFF2-40B4-BE49-F238E27FC236}">
                <a16:creationId xmlns:a16="http://schemas.microsoft.com/office/drawing/2014/main" id="{38D6A55E-C008-3609-C575-8603146FA82D}"/>
              </a:ext>
            </a:extLst>
          </p:cNvPr>
          <p:cNvCxnSpPr>
            <a:cxnSpLocks/>
            <a:stCxn id="13" idx="3"/>
          </p:cNvCxnSpPr>
          <p:nvPr/>
        </p:nvCxnSpPr>
        <p:spPr>
          <a:xfrm flipV="1">
            <a:off x="1916849" y="3223544"/>
            <a:ext cx="339681" cy="8561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20F7EEB-0FE9-5E87-E460-D87F8663B74F}"/>
              </a:ext>
            </a:extLst>
          </p:cNvPr>
          <p:cNvSpPr txBox="1"/>
          <p:nvPr/>
        </p:nvSpPr>
        <p:spPr>
          <a:xfrm>
            <a:off x="443132" y="3047549"/>
            <a:ext cx="1473717" cy="523220"/>
          </a:xfrm>
          <a:prstGeom prst="rect">
            <a:avLst/>
          </a:prstGeom>
          <a:noFill/>
        </p:spPr>
        <p:txBody>
          <a:bodyPr wrap="square" rtlCol="0">
            <a:spAutoFit/>
          </a:bodyPr>
          <a:lstStyle/>
          <a:p>
            <a:r>
              <a:rPr lang="en-US" sz="1400" dirty="0"/>
              <a:t>2” square </a:t>
            </a:r>
            <a:r>
              <a:rPr lang="en-US" sz="1400" dirty="0" err="1">
                <a:latin typeface="Courier New" panose="02070309020205020404" pitchFamily="49" charset="0"/>
                <a:cs typeface="Courier New" panose="02070309020205020404" pitchFamily="49" charset="0"/>
              </a:rPr>
              <a:t>bottom_block</a:t>
            </a:r>
            <a:endParaRPr lang="en-US" sz="1400" dirty="0">
              <a:latin typeface="Courier New" panose="02070309020205020404" pitchFamily="49" charset="0"/>
              <a:cs typeface="Courier New" panose="02070309020205020404" pitchFamily="49" charset="0"/>
            </a:endParaRPr>
          </a:p>
        </p:txBody>
      </p:sp>
      <p:cxnSp>
        <p:nvCxnSpPr>
          <p:cNvPr id="16" name="Straight Arrow Connector 15">
            <a:extLst>
              <a:ext uri="{FF2B5EF4-FFF2-40B4-BE49-F238E27FC236}">
                <a16:creationId xmlns:a16="http://schemas.microsoft.com/office/drawing/2014/main" id="{9F0625E0-0C77-4E84-CC27-07B03079DCA5}"/>
              </a:ext>
            </a:extLst>
          </p:cNvPr>
          <p:cNvCxnSpPr>
            <a:cxnSpLocks/>
            <a:stCxn id="17" idx="3"/>
          </p:cNvCxnSpPr>
          <p:nvPr/>
        </p:nvCxnSpPr>
        <p:spPr>
          <a:xfrm flipV="1">
            <a:off x="2049670" y="3445844"/>
            <a:ext cx="1232545" cy="62304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E80B1D2-19DB-7F9C-0AA6-41F2648FD30C}"/>
              </a:ext>
            </a:extLst>
          </p:cNvPr>
          <p:cNvSpPr txBox="1"/>
          <p:nvPr/>
        </p:nvSpPr>
        <p:spPr>
          <a:xfrm>
            <a:off x="972152" y="3807279"/>
            <a:ext cx="1077518" cy="523220"/>
          </a:xfrm>
          <a:prstGeom prst="rect">
            <a:avLst/>
          </a:prstGeom>
          <a:noFill/>
        </p:spPr>
        <p:txBody>
          <a:bodyPr wrap="square" rtlCol="0">
            <a:spAutoFit/>
          </a:bodyPr>
          <a:lstStyle/>
          <a:p>
            <a:r>
              <a:rPr lang="en-US" sz="1400" dirty="0" err="1">
                <a:latin typeface="Courier New" panose="02070309020205020404" pitchFamily="49" charset="0"/>
                <a:cs typeface="Courier New" panose="02070309020205020404" pitchFamily="49" charset="0"/>
              </a:rPr>
              <a:t>oring</a:t>
            </a:r>
            <a:endParaRPr lang="en-US" sz="1400" dirty="0">
              <a:latin typeface="Courier New" panose="02070309020205020404" pitchFamily="49" charset="0"/>
              <a:cs typeface="Courier New" panose="02070309020205020404" pitchFamily="49" charset="0"/>
            </a:endParaRPr>
          </a:p>
          <a:p>
            <a:r>
              <a:rPr lang="en-US" sz="1400" dirty="0"/>
              <a:t>w/overlap</a:t>
            </a:r>
            <a:endParaRPr lang="en-US" sz="1400" dirty="0">
              <a:latin typeface="Courier New" panose="02070309020205020404" pitchFamily="49" charset="0"/>
              <a:cs typeface="Courier New" panose="02070309020205020404" pitchFamily="49" charset="0"/>
            </a:endParaRPr>
          </a:p>
        </p:txBody>
      </p:sp>
      <p:cxnSp>
        <p:nvCxnSpPr>
          <p:cNvPr id="21" name="Straight Arrow Connector 20">
            <a:extLst>
              <a:ext uri="{FF2B5EF4-FFF2-40B4-BE49-F238E27FC236}">
                <a16:creationId xmlns:a16="http://schemas.microsoft.com/office/drawing/2014/main" id="{32B154AA-ABFB-4567-EB6A-5FDA3ADB0047}"/>
              </a:ext>
            </a:extLst>
          </p:cNvPr>
          <p:cNvCxnSpPr>
            <a:cxnSpLocks/>
            <a:stCxn id="22" idx="1"/>
          </p:cNvCxnSpPr>
          <p:nvPr/>
        </p:nvCxnSpPr>
        <p:spPr>
          <a:xfrm flipH="1" flipV="1">
            <a:off x="4860758" y="3474720"/>
            <a:ext cx="499675" cy="59416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E7CD6CF0-D92F-343D-BBB5-E566222116AB}"/>
              </a:ext>
            </a:extLst>
          </p:cNvPr>
          <p:cNvSpPr txBox="1"/>
          <p:nvPr/>
        </p:nvSpPr>
        <p:spPr>
          <a:xfrm>
            <a:off x="5360433" y="3807279"/>
            <a:ext cx="1077518" cy="523220"/>
          </a:xfrm>
          <a:prstGeom prst="rect">
            <a:avLst/>
          </a:prstGeom>
          <a:noFill/>
        </p:spPr>
        <p:txBody>
          <a:bodyPr wrap="square" rtlCol="0">
            <a:spAutoFit/>
          </a:bodyPr>
          <a:lstStyle/>
          <a:p>
            <a:r>
              <a:rPr lang="en-US" sz="1400" dirty="0">
                <a:cs typeface="Courier New" panose="02070309020205020404" pitchFamily="49" charset="0"/>
              </a:rPr>
              <a:t>O-ring channel</a:t>
            </a:r>
          </a:p>
        </p:txBody>
      </p:sp>
      <p:pic>
        <p:nvPicPr>
          <p:cNvPr id="27" name="Picture 26">
            <a:extLst>
              <a:ext uri="{FF2B5EF4-FFF2-40B4-BE49-F238E27FC236}">
                <a16:creationId xmlns:a16="http://schemas.microsoft.com/office/drawing/2014/main" id="{FAD69C21-8E51-D84E-E03B-C883C935DCC0}"/>
              </a:ext>
            </a:extLst>
          </p:cNvPr>
          <p:cNvPicPr>
            <a:picLocks noChangeAspect="1"/>
          </p:cNvPicPr>
          <p:nvPr/>
        </p:nvPicPr>
        <p:blipFill>
          <a:blip r:embed="rId3"/>
          <a:stretch>
            <a:fillRect/>
          </a:stretch>
        </p:blipFill>
        <p:spPr>
          <a:xfrm>
            <a:off x="6412966" y="1159610"/>
            <a:ext cx="3522504" cy="2612194"/>
          </a:xfrm>
          <a:prstGeom prst="rect">
            <a:avLst/>
          </a:prstGeom>
        </p:spPr>
      </p:pic>
      <p:sp>
        <p:nvSpPr>
          <p:cNvPr id="29" name="TextBox 28">
            <a:extLst>
              <a:ext uri="{FF2B5EF4-FFF2-40B4-BE49-F238E27FC236}">
                <a16:creationId xmlns:a16="http://schemas.microsoft.com/office/drawing/2014/main" id="{2C42BB9C-32A5-F696-75F9-837CB8E91FF4}"/>
              </a:ext>
            </a:extLst>
          </p:cNvPr>
          <p:cNvSpPr txBox="1"/>
          <p:nvPr/>
        </p:nvSpPr>
        <p:spPr>
          <a:xfrm>
            <a:off x="6333516" y="3500024"/>
            <a:ext cx="1269313" cy="738664"/>
          </a:xfrm>
          <a:prstGeom prst="rect">
            <a:avLst/>
          </a:prstGeom>
          <a:noFill/>
        </p:spPr>
        <p:txBody>
          <a:bodyPr wrap="square" rtlCol="0">
            <a:spAutoFit/>
          </a:bodyPr>
          <a:lstStyle/>
          <a:p>
            <a:pPr algn="r"/>
            <a:r>
              <a:rPr lang="en-US" sz="1400" b="1" dirty="0"/>
              <a:t>Quarter-symmetry model</a:t>
            </a:r>
          </a:p>
        </p:txBody>
      </p:sp>
      <p:grpSp>
        <p:nvGrpSpPr>
          <p:cNvPr id="39" name="Group 38">
            <a:extLst>
              <a:ext uri="{FF2B5EF4-FFF2-40B4-BE49-F238E27FC236}">
                <a16:creationId xmlns:a16="http://schemas.microsoft.com/office/drawing/2014/main" id="{50070473-8A1C-A34F-3EF0-F8DA767C0E29}"/>
              </a:ext>
            </a:extLst>
          </p:cNvPr>
          <p:cNvGrpSpPr/>
          <p:nvPr/>
        </p:nvGrpSpPr>
        <p:grpSpPr>
          <a:xfrm>
            <a:off x="9201752" y="2294241"/>
            <a:ext cx="2309215" cy="2447346"/>
            <a:chOff x="9201752" y="2294241"/>
            <a:chExt cx="2309215" cy="2447346"/>
          </a:xfrm>
        </p:grpSpPr>
        <p:pic>
          <p:nvPicPr>
            <p:cNvPr id="31" name="Picture 30">
              <a:extLst>
                <a:ext uri="{FF2B5EF4-FFF2-40B4-BE49-F238E27FC236}">
                  <a16:creationId xmlns:a16="http://schemas.microsoft.com/office/drawing/2014/main" id="{CEEF3CD7-CEAD-033B-9BE3-1F5F83B7FAF6}"/>
                </a:ext>
              </a:extLst>
            </p:cNvPr>
            <p:cNvPicPr>
              <a:picLocks noChangeAspect="1"/>
            </p:cNvPicPr>
            <p:nvPr/>
          </p:nvPicPr>
          <p:blipFill>
            <a:blip r:embed="rId4"/>
            <a:stretch>
              <a:fillRect/>
            </a:stretch>
          </p:blipFill>
          <p:spPr>
            <a:xfrm>
              <a:off x="9441126" y="2835241"/>
              <a:ext cx="2069841" cy="1906346"/>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33" name="Oval 32">
              <a:extLst>
                <a:ext uri="{FF2B5EF4-FFF2-40B4-BE49-F238E27FC236}">
                  <a16:creationId xmlns:a16="http://schemas.microsoft.com/office/drawing/2014/main" id="{0329C234-77E3-CA7D-95C5-BC8478D8BB42}"/>
                </a:ext>
              </a:extLst>
            </p:cNvPr>
            <p:cNvSpPr/>
            <p:nvPr/>
          </p:nvSpPr>
          <p:spPr>
            <a:xfrm>
              <a:off x="9209956" y="2294241"/>
              <a:ext cx="462339" cy="410262"/>
            </a:xfrm>
            <a:prstGeom prst="ellipse">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F3306546-8B59-D296-E653-DFC867B29A20}"/>
                </a:ext>
              </a:extLst>
            </p:cNvPr>
            <p:cNvCxnSpPr/>
            <p:nvPr/>
          </p:nvCxnSpPr>
          <p:spPr>
            <a:xfrm>
              <a:off x="9567512" y="2294241"/>
              <a:ext cx="1395663" cy="6318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5F9C46-908E-944E-CFFE-53DDA2E929A5}"/>
                </a:ext>
              </a:extLst>
            </p:cNvPr>
            <p:cNvCxnSpPr>
              <a:cxnSpLocks/>
            </p:cNvCxnSpPr>
            <p:nvPr/>
          </p:nvCxnSpPr>
          <p:spPr>
            <a:xfrm>
              <a:off x="9201752" y="2569945"/>
              <a:ext cx="211755" cy="12994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132D6051-4ECD-D32C-32B6-E9B929DD8055}"/>
              </a:ext>
            </a:extLst>
          </p:cNvPr>
          <p:cNvCxnSpPr>
            <a:cxnSpLocks/>
            <a:stCxn id="41" idx="1"/>
          </p:cNvCxnSpPr>
          <p:nvPr/>
        </p:nvCxnSpPr>
        <p:spPr>
          <a:xfrm flipH="1">
            <a:off x="9144000" y="1312089"/>
            <a:ext cx="575659" cy="27607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ED956CA1-8892-BB96-562D-9AB678C0E33D}"/>
              </a:ext>
            </a:extLst>
          </p:cNvPr>
          <p:cNvSpPr txBox="1"/>
          <p:nvPr/>
        </p:nvSpPr>
        <p:spPr>
          <a:xfrm>
            <a:off x="9719659" y="942757"/>
            <a:ext cx="1328287" cy="738664"/>
          </a:xfrm>
          <a:prstGeom prst="rect">
            <a:avLst/>
          </a:prstGeom>
          <a:noFill/>
        </p:spPr>
        <p:txBody>
          <a:bodyPr wrap="square" rtlCol="0">
            <a:spAutoFit/>
          </a:bodyPr>
          <a:lstStyle/>
          <a:p>
            <a:r>
              <a:rPr lang="en-US" sz="1400" dirty="0"/>
              <a:t>Fixed along top &amp; bottom surf</a:t>
            </a:r>
            <a:endParaRPr lang="en-US" sz="1400" dirty="0">
              <a:latin typeface="Courier New" panose="02070309020205020404" pitchFamily="49" charset="0"/>
              <a:cs typeface="Courier New" panose="02070309020205020404" pitchFamily="49" charset="0"/>
            </a:endParaRPr>
          </a:p>
        </p:txBody>
      </p:sp>
      <p:cxnSp>
        <p:nvCxnSpPr>
          <p:cNvPr id="45" name="Straight Arrow Connector 44">
            <a:extLst>
              <a:ext uri="{FF2B5EF4-FFF2-40B4-BE49-F238E27FC236}">
                <a16:creationId xmlns:a16="http://schemas.microsoft.com/office/drawing/2014/main" id="{59FD59DF-0831-758F-D004-052038C2F819}"/>
              </a:ext>
            </a:extLst>
          </p:cNvPr>
          <p:cNvCxnSpPr>
            <a:cxnSpLocks/>
            <a:stCxn id="46" idx="3"/>
          </p:cNvCxnSpPr>
          <p:nvPr/>
        </p:nvCxnSpPr>
        <p:spPr>
          <a:xfrm flipV="1">
            <a:off x="9567512" y="4380204"/>
            <a:ext cx="837854" cy="601052"/>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BB7B299F-6C91-2307-5F75-92F9A30BF53B}"/>
              </a:ext>
            </a:extLst>
          </p:cNvPr>
          <p:cNvSpPr txBox="1"/>
          <p:nvPr/>
        </p:nvSpPr>
        <p:spPr>
          <a:xfrm>
            <a:off x="7026442" y="4719646"/>
            <a:ext cx="2541070" cy="523220"/>
          </a:xfrm>
          <a:prstGeom prst="rect">
            <a:avLst/>
          </a:prstGeom>
          <a:noFill/>
        </p:spPr>
        <p:txBody>
          <a:bodyPr wrap="square" rtlCol="0">
            <a:spAutoFit/>
          </a:bodyPr>
          <a:lstStyle/>
          <a:p>
            <a:r>
              <a:rPr lang="en-US" sz="1400" dirty="0"/>
              <a:t>Meshed with </a:t>
            </a:r>
            <a:r>
              <a:rPr lang="en-US" sz="1400" b="1" dirty="0"/>
              <a:t>initial overlap</a:t>
            </a:r>
            <a:r>
              <a:rPr lang="en-US" sz="1400" dirty="0"/>
              <a:t> to introduce preload</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735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13: O-ring preload w/overlap removal</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147</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5" y="1266625"/>
            <a:ext cx="7961833" cy="3976468"/>
          </a:xfrm>
          <a:prstGeom prst="rect">
            <a:avLst/>
          </a:prstGeom>
          <a:noFill/>
        </p:spPr>
        <p:txBody>
          <a:bodyPr wrap="square" rtlCol="0">
            <a:noAutofit/>
          </a:bodyPr>
          <a:lstStyle/>
          <a:p>
            <a:r>
              <a:rPr lang="en-US" sz="1400" dirty="0"/>
              <a:t>In this example problem we explore some of the factors that you may encounter while preloading a system with overlap.</a:t>
            </a:r>
          </a:p>
          <a:p>
            <a:endParaRPr lang="en-US" sz="1400" dirty="0"/>
          </a:p>
          <a:p>
            <a:pPr marL="342900" indent="-342900">
              <a:spcAft>
                <a:spcPts val="1200"/>
              </a:spcAft>
              <a:buFont typeface="+mj-lt"/>
              <a:buAutoNum type="arabicPeriod"/>
            </a:pPr>
            <a:r>
              <a:rPr lang="en-US" sz="1400" b="1" dirty="0">
                <a:cs typeface="Courier New" panose="02070309020205020404" pitchFamily="49" charset="0"/>
              </a:rPr>
              <a:t>Run the analysis</a:t>
            </a:r>
            <a:r>
              <a:rPr lang="en-US" sz="1400" dirty="0">
                <a:cs typeface="Courier New" panose="02070309020205020404" pitchFamily="49" charset="0"/>
              </a:rPr>
              <a:t>, visualize the von Mises stress field.  Overlap removal is enabled.</a:t>
            </a:r>
            <a:br>
              <a:rPr lang="en-US" sz="1400" dirty="0">
                <a:cs typeface="Courier New" panose="02070309020205020404" pitchFamily="49" charset="0"/>
              </a:rPr>
            </a:b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oring_preload.i</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&gt;&gt; </a:t>
            </a:r>
            <a:r>
              <a:rPr lang="en-US" sz="1400" dirty="0" err="1">
                <a:latin typeface="Courier New" panose="02070309020205020404" pitchFamily="49" charset="0"/>
                <a:cs typeface="Courier New" panose="02070309020205020404" pitchFamily="49" charset="0"/>
              </a:rPr>
              <a:t>paraview</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oring.e</a:t>
            </a:r>
            <a:endParaRPr lang="en-US" sz="1400" dirty="0">
              <a:latin typeface="Courier New" panose="02070309020205020404" pitchFamily="49" charset="0"/>
              <a:cs typeface="Courier New" panose="02070309020205020404" pitchFamily="49" charset="0"/>
            </a:endParaRPr>
          </a:p>
          <a:p>
            <a:pPr marL="342900" indent="-342900">
              <a:spcAft>
                <a:spcPts val="1200"/>
              </a:spcAft>
              <a:buFont typeface="+mj-lt"/>
              <a:buAutoNum type="arabicPeriod"/>
            </a:pPr>
            <a:r>
              <a:rPr lang="en-US" sz="1400" b="1" dirty="0">
                <a:cs typeface="Courier New" panose="02070309020205020404" pitchFamily="49" charset="0"/>
              </a:rPr>
              <a:t>Disable overlap removal </a:t>
            </a:r>
            <a:r>
              <a:rPr lang="en-US" sz="1400" dirty="0">
                <a:cs typeface="Courier New" panose="02070309020205020404" pitchFamily="49" charset="0"/>
              </a:rPr>
              <a:t>for the O-ring contact interaction.   Find the “</a:t>
            </a:r>
            <a:r>
              <a:rPr lang="en-US" sz="1400" dirty="0" err="1">
                <a:cs typeface="Courier New" panose="02070309020205020404" pitchFamily="49" charset="0"/>
              </a:rPr>
              <a:t>oring</a:t>
            </a:r>
            <a:r>
              <a:rPr lang="en-US" sz="1400" dirty="0">
                <a:cs typeface="Courier New" panose="02070309020205020404" pitchFamily="49" charset="0"/>
              </a:rPr>
              <a:t>” contact interaction and add the ‘</a:t>
            </a:r>
            <a:r>
              <a:rPr lang="en-US" sz="1400" dirty="0">
                <a:latin typeface="Courier New" panose="02070309020205020404" pitchFamily="49" charset="0"/>
                <a:cs typeface="Courier New" panose="02070309020205020404" pitchFamily="49" charset="0"/>
              </a:rPr>
              <a:t>remove overlap from none</a:t>
            </a:r>
            <a:r>
              <a:rPr lang="en-US" sz="1400" dirty="0">
                <a:cs typeface="Courier New" panose="02070309020205020404" pitchFamily="49" charset="0"/>
              </a:rPr>
              <a:t>’  line command.  Re-run the preload analysis and visualize the new von Mises stress field.</a:t>
            </a:r>
            <a:br>
              <a:rPr lang="en-US" sz="1400" dirty="0">
                <a:cs typeface="Courier New" panose="02070309020205020404" pitchFamily="49" charset="0"/>
              </a:rPr>
            </a:br>
            <a:r>
              <a:rPr lang="en-US" sz="1400" dirty="0">
                <a:cs typeface="Courier New" panose="02070309020205020404" pitchFamily="49" charset="0"/>
              </a:rPr>
              <a:t>(</a:t>
            </a:r>
            <a:r>
              <a:rPr lang="en-US" sz="1400" i="1" dirty="0">
                <a:cs typeface="Courier New" panose="02070309020205020404" pitchFamily="49" charset="0"/>
              </a:rPr>
              <a:t>Hint: Look closely at the O-ring deformation to understand what happened)</a:t>
            </a:r>
          </a:p>
          <a:p>
            <a:pPr marL="342900" indent="-342900">
              <a:spcAft>
                <a:spcPts val="1200"/>
              </a:spcAft>
              <a:buFont typeface="+mj-lt"/>
              <a:buAutoNum type="arabicPeriod"/>
            </a:pPr>
            <a:r>
              <a:rPr lang="en-US" sz="1400" b="1" dirty="0">
                <a:cs typeface="Courier New" panose="02070309020205020404" pitchFamily="49" charset="0"/>
              </a:rPr>
              <a:t>Improve the constraints</a:t>
            </a:r>
            <a:r>
              <a:rPr lang="en-US" sz="1400" dirty="0">
                <a:cs typeface="Courier New" panose="02070309020205020404" pitchFamily="49" charset="0"/>
              </a:rPr>
              <a:t> by increasing the friction coefficient.  Set the friction model (“</a:t>
            </a:r>
            <a:r>
              <a:rPr lang="en-US" sz="1400" dirty="0" err="1">
                <a:latin typeface="Courier New" panose="02070309020205020404" pitchFamily="49" charset="0"/>
                <a:cs typeface="Courier New" panose="02070309020205020404" pitchFamily="49" charset="0"/>
              </a:rPr>
              <a:t>fric</a:t>
            </a:r>
            <a:r>
              <a:rPr lang="en-US" sz="1400" dirty="0">
                <a:cs typeface="Courier New" panose="02070309020205020404" pitchFamily="49" charset="0"/>
              </a:rPr>
              <a:t>”) coefficient to </a:t>
            </a:r>
            <a:r>
              <a:rPr lang="en-US" sz="1400" dirty="0">
                <a:latin typeface="Courier New" panose="02070309020205020404" pitchFamily="49" charset="0"/>
                <a:cs typeface="Courier New" panose="02070309020205020404" pitchFamily="49" charset="0"/>
              </a:rPr>
              <a:t>0.8</a:t>
            </a:r>
            <a:r>
              <a:rPr lang="en-US" sz="1400" dirty="0">
                <a:cs typeface="Courier New" panose="02070309020205020404" pitchFamily="49" charset="0"/>
              </a:rPr>
              <a:t>.  Re-run the preload analysis and visualize the new von Mises stress field.</a:t>
            </a:r>
          </a:p>
          <a:p>
            <a:pPr marL="342900" indent="-342900">
              <a:spcAft>
                <a:spcPts val="1200"/>
              </a:spcAft>
              <a:buFont typeface="+mj-lt"/>
              <a:buAutoNum type="arabicPeriod"/>
            </a:pPr>
            <a:r>
              <a:rPr lang="en-US" sz="1400" b="1" dirty="0">
                <a:cs typeface="Courier New" panose="02070309020205020404" pitchFamily="49" charset="0"/>
              </a:rPr>
              <a:t>Visualize overlap removal</a:t>
            </a:r>
            <a:r>
              <a:rPr lang="en-US" sz="1400" dirty="0">
                <a:cs typeface="Courier New" panose="02070309020205020404" pitchFamily="49" charset="0"/>
              </a:rPr>
              <a:t>.  The mesh file </a:t>
            </a:r>
            <a:r>
              <a:rPr lang="en-US" sz="1400" dirty="0" err="1">
                <a:latin typeface="Courier New" panose="02070309020205020404" pitchFamily="49" charset="0"/>
                <a:cs typeface="Courier New" panose="02070309020205020404" pitchFamily="49" charset="0"/>
              </a:rPr>
              <a:t>oring_with_overlap.g</a:t>
            </a:r>
            <a:r>
              <a:rPr lang="en-US" sz="1400" dirty="0">
                <a:cs typeface="Courier New" panose="02070309020205020404" pitchFamily="49" charset="0"/>
              </a:rPr>
              <a:t> contains a mesh with overlapping top/bottom plates.  Set it as your mesh file and use the </a:t>
            </a:r>
            <a:r>
              <a:rPr lang="en-US" sz="1400" dirty="0">
                <a:latin typeface="Courier New" panose="02070309020205020404" pitchFamily="49" charset="0"/>
                <a:cs typeface="Courier New" panose="02070309020205020404" pitchFamily="49" charset="0"/>
              </a:rPr>
              <a:t>“DEBUG ITERATION PLOT = ON”</a:t>
            </a:r>
            <a:r>
              <a:rPr lang="en-US" sz="1400" dirty="0">
                <a:cs typeface="Courier New" panose="02070309020205020404" pitchFamily="49" charset="0"/>
              </a:rPr>
              <a:t> overlap command to visualize the overlap removal process.</a:t>
            </a:r>
            <a:endParaRPr lang="en-US" sz="1400" b="1"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./ex13_oring_with_overlap/</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906834" y="5264190"/>
            <a:ext cx="10378332" cy="1384995"/>
            <a:chOff x="815463" y="5930555"/>
            <a:chExt cx="6517317" cy="1384995"/>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6041267"/>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341555" y="5930555"/>
              <a:ext cx="5991225" cy="1384995"/>
            </a:xfrm>
            <a:prstGeom prst="rect">
              <a:avLst/>
            </a:prstGeom>
            <a:noFill/>
          </p:spPr>
          <p:txBody>
            <a:bodyPr wrap="square">
              <a:spAutoFit/>
            </a:bodyPr>
            <a:lstStyle/>
            <a:p>
              <a:r>
                <a:rPr lang="en-US" sz="1400" b="1" dirty="0"/>
                <a:t>Worth exploring</a:t>
              </a:r>
              <a:r>
                <a:rPr lang="en-US" sz="1400" dirty="0"/>
                <a:t>: </a:t>
              </a:r>
            </a:p>
            <a:p>
              <a:pPr marL="342900" indent="-342900">
                <a:buAutoNum type="arabicParenBoth"/>
              </a:pPr>
              <a:r>
                <a:rPr lang="en-US" sz="1400" dirty="0"/>
                <a:t>Try </a:t>
              </a:r>
              <a:r>
                <a:rPr lang="en-US" sz="1400" dirty="0">
                  <a:latin typeface="Courier New" panose="02070309020205020404" pitchFamily="49" charset="0"/>
                  <a:cs typeface="Courier New" panose="02070309020205020404" pitchFamily="49" charset="0"/>
                </a:rPr>
                <a:t>NODE_FACE </a:t>
              </a:r>
              <a:r>
                <a:rPr lang="en-US" sz="1400" dirty="0">
                  <a:cs typeface="Courier New" panose="02070309020205020404" pitchFamily="49" charset="0"/>
                </a:rPr>
                <a:t>constraints.  Why do they work poorly here?  (The answer is a little complicated, but worth exploring!).</a:t>
              </a:r>
            </a:p>
            <a:p>
              <a:pPr marL="342900" indent="-342900">
                <a:buAutoNum type="arabicParenBoth"/>
              </a:pPr>
              <a:r>
                <a:rPr lang="en-US" sz="1400" dirty="0">
                  <a:cs typeface="Courier New" panose="02070309020205020404" pitchFamily="49" charset="0"/>
                </a:rPr>
                <a:t>The input </a:t>
              </a:r>
              <a:r>
                <a:rPr lang="en-US" sz="1400" dirty="0" err="1">
                  <a:latin typeface="Courier New" panose="02070309020205020404" pitchFamily="49" charset="0"/>
                  <a:cs typeface="Courier New" panose="02070309020205020404" pitchFamily="49" charset="0"/>
                </a:rPr>
                <a:t>overlapping_plates_oring_preload.i</a:t>
              </a:r>
              <a:r>
                <a:rPr lang="en-US" sz="1400" dirty="0">
                  <a:latin typeface="Courier New" panose="02070309020205020404" pitchFamily="49" charset="0"/>
                  <a:cs typeface="Courier New" panose="02070309020205020404" pitchFamily="49" charset="0"/>
                </a:rPr>
                <a:t> </a:t>
              </a:r>
              <a:r>
                <a:rPr lang="en-US" sz="1400" dirty="0">
                  <a:cs typeface="Courier New" panose="02070309020205020404" pitchFamily="49" charset="0"/>
                </a:rPr>
                <a:t>is setup to solve the initially overlapping plates.  Run it and inspect the </a:t>
              </a:r>
              <a:r>
                <a:rPr lang="en-US" sz="1400" dirty="0" err="1">
                  <a:cs typeface="Courier New" panose="02070309020205020404" pitchFamily="49" charset="0"/>
                </a:rPr>
                <a:t>o-ring</a:t>
              </a:r>
              <a:r>
                <a:rPr lang="en-US" sz="1400" dirty="0">
                  <a:cs typeface="Courier New" panose="02070309020205020404" pitchFamily="49" charset="0"/>
                </a:rPr>
                <a:t> deformation.  Locate the “</a:t>
              </a:r>
              <a:r>
                <a:rPr lang="en-US" sz="1400" dirty="0" err="1">
                  <a:latin typeface="Courier New" panose="02070309020205020404" pitchFamily="49" charset="0"/>
                  <a:cs typeface="Courier New" panose="02070309020205020404" pitchFamily="49" charset="0"/>
                </a:rPr>
                <a:t>oring_to_channel</a:t>
              </a:r>
              <a:r>
                <a:rPr lang="en-US" sz="1400" dirty="0">
                  <a:cs typeface="Courier New" panose="02070309020205020404" pitchFamily="49" charset="0"/>
                </a:rPr>
                <a:t>” interaction, uncomment,  and try it again.</a:t>
              </a:r>
            </a:p>
          </p:txBody>
        </p:sp>
      </p:grpSp>
      <p:pic>
        <p:nvPicPr>
          <p:cNvPr id="5" name="Picture 4">
            <a:extLst>
              <a:ext uri="{FF2B5EF4-FFF2-40B4-BE49-F238E27FC236}">
                <a16:creationId xmlns:a16="http://schemas.microsoft.com/office/drawing/2014/main" id="{64B4FE4D-59E6-9BDD-1C78-CBDA37E295C7}"/>
              </a:ext>
            </a:extLst>
          </p:cNvPr>
          <p:cNvPicPr>
            <a:picLocks noChangeAspect="1"/>
          </p:cNvPicPr>
          <p:nvPr/>
        </p:nvPicPr>
        <p:blipFill>
          <a:blip r:embed="rId4"/>
          <a:stretch>
            <a:fillRect/>
          </a:stretch>
        </p:blipFill>
        <p:spPr>
          <a:xfrm>
            <a:off x="8647864" y="1171045"/>
            <a:ext cx="2313055" cy="1715299"/>
          </a:xfrm>
          <a:prstGeom prst="rect">
            <a:avLst/>
          </a:prstGeom>
        </p:spPr>
      </p:pic>
      <p:grpSp>
        <p:nvGrpSpPr>
          <p:cNvPr id="12" name="Group 11">
            <a:extLst>
              <a:ext uri="{FF2B5EF4-FFF2-40B4-BE49-F238E27FC236}">
                <a16:creationId xmlns:a16="http://schemas.microsoft.com/office/drawing/2014/main" id="{A66C7F82-0460-356A-2188-00515597193B}"/>
              </a:ext>
            </a:extLst>
          </p:cNvPr>
          <p:cNvGrpSpPr/>
          <p:nvPr/>
        </p:nvGrpSpPr>
        <p:grpSpPr>
          <a:xfrm>
            <a:off x="9123954" y="1842999"/>
            <a:ext cx="2069841" cy="3145897"/>
            <a:chOff x="9441126" y="1595690"/>
            <a:chExt cx="2069841" cy="3145897"/>
          </a:xfrm>
        </p:grpSpPr>
        <p:pic>
          <p:nvPicPr>
            <p:cNvPr id="13" name="Picture 12">
              <a:extLst>
                <a:ext uri="{FF2B5EF4-FFF2-40B4-BE49-F238E27FC236}">
                  <a16:creationId xmlns:a16="http://schemas.microsoft.com/office/drawing/2014/main" id="{9B7DE480-6FD8-DA0C-059A-DD0177392397}"/>
                </a:ext>
              </a:extLst>
            </p:cNvPr>
            <p:cNvPicPr>
              <a:picLocks noChangeAspect="1"/>
            </p:cNvPicPr>
            <p:nvPr/>
          </p:nvPicPr>
          <p:blipFill>
            <a:blip r:embed="rId5"/>
            <a:stretch>
              <a:fillRect/>
            </a:stretch>
          </p:blipFill>
          <p:spPr>
            <a:xfrm>
              <a:off x="9441126" y="2835241"/>
              <a:ext cx="2069841" cy="1906346"/>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15" name="Oval 14">
              <a:extLst>
                <a:ext uri="{FF2B5EF4-FFF2-40B4-BE49-F238E27FC236}">
                  <a16:creationId xmlns:a16="http://schemas.microsoft.com/office/drawing/2014/main" id="{AC5D6EC6-D674-848C-A600-409C3503CE3A}"/>
                </a:ext>
              </a:extLst>
            </p:cNvPr>
            <p:cNvSpPr/>
            <p:nvPr/>
          </p:nvSpPr>
          <p:spPr>
            <a:xfrm>
              <a:off x="10704823" y="1595690"/>
              <a:ext cx="462339" cy="410262"/>
            </a:xfrm>
            <a:prstGeom prst="ellipse">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9729E58-5CCC-C926-DD41-8A9EFE59F6CE}"/>
                </a:ext>
              </a:extLst>
            </p:cNvPr>
            <p:cNvCxnSpPr>
              <a:cxnSpLocks/>
              <a:endCxn id="13" idx="6"/>
            </p:cNvCxnSpPr>
            <p:nvPr/>
          </p:nvCxnSpPr>
          <p:spPr>
            <a:xfrm>
              <a:off x="11148935" y="1781385"/>
              <a:ext cx="362032" cy="20070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811FD0-F1D0-C586-7532-CE81EE322394}"/>
                </a:ext>
              </a:extLst>
            </p:cNvPr>
            <p:cNvCxnSpPr>
              <a:cxnSpLocks/>
              <a:stCxn id="15" idx="1"/>
            </p:cNvCxnSpPr>
            <p:nvPr/>
          </p:nvCxnSpPr>
          <p:spPr>
            <a:xfrm flipH="1">
              <a:off x="9576675" y="1655771"/>
              <a:ext cx="1195856" cy="1600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603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13: Results and discussion</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148</a:t>
            </a:fld>
            <a:endParaRPr lang="en-US" dirty="0"/>
          </a:p>
        </p:txBody>
      </p:sp>
      <p:sp>
        <p:nvSpPr>
          <p:cNvPr id="3" name="TextBox 2">
            <a:extLst>
              <a:ext uri="{FF2B5EF4-FFF2-40B4-BE49-F238E27FC236}">
                <a16:creationId xmlns:a16="http://schemas.microsoft.com/office/drawing/2014/main" id="{0CA88429-DB4E-F3A4-3597-1093AFDFA35C}"/>
              </a:ext>
            </a:extLst>
          </p:cNvPr>
          <p:cNvSpPr txBox="1"/>
          <p:nvPr/>
        </p:nvSpPr>
        <p:spPr>
          <a:xfrm>
            <a:off x="575953" y="1269105"/>
            <a:ext cx="2956259" cy="369332"/>
          </a:xfrm>
          <a:prstGeom prst="rect">
            <a:avLst/>
          </a:prstGeom>
          <a:noFill/>
        </p:spPr>
        <p:txBody>
          <a:bodyPr wrap="none" rtlCol="0">
            <a:spAutoFit/>
          </a:bodyPr>
          <a:lstStyle/>
          <a:p>
            <a:r>
              <a:rPr lang="en-US" dirty="0"/>
              <a:t>Overlap removal </a:t>
            </a:r>
            <a:r>
              <a:rPr lang="en-US" b="1" dirty="0"/>
              <a:t>enabled</a:t>
            </a:r>
          </a:p>
        </p:txBody>
      </p:sp>
      <p:sp>
        <p:nvSpPr>
          <p:cNvPr id="5" name="TextBox 4">
            <a:extLst>
              <a:ext uri="{FF2B5EF4-FFF2-40B4-BE49-F238E27FC236}">
                <a16:creationId xmlns:a16="http://schemas.microsoft.com/office/drawing/2014/main" id="{C5C7E12D-810B-DFE8-2351-8540CDF9644B}"/>
              </a:ext>
            </a:extLst>
          </p:cNvPr>
          <p:cNvSpPr txBox="1"/>
          <p:nvPr/>
        </p:nvSpPr>
        <p:spPr>
          <a:xfrm>
            <a:off x="6089366" y="1269105"/>
            <a:ext cx="2999539" cy="369332"/>
          </a:xfrm>
          <a:prstGeom prst="rect">
            <a:avLst/>
          </a:prstGeom>
          <a:noFill/>
        </p:spPr>
        <p:txBody>
          <a:bodyPr wrap="none" rtlCol="0">
            <a:spAutoFit/>
          </a:bodyPr>
          <a:lstStyle/>
          <a:p>
            <a:r>
              <a:rPr lang="en-US" dirty="0"/>
              <a:t>Overlap removal </a:t>
            </a:r>
            <a:r>
              <a:rPr lang="en-US" b="1" dirty="0"/>
              <a:t>disabled</a:t>
            </a:r>
          </a:p>
        </p:txBody>
      </p:sp>
      <p:pic>
        <p:nvPicPr>
          <p:cNvPr id="8" name="Picture 7">
            <a:extLst>
              <a:ext uri="{FF2B5EF4-FFF2-40B4-BE49-F238E27FC236}">
                <a16:creationId xmlns:a16="http://schemas.microsoft.com/office/drawing/2014/main" id="{3FD6C232-1E9A-88AA-BF05-BC5E34D96AB9}"/>
              </a:ext>
            </a:extLst>
          </p:cNvPr>
          <p:cNvPicPr>
            <a:picLocks noChangeAspect="1"/>
          </p:cNvPicPr>
          <p:nvPr/>
        </p:nvPicPr>
        <p:blipFill>
          <a:blip r:embed="rId2"/>
          <a:stretch>
            <a:fillRect/>
          </a:stretch>
        </p:blipFill>
        <p:spPr>
          <a:xfrm>
            <a:off x="670601" y="1738791"/>
            <a:ext cx="4935448" cy="2456001"/>
          </a:xfrm>
          <a:prstGeom prst="rect">
            <a:avLst/>
          </a:prstGeom>
        </p:spPr>
      </p:pic>
      <p:pic>
        <p:nvPicPr>
          <p:cNvPr id="10" name="Picture 9">
            <a:extLst>
              <a:ext uri="{FF2B5EF4-FFF2-40B4-BE49-F238E27FC236}">
                <a16:creationId xmlns:a16="http://schemas.microsoft.com/office/drawing/2014/main" id="{C2715B97-418B-5F02-773E-D63A9A227026}"/>
              </a:ext>
            </a:extLst>
          </p:cNvPr>
          <p:cNvPicPr>
            <a:picLocks noChangeAspect="1"/>
          </p:cNvPicPr>
          <p:nvPr/>
        </p:nvPicPr>
        <p:blipFill>
          <a:blip r:embed="rId3"/>
          <a:stretch>
            <a:fillRect/>
          </a:stretch>
        </p:blipFill>
        <p:spPr>
          <a:xfrm>
            <a:off x="6175993" y="1738790"/>
            <a:ext cx="5339456" cy="3380419"/>
          </a:xfrm>
          <a:prstGeom prst="rect">
            <a:avLst/>
          </a:prstGeom>
        </p:spPr>
      </p:pic>
      <p:pic>
        <p:nvPicPr>
          <p:cNvPr id="14" name="Picture 13">
            <a:extLst>
              <a:ext uri="{FF2B5EF4-FFF2-40B4-BE49-F238E27FC236}">
                <a16:creationId xmlns:a16="http://schemas.microsoft.com/office/drawing/2014/main" id="{124DE45F-14FE-90D0-032A-84585E97221F}"/>
              </a:ext>
            </a:extLst>
          </p:cNvPr>
          <p:cNvPicPr>
            <a:picLocks noChangeAspect="1"/>
          </p:cNvPicPr>
          <p:nvPr/>
        </p:nvPicPr>
        <p:blipFill>
          <a:blip r:embed="rId4"/>
          <a:stretch>
            <a:fillRect/>
          </a:stretch>
        </p:blipFill>
        <p:spPr>
          <a:xfrm>
            <a:off x="4099074" y="4340993"/>
            <a:ext cx="1506975" cy="1633967"/>
          </a:xfrm>
          <a:prstGeom prst="rect">
            <a:avLst/>
          </a:prstGeom>
        </p:spPr>
      </p:pic>
      <p:sp>
        <p:nvSpPr>
          <p:cNvPr id="15" name="Oval 14">
            <a:extLst>
              <a:ext uri="{FF2B5EF4-FFF2-40B4-BE49-F238E27FC236}">
                <a16:creationId xmlns:a16="http://schemas.microsoft.com/office/drawing/2014/main" id="{70328587-CF6F-B3BF-C2A6-76864A269E3C}"/>
              </a:ext>
            </a:extLst>
          </p:cNvPr>
          <p:cNvSpPr/>
          <p:nvPr/>
        </p:nvSpPr>
        <p:spPr>
          <a:xfrm>
            <a:off x="2752825" y="2148644"/>
            <a:ext cx="3070459" cy="1280356"/>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1B587E0-E403-F73B-0086-1C8B9D765557}"/>
              </a:ext>
            </a:extLst>
          </p:cNvPr>
          <p:cNvSpPr txBox="1"/>
          <p:nvPr/>
        </p:nvSpPr>
        <p:spPr>
          <a:xfrm>
            <a:off x="670601" y="4774631"/>
            <a:ext cx="3243714" cy="1200329"/>
          </a:xfrm>
          <a:prstGeom prst="rect">
            <a:avLst/>
          </a:prstGeom>
          <a:noFill/>
        </p:spPr>
        <p:txBody>
          <a:bodyPr wrap="square" rtlCol="0">
            <a:spAutoFit/>
          </a:bodyPr>
          <a:lstStyle/>
          <a:p>
            <a:r>
              <a:rPr lang="en-US" dirty="0"/>
              <a:t>Overlap is nominally 0.01”,  but remember that </a:t>
            </a:r>
            <a:r>
              <a:rPr lang="en-US" i="1" dirty="0"/>
              <a:t>the distance that matters is at the contact interaction point.</a:t>
            </a:r>
          </a:p>
        </p:txBody>
      </p:sp>
      <p:sp>
        <p:nvSpPr>
          <p:cNvPr id="17" name="TextBox 16">
            <a:extLst>
              <a:ext uri="{FF2B5EF4-FFF2-40B4-BE49-F238E27FC236}">
                <a16:creationId xmlns:a16="http://schemas.microsoft.com/office/drawing/2014/main" id="{8DF247A6-8177-5210-D365-C3B32B861123}"/>
              </a:ext>
            </a:extLst>
          </p:cNvPr>
          <p:cNvSpPr txBox="1"/>
          <p:nvPr/>
        </p:nvSpPr>
        <p:spPr>
          <a:xfrm>
            <a:off x="4331410" y="2450536"/>
            <a:ext cx="2011639" cy="923330"/>
          </a:xfrm>
          <a:prstGeom prst="rect">
            <a:avLst/>
          </a:prstGeom>
          <a:noFill/>
        </p:spPr>
        <p:txBody>
          <a:bodyPr wrap="square" rtlCol="0">
            <a:spAutoFit/>
          </a:bodyPr>
          <a:lstStyle/>
          <a:p>
            <a:r>
              <a:rPr lang="en-US" dirty="0">
                <a:solidFill>
                  <a:schemeClr val="bg1"/>
                </a:solidFill>
              </a:rPr>
              <a:t>Overlap completely removed</a:t>
            </a:r>
            <a:endParaRPr lang="en-US" i="1" dirty="0">
              <a:solidFill>
                <a:schemeClr val="bg1"/>
              </a:solidFill>
            </a:endParaRPr>
          </a:p>
        </p:txBody>
      </p:sp>
      <p:sp>
        <p:nvSpPr>
          <p:cNvPr id="18" name="Oval 17">
            <a:extLst>
              <a:ext uri="{FF2B5EF4-FFF2-40B4-BE49-F238E27FC236}">
                <a16:creationId xmlns:a16="http://schemas.microsoft.com/office/drawing/2014/main" id="{1B7314CB-F573-C01E-E1DF-F6535CD33059}"/>
              </a:ext>
            </a:extLst>
          </p:cNvPr>
          <p:cNvSpPr/>
          <p:nvPr/>
        </p:nvSpPr>
        <p:spPr>
          <a:xfrm>
            <a:off x="7925225" y="4046726"/>
            <a:ext cx="3070459" cy="978464"/>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7F7D1E0-9BA0-2AFF-9B89-DAA0AE57C680}"/>
              </a:ext>
            </a:extLst>
          </p:cNvPr>
          <p:cNvSpPr txBox="1"/>
          <p:nvPr/>
        </p:nvSpPr>
        <p:spPr>
          <a:xfrm>
            <a:off x="6849723" y="3450936"/>
            <a:ext cx="2011639" cy="646331"/>
          </a:xfrm>
          <a:prstGeom prst="rect">
            <a:avLst/>
          </a:prstGeom>
          <a:noFill/>
        </p:spPr>
        <p:txBody>
          <a:bodyPr wrap="square" rtlCol="0">
            <a:spAutoFit/>
          </a:bodyPr>
          <a:lstStyle/>
          <a:p>
            <a:r>
              <a:rPr lang="en-US" dirty="0">
                <a:solidFill>
                  <a:schemeClr val="bg1"/>
                </a:solidFill>
              </a:rPr>
              <a:t>No overlap removed at all!</a:t>
            </a:r>
            <a:endParaRPr lang="en-US" i="1" dirty="0">
              <a:solidFill>
                <a:schemeClr val="bg1"/>
              </a:solidFill>
            </a:endParaRPr>
          </a:p>
        </p:txBody>
      </p:sp>
    </p:spTree>
    <p:extLst>
      <p:ext uri="{BB962C8B-B14F-4D97-AF65-F5344CB8AC3E}">
        <p14:creationId xmlns:p14="http://schemas.microsoft.com/office/powerpoint/2010/main" val="79080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13: Results and discussion</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149</a:t>
            </a:fld>
            <a:endParaRPr lang="en-US" dirty="0"/>
          </a:p>
        </p:txBody>
      </p:sp>
      <p:sp>
        <p:nvSpPr>
          <p:cNvPr id="3" name="TextBox 2">
            <a:extLst>
              <a:ext uri="{FF2B5EF4-FFF2-40B4-BE49-F238E27FC236}">
                <a16:creationId xmlns:a16="http://schemas.microsoft.com/office/drawing/2014/main" id="{0CA88429-DB4E-F3A4-3597-1093AFDFA35C}"/>
              </a:ext>
            </a:extLst>
          </p:cNvPr>
          <p:cNvSpPr txBox="1"/>
          <p:nvPr/>
        </p:nvSpPr>
        <p:spPr>
          <a:xfrm>
            <a:off x="387047" y="1143982"/>
            <a:ext cx="2956259" cy="369332"/>
          </a:xfrm>
          <a:prstGeom prst="rect">
            <a:avLst/>
          </a:prstGeom>
          <a:noFill/>
        </p:spPr>
        <p:txBody>
          <a:bodyPr wrap="none" rtlCol="0">
            <a:spAutoFit/>
          </a:bodyPr>
          <a:lstStyle/>
          <a:p>
            <a:r>
              <a:rPr lang="en-US" dirty="0"/>
              <a:t>Overlap removal </a:t>
            </a:r>
            <a:r>
              <a:rPr lang="en-US" b="1" dirty="0"/>
              <a:t>enabled</a:t>
            </a:r>
          </a:p>
        </p:txBody>
      </p:sp>
      <p:sp>
        <p:nvSpPr>
          <p:cNvPr id="5" name="TextBox 4">
            <a:extLst>
              <a:ext uri="{FF2B5EF4-FFF2-40B4-BE49-F238E27FC236}">
                <a16:creationId xmlns:a16="http://schemas.microsoft.com/office/drawing/2014/main" id="{C5C7E12D-810B-DFE8-2351-8540CDF9644B}"/>
              </a:ext>
            </a:extLst>
          </p:cNvPr>
          <p:cNvSpPr txBox="1"/>
          <p:nvPr/>
        </p:nvSpPr>
        <p:spPr>
          <a:xfrm>
            <a:off x="4162195" y="1179803"/>
            <a:ext cx="2999539" cy="369332"/>
          </a:xfrm>
          <a:prstGeom prst="rect">
            <a:avLst/>
          </a:prstGeom>
          <a:noFill/>
        </p:spPr>
        <p:txBody>
          <a:bodyPr wrap="none" rtlCol="0">
            <a:spAutoFit/>
          </a:bodyPr>
          <a:lstStyle/>
          <a:p>
            <a:r>
              <a:rPr lang="en-US" dirty="0"/>
              <a:t>Overlap removal </a:t>
            </a:r>
            <a:r>
              <a:rPr lang="en-US" b="1" dirty="0"/>
              <a:t>disabled</a:t>
            </a:r>
          </a:p>
        </p:txBody>
      </p:sp>
      <p:sp>
        <p:nvSpPr>
          <p:cNvPr id="6" name="TextBox 5">
            <a:extLst>
              <a:ext uri="{FF2B5EF4-FFF2-40B4-BE49-F238E27FC236}">
                <a16:creationId xmlns:a16="http://schemas.microsoft.com/office/drawing/2014/main" id="{948C894E-DC69-6346-7409-0C946F09A617}"/>
              </a:ext>
            </a:extLst>
          </p:cNvPr>
          <p:cNvSpPr txBox="1"/>
          <p:nvPr/>
        </p:nvSpPr>
        <p:spPr>
          <a:xfrm>
            <a:off x="7889219" y="1143982"/>
            <a:ext cx="4072032" cy="369332"/>
          </a:xfrm>
          <a:prstGeom prst="rect">
            <a:avLst/>
          </a:prstGeom>
          <a:noFill/>
        </p:spPr>
        <p:txBody>
          <a:bodyPr wrap="square" rtlCol="0">
            <a:spAutoFit/>
          </a:bodyPr>
          <a:lstStyle/>
          <a:p>
            <a:r>
              <a:rPr lang="en-US" dirty="0"/>
              <a:t>Overlap removal </a:t>
            </a:r>
            <a:r>
              <a:rPr lang="en-US" b="1" dirty="0"/>
              <a:t>disabled</a:t>
            </a:r>
            <a:r>
              <a:rPr lang="en-US" dirty="0"/>
              <a:t> </a:t>
            </a:r>
            <a:r>
              <a:rPr lang="en-US" b="1" dirty="0"/>
              <a:t>+ friction </a:t>
            </a:r>
          </a:p>
        </p:txBody>
      </p:sp>
      <p:pic>
        <p:nvPicPr>
          <p:cNvPr id="9" name="oring_preload_works">
            <a:hlinkClick r:id="" action="ppaction://media"/>
            <a:extLst>
              <a:ext uri="{FF2B5EF4-FFF2-40B4-BE49-F238E27FC236}">
                <a16:creationId xmlns:a16="http://schemas.microsoft.com/office/drawing/2014/main" id="{B923AC76-DE0F-987B-AFE5-9F4906D221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78797" y="1551814"/>
            <a:ext cx="3700739" cy="2675534"/>
          </a:xfrm>
          <a:prstGeom prst="rect">
            <a:avLst/>
          </a:prstGeom>
        </p:spPr>
      </p:pic>
      <p:pic>
        <p:nvPicPr>
          <p:cNvPr id="11" name="Picture 10">
            <a:extLst>
              <a:ext uri="{FF2B5EF4-FFF2-40B4-BE49-F238E27FC236}">
                <a16:creationId xmlns:a16="http://schemas.microsoft.com/office/drawing/2014/main" id="{1D51D4E0-EE0D-1D0A-E2AF-C6CD56A9C020}"/>
              </a:ext>
            </a:extLst>
          </p:cNvPr>
          <p:cNvPicPr>
            <a:picLocks noChangeAspect="1"/>
          </p:cNvPicPr>
          <p:nvPr/>
        </p:nvPicPr>
        <p:blipFill>
          <a:blip r:embed="rId7"/>
          <a:stretch>
            <a:fillRect/>
          </a:stretch>
        </p:blipFill>
        <p:spPr>
          <a:xfrm>
            <a:off x="428500" y="1551814"/>
            <a:ext cx="3700739" cy="2674854"/>
          </a:xfrm>
          <a:prstGeom prst="rect">
            <a:avLst/>
          </a:prstGeom>
        </p:spPr>
      </p:pic>
      <p:pic>
        <p:nvPicPr>
          <p:cNvPr id="13" name="oring_preload_no_friction">
            <a:hlinkClick r:id="" action="ppaction://media"/>
            <a:extLst>
              <a:ext uri="{FF2B5EF4-FFF2-40B4-BE49-F238E27FC236}">
                <a16:creationId xmlns:a16="http://schemas.microsoft.com/office/drawing/2014/main" id="{2FF2CBC9-C793-03AC-B86C-B654D8D3111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188480" y="1551814"/>
            <a:ext cx="3700739" cy="2675534"/>
          </a:xfrm>
          <a:prstGeom prst="rect">
            <a:avLst/>
          </a:prstGeom>
        </p:spPr>
      </p:pic>
      <p:cxnSp>
        <p:nvCxnSpPr>
          <p:cNvPr id="15" name="Straight Arrow Connector 14">
            <a:extLst>
              <a:ext uri="{FF2B5EF4-FFF2-40B4-BE49-F238E27FC236}">
                <a16:creationId xmlns:a16="http://schemas.microsoft.com/office/drawing/2014/main" id="{0FB8BF6D-AE1F-BFEC-8AD0-16BDB604104E}"/>
              </a:ext>
            </a:extLst>
          </p:cNvPr>
          <p:cNvCxnSpPr>
            <a:cxnSpLocks/>
          </p:cNvCxnSpPr>
          <p:nvPr/>
        </p:nvCxnSpPr>
        <p:spPr>
          <a:xfrm flipV="1">
            <a:off x="1944303" y="2589194"/>
            <a:ext cx="413886" cy="163747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549A26F-951B-1D26-3FF1-76D8DD941935}"/>
              </a:ext>
            </a:extLst>
          </p:cNvPr>
          <p:cNvCxnSpPr>
            <a:cxnSpLocks/>
            <a:stCxn id="24" idx="0"/>
          </p:cNvCxnSpPr>
          <p:nvPr/>
        </p:nvCxnSpPr>
        <p:spPr>
          <a:xfrm flipV="1">
            <a:off x="2278869" y="2820201"/>
            <a:ext cx="348739" cy="13813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4C2AB32-0585-C937-7754-F7919215F927}"/>
              </a:ext>
            </a:extLst>
          </p:cNvPr>
          <p:cNvCxnSpPr>
            <a:cxnSpLocks/>
          </p:cNvCxnSpPr>
          <p:nvPr/>
        </p:nvCxnSpPr>
        <p:spPr>
          <a:xfrm flipV="1">
            <a:off x="2531444" y="2589194"/>
            <a:ext cx="394680" cy="156891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E73CCD55-57BD-F85D-243D-ABD695C5133E}"/>
              </a:ext>
            </a:extLst>
          </p:cNvPr>
          <p:cNvSpPr txBox="1"/>
          <p:nvPr/>
        </p:nvSpPr>
        <p:spPr>
          <a:xfrm>
            <a:off x="697919" y="4201585"/>
            <a:ext cx="3161899" cy="1815882"/>
          </a:xfrm>
          <a:prstGeom prst="rect">
            <a:avLst/>
          </a:prstGeom>
          <a:noFill/>
        </p:spPr>
        <p:txBody>
          <a:bodyPr wrap="square" rtlCol="0">
            <a:spAutoFit/>
          </a:bodyPr>
          <a:lstStyle/>
          <a:p>
            <a:r>
              <a:rPr lang="en-US" sz="1600" b="1" dirty="0"/>
              <a:t>Overlap removed</a:t>
            </a:r>
            <a:r>
              <a:rPr lang="en-US" sz="1600" dirty="0"/>
              <a:t>, primarily from the O-ring channel.</a:t>
            </a:r>
          </a:p>
          <a:p>
            <a:endParaRPr lang="en-US" sz="1600" dirty="0"/>
          </a:p>
          <a:p>
            <a:r>
              <a:rPr lang="en-US" sz="1600" dirty="0"/>
              <a:t>No stresses.</a:t>
            </a:r>
          </a:p>
          <a:p>
            <a:endParaRPr lang="en-US" sz="1600" dirty="0"/>
          </a:p>
          <a:p>
            <a:endParaRPr lang="en-US" sz="1600" dirty="0"/>
          </a:p>
          <a:p>
            <a:r>
              <a:rPr lang="en-US" sz="1600" b="1" dirty="0"/>
              <a:t>Solved immediately! </a:t>
            </a:r>
          </a:p>
        </p:txBody>
      </p:sp>
      <p:sp>
        <p:nvSpPr>
          <p:cNvPr id="31" name="TextBox 30">
            <a:extLst>
              <a:ext uri="{FF2B5EF4-FFF2-40B4-BE49-F238E27FC236}">
                <a16:creationId xmlns:a16="http://schemas.microsoft.com/office/drawing/2014/main" id="{2540E9B8-C57B-5C63-6107-3A8BEBCC4510}"/>
              </a:ext>
            </a:extLst>
          </p:cNvPr>
          <p:cNvSpPr txBox="1"/>
          <p:nvPr/>
        </p:nvSpPr>
        <p:spPr>
          <a:xfrm>
            <a:off x="4345741" y="4201585"/>
            <a:ext cx="3161899" cy="1877437"/>
          </a:xfrm>
          <a:prstGeom prst="rect">
            <a:avLst/>
          </a:prstGeom>
          <a:noFill/>
        </p:spPr>
        <p:txBody>
          <a:bodyPr wrap="square" rtlCol="0">
            <a:spAutoFit/>
          </a:bodyPr>
          <a:lstStyle/>
          <a:p>
            <a:r>
              <a:rPr lang="en-US" sz="1600" dirty="0"/>
              <a:t>Overlap removed, but we have a unique </a:t>
            </a:r>
            <a:r>
              <a:rPr lang="en-US" sz="1600" b="1" dirty="0"/>
              <a:t>rigid body mode!</a:t>
            </a:r>
          </a:p>
          <a:p>
            <a:endParaRPr lang="en-US" sz="1600" dirty="0"/>
          </a:p>
          <a:p>
            <a:r>
              <a:rPr lang="en-US" sz="1600" dirty="0"/>
              <a:t>Solver finds rotation about toroidal axis, no real stresses.</a:t>
            </a:r>
          </a:p>
          <a:p>
            <a:endParaRPr lang="en-US" sz="1600" dirty="0"/>
          </a:p>
          <a:p>
            <a:r>
              <a:rPr lang="en-US" sz="1600" b="1" dirty="0"/>
              <a:t>Solves in ~60s</a:t>
            </a:r>
          </a:p>
        </p:txBody>
      </p:sp>
      <p:sp>
        <p:nvSpPr>
          <p:cNvPr id="32" name="TextBox 31">
            <a:extLst>
              <a:ext uri="{FF2B5EF4-FFF2-40B4-BE49-F238E27FC236}">
                <a16:creationId xmlns:a16="http://schemas.microsoft.com/office/drawing/2014/main" id="{5E792165-1A7E-EDA1-CC8C-C85D54D5EC70}"/>
              </a:ext>
            </a:extLst>
          </p:cNvPr>
          <p:cNvSpPr txBox="1"/>
          <p:nvPr/>
        </p:nvSpPr>
        <p:spPr>
          <a:xfrm>
            <a:off x="8105721" y="4161990"/>
            <a:ext cx="3573815" cy="1815882"/>
          </a:xfrm>
          <a:prstGeom prst="rect">
            <a:avLst/>
          </a:prstGeom>
          <a:noFill/>
        </p:spPr>
        <p:txBody>
          <a:bodyPr wrap="square" rtlCol="0">
            <a:spAutoFit/>
          </a:bodyPr>
          <a:lstStyle/>
          <a:p>
            <a:r>
              <a:rPr lang="en-US" sz="1600" dirty="0"/>
              <a:t>Overlap removed, </a:t>
            </a:r>
            <a:r>
              <a:rPr lang="en-US" sz="1600" b="1" dirty="0"/>
              <a:t>friction helps constrain</a:t>
            </a:r>
            <a:r>
              <a:rPr lang="en-US" sz="1600" dirty="0"/>
              <a:t> the rigid body mode!</a:t>
            </a:r>
          </a:p>
          <a:p>
            <a:endParaRPr lang="en-US" sz="1600" dirty="0"/>
          </a:p>
          <a:p>
            <a:r>
              <a:rPr lang="en-US" sz="1600" dirty="0"/>
              <a:t>Preload achieved! </a:t>
            </a:r>
          </a:p>
          <a:p>
            <a:endParaRPr lang="en-US" sz="1600" b="1" dirty="0"/>
          </a:p>
          <a:p>
            <a:endParaRPr lang="en-US" sz="1600" b="1" dirty="0"/>
          </a:p>
          <a:p>
            <a:r>
              <a:rPr lang="en-US" sz="1600" b="1" dirty="0"/>
              <a:t>Solves in ~10s</a:t>
            </a:r>
          </a:p>
        </p:txBody>
      </p:sp>
      <p:sp>
        <p:nvSpPr>
          <p:cNvPr id="33" name="TextBox 32">
            <a:extLst>
              <a:ext uri="{FF2B5EF4-FFF2-40B4-BE49-F238E27FC236}">
                <a16:creationId xmlns:a16="http://schemas.microsoft.com/office/drawing/2014/main" id="{28F69A8F-AE0C-184A-F7C4-7B4791AD26F7}"/>
              </a:ext>
            </a:extLst>
          </p:cNvPr>
          <p:cNvSpPr txBox="1"/>
          <p:nvPr/>
        </p:nvSpPr>
        <p:spPr>
          <a:xfrm>
            <a:off x="3466699" y="6301397"/>
            <a:ext cx="8295374" cy="301534"/>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1400" i="1" dirty="0"/>
              <a:t>Tip: use the “Temporal Interpolator” filter in ParaView to add interpolated frames to your animations.</a:t>
            </a:r>
          </a:p>
        </p:txBody>
      </p:sp>
    </p:spTree>
    <p:extLst>
      <p:ext uri="{BB962C8B-B14F-4D97-AF65-F5344CB8AC3E}">
        <p14:creationId xmlns:p14="http://schemas.microsoft.com/office/powerpoint/2010/main" val="1706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5" fill="hold"/>
                                        <p:tgtEl>
                                          <p:spTgt spid="13"/>
                                        </p:tgtEl>
                                      </p:cBhvr>
                                    </p:cmd>
                                  </p:childTnLst>
                                </p:cTn>
                              </p:par>
                            </p:childTnLst>
                          </p:cTn>
                        </p:par>
                        <p:par>
                          <p:cTn id="7" fill="hold">
                            <p:stCondLst>
                              <p:cond delay="5125"/>
                            </p:stCondLst>
                            <p:childTnLst>
                              <p:par>
                                <p:cTn id="8" presetID="1" presetClass="mediacall" presetSubtype="0" fill="hold" nodeType="afterEffect">
                                  <p:stCondLst>
                                    <p:cond delay="0"/>
                                  </p:stCondLst>
                                  <p:childTnLst>
                                    <p:cmd type="call" cmd="playFrom(0.0)">
                                      <p:cBhvr>
                                        <p:cTn id="9" dur="51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vol="80000">
                <p:cTn id="16"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2B32-53AA-EFC9-7A0B-7610DA9A6FC1}"/>
              </a:ext>
            </a:extLst>
          </p:cNvPr>
          <p:cNvSpPr>
            <a:spLocks noGrp="1"/>
          </p:cNvSpPr>
          <p:nvPr>
            <p:ph type="title"/>
          </p:nvPr>
        </p:nvSpPr>
        <p:spPr/>
        <p:txBody>
          <a:bodyPr/>
          <a:lstStyle/>
          <a:p>
            <a:r>
              <a:rPr lang="en-US" dirty="0"/>
              <a:t>Example 01: Results and discussion – the input deck</a:t>
            </a:r>
          </a:p>
        </p:txBody>
      </p:sp>
      <p:sp>
        <p:nvSpPr>
          <p:cNvPr id="4" name="Slide Number Placeholder 3">
            <a:extLst>
              <a:ext uri="{FF2B5EF4-FFF2-40B4-BE49-F238E27FC236}">
                <a16:creationId xmlns:a16="http://schemas.microsoft.com/office/drawing/2014/main" id="{CAC8C8BF-C407-6C83-0BF9-2893AFC5838B}"/>
              </a:ext>
            </a:extLst>
          </p:cNvPr>
          <p:cNvSpPr>
            <a:spLocks noGrp="1"/>
          </p:cNvSpPr>
          <p:nvPr>
            <p:ph type="sldNum" sz="quarter" idx="4"/>
          </p:nvPr>
        </p:nvSpPr>
        <p:spPr/>
        <p:txBody>
          <a:bodyPr/>
          <a:lstStyle/>
          <a:p>
            <a:pPr algn="ctr"/>
            <a:fld id="{F6B149FD-26F7-3645-B4E7-BA8B8CC5EEA8}" type="slidenum">
              <a:rPr lang="en-US" smtClean="0"/>
              <a:pPr algn="ctr"/>
              <a:t>15</a:t>
            </a:fld>
            <a:endParaRPr lang="en-US" dirty="0"/>
          </a:p>
        </p:txBody>
      </p:sp>
      <p:sp>
        <p:nvSpPr>
          <p:cNvPr id="5" name="Rectangle 4">
            <a:extLst>
              <a:ext uri="{FF2B5EF4-FFF2-40B4-BE49-F238E27FC236}">
                <a16:creationId xmlns:a16="http://schemas.microsoft.com/office/drawing/2014/main" id="{BF5AD91F-CBC7-6453-B83C-751B4B339761}"/>
              </a:ext>
            </a:extLst>
          </p:cNvPr>
          <p:cNvSpPr/>
          <p:nvPr/>
        </p:nvSpPr>
        <p:spPr>
          <a:xfrm>
            <a:off x="1564283" y="1260831"/>
            <a:ext cx="4831976" cy="18774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adagio procedure </a:t>
            </a:r>
            <a:r>
              <a:rPr lang="en-US" sz="1000" dirty="0" err="1">
                <a:solidFill>
                  <a:schemeClr val="tx1"/>
                </a:solidFill>
                <a:latin typeface="Courier New" panose="02070309020205020404" pitchFamily="49" charset="0"/>
              </a:rPr>
              <a:t>adagio_proc_preload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begin adagio region </a:t>
            </a:r>
            <a:r>
              <a:rPr lang="en-US" sz="1000" dirty="0" err="1">
                <a:solidFill>
                  <a:schemeClr val="tx1"/>
                </a:solidFill>
                <a:latin typeface="Courier New" panose="02070309020205020404" pitchFamily="49" charset="0"/>
              </a:rPr>
              <a:t>adagio_region_preload</a:t>
            </a:r>
            <a:endParaRPr lang="en-US" sz="1000" dirty="0">
              <a:solidFill>
                <a:schemeClr val="tx1"/>
              </a:solidFill>
              <a:latin typeface="Courier New" panose="02070309020205020404" pitchFamily="49" charset="0"/>
            </a:endParaRPr>
          </a:p>
          <a:p>
            <a:r>
              <a:rPr lang="en-US" sz="1000" b="1" dirty="0">
                <a:solidFill>
                  <a:srgbClr val="00B050"/>
                </a:solidFill>
                <a:latin typeface="Courier New" panose="02070309020205020404" pitchFamily="49" charset="0"/>
              </a:rPr>
              <a:t>    begin preload</a:t>
            </a:r>
          </a:p>
          <a:p>
            <a:r>
              <a:rPr lang="en-US" sz="1000" b="1" dirty="0">
                <a:solidFill>
                  <a:srgbClr val="00B050"/>
                </a:solidFill>
                <a:latin typeface="Courier New" panose="02070309020205020404" pitchFamily="49" charset="0"/>
              </a:rPr>
              <a:t>      preload bolt </a:t>
            </a:r>
            <a:r>
              <a:rPr lang="en-US" sz="1000" b="1" dirty="0" err="1">
                <a:solidFill>
                  <a:srgbClr val="00B050"/>
                </a:solidFill>
                <a:latin typeface="Courier New" panose="02070309020205020404" pitchFamily="49" charset="0"/>
              </a:rPr>
              <a:t>bolt_shank</a:t>
            </a:r>
            <a:r>
              <a:rPr lang="en-US" sz="1000" b="1" dirty="0">
                <a:solidFill>
                  <a:srgbClr val="00B050"/>
                </a:solidFill>
                <a:latin typeface="Courier New" panose="02070309020205020404" pitchFamily="49" charset="0"/>
              </a:rPr>
              <a:t> to target internal force = 10.</a:t>
            </a:r>
          </a:p>
          <a:p>
            <a:r>
              <a:rPr lang="en-US" sz="1000" b="1" dirty="0">
                <a:solidFill>
                  <a:srgbClr val="00B050"/>
                </a:solidFill>
                <a:latin typeface="Courier New" panose="02070309020205020404" pitchFamily="49" charset="0"/>
              </a:rPr>
              <a:t>    end preload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other BCs ...    </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6" name="Rectangle 5">
            <a:extLst>
              <a:ext uri="{FF2B5EF4-FFF2-40B4-BE49-F238E27FC236}">
                <a16:creationId xmlns:a16="http://schemas.microsoft.com/office/drawing/2014/main" id="{FE8F6BE9-333E-9E68-4B03-A8FA929FF721}"/>
              </a:ext>
            </a:extLst>
          </p:cNvPr>
          <p:cNvSpPr/>
          <p:nvPr/>
        </p:nvSpPr>
        <p:spPr>
          <a:xfrm>
            <a:off x="1564283" y="3736778"/>
            <a:ext cx="4831976" cy="249299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adagio procedure </a:t>
            </a:r>
            <a:r>
              <a:rPr lang="en-US" sz="1000" dirty="0" err="1">
                <a:solidFill>
                  <a:schemeClr val="tx1"/>
                </a:solidFill>
                <a:latin typeface="Courier New" panose="02070309020205020404" pitchFamily="49" charset="0"/>
              </a:rPr>
              <a:t>adagio_proc_load</a:t>
            </a:r>
            <a:endParaRPr lang="en-US" sz="1000" dirty="0">
              <a:solidFill>
                <a:schemeClr val="tx1"/>
              </a:solidFill>
              <a:latin typeface="Courier New" panose="02070309020205020404" pitchFamily="49" charset="0"/>
            </a:endParaRPr>
          </a:p>
          <a:p>
            <a:r>
              <a:rPr lang="en-US" sz="1000" b="1" dirty="0">
                <a:solidFill>
                  <a:srgbClr val="00B050"/>
                </a:solidFill>
                <a:latin typeface="Courier New" panose="02070309020205020404" pitchFamily="49" charset="0"/>
              </a:rPr>
              <a:t>  begin procedural transfer </a:t>
            </a:r>
          </a:p>
          <a:p>
            <a:r>
              <a:rPr lang="en-US" sz="1000" b="1" dirty="0">
                <a:solidFill>
                  <a:srgbClr val="00B050"/>
                </a:solidFill>
                <a:latin typeface="Courier New" panose="02070309020205020404" pitchFamily="49" charset="0"/>
              </a:rPr>
              <a:t>    include all blocks</a:t>
            </a:r>
          </a:p>
          <a:p>
            <a:r>
              <a:rPr lang="en-US" sz="1000" b="1" dirty="0">
                <a:solidFill>
                  <a:srgbClr val="00B050"/>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adagio region </a:t>
            </a:r>
            <a:r>
              <a:rPr lang="en-US" sz="1000" dirty="0" err="1">
                <a:solidFill>
                  <a:schemeClr val="tx1"/>
                </a:solidFill>
                <a:latin typeface="Courier New" panose="02070309020205020404" pitchFamily="49" charset="0"/>
              </a:rPr>
              <a:t>adagio_region_load</a:t>
            </a:r>
            <a:endParaRPr lang="en-US" sz="1000" dirty="0">
              <a:solidFill>
                <a:schemeClr val="tx1"/>
              </a:solidFill>
              <a:latin typeface="Courier New" panose="02070309020205020404" pitchFamily="49" charset="0"/>
            </a:endParaRPr>
          </a:p>
          <a:p>
            <a:r>
              <a:rPr lang="en-US" sz="1000" b="1" dirty="0">
                <a:solidFill>
                  <a:srgbClr val="00B050"/>
                </a:solidFill>
                <a:latin typeface="Courier New" panose="02070309020205020404" pitchFamily="49" charset="0"/>
              </a:rPr>
              <a:t>    begin distributed force</a:t>
            </a:r>
          </a:p>
          <a:p>
            <a:r>
              <a:rPr lang="en-US" sz="1000" b="1" dirty="0">
                <a:solidFill>
                  <a:srgbClr val="00B050"/>
                </a:solidFill>
                <a:latin typeface="Courier New" panose="02070309020205020404" pitchFamily="49" charset="0"/>
              </a:rPr>
              <a:t>      ...</a:t>
            </a:r>
          </a:p>
          <a:p>
            <a:r>
              <a:rPr lang="en-US" sz="1000" b="1" dirty="0">
                <a:solidFill>
                  <a:srgbClr val="00B050"/>
                </a:solidFill>
                <a:latin typeface="Courier New" panose="02070309020205020404" pitchFamily="49" charset="0"/>
              </a:rPr>
              <a:t>    end distributed force</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 other BCs ...</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7" name="Arrow: Down 6">
            <a:extLst>
              <a:ext uri="{FF2B5EF4-FFF2-40B4-BE49-F238E27FC236}">
                <a16:creationId xmlns:a16="http://schemas.microsoft.com/office/drawing/2014/main" id="{E90CA31B-97EA-D574-D09F-012758C9F25B}"/>
              </a:ext>
            </a:extLst>
          </p:cNvPr>
          <p:cNvSpPr/>
          <p:nvPr/>
        </p:nvSpPr>
        <p:spPr>
          <a:xfrm>
            <a:off x="3827871" y="3197422"/>
            <a:ext cx="304800" cy="4431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C09A0E-D37B-77AC-C614-2445CA35D938}"/>
              </a:ext>
            </a:extLst>
          </p:cNvPr>
          <p:cNvSpPr txBox="1"/>
          <p:nvPr/>
        </p:nvSpPr>
        <p:spPr>
          <a:xfrm>
            <a:off x="6705600" y="1285875"/>
            <a:ext cx="4010025" cy="1446550"/>
          </a:xfrm>
          <a:prstGeom prst="rect">
            <a:avLst/>
          </a:prstGeom>
          <a:noFill/>
        </p:spPr>
        <p:txBody>
          <a:bodyPr wrap="square" rtlCol="0">
            <a:spAutoFit/>
          </a:bodyPr>
          <a:lstStyle/>
          <a:p>
            <a:r>
              <a:rPr lang="en-US" b="1" dirty="0"/>
              <a:t>Procedure #1:  Preload the bolts</a:t>
            </a:r>
          </a:p>
          <a:p>
            <a:pPr marL="285750" indent="-285750">
              <a:buFont typeface="Arial" panose="020B0604020202020204" pitchFamily="34" charset="0"/>
              <a:buChar char="•"/>
            </a:pPr>
            <a:r>
              <a:rPr lang="en-US" sz="1400" dirty="0"/>
              <a:t>Has its own output file</a:t>
            </a:r>
          </a:p>
          <a:p>
            <a:pPr marL="285750" indent="-285750">
              <a:buFont typeface="Arial" panose="020B0604020202020204" pitchFamily="34" charset="0"/>
              <a:buChar char="•"/>
            </a:pPr>
            <a:r>
              <a:rPr lang="en-US" sz="1400" dirty="0"/>
              <a:t>Preload is simple and powerful</a:t>
            </a:r>
          </a:p>
          <a:p>
            <a:pPr marL="285750" indent="-285750">
              <a:buFont typeface="Arial" panose="020B0604020202020204" pitchFamily="34" charset="0"/>
              <a:buChar char="•"/>
            </a:pPr>
            <a:r>
              <a:rPr lang="en-US" sz="1400" dirty="0"/>
              <a:t>May use BC’s specialized for preload (e.g. remove rigid body modes)</a:t>
            </a:r>
          </a:p>
          <a:p>
            <a:endParaRPr lang="en-US" sz="1400" dirty="0"/>
          </a:p>
        </p:txBody>
      </p:sp>
      <p:sp>
        <p:nvSpPr>
          <p:cNvPr id="9" name="TextBox 8">
            <a:extLst>
              <a:ext uri="{FF2B5EF4-FFF2-40B4-BE49-F238E27FC236}">
                <a16:creationId xmlns:a16="http://schemas.microsoft.com/office/drawing/2014/main" id="{AAB38FC7-E242-00ED-486B-B96AEA464657}"/>
              </a:ext>
            </a:extLst>
          </p:cNvPr>
          <p:cNvSpPr txBox="1"/>
          <p:nvPr/>
        </p:nvSpPr>
        <p:spPr>
          <a:xfrm>
            <a:off x="6791324" y="4044554"/>
            <a:ext cx="4010025" cy="1877437"/>
          </a:xfrm>
          <a:prstGeom prst="rect">
            <a:avLst/>
          </a:prstGeom>
          <a:noFill/>
        </p:spPr>
        <p:txBody>
          <a:bodyPr wrap="square" rtlCol="0">
            <a:spAutoFit/>
          </a:bodyPr>
          <a:lstStyle/>
          <a:p>
            <a:r>
              <a:rPr lang="en-US" b="1" dirty="0"/>
              <a:t>Procedure #2:  Apply a load</a:t>
            </a:r>
          </a:p>
          <a:p>
            <a:pPr marL="285750" indent="-285750">
              <a:buFont typeface="Arial" panose="020B0604020202020204" pitchFamily="34" charset="0"/>
              <a:buChar char="•"/>
            </a:pPr>
            <a:r>
              <a:rPr lang="en-US" sz="1400" dirty="0"/>
              <a:t>Transfer into a new procedure is simple</a:t>
            </a:r>
          </a:p>
          <a:p>
            <a:pPr marL="285750" indent="-285750">
              <a:buFont typeface="Arial" panose="020B0604020202020204" pitchFamily="34" charset="0"/>
              <a:buChar char="•"/>
            </a:pPr>
            <a:r>
              <a:rPr lang="en-US" sz="1400" dirty="0"/>
              <a:t>Preload is maintained across the transfer and should not be re-defined.</a:t>
            </a:r>
          </a:p>
          <a:p>
            <a:pPr marL="285750" indent="-285750">
              <a:buFont typeface="Arial" panose="020B0604020202020204" pitchFamily="34" charset="0"/>
              <a:buChar char="•"/>
            </a:pPr>
            <a:r>
              <a:rPr lang="en-US" sz="1400" dirty="0"/>
              <a:t>Has its own output file</a:t>
            </a:r>
          </a:p>
          <a:p>
            <a:pPr marL="285750" indent="-285750">
              <a:buFont typeface="Arial" panose="020B0604020202020204" pitchFamily="34" charset="0"/>
              <a:buChar char="•"/>
            </a:pPr>
            <a:r>
              <a:rPr lang="en-US" sz="1400" dirty="0"/>
              <a:t>May change solver (explicit &lt;---&gt; implicit)</a:t>
            </a:r>
          </a:p>
          <a:p>
            <a:pPr marL="285750" indent="-285750">
              <a:buFont typeface="Arial" panose="020B0604020202020204" pitchFamily="34" charset="0"/>
              <a:buChar char="•"/>
            </a:pPr>
            <a:r>
              <a:rPr lang="en-US" sz="1400" dirty="0"/>
              <a:t>May update boundary conditions</a:t>
            </a:r>
          </a:p>
          <a:p>
            <a:endParaRPr lang="en-US" sz="1400" dirty="0"/>
          </a:p>
        </p:txBody>
      </p:sp>
    </p:spTree>
    <p:extLst>
      <p:ext uri="{BB962C8B-B14F-4D97-AF65-F5344CB8AC3E}">
        <p14:creationId xmlns:p14="http://schemas.microsoft.com/office/powerpoint/2010/main" val="347065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AA32-A803-4171-0334-BC25A8E1F1BA}"/>
              </a:ext>
            </a:extLst>
          </p:cNvPr>
          <p:cNvSpPr>
            <a:spLocks noGrp="1"/>
          </p:cNvSpPr>
          <p:nvPr>
            <p:ph type="title"/>
          </p:nvPr>
        </p:nvSpPr>
        <p:spPr/>
        <p:txBody>
          <a:bodyPr/>
          <a:lstStyle/>
          <a:p>
            <a:r>
              <a:rPr lang="en-US" dirty="0"/>
              <a:t>Example 13: Results and discussion – </a:t>
            </a:r>
            <a:r>
              <a:rPr lang="en-US" dirty="0" err="1"/>
              <a:t>Node_Face</a:t>
            </a:r>
            <a:r>
              <a:rPr lang="en-US" dirty="0"/>
              <a:t> Contact</a:t>
            </a:r>
          </a:p>
        </p:txBody>
      </p:sp>
      <p:sp>
        <p:nvSpPr>
          <p:cNvPr id="4" name="Slide Number Placeholder 3">
            <a:extLst>
              <a:ext uri="{FF2B5EF4-FFF2-40B4-BE49-F238E27FC236}">
                <a16:creationId xmlns:a16="http://schemas.microsoft.com/office/drawing/2014/main" id="{376B99CA-CCCD-8AD0-F5D3-934A77B7D6DC}"/>
              </a:ext>
            </a:extLst>
          </p:cNvPr>
          <p:cNvSpPr>
            <a:spLocks noGrp="1"/>
          </p:cNvSpPr>
          <p:nvPr>
            <p:ph type="sldNum" sz="quarter" idx="4"/>
          </p:nvPr>
        </p:nvSpPr>
        <p:spPr/>
        <p:txBody>
          <a:bodyPr/>
          <a:lstStyle/>
          <a:p>
            <a:pPr algn="ctr"/>
            <a:fld id="{F6B149FD-26F7-3645-B4E7-BA8B8CC5EEA8}" type="slidenum">
              <a:rPr lang="en-US" smtClean="0"/>
              <a:pPr algn="ctr"/>
              <a:t>150</a:t>
            </a:fld>
            <a:endParaRPr lang="en-US" dirty="0"/>
          </a:p>
        </p:txBody>
      </p:sp>
      <p:pic>
        <p:nvPicPr>
          <p:cNvPr id="12" name="Picture 11">
            <a:extLst>
              <a:ext uri="{FF2B5EF4-FFF2-40B4-BE49-F238E27FC236}">
                <a16:creationId xmlns:a16="http://schemas.microsoft.com/office/drawing/2014/main" id="{A74EE58F-8BA4-C2F5-33E3-FB9F7674901E}"/>
              </a:ext>
            </a:extLst>
          </p:cNvPr>
          <p:cNvPicPr>
            <a:picLocks noChangeAspect="1"/>
          </p:cNvPicPr>
          <p:nvPr/>
        </p:nvPicPr>
        <p:blipFill>
          <a:blip r:embed="rId2"/>
          <a:stretch>
            <a:fillRect/>
          </a:stretch>
        </p:blipFill>
        <p:spPr>
          <a:xfrm>
            <a:off x="732641" y="2225340"/>
            <a:ext cx="6278950" cy="1081342"/>
          </a:xfrm>
          <a:prstGeom prst="rect">
            <a:avLst/>
          </a:prstGeom>
        </p:spPr>
      </p:pic>
      <p:pic>
        <p:nvPicPr>
          <p:cNvPr id="5" name="Picture 4">
            <a:extLst>
              <a:ext uri="{FF2B5EF4-FFF2-40B4-BE49-F238E27FC236}">
                <a16:creationId xmlns:a16="http://schemas.microsoft.com/office/drawing/2014/main" id="{617588C0-BA8C-D2F6-55E9-72824EA43A1C}"/>
              </a:ext>
            </a:extLst>
          </p:cNvPr>
          <p:cNvPicPr>
            <a:picLocks noChangeAspect="1"/>
          </p:cNvPicPr>
          <p:nvPr/>
        </p:nvPicPr>
        <p:blipFill rotWithShape="1">
          <a:blip r:embed="rId3"/>
          <a:srcRect t="18456" b="22301"/>
          <a:stretch/>
        </p:blipFill>
        <p:spPr>
          <a:xfrm>
            <a:off x="732641" y="1095723"/>
            <a:ext cx="6278950" cy="1081343"/>
          </a:xfrm>
          <a:prstGeom prst="rect">
            <a:avLst/>
          </a:prstGeom>
        </p:spPr>
      </p:pic>
      <p:pic>
        <p:nvPicPr>
          <p:cNvPr id="8" name="Picture 7">
            <a:extLst>
              <a:ext uri="{FF2B5EF4-FFF2-40B4-BE49-F238E27FC236}">
                <a16:creationId xmlns:a16="http://schemas.microsoft.com/office/drawing/2014/main" id="{B4F7DCCF-50EF-F122-EB8D-BCB19211ABA4}"/>
              </a:ext>
            </a:extLst>
          </p:cNvPr>
          <p:cNvPicPr>
            <a:picLocks noChangeAspect="1"/>
          </p:cNvPicPr>
          <p:nvPr/>
        </p:nvPicPr>
        <p:blipFill>
          <a:blip r:embed="rId4"/>
          <a:stretch>
            <a:fillRect/>
          </a:stretch>
        </p:blipFill>
        <p:spPr>
          <a:xfrm>
            <a:off x="732640" y="3354958"/>
            <a:ext cx="6278947" cy="3007341"/>
          </a:xfrm>
          <a:prstGeom prst="rect">
            <a:avLst/>
          </a:prstGeom>
        </p:spPr>
      </p:pic>
      <p:sp>
        <p:nvSpPr>
          <p:cNvPr id="9" name="TextBox 8">
            <a:extLst>
              <a:ext uri="{FF2B5EF4-FFF2-40B4-BE49-F238E27FC236}">
                <a16:creationId xmlns:a16="http://schemas.microsoft.com/office/drawing/2014/main" id="{F31E4917-894F-A97A-1C0A-028582A23D22}"/>
              </a:ext>
            </a:extLst>
          </p:cNvPr>
          <p:cNvSpPr txBox="1"/>
          <p:nvPr/>
        </p:nvSpPr>
        <p:spPr>
          <a:xfrm>
            <a:off x="7228572" y="1143000"/>
            <a:ext cx="4581625" cy="954107"/>
          </a:xfrm>
          <a:prstGeom prst="rect">
            <a:avLst/>
          </a:prstGeom>
          <a:noFill/>
        </p:spPr>
        <p:txBody>
          <a:bodyPr wrap="square" rtlCol="0">
            <a:spAutoFit/>
          </a:bodyPr>
          <a:lstStyle/>
          <a:p>
            <a:r>
              <a:rPr lang="en-US" sz="1400" dirty="0"/>
              <a:t>Overlap removal “sees” the penetration but doesn’t initially remove it (as instructed).  Later, the “search length” is decreased and contact no longer sees the interaction.</a:t>
            </a:r>
          </a:p>
        </p:txBody>
      </p:sp>
      <p:sp>
        <p:nvSpPr>
          <p:cNvPr id="11" name="TextBox 10">
            <a:extLst>
              <a:ext uri="{FF2B5EF4-FFF2-40B4-BE49-F238E27FC236}">
                <a16:creationId xmlns:a16="http://schemas.microsoft.com/office/drawing/2014/main" id="{2F8B9A2D-2B6E-CF91-AD5B-202DEBD20E68}"/>
              </a:ext>
            </a:extLst>
          </p:cNvPr>
          <p:cNvSpPr txBox="1"/>
          <p:nvPr/>
        </p:nvSpPr>
        <p:spPr>
          <a:xfrm>
            <a:off x="7228572" y="2244518"/>
            <a:ext cx="2993458" cy="1169551"/>
          </a:xfrm>
          <a:prstGeom prst="rect">
            <a:avLst/>
          </a:prstGeom>
          <a:noFill/>
        </p:spPr>
        <p:txBody>
          <a:bodyPr wrap="square" rtlCol="0">
            <a:spAutoFit/>
          </a:bodyPr>
          <a:lstStyle/>
          <a:p>
            <a:r>
              <a:rPr lang="en-US" sz="1400" dirty="0"/>
              <a:t>Contact detection is primarily governed by the “</a:t>
            </a:r>
            <a:r>
              <a:rPr lang="en-US" sz="1400" dirty="0" err="1"/>
              <a:t>MinCharLen</a:t>
            </a:r>
            <a:r>
              <a:rPr lang="en-US" sz="1400" dirty="0"/>
              <a:t>”, and </a:t>
            </a:r>
            <a:r>
              <a:rPr lang="en-US" sz="1400" b="1" dirty="0"/>
              <a:t>these are too small after applying search scale factors</a:t>
            </a:r>
            <a:r>
              <a:rPr lang="en-US" sz="1400" dirty="0"/>
              <a:t>. -- our overlap is 0.01”</a:t>
            </a:r>
          </a:p>
        </p:txBody>
      </p:sp>
      <p:pic>
        <p:nvPicPr>
          <p:cNvPr id="13" name="Picture 12">
            <a:extLst>
              <a:ext uri="{FF2B5EF4-FFF2-40B4-BE49-F238E27FC236}">
                <a16:creationId xmlns:a16="http://schemas.microsoft.com/office/drawing/2014/main" id="{EA4BA508-1896-BAC6-DFC9-41540A2188E3}"/>
              </a:ext>
            </a:extLst>
          </p:cNvPr>
          <p:cNvPicPr>
            <a:picLocks noChangeAspect="1"/>
          </p:cNvPicPr>
          <p:nvPr/>
        </p:nvPicPr>
        <p:blipFill>
          <a:blip r:embed="rId5"/>
          <a:stretch>
            <a:fillRect/>
          </a:stretch>
        </p:blipFill>
        <p:spPr>
          <a:xfrm>
            <a:off x="10222030" y="2225340"/>
            <a:ext cx="1431324" cy="1318264"/>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15" name="Straight Arrow Connector 14">
            <a:extLst>
              <a:ext uri="{FF2B5EF4-FFF2-40B4-BE49-F238E27FC236}">
                <a16:creationId xmlns:a16="http://schemas.microsoft.com/office/drawing/2014/main" id="{1ECFA8E6-E202-1AF0-7BB5-EAD2E633E533}"/>
              </a:ext>
            </a:extLst>
          </p:cNvPr>
          <p:cNvCxnSpPr>
            <a:cxnSpLocks/>
          </p:cNvCxnSpPr>
          <p:nvPr/>
        </p:nvCxnSpPr>
        <p:spPr>
          <a:xfrm flipV="1">
            <a:off x="10139320" y="2916455"/>
            <a:ext cx="554347" cy="1827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33DC0ED7-9AF2-C125-3384-E26FB4F933ED}"/>
              </a:ext>
            </a:extLst>
          </p:cNvPr>
          <p:cNvSpPr/>
          <p:nvPr/>
        </p:nvSpPr>
        <p:spPr>
          <a:xfrm>
            <a:off x="3147461" y="1355445"/>
            <a:ext cx="2146434" cy="74166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F2FFD3-7613-0CDF-9F69-206E39256249}"/>
              </a:ext>
            </a:extLst>
          </p:cNvPr>
          <p:cNvSpPr/>
          <p:nvPr/>
        </p:nvSpPr>
        <p:spPr>
          <a:xfrm>
            <a:off x="5293895" y="2097107"/>
            <a:ext cx="974990" cy="11487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8817E2-E95C-0311-1B8D-B7FD1290C983}"/>
              </a:ext>
            </a:extLst>
          </p:cNvPr>
          <p:cNvSpPr/>
          <p:nvPr/>
        </p:nvSpPr>
        <p:spPr>
          <a:xfrm>
            <a:off x="2839453" y="3712021"/>
            <a:ext cx="2877952" cy="11487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7F24E0-5D98-D446-9C3F-83E164069E83}"/>
              </a:ext>
            </a:extLst>
          </p:cNvPr>
          <p:cNvSpPr txBox="1"/>
          <p:nvPr/>
        </p:nvSpPr>
        <p:spPr>
          <a:xfrm>
            <a:off x="7228572" y="3562782"/>
            <a:ext cx="2993458" cy="738664"/>
          </a:xfrm>
          <a:prstGeom prst="rect">
            <a:avLst/>
          </a:prstGeom>
          <a:noFill/>
        </p:spPr>
        <p:txBody>
          <a:bodyPr wrap="square" rtlCol="0">
            <a:spAutoFit/>
          </a:bodyPr>
          <a:lstStyle/>
          <a:p>
            <a:r>
              <a:rPr lang="en-US" sz="1400" dirty="0"/>
              <a:t>This was </a:t>
            </a:r>
            <a:r>
              <a:rPr lang="en-US" sz="1400" b="1" dirty="0"/>
              <a:t>suspiciously easy to solve</a:t>
            </a:r>
            <a:r>
              <a:rPr lang="en-US" sz="1400" dirty="0"/>
              <a:t>.  We should not expect great things …</a:t>
            </a:r>
          </a:p>
        </p:txBody>
      </p:sp>
      <p:sp>
        <p:nvSpPr>
          <p:cNvPr id="21" name="TextBox 20">
            <a:extLst>
              <a:ext uri="{FF2B5EF4-FFF2-40B4-BE49-F238E27FC236}">
                <a16:creationId xmlns:a16="http://schemas.microsoft.com/office/drawing/2014/main" id="{A738C3A8-643E-82C9-758B-F8227A328581}"/>
              </a:ext>
            </a:extLst>
          </p:cNvPr>
          <p:cNvSpPr txBox="1"/>
          <p:nvPr/>
        </p:nvSpPr>
        <p:spPr>
          <a:xfrm>
            <a:off x="7273563" y="4666103"/>
            <a:ext cx="4185797" cy="1696196"/>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1400" b="1" dirty="0"/>
              <a:t>Our next move should be to increase the contact tolerance.</a:t>
            </a:r>
          </a:p>
          <a:p>
            <a:endParaRPr lang="en-US" sz="1400" dirty="0"/>
          </a:p>
          <a:p>
            <a:r>
              <a:rPr lang="en-US" sz="1400" dirty="0">
                <a:latin typeface="Courier New" panose="02070309020205020404" pitchFamily="49" charset="0"/>
                <a:cs typeface="Courier New" panose="02070309020205020404" pitchFamily="49" charset="0"/>
              </a:rPr>
              <a:t>begin interaction &lt;name&gt;</a:t>
            </a:r>
          </a:p>
          <a:p>
            <a:r>
              <a:rPr lang="en-US" sz="1400" dirty="0">
                <a:latin typeface="Courier New" panose="02070309020205020404" pitchFamily="49" charset="0"/>
                <a:cs typeface="Courier New" panose="02070309020205020404" pitchFamily="49" charset="0"/>
              </a:rPr>
              <a:t>  ...</a:t>
            </a:r>
          </a:p>
          <a:p>
            <a:r>
              <a:rPr lang="en-US" sz="1400" b="1" dirty="0">
                <a:solidFill>
                  <a:schemeClr val="accent2"/>
                </a:solidFill>
                <a:latin typeface="Courier New" panose="02070309020205020404" pitchFamily="49" charset="0"/>
                <a:cs typeface="Courier New" panose="02070309020205020404" pitchFamily="49" charset="0"/>
              </a:rPr>
              <a:t>  normal tolerance = 0.02</a:t>
            </a:r>
          </a:p>
          <a:p>
            <a:r>
              <a:rPr lang="en-US" sz="1400" dirty="0">
                <a:latin typeface="Courier New" panose="02070309020205020404" pitchFamily="49" charset="0"/>
                <a:cs typeface="Courier New" panose="02070309020205020404" pitchFamily="49" charset="0"/>
              </a:rPr>
              <a:t>end</a:t>
            </a:r>
          </a:p>
        </p:txBody>
      </p:sp>
    </p:spTree>
    <p:extLst>
      <p:ext uri="{BB962C8B-B14F-4D97-AF65-F5344CB8AC3E}">
        <p14:creationId xmlns:p14="http://schemas.microsoft.com/office/powerpoint/2010/main" val="266900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AA32-A803-4171-0334-BC25A8E1F1BA}"/>
              </a:ext>
            </a:extLst>
          </p:cNvPr>
          <p:cNvSpPr>
            <a:spLocks noGrp="1"/>
          </p:cNvSpPr>
          <p:nvPr>
            <p:ph type="title"/>
          </p:nvPr>
        </p:nvSpPr>
        <p:spPr/>
        <p:txBody>
          <a:bodyPr/>
          <a:lstStyle/>
          <a:p>
            <a:r>
              <a:rPr lang="en-US" dirty="0"/>
              <a:t>Example 13: Results and discussion – </a:t>
            </a:r>
            <a:r>
              <a:rPr lang="en-US" dirty="0" err="1"/>
              <a:t>Node_Face</a:t>
            </a:r>
            <a:r>
              <a:rPr lang="en-US" dirty="0"/>
              <a:t> Contact</a:t>
            </a:r>
          </a:p>
        </p:txBody>
      </p:sp>
      <p:sp>
        <p:nvSpPr>
          <p:cNvPr id="4" name="Slide Number Placeholder 3">
            <a:extLst>
              <a:ext uri="{FF2B5EF4-FFF2-40B4-BE49-F238E27FC236}">
                <a16:creationId xmlns:a16="http://schemas.microsoft.com/office/drawing/2014/main" id="{376B99CA-CCCD-8AD0-F5D3-934A77B7D6DC}"/>
              </a:ext>
            </a:extLst>
          </p:cNvPr>
          <p:cNvSpPr>
            <a:spLocks noGrp="1"/>
          </p:cNvSpPr>
          <p:nvPr>
            <p:ph type="sldNum" sz="quarter" idx="4"/>
          </p:nvPr>
        </p:nvSpPr>
        <p:spPr/>
        <p:txBody>
          <a:bodyPr/>
          <a:lstStyle/>
          <a:p>
            <a:pPr algn="ctr"/>
            <a:fld id="{F6B149FD-26F7-3645-B4E7-BA8B8CC5EEA8}" type="slidenum">
              <a:rPr lang="en-US" smtClean="0"/>
              <a:pPr algn="ctr"/>
              <a:t>151</a:t>
            </a:fld>
            <a:endParaRPr lang="en-US" dirty="0"/>
          </a:p>
        </p:txBody>
      </p:sp>
      <p:pic>
        <p:nvPicPr>
          <p:cNvPr id="6" name="Picture 5">
            <a:extLst>
              <a:ext uri="{FF2B5EF4-FFF2-40B4-BE49-F238E27FC236}">
                <a16:creationId xmlns:a16="http://schemas.microsoft.com/office/drawing/2014/main" id="{7A2C3707-DF52-1E6B-6986-A45BB607B70E}"/>
              </a:ext>
            </a:extLst>
          </p:cNvPr>
          <p:cNvPicPr>
            <a:picLocks noChangeAspect="1"/>
          </p:cNvPicPr>
          <p:nvPr/>
        </p:nvPicPr>
        <p:blipFill>
          <a:blip r:embed="rId2"/>
          <a:stretch>
            <a:fillRect/>
          </a:stretch>
        </p:blipFill>
        <p:spPr>
          <a:xfrm>
            <a:off x="2175710" y="3892962"/>
            <a:ext cx="4093065" cy="2407685"/>
          </a:xfrm>
          <a:prstGeom prst="rect">
            <a:avLst/>
          </a:prstGeom>
        </p:spPr>
      </p:pic>
      <p:pic>
        <p:nvPicPr>
          <p:cNvPr id="10" name="Picture 9">
            <a:extLst>
              <a:ext uri="{FF2B5EF4-FFF2-40B4-BE49-F238E27FC236}">
                <a16:creationId xmlns:a16="http://schemas.microsoft.com/office/drawing/2014/main" id="{3506F292-6A09-5039-D266-6829A4ED97A5}"/>
              </a:ext>
            </a:extLst>
          </p:cNvPr>
          <p:cNvPicPr>
            <a:picLocks noChangeAspect="1"/>
          </p:cNvPicPr>
          <p:nvPr/>
        </p:nvPicPr>
        <p:blipFill>
          <a:blip r:embed="rId3"/>
          <a:stretch>
            <a:fillRect/>
          </a:stretch>
        </p:blipFill>
        <p:spPr>
          <a:xfrm>
            <a:off x="2175710" y="1278648"/>
            <a:ext cx="4093065" cy="2382413"/>
          </a:xfrm>
          <a:prstGeom prst="rect">
            <a:avLst/>
          </a:prstGeom>
        </p:spPr>
      </p:pic>
      <p:sp>
        <p:nvSpPr>
          <p:cNvPr id="13" name="TextBox 12">
            <a:extLst>
              <a:ext uri="{FF2B5EF4-FFF2-40B4-BE49-F238E27FC236}">
                <a16:creationId xmlns:a16="http://schemas.microsoft.com/office/drawing/2014/main" id="{76672A17-69A0-4BB7-0382-AC16BA1EACAE}"/>
              </a:ext>
            </a:extLst>
          </p:cNvPr>
          <p:cNvSpPr txBox="1"/>
          <p:nvPr/>
        </p:nvSpPr>
        <p:spPr>
          <a:xfrm>
            <a:off x="192505" y="1284179"/>
            <a:ext cx="1854771" cy="646331"/>
          </a:xfrm>
          <a:prstGeom prst="rect">
            <a:avLst/>
          </a:prstGeom>
          <a:noFill/>
        </p:spPr>
        <p:txBody>
          <a:bodyPr wrap="square" rtlCol="0">
            <a:spAutoFit/>
          </a:bodyPr>
          <a:lstStyle/>
          <a:p>
            <a:pPr algn="r"/>
            <a:r>
              <a:rPr lang="en-US" dirty="0"/>
              <a:t>Default search tolerance</a:t>
            </a:r>
          </a:p>
        </p:txBody>
      </p:sp>
      <p:sp>
        <p:nvSpPr>
          <p:cNvPr id="14" name="TextBox 13">
            <a:extLst>
              <a:ext uri="{FF2B5EF4-FFF2-40B4-BE49-F238E27FC236}">
                <a16:creationId xmlns:a16="http://schemas.microsoft.com/office/drawing/2014/main" id="{BF93B151-860F-3F5D-23D6-68855D5418AF}"/>
              </a:ext>
            </a:extLst>
          </p:cNvPr>
          <p:cNvSpPr txBox="1"/>
          <p:nvPr/>
        </p:nvSpPr>
        <p:spPr>
          <a:xfrm>
            <a:off x="192505" y="3892962"/>
            <a:ext cx="1960649" cy="646331"/>
          </a:xfrm>
          <a:prstGeom prst="rect">
            <a:avLst/>
          </a:prstGeom>
          <a:noFill/>
        </p:spPr>
        <p:txBody>
          <a:bodyPr wrap="square" rtlCol="0">
            <a:spAutoFit/>
          </a:bodyPr>
          <a:lstStyle/>
          <a:p>
            <a:pPr algn="r"/>
            <a:r>
              <a:rPr lang="en-US" dirty="0"/>
              <a:t>User-specified</a:t>
            </a:r>
          </a:p>
          <a:p>
            <a:pPr algn="r"/>
            <a:r>
              <a:rPr lang="en-US" dirty="0"/>
              <a:t>search tolerance</a:t>
            </a:r>
          </a:p>
        </p:txBody>
      </p:sp>
      <p:grpSp>
        <p:nvGrpSpPr>
          <p:cNvPr id="24" name="Group 23">
            <a:extLst>
              <a:ext uri="{FF2B5EF4-FFF2-40B4-BE49-F238E27FC236}">
                <a16:creationId xmlns:a16="http://schemas.microsoft.com/office/drawing/2014/main" id="{932476B2-AC44-090F-4FEA-378EB2AC27AC}"/>
              </a:ext>
            </a:extLst>
          </p:cNvPr>
          <p:cNvGrpSpPr/>
          <p:nvPr/>
        </p:nvGrpSpPr>
        <p:grpSpPr>
          <a:xfrm>
            <a:off x="7030352" y="2673596"/>
            <a:ext cx="2268090" cy="1479438"/>
            <a:chOff x="6799346" y="1999404"/>
            <a:chExt cx="2268090" cy="1479438"/>
          </a:xfrm>
        </p:grpSpPr>
        <p:sp>
          <p:nvSpPr>
            <p:cNvPr id="22" name="Flowchart: Process 21">
              <a:extLst>
                <a:ext uri="{FF2B5EF4-FFF2-40B4-BE49-F238E27FC236}">
                  <a16:creationId xmlns:a16="http://schemas.microsoft.com/office/drawing/2014/main" id="{CC377779-22C4-8AB5-E731-FF6AF043D3FC}"/>
                </a:ext>
              </a:extLst>
            </p:cNvPr>
            <p:cNvSpPr/>
            <p:nvPr/>
          </p:nvSpPr>
          <p:spPr>
            <a:xfrm>
              <a:off x="6799346" y="2001121"/>
              <a:ext cx="1134045" cy="747972"/>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Flowchart: Process 22">
              <a:extLst>
                <a:ext uri="{FF2B5EF4-FFF2-40B4-BE49-F238E27FC236}">
                  <a16:creationId xmlns:a16="http://schemas.microsoft.com/office/drawing/2014/main" id="{C453C1AF-46A9-4E0F-400E-95DD7142CF2C}"/>
                </a:ext>
              </a:extLst>
            </p:cNvPr>
            <p:cNvSpPr/>
            <p:nvPr/>
          </p:nvSpPr>
          <p:spPr>
            <a:xfrm>
              <a:off x="7933391" y="1999404"/>
              <a:ext cx="1134045" cy="747972"/>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Process 18">
              <a:extLst>
                <a:ext uri="{FF2B5EF4-FFF2-40B4-BE49-F238E27FC236}">
                  <a16:creationId xmlns:a16="http://schemas.microsoft.com/office/drawing/2014/main" id="{3D35DE3E-F370-D355-8FC3-F63E3F2E333A}"/>
                </a:ext>
              </a:extLst>
            </p:cNvPr>
            <p:cNvSpPr/>
            <p:nvPr/>
          </p:nvSpPr>
          <p:spPr>
            <a:xfrm>
              <a:off x="6799346" y="2730870"/>
              <a:ext cx="1134045" cy="747972"/>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Flowchart: Process 20">
              <a:extLst>
                <a:ext uri="{FF2B5EF4-FFF2-40B4-BE49-F238E27FC236}">
                  <a16:creationId xmlns:a16="http://schemas.microsoft.com/office/drawing/2014/main" id="{7FCA62C7-E13C-1CD5-B4A3-F59D7ECFBD42}"/>
                </a:ext>
              </a:extLst>
            </p:cNvPr>
            <p:cNvSpPr/>
            <p:nvPr/>
          </p:nvSpPr>
          <p:spPr>
            <a:xfrm>
              <a:off x="7933391" y="2729153"/>
              <a:ext cx="1134045" cy="747972"/>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5" name="Flowchart: Process 14">
            <a:extLst>
              <a:ext uri="{FF2B5EF4-FFF2-40B4-BE49-F238E27FC236}">
                <a16:creationId xmlns:a16="http://schemas.microsoft.com/office/drawing/2014/main" id="{634B3F33-7008-E08A-407D-421D9126A76B}"/>
              </a:ext>
            </a:extLst>
          </p:cNvPr>
          <p:cNvSpPr/>
          <p:nvPr/>
        </p:nvSpPr>
        <p:spPr>
          <a:xfrm>
            <a:off x="8888633" y="3407124"/>
            <a:ext cx="2075893" cy="1561892"/>
          </a:xfrm>
          <a:prstGeom prst="flowChartProcess">
            <a:avLst/>
          </a:prstGeom>
          <a:solidFill>
            <a:schemeClr val="accent5">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B5890A-AD07-23ED-EFFA-02B57C99E84B}"/>
              </a:ext>
            </a:extLst>
          </p:cNvPr>
          <p:cNvSpPr txBox="1"/>
          <p:nvPr/>
        </p:nvSpPr>
        <p:spPr>
          <a:xfrm>
            <a:off x="6813082" y="1224701"/>
            <a:ext cx="4332973" cy="923330"/>
          </a:xfrm>
          <a:prstGeom prst="rect">
            <a:avLst/>
          </a:prstGeom>
          <a:noFill/>
        </p:spPr>
        <p:txBody>
          <a:bodyPr wrap="square" rtlCol="0">
            <a:spAutoFit/>
          </a:bodyPr>
          <a:lstStyle/>
          <a:p>
            <a:r>
              <a:rPr lang="en-US" b="1" dirty="0"/>
              <a:t>Why does an increased tolerance </a:t>
            </a:r>
            <a:r>
              <a:rPr lang="en-US" b="1" i="1" dirty="0"/>
              <a:t>still</a:t>
            </a:r>
            <a:r>
              <a:rPr lang="en-US" b="1" dirty="0"/>
              <a:t> not work</a:t>
            </a:r>
            <a:r>
              <a:rPr lang="en-US" dirty="0"/>
              <a:t>?  Consider the following simplified model:</a:t>
            </a:r>
          </a:p>
        </p:txBody>
      </p:sp>
      <p:cxnSp>
        <p:nvCxnSpPr>
          <p:cNvPr id="27" name="Straight Connector 26">
            <a:extLst>
              <a:ext uri="{FF2B5EF4-FFF2-40B4-BE49-F238E27FC236}">
                <a16:creationId xmlns:a16="http://schemas.microsoft.com/office/drawing/2014/main" id="{7F49F9DA-439E-E09B-0869-3417CF7D010E}"/>
              </a:ext>
            </a:extLst>
          </p:cNvPr>
          <p:cNvCxnSpPr>
            <a:cxnSpLocks/>
          </p:cNvCxnSpPr>
          <p:nvPr/>
        </p:nvCxnSpPr>
        <p:spPr>
          <a:xfrm flipH="1">
            <a:off x="8898258" y="3457875"/>
            <a:ext cx="2044061"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60C24E-6549-AC31-77ED-2EEBE3BEC8AD}"/>
              </a:ext>
            </a:extLst>
          </p:cNvPr>
          <p:cNvCxnSpPr>
            <a:cxnSpLocks/>
          </p:cNvCxnSpPr>
          <p:nvPr/>
        </p:nvCxnSpPr>
        <p:spPr>
          <a:xfrm flipV="1">
            <a:off x="8936758" y="3438625"/>
            <a:ext cx="0" cy="1511141"/>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10E0378-6F7B-9A60-2F0B-BE97C6C040F1}"/>
              </a:ext>
            </a:extLst>
          </p:cNvPr>
          <p:cNvSpPr txBox="1"/>
          <p:nvPr/>
        </p:nvSpPr>
        <p:spPr>
          <a:xfrm>
            <a:off x="10135285" y="2555221"/>
            <a:ext cx="1558425" cy="523220"/>
          </a:xfrm>
          <a:prstGeom prst="rect">
            <a:avLst/>
          </a:prstGeom>
          <a:noFill/>
        </p:spPr>
        <p:txBody>
          <a:bodyPr wrap="square">
            <a:spAutoFit/>
          </a:bodyPr>
          <a:lstStyle/>
          <a:p>
            <a:r>
              <a:rPr lang="en-US" sz="1400" dirty="0"/>
              <a:t>Contact surface (side a)</a:t>
            </a:r>
          </a:p>
        </p:txBody>
      </p:sp>
      <p:cxnSp>
        <p:nvCxnSpPr>
          <p:cNvPr id="37" name="Straight Arrow Connector 36">
            <a:extLst>
              <a:ext uri="{FF2B5EF4-FFF2-40B4-BE49-F238E27FC236}">
                <a16:creationId xmlns:a16="http://schemas.microsoft.com/office/drawing/2014/main" id="{30C7A238-5A78-3096-1360-6D4B310E9C23}"/>
              </a:ext>
            </a:extLst>
          </p:cNvPr>
          <p:cNvCxnSpPr/>
          <p:nvPr/>
        </p:nvCxnSpPr>
        <p:spPr>
          <a:xfrm flipH="1">
            <a:off x="10279781" y="3047582"/>
            <a:ext cx="221381" cy="3557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A4BC7FB4-246E-5AE2-C0DD-4B311901BD56}"/>
              </a:ext>
            </a:extLst>
          </p:cNvPr>
          <p:cNvSpPr txBox="1"/>
          <p:nvPr/>
        </p:nvSpPr>
        <p:spPr>
          <a:xfrm>
            <a:off x="9237077" y="1985968"/>
            <a:ext cx="1558425" cy="523220"/>
          </a:xfrm>
          <a:prstGeom prst="rect">
            <a:avLst/>
          </a:prstGeom>
          <a:noFill/>
        </p:spPr>
        <p:txBody>
          <a:bodyPr wrap="square">
            <a:spAutoFit/>
          </a:bodyPr>
          <a:lstStyle/>
          <a:p>
            <a:r>
              <a:rPr lang="en-US" sz="1400" dirty="0"/>
              <a:t>Contact node (side b)</a:t>
            </a:r>
          </a:p>
        </p:txBody>
      </p:sp>
      <p:cxnSp>
        <p:nvCxnSpPr>
          <p:cNvPr id="39" name="Straight Arrow Connector 38">
            <a:extLst>
              <a:ext uri="{FF2B5EF4-FFF2-40B4-BE49-F238E27FC236}">
                <a16:creationId xmlns:a16="http://schemas.microsoft.com/office/drawing/2014/main" id="{9CBE0C13-BF15-E4A6-C345-F58E856C1C4C}"/>
              </a:ext>
            </a:extLst>
          </p:cNvPr>
          <p:cNvCxnSpPr>
            <a:cxnSpLocks/>
          </p:cNvCxnSpPr>
          <p:nvPr/>
        </p:nvCxnSpPr>
        <p:spPr>
          <a:xfrm flipH="1">
            <a:off x="9298442" y="2497484"/>
            <a:ext cx="388219" cy="93151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8514AF94-100F-FF2D-3D70-6E71C552CAB4}"/>
              </a:ext>
            </a:extLst>
          </p:cNvPr>
          <p:cNvSpPr txBox="1"/>
          <p:nvPr/>
        </p:nvSpPr>
        <p:spPr>
          <a:xfrm>
            <a:off x="6931715" y="5405287"/>
            <a:ext cx="4332973" cy="923330"/>
          </a:xfrm>
          <a:prstGeom prst="rect">
            <a:avLst/>
          </a:prstGeom>
          <a:noFill/>
        </p:spPr>
        <p:txBody>
          <a:bodyPr wrap="square" rtlCol="0">
            <a:spAutoFit/>
          </a:bodyPr>
          <a:lstStyle/>
          <a:p>
            <a:r>
              <a:rPr lang="en-US" b="1" dirty="0"/>
              <a:t>Contact is doing exactly what we asked </a:t>
            </a:r>
            <a:r>
              <a:rPr lang="en-US" dirty="0"/>
              <a:t>it to do.  The node is sliding on the contact surface!</a:t>
            </a:r>
          </a:p>
        </p:txBody>
      </p:sp>
      <p:sp>
        <p:nvSpPr>
          <p:cNvPr id="43" name="TextBox 42">
            <a:extLst>
              <a:ext uri="{FF2B5EF4-FFF2-40B4-BE49-F238E27FC236}">
                <a16:creationId xmlns:a16="http://schemas.microsoft.com/office/drawing/2014/main" id="{752E80BB-2B4F-5041-E7E1-3C4B6E0B7BF2}"/>
              </a:ext>
            </a:extLst>
          </p:cNvPr>
          <p:cNvSpPr txBox="1"/>
          <p:nvPr/>
        </p:nvSpPr>
        <p:spPr>
          <a:xfrm>
            <a:off x="4550142" y="5761123"/>
            <a:ext cx="1699383" cy="523220"/>
          </a:xfrm>
          <a:prstGeom prst="rect">
            <a:avLst/>
          </a:prstGeom>
          <a:solidFill>
            <a:schemeClr val="bg1">
              <a:alpha val="50000"/>
            </a:schemeClr>
          </a:solidFill>
        </p:spPr>
        <p:txBody>
          <a:bodyPr wrap="square">
            <a:spAutoFit/>
          </a:bodyPr>
          <a:lstStyle/>
          <a:p>
            <a:r>
              <a:rPr lang="en-US" sz="1400" b="1" dirty="0">
                <a:solidFill>
                  <a:srgbClr val="FF0000"/>
                </a:solidFill>
              </a:rPr>
              <a:t>Contact nodes (side b)</a:t>
            </a:r>
          </a:p>
        </p:txBody>
      </p:sp>
      <p:cxnSp>
        <p:nvCxnSpPr>
          <p:cNvPr id="44" name="Straight Arrow Connector 43">
            <a:extLst>
              <a:ext uri="{FF2B5EF4-FFF2-40B4-BE49-F238E27FC236}">
                <a16:creationId xmlns:a16="http://schemas.microsoft.com/office/drawing/2014/main" id="{C1991B24-EA57-E4EB-C436-4034624ED408}"/>
              </a:ext>
            </a:extLst>
          </p:cNvPr>
          <p:cNvCxnSpPr>
            <a:cxnSpLocks/>
            <a:stCxn id="43" idx="0"/>
          </p:cNvCxnSpPr>
          <p:nvPr/>
        </p:nvCxnSpPr>
        <p:spPr>
          <a:xfrm flipH="1" flipV="1">
            <a:off x="5024387" y="5476775"/>
            <a:ext cx="375447" cy="284348"/>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2693C6C3-8B06-157E-5371-983E98BCB502}"/>
              </a:ext>
            </a:extLst>
          </p:cNvPr>
          <p:cNvSpPr txBox="1"/>
          <p:nvPr/>
        </p:nvSpPr>
        <p:spPr>
          <a:xfrm>
            <a:off x="4533826" y="3905834"/>
            <a:ext cx="1699384" cy="523220"/>
          </a:xfrm>
          <a:prstGeom prst="rect">
            <a:avLst/>
          </a:prstGeom>
          <a:solidFill>
            <a:schemeClr val="bg1">
              <a:alpha val="50000"/>
            </a:schemeClr>
          </a:solidFill>
        </p:spPr>
        <p:txBody>
          <a:bodyPr wrap="square">
            <a:spAutoFit/>
          </a:bodyPr>
          <a:lstStyle/>
          <a:p>
            <a:r>
              <a:rPr lang="en-US" sz="1400" b="1" dirty="0">
                <a:solidFill>
                  <a:srgbClr val="FF0000"/>
                </a:solidFill>
              </a:rPr>
              <a:t>Contact surface (side a)</a:t>
            </a:r>
          </a:p>
        </p:txBody>
      </p:sp>
      <p:cxnSp>
        <p:nvCxnSpPr>
          <p:cNvPr id="49" name="Straight Arrow Connector 48">
            <a:extLst>
              <a:ext uri="{FF2B5EF4-FFF2-40B4-BE49-F238E27FC236}">
                <a16:creationId xmlns:a16="http://schemas.microsoft.com/office/drawing/2014/main" id="{F2992017-AA85-6956-A396-9053AD51C154}"/>
              </a:ext>
            </a:extLst>
          </p:cNvPr>
          <p:cNvCxnSpPr>
            <a:cxnSpLocks/>
            <a:stCxn id="48" idx="2"/>
          </p:cNvCxnSpPr>
          <p:nvPr/>
        </p:nvCxnSpPr>
        <p:spPr>
          <a:xfrm>
            <a:off x="5383518" y="4429054"/>
            <a:ext cx="149182" cy="25581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46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8E57-78AB-B347-F344-E5DFEE2464B4}"/>
              </a:ext>
            </a:extLst>
          </p:cNvPr>
          <p:cNvSpPr>
            <a:spLocks noGrp="1"/>
          </p:cNvSpPr>
          <p:nvPr>
            <p:ph type="title"/>
          </p:nvPr>
        </p:nvSpPr>
        <p:spPr/>
        <p:txBody>
          <a:bodyPr/>
          <a:lstStyle/>
          <a:p>
            <a:r>
              <a:rPr lang="en-US" dirty="0"/>
              <a:t>Example 13: Results and discussion – Overlapped structure</a:t>
            </a:r>
          </a:p>
        </p:txBody>
      </p:sp>
      <p:sp>
        <p:nvSpPr>
          <p:cNvPr id="4" name="Slide Number Placeholder 3">
            <a:extLst>
              <a:ext uri="{FF2B5EF4-FFF2-40B4-BE49-F238E27FC236}">
                <a16:creationId xmlns:a16="http://schemas.microsoft.com/office/drawing/2014/main" id="{4FF1C61A-9345-90BC-63CE-567BC3B191C4}"/>
              </a:ext>
            </a:extLst>
          </p:cNvPr>
          <p:cNvSpPr>
            <a:spLocks noGrp="1"/>
          </p:cNvSpPr>
          <p:nvPr>
            <p:ph type="sldNum" sz="quarter" idx="4"/>
          </p:nvPr>
        </p:nvSpPr>
        <p:spPr/>
        <p:txBody>
          <a:bodyPr/>
          <a:lstStyle/>
          <a:p>
            <a:pPr algn="ctr"/>
            <a:fld id="{F6B149FD-26F7-3645-B4E7-BA8B8CC5EEA8}" type="slidenum">
              <a:rPr lang="en-US" smtClean="0"/>
              <a:pPr algn="ctr"/>
              <a:t>152</a:t>
            </a:fld>
            <a:endParaRPr lang="en-US" dirty="0"/>
          </a:p>
        </p:txBody>
      </p:sp>
      <p:grpSp>
        <p:nvGrpSpPr>
          <p:cNvPr id="23" name="Group 22">
            <a:extLst>
              <a:ext uri="{FF2B5EF4-FFF2-40B4-BE49-F238E27FC236}">
                <a16:creationId xmlns:a16="http://schemas.microsoft.com/office/drawing/2014/main" id="{DEB35D06-EFB5-52BB-ED3B-4F729AAF181E}"/>
              </a:ext>
            </a:extLst>
          </p:cNvPr>
          <p:cNvGrpSpPr/>
          <p:nvPr/>
        </p:nvGrpSpPr>
        <p:grpSpPr>
          <a:xfrm>
            <a:off x="470124" y="1182094"/>
            <a:ext cx="4242151" cy="2513846"/>
            <a:chOff x="470124" y="1220594"/>
            <a:chExt cx="4242151" cy="2513846"/>
          </a:xfrm>
        </p:grpSpPr>
        <p:pic>
          <p:nvPicPr>
            <p:cNvPr id="6" name="Picture 5">
              <a:extLst>
                <a:ext uri="{FF2B5EF4-FFF2-40B4-BE49-F238E27FC236}">
                  <a16:creationId xmlns:a16="http://schemas.microsoft.com/office/drawing/2014/main" id="{F15656DC-3AE4-C421-3823-743D5DDC2506}"/>
                </a:ext>
              </a:extLst>
            </p:cNvPr>
            <p:cNvPicPr>
              <a:picLocks noChangeAspect="1"/>
            </p:cNvPicPr>
            <p:nvPr/>
          </p:nvPicPr>
          <p:blipFill>
            <a:blip r:embed="rId4"/>
            <a:stretch>
              <a:fillRect/>
            </a:stretch>
          </p:blipFill>
          <p:spPr>
            <a:xfrm>
              <a:off x="665747" y="1805369"/>
              <a:ext cx="4046528" cy="1929071"/>
            </a:xfrm>
            <a:prstGeom prst="rect">
              <a:avLst/>
            </a:prstGeom>
          </p:spPr>
        </p:pic>
        <p:cxnSp>
          <p:nvCxnSpPr>
            <p:cNvPr id="7" name="Straight Arrow Connector 6">
              <a:extLst>
                <a:ext uri="{FF2B5EF4-FFF2-40B4-BE49-F238E27FC236}">
                  <a16:creationId xmlns:a16="http://schemas.microsoft.com/office/drawing/2014/main" id="{06CAEF25-ECB3-997D-6CD4-66C88E9E1562}"/>
                </a:ext>
              </a:extLst>
            </p:cNvPr>
            <p:cNvCxnSpPr>
              <a:cxnSpLocks/>
              <a:stCxn id="8" idx="2"/>
            </p:cNvCxnSpPr>
            <p:nvPr/>
          </p:nvCxnSpPr>
          <p:spPr>
            <a:xfrm>
              <a:off x="3428519" y="1805369"/>
              <a:ext cx="498588" cy="73570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2EA4BDB-65D4-F3B3-12C7-1F80121EAC18}"/>
                </a:ext>
              </a:extLst>
            </p:cNvPr>
            <p:cNvSpPr txBox="1"/>
            <p:nvPr/>
          </p:nvSpPr>
          <p:spPr>
            <a:xfrm>
              <a:off x="2709074" y="1220594"/>
              <a:ext cx="1438889" cy="584775"/>
            </a:xfrm>
            <a:prstGeom prst="rect">
              <a:avLst/>
            </a:prstGeom>
            <a:noFill/>
          </p:spPr>
          <p:txBody>
            <a:bodyPr wrap="square" rtlCol="0">
              <a:spAutoFit/>
            </a:bodyPr>
            <a:lstStyle/>
            <a:p>
              <a:r>
                <a:rPr lang="en-US" sz="1600" dirty="0"/>
                <a:t>Overlap we want to keep</a:t>
              </a:r>
            </a:p>
          </p:txBody>
        </p:sp>
        <p:cxnSp>
          <p:nvCxnSpPr>
            <p:cNvPr id="13" name="Straight Arrow Connector 12">
              <a:extLst>
                <a:ext uri="{FF2B5EF4-FFF2-40B4-BE49-F238E27FC236}">
                  <a16:creationId xmlns:a16="http://schemas.microsoft.com/office/drawing/2014/main" id="{AA694CD3-48ED-912A-5AE1-0BD8D3BAA1BF}"/>
                </a:ext>
              </a:extLst>
            </p:cNvPr>
            <p:cNvCxnSpPr>
              <a:cxnSpLocks/>
              <a:stCxn id="14" idx="2"/>
            </p:cNvCxnSpPr>
            <p:nvPr/>
          </p:nvCxnSpPr>
          <p:spPr>
            <a:xfrm flipH="1">
              <a:off x="1289785" y="1805369"/>
              <a:ext cx="77860" cy="97633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2AB7429-0DCF-3F6F-44CD-B7304046B282}"/>
                </a:ext>
              </a:extLst>
            </p:cNvPr>
            <p:cNvSpPr txBox="1"/>
            <p:nvPr/>
          </p:nvSpPr>
          <p:spPr>
            <a:xfrm>
              <a:off x="470124" y="1220594"/>
              <a:ext cx="1795042" cy="584775"/>
            </a:xfrm>
            <a:prstGeom prst="rect">
              <a:avLst/>
            </a:prstGeom>
            <a:noFill/>
          </p:spPr>
          <p:txBody>
            <a:bodyPr wrap="square" rtlCol="0">
              <a:spAutoFit/>
            </a:bodyPr>
            <a:lstStyle/>
            <a:p>
              <a:r>
                <a:rPr lang="en-US" sz="1600" dirty="0"/>
                <a:t>Overlap we want to eliminate</a:t>
              </a:r>
            </a:p>
          </p:txBody>
        </p:sp>
        <p:cxnSp>
          <p:nvCxnSpPr>
            <p:cNvPr id="19" name="Straight Arrow Connector 18">
              <a:extLst>
                <a:ext uri="{FF2B5EF4-FFF2-40B4-BE49-F238E27FC236}">
                  <a16:creationId xmlns:a16="http://schemas.microsoft.com/office/drawing/2014/main" id="{6733332E-BE50-DAF2-BF40-1C9CE23EBC01}"/>
                </a:ext>
              </a:extLst>
            </p:cNvPr>
            <p:cNvCxnSpPr>
              <a:cxnSpLocks/>
              <a:stCxn id="8" idx="2"/>
            </p:cNvCxnSpPr>
            <p:nvPr/>
          </p:nvCxnSpPr>
          <p:spPr>
            <a:xfrm>
              <a:off x="3428519" y="1805369"/>
              <a:ext cx="1008727" cy="8118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grpSp>
      <p:pic>
        <p:nvPicPr>
          <p:cNvPr id="24" name="oring_preload_remove_plate_overlap">
            <a:hlinkClick r:id="" action="ppaction://media"/>
            <a:extLst>
              <a:ext uri="{FF2B5EF4-FFF2-40B4-BE49-F238E27FC236}">
                <a16:creationId xmlns:a16="http://schemas.microsoft.com/office/drawing/2014/main" id="{1BBBE48B-B07D-2767-DD76-465D1AE689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5954" y="4036882"/>
            <a:ext cx="4136322" cy="2143958"/>
          </a:xfrm>
          <a:prstGeom prst="rect">
            <a:avLst/>
          </a:prstGeom>
        </p:spPr>
      </p:pic>
      <p:grpSp>
        <p:nvGrpSpPr>
          <p:cNvPr id="54" name="Group 53">
            <a:extLst>
              <a:ext uri="{FF2B5EF4-FFF2-40B4-BE49-F238E27FC236}">
                <a16:creationId xmlns:a16="http://schemas.microsoft.com/office/drawing/2014/main" id="{54CB0268-8A91-F04F-605C-48E504E8B953}"/>
              </a:ext>
            </a:extLst>
          </p:cNvPr>
          <p:cNvGrpSpPr/>
          <p:nvPr/>
        </p:nvGrpSpPr>
        <p:grpSpPr>
          <a:xfrm>
            <a:off x="5313300" y="1064601"/>
            <a:ext cx="6089256" cy="2468285"/>
            <a:chOff x="5336312" y="3832918"/>
            <a:chExt cx="6089256" cy="2468285"/>
          </a:xfrm>
        </p:grpSpPr>
        <p:pic>
          <p:nvPicPr>
            <p:cNvPr id="31" name="Picture 30">
              <a:extLst>
                <a:ext uri="{FF2B5EF4-FFF2-40B4-BE49-F238E27FC236}">
                  <a16:creationId xmlns:a16="http://schemas.microsoft.com/office/drawing/2014/main" id="{2AC4859B-0020-A134-8DEB-65C5C9EFD045}"/>
                </a:ext>
              </a:extLst>
            </p:cNvPr>
            <p:cNvPicPr>
              <a:picLocks noChangeAspect="1"/>
            </p:cNvPicPr>
            <p:nvPr/>
          </p:nvPicPr>
          <p:blipFill>
            <a:blip r:embed="rId6"/>
            <a:stretch>
              <a:fillRect/>
            </a:stretch>
          </p:blipFill>
          <p:spPr>
            <a:xfrm>
              <a:off x="5336312" y="3832918"/>
              <a:ext cx="5979387" cy="2396290"/>
            </a:xfrm>
            <a:prstGeom prst="rect">
              <a:avLst/>
            </a:prstGeom>
            <a:ln>
              <a:solidFill>
                <a:srgbClr val="000000"/>
              </a:solidFill>
            </a:ln>
          </p:spPr>
        </p:pic>
        <p:pic>
          <p:nvPicPr>
            <p:cNvPr id="33" name="Picture 32">
              <a:extLst>
                <a:ext uri="{FF2B5EF4-FFF2-40B4-BE49-F238E27FC236}">
                  <a16:creationId xmlns:a16="http://schemas.microsoft.com/office/drawing/2014/main" id="{EADDEEFC-FDB3-D04B-1CDF-E5A0071369F5}"/>
                </a:ext>
              </a:extLst>
            </p:cNvPr>
            <p:cNvPicPr>
              <a:picLocks noChangeAspect="1"/>
            </p:cNvPicPr>
            <p:nvPr/>
          </p:nvPicPr>
          <p:blipFill>
            <a:blip r:embed="rId7"/>
            <a:stretch>
              <a:fillRect/>
            </a:stretch>
          </p:blipFill>
          <p:spPr>
            <a:xfrm>
              <a:off x="8903367" y="4807650"/>
              <a:ext cx="2522201" cy="1493553"/>
            </a:xfrm>
            <a:prstGeom prst="rect">
              <a:avLst/>
            </a:prstGeom>
            <a:ln w="28575">
              <a:solidFill>
                <a:srgbClr val="000000"/>
              </a:solidFill>
            </a:ln>
          </p:spPr>
        </p:pic>
        <p:cxnSp>
          <p:nvCxnSpPr>
            <p:cNvPr id="35" name="Straight Arrow Connector 34">
              <a:extLst>
                <a:ext uri="{FF2B5EF4-FFF2-40B4-BE49-F238E27FC236}">
                  <a16:creationId xmlns:a16="http://schemas.microsoft.com/office/drawing/2014/main" id="{7998485D-63E5-AFAE-9B30-05FEC25EF43D}"/>
                </a:ext>
              </a:extLst>
            </p:cNvPr>
            <p:cNvCxnSpPr/>
            <p:nvPr/>
          </p:nvCxnSpPr>
          <p:spPr>
            <a:xfrm flipH="1" flipV="1">
              <a:off x="8903367" y="4389120"/>
              <a:ext cx="1472667" cy="1165306"/>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49DF42AA-D1A6-BA67-BCAC-A2B26F267637}"/>
                </a:ext>
              </a:extLst>
            </p:cNvPr>
            <p:cNvSpPr txBox="1"/>
            <p:nvPr/>
          </p:nvSpPr>
          <p:spPr>
            <a:xfrm>
              <a:off x="5336312" y="3881044"/>
              <a:ext cx="1699383" cy="523220"/>
            </a:xfrm>
            <a:prstGeom prst="rect">
              <a:avLst/>
            </a:prstGeom>
            <a:solidFill>
              <a:schemeClr val="bg1">
                <a:alpha val="50000"/>
              </a:schemeClr>
            </a:solidFill>
          </p:spPr>
          <p:txBody>
            <a:bodyPr wrap="square">
              <a:spAutoFit/>
            </a:bodyPr>
            <a:lstStyle/>
            <a:p>
              <a:r>
                <a:rPr lang="en-US" sz="1400" b="1" dirty="0">
                  <a:solidFill>
                    <a:srgbClr val="FF0000"/>
                  </a:solidFill>
                </a:rPr>
                <a:t>Contact surface is skinned blocks</a:t>
              </a:r>
            </a:p>
          </p:txBody>
        </p:sp>
      </p:grpSp>
      <p:grpSp>
        <p:nvGrpSpPr>
          <p:cNvPr id="53" name="Group 52">
            <a:extLst>
              <a:ext uri="{FF2B5EF4-FFF2-40B4-BE49-F238E27FC236}">
                <a16:creationId xmlns:a16="http://schemas.microsoft.com/office/drawing/2014/main" id="{EA850A77-23FB-77E7-AAE0-5239D2EB68F7}"/>
              </a:ext>
            </a:extLst>
          </p:cNvPr>
          <p:cNvGrpSpPr/>
          <p:nvPr/>
        </p:nvGrpSpPr>
        <p:grpSpPr>
          <a:xfrm>
            <a:off x="5290468" y="3772263"/>
            <a:ext cx="6089255" cy="2424754"/>
            <a:chOff x="5336313" y="1237673"/>
            <a:chExt cx="6089255" cy="2424754"/>
          </a:xfrm>
        </p:grpSpPr>
        <p:pic>
          <p:nvPicPr>
            <p:cNvPr id="29" name="Picture 28">
              <a:extLst>
                <a:ext uri="{FF2B5EF4-FFF2-40B4-BE49-F238E27FC236}">
                  <a16:creationId xmlns:a16="http://schemas.microsoft.com/office/drawing/2014/main" id="{F051EE63-D4B5-9C5D-9434-7EB38E2944D7}"/>
                </a:ext>
              </a:extLst>
            </p:cNvPr>
            <p:cNvPicPr>
              <a:picLocks noChangeAspect="1"/>
            </p:cNvPicPr>
            <p:nvPr/>
          </p:nvPicPr>
          <p:blipFill>
            <a:blip r:embed="rId8"/>
            <a:stretch>
              <a:fillRect/>
            </a:stretch>
          </p:blipFill>
          <p:spPr>
            <a:xfrm>
              <a:off x="5336313" y="1237673"/>
              <a:ext cx="5979387" cy="2373612"/>
            </a:xfrm>
            <a:prstGeom prst="rect">
              <a:avLst/>
            </a:prstGeom>
            <a:ln>
              <a:solidFill>
                <a:srgbClr val="000000"/>
              </a:solidFill>
            </a:ln>
          </p:spPr>
        </p:pic>
        <p:pic>
          <p:nvPicPr>
            <p:cNvPr id="38" name="Picture 37">
              <a:extLst>
                <a:ext uri="{FF2B5EF4-FFF2-40B4-BE49-F238E27FC236}">
                  <a16:creationId xmlns:a16="http://schemas.microsoft.com/office/drawing/2014/main" id="{E94AB139-D958-2DED-6BC2-F6922C33DB7C}"/>
                </a:ext>
              </a:extLst>
            </p:cNvPr>
            <p:cNvPicPr>
              <a:picLocks noChangeAspect="1"/>
            </p:cNvPicPr>
            <p:nvPr/>
          </p:nvPicPr>
          <p:blipFill>
            <a:blip r:embed="rId9"/>
            <a:stretch>
              <a:fillRect/>
            </a:stretch>
          </p:blipFill>
          <p:spPr>
            <a:xfrm>
              <a:off x="8903367" y="2339365"/>
              <a:ext cx="2522201" cy="1323062"/>
            </a:xfrm>
            <a:prstGeom prst="rect">
              <a:avLst/>
            </a:prstGeom>
            <a:ln w="28575">
              <a:solidFill>
                <a:srgbClr val="000000"/>
              </a:solidFill>
            </a:ln>
          </p:spPr>
        </p:pic>
        <p:cxnSp>
          <p:nvCxnSpPr>
            <p:cNvPr id="39" name="Straight Arrow Connector 38">
              <a:extLst>
                <a:ext uri="{FF2B5EF4-FFF2-40B4-BE49-F238E27FC236}">
                  <a16:creationId xmlns:a16="http://schemas.microsoft.com/office/drawing/2014/main" id="{4C9C831F-858B-F72D-1620-67AD6ACDC9D3}"/>
                </a:ext>
              </a:extLst>
            </p:cNvPr>
            <p:cNvCxnSpPr>
              <a:cxnSpLocks/>
            </p:cNvCxnSpPr>
            <p:nvPr/>
          </p:nvCxnSpPr>
          <p:spPr>
            <a:xfrm flipH="1" flipV="1">
              <a:off x="8747759" y="1711692"/>
              <a:ext cx="1628275" cy="1453328"/>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D348BDED-9D5F-6FC1-B2AC-12663868B07F}"/>
                </a:ext>
              </a:extLst>
            </p:cNvPr>
            <p:cNvSpPr txBox="1"/>
            <p:nvPr/>
          </p:nvSpPr>
          <p:spPr>
            <a:xfrm>
              <a:off x="5359145" y="1270642"/>
              <a:ext cx="1699383" cy="738664"/>
            </a:xfrm>
            <a:prstGeom prst="rect">
              <a:avLst/>
            </a:prstGeom>
            <a:solidFill>
              <a:schemeClr val="bg1">
                <a:alpha val="50000"/>
              </a:schemeClr>
            </a:solidFill>
          </p:spPr>
          <p:txBody>
            <a:bodyPr wrap="square">
              <a:spAutoFit/>
            </a:bodyPr>
            <a:lstStyle/>
            <a:p>
              <a:r>
                <a:rPr lang="en-US" sz="1400" b="1" dirty="0">
                  <a:solidFill>
                    <a:srgbClr val="FF0000"/>
                  </a:solidFill>
                </a:rPr>
                <a:t>Contact surface is restricted to “channel”</a:t>
              </a:r>
            </a:p>
          </p:txBody>
        </p:sp>
        <p:cxnSp>
          <p:nvCxnSpPr>
            <p:cNvPr id="44" name="Straight Connector 43">
              <a:extLst>
                <a:ext uri="{FF2B5EF4-FFF2-40B4-BE49-F238E27FC236}">
                  <a16:creationId xmlns:a16="http://schemas.microsoft.com/office/drawing/2014/main" id="{E0088285-C809-F6C3-D540-6907D294D0A9}"/>
                </a:ext>
              </a:extLst>
            </p:cNvPr>
            <p:cNvCxnSpPr>
              <a:cxnSpLocks/>
            </p:cNvCxnSpPr>
            <p:nvPr/>
          </p:nvCxnSpPr>
          <p:spPr>
            <a:xfrm>
              <a:off x="6006164" y="2954956"/>
              <a:ext cx="89836" cy="32299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74E085-5695-912B-95CB-9164D2929373}"/>
                </a:ext>
              </a:extLst>
            </p:cNvPr>
            <p:cNvCxnSpPr>
              <a:cxnSpLocks/>
            </p:cNvCxnSpPr>
            <p:nvPr/>
          </p:nvCxnSpPr>
          <p:spPr>
            <a:xfrm>
              <a:off x="6073541" y="3262964"/>
              <a:ext cx="789272" cy="12512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630923-F17E-BF85-3E31-1DC0D83BB56E}"/>
                </a:ext>
              </a:extLst>
            </p:cNvPr>
            <p:cNvCxnSpPr>
              <a:cxnSpLocks/>
            </p:cNvCxnSpPr>
            <p:nvPr/>
          </p:nvCxnSpPr>
          <p:spPr>
            <a:xfrm>
              <a:off x="6814686" y="3051209"/>
              <a:ext cx="28876" cy="28875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5F4B9486-C79C-0B9D-4455-8F34ABC223C5}"/>
              </a:ext>
            </a:extLst>
          </p:cNvPr>
          <p:cNvSpPr txBox="1"/>
          <p:nvPr/>
        </p:nvSpPr>
        <p:spPr>
          <a:xfrm>
            <a:off x="5174968" y="6245295"/>
            <a:ext cx="6519730" cy="461665"/>
          </a:xfrm>
          <a:prstGeom prst="rect">
            <a:avLst/>
          </a:prstGeom>
          <a:noFill/>
        </p:spPr>
        <p:txBody>
          <a:bodyPr wrap="square" rtlCol="0">
            <a:spAutoFit/>
          </a:bodyPr>
          <a:lstStyle/>
          <a:p>
            <a:r>
              <a:rPr lang="en-US" sz="1200" dirty="0"/>
              <a:t>Recall that the main difference from our original result is the starting mesh is now less “perfect” due to overlap removal operations.</a:t>
            </a:r>
          </a:p>
        </p:txBody>
      </p:sp>
    </p:spTree>
    <p:extLst>
      <p:ext uri="{BB962C8B-B14F-4D97-AF65-F5344CB8AC3E}">
        <p14:creationId xmlns:p14="http://schemas.microsoft.com/office/powerpoint/2010/main" val="237090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0C09-B5EE-6999-EF55-0E414435FD39}"/>
              </a:ext>
            </a:extLst>
          </p:cNvPr>
          <p:cNvSpPr>
            <a:spLocks noGrp="1"/>
          </p:cNvSpPr>
          <p:nvPr>
            <p:ph type="title"/>
          </p:nvPr>
        </p:nvSpPr>
        <p:spPr/>
        <p:txBody>
          <a:bodyPr/>
          <a:lstStyle/>
          <a:p>
            <a:r>
              <a:rPr lang="en-US" dirty="0"/>
              <a:t>Duplicating and re-using preloaded components</a:t>
            </a:r>
          </a:p>
        </p:txBody>
      </p:sp>
      <p:sp>
        <p:nvSpPr>
          <p:cNvPr id="3" name="Content Placeholder 2">
            <a:extLst>
              <a:ext uri="{FF2B5EF4-FFF2-40B4-BE49-F238E27FC236}">
                <a16:creationId xmlns:a16="http://schemas.microsoft.com/office/drawing/2014/main" id="{0F511F09-37E5-E6B3-DECC-973DE1D790F7}"/>
              </a:ext>
            </a:extLst>
          </p:cNvPr>
          <p:cNvSpPr>
            <a:spLocks noGrp="1"/>
          </p:cNvSpPr>
          <p:nvPr>
            <p:ph idx="1"/>
          </p:nvPr>
        </p:nvSpPr>
        <p:spPr>
          <a:xfrm>
            <a:off x="762000" y="1447799"/>
            <a:ext cx="10553699" cy="670451"/>
          </a:xfrm>
        </p:spPr>
        <p:txBody>
          <a:bodyPr/>
          <a:lstStyle/>
          <a:p>
            <a:r>
              <a:rPr lang="en-US" dirty="0"/>
              <a:t>Imagine a scenario where you may need to preload a part, and then re-use it</a:t>
            </a:r>
          </a:p>
        </p:txBody>
      </p:sp>
      <p:sp>
        <p:nvSpPr>
          <p:cNvPr id="4" name="Slide Number Placeholder 3">
            <a:extLst>
              <a:ext uri="{FF2B5EF4-FFF2-40B4-BE49-F238E27FC236}">
                <a16:creationId xmlns:a16="http://schemas.microsoft.com/office/drawing/2014/main" id="{546A155B-D76F-C316-2146-A7EBA3E7FC81}"/>
              </a:ext>
            </a:extLst>
          </p:cNvPr>
          <p:cNvSpPr>
            <a:spLocks noGrp="1"/>
          </p:cNvSpPr>
          <p:nvPr>
            <p:ph type="sldNum" sz="quarter" idx="4"/>
          </p:nvPr>
        </p:nvSpPr>
        <p:spPr/>
        <p:txBody>
          <a:bodyPr/>
          <a:lstStyle/>
          <a:p>
            <a:pPr algn="ctr"/>
            <a:fld id="{F6B149FD-26F7-3645-B4E7-BA8B8CC5EEA8}" type="slidenum">
              <a:rPr lang="en-US" smtClean="0"/>
              <a:pPr algn="ctr"/>
              <a:t>153</a:t>
            </a:fld>
            <a:endParaRPr lang="en-US" dirty="0"/>
          </a:p>
        </p:txBody>
      </p:sp>
      <p:pic>
        <p:nvPicPr>
          <p:cNvPr id="6" name="Picture 5">
            <a:extLst>
              <a:ext uri="{FF2B5EF4-FFF2-40B4-BE49-F238E27FC236}">
                <a16:creationId xmlns:a16="http://schemas.microsoft.com/office/drawing/2014/main" id="{077AAD05-888A-2949-9C5F-1629020A4916}"/>
              </a:ext>
            </a:extLst>
          </p:cNvPr>
          <p:cNvPicPr>
            <a:picLocks noChangeAspect="1"/>
          </p:cNvPicPr>
          <p:nvPr/>
        </p:nvPicPr>
        <p:blipFill>
          <a:blip r:embed="rId2"/>
          <a:stretch>
            <a:fillRect/>
          </a:stretch>
        </p:blipFill>
        <p:spPr>
          <a:xfrm>
            <a:off x="7032000" y="1998090"/>
            <a:ext cx="3668622" cy="2648169"/>
          </a:xfrm>
          <a:prstGeom prst="rect">
            <a:avLst/>
          </a:prstGeom>
        </p:spPr>
      </p:pic>
      <p:pic>
        <p:nvPicPr>
          <p:cNvPr id="10" name="Picture 9">
            <a:extLst>
              <a:ext uri="{FF2B5EF4-FFF2-40B4-BE49-F238E27FC236}">
                <a16:creationId xmlns:a16="http://schemas.microsoft.com/office/drawing/2014/main" id="{145CB627-AE38-075D-807D-5CE3C1139EAC}"/>
              </a:ext>
            </a:extLst>
          </p:cNvPr>
          <p:cNvPicPr>
            <a:picLocks noChangeAspect="1"/>
          </p:cNvPicPr>
          <p:nvPr/>
        </p:nvPicPr>
        <p:blipFill>
          <a:blip r:embed="rId3"/>
          <a:stretch>
            <a:fillRect/>
          </a:stretch>
        </p:blipFill>
        <p:spPr>
          <a:xfrm>
            <a:off x="1944560" y="2405148"/>
            <a:ext cx="1635073" cy="1793129"/>
          </a:xfrm>
          <a:prstGeom prst="rect">
            <a:avLst/>
          </a:prstGeom>
        </p:spPr>
      </p:pic>
      <p:pic>
        <p:nvPicPr>
          <p:cNvPr id="12" name="Picture 11">
            <a:extLst>
              <a:ext uri="{FF2B5EF4-FFF2-40B4-BE49-F238E27FC236}">
                <a16:creationId xmlns:a16="http://schemas.microsoft.com/office/drawing/2014/main" id="{E4FC8ACF-36CC-982D-92BD-E3AEC8CEA6C9}"/>
              </a:ext>
            </a:extLst>
          </p:cNvPr>
          <p:cNvPicPr>
            <a:picLocks noChangeAspect="1"/>
          </p:cNvPicPr>
          <p:nvPr/>
        </p:nvPicPr>
        <p:blipFill>
          <a:blip r:embed="rId4"/>
          <a:stretch>
            <a:fillRect/>
          </a:stretch>
        </p:blipFill>
        <p:spPr>
          <a:xfrm>
            <a:off x="4341567" y="2306264"/>
            <a:ext cx="1827195" cy="1569671"/>
          </a:xfrm>
          <a:prstGeom prst="rect">
            <a:avLst/>
          </a:prstGeom>
        </p:spPr>
      </p:pic>
      <p:sp>
        <p:nvSpPr>
          <p:cNvPr id="13" name="Arrow: Right 12">
            <a:extLst>
              <a:ext uri="{FF2B5EF4-FFF2-40B4-BE49-F238E27FC236}">
                <a16:creationId xmlns:a16="http://schemas.microsoft.com/office/drawing/2014/main" id="{08B8AA9A-9269-FD13-B770-B180C3F69B19}"/>
              </a:ext>
            </a:extLst>
          </p:cNvPr>
          <p:cNvSpPr/>
          <p:nvPr/>
        </p:nvSpPr>
        <p:spPr>
          <a:xfrm>
            <a:off x="3649152" y="3137252"/>
            <a:ext cx="622896" cy="32892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0B315AA-120B-07A7-9164-739395A34EDF}"/>
              </a:ext>
            </a:extLst>
          </p:cNvPr>
          <p:cNvSpPr txBox="1"/>
          <p:nvPr/>
        </p:nvSpPr>
        <p:spPr>
          <a:xfrm>
            <a:off x="3579633" y="3466172"/>
            <a:ext cx="739305" cy="276999"/>
          </a:xfrm>
          <a:prstGeom prst="rect">
            <a:avLst/>
          </a:prstGeom>
          <a:noFill/>
        </p:spPr>
        <p:txBody>
          <a:bodyPr wrap="none" rtlCol="0">
            <a:spAutoFit/>
          </a:bodyPr>
          <a:lstStyle/>
          <a:p>
            <a:r>
              <a:rPr lang="en-US" sz="1200" dirty="0"/>
              <a:t>preload</a:t>
            </a:r>
          </a:p>
        </p:txBody>
      </p:sp>
      <p:sp>
        <p:nvSpPr>
          <p:cNvPr id="15" name="TextBox 14">
            <a:extLst>
              <a:ext uri="{FF2B5EF4-FFF2-40B4-BE49-F238E27FC236}">
                <a16:creationId xmlns:a16="http://schemas.microsoft.com/office/drawing/2014/main" id="{61C138B5-FBBD-CC0A-2444-EDFCBD6B79B3}"/>
              </a:ext>
            </a:extLst>
          </p:cNvPr>
          <p:cNvSpPr txBox="1"/>
          <p:nvPr/>
        </p:nvSpPr>
        <p:spPr>
          <a:xfrm>
            <a:off x="2251379" y="2266648"/>
            <a:ext cx="849913" cy="276999"/>
          </a:xfrm>
          <a:prstGeom prst="rect">
            <a:avLst/>
          </a:prstGeom>
          <a:noFill/>
        </p:spPr>
        <p:txBody>
          <a:bodyPr wrap="none" rtlCol="0">
            <a:spAutoFit/>
          </a:bodyPr>
          <a:lstStyle/>
          <a:p>
            <a:r>
              <a:rPr lang="en-US" sz="1200" dirty="0"/>
              <a:t>Can w/lid</a:t>
            </a:r>
          </a:p>
        </p:txBody>
      </p:sp>
      <p:sp>
        <p:nvSpPr>
          <p:cNvPr id="16" name="TextBox 15">
            <a:extLst>
              <a:ext uri="{FF2B5EF4-FFF2-40B4-BE49-F238E27FC236}">
                <a16:creationId xmlns:a16="http://schemas.microsoft.com/office/drawing/2014/main" id="{7FFABF0C-0A63-9F5F-356D-74578893C034}"/>
              </a:ext>
            </a:extLst>
          </p:cNvPr>
          <p:cNvSpPr txBox="1"/>
          <p:nvPr/>
        </p:nvSpPr>
        <p:spPr>
          <a:xfrm>
            <a:off x="1232617" y="3244380"/>
            <a:ext cx="631904" cy="276999"/>
          </a:xfrm>
          <a:prstGeom prst="rect">
            <a:avLst/>
          </a:prstGeom>
          <a:noFill/>
        </p:spPr>
        <p:txBody>
          <a:bodyPr wrap="none" rtlCol="0">
            <a:spAutoFit/>
          </a:bodyPr>
          <a:lstStyle/>
          <a:p>
            <a:r>
              <a:rPr lang="en-US" sz="1200" dirty="0"/>
              <a:t>foams</a:t>
            </a:r>
          </a:p>
        </p:txBody>
      </p:sp>
      <p:cxnSp>
        <p:nvCxnSpPr>
          <p:cNvPr id="18" name="Straight Arrow Connector 17">
            <a:extLst>
              <a:ext uri="{FF2B5EF4-FFF2-40B4-BE49-F238E27FC236}">
                <a16:creationId xmlns:a16="http://schemas.microsoft.com/office/drawing/2014/main" id="{C8598053-821F-12C2-0093-8BBEC3E37D37}"/>
              </a:ext>
            </a:extLst>
          </p:cNvPr>
          <p:cNvCxnSpPr>
            <a:cxnSpLocks/>
            <a:stCxn id="16" idx="3"/>
          </p:cNvCxnSpPr>
          <p:nvPr/>
        </p:nvCxnSpPr>
        <p:spPr>
          <a:xfrm flipV="1">
            <a:off x="1864521" y="3192459"/>
            <a:ext cx="468394" cy="190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CCFD662-641E-E0FC-7B7D-0DF980706AFD}"/>
              </a:ext>
            </a:extLst>
          </p:cNvPr>
          <p:cNvCxnSpPr>
            <a:cxnSpLocks/>
            <a:stCxn id="16" idx="3"/>
          </p:cNvCxnSpPr>
          <p:nvPr/>
        </p:nvCxnSpPr>
        <p:spPr>
          <a:xfrm>
            <a:off x="1864521" y="3382880"/>
            <a:ext cx="504978" cy="331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58EC316-2BE6-A6C4-1660-D988F06E24E5}"/>
              </a:ext>
            </a:extLst>
          </p:cNvPr>
          <p:cNvSpPr txBox="1"/>
          <p:nvPr/>
        </p:nvSpPr>
        <p:spPr>
          <a:xfrm>
            <a:off x="4695073" y="2057996"/>
            <a:ext cx="1212191" cy="276999"/>
          </a:xfrm>
          <a:prstGeom prst="rect">
            <a:avLst/>
          </a:prstGeom>
          <a:noFill/>
        </p:spPr>
        <p:txBody>
          <a:bodyPr wrap="none" rtlCol="0">
            <a:spAutoFit/>
          </a:bodyPr>
          <a:lstStyle/>
          <a:p>
            <a:r>
              <a:rPr lang="en-US" sz="1200" dirty="0"/>
              <a:t>Preloaded can</a:t>
            </a:r>
          </a:p>
        </p:txBody>
      </p:sp>
      <p:sp>
        <p:nvSpPr>
          <p:cNvPr id="25" name="Content Placeholder 2">
            <a:extLst>
              <a:ext uri="{FF2B5EF4-FFF2-40B4-BE49-F238E27FC236}">
                <a16:creationId xmlns:a16="http://schemas.microsoft.com/office/drawing/2014/main" id="{E5FB1E67-9A17-336E-511C-5F7B369BE36D}"/>
              </a:ext>
            </a:extLst>
          </p:cNvPr>
          <p:cNvSpPr txBox="1">
            <a:spLocks/>
          </p:cNvSpPr>
          <p:nvPr/>
        </p:nvSpPr>
        <p:spPr>
          <a:xfrm>
            <a:off x="6423586" y="5370740"/>
            <a:ext cx="4675026" cy="670451"/>
          </a:xfrm>
          <a:prstGeom prst="rect">
            <a:avLst/>
          </a:prstGeom>
        </p:spPr>
        <p:txBody>
          <a:bodyPr vert="horz" lIns="0" tIns="0" rIns="0" bIns="0" rtlCol="0">
            <a:normAutofit fontScale="85000" lnSpcReduction="10000"/>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Output: More complex geometry that uses preloaded results, </a:t>
            </a:r>
            <a:r>
              <a:rPr lang="en-US" i="1" dirty="0"/>
              <a:t>duplicated N times</a:t>
            </a:r>
            <a:r>
              <a:rPr lang="en-US" dirty="0"/>
              <a:t>.</a:t>
            </a:r>
          </a:p>
        </p:txBody>
      </p:sp>
      <p:sp>
        <p:nvSpPr>
          <p:cNvPr id="27" name="Freeform: Shape 26">
            <a:extLst>
              <a:ext uri="{FF2B5EF4-FFF2-40B4-BE49-F238E27FC236}">
                <a16:creationId xmlns:a16="http://schemas.microsoft.com/office/drawing/2014/main" id="{FF62B0F9-1FBE-7A95-8407-5251981779C9}"/>
              </a:ext>
            </a:extLst>
          </p:cNvPr>
          <p:cNvSpPr/>
          <p:nvPr/>
        </p:nvSpPr>
        <p:spPr>
          <a:xfrm>
            <a:off x="5534314" y="3581297"/>
            <a:ext cx="2572161" cy="878367"/>
          </a:xfrm>
          <a:custGeom>
            <a:avLst/>
            <a:gdLst>
              <a:gd name="connsiteX0" fmla="*/ 0 w 2572161"/>
              <a:gd name="connsiteY0" fmla="*/ 0 h 878367"/>
              <a:gd name="connsiteX1" fmla="*/ 1348575 w 2572161"/>
              <a:gd name="connsiteY1" fmla="*/ 868351 h 878367"/>
              <a:gd name="connsiteX2" fmla="*/ 2572161 w 2572161"/>
              <a:gd name="connsiteY2" fmla="*/ 394705 h 878367"/>
            </a:gdLst>
            <a:ahLst/>
            <a:cxnLst>
              <a:cxn ang="0">
                <a:pos x="connsiteX0" y="connsiteY0"/>
              </a:cxn>
              <a:cxn ang="0">
                <a:pos x="connsiteX1" y="connsiteY1"/>
              </a:cxn>
              <a:cxn ang="0">
                <a:pos x="connsiteX2" y="connsiteY2"/>
              </a:cxn>
            </a:cxnLst>
            <a:rect l="l" t="t" r="r" b="b"/>
            <a:pathLst>
              <a:path w="2572161" h="878367">
                <a:moveTo>
                  <a:pt x="0" y="0"/>
                </a:moveTo>
                <a:cubicBezTo>
                  <a:pt x="459940" y="401283"/>
                  <a:pt x="919881" y="802567"/>
                  <a:pt x="1348575" y="868351"/>
                </a:cubicBezTo>
                <a:cubicBezTo>
                  <a:pt x="1777269" y="934135"/>
                  <a:pt x="2174715" y="664420"/>
                  <a:pt x="2572161" y="394705"/>
                </a:cubicBezTo>
              </a:path>
            </a:pathLst>
          </a:custGeom>
          <a:noFill/>
          <a:ln>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3F23E12-0396-E534-D090-978E5983886B}"/>
              </a:ext>
            </a:extLst>
          </p:cNvPr>
          <p:cNvSpPr/>
          <p:nvPr/>
        </p:nvSpPr>
        <p:spPr>
          <a:xfrm>
            <a:off x="5797450" y="1845195"/>
            <a:ext cx="4004861" cy="1512436"/>
          </a:xfrm>
          <a:custGeom>
            <a:avLst/>
            <a:gdLst>
              <a:gd name="connsiteX0" fmla="*/ 0 w 4004861"/>
              <a:gd name="connsiteY0" fmla="*/ 1512436 h 1512436"/>
              <a:gd name="connsiteX1" fmla="*/ 1782751 w 4004861"/>
              <a:gd name="connsiteY1" fmla="*/ 130968 h 1512436"/>
              <a:gd name="connsiteX2" fmla="*/ 3657600 w 4004861"/>
              <a:gd name="connsiteY2" fmla="*/ 137547 h 1512436"/>
              <a:gd name="connsiteX3" fmla="*/ 3999678 w 4004861"/>
              <a:gd name="connsiteY3" fmla="*/ 841437 h 1512436"/>
            </a:gdLst>
            <a:ahLst/>
            <a:cxnLst>
              <a:cxn ang="0">
                <a:pos x="connsiteX0" y="connsiteY0"/>
              </a:cxn>
              <a:cxn ang="0">
                <a:pos x="connsiteX1" y="connsiteY1"/>
              </a:cxn>
              <a:cxn ang="0">
                <a:pos x="connsiteX2" y="connsiteY2"/>
              </a:cxn>
              <a:cxn ang="0">
                <a:pos x="connsiteX3" y="connsiteY3"/>
              </a:cxn>
            </a:cxnLst>
            <a:rect l="l" t="t" r="r" b="b"/>
            <a:pathLst>
              <a:path w="4004861" h="1512436">
                <a:moveTo>
                  <a:pt x="0" y="1512436"/>
                </a:moveTo>
                <a:cubicBezTo>
                  <a:pt x="586575" y="936276"/>
                  <a:pt x="1173151" y="360116"/>
                  <a:pt x="1782751" y="130968"/>
                </a:cubicBezTo>
                <a:cubicBezTo>
                  <a:pt x="2392351" y="-98180"/>
                  <a:pt x="3288112" y="19136"/>
                  <a:pt x="3657600" y="137547"/>
                </a:cubicBezTo>
                <a:cubicBezTo>
                  <a:pt x="4027088" y="255958"/>
                  <a:pt x="4013383" y="548697"/>
                  <a:pt x="3999678" y="841437"/>
                </a:cubicBezTo>
              </a:path>
            </a:pathLst>
          </a:custGeom>
          <a:noFill/>
          <a:ln>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F7D0A12-7885-6244-6D57-405FCC2AE883}"/>
              </a:ext>
            </a:extLst>
          </p:cNvPr>
          <p:cNvPicPr>
            <a:picLocks noChangeAspect="1"/>
          </p:cNvPicPr>
          <p:nvPr/>
        </p:nvPicPr>
        <p:blipFill>
          <a:blip r:embed="rId5"/>
          <a:stretch>
            <a:fillRect/>
          </a:stretch>
        </p:blipFill>
        <p:spPr>
          <a:xfrm>
            <a:off x="2836351" y="4485174"/>
            <a:ext cx="3259649" cy="2173100"/>
          </a:xfrm>
          <a:prstGeom prst="rect">
            <a:avLst/>
          </a:prstGeom>
        </p:spPr>
      </p:pic>
    </p:spTree>
    <p:extLst>
      <p:ext uri="{BB962C8B-B14F-4D97-AF65-F5344CB8AC3E}">
        <p14:creationId xmlns:p14="http://schemas.microsoft.com/office/powerpoint/2010/main" val="292785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BD25-388E-780F-2424-89C262635080}"/>
              </a:ext>
            </a:extLst>
          </p:cNvPr>
          <p:cNvSpPr>
            <a:spLocks noGrp="1"/>
          </p:cNvSpPr>
          <p:nvPr>
            <p:ph type="title"/>
          </p:nvPr>
        </p:nvSpPr>
        <p:spPr/>
        <p:txBody>
          <a:bodyPr/>
          <a:lstStyle/>
          <a:p>
            <a:r>
              <a:rPr lang="en-US" dirty="0"/>
              <a:t>Duplicating and re-using preloaded components</a:t>
            </a:r>
          </a:p>
        </p:txBody>
      </p:sp>
      <p:sp>
        <p:nvSpPr>
          <p:cNvPr id="3" name="Content Placeholder 2">
            <a:extLst>
              <a:ext uri="{FF2B5EF4-FFF2-40B4-BE49-F238E27FC236}">
                <a16:creationId xmlns:a16="http://schemas.microsoft.com/office/drawing/2014/main" id="{5B4B5B16-442B-4F8F-00F7-F7441F8EF631}"/>
              </a:ext>
            </a:extLst>
          </p:cNvPr>
          <p:cNvSpPr>
            <a:spLocks noGrp="1"/>
          </p:cNvSpPr>
          <p:nvPr>
            <p:ph idx="1"/>
          </p:nvPr>
        </p:nvSpPr>
        <p:spPr>
          <a:xfrm>
            <a:off x="1716968" y="1316231"/>
            <a:ext cx="8473000" cy="807282"/>
          </a:xfrm>
        </p:spPr>
        <p:txBody>
          <a:bodyPr>
            <a:noAutofit/>
          </a:bodyPr>
          <a:lstStyle/>
          <a:p>
            <a:r>
              <a:rPr lang="en-US" sz="1800" b="1" dirty="0"/>
              <a:t>Caution</a:t>
            </a:r>
            <a:r>
              <a:rPr lang="en-US" sz="1800" dirty="0"/>
              <a:t>: While this is possible to do, it’s not a streamlined process at this time, and has several potential pitfalls.  If this workflow is important to you, please let us know so that we can discuss options with you.</a:t>
            </a:r>
          </a:p>
        </p:txBody>
      </p:sp>
      <p:sp>
        <p:nvSpPr>
          <p:cNvPr id="4" name="Slide Number Placeholder 3">
            <a:extLst>
              <a:ext uri="{FF2B5EF4-FFF2-40B4-BE49-F238E27FC236}">
                <a16:creationId xmlns:a16="http://schemas.microsoft.com/office/drawing/2014/main" id="{F6EA635A-2191-0D88-1A6F-66A4D75F2B79}"/>
              </a:ext>
            </a:extLst>
          </p:cNvPr>
          <p:cNvSpPr>
            <a:spLocks noGrp="1"/>
          </p:cNvSpPr>
          <p:nvPr>
            <p:ph type="sldNum" sz="quarter" idx="4"/>
          </p:nvPr>
        </p:nvSpPr>
        <p:spPr/>
        <p:txBody>
          <a:bodyPr/>
          <a:lstStyle/>
          <a:p>
            <a:pPr algn="ctr"/>
            <a:fld id="{F6B149FD-26F7-3645-B4E7-BA8B8CC5EEA8}" type="slidenum">
              <a:rPr lang="en-US" smtClean="0"/>
              <a:pPr algn="ctr"/>
              <a:t>154</a:t>
            </a:fld>
            <a:endParaRPr lang="en-US" dirty="0"/>
          </a:p>
        </p:txBody>
      </p:sp>
      <p:pic>
        <p:nvPicPr>
          <p:cNvPr id="8" name="Graphic 7" descr="Warning with solid fill">
            <a:extLst>
              <a:ext uri="{FF2B5EF4-FFF2-40B4-BE49-F238E27FC236}">
                <a16:creationId xmlns:a16="http://schemas.microsoft.com/office/drawing/2014/main" id="{4D0EE49C-7EBB-650F-F877-928FF78F7A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545" y="1262672"/>
            <a:ext cx="914400" cy="914400"/>
          </a:xfrm>
          <a:prstGeom prst="rect">
            <a:avLst/>
          </a:prstGeom>
        </p:spPr>
      </p:pic>
      <p:sp>
        <p:nvSpPr>
          <p:cNvPr id="9" name="Content Placeholder 2">
            <a:extLst>
              <a:ext uri="{FF2B5EF4-FFF2-40B4-BE49-F238E27FC236}">
                <a16:creationId xmlns:a16="http://schemas.microsoft.com/office/drawing/2014/main" id="{F8702DD8-2ECF-0616-8E48-AF0EA33E365E}"/>
              </a:ext>
            </a:extLst>
          </p:cNvPr>
          <p:cNvSpPr txBox="1">
            <a:spLocks/>
          </p:cNvSpPr>
          <p:nvPr/>
        </p:nvSpPr>
        <p:spPr>
          <a:xfrm>
            <a:off x="762000" y="2431491"/>
            <a:ext cx="9598732" cy="807282"/>
          </a:xfrm>
          <a:prstGeom prst="rect">
            <a:avLst/>
          </a:prstGeom>
        </p:spPr>
        <p:txBody>
          <a:bodyPr vert="horz" lIns="0" tIns="0" rIns="0" bIns="0" rtlCol="0">
            <a:no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a:t>One solution is to use </a:t>
            </a:r>
            <a:r>
              <a:rPr lang="en-US" sz="1800" b="1" dirty="0"/>
              <a:t>interpolation</a:t>
            </a:r>
            <a:r>
              <a:rPr lang="en-US" sz="1800" dirty="0"/>
              <a:t> </a:t>
            </a:r>
            <a:r>
              <a:rPr lang="en-US" sz="1800" b="1" dirty="0"/>
              <a:t>procedural transfers </a:t>
            </a:r>
            <a:r>
              <a:rPr lang="en-US" sz="1800" dirty="0"/>
              <a:t>to duplicate the results.  Example workflow:</a:t>
            </a:r>
          </a:p>
        </p:txBody>
      </p:sp>
      <p:sp>
        <p:nvSpPr>
          <p:cNvPr id="10" name="Flowchart: Process 9">
            <a:extLst>
              <a:ext uri="{FF2B5EF4-FFF2-40B4-BE49-F238E27FC236}">
                <a16:creationId xmlns:a16="http://schemas.microsoft.com/office/drawing/2014/main" id="{7EBF5998-F6DC-E882-2F84-BF8E64DF9B34}"/>
              </a:ext>
            </a:extLst>
          </p:cNvPr>
          <p:cNvSpPr/>
          <p:nvPr/>
        </p:nvSpPr>
        <p:spPr>
          <a:xfrm>
            <a:off x="3200948" y="3238773"/>
            <a:ext cx="1552506" cy="827236"/>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Mesh of single re-usable part</a:t>
            </a:r>
          </a:p>
        </p:txBody>
      </p:sp>
      <p:sp>
        <p:nvSpPr>
          <p:cNvPr id="11" name="Flowchart: Process 10">
            <a:extLst>
              <a:ext uri="{FF2B5EF4-FFF2-40B4-BE49-F238E27FC236}">
                <a16:creationId xmlns:a16="http://schemas.microsoft.com/office/drawing/2014/main" id="{F291CFD1-F107-995C-BEBB-F57FB00A9F5A}"/>
              </a:ext>
            </a:extLst>
          </p:cNvPr>
          <p:cNvSpPr/>
          <p:nvPr/>
        </p:nvSpPr>
        <p:spPr>
          <a:xfrm>
            <a:off x="5208461" y="3238773"/>
            <a:ext cx="1552507" cy="827236"/>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Preload part analysis</a:t>
            </a:r>
          </a:p>
        </p:txBody>
      </p:sp>
      <p:sp>
        <p:nvSpPr>
          <p:cNvPr id="12" name="Flowchart: Process 11">
            <a:extLst>
              <a:ext uri="{FF2B5EF4-FFF2-40B4-BE49-F238E27FC236}">
                <a16:creationId xmlns:a16="http://schemas.microsoft.com/office/drawing/2014/main" id="{1C353260-8ABE-694A-1B92-620E56F33491}"/>
              </a:ext>
            </a:extLst>
          </p:cNvPr>
          <p:cNvSpPr/>
          <p:nvPr/>
        </p:nvSpPr>
        <p:spPr>
          <a:xfrm>
            <a:off x="3428450" y="5101563"/>
            <a:ext cx="1552507" cy="827236"/>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Analysis loads preloaded part</a:t>
            </a:r>
          </a:p>
        </p:txBody>
      </p:sp>
      <p:cxnSp>
        <p:nvCxnSpPr>
          <p:cNvPr id="14" name="Straight Arrow Connector 13">
            <a:extLst>
              <a:ext uri="{FF2B5EF4-FFF2-40B4-BE49-F238E27FC236}">
                <a16:creationId xmlns:a16="http://schemas.microsoft.com/office/drawing/2014/main" id="{E426A545-12FB-6D2E-3451-CE97BA59B8F3}"/>
              </a:ext>
            </a:extLst>
          </p:cNvPr>
          <p:cNvCxnSpPr>
            <a:cxnSpLocks/>
            <a:stCxn id="10" idx="3"/>
            <a:endCxn id="11" idx="1"/>
          </p:cNvCxnSpPr>
          <p:nvPr/>
        </p:nvCxnSpPr>
        <p:spPr>
          <a:xfrm>
            <a:off x="4753454" y="3652391"/>
            <a:ext cx="4550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6A8D200-81FA-637A-10AC-881D5CD8CB5D}"/>
              </a:ext>
            </a:extLst>
          </p:cNvPr>
          <p:cNvCxnSpPr>
            <a:cxnSpLocks/>
            <a:stCxn id="11" idx="3"/>
          </p:cNvCxnSpPr>
          <p:nvPr/>
        </p:nvCxnSpPr>
        <p:spPr>
          <a:xfrm>
            <a:off x="6760968" y="3652391"/>
            <a:ext cx="4922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D801CA54-4951-0872-B11D-6BF25E913A96}"/>
              </a:ext>
            </a:extLst>
          </p:cNvPr>
          <p:cNvSpPr/>
          <p:nvPr/>
        </p:nvSpPr>
        <p:spPr>
          <a:xfrm>
            <a:off x="7253252" y="3238773"/>
            <a:ext cx="1111753" cy="82723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Restart file</a:t>
            </a:r>
          </a:p>
        </p:txBody>
      </p:sp>
      <p:sp>
        <p:nvSpPr>
          <p:cNvPr id="20" name="Oval 19">
            <a:extLst>
              <a:ext uri="{FF2B5EF4-FFF2-40B4-BE49-F238E27FC236}">
                <a16:creationId xmlns:a16="http://schemas.microsoft.com/office/drawing/2014/main" id="{EB1DE1F6-1635-C78C-E3B9-E28A28841054}"/>
              </a:ext>
            </a:extLst>
          </p:cNvPr>
          <p:cNvSpPr/>
          <p:nvPr/>
        </p:nvSpPr>
        <p:spPr>
          <a:xfrm>
            <a:off x="1858951" y="5101563"/>
            <a:ext cx="1111753" cy="82723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Restart file</a:t>
            </a:r>
          </a:p>
        </p:txBody>
      </p:sp>
      <p:cxnSp>
        <p:nvCxnSpPr>
          <p:cNvPr id="22" name="Straight Arrow Connector 21">
            <a:extLst>
              <a:ext uri="{FF2B5EF4-FFF2-40B4-BE49-F238E27FC236}">
                <a16:creationId xmlns:a16="http://schemas.microsoft.com/office/drawing/2014/main" id="{B827F213-29B9-A1FD-BB15-E2689DA710CF}"/>
              </a:ext>
            </a:extLst>
          </p:cNvPr>
          <p:cNvCxnSpPr>
            <a:cxnSpLocks/>
            <a:stCxn id="20" idx="6"/>
            <a:endCxn id="12" idx="1"/>
          </p:cNvCxnSpPr>
          <p:nvPr/>
        </p:nvCxnSpPr>
        <p:spPr>
          <a:xfrm>
            <a:off x="2970704" y="5515181"/>
            <a:ext cx="45774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F0DBE9D-8D59-7256-F911-716CF0EE1590}"/>
              </a:ext>
            </a:extLst>
          </p:cNvPr>
          <p:cNvCxnSpPr>
            <a:cxnSpLocks/>
            <a:stCxn id="12" idx="3"/>
          </p:cNvCxnSpPr>
          <p:nvPr/>
        </p:nvCxnSpPr>
        <p:spPr>
          <a:xfrm flipV="1">
            <a:off x="4980957" y="5515180"/>
            <a:ext cx="37113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Flowchart: Process 26">
            <a:extLst>
              <a:ext uri="{FF2B5EF4-FFF2-40B4-BE49-F238E27FC236}">
                <a16:creationId xmlns:a16="http://schemas.microsoft.com/office/drawing/2014/main" id="{4F110BCC-F4AA-0758-873F-4C4B812A6B3F}"/>
              </a:ext>
            </a:extLst>
          </p:cNvPr>
          <p:cNvSpPr/>
          <p:nvPr/>
        </p:nvSpPr>
        <p:spPr>
          <a:xfrm>
            <a:off x="5352090" y="5083748"/>
            <a:ext cx="1552507" cy="86286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Procedural transfer </a:t>
            </a:r>
            <a:r>
              <a:rPr lang="en-US" sz="1400" b="1" dirty="0"/>
              <a:t>onto all replicates</a:t>
            </a:r>
          </a:p>
        </p:txBody>
      </p:sp>
      <p:cxnSp>
        <p:nvCxnSpPr>
          <p:cNvPr id="30" name="Straight Arrow Connector 29">
            <a:extLst>
              <a:ext uri="{FF2B5EF4-FFF2-40B4-BE49-F238E27FC236}">
                <a16:creationId xmlns:a16="http://schemas.microsoft.com/office/drawing/2014/main" id="{79827512-7AFE-B24F-44BE-961F25102CEA}"/>
              </a:ext>
            </a:extLst>
          </p:cNvPr>
          <p:cNvCxnSpPr>
            <a:cxnSpLocks/>
            <a:stCxn id="27" idx="3"/>
          </p:cNvCxnSpPr>
          <p:nvPr/>
        </p:nvCxnSpPr>
        <p:spPr>
          <a:xfrm>
            <a:off x="6904597" y="5515180"/>
            <a:ext cx="457746" cy="38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Oval 32">
            <a:extLst>
              <a:ext uri="{FF2B5EF4-FFF2-40B4-BE49-F238E27FC236}">
                <a16:creationId xmlns:a16="http://schemas.microsoft.com/office/drawing/2014/main" id="{6D7F6326-CB5B-E3EE-70BB-757B0E511714}"/>
              </a:ext>
            </a:extLst>
          </p:cNvPr>
          <p:cNvSpPr/>
          <p:nvPr/>
        </p:nvSpPr>
        <p:spPr>
          <a:xfrm>
            <a:off x="7362343" y="5101563"/>
            <a:ext cx="1607876" cy="827236"/>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t>Equilibrium solution output</a:t>
            </a:r>
          </a:p>
        </p:txBody>
      </p:sp>
      <p:sp>
        <p:nvSpPr>
          <p:cNvPr id="43" name="Freeform: Shape 42">
            <a:extLst>
              <a:ext uri="{FF2B5EF4-FFF2-40B4-BE49-F238E27FC236}">
                <a16:creationId xmlns:a16="http://schemas.microsoft.com/office/drawing/2014/main" id="{0CAEA9BD-8819-3CAC-2A0D-374F155DA080}"/>
              </a:ext>
            </a:extLst>
          </p:cNvPr>
          <p:cNvSpPr/>
          <p:nvPr/>
        </p:nvSpPr>
        <p:spPr>
          <a:xfrm>
            <a:off x="731723" y="3657325"/>
            <a:ext cx="8406588" cy="1861694"/>
          </a:xfrm>
          <a:custGeom>
            <a:avLst/>
            <a:gdLst>
              <a:gd name="connsiteX0" fmla="*/ 7638764 w 8406588"/>
              <a:gd name="connsiteY0" fmla="*/ 0 h 1539350"/>
              <a:gd name="connsiteX1" fmla="*/ 8197930 w 8406588"/>
              <a:gd name="connsiteY1" fmla="*/ 309186 h 1539350"/>
              <a:gd name="connsiteX2" fmla="*/ 8191351 w 8406588"/>
              <a:gd name="connsiteY2" fmla="*/ 723626 h 1539350"/>
              <a:gd name="connsiteX3" fmla="*/ 5619190 w 8406588"/>
              <a:gd name="connsiteY3" fmla="*/ 822302 h 1539350"/>
              <a:gd name="connsiteX4" fmla="*/ 2277354 w 8406588"/>
              <a:gd name="connsiteY4" fmla="*/ 756518 h 1539350"/>
              <a:gd name="connsiteX5" fmla="*/ 402505 w 8406588"/>
              <a:gd name="connsiteY5" fmla="*/ 894665 h 1539350"/>
              <a:gd name="connsiteX6" fmla="*/ 47271 w 8406588"/>
              <a:gd name="connsiteY6" fmla="*/ 1388046 h 1539350"/>
              <a:gd name="connsiteX7" fmla="*/ 1119553 w 8406588"/>
              <a:gd name="connsiteY7" fmla="*/ 1539350 h 15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6588" h="1539350">
                <a:moveTo>
                  <a:pt x="7638764" y="0"/>
                </a:moveTo>
                <a:cubicBezTo>
                  <a:pt x="7872298" y="94291"/>
                  <a:pt x="8105832" y="188582"/>
                  <a:pt x="8197930" y="309186"/>
                </a:cubicBezTo>
                <a:cubicBezTo>
                  <a:pt x="8290028" y="429790"/>
                  <a:pt x="8621141" y="638107"/>
                  <a:pt x="8191351" y="723626"/>
                </a:cubicBezTo>
                <a:cubicBezTo>
                  <a:pt x="7761561" y="809145"/>
                  <a:pt x="6604856" y="816820"/>
                  <a:pt x="5619190" y="822302"/>
                </a:cubicBezTo>
                <a:cubicBezTo>
                  <a:pt x="4633524" y="827784"/>
                  <a:pt x="3146801" y="744458"/>
                  <a:pt x="2277354" y="756518"/>
                </a:cubicBezTo>
                <a:cubicBezTo>
                  <a:pt x="1407907" y="768578"/>
                  <a:pt x="774185" y="789410"/>
                  <a:pt x="402505" y="894665"/>
                </a:cubicBezTo>
                <a:cubicBezTo>
                  <a:pt x="30825" y="999920"/>
                  <a:pt x="-72237" y="1280599"/>
                  <a:pt x="47271" y="1388046"/>
                </a:cubicBezTo>
                <a:cubicBezTo>
                  <a:pt x="166779" y="1495493"/>
                  <a:pt x="643166" y="1517421"/>
                  <a:pt x="1119553" y="1539350"/>
                </a:cubicBezTo>
              </a:path>
            </a:pathLst>
          </a:custGeom>
          <a:noFill/>
          <a:ln>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2CD19A1-F99A-D63E-5658-90711BC54B75}"/>
              </a:ext>
            </a:extLst>
          </p:cNvPr>
          <p:cNvSpPr txBox="1"/>
          <p:nvPr/>
        </p:nvSpPr>
        <p:spPr>
          <a:xfrm>
            <a:off x="9252438" y="3266731"/>
            <a:ext cx="2117808" cy="553998"/>
          </a:xfrm>
          <a:prstGeom prst="rect">
            <a:avLst/>
          </a:prstGeom>
          <a:noFill/>
        </p:spPr>
        <p:txBody>
          <a:bodyPr wrap="square" rtlCol="0">
            <a:spAutoFit/>
          </a:bodyPr>
          <a:lstStyle/>
          <a:p>
            <a:r>
              <a:rPr lang="en-US" sz="1000" dirty="0"/>
              <a:t>Input file #1</a:t>
            </a:r>
          </a:p>
          <a:p>
            <a:pPr marL="285750" indent="-285750">
              <a:buFont typeface="Arial" panose="020B0604020202020204" pitchFamily="34" charset="0"/>
              <a:buChar char="•"/>
            </a:pPr>
            <a:r>
              <a:rPr lang="en-US" sz="1000" dirty="0"/>
              <a:t>Standard preload</a:t>
            </a:r>
          </a:p>
          <a:p>
            <a:pPr marL="285750" indent="-285750">
              <a:buFont typeface="Arial" panose="020B0604020202020204" pitchFamily="34" charset="0"/>
              <a:buChar char="•"/>
            </a:pPr>
            <a:r>
              <a:rPr lang="en-US" sz="1000" dirty="0"/>
              <a:t>Output restart files</a:t>
            </a:r>
          </a:p>
        </p:txBody>
      </p:sp>
      <p:sp>
        <p:nvSpPr>
          <p:cNvPr id="45" name="TextBox 44">
            <a:extLst>
              <a:ext uri="{FF2B5EF4-FFF2-40B4-BE49-F238E27FC236}">
                <a16:creationId xmlns:a16="http://schemas.microsoft.com/office/drawing/2014/main" id="{D55E9381-7169-24A3-399A-09EE0C1B30B1}"/>
              </a:ext>
            </a:extLst>
          </p:cNvPr>
          <p:cNvSpPr txBox="1"/>
          <p:nvPr/>
        </p:nvSpPr>
        <p:spPr>
          <a:xfrm>
            <a:off x="9232260" y="4649217"/>
            <a:ext cx="2565584" cy="1785104"/>
          </a:xfrm>
          <a:prstGeom prst="rect">
            <a:avLst/>
          </a:prstGeom>
          <a:noFill/>
        </p:spPr>
        <p:txBody>
          <a:bodyPr wrap="square" rtlCol="0">
            <a:spAutoFit/>
          </a:bodyPr>
          <a:lstStyle/>
          <a:p>
            <a:r>
              <a:rPr lang="en-US" sz="1000" dirty="0"/>
              <a:t>Input file #2</a:t>
            </a:r>
          </a:p>
          <a:p>
            <a:pPr marL="285750" indent="-285750">
              <a:buFont typeface="Arial" panose="020B0604020202020204" pitchFamily="34" charset="0"/>
              <a:buChar char="•"/>
            </a:pPr>
            <a:r>
              <a:rPr lang="en-US" sz="1000" dirty="0"/>
              <a:t>Read restart</a:t>
            </a:r>
          </a:p>
          <a:p>
            <a:pPr marL="285750" indent="-285750">
              <a:buFont typeface="Arial" panose="020B0604020202020204" pitchFamily="34" charset="0"/>
              <a:buChar char="•"/>
            </a:pPr>
            <a:r>
              <a:rPr lang="en-US" sz="1000" dirty="0"/>
              <a:t>Procedural transfer interpolates onto all replicates</a:t>
            </a:r>
          </a:p>
          <a:p>
            <a:pPr marL="285750" indent="-285750">
              <a:buFont typeface="Arial" panose="020B0604020202020204" pitchFamily="34" charset="0"/>
              <a:buChar char="•"/>
            </a:pPr>
            <a:r>
              <a:rPr lang="en-US" sz="1000" dirty="0"/>
              <a:t>Equilibrium lost during interpolation, solve to re-establish equilibrium</a:t>
            </a:r>
          </a:p>
          <a:p>
            <a:pPr marL="285750" indent="-285750">
              <a:buFont typeface="Arial" panose="020B0604020202020204" pitchFamily="34" charset="0"/>
              <a:buChar char="•"/>
            </a:pPr>
            <a:r>
              <a:rPr lang="en-US" sz="1000" dirty="0"/>
              <a:t>Be mindful of contact and boundary conditions.</a:t>
            </a:r>
          </a:p>
          <a:p>
            <a:pPr marL="285750" indent="-285750">
              <a:buFont typeface="Arial" panose="020B0604020202020204" pitchFamily="34" charset="0"/>
              <a:buChar char="•"/>
            </a:pPr>
            <a:r>
              <a:rPr lang="en-US" sz="1000" dirty="0"/>
              <a:t>Boundary conditions need to be consistent with preloaded solution</a:t>
            </a:r>
          </a:p>
        </p:txBody>
      </p:sp>
    </p:spTree>
    <p:extLst>
      <p:ext uri="{BB962C8B-B14F-4D97-AF65-F5344CB8AC3E}">
        <p14:creationId xmlns:p14="http://schemas.microsoft.com/office/powerpoint/2010/main" val="398208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5CE79-20F0-6877-AF33-46A401928E68}"/>
              </a:ext>
            </a:extLst>
          </p:cNvPr>
          <p:cNvSpPr>
            <a:spLocks noGrp="1"/>
          </p:cNvSpPr>
          <p:nvPr>
            <p:ph type="title"/>
          </p:nvPr>
        </p:nvSpPr>
        <p:spPr/>
        <p:txBody>
          <a:bodyPr/>
          <a:lstStyle/>
          <a:p>
            <a:r>
              <a:rPr lang="en-US" dirty="0"/>
              <a:t>Interpolation transfer syntax of interest:</a:t>
            </a:r>
          </a:p>
        </p:txBody>
      </p:sp>
      <p:sp>
        <p:nvSpPr>
          <p:cNvPr id="4" name="Slide Number Placeholder 3">
            <a:extLst>
              <a:ext uri="{FF2B5EF4-FFF2-40B4-BE49-F238E27FC236}">
                <a16:creationId xmlns:a16="http://schemas.microsoft.com/office/drawing/2014/main" id="{4CAB5391-D55C-DD48-5BBD-7FAFA4D22A3E}"/>
              </a:ext>
            </a:extLst>
          </p:cNvPr>
          <p:cNvSpPr>
            <a:spLocks noGrp="1"/>
          </p:cNvSpPr>
          <p:nvPr>
            <p:ph type="sldNum" sz="quarter" idx="4"/>
          </p:nvPr>
        </p:nvSpPr>
        <p:spPr/>
        <p:txBody>
          <a:bodyPr/>
          <a:lstStyle/>
          <a:p>
            <a:pPr algn="ctr"/>
            <a:fld id="{F6B149FD-26F7-3645-B4E7-BA8B8CC5EEA8}" type="slidenum">
              <a:rPr lang="en-US" smtClean="0"/>
              <a:pPr algn="ctr"/>
              <a:t>155</a:t>
            </a:fld>
            <a:endParaRPr lang="en-US" dirty="0"/>
          </a:p>
        </p:txBody>
      </p:sp>
      <p:sp>
        <p:nvSpPr>
          <p:cNvPr id="5" name="Rectangle 4">
            <a:extLst>
              <a:ext uri="{FF2B5EF4-FFF2-40B4-BE49-F238E27FC236}">
                <a16:creationId xmlns:a16="http://schemas.microsoft.com/office/drawing/2014/main" id="{21C76EEA-ABD4-2AB0-4015-FE6CBC0364C8}"/>
              </a:ext>
            </a:extLst>
          </p:cNvPr>
          <p:cNvSpPr/>
          <p:nvPr/>
        </p:nvSpPr>
        <p:spPr>
          <a:xfrm>
            <a:off x="1197583" y="2738085"/>
            <a:ext cx="4644052" cy="18774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procedural transfer</a:t>
            </a:r>
          </a:p>
          <a:p>
            <a:r>
              <a:rPr lang="en-US" sz="1000" dirty="0">
                <a:solidFill>
                  <a:schemeClr val="tx1"/>
                </a:solidFill>
                <a:latin typeface="Courier New" panose="02070309020205020404" pitchFamily="49" charset="0"/>
              </a:rPr>
              <a:t>  begin interpolation transfer can1</a:t>
            </a:r>
          </a:p>
          <a:p>
            <a:r>
              <a:rPr lang="en-US" sz="1000" dirty="0">
                <a:solidFill>
                  <a:schemeClr val="tx1"/>
                </a:solidFill>
                <a:latin typeface="Courier New" panose="02070309020205020404" pitchFamily="49" charset="0"/>
              </a:rPr>
              <a:t>    send blocks = can, </a:t>
            </a:r>
            <a:r>
              <a:rPr lang="en-US" sz="1000" dirty="0" err="1">
                <a:solidFill>
                  <a:schemeClr val="tx1"/>
                </a:solidFill>
                <a:latin typeface="Courier New" panose="02070309020205020404" pitchFamily="49" charset="0"/>
              </a:rPr>
              <a:t>can_lid</a:t>
            </a:r>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receive blocks = </a:t>
            </a:r>
            <a:r>
              <a:rPr lang="en-US" sz="1000" dirty="0">
                <a:solidFill>
                  <a:schemeClr val="tx1"/>
                </a:solidFill>
                <a:highlight>
                  <a:srgbClr val="FFFF00"/>
                </a:highlight>
                <a:latin typeface="Courier New" panose="02070309020205020404" pitchFamily="49" charset="0"/>
              </a:rPr>
              <a:t>can, </a:t>
            </a:r>
            <a:r>
              <a:rPr lang="en-US" sz="1000" dirty="0" err="1">
                <a:solidFill>
                  <a:schemeClr val="tx1"/>
                </a:solidFill>
                <a:highlight>
                  <a:srgbClr val="FFFF00"/>
                </a:highlight>
                <a:latin typeface="Courier New" panose="02070309020205020404" pitchFamily="49" charset="0"/>
              </a:rPr>
              <a:t>can_lid</a:t>
            </a:r>
            <a:r>
              <a:rPr lang="en-US" sz="1000" dirty="0">
                <a:solidFill>
                  <a:schemeClr val="tx1"/>
                </a:solidFill>
                <a:highlight>
                  <a:srgbClr val="FFFF00"/>
                </a:highlight>
                <a:latin typeface="Courier New" panose="02070309020205020404" pitchFamily="49" charset="0"/>
              </a:rPr>
              <a:t>, ...</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interpolation transfer can2</a:t>
            </a:r>
          </a:p>
          <a:p>
            <a:r>
              <a:rPr lang="en-US" sz="1000" dirty="0">
                <a:solidFill>
                  <a:schemeClr val="tx1"/>
                </a:solidFill>
                <a:latin typeface="Courier New" panose="02070309020205020404" pitchFamily="49" charset="0"/>
              </a:rPr>
              <a:t>    send blocks = can, </a:t>
            </a:r>
            <a:r>
              <a:rPr lang="en-US" sz="1000" dirty="0" err="1">
                <a:solidFill>
                  <a:schemeClr val="tx1"/>
                </a:solidFill>
                <a:latin typeface="Courier New" panose="02070309020205020404" pitchFamily="49" charset="0"/>
              </a:rPr>
              <a:t>can_lid</a:t>
            </a:r>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receive blocks = </a:t>
            </a:r>
            <a:r>
              <a:rPr lang="en-US" sz="1000" dirty="0">
                <a:solidFill>
                  <a:schemeClr val="tx1"/>
                </a:solidFill>
                <a:highlight>
                  <a:srgbClr val="FFFF00"/>
                </a:highlight>
                <a:latin typeface="Courier New" panose="02070309020205020404" pitchFamily="49" charset="0"/>
              </a:rPr>
              <a:t>can_2, can_lid_2,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6" name="Content Placeholder 2">
            <a:extLst>
              <a:ext uri="{FF2B5EF4-FFF2-40B4-BE49-F238E27FC236}">
                <a16:creationId xmlns:a16="http://schemas.microsoft.com/office/drawing/2014/main" id="{AD005A1E-51B5-B267-04D8-3476AFC8EFA8}"/>
              </a:ext>
            </a:extLst>
          </p:cNvPr>
          <p:cNvSpPr>
            <a:spLocks noGrp="1"/>
          </p:cNvSpPr>
          <p:nvPr>
            <p:ph idx="1"/>
          </p:nvPr>
        </p:nvSpPr>
        <p:spPr>
          <a:xfrm>
            <a:off x="762000" y="1605681"/>
            <a:ext cx="8473000" cy="807282"/>
          </a:xfrm>
        </p:spPr>
        <p:txBody>
          <a:bodyPr>
            <a:noAutofit/>
          </a:bodyPr>
          <a:lstStyle/>
          <a:p>
            <a:r>
              <a:rPr lang="en-US" sz="1800" dirty="0"/>
              <a:t>The “</a:t>
            </a:r>
            <a:r>
              <a:rPr lang="en-US" sz="1800" b="1" dirty="0"/>
              <a:t>interpolation transfer</a:t>
            </a:r>
            <a:r>
              <a:rPr lang="en-US" sz="1800" dirty="0"/>
              <a:t>” allows for transferring data from one mesh to another completely different mesh.  One possible use-case is replicating a solution in multiple places.</a:t>
            </a:r>
          </a:p>
        </p:txBody>
      </p:sp>
      <p:pic>
        <p:nvPicPr>
          <p:cNvPr id="8" name="Picture 7">
            <a:extLst>
              <a:ext uri="{FF2B5EF4-FFF2-40B4-BE49-F238E27FC236}">
                <a16:creationId xmlns:a16="http://schemas.microsoft.com/office/drawing/2014/main" id="{41241DA7-646F-F484-1516-D0733357EFD6}"/>
              </a:ext>
            </a:extLst>
          </p:cNvPr>
          <p:cNvPicPr>
            <a:picLocks noChangeAspect="1"/>
          </p:cNvPicPr>
          <p:nvPr/>
        </p:nvPicPr>
        <p:blipFill>
          <a:blip r:embed="rId2"/>
          <a:stretch>
            <a:fillRect/>
          </a:stretch>
        </p:blipFill>
        <p:spPr>
          <a:xfrm>
            <a:off x="9071254" y="2412963"/>
            <a:ext cx="1230547" cy="1057114"/>
          </a:xfrm>
          <a:prstGeom prst="rect">
            <a:avLst/>
          </a:prstGeom>
        </p:spPr>
      </p:pic>
      <p:pic>
        <p:nvPicPr>
          <p:cNvPr id="9" name="Picture 8">
            <a:extLst>
              <a:ext uri="{FF2B5EF4-FFF2-40B4-BE49-F238E27FC236}">
                <a16:creationId xmlns:a16="http://schemas.microsoft.com/office/drawing/2014/main" id="{E8967E6B-3E5D-8C71-D8E8-0C18C70634A5}"/>
              </a:ext>
            </a:extLst>
          </p:cNvPr>
          <p:cNvPicPr>
            <a:picLocks noChangeAspect="1"/>
          </p:cNvPicPr>
          <p:nvPr/>
        </p:nvPicPr>
        <p:blipFill>
          <a:blip r:embed="rId2"/>
          <a:stretch>
            <a:fillRect/>
          </a:stretch>
        </p:blipFill>
        <p:spPr>
          <a:xfrm>
            <a:off x="9071255" y="3872106"/>
            <a:ext cx="1230547" cy="1057114"/>
          </a:xfrm>
          <a:prstGeom prst="rect">
            <a:avLst/>
          </a:prstGeom>
        </p:spPr>
      </p:pic>
      <p:pic>
        <p:nvPicPr>
          <p:cNvPr id="10" name="Picture 9">
            <a:extLst>
              <a:ext uri="{FF2B5EF4-FFF2-40B4-BE49-F238E27FC236}">
                <a16:creationId xmlns:a16="http://schemas.microsoft.com/office/drawing/2014/main" id="{37DBCC55-FD9D-3EC7-F86E-9106C7CD525C}"/>
              </a:ext>
            </a:extLst>
          </p:cNvPr>
          <p:cNvPicPr>
            <a:picLocks noChangeAspect="1"/>
          </p:cNvPicPr>
          <p:nvPr/>
        </p:nvPicPr>
        <p:blipFill>
          <a:blip r:embed="rId2"/>
          <a:stretch>
            <a:fillRect/>
          </a:stretch>
        </p:blipFill>
        <p:spPr>
          <a:xfrm>
            <a:off x="6474830" y="3036786"/>
            <a:ext cx="1093077" cy="939019"/>
          </a:xfrm>
          <a:prstGeom prst="rect">
            <a:avLst/>
          </a:prstGeom>
        </p:spPr>
      </p:pic>
      <p:sp>
        <p:nvSpPr>
          <p:cNvPr id="12" name="TextBox 11">
            <a:extLst>
              <a:ext uri="{FF2B5EF4-FFF2-40B4-BE49-F238E27FC236}">
                <a16:creationId xmlns:a16="http://schemas.microsoft.com/office/drawing/2014/main" id="{3937F71A-D9C9-F7B0-3EC2-11064727716F}"/>
              </a:ext>
            </a:extLst>
          </p:cNvPr>
          <p:cNvSpPr txBox="1"/>
          <p:nvPr/>
        </p:nvSpPr>
        <p:spPr>
          <a:xfrm>
            <a:off x="6722872" y="3872106"/>
            <a:ext cx="675930" cy="369332"/>
          </a:xfrm>
          <a:prstGeom prst="rect">
            <a:avLst/>
          </a:prstGeom>
          <a:noFill/>
        </p:spPr>
        <p:txBody>
          <a:bodyPr wrap="square">
            <a:spAutoFit/>
          </a:bodyPr>
          <a:lstStyle/>
          <a:p>
            <a:r>
              <a:rPr lang="en-US" dirty="0"/>
              <a:t>c</a:t>
            </a:r>
            <a:r>
              <a:rPr lang="en-US" sz="1800" dirty="0"/>
              <a:t>an</a:t>
            </a:r>
            <a:endParaRPr lang="en-US" dirty="0"/>
          </a:p>
        </p:txBody>
      </p:sp>
      <p:sp>
        <p:nvSpPr>
          <p:cNvPr id="13" name="TextBox 12">
            <a:extLst>
              <a:ext uri="{FF2B5EF4-FFF2-40B4-BE49-F238E27FC236}">
                <a16:creationId xmlns:a16="http://schemas.microsoft.com/office/drawing/2014/main" id="{94EEDDFB-287C-A49E-F4C6-D38D45ACF7EA}"/>
              </a:ext>
            </a:extLst>
          </p:cNvPr>
          <p:cNvSpPr txBox="1"/>
          <p:nvPr/>
        </p:nvSpPr>
        <p:spPr>
          <a:xfrm>
            <a:off x="9394807" y="3429000"/>
            <a:ext cx="801740" cy="369332"/>
          </a:xfrm>
          <a:prstGeom prst="rect">
            <a:avLst/>
          </a:prstGeom>
          <a:noFill/>
        </p:spPr>
        <p:txBody>
          <a:bodyPr wrap="square">
            <a:spAutoFit/>
          </a:bodyPr>
          <a:lstStyle/>
          <a:p>
            <a:r>
              <a:rPr lang="en-US" sz="1800" dirty="0">
                <a:highlight>
                  <a:srgbClr val="FFFF00"/>
                </a:highlight>
              </a:rPr>
              <a:t>can1</a:t>
            </a:r>
            <a:endParaRPr lang="en-US" dirty="0">
              <a:highlight>
                <a:srgbClr val="FFFF00"/>
              </a:highlight>
            </a:endParaRPr>
          </a:p>
        </p:txBody>
      </p:sp>
      <p:sp>
        <p:nvSpPr>
          <p:cNvPr id="14" name="TextBox 13">
            <a:extLst>
              <a:ext uri="{FF2B5EF4-FFF2-40B4-BE49-F238E27FC236}">
                <a16:creationId xmlns:a16="http://schemas.microsoft.com/office/drawing/2014/main" id="{A47432DB-C28B-458E-4942-1DD4C38007D7}"/>
              </a:ext>
            </a:extLst>
          </p:cNvPr>
          <p:cNvSpPr txBox="1"/>
          <p:nvPr/>
        </p:nvSpPr>
        <p:spPr>
          <a:xfrm>
            <a:off x="9281870" y="4929220"/>
            <a:ext cx="1019932" cy="369332"/>
          </a:xfrm>
          <a:prstGeom prst="rect">
            <a:avLst/>
          </a:prstGeom>
          <a:noFill/>
        </p:spPr>
        <p:txBody>
          <a:bodyPr wrap="square">
            <a:spAutoFit/>
          </a:bodyPr>
          <a:lstStyle/>
          <a:p>
            <a:r>
              <a:rPr lang="en-US" sz="1800" dirty="0">
                <a:highlight>
                  <a:srgbClr val="FFFF00"/>
                </a:highlight>
              </a:rPr>
              <a:t>can2</a:t>
            </a:r>
            <a:endParaRPr lang="en-US" dirty="0">
              <a:highlight>
                <a:srgbClr val="FFFF00"/>
              </a:highlight>
            </a:endParaRPr>
          </a:p>
        </p:txBody>
      </p:sp>
      <p:cxnSp>
        <p:nvCxnSpPr>
          <p:cNvPr id="16" name="Straight Arrow Connector 15">
            <a:extLst>
              <a:ext uri="{FF2B5EF4-FFF2-40B4-BE49-F238E27FC236}">
                <a16:creationId xmlns:a16="http://schemas.microsoft.com/office/drawing/2014/main" id="{6004055A-E3E0-3A24-7879-D35CECD83A85}"/>
              </a:ext>
            </a:extLst>
          </p:cNvPr>
          <p:cNvCxnSpPr>
            <a:cxnSpLocks/>
            <a:stCxn id="10" idx="3"/>
          </p:cNvCxnSpPr>
          <p:nvPr/>
        </p:nvCxnSpPr>
        <p:spPr>
          <a:xfrm flipV="1">
            <a:off x="7567907" y="3098435"/>
            <a:ext cx="1444525" cy="407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2CD5880-3256-DDFC-17E4-69D1917100CC}"/>
              </a:ext>
            </a:extLst>
          </p:cNvPr>
          <p:cNvCxnSpPr>
            <a:cxnSpLocks/>
            <a:stCxn id="10" idx="3"/>
          </p:cNvCxnSpPr>
          <p:nvPr/>
        </p:nvCxnSpPr>
        <p:spPr>
          <a:xfrm>
            <a:off x="7567907" y="3506296"/>
            <a:ext cx="1391897" cy="938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2CD039D-13C6-197A-56E5-E70B15C962E8}"/>
              </a:ext>
            </a:extLst>
          </p:cNvPr>
          <p:cNvSpPr txBox="1"/>
          <p:nvPr/>
        </p:nvSpPr>
        <p:spPr>
          <a:xfrm rot="20626928">
            <a:off x="7663267" y="2896532"/>
            <a:ext cx="1119818" cy="415498"/>
          </a:xfrm>
          <a:prstGeom prst="rect">
            <a:avLst/>
          </a:prstGeom>
          <a:noFill/>
        </p:spPr>
        <p:txBody>
          <a:bodyPr wrap="square">
            <a:spAutoFit/>
          </a:bodyPr>
          <a:lstStyle/>
          <a:p>
            <a:r>
              <a:rPr lang="en-US" sz="1050" i="1" dirty="0"/>
              <a:t>Interpolation transfer “can1”</a:t>
            </a:r>
            <a:endParaRPr lang="en-US" sz="1000" i="1" dirty="0"/>
          </a:p>
        </p:txBody>
      </p:sp>
      <p:sp>
        <p:nvSpPr>
          <p:cNvPr id="23" name="TextBox 22">
            <a:extLst>
              <a:ext uri="{FF2B5EF4-FFF2-40B4-BE49-F238E27FC236}">
                <a16:creationId xmlns:a16="http://schemas.microsoft.com/office/drawing/2014/main" id="{5A721424-BA47-1F0A-0996-F02FA3199F61}"/>
              </a:ext>
            </a:extLst>
          </p:cNvPr>
          <p:cNvSpPr txBox="1"/>
          <p:nvPr/>
        </p:nvSpPr>
        <p:spPr>
          <a:xfrm rot="2102920">
            <a:off x="7625659" y="3964176"/>
            <a:ext cx="1119818" cy="415498"/>
          </a:xfrm>
          <a:prstGeom prst="rect">
            <a:avLst/>
          </a:prstGeom>
          <a:noFill/>
        </p:spPr>
        <p:txBody>
          <a:bodyPr wrap="square">
            <a:spAutoFit/>
          </a:bodyPr>
          <a:lstStyle/>
          <a:p>
            <a:r>
              <a:rPr lang="en-US" sz="1050" i="1" dirty="0"/>
              <a:t>Interpolation transfer “can2”</a:t>
            </a:r>
            <a:endParaRPr lang="en-US" sz="1000" i="1" dirty="0"/>
          </a:p>
        </p:txBody>
      </p:sp>
      <p:sp>
        <p:nvSpPr>
          <p:cNvPr id="24" name="Rectangle: Rounded Corners 23">
            <a:extLst>
              <a:ext uri="{FF2B5EF4-FFF2-40B4-BE49-F238E27FC236}">
                <a16:creationId xmlns:a16="http://schemas.microsoft.com/office/drawing/2014/main" id="{53959B37-C21C-E3EB-E8C3-89BB1B637E28}"/>
              </a:ext>
            </a:extLst>
          </p:cNvPr>
          <p:cNvSpPr/>
          <p:nvPr/>
        </p:nvSpPr>
        <p:spPr>
          <a:xfrm>
            <a:off x="1367901" y="2961254"/>
            <a:ext cx="2710718" cy="206999"/>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5F011-3D73-005A-914E-AA6B6E449208}"/>
              </a:ext>
            </a:extLst>
          </p:cNvPr>
          <p:cNvSpPr/>
          <p:nvPr/>
        </p:nvSpPr>
        <p:spPr>
          <a:xfrm>
            <a:off x="1354362" y="3718106"/>
            <a:ext cx="2710718" cy="206999"/>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CEA090DE-D9FD-7E09-EAC1-C8DF8F868736}"/>
              </a:ext>
            </a:extLst>
          </p:cNvPr>
          <p:cNvSpPr txBox="1">
            <a:spLocks/>
          </p:cNvSpPr>
          <p:nvPr/>
        </p:nvSpPr>
        <p:spPr>
          <a:xfrm>
            <a:off x="895111" y="5493718"/>
            <a:ext cx="8473000" cy="807282"/>
          </a:xfrm>
          <a:prstGeom prst="rect">
            <a:avLst/>
          </a:prstGeom>
        </p:spPr>
        <p:txBody>
          <a:bodyPr vert="horz" lIns="0" tIns="0" rIns="0" bIns="0" rtlCol="0">
            <a:no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a:t>Note that equilibrium may not be preserved as a result of the interpolation, so expect to re-solve for equilibrium (</a:t>
            </a:r>
            <a:r>
              <a:rPr lang="en-US" sz="1800" i="1" dirty="0"/>
              <a:t>from a relatively good starting point</a:t>
            </a:r>
            <a:r>
              <a:rPr lang="en-US" sz="1800" dirty="0"/>
              <a:t>).</a:t>
            </a:r>
          </a:p>
        </p:txBody>
      </p:sp>
    </p:spTree>
    <p:extLst>
      <p:ext uri="{BB962C8B-B14F-4D97-AF65-F5344CB8AC3E}">
        <p14:creationId xmlns:p14="http://schemas.microsoft.com/office/powerpoint/2010/main" val="231901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[OPTIONAL] Example 14: Duplicating preload results</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156</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4"/>
            <a:ext cx="6834127" cy="4248151"/>
          </a:xfrm>
          <a:prstGeom prst="rect">
            <a:avLst/>
          </a:prstGeom>
          <a:noFill/>
        </p:spPr>
        <p:txBody>
          <a:bodyPr wrap="square" rtlCol="0">
            <a:noAutofit/>
          </a:bodyPr>
          <a:lstStyle/>
          <a:p>
            <a:r>
              <a:rPr lang="en-US" sz="1400" b="1" dirty="0"/>
              <a:t>The following example is provided as a reference</a:t>
            </a:r>
            <a:r>
              <a:rPr lang="en-US" sz="1400" dirty="0"/>
              <a:t>.  Please feel free to run this now, or just refer back to it later. </a:t>
            </a:r>
          </a:p>
          <a:p>
            <a:endParaRPr lang="en-US" sz="1400" dirty="0"/>
          </a:p>
          <a:p>
            <a:r>
              <a:rPr lang="en-US" sz="1400" dirty="0"/>
              <a:t>This problem has two input decks designed to be run sequentially</a:t>
            </a:r>
          </a:p>
          <a:p>
            <a:pPr marL="285750" indent="-285750">
              <a:buFont typeface="Arial" panose="020B0604020202020204" pitchFamily="34" charset="0"/>
              <a:buChar char="•"/>
            </a:pPr>
            <a:r>
              <a:rPr lang="en-US" sz="1400" dirty="0" err="1">
                <a:latin typeface="Courier New" panose="02070309020205020404" pitchFamily="49" charset="0"/>
                <a:cs typeface="Courier New" panose="02070309020205020404" pitchFamily="49" charset="0"/>
              </a:rPr>
              <a:t>preload_canister.i</a:t>
            </a:r>
            <a:endParaRPr lang="en-US" sz="1400"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en-US" sz="1400" dirty="0" err="1">
                <a:latin typeface="Courier New" panose="02070309020205020404" pitchFamily="49" charset="0"/>
                <a:cs typeface="Courier New" panose="02070309020205020404" pitchFamily="49" charset="0"/>
              </a:rPr>
              <a:t>reuse_canister.i</a:t>
            </a:r>
            <a:endParaRPr lang="en-US" sz="1400" dirty="0"/>
          </a:p>
          <a:p>
            <a:endParaRPr lang="en-US" sz="1400" b="1" dirty="0"/>
          </a:p>
          <a:p>
            <a:pPr marL="342900" indent="-342900">
              <a:buFont typeface="+mj-lt"/>
              <a:buAutoNum type="arabicPeriod"/>
            </a:pPr>
            <a:r>
              <a:rPr lang="en-US" sz="1400" b="1" dirty="0"/>
              <a:t>Review the re-use canister input deck</a:t>
            </a:r>
            <a:r>
              <a:rPr lang="en-US" sz="1400" dirty="0"/>
              <a:t>.   It is heavily-commented to highlight and describe the necessary syntax.  In particular, pay attention to the following:</a:t>
            </a:r>
          </a:p>
          <a:p>
            <a:pPr marL="742950" lvl="1" indent="-285750">
              <a:buFont typeface="Arial" panose="020B0604020202020204" pitchFamily="34" charset="0"/>
              <a:buChar char="•"/>
            </a:pPr>
            <a:r>
              <a:rPr lang="en-US" sz="1400" dirty="0"/>
              <a:t>Multiple finite element models</a:t>
            </a:r>
          </a:p>
          <a:p>
            <a:pPr marL="742950" lvl="1" indent="-285750">
              <a:buFont typeface="Arial" panose="020B0604020202020204" pitchFamily="34" charset="0"/>
              <a:buChar char="•"/>
            </a:pPr>
            <a:r>
              <a:rPr lang="en-US" sz="1400" dirty="0"/>
              <a:t>Save/re-load with restart files</a:t>
            </a:r>
          </a:p>
          <a:p>
            <a:pPr marL="742950" lvl="1" indent="-285750">
              <a:buFont typeface="Arial" panose="020B0604020202020204" pitchFamily="34" charset="0"/>
              <a:buChar char="•"/>
            </a:pPr>
            <a:r>
              <a:rPr lang="en-US" sz="1400" dirty="0"/>
              <a:t>Interpolation procedural transfer</a:t>
            </a:r>
          </a:p>
          <a:p>
            <a:pPr marL="742950" lvl="1" indent="-285750">
              <a:buFont typeface="Arial" panose="020B0604020202020204" pitchFamily="34" charset="0"/>
              <a:buChar char="•"/>
            </a:pPr>
            <a:r>
              <a:rPr lang="en-US" sz="1400" dirty="0"/>
              <a:t>Assembly using prescribed velocity</a:t>
            </a:r>
          </a:p>
          <a:p>
            <a:pPr marL="742950" lvl="1" indent="-285750">
              <a:buFont typeface="Arial" panose="020B0604020202020204" pitchFamily="34" charset="0"/>
              <a:buChar char="•"/>
            </a:pPr>
            <a:r>
              <a:rPr lang="en-US" sz="1400" dirty="0"/>
              <a:t>Solver with disabled </a:t>
            </a:r>
            <a:r>
              <a:rPr lang="en-US" sz="1400" dirty="0" err="1"/>
              <a:t>loadstep</a:t>
            </a:r>
            <a:r>
              <a:rPr lang="en-US" sz="1400" dirty="0"/>
              <a:t> predictor</a:t>
            </a:r>
          </a:p>
          <a:p>
            <a:pPr marL="342900" indent="-342900">
              <a:buFont typeface="+mj-lt"/>
              <a:buAutoNum type="arabicPeriod"/>
            </a:pPr>
            <a:endParaRPr lang="en-US" sz="1400" dirty="0"/>
          </a:p>
          <a:p>
            <a:pPr marL="342900" indent="-342900">
              <a:buFont typeface="+mj-lt"/>
              <a:buAutoNum type="arabicPeriod"/>
            </a:pPr>
            <a:r>
              <a:rPr lang="en-US" sz="1400" b="1" dirty="0"/>
              <a:t>Run the example </a:t>
            </a:r>
            <a:r>
              <a:rPr lang="en-US" sz="1400" dirty="0"/>
              <a:t>and visualize the results</a:t>
            </a:r>
            <a:br>
              <a:rPr lang="en-US" sz="1400" dirty="0"/>
            </a:b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preload_canister.i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reuse_canister.i</a:t>
            </a:r>
            <a:endParaRPr lang="en-US" sz="1400" dirty="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ex14_reuse_preloaded_parts/</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3" y="5888736"/>
            <a:ext cx="10374422" cy="971127"/>
            <a:chOff x="815463" y="5888736"/>
            <a:chExt cx="6455910" cy="971127"/>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888736"/>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280148" y="5905756"/>
              <a:ext cx="5991225" cy="954107"/>
            </a:xfrm>
            <a:prstGeom prst="rect">
              <a:avLst/>
            </a:prstGeom>
            <a:noFill/>
          </p:spPr>
          <p:txBody>
            <a:bodyPr wrap="square">
              <a:spAutoFit/>
            </a:bodyPr>
            <a:lstStyle/>
            <a:p>
              <a:r>
                <a:rPr lang="en-US" sz="1400" b="1" dirty="0"/>
                <a:t>Worth exploring</a:t>
              </a:r>
              <a:r>
                <a:rPr lang="en-US" sz="1400" dirty="0"/>
                <a:t>: This one is complicated enough.  But if you must do more, enable the </a:t>
              </a:r>
              <a:r>
                <a:rPr lang="en-US" sz="1400" dirty="0" err="1"/>
                <a:t>loadstep</a:t>
              </a:r>
              <a:r>
                <a:rPr lang="en-US" sz="1400" dirty="0"/>
                <a:t> predictor and visualize what happens to can #2 by adding </a:t>
              </a:r>
              <a:r>
                <a:rPr lang="en-US" sz="1400" dirty="0">
                  <a:latin typeface="Courier New" panose="02070309020205020404" pitchFamily="49" charset="0"/>
                  <a:cs typeface="Courier New" panose="02070309020205020404" pitchFamily="49" charset="0"/>
                </a:rPr>
                <a:t>ITERATION PLOT=1 </a:t>
              </a:r>
              <a:r>
                <a:rPr lang="en-US" sz="1400" dirty="0">
                  <a:cs typeface="Courier New" panose="02070309020205020404" pitchFamily="49" charset="0"/>
                </a:rPr>
                <a:t>in the </a:t>
              </a:r>
              <a:r>
                <a:rPr lang="en-US" sz="1400" dirty="0">
                  <a:latin typeface="Courier New" panose="02070309020205020404" pitchFamily="49" charset="0"/>
                  <a:cs typeface="Courier New" panose="02070309020205020404" pitchFamily="49" charset="0"/>
                </a:rPr>
                <a:t>CONTROL CONTACT </a:t>
              </a:r>
              <a:r>
                <a:rPr lang="en-US" sz="1400" dirty="0">
                  <a:cs typeface="Courier New" panose="02070309020205020404" pitchFamily="49" charset="0"/>
                </a:rPr>
                <a:t>section of the solver.</a:t>
              </a:r>
              <a:endParaRPr lang="en-US" sz="1400" dirty="0"/>
            </a:p>
          </p:txBody>
        </p:sp>
      </p:grpSp>
      <p:pic>
        <p:nvPicPr>
          <p:cNvPr id="5" name="Picture 4">
            <a:extLst>
              <a:ext uri="{FF2B5EF4-FFF2-40B4-BE49-F238E27FC236}">
                <a16:creationId xmlns:a16="http://schemas.microsoft.com/office/drawing/2014/main" id="{ABEBBA41-F94B-6952-94FB-7004A1CBF032}"/>
              </a:ext>
            </a:extLst>
          </p:cNvPr>
          <p:cNvPicPr>
            <a:picLocks noChangeAspect="1"/>
          </p:cNvPicPr>
          <p:nvPr/>
        </p:nvPicPr>
        <p:blipFill>
          <a:blip r:embed="rId4"/>
          <a:stretch>
            <a:fillRect/>
          </a:stretch>
        </p:blipFill>
        <p:spPr>
          <a:xfrm>
            <a:off x="7658331" y="3409949"/>
            <a:ext cx="3259649" cy="2173100"/>
          </a:xfrm>
          <a:prstGeom prst="rect">
            <a:avLst/>
          </a:prstGeom>
        </p:spPr>
      </p:pic>
      <p:pic>
        <p:nvPicPr>
          <p:cNvPr id="12" name="Picture 11">
            <a:extLst>
              <a:ext uri="{FF2B5EF4-FFF2-40B4-BE49-F238E27FC236}">
                <a16:creationId xmlns:a16="http://schemas.microsoft.com/office/drawing/2014/main" id="{669064BC-59C1-B2E1-BF44-F7D143E98399}"/>
              </a:ext>
            </a:extLst>
          </p:cNvPr>
          <p:cNvPicPr>
            <a:picLocks noChangeAspect="1"/>
          </p:cNvPicPr>
          <p:nvPr/>
        </p:nvPicPr>
        <p:blipFill>
          <a:blip r:embed="rId5"/>
          <a:stretch>
            <a:fillRect/>
          </a:stretch>
        </p:blipFill>
        <p:spPr>
          <a:xfrm>
            <a:off x="8682840" y="1486187"/>
            <a:ext cx="1827195" cy="1569671"/>
          </a:xfrm>
          <a:prstGeom prst="rect">
            <a:avLst/>
          </a:prstGeom>
        </p:spPr>
      </p:pic>
    </p:spTree>
    <p:extLst>
      <p:ext uri="{BB962C8B-B14F-4D97-AF65-F5344CB8AC3E}">
        <p14:creationId xmlns:p14="http://schemas.microsoft.com/office/powerpoint/2010/main" val="18275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2B32-53AA-EFC9-7A0B-7610DA9A6FC1}"/>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CAC8C8BF-C407-6C83-0BF9-2893AFC5838B}"/>
              </a:ext>
            </a:extLst>
          </p:cNvPr>
          <p:cNvSpPr>
            <a:spLocks noGrp="1"/>
          </p:cNvSpPr>
          <p:nvPr>
            <p:ph type="sldNum" sz="quarter" idx="4"/>
          </p:nvPr>
        </p:nvSpPr>
        <p:spPr/>
        <p:txBody>
          <a:bodyPr/>
          <a:lstStyle/>
          <a:p>
            <a:pPr algn="ctr"/>
            <a:fld id="{F6B149FD-26F7-3645-B4E7-BA8B8CC5EEA8}" type="slidenum">
              <a:rPr lang="en-US" smtClean="0"/>
              <a:pPr algn="ctr"/>
              <a:t>157</a:t>
            </a:fld>
            <a:endParaRPr lang="en-US" dirty="0"/>
          </a:p>
        </p:txBody>
      </p:sp>
      <p:sp>
        <p:nvSpPr>
          <p:cNvPr id="5" name="Content Placeholder 2">
            <a:extLst>
              <a:ext uri="{FF2B5EF4-FFF2-40B4-BE49-F238E27FC236}">
                <a16:creationId xmlns:a16="http://schemas.microsoft.com/office/drawing/2014/main" id="{17630103-8393-065F-E2D9-3F5BCBEBBC71}"/>
              </a:ext>
            </a:extLst>
          </p:cNvPr>
          <p:cNvSpPr>
            <a:spLocks noGrp="1"/>
          </p:cNvSpPr>
          <p:nvPr>
            <p:ph idx="1"/>
          </p:nvPr>
        </p:nvSpPr>
        <p:spPr>
          <a:xfrm>
            <a:off x="762000" y="1076325"/>
            <a:ext cx="7043393" cy="5064415"/>
          </a:xfrm>
        </p:spPr>
        <p:txBody>
          <a:bodyPr>
            <a:noAutofit/>
          </a:bodyPr>
          <a:lstStyle/>
          <a:p>
            <a:pPr marL="342900" indent="-342900">
              <a:buFont typeface="Arial" panose="020B0604020202020204" pitchFamily="34" charset="0"/>
              <a:buChar char="•"/>
            </a:pPr>
            <a:r>
              <a:rPr lang="en-US" sz="1800" b="1" dirty="0"/>
              <a:t>Procedural transfers</a:t>
            </a:r>
            <a:r>
              <a:rPr lang="en-US" sz="1800" dirty="0"/>
              <a:t> and </a:t>
            </a:r>
            <a:r>
              <a:rPr lang="en-US" sz="1800" b="1" dirty="0"/>
              <a:t>restarts </a:t>
            </a:r>
            <a:r>
              <a:rPr lang="en-US" sz="1800" dirty="0"/>
              <a:t>are key ingredients for advanced workflows.  For example,</a:t>
            </a:r>
          </a:p>
          <a:p>
            <a:pPr marL="829809" lvl="1" indent="-342900">
              <a:buFont typeface="Arial" panose="020B0604020202020204" pitchFamily="34" charset="0"/>
              <a:buChar char="•"/>
            </a:pPr>
            <a:r>
              <a:rPr lang="en-US" sz="1600" dirty="0"/>
              <a:t>Procedure #1:  Preload </a:t>
            </a:r>
          </a:p>
          <a:p>
            <a:pPr marL="829809" lvl="1" indent="-342900">
              <a:buFont typeface="Arial" panose="020B0604020202020204" pitchFamily="34" charset="0"/>
              <a:buChar char="•"/>
            </a:pPr>
            <a:r>
              <a:rPr lang="en-US" sz="1600" dirty="0"/>
              <a:t>Procedure #2:  Rotate </a:t>
            </a:r>
          </a:p>
          <a:p>
            <a:pPr marL="829809" lvl="1" indent="-342900">
              <a:buFont typeface="Arial" panose="020B0604020202020204" pitchFamily="34" charset="0"/>
              <a:buChar char="•"/>
            </a:pPr>
            <a:r>
              <a:rPr lang="en-US" sz="1600" dirty="0"/>
              <a:t>Procedure #3:  Drop</a:t>
            </a:r>
            <a:endParaRPr lang="en-US" sz="1400" dirty="0"/>
          </a:p>
          <a:p>
            <a:pPr marL="342900" indent="-342900">
              <a:buFont typeface="Arial" panose="020B0604020202020204" pitchFamily="34" charset="0"/>
              <a:buChar char="•"/>
            </a:pPr>
            <a:r>
              <a:rPr lang="en-US" sz="1800" dirty="0"/>
              <a:t>It is possible to</a:t>
            </a:r>
            <a:r>
              <a:rPr lang="en-US" sz="1800" b="1" dirty="0"/>
              <a:t> save the preloaded state</a:t>
            </a:r>
            <a:r>
              <a:rPr lang="en-US" sz="1800" dirty="0"/>
              <a:t> and restart from any point of the analysis using restart files.</a:t>
            </a:r>
            <a:endParaRPr lang="en-US" sz="1800" b="1" dirty="0"/>
          </a:p>
          <a:p>
            <a:pPr marL="342900" indent="-342900">
              <a:buFont typeface="Arial" panose="020B0604020202020204" pitchFamily="34" charset="0"/>
              <a:buChar char="•"/>
            </a:pPr>
            <a:r>
              <a:rPr lang="en-US" sz="1800" b="1" dirty="0"/>
              <a:t>Overlap may exist on preloaded parts </a:t>
            </a:r>
            <a:r>
              <a:rPr lang="en-US" sz="1800" dirty="0"/>
              <a:t>such as foams, pads, and gaskets, and we must be careful with those interactions.</a:t>
            </a:r>
          </a:p>
          <a:p>
            <a:pPr marL="342900" indent="-342900">
              <a:buFont typeface="Arial" panose="020B0604020202020204" pitchFamily="34" charset="0"/>
              <a:buChar char="•"/>
            </a:pPr>
            <a:r>
              <a:rPr lang="en-US" sz="1800" dirty="0"/>
              <a:t>We can use procedural transfers to </a:t>
            </a:r>
            <a:r>
              <a:rPr lang="en-US" sz="1800" b="1" dirty="0"/>
              <a:t>replicate a preloaded part </a:t>
            </a:r>
            <a:r>
              <a:rPr lang="en-US" sz="1800" dirty="0"/>
              <a:t>in our analysis.  </a:t>
            </a:r>
          </a:p>
          <a:p>
            <a:pPr marL="829809" lvl="1" indent="-342900">
              <a:buFont typeface="Arial" panose="020B0604020202020204" pitchFamily="34" charset="0"/>
              <a:buChar char="•"/>
            </a:pPr>
            <a:r>
              <a:rPr lang="en-US" sz="1600" dirty="0"/>
              <a:t>Limited functionality, and needs to </a:t>
            </a:r>
            <a:r>
              <a:rPr lang="en-US" sz="1600" b="1" dirty="0"/>
              <a:t>attention to detail</a:t>
            </a:r>
            <a:r>
              <a:rPr lang="en-US" sz="1600" dirty="0"/>
              <a:t>.</a:t>
            </a:r>
          </a:p>
        </p:txBody>
      </p:sp>
      <p:sp>
        <p:nvSpPr>
          <p:cNvPr id="6" name="TextBox 5">
            <a:extLst>
              <a:ext uri="{FF2B5EF4-FFF2-40B4-BE49-F238E27FC236}">
                <a16:creationId xmlns:a16="http://schemas.microsoft.com/office/drawing/2014/main" id="{38D9931F-E992-DF66-CA69-C417F305F97D}"/>
              </a:ext>
            </a:extLst>
          </p:cNvPr>
          <p:cNvSpPr txBox="1"/>
          <p:nvPr/>
        </p:nvSpPr>
        <p:spPr>
          <a:xfrm>
            <a:off x="1026392" y="5919277"/>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Procedural transfers and restarts can enable complex workflows</a:t>
            </a:r>
          </a:p>
        </p:txBody>
      </p:sp>
      <p:pic>
        <p:nvPicPr>
          <p:cNvPr id="10" name="Picture 9">
            <a:extLst>
              <a:ext uri="{FF2B5EF4-FFF2-40B4-BE49-F238E27FC236}">
                <a16:creationId xmlns:a16="http://schemas.microsoft.com/office/drawing/2014/main" id="{041C167E-67F3-A3AC-22E8-4866E73C3A76}"/>
              </a:ext>
            </a:extLst>
          </p:cNvPr>
          <p:cNvPicPr>
            <a:picLocks noChangeAspect="1"/>
          </p:cNvPicPr>
          <p:nvPr/>
        </p:nvPicPr>
        <p:blipFill>
          <a:blip r:embed="rId2"/>
          <a:stretch>
            <a:fillRect/>
          </a:stretch>
        </p:blipFill>
        <p:spPr>
          <a:xfrm>
            <a:off x="8080489" y="1662695"/>
            <a:ext cx="3809999" cy="3429000"/>
          </a:xfrm>
          <a:prstGeom prst="rect">
            <a:avLst/>
          </a:prstGeom>
        </p:spPr>
      </p:pic>
    </p:spTree>
    <p:extLst>
      <p:ext uri="{BB962C8B-B14F-4D97-AF65-F5344CB8AC3E}">
        <p14:creationId xmlns:p14="http://schemas.microsoft.com/office/powerpoint/2010/main" val="5339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F2870-CF51-BA23-7F08-54D91F2DCC14}"/>
              </a:ext>
            </a:extLst>
          </p:cNvPr>
          <p:cNvSpPr>
            <a:spLocks noGrp="1"/>
          </p:cNvSpPr>
          <p:nvPr>
            <p:ph type="ctrTitle"/>
          </p:nvPr>
        </p:nvSpPr>
        <p:spPr/>
        <p:txBody>
          <a:bodyPr/>
          <a:lstStyle/>
          <a:p>
            <a:r>
              <a:rPr lang="en-US" dirty="0"/>
              <a:t>MODULE 5:</a:t>
            </a:r>
            <a:br>
              <a:rPr lang="en-US" dirty="0"/>
            </a:br>
            <a:r>
              <a:rPr lang="en-US" dirty="0"/>
              <a:t>Preloading “Other Things”</a:t>
            </a:r>
          </a:p>
        </p:txBody>
      </p:sp>
    </p:spTree>
    <p:extLst>
      <p:ext uri="{BB962C8B-B14F-4D97-AF65-F5344CB8AC3E}">
        <p14:creationId xmlns:p14="http://schemas.microsoft.com/office/powerpoint/2010/main" val="344597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159</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4"/>
            <a:ext cx="9144000" cy="3334776"/>
            <a:chOff x="575953" y="1253529"/>
            <a:chExt cx="5883215" cy="2005939"/>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684579"/>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Continue to add preload example coverage</a:t>
              </a:r>
            </a:p>
            <a:p>
              <a:pPr marL="742950" lvl="1" indent="-285750">
                <a:spcAft>
                  <a:spcPts val="1200"/>
                </a:spcAft>
                <a:buFont typeface="Arial" panose="020B0604020202020204" pitchFamily="34" charset="0"/>
                <a:buChar char="•"/>
              </a:pPr>
              <a:r>
                <a:rPr lang="en-US" dirty="0"/>
                <a:t>Preloading springs (helical, coil, etc.)</a:t>
              </a:r>
            </a:p>
            <a:p>
              <a:pPr marL="742950" lvl="1" indent="-285750">
                <a:spcAft>
                  <a:spcPts val="1200"/>
                </a:spcAft>
                <a:buFont typeface="Arial" panose="020B0604020202020204" pitchFamily="34" charset="0"/>
                <a:buChar char="•"/>
              </a:pPr>
              <a:r>
                <a:rPr lang="en-US" dirty="0"/>
                <a:t>Pressurizing and assembling O-rings</a:t>
              </a:r>
            </a:p>
            <a:p>
              <a:pPr marL="742950" lvl="1" indent="-285750">
                <a:spcAft>
                  <a:spcPts val="1200"/>
                </a:spcAft>
                <a:buFont typeface="Arial" panose="020B0604020202020204" pitchFamily="34" charset="0"/>
                <a:buChar char="•"/>
              </a:pPr>
              <a:r>
                <a:rPr lang="en-US" dirty="0"/>
                <a:t>Preloading with gravity</a:t>
              </a:r>
            </a:p>
            <a:p>
              <a:pPr marL="742950" lvl="1" indent="-285750">
                <a:spcAft>
                  <a:spcPts val="1200"/>
                </a:spcAft>
                <a:buFont typeface="Arial" panose="020B0604020202020204" pitchFamily="34" charset="0"/>
                <a:buChar char="•"/>
              </a:pPr>
              <a:r>
                <a:rPr lang="en-US" dirty="0"/>
                <a:t>SM-to-SD preload transfers</a:t>
              </a:r>
            </a:p>
            <a:p>
              <a:pPr marL="285750" indent="-285750">
                <a:spcAft>
                  <a:spcPts val="1200"/>
                </a:spcAft>
                <a:buFont typeface="Arial" panose="020B0604020202020204" pitchFamily="34" charset="0"/>
                <a:buChar char="•"/>
              </a:pPr>
              <a:r>
                <a:rPr lang="en-US" dirty="0"/>
                <a:t>What would be helpful?</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214544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D3EC-1C64-B1E9-710F-0E939C655702}"/>
              </a:ext>
            </a:extLst>
          </p:cNvPr>
          <p:cNvSpPr>
            <a:spLocks noGrp="1"/>
          </p:cNvSpPr>
          <p:nvPr>
            <p:ph type="title"/>
          </p:nvPr>
        </p:nvSpPr>
        <p:spPr/>
        <p:txBody>
          <a:bodyPr/>
          <a:lstStyle/>
          <a:p>
            <a:r>
              <a:rPr lang="en-US" dirty="0"/>
              <a:t>Example 01: Results and discussion – forces @ 10lb/bolt</a:t>
            </a:r>
          </a:p>
        </p:txBody>
      </p:sp>
      <p:sp>
        <p:nvSpPr>
          <p:cNvPr id="4" name="Slide Number Placeholder 3">
            <a:extLst>
              <a:ext uri="{FF2B5EF4-FFF2-40B4-BE49-F238E27FC236}">
                <a16:creationId xmlns:a16="http://schemas.microsoft.com/office/drawing/2014/main" id="{1D7941B4-CC78-42BB-4BF4-0E591E3F2215}"/>
              </a:ext>
            </a:extLst>
          </p:cNvPr>
          <p:cNvSpPr>
            <a:spLocks noGrp="1"/>
          </p:cNvSpPr>
          <p:nvPr>
            <p:ph type="sldNum" sz="quarter" idx="4"/>
          </p:nvPr>
        </p:nvSpPr>
        <p:spPr/>
        <p:txBody>
          <a:bodyPr/>
          <a:lstStyle/>
          <a:p>
            <a:pPr algn="ctr"/>
            <a:fld id="{F6B149FD-26F7-3645-B4E7-BA8B8CC5EEA8}" type="slidenum">
              <a:rPr lang="en-US" smtClean="0"/>
              <a:pPr algn="ctr"/>
              <a:t>16</a:t>
            </a:fld>
            <a:endParaRPr lang="en-US" dirty="0"/>
          </a:p>
        </p:txBody>
      </p:sp>
      <p:grpSp>
        <p:nvGrpSpPr>
          <p:cNvPr id="25" name="Group 24">
            <a:extLst>
              <a:ext uri="{FF2B5EF4-FFF2-40B4-BE49-F238E27FC236}">
                <a16:creationId xmlns:a16="http://schemas.microsoft.com/office/drawing/2014/main" id="{8F63D84E-4725-B3F0-2411-6F9F6C81BD2D}"/>
              </a:ext>
            </a:extLst>
          </p:cNvPr>
          <p:cNvGrpSpPr/>
          <p:nvPr/>
        </p:nvGrpSpPr>
        <p:grpSpPr>
          <a:xfrm>
            <a:off x="5438775" y="1670401"/>
            <a:ext cx="6324599" cy="4424196"/>
            <a:chOff x="5438775" y="1918051"/>
            <a:chExt cx="6324599" cy="4424196"/>
          </a:xfrm>
        </p:grpSpPr>
        <p:pic>
          <p:nvPicPr>
            <p:cNvPr id="6" name="Picture 5">
              <a:extLst>
                <a:ext uri="{FF2B5EF4-FFF2-40B4-BE49-F238E27FC236}">
                  <a16:creationId xmlns:a16="http://schemas.microsoft.com/office/drawing/2014/main" id="{C82720F8-DE4B-F104-6EDD-4AD6733A01FB}"/>
                </a:ext>
              </a:extLst>
            </p:cNvPr>
            <p:cNvPicPr>
              <a:picLocks noChangeAspect="1"/>
            </p:cNvPicPr>
            <p:nvPr/>
          </p:nvPicPr>
          <p:blipFill>
            <a:blip r:embed="rId2"/>
            <a:stretch>
              <a:fillRect/>
            </a:stretch>
          </p:blipFill>
          <p:spPr>
            <a:xfrm>
              <a:off x="5438775" y="1918051"/>
              <a:ext cx="4676775" cy="4424196"/>
            </a:xfrm>
            <a:prstGeom prst="rect">
              <a:avLst/>
            </a:prstGeom>
          </p:spPr>
        </p:pic>
        <p:cxnSp>
          <p:nvCxnSpPr>
            <p:cNvPr id="8" name="Straight Arrow Connector 7">
              <a:extLst>
                <a:ext uri="{FF2B5EF4-FFF2-40B4-BE49-F238E27FC236}">
                  <a16:creationId xmlns:a16="http://schemas.microsoft.com/office/drawing/2014/main" id="{5215BE35-FD20-4487-2D58-5BBB5ABB1ED6}"/>
                </a:ext>
              </a:extLst>
            </p:cNvPr>
            <p:cNvCxnSpPr>
              <a:cxnSpLocks/>
            </p:cNvCxnSpPr>
            <p:nvPr/>
          </p:nvCxnSpPr>
          <p:spPr>
            <a:xfrm flipH="1">
              <a:off x="5962650" y="5507487"/>
              <a:ext cx="1000125" cy="14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E87D9EF3-85FA-E8CB-9A77-10FDC367F455}"/>
                </a:ext>
              </a:extLst>
            </p:cNvPr>
            <p:cNvSpPr txBox="1"/>
            <p:nvPr/>
          </p:nvSpPr>
          <p:spPr>
            <a:xfrm>
              <a:off x="6962775" y="5363124"/>
              <a:ext cx="3166251" cy="307777"/>
            </a:xfrm>
            <a:prstGeom prst="rect">
              <a:avLst/>
            </a:prstGeom>
            <a:noFill/>
          </p:spPr>
          <p:txBody>
            <a:bodyPr wrap="none" rtlCol="0">
              <a:spAutoFit/>
            </a:bodyPr>
            <a:lstStyle/>
            <a:p>
              <a:r>
                <a:rPr lang="en-US" sz="1400" dirty="0"/>
                <a:t>Initial preload (30 lb, 3 bolts @ 10lb)</a:t>
              </a:r>
            </a:p>
          </p:txBody>
        </p:sp>
        <p:cxnSp>
          <p:nvCxnSpPr>
            <p:cNvPr id="11" name="Straight Arrow Connector 10">
              <a:extLst>
                <a:ext uri="{FF2B5EF4-FFF2-40B4-BE49-F238E27FC236}">
                  <a16:creationId xmlns:a16="http://schemas.microsoft.com/office/drawing/2014/main" id="{0A3D3D1F-ECE8-B0F7-76C8-B7F535F14737}"/>
                </a:ext>
              </a:extLst>
            </p:cNvPr>
            <p:cNvCxnSpPr>
              <a:cxnSpLocks/>
            </p:cNvCxnSpPr>
            <p:nvPr/>
          </p:nvCxnSpPr>
          <p:spPr>
            <a:xfrm flipH="1">
              <a:off x="6619875" y="2334686"/>
              <a:ext cx="228600" cy="231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1A3567D-B424-ED9E-7094-FC0BF34B9CB5}"/>
                </a:ext>
              </a:extLst>
            </p:cNvPr>
            <p:cNvSpPr txBox="1"/>
            <p:nvPr/>
          </p:nvSpPr>
          <p:spPr>
            <a:xfrm>
              <a:off x="6248400" y="2026909"/>
              <a:ext cx="1922321" cy="307777"/>
            </a:xfrm>
            <a:prstGeom prst="rect">
              <a:avLst/>
            </a:prstGeom>
            <a:noFill/>
          </p:spPr>
          <p:txBody>
            <a:bodyPr wrap="none" rtlCol="0">
              <a:spAutoFit/>
            </a:bodyPr>
            <a:lstStyle/>
            <a:p>
              <a:r>
                <a:rPr lang="en-US" sz="1400" b="1" dirty="0">
                  <a:solidFill>
                    <a:srgbClr val="FF0000"/>
                  </a:solidFill>
                </a:rPr>
                <a:t>Peak force (~200 lb)</a:t>
              </a:r>
            </a:p>
          </p:txBody>
        </p:sp>
        <p:sp>
          <p:nvSpPr>
            <p:cNvPr id="16" name="TextBox 15">
              <a:extLst>
                <a:ext uri="{FF2B5EF4-FFF2-40B4-BE49-F238E27FC236}">
                  <a16:creationId xmlns:a16="http://schemas.microsoft.com/office/drawing/2014/main" id="{77ACF8FD-028C-FB17-55CE-29462627096E}"/>
                </a:ext>
              </a:extLst>
            </p:cNvPr>
            <p:cNvSpPr txBox="1"/>
            <p:nvPr/>
          </p:nvSpPr>
          <p:spPr>
            <a:xfrm>
              <a:off x="10258425" y="2657467"/>
              <a:ext cx="1504949" cy="738664"/>
            </a:xfrm>
            <a:prstGeom prst="rect">
              <a:avLst/>
            </a:prstGeom>
            <a:noFill/>
          </p:spPr>
          <p:txBody>
            <a:bodyPr wrap="square" rtlCol="0">
              <a:spAutoFit/>
            </a:bodyPr>
            <a:lstStyle/>
            <a:p>
              <a:r>
                <a:rPr lang="en-US" sz="1400" dirty="0"/>
                <a:t>Quasi-static solution </a:t>
              </a:r>
            </a:p>
            <a:p>
              <a:r>
                <a:rPr lang="en-US" sz="1400" dirty="0"/>
                <a:t>~170 lb</a:t>
              </a:r>
            </a:p>
          </p:txBody>
        </p:sp>
        <p:cxnSp>
          <p:nvCxnSpPr>
            <p:cNvPr id="18" name="Straight Connector 17">
              <a:extLst>
                <a:ext uri="{FF2B5EF4-FFF2-40B4-BE49-F238E27FC236}">
                  <a16:creationId xmlns:a16="http://schemas.microsoft.com/office/drawing/2014/main" id="{651AB3BC-57A4-D4B8-7701-3ECED4E8C543}"/>
                </a:ext>
              </a:extLst>
            </p:cNvPr>
            <p:cNvCxnSpPr/>
            <p:nvPr/>
          </p:nvCxnSpPr>
          <p:spPr>
            <a:xfrm>
              <a:off x="5867400" y="3045849"/>
              <a:ext cx="417195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84146FE-2715-17AE-ABAB-41BA48A682B7}"/>
                </a:ext>
              </a:extLst>
            </p:cNvPr>
            <p:cNvCxnSpPr>
              <a:cxnSpLocks/>
            </p:cNvCxnSpPr>
            <p:nvPr/>
          </p:nvCxnSpPr>
          <p:spPr>
            <a:xfrm>
              <a:off x="6553200" y="2450218"/>
              <a:ext cx="0" cy="356358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5579DF00-F9D7-29E7-8501-9B88AE59027B}"/>
                </a:ext>
              </a:extLst>
            </p:cNvPr>
            <p:cNvSpPr txBox="1"/>
            <p:nvPr/>
          </p:nvSpPr>
          <p:spPr>
            <a:xfrm>
              <a:off x="6562725" y="4596689"/>
              <a:ext cx="1771650" cy="523220"/>
            </a:xfrm>
            <a:prstGeom prst="rect">
              <a:avLst/>
            </a:prstGeom>
            <a:noFill/>
          </p:spPr>
          <p:txBody>
            <a:bodyPr wrap="square" rtlCol="0">
              <a:spAutoFit/>
            </a:bodyPr>
            <a:lstStyle/>
            <a:p>
              <a:r>
                <a:rPr lang="en-US" sz="1400" dirty="0"/>
                <a:t>Load fully applied @ t=0.005</a:t>
              </a:r>
            </a:p>
          </p:txBody>
        </p:sp>
      </p:grpSp>
      <p:grpSp>
        <p:nvGrpSpPr>
          <p:cNvPr id="44" name="Group 43">
            <a:extLst>
              <a:ext uri="{FF2B5EF4-FFF2-40B4-BE49-F238E27FC236}">
                <a16:creationId xmlns:a16="http://schemas.microsoft.com/office/drawing/2014/main" id="{032FC133-E33D-521E-A5B7-60548993FB80}"/>
              </a:ext>
            </a:extLst>
          </p:cNvPr>
          <p:cNvGrpSpPr/>
          <p:nvPr/>
        </p:nvGrpSpPr>
        <p:grpSpPr>
          <a:xfrm>
            <a:off x="325422" y="1143000"/>
            <a:ext cx="4398926" cy="5255472"/>
            <a:chOff x="325422" y="1143000"/>
            <a:chExt cx="4398926" cy="5255472"/>
          </a:xfrm>
        </p:grpSpPr>
        <p:pic>
          <p:nvPicPr>
            <p:cNvPr id="24" name="Picture 23">
              <a:extLst>
                <a:ext uri="{FF2B5EF4-FFF2-40B4-BE49-F238E27FC236}">
                  <a16:creationId xmlns:a16="http://schemas.microsoft.com/office/drawing/2014/main" id="{6F68ACA0-3028-4422-0AC4-329D1FFD79A6}"/>
                </a:ext>
              </a:extLst>
            </p:cNvPr>
            <p:cNvPicPr>
              <a:picLocks noChangeAspect="1"/>
            </p:cNvPicPr>
            <p:nvPr/>
          </p:nvPicPr>
          <p:blipFill>
            <a:blip r:embed="rId3"/>
            <a:stretch>
              <a:fillRect/>
            </a:stretch>
          </p:blipFill>
          <p:spPr>
            <a:xfrm>
              <a:off x="2555246" y="1143000"/>
              <a:ext cx="1790263" cy="1882367"/>
            </a:xfrm>
            <a:prstGeom prst="rect">
              <a:avLst/>
            </a:prstGeom>
          </p:spPr>
        </p:pic>
        <p:grpSp>
          <p:nvGrpSpPr>
            <p:cNvPr id="39" name="Group 38">
              <a:extLst>
                <a:ext uri="{FF2B5EF4-FFF2-40B4-BE49-F238E27FC236}">
                  <a16:creationId xmlns:a16="http://schemas.microsoft.com/office/drawing/2014/main" id="{461E171B-1C85-7CF4-C25F-24FC82AE5004}"/>
                </a:ext>
              </a:extLst>
            </p:cNvPr>
            <p:cNvGrpSpPr/>
            <p:nvPr/>
          </p:nvGrpSpPr>
          <p:grpSpPr>
            <a:xfrm>
              <a:off x="2248589" y="3913474"/>
              <a:ext cx="2475759" cy="2484998"/>
              <a:chOff x="1752971" y="3872975"/>
              <a:chExt cx="2475759" cy="2484998"/>
            </a:xfrm>
          </p:grpSpPr>
          <p:pic>
            <p:nvPicPr>
              <p:cNvPr id="27" name="Picture 26">
                <a:extLst>
                  <a:ext uri="{FF2B5EF4-FFF2-40B4-BE49-F238E27FC236}">
                    <a16:creationId xmlns:a16="http://schemas.microsoft.com/office/drawing/2014/main" id="{2855F175-ACFB-99AF-CF85-B42DD4A20B1C}"/>
                  </a:ext>
                </a:extLst>
              </p:cNvPr>
              <p:cNvPicPr>
                <a:picLocks noChangeAspect="1"/>
              </p:cNvPicPr>
              <p:nvPr/>
            </p:nvPicPr>
            <p:blipFill>
              <a:blip r:embed="rId4"/>
              <a:stretch>
                <a:fillRect/>
              </a:stretch>
            </p:blipFill>
            <p:spPr>
              <a:xfrm>
                <a:off x="1752971" y="3872975"/>
                <a:ext cx="2475759" cy="2484998"/>
              </a:xfrm>
              <a:prstGeom prst="rect">
                <a:avLst/>
              </a:prstGeom>
            </p:spPr>
          </p:pic>
          <p:sp>
            <p:nvSpPr>
              <p:cNvPr id="28" name="Arrow: Down 27">
                <a:extLst>
                  <a:ext uri="{FF2B5EF4-FFF2-40B4-BE49-F238E27FC236}">
                    <a16:creationId xmlns:a16="http://schemas.microsoft.com/office/drawing/2014/main" id="{B108D515-2AFA-5F37-5A51-D22171535081}"/>
                  </a:ext>
                </a:extLst>
              </p:cNvPr>
              <p:cNvSpPr/>
              <p:nvPr/>
            </p:nvSpPr>
            <p:spPr>
              <a:xfrm>
                <a:off x="1990106" y="5756626"/>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D6618B9A-0A67-DDA5-77B9-27DB5ED0F996}"/>
                  </a:ext>
                </a:extLst>
              </p:cNvPr>
              <p:cNvSpPr/>
              <p:nvPr/>
            </p:nvSpPr>
            <p:spPr>
              <a:xfrm>
                <a:off x="2351066" y="5756625"/>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8F747E3B-A830-207A-5829-5C21A83FB2B8}"/>
                  </a:ext>
                </a:extLst>
              </p:cNvPr>
              <p:cNvSpPr/>
              <p:nvPr/>
            </p:nvSpPr>
            <p:spPr>
              <a:xfrm>
                <a:off x="2713635" y="5756624"/>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62BDBC81-2606-4967-4FC7-DE7876775683}"/>
                  </a:ext>
                </a:extLst>
              </p:cNvPr>
              <p:cNvSpPr/>
              <p:nvPr/>
            </p:nvSpPr>
            <p:spPr>
              <a:xfrm>
                <a:off x="3046392" y="5756626"/>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00EFDBEE-BB8E-4652-8436-AD966A9B4B2A}"/>
                  </a:ext>
                </a:extLst>
              </p:cNvPr>
              <p:cNvSpPr/>
              <p:nvPr/>
            </p:nvSpPr>
            <p:spPr>
              <a:xfrm>
                <a:off x="3407352" y="5756625"/>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4C1746C3-A333-E73E-8443-D807D471C19A}"/>
                  </a:ext>
                </a:extLst>
              </p:cNvPr>
              <p:cNvSpPr/>
              <p:nvPr/>
            </p:nvSpPr>
            <p:spPr>
              <a:xfrm>
                <a:off x="3769921" y="5756624"/>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2AA9EA-8D24-B514-22C9-8451A48B61FE}"/>
                  </a:ext>
                </a:extLst>
              </p:cNvPr>
              <p:cNvSpPr txBox="1"/>
              <p:nvPr/>
            </p:nvSpPr>
            <p:spPr>
              <a:xfrm>
                <a:off x="1990106" y="5403502"/>
                <a:ext cx="2018931" cy="307777"/>
              </a:xfrm>
              <a:prstGeom prst="rect">
                <a:avLst/>
              </a:prstGeom>
              <a:noFill/>
            </p:spPr>
            <p:txBody>
              <a:bodyPr wrap="square" rtlCol="0">
                <a:spAutoFit/>
              </a:bodyPr>
              <a:lstStyle/>
              <a:p>
                <a:pPr algn="ctr"/>
                <a:r>
                  <a:rPr lang="en-US" sz="1400" dirty="0"/>
                  <a:t>50 lb distributed</a:t>
                </a:r>
              </a:p>
            </p:txBody>
          </p:sp>
        </p:grpSp>
        <p:sp>
          <p:nvSpPr>
            <p:cNvPr id="35" name="TextBox 34">
              <a:extLst>
                <a:ext uri="{FF2B5EF4-FFF2-40B4-BE49-F238E27FC236}">
                  <a16:creationId xmlns:a16="http://schemas.microsoft.com/office/drawing/2014/main" id="{69EB89E5-3153-C604-6ED6-D2490F9B8316}"/>
                </a:ext>
              </a:extLst>
            </p:cNvPr>
            <p:cNvSpPr txBox="1"/>
            <p:nvPr/>
          </p:nvSpPr>
          <p:spPr>
            <a:xfrm>
              <a:off x="325422" y="2985213"/>
              <a:ext cx="2312529" cy="892552"/>
            </a:xfrm>
            <a:prstGeom prst="rect">
              <a:avLst/>
            </a:prstGeom>
            <a:noFill/>
          </p:spPr>
          <p:txBody>
            <a:bodyPr wrap="square" rtlCol="0">
              <a:spAutoFit/>
            </a:bodyPr>
            <a:lstStyle/>
            <a:p>
              <a:pPr algn="r">
                <a:spcAft>
                  <a:spcPts val="600"/>
                </a:spcAft>
              </a:pPr>
              <a:r>
                <a:rPr lang="en-US" sz="1400" dirty="0"/>
                <a:t>(preload)  3x10 lb</a:t>
              </a:r>
            </a:p>
            <a:p>
              <a:pPr algn="r">
                <a:spcAft>
                  <a:spcPts val="600"/>
                </a:spcAft>
              </a:pPr>
              <a:r>
                <a:rPr lang="en-US" sz="1400" u="sng" dirty="0"/>
                <a:t>        (load)   + 50 lb</a:t>
              </a:r>
            </a:p>
            <a:p>
              <a:pPr algn="r">
                <a:spcAft>
                  <a:spcPts val="600"/>
                </a:spcAft>
              </a:pPr>
              <a:r>
                <a:rPr lang="en-US" sz="1400" dirty="0">
                  <a:solidFill>
                    <a:srgbClr val="00B050"/>
                  </a:solidFill>
                </a:rPr>
                <a:t>     (net bolt force)     </a:t>
              </a:r>
              <a:r>
                <a:rPr lang="en-US" sz="1400" b="1" dirty="0">
                  <a:solidFill>
                    <a:srgbClr val="00B050"/>
                  </a:solidFill>
                </a:rPr>
                <a:t>80 lb</a:t>
              </a:r>
            </a:p>
          </p:txBody>
        </p:sp>
        <p:sp>
          <p:nvSpPr>
            <p:cNvPr id="36" name="Arrow: Down 35">
              <a:extLst>
                <a:ext uri="{FF2B5EF4-FFF2-40B4-BE49-F238E27FC236}">
                  <a16:creationId xmlns:a16="http://schemas.microsoft.com/office/drawing/2014/main" id="{FB62549D-8D26-E737-6359-4853376009E3}"/>
                </a:ext>
              </a:extLst>
            </p:cNvPr>
            <p:cNvSpPr/>
            <p:nvPr/>
          </p:nvSpPr>
          <p:spPr>
            <a:xfrm>
              <a:off x="2954306" y="3061187"/>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86C672E9-0645-7496-24CF-147469D5A67B}"/>
                </a:ext>
              </a:extLst>
            </p:cNvPr>
            <p:cNvSpPr/>
            <p:nvPr/>
          </p:nvSpPr>
          <p:spPr>
            <a:xfrm>
              <a:off x="3383685" y="3065049"/>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A012BB25-0EE7-8E35-1E3F-287E0B17A43C}"/>
                </a:ext>
              </a:extLst>
            </p:cNvPr>
            <p:cNvSpPr/>
            <p:nvPr/>
          </p:nvSpPr>
          <p:spPr>
            <a:xfrm>
              <a:off x="3813064" y="3064296"/>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7A598FBB-4E94-4F60-F276-48A8E5A3E8D0}"/>
                </a:ext>
              </a:extLst>
            </p:cNvPr>
            <p:cNvSpPr/>
            <p:nvPr/>
          </p:nvSpPr>
          <p:spPr>
            <a:xfrm rot="10800000">
              <a:off x="2952814" y="3695999"/>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59F8662A-3972-A45B-F9A8-BDA6FBFEAD2D}"/>
                </a:ext>
              </a:extLst>
            </p:cNvPr>
            <p:cNvSpPr/>
            <p:nvPr/>
          </p:nvSpPr>
          <p:spPr>
            <a:xfrm rot="10800000">
              <a:off x="3382193" y="3699861"/>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1FC3DE5C-B688-C2EC-6AD4-8B7DD633DE69}"/>
                </a:ext>
              </a:extLst>
            </p:cNvPr>
            <p:cNvSpPr/>
            <p:nvPr/>
          </p:nvSpPr>
          <p:spPr>
            <a:xfrm rot="10800000">
              <a:off x="3811572" y="3699108"/>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6D510F88-2C48-141F-D2C7-146F9CF3941D}"/>
              </a:ext>
            </a:extLst>
          </p:cNvPr>
          <p:cNvSpPr txBox="1"/>
          <p:nvPr/>
        </p:nvSpPr>
        <p:spPr>
          <a:xfrm>
            <a:off x="399946" y="1297481"/>
            <a:ext cx="2014280" cy="1200329"/>
          </a:xfrm>
          <a:prstGeom prst="rect">
            <a:avLst/>
          </a:prstGeom>
          <a:noFill/>
        </p:spPr>
        <p:txBody>
          <a:bodyPr wrap="square" rtlCol="0">
            <a:spAutoFit/>
          </a:bodyPr>
          <a:lstStyle/>
          <a:p>
            <a:r>
              <a:rPr lang="en-US" i="1" dirty="0"/>
              <a:t>You might have considered something like this</a:t>
            </a:r>
          </a:p>
        </p:txBody>
      </p:sp>
    </p:spTree>
    <p:extLst>
      <p:ext uri="{BB962C8B-B14F-4D97-AF65-F5344CB8AC3E}">
        <p14:creationId xmlns:p14="http://schemas.microsoft.com/office/powerpoint/2010/main" val="199924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E8672B-106F-30A5-AF3D-84B8FACB3D4A}"/>
              </a:ext>
            </a:extLst>
          </p:cNvPr>
          <p:cNvPicPr>
            <a:picLocks noChangeAspect="1"/>
          </p:cNvPicPr>
          <p:nvPr/>
        </p:nvPicPr>
        <p:blipFill>
          <a:blip r:embed="rId3"/>
          <a:stretch>
            <a:fillRect/>
          </a:stretch>
        </p:blipFill>
        <p:spPr>
          <a:xfrm>
            <a:off x="6454009" y="1681920"/>
            <a:ext cx="4347752" cy="3907473"/>
          </a:xfrm>
          <a:prstGeom prst="rect">
            <a:avLst/>
          </a:prstGeom>
        </p:spPr>
      </p:pic>
      <p:sp>
        <p:nvSpPr>
          <p:cNvPr id="2" name="Title 1">
            <a:extLst>
              <a:ext uri="{FF2B5EF4-FFF2-40B4-BE49-F238E27FC236}">
                <a16:creationId xmlns:a16="http://schemas.microsoft.com/office/drawing/2014/main" id="{AA080E6F-EAF8-3CBC-C1CD-E91B7B850643}"/>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A059624F-A3DC-615A-A213-54B7D1A4FCCA}"/>
              </a:ext>
            </a:extLst>
          </p:cNvPr>
          <p:cNvSpPr>
            <a:spLocks noGrp="1"/>
          </p:cNvSpPr>
          <p:nvPr>
            <p:ph idx="1"/>
          </p:nvPr>
        </p:nvSpPr>
        <p:spPr>
          <a:xfrm>
            <a:off x="819150" y="3026619"/>
            <a:ext cx="10553699" cy="4648201"/>
          </a:xfrm>
        </p:spPr>
        <p:txBody>
          <a:bodyPr/>
          <a:lstStyle/>
          <a:p>
            <a:r>
              <a:rPr lang="en-US" dirty="0"/>
              <a:t>This section is under active construction.</a:t>
            </a:r>
          </a:p>
          <a:p>
            <a:endParaRPr lang="en-US" dirty="0"/>
          </a:p>
          <a:p>
            <a:r>
              <a:rPr lang="en-US" dirty="0"/>
              <a:t>Content may be missing or incomplete.</a:t>
            </a:r>
          </a:p>
        </p:txBody>
      </p:sp>
      <p:sp>
        <p:nvSpPr>
          <p:cNvPr id="4" name="Slide Number Placeholder 3">
            <a:extLst>
              <a:ext uri="{FF2B5EF4-FFF2-40B4-BE49-F238E27FC236}">
                <a16:creationId xmlns:a16="http://schemas.microsoft.com/office/drawing/2014/main" id="{FC6EFB20-7989-CD89-BD89-497FD39B8EE1}"/>
              </a:ext>
            </a:extLst>
          </p:cNvPr>
          <p:cNvSpPr>
            <a:spLocks noGrp="1"/>
          </p:cNvSpPr>
          <p:nvPr>
            <p:ph type="sldNum" sz="quarter" idx="4"/>
          </p:nvPr>
        </p:nvSpPr>
        <p:spPr/>
        <p:txBody>
          <a:bodyPr/>
          <a:lstStyle/>
          <a:p>
            <a:pPr algn="ctr"/>
            <a:fld id="{F6B149FD-26F7-3645-B4E7-BA8B8CC5EEA8}" type="slidenum">
              <a:rPr lang="en-US" smtClean="0"/>
              <a:pPr algn="ctr"/>
              <a:t>160</a:t>
            </a:fld>
            <a:endParaRPr lang="en-US" dirty="0"/>
          </a:p>
        </p:txBody>
      </p:sp>
    </p:spTree>
    <p:extLst>
      <p:ext uri="{BB962C8B-B14F-4D97-AF65-F5344CB8AC3E}">
        <p14:creationId xmlns:p14="http://schemas.microsoft.com/office/powerpoint/2010/main" val="403322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E306-4B77-672C-E09B-4050CF679A01}"/>
              </a:ext>
            </a:extLst>
          </p:cNvPr>
          <p:cNvSpPr>
            <a:spLocks noGrp="1"/>
          </p:cNvSpPr>
          <p:nvPr>
            <p:ph type="title"/>
          </p:nvPr>
        </p:nvSpPr>
        <p:spPr/>
        <p:txBody>
          <a:bodyPr/>
          <a:lstStyle/>
          <a:p>
            <a:r>
              <a:rPr lang="en-US" dirty="0"/>
              <a:t>Threaded preloads</a:t>
            </a:r>
          </a:p>
        </p:txBody>
      </p:sp>
      <p:sp>
        <p:nvSpPr>
          <p:cNvPr id="4" name="Slide Number Placeholder 3">
            <a:extLst>
              <a:ext uri="{FF2B5EF4-FFF2-40B4-BE49-F238E27FC236}">
                <a16:creationId xmlns:a16="http://schemas.microsoft.com/office/drawing/2014/main" id="{75BBC022-B132-1ABB-BBC9-D177F39A4D43}"/>
              </a:ext>
            </a:extLst>
          </p:cNvPr>
          <p:cNvSpPr>
            <a:spLocks noGrp="1"/>
          </p:cNvSpPr>
          <p:nvPr>
            <p:ph type="sldNum" sz="quarter" idx="4"/>
          </p:nvPr>
        </p:nvSpPr>
        <p:spPr/>
        <p:txBody>
          <a:bodyPr/>
          <a:lstStyle/>
          <a:p>
            <a:pPr algn="ctr"/>
            <a:fld id="{F6B149FD-26F7-3645-B4E7-BA8B8CC5EEA8}" type="slidenum">
              <a:rPr lang="en-US" smtClean="0"/>
              <a:pPr algn="ctr"/>
              <a:t>161</a:t>
            </a:fld>
            <a:endParaRPr lang="en-US" dirty="0"/>
          </a:p>
        </p:txBody>
      </p:sp>
      <p:sp>
        <p:nvSpPr>
          <p:cNvPr id="5" name="TextBox 4">
            <a:extLst>
              <a:ext uri="{FF2B5EF4-FFF2-40B4-BE49-F238E27FC236}">
                <a16:creationId xmlns:a16="http://schemas.microsoft.com/office/drawing/2014/main" id="{B8961B97-CC64-6143-167C-534294BD232E}"/>
              </a:ext>
            </a:extLst>
          </p:cNvPr>
          <p:cNvSpPr txBox="1"/>
          <p:nvPr/>
        </p:nvSpPr>
        <p:spPr>
          <a:xfrm>
            <a:off x="902057" y="1531766"/>
            <a:ext cx="2756400" cy="2852063"/>
          </a:xfrm>
          <a:prstGeom prst="rect">
            <a:avLst/>
          </a:prstGeom>
          <a:noFill/>
        </p:spPr>
        <p:txBody>
          <a:bodyPr wrap="square" rtlCol="0">
            <a:spAutoFit/>
          </a:bodyPr>
          <a:lstStyle/>
          <a:p>
            <a:pPr>
              <a:spcAft>
                <a:spcPts val="1600"/>
              </a:spcAft>
            </a:pPr>
            <a:r>
              <a:rPr lang="en-US" dirty="0"/>
              <a:t>The threaded joint is one of the most common preloads:</a:t>
            </a:r>
          </a:p>
          <a:p>
            <a:pPr marL="285750" indent="-285750">
              <a:spcAft>
                <a:spcPts val="1600"/>
              </a:spcAft>
              <a:buFont typeface="Arial" panose="020B0604020202020204" pitchFamily="34" charset="0"/>
              <a:buChar char="•"/>
            </a:pPr>
            <a:r>
              <a:rPr lang="en-US" sz="1600" dirty="0"/>
              <a:t>Screws</a:t>
            </a:r>
          </a:p>
          <a:p>
            <a:pPr marL="285750" indent="-285750">
              <a:spcAft>
                <a:spcPts val="1600"/>
              </a:spcAft>
              <a:buFont typeface="Arial" panose="020B0604020202020204" pitchFamily="34" charset="0"/>
              <a:buChar char="•"/>
            </a:pPr>
            <a:r>
              <a:rPr lang="en-US" sz="1600" dirty="0"/>
              <a:t>Pipe threads</a:t>
            </a:r>
          </a:p>
          <a:p>
            <a:pPr marL="285750" indent="-285750">
              <a:spcAft>
                <a:spcPts val="1600"/>
              </a:spcAft>
              <a:buFont typeface="Arial" panose="020B0604020202020204" pitchFamily="34" charset="0"/>
              <a:buChar char="•"/>
            </a:pPr>
            <a:r>
              <a:rPr lang="en-US" sz="1600" dirty="0"/>
              <a:t>Lock rings</a:t>
            </a:r>
            <a:endParaRPr lang="en-US" sz="1600" dirty="0">
              <a:solidFill>
                <a:srgbClr val="0070C0"/>
              </a:solidFill>
            </a:endParaRPr>
          </a:p>
          <a:p>
            <a:pPr marL="285750" indent="-285750">
              <a:spcAft>
                <a:spcPts val="1600"/>
              </a:spcAft>
              <a:buFont typeface="Arial" panose="020B0604020202020204" pitchFamily="34" charset="0"/>
              <a:buChar char="•"/>
            </a:pPr>
            <a:r>
              <a:rPr lang="en-US" sz="1600" dirty="0"/>
              <a:t>Etc</a:t>
            </a:r>
            <a:r>
              <a:rPr lang="en-US" dirty="0"/>
              <a:t>.</a:t>
            </a:r>
          </a:p>
        </p:txBody>
      </p:sp>
      <p:pic>
        <p:nvPicPr>
          <p:cNvPr id="7" name="Picture 6">
            <a:extLst>
              <a:ext uri="{FF2B5EF4-FFF2-40B4-BE49-F238E27FC236}">
                <a16:creationId xmlns:a16="http://schemas.microsoft.com/office/drawing/2014/main" id="{5BBA2D83-81DD-28C5-9388-D15033433261}"/>
              </a:ext>
            </a:extLst>
          </p:cNvPr>
          <p:cNvPicPr>
            <a:picLocks noChangeAspect="1"/>
          </p:cNvPicPr>
          <p:nvPr/>
        </p:nvPicPr>
        <p:blipFill>
          <a:blip r:embed="rId2"/>
          <a:stretch>
            <a:fillRect/>
          </a:stretch>
        </p:blipFill>
        <p:spPr>
          <a:xfrm>
            <a:off x="810482" y="5000802"/>
            <a:ext cx="2331338" cy="1317713"/>
          </a:xfrm>
          <a:prstGeom prst="rect">
            <a:avLst/>
          </a:prstGeom>
        </p:spPr>
      </p:pic>
      <p:pic>
        <p:nvPicPr>
          <p:cNvPr id="9" name="Picture 8">
            <a:extLst>
              <a:ext uri="{FF2B5EF4-FFF2-40B4-BE49-F238E27FC236}">
                <a16:creationId xmlns:a16="http://schemas.microsoft.com/office/drawing/2014/main" id="{B6EAFC67-7752-21C5-369B-F8CB4656A045}"/>
              </a:ext>
            </a:extLst>
          </p:cNvPr>
          <p:cNvPicPr>
            <a:picLocks noChangeAspect="1"/>
          </p:cNvPicPr>
          <p:nvPr/>
        </p:nvPicPr>
        <p:blipFill>
          <a:blip r:embed="rId3"/>
          <a:stretch>
            <a:fillRect/>
          </a:stretch>
        </p:blipFill>
        <p:spPr>
          <a:xfrm>
            <a:off x="3846901" y="4830862"/>
            <a:ext cx="1754351" cy="1754351"/>
          </a:xfrm>
          <a:prstGeom prst="rect">
            <a:avLst/>
          </a:prstGeom>
        </p:spPr>
      </p:pic>
      <p:pic>
        <p:nvPicPr>
          <p:cNvPr id="11" name="Picture 10">
            <a:extLst>
              <a:ext uri="{FF2B5EF4-FFF2-40B4-BE49-F238E27FC236}">
                <a16:creationId xmlns:a16="http://schemas.microsoft.com/office/drawing/2014/main" id="{D3C7FA09-C6F8-B8EB-B6CE-8C93202C62B2}"/>
              </a:ext>
            </a:extLst>
          </p:cNvPr>
          <p:cNvPicPr>
            <a:picLocks noChangeAspect="1"/>
          </p:cNvPicPr>
          <p:nvPr/>
        </p:nvPicPr>
        <p:blipFill>
          <a:blip r:embed="rId4"/>
          <a:stretch>
            <a:fillRect/>
          </a:stretch>
        </p:blipFill>
        <p:spPr>
          <a:xfrm>
            <a:off x="6378912" y="4830862"/>
            <a:ext cx="1754351" cy="1754351"/>
          </a:xfrm>
          <a:prstGeom prst="rect">
            <a:avLst/>
          </a:prstGeom>
        </p:spPr>
      </p:pic>
      <p:pic>
        <p:nvPicPr>
          <p:cNvPr id="13" name="Picture 12">
            <a:extLst>
              <a:ext uri="{FF2B5EF4-FFF2-40B4-BE49-F238E27FC236}">
                <a16:creationId xmlns:a16="http://schemas.microsoft.com/office/drawing/2014/main" id="{7931C0B4-0F0A-059B-073C-5C2950181748}"/>
              </a:ext>
            </a:extLst>
          </p:cNvPr>
          <p:cNvPicPr>
            <a:picLocks noChangeAspect="1"/>
          </p:cNvPicPr>
          <p:nvPr/>
        </p:nvPicPr>
        <p:blipFill>
          <a:blip r:embed="rId5"/>
          <a:stretch>
            <a:fillRect/>
          </a:stretch>
        </p:blipFill>
        <p:spPr>
          <a:xfrm>
            <a:off x="8838344" y="4990804"/>
            <a:ext cx="2081829" cy="1465857"/>
          </a:xfrm>
          <a:prstGeom prst="rect">
            <a:avLst/>
          </a:prstGeom>
        </p:spPr>
      </p:pic>
      <p:sp>
        <p:nvSpPr>
          <p:cNvPr id="14" name="TextBox 13">
            <a:extLst>
              <a:ext uri="{FF2B5EF4-FFF2-40B4-BE49-F238E27FC236}">
                <a16:creationId xmlns:a16="http://schemas.microsoft.com/office/drawing/2014/main" id="{F5D42DE5-13C2-EF73-21B1-73EA6768C7C6}"/>
              </a:ext>
            </a:extLst>
          </p:cNvPr>
          <p:cNvSpPr txBox="1"/>
          <p:nvPr/>
        </p:nvSpPr>
        <p:spPr>
          <a:xfrm>
            <a:off x="6469920" y="1531766"/>
            <a:ext cx="4911599" cy="2800767"/>
          </a:xfrm>
          <a:prstGeom prst="rect">
            <a:avLst/>
          </a:prstGeom>
          <a:noFill/>
        </p:spPr>
        <p:txBody>
          <a:bodyPr wrap="square" rtlCol="0">
            <a:spAutoFit/>
          </a:bodyPr>
          <a:lstStyle/>
          <a:p>
            <a:pPr>
              <a:spcAft>
                <a:spcPts val="1600"/>
              </a:spcAft>
            </a:pPr>
            <a:r>
              <a:rPr lang="en-US" i="1" dirty="0"/>
              <a:t>It’s been studied ad-nauseum and we couldn’t possibly provide a sound theoretical basis within the scope of this class.  Here’s a few references:</a:t>
            </a:r>
          </a:p>
          <a:p>
            <a:pPr>
              <a:spcAft>
                <a:spcPts val="1600"/>
              </a:spcAft>
            </a:pPr>
            <a:r>
              <a:rPr lang="en-US" sz="1600" dirty="0">
                <a:hlinkClick r:id="rId6"/>
              </a:rPr>
              <a:t>Articles</a:t>
            </a:r>
            <a:r>
              <a:rPr lang="en-US" sz="1600" dirty="0"/>
              <a:t> from Bolt Science</a:t>
            </a:r>
          </a:p>
          <a:p>
            <a:pPr>
              <a:spcAft>
                <a:spcPts val="1600"/>
              </a:spcAft>
            </a:pPr>
            <a:r>
              <a:rPr lang="en-US" sz="1600" dirty="0" err="1">
                <a:hlinkClick r:id="rId7"/>
              </a:rPr>
              <a:t>Shigley’s</a:t>
            </a:r>
            <a:r>
              <a:rPr lang="en-US" sz="1600" dirty="0">
                <a:hlinkClick r:id="rId7"/>
              </a:rPr>
              <a:t>: Mechanical Engineering Design</a:t>
            </a:r>
            <a:endParaRPr lang="en-US" sz="1600" dirty="0"/>
          </a:p>
          <a:p>
            <a:pPr>
              <a:spcAft>
                <a:spcPts val="1600"/>
              </a:spcAft>
            </a:pPr>
            <a:r>
              <a:rPr lang="en-US" sz="1600" dirty="0">
                <a:hlinkClick r:id="rId8"/>
              </a:rPr>
              <a:t>NASA STD-5020</a:t>
            </a:r>
            <a:r>
              <a:rPr lang="en-US" sz="1600" dirty="0"/>
              <a:t>: Requirements for threaded fastening systems in spaceflight hardware</a:t>
            </a:r>
          </a:p>
        </p:txBody>
      </p:sp>
      <p:pic>
        <p:nvPicPr>
          <p:cNvPr id="16" name="Picture 15">
            <a:extLst>
              <a:ext uri="{FF2B5EF4-FFF2-40B4-BE49-F238E27FC236}">
                <a16:creationId xmlns:a16="http://schemas.microsoft.com/office/drawing/2014/main" id="{16D9DCF2-C383-B3D7-E254-93B1BF7B0342}"/>
              </a:ext>
            </a:extLst>
          </p:cNvPr>
          <p:cNvPicPr>
            <a:picLocks noChangeAspect="1"/>
          </p:cNvPicPr>
          <p:nvPr/>
        </p:nvPicPr>
        <p:blipFill>
          <a:blip r:embed="rId9"/>
          <a:stretch>
            <a:fillRect/>
          </a:stretch>
        </p:blipFill>
        <p:spPr>
          <a:xfrm>
            <a:off x="4001487" y="1510269"/>
            <a:ext cx="1966473" cy="1308934"/>
          </a:xfrm>
          <a:prstGeom prst="rect">
            <a:avLst/>
          </a:prstGeom>
        </p:spPr>
      </p:pic>
      <p:pic>
        <p:nvPicPr>
          <p:cNvPr id="18" name="Picture 17">
            <a:extLst>
              <a:ext uri="{FF2B5EF4-FFF2-40B4-BE49-F238E27FC236}">
                <a16:creationId xmlns:a16="http://schemas.microsoft.com/office/drawing/2014/main" id="{BDF8A731-102F-772B-6A9D-F073CE4F7E2D}"/>
              </a:ext>
            </a:extLst>
          </p:cNvPr>
          <p:cNvPicPr>
            <a:picLocks noChangeAspect="1"/>
          </p:cNvPicPr>
          <p:nvPr/>
        </p:nvPicPr>
        <p:blipFill>
          <a:blip r:embed="rId10"/>
          <a:stretch>
            <a:fillRect/>
          </a:stretch>
        </p:blipFill>
        <p:spPr>
          <a:xfrm>
            <a:off x="3870410" y="2819203"/>
            <a:ext cx="2412844" cy="1679868"/>
          </a:xfrm>
          <a:prstGeom prst="rect">
            <a:avLst/>
          </a:prstGeom>
        </p:spPr>
      </p:pic>
    </p:spTree>
    <p:extLst>
      <p:ext uri="{BB962C8B-B14F-4D97-AF65-F5344CB8AC3E}">
        <p14:creationId xmlns:p14="http://schemas.microsoft.com/office/powerpoint/2010/main" val="260471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0244-9DC4-E25D-4BA7-E1A342D8878F}"/>
              </a:ext>
            </a:extLst>
          </p:cNvPr>
          <p:cNvSpPr>
            <a:spLocks noGrp="1"/>
          </p:cNvSpPr>
          <p:nvPr>
            <p:ph type="title"/>
          </p:nvPr>
        </p:nvSpPr>
        <p:spPr/>
        <p:txBody>
          <a:bodyPr/>
          <a:lstStyle/>
          <a:p>
            <a:r>
              <a:rPr lang="en-US" dirty="0"/>
              <a:t>Threaded joints simplifications</a:t>
            </a:r>
          </a:p>
        </p:txBody>
      </p:sp>
      <p:sp>
        <p:nvSpPr>
          <p:cNvPr id="3" name="Content Placeholder 2">
            <a:extLst>
              <a:ext uri="{FF2B5EF4-FFF2-40B4-BE49-F238E27FC236}">
                <a16:creationId xmlns:a16="http://schemas.microsoft.com/office/drawing/2014/main" id="{7360D59C-4218-9C59-99F7-6E293A5CD3E4}"/>
              </a:ext>
            </a:extLst>
          </p:cNvPr>
          <p:cNvSpPr>
            <a:spLocks noGrp="1"/>
          </p:cNvSpPr>
          <p:nvPr>
            <p:ph idx="1"/>
          </p:nvPr>
        </p:nvSpPr>
        <p:spPr>
          <a:xfrm>
            <a:off x="762000" y="1447799"/>
            <a:ext cx="5665114" cy="1130941"/>
          </a:xfrm>
        </p:spPr>
        <p:txBody>
          <a:bodyPr>
            <a:normAutofit/>
          </a:bodyPr>
          <a:lstStyle/>
          <a:p>
            <a:r>
              <a:rPr lang="en-US" sz="1800" dirty="0"/>
              <a:t>It is frequently the analyst’s job to simplify the complex elements of a threaded joint for analysis purposes.  </a:t>
            </a:r>
          </a:p>
        </p:txBody>
      </p:sp>
      <p:sp>
        <p:nvSpPr>
          <p:cNvPr id="4" name="Slide Number Placeholder 3">
            <a:extLst>
              <a:ext uri="{FF2B5EF4-FFF2-40B4-BE49-F238E27FC236}">
                <a16:creationId xmlns:a16="http://schemas.microsoft.com/office/drawing/2014/main" id="{E86F3CAD-CC46-82B3-DB21-B94FCC82B005}"/>
              </a:ext>
            </a:extLst>
          </p:cNvPr>
          <p:cNvSpPr>
            <a:spLocks noGrp="1"/>
          </p:cNvSpPr>
          <p:nvPr>
            <p:ph type="sldNum" sz="quarter" idx="4"/>
          </p:nvPr>
        </p:nvSpPr>
        <p:spPr/>
        <p:txBody>
          <a:bodyPr/>
          <a:lstStyle/>
          <a:p>
            <a:pPr algn="ctr"/>
            <a:fld id="{F6B149FD-26F7-3645-B4E7-BA8B8CC5EEA8}" type="slidenum">
              <a:rPr lang="en-US" smtClean="0"/>
              <a:pPr algn="ctr"/>
              <a:t>162</a:t>
            </a:fld>
            <a:endParaRPr lang="en-US" dirty="0"/>
          </a:p>
        </p:txBody>
      </p:sp>
      <p:pic>
        <p:nvPicPr>
          <p:cNvPr id="6" name="Picture 5">
            <a:extLst>
              <a:ext uri="{FF2B5EF4-FFF2-40B4-BE49-F238E27FC236}">
                <a16:creationId xmlns:a16="http://schemas.microsoft.com/office/drawing/2014/main" id="{80CA6FEE-04B9-097A-DF1B-9ECBD2DAFDD0}"/>
              </a:ext>
            </a:extLst>
          </p:cNvPr>
          <p:cNvPicPr>
            <a:picLocks noChangeAspect="1"/>
          </p:cNvPicPr>
          <p:nvPr/>
        </p:nvPicPr>
        <p:blipFill>
          <a:blip r:embed="rId3"/>
          <a:stretch>
            <a:fillRect/>
          </a:stretch>
        </p:blipFill>
        <p:spPr>
          <a:xfrm>
            <a:off x="6427114" y="1045777"/>
            <a:ext cx="3398285" cy="1723610"/>
          </a:xfrm>
          <a:prstGeom prst="rect">
            <a:avLst/>
          </a:prstGeom>
        </p:spPr>
      </p:pic>
      <p:pic>
        <p:nvPicPr>
          <p:cNvPr id="8" name="Picture 7">
            <a:extLst>
              <a:ext uri="{FF2B5EF4-FFF2-40B4-BE49-F238E27FC236}">
                <a16:creationId xmlns:a16="http://schemas.microsoft.com/office/drawing/2014/main" id="{5F8704D9-183E-6365-CD67-6717CF6221AC}"/>
              </a:ext>
            </a:extLst>
          </p:cNvPr>
          <p:cNvPicPr>
            <a:picLocks noChangeAspect="1"/>
          </p:cNvPicPr>
          <p:nvPr/>
        </p:nvPicPr>
        <p:blipFill>
          <a:blip r:embed="rId4"/>
          <a:stretch>
            <a:fillRect/>
          </a:stretch>
        </p:blipFill>
        <p:spPr>
          <a:xfrm>
            <a:off x="1189985" y="3689291"/>
            <a:ext cx="1465041" cy="1186684"/>
          </a:xfrm>
          <a:prstGeom prst="rect">
            <a:avLst/>
          </a:prstGeom>
        </p:spPr>
      </p:pic>
      <p:pic>
        <p:nvPicPr>
          <p:cNvPr id="10" name="Picture 9">
            <a:extLst>
              <a:ext uri="{FF2B5EF4-FFF2-40B4-BE49-F238E27FC236}">
                <a16:creationId xmlns:a16="http://schemas.microsoft.com/office/drawing/2014/main" id="{52CEB8F3-1CE2-4D58-86AF-626C5D55FEE6}"/>
              </a:ext>
            </a:extLst>
          </p:cNvPr>
          <p:cNvPicPr>
            <a:picLocks noChangeAspect="1"/>
          </p:cNvPicPr>
          <p:nvPr/>
        </p:nvPicPr>
        <p:blipFill>
          <a:blip r:embed="rId5"/>
          <a:stretch>
            <a:fillRect/>
          </a:stretch>
        </p:blipFill>
        <p:spPr>
          <a:xfrm>
            <a:off x="4181681" y="3757216"/>
            <a:ext cx="2383580" cy="956412"/>
          </a:xfrm>
          <a:prstGeom prst="rect">
            <a:avLst/>
          </a:prstGeom>
        </p:spPr>
      </p:pic>
      <p:pic>
        <p:nvPicPr>
          <p:cNvPr id="14" name="Picture 13">
            <a:extLst>
              <a:ext uri="{FF2B5EF4-FFF2-40B4-BE49-F238E27FC236}">
                <a16:creationId xmlns:a16="http://schemas.microsoft.com/office/drawing/2014/main" id="{41CB7DB3-1DD7-CB37-287A-D8F06B0E2607}"/>
              </a:ext>
            </a:extLst>
          </p:cNvPr>
          <p:cNvPicPr>
            <a:picLocks noChangeAspect="1"/>
          </p:cNvPicPr>
          <p:nvPr/>
        </p:nvPicPr>
        <p:blipFill rotWithShape="1">
          <a:blip r:embed="rId6"/>
          <a:srcRect t="5863" r="18088" b="20264"/>
          <a:stretch/>
        </p:blipFill>
        <p:spPr>
          <a:xfrm>
            <a:off x="7778596" y="3648864"/>
            <a:ext cx="2488867" cy="1111752"/>
          </a:xfrm>
          <a:prstGeom prst="rect">
            <a:avLst/>
          </a:prstGeom>
        </p:spPr>
      </p:pic>
      <p:sp>
        <p:nvSpPr>
          <p:cNvPr id="15" name="Arrow: Right 14">
            <a:extLst>
              <a:ext uri="{FF2B5EF4-FFF2-40B4-BE49-F238E27FC236}">
                <a16:creationId xmlns:a16="http://schemas.microsoft.com/office/drawing/2014/main" id="{7311E972-4F4D-3F35-F84C-4BE6DEF8F7DB}"/>
              </a:ext>
            </a:extLst>
          </p:cNvPr>
          <p:cNvSpPr/>
          <p:nvPr/>
        </p:nvSpPr>
        <p:spPr>
          <a:xfrm>
            <a:off x="874929" y="4772834"/>
            <a:ext cx="9972881" cy="8880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Complexity and mesh size increases quickly</a:t>
            </a:r>
          </a:p>
        </p:txBody>
      </p:sp>
      <p:sp>
        <p:nvSpPr>
          <p:cNvPr id="16" name="TextBox 15">
            <a:extLst>
              <a:ext uri="{FF2B5EF4-FFF2-40B4-BE49-F238E27FC236}">
                <a16:creationId xmlns:a16="http://schemas.microsoft.com/office/drawing/2014/main" id="{A06BBB79-442E-1EE1-4250-2B1E44A04D34}"/>
              </a:ext>
            </a:extLst>
          </p:cNvPr>
          <p:cNvSpPr txBox="1"/>
          <p:nvPr/>
        </p:nvSpPr>
        <p:spPr>
          <a:xfrm>
            <a:off x="1090174" y="2826000"/>
            <a:ext cx="2153154" cy="646331"/>
          </a:xfrm>
          <a:prstGeom prst="rect">
            <a:avLst/>
          </a:prstGeom>
          <a:noFill/>
        </p:spPr>
        <p:txBody>
          <a:bodyPr wrap="none" rtlCol="0">
            <a:spAutoFit/>
          </a:bodyPr>
          <a:lstStyle/>
          <a:p>
            <a:r>
              <a:rPr lang="en-US" b="1" dirty="0"/>
              <a:t>No threads</a:t>
            </a:r>
          </a:p>
          <a:p>
            <a:r>
              <a:rPr lang="en-US" dirty="0"/>
              <a:t>~100s of elements</a:t>
            </a:r>
          </a:p>
        </p:txBody>
      </p:sp>
      <p:sp>
        <p:nvSpPr>
          <p:cNvPr id="17" name="TextBox 16">
            <a:extLst>
              <a:ext uri="{FF2B5EF4-FFF2-40B4-BE49-F238E27FC236}">
                <a16:creationId xmlns:a16="http://schemas.microsoft.com/office/drawing/2014/main" id="{05F7E05D-4EE3-E54D-61B6-B45EB08E0883}"/>
              </a:ext>
            </a:extLst>
          </p:cNvPr>
          <p:cNvSpPr txBox="1"/>
          <p:nvPr/>
        </p:nvSpPr>
        <p:spPr>
          <a:xfrm>
            <a:off x="4110144" y="2821436"/>
            <a:ext cx="2730235" cy="646331"/>
          </a:xfrm>
          <a:prstGeom prst="rect">
            <a:avLst/>
          </a:prstGeom>
          <a:noFill/>
        </p:spPr>
        <p:txBody>
          <a:bodyPr wrap="none" rtlCol="0">
            <a:spAutoFit/>
          </a:bodyPr>
          <a:lstStyle/>
          <a:p>
            <a:r>
              <a:rPr lang="en-US" b="1" dirty="0"/>
              <a:t>Axisymmetric threads</a:t>
            </a:r>
          </a:p>
          <a:p>
            <a:r>
              <a:rPr lang="en-US" dirty="0"/>
              <a:t>~1000s of elements</a:t>
            </a:r>
          </a:p>
        </p:txBody>
      </p:sp>
      <p:sp>
        <p:nvSpPr>
          <p:cNvPr id="18" name="TextBox 17">
            <a:extLst>
              <a:ext uri="{FF2B5EF4-FFF2-40B4-BE49-F238E27FC236}">
                <a16:creationId xmlns:a16="http://schemas.microsoft.com/office/drawing/2014/main" id="{96C72CA1-EA75-8100-CDB0-CDF768374F6F}"/>
              </a:ext>
            </a:extLst>
          </p:cNvPr>
          <p:cNvSpPr txBox="1"/>
          <p:nvPr/>
        </p:nvSpPr>
        <p:spPr>
          <a:xfrm>
            <a:off x="7651501" y="2821436"/>
            <a:ext cx="2909771" cy="646331"/>
          </a:xfrm>
          <a:prstGeom prst="rect">
            <a:avLst/>
          </a:prstGeom>
          <a:noFill/>
        </p:spPr>
        <p:txBody>
          <a:bodyPr wrap="none" rtlCol="0">
            <a:spAutoFit/>
          </a:bodyPr>
          <a:lstStyle/>
          <a:p>
            <a:r>
              <a:rPr lang="en-US" b="1" dirty="0"/>
              <a:t>Complete thread model</a:t>
            </a:r>
          </a:p>
          <a:p>
            <a:r>
              <a:rPr lang="en-US" dirty="0"/>
              <a:t>~50k+ elements</a:t>
            </a:r>
          </a:p>
        </p:txBody>
      </p:sp>
      <p:sp>
        <p:nvSpPr>
          <p:cNvPr id="21" name="Content Placeholder 2">
            <a:extLst>
              <a:ext uri="{FF2B5EF4-FFF2-40B4-BE49-F238E27FC236}">
                <a16:creationId xmlns:a16="http://schemas.microsoft.com/office/drawing/2014/main" id="{762B0542-8E71-6D5C-728F-DB8184CC8E2B}"/>
              </a:ext>
            </a:extLst>
          </p:cNvPr>
          <p:cNvSpPr txBox="1">
            <a:spLocks/>
          </p:cNvSpPr>
          <p:nvPr/>
        </p:nvSpPr>
        <p:spPr>
          <a:xfrm>
            <a:off x="860405" y="5470651"/>
            <a:ext cx="2310392" cy="877167"/>
          </a:xfrm>
          <a:prstGeom prst="rect">
            <a:avLst/>
          </a:prstGeom>
        </p:spPr>
        <p:txBody>
          <a:bodyPr vert="horz" lIns="0" tIns="0" rIns="0" bIns="0" rtlCol="0">
            <a:normAutofit/>
          </a:bodyPr>
          <a:lstStyle>
            <a:defPPr>
              <a:defRPr lang="en-US"/>
            </a:defPPr>
            <a:lvl1pPr indent="0" defTabSz="914354" hangingPunct="0">
              <a:lnSpc>
                <a:spcPct val="100000"/>
              </a:lnSpc>
              <a:spcBef>
                <a:spcPts val="0"/>
              </a:spcBef>
              <a:spcAft>
                <a:spcPts val="200"/>
              </a:spcAft>
              <a:buClr>
                <a:schemeClr val="accent1"/>
              </a:buClr>
              <a:buSzPct val="100000"/>
              <a:buFontTx/>
              <a:buNone/>
              <a:defRPr sz="1000" b="0" i="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defTabSz="914354" hangingPunct="0">
              <a:lnSpc>
                <a:spcPct val="100000"/>
              </a:lnSpc>
              <a:spcBef>
                <a:spcPts val="200"/>
              </a:spcBef>
              <a:spcAft>
                <a:spcPts val="400"/>
              </a:spcAft>
              <a:buClr>
                <a:schemeClr val="accent1"/>
              </a:buClr>
              <a:buFont typeface="Wingdings" pitchFamily="2" charset="2"/>
              <a:buChar char="§"/>
              <a:defRPr b="0" i="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defTabSz="914354" hangingPunct="0">
              <a:lnSpc>
                <a:spcPct val="100000"/>
              </a:lnSpc>
              <a:spcBef>
                <a:spcPts val="200"/>
              </a:spcBef>
              <a:spcAft>
                <a:spcPts val="400"/>
              </a:spcAft>
              <a:buClr>
                <a:schemeClr val="accent1"/>
              </a:buClr>
              <a:buFont typeface="Wingdings" pitchFamily="2" charset="2"/>
              <a:buChar char="§"/>
              <a:defRPr sz="1400" b="0" i="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defTabSz="914354" hangingPunct="0">
              <a:lnSpc>
                <a:spcPct val="100000"/>
              </a:lnSpc>
              <a:spcBef>
                <a:spcPts val="200"/>
              </a:spcBef>
              <a:spcAft>
                <a:spcPts val="400"/>
              </a:spcAft>
              <a:buClr>
                <a:schemeClr val="accent1"/>
              </a:buClr>
              <a:buFont typeface="Wingdings" pitchFamily="2" charset="2"/>
              <a:buChar char="§"/>
              <a:defRPr sz="1400" b="0" i="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defTabSz="914354" hangingPunct="0">
              <a:lnSpc>
                <a:spcPct val="100000"/>
              </a:lnSpc>
              <a:spcBef>
                <a:spcPts val="200"/>
              </a:spcBef>
              <a:spcAft>
                <a:spcPts val="400"/>
              </a:spcAft>
              <a:buClr>
                <a:schemeClr val="accent1"/>
              </a:buClr>
              <a:buFont typeface="Wingdings" pitchFamily="2" charset="2"/>
              <a:buChar char="§"/>
              <a:defRPr sz="1400" b="0" i="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defTabSz="914354">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299936" indent="-228589" defTabSz="914354">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499925" indent="-228589" defTabSz="914354">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699916" indent="-228589" defTabSz="914354">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 Keep only the major structural geometry</a:t>
            </a:r>
          </a:p>
          <a:p>
            <a:r>
              <a:rPr lang="en-US" dirty="0"/>
              <a:t>- Low element count is advantageous</a:t>
            </a:r>
          </a:p>
          <a:p>
            <a:r>
              <a:rPr lang="en-US" dirty="0"/>
              <a:t>- Failure modeling must be calibrated</a:t>
            </a:r>
          </a:p>
        </p:txBody>
      </p:sp>
      <p:sp>
        <p:nvSpPr>
          <p:cNvPr id="22" name="Content Placeholder 2">
            <a:extLst>
              <a:ext uri="{FF2B5EF4-FFF2-40B4-BE49-F238E27FC236}">
                <a16:creationId xmlns:a16="http://schemas.microsoft.com/office/drawing/2014/main" id="{5ADE4824-23DC-4401-80B3-3E54AEE793FC}"/>
              </a:ext>
            </a:extLst>
          </p:cNvPr>
          <p:cNvSpPr txBox="1">
            <a:spLocks/>
          </p:cNvSpPr>
          <p:nvPr/>
        </p:nvSpPr>
        <p:spPr>
          <a:xfrm>
            <a:off x="4262543" y="5470651"/>
            <a:ext cx="2809256" cy="877167"/>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pPr>
            <a:r>
              <a:rPr lang="en-US" sz="1000" i="1" dirty="0"/>
              <a:t>- Add threads, approximate as axisymmetric instead of helical.</a:t>
            </a:r>
          </a:p>
          <a:p>
            <a:pPr>
              <a:spcBef>
                <a:spcPts val="0"/>
              </a:spcBef>
            </a:pPr>
            <a:r>
              <a:rPr lang="en-US" sz="1000" i="1" dirty="0"/>
              <a:t>- Introduces stress concentrations which introduce strong mesh sensitivity for failure modeling.</a:t>
            </a:r>
          </a:p>
        </p:txBody>
      </p:sp>
      <p:sp>
        <p:nvSpPr>
          <p:cNvPr id="23" name="Content Placeholder 2">
            <a:extLst>
              <a:ext uri="{FF2B5EF4-FFF2-40B4-BE49-F238E27FC236}">
                <a16:creationId xmlns:a16="http://schemas.microsoft.com/office/drawing/2014/main" id="{BC0BCC50-6219-B2A2-857A-CFFC0952A28F}"/>
              </a:ext>
            </a:extLst>
          </p:cNvPr>
          <p:cNvSpPr txBox="1">
            <a:spLocks/>
          </p:cNvSpPr>
          <p:nvPr/>
        </p:nvSpPr>
        <p:spPr>
          <a:xfrm>
            <a:off x="7855455" y="5470651"/>
            <a:ext cx="2809256" cy="877167"/>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pPr>
            <a:r>
              <a:rPr lang="en-US" sz="1000" i="1" dirty="0"/>
              <a:t>- Full helical thread = huge element count</a:t>
            </a:r>
          </a:p>
          <a:p>
            <a:pPr>
              <a:spcBef>
                <a:spcPts val="0"/>
              </a:spcBef>
            </a:pPr>
            <a:r>
              <a:rPr lang="en-US" sz="1000" i="1" dirty="0"/>
              <a:t>- Preload usually by modeling threading process</a:t>
            </a:r>
          </a:p>
          <a:p>
            <a:pPr>
              <a:spcBef>
                <a:spcPts val="0"/>
              </a:spcBef>
            </a:pPr>
            <a:r>
              <a:rPr lang="en-US" sz="1000" i="1" dirty="0"/>
              <a:t>- Friction and tribology must be accurate for predictive modeling.</a:t>
            </a:r>
          </a:p>
        </p:txBody>
      </p:sp>
    </p:spTree>
    <p:extLst>
      <p:ext uri="{BB962C8B-B14F-4D97-AF65-F5344CB8AC3E}">
        <p14:creationId xmlns:p14="http://schemas.microsoft.com/office/powerpoint/2010/main" val="381894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95D1-64F1-32CA-452C-BAEA4D29D3C3}"/>
              </a:ext>
            </a:extLst>
          </p:cNvPr>
          <p:cNvSpPr>
            <a:spLocks noGrp="1"/>
          </p:cNvSpPr>
          <p:nvPr>
            <p:ph type="title"/>
          </p:nvPr>
        </p:nvSpPr>
        <p:spPr/>
        <p:txBody>
          <a:bodyPr/>
          <a:lstStyle/>
          <a:p>
            <a:r>
              <a:rPr lang="en-US" dirty="0"/>
              <a:t>Simplification of threaded joints for FEM analysis</a:t>
            </a:r>
          </a:p>
        </p:txBody>
      </p:sp>
      <p:sp>
        <p:nvSpPr>
          <p:cNvPr id="4" name="Slide Number Placeholder 3">
            <a:extLst>
              <a:ext uri="{FF2B5EF4-FFF2-40B4-BE49-F238E27FC236}">
                <a16:creationId xmlns:a16="http://schemas.microsoft.com/office/drawing/2014/main" id="{A24D5424-F9E6-8722-2279-171F287B2D94}"/>
              </a:ext>
            </a:extLst>
          </p:cNvPr>
          <p:cNvSpPr>
            <a:spLocks noGrp="1"/>
          </p:cNvSpPr>
          <p:nvPr>
            <p:ph type="sldNum" sz="quarter" idx="4"/>
          </p:nvPr>
        </p:nvSpPr>
        <p:spPr/>
        <p:txBody>
          <a:bodyPr/>
          <a:lstStyle/>
          <a:p>
            <a:pPr algn="ctr"/>
            <a:fld id="{F6B149FD-26F7-3645-B4E7-BA8B8CC5EEA8}" type="slidenum">
              <a:rPr lang="en-US" smtClean="0"/>
              <a:pPr algn="ctr"/>
              <a:t>163</a:t>
            </a:fld>
            <a:endParaRPr lang="en-US" dirty="0"/>
          </a:p>
        </p:txBody>
      </p:sp>
      <p:pic>
        <p:nvPicPr>
          <p:cNvPr id="8" name="Picture 7">
            <a:extLst>
              <a:ext uri="{FF2B5EF4-FFF2-40B4-BE49-F238E27FC236}">
                <a16:creationId xmlns:a16="http://schemas.microsoft.com/office/drawing/2014/main" id="{8DF132AA-FE42-0820-3CBB-80C3E547CC4B}"/>
              </a:ext>
            </a:extLst>
          </p:cNvPr>
          <p:cNvPicPr>
            <a:picLocks noChangeAspect="1"/>
          </p:cNvPicPr>
          <p:nvPr/>
        </p:nvPicPr>
        <p:blipFill>
          <a:blip r:embed="rId2"/>
          <a:stretch>
            <a:fillRect/>
          </a:stretch>
        </p:blipFill>
        <p:spPr>
          <a:xfrm>
            <a:off x="1038461" y="2442573"/>
            <a:ext cx="2169898" cy="1335322"/>
          </a:xfrm>
          <a:prstGeom prst="rect">
            <a:avLst/>
          </a:prstGeom>
        </p:spPr>
      </p:pic>
      <p:grpSp>
        <p:nvGrpSpPr>
          <p:cNvPr id="9" name="Group 8">
            <a:extLst>
              <a:ext uri="{FF2B5EF4-FFF2-40B4-BE49-F238E27FC236}">
                <a16:creationId xmlns:a16="http://schemas.microsoft.com/office/drawing/2014/main" id="{D352BF9D-AA37-A627-1A72-A41B5777D8C9}"/>
              </a:ext>
            </a:extLst>
          </p:cNvPr>
          <p:cNvGrpSpPr/>
          <p:nvPr/>
        </p:nvGrpSpPr>
        <p:grpSpPr>
          <a:xfrm>
            <a:off x="4901937" y="2092079"/>
            <a:ext cx="2351990" cy="1986179"/>
            <a:chOff x="5373277" y="1741368"/>
            <a:chExt cx="2351990" cy="1986179"/>
          </a:xfrm>
        </p:grpSpPr>
        <p:sp>
          <p:nvSpPr>
            <p:cNvPr id="10" name="Rectangle 9">
              <a:extLst>
                <a:ext uri="{FF2B5EF4-FFF2-40B4-BE49-F238E27FC236}">
                  <a16:creationId xmlns:a16="http://schemas.microsoft.com/office/drawing/2014/main" id="{F78BF15F-2BE8-84A4-7B0F-4C63C10158B6}"/>
                </a:ext>
              </a:extLst>
            </p:cNvPr>
            <p:cNvSpPr/>
            <p:nvPr/>
          </p:nvSpPr>
          <p:spPr>
            <a:xfrm>
              <a:off x="6400801" y="2084107"/>
              <a:ext cx="358218" cy="16434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987EA8-0C27-40A6-0B47-F6C7DF7B1164}"/>
                </a:ext>
              </a:extLst>
            </p:cNvPr>
            <p:cNvSpPr/>
            <p:nvPr/>
          </p:nvSpPr>
          <p:spPr>
            <a:xfrm>
              <a:off x="6012730" y="1741368"/>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078812-E037-3D94-A163-0F6E3BE9EB34}"/>
                </a:ext>
              </a:extLst>
            </p:cNvPr>
            <p:cNvSpPr/>
            <p:nvPr/>
          </p:nvSpPr>
          <p:spPr>
            <a:xfrm>
              <a:off x="6815581" y="2090685"/>
              <a:ext cx="909686"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FEB9F5-33A3-4BEF-F585-BD76131E9A3B}"/>
                </a:ext>
              </a:extLst>
            </p:cNvPr>
            <p:cNvSpPr/>
            <p:nvPr/>
          </p:nvSpPr>
          <p:spPr>
            <a:xfrm>
              <a:off x="6815581" y="2429865"/>
              <a:ext cx="909686" cy="8129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576758-23F1-C783-8FE2-91C88FDAEE6A}"/>
                </a:ext>
              </a:extLst>
            </p:cNvPr>
            <p:cNvSpPr/>
            <p:nvPr/>
          </p:nvSpPr>
          <p:spPr>
            <a:xfrm>
              <a:off x="5373277" y="2091862"/>
              <a:ext cx="970961"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C92E7D-8CB9-B4A9-C218-492D18A12965}"/>
                </a:ext>
              </a:extLst>
            </p:cNvPr>
            <p:cNvSpPr/>
            <p:nvPr/>
          </p:nvSpPr>
          <p:spPr>
            <a:xfrm>
              <a:off x="5373277" y="2430937"/>
              <a:ext cx="970961" cy="81263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8DA215-CAD2-A0C8-957F-51B9215BF32B}"/>
                </a:ext>
              </a:extLst>
            </p:cNvPr>
            <p:cNvSpPr/>
            <p:nvPr/>
          </p:nvSpPr>
          <p:spPr>
            <a:xfrm>
              <a:off x="6400801" y="2687261"/>
              <a:ext cx="358218" cy="9269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9" name="Right Triangle 18">
            <a:extLst>
              <a:ext uri="{FF2B5EF4-FFF2-40B4-BE49-F238E27FC236}">
                <a16:creationId xmlns:a16="http://schemas.microsoft.com/office/drawing/2014/main" id="{5769F343-6B03-1E3E-F1A2-8C1B691B1F2E}"/>
              </a:ext>
            </a:extLst>
          </p:cNvPr>
          <p:cNvSpPr/>
          <p:nvPr/>
        </p:nvSpPr>
        <p:spPr>
          <a:xfrm flipV="1">
            <a:off x="4311200" y="3611341"/>
            <a:ext cx="2368230" cy="486803"/>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Arrow: Right 19">
            <a:extLst>
              <a:ext uri="{FF2B5EF4-FFF2-40B4-BE49-F238E27FC236}">
                <a16:creationId xmlns:a16="http://schemas.microsoft.com/office/drawing/2014/main" id="{B4902EDE-A83C-29C3-AD9C-EBCE260DF654}"/>
              </a:ext>
            </a:extLst>
          </p:cNvPr>
          <p:cNvSpPr/>
          <p:nvPr/>
        </p:nvSpPr>
        <p:spPr>
          <a:xfrm>
            <a:off x="4107270" y="3802113"/>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E063203-B877-43C2-C436-C71E51B0698D}"/>
              </a:ext>
            </a:extLst>
          </p:cNvPr>
          <p:cNvSpPr/>
          <p:nvPr/>
        </p:nvSpPr>
        <p:spPr>
          <a:xfrm>
            <a:off x="4107270" y="3961091"/>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E75732D-FD22-B93F-4EEF-C379D92033AE}"/>
              </a:ext>
            </a:extLst>
          </p:cNvPr>
          <p:cNvSpPr/>
          <p:nvPr/>
        </p:nvSpPr>
        <p:spPr>
          <a:xfrm>
            <a:off x="4107018" y="3638544"/>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F2910FF4-A542-1AF6-0D3E-4B773C68460E}"/>
              </a:ext>
            </a:extLst>
          </p:cNvPr>
          <p:cNvSpPr/>
          <p:nvPr/>
        </p:nvSpPr>
        <p:spPr>
          <a:xfrm rot="5400000">
            <a:off x="6015229" y="3188236"/>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EF4A2882-CB24-7B25-417E-0087990AA4FD}"/>
              </a:ext>
            </a:extLst>
          </p:cNvPr>
          <p:cNvSpPr/>
          <p:nvPr/>
        </p:nvSpPr>
        <p:spPr>
          <a:xfrm rot="16200000">
            <a:off x="6013467" y="2855651"/>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BCF66D9-D8B4-A95C-D9BA-C26A75010F29}"/>
              </a:ext>
            </a:extLst>
          </p:cNvPr>
          <p:cNvSpPr txBox="1"/>
          <p:nvPr/>
        </p:nvSpPr>
        <p:spPr>
          <a:xfrm>
            <a:off x="883114" y="1159005"/>
            <a:ext cx="2933670" cy="830997"/>
          </a:xfrm>
          <a:prstGeom prst="rect">
            <a:avLst/>
          </a:prstGeom>
          <a:noFill/>
        </p:spPr>
        <p:txBody>
          <a:bodyPr wrap="square" rtlCol="0">
            <a:spAutoFit/>
          </a:bodyPr>
          <a:lstStyle/>
          <a:p>
            <a:r>
              <a:rPr lang="en-US" sz="1600" dirty="0"/>
              <a:t>The thread is a helical geometry, effectively acting as a wedge</a:t>
            </a:r>
          </a:p>
        </p:txBody>
      </p:sp>
      <p:sp>
        <p:nvSpPr>
          <p:cNvPr id="27" name="TextBox 26">
            <a:extLst>
              <a:ext uri="{FF2B5EF4-FFF2-40B4-BE49-F238E27FC236}">
                <a16:creationId xmlns:a16="http://schemas.microsoft.com/office/drawing/2014/main" id="{A974B56E-804F-37FA-8457-E64F4FEAA373}"/>
              </a:ext>
            </a:extLst>
          </p:cNvPr>
          <p:cNvSpPr txBox="1"/>
          <p:nvPr/>
        </p:nvSpPr>
        <p:spPr>
          <a:xfrm>
            <a:off x="4121415" y="1166987"/>
            <a:ext cx="3233255" cy="830997"/>
          </a:xfrm>
          <a:prstGeom prst="rect">
            <a:avLst/>
          </a:prstGeom>
          <a:noFill/>
        </p:spPr>
        <p:txBody>
          <a:bodyPr wrap="square" rtlCol="0">
            <a:spAutoFit/>
          </a:bodyPr>
          <a:lstStyle/>
          <a:p>
            <a:r>
              <a:rPr lang="en-US" sz="1600" dirty="0"/>
              <a:t>Joint compression is introduced by </a:t>
            </a:r>
            <a:r>
              <a:rPr lang="en-US" sz="1600" b="1" i="1" u="sng" dirty="0"/>
              <a:t>contracting</a:t>
            </a:r>
            <a:r>
              <a:rPr lang="en-US" sz="1600" i="1" dirty="0"/>
              <a:t> </a:t>
            </a:r>
            <a:r>
              <a:rPr lang="en-US" sz="1600" dirty="0"/>
              <a:t>a section of the grip length</a:t>
            </a:r>
          </a:p>
        </p:txBody>
      </p:sp>
      <p:sp>
        <p:nvSpPr>
          <p:cNvPr id="28" name="Arrow: Right 27">
            <a:extLst>
              <a:ext uri="{FF2B5EF4-FFF2-40B4-BE49-F238E27FC236}">
                <a16:creationId xmlns:a16="http://schemas.microsoft.com/office/drawing/2014/main" id="{7B588C36-9C59-27D1-ACFA-D0F975CF67A6}"/>
              </a:ext>
            </a:extLst>
          </p:cNvPr>
          <p:cNvSpPr/>
          <p:nvPr/>
        </p:nvSpPr>
        <p:spPr>
          <a:xfrm rot="5400000">
            <a:off x="5289908" y="2587988"/>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04DEAC59-C4B9-D166-605C-3A2B29CB4BDA}"/>
              </a:ext>
            </a:extLst>
          </p:cNvPr>
          <p:cNvSpPr/>
          <p:nvPr/>
        </p:nvSpPr>
        <p:spPr>
          <a:xfrm rot="5400000">
            <a:off x="6763300" y="2605425"/>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F10AE468-1938-6DB9-0452-87DBC34EFFEE}"/>
              </a:ext>
            </a:extLst>
          </p:cNvPr>
          <p:cNvSpPr/>
          <p:nvPr/>
        </p:nvSpPr>
        <p:spPr>
          <a:xfrm rot="16200000" flipV="1">
            <a:off x="6762836" y="2823022"/>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1EE544C3-2BA9-E390-848C-07B032BCF35E}"/>
              </a:ext>
            </a:extLst>
          </p:cNvPr>
          <p:cNvSpPr/>
          <p:nvPr/>
        </p:nvSpPr>
        <p:spPr>
          <a:xfrm rot="16200000" flipV="1">
            <a:off x="5289908" y="2829600"/>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F6BEC57-7E6D-0261-8D08-E97BEDC9AAD2}"/>
              </a:ext>
            </a:extLst>
          </p:cNvPr>
          <p:cNvSpPr txBox="1"/>
          <p:nvPr/>
        </p:nvSpPr>
        <p:spPr>
          <a:xfrm>
            <a:off x="8139601" y="1159005"/>
            <a:ext cx="3563403" cy="830997"/>
          </a:xfrm>
          <a:prstGeom prst="rect">
            <a:avLst/>
          </a:prstGeom>
          <a:noFill/>
        </p:spPr>
        <p:txBody>
          <a:bodyPr wrap="square" rtlCol="0">
            <a:spAutoFit/>
          </a:bodyPr>
          <a:lstStyle/>
          <a:p>
            <a:r>
              <a:rPr lang="en-US" sz="1600" dirty="0"/>
              <a:t>Compression can also be introduced by </a:t>
            </a:r>
            <a:r>
              <a:rPr lang="en-US" sz="1600" b="1" i="1" u="sng" dirty="0"/>
              <a:t>expanding</a:t>
            </a:r>
            <a:r>
              <a:rPr lang="en-US" sz="1600" dirty="0"/>
              <a:t> a fastening nut or ring</a:t>
            </a:r>
          </a:p>
        </p:txBody>
      </p:sp>
      <p:grpSp>
        <p:nvGrpSpPr>
          <p:cNvPr id="35" name="Group 34">
            <a:extLst>
              <a:ext uri="{FF2B5EF4-FFF2-40B4-BE49-F238E27FC236}">
                <a16:creationId xmlns:a16="http://schemas.microsoft.com/office/drawing/2014/main" id="{6EA0F95B-1738-DDC3-9DA0-F30B715C9059}"/>
              </a:ext>
            </a:extLst>
          </p:cNvPr>
          <p:cNvGrpSpPr/>
          <p:nvPr/>
        </p:nvGrpSpPr>
        <p:grpSpPr>
          <a:xfrm>
            <a:off x="8547477" y="2111965"/>
            <a:ext cx="2351990" cy="1986179"/>
            <a:chOff x="5373277" y="1741368"/>
            <a:chExt cx="2351990" cy="1986179"/>
          </a:xfrm>
        </p:grpSpPr>
        <p:sp>
          <p:nvSpPr>
            <p:cNvPr id="36" name="Rectangle 35">
              <a:extLst>
                <a:ext uri="{FF2B5EF4-FFF2-40B4-BE49-F238E27FC236}">
                  <a16:creationId xmlns:a16="http://schemas.microsoft.com/office/drawing/2014/main" id="{A0FBAD89-D400-CB9D-6E4A-05BF5FB336F5}"/>
                </a:ext>
              </a:extLst>
            </p:cNvPr>
            <p:cNvSpPr/>
            <p:nvPr/>
          </p:nvSpPr>
          <p:spPr>
            <a:xfrm>
              <a:off x="6400801" y="2084107"/>
              <a:ext cx="358218" cy="16434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867DD1E-9613-2A6D-B49D-416AC6CFE90F}"/>
                </a:ext>
              </a:extLst>
            </p:cNvPr>
            <p:cNvSpPr/>
            <p:nvPr/>
          </p:nvSpPr>
          <p:spPr>
            <a:xfrm>
              <a:off x="6012730" y="1741368"/>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CC0EB9D-570E-0EFB-8E0C-043A7C02F7E3}"/>
                </a:ext>
              </a:extLst>
            </p:cNvPr>
            <p:cNvSpPr/>
            <p:nvPr/>
          </p:nvSpPr>
          <p:spPr>
            <a:xfrm>
              <a:off x="6815581" y="2090685"/>
              <a:ext cx="909686"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F86F2FC-0732-E9BF-50F5-5EA8530372BC}"/>
                </a:ext>
              </a:extLst>
            </p:cNvPr>
            <p:cNvSpPr/>
            <p:nvPr/>
          </p:nvSpPr>
          <p:spPr>
            <a:xfrm>
              <a:off x="6815581" y="2429865"/>
              <a:ext cx="909686" cy="8129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4066CC7-4894-A54C-45C4-8797F6D4AFD3}"/>
                </a:ext>
              </a:extLst>
            </p:cNvPr>
            <p:cNvSpPr/>
            <p:nvPr/>
          </p:nvSpPr>
          <p:spPr>
            <a:xfrm>
              <a:off x="5373277" y="2091862"/>
              <a:ext cx="970961"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7540502-1740-1D13-A452-F11EE0E6F381}"/>
                </a:ext>
              </a:extLst>
            </p:cNvPr>
            <p:cNvSpPr/>
            <p:nvPr/>
          </p:nvSpPr>
          <p:spPr>
            <a:xfrm>
              <a:off x="5373277" y="2430937"/>
              <a:ext cx="970961" cy="81263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D2379B98-BDB4-369A-6ED8-7BD0EAD90D4F}"/>
              </a:ext>
            </a:extLst>
          </p:cNvPr>
          <p:cNvSpPr/>
          <p:nvPr/>
        </p:nvSpPr>
        <p:spPr>
          <a:xfrm>
            <a:off x="9196357" y="3615406"/>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3E6FE86-F057-E291-1D7F-422FACED6FFC}"/>
              </a:ext>
            </a:extLst>
          </p:cNvPr>
          <p:cNvSpPr/>
          <p:nvPr/>
        </p:nvSpPr>
        <p:spPr>
          <a:xfrm>
            <a:off x="9196357" y="3612232"/>
            <a:ext cx="1115504" cy="4571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DB0D3EC1-4CD7-5D3B-A44D-340E589C1DF7}"/>
              </a:ext>
            </a:extLst>
          </p:cNvPr>
          <p:cNvSpPr/>
          <p:nvPr/>
        </p:nvSpPr>
        <p:spPr>
          <a:xfrm flipV="1">
            <a:off x="8216417" y="3618810"/>
            <a:ext cx="2368230" cy="486803"/>
          </a:xfrm>
          <a:prstGeom prst="rtTriangle">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9" name="Group 48">
            <a:extLst>
              <a:ext uri="{FF2B5EF4-FFF2-40B4-BE49-F238E27FC236}">
                <a16:creationId xmlns:a16="http://schemas.microsoft.com/office/drawing/2014/main" id="{7A9D332F-33BF-9535-3E41-E6D6E7F66A0E}"/>
              </a:ext>
            </a:extLst>
          </p:cNvPr>
          <p:cNvGrpSpPr/>
          <p:nvPr/>
        </p:nvGrpSpPr>
        <p:grpSpPr>
          <a:xfrm>
            <a:off x="7997266" y="3628209"/>
            <a:ext cx="195268" cy="445996"/>
            <a:chOff x="6875346" y="3863493"/>
            <a:chExt cx="195268" cy="445996"/>
          </a:xfrm>
        </p:grpSpPr>
        <p:sp>
          <p:nvSpPr>
            <p:cNvPr id="46" name="Arrow: Right 45">
              <a:extLst>
                <a:ext uri="{FF2B5EF4-FFF2-40B4-BE49-F238E27FC236}">
                  <a16:creationId xmlns:a16="http://schemas.microsoft.com/office/drawing/2014/main" id="{231524F1-9D45-4A29-1C00-8FDB9738D863}"/>
                </a:ext>
              </a:extLst>
            </p:cNvPr>
            <p:cNvSpPr/>
            <p:nvPr/>
          </p:nvSpPr>
          <p:spPr>
            <a:xfrm>
              <a:off x="6875598" y="4027062"/>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76DEA8E3-A164-C030-EDEB-A202C38DFEB7}"/>
                </a:ext>
              </a:extLst>
            </p:cNvPr>
            <p:cNvSpPr/>
            <p:nvPr/>
          </p:nvSpPr>
          <p:spPr>
            <a:xfrm>
              <a:off x="6875598" y="4186040"/>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51FFE533-3042-0448-0E13-58E3B643E828}"/>
                </a:ext>
              </a:extLst>
            </p:cNvPr>
            <p:cNvSpPr/>
            <p:nvPr/>
          </p:nvSpPr>
          <p:spPr>
            <a:xfrm>
              <a:off x="6875346" y="3863493"/>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EB33E0A8-CB02-6787-A17C-10113808EB20}"/>
              </a:ext>
            </a:extLst>
          </p:cNvPr>
          <p:cNvSpPr txBox="1"/>
          <p:nvPr/>
        </p:nvSpPr>
        <p:spPr>
          <a:xfrm>
            <a:off x="883114" y="4421178"/>
            <a:ext cx="9050105" cy="1723549"/>
          </a:xfrm>
          <a:prstGeom prst="rect">
            <a:avLst/>
          </a:prstGeom>
          <a:noFill/>
        </p:spPr>
        <p:txBody>
          <a:bodyPr wrap="square" rtlCol="0">
            <a:spAutoFit/>
          </a:bodyPr>
          <a:lstStyle/>
          <a:p>
            <a:r>
              <a:rPr lang="en-US" sz="1400" b="1" dirty="0"/>
              <a:t>The Analyst must:</a:t>
            </a:r>
          </a:p>
          <a:p>
            <a:pPr marL="342900" indent="-342900">
              <a:buFont typeface="+mj-lt"/>
              <a:buAutoNum type="arabicPeriod"/>
            </a:pPr>
            <a:r>
              <a:rPr lang="en-US" sz="1400" dirty="0"/>
              <a:t> </a:t>
            </a:r>
            <a:r>
              <a:rPr lang="en-US" sz="1400" dirty="0">
                <a:solidFill>
                  <a:srgbClr val="0070C0"/>
                </a:solidFill>
              </a:rPr>
              <a:t>Determine which section of geometry</a:t>
            </a:r>
            <a:r>
              <a:rPr lang="en-US" sz="1400" dirty="0"/>
              <a:t> is appropriate to contract or expand</a:t>
            </a:r>
          </a:p>
          <a:p>
            <a:pPr marL="342900" indent="-342900">
              <a:buFont typeface="+mj-lt"/>
              <a:buAutoNum type="arabicPeriod"/>
            </a:pPr>
            <a:r>
              <a:rPr lang="en-US" sz="1400" dirty="0"/>
              <a:t> </a:t>
            </a:r>
            <a:r>
              <a:rPr lang="en-US" sz="1400" dirty="0">
                <a:solidFill>
                  <a:srgbClr val="0070C0"/>
                </a:solidFill>
              </a:rPr>
              <a:t>Justify geometry changes</a:t>
            </a:r>
            <a:r>
              <a:rPr lang="en-US" sz="1400" dirty="0"/>
              <a:t> (contraction or expansion) with as-manufactured and as-meshed geometry</a:t>
            </a:r>
          </a:p>
          <a:p>
            <a:pPr marL="342900" indent="-342900">
              <a:buFont typeface="+mj-lt"/>
              <a:buAutoNum type="arabicPeriod"/>
            </a:pPr>
            <a:r>
              <a:rPr lang="en-US" sz="1400" dirty="0"/>
              <a:t> </a:t>
            </a:r>
            <a:r>
              <a:rPr lang="en-US" sz="1400" dirty="0">
                <a:solidFill>
                  <a:srgbClr val="0070C0"/>
                </a:solidFill>
              </a:rPr>
              <a:t>Correlate preload forces</a:t>
            </a:r>
            <a:r>
              <a:rPr lang="en-US" sz="1400" dirty="0"/>
              <a:t> with geometry changes (i.e. torque or preload vs. engineering strain)</a:t>
            </a:r>
          </a:p>
          <a:p>
            <a:pPr marL="342900" indent="-342900">
              <a:buFont typeface="+mj-lt"/>
              <a:buAutoNum type="arabicPeriod"/>
            </a:pPr>
            <a:r>
              <a:rPr lang="en-US" sz="1400" dirty="0"/>
              <a:t> Ideally, </a:t>
            </a:r>
            <a:r>
              <a:rPr lang="en-US" sz="1400" dirty="0">
                <a:solidFill>
                  <a:srgbClr val="0070C0"/>
                </a:solidFill>
              </a:rPr>
              <a:t>consider sensitivity</a:t>
            </a:r>
            <a:r>
              <a:rPr lang="en-US" sz="1400" dirty="0"/>
              <a:t> to assumptions:</a:t>
            </a:r>
          </a:p>
          <a:p>
            <a:pPr marL="800100" lvl="1" indent="-342900">
              <a:buFont typeface="Arial" panose="020B0604020202020204" pitchFamily="34" charset="0"/>
              <a:buChar char="•"/>
            </a:pPr>
            <a:r>
              <a:rPr lang="en-US" sz="1100" dirty="0"/>
              <a:t>Preload a different section of the joint</a:t>
            </a:r>
          </a:p>
          <a:p>
            <a:pPr marL="800100" lvl="1" indent="-342900">
              <a:buFont typeface="Arial" panose="020B0604020202020204" pitchFamily="34" charset="0"/>
              <a:buChar char="•"/>
            </a:pPr>
            <a:r>
              <a:rPr lang="en-US" sz="1100" dirty="0"/>
              <a:t>Adjust the strain distribution</a:t>
            </a:r>
          </a:p>
          <a:p>
            <a:endParaRPr lang="en-US" sz="1400" dirty="0"/>
          </a:p>
        </p:txBody>
      </p:sp>
      <p:sp>
        <p:nvSpPr>
          <p:cNvPr id="52" name="TextBox 51">
            <a:extLst>
              <a:ext uri="{FF2B5EF4-FFF2-40B4-BE49-F238E27FC236}">
                <a16:creationId xmlns:a16="http://schemas.microsoft.com/office/drawing/2014/main" id="{16CAE16F-02A9-5A57-A52B-1E042A267C16}"/>
              </a:ext>
            </a:extLst>
          </p:cNvPr>
          <p:cNvSpPr txBox="1"/>
          <p:nvPr/>
        </p:nvSpPr>
        <p:spPr>
          <a:xfrm>
            <a:off x="1026392" y="6184503"/>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“Artificial Strain” or “Contact Interference” are the best tools to add simplified preload</a:t>
            </a:r>
          </a:p>
        </p:txBody>
      </p:sp>
      <p:sp>
        <p:nvSpPr>
          <p:cNvPr id="53" name="Arrow: Right 52">
            <a:extLst>
              <a:ext uri="{FF2B5EF4-FFF2-40B4-BE49-F238E27FC236}">
                <a16:creationId xmlns:a16="http://schemas.microsoft.com/office/drawing/2014/main" id="{8DDA9021-1AA5-7AA7-45E1-4991FE15B06B}"/>
              </a:ext>
            </a:extLst>
          </p:cNvPr>
          <p:cNvSpPr/>
          <p:nvPr/>
        </p:nvSpPr>
        <p:spPr>
          <a:xfrm rot="16200000" flipV="1">
            <a:off x="10071650" y="2284359"/>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4" name="Arrow: Right 53">
            <a:extLst>
              <a:ext uri="{FF2B5EF4-FFF2-40B4-BE49-F238E27FC236}">
                <a16:creationId xmlns:a16="http://schemas.microsoft.com/office/drawing/2014/main" id="{50F485AA-2D44-190C-9162-30730A6691AF}"/>
              </a:ext>
            </a:extLst>
          </p:cNvPr>
          <p:cNvSpPr/>
          <p:nvPr/>
        </p:nvSpPr>
        <p:spPr>
          <a:xfrm rot="16200000" flipV="1">
            <a:off x="9236207" y="2272843"/>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0E7E543E-B689-B332-EC5C-DFA2C5534920}"/>
              </a:ext>
            </a:extLst>
          </p:cNvPr>
          <p:cNvSpPr/>
          <p:nvPr/>
        </p:nvSpPr>
        <p:spPr>
          <a:xfrm rot="5400000">
            <a:off x="9237294" y="3714448"/>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253D75D6-0BDE-2E8A-5E50-99C4AFCF05AE}"/>
              </a:ext>
            </a:extLst>
          </p:cNvPr>
          <p:cNvSpPr/>
          <p:nvPr/>
        </p:nvSpPr>
        <p:spPr>
          <a:xfrm rot="5400000">
            <a:off x="10084805" y="3720696"/>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C7A47484-8330-A0E7-DBC5-3C3355EB49C9}"/>
              </a:ext>
            </a:extLst>
          </p:cNvPr>
          <p:cNvSpPr/>
          <p:nvPr/>
        </p:nvSpPr>
        <p:spPr>
          <a:xfrm rot="5400000">
            <a:off x="8945446" y="2608714"/>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DC802644-E81C-1CDC-169E-0C5783282C56}"/>
              </a:ext>
            </a:extLst>
          </p:cNvPr>
          <p:cNvSpPr/>
          <p:nvPr/>
        </p:nvSpPr>
        <p:spPr>
          <a:xfrm rot="5400000">
            <a:off x="10418838" y="2626151"/>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204411B2-9BBB-D02F-026D-54226BB8979C}"/>
              </a:ext>
            </a:extLst>
          </p:cNvPr>
          <p:cNvSpPr/>
          <p:nvPr/>
        </p:nvSpPr>
        <p:spPr>
          <a:xfrm rot="16200000" flipV="1">
            <a:off x="10418374" y="2843748"/>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0E28A934-748E-2113-CFD7-31E50D132420}"/>
              </a:ext>
            </a:extLst>
          </p:cNvPr>
          <p:cNvSpPr/>
          <p:nvPr/>
        </p:nvSpPr>
        <p:spPr>
          <a:xfrm rot="16200000" flipV="1">
            <a:off x="8945446" y="2850326"/>
            <a:ext cx="195016" cy="1234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F2C48ECA-5511-5ED2-B474-C31D9CEB692A}"/>
              </a:ext>
            </a:extLst>
          </p:cNvPr>
          <p:cNvCxnSpPr/>
          <p:nvPr/>
        </p:nvCxnSpPr>
        <p:spPr>
          <a:xfrm flipH="1" flipV="1">
            <a:off x="9933219" y="3961091"/>
            <a:ext cx="520938" cy="2688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7C6FDC1D-6E7E-F780-7F3D-0B1F9DBD3E5A}"/>
              </a:ext>
            </a:extLst>
          </p:cNvPr>
          <p:cNvSpPr txBox="1"/>
          <p:nvPr/>
        </p:nvSpPr>
        <p:spPr>
          <a:xfrm>
            <a:off x="10444624" y="4213006"/>
            <a:ext cx="1258380" cy="769441"/>
          </a:xfrm>
          <a:prstGeom prst="rect">
            <a:avLst/>
          </a:prstGeom>
          <a:noFill/>
        </p:spPr>
        <p:txBody>
          <a:bodyPr wrap="square">
            <a:spAutoFit/>
          </a:bodyPr>
          <a:lstStyle/>
          <a:p>
            <a:r>
              <a:rPr lang="en-US" sz="1100" i="1" dirty="0"/>
              <a:t>Nut/bolt connected by mesh, contact, or MPCs</a:t>
            </a:r>
          </a:p>
        </p:txBody>
      </p:sp>
      <p:cxnSp>
        <p:nvCxnSpPr>
          <p:cNvPr id="66" name="Straight Arrow Connector 65">
            <a:extLst>
              <a:ext uri="{FF2B5EF4-FFF2-40B4-BE49-F238E27FC236}">
                <a16:creationId xmlns:a16="http://schemas.microsoft.com/office/drawing/2014/main" id="{B3D8E48A-E818-F880-A11C-E898CED84EBD}"/>
              </a:ext>
            </a:extLst>
          </p:cNvPr>
          <p:cNvCxnSpPr>
            <a:cxnSpLocks/>
            <a:stCxn id="67" idx="1"/>
          </p:cNvCxnSpPr>
          <p:nvPr/>
        </p:nvCxnSpPr>
        <p:spPr>
          <a:xfrm flipH="1" flipV="1">
            <a:off x="6287679" y="4070175"/>
            <a:ext cx="256841" cy="928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ACF14B68-35F4-2D40-0A5D-A878C7E19F76}"/>
              </a:ext>
            </a:extLst>
          </p:cNvPr>
          <p:cNvSpPr txBox="1"/>
          <p:nvPr/>
        </p:nvSpPr>
        <p:spPr>
          <a:xfrm>
            <a:off x="6544520" y="3947590"/>
            <a:ext cx="1258380" cy="430887"/>
          </a:xfrm>
          <a:prstGeom prst="rect">
            <a:avLst/>
          </a:prstGeom>
          <a:noFill/>
        </p:spPr>
        <p:txBody>
          <a:bodyPr wrap="square">
            <a:spAutoFit/>
          </a:bodyPr>
          <a:lstStyle/>
          <a:p>
            <a:r>
              <a:rPr lang="en-US" sz="1100" i="1" dirty="0"/>
              <a:t>Attached to structure</a:t>
            </a:r>
          </a:p>
        </p:txBody>
      </p:sp>
      <p:cxnSp>
        <p:nvCxnSpPr>
          <p:cNvPr id="73" name="Straight Arrow Connector 72">
            <a:extLst>
              <a:ext uri="{FF2B5EF4-FFF2-40B4-BE49-F238E27FC236}">
                <a16:creationId xmlns:a16="http://schemas.microsoft.com/office/drawing/2014/main" id="{9AEB828C-AF6F-5B7B-64F5-1488388312A2}"/>
              </a:ext>
            </a:extLst>
          </p:cNvPr>
          <p:cNvCxnSpPr>
            <a:cxnSpLocks/>
            <a:stCxn id="74" idx="0"/>
          </p:cNvCxnSpPr>
          <p:nvPr/>
        </p:nvCxnSpPr>
        <p:spPr>
          <a:xfrm flipV="1">
            <a:off x="970637" y="2860448"/>
            <a:ext cx="321896" cy="509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DD2D35AE-8547-CE14-376F-C9B144C58DA6}"/>
              </a:ext>
            </a:extLst>
          </p:cNvPr>
          <p:cNvSpPr txBox="1"/>
          <p:nvPr/>
        </p:nvSpPr>
        <p:spPr>
          <a:xfrm>
            <a:off x="278879" y="3369736"/>
            <a:ext cx="1383515" cy="600164"/>
          </a:xfrm>
          <a:prstGeom prst="rect">
            <a:avLst/>
          </a:prstGeom>
          <a:noFill/>
        </p:spPr>
        <p:txBody>
          <a:bodyPr wrap="square">
            <a:spAutoFit/>
          </a:bodyPr>
          <a:lstStyle/>
          <a:p>
            <a:r>
              <a:rPr lang="en-US" sz="1100" i="1" dirty="0"/>
              <a:t>Load typically carried by first 3-6 threads</a:t>
            </a:r>
          </a:p>
        </p:txBody>
      </p:sp>
    </p:spTree>
    <p:extLst>
      <p:ext uri="{BB962C8B-B14F-4D97-AF65-F5344CB8AC3E}">
        <p14:creationId xmlns:p14="http://schemas.microsoft.com/office/powerpoint/2010/main" val="177082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5B23-105A-3B6F-BB0A-42102F385816}"/>
              </a:ext>
            </a:extLst>
          </p:cNvPr>
          <p:cNvSpPr>
            <a:spLocks noGrp="1"/>
          </p:cNvSpPr>
          <p:nvPr>
            <p:ph type="title"/>
          </p:nvPr>
        </p:nvSpPr>
        <p:spPr/>
        <p:txBody>
          <a:bodyPr/>
          <a:lstStyle/>
          <a:p>
            <a:r>
              <a:rPr lang="en-US" dirty="0"/>
              <a:t>Example 15: Threaded lock ring</a:t>
            </a:r>
          </a:p>
        </p:txBody>
      </p:sp>
      <p:sp>
        <p:nvSpPr>
          <p:cNvPr id="4" name="Slide Number Placeholder 3">
            <a:extLst>
              <a:ext uri="{FF2B5EF4-FFF2-40B4-BE49-F238E27FC236}">
                <a16:creationId xmlns:a16="http://schemas.microsoft.com/office/drawing/2014/main" id="{76AEA377-06F3-6346-2A64-414B3FCB879E}"/>
              </a:ext>
            </a:extLst>
          </p:cNvPr>
          <p:cNvSpPr>
            <a:spLocks noGrp="1"/>
          </p:cNvSpPr>
          <p:nvPr>
            <p:ph type="sldNum" sz="quarter" idx="4"/>
          </p:nvPr>
        </p:nvSpPr>
        <p:spPr/>
        <p:txBody>
          <a:bodyPr/>
          <a:lstStyle/>
          <a:p>
            <a:pPr algn="ctr"/>
            <a:fld id="{F6B149FD-26F7-3645-B4E7-BA8B8CC5EEA8}" type="slidenum">
              <a:rPr lang="en-US" smtClean="0"/>
              <a:pPr algn="ctr"/>
              <a:t>164</a:t>
            </a:fld>
            <a:endParaRPr lang="en-US" dirty="0"/>
          </a:p>
        </p:txBody>
      </p:sp>
      <p:sp>
        <p:nvSpPr>
          <p:cNvPr id="28" name="TextBox 27">
            <a:extLst>
              <a:ext uri="{FF2B5EF4-FFF2-40B4-BE49-F238E27FC236}">
                <a16:creationId xmlns:a16="http://schemas.microsoft.com/office/drawing/2014/main" id="{625E81D7-0FAA-17C1-60D1-0CAD1F039B77}"/>
              </a:ext>
            </a:extLst>
          </p:cNvPr>
          <p:cNvSpPr txBox="1"/>
          <p:nvPr/>
        </p:nvSpPr>
        <p:spPr>
          <a:xfrm>
            <a:off x="7695059" y="1156828"/>
            <a:ext cx="2714566" cy="523220"/>
          </a:xfrm>
          <a:prstGeom prst="rect">
            <a:avLst/>
          </a:prstGeom>
          <a:noFill/>
        </p:spPr>
        <p:txBody>
          <a:bodyPr wrap="square" rtlCol="0">
            <a:spAutoFit/>
          </a:bodyPr>
          <a:lstStyle/>
          <a:p>
            <a:r>
              <a:rPr lang="en-US" sz="1400" dirty="0"/>
              <a:t>All parts 1” thick wall, nominal</a:t>
            </a:r>
          </a:p>
          <a:p>
            <a:r>
              <a:rPr lang="en-US" sz="1400" dirty="0"/>
              <a:t>Aluminum</a:t>
            </a:r>
          </a:p>
        </p:txBody>
      </p:sp>
      <p:sp>
        <p:nvSpPr>
          <p:cNvPr id="49" name="TextBox 48">
            <a:extLst>
              <a:ext uri="{FF2B5EF4-FFF2-40B4-BE49-F238E27FC236}">
                <a16:creationId xmlns:a16="http://schemas.microsoft.com/office/drawing/2014/main" id="{8BDC3FCA-96FC-91F1-33E2-5A49C23BAA80}"/>
              </a:ext>
            </a:extLst>
          </p:cNvPr>
          <p:cNvSpPr txBox="1"/>
          <p:nvPr/>
        </p:nvSpPr>
        <p:spPr>
          <a:xfrm>
            <a:off x="3876280" y="1580893"/>
            <a:ext cx="993391" cy="307777"/>
          </a:xfrm>
          <a:prstGeom prst="rect">
            <a:avLst/>
          </a:prstGeom>
          <a:noFill/>
        </p:spPr>
        <p:txBody>
          <a:bodyPr wrap="square" rtlCol="0">
            <a:spAutoFit/>
          </a:bodyPr>
          <a:lstStyle/>
          <a:p>
            <a:r>
              <a:rPr lang="en-US" sz="1400" dirty="0"/>
              <a:t>Cylinder</a:t>
            </a:r>
          </a:p>
        </p:txBody>
      </p:sp>
      <p:sp>
        <p:nvSpPr>
          <p:cNvPr id="55" name="TextBox 54">
            <a:extLst>
              <a:ext uri="{FF2B5EF4-FFF2-40B4-BE49-F238E27FC236}">
                <a16:creationId xmlns:a16="http://schemas.microsoft.com/office/drawing/2014/main" id="{F46CAB11-4F60-5215-55A6-5D36E3821314}"/>
              </a:ext>
            </a:extLst>
          </p:cNvPr>
          <p:cNvSpPr txBox="1"/>
          <p:nvPr/>
        </p:nvSpPr>
        <p:spPr>
          <a:xfrm>
            <a:off x="659875" y="5667910"/>
            <a:ext cx="11036525" cy="923330"/>
          </a:xfrm>
          <a:prstGeom prst="rect">
            <a:avLst/>
          </a:prstGeom>
          <a:noFill/>
        </p:spPr>
        <p:txBody>
          <a:bodyPr wrap="square" rtlCol="0">
            <a:spAutoFit/>
          </a:bodyPr>
          <a:lstStyle/>
          <a:p>
            <a:r>
              <a:rPr lang="en-US" dirty="0"/>
              <a:t>The structure shown is to be assembled using two sequential preload stages.  First, the </a:t>
            </a:r>
            <a:r>
              <a:rPr lang="en-US" i="1" dirty="0"/>
              <a:t>hat </a:t>
            </a:r>
            <a:r>
              <a:rPr lang="en-US" dirty="0"/>
              <a:t>is inserted and attached with the </a:t>
            </a:r>
            <a:r>
              <a:rPr lang="en-US" i="1" dirty="0"/>
              <a:t>threaded lock ring</a:t>
            </a:r>
            <a:r>
              <a:rPr lang="en-US" dirty="0"/>
              <a:t>.  Then, the </a:t>
            </a:r>
            <a:r>
              <a:rPr lang="en-US" i="1" dirty="0"/>
              <a:t>cap </a:t>
            </a:r>
            <a:r>
              <a:rPr lang="en-US" dirty="0"/>
              <a:t>is threaded onto the assembly and tightened.  Establish preload at the threaded joint to prepare for subsequent analysis.</a:t>
            </a:r>
            <a:endParaRPr lang="en-US" dirty="0">
              <a:cs typeface="Courier New" panose="02070309020205020404" pitchFamily="49" charset="0"/>
            </a:endParaRPr>
          </a:p>
        </p:txBody>
      </p:sp>
      <p:grpSp>
        <p:nvGrpSpPr>
          <p:cNvPr id="9" name="Group 8">
            <a:extLst>
              <a:ext uri="{FF2B5EF4-FFF2-40B4-BE49-F238E27FC236}">
                <a16:creationId xmlns:a16="http://schemas.microsoft.com/office/drawing/2014/main" id="{4CD2865F-202A-3323-68E8-639D88710858}"/>
              </a:ext>
            </a:extLst>
          </p:cNvPr>
          <p:cNvGrpSpPr/>
          <p:nvPr/>
        </p:nvGrpSpPr>
        <p:grpSpPr>
          <a:xfrm>
            <a:off x="1001953" y="2095032"/>
            <a:ext cx="5536994" cy="3333846"/>
            <a:chOff x="1133521" y="1851631"/>
            <a:chExt cx="5536994" cy="3333846"/>
          </a:xfrm>
        </p:grpSpPr>
        <p:sp>
          <p:nvSpPr>
            <p:cNvPr id="54" name="TextBox 53">
              <a:extLst>
                <a:ext uri="{FF2B5EF4-FFF2-40B4-BE49-F238E27FC236}">
                  <a16:creationId xmlns:a16="http://schemas.microsoft.com/office/drawing/2014/main" id="{93A40640-7FDD-9AD0-25CA-AFE1A4F039F7}"/>
                </a:ext>
              </a:extLst>
            </p:cNvPr>
            <p:cNvSpPr txBox="1"/>
            <p:nvPr/>
          </p:nvSpPr>
          <p:spPr>
            <a:xfrm>
              <a:off x="2247006" y="4877700"/>
              <a:ext cx="3187091" cy="307777"/>
            </a:xfrm>
            <a:prstGeom prst="rect">
              <a:avLst/>
            </a:prstGeom>
            <a:noFill/>
          </p:spPr>
          <p:txBody>
            <a:bodyPr wrap="none" rtlCol="0">
              <a:spAutoFit/>
            </a:bodyPr>
            <a:lstStyle/>
            <a:p>
              <a:pPr algn="r"/>
              <a:r>
                <a:rPr lang="en-US" sz="1400" b="1" dirty="0"/>
                <a:t>Disassembled threaded structure</a:t>
              </a:r>
            </a:p>
          </p:txBody>
        </p:sp>
        <p:pic>
          <p:nvPicPr>
            <p:cNvPr id="6" name="Picture 5">
              <a:extLst>
                <a:ext uri="{FF2B5EF4-FFF2-40B4-BE49-F238E27FC236}">
                  <a16:creationId xmlns:a16="http://schemas.microsoft.com/office/drawing/2014/main" id="{9EF48423-2978-6211-FD46-D445D00339D1}"/>
                </a:ext>
              </a:extLst>
            </p:cNvPr>
            <p:cNvPicPr>
              <a:picLocks noChangeAspect="1"/>
            </p:cNvPicPr>
            <p:nvPr/>
          </p:nvPicPr>
          <p:blipFill>
            <a:blip r:embed="rId2"/>
            <a:stretch>
              <a:fillRect/>
            </a:stretch>
          </p:blipFill>
          <p:spPr>
            <a:xfrm>
              <a:off x="1133521" y="1851631"/>
              <a:ext cx="5536994" cy="2787037"/>
            </a:xfrm>
            <a:prstGeom prst="rect">
              <a:avLst/>
            </a:prstGeom>
          </p:spPr>
        </p:pic>
      </p:grpSp>
      <p:pic>
        <p:nvPicPr>
          <p:cNvPr id="8" name="Picture 7">
            <a:extLst>
              <a:ext uri="{FF2B5EF4-FFF2-40B4-BE49-F238E27FC236}">
                <a16:creationId xmlns:a16="http://schemas.microsoft.com/office/drawing/2014/main" id="{6F5CA46B-3DE8-2EC3-9357-84CB9CE409B0}"/>
              </a:ext>
            </a:extLst>
          </p:cNvPr>
          <p:cNvPicPr>
            <a:picLocks noChangeAspect="1"/>
          </p:cNvPicPr>
          <p:nvPr/>
        </p:nvPicPr>
        <p:blipFill>
          <a:blip r:embed="rId3"/>
          <a:stretch>
            <a:fillRect/>
          </a:stretch>
        </p:blipFill>
        <p:spPr>
          <a:xfrm>
            <a:off x="7559976" y="1891964"/>
            <a:ext cx="4077219" cy="2786441"/>
          </a:xfrm>
          <a:prstGeom prst="rect">
            <a:avLst/>
          </a:prstGeom>
        </p:spPr>
      </p:pic>
      <p:sp>
        <p:nvSpPr>
          <p:cNvPr id="10" name="TextBox 9">
            <a:extLst>
              <a:ext uri="{FF2B5EF4-FFF2-40B4-BE49-F238E27FC236}">
                <a16:creationId xmlns:a16="http://schemas.microsoft.com/office/drawing/2014/main" id="{BA66B004-103D-A7DB-7F1A-20E3E35E5CC5}"/>
              </a:ext>
            </a:extLst>
          </p:cNvPr>
          <p:cNvSpPr txBox="1"/>
          <p:nvPr/>
        </p:nvSpPr>
        <p:spPr>
          <a:xfrm>
            <a:off x="8364080" y="5077085"/>
            <a:ext cx="2469009" cy="523220"/>
          </a:xfrm>
          <a:prstGeom prst="rect">
            <a:avLst/>
          </a:prstGeom>
          <a:noFill/>
        </p:spPr>
        <p:txBody>
          <a:bodyPr wrap="none" rtlCol="0">
            <a:spAutoFit/>
          </a:bodyPr>
          <a:lstStyle/>
          <a:p>
            <a:pPr algn="ctr"/>
            <a:r>
              <a:rPr lang="en-US" sz="1400" b="1" dirty="0"/>
              <a:t>Assembled configuration </a:t>
            </a:r>
          </a:p>
          <a:p>
            <a:pPr algn="ctr"/>
            <a:r>
              <a:rPr lang="en-US" sz="1400" dirty="0"/>
              <a:t>(180º symmetry plane)</a:t>
            </a:r>
          </a:p>
        </p:txBody>
      </p:sp>
      <p:cxnSp>
        <p:nvCxnSpPr>
          <p:cNvPr id="50" name="Straight Arrow Connector 49">
            <a:extLst>
              <a:ext uri="{FF2B5EF4-FFF2-40B4-BE49-F238E27FC236}">
                <a16:creationId xmlns:a16="http://schemas.microsoft.com/office/drawing/2014/main" id="{E64C5E6F-F47F-4214-ED69-53EF3C92C9C0}"/>
              </a:ext>
            </a:extLst>
          </p:cNvPr>
          <p:cNvCxnSpPr>
            <a:cxnSpLocks/>
          </p:cNvCxnSpPr>
          <p:nvPr/>
        </p:nvCxnSpPr>
        <p:spPr>
          <a:xfrm flipH="1">
            <a:off x="8690089" y="1490123"/>
            <a:ext cx="454153" cy="60490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1A87767-A823-D74E-DA97-B3C7AA3FF517}"/>
              </a:ext>
            </a:extLst>
          </p:cNvPr>
          <p:cNvCxnSpPr>
            <a:stCxn id="49" idx="2"/>
          </p:cNvCxnSpPr>
          <p:nvPr/>
        </p:nvCxnSpPr>
        <p:spPr>
          <a:xfrm flipH="1">
            <a:off x="4243080" y="1888670"/>
            <a:ext cx="129896" cy="459825"/>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DA1F03F-370E-A057-18E0-57D0D1FED0BE}"/>
              </a:ext>
            </a:extLst>
          </p:cNvPr>
          <p:cNvSpPr txBox="1"/>
          <p:nvPr/>
        </p:nvSpPr>
        <p:spPr>
          <a:xfrm>
            <a:off x="5219551" y="3554891"/>
            <a:ext cx="993391" cy="307777"/>
          </a:xfrm>
          <a:prstGeom prst="rect">
            <a:avLst/>
          </a:prstGeom>
          <a:noFill/>
        </p:spPr>
        <p:txBody>
          <a:bodyPr wrap="square" rtlCol="0">
            <a:spAutoFit/>
          </a:bodyPr>
          <a:lstStyle/>
          <a:p>
            <a:r>
              <a:rPr lang="en-US" sz="1400" dirty="0"/>
              <a:t>Hat</a:t>
            </a:r>
          </a:p>
        </p:txBody>
      </p:sp>
      <p:sp>
        <p:nvSpPr>
          <p:cNvPr id="20" name="TextBox 19">
            <a:extLst>
              <a:ext uri="{FF2B5EF4-FFF2-40B4-BE49-F238E27FC236}">
                <a16:creationId xmlns:a16="http://schemas.microsoft.com/office/drawing/2014/main" id="{99CD97B8-05A2-9588-19C2-2F161ACC259C}"/>
              </a:ext>
            </a:extLst>
          </p:cNvPr>
          <p:cNvSpPr txBox="1"/>
          <p:nvPr/>
        </p:nvSpPr>
        <p:spPr>
          <a:xfrm>
            <a:off x="2422293" y="1443515"/>
            <a:ext cx="993391" cy="523220"/>
          </a:xfrm>
          <a:prstGeom prst="rect">
            <a:avLst/>
          </a:prstGeom>
          <a:noFill/>
        </p:spPr>
        <p:txBody>
          <a:bodyPr wrap="square" rtlCol="0">
            <a:spAutoFit/>
          </a:bodyPr>
          <a:lstStyle/>
          <a:p>
            <a:r>
              <a:rPr lang="en-US" sz="1400" dirty="0"/>
              <a:t>Threaded lock ring</a:t>
            </a:r>
          </a:p>
        </p:txBody>
      </p:sp>
      <p:cxnSp>
        <p:nvCxnSpPr>
          <p:cNvPr id="21" name="Straight Connector 20">
            <a:extLst>
              <a:ext uri="{FF2B5EF4-FFF2-40B4-BE49-F238E27FC236}">
                <a16:creationId xmlns:a16="http://schemas.microsoft.com/office/drawing/2014/main" id="{1FE1F72B-E210-FF10-8ECB-D1D1D563A794}"/>
              </a:ext>
            </a:extLst>
          </p:cNvPr>
          <p:cNvCxnSpPr>
            <a:cxnSpLocks/>
          </p:cNvCxnSpPr>
          <p:nvPr/>
        </p:nvCxnSpPr>
        <p:spPr>
          <a:xfrm>
            <a:off x="2947131" y="1966735"/>
            <a:ext cx="274920" cy="50512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341EB52-7C9E-812B-3950-621ACAD2C476}"/>
              </a:ext>
            </a:extLst>
          </p:cNvPr>
          <p:cNvSpPr txBox="1"/>
          <p:nvPr/>
        </p:nvSpPr>
        <p:spPr>
          <a:xfrm>
            <a:off x="984997" y="1616997"/>
            <a:ext cx="550550" cy="307777"/>
          </a:xfrm>
          <a:prstGeom prst="rect">
            <a:avLst/>
          </a:prstGeom>
          <a:noFill/>
        </p:spPr>
        <p:txBody>
          <a:bodyPr wrap="square" rtlCol="0">
            <a:spAutoFit/>
          </a:bodyPr>
          <a:lstStyle/>
          <a:p>
            <a:r>
              <a:rPr lang="en-US" sz="1400" dirty="0"/>
              <a:t>Cap</a:t>
            </a:r>
          </a:p>
        </p:txBody>
      </p:sp>
      <p:cxnSp>
        <p:nvCxnSpPr>
          <p:cNvPr id="25" name="Straight Connector 24">
            <a:extLst>
              <a:ext uri="{FF2B5EF4-FFF2-40B4-BE49-F238E27FC236}">
                <a16:creationId xmlns:a16="http://schemas.microsoft.com/office/drawing/2014/main" id="{9C5E57D5-3E27-A43B-F388-BBF7D0F3E794}"/>
              </a:ext>
            </a:extLst>
          </p:cNvPr>
          <p:cNvCxnSpPr>
            <a:cxnSpLocks/>
          </p:cNvCxnSpPr>
          <p:nvPr/>
        </p:nvCxnSpPr>
        <p:spPr>
          <a:xfrm>
            <a:off x="1271924" y="1918309"/>
            <a:ext cx="274920" cy="50512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0679049-B569-5BC1-B996-C10FC6DACD86}"/>
              </a:ext>
            </a:extLst>
          </p:cNvPr>
          <p:cNvPicPr>
            <a:picLocks noChangeAspect="1"/>
          </p:cNvPicPr>
          <p:nvPr/>
        </p:nvPicPr>
        <p:blipFill>
          <a:blip r:embed="rId4"/>
          <a:stretch>
            <a:fillRect/>
          </a:stretch>
        </p:blipFill>
        <p:spPr>
          <a:xfrm>
            <a:off x="9815712" y="2587657"/>
            <a:ext cx="2034754" cy="1332658"/>
          </a:xfrm>
          <a:prstGeom prst="ellipse">
            <a:avLst/>
          </a:prstGeom>
          <a:ln w="9525" cap="rnd">
            <a:solidFill>
              <a:schemeClr val="tx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a:extLst>
              <a:ext uri="{FF2B5EF4-FFF2-40B4-BE49-F238E27FC236}">
                <a16:creationId xmlns:a16="http://schemas.microsoft.com/office/drawing/2014/main" id="{A4D3E29A-88B4-56CB-7A0C-8728E25DFDC5}"/>
              </a:ext>
            </a:extLst>
          </p:cNvPr>
          <p:cNvSpPr/>
          <p:nvPr/>
        </p:nvSpPr>
        <p:spPr>
          <a:xfrm>
            <a:off x="8786305" y="2532691"/>
            <a:ext cx="522155" cy="331974"/>
          </a:xfrm>
          <a:prstGeom prst="ellipse">
            <a:avLst/>
          </a:prstGeom>
          <a:noFill/>
          <a:ln w="285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8ADD87A3-2914-C9B2-8F25-B27D52053BFA}"/>
              </a:ext>
            </a:extLst>
          </p:cNvPr>
          <p:cNvCxnSpPr>
            <a:stCxn id="29" idx="0"/>
          </p:cNvCxnSpPr>
          <p:nvPr/>
        </p:nvCxnSpPr>
        <p:spPr>
          <a:xfrm>
            <a:off x="9047383" y="2532691"/>
            <a:ext cx="1785706" cy="5496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BE3673-163B-78ED-0DAD-FC9C0255A895}"/>
              </a:ext>
            </a:extLst>
          </p:cNvPr>
          <p:cNvCxnSpPr>
            <a:cxnSpLocks/>
            <a:endCxn id="27" idx="3"/>
          </p:cNvCxnSpPr>
          <p:nvPr/>
        </p:nvCxnSpPr>
        <p:spPr>
          <a:xfrm>
            <a:off x="8834112" y="2790725"/>
            <a:ext cx="1279583" cy="9344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Arrow: Right 36">
            <a:extLst>
              <a:ext uri="{FF2B5EF4-FFF2-40B4-BE49-F238E27FC236}">
                <a16:creationId xmlns:a16="http://schemas.microsoft.com/office/drawing/2014/main" id="{4950DD2F-F4DD-DF7B-D7E0-8D92BB7F6993}"/>
              </a:ext>
            </a:extLst>
          </p:cNvPr>
          <p:cNvSpPr/>
          <p:nvPr/>
        </p:nvSpPr>
        <p:spPr>
          <a:xfrm rot="10800000">
            <a:off x="4966705" y="3363612"/>
            <a:ext cx="670999" cy="24548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ED885B35-DC21-08B1-5FE0-3555EAE616CA}"/>
              </a:ext>
            </a:extLst>
          </p:cNvPr>
          <p:cNvSpPr/>
          <p:nvPr/>
        </p:nvSpPr>
        <p:spPr>
          <a:xfrm>
            <a:off x="2587511" y="3332070"/>
            <a:ext cx="359620" cy="24548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B05D7B9C-26DF-ECCD-21E6-33779673821D}"/>
              </a:ext>
            </a:extLst>
          </p:cNvPr>
          <p:cNvSpPr/>
          <p:nvPr/>
        </p:nvSpPr>
        <p:spPr>
          <a:xfrm>
            <a:off x="3468337" y="3332070"/>
            <a:ext cx="359620" cy="24548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3364324-05D0-EC16-4FC7-A5F585B321DE}"/>
              </a:ext>
            </a:extLst>
          </p:cNvPr>
          <p:cNvSpPr txBox="1"/>
          <p:nvPr/>
        </p:nvSpPr>
        <p:spPr>
          <a:xfrm>
            <a:off x="6481217" y="3245354"/>
            <a:ext cx="993391" cy="307777"/>
          </a:xfrm>
          <a:prstGeom prst="rect">
            <a:avLst/>
          </a:prstGeom>
          <a:noFill/>
        </p:spPr>
        <p:txBody>
          <a:bodyPr wrap="square" rtlCol="0">
            <a:spAutoFit/>
          </a:bodyPr>
          <a:lstStyle/>
          <a:p>
            <a:r>
              <a:rPr lang="en-US" sz="1400" dirty="0"/>
              <a:t>12”</a:t>
            </a:r>
          </a:p>
        </p:txBody>
      </p:sp>
      <p:cxnSp>
        <p:nvCxnSpPr>
          <p:cNvPr id="42" name="Straight Arrow Connector 41">
            <a:extLst>
              <a:ext uri="{FF2B5EF4-FFF2-40B4-BE49-F238E27FC236}">
                <a16:creationId xmlns:a16="http://schemas.microsoft.com/office/drawing/2014/main" id="{F62BEF7C-F600-A7E8-0226-5EBCC59185F8}"/>
              </a:ext>
            </a:extLst>
          </p:cNvPr>
          <p:cNvCxnSpPr>
            <a:cxnSpLocks/>
          </p:cNvCxnSpPr>
          <p:nvPr/>
        </p:nvCxnSpPr>
        <p:spPr>
          <a:xfrm flipH="1">
            <a:off x="6645582" y="3554891"/>
            <a:ext cx="13151" cy="103311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7BDA98E-CC61-4666-05FB-ACF904272BA6}"/>
              </a:ext>
            </a:extLst>
          </p:cNvPr>
          <p:cNvCxnSpPr>
            <a:cxnSpLocks/>
          </p:cNvCxnSpPr>
          <p:nvPr/>
        </p:nvCxnSpPr>
        <p:spPr>
          <a:xfrm flipV="1">
            <a:off x="6658733" y="2423432"/>
            <a:ext cx="0" cy="75514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75F1F861-0BB8-6413-8F02-1EF8A1BF0EB4}"/>
              </a:ext>
            </a:extLst>
          </p:cNvPr>
          <p:cNvSpPr txBox="1"/>
          <p:nvPr/>
        </p:nvSpPr>
        <p:spPr>
          <a:xfrm>
            <a:off x="6222093" y="3370857"/>
            <a:ext cx="394556" cy="307777"/>
          </a:xfrm>
          <a:prstGeom prst="rect">
            <a:avLst/>
          </a:prstGeom>
          <a:noFill/>
        </p:spPr>
        <p:txBody>
          <a:bodyPr wrap="square" rtlCol="0">
            <a:spAutoFit/>
          </a:bodyPr>
          <a:lstStyle/>
          <a:p>
            <a:r>
              <a:rPr lang="en-US" sz="1400" dirty="0"/>
              <a:t>6”</a:t>
            </a:r>
          </a:p>
        </p:txBody>
      </p:sp>
      <p:cxnSp>
        <p:nvCxnSpPr>
          <p:cNvPr id="48" name="Straight Arrow Connector 47">
            <a:extLst>
              <a:ext uri="{FF2B5EF4-FFF2-40B4-BE49-F238E27FC236}">
                <a16:creationId xmlns:a16="http://schemas.microsoft.com/office/drawing/2014/main" id="{AFDEF2BF-FD31-1EA9-9C8A-FE77F5E665DE}"/>
              </a:ext>
            </a:extLst>
          </p:cNvPr>
          <p:cNvCxnSpPr>
            <a:cxnSpLocks/>
          </p:cNvCxnSpPr>
          <p:nvPr/>
        </p:nvCxnSpPr>
        <p:spPr>
          <a:xfrm>
            <a:off x="6387984" y="3665243"/>
            <a:ext cx="6575" cy="40894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6E67F53-2499-17DA-CDB3-4086C944CBE9}"/>
              </a:ext>
            </a:extLst>
          </p:cNvPr>
          <p:cNvCxnSpPr>
            <a:cxnSpLocks/>
          </p:cNvCxnSpPr>
          <p:nvPr/>
        </p:nvCxnSpPr>
        <p:spPr>
          <a:xfrm flipV="1">
            <a:off x="6394557" y="2971319"/>
            <a:ext cx="0" cy="4271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9AF4A9E-B479-9963-24F7-A2D402BDE9CF}"/>
              </a:ext>
            </a:extLst>
          </p:cNvPr>
          <p:cNvCxnSpPr>
            <a:cxnSpLocks/>
          </p:cNvCxnSpPr>
          <p:nvPr/>
        </p:nvCxnSpPr>
        <p:spPr>
          <a:xfrm>
            <a:off x="5650466" y="2964741"/>
            <a:ext cx="764971" cy="0"/>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EF8EF08B-5951-EAF3-0082-58C4CB929110}"/>
              </a:ext>
            </a:extLst>
          </p:cNvPr>
          <p:cNvCxnSpPr>
            <a:cxnSpLocks/>
          </p:cNvCxnSpPr>
          <p:nvPr/>
        </p:nvCxnSpPr>
        <p:spPr>
          <a:xfrm>
            <a:off x="5656364" y="4076999"/>
            <a:ext cx="764971" cy="0"/>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2FDA7F43-D76A-4595-1437-510D32008E7D}"/>
              </a:ext>
            </a:extLst>
          </p:cNvPr>
          <p:cNvCxnSpPr>
            <a:cxnSpLocks/>
          </p:cNvCxnSpPr>
          <p:nvPr/>
        </p:nvCxnSpPr>
        <p:spPr>
          <a:xfrm>
            <a:off x="5773976" y="4588007"/>
            <a:ext cx="942588"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1F0B2180-E243-E7FB-A40A-103C095C6ADB}"/>
              </a:ext>
            </a:extLst>
          </p:cNvPr>
          <p:cNvCxnSpPr>
            <a:cxnSpLocks/>
          </p:cNvCxnSpPr>
          <p:nvPr/>
        </p:nvCxnSpPr>
        <p:spPr>
          <a:xfrm>
            <a:off x="5741648" y="2385334"/>
            <a:ext cx="942588" cy="0"/>
          </a:xfrm>
          <a:prstGeom prst="line">
            <a:avLst/>
          </a:prstGeom>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9854C3AD-B0FB-019E-0C9A-A62794CA8DA8}"/>
              </a:ext>
            </a:extLst>
          </p:cNvPr>
          <p:cNvSpPr txBox="1"/>
          <p:nvPr/>
        </p:nvSpPr>
        <p:spPr>
          <a:xfrm>
            <a:off x="10200397" y="1590383"/>
            <a:ext cx="1265383" cy="523220"/>
          </a:xfrm>
          <a:prstGeom prst="rect">
            <a:avLst/>
          </a:prstGeom>
          <a:noFill/>
        </p:spPr>
        <p:txBody>
          <a:bodyPr wrap="square" rtlCol="0">
            <a:spAutoFit/>
          </a:bodyPr>
          <a:lstStyle/>
          <a:p>
            <a:pPr algn="r"/>
            <a:r>
              <a:rPr lang="en-US" sz="1400" dirty="0"/>
              <a:t>Thread pitch 0.125”</a:t>
            </a:r>
          </a:p>
        </p:txBody>
      </p:sp>
      <p:cxnSp>
        <p:nvCxnSpPr>
          <p:cNvPr id="73" name="Straight Arrow Connector 72">
            <a:extLst>
              <a:ext uri="{FF2B5EF4-FFF2-40B4-BE49-F238E27FC236}">
                <a16:creationId xmlns:a16="http://schemas.microsoft.com/office/drawing/2014/main" id="{8B5516E9-B55E-EF00-1900-66C914FBEF82}"/>
              </a:ext>
            </a:extLst>
          </p:cNvPr>
          <p:cNvCxnSpPr>
            <a:cxnSpLocks/>
          </p:cNvCxnSpPr>
          <p:nvPr/>
        </p:nvCxnSpPr>
        <p:spPr>
          <a:xfrm flipH="1">
            <a:off x="10409625" y="1896044"/>
            <a:ext cx="244300" cy="143602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C0A89F26-535C-72F7-9ECD-55CDDE81EFBA}"/>
              </a:ext>
            </a:extLst>
          </p:cNvPr>
          <p:cNvSpPr txBox="1"/>
          <p:nvPr/>
        </p:nvSpPr>
        <p:spPr>
          <a:xfrm>
            <a:off x="5249304" y="4709623"/>
            <a:ext cx="394556" cy="307777"/>
          </a:xfrm>
          <a:prstGeom prst="rect">
            <a:avLst/>
          </a:prstGeom>
          <a:noFill/>
        </p:spPr>
        <p:txBody>
          <a:bodyPr wrap="square" rtlCol="0">
            <a:spAutoFit/>
          </a:bodyPr>
          <a:lstStyle/>
          <a:p>
            <a:r>
              <a:rPr lang="en-US" sz="1400" dirty="0"/>
              <a:t>6”</a:t>
            </a:r>
          </a:p>
        </p:txBody>
      </p:sp>
      <p:cxnSp>
        <p:nvCxnSpPr>
          <p:cNvPr id="76" name="Straight Connector 75">
            <a:extLst>
              <a:ext uri="{FF2B5EF4-FFF2-40B4-BE49-F238E27FC236}">
                <a16:creationId xmlns:a16="http://schemas.microsoft.com/office/drawing/2014/main" id="{346E9E21-D9D9-9B24-BB0D-83B86B472A9D}"/>
              </a:ext>
            </a:extLst>
          </p:cNvPr>
          <p:cNvCxnSpPr>
            <a:cxnSpLocks/>
          </p:cNvCxnSpPr>
          <p:nvPr/>
        </p:nvCxnSpPr>
        <p:spPr>
          <a:xfrm>
            <a:off x="4869671" y="4071449"/>
            <a:ext cx="0" cy="918827"/>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9A78AC2A-D3B0-E86D-4C13-0429C7768635}"/>
              </a:ext>
            </a:extLst>
          </p:cNvPr>
          <p:cNvCxnSpPr>
            <a:cxnSpLocks/>
          </p:cNvCxnSpPr>
          <p:nvPr/>
        </p:nvCxnSpPr>
        <p:spPr>
          <a:xfrm>
            <a:off x="5917220" y="4061218"/>
            <a:ext cx="0" cy="918827"/>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04D2AC8F-F062-55FD-B36D-754981668ECB}"/>
              </a:ext>
            </a:extLst>
          </p:cNvPr>
          <p:cNvCxnSpPr>
            <a:cxnSpLocks/>
          </p:cNvCxnSpPr>
          <p:nvPr/>
        </p:nvCxnSpPr>
        <p:spPr>
          <a:xfrm>
            <a:off x="5603529" y="4861053"/>
            <a:ext cx="313691"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6F9B0695-0DBC-2090-6F02-21B3D2DC3C30}"/>
              </a:ext>
            </a:extLst>
          </p:cNvPr>
          <p:cNvCxnSpPr>
            <a:cxnSpLocks/>
          </p:cNvCxnSpPr>
          <p:nvPr/>
        </p:nvCxnSpPr>
        <p:spPr>
          <a:xfrm flipH="1">
            <a:off x="4896235" y="4861053"/>
            <a:ext cx="313691"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946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15: Threaded lock ring</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165</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5" y="1285874"/>
            <a:ext cx="7734564" cy="4248151"/>
          </a:xfrm>
          <a:prstGeom prst="rect">
            <a:avLst/>
          </a:prstGeom>
          <a:noFill/>
        </p:spPr>
        <p:txBody>
          <a:bodyPr wrap="square" rtlCol="0">
            <a:noAutofit/>
          </a:bodyPr>
          <a:lstStyle/>
          <a:p>
            <a:r>
              <a:rPr lang="en-US" sz="1400" dirty="0"/>
              <a:t>In this example we’ll consider two approaches to preloading a threaded structure:</a:t>
            </a:r>
          </a:p>
          <a:p>
            <a:pPr marL="342900" indent="-342900">
              <a:buAutoNum type="arabicParenBoth"/>
            </a:pPr>
            <a:r>
              <a:rPr lang="en-US" sz="1400" dirty="0"/>
              <a:t>Assume preload forces result from </a:t>
            </a:r>
            <a:r>
              <a:rPr lang="en-US" sz="1400" i="1" dirty="0"/>
              <a:t>compression </a:t>
            </a:r>
            <a:r>
              <a:rPr lang="en-US" sz="1400" dirty="0"/>
              <a:t>of the </a:t>
            </a:r>
            <a:r>
              <a:rPr lang="en-US" sz="1400" b="1" dirty="0"/>
              <a:t>ring</a:t>
            </a:r>
            <a:r>
              <a:rPr lang="en-US" sz="1400" dirty="0"/>
              <a:t> against the </a:t>
            </a:r>
            <a:r>
              <a:rPr lang="en-US" sz="1400" b="1" dirty="0"/>
              <a:t>cylinder </a:t>
            </a:r>
            <a:r>
              <a:rPr lang="en-US" sz="1400" dirty="0"/>
              <a:t>and the </a:t>
            </a:r>
            <a:r>
              <a:rPr lang="en-US" sz="1400" b="1" dirty="0"/>
              <a:t>cap</a:t>
            </a:r>
            <a:r>
              <a:rPr lang="en-US" sz="1400" dirty="0"/>
              <a:t>.  </a:t>
            </a:r>
          </a:p>
          <a:p>
            <a:pPr marL="342900" indent="-342900">
              <a:buAutoNum type="arabicParenBoth"/>
            </a:pPr>
            <a:r>
              <a:rPr lang="en-US" sz="1400" dirty="0"/>
              <a:t>Assume preload forces result from </a:t>
            </a:r>
            <a:r>
              <a:rPr lang="en-US" sz="1400" i="1" dirty="0"/>
              <a:t>elongation</a:t>
            </a:r>
            <a:r>
              <a:rPr lang="en-US" sz="1400" dirty="0"/>
              <a:t> of the </a:t>
            </a:r>
            <a:r>
              <a:rPr lang="en-US" sz="1400" b="1" dirty="0"/>
              <a:t>hat</a:t>
            </a:r>
            <a:r>
              <a:rPr lang="en-US" sz="1400" dirty="0"/>
              <a:t>, but only in the region of the threaded joint.</a:t>
            </a:r>
            <a:endParaRPr lang="en-US" sz="1400" i="1" dirty="0"/>
          </a:p>
          <a:p>
            <a:endParaRPr lang="en-US" sz="1400" b="1" dirty="0"/>
          </a:p>
          <a:p>
            <a:pPr marL="342900" indent="-342900">
              <a:buAutoNum type="arabicPeriod"/>
            </a:pPr>
            <a:r>
              <a:rPr lang="en-US" sz="1400" b="1" dirty="0"/>
              <a:t>Review the mesh geometry and input deck.  </a:t>
            </a:r>
            <a:r>
              <a:rPr lang="en-US" sz="1400" dirty="0"/>
              <a:t>In particular:</a:t>
            </a:r>
          </a:p>
          <a:p>
            <a:pPr marL="742950" lvl="1" indent="-285750">
              <a:buFont typeface="Arial" panose="020B0604020202020204" pitchFamily="34" charset="0"/>
              <a:buChar char="•"/>
            </a:pPr>
            <a:r>
              <a:rPr lang="en-US" sz="1400" dirty="0"/>
              <a:t>The locking ring is split into 3 parts.  Separate blocks on the top and bottom allow ordered preload (assembly) of the structure.</a:t>
            </a:r>
          </a:p>
          <a:p>
            <a:pPr marL="742950" lvl="1" indent="-285750">
              <a:buFont typeface="Arial" panose="020B0604020202020204" pitchFamily="34" charset="0"/>
              <a:buChar char="•"/>
            </a:pPr>
            <a:r>
              <a:rPr lang="en-US" sz="1400" dirty="0"/>
              <a:t>The top and bottom sections of the ring are independently strained to create preload.  </a:t>
            </a:r>
            <a:r>
              <a:rPr lang="en-US" sz="1400" i="1" dirty="0"/>
              <a:t>Positive</a:t>
            </a:r>
            <a:r>
              <a:rPr lang="en-US" sz="1400" dirty="0"/>
              <a:t> strains cause expansion and induce joint compression.</a:t>
            </a:r>
          </a:p>
          <a:p>
            <a:pPr lvl="1"/>
            <a:endParaRPr lang="en-US" sz="1400" dirty="0"/>
          </a:p>
          <a:p>
            <a:pPr marL="342900" indent="-342900">
              <a:buAutoNum type="arabicPeriod"/>
            </a:pPr>
            <a:r>
              <a:rPr lang="en-US" sz="1400" b="1" dirty="0"/>
              <a:t>Run the analysis and</a:t>
            </a:r>
            <a:r>
              <a:rPr lang="en-US" sz="1400" dirty="0"/>
              <a:t> </a:t>
            </a:r>
            <a:r>
              <a:rPr lang="en-US" sz="1400" b="1" dirty="0"/>
              <a:t>visualize the results</a:t>
            </a:r>
            <a:r>
              <a:rPr lang="en-US" sz="1400" dirty="0"/>
              <a:t>.  Consider magnifying the displacement.  Plot the “</a:t>
            </a:r>
            <a:r>
              <a:rPr lang="en-US" sz="1400" dirty="0" err="1">
                <a:latin typeface="Courier New" panose="02070309020205020404" pitchFamily="49" charset="0"/>
                <a:cs typeface="Courier New" panose="02070309020205020404" pitchFamily="49" charset="0"/>
              </a:rPr>
              <a:t>ring_to_cap_force</a:t>
            </a:r>
            <a:r>
              <a:rPr lang="en-US" sz="1400" dirty="0"/>
              <a:t>” and “</a:t>
            </a:r>
            <a:r>
              <a:rPr lang="en-US" sz="1400" dirty="0" err="1">
                <a:latin typeface="Courier New" panose="02070309020205020404" pitchFamily="49" charset="0"/>
                <a:cs typeface="Courier New" panose="02070309020205020404" pitchFamily="49" charset="0"/>
              </a:rPr>
              <a:t>ring_to_cylinder_force</a:t>
            </a:r>
            <a:r>
              <a:rPr lang="en-US" sz="1400" dirty="0"/>
              <a:t>” global variables.</a:t>
            </a:r>
            <a:br>
              <a:rPr lang="en-US" sz="1400" dirty="0"/>
            </a:b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threaded_ring.i</a:t>
            </a:r>
            <a:endParaRPr lang="en-US" sz="1400" dirty="0">
              <a:latin typeface="Courier New" panose="02070309020205020404" pitchFamily="49" charset="0"/>
              <a:cs typeface="Courier New" panose="02070309020205020404" pitchFamily="49" charset="0"/>
            </a:endParaRPr>
          </a:p>
          <a:p>
            <a:pPr marL="342900" indent="-342900">
              <a:buAutoNum type="arabicPeriod"/>
            </a:pPr>
            <a:endParaRPr lang="en-US" sz="1400" dirty="0"/>
          </a:p>
          <a:p>
            <a:pPr marL="342900" indent="-342900">
              <a:buAutoNum type="arabicPeriod"/>
            </a:pPr>
            <a:r>
              <a:rPr lang="en-US" sz="1400" b="1" dirty="0">
                <a:cs typeface="Courier New" panose="02070309020205020404" pitchFamily="49" charset="0"/>
              </a:rPr>
              <a:t>Preload by shrinking hat</a:t>
            </a:r>
            <a:r>
              <a:rPr lang="en-US" sz="1400" dirty="0">
                <a:cs typeface="Courier New" panose="02070309020205020404" pitchFamily="49" charset="0"/>
              </a:rPr>
              <a:t>.  Edit the input deck to use the “</a:t>
            </a:r>
            <a:r>
              <a:rPr lang="en-US" sz="1400" dirty="0">
                <a:latin typeface="Courier New" panose="02070309020205020404" pitchFamily="49" charset="0"/>
                <a:cs typeface="Courier New" panose="02070309020205020404" pitchFamily="49" charset="0"/>
              </a:rPr>
              <a:t>artificial strain</a:t>
            </a:r>
            <a:r>
              <a:rPr lang="en-US" sz="1400" dirty="0">
                <a:cs typeface="Courier New" panose="02070309020205020404" pitchFamily="49" charset="0"/>
              </a:rPr>
              <a:t>” command block which applies strain to the “</a:t>
            </a:r>
            <a:r>
              <a:rPr lang="en-US" sz="1400" b="1" dirty="0">
                <a:cs typeface="Courier New" panose="02070309020205020404" pitchFamily="49" charset="0"/>
              </a:rPr>
              <a:t>hat</a:t>
            </a:r>
            <a:r>
              <a:rPr lang="en-US" sz="1400" dirty="0">
                <a:cs typeface="Courier New" panose="02070309020205020404" pitchFamily="49" charset="0"/>
              </a:rPr>
              <a:t>” block.  Save any old results or change the output file name.  Re-run the analysis, then visualize and plot the results.  Compare with the previous approach.</a:t>
            </a:r>
          </a:p>
          <a:p>
            <a:pPr marL="342900" indent="-342900">
              <a:spcAft>
                <a:spcPts val="1200"/>
              </a:spcAft>
              <a:buFont typeface="+mj-lt"/>
              <a:buAutoNum type="arabicPeriod"/>
            </a:pPr>
            <a:endParaRPr lang="en-US" sz="1400" dirty="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a:t>
            </a:r>
            <a:r>
              <a:rPr lang="en-US" sz="1400" dirty="0">
                <a:latin typeface="Courier New" panose="02070309020205020404" pitchFamily="49" charset="0"/>
                <a:cs typeface="Courier New" panose="02070309020205020404" pitchFamily="49" charset="0"/>
              </a:rPr>
              <a:t> ./ex15_threaded_ring/</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3" y="5888736"/>
            <a:ext cx="10058324" cy="573131"/>
            <a:chOff x="815463" y="5888736"/>
            <a:chExt cx="7780999" cy="573131"/>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888736"/>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341555" y="5938647"/>
              <a:ext cx="7254907" cy="523220"/>
            </a:xfrm>
            <a:prstGeom prst="rect">
              <a:avLst/>
            </a:prstGeom>
            <a:noFill/>
          </p:spPr>
          <p:txBody>
            <a:bodyPr wrap="square">
              <a:spAutoFit/>
            </a:bodyPr>
            <a:lstStyle/>
            <a:p>
              <a:r>
                <a:rPr lang="en-US" sz="1400" b="1" dirty="0"/>
                <a:t>Worth exploring</a:t>
              </a:r>
              <a:r>
                <a:rPr lang="en-US" sz="1400" dirty="0"/>
                <a:t>: (1) Run the analysis in parallel (np=8) using refined mesh </a:t>
              </a:r>
              <a:r>
                <a:rPr lang="en-US" sz="1400" dirty="0">
                  <a:latin typeface="Courier New" panose="02070309020205020404" pitchFamily="49" charset="0"/>
                  <a:cs typeface="Courier New" panose="02070309020205020404" pitchFamily="49" charset="0"/>
                </a:rPr>
                <a:t>threaded_ring_r1.g</a:t>
              </a:r>
              <a:r>
                <a:rPr lang="en-US" sz="1400" dirty="0">
                  <a:cs typeface="Courier New" panose="02070309020205020404" pitchFamily="49" charset="0"/>
                </a:rPr>
                <a:t>.  (2) </a:t>
              </a:r>
              <a:r>
                <a:rPr lang="en-US" sz="1400" dirty="0"/>
                <a:t>Use the SEACAS tool </a:t>
              </a:r>
              <a:r>
                <a:rPr lang="en-US" sz="1400" dirty="0" err="1">
                  <a:latin typeface="Courier New" panose="02070309020205020404" pitchFamily="49" charset="0"/>
                  <a:cs typeface="Courier New" panose="02070309020205020404" pitchFamily="49" charset="0"/>
                </a:rPr>
                <a:t>exodiff</a:t>
              </a:r>
              <a:r>
                <a:rPr lang="en-US" sz="1400" dirty="0">
                  <a:cs typeface="Courier New" panose="02070309020205020404" pitchFamily="49" charset="0"/>
                </a:rPr>
                <a:t> to plot the difference in von Mises stress between the two preloading strategies.</a:t>
              </a:r>
              <a:endParaRPr lang="en-US" sz="1400" dirty="0"/>
            </a:p>
          </p:txBody>
        </p:sp>
      </p:grpSp>
      <p:grpSp>
        <p:nvGrpSpPr>
          <p:cNvPr id="27" name="Group 26">
            <a:extLst>
              <a:ext uri="{FF2B5EF4-FFF2-40B4-BE49-F238E27FC236}">
                <a16:creationId xmlns:a16="http://schemas.microsoft.com/office/drawing/2014/main" id="{BDC1805D-72D3-D1A7-12A2-252219B045CE}"/>
              </a:ext>
            </a:extLst>
          </p:cNvPr>
          <p:cNvGrpSpPr/>
          <p:nvPr/>
        </p:nvGrpSpPr>
        <p:grpSpPr>
          <a:xfrm>
            <a:off x="8740603" y="1546587"/>
            <a:ext cx="2344474" cy="3458550"/>
            <a:chOff x="7874365" y="1546587"/>
            <a:chExt cx="2977279" cy="4392060"/>
          </a:xfrm>
        </p:grpSpPr>
        <p:pic>
          <p:nvPicPr>
            <p:cNvPr id="5" name="Picture 4">
              <a:extLst>
                <a:ext uri="{FF2B5EF4-FFF2-40B4-BE49-F238E27FC236}">
                  <a16:creationId xmlns:a16="http://schemas.microsoft.com/office/drawing/2014/main" id="{D3888BA0-9447-42BF-96BC-564124E26EB6}"/>
                </a:ext>
              </a:extLst>
            </p:cNvPr>
            <p:cNvPicPr>
              <a:picLocks noChangeAspect="1"/>
            </p:cNvPicPr>
            <p:nvPr/>
          </p:nvPicPr>
          <p:blipFill>
            <a:blip r:embed="rId4"/>
            <a:stretch>
              <a:fillRect/>
            </a:stretch>
          </p:blipFill>
          <p:spPr>
            <a:xfrm>
              <a:off x="7874365" y="1546587"/>
              <a:ext cx="2977279" cy="2034723"/>
            </a:xfrm>
            <a:prstGeom prst="rect">
              <a:avLst/>
            </a:prstGeom>
          </p:spPr>
        </p:pic>
        <p:pic>
          <p:nvPicPr>
            <p:cNvPr id="18" name="Picture 17">
              <a:extLst>
                <a:ext uri="{FF2B5EF4-FFF2-40B4-BE49-F238E27FC236}">
                  <a16:creationId xmlns:a16="http://schemas.microsoft.com/office/drawing/2014/main" id="{88E16A29-676D-44FB-0E5A-846ACD4873FD}"/>
                </a:ext>
              </a:extLst>
            </p:cNvPr>
            <p:cNvPicPr>
              <a:picLocks noChangeAspect="1"/>
            </p:cNvPicPr>
            <p:nvPr/>
          </p:nvPicPr>
          <p:blipFill>
            <a:blip r:embed="rId5"/>
            <a:stretch>
              <a:fillRect/>
            </a:stretch>
          </p:blipFill>
          <p:spPr>
            <a:xfrm>
              <a:off x="8332445" y="4066450"/>
              <a:ext cx="2250877" cy="1872197"/>
            </a:xfrm>
            <a:prstGeom prst="rect">
              <a:avLst/>
            </a:prstGeom>
            <a:ln w="28575">
              <a:solidFill>
                <a:schemeClr val="tx1">
                  <a:lumMod val="50000"/>
                </a:schemeClr>
              </a:solidFill>
            </a:ln>
          </p:spPr>
        </p:pic>
        <p:sp>
          <p:nvSpPr>
            <p:cNvPr id="19" name="Rectangle 18">
              <a:extLst>
                <a:ext uri="{FF2B5EF4-FFF2-40B4-BE49-F238E27FC236}">
                  <a16:creationId xmlns:a16="http://schemas.microsoft.com/office/drawing/2014/main" id="{A3972F25-97BF-F54B-DF01-7C8341AA7248}"/>
                </a:ext>
              </a:extLst>
            </p:cNvPr>
            <p:cNvSpPr/>
            <p:nvPr/>
          </p:nvSpPr>
          <p:spPr>
            <a:xfrm>
              <a:off x="8657197" y="2855033"/>
              <a:ext cx="552587" cy="368391"/>
            </a:xfrm>
            <a:prstGeom prst="rect">
              <a:avLst/>
            </a:prstGeom>
            <a:noFill/>
            <a:ln w="285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BB2939E-F774-4DF0-6367-0337D4431637}"/>
                </a:ext>
              </a:extLst>
            </p:cNvPr>
            <p:cNvCxnSpPr>
              <a:cxnSpLocks/>
            </p:cNvCxnSpPr>
            <p:nvPr/>
          </p:nvCxnSpPr>
          <p:spPr>
            <a:xfrm flipH="1">
              <a:off x="8354589" y="3223424"/>
              <a:ext cx="302608" cy="843026"/>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1B0CF4F-50E4-4C26-EA84-C3BA75209E4D}"/>
                </a:ext>
              </a:extLst>
            </p:cNvPr>
            <p:cNvCxnSpPr>
              <a:cxnSpLocks/>
            </p:cNvCxnSpPr>
            <p:nvPr/>
          </p:nvCxnSpPr>
          <p:spPr>
            <a:xfrm>
              <a:off x="9209784" y="3223424"/>
              <a:ext cx="999665" cy="843026"/>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7061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15: Results and discussion – Refined mesh</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166</a:t>
            </a:fld>
            <a:endParaRPr lang="en-US" dirty="0"/>
          </a:p>
        </p:txBody>
      </p:sp>
      <p:pic>
        <p:nvPicPr>
          <p:cNvPr id="8" name="Picture 7">
            <a:extLst>
              <a:ext uri="{FF2B5EF4-FFF2-40B4-BE49-F238E27FC236}">
                <a16:creationId xmlns:a16="http://schemas.microsoft.com/office/drawing/2014/main" id="{ADEDEB23-3EB2-7065-4339-2783C0B14D87}"/>
              </a:ext>
            </a:extLst>
          </p:cNvPr>
          <p:cNvPicPr>
            <a:picLocks noChangeAspect="1"/>
          </p:cNvPicPr>
          <p:nvPr/>
        </p:nvPicPr>
        <p:blipFill>
          <a:blip r:embed="rId4"/>
          <a:stretch>
            <a:fillRect/>
          </a:stretch>
        </p:blipFill>
        <p:spPr>
          <a:xfrm>
            <a:off x="6043500" y="1499880"/>
            <a:ext cx="1606501" cy="3009462"/>
          </a:xfrm>
          <a:prstGeom prst="rect">
            <a:avLst/>
          </a:prstGeom>
        </p:spPr>
      </p:pic>
      <p:sp>
        <p:nvSpPr>
          <p:cNvPr id="11" name="TextBox 10">
            <a:extLst>
              <a:ext uri="{FF2B5EF4-FFF2-40B4-BE49-F238E27FC236}">
                <a16:creationId xmlns:a16="http://schemas.microsoft.com/office/drawing/2014/main" id="{D5126A8F-295F-3296-5603-7991DBC4F26A}"/>
              </a:ext>
            </a:extLst>
          </p:cNvPr>
          <p:cNvSpPr txBox="1"/>
          <p:nvPr/>
        </p:nvSpPr>
        <p:spPr>
          <a:xfrm>
            <a:off x="6043501" y="4576825"/>
            <a:ext cx="1606502" cy="769441"/>
          </a:xfrm>
          <a:prstGeom prst="rect">
            <a:avLst/>
          </a:prstGeom>
          <a:noFill/>
        </p:spPr>
        <p:txBody>
          <a:bodyPr wrap="square" rtlCol="0">
            <a:spAutoFit/>
          </a:bodyPr>
          <a:lstStyle/>
          <a:p>
            <a:r>
              <a:rPr lang="en-US" sz="1100" i="1" dirty="0"/>
              <a:t>t = 0.0:</a:t>
            </a:r>
          </a:p>
          <a:p>
            <a:r>
              <a:rPr lang="en-US" sz="1100" dirty="0"/>
              <a:t>Lock ring begins expansion against cylinder</a:t>
            </a:r>
          </a:p>
        </p:txBody>
      </p:sp>
      <p:sp>
        <p:nvSpPr>
          <p:cNvPr id="12" name="TextBox 11">
            <a:extLst>
              <a:ext uri="{FF2B5EF4-FFF2-40B4-BE49-F238E27FC236}">
                <a16:creationId xmlns:a16="http://schemas.microsoft.com/office/drawing/2014/main" id="{E9186EE7-E2E6-BEF1-1AA8-AB12A0F779E2}"/>
              </a:ext>
            </a:extLst>
          </p:cNvPr>
          <p:cNvSpPr txBox="1"/>
          <p:nvPr/>
        </p:nvSpPr>
        <p:spPr>
          <a:xfrm>
            <a:off x="7805864" y="4588516"/>
            <a:ext cx="1606502" cy="1277273"/>
          </a:xfrm>
          <a:prstGeom prst="rect">
            <a:avLst/>
          </a:prstGeom>
          <a:noFill/>
        </p:spPr>
        <p:txBody>
          <a:bodyPr wrap="square" rtlCol="0">
            <a:spAutoFit/>
          </a:bodyPr>
          <a:lstStyle/>
          <a:p>
            <a:r>
              <a:rPr lang="en-US" sz="1100" i="1" dirty="0"/>
              <a:t>t = 0.5:</a:t>
            </a:r>
          </a:p>
          <a:p>
            <a:r>
              <a:rPr lang="en-US" sz="1100" dirty="0"/>
              <a:t>Lock ring preloaded against cylinder, shrinking side adjacent to cap allows independent preload</a:t>
            </a:r>
          </a:p>
        </p:txBody>
      </p:sp>
      <p:sp>
        <p:nvSpPr>
          <p:cNvPr id="13" name="TextBox 12">
            <a:extLst>
              <a:ext uri="{FF2B5EF4-FFF2-40B4-BE49-F238E27FC236}">
                <a16:creationId xmlns:a16="http://schemas.microsoft.com/office/drawing/2014/main" id="{6675376F-F47A-16D6-CA9A-43C5DA930CE0}"/>
              </a:ext>
            </a:extLst>
          </p:cNvPr>
          <p:cNvSpPr txBox="1"/>
          <p:nvPr/>
        </p:nvSpPr>
        <p:spPr>
          <a:xfrm>
            <a:off x="9467179" y="4576825"/>
            <a:ext cx="1606502" cy="769441"/>
          </a:xfrm>
          <a:prstGeom prst="rect">
            <a:avLst/>
          </a:prstGeom>
          <a:noFill/>
        </p:spPr>
        <p:txBody>
          <a:bodyPr wrap="square" rtlCol="0">
            <a:spAutoFit/>
          </a:bodyPr>
          <a:lstStyle/>
          <a:p>
            <a:r>
              <a:rPr lang="en-US" sz="1100" i="1" dirty="0"/>
              <a:t>t = 1.0:</a:t>
            </a:r>
          </a:p>
          <a:p>
            <a:r>
              <a:rPr lang="en-US" sz="1100" dirty="0"/>
              <a:t>Preload against cap now complete.  Final preloaded state.</a:t>
            </a:r>
          </a:p>
        </p:txBody>
      </p:sp>
      <p:graphicFrame>
        <p:nvGraphicFramePr>
          <p:cNvPr id="16" name="Table 15">
            <a:extLst>
              <a:ext uri="{FF2B5EF4-FFF2-40B4-BE49-F238E27FC236}">
                <a16:creationId xmlns:a16="http://schemas.microsoft.com/office/drawing/2014/main" id="{CDC97A4A-82C4-C40C-EDCC-54D9CD7F3D46}"/>
              </a:ext>
            </a:extLst>
          </p:cNvPr>
          <p:cNvGraphicFramePr>
            <a:graphicFrameLocks noGrp="1"/>
          </p:cNvGraphicFramePr>
          <p:nvPr>
            <p:extLst>
              <p:ext uri="{D42A27DB-BD31-4B8C-83A1-F6EECF244321}">
                <p14:modId xmlns:p14="http://schemas.microsoft.com/office/powerpoint/2010/main" val="3316487187"/>
              </p:ext>
            </p:extLst>
          </p:nvPr>
        </p:nvGraphicFramePr>
        <p:xfrm>
          <a:off x="1039390" y="5071086"/>
          <a:ext cx="4264130" cy="1092614"/>
        </p:xfrm>
        <a:graphic>
          <a:graphicData uri="http://schemas.openxmlformats.org/drawingml/2006/table">
            <a:tbl>
              <a:tblPr firstRow="1" bandRow="1">
                <a:tableStyleId>{5C22544A-7EE6-4342-B048-85BDC9FD1C3A}</a:tableStyleId>
              </a:tblPr>
              <a:tblGrid>
                <a:gridCol w="1687362">
                  <a:extLst>
                    <a:ext uri="{9D8B030D-6E8A-4147-A177-3AD203B41FA5}">
                      <a16:colId xmlns:a16="http://schemas.microsoft.com/office/drawing/2014/main" val="2360929992"/>
                    </a:ext>
                  </a:extLst>
                </a:gridCol>
                <a:gridCol w="1251612">
                  <a:extLst>
                    <a:ext uri="{9D8B030D-6E8A-4147-A177-3AD203B41FA5}">
                      <a16:colId xmlns:a16="http://schemas.microsoft.com/office/drawing/2014/main" val="3697821920"/>
                    </a:ext>
                  </a:extLst>
                </a:gridCol>
                <a:gridCol w="1325156">
                  <a:extLst>
                    <a:ext uri="{9D8B030D-6E8A-4147-A177-3AD203B41FA5}">
                      <a16:colId xmlns:a16="http://schemas.microsoft.com/office/drawing/2014/main" val="1145873521"/>
                    </a:ext>
                  </a:extLst>
                </a:gridCol>
              </a:tblGrid>
              <a:tr h="391693">
                <a:tc>
                  <a:txBody>
                    <a:bodyPr/>
                    <a:lstStyle/>
                    <a:p>
                      <a:endParaRPr lang="en-US" sz="1200" i="0" dirty="0"/>
                    </a:p>
                  </a:txBody>
                  <a:tcPr/>
                </a:tc>
                <a:tc>
                  <a:txBody>
                    <a:bodyPr/>
                    <a:lstStyle/>
                    <a:p>
                      <a:r>
                        <a:rPr lang="en-US" sz="1200" dirty="0"/>
                        <a:t>Default CG Solver </a:t>
                      </a:r>
                    </a:p>
                  </a:txBody>
                  <a:tcPr/>
                </a:tc>
                <a:tc>
                  <a:txBody>
                    <a:bodyPr/>
                    <a:lstStyle/>
                    <a:p>
                      <a:r>
                        <a:rPr lang="en-US" sz="1200" dirty="0"/>
                        <a:t>Full Tangent Preconditioner</a:t>
                      </a:r>
                    </a:p>
                  </a:txBody>
                  <a:tcPr/>
                </a:tc>
                <a:extLst>
                  <a:ext uri="{0D108BD9-81ED-4DB2-BD59-A6C34878D82A}">
                    <a16:rowId xmlns:a16="http://schemas.microsoft.com/office/drawing/2014/main" val="3525056257"/>
                  </a:ext>
                </a:extLst>
              </a:tr>
              <a:tr h="317707">
                <a:tc>
                  <a:txBody>
                    <a:bodyPr/>
                    <a:lstStyle/>
                    <a:p>
                      <a:r>
                        <a:rPr lang="en-US" sz="1200" dirty="0"/>
                        <a:t>Coarse mesh (np=1)</a:t>
                      </a:r>
                    </a:p>
                  </a:txBody>
                  <a:tcPr/>
                </a:tc>
                <a:tc>
                  <a:txBody>
                    <a:bodyPr/>
                    <a:lstStyle/>
                    <a:p>
                      <a:r>
                        <a:rPr lang="en-US" sz="1200" i="0" dirty="0"/>
                        <a:t>265 s</a:t>
                      </a:r>
                    </a:p>
                  </a:txBody>
                  <a:tcPr/>
                </a:tc>
                <a:tc>
                  <a:txBody>
                    <a:bodyPr/>
                    <a:lstStyle/>
                    <a:p>
                      <a:r>
                        <a:rPr lang="en-US" sz="1200" dirty="0"/>
                        <a:t>88 s</a:t>
                      </a:r>
                    </a:p>
                  </a:txBody>
                  <a:tcPr/>
                </a:tc>
                <a:extLst>
                  <a:ext uri="{0D108BD9-81ED-4DB2-BD59-A6C34878D82A}">
                    <a16:rowId xmlns:a16="http://schemas.microsoft.com/office/drawing/2014/main" val="2086594884"/>
                  </a:ext>
                </a:extLst>
              </a:tr>
              <a:tr h="317707">
                <a:tc>
                  <a:txBody>
                    <a:bodyPr/>
                    <a:lstStyle/>
                    <a:p>
                      <a:r>
                        <a:rPr lang="en-US" sz="1200" dirty="0"/>
                        <a:t>Refined mesh (np=8)</a:t>
                      </a:r>
                    </a:p>
                  </a:txBody>
                  <a:tcPr/>
                </a:tc>
                <a:tc>
                  <a:txBody>
                    <a:bodyPr/>
                    <a:lstStyle/>
                    <a:p>
                      <a:r>
                        <a:rPr lang="en-US" sz="1200" dirty="0"/>
                        <a:t>303 s</a:t>
                      </a:r>
                    </a:p>
                  </a:txBody>
                  <a:tcPr/>
                </a:tc>
                <a:tc>
                  <a:txBody>
                    <a:bodyPr/>
                    <a:lstStyle/>
                    <a:p>
                      <a:r>
                        <a:rPr lang="en-US" sz="1200" b="0" dirty="0">
                          <a:solidFill>
                            <a:schemeClr val="tx1"/>
                          </a:solidFill>
                        </a:rPr>
                        <a:t>505 s</a:t>
                      </a:r>
                    </a:p>
                  </a:txBody>
                  <a:tcPr/>
                </a:tc>
                <a:extLst>
                  <a:ext uri="{0D108BD9-81ED-4DB2-BD59-A6C34878D82A}">
                    <a16:rowId xmlns:a16="http://schemas.microsoft.com/office/drawing/2014/main" val="1794383059"/>
                  </a:ext>
                </a:extLst>
              </a:tr>
            </a:tbl>
          </a:graphicData>
        </a:graphic>
      </p:graphicFrame>
      <p:sp>
        <p:nvSpPr>
          <p:cNvPr id="22" name="TextBox 21">
            <a:extLst>
              <a:ext uri="{FF2B5EF4-FFF2-40B4-BE49-F238E27FC236}">
                <a16:creationId xmlns:a16="http://schemas.microsoft.com/office/drawing/2014/main" id="{C7C4F9A6-1743-8D02-3A7F-2884705EFECF}"/>
              </a:ext>
            </a:extLst>
          </p:cNvPr>
          <p:cNvSpPr txBox="1"/>
          <p:nvPr/>
        </p:nvSpPr>
        <p:spPr>
          <a:xfrm>
            <a:off x="1101903" y="1202152"/>
            <a:ext cx="6097604" cy="307777"/>
          </a:xfrm>
          <a:prstGeom prst="rect">
            <a:avLst/>
          </a:prstGeom>
          <a:noFill/>
        </p:spPr>
        <p:txBody>
          <a:bodyPr wrap="square">
            <a:spAutoFit/>
          </a:bodyPr>
          <a:lstStyle/>
          <a:p>
            <a:r>
              <a:rPr lang="en-US" sz="1400" i="1" dirty="0"/>
              <a:t>(Refined mesh shown)</a:t>
            </a:r>
          </a:p>
        </p:txBody>
      </p:sp>
      <p:pic>
        <p:nvPicPr>
          <p:cNvPr id="26" name="threaded_lock_ring_preload">
            <a:hlinkClick r:id="" action="ppaction://media"/>
            <a:extLst>
              <a:ext uri="{FF2B5EF4-FFF2-40B4-BE49-F238E27FC236}">
                <a16:creationId xmlns:a16="http://schemas.microsoft.com/office/drawing/2014/main" id="{0B3A9A05-7A33-5F21-517F-D18C9A8F77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7772" y="1509929"/>
            <a:ext cx="5148135" cy="3414579"/>
          </a:xfrm>
          <a:prstGeom prst="rect">
            <a:avLst/>
          </a:prstGeom>
        </p:spPr>
      </p:pic>
      <p:pic>
        <p:nvPicPr>
          <p:cNvPr id="28" name="Picture 27">
            <a:extLst>
              <a:ext uri="{FF2B5EF4-FFF2-40B4-BE49-F238E27FC236}">
                <a16:creationId xmlns:a16="http://schemas.microsoft.com/office/drawing/2014/main" id="{836596B7-7DF9-A3F3-001A-400B0015A31A}"/>
              </a:ext>
            </a:extLst>
          </p:cNvPr>
          <p:cNvPicPr>
            <a:picLocks noChangeAspect="1"/>
          </p:cNvPicPr>
          <p:nvPr/>
        </p:nvPicPr>
        <p:blipFill>
          <a:blip r:embed="rId6"/>
          <a:stretch>
            <a:fillRect/>
          </a:stretch>
        </p:blipFill>
        <p:spPr>
          <a:xfrm>
            <a:off x="7756760" y="1509929"/>
            <a:ext cx="1648800" cy="2999413"/>
          </a:xfrm>
          <a:prstGeom prst="rect">
            <a:avLst/>
          </a:prstGeom>
        </p:spPr>
      </p:pic>
      <p:pic>
        <p:nvPicPr>
          <p:cNvPr id="30" name="Picture 29">
            <a:extLst>
              <a:ext uri="{FF2B5EF4-FFF2-40B4-BE49-F238E27FC236}">
                <a16:creationId xmlns:a16="http://schemas.microsoft.com/office/drawing/2014/main" id="{AF8570E5-33D7-437E-ED5E-7840DC0CBCF3}"/>
              </a:ext>
            </a:extLst>
          </p:cNvPr>
          <p:cNvPicPr>
            <a:picLocks noChangeAspect="1"/>
          </p:cNvPicPr>
          <p:nvPr/>
        </p:nvPicPr>
        <p:blipFill>
          <a:blip r:embed="rId7"/>
          <a:stretch>
            <a:fillRect/>
          </a:stretch>
        </p:blipFill>
        <p:spPr>
          <a:xfrm>
            <a:off x="9483429" y="1509929"/>
            <a:ext cx="1710061" cy="3009462"/>
          </a:xfrm>
          <a:prstGeom prst="rect">
            <a:avLst/>
          </a:prstGeom>
        </p:spPr>
      </p:pic>
      <p:pic>
        <p:nvPicPr>
          <p:cNvPr id="32" name="Picture 31">
            <a:extLst>
              <a:ext uri="{FF2B5EF4-FFF2-40B4-BE49-F238E27FC236}">
                <a16:creationId xmlns:a16="http://schemas.microsoft.com/office/drawing/2014/main" id="{6BE75D17-A408-FF0D-73B3-75DE42622E62}"/>
              </a:ext>
            </a:extLst>
          </p:cNvPr>
          <p:cNvPicPr>
            <a:picLocks noChangeAspect="1"/>
          </p:cNvPicPr>
          <p:nvPr/>
        </p:nvPicPr>
        <p:blipFill>
          <a:blip r:embed="rId8"/>
          <a:stretch>
            <a:fillRect/>
          </a:stretch>
        </p:blipFill>
        <p:spPr>
          <a:xfrm>
            <a:off x="11193490" y="3184027"/>
            <a:ext cx="823497" cy="1325315"/>
          </a:xfrm>
          <a:prstGeom prst="rect">
            <a:avLst/>
          </a:prstGeom>
        </p:spPr>
      </p:pic>
    </p:spTree>
    <p:extLst>
      <p:ext uri="{BB962C8B-B14F-4D97-AF65-F5344CB8AC3E}">
        <p14:creationId xmlns:p14="http://schemas.microsoft.com/office/powerpoint/2010/main" val="260868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9EA8-1F8E-C55A-3DA9-388F84A72FB7}"/>
              </a:ext>
            </a:extLst>
          </p:cNvPr>
          <p:cNvSpPr>
            <a:spLocks noGrp="1"/>
          </p:cNvSpPr>
          <p:nvPr>
            <p:ph type="title"/>
          </p:nvPr>
        </p:nvSpPr>
        <p:spPr/>
        <p:txBody>
          <a:bodyPr/>
          <a:lstStyle/>
          <a:p>
            <a:r>
              <a:rPr lang="en-US" dirty="0"/>
              <a:t>Example 15: Results and discussion – Two approaches</a:t>
            </a:r>
          </a:p>
        </p:txBody>
      </p:sp>
      <p:sp>
        <p:nvSpPr>
          <p:cNvPr id="4" name="Slide Number Placeholder 3">
            <a:extLst>
              <a:ext uri="{FF2B5EF4-FFF2-40B4-BE49-F238E27FC236}">
                <a16:creationId xmlns:a16="http://schemas.microsoft.com/office/drawing/2014/main" id="{CDC99A1E-1E4B-04D0-0BD1-AB9EAD1D2B62}"/>
              </a:ext>
            </a:extLst>
          </p:cNvPr>
          <p:cNvSpPr>
            <a:spLocks noGrp="1"/>
          </p:cNvSpPr>
          <p:nvPr>
            <p:ph type="sldNum" sz="quarter" idx="4"/>
          </p:nvPr>
        </p:nvSpPr>
        <p:spPr/>
        <p:txBody>
          <a:bodyPr/>
          <a:lstStyle/>
          <a:p>
            <a:pPr algn="ctr"/>
            <a:fld id="{F6B149FD-26F7-3645-B4E7-BA8B8CC5EEA8}" type="slidenum">
              <a:rPr lang="en-US" smtClean="0"/>
              <a:pPr algn="ctr"/>
              <a:t>167</a:t>
            </a:fld>
            <a:endParaRPr lang="en-US" dirty="0"/>
          </a:p>
        </p:txBody>
      </p:sp>
      <p:pic>
        <p:nvPicPr>
          <p:cNvPr id="10" name="Picture 9">
            <a:extLst>
              <a:ext uri="{FF2B5EF4-FFF2-40B4-BE49-F238E27FC236}">
                <a16:creationId xmlns:a16="http://schemas.microsoft.com/office/drawing/2014/main" id="{64415521-D264-B5CA-3739-8828CD63AF59}"/>
              </a:ext>
            </a:extLst>
          </p:cNvPr>
          <p:cNvPicPr>
            <a:picLocks noChangeAspect="1"/>
          </p:cNvPicPr>
          <p:nvPr/>
        </p:nvPicPr>
        <p:blipFill>
          <a:blip r:embed="rId2"/>
          <a:stretch>
            <a:fillRect/>
          </a:stretch>
        </p:blipFill>
        <p:spPr>
          <a:xfrm>
            <a:off x="3853440" y="1386037"/>
            <a:ext cx="4014138" cy="4523088"/>
          </a:xfrm>
          <a:prstGeom prst="rect">
            <a:avLst/>
          </a:prstGeom>
        </p:spPr>
      </p:pic>
      <p:pic>
        <p:nvPicPr>
          <p:cNvPr id="12" name="Picture 11">
            <a:extLst>
              <a:ext uri="{FF2B5EF4-FFF2-40B4-BE49-F238E27FC236}">
                <a16:creationId xmlns:a16="http://schemas.microsoft.com/office/drawing/2014/main" id="{DF46B52C-65C4-F469-11CE-B6F924A7AD63}"/>
              </a:ext>
            </a:extLst>
          </p:cNvPr>
          <p:cNvPicPr>
            <a:picLocks noChangeAspect="1"/>
          </p:cNvPicPr>
          <p:nvPr/>
        </p:nvPicPr>
        <p:blipFill>
          <a:blip r:embed="rId3"/>
          <a:stretch>
            <a:fillRect/>
          </a:stretch>
        </p:blipFill>
        <p:spPr>
          <a:xfrm>
            <a:off x="575954" y="1567108"/>
            <a:ext cx="2947942" cy="3102795"/>
          </a:xfrm>
          <a:prstGeom prst="rect">
            <a:avLst/>
          </a:prstGeom>
        </p:spPr>
      </p:pic>
      <p:pic>
        <p:nvPicPr>
          <p:cNvPr id="14" name="Picture 13">
            <a:extLst>
              <a:ext uri="{FF2B5EF4-FFF2-40B4-BE49-F238E27FC236}">
                <a16:creationId xmlns:a16="http://schemas.microsoft.com/office/drawing/2014/main" id="{FFE14B7F-F218-5198-5490-30106734D559}"/>
              </a:ext>
            </a:extLst>
          </p:cNvPr>
          <p:cNvPicPr>
            <a:picLocks noChangeAspect="1"/>
          </p:cNvPicPr>
          <p:nvPr/>
        </p:nvPicPr>
        <p:blipFill>
          <a:blip r:embed="rId4"/>
          <a:stretch>
            <a:fillRect/>
          </a:stretch>
        </p:blipFill>
        <p:spPr>
          <a:xfrm>
            <a:off x="8513187" y="1526959"/>
            <a:ext cx="2959414" cy="3142944"/>
          </a:xfrm>
          <a:prstGeom prst="rect">
            <a:avLst/>
          </a:prstGeom>
        </p:spPr>
      </p:pic>
      <p:sp>
        <p:nvSpPr>
          <p:cNvPr id="15" name="TextBox 14">
            <a:extLst>
              <a:ext uri="{FF2B5EF4-FFF2-40B4-BE49-F238E27FC236}">
                <a16:creationId xmlns:a16="http://schemas.microsoft.com/office/drawing/2014/main" id="{8DDFD9D9-3D80-3BEF-7795-0C4A3FB6F6A0}"/>
              </a:ext>
            </a:extLst>
          </p:cNvPr>
          <p:cNvSpPr txBox="1"/>
          <p:nvPr/>
        </p:nvSpPr>
        <p:spPr>
          <a:xfrm>
            <a:off x="575953" y="4860061"/>
            <a:ext cx="2600384" cy="923330"/>
          </a:xfrm>
          <a:prstGeom prst="rect">
            <a:avLst/>
          </a:prstGeom>
          <a:noFill/>
        </p:spPr>
        <p:txBody>
          <a:bodyPr wrap="square" rtlCol="0">
            <a:spAutoFit/>
          </a:bodyPr>
          <a:lstStyle/>
          <a:p>
            <a:r>
              <a:rPr lang="en-US" b="1" dirty="0"/>
              <a:t>Method 1: </a:t>
            </a:r>
            <a:r>
              <a:rPr lang="en-US" dirty="0"/>
              <a:t>First “tighten” lock ring, then “tighten” cap </a:t>
            </a:r>
          </a:p>
        </p:txBody>
      </p:sp>
      <p:sp>
        <p:nvSpPr>
          <p:cNvPr id="17" name="TextBox 16">
            <a:extLst>
              <a:ext uri="{FF2B5EF4-FFF2-40B4-BE49-F238E27FC236}">
                <a16:creationId xmlns:a16="http://schemas.microsoft.com/office/drawing/2014/main" id="{1AC51ABC-B5BA-EC54-F87C-E5C8A8219763}"/>
              </a:ext>
            </a:extLst>
          </p:cNvPr>
          <p:cNvSpPr txBox="1"/>
          <p:nvPr/>
        </p:nvSpPr>
        <p:spPr>
          <a:xfrm>
            <a:off x="469232" y="1106038"/>
            <a:ext cx="3323925" cy="369332"/>
          </a:xfrm>
          <a:prstGeom prst="rect">
            <a:avLst/>
          </a:prstGeom>
          <a:noFill/>
        </p:spPr>
        <p:txBody>
          <a:bodyPr wrap="square">
            <a:spAutoFit/>
          </a:bodyPr>
          <a:lstStyle/>
          <a:p>
            <a:r>
              <a:rPr lang="en-US" i="1" dirty="0"/>
              <a:t>(strain grows the “ring” block)</a:t>
            </a:r>
          </a:p>
        </p:txBody>
      </p:sp>
      <p:sp>
        <p:nvSpPr>
          <p:cNvPr id="18" name="TextBox 17">
            <a:extLst>
              <a:ext uri="{FF2B5EF4-FFF2-40B4-BE49-F238E27FC236}">
                <a16:creationId xmlns:a16="http://schemas.microsoft.com/office/drawing/2014/main" id="{71ED3CF7-B743-7131-289B-EF37C9C36DC1}"/>
              </a:ext>
            </a:extLst>
          </p:cNvPr>
          <p:cNvSpPr txBox="1"/>
          <p:nvPr/>
        </p:nvSpPr>
        <p:spPr>
          <a:xfrm>
            <a:off x="8398844" y="1114746"/>
            <a:ext cx="2707105" cy="369332"/>
          </a:xfrm>
          <a:prstGeom prst="rect">
            <a:avLst/>
          </a:prstGeom>
          <a:noFill/>
        </p:spPr>
        <p:txBody>
          <a:bodyPr wrap="square">
            <a:spAutoFit/>
          </a:bodyPr>
          <a:lstStyle/>
          <a:p>
            <a:r>
              <a:rPr lang="en-US" i="1" dirty="0"/>
              <a:t>(strain shrinks “hat”)</a:t>
            </a:r>
          </a:p>
        </p:txBody>
      </p:sp>
      <p:sp>
        <p:nvSpPr>
          <p:cNvPr id="19" name="TextBox 18">
            <a:extLst>
              <a:ext uri="{FF2B5EF4-FFF2-40B4-BE49-F238E27FC236}">
                <a16:creationId xmlns:a16="http://schemas.microsoft.com/office/drawing/2014/main" id="{DD6F751C-F966-7801-2130-E380CF29165A}"/>
              </a:ext>
            </a:extLst>
          </p:cNvPr>
          <p:cNvSpPr txBox="1"/>
          <p:nvPr/>
        </p:nvSpPr>
        <p:spPr>
          <a:xfrm>
            <a:off x="8452204" y="4860061"/>
            <a:ext cx="2600384" cy="923330"/>
          </a:xfrm>
          <a:prstGeom prst="rect">
            <a:avLst/>
          </a:prstGeom>
          <a:noFill/>
        </p:spPr>
        <p:txBody>
          <a:bodyPr wrap="square" rtlCol="0">
            <a:spAutoFit/>
          </a:bodyPr>
          <a:lstStyle/>
          <a:p>
            <a:r>
              <a:rPr lang="en-US" b="1" dirty="0"/>
              <a:t>Method 2: </a:t>
            </a:r>
            <a:r>
              <a:rPr lang="en-US" dirty="0"/>
              <a:t>Uniformly shrink “hat”, “tighten” all at once</a:t>
            </a:r>
          </a:p>
        </p:txBody>
      </p:sp>
      <p:sp>
        <p:nvSpPr>
          <p:cNvPr id="21" name="Freeform: Shape 20">
            <a:extLst>
              <a:ext uri="{FF2B5EF4-FFF2-40B4-BE49-F238E27FC236}">
                <a16:creationId xmlns:a16="http://schemas.microsoft.com/office/drawing/2014/main" id="{A79AEA30-0AC9-F45A-184E-B2864A1C8274}"/>
              </a:ext>
            </a:extLst>
          </p:cNvPr>
          <p:cNvSpPr/>
          <p:nvPr/>
        </p:nvSpPr>
        <p:spPr>
          <a:xfrm>
            <a:off x="7011874" y="1282918"/>
            <a:ext cx="1477608" cy="1142647"/>
          </a:xfrm>
          <a:custGeom>
            <a:avLst/>
            <a:gdLst>
              <a:gd name="connsiteX0" fmla="*/ 1477608 w 1477608"/>
              <a:gd name="connsiteY0" fmla="*/ 276374 h 1142647"/>
              <a:gd name="connsiteX1" fmla="*/ 746088 w 1477608"/>
              <a:gd name="connsiteY1" fmla="*/ 6866 h 1142647"/>
              <a:gd name="connsiteX2" fmla="*/ 62694 w 1477608"/>
              <a:gd name="connsiteY2" fmla="*/ 526631 h 1142647"/>
              <a:gd name="connsiteX3" fmla="*/ 72320 w 1477608"/>
              <a:gd name="connsiteY3" fmla="*/ 1142647 h 1142647"/>
            </a:gdLst>
            <a:ahLst/>
            <a:cxnLst>
              <a:cxn ang="0">
                <a:pos x="connsiteX0" y="connsiteY0"/>
              </a:cxn>
              <a:cxn ang="0">
                <a:pos x="connsiteX1" y="connsiteY1"/>
              </a:cxn>
              <a:cxn ang="0">
                <a:pos x="connsiteX2" y="connsiteY2"/>
              </a:cxn>
              <a:cxn ang="0">
                <a:pos x="connsiteX3" y="connsiteY3"/>
              </a:cxn>
            </a:cxnLst>
            <a:rect l="l" t="t" r="r" b="b"/>
            <a:pathLst>
              <a:path w="1477608" h="1142647">
                <a:moveTo>
                  <a:pt x="1477608" y="276374"/>
                </a:moveTo>
                <a:cubicBezTo>
                  <a:pt x="1229757" y="120765"/>
                  <a:pt x="981907" y="-34843"/>
                  <a:pt x="746088" y="6866"/>
                </a:cubicBezTo>
                <a:cubicBezTo>
                  <a:pt x="510269" y="48575"/>
                  <a:pt x="174989" y="337334"/>
                  <a:pt x="62694" y="526631"/>
                </a:cubicBezTo>
                <a:cubicBezTo>
                  <a:pt x="-49601" y="715928"/>
                  <a:pt x="11359" y="929287"/>
                  <a:pt x="72320" y="1142647"/>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B2B1106A-26F9-1734-494B-F22D5F955CCB}"/>
              </a:ext>
            </a:extLst>
          </p:cNvPr>
          <p:cNvSpPr/>
          <p:nvPr/>
        </p:nvSpPr>
        <p:spPr>
          <a:xfrm>
            <a:off x="2733575" y="2532110"/>
            <a:ext cx="3234088" cy="480597"/>
          </a:xfrm>
          <a:custGeom>
            <a:avLst/>
            <a:gdLst>
              <a:gd name="connsiteX0" fmla="*/ 0 w 3234088"/>
              <a:gd name="connsiteY0" fmla="*/ 85961 h 480597"/>
              <a:gd name="connsiteX1" fmla="*/ 2338939 w 3234088"/>
              <a:gd name="connsiteY1" fmla="*/ 28209 h 480597"/>
              <a:gd name="connsiteX2" fmla="*/ 3234088 w 3234088"/>
              <a:gd name="connsiteY2" fmla="*/ 480597 h 480597"/>
            </a:gdLst>
            <a:ahLst/>
            <a:cxnLst>
              <a:cxn ang="0">
                <a:pos x="connsiteX0" y="connsiteY0"/>
              </a:cxn>
              <a:cxn ang="0">
                <a:pos x="connsiteX1" y="connsiteY1"/>
              </a:cxn>
              <a:cxn ang="0">
                <a:pos x="connsiteX2" y="connsiteY2"/>
              </a:cxn>
            </a:cxnLst>
            <a:rect l="l" t="t" r="r" b="b"/>
            <a:pathLst>
              <a:path w="3234088" h="480597">
                <a:moveTo>
                  <a:pt x="0" y="85961"/>
                </a:moveTo>
                <a:cubicBezTo>
                  <a:pt x="899962" y="24198"/>
                  <a:pt x="1799924" y="-37564"/>
                  <a:pt x="2338939" y="28209"/>
                </a:cubicBezTo>
                <a:cubicBezTo>
                  <a:pt x="2877954" y="93982"/>
                  <a:pt x="3056021" y="287289"/>
                  <a:pt x="3234088" y="480597"/>
                </a:cubicBezTo>
              </a:path>
            </a:pathLst>
          </a:custGeom>
          <a:noFill/>
          <a:ln w="2857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6A91527-34C1-A09B-788C-B9BFD2ABC125}"/>
              </a:ext>
            </a:extLst>
          </p:cNvPr>
          <p:cNvSpPr txBox="1"/>
          <p:nvPr/>
        </p:nvSpPr>
        <p:spPr>
          <a:xfrm>
            <a:off x="1026392" y="6184503"/>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Some differences are expected, but results are remarkably similar</a:t>
            </a:r>
          </a:p>
        </p:txBody>
      </p:sp>
      <p:sp>
        <p:nvSpPr>
          <p:cNvPr id="25" name="TextBox 24">
            <a:extLst>
              <a:ext uri="{FF2B5EF4-FFF2-40B4-BE49-F238E27FC236}">
                <a16:creationId xmlns:a16="http://schemas.microsoft.com/office/drawing/2014/main" id="{DF820B0B-4A8B-0DAF-7279-3A1591E362FE}"/>
              </a:ext>
            </a:extLst>
          </p:cNvPr>
          <p:cNvSpPr txBox="1"/>
          <p:nvPr/>
        </p:nvSpPr>
        <p:spPr>
          <a:xfrm>
            <a:off x="10828863" y="1526959"/>
            <a:ext cx="601582" cy="369332"/>
          </a:xfrm>
          <a:prstGeom prst="rect">
            <a:avLst/>
          </a:prstGeom>
          <a:noFill/>
        </p:spPr>
        <p:txBody>
          <a:bodyPr wrap="square">
            <a:spAutoFit/>
          </a:bodyPr>
          <a:lstStyle/>
          <a:p>
            <a:r>
              <a:rPr lang="en-US" i="1" dirty="0"/>
              <a:t>hat</a:t>
            </a:r>
            <a:endParaRPr lang="en-US" dirty="0"/>
          </a:p>
        </p:txBody>
      </p:sp>
      <p:cxnSp>
        <p:nvCxnSpPr>
          <p:cNvPr id="27" name="Straight Connector 26">
            <a:extLst>
              <a:ext uri="{FF2B5EF4-FFF2-40B4-BE49-F238E27FC236}">
                <a16:creationId xmlns:a16="http://schemas.microsoft.com/office/drawing/2014/main" id="{0BA9D60B-C47B-D22F-3FEE-14F1B04EA962}"/>
              </a:ext>
            </a:extLst>
          </p:cNvPr>
          <p:cNvCxnSpPr>
            <a:cxnSpLocks/>
            <a:stCxn id="25" idx="1"/>
          </p:cNvCxnSpPr>
          <p:nvPr/>
        </p:nvCxnSpPr>
        <p:spPr>
          <a:xfrm flipH="1">
            <a:off x="9126097" y="1711625"/>
            <a:ext cx="1702766" cy="262030"/>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82CB0578-7F54-1FE5-8CC5-75D28A52E5C8}"/>
              </a:ext>
            </a:extLst>
          </p:cNvPr>
          <p:cNvSpPr txBox="1"/>
          <p:nvPr/>
        </p:nvSpPr>
        <p:spPr>
          <a:xfrm>
            <a:off x="2987569" y="2741745"/>
            <a:ext cx="601582" cy="369332"/>
          </a:xfrm>
          <a:prstGeom prst="rect">
            <a:avLst/>
          </a:prstGeom>
          <a:noFill/>
        </p:spPr>
        <p:txBody>
          <a:bodyPr wrap="square">
            <a:spAutoFit/>
          </a:bodyPr>
          <a:lstStyle/>
          <a:p>
            <a:r>
              <a:rPr lang="en-US" i="1" dirty="0"/>
              <a:t>ring</a:t>
            </a:r>
            <a:endParaRPr lang="en-US" dirty="0"/>
          </a:p>
        </p:txBody>
      </p:sp>
      <p:cxnSp>
        <p:nvCxnSpPr>
          <p:cNvPr id="30" name="Straight Connector 29">
            <a:extLst>
              <a:ext uri="{FF2B5EF4-FFF2-40B4-BE49-F238E27FC236}">
                <a16:creationId xmlns:a16="http://schemas.microsoft.com/office/drawing/2014/main" id="{969507E8-0F6B-EE87-2AD4-0AC6B3638D6B}"/>
              </a:ext>
            </a:extLst>
          </p:cNvPr>
          <p:cNvCxnSpPr>
            <a:cxnSpLocks/>
            <a:stCxn id="29" idx="1"/>
          </p:cNvCxnSpPr>
          <p:nvPr/>
        </p:nvCxnSpPr>
        <p:spPr>
          <a:xfrm flipH="1">
            <a:off x="2471596" y="2926411"/>
            <a:ext cx="515973" cy="26203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548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B7A9-B953-56E8-0E27-14E9853BC1D5}"/>
              </a:ext>
            </a:extLst>
          </p:cNvPr>
          <p:cNvSpPr>
            <a:spLocks noGrp="1"/>
          </p:cNvSpPr>
          <p:nvPr>
            <p:ph type="title"/>
          </p:nvPr>
        </p:nvSpPr>
        <p:spPr/>
        <p:txBody>
          <a:bodyPr/>
          <a:lstStyle/>
          <a:p>
            <a:r>
              <a:rPr lang="en-US" dirty="0"/>
              <a:t>Example 15: Results and discussion – </a:t>
            </a:r>
            <a:r>
              <a:rPr lang="en-US" dirty="0" err="1"/>
              <a:t>Exodiff</a:t>
            </a:r>
            <a:endParaRPr lang="en-US" dirty="0"/>
          </a:p>
        </p:txBody>
      </p:sp>
      <p:sp>
        <p:nvSpPr>
          <p:cNvPr id="4" name="Slide Number Placeholder 3">
            <a:extLst>
              <a:ext uri="{FF2B5EF4-FFF2-40B4-BE49-F238E27FC236}">
                <a16:creationId xmlns:a16="http://schemas.microsoft.com/office/drawing/2014/main" id="{CDE29002-7E0F-7877-10AD-178F59E7179D}"/>
              </a:ext>
            </a:extLst>
          </p:cNvPr>
          <p:cNvSpPr>
            <a:spLocks noGrp="1"/>
          </p:cNvSpPr>
          <p:nvPr>
            <p:ph type="sldNum" sz="quarter" idx="4"/>
          </p:nvPr>
        </p:nvSpPr>
        <p:spPr/>
        <p:txBody>
          <a:bodyPr/>
          <a:lstStyle/>
          <a:p>
            <a:pPr algn="ctr"/>
            <a:fld id="{F6B149FD-26F7-3645-B4E7-BA8B8CC5EEA8}" type="slidenum">
              <a:rPr lang="en-US" smtClean="0"/>
              <a:pPr algn="ctr"/>
              <a:t>168</a:t>
            </a:fld>
            <a:endParaRPr lang="en-US" dirty="0"/>
          </a:p>
        </p:txBody>
      </p:sp>
      <p:sp>
        <p:nvSpPr>
          <p:cNvPr id="5" name="TextBox 4">
            <a:extLst>
              <a:ext uri="{FF2B5EF4-FFF2-40B4-BE49-F238E27FC236}">
                <a16:creationId xmlns:a16="http://schemas.microsoft.com/office/drawing/2014/main" id="{5B2F570B-C467-7702-9BD7-B741A6F53FD2}"/>
              </a:ext>
            </a:extLst>
          </p:cNvPr>
          <p:cNvSpPr txBox="1"/>
          <p:nvPr/>
        </p:nvSpPr>
        <p:spPr>
          <a:xfrm>
            <a:off x="1057216" y="1539345"/>
            <a:ext cx="10021462" cy="369332"/>
          </a:xfrm>
          <a:prstGeom prst="rect">
            <a:avLst/>
          </a:prstGeom>
          <a:noFill/>
        </p:spPr>
        <p:txBody>
          <a:bodyPr wrap="square" rtlCol="0">
            <a:spAutoFit/>
          </a:bodyPr>
          <a:lstStyle/>
          <a:p>
            <a:r>
              <a:rPr lang="en-US" dirty="0"/>
              <a:t>The SEACAS tool </a:t>
            </a:r>
            <a:r>
              <a:rPr lang="en-US" dirty="0" err="1">
                <a:latin typeface="Courier New" panose="02070309020205020404" pitchFamily="49" charset="0"/>
                <a:cs typeface="Courier New" panose="02070309020205020404" pitchFamily="49" charset="0"/>
                <a:hlinkClick r:id="rId2"/>
              </a:rPr>
              <a:t>exodiff</a:t>
            </a:r>
            <a:r>
              <a:rPr lang="en-US" dirty="0">
                <a:latin typeface="Courier New" panose="02070309020205020404" pitchFamily="49" charset="0"/>
                <a:cs typeface="Courier New" panose="02070309020205020404" pitchFamily="49" charset="0"/>
              </a:rPr>
              <a:t> </a:t>
            </a:r>
            <a:r>
              <a:rPr lang="en-US" dirty="0">
                <a:cs typeface="Courier New" panose="02070309020205020404" pitchFamily="49" charset="0"/>
              </a:rPr>
              <a:t>enables point-by-point differencing of exodus files:</a:t>
            </a:r>
            <a:endParaRPr lang="en-US"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D9EBB50E-6111-D702-B100-631BC4DAEC57}"/>
              </a:ext>
            </a:extLst>
          </p:cNvPr>
          <p:cNvSpPr txBox="1"/>
          <p:nvPr/>
        </p:nvSpPr>
        <p:spPr>
          <a:xfrm>
            <a:off x="1174281" y="2030472"/>
            <a:ext cx="9875299"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exodiff</a:t>
            </a:r>
            <a:r>
              <a:rPr lang="en-US" dirty="0">
                <a:latin typeface="Courier New" panose="02070309020205020404" pitchFamily="49" charset="0"/>
                <a:cs typeface="Courier New" panose="02070309020205020404" pitchFamily="49" charset="0"/>
              </a:rPr>
              <a:t> &lt;file1&gt; &lt;file2&gt; &lt;</a:t>
            </a:r>
            <a:r>
              <a:rPr lang="en-US" dirty="0" err="1">
                <a:latin typeface="Courier New" panose="02070309020205020404" pitchFamily="49" charset="0"/>
                <a:cs typeface="Courier New" panose="02070309020205020404" pitchFamily="49" charset="0"/>
              </a:rPr>
              <a:t>diff_file</a:t>
            </a:r>
            <a:r>
              <a:rPr lang="en-US" dirty="0">
                <a:latin typeface="Courier New" panose="02070309020205020404" pitchFamily="49" charset="0"/>
                <a:cs typeface="Courier New" panose="02070309020205020404" pitchFamily="49" charset="0"/>
              </a:rPr>
              <a:t>&gt;</a:t>
            </a:r>
          </a:p>
        </p:txBody>
      </p:sp>
      <p:pic>
        <p:nvPicPr>
          <p:cNvPr id="8" name="Picture 7">
            <a:extLst>
              <a:ext uri="{FF2B5EF4-FFF2-40B4-BE49-F238E27FC236}">
                <a16:creationId xmlns:a16="http://schemas.microsoft.com/office/drawing/2014/main" id="{3F5E99FD-6B36-3E86-1EF9-E4D749F40E08}"/>
              </a:ext>
            </a:extLst>
          </p:cNvPr>
          <p:cNvPicPr>
            <a:picLocks noChangeAspect="1"/>
          </p:cNvPicPr>
          <p:nvPr/>
        </p:nvPicPr>
        <p:blipFill>
          <a:blip r:embed="rId3"/>
          <a:stretch>
            <a:fillRect/>
          </a:stretch>
        </p:blipFill>
        <p:spPr>
          <a:xfrm>
            <a:off x="6891687" y="2862329"/>
            <a:ext cx="4281594" cy="3188962"/>
          </a:xfrm>
          <a:prstGeom prst="rect">
            <a:avLst/>
          </a:prstGeom>
        </p:spPr>
      </p:pic>
      <p:pic>
        <p:nvPicPr>
          <p:cNvPr id="10" name="Picture 9">
            <a:extLst>
              <a:ext uri="{FF2B5EF4-FFF2-40B4-BE49-F238E27FC236}">
                <a16:creationId xmlns:a16="http://schemas.microsoft.com/office/drawing/2014/main" id="{7AD21B2F-6E73-5808-328A-81B0B19E8491}"/>
              </a:ext>
            </a:extLst>
          </p:cNvPr>
          <p:cNvPicPr>
            <a:picLocks noChangeAspect="1"/>
          </p:cNvPicPr>
          <p:nvPr/>
        </p:nvPicPr>
        <p:blipFill>
          <a:blip r:embed="rId4"/>
          <a:stretch>
            <a:fillRect/>
          </a:stretch>
        </p:blipFill>
        <p:spPr>
          <a:xfrm>
            <a:off x="1174281" y="2792068"/>
            <a:ext cx="4431227" cy="3259223"/>
          </a:xfrm>
          <a:prstGeom prst="rect">
            <a:avLst/>
          </a:prstGeom>
        </p:spPr>
      </p:pic>
      <p:sp>
        <p:nvSpPr>
          <p:cNvPr id="11" name="TextBox 10">
            <a:extLst>
              <a:ext uri="{FF2B5EF4-FFF2-40B4-BE49-F238E27FC236}">
                <a16:creationId xmlns:a16="http://schemas.microsoft.com/office/drawing/2014/main" id="{8DF0264D-021E-1BBC-A296-9AD8897099CB}"/>
              </a:ext>
            </a:extLst>
          </p:cNvPr>
          <p:cNvSpPr txBox="1"/>
          <p:nvPr/>
        </p:nvSpPr>
        <p:spPr>
          <a:xfrm>
            <a:off x="1294238" y="6144484"/>
            <a:ext cx="3277762" cy="369332"/>
          </a:xfrm>
          <a:prstGeom prst="rect">
            <a:avLst/>
          </a:prstGeom>
          <a:noFill/>
        </p:spPr>
        <p:txBody>
          <a:bodyPr wrap="square" rtlCol="0">
            <a:spAutoFit/>
          </a:bodyPr>
          <a:lstStyle/>
          <a:p>
            <a:r>
              <a:rPr lang="en-US" dirty="0"/>
              <a:t>Neary-full range color map</a:t>
            </a:r>
            <a:endParaRPr lang="en-US"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B99EF5FE-89C2-413A-A80F-5D75B24D33A2}"/>
              </a:ext>
            </a:extLst>
          </p:cNvPr>
          <p:cNvSpPr txBox="1"/>
          <p:nvPr/>
        </p:nvSpPr>
        <p:spPr>
          <a:xfrm>
            <a:off x="6891687" y="6144484"/>
            <a:ext cx="3734604" cy="369332"/>
          </a:xfrm>
          <a:prstGeom prst="rect">
            <a:avLst/>
          </a:prstGeom>
          <a:noFill/>
        </p:spPr>
        <p:txBody>
          <a:bodyPr wrap="square" rtlCol="0">
            <a:spAutoFit/>
          </a:bodyPr>
          <a:lstStyle/>
          <a:p>
            <a:r>
              <a:rPr lang="en-US" dirty="0"/>
              <a:t>Color map zoomed to [0, 1000]</a:t>
            </a:r>
            <a:endParaRPr lang="en-US" dirty="0">
              <a:latin typeface="Courier New" panose="02070309020205020404" pitchFamily="49" charset="0"/>
              <a:cs typeface="Courier New" panose="02070309020205020404" pitchFamily="49" charset="0"/>
            </a:endParaRPr>
          </a:p>
        </p:txBody>
      </p:sp>
      <p:cxnSp>
        <p:nvCxnSpPr>
          <p:cNvPr id="14" name="Straight Arrow Connector 13">
            <a:extLst>
              <a:ext uri="{FF2B5EF4-FFF2-40B4-BE49-F238E27FC236}">
                <a16:creationId xmlns:a16="http://schemas.microsoft.com/office/drawing/2014/main" id="{015DCED9-E296-CEC1-3C65-8747C383D072}"/>
              </a:ext>
            </a:extLst>
          </p:cNvPr>
          <p:cNvCxnSpPr/>
          <p:nvPr/>
        </p:nvCxnSpPr>
        <p:spPr>
          <a:xfrm flipH="1">
            <a:off x="4687503" y="2399804"/>
            <a:ext cx="918005" cy="632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53CBEA-0BCE-22C5-2C5C-C20DF6972AF1}"/>
              </a:ext>
            </a:extLst>
          </p:cNvPr>
          <p:cNvCxnSpPr>
            <a:cxnSpLocks/>
          </p:cNvCxnSpPr>
          <p:nvPr/>
        </p:nvCxnSpPr>
        <p:spPr>
          <a:xfrm>
            <a:off x="5605508" y="2399804"/>
            <a:ext cx="1286179" cy="709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BC94-DC74-964E-4864-C1BE012C8C80}"/>
              </a:ext>
            </a:extLst>
          </p:cNvPr>
          <p:cNvSpPr>
            <a:spLocks noGrp="1"/>
          </p:cNvSpPr>
          <p:nvPr>
            <p:ph type="title"/>
          </p:nvPr>
        </p:nvSpPr>
        <p:spPr/>
        <p:txBody>
          <a:bodyPr/>
          <a:lstStyle/>
          <a:p>
            <a:r>
              <a:rPr lang="en-US" dirty="0"/>
              <a:t>Example 15: Results and discussion – Targeted strain</a:t>
            </a:r>
          </a:p>
        </p:txBody>
      </p:sp>
      <p:sp>
        <p:nvSpPr>
          <p:cNvPr id="4" name="Slide Number Placeholder 3">
            <a:extLst>
              <a:ext uri="{FF2B5EF4-FFF2-40B4-BE49-F238E27FC236}">
                <a16:creationId xmlns:a16="http://schemas.microsoft.com/office/drawing/2014/main" id="{7445B6A8-D58F-142E-BE7B-C6665B41649D}"/>
              </a:ext>
            </a:extLst>
          </p:cNvPr>
          <p:cNvSpPr>
            <a:spLocks noGrp="1"/>
          </p:cNvSpPr>
          <p:nvPr>
            <p:ph type="sldNum" sz="quarter" idx="4"/>
          </p:nvPr>
        </p:nvSpPr>
        <p:spPr/>
        <p:txBody>
          <a:bodyPr/>
          <a:lstStyle/>
          <a:p>
            <a:pPr algn="ctr"/>
            <a:fld id="{F6B149FD-26F7-3645-B4E7-BA8B8CC5EEA8}" type="slidenum">
              <a:rPr lang="en-US" smtClean="0"/>
              <a:pPr algn="ctr"/>
              <a:t>169</a:t>
            </a:fld>
            <a:endParaRPr lang="en-US" dirty="0"/>
          </a:p>
        </p:txBody>
      </p:sp>
      <p:pic>
        <p:nvPicPr>
          <p:cNvPr id="6" name="Picture 5">
            <a:extLst>
              <a:ext uri="{FF2B5EF4-FFF2-40B4-BE49-F238E27FC236}">
                <a16:creationId xmlns:a16="http://schemas.microsoft.com/office/drawing/2014/main" id="{8FCAB2A4-80D0-D485-335B-8678289129AD}"/>
              </a:ext>
            </a:extLst>
          </p:cNvPr>
          <p:cNvPicPr>
            <a:picLocks noChangeAspect="1"/>
          </p:cNvPicPr>
          <p:nvPr/>
        </p:nvPicPr>
        <p:blipFill rotWithShape="1">
          <a:blip r:embed="rId2"/>
          <a:srcRect r="23291"/>
          <a:stretch/>
        </p:blipFill>
        <p:spPr>
          <a:xfrm>
            <a:off x="2766556" y="1215811"/>
            <a:ext cx="5020282" cy="4753638"/>
          </a:xfrm>
          <a:prstGeom prst="rect">
            <a:avLst/>
          </a:prstGeom>
        </p:spPr>
      </p:pic>
      <p:pic>
        <p:nvPicPr>
          <p:cNvPr id="7" name="Picture 6">
            <a:extLst>
              <a:ext uri="{FF2B5EF4-FFF2-40B4-BE49-F238E27FC236}">
                <a16:creationId xmlns:a16="http://schemas.microsoft.com/office/drawing/2014/main" id="{23CFDBF9-3C7F-E90E-057F-6C95438E66C4}"/>
              </a:ext>
            </a:extLst>
          </p:cNvPr>
          <p:cNvPicPr>
            <a:picLocks noChangeAspect="1"/>
          </p:cNvPicPr>
          <p:nvPr/>
        </p:nvPicPr>
        <p:blipFill rotWithShape="1">
          <a:blip r:embed="rId2"/>
          <a:srcRect l="81293" t="35405" b="20050"/>
          <a:stretch/>
        </p:blipFill>
        <p:spPr>
          <a:xfrm>
            <a:off x="1605898" y="3035061"/>
            <a:ext cx="1013601" cy="1753104"/>
          </a:xfrm>
          <a:prstGeom prst="rect">
            <a:avLst/>
          </a:prstGeom>
        </p:spPr>
      </p:pic>
      <p:cxnSp>
        <p:nvCxnSpPr>
          <p:cNvPr id="9" name="Straight Connector 8">
            <a:extLst>
              <a:ext uri="{FF2B5EF4-FFF2-40B4-BE49-F238E27FC236}">
                <a16:creationId xmlns:a16="http://schemas.microsoft.com/office/drawing/2014/main" id="{0CBA0CC0-7244-25C9-4151-CB23B9F94ABB}"/>
              </a:ext>
            </a:extLst>
          </p:cNvPr>
          <p:cNvCxnSpPr/>
          <p:nvPr/>
        </p:nvCxnSpPr>
        <p:spPr>
          <a:xfrm>
            <a:off x="5717406" y="3744227"/>
            <a:ext cx="33784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C2F7D2-50E6-03AE-39D0-61230C49A616}"/>
              </a:ext>
            </a:extLst>
          </p:cNvPr>
          <p:cNvCxnSpPr/>
          <p:nvPr/>
        </p:nvCxnSpPr>
        <p:spPr>
          <a:xfrm>
            <a:off x="5717406" y="4503017"/>
            <a:ext cx="33784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62D160-A9A9-D031-87AD-1EC0BE6D5C76}"/>
              </a:ext>
            </a:extLst>
          </p:cNvPr>
          <p:cNvCxnSpPr>
            <a:cxnSpLocks/>
          </p:cNvCxnSpPr>
          <p:nvPr/>
        </p:nvCxnSpPr>
        <p:spPr>
          <a:xfrm>
            <a:off x="7969719" y="2877954"/>
            <a:ext cx="0" cy="2338938"/>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48EE58-235D-1949-3EEA-22B87B5CE68A}"/>
              </a:ext>
            </a:extLst>
          </p:cNvPr>
          <p:cNvCxnSpPr>
            <a:cxnSpLocks/>
          </p:cNvCxnSpPr>
          <p:nvPr/>
        </p:nvCxnSpPr>
        <p:spPr>
          <a:xfrm>
            <a:off x="7969719" y="3429000"/>
            <a:ext cx="596765" cy="315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1DEEC7-31F5-82F3-082C-D7FBAD68F6A9}"/>
              </a:ext>
            </a:extLst>
          </p:cNvPr>
          <p:cNvCxnSpPr>
            <a:cxnSpLocks/>
          </p:cNvCxnSpPr>
          <p:nvPr/>
        </p:nvCxnSpPr>
        <p:spPr>
          <a:xfrm>
            <a:off x="8576109" y="3744227"/>
            <a:ext cx="0" cy="7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C20216-5734-0AE2-E188-E6B547AD575B}"/>
              </a:ext>
            </a:extLst>
          </p:cNvPr>
          <p:cNvCxnSpPr>
            <a:cxnSpLocks/>
          </p:cNvCxnSpPr>
          <p:nvPr/>
        </p:nvCxnSpPr>
        <p:spPr>
          <a:xfrm flipV="1">
            <a:off x="7969719" y="4503017"/>
            <a:ext cx="596765" cy="392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7FC322-F3B8-9AD8-C0F7-9DD39546B9A2}"/>
              </a:ext>
            </a:extLst>
          </p:cNvPr>
          <p:cNvCxnSpPr>
            <a:cxnSpLocks/>
          </p:cNvCxnSpPr>
          <p:nvPr/>
        </p:nvCxnSpPr>
        <p:spPr>
          <a:xfrm>
            <a:off x="7969719" y="4123622"/>
            <a:ext cx="1193532"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79AE765-864E-BC1D-D803-0EA2D68B315B}"/>
                  </a:ext>
                </a:extLst>
              </p:cNvPr>
              <p:cNvSpPr txBox="1"/>
              <p:nvPr/>
            </p:nvSpPr>
            <p:spPr>
              <a:xfrm>
                <a:off x="9095874" y="4099259"/>
                <a:ext cx="509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m:oMathPara>
                </a14:m>
                <a:endParaRPr lang="en-US" b="0" dirty="0"/>
              </a:p>
            </p:txBody>
          </p:sp>
        </mc:Choice>
        <mc:Fallback xmlns="">
          <p:sp>
            <p:nvSpPr>
              <p:cNvPr id="25" name="TextBox 24">
                <a:extLst>
                  <a:ext uri="{FF2B5EF4-FFF2-40B4-BE49-F238E27FC236}">
                    <a16:creationId xmlns:a16="http://schemas.microsoft.com/office/drawing/2014/main" id="{379AE765-864E-BC1D-D803-0EA2D68B315B}"/>
                  </a:ext>
                </a:extLst>
              </p:cNvPr>
              <p:cNvSpPr txBox="1">
                <a:spLocks noRot="1" noChangeAspect="1" noMove="1" noResize="1" noEditPoints="1" noAdjustHandles="1" noChangeArrowheads="1" noChangeShapeType="1" noTextEdit="1"/>
              </p:cNvSpPr>
              <p:nvPr/>
            </p:nvSpPr>
            <p:spPr>
              <a:xfrm>
                <a:off x="9095874" y="4099259"/>
                <a:ext cx="509755" cy="276999"/>
              </a:xfrm>
              <a:prstGeom prst="rect">
                <a:avLst/>
              </a:prstGeom>
              <a:blipFill>
                <a:blip r:embed="rId3"/>
                <a:stretch>
                  <a:fillRect l="-9524" t="-2174" r="-15476"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16ACA3E-59A4-A670-921B-D92141DC4328}"/>
                  </a:ext>
                </a:extLst>
              </p:cNvPr>
              <p:cNvSpPr txBox="1"/>
              <p:nvPr/>
            </p:nvSpPr>
            <p:spPr>
              <a:xfrm>
                <a:off x="7914223" y="2620867"/>
                <a:ext cx="1754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b="0" dirty="0"/>
              </a:p>
            </p:txBody>
          </p:sp>
        </mc:Choice>
        <mc:Fallback xmlns="">
          <p:sp>
            <p:nvSpPr>
              <p:cNvPr id="26" name="TextBox 25">
                <a:extLst>
                  <a:ext uri="{FF2B5EF4-FFF2-40B4-BE49-F238E27FC236}">
                    <a16:creationId xmlns:a16="http://schemas.microsoft.com/office/drawing/2014/main" id="{B16ACA3E-59A4-A670-921B-D92141DC4328}"/>
                  </a:ext>
                </a:extLst>
              </p:cNvPr>
              <p:cNvSpPr txBox="1">
                <a:spLocks noRot="1" noChangeAspect="1" noMove="1" noResize="1" noEditPoints="1" noAdjustHandles="1" noChangeArrowheads="1" noChangeShapeType="1" noTextEdit="1"/>
              </p:cNvSpPr>
              <p:nvPr/>
            </p:nvSpPr>
            <p:spPr>
              <a:xfrm>
                <a:off x="7914223" y="2620867"/>
                <a:ext cx="175496" cy="276999"/>
              </a:xfrm>
              <a:prstGeom prst="rect">
                <a:avLst/>
              </a:prstGeom>
              <a:blipFill>
                <a:blip r:embed="rId4"/>
                <a:stretch>
                  <a:fillRect l="-17241" r="-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69329BE-E4A7-FD54-C31F-A9921F4C7D2A}"/>
                  </a:ext>
                </a:extLst>
              </p:cNvPr>
              <p:cNvSpPr txBox="1"/>
              <p:nvPr/>
            </p:nvSpPr>
            <p:spPr>
              <a:xfrm>
                <a:off x="8701598" y="3826203"/>
                <a:ext cx="492122" cy="215444"/>
              </a:xfrm>
              <a:prstGeom prst="rect">
                <a:avLst/>
              </a:prstGeom>
              <a:noFill/>
            </p:spPr>
            <p:txBody>
              <a:bodyPr wrap="none" lIns="0" tIns="0" rIns="0" bIns="0" rtlCol="0">
                <a:spAutoFit/>
              </a:bodyPr>
              <a:lstStyle/>
              <a:p>
                <a:r>
                  <a:rPr lang="en-US" sz="1400" b="0" dirty="0"/>
                  <a:t>-</a:t>
                </a:r>
                <a14:m>
                  <m:oMath xmlns:m="http://schemas.openxmlformats.org/officeDocument/2006/math">
                    <m:r>
                      <a:rPr lang="en-US" sz="1400" b="0" i="1" smtClean="0">
                        <a:latin typeface="Cambria Math" panose="02040503050406030204" pitchFamily="18" charset="0"/>
                      </a:rPr>
                      <m:t>0.002</m:t>
                    </m:r>
                  </m:oMath>
                </a14:m>
                <a:endParaRPr lang="en-US" sz="1400" b="0" dirty="0"/>
              </a:p>
            </p:txBody>
          </p:sp>
        </mc:Choice>
        <mc:Fallback xmlns="">
          <p:sp>
            <p:nvSpPr>
              <p:cNvPr id="27" name="TextBox 26">
                <a:extLst>
                  <a:ext uri="{FF2B5EF4-FFF2-40B4-BE49-F238E27FC236}">
                    <a16:creationId xmlns:a16="http://schemas.microsoft.com/office/drawing/2014/main" id="{769329BE-E4A7-FD54-C31F-A9921F4C7D2A}"/>
                  </a:ext>
                </a:extLst>
              </p:cNvPr>
              <p:cNvSpPr txBox="1">
                <a:spLocks noRot="1" noChangeAspect="1" noMove="1" noResize="1" noEditPoints="1" noAdjustHandles="1" noChangeArrowheads="1" noChangeShapeType="1" noTextEdit="1"/>
              </p:cNvSpPr>
              <p:nvPr/>
            </p:nvSpPr>
            <p:spPr>
              <a:xfrm>
                <a:off x="8701598" y="3826203"/>
                <a:ext cx="492122" cy="215444"/>
              </a:xfrm>
              <a:prstGeom prst="rect">
                <a:avLst/>
              </a:prstGeom>
              <a:blipFill>
                <a:blip r:embed="rId5"/>
                <a:stretch>
                  <a:fillRect l="-22222" t="-28571" r="-11111" b="-51429"/>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C9461FA7-AA64-AFF9-3233-9306D72091FC}"/>
              </a:ext>
            </a:extLst>
          </p:cNvPr>
          <p:cNvSpPr txBox="1"/>
          <p:nvPr/>
        </p:nvSpPr>
        <p:spPr>
          <a:xfrm>
            <a:off x="9047978" y="3520439"/>
            <a:ext cx="288541" cy="215444"/>
          </a:xfrm>
          <a:prstGeom prst="rect">
            <a:avLst/>
          </a:prstGeom>
          <a:noFill/>
        </p:spPr>
        <p:txBody>
          <a:bodyPr wrap="none" lIns="0" tIns="0" rIns="0" bIns="0" rtlCol="0">
            <a:spAutoFit/>
          </a:bodyPr>
          <a:lstStyle/>
          <a:p>
            <a:r>
              <a:rPr lang="en-US" sz="1400" b="0" dirty="0"/>
              <a:t>z=7</a:t>
            </a:r>
          </a:p>
        </p:txBody>
      </p:sp>
      <p:sp>
        <p:nvSpPr>
          <p:cNvPr id="29" name="TextBox 28">
            <a:extLst>
              <a:ext uri="{FF2B5EF4-FFF2-40B4-BE49-F238E27FC236}">
                <a16:creationId xmlns:a16="http://schemas.microsoft.com/office/drawing/2014/main" id="{A9B37D57-1EBB-BC28-02A4-3D1832A0C1F1}"/>
              </a:ext>
            </a:extLst>
          </p:cNvPr>
          <p:cNvSpPr txBox="1"/>
          <p:nvPr/>
        </p:nvSpPr>
        <p:spPr>
          <a:xfrm>
            <a:off x="9057602" y="4572721"/>
            <a:ext cx="288541" cy="215444"/>
          </a:xfrm>
          <a:prstGeom prst="rect">
            <a:avLst/>
          </a:prstGeom>
          <a:noFill/>
        </p:spPr>
        <p:txBody>
          <a:bodyPr wrap="none" lIns="0" tIns="0" rIns="0" bIns="0" rtlCol="0">
            <a:spAutoFit/>
          </a:bodyPr>
          <a:lstStyle/>
          <a:p>
            <a:r>
              <a:rPr lang="en-US" sz="1400" b="0" dirty="0"/>
              <a:t>z=5</a:t>
            </a:r>
          </a:p>
        </p:txBody>
      </p:sp>
      <p:cxnSp>
        <p:nvCxnSpPr>
          <p:cNvPr id="30" name="Straight Connector 29">
            <a:extLst>
              <a:ext uri="{FF2B5EF4-FFF2-40B4-BE49-F238E27FC236}">
                <a16:creationId xmlns:a16="http://schemas.microsoft.com/office/drawing/2014/main" id="{7F6C5DC7-6171-DF89-B8FF-E6A22ECC3629}"/>
              </a:ext>
            </a:extLst>
          </p:cNvPr>
          <p:cNvCxnSpPr>
            <a:cxnSpLocks/>
          </p:cNvCxnSpPr>
          <p:nvPr/>
        </p:nvCxnSpPr>
        <p:spPr>
          <a:xfrm flipV="1">
            <a:off x="10374237" y="3566815"/>
            <a:ext cx="0" cy="949663"/>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29D636-2FB7-E446-B2C4-A3115F2628CB}"/>
              </a:ext>
            </a:extLst>
          </p:cNvPr>
          <p:cNvCxnSpPr>
            <a:cxnSpLocks/>
          </p:cNvCxnSpPr>
          <p:nvPr/>
        </p:nvCxnSpPr>
        <p:spPr>
          <a:xfrm>
            <a:off x="10374237" y="4522893"/>
            <a:ext cx="1033111"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0C9910-EEF5-0542-54D6-54FC63A551D3}"/>
              </a:ext>
            </a:extLst>
          </p:cNvPr>
          <p:cNvCxnSpPr>
            <a:cxnSpLocks/>
          </p:cNvCxnSpPr>
          <p:nvPr/>
        </p:nvCxnSpPr>
        <p:spPr>
          <a:xfrm flipV="1">
            <a:off x="10383863" y="3951426"/>
            <a:ext cx="577515" cy="557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4705AC9-7BAC-B7D0-A27C-59C26F135A12}"/>
                  </a:ext>
                </a:extLst>
              </p:cNvPr>
              <p:cNvSpPr txBox="1"/>
              <p:nvPr/>
            </p:nvSpPr>
            <p:spPr>
              <a:xfrm>
                <a:off x="9978688" y="3240883"/>
                <a:ext cx="4916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b="0" dirty="0"/>
              </a:p>
            </p:txBody>
          </p:sp>
        </mc:Choice>
        <mc:Fallback xmlns="">
          <p:sp>
            <p:nvSpPr>
              <p:cNvPr id="36" name="TextBox 35">
                <a:extLst>
                  <a:ext uri="{FF2B5EF4-FFF2-40B4-BE49-F238E27FC236}">
                    <a16:creationId xmlns:a16="http://schemas.microsoft.com/office/drawing/2014/main" id="{E4705AC9-7BAC-B7D0-A27C-59C26F135A12}"/>
                  </a:ext>
                </a:extLst>
              </p:cNvPr>
              <p:cNvSpPr txBox="1">
                <a:spLocks noRot="1" noChangeAspect="1" noMove="1" noResize="1" noEditPoints="1" noAdjustHandles="1" noChangeArrowheads="1" noChangeShapeType="1" noTextEdit="1"/>
              </p:cNvSpPr>
              <p:nvPr/>
            </p:nvSpPr>
            <p:spPr>
              <a:xfrm>
                <a:off x="9978688" y="3240883"/>
                <a:ext cx="491609" cy="276999"/>
              </a:xfrm>
              <a:prstGeom prst="rect">
                <a:avLst/>
              </a:prstGeom>
              <a:blipFill>
                <a:blip r:embed="rId6"/>
                <a:stretch>
                  <a:fillRect l="-11111" t="-4444" r="-16049"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FAB2E1C-A17E-E2FF-AAF3-950C3F507E86}"/>
                  </a:ext>
                </a:extLst>
              </p:cNvPr>
              <p:cNvSpPr txBox="1"/>
              <p:nvPr/>
            </p:nvSpPr>
            <p:spPr>
              <a:xfrm>
                <a:off x="8837021" y="2277796"/>
                <a:ext cx="15372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𝑧𝑧</m:t>
                          </m:r>
                        </m:sub>
                      </m:sSub>
                      <m:r>
                        <a:rPr lang="en-US" b="0" i="1" smtClean="0">
                          <a:latin typeface="Cambria Math" panose="02040503050406030204" pitchFamily="18" charset="0"/>
                        </a:rPr>
                        <m:t>=</m:t>
                      </m:r>
                      <m:r>
                        <a:rPr lang="en-US" b="0" i="1" smtClean="0">
                          <a:latin typeface="Cambria Math" panose="02040503050406030204" pitchFamily="18" charset="0"/>
                        </a:rPr>
                        <m:t>𝑍</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b="0" dirty="0"/>
              </a:p>
            </p:txBody>
          </p:sp>
        </mc:Choice>
        <mc:Fallback xmlns="">
          <p:sp>
            <p:nvSpPr>
              <p:cNvPr id="37" name="TextBox 36">
                <a:extLst>
                  <a:ext uri="{FF2B5EF4-FFF2-40B4-BE49-F238E27FC236}">
                    <a16:creationId xmlns:a16="http://schemas.microsoft.com/office/drawing/2014/main" id="{CFAB2E1C-A17E-E2FF-AAF3-950C3F507E86}"/>
                  </a:ext>
                </a:extLst>
              </p:cNvPr>
              <p:cNvSpPr txBox="1">
                <a:spLocks noRot="1" noChangeAspect="1" noMove="1" noResize="1" noEditPoints="1" noAdjustHandles="1" noChangeArrowheads="1" noChangeShapeType="1" noTextEdit="1"/>
              </p:cNvSpPr>
              <p:nvPr/>
            </p:nvSpPr>
            <p:spPr>
              <a:xfrm>
                <a:off x="8837021" y="2277796"/>
                <a:ext cx="1537216" cy="276999"/>
              </a:xfrm>
              <a:prstGeom prst="rect">
                <a:avLst/>
              </a:prstGeom>
              <a:blipFill>
                <a:blip r:embed="rId7"/>
                <a:stretch>
                  <a:fillRect l="-1587" t="-4444" r="-4762" b="-35556"/>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6E5FF522-3394-9EFE-C2D0-BB61D0D081EF}"/>
              </a:ext>
            </a:extLst>
          </p:cNvPr>
          <p:cNvCxnSpPr/>
          <p:nvPr/>
        </p:nvCxnSpPr>
        <p:spPr>
          <a:xfrm flipH="1" flipV="1">
            <a:off x="2126648" y="2416295"/>
            <a:ext cx="2156594" cy="1327932"/>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AD117A4D-AD6F-EB65-81A3-3076C8C96531}"/>
              </a:ext>
            </a:extLst>
          </p:cNvPr>
          <p:cNvSpPr txBox="1"/>
          <p:nvPr/>
        </p:nvSpPr>
        <p:spPr>
          <a:xfrm>
            <a:off x="609764" y="1368911"/>
            <a:ext cx="1983586" cy="1169551"/>
          </a:xfrm>
          <a:prstGeom prst="rect">
            <a:avLst/>
          </a:prstGeom>
          <a:noFill/>
        </p:spPr>
        <p:txBody>
          <a:bodyPr wrap="square" rtlCol="0">
            <a:spAutoFit/>
          </a:bodyPr>
          <a:lstStyle/>
          <a:p>
            <a:r>
              <a:rPr lang="en-US" sz="1400" i="1" dirty="0"/>
              <a:t>Strain targeted to region of mesh that will be elongated during the assembly process</a:t>
            </a:r>
          </a:p>
        </p:txBody>
      </p:sp>
      <p:cxnSp>
        <p:nvCxnSpPr>
          <p:cNvPr id="41" name="Straight Connector 40">
            <a:extLst>
              <a:ext uri="{FF2B5EF4-FFF2-40B4-BE49-F238E27FC236}">
                <a16:creationId xmlns:a16="http://schemas.microsoft.com/office/drawing/2014/main" id="{F8BC764E-5069-7C56-1377-FD4CBB44E259}"/>
              </a:ext>
            </a:extLst>
          </p:cNvPr>
          <p:cNvCxnSpPr>
            <a:cxnSpLocks/>
          </p:cNvCxnSpPr>
          <p:nvPr/>
        </p:nvCxnSpPr>
        <p:spPr>
          <a:xfrm flipH="1">
            <a:off x="2434259" y="4788165"/>
            <a:ext cx="1261842" cy="973652"/>
          </a:xfrm>
          <a:prstGeom prst="line">
            <a:avLst/>
          </a:prstGeom>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46780EC7-5E0B-4C4D-8DCB-5BC116411285}"/>
              </a:ext>
            </a:extLst>
          </p:cNvPr>
          <p:cNvSpPr txBox="1"/>
          <p:nvPr/>
        </p:nvSpPr>
        <p:spPr>
          <a:xfrm>
            <a:off x="635913" y="5284764"/>
            <a:ext cx="1983586" cy="954107"/>
          </a:xfrm>
          <a:prstGeom prst="rect">
            <a:avLst/>
          </a:prstGeom>
          <a:noFill/>
        </p:spPr>
        <p:txBody>
          <a:bodyPr wrap="square" rtlCol="0">
            <a:spAutoFit/>
          </a:bodyPr>
          <a:lstStyle/>
          <a:p>
            <a:r>
              <a:rPr lang="en-US" sz="1400" i="1" dirty="0"/>
              <a:t>Strain faded/ramped to prevent stress concentrations from abrupt transition</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735B7C3-42F1-133F-0F4A-C5CACC9557BF}"/>
                  </a:ext>
                </a:extLst>
              </p:cNvPr>
              <p:cNvSpPr txBox="1"/>
              <p:nvPr/>
            </p:nvSpPr>
            <p:spPr>
              <a:xfrm>
                <a:off x="11465816" y="4590222"/>
                <a:ext cx="1563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b="0" dirty="0"/>
              </a:p>
            </p:txBody>
          </p:sp>
        </mc:Choice>
        <mc:Fallback xmlns="">
          <p:sp>
            <p:nvSpPr>
              <p:cNvPr id="48" name="TextBox 47">
                <a:extLst>
                  <a:ext uri="{FF2B5EF4-FFF2-40B4-BE49-F238E27FC236}">
                    <a16:creationId xmlns:a16="http://schemas.microsoft.com/office/drawing/2014/main" id="{C735B7C3-42F1-133F-0F4A-C5CACC9557BF}"/>
                  </a:ext>
                </a:extLst>
              </p:cNvPr>
              <p:cNvSpPr txBox="1">
                <a:spLocks noRot="1" noChangeAspect="1" noMove="1" noResize="1" noEditPoints="1" noAdjustHandles="1" noChangeArrowheads="1" noChangeShapeType="1" noTextEdit="1"/>
              </p:cNvSpPr>
              <p:nvPr/>
            </p:nvSpPr>
            <p:spPr>
              <a:xfrm>
                <a:off x="11465816" y="4590222"/>
                <a:ext cx="156325" cy="276999"/>
              </a:xfrm>
              <a:prstGeom prst="rect">
                <a:avLst/>
              </a:prstGeom>
              <a:blipFill>
                <a:blip r:embed="rId8"/>
                <a:stretch>
                  <a:fillRect l="-30769" r="-23077" b="-4444"/>
                </a:stretch>
              </a:blipFill>
            </p:spPr>
            <p:txBody>
              <a:bodyPr/>
              <a:lstStyle/>
              <a:p>
                <a:r>
                  <a:rPr lang="en-US">
                    <a:noFill/>
                  </a:rPr>
                  <a:t> </a:t>
                </a:r>
              </a:p>
            </p:txBody>
          </p:sp>
        </mc:Fallback>
      </mc:AlternateContent>
    </p:spTree>
    <p:extLst>
      <p:ext uri="{BB962C8B-B14F-4D97-AF65-F5344CB8AC3E}">
        <p14:creationId xmlns:p14="http://schemas.microsoft.com/office/powerpoint/2010/main" val="90122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DB1F1E77-5D47-5CBD-32ED-04C7E2AAF5CC}"/>
              </a:ext>
            </a:extLst>
          </p:cNvPr>
          <p:cNvPicPr>
            <a:picLocks noChangeAspect="1"/>
          </p:cNvPicPr>
          <p:nvPr/>
        </p:nvPicPr>
        <p:blipFill>
          <a:blip r:embed="rId2"/>
          <a:stretch>
            <a:fillRect/>
          </a:stretch>
        </p:blipFill>
        <p:spPr>
          <a:xfrm>
            <a:off x="2507284" y="987217"/>
            <a:ext cx="1867161" cy="2029108"/>
          </a:xfrm>
          <a:prstGeom prst="rect">
            <a:avLst/>
          </a:prstGeom>
        </p:spPr>
      </p:pic>
      <p:grpSp>
        <p:nvGrpSpPr>
          <p:cNvPr id="48" name="Group 47">
            <a:extLst>
              <a:ext uri="{FF2B5EF4-FFF2-40B4-BE49-F238E27FC236}">
                <a16:creationId xmlns:a16="http://schemas.microsoft.com/office/drawing/2014/main" id="{A70FC363-B834-0B02-BC12-0CB189AE431E}"/>
              </a:ext>
            </a:extLst>
          </p:cNvPr>
          <p:cNvGrpSpPr/>
          <p:nvPr/>
        </p:nvGrpSpPr>
        <p:grpSpPr>
          <a:xfrm>
            <a:off x="2286000" y="4020928"/>
            <a:ext cx="2353003" cy="2572109"/>
            <a:chOff x="741290" y="3984359"/>
            <a:chExt cx="2353003" cy="2572109"/>
          </a:xfrm>
        </p:grpSpPr>
        <p:pic>
          <p:nvPicPr>
            <p:cNvPr id="15" name="Picture 14">
              <a:extLst>
                <a:ext uri="{FF2B5EF4-FFF2-40B4-BE49-F238E27FC236}">
                  <a16:creationId xmlns:a16="http://schemas.microsoft.com/office/drawing/2014/main" id="{A0E82E25-A9F1-EA0C-6ED7-A0B9DAE3272F}"/>
                </a:ext>
              </a:extLst>
            </p:cNvPr>
            <p:cNvPicPr>
              <a:picLocks noChangeAspect="1"/>
            </p:cNvPicPr>
            <p:nvPr/>
          </p:nvPicPr>
          <p:blipFill>
            <a:blip r:embed="rId3"/>
            <a:stretch>
              <a:fillRect/>
            </a:stretch>
          </p:blipFill>
          <p:spPr>
            <a:xfrm>
              <a:off x="741290" y="3984359"/>
              <a:ext cx="2353003" cy="2572109"/>
            </a:xfrm>
            <a:prstGeom prst="rect">
              <a:avLst/>
            </a:prstGeom>
          </p:spPr>
        </p:pic>
        <p:grpSp>
          <p:nvGrpSpPr>
            <p:cNvPr id="17" name="Group 16">
              <a:extLst>
                <a:ext uri="{FF2B5EF4-FFF2-40B4-BE49-F238E27FC236}">
                  <a16:creationId xmlns:a16="http://schemas.microsoft.com/office/drawing/2014/main" id="{4DC8C639-7097-3015-B670-4F30FA3BA762}"/>
                </a:ext>
              </a:extLst>
            </p:cNvPr>
            <p:cNvGrpSpPr/>
            <p:nvPr/>
          </p:nvGrpSpPr>
          <p:grpSpPr>
            <a:xfrm>
              <a:off x="933882" y="5522311"/>
              <a:ext cx="2018931" cy="863946"/>
              <a:chOff x="1990106" y="5403502"/>
              <a:chExt cx="2018931" cy="863946"/>
            </a:xfrm>
          </p:grpSpPr>
          <p:sp>
            <p:nvSpPr>
              <p:cNvPr id="20" name="Arrow: Down 19">
                <a:extLst>
                  <a:ext uri="{FF2B5EF4-FFF2-40B4-BE49-F238E27FC236}">
                    <a16:creationId xmlns:a16="http://schemas.microsoft.com/office/drawing/2014/main" id="{93ED6BDD-4B7E-D1B6-3598-E72FA0933F70}"/>
                  </a:ext>
                </a:extLst>
              </p:cNvPr>
              <p:cNvSpPr/>
              <p:nvPr/>
            </p:nvSpPr>
            <p:spPr>
              <a:xfrm>
                <a:off x="2028206" y="5747101"/>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C7C4F9B6-0E87-7DDB-E22C-C8241BA31DDE}"/>
                  </a:ext>
                </a:extLst>
              </p:cNvPr>
              <p:cNvSpPr/>
              <p:nvPr/>
            </p:nvSpPr>
            <p:spPr>
              <a:xfrm>
                <a:off x="2341541" y="5813775"/>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B40403C1-F015-3FF8-BA19-14AF6495FF2D}"/>
                  </a:ext>
                </a:extLst>
              </p:cNvPr>
              <p:cNvSpPr/>
              <p:nvPr/>
            </p:nvSpPr>
            <p:spPr>
              <a:xfrm>
                <a:off x="2713635" y="5861399"/>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C0230876-C6EA-96F2-054A-969CC70CE4A7}"/>
                  </a:ext>
                </a:extLst>
              </p:cNvPr>
              <p:cNvSpPr/>
              <p:nvPr/>
            </p:nvSpPr>
            <p:spPr>
              <a:xfrm>
                <a:off x="3046392" y="5851876"/>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9DA5E9BF-6057-591B-4FD2-9C6625B5981A}"/>
                  </a:ext>
                </a:extLst>
              </p:cNvPr>
              <p:cNvSpPr/>
              <p:nvPr/>
            </p:nvSpPr>
            <p:spPr>
              <a:xfrm>
                <a:off x="3397827" y="5813775"/>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81C9D290-CAA3-F9C0-BB30-E97DE9543862}"/>
                  </a:ext>
                </a:extLst>
              </p:cNvPr>
              <p:cNvSpPr/>
              <p:nvPr/>
            </p:nvSpPr>
            <p:spPr>
              <a:xfrm>
                <a:off x="3703246" y="5756624"/>
                <a:ext cx="210169" cy="40604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F200195-F266-E1CF-F465-A2BBCE44D12D}"/>
                  </a:ext>
                </a:extLst>
              </p:cNvPr>
              <p:cNvSpPr txBox="1"/>
              <p:nvPr/>
            </p:nvSpPr>
            <p:spPr>
              <a:xfrm>
                <a:off x="1990106" y="5403502"/>
                <a:ext cx="2018931" cy="307777"/>
              </a:xfrm>
              <a:prstGeom prst="rect">
                <a:avLst/>
              </a:prstGeom>
              <a:noFill/>
            </p:spPr>
            <p:txBody>
              <a:bodyPr wrap="square" rtlCol="0">
                <a:spAutoFit/>
              </a:bodyPr>
              <a:lstStyle/>
              <a:p>
                <a:pPr algn="ctr"/>
                <a:r>
                  <a:rPr lang="en-US" sz="1400" dirty="0"/>
                  <a:t>50 lb distributed</a:t>
                </a:r>
              </a:p>
            </p:txBody>
          </p:sp>
        </p:grpSp>
      </p:grpSp>
      <p:sp>
        <p:nvSpPr>
          <p:cNvPr id="2" name="Title 1">
            <a:extLst>
              <a:ext uri="{FF2B5EF4-FFF2-40B4-BE49-F238E27FC236}">
                <a16:creationId xmlns:a16="http://schemas.microsoft.com/office/drawing/2014/main" id="{D306D3EC-1C64-B1E9-710F-0E939C655702}"/>
              </a:ext>
            </a:extLst>
          </p:cNvPr>
          <p:cNvSpPr>
            <a:spLocks noGrp="1"/>
          </p:cNvSpPr>
          <p:nvPr>
            <p:ph type="title"/>
          </p:nvPr>
        </p:nvSpPr>
        <p:spPr/>
        <p:txBody>
          <a:bodyPr/>
          <a:lstStyle/>
          <a:p>
            <a:r>
              <a:rPr lang="en-US" dirty="0"/>
              <a:t>Example 01: Forces @ 10lb/bolt preload</a:t>
            </a:r>
          </a:p>
        </p:txBody>
      </p:sp>
      <p:sp>
        <p:nvSpPr>
          <p:cNvPr id="4" name="Slide Number Placeholder 3">
            <a:extLst>
              <a:ext uri="{FF2B5EF4-FFF2-40B4-BE49-F238E27FC236}">
                <a16:creationId xmlns:a16="http://schemas.microsoft.com/office/drawing/2014/main" id="{1D7941B4-CC78-42BB-4BF4-0E591E3F2215}"/>
              </a:ext>
            </a:extLst>
          </p:cNvPr>
          <p:cNvSpPr>
            <a:spLocks noGrp="1"/>
          </p:cNvSpPr>
          <p:nvPr>
            <p:ph type="sldNum" sz="quarter" idx="4"/>
          </p:nvPr>
        </p:nvSpPr>
        <p:spPr/>
        <p:txBody>
          <a:bodyPr/>
          <a:lstStyle/>
          <a:p>
            <a:pPr algn="ctr"/>
            <a:fld id="{F6B149FD-26F7-3645-B4E7-BA8B8CC5EEA8}" type="slidenum">
              <a:rPr lang="en-US" smtClean="0"/>
              <a:pPr algn="ctr"/>
              <a:t>17</a:t>
            </a:fld>
            <a:endParaRPr lang="en-US" dirty="0"/>
          </a:p>
        </p:txBody>
      </p:sp>
      <p:sp>
        <p:nvSpPr>
          <p:cNvPr id="35" name="TextBox 34">
            <a:extLst>
              <a:ext uri="{FF2B5EF4-FFF2-40B4-BE49-F238E27FC236}">
                <a16:creationId xmlns:a16="http://schemas.microsoft.com/office/drawing/2014/main" id="{69EB89E5-3153-C604-6ED6-D2490F9B8316}"/>
              </a:ext>
            </a:extLst>
          </p:cNvPr>
          <p:cNvSpPr txBox="1"/>
          <p:nvPr/>
        </p:nvSpPr>
        <p:spPr>
          <a:xfrm>
            <a:off x="183187" y="3581579"/>
            <a:ext cx="2018931" cy="1184940"/>
          </a:xfrm>
          <a:prstGeom prst="rect">
            <a:avLst/>
          </a:prstGeom>
          <a:noFill/>
        </p:spPr>
        <p:txBody>
          <a:bodyPr wrap="square" rtlCol="0">
            <a:spAutoFit/>
          </a:bodyPr>
          <a:lstStyle/>
          <a:p>
            <a:pPr algn="r">
              <a:spcAft>
                <a:spcPts val="600"/>
              </a:spcAft>
            </a:pPr>
            <a:r>
              <a:rPr lang="en-US" sz="1400" dirty="0"/>
              <a:t>(applied load)     -50 lb</a:t>
            </a:r>
          </a:p>
          <a:p>
            <a:pPr algn="r">
              <a:spcAft>
                <a:spcPts val="600"/>
              </a:spcAft>
            </a:pPr>
            <a:r>
              <a:rPr lang="en-US" sz="1400" dirty="0"/>
              <a:t>(bolt forces)     200 lb</a:t>
            </a:r>
          </a:p>
          <a:p>
            <a:pPr algn="r">
              <a:spcAft>
                <a:spcPts val="600"/>
              </a:spcAft>
            </a:pPr>
            <a:r>
              <a:rPr lang="en-US" sz="1400" b="1" u="sng" dirty="0"/>
              <a:t>(contact)   - 150 lb</a:t>
            </a:r>
          </a:p>
          <a:p>
            <a:pPr algn="r">
              <a:spcAft>
                <a:spcPts val="600"/>
              </a:spcAft>
            </a:pPr>
            <a:r>
              <a:rPr lang="en-US" sz="1400" b="1" dirty="0">
                <a:solidFill>
                  <a:srgbClr val="00B050"/>
                </a:solidFill>
              </a:rPr>
              <a:t>0 lb</a:t>
            </a:r>
          </a:p>
        </p:txBody>
      </p:sp>
      <p:sp>
        <p:nvSpPr>
          <p:cNvPr id="40" name="Arrow: Down 39">
            <a:extLst>
              <a:ext uri="{FF2B5EF4-FFF2-40B4-BE49-F238E27FC236}">
                <a16:creationId xmlns:a16="http://schemas.microsoft.com/office/drawing/2014/main" id="{7A598FBB-4E94-4F60-F276-48A8E5A3E8D0}"/>
              </a:ext>
            </a:extLst>
          </p:cNvPr>
          <p:cNvSpPr/>
          <p:nvPr/>
        </p:nvSpPr>
        <p:spPr>
          <a:xfrm rot="10800000">
            <a:off x="2952814" y="3800774"/>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59F8662A-3972-A45B-F9A8-BDA6FBFEAD2D}"/>
              </a:ext>
            </a:extLst>
          </p:cNvPr>
          <p:cNvSpPr/>
          <p:nvPr/>
        </p:nvSpPr>
        <p:spPr>
          <a:xfrm rot="10800000">
            <a:off x="3382192" y="3990100"/>
            <a:ext cx="131607" cy="6880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1FC3DE5C-B688-C2EC-6AD4-8B7DD633DE69}"/>
              </a:ext>
            </a:extLst>
          </p:cNvPr>
          <p:cNvSpPr/>
          <p:nvPr/>
        </p:nvSpPr>
        <p:spPr>
          <a:xfrm rot="10800000">
            <a:off x="3811572" y="3803883"/>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6D510F88-2C48-141F-D2C7-146F9CF3941D}"/>
                  </a:ext>
                </a:extLst>
              </p:cNvPr>
              <p:cNvSpPr txBox="1"/>
              <p:nvPr/>
            </p:nvSpPr>
            <p:spPr>
              <a:xfrm>
                <a:off x="352322" y="1365742"/>
                <a:ext cx="2014280" cy="923330"/>
              </a:xfrm>
              <a:prstGeom prst="rect">
                <a:avLst/>
              </a:prstGeom>
              <a:noFill/>
            </p:spPr>
            <p:txBody>
              <a:bodyPr wrap="square" rtlCol="0">
                <a:spAutoFit/>
              </a:bodyPr>
              <a:lstStyle/>
              <a:p>
                <a:r>
                  <a:rPr lang="en-US" i="1" dirty="0"/>
                  <a:t>Reality: </a:t>
                </a:r>
                <a14:m>
                  <m:oMath xmlns:m="http://schemas.openxmlformats.org/officeDocument/2006/math">
                    <m:r>
                      <m:rPr>
                        <m:sty m:val="p"/>
                      </m:rPr>
                      <a:rPr lang="en-US" b="0" i="0" smtClean="0">
                        <a:latin typeface="Cambria Math" panose="02040503050406030204" pitchFamily="18" charset="0"/>
                      </a:rPr>
                      <m:t>Σ</m:t>
                    </m:r>
                    <m:r>
                      <a:rPr lang="en-US" b="1" i="1" smtClean="0">
                        <a:latin typeface="Cambria Math" panose="02040503050406030204" pitchFamily="18" charset="0"/>
                      </a:rPr>
                      <m:t>𝑭</m:t>
                    </m:r>
                    <m:r>
                      <a:rPr lang="en-US" b="0" i="1" smtClean="0">
                        <a:latin typeface="Cambria Math" panose="02040503050406030204" pitchFamily="18" charset="0"/>
                      </a:rPr>
                      <m:t>=</m:t>
                    </m:r>
                    <m:r>
                      <a:rPr lang="en-US" b="1" i="1" smtClean="0">
                        <a:latin typeface="Cambria Math" panose="02040503050406030204" pitchFamily="18" charset="0"/>
                      </a:rPr>
                      <m:t>𝟎</m:t>
                    </m:r>
                  </m:oMath>
                </a14:m>
                <a:endParaRPr lang="en-US" b="1" dirty="0"/>
              </a:p>
              <a:p>
                <a:r>
                  <a:rPr lang="en-US" i="1" dirty="0"/>
                  <a:t>.. and maybe we forgot contact!</a:t>
                </a:r>
              </a:p>
            </p:txBody>
          </p:sp>
        </mc:Choice>
        <mc:Fallback xmlns="">
          <p:sp>
            <p:nvSpPr>
              <p:cNvPr id="43" name="TextBox 42">
                <a:extLst>
                  <a:ext uri="{FF2B5EF4-FFF2-40B4-BE49-F238E27FC236}">
                    <a16:creationId xmlns:a16="http://schemas.microsoft.com/office/drawing/2014/main" id="{6D510F88-2C48-141F-D2C7-146F9CF3941D}"/>
                  </a:ext>
                </a:extLst>
              </p:cNvPr>
              <p:cNvSpPr txBox="1">
                <a:spLocks noRot="1" noChangeAspect="1" noMove="1" noResize="1" noEditPoints="1" noAdjustHandles="1" noChangeArrowheads="1" noChangeShapeType="1" noTextEdit="1"/>
              </p:cNvSpPr>
              <p:nvPr/>
            </p:nvSpPr>
            <p:spPr>
              <a:xfrm>
                <a:off x="352322" y="1365742"/>
                <a:ext cx="2014280" cy="923330"/>
              </a:xfrm>
              <a:prstGeom prst="rect">
                <a:avLst/>
              </a:prstGeom>
              <a:blipFill>
                <a:blip r:embed="rId4"/>
                <a:stretch>
                  <a:fillRect l="-2727" t="-3289" b="-9211"/>
                </a:stretch>
              </a:blipFill>
            </p:spPr>
            <p:txBody>
              <a:bodyPr/>
              <a:lstStyle/>
              <a:p>
                <a:r>
                  <a:rPr lang="en-US">
                    <a:noFill/>
                  </a:rPr>
                  <a:t> </a:t>
                </a:r>
              </a:p>
            </p:txBody>
          </p:sp>
        </mc:Fallback>
      </mc:AlternateContent>
      <p:sp>
        <p:nvSpPr>
          <p:cNvPr id="3" name="Arrow: Down 2">
            <a:extLst>
              <a:ext uri="{FF2B5EF4-FFF2-40B4-BE49-F238E27FC236}">
                <a16:creationId xmlns:a16="http://schemas.microsoft.com/office/drawing/2014/main" id="{CE20AB00-953F-53F9-7604-A50A4AA19594}"/>
              </a:ext>
            </a:extLst>
          </p:cNvPr>
          <p:cNvSpPr/>
          <p:nvPr/>
        </p:nvSpPr>
        <p:spPr>
          <a:xfrm>
            <a:off x="3133330" y="3581579"/>
            <a:ext cx="131608" cy="483141"/>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EC901F2F-0122-42CD-17AC-FF3621F3B0CD}"/>
              </a:ext>
            </a:extLst>
          </p:cNvPr>
          <p:cNvSpPr/>
          <p:nvPr/>
        </p:nvSpPr>
        <p:spPr>
          <a:xfrm>
            <a:off x="3647437" y="3581579"/>
            <a:ext cx="131608" cy="483141"/>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C476AB2-2641-4F06-64DD-9BD655BF2236}"/>
              </a:ext>
            </a:extLst>
          </p:cNvPr>
          <p:cNvGrpSpPr/>
          <p:nvPr/>
        </p:nvGrpSpPr>
        <p:grpSpPr>
          <a:xfrm>
            <a:off x="2954306" y="2898124"/>
            <a:ext cx="990365" cy="483141"/>
            <a:chOff x="2954306" y="2945749"/>
            <a:chExt cx="990365" cy="483141"/>
          </a:xfrm>
        </p:grpSpPr>
        <p:sp>
          <p:nvSpPr>
            <p:cNvPr id="36" name="Arrow: Down 35">
              <a:extLst>
                <a:ext uri="{FF2B5EF4-FFF2-40B4-BE49-F238E27FC236}">
                  <a16:creationId xmlns:a16="http://schemas.microsoft.com/office/drawing/2014/main" id="{FB62549D-8D26-E737-6359-4853376009E3}"/>
                </a:ext>
              </a:extLst>
            </p:cNvPr>
            <p:cNvSpPr/>
            <p:nvPr/>
          </p:nvSpPr>
          <p:spPr>
            <a:xfrm>
              <a:off x="2954306" y="3061187"/>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86C672E9-0645-7496-24CF-147469D5A67B}"/>
                </a:ext>
              </a:extLst>
            </p:cNvPr>
            <p:cNvSpPr/>
            <p:nvPr/>
          </p:nvSpPr>
          <p:spPr>
            <a:xfrm>
              <a:off x="3383685" y="3065049"/>
              <a:ext cx="127983" cy="6337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8" name="Arrow: Down 37">
              <a:extLst>
                <a:ext uri="{FF2B5EF4-FFF2-40B4-BE49-F238E27FC236}">
                  <a16:creationId xmlns:a16="http://schemas.microsoft.com/office/drawing/2014/main" id="{A012BB25-0EE7-8E35-1E3F-287E0B17A43C}"/>
                </a:ext>
              </a:extLst>
            </p:cNvPr>
            <p:cNvSpPr/>
            <p:nvPr/>
          </p:nvSpPr>
          <p:spPr>
            <a:xfrm>
              <a:off x="3813064" y="3064296"/>
              <a:ext cx="131607" cy="25426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F1F7CB0-4EAA-19AC-313B-742620ADC4F4}"/>
                </a:ext>
              </a:extLst>
            </p:cNvPr>
            <p:cNvSpPr/>
            <p:nvPr/>
          </p:nvSpPr>
          <p:spPr>
            <a:xfrm rot="10800000">
              <a:off x="3135049" y="2945749"/>
              <a:ext cx="131608" cy="483141"/>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E9F9C297-141A-50BE-2E31-F6D0ABAB8B96}"/>
                </a:ext>
              </a:extLst>
            </p:cNvPr>
            <p:cNvSpPr/>
            <p:nvPr/>
          </p:nvSpPr>
          <p:spPr>
            <a:xfrm rot="10800000">
              <a:off x="3649156" y="2945749"/>
              <a:ext cx="131608" cy="483141"/>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55" name="Picture 54">
            <a:extLst>
              <a:ext uri="{FF2B5EF4-FFF2-40B4-BE49-F238E27FC236}">
                <a16:creationId xmlns:a16="http://schemas.microsoft.com/office/drawing/2014/main" id="{3FC5713A-3FBA-2D70-6286-726EA7F0FDFC}"/>
              </a:ext>
            </a:extLst>
          </p:cNvPr>
          <p:cNvPicPr>
            <a:picLocks noChangeAspect="1"/>
          </p:cNvPicPr>
          <p:nvPr/>
        </p:nvPicPr>
        <p:blipFill>
          <a:blip r:embed="rId5"/>
          <a:stretch>
            <a:fillRect/>
          </a:stretch>
        </p:blipFill>
        <p:spPr>
          <a:xfrm>
            <a:off x="5166688" y="942116"/>
            <a:ext cx="4098851" cy="4372645"/>
          </a:xfrm>
          <a:prstGeom prst="rect">
            <a:avLst/>
          </a:prstGeom>
        </p:spPr>
      </p:pic>
      <p:cxnSp>
        <p:nvCxnSpPr>
          <p:cNvPr id="56" name="Straight Arrow Connector 55">
            <a:extLst>
              <a:ext uri="{FF2B5EF4-FFF2-40B4-BE49-F238E27FC236}">
                <a16:creationId xmlns:a16="http://schemas.microsoft.com/office/drawing/2014/main" id="{6B5CDE68-3677-6A1C-14A9-5B2D8736A61D}"/>
              </a:ext>
            </a:extLst>
          </p:cNvPr>
          <p:cNvCxnSpPr>
            <a:cxnSpLocks/>
            <a:stCxn id="57" idx="1"/>
          </p:cNvCxnSpPr>
          <p:nvPr/>
        </p:nvCxnSpPr>
        <p:spPr>
          <a:xfrm flipH="1">
            <a:off x="9147835" y="4225113"/>
            <a:ext cx="419100" cy="261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057953E4-DEDC-8CE3-B1FD-4AF83F4DD128}"/>
              </a:ext>
            </a:extLst>
          </p:cNvPr>
          <p:cNvSpPr txBox="1"/>
          <p:nvPr/>
        </p:nvSpPr>
        <p:spPr>
          <a:xfrm>
            <a:off x="9566935" y="3963503"/>
            <a:ext cx="1934812" cy="523220"/>
          </a:xfrm>
          <a:prstGeom prst="rect">
            <a:avLst/>
          </a:prstGeom>
          <a:noFill/>
        </p:spPr>
        <p:txBody>
          <a:bodyPr wrap="square" rtlCol="0">
            <a:spAutoFit/>
          </a:bodyPr>
          <a:lstStyle/>
          <a:p>
            <a:r>
              <a:rPr lang="en-US" sz="1400" dirty="0"/>
              <a:t>Contact forces on bottom block</a:t>
            </a:r>
          </a:p>
        </p:txBody>
      </p:sp>
      <p:cxnSp>
        <p:nvCxnSpPr>
          <p:cNvPr id="60" name="Straight Arrow Connector 59">
            <a:extLst>
              <a:ext uri="{FF2B5EF4-FFF2-40B4-BE49-F238E27FC236}">
                <a16:creationId xmlns:a16="http://schemas.microsoft.com/office/drawing/2014/main" id="{CD3FFE8C-21E8-D0AB-0429-3F51E91C24A0}"/>
              </a:ext>
            </a:extLst>
          </p:cNvPr>
          <p:cNvCxnSpPr>
            <a:cxnSpLocks/>
            <a:stCxn id="61" idx="1"/>
          </p:cNvCxnSpPr>
          <p:nvPr/>
        </p:nvCxnSpPr>
        <p:spPr>
          <a:xfrm flipH="1">
            <a:off x="9119260" y="3620770"/>
            <a:ext cx="419100" cy="369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B10BCECF-A8B3-DACB-E129-9A1E040AEB65}"/>
              </a:ext>
            </a:extLst>
          </p:cNvPr>
          <p:cNvSpPr txBox="1"/>
          <p:nvPr/>
        </p:nvSpPr>
        <p:spPr>
          <a:xfrm>
            <a:off x="9538360" y="3466881"/>
            <a:ext cx="1934812" cy="307777"/>
          </a:xfrm>
          <a:prstGeom prst="rect">
            <a:avLst/>
          </a:prstGeom>
          <a:noFill/>
        </p:spPr>
        <p:txBody>
          <a:bodyPr wrap="square" rtlCol="0">
            <a:spAutoFit/>
          </a:bodyPr>
          <a:lstStyle/>
          <a:p>
            <a:r>
              <a:rPr lang="en-US" sz="1400" dirty="0"/>
              <a:t>Applied load</a:t>
            </a:r>
          </a:p>
        </p:txBody>
      </p:sp>
      <p:cxnSp>
        <p:nvCxnSpPr>
          <p:cNvPr id="62" name="Straight Arrow Connector 61">
            <a:extLst>
              <a:ext uri="{FF2B5EF4-FFF2-40B4-BE49-F238E27FC236}">
                <a16:creationId xmlns:a16="http://schemas.microsoft.com/office/drawing/2014/main" id="{4E22EBFC-43B9-D62C-9A38-E774ACB47207}"/>
              </a:ext>
            </a:extLst>
          </p:cNvPr>
          <p:cNvCxnSpPr>
            <a:cxnSpLocks/>
            <a:stCxn id="63" idx="1"/>
          </p:cNvCxnSpPr>
          <p:nvPr/>
        </p:nvCxnSpPr>
        <p:spPr>
          <a:xfrm flipH="1">
            <a:off x="9147835" y="1690438"/>
            <a:ext cx="419100" cy="369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A464890E-31AB-9C97-064F-6E4522346097}"/>
              </a:ext>
            </a:extLst>
          </p:cNvPr>
          <p:cNvSpPr txBox="1"/>
          <p:nvPr/>
        </p:nvSpPr>
        <p:spPr>
          <a:xfrm>
            <a:off x="9566935" y="1536549"/>
            <a:ext cx="1934812" cy="307777"/>
          </a:xfrm>
          <a:prstGeom prst="rect">
            <a:avLst/>
          </a:prstGeom>
          <a:noFill/>
        </p:spPr>
        <p:txBody>
          <a:bodyPr wrap="square" rtlCol="0">
            <a:spAutoFit/>
          </a:bodyPr>
          <a:lstStyle/>
          <a:p>
            <a:r>
              <a:rPr lang="en-US" sz="1400" dirty="0"/>
              <a:t>Bolt forces</a:t>
            </a:r>
          </a:p>
        </p:txBody>
      </p:sp>
      <p:grpSp>
        <p:nvGrpSpPr>
          <p:cNvPr id="67" name="Group 66">
            <a:extLst>
              <a:ext uri="{FF2B5EF4-FFF2-40B4-BE49-F238E27FC236}">
                <a16:creationId xmlns:a16="http://schemas.microsoft.com/office/drawing/2014/main" id="{C1D32873-1C7B-6319-10A7-583D76C68DCA}"/>
              </a:ext>
            </a:extLst>
          </p:cNvPr>
          <p:cNvGrpSpPr/>
          <p:nvPr/>
        </p:nvGrpSpPr>
        <p:grpSpPr>
          <a:xfrm>
            <a:off x="5248018" y="5609902"/>
            <a:ext cx="6445995" cy="785604"/>
            <a:chOff x="5535031" y="5512656"/>
            <a:chExt cx="6445995" cy="785604"/>
          </a:xfrm>
        </p:grpSpPr>
        <p:sp>
          <p:nvSpPr>
            <p:cNvPr id="65" name="TextBox 64">
              <a:extLst>
                <a:ext uri="{FF2B5EF4-FFF2-40B4-BE49-F238E27FC236}">
                  <a16:creationId xmlns:a16="http://schemas.microsoft.com/office/drawing/2014/main" id="{6BAAF9D3-A067-F5B2-C985-96EDD2244559}"/>
                </a:ext>
              </a:extLst>
            </p:cNvPr>
            <p:cNvSpPr txBox="1"/>
            <p:nvPr/>
          </p:nvSpPr>
          <p:spPr>
            <a:xfrm>
              <a:off x="5535031" y="5928928"/>
              <a:ext cx="5969904" cy="369332"/>
            </a:xfrm>
            <a:prstGeom prst="rect">
              <a:avLst/>
            </a:prstGeom>
            <a:noFill/>
          </p:spPr>
          <p:txBody>
            <a:bodyPr wrap="none" rtlCol="0">
              <a:spAutoFit/>
            </a:bodyPr>
            <a:lstStyle/>
            <a:p>
              <a:r>
                <a:rPr lang="en-US" dirty="0"/>
                <a:t>Contact clamping forces </a:t>
              </a:r>
              <a:r>
                <a:rPr lang="en-US" b="1" dirty="0"/>
                <a:t>change</a:t>
              </a:r>
              <a:r>
                <a:rPr lang="en-US" dirty="0"/>
                <a:t> by ~</a:t>
              </a:r>
              <a:r>
                <a:rPr lang="en-US" b="1" dirty="0"/>
                <a:t>2x applied loads</a:t>
              </a:r>
            </a:p>
          </p:txBody>
        </p:sp>
        <p:sp>
          <p:nvSpPr>
            <p:cNvPr id="66" name="TextBox 65">
              <a:extLst>
                <a:ext uri="{FF2B5EF4-FFF2-40B4-BE49-F238E27FC236}">
                  <a16:creationId xmlns:a16="http://schemas.microsoft.com/office/drawing/2014/main" id="{45A50616-B8E1-F116-BD2B-B5341FB47F78}"/>
                </a:ext>
              </a:extLst>
            </p:cNvPr>
            <p:cNvSpPr txBox="1"/>
            <p:nvPr/>
          </p:nvSpPr>
          <p:spPr>
            <a:xfrm>
              <a:off x="5535031" y="5512656"/>
              <a:ext cx="6445995" cy="369332"/>
            </a:xfrm>
            <a:prstGeom prst="rect">
              <a:avLst/>
            </a:prstGeom>
            <a:noFill/>
          </p:spPr>
          <p:txBody>
            <a:bodyPr wrap="none" rtlCol="0">
              <a:spAutoFit/>
            </a:bodyPr>
            <a:lstStyle/>
            <a:p>
              <a:r>
                <a:rPr lang="en-US" dirty="0"/>
                <a:t>Bolt forces </a:t>
              </a:r>
              <a:r>
                <a:rPr lang="en-US" b="1" dirty="0"/>
                <a:t>nonuniform </a:t>
              </a:r>
              <a:r>
                <a:rPr lang="en-US" dirty="0"/>
                <a:t>and </a:t>
              </a:r>
              <a:r>
                <a:rPr lang="en-US" b="1" dirty="0"/>
                <a:t>change</a:t>
              </a:r>
              <a:r>
                <a:rPr lang="en-US" dirty="0"/>
                <a:t> by</a:t>
              </a:r>
              <a:r>
                <a:rPr lang="en-US" b="1" dirty="0"/>
                <a:t> ~3x applied loads</a:t>
              </a:r>
            </a:p>
          </p:txBody>
        </p:sp>
      </p:grpSp>
      <p:sp>
        <p:nvSpPr>
          <p:cNvPr id="68" name="Arrow: Down 67">
            <a:extLst>
              <a:ext uri="{FF2B5EF4-FFF2-40B4-BE49-F238E27FC236}">
                <a16:creationId xmlns:a16="http://schemas.microsoft.com/office/drawing/2014/main" id="{DA4B7FAE-455A-573E-7295-A70CF0F7DF3E}"/>
              </a:ext>
            </a:extLst>
          </p:cNvPr>
          <p:cNvSpPr/>
          <p:nvPr/>
        </p:nvSpPr>
        <p:spPr>
          <a:xfrm rot="10800000">
            <a:off x="2754797" y="922744"/>
            <a:ext cx="131607" cy="15578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B2680E36-6B21-1702-97D5-1ABEEDD6718E}"/>
              </a:ext>
            </a:extLst>
          </p:cNvPr>
          <p:cNvSpPr/>
          <p:nvPr/>
        </p:nvSpPr>
        <p:spPr>
          <a:xfrm rot="10800000">
            <a:off x="3150924" y="987216"/>
            <a:ext cx="123306" cy="9894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B6E296B9-3DB4-3FD1-D3EA-56ADBCB6CE59}"/>
              </a:ext>
            </a:extLst>
          </p:cNvPr>
          <p:cNvSpPr/>
          <p:nvPr/>
        </p:nvSpPr>
        <p:spPr>
          <a:xfrm rot="10800000">
            <a:off x="3943178" y="930381"/>
            <a:ext cx="131607" cy="15578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Arrow: Down 70">
            <a:extLst>
              <a:ext uri="{FF2B5EF4-FFF2-40B4-BE49-F238E27FC236}">
                <a16:creationId xmlns:a16="http://schemas.microsoft.com/office/drawing/2014/main" id="{BE798A4C-27A2-20F6-0668-EA460BD9F68D}"/>
              </a:ext>
            </a:extLst>
          </p:cNvPr>
          <p:cNvSpPr/>
          <p:nvPr/>
        </p:nvSpPr>
        <p:spPr>
          <a:xfrm rot="10800000">
            <a:off x="3547050" y="979577"/>
            <a:ext cx="123305" cy="9894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466E876-6319-BE33-E0A5-6058EA0799DD}"/>
              </a:ext>
            </a:extLst>
          </p:cNvPr>
          <p:cNvSpPr txBox="1"/>
          <p:nvPr/>
        </p:nvSpPr>
        <p:spPr>
          <a:xfrm>
            <a:off x="4316194" y="3356853"/>
            <a:ext cx="837089" cy="369332"/>
          </a:xfrm>
          <a:prstGeom prst="rect">
            <a:avLst/>
          </a:prstGeom>
          <a:noFill/>
        </p:spPr>
        <p:txBody>
          <a:bodyPr wrap="none" rtlCol="0">
            <a:spAutoFit/>
          </a:bodyPr>
          <a:lstStyle/>
          <a:p>
            <a:r>
              <a:rPr lang="en-US" dirty="0"/>
              <a:t>~95 lb</a:t>
            </a:r>
          </a:p>
        </p:txBody>
      </p:sp>
      <p:cxnSp>
        <p:nvCxnSpPr>
          <p:cNvPr id="74" name="Straight Arrow Connector 73">
            <a:extLst>
              <a:ext uri="{FF2B5EF4-FFF2-40B4-BE49-F238E27FC236}">
                <a16:creationId xmlns:a16="http://schemas.microsoft.com/office/drawing/2014/main" id="{B0E1E44C-CD48-5EB9-12B0-D959AA7D42E8}"/>
              </a:ext>
            </a:extLst>
          </p:cNvPr>
          <p:cNvCxnSpPr>
            <a:cxnSpLocks/>
            <a:stCxn id="72" idx="1"/>
            <a:endCxn id="38" idx="3"/>
          </p:cNvCxnSpPr>
          <p:nvPr/>
        </p:nvCxnSpPr>
        <p:spPr>
          <a:xfrm flipH="1" flipV="1">
            <a:off x="3944671" y="3205135"/>
            <a:ext cx="371523" cy="336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F0EE118-2441-59D3-E99A-4D8125A150AD}"/>
              </a:ext>
            </a:extLst>
          </p:cNvPr>
          <p:cNvCxnSpPr>
            <a:cxnSpLocks/>
            <a:stCxn id="72" idx="1"/>
          </p:cNvCxnSpPr>
          <p:nvPr/>
        </p:nvCxnSpPr>
        <p:spPr>
          <a:xfrm flipH="1">
            <a:off x="4008981" y="3541519"/>
            <a:ext cx="307213" cy="401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C98EBD65-D129-DC61-FA22-A47D17673E60}"/>
              </a:ext>
            </a:extLst>
          </p:cNvPr>
          <p:cNvSpPr txBox="1"/>
          <p:nvPr/>
        </p:nvSpPr>
        <p:spPr>
          <a:xfrm>
            <a:off x="2876152" y="2176937"/>
            <a:ext cx="837089" cy="369332"/>
          </a:xfrm>
          <a:prstGeom prst="rect">
            <a:avLst/>
          </a:prstGeom>
          <a:noFill/>
        </p:spPr>
        <p:txBody>
          <a:bodyPr wrap="none" rtlCol="0">
            <a:spAutoFit/>
          </a:bodyPr>
          <a:lstStyle/>
          <a:p>
            <a:r>
              <a:rPr lang="en-US" dirty="0"/>
              <a:t>~10 lb</a:t>
            </a:r>
          </a:p>
        </p:txBody>
      </p:sp>
      <p:cxnSp>
        <p:nvCxnSpPr>
          <p:cNvPr id="80" name="Straight Arrow Connector 79">
            <a:extLst>
              <a:ext uri="{FF2B5EF4-FFF2-40B4-BE49-F238E27FC236}">
                <a16:creationId xmlns:a16="http://schemas.microsoft.com/office/drawing/2014/main" id="{D0EFF138-4CED-4721-EC12-A54E21A138DB}"/>
              </a:ext>
            </a:extLst>
          </p:cNvPr>
          <p:cNvCxnSpPr>
            <a:cxnSpLocks/>
          </p:cNvCxnSpPr>
          <p:nvPr/>
        </p:nvCxnSpPr>
        <p:spPr>
          <a:xfrm>
            <a:off x="3304222" y="2498644"/>
            <a:ext cx="146167" cy="202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71FB30AF-CC74-1234-DE23-BCC615BD0835}"/>
              </a:ext>
            </a:extLst>
          </p:cNvPr>
          <p:cNvSpPr/>
          <p:nvPr/>
        </p:nvSpPr>
        <p:spPr>
          <a:xfrm>
            <a:off x="5479254" y="3561539"/>
            <a:ext cx="616746" cy="523220"/>
          </a:xfrm>
          <a:prstGeom prst="ellipse">
            <a:avLst/>
          </a:prstGeom>
          <a:noFill/>
          <a:ln>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C649B162-E991-F848-1A88-BE50E4EC4FBC}"/>
              </a:ext>
            </a:extLst>
          </p:cNvPr>
          <p:cNvCxnSpPr>
            <a:cxnSpLocks/>
            <a:stCxn id="89" idx="1"/>
          </p:cNvCxnSpPr>
          <p:nvPr/>
        </p:nvCxnSpPr>
        <p:spPr>
          <a:xfrm flipH="1">
            <a:off x="5989466" y="3333102"/>
            <a:ext cx="419100" cy="248477"/>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89" name="TextBox 88">
            <a:extLst>
              <a:ext uri="{FF2B5EF4-FFF2-40B4-BE49-F238E27FC236}">
                <a16:creationId xmlns:a16="http://schemas.microsoft.com/office/drawing/2014/main" id="{B095B7E9-3228-9CF3-3B25-29AC1F64EC3C}"/>
              </a:ext>
            </a:extLst>
          </p:cNvPr>
          <p:cNvSpPr txBox="1"/>
          <p:nvPr/>
        </p:nvSpPr>
        <p:spPr>
          <a:xfrm>
            <a:off x="6408566" y="2948381"/>
            <a:ext cx="1934812" cy="769441"/>
          </a:xfrm>
          <a:prstGeom prst="rect">
            <a:avLst/>
          </a:prstGeom>
          <a:noFill/>
        </p:spPr>
        <p:txBody>
          <a:bodyPr wrap="square" rtlCol="0">
            <a:spAutoFit/>
          </a:bodyPr>
          <a:lstStyle/>
          <a:p>
            <a:r>
              <a:rPr lang="en-US" sz="1100" i="1" dirty="0">
                <a:solidFill>
                  <a:schemeClr val="bg1">
                    <a:lumMod val="50000"/>
                  </a:schemeClr>
                </a:solidFill>
              </a:rPr>
              <a:t>Regrettable contact algorithm noise from the procedural transfer + implicit dynamics</a:t>
            </a:r>
          </a:p>
        </p:txBody>
      </p:sp>
      <p:sp>
        <p:nvSpPr>
          <p:cNvPr id="91" name="TextBox 90">
            <a:extLst>
              <a:ext uri="{FF2B5EF4-FFF2-40B4-BE49-F238E27FC236}">
                <a16:creationId xmlns:a16="http://schemas.microsoft.com/office/drawing/2014/main" id="{F490BBE6-E6E4-C12A-8303-73AD3F65FECA}"/>
              </a:ext>
            </a:extLst>
          </p:cNvPr>
          <p:cNvSpPr txBox="1"/>
          <p:nvPr/>
        </p:nvSpPr>
        <p:spPr>
          <a:xfrm>
            <a:off x="87560" y="6422826"/>
            <a:ext cx="1740379" cy="307777"/>
          </a:xfrm>
          <a:prstGeom prst="rect">
            <a:avLst/>
          </a:prstGeom>
          <a:noFill/>
        </p:spPr>
        <p:txBody>
          <a:bodyPr wrap="square">
            <a:spAutoFit/>
          </a:bodyPr>
          <a:lstStyle/>
          <a:p>
            <a:r>
              <a:rPr lang="en-US" sz="1400" i="1" dirty="0" err="1"/>
              <a:t>Displ</a:t>
            </a:r>
            <a:r>
              <a:rPr lang="en-US" sz="1400" i="1" dirty="0"/>
              <a:t>. x200</a:t>
            </a:r>
          </a:p>
        </p:txBody>
      </p:sp>
    </p:spTree>
    <p:extLst>
      <p:ext uri="{BB962C8B-B14F-4D97-AF65-F5344CB8AC3E}">
        <p14:creationId xmlns:p14="http://schemas.microsoft.com/office/powerpoint/2010/main" val="40827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9ACF-1D20-E664-B2C7-F3CF5A6CC4B0}"/>
              </a:ext>
            </a:extLst>
          </p:cNvPr>
          <p:cNvSpPr>
            <a:spLocks noGrp="1"/>
          </p:cNvSpPr>
          <p:nvPr>
            <p:ph type="title"/>
          </p:nvPr>
        </p:nvSpPr>
        <p:spPr/>
        <p:txBody>
          <a:bodyPr/>
          <a:lstStyle/>
          <a:p>
            <a:r>
              <a:rPr lang="en-US" dirty="0"/>
              <a:t>Example 15: Results and discussion – The ternary operator</a:t>
            </a:r>
          </a:p>
        </p:txBody>
      </p:sp>
      <p:sp>
        <p:nvSpPr>
          <p:cNvPr id="3" name="Content Placeholder 2">
            <a:extLst>
              <a:ext uri="{FF2B5EF4-FFF2-40B4-BE49-F238E27FC236}">
                <a16:creationId xmlns:a16="http://schemas.microsoft.com/office/drawing/2014/main" id="{A5BA5831-8ADF-EB12-97B9-533337345FE5}"/>
              </a:ext>
            </a:extLst>
          </p:cNvPr>
          <p:cNvSpPr>
            <a:spLocks noGrp="1"/>
          </p:cNvSpPr>
          <p:nvPr>
            <p:ph idx="1"/>
          </p:nvPr>
        </p:nvSpPr>
        <p:spPr>
          <a:xfrm>
            <a:off x="762000" y="1447799"/>
            <a:ext cx="11048198" cy="4648201"/>
          </a:xfrm>
        </p:spPr>
        <p:txBody>
          <a:bodyPr>
            <a:normAutofit/>
          </a:bodyPr>
          <a:lstStyle/>
          <a:p>
            <a:r>
              <a:rPr lang="en-US" sz="1600" dirty="0"/>
              <a:t>This example demonstrates the </a:t>
            </a:r>
            <a:r>
              <a:rPr lang="en-US" sz="1600" b="1" u="sng" dirty="0"/>
              <a:t>ternary operator</a:t>
            </a:r>
            <a:r>
              <a:rPr lang="en-US" sz="1600" dirty="0"/>
              <a:t>, which enables </a:t>
            </a:r>
            <a:r>
              <a:rPr lang="en-US" sz="1600" b="1" dirty="0"/>
              <a:t>complex function evaluations</a:t>
            </a:r>
            <a:r>
              <a:rPr lang="en-US" sz="1600" dirty="0"/>
              <a:t>.</a:t>
            </a:r>
          </a:p>
          <a:p>
            <a:pPr algn="ctr"/>
            <a:r>
              <a:rPr lang="en-US" sz="1600" dirty="0">
                <a:latin typeface="Courier New" panose="02070309020205020404" pitchFamily="49" charset="0"/>
                <a:cs typeface="Courier New" panose="02070309020205020404" pitchFamily="49" charset="0"/>
              </a:rPr>
              <a:t>value = (condition) ? </a:t>
            </a:r>
            <a:r>
              <a:rPr lang="en-US" sz="1600" dirty="0" err="1">
                <a:latin typeface="Courier New" panose="02070309020205020404" pitchFamily="49" charset="0"/>
                <a:cs typeface="Courier New" panose="02070309020205020404" pitchFamily="49" charset="0"/>
              </a:rPr>
              <a:t>val_if_true</a:t>
            </a:r>
            <a:r>
              <a:rPr lang="en-US" sz="1600" dirty="0">
                <a:latin typeface="Courier New" panose="02070309020205020404" pitchFamily="49" charset="0"/>
                <a:cs typeface="Courier New" panose="02070309020205020404" pitchFamily="49" charset="0"/>
              </a:rPr>
              <a:t> : </a:t>
            </a:r>
            <a:r>
              <a:rPr lang="en-US" sz="1600" dirty="0" err="1">
                <a:latin typeface="Courier New" panose="02070309020205020404" pitchFamily="49" charset="0"/>
                <a:cs typeface="Courier New" panose="02070309020205020404" pitchFamily="49" charset="0"/>
              </a:rPr>
              <a:t>val_if_false</a:t>
            </a:r>
            <a:endParaRPr lang="en-US" sz="1600" dirty="0">
              <a:latin typeface="Courier New" panose="02070309020205020404" pitchFamily="49" charset="0"/>
              <a:cs typeface="Courier New" panose="02070309020205020404" pitchFamily="49" charset="0"/>
            </a:endParaRPr>
          </a:p>
          <a:p>
            <a:r>
              <a:rPr lang="en-US" sz="1600" dirty="0">
                <a:latin typeface="+mn-lt"/>
                <a:cs typeface="Courier New" panose="02070309020205020404" pitchFamily="49" charset="0"/>
              </a:rPr>
              <a:t>This can be combined with parenthesis, and line continuation (</a:t>
            </a:r>
            <a:r>
              <a:rPr lang="en-US" sz="1600" dirty="0">
                <a:latin typeface="Courier New" panose="02070309020205020404" pitchFamily="49" charset="0"/>
                <a:cs typeface="Courier New" panose="02070309020205020404" pitchFamily="49" charset="0"/>
              </a:rPr>
              <a:t>\#</a:t>
            </a:r>
            <a:r>
              <a:rPr lang="en-US" sz="1600" dirty="0">
                <a:latin typeface="+mn-lt"/>
                <a:cs typeface="Courier New" panose="02070309020205020404" pitchFamily="49" charset="0"/>
              </a:rPr>
              <a:t>).</a:t>
            </a:r>
          </a:p>
          <a:p>
            <a:pPr>
              <a:spcBef>
                <a:spcPts val="0"/>
              </a:spcBef>
              <a:spcAft>
                <a:spcPts val="0"/>
              </a:spcAft>
            </a:pPr>
            <a:r>
              <a:rPr lang="en-US" sz="1600" dirty="0">
                <a:latin typeface="Courier New" panose="02070309020205020404" pitchFamily="49" charset="0"/>
                <a:cs typeface="Courier New" panose="02070309020205020404" pitchFamily="49" charset="0"/>
              </a:rPr>
              <a:t> begin function </a:t>
            </a:r>
            <a:r>
              <a:rPr lang="en-US" sz="1600" dirty="0" err="1">
                <a:latin typeface="Courier New" panose="02070309020205020404" pitchFamily="49" charset="0"/>
                <a:cs typeface="Courier New" panose="02070309020205020404" pitchFamily="49" charset="0"/>
              </a:rPr>
              <a:t>func_preload_hat</a:t>
            </a:r>
            <a:endParaRPr lang="en-US" sz="1600" dirty="0">
              <a:latin typeface="Courier New" panose="02070309020205020404" pitchFamily="49" charset="0"/>
              <a:cs typeface="Courier New" panose="02070309020205020404" pitchFamily="49" charset="0"/>
            </a:endParaRPr>
          </a:p>
          <a:p>
            <a:pPr>
              <a:spcBef>
                <a:spcPts val="0"/>
              </a:spcBef>
              <a:spcAft>
                <a:spcPts val="0"/>
              </a:spcAft>
            </a:pPr>
            <a:r>
              <a:rPr lang="en-US" sz="1600" dirty="0">
                <a:latin typeface="Courier New" panose="02070309020205020404" pitchFamily="49" charset="0"/>
                <a:cs typeface="Courier New" panose="02070309020205020404" pitchFamily="49" charset="0"/>
              </a:rPr>
              <a:t>    type = analytic</a:t>
            </a:r>
          </a:p>
          <a:p>
            <a:pPr>
              <a:spcBef>
                <a:spcPts val="0"/>
              </a:spcBef>
              <a:spcAft>
                <a:spcPts val="0"/>
              </a:spcAft>
            </a:pPr>
            <a:r>
              <a:rPr lang="en-US" sz="1600" dirty="0">
                <a:latin typeface="Courier New" panose="02070309020205020404" pitchFamily="49" charset="0"/>
                <a:cs typeface="Courier New" panose="02070309020205020404" pitchFamily="49" charset="0"/>
              </a:rPr>
              <a:t>    expression variable: t = global time</a:t>
            </a:r>
          </a:p>
          <a:p>
            <a:pPr>
              <a:spcBef>
                <a:spcPts val="0"/>
              </a:spcBef>
              <a:spcAft>
                <a:spcPts val="0"/>
              </a:spcAft>
            </a:pPr>
            <a:r>
              <a:rPr lang="en-US" sz="1600" dirty="0">
                <a:latin typeface="Courier New" panose="02070309020205020404" pitchFamily="49" charset="0"/>
                <a:cs typeface="Courier New" panose="02070309020205020404" pitchFamily="49" charset="0"/>
              </a:rPr>
              <a:t>    expression variable: c = </a:t>
            </a:r>
            <a:r>
              <a:rPr lang="en-US" sz="1600" dirty="0" err="1">
                <a:latin typeface="Courier New" panose="02070309020205020404" pitchFamily="49" charset="0"/>
                <a:cs typeface="Courier New" panose="02070309020205020404" pitchFamily="49" charset="0"/>
              </a:rPr>
              <a:t>element_vector</a:t>
            </a:r>
            <a:r>
              <a:rPr lang="en-US" sz="1600" dirty="0">
                <a:latin typeface="Courier New" panose="02070309020205020404" pitchFamily="49" charset="0"/>
                <a:cs typeface="Courier New" panose="02070309020205020404" pitchFamily="49" charset="0"/>
              </a:rPr>
              <a:t> centroid</a:t>
            </a:r>
          </a:p>
          <a:p>
            <a:pPr>
              <a:spcBef>
                <a:spcPts val="0"/>
              </a:spcBef>
              <a:spcAft>
                <a:spcPts val="0"/>
              </a:spcAft>
            </a:pPr>
            <a:r>
              <a:rPr lang="en-US" sz="1600" dirty="0">
                <a:latin typeface="Courier New" panose="02070309020205020404" pitchFamily="49" charset="0"/>
                <a:cs typeface="Courier New" panose="02070309020205020404" pitchFamily="49" charset="0"/>
              </a:rPr>
              <a:t>    evaluate expression = "(</a:t>
            </a:r>
            <a:r>
              <a:rPr lang="en-US" sz="1600" dirty="0" err="1">
                <a:latin typeface="Courier New" panose="02070309020205020404" pitchFamily="49" charset="0"/>
                <a:cs typeface="Courier New" panose="02070309020205020404" pitchFamily="49" charset="0"/>
              </a:rPr>
              <a:t>c_z</a:t>
            </a:r>
            <a:r>
              <a:rPr lang="en-US" sz="1600" dirty="0">
                <a:latin typeface="Courier New" panose="02070309020205020404" pitchFamily="49" charset="0"/>
                <a:cs typeface="Courier New" panose="02070309020205020404" pitchFamily="49" charset="0"/>
              </a:rPr>
              <a:t> &gt; 5 &amp;&amp; </a:t>
            </a:r>
            <a:r>
              <a:rPr lang="en-US" sz="1600" dirty="0" err="1">
                <a:latin typeface="Courier New" panose="02070309020205020404" pitchFamily="49" charset="0"/>
                <a:cs typeface="Courier New" panose="02070309020205020404" pitchFamily="49" charset="0"/>
              </a:rPr>
              <a:t>c_z</a:t>
            </a:r>
            <a:r>
              <a:rPr lang="en-US" sz="1600" dirty="0">
                <a:latin typeface="Courier New" panose="02070309020205020404" pitchFamily="49" charset="0"/>
                <a:cs typeface="Courier New" panose="02070309020205020404" pitchFamily="49" charset="0"/>
              </a:rPr>
              <a:t> &lt; 7) ? -0.002*t :                           \#</a:t>
            </a:r>
          </a:p>
          <a:p>
            <a:pPr>
              <a:spcBef>
                <a:spcPts val="0"/>
              </a:spcBef>
              <a:spcAft>
                <a:spcPts val="0"/>
              </a:spcAft>
            </a:pPr>
            <a:r>
              <a:rPr lang="en-US" sz="1600" dirty="0">
                <a:latin typeface="Courier New" panose="02070309020205020404" pitchFamily="49" charset="0"/>
                <a:cs typeface="Courier New" panose="02070309020205020404" pitchFamily="49" charset="0"/>
              </a:rPr>
              <a:t>                             (                                                         \#</a:t>
            </a:r>
          </a:p>
          <a:p>
            <a:pPr>
              <a:spcBef>
                <a:spcPts val="0"/>
              </a:spcBef>
              <a:spcAft>
                <a:spcPts val="0"/>
              </a:spcAft>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c_z</a:t>
            </a:r>
            <a:r>
              <a:rPr lang="en-US" sz="1600" dirty="0">
                <a:latin typeface="Courier New" panose="02070309020205020404" pitchFamily="49" charset="0"/>
                <a:cs typeface="Courier New" panose="02070309020205020404" pitchFamily="49" charset="0"/>
              </a:rPr>
              <a:t> &gt;= 7) ? -t*max(0.002*(1 - (</a:t>
            </a:r>
            <a:r>
              <a:rPr lang="en-US" sz="1600" dirty="0" err="1">
                <a:latin typeface="Courier New" panose="02070309020205020404" pitchFamily="49" charset="0"/>
                <a:cs typeface="Courier New" panose="02070309020205020404" pitchFamily="49" charset="0"/>
              </a:rPr>
              <a:t>c_z</a:t>
            </a:r>
            <a:r>
              <a:rPr lang="en-US" sz="1600" dirty="0">
                <a:latin typeface="Courier New" panose="02070309020205020404" pitchFamily="49" charset="0"/>
                <a:cs typeface="Courier New" panose="02070309020205020404" pitchFamily="49" charset="0"/>
              </a:rPr>
              <a:t> - 7)), 0.0) :       \#</a:t>
            </a:r>
          </a:p>
          <a:p>
            <a:pPr>
              <a:spcBef>
                <a:spcPts val="0"/>
              </a:spcBef>
              <a:spcAft>
                <a:spcPts val="0"/>
              </a:spcAft>
            </a:pPr>
            <a:r>
              <a:rPr lang="en-US" sz="1600" dirty="0">
                <a:latin typeface="Courier New" panose="02070309020205020404" pitchFamily="49" charset="0"/>
                <a:cs typeface="Courier New" panose="02070309020205020404" pitchFamily="49" charset="0"/>
              </a:rPr>
              <a:t>                               (                                                       \#</a:t>
            </a:r>
          </a:p>
          <a:p>
            <a:pPr>
              <a:spcBef>
                <a:spcPts val="0"/>
              </a:spcBef>
              <a:spcAft>
                <a:spcPts val="0"/>
              </a:spcAft>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c_z</a:t>
            </a:r>
            <a:r>
              <a:rPr lang="en-US" sz="1600" dirty="0">
                <a:latin typeface="Courier New" panose="02070309020205020404" pitchFamily="49" charset="0"/>
                <a:cs typeface="Courier New" panose="02070309020205020404" pitchFamily="49" charset="0"/>
              </a:rPr>
              <a:t> &lt;= 5) ? -t*max(0.002*(1 - (5 - </a:t>
            </a:r>
            <a:r>
              <a:rPr lang="en-US" sz="1600" dirty="0" err="1">
                <a:latin typeface="Courier New" panose="02070309020205020404" pitchFamily="49" charset="0"/>
                <a:cs typeface="Courier New" panose="02070309020205020404" pitchFamily="49" charset="0"/>
              </a:rPr>
              <a:t>c_z</a:t>
            </a:r>
            <a:r>
              <a:rPr lang="en-US" sz="1600" dirty="0">
                <a:latin typeface="Courier New" panose="02070309020205020404" pitchFamily="49" charset="0"/>
                <a:cs typeface="Courier New" panose="02070309020205020404" pitchFamily="49" charset="0"/>
              </a:rPr>
              <a:t>)), 0.0) : 0.0 \#</a:t>
            </a:r>
          </a:p>
          <a:p>
            <a:pPr>
              <a:spcBef>
                <a:spcPts val="0"/>
              </a:spcBef>
              <a:spcAft>
                <a:spcPts val="0"/>
              </a:spcAft>
            </a:pPr>
            <a:r>
              <a:rPr lang="en-US" sz="1600" dirty="0">
                <a:latin typeface="Courier New" panose="02070309020205020404" pitchFamily="49" charset="0"/>
                <a:cs typeface="Courier New" panose="02070309020205020404" pitchFamily="49" charset="0"/>
              </a:rPr>
              <a:t>                               )                                                       \#</a:t>
            </a:r>
          </a:p>
          <a:p>
            <a:pPr>
              <a:spcBef>
                <a:spcPts val="0"/>
              </a:spcBef>
              <a:spcAft>
                <a:spcPts val="0"/>
              </a:spcAft>
            </a:pPr>
            <a:r>
              <a:rPr lang="en-US" sz="1600" dirty="0">
                <a:latin typeface="Courier New" panose="02070309020205020404" pitchFamily="49" charset="0"/>
                <a:cs typeface="Courier New" panose="02070309020205020404" pitchFamily="49" charset="0"/>
              </a:rPr>
              <a:t>                             )"</a:t>
            </a:r>
          </a:p>
          <a:p>
            <a:pPr>
              <a:spcBef>
                <a:spcPts val="0"/>
              </a:spcBef>
              <a:spcAft>
                <a:spcPts val="0"/>
              </a:spcAft>
            </a:pPr>
            <a:r>
              <a:rPr lang="en-US" sz="1600" dirty="0">
                <a:latin typeface="Courier New" panose="02070309020205020404" pitchFamily="49" charset="0"/>
                <a:cs typeface="Courier New" panose="02070309020205020404" pitchFamily="49" charset="0"/>
              </a:rPr>
              <a:t>  end</a:t>
            </a:r>
          </a:p>
        </p:txBody>
      </p:sp>
      <p:sp>
        <p:nvSpPr>
          <p:cNvPr id="4" name="Slide Number Placeholder 3">
            <a:extLst>
              <a:ext uri="{FF2B5EF4-FFF2-40B4-BE49-F238E27FC236}">
                <a16:creationId xmlns:a16="http://schemas.microsoft.com/office/drawing/2014/main" id="{AE44EF09-7490-358D-7865-1C52920384FD}"/>
              </a:ext>
            </a:extLst>
          </p:cNvPr>
          <p:cNvSpPr>
            <a:spLocks noGrp="1"/>
          </p:cNvSpPr>
          <p:nvPr>
            <p:ph type="sldNum" sz="quarter" idx="4"/>
          </p:nvPr>
        </p:nvSpPr>
        <p:spPr/>
        <p:txBody>
          <a:bodyPr/>
          <a:lstStyle/>
          <a:p>
            <a:pPr algn="ctr"/>
            <a:fld id="{F6B149FD-26F7-3645-B4E7-BA8B8CC5EEA8}" type="slidenum">
              <a:rPr lang="en-US" smtClean="0"/>
              <a:pPr algn="ctr"/>
              <a:t>170</a:t>
            </a:fld>
            <a:endParaRPr lang="en-US" dirty="0"/>
          </a:p>
        </p:txBody>
      </p:sp>
      <p:sp>
        <p:nvSpPr>
          <p:cNvPr id="5" name="Rectangle 4">
            <a:extLst>
              <a:ext uri="{FF2B5EF4-FFF2-40B4-BE49-F238E27FC236}">
                <a16:creationId xmlns:a16="http://schemas.microsoft.com/office/drawing/2014/main" id="{BFBDD3B7-64D4-8469-D57A-6B2B0736EB9E}"/>
              </a:ext>
            </a:extLst>
          </p:cNvPr>
          <p:cNvSpPr/>
          <p:nvPr/>
        </p:nvSpPr>
        <p:spPr>
          <a:xfrm>
            <a:off x="4050628" y="3512017"/>
            <a:ext cx="2464068" cy="259882"/>
          </a:xfrm>
          <a:prstGeom prst="rect">
            <a:avLst/>
          </a:prstGeom>
          <a:noFill/>
          <a:ln>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8EF9AA-C257-5C4B-733B-72E6B62F7972}"/>
              </a:ext>
            </a:extLst>
          </p:cNvPr>
          <p:cNvSpPr/>
          <p:nvPr/>
        </p:nvSpPr>
        <p:spPr>
          <a:xfrm>
            <a:off x="4551144" y="4019607"/>
            <a:ext cx="1272141" cy="259882"/>
          </a:xfrm>
          <a:prstGeom prst="rect">
            <a:avLst/>
          </a:prstGeom>
          <a:no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7805D52-5EDC-2C95-5345-340BC1A14CF2}"/>
              </a:ext>
            </a:extLst>
          </p:cNvPr>
          <p:cNvCxnSpPr>
            <a:cxnSpLocks/>
          </p:cNvCxnSpPr>
          <p:nvPr/>
        </p:nvCxnSpPr>
        <p:spPr>
          <a:xfrm flipH="1">
            <a:off x="6514696" y="3070459"/>
            <a:ext cx="1349144" cy="57149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7E8557-BFAA-C62F-665F-EC98A412E1BC}"/>
              </a:ext>
            </a:extLst>
          </p:cNvPr>
          <p:cNvSpPr txBox="1"/>
          <p:nvPr/>
        </p:nvSpPr>
        <p:spPr>
          <a:xfrm>
            <a:off x="7557438" y="2701127"/>
            <a:ext cx="1990823" cy="369332"/>
          </a:xfrm>
          <a:prstGeom prst="rect">
            <a:avLst/>
          </a:prstGeom>
          <a:noFill/>
        </p:spPr>
        <p:txBody>
          <a:bodyPr wrap="square">
            <a:spAutoFit/>
          </a:bodyPr>
          <a:lstStyle/>
          <a:p>
            <a:r>
              <a:rPr lang="en-US" sz="1800" dirty="0">
                <a:latin typeface="+mn-lt"/>
                <a:cs typeface="Courier New" panose="02070309020205020404" pitchFamily="49" charset="0"/>
              </a:rPr>
              <a:t>First condition…</a:t>
            </a:r>
            <a:endParaRPr lang="en-US" dirty="0"/>
          </a:p>
        </p:txBody>
      </p:sp>
      <p:cxnSp>
        <p:nvCxnSpPr>
          <p:cNvPr id="12" name="Straight Arrow Connector 11">
            <a:extLst>
              <a:ext uri="{FF2B5EF4-FFF2-40B4-BE49-F238E27FC236}">
                <a16:creationId xmlns:a16="http://schemas.microsoft.com/office/drawing/2014/main" id="{D12E71F6-3CC8-BEC2-8C01-5B12F58E20FD}"/>
              </a:ext>
            </a:extLst>
          </p:cNvPr>
          <p:cNvCxnSpPr>
            <a:cxnSpLocks/>
            <a:endCxn id="6" idx="1"/>
          </p:cNvCxnSpPr>
          <p:nvPr/>
        </p:nvCxnSpPr>
        <p:spPr>
          <a:xfrm>
            <a:off x="3354405" y="4124754"/>
            <a:ext cx="1196739" cy="247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28E8F13-8263-673F-D05B-B0C3B423E335}"/>
              </a:ext>
            </a:extLst>
          </p:cNvPr>
          <p:cNvSpPr txBox="1"/>
          <p:nvPr/>
        </p:nvSpPr>
        <p:spPr>
          <a:xfrm>
            <a:off x="1280163" y="3996055"/>
            <a:ext cx="2226642" cy="369332"/>
          </a:xfrm>
          <a:prstGeom prst="rect">
            <a:avLst/>
          </a:prstGeom>
          <a:noFill/>
        </p:spPr>
        <p:txBody>
          <a:bodyPr wrap="square">
            <a:spAutoFit/>
          </a:bodyPr>
          <a:lstStyle/>
          <a:p>
            <a:r>
              <a:rPr lang="en-US" sz="1800" dirty="0">
                <a:latin typeface="+mn-lt"/>
                <a:cs typeface="Courier New" panose="02070309020205020404" pitchFamily="49" charset="0"/>
              </a:rPr>
              <a:t>Second condition…</a:t>
            </a:r>
            <a:endParaRPr lang="en-US" dirty="0"/>
          </a:p>
        </p:txBody>
      </p:sp>
      <p:sp>
        <p:nvSpPr>
          <p:cNvPr id="17" name="Rectangle 16">
            <a:extLst>
              <a:ext uri="{FF2B5EF4-FFF2-40B4-BE49-F238E27FC236}">
                <a16:creationId xmlns:a16="http://schemas.microsoft.com/office/drawing/2014/main" id="{0F241FA9-DFAA-6FF4-822F-9ACC218FD28D}"/>
              </a:ext>
            </a:extLst>
          </p:cNvPr>
          <p:cNvSpPr/>
          <p:nvPr/>
        </p:nvSpPr>
        <p:spPr>
          <a:xfrm>
            <a:off x="4703544" y="4502403"/>
            <a:ext cx="1272141" cy="259882"/>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888619B-B451-8F1F-1D96-5C7067ACEC26}"/>
              </a:ext>
            </a:extLst>
          </p:cNvPr>
          <p:cNvCxnSpPr>
            <a:cxnSpLocks/>
            <a:endCxn id="17" idx="1"/>
          </p:cNvCxnSpPr>
          <p:nvPr/>
        </p:nvCxnSpPr>
        <p:spPr>
          <a:xfrm>
            <a:off x="3506805" y="4607550"/>
            <a:ext cx="1196739" cy="247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7EF9A46-B67B-6352-622B-316449148F56}"/>
              </a:ext>
            </a:extLst>
          </p:cNvPr>
          <p:cNvSpPr txBox="1"/>
          <p:nvPr/>
        </p:nvSpPr>
        <p:spPr>
          <a:xfrm>
            <a:off x="1505954" y="4451284"/>
            <a:ext cx="1990823" cy="369332"/>
          </a:xfrm>
          <a:prstGeom prst="rect">
            <a:avLst/>
          </a:prstGeom>
          <a:noFill/>
          <a:ln>
            <a:noFill/>
          </a:ln>
        </p:spPr>
        <p:txBody>
          <a:bodyPr wrap="square">
            <a:spAutoFit/>
          </a:bodyPr>
          <a:lstStyle/>
          <a:p>
            <a:r>
              <a:rPr lang="en-US" sz="1800" dirty="0">
                <a:latin typeface="+mn-lt"/>
                <a:cs typeface="Courier New" panose="02070309020205020404" pitchFamily="49" charset="0"/>
              </a:rPr>
              <a:t>Third condition…</a:t>
            </a:r>
            <a:endParaRPr lang="en-US" dirty="0"/>
          </a:p>
        </p:txBody>
      </p:sp>
      <p:sp>
        <p:nvSpPr>
          <p:cNvPr id="20" name="Rectangle 19">
            <a:extLst>
              <a:ext uri="{FF2B5EF4-FFF2-40B4-BE49-F238E27FC236}">
                <a16:creationId xmlns:a16="http://schemas.microsoft.com/office/drawing/2014/main" id="{B433CD95-33E3-583D-48C7-276491045A02}"/>
              </a:ext>
            </a:extLst>
          </p:cNvPr>
          <p:cNvSpPr/>
          <p:nvPr/>
        </p:nvSpPr>
        <p:spPr>
          <a:xfrm>
            <a:off x="10761044" y="4502403"/>
            <a:ext cx="554656" cy="259882"/>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7EF691B-7D54-F071-C73B-E843E5F94855}"/>
              </a:ext>
            </a:extLst>
          </p:cNvPr>
          <p:cNvCxnSpPr>
            <a:cxnSpLocks/>
            <a:stCxn id="22" idx="3"/>
            <a:endCxn id="20" idx="2"/>
          </p:cNvCxnSpPr>
          <p:nvPr/>
        </p:nvCxnSpPr>
        <p:spPr>
          <a:xfrm flipV="1">
            <a:off x="10380043" y="4762285"/>
            <a:ext cx="658329" cy="647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779C824-664B-F261-0B28-F165D8940208}"/>
              </a:ext>
            </a:extLst>
          </p:cNvPr>
          <p:cNvSpPr txBox="1"/>
          <p:nvPr/>
        </p:nvSpPr>
        <p:spPr>
          <a:xfrm>
            <a:off x="9259504" y="5225535"/>
            <a:ext cx="1120539" cy="369332"/>
          </a:xfrm>
          <a:prstGeom prst="rect">
            <a:avLst/>
          </a:prstGeom>
          <a:noFill/>
        </p:spPr>
        <p:txBody>
          <a:bodyPr wrap="square">
            <a:spAutoFit/>
          </a:bodyPr>
          <a:lstStyle/>
          <a:p>
            <a:r>
              <a:rPr lang="en-US" sz="1800" dirty="0">
                <a:latin typeface="+mn-lt"/>
                <a:cs typeface="Courier New" panose="02070309020205020404" pitchFamily="49" charset="0"/>
              </a:rPr>
              <a:t>“Else…”</a:t>
            </a:r>
            <a:endParaRPr lang="en-US"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1FC124F-414D-A47A-301F-B54268EF28B9}"/>
                  </a:ext>
                </a:extLst>
              </p:cNvPr>
              <p:cNvSpPr txBox="1"/>
              <p:nvPr/>
            </p:nvSpPr>
            <p:spPr>
              <a:xfrm>
                <a:off x="6769580" y="5428912"/>
                <a:ext cx="15372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𝑧𝑧</m:t>
                          </m:r>
                        </m:sub>
                      </m:sSub>
                      <m:r>
                        <a:rPr lang="en-US" b="0" i="1" smtClean="0">
                          <a:latin typeface="Cambria Math" panose="02040503050406030204" pitchFamily="18" charset="0"/>
                        </a:rPr>
                        <m:t>=</m:t>
                      </m:r>
                      <m:r>
                        <a:rPr lang="en-US" b="0" i="1" smtClean="0">
                          <a:latin typeface="Cambria Math" panose="02040503050406030204" pitchFamily="18" charset="0"/>
                        </a:rPr>
                        <m:t>𝑍</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b="0" dirty="0"/>
              </a:p>
            </p:txBody>
          </p:sp>
        </mc:Choice>
        <mc:Fallback xmlns="">
          <p:sp>
            <p:nvSpPr>
              <p:cNvPr id="29" name="TextBox 28">
                <a:extLst>
                  <a:ext uri="{FF2B5EF4-FFF2-40B4-BE49-F238E27FC236}">
                    <a16:creationId xmlns:a16="http://schemas.microsoft.com/office/drawing/2014/main" id="{81FC124F-414D-A47A-301F-B54268EF28B9}"/>
                  </a:ext>
                </a:extLst>
              </p:cNvPr>
              <p:cNvSpPr txBox="1">
                <a:spLocks noRot="1" noChangeAspect="1" noMove="1" noResize="1" noEditPoints="1" noAdjustHandles="1" noChangeArrowheads="1" noChangeShapeType="1" noTextEdit="1"/>
              </p:cNvSpPr>
              <p:nvPr/>
            </p:nvSpPr>
            <p:spPr>
              <a:xfrm>
                <a:off x="6769580" y="5428912"/>
                <a:ext cx="1537216" cy="276999"/>
              </a:xfrm>
              <a:prstGeom prst="rect">
                <a:avLst/>
              </a:prstGeom>
              <a:blipFill>
                <a:blip r:embed="rId2"/>
                <a:stretch>
                  <a:fillRect l="-1581" t="-4444" r="-4348"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4904AC3-EF5C-97B4-6902-B1A3D454C39E}"/>
                  </a:ext>
                </a:extLst>
              </p:cNvPr>
              <p:cNvSpPr txBox="1"/>
              <p:nvPr/>
            </p:nvSpPr>
            <p:spPr>
              <a:xfrm>
                <a:off x="6186357" y="4866883"/>
                <a:ext cx="7050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31" name="TextBox 30">
                <a:extLst>
                  <a:ext uri="{FF2B5EF4-FFF2-40B4-BE49-F238E27FC236}">
                    <a16:creationId xmlns:a16="http://schemas.microsoft.com/office/drawing/2014/main" id="{24904AC3-EF5C-97B4-6902-B1A3D454C39E}"/>
                  </a:ext>
                </a:extLst>
              </p:cNvPr>
              <p:cNvSpPr txBox="1">
                <a:spLocks noRot="1" noChangeAspect="1" noMove="1" noResize="1" noEditPoints="1" noAdjustHandles="1" noChangeArrowheads="1" noChangeShapeType="1" noTextEdit="1"/>
              </p:cNvSpPr>
              <p:nvPr/>
            </p:nvSpPr>
            <p:spPr>
              <a:xfrm>
                <a:off x="6186357" y="4866883"/>
                <a:ext cx="705051" cy="369332"/>
              </a:xfrm>
              <a:prstGeom prst="rect">
                <a:avLst/>
              </a:prstGeom>
              <a:blipFill>
                <a:blip r:embed="rId3"/>
                <a:stretch>
                  <a:fillRect b="-13115"/>
                </a:stretch>
              </a:blipFill>
            </p:spPr>
            <p:txBody>
              <a:bodyPr/>
              <a:lstStyle/>
              <a:p>
                <a:r>
                  <a:rPr lang="en-US">
                    <a:noFill/>
                  </a:rPr>
                  <a:t> </a:t>
                </a:r>
              </a:p>
            </p:txBody>
          </p:sp>
        </mc:Fallback>
      </mc:AlternateContent>
      <p:sp>
        <p:nvSpPr>
          <p:cNvPr id="32" name="Left Brace 31">
            <a:extLst>
              <a:ext uri="{FF2B5EF4-FFF2-40B4-BE49-F238E27FC236}">
                <a16:creationId xmlns:a16="http://schemas.microsoft.com/office/drawing/2014/main" id="{9FE1B9B3-E133-CB16-0B81-7F17FBA0A1C8}"/>
              </a:ext>
            </a:extLst>
          </p:cNvPr>
          <p:cNvSpPr/>
          <p:nvPr/>
        </p:nvSpPr>
        <p:spPr>
          <a:xfrm rot="16200000">
            <a:off x="6464801" y="4655205"/>
            <a:ext cx="148161" cy="2526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6C16EC0-57FC-424F-14CF-B3BCE557BFC3}"/>
                  </a:ext>
                </a:extLst>
              </p:cNvPr>
              <p:cNvSpPr txBox="1"/>
              <p:nvPr/>
            </p:nvSpPr>
            <p:spPr>
              <a:xfrm>
                <a:off x="7930674" y="4842782"/>
                <a:ext cx="7050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m:oMathPara>
                </a14:m>
                <a:endParaRPr lang="en-US" dirty="0"/>
              </a:p>
            </p:txBody>
          </p:sp>
        </mc:Choice>
        <mc:Fallback xmlns="">
          <p:sp>
            <p:nvSpPr>
              <p:cNvPr id="33" name="TextBox 32">
                <a:extLst>
                  <a:ext uri="{FF2B5EF4-FFF2-40B4-BE49-F238E27FC236}">
                    <a16:creationId xmlns:a16="http://schemas.microsoft.com/office/drawing/2014/main" id="{76C16EC0-57FC-424F-14CF-B3BCE557BFC3}"/>
                  </a:ext>
                </a:extLst>
              </p:cNvPr>
              <p:cNvSpPr txBox="1">
                <a:spLocks noRot="1" noChangeAspect="1" noMove="1" noResize="1" noEditPoints="1" noAdjustHandles="1" noChangeArrowheads="1" noChangeShapeType="1" noTextEdit="1"/>
              </p:cNvSpPr>
              <p:nvPr/>
            </p:nvSpPr>
            <p:spPr>
              <a:xfrm>
                <a:off x="7930674" y="4842782"/>
                <a:ext cx="705051" cy="369332"/>
              </a:xfrm>
              <a:prstGeom prst="rect">
                <a:avLst/>
              </a:prstGeom>
              <a:blipFill>
                <a:blip r:embed="rId4"/>
                <a:stretch>
                  <a:fillRect b="-13115"/>
                </a:stretch>
              </a:blipFill>
            </p:spPr>
            <p:txBody>
              <a:bodyPr/>
              <a:lstStyle/>
              <a:p>
                <a:r>
                  <a:rPr lang="en-US">
                    <a:noFill/>
                  </a:rPr>
                  <a:t> </a:t>
                </a:r>
              </a:p>
            </p:txBody>
          </p:sp>
        </mc:Fallback>
      </mc:AlternateContent>
      <p:sp>
        <p:nvSpPr>
          <p:cNvPr id="34" name="Left Brace 33">
            <a:extLst>
              <a:ext uri="{FF2B5EF4-FFF2-40B4-BE49-F238E27FC236}">
                <a16:creationId xmlns:a16="http://schemas.microsoft.com/office/drawing/2014/main" id="{B75E0C5A-D80F-2343-4F6D-AD4C3D17DA6D}"/>
              </a:ext>
            </a:extLst>
          </p:cNvPr>
          <p:cNvSpPr/>
          <p:nvPr/>
        </p:nvSpPr>
        <p:spPr>
          <a:xfrm rot="16200000">
            <a:off x="8186611" y="3316713"/>
            <a:ext cx="74081" cy="29337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8D6F5C92-92E9-13BF-548C-D675EAFEBB39}"/>
              </a:ext>
            </a:extLst>
          </p:cNvPr>
          <p:cNvSpPr txBox="1"/>
          <p:nvPr/>
        </p:nvSpPr>
        <p:spPr>
          <a:xfrm>
            <a:off x="1026392" y="6001622"/>
            <a:ext cx="1013921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pPr algn="l"/>
            <a:r>
              <a:rPr lang="en-US" dirty="0"/>
              <a:t>Note that this approach can be replaced pre-processing as well, but input deck syntax enables flexibility</a:t>
            </a:r>
          </a:p>
        </p:txBody>
      </p:sp>
    </p:spTree>
    <p:extLst>
      <p:ext uri="{BB962C8B-B14F-4D97-AF65-F5344CB8AC3E}">
        <p14:creationId xmlns:p14="http://schemas.microsoft.com/office/powerpoint/2010/main" val="353964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2B32-53AA-EFC9-7A0B-7610DA9A6FC1}"/>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CAC8C8BF-C407-6C83-0BF9-2893AFC5838B}"/>
              </a:ext>
            </a:extLst>
          </p:cNvPr>
          <p:cNvSpPr>
            <a:spLocks noGrp="1"/>
          </p:cNvSpPr>
          <p:nvPr>
            <p:ph type="sldNum" sz="quarter" idx="4"/>
          </p:nvPr>
        </p:nvSpPr>
        <p:spPr/>
        <p:txBody>
          <a:bodyPr/>
          <a:lstStyle/>
          <a:p>
            <a:pPr algn="ctr"/>
            <a:fld id="{F6B149FD-26F7-3645-B4E7-BA8B8CC5EEA8}" type="slidenum">
              <a:rPr lang="en-US" smtClean="0"/>
              <a:pPr algn="ctr"/>
              <a:t>171</a:t>
            </a:fld>
            <a:endParaRPr lang="en-US" dirty="0"/>
          </a:p>
        </p:txBody>
      </p:sp>
      <p:sp>
        <p:nvSpPr>
          <p:cNvPr id="5" name="Content Placeholder 2">
            <a:extLst>
              <a:ext uri="{FF2B5EF4-FFF2-40B4-BE49-F238E27FC236}">
                <a16:creationId xmlns:a16="http://schemas.microsoft.com/office/drawing/2014/main" id="{17630103-8393-065F-E2D9-3F5BCBEBBC71}"/>
              </a:ext>
            </a:extLst>
          </p:cNvPr>
          <p:cNvSpPr>
            <a:spLocks noGrp="1"/>
          </p:cNvSpPr>
          <p:nvPr>
            <p:ph idx="1"/>
          </p:nvPr>
        </p:nvSpPr>
        <p:spPr>
          <a:xfrm>
            <a:off x="762000" y="1076325"/>
            <a:ext cx="7043393" cy="5064415"/>
          </a:xfrm>
        </p:spPr>
        <p:txBody>
          <a:bodyPr>
            <a:noAutofit/>
          </a:bodyPr>
          <a:lstStyle/>
          <a:p>
            <a:pPr marL="342900" indent="-342900">
              <a:buFont typeface="Arial" panose="020B0604020202020204" pitchFamily="34" charset="0"/>
              <a:buChar char="•"/>
            </a:pPr>
            <a:r>
              <a:rPr lang="en-US" sz="1800" dirty="0"/>
              <a:t>Preloading takes </a:t>
            </a:r>
            <a:r>
              <a:rPr lang="en-US" sz="1800" b="1" dirty="0"/>
              <a:t>many forms</a:t>
            </a:r>
          </a:p>
          <a:p>
            <a:pPr marL="829809" lvl="1" indent="-342900">
              <a:buFont typeface="Arial" panose="020B0604020202020204" pitchFamily="34" charset="0"/>
              <a:buChar char="•"/>
            </a:pPr>
            <a:r>
              <a:rPr lang="en-US" sz="1600" dirty="0"/>
              <a:t>We’ll continue to add examples</a:t>
            </a:r>
          </a:p>
          <a:p>
            <a:pPr marL="829809" lvl="1" indent="-342900">
              <a:buFont typeface="Arial" panose="020B0604020202020204" pitchFamily="34" charset="0"/>
              <a:buChar char="•"/>
            </a:pPr>
            <a:r>
              <a:rPr lang="en-US" sz="1600" dirty="0"/>
              <a:t>What’s your use-case?</a:t>
            </a:r>
          </a:p>
          <a:p>
            <a:pPr marL="342900" indent="-342900">
              <a:buFont typeface="Arial" panose="020B0604020202020204" pitchFamily="34" charset="0"/>
              <a:buChar char="•"/>
            </a:pPr>
            <a:r>
              <a:rPr lang="en-US" sz="1800" b="1" dirty="0"/>
              <a:t>Threaded preloads </a:t>
            </a:r>
            <a:r>
              <a:rPr lang="en-US" sz="1800" dirty="0"/>
              <a:t>can typically be simplified </a:t>
            </a:r>
            <a:endParaRPr lang="en-US" sz="1200" dirty="0"/>
          </a:p>
          <a:p>
            <a:pPr marL="829809" lvl="1" indent="-342900">
              <a:buFont typeface="Arial" panose="020B0604020202020204" pitchFamily="34" charset="0"/>
              <a:buChar char="•"/>
            </a:pPr>
            <a:r>
              <a:rPr lang="en-US" sz="1600" dirty="0"/>
              <a:t>Knowledge of the assembly process is important</a:t>
            </a:r>
          </a:p>
        </p:txBody>
      </p:sp>
      <p:sp>
        <p:nvSpPr>
          <p:cNvPr id="6" name="TextBox 5">
            <a:extLst>
              <a:ext uri="{FF2B5EF4-FFF2-40B4-BE49-F238E27FC236}">
                <a16:creationId xmlns:a16="http://schemas.microsoft.com/office/drawing/2014/main" id="{38D9931F-E992-DF66-CA69-C417F305F97D}"/>
              </a:ext>
            </a:extLst>
          </p:cNvPr>
          <p:cNvSpPr txBox="1"/>
          <p:nvPr/>
        </p:nvSpPr>
        <p:spPr>
          <a:xfrm>
            <a:off x="1026392" y="5919277"/>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We’ll continue to expand our catalog of examples!</a:t>
            </a:r>
          </a:p>
        </p:txBody>
      </p:sp>
    </p:spTree>
    <p:extLst>
      <p:ext uri="{BB962C8B-B14F-4D97-AF65-F5344CB8AC3E}">
        <p14:creationId xmlns:p14="http://schemas.microsoft.com/office/powerpoint/2010/main" val="17051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F2870-CF51-BA23-7F08-54D91F2DCC14}"/>
              </a:ext>
            </a:extLst>
          </p:cNvPr>
          <p:cNvSpPr>
            <a:spLocks noGrp="1"/>
          </p:cNvSpPr>
          <p:nvPr>
            <p:ph type="ctrTitle"/>
          </p:nvPr>
        </p:nvSpPr>
        <p:spPr/>
        <p:txBody>
          <a:bodyPr/>
          <a:lstStyle/>
          <a:p>
            <a:r>
              <a:rPr lang="en-US" dirty="0"/>
              <a:t>MODULE 6:</a:t>
            </a:r>
            <a:br>
              <a:rPr lang="en-US" dirty="0"/>
            </a:br>
            <a:r>
              <a:rPr lang="en-US" dirty="0"/>
              <a:t>Preload Closing Thoughts</a:t>
            </a:r>
          </a:p>
        </p:txBody>
      </p:sp>
    </p:spTree>
    <p:extLst>
      <p:ext uri="{BB962C8B-B14F-4D97-AF65-F5344CB8AC3E}">
        <p14:creationId xmlns:p14="http://schemas.microsoft.com/office/powerpoint/2010/main" val="84622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1464-EB83-47E3-934C-83EDA44A58BD}"/>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524286F2-1440-46D2-B386-50CB6B2672AA}"/>
              </a:ext>
            </a:extLst>
          </p:cNvPr>
          <p:cNvSpPr>
            <a:spLocks noGrp="1"/>
          </p:cNvSpPr>
          <p:nvPr>
            <p:ph idx="1"/>
          </p:nvPr>
        </p:nvSpPr>
        <p:spPr/>
        <p:txBody>
          <a:bodyPr>
            <a:normAutofit lnSpcReduction="10000"/>
          </a:bodyPr>
          <a:lstStyle/>
          <a:p>
            <a:r>
              <a:rPr lang="en-US" b="1" dirty="0"/>
              <a:t>We’ve covered a lot of topics </a:t>
            </a:r>
            <a:r>
              <a:rPr lang="en-US" dirty="0"/>
              <a:t>and you should have a better feeling for a few things</a:t>
            </a:r>
          </a:p>
          <a:p>
            <a:pPr marL="342900" indent="-342900">
              <a:buFont typeface="Arial" panose="020B0604020202020204" pitchFamily="34" charset="0"/>
              <a:buChar char="•"/>
            </a:pPr>
            <a:r>
              <a:rPr lang="en-US" dirty="0"/>
              <a:t>How preload effects results &amp; the importance of equilibrium (implicit or explicit)</a:t>
            </a:r>
          </a:p>
          <a:p>
            <a:pPr marL="342900" indent="-342900">
              <a:buFont typeface="Arial" panose="020B0604020202020204" pitchFamily="34" charset="0"/>
              <a:buChar char="•"/>
            </a:pPr>
            <a:r>
              <a:rPr lang="en-US" dirty="0"/>
              <a:t>How bolt preload works and how to customize its</a:t>
            </a:r>
          </a:p>
          <a:p>
            <a:pPr marL="342900" indent="-342900">
              <a:buFont typeface="Arial" panose="020B0604020202020204" pitchFamily="34" charset="0"/>
              <a:buChar char="•"/>
            </a:pPr>
            <a:r>
              <a:rPr lang="en-US" dirty="0"/>
              <a:t>Multiple strategies for preloading pads/gaskets</a:t>
            </a:r>
          </a:p>
          <a:p>
            <a:pPr marL="342900" indent="-342900">
              <a:buFont typeface="Arial" panose="020B0604020202020204" pitchFamily="34" charset="0"/>
              <a:buChar char="•"/>
            </a:pPr>
            <a:r>
              <a:rPr lang="en-US" dirty="0"/>
              <a:t>How to “build” custom solutions for your preloading needs</a:t>
            </a:r>
          </a:p>
          <a:p>
            <a:pPr marL="342900" indent="-342900">
              <a:buFont typeface="Arial" panose="020B0604020202020204" pitchFamily="34" charset="0"/>
              <a:buChar char="•"/>
            </a:pPr>
            <a:r>
              <a:rPr lang="en-US" dirty="0"/>
              <a:t>How restart and procedural transfers can improve preload workflows</a:t>
            </a:r>
          </a:p>
          <a:p>
            <a:endParaRPr lang="en-US" dirty="0"/>
          </a:p>
          <a:p>
            <a:r>
              <a:rPr lang="en-US" b="1" dirty="0"/>
              <a:t>We’ve referenced several locations </a:t>
            </a:r>
            <a:r>
              <a:rPr lang="en-US" dirty="0"/>
              <a:t>for further reading about these topics.</a:t>
            </a:r>
          </a:p>
          <a:p>
            <a:pPr marL="342900" indent="-342900">
              <a:buFont typeface="Arial" panose="020B0604020202020204" pitchFamily="34" charset="0"/>
              <a:buChar char="•"/>
            </a:pPr>
            <a:r>
              <a:rPr lang="en-US" dirty="0"/>
              <a:t>We encourage you to explore advanced features in the user guide </a:t>
            </a:r>
          </a:p>
          <a:p>
            <a:pPr marL="342900" indent="-342900">
              <a:buFont typeface="Arial" panose="020B0604020202020204" pitchFamily="34" charset="0"/>
              <a:buChar char="•"/>
            </a:pPr>
            <a:r>
              <a:rPr lang="en-US" dirty="0"/>
              <a:t>Background knowledge of the theoretical underpinnings is very useful (e.g. element technology)</a:t>
            </a:r>
          </a:p>
        </p:txBody>
      </p:sp>
      <p:sp>
        <p:nvSpPr>
          <p:cNvPr id="4" name="Slide Number Placeholder 3">
            <a:extLst>
              <a:ext uri="{FF2B5EF4-FFF2-40B4-BE49-F238E27FC236}">
                <a16:creationId xmlns:a16="http://schemas.microsoft.com/office/drawing/2014/main" id="{A553DE6B-42B2-42CD-9CB3-60A5075453A9}"/>
              </a:ext>
            </a:extLst>
          </p:cNvPr>
          <p:cNvSpPr>
            <a:spLocks noGrp="1"/>
          </p:cNvSpPr>
          <p:nvPr>
            <p:ph type="sldNum" sz="quarter" idx="4"/>
          </p:nvPr>
        </p:nvSpPr>
        <p:spPr/>
        <p:txBody>
          <a:bodyPr/>
          <a:lstStyle/>
          <a:p>
            <a:pPr algn="ctr"/>
            <a:fld id="{F6B149FD-26F7-3645-B4E7-BA8B8CC5EEA8}" type="slidenum">
              <a:rPr lang="en-US" smtClean="0"/>
              <a:pPr algn="ctr"/>
              <a:t>173</a:t>
            </a:fld>
            <a:endParaRPr lang="en-US" dirty="0"/>
          </a:p>
        </p:txBody>
      </p:sp>
    </p:spTree>
    <p:extLst>
      <p:ext uri="{BB962C8B-B14F-4D97-AF65-F5344CB8AC3E}">
        <p14:creationId xmlns:p14="http://schemas.microsoft.com/office/powerpoint/2010/main" val="160009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a:t>Closing thoughts – Getting help with your analysis</a:t>
            </a:r>
            <a:endParaRPr lang="en-US" dirty="0"/>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174</a:t>
            </a:fld>
            <a:endParaRPr lang="en-US" dirty="0"/>
          </a:p>
        </p:txBody>
      </p:sp>
      <p:sp>
        <p:nvSpPr>
          <p:cNvPr id="3" name="Content Placeholder 2">
            <a:extLst>
              <a:ext uri="{FF2B5EF4-FFF2-40B4-BE49-F238E27FC236}">
                <a16:creationId xmlns:a16="http://schemas.microsoft.com/office/drawing/2014/main" id="{5556CA54-2237-B486-CD74-B3FACCB25CE1}"/>
              </a:ext>
            </a:extLst>
          </p:cNvPr>
          <p:cNvSpPr>
            <a:spLocks noGrp="1"/>
          </p:cNvSpPr>
          <p:nvPr>
            <p:ph idx="1"/>
          </p:nvPr>
        </p:nvSpPr>
        <p:spPr>
          <a:xfrm>
            <a:off x="762000" y="947286"/>
            <a:ext cx="10553699" cy="1286348"/>
          </a:xfrm>
        </p:spPr>
        <p:txBody>
          <a:bodyPr>
            <a:normAutofit/>
          </a:bodyPr>
          <a:lstStyle/>
          <a:p>
            <a:r>
              <a:rPr lang="en-US" dirty="0"/>
              <a:t>Even though we’ve done an amazing job presenting this material, we expect you’ll still have trouble from time to time!</a:t>
            </a:r>
          </a:p>
          <a:p>
            <a:r>
              <a:rPr lang="en-US" dirty="0"/>
              <a:t>Please contact us: </a:t>
            </a:r>
            <a:r>
              <a:rPr lang="en-US" dirty="0">
                <a:hlinkClick r:id="rId2"/>
              </a:rPr>
              <a:t>sierra-help@sandia.gov</a:t>
            </a:r>
            <a:endParaRPr lang="en-US" dirty="0"/>
          </a:p>
        </p:txBody>
      </p:sp>
      <p:sp>
        <p:nvSpPr>
          <p:cNvPr id="5" name="Flowchart: Process 4">
            <a:extLst>
              <a:ext uri="{FF2B5EF4-FFF2-40B4-BE49-F238E27FC236}">
                <a16:creationId xmlns:a16="http://schemas.microsoft.com/office/drawing/2014/main" id="{3779D8CD-BD0D-26B3-C36D-8C24EB48BAE4}"/>
              </a:ext>
            </a:extLst>
          </p:cNvPr>
          <p:cNvSpPr/>
          <p:nvPr/>
        </p:nvSpPr>
        <p:spPr>
          <a:xfrm>
            <a:off x="754266" y="2538433"/>
            <a:ext cx="3268301" cy="3275225"/>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100" i="1" dirty="0">
                <a:solidFill>
                  <a:schemeClr val="tx1"/>
                </a:solidFill>
              </a:rPr>
              <a:t>It’s broken, please fix it.  </a:t>
            </a:r>
            <a:r>
              <a:rPr lang="en-US" sz="1100" i="1" dirty="0" err="1">
                <a:solidFill>
                  <a:schemeClr val="tx1"/>
                </a:solidFill>
              </a:rPr>
              <a:t>ComputeInternalForceError</a:t>
            </a:r>
            <a:r>
              <a:rPr lang="en-US" sz="1100" i="1" dirty="0">
                <a:solidFill>
                  <a:schemeClr val="tx1"/>
                </a:solidFill>
              </a:rPr>
              <a:t> element 519238.  Can you help?</a:t>
            </a:r>
          </a:p>
          <a:p>
            <a:endParaRPr lang="en-US" sz="1100" dirty="0">
              <a:solidFill>
                <a:schemeClr val="tx1"/>
              </a:solidFill>
            </a:endParaRPr>
          </a:p>
          <a:p>
            <a:r>
              <a:rPr lang="en-US" sz="1100" i="1" dirty="0">
                <a:solidFill>
                  <a:schemeClr val="tx1"/>
                </a:solidFill>
              </a:rPr>
              <a:t>- SIERRA User</a:t>
            </a:r>
          </a:p>
          <a:p>
            <a:endParaRPr lang="en-US" sz="1100" dirty="0">
              <a:solidFill>
                <a:schemeClr val="tx1"/>
              </a:solidFill>
            </a:endParaRPr>
          </a:p>
          <a:p>
            <a:r>
              <a:rPr lang="en-US" sz="1100" b="1" dirty="0">
                <a:solidFill>
                  <a:schemeClr val="tx1"/>
                </a:solidFill>
              </a:rPr>
              <a:t>… Or …</a:t>
            </a:r>
          </a:p>
          <a:p>
            <a:endParaRPr lang="en-US" sz="900" dirty="0">
              <a:solidFill>
                <a:schemeClr val="tx1"/>
              </a:solidFill>
            </a:endParaRPr>
          </a:p>
          <a:p>
            <a:r>
              <a:rPr lang="en-US" sz="500" dirty="0">
                <a:solidFill>
                  <a:schemeClr val="tx1"/>
                </a:solidFill>
              </a:rPr>
              <a:t>Dear SIERRA Support Team,</a:t>
            </a:r>
          </a:p>
          <a:p>
            <a:r>
              <a:rPr lang="en-US" sz="500" dirty="0">
                <a:solidFill>
                  <a:schemeClr val="tx1"/>
                </a:solidFill>
              </a:rPr>
              <a:t>    I am reaching out in frustration as I am encountering a significant issue with my beam deflection solution using SIERRA, and I urgently need your assistance. I have been working on solving an Euler-Bernoulli beam problem to determine the static deflection under a known load. Despite following what I believe to be the correct approach, the deflection results from SIERRA do not match my theoretical calculations. I have meticulously checked my input parameters and boundary conditions, and I am certain that they are correct. This discrepancy is leading me to believe that there might be a bug in the code.</a:t>
            </a:r>
          </a:p>
          <a:p>
            <a:r>
              <a:rPr lang="en-US" sz="500" dirty="0">
                <a:solidFill>
                  <a:schemeClr val="tx1"/>
                </a:solidFill>
              </a:rPr>
              <a:t>    I have been using a very small time step of 1.0e-12 for my analysis, and I stopped the simulation after 8 nanoseconds to check the results. Given the extremely small time step, I expected the solution to be highly accurate. However, the deflection values are still not aligning with my theoretical expectations. I am convinced that my approach should yield the correct results, and I am struggling to understand why the deflection is not matching. The prolonged time and effort I have invested in this analysis are adding to my frustration, and I am at a loss as to what might be going wrong.</a:t>
            </a:r>
          </a:p>
          <a:p>
            <a:r>
              <a:rPr lang="en-US" sz="500" dirty="0">
                <a:solidFill>
                  <a:schemeClr val="tx1"/>
                </a:solidFill>
              </a:rPr>
              <a:t>    Could you please help me identify the issue and guide me on how to obtain the correct deflection results? I am confident in my setup and approach, but the results are not as expected. Any insights or suggestions you can provide would be greatly appreciated, as I am eager to resolve this issue and move forward with my project. Thank you for your prompt attention to this matter.</a:t>
            </a:r>
          </a:p>
          <a:p>
            <a:endParaRPr lang="en-US" sz="500" dirty="0">
              <a:solidFill>
                <a:schemeClr val="tx1"/>
              </a:solidFill>
            </a:endParaRPr>
          </a:p>
          <a:p>
            <a:r>
              <a:rPr lang="en-US" sz="500" dirty="0">
                <a:solidFill>
                  <a:schemeClr val="tx1"/>
                </a:solidFill>
              </a:rPr>
              <a:t>Sincerely, SIERRA User.</a:t>
            </a:r>
          </a:p>
          <a:p>
            <a:endParaRPr lang="en-US" sz="1100" dirty="0">
              <a:solidFill>
                <a:schemeClr val="tx1"/>
              </a:solidFill>
            </a:endParaRPr>
          </a:p>
        </p:txBody>
      </p:sp>
      <p:sp>
        <p:nvSpPr>
          <p:cNvPr id="9" name="Flowchart: Process 8">
            <a:extLst>
              <a:ext uri="{FF2B5EF4-FFF2-40B4-BE49-F238E27FC236}">
                <a16:creationId xmlns:a16="http://schemas.microsoft.com/office/drawing/2014/main" id="{70E9EB83-8414-0A06-FBB5-139E6924F542}"/>
              </a:ext>
            </a:extLst>
          </p:cNvPr>
          <p:cNvSpPr/>
          <p:nvPr/>
        </p:nvSpPr>
        <p:spPr>
          <a:xfrm>
            <a:off x="4461849" y="2538434"/>
            <a:ext cx="3268301" cy="3275224"/>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100" i="1" dirty="0">
                <a:solidFill>
                  <a:schemeClr val="tx1"/>
                </a:solidFill>
              </a:rPr>
              <a:t>Dear SIERRA developers,</a:t>
            </a:r>
          </a:p>
          <a:p>
            <a:endParaRPr lang="en-US" sz="1100" i="1" dirty="0">
              <a:solidFill>
                <a:schemeClr val="tx1"/>
              </a:solidFill>
            </a:endParaRPr>
          </a:p>
          <a:p>
            <a:r>
              <a:rPr lang="en-US" sz="1100" i="1" dirty="0">
                <a:solidFill>
                  <a:schemeClr val="tx1"/>
                </a:solidFill>
              </a:rPr>
              <a:t>I’ve been struggling with an SM analysis for 8 weeks.  Please find the attached notes of everything I’ve tried.  My workflow is also attached, along with 18 mesh variations.  Some work, some don’t.  The workflow only runs on my HPWS machine so you’ll need to customize it for yours.  Please run this and tell me why my post-processing scripts aren’t producing the correct results.  </a:t>
            </a:r>
          </a:p>
          <a:p>
            <a:endParaRPr lang="en-US" sz="1100" i="1" dirty="0">
              <a:solidFill>
                <a:schemeClr val="tx1"/>
              </a:solidFill>
            </a:endParaRPr>
          </a:p>
          <a:p>
            <a:r>
              <a:rPr lang="en-US" sz="1100" i="1" dirty="0">
                <a:solidFill>
                  <a:schemeClr val="tx1"/>
                </a:solidFill>
              </a:rPr>
              <a:t>- SIERRA User</a:t>
            </a:r>
          </a:p>
        </p:txBody>
      </p:sp>
      <p:sp>
        <p:nvSpPr>
          <p:cNvPr id="10" name="Flowchart: Process 9">
            <a:extLst>
              <a:ext uri="{FF2B5EF4-FFF2-40B4-BE49-F238E27FC236}">
                <a16:creationId xmlns:a16="http://schemas.microsoft.com/office/drawing/2014/main" id="{AA461067-47FF-E855-9448-0C3E8E474D95}"/>
              </a:ext>
            </a:extLst>
          </p:cNvPr>
          <p:cNvSpPr/>
          <p:nvPr/>
        </p:nvSpPr>
        <p:spPr>
          <a:xfrm>
            <a:off x="8169432" y="2538434"/>
            <a:ext cx="3268301" cy="3275224"/>
          </a:xfrm>
          <a:prstGeom prst="flowChart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100" i="1" dirty="0">
                <a:solidFill>
                  <a:schemeClr val="tx1"/>
                </a:solidFill>
              </a:rPr>
              <a:t>Dearest SIERRA developers,</a:t>
            </a:r>
          </a:p>
          <a:p>
            <a:endParaRPr lang="en-US" sz="1100" i="1" dirty="0">
              <a:solidFill>
                <a:schemeClr val="tx1"/>
              </a:solidFill>
            </a:endParaRPr>
          </a:p>
          <a:p>
            <a:r>
              <a:rPr lang="en-US" sz="1100" i="1" dirty="0">
                <a:solidFill>
                  <a:schemeClr val="tx1"/>
                </a:solidFill>
              </a:rPr>
              <a:t>I’ve found the UG Hex element results in unexpected deformations in my humongous system model.  I’ve tried several other elements including SD &amp; TL Hex8 elements, which work well.  </a:t>
            </a:r>
          </a:p>
          <a:p>
            <a:endParaRPr lang="en-US" sz="1100" i="1" dirty="0">
              <a:solidFill>
                <a:schemeClr val="tx1"/>
              </a:solidFill>
            </a:endParaRPr>
          </a:p>
          <a:p>
            <a:r>
              <a:rPr lang="en-US" sz="1100" i="1" dirty="0">
                <a:solidFill>
                  <a:schemeClr val="tx1"/>
                </a:solidFill>
              </a:rPr>
              <a:t>I’ve narrowed down the issue to a single block and reproduced it in the attached example.  Please find the small mesh, input, and log file that show the issue.</a:t>
            </a:r>
          </a:p>
          <a:p>
            <a:endParaRPr lang="en-US" sz="1100" i="1" dirty="0">
              <a:solidFill>
                <a:schemeClr val="tx1"/>
              </a:solidFill>
            </a:endParaRPr>
          </a:p>
          <a:p>
            <a:r>
              <a:rPr lang="en-US" sz="1100" i="1" dirty="0">
                <a:solidFill>
                  <a:schemeClr val="tx1"/>
                </a:solidFill>
              </a:rPr>
              <a:t>- SIERRA User</a:t>
            </a:r>
          </a:p>
        </p:txBody>
      </p:sp>
      <p:sp>
        <p:nvSpPr>
          <p:cNvPr id="11" name="TextBox 10">
            <a:extLst>
              <a:ext uri="{FF2B5EF4-FFF2-40B4-BE49-F238E27FC236}">
                <a16:creationId xmlns:a16="http://schemas.microsoft.com/office/drawing/2014/main" id="{ABBB423C-42D6-E705-50FC-DD4B393F6D62}"/>
              </a:ext>
            </a:extLst>
          </p:cNvPr>
          <p:cNvSpPr txBox="1"/>
          <p:nvPr/>
        </p:nvSpPr>
        <p:spPr>
          <a:xfrm>
            <a:off x="762000" y="2169675"/>
            <a:ext cx="690254" cy="369332"/>
          </a:xfrm>
          <a:prstGeom prst="rect">
            <a:avLst/>
          </a:prstGeom>
          <a:noFill/>
        </p:spPr>
        <p:txBody>
          <a:bodyPr wrap="none" lIns="0" rtlCol="0">
            <a:spAutoFit/>
          </a:bodyPr>
          <a:lstStyle/>
          <a:p>
            <a:r>
              <a:rPr lang="en-US" b="1" dirty="0"/>
              <a:t>Good</a:t>
            </a:r>
          </a:p>
        </p:txBody>
      </p:sp>
      <p:sp>
        <p:nvSpPr>
          <p:cNvPr id="13" name="TextBox 12">
            <a:extLst>
              <a:ext uri="{FF2B5EF4-FFF2-40B4-BE49-F238E27FC236}">
                <a16:creationId xmlns:a16="http://schemas.microsoft.com/office/drawing/2014/main" id="{146B03B2-CA3B-20DE-C9AA-596C1D9F0BF3}"/>
              </a:ext>
            </a:extLst>
          </p:cNvPr>
          <p:cNvSpPr txBox="1"/>
          <p:nvPr/>
        </p:nvSpPr>
        <p:spPr>
          <a:xfrm>
            <a:off x="4461849" y="2169102"/>
            <a:ext cx="826508" cy="369332"/>
          </a:xfrm>
          <a:prstGeom prst="rect">
            <a:avLst/>
          </a:prstGeom>
          <a:noFill/>
        </p:spPr>
        <p:txBody>
          <a:bodyPr wrap="none" lIns="0" rtlCol="0">
            <a:spAutoFit/>
          </a:bodyPr>
          <a:lstStyle/>
          <a:p>
            <a:r>
              <a:rPr lang="en-US" b="1" dirty="0"/>
              <a:t>Better</a:t>
            </a:r>
          </a:p>
        </p:txBody>
      </p:sp>
      <p:sp>
        <p:nvSpPr>
          <p:cNvPr id="14" name="TextBox 13">
            <a:extLst>
              <a:ext uri="{FF2B5EF4-FFF2-40B4-BE49-F238E27FC236}">
                <a16:creationId xmlns:a16="http://schemas.microsoft.com/office/drawing/2014/main" id="{E303AC71-5CD6-BCFC-9390-729977820113}"/>
              </a:ext>
            </a:extLst>
          </p:cNvPr>
          <p:cNvSpPr txBox="1"/>
          <p:nvPr/>
        </p:nvSpPr>
        <p:spPr>
          <a:xfrm>
            <a:off x="8169432" y="2169102"/>
            <a:ext cx="600485" cy="369332"/>
          </a:xfrm>
          <a:prstGeom prst="rect">
            <a:avLst/>
          </a:prstGeom>
          <a:noFill/>
        </p:spPr>
        <p:txBody>
          <a:bodyPr wrap="none" lIns="0" rtlCol="0">
            <a:spAutoFit/>
          </a:bodyPr>
          <a:lstStyle/>
          <a:p>
            <a:r>
              <a:rPr lang="en-US" b="1" dirty="0"/>
              <a:t>Best</a:t>
            </a:r>
          </a:p>
        </p:txBody>
      </p:sp>
      <p:pic>
        <p:nvPicPr>
          <p:cNvPr id="15" name="Picture 14">
            <a:extLst>
              <a:ext uri="{FF2B5EF4-FFF2-40B4-BE49-F238E27FC236}">
                <a16:creationId xmlns:a16="http://schemas.microsoft.com/office/drawing/2014/main" id="{B14AFA5A-4159-D3A8-9CEA-374D32498175}"/>
              </a:ext>
            </a:extLst>
          </p:cNvPr>
          <p:cNvPicPr>
            <a:picLocks noChangeAspect="1"/>
          </p:cNvPicPr>
          <p:nvPr/>
        </p:nvPicPr>
        <p:blipFill>
          <a:blip r:embed="rId3"/>
          <a:stretch>
            <a:fillRect/>
          </a:stretch>
        </p:blipFill>
        <p:spPr>
          <a:xfrm>
            <a:off x="8418533" y="5013057"/>
            <a:ext cx="563616" cy="563616"/>
          </a:xfrm>
          <a:prstGeom prst="rect">
            <a:avLst/>
          </a:prstGeom>
        </p:spPr>
      </p:pic>
      <p:pic>
        <p:nvPicPr>
          <p:cNvPr id="17" name="Picture 16">
            <a:extLst>
              <a:ext uri="{FF2B5EF4-FFF2-40B4-BE49-F238E27FC236}">
                <a16:creationId xmlns:a16="http://schemas.microsoft.com/office/drawing/2014/main" id="{CD9D5372-E207-7DC5-5764-4C90094833AA}"/>
              </a:ext>
            </a:extLst>
          </p:cNvPr>
          <p:cNvPicPr>
            <a:picLocks noChangeAspect="1"/>
          </p:cNvPicPr>
          <p:nvPr/>
        </p:nvPicPr>
        <p:blipFill>
          <a:blip r:embed="rId4"/>
          <a:stretch>
            <a:fillRect/>
          </a:stretch>
        </p:blipFill>
        <p:spPr>
          <a:xfrm>
            <a:off x="4663352" y="4996756"/>
            <a:ext cx="454788" cy="454788"/>
          </a:xfrm>
          <a:prstGeom prst="rect">
            <a:avLst/>
          </a:prstGeom>
        </p:spPr>
      </p:pic>
      <p:pic>
        <p:nvPicPr>
          <p:cNvPr id="18" name="Picture 17">
            <a:extLst>
              <a:ext uri="{FF2B5EF4-FFF2-40B4-BE49-F238E27FC236}">
                <a16:creationId xmlns:a16="http://schemas.microsoft.com/office/drawing/2014/main" id="{9B608C0E-CEF9-231A-F5E7-3F746C3E22A2}"/>
              </a:ext>
            </a:extLst>
          </p:cNvPr>
          <p:cNvPicPr>
            <a:picLocks noChangeAspect="1"/>
          </p:cNvPicPr>
          <p:nvPr/>
        </p:nvPicPr>
        <p:blipFill>
          <a:blip r:embed="rId4"/>
          <a:stretch>
            <a:fillRect/>
          </a:stretch>
        </p:blipFill>
        <p:spPr>
          <a:xfrm>
            <a:off x="5733536" y="4977506"/>
            <a:ext cx="454788" cy="454788"/>
          </a:xfrm>
          <a:prstGeom prst="rect">
            <a:avLst/>
          </a:prstGeom>
        </p:spPr>
      </p:pic>
      <p:sp>
        <p:nvSpPr>
          <p:cNvPr id="20" name="TextBox 19">
            <a:extLst>
              <a:ext uri="{FF2B5EF4-FFF2-40B4-BE49-F238E27FC236}">
                <a16:creationId xmlns:a16="http://schemas.microsoft.com/office/drawing/2014/main" id="{AD6246BE-7C63-5A32-2B78-4875FD08F601}"/>
              </a:ext>
            </a:extLst>
          </p:cNvPr>
          <p:cNvSpPr txBox="1"/>
          <p:nvPr/>
        </p:nvSpPr>
        <p:spPr>
          <a:xfrm>
            <a:off x="4558527" y="5447849"/>
            <a:ext cx="921086" cy="246221"/>
          </a:xfrm>
          <a:prstGeom prst="rect">
            <a:avLst/>
          </a:prstGeom>
          <a:noFill/>
        </p:spPr>
        <p:txBody>
          <a:bodyPr wrap="square" lIns="0" rtlCol="0">
            <a:spAutoFit/>
          </a:bodyPr>
          <a:lstStyle/>
          <a:p>
            <a:pPr algn="ctr"/>
            <a:r>
              <a:rPr lang="en-US" sz="1000" dirty="0"/>
              <a:t>meshes.tar</a:t>
            </a:r>
          </a:p>
        </p:txBody>
      </p:sp>
      <p:sp>
        <p:nvSpPr>
          <p:cNvPr id="21" name="TextBox 20">
            <a:extLst>
              <a:ext uri="{FF2B5EF4-FFF2-40B4-BE49-F238E27FC236}">
                <a16:creationId xmlns:a16="http://schemas.microsoft.com/office/drawing/2014/main" id="{91659877-4356-6C8B-5381-87E319E73FD4}"/>
              </a:ext>
            </a:extLst>
          </p:cNvPr>
          <p:cNvSpPr txBox="1"/>
          <p:nvPr/>
        </p:nvSpPr>
        <p:spPr>
          <a:xfrm>
            <a:off x="5617394" y="5447848"/>
            <a:ext cx="927784" cy="246221"/>
          </a:xfrm>
          <a:prstGeom prst="rect">
            <a:avLst/>
          </a:prstGeom>
          <a:noFill/>
        </p:spPr>
        <p:txBody>
          <a:bodyPr wrap="square" lIns="0" rtlCol="0">
            <a:spAutoFit/>
          </a:bodyPr>
          <a:lstStyle/>
          <a:p>
            <a:pPr algn="ctr"/>
            <a:r>
              <a:rPr lang="en-US" sz="1000" dirty="0"/>
              <a:t>workflow1.tar</a:t>
            </a:r>
          </a:p>
        </p:txBody>
      </p:sp>
      <p:sp>
        <p:nvSpPr>
          <p:cNvPr id="22" name="TextBox 21">
            <a:extLst>
              <a:ext uri="{FF2B5EF4-FFF2-40B4-BE49-F238E27FC236}">
                <a16:creationId xmlns:a16="http://schemas.microsoft.com/office/drawing/2014/main" id="{176B9D01-7A58-10EC-626C-961ADC641032}"/>
              </a:ext>
            </a:extLst>
          </p:cNvPr>
          <p:cNvSpPr txBox="1"/>
          <p:nvPr/>
        </p:nvSpPr>
        <p:spPr>
          <a:xfrm>
            <a:off x="6557730" y="5434032"/>
            <a:ext cx="1134671" cy="400110"/>
          </a:xfrm>
          <a:prstGeom prst="rect">
            <a:avLst/>
          </a:prstGeom>
          <a:noFill/>
        </p:spPr>
        <p:txBody>
          <a:bodyPr wrap="square" lIns="0" rtlCol="0">
            <a:spAutoFit/>
          </a:bodyPr>
          <a:lstStyle/>
          <a:p>
            <a:pPr algn="ctr"/>
            <a:r>
              <a:rPr lang="en-US" sz="1000" dirty="0"/>
              <a:t>8_weeks_random_notes.pptx</a:t>
            </a:r>
          </a:p>
        </p:txBody>
      </p:sp>
      <p:pic>
        <p:nvPicPr>
          <p:cNvPr id="24" name="Picture 23">
            <a:extLst>
              <a:ext uri="{FF2B5EF4-FFF2-40B4-BE49-F238E27FC236}">
                <a16:creationId xmlns:a16="http://schemas.microsoft.com/office/drawing/2014/main" id="{6ACAD895-F0EB-FE89-F11C-4FD876DB3F43}"/>
              </a:ext>
            </a:extLst>
          </p:cNvPr>
          <p:cNvPicPr>
            <a:picLocks noChangeAspect="1"/>
          </p:cNvPicPr>
          <p:nvPr/>
        </p:nvPicPr>
        <p:blipFill>
          <a:blip r:embed="rId5"/>
          <a:stretch>
            <a:fillRect/>
          </a:stretch>
        </p:blipFill>
        <p:spPr>
          <a:xfrm>
            <a:off x="6802658" y="4970975"/>
            <a:ext cx="454789" cy="454789"/>
          </a:xfrm>
          <a:prstGeom prst="rect">
            <a:avLst/>
          </a:prstGeom>
        </p:spPr>
      </p:pic>
      <p:pic>
        <p:nvPicPr>
          <p:cNvPr id="26" name="Picture 25">
            <a:extLst>
              <a:ext uri="{FF2B5EF4-FFF2-40B4-BE49-F238E27FC236}">
                <a16:creationId xmlns:a16="http://schemas.microsoft.com/office/drawing/2014/main" id="{F1D6719A-467C-6D6E-C268-98DD66C970E1}"/>
              </a:ext>
            </a:extLst>
          </p:cNvPr>
          <p:cNvPicPr>
            <a:picLocks noChangeAspect="1"/>
          </p:cNvPicPr>
          <p:nvPr/>
        </p:nvPicPr>
        <p:blipFill>
          <a:blip r:embed="rId6"/>
          <a:stretch>
            <a:fillRect/>
          </a:stretch>
        </p:blipFill>
        <p:spPr>
          <a:xfrm>
            <a:off x="9452130" y="5032308"/>
            <a:ext cx="494438" cy="494438"/>
          </a:xfrm>
          <a:prstGeom prst="rect">
            <a:avLst/>
          </a:prstGeom>
        </p:spPr>
      </p:pic>
      <p:pic>
        <p:nvPicPr>
          <p:cNvPr id="27" name="Picture 26">
            <a:extLst>
              <a:ext uri="{FF2B5EF4-FFF2-40B4-BE49-F238E27FC236}">
                <a16:creationId xmlns:a16="http://schemas.microsoft.com/office/drawing/2014/main" id="{DDA4705C-AF1D-41E6-4062-421BA3198453}"/>
              </a:ext>
            </a:extLst>
          </p:cNvPr>
          <p:cNvPicPr>
            <a:picLocks noChangeAspect="1"/>
          </p:cNvPicPr>
          <p:nvPr/>
        </p:nvPicPr>
        <p:blipFill>
          <a:blip r:embed="rId6"/>
          <a:stretch>
            <a:fillRect/>
          </a:stretch>
        </p:blipFill>
        <p:spPr>
          <a:xfrm>
            <a:off x="10426175" y="5054871"/>
            <a:ext cx="494438" cy="494438"/>
          </a:xfrm>
          <a:prstGeom prst="rect">
            <a:avLst/>
          </a:prstGeom>
        </p:spPr>
      </p:pic>
      <p:sp>
        <p:nvSpPr>
          <p:cNvPr id="28" name="TextBox 27">
            <a:extLst>
              <a:ext uri="{FF2B5EF4-FFF2-40B4-BE49-F238E27FC236}">
                <a16:creationId xmlns:a16="http://schemas.microsoft.com/office/drawing/2014/main" id="{68A71B83-016B-BADF-09A5-7B066CC4BB2A}"/>
              </a:ext>
            </a:extLst>
          </p:cNvPr>
          <p:cNvSpPr txBox="1"/>
          <p:nvPr/>
        </p:nvSpPr>
        <p:spPr>
          <a:xfrm>
            <a:off x="8326111" y="5544041"/>
            <a:ext cx="921086" cy="246221"/>
          </a:xfrm>
          <a:prstGeom prst="rect">
            <a:avLst/>
          </a:prstGeom>
          <a:noFill/>
        </p:spPr>
        <p:txBody>
          <a:bodyPr wrap="square" lIns="0" rtlCol="0">
            <a:spAutoFit/>
          </a:bodyPr>
          <a:lstStyle/>
          <a:p>
            <a:pPr algn="ctr"/>
            <a:r>
              <a:rPr lang="en-US" sz="1000" dirty="0" err="1"/>
              <a:t>mesh.g</a:t>
            </a:r>
            <a:endParaRPr lang="en-US" sz="1000" dirty="0"/>
          </a:p>
        </p:txBody>
      </p:sp>
      <p:sp>
        <p:nvSpPr>
          <p:cNvPr id="29" name="TextBox 28">
            <a:extLst>
              <a:ext uri="{FF2B5EF4-FFF2-40B4-BE49-F238E27FC236}">
                <a16:creationId xmlns:a16="http://schemas.microsoft.com/office/drawing/2014/main" id="{C66ACDFC-AC96-794E-35A8-BB991EC9218A}"/>
              </a:ext>
            </a:extLst>
          </p:cNvPr>
          <p:cNvSpPr txBox="1"/>
          <p:nvPr/>
        </p:nvSpPr>
        <p:spPr>
          <a:xfrm>
            <a:off x="9304132" y="5544040"/>
            <a:ext cx="921086" cy="246221"/>
          </a:xfrm>
          <a:prstGeom prst="rect">
            <a:avLst/>
          </a:prstGeom>
          <a:noFill/>
        </p:spPr>
        <p:txBody>
          <a:bodyPr wrap="square" lIns="0" rtlCol="0">
            <a:spAutoFit/>
          </a:bodyPr>
          <a:lstStyle/>
          <a:p>
            <a:pPr algn="ctr"/>
            <a:r>
              <a:rPr lang="en-US" sz="1000" dirty="0" err="1"/>
              <a:t>input.i</a:t>
            </a:r>
            <a:endParaRPr lang="en-US" sz="1000" dirty="0"/>
          </a:p>
        </p:txBody>
      </p:sp>
      <p:sp>
        <p:nvSpPr>
          <p:cNvPr id="30" name="TextBox 29">
            <a:extLst>
              <a:ext uri="{FF2B5EF4-FFF2-40B4-BE49-F238E27FC236}">
                <a16:creationId xmlns:a16="http://schemas.microsoft.com/office/drawing/2014/main" id="{917BC6F3-A1D5-7195-7398-6FBD16BAB292}"/>
              </a:ext>
            </a:extLst>
          </p:cNvPr>
          <p:cNvSpPr txBox="1"/>
          <p:nvPr/>
        </p:nvSpPr>
        <p:spPr>
          <a:xfrm>
            <a:off x="10305234" y="5552687"/>
            <a:ext cx="921086" cy="246221"/>
          </a:xfrm>
          <a:prstGeom prst="rect">
            <a:avLst/>
          </a:prstGeom>
          <a:noFill/>
        </p:spPr>
        <p:txBody>
          <a:bodyPr wrap="square" lIns="0" rtlCol="0">
            <a:spAutoFit/>
          </a:bodyPr>
          <a:lstStyle/>
          <a:p>
            <a:pPr algn="ctr"/>
            <a:r>
              <a:rPr lang="en-US" sz="1000" dirty="0"/>
              <a:t>input.log</a:t>
            </a:r>
          </a:p>
        </p:txBody>
      </p:sp>
      <p:sp>
        <p:nvSpPr>
          <p:cNvPr id="32" name="TextBox 31">
            <a:extLst>
              <a:ext uri="{FF2B5EF4-FFF2-40B4-BE49-F238E27FC236}">
                <a16:creationId xmlns:a16="http://schemas.microsoft.com/office/drawing/2014/main" id="{145D9B5E-65A4-8E88-ADA1-8FDD9FBD5614}"/>
              </a:ext>
            </a:extLst>
          </p:cNvPr>
          <p:cNvSpPr txBox="1"/>
          <p:nvPr/>
        </p:nvSpPr>
        <p:spPr>
          <a:xfrm>
            <a:off x="2088683" y="2912473"/>
            <a:ext cx="1922656" cy="1107996"/>
          </a:xfrm>
          <a:prstGeom prst="rect">
            <a:avLst/>
          </a:prstGeom>
          <a:noFill/>
        </p:spPr>
        <p:txBody>
          <a:bodyPr wrap="square">
            <a:spAutoFit/>
          </a:bodyPr>
          <a:lstStyle/>
          <a:p>
            <a:r>
              <a:rPr lang="en-US" sz="1100" b="1" dirty="0">
                <a:solidFill>
                  <a:srgbClr val="FF0000"/>
                </a:solidFill>
              </a:rPr>
              <a:t>Not enough information for us to help</a:t>
            </a:r>
          </a:p>
          <a:p>
            <a:endParaRPr lang="en-US" sz="1100" b="1" dirty="0">
              <a:solidFill>
                <a:srgbClr val="FF0000"/>
              </a:solidFill>
            </a:endParaRPr>
          </a:p>
          <a:p>
            <a:r>
              <a:rPr lang="en-US" sz="1100" b="1" dirty="0">
                <a:solidFill>
                  <a:srgbClr val="FF0000"/>
                </a:solidFill>
              </a:rPr>
              <a:t>Lengthy &amp; no useful information for us  to help.</a:t>
            </a:r>
          </a:p>
        </p:txBody>
      </p:sp>
      <p:cxnSp>
        <p:nvCxnSpPr>
          <p:cNvPr id="34" name="Straight Arrow Connector 33">
            <a:extLst>
              <a:ext uri="{FF2B5EF4-FFF2-40B4-BE49-F238E27FC236}">
                <a16:creationId xmlns:a16="http://schemas.microsoft.com/office/drawing/2014/main" id="{692401D2-CC87-81BF-A2A9-EB61E1D61209}"/>
              </a:ext>
            </a:extLst>
          </p:cNvPr>
          <p:cNvCxnSpPr/>
          <p:nvPr/>
        </p:nvCxnSpPr>
        <p:spPr>
          <a:xfrm flipH="1" flipV="1">
            <a:off x="1749639" y="2966451"/>
            <a:ext cx="327816" cy="1443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0CEBA42F-C994-BED5-15C7-C95104373C3F}"/>
              </a:ext>
            </a:extLst>
          </p:cNvPr>
          <p:cNvCxnSpPr>
            <a:cxnSpLocks/>
          </p:cNvCxnSpPr>
          <p:nvPr/>
        </p:nvCxnSpPr>
        <p:spPr>
          <a:xfrm flipH="1">
            <a:off x="1776800" y="3722837"/>
            <a:ext cx="335235" cy="229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4C455E02-10B7-5F04-78A9-3F24DF014EA2}"/>
              </a:ext>
            </a:extLst>
          </p:cNvPr>
          <p:cNvSpPr txBox="1"/>
          <p:nvPr/>
        </p:nvSpPr>
        <p:spPr>
          <a:xfrm>
            <a:off x="792234" y="5503282"/>
            <a:ext cx="3299223" cy="261610"/>
          </a:xfrm>
          <a:prstGeom prst="rect">
            <a:avLst/>
          </a:prstGeom>
          <a:noFill/>
        </p:spPr>
        <p:txBody>
          <a:bodyPr wrap="square">
            <a:spAutoFit/>
          </a:bodyPr>
          <a:lstStyle/>
          <a:p>
            <a:r>
              <a:rPr lang="en-US" sz="1100" b="1" dirty="0">
                <a:solidFill>
                  <a:srgbClr val="FF0000"/>
                </a:solidFill>
              </a:rPr>
              <a:t>No attachments, no way to reproduce issue</a:t>
            </a:r>
          </a:p>
        </p:txBody>
      </p:sp>
      <p:sp>
        <p:nvSpPr>
          <p:cNvPr id="39" name="TextBox 38">
            <a:extLst>
              <a:ext uri="{FF2B5EF4-FFF2-40B4-BE49-F238E27FC236}">
                <a16:creationId xmlns:a16="http://schemas.microsoft.com/office/drawing/2014/main" id="{4905D2D5-F97B-E838-1C20-6E9727C0F0F1}"/>
              </a:ext>
            </a:extLst>
          </p:cNvPr>
          <p:cNvSpPr txBox="1"/>
          <p:nvPr/>
        </p:nvSpPr>
        <p:spPr>
          <a:xfrm>
            <a:off x="5442727" y="4235236"/>
            <a:ext cx="2261214" cy="769441"/>
          </a:xfrm>
          <a:prstGeom prst="rect">
            <a:avLst/>
          </a:prstGeom>
          <a:noFill/>
        </p:spPr>
        <p:txBody>
          <a:bodyPr wrap="square">
            <a:spAutoFit/>
          </a:bodyPr>
          <a:lstStyle/>
          <a:p>
            <a:pPr algn="r"/>
            <a:r>
              <a:rPr lang="en-US" sz="1100" b="1" dirty="0">
                <a:solidFill>
                  <a:schemeClr val="accent3">
                    <a:lumMod val="75000"/>
                  </a:schemeClr>
                </a:solidFill>
              </a:rPr>
              <a:t>Complex workflow is difficult to reproduce.  No text file, so difficult to respond “at a glance” with suggestions.</a:t>
            </a:r>
          </a:p>
        </p:txBody>
      </p:sp>
      <p:sp>
        <p:nvSpPr>
          <p:cNvPr id="40" name="TextBox 39">
            <a:extLst>
              <a:ext uri="{FF2B5EF4-FFF2-40B4-BE49-F238E27FC236}">
                <a16:creationId xmlns:a16="http://schemas.microsoft.com/office/drawing/2014/main" id="{45CB0D8B-3226-8A51-4CB1-4791C92F6DCE}"/>
              </a:ext>
            </a:extLst>
          </p:cNvPr>
          <p:cNvSpPr txBox="1"/>
          <p:nvPr/>
        </p:nvSpPr>
        <p:spPr>
          <a:xfrm>
            <a:off x="9108176" y="2734252"/>
            <a:ext cx="2261214" cy="261610"/>
          </a:xfrm>
          <a:prstGeom prst="rect">
            <a:avLst/>
          </a:prstGeom>
          <a:noFill/>
        </p:spPr>
        <p:txBody>
          <a:bodyPr wrap="square">
            <a:spAutoFit/>
          </a:bodyPr>
          <a:lstStyle/>
          <a:p>
            <a:pPr algn="r"/>
            <a:r>
              <a:rPr lang="en-US" sz="1100" b="1" dirty="0">
                <a:solidFill>
                  <a:srgbClr val="00B050"/>
                </a:solidFill>
              </a:rPr>
              <a:t>Brief description of the issue</a:t>
            </a:r>
          </a:p>
        </p:txBody>
      </p:sp>
      <p:sp>
        <p:nvSpPr>
          <p:cNvPr id="41" name="TextBox 40">
            <a:extLst>
              <a:ext uri="{FF2B5EF4-FFF2-40B4-BE49-F238E27FC236}">
                <a16:creationId xmlns:a16="http://schemas.microsoft.com/office/drawing/2014/main" id="{548E5CA3-9E62-1691-5F14-7AA7F64C1A42}"/>
              </a:ext>
            </a:extLst>
          </p:cNvPr>
          <p:cNvSpPr txBox="1"/>
          <p:nvPr/>
        </p:nvSpPr>
        <p:spPr>
          <a:xfrm>
            <a:off x="8884118" y="3586515"/>
            <a:ext cx="2553615" cy="261610"/>
          </a:xfrm>
          <a:prstGeom prst="rect">
            <a:avLst/>
          </a:prstGeom>
          <a:noFill/>
        </p:spPr>
        <p:txBody>
          <a:bodyPr wrap="square">
            <a:spAutoFit/>
          </a:bodyPr>
          <a:lstStyle/>
          <a:p>
            <a:pPr algn="r"/>
            <a:r>
              <a:rPr lang="en-US" sz="1100" b="1" dirty="0">
                <a:solidFill>
                  <a:srgbClr val="00B050"/>
                </a:solidFill>
              </a:rPr>
              <a:t>Reproduce in smaller example</a:t>
            </a:r>
          </a:p>
        </p:txBody>
      </p:sp>
      <p:sp>
        <p:nvSpPr>
          <p:cNvPr id="42" name="TextBox 41">
            <a:extLst>
              <a:ext uri="{FF2B5EF4-FFF2-40B4-BE49-F238E27FC236}">
                <a16:creationId xmlns:a16="http://schemas.microsoft.com/office/drawing/2014/main" id="{9300F33C-3EE2-41B0-5427-D76FF67E97A5}"/>
              </a:ext>
            </a:extLst>
          </p:cNvPr>
          <p:cNvSpPr txBox="1"/>
          <p:nvPr/>
        </p:nvSpPr>
        <p:spPr>
          <a:xfrm>
            <a:off x="8884117" y="4566746"/>
            <a:ext cx="2553615" cy="430887"/>
          </a:xfrm>
          <a:prstGeom prst="rect">
            <a:avLst/>
          </a:prstGeom>
          <a:noFill/>
        </p:spPr>
        <p:txBody>
          <a:bodyPr wrap="square">
            <a:spAutoFit/>
          </a:bodyPr>
          <a:lstStyle/>
          <a:p>
            <a:pPr algn="r"/>
            <a:r>
              <a:rPr lang="en-US" sz="1100" b="1" dirty="0">
                <a:solidFill>
                  <a:srgbClr val="00B050"/>
                </a:solidFill>
              </a:rPr>
              <a:t>1 mesh.  1 input.  Log file.</a:t>
            </a:r>
          </a:p>
          <a:p>
            <a:pPr algn="r"/>
            <a:r>
              <a:rPr lang="en-US" sz="1100" b="1" dirty="0">
                <a:solidFill>
                  <a:srgbClr val="00B050"/>
                </a:solidFill>
              </a:rPr>
              <a:t>All easy to view “at a glance”.</a:t>
            </a:r>
          </a:p>
        </p:txBody>
      </p:sp>
      <p:sp>
        <p:nvSpPr>
          <p:cNvPr id="43" name="TextBox 42">
            <a:extLst>
              <a:ext uri="{FF2B5EF4-FFF2-40B4-BE49-F238E27FC236}">
                <a16:creationId xmlns:a16="http://schemas.microsoft.com/office/drawing/2014/main" id="{9BD9DD01-070D-0002-99CA-C7E42480D6D8}"/>
              </a:ext>
            </a:extLst>
          </p:cNvPr>
          <p:cNvSpPr txBox="1"/>
          <p:nvPr/>
        </p:nvSpPr>
        <p:spPr>
          <a:xfrm>
            <a:off x="969241" y="6169296"/>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a:t>We are a team</a:t>
            </a:r>
            <a:r>
              <a:rPr lang="en-US" dirty="0"/>
              <a:t>.  </a:t>
            </a:r>
            <a:r>
              <a:rPr lang="en-US" b="1" dirty="0"/>
              <a:t>We want to work with you (talk! meet!) to find the best solution</a:t>
            </a:r>
            <a:r>
              <a:rPr lang="en-US" dirty="0"/>
              <a:t>.</a:t>
            </a:r>
            <a:endParaRPr lang="en-US" sz="1600" dirty="0"/>
          </a:p>
        </p:txBody>
      </p:sp>
    </p:spTree>
    <p:extLst>
      <p:ext uri="{BB962C8B-B14F-4D97-AF65-F5344CB8AC3E}">
        <p14:creationId xmlns:p14="http://schemas.microsoft.com/office/powerpoint/2010/main" val="318797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1464-EB83-47E3-934C-83EDA44A58BD}"/>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524286F2-1440-46D2-B386-50CB6B2672AA}"/>
              </a:ext>
            </a:extLst>
          </p:cNvPr>
          <p:cNvSpPr>
            <a:spLocks noGrp="1"/>
          </p:cNvSpPr>
          <p:nvPr>
            <p:ph idx="1"/>
          </p:nvPr>
        </p:nvSpPr>
        <p:spPr/>
        <p:txBody>
          <a:bodyPr/>
          <a:lstStyle/>
          <a:p>
            <a:r>
              <a:rPr lang="en-US" b="1" dirty="0"/>
              <a:t>There are still dozens of topics </a:t>
            </a:r>
            <a:r>
              <a:rPr lang="en-US" dirty="0"/>
              <a:t>we’d love to cover and improve in the future!</a:t>
            </a:r>
          </a:p>
          <a:p>
            <a:pPr marL="342900" indent="-342900">
              <a:buFont typeface="Arial" panose="020B0604020202020204" pitchFamily="34" charset="0"/>
              <a:buChar char="•"/>
            </a:pPr>
            <a:r>
              <a:rPr lang="en-US" b="1" dirty="0"/>
              <a:t>Material modeling and calibration</a:t>
            </a:r>
            <a:r>
              <a:rPr lang="en-US" dirty="0"/>
              <a:t> for foams &amp; pads</a:t>
            </a:r>
          </a:p>
          <a:p>
            <a:pPr marL="342900" indent="-342900">
              <a:buFont typeface="Arial" panose="020B0604020202020204" pitchFamily="34" charset="0"/>
              <a:buChar char="•"/>
            </a:pPr>
            <a:r>
              <a:rPr lang="en-US" b="1" dirty="0"/>
              <a:t>Procedural transfer</a:t>
            </a:r>
            <a:r>
              <a:rPr lang="en-US" dirty="0"/>
              <a:t> </a:t>
            </a:r>
            <a:r>
              <a:rPr lang="en-US" b="1" dirty="0"/>
              <a:t>and model assembly </a:t>
            </a:r>
            <a:r>
              <a:rPr lang="en-US" dirty="0"/>
              <a:t>documentation/workflow improvements</a:t>
            </a:r>
            <a:endParaRPr lang="en-US" b="1" dirty="0"/>
          </a:p>
          <a:p>
            <a:pPr marL="342900" indent="-342900">
              <a:buFont typeface="Arial" panose="020B0604020202020204" pitchFamily="34" charset="0"/>
              <a:buChar char="•"/>
            </a:pPr>
            <a:r>
              <a:rPr lang="en-US" b="1" dirty="0"/>
              <a:t>SD/SM consistency improvement </a:t>
            </a:r>
            <a:r>
              <a:rPr lang="en-US" dirty="0"/>
              <a:t>and</a:t>
            </a:r>
            <a:r>
              <a:rPr lang="en-US" b="1" dirty="0"/>
              <a:t> </a:t>
            </a:r>
            <a:r>
              <a:rPr lang="en-US" dirty="0"/>
              <a:t>handoff options</a:t>
            </a:r>
          </a:p>
          <a:p>
            <a:pPr marL="342900" indent="-342900">
              <a:buFont typeface="Arial" panose="020B0604020202020204" pitchFamily="34" charset="0"/>
              <a:buChar char="•"/>
            </a:pPr>
            <a:r>
              <a:rPr lang="en-US" b="1" dirty="0"/>
              <a:t>Thermomechanical </a:t>
            </a:r>
            <a:r>
              <a:rPr lang="en-US" dirty="0"/>
              <a:t>coupling &amp; analysis</a:t>
            </a:r>
          </a:p>
          <a:p>
            <a:pPr marL="342900" indent="-342900">
              <a:buFont typeface="Arial" panose="020B0604020202020204" pitchFamily="34" charset="0"/>
              <a:buChar char="•"/>
            </a:pPr>
            <a:r>
              <a:rPr lang="en-US" dirty="0"/>
              <a:t>More … </a:t>
            </a:r>
          </a:p>
          <a:p>
            <a:pPr marL="342900" indent="-342900">
              <a:buFont typeface="Arial" panose="020B0604020202020204" pitchFamily="34" charset="0"/>
              <a:buChar char="•"/>
            </a:pPr>
            <a:endParaRPr lang="en-US" dirty="0"/>
          </a:p>
          <a:p>
            <a:pPr algn="ctr"/>
            <a:r>
              <a:rPr lang="en-US" dirty="0"/>
              <a:t>We hope you’ve found the class useful for your work!</a:t>
            </a:r>
          </a:p>
        </p:txBody>
      </p:sp>
      <p:sp>
        <p:nvSpPr>
          <p:cNvPr id="4" name="Slide Number Placeholder 3">
            <a:extLst>
              <a:ext uri="{FF2B5EF4-FFF2-40B4-BE49-F238E27FC236}">
                <a16:creationId xmlns:a16="http://schemas.microsoft.com/office/drawing/2014/main" id="{A553DE6B-42B2-42CD-9CB3-60A5075453A9}"/>
              </a:ext>
            </a:extLst>
          </p:cNvPr>
          <p:cNvSpPr>
            <a:spLocks noGrp="1"/>
          </p:cNvSpPr>
          <p:nvPr>
            <p:ph type="sldNum" sz="quarter" idx="4"/>
          </p:nvPr>
        </p:nvSpPr>
        <p:spPr/>
        <p:txBody>
          <a:bodyPr/>
          <a:lstStyle/>
          <a:p>
            <a:pPr algn="ctr"/>
            <a:fld id="{F6B149FD-26F7-3645-B4E7-BA8B8CC5EEA8}" type="slidenum">
              <a:rPr lang="en-US" smtClean="0"/>
              <a:pPr algn="ctr"/>
              <a:t>175</a:t>
            </a:fld>
            <a:endParaRPr lang="en-US" dirty="0"/>
          </a:p>
        </p:txBody>
      </p:sp>
    </p:spTree>
    <p:extLst>
      <p:ext uri="{BB962C8B-B14F-4D97-AF65-F5344CB8AC3E}">
        <p14:creationId xmlns:p14="http://schemas.microsoft.com/office/powerpoint/2010/main" val="20824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FE81-E8B4-463C-9343-DDEDA38CE597}"/>
              </a:ext>
            </a:extLst>
          </p:cNvPr>
          <p:cNvSpPr>
            <a:spLocks noGrp="1"/>
          </p:cNvSpPr>
          <p:nvPr>
            <p:ph type="title"/>
          </p:nvPr>
        </p:nvSpPr>
        <p:spPr>
          <a:xfrm>
            <a:off x="575953" y="2687337"/>
            <a:ext cx="10553700" cy="2681075"/>
          </a:xfrm>
        </p:spPr>
        <p:txBody>
          <a:bodyPr>
            <a:normAutofit/>
          </a:bodyPr>
          <a:lstStyle/>
          <a:p>
            <a:pPr algn="ctr"/>
            <a:r>
              <a:rPr lang="en-US" dirty="0"/>
              <a:t>Thank you for your participation!</a:t>
            </a:r>
            <a:br>
              <a:rPr lang="en-US" dirty="0"/>
            </a:br>
            <a:br>
              <a:rPr lang="en-US" dirty="0"/>
            </a:br>
            <a:r>
              <a:rPr lang="en-US" dirty="0"/>
              <a:t>Any questions?</a:t>
            </a:r>
          </a:p>
        </p:txBody>
      </p:sp>
      <p:sp>
        <p:nvSpPr>
          <p:cNvPr id="4" name="Slide Number Placeholder 3">
            <a:extLst>
              <a:ext uri="{FF2B5EF4-FFF2-40B4-BE49-F238E27FC236}">
                <a16:creationId xmlns:a16="http://schemas.microsoft.com/office/drawing/2014/main" id="{C2589DF6-0821-4022-A7B2-D4AC4148C66F}"/>
              </a:ext>
            </a:extLst>
          </p:cNvPr>
          <p:cNvSpPr>
            <a:spLocks noGrp="1"/>
          </p:cNvSpPr>
          <p:nvPr>
            <p:ph type="sldNum" sz="quarter" idx="4"/>
          </p:nvPr>
        </p:nvSpPr>
        <p:spPr/>
        <p:txBody>
          <a:bodyPr/>
          <a:lstStyle/>
          <a:p>
            <a:pPr algn="ctr"/>
            <a:fld id="{F6B149FD-26F7-3645-B4E7-BA8B8CC5EEA8}" type="slidenum">
              <a:rPr lang="en-US" smtClean="0"/>
              <a:pPr algn="ctr"/>
              <a:t>176</a:t>
            </a:fld>
            <a:endParaRPr lang="en-US" dirty="0"/>
          </a:p>
        </p:txBody>
      </p:sp>
    </p:spTree>
    <p:extLst>
      <p:ext uri="{BB962C8B-B14F-4D97-AF65-F5344CB8AC3E}">
        <p14:creationId xmlns:p14="http://schemas.microsoft.com/office/powerpoint/2010/main" val="34821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2CEC1E-C62E-C951-6904-5177D50F2792}"/>
              </a:ext>
            </a:extLst>
          </p:cNvPr>
          <p:cNvSpPr>
            <a:spLocks noGrp="1"/>
          </p:cNvSpPr>
          <p:nvPr>
            <p:ph type="ctrTitle"/>
          </p:nvPr>
        </p:nvSpPr>
        <p:spPr/>
        <p:txBody>
          <a:bodyPr/>
          <a:lstStyle/>
          <a:p>
            <a:r>
              <a:rPr lang="en-US" dirty="0"/>
              <a:t>Use Elements in this Section For Training Slide Design</a:t>
            </a:r>
          </a:p>
        </p:txBody>
      </p:sp>
    </p:spTree>
    <p:extLst>
      <p:ext uri="{BB962C8B-B14F-4D97-AF65-F5344CB8AC3E}">
        <p14:creationId xmlns:p14="http://schemas.microsoft.com/office/powerpoint/2010/main" val="164756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A394-9955-4445-9477-C64CBD95383E}"/>
              </a:ext>
            </a:extLst>
          </p:cNvPr>
          <p:cNvSpPr>
            <a:spLocks noGrp="1"/>
          </p:cNvSpPr>
          <p:nvPr>
            <p:ph type="title"/>
          </p:nvPr>
        </p:nvSpPr>
        <p:spPr/>
        <p:txBody>
          <a:bodyPr/>
          <a:lstStyle/>
          <a:p>
            <a:r>
              <a:rPr lang="en-US" dirty="0"/>
              <a:t>Slide Snippets</a:t>
            </a:r>
          </a:p>
        </p:txBody>
      </p:sp>
      <p:sp>
        <p:nvSpPr>
          <p:cNvPr id="4" name="Slide Number Placeholder 3">
            <a:extLst>
              <a:ext uri="{FF2B5EF4-FFF2-40B4-BE49-F238E27FC236}">
                <a16:creationId xmlns:a16="http://schemas.microsoft.com/office/drawing/2014/main" id="{915CA91F-5E2D-4363-B49E-C0DD7D9C2BF2}"/>
              </a:ext>
            </a:extLst>
          </p:cNvPr>
          <p:cNvSpPr>
            <a:spLocks noGrp="1"/>
          </p:cNvSpPr>
          <p:nvPr>
            <p:ph type="sldNum" sz="quarter" idx="4"/>
          </p:nvPr>
        </p:nvSpPr>
        <p:spPr/>
        <p:txBody>
          <a:bodyPr/>
          <a:lstStyle/>
          <a:p>
            <a:pPr algn="ctr"/>
            <a:fld id="{F6B149FD-26F7-3645-B4E7-BA8B8CC5EEA8}" type="slidenum">
              <a:rPr lang="en-US" smtClean="0"/>
              <a:pPr algn="ctr"/>
              <a:t>178</a:t>
            </a:fld>
            <a:endParaRPr lang="en-US" dirty="0"/>
          </a:p>
        </p:txBody>
      </p:sp>
      <p:sp>
        <p:nvSpPr>
          <p:cNvPr id="5" name="Rectangle 4">
            <a:extLst>
              <a:ext uri="{FF2B5EF4-FFF2-40B4-BE49-F238E27FC236}">
                <a16:creationId xmlns:a16="http://schemas.microsoft.com/office/drawing/2014/main" id="{F1F012E0-8B12-46FB-B92E-65215E606D4A}"/>
              </a:ext>
            </a:extLst>
          </p:cNvPr>
          <p:cNvSpPr/>
          <p:nvPr/>
        </p:nvSpPr>
        <p:spPr>
          <a:xfrm>
            <a:off x="954683" y="1217670"/>
            <a:ext cx="4831976" cy="95410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a:t>
            </a:r>
            <a:r>
              <a:rPr lang="en-US" sz="1000" dirty="0" err="1">
                <a:solidFill>
                  <a:schemeClr val="tx1"/>
                </a:solidFill>
                <a:latin typeface="Courier New" panose="02070309020205020404" pitchFamily="49" charset="0"/>
              </a:rPr>
              <a:t>sierra</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material generic</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B78F44D4-2735-4378-86F6-DA848B8BF2F0}"/>
              </a:ext>
            </a:extLst>
          </p:cNvPr>
          <p:cNvSpPr txBox="1"/>
          <p:nvPr/>
        </p:nvSpPr>
        <p:spPr>
          <a:xfrm>
            <a:off x="954683" y="2270876"/>
            <a:ext cx="3575812" cy="2298065"/>
          </a:xfrm>
          <a:prstGeom prst="rect">
            <a:avLst/>
          </a:prstGeom>
          <a:noFill/>
        </p:spPr>
        <p:txBody>
          <a:bodyPr wrap="square" rtlCol="0">
            <a:spAutoFit/>
          </a:bodyPr>
          <a:lstStyle/>
          <a:p>
            <a:pPr>
              <a:spcAft>
                <a:spcPts val="1600"/>
              </a:spcAft>
            </a:pPr>
            <a:r>
              <a:rPr lang="en-US" dirty="0"/>
              <a:t>Header text</a:t>
            </a:r>
          </a:p>
          <a:p>
            <a:pPr marL="285750" indent="-285750">
              <a:spcAft>
                <a:spcPts val="1600"/>
              </a:spcAft>
              <a:buFont typeface="Arial" panose="020B0604020202020204" pitchFamily="34" charset="0"/>
              <a:buChar char="•"/>
            </a:pPr>
            <a:r>
              <a:rPr lang="en-US" dirty="0"/>
              <a:t>Bulleted list</a:t>
            </a:r>
          </a:p>
          <a:p>
            <a:pPr marL="742950" lvl="1" indent="-285750">
              <a:spcAft>
                <a:spcPts val="1600"/>
              </a:spcAft>
              <a:buFont typeface="Arial" panose="020B0604020202020204" pitchFamily="34" charset="0"/>
              <a:buChar char="•"/>
            </a:pPr>
            <a:r>
              <a:rPr lang="en-US" dirty="0"/>
              <a:t>Sub-bullet</a:t>
            </a:r>
          </a:p>
          <a:p>
            <a:pPr marL="742950" lvl="1" indent="-285750">
              <a:spcAft>
                <a:spcPts val="1600"/>
              </a:spcAft>
              <a:buFont typeface="Arial" panose="020B0604020202020204" pitchFamily="34" charset="0"/>
              <a:buChar char="•"/>
            </a:pPr>
            <a:r>
              <a:rPr lang="en-US" dirty="0"/>
              <a:t>Accent </a:t>
            </a:r>
            <a:r>
              <a:rPr lang="en-US" dirty="0">
                <a:solidFill>
                  <a:srgbClr val="0070C0"/>
                </a:solidFill>
              </a:rPr>
              <a:t>text</a:t>
            </a:r>
          </a:p>
          <a:p>
            <a:pPr marL="285750" indent="-285750">
              <a:spcAft>
                <a:spcPts val="1600"/>
              </a:spcAft>
              <a:buFont typeface="Arial" panose="020B0604020202020204" pitchFamily="34" charset="0"/>
              <a:buChar char="•"/>
            </a:pPr>
            <a:r>
              <a:rPr lang="en-US" dirty="0"/>
              <a:t>Another bullet</a:t>
            </a:r>
          </a:p>
        </p:txBody>
      </p:sp>
      <p:sp>
        <p:nvSpPr>
          <p:cNvPr id="8" name="TextBox 7">
            <a:extLst>
              <a:ext uri="{FF2B5EF4-FFF2-40B4-BE49-F238E27FC236}">
                <a16:creationId xmlns:a16="http://schemas.microsoft.com/office/drawing/2014/main" id="{43D134E2-400E-455E-971B-5CD276BF2675}"/>
              </a:ext>
            </a:extLst>
          </p:cNvPr>
          <p:cNvSpPr txBox="1"/>
          <p:nvPr/>
        </p:nvSpPr>
        <p:spPr>
          <a:xfrm>
            <a:off x="1026392" y="5709200"/>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a:t>Bottom line for this section.</a:t>
            </a:r>
            <a:endParaRPr lang="en-US" sz="1600" dirty="0"/>
          </a:p>
        </p:txBody>
      </p:sp>
      <p:sp>
        <p:nvSpPr>
          <p:cNvPr id="9" name="TextBox 8">
            <a:extLst>
              <a:ext uri="{FF2B5EF4-FFF2-40B4-BE49-F238E27FC236}">
                <a16:creationId xmlns:a16="http://schemas.microsoft.com/office/drawing/2014/main" id="{53CFCE79-24AC-4963-A80B-E329AB0A75F7}"/>
              </a:ext>
            </a:extLst>
          </p:cNvPr>
          <p:cNvSpPr txBox="1"/>
          <p:nvPr/>
        </p:nvSpPr>
        <p:spPr>
          <a:xfrm>
            <a:off x="6585652" y="1217669"/>
            <a:ext cx="4185797" cy="1859827"/>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dirty="0"/>
              <a:t>Information text box</a:t>
            </a:r>
          </a:p>
        </p:txBody>
      </p:sp>
    </p:spTree>
    <p:extLst>
      <p:ext uri="{BB962C8B-B14F-4D97-AF65-F5344CB8AC3E}">
        <p14:creationId xmlns:p14="http://schemas.microsoft.com/office/powerpoint/2010/main" val="343652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179</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Objective 1</a:t>
              </a:r>
            </a:p>
            <a:p>
              <a:pPr marL="285750" indent="-285750">
                <a:spcAft>
                  <a:spcPts val="1200"/>
                </a:spcAft>
                <a:buFont typeface="Arial" panose="020B0604020202020204" pitchFamily="34" charset="0"/>
                <a:buChar char="•"/>
              </a:pPr>
              <a:r>
                <a:rPr lang="en-US" dirty="0"/>
                <a:t>Objective 2</a:t>
              </a:r>
            </a:p>
            <a:p>
              <a:pPr marL="285750" indent="-285750">
                <a:spcAft>
                  <a:spcPts val="1200"/>
                </a:spcAft>
                <a:buFont typeface="Arial" panose="020B0604020202020204" pitchFamily="34" charset="0"/>
                <a:buChar char="•"/>
              </a:pPr>
              <a:r>
                <a:rPr lang="en-US" dirty="0"/>
                <a:t>Objective 3</a:t>
              </a:r>
            </a:p>
            <a:p>
              <a:pPr marL="285750" indent="-285750">
                <a:spcAft>
                  <a:spcPts val="1200"/>
                </a:spcAft>
                <a:buFont typeface="Arial" panose="020B0604020202020204" pitchFamily="34" charset="0"/>
                <a:buChar char="•"/>
              </a:pPr>
              <a:r>
                <a:rPr lang="en-US" dirty="0"/>
                <a:t>Objective 4</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292413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B55B-E13B-88A5-228E-24029F8F5C6B}"/>
              </a:ext>
            </a:extLst>
          </p:cNvPr>
          <p:cNvSpPr>
            <a:spLocks noGrp="1"/>
          </p:cNvSpPr>
          <p:nvPr>
            <p:ph type="title"/>
          </p:nvPr>
        </p:nvSpPr>
        <p:spPr>
          <a:xfrm>
            <a:off x="762000" y="401338"/>
            <a:ext cx="10820400" cy="741662"/>
          </a:xfrm>
        </p:spPr>
        <p:txBody>
          <a:bodyPr/>
          <a:lstStyle/>
          <a:p>
            <a:r>
              <a:rPr lang="en-US" dirty="0"/>
              <a:t>Example 01: Forces @ 100lb/bolt preload</a:t>
            </a:r>
          </a:p>
        </p:txBody>
      </p:sp>
      <p:sp>
        <p:nvSpPr>
          <p:cNvPr id="4" name="Slide Number Placeholder 3">
            <a:extLst>
              <a:ext uri="{FF2B5EF4-FFF2-40B4-BE49-F238E27FC236}">
                <a16:creationId xmlns:a16="http://schemas.microsoft.com/office/drawing/2014/main" id="{894E558C-E089-39BF-B508-CACF54F97B2F}"/>
              </a:ext>
            </a:extLst>
          </p:cNvPr>
          <p:cNvSpPr>
            <a:spLocks noGrp="1"/>
          </p:cNvSpPr>
          <p:nvPr>
            <p:ph type="sldNum" sz="quarter" idx="4"/>
          </p:nvPr>
        </p:nvSpPr>
        <p:spPr/>
        <p:txBody>
          <a:bodyPr/>
          <a:lstStyle/>
          <a:p>
            <a:pPr algn="ctr"/>
            <a:fld id="{F6B149FD-26F7-3645-B4E7-BA8B8CC5EEA8}" type="slidenum">
              <a:rPr lang="en-US" smtClean="0"/>
              <a:pPr algn="ctr"/>
              <a:t>18</a:t>
            </a:fld>
            <a:endParaRPr lang="en-US" dirty="0"/>
          </a:p>
        </p:txBody>
      </p:sp>
      <p:pic>
        <p:nvPicPr>
          <p:cNvPr id="6" name="Picture 5">
            <a:extLst>
              <a:ext uri="{FF2B5EF4-FFF2-40B4-BE49-F238E27FC236}">
                <a16:creationId xmlns:a16="http://schemas.microsoft.com/office/drawing/2014/main" id="{D5B1C683-1866-E47A-AC65-69DC0609D8F6}"/>
              </a:ext>
            </a:extLst>
          </p:cNvPr>
          <p:cNvPicPr>
            <a:picLocks noChangeAspect="1"/>
          </p:cNvPicPr>
          <p:nvPr/>
        </p:nvPicPr>
        <p:blipFill>
          <a:blip r:embed="rId2"/>
          <a:stretch>
            <a:fillRect/>
          </a:stretch>
        </p:blipFill>
        <p:spPr>
          <a:xfrm>
            <a:off x="762000" y="1490312"/>
            <a:ext cx="3565439" cy="4329463"/>
          </a:xfrm>
          <a:prstGeom prst="rect">
            <a:avLst/>
          </a:prstGeom>
        </p:spPr>
      </p:pic>
      <p:sp>
        <p:nvSpPr>
          <p:cNvPr id="7" name="TextBox 6">
            <a:extLst>
              <a:ext uri="{FF2B5EF4-FFF2-40B4-BE49-F238E27FC236}">
                <a16:creationId xmlns:a16="http://schemas.microsoft.com/office/drawing/2014/main" id="{225613F4-547B-F312-AF12-F253A332AD6F}"/>
              </a:ext>
            </a:extLst>
          </p:cNvPr>
          <p:cNvSpPr txBox="1"/>
          <p:nvPr/>
        </p:nvSpPr>
        <p:spPr>
          <a:xfrm>
            <a:off x="87560" y="6422826"/>
            <a:ext cx="1740379" cy="307777"/>
          </a:xfrm>
          <a:prstGeom prst="rect">
            <a:avLst/>
          </a:prstGeom>
          <a:noFill/>
        </p:spPr>
        <p:txBody>
          <a:bodyPr wrap="square">
            <a:spAutoFit/>
          </a:bodyPr>
          <a:lstStyle/>
          <a:p>
            <a:r>
              <a:rPr lang="en-US" sz="1400" i="1" dirty="0" err="1"/>
              <a:t>Displ</a:t>
            </a:r>
            <a:r>
              <a:rPr lang="en-US" sz="1400" i="1" dirty="0"/>
              <a:t>. x200</a:t>
            </a:r>
          </a:p>
        </p:txBody>
      </p:sp>
      <p:grpSp>
        <p:nvGrpSpPr>
          <p:cNvPr id="24" name="Group 23">
            <a:extLst>
              <a:ext uri="{FF2B5EF4-FFF2-40B4-BE49-F238E27FC236}">
                <a16:creationId xmlns:a16="http://schemas.microsoft.com/office/drawing/2014/main" id="{3F5B8C7B-BFCB-7696-01AF-015A8A2F74CC}"/>
              </a:ext>
            </a:extLst>
          </p:cNvPr>
          <p:cNvGrpSpPr/>
          <p:nvPr/>
        </p:nvGrpSpPr>
        <p:grpSpPr>
          <a:xfrm>
            <a:off x="5016621" y="1304341"/>
            <a:ext cx="5816359" cy="4249318"/>
            <a:chOff x="5016621" y="1304341"/>
            <a:chExt cx="5816359" cy="4249318"/>
          </a:xfrm>
        </p:grpSpPr>
        <p:pic>
          <p:nvPicPr>
            <p:cNvPr id="9" name="Picture 8">
              <a:extLst>
                <a:ext uri="{FF2B5EF4-FFF2-40B4-BE49-F238E27FC236}">
                  <a16:creationId xmlns:a16="http://schemas.microsoft.com/office/drawing/2014/main" id="{6B068ABD-0AFF-7174-01EE-DB2B748EAC97}"/>
                </a:ext>
              </a:extLst>
            </p:cNvPr>
            <p:cNvPicPr>
              <a:picLocks noChangeAspect="1"/>
            </p:cNvPicPr>
            <p:nvPr/>
          </p:nvPicPr>
          <p:blipFill>
            <a:blip r:embed="rId3"/>
            <a:stretch>
              <a:fillRect/>
            </a:stretch>
          </p:blipFill>
          <p:spPr>
            <a:xfrm>
              <a:off x="5016621" y="1304341"/>
              <a:ext cx="4003554" cy="4249318"/>
            </a:xfrm>
            <a:prstGeom prst="rect">
              <a:avLst/>
            </a:prstGeom>
          </p:spPr>
        </p:pic>
        <p:sp>
          <p:nvSpPr>
            <p:cNvPr id="10" name="TextBox 9">
              <a:extLst>
                <a:ext uri="{FF2B5EF4-FFF2-40B4-BE49-F238E27FC236}">
                  <a16:creationId xmlns:a16="http://schemas.microsoft.com/office/drawing/2014/main" id="{06CAF078-0D03-EC9B-92E2-4C23FE838935}"/>
                </a:ext>
              </a:extLst>
            </p:cNvPr>
            <p:cNvSpPr txBox="1"/>
            <p:nvPr/>
          </p:nvSpPr>
          <p:spPr>
            <a:xfrm>
              <a:off x="8934450" y="2409817"/>
              <a:ext cx="1898530" cy="523220"/>
            </a:xfrm>
            <a:prstGeom prst="rect">
              <a:avLst/>
            </a:prstGeom>
            <a:noFill/>
          </p:spPr>
          <p:txBody>
            <a:bodyPr wrap="square" rtlCol="0">
              <a:spAutoFit/>
            </a:bodyPr>
            <a:lstStyle/>
            <a:p>
              <a:r>
                <a:rPr lang="en-US" sz="1400" dirty="0"/>
                <a:t>Quasi-static solution </a:t>
              </a:r>
            </a:p>
            <a:p>
              <a:r>
                <a:rPr lang="en-US" sz="1400" dirty="0"/>
                <a:t>~350 lb</a:t>
              </a:r>
            </a:p>
          </p:txBody>
        </p:sp>
        <p:cxnSp>
          <p:nvCxnSpPr>
            <p:cNvPr id="11" name="Straight Connector 10">
              <a:extLst>
                <a:ext uri="{FF2B5EF4-FFF2-40B4-BE49-F238E27FC236}">
                  <a16:creationId xmlns:a16="http://schemas.microsoft.com/office/drawing/2014/main" id="{43EF2FF8-9911-205A-D86E-1ECC24BF2EFC}"/>
                </a:ext>
              </a:extLst>
            </p:cNvPr>
            <p:cNvCxnSpPr>
              <a:cxnSpLocks/>
            </p:cNvCxnSpPr>
            <p:nvPr/>
          </p:nvCxnSpPr>
          <p:spPr>
            <a:xfrm>
              <a:off x="5505450" y="2767473"/>
              <a:ext cx="3419475"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71ABB68-421C-EEBE-B886-36D6EE80FAA4}"/>
                </a:ext>
              </a:extLst>
            </p:cNvPr>
            <p:cNvCxnSpPr>
              <a:cxnSpLocks/>
            </p:cNvCxnSpPr>
            <p:nvPr/>
          </p:nvCxnSpPr>
          <p:spPr>
            <a:xfrm>
              <a:off x="7172325" y="1590675"/>
              <a:ext cx="0" cy="365701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51D19B4-ECBC-14EC-BAC0-A401CB75B821}"/>
                </a:ext>
              </a:extLst>
            </p:cNvPr>
            <p:cNvSpPr txBox="1"/>
            <p:nvPr/>
          </p:nvSpPr>
          <p:spPr>
            <a:xfrm>
              <a:off x="7162800" y="3828917"/>
              <a:ext cx="1771650" cy="523220"/>
            </a:xfrm>
            <a:prstGeom prst="rect">
              <a:avLst/>
            </a:prstGeom>
            <a:noFill/>
          </p:spPr>
          <p:txBody>
            <a:bodyPr wrap="square" rtlCol="0">
              <a:spAutoFit/>
            </a:bodyPr>
            <a:lstStyle/>
            <a:p>
              <a:r>
                <a:rPr lang="en-US" sz="1400" dirty="0"/>
                <a:t>Load fully applied @ t=0.005</a:t>
              </a:r>
            </a:p>
          </p:txBody>
        </p:sp>
        <p:cxnSp>
          <p:nvCxnSpPr>
            <p:cNvPr id="17" name="Straight Arrow Connector 16">
              <a:extLst>
                <a:ext uri="{FF2B5EF4-FFF2-40B4-BE49-F238E27FC236}">
                  <a16:creationId xmlns:a16="http://schemas.microsoft.com/office/drawing/2014/main" id="{F0100455-B913-F713-9A12-501743374787}"/>
                </a:ext>
              </a:extLst>
            </p:cNvPr>
            <p:cNvCxnSpPr>
              <a:cxnSpLocks/>
            </p:cNvCxnSpPr>
            <p:nvPr/>
          </p:nvCxnSpPr>
          <p:spPr>
            <a:xfrm flipH="1">
              <a:off x="5962650" y="4724764"/>
              <a:ext cx="1000125" cy="14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BC0DD94-153A-3736-3F7A-D43596CDDDAA}"/>
                </a:ext>
              </a:extLst>
            </p:cNvPr>
            <p:cNvSpPr txBox="1"/>
            <p:nvPr/>
          </p:nvSpPr>
          <p:spPr>
            <a:xfrm>
              <a:off x="6962775" y="4580401"/>
              <a:ext cx="3371436" cy="307777"/>
            </a:xfrm>
            <a:prstGeom prst="rect">
              <a:avLst/>
            </a:prstGeom>
            <a:noFill/>
          </p:spPr>
          <p:txBody>
            <a:bodyPr wrap="none" rtlCol="0">
              <a:spAutoFit/>
            </a:bodyPr>
            <a:lstStyle/>
            <a:p>
              <a:r>
                <a:rPr lang="en-US" sz="1400" dirty="0"/>
                <a:t>Initial preload (300 lb, 3 bolts @ 100lb)</a:t>
              </a:r>
            </a:p>
          </p:txBody>
        </p:sp>
        <p:cxnSp>
          <p:nvCxnSpPr>
            <p:cNvPr id="20" name="Straight Arrow Connector 19">
              <a:extLst>
                <a:ext uri="{FF2B5EF4-FFF2-40B4-BE49-F238E27FC236}">
                  <a16:creationId xmlns:a16="http://schemas.microsoft.com/office/drawing/2014/main" id="{EFC713AC-135D-5A05-E314-965320918067}"/>
                </a:ext>
              </a:extLst>
            </p:cNvPr>
            <p:cNvCxnSpPr>
              <a:cxnSpLocks/>
            </p:cNvCxnSpPr>
            <p:nvPr/>
          </p:nvCxnSpPr>
          <p:spPr>
            <a:xfrm flipV="1">
              <a:off x="5867400" y="2767473"/>
              <a:ext cx="0" cy="1966816"/>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D5BBA9A2-7391-06AA-9B5B-ED8EFAAFED1F}"/>
                </a:ext>
              </a:extLst>
            </p:cNvPr>
            <p:cNvSpPr txBox="1"/>
            <p:nvPr/>
          </p:nvSpPr>
          <p:spPr>
            <a:xfrm>
              <a:off x="5819775" y="3358809"/>
              <a:ext cx="1028700" cy="307777"/>
            </a:xfrm>
            <a:prstGeom prst="rect">
              <a:avLst/>
            </a:prstGeom>
            <a:noFill/>
          </p:spPr>
          <p:txBody>
            <a:bodyPr wrap="square">
              <a:spAutoFit/>
            </a:bodyPr>
            <a:lstStyle/>
            <a:p>
              <a:r>
                <a:rPr lang="en-US" sz="1400" dirty="0"/>
                <a:t>~50 lb</a:t>
              </a:r>
            </a:p>
          </p:txBody>
        </p:sp>
      </p:grpSp>
      <p:sp>
        <p:nvSpPr>
          <p:cNvPr id="30" name="TextBox 29">
            <a:extLst>
              <a:ext uri="{FF2B5EF4-FFF2-40B4-BE49-F238E27FC236}">
                <a16:creationId xmlns:a16="http://schemas.microsoft.com/office/drawing/2014/main" id="{E62B5A7C-B4D4-7780-739A-7A1DDD045B88}"/>
              </a:ext>
            </a:extLst>
          </p:cNvPr>
          <p:cNvSpPr txBox="1"/>
          <p:nvPr/>
        </p:nvSpPr>
        <p:spPr>
          <a:xfrm>
            <a:off x="4778169" y="5821895"/>
            <a:ext cx="6718506" cy="646331"/>
          </a:xfrm>
          <a:prstGeom prst="rect">
            <a:avLst/>
          </a:prstGeom>
          <a:noFill/>
        </p:spPr>
        <p:txBody>
          <a:bodyPr wrap="none" rtlCol="0">
            <a:spAutoFit/>
          </a:bodyPr>
          <a:lstStyle/>
          <a:p>
            <a:r>
              <a:rPr lang="en-US" dirty="0"/>
              <a:t>Bolt forces </a:t>
            </a:r>
            <a:r>
              <a:rPr lang="en-US" b="1" dirty="0"/>
              <a:t>more uniform </a:t>
            </a:r>
            <a:r>
              <a:rPr lang="en-US" dirty="0"/>
              <a:t>and </a:t>
            </a:r>
            <a:r>
              <a:rPr lang="en-US" b="1" dirty="0"/>
              <a:t>change</a:t>
            </a:r>
            <a:r>
              <a:rPr lang="en-US" dirty="0"/>
              <a:t> by</a:t>
            </a:r>
            <a:r>
              <a:rPr lang="en-US" b="1" dirty="0"/>
              <a:t> ~1x applied loads</a:t>
            </a:r>
          </a:p>
          <a:p>
            <a:r>
              <a:rPr lang="en-US" dirty="0"/>
              <a:t>(Contact clamping forces approximately </a:t>
            </a:r>
            <a:r>
              <a:rPr lang="en-US" b="1" dirty="0"/>
              <a:t>unchanged</a:t>
            </a:r>
            <a:r>
              <a:rPr lang="en-US" dirty="0"/>
              <a:t>)</a:t>
            </a:r>
          </a:p>
        </p:txBody>
      </p:sp>
    </p:spTree>
    <p:extLst>
      <p:ext uri="{BB962C8B-B14F-4D97-AF65-F5344CB8AC3E}">
        <p14:creationId xmlns:p14="http://schemas.microsoft.com/office/powerpoint/2010/main" val="401911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5B23-105A-3B6F-BB0A-42102F385816}"/>
              </a:ext>
            </a:extLst>
          </p:cNvPr>
          <p:cNvSpPr>
            <a:spLocks noGrp="1"/>
          </p:cNvSpPr>
          <p:nvPr>
            <p:ph type="title"/>
          </p:nvPr>
        </p:nvSpPr>
        <p:spPr/>
        <p:txBody>
          <a:bodyPr/>
          <a:lstStyle/>
          <a:p>
            <a:r>
              <a:rPr lang="en-US" dirty="0"/>
              <a:t>Example XY: Descriptive name for example</a:t>
            </a:r>
          </a:p>
        </p:txBody>
      </p:sp>
      <p:sp>
        <p:nvSpPr>
          <p:cNvPr id="4" name="Slide Number Placeholder 3">
            <a:extLst>
              <a:ext uri="{FF2B5EF4-FFF2-40B4-BE49-F238E27FC236}">
                <a16:creationId xmlns:a16="http://schemas.microsoft.com/office/drawing/2014/main" id="{76AEA377-06F3-6346-2A64-414B3FCB879E}"/>
              </a:ext>
            </a:extLst>
          </p:cNvPr>
          <p:cNvSpPr>
            <a:spLocks noGrp="1"/>
          </p:cNvSpPr>
          <p:nvPr>
            <p:ph type="sldNum" sz="quarter" idx="4"/>
          </p:nvPr>
        </p:nvSpPr>
        <p:spPr/>
        <p:txBody>
          <a:bodyPr/>
          <a:lstStyle/>
          <a:p>
            <a:pPr algn="ctr"/>
            <a:fld id="{F6B149FD-26F7-3645-B4E7-BA8B8CC5EEA8}" type="slidenum">
              <a:rPr lang="en-US" smtClean="0"/>
              <a:pPr algn="ctr"/>
              <a:t>180</a:t>
            </a:fld>
            <a:endParaRPr lang="en-US" dirty="0"/>
          </a:p>
        </p:txBody>
      </p:sp>
      <p:sp>
        <p:nvSpPr>
          <p:cNvPr id="28" name="TextBox 27">
            <a:extLst>
              <a:ext uri="{FF2B5EF4-FFF2-40B4-BE49-F238E27FC236}">
                <a16:creationId xmlns:a16="http://schemas.microsoft.com/office/drawing/2014/main" id="{625E81D7-0FAA-17C1-60D1-0CAD1F039B77}"/>
              </a:ext>
            </a:extLst>
          </p:cNvPr>
          <p:cNvSpPr txBox="1"/>
          <p:nvPr/>
        </p:nvSpPr>
        <p:spPr>
          <a:xfrm>
            <a:off x="1461156" y="3279932"/>
            <a:ext cx="2714566" cy="738664"/>
          </a:xfrm>
          <a:prstGeom prst="rect">
            <a:avLst/>
          </a:prstGeom>
          <a:noFill/>
        </p:spPr>
        <p:txBody>
          <a:bodyPr wrap="square" rtlCol="0">
            <a:spAutoFit/>
          </a:bodyPr>
          <a:lstStyle/>
          <a:p>
            <a:r>
              <a:rPr lang="en-US" sz="1400" dirty="0"/>
              <a:t>Dimensions (3” thick) materials, and BCs (fixed base) are sometimes useful.</a:t>
            </a:r>
          </a:p>
        </p:txBody>
      </p:sp>
      <p:cxnSp>
        <p:nvCxnSpPr>
          <p:cNvPr id="32" name="Straight Arrow Connector 31">
            <a:extLst>
              <a:ext uri="{FF2B5EF4-FFF2-40B4-BE49-F238E27FC236}">
                <a16:creationId xmlns:a16="http://schemas.microsoft.com/office/drawing/2014/main" id="{7E80F42C-35B3-34FF-9F2F-1DC01CF5FC8C}"/>
              </a:ext>
            </a:extLst>
          </p:cNvPr>
          <p:cNvCxnSpPr>
            <a:cxnSpLocks/>
          </p:cNvCxnSpPr>
          <p:nvPr/>
        </p:nvCxnSpPr>
        <p:spPr>
          <a:xfrm flipV="1">
            <a:off x="3975025" y="3392928"/>
            <a:ext cx="726901" cy="19038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BDC3FCA-96FC-91F1-33E2-5A49C23BAA80}"/>
              </a:ext>
            </a:extLst>
          </p:cNvPr>
          <p:cNvSpPr txBox="1"/>
          <p:nvPr/>
        </p:nvSpPr>
        <p:spPr>
          <a:xfrm>
            <a:off x="1960354" y="1944262"/>
            <a:ext cx="1927931" cy="307777"/>
          </a:xfrm>
          <a:prstGeom prst="rect">
            <a:avLst/>
          </a:prstGeom>
          <a:noFill/>
        </p:spPr>
        <p:txBody>
          <a:bodyPr wrap="square" rtlCol="0">
            <a:spAutoFit/>
          </a:bodyPr>
          <a:lstStyle/>
          <a:p>
            <a:r>
              <a:rPr lang="en-US" sz="1400" dirty="0"/>
              <a:t>Image description</a:t>
            </a:r>
          </a:p>
        </p:txBody>
      </p:sp>
      <p:cxnSp>
        <p:nvCxnSpPr>
          <p:cNvPr id="50" name="Straight Arrow Connector 49">
            <a:extLst>
              <a:ext uri="{FF2B5EF4-FFF2-40B4-BE49-F238E27FC236}">
                <a16:creationId xmlns:a16="http://schemas.microsoft.com/office/drawing/2014/main" id="{E64C5E6F-F47F-4214-ED69-53EF3C92C9C0}"/>
              </a:ext>
            </a:extLst>
          </p:cNvPr>
          <p:cNvCxnSpPr>
            <a:cxnSpLocks/>
          </p:cNvCxnSpPr>
          <p:nvPr/>
        </p:nvCxnSpPr>
        <p:spPr>
          <a:xfrm>
            <a:off x="3625609" y="2140954"/>
            <a:ext cx="908684" cy="22696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93A40640-7FDD-9AD0-25CA-AFE1A4F039F7}"/>
              </a:ext>
            </a:extLst>
          </p:cNvPr>
          <p:cNvSpPr txBox="1"/>
          <p:nvPr/>
        </p:nvSpPr>
        <p:spPr>
          <a:xfrm>
            <a:off x="5595791" y="4359306"/>
            <a:ext cx="1351653" cy="307777"/>
          </a:xfrm>
          <a:prstGeom prst="rect">
            <a:avLst/>
          </a:prstGeom>
          <a:noFill/>
        </p:spPr>
        <p:txBody>
          <a:bodyPr wrap="none" rtlCol="0">
            <a:spAutoFit/>
          </a:bodyPr>
          <a:lstStyle/>
          <a:p>
            <a:pPr algn="r"/>
            <a:r>
              <a:rPr lang="en-US" sz="1400" b="1" dirty="0"/>
              <a:t>Useful image</a:t>
            </a:r>
          </a:p>
        </p:txBody>
      </p:sp>
      <p:sp>
        <p:nvSpPr>
          <p:cNvPr id="55" name="TextBox 54">
            <a:extLst>
              <a:ext uri="{FF2B5EF4-FFF2-40B4-BE49-F238E27FC236}">
                <a16:creationId xmlns:a16="http://schemas.microsoft.com/office/drawing/2014/main" id="{F46CAB11-4F60-5215-55A6-5D36E3821314}"/>
              </a:ext>
            </a:extLst>
          </p:cNvPr>
          <p:cNvSpPr txBox="1"/>
          <p:nvPr/>
        </p:nvSpPr>
        <p:spPr>
          <a:xfrm>
            <a:off x="659875" y="5892002"/>
            <a:ext cx="11036525" cy="369332"/>
          </a:xfrm>
          <a:prstGeom prst="rect">
            <a:avLst/>
          </a:prstGeom>
          <a:noFill/>
        </p:spPr>
        <p:txBody>
          <a:bodyPr wrap="square" rtlCol="0">
            <a:spAutoFit/>
          </a:bodyPr>
          <a:lstStyle/>
          <a:p>
            <a:r>
              <a:rPr lang="en-US" dirty="0"/>
              <a:t>A description to help motivate the issue is useful.</a:t>
            </a:r>
            <a:endParaRPr lang="en-US" dirty="0">
              <a:cs typeface="Courier New" panose="02070309020205020404" pitchFamily="49" charset="0"/>
            </a:endParaRPr>
          </a:p>
        </p:txBody>
      </p:sp>
      <p:grpSp>
        <p:nvGrpSpPr>
          <p:cNvPr id="12" name="Group 11">
            <a:extLst>
              <a:ext uri="{FF2B5EF4-FFF2-40B4-BE49-F238E27FC236}">
                <a16:creationId xmlns:a16="http://schemas.microsoft.com/office/drawing/2014/main" id="{828EA3A2-FE23-9A4F-F5C5-08D90BD7F057}"/>
              </a:ext>
            </a:extLst>
          </p:cNvPr>
          <p:cNvGrpSpPr/>
          <p:nvPr/>
        </p:nvGrpSpPr>
        <p:grpSpPr>
          <a:xfrm>
            <a:off x="4338475" y="1401667"/>
            <a:ext cx="4654420" cy="2955079"/>
            <a:chOff x="4338475" y="1401667"/>
            <a:chExt cx="4654420" cy="2955079"/>
          </a:xfrm>
        </p:grpSpPr>
        <p:pic>
          <p:nvPicPr>
            <p:cNvPr id="3" name="Picture 2">
              <a:extLst>
                <a:ext uri="{FF2B5EF4-FFF2-40B4-BE49-F238E27FC236}">
                  <a16:creationId xmlns:a16="http://schemas.microsoft.com/office/drawing/2014/main" id="{E33E83B0-97A4-5D20-106D-DBD4D3B54983}"/>
                </a:ext>
              </a:extLst>
            </p:cNvPr>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38475" y="1401667"/>
              <a:ext cx="4654420" cy="2955079"/>
            </a:xfrm>
            <a:prstGeom prst="rect">
              <a:avLst/>
            </a:prstGeom>
          </p:spPr>
        </p:pic>
        <p:sp>
          <p:nvSpPr>
            <p:cNvPr id="11" name="TextBox 10">
              <a:extLst>
                <a:ext uri="{FF2B5EF4-FFF2-40B4-BE49-F238E27FC236}">
                  <a16:creationId xmlns:a16="http://schemas.microsoft.com/office/drawing/2014/main" id="{62B7191F-A285-84DD-ECE8-E901C7B9C921}"/>
                </a:ext>
              </a:extLst>
            </p:cNvPr>
            <p:cNvSpPr txBox="1"/>
            <p:nvPr/>
          </p:nvSpPr>
          <p:spPr>
            <a:xfrm>
              <a:off x="5739056" y="2272312"/>
              <a:ext cx="2069798" cy="307777"/>
            </a:xfrm>
            <a:prstGeom prst="rect">
              <a:avLst/>
            </a:prstGeom>
            <a:noFill/>
          </p:spPr>
          <p:txBody>
            <a:bodyPr wrap="none" rtlCol="0">
              <a:spAutoFit/>
            </a:bodyPr>
            <a:lstStyle/>
            <a:p>
              <a:pPr algn="r"/>
              <a:r>
                <a:rPr lang="en-US" sz="1400" b="1" dirty="0"/>
                <a:t>SAMPLE IMAGE ONLY</a:t>
              </a:r>
            </a:p>
          </p:txBody>
        </p:sp>
      </p:grpSp>
    </p:spTree>
    <p:extLst>
      <p:ext uri="{BB962C8B-B14F-4D97-AF65-F5344CB8AC3E}">
        <p14:creationId xmlns:p14="http://schemas.microsoft.com/office/powerpoint/2010/main" val="1504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XY: Example Description</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181</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4"/>
            <a:ext cx="7313050" cy="4248151"/>
          </a:xfrm>
          <a:prstGeom prst="rect">
            <a:avLst/>
          </a:prstGeom>
          <a:noFill/>
        </p:spPr>
        <p:txBody>
          <a:bodyPr wrap="square" rtlCol="0">
            <a:noAutofit/>
          </a:bodyPr>
          <a:lstStyle/>
          <a:p>
            <a:r>
              <a:rPr lang="en-US" sz="1400" dirty="0"/>
              <a:t>Text and directions for example</a:t>
            </a:r>
          </a:p>
          <a:p>
            <a:r>
              <a:rPr lang="en-US" sz="1400" dirty="0">
                <a:latin typeface="Courier New" panose="02070309020205020404" pitchFamily="49" charset="0"/>
                <a:cs typeface="Courier New" panose="02070309020205020404" pitchFamily="49" charset="0"/>
              </a:rPr>
              <a:t>&gt;&gt; console command</a:t>
            </a:r>
          </a:p>
          <a:p>
            <a:pPr marL="342900" indent="-342900">
              <a:spcAft>
                <a:spcPts val="1200"/>
              </a:spcAft>
              <a:buFont typeface="+mj-lt"/>
              <a:buAutoNum type="arabicPeriod"/>
            </a:pPr>
            <a:endParaRPr lang="en-US" sz="1400" dirty="0">
              <a:cs typeface="Courier New" panose="02070309020205020404" pitchFamily="49" charset="0"/>
            </a:endParaRPr>
          </a:p>
        </p:txBody>
      </p:sp>
      <p:pic>
        <p:nvPicPr>
          <p:cNvPr id="14" name="Picture 13">
            <a:extLst>
              <a:ext uri="{FF2B5EF4-FFF2-40B4-BE49-F238E27FC236}">
                <a16:creationId xmlns:a16="http://schemas.microsoft.com/office/drawing/2014/main" id="{DE64DEE5-0A0A-2656-ECF3-1C90E39F2D7F}"/>
              </a:ext>
            </a:extLst>
          </p:cNvPr>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913655" y="1494279"/>
            <a:ext cx="3047297" cy="1934721"/>
          </a:xfrm>
          <a:prstGeom prst="rect">
            <a:avLst/>
          </a:prstGeom>
        </p:spPr>
      </p:pic>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path_to_example</a:t>
            </a:r>
            <a:r>
              <a:rPr lang="en-US" sz="1400" dirty="0">
                <a:latin typeface="Courier New" panose="02070309020205020404" pitchFamily="49" charset="0"/>
                <a:cs typeface="Courier New" panose="02070309020205020404" pitchFamily="49" charset="0"/>
              </a:rPr>
              <a:t>/</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3" y="5888736"/>
            <a:ext cx="6517317" cy="457200"/>
            <a:chOff x="815463" y="5888736"/>
            <a:chExt cx="6517317" cy="457200"/>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463" y="5888736"/>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341555" y="5938647"/>
              <a:ext cx="5991225" cy="307777"/>
            </a:xfrm>
            <a:prstGeom prst="rect">
              <a:avLst/>
            </a:prstGeom>
            <a:noFill/>
          </p:spPr>
          <p:txBody>
            <a:bodyPr wrap="square">
              <a:spAutoFit/>
            </a:bodyPr>
            <a:lstStyle/>
            <a:p>
              <a:r>
                <a:rPr lang="en-US" sz="1400" b="1" dirty="0"/>
                <a:t>Worth exploring</a:t>
              </a:r>
              <a:r>
                <a:rPr lang="en-US" sz="1400" dirty="0"/>
                <a:t>: Do something more …</a:t>
              </a:r>
            </a:p>
          </p:txBody>
        </p:sp>
      </p:grpSp>
      <p:sp>
        <p:nvSpPr>
          <p:cNvPr id="2" name="TextBox 1">
            <a:extLst>
              <a:ext uri="{FF2B5EF4-FFF2-40B4-BE49-F238E27FC236}">
                <a16:creationId xmlns:a16="http://schemas.microsoft.com/office/drawing/2014/main" id="{4DF572B9-E582-BBDE-1B61-655F2B08CB29}"/>
              </a:ext>
            </a:extLst>
          </p:cNvPr>
          <p:cNvSpPr txBox="1"/>
          <p:nvPr/>
        </p:nvSpPr>
        <p:spPr>
          <a:xfrm>
            <a:off x="8402404" y="1964535"/>
            <a:ext cx="2069798" cy="307777"/>
          </a:xfrm>
          <a:prstGeom prst="rect">
            <a:avLst/>
          </a:prstGeom>
          <a:noFill/>
        </p:spPr>
        <p:txBody>
          <a:bodyPr wrap="none" rtlCol="0">
            <a:spAutoFit/>
          </a:bodyPr>
          <a:lstStyle/>
          <a:p>
            <a:pPr algn="r"/>
            <a:r>
              <a:rPr lang="en-US" sz="1400" b="1" dirty="0"/>
              <a:t>SAMPLE IMAGE ONLY</a:t>
            </a:r>
          </a:p>
        </p:txBody>
      </p:sp>
    </p:spTree>
    <p:extLst>
      <p:ext uri="{BB962C8B-B14F-4D97-AF65-F5344CB8AC3E}">
        <p14:creationId xmlns:p14="http://schemas.microsoft.com/office/powerpoint/2010/main" val="87766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XY: Results and discussion</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182</a:t>
            </a:fld>
            <a:endParaRPr lang="en-US" dirty="0"/>
          </a:p>
        </p:txBody>
      </p:sp>
    </p:spTree>
    <p:extLst>
      <p:ext uri="{BB962C8B-B14F-4D97-AF65-F5344CB8AC3E}">
        <p14:creationId xmlns:p14="http://schemas.microsoft.com/office/powerpoint/2010/main" val="41193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B55B-E13B-88A5-228E-24029F8F5C6B}"/>
              </a:ext>
            </a:extLst>
          </p:cNvPr>
          <p:cNvSpPr>
            <a:spLocks noGrp="1"/>
          </p:cNvSpPr>
          <p:nvPr>
            <p:ph type="title"/>
          </p:nvPr>
        </p:nvSpPr>
        <p:spPr>
          <a:xfrm>
            <a:off x="762000" y="401338"/>
            <a:ext cx="10820400" cy="741662"/>
          </a:xfrm>
        </p:spPr>
        <p:txBody>
          <a:bodyPr/>
          <a:lstStyle/>
          <a:p>
            <a:r>
              <a:rPr lang="en-US" dirty="0"/>
              <a:t>Example 01: Forces @ 1000lb/bolt preload</a:t>
            </a:r>
          </a:p>
        </p:txBody>
      </p:sp>
      <p:sp>
        <p:nvSpPr>
          <p:cNvPr id="4" name="Slide Number Placeholder 3">
            <a:extLst>
              <a:ext uri="{FF2B5EF4-FFF2-40B4-BE49-F238E27FC236}">
                <a16:creationId xmlns:a16="http://schemas.microsoft.com/office/drawing/2014/main" id="{894E558C-E089-39BF-B508-CACF54F97B2F}"/>
              </a:ext>
            </a:extLst>
          </p:cNvPr>
          <p:cNvSpPr>
            <a:spLocks noGrp="1"/>
          </p:cNvSpPr>
          <p:nvPr>
            <p:ph type="sldNum" sz="quarter" idx="4"/>
          </p:nvPr>
        </p:nvSpPr>
        <p:spPr/>
        <p:txBody>
          <a:bodyPr/>
          <a:lstStyle/>
          <a:p>
            <a:pPr algn="ctr"/>
            <a:fld id="{F6B149FD-26F7-3645-B4E7-BA8B8CC5EEA8}" type="slidenum">
              <a:rPr lang="en-US" smtClean="0"/>
              <a:pPr algn="ctr"/>
              <a:t>19</a:t>
            </a:fld>
            <a:endParaRPr lang="en-US" dirty="0"/>
          </a:p>
        </p:txBody>
      </p:sp>
      <p:sp>
        <p:nvSpPr>
          <p:cNvPr id="7" name="TextBox 6">
            <a:extLst>
              <a:ext uri="{FF2B5EF4-FFF2-40B4-BE49-F238E27FC236}">
                <a16:creationId xmlns:a16="http://schemas.microsoft.com/office/drawing/2014/main" id="{225613F4-547B-F312-AF12-F253A332AD6F}"/>
              </a:ext>
            </a:extLst>
          </p:cNvPr>
          <p:cNvSpPr txBox="1"/>
          <p:nvPr/>
        </p:nvSpPr>
        <p:spPr>
          <a:xfrm>
            <a:off x="87560" y="6422826"/>
            <a:ext cx="1740379" cy="307777"/>
          </a:xfrm>
          <a:prstGeom prst="rect">
            <a:avLst/>
          </a:prstGeom>
          <a:noFill/>
        </p:spPr>
        <p:txBody>
          <a:bodyPr wrap="square">
            <a:spAutoFit/>
          </a:bodyPr>
          <a:lstStyle/>
          <a:p>
            <a:r>
              <a:rPr lang="en-US" sz="1400" i="1" dirty="0" err="1"/>
              <a:t>Displ</a:t>
            </a:r>
            <a:r>
              <a:rPr lang="en-US" sz="1400" i="1" dirty="0"/>
              <a:t>. x200</a:t>
            </a:r>
          </a:p>
        </p:txBody>
      </p:sp>
      <p:pic>
        <p:nvPicPr>
          <p:cNvPr id="16" name="Picture 15">
            <a:extLst>
              <a:ext uri="{FF2B5EF4-FFF2-40B4-BE49-F238E27FC236}">
                <a16:creationId xmlns:a16="http://schemas.microsoft.com/office/drawing/2014/main" id="{06ED3145-2D39-3630-8839-A83EB825963D}"/>
              </a:ext>
            </a:extLst>
          </p:cNvPr>
          <p:cNvPicPr>
            <a:picLocks noChangeAspect="1"/>
          </p:cNvPicPr>
          <p:nvPr/>
        </p:nvPicPr>
        <p:blipFill>
          <a:blip r:embed="rId2"/>
          <a:stretch>
            <a:fillRect/>
          </a:stretch>
        </p:blipFill>
        <p:spPr>
          <a:xfrm>
            <a:off x="790050" y="1304341"/>
            <a:ext cx="3772426" cy="4486901"/>
          </a:xfrm>
          <a:prstGeom prst="rect">
            <a:avLst/>
          </a:prstGeom>
        </p:spPr>
      </p:pic>
      <p:pic>
        <p:nvPicPr>
          <p:cNvPr id="27" name="Picture 26">
            <a:extLst>
              <a:ext uri="{FF2B5EF4-FFF2-40B4-BE49-F238E27FC236}">
                <a16:creationId xmlns:a16="http://schemas.microsoft.com/office/drawing/2014/main" id="{0B287329-61E6-226F-0955-55B2A67A8BCF}"/>
              </a:ext>
            </a:extLst>
          </p:cNvPr>
          <p:cNvPicPr>
            <a:picLocks noChangeAspect="1"/>
          </p:cNvPicPr>
          <p:nvPr/>
        </p:nvPicPr>
        <p:blipFill>
          <a:blip r:embed="rId3"/>
          <a:stretch>
            <a:fillRect/>
          </a:stretch>
        </p:blipFill>
        <p:spPr>
          <a:xfrm>
            <a:off x="4947906" y="840477"/>
            <a:ext cx="4753638" cy="5010849"/>
          </a:xfrm>
          <a:prstGeom prst="rect">
            <a:avLst/>
          </a:prstGeom>
        </p:spPr>
      </p:pic>
      <p:pic>
        <p:nvPicPr>
          <p:cNvPr id="28" name="Picture 27">
            <a:extLst>
              <a:ext uri="{FF2B5EF4-FFF2-40B4-BE49-F238E27FC236}">
                <a16:creationId xmlns:a16="http://schemas.microsoft.com/office/drawing/2014/main" id="{6925FBDB-88BB-3305-B2D6-660A813A0BEA}"/>
              </a:ext>
            </a:extLst>
          </p:cNvPr>
          <p:cNvPicPr>
            <a:picLocks noChangeAspect="1"/>
          </p:cNvPicPr>
          <p:nvPr/>
        </p:nvPicPr>
        <p:blipFill>
          <a:blip r:embed="rId4"/>
          <a:stretch>
            <a:fillRect/>
          </a:stretch>
        </p:blipFill>
        <p:spPr>
          <a:xfrm>
            <a:off x="8191499" y="1691007"/>
            <a:ext cx="3345823" cy="1410168"/>
          </a:xfrm>
          <a:prstGeom prst="rect">
            <a:avLst/>
          </a:prstGeom>
          <a:ln>
            <a:solidFill>
              <a:srgbClr val="000000"/>
            </a:solidFill>
          </a:ln>
        </p:spPr>
      </p:pic>
      <p:pic>
        <p:nvPicPr>
          <p:cNvPr id="29" name="Picture 28">
            <a:extLst>
              <a:ext uri="{FF2B5EF4-FFF2-40B4-BE49-F238E27FC236}">
                <a16:creationId xmlns:a16="http://schemas.microsoft.com/office/drawing/2014/main" id="{959C1A19-539D-E7BA-2119-647947DF29C2}"/>
              </a:ext>
            </a:extLst>
          </p:cNvPr>
          <p:cNvPicPr>
            <a:picLocks noChangeAspect="1"/>
          </p:cNvPicPr>
          <p:nvPr/>
        </p:nvPicPr>
        <p:blipFill>
          <a:blip r:embed="rId5"/>
          <a:stretch>
            <a:fillRect/>
          </a:stretch>
        </p:blipFill>
        <p:spPr>
          <a:xfrm>
            <a:off x="8191500" y="3258594"/>
            <a:ext cx="3345822" cy="1396863"/>
          </a:xfrm>
          <a:prstGeom prst="rect">
            <a:avLst/>
          </a:prstGeom>
          <a:ln>
            <a:solidFill>
              <a:srgbClr val="000000"/>
            </a:solidFill>
          </a:ln>
        </p:spPr>
      </p:pic>
      <p:sp>
        <p:nvSpPr>
          <p:cNvPr id="30" name="Rectangle 29">
            <a:extLst>
              <a:ext uri="{FF2B5EF4-FFF2-40B4-BE49-F238E27FC236}">
                <a16:creationId xmlns:a16="http://schemas.microsoft.com/office/drawing/2014/main" id="{180A5093-A1AD-EC91-DB6E-793F74E9EDFE}"/>
              </a:ext>
            </a:extLst>
          </p:cNvPr>
          <p:cNvSpPr/>
          <p:nvPr/>
        </p:nvSpPr>
        <p:spPr>
          <a:xfrm>
            <a:off x="5543550" y="1428750"/>
            <a:ext cx="4057650" cy="198877"/>
          </a:xfrm>
          <a:prstGeom prst="rect">
            <a:avLst/>
          </a:prstGeom>
          <a:noFill/>
          <a:ln>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912A3A-312A-61BC-FD68-652DC046D2B3}"/>
              </a:ext>
            </a:extLst>
          </p:cNvPr>
          <p:cNvSpPr/>
          <p:nvPr/>
        </p:nvSpPr>
        <p:spPr>
          <a:xfrm>
            <a:off x="5543550" y="4789946"/>
            <a:ext cx="4057650" cy="198877"/>
          </a:xfrm>
          <a:prstGeom prst="rect">
            <a:avLst/>
          </a:prstGeom>
          <a:noFill/>
          <a:ln>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E3218DE-4C03-609E-149E-B649C1206D77}"/>
              </a:ext>
            </a:extLst>
          </p:cNvPr>
          <p:cNvCxnSpPr/>
          <p:nvPr/>
        </p:nvCxnSpPr>
        <p:spPr>
          <a:xfrm>
            <a:off x="9534525" y="1428750"/>
            <a:ext cx="1981200" cy="23812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30CDD9C1-ECC0-3685-481B-A5A86934E36E}"/>
              </a:ext>
            </a:extLst>
          </p:cNvPr>
          <p:cNvCxnSpPr>
            <a:cxnSpLocks/>
          </p:cNvCxnSpPr>
          <p:nvPr/>
        </p:nvCxnSpPr>
        <p:spPr>
          <a:xfrm>
            <a:off x="5579103" y="1666875"/>
            <a:ext cx="2612397" cy="1425345"/>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2E1C0B5F-DE83-6D7D-A60A-B70D0EC5484E}"/>
              </a:ext>
            </a:extLst>
          </p:cNvPr>
          <p:cNvCxnSpPr>
            <a:cxnSpLocks/>
          </p:cNvCxnSpPr>
          <p:nvPr/>
        </p:nvCxnSpPr>
        <p:spPr>
          <a:xfrm flipV="1">
            <a:off x="5543550" y="3258594"/>
            <a:ext cx="2647949" cy="1522397"/>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A6C329B-A428-4255-E327-41A2E2598667}"/>
              </a:ext>
            </a:extLst>
          </p:cNvPr>
          <p:cNvCxnSpPr>
            <a:cxnSpLocks/>
          </p:cNvCxnSpPr>
          <p:nvPr/>
        </p:nvCxnSpPr>
        <p:spPr>
          <a:xfrm flipV="1">
            <a:off x="9640574" y="4655457"/>
            <a:ext cx="1896748" cy="333366"/>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E6CE172-C563-9373-DA44-874F56A52C8E}"/>
              </a:ext>
            </a:extLst>
          </p:cNvPr>
          <p:cNvCxnSpPr>
            <a:cxnSpLocks/>
          </p:cNvCxnSpPr>
          <p:nvPr/>
        </p:nvCxnSpPr>
        <p:spPr>
          <a:xfrm flipV="1">
            <a:off x="10163175" y="1691007"/>
            <a:ext cx="0" cy="272099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90301F3B-79BB-DC1C-67ED-C858898D6A50}"/>
              </a:ext>
            </a:extLst>
          </p:cNvPr>
          <p:cNvCxnSpPr>
            <a:cxnSpLocks/>
          </p:cNvCxnSpPr>
          <p:nvPr/>
        </p:nvCxnSpPr>
        <p:spPr>
          <a:xfrm flipH="1">
            <a:off x="8628376" y="3812004"/>
            <a:ext cx="2734949" cy="220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BAD888AD-86B6-456F-219B-F42C5193720B}"/>
              </a:ext>
            </a:extLst>
          </p:cNvPr>
          <p:cNvCxnSpPr>
            <a:cxnSpLocks/>
          </p:cNvCxnSpPr>
          <p:nvPr/>
        </p:nvCxnSpPr>
        <p:spPr>
          <a:xfrm flipH="1">
            <a:off x="8564885" y="2338442"/>
            <a:ext cx="2734949" cy="220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6B122FB-A2B7-A5CB-E6AE-538C7E226BC2}"/>
              </a:ext>
            </a:extLst>
          </p:cNvPr>
          <p:cNvCxnSpPr>
            <a:cxnSpLocks/>
          </p:cNvCxnSpPr>
          <p:nvPr/>
        </p:nvCxnSpPr>
        <p:spPr>
          <a:xfrm flipH="1">
            <a:off x="8591550" y="3821529"/>
            <a:ext cx="1571625" cy="340896"/>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id="{DE85A0BD-8609-75EA-C8C8-2AF7F8441A7E}"/>
              </a:ext>
            </a:extLst>
          </p:cNvPr>
          <p:cNvGrpSpPr/>
          <p:nvPr/>
        </p:nvGrpSpPr>
        <p:grpSpPr>
          <a:xfrm>
            <a:off x="5393420" y="5944270"/>
            <a:ext cx="5969905" cy="728454"/>
            <a:chOff x="5535030" y="5569806"/>
            <a:chExt cx="5969905" cy="728454"/>
          </a:xfrm>
        </p:grpSpPr>
        <p:sp>
          <p:nvSpPr>
            <p:cNvPr id="59" name="TextBox 58">
              <a:extLst>
                <a:ext uri="{FF2B5EF4-FFF2-40B4-BE49-F238E27FC236}">
                  <a16:creationId xmlns:a16="http://schemas.microsoft.com/office/drawing/2014/main" id="{4D06E912-9380-CACB-03F2-2A868407FE49}"/>
                </a:ext>
              </a:extLst>
            </p:cNvPr>
            <p:cNvSpPr txBox="1"/>
            <p:nvPr/>
          </p:nvSpPr>
          <p:spPr>
            <a:xfrm>
              <a:off x="5535031" y="5928928"/>
              <a:ext cx="5969904" cy="369332"/>
            </a:xfrm>
            <a:prstGeom prst="rect">
              <a:avLst/>
            </a:prstGeom>
            <a:noFill/>
          </p:spPr>
          <p:txBody>
            <a:bodyPr wrap="none" rtlCol="0">
              <a:spAutoFit/>
            </a:bodyPr>
            <a:lstStyle/>
            <a:p>
              <a:r>
                <a:rPr lang="en-US" dirty="0"/>
                <a:t>Contact clamping forces </a:t>
              </a:r>
              <a:r>
                <a:rPr lang="en-US" b="1" dirty="0"/>
                <a:t>change</a:t>
              </a:r>
              <a:r>
                <a:rPr lang="en-US" dirty="0"/>
                <a:t> by ~</a:t>
              </a:r>
              <a:r>
                <a:rPr lang="en-US" b="1" dirty="0"/>
                <a:t>1x applied loads</a:t>
              </a:r>
            </a:p>
          </p:txBody>
        </p:sp>
        <p:sp>
          <p:nvSpPr>
            <p:cNvPr id="60" name="TextBox 59">
              <a:extLst>
                <a:ext uri="{FF2B5EF4-FFF2-40B4-BE49-F238E27FC236}">
                  <a16:creationId xmlns:a16="http://schemas.microsoft.com/office/drawing/2014/main" id="{C8B7EDFB-AA52-D021-82F3-2A1F0E7AFA06}"/>
                </a:ext>
              </a:extLst>
            </p:cNvPr>
            <p:cNvSpPr txBox="1"/>
            <p:nvPr/>
          </p:nvSpPr>
          <p:spPr>
            <a:xfrm>
              <a:off x="5535030" y="5569806"/>
              <a:ext cx="5407929" cy="369332"/>
            </a:xfrm>
            <a:prstGeom prst="rect">
              <a:avLst/>
            </a:prstGeom>
            <a:noFill/>
          </p:spPr>
          <p:txBody>
            <a:bodyPr wrap="square" rtlCol="0">
              <a:spAutoFit/>
            </a:bodyPr>
            <a:lstStyle/>
            <a:p>
              <a:r>
                <a:rPr lang="en-US" dirty="0"/>
                <a:t>Bolt forces </a:t>
              </a:r>
              <a:r>
                <a:rPr lang="en-US" b="1" dirty="0"/>
                <a:t>uniform </a:t>
              </a:r>
              <a:r>
                <a:rPr lang="en-US" dirty="0"/>
                <a:t>and </a:t>
              </a:r>
              <a:r>
                <a:rPr lang="en-US" b="1" dirty="0"/>
                <a:t>do not change </a:t>
              </a:r>
              <a:r>
                <a:rPr lang="en-US" dirty="0"/>
                <a:t>(much)</a:t>
              </a:r>
            </a:p>
          </p:txBody>
        </p:sp>
      </p:grpSp>
    </p:spTree>
    <p:extLst>
      <p:ext uri="{BB962C8B-B14F-4D97-AF65-F5344CB8AC3E}">
        <p14:creationId xmlns:p14="http://schemas.microsoft.com/office/powerpoint/2010/main" val="350359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a:t>
            </a:fld>
            <a:endParaRPr lang="en-US" dirty="0"/>
          </a:p>
        </p:txBody>
      </p:sp>
      <p:pic>
        <p:nvPicPr>
          <p:cNvPr id="2" name="Picture 1">
            <a:extLst>
              <a:ext uri="{FF2B5EF4-FFF2-40B4-BE49-F238E27FC236}">
                <a16:creationId xmlns:a16="http://schemas.microsoft.com/office/drawing/2014/main" id="{FCE3A266-E759-AE60-C20C-89DA810F603F}"/>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6696934" y="990599"/>
            <a:ext cx="5115217" cy="5191951"/>
          </a:xfrm>
          <a:prstGeom prst="rect">
            <a:avLst/>
          </a:prstGeom>
        </p:spPr>
      </p:pic>
      <p:graphicFrame>
        <p:nvGraphicFramePr>
          <p:cNvPr id="3" name="Table 7">
            <a:extLst>
              <a:ext uri="{FF2B5EF4-FFF2-40B4-BE49-F238E27FC236}">
                <a16:creationId xmlns:a16="http://schemas.microsoft.com/office/drawing/2014/main" id="{B3CAB59D-3E6F-D7B1-8BA4-E2B92B41E68B}"/>
              </a:ext>
            </a:extLst>
          </p:cNvPr>
          <p:cNvGraphicFramePr>
            <a:graphicFrameLocks noGrp="1"/>
          </p:cNvGraphicFramePr>
          <p:nvPr>
            <p:extLst>
              <p:ext uri="{D42A27DB-BD31-4B8C-83A1-F6EECF244321}">
                <p14:modId xmlns:p14="http://schemas.microsoft.com/office/powerpoint/2010/main" val="368010820"/>
              </p:ext>
            </p:extLst>
          </p:nvPr>
        </p:nvGraphicFramePr>
        <p:xfrm>
          <a:off x="946150" y="1379005"/>
          <a:ext cx="9947992" cy="3235960"/>
        </p:xfrm>
        <a:graphic>
          <a:graphicData uri="http://schemas.openxmlformats.org/drawingml/2006/table">
            <a:tbl>
              <a:tblPr firstRow="1" bandRow="1">
                <a:tableStyleId>{2D5ABB26-0587-4C30-8999-92F81FD0307C}</a:tableStyleId>
              </a:tblPr>
              <a:tblGrid>
                <a:gridCol w="1686495">
                  <a:extLst>
                    <a:ext uri="{9D8B030D-6E8A-4147-A177-3AD203B41FA5}">
                      <a16:colId xmlns:a16="http://schemas.microsoft.com/office/drawing/2014/main" val="1377532796"/>
                    </a:ext>
                  </a:extLst>
                </a:gridCol>
                <a:gridCol w="1480541">
                  <a:extLst>
                    <a:ext uri="{9D8B030D-6E8A-4147-A177-3AD203B41FA5}">
                      <a16:colId xmlns:a16="http://schemas.microsoft.com/office/drawing/2014/main" val="2037285701"/>
                    </a:ext>
                  </a:extLst>
                </a:gridCol>
                <a:gridCol w="1468884">
                  <a:extLst>
                    <a:ext uri="{9D8B030D-6E8A-4147-A177-3AD203B41FA5}">
                      <a16:colId xmlns:a16="http://schemas.microsoft.com/office/drawing/2014/main" val="55038533"/>
                    </a:ext>
                  </a:extLst>
                </a:gridCol>
                <a:gridCol w="5312072">
                  <a:extLst>
                    <a:ext uri="{9D8B030D-6E8A-4147-A177-3AD203B41FA5}">
                      <a16:colId xmlns:a16="http://schemas.microsoft.com/office/drawing/2014/main" val="426597979"/>
                    </a:ext>
                  </a:extLst>
                </a:gridCol>
              </a:tblGrid>
              <a:tr h="370840">
                <a:tc>
                  <a:txBody>
                    <a:bodyPr/>
                    <a:lstStyle/>
                    <a:p>
                      <a:endParaRPr lang="en-US" b="1" dirty="0"/>
                    </a:p>
                    <a:p>
                      <a:r>
                        <a:rPr lang="en-US" b="1" dirty="0"/>
                        <a:t>Date</a:t>
                      </a:r>
                    </a:p>
                  </a:txBody>
                  <a:tcPr/>
                </a:tc>
                <a:tc>
                  <a:txBody>
                    <a:bodyPr/>
                    <a:lstStyle/>
                    <a:p>
                      <a:r>
                        <a:rPr lang="en-US" b="1" dirty="0"/>
                        <a:t>Slide Version</a:t>
                      </a:r>
                    </a:p>
                  </a:txBody>
                  <a:tcPr/>
                </a:tc>
                <a:tc>
                  <a:txBody>
                    <a:bodyPr/>
                    <a:lstStyle/>
                    <a:p>
                      <a:r>
                        <a:rPr lang="en-US" b="1" dirty="0"/>
                        <a:t>Current Release</a:t>
                      </a:r>
                    </a:p>
                  </a:txBody>
                  <a:tcPr/>
                </a:tc>
                <a:tc>
                  <a:txBody>
                    <a:bodyPr/>
                    <a:lstStyle/>
                    <a:p>
                      <a:endParaRPr lang="en-US" b="1" dirty="0"/>
                    </a:p>
                    <a:p>
                      <a:r>
                        <a:rPr lang="en-US" b="1" dirty="0"/>
                        <a:t>Notes</a:t>
                      </a:r>
                    </a:p>
                  </a:txBody>
                  <a:tcPr/>
                </a:tc>
                <a:extLst>
                  <a:ext uri="{0D108BD9-81ED-4DB2-BD59-A6C34878D82A}">
                    <a16:rowId xmlns:a16="http://schemas.microsoft.com/office/drawing/2014/main" val="1066091227"/>
                  </a:ext>
                </a:extLst>
              </a:tr>
              <a:tr h="370840">
                <a:tc>
                  <a:txBody>
                    <a:bodyPr/>
                    <a:lstStyle/>
                    <a:p>
                      <a:r>
                        <a:rPr lang="en-US" dirty="0"/>
                        <a:t>10/7/2024</a:t>
                      </a:r>
                    </a:p>
                  </a:txBody>
                  <a:tcPr/>
                </a:tc>
                <a:tc>
                  <a:txBody>
                    <a:bodyPr/>
                    <a:lstStyle/>
                    <a:p>
                      <a:r>
                        <a:rPr lang="en-US" dirty="0"/>
                        <a:t>0.8</a:t>
                      </a:r>
                    </a:p>
                  </a:txBody>
                  <a:tcPr/>
                </a:tc>
                <a:tc>
                  <a:txBody>
                    <a:bodyPr/>
                    <a:lstStyle/>
                    <a:p>
                      <a:r>
                        <a:rPr lang="en-US" dirty="0"/>
                        <a:t>5.20</a:t>
                      </a:r>
                    </a:p>
                  </a:txBody>
                  <a:tcPr/>
                </a:tc>
                <a:tc>
                  <a:txBody>
                    <a:bodyPr/>
                    <a:lstStyle/>
                    <a:p>
                      <a:r>
                        <a:rPr lang="en-US" dirty="0"/>
                        <a:t>Initial version</a:t>
                      </a:r>
                    </a:p>
                  </a:txBody>
                  <a:tcPr/>
                </a:tc>
                <a:extLst>
                  <a:ext uri="{0D108BD9-81ED-4DB2-BD59-A6C34878D82A}">
                    <a16:rowId xmlns:a16="http://schemas.microsoft.com/office/drawing/2014/main" val="802596215"/>
                  </a:ext>
                </a:extLst>
              </a:tr>
              <a:tr h="370840">
                <a:tc>
                  <a:txBody>
                    <a:bodyPr/>
                    <a:lstStyle/>
                    <a:p>
                      <a:r>
                        <a:rPr lang="en-US" dirty="0"/>
                        <a:t>10/30/2024</a:t>
                      </a:r>
                    </a:p>
                  </a:txBody>
                  <a:tcPr/>
                </a:tc>
                <a:tc>
                  <a:txBody>
                    <a:bodyPr/>
                    <a:lstStyle/>
                    <a:p>
                      <a:r>
                        <a:rPr lang="en-US" dirty="0"/>
                        <a:t>0.9</a:t>
                      </a:r>
                    </a:p>
                  </a:txBody>
                  <a:tcPr/>
                </a:tc>
                <a:tc>
                  <a:txBody>
                    <a:bodyPr/>
                    <a:lstStyle/>
                    <a:p>
                      <a:r>
                        <a:rPr lang="en-US" dirty="0"/>
                        <a:t>5.22</a:t>
                      </a:r>
                    </a:p>
                  </a:txBody>
                  <a:tcPr/>
                </a:tc>
                <a:tc>
                  <a:txBody>
                    <a:bodyPr/>
                    <a:lstStyle/>
                    <a:p>
                      <a:r>
                        <a:rPr lang="en-US" dirty="0"/>
                        <a:t>First draft complete for Nov. training</a:t>
                      </a:r>
                    </a:p>
                  </a:txBody>
                  <a:tcPr/>
                </a:tc>
                <a:extLst>
                  <a:ext uri="{0D108BD9-81ED-4DB2-BD59-A6C34878D82A}">
                    <a16:rowId xmlns:a16="http://schemas.microsoft.com/office/drawing/2014/main" val="1105291592"/>
                  </a:ext>
                </a:extLst>
              </a:tr>
              <a:tr h="370840">
                <a:tc>
                  <a:txBody>
                    <a:bodyPr/>
                    <a:lstStyle/>
                    <a:p>
                      <a:r>
                        <a:rPr lang="en-US" dirty="0"/>
                        <a:t>11/11/2024</a:t>
                      </a:r>
                    </a:p>
                  </a:txBody>
                  <a:tcPr/>
                </a:tc>
                <a:tc>
                  <a:txBody>
                    <a:bodyPr/>
                    <a:lstStyle/>
                    <a:p>
                      <a:r>
                        <a:rPr lang="en-US" dirty="0"/>
                        <a:t>1.0</a:t>
                      </a:r>
                    </a:p>
                  </a:txBody>
                  <a:tcPr/>
                </a:tc>
                <a:tc>
                  <a:txBody>
                    <a:bodyPr/>
                    <a:lstStyle/>
                    <a:p>
                      <a:r>
                        <a:rPr lang="en-US" dirty="0"/>
                        <a:t>5.22</a:t>
                      </a:r>
                    </a:p>
                  </a:txBody>
                  <a:tcPr/>
                </a:tc>
                <a:tc>
                  <a:txBody>
                    <a:bodyPr/>
                    <a:lstStyle/>
                    <a:p>
                      <a:r>
                        <a:rPr lang="en-US" dirty="0"/>
                        <a:t>Final revision for Nov. training</a:t>
                      </a:r>
                    </a:p>
                  </a:txBody>
                  <a:tcPr/>
                </a:tc>
                <a:extLst>
                  <a:ext uri="{0D108BD9-81ED-4DB2-BD59-A6C34878D82A}">
                    <a16:rowId xmlns:a16="http://schemas.microsoft.com/office/drawing/2014/main" val="2239733750"/>
                  </a:ext>
                </a:extLst>
              </a:tr>
              <a:tr h="370840">
                <a:tc>
                  <a:txBody>
                    <a:bodyPr/>
                    <a:lstStyle/>
                    <a:p>
                      <a:r>
                        <a:rPr lang="en-US" dirty="0"/>
                        <a:t>3/12/2025</a:t>
                      </a:r>
                    </a:p>
                  </a:txBody>
                  <a:tcPr/>
                </a:tc>
                <a:tc>
                  <a:txBody>
                    <a:bodyPr/>
                    <a:lstStyle/>
                    <a:p>
                      <a:r>
                        <a:rPr lang="en-US" dirty="0"/>
                        <a:t>1.0.1</a:t>
                      </a:r>
                    </a:p>
                  </a:txBody>
                  <a:tcPr/>
                </a:tc>
                <a:tc>
                  <a:txBody>
                    <a:bodyPr/>
                    <a:lstStyle/>
                    <a:p>
                      <a:r>
                        <a:rPr lang="en-US" dirty="0"/>
                        <a:t>5.22</a:t>
                      </a:r>
                    </a:p>
                  </a:txBody>
                  <a:tcPr/>
                </a:tc>
                <a:tc>
                  <a:txBody>
                    <a:bodyPr/>
                    <a:lstStyle/>
                    <a:p>
                      <a:r>
                        <a:rPr lang="en-US" dirty="0"/>
                        <a:t>Minor edits for March 2025 training</a:t>
                      </a:r>
                    </a:p>
                  </a:txBody>
                  <a:tcPr/>
                </a:tc>
                <a:extLst>
                  <a:ext uri="{0D108BD9-81ED-4DB2-BD59-A6C34878D82A}">
                    <a16:rowId xmlns:a16="http://schemas.microsoft.com/office/drawing/2014/main" val="2172997223"/>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0735990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415518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99806338"/>
                  </a:ext>
                </a:extLst>
              </a:tr>
            </a:tbl>
          </a:graphicData>
        </a:graphic>
      </p:graphicFrame>
      <p:sp>
        <p:nvSpPr>
          <p:cNvPr id="5" name="Title 2">
            <a:extLst>
              <a:ext uri="{FF2B5EF4-FFF2-40B4-BE49-F238E27FC236}">
                <a16:creationId xmlns:a16="http://schemas.microsoft.com/office/drawing/2014/main" id="{8BE74878-CC6E-5FB2-50D2-E28C4B4156B0}"/>
              </a:ext>
            </a:extLst>
          </p:cNvPr>
          <p:cNvSpPr txBox="1">
            <a:spLocks/>
          </p:cNvSpPr>
          <p:nvPr/>
        </p:nvSpPr>
        <p:spPr>
          <a:xfrm>
            <a:off x="762000" y="401338"/>
            <a:ext cx="10553700" cy="741662"/>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a:lstStyle>
          <a:p>
            <a:r>
              <a:rPr lang="en-US" dirty="0"/>
              <a:t>Release Notes</a:t>
            </a:r>
          </a:p>
        </p:txBody>
      </p:sp>
    </p:spTree>
    <p:extLst>
      <p:ext uri="{BB962C8B-B14F-4D97-AF65-F5344CB8AC3E}">
        <p14:creationId xmlns:p14="http://schemas.microsoft.com/office/powerpoint/2010/main" val="3625354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E683-EACB-7784-A547-6E0C9820403F}"/>
              </a:ext>
            </a:extLst>
          </p:cNvPr>
          <p:cNvSpPr>
            <a:spLocks noGrp="1"/>
          </p:cNvSpPr>
          <p:nvPr>
            <p:ph type="title"/>
          </p:nvPr>
        </p:nvSpPr>
        <p:spPr/>
        <p:txBody>
          <a:bodyPr/>
          <a:lstStyle/>
          <a:p>
            <a:r>
              <a:rPr lang="en-US" dirty="0"/>
              <a:t>Preload introduces complex phenomena</a:t>
            </a:r>
          </a:p>
        </p:txBody>
      </p:sp>
      <p:sp>
        <p:nvSpPr>
          <p:cNvPr id="4" name="Slide Number Placeholder 3">
            <a:extLst>
              <a:ext uri="{FF2B5EF4-FFF2-40B4-BE49-F238E27FC236}">
                <a16:creationId xmlns:a16="http://schemas.microsoft.com/office/drawing/2014/main" id="{F75E41E4-4396-ED1A-FE54-B6C5B68F0009}"/>
              </a:ext>
            </a:extLst>
          </p:cNvPr>
          <p:cNvSpPr>
            <a:spLocks noGrp="1"/>
          </p:cNvSpPr>
          <p:nvPr>
            <p:ph type="sldNum" sz="quarter" idx="4"/>
          </p:nvPr>
        </p:nvSpPr>
        <p:spPr/>
        <p:txBody>
          <a:bodyPr/>
          <a:lstStyle/>
          <a:p>
            <a:pPr algn="ctr"/>
            <a:fld id="{F6B149FD-26F7-3645-B4E7-BA8B8CC5EEA8}" type="slidenum">
              <a:rPr lang="en-US" smtClean="0"/>
              <a:pPr algn="ctr"/>
              <a:t>20</a:t>
            </a:fld>
            <a:endParaRPr lang="en-US" dirty="0"/>
          </a:p>
        </p:txBody>
      </p:sp>
      <p:sp>
        <p:nvSpPr>
          <p:cNvPr id="6" name="TextBox 5">
            <a:extLst>
              <a:ext uri="{FF2B5EF4-FFF2-40B4-BE49-F238E27FC236}">
                <a16:creationId xmlns:a16="http://schemas.microsoft.com/office/drawing/2014/main" id="{AA250AED-EC07-50DF-8D2B-73DA1504912F}"/>
              </a:ext>
            </a:extLst>
          </p:cNvPr>
          <p:cNvSpPr txBox="1"/>
          <p:nvPr/>
        </p:nvSpPr>
        <p:spPr>
          <a:xfrm>
            <a:off x="942975" y="1101011"/>
            <a:ext cx="9791700" cy="1738938"/>
          </a:xfrm>
          <a:prstGeom prst="rect">
            <a:avLst/>
          </a:prstGeom>
          <a:noFill/>
        </p:spPr>
        <p:txBody>
          <a:bodyPr wrap="square" rtlCol="0">
            <a:spAutoFit/>
          </a:bodyPr>
          <a:lstStyle/>
          <a:p>
            <a:pPr>
              <a:spcAft>
                <a:spcPts val="600"/>
              </a:spcAft>
            </a:pPr>
            <a:r>
              <a:rPr lang="en-US" dirty="0"/>
              <a:t>The </a:t>
            </a:r>
            <a:r>
              <a:rPr lang="en-US" b="1" dirty="0"/>
              <a:t>effects of preload</a:t>
            </a:r>
            <a:r>
              <a:rPr lang="en-US" dirty="0"/>
              <a:t> can be complex:</a:t>
            </a:r>
          </a:p>
          <a:p>
            <a:pPr marL="285750" indent="-285750">
              <a:spcAft>
                <a:spcPts val="1800"/>
              </a:spcAft>
              <a:buFont typeface="Arial" panose="020B0604020202020204" pitchFamily="34" charset="0"/>
              <a:buChar char="•"/>
            </a:pPr>
            <a:r>
              <a:rPr lang="en-US" dirty="0"/>
              <a:t>Implications on fatigue analyses 		(stress cycle amplitude)</a:t>
            </a:r>
          </a:p>
          <a:p>
            <a:pPr marL="285750" indent="-285750">
              <a:spcAft>
                <a:spcPts val="1800"/>
              </a:spcAft>
              <a:buFont typeface="Arial" panose="020B0604020202020204" pitchFamily="34" charset="0"/>
              <a:buChar char="•"/>
            </a:pPr>
            <a:r>
              <a:rPr lang="en-US" dirty="0"/>
              <a:t>May be coupled with geometric effects	(contact-dependent deformations)</a:t>
            </a:r>
          </a:p>
          <a:p>
            <a:pPr marL="285750" indent="-285750">
              <a:spcAft>
                <a:spcPts val="1800"/>
              </a:spcAft>
              <a:buFont typeface="Arial" panose="020B0604020202020204" pitchFamily="34" charset="0"/>
              <a:buChar char="•"/>
            </a:pPr>
            <a:r>
              <a:rPr lang="en-US" dirty="0"/>
              <a:t>Fraction of load shared between joint members and bolt can be difficult to predict</a:t>
            </a:r>
          </a:p>
        </p:txBody>
      </p:sp>
      <p:sp>
        <p:nvSpPr>
          <p:cNvPr id="8" name="TextBox 7">
            <a:extLst>
              <a:ext uri="{FF2B5EF4-FFF2-40B4-BE49-F238E27FC236}">
                <a16:creationId xmlns:a16="http://schemas.microsoft.com/office/drawing/2014/main" id="{62EA9278-D71C-8196-C727-E89CF2898022}"/>
              </a:ext>
            </a:extLst>
          </p:cNvPr>
          <p:cNvSpPr txBox="1"/>
          <p:nvPr/>
        </p:nvSpPr>
        <p:spPr>
          <a:xfrm>
            <a:off x="757517" y="5810331"/>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Initial </a:t>
            </a:r>
            <a:r>
              <a:rPr lang="en-US" b="1" dirty="0"/>
              <a:t>preload</a:t>
            </a:r>
            <a:r>
              <a:rPr lang="en-US" dirty="0"/>
              <a:t> has considerable influence on the behavior of bolted joints, which could be an entire class in itself!</a:t>
            </a:r>
          </a:p>
        </p:txBody>
      </p:sp>
      <p:sp>
        <p:nvSpPr>
          <p:cNvPr id="9" name="TextBox 8">
            <a:extLst>
              <a:ext uri="{FF2B5EF4-FFF2-40B4-BE49-F238E27FC236}">
                <a16:creationId xmlns:a16="http://schemas.microsoft.com/office/drawing/2014/main" id="{333C9F43-8DF9-75E1-A807-9C7898B59CCA}"/>
              </a:ext>
            </a:extLst>
          </p:cNvPr>
          <p:cNvSpPr txBox="1"/>
          <p:nvPr/>
        </p:nvSpPr>
        <p:spPr>
          <a:xfrm>
            <a:off x="942975" y="3244334"/>
            <a:ext cx="9791700" cy="369332"/>
          </a:xfrm>
          <a:prstGeom prst="rect">
            <a:avLst/>
          </a:prstGeom>
          <a:noFill/>
        </p:spPr>
        <p:txBody>
          <a:bodyPr wrap="square" rtlCol="0">
            <a:spAutoFit/>
          </a:bodyPr>
          <a:lstStyle/>
          <a:p>
            <a:pPr>
              <a:spcAft>
                <a:spcPts val="600"/>
              </a:spcAft>
            </a:pPr>
            <a:r>
              <a:rPr lang="en-US" b="1" dirty="0"/>
              <a:t>But</a:t>
            </a:r>
            <a:r>
              <a:rPr lang="en-US" dirty="0"/>
              <a:t>, applying the preload to study these effects is relatively easy!</a:t>
            </a:r>
          </a:p>
        </p:txBody>
      </p:sp>
      <p:sp>
        <p:nvSpPr>
          <p:cNvPr id="12" name="Rectangle 11">
            <a:extLst>
              <a:ext uri="{FF2B5EF4-FFF2-40B4-BE49-F238E27FC236}">
                <a16:creationId xmlns:a16="http://schemas.microsoft.com/office/drawing/2014/main" id="{5B8AD501-8A29-204A-AE32-F95FA7A5FA75}"/>
              </a:ext>
            </a:extLst>
          </p:cNvPr>
          <p:cNvSpPr/>
          <p:nvPr/>
        </p:nvSpPr>
        <p:spPr>
          <a:xfrm>
            <a:off x="3680011" y="3820195"/>
            <a:ext cx="4831976" cy="646331"/>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b="1" dirty="0">
                <a:solidFill>
                  <a:srgbClr val="00B050"/>
                </a:solidFill>
                <a:latin typeface="Courier New" panose="02070309020205020404" pitchFamily="49" charset="0"/>
              </a:rPr>
              <a:t>begin preload</a:t>
            </a:r>
          </a:p>
          <a:p>
            <a:r>
              <a:rPr lang="en-US" sz="1000" b="1" dirty="0">
                <a:solidFill>
                  <a:srgbClr val="00B050"/>
                </a:solidFill>
                <a:latin typeface="Courier New" panose="02070309020205020404" pitchFamily="49" charset="0"/>
              </a:rPr>
              <a:t>   preload bolt </a:t>
            </a:r>
            <a:r>
              <a:rPr lang="en-US" sz="1000" b="1" dirty="0" err="1">
                <a:solidFill>
                  <a:srgbClr val="00B050"/>
                </a:solidFill>
                <a:latin typeface="Courier New" panose="02070309020205020404" pitchFamily="49" charset="0"/>
              </a:rPr>
              <a:t>bolt_shank</a:t>
            </a:r>
            <a:r>
              <a:rPr lang="en-US" sz="1000" b="1" dirty="0">
                <a:solidFill>
                  <a:srgbClr val="00B050"/>
                </a:solidFill>
                <a:latin typeface="Courier New" panose="02070309020205020404" pitchFamily="49" charset="0"/>
              </a:rPr>
              <a:t> to target internal force = 10.</a:t>
            </a:r>
          </a:p>
          <a:p>
            <a:r>
              <a:rPr lang="en-US" sz="1000" b="1" dirty="0">
                <a:solidFill>
                  <a:srgbClr val="00B050"/>
                </a:solidFill>
                <a:latin typeface="Courier New" panose="02070309020205020404" pitchFamily="49" charset="0"/>
              </a:rPr>
              <a:t>end preload</a:t>
            </a:r>
          </a:p>
        </p:txBody>
      </p:sp>
      <p:sp>
        <p:nvSpPr>
          <p:cNvPr id="13" name="TextBox 12">
            <a:extLst>
              <a:ext uri="{FF2B5EF4-FFF2-40B4-BE49-F238E27FC236}">
                <a16:creationId xmlns:a16="http://schemas.microsoft.com/office/drawing/2014/main" id="{9733C838-C25D-8E36-0A9D-02BAB5E68B89}"/>
              </a:ext>
            </a:extLst>
          </p:cNvPr>
          <p:cNvSpPr txBox="1"/>
          <p:nvPr/>
        </p:nvSpPr>
        <p:spPr>
          <a:xfrm>
            <a:off x="942975" y="5036614"/>
            <a:ext cx="9791700" cy="369332"/>
          </a:xfrm>
          <a:prstGeom prst="rect">
            <a:avLst/>
          </a:prstGeom>
          <a:noFill/>
        </p:spPr>
        <p:txBody>
          <a:bodyPr wrap="square" rtlCol="0">
            <a:spAutoFit/>
          </a:bodyPr>
          <a:lstStyle/>
          <a:p>
            <a:pPr algn="ctr">
              <a:spcAft>
                <a:spcPts val="600"/>
              </a:spcAft>
            </a:pPr>
            <a:r>
              <a:rPr lang="en-US" dirty="0"/>
              <a:t>Next, we’ll look at how some of this actually works.</a:t>
            </a:r>
          </a:p>
        </p:txBody>
      </p:sp>
    </p:spTree>
    <p:extLst>
      <p:ext uri="{BB962C8B-B14F-4D97-AF65-F5344CB8AC3E}">
        <p14:creationId xmlns:p14="http://schemas.microsoft.com/office/powerpoint/2010/main" val="337236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73AE-4D4F-F8EF-9AA5-9C67CD5B4A22}"/>
              </a:ext>
            </a:extLst>
          </p:cNvPr>
          <p:cNvSpPr>
            <a:spLocks noGrp="1"/>
          </p:cNvSpPr>
          <p:nvPr>
            <p:ph type="title"/>
          </p:nvPr>
        </p:nvSpPr>
        <p:spPr/>
        <p:txBody>
          <a:bodyPr/>
          <a:lstStyle/>
          <a:p>
            <a:r>
              <a:rPr lang="en-US" dirty="0"/>
              <a:t>Preloading with “artificial strain”</a:t>
            </a:r>
          </a:p>
        </p:txBody>
      </p:sp>
      <p:sp>
        <p:nvSpPr>
          <p:cNvPr id="4" name="Slide Number Placeholder 3">
            <a:extLst>
              <a:ext uri="{FF2B5EF4-FFF2-40B4-BE49-F238E27FC236}">
                <a16:creationId xmlns:a16="http://schemas.microsoft.com/office/drawing/2014/main" id="{31C89E59-60A7-ABC3-B131-C00DB43524C4}"/>
              </a:ext>
            </a:extLst>
          </p:cNvPr>
          <p:cNvSpPr>
            <a:spLocks noGrp="1"/>
          </p:cNvSpPr>
          <p:nvPr>
            <p:ph type="sldNum" sz="quarter" idx="4"/>
          </p:nvPr>
        </p:nvSpPr>
        <p:spPr/>
        <p:txBody>
          <a:bodyPr/>
          <a:lstStyle/>
          <a:p>
            <a:pPr algn="ctr"/>
            <a:fld id="{F6B149FD-26F7-3645-B4E7-BA8B8CC5EEA8}" type="slidenum">
              <a:rPr lang="en-US" smtClean="0"/>
              <a:pPr algn="ctr"/>
              <a:t>21</a:t>
            </a:fld>
            <a:endParaRPr lang="en-US" dirty="0"/>
          </a:p>
        </p:txBody>
      </p:sp>
      <p:sp>
        <p:nvSpPr>
          <p:cNvPr id="5" name="Rectangle 4">
            <a:extLst>
              <a:ext uri="{FF2B5EF4-FFF2-40B4-BE49-F238E27FC236}">
                <a16:creationId xmlns:a16="http://schemas.microsoft.com/office/drawing/2014/main" id="{91CD5F9E-3979-8B0A-E77A-2DE8A18A7154}"/>
              </a:ext>
            </a:extLst>
          </p:cNvPr>
          <p:cNvSpPr/>
          <p:nvPr/>
        </p:nvSpPr>
        <p:spPr>
          <a:xfrm>
            <a:off x="3939099" y="3947056"/>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D3326F1-D966-9E20-059A-7DDD6BDEDEFA}"/>
                  </a:ext>
                </a:extLst>
              </p:cNvPr>
              <p:cNvSpPr/>
              <p:nvPr/>
            </p:nvSpPr>
            <p:spPr>
              <a:xfrm>
                <a:off x="4234066" y="4345936"/>
                <a:ext cx="875071" cy="835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=0</m:t>
                      </m:r>
                    </m:oMath>
                  </m:oMathPara>
                </a14:m>
                <a:endParaRPr lang="en-US" dirty="0"/>
              </a:p>
            </p:txBody>
          </p:sp>
        </mc:Choice>
        <mc:Fallback xmlns="">
          <p:sp>
            <p:nvSpPr>
              <p:cNvPr id="6" name="Rectangle 5">
                <a:extLst>
                  <a:ext uri="{FF2B5EF4-FFF2-40B4-BE49-F238E27FC236}">
                    <a16:creationId xmlns:a16="http://schemas.microsoft.com/office/drawing/2014/main" id="{AD3326F1-D966-9E20-059A-7DDD6BDEDEFA}"/>
                  </a:ext>
                </a:extLst>
              </p:cNvPr>
              <p:cNvSpPr>
                <a:spLocks noRot="1" noChangeAspect="1" noMove="1" noResize="1" noEditPoints="1" noAdjustHandles="1" noChangeArrowheads="1" noChangeShapeType="1" noTextEdit="1"/>
              </p:cNvSpPr>
              <p:nvPr/>
            </p:nvSpPr>
            <p:spPr>
              <a:xfrm>
                <a:off x="4234066" y="4345936"/>
                <a:ext cx="875071" cy="835741"/>
              </a:xfrm>
              <a:prstGeom prst="rect">
                <a:avLst/>
              </a:prstGeom>
              <a:blipFill>
                <a:blip r:embed="rId2"/>
                <a:stretch>
                  <a:fillRect/>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55E561F7-BF3B-C55F-98AE-8E85753C851A}"/>
              </a:ext>
            </a:extLst>
          </p:cNvPr>
          <p:cNvSpPr/>
          <p:nvPr/>
        </p:nvSpPr>
        <p:spPr>
          <a:xfrm>
            <a:off x="5109137" y="3947728"/>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96132BF5-6598-A26E-05C8-3502C4C0CEDD}"/>
              </a:ext>
            </a:extLst>
          </p:cNvPr>
          <p:cNvGrpSpPr/>
          <p:nvPr/>
        </p:nvGrpSpPr>
        <p:grpSpPr>
          <a:xfrm>
            <a:off x="3698824" y="3947728"/>
            <a:ext cx="243962" cy="1778000"/>
            <a:chOff x="792112" y="1524672"/>
            <a:chExt cx="243962" cy="1778000"/>
          </a:xfrm>
        </p:grpSpPr>
        <p:cxnSp>
          <p:nvCxnSpPr>
            <p:cNvPr id="8" name="Straight Connector 7">
              <a:extLst>
                <a:ext uri="{FF2B5EF4-FFF2-40B4-BE49-F238E27FC236}">
                  <a16:creationId xmlns:a16="http://schemas.microsoft.com/office/drawing/2014/main" id="{E5309FFC-C7B6-62E3-F483-FD14584FAEAE}"/>
                </a:ext>
              </a:extLst>
            </p:cNvPr>
            <p:cNvCxnSpPr/>
            <p:nvPr/>
          </p:nvCxnSpPr>
          <p:spPr>
            <a:xfrm flipV="1">
              <a:off x="803787" y="152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AF62C93-A0C8-831B-9BD1-F5129C132518}"/>
                </a:ext>
              </a:extLst>
            </p:cNvPr>
            <p:cNvCxnSpPr/>
            <p:nvPr/>
          </p:nvCxnSpPr>
          <p:spPr>
            <a:xfrm flipV="1">
              <a:off x="807474" y="1778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DECC454-F37D-6679-CB23-3998109C6840}"/>
                </a:ext>
              </a:extLst>
            </p:cNvPr>
            <p:cNvCxnSpPr/>
            <p:nvPr/>
          </p:nvCxnSpPr>
          <p:spPr>
            <a:xfrm flipV="1">
              <a:off x="801944" y="2032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21BE728-803D-ACE6-4F07-25DE406FD991}"/>
                </a:ext>
              </a:extLst>
            </p:cNvPr>
            <p:cNvCxnSpPr/>
            <p:nvPr/>
          </p:nvCxnSpPr>
          <p:spPr>
            <a:xfrm flipV="1">
              <a:off x="793955" y="2286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2CD5EF6-5186-F06B-F069-8E08D829A800}"/>
                </a:ext>
              </a:extLst>
            </p:cNvPr>
            <p:cNvCxnSpPr/>
            <p:nvPr/>
          </p:nvCxnSpPr>
          <p:spPr>
            <a:xfrm flipV="1">
              <a:off x="797642" y="2540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43096B0-AFC6-D77C-9F4C-FF0D3145F9C3}"/>
                </a:ext>
              </a:extLst>
            </p:cNvPr>
            <p:cNvCxnSpPr/>
            <p:nvPr/>
          </p:nvCxnSpPr>
          <p:spPr>
            <a:xfrm flipV="1">
              <a:off x="792112" y="279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34930AD-D115-B268-C71A-6854CCA630CC}"/>
                </a:ext>
              </a:extLst>
            </p:cNvPr>
            <p:cNvCxnSpPr/>
            <p:nvPr/>
          </p:nvCxnSpPr>
          <p:spPr>
            <a:xfrm flipV="1">
              <a:off x="807474" y="3048672"/>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238574AE-56A8-6F7B-38D3-589348F2997F}"/>
              </a:ext>
            </a:extLst>
          </p:cNvPr>
          <p:cNvGrpSpPr/>
          <p:nvPr/>
        </p:nvGrpSpPr>
        <p:grpSpPr>
          <a:xfrm>
            <a:off x="5396731" y="3840540"/>
            <a:ext cx="243962" cy="1778000"/>
            <a:chOff x="792112" y="1524672"/>
            <a:chExt cx="243962" cy="1778000"/>
          </a:xfrm>
        </p:grpSpPr>
        <p:cxnSp>
          <p:nvCxnSpPr>
            <p:cNvPr id="17" name="Straight Connector 16">
              <a:extLst>
                <a:ext uri="{FF2B5EF4-FFF2-40B4-BE49-F238E27FC236}">
                  <a16:creationId xmlns:a16="http://schemas.microsoft.com/office/drawing/2014/main" id="{3A0D083D-71E4-0CAB-1C93-7EB5CEAA700F}"/>
                </a:ext>
              </a:extLst>
            </p:cNvPr>
            <p:cNvCxnSpPr/>
            <p:nvPr/>
          </p:nvCxnSpPr>
          <p:spPr>
            <a:xfrm flipV="1">
              <a:off x="803787" y="152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15BEC45-F708-C37C-CC25-F5E39443D835}"/>
                </a:ext>
              </a:extLst>
            </p:cNvPr>
            <p:cNvCxnSpPr/>
            <p:nvPr/>
          </p:nvCxnSpPr>
          <p:spPr>
            <a:xfrm flipV="1">
              <a:off x="807474" y="1778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DFB8088-8526-56E6-386A-6790F9D50AA7}"/>
                </a:ext>
              </a:extLst>
            </p:cNvPr>
            <p:cNvCxnSpPr/>
            <p:nvPr/>
          </p:nvCxnSpPr>
          <p:spPr>
            <a:xfrm flipV="1">
              <a:off x="801944" y="2032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8C9D71E-3A65-BC5D-6681-DDDCD76941D6}"/>
                </a:ext>
              </a:extLst>
            </p:cNvPr>
            <p:cNvCxnSpPr/>
            <p:nvPr/>
          </p:nvCxnSpPr>
          <p:spPr>
            <a:xfrm flipV="1">
              <a:off x="793955" y="2286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0304A4A-9092-67FE-9C2F-927F0BB2EE9A}"/>
                </a:ext>
              </a:extLst>
            </p:cNvPr>
            <p:cNvCxnSpPr/>
            <p:nvPr/>
          </p:nvCxnSpPr>
          <p:spPr>
            <a:xfrm flipV="1">
              <a:off x="797642" y="2540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35077FD-AF35-8BAB-2CFF-960C57BAEF8C}"/>
                </a:ext>
              </a:extLst>
            </p:cNvPr>
            <p:cNvCxnSpPr/>
            <p:nvPr/>
          </p:nvCxnSpPr>
          <p:spPr>
            <a:xfrm flipV="1">
              <a:off x="792112" y="279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DA917D4-2833-03F9-EA12-97EFF79A9705}"/>
                </a:ext>
              </a:extLst>
            </p:cNvPr>
            <p:cNvCxnSpPr/>
            <p:nvPr/>
          </p:nvCxnSpPr>
          <p:spPr>
            <a:xfrm flipV="1">
              <a:off x="807474" y="3048672"/>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sp>
        <p:nvSpPr>
          <p:cNvPr id="24" name="Rectangle 23">
            <a:extLst>
              <a:ext uri="{FF2B5EF4-FFF2-40B4-BE49-F238E27FC236}">
                <a16:creationId xmlns:a16="http://schemas.microsoft.com/office/drawing/2014/main" id="{DD79A6F3-912E-B6F1-DC05-D2C328E0C69A}"/>
              </a:ext>
            </a:extLst>
          </p:cNvPr>
          <p:cNvSpPr/>
          <p:nvPr/>
        </p:nvSpPr>
        <p:spPr>
          <a:xfrm>
            <a:off x="3923737" y="1215856"/>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631B833-DE37-92E4-1BDD-AA327FC3EEED}"/>
                  </a:ext>
                </a:extLst>
              </p:cNvPr>
              <p:cNvSpPr/>
              <p:nvPr/>
            </p:nvSpPr>
            <p:spPr>
              <a:xfrm>
                <a:off x="4218704" y="1614736"/>
                <a:ext cx="1214285" cy="835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𝑥</m:t>
                          </m:r>
                        </m:sub>
                      </m:sSub>
                      <m:r>
                        <a:rPr lang="en-US" b="0" i="1" smtClean="0">
                          <a:latin typeface="Cambria Math" panose="02040503050406030204" pitchFamily="18" charset="0"/>
                        </a:rPr>
                        <m:t>=0 </m:t>
                      </m:r>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 </m:t>
                      </m:r>
                      <m:r>
                        <a:rPr lang="en-US" b="0" i="1" smtClean="0">
                          <a:latin typeface="Cambria Math" panose="02040503050406030204" pitchFamily="18" charset="0"/>
                        </a:rPr>
                        <m:t>𝜈</m:t>
                      </m:r>
                    </m:oMath>
                  </m:oMathPara>
                </a14:m>
                <a:endParaRPr lang="en-US" b="0" dirty="0"/>
              </a:p>
            </p:txBody>
          </p:sp>
        </mc:Choice>
        <mc:Fallback xmlns="">
          <p:sp>
            <p:nvSpPr>
              <p:cNvPr id="25" name="Rectangle 24">
                <a:extLst>
                  <a:ext uri="{FF2B5EF4-FFF2-40B4-BE49-F238E27FC236}">
                    <a16:creationId xmlns:a16="http://schemas.microsoft.com/office/drawing/2014/main" id="{1631B833-DE37-92E4-1BDD-AA327FC3EEED}"/>
                  </a:ext>
                </a:extLst>
              </p:cNvPr>
              <p:cNvSpPr>
                <a:spLocks noRot="1" noChangeAspect="1" noMove="1" noResize="1" noEditPoints="1" noAdjustHandles="1" noChangeArrowheads="1" noChangeShapeType="1" noTextEdit="1"/>
              </p:cNvSpPr>
              <p:nvPr/>
            </p:nvSpPr>
            <p:spPr>
              <a:xfrm>
                <a:off x="4218704" y="1614736"/>
                <a:ext cx="1214285" cy="835741"/>
              </a:xfrm>
              <a:prstGeom prst="rect">
                <a:avLst/>
              </a:prstGeom>
              <a:blipFill>
                <a:blip r:embed="rId3"/>
                <a:stretch>
                  <a:fillRect/>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25D20A3D-4EF9-8407-D9AD-8F171953B6A7}"/>
              </a:ext>
            </a:extLst>
          </p:cNvPr>
          <p:cNvGrpSpPr/>
          <p:nvPr/>
        </p:nvGrpSpPr>
        <p:grpSpPr>
          <a:xfrm>
            <a:off x="3683462" y="1216528"/>
            <a:ext cx="243962" cy="1778000"/>
            <a:chOff x="792112" y="1524672"/>
            <a:chExt cx="243962" cy="1778000"/>
          </a:xfrm>
        </p:grpSpPr>
        <p:cxnSp>
          <p:nvCxnSpPr>
            <p:cNvPr id="28" name="Straight Connector 27">
              <a:extLst>
                <a:ext uri="{FF2B5EF4-FFF2-40B4-BE49-F238E27FC236}">
                  <a16:creationId xmlns:a16="http://schemas.microsoft.com/office/drawing/2014/main" id="{01DE16C3-7619-BF4D-A730-C54604A9EE6E}"/>
                </a:ext>
              </a:extLst>
            </p:cNvPr>
            <p:cNvCxnSpPr/>
            <p:nvPr/>
          </p:nvCxnSpPr>
          <p:spPr>
            <a:xfrm flipV="1">
              <a:off x="803787" y="152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F4EE0A73-7E08-FEC5-BE61-9EB23D5CBFE4}"/>
                </a:ext>
              </a:extLst>
            </p:cNvPr>
            <p:cNvCxnSpPr/>
            <p:nvPr/>
          </p:nvCxnSpPr>
          <p:spPr>
            <a:xfrm flipV="1">
              <a:off x="807474" y="1778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ADD6455-3EF6-72B4-56D4-276453A5C9B2}"/>
                </a:ext>
              </a:extLst>
            </p:cNvPr>
            <p:cNvCxnSpPr/>
            <p:nvPr/>
          </p:nvCxnSpPr>
          <p:spPr>
            <a:xfrm flipV="1">
              <a:off x="801944" y="2032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F03C2E0-B9C2-8A7B-4798-28C497640AD4}"/>
                </a:ext>
              </a:extLst>
            </p:cNvPr>
            <p:cNvCxnSpPr/>
            <p:nvPr/>
          </p:nvCxnSpPr>
          <p:spPr>
            <a:xfrm flipV="1">
              <a:off x="793955" y="2286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0EB61AE-3952-F00C-1B1E-3C45E469F0D7}"/>
                </a:ext>
              </a:extLst>
            </p:cNvPr>
            <p:cNvCxnSpPr/>
            <p:nvPr/>
          </p:nvCxnSpPr>
          <p:spPr>
            <a:xfrm flipV="1">
              <a:off x="797642" y="2540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BB5E189-0BCB-CB07-143D-6F39290A86B2}"/>
                </a:ext>
              </a:extLst>
            </p:cNvPr>
            <p:cNvCxnSpPr/>
            <p:nvPr/>
          </p:nvCxnSpPr>
          <p:spPr>
            <a:xfrm flipV="1">
              <a:off x="792112" y="279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CCCE802-D0A0-EBC6-F7C8-D0448011023F}"/>
                </a:ext>
              </a:extLst>
            </p:cNvPr>
            <p:cNvCxnSpPr/>
            <p:nvPr/>
          </p:nvCxnSpPr>
          <p:spPr>
            <a:xfrm flipV="1">
              <a:off x="807474" y="3048672"/>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sp>
        <p:nvSpPr>
          <p:cNvPr id="43" name="Rectangle 42">
            <a:extLst>
              <a:ext uri="{FF2B5EF4-FFF2-40B4-BE49-F238E27FC236}">
                <a16:creationId xmlns:a16="http://schemas.microsoft.com/office/drawing/2014/main" id="{A1619A77-ED57-548B-8152-3A062FD58704}"/>
              </a:ext>
            </a:extLst>
          </p:cNvPr>
          <p:cNvSpPr/>
          <p:nvPr/>
        </p:nvSpPr>
        <p:spPr>
          <a:xfrm>
            <a:off x="5410866" y="1216528"/>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DC890F16-B04A-483B-A7E4-50EFF04B1435}"/>
              </a:ext>
            </a:extLst>
          </p:cNvPr>
          <p:cNvCxnSpPr>
            <a:cxnSpLocks/>
          </p:cNvCxnSpPr>
          <p:nvPr/>
        </p:nvCxnSpPr>
        <p:spPr>
          <a:xfrm flipH="1">
            <a:off x="5705834" y="1340602"/>
            <a:ext cx="493458" cy="8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F0064E4-DF9A-4C0E-9400-3F4294FD376D}"/>
              </a:ext>
            </a:extLst>
          </p:cNvPr>
          <p:cNvCxnSpPr>
            <a:cxnSpLocks/>
          </p:cNvCxnSpPr>
          <p:nvPr/>
        </p:nvCxnSpPr>
        <p:spPr>
          <a:xfrm flipH="1">
            <a:off x="5705834" y="1624247"/>
            <a:ext cx="493458" cy="8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8A5AC4D-93E6-E213-14AC-C075EAC6B96D}"/>
              </a:ext>
            </a:extLst>
          </p:cNvPr>
          <p:cNvCxnSpPr>
            <a:cxnSpLocks/>
          </p:cNvCxnSpPr>
          <p:nvPr/>
        </p:nvCxnSpPr>
        <p:spPr>
          <a:xfrm flipH="1">
            <a:off x="5705834" y="1907892"/>
            <a:ext cx="493458" cy="8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5E703ED-3B27-26C0-7025-B205BDF524B7}"/>
              </a:ext>
            </a:extLst>
          </p:cNvPr>
          <p:cNvCxnSpPr>
            <a:cxnSpLocks/>
          </p:cNvCxnSpPr>
          <p:nvPr/>
        </p:nvCxnSpPr>
        <p:spPr>
          <a:xfrm flipH="1">
            <a:off x="5705834" y="2190796"/>
            <a:ext cx="493458" cy="8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BB17E9B-3B60-F0F3-5ED1-8AA9037CCD77}"/>
              </a:ext>
            </a:extLst>
          </p:cNvPr>
          <p:cNvCxnSpPr>
            <a:cxnSpLocks/>
          </p:cNvCxnSpPr>
          <p:nvPr/>
        </p:nvCxnSpPr>
        <p:spPr>
          <a:xfrm flipH="1">
            <a:off x="5705834" y="2474441"/>
            <a:ext cx="493458" cy="8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71E13B9-501F-D759-219E-0E1A657D41F7}"/>
              </a:ext>
            </a:extLst>
          </p:cNvPr>
          <p:cNvCxnSpPr>
            <a:cxnSpLocks/>
          </p:cNvCxnSpPr>
          <p:nvPr/>
        </p:nvCxnSpPr>
        <p:spPr>
          <a:xfrm flipH="1">
            <a:off x="5705834" y="2758086"/>
            <a:ext cx="493458" cy="8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9B23B9A-919E-AF3E-119A-FCB6A4A6E0C2}"/>
                  </a:ext>
                </a:extLst>
              </p:cNvPr>
              <p:cNvSpPr txBox="1"/>
              <p:nvPr/>
            </p:nvSpPr>
            <p:spPr>
              <a:xfrm>
                <a:off x="5823666" y="998138"/>
                <a:ext cx="698703"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52" name="TextBox 51">
                <a:extLst>
                  <a:ext uri="{FF2B5EF4-FFF2-40B4-BE49-F238E27FC236}">
                    <a16:creationId xmlns:a16="http://schemas.microsoft.com/office/drawing/2014/main" id="{A9B23B9A-919E-AF3E-119A-FCB6A4A6E0C2}"/>
                  </a:ext>
                </a:extLst>
              </p:cNvPr>
              <p:cNvSpPr txBox="1">
                <a:spLocks noRot="1" noChangeAspect="1" noMove="1" noResize="1" noEditPoints="1" noAdjustHandles="1" noChangeArrowheads="1" noChangeShapeType="1" noTextEdit="1"/>
              </p:cNvSpPr>
              <p:nvPr/>
            </p:nvSpPr>
            <p:spPr>
              <a:xfrm>
                <a:off x="5823666" y="998138"/>
                <a:ext cx="698703" cy="369332"/>
              </a:xfrm>
              <a:prstGeom prst="rect">
                <a:avLst/>
              </a:prstGeom>
              <a:blipFill>
                <a:blip r:embed="rId4"/>
                <a:stretch>
                  <a:fillRect b="-13333"/>
                </a:stretch>
              </a:blipFill>
            </p:spPr>
            <p:txBody>
              <a:bodyPr/>
              <a:lstStyle/>
              <a:p>
                <a:r>
                  <a:rPr lang="en-US">
                    <a:noFill/>
                  </a:rPr>
                  <a:t> </a:t>
                </a:r>
              </a:p>
            </p:txBody>
          </p:sp>
        </mc:Fallback>
      </mc:AlternateContent>
      <p:sp>
        <p:nvSpPr>
          <p:cNvPr id="53" name="Rectangle 52">
            <a:extLst>
              <a:ext uri="{FF2B5EF4-FFF2-40B4-BE49-F238E27FC236}">
                <a16:creationId xmlns:a16="http://schemas.microsoft.com/office/drawing/2014/main" id="{BF31DDAF-41C0-229B-DFEC-11CA3902A463}"/>
              </a:ext>
            </a:extLst>
          </p:cNvPr>
          <p:cNvSpPr/>
          <p:nvPr/>
        </p:nvSpPr>
        <p:spPr>
          <a:xfrm>
            <a:off x="8060963" y="1215356"/>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0BBEBE0D-5B42-C74C-D820-BA168ED33FA2}"/>
                  </a:ext>
                </a:extLst>
              </p:cNvPr>
              <p:cNvSpPr/>
              <p:nvPr/>
            </p:nvSpPr>
            <p:spPr>
              <a:xfrm>
                <a:off x="8355931" y="1614236"/>
                <a:ext cx="915630" cy="835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𝝈</m:t>
                          </m:r>
                        </m:e>
                        <m:sub>
                          <m:r>
                            <a:rPr lang="en-US" b="1" i="1" smtClean="0">
                              <a:latin typeface="Cambria Math" panose="02040503050406030204" pitchFamily="18" charset="0"/>
                            </a:rPr>
                            <m:t>𝒙</m:t>
                          </m:r>
                        </m:sub>
                      </m:sSub>
                      <m:r>
                        <a:rPr lang="en-US" b="1" i="1" smtClean="0">
                          <a:latin typeface="Cambria Math" panose="02040503050406030204" pitchFamily="18" charset="0"/>
                        </a:rPr>
                        <m:t>&lt;</m:t>
                      </m:r>
                      <m:r>
                        <a:rPr lang="en-US" b="1" i="1" smtClean="0">
                          <a:latin typeface="Cambria Math" panose="02040503050406030204" pitchFamily="18" charset="0"/>
                        </a:rPr>
                        <m:t>𝟎</m:t>
                      </m:r>
                    </m:oMath>
                  </m:oMathPara>
                </a14:m>
                <a:endParaRPr lang="en-US" b="1" dirty="0"/>
              </a:p>
            </p:txBody>
          </p:sp>
        </mc:Choice>
        <mc:Fallback xmlns="">
          <p:sp>
            <p:nvSpPr>
              <p:cNvPr id="54" name="Rectangle 53">
                <a:extLst>
                  <a:ext uri="{FF2B5EF4-FFF2-40B4-BE49-F238E27FC236}">
                    <a16:creationId xmlns:a16="http://schemas.microsoft.com/office/drawing/2014/main" id="{0BBEBE0D-5B42-C74C-D820-BA168ED33FA2}"/>
                  </a:ext>
                </a:extLst>
              </p:cNvPr>
              <p:cNvSpPr>
                <a:spLocks noRot="1" noChangeAspect="1" noMove="1" noResize="1" noEditPoints="1" noAdjustHandles="1" noChangeArrowheads="1" noChangeShapeType="1" noTextEdit="1"/>
              </p:cNvSpPr>
              <p:nvPr/>
            </p:nvSpPr>
            <p:spPr>
              <a:xfrm>
                <a:off x="8355931" y="1614236"/>
                <a:ext cx="915630" cy="835741"/>
              </a:xfrm>
              <a:prstGeom prst="rect">
                <a:avLst/>
              </a:prstGeom>
              <a:blipFill>
                <a:blip r:embed="rId5"/>
                <a:stretch>
                  <a:fillRect/>
                </a:stretch>
              </a:blipFill>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0CEB33DA-A31D-55DE-5CEE-236F2D60F9FB}"/>
              </a:ext>
            </a:extLst>
          </p:cNvPr>
          <p:cNvGrpSpPr/>
          <p:nvPr/>
        </p:nvGrpSpPr>
        <p:grpSpPr>
          <a:xfrm>
            <a:off x="7820688" y="1216028"/>
            <a:ext cx="243962" cy="1778000"/>
            <a:chOff x="792112" y="1524672"/>
            <a:chExt cx="243962" cy="1778000"/>
          </a:xfrm>
        </p:grpSpPr>
        <p:cxnSp>
          <p:nvCxnSpPr>
            <p:cNvPr id="56" name="Straight Connector 55">
              <a:extLst>
                <a:ext uri="{FF2B5EF4-FFF2-40B4-BE49-F238E27FC236}">
                  <a16:creationId xmlns:a16="http://schemas.microsoft.com/office/drawing/2014/main" id="{D8A22CFC-B0A3-E811-DA60-F7B8C0F7ECEF}"/>
                </a:ext>
              </a:extLst>
            </p:cNvPr>
            <p:cNvCxnSpPr/>
            <p:nvPr/>
          </p:nvCxnSpPr>
          <p:spPr>
            <a:xfrm flipV="1">
              <a:off x="803787" y="152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23B1357-559E-2AD5-09CB-61C9820C7965}"/>
                </a:ext>
              </a:extLst>
            </p:cNvPr>
            <p:cNvCxnSpPr/>
            <p:nvPr/>
          </p:nvCxnSpPr>
          <p:spPr>
            <a:xfrm flipV="1">
              <a:off x="807474" y="1778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5DE9609-427C-7295-0445-206F13AEB62C}"/>
                </a:ext>
              </a:extLst>
            </p:cNvPr>
            <p:cNvCxnSpPr/>
            <p:nvPr/>
          </p:nvCxnSpPr>
          <p:spPr>
            <a:xfrm flipV="1">
              <a:off x="801944" y="2032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FD7FF2C-A22E-031C-339A-247CFE5B21E1}"/>
                </a:ext>
              </a:extLst>
            </p:cNvPr>
            <p:cNvCxnSpPr/>
            <p:nvPr/>
          </p:nvCxnSpPr>
          <p:spPr>
            <a:xfrm flipV="1">
              <a:off x="793955" y="2286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BF4F34F9-FD5B-D421-7412-037971A84469}"/>
                </a:ext>
              </a:extLst>
            </p:cNvPr>
            <p:cNvCxnSpPr/>
            <p:nvPr/>
          </p:nvCxnSpPr>
          <p:spPr>
            <a:xfrm flipV="1">
              <a:off x="797642" y="2540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CFFE3359-63AA-59AD-55EB-95FA79D23B26}"/>
                </a:ext>
              </a:extLst>
            </p:cNvPr>
            <p:cNvCxnSpPr/>
            <p:nvPr/>
          </p:nvCxnSpPr>
          <p:spPr>
            <a:xfrm flipV="1">
              <a:off x="792112" y="279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1F8AB834-8093-8B5B-4319-74F5C9F2469D}"/>
                </a:ext>
              </a:extLst>
            </p:cNvPr>
            <p:cNvCxnSpPr/>
            <p:nvPr/>
          </p:nvCxnSpPr>
          <p:spPr>
            <a:xfrm flipV="1">
              <a:off x="807474" y="3048672"/>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sp>
        <p:nvSpPr>
          <p:cNvPr id="63" name="Rectangle 62">
            <a:extLst>
              <a:ext uri="{FF2B5EF4-FFF2-40B4-BE49-F238E27FC236}">
                <a16:creationId xmlns:a16="http://schemas.microsoft.com/office/drawing/2014/main" id="{39B3811D-D9E7-547E-0EA9-75533979CBED}"/>
              </a:ext>
            </a:extLst>
          </p:cNvPr>
          <p:cNvSpPr/>
          <p:nvPr/>
        </p:nvSpPr>
        <p:spPr>
          <a:xfrm>
            <a:off x="9271561" y="1196364"/>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70" name="Group 69">
            <a:extLst>
              <a:ext uri="{FF2B5EF4-FFF2-40B4-BE49-F238E27FC236}">
                <a16:creationId xmlns:a16="http://schemas.microsoft.com/office/drawing/2014/main" id="{7A57449A-883A-8F3B-4FBE-94B49CCAED29}"/>
              </a:ext>
            </a:extLst>
          </p:cNvPr>
          <p:cNvGrpSpPr/>
          <p:nvPr/>
        </p:nvGrpSpPr>
        <p:grpSpPr>
          <a:xfrm>
            <a:off x="9582505" y="1089028"/>
            <a:ext cx="243962" cy="1778000"/>
            <a:chOff x="792112" y="1524672"/>
            <a:chExt cx="243962" cy="1778000"/>
          </a:xfrm>
        </p:grpSpPr>
        <p:cxnSp>
          <p:nvCxnSpPr>
            <p:cNvPr id="71" name="Straight Connector 70">
              <a:extLst>
                <a:ext uri="{FF2B5EF4-FFF2-40B4-BE49-F238E27FC236}">
                  <a16:creationId xmlns:a16="http://schemas.microsoft.com/office/drawing/2014/main" id="{5A0C9851-9AC1-219B-1B80-0AEBE28923B3}"/>
                </a:ext>
              </a:extLst>
            </p:cNvPr>
            <p:cNvCxnSpPr/>
            <p:nvPr/>
          </p:nvCxnSpPr>
          <p:spPr>
            <a:xfrm flipV="1">
              <a:off x="803787" y="152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503B0EC6-0B95-A34D-AF19-9F4BDB1C38E2}"/>
                </a:ext>
              </a:extLst>
            </p:cNvPr>
            <p:cNvCxnSpPr/>
            <p:nvPr/>
          </p:nvCxnSpPr>
          <p:spPr>
            <a:xfrm flipV="1">
              <a:off x="807474" y="1778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B410C610-0CAE-8B02-4DF8-3156D2A29A95}"/>
                </a:ext>
              </a:extLst>
            </p:cNvPr>
            <p:cNvCxnSpPr/>
            <p:nvPr/>
          </p:nvCxnSpPr>
          <p:spPr>
            <a:xfrm flipV="1">
              <a:off x="801944" y="2032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2F771454-EEB1-584E-B2E5-DCABB8496EA2}"/>
                </a:ext>
              </a:extLst>
            </p:cNvPr>
            <p:cNvCxnSpPr/>
            <p:nvPr/>
          </p:nvCxnSpPr>
          <p:spPr>
            <a:xfrm flipV="1">
              <a:off x="793955" y="2286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B9ACB60D-EA02-92B1-0277-1BF11D57BC70}"/>
                </a:ext>
              </a:extLst>
            </p:cNvPr>
            <p:cNvCxnSpPr/>
            <p:nvPr/>
          </p:nvCxnSpPr>
          <p:spPr>
            <a:xfrm flipV="1">
              <a:off x="797642" y="2540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013A5CE-4B8B-1936-21B5-8D9D904B9385}"/>
                </a:ext>
              </a:extLst>
            </p:cNvPr>
            <p:cNvCxnSpPr/>
            <p:nvPr/>
          </p:nvCxnSpPr>
          <p:spPr>
            <a:xfrm flipV="1">
              <a:off x="792112" y="279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BE62AD1C-010C-7CF4-33E9-18F04FE9AA7D}"/>
                </a:ext>
              </a:extLst>
            </p:cNvPr>
            <p:cNvCxnSpPr/>
            <p:nvPr/>
          </p:nvCxnSpPr>
          <p:spPr>
            <a:xfrm flipV="1">
              <a:off x="807474" y="3048672"/>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sp>
        <p:nvSpPr>
          <p:cNvPr id="78" name="TextBox 77">
            <a:extLst>
              <a:ext uri="{FF2B5EF4-FFF2-40B4-BE49-F238E27FC236}">
                <a16:creationId xmlns:a16="http://schemas.microsoft.com/office/drawing/2014/main" id="{542F2D70-0A73-092B-599A-AB1F3CBB7A44}"/>
              </a:ext>
            </a:extLst>
          </p:cNvPr>
          <p:cNvSpPr txBox="1"/>
          <p:nvPr/>
        </p:nvSpPr>
        <p:spPr>
          <a:xfrm>
            <a:off x="4004727" y="3089876"/>
            <a:ext cx="1701107" cy="369332"/>
          </a:xfrm>
          <a:prstGeom prst="rect">
            <a:avLst/>
          </a:prstGeom>
          <a:noFill/>
        </p:spPr>
        <p:txBody>
          <a:bodyPr wrap="none" rtlCol="0">
            <a:spAutoFit/>
          </a:bodyPr>
          <a:lstStyle/>
          <a:p>
            <a:r>
              <a:rPr lang="en-US" dirty="0"/>
              <a:t>Initial position</a:t>
            </a:r>
          </a:p>
        </p:txBody>
      </p:sp>
      <p:sp>
        <p:nvSpPr>
          <p:cNvPr id="79" name="TextBox 78">
            <a:extLst>
              <a:ext uri="{FF2B5EF4-FFF2-40B4-BE49-F238E27FC236}">
                <a16:creationId xmlns:a16="http://schemas.microsoft.com/office/drawing/2014/main" id="{0E3BEDB3-4AF6-0B8B-DA23-BDEDAB1A5DCE}"/>
              </a:ext>
            </a:extLst>
          </p:cNvPr>
          <p:cNvSpPr txBox="1"/>
          <p:nvPr/>
        </p:nvSpPr>
        <p:spPr>
          <a:xfrm>
            <a:off x="8005530" y="3064182"/>
            <a:ext cx="1616148" cy="369332"/>
          </a:xfrm>
          <a:prstGeom prst="rect">
            <a:avLst/>
          </a:prstGeom>
          <a:noFill/>
        </p:spPr>
        <p:txBody>
          <a:bodyPr wrap="none" rtlCol="0">
            <a:spAutoFit/>
          </a:bodyPr>
          <a:lstStyle/>
          <a:p>
            <a:r>
              <a:rPr lang="en-US" dirty="0"/>
              <a:t>Final position</a:t>
            </a:r>
          </a:p>
        </p:txBody>
      </p:sp>
      <p:cxnSp>
        <p:nvCxnSpPr>
          <p:cNvPr id="81" name="Straight Arrow Connector 80">
            <a:extLst>
              <a:ext uri="{FF2B5EF4-FFF2-40B4-BE49-F238E27FC236}">
                <a16:creationId xmlns:a16="http://schemas.microsoft.com/office/drawing/2014/main" id="{56B52E79-0AE8-FEB7-C5BE-C5B64D379303}"/>
              </a:ext>
            </a:extLst>
          </p:cNvPr>
          <p:cNvCxnSpPr>
            <a:cxnSpLocks/>
            <a:stCxn id="82" idx="1"/>
          </p:cNvCxnSpPr>
          <p:nvPr/>
        </p:nvCxnSpPr>
        <p:spPr>
          <a:xfrm flipH="1">
            <a:off x="9870510" y="1609623"/>
            <a:ext cx="526109" cy="176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EBF3509C-8BDF-BD4F-357F-2219177973A0}"/>
              </a:ext>
            </a:extLst>
          </p:cNvPr>
          <p:cNvSpPr txBox="1"/>
          <p:nvPr/>
        </p:nvSpPr>
        <p:spPr>
          <a:xfrm>
            <a:off x="10396619" y="1071014"/>
            <a:ext cx="1615036" cy="1077218"/>
          </a:xfrm>
          <a:prstGeom prst="rect">
            <a:avLst/>
          </a:prstGeom>
          <a:noFill/>
        </p:spPr>
        <p:txBody>
          <a:bodyPr wrap="square" rtlCol="0">
            <a:spAutoFit/>
          </a:bodyPr>
          <a:lstStyle/>
          <a:p>
            <a:r>
              <a:rPr lang="en-US" sz="1600" dirty="0"/>
              <a:t>Change to a fixed boundary</a:t>
            </a:r>
          </a:p>
          <a:p>
            <a:r>
              <a:rPr lang="en-US" sz="1600" dirty="0"/>
              <a:t>(zero velocity)</a:t>
            </a:r>
          </a:p>
        </p:txBody>
      </p:sp>
      <p:sp>
        <p:nvSpPr>
          <p:cNvPr id="84" name="TextBox 83">
            <a:extLst>
              <a:ext uri="{FF2B5EF4-FFF2-40B4-BE49-F238E27FC236}">
                <a16:creationId xmlns:a16="http://schemas.microsoft.com/office/drawing/2014/main" id="{0FD3A920-5151-CAB6-F98F-328C5901EDB3}"/>
              </a:ext>
            </a:extLst>
          </p:cNvPr>
          <p:cNvSpPr txBox="1"/>
          <p:nvPr/>
        </p:nvSpPr>
        <p:spPr>
          <a:xfrm>
            <a:off x="436657" y="1397107"/>
            <a:ext cx="3044307" cy="1846659"/>
          </a:xfrm>
          <a:prstGeom prst="rect">
            <a:avLst/>
          </a:prstGeom>
          <a:noFill/>
        </p:spPr>
        <p:txBody>
          <a:bodyPr wrap="square" rtlCol="0">
            <a:spAutoFit/>
          </a:bodyPr>
          <a:lstStyle/>
          <a:p>
            <a:r>
              <a:rPr lang="en-US" dirty="0"/>
              <a:t>The “</a:t>
            </a:r>
            <a:r>
              <a:rPr lang="en-US" b="1" dirty="0"/>
              <a:t>forward problem:</a:t>
            </a:r>
            <a:r>
              <a:rPr lang="en-US" dirty="0"/>
              <a:t>”</a:t>
            </a:r>
          </a:p>
          <a:p>
            <a:endParaRPr lang="en-US" sz="600" dirty="0"/>
          </a:p>
          <a:p>
            <a:r>
              <a:rPr lang="en-US" dirty="0"/>
              <a:t>Mimics physical assembly or construction, starting with initial geometry.  </a:t>
            </a:r>
            <a:r>
              <a:rPr lang="en-US" i="1" dirty="0">
                <a:solidFill>
                  <a:srgbClr val="00ACD9"/>
                </a:solidFill>
              </a:rPr>
              <a:t>Use knowledge of assembly process</a:t>
            </a:r>
            <a:r>
              <a:rPr lang="en-US" dirty="0"/>
              <a:t> (displacements).</a:t>
            </a:r>
          </a:p>
        </p:txBody>
      </p:sp>
      <p:sp>
        <p:nvSpPr>
          <p:cNvPr id="86" name="Arrow: Right 85">
            <a:extLst>
              <a:ext uri="{FF2B5EF4-FFF2-40B4-BE49-F238E27FC236}">
                <a16:creationId xmlns:a16="http://schemas.microsoft.com/office/drawing/2014/main" id="{C2097857-FA7E-BCD7-9204-B5B7983E12BA}"/>
              </a:ext>
            </a:extLst>
          </p:cNvPr>
          <p:cNvSpPr/>
          <p:nvPr/>
        </p:nvSpPr>
        <p:spPr>
          <a:xfrm>
            <a:off x="6401789" y="1786422"/>
            <a:ext cx="1245434" cy="4461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C8A035BE-A6AB-BB76-5E26-1BF1598DBE77}"/>
              </a:ext>
            </a:extLst>
          </p:cNvPr>
          <p:cNvSpPr txBox="1"/>
          <p:nvPr/>
        </p:nvSpPr>
        <p:spPr>
          <a:xfrm>
            <a:off x="6351320" y="2278363"/>
            <a:ext cx="1406130" cy="461665"/>
          </a:xfrm>
          <a:prstGeom prst="rect">
            <a:avLst/>
          </a:prstGeom>
          <a:noFill/>
        </p:spPr>
        <p:txBody>
          <a:bodyPr wrap="square" rtlCol="0">
            <a:spAutoFit/>
          </a:bodyPr>
          <a:lstStyle/>
          <a:p>
            <a:r>
              <a:rPr lang="en-US" sz="1200" dirty="0"/>
              <a:t>Apply displacements</a:t>
            </a:r>
          </a:p>
        </p:txBody>
      </p:sp>
      <p:sp>
        <p:nvSpPr>
          <p:cNvPr id="88" name="Rectangle 87">
            <a:extLst>
              <a:ext uri="{FF2B5EF4-FFF2-40B4-BE49-F238E27FC236}">
                <a16:creationId xmlns:a16="http://schemas.microsoft.com/office/drawing/2014/main" id="{B08CCF05-B4B3-F9F1-7907-57142CE48930}"/>
              </a:ext>
            </a:extLst>
          </p:cNvPr>
          <p:cNvSpPr/>
          <p:nvPr/>
        </p:nvSpPr>
        <p:spPr>
          <a:xfrm>
            <a:off x="8062806" y="3926317"/>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5F802CBA-1AA4-7030-4668-323FEC643128}"/>
                  </a:ext>
                </a:extLst>
              </p:cNvPr>
              <p:cNvSpPr/>
              <p:nvPr/>
            </p:nvSpPr>
            <p:spPr>
              <a:xfrm>
                <a:off x="8357773" y="4325197"/>
                <a:ext cx="875071" cy="8357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𝝈</m:t>
                          </m:r>
                        </m:e>
                        <m:sub>
                          <m:r>
                            <a:rPr lang="en-US" b="1" i="1">
                              <a:latin typeface="Cambria Math" panose="02040503050406030204" pitchFamily="18" charset="0"/>
                            </a:rPr>
                            <m:t>𝒙</m:t>
                          </m:r>
                        </m:sub>
                      </m:sSub>
                      <m:r>
                        <a:rPr lang="en-US" b="1" i="1">
                          <a:latin typeface="Cambria Math" panose="02040503050406030204" pitchFamily="18" charset="0"/>
                        </a:rPr>
                        <m:t>&lt;</m:t>
                      </m:r>
                      <m:r>
                        <a:rPr lang="en-US" b="1" i="1">
                          <a:latin typeface="Cambria Math" panose="02040503050406030204" pitchFamily="18" charset="0"/>
                        </a:rPr>
                        <m:t>𝟎</m:t>
                      </m:r>
                    </m:oMath>
                  </m:oMathPara>
                </a14:m>
                <a:endParaRPr lang="en-US" b="1" dirty="0"/>
              </a:p>
            </p:txBody>
          </p:sp>
        </mc:Choice>
        <mc:Fallback xmlns="">
          <p:sp>
            <p:nvSpPr>
              <p:cNvPr id="89" name="Rectangle 88">
                <a:extLst>
                  <a:ext uri="{FF2B5EF4-FFF2-40B4-BE49-F238E27FC236}">
                    <a16:creationId xmlns:a16="http://schemas.microsoft.com/office/drawing/2014/main" id="{5F802CBA-1AA4-7030-4668-323FEC643128}"/>
                  </a:ext>
                </a:extLst>
              </p:cNvPr>
              <p:cNvSpPr>
                <a:spLocks noRot="1" noChangeAspect="1" noMove="1" noResize="1" noEditPoints="1" noAdjustHandles="1" noChangeArrowheads="1" noChangeShapeType="1" noTextEdit="1"/>
              </p:cNvSpPr>
              <p:nvPr/>
            </p:nvSpPr>
            <p:spPr>
              <a:xfrm>
                <a:off x="8357773" y="4325197"/>
                <a:ext cx="875071" cy="835741"/>
              </a:xfrm>
              <a:prstGeom prst="rect">
                <a:avLst/>
              </a:prstGeom>
              <a:blipFill>
                <a:blip r:embed="rId6"/>
                <a:stretch>
                  <a:fillRect/>
                </a:stretch>
              </a:blipFill>
            </p:spPr>
            <p:txBody>
              <a:bodyPr/>
              <a:lstStyle/>
              <a:p>
                <a:r>
                  <a:rPr lang="en-US">
                    <a:noFill/>
                  </a:rPr>
                  <a:t> </a:t>
                </a:r>
              </a:p>
            </p:txBody>
          </p:sp>
        </mc:Fallback>
      </mc:AlternateContent>
      <p:sp>
        <p:nvSpPr>
          <p:cNvPr id="90" name="Rectangle 89">
            <a:extLst>
              <a:ext uri="{FF2B5EF4-FFF2-40B4-BE49-F238E27FC236}">
                <a16:creationId xmlns:a16="http://schemas.microsoft.com/office/drawing/2014/main" id="{5B4C3B08-D73B-EB7B-84BD-F85535973EDB}"/>
              </a:ext>
            </a:extLst>
          </p:cNvPr>
          <p:cNvSpPr/>
          <p:nvPr/>
        </p:nvSpPr>
        <p:spPr>
          <a:xfrm>
            <a:off x="9232844" y="3926989"/>
            <a:ext cx="294968" cy="16714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91" name="Group 90">
            <a:extLst>
              <a:ext uri="{FF2B5EF4-FFF2-40B4-BE49-F238E27FC236}">
                <a16:creationId xmlns:a16="http://schemas.microsoft.com/office/drawing/2014/main" id="{48EC2B9D-FB03-6CFD-86DF-3A4DBC5CBC8B}"/>
              </a:ext>
            </a:extLst>
          </p:cNvPr>
          <p:cNvGrpSpPr/>
          <p:nvPr/>
        </p:nvGrpSpPr>
        <p:grpSpPr>
          <a:xfrm>
            <a:off x="7822531" y="3926989"/>
            <a:ext cx="243962" cy="1778000"/>
            <a:chOff x="792112" y="1524672"/>
            <a:chExt cx="243962" cy="1778000"/>
          </a:xfrm>
        </p:grpSpPr>
        <p:cxnSp>
          <p:nvCxnSpPr>
            <p:cNvPr id="92" name="Straight Connector 91">
              <a:extLst>
                <a:ext uri="{FF2B5EF4-FFF2-40B4-BE49-F238E27FC236}">
                  <a16:creationId xmlns:a16="http://schemas.microsoft.com/office/drawing/2014/main" id="{2AACCA46-FA3C-0123-3315-EF4C6CED1199}"/>
                </a:ext>
              </a:extLst>
            </p:cNvPr>
            <p:cNvCxnSpPr/>
            <p:nvPr/>
          </p:nvCxnSpPr>
          <p:spPr>
            <a:xfrm flipV="1">
              <a:off x="803787" y="152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EAE2383-EC43-6331-EC70-49418E673480}"/>
                </a:ext>
              </a:extLst>
            </p:cNvPr>
            <p:cNvCxnSpPr/>
            <p:nvPr/>
          </p:nvCxnSpPr>
          <p:spPr>
            <a:xfrm flipV="1">
              <a:off x="807474" y="1778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D9B1A91B-DCB4-55FE-FE76-C5A27D51EE71}"/>
                </a:ext>
              </a:extLst>
            </p:cNvPr>
            <p:cNvCxnSpPr/>
            <p:nvPr/>
          </p:nvCxnSpPr>
          <p:spPr>
            <a:xfrm flipV="1">
              <a:off x="801944" y="2032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F4C60B27-59E5-0400-B809-32D83FDD79B3}"/>
                </a:ext>
              </a:extLst>
            </p:cNvPr>
            <p:cNvCxnSpPr/>
            <p:nvPr/>
          </p:nvCxnSpPr>
          <p:spPr>
            <a:xfrm flipV="1">
              <a:off x="793955" y="2286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7D1CA507-9E2F-4A27-B8EB-23D7C18A3431}"/>
                </a:ext>
              </a:extLst>
            </p:cNvPr>
            <p:cNvCxnSpPr/>
            <p:nvPr/>
          </p:nvCxnSpPr>
          <p:spPr>
            <a:xfrm flipV="1">
              <a:off x="797642" y="2540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9E2E18F3-76B0-B953-1E16-90E82DFF6E72}"/>
                </a:ext>
              </a:extLst>
            </p:cNvPr>
            <p:cNvCxnSpPr/>
            <p:nvPr/>
          </p:nvCxnSpPr>
          <p:spPr>
            <a:xfrm flipV="1">
              <a:off x="792112" y="279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4A9A91D6-C971-5D15-6718-8032927BC83D}"/>
                </a:ext>
              </a:extLst>
            </p:cNvPr>
            <p:cNvCxnSpPr/>
            <p:nvPr/>
          </p:nvCxnSpPr>
          <p:spPr>
            <a:xfrm flipV="1">
              <a:off x="807474" y="3048672"/>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99" name="Group 98">
            <a:extLst>
              <a:ext uri="{FF2B5EF4-FFF2-40B4-BE49-F238E27FC236}">
                <a16:creationId xmlns:a16="http://schemas.microsoft.com/office/drawing/2014/main" id="{D2F9289B-9756-849B-31F6-A2C65ED328B8}"/>
              </a:ext>
            </a:extLst>
          </p:cNvPr>
          <p:cNvGrpSpPr/>
          <p:nvPr/>
        </p:nvGrpSpPr>
        <p:grpSpPr>
          <a:xfrm>
            <a:off x="9529316" y="3819801"/>
            <a:ext cx="243962" cy="1778000"/>
            <a:chOff x="792112" y="1524672"/>
            <a:chExt cx="243962" cy="1778000"/>
          </a:xfrm>
        </p:grpSpPr>
        <p:cxnSp>
          <p:nvCxnSpPr>
            <p:cNvPr id="100" name="Straight Connector 99">
              <a:extLst>
                <a:ext uri="{FF2B5EF4-FFF2-40B4-BE49-F238E27FC236}">
                  <a16:creationId xmlns:a16="http://schemas.microsoft.com/office/drawing/2014/main" id="{601DA779-4F2C-CE8B-9C1B-7AC95738C21C}"/>
                </a:ext>
              </a:extLst>
            </p:cNvPr>
            <p:cNvCxnSpPr/>
            <p:nvPr/>
          </p:nvCxnSpPr>
          <p:spPr>
            <a:xfrm flipV="1">
              <a:off x="803787" y="152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4EF97D3C-F9DB-D7D4-CF67-A331057B9A78}"/>
                </a:ext>
              </a:extLst>
            </p:cNvPr>
            <p:cNvCxnSpPr/>
            <p:nvPr/>
          </p:nvCxnSpPr>
          <p:spPr>
            <a:xfrm flipV="1">
              <a:off x="807474" y="1778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142DAFB7-7CC6-9B5F-F5DD-246B9AC23BD0}"/>
                </a:ext>
              </a:extLst>
            </p:cNvPr>
            <p:cNvCxnSpPr/>
            <p:nvPr/>
          </p:nvCxnSpPr>
          <p:spPr>
            <a:xfrm flipV="1">
              <a:off x="801944" y="2032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5B48E212-A27A-DA4E-2733-BA04B313599B}"/>
                </a:ext>
              </a:extLst>
            </p:cNvPr>
            <p:cNvCxnSpPr/>
            <p:nvPr/>
          </p:nvCxnSpPr>
          <p:spPr>
            <a:xfrm flipV="1">
              <a:off x="793955" y="2286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46100757-A781-49F1-308A-94CB99FC052B}"/>
                </a:ext>
              </a:extLst>
            </p:cNvPr>
            <p:cNvCxnSpPr/>
            <p:nvPr/>
          </p:nvCxnSpPr>
          <p:spPr>
            <a:xfrm flipV="1">
              <a:off x="797642" y="2540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B80DCACE-761B-7DDF-E12C-3D08851FD840}"/>
                </a:ext>
              </a:extLst>
            </p:cNvPr>
            <p:cNvCxnSpPr/>
            <p:nvPr/>
          </p:nvCxnSpPr>
          <p:spPr>
            <a:xfrm flipV="1">
              <a:off x="792112" y="2794672"/>
              <a:ext cx="228600" cy="254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E294CA47-77B8-BB51-A5DB-DAF00D0B5007}"/>
                </a:ext>
              </a:extLst>
            </p:cNvPr>
            <p:cNvCxnSpPr/>
            <p:nvPr/>
          </p:nvCxnSpPr>
          <p:spPr>
            <a:xfrm flipV="1">
              <a:off x="807474" y="3048672"/>
              <a:ext cx="228600" cy="254000"/>
            </a:xfrm>
            <a:prstGeom prst="line">
              <a:avLst/>
            </a:prstGeom>
            <a:ln w="19050"/>
          </p:spPr>
          <p:style>
            <a:lnRef idx="1">
              <a:schemeClr val="dk1"/>
            </a:lnRef>
            <a:fillRef idx="0">
              <a:schemeClr val="dk1"/>
            </a:fillRef>
            <a:effectRef idx="0">
              <a:schemeClr val="dk1"/>
            </a:effectRef>
            <a:fontRef idx="minor">
              <a:schemeClr val="tx1"/>
            </a:fontRef>
          </p:style>
        </p:cxnSp>
      </p:grpSp>
      <p:sp>
        <p:nvSpPr>
          <p:cNvPr id="107" name="Arrow: Right 106">
            <a:extLst>
              <a:ext uri="{FF2B5EF4-FFF2-40B4-BE49-F238E27FC236}">
                <a16:creationId xmlns:a16="http://schemas.microsoft.com/office/drawing/2014/main" id="{9A73BF7B-BD3C-76D7-85D8-75D2B806C907}"/>
              </a:ext>
            </a:extLst>
          </p:cNvPr>
          <p:cNvSpPr/>
          <p:nvPr/>
        </p:nvSpPr>
        <p:spPr>
          <a:xfrm>
            <a:off x="6401789" y="4379487"/>
            <a:ext cx="1245434" cy="4461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0D5303C2-0FAA-933A-31C1-57AF5F45077B}"/>
              </a:ext>
            </a:extLst>
          </p:cNvPr>
          <p:cNvSpPr txBox="1"/>
          <p:nvPr/>
        </p:nvSpPr>
        <p:spPr>
          <a:xfrm>
            <a:off x="6351320" y="4871428"/>
            <a:ext cx="1406130" cy="276999"/>
          </a:xfrm>
          <a:prstGeom prst="rect">
            <a:avLst/>
          </a:prstGeom>
          <a:noFill/>
        </p:spPr>
        <p:txBody>
          <a:bodyPr wrap="square" rtlCol="0">
            <a:spAutoFit/>
          </a:bodyPr>
          <a:lstStyle/>
          <a:p>
            <a:r>
              <a:rPr lang="en-US" sz="1200" dirty="0"/>
              <a:t>Apply “strains”</a:t>
            </a:r>
          </a:p>
        </p:txBody>
      </p:sp>
      <p:sp>
        <p:nvSpPr>
          <p:cNvPr id="109" name="TextBox 108">
            <a:extLst>
              <a:ext uri="{FF2B5EF4-FFF2-40B4-BE49-F238E27FC236}">
                <a16:creationId xmlns:a16="http://schemas.microsoft.com/office/drawing/2014/main" id="{A9629AE8-0678-B9A7-F732-EBAF7C14430B}"/>
              </a:ext>
            </a:extLst>
          </p:cNvPr>
          <p:cNvSpPr txBox="1"/>
          <p:nvPr/>
        </p:nvSpPr>
        <p:spPr>
          <a:xfrm>
            <a:off x="432962" y="4255974"/>
            <a:ext cx="3044307" cy="1292662"/>
          </a:xfrm>
          <a:prstGeom prst="rect">
            <a:avLst/>
          </a:prstGeom>
          <a:noFill/>
        </p:spPr>
        <p:txBody>
          <a:bodyPr wrap="square" rtlCol="0">
            <a:spAutoFit/>
          </a:bodyPr>
          <a:lstStyle/>
          <a:p>
            <a:r>
              <a:rPr lang="en-US" dirty="0"/>
              <a:t>The “</a:t>
            </a:r>
            <a:r>
              <a:rPr lang="en-US" b="1" dirty="0"/>
              <a:t>reverse problem:</a:t>
            </a:r>
            <a:r>
              <a:rPr lang="en-US" dirty="0"/>
              <a:t>”</a:t>
            </a:r>
          </a:p>
          <a:p>
            <a:endParaRPr lang="en-US" sz="600" dirty="0"/>
          </a:p>
          <a:p>
            <a:r>
              <a:rPr lang="en-US" dirty="0"/>
              <a:t>Start with an assembled geometry and </a:t>
            </a:r>
            <a:r>
              <a:rPr lang="en-US" i="1" dirty="0">
                <a:solidFill>
                  <a:srgbClr val="00ACD9"/>
                </a:solidFill>
              </a:rPr>
              <a:t>changes it to arrive at initial geometry</a:t>
            </a:r>
            <a:r>
              <a:rPr lang="en-US" dirty="0"/>
              <a:t>.</a:t>
            </a:r>
          </a:p>
        </p:txBody>
      </p:sp>
      <p:cxnSp>
        <p:nvCxnSpPr>
          <p:cNvPr id="110" name="Straight Arrow Connector 109">
            <a:extLst>
              <a:ext uri="{FF2B5EF4-FFF2-40B4-BE49-F238E27FC236}">
                <a16:creationId xmlns:a16="http://schemas.microsoft.com/office/drawing/2014/main" id="{65D52EE0-8800-2FA9-B6A6-0736C040B844}"/>
              </a:ext>
            </a:extLst>
          </p:cNvPr>
          <p:cNvCxnSpPr>
            <a:cxnSpLocks/>
            <a:stCxn id="111" idx="1"/>
          </p:cNvCxnSpPr>
          <p:nvPr/>
        </p:nvCxnSpPr>
        <p:spPr>
          <a:xfrm flipH="1">
            <a:off x="9927126" y="4150745"/>
            <a:ext cx="469493" cy="1744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1" name="TextBox 110">
            <a:extLst>
              <a:ext uri="{FF2B5EF4-FFF2-40B4-BE49-F238E27FC236}">
                <a16:creationId xmlns:a16="http://schemas.microsoft.com/office/drawing/2014/main" id="{5BE59973-93AD-A24B-ED7A-4AEA9F59BA71}"/>
              </a:ext>
            </a:extLst>
          </p:cNvPr>
          <p:cNvSpPr txBox="1"/>
          <p:nvPr/>
        </p:nvSpPr>
        <p:spPr>
          <a:xfrm>
            <a:off x="10396619" y="3612136"/>
            <a:ext cx="1406130" cy="1077218"/>
          </a:xfrm>
          <a:prstGeom prst="rect">
            <a:avLst/>
          </a:prstGeom>
          <a:noFill/>
        </p:spPr>
        <p:txBody>
          <a:bodyPr wrap="square" rtlCol="0">
            <a:spAutoFit/>
          </a:bodyPr>
          <a:lstStyle/>
          <a:p>
            <a:r>
              <a:rPr lang="en-US" sz="1600" dirty="0"/>
              <a:t>Boundary conditions remain unchanged</a:t>
            </a:r>
          </a:p>
        </p:txBody>
      </p:sp>
      <p:sp>
        <p:nvSpPr>
          <p:cNvPr id="113" name="Rectangle 112">
            <a:extLst>
              <a:ext uri="{FF2B5EF4-FFF2-40B4-BE49-F238E27FC236}">
                <a16:creationId xmlns:a16="http://schemas.microsoft.com/office/drawing/2014/main" id="{61955AFC-0AC4-8A75-C564-C6F8C56F63CF}"/>
              </a:ext>
            </a:extLst>
          </p:cNvPr>
          <p:cNvSpPr/>
          <p:nvPr/>
        </p:nvSpPr>
        <p:spPr>
          <a:xfrm>
            <a:off x="5126960" y="1182636"/>
            <a:ext cx="294968" cy="1671484"/>
          </a:xfrm>
          <a:prstGeom prst="rect">
            <a:avLst/>
          </a:prstGeom>
          <a:noFill/>
          <a:ln>
            <a:prstDash val="dash"/>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4" name="Rectangle 113">
            <a:extLst>
              <a:ext uri="{FF2B5EF4-FFF2-40B4-BE49-F238E27FC236}">
                <a16:creationId xmlns:a16="http://schemas.microsoft.com/office/drawing/2014/main" id="{23054F7E-7EB5-7A8D-375A-DD5238FEF27D}"/>
              </a:ext>
            </a:extLst>
          </p:cNvPr>
          <p:cNvSpPr/>
          <p:nvPr/>
        </p:nvSpPr>
        <p:spPr>
          <a:xfrm>
            <a:off x="4218705" y="1614736"/>
            <a:ext cx="897193" cy="835741"/>
          </a:xfrm>
          <a:prstGeom prst="rect">
            <a:avLst/>
          </a:prstGeom>
          <a:noFill/>
          <a:ln>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0" dirty="0"/>
          </a:p>
        </p:txBody>
      </p:sp>
      <p:cxnSp>
        <p:nvCxnSpPr>
          <p:cNvPr id="116" name="Straight Arrow Connector 115">
            <a:extLst>
              <a:ext uri="{FF2B5EF4-FFF2-40B4-BE49-F238E27FC236}">
                <a16:creationId xmlns:a16="http://schemas.microsoft.com/office/drawing/2014/main" id="{271C4E5F-623E-CC5A-994C-4B492C84E976}"/>
              </a:ext>
            </a:extLst>
          </p:cNvPr>
          <p:cNvCxnSpPr/>
          <p:nvPr/>
        </p:nvCxnSpPr>
        <p:spPr>
          <a:xfrm>
            <a:off x="4352339" y="4965537"/>
            <a:ext cx="64835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D44197BD-A9C5-3537-6275-DD26715761AB}"/>
              </a:ext>
            </a:extLst>
          </p:cNvPr>
          <p:cNvCxnSpPr/>
          <p:nvPr/>
        </p:nvCxnSpPr>
        <p:spPr>
          <a:xfrm>
            <a:off x="4352002" y="5114945"/>
            <a:ext cx="64835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B25AB462-743A-4C71-BC73-C9DC51FB1DE1}"/>
              </a:ext>
            </a:extLst>
          </p:cNvPr>
          <p:cNvCxnSpPr/>
          <p:nvPr/>
        </p:nvCxnSpPr>
        <p:spPr>
          <a:xfrm>
            <a:off x="4360880" y="4584784"/>
            <a:ext cx="64835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C62F7B71-DCCE-0BE3-80C8-F95C3B70F709}"/>
              </a:ext>
            </a:extLst>
          </p:cNvPr>
          <p:cNvCxnSpPr/>
          <p:nvPr/>
        </p:nvCxnSpPr>
        <p:spPr>
          <a:xfrm>
            <a:off x="4360880" y="4431502"/>
            <a:ext cx="64835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59CE675F-9571-1F93-BBFD-F33D23C4F20D}"/>
                  </a:ext>
                </a:extLst>
              </p:cNvPr>
              <p:cNvSpPr txBox="1"/>
              <p:nvPr/>
            </p:nvSpPr>
            <p:spPr>
              <a:xfrm>
                <a:off x="4356043" y="5196989"/>
                <a:ext cx="698703"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𝜀</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20" name="TextBox 119">
                <a:extLst>
                  <a:ext uri="{FF2B5EF4-FFF2-40B4-BE49-F238E27FC236}">
                    <a16:creationId xmlns:a16="http://schemas.microsoft.com/office/drawing/2014/main" id="{59CE675F-9571-1F93-BBFD-F33D23C4F20D}"/>
                  </a:ext>
                </a:extLst>
              </p:cNvPr>
              <p:cNvSpPr txBox="1">
                <a:spLocks noRot="1" noChangeAspect="1" noMove="1" noResize="1" noEditPoints="1" noAdjustHandles="1" noChangeArrowheads="1" noChangeShapeType="1" noTextEdit="1"/>
              </p:cNvSpPr>
              <p:nvPr/>
            </p:nvSpPr>
            <p:spPr>
              <a:xfrm>
                <a:off x="4356043" y="5196989"/>
                <a:ext cx="698703" cy="369332"/>
              </a:xfrm>
              <a:prstGeom prst="rect">
                <a:avLst/>
              </a:prstGeom>
              <a:blipFill>
                <a:blip r:embed="rId7"/>
                <a:stretch>
                  <a:fillRect b="-13333"/>
                </a:stretch>
              </a:blipFill>
            </p:spPr>
            <p:txBody>
              <a:bodyPr/>
              <a:lstStyle/>
              <a:p>
                <a:r>
                  <a:rPr lang="en-US">
                    <a:noFill/>
                  </a:rPr>
                  <a:t> </a:t>
                </a:r>
              </a:p>
            </p:txBody>
          </p:sp>
        </mc:Fallback>
      </mc:AlternateContent>
      <p:sp>
        <p:nvSpPr>
          <p:cNvPr id="123" name="TextBox 122">
            <a:extLst>
              <a:ext uri="{FF2B5EF4-FFF2-40B4-BE49-F238E27FC236}">
                <a16:creationId xmlns:a16="http://schemas.microsoft.com/office/drawing/2014/main" id="{779C5EFA-A502-25DF-1BC0-5713F7166EED}"/>
              </a:ext>
            </a:extLst>
          </p:cNvPr>
          <p:cNvSpPr txBox="1"/>
          <p:nvPr/>
        </p:nvSpPr>
        <p:spPr>
          <a:xfrm>
            <a:off x="757517" y="6267831"/>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Consider the </a:t>
            </a:r>
            <a:r>
              <a:rPr lang="en-US" i="1" dirty="0"/>
              <a:t>differences</a:t>
            </a:r>
            <a:r>
              <a:rPr lang="en-US" dirty="0"/>
              <a:t> &amp; </a:t>
            </a:r>
            <a:r>
              <a:rPr lang="en-US" i="1" dirty="0"/>
              <a:t>similarities</a:t>
            </a:r>
            <a:r>
              <a:rPr lang="en-US" dirty="0"/>
              <a:t> in the final </a:t>
            </a:r>
            <a:r>
              <a:rPr lang="en-US" b="1" dirty="0"/>
              <a:t>displacement</a:t>
            </a:r>
            <a:r>
              <a:rPr lang="en-US" dirty="0"/>
              <a:t>, </a:t>
            </a:r>
            <a:r>
              <a:rPr lang="en-US" b="1" dirty="0"/>
              <a:t>strain</a:t>
            </a:r>
            <a:r>
              <a:rPr lang="en-US" dirty="0"/>
              <a:t>, </a:t>
            </a:r>
            <a:r>
              <a:rPr lang="en-US" b="1" dirty="0"/>
              <a:t>stress, </a:t>
            </a:r>
            <a:r>
              <a:rPr lang="en-US" b="1"/>
              <a:t>and MASS</a:t>
            </a:r>
            <a:r>
              <a:rPr lang="en-US"/>
              <a:t>.</a:t>
            </a:r>
            <a:endParaRPr lang="en-US" dirty="0"/>
          </a:p>
        </p:txBody>
      </p:sp>
    </p:spTree>
    <p:extLst>
      <p:ext uri="{BB962C8B-B14F-4D97-AF65-F5344CB8AC3E}">
        <p14:creationId xmlns:p14="http://schemas.microsoft.com/office/powerpoint/2010/main" val="18407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5E32-9089-8B11-CB52-C908781A22A1}"/>
              </a:ext>
            </a:extLst>
          </p:cNvPr>
          <p:cNvSpPr>
            <a:spLocks noGrp="1"/>
          </p:cNvSpPr>
          <p:nvPr>
            <p:ph type="title"/>
          </p:nvPr>
        </p:nvSpPr>
        <p:spPr/>
        <p:txBody>
          <a:bodyPr/>
          <a:lstStyle/>
          <a:p>
            <a:r>
              <a:rPr lang="en-US" dirty="0"/>
              <a:t>What does “artificial strain” actually do?</a:t>
            </a:r>
          </a:p>
        </p:txBody>
      </p:sp>
      <p:sp>
        <p:nvSpPr>
          <p:cNvPr id="4" name="Slide Number Placeholder 3">
            <a:extLst>
              <a:ext uri="{FF2B5EF4-FFF2-40B4-BE49-F238E27FC236}">
                <a16:creationId xmlns:a16="http://schemas.microsoft.com/office/drawing/2014/main" id="{DAC3B417-7EB6-7F80-8EFB-3970058C65E5}"/>
              </a:ext>
            </a:extLst>
          </p:cNvPr>
          <p:cNvSpPr>
            <a:spLocks noGrp="1"/>
          </p:cNvSpPr>
          <p:nvPr>
            <p:ph type="sldNum" sz="quarter" idx="4"/>
          </p:nvPr>
        </p:nvSpPr>
        <p:spPr/>
        <p:txBody>
          <a:bodyPr/>
          <a:lstStyle/>
          <a:p>
            <a:pPr algn="ctr"/>
            <a:fld id="{F6B149FD-26F7-3645-B4E7-BA8B8CC5EEA8}" type="slidenum">
              <a:rPr lang="en-US" smtClean="0"/>
              <a:pPr algn="ctr"/>
              <a:t>22</a:t>
            </a:fld>
            <a:endParaRPr lang="en-US" dirty="0"/>
          </a:p>
        </p:txBody>
      </p:sp>
      <p:sp>
        <p:nvSpPr>
          <p:cNvPr id="7" name="TextBox 6">
            <a:extLst>
              <a:ext uri="{FF2B5EF4-FFF2-40B4-BE49-F238E27FC236}">
                <a16:creationId xmlns:a16="http://schemas.microsoft.com/office/drawing/2014/main" id="{3BFCB2B2-C826-542C-6762-945F3F68E698}"/>
              </a:ext>
            </a:extLst>
          </p:cNvPr>
          <p:cNvSpPr txBox="1"/>
          <p:nvPr/>
        </p:nvSpPr>
        <p:spPr>
          <a:xfrm>
            <a:off x="2722810" y="1167914"/>
            <a:ext cx="6840715" cy="634251"/>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dirty="0"/>
              <a:t>Think of </a:t>
            </a:r>
            <a:r>
              <a:rPr lang="en-US" b="1" dirty="0"/>
              <a:t>Artificial Strain</a:t>
            </a:r>
            <a:r>
              <a:rPr lang="en-US" dirty="0"/>
              <a:t> as a generalized “thermal strain” </a:t>
            </a:r>
          </a:p>
          <a:p>
            <a:pPr algn="ctr"/>
            <a:r>
              <a:rPr lang="en-US" sz="1200" dirty="0"/>
              <a:t>(but you don’t have to hijack temperature!)</a:t>
            </a:r>
          </a:p>
        </p:txBody>
      </p:sp>
      <p:grpSp>
        <p:nvGrpSpPr>
          <p:cNvPr id="26" name="Group 25">
            <a:extLst>
              <a:ext uri="{FF2B5EF4-FFF2-40B4-BE49-F238E27FC236}">
                <a16:creationId xmlns:a16="http://schemas.microsoft.com/office/drawing/2014/main" id="{FE9583B2-FDCC-192A-CDC2-5EECB6B6FAA9}"/>
              </a:ext>
            </a:extLst>
          </p:cNvPr>
          <p:cNvGrpSpPr/>
          <p:nvPr/>
        </p:nvGrpSpPr>
        <p:grpSpPr>
          <a:xfrm>
            <a:off x="2722810" y="4457201"/>
            <a:ext cx="1445121" cy="1283255"/>
            <a:chOff x="766682" y="2094197"/>
            <a:chExt cx="1445121" cy="1283255"/>
          </a:xfrm>
        </p:grpSpPr>
        <p:sp>
          <p:nvSpPr>
            <p:cNvPr id="10" name="Rectangle 9">
              <a:extLst>
                <a:ext uri="{FF2B5EF4-FFF2-40B4-BE49-F238E27FC236}">
                  <a16:creationId xmlns:a16="http://schemas.microsoft.com/office/drawing/2014/main" id="{8E2828C4-4B9F-2EE7-0CAB-6D8A803559AA}"/>
                </a:ext>
              </a:extLst>
            </p:cNvPr>
            <p:cNvSpPr/>
            <p:nvPr/>
          </p:nvSpPr>
          <p:spPr>
            <a:xfrm>
              <a:off x="1296173" y="2094197"/>
              <a:ext cx="915630" cy="835741"/>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2CE4D03B-4E03-74AD-96FA-86BE79AEF2A9}"/>
                </a:ext>
              </a:extLst>
            </p:cNvPr>
            <p:cNvSpPr txBox="1"/>
            <p:nvPr/>
          </p:nvSpPr>
          <p:spPr>
            <a:xfrm>
              <a:off x="1590269" y="3008120"/>
              <a:ext cx="304892" cy="369332"/>
            </a:xfrm>
            <a:prstGeom prst="rect">
              <a:avLst/>
            </a:prstGeom>
            <a:noFill/>
          </p:spPr>
          <p:txBody>
            <a:bodyPr wrap="none" rtlCol="0">
              <a:spAutoFit/>
            </a:bodyPr>
            <a:lstStyle/>
            <a:p>
              <a:r>
                <a:rPr lang="en-US" dirty="0"/>
                <a:t>L</a:t>
              </a:r>
            </a:p>
          </p:txBody>
        </p:sp>
        <p:cxnSp>
          <p:nvCxnSpPr>
            <p:cNvPr id="14" name="Straight Arrow Connector 13">
              <a:extLst>
                <a:ext uri="{FF2B5EF4-FFF2-40B4-BE49-F238E27FC236}">
                  <a16:creationId xmlns:a16="http://schemas.microsoft.com/office/drawing/2014/main" id="{7F5288A1-5CAA-C523-29DB-93AB94BFEB42}"/>
                </a:ext>
              </a:extLst>
            </p:cNvPr>
            <p:cNvCxnSpPr>
              <a:cxnSpLocks/>
            </p:cNvCxnSpPr>
            <p:nvPr/>
          </p:nvCxnSpPr>
          <p:spPr>
            <a:xfrm>
              <a:off x="1296173" y="3033035"/>
              <a:ext cx="91563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C19F3FB1-03CC-C660-D6EF-112C6F487820}"/>
                </a:ext>
              </a:extLst>
            </p:cNvPr>
            <p:cNvSpPr txBox="1"/>
            <p:nvPr/>
          </p:nvSpPr>
          <p:spPr>
            <a:xfrm>
              <a:off x="766682" y="2327401"/>
              <a:ext cx="304892" cy="369332"/>
            </a:xfrm>
            <a:prstGeom prst="rect">
              <a:avLst/>
            </a:prstGeom>
            <a:noFill/>
          </p:spPr>
          <p:txBody>
            <a:bodyPr wrap="none" rtlCol="0">
              <a:spAutoFit/>
            </a:bodyPr>
            <a:lstStyle/>
            <a:p>
              <a:r>
                <a:rPr lang="en-US" dirty="0"/>
                <a:t>L</a:t>
              </a:r>
            </a:p>
          </p:txBody>
        </p:sp>
        <p:cxnSp>
          <p:nvCxnSpPr>
            <p:cNvPr id="17" name="Straight Arrow Connector 16">
              <a:extLst>
                <a:ext uri="{FF2B5EF4-FFF2-40B4-BE49-F238E27FC236}">
                  <a16:creationId xmlns:a16="http://schemas.microsoft.com/office/drawing/2014/main" id="{158051F5-284B-3B93-7396-817BC3082EE6}"/>
                </a:ext>
              </a:extLst>
            </p:cNvPr>
            <p:cNvCxnSpPr>
              <a:cxnSpLocks/>
            </p:cNvCxnSpPr>
            <p:nvPr/>
          </p:nvCxnSpPr>
          <p:spPr>
            <a:xfrm>
              <a:off x="1151866" y="2094197"/>
              <a:ext cx="0" cy="8357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3" name="Group 2">
            <a:extLst>
              <a:ext uri="{FF2B5EF4-FFF2-40B4-BE49-F238E27FC236}">
                <a16:creationId xmlns:a16="http://schemas.microsoft.com/office/drawing/2014/main" id="{CB837B19-0589-BC5C-400D-FD6D12851EC4}"/>
              </a:ext>
            </a:extLst>
          </p:cNvPr>
          <p:cNvGrpSpPr/>
          <p:nvPr/>
        </p:nvGrpSpPr>
        <p:grpSpPr>
          <a:xfrm>
            <a:off x="6208955" y="4440071"/>
            <a:ext cx="2340927" cy="1390412"/>
            <a:chOff x="5195176" y="3539148"/>
            <a:chExt cx="2340927" cy="1390412"/>
          </a:xfrm>
        </p:grpSpPr>
        <p:grpSp>
          <p:nvGrpSpPr>
            <p:cNvPr id="28" name="Group 27">
              <a:extLst>
                <a:ext uri="{FF2B5EF4-FFF2-40B4-BE49-F238E27FC236}">
                  <a16:creationId xmlns:a16="http://schemas.microsoft.com/office/drawing/2014/main" id="{0193EF26-1170-21D3-AAB8-DFFC2B194591}"/>
                </a:ext>
              </a:extLst>
            </p:cNvPr>
            <p:cNvGrpSpPr/>
            <p:nvPr/>
          </p:nvGrpSpPr>
          <p:grpSpPr>
            <a:xfrm>
              <a:off x="5195176" y="3539148"/>
              <a:ext cx="2340927" cy="1390412"/>
              <a:chOff x="3402925" y="2536363"/>
              <a:chExt cx="2340927" cy="1390412"/>
            </a:xfrm>
          </p:grpSpPr>
          <p:sp>
            <p:nvSpPr>
              <p:cNvPr id="11" name="Rectangle 10">
                <a:extLst>
                  <a:ext uri="{FF2B5EF4-FFF2-40B4-BE49-F238E27FC236}">
                    <a16:creationId xmlns:a16="http://schemas.microsoft.com/office/drawing/2014/main" id="{2803E2B1-8752-65A6-7C32-73BAD1EEA78D}"/>
                  </a:ext>
                </a:extLst>
              </p:cNvPr>
              <p:cNvSpPr/>
              <p:nvPr/>
            </p:nvSpPr>
            <p:spPr>
              <a:xfrm>
                <a:off x="3897641" y="2536363"/>
                <a:ext cx="1846211" cy="841089"/>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20" name="TextBox 19">
                <a:extLst>
                  <a:ext uri="{FF2B5EF4-FFF2-40B4-BE49-F238E27FC236}">
                    <a16:creationId xmlns:a16="http://schemas.microsoft.com/office/drawing/2014/main" id="{570023C5-9D76-6BCE-03B5-B4FEF3A1C686}"/>
                  </a:ext>
                </a:extLst>
              </p:cNvPr>
              <p:cNvSpPr txBox="1"/>
              <p:nvPr/>
            </p:nvSpPr>
            <p:spPr>
              <a:xfrm>
                <a:off x="4602577" y="3557443"/>
                <a:ext cx="436338" cy="369332"/>
              </a:xfrm>
              <a:prstGeom prst="rect">
                <a:avLst/>
              </a:prstGeom>
              <a:noFill/>
            </p:spPr>
            <p:txBody>
              <a:bodyPr wrap="none" rtlCol="0">
                <a:spAutoFit/>
              </a:bodyPr>
              <a:lstStyle/>
              <a:p>
                <a:r>
                  <a:rPr lang="en-US" dirty="0"/>
                  <a:t>2L</a:t>
                </a:r>
              </a:p>
            </p:txBody>
          </p:sp>
          <p:cxnSp>
            <p:nvCxnSpPr>
              <p:cNvPr id="21" name="Straight Arrow Connector 20">
                <a:extLst>
                  <a:ext uri="{FF2B5EF4-FFF2-40B4-BE49-F238E27FC236}">
                    <a16:creationId xmlns:a16="http://schemas.microsoft.com/office/drawing/2014/main" id="{09422DE0-0968-EF58-17E1-3EC8AE248CD7}"/>
                  </a:ext>
                </a:extLst>
              </p:cNvPr>
              <p:cNvCxnSpPr>
                <a:cxnSpLocks/>
              </p:cNvCxnSpPr>
              <p:nvPr/>
            </p:nvCxnSpPr>
            <p:spPr>
              <a:xfrm>
                <a:off x="3897641" y="3511791"/>
                <a:ext cx="18462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B1DC2CF-9F63-B214-ECE8-E3B74BA4C805}"/>
                  </a:ext>
                </a:extLst>
              </p:cNvPr>
              <p:cNvSpPr txBox="1"/>
              <p:nvPr/>
            </p:nvSpPr>
            <p:spPr>
              <a:xfrm>
                <a:off x="3402925" y="2774344"/>
                <a:ext cx="304892" cy="369332"/>
              </a:xfrm>
              <a:prstGeom prst="rect">
                <a:avLst/>
              </a:prstGeom>
              <a:noFill/>
            </p:spPr>
            <p:txBody>
              <a:bodyPr wrap="none" rtlCol="0">
                <a:spAutoFit/>
              </a:bodyPr>
              <a:lstStyle/>
              <a:p>
                <a:r>
                  <a:rPr lang="en-US" dirty="0"/>
                  <a:t>L</a:t>
                </a:r>
              </a:p>
            </p:txBody>
          </p:sp>
          <p:cxnSp>
            <p:nvCxnSpPr>
              <p:cNvPr id="24" name="Straight Arrow Connector 23">
                <a:extLst>
                  <a:ext uri="{FF2B5EF4-FFF2-40B4-BE49-F238E27FC236}">
                    <a16:creationId xmlns:a16="http://schemas.microsoft.com/office/drawing/2014/main" id="{69340298-6E38-13F2-F9CC-6D9B553B047F}"/>
                  </a:ext>
                </a:extLst>
              </p:cNvPr>
              <p:cNvCxnSpPr>
                <a:cxnSpLocks/>
              </p:cNvCxnSpPr>
              <p:nvPr/>
            </p:nvCxnSpPr>
            <p:spPr>
              <a:xfrm>
                <a:off x="3771091" y="2565649"/>
                <a:ext cx="0" cy="7867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id="{F80C441A-76BC-C85D-4A78-B987393EBC3E}"/>
                </a:ext>
              </a:extLst>
            </p:cNvPr>
            <p:cNvSpPr/>
            <p:nvPr/>
          </p:nvSpPr>
          <p:spPr>
            <a:xfrm>
              <a:off x="5693019" y="3542139"/>
              <a:ext cx="915630" cy="835741"/>
            </a:xfrm>
            <a:prstGeom prst="rect">
              <a:avLst/>
            </a:prstGeom>
            <a:noFill/>
            <a:ln w="19050">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grpSp>
      <p:sp>
        <p:nvSpPr>
          <p:cNvPr id="5" name="Oval 4">
            <a:extLst>
              <a:ext uri="{FF2B5EF4-FFF2-40B4-BE49-F238E27FC236}">
                <a16:creationId xmlns:a16="http://schemas.microsoft.com/office/drawing/2014/main" id="{1D0C5C4F-21B8-693C-C1CF-08E174D6F3C0}"/>
              </a:ext>
            </a:extLst>
          </p:cNvPr>
          <p:cNvSpPr/>
          <p:nvPr/>
        </p:nvSpPr>
        <p:spPr>
          <a:xfrm>
            <a:off x="4572698" y="2403708"/>
            <a:ext cx="2821866" cy="152806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0FAE00A-5EC2-65CE-BB4D-D0A3C80A911B}"/>
              </a:ext>
            </a:extLst>
          </p:cNvPr>
          <p:cNvCxnSpPr/>
          <p:nvPr/>
        </p:nvCxnSpPr>
        <p:spPr>
          <a:xfrm flipV="1">
            <a:off x="5416074" y="2695579"/>
            <a:ext cx="0" cy="7849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0AE2395-5AE1-E2C4-D889-92F510863556}"/>
              </a:ext>
            </a:extLst>
          </p:cNvPr>
          <p:cNvCxnSpPr>
            <a:cxnSpLocks/>
          </p:cNvCxnSpPr>
          <p:nvPr/>
        </p:nvCxnSpPr>
        <p:spPr>
          <a:xfrm>
            <a:off x="5416075" y="3482058"/>
            <a:ext cx="13760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8671F26-1806-96CD-7777-838CD37FFCF5}"/>
                  </a:ext>
                </a:extLst>
              </p:cNvPr>
              <p:cNvSpPr txBox="1"/>
              <p:nvPr/>
            </p:nvSpPr>
            <p:spPr>
              <a:xfrm rot="16200000">
                <a:off x="4696980" y="2931146"/>
                <a:ext cx="10009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𝑡h</m:t>
                          </m:r>
                        </m:sub>
                      </m:sSub>
                    </m:oMath>
                  </m:oMathPara>
                </a14:m>
                <a:endParaRPr lang="en-US" dirty="0"/>
              </a:p>
            </p:txBody>
          </p:sp>
        </mc:Choice>
        <mc:Fallback xmlns="">
          <p:sp>
            <p:nvSpPr>
              <p:cNvPr id="19" name="TextBox 18">
                <a:extLst>
                  <a:ext uri="{FF2B5EF4-FFF2-40B4-BE49-F238E27FC236}">
                    <a16:creationId xmlns:a16="http://schemas.microsoft.com/office/drawing/2014/main" id="{F8671F26-1806-96CD-7777-838CD37FFCF5}"/>
                  </a:ext>
                </a:extLst>
              </p:cNvPr>
              <p:cNvSpPr txBox="1">
                <a:spLocks noRot="1" noChangeAspect="1" noMove="1" noResize="1" noEditPoints="1" noAdjustHandles="1" noChangeArrowheads="1" noChangeShapeType="1" noTextEdit="1"/>
              </p:cNvSpPr>
              <p:nvPr/>
            </p:nvSpPr>
            <p:spPr>
              <a:xfrm rot="16200000">
                <a:off x="4696980" y="2931146"/>
                <a:ext cx="1000957"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7CE9916-A00B-CC4E-75CC-18E067446164}"/>
                  </a:ext>
                </a:extLst>
              </p:cNvPr>
              <p:cNvSpPr txBox="1"/>
              <p:nvPr/>
            </p:nvSpPr>
            <p:spPr>
              <a:xfrm>
                <a:off x="5382125" y="3438629"/>
                <a:ext cx="100095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𝑇𝑒𝑚𝑝𝑒𝑟𝑎𝑡𝑢𝑟𝑒</m:t>
                      </m:r>
                    </m:oMath>
                  </m:oMathPara>
                </a14:m>
                <a:endParaRPr lang="en-US" sz="1400" dirty="0"/>
              </a:p>
            </p:txBody>
          </p:sp>
        </mc:Choice>
        <mc:Fallback xmlns="">
          <p:sp>
            <p:nvSpPr>
              <p:cNvPr id="22" name="TextBox 21">
                <a:extLst>
                  <a:ext uri="{FF2B5EF4-FFF2-40B4-BE49-F238E27FC236}">
                    <a16:creationId xmlns:a16="http://schemas.microsoft.com/office/drawing/2014/main" id="{67CE9916-A00B-CC4E-75CC-18E067446164}"/>
                  </a:ext>
                </a:extLst>
              </p:cNvPr>
              <p:cNvSpPr txBox="1">
                <a:spLocks noRot="1" noChangeAspect="1" noMove="1" noResize="1" noEditPoints="1" noAdjustHandles="1" noChangeArrowheads="1" noChangeShapeType="1" noTextEdit="1"/>
              </p:cNvSpPr>
              <p:nvPr/>
            </p:nvSpPr>
            <p:spPr>
              <a:xfrm>
                <a:off x="5382125" y="3438629"/>
                <a:ext cx="1000957" cy="307777"/>
              </a:xfrm>
              <a:prstGeom prst="rect">
                <a:avLst/>
              </a:prstGeom>
              <a:blipFill>
                <a:blip r:embed="rId3"/>
                <a:stretch>
                  <a:fillRect r="-22561" b="-7843"/>
                </a:stretch>
              </a:blipFill>
            </p:spPr>
            <p:txBody>
              <a:bodyPr/>
              <a:lstStyle/>
              <a:p>
                <a:r>
                  <a:rPr lang="en-US">
                    <a:noFill/>
                  </a:rPr>
                  <a:t> </a:t>
                </a:r>
              </a:p>
            </p:txBody>
          </p:sp>
        </mc:Fallback>
      </mc:AlternateContent>
      <p:sp>
        <p:nvSpPr>
          <p:cNvPr id="27" name="Freeform: Shape 26">
            <a:extLst>
              <a:ext uri="{FF2B5EF4-FFF2-40B4-BE49-F238E27FC236}">
                <a16:creationId xmlns:a16="http://schemas.microsoft.com/office/drawing/2014/main" id="{D5341365-552C-7171-C71A-9BE69C271ED7}"/>
              </a:ext>
            </a:extLst>
          </p:cNvPr>
          <p:cNvSpPr/>
          <p:nvPr/>
        </p:nvSpPr>
        <p:spPr>
          <a:xfrm>
            <a:off x="5433829" y="2742657"/>
            <a:ext cx="1358284" cy="730136"/>
          </a:xfrm>
          <a:custGeom>
            <a:avLst/>
            <a:gdLst>
              <a:gd name="connsiteX0" fmla="*/ 0 w 1358284"/>
              <a:gd name="connsiteY0" fmla="*/ 730136 h 730136"/>
              <a:gd name="connsiteX1" fmla="*/ 408373 w 1358284"/>
              <a:gd name="connsiteY1" fmla="*/ 312886 h 730136"/>
              <a:gd name="connsiteX2" fmla="*/ 1162975 w 1358284"/>
              <a:gd name="connsiteY2" fmla="*/ 90944 h 730136"/>
              <a:gd name="connsiteX3" fmla="*/ 1358284 w 1358284"/>
              <a:gd name="connsiteY3" fmla="*/ 2167 h 730136"/>
            </a:gdLst>
            <a:ahLst/>
            <a:cxnLst>
              <a:cxn ang="0">
                <a:pos x="connsiteX0" y="connsiteY0"/>
              </a:cxn>
              <a:cxn ang="0">
                <a:pos x="connsiteX1" y="connsiteY1"/>
              </a:cxn>
              <a:cxn ang="0">
                <a:pos x="connsiteX2" y="connsiteY2"/>
              </a:cxn>
              <a:cxn ang="0">
                <a:pos x="connsiteX3" y="connsiteY3"/>
              </a:cxn>
            </a:cxnLst>
            <a:rect l="l" t="t" r="r" b="b"/>
            <a:pathLst>
              <a:path w="1358284" h="730136">
                <a:moveTo>
                  <a:pt x="0" y="730136"/>
                </a:moveTo>
                <a:cubicBezTo>
                  <a:pt x="107272" y="574777"/>
                  <a:pt x="214544" y="419418"/>
                  <a:pt x="408373" y="312886"/>
                </a:cubicBezTo>
                <a:cubicBezTo>
                  <a:pt x="602202" y="206354"/>
                  <a:pt x="1004657" y="142730"/>
                  <a:pt x="1162975" y="90944"/>
                </a:cubicBezTo>
                <a:cubicBezTo>
                  <a:pt x="1321294" y="39157"/>
                  <a:pt x="1331651" y="-11149"/>
                  <a:pt x="1358284" y="216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Shape 29">
            <a:extLst>
              <a:ext uri="{FF2B5EF4-FFF2-40B4-BE49-F238E27FC236}">
                <a16:creationId xmlns:a16="http://schemas.microsoft.com/office/drawing/2014/main" id="{64D3BE06-FF81-8D65-6590-D49DED547D84}"/>
              </a:ext>
            </a:extLst>
          </p:cNvPr>
          <p:cNvSpPr/>
          <p:nvPr/>
        </p:nvSpPr>
        <p:spPr>
          <a:xfrm>
            <a:off x="3835849" y="3135441"/>
            <a:ext cx="648070" cy="1127464"/>
          </a:xfrm>
          <a:custGeom>
            <a:avLst/>
            <a:gdLst>
              <a:gd name="connsiteX0" fmla="*/ 0 w 648070"/>
              <a:gd name="connsiteY0" fmla="*/ 1127464 h 1127464"/>
              <a:gd name="connsiteX1" fmla="*/ 115410 w 648070"/>
              <a:gd name="connsiteY1" fmla="*/ 435006 h 1127464"/>
              <a:gd name="connsiteX2" fmla="*/ 648070 w 648070"/>
              <a:gd name="connsiteY2" fmla="*/ 0 h 1127464"/>
            </a:gdLst>
            <a:ahLst/>
            <a:cxnLst>
              <a:cxn ang="0">
                <a:pos x="connsiteX0" y="connsiteY0"/>
              </a:cxn>
              <a:cxn ang="0">
                <a:pos x="connsiteX1" y="connsiteY1"/>
              </a:cxn>
              <a:cxn ang="0">
                <a:pos x="connsiteX2" y="connsiteY2"/>
              </a:cxn>
            </a:cxnLst>
            <a:rect l="l" t="t" r="r" b="b"/>
            <a:pathLst>
              <a:path w="648070" h="1127464">
                <a:moveTo>
                  <a:pt x="0" y="1127464"/>
                </a:moveTo>
                <a:cubicBezTo>
                  <a:pt x="3699" y="875190"/>
                  <a:pt x="7398" y="622917"/>
                  <a:pt x="115410" y="435006"/>
                </a:cubicBezTo>
                <a:cubicBezTo>
                  <a:pt x="223422" y="247095"/>
                  <a:pt x="435746" y="123547"/>
                  <a:pt x="648070" y="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Freeform: Shape 31">
            <a:extLst>
              <a:ext uri="{FF2B5EF4-FFF2-40B4-BE49-F238E27FC236}">
                <a16:creationId xmlns:a16="http://schemas.microsoft.com/office/drawing/2014/main" id="{5DCCE793-8361-06E7-5AC1-B611EA9156F3}"/>
              </a:ext>
            </a:extLst>
          </p:cNvPr>
          <p:cNvSpPr/>
          <p:nvPr/>
        </p:nvSpPr>
        <p:spPr>
          <a:xfrm rot="7028243">
            <a:off x="7517949" y="3182674"/>
            <a:ext cx="648070" cy="1127464"/>
          </a:xfrm>
          <a:custGeom>
            <a:avLst/>
            <a:gdLst>
              <a:gd name="connsiteX0" fmla="*/ 0 w 648070"/>
              <a:gd name="connsiteY0" fmla="*/ 1127464 h 1127464"/>
              <a:gd name="connsiteX1" fmla="*/ 115410 w 648070"/>
              <a:gd name="connsiteY1" fmla="*/ 435006 h 1127464"/>
              <a:gd name="connsiteX2" fmla="*/ 648070 w 648070"/>
              <a:gd name="connsiteY2" fmla="*/ 0 h 1127464"/>
            </a:gdLst>
            <a:ahLst/>
            <a:cxnLst>
              <a:cxn ang="0">
                <a:pos x="connsiteX0" y="connsiteY0"/>
              </a:cxn>
              <a:cxn ang="0">
                <a:pos x="connsiteX1" y="connsiteY1"/>
              </a:cxn>
              <a:cxn ang="0">
                <a:pos x="connsiteX2" y="connsiteY2"/>
              </a:cxn>
            </a:cxnLst>
            <a:rect l="l" t="t" r="r" b="b"/>
            <a:pathLst>
              <a:path w="648070" h="1127464">
                <a:moveTo>
                  <a:pt x="0" y="1127464"/>
                </a:moveTo>
                <a:cubicBezTo>
                  <a:pt x="3699" y="875190"/>
                  <a:pt x="7398" y="622917"/>
                  <a:pt x="115410" y="435006"/>
                </a:cubicBezTo>
                <a:cubicBezTo>
                  <a:pt x="223422" y="247095"/>
                  <a:pt x="435746" y="123547"/>
                  <a:pt x="648070" y="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3D3860AC-9B8F-D302-ED76-4339B997C524}"/>
              </a:ext>
            </a:extLst>
          </p:cNvPr>
          <p:cNvSpPr txBox="1"/>
          <p:nvPr/>
        </p:nvSpPr>
        <p:spPr>
          <a:xfrm>
            <a:off x="2444396" y="2919553"/>
            <a:ext cx="1552028" cy="646331"/>
          </a:xfrm>
          <a:prstGeom prst="rect">
            <a:avLst/>
          </a:prstGeom>
          <a:noFill/>
        </p:spPr>
        <p:txBody>
          <a:bodyPr wrap="none" rtlCol="0">
            <a:spAutoFit/>
          </a:bodyPr>
          <a:lstStyle/>
          <a:p>
            <a:r>
              <a:rPr lang="en-US" dirty="0"/>
              <a:t>Change </a:t>
            </a:r>
          </a:p>
          <a:p>
            <a:r>
              <a:rPr lang="en-US" dirty="0"/>
              <a:t>temperature</a:t>
            </a:r>
          </a:p>
        </p:txBody>
      </p:sp>
      <p:sp>
        <p:nvSpPr>
          <p:cNvPr id="35" name="TextBox 34">
            <a:extLst>
              <a:ext uri="{FF2B5EF4-FFF2-40B4-BE49-F238E27FC236}">
                <a16:creationId xmlns:a16="http://schemas.microsoft.com/office/drawing/2014/main" id="{37714D23-FB55-B0CE-4F17-E12DB37D845D}"/>
              </a:ext>
            </a:extLst>
          </p:cNvPr>
          <p:cNvSpPr txBox="1"/>
          <p:nvPr/>
        </p:nvSpPr>
        <p:spPr>
          <a:xfrm>
            <a:off x="5131082" y="1970420"/>
            <a:ext cx="1661032" cy="369332"/>
          </a:xfrm>
          <a:prstGeom prst="rect">
            <a:avLst/>
          </a:prstGeom>
          <a:noFill/>
        </p:spPr>
        <p:txBody>
          <a:bodyPr wrap="none" rtlCol="0">
            <a:spAutoFit/>
          </a:bodyPr>
          <a:lstStyle/>
          <a:p>
            <a:r>
              <a:rPr lang="en-US" dirty="0"/>
              <a:t>Lookup strain</a:t>
            </a:r>
          </a:p>
        </p:txBody>
      </p:sp>
      <p:sp>
        <p:nvSpPr>
          <p:cNvPr id="36" name="TextBox 35">
            <a:extLst>
              <a:ext uri="{FF2B5EF4-FFF2-40B4-BE49-F238E27FC236}">
                <a16:creationId xmlns:a16="http://schemas.microsoft.com/office/drawing/2014/main" id="{B658FC01-9845-373C-B85D-5D47076AE8DF}"/>
              </a:ext>
            </a:extLst>
          </p:cNvPr>
          <p:cNvSpPr txBox="1"/>
          <p:nvPr/>
        </p:nvSpPr>
        <p:spPr>
          <a:xfrm>
            <a:off x="8203991" y="3041747"/>
            <a:ext cx="1149830" cy="646331"/>
          </a:xfrm>
          <a:prstGeom prst="rect">
            <a:avLst/>
          </a:prstGeom>
          <a:noFill/>
        </p:spPr>
        <p:txBody>
          <a:bodyPr wrap="square" rtlCol="0">
            <a:spAutoFit/>
          </a:bodyPr>
          <a:lstStyle/>
          <a:p>
            <a:r>
              <a:rPr lang="en-US" dirty="0"/>
              <a:t>Apply strain</a:t>
            </a:r>
          </a:p>
        </p:txBody>
      </p:sp>
      <p:cxnSp>
        <p:nvCxnSpPr>
          <p:cNvPr id="38" name="Straight Arrow Connector 37">
            <a:extLst>
              <a:ext uri="{FF2B5EF4-FFF2-40B4-BE49-F238E27FC236}">
                <a16:creationId xmlns:a16="http://schemas.microsoft.com/office/drawing/2014/main" id="{7E6638A7-DE31-9194-D48C-177613371A5C}"/>
              </a:ext>
            </a:extLst>
          </p:cNvPr>
          <p:cNvCxnSpPr/>
          <p:nvPr/>
        </p:nvCxnSpPr>
        <p:spPr>
          <a:xfrm>
            <a:off x="4501673" y="5025164"/>
            <a:ext cx="16112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8D685F5-4DF2-ACF2-7A9B-2638F5FC37E6}"/>
              </a:ext>
            </a:extLst>
          </p:cNvPr>
          <p:cNvSpPr txBox="1"/>
          <p:nvPr/>
        </p:nvSpPr>
        <p:spPr>
          <a:xfrm>
            <a:off x="5001376" y="5042192"/>
            <a:ext cx="1149830" cy="646331"/>
          </a:xfrm>
          <a:prstGeom prst="rect">
            <a:avLst/>
          </a:prstGeom>
          <a:noFill/>
        </p:spPr>
        <p:txBody>
          <a:bodyPr wrap="square" rtlCol="0">
            <a:spAutoFit/>
          </a:bodyPr>
          <a:lstStyle/>
          <a:p>
            <a:r>
              <a:rPr lang="en-US" dirty="0"/>
              <a:t>Apply strain</a:t>
            </a:r>
          </a:p>
        </p:txBody>
      </p:sp>
      <p:sp>
        <p:nvSpPr>
          <p:cNvPr id="42" name="TextBox 41">
            <a:extLst>
              <a:ext uri="{FF2B5EF4-FFF2-40B4-BE49-F238E27FC236}">
                <a16:creationId xmlns:a16="http://schemas.microsoft.com/office/drawing/2014/main" id="{5FFD49AE-2525-9E1A-6DF1-C10AD68E9C4F}"/>
              </a:ext>
            </a:extLst>
          </p:cNvPr>
          <p:cNvSpPr txBox="1"/>
          <p:nvPr/>
        </p:nvSpPr>
        <p:spPr>
          <a:xfrm>
            <a:off x="431957" y="3016243"/>
            <a:ext cx="1954116" cy="369332"/>
          </a:xfrm>
          <a:prstGeom prst="rect">
            <a:avLst/>
          </a:prstGeom>
          <a:noFill/>
        </p:spPr>
        <p:txBody>
          <a:bodyPr wrap="square">
            <a:spAutoFit/>
          </a:bodyPr>
          <a:lstStyle/>
          <a:p>
            <a:r>
              <a:rPr lang="en-US" b="1" dirty="0"/>
              <a:t>Thermal strain</a:t>
            </a:r>
            <a:endParaRPr lang="en-US" dirty="0"/>
          </a:p>
        </p:txBody>
      </p:sp>
      <p:sp>
        <p:nvSpPr>
          <p:cNvPr id="43" name="TextBox 42">
            <a:extLst>
              <a:ext uri="{FF2B5EF4-FFF2-40B4-BE49-F238E27FC236}">
                <a16:creationId xmlns:a16="http://schemas.microsoft.com/office/drawing/2014/main" id="{73AB3D4D-EBC4-2AF0-7CA7-8681350B36E6}"/>
              </a:ext>
            </a:extLst>
          </p:cNvPr>
          <p:cNvSpPr txBox="1"/>
          <p:nvPr/>
        </p:nvSpPr>
        <p:spPr>
          <a:xfrm>
            <a:off x="432071" y="4640088"/>
            <a:ext cx="1954116" cy="369332"/>
          </a:xfrm>
          <a:prstGeom prst="rect">
            <a:avLst/>
          </a:prstGeom>
          <a:noFill/>
        </p:spPr>
        <p:txBody>
          <a:bodyPr wrap="square">
            <a:spAutoFit/>
          </a:bodyPr>
          <a:lstStyle/>
          <a:p>
            <a:r>
              <a:rPr lang="en-US" b="1" dirty="0"/>
              <a:t>Artificial strain</a:t>
            </a:r>
            <a:endParaRPr lang="en-US" dirty="0"/>
          </a:p>
        </p:txBody>
      </p:sp>
      <p:cxnSp>
        <p:nvCxnSpPr>
          <p:cNvPr id="45" name="Straight Connector 44">
            <a:extLst>
              <a:ext uri="{FF2B5EF4-FFF2-40B4-BE49-F238E27FC236}">
                <a16:creationId xmlns:a16="http://schemas.microsoft.com/office/drawing/2014/main" id="{2C5C8942-8800-F049-70B5-CB9976065953}"/>
              </a:ext>
            </a:extLst>
          </p:cNvPr>
          <p:cNvCxnSpPr/>
          <p:nvPr/>
        </p:nvCxnSpPr>
        <p:spPr>
          <a:xfrm>
            <a:off x="432071" y="4181383"/>
            <a:ext cx="11011246" cy="0"/>
          </a:xfrm>
          <a:prstGeom prst="line">
            <a:avLst/>
          </a:prstGeom>
          <a:ln>
            <a:solidFill>
              <a:schemeClr val="bg2">
                <a:lumMod val="65000"/>
              </a:schemeClr>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52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5E32-9089-8B11-CB52-C908781A22A1}"/>
              </a:ext>
            </a:extLst>
          </p:cNvPr>
          <p:cNvSpPr>
            <a:spLocks noGrp="1"/>
          </p:cNvSpPr>
          <p:nvPr>
            <p:ph type="title"/>
          </p:nvPr>
        </p:nvSpPr>
        <p:spPr/>
        <p:txBody>
          <a:bodyPr/>
          <a:lstStyle/>
          <a:p>
            <a:r>
              <a:rPr lang="en-US" dirty="0"/>
              <a:t>What does “artificial strain” actually do?</a:t>
            </a:r>
          </a:p>
        </p:txBody>
      </p:sp>
      <p:sp>
        <p:nvSpPr>
          <p:cNvPr id="4" name="Slide Number Placeholder 3">
            <a:extLst>
              <a:ext uri="{FF2B5EF4-FFF2-40B4-BE49-F238E27FC236}">
                <a16:creationId xmlns:a16="http://schemas.microsoft.com/office/drawing/2014/main" id="{DAC3B417-7EB6-7F80-8EFB-3970058C65E5}"/>
              </a:ext>
            </a:extLst>
          </p:cNvPr>
          <p:cNvSpPr>
            <a:spLocks noGrp="1"/>
          </p:cNvSpPr>
          <p:nvPr>
            <p:ph type="sldNum" sz="quarter" idx="4"/>
          </p:nvPr>
        </p:nvSpPr>
        <p:spPr/>
        <p:txBody>
          <a:bodyPr/>
          <a:lstStyle/>
          <a:p>
            <a:pPr algn="ctr"/>
            <a:fld id="{F6B149FD-26F7-3645-B4E7-BA8B8CC5EEA8}" type="slidenum">
              <a:rPr lang="en-US" smtClean="0"/>
              <a:pPr algn="ctr"/>
              <a:t>23</a:t>
            </a:fld>
            <a:endParaRPr lang="en-US" dirty="0"/>
          </a:p>
        </p:txBody>
      </p:sp>
      <p:grpSp>
        <p:nvGrpSpPr>
          <p:cNvPr id="26" name="Group 25">
            <a:extLst>
              <a:ext uri="{FF2B5EF4-FFF2-40B4-BE49-F238E27FC236}">
                <a16:creationId xmlns:a16="http://schemas.microsoft.com/office/drawing/2014/main" id="{FE9583B2-FDCC-192A-CDC2-5EECB6B6FAA9}"/>
              </a:ext>
            </a:extLst>
          </p:cNvPr>
          <p:cNvGrpSpPr/>
          <p:nvPr/>
        </p:nvGrpSpPr>
        <p:grpSpPr>
          <a:xfrm>
            <a:off x="1192850" y="1837918"/>
            <a:ext cx="1445121" cy="1283255"/>
            <a:chOff x="766682" y="2094197"/>
            <a:chExt cx="1445121" cy="1283255"/>
          </a:xfrm>
        </p:grpSpPr>
        <p:sp>
          <p:nvSpPr>
            <p:cNvPr id="10" name="Rectangle 9">
              <a:extLst>
                <a:ext uri="{FF2B5EF4-FFF2-40B4-BE49-F238E27FC236}">
                  <a16:creationId xmlns:a16="http://schemas.microsoft.com/office/drawing/2014/main" id="{8E2828C4-4B9F-2EE7-0CAB-6D8A803559AA}"/>
                </a:ext>
              </a:extLst>
            </p:cNvPr>
            <p:cNvSpPr/>
            <p:nvPr/>
          </p:nvSpPr>
          <p:spPr>
            <a:xfrm>
              <a:off x="1296173" y="2094197"/>
              <a:ext cx="915630" cy="835741"/>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2CE4D03B-4E03-74AD-96FA-86BE79AEF2A9}"/>
                </a:ext>
              </a:extLst>
            </p:cNvPr>
            <p:cNvSpPr txBox="1"/>
            <p:nvPr/>
          </p:nvSpPr>
          <p:spPr>
            <a:xfrm>
              <a:off x="1590269" y="3008120"/>
              <a:ext cx="304892" cy="369332"/>
            </a:xfrm>
            <a:prstGeom prst="rect">
              <a:avLst/>
            </a:prstGeom>
            <a:noFill/>
          </p:spPr>
          <p:txBody>
            <a:bodyPr wrap="none" rtlCol="0">
              <a:spAutoFit/>
            </a:bodyPr>
            <a:lstStyle/>
            <a:p>
              <a:r>
                <a:rPr lang="en-US" dirty="0"/>
                <a:t>L</a:t>
              </a:r>
            </a:p>
          </p:txBody>
        </p:sp>
        <p:cxnSp>
          <p:nvCxnSpPr>
            <p:cNvPr id="14" name="Straight Arrow Connector 13">
              <a:extLst>
                <a:ext uri="{FF2B5EF4-FFF2-40B4-BE49-F238E27FC236}">
                  <a16:creationId xmlns:a16="http://schemas.microsoft.com/office/drawing/2014/main" id="{7F5288A1-5CAA-C523-29DB-93AB94BFEB42}"/>
                </a:ext>
              </a:extLst>
            </p:cNvPr>
            <p:cNvCxnSpPr>
              <a:cxnSpLocks/>
            </p:cNvCxnSpPr>
            <p:nvPr/>
          </p:nvCxnSpPr>
          <p:spPr>
            <a:xfrm>
              <a:off x="1296173" y="3033035"/>
              <a:ext cx="91563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C19F3FB1-03CC-C660-D6EF-112C6F487820}"/>
                </a:ext>
              </a:extLst>
            </p:cNvPr>
            <p:cNvSpPr txBox="1"/>
            <p:nvPr/>
          </p:nvSpPr>
          <p:spPr>
            <a:xfrm>
              <a:off x="766682" y="2327401"/>
              <a:ext cx="304892" cy="369332"/>
            </a:xfrm>
            <a:prstGeom prst="rect">
              <a:avLst/>
            </a:prstGeom>
            <a:noFill/>
          </p:spPr>
          <p:txBody>
            <a:bodyPr wrap="none" rtlCol="0">
              <a:spAutoFit/>
            </a:bodyPr>
            <a:lstStyle/>
            <a:p>
              <a:r>
                <a:rPr lang="en-US" dirty="0"/>
                <a:t>L</a:t>
              </a:r>
            </a:p>
          </p:txBody>
        </p:sp>
        <p:cxnSp>
          <p:nvCxnSpPr>
            <p:cNvPr id="17" name="Straight Arrow Connector 16">
              <a:extLst>
                <a:ext uri="{FF2B5EF4-FFF2-40B4-BE49-F238E27FC236}">
                  <a16:creationId xmlns:a16="http://schemas.microsoft.com/office/drawing/2014/main" id="{158051F5-284B-3B93-7396-817BC3082EE6}"/>
                </a:ext>
              </a:extLst>
            </p:cNvPr>
            <p:cNvCxnSpPr>
              <a:cxnSpLocks/>
            </p:cNvCxnSpPr>
            <p:nvPr/>
          </p:nvCxnSpPr>
          <p:spPr>
            <a:xfrm>
              <a:off x="1151866" y="2094197"/>
              <a:ext cx="0" cy="8357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0193EF26-1170-21D3-AAB8-DFFC2B194591}"/>
              </a:ext>
            </a:extLst>
          </p:cNvPr>
          <p:cNvGrpSpPr/>
          <p:nvPr/>
        </p:nvGrpSpPr>
        <p:grpSpPr>
          <a:xfrm>
            <a:off x="3802241" y="1837918"/>
            <a:ext cx="2340927" cy="1390412"/>
            <a:chOff x="3402925" y="2536363"/>
            <a:chExt cx="2340927" cy="1390412"/>
          </a:xfrm>
        </p:grpSpPr>
        <p:sp>
          <p:nvSpPr>
            <p:cNvPr id="11" name="Rectangle 10">
              <a:extLst>
                <a:ext uri="{FF2B5EF4-FFF2-40B4-BE49-F238E27FC236}">
                  <a16:creationId xmlns:a16="http://schemas.microsoft.com/office/drawing/2014/main" id="{2803E2B1-8752-65A6-7C32-73BAD1EEA78D}"/>
                </a:ext>
              </a:extLst>
            </p:cNvPr>
            <p:cNvSpPr/>
            <p:nvPr/>
          </p:nvSpPr>
          <p:spPr>
            <a:xfrm>
              <a:off x="3897641" y="2536363"/>
              <a:ext cx="1846211" cy="841089"/>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20" name="TextBox 19">
              <a:extLst>
                <a:ext uri="{FF2B5EF4-FFF2-40B4-BE49-F238E27FC236}">
                  <a16:creationId xmlns:a16="http://schemas.microsoft.com/office/drawing/2014/main" id="{570023C5-9D76-6BCE-03B5-B4FEF3A1C686}"/>
                </a:ext>
              </a:extLst>
            </p:cNvPr>
            <p:cNvSpPr txBox="1"/>
            <p:nvPr/>
          </p:nvSpPr>
          <p:spPr>
            <a:xfrm>
              <a:off x="4602577" y="3557443"/>
              <a:ext cx="436338" cy="369332"/>
            </a:xfrm>
            <a:prstGeom prst="rect">
              <a:avLst/>
            </a:prstGeom>
            <a:noFill/>
          </p:spPr>
          <p:txBody>
            <a:bodyPr wrap="none" rtlCol="0">
              <a:spAutoFit/>
            </a:bodyPr>
            <a:lstStyle/>
            <a:p>
              <a:r>
                <a:rPr lang="en-US" dirty="0"/>
                <a:t>2L</a:t>
              </a:r>
            </a:p>
          </p:txBody>
        </p:sp>
        <p:cxnSp>
          <p:nvCxnSpPr>
            <p:cNvPr id="21" name="Straight Arrow Connector 20">
              <a:extLst>
                <a:ext uri="{FF2B5EF4-FFF2-40B4-BE49-F238E27FC236}">
                  <a16:creationId xmlns:a16="http://schemas.microsoft.com/office/drawing/2014/main" id="{09422DE0-0968-EF58-17E1-3EC8AE248CD7}"/>
                </a:ext>
              </a:extLst>
            </p:cNvPr>
            <p:cNvCxnSpPr>
              <a:cxnSpLocks/>
            </p:cNvCxnSpPr>
            <p:nvPr/>
          </p:nvCxnSpPr>
          <p:spPr>
            <a:xfrm>
              <a:off x="3897641" y="3511791"/>
              <a:ext cx="18462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B1DC2CF-9F63-B214-ECE8-E3B74BA4C805}"/>
                </a:ext>
              </a:extLst>
            </p:cNvPr>
            <p:cNvSpPr txBox="1"/>
            <p:nvPr/>
          </p:nvSpPr>
          <p:spPr>
            <a:xfrm>
              <a:off x="3402925" y="2774344"/>
              <a:ext cx="304892" cy="369332"/>
            </a:xfrm>
            <a:prstGeom prst="rect">
              <a:avLst/>
            </a:prstGeom>
            <a:noFill/>
          </p:spPr>
          <p:txBody>
            <a:bodyPr wrap="none" rtlCol="0">
              <a:spAutoFit/>
            </a:bodyPr>
            <a:lstStyle/>
            <a:p>
              <a:r>
                <a:rPr lang="en-US" dirty="0"/>
                <a:t>L</a:t>
              </a:r>
            </a:p>
          </p:txBody>
        </p:sp>
        <p:cxnSp>
          <p:nvCxnSpPr>
            <p:cNvPr id="24" name="Straight Arrow Connector 23">
              <a:extLst>
                <a:ext uri="{FF2B5EF4-FFF2-40B4-BE49-F238E27FC236}">
                  <a16:creationId xmlns:a16="http://schemas.microsoft.com/office/drawing/2014/main" id="{69340298-6E38-13F2-F9CC-6D9B553B047F}"/>
                </a:ext>
              </a:extLst>
            </p:cNvPr>
            <p:cNvCxnSpPr>
              <a:cxnSpLocks/>
            </p:cNvCxnSpPr>
            <p:nvPr/>
          </p:nvCxnSpPr>
          <p:spPr>
            <a:xfrm>
              <a:off x="3771091" y="2565649"/>
              <a:ext cx="0" cy="7867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id="{F80C441A-76BC-C85D-4A78-B987393EBC3E}"/>
              </a:ext>
            </a:extLst>
          </p:cNvPr>
          <p:cNvSpPr/>
          <p:nvPr/>
        </p:nvSpPr>
        <p:spPr>
          <a:xfrm>
            <a:off x="4300084" y="1840909"/>
            <a:ext cx="915630" cy="835741"/>
          </a:xfrm>
          <a:prstGeom prst="rect">
            <a:avLst/>
          </a:prstGeom>
          <a:noFill/>
          <a:ln w="19050">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grpSp>
        <p:nvGrpSpPr>
          <p:cNvPr id="3" name="Group 2">
            <a:extLst>
              <a:ext uri="{FF2B5EF4-FFF2-40B4-BE49-F238E27FC236}">
                <a16:creationId xmlns:a16="http://schemas.microsoft.com/office/drawing/2014/main" id="{2F321785-6946-9C6F-80AC-F39C53B4D1C6}"/>
              </a:ext>
            </a:extLst>
          </p:cNvPr>
          <p:cNvGrpSpPr/>
          <p:nvPr/>
        </p:nvGrpSpPr>
        <p:grpSpPr>
          <a:xfrm>
            <a:off x="7497083" y="4424654"/>
            <a:ext cx="3967786" cy="1846705"/>
            <a:chOff x="1209566" y="3984230"/>
            <a:chExt cx="3967786" cy="1846705"/>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E45DC0C-16BA-B72B-0E66-8075581AB6F4}"/>
                    </a:ext>
                  </a:extLst>
                </p:cNvPr>
                <p:cNvSpPr txBox="1"/>
                <p:nvPr/>
              </p:nvSpPr>
              <p:spPr>
                <a:xfrm>
                  <a:off x="1406782" y="4551938"/>
                  <a:ext cx="2927276" cy="115249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𝑫</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𝑫</m:t>
                            </m:r>
                          </m:e>
                          <m:sub>
                            <m:r>
                              <a:rPr lang="en-US" b="0" i="1" smtClean="0">
                                <a:latin typeface="Cambria Math" panose="02040503050406030204" pitchFamily="18" charset="0"/>
                              </a:rPr>
                              <m:t>𝑚𝑎𝑡𝑒𝑟𝑖𝑎𝑙</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𝑫</m:t>
                            </m:r>
                          </m:e>
                          <m:sub>
                            <m:r>
                              <a:rPr lang="en-US" b="0" i="1" smtClean="0">
                                <a:latin typeface="Cambria Math" panose="02040503050406030204" pitchFamily="18" charset="0"/>
                              </a:rPr>
                              <m:t>𝑎𝑟𝑡𝑖𝑓𝑖𝑐𝑖𝑎𝑙</m:t>
                            </m:r>
                          </m:sub>
                        </m:sSub>
                      </m:oMath>
                    </m:oMathPara>
                  </a14:m>
                  <a:endParaRPr lang="en-US" i="1" dirty="0"/>
                </a:p>
                <a:p>
                  <a:pPr/>
                  <a14:m>
                    <m:oMathPara xmlns:m="http://schemas.openxmlformats.org/officeDocument/2006/math">
                      <m:oMathParaPr>
                        <m:jc m:val="left"/>
                      </m:oMathParaPr>
                      <m:oMath xmlns:m="http://schemas.openxmlformats.org/officeDocument/2006/math">
                        <m:sSub>
                          <m:sSubPr>
                            <m:ctrlPr>
                              <a:rPr lang="en-US" b="1" i="1" smtClean="0">
                                <a:solidFill>
                                  <a:srgbClr val="00B050"/>
                                </a:solidFill>
                                <a:latin typeface="Cambria Math" panose="02040503050406030204" pitchFamily="18" charset="0"/>
                              </a:rPr>
                            </m:ctrlPr>
                          </m:sSubPr>
                          <m:e>
                            <m:r>
                              <a:rPr lang="en-US" b="1" i="1" smtClean="0">
                                <a:solidFill>
                                  <a:srgbClr val="00B050"/>
                                </a:solidFill>
                                <a:latin typeface="Cambria Math" panose="02040503050406030204" pitchFamily="18" charset="0"/>
                              </a:rPr>
                              <m:t>⇒</m:t>
                            </m:r>
                            <m:r>
                              <a:rPr lang="en-US" b="1" i="1" smtClean="0">
                                <a:solidFill>
                                  <a:srgbClr val="00B050"/>
                                </a:solidFill>
                                <a:latin typeface="Cambria Math" panose="02040503050406030204" pitchFamily="18" charset="0"/>
                              </a:rPr>
                              <m:t>𝑫</m:t>
                            </m:r>
                          </m:e>
                          <m:sub>
                            <m:r>
                              <a:rPr lang="en-US" b="0" i="1" smtClean="0">
                                <a:solidFill>
                                  <a:srgbClr val="00B050"/>
                                </a:solidFill>
                                <a:latin typeface="Cambria Math" panose="02040503050406030204" pitchFamily="18" charset="0"/>
                              </a:rPr>
                              <m:t>𝑚𝑎𝑡𝑒𝑟𝑖𝑎𝑙</m:t>
                            </m:r>
                          </m:sub>
                        </m:sSub>
                        <m:r>
                          <a:rPr lang="en-US" b="1" i="1" smtClean="0">
                            <a:solidFill>
                              <a:srgbClr val="00B050"/>
                            </a:solidFill>
                            <a:latin typeface="Cambria Math" panose="02040503050406030204" pitchFamily="18" charset="0"/>
                          </a:rPr>
                          <m:t>=</m:t>
                        </m:r>
                        <m:r>
                          <a:rPr lang="en-US" b="1" i="1" smtClean="0">
                            <a:solidFill>
                              <a:srgbClr val="00B050"/>
                            </a:solidFill>
                            <a:latin typeface="Cambria Math" panose="02040503050406030204" pitchFamily="18" charset="0"/>
                          </a:rPr>
                          <m:t>𝑫</m:t>
                        </m:r>
                        <m:r>
                          <a:rPr lang="en-US" b="1" i="1" smtClean="0">
                            <a:solidFill>
                              <a:srgbClr val="00B050"/>
                            </a:solidFill>
                            <a:latin typeface="Cambria Math" panose="02040503050406030204" pitchFamily="18" charset="0"/>
                          </a:rPr>
                          <m:t>−</m:t>
                        </m:r>
                        <m:sSub>
                          <m:sSubPr>
                            <m:ctrlPr>
                              <a:rPr lang="en-US" b="1" i="1" smtClean="0">
                                <a:solidFill>
                                  <a:srgbClr val="00B050"/>
                                </a:solidFill>
                                <a:latin typeface="Cambria Math" panose="02040503050406030204" pitchFamily="18" charset="0"/>
                              </a:rPr>
                            </m:ctrlPr>
                          </m:sSubPr>
                          <m:e>
                            <m:r>
                              <a:rPr lang="en-US" b="1" i="1" smtClean="0">
                                <a:solidFill>
                                  <a:srgbClr val="00B050"/>
                                </a:solidFill>
                                <a:latin typeface="Cambria Math" panose="02040503050406030204" pitchFamily="18" charset="0"/>
                              </a:rPr>
                              <m:t>𝑫</m:t>
                            </m:r>
                          </m:e>
                          <m:sub>
                            <m:r>
                              <a:rPr lang="en-US" b="0" i="1" smtClean="0">
                                <a:solidFill>
                                  <a:srgbClr val="00B050"/>
                                </a:solidFill>
                                <a:latin typeface="Cambria Math" panose="02040503050406030204" pitchFamily="18" charset="0"/>
                              </a:rPr>
                              <m:t>𝑎𝑟𝑡𝑖𝑓𝑖𝑐𝑖𝑎𝑙</m:t>
                            </m:r>
                          </m:sub>
                        </m:sSub>
                      </m:oMath>
                    </m:oMathPara>
                  </a14:m>
                  <a:endParaRPr lang="en-US" b="1" i="1" dirty="0"/>
                </a:p>
                <a:p>
                  <a:endParaRPr lang="en-US" b="1"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𝝈</m:t>
                            </m:r>
                            <m:r>
                              <a:rPr lang="en-US" b="1" i="1">
                                <a:latin typeface="Cambria Math" panose="02040503050406030204" pitchFamily="18" charset="0"/>
                              </a:rPr>
                              <m:t>=</m:t>
                            </m:r>
                            <m:r>
                              <a:rPr lang="en-US" b="1" i="1">
                                <a:latin typeface="Cambria Math" panose="02040503050406030204" pitchFamily="18" charset="0"/>
                              </a:rPr>
                              <m:t>𝝈</m:t>
                            </m:r>
                            <m:r>
                              <a:rPr lang="en-US" b="1" i="1">
                                <a:latin typeface="Cambria Math" panose="02040503050406030204" pitchFamily="18" charset="0"/>
                              </a:rPr>
                              <m:t>(</m:t>
                            </m:r>
                            <m:r>
                              <a:rPr lang="en-US" b="1" i="1" smtClean="0">
                                <a:solidFill>
                                  <a:srgbClr val="00B050"/>
                                </a:solidFill>
                                <a:latin typeface="Cambria Math" panose="02040503050406030204" pitchFamily="18" charset="0"/>
                              </a:rPr>
                              <m:t>𝑫</m:t>
                            </m:r>
                          </m:e>
                          <m:sub>
                            <m:r>
                              <a:rPr lang="en-US" b="0" i="1" smtClean="0">
                                <a:solidFill>
                                  <a:srgbClr val="00B050"/>
                                </a:solidFill>
                                <a:latin typeface="Cambria Math" panose="02040503050406030204" pitchFamily="18" charset="0"/>
                              </a:rPr>
                              <m:t>𝑚𝑎𝑡𝑒𝑟𝑖𝑎𝑙</m:t>
                            </m:r>
                          </m:sub>
                        </m:sSub>
                        <m:r>
                          <a:rPr lang="en-US" b="1" i="1" smtClean="0">
                            <a:latin typeface="Cambria Math" panose="02040503050406030204" pitchFamily="18" charset="0"/>
                          </a:rPr>
                          <m:t>)</m:t>
                        </m:r>
                      </m:oMath>
                    </m:oMathPara>
                  </a14:m>
                  <a:endParaRPr lang="en-US" i="1" dirty="0"/>
                </a:p>
              </p:txBody>
            </p:sp>
          </mc:Choice>
          <mc:Fallback xmlns="">
            <p:sp>
              <p:nvSpPr>
                <p:cNvPr id="31" name="TextBox 30">
                  <a:extLst>
                    <a:ext uri="{FF2B5EF4-FFF2-40B4-BE49-F238E27FC236}">
                      <a16:creationId xmlns:a16="http://schemas.microsoft.com/office/drawing/2014/main" id="{6E45DC0C-16BA-B72B-0E66-8075581AB6F4}"/>
                    </a:ext>
                  </a:extLst>
                </p:cNvPr>
                <p:cNvSpPr txBox="1">
                  <a:spLocks noRot="1" noChangeAspect="1" noMove="1" noResize="1" noEditPoints="1" noAdjustHandles="1" noChangeArrowheads="1" noChangeShapeType="1" noTextEdit="1"/>
                </p:cNvSpPr>
                <p:nvPr/>
              </p:nvSpPr>
              <p:spPr>
                <a:xfrm>
                  <a:off x="1406782" y="4551938"/>
                  <a:ext cx="2927276" cy="1152495"/>
                </a:xfrm>
                <a:prstGeom prst="rect">
                  <a:avLst/>
                </a:prstGeom>
                <a:blipFill>
                  <a:blip r:embed="rId2"/>
                  <a:stretch>
                    <a:fillRect l="-2708"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04F275C-E7D9-B6A3-B132-19814A5F274F}"/>
                    </a:ext>
                  </a:extLst>
                </p:cNvPr>
                <p:cNvSpPr txBox="1"/>
                <p:nvPr/>
              </p:nvSpPr>
              <p:spPr>
                <a:xfrm>
                  <a:off x="1320188" y="3984230"/>
                  <a:ext cx="3857164" cy="369332"/>
                </a:xfrm>
                <a:prstGeom prst="rect">
                  <a:avLst/>
                </a:prstGeom>
                <a:noFill/>
              </p:spPr>
              <p:txBody>
                <a:bodyPr wrap="square">
                  <a:spAutoFit/>
                </a:bodyPr>
                <a:lstStyle/>
                <a:p>
                  <a14:m>
                    <m:oMath xmlns:m="http://schemas.openxmlformats.org/officeDocument/2006/math">
                      <m:r>
                        <a:rPr lang="en-US" b="1" i="1" smtClean="0">
                          <a:latin typeface="Cambria Math" panose="02040503050406030204" pitchFamily="18" charset="0"/>
                        </a:rPr>
                        <m:t>𝑫</m:t>
                      </m:r>
                    </m:oMath>
                  </a14:m>
                  <a:r>
                    <a:rPr lang="en-US" dirty="0">
                      <a:latin typeface="Cambria Math" panose="02040503050406030204" pitchFamily="18" charset="0"/>
                    </a:rPr>
                    <a:t>: 	Rate of deformation tensor</a:t>
                  </a:r>
                </a:p>
              </p:txBody>
            </p:sp>
          </mc:Choice>
          <mc:Fallback xmlns="">
            <p:sp>
              <p:nvSpPr>
                <p:cNvPr id="33" name="TextBox 32">
                  <a:extLst>
                    <a:ext uri="{FF2B5EF4-FFF2-40B4-BE49-F238E27FC236}">
                      <a16:creationId xmlns:a16="http://schemas.microsoft.com/office/drawing/2014/main" id="{D04F275C-E7D9-B6A3-B132-19814A5F274F}"/>
                    </a:ext>
                  </a:extLst>
                </p:cNvPr>
                <p:cNvSpPr txBox="1">
                  <a:spLocks noRot="1" noChangeAspect="1" noMove="1" noResize="1" noEditPoints="1" noAdjustHandles="1" noChangeArrowheads="1" noChangeShapeType="1" noTextEdit="1"/>
                </p:cNvSpPr>
                <p:nvPr/>
              </p:nvSpPr>
              <p:spPr>
                <a:xfrm>
                  <a:off x="1320188" y="3984230"/>
                  <a:ext cx="3857164" cy="369332"/>
                </a:xfrm>
                <a:prstGeom prst="rect">
                  <a:avLst/>
                </a:prstGeom>
                <a:blipFill>
                  <a:blip r:embed="rId3"/>
                  <a:stretch>
                    <a:fillRect t="-11667" b="-25000"/>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780685FA-675A-E7BD-58C9-9A599D8C161C}"/>
                </a:ext>
              </a:extLst>
            </p:cNvPr>
            <p:cNvSpPr/>
            <p:nvPr/>
          </p:nvSpPr>
          <p:spPr>
            <a:xfrm>
              <a:off x="1209566" y="5350958"/>
              <a:ext cx="2045974" cy="479977"/>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0AF0537-B4DB-8FB9-1279-B4B6C20512AC}"/>
                  </a:ext>
                </a:extLst>
              </p:cNvPr>
              <p:cNvSpPr txBox="1"/>
              <p:nvPr/>
            </p:nvSpPr>
            <p:spPr>
              <a:xfrm>
                <a:off x="6861703" y="1944522"/>
                <a:ext cx="3607956" cy="6669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1</m:t>
                          </m:r>
                          <m:r>
                            <a:rPr lang="en-US" b="0" i="1" smtClean="0">
                              <a:latin typeface="Cambria Math" panose="02040503050406030204" pitchFamily="18" charset="0"/>
                            </a:rPr>
                            <m:t>𝐷</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𝐿</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r>
                            <a:rPr lang="en-US" i="1">
                              <a:latin typeface="Cambria Math" panose="02040503050406030204" pitchFamily="18" charset="0"/>
                            </a:rPr>
                            <m:t>)</m:t>
                          </m:r>
                          <m:r>
                            <m:rPr>
                              <m:nor/>
                            </m:rPr>
                            <a:rPr lang="en-US" i="1" dirty="0"/>
                            <m:t> </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en>
                      </m:f>
                      <m:r>
                        <a:rPr lang="en-US" b="0" i="1" smtClean="0">
                          <a:latin typeface="Cambria Math" panose="02040503050406030204" pitchFamily="18" charset="0"/>
                        </a:rPr>
                        <m:t>=1.0</m:t>
                      </m:r>
                    </m:oMath>
                  </m:oMathPara>
                </a14:m>
                <a:endParaRPr lang="en-US" i="1" dirty="0"/>
              </a:p>
            </p:txBody>
          </p:sp>
        </mc:Choice>
        <mc:Fallback xmlns="">
          <p:sp>
            <p:nvSpPr>
              <p:cNvPr id="50" name="TextBox 49">
                <a:extLst>
                  <a:ext uri="{FF2B5EF4-FFF2-40B4-BE49-F238E27FC236}">
                    <a16:creationId xmlns:a16="http://schemas.microsoft.com/office/drawing/2014/main" id="{50AF0537-B4DB-8FB9-1279-B4B6C20512AC}"/>
                  </a:ext>
                </a:extLst>
              </p:cNvPr>
              <p:cNvSpPr txBox="1">
                <a:spLocks noRot="1" noChangeAspect="1" noMove="1" noResize="1" noEditPoints="1" noAdjustHandles="1" noChangeArrowheads="1" noChangeShapeType="1" noTextEdit="1"/>
              </p:cNvSpPr>
              <p:nvPr/>
            </p:nvSpPr>
            <p:spPr>
              <a:xfrm>
                <a:off x="6861703" y="1944522"/>
                <a:ext cx="3607956" cy="666977"/>
              </a:xfrm>
              <a:prstGeom prst="rect">
                <a:avLst/>
              </a:prstGeom>
              <a:blipFill>
                <a:blip r:embed="rId4"/>
                <a:stretch>
                  <a:fillRect/>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747E9E81-096D-12E0-8F17-88AC10304B11}"/>
              </a:ext>
            </a:extLst>
          </p:cNvPr>
          <p:cNvSpPr txBox="1"/>
          <p:nvPr/>
        </p:nvSpPr>
        <p:spPr>
          <a:xfrm>
            <a:off x="9641156" y="2079883"/>
            <a:ext cx="2092072" cy="369332"/>
          </a:xfrm>
          <a:prstGeom prst="rect">
            <a:avLst/>
          </a:prstGeom>
          <a:noFill/>
        </p:spPr>
        <p:txBody>
          <a:bodyPr wrap="square" rtlCol="0">
            <a:spAutoFit/>
          </a:bodyPr>
          <a:lstStyle/>
          <a:p>
            <a:r>
              <a:rPr lang="en-US" dirty="0"/>
              <a:t>(in this example)</a:t>
            </a:r>
          </a:p>
        </p:txBody>
      </p:sp>
      <p:cxnSp>
        <p:nvCxnSpPr>
          <p:cNvPr id="55" name="Straight Arrow Connector 54">
            <a:extLst>
              <a:ext uri="{FF2B5EF4-FFF2-40B4-BE49-F238E27FC236}">
                <a16:creationId xmlns:a16="http://schemas.microsoft.com/office/drawing/2014/main" id="{968A8864-519D-034E-8EB6-57883C5322C0}"/>
              </a:ext>
            </a:extLst>
          </p:cNvPr>
          <p:cNvCxnSpPr>
            <a:cxnSpLocks/>
          </p:cNvCxnSpPr>
          <p:nvPr/>
        </p:nvCxnSpPr>
        <p:spPr>
          <a:xfrm>
            <a:off x="4488032" y="4960060"/>
            <a:ext cx="245765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60B488BE-1B70-AF32-E402-4A2969D141D3}"/>
              </a:ext>
            </a:extLst>
          </p:cNvPr>
          <p:cNvSpPr txBox="1"/>
          <p:nvPr/>
        </p:nvSpPr>
        <p:spPr>
          <a:xfrm>
            <a:off x="1081211" y="3408991"/>
            <a:ext cx="3140060" cy="646331"/>
          </a:xfrm>
          <a:prstGeom prst="rect">
            <a:avLst/>
          </a:prstGeom>
          <a:noFill/>
        </p:spPr>
        <p:txBody>
          <a:bodyPr wrap="square" rtlCol="0">
            <a:spAutoFit/>
          </a:bodyPr>
          <a:lstStyle/>
          <a:p>
            <a:r>
              <a:rPr lang="en-US" b="1" dirty="0"/>
              <a:t>(2) </a:t>
            </a:r>
            <a:r>
              <a:rPr lang="en-US" dirty="0"/>
              <a:t>The user provides strain over time:</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9F5E029-9145-B612-19EC-433E8509F495}"/>
                  </a:ext>
                </a:extLst>
              </p:cNvPr>
              <p:cNvSpPr txBox="1"/>
              <p:nvPr/>
            </p:nvSpPr>
            <p:spPr>
              <a:xfrm>
                <a:off x="4560178" y="5046056"/>
                <a:ext cx="2516531" cy="5666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𝑎𝑟𝑡</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sub>
                          </m:sSub>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oMath>
                  </m:oMathPara>
                </a14:m>
                <a:endParaRPr lang="en-US" dirty="0"/>
              </a:p>
            </p:txBody>
          </p:sp>
        </mc:Choice>
        <mc:Fallback xmlns="">
          <p:sp>
            <p:nvSpPr>
              <p:cNvPr id="59" name="TextBox 58">
                <a:extLst>
                  <a:ext uri="{FF2B5EF4-FFF2-40B4-BE49-F238E27FC236}">
                    <a16:creationId xmlns:a16="http://schemas.microsoft.com/office/drawing/2014/main" id="{59F5E029-9145-B612-19EC-433E8509F495}"/>
                  </a:ext>
                </a:extLst>
              </p:cNvPr>
              <p:cNvSpPr txBox="1">
                <a:spLocks noRot="1" noChangeAspect="1" noMove="1" noResize="1" noEditPoints="1" noAdjustHandles="1" noChangeArrowheads="1" noChangeShapeType="1" noTextEdit="1"/>
              </p:cNvSpPr>
              <p:nvPr/>
            </p:nvSpPr>
            <p:spPr>
              <a:xfrm>
                <a:off x="4560178" y="5046056"/>
                <a:ext cx="2516531" cy="566694"/>
              </a:xfrm>
              <a:prstGeom prst="rect">
                <a:avLst/>
              </a:prstGeom>
              <a:blipFill>
                <a:blip r:embed="rId5"/>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45297306-8D41-3D6D-62B6-ECA967A8829B}"/>
              </a:ext>
            </a:extLst>
          </p:cNvPr>
          <p:cNvGrpSpPr/>
          <p:nvPr/>
        </p:nvGrpSpPr>
        <p:grpSpPr>
          <a:xfrm>
            <a:off x="1246758" y="4182034"/>
            <a:ext cx="2782425" cy="2031939"/>
            <a:chOff x="6120645" y="4017584"/>
            <a:chExt cx="2782425" cy="2031939"/>
          </a:xfrm>
        </p:grpSpPr>
        <p:grpSp>
          <p:nvGrpSpPr>
            <p:cNvPr id="74" name="Group 73">
              <a:extLst>
                <a:ext uri="{FF2B5EF4-FFF2-40B4-BE49-F238E27FC236}">
                  <a16:creationId xmlns:a16="http://schemas.microsoft.com/office/drawing/2014/main" id="{A78337CB-E082-3180-04D0-7153FA067308}"/>
                </a:ext>
              </a:extLst>
            </p:cNvPr>
            <p:cNvGrpSpPr/>
            <p:nvPr/>
          </p:nvGrpSpPr>
          <p:grpSpPr>
            <a:xfrm>
              <a:off x="6120645" y="4017584"/>
              <a:ext cx="2782425" cy="2031939"/>
              <a:chOff x="7825239" y="4423900"/>
              <a:chExt cx="2782425" cy="2031939"/>
            </a:xfrm>
          </p:grpSpPr>
          <p:sp>
            <p:nvSpPr>
              <p:cNvPr id="73" name="Rectangle 72">
                <a:extLst>
                  <a:ext uri="{FF2B5EF4-FFF2-40B4-BE49-F238E27FC236}">
                    <a16:creationId xmlns:a16="http://schemas.microsoft.com/office/drawing/2014/main" id="{932F03A1-C06D-FC41-A36F-EF83CC9A526C}"/>
                  </a:ext>
                </a:extLst>
              </p:cNvPr>
              <p:cNvSpPr/>
              <p:nvPr/>
            </p:nvSpPr>
            <p:spPr>
              <a:xfrm>
                <a:off x="7825239" y="4423900"/>
                <a:ext cx="2782425" cy="20319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C618E9CE-584C-63AE-917D-90DD0674E900}"/>
                  </a:ext>
                </a:extLst>
              </p:cNvPr>
              <p:cNvCxnSpPr>
                <a:cxnSpLocks/>
              </p:cNvCxnSpPr>
              <p:nvPr/>
            </p:nvCxnSpPr>
            <p:spPr>
              <a:xfrm flipV="1">
                <a:off x="8183737" y="4698108"/>
                <a:ext cx="0" cy="130319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80492631-9EC8-FC3B-D804-6E14F71A8534}"/>
                  </a:ext>
                </a:extLst>
              </p:cNvPr>
              <p:cNvCxnSpPr>
                <a:cxnSpLocks/>
              </p:cNvCxnSpPr>
              <p:nvPr/>
            </p:nvCxnSpPr>
            <p:spPr>
              <a:xfrm>
                <a:off x="8079545" y="5884093"/>
                <a:ext cx="235972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77F6E00-30C8-E42B-5DB1-06AD81A56173}"/>
                      </a:ext>
                    </a:extLst>
                  </p:cNvPr>
                  <p:cNvSpPr txBox="1"/>
                  <p:nvPr/>
                </p:nvSpPr>
                <p:spPr>
                  <a:xfrm rot="16200000">
                    <a:off x="7478649" y="5176567"/>
                    <a:ext cx="100095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𝑆𝑡𝑟𝑎𝑖𝑛</m:t>
                          </m:r>
                        </m:oMath>
                      </m:oMathPara>
                    </a14:m>
                    <a:endParaRPr lang="en-US" sz="1400" dirty="0"/>
                  </a:p>
                </p:txBody>
              </p:sp>
            </mc:Choice>
            <mc:Fallback xmlns="">
              <p:sp>
                <p:nvSpPr>
                  <p:cNvPr id="64" name="TextBox 63">
                    <a:extLst>
                      <a:ext uri="{FF2B5EF4-FFF2-40B4-BE49-F238E27FC236}">
                        <a16:creationId xmlns:a16="http://schemas.microsoft.com/office/drawing/2014/main" id="{877F6E00-30C8-E42B-5DB1-06AD81A56173}"/>
                      </a:ext>
                    </a:extLst>
                  </p:cNvPr>
                  <p:cNvSpPr txBox="1">
                    <a:spLocks noRot="1" noChangeAspect="1" noMove="1" noResize="1" noEditPoints="1" noAdjustHandles="1" noChangeArrowheads="1" noChangeShapeType="1" noTextEdit="1"/>
                  </p:cNvSpPr>
                  <p:nvPr/>
                </p:nvSpPr>
                <p:spPr>
                  <a:xfrm rot="16200000">
                    <a:off x="7478649" y="5176567"/>
                    <a:ext cx="1000957"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AD3F044-1D11-1DD3-DE5F-8E6298CF4463}"/>
                      </a:ext>
                    </a:extLst>
                  </p:cNvPr>
                  <p:cNvSpPr txBox="1"/>
                  <p:nvPr/>
                </p:nvSpPr>
                <p:spPr>
                  <a:xfrm>
                    <a:off x="8744805" y="6118645"/>
                    <a:ext cx="100095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𝑇𝑖𝑚𝑒</m:t>
                          </m:r>
                        </m:oMath>
                      </m:oMathPara>
                    </a14:m>
                    <a:endParaRPr lang="en-US" sz="1400" dirty="0"/>
                  </a:p>
                </p:txBody>
              </p:sp>
            </mc:Choice>
            <mc:Fallback xmlns="">
              <p:sp>
                <p:nvSpPr>
                  <p:cNvPr id="65" name="TextBox 64">
                    <a:extLst>
                      <a:ext uri="{FF2B5EF4-FFF2-40B4-BE49-F238E27FC236}">
                        <a16:creationId xmlns:a16="http://schemas.microsoft.com/office/drawing/2014/main" id="{0AD3F044-1D11-1DD3-DE5F-8E6298CF4463}"/>
                      </a:ext>
                    </a:extLst>
                  </p:cNvPr>
                  <p:cNvSpPr txBox="1">
                    <a:spLocks noRot="1" noChangeAspect="1" noMove="1" noResize="1" noEditPoints="1" noAdjustHandles="1" noChangeArrowheads="1" noChangeShapeType="1" noTextEdit="1"/>
                  </p:cNvSpPr>
                  <p:nvPr/>
                </p:nvSpPr>
                <p:spPr>
                  <a:xfrm>
                    <a:off x="8744805" y="6118645"/>
                    <a:ext cx="1000957" cy="307777"/>
                  </a:xfrm>
                  <a:prstGeom prst="rect">
                    <a:avLst/>
                  </a:prstGeom>
                  <a:blipFill>
                    <a:blip r:embed="rId7"/>
                    <a:stretch>
                      <a:fillRect/>
                    </a:stretch>
                  </a:blipFill>
                </p:spPr>
                <p:txBody>
                  <a:bodyPr/>
                  <a:lstStyle/>
                  <a:p>
                    <a:r>
                      <a:rPr lang="en-US">
                        <a:noFill/>
                      </a:rPr>
                      <a:t> </a:t>
                    </a:r>
                  </a:p>
                </p:txBody>
              </p:sp>
            </mc:Fallback>
          </mc:AlternateContent>
          <p:sp>
            <p:nvSpPr>
              <p:cNvPr id="66" name="Freeform: Shape 65">
                <a:extLst>
                  <a:ext uri="{FF2B5EF4-FFF2-40B4-BE49-F238E27FC236}">
                    <a16:creationId xmlns:a16="http://schemas.microsoft.com/office/drawing/2014/main" id="{6A531B9F-463A-2D4E-1282-E2CEE894B647}"/>
                  </a:ext>
                </a:extLst>
              </p:cNvPr>
              <p:cNvSpPr/>
              <p:nvPr/>
            </p:nvSpPr>
            <p:spPr>
              <a:xfrm>
                <a:off x="8183736" y="4680352"/>
                <a:ext cx="1652717" cy="1217120"/>
              </a:xfrm>
              <a:custGeom>
                <a:avLst/>
                <a:gdLst>
                  <a:gd name="connsiteX0" fmla="*/ 0 w 1358284"/>
                  <a:gd name="connsiteY0" fmla="*/ 730136 h 730136"/>
                  <a:gd name="connsiteX1" fmla="*/ 408373 w 1358284"/>
                  <a:gd name="connsiteY1" fmla="*/ 312886 h 730136"/>
                  <a:gd name="connsiteX2" fmla="*/ 1162975 w 1358284"/>
                  <a:gd name="connsiteY2" fmla="*/ 90944 h 730136"/>
                  <a:gd name="connsiteX3" fmla="*/ 1358284 w 1358284"/>
                  <a:gd name="connsiteY3" fmla="*/ 2167 h 730136"/>
                </a:gdLst>
                <a:ahLst/>
                <a:cxnLst>
                  <a:cxn ang="0">
                    <a:pos x="connsiteX0" y="connsiteY0"/>
                  </a:cxn>
                  <a:cxn ang="0">
                    <a:pos x="connsiteX1" y="connsiteY1"/>
                  </a:cxn>
                  <a:cxn ang="0">
                    <a:pos x="connsiteX2" y="connsiteY2"/>
                  </a:cxn>
                  <a:cxn ang="0">
                    <a:pos x="connsiteX3" y="connsiteY3"/>
                  </a:cxn>
                </a:cxnLst>
                <a:rect l="l" t="t" r="r" b="b"/>
                <a:pathLst>
                  <a:path w="1358284" h="730136">
                    <a:moveTo>
                      <a:pt x="0" y="730136"/>
                    </a:moveTo>
                    <a:cubicBezTo>
                      <a:pt x="107272" y="574777"/>
                      <a:pt x="214544" y="419418"/>
                      <a:pt x="408373" y="312886"/>
                    </a:cubicBezTo>
                    <a:cubicBezTo>
                      <a:pt x="602202" y="206354"/>
                      <a:pt x="1004657" y="142730"/>
                      <a:pt x="1162975" y="90944"/>
                    </a:cubicBezTo>
                    <a:cubicBezTo>
                      <a:pt x="1321294" y="39157"/>
                      <a:pt x="1331651" y="-11149"/>
                      <a:pt x="1358284" y="216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cxnSp>
          <p:nvCxnSpPr>
            <p:cNvPr id="78" name="Straight Connector 77">
              <a:extLst>
                <a:ext uri="{FF2B5EF4-FFF2-40B4-BE49-F238E27FC236}">
                  <a16:creationId xmlns:a16="http://schemas.microsoft.com/office/drawing/2014/main" id="{29D19BE8-CC88-A6E9-A55A-1E1388F93D2F}"/>
                </a:ext>
              </a:extLst>
            </p:cNvPr>
            <p:cNvCxnSpPr>
              <a:stCxn id="66" idx="1"/>
            </p:cNvCxnSpPr>
            <p:nvPr/>
          </p:nvCxnSpPr>
          <p:spPr>
            <a:xfrm>
              <a:off x="6976037" y="4795610"/>
              <a:ext cx="10689" cy="67303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E893A79-1030-EB88-6970-B39F70DFD01F}"/>
                </a:ext>
              </a:extLst>
            </p:cNvPr>
            <p:cNvCxnSpPr>
              <a:cxnSpLocks/>
              <a:endCxn id="66" idx="1"/>
            </p:cNvCxnSpPr>
            <p:nvPr/>
          </p:nvCxnSpPr>
          <p:spPr>
            <a:xfrm>
              <a:off x="6507273" y="4795610"/>
              <a:ext cx="468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1F606F-C8C3-17AE-6CA6-035664C6EF7E}"/>
                </a:ext>
              </a:extLst>
            </p:cNvPr>
            <p:cNvCxnSpPr>
              <a:cxnSpLocks/>
            </p:cNvCxnSpPr>
            <p:nvPr/>
          </p:nvCxnSpPr>
          <p:spPr>
            <a:xfrm>
              <a:off x="7790997" y="4443912"/>
              <a:ext cx="10689" cy="1033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138BBC3-F021-12F8-0289-D72557E649F4}"/>
                </a:ext>
              </a:extLst>
            </p:cNvPr>
            <p:cNvCxnSpPr>
              <a:cxnSpLocks/>
            </p:cNvCxnSpPr>
            <p:nvPr/>
          </p:nvCxnSpPr>
          <p:spPr>
            <a:xfrm flipV="1">
              <a:off x="6489576" y="4451719"/>
              <a:ext cx="1301421" cy="1374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88586986-9FD0-DC84-FE5D-D1A86A0A5C28}"/>
                    </a:ext>
                  </a:extLst>
                </p:cNvPr>
                <p:cNvSpPr txBox="1"/>
                <p:nvPr/>
              </p:nvSpPr>
              <p:spPr>
                <a:xfrm>
                  <a:off x="6767747" y="4104115"/>
                  <a:ext cx="54492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𝑛</m:t>
                            </m:r>
                            <m:r>
                              <a:rPr lang="en-US" b="0" i="1" smtClean="0">
                                <a:latin typeface="Cambria Math" panose="02040503050406030204" pitchFamily="18" charset="0"/>
                              </a:rPr>
                              <m:t>+1</m:t>
                            </m:r>
                          </m:sub>
                        </m:sSub>
                      </m:oMath>
                    </m:oMathPara>
                  </a14:m>
                  <a:endParaRPr lang="en-US" dirty="0"/>
                </a:p>
              </p:txBody>
            </p:sp>
          </mc:Choice>
          <mc:Fallback xmlns="">
            <p:sp>
              <p:nvSpPr>
                <p:cNvPr id="88" name="TextBox 87">
                  <a:extLst>
                    <a:ext uri="{FF2B5EF4-FFF2-40B4-BE49-F238E27FC236}">
                      <a16:creationId xmlns:a16="http://schemas.microsoft.com/office/drawing/2014/main" id="{88586986-9FD0-DC84-FE5D-D1A86A0A5C28}"/>
                    </a:ext>
                  </a:extLst>
                </p:cNvPr>
                <p:cNvSpPr txBox="1">
                  <a:spLocks noRot="1" noChangeAspect="1" noMove="1" noResize="1" noEditPoints="1" noAdjustHandles="1" noChangeArrowheads="1" noChangeShapeType="1" noTextEdit="1"/>
                </p:cNvSpPr>
                <p:nvPr/>
              </p:nvSpPr>
              <p:spPr>
                <a:xfrm>
                  <a:off x="6767747" y="4104115"/>
                  <a:ext cx="544928" cy="369332"/>
                </a:xfrm>
                <a:prstGeom prst="rect">
                  <a:avLst/>
                </a:prstGeom>
                <a:blipFill>
                  <a:blip r:embed="rId8"/>
                  <a:stretch>
                    <a:fillRect r="-6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BE5ACECE-4731-5948-BBC9-0403831EAC1F}"/>
                    </a:ext>
                  </a:extLst>
                </p:cNvPr>
                <p:cNvSpPr txBox="1"/>
                <p:nvPr/>
              </p:nvSpPr>
              <p:spPr>
                <a:xfrm>
                  <a:off x="6509236" y="4470828"/>
                  <a:ext cx="54492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𝑛</m:t>
                            </m:r>
                          </m:sub>
                        </m:sSub>
                      </m:oMath>
                    </m:oMathPara>
                  </a14:m>
                  <a:endParaRPr lang="en-US" dirty="0"/>
                </a:p>
              </p:txBody>
            </p:sp>
          </mc:Choice>
          <mc:Fallback xmlns="">
            <p:sp>
              <p:nvSpPr>
                <p:cNvPr id="89" name="TextBox 88">
                  <a:extLst>
                    <a:ext uri="{FF2B5EF4-FFF2-40B4-BE49-F238E27FC236}">
                      <a16:creationId xmlns:a16="http://schemas.microsoft.com/office/drawing/2014/main" id="{BE5ACECE-4731-5948-BBC9-0403831EAC1F}"/>
                    </a:ext>
                  </a:extLst>
                </p:cNvPr>
                <p:cNvSpPr txBox="1">
                  <a:spLocks noRot="1" noChangeAspect="1" noMove="1" noResize="1" noEditPoints="1" noAdjustHandles="1" noChangeArrowheads="1" noChangeShapeType="1" noTextEdit="1"/>
                </p:cNvSpPr>
                <p:nvPr/>
              </p:nvSpPr>
              <p:spPr>
                <a:xfrm>
                  <a:off x="6509236" y="4470828"/>
                  <a:ext cx="544928"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CDAE559-796D-B899-7232-2635DC660447}"/>
                    </a:ext>
                  </a:extLst>
                </p:cNvPr>
                <p:cNvSpPr txBox="1"/>
                <p:nvPr/>
              </p:nvSpPr>
              <p:spPr>
                <a:xfrm>
                  <a:off x="7584911" y="5403211"/>
                  <a:ext cx="54492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𝑛</m:t>
                            </m:r>
                            <m:r>
                              <a:rPr lang="en-US" sz="1400" b="0" i="1" smtClean="0">
                                <a:latin typeface="Cambria Math" panose="02040503050406030204" pitchFamily="18" charset="0"/>
                              </a:rPr>
                              <m:t>+1</m:t>
                            </m:r>
                          </m:sub>
                        </m:sSub>
                      </m:oMath>
                    </m:oMathPara>
                  </a14:m>
                  <a:endParaRPr lang="en-US" sz="1400" dirty="0"/>
                </a:p>
              </p:txBody>
            </p:sp>
          </mc:Choice>
          <mc:Fallback xmlns="">
            <p:sp>
              <p:nvSpPr>
                <p:cNvPr id="90" name="TextBox 89">
                  <a:extLst>
                    <a:ext uri="{FF2B5EF4-FFF2-40B4-BE49-F238E27FC236}">
                      <a16:creationId xmlns:a16="http://schemas.microsoft.com/office/drawing/2014/main" id="{5CDAE559-796D-B899-7232-2635DC660447}"/>
                    </a:ext>
                  </a:extLst>
                </p:cNvPr>
                <p:cNvSpPr txBox="1">
                  <a:spLocks noRot="1" noChangeAspect="1" noMove="1" noResize="1" noEditPoints="1" noAdjustHandles="1" noChangeArrowheads="1" noChangeShapeType="1" noTextEdit="1"/>
                </p:cNvSpPr>
                <p:nvPr/>
              </p:nvSpPr>
              <p:spPr>
                <a:xfrm>
                  <a:off x="7584911" y="5403211"/>
                  <a:ext cx="544928"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FF66336-0603-97D8-EB28-852C70FDA148}"/>
                    </a:ext>
                  </a:extLst>
                </p:cNvPr>
                <p:cNvSpPr txBox="1"/>
                <p:nvPr/>
              </p:nvSpPr>
              <p:spPr>
                <a:xfrm>
                  <a:off x="6760572" y="5401007"/>
                  <a:ext cx="54492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𝑛</m:t>
                            </m:r>
                          </m:sub>
                        </m:sSub>
                      </m:oMath>
                    </m:oMathPara>
                  </a14:m>
                  <a:endParaRPr lang="en-US" sz="1400" dirty="0"/>
                </a:p>
              </p:txBody>
            </p:sp>
          </mc:Choice>
          <mc:Fallback xmlns="">
            <p:sp>
              <p:nvSpPr>
                <p:cNvPr id="91" name="TextBox 90">
                  <a:extLst>
                    <a:ext uri="{FF2B5EF4-FFF2-40B4-BE49-F238E27FC236}">
                      <a16:creationId xmlns:a16="http://schemas.microsoft.com/office/drawing/2014/main" id="{3FF66336-0603-97D8-EB28-852C70FDA148}"/>
                    </a:ext>
                  </a:extLst>
                </p:cNvPr>
                <p:cNvSpPr txBox="1">
                  <a:spLocks noRot="1" noChangeAspect="1" noMove="1" noResize="1" noEditPoints="1" noAdjustHandles="1" noChangeArrowheads="1" noChangeShapeType="1" noTextEdit="1"/>
                </p:cNvSpPr>
                <p:nvPr/>
              </p:nvSpPr>
              <p:spPr>
                <a:xfrm>
                  <a:off x="6760572" y="5401007"/>
                  <a:ext cx="544928" cy="3077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A50C6E3-4C8B-D6E3-3B40-C0773981B0A6}"/>
                    </a:ext>
                  </a:extLst>
                </p:cNvPr>
                <p:cNvSpPr txBox="1"/>
                <p:nvPr/>
              </p:nvSpPr>
              <p:spPr>
                <a:xfrm>
                  <a:off x="7189663" y="5012688"/>
                  <a:ext cx="4500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dirty="0"/>
                </a:p>
              </p:txBody>
            </p:sp>
          </mc:Choice>
          <mc:Fallback xmlns="">
            <p:sp>
              <p:nvSpPr>
                <p:cNvPr id="94" name="TextBox 93">
                  <a:extLst>
                    <a:ext uri="{FF2B5EF4-FFF2-40B4-BE49-F238E27FC236}">
                      <a16:creationId xmlns:a16="http://schemas.microsoft.com/office/drawing/2014/main" id="{8A50C6E3-4C8B-D6E3-3B40-C0773981B0A6}"/>
                    </a:ext>
                  </a:extLst>
                </p:cNvPr>
                <p:cNvSpPr txBox="1">
                  <a:spLocks noRot="1" noChangeAspect="1" noMove="1" noResize="1" noEditPoints="1" noAdjustHandles="1" noChangeArrowheads="1" noChangeShapeType="1" noTextEdit="1"/>
                </p:cNvSpPr>
                <p:nvPr/>
              </p:nvSpPr>
              <p:spPr>
                <a:xfrm>
                  <a:off x="7189663" y="5012688"/>
                  <a:ext cx="450089" cy="369332"/>
                </a:xfrm>
                <a:prstGeom prst="rect">
                  <a:avLst/>
                </a:prstGeom>
                <a:blipFill>
                  <a:blip r:embed="rId12"/>
                  <a:stretch>
                    <a:fillRect/>
                  </a:stretch>
                </a:blipFill>
              </p:spPr>
              <p:txBody>
                <a:bodyPr/>
                <a:lstStyle/>
                <a:p>
                  <a:r>
                    <a:rPr lang="en-US">
                      <a:noFill/>
                    </a:rPr>
                    <a:t> </a:t>
                  </a:r>
                </a:p>
              </p:txBody>
            </p:sp>
          </mc:Fallback>
        </mc:AlternateContent>
      </p:grpSp>
      <p:sp>
        <p:nvSpPr>
          <p:cNvPr id="95" name="TextBox 94">
            <a:extLst>
              <a:ext uri="{FF2B5EF4-FFF2-40B4-BE49-F238E27FC236}">
                <a16:creationId xmlns:a16="http://schemas.microsoft.com/office/drawing/2014/main" id="{B07EAA93-6988-BAED-C6C6-C84501EF857C}"/>
              </a:ext>
            </a:extLst>
          </p:cNvPr>
          <p:cNvSpPr txBox="1"/>
          <p:nvPr/>
        </p:nvSpPr>
        <p:spPr>
          <a:xfrm>
            <a:off x="1081210" y="1144460"/>
            <a:ext cx="5689108" cy="369332"/>
          </a:xfrm>
          <a:prstGeom prst="rect">
            <a:avLst/>
          </a:prstGeom>
          <a:noFill/>
        </p:spPr>
        <p:txBody>
          <a:bodyPr wrap="square" rtlCol="0">
            <a:spAutoFit/>
          </a:bodyPr>
          <a:lstStyle/>
          <a:p>
            <a:r>
              <a:rPr lang="en-US" b="1" dirty="0"/>
              <a:t>(1)</a:t>
            </a:r>
            <a:r>
              <a:rPr lang="en-US" dirty="0"/>
              <a:t> Suppose we want to expand this cube by 100%:</a:t>
            </a:r>
          </a:p>
        </p:txBody>
      </p:sp>
      <p:sp>
        <p:nvSpPr>
          <p:cNvPr id="99" name="Arrow: Right 98">
            <a:extLst>
              <a:ext uri="{FF2B5EF4-FFF2-40B4-BE49-F238E27FC236}">
                <a16:creationId xmlns:a16="http://schemas.microsoft.com/office/drawing/2014/main" id="{BECEEE69-5BAD-3003-FF17-BD4DA78EC475}"/>
              </a:ext>
            </a:extLst>
          </p:cNvPr>
          <p:cNvSpPr/>
          <p:nvPr/>
        </p:nvSpPr>
        <p:spPr>
          <a:xfrm>
            <a:off x="3005965" y="2071122"/>
            <a:ext cx="702057" cy="36057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ACEC2D-E317-B73C-27A6-9BFEEAAA1814}"/>
              </a:ext>
            </a:extLst>
          </p:cNvPr>
          <p:cNvSpPr txBox="1"/>
          <p:nvPr/>
        </p:nvSpPr>
        <p:spPr>
          <a:xfrm>
            <a:off x="4546572" y="3398323"/>
            <a:ext cx="3140060" cy="923330"/>
          </a:xfrm>
          <a:prstGeom prst="rect">
            <a:avLst/>
          </a:prstGeom>
          <a:noFill/>
        </p:spPr>
        <p:txBody>
          <a:bodyPr wrap="square" rtlCol="0">
            <a:spAutoFit/>
          </a:bodyPr>
          <a:lstStyle/>
          <a:p>
            <a:r>
              <a:rPr lang="en-US" b="1" dirty="0"/>
              <a:t>(3) </a:t>
            </a:r>
            <a:r>
              <a:rPr lang="en-US" dirty="0"/>
              <a:t>We compute a rate of deformation for the artificial strain</a:t>
            </a:r>
          </a:p>
        </p:txBody>
      </p:sp>
      <p:sp>
        <p:nvSpPr>
          <p:cNvPr id="9" name="TextBox 8">
            <a:extLst>
              <a:ext uri="{FF2B5EF4-FFF2-40B4-BE49-F238E27FC236}">
                <a16:creationId xmlns:a16="http://schemas.microsoft.com/office/drawing/2014/main" id="{CBB8B492-B389-7CA0-08C7-33D263F2177C}"/>
              </a:ext>
            </a:extLst>
          </p:cNvPr>
          <p:cNvSpPr txBox="1"/>
          <p:nvPr/>
        </p:nvSpPr>
        <p:spPr>
          <a:xfrm>
            <a:off x="7607705" y="3369225"/>
            <a:ext cx="3916240" cy="923330"/>
          </a:xfrm>
          <a:prstGeom prst="rect">
            <a:avLst/>
          </a:prstGeom>
          <a:noFill/>
        </p:spPr>
        <p:txBody>
          <a:bodyPr wrap="square" rtlCol="0">
            <a:spAutoFit/>
          </a:bodyPr>
          <a:lstStyle/>
          <a:p>
            <a:r>
              <a:rPr lang="en-US" b="1" dirty="0"/>
              <a:t>(4) </a:t>
            </a:r>
            <a:r>
              <a:rPr lang="en-US" dirty="0"/>
              <a:t>Evaluate the constitutive model with only the “material” rate of deformation</a:t>
            </a:r>
          </a:p>
        </p:txBody>
      </p:sp>
    </p:spTree>
    <p:extLst>
      <p:ext uri="{BB962C8B-B14F-4D97-AF65-F5344CB8AC3E}">
        <p14:creationId xmlns:p14="http://schemas.microsoft.com/office/powerpoint/2010/main" val="155760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4E44-4444-CB36-35A4-C8F78D3A99B0}"/>
              </a:ext>
            </a:extLst>
          </p:cNvPr>
          <p:cNvSpPr>
            <a:spLocks noGrp="1"/>
          </p:cNvSpPr>
          <p:nvPr>
            <p:ph type="title"/>
          </p:nvPr>
        </p:nvSpPr>
        <p:spPr/>
        <p:txBody>
          <a:bodyPr/>
          <a:lstStyle/>
          <a:p>
            <a:r>
              <a:rPr lang="en-US" dirty="0"/>
              <a:t>An example calculation in 1D: strain evaluation</a:t>
            </a:r>
          </a:p>
        </p:txBody>
      </p:sp>
      <p:sp>
        <p:nvSpPr>
          <p:cNvPr id="4" name="Slide Number Placeholder 3">
            <a:extLst>
              <a:ext uri="{FF2B5EF4-FFF2-40B4-BE49-F238E27FC236}">
                <a16:creationId xmlns:a16="http://schemas.microsoft.com/office/drawing/2014/main" id="{A3947407-B8EE-5C8A-B136-E5F2F55731A2}"/>
              </a:ext>
            </a:extLst>
          </p:cNvPr>
          <p:cNvSpPr>
            <a:spLocks noGrp="1"/>
          </p:cNvSpPr>
          <p:nvPr>
            <p:ph type="sldNum" sz="quarter" idx="4"/>
          </p:nvPr>
        </p:nvSpPr>
        <p:spPr/>
        <p:txBody>
          <a:bodyPr/>
          <a:lstStyle/>
          <a:p>
            <a:pPr algn="ctr"/>
            <a:fld id="{F6B149FD-26F7-3645-B4E7-BA8B8CC5EEA8}" type="slidenum">
              <a:rPr lang="en-US" smtClean="0"/>
              <a:pPr algn="ctr"/>
              <a:t>24</a:t>
            </a:fld>
            <a:endParaRPr lang="en-US" dirty="0"/>
          </a:p>
        </p:txBody>
      </p:sp>
      <p:grpSp>
        <p:nvGrpSpPr>
          <p:cNvPr id="5" name="Group 4">
            <a:extLst>
              <a:ext uri="{FF2B5EF4-FFF2-40B4-BE49-F238E27FC236}">
                <a16:creationId xmlns:a16="http://schemas.microsoft.com/office/drawing/2014/main" id="{D075C209-A828-B1AC-27C9-B526140FD0E8}"/>
              </a:ext>
            </a:extLst>
          </p:cNvPr>
          <p:cNvGrpSpPr/>
          <p:nvPr/>
        </p:nvGrpSpPr>
        <p:grpSpPr>
          <a:xfrm>
            <a:off x="1192850" y="1837918"/>
            <a:ext cx="1445121" cy="1283255"/>
            <a:chOff x="766682" y="2094197"/>
            <a:chExt cx="1445121" cy="1283255"/>
          </a:xfrm>
        </p:grpSpPr>
        <p:sp>
          <p:nvSpPr>
            <p:cNvPr id="6" name="Rectangle 5">
              <a:extLst>
                <a:ext uri="{FF2B5EF4-FFF2-40B4-BE49-F238E27FC236}">
                  <a16:creationId xmlns:a16="http://schemas.microsoft.com/office/drawing/2014/main" id="{4C9FB7FA-26CC-3827-D405-9832D8113674}"/>
                </a:ext>
              </a:extLst>
            </p:cNvPr>
            <p:cNvSpPr/>
            <p:nvPr/>
          </p:nvSpPr>
          <p:spPr>
            <a:xfrm>
              <a:off x="1296173" y="2094197"/>
              <a:ext cx="915630" cy="835741"/>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7" name="TextBox 6">
              <a:extLst>
                <a:ext uri="{FF2B5EF4-FFF2-40B4-BE49-F238E27FC236}">
                  <a16:creationId xmlns:a16="http://schemas.microsoft.com/office/drawing/2014/main" id="{4FF487AB-D408-03B1-3AB8-135D2A821498}"/>
                </a:ext>
              </a:extLst>
            </p:cNvPr>
            <p:cNvSpPr txBox="1"/>
            <p:nvPr/>
          </p:nvSpPr>
          <p:spPr>
            <a:xfrm>
              <a:off x="1590269" y="3008120"/>
              <a:ext cx="304892" cy="369332"/>
            </a:xfrm>
            <a:prstGeom prst="rect">
              <a:avLst/>
            </a:prstGeom>
            <a:noFill/>
          </p:spPr>
          <p:txBody>
            <a:bodyPr wrap="none" rtlCol="0">
              <a:spAutoFit/>
            </a:bodyPr>
            <a:lstStyle/>
            <a:p>
              <a:r>
                <a:rPr lang="en-US" dirty="0"/>
                <a:t>L</a:t>
              </a:r>
            </a:p>
          </p:txBody>
        </p:sp>
        <p:cxnSp>
          <p:nvCxnSpPr>
            <p:cNvPr id="8" name="Straight Arrow Connector 7">
              <a:extLst>
                <a:ext uri="{FF2B5EF4-FFF2-40B4-BE49-F238E27FC236}">
                  <a16:creationId xmlns:a16="http://schemas.microsoft.com/office/drawing/2014/main" id="{D656F4E0-1264-C930-192C-EE122E3559B3}"/>
                </a:ext>
              </a:extLst>
            </p:cNvPr>
            <p:cNvCxnSpPr>
              <a:cxnSpLocks/>
            </p:cNvCxnSpPr>
            <p:nvPr/>
          </p:nvCxnSpPr>
          <p:spPr>
            <a:xfrm>
              <a:off x="1296173" y="3033035"/>
              <a:ext cx="91563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143A43D-CF60-EDE6-00F6-913971DAD950}"/>
                </a:ext>
              </a:extLst>
            </p:cNvPr>
            <p:cNvSpPr txBox="1"/>
            <p:nvPr/>
          </p:nvSpPr>
          <p:spPr>
            <a:xfrm>
              <a:off x="766682" y="2327401"/>
              <a:ext cx="304892" cy="369332"/>
            </a:xfrm>
            <a:prstGeom prst="rect">
              <a:avLst/>
            </a:prstGeom>
            <a:noFill/>
          </p:spPr>
          <p:txBody>
            <a:bodyPr wrap="none" rtlCol="0">
              <a:spAutoFit/>
            </a:bodyPr>
            <a:lstStyle/>
            <a:p>
              <a:r>
                <a:rPr lang="en-US" dirty="0"/>
                <a:t>L</a:t>
              </a:r>
            </a:p>
          </p:txBody>
        </p:sp>
        <p:cxnSp>
          <p:nvCxnSpPr>
            <p:cNvPr id="10" name="Straight Arrow Connector 9">
              <a:extLst>
                <a:ext uri="{FF2B5EF4-FFF2-40B4-BE49-F238E27FC236}">
                  <a16:creationId xmlns:a16="http://schemas.microsoft.com/office/drawing/2014/main" id="{4B6D7AA8-2194-5270-ED8A-67435934DB6B}"/>
                </a:ext>
              </a:extLst>
            </p:cNvPr>
            <p:cNvCxnSpPr>
              <a:cxnSpLocks/>
            </p:cNvCxnSpPr>
            <p:nvPr/>
          </p:nvCxnSpPr>
          <p:spPr>
            <a:xfrm>
              <a:off x="1151866" y="2094197"/>
              <a:ext cx="0" cy="8357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CB0152AA-15C1-E148-32FD-BB42CD85CD8A}"/>
              </a:ext>
            </a:extLst>
          </p:cNvPr>
          <p:cNvGrpSpPr/>
          <p:nvPr/>
        </p:nvGrpSpPr>
        <p:grpSpPr>
          <a:xfrm>
            <a:off x="3802241" y="1837918"/>
            <a:ext cx="2340927" cy="1390412"/>
            <a:chOff x="3402925" y="2536363"/>
            <a:chExt cx="2340927" cy="1390412"/>
          </a:xfrm>
        </p:grpSpPr>
        <p:sp>
          <p:nvSpPr>
            <p:cNvPr id="12" name="Rectangle 11">
              <a:extLst>
                <a:ext uri="{FF2B5EF4-FFF2-40B4-BE49-F238E27FC236}">
                  <a16:creationId xmlns:a16="http://schemas.microsoft.com/office/drawing/2014/main" id="{330ED46F-B558-3EAD-F166-AC42C5E9595E}"/>
                </a:ext>
              </a:extLst>
            </p:cNvPr>
            <p:cNvSpPr/>
            <p:nvPr/>
          </p:nvSpPr>
          <p:spPr>
            <a:xfrm>
              <a:off x="3897641" y="2536363"/>
              <a:ext cx="1846211" cy="841089"/>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13" name="TextBox 12">
              <a:extLst>
                <a:ext uri="{FF2B5EF4-FFF2-40B4-BE49-F238E27FC236}">
                  <a16:creationId xmlns:a16="http://schemas.microsoft.com/office/drawing/2014/main" id="{683A7A10-6BB2-4A1E-6A66-2125835FB031}"/>
                </a:ext>
              </a:extLst>
            </p:cNvPr>
            <p:cNvSpPr txBox="1"/>
            <p:nvPr/>
          </p:nvSpPr>
          <p:spPr>
            <a:xfrm>
              <a:off x="4602577" y="3557443"/>
              <a:ext cx="436338" cy="369332"/>
            </a:xfrm>
            <a:prstGeom prst="rect">
              <a:avLst/>
            </a:prstGeom>
            <a:noFill/>
          </p:spPr>
          <p:txBody>
            <a:bodyPr wrap="none" rtlCol="0">
              <a:spAutoFit/>
            </a:bodyPr>
            <a:lstStyle/>
            <a:p>
              <a:r>
                <a:rPr lang="en-US" dirty="0"/>
                <a:t>2L</a:t>
              </a:r>
            </a:p>
          </p:txBody>
        </p:sp>
        <p:cxnSp>
          <p:nvCxnSpPr>
            <p:cNvPr id="14" name="Straight Arrow Connector 13">
              <a:extLst>
                <a:ext uri="{FF2B5EF4-FFF2-40B4-BE49-F238E27FC236}">
                  <a16:creationId xmlns:a16="http://schemas.microsoft.com/office/drawing/2014/main" id="{EB4D546A-627E-0F5C-CFED-1F20CE5C8E7E}"/>
                </a:ext>
              </a:extLst>
            </p:cNvPr>
            <p:cNvCxnSpPr>
              <a:cxnSpLocks/>
            </p:cNvCxnSpPr>
            <p:nvPr/>
          </p:nvCxnSpPr>
          <p:spPr>
            <a:xfrm>
              <a:off x="3897641" y="3511791"/>
              <a:ext cx="18462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5F8720E-9020-0B28-7B0C-A8162DFA708B}"/>
                </a:ext>
              </a:extLst>
            </p:cNvPr>
            <p:cNvSpPr txBox="1"/>
            <p:nvPr/>
          </p:nvSpPr>
          <p:spPr>
            <a:xfrm>
              <a:off x="3402925" y="2774344"/>
              <a:ext cx="304892" cy="369332"/>
            </a:xfrm>
            <a:prstGeom prst="rect">
              <a:avLst/>
            </a:prstGeom>
            <a:noFill/>
          </p:spPr>
          <p:txBody>
            <a:bodyPr wrap="none" rtlCol="0">
              <a:spAutoFit/>
            </a:bodyPr>
            <a:lstStyle/>
            <a:p>
              <a:r>
                <a:rPr lang="en-US" dirty="0"/>
                <a:t>L</a:t>
              </a:r>
            </a:p>
          </p:txBody>
        </p:sp>
        <p:cxnSp>
          <p:nvCxnSpPr>
            <p:cNvPr id="16" name="Straight Arrow Connector 15">
              <a:extLst>
                <a:ext uri="{FF2B5EF4-FFF2-40B4-BE49-F238E27FC236}">
                  <a16:creationId xmlns:a16="http://schemas.microsoft.com/office/drawing/2014/main" id="{5105FB84-93B9-7679-AC0B-483CEA30CFCE}"/>
                </a:ext>
              </a:extLst>
            </p:cNvPr>
            <p:cNvCxnSpPr>
              <a:cxnSpLocks/>
            </p:cNvCxnSpPr>
            <p:nvPr/>
          </p:nvCxnSpPr>
          <p:spPr>
            <a:xfrm>
              <a:off x="3771091" y="2565649"/>
              <a:ext cx="0" cy="7867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a16="http://schemas.microsoft.com/office/drawing/2014/main" id="{127A9ECA-3575-43B6-A127-C7192517336B}"/>
              </a:ext>
            </a:extLst>
          </p:cNvPr>
          <p:cNvSpPr/>
          <p:nvPr/>
        </p:nvSpPr>
        <p:spPr>
          <a:xfrm>
            <a:off x="4300084" y="1840909"/>
            <a:ext cx="915630" cy="835741"/>
          </a:xfrm>
          <a:prstGeom prst="rect">
            <a:avLst/>
          </a:prstGeom>
          <a:noFill/>
          <a:ln w="19050">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31" name="Arrow: Right 30">
            <a:extLst>
              <a:ext uri="{FF2B5EF4-FFF2-40B4-BE49-F238E27FC236}">
                <a16:creationId xmlns:a16="http://schemas.microsoft.com/office/drawing/2014/main" id="{7390E175-96E8-7707-5809-31B9703DB56D}"/>
              </a:ext>
            </a:extLst>
          </p:cNvPr>
          <p:cNvSpPr/>
          <p:nvPr/>
        </p:nvSpPr>
        <p:spPr>
          <a:xfrm>
            <a:off x="3005965" y="2071122"/>
            <a:ext cx="702057" cy="36057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BF661A7-97FC-E171-5F77-88C1F40ABCD9}"/>
              </a:ext>
            </a:extLst>
          </p:cNvPr>
          <p:cNvSpPr/>
          <p:nvPr/>
        </p:nvSpPr>
        <p:spPr>
          <a:xfrm>
            <a:off x="4990592" y="3803415"/>
            <a:ext cx="1944209" cy="9866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t>Engineering</a:t>
            </a:r>
            <a:r>
              <a:rPr lang="en-US" dirty="0"/>
              <a:t> or </a:t>
            </a:r>
            <a:r>
              <a:rPr lang="en-US" u="sng" dirty="0"/>
              <a:t>Log</a:t>
            </a:r>
            <a:r>
              <a:rPr lang="en-US" dirty="0"/>
              <a:t> strain?</a:t>
            </a:r>
          </a:p>
        </p:txBody>
      </p:sp>
      <p:cxnSp>
        <p:nvCxnSpPr>
          <p:cNvPr id="34" name="Straight Arrow Connector 33">
            <a:extLst>
              <a:ext uri="{FF2B5EF4-FFF2-40B4-BE49-F238E27FC236}">
                <a16:creationId xmlns:a16="http://schemas.microsoft.com/office/drawing/2014/main" id="{CDC1D543-B216-4C47-639A-43FA887C2DB3}"/>
              </a:ext>
            </a:extLst>
          </p:cNvPr>
          <p:cNvCxnSpPr>
            <a:cxnSpLocks/>
            <a:stCxn id="71" idx="3"/>
            <a:endCxn id="27" idx="1"/>
          </p:cNvCxnSpPr>
          <p:nvPr/>
        </p:nvCxnSpPr>
        <p:spPr>
          <a:xfrm>
            <a:off x="3516823" y="4285620"/>
            <a:ext cx="1473769" cy="11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9E46FCD-F47C-8258-C7AB-40DB2EDF97E2}"/>
              </a:ext>
            </a:extLst>
          </p:cNvPr>
          <p:cNvCxnSpPr>
            <a:cxnSpLocks/>
            <a:stCxn id="27" idx="3"/>
          </p:cNvCxnSpPr>
          <p:nvPr/>
        </p:nvCxnSpPr>
        <p:spPr>
          <a:xfrm flipV="1">
            <a:off x="6934801" y="3388432"/>
            <a:ext cx="1096471" cy="908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582A8254-9551-1984-001E-4C27CDA8F735}"/>
                  </a:ext>
                </a:extLst>
              </p:cNvPr>
              <p:cNvSpPr/>
              <p:nvPr/>
            </p:nvSpPr>
            <p:spPr>
              <a:xfrm>
                <a:off x="8031272" y="2769273"/>
                <a:ext cx="2299323" cy="9407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Convert to log strain:</a:t>
                </a:r>
              </a:p>
              <a:p>
                <a:pPr algn="ct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𝑙𝑜𝑔</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0"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𝑒𝑛𝑔</m:t>
                          </m:r>
                        </m:sup>
                      </m:sSup>
                      <m:r>
                        <a:rPr lang="en-US" b="0" i="1" smtClean="0">
                          <a:latin typeface="Cambria Math" panose="02040503050406030204" pitchFamily="18" charset="0"/>
                        </a:rPr>
                        <m:t>)</m:t>
                      </m:r>
                    </m:oMath>
                  </m:oMathPara>
                </a14:m>
                <a:endParaRPr lang="en-US" dirty="0"/>
              </a:p>
            </p:txBody>
          </p:sp>
        </mc:Choice>
        <mc:Fallback xmlns="">
          <p:sp>
            <p:nvSpPr>
              <p:cNvPr id="39" name="Rectangle: Rounded Corners 38">
                <a:extLst>
                  <a:ext uri="{FF2B5EF4-FFF2-40B4-BE49-F238E27FC236}">
                    <a16:creationId xmlns:a16="http://schemas.microsoft.com/office/drawing/2014/main" id="{582A8254-9551-1984-001E-4C27CDA8F735}"/>
                  </a:ext>
                </a:extLst>
              </p:cNvPr>
              <p:cNvSpPr>
                <a:spLocks noRot="1" noChangeAspect="1" noMove="1" noResize="1" noEditPoints="1" noAdjustHandles="1" noChangeArrowheads="1" noChangeShapeType="1" noTextEdit="1"/>
              </p:cNvSpPr>
              <p:nvPr/>
            </p:nvSpPr>
            <p:spPr>
              <a:xfrm>
                <a:off x="8031272" y="2769273"/>
                <a:ext cx="2299323" cy="940733"/>
              </a:xfrm>
              <a:prstGeom prst="roundRect">
                <a:avLst/>
              </a:prstGeom>
              <a:blipFill>
                <a:blip r:embed="rId2"/>
                <a:stretch>
                  <a:fillRect t="-1266" b="-3165"/>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51E77487-9038-EFB8-697D-63C39C2EBBF3}"/>
              </a:ext>
            </a:extLst>
          </p:cNvPr>
          <p:cNvSpPr txBox="1"/>
          <p:nvPr/>
        </p:nvSpPr>
        <p:spPr>
          <a:xfrm rot="19119686">
            <a:off x="6814402" y="3474912"/>
            <a:ext cx="1189609" cy="307777"/>
          </a:xfrm>
          <a:prstGeom prst="rect">
            <a:avLst/>
          </a:prstGeom>
          <a:noFill/>
        </p:spPr>
        <p:txBody>
          <a:bodyPr wrap="square">
            <a:spAutoFit/>
          </a:bodyPr>
          <a:lstStyle/>
          <a:p>
            <a:r>
              <a:rPr lang="en-US" sz="1400" dirty="0"/>
              <a:t>Engineering</a:t>
            </a:r>
          </a:p>
        </p:txBody>
      </p:sp>
      <p:cxnSp>
        <p:nvCxnSpPr>
          <p:cNvPr id="43" name="Straight Arrow Connector 42">
            <a:extLst>
              <a:ext uri="{FF2B5EF4-FFF2-40B4-BE49-F238E27FC236}">
                <a16:creationId xmlns:a16="http://schemas.microsoft.com/office/drawing/2014/main" id="{D210FA07-EE7B-64C9-0188-C566CA85FA01}"/>
              </a:ext>
            </a:extLst>
          </p:cNvPr>
          <p:cNvCxnSpPr>
            <a:cxnSpLocks/>
            <a:stCxn id="27" idx="3"/>
            <a:endCxn id="46" idx="1"/>
          </p:cNvCxnSpPr>
          <p:nvPr/>
        </p:nvCxnSpPr>
        <p:spPr>
          <a:xfrm>
            <a:off x="6934801" y="4296718"/>
            <a:ext cx="1096470" cy="878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Rounded Corners 45">
                <a:extLst>
                  <a:ext uri="{FF2B5EF4-FFF2-40B4-BE49-F238E27FC236}">
                    <a16:creationId xmlns:a16="http://schemas.microsoft.com/office/drawing/2014/main" id="{2B1909D3-6F60-0C66-6E27-F71A18D9ADCA}"/>
                  </a:ext>
                </a:extLst>
              </p:cNvPr>
              <p:cNvSpPr/>
              <p:nvPr/>
            </p:nvSpPr>
            <p:spPr>
              <a:xfrm>
                <a:off x="8031271" y="4681560"/>
                <a:ext cx="2299323" cy="98660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Evaluate constitutive model</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𝜀</m:t>
                              </m:r>
                            </m:e>
                          </m:acc>
                        </m:e>
                        <m:sup>
                          <m:r>
                            <a:rPr lang="en-US" b="0" i="1" smtClean="0">
                              <a:latin typeface="Cambria Math" panose="02040503050406030204" pitchFamily="18" charset="0"/>
                            </a:rPr>
                            <m:t>𝑙𝑜𝑔</m:t>
                          </m:r>
                        </m:sup>
                      </m:sSup>
                      <m:r>
                        <a:rPr lang="en-US" b="0" i="1" smtClean="0">
                          <a:latin typeface="Cambria Math" panose="02040503050406030204" pitchFamily="18" charset="0"/>
                        </a:rPr>
                        <m:t>)</m:t>
                      </m:r>
                    </m:oMath>
                  </m:oMathPara>
                </a14:m>
                <a:endParaRPr lang="en-US" dirty="0"/>
              </a:p>
            </p:txBody>
          </p:sp>
        </mc:Choice>
        <mc:Fallback xmlns="">
          <p:sp>
            <p:nvSpPr>
              <p:cNvPr id="46" name="Rectangle: Rounded Corners 45">
                <a:extLst>
                  <a:ext uri="{FF2B5EF4-FFF2-40B4-BE49-F238E27FC236}">
                    <a16:creationId xmlns:a16="http://schemas.microsoft.com/office/drawing/2014/main" id="{2B1909D3-6F60-0C66-6E27-F71A18D9ADCA}"/>
                  </a:ext>
                </a:extLst>
              </p:cNvPr>
              <p:cNvSpPr>
                <a:spLocks noRot="1" noChangeAspect="1" noMove="1" noResize="1" noEditPoints="1" noAdjustHandles="1" noChangeArrowheads="1" noChangeShapeType="1" noTextEdit="1"/>
              </p:cNvSpPr>
              <p:nvPr/>
            </p:nvSpPr>
            <p:spPr>
              <a:xfrm>
                <a:off x="8031271" y="4681560"/>
                <a:ext cx="2299323" cy="986606"/>
              </a:xfrm>
              <a:prstGeom prst="roundRect">
                <a:avLst/>
              </a:prstGeom>
              <a:blipFill>
                <a:blip r:embed="rId3"/>
                <a:stretch>
                  <a:fillRect b="-606"/>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436A8D5F-E406-7B90-2185-44AAF7684559}"/>
              </a:ext>
            </a:extLst>
          </p:cNvPr>
          <p:cNvSpPr txBox="1"/>
          <p:nvPr/>
        </p:nvSpPr>
        <p:spPr>
          <a:xfrm rot="2321898">
            <a:off x="7143658" y="4686784"/>
            <a:ext cx="531096" cy="307777"/>
          </a:xfrm>
          <a:prstGeom prst="rect">
            <a:avLst/>
          </a:prstGeom>
          <a:noFill/>
        </p:spPr>
        <p:txBody>
          <a:bodyPr wrap="square">
            <a:spAutoFit/>
          </a:bodyPr>
          <a:lstStyle/>
          <a:p>
            <a:r>
              <a:rPr lang="en-US" sz="1400" dirty="0"/>
              <a:t>Log</a:t>
            </a:r>
          </a:p>
        </p:txBody>
      </p:sp>
      <p:cxnSp>
        <p:nvCxnSpPr>
          <p:cNvPr id="50" name="Straight Arrow Connector 49">
            <a:extLst>
              <a:ext uri="{FF2B5EF4-FFF2-40B4-BE49-F238E27FC236}">
                <a16:creationId xmlns:a16="http://schemas.microsoft.com/office/drawing/2014/main" id="{91B0C82F-3D73-A487-349D-5F37B29526E1}"/>
              </a:ext>
            </a:extLst>
          </p:cNvPr>
          <p:cNvCxnSpPr>
            <a:cxnSpLocks/>
            <a:stCxn id="39" idx="2"/>
            <a:endCxn id="46" idx="0"/>
          </p:cNvCxnSpPr>
          <p:nvPr/>
        </p:nvCxnSpPr>
        <p:spPr>
          <a:xfrm flipH="1">
            <a:off x="9180933" y="3710006"/>
            <a:ext cx="1" cy="971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D16F0CC-F32F-4691-BD16-4899E955908E}"/>
              </a:ext>
            </a:extLst>
          </p:cNvPr>
          <p:cNvSpPr txBox="1"/>
          <p:nvPr/>
        </p:nvSpPr>
        <p:spPr>
          <a:xfrm>
            <a:off x="757517" y="6019255"/>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When specifying artificial (or thermal) strain, users are required to </a:t>
            </a:r>
            <a:r>
              <a:rPr lang="en-US" b="1" dirty="0"/>
              <a:t>describe the strain measure</a:t>
            </a:r>
          </a:p>
        </p:txBody>
      </p:sp>
      <p:sp>
        <p:nvSpPr>
          <p:cNvPr id="66" name="TextBox 65">
            <a:extLst>
              <a:ext uri="{FF2B5EF4-FFF2-40B4-BE49-F238E27FC236}">
                <a16:creationId xmlns:a16="http://schemas.microsoft.com/office/drawing/2014/main" id="{42192631-D947-B0E2-FD46-B80FB8A9A0FD}"/>
              </a:ext>
            </a:extLst>
          </p:cNvPr>
          <p:cNvSpPr txBox="1"/>
          <p:nvPr/>
        </p:nvSpPr>
        <p:spPr>
          <a:xfrm>
            <a:off x="7802154" y="1149476"/>
            <a:ext cx="3785613" cy="732506"/>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1400" i="1" dirty="0"/>
              <a:t>Generalizing this concept to 3D is only slightly more complicated and involves an eigenvalue solution to determine principal directions</a:t>
            </a:r>
            <a:endParaRPr lang="en-US" sz="1050" i="1" dirty="0"/>
          </a:p>
        </p:txBody>
      </p:sp>
      <mc:AlternateContent xmlns:mc="http://schemas.openxmlformats.org/markup-compatibility/2006" xmlns:a14="http://schemas.microsoft.com/office/drawing/2010/main">
        <mc:Choice Requires="a14">
          <p:sp>
            <p:nvSpPr>
              <p:cNvPr id="71" name="Rectangle: Rounded Corners 70">
                <a:extLst>
                  <a:ext uri="{FF2B5EF4-FFF2-40B4-BE49-F238E27FC236}">
                    <a16:creationId xmlns:a16="http://schemas.microsoft.com/office/drawing/2014/main" id="{1A19C846-6295-BBAD-E20E-3DFA2A1D8CBC}"/>
                  </a:ext>
                </a:extLst>
              </p:cNvPr>
              <p:cNvSpPr/>
              <p:nvPr/>
            </p:nvSpPr>
            <p:spPr>
              <a:xfrm>
                <a:off x="1196779" y="3684542"/>
                <a:ext cx="2320044" cy="120215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sSub>
                        <m:sSubPr>
                          <m:ctrlPr>
                            <a:rPr lang="en-US" b="0" i="1" smtClean="0">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𝜀</m:t>
                          </m:r>
                        </m:e>
                        <m:sub>
                          <m:r>
                            <a:rPr lang="en-US" b="0" i="1" smtClean="0">
                              <a:solidFill>
                                <a:sysClr val="windowText" lastClr="000000"/>
                              </a:solidFill>
                              <a:latin typeface="Cambria Math" panose="02040503050406030204" pitchFamily="18" charset="0"/>
                            </a:rPr>
                            <m:t>𝑥</m:t>
                          </m:r>
                        </m:sub>
                      </m:sSub>
                      <m:r>
                        <a:rPr lang="en-US" b="0" i="1" smtClean="0">
                          <a:solidFill>
                            <a:sysClr val="windowText" lastClr="000000"/>
                          </a:solidFill>
                          <a:latin typeface="Cambria Math" panose="02040503050406030204" pitchFamily="18" charset="0"/>
                        </a:rPr>
                        <m:t>=</m:t>
                      </m:r>
                      <m:f>
                        <m:fPr>
                          <m:ctrlPr>
                            <a:rPr lang="en-US" b="0" i="1" smtClean="0">
                              <a:solidFill>
                                <a:sysClr val="windowText" lastClr="000000"/>
                              </a:solidFill>
                              <a:latin typeface="Cambria Math" panose="02040503050406030204" pitchFamily="18" charset="0"/>
                            </a:rPr>
                          </m:ctrlPr>
                        </m:fPr>
                        <m:num>
                          <m:r>
                            <a:rPr lang="en-US" i="1">
                              <a:solidFill>
                                <a:sysClr val="windowText" lastClr="000000"/>
                              </a:solidFill>
                              <a:latin typeface="Cambria Math" panose="02040503050406030204" pitchFamily="18" charset="0"/>
                            </a:rPr>
                            <m:t>(</m:t>
                          </m:r>
                          <m:r>
                            <a:rPr lang="en-US" i="1">
                              <a:solidFill>
                                <a:sysClr val="windowText" lastClr="000000"/>
                              </a:solidFill>
                              <a:latin typeface="Cambria Math" panose="02040503050406030204" pitchFamily="18" charset="0"/>
                            </a:rPr>
                            <m:t>𝐿</m:t>
                          </m:r>
                          <m:r>
                            <a:rPr lang="en-US" i="1">
                              <a:solidFill>
                                <a:sysClr val="windowText" lastClr="000000"/>
                              </a:solidFill>
                              <a:latin typeface="Cambria Math" panose="02040503050406030204" pitchFamily="18" charset="0"/>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rPr>
                                <m:t>𝐿</m:t>
                              </m:r>
                            </m:e>
                            <m:sub>
                              <m:r>
                                <a:rPr lang="en-US" i="1">
                                  <a:solidFill>
                                    <a:sysClr val="windowText" lastClr="000000"/>
                                  </a:solidFill>
                                  <a:latin typeface="Cambria Math" panose="02040503050406030204" pitchFamily="18" charset="0"/>
                                </a:rPr>
                                <m:t>0</m:t>
                              </m:r>
                            </m:sub>
                          </m:sSub>
                          <m:r>
                            <a:rPr lang="en-US" i="1">
                              <a:solidFill>
                                <a:sysClr val="windowText" lastClr="000000"/>
                              </a:solidFill>
                              <a:latin typeface="Cambria Math" panose="02040503050406030204" pitchFamily="18" charset="0"/>
                            </a:rPr>
                            <m:t>)</m:t>
                          </m:r>
                          <m:r>
                            <m:rPr>
                              <m:nor/>
                            </m:rPr>
                            <a:rPr lang="en-US" i="1" dirty="0">
                              <a:solidFill>
                                <a:sysClr val="windowText" lastClr="000000"/>
                              </a:solidFill>
                            </a:rPr>
                            <m:t> </m:t>
                          </m:r>
                        </m:num>
                        <m:den>
                          <m:sSub>
                            <m:sSubPr>
                              <m:ctrlPr>
                                <a:rPr lang="en-US" b="0" i="1" smtClean="0">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𝐿</m:t>
                              </m:r>
                            </m:e>
                            <m:sub>
                              <m:r>
                                <a:rPr lang="en-US" b="0" i="1" smtClean="0">
                                  <a:solidFill>
                                    <a:sysClr val="windowText" lastClr="000000"/>
                                  </a:solidFill>
                                  <a:latin typeface="Cambria Math" panose="02040503050406030204" pitchFamily="18" charset="0"/>
                                </a:rPr>
                                <m:t>0</m:t>
                              </m:r>
                            </m:sub>
                          </m:sSub>
                        </m:den>
                      </m:f>
                    </m:oMath>
                  </m:oMathPara>
                </a14:m>
                <a:endParaRPr lang="en-US" b="0" i="1" dirty="0">
                  <a:solidFill>
                    <a:sysClr val="windowText" lastClr="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b="0" i="1" smtClean="0">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𝜀</m:t>
                          </m:r>
                        </m:e>
                        <m:sub>
                          <m:r>
                            <a:rPr lang="en-US" b="0" i="1" smtClean="0">
                              <a:solidFill>
                                <a:sysClr val="windowText" lastClr="000000"/>
                              </a:solidFill>
                              <a:latin typeface="Cambria Math" panose="02040503050406030204" pitchFamily="18" charset="0"/>
                            </a:rPr>
                            <m:t>𝑥</m:t>
                          </m:r>
                        </m:sub>
                      </m:sSub>
                      <m:r>
                        <a:rPr lang="en-US" b="0" i="1" smtClean="0">
                          <a:solidFill>
                            <a:sysClr val="windowText" lastClr="000000"/>
                          </a:solidFill>
                          <a:latin typeface="Cambria Math" panose="02040503050406030204" pitchFamily="18" charset="0"/>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rPr>
                            <m:t>𝜆</m:t>
                          </m:r>
                        </m:e>
                        <m:sub>
                          <m:r>
                            <a:rPr lang="en-US" i="1">
                              <a:solidFill>
                                <a:sysClr val="windowText" lastClr="000000"/>
                              </a:solidFill>
                              <a:latin typeface="Cambria Math" panose="02040503050406030204" pitchFamily="18" charset="0"/>
                            </a:rPr>
                            <m:t>𝑥</m:t>
                          </m:r>
                        </m:sub>
                      </m:sSub>
                      <m:r>
                        <a:rPr lang="en-US" b="0" i="1" smtClean="0">
                          <a:solidFill>
                            <a:sysClr val="windowText" lastClr="000000"/>
                          </a:solidFill>
                          <a:latin typeface="Cambria Math" panose="02040503050406030204" pitchFamily="18" charset="0"/>
                        </a:rPr>
                        <m:t>−1</m:t>
                      </m:r>
                    </m:oMath>
                  </m:oMathPara>
                </a14:m>
                <a:endParaRPr lang="en-US" i="1" dirty="0">
                  <a:solidFill>
                    <a:sysClr val="windowText" lastClr="000000"/>
                  </a:solidFill>
                </a:endParaRPr>
              </a:p>
            </p:txBody>
          </p:sp>
        </mc:Choice>
        <mc:Fallback xmlns="">
          <p:sp>
            <p:nvSpPr>
              <p:cNvPr id="71" name="Rectangle: Rounded Corners 70">
                <a:extLst>
                  <a:ext uri="{FF2B5EF4-FFF2-40B4-BE49-F238E27FC236}">
                    <a16:creationId xmlns:a16="http://schemas.microsoft.com/office/drawing/2014/main" id="{1A19C846-6295-BBAD-E20E-3DFA2A1D8CBC}"/>
                  </a:ext>
                </a:extLst>
              </p:cNvPr>
              <p:cNvSpPr>
                <a:spLocks noRot="1" noChangeAspect="1" noMove="1" noResize="1" noEditPoints="1" noAdjustHandles="1" noChangeArrowheads="1" noChangeShapeType="1" noTextEdit="1"/>
              </p:cNvSpPr>
              <p:nvPr/>
            </p:nvSpPr>
            <p:spPr>
              <a:xfrm>
                <a:off x="1196779" y="3684542"/>
                <a:ext cx="2320044" cy="1202155"/>
              </a:xfrm>
              <a:prstGeom prst="roundRect">
                <a:avLst/>
              </a:prstGeom>
              <a:blipFill>
                <a:blip r:embed="rId4"/>
                <a:stretch>
                  <a:fillRect/>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89F4B2CC-563A-9463-72E4-02662149779C}"/>
              </a:ext>
            </a:extLst>
          </p:cNvPr>
          <p:cNvSpPr txBox="1"/>
          <p:nvPr/>
        </p:nvSpPr>
        <p:spPr>
          <a:xfrm>
            <a:off x="1218841" y="3361434"/>
            <a:ext cx="2320043" cy="307777"/>
          </a:xfrm>
          <a:prstGeom prst="rect">
            <a:avLst/>
          </a:prstGeom>
          <a:noFill/>
        </p:spPr>
        <p:txBody>
          <a:bodyPr wrap="square">
            <a:spAutoFit/>
          </a:bodyPr>
          <a:lstStyle/>
          <a:p>
            <a:r>
              <a:rPr lang="en-US" sz="1400" dirty="0"/>
              <a:t>User-input strain function</a:t>
            </a:r>
          </a:p>
        </p:txBody>
      </p:sp>
      <p:cxnSp>
        <p:nvCxnSpPr>
          <p:cNvPr id="18" name="Straight Arrow Connector 17">
            <a:extLst>
              <a:ext uri="{FF2B5EF4-FFF2-40B4-BE49-F238E27FC236}">
                <a16:creationId xmlns:a16="http://schemas.microsoft.com/office/drawing/2014/main" id="{8A0738AE-C710-BCAA-774E-D36E7F1A64DB}"/>
              </a:ext>
            </a:extLst>
          </p:cNvPr>
          <p:cNvCxnSpPr/>
          <p:nvPr/>
        </p:nvCxnSpPr>
        <p:spPr>
          <a:xfrm flipV="1">
            <a:off x="1622121" y="4734838"/>
            <a:ext cx="239284" cy="391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01FB3A-431A-454F-3525-9F55D8F63EAE}"/>
              </a:ext>
            </a:extLst>
          </p:cNvPr>
          <p:cNvSpPr txBox="1"/>
          <p:nvPr/>
        </p:nvSpPr>
        <p:spPr>
          <a:xfrm>
            <a:off x="1162785" y="5126801"/>
            <a:ext cx="892112" cy="307777"/>
          </a:xfrm>
          <a:prstGeom prst="rect">
            <a:avLst/>
          </a:prstGeom>
          <a:noFill/>
        </p:spPr>
        <p:txBody>
          <a:bodyPr wrap="square">
            <a:spAutoFit/>
          </a:bodyPr>
          <a:lstStyle/>
          <a:p>
            <a:r>
              <a:rPr lang="en-US" sz="1400" dirty="0"/>
              <a:t>Stretch</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6C4988B-8885-0EA6-128F-A10C03DC1866}"/>
                  </a:ext>
                </a:extLst>
              </p:cNvPr>
              <p:cNvSpPr txBox="1"/>
              <p:nvPr/>
            </p:nvSpPr>
            <p:spPr>
              <a:xfrm>
                <a:off x="9210783" y="4044959"/>
                <a:ext cx="2376984" cy="374270"/>
              </a:xfrm>
              <a:prstGeom prst="rect">
                <a:avLst/>
              </a:prstGeom>
              <a:noFill/>
            </p:spPr>
            <p:txBody>
              <a:bodyPr wrap="square">
                <a:spAutoFit/>
              </a:bodyPr>
              <a:lstStyle/>
              <a:p>
                <a:r>
                  <a:rPr lang="en-US" sz="1400" dirty="0"/>
                  <a:t>Compute strain rate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𝜀</m:t>
                            </m:r>
                          </m:e>
                        </m:acc>
                      </m:e>
                      <m:sup>
                        <m:r>
                          <a:rPr lang="en-US" b="0" i="1" smtClean="0">
                            <a:latin typeface="Cambria Math" panose="02040503050406030204" pitchFamily="18" charset="0"/>
                          </a:rPr>
                          <m:t>𝑙𝑜𝑔</m:t>
                        </m:r>
                      </m:sup>
                    </m:sSup>
                  </m:oMath>
                </a14:m>
                <a:endParaRPr lang="en-US" sz="1400" dirty="0"/>
              </a:p>
            </p:txBody>
          </p:sp>
        </mc:Choice>
        <mc:Fallback xmlns="">
          <p:sp>
            <p:nvSpPr>
              <p:cNvPr id="21" name="TextBox 20">
                <a:extLst>
                  <a:ext uri="{FF2B5EF4-FFF2-40B4-BE49-F238E27FC236}">
                    <a16:creationId xmlns:a16="http://schemas.microsoft.com/office/drawing/2014/main" id="{C6C4988B-8885-0EA6-128F-A10C03DC1866}"/>
                  </a:ext>
                </a:extLst>
              </p:cNvPr>
              <p:cNvSpPr txBox="1">
                <a:spLocks noRot="1" noChangeAspect="1" noMove="1" noResize="1" noEditPoints="1" noAdjustHandles="1" noChangeArrowheads="1" noChangeShapeType="1" noTextEdit="1"/>
              </p:cNvSpPr>
              <p:nvPr/>
            </p:nvSpPr>
            <p:spPr>
              <a:xfrm>
                <a:off x="9210783" y="4044959"/>
                <a:ext cx="2376984" cy="374270"/>
              </a:xfrm>
              <a:prstGeom prst="rect">
                <a:avLst/>
              </a:prstGeom>
              <a:blipFill>
                <a:blip r:embed="rId5"/>
                <a:stretch>
                  <a:fillRect l="-769" b="-11475"/>
                </a:stretch>
              </a:blipFill>
            </p:spPr>
            <p:txBody>
              <a:bodyPr/>
              <a:lstStyle/>
              <a:p>
                <a:r>
                  <a:rPr lang="en-US">
                    <a:noFill/>
                  </a:rPr>
                  <a:t> </a:t>
                </a:r>
              </a:p>
            </p:txBody>
          </p:sp>
        </mc:Fallback>
      </mc:AlternateContent>
    </p:spTree>
    <p:extLst>
      <p:ext uri="{BB962C8B-B14F-4D97-AF65-F5344CB8AC3E}">
        <p14:creationId xmlns:p14="http://schemas.microsoft.com/office/powerpoint/2010/main" val="2850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4E44-4444-CB36-35A4-C8F78D3A99B0}"/>
              </a:ext>
            </a:extLst>
          </p:cNvPr>
          <p:cNvSpPr>
            <a:spLocks noGrp="1"/>
          </p:cNvSpPr>
          <p:nvPr>
            <p:ph type="title"/>
          </p:nvPr>
        </p:nvSpPr>
        <p:spPr/>
        <p:txBody>
          <a:bodyPr/>
          <a:lstStyle/>
          <a:p>
            <a:r>
              <a:rPr lang="en-US" dirty="0"/>
              <a:t>An example calculation in 1D: stress evaluation</a:t>
            </a:r>
          </a:p>
        </p:txBody>
      </p:sp>
      <p:sp>
        <p:nvSpPr>
          <p:cNvPr id="4" name="Slide Number Placeholder 3">
            <a:extLst>
              <a:ext uri="{FF2B5EF4-FFF2-40B4-BE49-F238E27FC236}">
                <a16:creationId xmlns:a16="http://schemas.microsoft.com/office/drawing/2014/main" id="{A3947407-B8EE-5C8A-B136-E5F2F55731A2}"/>
              </a:ext>
            </a:extLst>
          </p:cNvPr>
          <p:cNvSpPr>
            <a:spLocks noGrp="1"/>
          </p:cNvSpPr>
          <p:nvPr>
            <p:ph type="sldNum" sz="quarter" idx="4"/>
          </p:nvPr>
        </p:nvSpPr>
        <p:spPr/>
        <p:txBody>
          <a:bodyPr/>
          <a:lstStyle/>
          <a:p>
            <a:pPr algn="ctr"/>
            <a:fld id="{F6B149FD-26F7-3645-B4E7-BA8B8CC5EEA8}" type="slidenum">
              <a:rPr lang="en-US" smtClean="0"/>
              <a:pPr algn="ctr"/>
              <a:t>25</a:t>
            </a:fld>
            <a:endParaRPr lang="en-US" dirty="0"/>
          </a:p>
        </p:txBody>
      </p:sp>
      <p:grpSp>
        <p:nvGrpSpPr>
          <p:cNvPr id="5" name="Group 4">
            <a:extLst>
              <a:ext uri="{FF2B5EF4-FFF2-40B4-BE49-F238E27FC236}">
                <a16:creationId xmlns:a16="http://schemas.microsoft.com/office/drawing/2014/main" id="{D075C209-A828-B1AC-27C9-B526140FD0E8}"/>
              </a:ext>
            </a:extLst>
          </p:cNvPr>
          <p:cNvGrpSpPr/>
          <p:nvPr/>
        </p:nvGrpSpPr>
        <p:grpSpPr>
          <a:xfrm>
            <a:off x="1192850" y="1837918"/>
            <a:ext cx="1445121" cy="1283255"/>
            <a:chOff x="766682" y="2094197"/>
            <a:chExt cx="1445121" cy="1283255"/>
          </a:xfrm>
        </p:grpSpPr>
        <p:sp>
          <p:nvSpPr>
            <p:cNvPr id="6" name="Rectangle 5">
              <a:extLst>
                <a:ext uri="{FF2B5EF4-FFF2-40B4-BE49-F238E27FC236}">
                  <a16:creationId xmlns:a16="http://schemas.microsoft.com/office/drawing/2014/main" id="{4C9FB7FA-26CC-3827-D405-9832D8113674}"/>
                </a:ext>
              </a:extLst>
            </p:cNvPr>
            <p:cNvSpPr/>
            <p:nvPr/>
          </p:nvSpPr>
          <p:spPr>
            <a:xfrm>
              <a:off x="1296173" y="2094197"/>
              <a:ext cx="915630" cy="835741"/>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7" name="TextBox 6">
              <a:extLst>
                <a:ext uri="{FF2B5EF4-FFF2-40B4-BE49-F238E27FC236}">
                  <a16:creationId xmlns:a16="http://schemas.microsoft.com/office/drawing/2014/main" id="{4FF487AB-D408-03B1-3AB8-135D2A821498}"/>
                </a:ext>
              </a:extLst>
            </p:cNvPr>
            <p:cNvSpPr txBox="1"/>
            <p:nvPr/>
          </p:nvSpPr>
          <p:spPr>
            <a:xfrm>
              <a:off x="1590269" y="3008120"/>
              <a:ext cx="304892" cy="369332"/>
            </a:xfrm>
            <a:prstGeom prst="rect">
              <a:avLst/>
            </a:prstGeom>
            <a:noFill/>
          </p:spPr>
          <p:txBody>
            <a:bodyPr wrap="none" rtlCol="0">
              <a:spAutoFit/>
            </a:bodyPr>
            <a:lstStyle/>
            <a:p>
              <a:r>
                <a:rPr lang="en-US" dirty="0"/>
                <a:t>L</a:t>
              </a:r>
            </a:p>
          </p:txBody>
        </p:sp>
        <p:cxnSp>
          <p:nvCxnSpPr>
            <p:cNvPr id="8" name="Straight Arrow Connector 7">
              <a:extLst>
                <a:ext uri="{FF2B5EF4-FFF2-40B4-BE49-F238E27FC236}">
                  <a16:creationId xmlns:a16="http://schemas.microsoft.com/office/drawing/2014/main" id="{D656F4E0-1264-C930-192C-EE122E3559B3}"/>
                </a:ext>
              </a:extLst>
            </p:cNvPr>
            <p:cNvCxnSpPr>
              <a:cxnSpLocks/>
            </p:cNvCxnSpPr>
            <p:nvPr/>
          </p:nvCxnSpPr>
          <p:spPr>
            <a:xfrm>
              <a:off x="1296173" y="3033035"/>
              <a:ext cx="91563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143A43D-CF60-EDE6-00F6-913971DAD950}"/>
                </a:ext>
              </a:extLst>
            </p:cNvPr>
            <p:cNvSpPr txBox="1"/>
            <p:nvPr/>
          </p:nvSpPr>
          <p:spPr>
            <a:xfrm>
              <a:off x="766682" y="2327401"/>
              <a:ext cx="304892" cy="369332"/>
            </a:xfrm>
            <a:prstGeom prst="rect">
              <a:avLst/>
            </a:prstGeom>
            <a:noFill/>
          </p:spPr>
          <p:txBody>
            <a:bodyPr wrap="none" rtlCol="0">
              <a:spAutoFit/>
            </a:bodyPr>
            <a:lstStyle/>
            <a:p>
              <a:r>
                <a:rPr lang="en-US" dirty="0"/>
                <a:t>L</a:t>
              </a:r>
            </a:p>
          </p:txBody>
        </p:sp>
        <p:cxnSp>
          <p:nvCxnSpPr>
            <p:cNvPr id="10" name="Straight Arrow Connector 9">
              <a:extLst>
                <a:ext uri="{FF2B5EF4-FFF2-40B4-BE49-F238E27FC236}">
                  <a16:creationId xmlns:a16="http://schemas.microsoft.com/office/drawing/2014/main" id="{4B6D7AA8-2194-5270-ED8A-67435934DB6B}"/>
                </a:ext>
              </a:extLst>
            </p:cNvPr>
            <p:cNvCxnSpPr>
              <a:cxnSpLocks/>
            </p:cNvCxnSpPr>
            <p:nvPr/>
          </p:nvCxnSpPr>
          <p:spPr>
            <a:xfrm>
              <a:off x="1151866" y="2094197"/>
              <a:ext cx="0" cy="8357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CB0152AA-15C1-E148-32FD-BB42CD85CD8A}"/>
              </a:ext>
            </a:extLst>
          </p:cNvPr>
          <p:cNvGrpSpPr/>
          <p:nvPr/>
        </p:nvGrpSpPr>
        <p:grpSpPr>
          <a:xfrm>
            <a:off x="3802241" y="1837918"/>
            <a:ext cx="2340927" cy="1390412"/>
            <a:chOff x="3402925" y="2536363"/>
            <a:chExt cx="2340927" cy="1390412"/>
          </a:xfrm>
        </p:grpSpPr>
        <p:sp>
          <p:nvSpPr>
            <p:cNvPr id="12" name="Rectangle 11">
              <a:extLst>
                <a:ext uri="{FF2B5EF4-FFF2-40B4-BE49-F238E27FC236}">
                  <a16:creationId xmlns:a16="http://schemas.microsoft.com/office/drawing/2014/main" id="{330ED46F-B558-3EAD-F166-AC42C5E9595E}"/>
                </a:ext>
              </a:extLst>
            </p:cNvPr>
            <p:cNvSpPr/>
            <p:nvPr/>
          </p:nvSpPr>
          <p:spPr>
            <a:xfrm>
              <a:off x="3897641" y="2536363"/>
              <a:ext cx="1846211" cy="841089"/>
            </a:xfrm>
            <a:prstGeom prst="rect">
              <a:avLst/>
            </a:prstGeom>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p:sp>
          <p:nvSpPr>
            <p:cNvPr id="13" name="TextBox 12">
              <a:extLst>
                <a:ext uri="{FF2B5EF4-FFF2-40B4-BE49-F238E27FC236}">
                  <a16:creationId xmlns:a16="http://schemas.microsoft.com/office/drawing/2014/main" id="{683A7A10-6BB2-4A1E-6A66-2125835FB031}"/>
                </a:ext>
              </a:extLst>
            </p:cNvPr>
            <p:cNvSpPr txBox="1"/>
            <p:nvPr/>
          </p:nvSpPr>
          <p:spPr>
            <a:xfrm>
              <a:off x="4602577" y="3557443"/>
              <a:ext cx="436338" cy="369332"/>
            </a:xfrm>
            <a:prstGeom prst="rect">
              <a:avLst/>
            </a:prstGeom>
            <a:noFill/>
          </p:spPr>
          <p:txBody>
            <a:bodyPr wrap="none" rtlCol="0">
              <a:spAutoFit/>
            </a:bodyPr>
            <a:lstStyle/>
            <a:p>
              <a:r>
                <a:rPr lang="en-US" dirty="0"/>
                <a:t>2L</a:t>
              </a:r>
            </a:p>
          </p:txBody>
        </p:sp>
        <p:cxnSp>
          <p:nvCxnSpPr>
            <p:cNvPr id="14" name="Straight Arrow Connector 13">
              <a:extLst>
                <a:ext uri="{FF2B5EF4-FFF2-40B4-BE49-F238E27FC236}">
                  <a16:creationId xmlns:a16="http://schemas.microsoft.com/office/drawing/2014/main" id="{EB4D546A-627E-0F5C-CFED-1F20CE5C8E7E}"/>
                </a:ext>
              </a:extLst>
            </p:cNvPr>
            <p:cNvCxnSpPr>
              <a:cxnSpLocks/>
            </p:cNvCxnSpPr>
            <p:nvPr/>
          </p:nvCxnSpPr>
          <p:spPr>
            <a:xfrm>
              <a:off x="3897641" y="3511791"/>
              <a:ext cx="18462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5F8720E-9020-0B28-7B0C-A8162DFA708B}"/>
                </a:ext>
              </a:extLst>
            </p:cNvPr>
            <p:cNvSpPr txBox="1"/>
            <p:nvPr/>
          </p:nvSpPr>
          <p:spPr>
            <a:xfrm>
              <a:off x="3402925" y="2774344"/>
              <a:ext cx="304892" cy="369332"/>
            </a:xfrm>
            <a:prstGeom prst="rect">
              <a:avLst/>
            </a:prstGeom>
            <a:noFill/>
          </p:spPr>
          <p:txBody>
            <a:bodyPr wrap="none" rtlCol="0">
              <a:spAutoFit/>
            </a:bodyPr>
            <a:lstStyle/>
            <a:p>
              <a:r>
                <a:rPr lang="en-US" dirty="0"/>
                <a:t>L</a:t>
              </a:r>
            </a:p>
          </p:txBody>
        </p:sp>
        <p:cxnSp>
          <p:nvCxnSpPr>
            <p:cNvPr id="16" name="Straight Arrow Connector 15">
              <a:extLst>
                <a:ext uri="{FF2B5EF4-FFF2-40B4-BE49-F238E27FC236}">
                  <a16:creationId xmlns:a16="http://schemas.microsoft.com/office/drawing/2014/main" id="{5105FB84-93B9-7679-AC0B-483CEA30CFCE}"/>
                </a:ext>
              </a:extLst>
            </p:cNvPr>
            <p:cNvCxnSpPr>
              <a:cxnSpLocks/>
            </p:cNvCxnSpPr>
            <p:nvPr/>
          </p:nvCxnSpPr>
          <p:spPr>
            <a:xfrm>
              <a:off x="3771091" y="2565649"/>
              <a:ext cx="0" cy="7867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a16="http://schemas.microsoft.com/office/drawing/2014/main" id="{127A9ECA-3575-43B6-A127-C7192517336B}"/>
              </a:ext>
            </a:extLst>
          </p:cNvPr>
          <p:cNvSpPr/>
          <p:nvPr/>
        </p:nvSpPr>
        <p:spPr>
          <a:xfrm>
            <a:off x="4300084" y="1840909"/>
            <a:ext cx="915630" cy="835741"/>
          </a:xfrm>
          <a:prstGeom prst="rect">
            <a:avLst/>
          </a:prstGeom>
          <a:noFill/>
          <a:ln w="19050">
            <a:solidFill>
              <a:schemeClr val="tx1"/>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CD0D3F-C2C6-9CFA-8F6E-D0215EB4F45D}"/>
                  </a:ext>
                </a:extLst>
              </p:cNvPr>
              <p:cNvSpPr txBox="1"/>
              <p:nvPr/>
            </p:nvSpPr>
            <p:spPr>
              <a:xfrm>
                <a:off x="6861703" y="1944522"/>
                <a:ext cx="3607956" cy="6669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1</m:t>
                          </m:r>
                          <m:r>
                            <a:rPr lang="en-US" b="0" i="1" smtClean="0">
                              <a:latin typeface="Cambria Math" panose="02040503050406030204" pitchFamily="18" charset="0"/>
                            </a:rPr>
                            <m:t>𝐷</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𝐿</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r>
                            <a:rPr lang="en-US" i="1">
                              <a:latin typeface="Cambria Math" panose="02040503050406030204" pitchFamily="18" charset="0"/>
                            </a:rPr>
                            <m:t>)</m:t>
                          </m:r>
                          <m:r>
                            <m:rPr>
                              <m:nor/>
                            </m:rPr>
                            <a:rPr lang="en-US" i="1" dirty="0"/>
                            <m:t> </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en>
                      </m:f>
                      <m:r>
                        <a:rPr lang="en-US" b="0" i="1" smtClean="0">
                          <a:latin typeface="Cambria Math" panose="02040503050406030204" pitchFamily="18" charset="0"/>
                        </a:rPr>
                        <m:t>=1.0</m:t>
                      </m:r>
                    </m:oMath>
                  </m:oMathPara>
                </a14:m>
                <a:endParaRPr lang="en-US" i="1" dirty="0"/>
              </a:p>
            </p:txBody>
          </p:sp>
        </mc:Choice>
        <mc:Fallback xmlns="">
          <p:sp>
            <p:nvSpPr>
              <p:cNvPr id="18" name="TextBox 17">
                <a:extLst>
                  <a:ext uri="{FF2B5EF4-FFF2-40B4-BE49-F238E27FC236}">
                    <a16:creationId xmlns:a16="http://schemas.microsoft.com/office/drawing/2014/main" id="{C3CD0D3F-C2C6-9CFA-8F6E-D0215EB4F45D}"/>
                  </a:ext>
                </a:extLst>
              </p:cNvPr>
              <p:cNvSpPr txBox="1">
                <a:spLocks noRot="1" noChangeAspect="1" noMove="1" noResize="1" noEditPoints="1" noAdjustHandles="1" noChangeArrowheads="1" noChangeShapeType="1" noTextEdit="1"/>
              </p:cNvSpPr>
              <p:nvPr/>
            </p:nvSpPr>
            <p:spPr>
              <a:xfrm>
                <a:off x="6861703" y="1944522"/>
                <a:ext cx="3607956" cy="666977"/>
              </a:xfrm>
              <a:prstGeom prst="rect">
                <a:avLst/>
              </a:prstGeom>
              <a:blipFill>
                <a:blip r:embed="rId2"/>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EB2265E2-337C-CB1E-AAE2-AA9F42BAF601}"/>
              </a:ext>
            </a:extLst>
          </p:cNvPr>
          <p:cNvSpPr txBox="1"/>
          <p:nvPr/>
        </p:nvSpPr>
        <p:spPr>
          <a:xfrm>
            <a:off x="9641156" y="2079883"/>
            <a:ext cx="2092072" cy="369332"/>
          </a:xfrm>
          <a:prstGeom prst="rect">
            <a:avLst/>
          </a:prstGeom>
          <a:noFill/>
        </p:spPr>
        <p:txBody>
          <a:bodyPr wrap="square" rtlCol="0">
            <a:spAutoFit/>
          </a:bodyPr>
          <a:lstStyle/>
          <a:p>
            <a:r>
              <a:rPr lang="en-US" dirty="0"/>
              <a:t>(in this example)</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CED25E1-605F-527D-053A-15D4C82707A1}"/>
                  </a:ext>
                </a:extLst>
              </p:cNvPr>
              <p:cNvSpPr txBox="1"/>
              <p:nvPr/>
            </p:nvSpPr>
            <p:spPr>
              <a:xfrm>
                <a:off x="665828" y="3725057"/>
                <a:ext cx="3728208" cy="1384995"/>
              </a:xfrm>
              <a:prstGeom prst="rect">
                <a:avLst/>
              </a:prstGeom>
              <a:noFill/>
            </p:spPr>
            <p:txBody>
              <a:bodyPr wrap="square">
                <a:spAutoFit/>
              </a:bodyPr>
              <a:lstStyle/>
              <a:p>
                <a:pPr>
                  <a:spcBef>
                    <a:spcPts val="1200"/>
                  </a:spcBef>
                  <a:spcAft>
                    <a:spcPts val="12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𝐸</m:t>
                      </m:r>
                      <m:sSub>
                        <m:sSubPr>
                          <m:ctrlPr>
                            <a:rPr lang="en-US"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𝑚𝑎𝑡</m:t>
                          </m:r>
                        </m:sub>
                      </m:sSub>
                    </m:oMath>
                  </m:oMathPara>
                </a14:m>
                <a:endParaRPr lang="en-US" i="1" dirty="0"/>
              </a:p>
              <a:p>
                <a:pPr>
                  <a:spcBef>
                    <a:spcPts val="1200"/>
                  </a:spcBef>
                  <a:spcAft>
                    <a:spcPts val="1200"/>
                  </a:spcAft>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𝑚𝑎𝑡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𝑚𝑎𝑡</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m:t>
                      </m:r>
                      <m:d>
                        <m:dPr>
                          <m:ctrlPr>
                            <a:rPr lang="en-US" i="1" smtClean="0">
                              <a:latin typeface="Cambria Math" panose="02040503050406030204" pitchFamily="18" charset="0"/>
                            </a:rPr>
                          </m:ctrlPr>
                        </m:dPr>
                        <m:e>
                          <m:r>
                            <a:rPr lang="en-US" b="0" i="1" smtClean="0">
                              <a:latin typeface="Cambria Math" panose="02040503050406030204" pitchFamily="18" charset="0"/>
                            </a:rPr>
                            <m:t>𝐷</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𝑎𝑟𝑡</m:t>
                              </m:r>
                            </m:sub>
                          </m:sSub>
                        </m:e>
                      </m:d>
                      <m:r>
                        <m:rPr>
                          <m:sty m:val="p"/>
                        </m:rPr>
                        <a:rPr lang="en-US" b="0" i="0" smtClean="0">
                          <a:latin typeface="Cambria Math" panose="02040503050406030204" pitchFamily="18" charset="0"/>
                        </a:rPr>
                        <m:t>Δt</m:t>
                      </m:r>
                    </m:oMath>
                  </m:oMathPara>
                </a14:m>
                <a:endParaRPr lang="en-US" i="1" dirty="0"/>
              </a:p>
              <a:p>
                <a:pPr>
                  <a:spcBef>
                    <a:spcPts val="1200"/>
                  </a:spcBef>
                  <a:spcAft>
                    <a:spcPts val="12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𝐸</m:t>
                      </m:r>
                      <m:d>
                        <m:dPr>
                          <m:ctrlPr>
                            <a:rPr lang="en-US" i="1">
                              <a:latin typeface="Cambria Math" panose="02040503050406030204" pitchFamily="18" charset="0"/>
                            </a:rPr>
                          </m:ctrlPr>
                        </m:dPr>
                        <m:e>
                          <m:r>
                            <a:rPr lang="en-US" b="0" i="1">
                              <a:latin typeface="Cambria Math" panose="02040503050406030204" pitchFamily="18" charset="0"/>
                            </a:rPr>
                            <m:t>𝐷</m:t>
                          </m:r>
                          <m:r>
                            <a:rPr lang="en-US" b="0" i="1">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𝐷</m:t>
                              </m:r>
                            </m:e>
                            <m:sub>
                              <m:r>
                                <a:rPr lang="en-US" b="0" i="1">
                                  <a:latin typeface="Cambria Math" panose="02040503050406030204" pitchFamily="18" charset="0"/>
                                </a:rPr>
                                <m:t>𝑎𝑟𝑡</m:t>
                              </m:r>
                            </m:sub>
                          </m:sSub>
                        </m:e>
                      </m:d>
                      <m:r>
                        <a:rPr lang="en-US" b="0" i="1">
                          <a:latin typeface="Cambria Math" panose="02040503050406030204" pitchFamily="18" charset="0"/>
                        </a:rPr>
                        <m:t>𝛥</m:t>
                      </m:r>
                      <m:r>
                        <a:rPr lang="en-US" b="0" i="1">
                          <a:latin typeface="Cambria Math" panose="02040503050406030204" pitchFamily="18" charset="0"/>
                        </a:rPr>
                        <m:t>𝑡</m:t>
                      </m:r>
                    </m:oMath>
                  </m:oMathPara>
                </a14:m>
                <a:endParaRPr lang="en-US" dirty="0">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FCED25E1-605F-527D-053A-15D4C82707A1}"/>
                  </a:ext>
                </a:extLst>
              </p:cNvPr>
              <p:cNvSpPr txBox="1">
                <a:spLocks noRot="1" noChangeAspect="1" noMove="1" noResize="1" noEditPoints="1" noAdjustHandles="1" noChangeArrowheads="1" noChangeShapeType="1" noTextEdit="1"/>
              </p:cNvSpPr>
              <p:nvPr/>
            </p:nvSpPr>
            <p:spPr>
              <a:xfrm>
                <a:off x="665828" y="3725057"/>
                <a:ext cx="3728208" cy="1384995"/>
              </a:xfrm>
              <a:prstGeom prst="rect">
                <a:avLst/>
              </a:prstGeom>
              <a:blipFill>
                <a:blip r:embed="rId3"/>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CC65E899-7184-00BD-262F-607B5B4809E7}"/>
              </a:ext>
            </a:extLst>
          </p:cNvPr>
          <p:cNvSpPr txBox="1"/>
          <p:nvPr/>
        </p:nvSpPr>
        <p:spPr>
          <a:xfrm>
            <a:off x="4394035" y="3778944"/>
            <a:ext cx="2688557" cy="307777"/>
          </a:xfrm>
          <a:prstGeom prst="rect">
            <a:avLst/>
          </a:prstGeom>
          <a:noFill/>
        </p:spPr>
        <p:txBody>
          <a:bodyPr wrap="none" rtlCol="0">
            <a:spAutoFit/>
          </a:bodyPr>
          <a:lstStyle/>
          <a:p>
            <a:r>
              <a:rPr lang="en-US" sz="1400" dirty="0"/>
              <a:t>Nominal elastic material in 1D</a:t>
            </a:r>
          </a:p>
        </p:txBody>
      </p:sp>
      <p:sp>
        <p:nvSpPr>
          <p:cNvPr id="23" name="TextBox 22">
            <a:extLst>
              <a:ext uri="{FF2B5EF4-FFF2-40B4-BE49-F238E27FC236}">
                <a16:creationId xmlns:a16="http://schemas.microsoft.com/office/drawing/2014/main" id="{93D736AD-85FD-2E64-C09C-9D72849DBFF5}"/>
              </a:ext>
            </a:extLst>
          </p:cNvPr>
          <p:cNvSpPr txBox="1"/>
          <p:nvPr/>
        </p:nvSpPr>
        <p:spPr>
          <a:xfrm>
            <a:off x="4394035" y="4203358"/>
            <a:ext cx="1782860" cy="307777"/>
          </a:xfrm>
          <a:prstGeom prst="rect">
            <a:avLst/>
          </a:prstGeom>
          <a:noFill/>
        </p:spPr>
        <p:txBody>
          <a:bodyPr wrap="none" rtlCol="0">
            <a:spAutoFit/>
          </a:bodyPr>
          <a:lstStyle/>
          <a:p>
            <a:r>
              <a:rPr lang="en-US" sz="1400" dirty="0"/>
              <a:t>Material strain rate</a:t>
            </a:r>
          </a:p>
        </p:txBody>
      </p:sp>
      <p:sp>
        <p:nvSpPr>
          <p:cNvPr id="24" name="TextBox 23">
            <a:extLst>
              <a:ext uri="{FF2B5EF4-FFF2-40B4-BE49-F238E27FC236}">
                <a16:creationId xmlns:a16="http://schemas.microsoft.com/office/drawing/2014/main" id="{45C56704-9B65-3E83-B67D-F377C2687B5C}"/>
              </a:ext>
            </a:extLst>
          </p:cNvPr>
          <p:cNvSpPr txBox="1"/>
          <p:nvPr/>
        </p:nvSpPr>
        <p:spPr>
          <a:xfrm>
            <a:off x="4394035" y="4617495"/>
            <a:ext cx="2053767" cy="307777"/>
          </a:xfrm>
          <a:prstGeom prst="rect">
            <a:avLst/>
          </a:prstGeom>
          <a:noFill/>
        </p:spPr>
        <p:txBody>
          <a:bodyPr wrap="none" rtlCol="0">
            <a:spAutoFit/>
          </a:bodyPr>
          <a:lstStyle/>
          <a:p>
            <a:r>
              <a:rPr lang="en-US" sz="1400" dirty="0"/>
              <a:t>Substitute in for strain</a:t>
            </a:r>
          </a:p>
        </p:txBody>
      </p:sp>
      <p:sp>
        <p:nvSpPr>
          <p:cNvPr id="25" name="TextBox 24">
            <a:extLst>
              <a:ext uri="{FF2B5EF4-FFF2-40B4-BE49-F238E27FC236}">
                <a16:creationId xmlns:a16="http://schemas.microsoft.com/office/drawing/2014/main" id="{B43B23B6-D22E-5A70-779B-58787017F1BC}"/>
              </a:ext>
            </a:extLst>
          </p:cNvPr>
          <p:cNvSpPr txBox="1"/>
          <p:nvPr/>
        </p:nvSpPr>
        <p:spPr>
          <a:xfrm>
            <a:off x="4394035" y="5086299"/>
            <a:ext cx="2592692" cy="523220"/>
          </a:xfrm>
          <a:prstGeom prst="rect">
            <a:avLst/>
          </a:prstGeom>
          <a:noFill/>
        </p:spPr>
        <p:txBody>
          <a:bodyPr wrap="square" rtlCol="0">
            <a:spAutoFit/>
          </a:bodyPr>
          <a:lstStyle/>
          <a:p>
            <a:r>
              <a:rPr lang="en-US" sz="1400" dirty="0"/>
              <a:t>*Evaluate stress, then solve (explicit or implicit)</a:t>
            </a:r>
          </a:p>
        </p:txBody>
      </p:sp>
      <p:sp>
        <p:nvSpPr>
          <p:cNvPr id="26" name="Left Brace 25">
            <a:extLst>
              <a:ext uri="{FF2B5EF4-FFF2-40B4-BE49-F238E27FC236}">
                <a16:creationId xmlns:a16="http://schemas.microsoft.com/office/drawing/2014/main" id="{42F59C55-639D-01F1-5064-1D74B803EEB3}"/>
              </a:ext>
            </a:extLst>
          </p:cNvPr>
          <p:cNvSpPr/>
          <p:nvPr/>
        </p:nvSpPr>
        <p:spPr>
          <a:xfrm>
            <a:off x="9225634" y="3329125"/>
            <a:ext cx="291228" cy="208625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Shape 27">
            <a:extLst>
              <a:ext uri="{FF2B5EF4-FFF2-40B4-BE49-F238E27FC236}">
                <a16:creationId xmlns:a16="http://schemas.microsoft.com/office/drawing/2014/main" id="{3B79EC1E-01AE-0CC3-7239-EC11866A7400}"/>
              </a:ext>
            </a:extLst>
          </p:cNvPr>
          <p:cNvSpPr/>
          <p:nvPr/>
        </p:nvSpPr>
        <p:spPr>
          <a:xfrm>
            <a:off x="6649375" y="4350866"/>
            <a:ext cx="2512380" cy="1093128"/>
          </a:xfrm>
          <a:custGeom>
            <a:avLst/>
            <a:gdLst>
              <a:gd name="connsiteX0" fmla="*/ 0 w 2512380"/>
              <a:gd name="connsiteY0" fmla="*/ 1037879 h 1093128"/>
              <a:gd name="connsiteX1" fmla="*/ 754602 w 2512380"/>
              <a:gd name="connsiteY1" fmla="*/ 993490 h 1093128"/>
              <a:gd name="connsiteX2" fmla="*/ 1740023 w 2512380"/>
              <a:gd name="connsiteY2" fmla="*/ 123479 h 1093128"/>
              <a:gd name="connsiteX3" fmla="*/ 2512380 w 2512380"/>
              <a:gd name="connsiteY3" fmla="*/ 25824 h 1093128"/>
            </a:gdLst>
            <a:ahLst/>
            <a:cxnLst>
              <a:cxn ang="0">
                <a:pos x="connsiteX0" y="connsiteY0"/>
              </a:cxn>
              <a:cxn ang="0">
                <a:pos x="connsiteX1" y="connsiteY1"/>
              </a:cxn>
              <a:cxn ang="0">
                <a:pos x="connsiteX2" y="connsiteY2"/>
              </a:cxn>
              <a:cxn ang="0">
                <a:pos x="connsiteX3" y="connsiteY3"/>
              </a:cxn>
            </a:cxnLst>
            <a:rect l="l" t="t" r="r" b="b"/>
            <a:pathLst>
              <a:path w="2512380" h="1093128">
                <a:moveTo>
                  <a:pt x="0" y="1037879"/>
                </a:moveTo>
                <a:cubicBezTo>
                  <a:pt x="232299" y="1091884"/>
                  <a:pt x="464598" y="1145890"/>
                  <a:pt x="754602" y="993490"/>
                </a:cubicBezTo>
                <a:cubicBezTo>
                  <a:pt x="1044606" y="841090"/>
                  <a:pt x="1447060" y="284757"/>
                  <a:pt x="1740023" y="123479"/>
                </a:cubicBezTo>
                <a:cubicBezTo>
                  <a:pt x="2032986" y="-37799"/>
                  <a:pt x="2272683" y="-5988"/>
                  <a:pt x="2512380" y="25824"/>
                </a:cubicBezTo>
              </a:path>
            </a:pathLst>
          </a:cu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F2CC74AB-76C5-B095-2E51-C0AFE29A30A4}"/>
              </a:ext>
            </a:extLst>
          </p:cNvPr>
          <p:cNvSpPr txBox="1"/>
          <p:nvPr/>
        </p:nvSpPr>
        <p:spPr>
          <a:xfrm>
            <a:off x="9516862" y="3438061"/>
            <a:ext cx="2216366" cy="738664"/>
          </a:xfrm>
          <a:prstGeom prst="rect">
            <a:avLst/>
          </a:prstGeom>
          <a:noFill/>
        </p:spPr>
        <p:txBody>
          <a:bodyPr wrap="square" rtlCol="0">
            <a:spAutoFit/>
          </a:bodyPr>
          <a:lstStyle/>
          <a:p>
            <a:r>
              <a:rPr lang="en-US" sz="1400" b="1" dirty="0">
                <a:solidFill>
                  <a:srgbClr val="0070C0"/>
                </a:solidFill>
              </a:rPr>
              <a:t>Dynamic solution</a:t>
            </a:r>
            <a:r>
              <a:rPr lang="en-US" sz="1400" dirty="0"/>
              <a:t>: we’ll have a nonzero </a:t>
            </a:r>
            <a:r>
              <a:rPr lang="en-US" sz="1400" u="sng" dirty="0"/>
              <a:t>compressive stress</a:t>
            </a:r>
            <a:r>
              <a:rPr lang="en-US" sz="1400" dirty="0"/>
              <a:t>!</a:t>
            </a:r>
          </a:p>
        </p:txBody>
      </p:sp>
      <p:sp>
        <p:nvSpPr>
          <p:cNvPr id="30" name="TextBox 29">
            <a:extLst>
              <a:ext uri="{FF2B5EF4-FFF2-40B4-BE49-F238E27FC236}">
                <a16:creationId xmlns:a16="http://schemas.microsoft.com/office/drawing/2014/main" id="{913AE701-0A81-12A1-6AE1-124CA4126375}"/>
              </a:ext>
            </a:extLst>
          </p:cNvPr>
          <p:cNvSpPr txBox="1"/>
          <p:nvPr/>
        </p:nvSpPr>
        <p:spPr>
          <a:xfrm>
            <a:off x="9516862" y="4274949"/>
            <a:ext cx="2216366" cy="954107"/>
          </a:xfrm>
          <a:prstGeom prst="rect">
            <a:avLst/>
          </a:prstGeom>
          <a:noFill/>
        </p:spPr>
        <p:txBody>
          <a:bodyPr wrap="square" rtlCol="0">
            <a:spAutoFit/>
          </a:bodyPr>
          <a:lstStyle/>
          <a:p>
            <a:r>
              <a:rPr lang="en-US" sz="1400" b="1" dirty="0">
                <a:solidFill>
                  <a:srgbClr val="0070C0"/>
                </a:solidFill>
              </a:rPr>
              <a:t>Static solution</a:t>
            </a:r>
            <a:r>
              <a:rPr lang="en-US" sz="1400" dirty="0"/>
              <a:t>: with no external forces, we’ll iterate until we have force balance (</a:t>
            </a:r>
            <a:r>
              <a:rPr lang="en-US" sz="1400" u="sng" dirty="0"/>
              <a:t>no stress</a:t>
            </a:r>
            <a:r>
              <a:rPr lang="en-US" sz="1400" dirty="0"/>
              <a:t>)</a:t>
            </a:r>
          </a:p>
        </p:txBody>
      </p:sp>
      <p:sp>
        <p:nvSpPr>
          <p:cNvPr id="31" name="Arrow: Right 30">
            <a:extLst>
              <a:ext uri="{FF2B5EF4-FFF2-40B4-BE49-F238E27FC236}">
                <a16:creationId xmlns:a16="http://schemas.microsoft.com/office/drawing/2014/main" id="{7390E175-96E8-7707-5809-31B9703DB56D}"/>
              </a:ext>
            </a:extLst>
          </p:cNvPr>
          <p:cNvSpPr/>
          <p:nvPr/>
        </p:nvSpPr>
        <p:spPr>
          <a:xfrm>
            <a:off x="3005965" y="2071122"/>
            <a:ext cx="702057" cy="36057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6693FDB-51B2-5E4E-0F4F-BEB07F8DAB0E}"/>
                  </a:ext>
                </a:extLst>
              </p:cNvPr>
              <p:cNvSpPr txBox="1"/>
              <p:nvPr/>
            </p:nvSpPr>
            <p:spPr>
              <a:xfrm>
                <a:off x="301849" y="6169460"/>
                <a:ext cx="11496576" cy="585610"/>
              </a:xfrm>
              <a:prstGeom prst="rect">
                <a:avLst/>
              </a:prstGeom>
              <a:solidFill>
                <a:schemeClr val="bg1"/>
              </a:solidFill>
            </p:spPr>
            <p:txBody>
              <a:bodyPr wrap="square" lIns="0" tIns="0" rIns="0" bIns="0" rtlCol="0">
                <a:spAutoFit/>
              </a:bodyPr>
              <a:lstStyle/>
              <a:p>
                <a:r>
                  <a:rPr lang="en-US" sz="1200" dirty="0"/>
                  <a:t>* We’re being intentional to avoid time stepping and stress update algorithm details.  For additional details on the stress update algorithm, the reader is referred to the SIERRA/SM and Lame user manuals that can be found at </a:t>
                </a:r>
                <a:r>
                  <a:rPr lang="en-US" sz="1200" dirty="0">
                    <a:hlinkClick r:id="rId4" action="ppaction://hlinkfile"/>
                  </a:rPr>
                  <a:t>adagio.sandia.gov</a:t>
                </a:r>
                <a:r>
                  <a:rPr lang="en-US" sz="1200" dirty="0"/>
                  <a:t>.  For example, section 4.1 details hypoelastic constitutive models and unrotated stress for an elastic model: </a:t>
                </a:r>
                <a14:m>
                  <m:oMath xmlns:m="http://schemas.openxmlformats.org/officeDocument/2006/math">
                    <m:sSubSup>
                      <m:sSubSupPr>
                        <m:ctrlPr>
                          <a:rPr lang="en-US" sz="1200" i="1" smtClean="0">
                            <a:latin typeface="Cambria Math" panose="02040503050406030204" pitchFamily="18" charset="0"/>
                          </a:rPr>
                        </m:ctrlPr>
                      </m:sSubSupPr>
                      <m:e>
                        <m:r>
                          <a:rPr lang="en-US" sz="1200" i="1" smtClean="0">
                            <a:latin typeface="Cambria Math" panose="02040503050406030204" pitchFamily="18" charset="0"/>
                          </a:rPr>
                          <m:t>𝜎</m:t>
                        </m:r>
                      </m:e>
                      <m:sub>
                        <m:r>
                          <a:rPr lang="en-US" sz="1200" b="0" i="1" smtClean="0">
                            <a:latin typeface="Cambria Math" panose="02040503050406030204" pitchFamily="18" charset="0"/>
                          </a:rPr>
                          <m:t>𝑖𝑗</m:t>
                        </m:r>
                      </m:sub>
                      <m:sup>
                        <m:r>
                          <a:rPr lang="en-US" sz="1200" i="1">
                            <a:latin typeface="Cambria Math" panose="02040503050406030204" pitchFamily="18" charset="0"/>
                          </a:rPr>
                          <m:t>𝑛</m:t>
                        </m:r>
                        <m:r>
                          <a:rPr lang="en-US" sz="1200" i="1">
                            <a:latin typeface="Cambria Math" panose="02040503050406030204" pitchFamily="18" charset="0"/>
                          </a:rPr>
                          <m:t>+1</m:t>
                        </m:r>
                      </m:sup>
                    </m:sSubSup>
                    <m:r>
                      <a:rPr lang="en-US" sz="1200" i="1">
                        <a:latin typeface="Cambria Math" panose="02040503050406030204" pitchFamily="18" charset="0"/>
                      </a:rPr>
                      <m:t>=</m:t>
                    </m:r>
                    <m:sSubSup>
                      <m:sSubSupPr>
                        <m:ctrlPr>
                          <a:rPr lang="en-US" sz="1200" i="1">
                            <a:latin typeface="Cambria Math" panose="02040503050406030204" pitchFamily="18" charset="0"/>
                          </a:rPr>
                        </m:ctrlPr>
                      </m:sSubSupPr>
                      <m:e>
                        <m:r>
                          <a:rPr lang="en-US" sz="1200" i="1">
                            <a:latin typeface="Cambria Math" panose="02040503050406030204" pitchFamily="18" charset="0"/>
                          </a:rPr>
                          <m:t>𝑅</m:t>
                        </m:r>
                      </m:e>
                      <m:sub>
                        <m:r>
                          <a:rPr lang="en-US" sz="1200" i="1">
                            <a:latin typeface="Cambria Math" panose="02040503050406030204" pitchFamily="18" charset="0"/>
                          </a:rPr>
                          <m:t>𝑖𝑘</m:t>
                        </m:r>
                      </m:sub>
                      <m:sup>
                        <m:r>
                          <a:rPr lang="en-US" sz="1200" i="1">
                            <a:latin typeface="Cambria Math" panose="02040503050406030204" pitchFamily="18" charset="0"/>
                          </a:rPr>
                          <m:t>𝑛</m:t>
                        </m:r>
                        <m:r>
                          <a:rPr lang="en-US" sz="1200" i="1">
                            <a:latin typeface="Cambria Math" panose="02040503050406030204" pitchFamily="18" charset="0"/>
                          </a:rPr>
                          <m:t>+1</m:t>
                        </m:r>
                      </m:sup>
                    </m:sSubSup>
                    <m:sSubSup>
                      <m:sSubSupPr>
                        <m:ctrlPr>
                          <a:rPr lang="en-US" sz="1200" i="1">
                            <a:latin typeface="Cambria Math" panose="02040503050406030204" pitchFamily="18" charset="0"/>
                          </a:rPr>
                        </m:ctrlPr>
                      </m:sSubSupPr>
                      <m:e>
                        <m:r>
                          <a:rPr lang="en-US" sz="1200" i="1">
                            <a:latin typeface="Cambria Math" panose="02040503050406030204" pitchFamily="18" charset="0"/>
                          </a:rPr>
                          <m:t>𝑅</m:t>
                        </m:r>
                      </m:e>
                      <m:sub>
                        <m:r>
                          <a:rPr lang="en-US" sz="1200" i="1">
                            <a:latin typeface="Cambria Math" panose="02040503050406030204" pitchFamily="18" charset="0"/>
                          </a:rPr>
                          <m:t>𝑚𝑘</m:t>
                        </m:r>
                      </m:sub>
                      <m:sup>
                        <m:r>
                          <a:rPr lang="en-US" sz="1200" b="0" i="1" smtClean="0">
                            <a:latin typeface="Cambria Math" panose="02040503050406030204" pitchFamily="18" charset="0"/>
                          </a:rPr>
                          <m:t>𝑛</m:t>
                        </m:r>
                      </m:sup>
                    </m:sSubSup>
                    <m:sSub>
                      <m:sSubPr>
                        <m:ctrlPr>
                          <a:rPr lang="en-US" sz="1200" i="1" smtClean="0">
                            <a:latin typeface="Cambria Math" panose="02040503050406030204" pitchFamily="18" charset="0"/>
                          </a:rPr>
                        </m:ctrlPr>
                      </m:sSubPr>
                      <m:e>
                        <m:r>
                          <a:rPr lang="en-US" sz="1200" i="1" smtClean="0">
                            <a:latin typeface="Cambria Math" panose="02040503050406030204" pitchFamily="18" charset="0"/>
                          </a:rPr>
                          <m:t>𝜎</m:t>
                        </m:r>
                      </m:e>
                      <m:sub>
                        <m:r>
                          <a:rPr lang="en-US" sz="1200" b="0" i="1" smtClean="0">
                            <a:latin typeface="Cambria Math" panose="02040503050406030204" pitchFamily="18" charset="0"/>
                          </a:rPr>
                          <m:t>𝑚𝑛</m:t>
                        </m:r>
                      </m:sub>
                    </m:sSub>
                    <m:sSubSup>
                      <m:sSubSupPr>
                        <m:ctrlPr>
                          <a:rPr lang="en-US" sz="1200" i="1">
                            <a:latin typeface="Cambria Math" panose="02040503050406030204" pitchFamily="18" charset="0"/>
                          </a:rPr>
                        </m:ctrlPr>
                      </m:sSubSupPr>
                      <m:e>
                        <m:r>
                          <a:rPr lang="en-US" sz="1200" i="1">
                            <a:latin typeface="Cambria Math" panose="02040503050406030204" pitchFamily="18" charset="0"/>
                          </a:rPr>
                          <m:t>𝑅</m:t>
                        </m:r>
                      </m:e>
                      <m:sub>
                        <m:r>
                          <a:rPr lang="en-US" sz="1200" b="0" i="1" smtClean="0">
                            <a:latin typeface="Cambria Math" panose="02040503050406030204" pitchFamily="18" charset="0"/>
                          </a:rPr>
                          <m:t>𝑛𝑙</m:t>
                        </m:r>
                      </m:sub>
                      <m:sup>
                        <m:r>
                          <a:rPr lang="en-US" sz="1200" b="0" i="1" smtClean="0">
                            <a:latin typeface="Cambria Math" panose="02040503050406030204" pitchFamily="18" charset="0"/>
                          </a:rPr>
                          <m:t>𝑛</m:t>
                        </m:r>
                      </m:sup>
                    </m:sSubSup>
                    <m:sSubSup>
                      <m:sSubSupPr>
                        <m:ctrlPr>
                          <a:rPr lang="en-US" sz="1200" i="1">
                            <a:latin typeface="Cambria Math" panose="02040503050406030204" pitchFamily="18" charset="0"/>
                          </a:rPr>
                        </m:ctrlPr>
                      </m:sSubSupPr>
                      <m:e>
                        <m:r>
                          <a:rPr lang="en-US" sz="1200" i="1">
                            <a:latin typeface="Cambria Math" panose="02040503050406030204" pitchFamily="18" charset="0"/>
                          </a:rPr>
                          <m:t>𝑅</m:t>
                        </m:r>
                      </m:e>
                      <m:sub>
                        <m:r>
                          <a:rPr lang="en-US" sz="1200" b="0" i="1" smtClean="0">
                            <a:latin typeface="Cambria Math" panose="02040503050406030204" pitchFamily="18" charset="0"/>
                          </a:rPr>
                          <m:t>𝑗𝑙</m:t>
                        </m:r>
                      </m:sub>
                      <m:sup>
                        <m:r>
                          <a:rPr lang="en-US" sz="1200" b="0" i="1" smtClean="0">
                            <a:latin typeface="Cambria Math" panose="02040503050406030204" pitchFamily="18" charset="0"/>
                          </a:rPr>
                          <m:t>𝑛</m:t>
                        </m:r>
                        <m:r>
                          <a:rPr lang="en-US" sz="1200" b="0" i="1" smtClean="0">
                            <a:latin typeface="Cambria Math" panose="02040503050406030204" pitchFamily="18" charset="0"/>
                          </a:rPr>
                          <m:t>+1</m:t>
                        </m:r>
                      </m:sup>
                    </m:sSubSup>
                    <m:r>
                      <a:rPr lang="en-US" sz="1200" i="1">
                        <a:latin typeface="Cambria Math" panose="02040503050406030204" pitchFamily="18" charset="0"/>
                      </a:rPr>
                      <m:t>+</m:t>
                    </m:r>
                    <m:r>
                      <a:rPr lang="en-US" sz="1200" i="1" smtClean="0">
                        <a:latin typeface="Cambria Math" panose="02040503050406030204" pitchFamily="18" charset="0"/>
                      </a:rPr>
                      <m:t>𝜆</m:t>
                    </m:r>
                    <m:sSub>
                      <m:sSubPr>
                        <m:ctrlPr>
                          <a:rPr lang="en-US" sz="1200" i="1" smtClean="0">
                            <a:latin typeface="Cambria Math" panose="02040503050406030204" pitchFamily="18" charset="0"/>
                          </a:rPr>
                        </m:ctrlPr>
                      </m:sSubPr>
                      <m:e>
                        <m:r>
                          <a:rPr lang="en-US" sz="1200" i="1" smtClean="0">
                            <a:latin typeface="Cambria Math" panose="02040503050406030204" pitchFamily="18" charset="0"/>
                          </a:rPr>
                          <m:t>𝛿</m:t>
                        </m:r>
                      </m:e>
                      <m:sub>
                        <m:r>
                          <a:rPr lang="en-US" sz="1200" b="0" i="1" smtClean="0">
                            <a:latin typeface="Cambria Math" panose="02040503050406030204" pitchFamily="18" charset="0"/>
                          </a:rPr>
                          <m:t>𝑖𝑗</m:t>
                        </m:r>
                      </m:sub>
                    </m:sSub>
                    <m:r>
                      <m:rPr>
                        <m:sty m:val="p"/>
                      </m:rPr>
                      <a:rPr lang="en-US" sz="1200" i="0" smtClean="0">
                        <a:latin typeface="Cambria Math" panose="02040503050406030204" pitchFamily="18" charset="0"/>
                      </a:rPr>
                      <m:t>Δ</m:t>
                    </m:r>
                    <m:r>
                      <a:rPr lang="en-US" sz="1200" b="0" i="1" smtClean="0">
                        <a:latin typeface="Cambria Math" panose="02040503050406030204" pitchFamily="18" charset="0"/>
                      </a:rPr>
                      <m:t>𝑡</m:t>
                    </m:r>
                    <m:sSub>
                      <m:sSubPr>
                        <m:ctrlPr>
                          <a:rPr lang="en-US" sz="1200" b="0" i="1" smtClean="0">
                            <a:latin typeface="Cambria Math" panose="02040503050406030204" pitchFamily="18" charset="0"/>
                          </a:rPr>
                        </m:ctrlPr>
                      </m:sSubPr>
                      <m:e>
                        <m:r>
                          <a:rPr lang="en-US" sz="1200" i="1">
                            <a:latin typeface="Cambria Math" panose="02040503050406030204" pitchFamily="18" charset="0"/>
                          </a:rPr>
                          <m:t>𝐷</m:t>
                        </m:r>
                      </m:e>
                      <m:sub>
                        <m:r>
                          <a:rPr lang="en-US" sz="1200" b="0" i="1" smtClean="0">
                            <a:latin typeface="Cambria Math" panose="02040503050406030204" pitchFamily="18" charset="0"/>
                          </a:rPr>
                          <m:t>𝑘𝑘</m:t>
                        </m:r>
                      </m:sub>
                    </m:sSub>
                    <m:r>
                      <a:rPr lang="en-US" sz="1200" i="1">
                        <a:latin typeface="Cambria Math" panose="02040503050406030204" pitchFamily="18" charset="0"/>
                      </a:rPr>
                      <m:t>+2</m:t>
                    </m:r>
                    <m:r>
                      <a:rPr lang="en-US" sz="1200" i="1" smtClean="0">
                        <a:latin typeface="Cambria Math" panose="02040503050406030204" pitchFamily="18" charset="0"/>
                      </a:rPr>
                      <m:t>𝜇</m:t>
                    </m:r>
                    <m:r>
                      <m:rPr>
                        <m:sty m:val="p"/>
                      </m:rPr>
                      <a:rPr lang="en-US" sz="1200" i="0" smtClean="0">
                        <a:latin typeface="Cambria Math" panose="02040503050406030204" pitchFamily="18" charset="0"/>
                      </a:rPr>
                      <m:t>Δ</m:t>
                    </m:r>
                    <m:r>
                      <a:rPr lang="en-US" sz="1200" i="1">
                        <a:latin typeface="Cambria Math" panose="02040503050406030204" pitchFamily="18" charset="0"/>
                      </a:rPr>
                      <m:t>𝑡</m:t>
                    </m:r>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b="0" i="1" smtClean="0">
                            <a:latin typeface="Cambria Math" panose="02040503050406030204" pitchFamily="18" charset="0"/>
                          </a:rPr>
                          <m:t>𝑖𝑗</m:t>
                        </m:r>
                      </m:sub>
                    </m:sSub>
                  </m:oMath>
                </a14:m>
                <a:endParaRPr lang="en-US" sz="1200" dirty="0"/>
              </a:p>
            </p:txBody>
          </p:sp>
        </mc:Choice>
        <mc:Fallback xmlns="">
          <p:sp>
            <p:nvSpPr>
              <p:cNvPr id="32" name="TextBox 31">
                <a:extLst>
                  <a:ext uri="{FF2B5EF4-FFF2-40B4-BE49-F238E27FC236}">
                    <a16:creationId xmlns:a16="http://schemas.microsoft.com/office/drawing/2014/main" id="{76693FDB-51B2-5E4E-0F4F-BEB07F8DAB0E}"/>
                  </a:ext>
                </a:extLst>
              </p:cNvPr>
              <p:cNvSpPr txBox="1">
                <a:spLocks noRot="1" noChangeAspect="1" noMove="1" noResize="1" noEditPoints="1" noAdjustHandles="1" noChangeArrowheads="1" noChangeShapeType="1" noTextEdit="1"/>
              </p:cNvSpPr>
              <p:nvPr/>
            </p:nvSpPr>
            <p:spPr>
              <a:xfrm>
                <a:off x="301849" y="6169460"/>
                <a:ext cx="11496576" cy="585610"/>
              </a:xfrm>
              <a:prstGeom prst="rect">
                <a:avLst/>
              </a:prstGeom>
              <a:blipFill>
                <a:blip r:embed="rId5"/>
                <a:stretch>
                  <a:fillRect l="-849" t="-8333" r="-849" b="-11458"/>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23B23517-BCE6-EBFC-391A-CF7063265305}"/>
              </a:ext>
            </a:extLst>
          </p:cNvPr>
          <p:cNvGrpSpPr/>
          <p:nvPr/>
        </p:nvGrpSpPr>
        <p:grpSpPr>
          <a:xfrm>
            <a:off x="1370970" y="4581136"/>
            <a:ext cx="2736163" cy="1028383"/>
            <a:chOff x="2454594" y="3574355"/>
            <a:chExt cx="1203681" cy="1028383"/>
          </a:xfrm>
        </p:grpSpPr>
        <p:cxnSp>
          <p:nvCxnSpPr>
            <p:cNvPr id="35" name="Straight Connector 34">
              <a:extLst>
                <a:ext uri="{FF2B5EF4-FFF2-40B4-BE49-F238E27FC236}">
                  <a16:creationId xmlns:a16="http://schemas.microsoft.com/office/drawing/2014/main" id="{C2845FDF-F213-9249-741B-50089CF09C92}"/>
                </a:ext>
              </a:extLst>
            </p:cNvPr>
            <p:cNvCxnSpPr>
              <a:cxnSpLocks/>
            </p:cNvCxnSpPr>
            <p:nvPr/>
          </p:nvCxnSpPr>
          <p:spPr>
            <a:xfrm>
              <a:off x="2454594" y="3574355"/>
              <a:ext cx="178290" cy="505163"/>
            </a:xfrm>
            <a:prstGeom prst="line">
              <a:avLst/>
            </a:prstGeom>
            <a:ln>
              <a:solidFill>
                <a:srgbClr val="FF0000"/>
              </a:solidFill>
              <a:headEnd type="none" w="med" len="med"/>
              <a:tailEnd type="triangl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5924F73-A69D-301C-84DF-6F0CE45FC035}"/>
                    </a:ext>
                  </a:extLst>
                </p:cNvPr>
                <p:cNvSpPr txBox="1"/>
                <p:nvPr/>
              </p:nvSpPr>
              <p:spPr>
                <a:xfrm>
                  <a:off x="2572621" y="4079518"/>
                  <a:ext cx="1085654" cy="523220"/>
                </a:xfrm>
                <a:prstGeom prst="rect">
                  <a:avLst/>
                </a:prstGeom>
                <a:noFill/>
              </p:spPr>
              <p:txBody>
                <a:bodyPr wrap="square">
                  <a:spAutoFit/>
                </a:bodyPr>
                <a:lstStyle/>
                <a:p>
                  <a14:m>
                    <m:oMath xmlns:m="http://schemas.openxmlformats.org/officeDocument/2006/math">
                      <m:r>
                        <a:rPr lang="en-US" sz="1400" b="0" i="1" smtClean="0">
                          <a:latin typeface="Cambria Math" panose="02040503050406030204" pitchFamily="18" charset="0"/>
                        </a:rPr>
                        <m:t>𝐷</m:t>
                      </m:r>
                      <m:r>
                        <a:rPr lang="en-US" sz="1400" b="0" i="0" smtClean="0">
                          <a:latin typeface="Cambria Math" panose="02040503050406030204" pitchFamily="18" charset="0"/>
                        </a:rPr>
                        <m:t>=0</m:t>
                      </m:r>
                    </m:oMath>
                  </a14:m>
                  <a:r>
                    <a:rPr lang="en-US" sz="1400" dirty="0"/>
                    <a:t> for first explicit step</a:t>
                  </a:r>
                </a:p>
                <a:p>
                  <a14:m>
                    <m:oMath xmlns:m="http://schemas.openxmlformats.org/officeDocument/2006/math">
                      <m:r>
                        <a:rPr lang="en-US" sz="1400" b="0" i="1" smtClean="0">
                          <a:latin typeface="Cambria Math" panose="02040503050406030204" pitchFamily="18" charset="0"/>
                        </a:rPr>
                        <m:t>𝐷</m:t>
                      </m:r>
                      <m:r>
                        <a:rPr lang="en-US" sz="1400" b="0" i="0" smtClean="0">
                          <a:latin typeface="Cambria Math" panose="02040503050406030204" pitchFamily="18" charset="0"/>
                        </a:rPr>
                        <m:t>= ? </m:t>
                      </m:r>
                    </m:oMath>
                  </a14:m>
                  <a:r>
                    <a:rPr lang="en-US" sz="1400" dirty="0"/>
                    <a:t> for first implicit step</a:t>
                  </a:r>
                </a:p>
              </p:txBody>
            </p:sp>
          </mc:Choice>
          <mc:Fallback xmlns="">
            <p:sp>
              <p:nvSpPr>
                <p:cNvPr id="27" name="TextBox 26">
                  <a:extLst>
                    <a:ext uri="{FF2B5EF4-FFF2-40B4-BE49-F238E27FC236}">
                      <a16:creationId xmlns:a16="http://schemas.microsoft.com/office/drawing/2014/main" id="{05924F73-A69D-301C-84DF-6F0CE45FC035}"/>
                    </a:ext>
                  </a:extLst>
                </p:cNvPr>
                <p:cNvSpPr txBox="1">
                  <a:spLocks noRot="1" noChangeAspect="1" noMove="1" noResize="1" noEditPoints="1" noAdjustHandles="1" noChangeArrowheads="1" noChangeShapeType="1" noTextEdit="1"/>
                </p:cNvSpPr>
                <p:nvPr/>
              </p:nvSpPr>
              <p:spPr>
                <a:xfrm>
                  <a:off x="2572621" y="4079518"/>
                  <a:ext cx="1085654" cy="523220"/>
                </a:xfrm>
                <a:prstGeom prst="rect">
                  <a:avLst/>
                </a:prstGeom>
                <a:blipFill>
                  <a:blip r:embed="rId6"/>
                  <a:stretch>
                    <a:fillRect t="-1163" b="-11628"/>
                  </a:stretch>
                </a:blipFill>
              </p:spPr>
              <p:txBody>
                <a:bodyPr/>
                <a:lstStyle/>
                <a:p>
                  <a:r>
                    <a:rPr lang="en-US">
                      <a:noFill/>
                    </a:rPr>
                    <a:t> </a:t>
                  </a:r>
                </a:p>
              </p:txBody>
            </p:sp>
          </mc:Fallback>
        </mc:AlternateContent>
      </p:grpSp>
    </p:spTree>
    <p:extLst>
      <p:ext uri="{BB962C8B-B14F-4D97-AF65-F5344CB8AC3E}">
        <p14:creationId xmlns:p14="http://schemas.microsoft.com/office/powerpoint/2010/main" val="5514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The “artificial strain” boundary condition</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26</a:t>
            </a:fld>
            <a:endParaRPr lang="en-US" dirty="0"/>
          </a:p>
        </p:txBody>
      </p:sp>
      <p:sp>
        <p:nvSpPr>
          <p:cNvPr id="5" name="Rectangle 4">
            <a:extLst>
              <a:ext uri="{FF2B5EF4-FFF2-40B4-BE49-F238E27FC236}">
                <a16:creationId xmlns:a16="http://schemas.microsoft.com/office/drawing/2014/main" id="{7D845365-67F1-BF66-376F-2D8658B4DCC7}"/>
              </a:ext>
            </a:extLst>
          </p:cNvPr>
          <p:cNvSpPr/>
          <p:nvPr/>
        </p:nvSpPr>
        <p:spPr>
          <a:xfrm>
            <a:off x="809042" y="1833957"/>
            <a:ext cx="5229808" cy="403187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artificial strain</a:t>
            </a:r>
          </a:p>
          <a:p>
            <a:r>
              <a:rPr lang="en-US" sz="1000" dirty="0">
                <a:solidFill>
                  <a:schemeClr val="tx1"/>
                </a:solidFill>
                <a:latin typeface="Courier New" panose="02070309020205020404" pitchFamily="49" charset="0"/>
              </a:rPr>
              <a:t>  # </a:t>
            </a:r>
          </a:p>
          <a:p>
            <a:r>
              <a:rPr lang="en-US" sz="1000" dirty="0">
                <a:solidFill>
                  <a:schemeClr val="tx1"/>
                </a:solidFill>
                <a:latin typeface="Courier New" panose="02070309020205020404" pitchFamily="49" charset="0"/>
              </a:rPr>
              <a:t>  # Entity selection</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include all blocks</a:t>
            </a:r>
          </a:p>
          <a:p>
            <a:r>
              <a:rPr lang="en-US" sz="1000" dirty="0">
                <a:solidFill>
                  <a:schemeClr val="tx1"/>
                </a:solidFill>
                <a:latin typeface="Courier New" panose="02070309020205020404" pitchFamily="49" charset="0"/>
              </a:rPr>
              <a:t>  block = &lt;</a:t>
            </a:r>
            <a:r>
              <a:rPr lang="en-US" sz="1000" dirty="0" err="1">
                <a:solidFill>
                  <a:schemeClr val="tx1"/>
                </a:solidFill>
                <a:latin typeface="Courier New" panose="02070309020205020404" pitchFamily="49" charset="0"/>
              </a:rPr>
              <a:t>string_list</a:t>
            </a:r>
            <a:r>
              <a:rPr lang="en-US" sz="1000" dirty="0">
                <a:solidFill>
                  <a:schemeClr val="tx1"/>
                </a:solidFill>
                <a:latin typeface="Courier New" panose="02070309020205020404" pitchFamily="49" charset="0"/>
              </a:rPr>
              <a:t>&gt;</a:t>
            </a:r>
            <a:r>
              <a:rPr lang="en-US" sz="1000" dirty="0" err="1">
                <a:solidFill>
                  <a:schemeClr val="tx1"/>
                </a:solidFill>
                <a:latin typeface="Courier New" panose="02070309020205020404" pitchFamily="49" charset="0"/>
              </a:rPr>
              <a:t>block_names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remove block = &lt;</a:t>
            </a:r>
            <a:r>
              <a:rPr lang="en-US" sz="1000" dirty="0" err="1">
                <a:solidFill>
                  <a:schemeClr val="tx1"/>
                </a:solidFill>
                <a:latin typeface="Courier New" panose="02070309020205020404" pitchFamily="49" charset="0"/>
              </a:rPr>
              <a:t>string_list</a:t>
            </a:r>
            <a:r>
              <a:rPr lang="en-US" sz="1000" dirty="0">
                <a:solidFill>
                  <a:schemeClr val="tx1"/>
                </a:solidFill>
                <a:latin typeface="Courier New" panose="02070309020205020404" pitchFamily="49" charset="0"/>
              </a:rPr>
              <a:t>&gt;</a:t>
            </a:r>
            <a:r>
              <a:rPr lang="en-US" sz="1000" dirty="0" err="1">
                <a:solidFill>
                  <a:schemeClr val="tx1"/>
                </a:solidFill>
                <a:latin typeface="Courier New" panose="02070309020205020404" pitchFamily="49" charset="0"/>
              </a:rPr>
              <a:t>block_names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Standard strain definitions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strain type = </a:t>
            </a:r>
            <a:r>
              <a:rPr lang="en-US" sz="1000" dirty="0" err="1">
                <a:solidFill>
                  <a:schemeClr val="tx1"/>
                </a:solidFill>
                <a:latin typeface="Courier New" panose="02070309020205020404" pitchFamily="49" charset="0"/>
              </a:rPr>
              <a:t>log|engineering</a:t>
            </a:r>
            <a:r>
              <a:rPr lang="en-US" sz="1000" dirty="0">
                <a:solidFill>
                  <a:schemeClr val="tx1"/>
                </a:solidFill>
                <a:latin typeface="Courier New" panose="02070309020205020404" pitchFamily="49" charset="0"/>
              </a:rPr>
              <a:t>(engineering)</a:t>
            </a:r>
          </a:p>
          <a:p>
            <a:r>
              <a:rPr lang="en-US" sz="1000" dirty="0">
                <a:solidFill>
                  <a:schemeClr val="tx1"/>
                </a:solidFill>
                <a:latin typeface="Courier New" panose="02070309020205020404" pitchFamily="49" charset="0"/>
              </a:rPr>
              <a:t>  function = &lt;string&gt;</a:t>
            </a:r>
            <a:r>
              <a:rPr lang="en-US" sz="1000" dirty="0" err="1">
                <a:solidFill>
                  <a:schemeClr val="tx1"/>
                </a:solidFill>
                <a:latin typeface="Courier New" panose="02070309020205020404" pitchFamily="49" charset="0"/>
              </a:rPr>
              <a:t>function_name</a:t>
            </a:r>
            <a:r>
              <a:rPr lang="en-US" sz="1000" dirty="0">
                <a:solidFill>
                  <a:schemeClr val="tx1"/>
                </a:solidFill>
                <a:latin typeface="Courier New" panose="02070309020205020404" pitchFamily="49" charset="0"/>
              </a:rPr>
              <a:t> [scale factor = &lt;real&gt;scale]</a:t>
            </a:r>
          </a:p>
          <a:p>
            <a:r>
              <a:rPr lang="en-US" sz="1000" dirty="0">
                <a:solidFill>
                  <a:schemeClr val="tx1"/>
                </a:solidFill>
                <a:latin typeface="Courier New" panose="02070309020205020404" pitchFamily="49" charset="0"/>
              </a:rPr>
              <a:t>  direction &lt;string&gt;</a:t>
            </a:r>
            <a:r>
              <a:rPr lang="en-US" sz="1000" dirty="0" err="1">
                <a:solidFill>
                  <a:schemeClr val="tx1"/>
                </a:solidFill>
                <a:latin typeface="Courier New" panose="02070309020205020404" pitchFamily="49" charset="0"/>
              </a:rPr>
              <a:t>dir_name</a:t>
            </a:r>
            <a:r>
              <a:rPr lang="en-US" sz="1000" dirty="0">
                <a:solidFill>
                  <a:schemeClr val="tx1"/>
                </a:solidFill>
                <a:latin typeface="Courier New" panose="02070309020205020404" pitchFamily="49" charset="0"/>
              </a:rPr>
              <a:t> function = &lt;string&gt;</a:t>
            </a:r>
            <a:r>
              <a:rPr lang="en-US" sz="1000" dirty="0" err="1">
                <a:solidFill>
                  <a:schemeClr val="tx1"/>
                </a:solidFill>
                <a:latin typeface="Courier New" panose="02070309020205020404" pitchFamily="49" charset="0"/>
              </a:rPr>
              <a:t>dir_func</a:t>
            </a:r>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[scale factor = &lt;real&gt;scale]</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Special-purpose strain definitions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direction field &lt;string&gt;</a:t>
            </a:r>
            <a:r>
              <a:rPr lang="en-US" sz="1000" dirty="0" err="1">
                <a:solidFill>
                  <a:schemeClr val="tx1"/>
                </a:solidFill>
                <a:latin typeface="Courier New" panose="02070309020205020404" pitchFamily="49" charset="0"/>
              </a:rPr>
              <a:t>field_name</a:t>
            </a:r>
            <a:r>
              <a:rPr lang="en-US" sz="1000" dirty="0">
                <a:solidFill>
                  <a:schemeClr val="tx1"/>
                </a:solidFill>
                <a:latin typeface="Courier New" panose="02070309020205020404" pitchFamily="49" charset="0"/>
              </a:rPr>
              <a:t> function = &lt;string&gt;</a:t>
            </a:r>
            <a:r>
              <a:rPr lang="en-US" sz="1000" dirty="0" err="1">
                <a:solidFill>
                  <a:schemeClr val="tx1"/>
                </a:solidFill>
                <a:latin typeface="Courier New" panose="02070309020205020404" pitchFamily="49" charset="0"/>
              </a:rPr>
              <a:t>dir_func</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[scale factor = &lt;real&gt;scale]</a:t>
            </a:r>
          </a:p>
          <a:p>
            <a:r>
              <a:rPr lang="en-US" sz="1000" dirty="0">
                <a:solidFill>
                  <a:schemeClr val="tx1"/>
                </a:solidFill>
                <a:latin typeface="Courier New" panose="02070309020205020404" pitchFamily="49" charset="0"/>
              </a:rPr>
              <a:t>  r function = &lt;string&gt;</a:t>
            </a:r>
            <a:r>
              <a:rPr lang="en-US" sz="1000" dirty="0" err="1">
                <a:solidFill>
                  <a:schemeClr val="tx1"/>
                </a:solidFill>
                <a:latin typeface="Courier New" panose="02070309020205020404" pitchFamily="49" charset="0"/>
              </a:rPr>
              <a:t>r_func</a:t>
            </a:r>
            <a:r>
              <a:rPr lang="en-US" sz="1000" dirty="0">
                <a:solidFill>
                  <a:schemeClr val="tx1"/>
                </a:solidFill>
                <a:latin typeface="Courier New" panose="02070309020205020404" pitchFamily="49" charset="0"/>
              </a:rPr>
              <a:t> [scale factor = &lt;real&gt;scale]</a:t>
            </a:r>
          </a:p>
          <a:p>
            <a:r>
              <a:rPr lang="en-US" sz="1000" dirty="0">
                <a:solidFill>
                  <a:schemeClr val="tx1"/>
                </a:solidFill>
                <a:latin typeface="Courier New" panose="02070309020205020404" pitchFamily="49" charset="0"/>
              </a:rPr>
              <a:t>  s function = &lt;string&gt;</a:t>
            </a:r>
            <a:r>
              <a:rPr lang="en-US" sz="1000" dirty="0" err="1">
                <a:solidFill>
                  <a:schemeClr val="tx1"/>
                </a:solidFill>
                <a:latin typeface="Courier New" panose="02070309020205020404" pitchFamily="49" charset="0"/>
              </a:rPr>
              <a:t>r_func</a:t>
            </a:r>
            <a:r>
              <a:rPr lang="en-US" sz="1000" dirty="0">
                <a:solidFill>
                  <a:schemeClr val="tx1"/>
                </a:solidFill>
                <a:latin typeface="Courier New" panose="02070309020205020404" pitchFamily="49" charset="0"/>
              </a:rPr>
              <a:t> [scale factor = &lt;real&gt;scale]</a:t>
            </a:r>
          </a:p>
          <a:p>
            <a:r>
              <a:rPr lang="en-US" sz="1000" dirty="0">
                <a:solidFill>
                  <a:schemeClr val="tx1"/>
                </a:solidFill>
                <a:latin typeface="Courier New" panose="02070309020205020404" pitchFamily="49" charset="0"/>
              </a:rPr>
              <a:t>  t function = &lt;string&gt;</a:t>
            </a:r>
            <a:r>
              <a:rPr lang="en-US" sz="1000" dirty="0" err="1">
                <a:solidFill>
                  <a:schemeClr val="tx1"/>
                </a:solidFill>
                <a:latin typeface="Courier New" panose="02070309020205020404" pitchFamily="49" charset="0"/>
              </a:rPr>
              <a:t>r_func</a:t>
            </a:r>
            <a:r>
              <a:rPr lang="en-US" sz="1000" dirty="0">
                <a:solidFill>
                  <a:schemeClr val="tx1"/>
                </a:solidFill>
                <a:latin typeface="Courier New" panose="02070309020205020404" pitchFamily="49" charset="0"/>
              </a:rPr>
              <a:t> [scale factor = &lt;real&gt;scale]</a:t>
            </a: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8A649913-26FD-355F-A850-827AB08F6936}"/>
              </a:ext>
            </a:extLst>
          </p:cNvPr>
          <p:cNvSpPr txBox="1"/>
          <p:nvPr/>
        </p:nvSpPr>
        <p:spPr>
          <a:xfrm>
            <a:off x="8264419" y="1187626"/>
            <a:ext cx="3050588" cy="584775"/>
          </a:xfrm>
          <a:prstGeom prst="rect">
            <a:avLst/>
          </a:prstGeom>
          <a:noFill/>
        </p:spPr>
        <p:txBody>
          <a:bodyPr wrap="square" rtlCol="0">
            <a:spAutoFit/>
          </a:bodyPr>
          <a:lstStyle/>
          <a:p>
            <a:pPr>
              <a:spcAft>
                <a:spcPts val="600"/>
              </a:spcAft>
            </a:pPr>
            <a:r>
              <a:rPr lang="en-US" sz="1600" dirty="0"/>
              <a:t>Define what object(s) get strained.</a:t>
            </a:r>
          </a:p>
        </p:txBody>
      </p:sp>
      <p:sp>
        <p:nvSpPr>
          <p:cNvPr id="8" name="TextBox 7">
            <a:extLst>
              <a:ext uri="{FF2B5EF4-FFF2-40B4-BE49-F238E27FC236}">
                <a16:creationId xmlns:a16="http://schemas.microsoft.com/office/drawing/2014/main" id="{2A2E418D-F925-4BB5-8396-B58A86F5BD70}"/>
              </a:ext>
            </a:extLst>
          </p:cNvPr>
          <p:cNvSpPr txBox="1"/>
          <p:nvPr/>
        </p:nvSpPr>
        <p:spPr>
          <a:xfrm>
            <a:off x="762000" y="1350486"/>
            <a:ext cx="4706645" cy="369332"/>
          </a:xfrm>
          <a:prstGeom prst="rect">
            <a:avLst/>
          </a:prstGeom>
          <a:noFill/>
        </p:spPr>
        <p:txBody>
          <a:bodyPr wrap="square">
            <a:spAutoFit/>
          </a:bodyPr>
          <a:lstStyle/>
          <a:p>
            <a:r>
              <a:rPr lang="en-US" dirty="0">
                <a:sym typeface="Wingdings" panose="05000000000000000000" pitchFamily="2" charset="2"/>
                <a:hlinkClick r:id="rId2"/>
              </a:rPr>
              <a:t>Artificial strain syntax</a:t>
            </a:r>
            <a:r>
              <a:rPr lang="en-US" dirty="0">
                <a:sym typeface="Wingdings" panose="05000000000000000000" pitchFamily="2" charset="2"/>
              </a:rPr>
              <a:t> (</a:t>
            </a:r>
            <a:r>
              <a:rPr lang="en-US" i="1" dirty="0">
                <a:sym typeface="Wingdings" panose="05000000000000000000" pitchFamily="2" charset="2"/>
              </a:rPr>
              <a:t>region scope</a:t>
            </a:r>
            <a:r>
              <a:rPr lang="en-US" dirty="0">
                <a:sym typeface="Wingdings" panose="05000000000000000000" pitchFamily="2" charset="2"/>
              </a:rPr>
              <a:t>)</a:t>
            </a:r>
            <a:endParaRPr lang="en-US" dirty="0"/>
          </a:p>
        </p:txBody>
      </p:sp>
      <p:sp>
        <p:nvSpPr>
          <p:cNvPr id="9" name="Rectangle: Rounded Corners 8">
            <a:extLst>
              <a:ext uri="{FF2B5EF4-FFF2-40B4-BE49-F238E27FC236}">
                <a16:creationId xmlns:a16="http://schemas.microsoft.com/office/drawing/2014/main" id="{2407B1EF-61EE-532E-EFDC-E68C7D1A90FA}"/>
              </a:ext>
            </a:extLst>
          </p:cNvPr>
          <p:cNvSpPr/>
          <p:nvPr/>
        </p:nvSpPr>
        <p:spPr>
          <a:xfrm>
            <a:off x="982891" y="2537896"/>
            <a:ext cx="4903004" cy="524900"/>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Elbow 9">
            <a:extLst>
              <a:ext uri="{FF2B5EF4-FFF2-40B4-BE49-F238E27FC236}">
                <a16:creationId xmlns:a16="http://schemas.microsoft.com/office/drawing/2014/main" id="{E3138262-07D3-0F93-0C37-196F72CF1E34}"/>
              </a:ext>
            </a:extLst>
          </p:cNvPr>
          <p:cNvCxnSpPr>
            <a:cxnSpLocks/>
            <a:stCxn id="9" idx="3"/>
            <a:endCxn id="6" idx="1"/>
          </p:cNvCxnSpPr>
          <p:nvPr/>
        </p:nvCxnSpPr>
        <p:spPr>
          <a:xfrm flipV="1">
            <a:off x="5885895" y="1480014"/>
            <a:ext cx="2378524" cy="1320332"/>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53E2CEB-EDF5-5069-CAD7-84A2DCE3CA84}"/>
              </a:ext>
            </a:extLst>
          </p:cNvPr>
          <p:cNvSpPr/>
          <p:nvPr/>
        </p:nvSpPr>
        <p:spPr>
          <a:xfrm>
            <a:off x="982200" y="3572995"/>
            <a:ext cx="4903003" cy="686772"/>
          </a:xfrm>
          <a:prstGeom prst="roundRect">
            <a:avLst/>
          </a:prstGeom>
          <a:noFill/>
          <a:ln w="190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or: Elbow 13">
            <a:extLst>
              <a:ext uri="{FF2B5EF4-FFF2-40B4-BE49-F238E27FC236}">
                <a16:creationId xmlns:a16="http://schemas.microsoft.com/office/drawing/2014/main" id="{47A98853-5DDB-96F4-EE28-4D910BFDCB30}"/>
              </a:ext>
            </a:extLst>
          </p:cNvPr>
          <p:cNvCxnSpPr>
            <a:cxnSpLocks/>
            <a:stCxn id="13" idx="3"/>
          </p:cNvCxnSpPr>
          <p:nvPr/>
        </p:nvCxnSpPr>
        <p:spPr>
          <a:xfrm flipV="1">
            <a:off x="5885203" y="3000652"/>
            <a:ext cx="2379216" cy="915729"/>
          </a:xfrm>
          <a:prstGeom prst="bentConnector3">
            <a:avLst>
              <a:gd name="adj1" fmla="val 71642"/>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68C115C-B160-DD6E-127D-DB248FCB4AA9}"/>
              </a:ext>
            </a:extLst>
          </p:cNvPr>
          <p:cNvSpPr txBox="1"/>
          <p:nvPr/>
        </p:nvSpPr>
        <p:spPr>
          <a:xfrm>
            <a:off x="8265112" y="2150512"/>
            <a:ext cx="3524434" cy="2539157"/>
          </a:xfrm>
          <a:prstGeom prst="rect">
            <a:avLst/>
          </a:prstGeom>
          <a:noFill/>
        </p:spPr>
        <p:txBody>
          <a:bodyPr wrap="square" rtlCol="0">
            <a:spAutoFit/>
          </a:bodyPr>
          <a:lstStyle/>
          <a:p>
            <a:pPr>
              <a:spcAft>
                <a:spcPts val="600"/>
              </a:spcAft>
            </a:pPr>
            <a:r>
              <a:rPr lang="en-US" sz="1600" dirty="0"/>
              <a:t>Define </a:t>
            </a:r>
            <a:r>
              <a:rPr lang="en-US" sz="1600" i="1" dirty="0"/>
              <a:t>how </a:t>
            </a:r>
            <a:r>
              <a:rPr lang="en-US" sz="1600" dirty="0"/>
              <a:t>the object(s) get strained: what </a:t>
            </a:r>
            <a:r>
              <a:rPr lang="en-US" sz="1600" b="1" dirty="0"/>
              <a:t>direction</a:t>
            </a:r>
            <a:r>
              <a:rPr lang="en-US" sz="1600" dirty="0"/>
              <a:t>, and </a:t>
            </a:r>
            <a:r>
              <a:rPr lang="en-US" sz="1600" b="1" dirty="0"/>
              <a:t>how much</a:t>
            </a:r>
            <a:r>
              <a:rPr lang="en-US" sz="1600" dirty="0"/>
              <a:t>.  </a:t>
            </a:r>
          </a:p>
          <a:p>
            <a:pPr>
              <a:spcAft>
                <a:spcPts val="600"/>
              </a:spcAft>
            </a:pPr>
            <a:r>
              <a:rPr lang="en-US" sz="1600" dirty="0"/>
              <a:t>In particular, what strain measure (engineering strain) or (log strain).</a:t>
            </a:r>
          </a:p>
          <a:p>
            <a:pPr>
              <a:spcAft>
                <a:spcPts val="600"/>
              </a:spcAft>
            </a:pPr>
            <a:r>
              <a:rPr lang="en-US" sz="1600" b="1" dirty="0"/>
              <a:t>“function”</a:t>
            </a:r>
            <a:r>
              <a:rPr lang="en-US" sz="1600" dirty="0"/>
              <a:t> is a “shortcut” to isotropic strains.</a:t>
            </a:r>
            <a:endParaRPr lang="en-US" sz="1600" b="1" dirty="0"/>
          </a:p>
          <a:p>
            <a:pPr>
              <a:spcAft>
                <a:spcPts val="600"/>
              </a:spcAft>
            </a:pPr>
            <a:r>
              <a:rPr lang="en-US" sz="1600" dirty="0"/>
              <a:t>The </a:t>
            </a:r>
            <a:r>
              <a:rPr lang="en-US" sz="1600" b="1" dirty="0"/>
              <a:t>direction</a:t>
            </a:r>
            <a:r>
              <a:rPr lang="en-US" sz="1600" dirty="0"/>
              <a:t> command may be repeated.</a:t>
            </a:r>
          </a:p>
        </p:txBody>
      </p:sp>
      <p:sp>
        <p:nvSpPr>
          <p:cNvPr id="19" name="Rectangle: Rounded Corners 18">
            <a:extLst>
              <a:ext uri="{FF2B5EF4-FFF2-40B4-BE49-F238E27FC236}">
                <a16:creationId xmlns:a16="http://schemas.microsoft.com/office/drawing/2014/main" id="{3B90E13E-8F31-8D25-3CC6-E5BB01BFC240}"/>
              </a:ext>
            </a:extLst>
          </p:cNvPr>
          <p:cNvSpPr/>
          <p:nvPr/>
        </p:nvSpPr>
        <p:spPr>
          <a:xfrm>
            <a:off x="982200" y="4813124"/>
            <a:ext cx="4903003" cy="842295"/>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Elbow 19">
            <a:extLst>
              <a:ext uri="{FF2B5EF4-FFF2-40B4-BE49-F238E27FC236}">
                <a16:creationId xmlns:a16="http://schemas.microsoft.com/office/drawing/2014/main" id="{7B0A0200-E0E4-7ADA-719D-8AEA70460B4F}"/>
              </a:ext>
            </a:extLst>
          </p:cNvPr>
          <p:cNvCxnSpPr>
            <a:cxnSpLocks/>
            <a:endCxn id="23" idx="1"/>
          </p:cNvCxnSpPr>
          <p:nvPr/>
        </p:nvCxnSpPr>
        <p:spPr>
          <a:xfrm>
            <a:off x="5885203" y="5156510"/>
            <a:ext cx="2379909" cy="58683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67FCD9D-92D6-32DD-A0F2-7CC48E3513BE}"/>
              </a:ext>
            </a:extLst>
          </p:cNvPr>
          <p:cNvSpPr txBox="1"/>
          <p:nvPr/>
        </p:nvSpPr>
        <p:spPr>
          <a:xfrm>
            <a:off x="8265112" y="5327848"/>
            <a:ext cx="3524434" cy="830997"/>
          </a:xfrm>
          <a:prstGeom prst="rect">
            <a:avLst/>
          </a:prstGeom>
          <a:noFill/>
        </p:spPr>
        <p:txBody>
          <a:bodyPr wrap="square" rtlCol="0">
            <a:spAutoFit/>
          </a:bodyPr>
          <a:lstStyle/>
          <a:p>
            <a:pPr>
              <a:spcAft>
                <a:spcPts val="600"/>
              </a:spcAft>
            </a:pPr>
            <a:r>
              <a:rPr lang="en-US" sz="1600" dirty="0"/>
              <a:t>Useful for some more advanced situations, e.g. </a:t>
            </a:r>
            <a:r>
              <a:rPr lang="en-US" sz="1600" i="1" dirty="0"/>
              <a:t>curved pads </a:t>
            </a:r>
            <a:r>
              <a:rPr lang="en-US" sz="1600" dirty="0"/>
              <a:t>and shells/beams</a:t>
            </a:r>
          </a:p>
        </p:txBody>
      </p:sp>
    </p:spTree>
    <p:extLst>
      <p:ext uri="{BB962C8B-B14F-4D97-AF65-F5344CB8AC3E}">
        <p14:creationId xmlns:p14="http://schemas.microsoft.com/office/powerpoint/2010/main" val="11521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The “artificial strain” material commands</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27</a:t>
            </a:fld>
            <a:endParaRPr lang="en-US" dirty="0"/>
          </a:p>
        </p:txBody>
      </p:sp>
      <p:sp>
        <p:nvSpPr>
          <p:cNvPr id="5" name="Rectangle 4">
            <a:extLst>
              <a:ext uri="{FF2B5EF4-FFF2-40B4-BE49-F238E27FC236}">
                <a16:creationId xmlns:a16="http://schemas.microsoft.com/office/drawing/2014/main" id="{7D845365-67F1-BF66-376F-2D8658B4DCC7}"/>
              </a:ext>
            </a:extLst>
          </p:cNvPr>
          <p:cNvSpPr/>
          <p:nvPr/>
        </p:nvSpPr>
        <p:spPr>
          <a:xfrm>
            <a:off x="809042" y="1987846"/>
            <a:ext cx="6213195" cy="37240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material &lt;</a:t>
            </a:r>
            <a:r>
              <a:rPr lang="en-US" sz="1000" dirty="0" err="1">
                <a:solidFill>
                  <a:schemeClr val="tx1"/>
                </a:solidFill>
                <a:latin typeface="Courier New" panose="02070309020205020404" pitchFamily="49" charset="0"/>
              </a:rPr>
              <a:t>mat_name</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Isotropic strain</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artificial engineering strain function = &lt;string&gt;</a:t>
            </a:r>
            <a:r>
              <a:rPr lang="en-US" sz="1000" dirty="0" err="1">
                <a:solidFill>
                  <a:schemeClr val="tx1"/>
                </a:solidFill>
                <a:latin typeface="Courier New" panose="02070309020205020404" pitchFamily="49" charset="0"/>
              </a:rPr>
              <a:t>func_name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Anisotropic strains (must define all 3)</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artificial engineering strain x function = &lt;string&gt;</a:t>
            </a:r>
            <a:r>
              <a:rPr lang="en-US" sz="1000" dirty="0" err="1">
                <a:solidFill>
                  <a:schemeClr val="tx1"/>
                </a:solidFill>
                <a:latin typeface="Courier New" panose="02070309020205020404" pitchFamily="49" charset="0"/>
              </a:rPr>
              <a:t>func_name_x</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artificial engineering strain y function = &lt;string&gt;</a:t>
            </a:r>
            <a:r>
              <a:rPr lang="en-US" sz="1000" dirty="0" err="1">
                <a:solidFill>
                  <a:schemeClr val="tx1"/>
                </a:solidFill>
                <a:latin typeface="Courier New" panose="02070309020205020404" pitchFamily="49" charset="0"/>
              </a:rPr>
              <a:t>func_name_y</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artificial engineering strain z function = &lt;string&gt;</a:t>
            </a:r>
            <a:r>
              <a:rPr lang="en-US" sz="1000" dirty="0" err="1">
                <a:solidFill>
                  <a:schemeClr val="tx1"/>
                </a:solidFill>
                <a:latin typeface="Courier New" panose="02070309020205020404" pitchFamily="49" charset="0"/>
              </a:rPr>
              <a:t>func_name_z</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Direction-based strain (multiple directions allowed)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artificial engineering strain direction &lt;string&gt;</a:t>
            </a:r>
            <a:r>
              <a:rPr lang="en-US" sz="1000" dirty="0" err="1">
                <a:solidFill>
                  <a:schemeClr val="tx1"/>
                </a:solidFill>
                <a:latin typeface="Courier New" panose="02070309020205020404" pitchFamily="49" charset="0"/>
              </a:rPr>
              <a:t>dir</a:t>
            </a:r>
            <a:r>
              <a:rPr lang="en-US" sz="1000" dirty="0">
                <a:solidFill>
                  <a:schemeClr val="tx1"/>
                </a:solidFill>
                <a:latin typeface="Courier New" panose="02070309020205020404" pitchFamily="49" charset="0"/>
              </a:rPr>
              <a:t> function = &lt;string&gt;</a:t>
            </a:r>
            <a:r>
              <a:rPr lang="en-US" sz="1000" dirty="0" err="1">
                <a:solidFill>
                  <a:schemeClr val="tx1"/>
                </a:solidFill>
                <a:latin typeface="Courier New" panose="02070309020205020404" pitchFamily="49" charset="0"/>
              </a:rPr>
              <a:t>func</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density = ...</a:t>
            </a:r>
          </a:p>
          <a:p>
            <a:r>
              <a:rPr lang="en-US" sz="1000" dirty="0">
                <a:solidFill>
                  <a:schemeClr val="tx1"/>
                </a:solidFill>
                <a:latin typeface="Courier New" panose="02070309020205020404" pitchFamily="49" charset="0"/>
              </a:rPr>
              <a:t>  begin parameters for model ...</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8A649913-26FD-355F-A850-827AB08F6936}"/>
              </a:ext>
            </a:extLst>
          </p:cNvPr>
          <p:cNvSpPr txBox="1"/>
          <p:nvPr/>
        </p:nvSpPr>
        <p:spPr>
          <a:xfrm>
            <a:off x="8468606" y="1488592"/>
            <a:ext cx="2228987" cy="738664"/>
          </a:xfrm>
          <a:prstGeom prst="rect">
            <a:avLst/>
          </a:prstGeom>
          <a:noFill/>
        </p:spPr>
        <p:txBody>
          <a:bodyPr wrap="square" rtlCol="0">
            <a:spAutoFit/>
          </a:bodyPr>
          <a:lstStyle/>
          <a:p>
            <a:pPr>
              <a:spcAft>
                <a:spcPts val="600"/>
              </a:spcAft>
            </a:pPr>
            <a:r>
              <a:rPr lang="en-US" sz="1400" dirty="0"/>
              <a:t>Quickly-define </a:t>
            </a:r>
            <a:r>
              <a:rPr lang="en-US" sz="1400" b="1" dirty="0"/>
              <a:t>material-specific</a:t>
            </a:r>
            <a:r>
              <a:rPr lang="en-US" sz="1400" dirty="0"/>
              <a:t> isotropic strains</a:t>
            </a:r>
          </a:p>
        </p:txBody>
      </p:sp>
      <p:sp>
        <p:nvSpPr>
          <p:cNvPr id="8" name="TextBox 7">
            <a:extLst>
              <a:ext uri="{FF2B5EF4-FFF2-40B4-BE49-F238E27FC236}">
                <a16:creationId xmlns:a16="http://schemas.microsoft.com/office/drawing/2014/main" id="{2A2E418D-F925-4BB5-8396-B58A86F5BD70}"/>
              </a:ext>
            </a:extLst>
          </p:cNvPr>
          <p:cNvSpPr txBox="1"/>
          <p:nvPr/>
        </p:nvSpPr>
        <p:spPr>
          <a:xfrm>
            <a:off x="762000" y="1350486"/>
            <a:ext cx="4706645" cy="369332"/>
          </a:xfrm>
          <a:prstGeom prst="rect">
            <a:avLst/>
          </a:prstGeom>
          <a:noFill/>
        </p:spPr>
        <p:txBody>
          <a:bodyPr wrap="square">
            <a:spAutoFit/>
          </a:bodyPr>
          <a:lstStyle/>
          <a:p>
            <a:r>
              <a:rPr lang="en-US" dirty="0">
                <a:sym typeface="Wingdings" panose="05000000000000000000" pitchFamily="2" charset="2"/>
                <a:hlinkClick r:id="rId2"/>
              </a:rPr>
              <a:t>Artificial strain syntax</a:t>
            </a:r>
            <a:r>
              <a:rPr lang="en-US" dirty="0">
                <a:sym typeface="Wingdings" panose="05000000000000000000" pitchFamily="2" charset="2"/>
              </a:rPr>
              <a:t> (</a:t>
            </a:r>
            <a:r>
              <a:rPr lang="en-US" i="1" dirty="0">
                <a:sym typeface="Wingdings" panose="05000000000000000000" pitchFamily="2" charset="2"/>
              </a:rPr>
              <a:t>material scope</a:t>
            </a:r>
            <a:r>
              <a:rPr lang="en-US" dirty="0">
                <a:sym typeface="Wingdings" panose="05000000000000000000" pitchFamily="2" charset="2"/>
              </a:rPr>
              <a:t>)</a:t>
            </a:r>
            <a:endParaRPr lang="en-US" dirty="0"/>
          </a:p>
        </p:txBody>
      </p:sp>
      <p:sp>
        <p:nvSpPr>
          <p:cNvPr id="9" name="Rectangle: Rounded Corners 8">
            <a:extLst>
              <a:ext uri="{FF2B5EF4-FFF2-40B4-BE49-F238E27FC236}">
                <a16:creationId xmlns:a16="http://schemas.microsoft.com/office/drawing/2014/main" id="{2407B1EF-61EE-532E-EFDC-E68C7D1A90FA}"/>
              </a:ext>
            </a:extLst>
          </p:cNvPr>
          <p:cNvSpPr/>
          <p:nvPr/>
        </p:nvSpPr>
        <p:spPr>
          <a:xfrm>
            <a:off x="1022503" y="4497112"/>
            <a:ext cx="5884324" cy="228704"/>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Elbow 9">
            <a:extLst>
              <a:ext uri="{FF2B5EF4-FFF2-40B4-BE49-F238E27FC236}">
                <a16:creationId xmlns:a16="http://schemas.microsoft.com/office/drawing/2014/main" id="{E3138262-07D3-0F93-0C37-196F72CF1E34}"/>
              </a:ext>
            </a:extLst>
          </p:cNvPr>
          <p:cNvCxnSpPr>
            <a:cxnSpLocks/>
            <a:stCxn id="9" idx="3"/>
          </p:cNvCxnSpPr>
          <p:nvPr/>
        </p:nvCxnSpPr>
        <p:spPr>
          <a:xfrm flipV="1">
            <a:off x="6906827" y="4497112"/>
            <a:ext cx="1242875" cy="114352"/>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53E2CEB-EDF5-5069-CAD7-84A2DCE3CA84}"/>
              </a:ext>
            </a:extLst>
          </p:cNvPr>
          <p:cNvSpPr/>
          <p:nvPr/>
        </p:nvSpPr>
        <p:spPr>
          <a:xfrm>
            <a:off x="982200" y="2617406"/>
            <a:ext cx="5884322" cy="346991"/>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or: Elbow 13">
            <a:extLst>
              <a:ext uri="{FF2B5EF4-FFF2-40B4-BE49-F238E27FC236}">
                <a16:creationId xmlns:a16="http://schemas.microsoft.com/office/drawing/2014/main" id="{47A98853-5DDB-96F4-EE28-4D910BFDCB30}"/>
              </a:ext>
            </a:extLst>
          </p:cNvPr>
          <p:cNvCxnSpPr>
            <a:cxnSpLocks/>
            <a:stCxn id="13" idx="3"/>
          </p:cNvCxnSpPr>
          <p:nvPr/>
        </p:nvCxnSpPr>
        <p:spPr>
          <a:xfrm flipV="1">
            <a:off x="6866522" y="1754501"/>
            <a:ext cx="1398590" cy="1036401"/>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3B90E13E-8F31-8D25-3CC6-E5BB01BFC240}"/>
              </a:ext>
            </a:extLst>
          </p:cNvPr>
          <p:cNvSpPr/>
          <p:nvPr/>
        </p:nvSpPr>
        <p:spPr>
          <a:xfrm>
            <a:off x="982199" y="3442187"/>
            <a:ext cx="5884323" cy="524901"/>
          </a:xfrm>
          <a:prstGeom prst="roundRect">
            <a:avLst/>
          </a:prstGeom>
          <a:noFill/>
          <a:ln w="190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Elbow 19">
            <a:extLst>
              <a:ext uri="{FF2B5EF4-FFF2-40B4-BE49-F238E27FC236}">
                <a16:creationId xmlns:a16="http://schemas.microsoft.com/office/drawing/2014/main" id="{7B0A0200-E0E4-7ADA-719D-8AEA70460B4F}"/>
              </a:ext>
            </a:extLst>
          </p:cNvPr>
          <p:cNvCxnSpPr>
            <a:cxnSpLocks/>
            <a:stCxn id="19" idx="3"/>
          </p:cNvCxnSpPr>
          <p:nvPr/>
        </p:nvCxnSpPr>
        <p:spPr>
          <a:xfrm flipV="1">
            <a:off x="6866522" y="3215294"/>
            <a:ext cx="1397897" cy="489344"/>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67FCD9D-92D6-32DD-A0F2-7CC48E3513BE}"/>
              </a:ext>
            </a:extLst>
          </p:cNvPr>
          <p:cNvSpPr txBox="1"/>
          <p:nvPr/>
        </p:nvSpPr>
        <p:spPr>
          <a:xfrm>
            <a:off x="8468605" y="4149799"/>
            <a:ext cx="3524434" cy="738664"/>
          </a:xfrm>
          <a:prstGeom prst="rect">
            <a:avLst/>
          </a:prstGeom>
          <a:noFill/>
        </p:spPr>
        <p:txBody>
          <a:bodyPr wrap="square" rtlCol="0">
            <a:spAutoFit/>
          </a:bodyPr>
          <a:lstStyle/>
          <a:p>
            <a:pPr>
              <a:spcAft>
                <a:spcPts val="600"/>
              </a:spcAft>
            </a:pPr>
            <a:r>
              <a:rPr lang="en-US" sz="1400" dirty="0"/>
              <a:t>Direction-based </a:t>
            </a:r>
            <a:r>
              <a:rPr lang="en-US" sz="1400" b="1" dirty="0"/>
              <a:t>material-specific</a:t>
            </a:r>
            <a:r>
              <a:rPr lang="en-US" sz="1400" dirty="0"/>
              <a:t> artificial strains.  Command may appear more than once (multiple directions)</a:t>
            </a:r>
          </a:p>
        </p:txBody>
      </p:sp>
      <p:sp>
        <p:nvSpPr>
          <p:cNvPr id="27" name="TextBox 26">
            <a:extLst>
              <a:ext uri="{FF2B5EF4-FFF2-40B4-BE49-F238E27FC236}">
                <a16:creationId xmlns:a16="http://schemas.microsoft.com/office/drawing/2014/main" id="{345734BB-B03E-9086-C94C-02A35AE5C7DE}"/>
              </a:ext>
            </a:extLst>
          </p:cNvPr>
          <p:cNvSpPr txBox="1"/>
          <p:nvPr/>
        </p:nvSpPr>
        <p:spPr>
          <a:xfrm>
            <a:off x="8468605" y="2790902"/>
            <a:ext cx="2914353" cy="738664"/>
          </a:xfrm>
          <a:prstGeom prst="rect">
            <a:avLst/>
          </a:prstGeom>
          <a:noFill/>
        </p:spPr>
        <p:txBody>
          <a:bodyPr wrap="square" rtlCol="0">
            <a:spAutoFit/>
          </a:bodyPr>
          <a:lstStyle/>
          <a:p>
            <a:pPr>
              <a:spcAft>
                <a:spcPts val="600"/>
              </a:spcAft>
            </a:pPr>
            <a:r>
              <a:rPr lang="en-US" sz="1400" dirty="0"/>
              <a:t>Quickly-define </a:t>
            </a:r>
            <a:r>
              <a:rPr lang="en-US" sz="1400" b="1" dirty="0"/>
              <a:t>material-specific </a:t>
            </a:r>
            <a:r>
              <a:rPr lang="en-US" sz="1400" dirty="0"/>
              <a:t>anisotropic strains in global XYZ coordinates</a:t>
            </a:r>
          </a:p>
        </p:txBody>
      </p:sp>
      <p:sp>
        <p:nvSpPr>
          <p:cNvPr id="28" name="TextBox 27">
            <a:extLst>
              <a:ext uri="{FF2B5EF4-FFF2-40B4-BE49-F238E27FC236}">
                <a16:creationId xmlns:a16="http://schemas.microsoft.com/office/drawing/2014/main" id="{933164CB-ADFB-0BE9-F86E-A9D92AE1E4B9}"/>
              </a:ext>
            </a:extLst>
          </p:cNvPr>
          <p:cNvSpPr txBox="1"/>
          <p:nvPr/>
        </p:nvSpPr>
        <p:spPr>
          <a:xfrm>
            <a:off x="757517" y="6019255"/>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In practice, the </a:t>
            </a:r>
            <a:r>
              <a:rPr lang="en-US" b="1" dirty="0"/>
              <a:t>material-scope commands for artificial strain are far less powerful </a:t>
            </a:r>
            <a:r>
              <a:rPr lang="en-US" dirty="0"/>
              <a:t>than region-based commands.</a:t>
            </a:r>
          </a:p>
        </p:txBody>
      </p:sp>
    </p:spTree>
    <p:extLst>
      <p:ext uri="{BB962C8B-B14F-4D97-AF65-F5344CB8AC3E}">
        <p14:creationId xmlns:p14="http://schemas.microsoft.com/office/powerpoint/2010/main" val="413718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145765"/>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02: Experimenting with artificial strain</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28</a:t>
            </a:fld>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9ADE5A9-802C-D088-50DC-BED679A7B8AD}"/>
                  </a:ext>
                </a:extLst>
              </p:cNvPr>
              <p:cNvSpPr txBox="1"/>
              <p:nvPr/>
            </p:nvSpPr>
            <p:spPr>
              <a:xfrm>
                <a:off x="678426" y="865520"/>
                <a:ext cx="7148838" cy="5591142"/>
              </a:xfrm>
              <a:prstGeom prst="rect">
                <a:avLst/>
              </a:prstGeom>
              <a:noFill/>
            </p:spPr>
            <p:txBody>
              <a:bodyPr wrap="square" rtlCol="0">
                <a:no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ex02_artificial_strain/</a:t>
                </a:r>
                <a:endParaRPr lang="en-US" sz="1400" dirty="0">
                  <a:highlight>
                    <a:srgbClr val="FFFF00"/>
                  </a:highlight>
                  <a:latin typeface="Courier New" panose="02070309020205020404" pitchFamily="49" charset="0"/>
                  <a:cs typeface="Courier New" panose="02070309020205020404" pitchFamily="49" charset="0"/>
                </a:endParaRPr>
              </a:p>
              <a:p>
                <a:pPr marL="342900" indent="-342900">
                  <a:spcAft>
                    <a:spcPts val="1200"/>
                  </a:spcAft>
                  <a:buFont typeface="+mj-lt"/>
                  <a:buAutoNum type="arabicPeriod"/>
                </a:pPr>
                <a:r>
                  <a:rPr lang="en-US" sz="1400" dirty="0"/>
                  <a:t>Review the input file and read the comments.  Locate the </a:t>
                </a:r>
                <a:r>
                  <a:rPr lang="en-US" sz="1400" b="1" dirty="0"/>
                  <a:t>begin artificial strain </a:t>
                </a:r>
                <a:r>
                  <a:rPr lang="en-US" sz="1400" dirty="0"/>
                  <a:t>syntax; follow the function to see how much strain is applied.</a:t>
                </a:r>
              </a:p>
              <a:p>
                <a:pPr marL="342900" indent="-342900">
                  <a:spcAft>
                    <a:spcPts val="1200"/>
                  </a:spcAft>
                  <a:buFont typeface="+mj-lt"/>
                  <a:buAutoNum type="arabicPeriod"/>
                </a:pPr>
                <a:r>
                  <a:rPr lang="en-US" sz="1400" dirty="0"/>
                  <a:t>Run adagio on the input file.</a:t>
                </a:r>
              </a:p>
              <a:p>
                <a:pPr>
                  <a:spcAft>
                    <a:spcPts val="1200"/>
                  </a:spcAft>
                </a:pP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artificial_strain.i</a:t>
                </a:r>
                <a:endParaRPr lang="en-US" sz="1400" dirty="0">
                  <a:latin typeface="Courier New" panose="02070309020205020404" pitchFamily="49" charset="0"/>
                  <a:cs typeface="Courier New" panose="02070309020205020404" pitchFamily="49" charset="0"/>
                </a:endParaRPr>
              </a:p>
              <a:p>
                <a:pPr marL="342900" indent="-342900">
                  <a:spcAft>
                    <a:spcPts val="1200"/>
                  </a:spcAft>
                  <a:buAutoNum type="arabicPeriod" startAt="3"/>
                </a:pPr>
                <a:r>
                  <a:rPr lang="en-US" sz="1400" dirty="0"/>
                  <a:t>Visualize the output.  Verify the new shape matches your expectations </a:t>
                </a:r>
                <a:br>
                  <a:rPr lang="en-US" sz="1400" dirty="0"/>
                </a:br>
                <a:r>
                  <a:rPr lang="en-US" sz="1400" i="1" dirty="0"/>
                  <a:t>(Hint: use the “Ruler” filter to measure)</a:t>
                </a:r>
                <a:br>
                  <a:rPr lang="en-US" sz="1400" i="1" dirty="0"/>
                </a:br>
                <a:r>
                  <a:rPr lang="en-US" sz="1400" dirty="0">
                    <a:latin typeface="Courier New" panose="02070309020205020404" pitchFamily="49" charset="0"/>
                    <a:cs typeface="Courier New" panose="02070309020205020404" pitchFamily="49" charset="0"/>
                  </a:rPr>
                  <a:t>	&gt;&gt; </a:t>
                </a:r>
                <a:r>
                  <a:rPr lang="en-US" sz="1400" dirty="0" err="1">
                    <a:latin typeface="Courier New" panose="02070309020205020404" pitchFamily="49" charset="0"/>
                    <a:cs typeface="Courier New" panose="02070309020205020404" pitchFamily="49" charset="0"/>
                  </a:rPr>
                  <a:t>paraview</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output.e</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Creat</a:t>
                </a:r>
                <a:r>
                  <a:rPr lang="en-US" sz="1400" dirty="0">
                    <a:latin typeface="Courier New" panose="02070309020205020404" pitchFamily="49" charset="0"/>
                    <a:cs typeface="Courier New" panose="02070309020205020404" pitchFamily="49" charset="0"/>
                  </a:rPr>
                  <a:t> Ruler filter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 Use ctrl+1 and ctrl+2 to select endpoints.  Apply. ]</a:t>
                </a:r>
              </a:p>
              <a:p>
                <a:pPr marL="342900" indent="-342900">
                  <a:spcAft>
                    <a:spcPts val="1200"/>
                  </a:spcAft>
                  <a:buAutoNum type="arabicPeriod" startAt="4"/>
                </a:pPr>
                <a:r>
                  <a:rPr lang="en-US" sz="1400" dirty="0"/>
                  <a:t>Do the values of “</a:t>
                </a:r>
                <a:r>
                  <a:rPr lang="en-US" sz="1400" dirty="0" err="1">
                    <a:latin typeface="Courier New" panose="02070309020205020404" pitchFamily="49" charset="0"/>
                    <a:cs typeface="Courier New" panose="02070309020205020404" pitchFamily="49" charset="0"/>
                  </a:rPr>
                  <a:t>artificial_strain</a:t>
                </a:r>
                <a:r>
                  <a:rPr lang="en-US" sz="1400" dirty="0"/>
                  <a:t>” and “</a:t>
                </a:r>
                <a:r>
                  <a:rPr lang="en-US" sz="1400" dirty="0">
                    <a:latin typeface="Courier New" panose="02070309020205020404" pitchFamily="49" charset="0"/>
                    <a:cs typeface="Courier New" panose="02070309020205020404" pitchFamily="49" charset="0"/>
                  </a:rPr>
                  <a:t>artificial_strain_rate_3d</a:t>
                </a:r>
                <a:r>
                  <a:rPr lang="en-US" sz="1400" dirty="0"/>
                  <a:t>” make sense?  What about “</a:t>
                </a:r>
                <a:r>
                  <a:rPr lang="en-US" sz="1400" dirty="0">
                    <a:latin typeface="Courier New" panose="02070309020205020404" pitchFamily="49" charset="0"/>
                    <a:cs typeface="Courier New" panose="02070309020205020404" pitchFamily="49" charset="0"/>
                  </a:rPr>
                  <a:t>stress”</a:t>
                </a:r>
                <a:r>
                  <a:rPr lang="en-US" sz="1400" dirty="0"/>
                  <a:t>?</a:t>
                </a:r>
              </a:p>
              <a:p>
                <a:pPr marL="342900" indent="-342900">
                  <a:spcAft>
                    <a:spcPts val="1200"/>
                  </a:spcAft>
                  <a:buAutoNum type="arabicPeriod" startAt="4"/>
                </a:pPr>
                <a:r>
                  <a:rPr lang="en-US" sz="1400" dirty="0"/>
                  <a:t>Change the “</a:t>
                </a:r>
                <a:r>
                  <a:rPr lang="en-US" sz="1400" dirty="0">
                    <a:latin typeface="Courier New" panose="02070309020205020404" pitchFamily="49" charset="0"/>
                    <a:cs typeface="Courier New" panose="02070309020205020404" pitchFamily="49" charset="0"/>
                  </a:rPr>
                  <a:t>STRAIN TYPE”</a:t>
                </a:r>
                <a:r>
                  <a:rPr lang="en-US" sz="1400" dirty="0"/>
                  <a:t> to “</a:t>
                </a:r>
                <a:r>
                  <a:rPr lang="en-US" sz="1400" dirty="0">
                    <a:latin typeface="Courier New" panose="02070309020205020404" pitchFamily="49" charset="0"/>
                    <a:cs typeface="Courier New" panose="02070309020205020404" pitchFamily="49" charset="0"/>
                  </a:rPr>
                  <a:t>LOG</a:t>
                </a:r>
                <a:r>
                  <a:rPr lang="en-US" sz="1400" dirty="0"/>
                  <a:t>”.  Re-run the analysis; do the results make sense?  Compare with a quick hand calculation using the relationship:</a:t>
                </a:r>
                <a:endParaRPr lang="en-US" sz="1400" b="0" i="1" dirty="0">
                  <a:latin typeface="Cambria Math" panose="02040503050406030204" pitchFamily="18" charset="0"/>
                </a:endParaRPr>
              </a:p>
              <a:p>
                <a:pPr>
                  <a:spcAft>
                    <a:spcPts val="1200"/>
                  </a:spcAft>
                </a:pPr>
                <a14:m>
                  <m:oMathPara xmlns:m="http://schemas.openxmlformats.org/officeDocument/2006/math">
                    <m:oMathParaPr>
                      <m:jc m:val="centerGroup"/>
                    </m:oMathParaPr>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𝜀</m:t>
                          </m:r>
                        </m:e>
                        <m:sup>
                          <m:r>
                            <a:rPr lang="en-US" sz="1400" b="0" i="1" smtClean="0">
                              <a:latin typeface="Cambria Math" panose="02040503050406030204" pitchFamily="18" charset="0"/>
                            </a:rPr>
                            <m:t>𝑙𝑜𝑔</m:t>
                          </m:r>
                        </m:sup>
                      </m:sSup>
                      <m:r>
                        <a:rPr lang="en-US" sz="1400" b="0" i="1" smtClean="0">
                          <a:latin typeface="Cambria Math" panose="02040503050406030204" pitchFamily="18" charset="0"/>
                        </a:rPr>
                        <m:t>=</m:t>
                      </m:r>
                      <m:r>
                        <m:rPr>
                          <m:sty m:val="p"/>
                        </m:rPr>
                        <a:rPr lang="en-US" sz="1400" b="0" i="0" smtClean="0">
                          <a:latin typeface="Cambria Math" panose="02040503050406030204" pitchFamily="18" charset="0"/>
                        </a:rPr>
                        <m:t>log</m:t>
                      </m:r>
                      <m:r>
                        <a:rPr lang="en-US" sz="1400" b="0" i="0" smtClean="0">
                          <a:latin typeface="Cambria Math" panose="02040503050406030204" pitchFamily="18" charset="0"/>
                        </a:rPr>
                        <m:t>(1+</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𝜀</m:t>
                          </m:r>
                        </m:e>
                        <m:sup>
                          <m:r>
                            <a:rPr lang="en-US" sz="1400" b="0" i="1" smtClean="0">
                              <a:latin typeface="Cambria Math" panose="02040503050406030204" pitchFamily="18" charset="0"/>
                            </a:rPr>
                            <m:t>𝑒𝑛𝑔</m:t>
                          </m:r>
                        </m:sup>
                      </m:sSup>
                      <m:r>
                        <a:rPr lang="en-US" sz="1400" b="0" i="1" smtClean="0">
                          <a:latin typeface="Cambria Math" panose="02040503050406030204" pitchFamily="18" charset="0"/>
                        </a:rPr>
                        <m:t>)</m:t>
                      </m:r>
                    </m:oMath>
                  </m:oMathPara>
                </a14:m>
                <a:endParaRPr lang="en-US" sz="1400" dirty="0"/>
              </a:p>
              <a:p>
                <a:pPr>
                  <a:spcAft>
                    <a:spcPts val="1200"/>
                  </a:spcAft>
                </a:pPr>
                <a:r>
                  <a:rPr lang="en-US" sz="1400" b="1" dirty="0"/>
                  <a:t>Worth exploring</a:t>
                </a:r>
                <a:r>
                  <a:rPr lang="en-US" sz="1400" dirty="0"/>
                  <a:t>: </a:t>
                </a:r>
                <a:br>
                  <a:rPr lang="en-US" sz="1400" dirty="0"/>
                </a:br>
                <a:r>
                  <a:rPr lang="en-US" sz="1400" dirty="0"/>
                  <a:t>	  (a) Use a STRONGLY_OBJECTIVE strain incrementation.  </a:t>
                </a:r>
                <a:br>
                  <a:rPr lang="en-US" sz="1400" dirty="0"/>
                </a:br>
                <a:r>
                  <a:rPr lang="en-US" sz="1400" dirty="0"/>
                  <a:t>	  (b) Use a selective-deviatoric formulation.  </a:t>
                </a:r>
                <a:br>
                  <a:rPr lang="en-US" sz="1400" dirty="0"/>
                </a:br>
                <a:r>
                  <a:rPr lang="en-US" sz="1400" dirty="0"/>
                  <a:t>	  (c) Modify the input deck to solve this problem explicitly.  </a:t>
                </a:r>
              </a:p>
            </p:txBody>
          </p:sp>
        </mc:Choice>
        <mc:Fallback xmlns="">
          <p:sp>
            <p:nvSpPr>
              <p:cNvPr id="11" name="TextBox 10">
                <a:extLst>
                  <a:ext uri="{FF2B5EF4-FFF2-40B4-BE49-F238E27FC236}">
                    <a16:creationId xmlns:a16="http://schemas.microsoft.com/office/drawing/2014/main" id="{A9ADE5A9-802C-D088-50DC-BED679A7B8AD}"/>
                  </a:ext>
                </a:extLst>
              </p:cNvPr>
              <p:cNvSpPr txBox="1">
                <a:spLocks noRot="1" noChangeAspect="1" noMove="1" noResize="1" noEditPoints="1" noAdjustHandles="1" noChangeArrowheads="1" noChangeShapeType="1" noTextEdit="1"/>
              </p:cNvSpPr>
              <p:nvPr/>
            </p:nvSpPr>
            <p:spPr>
              <a:xfrm>
                <a:off x="678426" y="865520"/>
                <a:ext cx="7148838" cy="5591142"/>
              </a:xfrm>
              <a:prstGeom prst="rect">
                <a:avLst/>
              </a:prstGeom>
              <a:blipFill>
                <a:blip r:embed="rId2"/>
                <a:stretch>
                  <a:fillRect l="-426" t="-436" r="-853"/>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8718F63C-B9CD-1F2F-36A7-4AC568D201B0}"/>
              </a:ext>
            </a:extLst>
          </p:cNvPr>
          <p:cNvGrpSpPr/>
          <p:nvPr/>
        </p:nvGrpSpPr>
        <p:grpSpPr>
          <a:xfrm>
            <a:off x="7864040" y="2702274"/>
            <a:ext cx="3009104" cy="2424288"/>
            <a:chOff x="7827264" y="2148840"/>
            <a:chExt cx="3009104" cy="2424288"/>
          </a:xfrm>
        </p:grpSpPr>
        <p:pic>
          <p:nvPicPr>
            <p:cNvPr id="3" name="Picture 2">
              <a:extLst>
                <a:ext uri="{FF2B5EF4-FFF2-40B4-BE49-F238E27FC236}">
                  <a16:creationId xmlns:a16="http://schemas.microsoft.com/office/drawing/2014/main" id="{81793CD4-45A3-5813-1DEB-2011A8F2D363}"/>
                </a:ext>
              </a:extLst>
            </p:cNvPr>
            <p:cNvPicPr>
              <a:picLocks noChangeAspect="1"/>
            </p:cNvPicPr>
            <p:nvPr/>
          </p:nvPicPr>
          <p:blipFill>
            <a:blip r:embed="rId3"/>
            <a:stretch>
              <a:fillRect/>
            </a:stretch>
          </p:blipFill>
          <p:spPr>
            <a:xfrm>
              <a:off x="7827264" y="2148840"/>
              <a:ext cx="3009104" cy="2025460"/>
            </a:xfrm>
            <a:prstGeom prst="rect">
              <a:avLst/>
            </a:prstGeom>
          </p:spPr>
        </p:pic>
        <p:cxnSp>
          <p:nvCxnSpPr>
            <p:cNvPr id="6" name="Straight Connector 5">
              <a:extLst>
                <a:ext uri="{FF2B5EF4-FFF2-40B4-BE49-F238E27FC236}">
                  <a16:creationId xmlns:a16="http://schemas.microsoft.com/office/drawing/2014/main" id="{306D0AF6-4A34-D2C0-E60B-86F6C0FA214B}"/>
                </a:ext>
              </a:extLst>
            </p:cNvPr>
            <p:cNvCxnSpPr/>
            <p:nvPr/>
          </p:nvCxnSpPr>
          <p:spPr>
            <a:xfrm flipV="1">
              <a:off x="8668512" y="3914418"/>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FBDC1E1-E791-43D4-B940-A9F9E8B10512}"/>
                </a:ext>
              </a:extLst>
            </p:cNvPr>
            <p:cNvCxnSpPr/>
            <p:nvPr/>
          </p:nvCxnSpPr>
          <p:spPr>
            <a:xfrm flipV="1">
              <a:off x="9887116" y="4024932"/>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E1A8DDF-9B5A-D9EF-DD46-04A4DC551D08}"/>
                </a:ext>
              </a:extLst>
            </p:cNvPr>
            <p:cNvCxnSpPr>
              <a:cxnSpLocks/>
            </p:cNvCxnSpPr>
            <p:nvPr/>
          </p:nvCxnSpPr>
          <p:spPr>
            <a:xfrm>
              <a:off x="8668512" y="4174300"/>
              <a:ext cx="1218604" cy="7521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F1A11D3-63DD-AD21-9293-072A335BB7AF}"/>
                    </a:ext>
                  </a:extLst>
                </p:cNvPr>
                <p:cNvSpPr txBox="1"/>
                <p:nvPr/>
              </p:nvSpPr>
              <p:spPr>
                <a:xfrm>
                  <a:off x="8825816" y="4203796"/>
                  <a:ext cx="904350" cy="369332"/>
                </a:xfrm>
                <a:prstGeom prst="rect">
                  <a:avLst/>
                </a:prstGeom>
                <a:noFill/>
              </p:spPr>
              <p:txBody>
                <a:bodyPr wrap="none" rtlCol="0">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𝐿</m:t>
                          </m:r>
                        </m:e>
                        <m:sub>
                          <m:r>
                            <a:rPr lang="en-US" b="0" i="1" dirty="0" smtClean="0">
                              <a:latin typeface="Cambria Math" panose="02040503050406030204" pitchFamily="18" charset="0"/>
                            </a:rPr>
                            <m:t>0</m:t>
                          </m:r>
                        </m:sub>
                      </m:sSub>
                      <m:r>
                        <a:rPr lang="en-US" i="1" dirty="0">
                          <a:latin typeface="Cambria Math" panose="02040503050406030204" pitchFamily="18" charset="0"/>
                        </a:rPr>
                        <m:t>=</m:t>
                      </m:r>
                      <m:r>
                        <a:rPr lang="en-US" b="0" i="1" dirty="0" smtClean="0">
                          <a:latin typeface="Cambria Math" panose="02040503050406030204" pitchFamily="18" charset="0"/>
                        </a:rPr>
                        <m:t>1</m:t>
                      </m:r>
                    </m:oMath>
                  </a14:m>
                  <a:r>
                    <a:rPr lang="en-US" dirty="0"/>
                    <a:t>.</a:t>
                  </a:r>
                </a:p>
              </p:txBody>
            </p:sp>
          </mc:Choice>
          <mc:Fallback xmlns="">
            <p:sp>
              <p:nvSpPr>
                <p:cNvPr id="13" name="TextBox 12">
                  <a:extLst>
                    <a:ext uri="{FF2B5EF4-FFF2-40B4-BE49-F238E27FC236}">
                      <a16:creationId xmlns:a16="http://schemas.microsoft.com/office/drawing/2014/main" id="{2F1A11D3-63DD-AD21-9293-072A335BB7AF}"/>
                    </a:ext>
                  </a:extLst>
                </p:cNvPr>
                <p:cNvSpPr txBox="1">
                  <a:spLocks noRot="1" noChangeAspect="1" noMove="1" noResize="1" noEditPoints="1" noAdjustHandles="1" noChangeArrowheads="1" noChangeShapeType="1" noTextEdit="1"/>
                </p:cNvSpPr>
                <p:nvPr/>
              </p:nvSpPr>
              <p:spPr>
                <a:xfrm>
                  <a:off x="8825816" y="4203796"/>
                  <a:ext cx="904350" cy="369332"/>
                </a:xfrm>
                <a:prstGeom prst="rect">
                  <a:avLst/>
                </a:prstGeom>
                <a:blipFill>
                  <a:blip r:embed="rId4"/>
                  <a:stretch>
                    <a:fillRect t="-8197" r="-4730" b="-2459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56B9E57-BAF4-7D03-AA21-4F8A5525E7E7}"/>
                  </a:ext>
                </a:extLst>
              </p:cNvPr>
              <p:cNvSpPr txBox="1"/>
              <p:nvPr/>
            </p:nvSpPr>
            <p:spPr>
              <a:xfrm>
                <a:off x="8157376" y="1972845"/>
                <a:ext cx="2715768" cy="646331"/>
              </a:xfrm>
              <a:prstGeom prst="rect">
                <a:avLst/>
              </a:prstGeom>
              <a:noFill/>
            </p:spPr>
            <p:txBody>
              <a:bodyPr wrap="square">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=0</m:t>
                    </m:r>
                  </m:oMath>
                </a14:m>
                <a:r>
                  <a:rPr lang="en-US" dirty="0"/>
                  <a:t>, </a:t>
                </a:r>
                <a14:m>
                  <m:oMath xmlns:m="http://schemas.openxmlformats.org/officeDocument/2006/math">
                    <m:r>
                      <a:rPr lang="en-US" b="0" i="0" dirty="0" smtClean="0">
                        <a:latin typeface="Cambria Math" panose="02040503050406030204" pitchFamily="18" charset="0"/>
                      </a:rPr>
                      <m:t> </m:t>
                    </m:r>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𝑡</m:t>
                    </m:r>
                    <m:r>
                      <a:rPr lang="en-US" b="0" i="1" dirty="0" smtClean="0">
                        <a:latin typeface="Cambria Math" panose="02040503050406030204" pitchFamily="18" charset="0"/>
                      </a:rPr>
                      <m:t>=1</m:t>
                    </m:r>
                  </m:oMath>
                </a14:m>
                <a:endParaRPr lang="en-US" b="0" dirty="0"/>
              </a:p>
              <a:p>
                <a:pPr/>
                <a14:m>
                  <m:oMathPara xmlns:m="http://schemas.openxmlformats.org/officeDocument/2006/math">
                    <m:oMathParaPr>
                      <m:jc m:val="left"/>
                    </m:oMathParaPr>
                    <m:oMath xmlns:m="http://schemas.openxmlformats.org/officeDocument/2006/math">
                      <m:r>
                        <a:rPr lang="en-US" b="0" i="1" dirty="0" smtClean="0">
                          <a:latin typeface="Cambria Math" panose="02040503050406030204" pitchFamily="18" charset="0"/>
                        </a:rPr>
                        <m:t>𝐸</m:t>
                      </m:r>
                      <m:r>
                        <a:rPr lang="en-US" b="0" i="1" dirty="0" smtClean="0">
                          <a:latin typeface="Cambria Math" panose="02040503050406030204" pitchFamily="18" charset="0"/>
                        </a:rPr>
                        <m:t>=150,</m:t>
                      </m:r>
                      <m:r>
                        <a:rPr lang="en-US" b="0" i="1" dirty="0" smtClean="0">
                          <a:latin typeface="Cambria Math" panose="02040503050406030204" pitchFamily="18" charset="0"/>
                        </a:rPr>
                        <m:t>𝜈</m:t>
                      </m:r>
                      <m:r>
                        <a:rPr lang="en-US" b="0" i="1" dirty="0" smtClean="0">
                          <a:latin typeface="Cambria Math" panose="02040503050406030204" pitchFamily="18" charset="0"/>
                        </a:rPr>
                        <m:t>=0, </m:t>
                      </m:r>
                      <m:r>
                        <a:rPr lang="en-US" b="0" i="1" dirty="0" smtClean="0">
                          <a:latin typeface="Cambria Math" panose="02040503050406030204" pitchFamily="18" charset="0"/>
                        </a:rPr>
                        <m:t>𝜌</m:t>
                      </m:r>
                      <m:r>
                        <a:rPr lang="en-US" b="0" i="1" dirty="0" smtClean="0">
                          <a:latin typeface="Cambria Math" panose="02040503050406030204" pitchFamily="18" charset="0"/>
                        </a:rPr>
                        <m:t>=1.</m:t>
                      </m:r>
                    </m:oMath>
                  </m:oMathPara>
                </a14:m>
                <a:endParaRPr lang="en-US" dirty="0"/>
              </a:p>
            </p:txBody>
          </p:sp>
        </mc:Choice>
        <mc:Fallback xmlns="">
          <p:sp>
            <p:nvSpPr>
              <p:cNvPr id="23" name="TextBox 22">
                <a:extLst>
                  <a:ext uri="{FF2B5EF4-FFF2-40B4-BE49-F238E27FC236}">
                    <a16:creationId xmlns:a16="http://schemas.microsoft.com/office/drawing/2014/main" id="{956B9E57-BAF4-7D03-AA21-4F8A5525E7E7}"/>
                  </a:ext>
                </a:extLst>
              </p:cNvPr>
              <p:cNvSpPr txBox="1">
                <a:spLocks noRot="1" noChangeAspect="1" noMove="1" noResize="1" noEditPoints="1" noAdjustHandles="1" noChangeArrowheads="1" noChangeShapeType="1" noTextEdit="1"/>
              </p:cNvSpPr>
              <p:nvPr/>
            </p:nvSpPr>
            <p:spPr>
              <a:xfrm>
                <a:off x="8157376" y="1972845"/>
                <a:ext cx="2715768" cy="646331"/>
              </a:xfrm>
              <a:prstGeom prst="rect">
                <a:avLst/>
              </a:prstGeom>
              <a:blipFill>
                <a:blip r:embed="rId5"/>
                <a:stretch>
                  <a:fillRect t="-5660" b="-2830"/>
                </a:stretch>
              </a:blipFill>
            </p:spPr>
            <p:txBody>
              <a:bodyPr/>
              <a:lstStyle/>
              <a:p>
                <a:r>
                  <a:rPr lang="en-US">
                    <a:noFill/>
                  </a:rPr>
                  <a:t> </a:t>
                </a:r>
              </a:p>
            </p:txBody>
          </p:sp>
        </mc:Fallback>
      </mc:AlternateContent>
      <p:pic>
        <p:nvPicPr>
          <p:cNvPr id="2" name="Graphic 1" descr="Coins outline">
            <a:extLst>
              <a:ext uri="{FF2B5EF4-FFF2-40B4-BE49-F238E27FC236}">
                <a16:creationId xmlns:a16="http://schemas.microsoft.com/office/drawing/2014/main" id="{45DAF880-BEC2-AF4B-27AD-8CFBB497E2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000" y="5797296"/>
            <a:ext cx="457200" cy="457200"/>
          </a:xfrm>
          <a:prstGeom prst="rect">
            <a:avLst/>
          </a:prstGeom>
        </p:spPr>
      </p:pic>
    </p:spTree>
    <p:extLst>
      <p:ext uri="{BB962C8B-B14F-4D97-AF65-F5344CB8AC3E}">
        <p14:creationId xmlns:p14="http://schemas.microsoft.com/office/powerpoint/2010/main" val="367715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53FA-47EC-3F1B-DA0C-E73A4FED7911}"/>
              </a:ext>
            </a:extLst>
          </p:cNvPr>
          <p:cNvSpPr>
            <a:spLocks noGrp="1"/>
          </p:cNvSpPr>
          <p:nvPr>
            <p:ph type="title"/>
          </p:nvPr>
        </p:nvSpPr>
        <p:spPr/>
        <p:txBody>
          <a:bodyPr/>
          <a:lstStyle/>
          <a:p>
            <a:r>
              <a:rPr lang="en-US" dirty="0"/>
              <a:t>Example 02: Results &amp; discussion</a:t>
            </a:r>
          </a:p>
        </p:txBody>
      </p:sp>
      <p:sp>
        <p:nvSpPr>
          <p:cNvPr id="4" name="Slide Number Placeholder 3">
            <a:extLst>
              <a:ext uri="{FF2B5EF4-FFF2-40B4-BE49-F238E27FC236}">
                <a16:creationId xmlns:a16="http://schemas.microsoft.com/office/drawing/2014/main" id="{BB3DC8FB-67CA-1F45-F0E9-5BF283B465FC}"/>
              </a:ext>
            </a:extLst>
          </p:cNvPr>
          <p:cNvSpPr>
            <a:spLocks noGrp="1"/>
          </p:cNvSpPr>
          <p:nvPr>
            <p:ph type="sldNum" sz="quarter" idx="4"/>
          </p:nvPr>
        </p:nvSpPr>
        <p:spPr/>
        <p:txBody>
          <a:bodyPr/>
          <a:lstStyle/>
          <a:p>
            <a:pPr algn="ctr"/>
            <a:fld id="{F6B149FD-26F7-3645-B4E7-BA8B8CC5EEA8}" type="slidenum">
              <a:rPr lang="en-US" smtClean="0"/>
              <a:pPr algn="ctr"/>
              <a:t>29</a:t>
            </a:fld>
            <a:endParaRPr lang="en-US" dirty="0"/>
          </a:p>
        </p:txBody>
      </p:sp>
      <p:pic>
        <p:nvPicPr>
          <p:cNvPr id="5" name="Picture 4">
            <a:extLst>
              <a:ext uri="{FF2B5EF4-FFF2-40B4-BE49-F238E27FC236}">
                <a16:creationId xmlns:a16="http://schemas.microsoft.com/office/drawing/2014/main" id="{210C5E01-A911-A7B2-7C0C-4ED73E690815}"/>
              </a:ext>
            </a:extLst>
          </p:cNvPr>
          <p:cNvPicPr>
            <a:picLocks noChangeAspect="1"/>
          </p:cNvPicPr>
          <p:nvPr/>
        </p:nvPicPr>
        <p:blipFill>
          <a:blip r:embed="rId2"/>
          <a:stretch>
            <a:fillRect/>
          </a:stretch>
        </p:blipFill>
        <p:spPr>
          <a:xfrm>
            <a:off x="1636776" y="2277642"/>
            <a:ext cx="3009104" cy="2025460"/>
          </a:xfrm>
          <a:prstGeom prst="rect">
            <a:avLst/>
          </a:prstGeom>
        </p:spPr>
      </p:pic>
      <p:pic>
        <p:nvPicPr>
          <p:cNvPr id="7" name="Picture 6">
            <a:extLst>
              <a:ext uri="{FF2B5EF4-FFF2-40B4-BE49-F238E27FC236}">
                <a16:creationId xmlns:a16="http://schemas.microsoft.com/office/drawing/2014/main" id="{CB7579F0-D350-9EDA-9457-5DE0E0E5EF03}"/>
              </a:ext>
            </a:extLst>
          </p:cNvPr>
          <p:cNvPicPr>
            <a:picLocks noChangeAspect="1"/>
          </p:cNvPicPr>
          <p:nvPr/>
        </p:nvPicPr>
        <p:blipFill>
          <a:blip r:embed="rId3"/>
          <a:stretch>
            <a:fillRect/>
          </a:stretch>
        </p:blipFill>
        <p:spPr>
          <a:xfrm>
            <a:off x="6185154" y="2342164"/>
            <a:ext cx="4340873" cy="1965574"/>
          </a:xfrm>
          <a:prstGeom prst="rect">
            <a:avLst/>
          </a:prstGeom>
        </p:spPr>
      </p:pic>
      <p:cxnSp>
        <p:nvCxnSpPr>
          <p:cNvPr id="9" name="Straight Connector 8">
            <a:extLst>
              <a:ext uri="{FF2B5EF4-FFF2-40B4-BE49-F238E27FC236}">
                <a16:creationId xmlns:a16="http://schemas.microsoft.com/office/drawing/2014/main" id="{DD330988-97F7-E52E-DA1B-545386E0EAEE}"/>
              </a:ext>
            </a:extLst>
          </p:cNvPr>
          <p:cNvCxnSpPr/>
          <p:nvPr/>
        </p:nvCxnSpPr>
        <p:spPr>
          <a:xfrm flipV="1">
            <a:off x="2304288" y="2012466"/>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B7E05D-6A35-7215-9A0F-219C56BADF1A}"/>
              </a:ext>
            </a:extLst>
          </p:cNvPr>
          <p:cNvCxnSpPr/>
          <p:nvPr/>
        </p:nvCxnSpPr>
        <p:spPr>
          <a:xfrm flipV="1">
            <a:off x="4559808" y="2012466"/>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D9D09B-5CA9-3832-00EF-CF522EBF0311}"/>
              </a:ext>
            </a:extLst>
          </p:cNvPr>
          <p:cNvCxnSpPr/>
          <p:nvPr/>
        </p:nvCxnSpPr>
        <p:spPr>
          <a:xfrm>
            <a:off x="2304288" y="2250210"/>
            <a:ext cx="22555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4F2D1B-0ED9-7125-73FD-141392E2F8E3}"/>
              </a:ext>
            </a:extLst>
          </p:cNvPr>
          <p:cNvSpPr txBox="1"/>
          <p:nvPr/>
        </p:nvSpPr>
        <p:spPr>
          <a:xfrm>
            <a:off x="3051976" y="1890022"/>
            <a:ext cx="891591" cy="369332"/>
          </a:xfrm>
          <a:prstGeom prst="rect">
            <a:avLst/>
          </a:prstGeom>
          <a:noFill/>
        </p:spPr>
        <p:txBody>
          <a:bodyPr wrap="none" rtlCol="0">
            <a:spAutoFit/>
          </a:bodyPr>
          <a:lstStyle/>
          <a:p>
            <a:r>
              <a:rPr lang="en-US" dirty="0"/>
              <a:t>L=2.06</a:t>
            </a:r>
          </a:p>
        </p:txBody>
      </p:sp>
      <p:sp>
        <p:nvSpPr>
          <p:cNvPr id="14" name="TextBox 13">
            <a:extLst>
              <a:ext uri="{FF2B5EF4-FFF2-40B4-BE49-F238E27FC236}">
                <a16:creationId xmlns:a16="http://schemas.microsoft.com/office/drawing/2014/main" id="{756B7A60-AA54-C612-5895-B02F8DF2159B}"/>
              </a:ext>
            </a:extLst>
          </p:cNvPr>
          <p:cNvSpPr txBox="1"/>
          <p:nvPr/>
        </p:nvSpPr>
        <p:spPr>
          <a:xfrm>
            <a:off x="8037576" y="1763792"/>
            <a:ext cx="760144" cy="369332"/>
          </a:xfrm>
          <a:prstGeom prst="rect">
            <a:avLst/>
          </a:prstGeom>
          <a:noFill/>
        </p:spPr>
        <p:txBody>
          <a:bodyPr wrap="none" rtlCol="0">
            <a:spAutoFit/>
          </a:bodyPr>
          <a:lstStyle/>
          <a:p>
            <a:r>
              <a:rPr lang="en-US" dirty="0"/>
              <a:t>L=3.0</a:t>
            </a:r>
          </a:p>
        </p:txBody>
      </p:sp>
      <p:cxnSp>
        <p:nvCxnSpPr>
          <p:cNvPr id="15" name="Straight Connector 14">
            <a:extLst>
              <a:ext uri="{FF2B5EF4-FFF2-40B4-BE49-F238E27FC236}">
                <a16:creationId xmlns:a16="http://schemas.microsoft.com/office/drawing/2014/main" id="{89EE0AA8-1C93-ECAA-1511-4C08898F6157}"/>
              </a:ext>
            </a:extLst>
          </p:cNvPr>
          <p:cNvCxnSpPr/>
          <p:nvPr/>
        </p:nvCxnSpPr>
        <p:spPr>
          <a:xfrm flipV="1">
            <a:off x="6925056" y="1890022"/>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63C0A9-0470-E9EC-B569-3A676CF2E61E}"/>
              </a:ext>
            </a:extLst>
          </p:cNvPr>
          <p:cNvCxnSpPr/>
          <p:nvPr/>
        </p:nvCxnSpPr>
        <p:spPr>
          <a:xfrm flipV="1">
            <a:off x="10402824" y="1936266"/>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CA69DD-40D2-FB42-A49F-61A6055A6DC7}"/>
              </a:ext>
            </a:extLst>
          </p:cNvPr>
          <p:cNvCxnSpPr>
            <a:cxnSpLocks/>
          </p:cNvCxnSpPr>
          <p:nvPr/>
        </p:nvCxnSpPr>
        <p:spPr>
          <a:xfrm>
            <a:off x="6925056" y="2164866"/>
            <a:ext cx="34777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9829C2-7C4F-EA6F-2077-57208245F5F8}"/>
              </a:ext>
            </a:extLst>
          </p:cNvPr>
          <p:cNvSpPr txBox="1"/>
          <p:nvPr/>
        </p:nvSpPr>
        <p:spPr>
          <a:xfrm>
            <a:off x="1063813" y="1305464"/>
            <a:ext cx="4445448" cy="369332"/>
          </a:xfrm>
          <a:prstGeom prst="rect">
            <a:avLst/>
          </a:prstGeom>
          <a:noFill/>
        </p:spPr>
        <p:txBody>
          <a:bodyPr wrap="none" rtlCol="0">
            <a:spAutoFit/>
          </a:bodyPr>
          <a:lstStyle/>
          <a:p>
            <a:r>
              <a:rPr lang="en-US" b="1" dirty="0"/>
              <a:t>Engineering strain simulation results</a:t>
            </a:r>
          </a:p>
        </p:txBody>
      </p:sp>
      <p:sp>
        <p:nvSpPr>
          <p:cNvPr id="20" name="TextBox 19">
            <a:extLst>
              <a:ext uri="{FF2B5EF4-FFF2-40B4-BE49-F238E27FC236}">
                <a16:creationId xmlns:a16="http://schemas.microsoft.com/office/drawing/2014/main" id="{8290D2DF-7F9B-989A-6C41-BE6BEB858719}"/>
              </a:ext>
            </a:extLst>
          </p:cNvPr>
          <p:cNvSpPr txBox="1"/>
          <p:nvPr/>
        </p:nvSpPr>
        <p:spPr>
          <a:xfrm>
            <a:off x="6578861" y="1287299"/>
            <a:ext cx="3557883" cy="369332"/>
          </a:xfrm>
          <a:prstGeom prst="rect">
            <a:avLst/>
          </a:prstGeom>
          <a:noFill/>
        </p:spPr>
        <p:txBody>
          <a:bodyPr wrap="square" rtlCol="0">
            <a:spAutoFit/>
          </a:bodyPr>
          <a:lstStyle/>
          <a:p>
            <a:pPr algn="ctr"/>
            <a:r>
              <a:rPr lang="en-US" b="1" dirty="0"/>
              <a:t>Log strain simulation results</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D26C007-0DCE-C05C-0E79-BE5E66BD63F3}"/>
                  </a:ext>
                </a:extLst>
              </p:cNvPr>
              <p:cNvSpPr txBox="1"/>
              <p:nvPr/>
            </p:nvSpPr>
            <p:spPr>
              <a:xfrm>
                <a:off x="1859341" y="4539846"/>
                <a:ext cx="2262158" cy="1608261"/>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𝜀</m:t>
                      </m:r>
                      <m:r>
                        <a:rPr lang="en-US" b="0" i="1" smtClean="0">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𝜀</m:t>
                          </m:r>
                        </m:e>
                        <m:sub>
                          <m:r>
                            <a:rPr lang="en-US" b="0" i="1" smtClean="0">
                              <a:solidFill>
                                <a:srgbClr val="0070C0"/>
                              </a:solidFill>
                              <a:latin typeface="Cambria Math" panose="02040503050406030204" pitchFamily="18" charset="0"/>
                            </a:rPr>
                            <m:t>𝑒𝑛𝑔</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𝐿</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r>
                            <a:rPr lang="en-US" i="1">
                              <a:latin typeface="Cambria Math" panose="02040503050406030204" pitchFamily="18" charset="0"/>
                            </a:rPr>
                            <m:t>)</m:t>
                          </m:r>
                          <m:r>
                            <m:rPr>
                              <m:nor/>
                            </m:rPr>
                            <a:rPr lang="en-US" i="1" dirty="0"/>
                            <m:t> </m:t>
                          </m:r>
                        </m:num>
                        <m:den>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den>
                      </m:f>
                    </m:oMath>
                  </m:oMathPara>
                </a14:m>
                <a:endParaRPr lang="en-US" dirty="0"/>
              </a:p>
              <a:p>
                <a:pPr>
                  <a:spcAft>
                    <a:spcPts val="600"/>
                  </a:spcAft>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𝑒𝑛𝑔</m:t>
                          </m:r>
                        </m:sub>
                      </m:sSub>
                      <m:r>
                        <a:rPr lang="en-US" b="0" i="1" smtClean="0">
                          <a:latin typeface="Cambria Math" panose="02040503050406030204" pitchFamily="18" charset="0"/>
                        </a:rPr>
                        <m:t>=1.0</m:t>
                      </m:r>
                      <m:r>
                        <a:rPr lang="en-US" i="1">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𝐿</m:t>
                          </m:r>
                          <m:r>
                            <a:rPr lang="en-US" i="1">
                              <a:latin typeface="Cambria Math" panose="02040503050406030204" pitchFamily="18" charset="0"/>
                            </a:rPr>
                            <m:t>−1.)</m:t>
                          </m:r>
                          <m:r>
                            <m:rPr>
                              <m:nor/>
                            </m:rPr>
                            <a:rPr lang="en-US" i="1" dirty="0"/>
                            <m:t> </m:t>
                          </m:r>
                        </m:num>
                        <m:den>
                          <m:r>
                            <a:rPr lang="en-US" b="0" i="1" smtClean="0">
                              <a:latin typeface="Cambria Math" panose="02040503050406030204" pitchFamily="18" charset="0"/>
                            </a:rPr>
                            <m:t>1.</m:t>
                          </m:r>
                        </m:den>
                      </m:f>
                    </m:oMath>
                  </m:oMathPara>
                </a14:m>
                <a:endParaRPr lang="en-US" b="0" dirty="0"/>
              </a:p>
              <a:p>
                <a:pPr>
                  <a:spcAft>
                    <a:spcPts val="6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=2.0</m:t>
                      </m:r>
                    </m:oMath>
                  </m:oMathPara>
                </a14:m>
                <a:endParaRPr lang="en-US" dirty="0"/>
              </a:p>
            </p:txBody>
          </p:sp>
        </mc:Choice>
        <mc:Fallback xmlns="">
          <p:sp>
            <p:nvSpPr>
              <p:cNvPr id="21" name="TextBox 20">
                <a:extLst>
                  <a:ext uri="{FF2B5EF4-FFF2-40B4-BE49-F238E27FC236}">
                    <a16:creationId xmlns:a16="http://schemas.microsoft.com/office/drawing/2014/main" id="{BD26C007-0DCE-C05C-0E79-BE5E66BD63F3}"/>
                  </a:ext>
                </a:extLst>
              </p:cNvPr>
              <p:cNvSpPr txBox="1">
                <a:spLocks noRot="1" noChangeAspect="1" noMove="1" noResize="1" noEditPoints="1" noAdjustHandles="1" noChangeArrowheads="1" noChangeShapeType="1" noTextEdit="1"/>
              </p:cNvSpPr>
              <p:nvPr/>
            </p:nvSpPr>
            <p:spPr>
              <a:xfrm>
                <a:off x="1859341" y="4539846"/>
                <a:ext cx="2262158" cy="1608261"/>
              </a:xfrm>
              <a:prstGeom prst="rect">
                <a:avLst/>
              </a:prstGeom>
              <a:blipFill>
                <a:blip r:embed="rId4"/>
                <a:stretch>
                  <a:fillRect l="-35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81460BE-3162-F864-B095-B457126B9453}"/>
                  </a:ext>
                </a:extLst>
              </p:cNvPr>
              <p:cNvSpPr txBox="1"/>
              <p:nvPr/>
            </p:nvSpPr>
            <p:spPr>
              <a:xfrm>
                <a:off x="7095805" y="4366163"/>
                <a:ext cx="3307019" cy="1752531"/>
              </a:xfrm>
              <a:prstGeom prst="rect">
                <a:avLst/>
              </a:prstGeom>
              <a:noFill/>
            </p:spPr>
            <p:txBody>
              <a:bodyPr wrap="square" lIns="0" tIns="0" rIns="0" bIns="0" rtlCol="0">
                <a:spAutoFit/>
              </a:bodyPr>
              <a:lstStyle/>
              <a:p>
                <a:pPr>
                  <a:spcAft>
                    <a:spcPts val="6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𝜀</m:t>
                      </m:r>
                      <m:r>
                        <a:rPr lang="en-US" b="0" i="1" smtClean="0">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𝜀</m:t>
                          </m:r>
                        </m:e>
                        <m:sub>
                          <m:r>
                            <a:rPr lang="en-US" b="0" i="1" smtClean="0">
                              <a:solidFill>
                                <a:srgbClr val="0070C0"/>
                              </a:solidFill>
                              <a:latin typeface="Cambria Math" panose="02040503050406030204" pitchFamily="18" charset="0"/>
                            </a:rPr>
                            <m:t>𝑙𝑜𝑔</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𝐿</m:t>
                              </m:r>
                            </m:num>
                            <m:den>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den>
                          </m:f>
                        </m:e>
                      </m:d>
                    </m:oMath>
                  </m:oMathPara>
                </a14:m>
                <a:endParaRPr lang="en-US" dirty="0"/>
              </a:p>
              <a:p>
                <a:pPr>
                  <a:spcAft>
                    <a:spcPts val="600"/>
                  </a:spcAft>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𝜀</m:t>
                          </m:r>
                        </m:e>
                        <m:sub>
                          <m:r>
                            <a:rPr lang="en-US" b="0" i="1" smtClean="0">
                              <a:solidFill>
                                <a:schemeClr val="tx1"/>
                              </a:solidFill>
                              <a:latin typeface="Cambria Math" panose="02040503050406030204" pitchFamily="18" charset="0"/>
                            </a:rPr>
                            <m:t>𝑙𝑜𝑔</m:t>
                          </m:r>
                        </m:sub>
                      </m:sSub>
                      <m:r>
                        <a:rPr lang="en-US" b="0" i="1" smtClean="0">
                          <a:latin typeface="Cambria Math" panose="02040503050406030204" pitchFamily="18" charset="0"/>
                        </a:rPr>
                        <m:t>=1.0=</m:t>
                      </m:r>
                      <m:r>
                        <m:rPr>
                          <m:sty m:val="p"/>
                        </m:rPr>
                        <a:rPr lang="en-US" b="0" i="0" smtClean="0">
                          <a:latin typeface="Cambria Math" panose="02040503050406030204" pitchFamily="18" charset="0"/>
                        </a:rPr>
                        <m:t>log</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𝐿</m:t>
                              </m:r>
                            </m:num>
                            <m:den>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den>
                          </m:f>
                        </m:e>
                      </m:d>
                    </m:oMath>
                  </m:oMathPara>
                </a14:m>
                <a:endParaRPr lang="en-US" dirty="0"/>
              </a:p>
              <a:p>
                <a:pPr>
                  <a:spcAft>
                    <a:spcPts val="6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1</m:t>
                          </m:r>
                        </m:sup>
                      </m:sSup>
                      <m:r>
                        <a:rPr lang="en-US" b="0" i="1" smtClean="0">
                          <a:latin typeface="Cambria Math" panose="02040503050406030204" pitchFamily="18" charset="0"/>
                        </a:rPr>
                        <m:t>=2.718</m:t>
                      </m:r>
                    </m:oMath>
                  </m:oMathPara>
                </a14:m>
                <a:endParaRPr lang="en-US" dirty="0"/>
              </a:p>
            </p:txBody>
          </p:sp>
        </mc:Choice>
        <mc:Fallback xmlns="">
          <p:sp>
            <p:nvSpPr>
              <p:cNvPr id="22" name="TextBox 21">
                <a:extLst>
                  <a:ext uri="{FF2B5EF4-FFF2-40B4-BE49-F238E27FC236}">
                    <a16:creationId xmlns:a16="http://schemas.microsoft.com/office/drawing/2014/main" id="{C81460BE-3162-F864-B095-B457126B9453}"/>
                  </a:ext>
                </a:extLst>
              </p:cNvPr>
              <p:cNvSpPr txBox="1">
                <a:spLocks noRot="1" noChangeAspect="1" noMove="1" noResize="1" noEditPoints="1" noAdjustHandles="1" noChangeArrowheads="1" noChangeShapeType="1" noTextEdit="1"/>
              </p:cNvSpPr>
              <p:nvPr/>
            </p:nvSpPr>
            <p:spPr>
              <a:xfrm>
                <a:off x="7095805" y="4366163"/>
                <a:ext cx="3307019" cy="1752531"/>
              </a:xfrm>
              <a:prstGeom prst="rect">
                <a:avLst/>
              </a:prstGeom>
              <a:blipFill>
                <a:blip r:embed="rId5"/>
                <a:stretch>
                  <a:fillRect l="-2394"/>
                </a:stretch>
              </a:blipFill>
            </p:spPr>
            <p:txBody>
              <a:bodyPr/>
              <a:lstStyle/>
              <a:p>
                <a:r>
                  <a:rPr lang="en-US">
                    <a:noFill/>
                  </a:rPr>
                  <a:t> </a:t>
                </a:r>
              </a:p>
            </p:txBody>
          </p:sp>
        </mc:Fallback>
      </mc:AlternateContent>
      <p:sp>
        <p:nvSpPr>
          <p:cNvPr id="23" name="Rectangle: Rounded Corners 22">
            <a:extLst>
              <a:ext uri="{FF2B5EF4-FFF2-40B4-BE49-F238E27FC236}">
                <a16:creationId xmlns:a16="http://schemas.microsoft.com/office/drawing/2014/main" id="{CF8B224B-E8C9-70E9-1855-D5A9D34108FD}"/>
              </a:ext>
            </a:extLst>
          </p:cNvPr>
          <p:cNvSpPr/>
          <p:nvPr/>
        </p:nvSpPr>
        <p:spPr>
          <a:xfrm>
            <a:off x="1636776" y="5742432"/>
            <a:ext cx="1152144" cy="356616"/>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45D1C29-754F-EF3D-85E9-3F1ED3DDFC9F}"/>
              </a:ext>
            </a:extLst>
          </p:cNvPr>
          <p:cNvSpPr/>
          <p:nvPr/>
        </p:nvSpPr>
        <p:spPr>
          <a:xfrm>
            <a:off x="6885432" y="5704332"/>
            <a:ext cx="2262158" cy="356616"/>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5F24C76-7F57-903D-8EC5-B45B771AC0DE}"/>
              </a:ext>
            </a:extLst>
          </p:cNvPr>
          <p:cNvSpPr/>
          <p:nvPr/>
        </p:nvSpPr>
        <p:spPr>
          <a:xfrm>
            <a:off x="2893193" y="1896380"/>
            <a:ext cx="1152144" cy="356616"/>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B800680-8FE2-C3DA-5080-DA7D2BD5199C}"/>
              </a:ext>
            </a:extLst>
          </p:cNvPr>
          <p:cNvSpPr/>
          <p:nvPr/>
        </p:nvSpPr>
        <p:spPr>
          <a:xfrm>
            <a:off x="878593" y="1989874"/>
            <a:ext cx="1992623" cy="3935438"/>
          </a:xfrm>
          <a:custGeom>
            <a:avLst/>
            <a:gdLst>
              <a:gd name="connsiteX0" fmla="*/ 749039 w 1992623"/>
              <a:gd name="connsiteY0" fmla="*/ 3935438 h 3935438"/>
              <a:gd name="connsiteX1" fmla="*/ 8375 w 1992623"/>
              <a:gd name="connsiteY1" fmla="*/ 2262086 h 3935438"/>
              <a:gd name="connsiteX2" fmla="*/ 456431 w 1992623"/>
              <a:gd name="connsiteY2" fmla="*/ 186398 h 3935438"/>
              <a:gd name="connsiteX3" fmla="*/ 1992623 w 1992623"/>
              <a:gd name="connsiteY3" fmla="*/ 85814 h 3935438"/>
            </a:gdLst>
            <a:ahLst/>
            <a:cxnLst>
              <a:cxn ang="0">
                <a:pos x="connsiteX0" y="connsiteY0"/>
              </a:cxn>
              <a:cxn ang="0">
                <a:pos x="connsiteX1" y="connsiteY1"/>
              </a:cxn>
              <a:cxn ang="0">
                <a:pos x="connsiteX2" y="connsiteY2"/>
              </a:cxn>
              <a:cxn ang="0">
                <a:pos x="connsiteX3" y="connsiteY3"/>
              </a:cxn>
            </a:cxnLst>
            <a:rect l="l" t="t" r="r" b="b"/>
            <a:pathLst>
              <a:path w="1992623" h="3935438">
                <a:moveTo>
                  <a:pt x="749039" y="3935438"/>
                </a:moveTo>
                <a:cubicBezTo>
                  <a:pt x="403091" y="3411182"/>
                  <a:pt x="57143" y="2886926"/>
                  <a:pt x="8375" y="2262086"/>
                </a:cubicBezTo>
                <a:cubicBezTo>
                  <a:pt x="-40393" y="1637246"/>
                  <a:pt x="125723" y="549110"/>
                  <a:pt x="456431" y="186398"/>
                </a:cubicBezTo>
                <a:cubicBezTo>
                  <a:pt x="787139" y="-176314"/>
                  <a:pt x="1759451" y="105626"/>
                  <a:pt x="1992623" y="85814"/>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0EFF8C6-90BB-4BB0-EA0F-C8BF7DC0C03D}"/>
              </a:ext>
            </a:extLst>
          </p:cNvPr>
          <p:cNvSpPr/>
          <p:nvPr/>
        </p:nvSpPr>
        <p:spPr>
          <a:xfrm>
            <a:off x="8802685" y="1839349"/>
            <a:ext cx="2668118" cy="4012811"/>
          </a:xfrm>
          <a:custGeom>
            <a:avLst/>
            <a:gdLst>
              <a:gd name="connsiteX0" fmla="*/ 384048 w 2668118"/>
              <a:gd name="connsiteY0" fmla="*/ 4138565 h 4138565"/>
              <a:gd name="connsiteX1" fmla="*/ 2468880 w 2668118"/>
              <a:gd name="connsiteY1" fmla="*/ 2090309 h 4138565"/>
              <a:gd name="connsiteX2" fmla="*/ 2304288 w 2668118"/>
              <a:gd name="connsiteY2" fmla="*/ 234077 h 4138565"/>
              <a:gd name="connsiteX3" fmla="*/ 0 w 2668118"/>
              <a:gd name="connsiteY3" fmla="*/ 87773 h 4138565"/>
            </a:gdLst>
            <a:ahLst/>
            <a:cxnLst>
              <a:cxn ang="0">
                <a:pos x="connsiteX0" y="connsiteY0"/>
              </a:cxn>
              <a:cxn ang="0">
                <a:pos x="connsiteX1" y="connsiteY1"/>
              </a:cxn>
              <a:cxn ang="0">
                <a:pos x="connsiteX2" y="connsiteY2"/>
              </a:cxn>
              <a:cxn ang="0">
                <a:pos x="connsiteX3" y="connsiteY3"/>
              </a:cxn>
            </a:cxnLst>
            <a:rect l="l" t="t" r="r" b="b"/>
            <a:pathLst>
              <a:path w="2668118" h="4138565">
                <a:moveTo>
                  <a:pt x="384048" y="4138565"/>
                </a:moveTo>
                <a:cubicBezTo>
                  <a:pt x="1266444" y="3439811"/>
                  <a:pt x="2148840" y="2741057"/>
                  <a:pt x="2468880" y="2090309"/>
                </a:cubicBezTo>
                <a:cubicBezTo>
                  <a:pt x="2788920" y="1439561"/>
                  <a:pt x="2715768" y="567833"/>
                  <a:pt x="2304288" y="234077"/>
                </a:cubicBezTo>
                <a:cubicBezTo>
                  <a:pt x="1892808" y="-99679"/>
                  <a:pt x="946404" y="-5953"/>
                  <a:pt x="0" y="87773"/>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4A3B58A7-CB25-B65A-3FFB-F77466563D8E}"/>
              </a:ext>
            </a:extLst>
          </p:cNvPr>
          <p:cNvSpPr/>
          <p:nvPr/>
        </p:nvSpPr>
        <p:spPr>
          <a:xfrm>
            <a:off x="7813565" y="1779038"/>
            <a:ext cx="984155" cy="356616"/>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7C20E34-FA56-59F0-8060-188EB12215B1}"/>
              </a:ext>
            </a:extLst>
          </p:cNvPr>
          <p:cNvSpPr txBox="1"/>
          <p:nvPr/>
        </p:nvSpPr>
        <p:spPr>
          <a:xfrm>
            <a:off x="4510709" y="5559474"/>
            <a:ext cx="1591719" cy="646331"/>
          </a:xfrm>
          <a:prstGeom prst="rect">
            <a:avLst/>
          </a:prstGeom>
          <a:noFill/>
        </p:spPr>
        <p:txBody>
          <a:bodyPr wrap="square" rtlCol="0">
            <a:spAutoFit/>
          </a:bodyPr>
          <a:lstStyle/>
          <a:p>
            <a:r>
              <a:rPr lang="en-US" b="1" dirty="0"/>
              <a:t>Analytical expectation</a:t>
            </a:r>
          </a:p>
        </p:txBody>
      </p:sp>
    </p:spTree>
    <p:extLst>
      <p:ext uri="{BB962C8B-B14F-4D97-AF65-F5344CB8AC3E}">
        <p14:creationId xmlns:p14="http://schemas.microsoft.com/office/powerpoint/2010/main" val="37730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3</a:t>
            </a:fld>
            <a:endParaRPr lang="en-US" dirty="0"/>
          </a:p>
        </p:txBody>
      </p:sp>
      <p:sp>
        <p:nvSpPr>
          <p:cNvPr id="29" name="TextBox 28">
            <a:extLst>
              <a:ext uri="{FF2B5EF4-FFF2-40B4-BE49-F238E27FC236}">
                <a16:creationId xmlns:a16="http://schemas.microsoft.com/office/drawing/2014/main" id="{164F9B30-EA48-4295-9AB7-56003D17ABB5}"/>
              </a:ext>
            </a:extLst>
          </p:cNvPr>
          <p:cNvSpPr txBox="1"/>
          <p:nvPr/>
        </p:nvSpPr>
        <p:spPr>
          <a:xfrm>
            <a:off x="847544" y="594482"/>
            <a:ext cx="10254651" cy="2939266"/>
          </a:xfrm>
          <a:prstGeom prst="rect">
            <a:avLst/>
          </a:prstGeom>
          <a:noFill/>
        </p:spPr>
        <p:txBody>
          <a:bodyPr wrap="square">
            <a:spAutoFit/>
          </a:bodyPr>
          <a:lstStyle/>
          <a:p>
            <a:pPr>
              <a:spcAft>
                <a:spcPts val="600"/>
              </a:spcAft>
            </a:pPr>
            <a:r>
              <a:rPr lang="en-US" b="1" dirty="0"/>
              <a:t>Course Description</a:t>
            </a:r>
          </a:p>
          <a:p>
            <a:pPr marL="0" marR="0">
              <a:spcBef>
                <a:spcPts val="0"/>
              </a:spcBef>
              <a:spcAft>
                <a:spcPts val="0"/>
              </a:spcAft>
            </a:pPr>
            <a:r>
              <a:rPr lang="en-US" sz="1800" spc="20" dirty="0">
                <a:solidFill>
                  <a:srgbClr val="555555"/>
                </a:solidFill>
                <a:effectLst/>
                <a:latin typeface="Calibri" panose="020F0502020204030204" pitchFamily="34" charset="0"/>
                <a:ea typeface="Calibri" panose="020F0502020204030204" pitchFamily="34" charset="0"/>
              </a:rPr>
              <a:t>This is an in-person course to introduce solid mechanics analysts to preloading in the SIERRA/SM finite element code.  We take a hands-on approach where users will run practical examples throughout, supplemented by discussion.  The course begins with an overview of preloading and the effects of preload.  We then explore a few common topics including automatic bolt preloading in implicit and explicit analyses, as well as preloading pads and gaskets.  The course concludes with workflow-related preload topics such as saving and re-using preloads, and multi-step analyses with procedural transfers.  We hope that the training provides new users with the skills and confidence to approach preload analysis tasks in SIERRA/SM, while experienced users may gain a new perspective on their existing analysis techniques or learn details about features they may already be using.</a:t>
            </a:r>
            <a:endParaRPr lang="en-US" sz="1800" dirty="0">
              <a:effectLst/>
              <a:latin typeface="Calibri" panose="020F0502020204030204" pitchFamily="34" charset="0"/>
              <a:ea typeface="Calibri" panose="020F0502020204030204" pitchFamily="34" charset="0"/>
            </a:endParaRPr>
          </a:p>
        </p:txBody>
      </p:sp>
      <p:sp>
        <p:nvSpPr>
          <p:cNvPr id="31" name="TextBox 30">
            <a:extLst>
              <a:ext uri="{FF2B5EF4-FFF2-40B4-BE49-F238E27FC236}">
                <a16:creationId xmlns:a16="http://schemas.microsoft.com/office/drawing/2014/main" id="{882583E7-C162-4B46-908D-E69C106449C4}"/>
              </a:ext>
            </a:extLst>
          </p:cNvPr>
          <p:cNvSpPr txBox="1"/>
          <p:nvPr/>
        </p:nvSpPr>
        <p:spPr>
          <a:xfrm>
            <a:off x="847545" y="3677429"/>
            <a:ext cx="10194266" cy="2708434"/>
          </a:xfrm>
          <a:prstGeom prst="rect">
            <a:avLst/>
          </a:prstGeom>
          <a:noFill/>
        </p:spPr>
        <p:txBody>
          <a:bodyPr wrap="square">
            <a:spAutoFit/>
          </a:bodyPr>
          <a:lstStyle/>
          <a:p>
            <a:pPr>
              <a:spcAft>
                <a:spcPts val="600"/>
              </a:spcAft>
            </a:pPr>
            <a:r>
              <a:rPr lang="en-US" sz="1800" b="1" dirty="0"/>
              <a:t>Nominal Course Outline</a:t>
            </a:r>
          </a:p>
          <a:p>
            <a:pPr>
              <a:spcAft>
                <a:spcPts val="600"/>
              </a:spcAft>
            </a:pPr>
            <a:r>
              <a:rPr lang="en-US" sz="1400" b="1" dirty="0"/>
              <a:t>Day 1: (5 hours, ~70 slides, ~7 examples) </a:t>
            </a:r>
          </a:p>
          <a:p>
            <a:pPr>
              <a:spcAft>
                <a:spcPts val="600"/>
              </a:spcAft>
            </a:pPr>
            <a:r>
              <a:rPr lang="en-US" sz="1400" b="1" dirty="0"/>
              <a:t>	</a:t>
            </a:r>
            <a:r>
              <a:rPr lang="en-US" sz="1400" dirty="0"/>
              <a:t>Class introduction</a:t>
            </a:r>
          </a:p>
          <a:p>
            <a:pPr>
              <a:spcAft>
                <a:spcPts val="600"/>
              </a:spcAft>
            </a:pPr>
            <a:r>
              <a:rPr lang="en-US" sz="1400" dirty="0"/>
              <a:t>	Overview of preload and effects</a:t>
            </a:r>
          </a:p>
          <a:p>
            <a:pPr>
              <a:spcAft>
                <a:spcPts val="600"/>
              </a:spcAft>
            </a:pPr>
            <a:r>
              <a:rPr lang="en-US" sz="1400" dirty="0"/>
              <a:t>	Preloading fasteners</a:t>
            </a:r>
          </a:p>
          <a:p>
            <a:pPr>
              <a:spcAft>
                <a:spcPts val="600"/>
              </a:spcAft>
            </a:pPr>
            <a:r>
              <a:rPr lang="en-US" sz="1400" b="1" dirty="0"/>
              <a:t>Day 2: (5 hours, ~70 slides, ~7 examples) </a:t>
            </a:r>
          </a:p>
          <a:p>
            <a:pPr>
              <a:spcAft>
                <a:spcPts val="600"/>
              </a:spcAft>
            </a:pPr>
            <a:r>
              <a:rPr lang="en-US" sz="1400" b="1" dirty="0"/>
              <a:t>	</a:t>
            </a:r>
            <a:r>
              <a:rPr lang="en-US" sz="1400" dirty="0"/>
              <a:t>Preloading pads and gaskets</a:t>
            </a:r>
            <a:endParaRPr lang="en-US" sz="1400" b="1" dirty="0"/>
          </a:p>
          <a:p>
            <a:pPr>
              <a:spcAft>
                <a:spcPts val="600"/>
              </a:spcAft>
            </a:pPr>
            <a:r>
              <a:rPr lang="en-US" sz="1400" dirty="0"/>
              <a:t>	Advanced workflows involving preload</a:t>
            </a:r>
          </a:p>
          <a:p>
            <a:pPr>
              <a:spcAft>
                <a:spcPts val="600"/>
              </a:spcAft>
            </a:pPr>
            <a:r>
              <a:rPr lang="en-US" sz="1400" dirty="0"/>
              <a:t>	Conclusion &amp; special topics (as time permits)</a:t>
            </a:r>
          </a:p>
        </p:txBody>
      </p:sp>
    </p:spTree>
    <p:extLst>
      <p:ext uri="{BB962C8B-B14F-4D97-AF65-F5344CB8AC3E}">
        <p14:creationId xmlns:p14="http://schemas.microsoft.com/office/powerpoint/2010/main" val="17573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64F6-DFDE-7CEC-17B0-0194523ACD24}"/>
              </a:ext>
            </a:extLst>
          </p:cNvPr>
          <p:cNvSpPr>
            <a:spLocks noGrp="1"/>
          </p:cNvSpPr>
          <p:nvPr>
            <p:ph type="title"/>
          </p:nvPr>
        </p:nvSpPr>
        <p:spPr/>
        <p:txBody>
          <a:bodyPr/>
          <a:lstStyle/>
          <a:p>
            <a:r>
              <a:rPr lang="en-US" dirty="0"/>
              <a:t>Strain incrementation – a small departure…</a:t>
            </a:r>
          </a:p>
        </p:txBody>
      </p:sp>
      <p:sp>
        <p:nvSpPr>
          <p:cNvPr id="4" name="Slide Number Placeholder 3">
            <a:extLst>
              <a:ext uri="{FF2B5EF4-FFF2-40B4-BE49-F238E27FC236}">
                <a16:creationId xmlns:a16="http://schemas.microsoft.com/office/drawing/2014/main" id="{177B6FC7-4E60-28A7-8A1D-D9B61FD4E64B}"/>
              </a:ext>
            </a:extLst>
          </p:cNvPr>
          <p:cNvSpPr>
            <a:spLocks noGrp="1"/>
          </p:cNvSpPr>
          <p:nvPr>
            <p:ph type="sldNum" sz="quarter" idx="4"/>
          </p:nvPr>
        </p:nvSpPr>
        <p:spPr/>
        <p:txBody>
          <a:bodyPr/>
          <a:lstStyle/>
          <a:p>
            <a:pPr algn="ctr"/>
            <a:fld id="{F6B149FD-26F7-3645-B4E7-BA8B8CC5EEA8}" type="slidenum">
              <a:rPr lang="en-US" smtClean="0"/>
              <a:pPr algn="ctr"/>
              <a:t>30</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D3C5339-A208-B641-1139-E7172760F87C}"/>
                  </a:ext>
                </a:extLst>
              </p:cNvPr>
              <p:cNvSpPr txBox="1"/>
              <p:nvPr/>
            </p:nvSpPr>
            <p:spPr>
              <a:xfrm>
                <a:off x="4283724" y="4436683"/>
                <a:ext cx="3621023" cy="1307281"/>
              </a:xfrm>
              <a:prstGeom prst="rect">
                <a:avLst/>
              </a:prstGeom>
              <a:noFill/>
            </p:spPr>
            <p:txBody>
              <a:bodyPr wrap="square">
                <a:spAutoFit/>
              </a:bodyPr>
              <a:lstStyle/>
              <a:p>
                <a:pPr>
                  <a:spcAft>
                    <a:spcPts val="6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𝑣</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𝑑𝑢</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𝑋𝑐</m:t>
                      </m:r>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𝑐𝑥</m:t>
                          </m:r>
                        </m:num>
                        <m:den>
                          <m:r>
                            <a:rPr lang="en-US" b="0" i="1" smtClean="0">
                              <a:latin typeface="Cambria Math" panose="02040503050406030204" pitchFamily="18" charset="0"/>
                            </a:rPr>
                            <m:t>1+</m:t>
                          </m:r>
                          <m:r>
                            <a:rPr lang="en-US" b="0" i="1" smtClean="0">
                              <a:latin typeface="Cambria Math" panose="02040503050406030204" pitchFamily="18" charset="0"/>
                            </a:rPr>
                            <m:t>𝑐𝑡</m:t>
                          </m:r>
                        </m:den>
                      </m:f>
                    </m:oMath>
                  </m:oMathPara>
                </a14:m>
                <a:endParaRPr lang="en-US" i="1" dirty="0">
                  <a:latin typeface="Cambria Math" panose="02040503050406030204" pitchFamily="18" charset="0"/>
                </a:endParaRPr>
              </a:p>
              <a:p>
                <a:pPr>
                  <a:spcAft>
                    <a:spcPts val="60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𝑑𝑣</m:t>
                          </m:r>
                        </m:num>
                        <m:den>
                          <m:r>
                            <a:rPr lang="en-US" b="0" i="1" smtClean="0">
                              <a:latin typeface="Cambria Math" panose="02040503050406030204" pitchFamily="18" charset="0"/>
                            </a:rPr>
                            <m:t>𝑑𝑥</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m:t>
                          </m:r>
                        </m:num>
                        <m:den>
                          <m:r>
                            <a:rPr lang="en-US" i="1">
                              <a:latin typeface="Cambria Math" panose="02040503050406030204" pitchFamily="18" charset="0"/>
                            </a:rPr>
                            <m:t>1+</m:t>
                          </m:r>
                          <m:r>
                            <a:rPr lang="en-US" i="1">
                              <a:latin typeface="Cambria Math" panose="02040503050406030204" pitchFamily="18" charset="0"/>
                            </a:rPr>
                            <m:t>𝑐𝑡</m:t>
                          </m:r>
                        </m:den>
                      </m:f>
                    </m:oMath>
                  </m:oMathPara>
                </a14:m>
                <a:endParaRPr lang="en-US" b="0" dirty="0"/>
              </a:p>
            </p:txBody>
          </p:sp>
        </mc:Choice>
        <mc:Fallback xmlns="">
          <p:sp>
            <p:nvSpPr>
              <p:cNvPr id="7" name="TextBox 6">
                <a:extLst>
                  <a:ext uri="{FF2B5EF4-FFF2-40B4-BE49-F238E27FC236}">
                    <a16:creationId xmlns:a16="http://schemas.microsoft.com/office/drawing/2014/main" id="{ED3C5339-A208-B641-1139-E7172760F87C}"/>
                  </a:ext>
                </a:extLst>
              </p:cNvPr>
              <p:cNvSpPr txBox="1">
                <a:spLocks noRot="1" noChangeAspect="1" noMove="1" noResize="1" noEditPoints="1" noAdjustHandles="1" noChangeArrowheads="1" noChangeShapeType="1" noTextEdit="1"/>
              </p:cNvSpPr>
              <p:nvPr/>
            </p:nvSpPr>
            <p:spPr>
              <a:xfrm>
                <a:off x="4283724" y="4436683"/>
                <a:ext cx="3621023" cy="130728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B0A70D-DBFD-1915-0EEE-5174C711C465}"/>
                  </a:ext>
                </a:extLst>
              </p:cNvPr>
              <p:cNvSpPr txBox="1"/>
              <p:nvPr/>
            </p:nvSpPr>
            <p:spPr>
              <a:xfrm>
                <a:off x="7565684" y="1466611"/>
                <a:ext cx="4095370" cy="9716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𝑛</m:t>
                          </m:r>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𝑛</m:t>
                              </m:r>
                            </m:sup>
                          </m:sSup>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rgbClr val="0070C0"/>
                              </a:solidFill>
                              <a:latin typeface="Cambria Math" panose="02040503050406030204" pitchFamily="18" charset="0"/>
                            </a:rPr>
                            <m:t>2</m:t>
                          </m:r>
                        </m:num>
                        <m:den>
                          <m:r>
                            <a:rPr lang="en-US" i="1">
                              <a:latin typeface="Cambria Math" panose="02040503050406030204" pitchFamily="18" charset="0"/>
                            </a:rPr>
                            <m:t>1+</m:t>
                          </m:r>
                          <m:r>
                            <a:rPr lang="en-US" b="0" i="1" smtClean="0">
                              <a:solidFill>
                                <a:srgbClr val="0070C0"/>
                              </a:solidFill>
                              <a:latin typeface="Cambria Math" panose="02040503050406030204" pitchFamily="18" charset="0"/>
                            </a:rPr>
                            <m:t>2</m:t>
                          </m:r>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0.5</m:t>
                          </m:r>
                        </m:den>
                      </m:f>
                      <m:r>
                        <a:rPr lang="en-US" b="0" i="1" smtClean="0">
                          <a:latin typeface="Cambria Math" panose="02040503050406030204" pitchFamily="18" charset="0"/>
                        </a:rPr>
                        <m:t>=1.0</m:t>
                      </m:r>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=1.0</m:t>
                      </m:r>
                    </m:oMath>
                  </m:oMathPara>
                </a14:m>
                <a:endParaRPr lang="en-US" dirty="0"/>
              </a:p>
            </p:txBody>
          </p:sp>
        </mc:Choice>
        <mc:Fallback xmlns="">
          <p:sp>
            <p:nvSpPr>
              <p:cNvPr id="11" name="TextBox 10">
                <a:extLst>
                  <a:ext uri="{FF2B5EF4-FFF2-40B4-BE49-F238E27FC236}">
                    <a16:creationId xmlns:a16="http://schemas.microsoft.com/office/drawing/2014/main" id="{5AB0A70D-DBFD-1915-0EEE-5174C711C465}"/>
                  </a:ext>
                </a:extLst>
              </p:cNvPr>
              <p:cNvSpPr txBox="1">
                <a:spLocks noRot="1" noChangeAspect="1" noMove="1" noResize="1" noEditPoints="1" noAdjustHandles="1" noChangeArrowheads="1" noChangeShapeType="1" noTextEdit="1"/>
              </p:cNvSpPr>
              <p:nvPr/>
            </p:nvSpPr>
            <p:spPr>
              <a:xfrm>
                <a:off x="7565684" y="1466611"/>
                <a:ext cx="4095370" cy="97161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1" name="Table 41">
                <a:extLst>
                  <a:ext uri="{FF2B5EF4-FFF2-40B4-BE49-F238E27FC236}">
                    <a16:creationId xmlns:a16="http://schemas.microsoft.com/office/drawing/2014/main" id="{357D4E18-1E6D-E9D0-DDCA-36A1058B6DE0}"/>
                  </a:ext>
                </a:extLst>
              </p:cNvPr>
              <p:cNvGraphicFramePr>
                <a:graphicFrameLocks noGrp="1"/>
              </p:cNvGraphicFramePr>
              <p:nvPr>
                <p:extLst>
                  <p:ext uri="{D42A27DB-BD31-4B8C-83A1-F6EECF244321}">
                    <p14:modId xmlns:p14="http://schemas.microsoft.com/office/powerpoint/2010/main" val="2468039466"/>
                  </p:ext>
                </p:extLst>
              </p:nvPr>
            </p:nvGraphicFramePr>
            <p:xfrm>
              <a:off x="813400" y="1040347"/>
              <a:ext cx="5282600" cy="1437704"/>
            </p:xfrm>
            <a:graphic>
              <a:graphicData uri="http://schemas.openxmlformats.org/drawingml/2006/table">
                <a:tbl>
                  <a:tblPr firstRow="1" bandRow="1">
                    <a:tableStyleId>{5C22544A-7EE6-4342-B048-85BDC9FD1C3A}</a:tableStyleId>
                  </a:tblPr>
                  <a:tblGrid>
                    <a:gridCol w="564088">
                      <a:extLst>
                        <a:ext uri="{9D8B030D-6E8A-4147-A177-3AD203B41FA5}">
                          <a16:colId xmlns:a16="http://schemas.microsoft.com/office/drawing/2014/main" val="876053162"/>
                        </a:ext>
                      </a:extLst>
                    </a:gridCol>
                    <a:gridCol w="2065779">
                      <a:extLst>
                        <a:ext uri="{9D8B030D-6E8A-4147-A177-3AD203B41FA5}">
                          <a16:colId xmlns:a16="http://schemas.microsoft.com/office/drawing/2014/main" val="2699550135"/>
                        </a:ext>
                      </a:extLst>
                    </a:gridCol>
                    <a:gridCol w="2652733">
                      <a:extLst>
                        <a:ext uri="{9D8B030D-6E8A-4147-A177-3AD203B41FA5}">
                          <a16:colId xmlns:a16="http://schemas.microsoft.com/office/drawing/2014/main" val="719006965"/>
                        </a:ext>
                      </a:extLst>
                    </a:gridCol>
                  </a:tblGrid>
                  <a:tr h="288301">
                    <a:tc>
                      <a:txBody>
                        <a:bodyPr/>
                        <a:lstStyle/>
                        <a:p>
                          <a:endParaRPr lang="en-US" sz="1600" dirty="0">
                            <a:solidFill>
                              <a:sysClr val="windowText" lastClr="00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ysClr val="windowText" lastClr="000000"/>
                              </a:solidFill>
                            </a:rPr>
                            <a:t>Velocity Gradient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ysClr val="windowText" lastClr="000000"/>
                              </a:solidFill>
                            </a:rPr>
                            <a:t>Rate of Deformation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6827047"/>
                      </a:ext>
                    </a:extLst>
                  </a:tr>
                  <a:tr h="500657">
                    <a:tc>
                      <a:txBody>
                        <a:bodyPr/>
                        <a:lstStyle/>
                        <a:p>
                          <a:r>
                            <a:rPr lang="en-US" sz="1600" dirty="0">
                              <a:solidFill>
                                <a:sysClr val="windowText" lastClr="000000"/>
                              </a:solidFill>
                            </a:rPr>
                            <a:t>3D</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smtClean="0">
                                    <a:solidFill>
                                      <a:sysClr val="windowText" lastClr="000000"/>
                                    </a:solidFill>
                                    <a:latin typeface="Cambria Math" panose="02040503050406030204" pitchFamily="18" charset="0"/>
                                  </a:rPr>
                                  <m:t>𝑳</m:t>
                                </m:r>
                                <m:r>
                                  <a:rPr lang="en-US" sz="1600" b="1" i="1" smtClean="0">
                                    <a:solidFill>
                                      <a:sysClr val="windowText" lastClr="000000"/>
                                    </a:solidFill>
                                    <a:latin typeface="Cambria Math" panose="02040503050406030204" pitchFamily="18" charset="0"/>
                                  </a:rPr>
                                  <m:t>=</m:t>
                                </m:r>
                                <m:r>
                                  <m:rPr>
                                    <m:sty m:val="p"/>
                                  </m:rPr>
                                  <a:rPr lang="en-US" sz="1600" b="0" i="0" smtClean="0">
                                    <a:solidFill>
                                      <a:sysClr val="windowText" lastClr="000000"/>
                                    </a:solidFill>
                                    <a:latin typeface="Cambria Math" panose="02040503050406030204" pitchFamily="18" charset="0"/>
                                  </a:rPr>
                                  <m:t>∇</m:t>
                                </m:r>
                                <m:r>
                                  <a:rPr lang="en-US" sz="1600" b="1" i="0" smtClean="0">
                                    <a:solidFill>
                                      <a:sysClr val="windowText" lastClr="000000"/>
                                    </a:solidFill>
                                    <a:latin typeface="Cambria Math" panose="02040503050406030204" pitchFamily="18" charset="0"/>
                                  </a:rPr>
                                  <m:t>𝐯</m:t>
                                </m:r>
                              </m:oMath>
                            </m:oMathPara>
                          </a14:m>
                          <a:endParaRPr lang="en-US" sz="16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1" i="1" smtClean="0">
                                    <a:solidFill>
                                      <a:sysClr val="windowText" lastClr="000000"/>
                                    </a:solidFill>
                                    <a:latin typeface="Cambria Math" panose="02040503050406030204" pitchFamily="18" charset="0"/>
                                  </a:rPr>
                                  <m:t>𝑫</m:t>
                                </m:r>
                                <m:r>
                                  <a:rPr lang="en-US" sz="1600" b="0" i="1" smtClean="0">
                                    <a:solidFill>
                                      <a:sysClr val="windowText" lastClr="000000"/>
                                    </a:solidFill>
                                    <a:latin typeface="Cambria Math" panose="02040503050406030204" pitchFamily="18" charset="0"/>
                                  </a:rPr>
                                  <m:t>= </m:t>
                                </m:r>
                                <m:f>
                                  <m:fPr>
                                    <m:ctrlPr>
                                      <a:rPr lang="en-US" sz="1600" b="0" i="1" smtClean="0">
                                        <a:solidFill>
                                          <a:sysClr val="windowText" lastClr="000000"/>
                                        </a:solidFill>
                                        <a:latin typeface="Cambria Math" panose="02040503050406030204" pitchFamily="18" charset="0"/>
                                      </a:rPr>
                                    </m:ctrlPr>
                                  </m:fPr>
                                  <m:num>
                                    <m:r>
                                      <a:rPr lang="en-US" sz="1600" b="0" i="1" smtClean="0">
                                        <a:solidFill>
                                          <a:sysClr val="windowText" lastClr="000000"/>
                                        </a:solidFill>
                                        <a:latin typeface="Cambria Math" panose="02040503050406030204" pitchFamily="18" charset="0"/>
                                      </a:rPr>
                                      <m:t>1</m:t>
                                    </m:r>
                                  </m:num>
                                  <m:den>
                                    <m:r>
                                      <a:rPr lang="en-US" sz="1600" b="0" i="1" smtClean="0">
                                        <a:solidFill>
                                          <a:sysClr val="windowText" lastClr="000000"/>
                                        </a:solidFill>
                                        <a:latin typeface="Cambria Math" panose="02040503050406030204" pitchFamily="18" charset="0"/>
                                      </a:rPr>
                                      <m:t>2</m:t>
                                    </m:r>
                                  </m:den>
                                </m:f>
                                <m:d>
                                  <m:dPr>
                                    <m:ctrlPr>
                                      <a:rPr lang="en-US" sz="1600" b="0" i="1" smtClean="0">
                                        <a:solidFill>
                                          <a:sysClr val="windowText" lastClr="000000"/>
                                        </a:solidFill>
                                        <a:latin typeface="Cambria Math" panose="02040503050406030204" pitchFamily="18" charset="0"/>
                                      </a:rPr>
                                    </m:ctrlPr>
                                  </m:dPr>
                                  <m:e>
                                    <m:r>
                                      <a:rPr lang="en-US" sz="1600" b="1" i="1" smtClean="0">
                                        <a:solidFill>
                                          <a:sysClr val="windowText" lastClr="000000"/>
                                        </a:solidFill>
                                        <a:latin typeface="Cambria Math" panose="02040503050406030204" pitchFamily="18" charset="0"/>
                                      </a:rPr>
                                      <m:t>𝑳</m:t>
                                    </m:r>
                                    <m:r>
                                      <a:rPr lang="en-US" sz="1600" b="0" i="1" smtClean="0">
                                        <a:solidFill>
                                          <a:sysClr val="windowText" lastClr="000000"/>
                                        </a:solidFill>
                                        <a:latin typeface="Cambria Math" panose="02040503050406030204" pitchFamily="18" charset="0"/>
                                      </a:rPr>
                                      <m:t>+</m:t>
                                    </m:r>
                                    <m:sSup>
                                      <m:sSupPr>
                                        <m:ctrlPr>
                                          <a:rPr lang="en-US" sz="1600" b="0" i="1" smtClean="0">
                                            <a:solidFill>
                                              <a:sysClr val="windowText" lastClr="000000"/>
                                            </a:solidFill>
                                            <a:latin typeface="Cambria Math" panose="02040503050406030204" pitchFamily="18" charset="0"/>
                                          </a:rPr>
                                        </m:ctrlPr>
                                      </m:sSupPr>
                                      <m:e>
                                        <m:r>
                                          <a:rPr lang="en-US" sz="1600" b="1" i="1" smtClean="0">
                                            <a:solidFill>
                                              <a:sysClr val="windowText" lastClr="000000"/>
                                            </a:solidFill>
                                            <a:latin typeface="Cambria Math" panose="02040503050406030204" pitchFamily="18" charset="0"/>
                                          </a:rPr>
                                          <m:t>𝑳</m:t>
                                        </m:r>
                                      </m:e>
                                      <m:sup>
                                        <m:r>
                                          <m:rPr>
                                            <m:sty m:val="p"/>
                                          </m:rPr>
                                          <a:rPr lang="en-US" sz="1600" b="0" i="0" smtClean="0">
                                            <a:solidFill>
                                              <a:sysClr val="windowText" lastClr="000000"/>
                                            </a:solidFill>
                                            <a:latin typeface="Cambria Math" panose="02040503050406030204" pitchFamily="18" charset="0"/>
                                          </a:rPr>
                                          <m:t>T</m:t>
                                        </m:r>
                                      </m:sup>
                                    </m:sSup>
                                  </m:e>
                                </m:d>
                              </m:oMath>
                            </m:oMathPara>
                          </a14:m>
                          <a:endParaRPr lang="en-US" sz="16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5457758"/>
                      </a:ext>
                    </a:extLst>
                  </a:tr>
                  <a:tr h="504527">
                    <a:tc>
                      <a:txBody>
                        <a:bodyPr/>
                        <a:lstStyle/>
                        <a:p>
                          <a:r>
                            <a:rPr lang="en-US" sz="1600" dirty="0">
                              <a:solidFill>
                                <a:sysClr val="windowText" lastClr="000000"/>
                              </a:solidFill>
                            </a:rPr>
                            <a:t>1D</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600" i="1" smtClean="0">
                                        <a:solidFill>
                                          <a:sysClr val="windowText" lastClr="000000"/>
                                        </a:solidFill>
                                        <a:latin typeface="Cambria Math" panose="02040503050406030204" pitchFamily="18" charset="0"/>
                                      </a:rPr>
                                    </m:ctrlPr>
                                  </m:fPr>
                                  <m:num>
                                    <m:r>
                                      <a:rPr lang="en-US" sz="1600" i="1">
                                        <a:solidFill>
                                          <a:sysClr val="windowText" lastClr="000000"/>
                                        </a:solidFill>
                                        <a:latin typeface="Cambria Math" panose="02040503050406030204" pitchFamily="18" charset="0"/>
                                      </a:rPr>
                                      <m:t>𝑑𝑣</m:t>
                                    </m:r>
                                  </m:num>
                                  <m:den>
                                    <m:r>
                                      <a:rPr lang="en-US" sz="1600" i="1">
                                        <a:solidFill>
                                          <a:sysClr val="windowText" lastClr="000000"/>
                                        </a:solidFill>
                                        <a:latin typeface="Cambria Math" panose="02040503050406030204" pitchFamily="18" charset="0"/>
                                      </a:rPr>
                                      <m:t>𝑑𝑥</m:t>
                                    </m:r>
                                  </m:den>
                                </m:f>
                              </m:oMath>
                            </m:oMathPara>
                          </a14:m>
                          <a:endParaRPr lang="en-US" sz="16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solidFill>
                                      <a:sysClr val="windowText" lastClr="000000"/>
                                    </a:solidFill>
                                    <a:latin typeface="Cambria Math" panose="02040503050406030204" pitchFamily="18" charset="0"/>
                                  </a:rPr>
                                  <m:t>𝐷</m:t>
                                </m:r>
                                <m:r>
                                  <a:rPr lang="en-US" sz="1600" i="1" smtClean="0">
                                    <a:solidFill>
                                      <a:sysClr val="windowText" lastClr="000000"/>
                                    </a:solidFill>
                                    <a:latin typeface="Cambria Math" panose="02040503050406030204" pitchFamily="18" charset="0"/>
                                  </a:rPr>
                                  <m:t>=</m:t>
                                </m:r>
                                <m:r>
                                  <a:rPr lang="en-US" sz="1600" i="1" smtClean="0">
                                    <a:solidFill>
                                      <a:sysClr val="windowText" lastClr="000000"/>
                                    </a:solidFill>
                                    <a:latin typeface="Cambria Math" panose="02040503050406030204" pitchFamily="18" charset="0"/>
                                  </a:rPr>
                                  <m:t>𝐿</m:t>
                                </m:r>
                              </m:oMath>
                            </m:oMathPara>
                          </a14:m>
                          <a:endParaRPr lang="en-US" sz="16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9861177"/>
                      </a:ext>
                    </a:extLst>
                  </a:tr>
                </a:tbl>
              </a:graphicData>
            </a:graphic>
          </p:graphicFrame>
        </mc:Choice>
        <mc:Fallback xmlns="">
          <p:graphicFrame>
            <p:nvGraphicFramePr>
              <p:cNvPr id="41" name="Table 41">
                <a:extLst>
                  <a:ext uri="{FF2B5EF4-FFF2-40B4-BE49-F238E27FC236}">
                    <a16:creationId xmlns:a16="http://schemas.microsoft.com/office/drawing/2014/main" id="{357D4E18-1E6D-E9D0-DDCA-36A1058B6DE0}"/>
                  </a:ext>
                </a:extLst>
              </p:cNvPr>
              <p:cNvGraphicFramePr>
                <a:graphicFrameLocks noGrp="1"/>
              </p:cNvGraphicFramePr>
              <p:nvPr>
                <p:extLst>
                  <p:ext uri="{D42A27DB-BD31-4B8C-83A1-F6EECF244321}">
                    <p14:modId xmlns:p14="http://schemas.microsoft.com/office/powerpoint/2010/main" val="2468039466"/>
                  </p:ext>
                </p:extLst>
              </p:nvPr>
            </p:nvGraphicFramePr>
            <p:xfrm>
              <a:off x="813400" y="1040347"/>
              <a:ext cx="5282600" cy="1437704"/>
            </p:xfrm>
            <a:graphic>
              <a:graphicData uri="http://schemas.openxmlformats.org/drawingml/2006/table">
                <a:tbl>
                  <a:tblPr firstRow="1" bandRow="1">
                    <a:tableStyleId>{5C22544A-7EE6-4342-B048-85BDC9FD1C3A}</a:tableStyleId>
                  </a:tblPr>
                  <a:tblGrid>
                    <a:gridCol w="564088">
                      <a:extLst>
                        <a:ext uri="{9D8B030D-6E8A-4147-A177-3AD203B41FA5}">
                          <a16:colId xmlns:a16="http://schemas.microsoft.com/office/drawing/2014/main" val="876053162"/>
                        </a:ext>
                      </a:extLst>
                    </a:gridCol>
                    <a:gridCol w="2065779">
                      <a:extLst>
                        <a:ext uri="{9D8B030D-6E8A-4147-A177-3AD203B41FA5}">
                          <a16:colId xmlns:a16="http://schemas.microsoft.com/office/drawing/2014/main" val="2699550135"/>
                        </a:ext>
                      </a:extLst>
                    </a:gridCol>
                    <a:gridCol w="2652733">
                      <a:extLst>
                        <a:ext uri="{9D8B030D-6E8A-4147-A177-3AD203B41FA5}">
                          <a16:colId xmlns:a16="http://schemas.microsoft.com/office/drawing/2014/main" val="719006965"/>
                        </a:ext>
                      </a:extLst>
                    </a:gridCol>
                  </a:tblGrid>
                  <a:tr h="335280">
                    <a:tc>
                      <a:txBody>
                        <a:bodyPr/>
                        <a:lstStyle/>
                        <a:p>
                          <a:endParaRPr lang="en-US" sz="1600" dirty="0">
                            <a:solidFill>
                              <a:sysClr val="windowText" lastClr="00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ysClr val="windowText" lastClr="000000"/>
                              </a:solidFill>
                            </a:rPr>
                            <a:t>Velocity Gradient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solidFill>
                                <a:sysClr val="windowText" lastClr="000000"/>
                              </a:solidFill>
                            </a:rPr>
                            <a:t>Rate of Deformation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6827047"/>
                      </a:ext>
                    </a:extLst>
                  </a:tr>
                  <a:tr h="548005">
                    <a:tc>
                      <a:txBody>
                        <a:bodyPr/>
                        <a:lstStyle/>
                        <a:p>
                          <a:r>
                            <a:rPr lang="en-US" sz="1600" dirty="0">
                              <a:solidFill>
                                <a:sysClr val="windowText" lastClr="000000"/>
                              </a:solidFill>
                            </a:rPr>
                            <a:t>3D</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27434" t="-62637" r="-129204" b="-10219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99310" t="-62637" r="-690" b="-102198"/>
                          </a:stretch>
                        </a:blipFill>
                      </a:tcPr>
                    </a:tc>
                    <a:extLst>
                      <a:ext uri="{0D108BD9-81ED-4DB2-BD59-A6C34878D82A}">
                        <a16:rowId xmlns:a16="http://schemas.microsoft.com/office/drawing/2014/main" val="3035457758"/>
                      </a:ext>
                    </a:extLst>
                  </a:tr>
                  <a:tr h="554419">
                    <a:tc>
                      <a:txBody>
                        <a:bodyPr/>
                        <a:lstStyle/>
                        <a:p>
                          <a:r>
                            <a:rPr lang="en-US" sz="1600" dirty="0">
                              <a:solidFill>
                                <a:sysClr val="windowText" lastClr="000000"/>
                              </a:solidFill>
                            </a:rPr>
                            <a:t>1D</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27434" t="-162637" r="-129204" b="-219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99310" t="-162637" r="-690" b="-2198"/>
                          </a:stretch>
                        </a:blipFill>
                      </a:tcPr>
                    </a:tc>
                    <a:extLst>
                      <a:ext uri="{0D108BD9-81ED-4DB2-BD59-A6C34878D82A}">
                        <a16:rowId xmlns:a16="http://schemas.microsoft.com/office/drawing/2014/main" val="3489861177"/>
                      </a:ext>
                    </a:extLst>
                  </a:tr>
                </a:tbl>
              </a:graphicData>
            </a:graphic>
          </p:graphicFrame>
        </mc:Fallback>
      </mc:AlternateContent>
      <p:grpSp>
        <p:nvGrpSpPr>
          <p:cNvPr id="58" name="Group 57">
            <a:extLst>
              <a:ext uri="{FF2B5EF4-FFF2-40B4-BE49-F238E27FC236}">
                <a16:creationId xmlns:a16="http://schemas.microsoft.com/office/drawing/2014/main" id="{F9B39099-FF6F-4CD5-340F-FAE08F9F4455}"/>
              </a:ext>
            </a:extLst>
          </p:cNvPr>
          <p:cNvGrpSpPr/>
          <p:nvPr/>
        </p:nvGrpSpPr>
        <p:grpSpPr>
          <a:xfrm>
            <a:off x="831687" y="3016615"/>
            <a:ext cx="2941680" cy="2008317"/>
            <a:chOff x="969145" y="4314939"/>
            <a:chExt cx="2941680" cy="2008317"/>
          </a:xfrm>
        </p:grpSpPr>
        <p:cxnSp>
          <p:nvCxnSpPr>
            <p:cNvPr id="42" name="Straight Arrow Connector 41">
              <a:extLst>
                <a:ext uri="{FF2B5EF4-FFF2-40B4-BE49-F238E27FC236}">
                  <a16:creationId xmlns:a16="http://schemas.microsoft.com/office/drawing/2014/main" id="{91E18EC9-1B4A-7670-453A-DCD61CE9E637}"/>
                </a:ext>
              </a:extLst>
            </p:cNvPr>
            <p:cNvCxnSpPr>
              <a:cxnSpLocks/>
            </p:cNvCxnSpPr>
            <p:nvPr/>
          </p:nvCxnSpPr>
          <p:spPr>
            <a:xfrm flipV="1">
              <a:off x="1349359" y="4553712"/>
              <a:ext cx="0" cy="145275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B06E9D3C-41BA-9614-4E0C-8D89D13D7C95}"/>
                </a:ext>
              </a:extLst>
            </p:cNvPr>
            <p:cNvCxnSpPr>
              <a:cxnSpLocks/>
            </p:cNvCxnSpPr>
            <p:nvPr/>
          </p:nvCxnSpPr>
          <p:spPr>
            <a:xfrm>
              <a:off x="1245167" y="5889257"/>
              <a:ext cx="235972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5" name="Rectangle 44">
              <a:extLst>
                <a:ext uri="{FF2B5EF4-FFF2-40B4-BE49-F238E27FC236}">
                  <a16:creationId xmlns:a16="http://schemas.microsoft.com/office/drawing/2014/main" id="{3B1A7103-E1F6-2ECF-261F-89C0F944CCE5}"/>
                </a:ext>
              </a:extLst>
            </p:cNvPr>
            <p:cNvSpPr/>
            <p:nvPr/>
          </p:nvSpPr>
          <p:spPr>
            <a:xfrm>
              <a:off x="1349359" y="4901185"/>
              <a:ext cx="1055512" cy="988072"/>
            </a:xfrm>
            <a:prstGeom prst="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91F1068-834C-FF29-88BC-09B1A51AA65D}"/>
                </a:ext>
              </a:extLst>
            </p:cNvPr>
            <p:cNvSpPr/>
            <p:nvPr/>
          </p:nvSpPr>
          <p:spPr>
            <a:xfrm>
              <a:off x="1354559" y="4898398"/>
              <a:ext cx="1699535" cy="988072"/>
            </a:xfrm>
            <a:prstGeom prst="rect">
              <a:avLst/>
            </a:prstGeom>
            <a:noFill/>
            <a:ln>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4D452F54-BB7A-12FA-F0B8-99DD1E04BEE0}"/>
                </a:ext>
              </a:extLst>
            </p:cNvPr>
            <p:cNvCxnSpPr>
              <a:cxnSpLocks/>
            </p:cNvCxnSpPr>
            <p:nvPr/>
          </p:nvCxnSpPr>
          <p:spPr>
            <a:xfrm flipV="1">
              <a:off x="2404871" y="5557026"/>
              <a:ext cx="649223" cy="2787"/>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1C7D32EF-1A09-0C5C-44F6-88E86246C71D}"/>
                    </a:ext>
                  </a:extLst>
                </p:cNvPr>
                <p:cNvSpPr txBox="1"/>
                <p:nvPr/>
              </p:nvSpPr>
              <p:spPr>
                <a:xfrm>
                  <a:off x="2543173" y="5210701"/>
                  <a:ext cx="372618"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𝑐</m:t>
                        </m:r>
                      </m:oMath>
                    </m:oMathPara>
                  </a14:m>
                  <a:endParaRPr lang="en-US" dirty="0">
                    <a:solidFill>
                      <a:srgbClr val="00B050"/>
                    </a:solidFill>
                  </a:endParaRPr>
                </a:p>
              </p:txBody>
            </p:sp>
          </mc:Choice>
          <mc:Fallback xmlns="">
            <p:sp>
              <p:nvSpPr>
                <p:cNvPr id="50" name="TextBox 49">
                  <a:extLst>
                    <a:ext uri="{FF2B5EF4-FFF2-40B4-BE49-F238E27FC236}">
                      <a16:creationId xmlns:a16="http://schemas.microsoft.com/office/drawing/2014/main" id="{1C7D32EF-1A09-0C5C-44F6-88E86246C71D}"/>
                    </a:ext>
                  </a:extLst>
                </p:cNvPr>
                <p:cNvSpPr txBox="1">
                  <a:spLocks noRot="1" noChangeAspect="1" noMove="1" noResize="1" noEditPoints="1" noAdjustHandles="1" noChangeArrowheads="1" noChangeShapeType="1" noTextEdit="1"/>
                </p:cNvSpPr>
                <p:nvPr/>
              </p:nvSpPr>
              <p:spPr>
                <a:xfrm>
                  <a:off x="2543173" y="5210701"/>
                  <a:ext cx="372618" cy="369332"/>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5DF3C89-4388-9626-A2BB-BBE29D1DCC74}"/>
                    </a:ext>
                  </a:extLst>
                </p:cNvPr>
                <p:cNvSpPr txBox="1"/>
                <p:nvPr/>
              </p:nvSpPr>
              <p:spPr>
                <a:xfrm>
                  <a:off x="3474199" y="5794371"/>
                  <a:ext cx="4366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𝒆</m:t>
                            </m:r>
                          </m:e>
                          <m:sub>
                            <m:r>
                              <a:rPr lang="en-US" b="0" i="1" smtClean="0">
                                <a:latin typeface="Cambria Math" panose="02040503050406030204" pitchFamily="18" charset="0"/>
                              </a:rPr>
                              <m:t>𝑥</m:t>
                            </m:r>
                          </m:sub>
                        </m:sSub>
                      </m:oMath>
                    </m:oMathPara>
                  </a14:m>
                  <a:endParaRPr lang="en-US" dirty="0"/>
                </a:p>
              </p:txBody>
            </p:sp>
          </mc:Choice>
          <mc:Fallback xmlns="">
            <p:sp>
              <p:nvSpPr>
                <p:cNvPr id="52" name="TextBox 51">
                  <a:extLst>
                    <a:ext uri="{FF2B5EF4-FFF2-40B4-BE49-F238E27FC236}">
                      <a16:creationId xmlns:a16="http://schemas.microsoft.com/office/drawing/2014/main" id="{45DF3C89-4388-9626-A2BB-BBE29D1DCC74}"/>
                    </a:ext>
                  </a:extLst>
                </p:cNvPr>
                <p:cNvSpPr txBox="1">
                  <a:spLocks noRot="1" noChangeAspect="1" noMove="1" noResize="1" noEditPoints="1" noAdjustHandles="1" noChangeArrowheads="1" noChangeShapeType="1" noTextEdit="1"/>
                </p:cNvSpPr>
                <p:nvPr/>
              </p:nvSpPr>
              <p:spPr>
                <a:xfrm>
                  <a:off x="3474199" y="5794371"/>
                  <a:ext cx="436626"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8A657B1-3C3C-0B2B-EE02-2661293D2F0E}"/>
                    </a:ext>
                  </a:extLst>
                </p:cNvPr>
                <p:cNvSpPr txBox="1"/>
                <p:nvPr/>
              </p:nvSpPr>
              <p:spPr>
                <a:xfrm>
                  <a:off x="969145" y="4314939"/>
                  <a:ext cx="436626"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𝒆</m:t>
                            </m:r>
                          </m:e>
                          <m:sub>
                            <m:r>
                              <a:rPr lang="en-US" b="0" i="1" smtClean="0">
                                <a:latin typeface="Cambria Math" panose="02040503050406030204" pitchFamily="18" charset="0"/>
                              </a:rPr>
                              <m:t>𝑦</m:t>
                            </m:r>
                          </m:sub>
                        </m:sSub>
                      </m:oMath>
                    </m:oMathPara>
                  </a14:m>
                  <a:endParaRPr lang="en-US" dirty="0"/>
                </a:p>
              </p:txBody>
            </p:sp>
          </mc:Choice>
          <mc:Fallback xmlns="">
            <p:sp>
              <p:nvSpPr>
                <p:cNvPr id="53" name="TextBox 52">
                  <a:extLst>
                    <a:ext uri="{FF2B5EF4-FFF2-40B4-BE49-F238E27FC236}">
                      <a16:creationId xmlns:a16="http://schemas.microsoft.com/office/drawing/2014/main" id="{D8A657B1-3C3C-0B2B-EE02-2661293D2F0E}"/>
                    </a:ext>
                  </a:extLst>
                </p:cNvPr>
                <p:cNvSpPr txBox="1">
                  <a:spLocks noRot="1" noChangeAspect="1" noMove="1" noResize="1" noEditPoints="1" noAdjustHandles="1" noChangeArrowheads="1" noChangeShapeType="1" noTextEdit="1"/>
                </p:cNvSpPr>
                <p:nvPr/>
              </p:nvSpPr>
              <p:spPr>
                <a:xfrm>
                  <a:off x="969145" y="4314939"/>
                  <a:ext cx="436626" cy="391261"/>
                </a:xfrm>
                <a:prstGeom prst="rect">
                  <a:avLst/>
                </a:prstGeom>
                <a:blipFill>
                  <a:blip r:embed="rId7"/>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02A30DA-7A2C-5956-C9D6-C73658FF2C5D}"/>
                    </a:ext>
                  </a:extLst>
                </p:cNvPr>
                <p:cNvSpPr txBox="1"/>
                <p:nvPr/>
              </p:nvSpPr>
              <p:spPr>
                <a:xfrm>
                  <a:off x="2126042" y="5933850"/>
                  <a:ext cx="5576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56" name="TextBox 55">
                  <a:extLst>
                    <a:ext uri="{FF2B5EF4-FFF2-40B4-BE49-F238E27FC236}">
                      <a16:creationId xmlns:a16="http://schemas.microsoft.com/office/drawing/2014/main" id="{302A30DA-7A2C-5956-C9D6-C73658FF2C5D}"/>
                    </a:ext>
                  </a:extLst>
                </p:cNvPr>
                <p:cNvSpPr txBox="1">
                  <a:spLocks noRot="1" noChangeAspect="1" noMove="1" noResize="1" noEditPoints="1" noAdjustHandles="1" noChangeArrowheads="1" noChangeShapeType="1" noTextEdit="1"/>
                </p:cNvSpPr>
                <p:nvPr/>
              </p:nvSpPr>
              <p:spPr>
                <a:xfrm>
                  <a:off x="2126042" y="5933850"/>
                  <a:ext cx="55765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50050F8-5386-663B-5BA5-44D58FC4FC43}"/>
                    </a:ext>
                  </a:extLst>
                </p:cNvPr>
                <p:cNvSpPr txBox="1"/>
                <p:nvPr/>
              </p:nvSpPr>
              <p:spPr>
                <a:xfrm>
                  <a:off x="2688142" y="5953924"/>
                  <a:ext cx="77668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𝑐</m:t>
                        </m:r>
                      </m:oMath>
                    </m:oMathPara>
                  </a14:m>
                  <a:endParaRPr lang="en-US" dirty="0"/>
                </a:p>
              </p:txBody>
            </p:sp>
          </mc:Choice>
          <mc:Fallback xmlns="">
            <p:sp>
              <p:nvSpPr>
                <p:cNvPr id="57" name="TextBox 56">
                  <a:extLst>
                    <a:ext uri="{FF2B5EF4-FFF2-40B4-BE49-F238E27FC236}">
                      <a16:creationId xmlns:a16="http://schemas.microsoft.com/office/drawing/2014/main" id="{650050F8-5386-663B-5BA5-44D58FC4FC43}"/>
                    </a:ext>
                  </a:extLst>
                </p:cNvPr>
                <p:cNvSpPr txBox="1">
                  <a:spLocks noRot="1" noChangeAspect="1" noMove="1" noResize="1" noEditPoints="1" noAdjustHandles="1" noChangeArrowheads="1" noChangeShapeType="1" noTextEdit="1"/>
                </p:cNvSpPr>
                <p:nvPr/>
              </p:nvSpPr>
              <p:spPr>
                <a:xfrm>
                  <a:off x="2688142" y="5953924"/>
                  <a:ext cx="776682" cy="369332"/>
                </a:xfrm>
                <a:prstGeom prst="rect">
                  <a:avLst/>
                </a:prstGeom>
                <a:blipFill>
                  <a:blip r:embed="rId9"/>
                  <a:stretch>
                    <a:fillRect/>
                  </a:stretch>
                </a:blipFill>
              </p:spPr>
              <p:txBody>
                <a:bodyPr/>
                <a:lstStyle/>
                <a:p>
                  <a:r>
                    <a:rPr lang="en-US">
                      <a:noFill/>
                    </a:rPr>
                    <a:t> </a:t>
                  </a:r>
                </a:p>
              </p:txBody>
            </p:sp>
          </mc:Fallback>
        </mc:AlternateContent>
      </p:grpSp>
      <p:sp>
        <p:nvSpPr>
          <p:cNvPr id="59" name="TextBox 58">
            <a:extLst>
              <a:ext uri="{FF2B5EF4-FFF2-40B4-BE49-F238E27FC236}">
                <a16:creationId xmlns:a16="http://schemas.microsoft.com/office/drawing/2014/main" id="{33F3FBA9-DA09-3E1B-18FA-8C25FC8D972F}"/>
              </a:ext>
            </a:extLst>
          </p:cNvPr>
          <p:cNvSpPr txBox="1"/>
          <p:nvPr/>
        </p:nvSpPr>
        <p:spPr>
          <a:xfrm>
            <a:off x="897697" y="2753003"/>
            <a:ext cx="2946640" cy="369332"/>
          </a:xfrm>
          <a:prstGeom prst="rect">
            <a:avLst/>
          </a:prstGeom>
          <a:noFill/>
        </p:spPr>
        <p:txBody>
          <a:bodyPr wrap="none" rtlCol="0">
            <a:spAutoFit/>
          </a:bodyPr>
          <a:lstStyle/>
          <a:p>
            <a:r>
              <a:rPr lang="en-US" b="1" dirty="0"/>
              <a:t>Diagram of our problem</a:t>
            </a:r>
          </a:p>
        </p:txBody>
      </p:sp>
      <p:sp>
        <p:nvSpPr>
          <p:cNvPr id="60" name="TextBox 59">
            <a:extLst>
              <a:ext uri="{FF2B5EF4-FFF2-40B4-BE49-F238E27FC236}">
                <a16:creationId xmlns:a16="http://schemas.microsoft.com/office/drawing/2014/main" id="{15F88796-9932-583F-D728-84689750E2A8}"/>
              </a:ext>
            </a:extLst>
          </p:cNvPr>
          <p:cNvSpPr txBox="1"/>
          <p:nvPr/>
        </p:nvSpPr>
        <p:spPr>
          <a:xfrm>
            <a:off x="4280676" y="2780301"/>
            <a:ext cx="2323540" cy="369332"/>
          </a:xfrm>
          <a:prstGeom prst="rect">
            <a:avLst/>
          </a:prstGeom>
          <a:noFill/>
        </p:spPr>
        <p:txBody>
          <a:bodyPr wrap="square" rtlCol="0">
            <a:spAutoFit/>
          </a:bodyPr>
          <a:lstStyle/>
          <a:p>
            <a:r>
              <a:rPr lang="en-US" b="1" dirty="0"/>
              <a:t>Kinematics</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3CBE797-6850-0C26-A078-7D819F262DC8}"/>
                  </a:ext>
                </a:extLst>
              </p:cNvPr>
              <p:cNvSpPr txBox="1"/>
              <p:nvPr/>
            </p:nvSpPr>
            <p:spPr>
              <a:xfrm>
                <a:off x="4280676" y="3134204"/>
                <a:ext cx="2835347" cy="120032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𝑋𝑐𝑡</m:t>
                      </m:r>
                    </m:oMath>
                  </m:oMathPara>
                </a14:m>
                <a:endParaRPr lang="en-US" dirty="0"/>
              </a:p>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𝑢</m:t>
                      </m:r>
                    </m:oMath>
                  </m:oMathPara>
                </a14:m>
                <a:endParaRPr lang="en-US" i="1" dirty="0">
                  <a:latin typeface="Cambria Math" panose="02040503050406030204" pitchFamily="18" charset="0"/>
                </a:endParaRPr>
              </a:p>
              <a:p>
                <a:r>
                  <a:rPr lang="en-US" b="0" dirty="0"/>
                  <a:t>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𝑋𝑐𝑡</m:t>
                    </m:r>
                  </m:oMath>
                </a14:m>
                <a:endParaRPr lang="en-US" b="0" dirty="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𝑋</m:t>
                      </m:r>
                      <m:r>
                        <a:rPr lang="en-US" b="0" i="1" smtClean="0">
                          <a:latin typeface="Cambria Math" panose="02040503050406030204" pitchFamily="18" charset="0"/>
                        </a:rPr>
                        <m:t>(1+</m:t>
                      </m:r>
                      <m:r>
                        <a:rPr lang="en-US" b="0" i="1" smtClean="0">
                          <a:latin typeface="Cambria Math" panose="02040503050406030204" pitchFamily="18" charset="0"/>
                        </a:rPr>
                        <m:t>𝑐𝑡</m:t>
                      </m:r>
                      <m:r>
                        <a:rPr lang="en-US" b="0" i="1" smtClean="0">
                          <a:latin typeface="Cambria Math" panose="02040503050406030204" pitchFamily="18" charset="0"/>
                        </a:rPr>
                        <m:t>)</m:t>
                      </m:r>
                    </m:oMath>
                  </m:oMathPara>
                </a14:m>
                <a:endParaRPr lang="en-US" dirty="0"/>
              </a:p>
            </p:txBody>
          </p:sp>
        </mc:Choice>
        <mc:Fallback xmlns="">
          <p:sp>
            <p:nvSpPr>
              <p:cNvPr id="62" name="TextBox 61">
                <a:extLst>
                  <a:ext uri="{FF2B5EF4-FFF2-40B4-BE49-F238E27FC236}">
                    <a16:creationId xmlns:a16="http://schemas.microsoft.com/office/drawing/2014/main" id="{43CBE797-6850-0C26-A078-7D819F262DC8}"/>
                  </a:ext>
                </a:extLst>
              </p:cNvPr>
              <p:cNvSpPr txBox="1">
                <a:spLocks noRot="1" noChangeAspect="1" noMove="1" noResize="1" noEditPoints="1" noAdjustHandles="1" noChangeArrowheads="1" noChangeShapeType="1" noTextEdit="1"/>
              </p:cNvSpPr>
              <p:nvPr/>
            </p:nvSpPr>
            <p:spPr>
              <a:xfrm>
                <a:off x="4280676" y="3134204"/>
                <a:ext cx="2835347" cy="1200329"/>
              </a:xfrm>
              <a:prstGeom prst="rect">
                <a:avLst/>
              </a:prstGeom>
              <a:blipFill>
                <a:blip r:embed="rId10"/>
                <a:stretch>
                  <a:fillRect b="-3553"/>
                </a:stretch>
              </a:blipFill>
            </p:spPr>
            <p:txBody>
              <a:bodyPr/>
              <a:lstStyle/>
              <a:p>
                <a:r>
                  <a:rPr lang="en-US">
                    <a:noFill/>
                  </a:rPr>
                  <a:t> </a:t>
                </a:r>
              </a:p>
            </p:txBody>
          </p:sp>
        </mc:Fallback>
      </mc:AlternateContent>
      <p:cxnSp>
        <p:nvCxnSpPr>
          <p:cNvPr id="64" name="Connector: Elbow 63">
            <a:extLst>
              <a:ext uri="{FF2B5EF4-FFF2-40B4-BE49-F238E27FC236}">
                <a16:creationId xmlns:a16="http://schemas.microsoft.com/office/drawing/2014/main" id="{CD6B4E62-6779-684C-E233-1A73742F1E2E}"/>
              </a:ext>
            </a:extLst>
          </p:cNvPr>
          <p:cNvCxnSpPr>
            <a:cxnSpLocks/>
          </p:cNvCxnSpPr>
          <p:nvPr/>
        </p:nvCxnSpPr>
        <p:spPr>
          <a:xfrm rot="5400000" flipH="1" flipV="1">
            <a:off x="2843857" y="4987334"/>
            <a:ext cx="314256" cy="2519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4B8754B-AEB8-2186-4C9B-BF1019FE7930}"/>
                  </a:ext>
                </a:extLst>
              </p:cNvPr>
              <p:cNvSpPr txBox="1"/>
              <p:nvPr/>
            </p:nvSpPr>
            <p:spPr>
              <a:xfrm>
                <a:off x="938330" y="5252140"/>
                <a:ext cx="3090216" cy="461665"/>
              </a:xfrm>
              <a:prstGeom prst="rect">
                <a:avLst/>
              </a:prstGeom>
              <a:noFill/>
            </p:spPr>
            <p:txBody>
              <a:bodyPr wrap="square">
                <a:spAutoFit/>
              </a:bodyPr>
              <a:lstStyle/>
              <a:p>
                <a14:m>
                  <m:oMath xmlns:m="http://schemas.openxmlformats.org/officeDocument/2006/math">
                    <m:r>
                      <a:rPr lang="en-US" sz="1200" b="0" i="1" smtClean="0">
                        <a:latin typeface="Cambria Math" panose="02040503050406030204" pitchFamily="18" charset="0"/>
                      </a:rPr>
                      <m:t>𝑐</m:t>
                    </m:r>
                  </m:oMath>
                </a14:m>
                <a:r>
                  <a:rPr lang="en-US" sz="1200" dirty="0"/>
                  <a:t> is unknown; we are solving for this and we want it to deliver our desired strain!</a:t>
                </a:r>
              </a:p>
            </p:txBody>
          </p:sp>
        </mc:Choice>
        <mc:Fallback xmlns="">
          <p:sp>
            <p:nvSpPr>
              <p:cNvPr id="67" name="TextBox 66">
                <a:extLst>
                  <a:ext uri="{FF2B5EF4-FFF2-40B4-BE49-F238E27FC236}">
                    <a16:creationId xmlns:a16="http://schemas.microsoft.com/office/drawing/2014/main" id="{84B8754B-AEB8-2186-4C9B-BF1019FE7930}"/>
                  </a:ext>
                </a:extLst>
              </p:cNvPr>
              <p:cNvSpPr txBox="1">
                <a:spLocks noRot="1" noChangeAspect="1" noMove="1" noResize="1" noEditPoints="1" noAdjustHandles="1" noChangeArrowheads="1" noChangeShapeType="1" noTextEdit="1"/>
              </p:cNvSpPr>
              <p:nvPr/>
            </p:nvSpPr>
            <p:spPr>
              <a:xfrm>
                <a:off x="938330" y="5252140"/>
                <a:ext cx="3090216" cy="461665"/>
              </a:xfrm>
              <a:prstGeom prst="rect">
                <a:avLst/>
              </a:prstGeom>
              <a:blipFill>
                <a:blip r:embed="rId11"/>
                <a:stretch>
                  <a:fillRect l="-197" t="-1333" r="-197" b="-10667"/>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C359F613-C277-89A4-A518-A08D403B00DB}"/>
              </a:ext>
            </a:extLst>
          </p:cNvPr>
          <p:cNvSpPr txBox="1"/>
          <p:nvPr/>
        </p:nvSpPr>
        <p:spPr>
          <a:xfrm>
            <a:off x="7704723" y="982154"/>
            <a:ext cx="3198938" cy="369332"/>
          </a:xfrm>
          <a:prstGeom prst="rect">
            <a:avLst/>
          </a:prstGeom>
          <a:noFill/>
        </p:spPr>
        <p:txBody>
          <a:bodyPr wrap="square" rtlCol="0">
            <a:spAutoFit/>
          </a:bodyPr>
          <a:lstStyle/>
          <a:p>
            <a:r>
              <a:rPr lang="en-US" b="1" dirty="0"/>
              <a:t>Midpoint increment</a:t>
            </a:r>
          </a:p>
        </p:txBody>
      </p:sp>
      <p:sp>
        <p:nvSpPr>
          <p:cNvPr id="80" name="TextBox 79">
            <a:extLst>
              <a:ext uri="{FF2B5EF4-FFF2-40B4-BE49-F238E27FC236}">
                <a16:creationId xmlns:a16="http://schemas.microsoft.com/office/drawing/2014/main" id="{8B6826B2-4573-0621-279A-97B241FC61C6}"/>
              </a:ext>
            </a:extLst>
          </p:cNvPr>
          <p:cNvSpPr txBox="1"/>
          <p:nvPr/>
        </p:nvSpPr>
        <p:spPr>
          <a:xfrm>
            <a:off x="7814451" y="2377939"/>
            <a:ext cx="1177875" cy="307777"/>
          </a:xfrm>
          <a:prstGeom prst="rect">
            <a:avLst/>
          </a:prstGeom>
          <a:noFill/>
        </p:spPr>
        <p:txBody>
          <a:bodyPr wrap="square" rtlCol="0">
            <a:spAutoFit/>
          </a:bodyPr>
          <a:lstStyle/>
          <a:p>
            <a:r>
              <a:rPr lang="en-US" sz="1400" dirty="0"/>
              <a:t>But …</a:t>
            </a:r>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E26CE89-CD76-86C0-2961-F9E0052FFFE7}"/>
                  </a:ext>
                </a:extLst>
              </p:cNvPr>
              <p:cNvSpPr txBox="1"/>
              <p:nvPr/>
            </p:nvSpPr>
            <p:spPr>
              <a:xfrm>
                <a:off x="7766705" y="2676854"/>
                <a:ext cx="409537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0" smtClean="0">
                              <a:latin typeface="Cambria Math" panose="02040503050406030204" pitchFamily="18" charset="0"/>
                            </a:rPr>
                            <m:t> </m:t>
                          </m:r>
                          <m:r>
                            <m:rPr>
                              <m:sty m:val="p"/>
                            </m:rPr>
                            <a:rPr lang="en-US" b="0" i="0" smtClean="0">
                              <a:latin typeface="Cambria Math" panose="02040503050406030204" pitchFamily="18" charset="0"/>
                            </a:rPr>
                            <m:t>log</m:t>
                          </m:r>
                          <m:r>
                            <a:rPr lang="en-US" b="0" i="1" smtClean="0">
                              <a:latin typeface="Cambria Math" panose="02040503050406030204" pitchFamily="18" charset="0"/>
                            </a:rPr>
                            <m:t>⁡</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𝑐</m:t>
                                  </m:r>
                                </m:num>
                                <m:den>
                                  <m:r>
                                    <a:rPr lang="en-US" b="0" i="1" smtClean="0">
                                      <a:latin typeface="Cambria Math" panose="02040503050406030204" pitchFamily="18" charset="0"/>
                                    </a:rPr>
                                    <m:t>1</m:t>
                                  </m:r>
                                </m:den>
                              </m:f>
                            </m:e>
                          </m:d>
                        </m:e>
                      </m:func>
                      <m:r>
                        <a:rPr lang="en-US" b="0" i="1" smtClean="0">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b="0" i="1" smtClean="0">
                                  <a:latin typeface="Cambria Math" panose="02040503050406030204" pitchFamily="18" charset="0"/>
                                </a:rPr>
                                <m:t>3</m:t>
                              </m:r>
                            </m:e>
                          </m:d>
                        </m:e>
                      </m:func>
                      <m:r>
                        <a:rPr lang="en-US" b="0" i="1" smtClean="0">
                          <a:latin typeface="Cambria Math" panose="02040503050406030204" pitchFamily="18" charset="0"/>
                        </a:rPr>
                        <m:t>=1.09</m:t>
                      </m:r>
                    </m:oMath>
                  </m:oMathPara>
                </a14:m>
                <a:endParaRPr lang="en-US" dirty="0"/>
              </a:p>
            </p:txBody>
          </p:sp>
        </mc:Choice>
        <mc:Fallback xmlns="">
          <p:sp>
            <p:nvSpPr>
              <p:cNvPr id="82" name="TextBox 81">
                <a:extLst>
                  <a:ext uri="{FF2B5EF4-FFF2-40B4-BE49-F238E27FC236}">
                    <a16:creationId xmlns:a16="http://schemas.microsoft.com/office/drawing/2014/main" id="{8E26CE89-CD76-86C0-2961-F9E0052FFFE7}"/>
                  </a:ext>
                </a:extLst>
              </p:cNvPr>
              <p:cNvSpPr txBox="1">
                <a:spLocks noRot="1" noChangeAspect="1" noMove="1" noResize="1" noEditPoints="1" noAdjustHandles="1" noChangeArrowheads="1" noChangeShapeType="1" noTextEdit="1"/>
              </p:cNvSpPr>
              <p:nvPr/>
            </p:nvSpPr>
            <p:spPr>
              <a:xfrm>
                <a:off x="7766705" y="2676854"/>
                <a:ext cx="4095370" cy="714683"/>
              </a:xfrm>
              <a:prstGeom prst="rect">
                <a:avLst/>
              </a:prstGeom>
              <a:blipFill>
                <a:blip r:embed="rId12"/>
                <a:stretch>
                  <a:fillRect/>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F030A94C-80F9-7633-8CF9-55DB0E984B23}"/>
              </a:ext>
            </a:extLst>
          </p:cNvPr>
          <p:cNvSpPr txBox="1"/>
          <p:nvPr/>
        </p:nvSpPr>
        <p:spPr>
          <a:xfrm>
            <a:off x="7839035" y="3693445"/>
            <a:ext cx="3198938" cy="369332"/>
          </a:xfrm>
          <a:prstGeom prst="rect">
            <a:avLst/>
          </a:prstGeom>
          <a:noFill/>
        </p:spPr>
        <p:txBody>
          <a:bodyPr wrap="square" rtlCol="0">
            <a:spAutoFit/>
          </a:bodyPr>
          <a:lstStyle/>
          <a:p>
            <a:r>
              <a:rPr lang="en-US" b="1" dirty="0"/>
              <a:t>Strongly Objective</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59D6C79E-5751-172B-AE80-1F026D3CBDB8}"/>
                  </a:ext>
                </a:extLst>
              </p:cNvPr>
              <p:cNvSpPr txBox="1"/>
              <p:nvPr/>
            </p:nvSpPr>
            <p:spPr>
              <a:xfrm>
                <a:off x="7860171" y="4127917"/>
                <a:ext cx="409537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0" smtClean="0">
                              <a:latin typeface="Cambria Math" panose="02040503050406030204" pitchFamily="18" charset="0"/>
                            </a:rPr>
                            <m:t> </m:t>
                          </m:r>
                          <m:r>
                            <m:rPr>
                              <m:sty m:val="p"/>
                            </m:rPr>
                            <a:rPr lang="en-US" b="0" i="0" smtClean="0">
                              <a:latin typeface="Cambria Math" panose="02040503050406030204" pitchFamily="18" charset="0"/>
                            </a:rPr>
                            <m:t>log</m:t>
                          </m:r>
                          <m:r>
                            <a:rPr lang="en-US" b="0" i="1" smtClean="0">
                              <a:latin typeface="Cambria Math" panose="02040503050406030204" pitchFamily="18" charset="0"/>
                            </a:rPr>
                            <m:t>⁡</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i="1" smtClean="0">
                                      <a:solidFill>
                                        <a:srgbClr val="0070C0"/>
                                      </a:solidFill>
                                      <a:latin typeface="Cambria Math" panose="02040503050406030204" pitchFamily="18" charset="0"/>
                                    </a:rPr>
                                    <m:t>1.718</m:t>
                                  </m:r>
                                </m:num>
                                <m:den>
                                  <m:r>
                                    <a:rPr lang="en-US" b="0" i="1" smtClean="0">
                                      <a:latin typeface="Cambria Math" panose="02040503050406030204" pitchFamily="18" charset="0"/>
                                    </a:rPr>
                                    <m:t>1</m:t>
                                  </m:r>
                                </m:den>
                              </m:f>
                            </m:e>
                          </m:d>
                        </m:e>
                      </m:func>
                      <m:r>
                        <a:rPr lang="en-US" b="0" i="1" smtClean="0">
                          <a:latin typeface="Cambria Math" panose="02040503050406030204" pitchFamily="18" charset="0"/>
                        </a:rPr>
                        <m:t>=</m:t>
                      </m:r>
                      <m:r>
                        <a:rPr lang="en-US" i="1" smtClean="0">
                          <a:latin typeface="Cambria Math" panose="02040503050406030204" pitchFamily="18" charset="0"/>
                        </a:rPr>
                        <m:t>1</m:t>
                      </m:r>
                      <m:r>
                        <a:rPr lang="en-US" b="0" i="1" smtClean="0">
                          <a:latin typeface="Cambria Math" panose="02040503050406030204" pitchFamily="18" charset="0"/>
                        </a:rPr>
                        <m:t>.0</m:t>
                      </m:r>
                    </m:oMath>
                  </m:oMathPara>
                </a14:m>
                <a:endParaRPr lang="en-US" dirty="0"/>
              </a:p>
            </p:txBody>
          </p:sp>
        </mc:Choice>
        <mc:Fallback xmlns="">
          <p:sp>
            <p:nvSpPr>
              <p:cNvPr id="84" name="TextBox 83">
                <a:extLst>
                  <a:ext uri="{FF2B5EF4-FFF2-40B4-BE49-F238E27FC236}">
                    <a16:creationId xmlns:a16="http://schemas.microsoft.com/office/drawing/2014/main" id="{59D6C79E-5751-172B-AE80-1F026D3CBDB8}"/>
                  </a:ext>
                </a:extLst>
              </p:cNvPr>
              <p:cNvSpPr txBox="1">
                <a:spLocks noRot="1" noChangeAspect="1" noMove="1" noResize="1" noEditPoints="1" noAdjustHandles="1" noChangeArrowheads="1" noChangeShapeType="1" noTextEdit="1"/>
              </p:cNvSpPr>
              <p:nvPr/>
            </p:nvSpPr>
            <p:spPr>
              <a:xfrm>
                <a:off x="7860171" y="4127917"/>
                <a:ext cx="4095370" cy="71468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92A66D3A-56B3-22CE-CD2A-709ADAE8175C}"/>
                  </a:ext>
                </a:extLst>
              </p:cNvPr>
              <p:cNvSpPr txBox="1"/>
              <p:nvPr/>
            </p:nvSpPr>
            <p:spPr>
              <a:xfrm>
                <a:off x="7620547" y="4943962"/>
                <a:ext cx="4319367" cy="6521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𝑛</m:t>
                              </m:r>
                            </m:sup>
                          </m:sSup>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rgbClr val="0070C0"/>
                              </a:solidFill>
                              <a:latin typeface="Cambria Math" panose="02040503050406030204" pitchFamily="18" charset="0"/>
                            </a:rPr>
                            <m:t>1.718</m:t>
                          </m:r>
                        </m:num>
                        <m:den>
                          <m:r>
                            <a:rPr lang="en-US" i="1">
                              <a:latin typeface="Cambria Math" panose="02040503050406030204" pitchFamily="18" charset="0"/>
                            </a:rPr>
                            <m:t>1+</m:t>
                          </m:r>
                          <m:r>
                            <a:rPr lang="en-US" b="0" i="1" smtClean="0">
                              <a:solidFill>
                                <a:srgbClr val="0070C0"/>
                              </a:solidFill>
                              <a:latin typeface="Cambria Math" panose="02040503050406030204" pitchFamily="18" charset="0"/>
                            </a:rPr>
                            <m:t>1.718</m:t>
                          </m:r>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1</m:t>
                          </m:r>
                        </m:den>
                      </m:f>
                      <m:r>
                        <a:rPr lang="en-US" b="0" i="1" smtClean="0">
                          <a:latin typeface="Cambria Math" panose="02040503050406030204" pitchFamily="18" charset="0"/>
                        </a:rPr>
                        <m:t>=0.632</m:t>
                      </m:r>
                    </m:oMath>
                  </m:oMathPara>
                </a14:m>
                <a:endParaRPr lang="en-US" dirty="0"/>
              </a:p>
            </p:txBody>
          </p:sp>
        </mc:Choice>
        <mc:Fallback xmlns="">
          <p:sp>
            <p:nvSpPr>
              <p:cNvPr id="86" name="TextBox 85">
                <a:extLst>
                  <a:ext uri="{FF2B5EF4-FFF2-40B4-BE49-F238E27FC236}">
                    <a16:creationId xmlns:a16="http://schemas.microsoft.com/office/drawing/2014/main" id="{92A66D3A-56B3-22CE-CD2A-709ADAE8175C}"/>
                  </a:ext>
                </a:extLst>
              </p:cNvPr>
              <p:cNvSpPr txBox="1">
                <a:spLocks noRot="1" noChangeAspect="1" noMove="1" noResize="1" noEditPoints="1" noAdjustHandles="1" noChangeArrowheads="1" noChangeShapeType="1" noTextEdit="1"/>
              </p:cNvSpPr>
              <p:nvPr/>
            </p:nvSpPr>
            <p:spPr>
              <a:xfrm>
                <a:off x="7620547" y="4943962"/>
                <a:ext cx="4319367" cy="652166"/>
              </a:xfrm>
              <a:prstGeom prst="rect">
                <a:avLst/>
              </a:prstGeom>
              <a:blipFill>
                <a:blip r:embed="rId14"/>
                <a:stretch>
                  <a:fillRect/>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CFF6584B-4E66-2DDD-8F96-D03264D6B1B9}"/>
              </a:ext>
            </a:extLst>
          </p:cNvPr>
          <p:cNvSpPr txBox="1"/>
          <p:nvPr/>
        </p:nvSpPr>
        <p:spPr>
          <a:xfrm>
            <a:off x="757517" y="6019255"/>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The details of strain incrementation are beyond the scope of our discussion, but are worth noting here.  In general, expect </a:t>
            </a:r>
            <a:r>
              <a:rPr lang="en-US" b="1" dirty="0"/>
              <a:t>STRONGLY_OBJECTIVE </a:t>
            </a:r>
            <a:r>
              <a:rPr lang="en-US" dirty="0"/>
              <a:t>to perform better with </a:t>
            </a:r>
            <a:r>
              <a:rPr lang="en-US" b="1" dirty="0"/>
              <a:t>larger step sizes</a:t>
            </a:r>
            <a:r>
              <a:rPr lang="en-US" dirty="0"/>
              <a:t>.</a:t>
            </a:r>
          </a:p>
        </p:txBody>
      </p:sp>
    </p:spTree>
    <p:extLst>
      <p:ext uri="{BB962C8B-B14F-4D97-AF65-F5344CB8AC3E}">
        <p14:creationId xmlns:p14="http://schemas.microsoft.com/office/powerpoint/2010/main" val="3606076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752D-30A4-F2B1-28B4-6F1E600B7C2C}"/>
              </a:ext>
            </a:extLst>
          </p:cNvPr>
          <p:cNvSpPr>
            <a:spLocks noGrp="1"/>
          </p:cNvSpPr>
          <p:nvPr>
            <p:ph type="title"/>
          </p:nvPr>
        </p:nvSpPr>
        <p:spPr/>
        <p:txBody>
          <a:bodyPr/>
          <a:lstStyle/>
          <a:p>
            <a:r>
              <a:rPr lang="en-US" dirty="0"/>
              <a:t>A few notes, and available outputs:</a:t>
            </a:r>
          </a:p>
        </p:txBody>
      </p:sp>
      <p:sp>
        <p:nvSpPr>
          <p:cNvPr id="3" name="Content Placeholder 2">
            <a:extLst>
              <a:ext uri="{FF2B5EF4-FFF2-40B4-BE49-F238E27FC236}">
                <a16:creationId xmlns:a16="http://schemas.microsoft.com/office/drawing/2014/main" id="{C49A3C29-70D0-4D36-C1EB-2EDAF1EDF916}"/>
              </a:ext>
            </a:extLst>
          </p:cNvPr>
          <p:cNvSpPr>
            <a:spLocks noGrp="1"/>
          </p:cNvSpPr>
          <p:nvPr>
            <p:ph idx="1"/>
          </p:nvPr>
        </p:nvSpPr>
        <p:spPr>
          <a:xfrm>
            <a:off x="762001" y="1447799"/>
            <a:ext cx="8272272" cy="4648201"/>
          </a:xfrm>
        </p:spPr>
        <p:txBody>
          <a:bodyPr/>
          <a:lstStyle/>
          <a:p>
            <a:pPr marL="342900" indent="-342900">
              <a:buFont typeface="Arial" panose="020B0604020202020204" pitchFamily="34" charset="0"/>
              <a:buChar char="•"/>
            </a:pPr>
            <a:r>
              <a:rPr lang="en-US" dirty="0"/>
              <a:t>Artificial strain …</a:t>
            </a:r>
          </a:p>
          <a:p>
            <a:pPr marL="829809" lvl="1" indent="-342900">
              <a:buFont typeface="Arial" panose="020B0604020202020204" pitchFamily="34" charset="0"/>
              <a:buChar char="•"/>
            </a:pPr>
            <a:r>
              <a:rPr lang="en-US" dirty="0">
                <a:solidFill>
                  <a:srgbClr val="0070C0"/>
                </a:solidFill>
              </a:rPr>
              <a:t>is constant within an element</a:t>
            </a:r>
            <a:r>
              <a:rPr lang="en-US" dirty="0"/>
              <a:t>: it does not vary by integration point.</a:t>
            </a:r>
          </a:p>
          <a:p>
            <a:pPr marL="829809" lvl="1" indent="-342900">
              <a:buFont typeface="Arial" panose="020B0604020202020204" pitchFamily="34" charset="0"/>
              <a:buChar char="•"/>
            </a:pPr>
            <a:r>
              <a:rPr lang="en-US" dirty="0">
                <a:solidFill>
                  <a:srgbClr val="0070C0"/>
                </a:solidFill>
              </a:rPr>
              <a:t>does not cause stress</a:t>
            </a:r>
            <a:r>
              <a:rPr lang="en-US" dirty="0"/>
              <a:t> without boundary conditions or nonuniform material interfaces</a:t>
            </a:r>
          </a:p>
          <a:p>
            <a:pPr marL="342900" indent="-342900">
              <a:buFont typeface="Arial" panose="020B0604020202020204" pitchFamily="34" charset="0"/>
              <a:buChar char="•"/>
            </a:pPr>
            <a:r>
              <a:rPr lang="en-US" dirty="0">
                <a:latin typeface="Consolas" panose="020B0609020204030204" pitchFamily="49" charset="0"/>
              </a:rPr>
              <a:t>element variables = nonmaterial_strain_3d</a:t>
            </a:r>
          </a:p>
          <a:p>
            <a:pPr marL="342900" indent="-342900">
              <a:buFont typeface="Arial" panose="020B0604020202020204" pitchFamily="34" charset="0"/>
              <a:buChar char="•"/>
            </a:pPr>
            <a:r>
              <a:rPr lang="en-US" dirty="0">
                <a:latin typeface="Consolas" panose="020B0609020204030204" pitchFamily="49" charset="0"/>
              </a:rPr>
              <a:t>element variables = nonmaterial_strain_rate_3d</a:t>
            </a:r>
          </a:p>
          <a:p>
            <a:pPr marL="342900" indent="-342900">
              <a:buFont typeface="Arial" panose="020B0604020202020204" pitchFamily="34" charset="0"/>
              <a:buChar char="•"/>
            </a:pPr>
            <a:r>
              <a:rPr lang="en-US" dirty="0">
                <a:latin typeface="Consolas" panose="020B0609020204030204" pitchFamily="49" charset="0"/>
              </a:rPr>
              <a:t>element variables = </a:t>
            </a:r>
            <a:r>
              <a:rPr lang="en-US" dirty="0" err="1">
                <a:latin typeface="Consolas" panose="020B0609020204030204" pitchFamily="49" charset="0"/>
              </a:rPr>
              <a:t>artificial_strain</a:t>
            </a:r>
            <a:endParaRPr lang="en-US" dirty="0">
              <a:latin typeface="Consolas" panose="020B0609020204030204" pitchFamily="49" charset="0"/>
            </a:endParaRPr>
          </a:p>
          <a:p>
            <a:pPr marL="342900" indent="-342900">
              <a:buFont typeface="Arial" panose="020B0604020202020204" pitchFamily="34" charset="0"/>
              <a:buChar char="•"/>
            </a:pPr>
            <a:r>
              <a:rPr lang="en-US" dirty="0">
                <a:latin typeface="Consolas" panose="020B0609020204030204" pitchFamily="49" charset="0"/>
              </a:rPr>
              <a:t>element variables = artificial_strain_rate_3d</a:t>
            </a:r>
          </a:p>
          <a:p>
            <a:pPr marL="342900" indent="-342900">
              <a:buFont typeface="Arial" panose="020B0604020202020204" pitchFamily="34" charset="0"/>
              <a:buChar char="•"/>
            </a:pPr>
            <a:r>
              <a:rPr lang="en-US" dirty="0">
                <a:latin typeface="Consolas" panose="020B0609020204030204" pitchFamily="49" charset="0"/>
              </a:rPr>
              <a:t>element variables = </a:t>
            </a:r>
            <a:r>
              <a:rPr lang="en-US" dirty="0" err="1">
                <a:latin typeface="Consolas" panose="020B0609020204030204" pitchFamily="49" charset="0"/>
              </a:rPr>
              <a:t>artificial_strain_reference_strain</a:t>
            </a:r>
            <a:endParaRPr lang="en-US" dirty="0">
              <a:latin typeface="Consolas" panose="020B0609020204030204" pitchFamily="49" charset="0"/>
            </a:endParaRPr>
          </a:p>
        </p:txBody>
      </p:sp>
      <p:sp>
        <p:nvSpPr>
          <p:cNvPr id="4" name="Slide Number Placeholder 3">
            <a:extLst>
              <a:ext uri="{FF2B5EF4-FFF2-40B4-BE49-F238E27FC236}">
                <a16:creationId xmlns:a16="http://schemas.microsoft.com/office/drawing/2014/main" id="{77890AE1-0DD5-F3DB-1FC0-2D74702EC8AE}"/>
              </a:ext>
            </a:extLst>
          </p:cNvPr>
          <p:cNvSpPr>
            <a:spLocks noGrp="1"/>
          </p:cNvSpPr>
          <p:nvPr>
            <p:ph type="sldNum" sz="quarter" idx="4"/>
          </p:nvPr>
        </p:nvSpPr>
        <p:spPr/>
        <p:txBody>
          <a:bodyPr/>
          <a:lstStyle/>
          <a:p>
            <a:pPr algn="ctr"/>
            <a:fld id="{F6B149FD-26F7-3645-B4E7-BA8B8CC5EEA8}" type="slidenum">
              <a:rPr lang="en-US" smtClean="0"/>
              <a:pPr algn="ctr"/>
              <a:t>31</a:t>
            </a:fld>
            <a:endParaRPr lang="en-US" dirty="0"/>
          </a:p>
        </p:txBody>
      </p:sp>
      <p:sp>
        <p:nvSpPr>
          <p:cNvPr id="5" name="Right Brace 4">
            <a:extLst>
              <a:ext uri="{FF2B5EF4-FFF2-40B4-BE49-F238E27FC236}">
                <a16:creationId xmlns:a16="http://schemas.microsoft.com/office/drawing/2014/main" id="{EBE3CED5-1CB3-8BD6-8102-0DD458EC80C9}"/>
              </a:ext>
            </a:extLst>
          </p:cNvPr>
          <p:cNvSpPr/>
          <p:nvPr/>
        </p:nvSpPr>
        <p:spPr>
          <a:xfrm>
            <a:off x="7799832" y="2903696"/>
            <a:ext cx="256032" cy="7772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2F72EB2B-4C22-45D4-4A9C-E291C740503A}"/>
              </a:ext>
            </a:extLst>
          </p:cNvPr>
          <p:cNvSpPr txBox="1"/>
          <p:nvPr/>
        </p:nvSpPr>
        <p:spPr>
          <a:xfrm>
            <a:off x="8138160" y="2903696"/>
            <a:ext cx="3383280" cy="738664"/>
          </a:xfrm>
          <a:prstGeom prst="rect">
            <a:avLst/>
          </a:prstGeom>
          <a:noFill/>
        </p:spPr>
        <p:txBody>
          <a:bodyPr wrap="square" rtlCol="0">
            <a:spAutoFit/>
          </a:bodyPr>
          <a:lstStyle/>
          <a:p>
            <a:r>
              <a:rPr lang="en-US" sz="1400" b="1" dirty="0"/>
              <a:t>Combines</a:t>
            </a:r>
            <a:r>
              <a:rPr lang="en-US" sz="1400" dirty="0"/>
              <a:t> both </a:t>
            </a:r>
            <a:r>
              <a:rPr lang="en-US" sz="1400" i="1" dirty="0"/>
              <a:t>thermal</a:t>
            </a:r>
            <a:r>
              <a:rPr lang="en-US" sz="1400" dirty="0"/>
              <a:t> and </a:t>
            </a:r>
            <a:r>
              <a:rPr lang="en-US" sz="1400" i="1" dirty="0"/>
              <a:t>artificial </a:t>
            </a:r>
            <a:r>
              <a:rPr lang="en-US" sz="1400" dirty="0"/>
              <a:t>components of strain.  “Engineering” strain is reported.</a:t>
            </a:r>
          </a:p>
        </p:txBody>
      </p:sp>
      <p:sp>
        <p:nvSpPr>
          <p:cNvPr id="7" name="Right Brace 6">
            <a:extLst>
              <a:ext uri="{FF2B5EF4-FFF2-40B4-BE49-F238E27FC236}">
                <a16:creationId xmlns:a16="http://schemas.microsoft.com/office/drawing/2014/main" id="{C317C8A8-B5B5-A209-6252-7E699C7C6F94}"/>
              </a:ext>
            </a:extLst>
          </p:cNvPr>
          <p:cNvSpPr/>
          <p:nvPr/>
        </p:nvSpPr>
        <p:spPr>
          <a:xfrm>
            <a:off x="8906257" y="3909012"/>
            <a:ext cx="256032" cy="11571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0EBD0C83-A7C4-361D-BB73-23A4A6DF1466}"/>
              </a:ext>
            </a:extLst>
          </p:cNvPr>
          <p:cNvSpPr txBox="1"/>
          <p:nvPr/>
        </p:nvSpPr>
        <p:spPr>
          <a:xfrm>
            <a:off x="9433560" y="3680936"/>
            <a:ext cx="2526792" cy="1815882"/>
          </a:xfrm>
          <a:prstGeom prst="rect">
            <a:avLst/>
          </a:prstGeom>
          <a:noFill/>
        </p:spPr>
        <p:txBody>
          <a:bodyPr wrap="square" rtlCol="0">
            <a:spAutoFit/>
          </a:bodyPr>
          <a:lstStyle/>
          <a:p>
            <a:r>
              <a:rPr lang="en-US" sz="1400" b="1" dirty="0"/>
              <a:t>Specific information </a:t>
            </a:r>
            <a:r>
              <a:rPr lang="en-US" sz="1400" dirty="0"/>
              <a:t>about artificial strain, combined with thermal strain gives “</a:t>
            </a:r>
            <a:r>
              <a:rPr lang="en-US" sz="1400" dirty="0" err="1"/>
              <a:t>nonmaterial_strain</a:t>
            </a:r>
            <a:r>
              <a:rPr lang="en-US" sz="1400" dirty="0"/>
              <a:t>”.  </a:t>
            </a:r>
          </a:p>
          <a:p>
            <a:endParaRPr lang="en-US" sz="1400" dirty="0"/>
          </a:p>
          <a:p>
            <a:r>
              <a:rPr lang="en-US" sz="1400" dirty="0"/>
              <a:t>Reference strain has 3 components, evaluated from X/Y/Z strain functions.</a:t>
            </a:r>
          </a:p>
        </p:txBody>
      </p:sp>
    </p:spTree>
    <p:extLst>
      <p:ext uri="{BB962C8B-B14F-4D97-AF65-F5344CB8AC3E}">
        <p14:creationId xmlns:p14="http://schemas.microsoft.com/office/powerpoint/2010/main" val="6996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9363-762B-3422-D122-D52F6A2A2C1A}"/>
              </a:ext>
            </a:extLst>
          </p:cNvPr>
          <p:cNvSpPr>
            <a:spLocks noGrp="1"/>
          </p:cNvSpPr>
          <p:nvPr>
            <p:ph type="title"/>
          </p:nvPr>
        </p:nvSpPr>
        <p:spPr/>
        <p:txBody>
          <a:bodyPr/>
          <a:lstStyle/>
          <a:p>
            <a:r>
              <a:rPr lang="en-US" dirty="0"/>
              <a:t>Element type, step size, and an explicit solution</a:t>
            </a:r>
          </a:p>
        </p:txBody>
      </p:sp>
      <p:sp>
        <p:nvSpPr>
          <p:cNvPr id="3" name="Content Placeholder 2">
            <a:extLst>
              <a:ext uri="{FF2B5EF4-FFF2-40B4-BE49-F238E27FC236}">
                <a16:creationId xmlns:a16="http://schemas.microsoft.com/office/drawing/2014/main" id="{B29339A7-1D2D-4E85-3ABE-3CB05D7D8886}"/>
              </a:ext>
            </a:extLst>
          </p:cNvPr>
          <p:cNvSpPr>
            <a:spLocks noGrp="1"/>
          </p:cNvSpPr>
          <p:nvPr>
            <p:ph idx="1"/>
          </p:nvPr>
        </p:nvSpPr>
        <p:spPr>
          <a:xfrm>
            <a:off x="762000" y="1152525"/>
            <a:ext cx="10553699" cy="1514476"/>
          </a:xfrm>
        </p:spPr>
        <p:txBody>
          <a:bodyPr/>
          <a:lstStyle/>
          <a:p>
            <a:r>
              <a:rPr lang="en-US" dirty="0"/>
              <a:t>Element type – SD Hex (improves solution)</a:t>
            </a:r>
          </a:p>
          <a:p>
            <a:r>
              <a:rPr lang="en-US" dirty="0"/>
              <a:t>Time step size – smaller step (improves solution)</a:t>
            </a:r>
          </a:p>
          <a:p>
            <a:r>
              <a:rPr lang="en-US" dirty="0"/>
              <a:t>Explicit quasi-static solution requires some “babying” to get it right</a:t>
            </a:r>
          </a:p>
        </p:txBody>
      </p:sp>
      <p:sp>
        <p:nvSpPr>
          <p:cNvPr id="4" name="Slide Number Placeholder 3">
            <a:extLst>
              <a:ext uri="{FF2B5EF4-FFF2-40B4-BE49-F238E27FC236}">
                <a16:creationId xmlns:a16="http://schemas.microsoft.com/office/drawing/2014/main" id="{3ABBD7CD-94B0-1490-EF9F-4DDBF36668D4}"/>
              </a:ext>
            </a:extLst>
          </p:cNvPr>
          <p:cNvSpPr>
            <a:spLocks noGrp="1"/>
          </p:cNvSpPr>
          <p:nvPr>
            <p:ph type="sldNum" sz="quarter" idx="4"/>
          </p:nvPr>
        </p:nvSpPr>
        <p:spPr/>
        <p:txBody>
          <a:bodyPr/>
          <a:lstStyle/>
          <a:p>
            <a:pPr algn="ctr"/>
            <a:fld id="{F6B149FD-26F7-3645-B4E7-BA8B8CC5EEA8}" type="slidenum">
              <a:rPr lang="en-US" smtClean="0"/>
              <a:pPr algn="ctr"/>
              <a:t>32</a:t>
            </a:fld>
            <a:endParaRPr lang="en-US" dirty="0"/>
          </a:p>
        </p:txBody>
      </p:sp>
      <p:pic>
        <p:nvPicPr>
          <p:cNvPr id="5" name="ex02_explicit_solution">
            <a:hlinkClick r:id="" action="ppaction://media"/>
            <a:extLst>
              <a:ext uri="{FF2B5EF4-FFF2-40B4-BE49-F238E27FC236}">
                <a16:creationId xmlns:a16="http://schemas.microsoft.com/office/drawing/2014/main" id="{B4F1F5D8-C6DC-0E13-4630-5F0FC37A98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6525" y="2516034"/>
            <a:ext cx="6496050" cy="3360890"/>
          </a:xfrm>
          <a:prstGeom prst="rect">
            <a:avLst/>
          </a:prstGeom>
        </p:spPr>
      </p:pic>
      <p:sp>
        <p:nvSpPr>
          <p:cNvPr id="6" name="TextBox 5">
            <a:extLst>
              <a:ext uri="{FF2B5EF4-FFF2-40B4-BE49-F238E27FC236}">
                <a16:creationId xmlns:a16="http://schemas.microsoft.com/office/drawing/2014/main" id="{78C448F0-EE24-701A-8511-3AC291E3D3CD}"/>
              </a:ext>
            </a:extLst>
          </p:cNvPr>
          <p:cNvSpPr txBox="1"/>
          <p:nvPr/>
        </p:nvSpPr>
        <p:spPr>
          <a:xfrm>
            <a:off x="183201" y="3734814"/>
            <a:ext cx="2607624" cy="523220"/>
          </a:xfrm>
          <a:prstGeom prst="rect">
            <a:avLst/>
          </a:prstGeom>
          <a:noFill/>
        </p:spPr>
        <p:txBody>
          <a:bodyPr wrap="square" rtlCol="0">
            <a:spAutoFit/>
          </a:bodyPr>
          <a:lstStyle/>
          <a:p>
            <a:r>
              <a:rPr lang="en-US" sz="1400" i="1" dirty="0"/>
              <a:t>At the end, solution oscillates between L ~= 1.9 and 2.1 </a:t>
            </a:r>
          </a:p>
        </p:txBody>
      </p:sp>
      <p:sp>
        <p:nvSpPr>
          <p:cNvPr id="7" name="TextBox 6">
            <a:extLst>
              <a:ext uri="{FF2B5EF4-FFF2-40B4-BE49-F238E27FC236}">
                <a16:creationId xmlns:a16="http://schemas.microsoft.com/office/drawing/2014/main" id="{8E334E53-F744-EEF3-1BFC-A957B006467D}"/>
              </a:ext>
            </a:extLst>
          </p:cNvPr>
          <p:cNvSpPr txBox="1"/>
          <p:nvPr/>
        </p:nvSpPr>
        <p:spPr>
          <a:xfrm>
            <a:off x="9253537" y="2438401"/>
            <a:ext cx="2871787" cy="1169551"/>
          </a:xfrm>
          <a:prstGeom prst="rect">
            <a:avLst/>
          </a:prstGeom>
          <a:noFill/>
        </p:spPr>
        <p:txBody>
          <a:bodyPr wrap="square" rtlCol="0">
            <a:spAutoFit/>
          </a:bodyPr>
          <a:lstStyle/>
          <a:p>
            <a:r>
              <a:rPr lang="en-US" sz="1400" b="1" i="1" dirty="0"/>
              <a:t>For this problem in particular</a:t>
            </a:r>
            <a:r>
              <a:rPr lang="en-US" sz="1400" i="1" dirty="0"/>
              <a:t>: Positive internal energy in quasi-static state can be viewed as the total “dissipated energy” required to get here</a:t>
            </a:r>
          </a:p>
        </p:txBody>
      </p:sp>
      <p:sp>
        <p:nvSpPr>
          <p:cNvPr id="8" name="TextBox 7">
            <a:extLst>
              <a:ext uri="{FF2B5EF4-FFF2-40B4-BE49-F238E27FC236}">
                <a16:creationId xmlns:a16="http://schemas.microsoft.com/office/drawing/2014/main" id="{738EB4E1-6CEF-9B04-C5EE-A3CC7252F7FD}"/>
              </a:ext>
            </a:extLst>
          </p:cNvPr>
          <p:cNvSpPr txBox="1"/>
          <p:nvPr/>
        </p:nvSpPr>
        <p:spPr>
          <a:xfrm>
            <a:off x="9271030" y="3996424"/>
            <a:ext cx="2676525" cy="1384995"/>
          </a:xfrm>
          <a:prstGeom prst="rect">
            <a:avLst/>
          </a:prstGeom>
          <a:noFill/>
        </p:spPr>
        <p:txBody>
          <a:bodyPr wrap="square" rtlCol="0">
            <a:spAutoFit/>
          </a:bodyPr>
          <a:lstStyle/>
          <a:p>
            <a:r>
              <a:rPr lang="en-US" sz="1400" i="1" dirty="0"/>
              <a:t>Some dissipation mechanism required to reduce kinetic energy to near zero</a:t>
            </a:r>
          </a:p>
          <a:p>
            <a:endParaRPr lang="en-US" sz="1400" i="1" dirty="0"/>
          </a:p>
          <a:p>
            <a:r>
              <a:rPr lang="en-US" sz="1400" i="1" dirty="0"/>
              <a:t>- Default bulk viscosity is helping us out</a:t>
            </a:r>
          </a:p>
        </p:txBody>
      </p:sp>
      <p:cxnSp>
        <p:nvCxnSpPr>
          <p:cNvPr id="10" name="Straight Arrow Connector 9">
            <a:extLst>
              <a:ext uri="{FF2B5EF4-FFF2-40B4-BE49-F238E27FC236}">
                <a16:creationId xmlns:a16="http://schemas.microsoft.com/office/drawing/2014/main" id="{D51A007F-35AC-DA38-3719-A84DEB221D03}"/>
              </a:ext>
            </a:extLst>
          </p:cNvPr>
          <p:cNvCxnSpPr>
            <a:cxnSpLocks/>
          </p:cNvCxnSpPr>
          <p:nvPr/>
        </p:nvCxnSpPr>
        <p:spPr>
          <a:xfrm flipH="1">
            <a:off x="8928130" y="4196479"/>
            <a:ext cx="342900" cy="185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F48CCD4-52B0-F3B1-1BFB-F034422CEA90}"/>
              </a:ext>
            </a:extLst>
          </p:cNvPr>
          <p:cNvCxnSpPr>
            <a:cxnSpLocks/>
          </p:cNvCxnSpPr>
          <p:nvPr/>
        </p:nvCxnSpPr>
        <p:spPr>
          <a:xfrm flipH="1">
            <a:off x="8912052" y="3237245"/>
            <a:ext cx="342900" cy="185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64FC689-E1C2-385E-8060-FD91EB558C37}"/>
              </a:ext>
            </a:extLst>
          </p:cNvPr>
          <p:cNvSpPr txBox="1"/>
          <p:nvPr/>
        </p:nvSpPr>
        <p:spPr>
          <a:xfrm>
            <a:off x="757517" y="6019255"/>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i="1" dirty="0"/>
              <a:t>Opinion</a:t>
            </a:r>
            <a:r>
              <a:rPr lang="en-US" dirty="0"/>
              <a:t>: In practice, tuning mass scaling, damping, and other knobs to achieve a </a:t>
            </a:r>
            <a:r>
              <a:rPr lang="en-US" b="1" dirty="0"/>
              <a:t>good </a:t>
            </a:r>
            <a:r>
              <a:rPr lang="en-US" dirty="0"/>
              <a:t>explicit quasi-static solution can be almost as difficult as just solving the “real” implicit problem.</a:t>
            </a:r>
          </a:p>
        </p:txBody>
      </p:sp>
    </p:spTree>
    <p:extLst>
      <p:ext uri="{BB962C8B-B14F-4D97-AF65-F5344CB8AC3E}">
        <p14:creationId xmlns:p14="http://schemas.microsoft.com/office/powerpoint/2010/main" val="158196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C656D-E405-663F-3149-1D65A80062F8}"/>
              </a:ext>
            </a:extLst>
          </p:cNvPr>
          <p:cNvSpPr>
            <a:spLocks noGrp="1"/>
          </p:cNvSpPr>
          <p:nvPr>
            <p:ph type="title"/>
          </p:nvPr>
        </p:nvSpPr>
        <p:spPr/>
        <p:txBody>
          <a:bodyPr/>
          <a:lstStyle/>
          <a:p>
            <a:r>
              <a:rPr lang="en-US" dirty="0"/>
              <a:t>Example 03: </a:t>
            </a:r>
            <a:r>
              <a:rPr lang="en-US" sz="2800" b="1" dirty="0"/>
              <a:t>Pads &amp; the “true” reference configuration</a:t>
            </a:r>
            <a:endParaRPr lang="en-US" dirty="0"/>
          </a:p>
        </p:txBody>
      </p:sp>
      <p:sp>
        <p:nvSpPr>
          <p:cNvPr id="4" name="Slide Number Placeholder 3">
            <a:extLst>
              <a:ext uri="{FF2B5EF4-FFF2-40B4-BE49-F238E27FC236}">
                <a16:creationId xmlns:a16="http://schemas.microsoft.com/office/drawing/2014/main" id="{BD4D64ED-F0BF-2BBA-3780-864FE7D85147}"/>
              </a:ext>
            </a:extLst>
          </p:cNvPr>
          <p:cNvSpPr>
            <a:spLocks noGrp="1"/>
          </p:cNvSpPr>
          <p:nvPr>
            <p:ph type="sldNum" sz="quarter" idx="4"/>
          </p:nvPr>
        </p:nvSpPr>
        <p:spPr/>
        <p:txBody>
          <a:bodyPr/>
          <a:lstStyle/>
          <a:p>
            <a:pPr algn="ctr"/>
            <a:fld id="{F6B149FD-26F7-3645-B4E7-BA8B8CC5EEA8}" type="slidenum">
              <a:rPr lang="en-US" smtClean="0"/>
              <a:pPr algn="ctr"/>
              <a:t>33</a:t>
            </a:fld>
            <a:endParaRPr lang="en-US" dirty="0"/>
          </a:p>
        </p:txBody>
      </p:sp>
      <p:pic>
        <p:nvPicPr>
          <p:cNvPr id="18" name="Picture 17">
            <a:extLst>
              <a:ext uri="{FF2B5EF4-FFF2-40B4-BE49-F238E27FC236}">
                <a16:creationId xmlns:a16="http://schemas.microsoft.com/office/drawing/2014/main" id="{C5515FF1-9D5C-43FB-3B32-AA3C73F059C8}"/>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807208" y="1274822"/>
            <a:ext cx="6187785" cy="3928609"/>
          </a:xfrm>
          <a:prstGeom prst="rect">
            <a:avLst/>
          </a:prstGeom>
        </p:spPr>
      </p:pic>
      <p:cxnSp>
        <p:nvCxnSpPr>
          <p:cNvPr id="20" name="Straight Connector 19">
            <a:extLst>
              <a:ext uri="{FF2B5EF4-FFF2-40B4-BE49-F238E27FC236}">
                <a16:creationId xmlns:a16="http://schemas.microsoft.com/office/drawing/2014/main" id="{423167A4-4146-EBAF-1975-4A3ECF696E70}"/>
              </a:ext>
            </a:extLst>
          </p:cNvPr>
          <p:cNvCxnSpPr/>
          <p:nvPr/>
        </p:nvCxnSpPr>
        <p:spPr>
          <a:xfrm flipH="1" flipV="1">
            <a:off x="2075688" y="2478024"/>
            <a:ext cx="1655064" cy="521208"/>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7652D24-E4CE-5D72-9C98-788C45DEE397}"/>
              </a:ext>
            </a:extLst>
          </p:cNvPr>
          <p:cNvSpPr txBox="1"/>
          <p:nvPr/>
        </p:nvSpPr>
        <p:spPr>
          <a:xfrm>
            <a:off x="341376" y="1523923"/>
            <a:ext cx="2465832" cy="1754326"/>
          </a:xfrm>
          <a:prstGeom prst="rect">
            <a:avLst/>
          </a:prstGeom>
          <a:noFill/>
        </p:spPr>
        <p:txBody>
          <a:bodyPr wrap="square" rtlCol="0">
            <a:spAutoFit/>
          </a:bodyPr>
          <a:lstStyle/>
          <a:p>
            <a:r>
              <a:rPr lang="en-US" dirty="0"/>
              <a:t>Soft engineered pad of known initial geometry (0.5” thick)</a:t>
            </a:r>
          </a:p>
          <a:p>
            <a:endParaRPr lang="en-US" dirty="0"/>
          </a:p>
          <a:p>
            <a:r>
              <a:rPr lang="en-US" dirty="0"/>
              <a:t>(initial mesh is overlapping)</a:t>
            </a:r>
          </a:p>
        </p:txBody>
      </p:sp>
      <p:sp>
        <p:nvSpPr>
          <p:cNvPr id="28" name="TextBox 27">
            <a:extLst>
              <a:ext uri="{FF2B5EF4-FFF2-40B4-BE49-F238E27FC236}">
                <a16:creationId xmlns:a16="http://schemas.microsoft.com/office/drawing/2014/main" id="{A7E4637C-A120-0AE9-2E5E-A075BCD1747C}"/>
              </a:ext>
            </a:extLst>
          </p:cNvPr>
          <p:cNvSpPr txBox="1"/>
          <p:nvPr/>
        </p:nvSpPr>
        <p:spPr>
          <a:xfrm>
            <a:off x="413004" y="5986272"/>
            <a:ext cx="11547348" cy="646331"/>
          </a:xfrm>
          <a:prstGeom prst="rect">
            <a:avLst/>
          </a:prstGeom>
          <a:noFill/>
        </p:spPr>
        <p:txBody>
          <a:bodyPr wrap="square" rtlCol="0">
            <a:spAutoFit/>
          </a:bodyPr>
          <a:lstStyle/>
          <a:p>
            <a:r>
              <a:rPr lang="en-US" dirty="0"/>
              <a:t>A customer provides geometry for a soft pad which is to be fit between two rigid plates in the assembled configuration.  Evaluate the reaction force that will be imparted to the plates by the pad.</a:t>
            </a:r>
          </a:p>
        </p:txBody>
      </p:sp>
      <p:cxnSp>
        <p:nvCxnSpPr>
          <p:cNvPr id="30" name="Straight Connector 29">
            <a:extLst>
              <a:ext uri="{FF2B5EF4-FFF2-40B4-BE49-F238E27FC236}">
                <a16:creationId xmlns:a16="http://schemas.microsoft.com/office/drawing/2014/main" id="{0B4C4C82-5098-B52D-4752-A88C34923742}"/>
              </a:ext>
            </a:extLst>
          </p:cNvPr>
          <p:cNvCxnSpPr>
            <a:cxnSpLocks/>
            <a:endCxn id="31" idx="1"/>
          </p:cNvCxnSpPr>
          <p:nvPr/>
        </p:nvCxnSpPr>
        <p:spPr>
          <a:xfrm flipV="1">
            <a:off x="8823960" y="2077922"/>
            <a:ext cx="743712" cy="244654"/>
          </a:xfrm>
          <a:prstGeom prst="line">
            <a:avLst/>
          </a:prstGeom>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4D073437-A6EF-A74D-A225-126B2EB41AD1}"/>
              </a:ext>
            </a:extLst>
          </p:cNvPr>
          <p:cNvSpPr txBox="1"/>
          <p:nvPr/>
        </p:nvSpPr>
        <p:spPr>
          <a:xfrm>
            <a:off x="9567672" y="1616257"/>
            <a:ext cx="2282952" cy="923330"/>
          </a:xfrm>
          <a:prstGeom prst="rect">
            <a:avLst/>
          </a:prstGeom>
          <a:noFill/>
        </p:spPr>
        <p:txBody>
          <a:bodyPr wrap="square" rtlCol="0">
            <a:spAutoFit/>
          </a:bodyPr>
          <a:lstStyle/>
          <a:p>
            <a:r>
              <a:rPr lang="en-US" dirty="0"/>
              <a:t>Rigid plates, meshed in the assembled position</a:t>
            </a:r>
          </a:p>
        </p:txBody>
      </p:sp>
      <p:cxnSp>
        <p:nvCxnSpPr>
          <p:cNvPr id="33" name="Straight Connector 32">
            <a:extLst>
              <a:ext uri="{FF2B5EF4-FFF2-40B4-BE49-F238E27FC236}">
                <a16:creationId xmlns:a16="http://schemas.microsoft.com/office/drawing/2014/main" id="{47DC3EAF-1156-E92E-FE09-7166ED87B945}"/>
              </a:ext>
            </a:extLst>
          </p:cNvPr>
          <p:cNvCxnSpPr>
            <a:cxnSpLocks/>
            <a:endCxn id="31" idx="1"/>
          </p:cNvCxnSpPr>
          <p:nvPr/>
        </p:nvCxnSpPr>
        <p:spPr>
          <a:xfrm flipV="1">
            <a:off x="8683925" y="2077922"/>
            <a:ext cx="883747" cy="124450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B5E94EEE-BEDA-93F5-3616-D099E23DADAC}"/>
              </a:ext>
            </a:extLst>
          </p:cNvPr>
          <p:cNvCxnSpPr/>
          <p:nvPr/>
        </p:nvCxnSpPr>
        <p:spPr>
          <a:xfrm>
            <a:off x="3172968" y="3904488"/>
            <a:ext cx="0" cy="4206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C950052A-BCDE-0A71-E7DE-BF6357180302}"/>
              </a:ext>
            </a:extLst>
          </p:cNvPr>
          <p:cNvCxnSpPr/>
          <p:nvPr/>
        </p:nvCxnSpPr>
        <p:spPr>
          <a:xfrm>
            <a:off x="6653784" y="4993119"/>
            <a:ext cx="0" cy="4206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39B3F33-BEEE-F1B7-BC31-538F3F5C971F}"/>
              </a:ext>
            </a:extLst>
          </p:cNvPr>
          <p:cNvCxnSpPr>
            <a:cxnSpLocks/>
          </p:cNvCxnSpPr>
          <p:nvPr/>
        </p:nvCxnSpPr>
        <p:spPr>
          <a:xfrm>
            <a:off x="3172968" y="4124521"/>
            <a:ext cx="3480816" cy="1078910"/>
          </a:xfrm>
          <a:prstGeom prst="straightConnector1">
            <a:avLst/>
          </a:prstGeom>
          <a:ln w="28575">
            <a:solidFill>
              <a:srgbClr val="0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4C65181B-ABDF-9AE2-D44B-50E3A9B02521}"/>
              </a:ext>
            </a:extLst>
          </p:cNvPr>
          <p:cNvSpPr txBox="1"/>
          <p:nvPr/>
        </p:nvSpPr>
        <p:spPr>
          <a:xfrm>
            <a:off x="4610862" y="4695691"/>
            <a:ext cx="460838" cy="369332"/>
          </a:xfrm>
          <a:prstGeom prst="rect">
            <a:avLst/>
          </a:prstGeom>
          <a:noFill/>
        </p:spPr>
        <p:txBody>
          <a:bodyPr wrap="square">
            <a:spAutoFit/>
          </a:bodyPr>
          <a:lstStyle/>
          <a:p>
            <a:r>
              <a:rPr lang="en-US" dirty="0"/>
              <a:t>5”</a:t>
            </a:r>
          </a:p>
        </p:txBody>
      </p:sp>
      <p:cxnSp>
        <p:nvCxnSpPr>
          <p:cNvPr id="57" name="Straight Connector 56">
            <a:extLst>
              <a:ext uri="{FF2B5EF4-FFF2-40B4-BE49-F238E27FC236}">
                <a16:creationId xmlns:a16="http://schemas.microsoft.com/office/drawing/2014/main" id="{123831D4-95A2-8645-6AC6-6367A103BD55}"/>
              </a:ext>
            </a:extLst>
          </p:cNvPr>
          <p:cNvCxnSpPr/>
          <p:nvPr/>
        </p:nvCxnSpPr>
        <p:spPr>
          <a:xfrm>
            <a:off x="8775365" y="3602736"/>
            <a:ext cx="0" cy="4206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67FF7FB6-FBA6-725E-D2DB-A6DB31BD42A3}"/>
              </a:ext>
            </a:extLst>
          </p:cNvPr>
          <p:cNvCxnSpPr>
            <a:cxnSpLocks/>
          </p:cNvCxnSpPr>
          <p:nvPr/>
        </p:nvCxnSpPr>
        <p:spPr>
          <a:xfrm flipV="1">
            <a:off x="6653784" y="3782073"/>
            <a:ext cx="2121581" cy="1395231"/>
          </a:xfrm>
          <a:prstGeom prst="straightConnector1">
            <a:avLst/>
          </a:prstGeom>
          <a:ln w="28575">
            <a:solidFill>
              <a:srgbClr val="0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DA1DF8C6-4441-A84C-15AB-B5532E87DBA9}"/>
              </a:ext>
            </a:extLst>
          </p:cNvPr>
          <p:cNvSpPr txBox="1"/>
          <p:nvPr/>
        </p:nvSpPr>
        <p:spPr>
          <a:xfrm>
            <a:off x="7775030" y="4511025"/>
            <a:ext cx="460838" cy="369332"/>
          </a:xfrm>
          <a:prstGeom prst="rect">
            <a:avLst/>
          </a:prstGeom>
          <a:noFill/>
        </p:spPr>
        <p:txBody>
          <a:bodyPr wrap="square">
            <a:spAutoFit/>
          </a:bodyPr>
          <a:lstStyle/>
          <a:p>
            <a:r>
              <a:rPr lang="en-US" dirty="0"/>
              <a:t>5”</a:t>
            </a:r>
          </a:p>
        </p:txBody>
      </p:sp>
      <p:cxnSp>
        <p:nvCxnSpPr>
          <p:cNvPr id="63" name="Straight Connector 62">
            <a:extLst>
              <a:ext uri="{FF2B5EF4-FFF2-40B4-BE49-F238E27FC236}">
                <a16:creationId xmlns:a16="http://schemas.microsoft.com/office/drawing/2014/main" id="{97582223-8E96-BA38-F534-A6DCC1FFABE6}"/>
              </a:ext>
            </a:extLst>
          </p:cNvPr>
          <p:cNvCxnSpPr>
            <a:cxnSpLocks/>
          </p:cNvCxnSpPr>
          <p:nvPr/>
        </p:nvCxnSpPr>
        <p:spPr>
          <a:xfrm flipV="1">
            <a:off x="3694176" y="1424321"/>
            <a:ext cx="0" cy="119523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4D9AFBDE-DC1B-3424-DF2E-B6A2809AB964}"/>
              </a:ext>
            </a:extLst>
          </p:cNvPr>
          <p:cNvCxnSpPr>
            <a:cxnSpLocks/>
          </p:cNvCxnSpPr>
          <p:nvPr/>
        </p:nvCxnSpPr>
        <p:spPr>
          <a:xfrm>
            <a:off x="6503670" y="1709928"/>
            <a:ext cx="0" cy="137945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D56011CE-13A9-EB14-C899-D759593B50E8}"/>
              </a:ext>
            </a:extLst>
          </p:cNvPr>
          <p:cNvCxnSpPr>
            <a:cxnSpLocks/>
          </p:cNvCxnSpPr>
          <p:nvPr/>
        </p:nvCxnSpPr>
        <p:spPr>
          <a:xfrm>
            <a:off x="3694176" y="1740806"/>
            <a:ext cx="2809494" cy="408503"/>
          </a:xfrm>
          <a:prstGeom prst="straightConnector1">
            <a:avLst/>
          </a:prstGeom>
          <a:ln w="28575">
            <a:solidFill>
              <a:srgbClr val="0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9BDBAD1A-0FCE-8D53-4ED5-2148FA2B1115}"/>
              </a:ext>
            </a:extLst>
          </p:cNvPr>
          <p:cNvSpPr txBox="1"/>
          <p:nvPr/>
        </p:nvSpPr>
        <p:spPr>
          <a:xfrm>
            <a:off x="4836032" y="1464074"/>
            <a:ext cx="460838" cy="369332"/>
          </a:xfrm>
          <a:prstGeom prst="rect">
            <a:avLst/>
          </a:prstGeom>
          <a:noFill/>
        </p:spPr>
        <p:txBody>
          <a:bodyPr wrap="square">
            <a:spAutoFit/>
          </a:bodyPr>
          <a:lstStyle/>
          <a:p>
            <a:r>
              <a:rPr lang="en-US" dirty="0"/>
              <a:t>4”</a:t>
            </a:r>
          </a:p>
        </p:txBody>
      </p:sp>
      <p:cxnSp>
        <p:nvCxnSpPr>
          <p:cNvPr id="73" name="Straight Arrow Connector 72">
            <a:extLst>
              <a:ext uri="{FF2B5EF4-FFF2-40B4-BE49-F238E27FC236}">
                <a16:creationId xmlns:a16="http://schemas.microsoft.com/office/drawing/2014/main" id="{40BD24A1-92D3-3D31-6EF7-5503D515A02D}"/>
              </a:ext>
            </a:extLst>
          </p:cNvPr>
          <p:cNvCxnSpPr>
            <a:cxnSpLocks/>
          </p:cNvCxnSpPr>
          <p:nvPr/>
        </p:nvCxnSpPr>
        <p:spPr>
          <a:xfrm>
            <a:off x="8787384" y="2589767"/>
            <a:ext cx="0" cy="233194"/>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DDF1D92-3678-76F1-7122-E8F03BA3EEB9}"/>
              </a:ext>
            </a:extLst>
          </p:cNvPr>
          <p:cNvSpPr txBox="1"/>
          <p:nvPr/>
        </p:nvSpPr>
        <p:spPr>
          <a:xfrm>
            <a:off x="8269569" y="2349485"/>
            <a:ext cx="743711" cy="369332"/>
          </a:xfrm>
          <a:prstGeom prst="rect">
            <a:avLst/>
          </a:prstGeom>
          <a:noFill/>
        </p:spPr>
        <p:txBody>
          <a:bodyPr wrap="square">
            <a:spAutoFit/>
          </a:bodyPr>
          <a:lstStyle/>
          <a:p>
            <a:r>
              <a:rPr lang="en-US" dirty="0"/>
              <a:t>0.3”</a:t>
            </a:r>
          </a:p>
        </p:txBody>
      </p:sp>
    </p:spTree>
    <p:extLst>
      <p:ext uri="{BB962C8B-B14F-4D97-AF65-F5344CB8AC3E}">
        <p14:creationId xmlns:p14="http://schemas.microsoft.com/office/powerpoint/2010/main" val="32906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03: Pads and their configurations</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34</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5" y="918038"/>
            <a:ext cx="10364823" cy="4445683"/>
          </a:xfrm>
          <a:prstGeom prst="rect">
            <a:avLst/>
          </a:prstGeom>
          <a:noFill/>
        </p:spPr>
        <p:txBody>
          <a:bodyPr wrap="square" rtlCol="0">
            <a:no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ex03_reference_configuration/</a:t>
            </a:r>
            <a:endParaRPr lang="en-US" sz="1400" dirty="0">
              <a:highlight>
                <a:srgbClr val="FFFF00"/>
              </a:highlight>
              <a:latin typeface="Courier New" panose="02070309020205020404" pitchFamily="49" charset="0"/>
              <a:cs typeface="Courier New" panose="02070309020205020404" pitchFamily="49" charset="0"/>
            </a:endParaRPr>
          </a:p>
          <a:p>
            <a:pPr marL="342900" indent="-342900">
              <a:spcAft>
                <a:spcPts val="1200"/>
              </a:spcAft>
              <a:buFont typeface="+mj-lt"/>
              <a:buAutoNum type="arabicPeriod"/>
            </a:pPr>
            <a:r>
              <a:rPr lang="en-US" sz="1400" b="1" dirty="0"/>
              <a:t>Direct compression.</a:t>
            </a:r>
            <a:r>
              <a:rPr lang="en-US" sz="1400" dirty="0"/>
              <a:t>  Solve a pad compression problem using a displacement-based solution that starts with an </a:t>
            </a:r>
            <a:r>
              <a:rPr lang="en-US" sz="1400" i="1" dirty="0"/>
              <a:t>undeformed (reference) configuration </a:t>
            </a:r>
            <a:r>
              <a:rPr lang="en-US" sz="1400" dirty="0"/>
              <a:t>part and ends up at the </a:t>
            </a:r>
            <a:r>
              <a:rPr lang="en-US" sz="1400" i="1" dirty="0"/>
              <a:t>deformed (current) configuration:</a:t>
            </a:r>
            <a:br>
              <a:rPr lang="en-US" sz="1400" i="1" dirty="0"/>
            </a:b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direct_compression.i</a:t>
            </a:r>
            <a:endParaRPr lang="en-US" sz="1400" dirty="0">
              <a:latin typeface="Courier New" panose="02070309020205020404" pitchFamily="49" charset="0"/>
              <a:cs typeface="Courier New" panose="02070309020205020404" pitchFamily="49" charset="0"/>
            </a:endParaRPr>
          </a:p>
          <a:p>
            <a:pPr>
              <a:spcAft>
                <a:spcPts val="1200"/>
              </a:spcAft>
            </a:pPr>
            <a:r>
              <a:rPr lang="en-US" sz="1400" dirty="0">
                <a:latin typeface="Courier New" panose="02070309020205020404" pitchFamily="49" charset="0"/>
                <a:cs typeface="Courier New" panose="02070309020205020404" pitchFamily="49" charset="0"/>
              </a:rPr>
              <a:t>	</a:t>
            </a:r>
            <a:r>
              <a:rPr lang="en-US" sz="1400" dirty="0"/>
              <a:t> Visualize the results.  Plot the “</a:t>
            </a:r>
            <a:r>
              <a:rPr lang="en-US" sz="1400" dirty="0" err="1">
                <a:latin typeface="Courier New" panose="02070309020205020404" pitchFamily="49" charset="0"/>
                <a:cs typeface="Courier New" panose="02070309020205020404" pitchFamily="49" charset="0"/>
              </a:rPr>
              <a:t>compression_force</a:t>
            </a:r>
            <a:r>
              <a:rPr lang="en-US" sz="1400" dirty="0"/>
              <a:t>“ global variable.</a:t>
            </a:r>
            <a:endParaRPr lang="en-US" sz="1400" dirty="0">
              <a:latin typeface="Courier New" panose="02070309020205020404" pitchFamily="49" charset="0"/>
              <a:cs typeface="Courier New" panose="02070309020205020404" pitchFamily="49" charset="0"/>
            </a:endParaRPr>
          </a:p>
          <a:p>
            <a:pPr>
              <a:spcAft>
                <a:spcPts val="1200"/>
              </a:spcAft>
            </a:pPr>
            <a:r>
              <a:rPr lang="en-US" sz="1400" dirty="0"/>
              <a:t>In preparation for the next steps, generate a new “starting” mesh:</a:t>
            </a:r>
            <a:br>
              <a:rPr lang="en-US" sz="1400" dirty="0"/>
            </a:br>
            <a:r>
              <a:rPr lang="en-US" sz="1400" dirty="0"/>
              <a:t>	</a:t>
            </a: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reset_configuration.i</a:t>
            </a:r>
            <a:endParaRPr lang="en-US" sz="1400" dirty="0"/>
          </a:p>
          <a:p>
            <a:pPr marL="342900" indent="-342900">
              <a:spcAft>
                <a:spcPts val="1200"/>
              </a:spcAft>
              <a:buAutoNum type="arabicPeriod" startAt="2"/>
            </a:pPr>
            <a:r>
              <a:rPr lang="en-US" sz="1400" b="1" dirty="0"/>
              <a:t>Reverse compression (constrained)</a:t>
            </a:r>
            <a:r>
              <a:rPr lang="en-US" sz="1400" dirty="0"/>
              <a:t>.  Start with a pad in the </a:t>
            </a:r>
            <a:r>
              <a:rPr lang="en-US" sz="1400" i="1" dirty="0"/>
              <a:t>deformed configuration</a:t>
            </a:r>
            <a:r>
              <a:rPr lang="en-US" sz="1400" dirty="0"/>
              <a:t> and apply artificial strain to reverse the compression process, returning it to an approximate </a:t>
            </a:r>
            <a:r>
              <a:rPr lang="en-US" sz="1400" i="1" dirty="0"/>
              <a:t>reference configuration:</a:t>
            </a:r>
            <a:br>
              <a:rPr lang="en-US" sz="1400" i="1" dirty="0"/>
            </a:br>
            <a:r>
              <a:rPr lang="en-US" sz="1400" i="1" dirty="0"/>
              <a:t>  </a:t>
            </a: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reverse_compression_constrained.i</a:t>
            </a:r>
            <a:endParaRPr lang="en-US" sz="1400" dirty="0">
              <a:latin typeface="Courier New" panose="02070309020205020404" pitchFamily="49" charset="0"/>
              <a:cs typeface="Courier New" panose="02070309020205020404" pitchFamily="49" charset="0"/>
            </a:endParaRPr>
          </a:p>
          <a:p>
            <a:pPr>
              <a:spcAft>
                <a:spcPts val="1200"/>
              </a:spcAft>
            </a:pPr>
            <a:r>
              <a:rPr lang="en-US" sz="1400" dirty="0">
                <a:latin typeface="Courier New" panose="02070309020205020404" pitchFamily="49" charset="0"/>
                <a:cs typeface="Courier New" panose="02070309020205020404" pitchFamily="49" charset="0"/>
              </a:rPr>
              <a:t>	</a:t>
            </a:r>
            <a:r>
              <a:rPr lang="en-US" sz="1400" dirty="0"/>
              <a:t> Visualize the results.  Plot the “</a:t>
            </a:r>
            <a:r>
              <a:rPr lang="en-US" sz="1400" dirty="0" err="1">
                <a:latin typeface="Courier New" panose="02070309020205020404" pitchFamily="49" charset="0"/>
                <a:cs typeface="Courier New" panose="02070309020205020404" pitchFamily="49" charset="0"/>
              </a:rPr>
              <a:t>compression_force</a:t>
            </a:r>
            <a:r>
              <a:rPr lang="en-US" sz="1400" dirty="0"/>
              <a:t>“ global variable and compare with step 1.</a:t>
            </a:r>
            <a:endParaRPr lang="en-US" sz="1400" dirty="0">
              <a:latin typeface="Courier New" panose="02070309020205020404" pitchFamily="49" charset="0"/>
              <a:cs typeface="Courier New" panose="02070309020205020404" pitchFamily="49" charset="0"/>
            </a:endParaRPr>
          </a:p>
          <a:p>
            <a:pPr marL="342900" indent="-342900">
              <a:spcAft>
                <a:spcPts val="1200"/>
              </a:spcAft>
              <a:buAutoNum type="arabicPeriod" startAt="3"/>
            </a:pPr>
            <a:r>
              <a:rPr lang="en-US" sz="1400" b="1" dirty="0"/>
              <a:t>Reverse compression (unconstrained)</a:t>
            </a:r>
            <a:r>
              <a:rPr lang="en-US" sz="1400" dirty="0"/>
              <a:t>.  Start with a pad in the </a:t>
            </a:r>
            <a:r>
              <a:rPr lang="en-US" sz="1400" i="1" dirty="0"/>
              <a:t>deformed configuration</a:t>
            </a:r>
            <a:r>
              <a:rPr lang="en-US" sz="1400" dirty="0"/>
              <a:t> and use artificial strain to reverse the compression process, returning it to an approximate </a:t>
            </a:r>
            <a:r>
              <a:rPr lang="en-US" sz="1400" i="1" dirty="0"/>
              <a:t>reference configuration:</a:t>
            </a:r>
            <a:br>
              <a:rPr lang="en-US" sz="1400" i="1" dirty="0"/>
            </a:b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reverse_compression_unconstrained.i</a:t>
            </a:r>
            <a:endParaRPr lang="en-US" sz="1400" dirty="0">
              <a:latin typeface="Courier New" panose="02070309020205020404" pitchFamily="49" charset="0"/>
              <a:cs typeface="Courier New" panose="02070309020205020404" pitchFamily="49" charset="0"/>
            </a:endParaRPr>
          </a:p>
          <a:p>
            <a:pPr>
              <a:spcAft>
                <a:spcPts val="1200"/>
              </a:spcAft>
            </a:pPr>
            <a:r>
              <a:rPr lang="en-US" sz="1400" dirty="0"/>
              <a:t>	Visualize the results.  Compare the final pad with the original mesh geometry.</a:t>
            </a:r>
            <a:br>
              <a:rPr lang="en-US" sz="1400" dirty="0"/>
            </a:br>
            <a:endParaRPr lang="en-US" sz="1400" dirty="0">
              <a:latin typeface="Courier New" panose="02070309020205020404" pitchFamily="49" charset="0"/>
              <a:cs typeface="Courier New" panose="02070309020205020404" pitchFamily="49" charset="0"/>
            </a:endParaRPr>
          </a:p>
        </p:txBody>
      </p:sp>
      <p:pic>
        <p:nvPicPr>
          <p:cNvPr id="14" name="Picture 13">
            <a:extLst>
              <a:ext uri="{FF2B5EF4-FFF2-40B4-BE49-F238E27FC236}">
                <a16:creationId xmlns:a16="http://schemas.microsoft.com/office/drawing/2014/main" id="{DE64DEE5-0A0A-2656-ECF3-1C90E39F2D7F}"/>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8154103" y="1306390"/>
            <a:ext cx="2854937" cy="1812592"/>
          </a:xfrm>
          <a:prstGeom prst="rect">
            <a:avLst/>
          </a:prstGeom>
        </p:spPr>
      </p:pic>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849" y="5986546"/>
            <a:ext cx="457200" cy="457200"/>
          </a:xfrm>
          <a:prstGeom prst="rect">
            <a:avLst/>
          </a:prstGeom>
        </p:spPr>
      </p:pic>
      <p:sp>
        <p:nvSpPr>
          <p:cNvPr id="3" name="TextBox 2">
            <a:extLst>
              <a:ext uri="{FF2B5EF4-FFF2-40B4-BE49-F238E27FC236}">
                <a16:creationId xmlns:a16="http://schemas.microsoft.com/office/drawing/2014/main" id="{7CB87B3E-6263-AEE2-5901-5DAFC56F75B2}"/>
              </a:ext>
            </a:extLst>
          </p:cNvPr>
          <p:cNvSpPr txBox="1"/>
          <p:nvPr/>
        </p:nvSpPr>
        <p:spPr>
          <a:xfrm>
            <a:off x="1402472" y="5845814"/>
            <a:ext cx="9558480" cy="738664"/>
          </a:xfrm>
          <a:prstGeom prst="rect">
            <a:avLst/>
          </a:prstGeom>
          <a:noFill/>
        </p:spPr>
        <p:txBody>
          <a:bodyPr wrap="square">
            <a:spAutoFit/>
          </a:bodyPr>
          <a:lstStyle/>
          <a:p>
            <a:r>
              <a:rPr lang="en-US" sz="1400" b="1" dirty="0"/>
              <a:t>Worth exploring</a:t>
            </a:r>
            <a:r>
              <a:rPr lang="en-US" sz="1400" dirty="0"/>
              <a:t>:  </a:t>
            </a:r>
            <a:br>
              <a:rPr lang="en-US" sz="1400" dirty="0"/>
            </a:br>
            <a:r>
              <a:rPr lang="en-US" sz="1400" dirty="0"/>
              <a:t>	(1) Try the same thing using a hyperelastic (</a:t>
            </a:r>
            <a:r>
              <a:rPr lang="en-US" sz="1400" dirty="0" err="1">
                <a:latin typeface="Courier New" panose="02070309020205020404" pitchFamily="49" charset="0"/>
                <a:cs typeface="Courier New" panose="02070309020205020404" pitchFamily="49" charset="0"/>
              </a:rPr>
              <a:t>Neo_Hookean</a:t>
            </a:r>
            <a:r>
              <a:rPr lang="en-US" sz="1400" dirty="0"/>
              <a:t>) material for the pad.  </a:t>
            </a:r>
            <a:br>
              <a:rPr lang="en-US" sz="1400" dirty="0"/>
            </a:br>
            <a:r>
              <a:rPr lang="en-US" sz="1400" dirty="0"/>
              <a:t>	(2) Try using </a:t>
            </a:r>
            <a:r>
              <a:rPr lang="en-US" sz="1400" dirty="0">
                <a:latin typeface="Courier New" panose="02070309020205020404" pitchFamily="49" charset="0"/>
                <a:cs typeface="Courier New" panose="02070309020205020404" pitchFamily="49" charset="0"/>
              </a:rPr>
              <a:t>LOG </a:t>
            </a:r>
            <a:r>
              <a:rPr lang="en-US" sz="1400" dirty="0"/>
              <a:t>strain type, rather than </a:t>
            </a:r>
            <a:r>
              <a:rPr lang="en-US" sz="1400" dirty="0">
                <a:latin typeface="Courier New" panose="02070309020205020404" pitchFamily="49" charset="0"/>
                <a:cs typeface="Courier New" panose="02070309020205020404" pitchFamily="49" charset="0"/>
              </a:rPr>
              <a:t>ENGINEERING</a:t>
            </a:r>
            <a:r>
              <a:rPr lang="en-US" sz="1400" dirty="0"/>
              <a:t> strain type.</a:t>
            </a:r>
          </a:p>
        </p:txBody>
      </p:sp>
    </p:spTree>
    <p:extLst>
      <p:ext uri="{BB962C8B-B14F-4D97-AF65-F5344CB8AC3E}">
        <p14:creationId xmlns:p14="http://schemas.microsoft.com/office/powerpoint/2010/main" val="313714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3CF1-8295-1BF6-5A72-4B8766258BD4}"/>
              </a:ext>
            </a:extLst>
          </p:cNvPr>
          <p:cNvSpPr>
            <a:spLocks noGrp="1"/>
          </p:cNvSpPr>
          <p:nvPr>
            <p:ph type="title"/>
          </p:nvPr>
        </p:nvSpPr>
        <p:spPr/>
        <p:txBody>
          <a:bodyPr/>
          <a:lstStyle/>
          <a:p>
            <a:r>
              <a:rPr lang="en-US" dirty="0"/>
              <a:t>Example 03: Results &amp; discussion</a:t>
            </a:r>
          </a:p>
        </p:txBody>
      </p:sp>
      <p:sp>
        <p:nvSpPr>
          <p:cNvPr id="4" name="Slide Number Placeholder 3">
            <a:extLst>
              <a:ext uri="{FF2B5EF4-FFF2-40B4-BE49-F238E27FC236}">
                <a16:creationId xmlns:a16="http://schemas.microsoft.com/office/drawing/2014/main" id="{7F361FBA-ADE0-6236-F942-E8250A6CD263}"/>
              </a:ext>
            </a:extLst>
          </p:cNvPr>
          <p:cNvSpPr>
            <a:spLocks noGrp="1"/>
          </p:cNvSpPr>
          <p:nvPr>
            <p:ph type="sldNum" sz="quarter" idx="4"/>
          </p:nvPr>
        </p:nvSpPr>
        <p:spPr/>
        <p:txBody>
          <a:bodyPr/>
          <a:lstStyle/>
          <a:p>
            <a:pPr algn="ctr"/>
            <a:fld id="{F6B149FD-26F7-3645-B4E7-BA8B8CC5EEA8}" type="slidenum">
              <a:rPr lang="en-US" smtClean="0"/>
              <a:pPr algn="ctr"/>
              <a:t>35</a:t>
            </a:fld>
            <a:endParaRPr lang="en-US" dirty="0"/>
          </a:p>
        </p:txBody>
      </p:sp>
      <p:sp>
        <p:nvSpPr>
          <p:cNvPr id="5" name="TextBox 4">
            <a:extLst>
              <a:ext uri="{FF2B5EF4-FFF2-40B4-BE49-F238E27FC236}">
                <a16:creationId xmlns:a16="http://schemas.microsoft.com/office/drawing/2014/main" id="{2C394461-799E-4026-CB6E-621134F72298}"/>
              </a:ext>
            </a:extLst>
          </p:cNvPr>
          <p:cNvSpPr txBox="1"/>
          <p:nvPr/>
        </p:nvSpPr>
        <p:spPr>
          <a:xfrm>
            <a:off x="676656" y="1176004"/>
            <a:ext cx="6037230" cy="369332"/>
          </a:xfrm>
          <a:prstGeom prst="rect">
            <a:avLst/>
          </a:prstGeom>
          <a:noFill/>
        </p:spPr>
        <p:txBody>
          <a:bodyPr wrap="none" rtlCol="0">
            <a:spAutoFit/>
          </a:bodyPr>
          <a:lstStyle/>
          <a:p>
            <a:r>
              <a:rPr lang="en-US" dirty="0"/>
              <a:t>Step 1.  Direct compression of the pad (displacements)</a:t>
            </a:r>
          </a:p>
        </p:txBody>
      </p:sp>
      <p:pic>
        <p:nvPicPr>
          <p:cNvPr id="7" name="Picture 6">
            <a:extLst>
              <a:ext uri="{FF2B5EF4-FFF2-40B4-BE49-F238E27FC236}">
                <a16:creationId xmlns:a16="http://schemas.microsoft.com/office/drawing/2014/main" id="{BABDFDDB-DBFE-63B4-C393-183ACFD52A44}"/>
              </a:ext>
            </a:extLst>
          </p:cNvPr>
          <p:cNvPicPr>
            <a:picLocks noChangeAspect="1"/>
          </p:cNvPicPr>
          <p:nvPr/>
        </p:nvPicPr>
        <p:blipFill>
          <a:blip r:embed="rId2"/>
          <a:stretch>
            <a:fillRect/>
          </a:stretch>
        </p:blipFill>
        <p:spPr>
          <a:xfrm>
            <a:off x="876416" y="2138775"/>
            <a:ext cx="5219584" cy="3543221"/>
          </a:xfrm>
          <a:prstGeom prst="rect">
            <a:avLst/>
          </a:prstGeom>
        </p:spPr>
      </p:pic>
      <p:pic>
        <p:nvPicPr>
          <p:cNvPr id="9" name="Picture 8">
            <a:extLst>
              <a:ext uri="{FF2B5EF4-FFF2-40B4-BE49-F238E27FC236}">
                <a16:creationId xmlns:a16="http://schemas.microsoft.com/office/drawing/2014/main" id="{68CF26C1-3169-FCB6-DAED-CF7846A263E7}"/>
              </a:ext>
            </a:extLst>
          </p:cNvPr>
          <p:cNvPicPr>
            <a:picLocks noChangeAspect="1"/>
          </p:cNvPicPr>
          <p:nvPr/>
        </p:nvPicPr>
        <p:blipFill>
          <a:blip r:embed="rId3"/>
          <a:stretch>
            <a:fillRect/>
          </a:stretch>
        </p:blipFill>
        <p:spPr>
          <a:xfrm>
            <a:off x="6713886" y="1862970"/>
            <a:ext cx="4601814" cy="3427507"/>
          </a:xfrm>
          <a:prstGeom prst="rect">
            <a:avLst/>
          </a:prstGeom>
        </p:spPr>
      </p:pic>
    </p:spTree>
    <p:extLst>
      <p:ext uri="{BB962C8B-B14F-4D97-AF65-F5344CB8AC3E}">
        <p14:creationId xmlns:p14="http://schemas.microsoft.com/office/powerpoint/2010/main" val="177038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3CF1-8295-1BF6-5A72-4B8766258BD4}"/>
              </a:ext>
            </a:extLst>
          </p:cNvPr>
          <p:cNvSpPr>
            <a:spLocks noGrp="1"/>
          </p:cNvSpPr>
          <p:nvPr>
            <p:ph type="title"/>
          </p:nvPr>
        </p:nvSpPr>
        <p:spPr/>
        <p:txBody>
          <a:bodyPr/>
          <a:lstStyle/>
          <a:p>
            <a:r>
              <a:rPr lang="en-US" dirty="0"/>
              <a:t>Example 03: Results &amp; discussion</a:t>
            </a:r>
          </a:p>
        </p:txBody>
      </p:sp>
      <p:sp>
        <p:nvSpPr>
          <p:cNvPr id="4" name="Slide Number Placeholder 3">
            <a:extLst>
              <a:ext uri="{FF2B5EF4-FFF2-40B4-BE49-F238E27FC236}">
                <a16:creationId xmlns:a16="http://schemas.microsoft.com/office/drawing/2014/main" id="{7F361FBA-ADE0-6236-F942-E8250A6CD263}"/>
              </a:ext>
            </a:extLst>
          </p:cNvPr>
          <p:cNvSpPr>
            <a:spLocks noGrp="1"/>
          </p:cNvSpPr>
          <p:nvPr>
            <p:ph type="sldNum" sz="quarter" idx="4"/>
          </p:nvPr>
        </p:nvSpPr>
        <p:spPr/>
        <p:txBody>
          <a:bodyPr/>
          <a:lstStyle/>
          <a:p>
            <a:pPr algn="ctr"/>
            <a:fld id="{F6B149FD-26F7-3645-B4E7-BA8B8CC5EEA8}" type="slidenum">
              <a:rPr lang="en-US" smtClean="0"/>
              <a:pPr algn="ctr"/>
              <a:t>36</a:t>
            </a:fld>
            <a:endParaRPr lang="en-US" dirty="0"/>
          </a:p>
        </p:txBody>
      </p:sp>
      <p:sp>
        <p:nvSpPr>
          <p:cNvPr id="5" name="TextBox 4">
            <a:extLst>
              <a:ext uri="{FF2B5EF4-FFF2-40B4-BE49-F238E27FC236}">
                <a16:creationId xmlns:a16="http://schemas.microsoft.com/office/drawing/2014/main" id="{2C394461-799E-4026-CB6E-621134F72298}"/>
              </a:ext>
            </a:extLst>
          </p:cNvPr>
          <p:cNvSpPr txBox="1"/>
          <p:nvPr/>
        </p:nvSpPr>
        <p:spPr>
          <a:xfrm>
            <a:off x="676656" y="1176004"/>
            <a:ext cx="5049780" cy="369332"/>
          </a:xfrm>
          <a:prstGeom prst="rect">
            <a:avLst/>
          </a:prstGeom>
          <a:noFill/>
        </p:spPr>
        <p:txBody>
          <a:bodyPr wrap="none" rtlCol="0">
            <a:spAutoFit/>
          </a:bodyPr>
          <a:lstStyle/>
          <a:p>
            <a:r>
              <a:rPr lang="en-US" dirty="0"/>
              <a:t>Step 2.  Reverse compression (artificial strain)</a:t>
            </a:r>
          </a:p>
        </p:txBody>
      </p:sp>
      <p:pic>
        <p:nvPicPr>
          <p:cNvPr id="7" name="direct_compression_vonMises">
            <a:hlinkClick r:id="" action="ppaction://media"/>
            <a:extLst>
              <a:ext uri="{FF2B5EF4-FFF2-40B4-BE49-F238E27FC236}">
                <a16:creationId xmlns:a16="http://schemas.microsoft.com/office/drawing/2014/main" id="{ABCB2098-CFB4-7CAD-512B-A810E651B3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39924" y="1943647"/>
            <a:ext cx="4531414" cy="3435104"/>
          </a:xfrm>
          <a:prstGeom prst="rect">
            <a:avLst/>
          </a:prstGeom>
        </p:spPr>
      </p:pic>
      <p:pic>
        <p:nvPicPr>
          <p:cNvPr id="8" name="reverse_compression_constrained_vonMises">
            <a:hlinkClick r:id="" action="ppaction://media"/>
            <a:extLst>
              <a:ext uri="{FF2B5EF4-FFF2-40B4-BE49-F238E27FC236}">
                <a16:creationId xmlns:a16="http://schemas.microsoft.com/office/drawing/2014/main" id="{E8075F80-C3CC-AF14-7850-480A2006DA2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2661" y="1943647"/>
            <a:ext cx="4531414" cy="3435104"/>
          </a:xfrm>
          <a:prstGeom prst="rect">
            <a:avLst/>
          </a:prstGeom>
        </p:spPr>
      </p:pic>
      <p:pic>
        <p:nvPicPr>
          <p:cNvPr id="10" name="Picture 9">
            <a:extLst>
              <a:ext uri="{FF2B5EF4-FFF2-40B4-BE49-F238E27FC236}">
                <a16:creationId xmlns:a16="http://schemas.microsoft.com/office/drawing/2014/main" id="{3333A562-2577-513C-97A5-622122CFC6EE}"/>
              </a:ext>
            </a:extLst>
          </p:cNvPr>
          <p:cNvPicPr>
            <a:picLocks noChangeAspect="1"/>
          </p:cNvPicPr>
          <p:nvPr/>
        </p:nvPicPr>
        <p:blipFill>
          <a:blip r:embed="rId8"/>
          <a:stretch>
            <a:fillRect/>
          </a:stretch>
        </p:blipFill>
        <p:spPr>
          <a:xfrm>
            <a:off x="4324268" y="2304326"/>
            <a:ext cx="3345463" cy="3032437"/>
          </a:xfrm>
          <a:prstGeom prst="rect">
            <a:avLst/>
          </a:prstGeom>
        </p:spPr>
      </p:pic>
      <p:cxnSp>
        <p:nvCxnSpPr>
          <p:cNvPr id="12" name="Straight Arrow Connector 11">
            <a:extLst>
              <a:ext uri="{FF2B5EF4-FFF2-40B4-BE49-F238E27FC236}">
                <a16:creationId xmlns:a16="http://schemas.microsoft.com/office/drawing/2014/main" id="{59D7F558-1608-ACB4-8759-3A22BAFF2C96}"/>
              </a:ext>
            </a:extLst>
          </p:cNvPr>
          <p:cNvCxnSpPr>
            <a:cxnSpLocks/>
          </p:cNvCxnSpPr>
          <p:nvPr/>
        </p:nvCxnSpPr>
        <p:spPr>
          <a:xfrm>
            <a:off x="4170784" y="3013788"/>
            <a:ext cx="1045028" cy="111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48B977C-837F-78E5-FC9E-C47D2390ECBC}"/>
              </a:ext>
            </a:extLst>
          </p:cNvPr>
          <p:cNvCxnSpPr>
            <a:cxnSpLocks/>
          </p:cNvCxnSpPr>
          <p:nvPr/>
        </p:nvCxnSpPr>
        <p:spPr>
          <a:xfrm flipH="1">
            <a:off x="6186196" y="3166188"/>
            <a:ext cx="1637019" cy="111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9FE724CB-FED0-24E4-7AF3-9F53C709195F}"/>
              </a:ext>
            </a:extLst>
          </p:cNvPr>
          <p:cNvSpPr/>
          <p:nvPr/>
        </p:nvSpPr>
        <p:spPr>
          <a:xfrm>
            <a:off x="7153554" y="4728288"/>
            <a:ext cx="614391" cy="496509"/>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4B763E-D420-76BA-917A-BB7C82191AA4}"/>
              </a:ext>
            </a:extLst>
          </p:cNvPr>
          <p:cNvSpPr txBox="1"/>
          <p:nvPr/>
        </p:nvSpPr>
        <p:spPr>
          <a:xfrm>
            <a:off x="6602538" y="5336763"/>
            <a:ext cx="2232601" cy="954107"/>
          </a:xfrm>
          <a:prstGeom prst="rect">
            <a:avLst/>
          </a:prstGeom>
          <a:noFill/>
        </p:spPr>
        <p:txBody>
          <a:bodyPr wrap="square" rtlCol="0">
            <a:spAutoFit/>
          </a:bodyPr>
          <a:lstStyle/>
          <a:p>
            <a:r>
              <a:rPr lang="en-US" sz="1400" dirty="0"/>
              <a:t>Both approaches produce nearly identical compressive forces of ~5000 </a:t>
            </a:r>
            <a:r>
              <a:rPr lang="en-US" sz="1400" dirty="0" err="1"/>
              <a:t>lbf</a:t>
            </a:r>
            <a:endParaRPr lang="en-US" sz="1400" dirty="0"/>
          </a:p>
        </p:txBody>
      </p:sp>
      <p:sp>
        <p:nvSpPr>
          <p:cNvPr id="20" name="TextBox 19">
            <a:extLst>
              <a:ext uri="{FF2B5EF4-FFF2-40B4-BE49-F238E27FC236}">
                <a16:creationId xmlns:a16="http://schemas.microsoft.com/office/drawing/2014/main" id="{00340D27-E421-9652-6284-C9471F22DDE7}"/>
              </a:ext>
            </a:extLst>
          </p:cNvPr>
          <p:cNvSpPr txBox="1"/>
          <p:nvPr/>
        </p:nvSpPr>
        <p:spPr>
          <a:xfrm>
            <a:off x="575953" y="1927022"/>
            <a:ext cx="2232601" cy="523220"/>
          </a:xfrm>
          <a:prstGeom prst="rect">
            <a:avLst/>
          </a:prstGeom>
          <a:noFill/>
        </p:spPr>
        <p:txBody>
          <a:bodyPr wrap="square" rtlCol="0">
            <a:spAutoFit/>
          </a:bodyPr>
          <a:lstStyle/>
          <a:p>
            <a:r>
              <a:rPr lang="en-US" sz="1400" b="1" dirty="0"/>
              <a:t>Reverse loading</a:t>
            </a:r>
          </a:p>
          <a:p>
            <a:r>
              <a:rPr lang="en-US" sz="1400" b="1" dirty="0"/>
              <a:t>(artificial strain)</a:t>
            </a:r>
          </a:p>
        </p:txBody>
      </p:sp>
      <p:sp>
        <p:nvSpPr>
          <p:cNvPr id="21" name="TextBox 20">
            <a:extLst>
              <a:ext uri="{FF2B5EF4-FFF2-40B4-BE49-F238E27FC236}">
                <a16:creationId xmlns:a16="http://schemas.microsoft.com/office/drawing/2014/main" id="{EC52BF6A-3A87-64D0-3AD1-B73825E29BB2}"/>
              </a:ext>
            </a:extLst>
          </p:cNvPr>
          <p:cNvSpPr txBox="1"/>
          <p:nvPr/>
        </p:nvSpPr>
        <p:spPr>
          <a:xfrm>
            <a:off x="7669731" y="1931212"/>
            <a:ext cx="2232601" cy="523220"/>
          </a:xfrm>
          <a:prstGeom prst="rect">
            <a:avLst/>
          </a:prstGeom>
          <a:noFill/>
        </p:spPr>
        <p:txBody>
          <a:bodyPr wrap="square" rtlCol="0">
            <a:spAutoFit/>
          </a:bodyPr>
          <a:lstStyle/>
          <a:p>
            <a:r>
              <a:rPr lang="en-US" sz="1400" b="1" dirty="0"/>
              <a:t>Direct compression (displacement)</a:t>
            </a:r>
          </a:p>
        </p:txBody>
      </p:sp>
      <p:sp>
        <p:nvSpPr>
          <p:cNvPr id="22" name="TextBox 21">
            <a:extLst>
              <a:ext uri="{FF2B5EF4-FFF2-40B4-BE49-F238E27FC236}">
                <a16:creationId xmlns:a16="http://schemas.microsoft.com/office/drawing/2014/main" id="{6A13CB9B-0364-C82A-FC64-2247204970E5}"/>
              </a:ext>
            </a:extLst>
          </p:cNvPr>
          <p:cNvSpPr txBox="1"/>
          <p:nvPr/>
        </p:nvSpPr>
        <p:spPr>
          <a:xfrm>
            <a:off x="771818" y="5488159"/>
            <a:ext cx="3433099" cy="954107"/>
          </a:xfrm>
          <a:prstGeom prst="rect">
            <a:avLst/>
          </a:prstGeom>
          <a:noFill/>
        </p:spPr>
        <p:txBody>
          <a:bodyPr wrap="square" rtlCol="0">
            <a:spAutoFit/>
          </a:bodyPr>
          <a:lstStyle/>
          <a:p>
            <a:r>
              <a:rPr lang="en-US" sz="1400" dirty="0"/>
              <a:t>Notice how the mesh </a:t>
            </a:r>
            <a:r>
              <a:rPr lang="en-US" sz="1400" i="1" dirty="0"/>
              <a:t>starts</a:t>
            </a:r>
            <a:r>
              <a:rPr lang="en-US" sz="1400" dirty="0"/>
              <a:t> in a </a:t>
            </a:r>
            <a:r>
              <a:rPr lang="en-US" sz="1400" i="1" dirty="0"/>
              <a:t>deformed-but-unstressed configuration</a:t>
            </a:r>
            <a:r>
              <a:rPr lang="en-US" sz="1400" dirty="0"/>
              <a:t>.  Stresses develop in this configuration while constrained.</a:t>
            </a:r>
          </a:p>
        </p:txBody>
      </p:sp>
    </p:spTree>
    <p:extLst>
      <p:ext uri="{BB962C8B-B14F-4D97-AF65-F5344CB8AC3E}">
        <p14:creationId xmlns:p14="http://schemas.microsoft.com/office/powerpoint/2010/main" val="150772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 fill="hold"/>
                                        <p:tgtEl>
                                          <p:spTgt spid="8"/>
                                        </p:tgtEl>
                                      </p:cBhvr>
                                    </p:cmd>
                                  </p:childTnLst>
                                </p:cTn>
                              </p:par>
                            </p:childTnLst>
                          </p:cTn>
                        </p:par>
                        <p:par>
                          <p:cTn id="7" fill="hold">
                            <p:stCondLst>
                              <p:cond delay="5500"/>
                            </p:stCondLst>
                            <p:childTnLst>
                              <p:par>
                                <p:cTn id="8" presetID="1" presetClass="mediacall" presetSubtype="0" fill="hold" nodeType="afterEffect">
                                  <p:stCondLst>
                                    <p:cond delay="0"/>
                                  </p:stCondLst>
                                  <p:childTnLst>
                                    <p:cmd type="call" cmd="playFrom(0.0)">
                                      <p:cBhvr>
                                        <p:cTn id="9" dur="5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3CF1-8295-1BF6-5A72-4B8766258BD4}"/>
              </a:ext>
            </a:extLst>
          </p:cNvPr>
          <p:cNvSpPr>
            <a:spLocks noGrp="1"/>
          </p:cNvSpPr>
          <p:nvPr>
            <p:ph type="title"/>
          </p:nvPr>
        </p:nvSpPr>
        <p:spPr/>
        <p:txBody>
          <a:bodyPr/>
          <a:lstStyle/>
          <a:p>
            <a:r>
              <a:rPr lang="en-US" dirty="0"/>
              <a:t>Example 03: Results &amp; discussion</a:t>
            </a:r>
          </a:p>
        </p:txBody>
      </p:sp>
      <p:sp>
        <p:nvSpPr>
          <p:cNvPr id="4" name="Slide Number Placeholder 3">
            <a:extLst>
              <a:ext uri="{FF2B5EF4-FFF2-40B4-BE49-F238E27FC236}">
                <a16:creationId xmlns:a16="http://schemas.microsoft.com/office/drawing/2014/main" id="{7F361FBA-ADE0-6236-F942-E8250A6CD263}"/>
              </a:ext>
            </a:extLst>
          </p:cNvPr>
          <p:cNvSpPr>
            <a:spLocks noGrp="1"/>
          </p:cNvSpPr>
          <p:nvPr>
            <p:ph type="sldNum" sz="quarter" idx="4"/>
          </p:nvPr>
        </p:nvSpPr>
        <p:spPr/>
        <p:txBody>
          <a:bodyPr/>
          <a:lstStyle/>
          <a:p>
            <a:pPr algn="ctr"/>
            <a:fld id="{F6B149FD-26F7-3645-B4E7-BA8B8CC5EEA8}" type="slidenum">
              <a:rPr lang="en-US" smtClean="0"/>
              <a:pPr algn="ctr"/>
              <a:t>37</a:t>
            </a:fld>
            <a:endParaRPr lang="en-US" dirty="0"/>
          </a:p>
        </p:txBody>
      </p:sp>
      <p:sp>
        <p:nvSpPr>
          <p:cNvPr id="5" name="TextBox 4">
            <a:extLst>
              <a:ext uri="{FF2B5EF4-FFF2-40B4-BE49-F238E27FC236}">
                <a16:creationId xmlns:a16="http://schemas.microsoft.com/office/drawing/2014/main" id="{2C394461-799E-4026-CB6E-621134F72298}"/>
              </a:ext>
            </a:extLst>
          </p:cNvPr>
          <p:cNvSpPr txBox="1"/>
          <p:nvPr/>
        </p:nvSpPr>
        <p:spPr>
          <a:xfrm>
            <a:off x="676656" y="1176004"/>
            <a:ext cx="9627957" cy="369332"/>
          </a:xfrm>
          <a:prstGeom prst="rect">
            <a:avLst/>
          </a:prstGeom>
          <a:noFill/>
        </p:spPr>
        <p:txBody>
          <a:bodyPr wrap="none" rtlCol="0">
            <a:spAutoFit/>
          </a:bodyPr>
          <a:lstStyle/>
          <a:p>
            <a:r>
              <a:rPr lang="en-US" dirty="0"/>
              <a:t>Step 3.  Comparison of initial mesh with approximate initial mesh (via “reverse straining”)</a:t>
            </a:r>
          </a:p>
        </p:txBody>
      </p:sp>
      <p:pic>
        <p:nvPicPr>
          <p:cNvPr id="6" name="Picture 5">
            <a:extLst>
              <a:ext uri="{FF2B5EF4-FFF2-40B4-BE49-F238E27FC236}">
                <a16:creationId xmlns:a16="http://schemas.microsoft.com/office/drawing/2014/main" id="{0A97F438-3CA5-1435-8BBE-93DCF81EC5F7}"/>
              </a:ext>
            </a:extLst>
          </p:cNvPr>
          <p:cNvPicPr>
            <a:picLocks noChangeAspect="1"/>
          </p:cNvPicPr>
          <p:nvPr/>
        </p:nvPicPr>
        <p:blipFill>
          <a:blip r:embed="rId2"/>
          <a:stretch>
            <a:fillRect/>
          </a:stretch>
        </p:blipFill>
        <p:spPr>
          <a:xfrm>
            <a:off x="402394" y="2662013"/>
            <a:ext cx="3650188" cy="1762535"/>
          </a:xfrm>
          <a:prstGeom prst="rect">
            <a:avLst/>
          </a:prstGeom>
        </p:spPr>
      </p:pic>
      <p:pic>
        <p:nvPicPr>
          <p:cNvPr id="8" name="Picture 7">
            <a:extLst>
              <a:ext uri="{FF2B5EF4-FFF2-40B4-BE49-F238E27FC236}">
                <a16:creationId xmlns:a16="http://schemas.microsoft.com/office/drawing/2014/main" id="{82A1A829-612D-B2E8-CE3A-D4684D7DE7D2}"/>
              </a:ext>
            </a:extLst>
          </p:cNvPr>
          <p:cNvPicPr>
            <a:picLocks noChangeAspect="1"/>
          </p:cNvPicPr>
          <p:nvPr/>
        </p:nvPicPr>
        <p:blipFill>
          <a:blip r:embed="rId3"/>
          <a:stretch>
            <a:fillRect/>
          </a:stretch>
        </p:blipFill>
        <p:spPr>
          <a:xfrm>
            <a:off x="4052582" y="2662014"/>
            <a:ext cx="3812576" cy="1762535"/>
          </a:xfrm>
          <a:prstGeom prst="rect">
            <a:avLst/>
          </a:prstGeom>
        </p:spPr>
      </p:pic>
      <p:pic>
        <p:nvPicPr>
          <p:cNvPr id="10" name="Picture 9">
            <a:extLst>
              <a:ext uri="{FF2B5EF4-FFF2-40B4-BE49-F238E27FC236}">
                <a16:creationId xmlns:a16="http://schemas.microsoft.com/office/drawing/2014/main" id="{D2842488-2FF1-D5BB-06E7-4D89450FEF50}"/>
              </a:ext>
            </a:extLst>
          </p:cNvPr>
          <p:cNvPicPr>
            <a:picLocks noChangeAspect="1"/>
          </p:cNvPicPr>
          <p:nvPr/>
        </p:nvPicPr>
        <p:blipFill>
          <a:blip r:embed="rId4"/>
          <a:stretch>
            <a:fillRect/>
          </a:stretch>
        </p:blipFill>
        <p:spPr>
          <a:xfrm>
            <a:off x="8024589" y="2662014"/>
            <a:ext cx="3931808" cy="1762535"/>
          </a:xfrm>
          <a:prstGeom prst="rect">
            <a:avLst/>
          </a:prstGeom>
        </p:spPr>
      </p:pic>
      <p:sp>
        <p:nvSpPr>
          <p:cNvPr id="13" name="Arrow: Right 12">
            <a:extLst>
              <a:ext uri="{FF2B5EF4-FFF2-40B4-BE49-F238E27FC236}">
                <a16:creationId xmlns:a16="http://schemas.microsoft.com/office/drawing/2014/main" id="{4CB3339E-EC94-6024-0543-4A0F2882AF6D}"/>
              </a:ext>
            </a:extLst>
          </p:cNvPr>
          <p:cNvSpPr/>
          <p:nvPr/>
        </p:nvSpPr>
        <p:spPr>
          <a:xfrm>
            <a:off x="1428858" y="1765155"/>
            <a:ext cx="9060024" cy="494522"/>
          </a:xfrm>
          <a:prstGeom prst="right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63DB09-D078-EBB9-8CB0-13C5889CC6E2}"/>
              </a:ext>
            </a:extLst>
          </p:cNvPr>
          <p:cNvSpPr txBox="1"/>
          <p:nvPr/>
        </p:nvSpPr>
        <p:spPr>
          <a:xfrm>
            <a:off x="1558212" y="2318797"/>
            <a:ext cx="840295" cy="369332"/>
          </a:xfrm>
          <a:prstGeom prst="rect">
            <a:avLst/>
          </a:prstGeom>
          <a:noFill/>
        </p:spPr>
        <p:txBody>
          <a:bodyPr wrap="none" rtlCol="0">
            <a:spAutoFit/>
          </a:bodyPr>
          <a:lstStyle/>
          <a:p>
            <a:r>
              <a:rPr lang="en-US" dirty="0"/>
              <a:t>t = 0.0</a:t>
            </a:r>
          </a:p>
        </p:txBody>
      </p:sp>
      <p:sp>
        <p:nvSpPr>
          <p:cNvPr id="15" name="TextBox 14">
            <a:extLst>
              <a:ext uri="{FF2B5EF4-FFF2-40B4-BE49-F238E27FC236}">
                <a16:creationId xmlns:a16="http://schemas.microsoft.com/office/drawing/2014/main" id="{66D04E2B-F10A-805C-410C-C6896857F0C6}"/>
              </a:ext>
            </a:extLst>
          </p:cNvPr>
          <p:cNvSpPr txBox="1"/>
          <p:nvPr/>
        </p:nvSpPr>
        <p:spPr>
          <a:xfrm>
            <a:off x="5423306" y="2318797"/>
            <a:ext cx="840295" cy="369332"/>
          </a:xfrm>
          <a:prstGeom prst="rect">
            <a:avLst/>
          </a:prstGeom>
          <a:noFill/>
        </p:spPr>
        <p:txBody>
          <a:bodyPr wrap="none" rtlCol="0">
            <a:spAutoFit/>
          </a:bodyPr>
          <a:lstStyle/>
          <a:p>
            <a:r>
              <a:rPr lang="en-US" dirty="0"/>
              <a:t>t = 0.5</a:t>
            </a:r>
          </a:p>
        </p:txBody>
      </p:sp>
      <p:sp>
        <p:nvSpPr>
          <p:cNvPr id="16" name="TextBox 15">
            <a:extLst>
              <a:ext uri="{FF2B5EF4-FFF2-40B4-BE49-F238E27FC236}">
                <a16:creationId xmlns:a16="http://schemas.microsoft.com/office/drawing/2014/main" id="{8C239313-E48D-3241-7FEF-E0D82CC559AA}"/>
              </a:ext>
            </a:extLst>
          </p:cNvPr>
          <p:cNvSpPr txBox="1"/>
          <p:nvPr/>
        </p:nvSpPr>
        <p:spPr>
          <a:xfrm>
            <a:off x="9616015" y="2318797"/>
            <a:ext cx="840295" cy="369332"/>
          </a:xfrm>
          <a:prstGeom prst="rect">
            <a:avLst/>
          </a:prstGeom>
          <a:noFill/>
        </p:spPr>
        <p:txBody>
          <a:bodyPr wrap="none" rtlCol="0">
            <a:spAutoFit/>
          </a:bodyPr>
          <a:lstStyle/>
          <a:p>
            <a:r>
              <a:rPr lang="en-US" dirty="0"/>
              <a:t>t = 1.0</a:t>
            </a:r>
          </a:p>
        </p:txBody>
      </p:sp>
      <p:pic>
        <p:nvPicPr>
          <p:cNvPr id="18" name="Picture 17">
            <a:extLst>
              <a:ext uri="{FF2B5EF4-FFF2-40B4-BE49-F238E27FC236}">
                <a16:creationId xmlns:a16="http://schemas.microsoft.com/office/drawing/2014/main" id="{4C7761E7-69ED-6B36-34FD-C93E29EDF1C0}"/>
              </a:ext>
            </a:extLst>
          </p:cNvPr>
          <p:cNvPicPr>
            <a:picLocks noChangeAspect="1"/>
          </p:cNvPicPr>
          <p:nvPr/>
        </p:nvPicPr>
        <p:blipFill>
          <a:blip r:embed="rId5"/>
          <a:stretch>
            <a:fillRect/>
          </a:stretch>
        </p:blipFill>
        <p:spPr>
          <a:xfrm>
            <a:off x="6354474" y="4826886"/>
            <a:ext cx="2194723" cy="1811576"/>
          </a:xfrm>
          <a:prstGeom prst="rect">
            <a:avLst/>
          </a:prstGeom>
          <a:ln>
            <a:solidFill>
              <a:schemeClr val="tx1"/>
            </a:solidFill>
          </a:ln>
        </p:spPr>
      </p:pic>
      <p:sp>
        <p:nvSpPr>
          <p:cNvPr id="19" name="Rectangle 18">
            <a:extLst>
              <a:ext uri="{FF2B5EF4-FFF2-40B4-BE49-F238E27FC236}">
                <a16:creationId xmlns:a16="http://schemas.microsoft.com/office/drawing/2014/main" id="{A459CFB7-3E5E-CC08-4BD1-941B7A77CDE4}"/>
              </a:ext>
            </a:extLst>
          </p:cNvPr>
          <p:cNvSpPr/>
          <p:nvPr/>
        </p:nvSpPr>
        <p:spPr>
          <a:xfrm>
            <a:off x="10488881" y="3823674"/>
            <a:ext cx="707853" cy="6269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D08F8A6-F6A8-1DD6-6F84-BCC39E1CCB23}"/>
              </a:ext>
            </a:extLst>
          </p:cNvPr>
          <p:cNvCxnSpPr>
            <a:cxnSpLocks/>
          </p:cNvCxnSpPr>
          <p:nvPr/>
        </p:nvCxnSpPr>
        <p:spPr>
          <a:xfrm flipH="1">
            <a:off x="6354474" y="3823674"/>
            <a:ext cx="4134407" cy="1003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66E688A-E47F-598B-7567-EB63C5370B86}"/>
              </a:ext>
            </a:extLst>
          </p:cNvPr>
          <p:cNvCxnSpPr>
            <a:cxnSpLocks/>
          </p:cNvCxnSpPr>
          <p:nvPr/>
        </p:nvCxnSpPr>
        <p:spPr>
          <a:xfrm flipH="1">
            <a:off x="8549197" y="4424548"/>
            <a:ext cx="2623723" cy="2213914"/>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53241BB-FB76-8359-4122-2193A454F2B4}"/>
              </a:ext>
            </a:extLst>
          </p:cNvPr>
          <p:cNvSpPr txBox="1"/>
          <p:nvPr/>
        </p:nvSpPr>
        <p:spPr>
          <a:xfrm>
            <a:off x="3008376" y="5103004"/>
            <a:ext cx="3140190" cy="1384995"/>
          </a:xfrm>
          <a:prstGeom prst="rect">
            <a:avLst/>
          </a:prstGeom>
          <a:noFill/>
        </p:spPr>
        <p:txBody>
          <a:bodyPr wrap="square" rtlCol="0">
            <a:spAutoFit/>
          </a:bodyPr>
          <a:lstStyle/>
          <a:p>
            <a:pPr algn="r"/>
            <a:r>
              <a:rPr lang="en-US" sz="1400" dirty="0"/>
              <a:t>Notice that we are making an approximation here by </a:t>
            </a:r>
            <a:r>
              <a:rPr lang="en-US" sz="1400" i="1" dirty="0">
                <a:solidFill>
                  <a:srgbClr val="0070C0"/>
                </a:solidFill>
              </a:rPr>
              <a:t>uniformly straining</a:t>
            </a:r>
            <a:r>
              <a:rPr lang="en-US" sz="1400" dirty="0">
                <a:solidFill>
                  <a:srgbClr val="0070C0"/>
                </a:solidFill>
              </a:rPr>
              <a:t> the entire block </a:t>
            </a:r>
            <a:r>
              <a:rPr lang="en-US" sz="1400" dirty="0"/>
              <a:t>in 3 orthogonal directions.  In some cases, this is a very good approximation.</a:t>
            </a:r>
          </a:p>
        </p:txBody>
      </p:sp>
      <p:cxnSp>
        <p:nvCxnSpPr>
          <p:cNvPr id="30" name="Straight Connector 29">
            <a:extLst>
              <a:ext uri="{FF2B5EF4-FFF2-40B4-BE49-F238E27FC236}">
                <a16:creationId xmlns:a16="http://schemas.microsoft.com/office/drawing/2014/main" id="{963BDF7D-D892-8813-6A2C-CDBE998AEE7F}"/>
              </a:ext>
            </a:extLst>
          </p:cNvPr>
          <p:cNvCxnSpPr/>
          <p:nvPr/>
        </p:nvCxnSpPr>
        <p:spPr>
          <a:xfrm>
            <a:off x="475488" y="3749040"/>
            <a:ext cx="0" cy="32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36C4998-B549-508C-06D5-FD251C1A2CFB}"/>
              </a:ext>
            </a:extLst>
          </p:cNvPr>
          <p:cNvCxnSpPr/>
          <p:nvPr/>
        </p:nvCxnSpPr>
        <p:spPr>
          <a:xfrm>
            <a:off x="3398520" y="4292168"/>
            <a:ext cx="0" cy="32004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9794876-C5E6-1783-6979-1C07FEFB837C}"/>
                  </a:ext>
                </a:extLst>
              </p:cNvPr>
              <p:cNvSpPr txBox="1"/>
              <p:nvPr/>
            </p:nvSpPr>
            <p:spPr>
              <a:xfrm>
                <a:off x="1458885" y="3998413"/>
                <a:ext cx="488467"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𝑦</m:t>
                          </m:r>
                        </m:sub>
                      </m:sSub>
                    </m:oMath>
                  </m:oMathPara>
                </a14:m>
                <a:endParaRPr lang="en-US" dirty="0"/>
              </a:p>
            </p:txBody>
          </p:sp>
        </mc:Choice>
        <mc:Fallback xmlns="">
          <p:sp>
            <p:nvSpPr>
              <p:cNvPr id="32" name="TextBox 31">
                <a:extLst>
                  <a:ext uri="{FF2B5EF4-FFF2-40B4-BE49-F238E27FC236}">
                    <a16:creationId xmlns:a16="http://schemas.microsoft.com/office/drawing/2014/main" id="{B9794876-C5E6-1783-6979-1C07FEFB837C}"/>
                  </a:ext>
                </a:extLst>
              </p:cNvPr>
              <p:cNvSpPr txBox="1">
                <a:spLocks noRot="1" noChangeAspect="1" noMove="1" noResize="1" noEditPoints="1" noAdjustHandles="1" noChangeArrowheads="1" noChangeShapeType="1" noTextEdit="1"/>
              </p:cNvSpPr>
              <p:nvPr/>
            </p:nvSpPr>
            <p:spPr>
              <a:xfrm>
                <a:off x="1458885" y="3998413"/>
                <a:ext cx="488467" cy="391261"/>
              </a:xfrm>
              <a:prstGeom prst="rect">
                <a:avLst/>
              </a:prstGeom>
              <a:blipFill>
                <a:blip r:embed="rId6"/>
                <a:stretch>
                  <a:fillRect b="-3125"/>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4E150EDB-6391-F51D-AAC6-A0B80E365BC9}"/>
              </a:ext>
            </a:extLst>
          </p:cNvPr>
          <p:cNvCxnSpPr>
            <a:stCxn id="32" idx="3"/>
          </p:cNvCxnSpPr>
          <p:nvPr/>
        </p:nvCxnSpPr>
        <p:spPr>
          <a:xfrm>
            <a:off x="1947352" y="4194044"/>
            <a:ext cx="1484090" cy="256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D09252B-F6B4-49FB-8C69-94826B235852}"/>
              </a:ext>
            </a:extLst>
          </p:cNvPr>
          <p:cNvCxnSpPr>
            <a:cxnSpLocks/>
          </p:cNvCxnSpPr>
          <p:nvPr/>
        </p:nvCxnSpPr>
        <p:spPr>
          <a:xfrm flipH="1" flipV="1">
            <a:off x="475488" y="3963539"/>
            <a:ext cx="953370" cy="168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28AA2F0-D7BB-889C-521A-6A54E248D207}"/>
                  </a:ext>
                </a:extLst>
              </p:cNvPr>
              <p:cNvSpPr txBox="1"/>
              <p:nvPr/>
            </p:nvSpPr>
            <p:spPr>
              <a:xfrm>
                <a:off x="43742" y="3400670"/>
                <a:ext cx="4808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𝑥</m:t>
                          </m:r>
                        </m:sub>
                      </m:sSub>
                    </m:oMath>
                  </m:oMathPara>
                </a14:m>
                <a:endParaRPr lang="en-US" dirty="0"/>
              </a:p>
            </p:txBody>
          </p:sp>
        </mc:Choice>
        <mc:Fallback xmlns="">
          <p:sp>
            <p:nvSpPr>
              <p:cNvPr id="40" name="TextBox 39">
                <a:extLst>
                  <a:ext uri="{FF2B5EF4-FFF2-40B4-BE49-F238E27FC236}">
                    <a16:creationId xmlns:a16="http://schemas.microsoft.com/office/drawing/2014/main" id="{528AA2F0-D7BB-889C-521A-6A54E248D207}"/>
                  </a:ext>
                </a:extLst>
              </p:cNvPr>
              <p:cNvSpPr txBox="1">
                <a:spLocks noRot="1" noChangeAspect="1" noMove="1" noResize="1" noEditPoints="1" noAdjustHandles="1" noChangeArrowheads="1" noChangeShapeType="1" noTextEdit="1"/>
              </p:cNvSpPr>
              <p:nvPr/>
            </p:nvSpPr>
            <p:spPr>
              <a:xfrm>
                <a:off x="43742" y="3400670"/>
                <a:ext cx="480836" cy="369332"/>
              </a:xfrm>
              <a:prstGeom prst="rect">
                <a:avLst/>
              </a:prstGeom>
              <a:blipFill>
                <a:blip r:embed="rId7"/>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4B06F28B-EAD5-9E12-5B7A-B3E9A37EF37C}"/>
              </a:ext>
            </a:extLst>
          </p:cNvPr>
          <p:cNvCxnSpPr>
            <a:cxnSpLocks/>
          </p:cNvCxnSpPr>
          <p:nvPr/>
        </p:nvCxnSpPr>
        <p:spPr>
          <a:xfrm>
            <a:off x="3989832" y="3173552"/>
            <a:ext cx="0" cy="45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8BE6A7F-66DE-6C2C-3656-33FE03F91D91}"/>
              </a:ext>
            </a:extLst>
          </p:cNvPr>
          <p:cNvCxnSpPr>
            <a:cxnSpLocks/>
          </p:cNvCxnSpPr>
          <p:nvPr/>
        </p:nvCxnSpPr>
        <p:spPr>
          <a:xfrm flipV="1">
            <a:off x="3813048" y="3429000"/>
            <a:ext cx="176784" cy="393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B828D64-6C16-5483-1D27-6AF79DC7FEB3}"/>
                  </a:ext>
                </a:extLst>
              </p:cNvPr>
              <p:cNvSpPr txBox="1"/>
              <p:nvPr/>
            </p:nvSpPr>
            <p:spPr>
              <a:xfrm>
                <a:off x="3554508" y="3749040"/>
                <a:ext cx="4704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𝑧</m:t>
                          </m:r>
                        </m:sub>
                      </m:sSub>
                    </m:oMath>
                  </m:oMathPara>
                </a14:m>
                <a:endParaRPr lang="en-US" dirty="0"/>
              </a:p>
            </p:txBody>
          </p:sp>
        </mc:Choice>
        <mc:Fallback xmlns="">
          <p:sp>
            <p:nvSpPr>
              <p:cNvPr id="45" name="TextBox 44">
                <a:extLst>
                  <a:ext uri="{FF2B5EF4-FFF2-40B4-BE49-F238E27FC236}">
                    <a16:creationId xmlns:a16="http://schemas.microsoft.com/office/drawing/2014/main" id="{3B828D64-6C16-5483-1D27-6AF79DC7FEB3}"/>
                  </a:ext>
                </a:extLst>
              </p:cNvPr>
              <p:cNvSpPr txBox="1">
                <a:spLocks noRot="1" noChangeAspect="1" noMove="1" noResize="1" noEditPoints="1" noAdjustHandles="1" noChangeArrowheads="1" noChangeShapeType="1" noTextEdit="1"/>
              </p:cNvSpPr>
              <p:nvPr/>
            </p:nvSpPr>
            <p:spPr>
              <a:xfrm>
                <a:off x="3554508" y="3749040"/>
                <a:ext cx="470450" cy="369332"/>
              </a:xfrm>
              <a:prstGeom prst="rect">
                <a:avLst/>
              </a:prstGeom>
              <a:blipFill>
                <a:blip r:embed="rId8"/>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FA71224A-ACBB-239B-2159-098BAD714085}"/>
              </a:ext>
            </a:extLst>
          </p:cNvPr>
          <p:cNvCxnSpPr>
            <a:cxnSpLocks/>
          </p:cNvCxnSpPr>
          <p:nvPr/>
        </p:nvCxnSpPr>
        <p:spPr>
          <a:xfrm flipH="1">
            <a:off x="3425914" y="4081796"/>
            <a:ext cx="226659" cy="369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77ED0B8-3416-D1A7-3A8E-22D969C38B02}"/>
              </a:ext>
            </a:extLst>
          </p:cNvPr>
          <p:cNvSpPr txBox="1"/>
          <p:nvPr/>
        </p:nvSpPr>
        <p:spPr>
          <a:xfrm>
            <a:off x="450927" y="4409743"/>
            <a:ext cx="2158306" cy="954107"/>
          </a:xfrm>
          <a:prstGeom prst="rect">
            <a:avLst/>
          </a:prstGeom>
          <a:noFill/>
        </p:spPr>
        <p:txBody>
          <a:bodyPr wrap="square" rtlCol="0">
            <a:spAutoFit/>
          </a:bodyPr>
          <a:lstStyle/>
          <a:p>
            <a:r>
              <a:rPr lang="en-US" sz="1400" dirty="0"/>
              <a:t>Artificial strain amounts were extracted from the direct displacement solution</a:t>
            </a:r>
          </a:p>
        </p:txBody>
      </p:sp>
    </p:spTree>
    <p:extLst>
      <p:ext uri="{BB962C8B-B14F-4D97-AF65-F5344CB8AC3E}">
        <p14:creationId xmlns:p14="http://schemas.microsoft.com/office/powerpoint/2010/main" val="101689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3CF1-8295-1BF6-5A72-4B8766258BD4}"/>
              </a:ext>
            </a:extLst>
          </p:cNvPr>
          <p:cNvSpPr>
            <a:spLocks noGrp="1"/>
          </p:cNvSpPr>
          <p:nvPr>
            <p:ph type="title"/>
          </p:nvPr>
        </p:nvSpPr>
        <p:spPr/>
        <p:txBody>
          <a:bodyPr/>
          <a:lstStyle/>
          <a:p>
            <a:r>
              <a:rPr lang="en-US" dirty="0"/>
              <a:t>Example 03: Results &amp; discussion</a:t>
            </a:r>
          </a:p>
        </p:txBody>
      </p:sp>
      <p:sp>
        <p:nvSpPr>
          <p:cNvPr id="4" name="Slide Number Placeholder 3">
            <a:extLst>
              <a:ext uri="{FF2B5EF4-FFF2-40B4-BE49-F238E27FC236}">
                <a16:creationId xmlns:a16="http://schemas.microsoft.com/office/drawing/2014/main" id="{7F361FBA-ADE0-6236-F942-E8250A6CD263}"/>
              </a:ext>
            </a:extLst>
          </p:cNvPr>
          <p:cNvSpPr>
            <a:spLocks noGrp="1"/>
          </p:cNvSpPr>
          <p:nvPr>
            <p:ph type="sldNum" sz="quarter" idx="4"/>
          </p:nvPr>
        </p:nvSpPr>
        <p:spPr/>
        <p:txBody>
          <a:bodyPr/>
          <a:lstStyle/>
          <a:p>
            <a:pPr algn="ctr"/>
            <a:fld id="{F6B149FD-26F7-3645-B4E7-BA8B8CC5EEA8}" type="slidenum">
              <a:rPr lang="en-US" smtClean="0"/>
              <a:pPr algn="ctr"/>
              <a:t>38</a:t>
            </a:fld>
            <a:endParaRPr lang="en-US" dirty="0"/>
          </a:p>
        </p:txBody>
      </p:sp>
      <p:sp>
        <p:nvSpPr>
          <p:cNvPr id="5" name="TextBox 4">
            <a:extLst>
              <a:ext uri="{FF2B5EF4-FFF2-40B4-BE49-F238E27FC236}">
                <a16:creationId xmlns:a16="http://schemas.microsoft.com/office/drawing/2014/main" id="{2C394461-799E-4026-CB6E-621134F72298}"/>
              </a:ext>
            </a:extLst>
          </p:cNvPr>
          <p:cNvSpPr txBox="1"/>
          <p:nvPr/>
        </p:nvSpPr>
        <p:spPr>
          <a:xfrm>
            <a:off x="676656" y="1176004"/>
            <a:ext cx="8898590" cy="369332"/>
          </a:xfrm>
          <a:prstGeom prst="rect">
            <a:avLst/>
          </a:prstGeom>
          <a:noFill/>
        </p:spPr>
        <p:txBody>
          <a:bodyPr wrap="none" rtlCol="0">
            <a:spAutoFit/>
          </a:bodyPr>
          <a:lstStyle/>
          <a:p>
            <a:r>
              <a:rPr lang="en-US" dirty="0"/>
              <a:t>Hypo-elastic vs. Hyper-elastic comparison (also beware of plasticity, damage, etc.!)</a:t>
            </a:r>
          </a:p>
        </p:txBody>
      </p:sp>
      <p:pic>
        <p:nvPicPr>
          <p:cNvPr id="8" name="Picture 7">
            <a:extLst>
              <a:ext uri="{FF2B5EF4-FFF2-40B4-BE49-F238E27FC236}">
                <a16:creationId xmlns:a16="http://schemas.microsoft.com/office/drawing/2014/main" id="{4A9B3615-8687-C8F1-3368-E499CFBEA395}"/>
              </a:ext>
            </a:extLst>
          </p:cNvPr>
          <p:cNvPicPr>
            <a:picLocks noChangeAspect="1"/>
          </p:cNvPicPr>
          <p:nvPr/>
        </p:nvPicPr>
        <p:blipFill>
          <a:blip r:embed="rId2"/>
          <a:stretch>
            <a:fillRect/>
          </a:stretch>
        </p:blipFill>
        <p:spPr>
          <a:xfrm>
            <a:off x="396240" y="2221992"/>
            <a:ext cx="3959157" cy="2930297"/>
          </a:xfrm>
          <a:prstGeom prst="rect">
            <a:avLst/>
          </a:prstGeom>
        </p:spPr>
      </p:pic>
      <p:grpSp>
        <p:nvGrpSpPr>
          <p:cNvPr id="13" name="Group 12">
            <a:extLst>
              <a:ext uri="{FF2B5EF4-FFF2-40B4-BE49-F238E27FC236}">
                <a16:creationId xmlns:a16="http://schemas.microsoft.com/office/drawing/2014/main" id="{CEAC3C5D-9509-3380-687E-9DAAFCA1EF73}"/>
              </a:ext>
            </a:extLst>
          </p:cNvPr>
          <p:cNvGrpSpPr/>
          <p:nvPr/>
        </p:nvGrpSpPr>
        <p:grpSpPr>
          <a:xfrm>
            <a:off x="4710532" y="1626238"/>
            <a:ext cx="3959157" cy="3605524"/>
            <a:chOff x="7124548" y="1884378"/>
            <a:chExt cx="3959157" cy="3605524"/>
          </a:xfrm>
        </p:grpSpPr>
        <p:pic>
          <p:nvPicPr>
            <p:cNvPr id="6" name="Picture 5">
              <a:extLst>
                <a:ext uri="{FF2B5EF4-FFF2-40B4-BE49-F238E27FC236}">
                  <a16:creationId xmlns:a16="http://schemas.microsoft.com/office/drawing/2014/main" id="{DBC0EE8B-CDC4-9E36-671B-87288BF3F982}"/>
                </a:ext>
              </a:extLst>
            </p:cNvPr>
            <p:cNvPicPr>
              <a:picLocks noChangeAspect="1"/>
            </p:cNvPicPr>
            <p:nvPr/>
          </p:nvPicPr>
          <p:blipFill>
            <a:blip r:embed="rId3"/>
            <a:stretch>
              <a:fillRect/>
            </a:stretch>
          </p:blipFill>
          <p:spPr>
            <a:xfrm>
              <a:off x="7124548" y="1884378"/>
              <a:ext cx="3959157" cy="3605524"/>
            </a:xfrm>
            <a:prstGeom prst="rect">
              <a:avLst/>
            </a:prstGeom>
          </p:spPr>
        </p:pic>
        <p:pic>
          <p:nvPicPr>
            <p:cNvPr id="12" name="Picture 11">
              <a:extLst>
                <a:ext uri="{FF2B5EF4-FFF2-40B4-BE49-F238E27FC236}">
                  <a16:creationId xmlns:a16="http://schemas.microsoft.com/office/drawing/2014/main" id="{EB978095-D79B-7597-9082-B099328E0660}"/>
                </a:ext>
              </a:extLst>
            </p:cNvPr>
            <p:cNvPicPr>
              <a:picLocks noChangeAspect="1"/>
            </p:cNvPicPr>
            <p:nvPr/>
          </p:nvPicPr>
          <p:blipFill>
            <a:blip r:embed="rId4"/>
            <a:stretch>
              <a:fillRect/>
            </a:stretch>
          </p:blipFill>
          <p:spPr>
            <a:xfrm>
              <a:off x="7883066" y="3687140"/>
              <a:ext cx="1524278" cy="1419156"/>
            </a:xfrm>
            <a:prstGeom prst="rect">
              <a:avLst/>
            </a:prstGeom>
            <a:ln>
              <a:solidFill>
                <a:schemeClr val="tx1"/>
              </a:solidFill>
            </a:ln>
          </p:spPr>
        </p:pic>
      </p:grpSp>
      <p:cxnSp>
        <p:nvCxnSpPr>
          <p:cNvPr id="15" name="Straight Arrow Connector 14">
            <a:extLst>
              <a:ext uri="{FF2B5EF4-FFF2-40B4-BE49-F238E27FC236}">
                <a16:creationId xmlns:a16="http://schemas.microsoft.com/office/drawing/2014/main" id="{961371D1-5D8C-ABB6-2E8B-554F5A66043D}"/>
              </a:ext>
            </a:extLst>
          </p:cNvPr>
          <p:cNvCxnSpPr>
            <a:cxnSpLocks/>
            <a:endCxn id="19" idx="3"/>
          </p:cNvCxnSpPr>
          <p:nvPr/>
        </p:nvCxnSpPr>
        <p:spPr>
          <a:xfrm>
            <a:off x="6993328" y="4736141"/>
            <a:ext cx="1279535" cy="590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099EC6C8-FEB7-C150-D57C-A2BD94745826}"/>
              </a:ext>
            </a:extLst>
          </p:cNvPr>
          <p:cNvSpPr/>
          <p:nvPr/>
        </p:nvSpPr>
        <p:spPr>
          <a:xfrm>
            <a:off x="8220748" y="2423160"/>
            <a:ext cx="614391" cy="496509"/>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54CBE8-BB95-099F-A233-CA11885BEAE2}"/>
              </a:ext>
            </a:extLst>
          </p:cNvPr>
          <p:cNvSpPr txBox="1"/>
          <p:nvPr/>
        </p:nvSpPr>
        <p:spPr>
          <a:xfrm>
            <a:off x="7438664" y="2486567"/>
            <a:ext cx="976505" cy="738664"/>
          </a:xfrm>
          <a:prstGeom prst="rect">
            <a:avLst/>
          </a:prstGeom>
          <a:noFill/>
        </p:spPr>
        <p:txBody>
          <a:bodyPr wrap="square" rtlCol="0">
            <a:spAutoFit/>
          </a:bodyPr>
          <a:lstStyle/>
          <a:p>
            <a:r>
              <a:rPr lang="en-US" sz="1400" dirty="0"/>
              <a:t>Similar to “Elastic” solution</a:t>
            </a:r>
          </a:p>
        </p:txBody>
      </p:sp>
      <p:sp>
        <p:nvSpPr>
          <p:cNvPr id="19" name="Oval 18">
            <a:extLst>
              <a:ext uri="{FF2B5EF4-FFF2-40B4-BE49-F238E27FC236}">
                <a16:creationId xmlns:a16="http://schemas.microsoft.com/office/drawing/2014/main" id="{98DD5B06-85F2-0BE7-8DCF-2E1C3CFF9113}"/>
              </a:ext>
            </a:extLst>
          </p:cNvPr>
          <p:cNvSpPr/>
          <p:nvPr/>
        </p:nvSpPr>
        <p:spPr>
          <a:xfrm>
            <a:off x="8182888" y="4371433"/>
            <a:ext cx="614391" cy="496509"/>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09FF04-CCB6-60F5-4C3E-DCC199A02780}"/>
              </a:ext>
            </a:extLst>
          </p:cNvPr>
          <p:cNvSpPr txBox="1"/>
          <p:nvPr/>
        </p:nvSpPr>
        <p:spPr>
          <a:xfrm>
            <a:off x="8830169" y="4546978"/>
            <a:ext cx="1803951" cy="738664"/>
          </a:xfrm>
          <a:prstGeom prst="rect">
            <a:avLst/>
          </a:prstGeom>
          <a:noFill/>
        </p:spPr>
        <p:txBody>
          <a:bodyPr wrap="square" rtlCol="0">
            <a:spAutoFit/>
          </a:bodyPr>
          <a:lstStyle/>
          <a:p>
            <a:r>
              <a:rPr lang="en-US" sz="1400" dirty="0"/>
              <a:t>Huge disparity with </a:t>
            </a:r>
            <a:r>
              <a:rPr lang="en-US" sz="1400" dirty="0" err="1"/>
              <a:t>Neo_Hookean</a:t>
            </a:r>
            <a:r>
              <a:rPr lang="en-US" sz="1400" dirty="0"/>
              <a:t> in a “reverse” loading!</a:t>
            </a:r>
          </a:p>
        </p:txBody>
      </p:sp>
      <p:grpSp>
        <p:nvGrpSpPr>
          <p:cNvPr id="33" name="Group 32">
            <a:extLst>
              <a:ext uri="{FF2B5EF4-FFF2-40B4-BE49-F238E27FC236}">
                <a16:creationId xmlns:a16="http://schemas.microsoft.com/office/drawing/2014/main" id="{6609F60A-3E3E-8564-045C-CD235C52E9C8}"/>
              </a:ext>
            </a:extLst>
          </p:cNvPr>
          <p:cNvGrpSpPr/>
          <p:nvPr/>
        </p:nvGrpSpPr>
        <p:grpSpPr>
          <a:xfrm>
            <a:off x="9382487" y="2404872"/>
            <a:ext cx="2184696" cy="2150626"/>
            <a:chOff x="9748224" y="1892808"/>
            <a:chExt cx="2184696" cy="2150626"/>
          </a:xfrm>
        </p:grpSpPr>
        <p:cxnSp>
          <p:nvCxnSpPr>
            <p:cNvPr id="21" name="Straight Arrow Connector 20">
              <a:extLst>
                <a:ext uri="{FF2B5EF4-FFF2-40B4-BE49-F238E27FC236}">
                  <a16:creationId xmlns:a16="http://schemas.microsoft.com/office/drawing/2014/main" id="{6FC7A438-C60E-5DE5-F538-351A4E99EA92}"/>
                </a:ext>
              </a:extLst>
            </p:cNvPr>
            <p:cNvCxnSpPr>
              <a:cxnSpLocks/>
            </p:cNvCxnSpPr>
            <p:nvPr/>
          </p:nvCxnSpPr>
          <p:spPr>
            <a:xfrm flipV="1">
              <a:off x="10066793" y="1892808"/>
              <a:ext cx="0" cy="182569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A5843F6-65CF-F8AD-42F2-5C775C4AE909}"/>
                </a:ext>
              </a:extLst>
            </p:cNvPr>
            <p:cNvCxnSpPr>
              <a:cxnSpLocks/>
            </p:cNvCxnSpPr>
            <p:nvPr/>
          </p:nvCxnSpPr>
          <p:spPr>
            <a:xfrm>
              <a:off x="10066794" y="3719986"/>
              <a:ext cx="186612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D6EC4AB-24E8-8E41-6635-F2317E13AC4C}"/>
                    </a:ext>
                  </a:extLst>
                </p:cNvPr>
                <p:cNvSpPr txBox="1"/>
                <p:nvPr/>
              </p:nvSpPr>
              <p:spPr>
                <a:xfrm>
                  <a:off x="10545098" y="3674102"/>
                  <a:ext cx="10009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𝜀</m:t>
                        </m:r>
                      </m:oMath>
                    </m:oMathPara>
                  </a14:m>
                  <a:endParaRPr lang="en-US" dirty="0"/>
                </a:p>
              </p:txBody>
            </p:sp>
          </mc:Choice>
          <mc:Fallback xmlns="">
            <p:sp>
              <p:nvSpPr>
                <p:cNvPr id="23" name="TextBox 22">
                  <a:extLst>
                    <a:ext uri="{FF2B5EF4-FFF2-40B4-BE49-F238E27FC236}">
                      <a16:creationId xmlns:a16="http://schemas.microsoft.com/office/drawing/2014/main" id="{3D6EC4AB-24E8-8E41-6635-F2317E13AC4C}"/>
                    </a:ext>
                  </a:extLst>
                </p:cNvPr>
                <p:cNvSpPr txBox="1">
                  <a:spLocks noRot="1" noChangeAspect="1" noMove="1" noResize="1" noEditPoints="1" noAdjustHandles="1" noChangeArrowheads="1" noChangeShapeType="1" noTextEdit="1"/>
                </p:cNvSpPr>
                <p:nvPr/>
              </p:nvSpPr>
              <p:spPr>
                <a:xfrm>
                  <a:off x="10545098" y="3674102"/>
                  <a:ext cx="100095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FF9E475-CA96-DA07-52E9-AAEECB4A80D5}"/>
                    </a:ext>
                  </a:extLst>
                </p:cNvPr>
                <p:cNvSpPr txBox="1"/>
                <p:nvPr/>
              </p:nvSpPr>
              <p:spPr>
                <a:xfrm rot="16200000">
                  <a:off x="9563571" y="2671220"/>
                  <a:ext cx="6770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𝜎</m:t>
                        </m:r>
                      </m:oMath>
                    </m:oMathPara>
                  </a14:m>
                  <a:endParaRPr lang="en-US" sz="1400" dirty="0"/>
                </a:p>
              </p:txBody>
            </p:sp>
          </mc:Choice>
          <mc:Fallback xmlns="">
            <p:sp>
              <p:nvSpPr>
                <p:cNvPr id="24" name="TextBox 23">
                  <a:extLst>
                    <a:ext uri="{FF2B5EF4-FFF2-40B4-BE49-F238E27FC236}">
                      <a16:creationId xmlns:a16="http://schemas.microsoft.com/office/drawing/2014/main" id="{EFF9E475-CA96-DA07-52E9-AAEECB4A80D5}"/>
                    </a:ext>
                  </a:extLst>
                </p:cNvPr>
                <p:cNvSpPr txBox="1">
                  <a:spLocks noRot="1" noChangeAspect="1" noMove="1" noResize="1" noEditPoints="1" noAdjustHandles="1" noChangeArrowheads="1" noChangeShapeType="1" noTextEdit="1"/>
                </p:cNvSpPr>
                <p:nvPr/>
              </p:nvSpPr>
              <p:spPr>
                <a:xfrm rot="16200000">
                  <a:off x="9563571" y="2671220"/>
                  <a:ext cx="677084" cy="307777"/>
                </a:xfrm>
                <a:prstGeom prst="rect">
                  <a:avLst/>
                </a:prstGeom>
                <a:blipFill>
                  <a:blip r:embed="rId6"/>
                  <a:stretch>
                    <a:fillRect/>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42323594-5BA6-1DFD-D3EF-CE1E383906E9}"/>
                </a:ext>
              </a:extLst>
            </p:cNvPr>
            <p:cNvCxnSpPr/>
            <p:nvPr/>
          </p:nvCxnSpPr>
          <p:spPr>
            <a:xfrm flipV="1">
              <a:off x="10056002" y="2075688"/>
              <a:ext cx="1364854" cy="16442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E7662E2C-0443-28EA-9F83-867547F24580}"/>
                </a:ext>
              </a:extLst>
            </p:cNvPr>
            <p:cNvSpPr/>
            <p:nvPr/>
          </p:nvSpPr>
          <p:spPr>
            <a:xfrm>
              <a:off x="10076688" y="2404872"/>
              <a:ext cx="1481328" cy="1307592"/>
            </a:xfrm>
            <a:custGeom>
              <a:avLst/>
              <a:gdLst>
                <a:gd name="connsiteX0" fmla="*/ 0 w 1481328"/>
                <a:gd name="connsiteY0" fmla="*/ 1307592 h 1307592"/>
                <a:gd name="connsiteX1" fmla="*/ 539496 w 1481328"/>
                <a:gd name="connsiteY1" fmla="*/ 832104 h 1307592"/>
                <a:gd name="connsiteX2" fmla="*/ 1197864 w 1481328"/>
                <a:gd name="connsiteY2" fmla="*/ 621792 h 1307592"/>
                <a:gd name="connsiteX3" fmla="*/ 1481328 w 1481328"/>
                <a:gd name="connsiteY3" fmla="*/ 0 h 1307592"/>
              </a:gdLst>
              <a:ahLst/>
              <a:cxnLst>
                <a:cxn ang="0">
                  <a:pos x="connsiteX0" y="connsiteY0"/>
                </a:cxn>
                <a:cxn ang="0">
                  <a:pos x="connsiteX1" y="connsiteY1"/>
                </a:cxn>
                <a:cxn ang="0">
                  <a:pos x="connsiteX2" y="connsiteY2"/>
                </a:cxn>
                <a:cxn ang="0">
                  <a:pos x="connsiteX3" y="connsiteY3"/>
                </a:cxn>
              </a:cxnLst>
              <a:rect l="l" t="t" r="r" b="b"/>
              <a:pathLst>
                <a:path w="1481328" h="1307592">
                  <a:moveTo>
                    <a:pt x="0" y="1307592"/>
                  </a:moveTo>
                  <a:cubicBezTo>
                    <a:pt x="169926" y="1126998"/>
                    <a:pt x="339852" y="946404"/>
                    <a:pt x="539496" y="832104"/>
                  </a:cubicBezTo>
                  <a:cubicBezTo>
                    <a:pt x="739140" y="717804"/>
                    <a:pt x="1040892" y="760476"/>
                    <a:pt x="1197864" y="621792"/>
                  </a:cubicBezTo>
                  <a:cubicBezTo>
                    <a:pt x="1354836" y="483108"/>
                    <a:pt x="1418082" y="241554"/>
                    <a:pt x="1481328" y="0"/>
                  </a:cubicBez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35" name="TextBox 34">
            <a:extLst>
              <a:ext uri="{FF2B5EF4-FFF2-40B4-BE49-F238E27FC236}">
                <a16:creationId xmlns:a16="http://schemas.microsoft.com/office/drawing/2014/main" id="{46BFE701-4878-77FD-C4F4-0C641C29CD9A}"/>
              </a:ext>
            </a:extLst>
          </p:cNvPr>
          <p:cNvSpPr txBox="1"/>
          <p:nvPr/>
        </p:nvSpPr>
        <p:spPr>
          <a:xfrm>
            <a:off x="9897849" y="2383571"/>
            <a:ext cx="1282469" cy="307777"/>
          </a:xfrm>
          <a:prstGeom prst="rect">
            <a:avLst/>
          </a:prstGeom>
          <a:noFill/>
        </p:spPr>
        <p:txBody>
          <a:bodyPr wrap="square">
            <a:spAutoFit/>
          </a:bodyPr>
          <a:lstStyle/>
          <a:p>
            <a:r>
              <a:rPr lang="en-US" sz="1400" dirty="0"/>
              <a:t>Hypo-elastic</a:t>
            </a:r>
          </a:p>
        </p:txBody>
      </p:sp>
      <p:sp>
        <p:nvSpPr>
          <p:cNvPr id="36" name="TextBox 35">
            <a:extLst>
              <a:ext uri="{FF2B5EF4-FFF2-40B4-BE49-F238E27FC236}">
                <a16:creationId xmlns:a16="http://schemas.microsoft.com/office/drawing/2014/main" id="{F560B2B7-CCFC-ADDC-A9D0-6AB133E85C8A}"/>
              </a:ext>
            </a:extLst>
          </p:cNvPr>
          <p:cNvSpPr txBox="1"/>
          <p:nvPr/>
        </p:nvSpPr>
        <p:spPr>
          <a:xfrm>
            <a:off x="10331761" y="3651576"/>
            <a:ext cx="1282469" cy="307777"/>
          </a:xfrm>
          <a:prstGeom prst="rect">
            <a:avLst/>
          </a:prstGeom>
          <a:noFill/>
        </p:spPr>
        <p:txBody>
          <a:bodyPr wrap="square">
            <a:spAutoFit/>
          </a:bodyPr>
          <a:lstStyle/>
          <a:p>
            <a:r>
              <a:rPr lang="en-US" sz="1400" dirty="0"/>
              <a:t>Hyper-elastic</a:t>
            </a:r>
          </a:p>
        </p:txBody>
      </p:sp>
      <p:sp>
        <p:nvSpPr>
          <p:cNvPr id="39" name="TextBox 38">
            <a:extLst>
              <a:ext uri="{FF2B5EF4-FFF2-40B4-BE49-F238E27FC236}">
                <a16:creationId xmlns:a16="http://schemas.microsoft.com/office/drawing/2014/main" id="{59B23EE0-65F6-DE2D-6306-AE54D403C73F}"/>
              </a:ext>
            </a:extLst>
          </p:cNvPr>
          <p:cNvSpPr txBox="1"/>
          <p:nvPr/>
        </p:nvSpPr>
        <p:spPr>
          <a:xfrm>
            <a:off x="757517" y="6019255"/>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b="1" dirty="0"/>
              <a:t>Beware of sensitivity to initial state</a:t>
            </a:r>
            <a:r>
              <a:rPr lang="en-US" dirty="0"/>
              <a:t>, particularly with hyperelastic materials, when loading parts up from an assembled configuration.</a:t>
            </a:r>
          </a:p>
        </p:txBody>
      </p:sp>
    </p:spTree>
    <p:extLst>
      <p:ext uri="{BB962C8B-B14F-4D97-AF65-F5344CB8AC3E}">
        <p14:creationId xmlns:p14="http://schemas.microsoft.com/office/powerpoint/2010/main" val="229938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038E-5B1B-22E5-3F8C-499D4DFD1368}"/>
              </a:ext>
            </a:extLst>
          </p:cNvPr>
          <p:cNvSpPr>
            <a:spLocks noGrp="1"/>
          </p:cNvSpPr>
          <p:nvPr>
            <p:ph type="title"/>
          </p:nvPr>
        </p:nvSpPr>
        <p:spPr/>
        <p:txBody>
          <a:bodyPr/>
          <a:lstStyle/>
          <a:p>
            <a:r>
              <a:rPr lang="en-US" dirty="0"/>
              <a:t>Recommended reading</a:t>
            </a:r>
          </a:p>
        </p:txBody>
      </p:sp>
      <p:sp>
        <p:nvSpPr>
          <p:cNvPr id="4" name="Slide Number Placeholder 3">
            <a:extLst>
              <a:ext uri="{FF2B5EF4-FFF2-40B4-BE49-F238E27FC236}">
                <a16:creationId xmlns:a16="http://schemas.microsoft.com/office/drawing/2014/main" id="{D7F61803-99FF-9375-9026-EBA47F2C55EA}"/>
              </a:ext>
            </a:extLst>
          </p:cNvPr>
          <p:cNvSpPr>
            <a:spLocks noGrp="1"/>
          </p:cNvSpPr>
          <p:nvPr>
            <p:ph type="sldNum" sz="quarter" idx="4"/>
          </p:nvPr>
        </p:nvSpPr>
        <p:spPr/>
        <p:txBody>
          <a:bodyPr/>
          <a:lstStyle/>
          <a:p>
            <a:pPr algn="ctr"/>
            <a:fld id="{F6B149FD-26F7-3645-B4E7-BA8B8CC5EEA8}" type="slidenum">
              <a:rPr lang="en-US" smtClean="0"/>
              <a:pPr algn="ctr"/>
              <a:t>39</a:t>
            </a:fld>
            <a:endParaRPr lang="en-US" dirty="0"/>
          </a:p>
        </p:txBody>
      </p:sp>
      <p:pic>
        <p:nvPicPr>
          <p:cNvPr id="8" name="Picture 7">
            <a:extLst>
              <a:ext uri="{FF2B5EF4-FFF2-40B4-BE49-F238E27FC236}">
                <a16:creationId xmlns:a16="http://schemas.microsoft.com/office/drawing/2014/main" id="{14DC181F-EF50-B896-2303-DD4B7914B10B}"/>
              </a:ext>
            </a:extLst>
          </p:cNvPr>
          <p:cNvPicPr>
            <a:picLocks noChangeAspect="1"/>
          </p:cNvPicPr>
          <p:nvPr/>
        </p:nvPicPr>
        <p:blipFill>
          <a:blip r:embed="rId2"/>
          <a:stretch>
            <a:fillRect/>
          </a:stretch>
        </p:blipFill>
        <p:spPr>
          <a:xfrm>
            <a:off x="1544701" y="1143000"/>
            <a:ext cx="3003486" cy="425144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43C6F12A-DE0D-C1B7-648D-73476BDD8CDD}"/>
              </a:ext>
            </a:extLst>
          </p:cNvPr>
          <p:cNvSpPr txBox="1"/>
          <p:nvPr/>
        </p:nvSpPr>
        <p:spPr>
          <a:xfrm>
            <a:off x="1544701" y="5657671"/>
            <a:ext cx="2771775" cy="646331"/>
          </a:xfrm>
          <a:prstGeom prst="rect">
            <a:avLst/>
          </a:prstGeom>
          <a:noFill/>
        </p:spPr>
        <p:txBody>
          <a:bodyPr wrap="square" rtlCol="0">
            <a:spAutoFit/>
          </a:bodyPr>
          <a:lstStyle/>
          <a:p>
            <a:r>
              <a:rPr lang="en-US" sz="1200" dirty="0"/>
              <a:t>A very </a:t>
            </a:r>
            <a:r>
              <a:rPr lang="en-US" sz="1200" dirty="0">
                <a:hlinkClick r:id="rId3"/>
              </a:rPr>
              <a:t>readable article</a:t>
            </a:r>
            <a:r>
              <a:rPr lang="en-US" sz="1200" dirty="0"/>
              <a:t> from </a:t>
            </a:r>
            <a:r>
              <a:rPr lang="en-US" sz="1200" dirty="0">
                <a:hlinkClick r:id="rId4"/>
              </a:rPr>
              <a:t>www.boltscience.com</a:t>
            </a:r>
            <a:r>
              <a:rPr lang="en-US" sz="1200" dirty="0"/>
              <a:t>, from which example 01 was loosely based</a:t>
            </a:r>
          </a:p>
        </p:txBody>
      </p:sp>
      <p:pic>
        <p:nvPicPr>
          <p:cNvPr id="13" name="Picture 12">
            <a:extLst>
              <a:ext uri="{FF2B5EF4-FFF2-40B4-BE49-F238E27FC236}">
                <a16:creationId xmlns:a16="http://schemas.microsoft.com/office/drawing/2014/main" id="{B4D0221E-C087-0C4E-CB4A-6DB3045E0FD4}"/>
              </a:ext>
            </a:extLst>
          </p:cNvPr>
          <p:cNvPicPr>
            <a:picLocks noChangeAspect="1"/>
          </p:cNvPicPr>
          <p:nvPr/>
        </p:nvPicPr>
        <p:blipFill>
          <a:blip r:embed="rId5"/>
          <a:stretch>
            <a:fillRect/>
          </a:stretch>
        </p:blipFill>
        <p:spPr>
          <a:xfrm>
            <a:off x="6362820" y="1142999"/>
            <a:ext cx="3274098" cy="4251441"/>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6AC18B43-A8E2-80BD-BEBD-D416A708C1E2}"/>
              </a:ext>
            </a:extLst>
          </p:cNvPr>
          <p:cNvSpPr txBox="1"/>
          <p:nvPr/>
        </p:nvSpPr>
        <p:spPr>
          <a:xfrm>
            <a:off x="6362821" y="5657670"/>
            <a:ext cx="4133730" cy="830997"/>
          </a:xfrm>
          <a:prstGeom prst="rect">
            <a:avLst/>
          </a:prstGeom>
          <a:noFill/>
        </p:spPr>
        <p:txBody>
          <a:bodyPr wrap="square" rtlCol="0">
            <a:spAutoFit/>
          </a:bodyPr>
          <a:lstStyle/>
          <a:p>
            <a:r>
              <a:rPr lang="en-US" sz="1200" dirty="0"/>
              <a:t>The SIERRA/SM User’s Manual:</a:t>
            </a:r>
          </a:p>
          <a:p>
            <a:r>
              <a:rPr lang="en-US" sz="1200" dirty="0"/>
              <a:t>- </a:t>
            </a:r>
            <a:r>
              <a:rPr lang="en-US" sz="1200" dirty="0">
                <a:hlinkClick r:id="rId6"/>
              </a:rPr>
              <a:t>Chapter 7: Boundary Conditions &amp; Initial Conditions</a:t>
            </a:r>
            <a:endParaRPr lang="en-US" sz="1200" dirty="0"/>
          </a:p>
          <a:p>
            <a:r>
              <a:rPr lang="en-US" sz="1200" dirty="0"/>
              <a:t>	- </a:t>
            </a:r>
            <a:r>
              <a:rPr lang="en-US" sz="1200" dirty="0">
                <a:hlinkClick r:id="rId7"/>
              </a:rPr>
              <a:t>Artificial Strain</a:t>
            </a:r>
            <a:endParaRPr lang="en-US" sz="1200" dirty="0"/>
          </a:p>
          <a:p>
            <a:r>
              <a:rPr lang="en-US" sz="1200" dirty="0"/>
              <a:t>	- </a:t>
            </a:r>
            <a:r>
              <a:rPr lang="en-US" sz="1200" dirty="0">
                <a:hlinkClick r:id="rId8"/>
              </a:rPr>
              <a:t>Bolt Preloading</a:t>
            </a:r>
            <a:endParaRPr lang="en-US" sz="1200" dirty="0"/>
          </a:p>
        </p:txBody>
      </p:sp>
    </p:spTree>
    <p:extLst>
      <p:ext uri="{BB962C8B-B14F-4D97-AF65-F5344CB8AC3E}">
        <p14:creationId xmlns:p14="http://schemas.microsoft.com/office/powerpoint/2010/main" val="173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EC5D3-8AB7-4B0F-88CB-6CF692277C6A}"/>
              </a:ext>
            </a:extLst>
          </p:cNvPr>
          <p:cNvSpPr>
            <a:spLocks noGrp="1"/>
          </p:cNvSpPr>
          <p:nvPr>
            <p:ph type="sldNum" sz="quarter" idx="4"/>
          </p:nvPr>
        </p:nvSpPr>
        <p:spPr/>
        <p:txBody>
          <a:bodyPr/>
          <a:lstStyle/>
          <a:p>
            <a:pPr algn="ctr"/>
            <a:fld id="{F6B149FD-26F7-3645-B4E7-BA8B8CC5EEA8}" type="slidenum">
              <a:rPr lang="en-US" smtClean="0"/>
              <a:pPr algn="ctr"/>
              <a:t>4</a:t>
            </a:fld>
            <a:endParaRPr lang="en-US" dirty="0"/>
          </a:p>
        </p:txBody>
      </p:sp>
      <p:pic>
        <p:nvPicPr>
          <p:cNvPr id="3" name="Picture 2">
            <a:extLst>
              <a:ext uri="{FF2B5EF4-FFF2-40B4-BE49-F238E27FC236}">
                <a16:creationId xmlns:a16="http://schemas.microsoft.com/office/drawing/2014/main" id="{734794DD-65CA-46FD-99F0-FE08D12ED4DD}"/>
              </a:ext>
            </a:extLst>
          </p:cNvPr>
          <p:cNvPicPr>
            <a:picLocks noChangeAspect="1"/>
          </p:cNvPicPr>
          <p:nvPr/>
        </p:nvPicPr>
        <p:blipFill>
          <a:blip r:embed="rId2">
            <a:alphaModFix amt="15000"/>
          </a:blip>
          <a:stretch>
            <a:fillRect/>
          </a:stretch>
        </p:blipFill>
        <p:spPr>
          <a:xfrm>
            <a:off x="0" y="471901"/>
            <a:ext cx="12192000" cy="5914198"/>
          </a:xfrm>
          <a:prstGeom prst="rect">
            <a:avLst/>
          </a:prstGeom>
        </p:spPr>
      </p:pic>
      <p:sp>
        <p:nvSpPr>
          <p:cNvPr id="4" name="Content Placeholder 4">
            <a:extLst>
              <a:ext uri="{FF2B5EF4-FFF2-40B4-BE49-F238E27FC236}">
                <a16:creationId xmlns:a16="http://schemas.microsoft.com/office/drawing/2014/main" id="{1E8F6327-5ABE-4D7A-AB53-D438E0435F74}"/>
              </a:ext>
            </a:extLst>
          </p:cNvPr>
          <p:cNvSpPr txBox="1">
            <a:spLocks/>
          </p:cNvSpPr>
          <p:nvPr/>
        </p:nvSpPr>
        <p:spPr>
          <a:xfrm>
            <a:off x="762000" y="1447799"/>
            <a:ext cx="10553699" cy="4648201"/>
          </a:xfrm>
          <a:prstGeom prst="rect">
            <a:avLst/>
          </a:prstGeom>
        </p:spPr>
        <p:txBody>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85800" indent="-228600" algn="l" defTabSz="914354" rtl="0" eaLnBrk="1" latinLnBrk="0" hangingPunct="0">
              <a:lnSpc>
                <a:spcPct val="100000"/>
              </a:lnSpc>
              <a:spcBef>
                <a:spcPts val="200"/>
              </a:spcBef>
              <a:spcAft>
                <a:spcPts val="400"/>
              </a:spcAft>
              <a:buClr>
                <a:schemeClr val="accent3"/>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354" rtl="0" eaLnBrk="1" latinLnBrk="0" hangingPunct="0">
              <a:lnSpc>
                <a:spcPct val="100000"/>
              </a:lnSpc>
              <a:spcBef>
                <a:spcPts val="200"/>
              </a:spcBef>
              <a:spcAft>
                <a:spcPts val="400"/>
              </a:spcAft>
              <a:buClr>
                <a:schemeClr val="accent2"/>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43000" indent="-228600" algn="l" defTabSz="914354" rtl="0" eaLnBrk="1" latinLnBrk="0" hangingPunct="0">
              <a:lnSpc>
                <a:spcPct val="100000"/>
              </a:lnSpc>
              <a:spcBef>
                <a:spcPts val="200"/>
              </a:spcBef>
              <a:spcAft>
                <a:spcPts val="400"/>
              </a:spcAft>
              <a:buClr>
                <a:schemeClr val="accent6"/>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t>By a show of hands …</a:t>
            </a:r>
          </a:p>
          <a:p>
            <a:r>
              <a:rPr lang="en-US" b="1" dirty="0"/>
              <a:t>How many years </a:t>
            </a:r>
            <a:r>
              <a:rPr lang="en-US" dirty="0"/>
              <a:t>have you been using SIERRA/SM</a:t>
            </a:r>
            <a:r>
              <a:rPr lang="en-US" b="1" dirty="0"/>
              <a:t>?</a:t>
            </a:r>
          </a:p>
          <a:p>
            <a:r>
              <a:rPr lang="en-US" dirty="0"/>
              <a:t>	- 0-2 years</a:t>
            </a:r>
          </a:p>
          <a:p>
            <a:r>
              <a:rPr lang="en-US" dirty="0"/>
              <a:t>	- 2-5 years</a:t>
            </a:r>
          </a:p>
          <a:p>
            <a:r>
              <a:rPr lang="en-US" dirty="0"/>
              <a:t>	- 5+ years</a:t>
            </a:r>
          </a:p>
          <a:p>
            <a:r>
              <a:rPr lang="en-US" b="1" dirty="0"/>
              <a:t>What preload topics </a:t>
            </a:r>
            <a:r>
              <a:rPr lang="en-US" dirty="0"/>
              <a:t>are most important to you?</a:t>
            </a:r>
          </a:p>
          <a:p>
            <a:r>
              <a:rPr lang="en-US" dirty="0"/>
              <a:t>	- Bolts &amp; fasteners</a:t>
            </a:r>
          </a:p>
          <a:p>
            <a:r>
              <a:rPr lang="en-US" dirty="0"/>
              <a:t>	- Pads, gaskets, and flat things</a:t>
            </a:r>
          </a:p>
          <a:p>
            <a:r>
              <a:rPr lang="en-US" dirty="0"/>
              <a:t>	- Something else</a:t>
            </a:r>
          </a:p>
        </p:txBody>
      </p:sp>
      <p:sp>
        <p:nvSpPr>
          <p:cNvPr id="5" name="Title 2">
            <a:extLst>
              <a:ext uri="{FF2B5EF4-FFF2-40B4-BE49-F238E27FC236}">
                <a16:creationId xmlns:a16="http://schemas.microsoft.com/office/drawing/2014/main" id="{D891715C-4A79-4972-A020-0FD147A471FA}"/>
              </a:ext>
            </a:extLst>
          </p:cNvPr>
          <p:cNvSpPr txBox="1">
            <a:spLocks/>
          </p:cNvSpPr>
          <p:nvPr/>
        </p:nvSpPr>
        <p:spPr>
          <a:xfrm>
            <a:off x="762000" y="401338"/>
            <a:ext cx="10553700" cy="741662"/>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a:lstStyle>
          <a:p>
            <a:r>
              <a:rPr lang="en-US" dirty="0"/>
              <a:t>Class survey</a:t>
            </a:r>
          </a:p>
        </p:txBody>
      </p:sp>
    </p:spTree>
    <p:extLst>
      <p:ext uri="{BB962C8B-B14F-4D97-AF65-F5344CB8AC3E}">
        <p14:creationId xmlns:p14="http://schemas.microsoft.com/office/powerpoint/2010/main" val="32503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2B32-53AA-EFC9-7A0B-7610DA9A6FC1}"/>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CAC8C8BF-C407-6C83-0BF9-2893AFC5838B}"/>
              </a:ext>
            </a:extLst>
          </p:cNvPr>
          <p:cNvSpPr>
            <a:spLocks noGrp="1"/>
          </p:cNvSpPr>
          <p:nvPr>
            <p:ph type="sldNum" sz="quarter" idx="4"/>
          </p:nvPr>
        </p:nvSpPr>
        <p:spPr/>
        <p:txBody>
          <a:bodyPr/>
          <a:lstStyle/>
          <a:p>
            <a:pPr algn="ctr"/>
            <a:fld id="{F6B149FD-26F7-3645-B4E7-BA8B8CC5EEA8}" type="slidenum">
              <a:rPr lang="en-US" smtClean="0"/>
              <a:pPr algn="ctr"/>
              <a:t>40</a:t>
            </a:fld>
            <a:endParaRPr lang="en-US" dirty="0"/>
          </a:p>
        </p:txBody>
      </p:sp>
      <p:sp>
        <p:nvSpPr>
          <p:cNvPr id="5" name="Content Placeholder 2">
            <a:extLst>
              <a:ext uri="{FF2B5EF4-FFF2-40B4-BE49-F238E27FC236}">
                <a16:creationId xmlns:a16="http://schemas.microsoft.com/office/drawing/2014/main" id="{17630103-8393-065F-E2D9-3F5BCBEBBC71}"/>
              </a:ext>
            </a:extLst>
          </p:cNvPr>
          <p:cNvSpPr>
            <a:spLocks noGrp="1"/>
          </p:cNvSpPr>
          <p:nvPr>
            <p:ph idx="1"/>
          </p:nvPr>
        </p:nvSpPr>
        <p:spPr>
          <a:xfrm>
            <a:off x="762001" y="1076326"/>
            <a:ext cx="5943600" cy="4457700"/>
          </a:xfrm>
        </p:spPr>
        <p:txBody>
          <a:bodyPr>
            <a:normAutofit/>
          </a:bodyPr>
          <a:lstStyle/>
          <a:p>
            <a:pPr marL="342900" indent="-342900">
              <a:buFont typeface="Arial" panose="020B0604020202020204" pitchFamily="34" charset="0"/>
              <a:buChar char="•"/>
            </a:pPr>
            <a:r>
              <a:rPr lang="en-US" dirty="0"/>
              <a:t>“Preloading” can mean </a:t>
            </a:r>
            <a:r>
              <a:rPr lang="en-US" b="1" dirty="0"/>
              <a:t>many things</a:t>
            </a:r>
          </a:p>
          <a:p>
            <a:pPr marL="342900" indent="-342900">
              <a:buFont typeface="Arial" panose="020B0604020202020204" pitchFamily="34" charset="0"/>
              <a:buChar char="•"/>
            </a:pPr>
            <a:r>
              <a:rPr lang="en-US" b="1" dirty="0"/>
              <a:t>SIERRA/SM</a:t>
            </a:r>
            <a:r>
              <a:rPr lang="en-US" dirty="0"/>
              <a:t> provides a wide array of solutions</a:t>
            </a:r>
          </a:p>
          <a:p>
            <a:pPr marL="342900" indent="-342900">
              <a:buFont typeface="Arial" panose="020B0604020202020204" pitchFamily="34" charset="0"/>
              <a:buChar char="•"/>
            </a:pPr>
            <a:r>
              <a:rPr lang="en-US" dirty="0"/>
              <a:t>Preload </a:t>
            </a:r>
            <a:r>
              <a:rPr lang="en-US" b="1" dirty="0"/>
              <a:t>strategies</a:t>
            </a:r>
            <a:r>
              <a:rPr lang="en-US" dirty="0"/>
              <a:t> often have a few key ingredients</a:t>
            </a:r>
          </a:p>
          <a:p>
            <a:pPr marL="800100" lvl="1" indent="-342900">
              <a:buFont typeface="Arial" panose="020B0604020202020204" pitchFamily="34" charset="0"/>
              <a:buChar char="•"/>
            </a:pPr>
            <a:r>
              <a:rPr lang="en-US" dirty="0"/>
              <a:t>Artificial or thermal strain</a:t>
            </a:r>
          </a:p>
          <a:p>
            <a:pPr marL="800100" lvl="1" indent="-342900">
              <a:buFont typeface="Arial" panose="020B0604020202020204" pitchFamily="34" charset="0"/>
              <a:buChar char="•"/>
            </a:pPr>
            <a:r>
              <a:rPr lang="en-US" dirty="0"/>
              <a:t>Toggled boundary conditions</a:t>
            </a:r>
          </a:p>
          <a:p>
            <a:pPr marL="800100" lvl="1" indent="-342900">
              <a:buFont typeface="Arial" panose="020B0604020202020204" pitchFamily="34" charset="0"/>
              <a:buChar char="•"/>
            </a:pPr>
            <a:r>
              <a:rPr lang="en-US" dirty="0"/>
              <a:t>Multiple configurations</a:t>
            </a:r>
          </a:p>
          <a:p>
            <a:pPr marL="800100" lvl="1" indent="-342900">
              <a:buFont typeface="Arial" panose="020B0604020202020204" pitchFamily="34" charset="0"/>
              <a:buChar char="•"/>
            </a:pPr>
            <a:r>
              <a:rPr lang="en-US" dirty="0"/>
              <a:t>Contact</a:t>
            </a:r>
          </a:p>
          <a:p>
            <a:pPr marL="313191" indent="-342900">
              <a:buFont typeface="Arial" panose="020B0604020202020204" pitchFamily="34" charset="0"/>
              <a:buChar char="•"/>
            </a:pPr>
            <a:r>
              <a:rPr lang="en-US" dirty="0"/>
              <a:t>Preload </a:t>
            </a:r>
            <a:r>
              <a:rPr lang="en-US" b="1" dirty="0"/>
              <a:t>solution approaches</a:t>
            </a:r>
            <a:r>
              <a:rPr lang="en-US" dirty="0"/>
              <a:t> are generally</a:t>
            </a:r>
          </a:p>
          <a:p>
            <a:pPr marL="800100" lvl="1" indent="-342900">
              <a:buFont typeface="Arial" panose="020B0604020202020204" pitchFamily="34" charset="0"/>
              <a:buChar char="•"/>
            </a:pPr>
            <a:r>
              <a:rPr lang="en-US" dirty="0"/>
              <a:t>Implicit quasi-static </a:t>
            </a:r>
            <a:r>
              <a:rPr lang="en-US" dirty="0">
                <a:sym typeface="Wingdings" panose="05000000000000000000" pitchFamily="2" charset="2"/>
              </a:rPr>
              <a:t> requires solver</a:t>
            </a:r>
            <a:endParaRPr lang="en-US" dirty="0"/>
          </a:p>
          <a:p>
            <a:pPr marL="800100" lvl="1" indent="-342900">
              <a:buFont typeface="Arial" panose="020B0604020202020204" pitchFamily="34" charset="0"/>
              <a:buChar char="•"/>
            </a:pPr>
            <a:r>
              <a:rPr lang="en-US" dirty="0"/>
              <a:t>Explicit quasi-static </a:t>
            </a:r>
            <a:r>
              <a:rPr lang="en-US" dirty="0">
                <a:sym typeface="Wingdings" panose="05000000000000000000" pitchFamily="2" charset="2"/>
              </a:rPr>
              <a:t> requires tuning</a:t>
            </a:r>
            <a:endParaRPr lang="en-US" dirty="0"/>
          </a:p>
        </p:txBody>
      </p:sp>
      <p:sp>
        <p:nvSpPr>
          <p:cNvPr id="6" name="TextBox 5">
            <a:extLst>
              <a:ext uri="{FF2B5EF4-FFF2-40B4-BE49-F238E27FC236}">
                <a16:creationId xmlns:a16="http://schemas.microsoft.com/office/drawing/2014/main" id="{38D9931F-E992-DF66-CA69-C417F305F97D}"/>
              </a:ext>
            </a:extLst>
          </p:cNvPr>
          <p:cNvSpPr txBox="1"/>
          <p:nvPr/>
        </p:nvSpPr>
        <p:spPr>
          <a:xfrm>
            <a:off x="1026392" y="5896014"/>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Preloading means many things to many people, and SIERRA/SM has </a:t>
            </a:r>
            <a:r>
              <a:rPr lang="en-US" b="1" dirty="0"/>
              <a:t>many solutions</a:t>
            </a:r>
            <a:r>
              <a:rPr lang="en-US" dirty="0"/>
              <a:t>!</a:t>
            </a:r>
          </a:p>
        </p:txBody>
      </p:sp>
      <p:pic>
        <p:nvPicPr>
          <p:cNvPr id="8" name="Picture 7">
            <a:extLst>
              <a:ext uri="{FF2B5EF4-FFF2-40B4-BE49-F238E27FC236}">
                <a16:creationId xmlns:a16="http://schemas.microsoft.com/office/drawing/2014/main" id="{EE1CE91C-3310-4F9A-B797-DF317EE9A033}"/>
              </a:ext>
            </a:extLst>
          </p:cNvPr>
          <p:cNvPicPr>
            <a:picLocks noChangeAspect="1"/>
          </p:cNvPicPr>
          <p:nvPr/>
        </p:nvPicPr>
        <p:blipFill rotWithShape="1">
          <a:blip r:embed="rId2"/>
          <a:srcRect l="4028" t="7639" r="6111" b="11111"/>
          <a:stretch/>
        </p:blipFill>
        <p:spPr>
          <a:xfrm>
            <a:off x="7042571" y="1143000"/>
            <a:ext cx="4656244" cy="4210050"/>
          </a:xfrm>
          <a:prstGeom prst="rect">
            <a:avLst/>
          </a:prstGeom>
        </p:spPr>
      </p:pic>
    </p:spTree>
    <p:extLst>
      <p:ext uri="{BB962C8B-B14F-4D97-AF65-F5344CB8AC3E}">
        <p14:creationId xmlns:p14="http://schemas.microsoft.com/office/powerpoint/2010/main" val="299469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F2870-CF51-BA23-7F08-54D91F2DCC14}"/>
              </a:ext>
            </a:extLst>
          </p:cNvPr>
          <p:cNvSpPr>
            <a:spLocks noGrp="1"/>
          </p:cNvSpPr>
          <p:nvPr>
            <p:ph type="ctrTitle"/>
          </p:nvPr>
        </p:nvSpPr>
        <p:spPr/>
        <p:txBody>
          <a:bodyPr/>
          <a:lstStyle/>
          <a:p>
            <a:r>
              <a:rPr lang="en-US" dirty="0"/>
              <a:t>MODULE 2:</a:t>
            </a:r>
            <a:br>
              <a:rPr lang="en-US" dirty="0"/>
            </a:br>
            <a:r>
              <a:rPr lang="en-US" dirty="0"/>
              <a:t>Preloading Bolts</a:t>
            </a:r>
          </a:p>
        </p:txBody>
      </p:sp>
    </p:spTree>
    <p:extLst>
      <p:ext uri="{BB962C8B-B14F-4D97-AF65-F5344CB8AC3E}">
        <p14:creationId xmlns:p14="http://schemas.microsoft.com/office/powerpoint/2010/main" val="310825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42</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Learn about the preload boundary condition</a:t>
              </a:r>
            </a:p>
            <a:p>
              <a:pPr marL="285750" indent="-285750">
                <a:spcAft>
                  <a:spcPts val="1200"/>
                </a:spcAft>
                <a:buFont typeface="Arial" panose="020B0604020202020204" pitchFamily="34" charset="0"/>
                <a:buChar char="•"/>
              </a:pPr>
              <a:r>
                <a:rPr lang="en-US" dirty="0"/>
                <a:t>Learn some nuances for configuring preload options</a:t>
              </a:r>
            </a:p>
            <a:p>
              <a:pPr marL="285750" indent="-285750">
                <a:spcAft>
                  <a:spcPts val="1200"/>
                </a:spcAft>
                <a:buFont typeface="Arial" panose="020B0604020202020204" pitchFamily="34" charset="0"/>
                <a:buChar char="•"/>
              </a:pPr>
              <a:r>
                <a:rPr lang="en-US" dirty="0"/>
                <a:t>Explore the differences between implicit and explicit preloads</a:t>
              </a:r>
            </a:p>
            <a:p>
              <a:pPr marL="285750" indent="-285750">
                <a:spcAft>
                  <a:spcPts val="1200"/>
                </a:spcAft>
                <a:buFont typeface="Arial" panose="020B0604020202020204" pitchFamily="34" charset="0"/>
                <a:buChar char="•"/>
              </a:pPr>
              <a:r>
                <a:rPr lang="en-US" dirty="0"/>
                <a:t>See how bolt geometry effects preload calculations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43515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D7E1-B327-8337-CFC7-0D10A6187ECA}"/>
              </a:ext>
            </a:extLst>
          </p:cNvPr>
          <p:cNvSpPr>
            <a:spLocks noGrp="1"/>
          </p:cNvSpPr>
          <p:nvPr>
            <p:ph type="title"/>
          </p:nvPr>
        </p:nvSpPr>
        <p:spPr/>
        <p:txBody>
          <a:bodyPr/>
          <a:lstStyle/>
          <a:p>
            <a:r>
              <a:rPr lang="en-US" dirty="0"/>
              <a:t>Overview of bolt preloading</a:t>
            </a:r>
          </a:p>
        </p:txBody>
      </p:sp>
      <p:sp>
        <p:nvSpPr>
          <p:cNvPr id="4" name="Slide Number Placeholder 3">
            <a:extLst>
              <a:ext uri="{FF2B5EF4-FFF2-40B4-BE49-F238E27FC236}">
                <a16:creationId xmlns:a16="http://schemas.microsoft.com/office/drawing/2014/main" id="{E74058E9-ECDD-918C-C49C-4EE15F2C9A22}"/>
              </a:ext>
            </a:extLst>
          </p:cNvPr>
          <p:cNvSpPr>
            <a:spLocks noGrp="1"/>
          </p:cNvSpPr>
          <p:nvPr>
            <p:ph type="sldNum" sz="quarter" idx="4"/>
          </p:nvPr>
        </p:nvSpPr>
        <p:spPr/>
        <p:txBody>
          <a:bodyPr/>
          <a:lstStyle/>
          <a:p>
            <a:pPr algn="ctr"/>
            <a:fld id="{F6B149FD-26F7-3645-B4E7-BA8B8CC5EEA8}" type="slidenum">
              <a:rPr lang="en-US" smtClean="0"/>
              <a:pPr algn="ctr"/>
              <a:t>43</a:t>
            </a:fld>
            <a:endParaRPr lang="en-US" dirty="0"/>
          </a:p>
        </p:txBody>
      </p:sp>
      <p:pic>
        <p:nvPicPr>
          <p:cNvPr id="5" name="Picture 4">
            <a:extLst>
              <a:ext uri="{FF2B5EF4-FFF2-40B4-BE49-F238E27FC236}">
                <a16:creationId xmlns:a16="http://schemas.microsoft.com/office/drawing/2014/main" id="{56E50100-B4A4-DC6B-09B6-CDF3445222A4}"/>
              </a:ext>
            </a:extLst>
          </p:cNvPr>
          <p:cNvPicPr>
            <a:picLocks noChangeAspect="1"/>
          </p:cNvPicPr>
          <p:nvPr/>
        </p:nvPicPr>
        <p:blipFill>
          <a:blip r:embed="rId2"/>
          <a:stretch>
            <a:fillRect/>
          </a:stretch>
        </p:blipFill>
        <p:spPr>
          <a:xfrm>
            <a:off x="4018693" y="1449747"/>
            <a:ext cx="4154613" cy="3958505"/>
          </a:xfrm>
          <a:prstGeom prst="rect">
            <a:avLst/>
          </a:prstGeom>
        </p:spPr>
      </p:pic>
      <p:cxnSp>
        <p:nvCxnSpPr>
          <p:cNvPr id="6" name="Straight Arrow Connector 5">
            <a:extLst>
              <a:ext uri="{FF2B5EF4-FFF2-40B4-BE49-F238E27FC236}">
                <a16:creationId xmlns:a16="http://schemas.microsoft.com/office/drawing/2014/main" id="{24D5DFCC-1E28-086F-1D00-136EFB466051}"/>
              </a:ext>
            </a:extLst>
          </p:cNvPr>
          <p:cNvCxnSpPr>
            <a:cxnSpLocks/>
          </p:cNvCxnSpPr>
          <p:nvPr/>
        </p:nvCxnSpPr>
        <p:spPr>
          <a:xfrm>
            <a:off x="3493355" y="2487196"/>
            <a:ext cx="1909955" cy="767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8B9D579-2525-1AAB-2311-B5137E09B6F5}"/>
              </a:ext>
            </a:extLst>
          </p:cNvPr>
          <p:cNvSpPr txBox="1"/>
          <p:nvPr/>
        </p:nvSpPr>
        <p:spPr>
          <a:xfrm>
            <a:off x="2151013" y="1803533"/>
            <a:ext cx="2141910" cy="923330"/>
          </a:xfrm>
          <a:prstGeom prst="rect">
            <a:avLst/>
          </a:prstGeom>
          <a:noFill/>
        </p:spPr>
        <p:txBody>
          <a:bodyPr wrap="square" rtlCol="0">
            <a:spAutoFit/>
          </a:bodyPr>
          <a:lstStyle/>
          <a:p>
            <a:r>
              <a:rPr lang="en-US" dirty="0"/>
              <a:t>Internal stresses developed during assembly</a:t>
            </a:r>
          </a:p>
        </p:txBody>
      </p:sp>
      <p:cxnSp>
        <p:nvCxnSpPr>
          <p:cNvPr id="8" name="Straight Arrow Connector 7">
            <a:extLst>
              <a:ext uri="{FF2B5EF4-FFF2-40B4-BE49-F238E27FC236}">
                <a16:creationId xmlns:a16="http://schemas.microsoft.com/office/drawing/2014/main" id="{BB37387C-20BD-20A8-C9C3-8AC2F4CE2287}"/>
              </a:ext>
            </a:extLst>
          </p:cNvPr>
          <p:cNvCxnSpPr>
            <a:cxnSpLocks/>
          </p:cNvCxnSpPr>
          <p:nvPr/>
        </p:nvCxnSpPr>
        <p:spPr>
          <a:xfrm flipH="1">
            <a:off x="8074942" y="1815228"/>
            <a:ext cx="623702" cy="1809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63989F-4B40-9184-97FE-1BE5CC923B75}"/>
              </a:ext>
            </a:extLst>
          </p:cNvPr>
          <p:cNvSpPr txBox="1"/>
          <p:nvPr/>
        </p:nvSpPr>
        <p:spPr>
          <a:xfrm>
            <a:off x="7250468" y="1168897"/>
            <a:ext cx="2548403" cy="646331"/>
          </a:xfrm>
          <a:prstGeom prst="rect">
            <a:avLst/>
          </a:prstGeom>
          <a:noFill/>
        </p:spPr>
        <p:txBody>
          <a:bodyPr wrap="square" rtlCol="0">
            <a:spAutoFit/>
          </a:bodyPr>
          <a:lstStyle/>
          <a:p>
            <a:r>
              <a:rPr lang="en-US" dirty="0"/>
              <a:t>Possible goal: achieve specific clamping force</a:t>
            </a:r>
          </a:p>
        </p:txBody>
      </p:sp>
      <p:cxnSp>
        <p:nvCxnSpPr>
          <p:cNvPr id="10" name="Straight Arrow Connector 9">
            <a:extLst>
              <a:ext uri="{FF2B5EF4-FFF2-40B4-BE49-F238E27FC236}">
                <a16:creationId xmlns:a16="http://schemas.microsoft.com/office/drawing/2014/main" id="{009E4ED9-5C6A-16A7-ED30-CF89B081BFE4}"/>
              </a:ext>
            </a:extLst>
          </p:cNvPr>
          <p:cNvCxnSpPr>
            <a:cxnSpLocks/>
          </p:cNvCxnSpPr>
          <p:nvPr/>
        </p:nvCxnSpPr>
        <p:spPr>
          <a:xfrm flipV="1">
            <a:off x="3940270" y="3624620"/>
            <a:ext cx="1223353" cy="696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AAC7280-6B48-7D25-E6D1-AD41C2B3E464}"/>
              </a:ext>
            </a:extLst>
          </p:cNvPr>
          <p:cNvSpPr txBox="1"/>
          <p:nvPr/>
        </p:nvSpPr>
        <p:spPr>
          <a:xfrm>
            <a:off x="1931532" y="3906770"/>
            <a:ext cx="2329840" cy="923330"/>
          </a:xfrm>
          <a:prstGeom prst="rect">
            <a:avLst/>
          </a:prstGeom>
          <a:noFill/>
        </p:spPr>
        <p:txBody>
          <a:bodyPr wrap="square" rtlCol="0">
            <a:spAutoFit/>
          </a:bodyPr>
          <a:lstStyle/>
          <a:p>
            <a:r>
              <a:rPr lang="en-US" dirty="0"/>
              <a:t>Possible goal: achieve specific stress state (e.g. 70% of yield)</a:t>
            </a:r>
          </a:p>
        </p:txBody>
      </p:sp>
      <p:sp>
        <p:nvSpPr>
          <p:cNvPr id="24" name="TextBox 23">
            <a:extLst>
              <a:ext uri="{FF2B5EF4-FFF2-40B4-BE49-F238E27FC236}">
                <a16:creationId xmlns:a16="http://schemas.microsoft.com/office/drawing/2014/main" id="{CAD9F4EF-8BF3-A69A-98AB-AB625E517982}"/>
              </a:ext>
            </a:extLst>
          </p:cNvPr>
          <p:cNvSpPr txBox="1"/>
          <p:nvPr/>
        </p:nvSpPr>
        <p:spPr>
          <a:xfrm>
            <a:off x="757517" y="6037009"/>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Preloading [bolts] is the analysis step used to </a:t>
            </a:r>
            <a:r>
              <a:rPr lang="en-US" sz="1800" b="1" dirty="0"/>
              <a:t>achieve an internal stress state </a:t>
            </a:r>
            <a:r>
              <a:rPr lang="en-US" sz="1800" dirty="0"/>
              <a:t>representative of a torqued bolt</a:t>
            </a:r>
          </a:p>
        </p:txBody>
      </p:sp>
    </p:spTree>
    <p:extLst>
      <p:ext uri="{BB962C8B-B14F-4D97-AF65-F5344CB8AC3E}">
        <p14:creationId xmlns:p14="http://schemas.microsoft.com/office/powerpoint/2010/main" val="149025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D7E1-B327-8337-CFC7-0D10A6187ECA}"/>
              </a:ext>
            </a:extLst>
          </p:cNvPr>
          <p:cNvSpPr>
            <a:spLocks noGrp="1"/>
          </p:cNvSpPr>
          <p:nvPr>
            <p:ph type="title"/>
          </p:nvPr>
        </p:nvSpPr>
        <p:spPr/>
        <p:txBody>
          <a:bodyPr/>
          <a:lstStyle/>
          <a:p>
            <a:r>
              <a:rPr lang="en-US" dirty="0"/>
              <a:t>Overview of bolt preloading</a:t>
            </a:r>
          </a:p>
        </p:txBody>
      </p:sp>
      <p:sp>
        <p:nvSpPr>
          <p:cNvPr id="4" name="Slide Number Placeholder 3">
            <a:extLst>
              <a:ext uri="{FF2B5EF4-FFF2-40B4-BE49-F238E27FC236}">
                <a16:creationId xmlns:a16="http://schemas.microsoft.com/office/drawing/2014/main" id="{E74058E9-ECDD-918C-C49C-4EE15F2C9A22}"/>
              </a:ext>
            </a:extLst>
          </p:cNvPr>
          <p:cNvSpPr>
            <a:spLocks noGrp="1"/>
          </p:cNvSpPr>
          <p:nvPr>
            <p:ph type="sldNum" sz="quarter" idx="4"/>
          </p:nvPr>
        </p:nvSpPr>
        <p:spPr/>
        <p:txBody>
          <a:bodyPr/>
          <a:lstStyle/>
          <a:p>
            <a:pPr algn="ctr"/>
            <a:fld id="{F6B149FD-26F7-3645-B4E7-BA8B8CC5EEA8}" type="slidenum">
              <a:rPr lang="en-US" smtClean="0"/>
              <a:pPr algn="ctr"/>
              <a:t>44</a:t>
            </a:fld>
            <a:endParaRPr lang="en-US" dirty="0"/>
          </a:p>
        </p:txBody>
      </p:sp>
      <p:grpSp>
        <p:nvGrpSpPr>
          <p:cNvPr id="33" name="Group 32">
            <a:extLst>
              <a:ext uri="{FF2B5EF4-FFF2-40B4-BE49-F238E27FC236}">
                <a16:creationId xmlns:a16="http://schemas.microsoft.com/office/drawing/2014/main" id="{E3C25F23-FEFD-4EDD-A76F-7A1A76CA6913}"/>
              </a:ext>
            </a:extLst>
          </p:cNvPr>
          <p:cNvGrpSpPr/>
          <p:nvPr/>
        </p:nvGrpSpPr>
        <p:grpSpPr>
          <a:xfrm>
            <a:off x="1538470" y="2652699"/>
            <a:ext cx="3070107" cy="1693170"/>
            <a:chOff x="1538470" y="2652699"/>
            <a:chExt cx="3070107" cy="1693170"/>
          </a:xfrm>
        </p:grpSpPr>
        <p:sp>
          <p:nvSpPr>
            <p:cNvPr id="12" name="Rectangle 11">
              <a:extLst>
                <a:ext uri="{FF2B5EF4-FFF2-40B4-BE49-F238E27FC236}">
                  <a16:creationId xmlns:a16="http://schemas.microsoft.com/office/drawing/2014/main" id="{0081E7F9-425D-CA10-2608-2F3B96929D65}"/>
                </a:ext>
              </a:extLst>
            </p:cNvPr>
            <p:cNvSpPr/>
            <p:nvPr/>
          </p:nvSpPr>
          <p:spPr>
            <a:xfrm>
              <a:off x="2851758" y="3024837"/>
              <a:ext cx="441086" cy="132103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FFDA2123-F4E0-6383-488A-AB2A504F00C8}"/>
                </a:ext>
              </a:extLst>
            </p:cNvPr>
            <p:cNvSpPr/>
            <p:nvPr/>
          </p:nvSpPr>
          <p:spPr>
            <a:xfrm>
              <a:off x="2577758" y="2652699"/>
              <a:ext cx="1002164" cy="3667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4ECA399-B81A-C10A-CA4B-D74B999A6910}"/>
                </a:ext>
              </a:extLst>
            </p:cNvPr>
            <p:cNvSpPr/>
            <p:nvPr/>
          </p:nvSpPr>
          <p:spPr>
            <a:xfrm>
              <a:off x="1538470" y="3019437"/>
              <a:ext cx="1281389" cy="646331"/>
            </a:xfrm>
            <a:prstGeom prst="rect">
              <a:avLst/>
            </a:prstGeom>
            <a:ln w="19050">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E03E9355-8D61-768B-4CD2-5A5B7F6293EB}"/>
                </a:ext>
              </a:extLst>
            </p:cNvPr>
            <p:cNvSpPr/>
            <p:nvPr/>
          </p:nvSpPr>
          <p:spPr>
            <a:xfrm>
              <a:off x="1538470" y="3674616"/>
              <a:ext cx="1297380" cy="64633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0DBBDF-D884-6134-2719-146965533F89}"/>
                </a:ext>
              </a:extLst>
            </p:cNvPr>
            <p:cNvSpPr/>
            <p:nvPr/>
          </p:nvSpPr>
          <p:spPr>
            <a:xfrm>
              <a:off x="3302575" y="3665768"/>
              <a:ext cx="1303557" cy="64633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A978030-665A-BF5A-14BC-8C3CE20D2256}"/>
                </a:ext>
              </a:extLst>
            </p:cNvPr>
            <p:cNvSpPr/>
            <p:nvPr/>
          </p:nvSpPr>
          <p:spPr>
            <a:xfrm>
              <a:off x="3327188" y="3024837"/>
              <a:ext cx="1281389" cy="646331"/>
            </a:xfrm>
            <a:prstGeom prst="rect">
              <a:avLst/>
            </a:prstGeom>
            <a:ln w="19050">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22" name="TextBox 21">
            <a:extLst>
              <a:ext uri="{FF2B5EF4-FFF2-40B4-BE49-F238E27FC236}">
                <a16:creationId xmlns:a16="http://schemas.microsoft.com/office/drawing/2014/main" id="{5C1F236A-54EB-4093-B03E-0290046C76FE}"/>
              </a:ext>
            </a:extLst>
          </p:cNvPr>
          <p:cNvSpPr txBox="1"/>
          <p:nvPr/>
        </p:nvSpPr>
        <p:spPr>
          <a:xfrm>
            <a:off x="657740" y="1177177"/>
            <a:ext cx="3042847" cy="923330"/>
          </a:xfrm>
          <a:prstGeom prst="rect">
            <a:avLst/>
          </a:prstGeom>
          <a:noFill/>
        </p:spPr>
        <p:txBody>
          <a:bodyPr wrap="square" rtlCol="0">
            <a:spAutoFit/>
          </a:bodyPr>
          <a:lstStyle/>
          <a:p>
            <a:r>
              <a:rPr lang="en-US" dirty="0"/>
              <a:t>1. Bolt is meshed in the “assembled” or deformed configuration</a:t>
            </a:r>
          </a:p>
        </p:txBody>
      </p:sp>
      <p:grpSp>
        <p:nvGrpSpPr>
          <p:cNvPr id="67" name="Group 66">
            <a:extLst>
              <a:ext uri="{FF2B5EF4-FFF2-40B4-BE49-F238E27FC236}">
                <a16:creationId xmlns:a16="http://schemas.microsoft.com/office/drawing/2014/main" id="{22475626-4B1E-D2B3-9C3D-5BDDE38E74B2}"/>
              </a:ext>
            </a:extLst>
          </p:cNvPr>
          <p:cNvGrpSpPr/>
          <p:nvPr/>
        </p:nvGrpSpPr>
        <p:grpSpPr>
          <a:xfrm>
            <a:off x="5703186" y="2650161"/>
            <a:ext cx="1002164" cy="1742467"/>
            <a:chOff x="5703186" y="2650161"/>
            <a:chExt cx="1002164" cy="1742467"/>
          </a:xfrm>
        </p:grpSpPr>
        <p:sp>
          <p:nvSpPr>
            <p:cNvPr id="18" name="Rectangle 17">
              <a:extLst>
                <a:ext uri="{FF2B5EF4-FFF2-40B4-BE49-F238E27FC236}">
                  <a16:creationId xmlns:a16="http://schemas.microsoft.com/office/drawing/2014/main" id="{0EF3C42D-BD49-FCBB-44E8-C5151C273BF5}"/>
                </a:ext>
              </a:extLst>
            </p:cNvPr>
            <p:cNvSpPr/>
            <p:nvPr/>
          </p:nvSpPr>
          <p:spPr>
            <a:xfrm>
              <a:off x="5977186" y="3022299"/>
              <a:ext cx="441086" cy="106428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DEF15118-C7C8-41F3-CCCC-9587D2243497}"/>
                </a:ext>
              </a:extLst>
            </p:cNvPr>
            <p:cNvSpPr/>
            <p:nvPr/>
          </p:nvSpPr>
          <p:spPr>
            <a:xfrm>
              <a:off x="5703186" y="2650161"/>
              <a:ext cx="1002164" cy="3667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9D7019D9-C73A-69B7-A247-6119CD9645B7}"/>
                </a:ext>
              </a:extLst>
            </p:cNvPr>
            <p:cNvSpPr/>
            <p:nvPr/>
          </p:nvSpPr>
          <p:spPr>
            <a:xfrm>
              <a:off x="5984266" y="4097222"/>
              <a:ext cx="441086" cy="295406"/>
            </a:xfrm>
            <a:prstGeom prst="rect">
              <a:avLst/>
            </a:prstGeom>
            <a:ln w="1905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Arrow: Up-Down 20">
              <a:extLst>
                <a:ext uri="{FF2B5EF4-FFF2-40B4-BE49-F238E27FC236}">
                  <a16:creationId xmlns:a16="http://schemas.microsoft.com/office/drawing/2014/main" id="{1595D09A-193A-1FF2-F0E6-38F51D47E55F}"/>
                </a:ext>
              </a:extLst>
            </p:cNvPr>
            <p:cNvSpPr/>
            <p:nvPr/>
          </p:nvSpPr>
          <p:spPr>
            <a:xfrm>
              <a:off x="5817638" y="4095534"/>
              <a:ext cx="102383" cy="29540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DB51ABA-7170-9ADA-415E-1697773D02FE}"/>
              </a:ext>
            </a:extLst>
          </p:cNvPr>
          <p:cNvSpPr txBox="1"/>
          <p:nvPr/>
        </p:nvSpPr>
        <p:spPr>
          <a:xfrm>
            <a:off x="4177905" y="1217771"/>
            <a:ext cx="2856378" cy="923330"/>
          </a:xfrm>
          <a:prstGeom prst="rect">
            <a:avLst/>
          </a:prstGeom>
          <a:noFill/>
        </p:spPr>
        <p:txBody>
          <a:bodyPr wrap="square" rtlCol="0">
            <a:spAutoFit/>
          </a:bodyPr>
          <a:lstStyle/>
          <a:p>
            <a:r>
              <a:rPr lang="en-US" dirty="0"/>
              <a:t>2. Use SIERRA/SM  to return bolt to reference configuration</a:t>
            </a:r>
          </a:p>
        </p:txBody>
      </p:sp>
      <p:cxnSp>
        <p:nvCxnSpPr>
          <p:cNvPr id="26" name="Straight Arrow Connector 25">
            <a:extLst>
              <a:ext uri="{FF2B5EF4-FFF2-40B4-BE49-F238E27FC236}">
                <a16:creationId xmlns:a16="http://schemas.microsoft.com/office/drawing/2014/main" id="{3D1A96B1-9FF0-96F2-72A7-176CB1627F85}"/>
              </a:ext>
            </a:extLst>
          </p:cNvPr>
          <p:cNvCxnSpPr>
            <a:cxnSpLocks/>
          </p:cNvCxnSpPr>
          <p:nvPr/>
        </p:nvCxnSpPr>
        <p:spPr>
          <a:xfrm flipV="1">
            <a:off x="2577758" y="4310412"/>
            <a:ext cx="258092" cy="400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FA0C69EC-5F5C-EA5E-612A-76F1C984F2A4}"/>
              </a:ext>
            </a:extLst>
          </p:cNvPr>
          <p:cNvSpPr txBox="1"/>
          <p:nvPr/>
        </p:nvSpPr>
        <p:spPr>
          <a:xfrm>
            <a:off x="208915" y="4680067"/>
            <a:ext cx="2792460" cy="923330"/>
          </a:xfrm>
          <a:prstGeom prst="rect">
            <a:avLst/>
          </a:prstGeom>
          <a:noFill/>
        </p:spPr>
        <p:txBody>
          <a:bodyPr wrap="square" rtlCol="0">
            <a:spAutoFit/>
          </a:bodyPr>
          <a:lstStyle/>
          <a:p>
            <a:r>
              <a:rPr lang="en-US" dirty="0"/>
              <a:t>Typically tied or merged nodes at threaded portion (“plug model”)</a:t>
            </a:r>
          </a:p>
        </p:txBody>
      </p:sp>
      <p:sp>
        <p:nvSpPr>
          <p:cNvPr id="63" name="TextBox 62">
            <a:extLst>
              <a:ext uri="{FF2B5EF4-FFF2-40B4-BE49-F238E27FC236}">
                <a16:creationId xmlns:a16="http://schemas.microsoft.com/office/drawing/2014/main" id="{E6C8B3A7-0040-9D96-6868-E6E3149A6025}"/>
              </a:ext>
            </a:extLst>
          </p:cNvPr>
          <p:cNvSpPr txBox="1"/>
          <p:nvPr/>
        </p:nvSpPr>
        <p:spPr>
          <a:xfrm>
            <a:off x="7390875" y="1237379"/>
            <a:ext cx="3924825" cy="369332"/>
          </a:xfrm>
          <a:prstGeom prst="rect">
            <a:avLst/>
          </a:prstGeom>
          <a:noFill/>
        </p:spPr>
        <p:txBody>
          <a:bodyPr wrap="square" rtlCol="0">
            <a:spAutoFit/>
          </a:bodyPr>
          <a:lstStyle/>
          <a:p>
            <a:pPr algn="r"/>
            <a:r>
              <a:rPr lang="en-US" dirty="0"/>
              <a:t>3. Develop self-equilibrating forces</a:t>
            </a:r>
          </a:p>
        </p:txBody>
      </p:sp>
      <p:grpSp>
        <p:nvGrpSpPr>
          <p:cNvPr id="72" name="Group 71">
            <a:extLst>
              <a:ext uri="{FF2B5EF4-FFF2-40B4-BE49-F238E27FC236}">
                <a16:creationId xmlns:a16="http://schemas.microsoft.com/office/drawing/2014/main" id="{8666F660-7C8C-D256-5A2B-408C6577A639}"/>
              </a:ext>
            </a:extLst>
          </p:cNvPr>
          <p:cNvGrpSpPr/>
          <p:nvPr/>
        </p:nvGrpSpPr>
        <p:grpSpPr>
          <a:xfrm>
            <a:off x="8079188" y="1875722"/>
            <a:ext cx="3074201" cy="2945301"/>
            <a:chOff x="8079188" y="1875722"/>
            <a:chExt cx="3074201" cy="2945301"/>
          </a:xfrm>
        </p:grpSpPr>
        <p:grpSp>
          <p:nvGrpSpPr>
            <p:cNvPr id="47" name="Group 46">
              <a:extLst>
                <a:ext uri="{FF2B5EF4-FFF2-40B4-BE49-F238E27FC236}">
                  <a16:creationId xmlns:a16="http://schemas.microsoft.com/office/drawing/2014/main" id="{3F07F019-8180-13B0-FB26-EF56A7E1C4F9}"/>
                </a:ext>
              </a:extLst>
            </p:cNvPr>
            <p:cNvGrpSpPr/>
            <p:nvPr/>
          </p:nvGrpSpPr>
          <p:grpSpPr>
            <a:xfrm>
              <a:off x="8079188" y="1875722"/>
              <a:ext cx="3070107" cy="1124147"/>
              <a:chOff x="7720195" y="2550469"/>
              <a:chExt cx="3070107" cy="1124147"/>
            </a:xfrm>
          </p:grpSpPr>
          <p:sp>
            <p:nvSpPr>
              <p:cNvPr id="36" name="Rectangle 35">
                <a:extLst>
                  <a:ext uri="{FF2B5EF4-FFF2-40B4-BE49-F238E27FC236}">
                    <a16:creationId xmlns:a16="http://schemas.microsoft.com/office/drawing/2014/main" id="{0F0F62BA-21AD-6B61-10AA-68456DAD41DF}"/>
                  </a:ext>
                </a:extLst>
              </p:cNvPr>
              <p:cNvSpPr/>
              <p:nvPr/>
            </p:nvSpPr>
            <p:spPr>
              <a:xfrm>
                <a:off x="8759483" y="2550469"/>
                <a:ext cx="1002164" cy="3667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627665C0-6F8B-8B7B-DB52-240AEF12B3A5}"/>
                  </a:ext>
                </a:extLst>
              </p:cNvPr>
              <p:cNvSpPr/>
              <p:nvPr/>
            </p:nvSpPr>
            <p:spPr>
              <a:xfrm>
                <a:off x="7720195" y="2917207"/>
                <a:ext cx="1281389" cy="646331"/>
              </a:xfrm>
              <a:prstGeom prst="rect">
                <a:avLst/>
              </a:prstGeom>
              <a:ln w="19050">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A070ABC1-083D-36A1-525D-934A2E76359D}"/>
                  </a:ext>
                </a:extLst>
              </p:cNvPr>
              <p:cNvSpPr/>
              <p:nvPr/>
            </p:nvSpPr>
            <p:spPr>
              <a:xfrm>
                <a:off x="9508913" y="2922607"/>
                <a:ext cx="1281389" cy="646331"/>
              </a:xfrm>
              <a:prstGeom prst="rect">
                <a:avLst/>
              </a:prstGeom>
              <a:ln w="19050">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1" name="Flowchart: Document 40">
                <a:extLst>
                  <a:ext uri="{FF2B5EF4-FFF2-40B4-BE49-F238E27FC236}">
                    <a16:creationId xmlns:a16="http://schemas.microsoft.com/office/drawing/2014/main" id="{2234F5B7-B798-E609-AC70-61627B842357}"/>
                  </a:ext>
                </a:extLst>
              </p:cNvPr>
              <p:cNvSpPr/>
              <p:nvPr/>
            </p:nvSpPr>
            <p:spPr>
              <a:xfrm>
                <a:off x="9026403" y="2924070"/>
                <a:ext cx="441086" cy="750546"/>
              </a:xfrm>
              <a:prstGeom prst="flowChartDocumen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grpSp>
        <p:grpSp>
          <p:nvGrpSpPr>
            <p:cNvPr id="46" name="Group 45">
              <a:extLst>
                <a:ext uri="{FF2B5EF4-FFF2-40B4-BE49-F238E27FC236}">
                  <a16:creationId xmlns:a16="http://schemas.microsoft.com/office/drawing/2014/main" id="{DCB61921-1B5A-7B82-E1F8-81AAA514F07D}"/>
                </a:ext>
              </a:extLst>
            </p:cNvPr>
            <p:cNvGrpSpPr/>
            <p:nvPr/>
          </p:nvGrpSpPr>
          <p:grpSpPr>
            <a:xfrm>
              <a:off x="8085727" y="3967370"/>
              <a:ext cx="3067662" cy="853653"/>
              <a:chOff x="7722640" y="4117753"/>
              <a:chExt cx="3067662" cy="853653"/>
            </a:xfrm>
          </p:grpSpPr>
          <p:sp>
            <p:nvSpPr>
              <p:cNvPr id="38" name="Rectangle 37">
                <a:extLst>
                  <a:ext uri="{FF2B5EF4-FFF2-40B4-BE49-F238E27FC236}">
                    <a16:creationId xmlns:a16="http://schemas.microsoft.com/office/drawing/2014/main" id="{7D6E2E04-383B-762D-7C81-BD40B6794622}"/>
                  </a:ext>
                </a:extLst>
              </p:cNvPr>
              <p:cNvSpPr/>
              <p:nvPr/>
            </p:nvSpPr>
            <p:spPr>
              <a:xfrm>
                <a:off x="7722640" y="4324398"/>
                <a:ext cx="1297380" cy="64633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A285920-76E7-D93C-E5E6-54447B413587}"/>
                  </a:ext>
                </a:extLst>
              </p:cNvPr>
              <p:cNvSpPr/>
              <p:nvPr/>
            </p:nvSpPr>
            <p:spPr>
              <a:xfrm>
                <a:off x="9486745" y="4325075"/>
                <a:ext cx="1303557" cy="64633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ocument 41">
                <a:extLst>
                  <a:ext uri="{FF2B5EF4-FFF2-40B4-BE49-F238E27FC236}">
                    <a16:creationId xmlns:a16="http://schemas.microsoft.com/office/drawing/2014/main" id="{BABF137A-B001-3407-9BC0-E4FF0F025CDC}"/>
                  </a:ext>
                </a:extLst>
              </p:cNvPr>
              <p:cNvSpPr/>
              <p:nvPr/>
            </p:nvSpPr>
            <p:spPr>
              <a:xfrm rot="10800000">
                <a:off x="9020175" y="4117753"/>
                <a:ext cx="466570" cy="850515"/>
              </a:xfrm>
              <a:prstGeom prst="flowChartDocumen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grpSp>
        <p:cxnSp>
          <p:nvCxnSpPr>
            <p:cNvPr id="44" name="Straight Arrow Connector 43">
              <a:extLst>
                <a:ext uri="{FF2B5EF4-FFF2-40B4-BE49-F238E27FC236}">
                  <a16:creationId xmlns:a16="http://schemas.microsoft.com/office/drawing/2014/main" id="{0311B699-9397-DC53-BCF0-77B4CEC00382}"/>
                </a:ext>
              </a:extLst>
            </p:cNvPr>
            <p:cNvCxnSpPr>
              <a:cxnSpLocks/>
              <a:stCxn id="41" idx="2"/>
            </p:cNvCxnSpPr>
            <p:nvPr/>
          </p:nvCxnSpPr>
          <p:spPr>
            <a:xfrm>
              <a:off x="9605939" y="2950250"/>
              <a:ext cx="0" cy="3578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EBD3647B-DB3A-E230-4EA8-593912343268}"/>
                </a:ext>
              </a:extLst>
            </p:cNvPr>
            <p:cNvCxnSpPr>
              <a:cxnSpLocks/>
            </p:cNvCxnSpPr>
            <p:nvPr/>
          </p:nvCxnSpPr>
          <p:spPr>
            <a:xfrm>
              <a:off x="8708528" y="3835747"/>
              <a:ext cx="0" cy="3105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9" name="Straight Arrow Connector 48">
              <a:extLst>
                <a:ext uri="{FF2B5EF4-FFF2-40B4-BE49-F238E27FC236}">
                  <a16:creationId xmlns:a16="http://schemas.microsoft.com/office/drawing/2014/main" id="{45ADF6B3-E04B-C926-886D-8164EE50C938}"/>
                </a:ext>
              </a:extLst>
            </p:cNvPr>
            <p:cNvCxnSpPr>
              <a:cxnSpLocks/>
            </p:cNvCxnSpPr>
            <p:nvPr/>
          </p:nvCxnSpPr>
          <p:spPr>
            <a:xfrm>
              <a:off x="10457085" y="3835747"/>
              <a:ext cx="0" cy="3105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B73AF1E9-8F5E-C620-45C9-692AECC7B1E1}"/>
                </a:ext>
              </a:extLst>
            </p:cNvPr>
            <p:cNvCxnSpPr>
              <a:cxnSpLocks/>
            </p:cNvCxnSpPr>
            <p:nvPr/>
          </p:nvCxnSpPr>
          <p:spPr>
            <a:xfrm flipV="1">
              <a:off x="10457085" y="2887356"/>
              <a:ext cx="0" cy="3240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7" name="Straight Arrow Connector 56">
              <a:extLst>
                <a:ext uri="{FF2B5EF4-FFF2-40B4-BE49-F238E27FC236}">
                  <a16:creationId xmlns:a16="http://schemas.microsoft.com/office/drawing/2014/main" id="{7B42C36E-20E5-D8E4-EFC6-0FB7F1DCF0C5}"/>
                </a:ext>
              </a:extLst>
            </p:cNvPr>
            <p:cNvCxnSpPr>
              <a:cxnSpLocks/>
            </p:cNvCxnSpPr>
            <p:nvPr/>
          </p:nvCxnSpPr>
          <p:spPr>
            <a:xfrm flipV="1">
              <a:off x="8700595" y="2867502"/>
              <a:ext cx="0" cy="3439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2" name="Straight Arrow Connector 61">
              <a:extLst>
                <a:ext uri="{FF2B5EF4-FFF2-40B4-BE49-F238E27FC236}">
                  <a16:creationId xmlns:a16="http://schemas.microsoft.com/office/drawing/2014/main" id="{40A8C791-B322-BBD8-0C12-2D3AC01E4D65}"/>
                </a:ext>
              </a:extLst>
            </p:cNvPr>
            <p:cNvCxnSpPr>
              <a:cxnSpLocks/>
            </p:cNvCxnSpPr>
            <p:nvPr/>
          </p:nvCxnSpPr>
          <p:spPr>
            <a:xfrm flipV="1">
              <a:off x="9618139" y="3673575"/>
              <a:ext cx="0" cy="3240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AE6F000-A401-EE9E-8C3F-F197757734C3}"/>
                    </a:ext>
                  </a:extLst>
                </p:cNvPr>
                <p:cNvSpPr txBox="1"/>
                <p:nvPr/>
              </p:nvSpPr>
              <p:spPr>
                <a:xfrm>
                  <a:off x="9486900" y="3333750"/>
                  <a:ext cx="2901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𝑏</m:t>
                            </m:r>
                          </m:sub>
                        </m:sSub>
                      </m:oMath>
                    </m:oMathPara>
                  </a14:m>
                  <a:endParaRPr lang="en-US" dirty="0"/>
                </a:p>
              </p:txBody>
            </p:sp>
          </mc:Choice>
          <mc:Fallback xmlns="">
            <p:sp>
              <p:nvSpPr>
                <p:cNvPr id="64" name="TextBox 63">
                  <a:extLst>
                    <a:ext uri="{FF2B5EF4-FFF2-40B4-BE49-F238E27FC236}">
                      <a16:creationId xmlns:a16="http://schemas.microsoft.com/office/drawing/2014/main" id="{1AE6F000-A401-EE9E-8C3F-F197757734C3}"/>
                    </a:ext>
                  </a:extLst>
                </p:cNvPr>
                <p:cNvSpPr txBox="1">
                  <a:spLocks noRot="1" noChangeAspect="1" noMove="1" noResize="1" noEditPoints="1" noAdjustHandles="1" noChangeArrowheads="1" noChangeShapeType="1" noTextEdit="1"/>
                </p:cNvSpPr>
                <p:nvPr/>
              </p:nvSpPr>
              <p:spPr>
                <a:xfrm>
                  <a:off x="9486900" y="3333750"/>
                  <a:ext cx="290143" cy="276999"/>
                </a:xfrm>
                <a:prstGeom prst="rect">
                  <a:avLst/>
                </a:prstGeom>
                <a:blipFill>
                  <a:blip r:embed="rId2"/>
                  <a:stretch>
                    <a:fillRect l="-16667" r="-625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4D6DE34-15A0-18AB-8CFC-77525590FC7A}"/>
                    </a:ext>
                  </a:extLst>
                </p:cNvPr>
                <p:cNvSpPr txBox="1"/>
                <p:nvPr/>
              </p:nvSpPr>
              <p:spPr>
                <a:xfrm>
                  <a:off x="8574810" y="3347650"/>
                  <a:ext cx="255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𝑐</m:t>
                            </m:r>
                          </m:sub>
                        </m:sSub>
                      </m:oMath>
                    </m:oMathPara>
                  </a14:m>
                  <a:endParaRPr lang="en-US" dirty="0"/>
                </a:p>
              </p:txBody>
            </p:sp>
          </mc:Choice>
          <mc:Fallback xmlns="">
            <p:sp>
              <p:nvSpPr>
                <p:cNvPr id="65" name="TextBox 64">
                  <a:extLst>
                    <a:ext uri="{FF2B5EF4-FFF2-40B4-BE49-F238E27FC236}">
                      <a16:creationId xmlns:a16="http://schemas.microsoft.com/office/drawing/2014/main" id="{54D6DE34-15A0-18AB-8CFC-77525590FC7A}"/>
                    </a:ext>
                  </a:extLst>
                </p:cNvPr>
                <p:cNvSpPr txBox="1">
                  <a:spLocks noRot="1" noChangeAspect="1" noMove="1" noResize="1" noEditPoints="1" noAdjustHandles="1" noChangeArrowheads="1" noChangeShapeType="1" noTextEdit="1"/>
                </p:cNvSpPr>
                <p:nvPr/>
              </p:nvSpPr>
              <p:spPr>
                <a:xfrm>
                  <a:off x="8574810" y="3347650"/>
                  <a:ext cx="255134" cy="276999"/>
                </a:xfrm>
                <a:prstGeom prst="rect">
                  <a:avLst/>
                </a:prstGeom>
                <a:blipFill>
                  <a:blip r:embed="rId3"/>
                  <a:stretch>
                    <a:fillRect l="-21951" r="-2439"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30F541D-F44E-52CC-7573-99BF0926194C}"/>
                    </a:ext>
                  </a:extLst>
                </p:cNvPr>
                <p:cNvSpPr txBox="1"/>
                <p:nvPr/>
              </p:nvSpPr>
              <p:spPr>
                <a:xfrm>
                  <a:off x="10329518" y="3337734"/>
                  <a:ext cx="255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𝑐</m:t>
                            </m:r>
                          </m:sub>
                        </m:sSub>
                      </m:oMath>
                    </m:oMathPara>
                  </a14:m>
                  <a:endParaRPr lang="en-US" dirty="0"/>
                </a:p>
              </p:txBody>
            </p:sp>
          </mc:Choice>
          <mc:Fallback xmlns="">
            <p:sp>
              <p:nvSpPr>
                <p:cNvPr id="66" name="TextBox 65">
                  <a:extLst>
                    <a:ext uri="{FF2B5EF4-FFF2-40B4-BE49-F238E27FC236}">
                      <a16:creationId xmlns:a16="http://schemas.microsoft.com/office/drawing/2014/main" id="{830F541D-F44E-52CC-7573-99BF0926194C}"/>
                    </a:ext>
                  </a:extLst>
                </p:cNvPr>
                <p:cNvSpPr txBox="1">
                  <a:spLocks noRot="1" noChangeAspect="1" noMove="1" noResize="1" noEditPoints="1" noAdjustHandles="1" noChangeArrowheads="1" noChangeShapeType="1" noTextEdit="1"/>
                </p:cNvSpPr>
                <p:nvPr/>
              </p:nvSpPr>
              <p:spPr>
                <a:xfrm>
                  <a:off x="10329518" y="3337734"/>
                  <a:ext cx="255134" cy="276999"/>
                </a:xfrm>
                <a:prstGeom prst="rect">
                  <a:avLst/>
                </a:prstGeom>
                <a:blipFill>
                  <a:blip r:embed="rId4"/>
                  <a:stretch>
                    <a:fillRect l="-19048" r="-2381" b="-11111"/>
                  </a:stretch>
                </a:blipFill>
              </p:spPr>
              <p:txBody>
                <a:bodyPr/>
                <a:lstStyle/>
                <a:p>
                  <a:r>
                    <a:rPr lang="en-US">
                      <a:noFill/>
                    </a:rPr>
                    <a:t> </a:t>
                  </a:r>
                </a:p>
              </p:txBody>
            </p:sp>
          </mc:Fallback>
        </mc:AlternateContent>
      </p:grpSp>
      <p:cxnSp>
        <p:nvCxnSpPr>
          <p:cNvPr id="68" name="Straight Arrow Connector 67">
            <a:extLst>
              <a:ext uri="{FF2B5EF4-FFF2-40B4-BE49-F238E27FC236}">
                <a16:creationId xmlns:a16="http://schemas.microsoft.com/office/drawing/2014/main" id="{BFD5DBF3-81F6-6B61-7AD0-B368223F8FFE}"/>
              </a:ext>
            </a:extLst>
          </p:cNvPr>
          <p:cNvCxnSpPr>
            <a:cxnSpLocks/>
          </p:cNvCxnSpPr>
          <p:nvPr/>
        </p:nvCxnSpPr>
        <p:spPr>
          <a:xfrm flipV="1">
            <a:off x="5291631" y="3739855"/>
            <a:ext cx="667654" cy="9402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6571CC38-2C08-FD3C-D4D8-5E2727F4C8E1}"/>
                  </a:ext>
                </a:extLst>
              </p:cNvPr>
              <p:cNvSpPr txBox="1"/>
              <p:nvPr/>
            </p:nvSpPr>
            <p:spPr>
              <a:xfrm>
                <a:off x="4254338" y="4719367"/>
                <a:ext cx="3772232" cy="1200329"/>
              </a:xfrm>
              <a:prstGeom prst="rect">
                <a:avLst/>
              </a:prstGeom>
              <a:noFill/>
            </p:spPr>
            <p:txBody>
              <a:bodyPr wrap="square" rtlCol="0">
                <a:spAutoFit/>
              </a:bodyPr>
              <a:lstStyle/>
              <a:p>
                <a:r>
                  <a:rPr lang="en-US" dirty="0"/>
                  <a:t>Reference configuration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0</m:t>
                        </m:r>
                      </m:sub>
                    </m:sSub>
                  </m:oMath>
                </a14:m>
                <a:r>
                  <a:rPr lang="en-US" dirty="0"/>
                  <a:t> is shorter than current configuration </a:t>
                </a:r>
                <a14:m>
                  <m:oMath xmlns:m="http://schemas.openxmlformats.org/officeDocument/2006/math">
                    <m:r>
                      <m:rPr>
                        <m:sty m:val="p"/>
                      </m:rPr>
                      <a:rPr lang="en-US" b="0" i="0" smtClean="0">
                        <a:latin typeface="Cambria Math" panose="02040503050406030204" pitchFamily="18" charset="0"/>
                      </a:rPr>
                      <m:t>Ω</m:t>
                    </m:r>
                  </m:oMath>
                </a14:m>
                <a:r>
                  <a:rPr lang="en-US" dirty="0"/>
                  <a:t>.  Real preload causes bolt </a:t>
                </a:r>
                <a:r>
                  <a:rPr lang="en-US" i="1" dirty="0"/>
                  <a:t>elongation</a:t>
                </a:r>
                <a:r>
                  <a:rPr lang="en-US" dirty="0"/>
                  <a:t>.</a:t>
                </a:r>
              </a:p>
            </p:txBody>
          </p:sp>
        </mc:Choice>
        <mc:Fallback xmlns="">
          <p:sp>
            <p:nvSpPr>
              <p:cNvPr id="69" name="TextBox 68">
                <a:extLst>
                  <a:ext uri="{FF2B5EF4-FFF2-40B4-BE49-F238E27FC236}">
                    <a16:creationId xmlns:a16="http://schemas.microsoft.com/office/drawing/2014/main" id="{6571CC38-2C08-FD3C-D4D8-5E2727F4C8E1}"/>
                  </a:ext>
                </a:extLst>
              </p:cNvPr>
              <p:cNvSpPr txBox="1">
                <a:spLocks noRot="1" noChangeAspect="1" noMove="1" noResize="1" noEditPoints="1" noAdjustHandles="1" noChangeArrowheads="1" noChangeShapeType="1" noTextEdit="1"/>
              </p:cNvSpPr>
              <p:nvPr/>
            </p:nvSpPr>
            <p:spPr>
              <a:xfrm>
                <a:off x="4254338" y="4719367"/>
                <a:ext cx="3772232" cy="1200329"/>
              </a:xfrm>
              <a:prstGeom prst="rect">
                <a:avLst/>
              </a:prstGeom>
              <a:blipFill>
                <a:blip r:embed="rId5"/>
                <a:stretch>
                  <a:fillRect l="-1454" t="-2538"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4E68FEB-EF59-713E-063C-70C478E77485}"/>
                  </a:ext>
                </a:extLst>
              </p:cNvPr>
              <p:cNvSpPr txBox="1"/>
              <p:nvPr/>
            </p:nvSpPr>
            <p:spPr>
              <a:xfrm>
                <a:off x="6094530" y="3353293"/>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0</m:t>
                          </m:r>
                        </m:sub>
                      </m:sSub>
                    </m:oMath>
                  </m:oMathPara>
                </a14:m>
                <a:endParaRPr lang="en-US" dirty="0"/>
              </a:p>
            </p:txBody>
          </p:sp>
        </mc:Choice>
        <mc:Fallback xmlns="">
          <p:sp>
            <p:nvSpPr>
              <p:cNvPr id="74" name="TextBox 73">
                <a:extLst>
                  <a:ext uri="{FF2B5EF4-FFF2-40B4-BE49-F238E27FC236}">
                    <a16:creationId xmlns:a16="http://schemas.microsoft.com/office/drawing/2014/main" id="{64E68FEB-EF59-713E-063C-70C478E77485}"/>
                  </a:ext>
                </a:extLst>
              </p:cNvPr>
              <p:cNvSpPr txBox="1">
                <a:spLocks noRot="1" noChangeAspect="1" noMove="1" noResize="1" noEditPoints="1" noAdjustHandles="1" noChangeArrowheads="1" noChangeShapeType="1" noTextEdit="1"/>
              </p:cNvSpPr>
              <p:nvPr/>
            </p:nvSpPr>
            <p:spPr>
              <a:xfrm>
                <a:off x="6094530" y="3353293"/>
                <a:ext cx="323742" cy="276999"/>
              </a:xfrm>
              <a:prstGeom prst="rect">
                <a:avLst/>
              </a:prstGeom>
              <a:blipFill>
                <a:blip r:embed="rId6"/>
                <a:stretch>
                  <a:fillRect l="-16981" r="-566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9F47294D-8650-B004-D04A-E178692BA81E}"/>
                  </a:ext>
                </a:extLst>
              </p:cNvPr>
              <p:cNvSpPr txBox="1"/>
              <p:nvPr/>
            </p:nvSpPr>
            <p:spPr>
              <a:xfrm>
                <a:off x="6103301" y="4091265"/>
                <a:ext cx="2164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oMath>
                  </m:oMathPara>
                </a14:m>
                <a:endParaRPr lang="en-US" b="0" dirty="0"/>
              </a:p>
            </p:txBody>
          </p:sp>
        </mc:Choice>
        <mc:Fallback xmlns="">
          <p:sp>
            <p:nvSpPr>
              <p:cNvPr id="75" name="TextBox 74">
                <a:extLst>
                  <a:ext uri="{FF2B5EF4-FFF2-40B4-BE49-F238E27FC236}">
                    <a16:creationId xmlns:a16="http://schemas.microsoft.com/office/drawing/2014/main" id="{9F47294D-8650-B004-D04A-E178692BA81E}"/>
                  </a:ext>
                </a:extLst>
              </p:cNvPr>
              <p:cNvSpPr txBox="1">
                <a:spLocks noRot="1" noChangeAspect="1" noMove="1" noResize="1" noEditPoints="1" noAdjustHandles="1" noChangeArrowheads="1" noChangeShapeType="1" noTextEdit="1"/>
              </p:cNvSpPr>
              <p:nvPr/>
            </p:nvSpPr>
            <p:spPr>
              <a:xfrm>
                <a:off x="6103301" y="4091265"/>
                <a:ext cx="216406" cy="276999"/>
              </a:xfrm>
              <a:prstGeom prst="rect">
                <a:avLst/>
              </a:prstGeom>
              <a:blipFill>
                <a:blip r:embed="rId7"/>
                <a:stretch>
                  <a:fillRect l="-22222" r="-2500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4831673-8F87-AF4B-C8D5-2EACC726E7D3}"/>
                  </a:ext>
                </a:extLst>
              </p:cNvPr>
              <p:cNvSpPr txBox="1"/>
              <p:nvPr/>
            </p:nvSpPr>
            <p:spPr>
              <a:xfrm>
                <a:off x="757517" y="6037009"/>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Bolt preloads are unique in that </a:t>
                </a:r>
                <a14:m>
                  <m:oMath xmlns:m="http://schemas.openxmlformats.org/officeDocument/2006/math">
                    <m:r>
                      <m:rPr>
                        <m:sty m:val="p"/>
                      </m:rPr>
                      <a:rPr lang="en-US" b="0" i="0" smtClean="0">
                        <a:latin typeface="Cambria Math" panose="02040503050406030204" pitchFamily="18" charset="0"/>
                      </a:rPr>
                      <m:t>Ω</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0</m:t>
                        </m:r>
                      </m:sub>
                    </m:sSub>
                  </m:oMath>
                </a14:m>
                <a:r>
                  <a:rPr lang="en-US" sz="1800" dirty="0"/>
                  <a:t> so often a 1D strain is a great approximation.</a:t>
                </a:r>
              </a:p>
            </p:txBody>
          </p:sp>
        </mc:Choice>
        <mc:Fallback xmlns="">
          <p:sp>
            <p:nvSpPr>
              <p:cNvPr id="76" name="TextBox 75">
                <a:extLst>
                  <a:ext uri="{FF2B5EF4-FFF2-40B4-BE49-F238E27FC236}">
                    <a16:creationId xmlns:a16="http://schemas.microsoft.com/office/drawing/2014/main" id="{D4831673-8F87-AF4B-C8D5-2EACC726E7D3}"/>
                  </a:ext>
                </a:extLst>
              </p:cNvPr>
              <p:cNvSpPr txBox="1">
                <a:spLocks noRot="1" noChangeAspect="1" noMove="1" noResize="1" noEditPoints="1" noAdjustHandles="1" noChangeArrowheads="1" noChangeShapeType="1" noTextEdit="1"/>
              </p:cNvSpPr>
              <p:nvPr/>
            </p:nvSpPr>
            <p:spPr>
              <a:xfrm>
                <a:off x="757517" y="6037009"/>
                <a:ext cx="10676965" cy="369332"/>
              </a:xfrm>
              <a:prstGeom prst="rect">
                <a:avLst/>
              </a:prstGeom>
              <a:blipFill>
                <a:blip r:embed="rId8"/>
                <a:stretch>
                  <a:fillRect t="-8197" b="-2459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633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32DD-3B62-A930-BC86-2B0B6936DB3C}"/>
              </a:ext>
            </a:extLst>
          </p:cNvPr>
          <p:cNvSpPr>
            <a:spLocks noGrp="1"/>
          </p:cNvSpPr>
          <p:nvPr>
            <p:ph type="title"/>
          </p:nvPr>
        </p:nvSpPr>
        <p:spPr/>
        <p:txBody>
          <a:bodyPr/>
          <a:lstStyle/>
          <a:p>
            <a:r>
              <a:rPr lang="en-US" dirty="0"/>
              <a:t>Bolt preloading requirements are diverse!</a:t>
            </a:r>
          </a:p>
        </p:txBody>
      </p:sp>
      <p:sp>
        <p:nvSpPr>
          <p:cNvPr id="4" name="Slide Number Placeholder 3">
            <a:extLst>
              <a:ext uri="{FF2B5EF4-FFF2-40B4-BE49-F238E27FC236}">
                <a16:creationId xmlns:a16="http://schemas.microsoft.com/office/drawing/2014/main" id="{DD576BE5-E77C-23C2-D154-0FDF576854A6}"/>
              </a:ext>
            </a:extLst>
          </p:cNvPr>
          <p:cNvSpPr>
            <a:spLocks noGrp="1"/>
          </p:cNvSpPr>
          <p:nvPr>
            <p:ph type="sldNum" sz="quarter" idx="4"/>
          </p:nvPr>
        </p:nvSpPr>
        <p:spPr/>
        <p:txBody>
          <a:bodyPr/>
          <a:lstStyle/>
          <a:p>
            <a:pPr algn="ctr"/>
            <a:fld id="{F6B149FD-26F7-3645-B4E7-BA8B8CC5EEA8}" type="slidenum">
              <a:rPr lang="en-US" smtClean="0"/>
              <a:pPr algn="ctr"/>
              <a:t>45</a:t>
            </a:fld>
            <a:endParaRPr lang="en-US" dirty="0"/>
          </a:p>
        </p:txBody>
      </p:sp>
      <p:grpSp>
        <p:nvGrpSpPr>
          <p:cNvPr id="7" name="Group 6">
            <a:extLst>
              <a:ext uri="{FF2B5EF4-FFF2-40B4-BE49-F238E27FC236}">
                <a16:creationId xmlns:a16="http://schemas.microsoft.com/office/drawing/2014/main" id="{3C4B6A69-BFBB-8DF6-30ED-C13CEE90FB80}"/>
              </a:ext>
            </a:extLst>
          </p:cNvPr>
          <p:cNvGrpSpPr/>
          <p:nvPr/>
        </p:nvGrpSpPr>
        <p:grpSpPr>
          <a:xfrm>
            <a:off x="2145113" y="2047172"/>
            <a:ext cx="3074201" cy="2945301"/>
            <a:chOff x="8079188" y="1875722"/>
            <a:chExt cx="3074201" cy="2945301"/>
          </a:xfrm>
        </p:grpSpPr>
        <p:grpSp>
          <p:nvGrpSpPr>
            <p:cNvPr id="8" name="Group 7">
              <a:extLst>
                <a:ext uri="{FF2B5EF4-FFF2-40B4-BE49-F238E27FC236}">
                  <a16:creationId xmlns:a16="http://schemas.microsoft.com/office/drawing/2014/main" id="{04DC23D0-A521-4D37-F8B6-3FB3C6B5DDEB}"/>
                </a:ext>
              </a:extLst>
            </p:cNvPr>
            <p:cNvGrpSpPr/>
            <p:nvPr/>
          </p:nvGrpSpPr>
          <p:grpSpPr>
            <a:xfrm>
              <a:off x="8079188" y="1875722"/>
              <a:ext cx="3070107" cy="1124147"/>
              <a:chOff x="7720195" y="2550469"/>
              <a:chExt cx="3070107" cy="1124147"/>
            </a:xfrm>
          </p:grpSpPr>
          <p:sp>
            <p:nvSpPr>
              <p:cNvPr id="22" name="Rectangle 21">
                <a:extLst>
                  <a:ext uri="{FF2B5EF4-FFF2-40B4-BE49-F238E27FC236}">
                    <a16:creationId xmlns:a16="http://schemas.microsoft.com/office/drawing/2014/main" id="{671143AF-267D-B2D7-758A-0D46C7B12162}"/>
                  </a:ext>
                </a:extLst>
              </p:cNvPr>
              <p:cNvSpPr/>
              <p:nvPr/>
            </p:nvSpPr>
            <p:spPr>
              <a:xfrm>
                <a:off x="8759483" y="2550469"/>
                <a:ext cx="1002164" cy="3667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342B5EB6-EB50-A326-1B3A-7F9F2B2ABA22}"/>
                  </a:ext>
                </a:extLst>
              </p:cNvPr>
              <p:cNvSpPr/>
              <p:nvPr/>
            </p:nvSpPr>
            <p:spPr>
              <a:xfrm>
                <a:off x="7720195" y="2917207"/>
                <a:ext cx="1281389" cy="646331"/>
              </a:xfrm>
              <a:prstGeom prst="rect">
                <a:avLst/>
              </a:prstGeom>
              <a:ln w="19050">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38CAF52E-4EC3-7FBB-10F1-765E91638188}"/>
                  </a:ext>
                </a:extLst>
              </p:cNvPr>
              <p:cNvSpPr/>
              <p:nvPr/>
            </p:nvSpPr>
            <p:spPr>
              <a:xfrm>
                <a:off x="9508913" y="2922607"/>
                <a:ext cx="1281389" cy="646331"/>
              </a:xfrm>
              <a:prstGeom prst="rect">
                <a:avLst/>
              </a:prstGeom>
              <a:ln w="19050">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Flowchart: Document 24">
                <a:extLst>
                  <a:ext uri="{FF2B5EF4-FFF2-40B4-BE49-F238E27FC236}">
                    <a16:creationId xmlns:a16="http://schemas.microsoft.com/office/drawing/2014/main" id="{9B409E9D-B33E-875B-C945-368B12C20A1F}"/>
                  </a:ext>
                </a:extLst>
              </p:cNvPr>
              <p:cNvSpPr/>
              <p:nvPr/>
            </p:nvSpPr>
            <p:spPr>
              <a:xfrm>
                <a:off x="9035928" y="2924070"/>
                <a:ext cx="441086" cy="750546"/>
              </a:xfrm>
              <a:prstGeom prst="flowChartDocumen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grpSp>
        <p:grpSp>
          <p:nvGrpSpPr>
            <p:cNvPr id="9" name="Group 8">
              <a:extLst>
                <a:ext uri="{FF2B5EF4-FFF2-40B4-BE49-F238E27FC236}">
                  <a16:creationId xmlns:a16="http://schemas.microsoft.com/office/drawing/2014/main" id="{C1275757-5F0D-F3DF-9193-80C8D7D92167}"/>
                </a:ext>
              </a:extLst>
            </p:cNvPr>
            <p:cNvGrpSpPr/>
            <p:nvPr/>
          </p:nvGrpSpPr>
          <p:grpSpPr>
            <a:xfrm>
              <a:off x="8085727" y="3967370"/>
              <a:ext cx="3067662" cy="853653"/>
              <a:chOff x="7722640" y="4117753"/>
              <a:chExt cx="3067662" cy="853653"/>
            </a:xfrm>
          </p:grpSpPr>
          <p:sp>
            <p:nvSpPr>
              <p:cNvPr id="19" name="Rectangle 18">
                <a:extLst>
                  <a:ext uri="{FF2B5EF4-FFF2-40B4-BE49-F238E27FC236}">
                    <a16:creationId xmlns:a16="http://schemas.microsoft.com/office/drawing/2014/main" id="{315BA8A7-FA99-64AC-3FC1-EFEB34523411}"/>
                  </a:ext>
                </a:extLst>
              </p:cNvPr>
              <p:cNvSpPr/>
              <p:nvPr/>
            </p:nvSpPr>
            <p:spPr>
              <a:xfrm>
                <a:off x="7722640" y="4324398"/>
                <a:ext cx="1297380" cy="64633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9CE66A2-98EA-F435-E0F1-0F78545F997D}"/>
                  </a:ext>
                </a:extLst>
              </p:cNvPr>
              <p:cNvSpPr/>
              <p:nvPr/>
            </p:nvSpPr>
            <p:spPr>
              <a:xfrm>
                <a:off x="9486745" y="4325075"/>
                <a:ext cx="1303557" cy="64633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ocument 20">
                <a:extLst>
                  <a:ext uri="{FF2B5EF4-FFF2-40B4-BE49-F238E27FC236}">
                    <a16:creationId xmlns:a16="http://schemas.microsoft.com/office/drawing/2014/main" id="{123C1F68-3E68-A2F3-39E4-06B0417D78C2}"/>
                  </a:ext>
                </a:extLst>
              </p:cNvPr>
              <p:cNvSpPr/>
              <p:nvPr/>
            </p:nvSpPr>
            <p:spPr>
              <a:xfrm rot="10800000">
                <a:off x="9020175" y="4117753"/>
                <a:ext cx="466570" cy="850515"/>
              </a:xfrm>
              <a:prstGeom prst="flowChartDocumen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grpSp>
        <p:cxnSp>
          <p:nvCxnSpPr>
            <p:cNvPr id="10" name="Straight Arrow Connector 9">
              <a:extLst>
                <a:ext uri="{FF2B5EF4-FFF2-40B4-BE49-F238E27FC236}">
                  <a16:creationId xmlns:a16="http://schemas.microsoft.com/office/drawing/2014/main" id="{FF54BEE9-2CDC-C489-8A01-162BC0FCF3AB}"/>
                </a:ext>
              </a:extLst>
            </p:cNvPr>
            <p:cNvCxnSpPr>
              <a:cxnSpLocks/>
            </p:cNvCxnSpPr>
            <p:nvPr/>
          </p:nvCxnSpPr>
          <p:spPr>
            <a:xfrm>
              <a:off x="9624989" y="2940725"/>
              <a:ext cx="0" cy="3578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8494F688-2C3D-A8D7-C5F9-E838C8C90A7B}"/>
                </a:ext>
              </a:extLst>
            </p:cNvPr>
            <p:cNvCxnSpPr>
              <a:cxnSpLocks/>
            </p:cNvCxnSpPr>
            <p:nvPr/>
          </p:nvCxnSpPr>
          <p:spPr>
            <a:xfrm>
              <a:off x="8708528" y="3835747"/>
              <a:ext cx="0" cy="3105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8C349817-A1C4-7E1E-3E56-810BF7949B61}"/>
                </a:ext>
              </a:extLst>
            </p:cNvPr>
            <p:cNvCxnSpPr>
              <a:cxnSpLocks/>
            </p:cNvCxnSpPr>
            <p:nvPr/>
          </p:nvCxnSpPr>
          <p:spPr>
            <a:xfrm>
              <a:off x="10457085" y="3835747"/>
              <a:ext cx="0" cy="3105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D292A6EA-2BF8-3E3F-1215-1C5522699FCE}"/>
                </a:ext>
              </a:extLst>
            </p:cNvPr>
            <p:cNvCxnSpPr>
              <a:cxnSpLocks/>
            </p:cNvCxnSpPr>
            <p:nvPr/>
          </p:nvCxnSpPr>
          <p:spPr>
            <a:xfrm flipV="1">
              <a:off x="10457085" y="2887356"/>
              <a:ext cx="0" cy="3240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0AA6F655-2348-2153-26D3-87722CB6F58E}"/>
                </a:ext>
              </a:extLst>
            </p:cNvPr>
            <p:cNvCxnSpPr>
              <a:cxnSpLocks/>
            </p:cNvCxnSpPr>
            <p:nvPr/>
          </p:nvCxnSpPr>
          <p:spPr>
            <a:xfrm flipV="1">
              <a:off x="8700595" y="2867502"/>
              <a:ext cx="0" cy="3439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B9FC3BB0-5649-3265-D491-605DC39D55E5}"/>
                </a:ext>
              </a:extLst>
            </p:cNvPr>
            <p:cNvCxnSpPr>
              <a:cxnSpLocks/>
            </p:cNvCxnSpPr>
            <p:nvPr/>
          </p:nvCxnSpPr>
          <p:spPr>
            <a:xfrm flipV="1">
              <a:off x="9618139" y="3673575"/>
              <a:ext cx="0" cy="3240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7D9F87C-7195-6F00-ABEB-C980F1E7249D}"/>
                    </a:ext>
                  </a:extLst>
                </p:cNvPr>
                <p:cNvSpPr txBox="1"/>
                <p:nvPr/>
              </p:nvSpPr>
              <p:spPr>
                <a:xfrm>
                  <a:off x="9486900" y="3333750"/>
                  <a:ext cx="2901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𝑏</m:t>
                            </m:r>
                          </m:sub>
                        </m:sSub>
                      </m:oMath>
                    </m:oMathPara>
                  </a14:m>
                  <a:endParaRPr lang="en-US" dirty="0"/>
                </a:p>
              </p:txBody>
            </p:sp>
          </mc:Choice>
          <mc:Fallback xmlns="">
            <p:sp>
              <p:nvSpPr>
                <p:cNvPr id="16" name="TextBox 15">
                  <a:extLst>
                    <a:ext uri="{FF2B5EF4-FFF2-40B4-BE49-F238E27FC236}">
                      <a16:creationId xmlns:a16="http://schemas.microsoft.com/office/drawing/2014/main" id="{47D9F87C-7195-6F00-ABEB-C980F1E7249D}"/>
                    </a:ext>
                  </a:extLst>
                </p:cNvPr>
                <p:cNvSpPr txBox="1">
                  <a:spLocks noRot="1" noChangeAspect="1" noMove="1" noResize="1" noEditPoints="1" noAdjustHandles="1" noChangeArrowheads="1" noChangeShapeType="1" noTextEdit="1"/>
                </p:cNvSpPr>
                <p:nvPr/>
              </p:nvSpPr>
              <p:spPr>
                <a:xfrm>
                  <a:off x="9486900" y="3333750"/>
                  <a:ext cx="290143" cy="276999"/>
                </a:xfrm>
                <a:prstGeom prst="rect">
                  <a:avLst/>
                </a:prstGeom>
                <a:blipFill>
                  <a:blip r:embed="rId2"/>
                  <a:stretch>
                    <a:fillRect l="-19149" r="-8511"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7652D38-7397-FF86-39DA-6F280127034B}"/>
                    </a:ext>
                  </a:extLst>
                </p:cNvPr>
                <p:cNvSpPr txBox="1"/>
                <p:nvPr/>
              </p:nvSpPr>
              <p:spPr>
                <a:xfrm>
                  <a:off x="8574810" y="3347650"/>
                  <a:ext cx="255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𝑐</m:t>
                            </m:r>
                          </m:sub>
                        </m:sSub>
                      </m:oMath>
                    </m:oMathPara>
                  </a14:m>
                  <a:endParaRPr lang="en-US" dirty="0"/>
                </a:p>
              </p:txBody>
            </p:sp>
          </mc:Choice>
          <mc:Fallback xmlns="">
            <p:sp>
              <p:nvSpPr>
                <p:cNvPr id="17" name="TextBox 16">
                  <a:extLst>
                    <a:ext uri="{FF2B5EF4-FFF2-40B4-BE49-F238E27FC236}">
                      <a16:creationId xmlns:a16="http://schemas.microsoft.com/office/drawing/2014/main" id="{67652D38-7397-FF86-39DA-6F280127034B}"/>
                    </a:ext>
                  </a:extLst>
                </p:cNvPr>
                <p:cNvSpPr txBox="1">
                  <a:spLocks noRot="1" noChangeAspect="1" noMove="1" noResize="1" noEditPoints="1" noAdjustHandles="1" noChangeArrowheads="1" noChangeShapeType="1" noTextEdit="1"/>
                </p:cNvSpPr>
                <p:nvPr/>
              </p:nvSpPr>
              <p:spPr>
                <a:xfrm>
                  <a:off x="8574810" y="3347650"/>
                  <a:ext cx="255134" cy="276999"/>
                </a:xfrm>
                <a:prstGeom prst="rect">
                  <a:avLst/>
                </a:prstGeom>
                <a:blipFill>
                  <a:blip r:embed="rId3"/>
                  <a:stretch>
                    <a:fillRect l="-19048" r="-238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46A113-5A45-F51F-6762-70F6D8DFBF32}"/>
                    </a:ext>
                  </a:extLst>
                </p:cNvPr>
                <p:cNvSpPr txBox="1"/>
                <p:nvPr/>
              </p:nvSpPr>
              <p:spPr>
                <a:xfrm>
                  <a:off x="10329518" y="3337734"/>
                  <a:ext cx="255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𝑐</m:t>
                            </m:r>
                          </m:sub>
                        </m:sSub>
                      </m:oMath>
                    </m:oMathPara>
                  </a14:m>
                  <a:endParaRPr lang="en-US" dirty="0"/>
                </a:p>
              </p:txBody>
            </p:sp>
          </mc:Choice>
          <mc:Fallback xmlns="">
            <p:sp>
              <p:nvSpPr>
                <p:cNvPr id="18" name="TextBox 17">
                  <a:extLst>
                    <a:ext uri="{FF2B5EF4-FFF2-40B4-BE49-F238E27FC236}">
                      <a16:creationId xmlns:a16="http://schemas.microsoft.com/office/drawing/2014/main" id="{5D46A113-5A45-F51F-6762-70F6D8DFBF32}"/>
                    </a:ext>
                  </a:extLst>
                </p:cNvPr>
                <p:cNvSpPr txBox="1">
                  <a:spLocks noRot="1" noChangeAspect="1" noMove="1" noResize="1" noEditPoints="1" noAdjustHandles="1" noChangeArrowheads="1" noChangeShapeType="1" noTextEdit="1"/>
                </p:cNvSpPr>
                <p:nvPr/>
              </p:nvSpPr>
              <p:spPr>
                <a:xfrm>
                  <a:off x="10329518" y="3337734"/>
                  <a:ext cx="255134" cy="276999"/>
                </a:xfrm>
                <a:prstGeom prst="rect">
                  <a:avLst/>
                </a:prstGeom>
                <a:blipFill>
                  <a:blip r:embed="rId4"/>
                  <a:stretch>
                    <a:fillRect l="-19048" r="-2381" b="-11111"/>
                  </a:stretch>
                </a:blipFill>
              </p:spPr>
              <p:txBody>
                <a:bodyPr/>
                <a:lstStyle/>
                <a:p>
                  <a:r>
                    <a:rPr lang="en-US">
                      <a:noFill/>
                    </a:rPr>
                    <a:t> </a:t>
                  </a:r>
                </a:p>
              </p:txBody>
            </p:sp>
          </mc:Fallback>
        </mc:AlternateContent>
      </p:grpSp>
      <p:sp>
        <p:nvSpPr>
          <p:cNvPr id="26" name="TextBox 25">
            <a:extLst>
              <a:ext uri="{FF2B5EF4-FFF2-40B4-BE49-F238E27FC236}">
                <a16:creationId xmlns:a16="http://schemas.microsoft.com/office/drawing/2014/main" id="{8794E0CA-6EDD-A1EC-4FD5-F7D36419F076}"/>
              </a:ext>
            </a:extLst>
          </p:cNvPr>
          <p:cNvSpPr txBox="1"/>
          <p:nvPr/>
        </p:nvSpPr>
        <p:spPr>
          <a:xfrm>
            <a:off x="6006368" y="1530300"/>
            <a:ext cx="5278447" cy="4021614"/>
          </a:xfrm>
          <a:prstGeom prst="rect">
            <a:avLst/>
          </a:prstGeom>
          <a:noFill/>
        </p:spPr>
        <p:txBody>
          <a:bodyPr wrap="square" rtlCol="0">
            <a:spAutoFit/>
          </a:bodyPr>
          <a:lstStyle/>
          <a:p>
            <a:pPr marL="285750" indent="-285750">
              <a:spcAft>
                <a:spcPts val="1600"/>
              </a:spcAft>
              <a:buFont typeface="Arial" panose="020B0604020202020204" pitchFamily="34" charset="0"/>
              <a:buChar char="•"/>
            </a:pPr>
            <a:r>
              <a:rPr lang="en-US" dirty="0"/>
              <a:t>Achieve a target </a:t>
            </a:r>
            <a:r>
              <a:rPr lang="en-US" u="sng" dirty="0"/>
              <a:t>net force in a single bolt</a:t>
            </a:r>
          </a:p>
          <a:p>
            <a:pPr marL="285750" indent="-285750">
              <a:spcAft>
                <a:spcPts val="1600"/>
              </a:spcAft>
              <a:buFont typeface="Arial" panose="020B0604020202020204" pitchFamily="34" charset="0"/>
              <a:buChar char="•"/>
            </a:pPr>
            <a:r>
              <a:rPr lang="en-US" dirty="0"/>
              <a:t>Achieve a target </a:t>
            </a:r>
            <a:r>
              <a:rPr lang="en-US" u="sng" dirty="0"/>
              <a:t>net force in multiple bolts</a:t>
            </a:r>
          </a:p>
          <a:p>
            <a:pPr marL="285750" indent="-285750">
              <a:spcAft>
                <a:spcPts val="1600"/>
              </a:spcAft>
              <a:buFont typeface="Arial" panose="020B0604020202020204" pitchFamily="34" charset="0"/>
              <a:buChar char="•"/>
            </a:pPr>
            <a:r>
              <a:rPr lang="en-US" dirty="0"/>
              <a:t>Reach a </a:t>
            </a:r>
            <a:r>
              <a:rPr lang="en-US" u="sng" dirty="0"/>
              <a:t>desired net clamping force</a:t>
            </a:r>
            <a:endParaRPr lang="en-US" dirty="0"/>
          </a:p>
          <a:p>
            <a:pPr marL="285750" indent="-285750">
              <a:spcAft>
                <a:spcPts val="1600"/>
              </a:spcAft>
              <a:buFont typeface="Arial" panose="020B0604020202020204" pitchFamily="34" charset="0"/>
              <a:buChar char="•"/>
            </a:pPr>
            <a:r>
              <a:rPr lang="en-US" dirty="0"/>
              <a:t>Achieve 70% --90% of </a:t>
            </a:r>
            <a:r>
              <a:rPr lang="en-US" u="sng" dirty="0"/>
              <a:t>bolt yield stress</a:t>
            </a:r>
          </a:p>
          <a:p>
            <a:pPr marL="742950" lvl="1" indent="-285750">
              <a:spcAft>
                <a:spcPts val="1600"/>
              </a:spcAft>
              <a:buFont typeface="Arial" panose="020B0604020202020204" pitchFamily="34" charset="0"/>
              <a:buChar char="•"/>
            </a:pPr>
            <a:r>
              <a:rPr lang="en-US" dirty="0"/>
              <a:t>Averaged von Mises stress</a:t>
            </a:r>
          </a:p>
          <a:p>
            <a:pPr marL="742950" lvl="1" indent="-285750">
              <a:spcAft>
                <a:spcPts val="1600"/>
              </a:spcAft>
              <a:buFont typeface="Arial" panose="020B0604020202020204" pitchFamily="34" charset="0"/>
              <a:buChar char="•"/>
            </a:pPr>
            <a:r>
              <a:rPr lang="en-US" dirty="0"/>
              <a:t>Averaged tensile stress</a:t>
            </a:r>
          </a:p>
          <a:p>
            <a:pPr marL="742950" lvl="1" indent="-285750">
              <a:spcAft>
                <a:spcPts val="1600"/>
              </a:spcAft>
              <a:buFont typeface="Arial" panose="020B0604020202020204" pitchFamily="34" charset="0"/>
              <a:buChar char="•"/>
            </a:pPr>
            <a:r>
              <a:rPr lang="en-US" dirty="0"/>
              <a:t>Maximum von Mises stress</a:t>
            </a:r>
          </a:p>
          <a:p>
            <a:pPr marL="742950" lvl="1" indent="-285750">
              <a:spcAft>
                <a:spcPts val="1600"/>
              </a:spcAft>
              <a:buFont typeface="Arial" panose="020B0604020202020204" pitchFamily="34" charset="0"/>
              <a:buChar char="•"/>
            </a:pPr>
            <a:r>
              <a:rPr lang="en-US" dirty="0"/>
              <a:t>Max/Avg. zone includes (excludes) stress concentrations</a:t>
            </a:r>
          </a:p>
        </p:txBody>
      </p:sp>
    </p:spTree>
    <p:extLst>
      <p:ext uri="{BB962C8B-B14F-4D97-AF65-F5344CB8AC3E}">
        <p14:creationId xmlns:p14="http://schemas.microsoft.com/office/powerpoint/2010/main" val="364844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C4A7-D282-30B1-EBDA-17B34FFB84E5}"/>
              </a:ext>
            </a:extLst>
          </p:cNvPr>
          <p:cNvSpPr>
            <a:spLocks noGrp="1"/>
          </p:cNvSpPr>
          <p:nvPr>
            <p:ph type="title"/>
          </p:nvPr>
        </p:nvSpPr>
        <p:spPr/>
        <p:txBody>
          <a:bodyPr/>
          <a:lstStyle/>
          <a:p>
            <a:r>
              <a:rPr lang="en-US" dirty="0"/>
              <a:t>A basic preload is relatively easy</a:t>
            </a:r>
          </a:p>
        </p:txBody>
      </p:sp>
      <p:sp>
        <p:nvSpPr>
          <p:cNvPr id="4" name="Slide Number Placeholder 3">
            <a:extLst>
              <a:ext uri="{FF2B5EF4-FFF2-40B4-BE49-F238E27FC236}">
                <a16:creationId xmlns:a16="http://schemas.microsoft.com/office/drawing/2014/main" id="{DDE6B242-AE31-F1CF-E139-F0E45B8C6FEF}"/>
              </a:ext>
            </a:extLst>
          </p:cNvPr>
          <p:cNvSpPr>
            <a:spLocks noGrp="1"/>
          </p:cNvSpPr>
          <p:nvPr>
            <p:ph type="sldNum" sz="quarter" idx="4"/>
          </p:nvPr>
        </p:nvSpPr>
        <p:spPr/>
        <p:txBody>
          <a:bodyPr/>
          <a:lstStyle/>
          <a:p>
            <a:pPr algn="ctr"/>
            <a:fld id="{F6B149FD-26F7-3645-B4E7-BA8B8CC5EEA8}" type="slidenum">
              <a:rPr lang="en-US" smtClean="0"/>
              <a:pPr algn="ctr"/>
              <a:t>46</a:t>
            </a:fld>
            <a:endParaRPr lang="en-US" dirty="0"/>
          </a:p>
        </p:txBody>
      </p:sp>
      <p:sp>
        <p:nvSpPr>
          <p:cNvPr id="5" name="Rectangle 4">
            <a:extLst>
              <a:ext uri="{FF2B5EF4-FFF2-40B4-BE49-F238E27FC236}">
                <a16:creationId xmlns:a16="http://schemas.microsoft.com/office/drawing/2014/main" id="{DD169BE9-FC2B-CEF6-79BE-A838576D2528}"/>
              </a:ext>
            </a:extLst>
          </p:cNvPr>
          <p:cNvSpPr/>
          <p:nvPr/>
        </p:nvSpPr>
        <p:spPr>
          <a:xfrm>
            <a:off x="866192" y="1005350"/>
            <a:ext cx="5052827" cy="480131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t>
            </a:r>
            <a:r>
              <a:rPr lang="en-US" sz="1000" dirty="0" err="1">
                <a:solidFill>
                  <a:schemeClr val="tx1"/>
                </a:solidFill>
                <a:latin typeface="Courier New" panose="02070309020205020404" pitchFamily="49" charset="0"/>
              </a:rPr>
              <a:t>sierra</a:t>
            </a:r>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bolt_preload</a:t>
            </a:r>
            <a:endParaRPr lang="en-US" sz="1000" dirty="0">
              <a:solidFill>
                <a:schemeClr val="tx1"/>
              </a:solidFill>
              <a:latin typeface="Courier New" panose="02070309020205020404" pitchFamily="49" charset="0"/>
            </a:endParaRPr>
          </a:p>
          <a:p>
            <a:r>
              <a:rPr lang="en-US" sz="1000" b="1" dirty="0">
                <a:solidFill>
                  <a:srgbClr val="FF0000"/>
                </a:solidFill>
                <a:latin typeface="Courier New" panose="02070309020205020404" pitchFamily="49" charset="0"/>
              </a:rPr>
              <a:t>  define direction </a:t>
            </a:r>
            <a:r>
              <a:rPr lang="en-US" sz="1000" b="1" dirty="0" err="1">
                <a:solidFill>
                  <a:srgbClr val="FF0000"/>
                </a:solidFill>
                <a:latin typeface="Courier New" panose="02070309020205020404" pitchFamily="49" charset="0"/>
              </a:rPr>
              <a:t>z_axis</a:t>
            </a:r>
            <a:r>
              <a:rPr lang="en-US" sz="1000" b="1" dirty="0">
                <a:solidFill>
                  <a:srgbClr val="FF0000"/>
                </a:solidFill>
                <a:latin typeface="Courier New" panose="02070309020205020404" pitchFamily="49" charset="0"/>
              </a:rPr>
              <a:t> with vector 0.0 0.0 1.0</a:t>
            </a:r>
          </a:p>
          <a:p>
            <a:endParaRPr lang="en-US" sz="1000" b="1" dirty="0">
              <a:solidFill>
                <a:srgbClr val="FF0000"/>
              </a:solidFill>
              <a:latin typeface="Courier New" panose="02070309020205020404" pitchFamily="49" charset="0"/>
            </a:endParaRPr>
          </a:p>
          <a:p>
            <a:r>
              <a:rPr lang="en-US" sz="1000" b="1" dirty="0">
                <a:solidFill>
                  <a:srgbClr val="FF0000"/>
                </a:solidFill>
                <a:latin typeface="Courier New" panose="02070309020205020404" pitchFamily="49" charset="0"/>
              </a:rPr>
              <a:t>  begin function </a:t>
            </a:r>
            <a:r>
              <a:rPr lang="en-US" sz="1000" b="1" dirty="0" err="1">
                <a:solidFill>
                  <a:srgbClr val="FF0000"/>
                </a:solidFill>
                <a:latin typeface="Courier New" panose="02070309020205020404" pitchFamily="49" charset="0"/>
              </a:rPr>
              <a:t>bolt_preload</a:t>
            </a:r>
            <a:endParaRPr lang="en-US" sz="1000" b="1" dirty="0">
              <a:solidFill>
                <a:srgbClr val="FF0000"/>
              </a:solidFill>
              <a:latin typeface="Courier New" panose="02070309020205020404" pitchFamily="49" charset="0"/>
            </a:endParaRPr>
          </a:p>
          <a:p>
            <a:r>
              <a:rPr lang="en-US" sz="1000" b="1" dirty="0">
                <a:solidFill>
                  <a:srgbClr val="FF0000"/>
                </a:solidFill>
                <a:latin typeface="Courier New" panose="02070309020205020404" pitchFamily="49" charset="0"/>
              </a:rPr>
              <a:t>    type = piecewise linear</a:t>
            </a:r>
          </a:p>
          <a:p>
            <a:r>
              <a:rPr lang="en-US" sz="1000" b="1" dirty="0">
                <a:solidFill>
                  <a:srgbClr val="FF0000"/>
                </a:solidFill>
                <a:latin typeface="Courier New" panose="02070309020205020404" pitchFamily="49" charset="0"/>
              </a:rPr>
              <a:t>    begin values</a:t>
            </a:r>
          </a:p>
          <a:p>
            <a:r>
              <a:rPr lang="en-US" sz="1000" b="1" dirty="0">
                <a:solidFill>
                  <a:srgbClr val="FF0000"/>
                </a:solidFill>
                <a:latin typeface="Courier New" panose="02070309020205020404" pitchFamily="49" charset="0"/>
              </a:rPr>
              <a:t>      0.0    0.0    # preload start time</a:t>
            </a:r>
          </a:p>
          <a:p>
            <a:r>
              <a:rPr lang="en-US" sz="1000" b="1" dirty="0">
                <a:solidFill>
                  <a:srgbClr val="FF0000"/>
                </a:solidFill>
                <a:latin typeface="Courier New" panose="02070309020205020404" pitchFamily="49" charset="0"/>
              </a:rPr>
              <a:t>      0.001 -0.05   # random value of 0.05 compressive strain</a:t>
            </a:r>
          </a:p>
          <a:p>
            <a:r>
              <a:rPr lang="en-US" sz="1000" b="1" dirty="0">
                <a:solidFill>
                  <a:srgbClr val="FF0000"/>
                </a:solidFill>
                <a:latin typeface="Courier New" panose="02070309020205020404" pitchFamily="49" charset="0"/>
              </a:rPr>
              <a:t>    end</a:t>
            </a:r>
          </a:p>
          <a:p>
            <a:r>
              <a:rPr lang="en-US" sz="1000" b="1" dirty="0">
                <a:solidFill>
                  <a:srgbClr val="FF0000"/>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 Other Functions ##</a:t>
            </a:r>
          </a:p>
          <a:p>
            <a:r>
              <a:rPr lang="en-US" sz="1000" dirty="0">
                <a:solidFill>
                  <a:schemeClr val="tx1"/>
                </a:solidFill>
                <a:latin typeface="Courier New" panose="02070309020205020404" pitchFamily="49" charset="0"/>
              </a:rPr>
              <a:t>  ## Material Model Definitions ##</a:t>
            </a:r>
          </a:p>
          <a:p>
            <a:r>
              <a:rPr lang="en-US" sz="1000" dirty="0">
                <a:solidFill>
                  <a:schemeClr val="tx1"/>
                </a:solidFill>
                <a:latin typeface="Courier New" panose="02070309020205020404" pitchFamily="49" charset="0"/>
              </a:rPr>
              <a:t>  ## Finite Element Model ##</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presto procedure </a:t>
            </a:r>
            <a:r>
              <a:rPr lang="en-US" sz="1000" dirty="0" err="1">
                <a:solidFill>
                  <a:schemeClr val="tx1"/>
                </a:solidFill>
                <a:latin typeface="Courier New" panose="02070309020205020404" pitchFamily="49" charset="0"/>
              </a:rPr>
              <a:t>Apst_Procedure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 Time Control Block ##</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presto region presto</a:t>
            </a:r>
          </a:p>
          <a:p>
            <a:r>
              <a:rPr lang="en-US" sz="1000" dirty="0">
                <a:solidFill>
                  <a:schemeClr val="tx1"/>
                </a:solidFill>
                <a:latin typeface="Courier New" panose="02070309020205020404" pitchFamily="49" charset="0"/>
              </a:rPr>
              <a:t>      ## Use finite element model ## </a:t>
            </a:r>
          </a:p>
          <a:p>
            <a:r>
              <a:rPr lang="en-US" sz="1000" dirty="0">
                <a:solidFill>
                  <a:schemeClr val="tx1"/>
                </a:solidFill>
                <a:latin typeface="Courier New" panose="02070309020205020404" pitchFamily="49" charset="0"/>
              </a:rPr>
              <a:t>      ## Define some viscous damping to help## </a:t>
            </a:r>
          </a:p>
          <a:p>
            <a:endParaRPr lang="en-US" sz="1000" dirty="0">
              <a:solidFill>
                <a:schemeClr val="tx1"/>
              </a:solidFill>
              <a:latin typeface="Courier New" panose="02070309020205020404" pitchFamily="49" charset="0"/>
            </a:endParaRPr>
          </a:p>
          <a:p>
            <a:r>
              <a:rPr lang="en-US" sz="1000" b="1" dirty="0">
                <a:solidFill>
                  <a:srgbClr val="FF0000"/>
                </a:solidFill>
                <a:latin typeface="Courier New" panose="02070309020205020404" pitchFamily="49" charset="0"/>
              </a:rPr>
              <a:t>      begin artificial strain</a:t>
            </a:r>
          </a:p>
          <a:p>
            <a:r>
              <a:rPr lang="en-US" sz="1000" b="1" dirty="0">
                <a:solidFill>
                  <a:srgbClr val="FF0000"/>
                </a:solidFill>
                <a:latin typeface="Courier New" panose="02070309020205020404" pitchFamily="49" charset="0"/>
              </a:rPr>
              <a:t>        block = </a:t>
            </a:r>
            <a:r>
              <a:rPr lang="en-US" sz="1000" b="1" dirty="0" err="1">
                <a:solidFill>
                  <a:srgbClr val="FF0000"/>
                </a:solidFill>
                <a:latin typeface="Courier New" panose="02070309020205020404" pitchFamily="49" charset="0"/>
              </a:rPr>
              <a:t>bolt_shank</a:t>
            </a:r>
            <a:endParaRPr lang="en-US" sz="1000" b="1" dirty="0">
              <a:solidFill>
                <a:srgbClr val="FF0000"/>
              </a:solidFill>
              <a:latin typeface="Courier New" panose="02070309020205020404" pitchFamily="49" charset="0"/>
            </a:endParaRPr>
          </a:p>
          <a:p>
            <a:r>
              <a:rPr lang="en-US" sz="1000" b="1" dirty="0">
                <a:solidFill>
                  <a:srgbClr val="FF0000"/>
                </a:solidFill>
                <a:latin typeface="Courier New" panose="02070309020205020404" pitchFamily="49" charset="0"/>
              </a:rPr>
              <a:t>        direction </a:t>
            </a:r>
            <a:r>
              <a:rPr lang="en-US" sz="1000" b="1" dirty="0" err="1">
                <a:solidFill>
                  <a:srgbClr val="FF0000"/>
                </a:solidFill>
                <a:latin typeface="Courier New" panose="02070309020205020404" pitchFamily="49" charset="0"/>
              </a:rPr>
              <a:t>z_axis</a:t>
            </a:r>
            <a:r>
              <a:rPr lang="en-US" sz="1000" b="1" dirty="0">
                <a:solidFill>
                  <a:srgbClr val="FF0000"/>
                </a:solidFill>
                <a:latin typeface="Courier New" panose="02070309020205020404" pitchFamily="49" charset="0"/>
              </a:rPr>
              <a:t> function = </a:t>
            </a:r>
            <a:r>
              <a:rPr lang="en-US" sz="1000" b="1" dirty="0" err="1">
                <a:solidFill>
                  <a:srgbClr val="FF0000"/>
                </a:solidFill>
                <a:latin typeface="Courier New" panose="02070309020205020404" pitchFamily="49" charset="0"/>
              </a:rPr>
              <a:t>bolt_preload</a:t>
            </a:r>
            <a:endParaRPr lang="en-US" sz="1000" b="1" dirty="0">
              <a:solidFill>
                <a:srgbClr val="FF0000"/>
              </a:solidFill>
              <a:latin typeface="Courier New" panose="02070309020205020404" pitchFamily="49" charset="0"/>
            </a:endParaRPr>
          </a:p>
          <a:p>
            <a:r>
              <a:rPr lang="en-US" sz="1000" b="1" dirty="0">
                <a:solidFill>
                  <a:srgbClr val="FF0000"/>
                </a:solidFill>
                <a:latin typeface="Courier New" panose="02070309020205020404" pitchFamily="49" charset="0"/>
              </a:rPr>
              <a:t>      end      </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end presto region presto</a:t>
            </a:r>
          </a:p>
          <a:p>
            <a:r>
              <a:rPr lang="en-US" sz="1000" dirty="0">
                <a:solidFill>
                  <a:schemeClr val="tx1"/>
                </a:solidFill>
                <a:latin typeface="Courier New" panose="02070309020205020404" pitchFamily="49" charset="0"/>
              </a:rPr>
              <a:t>  end presto procedure </a:t>
            </a:r>
            <a:r>
              <a:rPr lang="en-US" sz="1000" dirty="0" err="1">
                <a:solidFill>
                  <a:schemeClr val="tx1"/>
                </a:solidFill>
                <a:latin typeface="Courier New" panose="02070309020205020404" pitchFamily="49" charset="0"/>
              </a:rPr>
              <a:t>Apst_Procedure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 </a:t>
            </a:r>
            <a:r>
              <a:rPr lang="en-US" sz="1000" dirty="0" err="1">
                <a:solidFill>
                  <a:schemeClr val="tx1"/>
                </a:solidFill>
                <a:latin typeface="Courier New" panose="02070309020205020404" pitchFamily="49" charset="0"/>
              </a:rPr>
              <a:t>sierra</a:t>
            </a:r>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bolt_preload</a:t>
            </a:r>
            <a:endParaRPr lang="en-US" sz="1000" dirty="0">
              <a:solidFill>
                <a:schemeClr val="tx1"/>
              </a:solidFill>
              <a:latin typeface="Courier New" panose="02070309020205020404" pitchFamily="49" charset="0"/>
            </a:endParaRPr>
          </a:p>
        </p:txBody>
      </p:sp>
      <p:cxnSp>
        <p:nvCxnSpPr>
          <p:cNvPr id="6" name="Straight Arrow Connector 5">
            <a:extLst>
              <a:ext uri="{FF2B5EF4-FFF2-40B4-BE49-F238E27FC236}">
                <a16:creationId xmlns:a16="http://schemas.microsoft.com/office/drawing/2014/main" id="{53014EC5-74F6-74DE-4BB0-88519E548C41}"/>
              </a:ext>
            </a:extLst>
          </p:cNvPr>
          <p:cNvCxnSpPr>
            <a:cxnSpLocks/>
            <a:stCxn id="7" idx="1"/>
          </p:cNvCxnSpPr>
          <p:nvPr/>
        </p:nvCxnSpPr>
        <p:spPr>
          <a:xfrm flipH="1">
            <a:off x="5178128" y="1395114"/>
            <a:ext cx="1462122" cy="10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BCA563-2243-9130-2E6E-99EB308881D8}"/>
              </a:ext>
            </a:extLst>
          </p:cNvPr>
          <p:cNvSpPr txBox="1"/>
          <p:nvPr/>
        </p:nvSpPr>
        <p:spPr>
          <a:xfrm>
            <a:off x="6640250" y="1225837"/>
            <a:ext cx="3740100" cy="338554"/>
          </a:xfrm>
          <a:prstGeom prst="rect">
            <a:avLst/>
          </a:prstGeom>
          <a:noFill/>
        </p:spPr>
        <p:txBody>
          <a:bodyPr wrap="square" rtlCol="0">
            <a:spAutoFit/>
          </a:bodyPr>
          <a:lstStyle/>
          <a:p>
            <a:r>
              <a:rPr lang="en-US" sz="1600" dirty="0"/>
              <a:t>(1) Define the axis of your bolt</a:t>
            </a:r>
          </a:p>
        </p:txBody>
      </p:sp>
      <p:cxnSp>
        <p:nvCxnSpPr>
          <p:cNvPr id="8" name="Straight Arrow Connector 7">
            <a:extLst>
              <a:ext uri="{FF2B5EF4-FFF2-40B4-BE49-F238E27FC236}">
                <a16:creationId xmlns:a16="http://schemas.microsoft.com/office/drawing/2014/main" id="{07348BDF-CA30-F067-5547-341BB533F24B}"/>
              </a:ext>
            </a:extLst>
          </p:cNvPr>
          <p:cNvCxnSpPr>
            <a:cxnSpLocks/>
          </p:cNvCxnSpPr>
          <p:nvPr/>
        </p:nvCxnSpPr>
        <p:spPr>
          <a:xfrm flipH="1">
            <a:off x="5645640" y="2262410"/>
            <a:ext cx="9946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4D61040-CAAE-98BA-1B72-3E3D5F7C4805}"/>
              </a:ext>
            </a:extLst>
          </p:cNvPr>
          <p:cNvSpPr txBox="1"/>
          <p:nvPr/>
        </p:nvSpPr>
        <p:spPr>
          <a:xfrm>
            <a:off x="6640250" y="2012002"/>
            <a:ext cx="4908884" cy="584775"/>
          </a:xfrm>
          <a:prstGeom prst="rect">
            <a:avLst/>
          </a:prstGeom>
          <a:noFill/>
        </p:spPr>
        <p:txBody>
          <a:bodyPr wrap="square" rtlCol="0">
            <a:spAutoFit/>
          </a:bodyPr>
          <a:lstStyle/>
          <a:p>
            <a:r>
              <a:rPr lang="en-US" sz="1600" dirty="0"/>
              <a:t>(2) Define the time-dependence of preload.  </a:t>
            </a:r>
          </a:p>
          <a:p>
            <a:r>
              <a:rPr lang="en-US" sz="1600" dirty="0"/>
              <a:t>(3) Take a wild guess at how much strain to apply.</a:t>
            </a:r>
          </a:p>
        </p:txBody>
      </p:sp>
      <p:cxnSp>
        <p:nvCxnSpPr>
          <p:cNvPr id="10" name="Straight Arrow Connector 9">
            <a:extLst>
              <a:ext uri="{FF2B5EF4-FFF2-40B4-BE49-F238E27FC236}">
                <a16:creationId xmlns:a16="http://schemas.microsoft.com/office/drawing/2014/main" id="{ED72C031-EC64-7E32-02E3-DCA6D8241FD6}"/>
              </a:ext>
            </a:extLst>
          </p:cNvPr>
          <p:cNvCxnSpPr>
            <a:cxnSpLocks/>
          </p:cNvCxnSpPr>
          <p:nvPr/>
        </p:nvCxnSpPr>
        <p:spPr>
          <a:xfrm flipH="1">
            <a:off x="5323098" y="4851173"/>
            <a:ext cx="1258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7CB984-C2D8-75E2-BAAA-AADA8CCF84A7}"/>
              </a:ext>
            </a:extLst>
          </p:cNvPr>
          <p:cNvSpPr txBox="1"/>
          <p:nvPr/>
        </p:nvSpPr>
        <p:spPr>
          <a:xfrm>
            <a:off x="6581257" y="4600765"/>
            <a:ext cx="4908884" cy="338554"/>
          </a:xfrm>
          <a:prstGeom prst="rect">
            <a:avLst/>
          </a:prstGeom>
          <a:noFill/>
        </p:spPr>
        <p:txBody>
          <a:bodyPr wrap="square" rtlCol="0">
            <a:spAutoFit/>
          </a:bodyPr>
          <a:lstStyle/>
          <a:p>
            <a:r>
              <a:rPr lang="en-US" sz="1600" dirty="0"/>
              <a:t>(4) Define artificial strain to be applied to the bolt</a:t>
            </a:r>
          </a:p>
        </p:txBody>
      </p:sp>
      <p:sp>
        <p:nvSpPr>
          <p:cNvPr id="12" name="TextBox 11">
            <a:extLst>
              <a:ext uri="{FF2B5EF4-FFF2-40B4-BE49-F238E27FC236}">
                <a16:creationId xmlns:a16="http://schemas.microsoft.com/office/drawing/2014/main" id="{BEA6AD4C-7C1A-CD24-A0D8-E30B0020B4DB}"/>
              </a:ext>
            </a:extLst>
          </p:cNvPr>
          <p:cNvSpPr txBox="1"/>
          <p:nvPr/>
        </p:nvSpPr>
        <p:spPr>
          <a:xfrm>
            <a:off x="757517" y="6037009"/>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If you </a:t>
            </a:r>
            <a:r>
              <a:rPr lang="en-US" sz="1800" b="1" dirty="0"/>
              <a:t>know your preload strain</a:t>
            </a:r>
            <a:r>
              <a:rPr lang="en-US" sz="1800" dirty="0"/>
              <a:t>, and your</a:t>
            </a:r>
            <a:r>
              <a:rPr lang="en-US" sz="1800" b="1" dirty="0"/>
              <a:t> </a:t>
            </a:r>
            <a:r>
              <a:rPr lang="en-US" sz="1800" dirty="0"/>
              <a:t>part sizes or dimensions </a:t>
            </a:r>
            <a:r>
              <a:rPr lang="en-US" sz="1800" b="1" dirty="0"/>
              <a:t>never change</a:t>
            </a:r>
            <a:r>
              <a:rPr lang="en-US" sz="1800" dirty="0"/>
              <a:t>, it’s not bad.</a:t>
            </a:r>
          </a:p>
        </p:txBody>
      </p:sp>
    </p:spTree>
    <p:extLst>
      <p:ext uri="{BB962C8B-B14F-4D97-AF65-F5344CB8AC3E}">
        <p14:creationId xmlns:p14="http://schemas.microsoft.com/office/powerpoint/2010/main" val="1342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AEA-8655-9203-EB87-90C21DDF3579}"/>
              </a:ext>
            </a:extLst>
          </p:cNvPr>
          <p:cNvSpPr>
            <a:spLocks noGrp="1"/>
          </p:cNvSpPr>
          <p:nvPr>
            <p:ph type="title"/>
          </p:nvPr>
        </p:nvSpPr>
        <p:spPr/>
        <p:txBody>
          <a:bodyPr/>
          <a:lstStyle/>
          <a:p>
            <a:r>
              <a:rPr lang="en-US" dirty="0"/>
              <a:t>Example 04: Manual bolt preloading</a:t>
            </a:r>
          </a:p>
        </p:txBody>
      </p:sp>
      <p:sp>
        <p:nvSpPr>
          <p:cNvPr id="4" name="Slide Number Placeholder 3">
            <a:extLst>
              <a:ext uri="{FF2B5EF4-FFF2-40B4-BE49-F238E27FC236}">
                <a16:creationId xmlns:a16="http://schemas.microsoft.com/office/drawing/2014/main" id="{737118F6-2052-ACD1-A7CF-DDE40585AA3C}"/>
              </a:ext>
            </a:extLst>
          </p:cNvPr>
          <p:cNvSpPr>
            <a:spLocks noGrp="1"/>
          </p:cNvSpPr>
          <p:nvPr>
            <p:ph type="sldNum" sz="quarter" idx="4"/>
          </p:nvPr>
        </p:nvSpPr>
        <p:spPr/>
        <p:txBody>
          <a:bodyPr/>
          <a:lstStyle/>
          <a:p>
            <a:pPr algn="ctr"/>
            <a:fld id="{F6B149FD-26F7-3645-B4E7-BA8B8CC5EEA8}" type="slidenum">
              <a:rPr lang="en-US" smtClean="0"/>
              <a:pPr algn="ctr"/>
              <a:t>47</a:t>
            </a:fld>
            <a:endParaRPr lang="en-US" dirty="0"/>
          </a:p>
        </p:txBody>
      </p:sp>
      <p:sp>
        <p:nvSpPr>
          <p:cNvPr id="9" name="TextBox 8">
            <a:extLst>
              <a:ext uri="{FF2B5EF4-FFF2-40B4-BE49-F238E27FC236}">
                <a16:creationId xmlns:a16="http://schemas.microsoft.com/office/drawing/2014/main" id="{C0A2A59F-B781-A4FC-7024-7E401A2FFE3D}"/>
              </a:ext>
            </a:extLst>
          </p:cNvPr>
          <p:cNvSpPr txBox="1"/>
          <p:nvPr/>
        </p:nvSpPr>
        <p:spPr>
          <a:xfrm>
            <a:off x="413004" y="5986272"/>
            <a:ext cx="11547348" cy="646331"/>
          </a:xfrm>
          <a:prstGeom prst="rect">
            <a:avLst/>
          </a:prstGeom>
          <a:noFill/>
        </p:spPr>
        <p:txBody>
          <a:bodyPr wrap="square" rtlCol="0">
            <a:spAutoFit/>
          </a:bodyPr>
          <a:lstStyle/>
          <a:p>
            <a:r>
              <a:rPr lang="en-US" dirty="0"/>
              <a:t>Your system contains two bolts of interest, and they are far enough from one another that their mechanical response is uncoupled.  We want to preload them to 70% of their nominal yield stress.</a:t>
            </a:r>
          </a:p>
        </p:txBody>
      </p:sp>
      <p:grpSp>
        <p:nvGrpSpPr>
          <p:cNvPr id="37" name="Group 36">
            <a:extLst>
              <a:ext uri="{FF2B5EF4-FFF2-40B4-BE49-F238E27FC236}">
                <a16:creationId xmlns:a16="http://schemas.microsoft.com/office/drawing/2014/main" id="{7156D3CE-7CC7-AB35-1172-74DC17D5AAF6}"/>
              </a:ext>
            </a:extLst>
          </p:cNvPr>
          <p:cNvGrpSpPr/>
          <p:nvPr/>
        </p:nvGrpSpPr>
        <p:grpSpPr>
          <a:xfrm>
            <a:off x="1286620" y="1249142"/>
            <a:ext cx="10248155" cy="3501317"/>
            <a:chOff x="991087" y="1215695"/>
            <a:chExt cx="10248155" cy="3501317"/>
          </a:xfrm>
        </p:grpSpPr>
        <p:pic>
          <p:nvPicPr>
            <p:cNvPr id="8" name="Picture 7">
              <a:extLst>
                <a:ext uri="{FF2B5EF4-FFF2-40B4-BE49-F238E27FC236}">
                  <a16:creationId xmlns:a16="http://schemas.microsoft.com/office/drawing/2014/main" id="{80858A7D-052C-51D6-7B04-A32FB03A2923}"/>
                </a:ext>
              </a:extLst>
            </p:cNvPr>
            <p:cNvPicPr>
              <a:picLocks noChangeAspect="1"/>
            </p:cNvPicPr>
            <p:nvPr/>
          </p:nvPicPr>
          <p:blipFill>
            <a:blip r:embed="rId2"/>
            <a:stretch>
              <a:fillRect/>
            </a:stretch>
          </p:blipFill>
          <p:spPr>
            <a:xfrm>
              <a:off x="3182363" y="1430428"/>
              <a:ext cx="6354062" cy="3286584"/>
            </a:xfrm>
            <a:prstGeom prst="rect">
              <a:avLst/>
            </a:prstGeom>
          </p:spPr>
        </p:pic>
        <p:cxnSp>
          <p:nvCxnSpPr>
            <p:cNvPr id="11" name="Straight Arrow Connector 10">
              <a:extLst>
                <a:ext uri="{FF2B5EF4-FFF2-40B4-BE49-F238E27FC236}">
                  <a16:creationId xmlns:a16="http://schemas.microsoft.com/office/drawing/2014/main" id="{E2E829EB-06A9-B72B-83E6-19C1C324BC11}"/>
                </a:ext>
              </a:extLst>
            </p:cNvPr>
            <p:cNvCxnSpPr>
              <a:cxnSpLocks/>
            </p:cNvCxnSpPr>
            <p:nvPr/>
          </p:nvCxnSpPr>
          <p:spPr>
            <a:xfrm flipH="1">
              <a:off x="8559669" y="1707790"/>
              <a:ext cx="879348" cy="8285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5C16051E-5643-F4BA-AB4C-B4EB0096D217}"/>
                </a:ext>
              </a:extLst>
            </p:cNvPr>
            <p:cNvSpPr txBox="1"/>
            <p:nvPr/>
          </p:nvSpPr>
          <p:spPr>
            <a:xfrm>
              <a:off x="9439017" y="1384624"/>
              <a:ext cx="1800225" cy="646331"/>
            </a:xfrm>
            <a:prstGeom prst="rect">
              <a:avLst/>
            </a:prstGeom>
            <a:noFill/>
          </p:spPr>
          <p:txBody>
            <a:bodyPr wrap="square" rtlCol="0">
              <a:spAutoFit/>
            </a:bodyPr>
            <a:lstStyle/>
            <a:p>
              <a:r>
                <a:rPr lang="en-US" dirty="0"/>
                <a:t>Larger threaded area</a:t>
              </a:r>
            </a:p>
          </p:txBody>
        </p:sp>
        <p:cxnSp>
          <p:nvCxnSpPr>
            <p:cNvPr id="16" name="Straight Arrow Connector 15">
              <a:extLst>
                <a:ext uri="{FF2B5EF4-FFF2-40B4-BE49-F238E27FC236}">
                  <a16:creationId xmlns:a16="http://schemas.microsoft.com/office/drawing/2014/main" id="{A95380B4-D586-12F7-E17E-FB08C6AFC562}"/>
                </a:ext>
              </a:extLst>
            </p:cNvPr>
            <p:cNvCxnSpPr>
              <a:cxnSpLocks/>
            </p:cNvCxnSpPr>
            <p:nvPr/>
          </p:nvCxnSpPr>
          <p:spPr>
            <a:xfrm>
              <a:off x="3369815" y="1505867"/>
              <a:ext cx="1322704" cy="1932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7BEE4E1E-4A1A-352D-B419-D2BDEB0083BB}"/>
                </a:ext>
              </a:extLst>
            </p:cNvPr>
            <p:cNvSpPr txBox="1"/>
            <p:nvPr/>
          </p:nvSpPr>
          <p:spPr>
            <a:xfrm>
              <a:off x="991087" y="1215695"/>
              <a:ext cx="2357747" cy="923330"/>
            </a:xfrm>
            <a:prstGeom prst="rect">
              <a:avLst/>
            </a:prstGeom>
            <a:noFill/>
          </p:spPr>
          <p:txBody>
            <a:bodyPr wrap="square" rtlCol="0">
              <a:spAutoFit/>
            </a:bodyPr>
            <a:lstStyle/>
            <a:p>
              <a:r>
                <a:rPr lang="en-US" dirty="0"/>
                <a:t>Merged head, threads, and plates to eliminate contact</a:t>
              </a:r>
            </a:p>
          </p:txBody>
        </p:sp>
        <p:cxnSp>
          <p:nvCxnSpPr>
            <p:cNvPr id="24" name="Straight Arrow Connector 23">
              <a:extLst>
                <a:ext uri="{FF2B5EF4-FFF2-40B4-BE49-F238E27FC236}">
                  <a16:creationId xmlns:a16="http://schemas.microsoft.com/office/drawing/2014/main" id="{AC8E5F0E-7A9F-E553-9EC5-7BCF3BE38915}"/>
                </a:ext>
              </a:extLst>
            </p:cNvPr>
            <p:cNvCxnSpPr>
              <a:cxnSpLocks/>
            </p:cNvCxnSpPr>
            <p:nvPr/>
          </p:nvCxnSpPr>
          <p:spPr>
            <a:xfrm>
              <a:off x="3369815" y="1800128"/>
              <a:ext cx="1465579" cy="7662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2B7DED21-10C5-9D64-80B6-7E59352460CC}"/>
                </a:ext>
              </a:extLst>
            </p:cNvPr>
            <p:cNvCxnSpPr>
              <a:cxnSpLocks/>
            </p:cNvCxnSpPr>
            <p:nvPr/>
          </p:nvCxnSpPr>
          <p:spPr>
            <a:xfrm>
              <a:off x="3327396" y="2121003"/>
              <a:ext cx="347219" cy="7050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0" name="Group 29">
            <a:extLst>
              <a:ext uri="{FF2B5EF4-FFF2-40B4-BE49-F238E27FC236}">
                <a16:creationId xmlns:a16="http://schemas.microsoft.com/office/drawing/2014/main" id="{32CCB972-5CC8-ECBD-DDDF-6A661D0A6836}"/>
              </a:ext>
            </a:extLst>
          </p:cNvPr>
          <p:cNvGrpSpPr/>
          <p:nvPr/>
        </p:nvGrpSpPr>
        <p:grpSpPr>
          <a:xfrm>
            <a:off x="544971" y="2972501"/>
            <a:ext cx="2782425" cy="2031939"/>
            <a:chOff x="7825239" y="4423900"/>
            <a:chExt cx="2782425" cy="2031939"/>
          </a:xfrm>
        </p:grpSpPr>
        <p:sp>
          <p:nvSpPr>
            <p:cNvPr id="31" name="Rectangle 30">
              <a:extLst>
                <a:ext uri="{FF2B5EF4-FFF2-40B4-BE49-F238E27FC236}">
                  <a16:creationId xmlns:a16="http://schemas.microsoft.com/office/drawing/2014/main" id="{361D2883-8BDA-4E39-F38D-0ECAE0140378}"/>
                </a:ext>
              </a:extLst>
            </p:cNvPr>
            <p:cNvSpPr/>
            <p:nvPr/>
          </p:nvSpPr>
          <p:spPr>
            <a:xfrm>
              <a:off x="7825239" y="4423900"/>
              <a:ext cx="2782425" cy="20319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cxnSp>
          <p:nvCxnSpPr>
            <p:cNvPr id="32" name="Straight Arrow Connector 31">
              <a:extLst>
                <a:ext uri="{FF2B5EF4-FFF2-40B4-BE49-F238E27FC236}">
                  <a16:creationId xmlns:a16="http://schemas.microsoft.com/office/drawing/2014/main" id="{8F295B76-C32A-F38A-D155-2A14A2B3CDF6}"/>
                </a:ext>
              </a:extLst>
            </p:cNvPr>
            <p:cNvCxnSpPr>
              <a:cxnSpLocks/>
            </p:cNvCxnSpPr>
            <p:nvPr/>
          </p:nvCxnSpPr>
          <p:spPr>
            <a:xfrm flipV="1">
              <a:off x="8183737" y="4698108"/>
              <a:ext cx="0" cy="130319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CE15D34B-C33A-2C63-4C9D-ACFCAB64EAA6}"/>
                </a:ext>
              </a:extLst>
            </p:cNvPr>
            <p:cNvCxnSpPr>
              <a:cxnSpLocks/>
            </p:cNvCxnSpPr>
            <p:nvPr/>
          </p:nvCxnSpPr>
          <p:spPr>
            <a:xfrm>
              <a:off x="8079545" y="5884093"/>
              <a:ext cx="235972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BB664D9-F05D-895D-2283-71404B38F812}"/>
                    </a:ext>
                  </a:extLst>
                </p:cNvPr>
                <p:cNvSpPr txBox="1"/>
                <p:nvPr/>
              </p:nvSpPr>
              <p:spPr>
                <a:xfrm rot="16200000">
                  <a:off x="7478649" y="5176567"/>
                  <a:ext cx="100095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𝑆𝑡𝑟𝑎𝑖𝑛</m:t>
                        </m:r>
                      </m:oMath>
                    </m:oMathPara>
                  </a14:m>
                  <a:endParaRPr lang="en-US" sz="1400" dirty="0"/>
                </a:p>
              </p:txBody>
            </p:sp>
          </mc:Choice>
          <mc:Fallback xmlns="">
            <p:sp>
              <p:nvSpPr>
                <p:cNvPr id="64" name="TextBox 63">
                  <a:extLst>
                    <a:ext uri="{FF2B5EF4-FFF2-40B4-BE49-F238E27FC236}">
                      <a16:creationId xmlns:a16="http://schemas.microsoft.com/office/drawing/2014/main" id="{877F6E00-30C8-E42B-5DB1-06AD81A56173}"/>
                    </a:ext>
                  </a:extLst>
                </p:cNvPr>
                <p:cNvSpPr txBox="1">
                  <a:spLocks noRot="1" noChangeAspect="1" noMove="1" noResize="1" noEditPoints="1" noAdjustHandles="1" noChangeArrowheads="1" noChangeShapeType="1" noTextEdit="1"/>
                </p:cNvSpPr>
                <p:nvPr/>
              </p:nvSpPr>
              <p:spPr>
                <a:xfrm rot="16200000">
                  <a:off x="7478649" y="5176567"/>
                  <a:ext cx="1000957"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D821334-F1C1-AEE2-5343-63D0B78F85FB}"/>
                    </a:ext>
                  </a:extLst>
                </p:cNvPr>
                <p:cNvSpPr txBox="1"/>
                <p:nvPr/>
              </p:nvSpPr>
              <p:spPr>
                <a:xfrm>
                  <a:off x="8744805" y="5947195"/>
                  <a:ext cx="100095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𝑇𝑖𝑚𝑒</m:t>
                        </m:r>
                      </m:oMath>
                    </m:oMathPara>
                  </a14:m>
                  <a:endParaRPr lang="en-US" sz="1400" dirty="0"/>
                </a:p>
              </p:txBody>
            </p:sp>
          </mc:Choice>
          <mc:Fallback xmlns="">
            <p:sp>
              <p:nvSpPr>
                <p:cNvPr id="35" name="TextBox 34">
                  <a:extLst>
                    <a:ext uri="{FF2B5EF4-FFF2-40B4-BE49-F238E27FC236}">
                      <a16:creationId xmlns:a16="http://schemas.microsoft.com/office/drawing/2014/main" id="{DD821334-F1C1-AEE2-5343-63D0B78F85FB}"/>
                    </a:ext>
                  </a:extLst>
                </p:cNvPr>
                <p:cNvSpPr txBox="1">
                  <a:spLocks noRot="1" noChangeAspect="1" noMove="1" noResize="1" noEditPoints="1" noAdjustHandles="1" noChangeArrowheads="1" noChangeShapeType="1" noTextEdit="1"/>
                </p:cNvSpPr>
                <p:nvPr/>
              </p:nvSpPr>
              <p:spPr>
                <a:xfrm>
                  <a:off x="8744805" y="5947195"/>
                  <a:ext cx="1000957" cy="307777"/>
                </a:xfrm>
                <a:prstGeom prst="rect">
                  <a:avLst/>
                </a:prstGeom>
                <a:blipFill>
                  <a:blip r:embed="rId7"/>
                  <a:stretch>
                    <a:fillRect/>
                  </a:stretch>
                </a:blipFill>
              </p:spPr>
              <p:txBody>
                <a:bodyPr/>
                <a:lstStyle/>
                <a:p>
                  <a:r>
                    <a:rPr lang="en-US">
                      <a:noFill/>
                    </a:rPr>
                    <a:t> </a:t>
                  </a:r>
                </a:p>
              </p:txBody>
            </p:sp>
          </mc:Fallback>
        </mc:AlternateContent>
      </p:grpSp>
      <p:sp>
        <p:nvSpPr>
          <p:cNvPr id="39" name="TextBox 38">
            <a:extLst>
              <a:ext uri="{FF2B5EF4-FFF2-40B4-BE49-F238E27FC236}">
                <a16:creationId xmlns:a16="http://schemas.microsoft.com/office/drawing/2014/main" id="{0A58A630-7527-8A4F-A708-5D88B0D8F0B5}"/>
              </a:ext>
            </a:extLst>
          </p:cNvPr>
          <p:cNvSpPr txBox="1"/>
          <p:nvPr/>
        </p:nvSpPr>
        <p:spPr>
          <a:xfrm>
            <a:off x="4543425" y="3736382"/>
            <a:ext cx="952505" cy="369332"/>
          </a:xfrm>
          <a:prstGeom prst="rect">
            <a:avLst/>
          </a:prstGeom>
          <a:noFill/>
        </p:spPr>
        <p:txBody>
          <a:bodyPr wrap="none" rtlCol="0">
            <a:spAutoFit/>
          </a:bodyPr>
          <a:lstStyle/>
          <a:p>
            <a:r>
              <a:rPr lang="en-US" dirty="0"/>
              <a:t>Bolt #1</a:t>
            </a:r>
          </a:p>
        </p:txBody>
      </p:sp>
      <p:sp>
        <p:nvSpPr>
          <p:cNvPr id="40" name="TextBox 39">
            <a:extLst>
              <a:ext uri="{FF2B5EF4-FFF2-40B4-BE49-F238E27FC236}">
                <a16:creationId xmlns:a16="http://schemas.microsoft.com/office/drawing/2014/main" id="{62398218-D467-8B8F-DD4F-B0AD539FB47E}"/>
              </a:ext>
            </a:extLst>
          </p:cNvPr>
          <p:cNvSpPr txBox="1"/>
          <p:nvPr/>
        </p:nvSpPr>
        <p:spPr>
          <a:xfrm>
            <a:off x="7800975" y="3960334"/>
            <a:ext cx="952505" cy="369332"/>
          </a:xfrm>
          <a:prstGeom prst="rect">
            <a:avLst/>
          </a:prstGeom>
          <a:noFill/>
        </p:spPr>
        <p:txBody>
          <a:bodyPr wrap="none" rtlCol="0">
            <a:spAutoFit/>
          </a:bodyPr>
          <a:lstStyle/>
          <a:p>
            <a:r>
              <a:rPr lang="en-US" dirty="0"/>
              <a:t>Bolt #2</a:t>
            </a:r>
          </a:p>
        </p:txBody>
      </p:sp>
      <p:sp>
        <p:nvSpPr>
          <p:cNvPr id="41" name="TextBox 40">
            <a:extLst>
              <a:ext uri="{FF2B5EF4-FFF2-40B4-BE49-F238E27FC236}">
                <a16:creationId xmlns:a16="http://schemas.microsoft.com/office/drawing/2014/main" id="{3984B483-FFB3-F045-6192-0989EE4331C8}"/>
              </a:ext>
            </a:extLst>
          </p:cNvPr>
          <p:cNvSpPr txBox="1"/>
          <p:nvPr/>
        </p:nvSpPr>
        <p:spPr>
          <a:xfrm>
            <a:off x="5130927" y="4750459"/>
            <a:ext cx="4107215" cy="646331"/>
          </a:xfrm>
          <a:prstGeom prst="rect">
            <a:avLst/>
          </a:prstGeom>
          <a:noFill/>
        </p:spPr>
        <p:txBody>
          <a:bodyPr wrap="none" rtlCol="0">
            <a:spAutoFit/>
          </a:bodyPr>
          <a:lstStyle/>
          <a:p>
            <a:r>
              <a:rPr lang="en-US" dirty="0"/>
              <a:t>Bolt shank x-section area: ~0.271 in2</a:t>
            </a:r>
          </a:p>
          <a:p>
            <a:r>
              <a:rPr lang="en-US" dirty="0"/>
              <a:t>A286 Bolt Steel yield ~ 100 </a:t>
            </a:r>
            <a:r>
              <a:rPr lang="en-US" dirty="0" err="1"/>
              <a:t>ksi</a:t>
            </a:r>
            <a:endParaRPr lang="en-US" dirty="0"/>
          </a:p>
        </p:txBody>
      </p:sp>
      <p:sp>
        <p:nvSpPr>
          <p:cNvPr id="44" name="Freeform: Shape 43">
            <a:extLst>
              <a:ext uri="{FF2B5EF4-FFF2-40B4-BE49-F238E27FC236}">
                <a16:creationId xmlns:a16="http://schemas.microsoft.com/office/drawing/2014/main" id="{70994235-4606-8A78-FF43-FCB6DFD94750}"/>
              </a:ext>
            </a:extLst>
          </p:cNvPr>
          <p:cNvSpPr/>
          <p:nvPr/>
        </p:nvSpPr>
        <p:spPr>
          <a:xfrm>
            <a:off x="914400" y="3390900"/>
            <a:ext cx="1876425" cy="1019175"/>
          </a:xfrm>
          <a:custGeom>
            <a:avLst/>
            <a:gdLst>
              <a:gd name="connsiteX0" fmla="*/ 0 w 1876425"/>
              <a:gd name="connsiteY0" fmla="*/ 1019175 h 1019175"/>
              <a:gd name="connsiteX1" fmla="*/ 1114425 w 1876425"/>
              <a:gd name="connsiteY1" fmla="*/ 0 h 1019175"/>
              <a:gd name="connsiteX2" fmla="*/ 1876425 w 1876425"/>
              <a:gd name="connsiteY2" fmla="*/ 0 h 1019175"/>
            </a:gdLst>
            <a:ahLst/>
            <a:cxnLst>
              <a:cxn ang="0">
                <a:pos x="connsiteX0" y="connsiteY0"/>
              </a:cxn>
              <a:cxn ang="0">
                <a:pos x="connsiteX1" y="connsiteY1"/>
              </a:cxn>
              <a:cxn ang="0">
                <a:pos x="connsiteX2" y="connsiteY2"/>
              </a:cxn>
            </a:cxnLst>
            <a:rect l="l" t="t" r="r" b="b"/>
            <a:pathLst>
              <a:path w="1876425" h="1019175">
                <a:moveTo>
                  <a:pt x="0" y="1019175"/>
                </a:moveTo>
                <a:cubicBezTo>
                  <a:pt x="452437" y="593725"/>
                  <a:pt x="904875" y="168275"/>
                  <a:pt x="1114425" y="0"/>
                </a:cubicBezTo>
                <a:lnTo>
                  <a:pt x="1876425" y="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DCE21339-6B37-D31A-5834-3DF7078E497C}"/>
              </a:ext>
            </a:extLst>
          </p:cNvPr>
          <p:cNvCxnSpPr/>
          <p:nvPr/>
        </p:nvCxnSpPr>
        <p:spPr>
          <a:xfrm>
            <a:off x="2026766" y="3467100"/>
            <a:ext cx="0" cy="90066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8D42DE3-6D3D-9101-8027-DF40B86A2F71}"/>
              </a:ext>
            </a:extLst>
          </p:cNvPr>
          <p:cNvSpPr txBox="1"/>
          <p:nvPr/>
        </p:nvSpPr>
        <p:spPr>
          <a:xfrm>
            <a:off x="1217749" y="4001807"/>
            <a:ext cx="634863" cy="430887"/>
          </a:xfrm>
          <a:prstGeom prst="rect">
            <a:avLst/>
          </a:prstGeom>
          <a:noFill/>
        </p:spPr>
        <p:txBody>
          <a:bodyPr wrap="square">
            <a:spAutoFit/>
          </a:bodyPr>
          <a:lstStyle/>
          <a:p>
            <a:pPr algn="ctr"/>
            <a:r>
              <a:rPr lang="en-US" sz="1100" dirty="0">
                <a:solidFill>
                  <a:schemeClr val="tx1"/>
                </a:solidFill>
              </a:rPr>
              <a:t>Apply strain</a:t>
            </a:r>
          </a:p>
        </p:txBody>
      </p:sp>
      <p:sp>
        <p:nvSpPr>
          <p:cNvPr id="49" name="TextBox 48">
            <a:extLst>
              <a:ext uri="{FF2B5EF4-FFF2-40B4-BE49-F238E27FC236}">
                <a16:creationId xmlns:a16="http://schemas.microsoft.com/office/drawing/2014/main" id="{36421A50-D530-D862-BACF-DD8B4A4FC5C1}"/>
              </a:ext>
            </a:extLst>
          </p:cNvPr>
          <p:cNvSpPr txBox="1"/>
          <p:nvPr/>
        </p:nvSpPr>
        <p:spPr>
          <a:xfrm>
            <a:off x="2129693" y="4045525"/>
            <a:ext cx="1078822" cy="261610"/>
          </a:xfrm>
          <a:prstGeom prst="rect">
            <a:avLst/>
          </a:prstGeom>
          <a:noFill/>
        </p:spPr>
        <p:txBody>
          <a:bodyPr wrap="square">
            <a:spAutoFit/>
          </a:bodyPr>
          <a:lstStyle/>
          <a:p>
            <a:pPr algn="ctr"/>
            <a:r>
              <a:rPr lang="en-US" sz="1100" dirty="0">
                <a:solidFill>
                  <a:schemeClr val="tx1"/>
                </a:solidFill>
              </a:rPr>
              <a:t>“Ring-down”</a:t>
            </a:r>
          </a:p>
        </p:txBody>
      </p:sp>
    </p:spTree>
    <p:extLst>
      <p:ext uri="{BB962C8B-B14F-4D97-AF65-F5344CB8AC3E}">
        <p14:creationId xmlns:p14="http://schemas.microsoft.com/office/powerpoint/2010/main" val="337720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04: Manual bolt preloading</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48</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4"/>
            <a:ext cx="7313050" cy="4248151"/>
          </a:xfrm>
          <a:prstGeom prst="rect">
            <a:avLst/>
          </a:prstGeom>
          <a:noFill/>
        </p:spPr>
        <p:txBody>
          <a:bodyPr wrap="square" rtlCol="0">
            <a:noAutofit/>
          </a:bodyPr>
          <a:lstStyle/>
          <a:p>
            <a:pPr marL="342900" indent="-342900">
              <a:spcAft>
                <a:spcPts val="1200"/>
              </a:spcAft>
              <a:buFont typeface="+mj-lt"/>
              <a:buAutoNum type="arabicPeriod"/>
            </a:pPr>
            <a:r>
              <a:rPr lang="en-US" sz="1400" b="1" dirty="0"/>
              <a:t>Determine the strain</a:t>
            </a:r>
            <a:r>
              <a:rPr lang="en-US" sz="1400" dirty="0"/>
              <a:t>.  The input deck (</a:t>
            </a:r>
            <a:r>
              <a:rPr lang="en-US" sz="1400" dirty="0" err="1">
                <a:latin typeface="Courier New" panose="02070309020205020404" pitchFamily="49" charset="0"/>
                <a:cs typeface="Courier New" panose="02070309020205020404" pitchFamily="49" charset="0"/>
              </a:rPr>
              <a:t>preload_bolts.i</a:t>
            </a:r>
            <a:r>
              <a:rPr lang="en-US" sz="1400" dirty="0"/>
              <a:t>)  is ready to go, except for two scale factors needed to set artificial strain values on the bolts.</a:t>
            </a:r>
          </a:p>
          <a:p>
            <a:pPr marL="800100" lvl="1" indent="-342900">
              <a:spcAft>
                <a:spcPts val="1200"/>
              </a:spcAft>
              <a:buFont typeface="+mj-lt"/>
              <a:buAutoNum type="alphaLcPeriod"/>
            </a:pPr>
            <a:r>
              <a:rPr lang="en-US" sz="1400" dirty="0"/>
              <a:t>Locate the artificial strain command blocks in the input deck.  </a:t>
            </a:r>
          </a:p>
          <a:p>
            <a:pPr marL="800100" lvl="1" indent="-342900">
              <a:spcAft>
                <a:spcPts val="1200"/>
              </a:spcAft>
              <a:buFont typeface="+mj-lt"/>
              <a:buAutoNum type="alphaLcPeriod"/>
            </a:pPr>
            <a:r>
              <a:rPr lang="en-US" sz="1400" dirty="0"/>
              <a:t>Determine the </a:t>
            </a:r>
            <a:r>
              <a:rPr lang="en-US" sz="1400" dirty="0">
                <a:latin typeface="Courier New" panose="02070309020205020404" pitchFamily="49" charset="0"/>
                <a:cs typeface="Courier New" panose="02070309020205020404" pitchFamily="49" charset="0"/>
              </a:rPr>
              <a:t>SCALE FACTOR</a:t>
            </a:r>
            <a:r>
              <a:rPr lang="en-US" sz="1400" dirty="0"/>
              <a:t> command values that achieve the desired 70% yield stress preload, within +/- 5%:</a:t>
            </a:r>
            <a:br>
              <a:rPr lang="en-US" sz="1400" dirty="0"/>
            </a:br>
            <a:endParaRPr lang="en-US" sz="1400" dirty="0"/>
          </a:p>
          <a:p>
            <a:pPr lvl="1">
              <a:spcAft>
                <a:spcPts val="1200"/>
              </a:spcAft>
            </a:pPr>
            <a:r>
              <a:rPr lang="en-US" sz="1400" dirty="0"/>
              <a:t>	Bolt 1 Axial Strain:  _____________________</a:t>
            </a:r>
          </a:p>
          <a:p>
            <a:pPr lvl="1">
              <a:spcAft>
                <a:spcPts val="1200"/>
              </a:spcAft>
            </a:pPr>
            <a:r>
              <a:rPr lang="en-US" sz="1400" dirty="0"/>
              <a:t>	Bolt 2 Axial Strain: ______________________</a:t>
            </a:r>
          </a:p>
          <a:p>
            <a:pPr lvl="1">
              <a:spcAft>
                <a:spcPts val="1200"/>
              </a:spcAft>
            </a:pPr>
            <a:r>
              <a:rPr lang="en-US" sz="1400" i="1" dirty="0"/>
              <a:t>(answers on next slide, don’t peek!)</a:t>
            </a:r>
          </a:p>
          <a:p>
            <a:pPr marL="342900" indent="-342900">
              <a:spcAft>
                <a:spcPts val="1200"/>
              </a:spcAft>
              <a:buFont typeface="+mj-lt"/>
              <a:buAutoNum type="arabicPeriod"/>
            </a:pPr>
            <a:r>
              <a:rPr lang="en-US" sz="1400" b="1" dirty="0">
                <a:cs typeface="Courier New" panose="02070309020205020404" pitchFamily="49" charset="0"/>
              </a:rPr>
              <a:t>Visualize </a:t>
            </a:r>
            <a:r>
              <a:rPr lang="en-US" sz="1400" dirty="0">
                <a:cs typeface="Courier New" panose="02070309020205020404" pitchFamily="49" charset="0"/>
              </a:rPr>
              <a:t>the resulting von Mises stress field by applying a clip filter.</a:t>
            </a:r>
          </a:p>
          <a:p>
            <a:pPr marL="342900" indent="-342900">
              <a:spcAft>
                <a:spcPts val="1200"/>
              </a:spcAft>
              <a:buFont typeface="+mj-lt"/>
              <a:buAutoNum type="arabicPeriod"/>
            </a:pPr>
            <a:r>
              <a:rPr lang="en-US" sz="1400" b="1" dirty="0">
                <a:cs typeface="Courier New" panose="02070309020205020404" pitchFamily="49" charset="0"/>
              </a:rPr>
              <a:t>Enable frictional contact </a:t>
            </a:r>
            <a:r>
              <a:rPr lang="en-US" sz="1400" dirty="0">
                <a:cs typeface="Courier New" panose="02070309020205020404" pitchFamily="49" charset="0"/>
              </a:rPr>
              <a:t>by using the “</a:t>
            </a:r>
            <a:r>
              <a:rPr lang="en-US" sz="1400" dirty="0" err="1">
                <a:latin typeface="Courier New" panose="02070309020205020404" pitchFamily="49" charset="0"/>
                <a:cs typeface="Courier New" panose="02070309020205020404" pitchFamily="49" charset="0"/>
              </a:rPr>
              <a:t>light_friction</a:t>
            </a:r>
            <a:r>
              <a:rPr lang="en-US" sz="1400" dirty="0">
                <a:cs typeface="Courier New" panose="02070309020205020404" pitchFamily="49" charset="0"/>
              </a:rPr>
              <a:t>” model by default in contact.  Re-run the analysis to see if preload values are still met.  If not, determine new scale factors that achieve the desired 70% preload.</a:t>
            </a:r>
          </a:p>
          <a:p>
            <a:pPr marL="342900" indent="-342900">
              <a:spcAft>
                <a:spcPts val="1200"/>
              </a:spcAft>
              <a:buFont typeface="+mj-lt"/>
              <a:buAutoNum type="arabicPeriod"/>
            </a:pPr>
            <a:endParaRPr lang="en-US" sz="1400" b="1" dirty="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ex04_manual_bolt_preload/</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2" y="5871972"/>
            <a:ext cx="9847942" cy="523220"/>
            <a:chOff x="815463" y="5871972"/>
            <a:chExt cx="8585973" cy="523220"/>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888736"/>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325704" y="5871972"/>
              <a:ext cx="8075732" cy="523220"/>
            </a:xfrm>
            <a:prstGeom prst="rect">
              <a:avLst/>
            </a:prstGeom>
            <a:noFill/>
          </p:spPr>
          <p:txBody>
            <a:bodyPr wrap="square">
              <a:spAutoFit/>
            </a:bodyPr>
            <a:lstStyle/>
            <a:p>
              <a:r>
                <a:rPr lang="en-US" sz="1400" b="1" dirty="0"/>
                <a:t>Worth exploring</a:t>
              </a:r>
              <a:r>
                <a:rPr lang="en-US" sz="1400" dirty="0"/>
                <a:t>: Enable tied contact and look at the </a:t>
              </a:r>
              <a:r>
                <a:rPr lang="en-US" sz="1400" dirty="0">
                  <a:latin typeface="Courier New" panose="02070309020205020404" pitchFamily="49" charset="0"/>
                  <a:cs typeface="Courier New" panose="02070309020205020404" pitchFamily="49" charset="0"/>
                </a:rPr>
                <a:t>kinetic_energy</a:t>
              </a:r>
              <a:r>
                <a:rPr lang="en-US" sz="1400" dirty="0"/>
                <a:t> and </a:t>
              </a:r>
              <a:r>
                <a:rPr lang="en-US" sz="1400" dirty="0">
                  <a:latin typeface="Courier New" panose="02070309020205020404" pitchFamily="49" charset="0"/>
                  <a:cs typeface="Courier New" panose="02070309020205020404" pitchFamily="49" charset="0"/>
                </a:rPr>
                <a:t>internal_energy</a:t>
              </a:r>
              <a:r>
                <a:rPr lang="en-US" sz="1400" dirty="0"/>
                <a:t> variables.  Does the solution seem quasi-static?  Add some damping to reduce the kinetic energy if necessary.  </a:t>
              </a:r>
            </a:p>
          </p:txBody>
        </p:sp>
      </p:grpSp>
      <p:pic>
        <p:nvPicPr>
          <p:cNvPr id="13" name="Picture 12">
            <a:extLst>
              <a:ext uri="{FF2B5EF4-FFF2-40B4-BE49-F238E27FC236}">
                <a16:creationId xmlns:a16="http://schemas.microsoft.com/office/drawing/2014/main" id="{1E6D3AE2-575A-0704-8F46-EDE60F43895A}"/>
              </a:ext>
            </a:extLst>
          </p:cNvPr>
          <p:cNvPicPr>
            <a:picLocks noChangeAspect="1"/>
          </p:cNvPicPr>
          <p:nvPr/>
        </p:nvPicPr>
        <p:blipFill>
          <a:blip r:embed="rId4"/>
          <a:stretch>
            <a:fillRect/>
          </a:stretch>
        </p:blipFill>
        <p:spPr>
          <a:xfrm>
            <a:off x="8281822" y="2166794"/>
            <a:ext cx="2381582" cy="2048161"/>
          </a:xfrm>
          <a:prstGeom prst="rect">
            <a:avLst/>
          </a:prstGeom>
        </p:spPr>
      </p:pic>
    </p:spTree>
    <p:extLst>
      <p:ext uri="{BB962C8B-B14F-4D97-AF65-F5344CB8AC3E}">
        <p14:creationId xmlns:p14="http://schemas.microsoft.com/office/powerpoint/2010/main" val="28669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1156-2B8E-098D-A7AA-94A0D3DA33C2}"/>
              </a:ext>
            </a:extLst>
          </p:cNvPr>
          <p:cNvSpPr>
            <a:spLocks noGrp="1"/>
          </p:cNvSpPr>
          <p:nvPr>
            <p:ph type="title"/>
          </p:nvPr>
        </p:nvSpPr>
        <p:spPr/>
        <p:txBody>
          <a:bodyPr/>
          <a:lstStyle/>
          <a:p>
            <a:r>
              <a:rPr lang="en-US" dirty="0"/>
              <a:t>Example 04: Results and discussion</a:t>
            </a:r>
          </a:p>
        </p:txBody>
      </p:sp>
      <p:sp>
        <p:nvSpPr>
          <p:cNvPr id="4" name="Slide Number Placeholder 3">
            <a:extLst>
              <a:ext uri="{FF2B5EF4-FFF2-40B4-BE49-F238E27FC236}">
                <a16:creationId xmlns:a16="http://schemas.microsoft.com/office/drawing/2014/main" id="{4F9655E8-3B3F-7DD2-1698-DE17F1ED515F}"/>
              </a:ext>
            </a:extLst>
          </p:cNvPr>
          <p:cNvSpPr>
            <a:spLocks noGrp="1"/>
          </p:cNvSpPr>
          <p:nvPr>
            <p:ph type="sldNum" sz="quarter" idx="4"/>
          </p:nvPr>
        </p:nvSpPr>
        <p:spPr/>
        <p:txBody>
          <a:bodyPr/>
          <a:lstStyle/>
          <a:p>
            <a:pPr algn="ctr"/>
            <a:fld id="{F6B149FD-26F7-3645-B4E7-BA8B8CC5EEA8}" type="slidenum">
              <a:rPr lang="en-US" smtClean="0"/>
              <a:pPr algn="ctr"/>
              <a:t>49</a:t>
            </a:fld>
            <a:endParaRPr lang="en-US" dirty="0"/>
          </a:p>
        </p:txBody>
      </p:sp>
      <p:pic>
        <p:nvPicPr>
          <p:cNvPr id="6" name="Picture 5">
            <a:extLst>
              <a:ext uri="{FF2B5EF4-FFF2-40B4-BE49-F238E27FC236}">
                <a16:creationId xmlns:a16="http://schemas.microsoft.com/office/drawing/2014/main" id="{8A56A28E-E3EB-8D03-D1B5-79D1BEF2FAF0}"/>
              </a:ext>
            </a:extLst>
          </p:cNvPr>
          <p:cNvPicPr>
            <a:picLocks noChangeAspect="1"/>
          </p:cNvPicPr>
          <p:nvPr/>
        </p:nvPicPr>
        <p:blipFill>
          <a:blip r:embed="rId2"/>
          <a:stretch>
            <a:fillRect/>
          </a:stretch>
        </p:blipFill>
        <p:spPr>
          <a:xfrm>
            <a:off x="1609255" y="1884404"/>
            <a:ext cx="5115396" cy="2803353"/>
          </a:xfrm>
          <a:prstGeom prst="rect">
            <a:avLst/>
          </a:prstGeom>
        </p:spPr>
      </p:pic>
      <p:sp>
        <p:nvSpPr>
          <p:cNvPr id="7" name="TextBox 6">
            <a:extLst>
              <a:ext uri="{FF2B5EF4-FFF2-40B4-BE49-F238E27FC236}">
                <a16:creationId xmlns:a16="http://schemas.microsoft.com/office/drawing/2014/main" id="{996C76C7-F45F-A785-A7F0-2168CDCFAD5F}"/>
              </a:ext>
            </a:extLst>
          </p:cNvPr>
          <p:cNvSpPr txBox="1"/>
          <p:nvPr/>
        </p:nvSpPr>
        <p:spPr>
          <a:xfrm>
            <a:off x="1456855" y="1479712"/>
            <a:ext cx="2563522" cy="369332"/>
          </a:xfrm>
          <a:prstGeom prst="rect">
            <a:avLst/>
          </a:prstGeom>
          <a:noFill/>
        </p:spPr>
        <p:txBody>
          <a:bodyPr wrap="none" rtlCol="0">
            <a:spAutoFit/>
          </a:bodyPr>
          <a:lstStyle/>
          <a:p>
            <a:r>
              <a:rPr lang="en-US" b="1" dirty="0"/>
              <a:t>Bolt 1</a:t>
            </a:r>
            <a:r>
              <a:rPr lang="en-US" dirty="0"/>
              <a:t>: Strain ~ 0.0051</a:t>
            </a:r>
          </a:p>
        </p:txBody>
      </p:sp>
      <p:sp>
        <p:nvSpPr>
          <p:cNvPr id="8" name="TextBox 7">
            <a:extLst>
              <a:ext uri="{FF2B5EF4-FFF2-40B4-BE49-F238E27FC236}">
                <a16:creationId xmlns:a16="http://schemas.microsoft.com/office/drawing/2014/main" id="{518CE2C3-3E3F-AC35-5EFD-BA96F08C298A}"/>
              </a:ext>
            </a:extLst>
          </p:cNvPr>
          <p:cNvSpPr txBox="1"/>
          <p:nvPr/>
        </p:nvSpPr>
        <p:spPr>
          <a:xfrm>
            <a:off x="4428655" y="1482806"/>
            <a:ext cx="2563522" cy="369332"/>
          </a:xfrm>
          <a:prstGeom prst="rect">
            <a:avLst/>
          </a:prstGeom>
          <a:noFill/>
        </p:spPr>
        <p:txBody>
          <a:bodyPr wrap="none" rtlCol="0">
            <a:spAutoFit/>
          </a:bodyPr>
          <a:lstStyle/>
          <a:p>
            <a:r>
              <a:rPr lang="en-US" b="1" dirty="0"/>
              <a:t>Bolt 2</a:t>
            </a:r>
            <a:r>
              <a:rPr lang="en-US" dirty="0"/>
              <a:t>: Strain ~ 0.0151</a:t>
            </a:r>
          </a:p>
        </p:txBody>
      </p:sp>
      <p:pic>
        <p:nvPicPr>
          <p:cNvPr id="14" name="Picture 13">
            <a:extLst>
              <a:ext uri="{FF2B5EF4-FFF2-40B4-BE49-F238E27FC236}">
                <a16:creationId xmlns:a16="http://schemas.microsoft.com/office/drawing/2014/main" id="{B35D1161-4F2E-45CA-3DF1-ADE94D9BBE0E}"/>
              </a:ext>
            </a:extLst>
          </p:cNvPr>
          <p:cNvPicPr>
            <a:picLocks noChangeAspect="1"/>
          </p:cNvPicPr>
          <p:nvPr/>
        </p:nvPicPr>
        <p:blipFill>
          <a:blip r:embed="rId3"/>
          <a:stretch>
            <a:fillRect/>
          </a:stretch>
        </p:blipFill>
        <p:spPr>
          <a:xfrm>
            <a:off x="7805324" y="1375829"/>
            <a:ext cx="3296110" cy="3610479"/>
          </a:xfrm>
          <a:prstGeom prst="rect">
            <a:avLst/>
          </a:prstGeom>
        </p:spPr>
      </p:pic>
      <p:cxnSp>
        <p:nvCxnSpPr>
          <p:cNvPr id="16" name="Straight Arrow Connector 15">
            <a:extLst>
              <a:ext uri="{FF2B5EF4-FFF2-40B4-BE49-F238E27FC236}">
                <a16:creationId xmlns:a16="http://schemas.microsoft.com/office/drawing/2014/main" id="{11B32C63-D484-A24A-E8C0-ADEFF6C2F8ED}"/>
              </a:ext>
            </a:extLst>
          </p:cNvPr>
          <p:cNvCxnSpPr>
            <a:cxnSpLocks/>
            <a:stCxn id="19" idx="0"/>
            <a:endCxn id="18" idx="2"/>
          </p:cNvCxnSpPr>
          <p:nvPr/>
        </p:nvCxnSpPr>
        <p:spPr>
          <a:xfrm flipH="1" flipV="1">
            <a:off x="5624513" y="2895600"/>
            <a:ext cx="724551" cy="21995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5EEE3A5-8683-19CF-AAB3-A2B4347E2E29}"/>
              </a:ext>
            </a:extLst>
          </p:cNvPr>
          <p:cNvSpPr/>
          <p:nvPr/>
        </p:nvSpPr>
        <p:spPr>
          <a:xfrm>
            <a:off x="5314950" y="2676525"/>
            <a:ext cx="619125" cy="2190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F95B30-8EB4-1E77-DD29-DE6874762E34}"/>
              </a:ext>
            </a:extLst>
          </p:cNvPr>
          <p:cNvSpPr txBox="1"/>
          <p:nvPr/>
        </p:nvSpPr>
        <p:spPr>
          <a:xfrm>
            <a:off x="4543840" y="5095182"/>
            <a:ext cx="3610448" cy="923330"/>
          </a:xfrm>
          <a:prstGeom prst="rect">
            <a:avLst/>
          </a:prstGeom>
          <a:noFill/>
        </p:spPr>
        <p:txBody>
          <a:bodyPr wrap="square" rtlCol="0">
            <a:spAutoFit/>
          </a:bodyPr>
          <a:lstStyle/>
          <a:p>
            <a:r>
              <a:rPr lang="en-US" dirty="0"/>
              <a:t>The thinner preload section requires </a:t>
            </a:r>
            <a:r>
              <a:rPr lang="en-US" b="1" dirty="0"/>
              <a:t>more strain </a:t>
            </a:r>
            <a:r>
              <a:rPr lang="en-US" dirty="0"/>
              <a:t>to achieve the same net result</a:t>
            </a:r>
          </a:p>
        </p:txBody>
      </p:sp>
      <p:sp>
        <p:nvSpPr>
          <p:cNvPr id="24" name="Freeform: Shape 23">
            <a:extLst>
              <a:ext uri="{FF2B5EF4-FFF2-40B4-BE49-F238E27FC236}">
                <a16:creationId xmlns:a16="http://schemas.microsoft.com/office/drawing/2014/main" id="{7C02C0A4-C145-F2A7-4678-76516AE62413}"/>
              </a:ext>
            </a:extLst>
          </p:cNvPr>
          <p:cNvSpPr/>
          <p:nvPr/>
        </p:nvSpPr>
        <p:spPr>
          <a:xfrm>
            <a:off x="2171700" y="2686050"/>
            <a:ext cx="857250" cy="561975"/>
          </a:xfrm>
          <a:custGeom>
            <a:avLst/>
            <a:gdLst>
              <a:gd name="connsiteX0" fmla="*/ 0 w 857250"/>
              <a:gd name="connsiteY0" fmla="*/ 9525 h 561975"/>
              <a:gd name="connsiteX1" fmla="*/ 95250 w 857250"/>
              <a:gd name="connsiteY1" fmla="*/ 561975 h 561975"/>
              <a:gd name="connsiteX2" fmla="*/ 857250 w 857250"/>
              <a:gd name="connsiteY2" fmla="*/ 561975 h 561975"/>
              <a:gd name="connsiteX3" fmla="*/ 790575 w 857250"/>
              <a:gd name="connsiteY3" fmla="*/ 0 h 561975"/>
              <a:gd name="connsiteX4" fmla="*/ 0 w 857250"/>
              <a:gd name="connsiteY4" fmla="*/ 9525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561975">
                <a:moveTo>
                  <a:pt x="0" y="9525"/>
                </a:moveTo>
                <a:lnTo>
                  <a:pt x="95250" y="561975"/>
                </a:lnTo>
                <a:lnTo>
                  <a:pt x="857250" y="561975"/>
                </a:lnTo>
                <a:lnTo>
                  <a:pt x="790575" y="0"/>
                </a:lnTo>
                <a:lnTo>
                  <a:pt x="0" y="9525"/>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04499C-7D2D-DA2A-41F2-D49291685137}"/>
              </a:ext>
            </a:extLst>
          </p:cNvPr>
          <p:cNvSpPr txBox="1"/>
          <p:nvPr/>
        </p:nvSpPr>
        <p:spPr>
          <a:xfrm>
            <a:off x="471178" y="5027738"/>
            <a:ext cx="4072662" cy="1200329"/>
          </a:xfrm>
          <a:prstGeom prst="rect">
            <a:avLst/>
          </a:prstGeom>
          <a:noFill/>
        </p:spPr>
        <p:txBody>
          <a:bodyPr wrap="square" rtlCol="0">
            <a:spAutoFit/>
          </a:bodyPr>
          <a:lstStyle/>
          <a:p>
            <a:r>
              <a:rPr lang="en-US" b="1" dirty="0"/>
              <a:t>Final stress fields are nearly identical</a:t>
            </a:r>
            <a:r>
              <a:rPr lang="en-US" dirty="0"/>
              <a:t>; they are independent of our choice to preload a small “pancake” section.</a:t>
            </a:r>
          </a:p>
        </p:txBody>
      </p:sp>
      <p:sp>
        <p:nvSpPr>
          <p:cNvPr id="26" name="TextBox 25">
            <a:extLst>
              <a:ext uri="{FF2B5EF4-FFF2-40B4-BE49-F238E27FC236}">
                <a16:creationId xmlns:a16="http://schemas.microsoft.com/office/drawing/2014/main" id="{8B632253-B6E2-31C7-7299-81A9920258C2}"/>
              </a:ext>
            </a:extLst>
          </p:cNvPr>
          <p:cNvSpPr txBox="1"/>
          <p:nvPr/>
        </p:nvSpPr>
        <p:spPr>
          <a:xfrm>
            <a:off x="8154288" y="5219137"/>
            <a:ext cx="3161412" cy="1200329"/>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1400" dirty="0"/>
              <a:t>This particular example has very little dynamic “noise”.  In practice this is usually not the case, and a small amount of damping can be useful to control the ringing.</a:t>
            </a:r>
          </a:p>
        </p:txBody>
      </p:sp>
    </p:spTree>
    <p:extLst>
      <p:ext uri="{BB962C8B-B14F-4D97-AF65-F5344CB8AC3E}">
        <p14:creationId xmlns:p14="http://schemas.microsoft.com/office/powerpoint/2010/main" val="25362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EE413-2A5C-4895-9D90-36BD694E332F}"/>
              </a:ext>
            </a:extLst>
          </p:cNvPr>
          <p:cNvSpPr>
            <a:spLocks noGrp="1"/>
          </p:cNvSpPr>
          <p:nvPr>
            <p:ph type="title"/>
          </p:nvPr>
        </p:nvSpPr>
        <p:spPr/>
        <p:txBody>
          <a:bodyPr/>
          <a:lstStyle/>
          <a:p>
            <a:r>
              <a:rPr lang="en-US" dirty="0"/>
              <a:t>Prerequisites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5</a:t>
            </a:fld>
            <a:endParaRPr lang="en-US" dirty="0"/>
          </a:p>
        </p:txBody>
      </p:sp>
      <p:sp>
        <p:nvSpPr>
          <p:cNvPr id="19" name="TextBox 18">
            <a:extLst>
              <a:ext uri="{FF2B5EF4-FFF2-40B4-BE49-F238E27FC236}">
                <a16:creationId xmlns:a16="http://schemas.microsoft.com/office/drawing/2014/main" id="{763473CF-324F-49E9-B317-1A75F8E4E2D9}"/>
              </a:ext>
            </a:extLst>
          </p:cNvPr>
          <p:cNvSpPr txBox="1"/>
          <p:nvPr/>
        </p:nvSpPr>
        <p:spPr>
          <a:xfrm>
            <a:off x="847545" y="5904022"/>
            <a:ext cx="10492936"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lstStyle>
          <a:p>
            <a:r>
              <a:rPr lang="en-US" dirty="0"/>
              <a:t>You are welcome to execute the examples using SAW or a Linux terminal as desired</a:t>
            </a:r>
          </a:p>
        </p:txBody>
      </p:sp>
      <p:grpSp>
        <p:nvGrpSpPr>
          <p:cNvPr id="24" name="Group 23">
            <a:extLst>
              <a:ext uri="{FF2B5EF4-FFF2-40B4-BE49-F238E27FC236}">
                <a16:creationId xmlns:a16="http://schemas.microsoft.com/office/drawing/2014/main" id="{ADEAF57E-FFC9-4165-8922-71981346F923}"/>
              </a:ext>
            </a:extLst>
          </p:cNvPr>
          <p:cNvGrpSpPr/>
          <p:nvPr/>
        </p:nvGrpSpPr>
        <p:grpSpPr>
          <a:xfrm>
            <a:off x="5650462" y="1954462"/>
            <a:ext cx="6094563" cy="3035720"/>
            <a:chOff x="5928887" y="2122876"/>
            <a:chExt cx="5943319" cy="3035720"/>
          </a:xfrm>
        </p:grpSpPr>
        <p:grpSp>
          <p:nvGrpSpPr>
            <p:cNvPr id="6" name="Group 5">
              <a:extLst>
                <a:ext uri="{FF2B5EF4-FFF2-40B4-BE49-F238E27FC236}">
                  <a16:creationId xmlns:a16="http://schemas.microsoft.com/office/drawing/2014/main" id="{F4105C79-2B52-4EF1-B6F3-C06FA16B10E4}"/>
                </a:ext>
              </a:extLst>
            </p:cNvPr>
            <p:cNvGrpSpPr/>
            <p:nvPr/>
          </p:nvGrpSpPr>
          <p:grpSpPr>
            <a:xfrm>
              <a:off x="5928887" y="2122876"/>
              <a:ext cx="5943319" cy="3035720"/>
              <a:chOff x="575953" y="1253529"/>
              <a:chExt cx="5883215" cy="3035720"/>
            </a:xfrm>
          </p:grpSpPr>
          <p:sp>
            <p:nvSpPr>
              <p:cNvPr id="7" name="Rectangle 6">
                <a:extLst>
                  <a:ext uri="{FF2B5EF4-FFF2-40B4-BE49-F238E27FC236}">
                    <a16:creationId xmlns:a16="http://schemas.microsoft.com/office/drawing/2014/main" id="{97EFC4B9-65CE-4A80-9F5D-E0976C4BA346}"/>
                  </a:ext>
                </a:extLst>
              </p:cNvPr>
              <p:cNvSpPr/>
              <p:nvPr/>
            </p:nvSpPr>
            <p:spPr>
              <a:xfrm>
                <a:off x="575953" y="1774508"/>
                <a:ext cx="5883215" cy="2514741"/>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600"/>
                  </a:spcAft>
                </a:pPr>
                <a:endParaRPr lang="en-US" dirty="0"/>
              </a:p>
            </p:txBody>
          </p:sp>
          <p:sp>
            <p:nvSpPr>
              <p:cNvPr id="8" name="Rectangle: Top Corners Rounded 7">
                <a:extLst>
                  <a:ext uri="{FF2B5EF4-FFF2-40B4-BE49-F238E27FC236}">
                    <a16:creationId xmlns:a16="http://schemas.microsoft.com/office/drawing/2014/main" id="{AAB2F7A3-10AD-4CD1-ADD2-A6484F2C6206}"/>
                  </a:ext>
                </a:extLst>
              </p:cNvPr>
              <p:cNvSpPr/>
              <p:nvPr/>
            </p:nvSpPr>
            <p:spPr>
              <a:xfrm>
                <a:off x="575953" y="1253529"/>
                <a:ext cx="5883215" cy="520978"/>
              </a:xfrm>
              <a:prstGeom prst="round2Same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dirty="0"/>
                  <a:t>Applications used throughout training</a:t>
                </a:r>
              </a:p>
            </p:txBody>
          </p:sp>
        </p:grpSp>
        <p:grpSp>
          <p:nvGrpSpPr>
            <p:cNvPr id="9" name="Group 8">
              <a:extLst>
                <a:ext uri="{FF2B5EF4-FFF2-40B4-BE49-F238E27FC236}">
                  <a16:creationId xmlns:a16="http://schemas.microsoft.com/office/drawing/2014/main" id="{A0C2EE14-3CBD-47FA-B36F-9235E5EB0CE1}"/>
                </a:ext>
              </a:extLst>
            </p:cNvPr>
            <p:cNvGrpSpPr/>
            <p:nvPr/>
          </p:nvGrpSpPr>
          <p:grpSpPr>
            <a:xfrm>
              <a:off x="6735711" y="2864514"/>
              <a:ext cx="4770241" cy="369332"/>
              <a:chOff x="1676400" y="4680244"/>
              <a:chExt cx="4770241" cy="369332"/>
            </a:xfrm>
          </p:grpSpPr>
          <p:sp>
            <p:nvSpPr>
              <p:cNvPr id="11" name="TextBox 10">
                <a:extLst>
                  <a:ext uri="{FF2B5EF4-FFF2-40B4-BE49-F238E27FC236}">
                    <a16:creationId xmlns:a16="http://schemas.microsoft.com/office/drawing/2014/main" id="{5CCD654D-BEAB-4034-B540-06F9AE81A6BC}"/>
                  </a:ext>
                </a:extLst>
              </p:cNvPr>
              <p:cNvSpPr txBox="1"/>
              <p:nvPr/>
            </p:nvSpPr>
            <p:spPr>
              <a:xfrm>
                <a:off x="1676400" y="4680244"/>
                <a:ext cx="1084729" cy="369332"/>
              </a:xfrm>
              <a:prstGeom prst="rect">
                <a:avLst/>
              </a:prstGeom>
              <a:noFill/>
            </p:spPr>
            <p:txBody>
              <a:bodyPr wrap="square" rtlCol="0">
                <a:spAutoFit/>
              </a:bodyPr>
              <a:lstStyle/>
              <a:p>
                <a:r>
                  <a:rPr lang="en-US" dirty="0"/>
                  <a:t>SEACAS</a:t>
                </a:r>
              </a:p>
            </p:txBody>
          </p:sp>
          <p:sp>
            <p:nvSpPr>
              <p:cNvPr id="12" name="TextBox 11">
                <a:extLst>
                  <a:ext uri="{FF2B5EF4-FFF2-40B4-BE49-F238E27FC236}">
                    <a16:creationId xmlns:a16="http://schemas.microsoft.com/office/drawing/2014/main" id="{CFF9B322-3B07-4CB0-849C-A40AE00D0CFA}"/>
                  </a:ext>
                </a:extLst>
              </p:cNvPr>
              <p:cNvSpPr txBox="1"/>
              <p:nvPr/>
            </p:nvSpPr>
            <p:spPr>
              <a:xfrm>
                <a:off x="2953843" y="4680244"/>
                <a:ext cx="3492798"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module load </a:t>
                </a:r>
                <a:r>
                  <a:rPr lang="en-US" dirty="0" err="1">
                    <a:latin typeface="Courier New" panose="02070309020205020404" pitchFamily="49" charset="0"/>
                    <a:cs typeface="Courier New" panose="02070309020205020404" pitchFamily="49" charset="0"/>
                  </a:rPr>
                  <a:t>seacas</a:t>
                </a:r>
                <a:endParaRPr lang="en-US" dirty="0">
                  <a:latin typeface="Courier New" panose="02070309020205020404" pitchFamily="49" charset="0"/>
                  <a:cs typeface="Courier New" panose="02070309020205020404" pitchFamily="49" charset="0"/>
                </a:endParaRPr>
              </a:p>
            </p:txBody>
          </p:sp>
        </p:grpSp>
        <p:grpSp>
          <p:nvGrpSpPr>
            <p:cNvPr id="13" name="Group 12">
              <a:extLst>
                <a:ext uri="{FF2B5EF4-FFF2-40B4-BE49-F238E27FC236}">
                  <a16:creationId xmlns:a16="http://schemas.microsoft.com/office/drawing/2014/main" id="{A8CF3D14-2E86-4E6E-97D0-74720B3F66CB}"/>
                </a:ext>
              </a:extLst>
            </p:cNvPr>
            <p:cNvGrpSpPr/>
            <p:nvPr/>
          </p:nvGrpSpPr>
          <p:grpSpPr>
            <a:xfrm>
              <a:off x="6149990" y="3411200"/>
              <a:ext cx="5355962" cy="479252"/>
              <a:chOff x="1090679" y="5200035"/>
              <a:chExt cx="5355962" cy="479252"/>
            </a:xfrm>
          </p:grpSpPr>
          <p:grpSp>
            <p:nvGrpSpPr>
              <p:cNvPr id="14" name="Group 13">
                <a:extLst>
                  <a:ext uri="{FF2B5EF4-FFF2-40B4-BE49-F238E27FC236}">
                    <a16:creationId xmlns:a16="http://schemas.microsoft.com/office/drawing/2014/main" id="{72623BA9-5897-40E6-B069-EF0B422B3865}"/>
                  </a:ext>
                </a:extLst>
              </p:cNvPr>
              <p:cNvGrpSpPr/>
              <p:nvPr/>
            </p:nvGrpSpPr>
            <p:grpSpPr>
              <a:xfrm>
                <a:off x="1676400" y="5263960"/>
                <a:ext cx="4770241" cy="369332"/>
                <a:chOff x="1676400" y="4680244"/>
                <a:chExt cx="4770241" cy="369332"/>
              </a:xfrm>
            </p:grpSpPr>
            <p:sp>
              <p:nvSpPr>
                <p:cNvPr id="16" name="TextBox 15">
                  <a:extLst>
                    <a:ext uri="{FF2B5EF4-FFF2-40B4-BE49-F238E27FC236}">
                      <a16:creationId xmlns:a16="http://schemas.microsoft.com/office/drawing/2014/main" id="{F4675349-0395-4C7B-820E-95131D3E4007}"/>
                    </a:ext>
                  </a:extLst>
                </p:cNvPr>
                <p:cNvSpPr txBox="1"/>
                <p:nvPr/>
              </p:nvSpPr>
              <p:spPr>
                <a:xfrm>
                  <a:off x="1676400" y="4680244"/>
                  <a:ext cx="1084729" cy="369332"/>
                </a:xfrm>
                <a:prstGeom prst="rect">
                  <a:avLst/>
                </a:prstGeom>
                <a:noFill/>
              </p:spPr>
              <p:txBody>
                <a:bodyPr wrap="square" rtlCol="0">
                  <a:spAutoFit/>
                </a:bodyPr>
                <a:lstStyle/>
                <a:p>
                  <a:r>
                    <a:rPr lang="en-US" dirty="0"/>
                    <a:t>SIERRA</a:t>
                  </a:r>
                </a:p>
              </p:txBody>
            </p:sp>
            <p:sp>
              <p:nvSpPr>
                <p:cNvPr id="17" name="TextBox 16">
                  <a:extLst>
                    <a:ext uri="{FF2B5EF4-FFF2-40B4-BE49-F238E27FC236}">
                      <a16:creationId xmlns:a16="http://schemas.microsoft.com/office/drawing/2014/main" id="{782256B7-0AC8-453B-8D90-5558E9CC665A}"/>
                    </a:ext>
                  </a:extLst>
                </p:cNvPr>
                <p:cNvSpPr txBox="1"/>
                <p:nvPr/>
              </p:nvSpPr>
              <p:spPr>
                <a:xfrm>
                  <a:off x="2953843" y="4680244"/>
                  <a:ext cx="3492798"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module load </a:t>
                  </a:r>
                  <a:r>
                    <a:rPr lang="en-US" dirty="0" err="1">
                      <a:latin typeface="Courier New" panose="02070309020205020404" pitchFamily="49" charset="0"/>
                      <a:cs typeface="Courier New" panose="02070309020205020404" pitchFamily="49" charset="0"/>
                    </a:rPr>
                    <a:t>sierra</a:t>
                  </a:r>
                  <a:endParaRPr lang="en-US" dirty="0">
                    <a:latin typeface="Courier New" panose="02070309020205020404" pitchFamily="49" charset="0"/>
                    <a:cs typeface="Courier New" panose="02070309020205020404" pitchFamily="49" charset="0"/>
                  </a:endParaRPr>
                </a:p>
              </p:txBody>
            </p:sp>
          </p:grpSp>
          <p:pic>
            <p:nvPicPr>
              <p:cNvPr id="15" name="Picture 14">
                <a:extLst>
                  <a:ext uri="{FF2B5EF4-FFF2-40B4-BE49-F238E27FC236}">
                    <a16:creationId xmlns:a16="http://schemas.microsoft.com/office/drawing/2014/main" id="{484588C8-7E9E-44AB-88FC-69C8477D0585}"/>
                  </a:ext>
                </a:extLst>
              </p:cNvPr>
              <p:cNvPicPr>
                <a:picLocks noChangeAspect="1"/>
              </p:cNvPicPr>
              <p:nvPr/>
            </p:nvPicPr>
            <p:blipFill>
              <a:blip r:embed="rId2"/>
              <a:stretch>
                <a:fillRect/>
              </a:stretch>
            </p:blipFill>
            <p:spPr>
              <a:xfrm>
                <a:off x="1090679" y="5200035"/>
                <a:ext cx="472169" cy="479252"/>
              </a:xfrm>
              <a:prstGeom prst="rect">
                <a:avLst/>
              </a:prstGeom>
            </p:spPr>
          </p:pic>
        </p:grpSp>
        <p:pic>
          <p:nvPicPr>
            <p:cNvPr id="1026" name="Picture 2">
              <a:extLst>
                <a:ext uri="{FF2B5EF4-FFF2-40B4-BE49-F238E27FC236}">
                  <a16:creationId xmlns:a16="http://schemas.microsoft.com/office/drawing/2014/main" id="{934ED944-0D1F-4E9E-8653-9D2A9A98A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376" y="4033302"/>
              <a:ext cx="508784" cy="3728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D6ED72-1D4C-4D28-A319-DCA0DB6231EE}"/>
                </a:ext>
              </a:extLst>
            </p:cNvPr>
            <p:cNvSpPr txBox="1"/>
            <p:nvPr/>
          </p:nvSpPr>
          <p:spPr>
            <a:xfrm>
              <a:off x="6735711" y="4061085"/>
              <a:ext cx="1277443" cy="369332"/>
            </a:xfrm>
            <a:prstGeom prst="rect">
              <a:avLst/>
            </a:prstGeom>
            <a:noFill/>
          </p:spPr>
          <p:txBody>
            <a:bodyPr wrap="square" rtlCol="0">
              <a:spAutoFit/>
            </a:bodyPr>
            <a:lstStyle/>
            <a:p>
              <a:r>
                <a:rPr lang="en-US" dirty="0"/>
                <a:t>ParaView</a:t>
              </a:r>
            </a:p>
          </p:txBody>
        </p:sp>
        <p:sp>
          <p:nvSpPr>
            <p:cNvPr id="22" name="TextBox 21">
              <a:extLst>
                <a:ext uri="{FF2B5EF4-FFF2-40B4-BE49-F238E27FC236}">
                  <a16:creationId xmlns:a16="http://schemas.microsoft.com/office/drawing/2014/main" id="{19EAE0A2-3BEF-4F01-916F-F870BEAB302D}"/>
                </a:ext>
              </a:extLst>
            </p:cNvPr>
            <p:cNvSpPr txBox="1"/>
            <p:nvPr/>
          </p:nvSpPr>
          <p:spPr>
            <a:xfrm>
              <a:off x="8013154" y="4042815"/>
              <a:ext cx="3492798"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module load viz</a:t>
              </a:r>
            </a:p>
          </p:txBody>
        </p:sp>
        <p:pic>
          <p:nvPicPr>
            <p:cNvPr id="23" name="Picture 22">
              <a:extLst>
                <a:ext uri="{FF2B5EF4-FFF2-40B4-BE49-F238E27FC236}">
                  <a16:creationId xmlns:a16="http://schemas.microsoft.com/office/drawing/2014/main" id="{A667BA62-3DEC-4116-B783-67C0E6DF393A}"/>
                </a:ext>
              </a:extLst>
            </p:cNvPr>
            <p:cNvPicPr>
              <a:picLocks noChangeAspect="1"/>
            </p:cNvPicPr>
            <p:nvPr/>
          </p:nvPicPr>
          <p:blipFill>
            <a:blip r:embed="rId4"/>
            <a:stretch>
              <a:fillRect/>
            </a:stretch>
          </p:blipFill>
          <p:spPr>
            <a:xfrm>
              <a:off x="6108923" y="4506828"/>
              <a:ext cx="508784" cy="546944"/>
            </a:xfrm>
            <a:prstGeom prst="rect">
              <a:avLst/>
            </a:prstGeom>
          </p:spPr>
        </p:pic>
        <p:sp>
          <p:nvSpPr>
            <p:cNvPr id="25" name="TextBox 24">
              <a:extLst>
                <a:ext uri="{FF2B5EF4-FFF2-40B4-BE49-F238E27FC236}">
                  <a16:creationId xmlns:a16="http://schemas.microsoft.com/office/drawing/2014/main" id="{A3866186-1B60-4614-824F-152E7E185636}"/>
                </a:ext>
              </a:extLst>
            </p:cNvPr>
            <p:cNvSpPr txBox="1"/>
            <p:nvPr/>
          </p:nvSpPr>
          <p:spPr>
            <a:xfrm>
              <a:off x="6744337" y="4619911"/>
              <a:ext cx="1277443" cy="369332"/>
            </a:xfrm>
            <a:prstGeom prst="rect">
              <a:avLst/>
            </a:prstGeom>
            <a:noFill/>
          </p:spPr>
          <p:txBody>
            <a:bodyPr wrap="square" rtlCol="0">
              <a:spAutoFit/>
            </a:bodyPr>
            <a:lstStyle/>
            <a:p>
              <a:r>
                <a:rPr lang="en-US" dirty="0"/>
                <a:t>CUBIT</a:t>
              </a:r>
            </a:p>
          </p:txBody>
        </p:sp>
        <p:sp>
          <p:nvSpPr>
            <p:cNvPr id="26" name="TextBox 25">
              <a:extLst>
                <a:ext uri="{FF2B5EF4-FFF2-40B4-BE49-F238E27FC236}">
                  <a16:creationId xmlns:a16="http://schemas.microsoft.com/office/drawing/2014/main" id="{DE709DBB-A95A-4CEE-A083-858EA39CC68C}"/>
                </a:ext>
              </a:extLst>
            </p:cNvPr>
            <p:cNvSpPr txBox="1"/>
            <p:nvPr/>
          </p:nvSpPr>
          <p:spPr>
            <a:xfrm>
              <a:off x="8021780" y="4601641"/>
              <a:ext cx="3492798" cy="369332"/>
            </a:xfrm>
            <a:prstGeom prst="rect">
              <a:avLst/>
            </a:prstGeom>
            <a:noFill/>
          </p:spPr>
          <p:txBody>
            <a:bodyPr wrap="square" rtlCol="0">
              <a:spAutoFit/>
            </a:bodyPr>
            <a:lstStyle/>
            <a:p>
              <a:r>
                <a:rPr lang="en-US" i="1" dirty="0">
                  <a:latin typeface="Courier New" panose="02070309020205020404" pitchFamily="49" charset="0"/>
                  <a:cs typeface="Courier New" panose="02070309020205020404" pitchFamily="49" charset="0"/>
                </a:rPr>
                <a:t>&lt;no module needed&gt;</a:t>
              </a:r>
            </a:p>
          </p:txBody>
        </p:sp>
      </p:grpSp>
      <p:sp>
        <p:nvSpPr>
          <p:cNvPr id="29" name="TextBox 28">
            <a:extLst>
              <a:ext uri="{FF2B5EF4-FFF2-40B4-BE49-F238E27FC236}">
                <a16:creationId xmlns:a16="http://schemas.microsoft.com/office/drawing/2014/main" id="{164F9B30-EA48-4295-9AB7-56003D17ABB5}"/>
              </a:ext>
            </a:extLst>
          </p:cNvPr>
          <p:cNvSpPr txBox="1"/>
          <p:nvPr/>
        </p:nvSpPr>
        <p:spPr>
          <a:xfrm>
            <a:off x="847545" y="1198325"/>
            <a:ext cx="6777846" cy="1431161"/>
          </a:xfrm>
          <a:prstGeom prst="rect">
            <a:avLst/>
          </a:prstGeom>
          <a:noFill/>
        </p:spPr>
        <p:txBody>
          <a:bodyPr wrap="square">
            <a:spAutoFit/>
          </a:bodyPr>
          <a:lstStyle/>
          <a:p>
            <a:pPr>
              <a:spcAft>
                <a:spcPts val="600"/>
              </a:spcAft>
            </a:pPr>
            <a:r>
              <a:rPr lang="en-US" sz="1800" b="1" dirty="0"/>
              <a:t>Previous SIERRA experience (SIERRA100 level)</a:t>
            </a:r>
          </a:p>
          <a:p>
            <a:pPr marL="342900" indent="-342900">
              <a:spcAft>
                <a:spcPts val="600"/>
              </a:spcAft>
              <a:buFontTx/>
              <a:buChar char="-"/>
            </a:pPr>
            <a:r>
              <a:rPr lang="en-US" sz="1800" dirty="0"/>
              <a:t>Read/understand a SIERRA input deck</a:t>
            </a:r>
          </a:p>
          <a:p>
            <a:pPr marL="342900" indent="-342900">
              <a:spcAft>
                <a:spcPts val="600"/>
              </a:spcAft>
              <a:buFontTx/>
              <a:buChar char="-"/>
            </a:pPr>
            <a:r>
              <a:rPr lang="en-US" sz="1800" dirty="0"/>
              <a:t>Execute SIERRA/SM (adagio)</a:t>
            </a:r>
          </a:p>
          <a:p>
            <a:pPr marL="342900" indent="-342900">
              <a:spcAft>
                <a:spcPts val="600"/>
              </a:spcAft>
              <a:buFontTx/>
              <a:buChar char="-"/>
            </a:pPr>
            <a:r>
              <a:rPr lang="en-US" sz="1800" dirty="0"/>
              <a:t>Visualize results (ParaView/</a:t>
            </a:r>
            <a:r>
              <a:rPr lang="en-US" sz="1800" dirty="0" err="1"/>
              <a:t>EnSight</a:t>
            </a:r>
            <a:r>
              <a:rPr lang="en-US" sz="1800" dirty="0"/>
              <a:t>)</a:t>
            </a:r>
          </a:p>
        </p:txBody>
      </p:sp>
      <p:sp>
        <p:nvSpPr>
          <p:cNvPr id="31" name="TextBox 30">
            <a:extLst>
              <a:ext uri="{FF2B5EF4-FFF2-40B4-BE49-F238E27FC236}">
                <a16:creationId xmlns:a16="http://schemas.microsoft.com/office/drawing/2014/main" id="{882583E7-C162-4B46-908D-E69C106449C4}"/>
              </a:ext>
            </a:extLst>
          </p:cNvPr>
          <p:cNvSpPr txBox="1"/>
          <p:nvPr/>
        </p:nvSpPr>
        <p:spPr>
          <a:xfrm>
            <a:off x="762000" y="3186178"/>
            <a:ext cx="3922143" cy="1277273"/>
          </a:xfrm>
          <a:prstGeom prst="rect">
            <a:avLst/>
          </a:prstGeom>
          <a:noFill/>
        </p:spPr>
        <p:txBody>
          <a:bodyPr wrap="square">
            <a:spAutoFit/>
          </a:bodyPr>
          <a:lstStyle/>
          <a:p>
            <a:pPr>
              <a:spcAft>
                <a:spcPts val="600"/>
              </a:spcAft>
            </a:pPr>
            <a:r>
              <a:rPr lang="en-US" sz="1800" b="1" dirty="0"/>
              <a:t>Software familiarity</a:t>
            </a:r>
          </a:p>
          <a:p>
            <a:pPr marL="342900" indent="-342900">
              <a:spcAft>
                <a:spcPts val="600"/>
              </a:spcAft>
              <a:buFontTx/>
              <a:buChar char="-"/>
            </a:pPr>
            <a:r>
              <a:rPr lang="en-US" sz="1800" dirty="0"/>
              <a:t>Linux environment or Workbench (edit input decks, run code and visualize results)</a:t>
            </a:r>
          </a:p>
        </p:txBody>
      </p:sp>
      <p:pic>
        <p:nvPicPr>
          <p:cNvPr id="2" name="Picture 1">
            <a:extLst>
              <a:ext uri="{FF2B5EF4-FFF2-40B4-BE49-F238E27FC236}">
                <a16:creationId xmlns:a16="http://schemas.microsoft.com/office/drawing/2014/main" id="{0ED7CB86-F947-2EE7-6F1A-466DC56AEB25}"/>
              </a:ext>
            </a:extLst>
          </p:cNvPr>
          <p:cNvPicPr>
            <a:picLocks noChangeAspect="1"/>
          </p:cNvPicPr>
          <p:nvPr/>
        </p:nvPicPr>
        <p:blipFill>
          <a:blip r:embed="rId2"/>
          <a:stretch>
            <a:fillRect/>
          </a:stretch>
        </p:blipFill>
        <p:spPr>
          <a:xfrm>
            <a:off x="5877191" y="2651683"/>
            <a:ext cx="484185" cy="479252"/>
          </a:xfrm>
          <a:prstGeom prst="rect">
            <a:avLst/>
          </a:prstGeom>
        </p:spPr>
      </p:pic>
    </p:spTree>
    <p:extLst>
      <p:ext uri="{BB962C8B-B14F-4D97-AF65-F5344CB8AC3E}">
        <p14:creationId xmlns:p14="http://schemas.microsoft.com/office/powerpoint/2010/main" val="3919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ED01-4ADA-43BC-18EF-7FA6BD774FD9}"/>
              </a:ext>
            </a:extLst>
          </p:cNvPr>
          <p:cNvSpPr>
            <a:spLocks noGrp="1"/>
          </p:cNvSpPr>
          <p:nvPr>
            <p:ph type="title"/>
          </p:nvPr>
        </p:nvSpPr>
        <p:spPr/>
        <p:txBody>
          <a:bodyPr/>
          <a:lstStyle/>
          <a:p>
            <a:r>
              <a:rPr lang="en-US" dirty="0"/>
              <a:t>Example 04: Results and discussion – with contact</a:t>
            </a:r>
          </a:p>
        </p:txBody>
      </p:sp>
      <p:sp>
        <p:nvSpPr>
          <p:cNvPr id="4" name="Slide Number Placeholder 3">
            <a:extLst>
              <a:ext uri="{FF2B5EF4-FFF2-40B4-BE49-F238E27FC236}">
                <a16:creationId xmlns:a16="http://schemas.microsoft.com/office/drawing/2014/main" id="{D6FE4187-37D0-B79D-4126-F0C8FA9D1F25}"/>
              </a:ext>
            </a:extLst>
          </p:cNvPr>
          <p:cNvSpPr>
            <a:spLocks noGrp="1"/>
          </p:cNvSpPr>
          <p:nvPr>
            <p:ph type="sldNum" sz="quarter" idx="4"/>
          </p:nvPr>
        </p:nvSpPr>
        <p:spPr/>
        <p:txBody>
          <a:bodyPr/>
          <a:lstStyle/>
          <a:p>
            <a:pPr algn="ctr"/>
            <a:fld id="{F6B149FD-26F7-3645-B4E7-BA8B8CC5EEA8}" type="slidenum">
              <a:rPr lang="en-US" smtClean="0"/>
              <a:pPr algn="ctr"/>
              <a:t>50</a:t>
            </a:fld>
            <a:endParaRPr lang="en-US" dirty="0"/>
          </a:p>
        </p:txBody>
      </p:sp>
      <p:pic>
        <p:nvPicPr>
          <p:cNvPr id="6" name="Picture 5">
            <a:extLst>
              <a:ext uri="{FF2B5EF4-FFF2-40B4-BE49-F238E27FC236}">
                <a16:creationId xmlns:a16="http://schemas.microsoft.com/office/drawing/2014/main" id="{81872EDE-116A-3196-BB5F-65B11D0C82B4}"/>
              </a:ext>
            </a:extLst>
          </p:cNvPr>
          <p:cNvPicPr>
            <a:picLocks noChangeAspect="1"/>
          </p:cNvPicPr>
          <p:nvPr/>
        </p:nvPicPr>
        <p:blipFill>
          <a:blip r:embed="rId2"/>
          <a:stretch>
            <a:fillRect/>
          </a:stretch>
        </p:blipFill>
        <p:spPr>
          <a:xfrm>
            <a:off x="1852936" y="1374455"/>
            <a:ext cx="3558006" cy="1861024"/>
          </a:xfrm>
          <a:prstGeom prst="rect">
            <a:avLst/>
          </a:prstGeom>
        </p:spPr>
      </p:pic>
      <p:pic>
        <p:nvPicPr>
          <p:cNvPr id="8" name="Picture 7">
            <a:extLst>
              <a:ext uri="{FF2B5EF4-FFF2-40B4-BE49-F238E27FC236}">
                <a16:creationId xmlns:a16="http://schemas.microsoft.com/office/drawing/2014/main" id="{3B7A27E9-E09E-EA50-6B0F-F53F03DD32CF}"/>
              </a:ext>
            </a:extLst>
          </p:cNvPr>
          <p:cNvPicPr>
            <a:picLocks noChangeAspect="1"/>
          </p:cNvPicPr>
          <p:nvPr/>
        </p:nvPicPr>
        <p:blipFill>
          <a:blip r:embed="rId3"/>
          <a:stretch>
            <a:fillRect/>
          </a:stretch>
        </p:blipFill>
        <p:spPr>
          <a:xfrm>
            <a:off x="1872727" y="3442113"/>
            <a:ext cx="3600130" cy="1303893"/>
          </a:xfrm>
          <a:prstGeom prst="rect">
            <a:avLst/>
          </a:prstGeom>
        </p:spPr>
      </p:pic>
      <p:sp>
        <p:nvSpPr>
          <p:cNvPr id="9" name="TextBox 8">
            <a:extLst>
              <a:ext uri="{FF2B5EF4-FFF2-40B4-BE49-F238E27FC236}">
                <a16:creationId xmlns:a16="http://schemas.microsoft.com/office/drawing/2014/main" id="{3A3E1AE1-E85D-43DB-F9D3-F33F94171678}"/>
              </a:ext>
            </a:extLst>
          </p:cNvPr>
          <p:cNvSpPr txBox="1"/>
          <p:nvPr/>
        </p:nvSpPr>
        <p:spPr>
          <a:xfrm>
            <a:off x="386194" y="3962854"/>
            <a:ext cx="1290738" cy="369332"/>
          </a:xfrm>
          <a:prstGeom prst="rect">
            <a:avLst/>
          </a:prstGeom>
          <a:noFill/>
        </p:spPr>
        <p:txBody>
          <a:bodyPr wrap="none" rtlCol="0">
            <a:spAutoFit/>
          </a:bodyPr>
          <a:lstStyle/>
          <a:p>
            <a:r>
              <a:rPr lang="en-US" dirty="0"/>
              <a:t>Try 2: 0.05</a:t>
            </a:r>
          </a:p>
        </p:txBody>
      </p:sp>
      <p:sp>
        <p:nvSpPr>
          <p:cNvPr id="10" name="TextBox 9">
            <a:extLst>
              <a:ext uri="{FF2B5EF4-FFF2-40B4-BE49-F238E27FC236}">
                <a16:creationId xmlns:a16="http://schemas.microsoft.com/office/drawing/2014/main" id="{40D9F40A-EA02-EDFB-0320-3E2E78A816B7}"/>
              </a:ext>
            </a:extLst>
          </p:cNvPr>
          <p:cNvSpPr txBox="1"/>
          <p:nvPr/>
        </p:nvSpPr>
        <p:spPr>
          <a:xfrm>
            <a:off x="375566" y="2532415"/>
            <a:ext cx="1422184" cy="369332"/>
          </a:xfrm>
          <a:prstGeom prst="rect">
            <a:avLst/>
          </a:prstGeom>
          <a:noFill/>
        </p:spPr>
        <p:txBody>
          <a:bodyPr wrap="none" rtlCol="0">
            <a:spAutoFit/>
          </a:bodyPr>
          <a:lstStyle/>
          <a:p>
            <a:r>
              <a:rPr lang="en-US" dirty="0"/>
              <a:t>Try 1: 0.015</a:t>
            </a:r>
          </a:p>
        </p:txBody>
      </p:sp>
      <p:cxnSp>
        <p:nvCxnSpPr>
          <p:cNvPr id="12" name="Straight Arrow Connector 11">
            <a:extLst>
              <a:ext uri="{FF2B5EF4-FFF2-40B4-BE49-F238E27FC236}">
                <a16:creationId xmlns:a16="http://schemas.microsoft.com/office/drawing/2014/main" id="{47D6B78F-C2A6-FFA7-1DF9-3C9D772672DA}"/>
              </a:ext>
            </a:extLst>
          </p:cNvPr>
          <p:cNvCxnSpPr>
            <a:cxnSpLocks/>
          </p:cNvCxnSpPr>
          <p:nvPr/>
        </p:nvCxnSpPr>
        <p:spPr>
          <a:xfrm flipH="1">
            <a:off x="4953741" y="1747158"/>
            <a:ext cx="457201" cy="62287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C854CC19-69AF-644A-E49F-6B5A982F19C6}"/>
              </a:ext>
            </a:extLst>
          </p:cNvPr>
          <p:cNvPicPr>
            <a:picLocks noChangeAspect="1"/>
          </p:cNvPicPr>
          <p:nvPr/>
        </p:nvPicPr>
        <p:blipFill>
          <a:blip r:embed="rId4"/>
          <a:stretch>
            <a:fillRect/>
          </a:stretch>
        </p:blipFill>
        <p:spPr>
          <a:xfrm>
            <a:off x="1983905" y="5013706"/>
            <a:ext cx="3537519" cy="1303893"/>
          </a:xfrm>
          <a:prstGeom prst="rect">
            <a:avLst/>
          </a:prstGeom>
        </p:spPr>
      </p:pic>
      <p:sp>
        <p:nvSpPr>
          <p:cNvPr id="18" name="TextBox 17">
            <a:extLst>
              <a:ext uri="{FF2B5EF4-FFF2-40B4-BE49-F238E27FC236}">
                <a16:creationId xmlns:a16="http://schemas.microsoft.com/office/drawing/2014/main" id="{B1AAAE29-9107-9795-2718-8D0F1C1A7D1B}"/>
              </a:ext>
            </a:extLst>
          </p:cNvPr>
          <p:cNvSpPr txBox="1"/>
          <p:nvPr/>
        </p:nvSpPr>
        <p:spPr>
          <a:xfrm>
            <a:off x="395719" y="5410654"/>
            <a:ext cx="1290738" cy="369332"/>
          </a:xfrm>
          <a:prstGeom prst="rect">
            <a:avLst/>
          </a:prstGeom>
          <a:noFill/>
        </p:spPr>
        <p:txBody>
          <a:bodyPr wrap="none" rtlCol="0">
            <a:spAutoFit/>
          </a:bodyPr>
          <a:lstStyle/>
          <a:p>
            <a:r>
              <a:rPr lang="en-US" dirty="0"/>
              <a:t>Try 3: 0.15</a:t>
            </a:r>
          </a:p>
        </p:txBody>
      </p:sp>
      <p:grpSp>
        <p:nvGrpSpPr>
          <p:cNvPr id="28" name="Group 27">
            <a:extLst>
              <a:ext uri="{FF2B5EF4-FFF2-40B4-BE49-F238E27FC236}">
                <a16:creationId xmlns:a16="http://schemas.microsoft.com/office/drawing/2014/main" id="{170047BC-71E6-795E-BE61-8E730C006B77}"/>
              </a:ext>
            </a:extLst>
          </p:cNvPr>
          <p:cNvGrpSpPr/>
          <p:nvPr/>
        </p:nvGrpSpPr>
        <p:grpSpPr>
          <a:xfrm>
            <a:off x="6222347" y="1301019"/>
            <a:ext cx="5778225" cy="5323669"/>
            <a:chOff x="6207037" y="1220566"/>
            <a:chExt cx="5778225" cy="5323669"/>
          </a:xfrm>
        </p:grpSpPr>
        <p:pic>
          <p:nvPicPr>
            <p:cNvPr id="21" name="Picture 20">
              <a:extLst>
                <a:ext uri="{FF2B5EF4-FFF2-40B4-BE49-F238E27FC236}">
                  <a16:creationId xmlns:a16="http://schemas.microsoft.com/office/drawing/2014/main" id="{FA78A57E-6EF1-3537-2CCB-44B48487EFEE}"/>
                </a:ext>
              </a:extLst>
            </p:cNvPr>
            <p:cNvPicPr>
              <a:picLocks noChangeAspect="1"/>
            </p:cNvPicPr>
            <p:nvPr/>
          </p:nvPicPr>
          <p:blipFill>
            <a:blip r:embed="rId5"/>
            <a:stretch>
              <a:fillRect/>
            </a:stretch>
          </p:blipFill>
          <p:spPr>
            <a:xfrm>
              <a:off x="6207037" y="1342859"/>
              <a:ext cx="4001058" cy="5201376"/>
            </a:xfrm>
            <a:prstGeom prst="rect">
              <a:avLst/>
            </a:prstGeom>
          </p:spPr>
        </p:pic>
        <p:sp>
          <p:nvSpPr>
            <p:cNvPr id="22" name="TextBox 21">
              <a:extLst>
                <a:ext uri="{FF2B5EF4-FFF2-40B4-BE49-F238E27FC236}">
                  <a16:creationId xmlns:a16="http://schemas.microsoft.com/office/drawing/2014/main" id="{CE359BFD-FD7D-5945-8C17-9BF2F2D59E94}"/>
                </a:ext>
              </a:extLst>
            </p:cNvPr>
            <p:cNvSpPr txBox="1"/>
            <p:nvPr/>
          </p:nvSpPr>
          <p:spPr>
            <a:xfrm>
              <a:off x="8806294" y="5883072"/>
              <a:ext cx="1149674" cy="307777"/>
            </a:xfrm>
            <a:prstGeom prst="rect">
              <a:avLst/>
            </a:prstGeom>
            <a:noFill/>
          </p:spPr>
          <p:txBody>
            <a:bodyPr wrap="none" rtlCol="0">
              <a:spAutoFit/>
            </a:bodyPr>
            <a:lstStyle/>
            <a:p>
              <a:r>
                <a:rPr lang="en-US" sz="1400" dirty="0"/>
                <a:t>Try 1: 0.015</a:t>
              </a:r>
            </a:p>
          </p:txBody>
        </p:sp>
        <p:sp>
          <p:nvSpPr>
            <p:cNvPr id="23" name="TextBox 22">
              <a:extLst>
                <a:ext uri="{FF2B5EF4-FFF2-40B4-BE49-F238E27FC236}">
                  <a16:creationId xmlns:a16="http://schemas.microsoft.com/office/drawing/2014/main" id="{7B0A784B-920A-643D-42B2-DB3F9349F28C}"/>
                </a:ext>
              </a:extLst>
            </p:cNvPr>
            <p:cNvSpPr txBox="1"/>
            <p:nvPr/>
          </p:nvSpPr>
          <p:spPr>
            <a:xfrm>
              <a:off x="8825344" y="4818828"/>
              <a:ext cx="1047082" cy="307777"/>
            </a:xfrm>
            <a:prstGeom prst="rect">
              <a:avLst/>
            </a:prstGeom>
            <a:noFill/>
          </p:spPr>
          <p:txBody>
            <a:bodyPr wrap="none" rtlCol="0">
              <a:spAutoFit/>
            </a:bodyPr>
            <a:lstStyle/>
            <a:p>
              <a:r>
                <a:rPr lang="en-US" sz="1400" dirty="0"/>
                <a:t>Try 2: 0.05</a:t>
              </a:r>
            </a:p>
          </p:txBody>
        </p:sp>
        <p:sp>
          <p:nvSpPr>
            <p:cNvPr id="24" name="TextBox 23">
              <a:extLst>
                <a:ext uri="{FF2B5EF4-FFF2-40B4-BE49-F238E27FC236}">
                  <a16:creationId xmlns:a16="http://schemas.microsoft.com/office/drawing/2014/main" id="{5030C829-7097-43A4-9B1A-064ED7EC88E2}"/>
                </a:ext>
              </a:extLst>
            </p:cNvPr>
            <p:cNvSpPr txBox="1"/>
            <p:nvPr/>
          </p:nvSpPr>
          <p:spPr>
            <a:xfrm>
              <a:off x="7074997" y="1220566"/>
              <a:ext cx="1047082" cy="307777"/>
            </a:xfrm>
            <a:prstGeom prst="rect">
              <a:avLst/>
            </a:prstGeom>
            <a:noFill/>
          </p:spPr>
          <p:txBody>
            <a:bodyPr wrap="none" rtlCol="0">
              <a:spAutoFit/>
            </a:bodyPr>
            <a:lstStyle/>
            <a:p>
              <a:r>
                <a:rPr lang="en-US" sz="1400" dirty="0"/>
                <a:t>Try 3: 0.15</a:t>
              </a:r>
            </a:p>
          </p:txBody>
        </p:sp>
        <p:sp>
          <p:nvSpPr>
            <p:cNvPr id="25" name="TextBox 24">
              <a:extLst>
                <a:ext uri="{FF2B5EF4-FFF2-40B4-BE49-F238E27FC236}">
                  <a16:creationId xmlns:a16="http://schemas.microsoft.com/office/drawing/2014/main" id="{73999D5C-830D-D41C-4D78-9724E7C3FF5B}"/>
                </a:ext>
              </a:extLst>
            </p:cNvPr>
            <p:cNvSpPr txBox="1"/>
            <p:nvPr/>
          </p:nvSpPr>
          <p:spPr>
            <a:xfrm>
              <a:off x="8825344" y="2817711"/>
              <a:ext cx="1047082" cy="307777"/>
            </a:xfrm>
            <a:prstGeom prst="rect">
              <a:avLst/>
            </a:prstGeom>
            <a:noFill/>
          </p:spPr>
          <p:txBody>
            <a:bodyPr wrap="none" rtlCol="0">
              <a:spAutoFit/>
            </a:bodyPr>
            <a:lstStyle/>
            <a:p>
              <a:r>
                <a:rPr lang="en-US" sz="1400" dirty="0"/>
                <a:t>Try 4: 0.06</a:t>
              </a:r>
            </a:p>
          </p:txBody>
        </p:sp>
        <p:sp>
          <p:nvSpPr>
            <p:cNvPr id="26" name="TextBox 25">
              <a:extLst>
                <a:ext uri="{FF2B5EF4-FFF2-40B4-BE49-F238E27FC236}">
                  <a16:creationId xmlns:a16="http://schemas.microsoft.com/office/drawing/2014/main" id="{1CBB50EC-3BC1-0831-8D35-85B2EB80F2DB}"/>
                </a:ext>
              </a:extLst>
            </p:cNvPr>
            <p:cNvSpPr txBox="1"/>
            <p:nvPr/>
          </p:nvSpPr>
          <p:spPr>
            <a:xfrm>
              <a:off x="8806294" y="1360447"/>
              <a:ext cx="1149674" cy="307777"/>
            </a:xfrm>
            <a:prstGeom prst="rect">
              <a:avLst/>
            </a:prstGeom>
            <a:noFill/>
          </p:spPr>
          <p:txBody>
            <a:bodyPr wrap="none" rtlCol="0">
              <a:spAutoFit/>
            </a:bodyPr>
            <a:lstStyle/>
            <a:p>
              <a:r>
                <a:rPr lang="en-US" sz="1400" dirty="0"/>
                <a:t>Try 5: 0.065</a:t>
              </a:r>
            </a:p>
          </p:txBody>
        </p:sp>
        <p:sp>
          <p:nvSpPr>
            <p:cNvPr id="27" name="TextBox 26">
              <a:extLst>
                <a:ext uri="{FF2B5EF4-FFF2-40B4-BE49-F238E27FC236}">
                  <a16:creationId xmlns:a16="http://schemas.microsoft.com/office/drawing/2014/main" id="{CD501E05-1CAC-64CE-C360-1D8B3B616FA4}"/>
                </a:ext>
              </a:extLst>
            </p:cNvPr>
            <p:cNvSpPr txBox="1"/>
            <p:nvPr/>
          </p:nvSpPr>
          <p:spPr>
            <a:xfrm>
              <a:off x="9899287" y="2058597"/>
              <a:ext cx="2085975" cy="307777"/>
            </a:xfrm>
            <a:prstGeom prst="rect">
              <a:avLst/>
            </a:prstGeom>
            <a:noFill/>
          </p:spPr>
          <p:txBody>
            <a:bodyPr wrap="square" rtlCol="0">
              <a:spAutoFit/>
            </a:bodyPr>
            <a:lstStyle/>
            <a:p>
              <a:r>
                <a:rPr lang="en-US" sz="1400" dirty="0"/>
                <a:t>Bolt 1 @ Target 70ksi</a:t>
              </a:r>
            </a:p>
          </p:txBody>
        </p:sp>
      </p:grpSp>
      <p:sp>
        <p:nvSpPr>
          <p:cNvPr id="13" name="TextBox 12">
            <a:extLst>
              <a:ext uri="{FF2B5EF4-FFF2-40B4-BE49-F238E27FC236}">
                <a16:creationId xmlns:a16="http://schemas.microsoft.com/office/drawing/2014/main" id="{985F1597-10A4-9F58-C3F3-53766917E1BC}"/>
              </a:ext>
            </a:extLst>
          </p:cNvPr>
          <p:cNvSpPr txBox="1"/>
          <p:nvPr/>
        </p:nvSpPr>
        <p:spPr>
          <a:xfrm>
            <a:off x="4821243" y="980302"/>
            <a:ext cx="2085975" cy="738664"/>
          </a:xfrm>
          <a:prstGeom prst="rect">
            <a:avLst/>
          </a:prstGeom>
          <a:noFill/>
        </p:spPr>
        <p:txBody>
          <a:bodyPr wrap="square" rtlCol="0">
            <a:spAutoFit/>
          </a:bodyPr>
          <a:lstStyle/>
          <a:p>
            <a:r>
              <a:rPr lang="en-US" sz="1400" dirty="0"/>
              <a:t>Somebody assembled our system with a tiny gap here!</a:t>
            </a:r>
          </a:p>
        </p:txBody>
      </p:sp>
    </p:spTree>
    <p:extLst>
      <p:ext uri="{BB962C8B-B14F-4D97-AF65-F5344CB8AC3E}">
        <p14:creationId xmlns:p14="http://schemas.microsoft.com/office/powerpoint/2010/main" val="410111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A88-D21D-0D75-0783-B9CD81C082F2}"/>
              </a:ext>
            </a:extLst>
          </p:cNvPr>
          <p:cNvSpPr>
            <a:spLocks noGrp="1"/>
          </p:cNvSpPr>
          <p:nvPr>
            <p:ph type="title"/>
          </p:nvPr>
        </p:nvSpPr>
        <p:spPr/>
        <p:txBody>
          <a:bodyPr/>
          <a:lstStyle/>
          <a:p>
            <a:r>
              <a:rPr lang="en-US" dirty="0"/>
              <a:t>Example 04: Results and discussion – quasi-static check</a:t>
            </a:r>
          </a:p>
        </p:txBody>
      </p:sp>
      <p:sp>
        <p:nvSpPr>
          <p:cNvPr id="4" name="Slide Number Placeholder 3">
            <a:extLst>
              <a:ext uri="{FF2B5EF4-FFF2-40B4-BE49-F238E27FC236}">
                <a16:creationId xmlns:a16="http://schemas.microsoft.com/office/drawing/2014/main" id="{BBE39552-F916-3017-ACD0-8808576AEACF}"/>
              </a:ext>
            </a:extLst>
          </p:cNvPr>
          <p:cNvSpPr>
            <a:spLocks noGrp="1"/>
          </p:cNvSpPr>
          <p:nvPr>
            <p:ph type="sldNum" sz="quarter" idx="4"/>
          </p:nvPr>
        </p:nvSpPr>
        <p:spPr/>
        <p:txBody>
          <a:bodyPr/>
          <a:lstStyle/>
          <a:p>
            <a:pPr algn="ctr"/>
            <a:fld id="{F6B149FD-26F7-3645-B4E7-BA8B8CC5EEA8}" type="slidenum">
              <a:rPr lang="en-US" smtClean="0"/>
              <a:pPr algn="ctr"/>
              <a:t>51</a:t>
            </a:fld>
            <a:endParaRPr lang="en-US" dirty="0"/>
          </a:p>
        </p:txBody>
      </p:sp>
      <p:grpSp>
        <p:nvGrpSpPr>
          <p:cNvPr id="13" name="Group 12">
            <a:extLst>
              <a:ext uri="{FF2B5EF4-FFF2-40B4-BE49-F238E27FC236}">
                <a16:creationId xmlns:a16="http://schemas.microsoft.com/office/drawing/2014/main" id="{A165B4C3-54D9-916B-32E6-7D4F8450942E}"/>
              </a:ext>
            </a:extLst>
          </p:cNvPr>
          <p:cNvGrpSpPr/>
          <p:nvPr/>
        </p:nvGrpSpPr>
        <p:grpSpPr>
          <a:xfrm>
            <a:off x="2325655" y="1359158"/>
            <a:ext cx="7426390" cy="4277322"/>
            <a:chOff x="2971364" y="1290339"/>
            <a:chExt cx="7426390" cy="4277322"/>
          </a:xfrm>
        </p:grpSpPr>
        <p:pic>
          <p:nvPicPr>
            <p:cNvPr id="6" name="Picture 5">
              <a:extLst>
                <a:ext uri="{FF2B5EF4-FFF2-40B4-BE49-F238E27FC236}">
                  <a16:creationId xmlns:a16="http://schemas.microsoft.com/office/drawing/2014/main" id="{32B81DBF-BA9F-EDDF-79F6-3B323CC92068}"/>
                </a:ext>
              </a:extLst>
            </p:cNvPr>
            <p:cNvPicPr>
              <a:picLocks noChangeAspect="1"/>
            </p:cNvPicPr>
            <p:nvPr/>
          </p:nvPicPr>
          <p:blipFill>
            <a:blip r:embed="rId2"/>
            <a:stretch>
              <a:fillRect/>
            </a:stretch>
          </p:blipFill>
          <p:spPr>
            <a:xfrm>
              <a:off x="2971364" y="1290339"/>
              <a:ext cx="6249272" cy="4277322"/>
            </a:xfrm>
            <a:prstGeom prst="rect">
              <a:avLst/>
            </a:prstGeom>
          </p:spPr>
        </p:pic>
        <p:pic>
          <p:nvPicPr>
            <p:cNvPr id="8" name="Picture 7">
              <a:extLst>
                <a:ext uri="{FF2B5EF4-FFF2-40B4-BE49-F238E27FC236}">
                  <a16:creationId xmlns:a16="http://schemas.microsoft.com/office/drawing/2014/main" id="{5B8BD795-06E0-1D6C-21A8-E8A5809C7ED9}"/>
                </a:ext>
              </a:extLst>
            </p:cNvPr>
            <p:cNvPicPr>
              <a:picLocks noChangeAspect="1"/>
            </p:cNvPicPr>
            <p:nvPr/>
          </p:nvPicPr>
          <p:blipFill>
            <a:blip r:embed="rId3"/>
            <a:stretch>
              <a:fillRect/>
            </a:stretch>
          </p:blipFill>
          <p:spPr>
            <a:xfrm>
              <a:off x="6552830" y="2614355"/>
              <a:ext cx="2707358" cy="1582538"/>
            </a:xfrm>
            <a:prstGeom prst="rect">
              <a:avLst/>
            </a:prstGeom>
          </p:spPr>
        </p:pic>
        <p:sp>
          <p:nvSpPr>
            <p:cNvPr id="9" name="TextBox 8">
              <a:extLst>
                <a:ext uri="{FF2B5EF4-FFF2-40B4-BE49-F238E27FC236}">
                  <a16:creationId xmlns:a16="http://schemas.microsoft.com/office/drawing/2014/main" id="{4DD2FABD-8E81-B5F4-66A4-E226751EF55F}"/>
                </a:ext>
              </a:extLst>
            </p:cNvPr>
            <p:cNvSpPr txBox="1"/>
            <p:nvPr/>
          </p:nvSpPr>
          <p:spPr>
            <a:xfrm>
              <a:off x="8487102" y="1359158"/>
              <a:ext cx="1467068" cy="307777"/>
            </a:xfrm>
            <a:prstGeom prst="rect">
              <a:avLst/>
            </a:prstGeom>
            <a:noFill/>
          </p:spPr>
          <p:txBody>
            <a:bodyPr wrap="none" rtlCol="0">
              <a:spAutoFit/>
            </a:bodyPr>
            <a:lstStyle/>
            <a:p>
              <a:r>
                <a:rPr lang="en-US" sz="1400" dirty="0"/>
                <a:t>KE (undamped)</a:t>
              </a:r>
            </a:p>
          </p:txBody>
        </p:sp>
        <p:sp>
          <p:nvSpPr>
            <p:cNvPr id="10" name="TextBox 9">
              <a:extLst>
                <a:ext uri="{FF2B5EF4-FFF2-40B4-BE49-F238E27FC236}">
                  <a16:creationId xmlns:a16="http://schemas.microsoft.com/office/drawing/2014/main" id="{64290199-E078-8954-7FF8-FEA6A06CAFBB}"/>
                </a:ext>
              </a:extLst>
            </p:cNvPr>
            <p:cNvSpPr txBox="1"/>
            <p:nvPr/>
          </p:nvSpPr>
          <p:spPr>
            <a:xfrm>
              <a:off x="8991600" y="2000250"/>
              <a:ext cx="1406154" cy="523220"/>
            </a:xfrm>
            <a:prstGeom prst="rect">
              <a:avLst/>
            </a:prstGeom>
            <a:noFill/>
          </p:spPr>
          <p:txBody>
            <a:bodyPr wrap="square" rtlCol="0">
              <a:spAutoFit/>
            </a:bodyPr>
            <a:lstStyle/>
            <a:p>
              <a:r>
                <a:rPr lang="en-US" sz="1400" dirty="0"/>
                <a:t>KE (lightly damped)</a:t>
              </a:r>
            </a:p>
          </p:txBody>
        </p:sp>
        <p:sp>
          <p:nvSpPr>
            <p:cNvPr id="11" name="TextBox 10">
              <a:extLst>
                <a:ext uri="{FF2B5EF4-FFF2-40B4-BE49-F238E27FC236}">
                  <a16:creationId xmlns:a16="http://schemas.microsoft.com/office/drawing/2014/main" id="{49B7356B-E1A1-D64E-9003-6313F1FF14B6}"/>
                </a:ext>
              </a:extLst>
            </p:cNvPr>
            <p:cNvSpPr txBox="1"/>
            <p:nvPr/>
          </p:nvSpPr>
          <p:spPr>
            <a:xfrm>
              <a:off x="7986584" y="4387906"/>
              <a:ext cx="1406154" cy="307777"/>
            </a:xfrm>
            <a:prstGeom prst="rect">
              <a:avLst/>
            </a:prstGeom>
            <a:noFill/>
          </p:spPr>
          <p:txBody>
            <a:bodyPr wrap="none" rtlCol="0">
              <a:spAutoFit/>
            </a:bodyPr>
            <a:lstStyle/>
            <a:p>
              <a:r>
                <a:rPr lang="en-US" sz="1400" dirty="0"/>
                <a:t>IE (undamped)</a:t>
              </a:r>
            </a:p>
          </p:txBody>
        </p:sp>
        <p:sp>
          <p:nvSpPr>
            <p:cNvPr id="12" name="TextBox 11">
              <a:extLst>
                <a:ext uri="{FF2B5EF4-FFF2-40B4-BE49-F238E27FC236}">
                  <a16:creationId xmlns:a16="http://schemas.microsoft.com/office/drawing/2014/main" id="{0AFF74CD-D5A5-E097-3C12-EE426AB4A7F4}"/>
                </a:ext>
              </a:extLst>
            </p:cNvPr>
            <p:cNvSpPr txBox="1"/>
            <p:nvPr/>
          </p:nvSpPr>
          <p:spPr>
            <a:xfrm>
              <a:off x="4861948" y="4541795"/>
              <a:ext cx="1234052" cy="523220"/>
            </a:xfrm>
            <a:prstGeom prst="rect">
              <a:avLst/>
            </a:prstGeom>
            <a:noFill/>
          </p:spPr>
          <p:txBody>
            <a:bodyPr wrap="square" rtlCol="0">
              <a:spAutoFit/>
            </a:bodyPr>
            <a:lstStyle/>
            <a:p>
              <a:pPr algn="r"/>
              <a:r>
                <a:rPr lang="en-US" sz="1400" dirty="0"/>
                <a:t>IE (lightly damped)</a:t>
              </a:r>
            </a:p>
          </p:txBody>
        </p:sp>
      </p:grpSp>
      <p:cxnSp>
        <p:nvCxnSpPr>
          <p:cNvPr id="15" name="Straight Arrow Connector 14">
            <a:extLst>
              <a:ext uri="{FF2B5EF4-FFF2-40B4-BE49-F238E27FC236}">
                <a16:creationId xmlns:a16="http://schemas.microsoft.com/office/drawing/2014/main" id="{D22EE6A3-EA48-ED99-875A-F9FEF9EAEA9F}"/>
              </a:ext>
            </a:extLst>
          </p:cNvPr>
          <p:cNvCxnSpPr>
            <a:cxnSpLocks/>
            <a:endCxn id="8" idx="3"/>
          </p:cNvCxnSpPr>
          <p:nvPr/>
        </p:nvCxnSpPr>
        <p:spPr>
          <a:xfrm flipH="1" flipV="1">
            <a:off x="8614479" y="3474443"/>
            <a:ext cx="693982" cy="125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38412EF-BDA0-C11A-641A-AA9D81EAF29D}"/>
              </a:ext>
            </a:extLst>
          </p:cNvPr>
          <p:cNvSpPr txBox="1"/>
          <p:nvPr/>
        </p:nvSpPr>
        <p:spPr>
          <a:xfrm>
            <a:off x="9496426" y="3333692"/>
            <a:ext cx="2209800" cy="1169551"/>
          </a:xfrm>
          <a:prstGeom prst="rect">
            <a:avLst/>
          </a:prstGeom>
          <a:noFill/>
        </p:spPr>
        <p:txBody>
          <a:bodyPr wrap="square" rtlCol="0">
            <a:spAutoFit/>
          </a:bodyPr>
          <a:lstStyle/>
          <a:p>
            <a:r>
              <a:rPr lang="en-US" sz="1400" dirty="0"/>
              <a:t>There’s a clear rigid body rotation occurring since there are no boundary conditions constraining it out</a:t>
            </a:r>
          </a:p>
        </p:txBody>
      </p:sp>
      <p:sp>
        <p:nvSpPr>
          <p:cNvPr id="18" name="TextBox 17">
            <a:extLst>
              <a:ext uri="{FF2B5EF4-FFF2-40B4-BE49-F238E27FC236}">
                <a16:creationId xmlns:a16="http://schemas.microsoft.com/office/drawing/2014/main" id="{0F59F3EB-8D60-6D26-696F-7A716D8B2EA1}"/>
              </a:ext>
            </a:extLst>
          </p:cNvPr>
          <p:cNvSpPr txBox="1"/>
          <p:nvPr/>
        </p:nvSpPr>
        <p:spPr>
          <a:xfrm>
            <a:off x="3173814" y="1559501"/>
            <a:ext cx="3112685" cy="307777"/>
          </a:xfrm>
          <a:prstGeom prst="rect">
            <a:avLst/>
          </a:prstGeom>
          <a:noFill/>
        </p:spPr>
        <p:txBody>
          <a:bodyPr wrap="square" rtlCol="0">
            <a:spAutoFit/>
          </a:bodyPr>
          <a:lstStyle/>
          <a:p>
            <a:r>
              <a:rPr lang="en-US" sz="1400" dirty="0"/>
              <a:t>Mass damping coefficient = 2000.</a:t>
            </a:r>
          </a:p>
        </p:txBody>
      </p:sp>
      <p:sp>
        <p:nvSpPr>
          <p:cNvPr id="19" name="TextBox 18">
            <a:extLst>
              <a:ext uri="{FF2B5EF4-FFF2-40B4-BE49-F238E27FC236}">
                <a16:creationId xmlns:a16="http://schemas.microsoft.com/office/drawing/2014/main" id="{83F05E47-7CFE-22F1-5B04-00BFCB6054B8}"/>
              </a:ext>
            </a:extLst>
          </p:cNvPr>
          <p:cNvSpPr txBox="1"/>
          <p:nvPr/>
        </p:nvSpPr>
        <p:spPr>
          <a:xfrm>
            <a:off x="757517" y="6037009"/>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sz="1800" dirty="0"/>
              <a:t>It’s always a good idea to verify that your explicit solution is </a:t>
            </a:r>
            <a:r>
              <a:rPr lang="en-US" sz="1800" b="1" dirty="0"/>
              <a:t>sufficiently quasi-static</a:t>
            </a:r>
            <a:r>
              <a:rPr lang="en-US" sz="1800" dirty="0"/>
              <a:t>.  There are a variety of techniques available to add dissipation.</a:t>
            </a:r>
            <a:endParaRPr lang="en-US" sz="1800" b="1" dirty="0"/>
          </a:p>
        </p:txBody>
      </p:sp>
    </p:spTree>
    <p:extLst>
      <p:ext uri="{BB962C8B-B14F-4D97-AF65-F5344CB8AC3E}">
        <p14:creationId xmlns:p14="http://schemas.microsoft.com/office/powerpoint/2010/main" val="399954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AB31-FDA1-37E6-A6E1-905D1C9073A2}"/>
              </a:ext>
            </a:extLst>
          </p:cNvPr>
          <p:cNvSpPr>
            <a:spLocks noGrp="1"/>
          </p:cNvSpPr>
          <p:nvPr>
            <p:ph type="title"/>
          </p:nvPr>
        </p:nvSpPr>
        <p:spPr/>
        <p:txBody>
          <a:bodyPr/>
          <a:lstStyle/>
          <a:p>
            <a:r>
              <a:rPr lang="en-US" dirty="0"/>
              <a:t>Preloading all the bolts in a system model …</a:t>
            </a:r>
          </a:p>
        </p:txBody>
      </p:sp>
      <p:sp>
        <p:nvSpPr>
          <p:cNvPr id="4" name="Slide Number Placeholder 3">
            <a:extLst>
              <a:ext uri="{FF2B5EF4-FFF2-40B4-BE49-F238E27FC236}">
                <a16:creationId xmlns:a16="http://schemas.microsoft.com/office/drawing/2014/main" id="{A4E6C176-7841-FAB4-F3DD-3060F234E80E}"/>
              </a:ext>
            </a:extLst>
          </p:cNvPr>
          <p:cNvSpPr>
            <a:spLocks noGrp="1"/>
          </p:cNvSpPr>
          <p:nvPr>
            <p:ph type="sldNum" sz="quarter" idx="4"/>
          </p:nvPr>
        </p:nvSpPr>
        <p:spPr/>
        <p:txBody>
          <a:bodyPr/>
          <a:lstStyle/>
          <a:p>
            <a:pPr algn="ctr"/>
            <a:fld id="{F6B149FD-26F7-3645-B4E7-BA8B8CC5EEA8}" type="slidenum">
              <a:rPr lang="en-US" smtClean="0"/>
              <a:pPr algn="ctr"/>
              <a:t>52</a:t>
            </a:fld>
            <a:endParaRPr lang="en-US" dirty="0"/>
          </a:p>
        </p:txBody>
      </p:sp>
      <p:pic>
        <p:nvPicPr>
          <p:cNvPr id="5" name="Picture 4">
            <a:extLst>
              <a:ext uri="{FF2B5EF4-FFF2-40B4-BE49-F238E27FC236}">
                <a16:creationId xmlns:a16="http://schemas.microsoft.com/office/drawing/2014/main" id="{62AC843F-7341-F3D2-317C-BE4D22C40DA2}"/>
              </a:ext>
            </a:extLst>
          </p:cNvPr>
          <p:cNvPicPr>
            <a:picLocks noChangeAspect="1"/>
          </p:cNvPicPr>
          <p:nvPr/>
        </p:nvPicPr>
        <p:blipFill>
          <a:blip r:embed="rId2"/>
          <a:stretch>
            <a:fillRect/>
          </a:stretch>
        </p:blipFill>
        <p:spPr>
          <a:xfrm>
            <a:off x="2495549" y="1400820"/>
            <a:ext cx="6792829" cy="4406160"/>
          </a:xfrm>
          <a:prstGeom prst="rect">
            <a:avLst/>
          </a:prstGeom>
        </p:spPr>
      </p:pic>
      <p:cxnSp>
        <p:nvCxnSpPr>
          <p:cNvPr id="6" name="Straight Arrow Connector 5">
            <a:extLst>
              <a:ext uri="{FF2B5EF4-FFF2-40B4-BE49-F238E27FC236}">
                <a16:creationId xmlns:a16="http://schemas.microsoft.com/office/drawing/2014/main" id="{07A19622-A4B2-10DA-16CF-D1ED6055A150}"/>
              </a:ext>
            </a:extLst>
          </p:cNvPr>
          <p:cNvCxnSpPr/>
          <p:nvPr/>
        </p:nvCxnSpPr>
        <p:spPr>
          <a:xfrm flipH="1">
            <a:off x="4063236" y="2021305"/>
            <a:ext cx="446887" cy="508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9AD567-A641-32DD-81BE-5FC20D4990B9}"/>
              </a:ext>
            </a:extLst>
          </p:cNvPr>
          <p:cNvSpPr/>
          <p:nvPr/>
        </p:nvSpPr>
        <p:spPr>
          <a:xfrm>
            <a:off x="4286679" y="1421354"/>
            <a:ext cx="2428446" cy="646331"/>
          </a:xfrm>
          <a:prstGeom prst="rect">
            <a:avLst/>
          </a:prstGeom>
        </p:spPr>
        <p:txBody>
          <a:bodyPr wrap="square">
            <a:spAutoFit/>
          </a:bodyPr>
          <a:lstStyle/>
          <a:p>
            <a:r>
              <a:rPr lang="en-US" dirty="0">
                <a:solidFill>
                  <a:schemeClr val="accent1"/>
                </a:solidFill>
              </a:rPr>
              <a:t>A very competent analyst</a:t>
            </a:r>
          </a:p>
        </p:txBody>
      </p:sp>
      <p:cxnSp>
        <p:nvCxnSpPr>
          <p:cNvPr id="8" name="Straight Arrow Connector 7">
            <a:extLst>
              <a:ext uri="{FF2B5EF4-FFF2-40B4-BE49-F238E27FC236}">
                <a16:creationId xmlns:a16="http://schemas.microsoft.com/office/drawing/2014/main" id="{EC5AA0BD-CCB5-8D6D-5984-77BA43A42E9B}"/>
              </a:ext>
            </a:extLst>
          </p:cNvPr>
          <p:cNvCxnSpPr/>
          <p:nvPr/>
        </p:nvCxnSpPr>
        <p:spPr>
          <a:xfrm flipH="1">
            <a:off x="7874264" y="2173705"/>
            <a:ext cx="446887" cy="508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284D0B4-4AB2-201F-9A09-DFA6EBA84543}"/>
              </a:ext>
            </a:extLst>
          </p:cNvPr>
          <p:cNvSpPr/>
          <p:nvPr/>
        </p:nvSpPr>
        <p:spPr>
          <a:xfrm>
            <a:off x="8097707" y="1573754"/>
            <a:ext cx="2248560" cy="646331"/>
          </a:xfrm>
          <a:prstGeom prst="rect">
            <a:avLst/>
          </a:prstGeom>
        </p:spPr>
        <p:txBody>
          <a:bodyPr wrap="square">
            <a:spAutoFit/>
          </a:bodyPr>
          <a:lstStyle/>
          <a:p>
            <a:r>
              <a:rPr lang="en-US" dirty="0">
                <a:solidFill>
                  <a:schemeClr val="accent1"/>
                </a:solidFill>
              </a:rPr>
              <a:t>(been trying for a long time)</a:t>
            </a:r>
          </a:p>
        </p:txBody>
      </p:sp>
      <p:sp>
        <p:nvSpPr>
          <p:cNvPr id="13" name="TextBox 12">
            <a:extLst>
              <a:ext uri="{FF2B5EF4-FFF2-40B4-BE49-F238E27FC236}">
                <a16:creationId xmlns:a16="http://schemas.microsoft.com/office/drawing/2014/main" id="{90150B51-7932-B922-17F4-DE3B8844D020}"/>
              </a:ext>
            </a:extLst>
          </p:cNvPr>
          <p:cNvSpPr txBox="1"/>
          <p:nvPr/>
        </p:nvSpPr>
        <p:spPr>
          <a:xfrm>
            <a:off x="757517" y="6037009"/>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b="1" dirty="0"/>
              <a:t>It’s painful</a:t>
            </a:r>
            <a:r>
              <a:rPr lang="en-US" sz="1800" dirty="0"/>
              <a:t>.  And then the bolt sizes change.</a:t>
            </a:r>
            <a:endParaRPr lang="en-US" sz="1800" b="1" dirty="0"/>
          </a:p>
        </p:txBody>
      </p:sp>
    </p:spTree>
    <p:extLst>
      <p:ext uri="{BB962C8B-B14F-4D97-AF65-F5344CB8AC3E}">
        <p14:creationId xmlns:p14="http://schemas.microsoft.com/office/powerpoint/2010/main" val="186416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05A3-15FF-EB0D-AE9D-5DD6A01C60B7}"/>
              </a:ext>
            </a:extLst>
          </p:cNvPr>
          <p:cNvSpPr>
            <a:spLocks noGrp="1"/>
          </p:cNvSpPr>
          <p:nvPr>
            <p:ph type="title"/>
          </p:nvPr>
        </p:nvSpPr>
        <p:spPr/>
        <p:txBody>
          <a:bodyPr/>
          <a:lstStyle/>
          <a:p>
            <a:r>
              <a:rPr lang="en-US" dirty="0"/>
              <a:t>The preloading struggle motivated an improved workflow</a:t>
            </a:r>
          </a:p>
        </p:txBody>
      </p:sp>
      <p:sp>
        <p:nvSpPr>
          <p:cNvPr id="4" name="Slide Number Placeholder 3">
            <a:extLst>
              <a:ext uri="{FF2B5EF4-FFF2-40B4-BE49-F238E27FC236}">
                <a16:creationId xmlns:a16="http://schemas.microsoft.com/office/drawing/2014/main" id="{9091C7F2-5BC0-FCAC-B9D0-918EE4D3B1E3}"/>
              </a:ext>
            </a:extLst>
          </p:cNvPr>
          <p:cNvSpPr>
            <a:spLocks noGrp="1"/>
          </p:cNvSpPr>
          <p:nvPr>
            <p:ph type="sldNum" sz="quarter" idx="4"/>
          </p:nvPr>
        </p:nvSpPr>
        <p:spPr/>
        <p:txBody>
          <a:bodyPr/>
          <a:lstStyle/>
          <a:p>
            <a:pPr algn="ctr"/>
            <a:fld id="{F6B149FD-26F7-3645-B4E7-BA8B8CC5EEA8}" type="slidenum">
              <a:rPr lang="en-US" smtClean="0"/>
              <a:pPr algn="ctr"/>
              <a:t>53</a:t>
            </a:fld>
            <a:endParaRPr lang="en-US" dirty="0"/>
          </a:p>
        </p:txBody>
      </p:sp>
      <p:sp>
        <p:nvSpPr>
          <p:cNvPr id="5" name="TextBox 4">
            <a:extLst>
              <a:ext uri="{FF2B5EF4-FFF2-40B4-BE49-F238E27FC236}">
                <a16:creationId xmlns:a16="http://schemas.microsoft.com/office/drawing/2014/main" id="{A5F7AC48-1ADC-FFF5-1560-6F9EB82AEDBD}"/>
              </a:ext>
            </a:extLst>
          </p:cNvPr>
          <p:cNvSpPr txBox="1"/>
          <p:nvPr/>
        </p:nvSpPr>
        <p:spPr>
          <a:xfrm>
            <a:off x="926107" y="1651751"/>
            <a:ext cx="5684243" cy="3888244"/>
          </a:xfrm>
          <a:prstGeom prst="rect">
            <a:avLst/>
          </a:prstGeom>
          <a:noFill/>
        </p:spPr>
        <p:txBody>
          <a:bodyPr wrap="square" rtlCol="0">
            <a:spAutoFit/>
          </a:bodyPr>
          <a:lstStyle/>
          <a:p>
            <a:pPr>
              <a:spcAft>
                <a:spcPts val="1600"/>
              </a:spcAft>
            </a:pPr>
            <a:r>
              <a:rPr lang="en-US" b="1" dirty="0"/>
              <a:t>Some history</a:t>
            </a:r>
          </a:p>
          <a:p>
            <a:pPr marL="285750" indent="-285750">
              <a:spcAft>
                <a:spcPts val="1600"/>
              </a:spcAft>
              <a:buFont typeface="Arial" panose="020B0604020202020204" pitchFamily="34" charset="0"/>
              <a:buChar char="•"/>
            </a:pPr>
            <a:r>
              <a:rPr lang="en-US" dirty="0"/>
              <a:t>Analysts wanted a </a:t>
            </a:r>
            <a:r>
              <a:rPr lang="en-US" b="1" dirty="0"/>
              <a:t>simplified</a:t>
            </a:r>
            <a:r>
              <a:rPr lang="en-US" dirty="0"/>
              <a:t> workflow for preloading bolts</a:t>
            </a:r>
          </a:p>
          <a:p>
            <a:pPr marL="285750" indent="-285750">
              <a:spcAft>
                <a:spcPts val="1600"/>
              </a:spcAft>
              <a:buFont typeface="Arial" panose="020B0604020202020204" pitchFamily="34" charset="0"/>
              <a:buChar char="•"/>
            </a:pPr>
            <a:r>
              <a:rPr lang="en-US" dirty="0"/>
              <a:t>Manual process “works,” but is cumbersome (like digging a ditch with a spoon)</a:t>
            </a:r>
          </a:p>
          <a:p>
            <a:pPr marL="285750" indent="-285750">
              <a:spcAft>
                <a:spcPts val="1600"/>
              </a:spcAft>
              <a:buFont typeface="Arial" panose="020B0604020202020204" pitchFamily="34" charset="0"/>
              <a:buChar char="•"/>
            </a:pPr>
            <a:r>
              <a:rPr lang="en-US" dirty="0"/>
              <a:t>Require </a:t>
            </a:r>
            <a:r>
              <a:rPr lang="en-US" b="1" dirty="0"/>
              <a:t>better automation</a:t>
            </a:r>
          </a:p>
          <a:p>
            <a:pPr marL="285750" indent="-285750">
              <a:spcAft>
                <a:spcPts val="1600"/>
              </a:spcAft>
              <a:buFont typeface="Arial" panose="020B0604020202020204" pitchFamily="34" charset="0"/>
              <a:buChar char="•"/>
            </a:pPr>
            <a:r>
              <a:rPr lang="en-US" dirty="0"/>
              <a:t>Initial solutions to the problem improved the process substantially via </a:t>
            </a:r>
            <a:r>
              <a:rPr lang="en-US" dirty="0">
                <a:solidFill>
                  <a:srgbClr val="0070C0"/>
                </a:solidFill>
              </a:rPr>
              <a:t>User Subroutines</a:t>
            </a:r>
            <a:r>
              <a:rPr lang="en-US" dirty="0"/>
              <a:t>.</a:t>
            </a:r>
          </a:p>
          <a:p>
            <a:pPr marL="285750" indent="-285750">
              <a:spcAft>
                <a:spcPts val="1600"/>
              </a:spcAft>
              <a:buFont typeface="Arial" panose="020B0604020202020204" pitchFamily="34" charset="0"/>
              <a:buChar char="•"/>
            </a:pPr>
            <a:r>
              <a:rPr lang="en-US" dirty="0"/>
              <a:t>User Subroutine process still cumbersome, so the </a:t>
            </a:r>
            <a:r>
              <a:rPr lang="en-US" dirty="0">
                <a:latin typeface="Courier New" panose="02070309020205020404" pitchFamily="49" charset="0"/>
                <a:cs typeface="Courier New" panose="02070309020205020404" pitchFamily="49" charset="0"/>
              </a:rPr>
              <a:t>BEGIN PRELOAD</a:t>
            </a:r>
            <a:r>
              <a:rPr lang="en-US" dirty="0"/>
              <a:t> command syntax was born.</a:t>
            </a:r>
          </a:p>
        </p:txBody>
      </p:sp>
      <p:sp>
        <p:nvSpPr>
          <p:cNvPr id="7" name="Rectangle 6">
            <a:extLst>
              <a:ext uri="{FF2B5EF4-FFF2-40B4-BE49-F238E27FC236}">
                <a16:creationId xmlns:a16="http://schemas.microsoft.com/office/drawing/2014/main" id="{903BB50B-114D-8074-8F7A-1A9048FDA763}"/>
              </a:ext>
            </a:extLst>
          </p:cNvPr>
          <p:cNvSpPr/>
          <p:nvPr/>
        </p:nvSpPr>
        <p:spPr>
          <a:xfrm>
            <a:off x="7019342" y="1318005"/>
            <a:ext cx="4296358" cy="44935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PRELOAD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REQUIRED: PRELOAD DEFINITIONS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PRELOAD BOLT &lt;string&gt;block_name1 TO TARGET &lt;string&gt;global_target_var1 = &lt;real&gt;target_value1</a:t>
            </a:r>
          </a:p>
          <a:p>
            <a:r>
              <a:rPr lang="en-US" sz="1000" dirty="0">
                <a:solidFill>
                  <a:schemeClr val="tx1"/>
                </a:solidFill>
                <a:latin typeface="Courier New" panose="02070309020205020404" pitchFamily="49" charset="0"/>
              </a:rPr>
              <a:t> 	[IN DIRECTION &lt;GLOBAL_X|GLOBAL_Y|GLOBAL_Z&gt;]</a:t>
            </a:r>
          </a:p>
          <a:p>
            <a:r>
              <a:rPr lang="en-US" sz="1000" dirty="0">
                <a:solidFill>
                  <a:schemeClr val="tx1"/>
                </a:solidFill>
                <a:latin typeface="Courier New" panose="02070309020205020404" pitchFamily="49" charset="0"/>
              </a:rPr>
              <a:t>  PRELOAD BOLT &lt;string&gt;block_name2 TO TARGET &lt;string&gt;global_target_var2 = &lt;real&gt;target_value2</a:t>
            </a:r>
          </a:p>
          <a:p>
            <a:r>
              <a:rPr lang="en-US" sz="1000" dirty="0">
                <a:solidFill>
                  <a:schemeClr val="tx1"/>
                </a:solidFill>
                <a:latin typeface="Courier New" panose="02070309020205020404" pitchFamily="49" charset="0"/>
              </a:rPr>
              <a:t>	[IN DIRECTION &lt;GLOBAL_Y|GLOBAL_Y|GLOBAL_Z&gt;]</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PRELOAD BOLT &lt;string&gt;</a:t>
            </a:r>
            <a:r>
              <a:rPr lang="en-US" sz="1000" dirty="0" err="1">
                <a:solidFill>
                  <a:schemeClr val="tx1"/>
                </a:solidFill>
                <a:latin typeface="Courier New" panose="02070309020205020404" pitchFamily="49" charset="0"/>
              </a:rPr>
              <a:t>block_nameN</a:t>
            </a:r>
            <a:r>
              <a:rPr lang="en-US" sz="1000" dirty="0">
                <a:solidFill>
                  <a:schemeClr val="tx1"/>
                </a:solidFill>
                <a:latin typeface="Courier New" panose="02070309020205020404" pitchFamily="49" charset="0"/>
              </a:rPr>
              <a:t> TO TARGET &lt;string&gt;</a:t>
            </a:r>
            <a:r>
              <a:rPr lang="en-US" sz="1000" dirty="0" err="1">
                <a:solidFill>
                  <a:schemeClr val="tx1"/>
                </a:solidFill>
                <a:latin typeface="Courier New" panose="02070309020205020404" pitchFamily="49" charset="0"/>
              </a:rPr>
              <a:t>global_target_varN</a:t>
            </a:r>
            <a:r>
              <a:rPr lang="en-US" sz="1000" dirty="0">
                <a:solidFill>
                  <a:schemeClr val="tx1"/>
                </a:solidFill>
                <a:latin typeface="Courier New" panose="02070309020205020404" pitchFamily="49" charset="0"/>
              </a:rPr>
              <a:t> = &lt;real&gt;</a:t>
            </a:r>
            <a:r>
              <a:rPr lang="en-US" sz="1000" dirty="0" err="1">
                <a:solidFill>
                  <a:schemeClr val="tx1"/>
                </a:solidFill>
                <a:latin typeface="Courier New" panose="02070309020205020404" pitchFamily="49" charset="0"/>
              </a:rPr>
              <a:t>target_valueN</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[IN DIRECTION &lt;GLOBAL_Z|GLOBAL_Y|GLOBAL_Z&gt;]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(preload command may be repeated multiple times)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OPTIONAL: PRELOAD SOLVER SETTINGS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ITERATION TIME = &lt;real&gt;</a:t>
            </a:r>
            <a:r>
              <a:rPr lang="en-US" sz="1000" dirty="0" err="1">
                <a:solidFill>
                  <a:schemeClr val="tx1"/>
                </a:solidFill>
                <a:latin typeface="Courier New" panose="02070309020205020404" pitchFamily="49" charset="0"/>
              </a:rPr>
              <a:t>iter_time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INITIAL GUESS = &lt;real&gt;</a:t>
            </a:r>
            <a:r>
              <a:rPr lang="en-US" sz="1000" dirty="0" err="1">
                <a:solidFill>
                  <a:schemeClr val="tx1"/>
                </a:solidFill>
                <a:latin typeface="Courier New" panose="02070309020205020404" pitchFamily="49" charset="0"/>
              </a:rPr>
              <a:t>strain_guess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SOLVER ADAPTIVITY = ON|OFF(OFF)</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OPTIONAL: ACTIVE PERIOD SETTINGS</a:t>
            </a:r>
          </a:p>
          <a:p>
            <a:r>
              <a:rPr lang="en-US" sz="1000" dirty="0">
                <a:solidFill>
                  <a:schemeClr val="tx1"/>
                </a:solidFill>
                <a:latin typeface="Courier New" panose="02070309020205020404" pitchFamily="49" charset="0"/>
              </a:rPr>
              <a:t>  # </a:t>
            </a:r>
          </a:p>
          <a:p>
            <a:r>
              <a:rPr lang="en-US" sz="1000" dirty="0">
                <a:solidFill>
                  <a:schemeClr val="tx1"/>
                </a:solidFill>
                <a:latin typeface="Courier New" panose="02070309020205020404" pitchFamily="49" charset="0"/>
              </a:rPr>
              <a:t>  ACTIVE PERIODS = &lt;string list&gt;</a:t>
            </a:r>
            <a:r>
              <a:rPr lang="en-US" sz="1000" dirty="0" err="1">
                <a:solidFill>
                  <a:schemeClr val="tx1"/>
                </a:solidFill>
                <a:latin typeface="Courier New" panose="02070309020205020404" pitchFamily="49" charset="0"/>
              </a:rPr>
              <a:t>period_names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INACTIVE PERIODS = &lt;string list&gt;</a:t>
            </a:r>
            <a:r>
              <a:rPr lang="en-US" sz="1000" dirty="0" err="1">
                <a:solidFill>
                  <a:schemeClr val="tx1"/>
                </a:solidFill>
                <a:latin typeface="Courier New" panose="02070309020205020404" pitchFamily="49" charset="0"/>
              </a:rPr>
              <a:t>period_names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sp>
        <p:nvSpPr>
          <p:cNvPr id="8" name="Rectangle 7">
            <a:extLst>
              <a:ext uri="{FF2B5EF4-FFF2-40B4-BE49-F238E27FC236}">
                <a16:creationId xmlns:a16="http://schemas.microsoft.com/office/drawing/2014/main" id="{8CDF49D0-386C-9B6B-BF54-88B32AE206E1}"/>
              </a:ext>
            </a:extLst>
          </p:cNvPr>
          <p:cNvSpPr/>
          <p:nvPr/>
        </p:nvSpPr>
        <p:spPr>
          <a:xfrm>
            <a:off x="7019342" y="5811543"/>
            <a:ext cx="2621808" cy="307777"/>
          </a:xfrm>
          <a:prstGeom prst="rect">
            <a:avLst/>
          </a:prstGeom>
        </p:spPr>
        <p:txBody>
          <a:bodyPr wrap="none">
            <a:spAutoFit/>
          </a:bodyPr>
          <a:lstStyle/>
          <a:p>
            <a:r>
              <a:rPr lang="en-US" sz="1400" i="1" dirty="0">
                <a:latin typeface="Calibri" panose="020F0502020204030204" pitchFamily="34" charset="0"/>
                <a:cs typeface="Calibri" panose="020F0502020204030204" pitchFamily="34" charset="0"/>
              </a:rPr>
              <a:t>*** partial syntax, see user guide</a:t>
            </a:r>
            <a:endParaRPr lang="en-US" sz="1400" i="1" dirty="0"/>
          </a:p>
        </p:txBody>
      </p:sp>
    </p:spTree>
    <p:extLst>
      <p:ext uri="{BB962C8B-B14F-4D97-AF65-F5344CB8AC3E}">
        <p14:creationId xmlns:p14="http://schemas.microsoft.com/office/powerpoint/2010/main" val="1746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E398AB-A68A-438D-83ED-E7EB1ACA3F11}"/>
              </a:ext>
            </a:extLst>
          </p:cNvPr>
          <p:cNvSpPr/>
          <p:nvPr/>
        </p:nvSpPr>
        <p:spPr>
          <a:xfrm>
            <a:off x="1086882" y="1029154"/>
            <a:ext cx="4015738" cy="5632311"/>
          </a:xfrm>
          <a:prstGeom prst="rect">
            <a:avLst/>
          </a:prstGeom>
        </p:spPr>
        <p:txBody>
          <a:bodyPr wrap="square">
            <a:spAutoFit/>
          </a:bodyPr>
          <a:lstStyle/>
          <a:p>
            <a:r>
              <a:rPr lang="en-US" sz="600" dirty="0">
                <a:latin typeface="Courier New" panose="02070309020205020404" pitchFamily="49" charset="0"/>
                <a:cs typeface="Courier New" panose="02070309020205020404" pitchFamily="49" charset="0"/>
              </a:rPr>
              <a:t>begin sierra </a:t>
            </a:r>
            <a:r>
              <a:rPr lang="en-US" sz="600" dirty="0" err="1">
                <a:latin typeface="Courier New" panose="02070309020205020404" pitchFamily="49" charset="0"/>
                <a:cs typeface="Courier New" panose="02070309020205020404" pitchFamily="49" charset="0"/>
              </a:rPr>
              <a:t>bolt_preload</a:t>
            </a:r>
            <a:endParaRPr lang="en-US" sz="600" dirty="0">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define direction </a:t>
            </a:r>
            <a:r>
              <a:rPr lang="en-US" sz="600" dirty="0" err="1">
                <a:solidFill>
                  <a:srgbClr val="FF0000"/>
                </a:solidFill>
                <a:latin typeface="Courier New" panose="02070309020205020404" pitchFamily="49" charset="0"/>
                <a:cs typeface="Courier New" panose="02070309020205020404" pitchFamily="49" charset="0"/>
              </a:rPr>
              <a:t>x_axis</a:t>
            </a:r>
            <a:r>
              <a:rPr lang="en-US" sz="600" dirty="0">
                <a:solidFill>
                  <a:srgbClr val="FF0000"/>
                </a:solidFill>
                <a:latin typeface="Courier New" panose="02070309020205020404" pitchFamily="49" charset="0"/>
                <a:cs typeface="Courier New" panose="02070309020205020404" pitchFamily="49" charset="0"/>
              </a:rPr>
              <a:t> with vector 1.0 0.0 0.0</a:t>
            </a:r>
          </a:p>
          <a:p>
            <a:r>
              <a:rPr lang="en-US" sz="600" dirty="0">
                <a:solidFill>
                  <a:srgbClr val="FF0000"/>
                </a:solidFill>
                <a:latin typeface="Courier New" panose="02070309020205020404" pitchFamily="49" charset="0"/>
                <a:cs typeface="Courier New" panose="02070309020205020404" pitchFamily="49" charset="0"/>
              </a:rPr>
              <a:t>  define direction </a:t>
            </a:r>
            <a:r>
              <a:rPr lang="en-US" sz="600" dirty="0" err="1">
                <a:solidFill>
                  <a:srgbClr val="FF0000"/>
                </a:solidFill>
                <a:latin typeface="Courier New" panose="02070309020205020404" pitchFamily="49" charset="0"/>
                <a:cs typeface="Courier New" panose="02070309020205020404" pitchFamily="49" charset="0"/>
              </a:rPr>
              <a:t>y_axis</a:t>
            </a:r>
            <a:r>
              <a:rPr lang="en-US" sz="600" dirty="0">
                <a:solidFill>
                  <a:srgbClr val="FF0000"/>
                </a:solidFill>
                <a:latin typeface="Courier New" panose="02070309020205020404" pitchFamily="49" charset="0"/>
                <a:cs typeface="Courier New" panose="02070309020205020404" pitchFamily="49" charset="0"/>
              </a:rPr>
              <a:t> with vector 0.0 1.0 0.0</a:t>
            </a:r>
          </a:p>
          <a:p>
            <a:r>
              <a:rPr lang="en-US" sz="600" dirty="0">
                <a:solidFill>
                  <a:srgbClr val="FF0000"/>
                </a:solidFill>
                <a:latin typeface="Courier New" panose="02070309020205020404" pitchFamily="49" charset="0"/>
                <a:cs typeface="Courier New" panose="02070309020205020404" pitchFamily="49" charset="0"/>
              </a:rPr>
              <a:t>  define direction </a:t>
            </a:r>
            <a:r>
              <a:rPr lang="en-US" sz="600" dirty="0" err="1">
                <a:solidFill>
                  <a:srgbClr val="FF0000"/>
                </a:solidFill>
                <a:latin typeface="Courier New" panose="02070309020205020404" pitchFamily="49" charset="0"/>
                <a:cs typeface="Courier New" panose="02070309020205020404" pitchFamily="49" charset="0"/>
              </a:rPr>
              <a:t>z_axis</a:t>
            </a:r>
            <a:r>
              <a:rPr lang="en-US" sz="600" dirty="0">
                <a:solidFill>
                  <a:srgbClr val="FF0000"/>
                </a:solidFill>
                <a:latin typeface="Courier New" panose="02070309020205020404" pitchFamily="49" charset="0"/>
                <a:cs typeface="Courier New" panose="02070309020205020404" pitchFamily="49" charset="0"/>
              </a:rPr>
              <a:t> with vector 0.0 0.0 1.0</a:t>
            </a:r>
          </a:p>
          <a:p>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begin function </a:t>
            </a:r>
            <a:r>
              <a:rPr lang="en-US" sz="600" dirty="0" err="1">
                <a:solidFill>
                  <a:srgbClr val="FF0000"/>
                </a:solidFill>
                <a:latin typeface="Courier New" panose="02070309020205020404" pitchFamily="49" charset="0"/>
                <a:cs typeface="Courier New" panose="02070309020205020404" pitchFamily="49" charset="0"/>
              </a:rPr>
              <a:t>bolt_preload</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type is analytic</a:t>
            </a:r>
          </a:p>
          <a:p>
            <a:r>
              <a:rPr lang="en-US" sz="600" dirty="0">
                <a:solidFill>
                  <a:srgbClr val="FF0000"/>
                </a:solidFill>
                <a:latin typeface="Courier New" panose="02070309020205020404" pitchFamily="49" charset="0"/>
                <a:cs typeface="Courier New" panose="02070309020205020404" pitchFamily="49" charset="0"/>
              </a:rPr>
              <a:t>    expression variable: v = element </a:t>
            </a:r>
            <a:r>
              <a:rPr lang="en-US" sz="600" dirty="0" err="1">
                <a:solidFill>
                  <a:srgbClr val="FF0000"/>
                </a:solidFill>
                <a:latin typeface="Courier New" panose="02070309020205020404" pitchFamily="49" charset="0"/>
                <a:cs typeface="Courier New" panose="02070309020205020404" pitchFamily="49" charset="0"/>
              </a:rPr>
              <a:t>applied_strain</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evaluate expression = "v"</a:t>
            </a:r>
          </a:p>
          <a:p>
            <a:r>
              <a:rPr lang="en-US" sz="600" dirty="0">
                <a:solidFill>
                  <a:srgbClr val="FF0000"/>
                </a:solidFill>
                <a:latin typeface="Courier New" panose="02070309020205020404" pitchFamily="49" charset="0"/>
                <a:cs typeface="Courier New" panose="02070309020205020404" pitchFamily="49" charset="0"/>
              </a:rPr>
              <a:t>  end</a:t>
            </a:r>
          </a:p>
          <a:p>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 Other Functions ##</a:t>
            </a:r>
          </a:p>
          <a:p>
            <a:r>
              <a:rPr lang="en-US" sz="600" dirty="0">
                <a:latin typeface="Courier New" panose="02070309020205020404" pitchFamily="49" charset="0"/>
                <a:cs typeface="Courier New" panose="02070309020205020404" pitchFamily="49" charset="0"/>
              </a:rPr>
              <a:t>  ## Material Model Definitions ##</a:t>
            </a:r>
          </a:p>
          <a:p>
            <a:r>
              <a:rPr lang="en-US" sz="600" dirty="0">
                <a:latin typeface="Courier New" panose="02070309020205020404" pitchFamily="49" charset="0"/>
                <a:cs typeface="Courier New" panose="02070309020205020404" pitchFamily="49" charset="0"/>
              </a:rPr>
              <a:t>  ## Finite Element Model ##</a:t>
            </a:r>
          </a:p>
          <a:p>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begin presto procedure </a:t>
            </a:r>
            <a:r>
              <a:rPr lang="en-US" sz="600" dirty="0" err="1">
                <a:latin typeface="Courier New" panose="02070309020205020404" pitchFamily="49" charset="0"/>
                <a:cs typeface="Courier New" panose="02070309020205020404" pitchFamily="49" charset="0"/>
              </a:rPr>
              <a:t>Apst_Procedure</a:t>
            </a:r>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 Time Control Block ##</a:t>
            </a:r>
          </a:p>
          <a:p>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begin presto region presto</a:t>
            </a:r>
          </a:p>
          <a:p>
            <a:r>
              <a:rPr lang="en-US" sz="600" dirty="0">
                <a:latin typeface="Courier New" panose="02070309020205020404" pitchFamily="49" charset="0"/>
                <a:cs typeface="Courier New" panose="02070309020205020404" pitchFamily="49" charset="0"/>
              </a:rPr>
              <a:t>      ## Use finite element model ## </a:t>
            </a:r>
          </a:p>
          <a:p>
            <a:r>
              <a:rPr lang="en-US" sz="600" dirty="0">
                <a:latin typeface="Courier New" panose="02070309020205020404" pitchFamily="49" charset="0"/>
                <a:cs typeface="Courier New" panose="02070309020205020404" pitchFamily="49" charset="0"/>
              </a:rPr>
              <a:t>      ## Define some viscous damping to help## </a:t>
            </a:r>
          </a:p>
          <a:p>
            <a:endParaRPr lang="en-US" sz="600" dirty="0">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begin user output</a:t>
            </a:r>
          </a:p>
          <a:p>
            <a:r>
              <a:rPr lang="en-US" sz="600" dirty="0">
                <a:solidFill>
                  <a:srgbClr val="FF0000"/>
                </a:solidFill>
                <a:latin typeface="Courier New" panose="02070309020205020404" pitchFamily="49" charset="0"/>
                <a:cs typeface="Courier New" panose="02070309020205020404" pitchFamily="49" charset="0"/>
              </a:rPr>
              <a:t>        block = </a:t>
            </a:r>
            <a:r>
              <a:rPr lang="en-US" sz="600" dirty="0" err="1">
                <a:solidFill>
                  <a:srgbClr val="FF0000"/>
                </a:solidFill>
                <a:latin typeface="Courier New" panose="02070309020205020404" pitchFamily="49" charset="0"/>
                <a:cs typeface="Courier New" panose="02070309020205020404" pitchFamily="49" charset="0"/>
              </a:rPr>
              <a:t>bolt_shank</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compute global </a:t>
            </a:r>
            <a:r>
              <a:rPr lang="en-US" sz="600" dirty="0" err="1">
                <a:solidFill>
                  <a:srgbClr val="FF0000"/>
                </a:solidFill>
                <a:latin typeface="Courier New" panose="02070309020205020404" pitchFamily="49" charset="0"/>
                <a:cs typeface="Courier New" panose="02070309020205020404" pitchFamily="49" charset="0"/>
              </a:rPr>
              <a:t>max_von_mises</a:t>
            </a:r>
            <a:r>
              <a:rPr lang="en-US" sz="600" dirty="0">
                <a:solidFill>
                  <a:srgbClr val="FF0000"/>
                </a:solidFill>
                <a:latin typeface="Courier New" panose="02070309020205020404" pitchFamily="49" charset="0"/>
                <a:cs typeface="Courier New" panose="02070309020205020404" pitchFamily="49" charset="0"/>
              </a:rPr>
              <a:t> as max of element </a:t>
            </a:r>
            <a:r>
              <a:rPr lang="en-US" sz="600" dirty="0" err="1">
                <a:solidFill>
                  <a:srgbClr val="FF0000"/>
                </a:solidFill>
                <a:latin typeface="Courier New" panose="02070309020205020404" pitchFamily="49" charset="0"/>
                <a:cs typeface="Courier New" panose="02070309020205020404" pitchFamily="49" charset="0"/>
              </a:rPr>
              <a:t>von_mises</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compute at every step</a:t>
            </a:r>
          </a:p>
          <a:p>
            <a:r>
              <a:rPr lang="en-US" sz="600" dirty="0">
                <a:solidFill>
                  <a:srgbClr val="FF0000"/>
                </a:solidFill>
                <a:latin typeface="Courier New" panose="02070309020205020404" pitchFamily="49" charset="0"/>
                <a:cs typeface="Courier New" panose="02070309020205020404" pitchFamily="49" charset="0"/>
              </a:rPr>
              <a:t>      end</a:t>
            </a:r>
          </a:p>
          <a:p>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begin artificial strain</a:t>
            </a:r>
          </a:p>
          <a:p>
            <a:r>
              <a:rPr lang="en-US" sz="600" dirty="0">
                <a:solidFill>
                  <a:srgbClr val="FF0000"/>
                </a:solidFill>
                <a:latin typeface="Courier New" panose="02070309020205020404" pitchFamily="49" charset="0"/>
                <a:cs typeface="Courier New" panose="02070309020205020404" pitchFamily="49" charset="0"/>
              </a:rPr>
              <a:t>        block = </a:t>
            </a:r>
            <a:r>
              <a:rPr lang="en-US" sz="600" dirty="0" err="1">
                <a:solidFill>
                  <a:srgbClr val="FF0000"/>
                </a:solidFill>
                <a:latin typeface="Courier New" panose="02070309020205020404" pitchFamily="49" charset="0"/>
                <a:cs typeface="Courier New" panose="02070309020205020404" pitchFamily="49" charset="0"/>
              </a:rPr>
              <a:t>bolt_shank</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direction </a:t>
            </a:r>
            <a:r>
              <a:rPr lang="en-US" sz="600" dirty="0" err="1">
                <a:solidFill>
                  <a:srgbClr val="FF0000"/>
                </a:solidFill>
                <a:latin typeface="Courier New" panose="02070309020205020404" pitchFamily="49" charset="0"/>
                <a:cs typeface="Courier New" panose="02070309020205020404" pitchFamily="49" charset="0"/>
              </a:rPr>
              <a:t>z_axis</a:t>
            </a:r>
            <a:r>
              <a:rPr lang="en-US" sz="600" dirty="0">
                <a:solidFill>
                  <a:srgbClr val="FF0000"/>
                </a:solidFill>
                <a:latin typeface="Courier New" panose="02070309020205020404" pitchFamily="49" charset="0"/>
                <a:cs typeface="Courier New" panose="02070309020205020404" pitchFamily="49" charset="0"/>
              </a:rPr>
              <a:t> function = </a:t>
            </a:r>
            <a:r>
              <a:rPr lang="en-US" sz="600" dirty="0" err="1">
                <a:solidFill>
                  <a:srgbClr val="FF0000"/>
                </a:solidFill>
                <a:latin typeface="Courier New" panose="02070309020205020404" pitchFamily="49" charset="0"/>
                <a:cs typeface="Courier New" panose="02070309020205020404" pitchFamily="49" charset="0"/>
              </a:rPr>
              <a:t>bolt_preload</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end      </a:t>
            </a:r>
          </a:p>
          <a:p>
            <a:r>
              <a:rPr lang="en-US" sz="600" dirty="0">
                <a:solidFill>
                  <a:srgbClr val="FF0000"/>
                </a:solidFill>
                <a:latin typeface="Courier New" panose="02070309020205020404" pitchFamily="49" charset="0"/>
                <a:cs typeface="Courier New" panose="02070309020205020404" pitchFamily="49" charset="0"/>
              </a:rPr>
              <a:t>      begin user variable </a:t>
            </a:r>
            <a:r>
              <a:rPr lang="en-US" sz="600" dirty="0" err="1">
                <a:solidFill>
                  <a:srgbClr val="FF0000"/>
                </a:solidFill>
                <a:latin typeface="Courier New" panose="02070309020205020404" pitchFamily="49" charset="0"/>
                <a:cs typeface="Courier New" panose="02070309020205020404" pitchFamily="49" charset="0"/>
              </a:rPr>
              <a:t>applied_strain</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type = element real length = 1</a:t>
            </a:r>
          </a:p>
          <a:p>
            <a:r>
              <a:rPr lang="en-US" sz="600" dirty="0">
                <a:solidFill>
                  <a:srgbClr val="FF0000"/>
                </a:solidFill>
                <a:latin typeface="Courier New" panose="02070309020205020404" pitchFamily="49" charset="0"/>
                <a:cs typeface="Courier New" panose="02070309020205020404" pitchFamily="49" charset="0"/>
              </a:rPr>
              <a:t>        use with restart</a:t>
            </a:r>
          </a:p>
          <a:p>
            <a:r>
              <a:rPr lang="en-US" sz="600" dirty="0">
                <a:solidFill>
                  <a:srgbClr val="FF0000"/>
                </a:solidFill>
                <a:latin typeface="Courier New" panose="02070309020205020404" pitchFamily="49" charset="0"/>
                <a:cs typeface="Courier New" panose="02070309020205020404" pitchFamily="49" charset="0"/>
              </a:rPr>
              <a:t>      end</a:t>
            </a:r>
          </a:p>
          <a:p>
            <a:r>
              <a:rPr lang="en-US" sz="600" dirty="0">
                <a:solidFill>
                  <a:srgbClr val="FF0000"/>
                </a:solidFill>
                <a:latin typeface="Courier New" panose="02070309020205020404" pitchFamily="49" charset="0"/>
                <a:cs typeface="Courier New" panose="02070309020205020404" pitchFamily="49" charset="0"/>
              </a:rPr>
              <a:t>      begin user variable </a:t>
            </a:r>
            <a:r>
              <a:rPr lang="en-US" sz="600" dirty="0" err="1">
                <a:solidFill>
                  <a:srgbClr val="FF0000"/>
                </a:solidFill>
                <a:latin typeface="Courier New" panose="02070309020205020404" pitchFamily="49" charset="0"/>
                <a:cs typeface="Courier New" panose="02070309020205020404" pitchFamily="49" charset="0"/>
              </a:rPr>
              <a:t>bolt_preload_state</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type = element real length = 12</a:t>
            </a:r>
          </a:p>
          <a:p>
            <a:r>
              <a:rPr lang="en-US" sz="600" dirty="0">
                <a:solidFill>
                  <a:srgbClr val="FF0000"/>
                </a:solidFill>
                <a:latin typeface="Courier New" panose="02070309020205020404" pitchFamily="49" charset="0"/>
                <a:cs typeface="Courier New" panose="02070309020205020404" pitchFamily="49" charset="0"/>
              </a:rPr>
              <a:t>        use with restart</a:t>
            </a:r>
          </a:p>
          <a:p>
            <a:r>
              <a:rPr lang="en-US" sz="600" dirty="0">
                <a:solidFill>
                  <a:srgbClr val="FF0000"/>
                </a:solidFill>
                <a:latin typeface="Courier New" panose="02070309020205020404" pitchFamily="49" charset="0"/>
                <a:cs typeface="Courier New" panose="02070309020205020404" pitchFamily="49" charset="0"/>
              </a:rPr>
              <a:t>      end</a:t>
            </a:r>
          </a:p>
          <a:p>
            <a:endParaRPr lang="en-US" sz="600" dirty="0">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begin user output</a:t>
            </a:r>
          </a:p>
          <a:p>
            <a:r>
              <a:rPr lang="en-US" sz="600" dirty="0">
                <a:solidFill>
                  <a:srgbClr val="FF0000"/>
                </a:solidFill>
                <a:latin typeface="Courier New" panose="02070309020205020404" pitchFamily="49" charset="0"/>
                <a:cs typeface="Courier New" panose="02070309020205020404" pitchFamily="49" charset="0"/>
              </a:rPr>
              <a:t>        block = </a:t>
            </a:r>
            <a:r>
              <a:rPr lang="en-US" sz="600" dirty="0" err="1">
                <a:solidFill>
                  <a:srgbClr val="FF0000"/>
                </a:solidFill>
                <a:latin typeface="Courier New" panose="02070309020205020404" pitchFamily="49" charset="0"/>
                <a:cs typeface="Courier New" panose="02070309020205020404" pitchFamily="49" charset="0"/>
              </a:rPr>
              <a:t>bolt_shank</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compute global </a:t>
            </a:r>
            <a:r>
              <a:rPr lang="en-US" sz="600" dirty="0" err="1">
                <a:solidFill>
                  <a:srgbClr val="FF0000"/>
                </a:solidFill>
                <a:latin typeface="Courier New" panose="02070309020205020404" pitchFamily="49" charset="0"/>
                <a:cs typeface="Courier New" panose="02070309020205020404" pitchFamily="49" charset="0"/>
              </a:rPr>
              <a:t>internal_force_shank</a:t>
            </a:r>
            <a:r>
              <a:rPr lang="en-US" sz="600" dirty="0">
                <a:solidFill>
                  <a:srgbClr val="FF0000"/>
                </a:solidFill>
                <a:latin typeface="Courier New" panose="02070309020205020404" pitchFamily="49" charset="0"/>
                <a:cs typeface="Courier New" panose="02070309020205020404" pitchFamily="49" charset="0"/>
              </a:rPr>
              <a:t> as internal reaction in direction 0 0 1</a:t>
            </a:r>
          </a:p>
          <a:p>
            <a:r>
              <a:rPr lang="en-US" sz="600" dirty="0">
                <a:solidFill>
                  <a:srgbClr val="FF0000"/>
                </a:solidFill>
                <a:latin typeface="Courier New" panose="02070309020205020404" pitchFamily="49" charset="0"/>
                <a:cs typeface="Courier New" panose="02070309020205020404" pitchFamily="49" charset="0"/>
              </a:rPr>
              <a:t>        compute global </a:t>
            </a:r>
            <a:r>
              <a:rPr lang="en-US" sz="600" dirty="0" err="1">
                <a:solidFill>
                  <a:srgbClr val="FF0000"/>
                </a:solidFill>
                <a:latin typeface="Courier New" panose="02070309020205020404" pitchFamily="49" charset="0"/>
                <a:cs typeface="Courier New" panose="02070309020205020404" pitchFamily="49" charset="0"/>
              </a:rPr>
              <a:t>bolt_force</a:t>
            </a:r>
            <a:r>
              <a:rPr lang="en-US" sz="600" dirty="0">
                <a:solidFill>
                  <a:srgbClr val="FF0000"/>
                </a:solidFill>
                <a:latin typeface="Courier New" panose="02070309020205020404" pitchFamily="49" charset="0"/>
                <a:cs typeface="Courier New" panose="02070309020205020404" pitchFamily="49" charset="0"/>
              </a:rPr>
              <a:t> as magnitude of global </a:t>
            </a:r>
            <a:r>
              <a:rPr lang="en-US" sz="600" dirty="0" err="1">
                <a:solidFill>
                  <a:srgbClr val="FF0000"/>
                </a:solidFill>
                <a:latin typeface="Courier New" panose="02070309020205020404" pitchFamily="49" charset="0"/>
                <a:cs typeface="Courier New" panose="02070309020205020404" pitchFamily="49" charset="0"/>
              </a:rPr>
              <a:t>internal_force_shank</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compute global </a:t>
            </a:r>
            <a:r>
              <a:rPr lang="en-US" sz="600" dirty="0" err="1">
                <a:solidFill>
                  <a:srgbClr val="FF0000"/>
                </a:solidFill>
                <a:latin typeface="Courier New" panose="02070309020205020404" pitchFamily="49" charset="0"/>
                <a:cs typeface="Courier New" panose="02070309020205020404" pitchFamily="49" charset="0"/>
              </a:rPr>
              <a:t>max_von_mises</a:t>
            </a:r>
            <a:r>
              <a:rPr lang="en-US" sz="600" dirty="0">
                <a:solidFill>
                  <a:srgbClr val="FF0000"/>
                </a:solidFill>
                <a:latin typeface="Courier New" panose="02070309020205020404" pitchFamily="49" charset="0"/>
                <a:cs typeface="Courier New" panose="02070309020205020404" pitchFamily="49" charset="0"/>
              </a:rPr>
              <a:t> as max of element </a:t>
            </a:r>
            <a:r>
              <a:rPr lang="en-US" sz="600" dirty="0" err="1">
                <a:solidFill>
                  <a:srgbClr val="FF0000"/>
                </a:solidFill>
                <a:latin typeface="Courier New" panose="02070309020205020404" pitchFamily="49" charset="0"/>
                <a:cs typeface="Courier New" panose="02070309020205020404" pitchFamily="49" charset="0"/>
              </a:rPr>
              <a:t>von_mises</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subroutine real parameter:   </a:t>
            </a:r>
            <a:r>
              <a:rPr lang="en-US" sz="600" dirty="0" err="1">
                <a:solidFill>
                  <a:srgbClr val="FF0000"/>
                </a:solidFill>
                <a:latin typeface="Courier New" panose="02070309020205020404" pitchFamily="49" charset="0"/>
                <a:cs typeface="Courier New" panose="02070309020205020404" pitchFamily="49" charset="0"/>
              </a:rPr>
              <a:t>target_value</a:t>
            </a:r>
            <a:r>
              <a:rPr lang="en-US" sz="600" dirty="0">
                <a:solidFill>
                  <a:srgbClr val="FF0000"/>
                </a:solidFill>
                <a:latin typeface="Courier New" panose="02070309020205020404" pitchFamily="49" charset="0"/>
                <a:cs typeface="Courier New" panose="02070309020205020404" pitchFamily="49" charset="0"/>
              </a:rPr>
              <a:t>     = 15000.0</a:t>
            </a:r>
          </a:p>
          <a:p>
            <a:r>
              <a:rPr lang="en-US" sz="600" dirty="0">
                <a:solidFill>
                  <a:srgbClr val="FF0000"/>
                </a:solidFill>
                <a:latin typeface="Courier New" panose="02070309020205020404" pitchFamily="49" charset="0"/>
                <a:cs typeface="Courier New" panose="02070309020205020404" pitchFamily="49" charset="0"/>
              </a:rPr>
              <a:t>        subroutine real parameter:   </a:t>
            </a:r>
            <a:r>
              <a:rPr lang="en-US" sz="600" dirty="0" err="1">
                <a:solidFill>
                  <a:srgbClr val="FF0000"/>
                </a:solidFill>
                <a:latin typeface="Courier New" panose="02070309020205020404" pitchFamily="49" charset="0"/>
                <a:cs typeface="Courier New" panose="02070309020205020404" pitchFamily="49" charset="0"/>
              </a:rPr>
              <a:t>initial_guess</a:t>
            </a:r>
            <a:r>
              <a:rPr lang="en-US" sz="600" dirty="0">
                <a:solidFill>
                  <a:srgbClr val="FF0000"/>
                </a:solidFill>
                <a:latin typeface="Courier New" panose="02070309020205020404" pitchFamily="49" charset="0"/>
                <a:cs typeface="Courier New" panose="02070309020205020404" pitchFamily="49" charset="0"/>
              </a:rPr>
              <a:t>    = -3.06e-4</a:t>
            </a:r>
          </a:p>
          <a:p>
            <a:r>
              <a:rPr lang="en-US" sz="600" dirty="0">
                <a:solidFill>
                  <a:srgbClr val="FF0000"/>
                </a:solidFill>
                <a:latin typeface="Courier New" panose="02070309020205020404" pitchFamily="49" charset="0"/>
                <a:cs typeface="Courier New" panose="02070309020205020404" pitchFamily="49" charset="0"/>
              </a:rPr>
              <a:t>        subroutine real parameter:   </a:t>
            </a:r>
            <a:r>
              <a:rPr lang="en-US" sz="600" dirty="0" err="1">
                <a:solidFill>
                  <a:srgbClr val="FF0000"/>
                </a:solidFill>
                <a:latin typeface="Courier New" panose="02070309020205020404" pitchFamily="49" charset="0"/>
                <a:cs typeface="Courier New" panose="02070309020205020404" pitchFamily="49" charset="0"/>
              </a:rPr>
              <a:t>iteration_time</a:t>
            </a:r>
            <a:r>
              <a:rPr lang="en-US" sz="600" dirty="0">
                <a:solidFill>
                  <a:srgbClr val="FF0000"/>
                </a:solidFill>
                <a:latin typeface="Courier New" panose="02070309020205020404" pitchFamily="49" charset="0"/>
                <a:cs typeface="Courier New" panose="02070309020205020404" pitchFamily="49" charset="0"/>
              </a:rPr>
              <a:t>   = 1.0e-6</a:t>
            </a:r>
          </a:p>
          <a:p>
            <a:r>
              <a:rPr lang="en-US" sz="600" dirty="0">
                <a:solidFill>
                  <a:srgbClr val="FF0000"/>
                </a:solidFill>
                <a:latin typeface="Courier New" panose="02070309020205020404" pitchFamily="49" charset="0"/>
                <a:cs typeface="Courier New" panose="02070309020205020404" pitchFamily="49" charset="0"/>
              </a:rPr>
              <a:t>        subroutine string parameter: </a:t>
            </a:r>
            <a:r>
              <a:rPr lang="en-US" sz="600" dirty="0" err="1">
                <a:solidFill>
                  <a:srgbClr val="FF0000"/>
                </a:solidFill>
                <a:latin typeface="Courier New" panose="02070309020205020404" pitchFamily="49" charset="0"/>
                <a:cs typeface="Courier New" panose="02070309020205020404" pitchFamily="49" charset="0"/>
              </a:rPr>
              <a:t>target_variable</a:t>
            </a:r>
            <a:r>
              <a:rPr lang="en-US" sz="600" dirty="0">
                <a:solidFill>
                  <a:srgbClr val="FF0000"/>
                </a:solidFill>
                <a:latin typeface="Courier New" panose="02070309020205020404" pitchFamily="49" charset="0"/>
                <a:cs typeface="Courier New" panose="02070309020205020404" pitchFamily="49" charset="0"/>
              </a:rPr>
              <a:t>  = global </a:t>
            </a:r>
            <a:r>
              <a:rPr lang="en-US" sz="600" dirty="0" err="1">
                <a:solidFill>
                  <a:srgbClr val="FF0000"/>
                </a:solidFill>
                <a:latin typeface="Courier New" panose="02070309020205020404" pitchFamily="49" charset="0"/>
                <a:cs typeface="Courier New" panose="02070309020205020404" pitchFamily="49" charset="0"/>
              </a:rPr>
              <a:t>max_von_mises</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subroutine string parameter: </a:t>
            </a:r>
            <a:r>
              <a:rPr lang="en-US" sz="600" dirty="0" err="1">
                <a:solidFill>
                  <a:srgbClr val="FF0000"/>
                </a:solidFill>
                <a:latin typeface="Courier New" panose="02070309020205020404" pitchFamily="49" charset="0"/>
                <a:cs typeface="Courier New" panose="02070309020205020404" pitchFamily="49" charset="0"/>
              </a:rPr>
              <a:t>working_variable</a:t>
            </a:r>
            <a:r>
              <a:rPr lang="en-US" sz="600" dirty="0">
                <a:solidFill>
                  <a:srgbClr val="FF0000"/>
                </a:solidFill>
                <a:latin typeface="Courier New" panose="02070309020205020404" pitchFamily="49" charset="0"/>
                <a:cs typeface="Courier New" panose="02070309020205020404" pitchFamily="49" charset="0"/>
              </a:rPr>
              <a:t> = element </a:t>
            </a:r>
            <a:r>
              <a:rPr lang="en-US" sz="600" dirty="0" err="1">
                <a:solidFill>
                  <a:srgbClr val="FF0000"/>
                </a:solidFill>
                <a:latin typeface="Courier New" panose="02070309020205020404" pitchFamily="49" charset="0"/>
                <a:cs typeface="Courier New" panose="02070309020205020404" pitchFamily="49" charset="0"/>
              </a:rPr>
              <a:t>applied_strain</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subroutine string parameter: </a:t>
            </a:r>
            <a:r>
              <a:rPr lang="en-US" sz="600" dirty="0" err="1">
                <a:solidFill>
                  <a:srgbClr val="FF0000"/>
                </a:solidFill>
                <a:latin typeface="Courier New" panose="02070309020205020404" pitchFamily="49" charset="0"/>
                <a:cs typeface="Courier New" panose="02070309020205020404" pitchFamily="49" charset="0"/>
              </a:rPr>
              <a:t>state_variable</a:t>
            </a:r>
            <a:r>
              <a:rPr lang="en-US" sz="600" dirty="0">
                <a:solidFill>
                  <a:srgbClr val="FF0000"/>
                </a:solidFill>
                <a:latin typeface="Courier New" panose="02070309020205020404" pitchFamily="49" charset="0"/>
                <a:cs typeface="Courier New" panose="02070309020205020404" pitchFamily="49" charset="0"/>
              </a:rPr>
              <a:t>   = element </a:t>
            </a:r>
            <a:r>
              <a:rPr lang="en-US" sz="600" dirty="0" err="1">
                <a:solidFill>
                  <a:srgbClr val="FF0000"/>
                </a:solidFill>
                <a:latin typeface="Courier New" panose="02070309020205020404" pitchFamily="49" charset="0"/>
                <a:cs typeface="Courier New" panose="02070309020205020404" pitchFamily="49" charset="0"/>
              </a:rPr>
              <a:t>bolt_preload_state</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element block subroutine = </a:t>
            </a:r>
            <a:r>
              <a:rPr lang="en-US" sz="600" dirty="0" err="1">
                <a:solidFill>
                  <a:srgbClr val="FF0000"/>
                </a:solidFill>
                <a:latin typeface="Courier New" panose="02070309020205020404" pitchFamily="49" charset="0"/>
                <a:cs typeface="Courier New" panose="02070309020205020404" pitchFamily="49" charset="0"/>
              </a:rPr>
              <a:t>aupst_preload_solver</a:t>
            </a:r>
            <a:endParaRPr lang="en-US" sz="600" dirty="0">
              <a:solidFill>
                <a:srgbClr val="FF0000"/>
              </a:solidFill>
              <a:latin typeface="Courier New" panose="02070309020205020404" pitchFamily="49" charset="0"/>
              <a:cs typeface="Courier New" panose="02070309020205020404" pitchFamily="49" charset="0"/>
            </a:endParaRPr>
          </a:p>
          <a:p>
            <a:r>
              <a:rPr lang="en-US" sz="600" dirty="0">
                <a:solidFill>
                  <a:srgbClr val="FF0000"/>
                </a:solidFill>
                <a:latin typeface="Courier New" panose="02070309020205020404" pitchFamily="49" charset="0"/>
                <a:cs typeface="Courier New" panose="02070309020205020404" pitchFamily="49" charset="0"/>
              </a:rPr>
              <a:t>        compute at every step</a:t>
            </a:r>
          </a:p>
          <a:p>
            <a:r>
              <a:rPr lang="en-US" sz="600" dirty="0">
                <a:solidFill>
                  <a:srgbClr val="FF0000"/>
                </a:solidFill>
                <a:latin typeface="Courier New" panose="02070309020205020404" pitchFamily="49" charset="0"/>
                <a:cs typeface="Courier New" panose="02070309020205020404" pitchFamily="49" charset="0"/>
              </a:rPr>
              <a:t>        active periods = preload</a:t>
            </a:r>
          </a:p>
          <a:p>
            <a:r>
              <a:rPr lang="en-US" sz="600" dirty="0">
                <a:solidFill>
                  <a:srgbClr val="FF0000"/>
                </a:solidFill>
                <a:latin typeface="Courier New" panose="02070309020205020404" pitchFamily="49" charset="0"/>
                <a:cs typeface="Courier New" panose="02070309020205020404" pitchFamily="49" charset="0"/>
              </a:rPr>
              <a:t>      end</a:t>
            </a:r>
          </a:p>
          <a:p>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end presto region presto</a:t>
            </a:r>
          </a:p>
          <a:p>
            <a:r>
              <a:rPr lang="en-US" sz="600" dirty="0">
                <a:latin typeface="Courier New" panose="02070309020205020404" pitchFamily="49" charset="0"/>
                <a:cs typeface="Courier New" panose="02070309020205020404" pitchFamily="49" charset="0"/>
              </a:rPr>
              <a:t>  end presto procedure </a:t>
            </a:r>
            <a:r>
              <a:rPr lang="en-US" sz="600" dirty="0" err="1">
                <a:latin typeface="Courier New" panose="02070309020205020404" pitchFamily="49" charset="0"/>
                <a:cs typeface="Courier New" panose="02070309020205020404" pitchFamily="49" charset="0"/>
              </a:rPr>
              <a:t>Apst_Procedure</a:t>
            </a:r>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end sierra </a:t>
            </a:r>
            <a:r>
              <a:rPr lang="en-US" sz="600" dirty="0" err="1">
                <a:latin typeface="Courier New" panose="02070309020205020404" pitchFamily="49" charset="0"/>
                <a:cs typeface="Courier New" panose="02070309020205020404" pitchFamily="49" charset="0"/>
              </a:rPr>
              <a:t>bolt_preload</a:t>
            </a:r>
            <a:endParaRPr lang="en-US" sz="600" dirty="0">
              <a:latin typeface="Courier New" panose="02070309020205020404" pitchFamily="49" charset="0"/>
              <a:cs typeface="Courier New" panose="02070309020205020404" pitchFamily="49" charset="0"/>
            </a:endParaRPr>
          </a:p>
        </p:txBody>
      </p:sp>
      <p:sp>
        <p:nvSpPr>
          <p:cNvPr id="21" name="Rectangle 20">
            <a:extLst>
              <a:ext uri="{FF2B5EF4-FFF2-40B4-BE49-F238E27FC236}">
                <a16:creationId xmlns:a16="http://schemas.microsoft.com/office/drawing/2014/main" id="{C165A021-29A6-4887-A6A9-E39363260C4D}"/>
              </a:ext>
            </a:extLst>
          </p:cNvPr>
          <p:cNvSpPr/>
          <p:nvPr/>
        </p:nvSpPr>
        <p:spPr>
          <a:xfrm>
            <a:off x="6514279" y="1060966"/>
            <a:ext cx="3958590" cy="1938992"/>
          </a:xfrm>
          <a:prstGeom prst="rect">
            <a:avLst/>
          </a:prstGeom>
        </p:spPr>
        <p:txBody>
          <a:bodyPr wrap="square">
            <a:spAutoFit/>
          </a:bodyPr>
          <a:lstStyle/>
          <a:p>
            <a:r>
              <a:rPr lang="en-US" sz="600" dirty="0">
                <a:latin typeface="Courier New" panose="02070309020205020404" pitchFamily="49" charset="0"/>
                <a:cs typeface="Courier New" panose="02070309020205020404" pitchFamily="49" charset="0"/>
              </a:rPr>
              <a:t>begin sierra </a:t>
            </a:r>
            <a:r>
              <a:rPr lang="en-US" sz="600" dirty="0" err="1">
                <a:latin typeface="Courier New" panose="02070309020205020404" pitchFamily="49" charset="0"/>
                <a:cs typeface="Courier New" panose="02070309020205020404" pitchFamily="49" charset="0"/>
              </a:rPr>
              <a:t>bolt_preload</a:t>
            </a:r>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 Other Functions ##</a:t>
            </a:r>
          </a:p>
          <a:p>
            <a:r>
              <a:rPr lang="en-US" sz="600" dirty="0">
                <a:latin typeface="Courier New" panose="02070309020205020404" pitchFamily="49" charset="0"/>
                <a:cs typeface="Courier New" panose="02070309020205020404" pitchFamily="49" charset="0"/>
              </a:rPr>
              <a:t>  ## Material Model Definitions ##</a:t>
            </a:r>
          </a:p>
          <a:p>
            <a:r>
              <a:rPr lang="en-US" sz="600" dirty="0">
                <a:latin typeface="Courier New" panose="02070309020205020404" pitchFamily="49" charset="0"/>
                <a:cs typeface="Courier New" panose="02070309020205020404" pitchFamily="49" charset="0"/>
              </a:rPr>
              <a:t>  ## Finite Element Model ##</a:t>
            </a:r>
          </a:p>
          <a:p>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begin presto procedure </a:t>
            </a:r>
            <a:r>
              <a:rPr lang="en-US" sz="600" dirty="0" err="1">
                <a:latin typeface="Courier New" panose="02070309020205020404" pitchFamily="49" charset="0"/>
                <a:cs typeface="Courier New" panose="02070309020205020404" pitchFamily="49" charset="0"/>
              </a:rPr>
              <a:t>Apst_Procedure</a:t>
            </a:r>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 Time Control Block ## </a:t>
            </a:r>
          </a:p>
          <a:p>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begin presto region presto</a:t>
            </a:r>
          </a:p>
          <a:p>
            <a:r>
              <a:rPr lang="en-US" sz="600" dirty="0">
                <a:latin typeface="Courier New" panose="02070309020205020404" pitchFamily="49" charset="0"/>
                <a:cs typeface="Courier New" panose="02070309020205020404" pitchFamily="49" charset="0"/>
              </a:rPr>
              <a:t>      ## Use finite element model ## </a:t>
            </a:r>
          </a:p>
          <a:p>
            <a:r>
              <a:rPr lang="en-US" sz="600" dirty="0">
                <a:latin typeface="Courier New" panose="02070309020205020404" pitchFamily="49" charset="0"/>
                <a:cs typeface="Courier New" panose="02070309020205020404" pitchFamily="49" charset="0"/>
              </a:rPr>
              <a:t>      ## Define some viscous damping to help## </a:t>
            </a:r>
          </a:p>
          <a:p>
            <a:endParaRPr lang="en-US" sz="600" dirty="0">
              <a:latin typeface="Courier New" panose="02070309020205020404" pitchFamily="49" charset="0"/>
              <a:cs typeface="Courier New" panose="02070309020205020404" pitchFamily="49" charset="0"/>
            </a:endParaRPr>
          </a:p>
          <a:p>
            <a:r>
              <a:rPr lang="en-US" sz="600" dirty="0">
                <a:solidFill>
                  <a:srgbClr val="00B050"/>
                </a:solidFill>
                <a:latin typeface="Courier New" panose="02070309020205020404" pitchFamily="49" charset="0"/>
                <a:cs typeface="Courier New" panose="02070309020205020404" pitchFamily="49" charset="0"/>
              </a:rPr>
              <a:t>      </a:t>
            </a:r>
            <a:r>
              <a:rPr lang="en-US" sz="600" b="1" dirty="0">
                <a:solidFill>
                  <a:srgbClr val="00B050"/>
                </a:solidFill>
                <a:latin typeface="Courier New" panose="02070309020205020404" pitchFamily="49" charset="0"/>
                <a:cs typeface="Courier New" panose="02070309020205020404" pitchFamily="49" charset="0"/>
              </a:rPr>
              <a:t>begin preload</a:t>
            </a:r>
          </a:p>
          <a:p>
            <a:r>
              <a:rPr lang="en-US" sz="600" b="1" dirty="0">
                <a:solidFill>
                  <a:srgbClr val="00B050"/>
                </a:solidFill>
                <a:latin typeface="Courier New" panose="02070309020205020404" pitchFamily="49" charset="0"/>
                <a:cs typeface="Courier New" panose="02070309020205020404" pitchFamily="49" charset="0"/>
              </a:rPr>
              <a:t>	preload bolt </a:t>
            </a:r>
            <a:r>
              <a:rPr lang="en-US" sz="600" b="1" dirty="0" err="1">
                <a:solidFill>
                  <a:srgbClr val="00B050"/>
                </a:solidFill>
                <a:latin typeface="Courier New" panose="02070309020205020404" pitchFamily="49" charset="0"/>
                <a:cs typeface="Courier New" panose="02070309020205020404" pitchFamily="49" charset="0"/>
              </a:rPr>
              <a:t>bolt_shank</a:t>
            </a:r>
            <a:r>
              <a:rPr lang="en-US" sz="600" b="1" dirty="0">
                <a:solidFill>
                  <a:srgbClr val="00B050"/>
                </a:solidFill>
                <a:latin typeface="Courier New" panose="02070309020205020404" pitchFamily="49" charset="0"/>
                <a:cs typeface="Courier New" panose="02070309020205020404" pitchFamily="49" charset="0"/>
              </a:rPr>
              <a:t> to target max von mises = 15000</a:t>
            </a:r>
          </a:p>
          <a:p>
            <a:r>
              <a:rPr lang="en-US" sz="600" b="1" dirty="0">
                <a:solidFill>
                  <a:srgbClr val="00B050"/>
                </a:solidFill>
                <a:latin typeface="Courier New" panose="02070309020205020404" pitchFamily="49" charset="0"/>
                <a:cs typeface="Courier New" panose="02070309020205020404" pitchFamily="49" charset="0"/>
              </a:rPr>
              <a:t>      end</a:t>
            </a:r>
          </a:p>
          <a:p>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    end presto region presto</a:t>
            </a:r>
          </a:p>
          <a:p>
            <a:r>
              <a:rPr lang="en-US" sz="600" dirty="0">
                <a:latin typeface="Courier New" panose="02070309020205020404" pitchFamily="49" charset="0"/>
                <a:cs typeface="Courier New" panose="02070309020205020404" pitchFamily="49" charset="0"/>
              </a:rPr>
              <a:t>  end presto procedure </a:t>
            </a:r>
            <a:r>
              <a:rPr lang="en-US" sz="600" dirty="0" err="1">
                <a:latin typeface="Courier New" panose="02070309020205020404" pitchFamily="49" charset="0"/>
                <a:cs typeface="Courier New" panose="02070309020205020404" pitchFamily="49" charset="0"/>
              </a:rPr>
              <a:t>Apst_Procedure</a:t>
            </a:r>
            <a:endParaRPr lang="en-US" sz="600" dirty="0">
              <a:latin typeface="Courier New" panose="02070309020205020404" pitchFamily="49" charset="0"/>
              <a:cs typeface="Courier New" panose="02070309020205020404" pitchFamily="49" charset="0"/>
            </a:endParaRPr>
          </a:p>
          <a:p>
            <a:r>
              <a:rPr lang="en-US" sz="600" dirty="0">
                <a:latin typeface="Courier New" panose="02070309020205020404" pitchFamily="49" charset="0"/>
                <a:cs typeface="Courier New" panose="02070309020205020404" pitchFamily="49" charset="0"/>
              </a:rPr>
              <a:t>end sierra </a:t>
            </a:r>
            <a:r>
              <a:rPr lang="en-US" sz="600" dirty="0" err="1">
                <a:latin typeface="Courier New" panose="02070309020205020404" pitchFamily="49" charset="0"/>
                <a:cs typeface="Courier New" panose="02070309020205020404" pitchFamily="49" charset="0"/>
              </a:rPr>
              <a:t>bolt_preload</a:t>
            </a:r>
            <a:endParaRPr lang="en-US" sz="600" dirty="0">
              <a:latin typeface="Courier New" panose="02070309020205020404" pitchFamily="49" charset="0"/>
              <a:cs typeface="Courier New" panose="02070309020205020404" pitchFamily="49" charset="0"/>
            </a:endParaRPr>
          </a:p>
          <a:p>
            <a:endParaRPr lang="en-US" sz="600" dirty="0">
              <a:latin typeface="Courier New" panose="02070309020205020404" pitchFamily="49" charset="0"/>
              <a:cs typeface="Courier New" panose="02070309020205020404" pitchFamily="49" charset="0"/>
            </a:endParaRPr>
          </a:p>
        </p:txBody>
      </p:sp>
      <p:cxnSp>
        <p:nvCxnSpPr>
          <p:cNvPr id="24" name="Straight Connector 23">
            <a:extLst>
              <a:ext uri="{FF2B5EF4-FFF2-40B4-BE49-F238E27FC236}">
                <a16:creationId xmlns:a16="http://schemas.microsoft.com/office/drawing/2014/main" id="{FFDDDEFC-EFB0-49A3-B617-BEADC442A3FE}"/>
              </a:ext>
            </a:extLst>
          </p:cNvPr>
          <p:cNvCxnSpPr/>
          <p:nvPr/>
        </p:nvCxnSpPr>
        <p:spPr>
          <a:xfrm>
            <a:off x="6120507" y="876300"/>
            <a:ext cx="0" cy="5806440"/>
          </a:xfrm>
          <a:prstGeom prst="line">
            <a:avLst/>
          </a:prstGeom>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54D0CFAC-7E7B-4D26-95F0-5583E0F7BE48}"/>
              </a:ext>
            </a:extLst>
          </p:cNvPr>
          <p:cNvSpPr txBox="1"/>
          <p:nvPr/>
        </p:nvSpPr>
        <p:spPr>
          <a:xfrm>
            <a:off x="3992573" y="1157459"/>
            <a:ext cx="1228462" cy="369332"/>
          </a:xfrm>
          <a:prstGeom prst="rect">
            <a:avLst/>
          </a:prstGeom>
          <a:noFill/>
        </p:spPr>
        <p:txBody>
          <a:bodyPr wrap="square" rtlCol="0">
            <a:spAutoFit/>
          </a:bodyPr>
          <a:lstStyle/>
          <a:p>
            <a:r>
              <a:rPr lang="en-US" b="1" dirty="0">
                <a:solidFill>
                  <a:srgbClr val="FF0000"/>
                </a:solidFill>
              </a:rPr>
              <a:t>BEFORE</a:t>
            </a:r>
          </a:p>
        </p:txBody>
      </p:sp>
      <p:sp>
        <p:nvSpPr>
          <p:cNvPr id="26" name="TextBox 25">
            <a:extLst>
              <a:ext uri="{FF2B5EF4-FFF2-40B4-BE49-F238E27FC236}">
                <a16:creationId xmlns:a16="http://schemas.microsoft.com/office/drawing/2014/main" id="{37FDD17C-4C8A-452C-A385-7ED8FD612A61}"/>
              </a:ext>
            </a:extLst>
          </p:cNvPr>
          <p:cNvSpPr txBox="1"/>
          <p:nvPr/>
        </p:nvSpPr>
        <p:spPr>
          <a:xfrm>
            <a:off x="9287924" y="1176905"/>
            <a:ext cx="1228462" cy="369332"/>
          </a:xfrm>
          <a:prstGeom prst="rect">
            <a:avLst/>
          </a:prstGeom>
          <a:noFill/>
        </p:spPr>
        <p:txBody>
          <a:bodyPr wrap="square" rtlCol="0">
            <a:spAutoFit/>
          </a:bodyPr>
          <a:lstStyle/>
          <a:p>
            <a:r>
              <a:rPr lang="en-US" b="1" dirty="0">
                <a:solidFill>
                  <a:srgbClr val="00B050"/>
                </a:solidFill>
              </a:rPr>
              <a:t>AFTER</a:t>
            </a:r>
          </a:p>
        </p:txBody>
      </p:sp>
      <p:sp>
        <p:nvSpPr>
          <p:cNvPr id="29" name="TextBox 28">
            <a:extLst>
              <a:ext uri="{FF2B5EF4-FFF2-40B4-BE49-F238E27FC236}">
                <a16:creationId xmlns:a16="http://schemas.microsoft.com/office/drawing/2014/main" id="{ED2B2EE2-13F8-4AD1-9D68-84D6B010212E}"/>
              </a:ext>
            </a:extLst>
          </p:cNvPr>
          <p:cNvSpPr txBox="1"/>
          <p:nvPr/>
        </p:nvSpPr>
        <p:spPr>
          <a:xfrm>
            <a:off x="6727372" y="4619625"/>
            <a:ext cx="4760686" cy="1790700"/>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Aside from the verbosity, </a:t>
            </a:r>
            <a:r>
              <a:rPr lang="en-US" b="1" dirty="0"/>
              <a:t>a “good” initial guess can be hard</a:t>
            </a:r>
            <a:r>
              <a:rPr lang="en-US" dirty="0"/>
              <a:t>!</a:t>
            </a:r>
          </a:p>
          <a:p>
            <a:endParaRPr lang="en-US" dirty="0"/>
          </a:p>
          <a:p>
            <a:r>
              <a:rPr lang="en-US" dirty="0"/>
              <a:t>… now consider preloading multiple bolts with different: preload target variable, orientation, or magnitude</a:t>
            </a:r>
          </a:p>
        </p:txBody>
      </p:sp>
      <mc:AlternateContent xmlns:mc="http://schemas.openxmlformats.org/markup-compatibility/2006" xmlns:p14="http://schemas.microsoft.com/office/powerpoint/2010/main">
        <mc:Choice Requires="p14">
          <p:contentPart p14:bwMode="auto" r:id="rId2">
            <p14:nvContentPartPr>
              <p14:cNvPr id="76" name="Ink 75">
                <a:extLst>
                  <a:ext uri="{FF2B5EF4-FFF2-40B4-BE49-F238E27FC236}">
                    <a16:creationId xmlns:a16="http://schemas.microsoft.com/office/drawing/2014/main" id="{5FD990ED-088D-43CC-A633-FBCB24745CC2}"/>
                  </a:ext>
                </a:extLst>
              </p14:cNvPr>
              <p14:cNvContentPartPr/>
              <p14:nvPr/>
            </p14:nvContentPartPr>
            <p14:xfrm>
              <a:off x="2352831" y="1176905"/>
              <a:ext cx="2761920" cy="4566960"/>
            </p14:xfrm>
          </p:contentPart>
        </mc:Choice>
        <mc:Fallback xmlns="">
          <p:pic>
            <p:nvPicPr>
              <p:cNvPr id="76" name="Ink 75">
                <a:extLst>
                  <a:ext uri="{FF2B5EF4-FFF2-40B4-BE49-F238E27FC236}">
                    <a16:creationId xmlns:a16="http://schemas.microsoft.com/office/drawing/2014/main" id="{5FD990ED-088D-43CC-A633-FBCB24745CC2}"/>
                  </a:ext>
                </a:extLst>
              </p:cNvPr>
              <p:cNvPicPr/>
              <p:nvPr/>
            </p:nvPicPr>
            <p:blipFill>
              <a:blip r:embed="rId3"/>
              <a:stretch>
                <a:fillRect/>
              </a:stretch>
            </p:blipFill>
            <p:spPr>
              <a:xfrm>
                <a:off x="2334833" y="1158905"/>
                <a:ext cx="2797555" cy="4602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7" name="Ink 76">
                <a:extLst>
                  <a:ext uri="{FF2B5EF4-FFF2-40B4-BE49-F238E27FC236}">
                    <a16:creationId xmlns:a16="http://schemas.microsoft.com/office/drawing/2014/main" id="{E5E9831D-779C-4FD6-924A-D8F8C43B9848}"/>
                  </a:ext>
                </a:extLst>
              </p14:cNvPr>
              <p14:cNvContentPartPr/>
              <p14:nvPr/>
            </p14:nvContentPartPr>
            <p14:xfrm>
              <a:off x="3735951" y="5381705"/>
              <a:ext cx="384120" cy="94320"/>
            </p14:xfrm>
          </p:contentPart>
        </mc:Choice>
        <mc:Fallback xmlns="">
          <p:pic>
            <p:nvPicPr>
              <p:cNvPr id="77" name="Ink 76">
                <a:extLst>
                  <a:ext uri="{FF2B5EF4-FFF2-40B4-BE49-F238E27FC236}">
                    <a16:creationId xmlns:a16="http://schemas.microsoft.com/office/drawing/2014/main" id="{E5E9831D-779C-4FD6-924A-D8F8C43B9848}"/>
                  </a:ext>
                </a:extLst>
              </p:cNvPr>
              <p:cNvPicPr/>
              <p:nvPr/>
            </p:nvPicPr>
            <p:blipFill>
              <a:blip r:embed="rId5"/>
              <a:stretch>
                <a:fillRect/>
              </a:stretch>
            </p:blipFill>
            <p:spPr>
              <a:xfrm>
                <a:off x="3681951" y="5273705"/>
                <a:ext cx="491760" cy="309960"/>
              </a:xfrm>
              <a:prstGeom prst="rect">
                <a:avLst/>
              </a:prstGeom>
            </p:spPr>
          </p:pic>
        </mc:Fallback>
      </mc:AlternateContent>
      <p:sp>
        <p:nvSpPr>
          <p:cNvPr id="5" name="Title 4">
            <a:extLst>
              <a:ext uri="{FF2B5EF4-FFF2-40B4-BE49-F238E27FC236}">
                <a16:creationId xmlns:a16="http://schemas.microsoft.com/office/drawing/2014/main" id="{9D869E9F-96A2-0219-1AE1-E7A487D6B507}"/>
              </a:ext>
            </a:extLst>
          </p:cNvPr>
          <p:cNvSpPr>
            <a:spLocks noGrp="1"/>
          </p:cNvSpPr>
          <p:nvPr>
            <p:ph type="title"/>
          </p:nvPr>
        </p:nvSpPr>
        <p:spPr/>
        <p:txBody>
          <a:bodyPr/>
          <a:lstStyle/>
          <a:p>
            <a:r>
              <a:rPr lang="en-US" dirty="0"/>
              <a:t>Preloading a single bolt: Before and after</a:t>
            </a:r>
          </a:p>
        </p:txBody>
      </p:sp>
    </p:spTree>
    <p:extLst>
      <p:ext uri="{BB962C8B-B14F-4D97-AF65-F5344CB8AC3E}">
        <p14:creationId xmlns:p14="http://schemas.microsoft.com/office/powerpoint/2010/main" val="270538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F0537-767B-F0AC-2DB0-782E65CFCC7F}"/>
              </a:ext>
            </a:extLst>
          </p:cNvPr>
          <p:cNvSpPr>
            <a:spLocks noGrp="1"/>
          </p:cNvSpPr>
          <p:nvPr>
            <p:ph type="title"/>
          </p:nvPr>
        </p:nvSpPr>
        <p:spPr/>
        <p:txBody>
          <a:bodyPr/>
          <a:lstStyle/>
          <a:p>
            <a:r>
              <a:rPr lang="en-US" dirty="0"/>
              <a:t>An overview of preload automation (explicit solver)</a:t>
            </a:r>
          </a:p>
        </p:txBody>
      </p:sp>
      <p:sp>
        <p:nvSpPr>
          <p:cNvPr id="4" name="Slide Number Placeholder 3">
            <a:extLst>
              <a:ext uri="{FF2B5EF4-FFF2-40B4-BE49-F238E27FC236}">
                <a16:creationId xmlns:a16="http://schemas.microsoft.com/office/drawing/2014/main" id="{35DCB47F-5F3E-E4BA-2D6D-69AE4D06B2E8}"/>
              </a:ext>
            </a:extLst>
          </p:cNvPr>
          <p:cNvSpPr>
            <a:spLocks noGrp="1"/>
          </p:cNvSpPr>
          <p:nvPr>
            <p:ph type="sldNum" sz="quarter" idx="4"/>
          </p:nvPr>
        </p:nvSpPr>
        <p:spPr/>
        <p:txBody>
          <a:bodyPr/>
          <a:lstStyle/>
          <a:p>
            <a:pPr algn="ctr"/>
            <a:fld id="{F6B149FD-26F7-3645-B4E7-BA8B8CC5EEA8}" type="slidenum">
              <a:rPr lang="en-US" smtClean="0"/>
              <a:pPr algn="ctr"/>
              <a:t>55</a:t>
            </a:fld>
            <a:endParaRPr lang="en-US" dirty="0"/>
          </a:p>
        </p:txBody>
      </p:sp>
      <p:grpSp>
        <p:nvGrpSpPr>
          <p:cNvPr id="16" name="Group 15">
            <a:extLst>
              <a:ext uri="{FF2B5EF4-FFF2-40B4-BE49-F238E27FC236}">
                <a16:creationId xmlns:a16="http://schemas.microsoft.com/office/drawing/2014/main" id="{07B94AAC-B11F-BEDB-F438-1F81D3FB2229}"/>
              </a:ext>
            </a:extLst>
          </p:cNvPr>
          <p:cNvGrpSpPr/>
          <p:nvPr/>
        </p:nvGrpSpPr>
        <p:grpSpPr>
          <a:xfrm>
            <a:off x="7684284" y="2855352"/>
            <a:ext cx="2930852" cy="2441211"/>
            <a:chOff x="8563562" y="2295525"/>
            <a:chExt cx="2930852" cy="2441211"/>
          </a:xfrm>
        </p:grpSpPr>
        <p:sp>
          <p:nvSpPr>
            <p:cNvPr id="5" name="Freeform: Shape 4">
              <a:extLst>
                <a:ext uri="{FF2B5EF4-FFF2-40B4-BE49-F238E27FC236}">
                  <a16:creationId xmlns:a16="http://schemas.microsoft.com/office/drawing/2014/main" id="{2C18B5A4-5A32-B50B-F9AE-8434AF94481B}"/>
                </a:ext>
              </a:extLst>
            </p:cNvPr>
            <p:cNvSpPr/>
            <p:nvPr/>
          </p:nvSpPr>
          <p:spPr>
            <a:xfrm>
              <a:off x="9008389" y="3095714"/>
              <a:ext cx="2028926" cy="1323975"/>
            </a:xfrm>
            <a:custGeom>
              <a:avLst/>
              <a:gdLst>
                <a:gd name="connsiteX0" fmla="*/ 0 w 1838325"/>
                <a:gd name="connsiteY0" fmla="*/ 1323975 h 1323975"/>
                <a:gd name="connsiteX1" fmla="*/ 581025 w 1838325"/>
                <a:gd name="connsiteY1" fmla="*/ 1200150 h 1323975"/>
                <a:gd name="connsiteX2" fmla="*/ 800100 w 1838325"/>
                <a:gd name="connsiteY2" fmla="*/ 819150 h 1323975"/>
                <a:gd name="connsiteX3" fmla="*/ 952500 w 1838325"/>
                <a:gd name="connsiteY3" fmla="*/ 180975 h 1323975"/>
                <a:gd name="connsiteX4" fmla="*/ 1333500 w 1838325"/>
                <a:gd name="connsiteY4" fmla="*/ 0 h 1323975"/>
                <a:gd name="connsiteX5" fmla="*/ 1838325 w 1838325"/>
                <a:gd name="connsiteY5"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325" h="1323975">
                  <a:moveTo>
                    <a:pt x="0" y="1323975"/>
                  </a:moveTo>
                  <a:cubicBezTo>
                    <a:pt x="223837" y="1304131"/>
                    <a:pt x="447675" y="1284287"/>
                    <a:pt x="581025" y="1200150"/>
                  </a:cubicBezTo>
                  <a:cubicBezTo>
                    <a:pt x="714375" y="1116012"/>
                    <a:pt x="738188" y="989012"/>
                    <a:pt x="800100" y="819150"/>
                  </a:cubicBezTo>
                  <a:cubicBezTo>
                    <a:pt x="862013" y="649287"/>
                    <a:pt x="863600" y="317500"/>
                    <a:pt x="952500" y="180975"/>
                  </a:cubicBezTo>
                  <a:cubicBezTo>
                    <a:pt x="1041400" y="44450"/>
                    <a:pt x="1187450" y="22225"/>
                    <a:pt x="1333500" y="0"/>
                  </a:cubicBezTo>
                  <a:lnTo>
                    <a:pt x="1838325"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1E09EC1-8E7E-F7A3-9968-EB68A2C1D8A6}"/>
                </a:ext>
              </a:extLst>
            </p:cNvPr>
            <p:cNvCxnSpPr>
              <a:cxnSpLocks/>
              <a:stCxn id="5" idx="0"/>
            </p:cNvCxnSpPr>
            <p:nvPr/>
          </p:nvCxnSpPr>
          <p:spPr>
            <a:xfrm flipV="1">
              <a:off x="9008389" y="2295525"/>
              <a:ext cx="0" cy="21241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B79C3ED8-198C-BA34-BC29-85CEC61A248D}"/>
                </a:ext>
              </a:extLst>
            </p:cNvPr>
            <p:cNvCxnSpPr>
              <a:cxnSpLocks/>
              <a:stCxn id="5" idx="0"/>
            </p:cNvCxnSpPr>
            <p:nvPr/>
          </p:nvCxnSpPr>
          <p:spPr>
            <a:xfrm flipV="1">
              <a:off x="9008389" y="4367404"/>
              <a:ext cx="2486025" cy="522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24F6D7-820B-D429-DAD2-6D8D8F9FAE34}"/>
                    </a:ext>
                  </a:extLst>
                </p:cNvPr>
                <p:cNvSpPr txBox="1"/>
                <p:nvPr/>
              </p:nvSpPr>
              <p:spPr>
                <a:xfrm rot="16200000">
                  <a:off x="8433686" y="3013466"/>
                  <a:ext cx="6290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𝑎𝑟𝑡</m:t>
                            </m:r>
                          </m:sub>
                        </m:sSub>
                      </m:oMath>
                    </m:oMathPara>
                  </a14:m>
                  <a:endParaRPr lang="en-US" dirty="0"/>
                </a:p>
              </p:txBody>
            </p:sp>
          </mc:Choice>
          <mc:Fallback xmlns="">
            <p:sp>
              <p:nvSpPr>
                <p:cNvPr id="8" name="TextBox 7">
                  <a:extLst>
                    <a:ext uri="{FF2B5EF4-FFF2-40B4-BE49-F238E27FC236}">
                      <a16:creationId xmlns:a16="http://schemas.microsoft.com/office/drawing/2014/main" id="{E924F6D7-820B-D429-DAD2-6D8D8F9FAE34}"/>
                    </a:ext>
                  </a:extLst>
                </p:cNvPr>
                <p:cNvSpPr txBox="1">
                  <a:spLocks noRot="1" noChangeAspect="1" noMove="1" noResize="1" noEditPoints="1" noAdjustHandles="1" noChangeArrowheads="1" noChangeShapeType="1" noTextEdit="1"/>
                </p:cNvSpPr>
                <p:nvPr/>
              </p:nvSpPr>
              <p:spPr>
                <a:xfrm rot="16200000">
                  <a:off x="8433686" y="3013466"/>
                  <a:ext cx="629083"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2716E9-EB49-C1B5-E881-04E23F2F647F}"/>
                    </a:ext>
                  </a:extLst>
                </p:cNvPr>
                <p:cNvSpPr txBox="1"/>
                <p:nvPr/>
              </p:nvSpPr>
              <p:spPr>
                <a:xfrm>
                  <a:off x="11037315" y="4367404"/>
                  <a:ext cx="340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9" name="TextBox 8">
                  <a:extLst>
                    <a:ext uri="{FF2B5EF4-FFF2-40B4-BE49-F238E27FC236}">
                      <a16:creationId xmlns:a16="http://schemas.microsoft.com/office/drawing/2014/main" id="{BE2716E9-EB49-C1B5-E881-04E23F2F647F}"/>
                    </a:ext>
                  </a:extLst>
                </p:cNvPr>
                <p:cNvSpPr txBox="1">
                  <a:spLocks noRot="1" noChangeAspect="1" noMove="1" noResize="1" noEditPoints="1" noAdjustHandles="1" noChangeArrowheads="1" noChangeShapeType="1" noTextEdit="1"/>
                </p:cNvSpPr>
                <p:nvPr/>
              </p:nvSpPr>
              <p:spPr>
                <a:xfrm>
                  <a:off x="11037315" y="4367404"/>
                  <a:ext cx="340991" cy="369332"/>
                </a:xfrm>
                <a:prstGeom prst="rect">
                  <a:avLst/>
                </a:prstGeom>
                <a:blipFill>
                  <a:blip r:embed="rId3"/>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862B53F9-4C3A-61DE-5AB8-E716B6D2C7ED}"/>
                </a:ext>
              </a:extLst>
            </p:cNvPr>
            <p:cNvCxnSpPr>
              <a:cxnSpLocks/>
            </p:cNvCxnSpPr>
            <p:nvPr/>
          </p:nvCxnSpPr>
          <p:spPr>
            <a:xfrm>
              <a:off x="10327601" y="2466975"/>
              <a:ext cx="0" cy="191461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81BADE9-46BD-73A7-5ED2-0DE18D1A0600}"/>
                </a:ext>
              </a:extLst>
            </p:cNvPr>
            <p:cNvCxnSpPr>
              <a:cxnSpLocks/>
            </p:cNvCxnSpPr>
            <p:nvPr/>
          </p:nvCxnSpPr>
          <p:spPr>
            <a:xfrm flipV="1">
              <a:off x="9008389" y="2757965"/>
              <a:ext cx="1319212" cy="231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B70A9A2-A9A0-1A2D-AA77-F35669C20595}"/>
                </a:ext>
              </a:extLst>
            </p:cNvPr>
            <p:cNvCxnSpPr>
              <a:cxnSpLocks/>
            </p:cNvCxnSpPr>
            <p:nvPr/>
          </p:nvCxnSpPr>
          <p:spPr>
            <a:xfrm flipV="1">
              <a:off x="10327601" y="2742279"/>
              <a:ext cx="728755" cy="156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A8B67D-CC92-E7EF-A497-B418B52CF611}"/>
                </a:ext>
              </a:extLst>
            </p:cNvPr>
            <p:cNvCxnSpPr>
              <a:cxnSpLocks/>
            </p:cNvCxnSpPr>
            <p:nvPr/>
          </p:nvCxnSpPr>
          <p:spPr>
            <a:xfrm>
              <a:off x="11027689" y="2466975"/>
              <a:ext cx="0" cy="191461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70C35D6-0F0B-1706-3B09-65EC29EDF8E6}"/>
                </a:ext>
              </a:extLst>
            </p:cNvPr>
            <p:cNvSpPr txBox="1"/>
            <p:nvPr/>
          </p:nvSpPr>
          <p:spPr>
            <a:xfrm>
              <a:off x="9268833" y="2403725"/>
              <a:ext cx="700180" cy="338554"/>
            </a:xfrm>
            <a:prstGeom prst="rect">
              <a:avLst/>
            </a:prstGeom>
            <a:noFill/>
          </p:spPr>
          <p:txBody>
            <a:bodyPr wrap="square" rtlCol="0">
              <a:spAutoFit/>
            </a:bodyPr>
            <a:lstStyle/>
            <a:p>
              <a:r>
                <a:rPr lang="en-US" sz="1600" dirty="0"/>
                <a:t>ramp</a:t>
              </a:r>
            </a:p>
          </p:txBody>
        </p:sp>
        <p:sp>
          <p:nvSpPr>
            <p:cNvPr id="15" name="TextBox 14">
              <a:extLst>
                <a:ext uri="{FF2B5EF4-FFF2-40B4-BE49-F238E27FC236}">
                  <a16:creationId xmlns:a16="http://schemas.microsoft.com/office/drawing/2014/main" id="{1800A801-7353-8940-AA60-509F2D5D989A}"/>
                </a:ext>
              </a:extLst>
            </p:cNvPr>
            <p:cNvSpPr txBox="1"/>
            <p:nvPr/>
          </p:nvSpPr>
          <p:spPr>
            <a:xfrm>
              <a:off x="10356176" y="2411568"/>
              <a:ext cx="700180" cy="338554"/>
            </a:xfrm>
            <a:prstGeom prst="rect">
              <a:avLst/>
            </a:prstGeom>
            <a:noFill/>
          </p:spPr>
          <p:txBody>
            <a:bodyPr wrap="square" rtlCol="0">
              <a:spAutoFit/>
            </a:bodyPr>
            <a:lstStyle/>
            <a:p>
              <a:r>
                <a:rPr lang="en-US" sz="1600" dirty="0"/>
                <a:t>hold</a:t>
              </a:r>
            </a:p>
          </p:txBody>
        </p:sp>
      </p:grpSp>
      <p:sp>
        <p:nvSpPr>
          <p:cNvPr id="17" name="TextBox 16">
            <a:extLst>
              <a:ext uri="{FF2B5EF4-FFF2-40B4-BE49-F238E27FC236}">
                <a16:creationId xmlns:a16="http://schemas.microsoft.com/office/drawing/2014/main" id="{2BA7E364-B5E0-6500-290D-141FBD016F99}"/>
              </a:ext>
            </a:extLst>
          </p:cNvPr>
          <p:cNvSpPr txBox="1"/>
          <p:nvPr/>
        </p:nvSpPr>
        <p:spPr>
          <a:xfrm>
            <a:off x="559397" y="1257300"/>
            <a:ext cx="10965849" cy="923330"/>
          </a:xfrm>
          <a:prstGeom prst="rect">
            <a:avLst/>
          </a:prstGeom>
          <a:noFill/>
        </p:spPr>
        <p:txBody>
          <a:bodyPr wrap="square" rtlCol="0">
            <a:spAutoFit/>
          </a:bodyPr>
          <a:lstStyle/>
          <a:p>
            <a:r>
              <a:rPr lang="en-US" b="1" i="1" dirty="0"/>
              <a:t>Problem statement</a:t>
            </a:r>
            <a:r>
              <a:rPr lang="en-US" i="1" dirty="0"/>
              <a:t>: Given a potentially highly-nonlinear problem involving contact, plasticity, and complex geometry – find an artificial strain which, when monotonically increased, causes some desired outcome (e.g. preload)</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037A0C7-B91B-3272-9F19-B8B3D257E758}"/>
                  </a:ext>
                </a:extLst>
              </p:cNvPr>
              <p:cNvSpPr/>
              <p:nvPr/>
            </p:nvSpPr>
            <p:spPr>
              <a:xfrm>
                <a:off x="1221653" y="3678628"/>
                <a:ext cx="1495423" cy="7333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FEM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𝑛</m:t>
                        </m:r>
                      </m:sub>
                    </m:sSub>
                  </m:oMath>
                </a14:m>
                <a:endParaRPr lang="en-US" dirty="0"/>
              </a:p>
            </p:txBody>
          </p:sp>
        </mc:Choice>
        <mc:Fallback xmlns="">
          <p:sp>
            <p:nvSpPr>
              <p:cNvPr id="18" name="Rectangle 17">
                <a:extLst>
                  <a:ext uri="{FF2B5EF4-FFF2-40B4-BE49-F238E27FC236}">
                    <a16:creationId xmlns:a16="http://schemas.microsoft.com/office/drawing/2014/main" id="{F037A0C7-B91B-3272-9F19-B8B3D257E758}"/>
                  </a:ext>
                </a:extLst>
              </p:cNvPr>
              <p:cNvSpPr>
                <a:spLocks noRot="1" noChangeAspect="1" noMove="1" noResize="1" noEditPoints="1" noAdjustHandles="1" noChangeArrowheads="1" noChangeShapeType="1" noTextEdit="1"/>
              </p:cNvSpPr>
              <p:nvPr/>
            </p:nvSpPr>
            <p:spPr>
              <a:xfrm>
                <a:off x="1221653" y="3678628"/>
                <a:ext cx="1495423" cy="733336"/>
              </a:xfrm>
              <a:prstGeom prst="rect">
                <a:avLst/>
              </a:prstGeom>
              <a:blipFill>
                <a:blip r:embed="rId4"/>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FFE7A5FA-86FB-8897-B216-D56E688B3734}"/>
              </a:ext>
            </a:extLst>
          </p:cNvPr>
          <p:cNvSpPr/>
          <p:nvPr/>
        </p:nvSpPr>
        <p:spPr>
          <a:xfrm>
            <a:off x="4081228" y="3456093"/>
            <a:ext cx="2764988" cy="12397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Black box algorithm to strategically adjust artificial strain</a:t>
            </a:r>
          </a:p>
        </p:txBody>
      </p:sp>
      <p:sp>
        <p:nvSpPr>
          <p:cNvPr id="21" name="Freeform: Shape 20">
            <a:extLst>
              <a:ext uri="{FF2B5EF4-FFF2-40B4-BE49-F238E27FC236}">
                <a16:creationId xmlns:a16="http://schemas.microsoft.com/office/drawing/2014/main" id="{272E26F3-D9C0-2DF1-5DA4-562519F71E97}"/>
              </a:ext>
            </a:extLst>
          </p:cNvPr>
          <p:cNvSpPr/>
          <p:nvPr/>
        </p:nvSpPr>
        <p:spPr>
          <a:xfrm>
            <a:off x="1838325" y="4410075"/>
            <a:ext cx="3600450" cy="1055502"/>
          </a:xfrm>
          <a:custGeom>
            <a:avLst/>
            <a:gdLst>
              <a:gd name="connsiteX0" fmla="*/ 3600450 w 3600450"/>
              <a:gd name="connsiteY0" fmla="*/ 295275 h 1055502"/>
              <a:gd name="connsiteX1" fmla="*/ 2505075 w 3600450"/>
              <a:gd name="connsiteY1" fmla="*/ 942975 h 1055502"/>
              <a:gd name="connsiteX2" fmla="*/ 561975 w 3600450"/>
              <a:gd name="connsiteY2" fmla="*/ 962025 h 1055502"/>
              <a:gd name="connsiteX3" fmla="*/ 0 w 3600450"/>
              <a:gd name="connsiteY3" fmla="*/ 0 h 1055502"/>
            </a:gdLst>
            <a:ahLst/>
            <a:cxnLst>
              <a:cxn ang="0">
                <a:pos x="connsiteX0" y="connsiteY0"/>
              </a:cxn>
              <a:cxn ang="0">
                <a:pos x="connsiteX1" y="connsiteY1"/>
              </a:cxn>
              <a:cxn ang="0">
                <a:pos x="connsiteX2" y="connsiteY2"/>
              </a:cxn>
              <a:cxn ang="0">
                <a:pos x="connsiteX3" y="connsiteY3"/>
              </a:cxn>
            </a:cxnLst>
            <a:rect l="l" t="t" r="r" b="b"/>
            <a:pathLst>
              <a:path w="3600450" h="1055502">
                <a:moveTo>
                  <a:pt x="3600450" y="295275"/>
                </a:moveTo>
                <a:cubicBezTo>
                  <a:pt x="3305968" y="563562"/>
                  <a:pt x="3011487" y="831850"/>
                  <a:pt x="2505075" y="942975"/>
                </a:cubicBezTo>
                <a:cubicBezTo>
                  <a:pt x="1998662" y="1054100"/>
                  <a:pt x="979488" y="1119188"/>
                  <a:pt x="561975" y="962025"/>
                </a:cubicBezTo>
                <a:cubicBezTo>
                  <a:pt x="144462" y="804862"/>
                  <a:pt x="72231" y="402431"/>
                  <a:pt x="0" y="0"/>
                </a:cubicBezTo>
              </a:path>
            </a:pathLst>
          </a:custGeom>
          <a:noFill/>
          <a:ln w="57150">
            <a:solidFill>
              <a:schemeClr val="bg1">
                <a:lumMod val="6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09403D3-0F3B-0415-F2B6-77E17D9B896D}"/>
              </a:ext>
            </a:extLst>
          </p:cNvPr>
          <p:cNvSpPr/>
          <p:nvPr/>
        </p:nvSpPr>
        <p:spPr>
          <a:xfrm rot="10333020">
            <a:off x="1850111" y="2631691"/>
            <a:ext cx="3600450" cy="1055502"/>
          </a:xfrm>
          <a:custGeom>
            <a:avLst/>
            <a:gdLst>
              <a:gd name="connsiteX0" fmla="*/ 3600450 w 3600450"/>
              <a:gd name="connsiteY0" fmla="*/ 295275 h 1055502"/>
              <a:gd name="connsiteX1" fmla="*/ 2505075 w 3600450"/>
              <a:gd name="connsiteY1" fmla="*/ 942975 h 1055502"/>
              <a:gd name="connsiteX2" fmla="*/ 561975 w 3600450"/>
              <a:gd name="connsiteY2" fmla="*/ 962025 h 1055502"/>
              <a:gd name="connsiteX3" fmla="*/ 0 w 3600450"/>
              <a:gd name="connsiteY3" fmla="*/ 0 h 1055502"/>
            </a:gdLst>
            <a:ahLst/>
            <a:cxnLst>
              <a:cxn ang="0">
                <a:pos x="connsiteX0" y="connsiteY0"/>
              </a:cxn>
              <a:cxn ang="0">
                <a:pos x="connsiteX1" y="connsiteY1"/>
              </a:cxn>
              <a:cxn ang="0">
                <a:pos x="connsiteX2" y="connsiteY2"/>
              </a:cxn>
              <a:cxn ang="0">
                <a:pos x="connsiteX3" y="connsiteY3"/>
              </a:cxn>
            </a:cxnLst>
            <a:rect l="l" t="t" r="r" b="b"/>
            <a:pathLst>
              <a:path w="3600450" h="1055502">
                <a:moveTo>
                  <a:pt x="3600450" y="295275"/>
                </a:moveTo>
                <a:cubicBezTo>
                  <a:pt x="3305968" y="563562"/>
                  <a:pt x="3011487" y="831850"/>
                  <a:pt x="2505075" y="942975"/>
                </a:cubicBezTo>
                <a:cubicBezTo>
                  <a:pt x="1998662" y="1054100"/>
                  <a:pt x="979488" y="1119188"/>
                  <a:pt x="561975" y="962025"/>
                </a:cubicBezTo>
                <a:cubicBezTo>
                  <a:pt x="144462" y="804862"/>
                  <a:pt x="72231" y="402431"/>
                  <a:pt x="0" y="0"/>
                </a:cubicBezTo>
              </a:path>
            </a:pathLst>
          </a:custGeom>
          <a:noFill/>
          <a:ln w="57150">
            <a:solidFill>
              <a:schemeClr val="bg1">
                <a:lumMod val="6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DD44EC-19BD-F985-C012-664511CDED6F}"/>
              </a:ext>
            </a:extLst>
          </p:cNvPr>
          <p:cNvSpPr txBox="1"/>
          <p:nvPr/>
        </p:nvSpPr>
        <p:spPr>
          <a:xfrm>
            <a:off x="1433291" y="2359247"/>
            <a:ext cx="3286125" cy="523220"/>
          </a:xfrm>
          <a:prstGeom prst="rect">
            <a:avLst/>
          </a:prstGeom>
          <a:noFill/>
        </p:spPr>
        <p:txBody>
          <a:bodyPr wrap="square" rtlCol="0">
            <a:spAutoFit/>
          </a:bodyPr>
          <a:lstStyle/>
          <a:p>
            <a:r>
              <a:rPr lang="en-US" sz="1400" dirty="0"/>
              <a:t>- target force/stress/etc.</a:t>
            </a:r>
          </a:p>
          <a:p>
            <a:r>
              <a:rPr lang="en-US" sz="1400" dirty="0"/>
              <a:t>- analysis time</a:t>
            </a:r>
          </a:p>
        </p:txBody>
      </p:sp>
      <p:sp>
        <p:nvSpPr>
          <p:cNvPr id="24" name="TextBox 23">
            <a:extLst>
              <a:ext uri="{FF2B5EF4-FFF2-40B4-BE49-F238E27FC236}">
                <a16:creationId xmlns:a16="http://schemas.microsoft.com/office/drawing/2014/main" id="{2D03FDD1-685E-407D-B979-9B3FEB6EBE5B}"/>
              </a:ext>
            </a:extLst>
          </p:cNvPr>
          <p:cNvSpPr txBox="1"/>
          <p:nvPr/>
        </p:nvSpPr>
        <p:spPr>
          <a:xfrm>
            <a:off x="2940723" y="5465577"/>
            <a:ext cx="1850351" cy="307777"/>
          </a:xfrm>
          <a:prstGeom prst="rect">
            <a:avLst/>
          </a:prstGeom>
          <a:noFill/>
        </p:spPr>
        <p:txBody>
          <a:bodyPr wrap="square" rtlCol="0">
            <a:spAutoFit/>
          </a:bodyPr>
          <a:lstStyle/>
          <a:p>
            <a:r>
              <a:rPr lang="en-US" sz="1400" dirty="0"/>
              <a:t>- strain to apply</a:t>
            </a:r>
          </a:p>
        </p:txBody>
      </p:sp>
      <p:sp>
        <p:nvSpPr>
          <p:cNvPr id="25" name="Left Brace 24">
            <a:extLst>
              <a:ext uri="{FF2B5EF4-FFF2-40B4-BE49-F238E27FC236}">
                <a16:creationId xmlns:a16="http://schemas.microsoft.com/office/drawing/2014/main" id="{C1F222DB-407F-746A-A230-16CA772828EF}"/>
              </a:ext>
            </a:extLst>
          </p:cNvPr>
          <p:cNvSpPr/>
          <p:nvPr/>
        </p:nvSpPr>
        <p:spPr>
          <a:xfrm>
            <a:off x="7219509" y="2502078"/>
            <a:ext cx="580013" cy="314776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id="{51F6650C-C42B-E1B3-33AE-0F865B2A6FF8}"/>
              </a:ext>
            </a:extLst>
          </p:cNvPr>
          <p:cNvSpPr/>
          <p:nvPr/>
        </p:nvSpPr>
        <p:spPr>
          <a:xfrm>
            <a:off x="9448323" y="3571875"/>
            <a:ext cx="690463" cy="177327"/>
          </a:xfrm>
          <a:prstGeom prst="rect">
            <a:avLst/>
          </a:prstGeom>
          <a:solidFill>
            <a:schemeClr val="bg1">
              <a:lumMod val="65000"/>
              <a:alpha val="2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44CBCA4-9B0E-D5BD-309B-172FC0ECA14B}"/>
              </a:ext>
            </a:extLst>
          </p:cNvPr>
          <p:cNvSpPr txBox="1"/>
          <p:nvPr/>
        </p:nvSpPr>
        <p:spPr>
          <a:xfrm>
            <a:off x="8019335" y="5034690"/>
            <a:ext cx="1538764" cy="738664"/>
          </a:xfrm>
          <a:prstGeom prst="rect">
            <a:avLst/>
          </a:prstGeom>
          <a:noFill/>
        </p:spPr>
        <p:txBody>
          <a:bodyPr wrap="square" rtlCol="0">
            <a:spAutoFit/>
          </a:bodyPr>
          <a:lstStyle/>
          <a:p>
            <a:r>
              <a:rPr lang="en-US" sz="1050" dirty="0"/>
              <a:t>Increase the artificial strain with a cosine ramp over a finite period of time</a:t>
            </a:r>
          </a:p>
        </p:txBody>
      </p:sp>
      <p:sp>
        <p:nvSpPr>
          <p:cNvPr id="28" name="TextBox 27">
            <a:extLst>
              <a:ext uri="{FF2B5EF4-FFF2-40B4-BE49-F238E27FC236}">
                <a16:creationId xmlns:a16="http://schemas.microsoft.com/office/drawing/2014/main" id="{78391882-5522-AB37-CE6F-9D074FA134C5}"/>
              </a:ext>
            </a:extLst>
          </p:cNvPr>
          <p:cNvSpPr txBox="1"/>
          <p:nvPr/>
        </p:nvSpPr>
        <p:spPr>
          <a:xfrm>
            <a:off x="8734426" y="2063053"/>
            <a:ext cx="2333624" cy="738664"/>
          </a:xfrm>
          <a:prstGeom prst="rect">
            <a:avLst/>
          </a:prstGeom>
          <a:noFill/>
        </p:spPr>
        <p:txBody>
          <a:bodyPr wrap="square" rtlCol="0">
            <a:spAutoFit/>
          </a:bodyPr>
          <a:lstStyle/>
          <a:p>
            <a:r>
              <a:rPr lang="en-US" sz="1050" dirty="0"/>
              <a:t>Hold the artificial strain for a period of time to evaluate the target force/stress/etc., which might be dynamic and noisy</a:t>
            </a:r>
          </a:p>
        </p:txBody>
      </p:sp>
      <p:sp>
        <p:nvSpPr>
          <p:cNvPr id="29" name="TextBox 28">
            <a:extLst>
              <a:ext uri="{FF2B5EF4-FFF2-40B4-BE49-F238E27FC236}">
                <a16:creationId xmlns:a16="http://schemas.microsoft.com/office/drawing/2014/main" id="{52FD5818-5A9C-D0F7-77FF-3C3DEB6A22BA}"/>
              </a:ext>
            </a:extLst>
          </p:cNvPr>
          <p:cNvSpPr txBox="1"/>
          <p:nvPr/>
        </p:nvSpPr>
        <p:spPr>
          <a:xfrm>
            <a:off x="757517" y="6037009"/>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Ideally there is a 1:1 mapping between strain and preload value; in explicit analyses, this is </a:t>
            </a:r>
            <a:r>
              <a:rPr lang="en-US" sz="1800" b="1" dirty="0"/>
              <a:t>rarely even approximately true </a:t>
            </a:r>
            <a:r>
              <a:rPr lang="en-US" sz="1800" dirty="0"/>
              <a:t>due to the “ringing” (dynamic noise) in the system</a:t>
            </a:r>
          </a:p>
        </p:txBody>
      </p:sp>
      <p:sp>
        <p:nvSpPr>
          <p:cNvPr id="30" name="TextBox 29">
            <a:extLst>
              <a:ext uri="{FF2B5EF4-FFF2-40B4-BE49-F238E27FC236}">
                <a16:creationId xmlns:a16="http://schemas.microsoft.com/office/drawing/2014/main" id="{DA22F0AF-A701-5D7C-7F28-1D4E16F8234A}"/>
              </a:ext>
            </a:extLst>
          </p:cNvPr>
          <p:cNvSpPr txBox="1"/>
          <p:nvPr/>
        </p:nvSpPr>
        <p:spPr>
          <a:xfrm>
            <a:off x="279698" y="4410075"/>
            <a:ext cx="1665966" cy="307777"/>
          </a:xfrm>
          <a:prstGeom prst="rect">
            <a:avLst/>
          </a:prstGeom>
          <a:noFill/>
        </p:spPr>
        <p:txBody>
          <a:bodyPr wrap="square" rtlCol="0">
            <a:spAutoFit/>
          </a:bodyPr>
          <a:lstStyle/>
          <a:p>
            <a:r>
              <a:rPr lang="en-US" sz="1400" dirty="0"/>
              <a:t>(Increment time)</a:t>
            </a:r>
          </a:p>
        </p:txBody>
      </p:sp>
      <p:sp>
        <p:nvSpPr>
          <p:cNvPr id="31" name="TextBox 30">
            <a:extLst>
              <a:ext uri="{FF2B5EF4-FFF2-40B4-BE49-F238E27FC236}">
                <a16:creationId xmlns:a16="http://schemas.microsoft.com/office/drawing/2014/main" id="{50D9942A-AD8B-1059-2750-0065CA868CD0}"/>
              </a:ext>
            </a:extLst>
          </p:cNvPr>
          <p:cNvSpPr txBox="1"/>
          <p:nvPr/>
        </p:nvSpPr>
        <p:spPr>
          <a:xfrm>
            <a:off x="252434" y="3393494"/>
            <a:ext cx="2014515" cy="307777"/>
          </a:xfrm>
          <a:prstGeom prst="rect">
            <a:avLst/>
          </a:prstGeom>
          <a:noFill/>
        </p:spPr>
        <p:txBody>
          <a:bodyPr wrap="square" rtlCol="0">
            <a:spAutoFit/>
          </a:bodyPr>
          <a:lstStyle/>
          <a:p>
            <a:r>
              <a:rPr lang="en-US" sz="1400" dirty="0"/>
              <a:t>(Evaluate preloads)</a:t>
            </a:r>
          </a:p>
        </p:txBody>
      </p:sp>
    </p:spTree>
    <p:extLst>
      <p:ext uri="{BB962C8B-B14F-4D97-AF65-F5344CB8AC3E}">
        <p14:creationId xmlns:p14="http://schemas.microsoft.com/office/powerpoint/2010/main" val="1041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8F22323-5AEE-40ED-BB66-62D30F4A4F4F}"/>
              </a:ext>
            </a:extLst>
          </p:cNvPr>
          <p:cNvGrpSpPr/>
          <p:nvPr/>
        </p:nvGrpSpPr>
        <p:grpSpPr>
          <a:xfrm>
            <a:off x="2820516" y="2049619"/>
            <a:ext cx="5319824" cy="2927032"/>
            <a:chOff x="2767013" y="2499360"/>
            <a:chExt cx="5319824" cy="2927032"/>
          </a:xfrm>
        </p:grpSpPr>
        <p:grpSp>
          <p:nvGrpSpPr>
            <p:cNvPr id="14" name="Group 13">
              <a:extLst>
                <a:ext uri="{FF2B5EF4-FFF2-40B4-BE49-F238E27FC236}">
                  <a16:creationId xmlns:a16="http://schemas.microsoft.com/office/drawing/2014/main" id="{6B60B9CB-832B-4FCF-998F-3E74584648FD}"/>
                </a:ext>
              </a:extLst>
            </p:cNvPr>
            <p:cNvGrpSpPr/>
            <p:nvPr/>
          </p:nvGrpSpPr>
          <p:grpSpPr>
            <a:xfrm>
              <a:off x="2767013" y="2499360"/>
              <a:ext cx="5319824" cy="2927032"/>
              <a:chOff x="2767013" y="2499360"/>
              <a:chExt cx="5319824" cy="2927032"/>
            </a:xfrm>
          </p:grpSpPr>
          <p:pic>
            <p:nvPicPr>
              <p:cNvPr id="4" name="Picture 3">
                <a:extLst>
                  <a:ext uri="{FF2B5EF4-FFF2-40B4-BE49-F238E27FC236}">
                    <a16:creationId xmlns:a16="http://schemas.microsoft.com/office/drawing/2014/main" id="{64D1E61A-6CA8-403B-948B-3EE4F0FDA559}"/>
                  </a:ext>
                </a:extLst>
              </p:cNvPr>
              <p:cNvPicPr>
                <a:picLocks noChangeAspect="1"/>
              </p:cNvPicPr>
              <p:nvPr/>
            </p:nvPicPr>
            <p:blipFill>
              <a:blip r:embed="rId2"/>
              <a:stretch>
                <a:fillRect/>
              </a:stretch>
            </p:blipFill>
            <p:spPr>
              <a:xfrm>
                <a:off x="2767013" y="2499360"/>
                <a:ext cx="5319824" cy="2927032"/>
              </a:xfrm>
              <a:prstGeom prst="rect">
                <a:avLst/>
              </a:prstGeom>
            </p:spPr>
          </p:pic>
          <p:cxnSp>
            <p:nvCxnSpPr>
              <p:cNvPr id="13" name="Straight Connector 12">
                <a:extLst>
                  <a:ext uri="{FF2B5EF4-FFF2-40B4-BE49-F238E27FC236}">
                    <a16:creationId xmlns:a16="http://schemas.microsoft.com/office/drawing/2014/main" id="{5A275D49-F9B2-4EC7-BE44-617BA5C46E89}"/>
                  </a:ext>
                </a:extLst>
              </p:cNvPr>
              <p:cNvCxnSpPr/>
              <p:nvPr/>
            </p:nvCxnSpPr>
            <p:spPr>
              <a:xfrm>
                <a:off x="3154680" y="2573689"/>
                <a:ext cx="472440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126028CC-2836-40EB-85F0-C36AF8C527C3}"/>
                </a:ext>
              </a:extLst>
            </p:cNvPr>
            <p:cNvSpPr/>
            <p:nvPr/>
          </p:nvSpPr>
          <p:spPr>
            <a:xfrm>
              <a:off x="7593074" y="4204454"/>
              <a:ext cx="354585" cy="369332"/>
            </a:xfrm>
            <a:prstGeom prst="rect">
              <a:avLst/>
            </a:prstGeom>
          </p:spPr>
          <p:txBody>
            <a:bodyPr wrap="square">
              <a:spAutoFit/>
            </a:bodyPr>
            <a:lstStyle/>
            <a:p>
              <a:r>
                <a:rPr lang="en-US" dirty="0">
                  <a:solidFill>
                    <a:srgbClr val="FF0000"/>
                  </a:solidFill>
                </a:rPr>
                <a:t>X</a:t>
              </a:r>
            </a:p>
          </p:txBody>
        </p:sp>
      </p:grpSp>
      <p:pic>
        <p:nvPicPr>
          <p:cNvPr id="5" name="Picture 2">
            <a:extLst>
              <a:ext uri="{FF2B5EF4-FFF2-40B4-BE49-F238E27FC236}">
                <a16:creationId xmlns:a16="http://schemas.microsoft.com/office/drawing/2014/main" id="{3ABBC643-C91D-4931-B616-A0F697BF9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33" y="2465939"/>
            <a:ext cx="1913454" cy="1780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4D0372-B68E-4221-B415-D3710BAD0152}"/>
              </a:ext>
            </a:extLst>
          </p:cNvPr>
          <p:cNvSpPr txBox="1"/>
          <p:nvPr/>
        </p:nvSpPr>
        <p:spPr>
          <a:xfrm>
            <a:off x="6279043" y="1485930"/>
            <a:ext cx="2362200" cy="369332"/>
          </a:xfrm>
          <a:prstGeom prst="rect">
            <a:avLst/>
          </a:prstGeom>
          <a:noFill/>
        </p:spPr>
        <p:txBody>
          <a:bodyPr wrap="square" rtlCol="0">
            <a:spAutoFit/>
          </a:bodyPr>
          <a:lstStyle/>
          <a:p>
            <a:r>
              <a:rPr lang="en-US" dirty="0">
                <a:solidFill>
                  <a:srgbClr val="00B050"/>
                </a:solidFill>
              </a:rPr>
              <a:t>Good initial guess</a:t>
            </a:r>
          </a:p>
        </p:txBody>
      </p:sp>
      <p:cxnSp>
        <p:nvCxnSpPr>
          <p:cNvPr id="8" name="Straight Arrow Connector 7">
            <a:extLst>
              <a:ext uri="{FF2B5EF4-FFF2-40B4-BE49-F238E27FC236}">
                <a16:creationId xmlns:a16="http://schemas.microsoft.com/office/drawing/2014/main" id="{92303A53-C85A-4960-B357-D2B212EE3BCF}"/>
              </a:ext>
            </a:extLst>
          </p:cNvPr>
          <p:cNvCxnSpPr>
            <a:cxnSpLocks/>
          </p:cNvCxnSpPr>
          <p:nvPr/>
        </p:nvCxnSpPr>
        <p:spPr>
          <a:xfrm>
            <a:off x="7216303" y="1871471"/>
            <a:ext cx="0" cy="2200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1E6163-CE61-4FC7-937E-DAC2E324E9F9}"/>
              </a:ext>
            </a:extLst>
          </p:cNvPr>
          <p:cNvSpPr txBox="1"/>
          <p:nvPr/>
        </p:nvSpPr>
        <p:spPr>
          <a:xfrm>
            <a:off x="6690523" y="3412603"/>
            <a:ext cx="1745046" cy="646331"/>
          </a:xfrm>
          <a:prstGeom prst="rect">
            <a:avLst/>
          </a:prstGeom>
          <a:noFill/>
        </p:spPr>
        <p:txBody>
          <a:bodyPr wrap="square" rtlCol="0">
            <a:spAutoFit/>
          </a:bodyPr>
          <a:lstStyle/>
          <a:p>
            <a:r>
              <a:rPr lang="en-US" dirty="0">
                <a:solidFill>
                  <a:srgbClr val="0000FF"/>
                </a:solidFill>
              </a:rPr>
              <a:t>Bad initial guess</a:t>
            </a:r>
          </a:p>
        </p:txBody>
      </p:sp>
      <p:cxnSp>
        <p:nvCxnSpPr>
          <p:cNvPr id="11" name="Straight Arrow Connector 10">
            <a:extLst>
              <a:ext uri="{FF2B5EF4-FFF2-40B4-BE49-F238E27FC236}">
                <a16:creationId xmlns:a16="http://schemas.microsoft.com/office/drawing/2014/main" id="{CF30F1B0-54B1-4D8E-8F10-F62A005D4CDE}"/>
              </a:ext>
            </a:extLst>
          </p:cNvPr>
          <p:cNvCxnSpPr>
            <a:cxnSpLocks/>
          </p:cNvCxnSpPr>
          <p:nvPr/>
        </p:nvCxnSpPr>
        <p:spPr>
          <a:xfrm>
            <a:off x="7528723" y="3759075"/>
            <a:ext cx="0" cy="2057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ED2CE2-D672-4DB8-8700-9081C3EA2902}"/>
              </a:ext>
            </a:extLst>
          </p:cNvPr>
          <p:cNvSpPr txBox="1"/>
          <p:nvPr/>
        </p:nvSpPr>
        <p:spPr>
          <a:xfrm>
            <a:off x="2251074" y="1245684"/>
            <a:ext cx="2272666" cy="338554"/>
          </a:xfrm>
          <a:prstGeom prst="rect">
            <a:avLst/>
          </a:prstGeom>
          <a:noFill/>
        </p:spPr>
        <p:txBody>
          <a:bodyPr wrap="square" rtlCol="0">
            <a:spAutoFit/>
          </a:bodyPr>
          <a:lstStyle/>
          <a:p>
            <a:r>
              <a:rPr lang="en-US" sz="1600" dirty="0"/>
              <a:t>Target preload (force)</a:t>
            </a:r>
          </a:p>
        </p:txBody>
      </p:sp>
      <p:cxnSp>
        <p:nvCxnSpPr>
          <p:cNvPr id="16" name="Straight Arrow Connector 15">
            <a:extLst>
              <a:ext uri="{FF2B5EF4-FFF2-40B4-BE49-F238E27FC236}">
                <a16:creationId xmlns:a16="http://schemas.microsoft.com/office/drawing/2014/main" id="{26C7EF5E-C7C3-45FF-BEE9-1896E5C63F8D}"/>
              </a:ext>
            </a:extLst>
          </p:cNvPr>
          <p:cNvCxnSpPr>
            <a:cxnSpLocks/>
          </p:cNvCxnSpPr>
          <p:nvPr/>
        </p:nvCxnSpPr>
        <p:spPr>
          <a:xfrm>
            <a:off x="3292003" y="1632754"/>
            <a:ext cx="243840" cy="4911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C70D203-4B45-451F-B530-944652D08149}"/>
              </a:ext>
            </a:extLst>
          </p:cNvPr>
          <p:cNvSpPr/>
          <p:nvPr/>
        </p:nvSpPr>
        <p:spPr>
          <a:xfrm>
            <a:off x="3071023" y="5266921"/>
            <a:ext cx="5227320" cy="738664"/>
          </a:xfrm>
          <a:prstGeom prst="rect">
            <a:avLst/>
          </a:prstGeom>
          <a:ln>
            <a:solidFill>
              <a:srgbClr val="000000"/>
            </a:solidFill>
          </a:ln>
        </p:spPr>
        <p:txBody>
          <a:bodyPr wrap="square">
            <a:spAutoFit/>
          </a:bodyPr>
          <a:lstStyle/>
          <a:p>
            <a:r>
              <a:rPr lang="en-US" sz="1050" dirty="0">
                <a:latin typeface="Courier New" panose="02070309020205020404" pitchFamily="49" charset="0"/>
                <a:cs typeface="Courier New" panose="02070309020205020404" pitchFamily="49" charset="0"/>
              </a:rPr>
              <a:t>begin preload</a:t>
            </a:r>
          </a:p>
          <a:p>
            <a:r>
              <a:rPr lang="en-US" sz="1050" dirty="0">
                <a:latin typeface="Courier New" panose="02070309020205020404" pitchFamily="49" charset="0"/>
                <a:cs typeface="Courier New" panose="02070309020205020404" pitchFamily="49" charset="0"/>
              </a:rPr>
              <a:t>  preload bolt </a:t>
            </a:r>
            <a:r>
              <a:rPr lang="en-US" sz="1050" b="1" dirty="0" err="1">
                <a:latin typeface="Courier New" panose="02070309020205020404" pitchFamily="49" charset="0"/>
                <a:cs typeface="Courier New" panose="02070309020205020404" pitchFamily="49" charset="0"/>
              </a:rPr>
              <a:t>bolt_shank</a:t>
            </a:r>
            <a:r>
              <a:rPr lang="en-US" sz="1050" b="1" dirty="0">
                <a:latin typeface="Courier New" panose="02070309020205020404" pitchFamily="49" charset="0"/>
                <a:cs typeface="Courier New" panose="02070309020205020404" pitchFamily="49" charset="0"/>
              </a:rPr>
              <a:t> </a:t>
            </a:r>
            <a:r>
              <a:rPr lang="en-US" sz="1050" dirty="0">
                <a:latin typeface="Courier New" panose="02070309020205020404" pitchFamily="49" charset="0"/>
                <a:cs typeface="Courier New" panose="02070309020205020404" pitchFamily="49" charset="0"/>
              </a:rPr>
              <a:t>to target internal force = </a:t>
            </a:r>
            <a:r>
              <a:rPr lang="en-US" sz="1050" b="1" dirty="0">
                <a:latin typeface="Courier New" panose="02070309020205020404" pitchFamily="49" charset="0"/>
                <a:cs typeface="Courier New" panose="02070309020205020404" pitchFamily="49" charset="0"/>
              </a:rPr>
              <a:t>700</a:t>
            </a:r>
          </a:p>
          <a:p>
            <a:r>
              <a:rPr lang="en-US" sz="1050" dirty="0">
                <a:latin typeface="Courier New" panose="02070309020205020404" pitchFamily="49" charset="0"/>
                <a:cs typeface="Courier New" panose="02070309020205020404" pitchFamily="49" charset="0"/>
              </a:rPr>
              <a:t>  solver adaptivity = on</a:t>
            </a:r>
          </a:p>
          <a:p>
            <a:r>
              <a:rPr lang="en-US" sz="1050" dirty="0">
                <a:latin typeface="Courier New" panose="02070309020205020404" pitchFamily="49" charset="0"/>
                <a:cs typeface="Courier New" panose="02070309020205020404" pitchFamily="49" charset="0"/>
              </a:rPr>
              <a:t>end</a:t>
            </a:r>
          </a:p>
        </p:txBody>
      </p:sp>
      <p:sp>
        <p:nvSpPr>
          <p:cNvPr id="23" name="Rectangle 22">
            <a:extLst>
              <a:ext uri="{FF2B5EF4-FFF2-40B4-BE49-F238E27FC236}">
                <a16:creationId xmlns:a16="http://schemas.microsoft.com/office/drawing/2014/main" id="{55BE4D54-ED90-4C11-A212-F9F87990F8E1}"/>
              </a:ext>
            </a:extLst>
          </p:cNvPr>
          <p:cNvSpPr/>
          <p:nvPr/>
        </p:nvSpPr>
        <p:spPr>
          <a:xfrm>
            <a:off x="781601" y="4317076"/>
            <a:ext cx="1207382" cy="276999"/>
          </a:xfrm>
          <a:prstGeom prst="rect">
            <a:avLst/>
          </a:prstGeom>
        </p:spPr>
        <p:txBody>
          <a:bodyPr wrap="none">
            <a:spAutoFit/>
          </a:bodyPr>
          <a:lstStyle/>
          <a:p>
            <a:r>
              <a:rPr lang="en-US" sz="1200" dirty="0" err="1">
                <a:latin typeface="Courier New" panose="02070309020205020404" pitchFamily="49" charset="0"/>
                <a:cs typeface="Courier New" panose="02070309020205020404" pitchFamily="49" charset="0"/>
              </a:rPr>
              <a:t>bolt_shank</a:t>
            </a:r>
            <a:r>
              <a:rPr lang="en-US" sz="1200" dirty="0">
                <a:latin typeface="Courier New" panose="02070309020205020404" pitchFamily="49" charset="0"/>
                <a:cs typeface="Courier New" panose="02070309020205020404" pitchFamily="49" charset="0"/>
              </a:rPr>
              <a:t> </a:t>
            </a:r>
            <a:endParaRPr lang="en-US" sz="1200" dirty="0"/>
          </a:p>
        </p:txBody>
      </p:sp>
      <p:cxnSp>
        <p:nvCxnSpPr>
          <p:cNvPr id="24" name="Straight Arrow Connector 23">
            <a:extLst>
              <a:ext uri="{FF2B5EF4-FFF2-40B4-BE49-F238E27FC236}">
                <a16:creationId xmlns:a16="http://schemas.microsoft.com/office/drawing/2014/main" id="{31C1D029-6DA9-4233-9A16-BF29E632D241}"/>
              </a:ext>
            </a:extLst>
          </p:cNvPr>
          <p:cNvCxnSpPr>
            <a:cxnSpLocks/>
          </p:cNvCxnSpPr>
          <p:nvPr/>
        </p:nvCxnSpPr>
        <p:spPr>
          <a:xfrm flipV="1">
            <a:off x="1299845" y="3597270"/>
            <a:ext cx="405183" cy="77324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4AB5607-E61E-4138-A264-4A8A801EA63F}"/>
              </a:ext>
            </a:extLst>
          </p:cNvPr>
          <p:cNvSpPr txBox="1"/>
          <p:nvPr/>
        </p:nvSpPr>
        <p:spPr>
          <a:xfrm>
            <a:off x="4164400" y="2865287"/>
            <a:ext cx="2432777" cy="338554"/>
          </a:xfrm>
          <a:prstGeom prst="rect">
            <a:avLst/>
          </a:prstGeom>
          <a:noFill/>
        </p:spPr>
        <p:txBody>
          <a:bodyPr wrap="square" rtlCol="0">
            <a:spAutoFit/>
          </a:bodyPr>
          <a:lstStyle/>
          <a:p>
            <a:r>
              <a:rPr lang="en-US" sz="1600" dirty="0"/>
              <a:t>solver adaptivity = on</a:t>
            </a:r>
          </a:p>
        </p:txBody>
      </p:sp>
      <p:cxnSp>
        <p:nvCxnSpPr>
          <p:cNvPr id="28" name="Straight Arrow Connector 27">
            <a:extLst>
              <a:ext uri="{FF2B5EF4-FFF2-40B4-BE49-F238E27FC236}">
                <a16:creationId xmlns:a16="http://schemas.microsoft.com/office/drawing/2014/main" id="{92DB7294-0F5A-4F4C-966B-7CAE112463E1}"/>
              </a:ext>
            </a:extLst>
          </p:cNvPr>
          <p:cNvCxnSpPr>
            <a:cxnSpLocks/>
          </p:cNvCxnSpPr>
          <p:nvPr/>
        </p:nvCxnSpPr>
        <p:spPr>
          <a:xfrm flipH="1">
            <a:off x="3895934" y="3050308"/>
            <a:ext cx="2960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4A8D66-716E-4D4B-B152-D904910E9A16}"/>
              </a:ext>
            </a:extLst>
          </p:cNvPr>
          <p:cNvCxnSpPr/>
          <p:nvPr/>
        </p:nvCxnSpPr>
        <p:spPr>
          <a:xfrm>
            <a:off x="3459643" y="4217397"/>
            <a:ext cx="0" cy="2877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2D6485E-7A89-4376-97BA-BB1E3D535AF0}"/>
              </a:ext>
            </a:extLst>
          </p:cNvPr>
          <p:cNvCxnSpPr/>
          <p:nvPr/>
        </p:nvCxnSpPr>
        <p:spPr>
          <a:xfrm>
            <a:off x="3215803" y="4225906"/>
            <a:ext cx="0" cy="2877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9F49B9-4EEC-4593-AD59-3E05C7C3D3AD}"/>
              </a:ext>
            </a:extLst>
          </p:cNvPr>
          <p:cNvCxnSpPr>
            <a:cxnSpLocks/>
          </p:cNvCxnSpPr>
          <p:nvPr/>
        </p:nvCxnSpPr>
        <p:spPr>
          <a:xfrm>
            <a:off x="3208183" y="4370510"/>
            <a:ext cx="251460" cy="0"/>
          </a:xfrm>
          <a:prstGeom prst="line">
            <a:avLst/>
          </a:prstGeom>
          <a:ln>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DEB20F-3A5E-4505-8B67-8FB4069F8CFF}"/>
              </a:ext>
            </a:extLst>
          </p:cNvPr>
          <p:cNvCxnSpPr>
            <a:cxnSpLocks/>
          </p:cNvCxnSpPr>
          <p:nvPr/>
        </p:nvCxnSpPr>
        <p:spPr>
          <a:xfrm>
            <a:off x="3876792" y="2842100"/>
            <a:ext cx="0" cy="33774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F18C2D-A413-4D89-B5F7-899F10415E1C}"/>
              </a:ext>
            </a:extLst>
          </p:cNvPr>
          <p:cNvCxnSpPr>
            <a:cxnSpLocks/>
          </p:cNvCxnSpPr>
          <p:nvPr/>
        </p:nvCxnSpPr>
        <p:spPr>
          <a:xfrm>
            <a:off x="3762492" y="2842100"/>
            <a:ext cx="0" cy="33774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29C6248-6E96-40F0-8D1D-6C9397F9CAE9}"/>
              </a:ext>
            </a:extLst>
          </p:cNvPr>
          <p:cNvSpPr txBox="1">
            <a:spLocks/>
          </p:cNvSpPr>
          <p:nvPr/>
        </p:nvSpPr>
        <p:spPr>
          <a:xfrm>
            <a:off x="965037" y="260368"/>
            <a:ext cx="10058400" cy="570225"/>
          </a:xfrm>
          <a:prstGeom prst="rect">
            <a:avLst/>
          </a:prstGeom>
        </p:spPr>
        <p:txBody>
          <a:bodyPr vert="horz" lIns="91440" tIns="45720" rIns="91440" bIns="45720" rtlCol="0" anchor="t">
            <a:noAutofit/>
          </a:bodyPr>
          <a:lstStyle>
            <a:lvl1pPr marL="0" algn="l" defTabSz="685766" rtl="0" eaLnBrk="1" latinLnBrk="0" hangingPunct="1">
              <a:lnSpc>
                <a:spcPct val="85000"/>
              </a:lnSpc>
              <a:spcBef>
                <a:spcPct val="0"/>
              </a:spcBef>
              <a:buNone/>
              <a:defRPr sz="2100" b="0" i="0" kern="1200" spc="75" baseline="0">
                <a:solidFill>
                  <a:schemeClr val="bg2">
                    <a:lumMod val="25000"/>
                  </a:schemeClr>
                </a:solidFill>
                <a:latin typeface="Gill Sans MT" charset="0"/>
                <a:ea typeface="Gill Sans MT" charset="0"/>
                <a:cs typeface="Gill Sans MT" charset="0"/>
              </a:defRPr>
            </a:lvl1pPr>
          </a:lstStyle>
          <a:p>
            <a:r>
              <a:rPr lang="en-US" sz="3200" dirty="0">
                <a:solidFill>
                  <a:schemeClr val="tx1"/>
                </a:solidFill>
                <a:latin typeface="Calibri" panose="020F0502020204030204" pitchFamily="34" charset="0"/>
                <a:cs typeface="Calibri" panose="020F0502020204030204" pitchFamily="34" charset="0"/>
              </a:rPr>
              <a:t>An overview of the automated preload algorithm</a:t>
            </a:r>
            <a:endParaRPr lang="en-US" dirty="0"/>
          </a:p>
        </p:txBody>
      </p:sp>
      <p:sp>
        <p:nvSpPr>
          <p:cNvPr id="48" name="TextBox 47">
            <a:extLst>
              <a:ext uri="{FF2B5EF4-FFF2-40B4-BE49-F238E27FC236}">
                <a16:creationId xmlns:a16="http://schemas.microsoft.com/office/drawing/2014/main" id="{9C0856C4-4642-DE7B-D9E6-BB917926E0C9}"/>
              </a:ext>
            </a:extLst>
          </p:cNvPr>
          <p:cNvSpPr txBox="1"/>
          <p:nvPr/>
        </p:nvSpPr>
        <p:spPr>
          <a:xfrm>
            <a:off x="8756756" y="2047913"/>
            <a:ext cx="3064044" cy="963061"/>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400" dirty="0"/>
              <a:t>Note: The former “preload subroutine” and newer “begin bolt preload” syntax increment strain in exactly the same way.</a:t>
            </a:r>
            <a:endParaRPr lang="en-US" sz="1050" dirty="0"/>
          </a:p>
        </p:txBody>
      </p:sp>
      <p:sp>
        <p:nvSpPr>
          <p:cNvPr id="51" name="TextBox 50">
            <a:extLst>
              <a:ext uri="{FF2B5EF4-FFF2-40B4-BE49-F238E27FC236}">
                <a16:creationId xmlns:a16="http://schemas.microsoft.com/office/drawing/2014/main" id="{EFDA934A-3EAC-6B5F-61DC-3D6C0D3B5C8D}"/>
              </a:ext>
            </a:extLst>
          </p:cNvPr>
          <p:cNvSpPr txBox="1"/>
          <p:nvPr/>
        </p:nvSpPr>
        <p:spPr>
          <a:xfrm>
            <a:off x="4657016" y="6339635"/>
            <a:ext cx="6688292" cy="369332"/>
          </a:xfrm>
          <a:prstGeom prst="rect">
            <a:avLst/>
          </a:prstGeom>
          <a:noFill/>
        </p:spPr>
        <p:txBody>
          <a:bodyPr wrap="square">
            <a:spAutoFit/>
          </a:bodyPr>
          <a:lstStyle/>
          <a:p>
            <a:pPr algn="r"/>
            <a:r>
              <a:rPr lang="en-US" dirty="0"/>
              <a:t>Let’s try this out on a quick example problem …</a:t>
            </a:r>
          </a:p>
        </p:txBody>
      </p:sp>
      <p:sp>
        <p:nvSpPr>
          <p:cNvPr id="52" name="Arrow: Striped Right 51">
            <a:extLst>
              <a:ext uri="{FF2B5EF4-FFF2-40B4-BE49-F238E27FC236}">
                <a16:creationId xmlns:a16="http://schemas.microsoft.com/office/drawing/2014/main" id="{3A113A71-00A8-CD52-7222-8558B350136F}"/>
              </a:ext>
            </a:extLst>
          </p:cNvPr>
          <p:cNvSpPr/>
          <p:nvPr/>
        </p:nvSpPr>
        <p:spPr>
          <a:xfrm>
            <a:off x="11345308" y="6339635"/>
            <a:ext cx="637142" cy="382544"/>
          </a:xfrm>
          <a:prstGeom prst="stripedRightArrow">
            <a:avLst>
              <a:gd name="adj1" fmla="val 54980"/>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6854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05: Automatic bolt preloading</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57</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4"/>
            <a:ext cx="7313050" cy="4248151"/>
          </a:xfrm>
          <a:prstGeom prst="rect">
            <a:avLst/>
          </a:prstGeom>
          <a:noFill/>
        </p:spPr>
        <p:txBody>
          <a:bodyPr wrap="square" rtlCol="0">
            <a:noAutofit/>
          </a:bodyPr>
          <a:lstStyle/>
          <a:p>
            <a:pPr marL="342900" indent="-342900">
              <a:spcAft>
                <a:spcPts val="1200"/>
              </a:spcAft>
              <a:buFont typeface="+mj-lt"/>
              <a:buAutoNum type="arabicPeriod"/>
            </a:pPr>
            <a:r>
              <a:rPr lang="en-US" sz="1400" b="1" dirty="0"/>
              <a:t>Review the input file.</a:t>
            </a:r>
            <a:r>
              <a:rPr lang="en-US" sz="1400" dirty="0"/>
              <a:t>  Find the “begin preload”</a:t>
            </a:r>
            <a:r>
              <a:rPr lang="en-US" sz="1400" b="1" dirty="0"/>
              <a:t> </a:t>
            </a:r>
            <a:r>
              <a:rPr lang="en-US" sz="1400" dirty="0"/>
              <a:t>syntax; does it make sense?  How does it compare to the “begin artificial strain” syntax?</a:t>
            </a:r>
          </a:p>
          <a:p>
            <a:pPr marL="342900" indent="-342900">
              <a:spcAft>
                <a:spcPts val="1200"/>
              </a:spcAft>
              <a:buFont typeface="+mj-lt"/>
              <a:buAutoNum type="arabicPeriod"/>
            </a:pPr>
            <a:r>
              <a:rPr lang="en-US" sz="1400" b="1" dirty="0"/>
              <a:t>Run the input deck </a:t>
            </a:r>
            <a:r>
              <a:rPr lang="en-US" sz="1400" dirty="0"/>
              <a:t>and </a:t>
            </a:r>
            <a:r>
              <a:rPr lang="en-US" sz="1400" b="1" dirty="0"/>
              <a:t>review the log file</a:t>
            </a:r>
            <a:r>
              <a:rPr lang="en-US" sz="1400" dirty="0"/>
              <a:t>.  Find the final strains in the log file at the end of the analysis.  Consider plotting the </a:t>
            </a:r>
            <a:r>
              <a:rPr lang="en-US" sz="1400" dirty="0" err="1">
                <a:latin typeface="Courier New" panose="02070309020205020404" pitchFamily="49" charset="0"/>
                <a:cs typeface="Courier New" panose="02070309020205020404" pitchFamily="49" charset="0"/>
              </a:rPr>
              <a:t>avg_von_mises</a:t>
            </a:r>
            <a:r>
              <a:rPr lang="en-US" sz="1400" dirty="0">
                <a:latin typeface="Courier New" panose="02070309020205020404" pitchFamily="49" charset="0"/>
                <a:cs typeface="Courier New" panose="02070309020205020404" pitchFamily="49" charset="0"/>
              </a:rPr>
              <a:t>{1,2}</a:t>
            </a:r>
            <a:r>
              <a:rPr lang="en-US" sz="1400" dirty="0">
                <a:cs typeface="Courier New" panose="02070309020205020404" pitchFamily="49" charset="0"/>
              </a:rPr>
              <a:t> global variables to visualize preload over time.</a:t>
            </a:r>
            <a:endParaRPr lang="en-US" sz="1400" dirty="0"/>
          </a:p>
          <a:p>
            <a:pPr>
              <a:spcAft>
                <a:spcPts val="1200"/>
              </a:spcAft>
            </a:pP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bolt_preload.i</a:t>
            </a:r>
            <a:br>
              <a:rPr lang="en-US" sz="1400" dirty="0"/>
            </a:br>
            <a:endParaRPr lang="en-US" sz="1400" dirty="0"/>
          </a:p>
          <a:p>
            <a:pPr lvl="1">
              <a:spcAft>
                <a:spcPts val="1200"/>
              </a:spcAft>
            </a:pPr>
            <a:r>
              <a:rPr lang="en-US" sz="1400" dirty="0"/>
              <a:t>	Bolt 1 Axial Strain:  _____________________</a:t>
            </a:r>
          </a:p>
          <a:p>
            <a:pPr lvl="1">
              <a:spcAft>
                <a:spcPts val="1200"/>
              </a:spcAft>
            </a:pPr>
            <a:r>
              <a:rPr lang="en-US" sz="1400" dirty="0"/>
              <a:t>	Bolt 2 Axial Strain: ______________________</a:t>
            </a:r>
          </a:p>
          <a:p>
            <a:pPr lvl="1">
              <a:spcAft>
                <a:spcPts val="1200"/>
              </a:spcAft>
            </a:pPr>
            <a:endParaRPr lang="en-US" sz="1400" dirty="0"/>
          </a:p>
          <a:p>
            <a:pPr lvl="1">
              <a:spcAft>
                <a:spcPts val="1200"/>
              </a:spcAft>
            </a:pPr>
            <a:r>
              <a:rPr lang="en-US" sz="1400" dirty="0"/>
              <a:t>How do these strains compare to your previous solution?</a:t>
            </a: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ex05_automated_bolt_preload/</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2" y="5223042"/>
            <a:ext cx="7236845" cy="1384995"/>
            <a:chOff x="815463" y="5871972"/>
            <a:chExt cx="6309476" cy="1384995"/>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888736"/>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325704" y="5871972"/>
              <a:ext cx="5799235" cy="1384995"/>
            </a:xfrm>
            <a:prstGeom prst="rect">
              <a:avLst/>
            </a:prstGeom>
            <a:noFill/>
          </p:spPr>
          <p:txBody>
            <a:bodyPr wrap="square">
              <a:spAutoFit/>
            </a:bodyPr>
            <a:lstStyle/>
            <a:p>
              <a:r>
                <a:rPr lang="en-US" sz="1400" b="1" dirty="0"/>
                <a:t>Worth exploring</a:t>
              </a:r>
              <a:r>
                <a:rPr lang="en-US" sz="1400" dirty="0"/>
                <a:t>: Enable the “</a:t>
              </a:r>
              <a:r>
                <a:rPr lang="en-US" sz="1400" dirty="0" err="1">
                  <a:latin typeface="Courier New" panose="02070309020205020404" pitchFamily="49" charset="0"/>
                  <a:cs typeface="Courier New" panose="02070309020205020404" pitchFamily="49" charset="0"/>
                </a:rPr>
                <a:t>light_friction</a:t>
              </a:r>
              <a:r>
                <a:rPr lang="en-US" sz="1400" dirty="0">
                  <a:cs typeface="Courier New" panose="02070309020205020404" pitchFamily="49" charset="0"/>
                </a:rPr>
                <a:t>” friction model as we did before and re-run.  See what effect the following two commands have:</a:t>
              </a:r>
            </a:p>
            <a:p>
              <a:r>
                <a:rPr lang="en-US" sz="1400" dirty="0">
                  <a:latin typeface="Courier New" panose="02070309020205020404" pitchFamily="49" charset="0"/>
                  <a:cs typeface="Courier New" panose="02070309020205020404" pitchFamily="49" charset="0"/>
                </a:rPr>
                <a:t>	</a:t>
              </a:r>
              <a:r>
                <a:rPr lang="en-US" sz="1400" dirty="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solver adaptivity = on</a:t>
              </a:r>
            </a:p>
            <a:p>
              <a:r>
                <a:rPr lang="en-US" sz="1400" dirty="0">
                  <a:latin typeface="Courier New" panose="02070309020205020404" pitchFamily="49" charset="0"/>
                  <a:cs typeface="Courier New" panose="02070309020205020404" pitchFamily="49" charset="0"/>
                </a:rPr>
                <a:t>	</a:t>
              </a:r>
              <a:r>
                <a:rPr lang="en-US" sz="1400" dirty="0">
                  <a:cs typeface="Courier New" panose="02070309020205020404" pitchFamily="49" charset="0"/>
                </a:rPr>
                <a:t>(b) </a:t>
              </a:r>
              <a:r>
                <a:rPr lang="en-US" sz="1400" dirty="0">
                  <a:latin typeface="Courier New" panose="02070309020205020404" pitchFamily="49" charset="0"/>
                  <a:cs typeface="Courier New" panose="02070309020205020404" pitchFamily="49" charset="0"/>
                </a:rPr>
                <a:t>explicit control algorithm = PID</a:t>
              </a:r>
            </a:p>
            <a:p>
              <a:endParaRPr lang="en-US" sz="1400" dirty="0">
                <a:latin typeface="Courier New" panose="02070309020205020404" pitchFamily="49" charset="0"/>
                <a:cs typeface="Courier New" panose="02070309020205020404" pitchFamily="49" charset="0"/>
              </a:endParaRPr>
            </a:p>
            <a:p>
              <a:r>
                <a:rPr lang="en-US" sz="1400" dirty="0"/>
                <a:t>Create an assembly that contains both bolt shanks and preload that instead.</a:t>
              </a:r>
              <a:endParaRPr lang="en-US" sz="1400" dirty="0">
                <a:latin typeface="Courier New" panose="02070309020205020404" pitchFamily="49" charset="0"/>
                <a:cs typeface="Courier New" panose="02070309020205020404" pitchFamily="49" charset="0"/>
              </a:endParaRPr>
            </a:p>
          </p:txBody>
        </p:sp>
      </p:grpSp>
      <p:pic>
        <p:nvPicPr>
          <p:cNvPr id="13" name="Picture 12">
            <a:extLst>
              <a:ext uri="{FF2B5EF4-FFF2-40B4-BE49-F238E27FC236}">
                <a16:creationId xmlns:a16="http://schemas.microsoft.com/office/drawing/2014/main" id="{1E6D3AE2-575A-0704-8F46-EDE60F43895A}"/>
              </a:ext>
            </a:extLst>
          </p:cNvPr>
          <p:cNvPicPr>
            <a:picLocks noChangeAspect="1"/>
          </p:cNvPicPr>
          <p:nvPr/>
        </p:nvPicPr>
        <p:blipFill>
          <a:blip r:embed="rId4"/>
          <a:stretch>
            <a:fillRect/>
          </a:stretch>
        </p:blipFill>
        <p:spPr>
          <a:xfrm>
            <a:off x="8281822" y="2166794"/>
            <a:ext cx="2381582" cy="2048161"/>
          </a:xfrm>
          <a:prstGeom prst="rect">
            <a:avLst/>
          </a:prstGeom>
        </p:spPr>
      </p:pic>
    </p:spTree>
    <p:extLst>
      <p:ext uri="{BB962C8B-B14F-4D97-AF65-F5344CB8AC3E}">
        <p14:creationId xmlns:p14="http://schemas.microsoft.com/office/powerpoint/2010/main" val="50953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7D531-0DE1-30BA-E4E5-5C9D0FFA79AF}"/>
              </a:ext>
            </a:extLst>
          </p:cNvPr>
          <p:cNvSpPr>
            <a:spLocks noGrp="1"/>
          </p:cNvSpPr>
          <p:nvPr>
            <p:ph type="title"/>
          </p:nvPr>
        </p:nvSpPr>
        <p:spPr/>
        <p:txBody>
          <a:bodyPr/>
          <a:lstStyle/>
          <a:p>
            <a:r>
              <a:rPr lang="en-US" dirty="0"/>
              <a:t>Example 05: Results and discussion – typical log file output</a:t>
            </a:r>
          </a:p>
        </p:txBody>
      </p:sp>
      <p:sp>
        <p:nvSpPr>
          <p:cNvPr id="4" name="Slide Number Placeholder 3">
            <a:extLst>
              <a:ext uri="{FF2B5EF4-FFF2-40B4-BE49-F238E27FC236}">
                <a16:creationId xmlns:a16="http://schemas.microsoft.com/office/drawing/2014/main" id="{2029A0F5-4E50-6641-6BE1-1337A9B23BCE}"/>
              </a:ext>
            </a:extLst>
          </p:cNvPr>
          <p:cNvSpPr>
            <a:spLocks noGrp="1"/>
          </p:cNvSpPr>
          <p:nvPr>
            <p:ph type="sldNum" sz="quarter" idx="4"/>
          </p:nvPr>
        </p:nvSpPr>
        <p:spPr/>
        <p:txBody>
          <a:bodyPr/>
          <a:lstStyle/>
          <a:p>
            <a:pPr algn="ctr"/>
            <a:fld id="{F6B149FD-26F7-3645-B4E7-BA8B8CC5EEA8}" type="slidenum">
              <a:rPr lang="en-US" smtClean="0"/>
              <a:pPr algn="ctr"/>
              <a:t>58</a:t>
            </a:fld>
            <a:endParaRPr lang="en-US" dirty="0"/>
          </a:p>
        </p:txBody>
      </p:sp>
      <p:sp>
        <p:nvSpPr>
          <p:cNvPr id="5" name="Rectangle 4">
            <a:extLst>
              <a:ext uri="{FF2B5EF4-FFF2-40B4-BE49-F238E27FC236}">
                <a16:creationId xmlns:a16="http://schemas.microsoft.com/office/drawing/2014/main" id="{4277EC2D-0650-C220-9987-D76A7753FF28}"/>
              </a:ext>
            </a:extLst>
          </p:cNvPr>
          <p:cNvSpPr/>
          <p:nvPr/>
        </p:nvSpPr>
        <p:spPr>
          <a:xfrm>
            <a:off x="1832610" y="1470363"/>
            <a:ext cx="8526780" cy="1477328"/>
          </a:xfrm>
          <a:prstGeom prst="rect">
            <a:avLst/>
          </a:prstGeom>
        </p:spPr>
        <p:txBody>
          <a:bodyPr wrap="square">
            <a:spAutoFit/>
          </a:bodyPr>
          <a:lstStyle/>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 Preload Part Name              Target Variable                         Target Value      Strain Direction  </a:t>
            </a:r>
          </a:p>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 block_10                       sm_preload_max_von_mises_block_10       4000              1.00, 0.00, 0.00  </a:t>
            </a:r>
          </a:p>
          <a:p>
            <a:r>
              <a:rPr lang="en-US" sz="900" dirty="0">
                <a:latin typeface="Courier New" panose="02070309020205020404" pitchFamily="49" charset="0"/>
                <a:cs typeface="Courier New" panose="02070309020205020404" pitchFamily="49" charset="0"/>
              </a:rPr>
              <a:t> block_11                       sm_preload_max_von_mises_block_11       4000              1.00, 0.00, 0.00  </a:t>
            </a:r>
          </a:p>
          <a:p>
            <a:r>
              <a:rPr lang="en-US" sz="900" dirty="0">
                <a:latin typeface="Courier New" panose="02070309020205020404" pitchFamily="49" charset="0"/>
                <a:cs typeface="Courier New" panose="02070309020205020404" pitchFamily="49" charset="0"/>
              </a:rPr>
              <a:t> block_12                       sm_preload_max_von_mises_block_12       4000              1.00, 0.00, 0.00  </a:t>
            </a:r>
          </a:p>
          <a:p>
            <a:r>
              <a:rPr lang="en-US" sz="900" dirty="0">
                <a:latin typeface="Courier New" panose="02070309020205020404" pitchFamily="49" charset="0"/>
                <a:cs typeface="Courier New" panose="02070309020205020404" pitchFamily="49" charset="0"/>
              </a:rPr>
              <a:t> block_13                       sm_preload_max_von_mises_block_13       4000              1.00, 0.00, 0.00  </a:t>
            </a:r>
          </a:p>
          <a:p>
            <a:r>
              <a:rPr lang="en-US" sz="900" dirty="0">
                <a:latin typeface="Courier New" panose="02070309020205020404" pitchFamily="49" charset="0"/>
                <a:cs typeface="Courier New" panose="02070309020205020404" pitchFamily="49" charset="0"/>
              </a:rPr>
              <a:t> block_14                       sm_preload_max_von_mises_block_14       4000              1.00, 0.00, 0.00  </a:t>
            </a:r>
          </a:p>
          <a:p>
            <a:r>
              <a:rPr lang="en-US" sz="900" dirty="0">
                <a:latin typeface="Courier New" panose="02070309020205020404" pitchFamily="49" charset="0"/>
                <a:cs typeface="Courier New" panose="02070309020205020404" pitchFamily="49" charset="0"/>
              </a:rPr>
              <a:t> block_15                       sm_preload_max_von_mises_block_15       4000              1.00, 0.00, 0.00  </a:t>
            </a:r>
          </a:p>
          <a:p>
            <a:r>
              <a:rPr lang="en-US" sz="900" dirty="0">
                <a:latin typeface="Courier New" panose="02070309020205020404" pitchFamily="49" charset="0"/>
                <a:cs typeface="Courier New" panose="02070309020205020404" pitchFamily="49" charset="0"/>
              </a:rPr>
              <a:t>-------------------------------------------------------------------------------------------------------------------------</a:t>
            </a:r>
          </a:p>
        </p:txBody>
      </p:sp>
      <p:sp>
        <p:nvSpPr>
          <p:cNvPr id="6" name="Rectangle 5">
            <a:extLst>
              <a:ext uri="{FF2B5EF4-FFF2-40B4-BE49-F238E27FC236}">
                <a16:creationId xmlns:a16="http://schemas.microsoft.com/office/drawing/2014/main" id="{3632D9E0-6112-545D-E81E-ABA3336638B8}"/>
              </a:ext>
            </a:extLst>
          </p:cNvPr>
          <p:cNvSpPr/>
          <p:nvPr/>
        </p:nvSpPr>
        <p:spPr>
          <a:xfrm>
            <a:off x="7993380" y="1470363"/>
            <a:ext cx="1360170" cy="15666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055BB-1E41-955F-431D-96F1E11B163F}"/>
              </a:ext>
            </a:extLst>
          </p:cNvPr>
          <p:cNvSpPr txBox="1"/>
          <p:nvPr/>
        </p:nvSpPr>
        <p:spPr>
          <a:xfrm>
            <a:off x="7993380" y="3054579"/>
            <a:ext cx="2663190" cy="523220"/>
          </a:xfrm>
          <a:prstGeom prst="rect">
            <a:avLst/>
          </a:prstGeom>
          <a:noFill/>
        </p:spPr>
        <p:txBody>
          <a:bodyPr wrap="square" rtlCol="0">
            <a:spAutoFit/>
          </a:bodyPr>
          <a:lstStyle/>
          <a:p>
            <a:r>
              <a:rPr lang="en-US" sz="1400" dirty="0"/>
              <a:t>Direction – useful if computed from geometry</a:t>
            </a:r>
          </a:p>
        </p:txBody>
      </p:sp>
      <p:sp>
        <p:nvSpPr>
          <p:cNvPr id="8" name="Rectangle 7">
            <a:extLst>
              <a:ext uri="{FF2B5EF4-FFF2-40B4-BE49-F238E27FC236}">
                <a16:creationId xmlns:a16="http://schemas.microsoft.com/office/drawing/2014/main" id="{8F160645-EE0A-8948-1CD9-C8EA629D91CF}"/>
              </a:ext>
            </a:extLst>
          </p:cNvPr>
          <p:cNvSpPr/>
          <p:nvPr/>
        </p:nvSpPr>
        <p:spPr>
          <a:xfrm>
            <a:off x="1832610" y="1452772"/>
            <a:ext cx="1360170" cy="1566624"/>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478D0A-86A4-555B-5CEC-568DA8F4800A}"/>
              </a:ext>
            </a:extLst>
          </p:cNvPr>
          <p:cNvSpPr txBox="1"/>
          <p:nvPr/>
        </p:nvSpPr>
        <p:spPr>
          <a:xfrm>
            <a:off x="1832610" y="3036987"/>
            <a:ext cx="2011680" cy="523220"/>
          </a:xfrm>
          <a:prstGeom prst="rect">
            <a:avLst/>
          </a:prstGeom>
          <a:noFill/>
        </p:spPr>
        <p:txBody>
          <a:bodyPr wrap="square" rtlCol="0">
            <a:spAutoFit/>
          </a:bodyPr>
          <a:lstStyle/>
          <a:p>
            <a:r>
              <a:rPr lang="en-US" sz="1400" dirty="0"/>
              <a:t>Block name receiving preload strain</a:t>
            </a:r>
          </a:p>
        </p:txBody>
      </p:sp>
      <p:sp>
        <p:nvSpPr>
          <p:cNvPr id="10" name="Rectangle 9">
            <a:extLst>
              <a:ext uri="{FF2B5EF4-FFF2-40B4-BE49-F238E27FC236}">
                <a16:creationId xmlns:a16="http://schemas.microsoft.com/office/drawing/2014/main" id="{295EF2E7-1BFB-9661-7146-4ECC75C607B1}"/>
              </a:ext>
            </a:extLst>
          </p:cNvPr>
          <p:cNvSpPr/>
          <p:nvPr/>
        </p:nvSpPr>
        <p:spPr>
          <a:xfrm>
            <a:off x="3773805" y="1428364"/>
            <a:ext cx="2745105" cy="1566624"/>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3012F1-4749-4F4F-4223-2861239E0AA4}"/>
              </a:ext>
            </a:extLst>
          </p:cNvPr>
          <p:cNvSpPr txBox="1"/>
          <p:nvPr/>
        </p:nvSpPr>
        <p:spPr>
          <a:xfrm>
            <a:off x="3773805" y="3012579"/>
            <a:ext cx="2962275" cy="523220"/>
          </a:xfrm>
          <a:prstGeom prst="rect">
            <a:avLst/>
          </a:prstGeom>
          <a:noFill/>
        </p:spPr>
        <p:txBody>
          <a:bodyPr wrap="square" rtlCol="0">
            <a:spAutoFit/>
          </a:bodyPr>
          <a:lstStyle/>
          <a:p>
            <a:r>
              <a:rPr lang="en-US" sz="1400" dirty="0"/>
              <a:t>Global output variable, useful for monitoring results if desired</a:t>
            </a:r>
          </a:p>
        </p:txBody>
      </p:sp>
      <p:sp>
        <p:nvSpPr>
          <p:cNvPr id="12" name="TextBox 11">
            <a:extLst>
              <a:ext uri="{FF2B5EF4-FFF2-40B4-BE49-F238E27FC236}">
                <a16:creationId xmlns:a16="http://schemas.microsoft.com/office/drawing/2014/main" id="{422F1715-69D2-97E6-3C5B-DAED1AFE44F5}"/>
              </a:ext>
            </a:extLst>
          </p:cNvPr>
          <p:cNvSpPr txBox="1"/>
          <p:nvPr/>
        </p:nvSpPr>
        <p:spPr>
          <a:xfrm>
            <a:off x="1718310" y="1006466"/>
            <a:ext cx="3691890" cy="369332"/>
          </a:xfrm>
          <a:prstGeom prst="rect">
            <a:avLst/>
          </a:prstGeom>
          <a:noFill/>
        </p:spPr>
        <p:txBody>
          <a:bodyPr wrap="square" rtlCol="0">
            <a:spAutoFit/>
          </a:bodyPr>
          <a:lstStyle/>
          <a:p>
            <a:r>
              <a:rPr lang="en-US" b="1" dirty="0"/>
              <a:t>Initialization output:</a:t>
            </a:r>
          </a:p>
        </p:txBody>
      </p:sp>
      <p:sp>
        <p:nvSpPr>
          <p:cNvPr id="13" name="TextBox 12">
            <a:extLst>
              <a:ext uri="{FF2B5EF4-FFF2-40B4-BE49-F238E27FC236}">
                <a16:creationId xmlns:a16="http://schemas.microsoft.com/office/drawing/2014/main" id="{D155EC00-B4AA-BC28-F6A5-E899E573598A}"/>
              </a:ext>
            </a:extLst>
          </p:cNvPr>
          <p:cNvSpPr txBox="1"/>
          <p:nvPr/>
        </p:nvSpPr>
        <p:spPr>
          <a:xfrm>
            <a:off x="1832610" y="4361317"/>
            <a:ext cx="3691890" cy="369332"/>
          </a:xfrm>
          <a:prstGeom prst="rect">
            <a:avLst/>
          </a:prstGeom>
          <a:noFill/>
        </p:spPr>
        <p:txBody>
          <a:bodyPr wrap="square" rtlCol="0">
            <a:spAutoFit/>
          </a:bodyPr>
          <a:lstStyle/>
          <a:p>
            <a:r>
              <a:rPr lang="en-US" b="1" dirty="0"/>
              <a:t>Completion output:</a:t>
            </a:r>
          </a:p>
        </p:txBody>
      </p:sp>
      <p:sp>
        <p:nvSpPr>
          <p:cNvPr id="14" name="Rectangle 13">
            <a:extLst>
              <a:ext uri="{FF2B5EF4-FFF2-40B4-BE49-F238E27FC236}">
                <a16:creationId xmlns:a16="http://schemas.microsoft.com/office/drawing/2014/main" id="{47B911F0-C904-AA56-99F0-E57B450DE47F}"/>
              </a:ext>
            </a:extLst>
          </p:cNvPr>
          <p:cNvSpPr/>
          <p:nvPr/>
        </p:nvSpPr>
        <p:spPr>
          <a:xfrm>
            <a:off x="1832610" y="4730650"/>
            <a:ext cx="8526780" cy="1615827"/>
          </a:xfrm>
          <a:prstGeom prst="rect">
            <a:avLst/>
          </a:prstGeom>
        </p:spPr>
        <p:txBody>
          <a:bodyPr wrap="square">
            <a:spAutoFit/>
          </a:bodyPr>
          <a:lstStyle/>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 Preload Part Name              Preload Target    Final Strain      Final Preload     Final Preload %   Final Overshoot % </a:t>
            </a:r>
          </a:p>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 block_10                       4000              0.000153559       3999.99           100.00            0.00              </a:t>
            </a:r>
          </a:p>
          <a:p>
            <a:r>
              <a:rPr lang="en-US" sz="900" dirty="0">
                <a:latin typeface="Courier New" panose="02070309020205020404" pitchFamily="49" charset="0"/>
                <a:cs typeface="Courier New" panose="02070309020205020404" pitchFamily="49" charset="0"/>
              </a:rPr>
              <a:t> block_11                       4000              0.000159583       3999.99           100.00            0.00              </a:t>
            </a:r>
          </a:p>
          <a:p>
            <a:r>
              <a:rPr lang="en-US" sz="900" dirty="0">
                <a:latin typeface="Courier New" panose="02070309020205020404" pitchFamily="49" charset="0"/>
                <a:cs typeface="Courier New" panose="02070309020205020404" pitchFamily="49" charset="0"/>
              </a:rPr>
              <a:t> block_12                       4000              0.000162229       4000              100.00            0.00              </a:t>
            </a:r>
          </a:p>
          <a:p>
            <a:r>
              <a:rPr lang="en-US" sz="900" dirty="0">
                <a:latin typeface="Courier New" panose="02070309020205020404" pitchFamily="49" charset="0"/>
                <a:cs typeface="Courier New" panose="02070309020205020404" pitchFamily="49" charset="0"/>
              </a:rPr>
              <a:t> block_13                       4000              0.000152774       4000              100.00            0.00              </a:t>
            </a:r>
          </a:p>
          <a:p>
            <a:r>
              <a:rPr lang="en-US" sz="900" dirty="0">
                <a:latin typeface="Courier New" panose="02070309020205020404" pitchFamily="49" charset="0"/>
                <a:cs typeface="Courier New" panose="02070309020205020404" pitchFamily="49" charset="0"/>
              </a:rPr>
              <a:t> block_14                       4000              0.000154526       4000              100.00            0.00              </a:t>
            </a:r>
          </a:p>
          <a:p>
            <a:r>
              <a:rPr lang="en-US" sz="900" dirty="0">
                <a:latin typeface="Courier New" panose="02070309020205020404" pitchFamily="49" charset="0"/>
                <a:cs typeface="Courier New" panose="02070309020205020404" pitchFamily="49" charset="0"/>
              </a:rPr>
              <a:t> block_15                       4000              0.000166275       4000              100.00            0.00              </a:t>
            </a:r>
          </a:p>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 All preload targets reached to within 5.0% tolerance.</a:t>
            </a:r>
          </a:p>
        </p:txBody>
      </p:sp>
      <p:sp>
        <p:nvSpPr>
          <p:cNvPr id="15" name="Rectangle 14">
            <a:extLst>
              <a:ext uri="{FF2B5EF4-FFF2-40B4-BE49-F238E27FC236}">
                <a16:creationId xmlns:a16="http://schemas.microsoft.com/office/drawing/2014/main" id="{F27B81F5-DC9D-4D5D-AAC5-66A0D4BB33FA}"/>
              </a:ext>
            </a:extLst>
          </p:cNvPr>
          <p:cNvSpPr/>
          <p:nvPr/>
        </p:nvSpPr>
        <p:spPr>
          <a:xfrm>
            <a:off x="5127013" y="4794903"/>
            <a:ext cx="1360170" cy="131282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C1358D-D671-C738-A8AE-AF5A0EC2240D}"/>
              </a:ext>
            </a:extLst>
          </p:cNvPr>
          <p:cNvSpPr txBox="1"/>
          <p:nvPr/>
        </p:nvSpPr>
        <p:spPr>
          <a:xfrm>
            <a:off x="4657948" y="4148572"/>
            <a:ext cx="3149332" cy="523220"/>
          </a:xfrm>
          <a:prstGeom prst="rect">
            <a:avLst/>
          </a:prstGeom>
          <a:noFill/>
        </p:spPr>
        <p:txBody>
          <a:bodyPr wrap="square" rtlCol="0">
            <a:spAutoFit/>
          </a:bodyPr>
          <a:lstStyle/>
          <a:p>
            <a:r>
              <a:rPr lang="en-US" sz="1400" dirty="0"/>
              <a:t>Useful to directly specify preload on subsequent analyses</a:t>
            </a:r>
          </a:p>
        </p:txBody>
      </p:sp>
      <p:sp>
        <p:nvSpPr>
          <p:cNvPr id="17" name="Rectangle 16">
            <a:extLst>
              <a:ext uri="{FF2B5EF4-FFF2-40B4-BE49-F238E27FC236}">
                <a16:creationId xmlns:a16="http://schemas.microsoft.com/office/drawing/2014/main" id="{2305BEA1-C4EF-6DFE-DE7C-A12B2369CE85}"/>
              </a:ext>
            </a:extLst>
          </p:cNvPr>
          <p:cNvSpPr/>
          <p:nvPr/>
        </p:nvSpPr>
        <p:spPr>
          <a:xfrm>
            <a:off x="7752838" y="4823005"/>
            <a:ext cx="2606553" cy="1312821"/>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89BE78A-D637-8CE1-65D2-F933B6D1BB8C}"/>
              </a:ext>
            </a:extLst>
          </p:cNvPr>
          <p:cNvSpPr txBox="1"/>
          <p:nvPr/>
        </p:nvSpPr>
        <p:spPr>
          <a:xfrm>
            <a:off x="8318921" y="4495649"/>
            <a:ext cx="1571839" cy="307777"/>
          </a:xfrm>
          <a:prstGeom prst="rect">
            <a:avLst/>
          </a:prstGeom>
          <a:noFill/>
        </p:spPr>
        <p:txBody>
          <a:bodyPr wrap="square" rtlCol="0">
            <a:spAutoFit/>
          </a:bodyPr>
          <a:lstStyle/>
          <a:p>
            <a:r>
              <a:rPr lang="en-US" sz="1400" dirty="0"/>
              <a:t>Check results</a:t>
            </a:r>
          </a:p>
        </p:txBody>
      </p:sp>
      <p:sp>
        <p:nvSpPr>
          <p:cNvPr id="19" name="Rectangle 18">
            <a:extLst>
              <a:ext uri="{FF2B5EF4-FFF2-40B4-BE49-F238E27FC236}">
                <a16:creationId xmlns:a16="http://schemas.microsoft.com/office/drawing/2014/main" id="{F9410B3F-9958-30B0-339E-B5E2D5D3CA49}"/>
              </a:ext>
            </a:extLst>
          </p:cNvPr>
          <p:cNvSpPr/>
          <p:nvPr/>
        </p:nvSpPr>
        <p:spPr>
          <a:xfrm>
            <a:off x="1832611" y="6060036"/>
            <a:ext cx="4099267" cy="286441"/>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69DE65D-17D7-360B-33B7-BCF5062F174F}"/>
              </a:ext>
            </a:extLst>
          </p:cNvPr>
          <p:cNvSpPr txBox="1"/>
          <p:nvPr/>
        </p:nvSpPr>
        <p:spPr>
          <a:xfrm>
            <a:off x="1832611" y="6373364"/>
            <a:ext cx="4099267" cy="307777"/>
          </a:xfrm>
          <a:prstGeom prst="rect">
            <a:avLst/>
          </a:prstGeom>
          <a:noFill/>
        </p:spPr>
        <p:txBody>
          <a:bodyPr wrap="square" rtlCol="0">
            <a:spAutoFit/>
          </a:bodyPr>
          <a:lstStyle/>
          <a:p>
            <a:r>
              <a:rPr lang="en-US" sz="1400" dirty="0"/>
              <a:t>Quick glance go / no-go indicator</a:t>
            </a:r>
          </a:p>
        </p:txBody>
      </p:sp>
    </p:spTree>
    <p:extLst>
      <p:ext uri="{BB962C8B-B14F-4D97-AF65-F5344CB8AC3E}">
        <p14:creationId xmlns:p14="http://schemas.microsoft.com/office/powerpoint/2010/main" val="249550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3000"/>
                            </p:stCondLst>
                            <p:childTnLst>
                              <p:par>
                                <p:cTn id="24" presetID="10" presetClass="entr" presetSubtype="0" fill="hold" grpId="0" nodeType="afterEffect">
                                  <p:stCondLst>
                                    <p:cond delay="1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4500"/>
                            </p:stCondLst>
                            <p:childTnLst>
                              <p:par>
                                <p:cTn id="31" presetID="10" presetClass="entr" presetSubtype="0"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6000"/>
                            </p:stCondLst>
                            <p:childTnLst>
                              <p:par>
                                <p:cTn id="38" presetID="10" presetClass="entr" presetSubtype="0" fill="hold" grpId="0" nodeType="afterEffect">
                                  <p:stCondLst>
                                    <p:cond delay="10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5" grpId="0" animBg="1"/>
      <p:bldP spid="16" grpId="0"/>
      <p:bldP spid="17" grpId="0" animBg="1"/>
      <p:bldP spid="18" grpId="0"/>
      <p:bldP spid="19" grpId="0" animBg="1"/>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1156-2B8E-098D-A7AA-94A0D3DA33C2}"/>
              </a:ext>
            </a:extLst>
          </p:cNvPr>
          <p:cNvSpPr>
            <a:spLocks noGrp="1"/>
          </p:cNvSpPr>
          <p:nvPr>
            <p:ph type="title"/>
          </p:nvPr>
        </p:nvSpPr>
        <p:spPr/>
        <p:txBody>
          <a:bodyPr/>
          <a:lstStyle/>
          <a:p>
            <a:r>
              <a:rPr lang="en-US" dirty="0"/>
              <a:t>Example 05: Results and discussion</a:t>
            </a:r>
          </a:p>
        </p:txBody>
      </p:sp>
      <p:sp>
        <p:nvSpPr>
          <p:cNvPr id="4" name="Slide Number Placeholder 3">
            <a:extLst>
              <a:ext uri="{FF2B5EF4-FFF2-40B4-BE49-F238E27FC236}">
                <a16:creationId xmlns:a16="http://schemas.microsoft.com/office/drawing/2014/main" id="{4F9655E8-3B3F-7DD2-1698-DE17F1ED515F}"/>
              </a:ext>
            </a:extLst>
          </p:cNvPr>
          <p:cNvSpPr>
            <a:spLocks noGrp="1"/>
          </p:cNvSpPr>
          <p:nvPr>
            <p:ph type="sldNum" sz="quarter" idx="4"/>
          </p:nvPr>
        </p:nvSpPr>
        <p:spPr/>
        <p:txBody>
          <a:bodyPr/>
          <a:lstStyle/>
          <a:p>
            <a:pPr algn="ctr"/>
            <a:fld id="{F6B149FD-26F7-3645-B4E7-BA8B8CC5EEA8}" type="slidenum">
              <a:rPr lang="en-US" smtClean="0"/>
              <a:pPr algn="ctr"/>
              <a:t>59</a:t>
            </a:fld>
            <a:endParaRPr lang="en-US" dirty="0"/>
          </a:p>
        </p:txBody>
      </p:sp>
      <p:sp>
        <p:nvSpPr>
          <p:cNvPr id="7" name="TextBox 6">
            <a:extLst>
              <a:ext uri="{FF2B5EF4-FFF2-40B4-BE49-F238E27FC236}">
                <a16:creationId xmlns:a16="http://schemas.microsoft.com/office/drawing/2014/main" id="{996C76C7-F45F-A785-A7F0-2168CDCFAD5F}"/>
              </a:ext>
            </a:extLst>
          </p:cNvPr>
          <p:cNvSpPr txBox="1"/>
          <p:nvPr/>
        </p:nvSpPr>
        <p:spPr>
          <a:xfrm>
            <a:off x="1285405" y="1479712"/>
            <a:ext cx="2563522" cy="369332"/>
          </a:xfrm>
          <a:prstGeom prst="rect">
            <a:avLst/>
          </a:prstGeom>
          <a:noFill/>
        </p:spPr>
        <p:txBody>
          <a:bodyPr wrap="none" rtlCol="0">
            <a:spAutoFit/>
          </a:bodyPr>
          <a:lstStyle/>
          <a:p>
            <a:r>
              <a:rPr lang="en-US" b="1" dirty="0"/>
              <a:t>Bolt 1</a:t>
            </a:r>
            <a:r>
              <a:rPr lang="en-US" dirty="0"/>
              <a:t>: Strain ~ 0.0051</a:t>
            </a:r>
          </a:p>
        </p:txBody>
      </p:sp>
      <p:sp>
        <p:nvSpPr>
          <p:cNvPr id="8" name="TextBox 7">
            <a:extLst>
              <a:ext uri="{FF2B5EF4-FFF2-40B4-BE49-F238E27FC236}">
                <a16:creationId xmlns:a16="http://schemas.microsoft.com/office/drawing/2014/main" id="{518CE2C3-3E3F-AC35-5EFD-BA96F08C298A}"/>
              </a:ext>
            </a:extLst>
          </p:cNvPr>
          <p:cNvSpPr txBox="1"/>
          <p:nvPr/>
        </p:nvSpPr>
        <p:spPr>
          <a:xfrm>
            <a:off x="4428655" y="1482806"/>
            <a:ext cx="2563522" cy="369332"/>
          </a:xfrm>
          <a:prstGeom prst="rect">
            <a:avLst/>
          </a:prstGeom>
          <a:noFill/>
        </p:spPr>
        <p:txBody>
          <a:bodyPr wrap="none" rtlCol="0">
            <a:spAutoFit/>
          </a:bodyPr>
          <a:lstStyle/>
          <a:p>
            <a:r>
              <a:rPr lang="en-US" b="1" dirty="0"/>
              <a:t>Bolt 2</a:t>
            </a:r>
            <a:r>
              <a:rPr lang="en-US" dirty="0"/>
              <a:t>: Strain ~ 0.0151</a:t>
            </a:r>
          </a:p>
        </p:txBody>
      </p:sp>
      <p:sp>
        <p:nvSpPr>
          <p:cNvPr id="25" name="TextBox 24">
            <a:extLst>
              <a:ext uri="{FF2B5EF4-FFF2-40B4-BE49-F238E27FC236}">
                <a16:creationId xmlns:a16="http://schemas.microsoft.com/office/drawing/2014/main" id="{2C04499C-7D2D-DA2A-41F2-D49291685137}"/>
              </a:ext>
            </a:extLst>
          </p:cNvPr>
          <p:cNvSpPr txBox="1"/>
          <p:nvPr/>
        </p:nvSpPr>
        <p:spPr>
          <a:xfrm>
            <a:off x="1099827" y="5125892"/>
            <a:ext cx="6520999" cy="369332"/>
          </a:xfrm>
          <a:prstGeom prst="rect">
            <a:avLst/>
          </a:prstGeom>
          <a:noFill/>
        </p:spPr>
        <p:txBody>
          <a:bodyPr wrap="square" rtlCol="0">
            <a:spAutoFit/>
          </a:bodyPr>
          <a:lstStyle/>
          <a:p>
            <a:r>
              <a:rPr lang="en-US" dirty="0"/>
              <a:t>The results are nearly identical to our manual approach.</a:t>
            </a:r>
          </a:p>
        </p:txBody>
      </p:sp>
      <p:pic>
        <p:nvPicPr>
          <p:cNvPr id="5" name="Picture 4">
            <a:extLst>
              <a:ext uri="{FF2B5EF4-FFF2-40B4-BE49-F238E27FC236}">
                <a16:creationId xmlns:a16="http://schemas.microsoft.com/office/drawing/2014/main" id="{2A556BCE-E14C-1A8C-707B-50341079FE67}"/>
              </a:ext>
            </a:extLst>
          </p:cNvPr>
          <p:cNvPicPr>
            <a:picLocks noChangeAspect="1"/>
          </p:cNvPicPr>
          <p:nvPr/>
        </p:nvPicPr>
        <p:blipFill>
          <a:blip r:embed="rId2"/>
          <a:stretch>
            <a:fillRect/>
          </a:stretch>
        </p:blipFill>
        <p:spPr>
          <a:xfrm>
            <a:off x="7805324" y="1143000"/>
            <a:ext cx="3444073" cy="3982892"/>
          </a:xfrm>
          <a:prstGeom prst="rect">
            <a:avLst/>
          </a:prstGeom>
        </p:spPr>
      </p:pic>
      <p:pic>
        <p:nvPicPr>
          <p:cNvPr id="10" name="Picture 9">
            <a:extLst>
              <a:ext uri="{FF2B5EF4-FFF2-40B4-BE49-F238E27FC236}">
                <a16:creationId xmlns:a16="http://schemas.microsoft.com/office/drawing/2014/main" id="{48956BBB-A50B-2353-930E-D0D0BCC1A0F8}"/>
              </a:ext>
            </a:extLst>
          </p:cNvPr>
          <p:cNvPicPr>
            <a:picLocks noChangeAspect="1"/>
          </p:cNvPicPr>
          <p:nvPr/>
        </p:nvPicPr>
        <p:blipFill>
          <a:blip r:embed="rId3"/>
          <a:stretch>
            <a:fillRect/>
          </a:stretch>
        </p:blipFill>
        <p:spPr>
          <a:xfrm>
            <a:off x="1456855" y="2185756"/>
            <a:ext cx="5373385" cy="2717843"/>
          </a:xfrm>
          <a:prstGeom prst="rect">
            <a:avLst/>
          </a:prstGeom>
        </p:spPr>
      </p:pic>
    </p:spTree>
    <p:extLst>
      <p:ext uri="{BB962C8B-B14F-4D97-AF65-F5344CB8AC3E}">
        <p14:creationId xmlns:p14="http://schemas.microsoft.com/office/powerpoint/2010/main" val="32158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9F47-C48B-499F-938A-21213CC1E7C8}"/>
              </a:ext>
            </a:extLst>
          </p:cNvPr>
          <p:cNvSpPr>
            <a:spLocks noGrp="1"/>
          </p:cNvSpPr>
          <p:nvPr>
            <p:ph type="title"/>
          </p:nvPr>
        </p:nvSpPr>
        <p:spPr/>
        <p:txBody>
          <a:bodyPr/>
          <a:lstStyle/>
          <a:p>
            <a:r>
              <a:rPr lang="en-US" dirty="0"/>
              <a:t>Class overview</a:t>
            </a:r>
          </a:p>
        </p:txBody>
      </p:sp>
      <p:sp>
        <p:nvSpPr>
          <p:cNvPr id="3" name="Content Placeholder 2">
            <a:extLst>
              <a:ext uri="{FF2B5EF4-FFF2-40B4-BE49-F238E27FC236}">
                <a16:creationId xmlns:a16="http://schemas.microsoft.com/office/drawing/2014/main" id="{45519E15-8E42-4F4B-9842-07CA20F84B01}"/>
              </a:ext>
            </a:extLst>
          </p:cNvPr>
          <p:cNvSpPr>
            <a:spLocks noGrp="1"/>
          </p:cNvSpPr>
          <p:nvPr>
            <p:ph idx="1"/>
          </p:nvPr>
        </p:nvSpPr>
        <p:spPr/>
        <p:txBody>
          <a:bodyPr>
            <a:normAutofit/>
          </a:bodyPr>
          <a:lstStyle/>
          <a:p>
            <a:r>
              <a:rPr lang="en-US" dirty="0"/>
              <a:t>We take a practical approach</a:t>
            </a:r>
          </a:p>
          <a:p>
            <a:pPr marL="342900" indent="-342900">
              <a:buFont typeface="Arial" panose="020B0604020202020204" pitchFamily="34" charset="0"/>
              <a:buChar char="•"/>
            </a:pPr>
            <a:r>
              <a:rPr lang="en-US" b="1" dirty="0"/>
              <a:t>Minimal (but sufficient) theory </a:t>
            </a:r>
            <a:r>
              <a:rPr lang="en-US" dirty="0"/>
              <a:t>to introduce and anchor concepts</a:t>
            </a:r>
          </a:p>
          <a:p>
            <a:pPr marL="342900" indent="-342900">
              <a:buFont typeface="Arial" panose="020B0604020202020204" pitchFamily="34" charset="0"/>
              <a:buChar char="•"/>
            </a:pPr>
            <a:r>
              <a:rPr lang="en-US" b="1" dirty="0"/>
              <a:t>Examples of syntax </a:t>
            </a:r>
            <a:r>
              <a:rPr lang="en-US" dirty="0"/>
              <a:t>and their connection to theory</a:t>
            </a:r>
          </a:p>
          <a:p>
            <a:pPr marL="342900" indent="-342900">
              <a:buFont typeface="Arial" panose="020B0604020202020204" pitchFamily="34" charset="0"/>
              <a:buChar char="•"/>
            </a:pPr>
            <a:r>
              <a:rPr lang="en-US" b="1" dirty="0"/>
              <a:t>Hands-on examples </a:t>
            </a:r>
            <a:r>
              <a:rPr lang="en-US" dirty="0"/>
              <a:t>throughout the course</a:t>
            </a:r>
          </a:p>
          <a:p>
            <a:pPr marL="800100" lvl="1" indent="-342900">
              <a:buFont typeface="Arial" panose="020B0604020202020204" pitchFamily="34" charset="0"/>
              <a:buChar char="•"/>
            </a:pPr>
            <a:r>
              <a:rPr lang="en-US" dirty="0"/>
              <a:t>May sacrifice realism/correctness/accuracy for speed</a:t>
            </a:r>
          </a:p>
          <a:p>
            <a:pPr marL="800100" lvl="1" indent="-342900">
              <a:buFont typeface="Arial" panose="020B0604020202020204" pitchFamily="34" charset="0"/>
              <a:buChar char="•"/>
            </a:pPr>
            <a:r>
              <a:rPr lang="en-US" dirty="0"/>
              <a:t>Are mostly ready-to-run, and often contain suggestions for further exploration</a:t>
            </a:r>
          </a:p>
          <a:p>
            <a:pPr marL="800100" lvl="1" indent="-342900">
              <a:buFont typeface="Arial" panose="020B0604020202020204" pitchFamily="34" charset="0"/>
              <a:buChar char="•"/>
            </a:pPr>
            <a:r>
              <a:rPr lang="en-US" dirty="0"/>
              <a:t>Help us explore tangential code features</a:t>
            </a:r>
          </a:p>
          <a:p>
            <a:pPr marL="342900" indent="-342900">
              <a:buFont typeface="Arial" panose="020B0604020202020204" pitchFamily="34" charset="0"/>
              <a:buChar char="•"/>
            </a:pPr>
            <a:r>
              <a:rPr lang="en-US" b="1" dirty="0"/>
              <a:t>Tips, tricks, and commentary</a:t>
            </a:r>
            <a:r>
              <a:rPr lang="en-US" dirty="0"/>
              <a:t> on practical usage interleaved throughout</a:t>
            </a:r>
          </a:p>
          <a:p>
            <a:endParaRPr lang="en-US" dirty="0">
              <a:highlight>
                <a:srgbClr val="FFFF00"/>
              </a:highlight>
            </a:endParaRPr>
          </a:p>
          <a:p>
            <a:r>
              <a:rPr lang="en-US" dirty="0"/>
              <a:t>Class materials are mostly standalone, but are intended to be accompanied with live presentation and discussion.</a:t>
            </a:r>
          </a:p>
        </p:txBody>
      </p:sp>
      <p:sp>
        <p:nvSpPr>
          <p:cNvPr id="4" name="Slide Number Placeholder 3">
            <a:extLst>
              <a:ext uri="{FF2B5EF4-FFF2-40B4-BE49-F238E27FC236}">
                <a16:creationId xmlns:a16="http://schemas.microsoft.com/office/drawing/2014/main" id="{FE14C4BC-8F9A-496C-8C7B-E041585582C4}"/>
              </a:ext>
            </a:extLst>
          </p:cNvPr>
          <p:cNvSpPr>
            <a:spLocks noGrp="1"/>
          </p:cNvSpPr>
          <p:nvPr>
            <p:ph type="sldNum" sz="quarter" idx="4"/>
          </p:nvPr>
        </p:nvSpPr>
        <p:spPr/>
        <p:txBody>
          <a:bodyPr/>
          <a:lstStyle/>
          <a:p>
            <a:pPr algn="ctr"/>
            <a:fld id="{F6B149FD-26F7-3645-B4E7-BA8B8CC5EEA8}" type="slidenum">
              <a:rPr lang="en-US" smtClean="0"/>
              <a:pPr algn="ctr"/>
              <a:t>6</a:t>
            </a:fld>
            <a:endParaRPr lang="en-US" dirty="0"/>
          </a:p>
        </p:txBody>
      </p:sp>
    </p:spTree>
    <p:extLst>
      <p:ext uri="{BB962C8B-B14F-4D97-AF65-F5344CB8AC3E}">
        <p14:creationId xmlns:p14="http://schemas.microsoft.com/office/powerpoint/2010/main" val="18150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7D531-0DE1-30BA-E4E5-5C9D0FFA79AF}"/>
              </a:ext>
            </a:extLst>
          </p:cNvPr>
          <p:cNvSpPr>
            <a:spLocks noGrp="1"/>
          </p:cNvSpPr>
          <p:nvPr>
            <p:ph type="title"/>
          </p:nvPr>
        </p:nvSpPr>
        <p:spPr/>
        <p:txBody>
          <a:bodyPr/>
          <a:lstStyle/>
          <a:p>
            <a:r>
              <a:rPr lang="en-US" dirty="0"/>
              <a:t>Example 05: Results and discussion – contact on</a:t>
            </a:r>
          </a:p>
        </p:txBody>
      </p:sp>
      <p:sp>
        <p:nvSpPr>
          <p:cNvPr id="4" name="Slide Number Placeholder 3">
            <a:extLst>
              <a:ext uri="{FF2B5EF4-FFF2-40B4-BE49-F238E27FC236}">
                <a16:creationId xmlns:a16="http://schemas.microsoft.com/office/drawing/2014/main" id="{2029A0F5-4E50-6641-6BE1-1337A9B23BCE}"/>
              </a:ext>
            </a:extLst>
          </p:cNvPr>
          <p:cNvSpPr>
            <a:spLocks noGrp="1"/>
          </p:cNvSpPr>
          <p:nvPr>
            <p:ph type="sldNum" sz="quarter" idx="4"/>
          </p:nvPr>
        </p:nvSpPr>
        <p:spPr/>
        <p:txBody>
          <a:bodyPr/>
          <a:lstStyle/>
          <a:p>
            <a:pPr algn="ctr"/>
            <a:fld id="{F6B149FD-26F7-3645-B4E7-BA8B8CC5EEA8}" type="slidenum">
              <a:rPr lang="en-US" smtClean="0"/>
              <a:pPr algn="ctr"/>
              <a:t>60</a:t>
            </a:fld>
            <a:endParaRPr lang="en-US" dirty="0"/>
          </a:p>
        </p:txBody>
      </p:sp>
      <p:pic>
        <p:nvPicPr>
          <p:cNvPr id="7" name="Picture 6">
            <a:extLst>
              <a:ext uri="{FF2B5EF4-FFF2-40B4-BE49-F238E27FC236}">
                <a16:creationId xmlns:a16="http://schemas.microsoft.com/office/drawing/2014/main" id="{B531F049-537C-537C-F9DA-27B0928F8E93}"/>
              </a:ext>
            </a:extLst>
          </p:cNvPr>
          <p:cNvPicPr>
            <a:picLocks noChangeAspect="1"/>
          </p:cNvPicPr>
          <p:nvPr/>
        </p:nvPicPr>
        <p:blipFill>
          <a:blip r:embed="rId2"/>
          <a:stretch>
            <a:fillRect/>
          </a:stretch>
        </p:blipFill>
        <p:spPr>
          <a:xfrm>
            <a:off x="2614133" y="1312444"/>
            <a:ext cx="6849431" cy="5144218"/>
          </a:xfrm>
          <a:prstGeom prst="rect">
            <a:avLst/>
          </a:prstGeom>
        </p:spPr>
      </p:pic>
      <p:pic>
        <p:nvPicPr>
          <p:cNvPr id="9" name="Picture 8">
            <a:extLst>
              <a:ext uri="{FF2B5EF4-FFF2-40B4-BE49-F238E27FC236}">
                <a16:creationId xmlns:a16="http://schemas.microsoft.com/office/drawing/2014/main" id="{B9ECCA42-9A78-6353-9C3A-06DCBE5DF30A}"/>
              </a:ext>
            </a:extLst>
          </p:cNvPr>
          <p:cNvPicPr>
            <a:picLocks noChangeAspect="1"/>
          </p:cNvPicPr>
          <p:nvPr/>
        </p:nvPicPr>
        <p:blipFill rotWithShape="1">
          <a:blip r:embed="rId3"/>
          <a:srcRect l="55201"/>
          <a:stretch/>
        </p:blipFill>
        <p:spPr>
          <a:xfrm>
            <a:off x="8801100" y="5369330"/>
            <a:ext cx="776767" cy="631778"/>
          </a:xfrm>
          <a:prstGeom prst="rect">
            <a:avLst/>
          </a:prstGeom>
        </p:spPr>
      </p:pic>
      <p:pic>
        <p:nvPicPr>
          <p:cNvPr id="10" name="Picture 9">
            <a:extLst>
              <a:ext uri="{FF2B5EF4-FFF2-40B4-BE49-F238E27FC236}">
                <a16:creationId xmlns:a16="http://schemas.microsoft.com/office/drawing/2014/main" id="{0488FC39-D988-EADF-C4B2-5902D4972CC5}"/>
              </a:ext>
            </a:extLst>
          </p:cNvPr>
          <p:cNvPicPr>
            <a:picLocks noChangeAspect="1"/>
          </p:cNvPicPr>
          <p:nvPr/>
        </p:nvPicPr>
        <p:blipFill rotWithShape="1">
          <a:blip r:embed="rId3"/>
          <a:srcRect r="55201"/>
          <a:stretch/>
        </p:blipFill>
        <p:spPr>
          <a:xfrm>
            <a:off x="8844442" y="3252775"/>
            <a:ext cx="776767" cy="631778"/>
          </a:xfrm>
          <a:prstGeom prst="rect">
            <a:avLst/>
          </a:prstGeom>
        </p:spPr>
      </p:pic>
      <p:sp>
        <p:nvSpPr>
          <p:cNvPr id="11" name="TextBox 10">
            <a:extLst>
              <a:ext uri="{FF2B5EF4-FFF2-40B4-BE49-F238E27FC236}">
                <a16:creationId xmlns:a16="http://schemas.microsoft.com/office/drawing/2014/main" id="{6B0A2C56-D947-51D8-2847-0C13F7F13A36}"/>
              </a:ext>
            </a:extLst>
          </p:cNvPr>
          <p:cNvSpPr txBox="1"/>
          <p:nvPr/>
        </p:nvSpPr>
        <p:spPr>
          <a:xfrm>
            <a:off x="6477000" y="5361727"/>
            <a:ext cx="2007281" cy="307777"/>
          </a:xfrm>
          <a:prstGeom prst="rect">
            <a:avLst/>
          </a:prstGeom>
          <a:noFill/>
        </p:spPr>
        <p:txBody>
          <a:bodyPr wrap="none" rtlCol="0">
            <a:spAutoFit/>
          </a:bodyPr>
          <a:lstStyle/>
          <a:p>
            <a:r>
              <a:rPr lang="en-US" sz="1400" b="1" dirty="0"/>
              <a:t>Default</a:t>
            </a:r>
            <a:r>
              <a:rPr lang="en-US" sz="1400" dirty="0"/>
              <a:t> (incremental)</a:t>
            </a:r>
          </a:p>
        </p:txBody>
      </p:sp>
      <p:cxnSp>
        <p:nvCxnSpPr>
          <p:cNvPr id="13" name="Straight Connector 12">
            <a:extLst>
              <a:ext uri="{FF2B5EF4-FFF2-40B4-BE49-F238E27FC236}">
                <a16:creationId xmlns:a16="http://schemas.microsoft.com/office/drawing/2014/main" id="{2BE43B86-EFA9-8BAA-EC7D-AF5305C965FC}"/>
              </a:ext>
            </a:extLst>
          </p:cNvPr>
          <p:cNvCxnSpPr>
            <a:cxnSpLocks/>
          </p:cNvCxnSpPr>
          <p:nvPr/>
        </p:nvCxnSpPr>
        <p:spPr>
          <a:xfrm>
            <a:off x="7400925" y="5711302"/>
            <a:ext cx="657225" cy="384698"/>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DAA5847-2EF1-7B59-F639-1254F876EFF1}"/>
              </a:ext>
            </a:extLst>
          </p:cNvPr>
          <p:cNvSpPr txBox="1"/>
          <p:nvPr/>
        </p:nvSpPr>
        <p:spPr>
          <a:xfrm>
            <a:off x="5524501" y="2386904"/>
            <a:ext cx="2600324" cy="1384995"/>
          </a:xfrm>
          <a:prstGeom prst="rect">
            <a:avLst/>
          </a:prstGeom>
          <a:noFill/>
        </p:spPr>
        <p:txBody>
          <a:bodyPr wrap="square" rtlCol="0">
            <a:spAutoFit/>
          </a:bodyPr>
          <a:lstStyle/>
          <a:p>
            <a:r>
              <a:rPr lang="en-US" sz="1400" b="1" dirty="0"/>
              <a:t>“Solver Adaptivity = On”, </a:t>
            </a:r>
            <a:r>
              <a:rPr lang="en-US" sz="1400" dirty="0"/>
              <a:t>default control algorithm.</a:t>
            </a:r>
          </a:p>
          <a:p>
            <a:endParaRPr lang="en-US" sz="1400" dirty="0"/>
          </a:p>
          <a:p>
            <a:r>
              <a:rPr lang="en-US" sz="1400" dirty="0"/>
              <a:t>Works but  </a:t>
            </a:r>
            <a:r>
              <a:rPr lang="en-US" sz="1400" dirty="0">
                <a:solidFill>
                  <a:srgbClr val="0070C0"/>
                </a:solidFill>
              </a:rPr>
              <a:t>risks exceeding yield stress</a:t>
            </a:r>
            <a:r>
              <a:rPr lang="en-US" sz="1400" dirty="0"/>
              <a:t> and developing irreversible </a:t>
            </a:r>
            <a:r>
              <a:rPr lang="en-US" sz="1400" dirty="0">
                <a:solidFill>
                  <a:srgbClr val="0070C0"/>
                </a:solidFill>
              </a:rPr>
              <a:t>plasticity</a:t>
            </a:r>
            <a:r>
              <a:rPr lang="en-US" sz="1400" dirty="0"/>
              <a:t>!</a:t>
            </a:r>
          </a:p>
        </p:txBody>
      </p:sp>
      <p:cxnSp>
        <p:nvCxnSpPr>
          <p:cNvPr id="16" name="Straight Connector 15">
            <a:extLst>
              <a:ext uri="{FF2B5EF4-FFF2-40B4-BE49-F238E27FC236}">
                <a16:creationId xmlns:a16="http://schemas.microsoft.com/office/drawing/2014/main" id="{D1033B71-7873-9225-1F86-FF2504485343}"/>
              </a:ext>
            </a:extLst>
          </p:cNvPr>
          <p:cNvCxnSpPr>
            <a:cxnSpLocks/>
          </p:cNvCxnSpPr>
          <p:nvPr/>
        </p:nvCxnSpPr>
        <p:spPr>
          <a:xfrm flipV="1">
            <a:off x="5105400" y="2638425"/>
            <a:ext cx="342900" cy="1524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BE1C3B7-A376-D2FF-E12F-FABDECB67FC6}"/>
              </a:ext>
            </a:extLst>
          </p:cNvPr>
          <p:cNvCxnSpPr>
            <a:cxnSpLocks/>
            <a:stCxn id="22" idx="3"/>
          </p:cNvCxnSpPr>
          <p:nvPr/>
        </p:nvCxnSpPr>
        <p:spPr>
          <a:xfrm>
            <a:off x="2326156" y="2936528"/>
            <a:ext cx="1145072" cy="1330672"/>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0A554AE7-870A-EB94-66CC-1A55A81C9061}"/>
              </a:ext>
            </a:extLst>
          </p:cNvPr>
          <p:cNvSpPr txBox="1"/>
          <p:nvPr/>
        </p:nvSpPr>
        <p:spPr>
          <a:xfrm>
            <a:off x="287976" y="2459474"/>
            <a:ext cx="2038180" cy="954107"/>
          </a:xfrm>
          <a:prstGeom prst="rect">
            <a:avLst/>
          </a:prstGeom>
          <a:noFill/>
        </p:spPr>
        <p:txBody>
          <a:bodyPr wrap="square" rtlCol="0">
            <a:spAutoFit/>
          </a:bodyPr>
          <a:lstStyle/>
          <a:p>
            <a:pPr algn="r"/>
            <a:r>
              <a:rPr lang="en-US" sz="1400" b="1" dirty="0"/>
              <a:t>PID: </a:t>
            </a:r>
            <a:r>
              <a:rPr lang="en-US" sz="1400" dirty="0"/>
              <a:t>Significant improvements over the default algorithm for both bolts</a:t>
            </a:r>
          </a:p>
        </p:txBody>
      </p:sp>
      <p:cxnSp>
        <p:nvCxnSpPr>
          <p:cNvPr id="26" name="Straight Connector 25">
            <a:extLst>
              <a:ext uri="{FF2B5EF4-FFF2-40B4-BE49-F238E27FC236}">
                <a16:creationId xmlns:a16="http://schemas.microsoft.com/office/drawing/2014/main" id="{4C54B34B-E536-DC11-CF63-17812E5E9F80}"/>
              </a:ext>
            </a:extLst>
          </p:cNvPr>
          <p:cNvCxnSpPr>
            <a:cxnSpLocks/>
            <a:stCxn id="22" idx="3"/>
          </p:cNvCxnSpPr>
          <p:nvPr/>
        </p:nvCxnSpPr>
        <p:spPr>
          <a:xfrm>
            <a:off x="2326156" y="2936528"/>
            <a:ext cx="1346210" cy="1997422"/>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175F0648-861D-A861-8573-7E7750868C1C}"/>
              </a:ext>
            </a:extLst>
          </p:cNvPr>
          <p:cNvCxnSpPr>
            <a:cxnSpLocks/>
            <a:stCxn id="39" idx="3"/>
          </p:cNvCxnSpPr>
          <p:nvPr/>
        </p:nvCxnSpPr>
        <p:spPr>
          <a:xfrm>
            <a:off x="2676525" y="5051887"/>
            <a:ext cx="777679" cy="707039"/>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CA4A28F-B0B2-2065-2325-B4EA5A4CFC9F}"/>
              </a:ext>
            </a:extLst>
          </p:cNvPr>
          <p:cNvSpPr txBox="1"/>
          <p:nvPr/>
        </p:nvSpPr>
        <p:spPr>
          <a:xfrm>
            <a:off x="227889" y="4682555"/>
            <a:ext cx="2448636" cy="738664"/>
          </a:xfrm>
          <a:prstGeom prst="rect">
            <a:avLst/>
          </a:prstGeom>
          <a:noFill/>
        </p:spPr>
        <p:txBody>
          <a:bodyPr wrap="square" rtlCol="0">
            <a:spAutoFit/>
          </a:bodyPr>
          <a:lstStyle/>
          <a:p>
            <a:r>
              <a:rPr lang="en-US" sz="1400" b="1" dirty="0"/>
              <a:t>Incremental + adaptivity:</a:t>
            </a:r>
          </a:p>
          <a:p>
            <a:r>
              <a:rPr lang="en-US" sz="1400" dirty="0"/>
              <a:t>notice strain amplitude increase on iteration 3</a:t>
            </a:r>
          </a:p>
        </p:txBody>
      </p:sp>
    </p:spTree>
    <p:extLst>
      <p:ext uri="{BB962C8B-B14F-4D97-AF65-F5344CB8AC3E}">
        <p14:creationId xmlns:p14="http://schemas.microsoft.com/office/powerpoint/2010/main" val="376235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Preload command syntax overview</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61</a:t>
            </a:fld>
            <a:endParaRPr lang="en-US" dirty="0"/>
          </a:p>
        </p:txBody>
      </p:sp>
      <p:sp>
        <p:nvSpPr>
          <p:cNvPr id="5" name="Rectangle 4">
            <a:extLst>
              <a:ext uri="{FF2B5EF4-FFF2-40B4-BE49-F238E27FC236}">
                <a16:creationId xmlns:a16="http://schemas.microsoft.com/office/drawing/2014/main" id="{7D845365-67F1-BF66-376F-2D8658B4DCC7}"/>
              </a:ext>
            </a:extLst>
          </p:cNvPr>
          <p:cNvSpPr/>
          <p:nvPr/>
        </p:nvSpPr>
        <p:spPr>
          <a:xfrm>
            <a:off x="904876" y="1429080"/>
            <a:ext cx="10267949" cy="387798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preload</a:t>
            </a:r>
          </a:p>
          <a:p>
            <a:r>
              <a:rPr lang="en-US" sz="1000" dirty="0">
                <a:solidFill>
                  <a:schemeClr val="tx1"/>
                </a:solidFill>
                <a:latin typeface="Courier New" panose="02070309020205020404" pitchFamily="49" charset="0"/>
              </a:rPr>
              <a:t>  # </a:t>
            </a:r>
          </a:p>
          <a:p>
            <a:r>
              <a:rPr lang="en-US" sz="1000" dirty="0">
                <a:solidFill>
                  <a:schemeClr val="tx1"/>
                </a:solidFill>
                <a:latin typeface="Courier New" panose="02070309020205020404" pitchFamily="49" charset="0"/>
              </a:rPr>
              <a:t>  # REQUIRED: Preload definitions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preload bolt &lt;string&gt;block to target {</a:t>
            </a:r>
            <a:r>
              <a:rPr lang="en-US" sz="1000" dirty="0" err="1">
                <a:solidFill>
                  <a:schemeClr val="tx1"/>
                </a:solidFill>
                <a:latin typeface="Courier New" panose="02070309020205020404" pitchFamily="49" charset="0"/>
              </a:rPr>
              <a:t>average|max</a:t>
            </a:r>
            <a:r>
              <a:rPr lang="en-US" sz="1000" dirty="0">
                <a:solidFill>
                  <a:schemeClr val="tx1"/>
                </a:solidFill>
                <a:latin typeface="Courier New" panose="02070309020205020404" pitchFamily="49" charset="0"/>
              </a:rPr>
              <a:t>} von mises = &lt;real&gt;value [in direction &lt;string&gt;</a:t>
            </a:r>
            <a:r>
              <a:rPr lang="en-US" sz="1000" dirty="0" err="1">
                <a:solidFill>
                  <a:schemeClr val="tx1"/>
                </a:solidFill>
                <a:latin typeface="Courier New" panose="02070309020205020404" pitchFamily="49" charset="0"/>
              </a:rPr>
              <a:t>dir_name</a:t>
            </a:r>
            <a:r>
              <a:rPr lang="en-US" sz="1000" dirty="0">
                <a:solidFill>
                  <a:schemeClr val="tx1"/>
                </a:solidFill>
                <a:latin typeface="Courier New" panose="02070309020205020404" pitchFamily="49" charset="0"/>
              </a:rPr>
              <a:t>]</a:t>
            </a:r>
          </a:p>
          <a:p>
            <a:r>
              <a:rPr lang="en-US" sz="1000" dirty="0">
                <a:solidFill>
                  <a:schemeClr val="tx1"/>
                </a:solidFill>
                <a:latin typeface="Courier New" panose="02070309020205020404" pitchFamily="49" charset="0"/>
              </a:rPr>
              <a:t>  preload bolt &lt;string&gt;block to target internal force = &lt;real&gt;value [in direction &lt;string&gt;</a:t>
            </a:r>
            <a:r>
              <a:rPr lang="en-US" sz="1000" dirty="0" err="1">
                <a:solidFill>
                  <a:schemeClr val="tx1"/>
                </a:solidFill>
                <a:latin typeface="Courier New" panose="02070309020205020404" pitchFamily="49" charset="0"/>
              </a:rPr>
              <a:t>dir_name</a:t>
            </a:r>
            <a:r>
              <a:rPr lang="en-US" sz="1000" dirty="0">
                <a:solidFill>
                  <a:schemeClr val="tx1"/>
                </a:solidFill>
                <a:latin typeface="Courier New" panose="02070309020205020404" pitchFamily="49" charset="0"/>
              </a:rPr>
              <a:t>]</a:t>
            </a:r>
          </a:p>
          <a:p>
            <a:r>
              <a:rPr lang="en-US" sz="1000" dirty="0">
                <a:solidFill>
                  <a:schemeClr val="tx1"/>
                </a:solidFill>
                <a:latin typeface="Courier New" panose="02070309020205020404" pitchFamily="49" charset="0"/>
              </a:rPr>
              <a:t>  preload bolt &lt;string&gt;block to target user {</a:t>
            </a:r>
            <a:r>
              <a:rPr lang="en-US" sz="1000" dirty="0" err="1">
                <a:solidFill>
                  <a:schemeClr val="tx1"/>
                </a:solidFill>
                <a:latin typeface="Courier New" panose="02070309020205020404" pitchFamily="49" charset="0"/>
              </a:rPr>
              <a:t>stress|force</a:t>
            </a:r>
            <a:r>
              <a:rPr lang="en-US" sz="1000" dirty="0">
                <a:solidFill>
                  <a:schemeClr val="tx1"/>
                </a:solidFill>
                <a:latin typeface="Courier New" panose="02070309020205020404" pitchFamily="49" charset="0"/>
              </a:rPr>
              <a:t>} &lt;string&gt;</a:t>
            </a:r>
            <a:r>
              <a:rPr lang="en-US" sz="1000" dirty="0" err="1">
                <a:solidFill>
                  <a:schemeClr val="tx1"/>
                </a:solidFill>
                <a:latin typeface="Courier New" panose="02070309020205020404" pitchFamily="49" charset="0"/>
              </a:rPr>
              <a:t>global_target_var</a:t>
            </a:r>
            <a:r>
              <a:rPr lang="en-US" sz="1000" dirty="0">
                <a:solidFill>
                  <a:schemeClr val="tx1"/>
                </a:solidFill>
                <a:latin typeface="Courier New" panose="02070309020205020404" pitchFamily="49" charset="0"/>
              </a:rPr>
              <a:t> = &lt;real&gt;value [in direction &lt;string&gt;</a:t>
            </a:r>
            <a:r>
              <a:rPr lang="en-US" sz="1000" dirty="0" err="1">
                <a:solidFill>
                  <a:schemeClr val="tx1"/>
                </a:solidFill>
                <a:latin typeface="Courier New" panose="02070309020205020404" pitchFamily="49" charset="0"/>
              </a:rPr>
              <a:t>dir_name</a:t>
            </a:r>
            <a:r>
              <a:rPr lang="en-US" sz="1000" dirty="0">
                <a:solidFill>
                  <a:schemeClr val="tx1"/>
                </a:solidFill>
                <a:latin typeface="Courier New" panose="02070309020205020404" pitchFamily="49" charset="0"/>
              </a:rPr>
              <a:t>]</a:t>
            </a:r>
          </a:p>
          <a:p>
            <a:r>
              <a:rPr lang="en-US" sz="1000" dirty="0">
                <a:solidFill>
                  <a:schemeClr val="tx1"/>
                </a:solidFill>
                <a:latin typeface="Courier New" panose="02070309020205020404" pitchFamily="49" charset="0"/>
              </a:rPr>
              <a:t>  (preload commands may be repeated multiple times)</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OPTIONAL: Preload solver &amp; other settings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explicit control algorithm = </a:t>
            </a:r>
            <a:r>
              <a:rPr lang="en-US" sz="1000" dirty="0" err="1">
                <a:solidFill>
                  <a:schemeClr val="tx1"/>
                </a:solidFill>
                <a:latin typeface="Courier New" panose="02070309020205020404" pitchFamily="49" charset="0"/>
              </a:rPr>
              <a:t>incremental|pid</a:t>
            </a:r>
            <a:r>
              <a:rPr lang="en-US" sz="1000" dirty="0">
                <a:solidFill>
                  <a:schemeClr val="tx1"/>
                </a:solidFill>
                <a:latin typeface="Courier New" panose="02070309020205020404" pitchFamily="49" charset="0"/>
              </a:rPr>
              <a:t>(incremental)</a:t>
            </a:r>
          </a:p>
          <a:p>
            <a:r>
              <a:rPr lang="en-US" sz="1000" dirty="0">
                <a:solidFill>
                  <a:schemeClr val="tx1"/>
                </a:solidFill>
                <a:latin typeface="Courier New" panose="02070309020205020404" pitchFamily="49" charset="0"/>
              </a:rPr>
              <a:t>  iteration time = &lt;real&gt;</a:t>
            </a:r>
            <a:r>
              <a:rPr lang="en-US" sz="1000" dirty="0" err="1">
                <a:solidFill>
                  <a:schemeClr val="tx1"/>
                </a:solidFill>
                <a:latin typeface="Courier New" panose="02070309020205020404" pitchFamily="49" charset="0"/>
              </a:rPr>
              <a:t>iter_time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solver adaptivity = </a:t>
            </a:r>
            <a:r>
              <a:rPr lang="en-US" sz="1000" dirty="0" err="1">
                <a:solidFill>
                  <a:schemeClr val="tx1"/>
                </a:solidFill>
                <a:latin typeface="Courier New" panose="02070309020205020404" pitchFamily="49" charset="0"/>
              </a:rPr>
              <a:t>on|off</a:t>
            </a:r>
            <a:r>
              <a:rPr lang="en-US" sz="1000" dirty="0">
                <a:solidFill>
                  <a:schemeClr val="tx1"/>
                </a:solidFill>
                <a:latin typeface="Courier New" panose="02070309020205020404" pitchFamily="49" charset="0"/>
              </a:rPr>
              <a:t>(off)</a:t>
            </a:r>
          </a:p>
          <a:p>
            <a:r>
              <a:rPr lang="en-US" sz="1000" dirty="0">
                <a:solidFill>
                  <a:schemeClr val="tx1"/>
                </a:solidFill>
                <a:latin typeface="Courier New" panose="02070309020205020404" pitchFamily="49" charset="0"/>
              </a:rPr>
              <a:t>  compute internal reaction outputs = </a:t>
            </a:r>
            <a:r>
              <a:rPr lang="en-US" sz="1000" dirty="0" err="1">
                <a:solidFill>
                  <a:schemeClr val="tx1"/>
                </a:solidFill>
                <a:latin typeface="Courier New" panose="02070309020205020404" pitchFamily="49" charset="0"/>
              </a:rPr>
              <a:t>on|off</a:t>
            </a:r>
            <a:r>
              <a:rPr lang="en-US" sz="1000" dirty="0">
                <a:solidFill>
                  <a:schemeClr val="tx1"/>
                </a:solidFill>
                <a:latin typeface="Courier New" panose="02070309020205020404" pitchFamily="49" charset="0"/>
              </a:rPr>
              <a:t>(off)</a:t>
            </a:r>
          </a:p>
          <a:p>
            <a:r>
              <a:rPr lang="en-US" sz="1000" dirty="0">
                <a:solidFill>
                  <a:schemeClr val="tx1"/>
                </a:solidFill>
                <a:latin typeface="Courier New" panose="02070309020205020404" pitchFamily="49" charset="0"/>
              </a:rPr>
              <a:t>  separate components = </a:t>
            </a:r>
            <a:r>
              <a:rPr lang="en-US" sz="1000" dirty="0" err="1">
                <a:solidFill>
                  <a:schemeClr val="tx1"/>
                </a:solidFill>
                <a:latin typeface="Courier New" panose="02070309020205020404" pitchFamily="49" charset="0"/>
              </a:rPr>
              <a:t>on|off</a:t>
            </a:r>
            <a:r>
              <a:rPr lang="en-US" sz="1000" dirty="0">
                <a:solidFill>
                  <a:schemeClr val="tx1"/>
                </a:solidFill>
                <a:latin typeface="Courier New" panose="02070309020205020404" pitchFamily="49" charset="0"/>
              </a:rPr>
              <a:t>(on)</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OPTIONAL: Active period settings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active periods = &lt;string list&gt;</a:t>
            </a:r>
            <a:r>
              <a:rPr lang="en-US" sz="1000" dirty="0" err="1">
                <a:solidFill>
                  <a:schemeClr val="tx1"/>
                </a:solidFill>
                <a:latin typeface="Courier New" panose="02070309020205020404" pitchFamily="49" charset="0"/>
              </a:rPr>
              <a:t>period_names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inactive periods = &lt;string list&gt;</a:t>
            </a:r>
            <a:r>
              <a:rPr lang="en-US" sz="1000" dirty="0" err="1">
                <a:solidFill>
                  <a:schemeClr val="tx1"/>
                </a:solidFill>
                <a:latin typeface="Courier New" panose="02070309020205020404" pitchFamily="49" charset="0"/>
              </a:rPr>
              <a:t>period_names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sp>
        <p:nvSpPr>
          <p:cNvPr id="8" name="TextBox 7">
            <a:extLst>
              <a:ext uri="{FF2B5EF4-FFF2-40B4-BE49-F238E27FC236}">
                <a16:creationId xmlns:a16="http://schemas.microsoft.com/office/drawing/2014/main" id="{2A2E418D-F925-4BB5-8396-B58A86F5BD70}"/>
              </a:ext>
            </a:extLst>
          </p:cNvPr>
          <p:cNvSpPr txBox="1"/>
          <p:nvPr/>
        </p:nvSpPr>
        <p:spPr>
          <a:xfrm>
            <a:off x="838200" y="959961"/>
            <a:ext cx="4706645" cy="369332"/>
          </a:xfrm>
          <a:prstGeom prst="rect">
            <a:avLst/>
          </a:prstGeom>
          <a:noFill/>
        </p:spPr>
        <p:txBody>
          <a:bodyPr wrap="square">
            <a:spAutoFit/>
          </a:bodyPr>
          <a:lstStyle/>
          <a:p>
            <a:r>
              <a:rPr lang="en-US" dirty="0">
                <a:sym typeface="Wingdings" panose="05000000000000000000" pitchFamily="2" charset="2"/>
                <a:hlinkClick r:id="rId2"/>
              </a:rPr>
              <a:t>Preload command syntax</a:t>
            </a:r>
            <a:r>
              <a:rPr lang="en-US" dirty="0">
                <a:sym typeface="Wingdings" panose="05000000000000000000" pitchFamily="2" charset="2"/>
              </a:rPr>
              <a:t> (</a:t>
            </a:r>
            <a:r>
              <a:rPr lang="en-US" i="1" dirty="0">
                <a:sym typeface="Wingdings" panose="05000000000000000000" pitchFamily="2" charset="2"/>
              </a:rPr>
              <a:t>region scope</a:t>
            </a:r>
            <a:r>
              <a:rPr lang="en-US" dirty="0">
                <a:sym typeface="Wingdings" panose="05000000000000000000" pitchFamily="2" charset="2"/>
              </a:rPr>
              <a:t>)</a:t>
            </a:r>
            <a:endParaRPr lang="en-US" dirty="0"/>
          </a:p>
        </p:txBody>
      </p:sp>
      <p:sp>
        <p:nvSpPr>
          <p:cNvPr id="17" name="Rectangle: Rounded Corners 16">
            <a:extLst>
              <a:ext uri="{FF2B5EF4-FFF2-40B4-BE49-F238E27FC236}">
                <a16:creationId xmlns:a16="http://schemas.microsoft.com/office/drawing/2014/main" id="{8E0B4F94-E339-AB21-077F-771BB9CD78B2}"/>
              </a:ext>
            </a:extLst>
          </p:cNvPr>
          <p:cNvSpPr/>
          <p:nvPr/>
        </p:nvSpPr>
        <p:spPr>
          <a:xfrm>
            <a:off x="1095374" y="4716516"/>
            <a:ext cx="4781551" cy="333797"/>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1E3B99A-382E-6190-CF5D-2DBBE3DB463E}"/>
              </a:ext>
            </a:extLst>
          </p:cNvPr>
          <p:cNvSpPr/>
          <p:nvPr/>
        </p:nvSpPr>
        <p:spPr>
          <a:xfrm>
            <a:off x="1095375" y="2120084"/>
            <a:ext cx="9915526" cy="750314"/>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BFE9B2F-F5C9-1FBB-320B-DBF368F4067C}"/>
              </a:ext>
            </a:extLst>
          </p:cNvPr>
          <p:cNvSpPr/>
          <p:nvPr/>
        </p:nvSpPr>
        <p:spPr>
          <a:xfrm>
            <a:off x="1076324" y="3270375"/>
            <a:ext cx="4781551" cy="949199"/>
          </a:xfrm>
          <a:prstGeom prst="roundRect">
            <a:avLst/>
          </a:prstGeom>
          <a:noFill/>
          <a:ln w="190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F90B9A9-ED57-1458-0663-29DFA36B60B1}"/>
              </a:ext>
            </a:extLst>
          </p:cNvPr>
          <p:cNvSpPr txBox="1"/>
          <p:nvPr/>
        </p:nvSpPr>
        <p:spPr>
          <a:xfrm>
            <a:off x="7892740" y="1727016"/>
            <a:ext cx="3118161" cy="369332"/>
          </a:xfrm>
          <a:prstGeom prst="rect">
            <a:avLst/>
          </a:prstGeom>
          <a:noFill/>
        </p:spPr>
        <p:txBody>
          <a:bodyPr wrap="none" rtlCol="0">
            <a:spAutoFit/>
          </a:bodyPr>
          <a:lstStyle/>
          <a:p>
            <a:r>
              <a:rPr lang="en-US" dirty="0"/>
              <a:t>Primary preload definitions</a:t>
            </a:r>
          </a:p>
        </p:txBody>
      </p:sp>
      <p:sp>
        <p:nvSpPr>
          <p:cNvPr id="25" name="TextBox 24">
            <a:extLst>
              <a:ext uri="{FF2B5EF4-FFF2-40B4-BE49-F238E27FC236}">
                <a16:creationId xmlns:a16="http://schemas.microsoft.com/office/drawing/2014/main" id="{44BBF193-8F97-534E-5803-FF3290BCDAAF}"/>
              </a:ext>
            </a:extLst>
          </p:cNvPr>
          <p:cNvSpPr txBox="1"/>
          <p:nvPr/>
        </p:nvSpPr>
        <p:spPr>
          <a:xfrm>
            <a:off x="5876926" y="3470291"/>
            <a:ext cx="2705099" cy="646331"/>
          </a:xfrm>
          <a:prstGeom prst="rect">
            <a:avLst/>
          </a:prstGeom>
          <a:noFill/>
        </p:spPr>
        <p:txBody>
          <a:bodyPr wrap="square" rtlCol="0">
            <a:spAutoFit/>
          </a:bodyPr>
          <a:lstStyle/>
          <a:p>
            <a:r>
              <a:rPr lang="en-US" dirty="0"/>
              <a:t>Fine-tune the behavior for your specific needs</a:t>
            </a:r>
          </a:p>
        </p:txBody>
      </p:sp>
      <p:sp>
        <p:nvSpPr>
          <p:cNvPr id="26" name="TextBox 25">
            <a:extLst>
              <a:ext uri="{FF2B5EF4-FFF2-40B4-BE49-F238E27FC236}">
                <a16:creationId xmlns:a16="http://schemas.microsoft.com/office/drawing/2014/main" id="{68AE104F-E823-1685-399C-F0D16F582753}"/>
              </a:ext>
            </a:extLst>
          </p:cNvPr>
          <p:cNvSpPr txBox="1"/>
          <p:nvPr/>
        </p:nvSpPr>
        <p:spPr>
          <a:xfrm>
            <a:off x="5876926" y="4694665"/>
            <a:ext cx="3428999" cy="369332"/>
          </a:xfrm>
          <a:prstGeom prst="rect">
            <a:avLst/>
          </a:prstGeom>
          <a:noFill/>
        </p:spPr>
        <p:txBody>
          <a:bodyPr wrap="square" rtlCol="0">
            <a:spAutoFit/>
          </a:bodyPr>
          <a:lstStyle/>
          <a:p>
            <a:r>
              <a:rPr lang="en-US" dirty="0"/>
              <a:t>Control when preload is active</a:t>
            </a:r>
          </a:p>
        </p:txBody>
      </p:sp>
      <p:sp>
        <p:nvSpPr>
          <p:cNvPr id="27" name="TextBox 26">
            <a:extLst>
              <a:ext uri="{FF2B5EF4-FFF2-40B4-BE49-F238E27FC236}">
                <a16:creationId xmlns:a16="http://schemas.microsoft.com/office/drawing/2014/main" id="{8D7E1AAA-8441-D296-14C5-FBEA79538B0C}"/>
              </a:ext>
            </a:extLst>
          </p:cNvPr>
          <p:cNvSpPr txBox="1"/>
          <p:nvPr/>
        </p:nvSpPr>
        <p:spPr>
          <a:xfrm>
            <a:off x="4657016" y="6339635"/>
            <a:ext cx="6688292" cy="369332"/>
          </a:xfrm>
          <a:prstGeom prst="rect">
            <a:avLst/>
          </a:prstGeom>
          <a:noFill/>
        </p:spPr>
        <p:txBody>
          <a:bodyPr wrap="square">
            <a:spAutoFit/>
          </a:bodyPr>
          <a:lstStyle/>
          <a:p>
            <a:pPr algn="r"/>
            <a:r>
              <a:rPr lang="en-US" b="1" dirty="0"/>
              <a:t>We’ll look at each of these commands in detail, next …</a:t>
            </a:r>
          </a:p>
        </p:txBody>
      </p:sp>
      <p:sp>
        <p:nvSpPr>
          <p:cNvPr id="28" name="Arrow: Striped Right 27">
            <a:extLst>
              <a:ext uri="{FF2B5EF4-FFF2-40B4-BE49-F238E27FC236}">
                <a16:creationId xmlns:a16="http://schemas.microsoft.com/office/drawing/2014/main" id="{2F3DB780-014C-10E5-00D6-60D1F9DC0F7A}"/>
              </a:ext>
            </a:extLst>
          </p:cNvPr>
          <p:cNvSpPr/>
          <p:nvPr/>
        </p:nvSpPr>
        <p:spPr>
          <a:xfrm>
            <a:off x="11345308" y="6339635"/>
            <a:ext cx="637142" cy="382544"/>
          </a:xfrm>
          <a:prstGeom prst="stripedRightArrow">
            <a:avLst>
              <a:gd name="adj1" fmla="val 54980"/>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551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Preload command syntax: Active periods</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62</a:t>
            </a:fld>
            <a:endParaRPr lang="en-US" dirty="0"/>
          </a:p>
        </p:txBody>
      </p:sp>
      <p:sp>
        <p:nvSpPr>
          <p:cNvPr id="5" name="Rectangle 4">
            <a:extLst>
              <a:ext uri="{FF2B5EF4-FFF2-40B4-BE49-F238E27FC236}">
                <a16:creationId xmlns:a16="http://schemas.microsoft.com/office/drawing/2014/main" id="{7D845365-67F1-BF66-376F-2D8658B4DCC7}"/>
              </a:ext>
            </a:extLst>
          </p:cNvPr>
          <p:cNvSpPr/>
          <p:nvPr/>
        </p:nvSpPr>
        <p:spPr>
          <a:xfrm>
            <a:off x="904875" y="1759063"/>
            <a:ext cx="10267949" cy="49244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active periods = &lt;string list&gt;</a:t>
            </a:r>
            <a:r>
              <a:rPr lang="en-US" sz="1000" dirty="0" err="1">
                <a:solidFill>
                  <a:schemeClr val="tx1"/>
                </a:solidFill>
                <a:highlight>
                  <a:srgbClr val="FFFF00"/>
                </a:highlight>
                <a:latin typeface="Courier New" panose="02070309020205020404" pitchFamily="49" charset="0"/>
              </a:rPr>
              <a:t>period_names</a:t>
            </a:r>
            <a:endParaRPr lang="en-US" sz="1000" dirty="0">
              <a:solidFill>
                <a:schemeClr val="tx1"/>
              </a:solidFill>
              <a:highlight>
                <a:srgbClr val="FFFF00"/>
              </a:highlight>
              <a:latin typeface="Courier New" panose="02070309020205020404" pitchFamily="49" charset="0"/>
            </a:endParaRPr>
          </a:p>
          <a:p>
            <a:r>
              <a:rPr lang="en-US" sz="1000" dirty="0">
                <a:solidFill>
                  <a:schemeClr val="tx1"/>
                </a:solidFill>
                <a:latin typeface="Courier New" panose="02070309020205020404" pitchFamily="49" charset="0"/>
              </a:rPr>
              <a:t>inactive periods = &lt;string list&gt;</a:t>
            </a:r>
            <a:r>
              <a:rPr lang="en-US" sz="1000" dirty="0">
                <a:solidFill>
                  <a:schemeClr val="tx1"/>
                </a:solidFill>
                <a:highlight>
                  <a:srgbClr val="FFFF00"/>
                </a:highlight>
                <a:latin typeface="Courier New" panose="02070309020205020404" pitchFamily="49" charset="0"/>
              </a:rPr>
              <a:t> </a:t>
            </a:r>
            <a:r>
              <a:rPr lang="en-US" sz="1000" dirty="0" err="1">
                <a:solidFill>
                  <a:schemeClr val="tx1"/>
                </a:solidFill>
                <a:highlight>
                  <a:srgbClr val="FFFF00"/>
                </a:highlight>
                <a:latin typeface="Courier New" panose="02070309020205020404" pitchFamily="49" charset="0"/>
              </a:rPr>
              <a:t>period_names</a:t>
            </a:r>
            <a:endParaRPr lang="en-US" sz="1000" dirty="0">
              <a:solidFill>
                <a:schemeClr val="tx1"/>
              </a:solidFill>
              <a:latin typeface="Courier New" panose="02070309020205020404" pitchFamily="49" charset="0"/>
            </a:endParaRPr>
          </a:p>
        </p:txBody>
      </p:sp>
      <p:sp>
        <p:nvSpPr>
          <p:cNvPr id="3" name="Rectangle 2">
            <a:extLst>
              <a:ext uri="{FF2B5EF4-FFF2-40B4-BE49-F238E27FC236}">
                <a16:creationId xmlns:a16="http://schemas.microsoft.com/office/drawing/2014/main" id="{E747E9B1-6A00-8163-A212-33082659F09A}"/>
              </a:ext>
            </a:extLst>
          </p:cNvPr>
          <p:cNvSpPr/>
          <p:nvPr/>
        </p:nvSpPr>
        <p:spPr>
          <a:xfrm>
            <a:off x="6483724" y="3308751"/>
            <a:ext cx="4831976" cy="264687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time control</a:t>
            </a:r>
          </a:p>
          <a:p>
            <a:r>
              <a:rPr lang="en-US" sz="1000" dirty="0">
                <a:solidFill>
                  <a:schemeClr val="tx1"/>
                </a:solidFill>
                <a:latin typeface="Courier New" panose="02070309020205020404" pitchFamily="49" charset="0"/>
              </a:rPr>
              <a:t>  begin time stepping block </a:t>
            </a:r>
            <a:r>
              <a:rPr lang="en-US" sz="1000" dirty="0" err="1">
                <a:solidFill>
                  <a:schemeClr val="tx1"/>
                </a:solidFill>
                <a:highlight>
                  <a:srgbClr val="FFFF00"/>
                </a:highlight>
                <a:latin typeface="Courier New" panose="02070309020205020404" pitchFamily="49" charset="0"/>
              </a:rPr>
              <a:t>time_block_preload</a:t>
            </a:r>
            <a:endParaRPr lang="en-US" sz="1000" dirty="0">
              <a:solidFill>
                <a:schemeClr val="tx1"/>
              </a:solidFill>
              <a:highlight>
                <a:srgbClr val="FFFF00"/>
              </a:highlight>
              <a:latin typeface="Courier New" panose="02070309020205020404" pitchFamily="49" charset="0"/>
            </a:endParaRPr>
          </a:p>
          <a:p>
            <a:r>
              <a:rPr lang="en-US" sz="1000" dirty="0">
                <a:solidFill>
                  <a:schemeClr val="tx1"/>
                </a:solidFill>
                <a:latin typeface="Courier New" panose="02070309020205020404" pitchFamily="49" charset="0"/>
              </a:rPr>
              <a:t>    start time = 0.0</a:t>
            </a:r>
          </a:p>
          <a:p>
            <a:r>
              <a:rPr lang="en-US" sz="1000" dirty="0">
                <a:solidFill>
                  <a:schemeClr val="tx1"/>
                </a:solidFill>
                <a:latin typeface="Courier New" panose="02070309020205020404" pitchFamily="49" charset="0"/>
              </a:rPr>
              <a:t>    begin parameters for adagio region </a:t>
            </a:r>
            <a:r>
              <a:rPr lang="en-US" sz="1000" dirty="0" err="1">
                <a:solidFill>
                  <a:schemeClr val="tx1"/>
                </a:solidFill>
                <a:latin typeface="Courier New" panose="02070309020205020404" pitchFamily="49" charset="0"/>
              </a:rPr>
              <a:t>adagioRegion</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number of time steps = 10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time stepping block </a:t>
            </a:r>
            <a:r>
              <a:rPr lang="en-US" sz="1000" dirty="0" err="1">
                <a:solidFill>
                  <a:schemeClr val="tx1"/>
                </a:solidFill>
                <a:highlight>
                  <a:srgbClr val="FFFF00"/>
                </a:highlight>
                <a:latin typeface="Courier New" panose="02070309020205020404" pitchFamily="49" charset="0"/>
              </a:rPr>
              <a:t>time_block_load</a:t>
            </a:r>
            <a:endParaRPr lang="en-US" sz="1000" dirty="0">
              <a:solidFill>
                <a:schemeClr val="tx1"/>
              </a:solidFill>
              <a:highlight>
                <a:srgbClr val="FFFF00"/>
              </a:highlight>
              <a:latin typeface="Courier New" panose="02070309020205020404" pitchFamily="49" charset="0"/>
            </a:endParaRPr>
          </a:p>
          <a:p>
            <a:r>
              <a:rPr lang="en-US" sz="1000" dirty="0">
                <a:solidFill>
                  <a:schemeClr val="tx1"/>
                </a:solidFill>
                <a:latin typeface="Courier New" panose="02070309020205020404" pitchFamily="49" charset="0"/>
              </a:rPr>
              <a:t>    start time = 1.0</a:t>
            </a:r>
          </a:p>
          <a:p>
            <a:r>
              <a:rPr lang="en-US" sz="1000" dirty="0">
                <a:solidFill>
                  <a:schemeClr val="tx1"/>
                </a:solidFill>
                <a:latin typeface="Courier New" panose="02070309020205020404" pitchFamily="49" charset="0"/>
              </a:rPr>
              <a:t>    begin parameters for adagio region </a:t>
            </a:r>
            <a:r>
              <a:rPr lang="en-US" sz="1000" dirty="0" err="1">
                <a:solidFill>
                  <a:schemeClr val="tx1"/>
                </a:solidFill>
                <a:latin typeface="Courier New" panose="02070309020205020404" pitchFamily="49" charset="0"/>
              </a:rPr>
              <a:t>adagioRegion</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number of time steps = 100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termination time = 10.0</a:t>
            </a:r>
          </a:p>
          <a:p>
            <a:r>
              <a:rPr lang="en-US" sz="1000" dirty="0">
                <a:solidFill>
                  <a:schemeClr val="tx1"/>
                </a:solidFill>
                <a:latin typeface="Courier New" panose="02070309020205020404" pitchFamily="49" charset="0"/>
              </a:rPr>
              <a:t>end</a:t>
            </a:r>
          </a:p>
        </p:txBody>
      </p:sp>
      <p:sp>
        <p:nvSpPr>
          <p:cNvPr id="8" name="Oval 7">
            <a:extLst>
              <a:ext uri="{FF2B5EF4-FFF2-40B4-BE49-F238E27FC236}">
                <a16:creationId xmlns:a16="http://schemas.microsoft.com/office/drawing/2014/main" id="{0FBDBB60-01B9-61CE-D78C-F0B05138E73B}"/>
              </a:ext>
            </a:extLst>
          </p:cNvPr>
          <p:cNvSpPr/>
          <p:nvPr/>
        </p:nvSpPr>
        <p:spPr>
          <a:xfrm>
            <a:off x="8639174" y="3482342"/>
            <a:ext cx="1628775" cy="371475"/>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2E3FB61D-AB2A-B261-9F94-35D39AAC8764}"/>
              </a:ext>
            </a:extLst>
          </p:cNvPr>
          <p:cNvCxnSpPr>
            <a:cxnSpLocks/>
            <a:stCxn id="8" idx="6"/>
          </p:cNvCxnSpPr>
          <p:nvPr/>
        </p:nvCxnSpPr>
        <p:spPr>
          <a:xfrm flipH="1" flipV="1">
            <a:off x="4181475" y="1939548"/>
            <a:ext cx="6086474" cy="1728532"/>
          </a:xfrm>
          <a:prstGeom prst="bentConnector3">
            <a:avLst>
              <a:gd name="adj1" fmla="val -3756"/>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EB24C3-0FB7-29B8-FC58-10BA8E3C1F24}"/>
              </a:ext>
            </a:extLst>
          </p:cNvPr>
          <p:cNvSpPr txBox="1"/>
          <p:nvPr/>
        </p:nvSpPr>
        <p:spPr>
          <a:xfrm>
            <a:off x="762000" y="3161102"/>
            <a:ext cx="4946277" cy="2893100"/>
          </a:xfrm>
          <a:prstGeom prst="rect">
            <a:avLst/>
          </a:prstGeom>
          <a:noFill/>
        </p:spPr>
        <p:txBody>
          <a:bodyPr wrap="square" rtlCol="0">
            <a:spAutoFit/>
          </a:bodyPr>
          <a:lstStyle/>
          <a:p>
            <a:r>
              <a:rPr lang="en-US" sz="1400" b="1" dirty="0"/>
              <a:t>When preload commands are actively updating strains</a:t>
            </a:r>
          </a:p>
          <a:p>
            <a:pPr marL="285750" indent="-285750">
              <a:buFont typeface="Arial" panose="020B0604020202020204" pitchFamily="34" charset="0"/>
              <a:buChar char="•"/>
            </a:pPr>
            <a:r>
              <a:rPr lang="en-US" sz="1400" dirty="0">
                <a:solidFill>
                  <a:srgbClr val="0070C0"/>
                </a:solidFill>
              </a:rPr>
              <a:t>Most common use</a:t>
            </a:r>
            <a:r>
              <a:rPr lang="en-US" sz="1400" dirty="0"/>
              <a:t>: a single preload time period</a:t>
            </a:r>
          </a:p>
          <a:p>
            <a:pPr marL="285750" indent="-285750">
              <a:buFont typeface="Arial" panose="020B0604020202020204" pitchFamily="34" charset="0"/>
              <a:buChar char="•"/>
            </a:pPr>
            <a:r>
              <a:rPr lang="en-US" sz="1400" dirty="0"/>
              <a:t>Can technically be on/off for multiple periods, but no practical use case for this.  </a:t>
            </a:r>
            <a:r>
              <a:rPr lang="en-US" sz="1400" u="sng" dirty="0"/>
              <a:t>Don’t do this</a:t>
            </a:r>
            <a:r>
              <a:rPr lang="en-US" sz="1400" dirty="0"/>
              <a:t>.</a:t>
            </a:r>
          </a:p>
          <a:p>
            <a:endParaRPr lang="en-US" sz="1400" dirty="0"/>
          </a:p>
          <a:p>
            <a:endParaRPr lang="en-US" sz="1400" dirty="0"/>
          </a:p>
          <a:p>
            <a:endParaRPr lang="en-US" sz="1400" dirty="0"/>
          </a:p>
          <a:p>
            <a:r>
              <a:rPr lang="en-US" sz="1400" b="1" dirty="0"/>
              <a:t>Preload duration and number of steps:</a:t>
            </a:r>
          </a:p>
          <a:p>
            <a:pPr marL="285750" indent="-285750">
              <a:buFont typeface="Arial" panose="020B0604020202020204" pitchFamily="34" charset="0"/>
              <a:buChar char="•"/>
            </a:pPr>
            <a:r>
              <a:rPr lang="en-US" sz="1400" b="1" dirty="0"/>
              <a:t>Implicit</a:t>
            </a:r>
            <a:r>
              <a:rPr lang="en-US" sz="1400" dirty="0"/>
              <a:t>: ~10 steps is usually sufficient; duration usually does not matter.</a:t>
            </a:r>
          </a:p>
          <a:p>
            <a:pPr marL="285750" indent="-285750">
              <a:buFont typeface="Arial" panose="020B0604020202020204" pitchFamily="34" charset="0"/>
              <a:buChar char="•"/>
            </a:pPr>
            <a:r>
              <a:rPr lang="en-US" sz="1400" b="1" dirty="0"/>
              <a:t>Explicit</a:t>
            </a:r>
            <a:r>
              <a:rPr lang="en-US" sz="1400" dirty="0"/>
              <a:t>: much harder to know, usually </a:t>
            </a:r>
            <a:r>
              <a:rPr lang="en-US" sz="1400" dirty="0">
                <a:solidFill>
                  <a:srgbClr val="0070C0"/>
                </a:solidFill>
              </a:rPr>
              <a:t>in the range of 1—10ms.</a:t>
            </a:r>
            <a:endParaRPr lang="en-US" sz="1400" dirty="0"/>
          </a:p>
        </p:txBody>
      </p:sp>
    </p:spTree>
    <p:extLst>
      <p:ext uri="{BB962C8B-B14F-4D97-AF65-F5344CB8AC3E}">
        <p14:creationId xmlns:p14="http://schemas.microsoft.com/office/powerpoint/2010/main" val="7261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Preload command syntax: Primary preload definitions</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63</a:t>
            </a:fld>
            <a:endParaRPr lang="en-US" dirty="0"/>
          </a:p>
        </p:txBody>
      </p:sp>
      <p:sp>
        <p:nvSpPr>
          <p:cNvPr id="5" name="Rectangle 4">
            <a:extLst>
              <a:ext uri="{FF2B5EF4-FFF2-40B4-BE49-F238E27FC236}">
                <a16:creationId xmlns:a16="http://schemas.microsoft.com/office/drawing/2014/main" id="{7D845365-67F1-BF66-376F-2D8658B4DCC7}"/>
              </a:ext>
            </a:extLst>
          </p:cNvPr>
          <p:cNvSpPr/>
          <p:nvPr/>
        </p:nvSpPr>
        <p:spPr>
          <a:xfrm>
            <a:off x="904875" y="1605175"/>
            <a:ext cx="10267949"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preload bolt </a:t>
            </a:r>
            <a:r>
              <a:rPr lang="en-US" sz="1000" b="1" dirty="0">
                <a:solidFill>
                  <a:srgbClr val="00B050"/>
                </a:solidFill>
                <a:latin typeface="Courier New" panose="02070309020205020404" pitchFamily="49" charset="0"/>
              </a:rPr>
              <a:t>&lt;string&gt;block</a:t>
            </a:r>
            <a:r>
              <a:rPr lang="en-US" sz="1000" b="1" dirty="0">
                <a:solidFill>
                  <a:schemeClr val="tx1"/>
                </a:solidFill>
                <a:latin typeface="Courier New" panose="02070309020205020404" pitchFamily="49" charset="0"/>
              </a:rPr>
              <a:t> </a:t>
            </a:r>
            <a:r>
              <a:rPr lang="en-US" sz="1000" dirty="0">
                <a:solidFill>
                  <a:schemeClr val="tx1"/>
                </a:solidFill>
                <a:latin typeface="Courier New" panose="02070309020205020404" pitchFamily="49" charset="0"/>
              </a:rPr>
              <a:t>to target </a:t>
            </a:r>
            <a:r>
              <a:rPr lang="en-US" sz="1000" b="1" dirty="0">
                <a:solidFill>
                  <a:srgbClr val="0070C0"/>
                </a:solidFill>
                <a:latin typeface="Courier New" panose="02070309020205020404" pitchFamily="49" charset="0"/>
              </a:rPr>
              <a:t>{</a:t>
            </a:r>
            <a:r>
              <a:rPr lang="en-US" sz="1000" b="1" dirty="0" err="1">
                <a:solidFill>
                  <a:srgbClr val="0070C0"/>
                </a:solidFill>
                <a:latin typeface="Courier New" panose="02070309020205020404" pitchFamily="49" charset="0"/>
              </a:rPr>
              <a:t>average|max</a:t>
            </a:r>
            <a:r>
              <a:rPr lang="en-US" sz="1000" b="1" dirty="0">
                <a:solidFill>
                  <a:srgbClr val="0070C0"/>
                </a:solidFill>
                <a:latin typeface="Courier New" panose="02070309020205020404" pitchFamily="49" charset="0"/>
              </a:rPr>
              <a:t>} von mises = &lt;real&gt;value</a:t>
            </a:r>
            <a:r>
              <a:rPr lang="en-US" sz="1000" dirty="0">
                <a:solidFill>
                  <a:schemeClr val="tx1"/>
                </a:solidFill>
                <a:latin typeface="Courier New" panose="02070309020205020404" pitchFamily="49" charset="0"/>
              </a:rPr>
              <a:t> [</a:t>
            </a:r>
            <a:r>
              <a:rPr lang="en-US" sz="1000" dirty="0">
                <a:solidFill>
                  <a:srgbClr val="FF0000"/>
                </a:solidFill>
                <a:latin typeface="Courier New" panose="02070309020205020404" pitchFamily="49" charset="0"/>
              </a:rPr>
              <a:t>in direction &lt;string&gt;</a:t>
            </a:r>
            <a:r>
              <a:rPr lang="en-US" sz="1000" dirty="0" err="1">
                <a:solidFill>
                  <a:srgbClr val="FF0000"/>
                </a:solidFill>
                <a:latin typeface="Courier New" panose="02070309020205020404" pitchFamily="49" charset="0"/>
              </a:rPr>
              <a:t>dir_name</a:t>
            </a:r>
            <a:r>
              <a:rPr lang="en-US" sz="1000" dirty="0">
                <a:solidFill>
                  <a:schemeClr val="tx1"/>
                </a:solidFill>
                <a:latin typeface="Courier New" panose="02070309020205020404" pitchFamily="49" charset="0"/>
              </a:rPr>
              <a:t>]</a:t>
            </a:r>
          </a:p>
          <a:p>
            <a:r>
              <a:rPr lang="en-US" sz="1000" dirty="0">
                <a:solidFill>
                  <a:schemeClr val="tx1"/>
                </a:solidFill>
                <a:latin typeface="Courier New" panose="02070309020205020404" pitchFamily="49" charset="0"/>
              </a:rPr>
              <a:t>preload bolt </a:t>
            </a:r>
            <a:r>
              <a:rPr lang="en-US" sz="1000" b="1" dirty="0">
                <a:solidFill>
                  <a:srgbClr val="00B050"/>
                </a:solidFill>
                <a:latin typeface="Courier New" panose="02070309020205020404" pitchFamily="49" charset="0"/>
              </a:rPr>
              <a:t>&lt;string&gt;block</a:t>
            </a:r>
            <a:r>
              <a:rPr lang="en-US" sz="1000" dirty="0">
                <a:solidFill>
                  <a:schemeClr val="tx1"/>
                </a:solidFill>
                <a:latin typeface="Courier New" panose="02070309020205020404" pitchFamily="49" charset="0"/>
              </a:rPr>
              <a:t> to target </a:t>
            </a:r>
            <a:r>
              <a:rPr lang="en-US" sz="1000" b="1" dirty="0">
                <a:solidFill>
                  <a:srgbClr val="0070C0"/>
                </a:solidFill>
                <a:latin typeface="Courier New" panose="02070309020205020404" pitchFamily="49" charset="0"/>
              </a:rPr>
              <a:t>internal force = &lt;real&gt;value</a:t>
            </a:r>
            <a:r>
              <a:rPr lang="en-US" sz="1000" dirty="0">
                <a:solidFill>
                  <a:schemeClr val="tx1"/>
                </a:solidFill>
                <a:latin typeface="Courier New" panose="02070309020205020404" pitchFamily="49" charset="0"/>
              </a:rPr>
              <a:t> [</a:t>
            </a:r>
            <a:r>
              <a:rPr lang="en-US" sz="1000" dirty="0">
                <a:solidFill>
                  <a:srgbClr val="FF0000"/>
                </a:solidFill>
                <a:latin typeface="Courier New" panose="02070309020205020404" pitchFamily="49" charset="0"/>
              </a:rPr>
              <a:t>in direction &lt;string&gt;</a:t>
            </a:r>
            <a:r>
              <a:rPr lang="en-US" sz="1000" dirty="0" err="1">
                <a:solidFill>
                  <a:srgbClr val="FF0000"/>
                </a:solidFill>
                <a:latin typeface="Courier New" panose="02070309020205020404" pitchFamily="49" charset="0"/>
              </a:rPr>
              <a:t>dir_name</a:t>
            </a:r>
            <a:r>
              <a:rPr lang="en-US" sz="1000" dirty="0">
                <a:solidFill>
                  <a:schemeClr val="tx1"/>
                </a:solidFill>
                <a:latin typeface="Courier New" panose="02070309020205020404" pitchFamily="49" charset="0"/>
              </a:rPr>
              <a:t>]</a:t>
            </a:r>
          </a:p>
          <a:p>
            <a:r>
              <a:rPr lang="en-US" sz="1000" dirty="0">
                <a:solidFill>
                  <a:schemeClr val="tx1"/>
                </a:solidFill>
                <a:latin typeface="Courier New" panose="02070309020205020404" pitchFamily="49" charset="0"/>
              </a:rPr>
              <a:t>preload bolt </a:t>
            </a:r>
            <a:r>
              <a:rPr lang="en-US" sz="1000" b="1" dirty="0">
                <a:solidFill>
                  <a:srgbClr val="00B050"/>
                </a:solidFill>
                <a:latin typeface="Courier New" panose="02070309020205020404" pitchFamily="49" charset="0"/>
              </a:rPr>
              <a:t>&lt;string&gt;block</a:t>
            </a:r>
            <a:r>
              <a:rPr lang="en-US" sz="1000" dirty="0">
                <a:solidFill>
                  <a:schemeClr val="tx1"/>
                </a:solidFill>
                <a:latin typeface="Courier New" panose="02070309020205020404" pitchFamily="49" charset="0"/>
              </a:rPr>
              <a:t> to target </a:t>
            </a:r>
            <a:r>
              <a:rPr lang="en-US" sz="1000" b="1" dirty="0">
                <a:solidFill>
                  <a:srgbClr val="0070C0"/>
                </a:solidFill>
                <a:latin typeface="Courier New" panose="02070309020205020404" pitchFamily="49" charset="0"/>
              </a:rPr>
              <a:t>user {</a:t>
            </a:r>
            <a:r>
              <a:rPr lang="en-US" sz="1000" b="1" dirty="0" err="1">
                <a:solidFill>
                  <a:srgbClr val="0070C0"/>
                </a:solidFill>
                <a:latin typeface="Courier New" panose="02070309020205020404" pitchFamily="49" charset="0"/>
              </a:rPr>
              <a:t>stress|force</a:t>
            </a:r>
            <a:r>
              <a:rPr lang="en-US" sz="1000" b="1" dirty="0">
                <a:solidFill>
                  <a:srgbClr val="0070C0"/>
                </a:solidFill>
                <a:latin typeface="Courier New" panose="02070309020205020404" pitchFamily="49" charset="0"/>
              </a:rPr>
              <a:t>} &lt;string&gt;</a:t>
            </a:r>
            <a:r>
              <a:rPr lang="en-US" sz="1000" b="1" dirty="0" err="1">
                <a:solidFill>
                  <a:srgbClr val="0070C0"/>
                </a:solidFill>
                <a:latin typeface="Courier New" panose="02070309020205020404" pitchFamily="49" charset="0"/>
              </a:rPr>
              <a:t>global_target_var</a:t>
            </a:r>
            <a:r>
              <a:rPr lang="en-US" sz="1000" b="1" dirty="0">
                <a:solidFill>
                  <a:srgbClr val="0070C0"/>
                </a:solidFill>
                <a:latin typeface="Courier New" panose="02070309020205020404" pitchFamily="49" charset="0"/>
              </a:rPr>
              <a:t> = &lt;real&gt;value</a:t>
            </a:r>
            <a:r>
              <a:rPr lang="en-US" sz="1000" dirty="0">
                <a:solidFill>
                  <a:schemeClr val="tx1"/>
                </a:solidFill>
                <a:latin typeface="Courier New" panose="02070309020205020404" pitchFamily="49" charset="0"/>
              </a:rPr>
              <a:t> [</a:t>
            </a:r>
            <a:r>
              <a:rPr lang="en-US" sz="1000" dirty="0">
                <a:solidFill>
                  <a:srgbClr val="FF0000"/>
                </a:solidFill>
                <a:latin typeface="Courier New" panose="02070309020205020404" pitchFamily="49" charset="0"/>
              </a:rPr>
              <a:t>in direction &lt;string&gt;</a:t>
            </a:r>
            <a:r>
              <a:rPr lang="en-US" sz="1000" dirty="0" err="1">
                <a:solidFill>
                  <a:srgbClr val="FF0000"/>
                </a:solidFill>
                <a:latin typeface="Courier New" panose="02070309020205020404" pitchFamily="49" charset="0"/>
              </a:rPr>
              <a:t>dir_name</a:t>
            </a:r>
            <a:r>
              <a:rPr lang="en-US" sz="1000" dirty="0">
                <a:solidFill>
                  <a:schemeClr val="tx1"/>
                </a:solidFill>
                <a:latin typeface="Courier New" panose="02070309020205020404" pitchFamily="49" charset="0"/>
              </a:rPr>
              <a:t>]</a:t>
            </a:r>
          </a:p>
          <a:p>
            <a:r>
              <a:rPr lang="en-US" sz="1000" dirty="0">
                <a:solidFill>
                  <a:schemeClr val="tx1"/>
                </a:solidFill>
                <a:latin typeface="Courier New" panose="02070309020205020404" pitchFamily="49" charset="0"/>
              </a:rPr>
              <a:t>(preload commands may be repeated multiple times)</a:t>
            </a:r>
          </a:p>
        </p:txBody>
      </p:sp>
      <p:sp>
        <p:nvSpPr>
          <p:cNvPr id="25" name="TextBox 24">
            <a:extLst>
              <a:ext uri="{FF2B5EF4-FFF2-40B4-BE49-F238E27FC236}">
                <a16:creationId xmlns:a16="http://schemas.microsoft.com/office/drawing/2014/main" id="{44BBF193-8F97-534E-5803-FF3290BCDAAF}"/>
              </a:ext>
            </a:extLst>
          </p:cNvPr>
          <p:cNvSpPr txBox="1"/>
          <p:nvPr/>
        </p:nvSpPr>
        <p:spPr>
          <a:xfrm>
            <a:off x="318778" y="2800567"/>
            <a:ext cx="4019550" cy="2677656"/>
          </a:xfrm>
          <a:prstGeom prst="rect">
            <a:avLst/>
          </a:prstGeom>
          <a:noFill/>
        </p:spPr>
        <p:txBody>
          <a:bodyPr wrap="square" rtlCol="0">
            <a:spAutoFit/>
          </a:bodyPr>
          <a:lstStyle/>
          <a:p>
            <a:r>
              <a:rPr lang="en-US" sz="1400" b="1" dirty="0">
                <a:solidFill>
                  <a:srgbClr val="00B050"/>
                </a:solidFill>
              </a:rPr>
              <a:t>The set of elements preload will act on.</a:t>
            </a:r>
          </a:p>
          <a:p>
            <a:pPr marL="285750" indent="-285750">
              <a:buFont typeface="Arial" panose="020B0604020202020204" pitchFamily="34" charset="0"/>
              <a:buChar char="•"/>
            </a:pPr>
            <a:r>
              <a:rPr lang="en-US" sz="1400" dirty="0"/>
              <a:t>May be a single block with </a:t>
            </a:r>
            <a:r>
              <a:rPr lang="en-US" sz="1400" i="1" dirty="0"/>
              <a:t>a single contiguous set</a:t>
            </a:r>
            <a:r>
              <a:rPr lang="en-US" sz="1400" dirty="0"/>
              <a:t> of elements (typical, e.g. a bolt shank)</a:t>
            </a:r>
          </a:p>
          <a:p>
            <a:pPr marL="285750" indent="-285750">
              <a:buFont typeface="Arial" panose="020B0604020202020204" pitchFamily="34" charset="0"/>
              <a:buChar char="•"/>
            </a:pPr>
            <a:r>
              <a:rPr lang="en-US" sz="1400" dirty="0"/>
              <a:t>May be a single block </a:t>
            </a:r>
            <a:r>
              <a:rPr lang="en-US" sz="1400" i="1" dirty="0"/>
              <a:t>with multiple contiguous elements groups</a:t>
            </a:r>
            <a:r>
              <a:rPr lang="en-US" sz="1400" dirty="0"/>
              <a:t> (e.g. multiple bolt shanks) – each contiguous grouping of elements will be identified and preloaded separately.</a:t>
            </a:r>
          </a:p>
          <a:p>
            <a:pPr marL="285750" indent="-285750">
              <a:buFont typeface="Arial" panose="020B0604020202020204" pitchFamily="34" charset="0"/>
              <a:buChar char="•"/>
            </a:pPr>
            <a:r>
              <a:rPr lang="en-US" sz="1400" i="1" dirty="0"/>
              <a:t>May be an assembly –</a:t>
            </a:r>
            <a:r>
              <a:rPr lang="en-US" sz="1400" dirty="0"/>
              <a:t> each block in the assembly will be preloaded separately</a:t>
            </a:r>
          </a:p>
          <a:p>
            <a:pPr marL="285750" indent="-285750">
              <a:buFont typeface="Arial" panose="020B0604020202020204" pitchFamily="34" charset="0"/>
              <a:buChar char="•"/>
            </a:pPr>
            <a:r>
              <a:rPr lang="en-US" sz="1400" dirty="0"/>
              <a:t>May be </a:t>
            </a:r>
            <a:r>
              <a:rPr lang="en-US" sz="1400" i="1" dirty="0"/>
              <a:t>solid elements</a:t>
            </a:r>
            <a:r>
              <a:rPr lang="en-US" sz="1400" dirty="0"/>
              <a:t> or </a:t>
            </a:r>
            <a:r>
              <a:rPr lang="en-US" sz="1400" i="1" dirty="0"/>
              <a:t>beam elements</a:t>
            </a:r>
          </a:p>
        </p:txBody>
      </p:sp>
      <p:sp>
        <p:nvSpPr>
          <p:cNvPr id="6" name="TextBox 5">
            <a:extLst>
              <a:ext uri="{FF2B5EF4-FFF2-40B4-BE49-F238E27FC236}">
                <a16:creationId xmlns:a16="http://schemas.microsoft.com/office/drawing/2014/main" id="{4CB8FD6E-4600-91FD-87EB-4594A8EBACF9}"/>
              </a:ext>
            </a:extLst>
          </p:cNvPr>
          <p:cNvSpPr txBox="1"/>
          <p:nvPr/>
        </p:nvSpPr>
        <p:spPr>
          <a:xfrm>
            <a:off x="4434198" y="2800567"/>
            <a:ext cx="4576451" cy="3108543"/>
          </a:xfrm>
          <a:prstGeom prst="rect">
            <a:avLst/>
          </a:prstGeom>
          <a:noFill/>
        </p:spPr>
        <p:txBody>
          <a:bodyPr wrap="square" rtlCol="0">
            <a:spAutoFit/>
          </a:bodyPr>
          <a:lstStyle/>
          <a:p>
            <a:r>
              <a:rPr lang="en-US" sz="1400" b="1" dirty="0">
                <a:solidFill>
                  <a:srgbClr val="0070C0"/>
                </a:solidFill>
              </a:rPr>
              <a:t>The target (global) preload measure.</a:t>
            </a:r>
          </a:p>
          <a:p>
            <a:pPr marL="285750" indent="-285750">
              <a:buFont typeface="Arial" panose="020B0604020202020204" pitchFamily="34" charset="0"/>
              <a:buChar char="•"/>
            </a:pPr>
            <a:r>
              <a:rPr lang="en-US" sz="1400" dirty="0"/>
              <a:t>Specify a preload target value</a:t>
            </a:r>
          </a:p>
          <a:p>
            <a:pPr marL="285750" indent="-285750">
              <a:buFont typeface="Arial" panose="020B0604020202020204" pitchFamily="34" charset="0"/>
              <a:buChar char="•"/>
            </a:pPr>
            <a:r>
              <a:rPr lang="en-US" sz="1400" dirty="0"/>
              <a:t>Several presets available:</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AVERAGE VON MISES</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MAXIMUM VON MISES</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INTERNAL FORCE</a:t>
            </a:r>
          </a:p>
          <a:p>
            <a:pPr marL="285750" indent="-285750">
              <a:buFont typeface="Arial" panose="020B0604020202020204" pitchFamily="34" charset="0"/>
              <a:buChar char="•"/>
            </a:pPr>
            <a:r>
              <a:rPr lang="en-US" sz="1400" dirty="0"/>
              <a:t>May be an arbitrary user-computed value</a:t>
            </a:r>
          </a:p>
          <a:p>
            <a:pPr marL="742950" lvl="1" indent="-285750">
              <a:buFont typeface="Arial" panose="020B0604020202020204" pitchFamily="34" charset="0"/>
              <a:buChar char="•"/>
            </a:pPr>
            <a:r>
              <a:rPr lang="en-US" sz="1400" dirty="0"/>
              <a:t>Compute with user output</a:t>
            </a:r>
          </a:p>
          <a:p>
            <a:pPr marL="742950" lvl="1" indent="-285750">
              <a:buFont typeface="Arial" panose="020B0604020202020204" pitchFamily="34" charset="0"/>
              <a:buChar char="•"/>
            </a:pPr>
            <a:r>
              <a:rPr lang="en-US" sz="1400" dirty="0"/>
              <a:t>Must “</a:t>
            </a:r>
            <a:r>
              <a:rPr lang="en-US" sz="1400" dirty="0">
                <a:latin typeface="Courier New" panose="02070309020205020404" pitchFamily="49" charset="0"/>
                <a:cs typeface="Courier New" panose="02070309020205020404" pitchFamily="49" charset="0"/>
              </a:rPr>
              <a:t>COMPUTE AT EVERY STEP</a:t>
            </a:r>
            <a:r>
              <a:rPr lang="en-US" sz="1400" dirty="0"/>
              <a:t>” because solution depends on it</a:t>
            </a:r>
          </a:p>
          <a:p>
            <a:pPr marL="742950" lvl="1" indent="-285750">
              <a:buFont typeface="Arial" panose="020B0604020202020204" pitchFamily="34" charset="0"/>
              <a:buChar char="•"/>
            </a:pPr>
            <a:r>
              <a:rPr lang="en-US" sz="1400" dirty="0"/>
              <a:t>Must specify whether the variable represents a </a:t>
            </a:r>
            <a:r>
              <a:rPr lang="en-US" sz="1400" i="1" dirty="0"/>
              <a:t>stress-like</a:t>
            </a:r>
            <a:r>
              <a:rPr lang="en-US" sz="1400" dirty="0"/>
              <a:t> quantity or a </a:t>
            </a:r>
            <a:r>
              <a:rPr lang="en-US" sz="1400" i="1" dirty="0"/>
              <a:t>force-like </a:t>
            </a:r>
            <a:r>
              <a:rPr lang="en-US" sz="1400" dirty="0"/>
              <a:t>quantity (this helps the algorithms start from a good strain estimate)</a:t>
            </a:r>
          </a:p>
        </p:txBody>
      </p:sp>
      <p:sp>
        <p:nvSpPr>
          <p:cNvPr id="7" name="TextBox 6">
            <a:extLst>
              <a:ext uri="{FF2B5EF4-FFF2-40B4-BE49-F238E27FC236}">
                <a16:creationId xmlns:a16="http://schemas.microsoft.com/office/drawing/2014/main" id="{B5488807-C042-399A-2E93-8211B29406CB}"/>
              </a:ext>
            </a:extLst>
          </p:cNvPr>
          <p:cNvSpPr txBox="1"/>
          <p:nvPr/>
        </p:nvSpPr>
        <p:spPr>
          <a:xfrm>
            <a:off x="9020174" y="2800567"/>
            <a:ext cx="3038476" cy="2893100"/>
          </a:xfrm>
          <a:prstGeom prst="rect">
            <a:avLst/>
          </a:prstGeom>
          <a:noFill/>
        </p:spPr>
        <p:txBody>
          <a:bodyPr wrap="square" rtlCol="0">
            <a:spAutoFit/>
          </a:bodyPr>
          <a:lstStyle/>
          <a:p>
            <a:r>
              <a:rPr lang="en-US" sz="1400" b="1" dirty="0">
                <a:solidFill>
                  <a:srgbClr val="FF0000"/>
                </a:solidFill>
              </a:rPr>
              <a:t>The direction to strain</a:t>
            </a:r>
          </a:p>
          <a:p>
            <a:pPr marL="285750" indent="-285750">
              <a:buFont typeface="Arial" panose="020B0604020202020204" pitchFamily="34" charset="0"/>
              <a:buChar char="•"/>
            </a:pPr>
            <a:r>
              <a:rPr lang="en-US" sz="1400" dirty="0"/>
              <a:t>Optional and unnecessary, even </a:t>
            </a:r>
            <a:r>
              <a:rPr lang="en-US" sz="1400" i="1" dirty="0"/>
              <a:t>potentially detrimental</a:t>
            </a:r>
          </a:p>
          <a:p>
            <a:pPr marL="285750" indent="-285750">
              <a:buFont typeface="Arial" panose="020B0604020202020204" pitchFamily="34" charset="0"/>
              <a:buChar char="•"/>
            </a:pPr>
            <a:r>
              <a:rPr lang="en-US" sz="1400" dirty="0"/>
              <a:t>By default, direction automatically determined Preset directions available:</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GLOBAL_X</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GLOBAL_Y</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GLOBAL_Z</a:t>
            </a:r>
          </a:p>
          <a:p>
            <a:pPr marL="285750" indent="-285750">
              <a:buFont typeface="Arial" panose="020B0604020202020204" pitchFamily="34" charset="0"/>
              <a:buChar char="•"/>
            </a:pPr>
            <a:r>
              <a:rPr lang="en-US" sz="1400" dirty="0"/>
              <a:t>May be a direction created at the SIERRA scope with the “</a:t>
            </a:r>
            <a:r>
              <a:rPr lang="en-US" sz="1400" dirty="0">
                <a:latin typeface="Courier New" panose="02070309020205020404" pitchFamily="49" charset="0"/>
                <a:cs typeface="Courier New" panose="02070309020205020404" pitchFamily="49" charset="0"/>
              </a:rPr>
              <a:t>define direction</a:t>
            </a:r>
            <a:r>
              <a:rPr lang="en-US" sz="1400" dirty="0"/>
              <a:t>” command</a:t>
            </a:r>
          </a:p>
        </p:txBody>
      </p:sp>
      <p:cxnSp>
        <p:nvCxnSpPr>
          <p:cNvPr id="10" name="Straight Connector 9">
            <a:extLst>
              <a:ext uri="{FF2B5EF4-FFF2-40B4-BE49-F238E27FC236}">
                <a16:creationId xmlns:a16="http://schemas.microsoft.com/office/drawing/2014/main" id="{01B53E67-0E7D-AD95-B7AC-D68EB29285B3}"/>
              </a:ext>
            </a:extLst>
          </p:cNvPr>
          <p:cNvCxnSpPr>
            <a:cxnSpLocks/>
          </p:cNvCxnSpPr>
          <p:nvPr/>
        </p:nvCxnSpPr>
        <p:spPr>
          <a:xfrm flipH="1">
            <a:off x="2490478" y="2152650"/>
            <a:ext cx="166997" cy="638392"/>
          </a:xfrm>
          <a:prstGeom prst="line">
            <a:avLst/>
          </a:prstGeom>
          <a:ln>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106165D4-61EF-1F7F-1667-5C3AFCE509C8}"/>
              </a:ext>
            </a:extLst>
          </p:cNvPr>
          <p:cNvCxnSpPr>
            <a:cxnSpLocks/>
          </p:cNvCxnSpPr>
          <p:nvPr/>
        </p:nvCxnSpPr>
        <p:spPr>
          <a:xfrm>
            <a:off x="5153025" y="2279022"/>
            <a:ext cx="76200" cy="51202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632615E2-7221-DBEB-C1A2-42E45F53AC2B}"/>
              </a:ext>
            </a:extLst>
          </p:cNvPr>
          <p:cNvCxnSpPr>
            <a:cxnSpLocks/>
          </p:cNvCxnSpPr>
          <p:nvPr/>
        </p:nvCxnSpPr>
        <p:spPr>
          <a:xfrm>
            <a:off x="9010649" y="2175412"/>
            <a:ext cx="257176" cy="61563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3170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Preload command syntax: Algorithm options</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64</a:t>
            </a:fld>
            <a:endParaRPr lang="en-US" dirty="0"/>
          </a:p>
        </p:txBody>
      </p:sp>
      <p:sp>
        <p:nvSpPr>
          <p:cNvPr id="5" name="Rectangle 4">
            <a:extLst>
              <a:ext uri="{FF2B5EF4-FFF2-40B4-BE49-F238E27FC236}">
                <a16:creationId xmlns:a16="http://schemas.microsoft.com/office/drawing/2014/main" id="{7D845365-67F1-BF66-376F-2D8658B4DCC7}"/>
              </a:ext>
            </a:extLst>
          </p:cNvPr>
          <p:cNvSpPr/>
          <p:nvPr/>
        </p:nvSpPr>
        <p:spPr>
          <a:xfrm>
            <a:off x="904875" y="1528231"/>
            <a:ext cx="4610099" cy="95410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rgbClr val="00B050"/>
                </a:solidFill>
                <a:latin typeface="Courier New" panose="02070309020205020404" pitchFamily="49" charset="0"/>
              </a:rPr>
              <a:t>explicit control algorithm = </a:t>
            </a:r>
            <a:r>
              <a:rPr lang="en-US" sz="1000" dirty="0" err="1">
                <a:solidFill>
                  <a:srgbClr val="00B050"/>
                </a:solidFill>
                <a:latin typeface="Courier New" panose="02070309020205020404" pitchFamily="49" charset="0"/>
              </a:rPr>
              <a:t>incremental|pid</a:t>
            </a:r>
            <a:r>
              <a:rPr lang="en-US" sz="1000" dirty="0">
                <a:solidFill>
                  <a:srgbClr val="00B050"/>
                </a:solidFill>
                <a:latin typeface="Courier New" panose="02070309020205020404" pitchFamily="49" charset="0"/>
              </a:rPr>
              <a:t>(incremental)</a:t>
            </a:r>
          </a:p>
          <a:p>
            <a:r>
              <a:rPr lang="en-US" sz="1000" dirty="0">
                <a:solidFill>
                  <a:srgbClr val="00B050"/>
                </a:solidFill>
                <a:latin typeface="Courier New" panose="02070309020205020404" pitchFamily="49" charset="0"/>
              </a:rPr>
              <a:t>iteration time = &lt;real&gt;</a:t>
            </a:r>
            <a:r>
              <a:rPr lang="en-US" sz="1000" dirty="0" err="1">
                <a:solidFill>
                  <a:srgbClr val="00B050"/>
                </a:solidFill>
                <a:latin typeface="Courier New" panose="02070309020205020404" pitchFamily="49" charset="0"/>
              </a:rPr>
              <a:t>iter_time</a:t>
            </a:r>
            <a:endParaRPr lang="en-US" sz="1000" dirty="0">
              <a:solidFill>
                <a:srgbClr val="00B050"/>
              </a:solidFill>
              <a:latin typeface="Courier New" panose="02070309020205020404" pitchFamily="49" charset="0"/>
            </a:endParaRPr>
          </a:p>
          <a:p>
            <a:r>
              <a:rPr lang="en-US" sz="1000" dirty="0">
                <a:solidFill>
                  <a:srgbClr val="00B050"/>
                </a:solidFill>
                <a:latin typeface="Courier New" panose="02070309020205020404" pitchFamily="49" charset="0"/>
              </a:rPr>
              <a:t>solver adaptivity = </a:t>
            </a:r>
            <a:r>
              <a:rPr lang="en-US" sz="1000" dirty="0" err="1">
                <a:solidFill>
                  <a:srgbClr val="00B050"/>
                </a:solidFill>
                <a:latin typeface="Courier New" panose="02070309020205020404" pitchFamily="49" charset="0"/>
              </a:rPr>
              <a:t>on|off</a:t>
            </a:r>
            <a:r>
              <a:rPr lang="en-US" sz="1000" dirty="0">
                <a:solidFill>
                  <a:srgbClr val="00B050"/>
                </a:solidFill>
                <a:latin typeface="Courier New" panose="02070309020205020404" pitchFamily="49" charset="0"/>
              </a:rPr>
              <a:t>(off)</a:t>
            </a:r>
          </a:p>
          <a:p>
            <a:r>
              <a:rPr lang="en-US" sz="1000" dirty="0">
                <a:solidFill>
                  <a:srgbClr val="0070C0"/>
                </a:solidFill>
                <a:latin typeface="Courier New" panose="02070309020205020404" pitchFamily="49" charset="0"/>
              </a:rPr>
              <a:t>compute internal reaction outputs = </a:t>
            </a:r>
            <a:r>
              <a:rPr lang="en-US" sz="1000" dirty="0" err="1">
                <a:solidFill>
                  <a:srgbClr val="0070C0"/>
                </a:solidFill>
                <a:latin typeface="Courier New" panose="02070309020205020404" pitchFamily="49" charset="0"/>
              </a:rPr>
              <a:t>on|off</a:t>
            </a:r>
            <a:r>
              <a:rPr lang="en-US" sz="1000" dirty="0">
                <a:solidFill>
                  <a:srgbClr val="0070C0"/>
                </a:solidFill>
                <a:latin typeface="Courier New" panose="02070309020205020404" pitchFamily="49" charset="0"/>
              </a:rPr>
              <a:t>(off)</a:t>
            </a:r>
          </a:p>
          <a:p>
            <a:r>
              <a:rPr lang="en-US" sz="1000" dirty="0">
                <a:solidFill>
                  <a:srgbClr val="FF0000"/>
                </a:solidFill>
                <a:latin typeface="Courier New" panose="02070309020205020404" pitchFamily="49" charset="0"/>
              </a:rPr>
              <a:t>separate components = </a:t>
            </a:r>
            <a:r>
              <a:rPr lang="en-US" sz="1000" dirty="0" err="1">
                <a:solidFill>
                  <a:srgbClr val="FF0000"/>
                </a:solidFill>
                <a:latin typeface="Courier New" panose="02070309020205020404" pitchFamily="49" charset="0"/>
              </a:rPr>
              <a:t>on|off</a:t>
            </a:r>
            <a:r>
              <a:rPr lang="en-US" sz="1000" dirty="0">
                <a:solidFill>
                  <a:srgbClr val="FF0000"/>
                </a:solidFill>
                <a:latin typeface="Courier New" panose="02070309020205020404" pitchFamily="49" charset="0"/>
              </a:rPr>
              <a:t>(on)</a:t>
            </a:r>
          </a:p>
        </p:txBody>
      </p:sp>
      <p:sp>
        <p:nvSpPr>
          <p:cNvPr id="25" name="TextBox 24">
            <a:extLst>
              <a:ext uri="{FF2B5EF4-FFF2-40B4-BE49-F238E27FC236}">
                <a16:creationId xmlns:a16="http://schemas.microsoft.com/office/drawing/2014/main" id="{44BBF193-8F97-534E-5803-FF3290BCDAAF}"/>
              </a:ext>
            </a:extLst>
          </p:cNvPr>
          <p:cNvSpPr txBox="1"/>
          <p:nvPr/>
        </p:nvSpPr>
        <p:spPr>
          <a:xfrm>
            <a:off x="809625" y="3219014"/>
            <a:ext cx="4853297" cy="2893100"/>
          </a:xfrm>
          <a:prstGeom prst="rect">
            <a:avLst/>
          </a:prstGeom>
          <a:noFill/>
        </p:spPr>
        <p:txBody>
          <a:bodyPr wrap="square" rtlCol="0">
            <a:spAutoFit/>
          </a:bodyPr>
          <a:lstStyle/>
          <a:p>
            <a:r>
              <a:rPr lang="en-US" sz="1400" b="1" dirty="0">
                <a:solidFill>
                  <a:srgbClr val="00B050"/>
                </a:solidFill>
              </a:rPr>
              <a:t>Algorithm/solver controls</a:t>
            </a:r>
          </a:p>
          <a:p>
            <a:pPr marL="285750"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Explicit Control Algorithm</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Incremental</a:t>
            </a:r>
            <a:r>
              <a:rPr lang="en-US" sz="1400" dirty="0"/>
              <a:t>: default, same as old subroutine</a:t>
            </a:r>
          </a:p>
          <a:p>
            <a:pPr marL="742950" lvl="1"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PID</a:t>
            </a:r>
            <a:r>
              <a:rPr lang="en-US" sz="1400" dirty="0"/>
              <a:t>: proportional-integral-derivative control system; often much faster but less tested currently.</a:t>
            </a:r>
          </a:p>
          <a:p>
            <a:pPr marL="285750"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Solver Adaptivity </a:t>
            </a:r>
            <a:r>
              <a:rPr lang="en-US" sz="1400" dirty="0"/>
              <a:t>attempts to adjust the incremental algorithm strain increment amplitude and time period if forecasted preload is less than target value.</a:t>
            </a:r>
            <a:endParaRPr lang="en-US" sz="1400"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Iteration Time </a:t>
            </a:r>
            <a:r>
              <a:rPr lang="en-US" sz="1400" dirty="0"/>
              <a:t>allows manual setting of the incremental algorithm time-per-increment.  Defaults to 20 increments in the allowed preload period.</a:t>
            </a:r>
          </a:p>
        </p:txBody>
      </p:sp>
      <p:sp>
        <p:nvSpPr>
          <p:cNvPr id="6" name="TextBox 5">
            <a:extLst>
              <a:ext uri="{FF2B5EF4-FFF2-40B4-BE49-F238E27FC236}">
                <a16:creationId xmlns:a16="http://schemas.microsoft.com/office/drawing/2014/main" id="{4CB8FD6E-4600-91FD-87EB-4594A8EBACF9}"/>
              </a:ext>
            </a:extLst>
          </p:cNvPr>
          <p:cNvSpPr txBox="1"/>
          <p:nvPr/>
        </p:nvSpPr>
        <p:spPr>
          <a:xfrm>
            <a:off x="5843896" y="1287572"/>
            <a:ext cx="6195702" cy="1169551"/>
          </a:xfrm>
          <a:prstGeom prst="rect">
            <a:avLst/>
          </a:prstGeom>
          <a:noFill/>
        </p:spPr>
        <p:txBody>
          <a:bodyPr wrap="square" rtlCol="0">
            <a:spAutoFit/>
          </a:bodyPr>
          <a:lstStyle/>
          <a:p>
            <a:r>
              <a:rPr lang="en-US" sz="1400" b="1" dirty="0">
                <a:solidFill>
                  <a:srgbClr val="0070C0"/>
                </a:solidFill>
              </a:rPr>
              <a:t>Convenient output</a:t>
            </a:r>
          </a:p>
          <a:p>
            <a:pPr marL="285750" indent="-285750">
              <a:buFont typeface="Arial" panose="020B0604020202020204" pitchFamily="34" charset="0"/>
              <a:buChar char="•"/>
            </a:pPr>
            <a:r>
              <a:rPr lang="en-US" sz="1400" dirty="0"/>
              <a:t>Automatically computes global variables named </a:t>
            </a:r>
            <a:r>
              <a:rPr lang="en-US" sz="1400" dirty="0" err="1">
                <a:latin typeface="Courier New" panose="02070309020205020404" pitchFamily="49" charset="0"/>
                <a:cs typeface="Courier New" panose="02070309020205020404" pitchFamily="49" charset="0"/>
              </a:rPr>
              <a:t>sm_preload_axial_force</a:t>
            </a:r>
            <a:r>
              <a:rPr lang="en-US" sz="1400" dirty="0">
                <a:latin typeface="Courier New" panose="02070309020205020404" pitchFamily="49" charset="0"/>
                <a:cs typeface="Courier New" panose="02070309020205020404" pitchFamily="49" charset="0"/>
              </a:rPr>
              <a:t>_&lt;</a:t>
            </a:r>
            <a:r>
              <a:rPr lang="en-US" sz="1400" dirty="0" err="1">
                <a:latin typeface="Courier New" panose="02070309020205020404" pitchFamily="49" charset="0"/>
                <a:cs typeface="Courier New" panose="02070309020205020404" pitchFamily="49" charset="0"/>
              </a:rPr>
              <a:t>block_name</a:t>
            </a:r>
            <a:r>
              <a:rPr lang="en-US" sz="1400" dirty="0">
                <a:latin typeface="Courier New" panose="02070309020205020404" pitchFamily="49" charset="0"/>
                <a:cs typeface="Courier New" panose="02070309020205020404" pitchFamily="49" charset="0"/>
              </a:rPr>
              <a:t>&gt; </a:t>
            </a:r>
          </a:p>
          <a:p>
            <a:pPr marL="285750" indent="-285750">
              <a:buFont typeface="Arial" panose="020B0604020202020204" pitchFamily="34" charset="0"/>
              <a:buChar char="•"/>
            </a:pPr>
            <a:r>
              <a:rPr lang="en-US" sz="1400" dirty="0"/>
              <a:t>Disabled by default for performance</a:t>
            </a:r>
          </a:p>
          <a:p>
            <a:pPr marL="285750" indent="-285750">
              <a:buFont typeface="Arial" panose="020B0604020202020204" pitchFamily="34" charset="0"/>
              <a:buChar char="•"/>
            </a:pPr>
            <a:r>
              <a:rPr lang="en-US" sz="1400" dirty="0"/>
              <a:t>Identical to user output “</a:t>
            </a:r>
            <a:r>
              <a:rPr lang="en-US" sz="1400" dirty="0">
                <a:latin typeface="Courier New" panose="02070309020205020404" pitchFamily="49" charset="0"/>
                <a:cs typeface="Courier New" panose="02070309020205020404" pitchFamily="49" charset="0"/>
              </a:rPr>
              <a:t>compute … as internal reaction …</a:t>
            </a:r>
            <a:r>
              <a:rPr lang="en-US" sz="1400" dirty="0"/>
              <a:t>”</a:t>
            </a:r>
          </a:p>
        </p:txBody>
      </p:sp>
      <p:sp>
        <p:nvSpPr>
          <p:cNvPr id="7" name="TextBox 6">
            <a:extLst>
              <a:ext uri="{FF2B5EF4-FFF2-40B4-BE49-F238E27FC236}">
                <a16:creationId xmlns:a16="http://schemas.microsoft.com/office/drawing/2014/main" id="{B5488807-C042-399A-2E93-8211B29406CB}"/>
              </a:ext>
            </a:extLst>
          </p:cNvPr>
          <p:cNvSpPr txBox="1"/>
          <p:nvPr/>
        </p:nvSpPr>
        <p:spPr>
          <a:xfrm>
            <a:off x="5834372" y="2587903"/>
            <a:ext cx="5919478" cy="1169551"/>
          </a:xfrm>
          <a:prstGeom prst="rect">
            <a:avLst/>
          </a:prstGeom>
          <a:noFill/>
        </p:spPr>
        <p:txBody>
          <a:bodyPr wrap="square" rtlCol="0">
            <a:spAutoFit/>
          </a:bodyPr>
          <a:lstStyle/>
          <a:p>
            <a:r>
              <a:rPr lang="en-US" sz="1400" b="1" dirty="0">
                <a:solidFill>
                  <a:srgbClr val="FF0000"/>
                </a:solidFill>
              </a:rPr>
              <a:t>Preload entity control</a:t>
            </a:r>
          </a:p>
          <a:p>
            <a:pPr marL="285750" indent="-285750">
              <a:buFont typeface="Arial" panose="020B0604020202020204" pitchFamily="34" charset="0"/>
              <a:buChar char="•"/>
            </a:pPr>
            <a:r>
              <a:rPr lang="en-US" sz="1400" dirty="0"/>
              <a:t>If a block contains multiple “components”, treat them as a single block (OFF) or treat them as separate parts (ON)</a:t>
            </a:r>
          </a:p>
          <a:p>
            <a:pPr marL="285750" indent="-285750">
              <a:buFont typeface="Arial" panose="020B0604020202020204" pitchFamily="34" charset="0"/>
              <a:buChar char="•"/>
            </a:pPr>
            <a:r>
              <a:rPr lang="en-US" sz="1400" dirty="0"/>
              <a:t>Automatic global output will get a suffix “</a:t>
            </a:r>
            <a:r>
              <a:rPr lang="en-US" sz="1400" dirty="0">
                <a:latin typeface="Courier New" panose="02070309020205020404" pitchFamily="49" charset="0"/>
                <a:cs typeface="Courier New" panose="02070309020205020404" pitchFamily="49" charset="0"/>
              </a:rPr>
              <a:t>_Component&lt;num&gt;</a:t>
            </a:r>
            <a:r>
              <a:rPr lang="en-US" sz="1400" dirty="0"/>
              <a:t>”</a:t>
            </a:r>
          </a:p>
          <a:p>
            <a:pPr marL="742950" lvl="1" indent="-285750">
              <a:buFont typeface="Arial" panose="020B0604020202020204" pitchFamily="34" charset="0"/>
              <a:buChar char="•"/>
            </a:pPr>
            <a:r>
              <a:rPr lang="en-US" sz="1400" dirty="0" err="1">
                <a:latin typeface="Courier New" panose="02070309020205020404" pitchFamily="49" charset="0"/>
                <a:cs typeface="Courier New" panose="02070309020205020404" pitchFamily="49" charset="0"/>
              </a:rPr>
              <a:t>sm_preload_strain</a:t>
            </a:r>
            <a:r>
              <a:rPr lang="en-US" sz="1400" dirty="0">
                <a:latin typeface="Courier New" panose="02070309020205020404" pitchFamily="49" charset="0"/>
                <a:cs typeface="Courier New" panose="02070309020205020404" pitchFamily="49" charset="0"/>
              </a:rPr>
              <a:t>&lt;</a:t>
            </a:r>
            <a:r>
              <a:rPr lang="en-US" sz="1400" dirty="0" err="1">
                <a:latin typeface="Courier New" panose="02070309020205020404" pitchFamily="49" charset="0"/>
                <a:cs typeface="Courier New" panose="02070309020205020404" pitchFamily="49" charset="0"/>
              </a:rPr>
              <a:t>block_name</a:t>
            </a:r>
            <a:r>
              <a:rPr lang="en-US" sz="1400" dirty="0">
                <a:latin typeface="Courier New" panose="02070309020205020404" pitchFamily="49" charset="0"/>
                <a:cs typeface="Courier New" panose="02070309020205020404" pitchFamily="49" charset="0"/>
              </a:rPr>
              <a:t>&gt;_Component&lt;num&gt;</a:t>
            </a:r>
          </a:p>
        </p:txBody>
      </p:sp>
      <p:cxnSp>
        <p:nvCxnSpPr>
          <p:cNvPr id="12" name="Connector: Elbow 11">
            <a:extLst>
              <a:ext uri="{FF2B5EF4-FFF2-40B4-BE49-F238E27FC236}">
                <a16:creationId xmlns:a16="http://schemas.microsoft.com/office/drawing/2014/main" id="{90EA10E9-7B53-E586-D4ED-66D31AADAD76}"/>
              </a:ext>
            </a:extLst>
          </p:cNvPr>
          <p:cNvCxnSpPr>
            <a:cxnSpLocks/>
          </p:cNvCxnSpPr>
          <p:nvPr/>
        </p:nvCxnSpPr>
        <p:spPr>
          <a:xfrm rot="10800000">
            <a:off x="3562352" y="2305053"/>
            <a:ext cx="2281544" cy="495517"/>
          </a:xfrm>
          <a:prstGeom prst="bent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52F43A9D-7C90-5C7D-0F55-C43C55E5411A}"/>
              </a:ext>
            </a:extLst>
          </p:cNvPr>
          <p:cNvCxnSpPr/>
          <p:nvPr/>
        </p:nvCxnSpPr>
        <p:spPr>
          <a:xfrm rot="10800000" flipV="1">
            <a:off x="4695826" y="1428750"/>
            <a:ext cx="1090921" cy="762000"/>
          </a:xfrm>
          <a:prstGeom prst="bentConnector3">
            <a:avLst>
              <a:gd name="adj1" fmla="val 15949"/>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E08FEE9C-728F-6230-69E4-507A7393A359}"/>
              </a:ext>
            </a:extLst>
          </p:cNvPr>
          <p:cNvSpPr/>
          <p:nvPr/>
        </p:nvSpPr>
        <p:spPr>
          <a:xfrm>
            <a:off x="323850" y="1771650"/>
            <a:ext cx="485775" cy="1657350"/>
          </a:xfrm>
          <a:custGeom>
            <a:avLst/>
            <a:gdLst>
              <a:gd name="connsiteX0" fmla="*/ 466725 w 485775"/>
              <a:gd name="connsiteY0" fmla="*/ 0 h 1200150"/>
              <a:gd name="connsiteX1" fmla="*/ 0 w 485775"/>
              <a:gd name="connsiteY1" fmla="*/ 0 h 1200150"/>
              <a:gd name="connsiteX2" fmla="*/ 0 w 485775"/>
              <a:gd name="connsiteY2" fmla="*/ 1200150 h 1200150"/>
              <a:gd name="connsiteX3" fmla="*/ 485775 w 485775"/>
              <a:gd name="connsiteY3" fmla="*/ 1200150 h 1200150"/>
            </a:gdLst>
            <a:ahLst/>
            <a:cxnLst>
              <a:cxn ang="0">
                <a:pos x="connsiteX0" y="connsiteY0"/>
              </a:cxn>
              <a:cxn ang="0">
                <a:pos x="connsiteX1" y="connsiteY1"/>
              </a:cxn>
              <a:cxn ang="0">
                <a:pos x="connsiteX2" y="connsiteY2"/>
              </a:cxn>
              <a:cxn ang="0">
                <a:pos x="connsiteX3" y="connsiteY3"/>
              </a:cxn>
            </a:cxnLst>
            <a:rect l="l" t="t" r="r" b="b"/>
            <a:pathLst>
              <a:path w="485775" h="1200150">
                <a:moveTo>
                  <a:pt x="466725" y="0"/>
                </a:moveTo>
                <a:lnTo>
                  <a:pt x="0" y="0"/>
                </a:lnTo>
                <a:lnTo>
                  <a:pt x="0" y="1200150"/>
                </a:lnTo>
                <a:lnTo>
                  <a:pt x="485775" y="1200150"/>
                </a:lnTo>
              </a:path>
            </a:pathLst>
          </a:cu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58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Incremental preload algorithm (explicit)</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65</a:t>
            </a:fld>
            <a:endParaRPr lang="en-US" dirty="0"/>
          </a:p>
        </p:txBody>
      </p:sp>
      <p:grpSp>
        <p:nvGrpSpPr>
          <p:cNvPr id="23" name="Group 22">
            <a:extLst>
              <a:ext uri="{FF2B5EF4-FFF2-40B4-BE49-F238E27FC236}">
                <a16:creationId xmlns:a16="http://schemas.microsoft.com/office/drawing/2014/main" id="{9FA720EE-29A0-C0E7-2742-6CA2C33F4414}"/>
              </a:ext>
            </a:extLst>
          </p:cNvPr>
          <p:cNvGrpSpPr/>
          <p:nvPr/>
        </p:nvGrpSpPr>
        <p:grpSpPr>
          <a:xfrm>
            <a:off x="3404793" y="1143000"/>
            <a:ext cx="5649113" cy="5007158"/>
            <a:chOff x="3271443" y="989158"/>
            <a:chExt cx="5649113" cy="5007158"/>
          </a:xfrm>
        </p:grpSpPr>
        <p:pic>
          <p:nvPicPr>
            <p:cNvPr id="16" name="Picture 15">
              <a:extLst>
                <a:ext uri="{FF2B5EF4-FFF2-40B4-BE49-F238E27FC236}">
                  <a16:creationId xmlns:a16="http://schemas.microsoft.com/office/drawing/2014/main" id="{5D6D3014-2D07-64B8-BF4B-FA38485CA2B9}"/>
                </a:ext>
              </a:extLst>
            </p:cNvPr>
            <p:cNvPicPr>
              <a:picLocks noChangeAspect="1"/>
            </p:cNvPicPr>
            <p:nvPr/>
          </p:nvPicPr>
          <p:blipFill>
            <a:blip r:embed="rId2"/>
            <a:stretch>
              <a:fillRect/>
            </a:stretch>
          </p:blipFill>
          <p:spPr>
            <a:xfrm>
              <a:off x="3271443" y="1280783"/>
              <a:ext cx="5649113" cy="4715533"/>
            </a:xfrm>
            <a:prstGeom prst="rect">
              <a:avLst/>
            </a:prstGeom>
          </p:spPr>
        </p:pic>
        <p:grpSp>
          <p:nvGrpSpPr>
            <p:cNvPr id="22" name="Group 21">
              <a:extLst>
                <a:ext uri="{FF2B5EF4-FFF2-40B4-BE49-F238E27FC236}">
                  <a16:creationId xmlns:a16="http://schemas.microsoft.com/office/drawing/2014/main" id="{F166FD77-1C62-36D9-837D-FC1DFBD4F4FF}"/>
                </a:ext>
              </a:extLst>
            </p:cNvPr>
            <p:cNvGrpSpPr/>
            <p:nvPr/>
          </p:nvGrpSpPr>
          <p:grpSpPr>
            <a:xfrm>
              <a:off x="6967359" y="989158"/>
              <a:ext cx="1817145" cy="835055"/>
              <a:chOff x="6621970" y="3818083"/>
              <a:chExt cx="1817145" cy="835055"/>
            </a:xfrm>
          </p:grpSpPr>
          <p:pic>
            <p:nvPicPr>
              <p:cNvPr id="19" name="Picture 18">
                <a:extLst>
                  <a:ext uri="{FF2B5EF4-FFF2-40B4-BE49-F238E27FC236}">
                    <a16:creationId xmlns:a16="http://schemas.microsoft.com/office/drawing/2014/main" id="{95421037-DAD6-FF0B-8CEF-65FCCC085874}"/>
                  </a:ext>
                </a:extLst>
              </p:cNvPr>
              <p:cNvPicPr>
                <a:picLocks noChangeAspect="1"/>
              </p:cNvPicPr>
              <p:nvPr/>
            </p:nvPicPr>
            <p:blipFill>
              <a:blip r:embed="rId3"/>
              <a:stretch>
                <a:fillRect/>
              </a:stretch>
            </p:blipFill>
            <p:spPr>
              <a:xfrm>
                <a:off x="7661619" y="3856183"/>
                <a:ext cx="777496" cy="724017"/>
              </a:xfrm>
              <a:prstGeom prst="rect">
                <a:avLst/>
              </a:prstGeom>
            </p:spPr>
          </p:pic>
          <p:pic>
            <p:nvPicPr>
              <p:cNvPr id="21" name="Picture 20">
                <a:extLst>
                  <a:ext uri="{FF2B5EF4-FFF2-40B4-BE49-F238E27FC236}">
                    <a16:creationId xmlns:a16="http://schemas.microsoft.com/office/drawing/2014/main" id="{3359E1CC-3819-D1EF-97BF-7355649AF168}"/>
                  </a:ext>
                </a:extLst>
              </p:cNvPr>
              <p:cNvPicPr>
                <a:picLocks noChangeAspect="1"/>
              </p:cNvPicPr>
              <p:nvPr/>
            </p:nvPicPr>
            <p:blipFill>
              <a:blip r:embed="rId4"/>
              <a:stretch>
                <a:fillRect/>
              </a:stretch>
            </p:blipFill>
            <p:spPr>
              <a:xfrm>
                <a:off x="6621970" y="3818083"/>
                <a:ext cx="951381" cy="835055"/>
              </a:xfrm>
              <a:prstGeom prst="rect">
                <a:avLst/>
              </a:prstGeom>
            </p:spPr>
          </p:pic>
        </p:grpSp>
      </p:grpSp>
      <p:pic>
        <p:nvPicPr>
          <p:cNvPr id="26" name="Picture 25">
            <a:extLst>
              <a:ext uri="{FF2B5EF4-FFF2-40B4-BE49-F238E27FC236}">
                <a16:creationId xmlns:a16="http://schemas.microsoft.com/office/drawing/2014/main" id="{302EE7C0-0AD8-4197-A0AA-6C39905BC429}"/>
              </a:ext>
            </a:extLst>
          </p:cNvPr>
          <p:cNvPicPr>
            <a:picLocks noChangeAspect="1"/>
          </p:cNvPicPr>
          <p:nvPr/>
        </p:nvPicPr>
        <p:blipFill rotWithShape="1">
          <a:blip r:embed="rId5"/>
          <a:srcRect l="9822" b="6540"/>
          <a:stretch/>
        </p:blipFill>
        <p:spPr>
          <a:xfrm>
            <a:off x="5743396" y="2520928"/>
            <a:ext cx="2714625" cy="2359018"/>
          </a:xfrm>
          <a:prstGeom prst="rect">
            <a:avLst/>
          </a:prstGeom>
          <a:ln w="28575">
            <a:solidFill>
              <a:schemeClr val="bg1">
                <a:lumMod val="75000"/>
              </a:schemeClr>
            </a:solidFill>
          </a:ln>
        </p:spPr>
      </p:pic>
      <p:sp>
        <p:nvSpPr>
          <p:cNvPr id="27" name="Rectangle 26">
            <a:extLst>
              <a:ext uri="{FF2B5EF4-FFF2-40B4-BE49-F238E27FC236}">
                <a16:creationId xmlns:a16="http://schemas.microsoft.com/office/drawing/2014/main" id="{6162D4F6-A3B3-9DDE-5F54-80B53BC92761}"/>
              </a:ext>
            </a:extLst>
          </p:cNvPr>
          <p:cNvSpPr/>
          <p:nvPr/>
        </p:nvSpPr>
        <p:spPr>
          <a:xfrm>
            <a:off x="3981450" y="4191000"/>
            <a:ext cx="561976" cy="1609725"/>
          </a:xfrm>
          <a:prstGeom prst="rect">
            <a:avLst/>
          </a:prstGeom>
          <a:no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855DD1B-2CC6-4104-66DD-7B6D247C19A3}"/>
              </a:ext>
            </a:extLst>
          </p:cNvPr>
          <p:cNvCxnSpPr/>
          <p:nvPr/>
        </p:nvCxnSpPr>
        <p:spPr>
          <a:xfrm flipV="1">
            <a:off x="4600575" y="2520928"/>
            <a:ext cx="1142821" cy="1670072"/>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E88A9A0-4FFB-5E3A-2B91-AE0BF92AD84E}"/>
              </a:ext>
            </a:extLst>
          </p:cNvPr>
          <p:cNvCxnSpPr>
            <a:cxnSpLocks/>
          </p:cNvCxnSpPr>
          <p:nvPr/>
        </p:nvCxnSpPr>
        <p:spPr>
          <a:xfrm flipV="1">
            <a:off x="4600575" y="4879946"/>
            <a:ext cx="1142821" cy="92077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0DCF84A4-1BA8-6DF5-26C7-B42EC864AD73}"/>
              </a:ext>
            </a:extLst>
          </p:cNvPr>
          <p:cNvCxnSpPr>
            <a:cxnSpLocks/>
          </p:cNvCxnSpPr>
          <p:nvPr/>
        </p:nvCxnSpPr>
        <p:spPr>
          <a:xfrm flipV="1">
            <a:off x="7010400" y="2686050"/>
            <a:ext cx="0" cy="20955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0BFE903-44C4-CA61-5BF4-97CCF5F6836A}"/>
              </a:ext>
            </a:extLst>
          </p:cNvPr>
          <p:cNvCxnSpPr>
            <a:cxnSpLocks/>
          </p:cNvCxnSpPr>
          <p:nvPr/>
        </p:nvCxnSpPr>
        <p:spPr>
          <a:xfrm flipV="1">
            <a:off x="8286750" y="2686050"/>
            <a:ext cx="0" cy="20955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F088ED59-1EEA-3605-03CC-899760DE2D20}"/>
              </a:ext>
            </a:extLst>
          </p:cNvPr>
          <p:cNvSpPr txBox="1"/>
          <p:nvPr/>
        </p:nvSpPr>
        <p:spPr>
          <a:xfrm>
            <a:off x="5969143" y="2861935"/>
            <a:ext cx="978153" cy="261610"/>
          </a:xfrm>
          <a:prstGeom prst="rect">
            <a:avLst/>
          </a:prstGeom>
          <a:noFill/>
        </p:spPr>
        <p:txBody>
          <a:bodyPr wrap="none" rtlCol="0">
            <a:spAutoFit/>
          </a:bodyPr>
          <a:lstStyle/>
          <a:p>
            <a:r>
              <a:rPr lang="en-US" sz="1100" dirty="0"/>
              <a:t>Increment 1</a:t>
            </a:r>
          </a:p>
        </p:txBody>
      </p:sp>
      <p:sp>
        <p:nvSpPr>
          <p:cNvPr id="44" name="TextBox 43">
            <a:extLst>
              <a:ext uri="{FF2B5EF4-FFF2-40B4-BE49-F238E27FC236}">
                <a16:creationId xmlns:a16="http://schemas.microsoft.com/office/drawing/2014/main" id="{1A0EC672-5954-C69D-4AC2-BF44DE43BA81}"/>
              </a:ext>
            </a:extLst>
          </p:cNvPr>
          <p:cNvSpPr txBox="1"/>
          <p:nvPr/>
        </p:nvSpPr>
        <p:spPr>
          <a:xfrm>
            <a:off x="7153186" y="2861935"/>
            <a:ext cx="978153" cy="261610"/>
          </a:xfrm>
          <a:prstGeom prst="rect">
            <a:avLst/>
          </a:prstGeom>
          <a:noFill/>
        </p:spPr>
        <p:txBody>
          <a:bodyPr wrap="none" rtlCol="0">
            <a:spAutoFit/>
          </a:bodyPr>
          <a:lstStyle/>
          <a:p>
            <a:r>
              <a:rPr lang="en-US" sz="1100" dirty="0"/>
              <a:t>Increment 2</a:t>
            </a:r>
          </a:p>
        </p:txBody>
      </p:sp>
      <p:cxnSp>
        <p:nvCxnSpPr>
          <p:cNvPr id="46" name="Straight Arrow Connector 45">
            <a:extLst>
              <a:ext uri="{FF2B5EF4-FFF2-40B4-BE49-F238E27FC236}">
                <a16:creationId xmlns:a16="http://schemas.microsoft.com/office/drawing/2014/main" id="{1DA478F0-63AD-918C-ABF8-C5D662019D63}"/>
              </a:ext>
            </a:extLst>
          </p:cNvPr>
          <p:cNvCxnSpPr/>
          <p:nvPr/>
        </p:nvCxnSpPr>
        <p:spPr>
          <a:xfrm>
            <a:off x="5772149" y="3776505"/>
            <a:ext cx="1190625"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20612CE7-61E9-5399-9285-8250F894831A}"/>
              </a:ext>
            </a:extLst>
          </p:cNvPr>
          <p:cNvSpPr txBox="1"/>
          <p:nvPr/>
        </p:nvSpPr>
        <p:spPr>
          <a:xfrm>
            <a:off x="5829391" y="3453129"/>
            <a:ext cx="1192955" cy="261610"/>
          </a:xfrm>
          <a:prstGeom prst="rect">
            <a:avLst/>
          </a:prstGeom>
          <a:noFill/>
        </p:spPr>
        <p:txBody>
          <a:bodyPr wrap="none" rtlCol="0">
            <a:spAutoFit/>
          </a:bodyPr>
          <a:lstStyle/>
          <a:p>
            <a:r>
              <a:rPr lang="en-US" sz="1100" dirty="0"/>
              <a:t>Increment time</a:t>
            </a:r>
          </a:p>
        </p:txBody>
      </p:sp>
      <p:cxnSp>
        <p:nvCxnSpPr>
          <p:cNvPr id="48" name="Straight Arrow Connector 47">
            <a:extLst>
              <a:ext uri="{FF2B5EF4-FFF2-40B4-BE49-F238E27FC236}">
                <a16:creationId xmlns:a16="http://schemas.microsoft.com/office/drawing/2014/main" id="{0A56F47D-75BD-939D-7727-7C2B1119490C}"/>
              </a:ext>
            </a:extLst>
          </p:cNvPr>
          <p:cNvCxnSpPr>
            <a:cxnSpLocks/>
          </p:cNvCxnSpPr>
          <p:nvPr/>
        </p:nvCxnSpPr>
        <p:spPr>
          <a:xfrm>
            <a:off x="7743825" y="3234698"/>
            <a:ext cx="0" cy="923567"/>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1F1B30A6-0179-44DD-4BF8-13165CF15963}"/>
              </a:ext>
            </a:extLst>
          </p:cNvPr>
          <p:cNvSpPr txBox="1"/>
          <p:nvPr/>
        </p:nvSpPr>
        <p:spPr>
          <a:xfrm>
            <a:off x="8034836" y="3622034"/>
            <a:ext cx="1053283" cy="430887"/>
          </a:xfrm>
          <a:prstGeom prst="rect">
            <a:avLst/>
          </a:prstGeom>
          <a:solidFill>
            <a:schemeClr val="bg1"/>
          </a:solidFill>
        </p:spPr>
        <p:txBody>
          <a:bodyPr wrap="square" rtlCol="0">
            <a:spAutoFit/>
          </a:bodyPr>
          <a:lstStyle/>
          <a:p>
            <a:r>
              <a:rPr lang="en-US" sz="1100" dirty="0"/>
              <a:t>Increment amplitude**</a:t>
            </a:r>
          </a:p>
        </p:txBody>
      </p:sp>
      <p:cxnSp>
        <p:nvCxnSpPr>
          <p:cNvPr id="54" name="Straight Connector 53">
            <a:extLst>
              <a:ext uri="{FF2B5EF4-FFF2-40B4-BE49-F238E27FC236}">
                <a16:creationId xmlns:a16="http://schemas.microsoft.com/office/drawing/2014/main" id="{DB9E9621-A3EE-8F27-5564-75FAE42F7FA6}"/>
              </a:ext>
            </a:extLst>
          </p:cNvPr>
          <p:cNvCxnSpPr>
            <a:cxnSpLocks/>
          </p:cNvCxnSpPr>
          <p:nvPr/>
        </p:nvCxnSpPr>
        <p:spPr>
          <a:xfrm>
            <a:off x="6998455" y="4158265"/>
            <a:ext cx="1288295"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7BF06D29-2CFF-23A1-10BC-C3821EBC505F}"/>
              </a:ext>
            </a:extLst>
          </p:cNvPr>
          <p:cNvCxnSpPr>
            <a:cxnSpLocks/>
          </p:cNvCxnSpPr>
          <p:nvPr/>
        </p:nvCxnSpPr>
        <p:spPr>
          <a:xfrm>
            <a:off x="6998455" y="3225173"/>
            <a:ext cx="1288295"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364B194-59BB-1BD0-DCFF-639020064911}"/>
              </a:ext>
            </a:extLst>
          </p:cNvPr>
          <p:cNvCxnSpPr>
            <a:cxnSpLocks/>
          </p:cNvCxnSpPr>
          <p:nvPr/>
        </p:nvCxnSpPr>
        <p:spPr>
          <a:xfrm>
            <a:off x="7036555" y="3491873"/>
            <a:ext cx="1288295"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F1773460-9D46-E61D-D88A-3B5D8AC0393B}"/>
              </a:ext>
            </a:extLst>
          </p:cNvPr>
          <p:cNvCxnSpPr>
            <a:cxnSpLocks/>
          </p:cNvCxnSpPr>
          <p:nvPr/>
        </p:nvCxnSpPr>
        <p:spPr>
          <a:xfrm>
            <a:off x="7953375" y="3491873"/>
            <a:ext cx="0" cy="66639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9793261E-CF7E-13AA-62EB-6D465D1100EA}"/>
              </a:ext>
            </a:extLst>
          </p:cNvPr>
          <p:cNvSpPr txBox="1"/>
          <p:nvPr/>
        </p:nvSpPr>
        <p:spPr>
          <a:xfrm>
            <a:off x="9482530" y="2125336"/>
            <a:ext cx="2274146" cy="3671932"/>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050" dirty="0"/>
              <a:t>** Technically, we are visualizing the von Mises stress (target preload metric).  The increment “amplitude” for the algorithm is actually the </a:t>
            </a:r>
            <a:r>
              <a:rPr lang="en-US" sz="1050" b="1" dirty="0"/>
              <a:t>strain amplitude</a:t>
            </a:r>
            <a:r>
              <a:rPr lang="en-US" sz="1050" dirty="0"/>
              <a:t>.  However, in this problem the stress increases monotonically and without much noise, so the effect of the algorithm is very clear here.  </a:t>
            </a:r>
          </a:p>
          <a:p>
            <a:endParaRPr lang="en-US" sz="1050" dirty="0"/>
          </a:p>
          <a:p>
            <a:r>
              <a:rPr lang="en-US" sz="1050" dirty="0"/>
              <a:t>In general, </a:t>
            </a:r>
            <a:r>
              <a:rPr lang="en-US" sz="1050" b="1" dirty="0"/>
              <a:t>the output might be noisy</a:t>
            </a:r>
            <a:r>
              <a:rPr lang="en-US" sz="1050" dirty="0"/>
              <a:t> due to contact chatter and other explicit dynamics high frequency content.</a:t>
            </a:r>
          </a:p>
          <a:p>
            <a:endParaRPr lang="en-US" sz="1050" dirty="0"/>
          </a:p>
          <a:p>
            <a:r>
              <a:rPr lang="en-US" sz="1050" b="1" dirty="0"/>
              <a:t>As an analyst, you need to</a:t>
            </a:r>
            <a:r>
              <a:rPr lang="en-US" sz="1050" dirty="0"/>
              <a:t> </a:t>
            </a:r>
            <a:r>
              <a:rPr lang="en-US" sz="1050" b="1" dirty="0"/>
              <a:t>monitor the results </a:t>
            </a:r>
            <a:r>
              <a:rPr lang="en-US" sz="1050" dirty="0"/>
              <a:t>for noise and potentially </a:t>
            </a:r>
            <a:r>
              <a:rPr lang="en-US" sz="1050" dirty="0">
                <a:solidFill>
                  <a:srgbClr val="0070C0"/>
                </a:solidFill>
              </a:rPr>
              <a:t>extend your preload time</a:t>
            </a:r>
            <a:r>
              <a:rPr lang="en-US" sz="1050" dirty="0"/>
              <a:t> and/or </a:t>
            </a:r>
            <a:r>
              <a:rPr lang="en-US" sz="1050" dirty="0">
                <a:solidFill>
                  <a:srgbClr val="0070C0"/>
                </a:solidFill>
              </a:rPr>
              <a:t>increase damping</a:t>
            </a:r>
            <a:r>
              <a:rPr lang="en-US" sz="1050" dirty="0"/>
              <a:t> as needed to achieve the desired results.</a:t>
            </a:r>
          </a:p>
        </p:txBody>
      </p:sp>
      <p:sp>
        <p:nvSpPr>
          <p:cNvPr id="83" name="TextBox 82">
            <a:extLst>
              <a:ext uri="{FF2B5EF4-FFF2-40B4-BE49-F238E27FC236}">
                <a16:creationId xmlns:a16="http://schemas.microsoft.com/office/drawing/2014/main" id="{1FB24EDA-785A-DD50-2933-55EFEBDBAB4B}"/>
              </a:ext>
            </a:extLst>
          </p:cNvPr>
          <p:cNvSpPr txBox="1"/>
          <p:nvPr/>
        </p:nvSpPr>
        <p:spPr>
          <a:xfrm>
            <a:off x="230826" y="2076567"/>
            <a:ext cx="3051413" cy="3570208"/>
          </a:xfrm>
          <a:prstGeom prst="rect">
            <a:avLst/>
          </a:prstGeom>
          <a:noFill/>
        </p:spPr>
        <p:txBody>
          <a:bodyPr wrap="square" rtlCol="0">
            <a:spAutoFit/>
          </a:bodyPr>
          <a:lstStyle/>
          <a:p>
            <a:pPr>
              <a:spcAft>
                <a:spcPts val="600"/>
              </a:spcAft>
            </a:pPr>
            <a:r>
              <a:rPr lang="en-US" sz="1400" b="1" dirty="0"/>
              <a:t>INCREMENTAL ALGORITHM</a:t>
            </a:r>
          </a:p>
          <a:p>
            <a:pPr>
              <a:spcAft>
                <a:spcPts val="600"/>
              </a:spcAft>
            </a:pPr>
            <a:r>
              <a:rPr lang="en-US" sz="1400" dirty="0"/>
              <a:t>Multiple strain “increments” applied sequentially</a:t>
            </a:r>
          </a:p>
          <a:p>
            <a:pPr marL="285750" indent="-285750">
              <a:spcAft>
                <a:spcPts val="600"/>
              </a:spcAft>
              <a:buFont typeface="Arial" panose="020B0604020202020204" pitchFamily="34" charset="0"/>
              <a:buChar char="•"/>
            </a:pPr>
            <a:r>
              <a:rPr lang="en-US" sz="1400" dirty="0"/>
              <a:t>Repeated cosine ramp + hold</a:t>
            </a:r>
          </a:p>
          <a:p>
            <a:pPr marL="285750" indent="-285750">
              <a:spcAft>
                <a:spcPts val="600"/>
              </a:spcAft>
              <a:buFont typeface="Arial" panose="020B0604020202020204" pitchFamily="34" charset="0"/>
              <a:buChar char="•"/>
            </a:pPr>
            <a:r>
              <a:rPr lang="en-US" sz="1400" b="1" dirty="0"/>
              <a:t>20 iterations</a:t>
            </a:r>
            <a:r>
              <a:rPr lang="en-US" sz="1400" dirty="0"/>
              <a:t> by default</a:t>
            </a:r>
          </a:p>
          <a:p>
            <a:pPr marL="285750" indent="-285750">
              <a:spcAft>
                <a:spcPts val="600"/>
              </a:spcAft>
              <a:buFont typeface="Arial" panose="020B0604020202020204" pitchFamily="34" charset="0"/>
              <a:buChar char="•"/>
            </a:pPr>
            <a:r>
              <a:rPr lang="en-US" sz="1400" dirty="0"/>
              <a:t>Amplitude determined automatically</a:t>
            </a:r>
          </a:p>
          <a:p>
            <a:pPr marL="285750" indent="-285750">
              <a:spcAft>
                <a:spcPts val="600"/>
              </a:spcAft>
              <a:buFont typeface="Arial" panose="020B0604020202020204" pitchFamily="34" charset="0"/>
              <a:buChar char="•"/>
            </a:pPr>
            <a:r>
              <a:rPr lang="en-US" sz="1400" dirty="0">
                <a:latin typeface="Courier New" panose="02070309020205020404" pitchFamily="49" charset="0"/>
                <a:cs typeface="Courier New" panose="02070309020205020404" pitchFamily="49" charset="0"/>
              </a:rPr>
              <a:t>solver adaptivity</a:t>
            </a:r>
            <a:r>
              <a:rPr lang="en-US" sz="1400" dirty="0"/>
              <a:t> option may adjust strain amplitude and/or increment time period</a:t>
            </a:r>
          </a:p>
          <a:p>
            <a:pPr marL="285750" indent="-285750">
              <a:spcAft>
                <a:spcPts val="600"/>
              </a:spcAft>
              <a:buFont typeface="Arial" panose="020B0604020202020204" pitchFamily="34" charset="0"/>
              <a:buChar char="•"/>
            </a:pPr>
            <a:r>
              <a:rPr lang="en-US" sz="1400" dirty="0"/>
              <a:t>Decrease the </a:t>
            </a:r>
            <a:r>
              <a:rPr lang="en-US" sz="1400" dirty="0">
                <a:latin typeface="Courier New" panose="02070309020205020404" pitchFamily="49" charset="0"/>
                <a:cs typeface="Courier New" panose="02070309020205020404" pitchFamily="49" charset="0"/>
              </a:rPr>
              <a:t>iteration time</a:t>
            </a:r>
            <a:r>
              <a:rPr lang="en-US" sz="1400" dirty="0"/>
              <a:t> parameter to effectively increase the preloading rate – may help get to preload faster.</a:t>
            </a:r>
            <a:endParaRPr lang="en-US" sz="1400" dirty="0">
              <a:latin typeface="Courier New" panose="02070309020205020404" pitchFamily="49" charset="0"/>
              <a:cs typeface="Courier New" panose="02070309020205020404" pitchFamily="49" charset="0"/>
            </a:endParaRPr>
          </a:p>
        </p:txBody>
      </p:sp>
      <p:sp>
        <p:nvSpPr>
          <p:cNvPr id="84" name="TextBox 83">
            <a:extLst>
              <a:ext uri="{FF2B5EF4-FFF2-40B4-BE49-F238E27FC236}">
                <a16:creationId xmlns:a16="http://schemas.microsoft.com/office/drawing/2014/main" id="{44930CF4-CA29-61F0-D36C-371DF27F8579}"/>
              </a:ext>
            </a:extLst>
          </p:cNvPr>
          <p:cNvSpPr txBox="1"/>
          <p:nvPr/>
        </p:nvSpPr>
        <p:spPr>
          <a:xfrm>
            <a:off x="757517" y="6394310"/>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A safe choice and a good default option, for now.</a:t>
            </a:r>
          </a:p>
        </p:txBody>
      </p:sp>
    </p:spTree>
    <p:extLst>
      <p:ext uri="{BB962C8B-B14F-4D97-AF65-F5344CB8AC3E}">
        <p14:creationId xmlns:p14="http://schemas.microsoft.com/office/powerpoint/2010/main" val="218360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6DC-3087-0B56-93F9-058AEF60F869}"/>
              </a:ext>
            </a:extLst>
          </p:cNvPr>
          <p:cNvSpPr>
            <a:spLocks noGrp="1"/>
          </p:cNvSpPr>
          <p:nvPr>
            <p:ph type="title"/>
          </p:nvPr>
        </p:nvSpPr>
        <p:spPr/>
        <p:txBody>
          <a:bodyPr/>
          <a:lstStyle/>
          <a:p>
            <a:r>
              <a:rPr lang="en-US" dirty="0"/>
              <a:t>PID preload algorithm (explicit)</a:t>
            </a:r>
          </a:p>
        </p:txBody>
      </p:sp>
      <p:sp>
        <p:nvSpPr>
          <p:cNvPr id="4" name="Slide Number Placeholder 3">
            <a:extLst>
              <a:ext uri="{FF2B5EF4-FFF2-40B4-BE49-F238E27FC236}">
                <a16:creationId xmlns:a16="http://schemas.microsoft.com/office/drawing/2014/main" id="{B8241780-0D2F-5180-3EC9-6DA396822B43}"/>
              </a:ext>
            </a:extLst>
          </p:cNvPr>
          <p:cNvSpPr>
            <a:spLocks noGrp="1"/>
          </p:cNvSpPr>
          <p:nvPr>
            <p:ph type="sldNum" sz="quarter" idx="4"/>
          </p:nvPr>
        </p:nvSpPr>
        <p:spPr/>
        <p:txBody>
          <a:bodyPr/>
          <a:lstStyle/>
          <a:p>
            <a:pPr algn="ctr"/>
            <a:fld id="{F6B149FD-26F7-3645-B4E7-BA8B8CC5EEA8}" type="slidenum">
              <a:rPr lang="en-US" smtClean="0"/>
              <a:pPr algn="ctr"/>
              <a:t>66</a:t>
            </a:fld>
            <a:endParaRPr lang="en-US" dirty="0"/>
          </a:p>
        </p:txBody>
      </p:sp>
      <p:grpSp>
        <p:nvGrpSpPr>
          <p:cNvPr id="23" name="Group 22">
            <a:extLst>
              <a:ext uri="{FF2B5EF4-FFF2-40B4-BE49-F238E27FC236}">
                <a16:creationId xmlns:a16="http://schemas.microsoft.com/office/drawing/2014/main" id="{9FA720EE-29A0-C0E7-2742-6CA2C33F4414}"/>
              </a:ext>
            </a:extLst>
          </p:cNvPr>
          <p:cNvGrpSpPr/>
          <p:nvPr/>
        </p:nvGrpSpPr>
        <p:grpSpPr>
          <a:xfrm>
            <a:off x="5901469" y="1143000"/>
            <a:ext cx="5649113" cy="5007158"/>
            <a:chOff x="3271443" y="989158"/>
            <a:chExt cx="5649113" cy="5007158"/>
          </a:xfrm>
        </p:grpSpPr>
        <p:pic>
          <p:nvPicPr>
            <p:cNvPr id="16" name="Picture 15">
              <a:extLst>
                <a:ext uri="{FF2B5EF4-FFF2-40B4-BE49-F238E27FC236}">
                  <a16:creationId xmlns:a16="http://schemas.microsoft.com/office/drawing/2014/main" id="{5D6D3014-2D07-64B8-BF4B-FA38485CA2B9}"/>
                </a:ext>
              </a:extLst>
            </p:cNvPr>
            <p:cNvPicPr>
              <a:picLocks noChangeAspect="1"/>
            </p:cNvPicPr>
            <p:nvPr/>
          </p:nvPicPr>
          <p:blipFill>
            <a:blip r:embed="rId2"/>
            <a:stretch>
              <a:fillRect/>
            </a:stretch>
          </p:blipFill>
          <p:spPr>
            <a:xfrm>
              <a:off x="3271443" y="1280783"/>
              <a:ext cx="5649113" cy="4715533"/>
            </a:xfrm>
            <a:prstGeom prst="rect">
              <a:avLst/>
            </a:prstGeom>
          </p:spPr>
        </p:pic>
        <p:grpSp>
          <p:nvGrpSpPr>
            <p:cNvPr id="22" name="Group 21">
              <a:extLst>
                <a:ext uri="{FF2B5EF4-FFF2-40B4-BE49-F238E27FC236}">
                  <a16:creationId xmlns:a16="http://schemas.microsoft.com/office/drawing/2014/main" id="{F166FD77-1C62-36D9-837D-FC1DFBD4F4FF}"/>
                </a:ext>
              </a:extLst>
            </p:cNvPr>
            <p:cNvGrpSpPr/>
            <p:nvPr/>
          </p:nvGrpSpPr>
          <p:grpSpPr>
            <a:xfrm>
              <a:off x="6967359" y="989158"/>
              <a:ext cx="1817145" cy="835055"/>
              <a:chOff x="6621970" y="3818083"/>
              <a:chExt cx="1817145" cy="835055"/>
            </a:xfrm>
          </p:grpSpPr>
          <p:pic>
            <p:nvPicPr>
              <p:cNvPr id="19" name="Picture 18">
                <a:extLst>
                  <a:ext uri="{FF2B5EF4-FFF2-40B4-BE49-F238E27FC236}">
                    <a16:creationId xmlns:a16="http://schemas.microsoft.com/office/drawing/2014/main" id="{95421037-DAD6-FF0B-8CEF-65FCCC085874}"/>
                  </a:ext>
                </a:extLst>
              </p:cNvPr>
              <p:cNvPicPr>
                <a:picLocks noChangeAspect="1"/>
              </p:cNvPicPr>
              <p:nvPr/>
            </p:nvPicPr>
            <p:blipFill>
              <a:blip r:embed="rId3"/>
              <a:stretch>
                <a:fillRect/>
              </a:stretch>
            </p:blipFill>
            <p:spPr>
              <a:xfrm>
                <a:off x="7661619" y="3856183"/>
                <a:ext cx="777496" cy="724017"/>
              </a:xfrm>
              <a:prstGeom prst="rect">
                <a:avLst/>
              </a:prstGeom>
            </p:spPr>
          </p:pic>
          <p:pic>
            <p:nvPicPr>
              <p:cNvPr id="21" name="Picture 20">
                <a:extLst>
                  <a:ext uri="{FF2B5EF4-FFF2-40B4-BE49-F238E27FC236}">
                    <a16:creationId xmlns:a16="http://schemas.microsoft.com/office/drawing/2014/main" id="{3359E1CC-3819-D1EF-97BF-7355649AF168}"/>
                  </a:ext>
                </a:extLst>
              </p:cNvPr>
              <p:cNvPicPr>
                <a:picLocks noChangeAspect="1"/>
              </p:cNvPicPr>
              <p:nvPr/>
            </p:nvPicPr>
            <p:blipFill>
              <a:blip r:embed="rId4"/>
              <a:stretch>
                <a:fillRect/>
              </a:stretch>
            </p:blipFill>
            <p:spPr>
              <a:xfrm>
                <a:off x="6621970" y="3818083"/>
                <a:ext cx="951381" cy="835055"/>
              </a:xfrm>
              <a:prstGeom prst="rect">
                <a:avLst/>
              </a:prstGeom>
            </p:spPr>
          </p:pic>
        </p:grpSp>
      </p:grpSp>
      <p:grpSp>
        <p:nvGrpSpPr>
          <p:cNvPr id="93" name="Group 92">
            <a:extLst>
              <a:ext uri="{FF2B5EF4-FFF2-40B4-BE49-F238E27FC236}">
                <a16:creationId xmlns:a16="http://schemas.microsoft.com/office/drawing/2014/main" id="{BCB1F209-29FD-ED95-33A9-68A1B2241997}"/>
              </a:ext>
            </a:extLst>
          </p:cNvPr>
          <p:cNvGrpSpPr/>
          <p:nvPr/>
        </p:nvGrpSpPr>
        <p:grpSpPr>
          <a:xfrm>
            <a:off x="193833" y="3770756"/>
            <a:ext cx="5738722" cy="1814840"/>
            <a:chOff x="37795" y="1795360"/>
            <a:chExt cx="5738722" cy="1814840"/>
          </a:xfrm>
        </p:grpSpPr>
        <p:cxnSp>
          <p:nvCxnSpPr>
            <p:cNvPr id="5" name="Connector: Elbow 4">
              <a:extLst>
                <a:ext uri="{FF2B5EF4-FFF2-40B4-BE49-F238E27FC236}">
                  <a16:creationId xmlns:a16="http://schemas.microsoft.com/office/drawing/2014/main" id="{8BD1767F-227E-E9A1-FF70-6F21B4A5922F}"/>
                </a:ext>
              </a:extLst>
            </p:cNvPr>
            <p:cNvCxnSpPr>
              <a:cxnSpLocks/>
              <a:stCxn id="77" idx="3"/>
              <a:endCxn id="76" idx="4"/>
            </p:cNvCxnSpPr>
            <p:nvPr/>
          </p:nvCxnSpPr>
          <p:spPr>
            <a:xfrm flipH="1">
              <a:off x="1109269" y="2718849"/>
              <a:ext cx="4088341" cy="286582"/>
            </a:xfrm>
            <a:prstGeom prst="bentConnector4">
              <a:avLst>
                <a:gd name="adj1" fmla="val -5592"/>
                <a:gd name="adj2" fmla="val 422395"/>
              </a:avLst>
            </a:prstGeom>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00305B61-8DF0-6895-460F-2B928D4874C5}"/>
                </a:ext>
              </a:extLst>
            </p:cNvPr>
            <p:cNvGrpSpPr/>
            <p:nvPr/>
          </p:nvGrpSpPr>
          <p:grpSpPr>
            <a:xfrm>
              <a:off x="37795" y="1795360"/>
              <a:ext cx="5738722" cy="1814840"/>
              <a:chOff x="37795" y="1795360"/>
              <a:chExt cx="5738722" cy="1814840"/>
            </a:xfrm>
          </p:grpSpPr>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85F8AFAF-259B-57EA-2B86-5DE1B94A744D}"/>
                      </a:ext>
                    </a:extLst>
                  </p:cNvPr>
                  <p:cNvSpPr/>
                  <p:nvPr/>
                </p:nvSpPr>
                <p:spPr>
                  <a:xfrm>
                    <a:off x="1882797" y="1795360"/>
                    <a:ext cx="1272162" cy="5068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𝐾</m:t>
                              </m:r>
                            </m:e>
                            <m:sub>
                              <m:r>
                                <a:rPr lang="en-US" sz="1200" b="0" i="1" smtClean="0">
                                  <a:latin typeface="Cambria Math" panose="02040503050406030204" pitchFamily="18" charset="0"/>
                                </a:rPr>
                                <m:t>𝑝</m:t>
                              </m:r>
                            </m:sub>
                          </m:sSub>
                          <m:r>
                            <a:rPr lang="en-US" sz="1200" b="0" i="1" smtClean="0">
                              <a:latin typeface="Cambria Math" panose="02040503050406030204" pitchFamily="18" charset="0"/>
                            </a:rPr>
                            <m:t>𝑒</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64" name="Rectangle 63">
                    <a:extLst>
                      <a:ext uri="{FF2B5EF4-FFF2-40B4-BE49-F238E27FC236}">
                        <a16:creationId xmlns:a16="http://schemas.microsoft.com/office/drawing/2014/main" id="{85F8AFAF-259B-57EA-2B86-5DE1B94A744D}"/>
                      </a:ext>
                    </a:extLst>
                  </p:cNvPr>
                  <p:cNvSpPr>
                    <a:spLocks noRot="1" noChangeAspect="1" noMove="1" noResize="1" noEditPoints="1" noAdjustHandles="1" noChangeArrowheads="1" noChangeShapeType="1" noTextEdit="1"/>
                  </p:cNvSpPr>
                  <p:nvPr/>
                </p:nvSpPr>
                <p:spPr>
                  <a:xfrm>
                    <a:off x="1882797" y="1795360"/>
                    <a:ext cx="1272162" cy="50682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DB9FBB53-0AE4-98EA-8C4F-769517A65614}"/>
                      </a:ext>
                    </a:extLst>
                  </p:cNvPr>
                  <p:cNvSpPr/>
                  <p:nvPr/>
                </p:nvSpPr>
                <p:spPr>
                  <a:xfrm>
                    <a:off x="1882796" y="2461661"/>
                    <a:ext cx="1272163" cy="50682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𝐾</m:t>
                              </m:r>
                            </m:e>
                            <m:sub>
                              <m:r>
                                <a:rPr lang="en-US" sz="1200" b="0" i="1" smtClean="0">
                                  <a:latin typeface="Cambria Math" panose="02040503050406030204" pitchFamily="18" charset="0"/>
                                </a:rPr>
                                <m:t>𝑖</m:t>
                              </m:r>
                            </m:sub>
                          </m:sSub>
                          <m:nary>
                            <m:naryPr>
                              <m:limLoc m:val="undOvr"/>
                              <m:subHide m:val="on"/>
                              <m:supHide m:val="on"/>
                              <m:ctrlPr>
                                <a:rPr lang="en-US" sz="1200" b="0" i="1" smtClean="0">
                                  <a:latin typeface="Cambria Math" panose="02040503050406030204" pitchFamily="18" charset="0"/>
                                </a:rPr>
                              </m:ctrlPr>
                            </m:naryPr>
                            <m:sub/>
                            <m:sup/>
                            <m:e>
                              <m:r>
                                <a:rPr lang="en-US" sz="1200" i="1">
                                  <a:latin typeface="Cambria Math" panose="02040503050406030204" pitchFamily="18" charset="0"/>
                                </a:rPr>
                                <m:t>𝑒</m:t>
                              </m:r>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m:t>
                              </m:r>
                            </m:e>
                          </m:nary>
                          <m:r>
                            <a:rPr lang="en-US" sz="1200" b="0" i="1" smtClean="0">
                              <a:latin typeface="Cambria Math" panose="02040503050406030204" pitchFamily="18" charset="0"/>
                            </a:rPr>
                            <m:t>𝑑𝑡</m:t>
                          </m:r>
                        </m:oMath>
                      </m:oMathPara>
                    </a14:m>
                    <a:endParaRPr lang="en-US" sz="1200" dirty="0"/>
                  </a:p>
                </p:txBody>
              </p:sp>
            </mc:Choice>
            <mc:Fallback xmlns="">
              <p:sp>
                <p:nvSpPr>
                  <p:cNvPr id="65" name="Rectangle 64">
                    <a:extLst>
                      <a:ext uri="{FF2B5EF4-FFF2-40B4-BE49-F238E27FC236}">
                        <a16:creationId xmlns:a16="http://schemas.microsoft.com/office/drawing/2014/main" id="{DB9FBB53-0AE4-98EA-8C4F-769517A65614}"/>
                      </a:ext>
                    </a:extLst>
                  </p:cNvPr>
                  <p:cNvSpPr>
                    <a:spLocks noRot="1" noChangeAspect="1" noMove="1" noResize="1" noEditPoints="1" noAdjustHandles="1" noChangeArrowheads="1" noChangeShapeType="1" noTextEdit="1"/>
                  </p:cNvSpPr>
                  <p:nvPr/>
                </p:nvSpPr>
                <p:spPr>
                  <a:xfrm>
                    <a:off x="1882796" y="2461661"/>
                    <a:ext cx="1272163" cy="506827"/>
                  </a:xfrm>
                  <a:prstGeom prst="rect">
                    <a:avLst/>
                  </a:prstGeom>
                  <a:blipFill>
                    <a:blip r:embed="rId6"/>
                    <a:stretch>
                      <a:fillRect l="-19340" t="-143023" r="-15094" b="-1976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1DF0EFF7-4F0E-A96A-1077-21D0D686B2B0}"/>
                      </a:ext>
                    </a:extLst>
                  </p:cNvPr>
                  <p:cNvSpPr/>
                  <p:nvPr/>
                </p:nvSpPr>
                <p:spPr>
                  <a:xfrm>
                    <a:off x="1882797" y="3103373"/>
                    <a:ext cx="1272162" cy="50682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𝐾</m:t>
                              </m:r>
                            </m:e>
                            <m:sub>
                              <m:r>
                                <a:rPr lang="en-US" sz="1200" b="0" i="1" smtClean="0">
                                  <a:latin typeface="Cambria Math" panose="02040503050406030204" pitchFamily="18" charset="0"/>
                                </a:rPr>
                                <m:t>𝑑</m:t>
                              </m:r>
                            </m:sub>
                          </m:sSub>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𝑑𝑒</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num>
                            <m:den>
                              <m:r>
                                <a:rPr lang="en-US" sz="1200" b="0" i="1" smtClean="0">
                                  <a:latin typeface="Cambria Math" panose="02040503050406030204" pitchFamily="18" charset="0"/>
                                </a:rPr>
                                <m:t>𝑑𝑡</m:t>
                              </m:r>
                            </m:den>
                          </m:f>
                        </m:oMath>
                      </m:oMathPara>
                    </a14:m>
                    <a:endParaRPr lang="en-US" sz="1200" dirty="0"/>
                  </a:p>
                </p:txBody>
              </p:sp>
            </mc:Choice>
            <mc:Fallback xmlns="">
              <p:sp>
                <p:nvSpPr>
                  <p:cNvPr id="66" name="Rectangle 65">
                    <a:extLst>
                      <a:ext uri="{FF2B5EF4-FFF2-40B4-BE49-F238E27FC236}">
                        <a16:creationId xmlns:a16="http://schemas.microsoft.com/office/drawing/2014/main" id="{1DF0EFF7-4F0E-A96A-1077-21D0D686B2B0}"/>
                      </a:ext>
                    </a:extLst>
                  </p:cNvPr>
                  <p:cNvSpPr>
                    <a:spLocks noRot="1" noChangeAspect="1" noMove="1" noResize="1" noEditPoints="1" noAdjustHandles="1" noChangeArrowheads="1" noChangeShapeType="1" noTextEdit="1"/>
                  </p:cNvSpPr>
                  <p:nvPr/>
                </p:nvSpPr>
                <p:spPr>
                  <a:xfrm>
                    <a:off x="1882797" y="3103373"/>
                    <a:ext cx="1272162" cy="5068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DFEDFEA9-C16D-69C0-E485-47740A60F5EA}"/>
                      </a:ext>
                    </a:extLst>
                  </p:cNvPr>
                  <p:cNvSpPr/>
                  <p:nvPr/>
                </p:nvSpPr>
                <p:spPr>
                  <a:xfrm>
                    <a:off x="3442893" y="2436860"/>
                    <a:ext cx="575869" cy="56104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800" b="0" i="0" smtClean="0">
                              <a:latin typeface="Cambria Math" panose="02040503050406030204" pitchFamily="18" charset="0"/>
                            </a:rPr>
                            <m:t> </m:t>
                          </m:r>
                          <m:r>
                            <m:rPr>
                              <m:sty m:val="p"/>
                            </m:rPr>
                            <a:rPr lang="en-US" sz="1800" b="0" i="0" smtClean="0">
                              <a:latin typeface="Cambria Math" panose="02040503050406030204" pitchFamily="18" charset="0"/>
                            </a:rPr>
                            <m:t>Σ</m:t>
                          </m:r>
                        </m:oMath>
                      </m:oMathPara>
                    </a14:m>
                    <a:endParaRPr lang="en-US" dirty="0"/>
                  </a:p>
                </p:txBody>
              </p:sp>
            </mc:Choice>
            <mc:Fallback xmlns="">
              <p:sp>
                <p:nvSpPr>
                  <p:cNvPr id="67" name="Oval 66">
                    <a:extLst>
                      <a:ext uri="{FF2B5EF4-FFF2-40B4-BE49-F238E27FC236}">
                        <a16:creationId xmlns:a16="http://schemas.microsoft.com/office/drawing/2014/main" id="{DFEDFEA9-C16D-69C0-E485-47740A60F5EA}"/>
                      </a:ext>
                    </a:extLst>
                  </p:cNvPr>
                  <p:cNvSpPr>
                    <a:spLocks noRot="1" noChangeAspect="1" noMove="1" noResize="1" noEditPoints="1" noAdjustHandles="1" noChangeArrowheads="1" noChangeShapeType="1" noTextEdit="1"/>
                  </p:cNvSpPr>
                  <p:nvPr/>
                </p:nvSpPr>
                <p:spPr>
                  <a:xfrm>
                    <a:off x="3442893" y="2436860"/>
                    <a:ext cx="575869" cy="561048"/>
                  </a:xfrm>
                  <a:prstGeom prst="ellipse">
                    <a:avLst/>
                  </a:prstGeom>
                  <a:blipFill>
                    <a:blip r:embed="rId8"/>
                    <a:stretch>
                      <a:fillRect/>
                    </a:stretch>
                  </a:blipFill>
                </p:spPr>
                <p:txBody>
                  <a:bodyPr/>
                  <a:lstStyle/>
                  <a:p>
                    <a:r>
                      <a:rPr lang="en-US">
                        <a:noFill/>
                      </a:rPr>
                      <a:t> </a:t>
                    </a:r>
                  </a:p>
                </p:txBody>
              </p:sp>
            </mc:Fallback>
          </mc:AlternateContent>
          <p:cxnSp>
            <p:nvCxnSpPr>
              <p:cNvPr id="69" name="Straight Arrow Connector 68">
                <a:extLst>
                  <a:ext uri="{FF2B5EF4-FFF2-40B4-BE49-F238E27FC236}">
                    <a16:creationId xmlns:a16="http://schemas.microsoft.com/office/drawing/2014/main" id="{B08F3830-7D3E-307D-B7F0-1C1FC5874529}"/>
                  </a:ext>
                </a:extLst>
              </p:cNvPr>
              <p:cNvCxnSpPr>
                <a:cxnSpLocks/>
                <a:stCxn id="65" idx="3"/>
                <a:endCxn id="67" idx="2"/>
              </p:cNvCxnSpPr>
              <p:nvPr/>
            </p:nvCxnSpPr>
            <p:spPr>
              <a:xfrm>
                <a:off x="3154959" y="2715075"/>
                <a:ext cx="287934" cy="2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6ECDBCF5-9825-5230-4145-42229C6A6245}"/>
                  </a:ext>
                </a:extLst>
              </p:cNvPr>
              <p:cNvCxnSpPr>
                <a:cxnSpLocks/>
                <a:stCxn id="64" idx="3"/>
                <a:endCxn id="67" idx="0"/>
              </p:cNvCxnSpPr>
              <p:nvPr/>
            </p:nvCxnSpPr>
            <p:spPr>
              <a:xfrm>
                <a:off x="3154959" y="2048774"/>
                <a:ext cx="575869" cy="3880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5A33951F-81DD-3341-0555-8AAF6822CF8B}"/>
                  </a:ext>
                </a:extLst>
              </p:cNvPr>
              <p:cNvCxnSpPr>
                <a:cxnSpLocks/>
                <a:stCxn id="66" idx="3"/>
                <a:endCxn id="67" idx="4"/>
              </p:cNvCxnSpPr>
              <p:nvPr/>
            </p:nvCxnSpPr>
            <p:spPr>
              <a:xfrm flipV="1">
                <a:off x="3154959" y="2997908"/>
                <a:ext cx="575869" cy="3588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0E6D1826-F2C3-73BC-8E23-EEB6117FAEFC}"/>
                      </a:ext>
                    </a:extLst>
                  </p:cNvPr>
                  <p:cNvSpPr/>
                  <p:nvPr/>
                </p:nvSpPr>
                <p:spPr>
                  <a:xfrm>
                    <a:off x="821334" y="2444383"/>
                    <a:ext cx="575869" cy="56104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800" b="0" i="0" smtClean="0">
                              <a:latin typeface="Cambria Math" panose="02040503050406030204" pitchFamily="18" charset="0"/>
                            </a:rPr>
                            <m:t> </m:t>
                          </m:r>
                          <m:r>
                            <m:rPr>
                              <m:sty m:val="p"/>
                            </m:rPr>
                            <a:rPr lang="en-US" sz="1800" b="0" i="0" smtClean="0">
                              <a:latin typeface="Cambria Math" panose="02040503050406030204" pitchFamily="18" charset="0"/>
                            </a:rPr>
                            <m:t>Σ</m:t>
                          </m:r>
                        </m:oMath>
                      </m:oMathPara>
                    </a14:m>
                    <a:endParaRPr lang="en-US" dirty="0"/>
                  </a:p>
                </p:txBody>
              </p:sp>
            </mc:Choice>
            <mc:Fallback xmlns="">
              <p:sp>
                <p:nvSpPr>
                  <p:cNvPr id="76" name="Oval 75">
                    <a:extLst>
                      <a:ext uri="{FF2B5EF4-FFF2-40B4-BE49-F238E27FC236}">
                        <a16:creationId xmlns:a16="http://schemas.microsoft.com/office/drawing/2014/main" id="{0E6D1826-F2C3-73BC-8E23-EEB6117FAEFC}"/>
                      </a:ext>
                    </a:extLst>
                  </p:cNvPr>
                  <p:cNvSpPr>
                    <a:spLocks noRot="1" noChangeAspect="1" noMove="1" noResize="1" noEditPoints="1" noAdjustHandles="1" noChangeArrowheads="1" noChangeShapeType="1" noTextEdit="1"/>
                  </p:cNvSpPr>
                  <p:nvPr/>
                </p:nvSpPr>
                <p:spPr>
                  <a:xfrm>
                    <a:off x="821334" y="2444383"/>
                    <a:ext cx="575869" cy="561048"/>
                  </a:xfrm>
                  <a:prstGeom prst="ellipse">
                    <a:avLst/>
                  </a:prstGeom>
                  <a:blipFill>
                    <a:blip r:embed="rId9"/>
                    <a:stretch>
                      <a:fillRect/>
                    </a:stretch>
                  </a:blipFill>
                </p:spPr>
                <p:txBody>
                  <a:bodyPr/>
                  <a:lstStyle/>
                  <a:p>
                    <a:r>
                      <a:rPr lang="en-US">
                        <a:noFill/>
                      </a:rPr>
                      <a:t> </a:t>
                    </a:r>
                  </a:p>
                </p:txBody>
              </p:sp>
            </mc:Fallback>
          </mc:AlternateContent>
          <p:sp>
            <p:nvSpPr>
              <p:cNvPr id="77" name="Rectangle 76">
                <a:extLst>
                  <a:ext uri="{FF2B5EF4-FFF2-40B4-BE49-F238E27FC236}">
                    <a16:creationId xmlns:a16="http://schemas.microsoft.com/office/drawing/2014/main" id="{185A679F-6FE7-D087-C936-001AFCCA466C}"/>
                  </a:ext>
                </a:extLst>
              </p:cNvPr>
              <p:cNvSpPr/>
              <p:nvPr/>
            </p:nvSpPr>
            <p:spPr>
              <a:xfrm>
                <a:off x="4354713" y="2465435"/>
                <a:ext cx="842897" cy="5068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Explicit analysis</a:t>
                </a:r>
              </a:p>
            </p:txBody>
          </p:sp>
          <p:cxnSp>
            <p:nvCxnSpPr>
              <p:cNvPr id="79" name="Straight Arrow Connector 78">
                <a:extLst>
                  <a:ext uri="{FF2B5EF4-FFF2-40B4-BE49-F238E27FC236}">
                    <a16:creationId xmlns:a16="http://schemas.microsoft.com/office/drawing/2014/main" id="{9A75A28F-9BD0-5577-85EF-AC5CE6F8748A}"/>
                  </a:ext>
                </a:extLst>
              </p:cNvPr>
              <p:cNvCxnSpPr>
                <a:cxnSpLocks/>
                <a:stCxn id="67" idx="6"/>
                <a:endCxn id="77" idx="1"/>
              </p:cNvCxnSpPr>
              <p:nvPr/>
            </p:nvCxnSpPr>
            <p:spPr>
              <a:xfrm>
                <a:off x="4018762" y="2717384"/>
                <a:ext cx="335951" cy="1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9E6F9D8-FAB9-AC0A-F245-7BCD9415E815}"/>
                  </a:ext>
                </a:extLst>
              </p:cNvPr>
              <p:cNvCxnSpPr>
                <a:cxnSpLocks/>
                <a:stCxn id="76" idx="6"/>
                <a:endCxn id="65" idx="1"/>
              </p:cNvCxnSpPr>
              <p:nvPr/>
            </p:nvCxnSpPr>
            <p:spPr>
              <a:xfrm flipV="1">
                <a:off x="1397203" y="2715075"/>
                <a:ext cx="485593" cy="9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26A33AA-50F3-A44D-506A-42098854B6E7}"/>
                  </a:ext>
                </a:extLst>
              </p:cNvPr>
              <p:cNvCxnSpPr>
                <a:cxnSpLocks/>
                <a:endCxn id="76" idx="2"/>
              </p:cNvCxnSpPr>
              <p:nvPr/>
            </p:nvCxnSpPr>
            <p:spPr>
              <a:xfrm>
                <a:off x="218355" y="2724150"/>
                <a:ext cx="602979" cy="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ECAC8-0255-C4AF-BE25-512330123897}"/>
                  </a:ext>
                </a:extLst>
              </p:cNvPr>
              <p:cNvCxnSpPr>
                <a:cxnSpLocks/>
                <a:stCxn id="77" idx="3"/>
              </p:cNvCxnSpPr>
              <p:nvPr/>
            </p:nvCxnSpPr>
            <p:spPr>
              <a:xfrm>
                <a:off x="5197610" y="2718849"/>
                <a:ext cx="469765" cy="5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C623478-8638-1A32-0AA4-3A534791FEA1}"/>
                      </a:ext>
                    </a:extLst>
                  </p:cNvPr>
                  <p:cNvSpPr txBox="1"/>
                  <p:nvPr/>
                </p:nvSpPr>
                <p:spPr>
                  <a:xfrm>
                    <a:off x="1330223" y="2424718"/>
                    <a:ext cx="57586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𝑒</m:t>
                          </m:r>
                          <m:r>
                            <a:rPr lang="en-US" sz="1400" i="1" smtClean="0">
                              <a:latin typeface="Cambria Math" panose="02040503050406030204" pitchFamily="18" charset="0"/>
                            </a:rPr>
                            <m:t>(</m:t>
                          </m:r>
                          <m:r>
                            <a:rPr lang="en-US" sz="1400" i="1" smtClean="0">
                              <a:latin typeface="Cambria Math" panose="02040503050406030204" pitchFamily="18" charset="0"/>
                            </a:rPr>
                            <m:t>𝑡</m:t>
                          </m:r>
                          <m:r>
                            <a:rPr lang="en-US" sz="1400" i="1" smtClean="0">
                              <a:latin typeface="Cambria Math" panose="02040503050406030204" pitchFamily="18" charset="0"/>
                            </a:rPr>
                            <m:t>)</m:t>
                          </m:r>
                        </m:oMath>
                      </m:oMathPara>
                    </a14:m>
                    <a:endParaRPr lang="en-US" sz="1400" dirty="0"/>
                  </a:p>
                </p:txBody>
              </p:sp>
            </mc:Choice>
            <mc:Fallback xmlns="">
              <p:sp>
                <p:nvSpPr>
                  <p:cNvPr id="20" name="TextBox 19">
                    <a:extLst>
                      <a:ext uri="{FF2B5EF4-FFF2-40B4-BE49-F238E27FC236}">
                        <a16:creationId xmlns:a16="http://schemas.microsoft.com/office/drawing/2014/main" id="{1C623478-8638-1A32-0AA4-3A534791FEA1}"/>
                      </a:ext>
                    </a:extLst>
                  </p:cNvPr>
                  <p:cNvSpPr txBox="1">
                    <a:spLocks noRot="1" noChangeAspect="1" noMove="1" noResize="1" noEditPoints="1" noAdjustHandles="1" noChangeArrowheads="1" noChangeShapeType="1" noTextEdit="1"/>
                  </p:cNvSpPr>
                  <p:nvPr/>
                </p:nvSpPr>
                <p:spPr>
                  <a:xfrm>
                    <a:off x="1330223" y="2424718"/>
                    <a:ext cx="575869" cy="307777"/>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B7011E8-ADF1-2937-2028-454316A3E38B}"/>
                      </a:ext>
                    </a:extLst>
                  </p:cNvPr>
                  <p:cNvSpPr txBox="1"/>
                  <p:nvPr/>
                </p:nvSpPr>
                <p:spPr>
                  <a:xfrm>
                    <a:off x="5200648" y="2401765"/>
                    <a:ext cx="57586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𝑦</m:t>
                          </m:r>
                          <m:r>
                            <a:rPr lang="en-US" sz="1400" i="1" smtClean="0">
                              <a:latin typeface="Cambria Math" panose="02040503050406030204" pitchFamily="18" charset="0"/>
                            </a:rPr>
                            <m:t>(</m:t>
                          </m:r>
                          <m:r>
                            <a:rPr lang="en-US" sz="1400" i="1" smtClean="0">
                              <a:latin typeface="Cambria Math" panose="02040503050406030204" pitchFamily="18" charset="0"/>
                            </a:rPr>
                            <m:t>𝑡</m:t>
                          </m:r>
                          <m:r>
                            <a:rPr lang="en-US" sz="1400" i="1" smtClean="0">
                              <a:latin typeface="Cambria Math" panose="02040503050406030204" pitchFamily="18" charset="0"/>
                            </a:rPr>
                            <m:t>)</m:t>
                          </m:r>
                        </m:oMath>
                      </m:oMathPara>
                    </a14:m>
                    <a:endParaRPr lang="en-US" sz="1400" dirty="0"/>
                  </a:p>
                </p:txBody>
              </p:sp>
            </mc:Choice>
            <mc:Fallback xmlns="">
              <p:sp>
                <p:nvSpPr>
                  <p:cNvPr id="29" name="TextBox 28">
                    <a:extLst>
                      <a:ext uri="{FF2B5EF4-FFF2-40B4-BE49-F238E27FC236}">
                        <a16:creationId xmlns:a16="http://schemas.microsoft.com/office/drawing/2014/main" id="{BB7011E8-ADF1-2937-2028-454316A3E38B}"/>
                      </a:ext>
                    </a:extLst>
                  </p:cNvPr>
                  <p:cNvSpPr txBox="1">
                    <a:spLocks noRot="1" noChangeAspect="1" noMove="1" noResize="1" noEditPoints="1" noAdjustHandles="1" noChangeArrowheads="1" noChangeShapeType="1" noTextEdit="1"/>
                  </p:cNvSpPr>
                  <p:nvPr/>
                </p:nvSpPr>
                <p:spPr>
                  <a:xfrm>
                    <a:off x="5200648" y="2401765"/>
                    <a:ext cx="575869" cy="307777"/>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EF4A810-B29B-7F87-BF8A-FDDEC6B7609F}"/>
                      </a:ext>
                    </a:extLst>
                  </p:cNvPr>
                  <p:cNvSpPr txBox="1"/>
                  <p:nvPr/>
                </p:nvSpPr>
                <p:spPr>
                  <a:xfrm>
                    <a:off x="37795" y="2189744"/>
                    <a:ext cx="82269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i="0" smtClean="0">
                              <a:latin typeface="Cambria Math" panose="02040503050406030204" pitchFamily="18" charset="0"/>
                            </a:rPr>
                            <m:t>T</m:t>
                          </m:r>
                          <m:r>
                            <m:rPr>
                              <m:sty m:val="p"/>
                            </m:rPr>
                            <a:rPr lang="en-US" sz="1400" b="0" i="0" smtClean="0">
                              <a:latin typeface="Cambria Math" panose="02040503050406030204" pitchFamily="18" charset="0"/>
                            </a:rPr>
                            <m:t>arget</m:t>
                          </m:r>
                        </m:oMath>
                      </m:oMathPara>
                    </a14:m>
                    <a:endParaRPr lang="en-US" sz="1400" dirty="0"/>
                  </a:p>
                  <a:p>
                    <a:pP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value</m:t>
                          </m:r>
                        </m:oMath>
                      </m:oMathPara>
                    </a14:m>
                    <a:endParaRPr lang="en-US" sz="1400" dirty="0"/>
                  </a:p>
                </p:txBody>
              </p:sp>
            </mc:Choice>
            <mc:Fallback xmlns="">
              <p:sp>
                <p:nvSpPr>
                  <p:cNvPr id="32" name="TextBox 31">
                    <a:extLst>
                      <a:ext uri="{FF2B5EF4-FFF2-40B4-BE49-F238E27FC236}">
                        <a16:creationId xmlns:a16="http://schemas.microsoft.com/office/drawing/2014/main" id="{1EF4A810-B29B-7F87-BF8A-FDDEC6B7609F}"/>
                      </a:ext>
                    </a:extLst>
                  </p:cNvPr>
                  <p:cNvSpPr txBox="1">
                    <a:spLocks noRot="1" noChangeAspect="1" noMove="1" noResize="1" noEditPoints="1" noAdjustHandles="1" noChangeArrowheads="1" noChangeShapeType="1" noTextEdit="1"/>
                  </p:cNvSpPr>
                  <p:nvPr/>
                </p:nvSpPr>
                <p:spPr>
                  <a:xfrm>
                    <a:off x="37795" y="2189744"/>
                    <a:ext cx="822697"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3F3DB38-F4FD-EF90-F108-738EDB2AE901}"/>
                      </a:ext>
                    </a:extLst>
                  </p:cNvPr>
                  <p:cNvSpPr txBox="1"/>
                  <p:nvPr/>
                </p:nvSpPr>
                <p:spPr>
                  <a:xfrm>
                    <a:off x="3895601" y="2392677"/>
                    <a:ext cx="57586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𝜀</m:t>
                          </m:r>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m:oMathPara>
                    </a14:m>
                    <a:endParaRPr lang="en-US" sz="1400" dirty="0"/>
                  </a:p>
                </p:txBody>
              </p:sp>
            </mc:Choice>
            <mc:Fallback xmlns="">
              <p:sp>
                <p:nvSpPr>
                  <p:cNvPr id="33" name="TextBox 32">
                    <a:extLst>
                      <a:ext uri="{FF2B5EF4-FFF2-40B4-BE49-F238E27FC236}">
                        <a16:creationId xmlns:a16="http://schemas.microsoft.com/office/drawing/2014/main" id="{A3F3DB38-F4FD-EF90-F108-738EDB2AE901}"/>
                      </a:ext>
                    </a:extLst>
                  </p:cNvPr>
                  <p:cNvSpPr txBox="1">
                    <a:spLocks noRot="1" noChangeAspect="1" noMove="1" noResize="1" noEditPoints="1" noAdjustHandles="1" noChangeArrowheads="1" noChangeShapeType="1" noTextEdit="1"/>
                  </p:cNvSpPr>
                  <p:nvPr/>
                </p:nvSpPr>
                <p:spPr>
                  <a:xfrm>
                    <a:off x="3895601" y="2392677"/>
                    <a:ext cx="575869" cy="307777"/>
                  </a:xfrm>
                  <a:prstGeom prst="rect">
                    <a:avLst/>
                  </a:prstGeom>
                  <a:blipFill>
                    <a:blip r:embed="rId13"/>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3894DAE-5B14-D1D5-14D9-52F9E5F657D0}"/>
                      </a:ext>
                    </a:extLst>
                  </p:cNvPr>
                  <p:cNvSpPr txBox="1"/>
                  <p:nvPr/>
                </p:nvSpPr>
                <p:spPr>
                  <a:xfrm>
                    <a:off x="1131011" y="2945985"/>
                    <a:ext cx="26103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p:txBody>
              </p:sp>
            </mc:Choice>
            <mc:Fallback xmlns="">
              <p:sp>
                <p:nvSpPr>
                  <p:cNvPr id="49" name="TextBox 48">
                    <a:extLst>
                      <a:ext uri="{FF2B5EF4-FFF2-40B4-BE49-F238E27FC236}">
                        <a16:creationId xmlns:a16="http://schemas.microsoft.com/office/drawing/2014/main" id="{D3894DAE-5B14-D1D5-14D9-52F9E5F657D0}"/>
                      </a:ext>
                    </a:extLst>
                  </p:cNvPr>
                  <p:cNvSpPr txBox="1">
                    <a:spLocks noRot="1" noChangeAspect="1" noMove="1" noResize="1" noEditPoints="1" noAdjustHandles="1" noChangeArrowheads="1" noChangeShapeType="1" noTextEdit="1"/>
                  </p:cNvSpPr>
                  <p:nvPr/>
                </p:nvSpPr>
                <p:spPr>
                  <a:xfrm>
                    <a:off x="1131011" y="2945985"/>
                    <a:ext cx="261036" cy="30777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4EED1D9-FC14-3623-2ED3-43CD2C5BEA26}"/>
                      </a:ext>
                    </a:extLst>
                  </p:cNvPr>
                  <p:cNvSpPr txBox="1"/>
                  <p:nvPr/>
                </p:nvSpPr>
                <p:spPr>
                  <a:xfrm>
                    <a:off x="512282" y="2697654"/>
                    <a:ext cx="26103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p:txBody>
              </p:sp>
            </mc:Choice>
            <mc:Fallback xmlns="">
              <p:sp>
                <p:nvSpPr>
                  <p:cNvPr id="50" name="TextBox 49">
                    <a:extLst>
                      <a:ext uri="{FF2B5EF4-FFF2-40B4-BE49-F238E27FC236}">
                        <a16:creationId xmlns:a16="http://schemas.microsoft.com/office/drawing/2014/main" id="{74EED1D9-FC14-3623-2ED3-43CD2C5BEA26}"/>
                      </a:ext>
                    </a:extLst>
                  </p:cNvPr>
                  <p:cNvSpPr txBox="1">
                    <a:spLocks noRot="1" noChangeAspect="1" noMove="1" noResize="1" noEditPoints="1" noAdjustHandles="1" noChangeArrowheads="1" noChangeShapeType="1" noTextEdit="1"/>
                  </p:cNvSpPr>
                  <p:nvPr/>
                </p:nvSpPr>
                <p:spPr>
                  <a:xfrm>
                    <a:off x="512282" y="2697654"/>
                    <a:ext cx="261036" cy="307777"/>
                  </a:xfrm>
                  <a:prstGeom prst="rect">
                    <a:avLst/>
                  </a:prstGeom>
                  <a:blipFill>
                    <a:blip r:embed="rId15"/>
                    <a:stretch>
                      <a:fillRect r="-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9182EEF-CD4E-239F-D14E-01778ED334AB}"/>
                      </a:ext>
                    </a:extLst>
                  </p:cNvPr>
                  <p:cNvSpPr txBox="1"/>
                  <p:nvPr/>
                </p:nvSpPr>
                <p:spPr>
                  <a:xfrm>
                    <a:off x="3418774" y="2189744"/>
                    <a:ext cx="26103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p:txBody>
              </p:sp>
            </mc:Choice>
            <mc:Fallback xmlns="">
              <p:sp>
                <p:nvSpPr>
                  <p:cNvPr id="52" name="TextBox 51">
                    <a:extLst>
                      <a:ext uri="{FF2B5EF4-FFF2-40B4-BE49-F238E27FC236}">
                        <a16:creationId xmlns:a16="http://schemas.microsoft.com/office/drawing/2014/main" id="{29182EEF-CD4E-239F-D14E-01778ED334AB}"/>
                      </a:ext>
                    </a:extLst>
                  </p:cNvPr>
                  <p:cNvSpPr txBox="1">
                    <a:spLocks noRot="1" noChangeAspect="1" noMove="1" noResize="1" noEditPoints="1" noAdjustHandles="1" noChangeArrowheads="1" noChangeShapeType="1" noTextEdit="1"/>
                  </p:cNvSpPr>
                  <p:nvPr/>
                </p:nvSpPr>
                <p:spPr>
                  <a:xfrm>
                    <a:off x="3418774" y="2189744"/>
                    <a:ext cx="261036" cy="307777"/>
                  </a:xfrm>
                  <a:prstGeom prst="rect">
                    <a:avLst/>
                  </a:prstGeom>
                  <a:blipFill>
                    <a:blip r:embed="rId16"/>
                    <a:stretch>
                      <a:fillRect r="-9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118D1A8-CD13-7443-EB07-6760E2CA8E24}"/>
                      </a:ext>
                    </a:extLst>
                  </p:cNvPr>
                  <p:cNvSpPr txBox="1"/>
                  <p:nvPr/>
                </p:nvSpPr>
                <p:spPr>
                  <a:xfrm>
                    <a:off x="3218630" y="2713605"/>
                    <a:ext cx="26103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p:txBody>
              </p:sp>
            </mc:Choice>
            <mc:Fallback xmlns="">
              <p:sp>
                <p:nvSpPr>
                  <p:cNvPr id="53" name="TextBox 52">
                    <a:extLst>
                      <a:ext uri="{FF2B5EF4-FFF2-40B4-BE49-F238E27FC236}">
                        <a16:creationId xmlns:a16="http://schemas.microsoft.com/office/drawing/2014/main" id="{1118D1A8-CD13-7443-EB07-6760E2CA8E24}"/>
                      </a:ext>
                    </a:extLst>
                  </p:cNvPr>
                  <p:cNvSpPr txBox="1">
                    <a:spLocks noRot="1" noChangeAspect="1" noMove="1" noResize="1" noEditPoints="1" noAdjustHandles="1" noChangeArrowheads="1" noChangeShapeType="1" noTextEdit="1"/>
                  </p:cNvSpPr>
                  <p:nvPr/>
                </p:nvSpPr>
                <p:spPr>
                  <a:xfrm>
                    <a:off x="3218630" y="2713605"/>
                    <a:ext cx="261036" cy="307777"/>
                  </a:xfrm>
                  <a:prstGeom prst="rect">
                    <a:avLst/>
                  </a:prstGeom>
                  <a:blipFill>
                    <a:blip r:embed="rId15"/>
                    <a:stretch>
                      <a:fillRect r="-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8E3BB6F-19E4-5626-454E-F3F6B7948434}"/>
                      </a:ext>
                    </a:extLst>
                  </p:cNvPr>
                  <p:cNvSpPr txBox="1"/>
                  <p:nvPr/>
                </p:nvSpPr>
                <p:spPr>
                  <a:xfrm>
                    <a:off x="3723701" y="2940259"/>
                    <a:ext cx="26103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oMath>
                      </m:oMathPara>
                    </a14:m>
                    <a:endParaRPr lang="en-US" sz="1400" dirty="0"/>
                  </a:p>
                </p:txBody>
              </p:sp>
            </mc:Choice>
            <mc:Fallback xmlns="">
              <p:sp>
                <p:nvSpPr>
                  <p:cNvPr id="55" name="TextBox 54">
                    <a:extLst>
                      <a:ext uri="{FF2B5EF4-FFF2-40B4-BE49-F238E27FC236}">
                        <a16:creationId xmlns:a16="http://schemas.microsoft.com/office/drawing/2014/main" id="{18E3BB6F-19E4-5626-454E-F3F6B7948434}"/>
                      </a:ext>
                    </a:extLst>
                  </p:cNvPr>
                  <p:cNvSpPr txBox="1">
                    <a:spLocks noRot="1" noChangeAspect="1" noMove="1" noResize="1" noEditPoints="1" noAdjustHandles="1" noChangeArrowheads="1" noChangeShapeType="1" noTextEdit="1"/>
                  </p:cNvSpPr>
                  <p:nvPr/>
                </p:nvSpPr>
                <p:spPr>
                  <a:xfrm>
                    <a:off x="3723701" y="2940259"/>
                    <a:ext cx="261036" cy="307777"/>
                  </a:xfrm>
                  <a:prstGeom prst="rect">
                    <a:avLst/>
                  </a:prstGeom>
                  <a:blipFill>
                    <a:blip r:embed="rId16"/>
                    <a:stretch>
                      <a:fillRect r="-9302"/>
                    </a:stretch>
                  </a:blipFill>
                </p:spPr>
                <p:txBody>
                  <a:bodyPr/>
                  <a:lstStyle/>
                  <a:p>
                    <a:r>
                      <a:rPr lang="en-US">
                        <a:noFill/>
                      </a:rPr>
                      <a:t> </a:t>
                    </a:r>
                  </a:p>
                </p:txBody>
              </p:sp>
            </mc:Fallback>
          </mc:AlternateContent>
          <p:cxnSp>
            <p:nvCxnSpPr>
              <p:cNvPr id="56" name="Connector: Elbow 55">
                <a:extLst>
                  <a:ext uri="{FF2B5EF4-FFF2-40B4-BE49-F238E27FC236}">
                    <a16:creationId xmlns:a16="http://schemas.microsoft.com/office/drawing/2014/main" id="{010EC37F-A1DB-ABCB-4E8D-D6AB9251E428}"/>
                  </a:ext>
                </a:extLst>
              </p:cNvPr>
              <p:cNvCxnSpPr>
                <a:cxnSpLocks/>
                <a:stCxn id="20" idx="2"/>
                <a:endCxn id="66" idx="1"/>
              </p:cNvCxnSpPr>
              <p:nvPr/>
            </p:nvCxnSpPr>
            <p:spPr>
              <a:xfrm rot="16200000" flipH="1">
                <a:off x="1438331" y="2912321"/>
                <a:ext cx="624292" cy="2646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38C01150-4605-196C-88B3-B70F938B406F}"/>
                  </a:ext>
                </a:extLst>
              </p:cNvPr>
              <p:cNvCxnSpPr>
                <a:cxnSpLocks/>
                <a:stCxn id="20" idx="0"/>
                <a:endCxn id="64" idx="1"/>
              </p:cNvCxnSpPr>
              <p:nvPr/>
            </p:nvCxnSpPr>
            <p:spPr>
              <a:xfrm rot="5400000" flipH="1" flipV="1">
                <a:off x="1562505" y="2104427"/>
                <a:ext cx="375944" cy="2646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040DAC50-06F5-C535-E0D4-4EC2167C3B87}"/>
                  </a:ext>
                </a:extLst>
              </p:cNvPr>
              <p:cNvSpPr txBox="1"/>
              <p:nvPr/>
            </p:nvSpPr>
            <p:spPr>
              <a:xfrm>
                <a:off x="471844" y="1446478"/>
                <a:ext cx="5293573" cy="2078711"/>
              </a:xfrm>
              <a:prstGeom prst="rect">
                <a:avLst/>
              </a:prstGeom>
              <a:noFill/>
            </p:spPr>
            <p:txBody>
              <a:bodyPr wrap="square" rtlCol="0">
                <a:spAutoFit/>
              </a:bodyPr>
              <a:lstStyle/>
              <a:p>
                <a:pPr>
                  <a:spcAft>
                    <a:spcPts val="600"/>
                  </a:spcAft>
                </a:pPr>
                <a:r>
                  <a:rPr lang="en-US" sz="1400" b="1" dirty="0"/>
                  <a:t>PID ALGORITHM</a:t>
                </a:r>
              </a:p>
              <a:p>
                <a:pPr>
                  <a:spcAft>
                    <a:spcPts val="600"/>
                  </a:spcAft>
                </a:pPr>
                <a:r>
                  <a:rPr lang="en-US" sz="1400" i="1" dirty="0"/>
                  <a:t>Proportional-Integral-Derivative (PID)</a:t>
                </a:r>
              </a:p>
              <a:p>
                <a:pPr>
                  <a:spcAft>
                    <a:spcPts val="600"/>
                  </a:spcAft>
                </a:pPr>
                <a:r>
                  <a:rPr lang="en-US" sz="1400" dirty="0"/>
                  <a:t>Uses control system theory to rapidly approach preload</a:t>
                </a:r>
              </a:p>
              <a:p>
                <a:pPr marL="285750" indent="-285750">
                  <a:spcAft>
                    <a:spcPts val="600"/>
                  </a:spcAft>
                  <a:buFont typeface="Arial" panose="020B0604020202020204" pitchFamily="34" charset="0"/>
                  <a:buChar char="•"/>
                </a:pPr>
                <a:r>
                  <a:rPr lang="en-US" sz="1400" dirty="0"/>
                  <a:t>Nominally a basic PID algorithm (some customization)</a:t>
                </a:r>
              </a:p>
              <a:p>
                <a:pPr marL="285750" indent="-285750">
                  <a:spcAft>
                    <a:spcPts val="600"/>
                  </a:spcAft>
                  <a:buFont typeface="Arial" panose="020B0604020202020204" pitchFamily="34" charset="0"/>
                  <a:buChar char="•"/>
                </a:pPr>
                <a:r>
                  <a:rPr lang="en-US" sz="1400" dirty="0"/>
                  <a:t>Usually much faster (and  less likely to overshoot target)</a:t>
                </a:r>
              </a:p>
              <a:p>
                <a:pPr marL="285750" indent="-285750">
                  <a:spcAft>
                    <a:spcPts val="600"/>
                  </a:spcAft>
                  <a:buFont typeface="Arial" panose="020B0604020202020204" pitchFamily="34" charset="0"/>
                  <a:buChar char="•"/>
                </a:pPr>
                <a:r>
                  <a:rPr lang="en-US" sz="1400" dirty="0"/>
                  <a:t>Can become unstable (invert elements)</a:t>
                </a:r>
              </a:p>
              <a:p>
                <a:pPr marL="285750" indent="-285750">
                  <a:spcAft>
                    <a:spcPts val="600"/>
                  </a:spcAft>
                  <a:buFont typeface="Arial" panose="020B0604020202020204" pitchFamily="34" charset="0"/>
                  <a:buChar char="•"/>
                </a:pPr>
                <a:r>
                  <a:rPr lang="en-US" sz="1400" dirty="0"/>
                  <a:t>Depends on good choice of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𝑝</m:t>
                        </m:r>
                      </m:sub>
                    </m:sSub>
                  </m:oMath>
                </a14:m>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𝐾</m:t>
                        </m:r>
                      </m:e>
                      <m:sub>
                        <m:r>
                          <a:rPr lang="en-US" sz="1400" b="0" i="1" smtClean="0">
                            <a:latin typeface="Cambria Math" panose="02040503050406030204" pitchFamily="18" charset="0"/>
                          </a:rPr>
                          <m:t>𝑖</m:t>
                        </m:r>
                      </m:sub>
                    </m:sSub>
                  </m:oMath>
                </a14:m>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𝐾</m:t>
                        </m:r>
                      </m:e>
                      <m:sub>
                        <m:r>
                          <a:rPr lang="en-US" sz="1400" b="0" i="1" smtClean="0">
                            <a:latin typeface="Cambria Math" panose="02040503050406030204" pitchFamily="18" charset="0"/>
                          </a:rPr>
                          <m:t>𝑑</m:t>
                        </m:r>
                      </m:sub>
                    </m:sSub>
                  </m:oMath>
                </a14:m>
                <a:r>
                  <a:rPr lang="en-US" sz="1400" dirty="0"/>
                  <a:t>  (automated)</a:t>
                </a:r>
              </a:p>
            </p:txBody>
          </p:sp>
        </mc:Choice>
        <mc:Fallback xmlns="">
          <p:sp>
            <p:nvSpPr>
              <p:cNvPr id="89" name="TextBox 88">
                <a:extLst>
                  <a:ext uri="{FF2B5EF4-FFF2-40B4-BE49-F238E27FC236}">
                    <a16:creationId xmlns:a16="http://schemas.microsoft.com/office/drawing/2014/main" id="{040DAC50-06F5-C535-E0D4-4EC2167C3B87}"/>
                  </a:ext>
                </a:extLst>
              </p:cNvPr>
              <p:cNvSpPr txBox="1">
                <a:spLocks noRot="1" noChangeAspect="1" noMove="1" noResize="1" noEditPoints="1" noAdjustHandles="1" noChangeArrowheads="1" noChangeShapeType="1" noTextEdit="1"/>
              </p:cNvSpPr>
              <p:nvPr/>
            </p:nvSpPr>
            <p:spPr>
              <a:xfrm>
                <a:off x="471844" y="1446478"/>
                <a:ext cx="5293573" cy="2078711"/>
              </a:xfrm>
              <a:prstGeom prst="rect">
                <a:avLst/>
              </a:prstGeom>
              <a:blipFill>
                <a:blip r:embed="rId17"/>
                <a:stretch>
                  <a:fillRect l="-345" t="-587" b="-1466"/>
                </a:stretch>
              </a:blipFill>
            </p:spPr>
            <p:txBody>
              <a:bodyPr/>
              <a:lstStyle/>
              <a:p>
                <a:r>
                  <a:rPr lang="en-US">
                    <a:noFill/>
                  </a:rPr>
                  <a:t> </a:t>
                </a:r>
              </a:p>
            </p:txBody>
          </p:sp>
        </mc:Fallback>
      </mc:AlternateContent>
      <p:sp>
        <p:nvSpPr>
          <p:cNvPr id="95" name="TextBox 94">
            <a:extLst>
              <a:ext uri="{FF2B5EF4-FFF2-40B4-BE49-F238E27FC236}">
                <a16:creationId xmlns:a16="http://schemas.microsoft.com/office/drawing/2014/main" id="{B8F1907F-1E09-31DE-CAE5-566DD7DD4072}"/>
              </a:ext>
            </a:extLst>
          </p:cNvPr>
          <p:cNvSpPr txBox="1"/>
          <p:nvPr/>
        </p:nvSpPr>
        <p:spPr>
          <a:xfrm>
            <a:off x="6706440" y="1793389"/>
            <a:ext cx="695325" cy="307777"/>
          </a:xfrm>
          <a:prstGeom prst="rect">
            <a:avLst/>
          </a:prstGeom>
          <a:noFill/>
        </p:spPr>
        <p:txBody>
          <a:bodyPr wrap="square">
            <a:spAutoFit/>
          </a:bodyPr>
          <a:lstStyle/>
          <a:p>
            <a:r>
              <a:rPr lang="en-US" sz="1400" i="1" dirty="0"/>
              <a:t>PID</a:t>
            </a:r>
            <a:endParaRPr lang="en-US" i="1" dirty="0"/>
          </a:p>
        </p:txBody>
      </p:sp>
      <p:cxnSp>
        <p:nvCxnSpPr>
          <p:cNvPr id="98" name="Straight Connector 97">
            <a:extLst>
              <a:ext uri="{FF2B5EF4-FFF2-40B4-BE49-F238E27FC236}">
                <a16:creationId xmlns:a16="http://schemas.microsoft.com/office/drawing/2014/main" id="{A845F60C-3D96-840A-A734-A8C268198BFF}"/>
              </a:ext>
            </a:extLst>
          </p:cNvPr>
          <p:cNvCxnSpPr/>
          <p:nvPr/>
        </p:nvCxnSpPr>
        <p:spPr>
          <a:xfrm>
            <a:off x="6570388" y="2101166"/>
            <a:ext cx="5164412"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B9D091C2-4E75-2C30-1C40-C94FD1C85E21}"/>
              </a:ext>
            </a:extLst>
          </p:cNvPr>
          <p:cNvSpPr txBox="1"/>
          <p:nvPr/>
        </p:nvSpPr>
        <p:spPr>
          <a:xfrm>
            <a:off x="10620375" y="2099677"/>
            <a:ext cx="695325" cy="523220"/>
          </a:xfrm>
          <a:prstGeom prst="rect">
            <a:avLst/>
          </a:prstGeom>
          <a:noFill/>
        </p:spPr>
        <p:txBody>
          <a:bodyPr wrap="square">
            <a:spAutoFit/>
          </a:bodyPr>
          <a:lstStyle/>
          <a:p>
            <a:r>
              <a:rPr lang="en-US" sz="1400" i="1" dirty="0"/>
              <a:t>Target value</a:t>
            </a:r>
            <a:endParaRPr lang="en-US" i="1" dirty="0"/>
          </a:p>
        </p:txBody>
      </p:sp>
      <p:sp>
        <p:nvSpPr>
          <p:cNvPr id="100" name="TextBox 99">
            <a:extLst>
              <a:ext uri="{FF2B5EF4-FFF2-40B4-BE49-F238E27FC236}">
                <a16:creationId xmlns:a16="http://schemas.microsoft.com/office/drawing/2014/main" id="{2BFBF96D-3E26-E107-8433-D626875D8210}"/>
              </a:ext>
            </a:extLst>
          </p:cNvPr>
          <p:cNvSpPr txBox="1"/>
          <p:nvPr/>
        </p:nvSpPr>
        <p:spPr>
          <a:xfrm>
            <a:off x="757517" y="6394310"/>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Potentially much faster and better for significant joint nonlinearity</a:t>
            </a:r>
          </a:p>
        </p:txBody>
      </p:sp>
    </p:spTree>
    <p:extLst>
      <p:ext uri="{BB962C8B-B14F-4D97-AF65-F5344CB8AC3E}">
        <p14:creationId xmlns:p14="http://schemas.microsoft.com/office/powerpoint/2010/main" val="300114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46253-08BD-AD41-7B21-DECDB109C6EC}"/>
              </a:ext>
            </a:extLst>
          </p:cNvPr>
          <p:cNvSpPr>
            <a:spLocks noGrp="1"/>
          </p:cNvSpPr>
          <p:nvPr>
            <p:ph type="title"/>
          </p:nvPr>
        </p:nvSpPr>
        <p:spPr/>
        <p:txBody>
          <a:bodyPr/>
          <a:lstStyle/>
          <a:p>
            <a:r>
              <a:rPr lang="en-US" dirty="0"/>
              <a:t>Implicit preload algorithm</a:t>
            </a:r>
          </a:p>
        </p:txBody>
      </p:sp>
      <p:sp>
        <p:nvSpPr>
          <p:cNvPr id="4" name="Slide Number Placeholder 3">
            <a:extLst>
              <a:ext uri="{FF2B5EF4-FFF2-40B4-BE49-F238E27FC236}">
                <a16:creationId xmlns:a16="http://schemas.microsoft.com/office/drawing/2014/main" id="{E584B105-5D40-6163-EFFD-9FFC0819F20C}"/>
              </a:ext>
            </a:extLst>
          </p:cNvPr>
          <p:cNvSpPr>
            <a:spLocks noGrp="1"/>
          </p:cNvSpPr>
          <p:nvPr>
            <p:ph type="sldNum" sz="quarter" idx="4"/>
          </p:nvPr>
        </p:nvSpPr>
        <p:spPr/>
        <p:txBody>
          <a:bodyPr/>
          <a:lstStyle/>
          <a:p>
            <a:pPr algn="ctr"/>
            <a:fld id="{F6B149FD-26F7-3645-B4E7-BA8B8CC5EEA8}" type="slidenum">
              <a:rPr lang="en-US" smtClean="0"/>
              <a:pPr algn="ctr"/>
              <a:t>67</a:t>
            </a:fld>
            <a:endParaRPr lang="en-US" dirty="0"/>
          </a:p>
        </p:txBody>
      </p:sp>
      <p:pic>
        <p:nvPicPr>
          <p:cNvPr id="5" name="anim_preload_with_gap">
            <a:hlinkClick r:id="" action="ppaction://media"/>
            <a:extLst>
              <a:ext uri="{FF2B5EF4-FFF2-40B4-BE49-F238E27FC236}">
                <a16:creationId xmlns:a16="http://schemas.microsoft.com/office/drawing/2014/main" id="{54BD1614-ECDF-A679-5AE7-41BC52B6D0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34733" y="1464170"/>
            <a:ext cx="4575692" cy="2050555"/>
          </a:xfrm>
          <a:prstGeom prst="rect">
            <a:avLst/>
          </a:prstGeom>
        </p:spPr>
      </p:pic>
      <p:sp>
        <p:nvSpPr>
          <p:cNvPr id="6" name="TextBox 5">
            <a:extLst>
              <a:ext uri="{FF2B5EF4-FFF2-40B4-BE49-F238E27FC236}">
                <a16:creationId xmlns:a16="http://schemas.microsoft.com/office/drawing/2014/main" id="{74371FD9-1044-5373-CBB5-05BAC078A004}"/>
              </a:ext>
            </a:extLst>
          </p:cNvPr>
          <p:cNvSpPr txBox="1"/>
          <p:nvPr/>
        </p:nvSpPr>
        <p:spPr>
          <a:xfrm>
            <a:off x="6478171" y="1262961"/>
            <a:ext cx="2110154" cy="261610"/>
          </a:xfrm>
          <a:prstGeom prst="rect">
            <a:avLst/>
          </a:prstGeom>
          <a:noFill/>
        </p:spPr>
        <p:txBody>
          <a:bodyPr wrap="square" rtlCol="0">
            <a:spAutoFit/>
          </a:bodyPr>
          <a:lstStyle/>
          <a:p>
            <a:r>
              <a:rPr lang="en-US" sz="1100" dirty="0"/>
              <a:t>Preload bolt 1 (no gap)</a:t>
            </a:r>
          </a:p>
        </p:txBody>
      </p:sp>
      <p:cxnSp>
        <p:nvCxnSpPr>
          <p:cNvPr id="7" name="Straight Arrow Connector 6">
            <a:extLst>
              <a:ext uri="{FF2B5EF4-FFF2-40B4-BE49-F238E27FC236}">
                <a16:creationId xmlns:a16="http://schemas.microsoft.com/office/drawing/2014/main" id="{8B600D00-44C4-CE1D-4A18-9BCA83B63854}"/>
              </a:ext>
            </a:extLst>
          </p:cNvPr>
          <p:cNvCxnSpPr>
            <a:cxnSpLocks/>
          </p:cNvCxnSpPr>
          <p:nvPr/>
        </p:nvCxnSpPr>
        <p:spPr>
          <a:xfrm>
            <a:off x="7167488" y="1524571"/>
            <a:ext cx="126609" cy="5024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CBD034-C2FE-8AF2-D106-10CBA82887AD}"/>
              </a:ext>
            </a:extLst>
          </p:cNvPr>
          <p:cNvSpPr txBox="1"/>
          <p:nvPr/>
        </p:nvSpPr>
        <p:spPr>
          <a:xfrm>
            <a:off x="7420707" y="1524571"/>
            <a:ext cx="2110154" cy="261610"/>
          </a:xfrm>
          <a:prstGeom prst="rect">
            <a:avLst/>
          </a:prstGeom>
          <a:noFill/>
        </p:spPr>
        <p:txBody>
          <a:bodyPr wrap="square" rtlCol="0">
            <a:spAutoFit/>
          </a:bodyPr>
          <a:lstStyle/>
          <a:p>
            <a:r>
              <a:rPr lang="en-US" sz="1100" dirty="0"/>
              <a:t>Preload bolt 2 (large gap)</a:t>
            </a:r>
          </a:p>
        </p:txBody>
      </p:sp>
      <p:cxnSp>
        <p:nvCxnSpPr>
          <p:cNvPr id="9" name="Straight Arrow Connector 8">
            <a:extLst>
              <a:ext uri="{FF2B5EF4-FFF2-40B4-BE49-F238E27FC236}">
                <a16:creationId xmlns:a16="http://schemas.microsoft.com/office/drawing/2014/main" id="{742BD495-8122-DEF1-56EC-E2070E3DE411}"/>
              </a:ext>
            </a:extLst>
          </p:cNvPr>
          <p:cNvCxnSpPr>
            <a:cxnSpLocks/>
            <a:stCxn id="8" idx="2"/>
          </p:cNvCxnSpPr>
          <p:nvPr/>
        </p:nvCxnSpPr>
        <p:spPr>
          <a:xfrm>
            <a:off x="8475784" y="1786181"/>
            <a:ext cx="0" cy="761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07A3277-7B15-6E75-C01C-CD4E27CC7DF9}"/>
              </a:ext>
            </a:extLst>
          </p:cNvPr>
          <p:cNvGrpSpPr/>
          <p:nvPr/>
        </p:nvGrpSpPr>
        <p:grpSpPr>
          <a:xfrm>
            <a:off x="6794690" y="3757393"/>
            <a:ext cx="4781873" cy="2464621"/>
            <a:chOff x="7294098" y="3671668"/>
            <a:chExt cx="4781873" cy="2464621"/>
          </a:xfrm>
        </p:grpSpPr>
        <p:cxnSp>
          <p:nvCxnSpPr>
            <p:cNvPr id="11" name="Straight Arrow Connector 10">
              <a:extLst>
                <a:ext uri="{FF2B5EF4-FFF2-40B4-BE49-F238E27FC236}">
                  <a16:creationId xmlns:a16="http://schemas.microsoft.com/office/drawing/2014/main" id="{0781A431-9B3D-EC11-44C9-E2387F7C9F3E}"/>
                </a:ext>
              </a:extLst>
            </p:cNvPr>
            <p:cNvCxnSpPr>
              <a:cxnSpLocks/>
            </p:cNvCxnSpPr>
            <p:nvPr/>
          </p:nvCxnSpPr>
          <p:spPr>
            <a:xfrm flipV="1">
              <a:off x="7689781" y="3671668"/>
              <a:ext cx="0" cy="210053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006EBFE-B917-13FC-D920-CDE10524BCBA}"/>
                </a:ext>
              </a:extLst>
            </p:cNvPr>
            <p:cNvCxnSpPr>
              <a:cxnSpLocks/>
            </p:cNvCxnSpPr>
            <p:nvPr/>
          </p:nvCxnSpPr>
          <p:spPr>
            <a:xfrm>
              <a:off x="7689781" y="5781730"/>
              <a:ext cx="2855742"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3A1389-9D33-772E-A077-2C1F3F8C1BA9}"/>
                </a:ext>
              </a:extLst>
            </p:cNvPr>
            <p:cNvSpPr txBox="1"/>
            <p:nvPr/>
          </p:nvSpPr>
          <p:spPr>
            <a:xfrm>
              <a:off x="8094725" y="5766957"/>
              <a:ext cx="2045854" cy="369332"/>
            </a:xfrm>
            <a:prstGeom prst="rect">
              <a:avLst/>
            </a:prstGeom>
            <a:noFill/>
          </p:spPr>
          <p:txBody>
            <a:bodyPr wrap="square" rtlCol="0">
              <a:spAutoFit/>
            </a:bodyPr>
            <a:lstStyle/>
            <a:p>
              <a:pPr algn="ctr"/>
              <a:r>
                <a:rPr lang="en-US" dirty="0"/>
                <a:t>Applied strain</a:t>
              </a:r>
            </a:p>
          </p:txBody>
        </p:sp>
        <p:sp>
          <p:nvSpPr>
            <p:cNvPr id="14" name="TextBox 13">
              <a:extLst>
                <a:ext uri="{FF2B5EF4-FFF2-40B4-BE49-F238E27FC236}">
                  <a16:creationId xmlns:a16="http://schemas.microsoft.com/office/drawing/2014/main" id="{256D9EDF-A31D-9476-D0A3-75A2010981C1}"/>
                </a:ext>
              </a:extLst>
            </p:cNvPr>
            <p:cNvSpPr txBox="1"/>
            <p:nvPr/>
          </p:nvSpPr>
          <p:spPr>
            <a:xfrm rot="16200000">
              <a:off x="6455837" y="4564613"/>
              <a:ext cx="2045854" cy="369332"/>
            </a:xfrm>
            <a:prstGeom prst="rect">
              <a:avLst/>
            </a:prstGeom>
            <a:noFill/>
          </p:spPr>
          <p:txBody>
            <a:bodyPr wrap="square" rtlCol="0">
              <a:spAutoFit/>
            </a:bodyPr>
            <a:lstStyle/>
            <a:p>
              <a:pPr algn="ctr"/>
              <a:r>
                <a:rPr lang="en-US" dirty="0"/>
                <a:t>Resulting Preload</a:t>
              </a:r>
            </a:p>
          </p:txBody>
        </p:sp>
        <p:cxnSp>
          <p:nvCxnSpPr>
            <p:cNvPr id="15" name="Straight Connector 14">
              <a:extLst>
                <a:ext uri="{FF2B5EF4-FFF2-40B4-BE49-F238E27FC236}">
                  <a16:creationId xmlns:a16="http://schemas.microsoft.com/office/drawing/2014/main" id="{0A5B5935-40BB-7450-86D0-88696F80DEB7}"/>
                </a:ext>
              </a:extLst>
            </p:cNvPr>
            <p:cNvCxnSpPr/>
            <p:nvPr/>
          </p:nvCxnSpPr>
          <p:spPr>
            <a:xfrm flipV="1">
              <a:off x="7689781" y="5493434"/>
              <a:ext cx="1770742" cy="278772"/>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BE3EBE5-3753-891B-EB4A-BEABEE1F1AC4}"/>
                </a:ext>
              </a:extLst>
            </p:cNvPr>
            <p:cNvCxnSpPr>
              <a:cxnSpLocks/>
            </p:cNvCxnSpPr>
            <p:nvPr/>
          </p:nvCxnSpPr>
          <p:spPr>
            <a:xfrm flipV="1">
              <a:off x="9453489" y="3996717"/>
              <a:ext cx="182381" cy="1496717"/>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0B19E64-E298-3002-198D-1017EE336EB1}"/>
                </a:ext>
              </a:extLst>
            </p:cNvPr>
            <p:cNvCxnSpPr/>
            <p:nvPr/>
          </p:nvCxnSpPr>
          <p:spPr>
            <a:xfrm flipV="1">
              <a:off x="9453489" y="5048232"/>
              <a:ext cx="2342271" cy="445202"/>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A7A11A7-3919-CA76-E9CA-97974F3787F5}"/>
                </a:ext>
              </a:extLst>
            </p:cNvPr>
            <p:cNvCxnSpPr>
              <a:cxnSpLocks/>
            </p:cNvCxnSpPr>
            <p:nvPr/>
          </p:nvCxnSpPr>
          <p:spPr>
            <a:xfrm>
              <a:off x="7687994" y="4304714"/>
              <a:ext cx="1885071" cy="0"/>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06873B5-BB11-F805-DC1D-528B34EE4B76}"/>
                </a:ext>
              </a:extLst>
            </p:cNvPr>
            <p:cNvCxnSpPr>
              <a:cxnSpLocks/>
            </p:cNvCxnSpPr>
            <p:nvPr/>
          </p:nvCxnSpPr>
          <p:spPr>
            <a:xfrm flipV="1">
              <a:off x="9609518" y="4320530"/>
              <a:ext cx="0" cy="1435041"/>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9D130724-0377-921D-F373-2E3D4BCB9920}"/>
                </a:ext>
              </a:extLst>
            </p:cNvPr>
            <p:cNvSpPr txBox="1"/>
            <p:nvPr/>
          </p:nvSpPr>
          <p:spPr>
            <a:xfrm>
              <a:off x="9861450" y="3839735"/>
              <a:ext cx="1019909" cy="430887"/>
            </a:xfrm>
            <a:prstGeom prst="rect">
              <a:avLst/>
            </a:prstGeom>
            <a:noFill/>
          </p:spPr>
          <p:txBody>
            <a:bodyPr wrap="square" rtlCol="0">
              <a:spAutoFit/>
            </a:bodyPr>
            <a:lstStyle/>
            <a:p>
              <a:r>
                <a:rPr lang="en-US" sz="1100" dirty="0"/>
                <a:t>Actual joint behavior</a:t>
              </a:r>
            </a:p>
          </p:txBody>
        </p:sp>
        <p:sp>
          <p:nvSpPr>
            <p:cNvPr id="21" name="TextBox 20">
              <a:extLst>
                <a:ext uri="{FF2B5EF4-FFF2-40B4-BE49-F238E27FC236}">
                  <a16:creationId xmlns:a16="http://schemas.microsoft.com/office/drawing/2014/main" id="{057533E0-1C42-9E43-A9AF-906C8BEFA294}"/>
                </a:ext>
              </a:extLst>
            </p:cNvPr>
            <p:cNvSpPr txBox="1"/>
            <p:nvPr/>
          </p:nvSpPr>
          <p:spPr>
            <a:xfrm>
              <a:off x="8083677" y="4072561"/>
              <a:ext cx="1033975" cy="246221"/>
            </a:xfrm>
            <a:prstGeom prst="rect">
              <a:avLst/>
            </a:prstGeom>
            <a:noFill/>
          </p:spPr>
          <p:txBody>
            <a:bodyPr wrap="square" rtlCol="0">
              <a:spAutoFit/>
            </a:bodyPr>
            <a:lstStyle/>
            <a:p>
              <a:r>
                <a:rPr lang="en-US" sz="1000" dirty="0">
                  <a:solidFill>
                    <a:srgbClr val="0070C0"/>
                  </a:solidFill>
                </a:rPr>
                <a:t>Target preload</a:t>
              </a:r>
            </a:p>
          </p:txBody>
        </p:sp>
        <p:sp>
          <p:nvSpPr>
            <p:cNvPr id="22" name="TextBox 21">
              <a:extLst>
                <a:ext uri="{FF2B5EF4-FFF2-40B4-BE49-F238E27FC236}">
                  <a16:creationId xmlns:a16="http://schemas.microsoft.com/office/drawing/2014/main" id="{8F455713-F074-9F9B-2DEC-3C18ECEAD752}"/>
                </a:ext>
              </a:extLst>
            </p:cNvPr>
            <p:cNvSpPr txBox="1"/>
            <p:nvPr/>
          </p:nvSpPr>
          <p:spPr>
            <a:xfrm rot="5400000">
              <a:off x="9374146" y="4904387"/>
              <a:ext cx="777984" cy="400110"/>
            </a:xfrm>
            <a:prstGeom prst="rect">
              <a:avLst/>
            </a:prstGeom>
            <a:noFill/>
          </p:spPr>
          <p:txBody>
            <a:bodyPr wrap="square" rtlCol="0">
              <a:spAutoFit/>
            </a:bodyPr>
            <a:lstStyle/>
            <a:p>
              <a:r>
                <a:rPr lang="en-US" sz="1000" dirty="0">
                  <a:solidFill>
                    <a:srgbClr val="0070C0"/>
                  </a:solidFill>
                </a:rPr>
                <a:t>Required strain</a:t>
              </a:r>
            </a:p>
          </p:txBody>
        </p:sp>
        <p:cxnSp>
          <p:nvCxnSpPr>
            <p:cNvPr id="23" name="Straight Arrow Connector 22">
              <a:extLst>
                <a:ext uri="{FF2B5EF4-FFF2-40B4-BE49-F238E27FC236}">
                  <a16:creationId xmlns:a16="http://schemas.microsoft.com/office/drawing/2014/main" id="{8C5F8D25-779E-8340-48AF-4F029C04F976}"/>
                </a:ext>
              </a:extLst>
            </p:cNvPr>
            <p:cNvCxnSpPr>
              <a:cxnSpLocks/>
              <a:stCxn id="20" idx="1"/>
            </p:cNvCxnSpPr>
            <p:nvPr/>
          </p:nvCxnSpPr>
          <p:spPr>
            <a:xfrm flipH="1">
              <a:off x="9609518" y="4055179"/>
              <a:ext cx="251932" cy="1173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D2E095D2-401E-B54E-BCC9-1F678E41A3DC}"/>
                </a:ext>
              </a:extLst>
            </p:cNvPr>
            <p:cNvSpPr txBox="1"/>
            <p:nvPr/>
          </p:nvSpPr>
          <p:spPr>
            <a:xfrm>
              <a:off x="10835211" y="5155407"/>
              <a:ext cx="1240760" cy="600164"/>
            </a:xfrm>
            <a:prstGeom prst="rect">
              <a:avLst/>
            </a:prstGeom>
            <a:noFill/>
          </p:spPr>
          <p:txBody>
            <a:bodyPr wrap="square" rtlCol="0">
              <a:spAutoFit/>
            </a:bodyPr>
            <a:lstStyle/>
            <a:p>
              <a:r>
                <a:rPr lang="en-US" sz="1100" dirty="0">
                  <a:solidFill>
                    <a:schemeClr val="bg1">
                      <a:lumMod val="50000"/>
                    </a:schemeClr>
                  </a:solidFill>
                </a:rPr>
                <a:t>Assumption of linear joint behavior (bad)</a:t>
              </a:r>
            </a:p>
          </p:txBody>
        </p:sp>
      </p:grpSp>
      <p:grpSp>
        <p:nvGrpSpPr>
          <p:cNvPr id="25" name="Group 24">
            <a:extLst>
              <a:ext uri="{FF2B5EF4-FFF2-40B4-BE49-F238E27FC236}">
                <a16:creationId xmlns:a16="http://schemas.microsoft.com/office/drawing/2014/main" id="{622FA6D6-082F-501A-180B-6EA397CD8A85}"/>
              </a:ext>
            </a:extLst>
          </p:cNvPr>
          <p:cNvGrpSpPr/>
          <p:nvPr/>
        </p:nvGrpSpPr>
        <p:grpSpPr>
          <a:xfrm>
            <a:off x="391757" y="2018109"/>
            <a:ext cx="6293345" cy="4481674"/>
            <a:chOff x="7294098" y="3671668"/>
            <a:chExt cx="4129472" cy="2464621"/>
          </a:xfrm>
        </p:grpSpPr>
        <p:cxnSp>
          <p:nvCxnSpPr>
            <p:cNvPr id="26" name="Straight Arrow Connector 25">
              <a:extLst>
                <a:ext uri="{FF2B5EF4-FFF2-40B4-BE49-F238E27FC236}">
                  <a16:creationId xmlns:a16="http://schemas.microsoft.com/office/drawing/2014/main" id="{887F815A-91BF-08E1-AE68-653D3F8AB028}"/>
                </a:ext>
              </a:extLst>
            </p:cNvPr>
            <p:cNvCxnSpPr>
              <a:cxnSpLocks/>
            </p:cNvCxnSpPr>
            <p:nvPr/>
          </p:nvCxnSpPr>
          <p:spPr>
            <a:xfrm flipV="1">
              <a:off x="7689781" y="3671668"/>
              <a:ext cx="0" cy="210053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D2D85D-D255-51F6-0420-8FE390E838D3}"/>
                </a:ext>
              </a:extLst>
            </p:cNvPr>
            <p:cNvCxnSpPr>
              <a:cxnSpLocks/>
            </p:cNvCxnSpPr>
            <p:nvPr/>
          </p:nvCxnSpPr>
          <p:spPr>
            <a:xfrm>
              <a:off x="7689781" y="5772205"/>
              <a:ext cx="3733789"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C1E585A-FF1C-6AFA-E8BF-8D512DC48183}"/>
                </a:ext>
              </a:extLst>
            </p:cNvPr>
            <p:cNvSpPr txBox="1"/>
            <p:nvPr/>
          </p:nvSpPr>
          <p:spPr>
            <a:xfrm>
              <a:off x="8094725" y="5766957"/>
              <a:ext cx="2045854" cy="369332"/>
            </a:xfrm>
            <a:prstGeom prst="rect">
              <a:avLst/>
            </a:prstGeom>
            <a:noFill/>
          </p:spPr>
          <p:txBody>
            <a:bodyPr wrap="square" rtlCol="0">
              <a:spAutoFit/>
            </a:bodyPr>
            <a:lstStyle/>
            <a:p>
              <a:pPr algn="ctr"/>
              <a:r>
                <a:rPr lang="en-US" dirty="0"/>
                <a:t>Applied strain</a:t>
              </a:r>
            </a:p>
          </p:txBody>
        </p:sp>
        <p:sp>
          <p:nvSpPr>
            <p:cNvPr id="29" name="TextBox 28">
              <a:extLst>
                <a:ext uri="{FF2B5EF4-FFF2-40B4-BE49-F238E27FC236}">
                  <a16:creationId xmlns:a16="http://schemas.microsoft.com/office/drawing/2014/main" id="{25C936AF-C288-07D8-388C-B9109B872E13}"/>
                </a:ext>
              </a:extLst>
            </p:cNvPr>
            <p:cNvSpPr txBox="1"/>
            <p:nvPr/>
          </p:nvSpPr>
          <p:spPr>
            <a:xfrm rot="16200000">
              <a:off x="6455837" y="4564613"/>
              <a:ext cx="2045854" cy="369332"/>
            </a:xfrm>
            <a:prstGeom prst="rect">
              <a:avLst/>
            </a:prstGeom>
            <a:noFill/>
          </p:spPr>
          <p:txBody>
            <a:bodyPr wrap="square" rtlCol="0">
              <a:spAutoFit/>
            </a:bodyPr>
            <a:lstStyle/>
            <a:p>
              <a:pPr algn="ctr"/>
              <a:r>
                <a:rPr lang="en-US" dirty="0"/>
                <a:t>Resulting Preload</a:t>
              </a:r>
            </a:p>
          </p:txBody>
        </p:sp>
        <p:cxnSp>
          <p:nvCxnSpPr>
            <p:cNvPr id="33" name="Straight Connector 32">
              <a:extLst>
                <a:ext uri="{FF2B5EF4-FFF2-40B4-BE49-F238E27FC236}">
                  <a16:creationId xmlns:a16="http://schemas.microsoft.com/office/drawing/2014/main" id="{3157B490-7378-82E4-740E-2AE2E3565AEF}"/>
                </a:ext>
              </a:extLst>
            </p:cNvPr>
            <p:cNvCxnSpPr>
              <a:cxnSpLocks/>
            </p:cNvCxnSpPr>
            <p:nvPr/>
          </p:nvCxnSpPr>
          <p:spPr>
            <a:xfrm>
              <a:off x="7687994" y="4346618"/>
              <a:ext cx="3599796" cy="0"/>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8B720F2-EF18-CA0B-E6E5-0D936C7A0164}"/>
                </a:ext>
              </a:extLst>
            </p:cNvPr>
            <p:cNvCxnSpPr>
              <a:cxnSpLocks/>
            </p:cNvCxnSpPr>
            <p:nvPr/>
          </p:nvCxnSpPr>
          <p:spPr>
            <a:xfrm flipV="1">
              <a:off x="9794529" y="3926728"/>
              <a:ext cx="0" cy="1845478"/>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EDB875A3-77C8-50FA-C00F-AF56FAA47101}"/>
                </a:ext>
              </a:extLst>
            </p:cNvPr>
            <p:cNvSpPr txBox="1"/>
            <p:nvPr/>
          </p:nvSpPr>
          <p:spPr>
            <a:xfrm>
              <a:off x="8525445" y="4195671"/>
              <a:ext cx="1033975" cy="246221"/>
            </a:xfrm>
            <a:prstGeom prst="rect">
              <a:avLst/>
            </a:prstGeom>
            <a:noFill/>
          </p:spPr>
          <p:txBody>
            <a:bodyPr wrap="square" rtlCol="0">
              <a:spAutoFit/>
            </a:bodyPr>
            <a:lstStyle/>
            <a:p>
              <a:r>
                <a:rPr lang="en-US" sz="1000" dirty="0">
                  <a:solidFill>
                    <a:srgbClr val="0070C0"/>
                  </a:solidFill>
                </a:rPr>
                <a:t>Target preload</a:t>
              </a:r>
            </a:p>
          </p:txBody>
        </p:sp>
        <p:sp>
          <p:nvSpPr>
            <p:cNvPr id="37" name="TextBox 36">
              <a:extLst>
                <a:ext uri="{FF2B5EF4-FFF2-40B4-BE49-F238E27FC236}">
                  <a16:creationId xmlns:a16="http://schemas.microsoft.com/office/drawing/2014/main" id="{30FA7354-1A15-A3D2-F3A6-3624D8EFE28E}"/>
                </a:ext>
              </a:extLst>
            </p:cNvPr>
            <p:cNvSpPr txBox="1"/>
            <p:nvPr/>
          </p:nvSpPr>
          <p:spPr>
            <a:xfrm rot="5400000">
              <a:off x="9367738" y="5234340"/>
              <a:ext cx="777984" cy="400110"/>
            </a:xfrm>
            <a:prstGeom prst="rect">
              <a:avLst/>
            </a:prstGeom>
            <a:noFill/>
          </p:spPr>
          <p:txBody>
            <a:bodyPr wrap="square" rtlCol="0">
              <a:spAutoFit/>
            </a:bodyPr>
            <a:lstStyle/>
            <a:p>
              <a:r>
                <a:rPr lang="en-US" sz="1000" dirty="0">
                  <a:solidFill>
                    <a:srgbClr val="0070C0"/>
                  </a:solidFill>
                </a:rPr>
                <a:t>Required strain</a:t>
              </a:r>
            </a:p>
          </p:txBody>
        </p:sp>
        <p:cxnSp>
          <p:nvCxnSpPr>
            <p:cNvPr id="38" name="Straight Arrow Connector 37">
              <a:extLst>
                <a:ext uri="{FF2B5EF4-FFF2-40B4-BE49-F238E27FC236}">
                  <a16:creationId xmlns:a16="http://schemas.microsoft.com/office/drawing/2014/main" id="{5925B841-5CAC-7887-C7D2-8A6AE3CC40B9}"/>
                </a:ext>
              </a:extLst>
            </p:cNvPr>
            <p:cNvCxnSpPr>
              <a:cxnSpLocks/>
            </p:cNvCxnSpPr>
            <p:nvPr/>
          </p:nvCxnSpPr>
          <p:spPr>
            <a:xfrm flipH="1">
              <a:off x="9963193" y="4048765"/>
              <a:ext cx="486515" cy="55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2" name="Freeform: Shape 41">
            <a:extLst>
              <a:ext uri="{FF2B5EF4-FFF2-40B4-BE49-F238E27FC236}">
                <a16:creationId xmlns:a16="http://schemas.microsoft.com/office/drawing/2014/main" id="{D6FE1551-8EFD-4CBF-EB02-559DF5D1C3EB}"/>
              </a:ext>
            </a:extLst>
          </p:cNvPr>
          <p:cNvSpPr/>
          <p:nvPr/>
        </p:nvSpPr>
        <p:spPr>
          <a:xfrm>
            <a:off x="1005607" y="2348560"/>
            <a:ext cx="3705225" cy="3476625"/>
          </a:xfrm>
          <a:custGeom>
            <a:avLst/>
            <a:gdLst>
              <a:gd name="connsiteX0" fmla="*/ 0 w 3705225"/>
              <a:gd name="connsiteY0" fmla="*/ 3476625 h 3476625"/>
              <a:gd name="connsiteX1" fmla="*/ 2200275 w 3705225"/>
              <a:gd name="connsiteY1" fmla="*/ 2181225 h 3476625"/>
              <a:gd name="connsiteX2" fmla="*/ 3705225 w 3705225"/>
              <a:gd name="connsiteY2" fmla="*/ 0 h 3476625"/>
            </a:gdLst>
            <a:ahLst/>
            <a:cxnLst>
              <a:cxn ang="0">
                <a:pos x="connsiteX0" y="connsiteY0"/>
              </a:cxn>
              <a:cxn ang="0">
                <a:pos x="connsiteX1" y="connsiteY1"/>
              </a:cxn>
              <a:cxn ang="0">
                <a:pos x="connsiteX2" y="connsiteY2"/>
              </a:cxn>
            </a:cxnLst>
            <a:rect l="l" t="t" r="r" b="b"/>
            <a:pathLst>
              <a:path w="3705225" h="3476625">
                <a:moveTo>
                  <a:pt x="0" y="3476625"/>
                </a:moveTo>
                <a:cubicBezTo>
                  <a:pt x="791369" y="3118643"/>
                  <a:pt x="1582738" y="2760662"/>
                  <a:pt x="2200275" y="2181225"/>
                </a:cubicBezTo>
                <a:cubicBezTo>
                  <a:pt x="2817812" y="1601788"/>
                  <a:pt x="3261518" y="800894"/>
                  <a:pt x="3705225"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B3230FF-9A7B-992F-76C0-1856D36E2202}"/>
              </a:ext>
            </a:extLst>
          </p:cNvPr>
          <p:cNvSpPr txBox="1"/>
          <p:nvPr/>
        </p:nvSpPr>
        <p:spPr>
          <a:xfrm>
            <a:off x="5120407" y="2489447"/>
            <a:ext cx="1117193" cy="600164"/>
          </a:xfrm>
          <a:prstGeom prst="rect">
            <a:avLst/>
          </a:prstGeom>
          <a:noFill/>
        </p:spPr>
        <p:txBody>
          <a:bodyPr wrap="square" rtlCol="0">
            <a:spAutoFit/>
          </a:bodyPr>
          <a:lstStyle/>
          <a:p>
            <a:r>
              <a:rPr lang="en-US" sz="1100" dirty="0"/>
              <a:t>Hypothetical actual joint behavior</a:t>
            </a:r>
          </a:p>
        </p:txBody>
      </p:sp>
      <p:cxnSp>
        <p:nvCxnSpPr>
          <p:cNvPr id="52" name="Straight Connector 51">
            <a:extLst>
              <a:ext uri="{FF2B5EF4-FFF2-40B4-BE49-F238E27FC236}">
                <a16:creationId xmlns:a16="http://schemas.microsoft.com/office/drawing/2014/main" id="{F2FC7FD0-5E07-5495-026E-99A2A6980F02}"/>
              </a:ext>
            </a:extLst>
          </p:cNvPr>
          <p:cNvCxnSpPr>
            <a:cxnSpLocks/>
            <a:stCxn id="42" idx="0"/>
          </p:cNvCxnSpPr>
          <p:nvPr/>
        </p:nvCxnSpPr>
        <p:spPr>
          <a:xfrm flipV="1">
            <a:off x="1005607" y="3076575"/>
            <a:ext cx="5679494" cy="274861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839FF589-7AAB-5B99-CD62-62682EB5A3F6}"/>
              </a:ext>
            </a:extLst>
          </p:cNvPr>
          <p:cNvSpPr txBox="1"/>
          <p:nvPr/>
        </p:nvSpPr>
        <p:spPr>
          <a:xfrm>
            <a:off x="5099400" y="3986022"/>
            <a:ext cx="1240760" cy="600164"/>
          </a:xfrm>
          <a:prstGeom prst="rect">
            <a:avLst/>
          </a:prstGeom>
          <a:noFill/>
        </p:spPr>
        <p:txBody>
          <a:bodyPr wrap="square" rtlCol="0">
            <a:spAutoFit/>
          </a:bodyPr>
          <a:lstStyle/>
          <a:p>
            <a:r>
              <a:rPr lang="en-US" sz="1100" dirty="0">
                <a:solidFill>
                  <a:schemeClr val="bg1">
                    <a:lumMod val="50000"/>
                  </a:schemeClr>
                </a:solidFill>
              </a:rPr>
              <a:t>Assumption of linear joint behavior (bad)</a:t>
            </a:r>
          </a:p>
        </p:txBody>
      </p:sp>
      <p:cxnSp>
        <p:nvCxnSpPr>
          <p:cNvPr id="61" name="Straight Connector 60">
            <a:extLst>
              <a:ext uri="{FF2B5EF4-FFF2-40B4-BE49-F238E27FC236}">
                <a16:creationId xmlns:a16="http://schemas.microsoft.com/office/drawing/2014/main" id="{330D3E98-F6C4-3152-ED44-5777A578D17F}"/>
              </a:ext>
            </a:extLst>
          </p:cNvPr>
          <p:cNvCxnSpPr>
            <a:cxnSpLocks/>
          </p:cNvCxnSpPr>
          <p:nvPr/>
        </p:nvCxnSpPr>
        <p:spPr>
          <a:xfrm flipV="1">
            <a:off x="2430782" y="5133957"/>
            <a:ext cx="0" cy="694232"/>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BD44FBB-5C9D-364B-1782-F3180B70DC92}"/>
                  </a:ext>
                </a:extLst>
              </p:cNvPr>
              <p:cNvSpPr txBox="1"/>
              <p:nvPr/>
            </p:nvSpPr>
            <p:spPr>
              <a:xfrm>
                <a:off x="1621407" y="4737594"/>
                <a:ext cx="911532"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(1)</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(1)</m:t>
                          </m:r>
                        </m:sup>
                      </m:sSup>
                    </m:oMath>
                  </m:oMathPara>
                </a14:m>
                <a:endParaRPr lang="en-US" dirty="0"/>
              </a:p>
            </p:txBody>
          </p:sp>
        </mc:Choice>
        <mc:Fallback xmlns="">
          <p:sp>
            <p:nvSpPr>
              <p:cNvPr id="63" name="TextBox 62">
                <a:extLst>
                  <a:ext uri="{FF2B5EF4-FFF2-40B4-BE49-F238E27FC236}">
                    <a16:creationId xmlns:a16="http://schemas.microsoft.com/office/drawing/2014/main" id="{1BD44FBB-5C9D-364B-1782-F3180B70DC92}"/>
                  </a:ext>
                </a:extLst>
              </p:cNvPr>
              <p:cNvSpPr txBox="1">
                <a:spLocks noRot="1" noChangeAspect="1" noMove="1" noResize="1" noEditPoints="1" noAdjustHandles="1" noChangeArrowheads="1" noChangeShapeType="1" noTextEdit="1"/>
              </p:cNvSpPr>
              <p:nvPr/>
            </p:nvSpPr>
            <p:spPr>
              <a:xfrm>
                <a:off x="1621407" y="4737594"/>
                <a:ext cx="911532" cy="288477"/>
              </a:xfrm>
              <a:prstGeom prst="rect">
                <a:avLst/>
              </a:prstGeom>
              <a:blipFill>
                <a:blip r:embed="rId5"/>
                <a:stretch>
                  <a:fillRect l="-2667" t="-8511" r="-4000" b="-8511"/>
                </a:stretch>
              </a:blipFill>
            </p:spPr>
            <p:txBody>
              <a:bodyPr/>
              <a:lstStyle/>
              <a:p>
                <a:r>
                  <a:rPr lang="en-US">
                    <a:noFill/>
                  </a:rPr>
                  <a:t> </a:t>
                </a:r>
              </a:p>
            </p:txBody>
          </p:sp>
        </mc:Fallback>
      </mc:AlternateContent>
      <p:cxnSp>
        <p:nvCxnSpPr>
          <p:cNvPr id="64" name="Straight Connector 63">
            <a:extLst>
              <a:ext uri="{FF2B5EF4-FFF2-40B4-BE49-F238E27FC236}">
                <a16:creationId xmlns:a16="http://schemas.microsoft.com/office/drawing/2014/main" id="{2EB0E3F6-1BF7-BCA4-2E0D-FA62ECAA3FFA}"/>
              </a:ext>
            </a:extLst>
          </p:cNvPr>
          <p:cNvCxnSpPr>
            <a:cxnSpLocks/>
          </p:cNvCxnSpPr>
          <p:nvPr/>
        </p:nvCxnSpPr>
        <p:spPr>
          <a:xfrm flipV="1">
            <a:off x="2451222" y="3076575"/>
            <a:ext cx="3059123" cy="204720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E620E1E3-AE0D-26E9-1BD3-14527B603D0C}"/>
              </a:ext>
            </a:extLst>
          </p:cNvPr>
          <p:cNvCxnSpPr>
            <a:cxnSpLocks/>
          </p:cNvCxnSpPr>
          <p:nvPr/>
        </p:nvCxnSpPr>
        <p:spPr>
          <a:xfrm flipV="1">
            <a:off x="3459482" y="4258242"/>
            <a:ext cx="0" cy="1566943"/>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2B118755-1960-E227-4FB6-BA90B2619445}"/>
                  </a:ext>
                </a:extLst>
              </p:cNvPr>
              <p:cNvSpPr txBox="1"/>
              <p:nvPr/>
            </p:nvSpPr>
            <p:spPr>
              <a:xfrm>
                <a:off x="2556765" y="4032555"/>
                <a:ext cx="911532"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(2)</m:t>
                          </m:r>
                        </m:sup>
                      </m:sSup>
                    </m:oMath>
                  </m:oMathPara>
                </a14:m>
                <a:endParaRPr lang="en-US" dirty="0"/>
              </a:p>
            </p:txBody>
          </p:sp>
        </mc:Choice>
        <mc:Fallback xmlns="">
          <p:sp>
            <p:nvSpPr>
              <p:cNvPr id="71" name="TextBox 70">
                <a:extLst>
                  <a:ext uri="{FF2B5EF4-FFF2-40B4-BE49-F238E27FC236}">
                    <a16:creationId xmlns:a16="http://schemas.microsoft.com/office/drawing/2014/main" id="{2B118755-1960-E227-4FB6-BA90B2619445}"/>
                  </a:ext>
                </a:extLst>
              </p:cNvPr>
              <p:cNvSpPr txBox="1">
                <a:spLocks noRot="1" noChangeAspect="1" noMove="1" noResize="1" noEditPoints="1" noAdjustHandles="1" noChangeArrowheads="1" noChangeShapeType="1" noTextEdit="1"/>
              </p:cNvSpPr>
              <p:nvPr/>
            </p:nvSpPr>
            <p:spPr>
              <a:xfrm>
                <a:off x="2556765" y="4032555"/>
                <a:ext cx="911532" cy="288477"/>
              </a:xfrm>
              <a:prstGeom prst="rect">
                <a:avLst/>
              </a:prstGeom>
              <a:blipFill>
                <a:blip r:embed="rId6"/>
                <a:stretch>
                  <a:fillRect l="-2667" t="-8511" r="-4667" b="-6383"/>
                </a:stretch>
              </a:blipFill>
            </p:spPr>
            <p:txBody>
              <a:bodyPr/>
              <a:lstStyle/>
              <a:p>
                <a:r>
                  <a:rPr lang="en-US">
                    <a:noFill/>
                  </a:rPr>
                  <a:t> </a:t>
                </a:r>
              </a:p>
            </p:txBody>
          </p:sp>
        </mc:Fallback>
      </mc:AlternateContent>
      <p:cxnSp>
        <p:nvCxnSpPr>
          <p:cNvPr id="72" name="Straight Connector 71">
            <a:extLst>
              <a:ext uri="{FF2B5EF4-FFF2-40B4-BE49-F238E27FC236}">
                <a16:creationId xmlns:a16="http://schemas.microsoft.com/office/drawing/2014/main" id="{80CC782F-C054-6D05-8E22-84BB01E9266C}"/>
              </a:ext>
            </a:extLst>
          </p:cNvPr>
          <p:cNvCxnSpPr>
            <a:cxnSpLocks/>
          </p:cNvCxnSpPr>
          <p:nvPr/>
        </p:nvCxnSpPr>
        <p:spPr>
          <a:xfrm flipV="1">
            <a:off x="3419906" y="3105150"/>
            <a:ext cx="1066368" cy="1233396"/>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DFCA1BD-44A3-4833-6291-5753B8525CE3}"/>
                  </a:ext>
                </a:extLst>
              </p:cNvPr>
              <p:cNvSpPr txBox="1"/>
              <p:nvPr/>
            </p:nvSpPr>
            <p:spPr>
              <a:xfrm>
                <a:off x="3056231" y="3493817"/>
                <a:ext cx="911532"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(3)</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(3)</m:t>
                          </m:r>
                        </m:sup>
                      </m:sSup>
                    </m:oMath>
                  </m:oMathPara>
                </a14:m>
                <a:endParaRPr lang="en-US" dirty="0"/>
              </a:p>
            </p:txBody>
          </p:sp>
        </mc:Choice>
        <mc:Fallback xmlns="">
          <p:sp>
            <p:nvSpPr>
              <p:cNvPr id="77" name="TextBox 76">
                <a:extLst>
                  <a:ext uri="{FF2B5EF4-FFF2-40B4-BE49-F238E27FC236}">
                    <a16:creationId xmlns:a16="http://schemas.microsoft.com/office/drawing/2014/main" id="{1DFCA1BD-44A3-4833-6291-5753B8525CE3}"/>
                  </a:ext>
                </a:extLst>
              </p:cNvPr>
              <p:cNvSpPr txBox="1">
                <a:spLocks noRot="1" noChangeAspect="1" noMove="1" noResize="1" noEditPoints="1" noAdjustHandles="1" noChangeArrowheads="1" noChangeShapeType="1" noTextEdit="1"/>
              </p:cNvSpPr>
              <p:nvPr/>
            </p:nvSpPr>
            <p:spPr>
              <a:xfrm>
                <a:off x="3056231" y="3493817"/>
                <a:ext cx="911532" cy="288477"/>
              </a:xfrm>
              <a:prstGeom prst="rect">
                <a:avLst/>
              </a:prstGeom>
              <a:blipFill>
                <a:blip r:embed="rId7"/>
                <a:stretch>
                  <a:fillRect l="-2667" t="-8511" r="-4667" b="-8511"/>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D0CA0FF9-CF7C-2DCD-6503-A40C8E78CE7B}"/>
              </a:ext>
            </a:extLst>
          </p:cNvPr>
          <p:cNvCxnSpPr>
            <a:cxnSpLocks/>
          </p:cNvCxnSpPr>
          <p:nvPr/>
        </p:nvCxnSpPr>
        <p:spPr>
          <a:xfrm flipH="1" flipV="1">
            <a:off x="3839940" y="3757393"/>
            <a:ext cx="14910" cy="2080341"/>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E87BA19A-71C5-D804-2530-53F9569756F7}"/>
              </a:ext>
            </a:extLst>
          </p:cNvPr>
          <p:cNvCxnSpPr>
            <a:cxnSpLocks/>
            <a:stCxn id="37" idx="3"/>
          </p:cNvCxnSpPr>
          <p:nvPr/>
        </p:nvCxnSpPr>
        <p:spPr>
          <a:xfrm flipH="1" flipV="1">
            <a:off x="4139372" y="3314700"/>
            <a:ext cx="5454" cy="2616102"/>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BBF47E54-995E-CD4E-9C3A-097FD387B152}"/>
                  </a:ext>
                </a:extLst>
              </p:cNvPr>
              <p:cNvSpPr txBox="1"/>
              <p:nvPr/>
            </p:nvSpPr>
            <p:spPr>
              <a:xfrm>
                <a:off x="3399084" y="2859260"/>
                <a:ext cx="911532" cy="2884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𝜀</m:t>
                          </m:r>
                        </m:e>
                        <m:sup>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sup>
                      </m:sSup>
                    </m:oMath>
                  </m:oMathPara>
                </a14:m>
                <a:endParaRPr lang="en-US" dirty="0"/>
              </a:p>
            </p:txBody>
          </p:sp>
        </mc:Choice>
        <mc:Fallback xmlns="">
          <p:sp>
            <p:nvSpPr>
              <p:cNvPr id="85" name="TextBox 84">
                <a:extLst>
                  <a:ext uri="{FF2B5EF4-FFF2-40B4-BE49-F238E27FC236}">
                    <a16:creationId xmlns:a16="http://schemas.microsoft.com/office/drawing/2014/main" id="{BBF47E54-995E-CD4E-9C3A-097FD387B152}"/>
                  </a:ext>
                </a:extLst>
              </p:cNvPr>
              <p:cNvSpPr txBox="1">
                <a:spLocks noRot="1" noChangeAspect="1" noMove="1" noResize="1" noEditPoints="1" noAdjustHandles="1" noChangeArrowheads="1" noChangeShapeType="1" noTextEdit="1"/>
              </p:cNvSpPr>
              <p:nvPr/>
            </p:nvSpPr>
            <p:spPr>
              <a:xfrm>
                <a:off x="3399084" y="2859260"/>
                <a:ext cx="911532" cy="288477"/>
              </a:xfrm>
              <a:prstGeom prst="rect">
                <a:avLst/>
              </a:prstGeom>
              <a:blipFill>
                <a:blip r:embed="rId8"/>
                <a:stretch>
                  <a:fillRect l="-6711" t="-8511" r="-8725" b="-8511"/>
                </a:stretch>
              </a:blipFill>
            </p:spPr>
            <p:txBody>
              <a:bodyPr/>
              <a:lstStyle/>
              <a:p>
                <a:r>
                  <a:rPr lang="en-US">
                    <a:noFill/>
                  </a:rPr>
                  <a:t> </a:t>
                </a:r>
              </a:p>
            </p:txBody>
          </p:sp>
        </mc:Fallback>
      </mc:AlternateContent>
      <p:sp>
        <p:nvSpPr>
          <p:cNvPr id="86" name="Oval 85">
            <a:extLst>
              <a:ext uri="{FF2B5EF4-FFF2-40B4-BE49-F238E27FC236}">
                <a16:creationId xmlns:a16="http://schemas.microsoft.com/office/drawing/2014/main" id="{DBF5B0ED-A465-C591-82DA-509C6F18A5B5}"/>
              </a:ext>
            </a:extLst>
          </p:cNvPr>
          <p:cNvSpPr/>
          <p:nvPr/>
        </p:nvSpPr>
        <p:spPr>
          <a:xfrm>
            <a:off x="2381609" y="5068749"/>
            <a:ext cx="106234" cy="10623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1A7B99F-CF43-3E97-2982-68EAF2F5038A}"/>
              </a:ext>
            </a:extLst>
          </p:cNvPr>
          <p:cNvSpPr/>
          <p:nvPr/>
        </p:nvSpPr>
        <p:spPr>
          <a:xfrm>
            <a:off x="3400391" y="4230467"/>
            <a:ext cx="106234" cy="10623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2E9607DB-5970-0023-EF80-9C7A6FCAF94A}"/>
              </a:ext>
            </a:extLst>
          </p:cNvPr>
          <p:cNvSpPr/>
          <p:nvPr/>
        </p:nvSpPr>
        <p:spPr>
          <a:xfrm>
            <a:off x="3791007" y="3754910"/>
            <a:ext cx="106234" cy="10623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E2BFC63D-3472-74E9-20EB-67BBA6F1C372}"/>
              </a:ext>
            </a:extLst>
          </p:cNvPr>
          <p:cNvSpPr/>
          <p:nvPr/>
        </p:nvSpPr>
        <p:spPr>
          <a:xfrm>
            <a:off x="4144160" y="3212822"/>
            <a:ext cx="106234" cy="10623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C48353A-5A7D-C30B-13B1-186B826630B6}"/>
              </a:ext>
            </a:extLst>
          </p:cNvPr>
          <p:cNvSpPr txBox="1"/>
          <p:nvPr/>
        </p:nvSpPr>
        <p:spPr>
          <a:xfrm>
            <a:off x="888895" y="1190225"/>
            <a:ext cx="5293573" cy="738664"/>
          </a:xfrm>
          <a:prstGeom prst="rect">
            <a:avLst/>
          </a:prstGeom>
          <a:noFill/>
        </p:spPr>
        <p:txBody>
          <a:bodyPr wrap="square" rtlCol="0">
            <a:spAutoFit/>
          </a:bodyPr>
          <a:lstStyle/>
          <a:p>
            <a:pPr>
              <a:spcAft>
                <a:spcPts val="600"/>
              </a:spcAft>
            </a:pPr>
            <a:r>
              <a:rPr lang="en-US" sz="1400" b="1" dirty="0"/>
              <a:t>Implicit Algorithm:</a:t>
            </a:r>
            <a:r>
              <a:rPr lang="en-US" sz="1400" dirty="0"/>
              <a:t> Effectively a (limited) linear extrapolation with provisions to guard against disaster.  Usually best with quasistatic (not implicit dynamics).</a:t>
            </a:r>
            <a:endParaRPr lang="en-US" sz="1400" b="1" dirty="0"/>
          </a:p>
        </p:txBody>
      </p:sp>
      <p:sp>
        <p:nvSpPr>
          <p:cNvPr id="91" name="TextBox 90">
            <a:extLst>
              <a:ext uri="{FF2B5EF4-FFF2-40B4-BE49-F238E27FC236}">
                <a16:creationId xmlns:a16="http://schemas.microsoft.com/office/drawing/2014/main" id="{757BBC13-3E8E-54C4-2277-40C48894AA93}"/>
              </a:ext>
            </a:extLst>
          </p:cNvPr>
          <p:cNvSpPr txBox="1"/>
          <p:nvPr/>
        </p:nvSpPr>
        <p:spPr>
          <a:xfrm>
            <a:off x="757517" y="6394310"/>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Dramatically faster preload than explicit when possible.</a:t>
            </a:r>
          </a:p>
        </p:txBody>
      </p:sp>
    </p:spTree>
    <p:extLst>
      <p:ext uri="{BB962C8B-B14F-4D97-AF65-F5344CB8AC3E}">
        <p14:creationId xmlns:p14="http://schemas.microsoft.com/office/powerpoint/2010/main" val="316564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132ECE-A2F1-26F3-0637-85BF3CB0F882}"/>
              </a:ext>
            </a:extLst>
          </p:cNvPr>
          <p:cNvPicPr>
            <a:picLocks noChangeAspect="1"/>
          </p:cNvPicPr>
          <p:nvPr/>
        </p:nvPicPr>
        <p:blipFill rotWithShape="1">
          <a:blip r:embed="rId2"/>
          <a:srcRect t="13816"/>
          <a:stretch/>
        </p:blipFill>
        <p:spPr>
          <a:xfrm>
            <a:off x="1430138" y="3442240"/>
            <a:ext cx="2886075" cy="2495549"/>
          </a:xfrm>
          <a:prstGeom prst="rect">
            <a:avLst/>
          </a:prstGeom>
        </p:spPr>
      </p:pic>
      <p:sp>
        <p:nvSpPr>
          <p:cNvPr id="19" name="Rectangle 18">
            <a:extLst>
              <a:ext uri="{FF2B5EF4-FFF2-40B4-BE49-F238E27FC236}">
                <a16:creationId xmlns:a16="http://schemas.microsoft.com/office/drawing/2014/main" id="{CEAE6188-A248-DC10-9D4B-136C61A617D5}"/>
              </a:ext>
            </a:extLst>
          </p:cNvPr>
          <p:cNvSpPr/>
          <p:nvPr/>
        </p:nvSpPr>
        <p:spPr>
          <a:xfrm>
            <a:off x="2644576" y="4080415"/>
            <a:ext cx="447675" cy="438150"/>
          </a:xfrm>
          <a:prstGeom prst="rect">
            <a:avLst/>
          </a:prstGeom>
          <a:pattFill prst="ltUpDiag">
            <a:fgClr>
              <a:srgbClr val="FF0000"/>
            </a:fgClr>
            <a:bgClr>
              <a:schemeClr val="bg1"/>
            </a:bgClr>
          </a:patt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474086AB-3CC5-3708-FAEC-16FAA358A50A}"/>
              </a:ext>
            </a:extLst>
          </p:cNvPr>
          <p:cNvSpPr/>
          <p:nvPr/>
        </p:nvSpPr>
        <p:spPr>
          <a:xfrm>
            <a:off x="4482901" y="4185188"/>
            <a:ext cx="501411" cy="3693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3E03DC79-046D-970C-C93B-BCD5B12BAD33}"/>
              </a:ext>
            </a:extLst>
          </p:cNvPr>
          <p:cNvGrpSpPr/>
          <p:nvPr/>
        </p:nvGrpSpPr>
        <p:grpSpPr>
          <a:xfrm rot="1838968">
            <a:off x="5371471" y="3910558"/>
            <a:ext cx="723900" cy="855931"/>
            <a:chOff x="6591300" y="3286125"/>
            <a:chExt cx="723900" cy="855931"/>
          </a:xfrm>
        </p:grpSpPr>
        <p:sp>
          <p:nvSpPr>
            <p:cNvPr id="31" name="Oval 30">
              <a:extLst>
                <a:ext uri="{FF2B5EF4-FFF2-40B4-BE49-F238E27FC236}">
                  <a16:creationId xmlns:a16="http://schemas.microsoft.com/office/drawing/2014/main" id="{0B9BB394-4C11-2033-7E37-CA3E62C6E45B}"/>
                </a:ext>
              </a:extLst>
            </p:cNvPr>
            <p:cNvSpPr/>
            <p:nvPr/>
          </p:nvSpPr>
          <p:spPr>
            <a:xfrm>
              <a:off x="6591300" y="3286125"/>
              <a:ext cx="723900" cy="247648"/>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018C2E14-2151-0FC7-4E95-D3600AE82C1B}"/>
                </a:ext>
              </a:extLst>
            </p:cNvPr>
            <p:cNvCxnSpPr>
              <a:stCxn id="31" idx="2"/>
            </p:cNvCxnSpPr>
            <p:nvPr/>
          </p:nvCxnSpPr>
          <p:spPr>
            <a:xfrm>
              <a:off x="6591300" y="3409949"/>
              <a:ext cx="0" cy="63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77B4271-3D5E-986F-2D16-1143ACCDAE95}"/>
                </a:ext>
              </a:extLst>
            </p:cNvPr>
            <p:cNvCxnSpPr/>
            <p:nvPr/>
          </p:nvCxnSpPr>
          <p:spPr>
            <a:xfrm>
              <a:off x="7315200" y="3380439"/>
              <a:ext cx="0" cy="63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reeform: Shape 35">
              <a:extLst>
                <a:ext uri="{FF2B5EF4-FFF2-40B4-BE49-F238E27FC236}">
                  <a16:creationId xmlns:a16="http://schemas.microsoft.com/office/drawing/2014/main" id="{3E5AA164-8B6C-1D1E-081F-8AAA0256FA3B}"/>
                </a:ext>
              </a:extLst>
            </p:cNvPr>
            <p:cNvSpPr/>
            <p:nvPr/>
          </p:nvSpPr>
          <p:spPr>
            <a:xfrm>
              <a:off x="6594475" y="4013835"/>
              <a:ext cx="720725" cy="128221"/>
            </a:xfrm>
            <a:custGeom>
              <a:avLst/>
              <a:gdLst>
                <a:gd name="connsiteX0" fmla="*/ 0 w 720725"/>
                <a:gd name="connsiteY0" fmla="*/ 22225 h 128221"/>
                <a:gd name="connsiteX1" fmla="*/ 142875 w 720725"/>
                <a:gd name="connsiteY1" fmla="*/ 104775 h 128221"/>
                <a:gd name="connsiteX2" fmla="*/ 381000 w 720725"/>
                <a:gd name="connsiteY2" fmla="*/ 127000 h 128221"/>
                <a:gd name="connsiteX3" fmla="*/ 622300 w 720725"/>
                <a:gd name="connsiteY3" fmla="*/ 76200 h 128221"/>
                <a:gd name="connsiteX4" fmla="*/ 720725 w 720725"/>
                <a:gd name="connsiteY4" fmla="*/ 0 h 12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725" h="128221">
                  <a:moveTo>
                    <a:pt x="0" y="22225"/>
                  </a:moveTo>
                  <a:cubicBezTo>
                    <a:pt x="39687" y="54769"/>
                    <a:pt x="79375" y="87313"/>
                    <a:pt x="142875" y="104775"/>
                  </a:cubicBezTo>
                  <a:cubicBezTo>
                    <a:pt x="206375" y="122237"/>
                    <a:pt x="301096" y="131762"/>
                    <a:pt x="381000" y="127000"/>
                  </a:cubicBezTo>
                  <a:cubicBezTo>
                    <a:pt x="460904" y="122238"/>
                    <a:pt x="565679" y="97367"/>
                    <a:pt x="622300" y="76200"/>
                  </a:cubicBezTo>
                  <a:cubicBezTo>
                    <a:pt x="678921" y="55033"/>
                    <a:pt x="699823" y="27516"/>
                    <a:pt x="720725" y="0"/>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Arrow: Right 37">
            <a:extLst>
              <a:ext uri="{FF2B5EF4-FFF2-40B4-BE49-F238E27FC236}">
                <a16:creationId xmlns:a16="http://schemas.microsoft.com/office/drawing/2014/main" id="{53FD6B53-825E-23D1-6FD0-5C6E8CA0EA4C}"/>
              </a:ext>
            </a:extLst>
          </p:cNvPr>
          <p:cNvSpPr/>
          <p:nvPr/>
        </p:nvSpPr>
        <p:spPr>
          <a:xfrm>
            <a:off x="6493627" y="4193731"/>
            <a:ext cx="501411" cy="3693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CA3708BE-C854-6BD6-2AE5-A41178A36BB5}"/>
              </a:ext>
            </a:extLst>
          </p:cNvPr>
          <p:cNvGrpSpPr/>
          <p:nvPr/>
        </p:nvGrpSpPr>
        <p:grpSpPr>
          <a:xfrm rot="1841901">
            <a:off x="7434806" y="3720177"/>
            <a:ext cx="720724" cy="1525423"/>
            <a:chOff x="8296276" y="2500988"/>
            <a:chExt cx="1166811" cy="2224834"/>
          </a:xfrm>
        </p:grpSpPr>
        <p:sp>
          <p:nvSpPr>
            <p:cNvPr id="39" name="Oval 38">
              <a:extLst>
                <a:ext uri="{FF2B5EF4-FFF2-40B4-BE49-F238E27FC236}">
                  <a16:creationId xmlns:a16="http://schemas.microsoft.com/office/drawing/2014/main" id="{B5536335-1749-71C5-2D53-AE5F1BC66E01}"/>
                </a:ext>
              </a:extLst>
            </p:cNvPr>
            <p:cNvSpPr/>
            <p:nvPr/>
          </p:nvSpPr>
          <p:spPr>
            <a:xfrm>
              <a:off x="8296276" y="2500988"/>
              <a:ext cx="1162050" cy="22248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0431C32-7232-EAFB-76D4-D5375A6566B4}"/>
                </a:ext>
              </a:extLst>
            </p:cNvPr>
            <p:cNvSpPr/>
            <p:nvPr/>
          </p:nvSpPr>
          <p:spPr>
            <a:xfrm>
              <a:off x="8301037" y="3380439"/>
              <a:ext cx="1162050" cy="44447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CB1F20E-9165-9592-62B2-7BB31C2D83B4}"/>
                </a:ext>
              </a:extLst>
            </p:cNvPr>
            <p:cNvSpPr/>
            <p:nvPr/>
          </p:nvSpPr>
          <p:spPr>
            <a:xfrm>
              <a:off x="8795428" y="2500989"/>
              <a:ext cx="161255" cy="22248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5D0B0A10-F6B7-8714-7F11-0B8CED8B21BE}"/>
              </a:ext>
            </a:extLst>
          </p:cNvPr>
          <p:cNvGrpSpPr/>
          <p:nvPr/>
        </p:nvGrpSpPr>
        <p:grpSpPr>
          <a:xfrm>
            <a:off x="4882373" y="4614884"/>
            <a:ext cx="1254816" cy="1075141"/>
            <a:chOff x="6123672" y="3973826"/>
            <a:chExt cx="1254816" cy="1075141"/>
          </a:xfrm>
        </p:grpSpPr>
        <p:cxnSp>
          <p:nvCxnSpPr>
            <p:cNvPr id="45" name="Straight Arrow Connector 44">
              <a:extLst>
                <a:ext uri="{FF2B5EF4-FFF2-40B4-BE49-F238E27FC236}">
                  <a16:creationId xmlns:a16="http://schemas.microsoft.com/office/drawing/2014/main" id="{347B6FB5-7A8A-3842-FB4D-96B4E95EB5CF}"/>
                </a:ext>
              </a:extLst>
            </p:cNvPr>
            <p:cNvCxnSpPr/>
            <p:nvPr/>
          </p:nvCxnSpPr>
          <p:spPr>
            <a:xfrm flipV="1">
              <a:off x="6426425" y="4078824"/>
              <a:ext cx="0" cy="6469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04BFA213-9429-6086-BFE6-5605D77615CE}"/>
                </a:ext>
              </a:extLst>
            </p:cNvPr>
            <p:cNvCxnSpPr>
              <a:cxnSpLocks/>
            </p:cNvCxnSpPr>
            <p:nvPr/>
          </p:nvCxnSpPr>
          <p:spPr>
            <a:xfrm>
              <a:off x="6423965" y="4722331"/>
              <a:ext cx="6938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0394D1BD-C773-2C8A-BED9-F36AF345C5CB}"/>
                </a:ext>
              </a:extLst>
            </p:cNvPr>
            <p:cNvSpPr txBox="1"/>
            <p:nvPr/>
          </p:nvSpPr>
          <p:spPr>
            <a:xfrm>
              <a:off x="6971170" y="4679635"/>
              <a:ext cx="407318" cy="369332"/>
            </a:xfrm>
            <a:prstGeom prst="rect">
              <a:avLst/>
            </a:prstGeom>
            <a:noFill/>
          </p:spPr>
          <p:txBody>
            <a:bodyPr wrap="square">
              <a:spAutoFit/>
            </a:bodyPr>
            <a:lstStyle/>
            <a:p>
              <a:r>
                <a:rPr lang="en-US" i="1" dirty="0"/>
                <a:t>x</a:t>
              </a:r>
            </a:p>
          </p:txBody>
        </p:sp>
        <p:sp>
          <p:nvSpPr>
            <p:cNvPr id="50" name="TextBox 49">
              <a:extLst>
                <a:ext uri="{FF2B5EF4-FFF2-40B4-BE49-F238E27FC236}">
                  <a16:creationId xmlns:a16="http://schemas.microsoft.com/office/drawing/2014/main" id="{17E193F6-C8D1-94C9-AFE7-1AF73346637C}"/>
                </a:ext>
              </a:extLst>
            </p:cNvPr>
            <p:cNvSpPr txBox="1"/>
            <p:nvPr/>
          </p:nvSpPr>
          <p:spPr>
            <a:xfrm>
              <a:off x="6123672" y="3973826"/>
              <a:ext cx="407318" cy="369332"/>
            </a:xfrm>
            <a:prstGeom prst="rect">
              <a:avLst/>
            </a:prstGeom>
            <a:noFill/>
          </p:spPr>
          <p:txBody>
            <a:bodyPr wrap="square">
              <a:spAutoFit/>
            </a:bodyPr>
            <a:lstStyle/>
            <a:p>
              <a:r>
                <a:rPr lang="en-US" i="1" dirty="0"/>
                <a:t>y</a:t>
              </a:r>
            </a:p>
          </p:txBody>
        </p:sp>
      </p:grpSp>
      <p:cxnSp>
        <p:nvCxnSpPr>
          <p:cNvPr id="54" name="Straight Arrow Connector 53">
            <a:extLst>
              <a:ext uri="{FF2B5EF4-FFF2-40B4-BE49-F238E27FC236}">
                <a16:creationId xmlns:a16="http://schemas.microsoft.com/office/drawing/2014/main" id="{8764ED4C-9900-9527-4A36-5051977A3416}"/>
              </a:ext>
            </a:extLst>
          </p:cNvPr>
          <p:cNvCxnSpPr>
            <a:cxnSpLocks/>
            <a:endCxn id="40" idx="2"/>
          </p:cNvCxnSpPr>
          <p:nvPr/>
        </p:nvCxnSpPr>
        <p:spPr>
          <a:xfrm flipH="1" flipV="1">
            <a:off x="7491588" y="4294094"/>
            <a:ext cx="291726" cy="18284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6290DF0-16A7-57CB-D3BB-62C08D8395D9}"/>
              </a:ext>
            </a:extLst>
          </p:cNvPr>
          <p:cNvCxnSpPr>
            <a:cxnSpLocks/>
            <a:endCxn id="41" idx="0"/>
          </p:cNvCxnSpPr>
          <p:nvPr/>
        </p:nvCxnSpPr>
        <p:spPr>
          <a:xfrm flipV="1">
            <a:off x="7797601" y="3825915"/>
            <a:ext cx="385020" cy="652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4B4C38E-93A3-DF7F-62ED-B9726C97F143}"/>
              </a:ext>
            </a:extLst>
          </p:cNvPr>
          <p:cNvCxnSpPr>
            <a:cxnSpLocks/>
          </p:cNvCxnSpPr>
          <p:nvPr/>
        </p:nvCxnSpPr>
        <p:spPr>
          <a:xfrm>
            <a:off x="7792840" y="4482974"/>
            <a:ext cx="4762" cy="166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E6C292D-81DD-B2BA-3A02-BBCDAAA0C7AF}"/>
              </a:ext>
            </a:extLst>
          </p:cNvPr>
          <p:cNvCxnSpPr/>
          <p:nvPr/>
        </p:nvCxnSpPr>
        <p:spPr>
          <a:xfrm flipH="1">
            <a:off x="7164827" y="3432327"/>
            <a:ext cx="1253765" cy="2095760"/>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A99B440-C4CA-5AE3-1B1A-4F3099E7FE75}"/>
                  </a:ext>
                </a:extLst>
              </p:cNvPr>
              <p:cNvSpPr txBox="1"/>
              <p:nvPr/>
            </p:nvSpPr>
            <p:spPr>
              <a:xfrm>
                <a:off x="8377079" y="3899216"/>
                <a:ext cx="2011469" cy="1200329"/>
              </a:xfrm>
              <a:prstGeom prst="rect">
                <a:avLst/>
              </a:prstGeom>
              <a:noFill/>
            </p:spPr>
            <p:txBody>
              <a:bodyPr wrap="square" rtlCol="0">
                <a:spAutoFit/>
              </a:bodyPr>
              <a:lstStyle/>
              <a:p>
                <a:r>
                  <a:rPr lang="en-US" sz="1200" dirty="0"/>
                  <a:t>Preload direction and length estimate (</a:t>
                </a:r>
                <a14:m>
                  <m:oMath xmlns:m="http://schemas.openxmlformats.org/officeDocument/2006/math">
                    <m:r>
                      <a:rPr lang="en-US" sz="1200" b="0" i="1" smtClean="0">
                        <a:latin typeface="Cambria Math" panose="02040503050406030204" pitchFamily="18" charset="0"/>
                      </a:rPr>
                      <m:t>𝐿</m:t>
                    </m:r>
                  </m:oMath>
                </a14:m>
                <a:r>
                  <a:rPr lang="en-US" sz="1200" dirty="0"/>
                  <a:t>) comes from</a:t>
                </a:r>
                <a:r>
                  <a:rPr lang="en-US" sz="1200" b="0" dirty="0"/>
                  <a:t>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𝐼</m:t>
                        </m:r>
                      </m:e>
                      <m:sub>
                        <m:r>
                          <a:rPr lang="en-US" sz="1200" b="0" i="1" smtClean="0">
                            <a:latin typeface="Cambria Math" panose="02040503050406030204" pitchFamily="18" charset="0"/>
                          </a:rPr>
                          <m:t>1</m:t>
                        </m:r>
                      </m:sub>
                    </m:sSub>
                  </m:oMath>
                </a14:m>
                <a:r>
                  <a:rPr lang="en-US" sz="1200" dirty="0"/>
                  <a:t> or </a:t>
                </a:r>
                <a14:m>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𝐼</m:t>
                        </m:r>
                      </m:e>
                      <m:sub>
                        <m:r>
                          <a:rPr lang="en-US" sz="1200" b="0" i="1" smtClean="0">
                            <a:latin typeface="Cambria Math" panose="02040503050406030204" pitchFamily="18" charset="0"/>
                          </a:rPr>
                          <m:t>3</m:t>
                        </m:r>
                      </m:sub>
                    </m:sSub>
                  </m:oMath>
                </a14:m>
                <a:endParaRPr lang="en-US" sz="1200" dirty="0"/>
              </a:p>
              <a:p>
                <a:endParaRPr lang="en-US" sz="1200" dirty="0"/>
              </a:p>
              <a:p>
                <a:r>
                  <a:rPr lang="en-US" sz="1200" dirty="0"/>
                  <a:t>Estimate area (</a:t>
                </a:r>
                <a14:m>
                  <m:oMath xmlns:m="http://schemas.openxmlformats.org/officeDocument/2006/math">
                    <m:r>
                      <a:rPr lang="en-US" sz="1200" b="0" i="1" smtClean="0">
                        <a:latin typeface="Cambria Math" panose="02040503050406030204" pitchFamily="18" charset="0"/>
                      </a:rPr>
                      <m:t>𝐴</m:t>
                    </m:r>
                  </m:oMath>
                </a14:m>
                <a:r>
                  <a:rPr lang="en-US" sz="1200" dirty="0"/>
                  <a:t>) from the remaining axes</a:t>
                </a:r>
              </a:p>
            </p:txBody>
          </p:sp>
        </mc:Choice>
        <mc:Fallback xmlns="">
          <p:sp>
            <p:nvSpPr>
              <p:cNvPr id="66" name="TextBox 65">
                <a:extLst>
                  <a:ext uri="{FF2B5EF4-FFF2-40B4-BE49-F238E27FC236}">
                    <a16:creationId xmlns:a16="http://schemas.microsoft.com/office/drawing/2014/main" id="{BA99B440-C4CA-5AE3-1B1A-4F3099E7FE75}"/>
                  </a:ext>
                </a:extLst>
              </p:cNvPr>
              <p:cNvSpPr txBox="1">
                <a:spLocks noRot="1" noChangeAspect="1" noMove="1" noResize="1" noEditPoints="1" noAdjustHandles="1" noChangeArrowheads="1" noChangeShapeType="1" noTextEdit="1"/>
              </p:cNvSpPr>
              <p:nvPr/>
            </p:nvSpPr>
            <p:spPr>
              <a:xfrm>
                <a:off x="8377079" y="3899216"/>
                <a:ext cx="2011469" cy="1200329"/>
              </a:xfrm>
              <a:prstGeom prst="rect">
                <a:avLst/>
              </a:prstGeom>
              <a:blipFill>
                <a:blip r:embed="rId3"/>
                <a:stretch>
                  <a:fillRect t="-508" r="-2121" b="-304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7616CD7-0345-E038-2AF7-23DAA5C49B1B}"/>
              </a:ext>
            </a:extLst>
          </p:cNvPr>
          <p:cNvSpPr>
            <a:spLocks noGrp="1"/>
          </p:cNvSpPr>
          <p:nvPr>
            <p:ph type="title"/>
          </p:nvPr>
        </p:nvSpPr>
        <p:spPr/>
        <p:txBody>
          <a:bodyPr/>
          <a:lstStyle/>
          <a:p>
            <a:r>
              <a:rPr lang="en-US" dirty="0"/>
              <a:t>Preloading bolts: geometry considerations</a:t>
            </a:r>
          </a:p>
        </p:txBody>
      </p:sp>
      <p:sp>
        <p:nvSpPr>
          <p:cNvPr id="4" name="Slide Number Placeholder 3">
            <a:extLst>
              <a:ext uri="{FF2B5EF4-FFF2-40B4-BE49-F238E27FC236}">
                <a16:creationId xmlns:a16="http://schemas.microsoft.com/office/drawing/2014/main" id="{FA0700E5-0455-07CB-4F5F-47141C9E9CAD}"/>
              </a:ext>
            </a:extLst>
          </p:cNvPr>
          <p:cNvSpPr>
            <a:spLocks noGrp="1"/>
          </p:cNvSpPr>
          <p:nvPr>
            <p:ph type="sldNum" sz="quarter" idx="4"/>
          </p:nvPr>
        </p:nvSpPr>
        <p:spPr/>
        <p:txBody>
          <a:bodyPr/>
          <a:lstStyle/>
          <a:p>
            <a:pPr algn="ctr"/>
            <a:fld id="{F6B149FD-26F7-3645-B4E7-BA8B8CC5EEA8}" type="slidenum">
              <a:rPr lang="en-US" smtClean="0"/>
              <a:pPr algn="ctr"/>
              <a:t>68</a:t>
            </a:fld>
            <a:endParaRPr lang="en-US" dirty="0"/>
          </a:p>
        </p:txBody>
      </p:sp>
      <p:sp>
        <p:nvSpPr>
          <p:cNvPr id="9" name="TextBox 8">
            <a:extLst>
              <a:ext uri="{FF2B5EF4-FFF2-40B4-BE49-F238E27FC236}">
                <a16:creationId xmlns:a16="http://schemas.microsoft.com/office/drawing/2014/main" id="{C8617428-5B66-0FCA-2EAB-D354B9C08B56}"/>
              </a:ext>
            </a:extLst>
          </p:cNvPr>
          <p:cNvSpPr txBox="1"/>
          <p:nvPr/>
        </p:nvSpPr>
        <p:spPr>
          <a:xfrm>
            <a:off x="2447925" y="1116172"/>
            <a:ext cx="7296150" cy="369332"/>
          </a:xfrm>
          <a:prstGeom prst="rect">
            <a:avLst/>
          </a:prstGeom>
          <a:noFill/>
        </p:spPr>
        <p:txBody>
          <a:bodyPr wrap="square" rtlCol="0">
            <a:spAutoFit/>
          </a:bodyPr>
          <a:lstStyle/>
          <a:p>
            <a:pPr algn="ctr"/>
            <a:r>
              <a:rPr lang="en-US" dirty="0"/>
              <a:t>What started it all… the </a:t>
            </a:r>
            <a:r>
              <a:rPr lang="en-US" b="1" i="1" dirty="0"/>
              <a:t>initial guess</a:t>
            </a:r>
            <a:r>
              <a:rPr lang="en-US" dirty="0"/>
              <a:t>:  How much strain do I need?</a:t>
            </a:r>
            <a:endParaRPr lang="en-US" i="1" dirty="0"/>
          </a:p>
        </p:txBody>
      </p:sp>
      <p:grpSp>
        <p:nvGrpSpPr>
          <p:cNvPr id="74" name="Group 73">
            <a:extLst>
              <a:ext uri="{FF2B5EF4-FFF2-40B4-BE49-F238E27FC236}">
                <a16:creationId xmlns:a16="http://schemas.microsoft.com/office/drawing/2014/main" id="{DE270AB0-3AFF-B662-D07C-8B7642C55017}"/>
              </a:ext>
            </a:extLst>
          </p:cNvPr>
          <p:cNvGrpSpPr/>
          <p:nvPr/>
        </p:nvGrpSpPr>
        <p:grpSpPr>
          <a:xfrm>
            <a:off x="7085691" y="1501831"/>
            <a:ext cx="2514600" cy="1600438"/>
            <a:chOff x="358576" y="1694456"/>
            <a:chExt cx="2514600" cy="1600438"/>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F71A6AA-AF47-6B6D-DE78-902623795260}"/>
                    </a:ext>
                  </a:extLst>
                </p:cNvPr>
                <p:cNvSpPr txBox="1"/>
                <p:nvPr/>
              </p:nvSpPr>
              <p:spPr>
                <a:xfrm>
                  <a:off x="358576" y="1694456"/>
                  <a:ext cx="2514600" cy="1600438"/>
                </a:xfrm>
                <a:prstGeom prst="rect">
                  <a:avLst/>
                </a:prstGeom>
                <a:noFill/>
              </p:spPr>
              <p:txBody>
                <a:bodyPr wrap="square" rtlCol="0">
                  <a:spAutoFit/>
                </a:bodyPr>
                <a:lstStyle/>
                <a:p>
                  <a:r>
                    <a:rPr lang="en-US" sz="1400" b="1" dirty="0"/>
                    <a:t>Factors influencing the “right” artificial strain</a:t>
                  </a:r>
                </a:p>
                <a:p>
                  <a:pPr marL="285750" indent="-285750">
                    <a:buFont typeface="Arial" panose="020B0604020202020204" pitchFamily="34" charset="0"/>
                    <a:buChar char="•"/>
                  </a:pPr>
                  <a:r>
                    <a:rPr lang="en-US" sz="1400" dirty="0"/>
                    <a:t>Target force/stress</a:t>
                  </a:r>
                </a:p>
                <a:p>
                  <a:pPr marL="285750" indent="-285750">
                    <a:buFont typeface="Arial" panose="020B0604020202020204" pitchFamily="34" charset="0"/>
                    <a:buChar char="•"/>
                  </a:pPr>
                  <a:r>
                    <a:rPr lang="en-US" sz="1400" dirty="0"/>
                    <a:t>Bolt material</a:t>
                  </a:r>
                </a:p>
                <a:p>
                  <a:pPr marL="285750" indent="-285750">
                    <a:buFont typeface="Arial" panose="020B0604020202020204" pitchFamily="34" charset="0"/>
                    <a:buChar char="•"/>
                  </a:pPr>
                  <a:r>
                    <a:rPr lang="en-US" sz="1400" dirty="0"/>
                    <a:t>Shank area (</a:t>
                  </a:r>
                  <a14:m>
                    <m:oMath xmlns:m="http://schemas.openxmlformats.org/officeDocument/2006/math">
                      <m:r>
                        <a:rPr lang="en-US" sz="1400" b="0" i="1" smtClean="0">
                          <a:latin typeface="Cambria Math" panose="02040503050406030204" pitchFamily="18" charset="0"/>
                        </a:rPr>
                        <m:t>𝐴</m:t>
                      </m:r>
                    </m:oMath>
                  </a14:m>
                  <a:r>
                    <a:rPr lang="en-US" sz="1400" dirty="0"/>
                    <a:t>)</a:t>
                  </a:r>
                </a:p>
                <a:p>
                  <a:pPr marL="285750" indent="-285750">
                    <a:buFont typeface="Arial" panose="020B0604020202020204" pitchFamily="34" charset="0"/>
                    <a:buChar char="•"/>
                  </a:pPr>
                  <a:r>
                    <a:rPr lang="en-US" sz="1400" dirty="0"/>
                    <a:t>Grip length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𝐿</m:t>
                          </m:r>
                        </m:e>
                        <m:sub>
                          <m:r>
                            <a:rPr lang="en-US" sz="1400" b="0" i="1" smtClean="0">
                              <a:latin typeface="Cambria Math" panose="02040503050406030204" pitchFamily="18" charset="0"/>
                            </a:rPr>
                            <m:t>0</m:t>
                          </m:r>
                        </m:sub>
                      </m:sSub>
                    </m:oMath>
                  </a14:m>
                  <a:r>
                    <a:rPr lang="en-US" sz="1400" dirty="0"/>
                    <a:t>)</a:t>
                  </a:r>
                </a:p>
                <a:p>
                  <a:pPr marL="285750" indent="-285750">
                    <a:buFont typeface="Arial" panose="020B0604020202020204" pitchFamily="34" charset="0"/>
                    <a:buChar char="•"/>
                  </a:pPr>
                  <a:r>
                    <a:rPr lang="en-US" sz="1400" dirty="0"/>
                    <a:t>Joint compliance</a:t>
                  </a:r>
                </a:p>
              </p:txBody>
            </p:sp>
          </mc:Choice>
          <mc:Fallback xmlns="">
            <p:sp>
              <p:nvSpPr>
                <p:cNvPr id="10" name="TextBox 9">
                  <a:extLst>
                    <a:ext uri="{FF2B5EF4-FFF2-40B4-BE49-F238E27FC236}">
                      <a16:creationId xmlns:a16="http://schemas.microsoft.com/office/drawing/2014/main" id="{CF71A6AA-AF47-6B6D-DE78-902623795260}"/>
                    </a:ext>
                  </a:extLst>
                </p:cNvPr>
                <p:cNvSpPr txBox="1">
                  <a:spLocks noRot="1" noChangeAspect="1" noMove="1" noResize="1" noEditPoints="1" noAdjustHandles="1" noChangeArrowheads="1" noChangeShapeType="1" noTextEdit="1"/>
                </p:cNvSpPr>
                <p:nvPr/>
              </p:nvSpPr>
              <p:spPr>
                <a:xfrm>
                  <a:off x="358576" y="1694456"/>
                  <a:ext cx="2514600" cy="1600438"/>
                </a:xfrm>
                <a:prstGeom prst="rect">
                  <a:avLst/>
                </a:prstGeom>
                <a:blipFill>
                  <a:blip r:embed="rId4"/>
                  <a:stretch>
                    <a:fillRect l="-726" t="-760" b="-2662"/>
                  </a:stretch>
                </a:blipFill>
              </p:spPr>
              <p:txBody>
                <a:bodyPr/>
                <a:lstStyle/>
                <a:p>
                  <a:r>
                    <a:rPr lang="en-US">
                      <a:noFill/>
                    </a:rPr>
                    <a:t> </a:t>
                  </a:r>
                </a:p>
              </p:txBody>
            </p:sp>
          </mc:Fallback>
        </mc:AlternateContent>
        <p:pic>
          <p:nvPicPr>
            <p:cNvPr id="11" name="Graphic 10" descr="Checkmark with solid fill">
              <a:extLst>
                <a:ext uri="{FF2B5EF4-FFF2-40B4-BE49-F238E27FC236}">
                  <a16:creationId xmlns:a16="http://schemas.microsoft.com/office/drawing/2014/main" id="{869913D0-4809-8342-739B-C964EA58BA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5553" y="2122145"/>
              <a:ext cx="306669" cy="306669"/>
            </a:xfrm>
            <a:prstGeom prst="rect">
              <a:avLst/>
            </a:prstGeom>
          </p:spPr>
        </p:pic>
        <p:pic>
          <p:nvPicPr>
            <p:cNvPr id="13" name="Graphic 12" descr="Checkmark with solid fill">
              <a:extLst>
                <a:ext uri="{FF2B5EF4-FFF2-40B4-BE49-F238E27FC236}">
                  <a16:creationId xmlns:a16="http://schemas.microsoft.com/office/drawing/2014/main" id="{3A0A8687-3685-1D17-D782-A9B1B8F99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8407" y="2306186"/>
              <a:ext cx="306669" cy="306669"/>
            </a:xfrm>
            <a:prstGeom prst="rect">
              <a:avLst/>
            </a:prstGeom>
          </p:spPr>
        </p:pic>
        <p:pic>
          <p:nvPicPr>
            <p:cNvPr id="15" name="Graphic 14" descr="No sign with solid fill">
              <a:extLst>
                <a:ext uri="{FF2B5EF4-FFF2-40B4-BE49-F238E27FC236}">
                  <a16:creationId xmlns:a16="http://schemas.microsoft.com/office/drawing/2014/main" id="{4D051AB1-DB08-2FE4-D03C-D69F7FAA75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0239" y="2566622"/>
              <a:ext cx="253908" cy="253908"/>
            </a:xfrm>
            <a:prstGeom prst="rect">
              <a:avLst/>
            </a:prstGeom>
          </p:spPr>
        </p:pic>
        <p:pic>
          <p:nvPicPr>
            <p:cNvPr id="16" name="Graphic 15" descr="No sign with solid fill">
              <a:extLst>
                <a:ext uri="{FF2B5EF4-FFF2-40B4-BE49-F238E27FC236}">
                  <a16:creationId xmlns:a16="http://schemas.microsoft.com/office/drawing/2014/main" id="{2A22151F-A509-6081-CC90-62FBF5120F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5923" y="2787392"/>
              <a:ext cx="253908" cy="253908"/>
            </a:xfrm>
            <a:prstGeom prst="rect">
              <a:avLst/>
            </a:prstGeom>
          </p:spPr>
        </p:pic>
        <p:pic>
          <p:nvPicPr>
            <p:cNvPr id="17" name="Graphic 16" descr="No sign with solid fill">
              <a:extLst>
                <a:ext uri="{FF2B5EF4-FFF2-40B4-BE49-F238E27FC236}">
                  <a16:creationId xmlns:a16="http://schemas.microsoft.com/office/drawing/2014/main" id="{673683A6-BD59-5BEA-3C75-7D167B9520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8796" y="3006832"/>
              <a:ext cx="253908" cy="253908"/>
            </a:xfrm>
            <a:prstGeom prst="rect">
              <a:avLst/>
            </a:prstGeom>
          </p:spPr>
        </p:pic>
      </p:grpSp>
      <p:cxnSp>
        <p:nvCxnSpPr>
          <p:cNvPr id="21" name="Straight Arrow Connector 20">
            <a:extLst>
              <a:ext uri="{FF2B5EF4-FFF2-40B4-BE49-F238E27FC236}">
                <a16:creationId xmlns:a16="http://schemas.microsoft.com/office/drawing/2014/main" id="{34D29FB8-857C-B6B9-9604-E7FC6B8A02C4}"/>
              </a:ext>
            </a:extLst>
          </p:cNvPr>
          <p:cNvCxnSpPr>
            <a:cxnSpLocks/>
          </p:cNvCxnSpPr>
          <p:nvPr/>
        </p:nvCxnSpPr>
        <p:spPr>
          <a:xfrm flipV="1">
            <a:off x="2271631" y="4471430"/>
            <a:ext cx="415151" cy="13709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FCA945-31C4-CA74-D91C-88D2F7489F86}"/>
              </a:ext>
            </a:extLst>
          </p:cNvPr>
          <p:cNvSpPr txBox="1"/>
          <p:nvPr/>
        </p:nvSpPr>
        <p:spPr>
          <a:xfrm>
            <a:off x="1718223" y="5917756"/>
            <a:ext cx="2273970" cy="738664"/>
          </a:xfrm>
          <a:prstGeom prst="rect">
            <a:avLst/>
          </a:prstGeom>
          <a:noFill/>
        </p:spPr>
        <p:txBody>
          <a:bodyPr wrap="square">
            <a:spAutoFit/>
          </a:bodyPr>
          <a:lstStyle/>
          <a:p>
            <a:r>
              <a:rPr lang="en-US" sz="1400" dirty="0"/>
              <a:t>User-defined preload “shank section” is what SIERRA/SM sees</a:t>
            </a:r>
          </a:p>
        </p:txBody>
      </p:sp>
      <p:grpSp>
        <p:nvGrpSpPr>
          <p:cNvPr id="69" name="Group 68">
            <a:extLst>
              <a:ext uri="{FF2B5EF4-FFF2-40B4-BE49-F238E27FC236}">
                <a16:creationId xmlns:a16="http://schemas.microsoft.com/office/drawing/2014/main" id="{452709FE-E583-74C9-2E82-EBEBFAA17906}"/>
              </a:ext>
            </a:extLst>
          </p:cNvPr>
          <p:cNvGrpSpPr/>
          <p:nvPr/>
        </p:nvGrpSpPr>
        <p:grpSpPr>
          <a:xfrm>
            <a:off x="575954" y="1600874"/>
            <a:ext cx="6282032" cy="1184801"/>
            <a:chOff x="275177" y="5391441"/>
            <a:chExt cx="6282032" cy="1184801"/>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9671B92-2A3E-A747-A5CA-FD4C83A8C476}"/>
                    </a:ext>
                  </a:extLst>
                </p:cNvPr>
                <p:cNvSpPr txBox="1"/>
                <p:nvPr/>
              </p:nvSpPr>
              <p:spPr>
                <a:xfrm>
                  <a:off x="3149801" y="5391441"/>
                  <a:ext cx="3407408" cy="5711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𝑡𝑔𝑡</m:t>
                            </m:r>
                          </m:sub>
                        </m:sSub>
                        <m:r>
                          <a:rPr lang="en-US" b="0" i="1" smtClean="0">
                            <a:latin typeface="Cambria Math" panose="02040503050406030204" pitchFamily="18" charset="0"/>
                          </a:rPr>
                          <m:t>=</m:t>
                        </m:r>
                        <m:r>
                          <a:rPr lang="en-US" b="0" i="1" smtClean="0">
                            <a:latin typeface="Cambria Math" panose="02040503050406030204" pitchFamily="18" charset="0"/>
                          </a:rPr>
                          <m:t>𝐸</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𝑡𝑔𝑡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𝑡𝑔𝑡</m:t>
                                </m:r>
                              </m:sub>
                            </m:sSub>
                          </m:num>
                          <m:den>
                            <m:r>
                              <a:rPr lang="en-US" b="0" i="1" smtClean="0">
                                <a:latin typeface="Cambria Math" panose="02040503050406030204" pitchFamily="18" charset="0"/>
                              </a:rPr>
                              <m:t>𝐸</m:t>
                            </m:r>
                          </m:den>
                        </m:f>
                      </m:oMath>
                    </m:oMathPara>
                  </a14:m>
                  <a:endParaRPr lang="en-US" dirty="0"/>
                </a:p>
              </p:txBody>
            </p:sp>
          </mc:Choice>
          <mc:Fallback xmlns="">
            <p:sp>
              <p:nvSpPr>
                <p:cNvPr id="28" name="TextBox 27">
                  <a:extLst>
                    <a:ext uri="{FF2B5EF4-FFF2-40B4-BE49-F238E27FC236}">
                      <a16:creationId xmlns:a16="http://schemas.microsoft.com/office/drawing/2014/main" id="{59671B92-2A3E-A747-A5CA-FD4C83A8C476}"/>
                    </a:ext>
                  </a:extLst>
                </p:cNvPr>
                <p:cNvSpPr txBox="1">
                  <a:spLocks noRot="1" noChangeAspect="1" noMove="1" noResize="1" noEditPoints="1" noAdjustHandles="1" noChangeArrowheads="1" noChangeShapeType="1" noTextEdit="1"/>
                </p:cNvSpPr>
                <p:nvPr/>
              </p:nvSpPr>
              <p:spPr>
                <a:xfrm>
                  <a:off x="3149801" y="5391441"/>
                  <a:ext cx="3407408" cy="57118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3D044CC-2681-F490-B5BB-D93A66CDB5EF}"/>
                    </a:ext>
                  </a:extLst>
                </p:cNvPr>
                <p:cNvSpPr txBox="1"/>
                <p:nvPr/>
              </p:nvSpPr>
              <p:spPr>
                <a:xfrm>
                  <a:off x="3105015" y="5958957"/>
                  <a:ext cx="3436518" cy="6172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𝑡𝑔𝑡</m:t>
                            </m:r>
                          </m:sub>
                        </m:sSub>
                        <m:r>
                          <a:rPr lang="en-US" b="0" i="1" smtClean="0">
                            <a:latin typeface="Cambria Math" panose="02040503050406030204" pitchFamily="18" charset="0"/>
                          </a:rPr>
                          <m:t>=</m:t>
                        </m:r>
                        <m:r>
                          <a:rPr lang="en-US" i="1">
                            <a:latin typeface="Cambria Math" panose="02040503050406030204" pitchFamily="18" charset="0"/>
                          </a:rPr>
                          <m:t>𝐴𝐸</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𝑡𝑔𝑡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i="1">
                                    <a:latin typeface="Cambria Math" panose="02040503050406030204" pitchFamily="18" charset="0"/>
                                  </a:rPr>
                                  <m:t>𝑡𝑔𝑡</m:t>
                                </m:r>
                              </m:sub>
                            </m:sSub>
                          </m:num>
                          <m:den>
                            <m:r>
                              <a:rPr lang="en-US" b="0" i="1" smtClean="0">
                                <a:latin typeface="Cambria Math" panose="02040503050406030204" pitchFamily="18" charset="0"/>
                              </a:rPr>
                              <m:t>𝐴</m:t>
                            </m:r>
                            <m:r>
                              <a:rPr lang="en-US" i="1">
                                <a:latin typeface="Cambria Math" panose="02040503050406030204" pitchFamily="18" charset="0"/>
                              </a:rPr>
                              <m:t>𝐸</m:t>
                            </m:r>
                          </m:den>
                        </m:f>
                      </m:oMath>
                    </m:oMathPara>
                  </a14:m>
                  <a:endParaRPr lang="en-US" dirty="0"/>
                </a:p>
              </p:txBody>
            </p:sp>
          </mc:Choice>
          <mc:Fallback xmlns="">
            <p:sp>
              <p:nvSpPr>
                <p:cNvPr id="29" name="TextBox 28">
                  <a:extLst>
                    <a:ext uri="{FF2B5EF4-FFF2-40B4-BE49-F238E27FC236}">
                      <a16:creationId xmlns:a16="http://schemas.microsoft.com/office/drawing/2014/main" id="{83D044CC-2681-F490-B5BB-D93A66CDB5EF}"/>
                    </a:ext>
                  </a:extLst>
                </p:cNvPr>
                <p:cNvSpPr txBox="1">
                  <a:spLocks noRot="1" noChangeAspect="1" noMove="1" noResize="1" noEditPoints="1" noAdjustHandles="1" noChangeArrowheads="1" noChangeShapeType="1" noTextEdit="1"/>
                </p:cNvSpPr>
                <p:nvPr/>
              </p:nvSpPr>
              <p:spPr>
                <a:xfrm>
                  <a:off x="3105015" y="5958957"/>
                  <a:ext cx="3436518" cy="61728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C9648D-6220-DDBC-305A-DF9D1EBCDF34}"/>
                    </a:ext>
                  </a:extLst>
                </p:cNvPr>
                <p:cNvSpPr txBox="1"/>
                <p:nvPr/>
              </p:nvSpPr>
              <p:spPr>
                <a:xfrm>
                  <a:off x="275177" y="5610445"/>
                  <a:ext cx="2615660" cy="877940"/>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t>The factor of </a:t>
                  </a:r>
                  <a14:m>
                    <m:oMath xmlns:m="http://schemas.openxmlformats.org/officeDocument/2006/math">
                      <m:r>
                        <a:rPr lang="en-US" sz="1200" b="0" i="1" smtClean="0">
                          <a:latin typeface="Cambria Math" panose="02040503050406030204" pitchFamily="18" charset="0"/>
                        </a:rPr>
                        <m:t>𝐴</m:t>
                      </m:r>
                    </m:oMath>
                  </a14:m>
                  <a:r>
                    <a:rPr lang="en-US" sz="1200" dirty="0"/>
                    <a:t> (area) here is why you must specify </a:t>
                  </a:r>
                  <a:r>
                    <a:rPr lang="en-US" sz="1200" dirty="0">
                      <a:latin typeface="Courier New" panose="02070309020205020404" pitchFamily="49" charset="0"/>
                      <a:cs typeface="Courier New" panose="02070309020205020404" pitchFamily="49" charset="0"/>
                    </a:rPr>
                    <a:t>USER STRESS</a:t>
                  </a:r>
                  <a:r>
                    <a:rPr lang="en-US" sz="1200" dirty="0"/>
                    <a:t> or </a:t>
                  </a:r>
                  <a:r>
                    <a:rPr lang="en-US" sz="1200" dirty="0">
                      <a:latin typeface="Courier New" panose="02070309020205020404" pitchFamily="49" charset="0"/>
                      <a:cs typeface="Courier New" panose="02070309020205020404" pitchFamily="49" charset="0"/>
                    </a:rPr>
                    <a:t>USER FORCE</a:t>
                  </a:r>
                  <a:r>
                    <a:rPr lang="en-US" sz="1200" dirty="0"/>
                    <a:t> when creating your own target variable</a:t>
                  </a:r>
                </a:p>
              </p:txBody>
            </p:sp>
          </mc:Choice>
          <mc:Fallback xmlns="">
            <p:sp>
              <p:nvSpPr>
                <p:cNvPr id="30" name="TextBox 29">
                  <a:extLst>
                    <a:ext uri="{FF2B5EF4-FFF2-40B4-BE49-F238E27FC236}">
                      <a16:creationId xmlns:a16="http://schemas.microsoft.com/office/drawing/2014/main" id="{23C9648D-6220-DDBC-305A-DF9D1EBCDF34}"/>
                    </a:ext>
                  </a:extLst>
                </p:cNvPr>
                <p:cNvSpPr txBox="1">
                  <a:spLocks noRot="1" noChangeAspect="1" noMove="1" noResize="1" noEditPoints="1" noAdjustHandles="1" noChangeArrowheads="1" noChangeShapeType="1" noTextEdit="1"/>
                </p:cNvSpPr>
                <p:nvPr/>
              </p:nvSpPr>
              <p:spPr>
                <a:xfrm>
                  <a:off x="275177" y="5610445"/>
                  <a:ext cx="2615660" cy="877940"/>
                </a:xfrm>
                <a:prstGeom prst="rect">
                  <a:avLst/>
                </a:prstGeom>
                <a:blipFill>
                  <a:blip r:embed="rId11"/>
                  <a:stretch>
                    <a:fillRect/>
                  </a:stretch>
                </a:blipFill>
                <a:ln w="28575">
                  <a:solidFill>
                    <a:schemeClr val="accent1"/>
                  </a:solidFill>
                </a:ln>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C19F7B96-4143-4DDD-7EFD-3200CBD47A5E}"/>
              </a:ext>
            </a:extLst>
          </p:cNvPr>
          <p:cNvSpPr txBox="1"/>
          <p:nvPr/>
        </p:nvSpPr>
        <p:spPr>
          <a:xfrm>
            <a:off x="5010733" y="5917756"/>
            <a:ext cx="1438275" cy="523220"/>
          </a:xfrm>
          <a:prstGeom prst="rect">
            <a:avLst/>
          </a:prstGeom>
          <a:noFill/>
        </p:spPr>
        <p:txBody>
          <a:bodyPr wrap="square" rtlCol="0">
            <a:spAutoFit/>
          </a:bodyPr>
          <a:lstStyle/>
          <a:p>
            <a:r>
              <a:rPr lang="en-US" sz="1400" dirty="0"/>
              <a:t>Preloaded elements</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7E5EDA5-C1D1-092A-1BBF-277C066A4EEE}"/>
                  </a:ext>
                </a:extLst>
              </p:cNvPr>
              <p:cNvSpPr txBox="1"/>
              <p:nvPr/>
            </p:nvSpPr>
            <p:spPr>
              <a:xfrm>
                <a:off x="6869708" y="5920913"/>
                <a:ext cx="2493960" cy="523220"/>
              </a:xfrm>
              <a:prstGeom prst="rect">
                <a:avLst/>
              </a:prstGeom>
              <a:noFill/>
            </p:spPr>
            <p:txBody>
              <a:bodyPr wrap="square" rtlCol="0">
                <a:spAutoFit/>
              </a:bodyPr>
              <a:lstStyle/>
              <a:p>
                <a:r>
                  <a:rPr lang="en-US" sz="1400" dirty="0"/>
                  <a:t>Inertia ellipsoid (eigenvalue problem):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&lt;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&lt;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3</m:t>
                        </m:r>
                      </m:sub>
                    </m:sSub>
                  </m:oMath>
                </a14:m>
                <a:endParaRPr lang="en-US" sz="1400" i="1" dirty="0"/>
              </a:p>
            </p:txBody>
          </p:sp>
        </mc:Choice>
        <mc:Fallback xmlns="">
          <p:sp>
            <p:nvSpPr>
              <p:cNvPr id="52" name="TextBox 51">
                <a:extLst>
                  <a:ext uri="{FF2B5EF4-FFF2-40B4-BE49-F238E27FC236}">
                    <a16:creationId xmlns:a16="http://schemas.microsoft.com/office/drawing/2014/main" id="{E7E5EDA5-C1D1-092A-1BBF-277C066A4EEE}"/>
                  </a:ext>
                </a:extLst>
              </p:cNvPr>
              <p:cNvSpPr txBox="1">
                <a:spLocks noRot="1" noChangeAspect="1" noMove="1" noResize="1" noEditPoints="1" noAdjustHandles="1" noChangeArrowheads="1" noChangeShapeType="1" noTextEdit="1"/>
              </p:cNvSpPr>
              <p:nvPr/>
            </p:nvSpPr>
            <p:spPr>
              <a:xfrm>
                <a:off x="6869708" y="5920913"/>
                <a:ext cx="2493960" cy="523220"/>
              </a:xfrm>
              <a:prstGeom prst="rect">
                <a:avLst/>
              </a:prstGeom>
              <a:blipFill>
                <a:blip r:embed="rId12"/>
                <a:stretch>
                  <a:fillRect l="-733" t="-2326" r="-733" b="-11628"/>
                </a:stretch>
              </a:blipFill>
            </p:spPr>
            <p:txBody>
              <a:bodyPr/>
              <a:lstStyle/>
              <a:p>
                <a:r>
                  <a:rPr lang="en-US">
                    <a:noFill/>
                  </a:rPr>
                  <a:t> </a:t>
                </a:r>
              </a:p>
            </p:txBody>
          </p:sp>
        </mc:Fallback>
      </mc:AlternateContent>
      <p:sp>
        <p:nvSpPr>
          <p:cNvPr id="78" name="TextBox 77">
            <a:extLst>
              <a:ext uri="{FF2B5EF4-FFF2-40B4-BE49-F238E27FC236}">
                <a16:creationId xmlns:a16="http://schemas.microsoft.com/office/drawing/2014/main" id="{272AC27E-1EAC-B521-D9A0-43152ACFF187}"/>
              </a:ext>
            </a:extLst>
          </p:cNvPr>
          <p:cNvSpPr txBox="1"/>
          <p:nvPr/>
        </p:nvSpPr>
        <p:spPr>
          <a:xfrm>
            <a:off x="9944020" y="1948432"/>
            <a:ext cx="1666187" cy="307777"/>
          </a:xfrm>
          <a:prstGeom prst="rect">
            <a:avLst/>
          </a:prstGeom>
          <a:noFill/>
        </p:spPr>
        <p:txBody>
          <a:bodyPr wrap="square">
            <a:spAutoFit/>
          </a:bodyPr>
          <a:lstStyle/>
          <a:p>
            <a:r>
              <a:rPr lang="en-US" sz="1400" dirty="0"/>
              <a:t>Readily available</a:t>
            </a:r>
          </a:p>
        </p:txBody>
      </p:sp>
      <p:sp>
        <p:nvSpPr>
          <p:cNvPr id="81" name="TextBox 80">
            <a:extLst>
              <a:ext uri="{FF2B5EF4-FFF2-40B4-BE49-F238E27FC236}">
                <a16:creationId xmlns:a16="http://schemas.microsoft.com/office/drawing/2014/main" id="{50D9C67E-A156-4745-E419-FAA488A2322D}"/>
              </a:ext>
            </a:extLst>
          </p:cNvPr>
          <p:cNvSpPr txBox="1"/>
          <p:nvPr/>
        </p:nvSpPr>
        <p:spPr>
          <a:xfrm>
            <a:off x="9913920" y="2394269"/>
            <a:ext cx="2108394" cy="307777"/>
          </a:xfrm>
          <a:prstGeom prst="rect">
            <a:avLst/>
          </a:prstGeom>
          <a:noFill/>
        </p:spPr>
        <p:txBody>
          <a:bodyPr wrap="square">
            <a:spAutoFit/>
          </a:bodyPr>
          <a:lstStyle/>
          <a:p>
            <a:r>
              <a:rPr lang="en-US" sz="1400" dirty="0"/>
              <a:t>Geometry analysis</a:t>
            </a:r>
          </a:p>
        </p:txBody>
      </p:sp>
      <p:cxnSp>
        <p:nvCxnSpPr>
          <p:cNvPr id="87" name="Straight Arrow Connector 86">
            <a:extLst>
              <a:ext uri="{FF2B5EF4-FFF2-40B4-BE49-F238E27FC236}">
                <a16:creationId xmlns:a16="http://schemas.microsoft.com/office/drawing/2014/main" id="{8F3B6406-57E3-D670-47B2-772D536C4878}"/>
              </a:ext>
            </a:extLst>
          </p:cNvPr>
          <p:cNvCxnSpPr>
            <a:cxnSpLocks/>
            <a:stCxn id="88" idx="1"/>
          </p:cNvCxnSpPr>
          <p:nvPr/>
        </p:nvCxnSpPr>
        <p:spPr>
          <a:xfrm flipH="1" flipV="1">
            <a:off x="9109819" y="2952500"/>
            <a:ext cx="758733" cy="125078"/>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0C64D54A-97AD-3CB3-B35C-8CEB4CA21680}"/>
              </a:ext>
            </a:extLst>
          </p:cNvPr>
          <p:cNvSpPr txBox="1"/>
          <p:nvPr/>
        </p:nvSpPr>
        <p:spPr>
          <a:xfrm>
            <a:off x="9868552" y="2923689"/>
            <a:ext cx="2108394" cy="307777"/>
          </a:xfrm>
          <a:prstGeom prst="rect">
            <a:avLst/>
          </a:prstGeom>
          <a:noFill/>
        </p:spPr>
        <p:txBody>
          <a:bodyPr wrap="square">
            <a:spAutoFit/>
          </a:bodyPr>
          <a:lstStyle/>
          <a:p>
            <a:r>
              <a:rPr lang="en-US" sz="1400" dirty="0"/>
              <a:t>Rely on algorithm</a:t>
            </a:r>
          </a:p>
        </p:txBody>
      </p:sp>
      <p:sp>
        <p:nvSpPr>
          <p:cNvPr id="97" name="Right Brace 96">
            <a:extLst>
              <a:ext uri="{FF2B5EF4-FFF2-40B4-BE49-F238E27FC236}">
                <a16:creationId xmlns:a16="http://schemas.microsoft.com/office/drawing/2014/main" id="{83296FC0-BAC0-33CF-0922-9120A75587BF}"/>
              </a:ext>
            </a:extLst>
          </p:cNvPr>
          <p:cNvSpPr/>
          <p:nvPr/>
        </p:nvSpPr>
        <p:spPr>
          <a:xfrm>
            <a:off x="9489185" y="1964638"/>
            <a:ext cx="111106" cy="4012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9" name="Right Brace 98">
            <a:extLst>
              <a:ext uri="{FF2B5EF4-FFF2-40B4-BE49-F238E27FC236}">
                <a16:creationId xmlns:a16="http://schemas.microsoft.com/office/drawing/2014/main" id="{8CF0BEF4-ED21-2FC8-C0C8-B6D3F731C51E}"/>
              </a:ext>
            </a:extLst>
          </p:cNvPr>
          <p:cNvSpPr/>
          <p:nvPr/>
        </p:nvSpPr>
        <p:spPr>
          <a:xfrm>
            <a:off x="9029280" y="2391640"/>
            <a:ext cx="111106" cy="4012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0" name="Straight Arrow Connector 99">
            <a:extLst>
              <a:ext uri="{FF2B5EF4-FFF2-40B4-BE49-F238E27FC236}">
                <a16:creationId xmlns:a16="http://schemas.microsoft.com/office/drawing/2014/main" id="{96DAF7E7-943F-4CF3-9101-B6D64B723923}"/>
              </a:ext>
            </a:extLst>
          </p:cNvPr>
          <p:cNvCxnSpPr>
            <a:cxnSpLocks/>
            <a:stCxn id="81" idx="1"/>
            <a:endCxn id="99" idx="1"/>
          </p:cNvCxnSpPr>
          <p:nvPr/>
        </p:nvCxnSpPr>
        <p:spPr>
          <a:xfrm flipH="1">
            <a:off x="9140386" y="2548158"/>
            <a:ext cx="773534" cy="44092"/>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98E44355-DBF1-7BCE-D52A-E24E6A9C78EA}"/>
              </a:ext>
            </a:extLst>
          </p:cNvPr>
          <p:cNvCxnSpPr>
            <a:cxnSpLocks/>
            <a:stCxn id="78" idx="1"/>
            <a:endCxn id="97" idx="1"/>
          </p:cNvCxnSpPr>
          <p:nvPr/>
        </p:nvCxnSpPr>
        <p:spPr>
          <a:xfrm flipH="1">
            <a:off x="9600291" y="2102321"/>
            <a:ext cx="343729" cy="62927"/>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 name="Right Brace 2">
            <a:extLst>
              <a:ext uri="{FF2B5EF4-FFF2-40B4-BE49-F238E27FC236}">
                <a16:creationId xmlns:a16="http://schemas.microsoft.com/office/drawing/2014/main" id="{3DE350E7-292F-BC05-28E7-560B25D297A3}"/>
              </a:ext>
            </a:extLst>
          </p:cNvPr>
          <p:cNvSpPr/>
          <p:nvPr/>
        </p:nvSpPr>
        <p:spPr>
          <a:xfrm rot="5400000">
            <a:off x="5883014" y="2578718"/>
            <a:ext cx="111106" cy="4012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271ED1A-E5FC-C5DE-E264-9103756598D0}"/>
              </a:ext>
            </a:extLst>
          </p:cNvPr>
          <p:cNvSpPr txBox="1"/>
          <p:nvPr/>
        </p:nvSpPr>
        <p:spPr>
          <a:xfrm>
            <a:off x="5265234" y="2774182"/>
            <a:ext cx="1336592" cy="307777"/>
          </a:xfrm>
          <a:prstGeom prst="rect">
            <a:avLst/>
          </a:prstGeom>
          <a:noFill/>
        </p:spPr>
        <p:txBody>
          <a:bodyPr wrap="square">
            <a:spAutoFit/>
          </a:bodyPr>
          <a:lstStyle/>
          <a:p>
            <a:r>
              <a:rPr lang="en-US" sz="1400" dirty="0"/>
              <a:t>Scale factor</a:t>
            </a:r>
          </a:p>
        </p:txBody>
      </p:sp>
    </p:spTree>
    <p:extLst>
      <p:ext uri="{BB962C8B-B14F-4D97-AF65-F5344CB8AC3E}">
        <p14:creationId xmlns:p14="http://schemas.microsoft.com/office/powerpoint/2010/main" val="7976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CDC7-89C6-63B8-6D0B-9DAAF950402F}"/>
              </a:ext>
            </a:extLst>
          </p:cNvPr>
          <p:cNvSpPr>
            <a:spLocks noGrp="1"/>
          </p:cNvSpPr>
          <p:nvPr>
            <p:ph type="title"/>
          </p:nvPr>
        </p:nvSpPr>
        <p:spPr/>
        <p:txBody>
          <a:bodyPr/>
          <a:lstStyle/>
          <a:p>
            <a:r>
              <a:rPr lang="en-US" dirty="0"/>
              <a:t>Pathologies that can require user intervention</a:t>
            </a:r>
          </a:p>
        </p:txBody>
      </p:sp>
      <p:sp>
        <p:nvSpPr>
          <p:cNvPr id="4" name="Slide Number Placeholder 3">
            <a:extLst>
              <a:ext uri="{FF2B5EF4-FFF2-40B4-BE49-F238E27FC236}">
                <a16:creationId xmlns:a16="http://schemas.microsoft.com/office/drawing/2014/main" id="{843BFDD4-94B2-199D-D190-6193E8B28D50}"/>
              </a:ext>
            </a:extLst>
          </p:cNvPr>
          <p:cNvSpPr>
            <a:spLocks noGrp="1"/>
          </p:cNvSpPr>
          <p:nvPr>
            <p:ph type="sldNum" sz="quarter" idx="4"/>
          </p:nvPr>
        </p:nvSpPr>
        <p:spPr/>
        <p:txBody>
          <a:bodyPr/>
          <a:lstStyle/>
          <a:p>
            <a:pPr algn="ctr"/>
            <a:fld id="{F6B149FD-26F7-3645-B4E7-BA8B8CC5EEA8}" type="slidenum">
              <a:rPr lang="en-US" smtClean="0"/>
              <a:pPr algn="ctr"/>
              <a:t>69</a:t>
            </a:fld>
            <a:endParaRPr lang="en-US" dirty="0"/>
          </a:p>
        </p:txBody>
      </p:sp>
      <p:grpSp>
        <p:nvGrpSpPr>
          <p:cNvPr id="11" name="Group 10">
            <a:extLst>
              <a:ext uri="{FF2B5EF4-FFF2-40B4-BE49-F238E27FC236}">
                <a16:creationId xmlns:a16="http://schemas.microsoft.com/office/drawing/2014/main" id="{71E4C3F3-B85A-C3F9-2B9C-1F3E82F38CF2}"/>
              </a:ext>
            </a:extLst>
          </p:cNvPr>
          <p:cNvGrpSpPr/>
          <p:nvPr/>
        </p:nvGrpSpPr>
        <p:grpSpPr>
          <a:xfrm>
            <a:off x="650449" y="1303811"/>
            <a:ext cx="3808430" cy="4224779"/>
            <a:chOff x="-358219" y="1940351"/>
            <a:chExt cx="3808430" cy="4224779"/>
          </a:xfrm>
        </p:grpSpPr>
        <p:sp>
          <p:nvSpPr>
            <p:cNvPr id="5" name="Rectangle 4">
              <a:extLst>
                <a:ext uri="{FF2B5EF4-FFF2-40B4-BE49-F238E27FC236}">
                  <a16:creationId xmlns:a16="http://schemas.microsoft.com/office/drawing/2014/main" id="{4F78C54E-C45A-6F9D-E4A8-D40B8365DE06}"/>
                </a:ext>
              </a:extLst>
            </p:cNvPr>
            <p:cNvSpPr/>
            <p:nvPr/>
          </p:nvSpPr>
          <p:spPr>
            <a:xfrm>
              <a:off x="1366887" y="2271860"/>
              <a:ext cx="358218" cy="38932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C4F72C-1D5E-7A96-92AB-454DF29748DF}"/>
                </a:ext>
              </a:extLst>
            </p:cNvPr>
            <p:cNvSpPr/>
            <p:nvPr/>
          </p:nvSpPr>
          <p:spPr>
            <a:xfrm>
              <a:off x="978816" y="1940351"/>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8FDA77-E0BE-1CB7-D754-358A30F274F3}"/>
                </a:ext>
              </a:extLst>
            </p:cNvPr>
            <p:cNvSpPr/>
            <p:nvPr/>
          </p:nvSpPr>
          <p:spPr>
            <a:xfrm>
              <a:off x="1781667" y="2271860"/>
              <a:ext cx="1668544"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B2CFDB-DDBC-FC2A-F48F-9B0BE698E273}"/>
                </a:ext>
              </a:extLst>
            </p:cNvPr>
            <p:cNvSpPr/>
            <p:nvPr/>
          </p:nvSpPr>
          <p:spPr>
            <a:xfrm>
              <a:off x="1781667" y="2603369"/>
              <a:ext cx="1668544" cy="3015006"/>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6AC299-B7F7-40B3-916E-01AF81421103}"/>
                </a:ext>
              </a:extLst>
            </p:cNvPr>
            <p:cNvSpPr/>
            <p:nvPr/>
          </p:nvSpPr>
          <p:spPr>
            <a:xfrm>
              <a:off x="-358219" y="2273037"/>
              <a:ext cx="1668544"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35C7BD-2EA5-6B02-C172-B1A7CD736C3E}"/>
                </a:ext>
              </a:extLst>
            </p:cNvPr>
            <p:cNvSpPr/>
            <p:nvPr/>
          </p:nvSpPr>
          <p:spPr>
            <a:xfrm>
              <a:off x="-358219" y="2604546"/>
              <a:ext cx="1668544" cy="301382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9AF12591-2804-C1D8-FEF9-BBFB4DBA3C70}"/>
              </a:ext>
            </a:extLst>
          </p:cNvPr>
          <p:cNvSpPr/>
          <p:nvPr/>
        </p:nvSpPr>
        <p:spPr>
          <a:xfrm>
            <a:off x="1987483" y="4981835"/>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E17FC6-1F5B-2CAF-E939-7CE2087CBD5F}"/>
              </a:ext>
            </a:extLst>
          </p:cNvPr>
          <p:cNvSpPr/>
          <p:nvPr/>
        </p:nvSpPr>
        <p:spPr>
          <a:xfrm>
            <a:off x="2375555" y="1966829"/>
            <a:ext cx="358218" cy="9269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D39282E-021B-73D8-C441-04489A7274EC}"/>
              </a:ext>
            </a:extLst>
          </p:cNvPr>
          <p:cNvSpPr txBox="1"/>
          <p:nvPr/>
        </p:nvSpPr>
        <p:spPr>
          <a:xfrm>
            <a:off x="556180" y="5549800"/>
            <a:ext cx="4062953" cy="738664"/>
          </a:xfrm>
          <a:prstGeom prst="rect">
            <a:avLst/>
          </a:prstGeom>
          <a:noFill/>
        </p:spPr>
        <p:txBody>
          <a:bodyPr wrap="square" rtlCol="0">
            <a:spAutoFit/>
          </a:bodyPr>
          <a:lstStyle/>
          <a:p>
            <a:r>
              <a:rPr lang="en-US" sz="1400" b="1" dirty="0"/>
              <a:t>Problem:</a:t>
            </a:r>
            <a:r>
              <a:rPr lang="en-US" sz="1400" dirty="0"/>
              <a:t> Really long bolt, tiny preload section</a:t>
            </a:r>
          </a:p>
          <a:p>
            <a:r>
              <a:rPr lang="en-US" sz="1400" b="1" dirty="0"/>
              <a:t>Solution: </a:t>
            </a:r>
            <a:r>
              <a:rPr lang="en-US" sz="1400" dirty="0"/>
              <a:t>Include more of the shank, or enable adaptivity controls</a:t>
            </a:r>
            <a:endParaRPr lang="en-US" sz="1400" b="1" dirty="0"/>
          </a:p>
        </p:txBody>
      </p:sp>
      <p:sp>
        <p:nvSpPr>
          <p:cNvPr id="24" name="TextBox 23">
            <a:extLst>
              <a:ext uri="{FF2B5EF4-FFF2-40B4-BE49-F238E27FC236}">
                <a16:creationId xmlns:a16="http://schemas.microsoft.com/office/drawing/2014/main" id="{A2F0C639-A1A4-6107-009A-3279755C9A84}"/>
              </a:ext>
            </a:extLst>
          </p:cNvPr>
          <p:cNvSpPr txBox="1"/>
          <p:nvPr/>
        </p:nvSpPr>
        <p:spPr>
          <a:xfrm>
            <a:off x="5152535" y="5193286"/>
            <a:ext cx="3105346" cy="954107"/>
          </a:xfrm>
          <a:prstGeom prst="rect">
            <a:avLst/>
          </a:prstGeom>
          <a:noFill/>
        </p:spPr>
        <p:txBody>
          <a:bodyPr wrap="square" rtlCol="0">
            <a:spAutoFit/>
          </a:bodyPr>
          <a:lstStyle/>
          <a:p>
            <a:r>
              <a:rPr lang="en-US" sz="1400" b="1" dirty="0"/>
              <a:t>Problem:</a:t>
            </a:r>
            <a:r>
              <a:rPr lang="en-US" sz="1400" dirty="0"/>
              <a:t> Huge gap(s) in the joint</a:t>
            </a:r>
          </a:p>
          <a:p>
            <a:r>
              <a:rPr lang="en-US" sz="1400" b="1" dirty="0"/>
              <a:t>Solution: </a:t>
            </a:r>
            <a:r>
              <a:rPr lang="en-US" sz="1400" dirty="0"/>
              <a:t>Fix the mesh, enable adaptivity or use PID algorithm (explicit)</a:t>
            </a:r>
            <a:endParaRPr lang="en-US" sz="1400" b="1" dirty="0"/>
          </a:p>
        </p:txBody>
      </p:sp>
      <p:grpSp>
        <p:nvGrpSpPr>
          <p:cNvPr id="27" name="Group 26">
            <a:extLst>
              <a:ext uri="{FF2B5EF4-FFF2-40B4-BE49-F238E27FC236}">
                <a16:creationId xmlns:a16="http://schemas.microsoft.com/office/drawing/2014/main" id="{79D01D23-F9B0-8659-DC92-F724B56FBEE1}"/>
              </a:ext>
            </a:extLst>
          </p:cNvPr>
          <p:cNvGrpSpPr/>
          <p:nvPr/>
        </p:nvGrpSpPr>
        <p:grpSpPr>
          <a:xfrm>
            <a:off x="5438479" y="2009596"/>
            <a:ext cx="2351990" cy="2315097"/>
            <a:chOff x="5373277" y="1412450"/>
            <a:chExt cx="2351990" cy="2315097"/>
          </a:xfrm>
        </p:grpSpPr>
        <p:sp>
          <p:nvSpPr>
            <p:cNvPr id="16" name="Rectangle 15">
              <a:extLst>
                <a:ext uri="{FF2B5EF4-FFF2-40B4-BE49-F238E27FC236}">
                  <a16:creationId xmlns:a16="http://schemas.microsoft.com/office/drawing/2014/main" id="{FE9BB360-9B93-C7A0-DC9C-0E9759ACB85C}"/>
                </a:ext>
              </a:extLst>
            </p:cNvPr>
            <p:cNvSpPr/>
            <p:nvPr/>
          </p:nvSpPr>
          <p:spPr>
            <a:xfrm>
              <a:off x="6400801" y="1743959"/>
              <a:ext cx="358218" cy="19835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A135A6-8919-D39F-4275-F27F036A6BED}"/>
                </a:ext>
              </a:extLst>
            </p:cNvPr>
            <p:cNvSpPr/>
            <p:nvPr/>
          </p:nvSpPr>
          <p:spPr>
            <a:xfrm>
              <a:off x="6012730" y="1412450"/>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A7BE98-2908-94E9-8F8E-EC005943ED0E}"/>
                </a:ext>
              </a:extLst>
            </p:cNvPr>
            <p:cNvSpPr/>
            <p:nvPr/>
          </p:nvSpPr>
          <p:spPr>
            <a:xfrm>
              <a:off x="6815581" y="2011748"/>
              <a:ext cx="909686"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9C4E99-4BED-402F-B547-49B2CCBD3A16}"/>
                </a:ext>
              </a:extLst>
            </p:cNvPr>
            <p:cNvSpPr/>
            <p:nvPr/>
          </p:nvSpPr>
          <p:spPr>
            <a:xfrm>
              <a:off x="6815581" y="2429865"/>
              <a:ext cx="909686" cy="8129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4A6592-8C00-84CB-BD70-976766C598A1}"/>
                </a:ext>
              </a:extLst>
            </p:cNvPr>
            <p:cNvSpPr/>
            <p:nvPr/>
          </p:nvSpPr>
          <p:spPr>
            <a:xfrm>
              <a:off x="5373277" y="2012925"/>
              <a:ext cx="970961"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9CF27B-32FB-E5DA-F0FE-FDCCBA911624}"/>
                </a:ext>
              </a:extLst>
            </p:cNvPr>
            <p:cNvSpPr/>
            <p:nvPr/>
          </p:nvSpPr>
          <p:spPr>
            <a:xfrm>
              <a:off x="5373277" y="2430937"/>
              <a:ext cx="970961" cy="81263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059330-DAAD-DA1B-0382-1ACCD9ABD03A}"/>
                </a:ext>
              </a:extLst>
            </p:cNvPr>
            <p:cNvSpPr/>
            <p:nvPr/>
          </p:nvSpPr>
          <p:spPr>
            <a:xfrm>
              <a:off x="6030013" y="3242822"/>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0A75A4-B004-D704-D2DE-5EAA8FC34B30}"/>
                </a:ext>
              </a:extLst>
            </p:cNvPr>
            <p:cNvSpPr/>
            <p:nvPr/>
          </p:nvSpPr>
          <p:spPr>
            <a:xfrm>
              <a:off x="6400801" y="2075468"/>
              <a:ext cx="358218" cy="9269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48D41882-73AE-B5B4-4F6E-5828437673B9}"/>
                </a:ext>
              </a:extLst>
            </p:cNvPr>
            <p:cNvCxnSpPr/>
            <p:nvPr/>
          </p:nvCxnSpPr>
          <p:spPr>
            <a:xfrm>
              <a:off x="6096000" y="1743959"/>
              <a:ext cx="0" cy="26778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38" name="Group 37">
            <a:extLst>
              <a:ext uri="{FF2B5EF4-FFF2-40B4-BE49-F238E27FC236}">
                <a16:creationId xmlns:a16="http://schemas.microsoft.com/office/drawing/2014/main" id="{87339FAB-6146-56DF-B63F-1FD0651E4E4B}"/>
              </a:ext>
            </a:extLst>
          </p:cNvPr>
          <p:cNvGrpSpPr/>
          <p:nvPr/>
        </p:nvGrpSpPr>
        <p:grpSpPr>
          <a:xfrm>
            <a:off x="8730007" y="2059526"/>
            <a:ext cx="2351990" cy="2315097"/>
            <a:chOff x="5373277" y="1732960"/>
            <a:chExt cx="2351990" cy="2315097"/>
          </a:xfrm>
        </p:grpSpPr>
        <p:sp>
          <p:nvSpPr>
            <p:cNvPr id="39" name="Rectangle 38">
              <a:extLst>
                <a:ext uri="{FF2B5EF4-FFF2-40B4-BE49-F238E27FC236}">
                  <a16:creationId xmlns:a16="http://schemas.microsoft.com/office/drawing/2014/main" id="{F7D630A2-714D-F65E-ED9C-3062BD654F34}"/>
                </a:ext>
              </a:extLst>
            </p:cNvPr>
            <p:cNvSpPr/>
            <p:nvPr/>
          </p:nvSpPr>
          <p:spPr>
            <a:xfrm>
              <a:off x="6400801" y="2064469"/>
              <a:ext cx="358218" cy="19835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0502F1E-EA84-9CA0-4F96-2F01E4D0DC5C}"/>
                </a:ext>
              </a:extLst>
            </p:cNvPr>
            <p:cNvSpPr/>
            <p:nvPr/>
          </p:nvSpPr>
          <p:spPr>
            <a:xfrm>
              <a:off x="6012730" y="1732960"/>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D0951C6-16F2-BF33-C10F-F9EE6E8EA7F7}"/>
                </a:ext>
              </a:extLst>
            </p:cNvPr>
            <p:cNvSpPr/>
            <p:nvPr/>
          </p:nvSpPr>
          <p:spPr>
            <a:xfrm>
              <a:off x="6815581" y="2087164"/>
              <a:ext cx="909686"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5CC979A-6C3E-044C-8E63-FFF1B64184E9}"/>
                </a:ext>
              </a:extLst>
            </p:cNvPr>
            <p:cNvSpPr/>
            <p:nvPr/>
          </p:nvSpPr>
          <p:spPr>
            <a:xfrm>
              <a:off x="6815581" y="2429865"/>
              <a:ext cx="909686" cy="8129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91D0F18-1FD7-23E1-3694-B44BAF6BBD31}"/>
                </a:ext>
              </a:extLst>
            </p:cNvPr>
            <p:cNvSpPr/>
            <p:nvPr/>
          </p:nvSpPr>
          <p:spPr>
            <a:xfrm>
              <a:off x="5373277" y="2088341"/>
              <a:ext cx="970961" cy="33150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9884068-2CED-0614-AB0D-2F4F32EA940D}"/>
                </a:ext>
              </a:extLst>
            </p:cNvPr>
            <p:cNvSpPr/>
            <p:nvPr/>
          </p:nvSpPr>
          <p:spPr>
            <a:xfrm>
              <a:off x="5373277" y="2430937"/>
              <a:ext cx="970961" cy="81263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85C77D1-9FE3-B669-219E-6FF81DC077F3}"/>
                </a:ext>
              </a:extLst>
            </p:cNvPr>
            <p:cNvSpPr/>
            <p:nvPr/>
          </p:nvSpPr>
          <p:spPr>
            <a:xfrm>
              <a:off x="6030013" y="3242822"/>
              <a:ext cx="1115505" cy="3315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0C16F68-4F83-F3F8-2E96-DBAFDE787158}"/>
                </a:ext>
              </a:extLst>
            </p:cNvPr>
            <p:cNvSpPr/>
            <p:nvPr/>
          </p:nvSpPr>
          <p:spPr>
            <a:xfrm>
              <a:off x="6400801" y="2395978"/>
              <a:ext cx="358218" cy="35546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EC1CCB4-E0BA-40F0-F27F-BB2AB948273E}"/>
                  </a:ext>
                </a:extLst>
              </p:cNvPr>
              <p:cNvSpPr txBox="1"/>
              <p:nvPr/>
            </p:nvSpPr>
            <p:spPr>
              <a:xfrm>
                <a:off x="8791283" y="5199232"/>
                <a:ext cx="3267957" cy="954107"/>
              </a:xfrm>
              <a:prstGeom prst="rect">
                <a:avLst/>
              </a:prstGeom>
              <a:noFill/>
            </p:spPr>
            <p:txBody>
              <a:bodyPr wrap="square" rtlCol="0">
                <a:spAutoFit/>
              </a:bodyPr>
              <a:lstStyle/>
              <a:p>
                <a:r>
                  <a:rPr lang="en-US" sz="1400" b="1" dirty="0"/>
                  <a:t>Problem:</a:t>
                </a:r>
                <a:r>
                  <a:rPr lang="en-US" sz="1400" dirty="0"/>
                  <a:t> Nearly cube/spherical preload section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3</m:t>
                        </m:r>
                      </m:sub>
                    </m:sSub>
                  </m:oMath>
                </a14:m>
                <a:r>
                  <a:rPr lang="en-US" sz="1400" dirty="0"/>
                  <a:t>)</a:t>
                </a:r>
              </a:p>
              <a:p>
                <a:r>
                  <a:rPr lang="en-US" sz="1400" b="1" dirty="0"/>
                  <a:t>Solution: </a:t>
                </a:r>
                <a:r>
                  <a:rPr lang="en-US" sz="1400" dirty="0"/>
                  <a:t>Automatic direction won’t work, specify direction manually.</a:t>
                </a:r>
                <a:endParaRPr lang="en-US" sz="1400" b="1" dirty="0"/>
              </a:p>
            </p:txBody>
          </p:sp>
        </mc:Choice>
        <mc:Fallback xmlns="">
          <p:sp>
            <p:nvSpPr>
              <p:cNvPr id="48" name="TextBox 47">
                <a:extLst>
                  <a:ext uri="{FF2B5EF4-FFF2-40B4-BE49-F238E27FC236}">
                    <a16:creationId xmlns:a16="http://schemas.microsoft.com/office/drawing/2014/main" id="{CEC1CCB4-E0BA-40F0-F27F-BB2AB948273E}"/>
                  </a:ext>
                </a:extLst>
              </p:cNvPr>
              <p:cNvSpPr txBox="1">
                <a:spLocks noRot="1" noChangeAspect="1" noMove="1" noResize="1" noEditPoints="1" noAdjustHandles="1" noChangeArrowheads="1" noChangeShapeType="1" noTextEdit="1"/>
              </p:cNvSpPr>
              <p:nvPr/>
            </p:nvSpPr>
            <p:spPr>
              <a:xfrm>
                <a:off x="8791283" y="5199232"/>
                <a:ext cx="3267957" cy="954107"/>
              </a:xfrm>
              <a:prstGeom prst="rect">
                <a:avLst/>
              </a:prstGeom>
              <a:blipFill>
                <a:blip r:embed="rId2"/>
                <a:stretch>
                  <a:fillRect l="-560" t="-1923"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7747FB8-D45C-062A-13E5-E228861892FA}"/>
                  </a:ext>
                </a:extLst>
              </p:cNvPr>
              <p:cNvSpPr txBox="1"/>
              <p:nvPr/>
            </p:nvSpPr>
            <p:spPr>
              <a:xfrm>
                <a:off x="757517" y="6394310"/>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i="1" dirty="0"/>
                  <a:t>(Please don’t create a long bolted joint with gaps that has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en-US" sz="1800" b="0" i="1" smtClean="0">
                            <a:latin typeface="Cambria Math" panose="02040503050406030204" pitchFamily="18" charset="0"/>
                          </a:rPr>
                          <m:t>3</m:t>
                        </m:r>
                      </m:sub>
                    </m:sSub>
                  </m:oMath>
                </a14:m>
                <a:r>
                  <a:rPr lang="en-US" sz="1800" i="1" dirty="0"/>
                  <a:t> …)</a:t>
                </a:r>
              </a:p>
            </p:txBody>
          </p:sp>
        </mc:Choice>
        <mc:Fallback xmlns="">
          <p:sp>
            <p:nvSpPr>
              <p:cNvPr id="3" name="TextBox 2">
                <a:extLst>
                  <a:ext uri="{FF2B5EF4-FFF2-40B4-BE49-F238E27FC236}">
                    <a16:creationId xmlns:a16="http://schemas.microsoft.com/office/drawing/2014/main" id="{B7747FB8-D45C-062A-13E5-E228861892FA}"/>
                  </a:ext>
                </a:extLst>
              </p:cNvPr>
              <p:cNvSpPr txBox="1">
                <a:spLocks noRot="1" noChangeAspect="1" noMove="1" noResize="1" noEditPoints="1" noAdjustHandles="1" noChangeArrowheads="1" noChangeShapeType="1" noTextEdit="1"/>
              </p:cNvSpPr>
              <p:nvPr/>
            </p:nvSpPr>
            <p:spPr>
              <a:xfrm>
                <a:off x="757517" y="6394310"/>
                <a:ext cx="10676965" cy="369332"/>
              </a:xfrm>
              <a:prstGeom prst="rect">
                <a:avLst/>
              </a:prstGeom>
              <a:blipFill>
                <a:blip r:embed="rId3"/>
                <a:stretch>
                  <a:fillRect t="-9836" b="-2459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92200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F2870-CF51-BA23-7F08-54D91F2DCC14}"/>
              </a:ext>
            </a:extLst>
          </p:cNvPr>
          <p:cNvSpPr>
            <a:spLocks noGrp="1"/>
          </p:cNvSpPr>
          <p:nvPr>
            <p:ph type="ctrTitle"/>
          </p:nvPr>
        </p:nvSpPr>
        <p:spPr/>
        <p:txBody>
          <a:bodyPr/>
          <a:lstStyle/>
          <a:p>
            <a:r>
              <a:rPr lang="en-US" dirty="0"/>
              <a:t>MODULE 1:</a:t>
            </a:r>
            <a:br>
              <a:rPr lang="en-US" dirty="0"/>
            </a:br>
            <a:r>
              <a:rPr lang="en-US" dirty="0"/>
              <a:t>What’s Preloading?</a:t>
            </a:r>
          </a:p>
        </p:txBody>
      </p:sp>
    </p:spTree>
    <p:extLst>
      <p:ext uri="{BB962C8B-B14F-4D97-AF65-F5344CB8AC3E}">
        <p14:creationId xmlns:p14="http://schemas.microsoft.com/office/powerpoint/2010/main" val="6311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8878-BB59-9DB6-BB97-414F019BC7A5}"/>
              </a:ext>
            </a:extLst>
          </p:cNvPr>
          <p:cNvSpPr>
            <a:spLocks noGrp="1"/>
          </p:cNvSpPr>
          <p:nvPr>
            <p:ph type="title"/>
          </p:nvPr>
        </p:nvSpPr>
        <p:spPr/>
        <p:txBody>
          <a:bodyPr/>
          <a:lstStyle/>
          <a:p>
            <a:r>
              <a:rPr lang="en-US" dirty="0"/>
              <a:t>Free body diagrams and internal forces</a:t>
            </a:r>
          </a:p>
        </p:txBody>
      </p:sp>
      <p:sp>
        <p:nvSpPr>
          <p:cNvPr id="4" name="Slide Number Placeholder 3">
            <a:extLst>
              <a:ext uri="{FF2B5EF4-FFF2-40B4-BE49-F238E27FC236}">
                <a16:creationId xmlns:a16="http://schemas.microsoft.com/office/drawing/2014/main" id="{F967C5AC-1332-BBD5-28CC-5C6D6C0E1D6E}"/>
              </a:ext>
            </a:extLst>
          </p:cNvPr>
          <p:cNvSpPr>
            <a:spLocks noGrp="1"/>
          </p:cNvSpPr>
          <p:nvPr>
            <p:ph type="sldNum" sz="quarter" idx="4"/>
          </p:nvPr>
        </p:nvSpPr>
        <p:spPr/>
        <p:txBody>
          <a:bodyPr/>
          <a:lstStyle/>
          <a:p>
            <a:pPr algn="ctr"/>
            <a:fld id="{F6B149FD-26F7-3645-B4E7-BA8B8CC5EEA8}" type="slidenum">
              <a:rPr lang="en-US" smtClean="0"/>
              <a:pPr algn="ctr"/>
              <a:t>70</a:t>
            </a:fld>
            <a:endParaRPr lang="en-US" dirty="0"/>
          </a:p>
        </p:txBody>
      </p:sp>
      <p:pic>
        <p:nvPicPr>
          <p:cNvPr id="6" name="Picture 5">
            <a:extLst>
              <a:ext uri="{FF2B5EF4-FFF2-40B4-BE49-F238E27FC236}">
                <a16:creationId xmlns:a16="http://schemas.microsoft.com/office/drawing/2014/main" id="{0E3CD3B5-7AC9-7224-8AD0-E12C0FC2EC2E}"/>
              </a:ext>
            </a:extLst>
          </p:cNvPr>
          <p:cNvPicPr>
            <a:picLocks noChangeAspect="1"/>
          </p:cNvPicPr>
          <p:nvPr/>
        </p:nvPicPr>
        <p:blipFill>
          <a:blip r:embed="rId2"/>
          <a:stretch>
            <a:fillRect/>
          </a:stretch>
        </p:blipFill>
        <p:spPr>
          <a:xfrm>
            <a:off x="1205127" y="1706794"/>
            <a:ext cx="2834553" cy="2841099"/>
          </a:xfrm>
          <a:prstGeom prst="rect">
            <a:avLst/>
          </a:prstGeom>
        </p:spPr>
      </p:pic>
      <p:pic>
        <p:nvPicPr>
          <p:cNvPr id="8" name="Picture 7">
            <a:extLst>
              <a:ext uri="{FF2B5EF4-FFF2-40B4-BE49-F238E27FC236}">
                <a16:creationId xmlns:a16="http://schemas.microsoft.com/office/drawing/2014/main" id="{8C7B79C8-EFA7-8403-A077-8C288E1C8D45}"/>
              </a:ext>
            </a:extLst>
          </p:cNvPr>
          <p:cNvPicPr>
            <a:picLocks noChangeAspect="1"/>
          </p:cNvPicPr>
          <p:nvPr/>
        </p:nvPicPr>
        <p:blipFill>
          <a:blip r:embed="rId3"/>
          <a:stretch>
            <a:fillRect/>
          </a:stretch>
        </p:blipFill>
        <p:spPr>
          <a:xfrm>
            <a:off x="5752558" y="3485825"/>
            <a:ext cx="594280" cy="1169794"/>
          </a:xfrm>
          <a:prstGeom prst="rect">
            <a:avLst/>
          </a:prstGeom>
        </p:spPr>
      </p:pic>
      <p:pic>
        <p:nvPicPr>
          <p:cNvPr id="10" name="Picture 9">
            <a:extLst>
              <a:ext uri="{FF2B5EF4-FFF2-40B4-BE49-F238E27FC236}">
                <a16:creationId xmlns:a16="http://schemas.microsoft.com/office/drawing/2014/main" id="{9ACEA803-4BF4-3F1B-7A79-8BDD8CA4D4FE}"/>
              </a:ext>
            </a:extLst>
          </p:cNvPr>
          <p:cNvPicPr>
            <a:picLocks noChangeAspect="1"/>
          </p:cNvPicPr>
          <p:nvPr/>
        </p:nvPicPr>
        <p:blipFill>
          <a:blip r:embed="rId4"/>
          <a:stretch>
            <a:fillRect/>
          </a:stretch>
        </p:blipFill>
        <p:spPr>
          <a:xfrm>
            <a:off x="5543406" y="1706793"/>
            <a:ext cx="957103" cy="1207327"/>
          </a:xfrm>
          <a:prstGeom prst="rect">
            <a:avLst/>
          </a:prstGeom>
        </p:spPr>
      </p:pic>
      <p:cxnSp>
        <p:nvCxnSpPr>
          <p:cNvPr id="12" name="Straight Arrow Connector 11">
            <a:extLst>
              <a:ext uri="{FF2B5EF4-FFF2-40B4-BE49-F238E27FC236}">
                <a16:creationId xmlns:a16="http://schemas.microsoft.com/office/drawing/2014/main" id="{2A5922DE-1BDB-BB71-6FB3-C8E9C25CAAEE}"/>
              </a:ext>
            </a:extLst>
          </p:cNvPr>
          <p:cNvCxnSpPr/>
          <p:nvPr/>
        </p:nvCxnSpPr>
        <p:spPr>
          <a:xfrm flipV="1">
            <a:off x="5904511" y="3347555"/>
            <a:ext cx="0"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6045918-54C8-A0E8-F22A-FB2BF08A16F9}"/>
              </a:ext>
            </a:extLst>
          </p:cNvPr>
          <p:cNvCxnSpPr>
            <a:cxnSpLocks/>
          </p:cNvCxnSpPr>
          <p:nvPr/>
        </p:nvCxnSpPr>
        <p:spPr>
          <a:xfrm flipV="1">
            <a:off x="6031744" y="3340564"/>
            <a:ext cx="0"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FEE0858-7497-477F-17E7-9D05A156C853}"/>
              </a:ext>
            </a:extLst>
          </p:cNvPr>
          <p:cNvCxnSpPr>
            <a:cxnSpLocks/>
          </p:cNvCxnSpPr>
          <p:nvPr/>
        </p:nvCxnSpPr>
        <p:spPr>
          <a:xfrm flipV="1">
            <a:off x="6158977" y="3350351"/>
            <a:ext cx="0"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420603B-12E5-FB60-A630-835C5DC5EB91}"/>
              </a:ext>
            </a:extLst>
          </p:cNvPr>
          <p:cNvCxnSpPr>
            <a:cxnSpLocks/>
          </p:cNvCxnSpPr>
          <p:nvPr/>
        </p:nvCxnSpPr>
        <p:spPr>
          <a:xfrm>
            <a:off x="5904511" y="2823942"/>
            <a:ext cx="0"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983F393-4431-32FE-24F3-68F940006ED9}"/>
              </a:ext>
            </a:extLst>
          </p:cNvPr>
          <p:cNvCxnSpPr>
            <a:cxnSpLocks/>
          </p:cNvCxnSpPr>
          <p:nvPr/>
        </p:nvCxnSpPr>
        <p:spPr>
          <a:xfrm>
            <a:off x="6031744" y="2833729"/>
            <a:ext cx="0"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5B2F259-5DC6-2F12-04CE-91BF9D6E304B}"/>
              </a:ext>
            </a:extLst>
          </p:cNvPr>
          <p:cNvCxnSpPr>
            <a:cxnSpLocks/>
          </p:cNvCxnSpPr>
          <p:nvPr/>
        </p:nvCxnSpPr>
        <p:spPr>
          <a:xfrm>
            <a:off x="6158977" y="2826738"/>
            <a:ext cx="0"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Freeform: Shape 27">
            <a:extLst>
              <a:ext uri="{FF2B5EF4-FFF2-40B4-BE49-F238E27FC236}">
                <a16:creationId xmlns:a16="http://schemas.microsoft.com/office/drawing/2014/main" id="{B1D0FC47-23AB-DB65-CEA6-455BE4275FD8}"/>
              </a:ext>
            </a:extLst>
          </p:cNvPr>
          <p:cNvSpPr/>
          <p:nvPr/>
        </p:nvSpPr>
        <p:spPr>
          <a:xfrm flipH="1">
            <a:off x="5794504" y="3456279"/>
            <a:ext cx="463744" cy="119177"/>
          </a:xfrm>
          <a:custGeom>
            <a:avLst/>
            <a:gdLst>
              <a:gd name="connsiteX0" fmla="*/ 469783 w 469783"/>
              <a:gd name="connsiteY0" fmla="*/ 243614 h 243614"/>
              <a:gd name="connsiteX1" fmla="*/ 243280 w 469783"/>
              <a:gd name="connsiteY1" fmla="*/ 333 h 243614"/>
              <a:gd name="connsiteX2" fmla="*/ 0 w 469783"/>
              <a:gd name="connsiteY2" fmla="*/ 201669 h 243614"/>
            </a:gdLst>
            <a:ahLst/>
            <a:cxnLst>
              <a:cxn ang="0">
                <a:pos x="connsiteX0" y="connsiteY0"/>
              </a:cxn>
              <a:cxn ang="0">
                <a:pos x="connsiteX1" y="connsiteY1"/>
              </a:cxn>
              <a:cxn ang="0">
                <a:pos x="connsiteX2" y="connsiteY2"/>
              </a:cxn>
            </a:cxnLst>
            <a:rect l="l" t="t" r="r" b="b"/>
            <a:pathLst>
              <a:path w="469783" h="243614">
                <a:moveTo>
                  <a:pt x="469783" y="243614"/>
                </a:moveTo>
                <a:cubicBezTo>
                  <a:pt x="395680" y="125469"/>
                  <a:pt x="321577" y="7324"/>
                  <a:pt x="243280" y="333"/>
                </a:cubicBezTo>
                <a:cubicBezTo>
                  <a:pt x="164983" y="-6658"/>
                  <a:pt x="82491" y="97505"/>
                  <a:pt x="0" y="201669"/>
                </a:cubicBezTo>
              </a:path>
            </a:pathLst>
          </a:custGeom>
          <a:ln>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Freeform: Shape 28">
            <a:extLst>
              <a:ext uri="{FF2B5EF4-FFF2-40B4-BE49-F238E27FC236}">
                <a16:creationId xmlns:a16="http://schemas.microsoft.com/office/drawing/2014/main" id="{D36DB167-9997-951B-9CA6-ED440B783B87}"/>
              </a:ext>
            </a:extLst>
          </p:cNvPr>
          <p:cNvSpPr/>
          <p:nvPr/>
        </p:nvSpPr>
        <p:spPr>
          <a:xfrm flipH="1" flipV="1">
            <a:off x="5799872" y="2836359"/>
            <a:ext cx="463744" cy="119177"/>
          </a:xfrm>
          <a:custGeom>
            <a:avLst/>
            <a:gdLst>
              <a:gd name="connsiteX0" fmla="*/ 469783 w 469783"/>
              <a:gd name="connsiteY0" fmla="*/ 243614 h 243614"/>
              <a:gd name="connsiteX1" fmla="*/ 243280 w 469783"/>
              <a:gd name="connsiteY1" fmla="*/ 333 h 243614"/>
              <a:gd name="connsiteX2" fmla="*/ 0 w 469783"/>
              <a:gd name="connsiteY2" fmla="*/ 201669 h 243614"/>
            </a:gdLst>
            <a:ahLst/>
            <a:cxnLst>
              <a:cxn ang="0">
                <a:pos x="connsiteX0" y="connsiteY0"/>
              </a:cxn>
              <a:cxn ang="0">
                <a:pos x="connsiteX1" y="connsiteY1"/>
              </a:cxn>
              <a:cxn ang="0">
                <a:pos x="connsiteX2" y="connsiteY2"/>
              </a:cxn>
            </a:cxnLst>
            <a:rect l="l" t="t" r="r" b="b"/>
            <a:pathLst>
              <a:path w="469783" h="243614">
                <a:moveTo>
                  <a:pt x="469783" y="243614"/>
                </a:moveTo>
                <a:cubicBezTo>
                  <a:pt x="395680" y="125469"/>
                  <a:pt x="321577" y="7324"/>
                  <a:pt x="243280" y="333"/>
                </a:cubicBezTo>
                <a:cubicBezTo>
                  <a:pt x="164983" y="-6658"/>
                  <a:pt x="82491" y="97505"/>
                  <a:pt x="0" y="201669"/>
                </a:cubicBezTo>
              </a:path>
            </a:pathLst>
          </a:custGeom>
          <a:ln>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47D8913-31BA-50F0-709D-959F04B2BA04}"/>
                  </a:ext>
                </a:extLst>
              </p:cNvPr>
              <p:cNvSpPr txBox="1"/>
              <p:nvPr/>
            </p:nvSpPr>
            <p:spPr>
              <a:xfrm>
                <a:off x="6249268" y="3436956"/>
                <a:ext cx="4990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𝑖𝑛𝑡</m:t>
                          </m:r>
                        </m:sub>
                      </m:sSub>
                    </m:oMath>
                  </m:oMathPara>
                </a14:m>
                <a:endParaRPr lang="en-US" dirty="0"/>
              </a:p>
            </p:txBody>
          </p:sp>
        </mc:Choice>
        <mc:Fallback xmlns="">
          <p:sp>
            <p:nvSpPr>
              <p:cNvPr id="30" name="TextBox 29">
                <a:extLst>
                  <a:ext uri="{FF2B5EF4-FFF2-40B4-BE49-F238E27FC236}">
                    <a16:creationId xmlns:a16="http://schemas.microsoft.com/office/drawing/2014/main" id="{347D8913-31BA-50F0-709D-959F04B2BA04}"/>
                  </a:ext>
                </a:extLst>
              </p:cNvPr>
              <p:cNvSpPr txBox="1">
                <a:spLocks noRot="1" noChangeAspect="1" noMove="1" noResize="1" noEditPoints="1" noAdjustHandles="1" noChangeArrowheads="1" noChangeShapeType="1" noTextEdit="1"/>
              </p:cNvSpPr>
              <p:nvPr/>
            </p:nvSpPr>
            <p:spPr>
              <a:xfrm>
                <a:off x="6249268" y="3436956"/>
                <a:ext cx="499046" cy="276999"/>
              </a:xfrm>
              <a:prstGeom prst="rect">
                <a:avLst/>
              </a:prstGeom>
              <a:blipFill>
                <a:blip r:embed="rId5"/>
                <a:stretch>
                  <a:fillRect l="-9756" r="-4878"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4BD31A9-B1D4-61D4-9B0A-CDC03A6ABD56}"/>
                  </a:ext>
                </a:extLst>
              </p:cNvPr>
              <p:cNvSpPr txBox="1"/>
              <p:nvPr/>
            </p:nvSpPr>
            <p:spPr>
              <a:xfrm>
                <a:off x="5596314" y="3002229"/>
                <a:ext cx="4312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𝑖𝑛𝑡</m:t>
                          </m:r>
                        </m:sub>
                      </m:sSub>
                    </m:oMath>
                  </m:oMathPara>
                </a14:m>
                <a:endParaRPr lang="en-US" dirty="0"/>
              </a:p>
            </p:txBody>
          </p:sp>
        </mc:Choice>
        <mc:Fallback xmlns="">
          <p:sp>
            <p:nvSpPr>
              <p:cNvPr id="32" name="TextBox 31">
                <a:extLst>
                  <a:ext uri="{FF2B5EF4-FFF2-40B4-BE49-F238E27FC236}">
                    <a16:creationId xmlns:a16="http://schemas.microsoft.com/office/drawing/2014/main" id="{D4BD31A9-B1D4-61D4-9B0A-CDC03A6ABD56}"/>
                  </a:ext>
                </a:extLst>
              </p:cNvPr>
              <p:cNvSpPr txBox="1">
                <a:spLocks noRot="1" noChangeAspect="1" noMove="1" noResize="1" noEditPoints="1" noAdjustHandles="1" noChangeArrowheads="1" noChangeShapeType="1" noTextEdit="1"/>
              </p:cNvSpPr>
              <p:nvPr/>
            </p:nvSpPr>
            <p:spPr>
              <a:xfrm>
                <a:off x="5596314" y="3002229"/>
                <a:ext cx="431207" cy="276999"/>
              </a:xfrm>
              <a:prstGeom prst="rect">
                <a:avLst/>
              </a:prstGeom>
              <a:blipFill>
                <a:blip r:embed="rId6"/>
                <a:stretch>
                  <a:fillRect l="-11268" r="-5634"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32A523E-14D8-1F18-3ED3-DCDB4F8C7823}"/>
                  </a:ext>
                </a:extLst>
              </p:cNvPr>
              <p:cNvSpPr txBox="1"/>
              <p:nvPr/>
            </p:nvSpPr>
            <p:spPr>
              <a:xfrm>
                <a:off x="1364519" y="4767012"/>
                <a:ext cx="2301470" cy="923330"/>
              </a:xfrm>
              <a:prstGeom prst="rect">
                <a:avLst/>
              </a:prstGeom>
              <a:noFill/>
            </p:spPr>
            <p:txBody>
              <a:bodyPr wrap="square" rtlCol="0">
                <a:spAutoFit/>
              </a:bodyPr>
              <a:lstStyle/>
              <a:p>
                <a:r>
                  <a:rPr lang="en-US" dirty="0"/>
                  <a:t>Define a cutting plane at point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𝑷</m:t>
                        </m:r>
                      </m:e>
                      <m:sub>
                        <m:r>
                          <a:rPr lang="en-US" b="0" i="1" smtClean="0">
                            <a:latin typeface="Cambria Math" panose="02040503050406030204" pitchFamily="18" charset="0"/>
                          </a:rPr>
                          <m:t>0</m:t>
                        </m:r>
                      </m:sub>
                    </m:sSub>
                  </m:oMath>
                </a14:m>
                <a:r>
                  <a:rPr lang="en-US" dirty="0"/>
                  <a:t> in direction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𝑵</m:t>
                        </m:r>
                      </m:e>
                      <m:sub>
                        <m:r>
                          <a:rPr lang="en-US" b="0" i="1" smtClean="0">
                            <a:latin typeface="Cambria Math" panose="02040503050406030204" pitchFamily="18" charset="0"/>
                          </a:rPr>
                          <m:t>0</m:t>
                        </m:r>
                      </m:sub>
                    </m:sSub>
                  </m:oMath>
                </a14:m>
                <a:endParaRPr lang="en-US" dirty="0"/>
              </a:p>
            </p:txBody>
          </p:sp>
        </mc:Choice>
        <mc:Fallback xmlns="">
          <p:sp>
            <p:nvSpPr>
              <p:cNvPr id="33" name="TextBox 32">
                <a:extLst>
                  <a:ext uri="{FF2B5EF4-FFF2-40B4-BE49-F238E27FC236}">
                    <a16:creationId xmlns:a16="http://schemas.microsoft.com/office/drawing/2014/main" id="{932A523E-14D8-1F18-3ED3-DCDB4F8C7823}"/>
                  </a:ext>
                </a:extLst>
              </p:cNvPr>
              <p:cNvSpPr txBox="1">
                <a:spLocks noRot="1" noChangeAspect="1" noMove="1" noResize="1" noEditPoints="1" noAdjustHandles="1" noChangeArrowheads="1" noChangeShapeType="1" noTextEdit="1"/>
              </p:cNvSpPr>
              <p:nvPr/>
            </p:nvSpPr>
            <p:spPr>
              <a:xfrm>
                <a:off x="1364519" y="4767012"/>
                <a:ext cx="2301470" cy="923330"/>
              </a:xfrm>
              <a:prstGeom prst="rect">
                <a:avLst/>
              </a:prstGeom>
              <a:blipFill>
                <a:blip r:embed="rId7"/>
                <a:stretch>
                  <a:fillRect l="-2387" t="-3974" r="-1857"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E28A654-7F33-AD1F-8D18-2D8B35F0B6B6}"/>
                  </a:ext>
                </a:extLst>
              </p:cNvPr>
              <p:cNvSpPr txBox="1"/>
              <p:nvPr/>
            </p:nvSpPr>
            <p:spPr>
              <a:xfrm>
                <a:off x="2337988" y="1337462"/>
                <a:ext cx="88761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𝑷</m:t>
                          </m:r>
                        </m:e>
                        <m:sub>
                          <m:r>
                            <a:rPr lang="en-US" b="0" i="1" smtClean="0">
                              <a:latin typeface="Cambria Math" panose="02040503050406030204" pitchFamily="18" charset="0"/>
                            </a:rPr>
                            <m:t>0</m:t>
                          </m:r>
                        </m:sub>
                      </m:sSub>
                    </m:oMath>
                  </m:oMathPara>
                </a14:m>
                <a:endParaRPr lang="en-US" dirty="0"/>
              </a:p>
            </p:txBody>
          </p:sp>
        </mc:Choice>
        <mc:Fallback xmlns="">
          <p:sp>
            <p:nvSpPr>
              <p:cNvPr id="36" name="TextBox 35">
                <a:extLst>
                  <a:ext uri="{FF2B5EF4-FFF2-40B4-BE49-F238E27FC236}">
                    <a16:creationId xmlns:a16="http://schemas.microsoft.com/office/drawing/2014/main" id="{8E28A654-7F33-AD1F-8D18-2D8B35F0B6B6}"/>
                  </a:ext>
                </a:extLst>
              </p:cNvPr>
              <p:cNvSpPr txBox="1">
                <a:spLocks noRot="1" noChangeAspect="1" noMove="1" noResize="1" noEditPoints="1" noAdjustHandles="1" noChangeArrowheads="1" noChangeShapeType="1" noTextEdit="1"/>
              </p:cNvSpPr>
              <p:nvPr/>
            </p:nvSpPr>
            <p:spPr>
              <a:xfrm>
                <a:off x="2337988" y="1337462"/>
                <a:ext cx="887613"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6951CE9-3915-616D-6619-5922AE849E93}"/>
                  </a:ext>
                </a:extLst>
              </p:cNvPr>
              <p:cNvSpPr txBox="1"/>
              <p:nvPr/>
            </p:nvSpPr>
            <p:spPr>
              <a:xfrm flipH="1">
                <a:off x="950662" y="2434846"/>
                <a:ext cx="115977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𝑵</m:t>
                          </m:r>
                        </m:e>
                        <m:sub>
                          <m:r>
                            <a:rPr lang="en-US" b="0" i="1" smtClean="0">
                              <a:latin typeface="Cambria Math" panose="02040503050406030204" pitchFamily="18" charset="0"/>
                            </a:rPr>
                            <m:t>0</m:t>
                          </m:r>
                        </m:sub>
                      </m:sSub>
                    </m:oMath>
                  </m:oMathPara>
                </a14:m>
                <a:endParaRPr lang="en-US" dirty="0"/>
              </a:p>
            </p:txBody>
          </p:sp>
        </mc:Choice>
        <mc:Fallback xmlns="">
          <p:sp>
            <p:nvSpPr>
              <p:cNvPr id="38" name="TextBox 37">
                <a:extLst>
                  <a:ext uri="{FF2B5EF4-FFF2-40B4-BE49-F238E27FC236}">
                    <a16:creationId xmlns:a16="http://schemas.microsoft.com/office/drawing/2014/main" id="{C6951CE9-3915-616D-6619-5922AE849E93}"/>
                  </a:ext>
                </a:extLst>
              </p:cNvPr>
              <p:cNvSpPr txBox="1">
                <a:spLocks noRot="1" noChangeAspect="1" noMove="1" noResize="1" noEditPoints="1" noAdjustHandles="1" noChangeArrowheads="1" noChangeShapeType="1" noTextEdit="1"/>
              </p:cNvSpPr>
              <p:nvPr/>
            </p:nvSpPr>
            <p:spPr>
              <a:xfrm flipH="1">
                <a:off x="950662" y="2434846"/>
                <a:ext cx="1159777" cy="369332"/>
              </a:xfrm>
              <a:prstGeom prst="rect">
                <a:avLst/>
              </a:prstGeom>
              <a:blipFill>
                <a:blip r:embed="rId9"/>
                <a:stretch>
                  <a:fillRect/>
                </a:stretch>
              </a:blipFill>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3379B5F4-6CF9-9CEA-78E8-3F51B14B1198}"/>
              </a:ext>
            </a:extLst>
          </p:cNvPr>
          <p:cNvCxnSpPr>
            <a:stCxn id="38" idx="2"/>
          </p:cNvCxnSpPr>
          <p:nvPr/>
        </p:nvCxnSpPr>
        <p:spPr>
          <a:xfrm>
            <a:off x="1530550" y="2804178"/>
            <a:ext cx="919035" cy="274929"/>
          </a:xfrm>
          <a:prstGeom prst="line">
            <a:avLst/>
          </a:prstGeom>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F3C3C385-11D5-C0F1-DF5F-742984B06D43}"/>
              </a:ext>
            </a:extLst>
          </p:cNvPr>
          <p:cNvSpPr txBox="1"/>
          <p:nvPr/>
        </p:nvSpPr>
        <p:spPr>
          <a:xfrm>
            <a:off x="4727969" y="4759399"/>
            <a:ext cx="2870523" cy="923330"/>
          </a:xfrm>
          <a:prstGeom prst="rect">
            <a:avLst/>
          </a:prstGeom>
          <a:noFill/>
        </p:spPr>
        <p:txBody>
          <a:bodyPr wrap="square" rtlCol="0">
            <a:spAutoFit/>
          </a:bodyPr>
          <a:lstStyle/>
          <a:p>
            <a:r>
              <a:rPr lang="en-US" dirty="0"/>
              <a:t>Divide elements into two groups </a:t>
            </a:r>
            <a:r>
              <a:rPr lang="en-US" i="1" dirty="0"/>
              <a:t>(so there should be at least 2 elements!)</a:t>
            </a:r>
          </a:p>
        </p:txBody>
      </p:sp>
      <p:sp>
        <p:nvSpPr>
          <p:cNvPr id="42" name="TextBox 41">
            <a:extLst>
              <a:ext uri="{FF2B5EF4-FFF2-40B4-BE49-F238E27FC236}">
                <a16:creationId xmlns:a16="http://schemas.microsoft.com/office/drawing/2014/main" id="{B62E4704-A266-D708-93A6-76D0C4A79C52}"/>
              </a:ext>
            </a:extLst>
          </p:cNvPr>
          <p:cNvSpPr txBox="1"/>
          <p:nvPr/>
        </p:nvSpPr>
        <p:spPr>
          <a:xfrm>
            <a:off x="8219187" y="4767012"/>
            <a:ext cx="3324064" cy="923330"/>
          </a:xfrm>
          <a:prstGeom prst="rect">
            <a:avLst/>
          </a:prstGeom>
          <a:noFill/>
        </p:spPr>
        <p:txBody>
          <a:bodyPr wrap="square" rtlCol="0">
            <a:spAutoFit/>
          </a:bodyPr>
          <a:lstStyle/>
          <a:p>
            <a:r>
              <a:rPr lang="en-US" dirty="0"/>
              <a:t>Compute reaction forces and moments by summing over exposed nodes</a:t>
            </a:r>
            <a:endParaRPr lang="en-US" i="1"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D519B12-9DB2-18B3-FF42-49AB1B603FA1}"/>
                  </a:ext>
                </a:extLst>
              </p:cNvPr>
              <p:cNvSpPr txBox="1"/>
              <p:nvPr/>
            </p:nvSpPr>
            <p:spPr>
              <a:xfrm>
                <a:off x="8711404" y="2291953"/>
                <a:ext cx="1544333" cy="803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𝑭</m:t>
                          </m:r>
                        </m:e>
                        <m:sub>
                          <m:r>
                            <a:rPr lang="en-US" b="0" i="1" smtClean="0">
                              <a:latin typeface="Cambria Math" panose="02040503050406030204" pitchFamily="18" charset="0"/>
                            </a:rPr>
                            <m:t>𝑛𝑒𝑡</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𝑭</m:t>
                              </m:r>
                            </m:e>
                            <m:sub>
                              <m:r>
                                <a:rPr lang="en-US" b="0" i="1" smtClean="0">
                                  <a:latin typeface="Cambria Math" panose="02040503050406030204" pitchFamily="18" charset="0"/>
                                </a:rPr>
                                <m:t>𝑖𝑛𝑡</m:t>
                              </m:r>
                            </m:sub>
                            <m:sup>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m:t>
                              </m:r>
                            </m:sup>
                          </m:sSubSup>
                        </m:e>
                      </m:nary>
                    </m:oMath>
                  </m:oMathPara>
                </a14:m>
                <a:endParaRPr lang="en-US" dirty="0"/>
              </a:p>
            </p:txBody>
          </p:sp>
        </mc:Choice>
        <mc:Fallback xmlns="">
          <p:sp>
            <p:nvSpPr>
              <p:cNvPr id="43" name="TextBox 42">
                <a:extLst>
                  <a:ext uri="{FF2B5EF4-FFF2-40B4-BE49-F238E27FC236}">
                    <a16:creationId xmlns:a16="http://schemas.microsoft.com/office/drawing/2014/main" id="{8D519B12-9DB2-18B3-FF42-49AB1B603FA1}"/>
                  </a:ext>
                </a:extLst>
              </p:cNvPr>
              <p:cNvSpPr txBox="1">
                <a:spLocks noRot="1" noChangeAspect="1" noMove="1" noResize="1" noEditPoints="1" noAdjustHandles="1" noChangeArrowheads="1" noChangeShapeType="1" noTextEdit="1"/>
              </p:cNvSpPr>
              <p:nvPr/>
            </p:nvSpPr>
            <p:spPr>
              <a:xfrm>
                <a:off x="8711404" y="2291953"/>
                <a:ext cx="1544333" cy="8032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CE44C74-8270-EA0A-ACE4-4C15954BF212}"/>
                  </a:ext>
                </a:extLst>
              </p:cNvPr>
              <p:cNvSpPr txBox="1"/>
              <p:nvPr/>
            </p:nvSpPr>
            <p:spPr>
              <a:xfrm>
                <a:off x="8711403" y="3457042"/>
                <a:ext cx="2213683"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𝑴</m:t>
                          </m:r>
                        </m:e>
                        <m:sub>
                          <m:r>
                            <a:rPr lang="en-US" b="0" i="1" smtClean="0">
                              <a:latin typeface="Cambria Math" panose="02040503050406030204" pitchFamily="18" charset="0"/>
                            </a:rPr>
                            <m:t>𝑛𝑒𝑡</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Sup>
                            <m:sSubSupPr>
                              <m:ctrlPr>
                                <a:rPr lang="en-US" b="0" i="1" smtClean="0">
                                  <a:latin typeface="Cambria Math" panose="02040503050406030204" pitchFamily="18" charset="0"/>
                                </a:rPr>
                              </m:ctrlPr>
                            </m:sSubSupPr>
                            <m:e>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𝒓</m:t>
                                  </m:r>
                                </m:e>
                                <m:sub>
                                  <m:r>
                                    <a:rPr lang="en-US" b="0" i="1" smtClean="0">
                                      <a:latin typeface="Cambria Math" panose="02040503050406030204" pitchFamily="18" charset="0"/>
                                    </a:rPr>
                                    <m:t>0</m:t>
                                  </m:r>
                                </m:sub>
                                <m:sup>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m:t>
                                  </m:r>
                                </m:sup>
                              </m:sSubSup>
                              <m:r>
                                <a:rPr lang="en-US" b="1" i="1" smtClean="0">
                                  <a:latin typeface="Cambria Math" panose="02040503050406030204" pitchFamily="18" charset="0"/>
                                </a:rPr>
                                <m:t>×</m:t>
                              </m:r>
                              <m:r>
                                <a:rPr lang="en-US" b="1" i="1" smtClean="0">
                                  <a:latin typeface="Cambria Math" panose="02040503050406030204" pitchFamily="18" charset="0"/>
                                </a:rPr>
                                <m:t>𝑭</m:t>
                              </m:r>
                            </m:e>
                            <m:sub>
                              <m:r>
                                <a:rPr lang="en-US" b="0" i="1" smtClean="0">
                                  <a:latin typeface="Cambria Math" panose="02040503050406030204" pitchFamily="18" charset="0"/>
                                </a:rPr>
                                <m:t>𝑖𝑛𝑡</m:t>
                              </m:r>
                            </m:sub>
                            <m:sup>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m:t>
                              </m:r>
                            </m:sup>
                          </m:sSubSup>
                        </m:e>
                      </m:nary>
                    </m:oMath>
                  </m:oMathPara>
                </a14:m>
                <a:endParaRPr lang="en-US" dirty="0"/>
              </a:p>
            </p:txBody>
          </p:sp>
        </mc:Choice>
        <mc:Fallback xmlns="">
          <p:sp>
            <p:nvSpPr>
              <p:cNvPr id="44" name="TextBox 43">
                <a:extLst>
                  <a:ext uri="{FF2B5EF4-FFF2-40B4-BE49-F238E27FC236}">
                    <a16:creationId xmlns:a16="http://schemas.microsoft.com/office/drawing/2014/main" id="{2CE44C74-8270-EA0A-ACE4-4C15954BF212}"/>
                  </a:ext>
                </a:extLst>
              </p:cNvPr>
              <p:cNvSpPr txBox="1">
                <a:spLocks noRot="1" noChangeAspect="1" noMove="1" noResize="1" noEditPoints="1" noAdjustHandles="1" noChangeArrowheads="1" noChangeShapeType="1" noTextEdit="1"/>
              </p:cNvSpPr>
              <p:nvPr/>
            </p:nvSpPr>
            <p:spPr>
              <a:xfrm>
                <a:off x="8711403" y="3457042"/>
                <a:ext cx="2213683" cy="778931"/>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9800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77E65-F68B-D99F-A326-599608B3D160}"/>
              </a:ext>
            </a:extLst>
          </p:cNvPr>
          <p:cNvSpPr>
            <a:spLocks noGrp="1"/>
          </p:cNvSpPr>
          <p:nvPr>
            <p:ph type="title"/>
          </p:nvPr>
        </p:nvSpPr>
        <p:spPr/>
        <p:txBody>
          <a:bodyPr/>
          <a:lstStyle/>
          <a:p>
            <a:r>
              <a:rPr lang="en-US" dirty="0"/>
              <a:t>Free body diagrams and internal force syntax</a:t>
            </a:r>
          </a:p>
        </p:txBody>
      </p:sp>
      <p:sp>
        <p:nvSpPr>
          <p:cNvPr id="4" name="Slide Number Placeholder 3">
            <a:extLst>
              <a:ext uri="{FF2B5EF4-FFF2-40B4-BE49-F238E27FC236}">
                <a16:creationId xmlns:a16="http://schemas.microsoft.com/office/drawing/2014/main" id="{538D7DCB-132F-3218-1E78-57CB4976D343}"/>
              </a:ext>
            </a:extLst>
          </p:cNvPr>
          <p:cNvSpPr>
            <a:spLocks noGrp="1"/>
          </p:cNvSpPr>
          <p:nvPr>
            <p:ph type="sldNum" sz="quarter" idx="4"/>
          </p:nvPr>
        </p:nvSpPr>
        <p:spPr/>
        <p:txBody>
          <a:bodyPr/>
          <a:lstStyle/>
          <a:p>
            <a:pPr algn="ctr"/>
            <a:fld id="{F6B149FD-26F7-3645-B4E7-BA8B8CC5EEA8}" type="slidenum">
              <a:rPr lang="en-US" smtClean="0"/>
              <a:pPr algn="ctr"/>
              <a:t>71</a:t>
            </a:fld>
            <a:endParaRPr lang="en-US" dirty="0"/>
          </a:p>
        </p:txBody>
      </p:sp>
      <p:sp>
        <p:nvSpPr>
          <p:cNvPr id="5" name="Rectangle 4">
            <a:extLst>
              <a:ext uri="{FF2B5EF4-FFF2-40B4-BE49-F238E27FC236}">
                <a16:creationId xmlns:a16="http://schemas.microsoft.com/office/drawing/2014/main" id="{8CFEF6B1-04E6-1F2E-C5E6-D1EF6C56F91D}"/>
              </a:ext>
            </a:extLst>
          </p:cNvPr>
          <p:cNvSpPr/>
          <p:nvPr/>
        </p:nvSpPr>
        <p:spPr>
          <a:xfrm>
            <a:off x="833437" y="1439473"/>
            <a:ext cx="10553700" cy="326243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user output</a:t>
            </a:r>
          </a:p>
          <a:p>
            <a:r>
              <a:rPr lang="en-US" sz="1000" dirty="0">
                <a:solidFill>
                  <a:schemeClr val="tx1"/>
                </a:solidFill>
                <a:latin typeface="Courier New" panose="02070309020205020404" pitchFamily="49" charset="0"/>
              </a:rPr>
              <a:t>  # </a:t>
            </a:r>
          </a:p>
          <a:p>
            <a:r>
              <a:rPr lang="en-US" sz="1000" dirty="0">
                <a:solidFill>
                  <a:schemeClr val="tx1"/>
                </a:solidFill>
                <a:latin typeface="Courier New" panose="02070309020205020404" pitchFamily="49" charset="0"/>
              </a:rPr>
              <a:t>  # Entities to compute forces on</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include all blocks</a:t>
            </a:r>
          </a:p>
          <a:p>
            <a:r>
              <a:rPr lang="en-US" sz="1000" dirty="0">
                <a:solidFill>
                  <a:schemeClr val="tx1"/>
                </a:solidFill>
                <a:latin typeface="Courier New" panose="02070309020205020404" pitchFamily="49" charset="0"/>
              </a:rPr>
              <a:t>  block = &lt;blocks&gt;</a:t>
            </a:r>
          </a:p>
          <a:p>
            <a:r>
              <a:rPr lang="en-US" sz="1000" dirty="0">
                <a:solidFill>
                  <a:schemeClr val="tx1"/>
                </a:solidFill>
                <a:latin typeface="Courier New" panose="02070309020205020404" pitchFamily="49" charset="0"/>
              </a:rPr>
              <a:t>  surface = &lt;</a:t>
            </a:r>
            <a:r>
              <a:rPr lang="en-US" sz="1000" dirty="0" err="1">
                <a:solidFill>
                  <a:schemeClr val="tx1"/>
                </a:solidFill>
                <a:latin typeface="Courier New" panose="02070309020205020404" pitchFamily="49" charset="0"/>
              </a:rPr>
              <a:t>sidesets</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nodeset</a:t>
            </a:r>
            <a:r>
              <a:rPr lang="en-US" sz="1000" dirty="0">
                <a:solidFill>
                  <a:schemeClr val="tx1"/>
                </a:solidFill>
                <a:latin typeface="Courier New" panose="02070309020205020404" pitchFamily="49" charset="0"/>
              </a:rPr>
              <a:t> = &lt;</a:t>
            </a:r>
            <a:r>
              <a:rPr lang="en-US" sz="1000" dirty="0" err="1">
                <a:solidFill>
                  <a:schemeClr val="tx1"/>
                </a:solidFill>
                <a:latin typeface="Courier New" panose="02070309020205020404" pitchFamily="49" charset="0"/>
              </a:rPr>
              <a:t>nodesets</a:t>
            </a:r>
            <a:r>
              <a:rPr lang="en-US" sz="1000" dirty="0">
                <a:solidFill>
                  <a:schemeClr val="tx1"/>
                </a:solidFill>
                <a:latin typeface="Courier New" panose="02070309020205020404" pitchFamily="49" charset="0"/>
              </a:rPr>
              <a: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 </a:t>
            </a:r>
          </a:p>
          <a:p>
            <a:r>
              <a:rPr lang="en-US" sz="1000" dirty="0">
                <a:solidFill>
                  <a:schemeClr val="tx1"/>
                </a:solidFill>
                <a:latin typeface="Courier New" panose="02070309020205020404" pitchFamily="49" charset="0"/>
              </a:rPr>
              <a:t>  # Force/moment calculation commands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compute global &lt;</a:t>
            </a:r>
            <a:r>
              <a:rPr lang="en-US" sz="1000" dirty="0" err="1">
                <a:solidFill>
                  <a:schemeClr val="tx1"/>
                </a:solidFill>
                <a:latin typeface="Courier New" panose="02070309020205020404" pitchFamily="49" charset="0"/>
              </a:rPr>
              <a:t>varName</a:t>
            </a:r>
            <a:r>
              <a:rPr lang="en-US" sz="1000" dirty="0">
                <a:solidFill>
                  <a:schemeClr val="tx1"/>
                </a:solidFill>
                <a:latin typeface="Courier New" panose="02070309020205020404" pitchFamily="49" charset="0"/>
              </a:rPr>
              <a:t>&gt; as internal reaction [</a:t>
            </a:r>
            <a:r>
              <a:rPr lang="en-US" sz="1000" dirty="0" err="1">
                <a:solidFill>
                  <a:schemeClr val="tx1"/>
                </a:solidFill>
                <a:latin typeface="Courier New" panose="02070309020205020404" pitchFamily="49" charset="0"/>
              </a:rPr>
              <a:t>vector|transverse|normal</a:t>
            </a:r>
            <a:r>
              <a:rPr lang="en-US" sz="1000" dirty="0">
                <a:solidFill>
                  <a:schemeClr val="tx1"/>
                </a:solidFill>
                <a:latin typeface="Courier New" panose="02070309020205020404" pitchFamily="49" charset="0"/>
              </a:rPr>
              <a:t>(vector)] [at point &lt;x&gt; &lt;y&gt; &lt;z&gt;] [in direction &lt;dx&gt; &lt;</a:t>
            </a:r>
            <a:r>
              <a:rPr lang="en-US" sz="1000" dirty="0" err="1">
                <a:solidFill>
                  <a:schemeClr val="tx1"/>
                </a:solidFill>
                <a:latin typeface="Courier New" panose="02070309020205020404" pitchFamily="49" charset="0"/>
              </a:rPr>
              <a:t>dy</a:t>
            </a:r>
            <a:r>
              <a:rPr lang="en-US" sz="1000" dirty="0">
                <a:solidFill>
                  <a:schemeClr val="tx1"/>
                </a:solidFill>
                <a:latin typeface="Courier New" panose="02070309020205020404" pitchFamily="49" charset="0"/>
              </a:rPr>
              <a:t>&gt; &lt;</a:t>
            </a:r>
            <a:r>
              <a:rPr lang="en-US" sz="1000" dirty="0" err="1">
                <a:solidFill>
                  <a:schemeClr val="tx1"/>
                </a:solidFill>
                <a:latin typeface="Courier New" panose="02070309020205020404" pitchFamily="49" charset="0"/>
              </a:rPr>
              <a:t>dz</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compute global &lt;</a:t>
            </a:r>
            <a:r>
              <a:rPr lang="en-US" sz="1000" dirty="0" err="1">
                <a:solidFill>
                  <a:schemeClr val="tx1"/>
                </a:solidFill>
                <a:latin typeface="Courier New" panose="02070309020205020404" pitchFamily="49" charset="0"/>
              </a:rPr>
              <a:t>varName</a:t>
            </a:r>
            <a:r>
              <a:rPr lang="en-US" sz="1000" dirty="0">
                <a:solidFill>
                  <a:schemeClr val="tx1"/>
                </a:solidFill>
                <a:latin typeface="Courier New" panose="02070309020205020404" pitchFamily="49" charset="0"/>
              </a:rPr>
              <a:t>&gt; as internal moment [</a:t>
            </a:r>
            <a:r>
              <a:rPr lang="en-US" sz="1000" dirty="0" err="1">
                <a:solidFill>
                  <a:schemeClr val="tx1"/>
                </a:solidFill>
                <a:latin typeface="Courier New" panose="02070309020205020404" pitchFamily="49" charset="0"/>
              </a:rPr>
              <a:t>vector|transverse|normal</a:t>
            </a:r>
            <a:r>
              <a:rPr lang="en-US" sz="1000" dirty="0">
                <a:solidFill>
                  <a:schemeClr val="tx1"/>
                </a:solidFill>
                <a:latin typeface="Courier New" panose="02070309020205020404" pitchFamily="49" charset="0"/>
              </a:rPr>
              <a:t>(vector)] [at point &lt;x&gt; &lt;y&gt; &lt;z&gt;] [in direction &lt;dx&gt; &lt;</a:t>
            </a:r>
            <a:r>
              <a:rPr lang="en-US" sz="1000" dirty="0" err="1">
                <a:solidFill>
                  <a:schemeClr val="tx1"/>
                </a:solidFill>
                <a:latin typeface="Courier New" panose="02070309020205020404" pitchFamily="49" charset="0"/>
              </a:rPr>
              <a:t>dy</a:t>
            </a:r>
            <a:r>
              <a:rPr lang="en-US" sz="1000" dirty="0">
                <a:solidFill>
                  <a:schemeClr val="tx1"/>
                </a:solidFill>
                <a:latin typeface="Courier New" panose="02070309020205020404" pitchFamily="49" charset="0"/>
              </a:rPr>
              <a:t>&gt; &lt;</a:t>
            </a:r>
            <a:r>
              <a:rPr lang="en-US" sz="1000" dirty="0" err="1">
                <a:solidFill>
                  <a:schemeClr val="tx1"/>
                </a:solidFill>
                <a:latin typeface="Courier New" panose="02070309020205020404" pitchFamily="49" charset="0"/>
              </a:rPr>
              <a:t>dz</a:t>
            </a:r>
            <a:r>
              <a:rPr lang="en-US" sz="1000" dirty="0">
                <a:solidFill>
                  <a:schemeClr val="tx1"/>
                </a:solidFill>
                <a:latin typeface="Courier New" panose="02070309020205020404" pitchFamily="49" charset="0"/>
              </a:rPr>
              <a: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 </a:t>
            </a:r>
          </a:p>
          <a:p>
            <a:r>
              <a:rPr lang="en-US" sz="1000" dirty="0">
                <a:solidFill>
                  <a:schemeClr val="tx1"/>
                </a:solidFill>
                <a:latin typeface="Courier New" panose="02070309020205020404" pitchFamily="49" charset="0"/>
              </a:rPr>
              <a:t>  #  Optional algorithm commands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[compute at every step]</a:t>
            </a: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69DF5856-FC7D-C33B-A324-923D6DE9435F}"/>
              </a:ext>
            </a:extLst>
          </p:cNvPr>
          <p:cNvSpPr txBox="1"/>
          <p:nvPr/>
        </p:nvSpPr>
        <p:spPr>
          <a:xfrm>
            <a:off x="762000" y="1108498"/>
            <a:ext cx="6417579" cy="307777"/>
          </a:xfrm>
          <a:prstGeom prst="rect">
            <a:avLst/>
          </a:prstGeom>
          <a:noFill/>
        </p:spPr>
        <p:txBody>
          <a:bodyPr wrap="square" rtlCol="0">
            <a:spAutoFit/>
          </a:bodyPr>
          <a:lstStyle/>
          <a:p>
            <a:r>
              <a:rPr lang="en-US" sz="1400" dirty="0">
                <a:solidFill>
                  <a:schemeClr val="tx1"/>
                </a:solidFill>
                <a:hlinkClick r:id="rId2"/>
              </a:rPr>
              <a:t>User output syntax </a:t>
            </a:r>
            <a:r>
              <a:rPr lang="en-US" sz="1400" dirty="0">
                <a:solidFill>
                  <a:schemeClr val="tx1"/>
                </a:solidFill>
              </a:rPr>
              <a:t>for internal reaction/moment calculations</a:t>
            </a:r>
            <a:endParaRPr lang="en-US" sz="1400" dirty="0"/>
          </a:p>
        </p:txBody>
      </p:sp>
      <p:sp>
        <p:nvSpPr>
          <p:cNvPr id="3" name="Rectangle: Rounded Corners 2">
            <a:extLst>
              <a:ext uri="{FF2B5EF4-FFF2-40B4-BE49-F238E27FC236}">
                <a16:creationId xmlns:a16="http://schemas.microsoft.com/office/drawing/2014/main" id="{B6F5AD15-C2DD-93EC-612C-110A9AFBD211}"/>
              </a:ext>
            </a:extLst>
          </p:cNvPr>
          <p:cNvSpPr/>
          <p:nvPr/>
        </p:nvSpPr>
        <p:spPr>
          <a:xfrm>
            <a:off x="8808014" y="3368189"/>
            <a:ext cx="2455101" cy="333797"/>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C1D56DEF-200A-C581-E0C6-25C45244AE23}"/>
              </a:ext>
            </a:extLst>
          </p:cNvPr>
          <p:cNvSpPr/>
          <p:nvPr/>
        </p:nvSpPr>
        <p:spPr>
          <a:xfrm>
            <a:off x="8591889" y="2731263"/>
            <a:ext cx="1434518" cy="604008"/>
          </a:xfrm>
          <a:custGeom>
            <a:avLst/>
            <a:gdLst>
              <a:gd name="connsiteX0" fmla="*/ 0 w 1434518"/>
              <a:gd name="connsiteY0" fmla="*/ 0 h 604008"/>
              <a:gd name="connsiteX1" fmla="*/ 327171 w 1434518"/>
              <a:gd name="connsiteY1" fmla="*/ 268448 h 604008"/>
              <a:gd name="connsiteX2" fmla="*/ 1048624 w 1434518"/>
              <a:gd name="connsiteY2" fmla="*/ 293615 h 604008"/>
              <a:gd name="connsiteX3" fmla="*/ 1434518 w 1434518"/>
              <a:gd name="connsiteY3" fmla="*/ 604008 h 604008"/>
            </a:gdLst>
            <a:ahLst/>
            <a:cxnLst>
              <a:cxn ang="0">
                <a:pos x="connsiteX0" y="connsiteY0"/>
              </a:cxn>
              <a:cxn ang="0">
                <a:pos x="connsiteX1" y="connsiteY1"/>
              </a:cxn>
              <a:cxn ang="0">
                <a:pos x="connsiteX2" y="connsiteY2"/>
              </a:cxn>
              <a:cxn ang="0">
                <a:pos x="connsiteX3" y="connsiteY3"/>
              </a:cxn>
            </a:cxnLst>
            <a:rect l="l" t="t" r="r" b="b"/>
            <a:pathLst>
              <a:path w="1434518" h="604008">
                <a:moveTo>
                  <a:pt x="0" y="0"/>
                </a:moveTo>
                <a:cubicBezTo>
                  <a:pt x="76200" y="109756"/>
                  <a:pt x="152400" y="219512"/>
                  <a:pt x="327171" y="268448"/>
                </a:cubicBezTo>
                <a:cubicBezTo>
                  <a:pt x="501942" y="317384"/>
                  <a:pt x="864066" y="237688"/>
                  <a:pt x="1048624" y="293615"/>
                </a:cubicBezTo>
                <a:cubicBezTo>
                  <a:pt x="1233182" y="349542"/>
                  <a:pt x="1333850" y="476775"/>
                  <a:pt x="1434518" y="604008"/>
                </a:cubicBezTo>
              </a:path>
            </a:pathLst>
          </a:custGeom>
          <a:noFill/>
          <a:ln>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EA22713-9368-55DA-3399-1FEA8F2E2BC8}"/>
              </a:ext>
            </a:extLst>
          </p:cNvPr>
          <p:cNvSpPr txBox="1"/>
          <p:nvPr/>
        </p:nvSpPr>
        <p:spPr>
          <a:xfrm>
            <a:off x="6872140" y="1886262"/>
            <a:ext cx="4147794" cy="738664"/>
          </a:xfrm>
          <a:prstGeom prst="rect">
            <a:avLst/>
          </a:prstGeom>
          <a:noFill/>
        </p:spPr>
        <p:txBody>
          <a:bodyPr wrap="square" rtlCol="0">
            <a:spAutoFit/>
          </a:bodyPr>
          <a:lstStyle/>
          <a:p>
            <a:r>
              <a:rPr lang="en-US" sz="1400" dirty="0"/>
              <a:t>May also be “… </a:t>
            </a:r>
            <a:r>
              <a:rPr lang="en-US" sz="1400" dirty="0">
                <a:latin typeface="Courier New" panose="02070309020205020404" pitchFamily="49" charset="0"/>
                <a:cs typeface="Courier New" panose="02070309020205020404" pitchFamily="49" charset="0"/>
              </a:rPr>
              <a:t>in </a:t>
            </a:r>
            <a:r>
              <a:rPr lang="en-US" sz="1400" b="1" dirty="0">
                <a:latin typeface="Courier New" panose="02070309020205020404" pitchFamily="49" charset="0"/>
                <a:cs typeface="Courier New" panose="02070309020205020404" pitchFamily="49" charset="0"/>
              </a:rPr>
              <a:t>defined direction &lt;</a:t>
            </a:r>
            <a:r>
              <a:rPr lang="en-US" sz="1400" b="1" dirty="0" err="1">
                <a:latin typeface="Courier New" panose="02070309020205020404" pitchFamily="49" charset="0"/>
                <a:cs typeface="Courier New" panose="02070309020205020404" pitchFamily="49" charset="0"/>
              </a:rPr>
              <a:t>sierra_dir</a:t>
            </a:r>
            <a:r>
              <a:rPr lang="en-US" sz="1400" b="1" dirty="0">
                <a:latin typeface="Courier New" panose="02070309020205020404" pitchFamily="49" charset="0"/>
                <a:cs typeface="Courier New" panose="02070309020205020404" pitchFamily="49" charset="0"/>
              </a:rPr>
              <a:t>&gt;</a:t>
            </a:r>
            <a:r>
              <a:rPr lang="en-US" sz="1400" dirty="0"/>
              <a:t>”, where </a:t>
            </a:r>
            <a:r>
              <a:rPr lang="en-US" sz="1400" dirty="0">
                <a:latin typeface="Courier New" panose="02070309020205020404" pitchFamily="49" charset="0"/>
                <a:cs typeface="Courier New" panose="02070309020205020404" pitchFamily="49" charset="0"/>
              </a:rPr>
              <a:t>&lt;</a:t>
            </a:r>
            <a:r>
              <a:rPr lang="en-US" sz="1400" dirty="0" err="1">
                <a:latin typeface="Courier New" panose="02070309020205020404" pitchFamily="49" charset="0"/>
                <a:cs typeface="Courier New" panose="02070309020205020404" pitchFamily="49" charset="0"/>
              </a:rPr>
              <a:t>sierra_dir</a:t>
            </a:r>
            <a:r>
              <a:rPr lang="en-US" sz="1400" dirty="0">
                <a:latin typeface="Courier New" panose="02070309020205020404" pitchFamily="49" charset="0"/>
                <a:cs typeface="Courier New" panose="02070309020205020404" pitchFamily="49" charset="0"/>
              </a:rPr>
              <a:t>&gt;</a:t>
            </a:r>
            <a:r>
              <a:rPr lang="en-US" sz="1400" dirty="0"/>
              <a:t> is a direction defined at the SIERRA scope.</a:t>
            </a:r>
          </a:p>
        </p:txBody>
      </p:sp>
      <p:sp>
        <p:nvSpPr>
          <p:cNvPr id="9" name="TextBox 8">
            <a:extLst>
              <a:ext uri="{FF2B5EF4-FFF2-40B4-BE49-F238E27FC236}">
                <a16:creationId xmlns:a16="http://schemas.microsoft.com/office/drawing/2014/main" id="{C3B0242B-776B-2784-D807-999D264D7929}"/>
              </a:ext>
            </a:extLst>
          </p:cNvPr>
          <p:cNvSpPr txBox="1"/>
          <p:nvPr/>
        </p:nvSpPr>
        <p:spPr>
          <a:xfrm>
            <a:off x="757517" y="5988955"/>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sz="1800" dirty="0"/>
              <a:t>Computing internal reaction forces is one of the most frequently-used user output calculations.  This is also </a:t>
            </a:r>
            <a:r>
              <a:rPr lang="en-US" sz="1800" b="1" dirty="0"/>
              <a:t>exactly </a:t>
            </a:r>
            <a:r>
              <a:rPr lang="en-US" sz="1800" dirty="0"/>
              <a:t>what is done in preload when using the pre-defined “target internal force”, etc.</a:t>
            </a:r>
          </a:p>
        </p:txBody>
      </p:sp>
      <p:sp>
        <p:nvSpPr>
          <p:cNvPr id="10" name="TextBox 9">
            <a:extLst>
              <a:ext uri="{FF2B5EF4-FFF2-40B4-BE49-F238E27FC236}">
                <a16:creationId xmlns:a16="http://schemas.microsoft.com/office/drawing/2014/main" id="{279CE14A-045A-50AA-0D06-E7ED7F706653}"/>
              </a:ext>
            </a:extLst>
          </p:cNvPr>
          <p:cNvSpPr txBox="1"/>
          <p:nvPr/>
        </p:nvSpPr>
        <p:spPr>
          <a:xfrm>
            <a:off x="2729984" y="5026245"/>
            <a:ext cx="8063703" cy="738664"/>
          </a:xfrm>
          <a:prstGeom prst="rect">
            <a:avLst/>
          </a:prstGeom>
          <a:noFill/>
        </p:spPr>
        <p:txBody>
          <a:bodyPr wrap="square" rtlCol="0">
            <a:spAutoFit/>
          </a:bodyPr>
          <a:lstStyle/>
          <a:p>
            <a:r>
              <a:rPr lang="en-US" sz="1400" b="1" dirty="0"/>
              <a:t>Vector</a:t>
            </a:r>
            <a:r>
              <a:rPr lang="en-US" sz="1400" dirty="0"/>
              <a:t> (default): Full vector force/moment output</a:t>
            </a:r>
          </a:p>
          <a:p>
            <a:r>
              <a:rPr lang="en-US" sz="1400" b="1" dirty="0"/>
              <a:t>Normal</a:t>
            </a:r>
            <a:r>
              <a:rPr lang="en-US" sz="1400" dirty="0"/>
              <a:t>: Dot product of vector resultant onto cut plane normal direction (tension positive)</a:t>
            </a:r>
          </a:p>
          <a:p>
            <a:r>
              <a:rPr lang="en-US" sz="1400" b="1" dirty="0"/>
              <a:t>Transverse</a:t>
            </a:r>
            <a:r>
              <a:rPr lang="en-US" sz="1400" dirty="0"/>
              <a:t>: Magnitude of vector resultant projected into the cut plane </a:t>
            </a:r>
          </a:p>
        </p:txBody>
      </p:sp>
      <p:sp>
        <p:nvSpPr>
          <p:cNvPr id="11" name="Rectangle: Rounded Corners 10">
            <a:extLst>
              <a:ext uri="{FF2B5EF4-FFF2-40B4-BE49-F238E27FC236}">
                <a16:creationId xmlns:a16="http://schemas.microsoft.com/office/drawing/2014/main" id="{C6698F0D-8B08-9266-9C7B-39EFF7172E86}"/>
              </a:ext>
            </a:extLst>
          </p:cNvPr>
          <p:cNvSpPr/>
          <p:nvPr/>
        </p:nvSpPr>
        <p:spPr>
          <a:xfrm>
            <a:off x="4374039" y="3269283"/>
            <a:ext cx="2762054" cy="509688"/>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6FAA974-37FC-C21E-4D89-F133651CCDF6}"/>
              </a:ext>
            </a:extLst>
          </p:cNvPr>
          <p:cNvCxnSpPr>
            <a:cxnSpLocks/>
          </p:cNvCxnSpPr>
          <p:nvPr/>
        </p:nvCxnSpPr>
        <p:spPr>
          <a:xfrm>
            <a:off x="4680992" y="3772764"/>
            <a:ext cx="0" cy="1185735"/>
          </a:xfrm>
          <a:prstGeom prst="straightConnector1">
            <a:avLst/>
          </a:prstGeom>
          <a:ln w="19050">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6" name="Right Brace 15">
            <a:extLst>
              <a:ext uri="{FF2B5EF4-FFF2-40B4-BE49-F238E27FC236}">
                <a16:creationId xmlns:a16="http://schemas.microsoft.com/office/drawing/2014/main" id="{B060FE65-C5CF-D5FE-C289-822DE9D8FD4F}"/>
              </a:ext>
            </a:extLst>
          </p:cNvPr>
          <p:cNvSpPr/>
          <p:nvPr/>
        </p:nvSpPr>
        <p:spPr>
          <a:xfrm rot="5400000">
            <a:off x="9064335" y="1976578"/>
            <a:ext cx="333691" cy="39384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DE65BB99-3DDE-4872-486E-B3A0B06595D7}"/>
              </a:ext>
            </a:extLst>
          </p:cNvPr>
          <p:cNvSpPr txBox="1"/>
          <p:nvPr/>
        </p:nvSpPr>
        <p:spPr>
          <a:xfrm>
            <a:off x="7235251" y="4015867"/>
            <a:ext cx="4147794" cy="523220"/>
          </a:xfrm>
          <a:prstGeom prst="rect">
            <a:avLst/>
          </a:prstGeom>
          <a:noFill/>
        </p:spPr>
        <p:txBody>
          <a:bodyPr wrap="square" rtlCol="0">
            <a:spAutoFit/>
          </a:bodyPr>
          <a:lstStyle/>
          <a:p>
            <a:pPr algn="ctr"/>
            <a:r>
              <a:rPr lang="en-US" sz="1400" dirty="0"/>
              <a:t>By default, point/direction computed from geometry</a:t>
            </a:r>
          </a:p>
        </p:txBody>
      </p:sp>
    </p:spTree>
    <p:extLst>
      <p:ext uri="{BB962C8B-B14F-4D97-AF65-F5344CB8AC3E}">
        <p14:creationId xmlns:p14="http://schemas.microsoft.com/office/powerpoint/2010/main" val="361338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4501-65F5-432B-B395-97D4C9E96E5B}"/>
              </a:ext>
            </a:extLst>
          </p:cNvPr>
          <p:cNvSpPr>
            <a:spLocks noGrp="1"/>
          </p:cNvSpPr>
          <p:nvPr>
            <p:ph type="title"/>
          </p:nvPr>
        </p:nvSpPr>
        <p:spPr/>
        <p:txBody>
          <a:bodyPr/>
          <a:lstStyle/>
          <a:p>
            <a:r>
              <a:rPr lang="en-US" dirty="0"/>
              <a:t>Bolt preload advanced usage example</a:t>
            </a:r>
          </a:p>
        </p:txBody>
      </p:sp>
      <p:sp>
        <p:nvSpPr>
          <p:cNvPr id="3" name="Slide Number Placeholder 2">
            <a:extLst>
              <a:ext uri="{FF2B5EF4-FFF2-40B4-BE49-F238E27FC236}">
                <a16:creationId xmlns:a16="http://schemas.microsoft.com/office/drawing/2014/main" id="{E38F2253-1FBE-46B7-9D76-413596307D70}"/>
              </a:ext>
            </a:extLst>
          </p:cNvPr>
          <p:cNvSpPr>
            <a:spLocks noGrp="1"/>
          </p:cNvSpPr>
          <p:nvPr>
            <p:ph type="sldNum" sz="quarter" idx="4"/>
          </p:nvPr>
        </p:nvSpPr>
        <p:spPr/>
        <p:txBody>
          <a:bodyPr/>
          <a:lstStyle/>
          <a:p>
            <a:fld id="{4FAB73BC-B049-4115-A692-8D63A059BFB8}" type="slidenum">
              <a:rPr lang="en-US" smtClean="0"/>
              <a:pPr/>
              <a:t>72</a:t>
            </a:fld>
            <a:endParaRPr lang="en-US" dirty="0"/>
          </a:p>
        </p:txBody>
      </p:sp>
      <p:grpSp>
        <p:nvGrpSpPr>
          <p:cNvPr id="27" name="Group 26">
            <a:extLst>
              <a:ext uri="{FF2B5EF4-FFF2-40B4-BE49-F238E27FC236}">
                <a16:creationId xmlns:a16="http://schemas.microsoft.com/office/drawing/2014/main" id="{4F793017-2D4F-4A72-0958-5A30210F0B96}"/>
              </a:ext>
            </a:extLst>
          </p:cNvPr>
          <p:cNvGrpSpPr/>
          <p:nvPr/>
        </p:nvGrpSpPr>
        <p:grpSpPr>
          <a:xfrm>
            <a:off x="1085440" y="1522550"/>
            <a:ext cx="6323029" cy="2138154"/>
            <a:chOff x="2066544" y="1242564"/>
            <a:chExt cx="7763256" cy="2625172"/>
          </a:xfrm>
        </p:grpSpPr>
        <p:sp>
          <p:nvSpPr>
            <p:cNvPr id="5" name="Rectangle 4">
              <a:extLst>
                <a:ext uri="{FF2B5EF4-FFF2-40B4-BE49-F238E27FC236}">
                  <a16:creationId xmlns:a16="http://schemas.microsoft.com/office/drawing/2014/main" id="{16C8762D-0218-4530-8F6F-11C769E0155D}"/>
                </a:ext>
              </a:extLst>
            </p:cNvPr>
            <p:cNvSpPr/>
            <p:nvPr/>
          </p:nvSpPr>
          <p:spPr>
            <a:xfrm>
              <a:off x="2066544" y="1581912"/>
              <a:ext cx="7763256" cy="786871"/>
            </a:xfrm>
            <a:prstGeom prst="rect">
              <a:avLst/>
            </a:prstGeom>
            <a:solidFill>
              <a:schemeClr val="bg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t>top_plate</a:t>
              </a:r>
              <a:endParaRPr lang="en-US" sz="1600" dirty="0"/>
            </a:p>
          </p:txBody>
        </p:sp>
        <p:sp>
          <p:nvSpPr>
            <p:cNvPr id="6" name="Rectangle 5">
              <a:extLst>
                <a:ext uri="{FF2B5EF4-FFF2-40B4-BE49-F238E27FC236}">
                  <a16:creationId xmlns:a16="http://schemas.microsoft.com/office/drawing/2014/main" id="{259899BE-46E3-46E9-BC79-29EA49DE9FB6}"/>
                </a:ext>
              </a:extLst>
            </p:cNvPr>
            <p:cNvSpPr/>
            <p:nvPr/>
          </p:nvSpPr>
          <p:spPr>
            <a:xfrm>
              <a:off x="2066544" y="2432304"/>
              <a:ext cx="7763256" cy="786871"/>
            </a:xfrm>
            <a:prstGeom prst="rect">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t>bottom_plate</a:t>
              </a:r>
              <a:endParaRPr lang="en-US" sz="1600" dirty="0"/>
            </a:p>
          </p:txBody>
        </p:sp>
        <p:cxnSp>
          <p:nvCxnSpPr>
            <p:cNvPr id="8" name="Straight Connector 7">
              <a:extLst>
                <a:ext uri="{FF2B5EF4-FFF2-40B4-BE49-F238E27FC236}">
                  <a16:creationId xmlns:a16="http://schemas.microsoft.com/office/drawing/2014/main" id="{8ECE2D84-F435-49A4-80F7-9DF30C0390B2}"/>
                </a:ext>
              </a:extLst>
            </p:cNvPr>
            <p:cNvCxnSpPr>
              <a:cxnSpLocks/>
            </p:cNvCxnSpPr>
            <p:nvPr/>
          </p:nvCxnSpPr>
          <p:spPr>
            <a:xfrm>
              <a:off x="2066544" y="2404872"/>
              <a:ext cx="7763256" cy="8112"/>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082395A3-F4CD-442C-BB8E-30F87E80506E}"/>
                </a:ext>
              </a:extLst>
            </p:cNvPr>
            <p:cNvSpPr txBox="1"/>
            <p:nvPr/>
          </p:nvSpPr>
          <p:spPr>
            <a:xfrm>
              <a:off x="6719293" y="2332849"/>
              <a:ext cx="1932855" cy="415668"/>
            </a:xfrm>
            <a:prstGeom prst="rect">
              <a:avLst/>
            </a:prstGeom>
            <a:noFill/>
          </p:spPr>
          <p:txBody>
            <a:bodyPr wrap="square" rtlCol="0">
              <a:spAutoFit/>
            </a:bodyPr>
            <a:lstStyle/>
            <a:p>
              <a:r>
                <a:rPr lang="en-US" sz="1600" dirty="0" err="1">
                  <a:solidFill>
                    <a:srgbClr val="FF0000"/>
                  </a:solidFill>
                </a:rPr>
                <a:t>contact_surf</a:t>
              </a:r>
              <a:endParaRPr lang="en-US" sz="1600" dirty="0">
                <a:solidFill>
                  <a:srgbClr val="FF0000"/>
                </a:solidFill>
              </a:endParaRPr>
            </a:p>
          </p:txBody>
        </p:sp>
        <p:sp>
          <p:nvSpPr>
            <p:cNvPr id="12" name="Rectangle 11">
              <a:extLst>
                <a:ext uri="{FF2B5EF4-FFF2-40B4-BE49-F238E27FC236}">
                  <a16:creationId xmlns:a16="http://schemas.microsoft.com/office/drawing/2014/main" id="{97F028C9-4296-48F8-8187-7F2ADEEF5F42}"/>
                </a:ext>
              </a:extLst>
            </p:cNvPr>
            <p:cNvSpPr/>
            <p:nvPr/>
          </p:nvSpPr>
          <p:spPr>
            <a:xfrm>
              <a:off x="2948765" y="1576831"/>
              <a:ext cx="389380" cy="163864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5A062AE1-5146-4BFF-B21D-52A7B6ED820C}"/>
                </a:ext>
              </a:extLst>
            </p:cNvPr>
            <p:cNvSpPr/>
            <p:nvPr/>
          </p:nvSpPr>
          <p:spPr>
            <a:xfrm>
              <a:off x="8587565" y="1576831"/>
              <a:ext cx="389380" cy="163864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a:extLst>
                <a:ext uri="{FF2B5EF4-FFF2-40B4-BE49-F238E27FC236}">
                  <a16:creationId xmlns:a16="http://schemas.microsoft.com/office/drawing/2014/main" id="{FCBE7E01-63EE-4C81-871A-348BDE469570}"/>
                </a:ext>
              </a:extLst>
            </p:cNvPr>
            <p:cNvSpPr/>
            <p:nvPr/>
          </p:nvSpPr>
          <p:spPr>
            <a:xfrm>
              <a:off x="8270575" y="1247646"/>
              <a:ext cx="1003192" cy="32088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71F128C8-AA62-4317-BF87-295939646133}"/>
                </a:ext>
              </a:extLst>
            </p:cNvPr>
            <p:cNvSpPr/>
            <p:nvPr/>
          </p:nvSpPr>
          <p:spPr>
            <a:xfrm>
              <a:off x="2630250" y="1242564"/>
              <a:ext cx="1003192" cy="32088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FA870095-4302-4B2C-B58B-59E221AE91D5}"/>
                </a:ext>
              </a:extLst>
            </p:cNvPr>
            <p:cNvSpPr/>
            <p:nvPr/>
          </p:nvSpPr>
          <p:spPr>
            <a:xfrm>
              <a:off x="8279719" y="3222751"/>
              <a:ext cx="1003192" cy="32088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a:extLst>
                <a:ext uri="{FF2B5EF4-FFF2-40B4-BE49-F238E27FC236}">
                  <a16:creationId xmlns:a16="http://schemas.microsoft.com/office/drawing/2014/main" id="{9117C118-79AB-4C2F-B1F2-8BDF50010D90}"/>
                </a:ext>
              </a:extLst>
            </p:cNvPr>
            <p:cNvSpPr/>
            <p:nvPr/>
          </p:nvSpPr>
          <p:spPr>
            <a:xfrm>
              <a:off x="2639394" y="3217669"/>
              <a:ext cx="1003192" cy="32088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17">
              <a:extLst>
                <a:ext uri="{FF2B5EF4-FFF2-40B4-BE49-F238E27FC236}">
                  <a16:creationId xmlns:a16="http://schemas.microsoft.com/office/drawing/2014/main" id="{DC935267-156D-4417-9B54-733CA6A1647A}"/>
                </a:ext>
              </a:extLst>
            </p:cNvPr>
            <p:cNvSpPr/>
            <p:nvPr/>
          </p:nvSpPr>
          <p:spPr>
            <a:xfrm>
              <a:off x="8596709" y="3546856"/>
              <a:ext cx="389380" cy="32088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7F8DF2BA-EB8D-4724-B80D-728D300C01FD}"/>
                </a:ext>
              </a:extLst>
            </p:cNvPr>
            <p:cNvSpPr/>
            <p:nvPr/>
          </p:nvSpPr>
          <p:spPr>
            <a:xfrm>
              <a:off x="2956384" y="3541774"/>
              <a:ext cx="389380" cy="32088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11861505-C9D2-49F9-8D7A-87A72169BE85}"/>
                </a:ext>
              </a:extLst>
            </p:cNvPr>
            <p:cNvSpPr txBox="1"/>
            <p:nvPr/>
          </p:nvSpPr>
          <p:spPr>
            <a:xfrm rot="16200000">
              <a:off x="2641136" y="2104347"/>
              <a:ext cx="976928" cy="415668"/>
            </a:xfrm>
            <a:prstGeom prst="rect">
              <a:avLst/>
            </a:prstGeom>
            <a:noFill/>
          </p:spPr>
          <p:txBody>
            <a:bodyPr wrap="square" rtlCol="0">
              <a:spAutoFit/>
            </a:bodyPr>
            <a:lstStyle/>
            <a:p>
              <a:r>
                <a:rPr lang="en-US" sz="1600" dirty="0"/>
                <a:t>Shank</a:t>
              </a:r>
            </a:p>
          </p:txBody>
        </p:sp>
        <p:sp>
          <p:nvSpPr>
            <p:cNvPr id="21" name="TextBox 20">
              <a:extLst>
                <a:ext uri="{FF2B5EF4-FFF2-40B4-BE49-F238E27FC236}">
                  <a16:creationId xmlns:a16="http://schemas.microsoft.com/office/drawing/2014/main" id="{07068493-19A0-442F-8DF1-30B0EA697B0D}"/>
                </a:ext>
              </a:extLst>
            </p:cNvPr>
            <p:cNvSpPr txBox="1"/>
            <p:nvPr/>
          </p:nvSpPr>
          <p:spPr>
            <a:xfrm rot="16200000">
              <a:off x="8297719" y="2145494"/>
              <a:ext cx="976930" cy="415668"/>
            </a:xfrm>
            <a:prstGeom prst="rect">
              <a:avLst/>
            </a:prstGeom>
            <a:noFill/>
          </p:spPr>
          <p:txBody>
            <a:bodyPr wrap="square" rtlCol="0">
              <a:spAutoFit/>
            </a:bodyPr>
            <a:lstStyle/>
            <a:p>
              <a:r>
                <a:rPr lang="en-US" sz="1600" dirty="0"/>
                <a:t>Shank</a:t>
              </a:r>
            </a:p>
          </p:txBody>
        </p:sp>
      </p:grpSp>
      <p:grpSp>
        <p:nvGrpSpPr>
          <p:cNvPr id="28" name="Group 27">
            <a:extLst>
              <a:ext uri="{FF2B5EF4-FFF2-40B4-BE49-F238E27FC236}">
                <a16:creationId xmlns:a16="http://schemas.microsoft.com/office/drawing/2014/main" id="{12105F0C-5140-9A5C-3F8F-F8D2A07784DB}"/>
              </a:ext>
            </a:extLst>
          </p:cNvPr>
          <p:cNvGrpSpPr/>
          <p:nvPr/>
        </p:nvGrpSpPr>
        <p:grpSpPr>
          <a:xfrm>
            <a:off x="1183803" y="4509489"/>
            <a:ext cx="6073836" cy="1569660"/>
            <a:chOff x="3018652" y="4648904"/>
            <a:chExt cx="6073836" cy="1569660"/>
          </a:xfrm>
        </p:grpSpPr>
        <p:sp>
          <p:nvSpPr>
            <p:cNvPr id="22" name="TextBox 21">
              <a:extLst>
                <a:ext uri="{FF2B5EF4-FFF2-40B4-BE49-F238E27FC236}">
                  <a16:creationId xmlns:a16="http://schemas.microsoft.com/office/drawing/2014/main" id="{BD1CC8C6-966D-411C-8669-FFB7303C28DA}"/>
                </a:ext>
              </a:extLst>
            </p:cNvPr>
            <p:cNvSpPr txBox="1"/>
            <p:nvPr/>
          </p:nvSpPr>
          <p:spPr>
            <a:xfrm>
              <a:off x="3018652" y="4648904"/>
              <a:ext cx="6073836" cy="156966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user output</a:t>
              </a:r>
            </a:p>
            <a:p>
              <a:r>
                <a:rPr lang="en-US" dirty="0">
                  <a:solidFill>
                    <a:schemeClr val="tx1"/>
                  </a:solidFill>
                </a:rPr>
                <a:t>    surface = </a:t>
              </a:r>
              <a:r>
                <a:rPr lang="en-US" b="1" dirty="0" err="1">
                  <a:solidFill>
                    <a:srgbClr val="FF0000"/>
                  </a:solidFill>
                </a:rPr>
                <a:t>contact_surf</a:t>
              </a:r>
              <a:endParaRPr lang="en-US" b="1" dirty="0">
                <a:solidFill>
                  <a:srgbClr val="FF0000"/>
                </a:solidFill>
              </a:endParaRPr>
            </a:p>
            <a:p>
              <a:r>
                <a:rPr lang="en-US" dirty="0">
                  <a:solidFill>
                    <a:schemeClr val="tx1"/>
                  </a:solidFill>
                </a:rPr>
                <a:t>    compute global </a:t>
              </a:r>
              <a:r>
                <a:rPr lang="en-US" b="1" dirty="0" err="1">
                  <a:solidFill>
                    <a:srgbClr val="00B050"/>
                  </a:solidFill>
                </a:rPr>
                <a:t>clamping_force</a:t>
              </a:r>
              <a:r>
                <a:rPr lang="en-US" dirty="0">
                  <a:solidFill>
                    <a:schemeClr val="tx1"/>
                  </a:solidFill>
                </a:rPr>
                <a:t> as sum of nodal </a:t>
              </a:r>
              <a:r>
                <a:rPr lang="en-US" dirty="0" err="1">
                  <a:solidFill>
                    <a:schemeClr val="tx1"/>
                  </a:solidFill>
                </a:rPr>
                <a:t>force_contact</a:t>
              </a:r>
              <a:r>
                <a:rPr lang="en-US" dirty="0">
                  <a:solidFill>
                    <a:schemeClr val="tx1"/>
                  </a:solidFill>
                </a:rPr>
                <a:t>(z)       </a:t>
              </a:r>
            </a:p>
            <a:p>
              <a:r>
                <a:rPr lang="en-US" dirty="0">
                  <a:solidFill>
                    <a:schemeClr val="tx1"/>
                  </a:solidFill>
                </a:rPr>
                <a:t>    compute at every step</a:t>
              </a:r>
            </a:p>
            <a:p>
              <a:r>
                <a:rPr lang="en-US" dirty="0">
                  <a:solidFill>
                    <a:schemeClr val="tx1"/>
                  </a:solidFill>
                </a:rPr>
                <a:t>end</a:t>
              </a:r>
            </a:p>
            <a:p>
              <a:endParaRPr lang="en-US" dirty="0">
                <a:solidFill>
                  <a:schemeClr val="tx1"/>
                </a:solidFill>
              </a:endParaRPr>
            </a:p>
            <a:p>
              <a:r>
                <a:rPr lang="en-US" dirty="0">
                  <a:solidFill>
                    <a:schemeClr val="tx1"/>
                  </a:solidFill>
                </a:rPr>
                <a:t>begin preload</a:t>
              </a:r>
            </a:p>
            <a:p>
              <a:r>
                <a:rPr lang="en-US" dirty="0">
                  <a:solidFill>
                    <a:schemeClr val="tx1"/>
                  </a:solidFill>
                </a:rPr>
                <a:t>    preload bolt shank to target user force </a:t>
              </a:r>
              <a:r>
                <a:rPr lang="en-US" b="1" dirty="0" err="1">
                  <a:solidFill>
                    <a:srgbClr val="00B050"/>
                  </a:solidFill>
                </a:rPr>
                <a:t>clamping_force</a:t>
              </a:r>
              <a:r>
                <a:rPr lang="en-US" dirty="0">
                  <a:solidFill>
                    <a:schemeClr val="tx1"/>
                  </a:solidFill>
                </a:rPr>
                <a:t> = 8000</a:t>
              </a:r>
            </a:p>
            <a:p>
              <a:r>
                <a:rPr lang="en-US" dirty="0">
                  <a:solidFill>
                    <a:schemeClr val="tx1"/>
                  </a:solidFill>
                </a:rPr>
                <a:t>end</a:t>
              </a:r>
            </a:p>
          </p:txBody>
        </p:sp>
        <p:sp>
          <p:nvSpPr>
            <p:cNvPr id="4" name="Freeform: Shape 3">
              <a:extLst>
                <a:ext uri="{FF2B5EF4-FFF2-40B4-BE49-F238E27FC236}">
                  <a16:creationId xmlns:a16="http://schemas.microsoft.com/office/drawing/2014/main" id="{5586472E-D33D-2F81-85A0-A20912896EB4}"/>
                </a:ext>
              </a:extLst>
            </p:cNvPr>
            <p:cNvSpPr/>
            <p:nvPr/>
          </p:nvSpPr>
          <p:spPr>
            <a:xfrm>
              <a:off x="5213715" y="5217952"/>
              <a:ext cx="1434518" cy="604008"/>
            </a:xfrm>
            <a:custGeom>
              <a:avLst/>
              <a:gdLst>
                <a:gd name="connsiteX0" fmla="*/ 0 w 1434518"/>
                <a:gd name="connsiteY0" fmla="*/ 0 h 604008"/>
                <a:gd name="connsiteX1" fmla="*/ 327171 w 1434518"/>
                <a:gd name="connsiteY1" fmla="*/ 268448 h 604008"/>
                <a:gd name="connsiteX2" fmla="*/ 1048624 w 1434518"/>
                <a:gd name="connsiteY2" fmla="*/ 293615 h 604008"/>
                <a:gd name="connsiteX3" fmla="*/ 1434518 w 1434518"/>
                <a:gd name="connsiteY3" fmla="*/ 604008 h 604008"/>
              </a:gdLst>
              <a:ahLst/>
              <a:cxnLst>
                <a:cxn ang="0">
                  <a:pos x="connsiteX0" y="connsiteY0"/>
                </a:cxn>
                <a:cxn ang="0">
                  <a:pos x="connsiteX1" y="connsiteY1"/>
                </a:cxn>
                <a:cxn ang="0">
                  <a:pos x="connsiteX2" y="connsiteY2"/>
                </a:cxn>
                <a:cxn ang="0">
                  <a:pos x="connsiteX3" y="connsiteY3"/>
                </a:cxn>
              </a:cxnLst>
              <a:rect l="l" t="t" r="r" b="b"/>
              <a:pathLst>
                <a:path w="1434518" h="604008">
                  <a:moveTo>
                    <a:pt x="0" y="0"/>
                  </a:moveTo>
                  <a:cubicBezTo>
                    <a:pt x="76200" y="109756"/>
                    <a:pt x="152400" y="219512"/>
                    <a:pt x="327171" y="268448"/>
                  </a:cubicBezTo>
                  <a:cubicBezTo>
                    <a:pt x="501942" y="317384"/>
                    <a:pt x="864066" y="237688"/>
                    <a:pt x="1048624" y="293615"/>
                  </a:cubicBezTo>
                  <a:cubicBezTo>
                    <a:pt x="1233182" y="349542"/>
                    <a:pt x="1333850" y="476775"/>
                    <a:pt x="1434518" y="604008"/>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5B445463-3F90-C923-2185-0BA57DB00E64}"/>
                </a:ext>
              </a:extLst>
            </p:cNvPr>
            <p:cNvSpPr/>
            <p:nvPr/>
          </p:nvSpPr>
          <p:spPr>
            <a:xfrm>
              <a:off x="5542962" y="5995446"/>
              <a:ext cx="942680" cy="45719"/>
            </a:xfrm>
            <a:custGeom>
              <a:avLst/>
              <a:gdLst>
                <a:gd name="connsiteX0" fmla="*/ 0 w 942680"/>
                <a:gd name="connsiteY0" fmla="*/ 28281 h 37708"/>
                <a:gd name="connsiteX1" fmla="*/ 47134 w 942680"/>
                <a:gd name="connsiteY1" fmla="*/ 18854 h 37708"/>
                <a:gd name="connsiteX2" fmla="*/ 103694 w 942680"/>
                <a:gd name="connsiteY2" fmla="*/ 9427 h 37708"/>
                <a:gd name="connsiteX3" fmla="*/ 131975 w 942680"/>
                <a:gd name="connsiteY3" fmla="*/ 0 h 37708"/>
                <a:gd name="connsiteX4" fmla="*/ 254523 w 942680"/>
                <a:gd name="connsiteY4" fmla="*/ 9427 h 37708"/>
                <a:gd name="connsiteX5" fmla="*/ 471340 w 942680"/>
                <a:gd name="connsiteY5" fmla="*/ 18854 h 37708"/>
                <a:gd name="connsiteX6" fmla="*/ 546754 w 942680"/>
                <a:gd name="connsiteY6" fmla="*/ 28281 h 37708"/>
                <a:gd name="connsiteX7" fmla="*/ 584461 w 942680"/>
                <a:gd name="connsiteY7" fmla="*/ 37708 h 37708"/>
                <a:gd name="connsiteX8" fmla="*/ 716437 w 942680"/>
                <a:gd name="connsiteY8" fmla="*/ 28281 h 37708"/>
                <a:gd name="connsiteX9" fmla="*/ 942680 w 942680"/>
                <a:gd name="connsiteY9" fmla="*/ 37708 h 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680" h="37708">
                  <a:moveTo>
                    <a:pt x="0" y="28281"/>
                  </a:moveTo>
                  <a:lnTo>
                    <a:pt x="47134" y="18854"/>
                  </a:lnTo>
                  <a:cubicBezTo>
                    <a:pt x="65939" y="15435"/>
                    <a:pt x="85036" y="13573"/>
                    <a:pt x="103694" y="9427"/>
                  </a:cubicBezTo>
                  <a:cubicBezTo>
                    <a:pt x="113394" y="7271"/>
                    <a:pt x="122548" y="3142"/>
                    <a:pt x="131975" y="0"/>
                  </a:cubicBezTo>
                  <a:cubicBezTo>
                    <a:pt x="205976" y="37002"/>
                    <a:pt x="133758" y="9427"/>
                    <a:pt x="254523" y="9427"/>
                  </a:cubicBezTo>
                  <a:cubicBezTo>
                    <a:pt x="326864" y="9427"/>
                    <a:pt x="399068" y="15712"/>
                    <a:pt x="471340" y="18854"/>
                  </a:cubicBezTo>
                  <a:cubicBezTo>
                    <a:pt x="496478" y="21996"/>
                    <a:pt x="521765" y="24116"/>
                    <a:pt x="546754" y="28281"/>
                  </a:cubicBezTo>
                  <a:cubicBezTo>
                    <a:pt x="559534" y="30411"/>
                    <a:pt x="571505" y="37708"/>
                    <a:pt x="584461" y="37708"/>
                  </a:cubicBezTo>
                  <a:cubicBezTo>
                    <a:pt x="628565" y="37708"/>
                    <a:pt x="672445" y="31423"/>
                    <a:pt x="716437" y="28281"/>
                  </a:cubicBezTo>
                  <a:lnTo>
                    <a:pt x="942680" y="3770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49104010-8DD4-C280-B613-DFFD11EB0DE6}"/>
                </a:ext>
              </a:extLst>
            </p:cNvPr>
            <p:cNvSpPr/>
            <p:nvPr/>
          </p:nvSpPr>
          <p:spPr>
            <a:xfrm>
              <a:off x="5542962" y="5762967"/>
              <a:ext cx="2061528" cy="333797"/>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EA992B3-E7F7-B9DC-05B4-CDFD1D4D7F04}"/>
              </a:ext>
            </a:extLst>
          </p:cNvPr>
          <p:cNvSpPr txBox="1"/>
          <p:nvPr/>
        </p:nvSpPr>
        <p:spPr>
          <a:xfrm>
            <a:off x="7856170" y="4591709"/>
            <a:ext cx="3383353" cy="1200329"/>
          </a:xfrm>
          <a:prstGeom prst="rect">
            <a:avLst/>
          </a:prstGeom>
          <a:noFill/>
        </p:spPr>
        <p:txBody>
          <a:bodyPr wrap="square" rtlCol="0">
            <a:spAutoFit/>
          </a:bodyPr>
          <a:lstStyle/>
          <a:p>
            <a:r>
              <a:rPr lang="en-US" dirty="0"/>
              <a:t>We can use (nearly) arbitrary quantities of interest to drive preload.  They should usually be “force-like” or “stress-like”.</a:t>
            </a:r>
          </a:p>
        </p:txBody>
      </p:sp>
      <p:pic>
        <p:nvPicPr>
          <p:cNvPr id="26" name="MultiBoltRingsPreload" descr="MultiBoltRingsPreload">
            <a:hlinkClick r:id="" action="ppaction://media"/>
            <a:extLst>
              <a:ext uri="{FF2B5EF4-FFF2-40B4-BE49-F238E27FC236}">
                <a16:creationId xmlns:a16="http://schemas.microsoft.com/office/drawing/2014/main" id="{F729C56D-0D23-8F62-6025-92E9F5A036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39837" y="1522550"/>
            <a:ext cx="2776635" cy="2334109"/>
          </a:xfrm>
          <a:prstGeom prst="rect">
            <a:avLst/>
          </a:prstGeom>
        </p:spPr>
      </p:pic>
    </p:spTree>
    <p:extLst>
      <p:ext uri="{BB962C8B-B14F-4D97-AF65-F5344CB8AC3E}">
        <p14:creationId xmlns:p14="http://schemas.microsoft.com/office/powerpoint/2010/main" val="160268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repeatCount="indefinite" fill="hold" display="0">
                  <p:stCondLst>
                    <p:cond delay="indefinite"/>
                  </p:stCondLst>
                </p:cTn>
                <p:tgtEl>
                  <p:spTgt spid="26"/>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EB0A-31C9-5AC5-A1A3-29FF507FD8E3}"/>
              </a:ext>
            </a:extLst>
          </p:cNvPr>
          <p:cNvSpPr>
            <a:spLocks noGrp="1"/>
          </p:cNvSpPr>
          <p:nvPr>
            <p:ph type="title"/>
          </p:nvPr>
        </p:nvSpPr>
        <p:spPr/>
        <p:txBody>
          <a:bodyPr/>
          <a:lstStyle/>
          <a:p>
            <a:r>
              <a:rPr lang="en-US" dirty="0"/>
              <a:t>Caution: Be aware of subtle preload choices</a:t>
            </a:r>
          </a:p>
        </p:txBody>
      </p:sp>
      <p:sp>
        <p:nvSpPr>
          <p:cNvPr id="4" name="Slide Number Placeholder 3">
            <a:extLst>
              <a:ext uri="{FF2B5EF4-FFF2-40B4-BE49-F238E27FC236}">
                <a16:creationId xmlns:a16="http://schemas.microsoft.com/office/drawing/2014/main" id="{92F32877-36C8-2E02-825A-1F2FC93E1EE9}"/>
              </a:ext>
            </a:extLst>
          </p:cNvPr>
          <p:cNvSpPr>
            <a:spLocks noGrp="1"/>
          </p:cNvSpPr>
          <p:nvPr>
            <p:ph type="sldNum" sz="quarter" idx="4"/>
          </p:nvPr>
        </p:nvSpPr>
        <p:spPr/>
        <p:txBody>
          <a:bodyPr/>
          <a:lstStyle/>
          <a:p>
            <a:pPr algn="ctr"/>
            <a:fld id="{F6B149FD-26F7-3645-B4E7-BA8B8CC5EEA8}" type="slidenum">
              <a:rPr lang="en-US" smtClean="0"/>
              <a:pPr algn="ctr"/>
              <a:t>73</a:t>
            </a:fld>
            <a:endParaRPr lang="en-US" dirty="0"/>
          </a:p>
        </p:txBody>
      </p:sp>
      <p:pic>
        <p:nvPicPr>
          <p:cNvPr id="5" name="Picture 4">
            <a:extLst>
              <a:ext uri="{FF2B5EF4-FFF2-40B4-BE49-F238E27FC236}">
                <a16:creationId xmlns:a16="http://schemas.microsoft.com/office/drawing/2014/main" id="{CD75FDC6-CCD1-5402-2762-C6EE312E7E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13" t="33009" r="33615" b="32947"/>
          <a:stretch/>
        </p:blipFill>
        <p:spPr>
          <a:xfrm rot="5400000">
            <a:off x="1303142" y="2353416"/>
            <a:ext cx="2264970" cy="1143002"/>
          </a:xfrm>
          <a:prstGeom prst="rect">
            <a:avLst/>
          </a:prstGeom>
        </p:spPr>
      </p:pic>
      <p:pic>
        <p:nvPicPr>
          <p:cNvPr id="6" name="Picture 5">
            <a:extLst>
              <a:ext uri="{FF2B5EF4-FFF2-40B4-BE49-F238E27FC236}">
                <a16:creationId xmlns:a16="http://schemas.microsoft.com/office/drawing/2014/main" id="{64B132FF-7480-6881-BF40-043F25460C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30" t="31833" r="33401" b="31895"/>
          <a:stretch/>
        </p:blipFill>
        <p:spPr>
          <a:xfrm rot="5400000">
            <a:off x="2757517" y="2340759"/>
            <a:ext cx="2290283" cy="1143000"/>
          </a:xfrm>
          <a:prstGeom prst="rect">
            <a:avLst/>
          </a:prstGeom>
        </p:spPr>
      </p:pic>
      <p:pic>
        <p:nvPicPr>
          <p:cNvPr id="7" name="Picture 6">
            <a:extLst>
              <a:ext uri="{FF2B5EF4-FFF2-40B4-BE49-F238E27FC236}">
                <a16:creationId xmlns:a16="http://schemas.microsoft.com/office/drawing/2014/main" id="{A755B76E-DC18-048B-A59A-2FF75C623E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85" t="31771" r="33581" b="31894"/>
          <a:stretch/>
        </p:blipFill>
        <p:spPr>
          <a:xfrm rot="5400000">
            <a:off x="4272500" y="2319146"/>
            <a:ext cx="2278603" cy="1143000"/>
          </a:xfrm>
          <a:prstGeom prst="rect">
            <a:avLst/>
          </a:prstGeom>
        </p:spPr>
      </p:pic>
      <p:cxnSp>
        <p:nvCxnSpPr>
          <p:cNvPr id="8" name="Straight Arrow Connector 7">
            <a:extLst>
              <a:ext uri="{FF2B5EF4-FFF2-40B4-BE49-F238E27FC236}">
                <a16:creationId xmlns:a16="http://schemas.microsoft.com/office/drawing/2014/main" id="{7B6961B8-E0CE-7D5E-8052-37F1B578A16C}"/>
              </a:ext>
            </a:extLst>
          </p:cNvPr>
          <p:cNvCxnSpPr>
            <a:cxnSpLocks/>
          </p:cNvCxnSpPr>
          <p:nvPr/>
        </p:nvCxnSpPr>
        <p:spPr>
          <a:xfrm>
            <a:off x="2106105" y="4191063"/>
            <a:ext cx="36473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B35D1E11-25B1-6EB3-0F48-2471C435E90A}"/>
              </a:ext>
            </a:extLst>
          </p:cNvPr>
          <p:cNvSpPr txBox="1"/>
          <p:nvPr/>
        </p:nvSpPr>
        <p:spPr>
          <a:xfrm>
            <a:off x="2543228" y="4283821"/>
            <a:ext cx="2533066" cy="307777"/>
          </a:xfrm>
          <a:prstGeom prst="rect">
            <a:avLst/>
          </a:prstGeom>
          <a:noFill/>
        </p:spPr>
        <p:txBody>
          <a:bodyPr wrap="none" rtlCol="0">
            <a:spAutoFit/>
          </a:bodyPr>
          <a:lstStyle/>
          <a:p>
            <a:r>
              <a:rPr lang="en-US" sz="1400" dirty="0"/>
              <a:t>Increasing mesh refinement</a:t>
            </a:r>
          </a:p>
        </p:txBody>
      </p:sp>
      <p:cxnSp>
        <p:nvCxnSpPr>
          <p:cNvPr id="10" name="Straight Arrow Connector 9">
            <a:extLst>
              <a:ext uri="{FF2B5EF4-FFF2-40B4-BE49-F238E27FC236}">
                <a16:creationId xmlns:a16="http://schemas.microsoft.com/office/drawing/2014/main" id="{FFE1046E-9CAC-87AD-4D0A-F1AD52E4021F}"/>
              </a:ext>
            </a:extLst>
          </p:cNvPr>
          <p:cNvCxnSpPr>
            <a:cxnSpLocks/>
            <a:stCxn id="13" idx="3"/>
          </p:cNvCxnSpPr>
          <p:nvPr/>
        </p:nvCxnSpPr>
        <p:spPr>
          <a:xfrm flipV="1">
            <a:off x="1393734" y="2574388"/>
            <a:ext cx="3630752" cy="499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CE5912F-D446-A7FC-7971-7E935741FE76}"/>
              </a:ext>
            </a:extLst>
          </p:cNvPr>
          <p:cNvCxnSpPr>
            <a:cxnSpLocks/>
            <a:stCxn id="13" idx="3"/>
          </p:cNvCxnSpPr>
          <p:nvPr/>
        </p:nvCxnSpPr>
        <p:spPr>
          <a:xfrm>
            <a:off x="1393734" y="3073892"/>
            <a:ext cx="962966" cy="160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D91FFBF-5CFE-FD97-D435-25F5AA979B42}"/>
              </a:ext>
            </a:extLst>
          </p:cNvPr>
          <p:cNvSpPr txBox="1"/>
          <p:nvPr/>
        </p:nvSpPr>
        <p:spPr>
          <a:xfrm>
            <a:off x="236587" y="2812282"/>
            <a:ext cx="1157147" cy="523220"/>
          </a:xfrm>
          <a:prstGeom prst="rect">
            <a:avLst/>
          </a:prstGeom>
          <a:noFill/>
        </p:spPr>
        <p:txBody>
          <a:bodyPr wrap="square" rtlCol="0">
            <a:spAutoFit/>
          </a:bodyPr>
          <a:lstStyle/>
          <a:p>
            <a:pPr algn="r"/>
            <a:r>
              <a:rPr lang="en-US" sz="1400" dirty="0"/>
              <a:t>Max von Mises</a:t>
            </a:r>
          </a:p>
        </p:txBody>
      </p:sp>
      <p:sp>
        <p:nvSpPr>
          <p:cNvPr id="16" name="Rectangle 15">
            <a:extLst>
              <a:ext uri="{FF2B5EF4-FFF2-40B4-BE49-F238E27FC236}">
                <a16:creationId xmlns:a16="http://schemas.microsoft.com/office/drawing/2014/main" id="{F69D679D-31FF-9587-2024-C8650E7779E5}"/>
              </a:ext>
            </a:extLst>
          </p:cNvPr>
          <p:cNvSpPr/>
          <p:nvPr/>
        </p:nvSpPr>
        <p:spPr>
          <a:xfrm rot="16200000">
            <a:off x="2216086" y="2900392"/>
            <a:ext cx="454844" cy="674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EA62260E-2FA8-B72C-1512-F43BA445E49E}"/>
              </a:ext>
            </a:extLst>
          </p:cNvPr>
          <p:cNvCxnSpPr>
            <a:cxnSpLocks/>
            <a:stCxn id="13" idx="3"/>
          </p:cNvCxnSpPr>
          <p:nvPr/>
        </p:nvCxnSpPr>
        <p:spPr>
          <a:xfrm flipV="1">
            <a:off x="1393734" y="2586560"/>
            <a:ext cx="2119554" cy="487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55CEDC4-FBD9-4705-1BA3-2B5F3AEF3994}"/>
              </a:ext>
            </a:extLst>
          </p:cNvPr>
          <p:cNvSpPr txBox="1"/>
          <p:nvPr/>
        </p:nvSpPr>
        <p:spPr>
          <a:xfrm>
            <a:off x="223955" y="1830455"/>
            <a:ext cx="1395333" cy="738664"/>
          </a:xfrm>
          <a:prstGeom prst="rect">
            <a:avLst/>
          </a:prstGeom>
          <a:noFill/>
        </p:spPr>
        <p:txBody>
          <a:bodyPr wrap="square" rtlCol="0">
            <a:spAutoFit/>
          </a:bodyPr>
          <a:lstStyle/>
          <a:p>
            <a:r>
              <a:rPr lang="en-US" sz="1400" dirty="0"/>
              <a:t>Typical region of interest for preloading</a:t>
            </a:r>
          </a:p>
        </p:txBody>
      </p:sp>
      <p:pic>
        <p:nvPicPr>
          <p:cNvPr id="20" name="Picture 19">
            <a:extLst>
              <a:ext uri="{FF2B5EF4-FFF2-40B4-BE49-F238E27FC236}">
                <a16:creationId xmlns:a16="http://schemas.microsoft.com/office/drawing/2014/main" id="{FC9FAA70-A3E6-A69D-8FB1-4D57B509E9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82" t="33009" r="72903" b="32947"/>
          <a:stretch/>
        </p:blipFill>
        <p:spPr>
          <a:xfrm>
            <a:off x="1118740" y="3355101"/>
            <a:ext cx="775694" cy="1074385"/>
          </a:xfrm>
          <a:prstGeom prst="rect">
            <a:avLst/>
          </a:prstGeom>
        </p:spPr>
      </p:pic>
      <p:sp>
        <p:nvSpPr>
          <p:cNvPr id="42" name="Rectangle 41">
            <a:extLst>
              <a:ext uri="{FF2B5EF4-FFF2-40B4-BE49-F238E27FC236}">
                <a16:creationId xmlns:a16="http://schemas.microsoft.com/office/drawing/2014/main" id="{AC7213DE-7D55-CFE4-6FC8-143E9AEA949E}"/>
              </a:ext>
            </a:extLst>
          </p:cNvPr>
          <p:cNvSpPr/>
          <p:nvPr/>
        </p:nvSpPr>
        <p:spPr>
          <a:xfrm rot="16200000">
            <a:off x="3684573" y="2864517"/>
            <a:ext cx="454844" cy="7355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725933-4CB7-B33E-0F60-3D31FC4A03B0}"/>
              </a:ext>
            </a:extLst>
          </p:cNvPr>
          <p:cNvSpPr/>
          <p:nvPr/>
        </p:nvSpPr>
        <p:spPr>
          <a:xfrm rot="16200000">
            <a:off x="5184379" y="2851195"/>
            <a:ext cx="454844" cy="7355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01211A5C-92BB-CB55-5306-EA56FBBE8125}"/>
              </a:ext>
            </a:extLst>
          </p:cNvPr>
          <p:cNvGrpSpPr/>
          <p:nvPr/>
        </p:nvGrpSpPr>
        <p:grpSpPr>
          <a:xfrm>
            <a:off x="7101284" y="1743987"/>
            <a:ext cx="1143000" cy="2284961"/>
            <a:chOff x="7016319" y="3337564"/>
            <a:chExt cx="1143000" cy="2284961"/>
          </a:xfrm>
        </p:grpSpPr>
        <p:pic>
          <p:nvPicPr>
            <p:cNvPr id="62" name="Picture 61">
              <a:extLst>
                <a:ext uri="{FF2B5EF4-FFF2-40B4-BE49-F238E27FC236}">
                  <a16:creationId xmlns:a16="http://schemas.microsoft.com/office/drawing/2014/main" id="{892F1937-97E6-87D8-3C64-A063C825B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74" t="31771" r="33581" b="31894"/>
            <a:stretch/>
          </p:blipFill>
          <p:spPr>
            <a:xfrm rot="5400000">
              <a:off x="6445338" y="3908545"/>
              <a:ext cx="2284961" cy="1143000"/>
            </a:xfrm>
            <a:prstGeom prst="rect">
              <a:avLst/>
            </a:prstGeom>
          </p:spPr>
        </p:pic>
        <p:sp>
          <p:nvSpPr>
            <p:cNvPr id="63" name="Rectangle 62">
              <a:extLst>
                <a:ext uri="{FF2B5EF4-FFF2-40B4-BE49-F238E27FC236}">
                  <a16:creationId xmlns:a16="http://schemas.microsoft.com/office/drawing/2014/main" id="{3B67681F-5273-2E55-9F71-2DF85BC5E6A4}"/>
                </a:ext>
              </a:extLst>
            </p:cNvPr>
            <p:cNvSpPr/>
            <p:nvPr/>
          </p:nvSpPr>
          <p:spPr>
            <a:xfrm>
              <a:off x="7205472" y="4664687"/>
              <a:ext cx="749808" cy="27070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033CB353-57D7-9B42-DC7C-5ECC97BF4249}"/>
              </a:ext>
            </a:extLst>
          </p:cNvPr>
          <p:cNvGrpSpPr/>
          <p:nvPr/>
        </p:nvGrpSpPr>
        <p:grpSpPr>
          <a:xfrm>
            <a:off x="8809297" y="1715593"/>
            <a:ext cx="1143000" cy="2284961"/>
            <a:chOff x="7016319" y="3337564"/>
            <a:chExt cx="1143000" cy="2284961"/>
          </a:xfrm>
        </p:grpSpPr>
        <p:pic>
          <p:nvPicPr>
            <p:cNvPr id="65" name="Picture 64">
              <a:extLst>
                <a:ext uri="{FF2B5EF4-FFF2-40B4-BE49-F238E27FC236}">
                  <a16:creationId xmlns:a16="http://schemas.microsoft.com/office/drawing/2014/main" id="{28D75A08-4616-C940-C98A-5E57178351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74" t="31771" r="33581" b="31894"/>
            <a:stretch/>
          </p:blipFill>
          <p:spPr>
            <a:xfrm rot="5400000">
              <a:off x="6445338" y="3908545"/>
              <a:ext cx="2284961" cy="1143000"/>
            </a:xfrm>
            <a:prstGeom prst="rect">
              <a:avLst/>
            </a:prstGeom>
          </p:spPr>
        </p:pic>
        <p:sp>
          <p:nvSpPr>
            <p:cNvPr id="66" name="Rectangle 65">
              <a:extLst>
                <a:ext uri="{FF2B5EF4-FFF2-40B4-BE49-F238E27FC236}">
                  <a16:creationId xmlns:a16="http://schemas.microsoft.com/office/drawing/2014/main" id="{AC2C1080-C3E1-F820-BD56-83E716F904F0}"/>
                </a:ext>
              </a:extLst>
            </p:cNvPr>
            <p:cNvSpPr/>
            <p:nvPr/>
          </p:nvSpPr>
          <p:spPr>
            <a:xfrm>
              <a:off x="7205472" y="4092419"/>
              <a:ext cx="749808" cy="84297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CF14A8AA-8E8D-8B65-9CC9-4AEADC29B33D}"/>
              </a:ext>
            </a:extLst>
          </p:cNvPr>
          <p:cNvGrpSpPr/>
          <p:nvPr/>
        </p:nvGrpSpPr>
        <p:grpSpPr>
          <a:xfrm>
            <a:off x="10497349" y="1709722"/>
            <a:ext cx="1152143" cy="2284961"/>
            <a:chOff x="9283064" y="2056420"/>
            <a:chExt cx="1152143" cy="2284961"/>
          </a:xfrm>
        </p:grpSpPr>
        <p:pic>
          <p:nvPicPr>
            <p:cNvPr id="68" name="Picture 67">
              <a:extLst>
                <a:ext uri="{FF2B5EF4-FFF2-40B4-BE49-F238E27FC236}">
                  <a16:creationId xmlns:a16="http://schemas.microsoft.com/office/drawing/2014/main" id="{2D6EC13C-24C0-69B1-2C1A-91D2C1B079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74" t="31771" r="33581" b="31894"/>
            <a:stretch/>
          </p:blipFill>
          <p:spPr>
            <a:xfrm rot="5400000">
              <a:off x="8712879" y="2627401"/>
              <a:ext cx="2284961" cy="1143000"/>
            </a:xfrm>
            <a:prstGeom prst="rect">
              <a:avLst/>
            </a:prstGeom>
          </p:spPr>
        </p:pic>
        <p:sp>
          <p:nvSpPr>
            <p:cNvPr id="69" name="Rectangle 68">
              <a:extLst>
                <a:ext uri="{FF2B5EF4-FFF2-40B4-BE49-F238E27FC236}">
                  <a16:creationId xmlns:a16="http://schemas.microsoft.com/office/drawing/2014/main" id="{F89A3FEF-9D45-0FBF-A028-CA6A7ECD1DB4}"/>
                </a:ext>
              </a:extLst>
            </p:cNvPr>
            <p:cNvSpPr/>
            <p:nvPr/>
          </p:nvSpPr>
          <p:spPr>
            <a:xfrm>
              <a:off x="9283064" y="2098041"/>
              <a:ext cx="1152143" cy="155620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55E27A5-DFF6-7D2E-7A39-8E06B2EBEF7E}"/>
                  </a:ext>
                </a:extLst>
              </p:cNvPr>
              <p:cNvSpPr txBox="1"/>
              <p:nvPr/>
            </p:nvSpPr>
            <p:spPr>
              <a:xfrm>
                <a:off x="6959490" y="4136019"/>
                <a:ext cx="1558879" cy="14025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acc>
                            <m:accPr>
                              <m:chr m:val="̅"/>
                              <m:ctrlPr>
                                <a:rPr lang="en-US" sz="1400" b="0" i="1" dirty="0" smtClean="0">
                                  <a:latin typeface="Cambria Math" panose="02040503050406030204" pitchFamily="18" charset="0"/>
                                </a:rPr>
                              </m:ctrlPr>
                            </m:accPr>
                            <m:e>
                              <m:r>
                                <a:rPr lang="en-US" sz="1400" b="0" i="1" dirty="0" smtClean="0">
                                  <a:latin typeface="Cambria Math" panose="02040503050406030204" pitchFamily="18" charset="0"/>
                                </a:rPr>
                                <m:t>𝜎</m:t>
                              </m:r>
                            </m:e>
                          </m:acc>
                        </m:e>
                        <m:sub>
                          <m:r>
                            <a:rPr lang="en-US" sz="1400" b="0" i="1" dirty="0" smtClean="0">
                              <a:latin typeface="Cambria Math" panose="02040503050406030204" pitchFamily="18" charset="0"/>
                            </a:rPr>
                            <m:t>𝑎𝑣𝑔</m:t>
                          </m:r>
                        </m:sub>
                      </m:sSub>
                      <m:r>
                        <a:rPr lang="en-US" sz="1400" b="0" i="1" dirty="0" smtClean="0">
                          <a:latin typeface="Cambria Math" panose="02040503050406030204" pitchFamily="18" charset="0"/>
                        </a:rPr>
                        <m:t>≅</m:t>
                      </m:r>
                      <m:sSub>
                        <m:sSubPr>
                          <m:ctrlPr>
                            <a:rPr lang="en-US" sz="1400" i="1" dirty="0">
                              <a:latin typeface="Cambria Math" panose="02040503050406030204" pitchFamily="18" charset="0"/>
                            </a:rPr>
                          </m:ctrlPr>
                        </m:sSubPr>
                        <m:e>
                          <m:acc>
                            <m:accPr>
                              <m:chr m:val="̅"/>
                              <m:ctrlPr>
                                <a:rPr lang="en-US" sz="1400" i="1" dirty="0">
                                  <a:latin typeface="Cambria Math" panose="02040503050406030204" pitchFamily="18" charset="0"/>
                                </a:rPr>
                              </m:ctrlPr>
                            </m:accPr>
                            <m:e>
                              <m:r>
                                <a:rPr lang="en-US" sz="1400" i="1" dirty="0">
                                  <a:latin typeface="Cambria Math" panose="02040503050406030204" pitchFamily="18" charset="0"/>
                                </a:rPr>
                                <m:t>𝜎</m:t>
                              </m:r>
                            </m:e>
                          </m:acc>
                        </m:e>
                        <m:sub>
                          <m:r>
                            <a:rPr lang="en-US" sz="1400" b="0" i="1" dirty="0" smtClean="0">
                              <a:latin typeface="Cambria Math" panose="02040503050406030204" pitchFamily="18" charset="0"/>
                            </a:rPr>
                            <m:t>𝑚𝑎𝑥</m:t>
                          </m:r>
                        </m:sub>
                      </m:sSub>
                    </m:oMath>
                  </m:oMathPara>
                </a14:m>
                <a:endParaRPr lang="en-US" sz="1400" dirty="0"/>
              </a:p>
              <a:p>
                <a:endParaRPr lang="en-US" sz="1400" dirty="0"/>
              </a:p>
              <a:p>
                <a:endParaRPr lang="en-US" sz="1400" dirty="0"/>
              </a:p>
              <a:p>
                <a:pPr algn="ctr"/>
                <a:r>
                  <a:rPr lang="en-US" sz="1400" dirty="0"/>
                  <a:t>Both max &amp; avg likely to work well</a:t>
                </a:r>
              </a:p>
            </p:txBody>
          </p:sp>
        </mc:Choice>
        <mc:Fallback xmlns="">
          <p:sp>
            <p:nvSpPr>
              <p:cNvPr id="70" name="TextBox 69">
                <a:extLst>
                  <a:ext uri="{FF2B5EF4-FFF2-40B4-BE49-F238E27FC236}">
                    <a16:creationId xmlns:a16="http://schemas.microsoft.com/office/drawing/2014/main" id="{655E27A5-DFF6-7D2E-7A39-8E06B2EBEF7E}"/>
                  </a:ext>
                </a:extLst>
              </p:cNvPr>
              <p:cNvSpPr txBox="1">
                <a:spLocks noRot="1" noChangeAspect="1" noMove="1" noResize="1" noEditPoints="1" noAdjustHandles="1" noChangeArrowheads="1" noChangeShapeType="1" noTextEdit="1"/>
              </p:cNvSpPr>
              <p:nvPr/>
            </p:nvSpPr>
            <p:spPr>
              <a:xfrm>
                <a:off x="6959490" y="4136019"/>
                <a:ext cx="1558879" cy="1402500"/>
              </a:xfrm>
              <a:prstGeom prst="rect">
                <a:avLst/>
              </a:prstGeom>
              <a:blipFill>
                <a:blip r:embed="rId5"/>
                <a:stretch>
                  <a:fillRect r="-1961"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14C155F8-6BB5-FDB4-FC1E-FA0EC146CD48}"/>
                  </a:ext>
                </a:extLst>
              </p:cNvPr>
              <p:cNvSpPr txBox="1"/>
              <p:nvPr/>
            </p:nvSpPr>
            <p:spPr>
              <a:xfrm>
                <a:off x="8518369" y="4110565"/>
                <a:ext cx="1643723" cy="1187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acc>
                            <m:accPr>
                              <m:chr m:val="̅"/>
                              <m:ctrlPr>
                                <a:rPr lang="en-US" sz="1400" b="0" i="1" dirty="0" smtClean="0">
                                  <a:latin typeface="Cambria Math" panose="02040503050406030204" pitchFamily="18" charset="0"/>
                                </a:rPr>
                              </m:ctrlPr>
                            </m:accPr>
                            <m:e>
                              <m:r>
                                <a:rPr lang="en-US" sz="1400" b="0" i="1" dirty="0" smtClean="0">
                                  <a:latin typeface="Cambria Math" panose="02040503050406030204" pitchFamily="18" charset="0"/>
                                </a:rPr>
                                <m:t>𝜎</m:t>
                              </m:r>
                            </m:e>
                          </m:acc>
                        </m:e>
                        <m:sub>
                          <m:r>
                            <a:rPr lang="en-US" sz="1400" b="0" i="1" dirty="0" smtClean="0">
                              <a:latin typeface="Cambria Math" panose="02040503050406030204" pitchFamily="18" charset="0"/>
                            </a:rPr>
                            <m:t>𝑎𝑣𝑔</m:t>
                          </m:r>
                        </m:sub>
                      </m:sSub>
                      <m:r>
                        <a:rPr lang="en-US" sz="1400" b="0" i="1" dirty="0" smtClean="0">
                          <a:latin typeface="Cambria Math" panose="02040503050406030204" pitchFamily="18" charset="0"/>
                        </a:rPr>
                        <m:t>≪</m:t>
                      </m:r>
                      <m:sSub>
                        <m:sSubPr>
                          <m:ctrlPr>
                            <a:rPr lang="en-US" sz="1400" i="1" dirty="0">
                              <a:latin typeface="Cambria Math" panose="02040503050406030204" pitchFamily="18" charset="0"/>
                            </a:rPr>
                          </m:ctrlPr>
                        </m:sSubPr>
                        <m:e>
                          <m:acc>
                            <m:accPr>
                              <m:chr m:val="̅"/>
                              <m:ctrlPr>
                                <a:rPr lang="en-US" sz="1400" i="1" dirty="0">
                                  <a:latin typeface="Cambria Math" panose="02040503050406030204" pitchFamily="18" charset="0"/>
                                </a:rPr>
                              </m:ctrlPr>
                            </m:accPr>
                            <m:e>
                              <m:r>
                                <a:rPr lang="en-US" sz="1400" i="1" dirty="0">
                                  <a:latin typeface="Cambria Math" panose="02040503050406030204" pitchFamily="18" charset="0"/>
                                </a:rPr>
                                <m:t>𝜎</m:t>
                              </m:r>
                            </m:e>
                          </m:acc>
                        </m:e>
                        <m:sub>
                          <m:r>
                            <a:rPr lang="en-US" sz="1400" b="0" i="1" dirty="0" smtClean="0">
                              <a:latin typeface="Cambria Math" panose="02040503050406030204" pitchFamily="18" charset="0"/>
                            </a:rPr>
                            <m:t>𝑚𝑎𝑥</m:t>
                          </m:r>
                        </m:sub>
                      </m:sSub>
                    </m:oMath>
                  </m:oMathPara>
                </a14:m>
                <a:endParaRPr lang="en-US" sz="1400" dirty="0"/>
              </a:p>
              <a:p>
                <a:endParaRPr lang="en-US" sz="1400" dirty="0"/>
              </a:p>
              <a:p>
                <a:pPr algn="ctr"/>
                <a:endParaRPr lang="en-US" sz="1400" dirty="0"/>
              </a:p>
              <a:p>
                <a:pPr algn="ctr"/>
                <a:r>
                  <a:rPr lang="en-US" sz="1400" dirty="0"/>
                  <a:t>Max. unlikely the desired metric</a:t>
                </a:r>
              </a:p>
            </p:txBody>
          </p:sp>
        </mc:Choice>
        <mc:Fallback xmlns="">
          <p:sp>
            <p:nvSpPr>
              <p:cNvPr id="71" name="TextBox 70">
                <a:extLst>
                  <a:ext uri="{FF2B5EF4-FFF2-40B4-BE49-F238E27FC236}">
                    <a16:creationId xmlns:a16="http://schemas.microsoft.com/office/drawing/2014/main" id="{14C155F8-6BB5-FDB4-FC1E-FA0EC146CD48}"/>
                  </a:ext>
                </a:extLst>
              </p:cNvPr>
              <p:cNvSpPr txBox="1">
                <a:spLocks noRot="1" noChangeAspect="1" noMove="1" noResize="1" noEditPoints="1" noAdjustHandles="1" noChangeArrowheads="1" noChangeShapeType="1" noTextEdit="1"/>
              </p:cNvSpPr>
              <p:nvPr/>
            </p:nvSpPr>
            <p:spPr>
              <a:xfrm>
                <a:off x="8518369" y="4110565"/>
                <a:ext cx="1643723" cy="1187056"/>
              </a:xfrm>
              <a:prstGeom prst="rect">
                <a:avLst/>
              </a:prstGeom>
              <a:blipFill>
                <a:blip r:embed="rId6"/>
                <a:stretch>
                  <a:fillRect r="-1852" b="-4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A8119713-1CF9-1A0F-292F-B79E4B493557}"/>
                  </a:ext>
                </a:extLst>
              </p:cNvPr>
              <p:cNvSpPr txBox="1"/>
              <p:nvPr/>
            </p:nvSpPr>
            <p:spPr>
              <a:xfrm>
                <a:off x="10090613" y="4110565"/>
                <a:ext cx="1884568" cy="14025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acc>
                            <m:accPr>
                              <m:chr m:val="̅"/>
                              <m:ctrlPr>
                                <a:rPr lang="en-US" sz="1400" b="0" i="1" dirty="0" smtClean="0">
                                  <a:latin typeface="Cambria Math" panose="02040503050406030204" pitchFamily="18" charset="0"/>
                                </a:rPr>
                              </m:ctrlPr>
                            </m:accPr>
                            <m:e>
                              <m:r>
                                <a:rPr lang="en-US" sz="1400" b="0" i="1" dirty="0" smtClean="0">
                                  <a:latin typeface="Cambria Math" panose="02040503050406030204" pitchFamily="18" charset="0"/>
                                </a:rPr>
                                <m:t>𝜎</m:t>
                              </m:r>
                            </m:e>
                          </m:acc>
                        </m:e>
                        <m:sub>
                          <m:r>
                            <a:rPr lang="en-US" sz="1400" b="0" i="1" dirty="0" smtClean="0">
                              <a:latin typeface="Cambria Math" panose="02040503050406030204" pitchFamily="18" charset="0"/>
                            </a:rPr>
                            <m:t>𝑎𝑣𝑔</m:t>
                          </m:r>
                        </m:sub>
                      </m:sSub>
                      <m:r>
                        <a:rPr lang="en-US" sz="1400" b="0" i="1" dirty="0" smtClean="0">
                          <a:latin typeface="Cambria Math" panose="02040503050406030204" pitchFamily="18" charset="0"/>
                        </a:rPr>
                        <m:t>≪</m:t>
                      </m:r>
                      <m:sSub>
                        <m:sSubPr>
                          <m:ctrlPr>
                            <a:rPr lang="en-US" sz="1400" i="1" dirty="0">
                              <a:latin typeface="Cambria Math" panose="02040503050406030204" pitchFamily="18" charset="0"/>
                            </a:rPr>
                          </m:ctrlPr>
                        </m:sSubPr>
                        <m:e>
                          <m:acc>
                            <m:accPr>
                              <m:chr m:val="̅"/>
                              <m:ctrlPr>
                                <a:rPr lang="en-US" sz="1400" i="1" dirty="0">
                                  <a:latin typeface="Cambria Math" panose="02040503050406030204" pitchFamily="18" charset="0"/>
                                </a:rPr>
                              </m:ctrlPr>
                            </m:accPr>
                            <m:e>
                              <m:r>
                                <a:rPr lang="en-US" sz="1400" i="1" dirty="0">
                                  <a:latin typeface="Cambria Math" panose="02040503050406030204" pitchFamily="18" charset="0"/>
                                </a:rPr>
                                <m:t>𝜎</m:t>
                              </m:r>
                            </m:e>
                          </m:acc>
                        </m:e>
                        <m:sub>
                          <m:r>
                            <a:rPr lang="en-US" sz="1400" b="0" i="1" dirty="0" smtClean="0">
                              <a:latin typeface="Cambria Math" panose="02040503050406030204" pitchFamily="18" charset="0"/>
                            </a:rPr>
                            <m:t>𝑎𝑣𝑔</m:t>
                          </m:r>
                          <m:r>
                            <a:rPr lang="en-US" sz="1400" b="0" i="1" dirty="0" smtClean="0">
                              <a:latin typeface="Cambria Math" panose="02040503050406030204" pitchFamily="18" charset="0"/>
                            </a:rPr>
                            <m:t>_</m:t>
                          </m:r>
                          <m:r>
                            <a:rPr lang="en-US" sz="1400" b="0" i="1" dirty="0" smtClean="0">
                              <a:latin typeface="Cambria Math" panose="02040503050406030204" pitchFamily="18" charset="0"/>
                            </a:rPr>
                            <m:t>𝑠h𝑎𝑛𝑘</m:t>
                          </m:r>
                        </m:sub>
                      </m:sSub>
                    </m:oMath>
                  </m:oMathPara>
                </a14:m>
                <a:endParaRPr lang="en-US" sz="1400" dirty="0"/>
              </a:p>
              <a:p>
                <a:endParaRPr lang="en-US" sz="1400" dirty="0"/>
              </a:p>
              <a:p>
                <a:pPr algn="ctr"/>
                <a:endParaRPr lang="en-US" sz="1400" dirty="0"/>
              </a:p>
              <a:p>
                <a:pPr algn="ctr"/>
                <a:r>
                  <a:rPr lang="en-US" sz="1400" dirty="0"/>
                  <a:t>Max and Avg. unlikely the desired metric</a:t>
                </a:r>
              </a:p>
            </p:txBody>
          </p:sp>
        </mc:Choice>
        <mc:Fallback xmlns="">
          <p:sp>
            <p:nvSpPr>
              <p:cNvPr id="72" name="TextBox 71">
                <a:extLst>
                  <a:ext uri="{FF2B5EF4-FFF2-40B4-BE49-F238E27FC236}">
                    <a16:creationId xmlns:a16="http://schemas.microsoft.com/office/drawing/2014/main" id="{A8119713-1CF9-1A0F-292F-B79E4B493557}"/>
                  </a:ext>
                </a:extLst>
              </p:cNvPr>
              <p:cNvSpPr txBox="1">
                <a:spLocks noRot="1" noChangeAspect="1" noMove="1" noResize="1" noEditPoints="1" noAdjustHandles="1" noChangeArrowheads="1" noChangeShapeType="1" noTextEdit="1"/>
              </p:cNvSpPr>
              <p:nvPr/>
            </p:nvSpPr>
            <p:spPr>
              <a:xfrm>
                <a:off x="10090613" y="4110565"/>
                <a:ext cx="1884568" cy="1402500"/>
              </a:xfrm>
              <a:prstGeom prst="rect">
                <a:avLst/>
              </a:prstGeom>
              <a:blipFill>
                <a:blip r:embed="rId7"/>
                <a:stretch>
                  <a:fillRect r="-1294" b="-3478"/>
                </a:stretch>
              </a:blipFill>
            </p:spPr>
            <p:txBody>
              <a:bodyPr/>
              <a:lstStyle/>
              <a:p>
                <a:r>
                  <a:rPr lang="en-US">
                    <a:noFill/>
                  </a:rPr>
                  <a:t> </a:t>
                </a:r>
              </a:p>
            </p:txBody>
          </p:sp>
        </mc:Fallback>
      </mc:AlternateContent>
      <p:cxnSp>
        <p:nvCxnSpPr>
          <p:cNvPr id="76" name="Straight Connector 75">
            <a:extLst>
              <a:ext uri="{FF2B5EF4-FFF2-40B4-BE49-F238E27FC236}">
                <a16:creationId xmlns:a16="http://schemas.microsoft.com/office/drawing/2014/main" id="{17C7FF21-A2D9-4EF8-ECCA-CDFB2ED5F353}"/>
              </a:ext>
            </a:extLst>
          </p:cNvPr>
          <p:cNvCxnSpPr>
            <a:cxnSpLocks/>
          </p:cNvCxnSpPr>
          <p:nvPr/>
        </p:nvCxnSpPr>
        <p:spPr>
          <a:xfrm>
            <a:off x="6410227" y="1143000"/>
            <a:ext cx="0" cy="4475375"/>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8A63FB1C-CE70-C125-59B4-F599834ECD05}"/>
              </a:ext>
            </a:extLst>
          </p:cNvPr>
          <p:cNvSpPr txBox="1"/>
          <p:nvPr/>
        </p:nvSpPr>
        <p:spPr>
          <a:xfrm>
            <a:off x="7371761" y="1279550"/>
            <a:ext cx="4182555" cy="307777"/>
          </a:xfrm>
          <a:prstGeom prst="rect">
            <a:avLst/>
          </a:prstGeom>
          <a:noFill/>
        </p:spPr>
        <p:txBody>
          <a:bodyPr wrap="none" rtlCol="0">
            <a:spAutoFit/>
          </a:bodyPr>
          <a:lstStyle/>
          <a:p>
            <a:r>
              <a:rPr lang="en-US" sz="1400" b="1" dirty="0"/>
              <a:t>Consider the meaning of your target metric</a:t>
            </a:r>
          </a:p>
        </p:txBody>
      </p:sp>
      <p:sp>
        <p:nvSpPr>
          <p:cNvPr id="80" name="TextBox 79">
            <a:extLst>
              <a:ext uri="{FF2B5EF4-FFF2-40B4-BE49-F238E27FC236}">
                <a16:creationId xmlns:a16="http://schemas.microsoft.com/office/drawing/2014/main" id="{5B27F571-812D-4652-2594-A2EE726BABB5}"/>
              </a:ext>
            </a:extLst>
          </p:cNvPr>
          <p:cNvSpPr txBox="1"/>
          <p:nvPr/>
        </p:nvSpPr>
        <p:spPr>
          <a:xfrm>
            <a:off x="704415" y="1243806"/>
            <a:ext cx="5237331" cy="307777"/>
          </a:xfrm>
          <a:prstGeom prst="rect">
            <a:avLst/>
          </a:prstGeom>
          <a:noFill/>
        </p:spPr>
        <p:txBody>
          <a:bodyPr wrap="none" rtlCol="0">
            <a:spAutoFit/>
          </a:bodyPr>
          <a:lstStyle/>
          <a:p>
            <a:r>
              <a:rPr lang="en-US" sz="1400" b="1" dirty="0"/>
              <a:t>Beware of subtle field variation during mesh refinement</a:t>
            </a:r>
          </a:p>
        </p:txBody>
      </p:sp>
      <p:sp>
        <p:nvSpPr>
          <p:cNvPr id="81" name="TextBox 80">
            <a:extLst>
              <a:ext uri="{FF2B5EF4-FFF2-40B4-BE49-F238E27FC236}">
                <a16:creationId xmlns:a16="http://schemas.microsoft.com/office/drawing/2014/main" id="{8A247236-5156-53B7-7C24-E18C10DDD211}"/>
              </a:ext>
            </a:extLst>
          </p:cNvPr>
          <p:cNvSpPr txBox="1"/>
          <p:nvPr/>
        </p:nvSpPr>
        <p:spPr>
          <a:xfrm>
            <a:off x="757517" y="6139785"/>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Take care when defining your mesh so that your preload meets expectations</a:t>
            </a:r>
          </a:p>
        </p:txBody>
      </p:sp>
    </p:spTree>
    <p:extLst>
      <p:ext uri="{BB962C8B-B14F-4D97-AF65-F5344CB8AC3E}">
        <p14:creationId xmlns:p14="http://schemas.microsoft.com/office/powerpoint/2010/main" val="7314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568E-E721-C530-9183-E62CF3594FED}"/>
              </a:ext>
            </a:extLst>
          </p:cNvPr>
          <p:cNvSpPr>
            <a:spLocks noGrp="1"/>
          </p:cNvSpPr>
          <p:nvPr>
            <p:ph type="title"/>
          </p:nvPr>
        </p:nvSpPr>
        <p:spPr/>
        <p:txBody>
          <a:bodyPr/>
          <a:lstStyle/>
          <a:p>
            <a:r>
              <a:rPr lang="en-US" dirty="0"/>
              <a:t>Example 06: Explore preload options</a:t>
            </a:r>
          </a:p>
        </p:txBody>
      </p:sp>
      <p:sp>
        <p:nvSpPr>
          <p:cNvPr id="4" name="Slide Number Placeholder 3">
            <a:extLst>
              <a:ext uri="{FF2B5EF4-FFF2-40B4-BE49-F238E27FC236}">
                <a16:creationId xmlns:a16="http://schemas.microsoft.com/office/drawing/2014/main" id="{6BEF77E9-4B95-7AED-3F56-8213E74F2E34}"/>
              </a:ext>
            </a:extLst>
          </p:cNvPr>
          <p:cNvSpPr>
            <a:spLocks noGrp="1"/>
          </p:cNvSpPr>
          <p:nvPr>
            <p:ph type="sldNum" sz="quarter" idx="4"/>
          </p:nvPr>
        </p:nvSpPr>
        <p:spPr/>
        <p:txBody>
          <a:bodyPr/>
          <a:lstStyle/>
          <a:p>
            <a:pPr algn="ctr"/>
            <a:fld id="{F6B149FD-26F7-3645-B4E7-BA8B8CC5EEA8}" type="slidenum">
              <a:rPr lang="en-US" smtClean="0"/>
              <a:pPr algn="ctr"/>
              <a:t>74</a:t>
            </a:fld>
            <a:endParaRPr lang="en-US" dirty="0"/>
          </a:p>
        </p:txBody>
      </p:sp>
      <p:pic>
        <p:nvPicPr>
          <p:cNvPr id="6" name="Picture 5">
            <a:extLst>
              <a:ext uri="{FF2B5EF4-FFF2-40B4-BE49-F238E27FC236}">
                <a16:creationId xmlns:a16="http://schemas.microsoft.com/office/drawing/2014/main" id="{7CFD82D3-046C-666D-F380-69F90D76AF4A}"/>
              </a:ext>
            </a:extLst>
          </p:cNvPr>
          <p:cNvPicPr>
            <a:picLocks noChangeAspect="1"/>
          </p:cNvPicPr>
          <p:nvPr/>
        </p:nvPicPr>
        <p:blipFill>
          <a:blip r:embed="rId2"/>
          <a:stretch>
            <a:fillRect/>
          </a:stretch>
        </p:blipFill>
        <p:spPr>
          <a:xfrm>
            <a:off x="2299385" y="1143000"/>
            <a:ext cx="7593230" cy="4091730"/>
          </a:xfrm>
          <a:prstGeom prst="rect">
            <a:avLst/>
          </a:prstGeom>
        </p:spPr>
      </p:pic>
      <p:cxnSp>
        <p:nvCxnSpPr>
          <p:cNvPr id="8" name="Straight Connector 7">
            <a:extLst>
              <a:ext uri="{FF2B5EF4-FFF2-40B4-BE49-F238E27FC236}">
                <a16:creationId xmlns:a16="http://schemas.microsoft.com/office/drawing/2014/main" id="{FAF04173-5455-2D21-D388-1396F04A00E6}"/>
              </a:ext>
            </a:extLst>
          </p:cNvPr>
          <p:cNvCxnSpPr/>
          <p:nvPr/>
        </p:nvCxnSpPr>
        <p:spPr>
          <a:xfrm flipH="1">
            <a:off x="9177556" y="2130804"/>
            <a:ext cx="604007" cy="729842"/>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570AB423-8249-5D01-96FE-82B4DB427583}"/>
              </a:ext>
            </a:extLst>
          </p:cNvPr>
          <p:cNvSpPr txBox="1"/>
          <p:nvPr/>
        </p:nvSpPr>
        <p:spPr>
          <a:xfrm>
            <a:off x="9479559" y="1795244"/>
            <a:ext cx="2315057" cy="369332"/>
          </a:xfrm>
          <a:prstGeom prst="rect">
            <a:avLst/>
          </a:prstGeom>
          <a:noFill/>
        </p:spPr>
        <p:txBody>
          <a:bodyPr wrap="none" rtlCol="0">
            <a:spAutoFit/>
          </a:bodyPr>
          <a:lstStyle/>
          <a:p>
            <a:r>
              <a:rPr lang="en-US" dirty="0"/>
              <a:t>48” x 24” sled (steel)</a:t>
            </a:r>
          </a:p>
        </p:txBody>
      </p:sp>
      <p:cxnSp>
        <p:nvCxnSpPr>
          <p:cNvPr id="10" name="Straight Connector 9">
            <a:extLst>
              <a:ext uri="{FF2B5EF4-FFF2-40B4-BE49-F238E27FC236}">
                <a16:creationId xmlns:a16="http://schemas.microsoft.com/office/drawing/2014/main" id="{72E0BE5A-9955-BA98-4D3F-F560BF30D5A9}"/>
              </a:ext>
            </a:extLst>
          </p:cNvPr>
          <p:cNvCxnSpPr>
            <a:cxnSpLocks/>
          </p:cNvCxnSpPr>
          <p:nvPr/>
        </p:nvCxnSpPr>
        <p:spPr>
          <a:xfrm>
            <a:off x="3322040" y="2550253"/>
            <a:ext cx="1233182" cy="528507"/>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28809C7-B624-A73D-DD20-865475E30650}"/>
              </a:ext>
            </a:extLst>
          </p:cNvPr>
          <p:cNvSpPr txBox="1"/>
          <p:nvPr/>
        </p:nvSpPr>
        <p:spPr>
          <a:xfrm>
            <a:off x="1939255" y="1845361"/>
            <a:ext cx="1760290" cy="646331"/>
          </a:xfrm>
          <a:prstGeom prst="rect">
            <a:avLst/>
          </a:prstGeom>
          <a:noFill/>
        </p:spPr>
        <p:txBody>
          <a:bodyPr wrap="square" rtlCol="0">
            <a:spAutoFit/>
          </a:bodyPr>
          <a:lstStyle/>
          <a:p>
            <a:r>
              <a:rPr lang="en-US" dirty="0"/>
              <a:t>Test fixture bolted to sled</a:t>
            </a:r>
          </a:p>
        </p:txBody>
      </p:sp>
      <p:cxnSp>
        <p:nvCxnSpPr>
          <p:cNvPr id="15" name="Straight Connector 14">
            <a:extLst>
              <a:ext uri="{FF2B5EF4-FFF2-40B4-BE49-F238E27FC236}">
                <a16:creationId xmlns:a16="http://schemas.microsoft.com/office/drawing/2014/main" id="{43930D65-3117-5353-AAB5-260130965F26}"/>
              </a:ext>
            </a:extLst>
          </p:cNvPr>
          <p:cNvCxnSpPr>
            <a:cxnSpLocks/>
          </p:cNvCxnSpPr>
          <p:nvPr/>
        </p:nvCxnSpPr>
        <p:spPr>
          <a:xfrm>
            <a:off x="2032932" y="3206533"/>
            <a:ext cx="1233182" cy="528507"/>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7E78B803-4D68-004A-5146-B03531E68014}"/>
              </a:ext>
            </a:extLst>
          </p:cNvPr>
          <p:cNvSpPr txBox="1"/>
          <p:nvPr/>
        </p:nvSpPr>
        <p:spPr>
          <a:xfrm>
            <a:off x="1239175" y="2837201"/>
            <a:ext cx="1760290" cy="369332"/>
          </a:xfrm>
          <a:prstGeom prst="rect">
            <a:avLst/>
          </a:prstGeom>
          <a:noFill/>
        </p:spPr>
        <p:txBody>
          <a:bodyPr wrap="square" rtlCol="0">
            <a:spAutoFit/>
          </a:bodyPr>
          <a:lstStyle/>
          <a:p>
            <a:r>
              <a:rPr lang="en-US" dirty="0"/>
              <a:t>Sled track</a:t>
            </a:r>
          </a:p>
        </p:txBody>
      </p:sp>
      <p:cxnSp>
        <p:nvCxnSpPr>
          <p:cNvPr id="17" name="Straight Connector 16">
            <a:extLst>
              <a:ext uri="{FF2B5EF4-FFF2-40B4-BE49-F238E27FC236}">
                <a16:creationId xmlns:a16="http://schemas.microsoft.com/office/drawing/2014/main" id="{64B2AA23-F1D7-F9EC-D438-5FE205366CD7}"/>
              </a:ext>
            </a:extLst>
          </p:cNvPr>
          <p:cNvCxnSpPr>
            <a:cxnSpLocks/>
          </p:cNvCxnSpPr>
          <p:nvPr/>
        </p:nvCxnSpPr>
        <p:spPr>
          <a:xfrm>
            <a:off x="5104701" y="1397707"/>
            <a:ext cx="666925" cy="486955"/>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B0DBDDB-6E21-D070-1380-98F94FDC613B}"/>
              </a:ext>
            </a:extLst>
          </p:cNvPr>
          <p:cNvSpPr txBox="1"/>
          <p:nvPr/>
        </p:nvSpPr>
        <p:spPr>
          <a:xfrm>
            <a:off x="3187817" y="1028375"/>
            <a:ext cx="2883417" cy="646331"/>
          </a:xfrm>
          <a:prstGeom prst="rect">
            <a:avLst/>
          </a:prstGeom>
          <a:noFill/>
        </p:spPr>
        <p:txBody>
          <a:bodyPr wrap="square" rtlCol="0">
            <a:spAutoFit/>
          </a:bodyPr>
          <a:lstStyle/>
          <a:p>
            <a:r>
              <a:rPr lang="en-US" dirty="0"/>
              <a:t>Unit under test (nominally steel)</a:t>
            </a:r>
          </a:p>
        </p:txBody>
      </p:sp>
      <p:cxnSp>
        <p:nvCxnSpPr>
          <p:cNvPr id="21" name="Straight Connector 20">
            <a:extLst>
              <a:ext uri="{FF2B5EF4-FFF2-40B4-BE49-F238E27FC236}">
                <a16:creationId xmlns:a16="http://schemas.microsoft.com/office/drawing/2014/main" id="{C7C3D355-9078-4D25-0259-B3462D3623DC}"/>
              </a:ext>
            </a:extLst>
          </p:cNvPr>
          <p:cNvCxnSpPr>
            <a:cxnSpLocks/>
            <a:stCxn id="22" idx="1"/>
          </p:cNvCxnSpPr>
          <p:nvPr/>
        </p:nvCxnSpPr>
        <p:spPr>
          <a:xfrm flipH="1" flipV="1">
            <a:off x="4513277" y="3909270"/>
            <a:ext cx="1382085" cy="1017685"/>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679A2EB-0842-3A6A-DA2A-C0ECC4574422}"/>
              </a:ext>
            </a:extLst>
          </p:cNvPr>
          <p:cNvSpPr txBox="1"/>
          <p:nvPr/>
        </p:nvSpPr>
        <p:spPr>
          <a:xfrm>
            <a:off x="5895362" y="4603789"/>
            <a:ext cx="2082567" cy="646331"/>
          </a:xfrm>
          <a:prstGeom prst="rect">
            <a:avLst/>
          </a:prstGeom>
          <a:noFill/>
        </p:spPr>
        <p:txBody>
          <a:bodyPr wrap="square" rtlCol="0">
            <a:spAutoFit/>
          </a:bodyPr>
          <a:lstStyle/>
          <a:p>
            <a:r>
              <a:rPr lang="en-US" dirty="0"/>
              <a:t>4x front bolts</a:t>
            </a:r>
          </a:p>
          <a:p>
            <a:r>
              <a:rPr lang="en-US" dirty="0"/>
              <a:t>(0.5” diameter)</a:t>
            </a:r>
          </a:p>
        </p:txBody>
      </p:sp>
      <p:cxnSp>
        <p:nvCxnSpPr>
          <p:cNvPr id="25" name="Straight Connector 24">
            <a:extLst>
              <a:ext uri="{FF2B5EF4-FFF2-40B4-BE49-F238E27FC236}">
                <a16:creationId xmlns:a16="http://schemas.microsoft.com/office/drawing/2014/main" id="{528C96BB-D368-D384-6295-61A9430904CB}"/>
              </a:ext>
            </a:extLst>
          </p:cNvPr>
          <p:cNvCxnSpPr>
            <a:cxnSpLocks/>
          </p:cNvCxnSpPr>
          <p:nvPr/>
        </p:nvCxnSpPr>
        <p:spPr>
          <a:xfrm flipH="1" flipV="1">
            <a:off x="9026554" y="3078760"/>
            <a:ext cx="536896" cy="1192006"/>
          </a:xfrm>
          <a:prstGeom prst="line">
            <a:avLst/>
          </a:prstGeom>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E6929170-9B0A-3EEA-A4E3-6C60D6E32008}"/>
              </a:ext>
            </a:extLst>
          </p:cNvPr>
          <p:cNvSpPr txBox="1"/>
          <p:nvPr/>
        </p:nvSpPr>
        <p:spPr>
          <a:xfrm>
            <a:off x="8676612" y="4270766"/>
            <a:ext cx="1885128" cy="646331"/>
          </a:xfrm>
          <a:prstGeom prst="rect">
            <a:avLst/>
          </a:prstGeom>
          <a:noFill/>
        </p:spPr>
        <p:txBody>
          <a:bodyPr wrap="square" rtlCol="0">
            <a:spAutoFit/>
          </a:bodyPr>
          <a:lstStyle/>
          <a:p>
            <a:r>
              <a:rPr lang="en-US" dirty="0"/>
              <a:t>4x rear bolts (0.5” diameter)</a:t>
            </a:r>
          </a:p>
        </p:txBody>
      </p:sp>
      <p:sp>
        <p:nvSpPr>
          <p:cNvPr id="30" name="TextBox 29">
            <a:extLst>
              <a:ext uri="{FF2B5EF4-FFF2-40B4-BE49-F238E27FC236}">
                <a16:creationId xmlns:a16="http://schemas.microsoft.com/office/drawing/2014/main" id="{29694FD3-C180-D3BD-E7B2-031A02B01122}"/>
              </a:ext>
            </a:extLst>
          </p:cNvPr>
          <p:cNvSpPr txBox="1"/>
          <p:nvPr/>
        </p:nvSpPr>
        <p:spPr>
          <a:xfrm>
            <a:off x="413004" y="5986272"/>
            <a:ext cx="11547348" cy="646331"/>
          </a:xfrm>
          <a:prstGeom prst="rect">
            <a:avLst/>
          </a:prstGeom>
          <a:noFill/>
        </p:spPr>
        <p:txBody>
          <a:bodyPr wrap="square" rtlCol="0">
            <a:spAutoFit/>
          </a:bodyPr>
          <a:lstStyle/>
          <a:p>
            <a:r>
              <a:rPr lang="en-US" dirty="0"/>
              <a:t>This sled track system is used to test re-entry vehicles/bodies.  The sled is designed to accept an arbitrary fixture, which can be fastened with 4 bolts on either side.  Preload the bolts to prepare for further analysis.</a:t>
            </a:r>
          </a:p>
        </p:txBody>
      </p:sp>
    </p:spTree>
    <p:extLst>
      <p:ext uri="{BB962C8B-B14F-4D97-AF65-F5344CB8AC3E}">
        <p14:creationId xmlns:p14="http://schemas.microsoft.com/office/powerpoint/2010/main" val="48993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06: Explore preload options</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75</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4"/>
            <a:ext cx="7313050" cy="4248151"/>
          </a:xfrm>
          <a:prstGeom prst="rect">
            <a:avLst/>
          </a:prstGeom>
          <a:noFill/>
        </p:spPr>
        <p:txBody>
          <a:bodyPr wrap="square" rtlCol="0">
            <a:noAutofit/>
          </a:bodyPr>
          <a:lstStyle/>
          <a:p>
            <a:pPr marL="342900" indent="-342900">
              <a:spcAft>
                <a:spcPts val="1200"/>
              </a:spcAft>
              <a:buFont typeface="+mj-lt"/>
              <a:buAutoNum type="arabicPeriod"/>
            </a:pPr>
            <a:r>
              <a:rPr lang="en-US" sz="1400" b="1" dirty="0"/>
              <a:t>Define preload</a:t>
            </a:r>
            <a:r>
              <a:rPr lang="en-US" sz="1400" dirty="0"/>
              <a:t>.  The input deck (</a:t>
            </a:r>
            <a:r>
              <a:rPr lang="en-US" sz="1400" dirty="0" err="1">
                <a:latin typeface="Courier New" panose="02070309020205020404" pitchFamily="49" charset="0"/>
                <a:cs typeface="Courier New" panose="02070309020205020404" pitchFamily="49" charset="0"/>
              </a:rPr>
              <a:t>rv_sled.i</a:t>
            </a:r>
            <a:r>
              <a:rPr lang="en-US" sz="1400" dirty="0"/>
              <a:t>)  needs to be finished.  Add a command block to preload blocks named “</a:t>
            </a:r>
            <a:r>
              <a:rPr lang="en-US" sz="1400" dirty="0">
                <a:latin typeface="Courier New" panose="02070309020205020404" pitchFamily="49" charset="0"/>
                <a:cs typeface="Courier New" panose="02070309020205020404" pitchFamily="49" charset="0"/>
              </a:rPr>
              <a:t>shank1</a:t>
            </a:r>
            <a:r>
              <a:rPr lang="en-US" sz="1400" dirty="0"/>
              <a:t>“ and “</a:t>
            </a:r>
            <a:r>
              <a:rPr lang="en-US" sz="1400" dirty="0">
                <a:latin typeface="Courier New" panose="02070309020205020404" pitchFamily="49" charset="0"/>
                <a:cs typeface="Courier New" panose="02070309020205020404" pitchFamily="49" charset="0"/>
              </a:rPr>
              <a:t>shank2</a:t>
            </a:r>
            <a:r>
              <a:rPr lang="en-US" sz="1400" dirty="0"/>
              <a:t>“:</a:t>
            </a:r>
          </a:p>
          <a:p>
            <a:pPr marL="800100" lvl="1" indent="-342900">
              <a:spcAft>
                <a:spcPts val="1200"/>
              </a:spcAft>
              <a:buFont typeface="+mj-lt"/>
              <a:buAutoNum type="alphaLcParenR"/>
            </a:pPr>
            <a:r>
              <a:rPr lang="en-US" sz="1400" dirty="0"/>
              <a:t>Each block has 4x bolts.  Add the “</a:t>
            </a:r>
            <a:r>
              <a:rPr lang="en-US" sz="1400" dirty="0">
                <a:latin typeface="Courier New" panose="02070309020205020404" pitchFamily="49" charset="0"/>
                <a:cs typeface="Courier New" panose="02070309020205020404" pitchFamily="49" charset="0"/>
              </a:rPr>
              <a:t>separate components = off</a:t>
            </a:r>
            <a:r>
              <a:rPr lang="en-US" sz="1400" dirty="0"/>
              <a:t>” command to preload the set of bolts </a:t>
            </a:r>
            <a:r>
              <a:rPr lang="en-US" sz="1400" i="1" dirty="0"/>
              <a:t>as a group</a:t>
            </a:r>
            <a:r>
              <a:rPr lang="en-US" sz="1400" dirty="0"/>
              <a:t> to a </a:t>
            </a:r>
            <a:r>
              <a:rPr lang="en-US" sz="1400" u="sng" dirty="0"/>
              <a:t>target 20,000 lb internal force</a:t>
            </a:r>
            <a:r>
              <a:rPr lang="en-US" sz="1400" dirty="0"/>
              <a:t>.  The bolts axes are aligned with the global y-direction.</a:t>
            </a:r>
          </a:p>
          <a:p>
            <a:pPr marL="800100" lvl="1" indent="-342900">
              <a:spcAft>
                <a:spcPts val="1200"/>
              </a:spcAft>
              <a:buFont typeface="+mj-lt"/>
              <a:buAutoNum type="alphaLcParenR"/>
            </a:pPr>
            <a:r>
              <a:rPr lang="en-US" sz="1400" dirty="0"/>
              <a:t>Run the input deck and look in the log file; record the final strains required to reach the target preload.</a:t>
            </a:r>
          </a:p>
          <a:p>
            <a:pPr lvl="2">
              <a:spcAft>
                <a:spcPts val="1200"/>
              </a:spcAft>
            </a:pP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rv_sled.i</a:t>
            </a:r>
            <a:endParaRPr lang="en-US" sz="1400" dirty="0">
              <a:latin typeface="Courier New" panose="02070309020205020404" pitchFamily="49" charset="0"/>
              <a:cs typeface="Courier New" panose="02070309020205020404" pitchFamily="49" charset="0"/>
            </a:endParaRPr>
          </a:p>
          <a:p>
            <a:pPr marL="344488" lvl="2">
              <a:spcAft>
                <a:spcPts val="1200"/>
              </a:spcAft>
            </a:pPr>
            <a:r>
              <a:rPr lang="en-US" sz="1400" b="1" dirty="0">
                <a:cs typeface="Courier New" panose="02070309020205020404" pitchFamily="49" charset="0"/>
              </a:rPr>
              <a:t>Plot</a:t>
            </a:r>
            <a:r>
              <a:rPr lang="en-US" sz="1400" dirty="0">
                <a:cs typeface="Courier New" panose="02070309020205020404" pitchFamily="49" charset="0"/>
              </a:rPr>
              <a:t> the “</a:t>
            </a:r>
            <a:r>
              <a:rPr lang="en-US" sz="1400" dirty="0" err="1">
                <a:latin typeface="Courier New" panose="02070309020205020404" pitchFamily="49" charset="0"/>
                <a:cs typeface="Courier New" panose="02070309020205020404" pitchFamily="49" charset="0"/>
              </a:rPr>
              <a:t>sm_preload_axial_force</a:t>
            </a:r>
            <a:r>
              <a:rPr lang="en-US" sz="1400" dirty="0">
                <a:latin typeface="Courier New" panose="02070309020205020404" pitchFamily="49" charset="0"/>
                <a:cs typeface="Courier New" panose="02070309020205020404" pitchFamily="49" charset="0"/>
              </a:rPr>
              <a:t>..</a:t>
            </a:r>
            <a:r>
              <a:rPr lang="en-US" sz="1400" dirty="0">
                <a:cs typeface="Courier New" panose="02070309020205020404" pitchFamily="49" charset="0"/>
              </a:rPr>
              <a:t>” global variables to visualize the preload</a:t>
            </a:r>
          </a:p>
          <a:p>
            <a:pPr marL="342900" indent="-342900">
              <a:spcAft>
                <a:spcPts val="1200"/>
              </a:spcAft>
              <a:buFont typeface="+mj-lt"/>
              <a:buAutoNum type="arabicPeriod"/>
            </a:pPr>
            <a:r>
              <a:rPr lang="en-US" sz="1400" b="1" dirty="0"/>
              <a:t>Preload only the set of bolts in </a:t>
            </a:r>
            <a:r>
              <a:rPr lang="en-US" sz="1400" dirty="0"/>
              <a:t>”</a:t>
            </a:r>
            <a:r>
              <a:rPr lang="en-US" sz="1400" dirty="0">
                <a:latin typeface="Courier New" panose="02070309020205020404" pitchFamily="49" charset="0"/>
                <a:cs typeface="Courier New" panose="02070309020205020404" pitchFamily="49" charset="0"/>
              </a:rPr>
              <a:t>shank1</a:t>
            </a:r>
            <a:r>
              <a:rPr lang="en-US" sz="1400" dirty="0"/>
              <a:t>”.  Record the strain required to reach the target preload.  Repeat for the set of bolts in “</a:t>
            </a:r>
            <a:r>
              <a:rPr lang="en-US" sz="1400" dirty="0">
                <a:latin typeface="Courier New" panose="02070309020205020404" pitchFamily="49" charset="0"/>
                <a:cs typeface="Courier New" panose="02070309020205020404" pitchFamily="49" charset="0"/>
              </a:rPr>
              <a:t>shank2</a:t>
            </a:r>
            <a:r>
              <a:rPr lang="en-US" sz="1400" dirty="0"/>
              <a:t>”.</a:t>
            </a:r>
            <a:endParaRPr lang="en-US" sz="1400" dirty="0">
              <a:cs typeface="Courier New" panose="02070309020205020404" pitchFamily="49" charset="0"/>
            </a:endParaRPr>
          </a:p>
          <a:p>
            <a:pPr marL="342900" indent="-342900">
              <a:spcAft>
                <a:spcPts val="1200"/>
              </a:spcAft>
              <a:buFont typeface="+mj-lt"/>
              <a:buAutoNum type="arabicPeriod"/>
            </a:pPr>
            <a:r>
              <a:rPr lang="en-US" sz="1400" b="1" dirty="0">
                <a:cs typeface="Courier New" panose="02070309020205020404" pitchFamily="49" charset="0"/>
              </a:rPr>
              <a:t>Preload the bolts individually</a:t>
            </a:r>
            <a:r>
              <a:rPr lang="en-US" sz="1400" dirty="0">
                <a:cs typeface="Courier New" panose="02070309020205020404" pitchFamily="49" charset="0"/>
              </a:rPr>
              <a:t>.  To reach the same net 20,000 lb preload, we can preload each of the 4x bolts </a:t>
            </a:r>
            <a:r>
              <a:rPr lang="en-US" sz="1400" i="1" dirty="0">
                <a:solidFill>
                  <a:srgbClr val="0070C0"/>
                </a:solidFill>
                <a:cs typeface="Courier New" panose="02070309020205020404" pitchFamily="49" charset="0"/>
              </a:rPr>
              <a:t>individually</a:t>
            </a:r>
            <a:r>
              <a:rPr lang="en-US" sz="1400" dirty="0">
                <a:solidFill>
                  <a:srgbClr val="0070C0"/>
                </a:solidFill>
                <a:cs typeface="Courier New" panose="02070309020205020404" pitchFamily="49" charset="0"/>
              </a:rPr>
              <a:t> </a:t>
            </a:r>
            <a:r>
              <a:rPr lang="en-US" sz="1400" u="sng" dirty="0">
                <a:solidFill>
                  <a:srgbClr val="0070C0"/>
                </a:solidFill>
                <a:cs typeface="Courier New" panose="02070309020205020404" pitchFamily="49" charset="0"/>
              </a:rPr>
              <a:t>to 5,000 lb</a:t>
            </a:r>
            <a:r>
              <a:rPr lang="en-US" sz="1400" dirty="0">
                <a:solidFill>
                  <a:srgbClr val="0070C0"/>
                </a:solidFill>
                <a:cs typeface="Courier New" panose="02070309020205020404" pitchFamily="49" charset="0"/>
              </a:rPr>
              <a:t>.</a:t>
            </a:r>
            <a:r>
              <a:rPr lang="en-US" sz="1400" dirty="0">
                <a:cs typeface="Courier New" panose="02070309020205020404" pitchFamily="49" charset="0"/>
              </a:rPr>
              <a:t>  Add the command </a:t>
            </a:r>
            <a:r>
              <a:rPr lang="en-US" sz="1400" dirty="0"/>
              <a:t>“</a:t>
            </a:r>
            <a:r>
              <a:rPr lang="en-US" sz="1400" dirty="0">
                <a:latin typeface="Courier New" panose="02070309020205020404" pitchFamily="49" charset="0"/>
                <a:cs typeface="Courier New" panose="02070309020205020404" pitchFamily="49" charset="0"/>
              </a:rPr>
              <a:t>separate components = on</a:t>
            </a:r>
            <a:r>
              <a:rPr lang="en-US" sz="1400" dirty="0"/>
              <a:t>” to do this.  </a:t>
            </a:r>
            <a:r>
              <a:rPr lang="en-US" sz="1400" dirty="0">
                <a:solidFill>
                  <a:srgbClr val="0070C0"/>
                </a:solidFill>
              </a:rPr>
              <a:t>Use 20 time increments</a:t>
            </a:r>
            <a:r>
              <a:rPr lang="en-US" sz="1400" dirty="0"/>
              <a:t> to help resolve the preload.  Review the log file output – how is it different?</a:t>
            </a:r>
            <a:endParaRPr lang="en-US" sz="1400" dirty="0">
              <a:cs typeface="Courier New" panose="02070309020205020404" pitchFamily="49" charset="0"/>
            </a:endParaRPr>
          </a:p>
          <a:p>
            <a:pPr marL="342900" indent="-342900">
              <a:spcAft>
                <a:spcPts val="1200"/>
              </a:spcAft>
              <a:buFont typeface="+mj-lt"/>
              <a:buAutoNum type="arabicPeriod"/>
            </a:pPr>
            <a:endParaRPr lang="en-US" sz="1400" b="1" dirty="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ex06_rv_sled/</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2" y="5871972"/>
            <a:ext cx="10249617" cy="738664"/>
            <a:chOff x="815463" y="5871972"/>
            <a:chExt cx="6309476" cy="738664"/>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888736"/>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325704" y="5871972"/>
              <a:ext cx="5799235" cy="738664"/>
            </a:xfrm>
            <a:prstGeom prst="rect">
              <a:avLst/>
            </a:prstGeom>
            <a:noFill/>
          </p:spPr>
          <p:txBody>
            <a:bodyPr wrap="square">
              <a:spAutoFit/>
            </a:bodyPr>
            <a:lstStyle/>
            <a:p>
              <a:r>
                <a:rPr lang="en-US" sz="1400" b="1" dirty="0"/>
                <a:t>Worth exploring</a:t>
              </a:r>
              <a:r>
                <a:rPr lang="en-US" sz="1400" dirty="0"/>
                <a:t>: Reduce the number of time steps or change solver settings to optimize the solve speed.  How fast can you get it to solve?  Try explicit.  Why is explicit a poor choice for this problem?</a:t>
              </a:r>
            </a:p>
          </p:txBody>
        </p:sp>
      </p:grpSp>
      <p:pic>
        <p:nvPicPr>
          <p:cNvPr id="2" name="Picture 1">
            <a:extLst>
              <a:ext uri="{FF2B5EF4-FFF2-40B4-BE49-F238E27FC236}">
                <a16:creationId xmlns:a16="http://schemas.microsoft.com/office/drawing/2014/main" id="{B6580D2A-6EB8-9063-0CCD-DFBE395586B3}"/>
              </a:ext>
            </a:extLst>
          </p:cNvPr>
          <p:cNvPicPr>
            <a:picLocks noChangeAspect="1"/>
          </p:cNvPicPr>
          <p:nvPr/>
        </p:nvPicPr>
        <p:blipFill>
          <a:blip r:embed="rId4"/>
          <a:stretch>
            <a:fillRect/>
          </a:stretch>
        </p:blipFill>
        <p:spPr>
          <a:xfrm>
            <a:off x="7951198" y="2104155"/>
            <a:ext cx="3236776" cy="1744187"/>
          </a:xfrm>
          <a:prstGeom prst="rect">
            <a:avLst/>
          </a:prstGeom>
        </p:spPr>
      </p:pic>
      <p:sp>
        <p:nvSpPr>
          <p:cNvPr id="5" name="TextBox 4">
            <a:extLst>
              <a:ext uri="{FF2B5EF4-FFF2-40B4-BE49-F238E27FC236}">
                <a16:creationId xmlns:a16="http://schemas.microsoft.com/office/drawing/2014/main" id="{C61DAAB2-2A9F-6C00-FEF0-D83D581DCB47}"/>
              </a:ext>
            </a:extLst>
          </p:cNvPr>
          <p:cNvSpPr txBox="1"/>
          <p:nvPr/>
        </p:nvSpPr>
        <p:spPr>
          <a:xfrm>
            <a:off x="10284642" y="1603654"/>
            <a:ext cx="947695" cy="523220"/>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shank1</a:t>
            </a:r>
          </a:p>
          <a:p>
            <a:r>
              <a:rPr lang="en-US" sz="1400" dirty="0">
                <a:cs typeface="Courier New" panose="02070309020205020404" pitchFamily="49" charset="0"/>
              </a:rPr>
              <a:t>(4x bolts)</a:t>
            </a:r>
          </a:p>
        </p:txBody>
      </p:sp>
      <p:sp>
        <p:nvSpPr>
          <p:cNvPr id="12" name="TextBox 11">
            <a:extLst>
              <a:ext uri="{FF2B5EF4-FFF2-40B4-BE49-F238E27FC236}">
                <a16:creationId xmlns:a16="http://schemas.microsoft.com/office/drawing/2014/main" id="{C969EE20-A8F3-6718-3945-FC33A80AB5CF}"/>
              </a:ext>
            </a:extLst>
          </p:cNvPr>
          <p:cNvSpPr txBox="1"/>
          <p:nvPr/>
        </p:nvSpPr>
        <p:spPr>
          <a:xfrm>
            <a:off x="8346115" y="3710559"/>
            <a:ext cx="947695" cy="523220"/>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shank2</a:t>
            </a:r>
          </a:p>
          <a:p>
            <a:r>
              <a:rPr lang="en-US" sz="1400" dirty="0">
                <a:cs typeface="Courier New" panose="02070309020205020404" pitchFamily="49" charset="0"/>
              </a:rPr>
              <a:t>(4x bolts)</a:t>
            </a:r>
          </a:p>
        </p:txBody>
      </p:sp>
      <p:cxnSp>
        <p:nvCxnSpPr>
          <p:cNvPr id="15" name="Straight Arrow Connector 14">
            <a:extLst>
              <a:ext uri="{FF2B5EF4-FFF2-40B4-BE49-F238E27FC236}">
                <a16:creationId xmlns:a16="http://schemas.microsoft.com/office/drawing/2014/main" id="{5190D9B0-AAB1-322C-7663-70180CAAD74B}"/>
              </a:ext>
            </a:extLst>
          </p:cNvPr>
          <p:cNvCxnSpPr>
            <a:cxnSpLocks/>
          </p:cNvCxnSpPr>
          <p:nvPr/>
        </p:nvCxnSpPr>
        <p:spPr>
          <a:xfrm flipV="1">
            <a:off x="8634953" y="3261674"/>
            <a:ext cx="150828" cy="5035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7994ABE-AC3C-210E-BFC1-4EB969927C20}"/>
              </a:ext>
            </a:extLst>
          </p:cNvPr>
          <p:cNvCxnSpPr>
            <a:cxnSpLocks/>
          </p:cNvCxnSpPr>
          <p:nvPr/>
        </p:nvCxnSpPr>
        <p:spPr>
          <a:xfrm>
            <a:off x="10699179" y="2215298"/>
            <a:ext cx="0" cy="591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955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568E-E721-C530-9183-E62CF3594FED}"/>
              </a:ext>
            </a:extLst>
          </p:cNvPr>
          <p:cNvSpPr>
            <a:spLocks noGrp="1"/>
          </p:cNvSpPr>
          <p:nvPr>
            <p:ph type="title"/>
          </p:nvPr>
        </p:nvSpPr>
        <p:spPr/>
        <p:txBody>
          <a:bodyPr/>
          <a:lstStyle/>
          <a:p>
            <a:r>
              <a:rPr lang="en-US" dirty="0"/>
              <a:t>Example 06: Results and discussion – multiple solutions</a:t>
            </a:r>
          </a:p>
        </p:txBody>
      </p:sp>
      <p:sp>
        <p:nvSpPr>
          <p:cNvPr id="4" name="Slide Number Placeholder 3">
            <a:extLst>
              <a:ext uri="{FF2B5EF4-FFF2-40B4-BE49-F238E27FC236}">
                <a16:creationId xmlns:a16="http://schemas.microsoft.com/office/drawing/2014/main" id="{6BEF77E9-4B95-7AED-3F56-8213E74F2E34}"/>
              </a:ext>
            </a:extLst>
          </p:cNvPr>
          <p:cNvSpPr>
            <a:spLocks noGrp="1"/>
          </p:cNvSpPr>
          <p:nvPr>
            <p:ph type="sldNum" sz="quarter" idx="4"/>
          </p:nvPr>
        </p:nvSpPr>
        <p:spPr/>
        <p:txBody>
          <a:bodyPr/>
          <a:lstStyle/>
          <a:p>
            <a:pPr algn="ctr"/>
            <a:fld id="{F6B149FD-26F7-3645-B4E7-BA8B8CC5EEA8}" type="slidenum">
              <a:rPr lang="en-US" smtClean="0"/>
              <a:pPr algn="ctr"/>
              <a:t>76</a:t>
            </a:fld>
            <a:endParaRPr lang="en-US" dirty="0"/>
          </a:p>
        </p:txBody>
      </p:sp>
      <p:graphicFrame>
        <p:nvGraphicFramePr>
          <p:cNvPr id="5" name="Table 5">
            <a:extLst>
              <a:ext uri="{FF2B5EF4-FFF2-40B4-BE49-F238E27FC236}">
                <a16:creationId xmlns:a16="http://schemas.microsoft.com/office/drawing/2014/main" id="{3DA29ECD-F4CD-BC1C-18F3-7C1AEB84E306}"/>
              </a:ext>
            </a:extLst>
          </p:cNvPr>
          <p:cNvGraphicFramePr>
            <a:graphicFrameLocks noGrp="1"/>
          </p:cNvGraphicFramePr>
          <p:nvPr>
            <p:extLst>
              <p:ext uri="{D42A27DB-BD31-4B8C-83A1-F6EECF244321}">
                <p14:modId xmlns:p14="http://schemas.microsoft.com/office/powerpoint/2010/main" val="3416042707"/>
              </p:ext>
            </p:extLst>
          </p:nvPr>
        </p:nvGraphicFramePr>
        <p:xfrm>
          <a:off x="889914" y="1247142"/>
          <a:ext cx="5075811" cy="1630680"/>
        </p:xfrm>
        <a:graphic>
          <a:graphicData uri="http://schemas.openxmlformats.org/drawingml/2006/table">
            <a:tbl>
              <a:tblPr firstRow="1" bandRow="1">
                <a:tableStyleId>{5C22544A-7EE6-4342-B048-85BDC9FD1C3A}</a:tableStyleId>
              </a:tblPr>
              <a:tblGrid>
                <a:gridCol w="1691937">
                  <a:extLst>
                    <a:ext uri="{9D8B030D-6E8A-4147-A177-3AD203B41FA5}">
                      <a16:colId xmlns:a16="http://schemas.microsoft.com/office/drawing/2014/main" val="2983805848"/>
                    </a:ext>
                  </a:extLst>
                </a:gridCol>
                <a:gridCol w="1691937">
                  <a:extLst>
                    <a:ext uri="{9D8B030D-6E8A-4147-A177-3AD203B41FA5}">
                      <a16:colId xmlns:a16="http://schemas.microsoft.com/office/drawing/2014/main" val="642891809"/>
                    </a:ext>
                  </a:extLst>
                </a:gridCol>
                <a:gridCol w="1691937">
                  <a:extLst>
                    <a:ext uri="{9D8B030D-6E8A-4147-A177-3AD203B41FA5}">
                      <a16:colId xmlns:a16="http://schemas.microsoft.com/office/drawing/2014/main" val="2098607886"/>
                    </a:ext>
                  </a:extLst>
                </a:gridCol>
              </a:tblGrid>
              <a:tr h="370840">
                <a:tc>
                  <a:txBody>
                    <a:bodyPr/>
                    <a:lstStyle/>
                    <a:p>
                      <a:r>
                        <a:rPr lang="en-US" sz="1400" dirty="0"/>
                        <a:t>Preload Part</a:t>
                      </a:r>
                    </a:p>
                  </a:txBody>
                  <a:tcPr/>
                </a:tc>
                <a:tc>
                  <a:txBody>
                    <a:bodyPr/>
                    <a:lstStyle/>
                    <a:p>
                      <a:r>
                        <a:rPr lang="en-US" sz="1400" dirty="0"/>
                        <a:t>Preload Strain</a:t>
                      </a:r>
                    </a:p>
                    <a:p>
                      <a:r>
                        <a:rPr lang="en-US" sz="1400" dirty="0"/>
                        <a:t>(shank1)</a:t>
                      </a:r>
                    </a:p>
                  </a:txBody>
                  <a:tcPr/>
                </a:tc>
                <a:tc>
                  <a:txBody>
                    <a:bodyPr/>
                    <a:lstStyle/>
                    <a:p>
                      <a:r>
                        <a:rPr lang="en-US" sz="1400" dirty="0"/>
                        <a:t>Preload Strain</a:t>
                      </a:r>
                    </a:p>
                    <a:p>
                      <a:r>
                        <a:rPr lang="en-US" sz="1400" dirty="0"/>
                        <a:t>(shank2)</a:t>
                      </a:r>
                    </a:p>
                  </a:txBody>
                  <a:tcPr/>
                </a:tc>
                <a:extLst>
                  <a:ext uri="{0D108BD9-81ED-4DB2-BD59-A6C34878D82A}">
                    <a16:rowId xmlns:a16="http://schemas.microsoft.com/office/drawing/2014/main" val="3873140012"/>
                  </a:ext>
                </a:extLst>
              </a:tr>
              <a:tr h="370840">
                <a:tc>
                  <a:txBody>
                    <a:bodyPr/>
                    <a:lstStyle/>
                    <a:p>
                      <a:r>
                        <a:rPr lang="en-US" sz="1400" dirty="0"/>
                        <a:t>shank1</a:t>
                      </a:r>
                    </a:p>
                  </a:txBody>
                  <a:tcPr/>
                </a:tc>
                <a:tc>
                  <a:txBody>
                    <a:bodyPr/>
                    <a:lstStyle/>
                    <a:p>
                      <a:r>
                        <a:rPr lang="en-US" sz="1400" dirty="0"/>
                        <a:t>0.0130</a:t>
                      </a:r>
                    </a:p>
                  </a:txBody>
                  <a:tcPr/>
                </a:tc>
                <a:tc>
                  <a:txBody>
                    <a:bodyPr/>
                    <a:lstStyle/>
                    <a:p>
                      <a:r>
                        <a:rPr lang="en-US" sz="1400" dirty="0"/>
                        <a:t>-</a:t>
                      </a:r>
                    </a:p>
                  </a:txBody>
                  <a:tcPr/>
                </a:tc>
                <a:extLst>
                  <a:ext uri="{0D108BD9-81ED-4DB2-BD59-A6C34878D82A}">
                    <a16:rowId xmlns:a16="http://schemas.microsoft.com/office/drawing/2014/main" val="3854517265"/>
                  </a:ext>
                </a:extLst>
              </a:tr>
              <a:tr h="370840">
                <a:tc>
                  <a:txBody>
                    <a:bodyPr/>
                    <a:lstStyle/>
                    <a:p>
                      <a:r>
                        <a:rPr lang="en-US" sz="1400" dirty="0"/>
                        <a:t>shank2</a:t>
                      </a:r>
                    </a:p>
                  </a:txBody>
                  <a:tcPr/>
                </a:tc>
                <a:tc>
                  <a:txBody>
                    <a:bodyPr/>
                    <a:lstStyle/>
                    <a:p>
                      <a:r>
                        <a:rPr lang="en-US" sz="1400" dirty="0"/>
                        <a:t>-</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dirty="0"/>
                        <a:t>0.0130</a:t>
                      </a:r>
                    </a:p>
                  </a:txBody>
                  <a:tcPr/>
                </a:tc>
                <a:extLst>
                  <a:ext uri="{0D108BD9-81ED-4DB2-BD59-A6C34878D82A}">
                    <a16:rowId xmlns:a16="http://schemas.microsoft.com/office/drawing/2014/main" val="303582802"/>
                  </a:ext>
                </a:extLst>
              </a:tr>
              <a:tr h="370840">
                <a:tc>
                  <a:txBody>
                    <a:bodyPr/>
                    <a:lstStyle/>
                    <a:p>
                      <a:r>
                        <a:rPr lang="en-US" sz="1400" dirty="0"/>
                        <a:t>shank1 + shank2</a:t>
                      </a:r>
                    </a:p>
                  </a:txBody>
                  <a:tcPr/>
                </a:tc>
                <a:tc>
                  <a:txBody>
                    <a:bodyPr/>
                    <a:lstStyle/>
                    <a:p>
                      <a:r>
                        <a:rPr lang="en-US" sz="1400" dirty="0"/>
                        <a:t>0.0065</a:t>
                      </a:r>
                    </a:p>
                  </a:txBody>
                  <a:tcPr/>
                </a:tc>
                <a:tc>
                  <a:txBody>
                    <a:bodyPr/>
                    <a:lstStyle/>
                    <a:p>
                      <a:r>
                        <a:rPr lang="en-US" sz="1400" dirty="0"/>
                        <a:t>0.0065</a:t>
                      </a:r>
                    </a:p>
                  </a:txBody>
                  <a:tcPr/>
                </a:tc>
                <a:extLst>
                  <a:ext uri="{0D108BD9-81ED-4DB2-BD59-A6C34878D82A}">
                    <a16:rowId xmlns:a16="http://schemas.microsoft.com/office/drawing/2014/main" val="1447784716"/>
                  </a:ext>
                </a:extLst>
              </a:tr>
            </a:tbl>
          </a:graphicData>
        </a:graphic>
      </p:graphicFrame>
      <p:grpSp>
        <p:nvGrpSpPr>
          <p:cNvPr id="42" name="Group 41">
            <a:extLst>
              <a:ext uri="{FF2B5EF4-FFF2-40B4-BE49-F238E27FC236}">
                <a16:creationId xmlns:a16="http://schemas.microsoft.com/office/drawing/2014/main" id="{6A9265BC-21E2-41B7-811B-7FE644A57B1E}"/>
              </a:ext>
            </a:extLst>
          </p:cNvPr>
          <p:cNvGrpSpPr/>
          <p:nvPr/>
        </p:nvGrpSpPr>
        <p:grpSpPr>
          <a:xfrm>
            <a:off x="1312788" y="3133082"/>
            <a:ext cx="3847449" cy="3412503"/>
            <a:chOff x="1714365" y="3157979"/>
            <a:chExt cx="3847449" cy="3412503"/>
          </a:xfrm>
        </p:grpSpPr>
        <p:sp>
          <p:nvSpPr>
            <p:cNvPr id="40" name="Rectangle 39">
              <a:extLst>
                <a:ext uri="{FF2B5EF4-FFF2-40B4-BE49-F238E27FC236}">
                  <a16:creationId xmlns:a16="http://schemas.microsoft.com/office/drawing/2014/main" id="{12DBC542-8AC7-16E0-A2AD-634D31773113}"/>
                </a:ext>
              </a:extLst>
            </p:cNvPr>
            <p:cNvSpPr/>
            <p:nvPr/>
          </p:nvSpPr>
          <p:spPr>
            <a:xfrm>
              <a:off x="1714365" y="3157979"/>
              <a:ext cx="3847449" cy="3412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44252352-44CD-53D0-F73B-7EDE3A1102FD}"/>
                </a:ext>
              </a:extLst>
            </p:cNvPr>
            <p:cNvCxnSpPr>
              <a:cxnSpLocks/>
              <a:stCxn id="23" idx="5"/>
              <a:endCxn id="24" idx="1"/>
            </p:cNvCxnSpPr>
            <p:nvPr/>
          </p:nvCxnSpPr>
          <p:spPr>
            <a:xfrm>
              <a:off x="2113757" y="4416469"/>
              <a:ext cx="1830667" cy="1717546"/>
            </a:xfrm>
            <a:prstGeom prst="line">
              <a:avLst/>
            </a:prstGeom>
            <a:ln w="28575"/>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63DA3E2B-555D-E5EE-25ED-7AB3E8740EC2}"/>
                </a:ext>
              </a:extLst>
            </p:cNvPr>
            <p:cNvGrpSpPr/>
            <p:nvPr/>
          </p:nvGrpSpPr>
          <p:grpSpPr>
            <a:xfrm>
              <a:off x="1714365" y="3357968"/>
              <a:ext cx="3510335" cy="3098694"/>
              <a:chOff x="7324876" y="2976040"/>
              <a:chExt cx="3510335" cy="3098694"/>
            </a:xfrm>
          </p:grpSpPr>
          <p:cxnSp>
            <p:nvCxnSpPr>
              <p:cNvPr id="7" name="Straight Arrow Connector 6">
                <a:extLst>
                  <a:ext uri="{FF2B5EF4-FFF2-40B4-BE49-F238E27FC236}">
                    <a16:creationId xmlns:a16="http://schemas.microsoft.com/office/drawing/2014/main" id="{DE9384C4-D09F-6D09-B0C5-4E172A7F1581}"/>
                  </a:ext>
                </a:extLst>
              </p:cNvPr>
              <p:cNvCxnSpPr>
                <a:cxnSpLocks/>
              </p:cNvCxnSpPr>
              <p:nvPr/>
            </p:nvCxnSpPr>
            <p:spPr>
              <a:xfrm flipV="1">
                <a:off x="7689781" y="2976040"/>
                <a:ext cx="0" cy="279616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D47358B-BB9A-4763-AD43-E0E7696818A7}"/>
                  </a:ext>
                </a:extLst>
              </p:cNvPr>
              <p:cNvCxnSpPr>
                <a:cxnSpLocks/>
              </p:cNvCxnSpPr>
              <p:nvPr/>
            </p:nvCxnSpPr>
            <p:spPr>
              <a:xfrm>
                <a:off x="7689781" y="5781730"/>
                <a:ext cx="3145430"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20D597-5F15-74BD-4FAE-77B8B20FF571}"/>
                  </a:ext>
                </a:extLst>
              </p:cNvPr>
              <p:cNvSpPr txBox="1"/>
              <p:nvPr/>
            </p:nvSpPr>
            <p:spPr>
              <a:xfrm>
                <a:off x="7687994" y="5766957"/>
                <a:ext cx="2749001" cy="307777"/>
              </a:xfrm>
              <a:prstGeom prst="rect">
                <a:avLst/>
              </a:prstGeom>
              <a:noFill/>
            </p:spPr>
            <p:txBody>
              <a:bodyPr wrap="square" rtlCol="0">
                <a:spAutoFit/>
              </a:bodyPr>
              <a:lstStyle/>
              <a:p>
                <a:pPr algn="ctr"/>
                <a:r>
                  <a:rPr lang="en-US" sz="1400" dirty="0"/>
                  <a:t>Applied strain (shank1)</a:t>
                </a:r>
              </a:p>
            </p:txBody>
          </p:sp>
          <p:sp>
            <p:nvSpPr>
              <p:cNvPr id="10" name="TextBox 9">
                <a:extLst>
                  <a:ext uri="{FF2B5EF4-FFF2-40B4-BE49-F238E27FC236}">
                    <a16:creationId xmlns:a16="http://schemas.microsoft.com/office/drawing/2014/main" id="{CA754C82-09BA-E41C-C476-5182F29B868F}"/>
                  </a:ext>
                </a:extLst>
              </p:cNvPr>
              <p:cNvSpPr txBox="1"/>
              <p:nvPr/>
            </p:nvSpPr>
            <p:spPr>
              <a:xfrm rot="16200000">
                <a:off x="6118389" y="4257941"/>
                <a:ext cx="2720752" cy="307777"/>
              </a:xfrm>
              <a:prstGeom prst="rect">
                <a:avLst/>
              </a:prstGeom>
              <a:noFill/>
            </p:spPr>
            <p:txBody>
              <a:bodyPr wrap="square" rtlCol="0">
                <a:spAutoFit/>
              </a:bodyPr>
              <a:lstStyle/>
              <a:p>
                <a:pPr algn="ctr"/>
                <a:r>
                  <a:rPr lang="en-US" sz="1400" dirty="0"/>
                  <a:t>Applied Strain (shank2)</a:t>
                </a:r>
              </a:p>
            </p:txBody>
          </p:sp>
          <p:cxnSp>
            <p:nvCxnSpPr>
              <p:cNvPr id="15" name="Straight Connector 14">
                <a:extLst>
                  <a:ext uri="{FF2B5EF4-FFF2-40B4-BE49-F238E27FC236}">
                    <a16:creationId xmlns:a16="http://schemas.microsoft.com/office/drawing/2014/main" id="{18BD5AAC-F434-2AE0-4265-D912A3BE0349}"/>
                  </a:ext>
                </a:extLst>
              </p:cNvPr>
              <p:cNvCxnSpPr>
                <a:cxnSpLocks/>
              </p:cNvCxnSpPr>
              <p:nvPr/>
            </p:nvCxnSpPr>
            <p:spPr>
              <a:xfrm flipV="1">
                <a:off x="8681638" y="4982719"/>
                <a:ext cx="0" cy="826444"/>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114403E-64E0-7036-C904-9D179E81BBA3}"/>
                  </a:ext>
                </a:extLst>
              </p:cNvPr>
              <p:cNvSpPr txBox="1"/>
              <p:nvPr/>
            </p:nvSpPr>
            <p:spPr>
              <a:xfrm>
                <a:off x="7702365" y="3591079"/>
                <a:ext cx="1071311" cy="400110"/>
              </a:xfrm>
              <a:prstGeom prst="rect">
                <a:avLst/>
              </a:prstGeom>
              <a:noFill/>
            </p:spPr>
            <p:txBody>
              <a:bodyPr wrap="square" rtlCol="0">
                <a:spAutoFit/>
              </a:bodyPr>
              <a:lstStyle/>
              <a:p>
                <a:r>
                  <a:rPr lang="en-US" sz="1000" dirty="0">
                    <a:solidFill>
                      <a:srgbClr val="0070C0"/>
                    </a:solidFill>
                  </a:rPr>
                  <a:t>Preload bolts in “shank2”</a:t>
                </a:r>
              </a:p>
            </p:txBody>
          </p:sp>
        </p:grpSp>
        <p:sp>
          <p:nvSpPr>
            <p:cNvPr id="23" name="Oval 22">
              <a:extLst>
                <a:ext uri="{FF2B5EF4-FFF2-40B4-BE49-F238E27FC236}">
                  <a16:creationId xmlns:a16="http://schemas.microsoft.com/office/drawing/2014/main" id="{BECF2306-25B2-C729-2AD3-54CCA50C490D}"/>
                </a:ext>
              </a:extLst>
            </p:cNvPr>
            <p:cNvSpPr/>
            <p:nvPr/>
          </p:nvSpPr>
          <p:spPr>
            <a:xfrm>
              <a:off x="2023081" y="4325793"/>
              <a:ext cx="106234" cy="10623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AAD6EF-03BA-15F9-DA48-AFA2150F2293}"/>
                </a:ext>
              </a:extLst>
            </p:cNvPr>
            <p:cNvSpPr/>
            <p:nvPr/>
          </p:nvSpPr>
          <p:spPr>
            <a:xfrm>
              <a:off x="3928866" y="6118457"/>
              <a:ext cx="106234" cy="10623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84B04F2-BE7F-A3E6-3247-845B5DDABE6C}"/>
                </a:ext>
              </a:extLst>
            </p:cNvPr>
            <p:cNvSpPr/>
            <p:nvPr/>
          </p:nvSpPr>
          <p:spPr>
            <a:xfrm>
              <a:off x="3027437" y="5258413"/>
              <a:ext cx="106234" cy="10623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1870F61-8FA6-BFB5-F6A8-DA0C9C6DEB58}"/>
                </a:ext>
              </a:extLst>
            </p:cNvPr>
            <p:cNvSpPr txBox="1"/>
            <p:nvPr/>
          </p:nvSpPr>
          <p:spPr>
            <a:xfrm>
              <a:off x="3988114" y="5722343"/>
              <a:ext cx="1071311" cy="400110"/>
            </a:xfrm>
            <a:prstGeom prst="rect">
              <a:avLst/>
            </a:prstGeom>
            <a:noFill/>
          </p:spPr>
          <p:txBody>
            <a:bodyPr wrap="square" rtlCol="0">
              <a:spAutoFit/>
            </a:bodyPr>
            <a:lstStyle/>
            <a:p>
              <a:r>
                <a:rPr lang="en-US" sz="1000" dirty="0">
                  <a:solidFill>
                    <a:srgbClr val="0070C0"/>
                  </a:solidFill>
                </a:rPr>
                <a:t>Preload bolts in “shank1”</a:t>
              </a:r>
            </a:p>
          </p:txBody>
        </p:sp>
        <p:sp>
          <p:nvSpPr>
            <p:cNvPr id="32" name="TextBox 31">
              <a:extLst>
                <a:ext uri="{FF2B5EF4-FFF2-40B4-BE49-F238E27FC236}">
                  <a16:creationId xmlns:a16="http://schemas.microsoft.com/office/drawing/2014/main" id="{D02F516B-F19A-36B1-8D0A-B78BB4C2CE89}"/>
                </a:ext>
              </a:extLst>
            </p:cNvPr>
            <p:cNvSpPr txBox="1"/>
            <p:nvPr/>
          </p:nvSpPr>
          <p:spPr>
            <a:xfrm>
              <a:off x="3027437" y="4851389"/>
              <a:ext cx="1603921" cy="400110"/>
            </a:xfrm>
            <a:prstGeom prst="rect">
              <a:avLst/>
            </a:prstGeom>
            <a:noFill/>
          </p:spPr>
          <p:txBody>
            <a:bodyPr wrap="square" rtlCol="0">
              <a:spAutoFit/>
            </a:bodyPr>
            <a:lstStyle/>
            <a:p>
              <a:r>
                <a:rPr lang="en-US" sz="1000" dirty="0">
                  <a:solidFill>
                    <a:srgbClr val="0070C0"/>
                  </a:solidFill>
                </a:rPr>
                <a:t>Preload bolts in “shank1” and “shank2”</a:t>
              </a:r>
            </a:p>
          </p:txBody>
        </p:sp>
        <p:sp>
          <p:nvSpPr>
            <p:cNvPr id="33" name="TextBox 32">
              <a:extLst>
                <a:ext uri="{FF2B5EF4-FFF2-40B4-BE49-F238E27FC236}">
                  <a16:creationId xmlns:a16="http://schemas.microsoft.com/office/drawing/2014/main" id="{D9B24D77-A0C9-882B-6C5D-D262725A4E9D}"/>
                </a:ext>
              </a:extLst>
            </p:cNvPr>
            <p:cNvSpPr txBox="1"/>
            <p:nvPr/>
          </p:nvSpPr>
          <p:spPr>
            <a:xfrm>
              <a:off x="3944424" y="3846568"/>
              <a:ext cx="1419427" cy="430887"/>
            </a:xfrm>
            <a:prstGeom prst="rect">
              <a:avLst/>
            </a:prstGeom>
            <a:noFill/>
          </p:spPr>
          <p:txBody>
            <a:bodyPr wrap="square" rtlCol="0">
              <a:spAutoFit/>
            </a:bodyPr>
            <a:lstStyle/>
            <a:p>
              <a:r>
                <a:rPr lang="en-US" sz="1100" dirty="0"/>
                <a:t>Locus of potential solutions</a:t>
              </a:r>
            </a:p>
          </p:txBody>
        </p:sp>
        <p:cxnSp>
          <p:nvCxnSpPr>
            <p:cNvPr id="34" name="Straight Arrow Connector 33">
              <a:extLst>
                <a:ext uri="{FF2B5EF4-FFF2-40B4-BE49-F238E27FC236}">
                  <a16:creationId xmlns:a16="http://schemas.microsoft.com/office/drawing/2014/main" id="{8AF57751-3F50-D3D3-283B-71EEFE3D41B0}"/>
                </a:ext>
              </a:extLst>
            </p:cNvPr>
            <p:cNvCxnSpPr>
              <a:cxnSpLocks/>
              <a:stCxn id="33" idx="1"/>
            </p:cNvCxnSpPr>
            <p:nvPr/>
          </p:nvCxnSpPr>
          <p:spPr>
            <a:xfrm flipH="1">
              <a:off x="2554664" y="4062012"/>
              <a:ext cx="1389760" cy="738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74E2530F-A59B-C897-28B3-1FC84054A821}"/>
                </a:ext>
              </a:extLst>
            </p:cNvPr>
            <p:cNvSpPr txBox="1"/>
            <p:nvPr/>
          </p:nvSpPr>
          <p:spPr>
            <a:xfrm>
              <a:off x="2310424" y="3173258"/>
              <a:ext cx="2749001" cy="307777"/>
            </a:xfrm>
            <a:prstGeom prst="rect">
              <a:avLst/>
            </a:prstGeom>
            <a:noFill/>
          </p:spPr>
          <p:txBody>
            <a:bodyPr wrap="square" rtlCol="0">
              <a:spAutoFit/>
            </a:bodyPr>
            <a:lstStyle/>
            <a:p>
              <a:pPr algn="ctr"/>
              <a:r>
                <a:rPr lang="en-US" sz="1400" b="1" dirty="0"/>
                <a:t>Multiple preload solutions</a:t>
              </a:r>
            </a:p>
          </p:txBody>
        </p:sp>
      </p:grpSp>
      <p:cxnSp>
        <p:nvCxnSpPr>
          <p:cNvPr id="12" name="Straight Connector 11">
            <a:extLst>
              <a:ext uri="{FF2B5EF4-FFF2-40B4-BE49-F238E27FC236}">
                <a16:creationId xmlns:a16="http://schemas.microsoft.com/office/drawing/2014/main" id="{70A27917-CFD7-7666-2326-F22CCF78E450}"/>
              </a:ext>
            </a:extLst>
          </p:cNvPr>
          <p:cNvCxnSpPr>
            <a:cxnSpLocks/>
          </p:cNvCxnSpPr>
          <p:nvPr/>
        </p:nvCxnSpPr>
        <p:spPr>
          <a:xfrm>
            <a:off x="1690277" y="5274241"/>
            <a:ext cx="951141" cy="0"/>
          </a:xfrm>
          <a:prstGeom prst="line">
            <a:avLst/>
          </a:prstGeom>
          <a:ln>
            <a:solidFill>
              <a:srgbClr val="0070C0"/>
            </a:solidFill>
            <a:prstDash val="sysDot"/>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8563B273-C7F1-6DDF-77AA-708296FD38A4}"/>
              </a:ext>
            </a:extLst>
          </p:cNvPr>
          <p:cNvPicPr>
            <a:picLocks noChangeAspect="1"/>
          </p:cNvPicPr>
          <p:nvPr/>
        </p:nvPicPr>
        <p:blipFill>
          <a:blip r:embed="rId3"/>
          <a:stretch>
            <a:fillRect/>
          </a:stretch>
        </p:blipFill>
        <p:spPr>
          <a:xfrm>
            <a:off x="6978770" y="1486089"/>
            <a:ext cx="3535537" cy="2199012"/>
          </a:xfrm>
          <a:prstGeom prst="rect">
            <a:avLst/>
          </a:prstGeom>
        </p:spPr>
      </p:pic>
      <p:pic>
        <p:nvPicPr>
          <p:cNvPr id="22" name="Picture 21">
            <a:extLst>
              <a:ext uri="{FF2B5EF4-FFF2-40B4-BE49-F238E27FC236}">
                <a16:creationId xmlns:a16="http://schemas.microsoft.com/office/drawing/2014/main" id="{A7BA46DC-FBFB-0316-4B62-BAA21268E73B}"/>
              </a:ext>
            </a:extLst>
          </p:cNvPr>
          <p:cNvPicPr>
            <a:picLocks noChangeAspect="1"/>
          </p:cNvPicPr>
          <p:nvPr/>
        </p:nvPicPr>
        <p:blipFill>
          <a:blip r:embed="rId4"/>
          <a:stretch>
            <a:fillRect/>
          </a:stretch>
        </p:blipFill>
        <p:spPr>
          <a:xfrm>
            <a:off x="7025390" y="4028190"/>
            <a:ext cx="3535169" cy="2171604"/>
          </a:xfrm>
          <a:prstGeom prst="rect">
            <a:avLst/>
          </a:prstGeom>
        </p:spPr>
      </p:pic>
      <p:sp>
        <p:nvSpPr>
          <p:cNvPr id="30" name="Freeform: Shape 29">
            <a:extLst>
              <a:ext uri="{FF2B5EF4-FFF2-40B4-BE49-F238E27FC236}">
                <a16:creationId xmlns:a16="http://schemas.microsoft.com/office/drawing/2014/main" id="{5907BE22-0836-0C2B-DCA3-F0B2F381E5B1}"/>
              </a:ext>
            </a:extLst>
          </p:cNvPr>
          <p:cNvSpPr/>
          <p:nvPr/>
        </p:nvSpPr>
        <p:spPr>
          <a:xfrm>
            <a:off x="4090159" y="2866060"/>
            <a:ext cx="2827090" cy="2223083"/>
          </a:xfrm>
          <a:custGeom>
            <a:avLst/>
            <a:gdLst>
              <a:gd name="connsiteX0" fmla="*/ 0 w 2827090"/>
              <a:gd name="connsiteY0" fmla="*/ 2223083 h 2223083"/>
              <a:gd name="connsiteX1" fmla="*/ 1459685 w 2827090"/>
              <a:gd name="connsiteY1" fmla="*/ 1417740 h 2223083"/>
              <a:gd name="connsiteX2" fmla="*/ 2416030 w 2827090"/>
              <a:gd name="connsiteY2" fmla="*/ 318782 h 2223083"/>
              <a:gd name="connsiteX3" fmla="*/ 2827090 w 2827090"/>
              <a:gd name="connsiteY3" fmla="*/ 0 h 2223083"/>
            </a:gdLst>
            <a:ahLst/>
            <a:cxnLst>
              <a:cxn ang="0">
                <a:pos x="connsiteX0" y="connsiteY0"/>
              </a:cxn>
              <a:cxn ang="0">
                <a:pos x="connsiteX1" y="connsiteY1"/>
              </a:cxn>
              <a:cxn ang="0">
                <a:pos x="connsiteX2" y="connsiteY2"/>
              </a:cxn>
              <a:cxn ang="0">
                <a:pos x="connsiteX3" y="connsiteY3"/>
              </a:cxn>
            </a:cxnLst>
            <a:rect l="l" t="t" r="r" b="b"/>
            <a:pathLst>
              <a:path w="2827090" h="2223083">
                <a:moveTo>
                  <a:pt x="0" y="2223083"/>
                </a:moveTo>
                <a:cubicBezTo>
                  <a:pt x="528506" y="1979103"/>
                  <a:pt x="1057013" y="1735123"/>
                  <a:pt x="1459685" y="1417740"/>
                </a:cubicBezTo>
                <a:cubicBezTo>
                  <a:pt x="1862357" y="1100357"/>
                  <a:pt x="2188129" y="555072"/>
                  <a:pt x="2416030" y="318782"/>
                </a:cubicBezTo>
                <a:cubicBezTo>
                  <a:pt x="2643931" y="82492"/>
                  <a:pt x="2735510" y="41246"/>
                  <a:pt x="2827090" y="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Shape 34">
            <a:extLst>
              <a:ext uri="{FF2B5EF4-FFF2-40B4-BE49-F238E27FC236}">
                <a16:creationId xmlns:a16="http://schemas.microsoft.com/office/drawing/2014/main" id="{073A175F-88D2-BA3E-4F1A-22C3C30F397F}"/>
              </a:ext>
            </a:extLst>
          </p:cNvPr>
          <p:cNvSpPr/>
          <p:nvPr/>
        </p:nvSpPr>
        <p:spPr>
          <a:xfrm>
            <a:off x="4572000" y="5150890"/>
            <a:ext cx="2441196" cy="696237"/>
          </a:xfrm>
          <a:custGeom>
            <a:avLst/>
            <a:gdLst>
              <a:gd name="connsiteX0" fmla="*/ 0 w 2441196"/>
              <a:gd name="connsiteY0" fmla="*/ 696237 h 696237"/>
              <a:gd name="connsiteX1" fmla="*/ 654341 w 2441196"/>
              <a:gd name="connsiteY1" fmla="*/ 58673 h 696237"/>
              <a:gd name="connsiteX2" fmla="*/ 2441196 w 2441196"/>
              <a:gd name="connsiteY2" fmla="*/ 67062 h 696237"/>
            </a:gdLst>
            <a:ahLst/>
            <a:cxnLst>
              <a:cxn ang="0">
                <a:pos x="connsiteX0" y="connsiteY0"/>
              </a:cxn>
              <a:cxn ang="0">
                <a:pos x="connsiteX1" y="connsiteY1"/>
              </a:cxn>
              <a:cxn ang="0">
                <a:pos x="connsiteX2" y="connsiteY2"/>
              </a:cxn>
            </a:cxnLst>
            <a:rect l="l" t="t" r="r" b="b"/>
            <a:pathLst>
              <a:path w="2441196" h="696237">
                <a:moveTo>
                  <a:pt x="0" y="696237"/>
                </a:moveTo>
                <a:cubicBezTo>
                  <a:pt x="123737" y="429886"/>
                  <a:pt x="247475" y="163535"/>
                  <a:pt x="654341" y="58673"/>
                </a:cubicBezTo>
                <a:cubicBezTo>
                  <a:pt x="1061207" y="-46189"/>
                  <a:pt x="1751201" y="10436"/>
                  <a:pt x="2441196" y="67062"/>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E61B9016-B0C9-5BF8-234F-D8D8EA92FF47}"/>
              </a:ext>
            </a:extLst>
          </p:cNvPr>
          <p:cNvSpPr txBox="1"/>
          <p:nvPr/>
        </p:nvSpPr>
        <p:spPr>
          <a:xfrm>
            <a:off x="7222921" y="6350466"/>
            <a:ext cx="1675459" cy="307777"/>
          </a:xfrm>
          <a:prstGeom prst="rect">
            <a:avLst/>
          </a:prstGeom>
          <a:noFill/>
        </p:spPr>
        <p:txBody>
          <a:bodyPr wrap="none" rtlCol="0">
            <a:spAutoFit/>
          </a:bodyPr>
          <a:lstStyle/>
          <a:p>
            <a:r>
              <a:rPr lang="en-US" sz="1400" dirty="0"/>
              <a:t>Displacement x40</a:t>
            </a:r>
          </a:p>
        </p:txBody>
      </p:sp>
      <p:sp>
        <p:nvSpPr>
          <p:cNvPr id="37" name="TextBox 36">
            <a:extLst>
              <a:ext uri="{FF2B5EF4-FFF2-40B4-BE49-F238E27FC236}">
                <a16:creationId xmlns:a16="http://schemas.microsoft.com/office/drawing/2014/main" id="{B306E383-83DF-E114-3335-49CF3DA94C04}"/>
              </a:ext>
            </a:extLst>
          </p:cNvPr>
          <p:cNvSpPr txBox="1"/>
          <p:nvPr/>
        </p:nvSpPr>
        <p:spPr>
          <a:xfrm>
            <a:off x="6659965" y="968429"/>
            <a:ext cx="3900594" cy="429460"/>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000" dirty="0"/>
              <a:t>Tip: Use the “Camera Parallel Projection” option in ParaView (located on “Properties” tab) to help visualize these differences</a:t>
            </a:r>
          </a:p>
        </p:txBody>
      </p:sp>
      <p:sp>
        <p:nvSpPr>
          <p:cNvPr id="38" name="Oval 37">
            <a:extLst>
              <a:ext uri="{FF2B5EF4-FFF2-40B4-BE49-F238E27FC236}">
                <a16:creationId xmlns:a16="http://schemas.microsoft.com/office/drawing/2014/main" id="{6BC64C6E-0660-892B-2693-628515DA4D86}"/>
              </a:ext>
            </a:extLst>
          </p:cNvPr>
          <p:cNvSpPr/>
          <p:nvPr/>
        </p:nvSpPr>
        <p:spPr>
          <a:xfrm>
            <a:off x="6978770" y="4966283"/>
            <a:ext cx="593932" cy="612396"/>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8E04C2A-DE54-BCD2-3A63-CB82E5C4ED15}"/>
              </a:ext>
            </a:extLst>
          </p:cNvPr>
          <p:cNvSpPr/>
          <p:nvPr/>
        </p:nvSpPr>
        <p:spPr>
          <a:xfrm>
            <a:off x="9975348" y="4927318"/>
            <a:ext cx="593932" cy="612396"/>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2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F2ED-07CF-2DF0-FED9-7AD3583B4384}"/>
              </a:ext>
            </a:extLst>
          </p:cNvPr>
          <p:cNvSpPr>
            <a:spLocks noGrp="1"/>
          </p:cNvSpPr>
          <p:nvPr>
            <p:ph type="title"/>
          </p:nvPr>
        </p:nvSpPr>
        <p:spPr/>
        <p:txBody>
          <a:bodyPr/>
          <a:lstStyle/>
          <a:p>
            <a:r>
              <a:rPr lang="en-US" dirty="0"/>
              <a:t>Example 06: Results and discussion – multiple solutions</a:t>
            </a:r>
          </a:p>
        </p:txBody>
      </p:sp>
      <p:sp>
        <p:nvSpPr>
          <p:cNvPr id="4" name="Slide Number Placeholder 3">
            <a:extLst>
              <a:ext uri="{FF2B5EF4-FFF2-40B4-BE49-F238E27FC236}">
                <a16:creationId xmlns:a16="http://schemas.microsoft.com/office/drawing/2014/main" id="{1D948B78-34A9-28A7-0F69-D55DE48CB8AF}"/>
              </a:ext>
            </a:extLst>
          </p:cNvPr>
          <p:cNvSpPr>
            <a:spLocks noGrp="1"/>
          </p:cNvSpPr>
          <p:nvPr>
            <p:ph type="sldNum" sz="quarter" idx="4"/>
          </p:nvPr>
        </p:nvSpPr>
        <p:spPr/>
        <p:txBody>
          <a:bodyPr/>
          <a:lstStyle/>
          <a:p>
            <a:pPr algn="ctr"/>
            <a:fld id="{F6B149FD-26F7-3645-B4E7-BA8B8CC5EEA8}" type="slidenum">
              <a:rPr lang="en-US" smtClean="0"/>
              <a:pPr algn="ctr"/>
              <a:t>77</a:t>
            </a:fld>
            <a:endParaRPr lang="en-US" dirty="0"/>
          </a:p>
        </p:txBody>
      </p:sp>
      <p:pic>
        <p:nvPicPr>
          <p:cNvPr id="6" name="Picture 5">
            <a:extLst>
              <a:ext uri="{FF2B5EF4-FFF2-40B4-BE49-F238E27FC236}">
                <a16:creationId xmlns:a16="http://schemas.microsoft.com/office/drawing/2014/main" id="{ED8F83AF-3144-47F8-B74C-55F1C7A09D8B}"/>
              </a:ext>
            </a:extLst>
          </p:cNvPr>
          <p:cNvPicPr>
            <a:picLocks noChangeAspect="1"/>
          </p:cNvPicPr>
          <p:nvPr/>
        </p:nvPicPr>
        <p:blipFill rotWithShape="1">
          <a:blip r:embed="rId2"/>
          <a:srcRect b="16588"/>
          <a:stretch/>
        </p:blipFill>
        <p:spPr>
          <a:xfrm>
            <a:off x="634728" y="1704841"/>
            <a:ext cx="7220087" cy="855761"/>
          </a:xfrm>
          <a:prstGeom prst="rect">
            <a:avLst/>
          </a:prstGeom>
        </p:spPr>
      </p:pic>
      <p:pic>
        <p:nvPicPr>
          <p:cNvPr id="7" name="Picture 6">
            <a:extLst>
              <a:ext uri="{FF2B5EF4-FFF2-40B4-BE49-F238E27FC236}">
                <a16:creationId xmlns:a16="http://schemas.microsoft.com/office/drawing/2014/main" id="{96929F05-7786-8561-DD3A-EBDDD001D3E1}"/>
              </a:ext>
            </a:extLst>
          </p:cNvPr>
          <p:cNvPicPr>
            <a:picLocks noChangeAspect="1"/>
          </p:cNvPicPr>
          <p:nvPr/>
        </p:nvPicPr>
        <p:blipFill>
          <a:blip r:embed="rId3"/>
          <a:stretch>
            <a:fillRect/>
          </a:stretch>
        </p:blipFill>
        <p:spPr>
          <a:xfrm>
            <a:off x="8383864" y="984061"/>
            <a:ext cx="2931836" cy="2340234"/>
          </a:xfrm>
          <a:prstGeom prst="rect">
            <a:avLst/>
          </a:prstGeom>
        </p:spPr>
      </p:pic>
      <p:pic>
        <p:nvPicPr>
          <p:cNvPr id="9" name="Picture 8">
            <a:extLst>
              <a:ext uri="{FF2B5EF4-FFF2-40B4-BE49-F238E27FC236}">
                <a16:creationId xmlns:a16="http://schemas.microsoft.com/office/drawing/2014/main" id="{E5920268-FD97-093B-1F34-A335798DEC92}"/>
              </a:ext>
            </a:extLst>
          </p:cNvPr>
          <p:cNvPicPr>
            <a:picLocks noChangeAspect="1"/>
          </p:cNvPicPr>
          <p:nvPr/>
        </p:nvPicPr>
        <p:blipFill>
          <a:blip r:embed="rId4"/>
          <a:stretch>
            <a:fillRect/>
          </a:stretch>
        </p:blipFill>
        <p:spPr>
          <a:xfrm>
            <a:off x="697303" y="3542118"/>
            <a:ext cx="7220087" cy="1679090"/>
          </a:xfrm>
          <a:prstGeom prst="rect">
            <a:avLst/>
          </a:prstGeom>
        </p:spPr>
      </p:pic>
      <p:pic>
        <p:nvPicPr>
          <p:cNvPr id="11" name="Picture 10">
            <a:extLst>
              <a:ext uri="{FF2B5EF4-FFF2-40B4-BE49-F238E27FC236}">
                <a16:creationId xmlns:a16="http://schemas.microsoft.com/office/drawing/2014/main" id="{79299B2E-8BB1-C375-FECE-F1C48FBD8634}"/>
              </a:ext>
            </a:extLst>
          </p:cNvPr>
          <p:cNvPicPr>
            <a:picLocks noChangeAspect="1"/>
          </p:cNvPicPr>
          <p:nvPr/>
        </p:nvPicPr>
        <p:blipFill>
          <a:blip r:embed="rId5"/>
          <a:stretch>
            <a:fillRect/>
          </a:stretch>
        </p:blipFill>
        <p:spPr>
          <a:xfrm>
            <a:off x="8459599" y="3498209"/>
            <a:ext cx="2931836" cy="2393446"/>
          </a:xfrm>
          <a:prstGeom prst="rect">
            <a:avLst/>
          </a:prstGeom>
        </p:spPr>
      </p:pic>
      <p:sp>
        <p:nvSpPr>
          <p:cNvPr id="12" name="Oval 11">
            <a:extLst>
              <a:ext uri="{FF2B5EF4-FFF2-40B4-BE49-F238E27FC236}">
                <a16:creationId xmlns:a16="http://schemas.microsoft.com/office/drawing/2014/main" id="{92E65522-7ACE-B080-F1B3-AFAFA8111C06}"/>
              </a:ext>
            </a:extLst>
          </p:cNvPr>
          <p:cNvSpPr/>
          <p:nvPr/>
        </p:nvSpPr>
        <p:spPr>
          <a:xfrm>
            <a:off x="11156487" y="4135771"/>
            <a:ext cx="400785" cy="47817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D4A779D-CEF4-3A24-D782-5D91022F5E1E}"/>
              </a:ext>
            </a:extLst>
          </p:cNvPr>
          <p:cNvSpPr txBox="1"/>
          <p:nvPr/>
        </p:nvSpPr>
        <p:spPr>
          <a:xfrm>
            <a:off x="9892576" y="5372719"/>
            <a:ext cx="1529586" cy="307777"/>
          </a:xfrm>
          <a:prstGeom prst="rect">
            <a:avLst/>
          </a:prstGeom>
          <a:noFill/>
        </p:spPr>
        <p:txBody>
          <a:bodyPr wrap="none" rtlCol="0">
            <a:spAutoFit/>
          </a:bodyPr>
          <a:lstStyle/>
          <a:p>
            <a:r>
              <a:rPr lang="en-US" sz="1400" dirty="0"/>
              <a:t>N=20 load steps</a:t>
            </a:r>
          </a:p>
        </p:txBody>
      </p:sp>
      <p:sp>
        <p:nvSpPr>
          <p:cNvPr id="14" name="TextBox 13">
            <a:extLst>
              <a:ext uri="{FF2B5EF4-FFF2-40B4-BE49-F238E27FC236}">
                <a16:creationId xmlns:a16="http://schemas.microsoft.com/office/drawing/2014/main" id="{D62A81FE-78D6-ACDF-33CD-7BF70E9CA90F}"/>
              </a:ext>
            </a:extLst>
          </p:cNvPr>
          <p:cNvSpPr txBox="1"/>
          <p:nvPr/>
        </p:nvSpPr>
        <p:spPr>
          <a:xfrm>
            <a:off x="9786114" y="2827546"/>
            <a:ext cx="1529586" cy="307777"/>
          </a:xfrm>
          <a:prstGeom prst="rect">
            <a:avLst/>
          </a:prstGeom>
          <a:noFill/>
        </p:spPr>
        <p:txBody>
          <a:bodyPr wrap="none" rtlCol="0">
            <a:spAutoFit/>
          </a:bodyPr>
          <a:lstStyle/>
          <a:p>
            <a:r>
              <a:rPr lang="en-US" sz="1400" dirty="0"/>
              <a:t>N=10 load steps</a:t>
            </a:r>
          </a:p>
        </p:txBody>
      </p:sp>
      <p:sp>
        <p:nvSpPr>
          <p:cNvPr id="15" name="TextBox 14">
            <a:extLst>
              <a:ext uri="{FF2B5EF4-FFF2-40B4-BE49-F238E27FC236}">
                <a16:creationId xmlns:a16="http://schemas.microsoft.com/office/drawing/2014/main" id="{162FA792-5AA6-51E0-3499-10C3224CF0B9}"/>
              </a:ext>
            </a:extLst>
          </p:cNvPr>
          <p:cNvSpPr txBox="1"/>
          <p:nvPr/>
        </p:nvSpPr>
        <p:spPr>
          <a:xfrm>
            <a:off x="575952" y="1151206"/>
            <a:ext cx="4605748" cy="523220"/>
          </a:xfrm>
          <a:prstGeom prst="rect">
            <a:avLst/>
          </a:prstGeom>
          <a:noFill/>
        </p:spPr>
        <p:txBody>
          <a:bodyPr wrap="none" rtlCol="0">
            <a:spAutoFit/>
          </a:bodyPr>
          <a:lstStyle/>
          <a:p>
            <a:r>
              <a:rPr lang="en-US" sz="1400" dirty="0"/>
              <a:t>Preload bolts as a group (4 x 5000lb = 20,000 </a:t>
            </a:r>
            <a:r>
              <a:rPr lang="en-US" sz="1400" dirty="0" err="1"/>
              <a:t>lb</a:t>
            </a:r>
            <a:r>
              <a:rPr lang="en-US" sz="1400" dirty="0"/>
              <a:t> total)</a:t>
            </a:r>
          </a:p>
          <a:p>
            <a:r>
              <a:rPr lang="en-US" sz="1400" dirty="0"/>
              <a:t>(~</a:t>
            </a:r>
            <a:r>
              <a:rPr lang="en-US" sz="1400" b="1" dirty="0">
                <a:solidFill>
                  <a:srgbClr val="00B050"/>
                </a:solidFill>
              </a:rPr>
              <a:t>30s</a:t>
            </a:r>
            <a:r>
              <a:rPr lang="en-US" sz="1400" dirty="0"/>
              <a:t>, 10 load steps)</a:t>
            </a:r>
          </a:p>
        </p:txBody>
      </p:sp>
      <p:sp>
        <p:nvSpPr>
          <p:cNvPr id="16" name="TextBox 15">
            <a:extLst>
              <a:ext uri="{FF2B5EF4-FFF2-40B4-BE49-F238E27FC236}">
                <a16:creationId xmlns:a16="http://schemas.microsoft.com/office/drawing/2014/main" id="{34D8AD84-3055-C5AD-0FA2-F16B22D5C313}"/>
              </a:ext>
            </a:extLst>
          </p:cNvPr>
          <p:cNvSpPr txBox="1"/>
          <p:nvPr/>
        </p:nvSpPr>
        <p:spPr>
          <a:xfrm>
            <a:off x="575952" y="2953779"/>
            <a:ext cx="4936085" cy="523220"/>
          </a:xfrm>
          <a:prstGeom prst="rect">
            <a:avLst/>
          </a:prstGeom>
          <a:noFill/>
        </p:spPr>
        <p:txBody>
          <a:bodyPr wrap="square" rtlCol="0">
            <a:spAutoFit/>
          </a:bodyPr>
          <a:lstStyle/>
          <a:p>
            <a:r>
              <a:rPr lang="en-US" sz="1400" dirty="0"/>
              <a:t>Preload bolts individually (5000 </a:t>
            </a:r>
            <a:r>
              <a:rPr lang="en-US" sz="1400" dirty="0" err="1"/>
              <a:t>lb</a:t>
            </a:r>
            <a:r>
              <a:rPr lang="en-US" sz="1400" dirty="0"/>
              <a:t> each)</a:t>
            </a:r>
          </a:p>
          <a:p>
            <a:r>
              <a:rPr lang="en-US" sz="1400" dirty="0"/>
              <a:t>(~60s, 20 load steps)</a:t>
            </a:r>
          </a:p>
        </p:txBody>
      </p:sp>
      <p:sp>
        <p:nvSpPr>
          <p:cNvPr id="17" name="TextBox 16">
            <a:extLst>
              <a:ext uri="{FF2B5EF4-FFF2-40B4-BE49-F238E27FC236}">
                <a16:creationId xmlns:a16="http://schemas.microsoft.com/office/drawing/2014/main" id="{ABD85DB7-C8D2-328B-6B30-F18CC0F1AC67}"/>
              </a:ext>
            </a:extLst>
          </p:cNvPr>
          <p:cNvSpPr txBox="1"/>
          <p:nvPr/>
        </p:nvSpPr>
        <p:spPr>
          <a:xfrm>
            <a:off x="10104978" y="3440979"/>
            <a:ext cx="1800309" cy="577081"/>
          </a:xfrm>
          <a:prstGeom prst="rect">
            <a:avLst/>
          </a:prstGeom>
          <a:noFill/>
        </p:spPr>
        <p:txBody>
          <a:bodyPr wrap="square" rtlCol="0">
            <a:spAutoFit/>
          </a:bodyPr>
          <a:lstStyle/>
          <a:p>
            <a:r>
              <a:rPr lang="en-US" sz="1050" i="1" dirty="0"/>
              <a:t>Tightly coupled forces causes “noise” in implicit preload algorithm</a:t>
            </a:r>
          </a:p>
        </p:txBody>
      </p:sp>
      <p:sp>
        <p:nvSpPr>
          <p:cNvPr id="18" name="TextBox 17">
            <a:extLst>
              <a:ext uri="{FF2B5EF4-FFF2-40B4-BE49-F238E27FC236}">
                <a16:creationId xmlns:a16="http://schemas.microsoft.com/office/drawing/2014/main" id="{9F36F138-7575-0EE0-6876-0998254F3240}"/>
              </a:ext>
            </a:extLst>
          </p:cNvPr>
          <p:cNvSpPr txBox="1"/>
          <p:nvPr/>
        </p:nvSpPr>
        <p:spPr>
          <a:xfrm>
            <a:off x="757517" y="6139785"/>
            <a:ext cx="10676965" cy="584775"/>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600" dirty="0"/>
              <a:t>The implicit preload algorithm attempts to simultaneously preload all bolts; usually 10 steps is enough but in some cases more time increments may be advantageous.</a:t>
            </a:r>
          </a:p>
        </p:txBody>
      </p:sp>
      <p:sp>
        <p:nvSpPr>
          <p:cNvPr id="19" name="Rectangle 18">
            <a:extLst>
              <a:ext uri="{FF2B5EF4-FFF2-40B4-BE49-F238E27FC236}">
                <a16:creationId xmlns:a16="http://schemas.microsoft.com/office/drawing/2014/main" id="{EBDF3FE8-A475-0B80-CBDD-2E1875763EC0}"/>
              </a:ext>
            </a:extLst>
          </p:cNvPr>
          <p:cNvSpPr/>
          <p:nvPr/>
        </p:nvSpPr>
        <p:spPr>
          <a:xfrm>
            <a:off x="575952" y="3905428"/>
            <a:ext cx="1210119" cy="646331"/>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E95B85D8-32D8-0CFC-957D-CA7E923801DE}"/>
              </a:ext>
            </a:extLst>
          </p:cNvPr>
          <p:cNvCxnSpPr/>
          <p:nvPr/>
        </p:nvCxnSpPr>
        <p:spPr>
          <a:xfrm flipH="1" flipV="1">
            <a:off x="1786071" y="4551759"/>
            <a:ext cx="427290" cy="7425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AC907AA-9B41-C4A4-3F77-93B06992C52F}"/>
              </a:ext>
            </a:extLst>
          </p:cNvPr>
          <p:cNvSpPr txBox="1"/>
          <p:nvPr/>
        </p:nvSpPr>
        <p:spPr>
          <a:xfrm>
            <a:off x="1523326" y="5413821"/>
            <a:ext cx="2382102" cy="523220"/>
          </a:xfrm>
          <a:prstGeom prst="rect">
            <a:avLst/>
          </a:prstGeom>
          <a:noFill/>
        </p:spPr>
        <p:txBody>
          <a:bodyPr wrap="square" rtlCol="0">
            <a:spAutoFit/>
          </a:bodyPr>
          <a:lstStyle/>
          <a:p>
            <a:r>
              <a:rPr lang="en-US" sz="1400" dirty="0"/>
              <a:t>Preload BC recognizes 4 distinct bolts in each block</a:t>
            </a:r>
          </a:p>
        </p:txBody>
      </p:sp>
      <p:sp>
        <p:nvSpPr>
          <p:cNvPr id="23" name="Rectangle 22">
            <a:extLst>
              <a:ext uri="{FF2B5EF4-FFF2-40B4-BE49-F238E27FC236}">
                <a16:creationId xmlns:a16="http://schemas.microsoft.com/office/drawing/2014/main" id="{AAC4A1AC-1FC0-842C-A188-49090B54F3F0}"/>
              </a:ext>
            </a:extLst>
          </p:cNvPr>
          <p:cNvSpPr/>
          <p:nvPr/>
        </p:nvSpPr>
        <p:spPr>
          <a:xfrm>
            <a:off x="4170347" y="3847557"/>
            <a:ext cx="905855" cy="1373651"/>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C8C9FAB6-99AD-FFC4-685B-7D1655A4586C}"/>
              </a:ext>
            </a:extLst>
          </p:cNvPr>
          <p:cNvCxnSpPr>
            <a:cxnSpLocks/>
          </p:cNvCxnSpPr>
          <p:nvPr/>
        </p:nvCxnSpPr>
        <p:spPr>
          <a:xfrm flipH="1" flipV="1">
            <a:off x="4529271" y="5227082"/>
            <a:ext cx="208205" cy="2120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D6FBD-59BD-E063-B0D1-E6D64B8331A1}"/>
              </a:ext>
            </a:extLst>
          </p:cNvPr>
          <p:cNvSpPr txBox="1"/>
          <p:nvPr/>
        </p:nvSpPr>
        <p:spPr>
          <a:xfrm>
            <a:off x="7107430" y="5534205"/>
            <a:ext cx="1660497" cy="523220"/>
          </a:xfrm>
          <a:prstGeom prst="rect">
            <a:avLst/>
          </a:prstGeom>
          <a:noFill/>
        </p:spPr>
        <p:txBody>
          <a:bodyPr wrap="square" rtlCol="0">
            <a:spAutoFit/>
          </a:bodyPr>
          <a:lstStyle/>
          <a:p>
            <a:r>
              <a:rPr lang="en-US" sz="1400" dirty="0"/>
              <a:t>Perhaps a few extra steps</a:t>
            </a:r>
          </a:p>
        </p:txBody>
      </p:sp>
      <p:sp>
        <p:nvSpPr>
          <p:cNvPr id="28" name="Oval 27">
            <a:extLst>
              <a:ext uri="{FF2B5EF4-FFF2-40B4-BE49-F238E27FC236}">
                <a16:creationId xmlns:a16="http://schemas.microsoft.com/office/drawing/2014/main" id="{5CEEBD7F-974B-DCD8-0042-387A3F4DAC81}"/>
              </a:ext>
            </a:extLst>
          </p:cNvPr>
          <p:cNvSpPr/>
          <p:nvPr/>
        </p:nvSpPr>
        <p:spPr>
          <a:xfrm>
            <a:off x="10056985" y="1486089"/>
            <a:ext cx="400785" cy="47817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3CB6CEA-D96D-5771-6F1E-263B16C29B5B}"/>
              </a:ext>
            </a:extLst>
          </p:cNvPr>
          <p:cNvSpPr txBox="1"/>
          <p:nvPr/>
        </p:nvSpPr>
        <p:spPr>
          <a:xfrm>
            <a:off x="9998516" y="2032849"/>
            <a:ext cx="1317184" cy="577081"/>
          </a:xfrm>
          <a:prstGeom prst="rect">
            <a:avLst/>
          </a:prstGeom>
          <a:noFill/>
        </p:spPr>
        <p:txBody>
          <a:bodyPr wrap="square" rtlCol="0">
            <a:spAutoFit/>
          </a:bodyPr>
          <a:lstStyle/>
          <a:p>
            <a:r>
              <a:rPr lang="en-US" sz="1050" i="1" dirty="0"/>
              <a:t>Technically, 6 load steps is sufficient for this example</a:t>
            </a:r>
          </a:p>
        </p:txBody>
      </p:sp>
      <p:sp>
        <p:nvSpPr>
          <p:cNvPr id="30" name="Rectangle 29">
            <a:extLst>
              <a:ext uri="{FF2B5EF4-FFF2-40B4-BE49-F238E27FC236}">
                <a16:creationId xmlns:a16="http://schemas.microsoft.com/office/drawing/2014/main" id="{927D6B58-4312-4B6A-6984-4E7846CA806B}"/>
              </a:ext>
            </a:extLst>
          </p:cNvPr>
          <p:cNvSpPr/>
          <p:nvPr/>
        </p:nvSpPr>
        <p:spPr>
          <a:xfrm>
            <a:off x="6656460" y="4959719"/>
            <a:ext cx="753455" cy="193439"/>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4F57FB2E-2D79-2C54-92DE-47E3F4EA3645}"/>
              </a:ext>
            </a:extLst>
          </p:cNvPr>
          <p:cNvCxnSpPr>
            <a:cxnSpLocks/>
          </p:cNvCxnSpPr>
          <p:nvPr/>
        </p:nvCxnSpPr>
        <p:spPr>
          <a:xfrm flipH="1" flipV="1">
            <a:off x="7122867" y="5186535"/>
            <a:ext cx="292890" cy="3786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B247B6B-C7E5-270F-12CC-5CCF502F93F7}"/>
              </a:ext>
            </a:extLst>
          </p:cNvPr>
          <p:cNvSpPr txBox="1"/>
          <p:nvPr/>
        </p:nvSpPr>
        <p:spPr>
          <a:xfrm>
            <a:off x="4675422" y="5387581"/>
            <a:ext cx="2382102" cy="738664"/>
          </a:xfrm>
          <a:prstGeom prst="rect">
            <a:avLst/>
          </a:prstGeom>
          <a:noFill/>
        </p:spPr>
        <p:txBody>
          <a:bodyPr wrap="square" rtlCol="0">
            <a:spAutoFit/>
          </a:bodyPr>
          <a:lstStyle/>
          <a:p>
            <a:r>
              <a:rPr lang="en-US" sz="1400" dirty="0"/>
              <a:t>Each bolt assigned a unique preload strain value</a:t>
            </a:r>
          </a:p>
        </p:txBody>
      </p:sp>
    </p:spTree>
    <p:extLst>
      <p:ext uri="{BB962C8B-B14F-4D97-AF65-F5344CB8AC3E}">
        <p14:creationId xmlns:p14="http://schemas.microsoft.com/office/powerpoint/2010/main" val="6257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1917-BBC8-134E-72B4-4BF7946545E3}"/>
              </a:ext>
            </a:extLst>
          </p:cNvPr>
          <p:cNvSpPr>
            <a:spLocks noGrp="1"/>
          </p:cNvSpPr>
          <p:nvPr>
            <p:ph type="title"/>
          </p:nvPr>
        </p:nvSpPr>
        <p:spPr/>
        <p:txBody>
          <a:bodyPr/>
          <a:lstStyle/>
          <a:p>
            <a:r>
              <a:rPr lang="en-US" dirty="0"/>
              <a:t>Example 06: Results and discussion – an explicit attempt</a:t>
            </a:r>
          </a:p>
        </p:txBody>
      </p:sp>
      <p:sp>
        <p:nvSpPr>
          <p:cNvPr id="4" name="Slide Number Placeholder 3">
            <a:extLst>
              <a:ext uri="{FF2B5EF4-FFF2-40B4-BE49-F238E27FC236}">
                <a16:creationId xmlns:a16="http://schemas.microsoft.com/office/drawing/2014/main" id="{FE227E3B-163D-D606-AC7B-E0E7D550DE40}"/>
              </a:ext>
            </a:extLst>
          </p:cNvPr>
          <p:cNvSpPr>
            <a:spLocks noGrp="1"/>
          </p:cNvSpPr>
          <p:nvPr>
            <p:ph type="sldNum" sz="quarter" idx="4"/>
          </p:nvPr>
        </p:nvSpPr>
        <p:spPr/>
        <p:txBody>
          <a:bodyPr/>
          <a:lstStyle/>
          <a:p>
            <a:pPr algn="ctr"/>
            <a:fld id="{F6B149FD-26F7-3645-B4E7-BA8B8CC5EEA8}" type="slidenum">
              <a:rPr lang="en-US" smtClean="0"/>
              <a:pPr algn="ctr"/>
              <a:t>78</a:t>
            </a:fld>
            <a:endParaRPr lang="en-US" dirty="0"/>
          </a:p>
        </p:txBody>
      </p:sp>
      <p:grpSp>
        <p:nvGrpSpPr>
          <p:cNvPr id="21" name="Group 20">
            <a:extLst>
              <a:ext uri="{FF2B5EF4-FFF2-40B4-BE49-F238E27FC236}">
                <a16:creationId xmlns:a16="http://schemas.microsoft.com/office/drawing/2014/main" id="{CF3A52BC-B109-569E-1515-5751E289010C}"/>
              </a:ext>
            </a:extLst>
          </p:cNvPr>
          <p:cNvGrpSpPr/>
          <p:nvPr/>
        </p:nvGrpSpPr>
        <p:grpSpPr>
          <a:xfrm>
            <a:off x="3442917" y="1143000"/>
            <a:ext cx="5306165" cy="4286848"/>
            <a:chOff x="1706395" y="1688248"/>
            <a:chExt cx="5306165" cy="4286848"/>
          </a:xfrm>
        </p:grpSpPr>
        <p:grpSp>
          <p:nvGrpSpPr>
            <p:cNvPr id="8" name="Group 7">
              <a:extLst>
                <a:ext uri="{FF2B5EF4-FFF2-40B4-BE49-F238E27FC236}">
                  <a16:creationId xmlns:a16="http://schemas.microsoft.com/office/drawing/2014/main" id="{C7BD79D1-AA44-ABD9-C86D-2F1FF7B7549D}"/>
                </a:ext>
              </a:extLst>
            </p:cNvPr>
            <p:cNvGrpSpPr/>
            <p:nvPr/>
          </p:nvGrpSpPr>
          <p:grpSpPr>
            <a:xfrm>
              <a:off x="1706395" y="1688248"/>
              <a:ext cx="5306165" cy="4286848"/>
              <a:chOff x="3359027" y="1285576"/>
              <a:chExt cx="5306165" cy="4286848"/>
            </a:xfrm>
          </p:grpSpPr>
          <p:pic>
            <p:nvPicPr>
              <p:cNvPr id="5" name="Picture 4">
                <a:extLst>
                  <a:ext uri="{FF2B5EF4-FFF2-40B4-BE49-F238E27FC236}">
                    <a16:creationId xmlns:a16="http://schemas.microsoft.com/office/drawing/2014/main" id="{D6DC78B5-7E0C-CE8A-1CB0-4C7CB9B0C382}"/>
                  </a:ext>
                </a:extLst>
              </p:cNvPr>
              <p:cNvPicPr>
                <a:picLocks noChangeAspect="1"/>
              </p:cNvPicPr>
              <p:nvPr/>
            </p:nvPicPr>
            <p:blipFill>
              <a:blip r:embed="rId2"/>
              <a:stretch>
                <a:fillRect/>
              </a:stretch>
            </p:blipFill>
            <p:spPr>
              <a:xfrm>
                <a:off x="3359027" y="1285576"/>
                <a:ext cx="5306165" cy="4286848"/>
              </a:xfrm>
              <a:prstGeom prst="rect">
                <a:avLst/>
              </a:prstGeom>
            </p:spPr>
          </p:pic>
          <p:cxnSp>
            <p:nvCxnSpPr>
              <p:cNvPr id="7" name="Straight Connector 6">
                <a:extLst>
                  <a:ext uri="{FF2B5EF4-FFF2-40B4-BE49-F238E27FC236}">
                    <a16:creationId xmlns:a16="http://schemas.microsoft.com/office/drawing/2014/main" id="{20CBD0EB-6A1E-B38E-3E4E-F1F2F37AB8AC}"/>
                  </a:ext>
                </a:extLst>
              </p:cNvPr>
              <p:cNvCxnSpPr/>
              <p:nvPr/>
            </p:nvCxnSpPr>
            <p:spPr>
              <a:xfrm flipH="1">
                <a:off x="3934437" y="2046914"/>
                <a:ext cx="4295163"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F541ADDB-777E-7E90-1572-F355290D3ADC}"/>
                </a:ext>
              </a:extLst>
            </p:cNvPr>
            <p:cNvSpPr txBox="1"/>
            <p:nvPr/>
          </p:nvSpPr>
          <p:spPr>
            <a:xfrm>
              <a:off x="2416029" y="2080254"/>
              <a:ext cx="2505814" cy="307777"/>
            </a:xfrm>
            <a:prstGeom prst="rect">
              <a:avLst/>
            </a:prstGeom>
            <a:noFill/>
          </p:spPr>
          <p:txBody>
            <a:bodyPr wrap="none" rtlCol="0">
              <a:spAutoFit/>
            </a:bodyPr>
            <a:lstStyle/>
            <a:p>
              <a:r>
                <a:rPr lang="en-US" sz="1400" dirty="0">
                  <a:solidFill>
                    <a:schemeClr val="bg1">
                      <a:lumMod val="50000"/>
                    </a:schemeClr>
                  </a:solidFill>
                </a:rPr>
                <a:t>~1300 </a:t>
              </a:r>
              <a:r>
                <a:rPr lang="en-US" sz="1400" dirty="0" err="1">
                  <a:solidFill>
                    <a:schemeClr val="bg1">
                      <a:lumMod val="50000"/>
                    </a:schemeClr>
                  </a:solidFill>
                </a:rPr>
                <a:t>lb</a:t>
              </a:r>
              <a:r>
                <a:rPr lang="en-US" sz="1400" dirty="0">
                  <a:solidFill>
                    <a:schemeClr val="bg1">
                      <a:lumMod val="50000"/>
                    </a:schemeClr>
                  </a:solidFill>
                </a:rPr>
                <a:t> (target = 20,000 </a:t>
              </a:r>
              <a:r>
                <a:rPr lang="en-US" sz="1400" dirty="0" err="1">
                  <a:solidFill>
                    <a:schemeClr val="bg1">
                      <a:lumMod val="50000"/>
                    </a:schemeClr>
                  </a:solidFill>
                </a:rPr>
                <a:t>lb</a:t>
              </a:r>
              <a:r>
                <a:rPr lang="en-US" sz="1400" dirty="0">
                  <a:solidFill>
                    <a:schemeClr val="bg1">
                      <a:lumMod val="50000"/>
                    </a:schemeClr>
                  </a:solidFill>
                </a:rPr>
                <a:t>)</a:t>
              </a:r>
            </a:p>
          </p:txBody>
        </p:sp>
        <p:cxnSp>
          <p:nvCxnSpPr>
            <p:cNvPr id="11" name="Straight Arrow Connector 10">
              <a:extLst>
                <a:ext uri="{FF2B5EF4-FFF2-40B4-BE49-F238E27FC236}">
                  <a16:creationId xmlns:a16="http://schemas.microsoft.com/office/drawing/2014/main" id="{12A54C74-AF65-49AC-560D-55C43AFC1B03}"/>
                </a:ext>
              </a:extLst>
            </p:cNvPr>
            <p:cNvCxnSpPr>
              <a:cxnSpLocks/>
            </p:cNvCxnSpPr>
            <p:nvPr/>
          </p:nvCxnSpPr>
          <p:spPr>
            <a:xfrm flipV="1">
              <a:off x="4530055" y="1812022"/>
              <a:ext cx="0" cy="26823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538412-4C93-FE6C-0D42-5CD1D70040F6}"/>
                </a:ext>
              </a:extLst>
            </p:cNvPr>
            <p:cNvCxnSpPr>
              <a:cxnSpLocks/>
            </p:cNvCxnSpPr>
            <p:nvPr/>
          </p:nvCxnSpPr>
          <p:spPr>
            <a:xfrm flipV="1">
              <a:off x="4429386" y="1812022"/>
              <a:ext cx="0" cy="26823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284D6AF-D904-7A7E-88D0-E7BB5776C86F}"/>
                </a:ext>
              </a:extLst>
            </p:cNvPr>
            <p:cNvCxnSpPr>
              <a:cxnSpLocks/>
            </p:cNvCxnSpPr>
            <p:nvPr/>
          </p:nvCxnSpPr>
          <p:spPr>
            <a:xfrm flipV="1">
              <a:off x="4335707" y="1812022"/>
              <a:ext cx="0" cy="26823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7F8ECB-4CC7-D77E-03A6-F5E7C46024C5}"/>
                </a:ext>
              </a:extLst>
            </p:cNvPr>
            <p:cNvCxnSpPr>
              <a:cxnSpLocks/>
            </p:cNvCxnSpPr>
            <p:nvPr/>
          </p:nvCxnSpPr>
          <p:spPr>
            <a:xfrm>
              <a:off x="6518245" y="2449586"/>
              <a:ext cx="0" cy="312909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3147E31-7EE6-9E92-BB11-3EC74C7F521A}"/>
                </a:ext>
              </a:extLst>
            </p:cNvPr>
            <p:cNvSpPr txBox="1"/>
            <p:nvPr/>
          </p:nvSpPr>
          <p:spPr>
            <a:xfrm>
              <a:off x="5053287" y="5169752"/>
              <a:ext cx="1494320" cy="307777"/>
            </a:xfrm>
            <a:prstGeom prst="rect">
              <a:avLst/>
            </a:prstGeom>
            <a:noFill/>
          </p:spPr>
          <p:txBody>
            <a:bodyPr wrap="none" rtlCol="0">
              <a:spAutoFit/>
            </a:bodyPr>
            <a:lstStyle/>
            <a:p>
              <a:r>
                <a:rPr lang="en-US" sz="1400" dirty="0">
                  <a:solidFill>
                    <a:schemeClr val="bg1">
                      <a:lumMod val="50000"/>
                    </a:schemeClr>
                  </a:solidFill>
                </a:rPr>
                <a:t>t = 5ms preload</a:t>
              </a:r>
            </a:p>
          </p:txBody>
        </p:sp>
      </p:grpSp>
      <p:pic>
        <p:nvPicPr>
          <p:cNvPr id="20" name="Picture 19">
            <a:extLst>
              <a:ext uri="{FF2B5EF4-FFF2-40B4-BE49-F238E27FC236}">
                <a16:creationId xmlns:a16="http://schemas.microsoft.com/office/drawing/2014/main" id="{F9824272-C8D9-39B3-9291-E55BB1D36502}"/>
              </a:ext>
            </a:extLst>
          </p:cNvPr>
          <p:cNvPicPr>
            <a:picLocks noChangeAspect="1"/>
          </p:cNvPicPr>
          <p:nvPr/>
        </p:nvPicPr>
        <p:blipFill>
          <a:blip r:embed="rId3"/>
          <a:stretch>
            <a:fillRect/>
          </a:stretch>
        </p:blipFill>
        <p:spPr>
          <a:xfrm>
            <a:off x="762000" y="2834864"/>
            <a:ext cx="2349942" cy="1409965"/>
          </a:xfrm>
          <a:prstGeom prst="rect">
            <a:avLst/>
          </a:prstGeom>
        </p:spPr>
      </p:pic>
      <p:cxnSp>
        <p:nvCxnSpPr>
          <p:cNvPr id="23" name="Straight Connector 22">
            <a:extLst>
              <a:ext uri="{FF2B5EF4-FFF2-40B4-BE49-F238E27FC236}">
                <a16:creationId xmlns:a16="http://schemas.microsoft.com/office/drawing/2014/main" id="{88B44ADF-914B-67E1-EB7E-58AAC49946CA}"/>
              </a:ext>
            </a:extLst>
          </p:cNvPr>
          <p:cNvCxnSpPr>
            <a:cxnSpLocks/>
          </p:cNvCxnSpPr>
          <p:nvPr/>
        </p:nvCxnSpPr>
        <p:spPr>
          <a:xfrm>
            <a:off x="3170664" y="3900881"/>
            <a:ext cx="1132888" cy="343948"/>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9B7A21F8-8C85-BA00-02CB-2C0AF44031AF}"/>
              </a:ext>
            </a:extLst>
          </p:cNvPr>
          <p:cNvPicPr>
            <a:picLocks noChangeAspect="1"/>
          </p:cNvPicPr>
          <p:nvPr/>
        </p:nvPicPr>
        <p:blipFill>
          <a:blip r:embed="rId4"/>
          <a:stretch>
            <a:fillRect/>
          </a:stretch>
        </p:blipFill>
        <p:spPr>
          <a:xfrm>
            <a:off x="8846807" y="2393938"/>
            <a:ext cx="2982574" cy="2142030"/>
          </a:xfrm>
          <a:prstGeom prst="rect">
            <a:avLst/>
          </a:prstGeom>
        </p:spPr>
      </p:pic>
      <p:cxnSp>
        <p:nvCxnSpPr>
          <p:cNvPr id="26" name="Straight Connector 25">
            <a:extLst>
              <a:ext uri="{FF2B5EF4-FFF2-40B4-BE49-F238E27FC236}">
                <a16:creationId xmlns:a16="http://schemas.microsoft.com/office/drawing/2014/main" id="{2BD77039-B2FA-DD4A-A80C-1D1FF2DECE25}"/>
              </a:ext>
            </a:extLst>
          </p:cNvPr>
          <p:cNvCxnSpPr>
            <a:cxnSpLocks/>
          </p:cNvCxnSpPr>
          <p:nvPr/>
        </p:nvCxnSpPr>
        <p:spPr>
          <a:xfrm flipH="1" flipV="1">
            <a:off x="8313490" y="2927758"/>
            <a:ext cx="435592" cy="227519"/>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9" name="Arrow: Up-Down 28">
            <a:extLst>
              <a:ext uri="{FF2B5EF4-FFF2-40B4-BE49-F238E27FC236}">
                <a16:creationId xmlns:a16="http://schemas.microsoft.com/office/drawing/2014/main" id="{4C93AFFD-99B8-CC32-0D1A-643A2F48226F}"/>
              </a:ext>
            </a:extLst>
          </p:cNvPr>
          <p:cNvSpPr/>
          <p:nvPr/>
        </p:nvSpPr>
        <p:spPr>
          <a:xfrm rot="5400000">
            <a:off x="9890223" y="2255025"/>
            <a:ext cx="226503" cy="669238"/>
          </a:xfrm>
          <a:prstGeom prst="up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B39EF90-1B08-0D9E-A2C9-6CC5BB4CD600}"/>
              </a:ext>
            </a:extLst>
          </p:cNvPr>
          <p:cNvSpPr txBox="1"/>
          <p:nvPr/>
        </p:nvSpPr>
        <p:spPr>
          <a:xfrm>
            <a:off x="9102731" y="1439831"/>
            <a:ext cx="2726650" cy="954107"/>
          </a:xfrm>
          <a:prstGeom prst="rect">
            <a:avLst/>
          </a:prstGeom>
          <a:noFill/>
        </p:spPr>
        <p:txBody>
          <a:bodyPr wrap="square" rtlCol="0">
            <a:spAutoFit/>
          </a:bodyPr>
          <a:lstStyle/>
          <a:p>
            <a:r>
              <a:rPr lang="en-US" sz="1400" dirty="0"/>
              <a:t>Test article may be heavy and require a long time period to move into the preloaded location</a:t>
            </a:r>
          </a:p>
        </p:txBody>
      </p:sp>
      <p:sp>
        <p:nvSpPr>
          <p:cNvPr id="34" name="TextBox 33">
            <a:extLst>
              <a:ext uri="{FF2B5EF4-FFF2-40B4-BE49-F238E27FC236}">
                <a16:creationId xmlns:a16="http://schemas.microsoft.com/office/drawing/2014/main" id="{ACCCA7C5-A815-02A6-4F45-8C494EED3706}"/>
              </a:ext>
            </a:extLst>
          </p:cNvPr>
          <p:cNvSpPr txBox="1"/>
          <p:nvPr/>
        </p:nvSpPr>
        <p:spPr>
          <a:xfrm>
            <a:off x="490581" y="1748789"/>
            <a:ext cx="2726650" cy="1169551"/>
          </a:xfrm>
          <a:prstGeom prst="rect">
            <a:avLst/>
          </a:prstGeom>
          <a:noFill/>
        </p:spPr>
        <p:txBody>
          <a:bodyPr wrap="square" rtlCol="0">
            <a:spAutoFit/>
          </a:bodyPr>
          <a:lstStyle/>
          <a:p>
            <a:r>
              <a:rPr lang="en-US" sz="1400" dirty="0"/>
              <a:t>Explicit solutions take time to “propagate” through the system; here we see preload on one side only (not in equilibrium)</a:t>
            </a:r>
          </a:p>
        </p:txBody>
      </p:sp>
      <p:sp>
        <p:nvSpPr>
          <p:cNvPr id="35" name="TextBox 34">
            <a:extLst>
              <a:ext uri="{FF2B5EF4-FFF2-40B4-BE49-F238E27FC236}">
                <a16:creationId xmlns:a16="http://schemas.microsoft.com/office/drawing/2014/main" id="{34358AEF-D739-0CF8-3B4E-EA0D874ECDF0}"/>
              </a:ext>
            </a:extLst>
          </p:cNvPr>
          <p:cNvSpPr txBox="1"/>
          <p:nvPr/>
        </p:nvSpPr>
        <p:spPr>
          <a:xfrm>
            <a:off x="757517" y="6139785"/>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A 5 </a:t>
            </a:r>
            <a:r>
              <a:rPr lang="en-US" sz="1800" dirty="0" err="1"/>
              <a:t>ms</a:t>
            </a:r>
            <a:r>
              <a:rPr lang="en-US" sz="1800" dirty="0"/>
              <a:t> preload is not nearly enough for this particular geometry to preload </a:t>
            </a:r>
            <a:r>
              <a:rPr lang="en-US" sz="1800" i="1" dirty="0"/>
              <a:t>explicitly</a:t>
            </a:r>
            <a:r>
              <a:rPr lang="en-US" sz="1800" dirty="0"/>
              <a:t>.</a:t>
            </a:r>
          </a:p>
        </p:txBody>
      </p:sp>
      <p:sp>
        <p:nvSpPr>
          <p:cNvPr id="36" name="TextBox 35">
            <a:extLst>
              <a:ext uri="{FF2B5EF4-FFF2-40B4-BE49-F238E27FC236}">
                <a16:creationId xmlns:a16="http://schemas.microsoft.com/office/drawing/2014/main" id="{A91F62CF-4DD9-3AC7-2115-9D54F658BC9F}"/>
              </a:ext>
            </a:extLst>
          </p:cNvPr>
          <p:cNvSpPr txBox="1"/>
          <p:nvPr/>
        </p:nvSpPr>
        <p:spPr>
          <a:xfrm>
            <a:off x="490581" y="4715253"/>
            <a:ext cx="2584362" cy="954107"/>
          </a:xfrm>
          <a:prstGeom prst="rect">
            <a:avLst/>
          </a:prstGeom>
          <a:noFill/>
          <a:ln>
            <a:noFill/>
          </a:ln>
        </p:spPr>
        <p:txBody>
          <a:bodyPr wrap="none" rtlCol="0">
            <a:spAutoFit/>
          </a:bodyPr>
          <a:lstStyle/>
          <a:p>
            <a:r>
              <a:rPr lang="en-US" sz="1400" i="1" dirty="0"/>
              <a:t>Solve time ~</a:t>
            </a:r>
            <a:r>
              <a:rPr lang="en-US" sz="1400" b="1" i="1" dirty="0"/>
              <a:t>30 min </a:t>
            </a:r>
          </a:p>
          <a:p>
            <a:r>
              <a:rPr lang="en-US" sz="1400" i="1" dirty="0"/>
              <a:t>np=1 on HPWS</a:t>
            </a:r>
          </a:p>
          <a:p>
            <a:r>
              <a:rPr lang="en-US" sz="1400" i="1" dirty="0"/>
              <a:t>~5% of target preload reached</a:t>
            </a:r>
          </a:p>
          <a:p>
            <a:r>
              <a:rPr lang="en-US" sz="1400" i="1" dirty="0"/>
              <a:t>~300x slower than implicit</a:t>
            </a:r>
          </a:p>
        </p:txBody>
      </p:sp>
      <p:cxnSp>
        <p:nvCxnSpPr>
          <p:cNvPr id="38" name="Straight Arrow Connector 37">
            <a:extLst>
              <a:ext uri="{FF2B5EF4-FFF2-40B4-BE49-F238E27FC236}">
                <a16:creationId xmlns:a16="http://schemas.microsoft.com/office/drawing/2014/main" id="{84614766-A9ED-FFBF-6244-53CE1306AD90}"/>
              </a:ext>
            </a:extLst>
          </p:cNvPr>
          <p:cNvCxnSpPr>
            <a:cxnSpLocks/>
          </p:cNvCxnSpPr>
          <p:nvPr/>
        </p:nvCxnSpPr>
        <p:spPr>
          <a:xfrm>
            <a:off x="5376097" y="2552720"/>
            <a:ext cx="236138" cy="484095"/>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9DCD34E-920F-B6C4-A12C-E7A9315EB7AD}"/>
              </a:ext>
            </a:extLst>
          </p:cNvPr>
          <p:cNvCxnSpPr>
            <a:cxnSpLocks/>
          </p:cNvCxnSpPr>
          <p:nvPr/>
        </p:nvCxnSpPr>
        <p:spPr>
          <a:xfrm>
            <a:off x="5405458" y="2604121"/>
            <a:ext cx="359177" cy="432694"/>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3CDF013B-B808-C462-CF5E-0C8C742001E2}"/>
              </a:ext>
            </a:extLst>
          </p:cNvPr>
          <p:cNvSpPr txBox="1"/>
          <p:nvPr/>
        </p:nvSpPr>
        <p:spPr>
          <a:xfrm>
            <a:off x="4724410" y="2126223"/>
            <a:ext cx="1306051" cy="415498"/>
          </a:xfrm>
          <a:prstGeom prst="rect">
            <a:avLst/>
          </a:prstGeom>
          <a:noFill/>
        </p:spPr>
        <p:txBody>
          <a:bodyPr wrap="square" rtlCol="0">
            <a:spAutoFit/>
          </a:bodyPr>
          <a:lstStyle/>
          <a:p>
            <a:r>
              <a:rPr lang="en-US" sz="1050" dirty="0"/>
              <a:t>Preload algorithm increments</a:t>
            </a:r>
          </a:p>
        </p:txBody>
      </p:sp>
    </p:spTree>
    <p:extLst>
      <p:ext uri="{BB962C8B-B14F-4D97-AF65-F5344CB8AC3E}">
        <p14:creationId xmlns:p14="http://schemas.microsoft.com/office/powerpoint/2010/main" val="14627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7DD6-E3FC-73F4-37D2-070FAC27F841}"/>
              </a:ext>
            </a:extLst>
          </p:cNvPr>
          <p:cNvSpPr>
            <a:spLocks noGrp="1"/>
          </p:cNvSpPr>
          <p:nvPr>
            <p:ph type="title"/>
          </p:nvPr>
        </p:nvSpPr>
        <p:spPr/>
        <p:txBody>
          <a:bodyPr/>
          <a:lstStyle/>
          <a:p>
            <a:r>
              <a:rPr lang="en-US" dirty="0"/>
              <a:t>Example 07: Explore preload with beams</a:t>
            </a:r>
          </a:p>
        </p:txBody>
      </p:sp>
      <p:sp>
        <p:nvSpPr>
          <p:cNvPr id="4" name="Slide Number Placeholder 3">
            <a:extLst>
              <a:ext uri="{FF2B5EF4-FFF2-40B4-BE49-F238E27FC236}">
                <a16:creationId xmlns:a16="http://schemas.microsoft.com/office/drawing/2014/main" id="{CC1670C7-70DE-DD67-A286-B4840E5F89C7}"/>
              </a:ext>
            </a:extLst>
          </p:cNvPr>
          <p:cNvSpPr>
            <a:spLocks noGrp="1"/>
          </p:cNvSpPr>
          <p:nvPr>
            <p:ph type="sldNum" sz="quarter" idx="4"/>
          </p:nvPr>
        </p:nvSpPr>
        <p:spPr/>
        <p:txBody>
          <a:bodyPr/>
          <a:lstStyle/>
          <a:p>
            <a:pPr algn="ctr"/>
            <a:fld id="{F6B149FD-26F7-3645-B4E7-BA8B8CC5EEA8}" type="slidenum">
              <a:rPr lang="en-US" smtClean="0"/>
              <a:pPr algn="ctr"/>
              <a:t>79</a:t>
            </a:fld>
            <a:endParaRPr lang="en-US" dirty="0"/>
          </a:p>
        </p:txBody>
      </p:sp>
      <p:pic>
        <p:nvPicPr>
          <p:cNvPr id="6" name="Picture 5">
            <a:extLst>
              <a:ext uri="{FF2B5EF4-FFF2-40B4-BE49-F238E27FC236}">
                <a16:creationId xmlns:a16="http://schemas.microsoft.com/office/drawing/2014/main" id="{7862B41E-BEB3-31C7-693D-4AC8B038A0BF}"/>
              </a:ext>
            </a:extLst>
          </p:cNvPr>
          <p:cNvPicPr>
            <a:picLocks noChangeAspect="1"/>
          </p:cNvPicPr>
          <p:nvPr/>
        </p:nvPicPr>
        <p:blipFill rotWithShape="1">
          <a:blip r:embed="rId2"/>
          <a:srcRect r="12540"/>
          <a:stretch/>
        </p:blipFill>
        <p:spPr>
          <a:xfrm>
            <a:off x="4296771" y="1396627"/>
            <a:ext cx="6138701" cy="3525608"/>
          </a:xfrm>
          <a:prstGeom prst="rect">
            <a:avLst/>
          </a:prstGeom>
        </p:spPr>
      </p:pic>
      <p:sp>
        <p:nvSpPr>
          <p:cNvPr id="7" name="TextBox 6">
            <a:extLst>
              <a:ext uri="{FF2B5EF4-FFF2-40B4-BE49-F238E27FC236}">
                <a16:creationId xmlns:a16="http://schemas.microsoft.com/office/drawing/2014/main" id="{A0BE0223-8400-8FAB-DF5D-E1E25B376170}"/>
              </a:ext>
            </a:extLst>
          </p:cNvPr>
          <p:cNvSpPr txBox="1"/>
          <p:nvPr/>
        </p:nvSpPr>
        <p:spPr>
          <a:xfrm>
            <a:off x="659875" y="5892002"/>
            <a:ext cx="11036525" cy="646331"/>
          </a:xfrm>
          <a:prstGeom prst="rect">
            <a:avLst/>
          </a:prstGeom>
          <a:noFill/>
        </p:spPr>
        <p:txBody>
          <a:bodyPr wrap="square" rtlCol="0">
            <a:spAutoFit/>
          </a:bodyPr>
          <a:lstStyle/>
          <a:p>
            <a:r>
              <a:rPr lang="en-US" dirty="0"/>
              <a:t>We continue to analyze our structure and now turn our attention to the RV attachment.  We want to understand the effects of fastener placement and dimension, and the resulting stresses</a:t>
            </a:r>
          </a:p>
        </p:txBody>
      </p:sp>
      <p:pic>
        <p:nvPicPr>
          <p:cNvPr id="9" name="Picture 8">
            <a:extLst>
              <a:ext uri="{FF2B5EF4-FFF2-40B4-BE49-F238E27FC236}">
                <a16:creationId xmlns:a16="http://schemas.microsoft.com/office/drawing/2014/main" id="{984C0DF1-17A8-021C-B89D-56EC754B4AE2}"/>
              </a:ext>
            </a:extLst>
          </p:cNvPr>
          <p:cNvPicPr>
            <a:picLocks noChangeAspect="1"/>
          </p:cNvPicPr>
          <p:nvPr/>
        </p:nvPicPr>
        <p:blipFill>
          <a:blip r:embed="rId3"/>
          <a:stretch>
            <a:fillRect/>
          </a:stretch>
        </p:blipFill>
        <p:spPr>
          <a:xfrm>
            <a:off x="1193489" y="1659117"/>
            <a:ext cx="1882020" cy="3000629"/>
          </a:xfrm>
          <a:prstGeom prst="rect">
            <a:avLst/>
          </a:prstGeom>
        </p:spPr>
      </p:pic>
      <p:sp>
        <p:nvSpPr>
          <p:cNvPr id="11" name="Freeform: Shape 10">
            <a:extLst>
              <a:ext uri="{FF2B5EF4-FFF2-40B4-BE49-F238E27FC236}">
                <a16:creationId xmlns:a16="http://schemas.microsoft.com/office/drawing/2014/main" id="{5058FDAD-A2F8-C866-B3C7-9A1C77BDF86B}"/>
              </a:ext>
            </a:extLst>
          </p:cNvPr>
          <p:cNvSpPr/>
          <p:nvPr/>
        </p:nvSpPr>
        <p:spPr>
          <a:xfrm>
            <a:off x="2752627" y="1216693"/>
            <a:ext cx="5137608" cy="612107"/>
          </a:xfrm>
          <a:custGeom>
            <a:avLst/>
            <a:gdLst>
              <a:gd name="connsiteX0" fmla="*/ 0 w 5326144"/>
              <a:gd name="connsiteY0" fmla="*/ 612107 h 612107"/>
              <a:gd name="connsiteX1" fmla="*/ 1593130 w 5326144"/>
              <a:gd name="connsiteY1" fmla="*/ 225608 h 612107"/>
              <a:gd name="connsiteX2" fmla="*/ 3026004 w 5326144"/>
              <a:gd name="connsiteY2" fmla="*/ 8792 h 612107"/>
              <a:gd name="connsiteX3" fmla="*/ 5326144 w 5326144"/>
              <a:gd name="connsiteY3" fmla="*/ 517839 h 612107"/>
            </a:gdLst>
            <a:ahLst/>
            <a:cxnLst>
              <a:cxn ang="0">
                <a:pos x="connsiteX0" y="connsiteY0"/>
              </a:cxn>
              <a:cxn ang="0">
                <a:pos x="connsiteX1" y="connsiteY1"/>
              </a:cxn>
              <a:cxn ang="0">
                <a:pos x="connsiteX2" y="connsiteY2"/>
              </a:cxn>
              <a:cxn ang="0">
                <a:pos x="connsiteX3" y="connsiteY3"/>
              </a:cxn>
            </a:cxnLst>
            <a:rect l="l" t="t" r="r" b="b"/>
            <a:pathLst>
              <a:path w="5326144" h="612107">
                <a:moveTo>
                  <a:pt x="0" y="612107"/>
                </a:moveTo>
                <a:cubicBezTo>
                  <a:pt x="544398" y="469133"/>
                  <a:pt x="1088796" y="326160"/>
                  <a:pt x="1593130" y="225608"/>
                </a:cubicBezTo>
                <a:cubicBezTo>
                  <a:pt x="2097464" y="125056"/>
                  <a:pt x="2403835" y="-39913"/>
                  <a:pt x="3026004" y="8792"/>
                </a:cubicBezTo>
                <a:cubicBezTo>
                  <a:pt x="3648173" y="57497"/>
                  <a:pt x="4487158" y="287668"/>
                  <a:pt x="5326144" y="517839"/>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2" name="TextBox 11">
            <a:extLst>
              <a:ext uri="{FF2B5EF4-FFF2-40B4-BE49-F238E27FC236}">
                <a16:creationId xmlns:a16="http://schemas.microsoft.com/office/drawing/2014/main" id="{689BBDBE-1149-CABA-B2B9-84673E1DB4F9}"/>
              </a:ext>
            </a:extLst>
          </p:cNvPr>
          <p:cNvSpPr txBox="1"/>
          <p:nvPr/>
        </p:nvSpPr>
        <p:spPr>
          <a:xfrm>
            <a:off x="1244737" y="4633229"/>
            <a:ext cx="2639105" cy="954107"/>
          </a:xfrm>
          <a:prstGeom prst="rect">
            <a:avLst/>
          </a:prstGeom>
          <a:noFill/>
        </p:spPr>
        <p:txBody>
          <a:bodyPr wrap="square" rtlCol="0">
            <a:spAutoFit/>
          </a:bodyPr>
          <a:lstStyle/>
          <a:p>
            <a:r>
              <a:rPr lang="en-US" sz="1400" dirty="0"/>
              <a:t>Potential bolt circle for RV attachment (0.25” nominal diameter, but the systems engineer may change this)</a:t>
            </a:r>
          </a:p>
        </p:txBody>
      </p:sp>
    </p:spTree>
    <p:extLst>
      <p:ext uri="{BB962C8B-B14F-4D97-AF65-F5344CB8AC3E}">
        <p14:creationId xmlns:p14="http://schemas.microsoft.com/office/powerpoint/2010/main" val="196625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8</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Learn why we care about preloading</a:t>
              </a:r>
            </a:p>
            <a:p>
              <a:pPr marL="285750" indent="-285750">
                <a:spcAft>
                  <a:spcPts val="1200"/>
                </a:spcAft>
                <a:buFont typeface="Arial" panose="020B0604020202020204" pitchFamily="34" charset="0"/>
                <a:buChar char="•"/>
              </a:pPr>
              <a:r>
                <a:rPr lang="en-US" dirty="0"/>
                <a:t>Learn about a few different ways of preloading</a:t>
              </a:r>
            </a:p>
            <a:p>
              <a:pPr marL="285750" indent="-285750">
                <a:spcAft>
                  <a:spcPts val="1200"/>
                </a:spcAft>
                <a:buFont typeface="Arial" panose="020B0604020202020204" pitchFamily="34" charset="0"/>
                <a:buChar char="•"/>
              </a:pPr>
              <a:r>
                <a:rPr lang="en-US" dirty="0"/>
                <a:t>See how preloading can affect our results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3468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07: Explore preload with beams</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80</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5" y="1285874"/>
            <a:ext cx="7467733" cy="4602862"/>
          </a:xfrm>
          <a:prstGeom prst="rect">
            <a:avLst/>
          </a:prstGeom>
          <a:noFill/>
        </p:spPr>
        <p:txBody>
          <a:bodyPr wrap="square" rtlCol="0">
            <a:noAutofit/>
          </a:bodyPr>
          <a:lstStyle/>
          <a:p>
            <a:pPr marL="342900" indent="-342900">
              <a:spcAft>
                <a:spcPts val="1200"/>
              </a:spcAft>
              <a:buFont typeface="+mj-lt"/>
              <a:buAutoNum type="arabicPeriod"/>
            </a:pPr>
            <a:r>
              <a:rPr lang="en-US" sz="1400" b="1" dirty="0"/>
              <a:t>Construct the mesh</a:t>
            </a:r>
            <a:r>
              <a:rPr lang="en-US" sz="1400" dirty="0"/>
              <a:t>.  We use a mini workflow to build our mesh by combining our bolt definition with our solid mesh, replacing a tied connection with a bolted joint.  Use the SEACAS tool “</a:t>
            </a:r>
            <a:r>
              <a:rPr lang="en-US" sz="1400" dirty="0" err="1"/>
              <a:t>ejoin</a:t>
            </a:r>
            <a:r>
              <a:rPr lang="en-US" sz="1400" dirty="0"/>
              <a:t>” to do this, or CUBIT, or another tool of your choice:</a:t>
            </a:r>
            <a:br>
              <a:rPr lang="en-US" sz="1400" dirty="0"/>
            </a:br>
            <a:r>
              <a:rPr lang="en-US" sz="1400" dirty="0">
                <a:latin typeface="Courier New" panose="02070309020205020404" pitchFamily="49" charset="0"/>
                <a:cs typeface="Courier New" panose="02070309020205020404" pitchFamily="49" charset="0"/>
              </a:rPr>
              <a:t>&gt;&gt; module load </a:t>
            </a:r>
            <a:r>
              <a:rPr lang="en-US" sz="1400" dirty="0" err="1">
                <a:latin typeface="Courier New" panose="02070309020205020404" pitchFamily="49" charset="0"/>
                <a:cs typeface="Courier New" panose="02070309020205020404" pitchFamily="49" charset="0"/>
              </a:rPr>
              <a:t>seacas</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&gt;&gt; </a:t>
            </a:r>
            <a:r>
              <a:rPr lang="en-US" sz="1400" dirty="0" err="1">
                <a:latin typeface="Courier New" panose="02070309020205020404" pitchFamily="49" charset="0"/>
                <a:cs typeface="Courier New" panose="02070309020205020404" pitchFamily="49" charset="0"/>
              </a:rPr>
              <a:t>ejoin</a:t>
            </a:r>
            <a:r>
              <a:rPr lang="en-US" sz="1400" dirty="0">
                <a:latin typeface="Courier New" panose="02070309020205020404" pitchFamily="49" charset="0"/>
                <a:cs typeface="Courier New" panose="02070309020205020404" pitchFamily="49" charset="0"/>
              </a:rPr>
              <a:t> –output </a:t>
            </a:r>
            <a:r>
              <a:rPr lang="en-US" sz="1400" dirty="0" err="1">
                <a:latin typeface="Courier New" panose="02070309020205020404" pitchFamily="49" charset="0"/>
                <a:cs typeface="Courier New" panose="02070309020205020404" pitchFamily="49" charset="0"/>
              </a:rPr>
              <a:t>rv_sled_with_bolts.g</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rv_sled.g</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rv_bolt_circle.g</a:t>
            </a:r>
            <a:endParaRPr lang="en-US" sz="1400" dirty="0">
              <a:latin typeface="Courier New" panose="02070309020205020404" pitchFamily="49" charset="0"/>
              <a:cs typeface="Courier New" panose="02070309020205020404" pitchFamily="49" charset="0"/>
            </a:endParaRPr>
          </a:p>
          <a:p>
            <a:pPr marL="342900" indent="-342900">
              <a:spcAft>
                <a:spcPts val="1200"/>
              </a:spcAft>
              <a:buAutoNum type="arabicPeriod" startAt="2"/>
            </a:pPr>
            <a:r>
              <a:rPr lang="en-US" sz="1400" b="1" dirty="0"/>
              <a:t>Preload the bolt circle </a:t>
            </a:r>
            <a:r>
              <a:rPr lang="en-US" sz="1400" dirty="0"/>
              <a:t>”</a:t>
            </a:r>
            <a:r>
              <a:rPr lang="en-US" sz="1400" dirty="0" err="1">
                <a:latin typeface="Courier New" panose="02070309020205020404" pitchFamily="49" charset="0"/>
                <a:cs typeface="Courier New" panose="02070309020205020404" pitchFamily="49" charset="0"/>
              </a:rPr>
              <a:t>rv_attachment</a:t>
            </a:r>
            <a:r>
              <a:rPr lang="en-US" sz="1400" dirty="0"/>
              <a:t>”.  There are 16 beams, each representing a discrete fastener.  Preload so that we achieve a net clamping force of 5000 </a:t>
            </a:r>
            <a:r>
              <a:rPr lang="en-US" sz="1400" dirty="0" err="1"/>
              <a:t>lb</a:t>
            </a:r>
            <a:r>
              <a:rPr lang="en-US" sz="1400" dirty="0"/>
              <a:t> by adding the following to the input deck (in addition to preload for 8x fixture bolts):</a:t>
            </a:r>
            <a:br>
              <a:rPr lang="en-US" sz="1400" dirty="0"/>
            </a:br>
            <a:r>
              <a:rPr lang="en-US" sz="1400" dirty="0">
                <a:latin typeface="Courier New" panose="02070309020205020404" pitchFamily="49" charset="0"/>
                <a:cs typeface="Courier New" panose="02070309020205020404" pitchFamily="49" charset="0"/>
              </a:rPr>
              <a:t>  begin preload</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preload</a:t>
            </a:r>
            <a:r>
              <a:rPr lang="en-US" sz="1400" dirty="0">
                <a:latin typeface="Courier New" panose="02070309020205020404" pitchFamily="49" charset="0"/>
                <a:cs typeface="Courier New" panose="02070309020205020404" pitchFamily="49" charset="0"/>
              </a:rPr>
              <a:t> bolt </a:t>
            </a:r>
            <a:r>
              <a:rPr lang="en-US" sz="1400" dirty="0" err="1">
                <a:latin typeface="Courier New" panose="02070309020205020404" pitchFamily="49" charset="0"/>
                <a:cs typeface="Courier New" panose="02070309020205020404" pitchFamily="49" charset="0"/>
              </a:rPr>
              <a:t>rv_attachment</a:t>
            </a:r>
            <a:r>
              <a:rPr lang="en-US" sz="1400" dirty="0">
                <a:latin typeface="Courier New" panose="02070309020205020404" pitchFamily="49" charset="0"/>
                <a:cs typeface="Courier New" panose="02070309020205020404" pitchFamily="49" charset="0"/>
              </a:rPr>
              <a:t> to target internal force = 5000</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end</a:t>
            </a:r>
          </a:p>
          <a:p>
            <a:pPr marL="342900" indent="-342900">
              <a:spcAft>
                <a:spcPts val="1200"/>
              </a:spcAft>
              <a:buAutoNum type="arabicPeriod" startAt="2"/>
            </a:pPr>
            <a:r>
              <a:rPr lang="en-US" sz="1400" b="1" dirty="0"/>
              <a:t>Verify the preload </a:t>
            </a:r>
            <a:r>
              <a:rPr lang="en-US" sz="1400" dirty="0"/>
              <a:t>in each bolt by using APREPRO to generate some global outputs.  Add the following to the </a:t>
            </a:r>
            <a:r>
              <a:rPr lang="en-US" sz="1400" dirty="0">
                <a:latin typeface="Courier New" panose="02070309020205020404" pitchFamily="49" charset="0"/>
                <a:cs typeface="Courier New" panose="02070309020205020404" pitchFamily="49" charset="0"/>
              </a:rPr>
              <a:t>RESULTS OUTPUT</a:t>
            </a:r>
            <a:r>
              <a:rPr lang="en-US" sz="1400" dirty="0"/>
              <a:t> block:</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=0}</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{loop(16)}</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global </a:t>
            </a:r>
            <a:r>
              <a:rPr lang="en-US" sz="1400" dirty="0" err="1">
                <a:latin typeface="Courier New" panose="02070309020205020404" pitchFamily="49" charset="0"/>
                <a:cs typeface="Courier New" panose="02070309020205020404" pitchFamily="49" charset="0"/>
              </a:rPr>
              <a:t>sm_preload_axial_force_rv_attachment_component</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endloop</a:t>
            </a:r>
            <a:r>
              <a:rPr lang="en-US" sz="1400" dirty="0">
                <a:latin typeface="Courier New" panose="02070309020205020404" pitchFamily="49" charset="0"/>
                <a:cs typeface="Courier New" panose="02070309020205020404" pitchFamily="49" charset="0"/>
              </a:rPr>
              <a:t>}</a:t>
            </a:r>
          </a:p>
          <a:p>
            <a:pPr marL="342900" indent="-342900">
              <a:spcAft>
                <a:spcPts val="1200"/>
              </a:spcAft>
              <a:buAutoNum type="arabicPeriod" startAt="2"/>
            </a:pPr>
            <a:r>
              <a:rPr lang="en-US" sz="1400" b="1" dirty="0">
                <a:cs typeface="Courier New" panose="02070309020205020404" pitchFamily="49" charset="0"/>
              </a:rPr>
              <a:t>Run the code and visualize </a:t>
            </a:r>
            <a:r>
              <a:rPr lang="en-US" sz="1400" dirty="0">
                <a:cs typeface="Courier New" panose="02070309020205020404" pitchFamily="49" charset="0"/>
              </a:rPr>
              <a:t>the results and global variables:</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rv_sled.i</a:t>
            </a:r>
            <a:endParaRPr lang="en-US" sz="1400" dirty="0">
              <a:latin typeface="Courier New" panose="02070309020205020404" pitchFamily="49" charset="0"/>
              <a:cs typeface="Courier New" panose="02070309020205020404" pitchFamily="49" charset="0"/>
            </a:endParaRPr>
          </a:p>
          <a:p>
            <a:pPr>
              <a:spcAft>
                <a:spcPts val="1200"/>
              </a:spcAft>
            </a:pPr>
            <a:endParaRPr lang="en-US" sz="1400" b="1"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ex07_rapid_bolt_circle/</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21" name="Group 20">
            <a:extLst>
              <a:ext uri="{FF2B5EF4-FFF2-40B4-BE49-F238E27FC236}">
                <a16:creationId xmlns:a16="http://schemas.microsoft.com/office/drawing/2014/main" id="{01B52431-0F39-C6E0-D70A-31BC6DD56D18}"/>
              </a:ext>
            </a:extLst>
          </p:cNvPr>
          <p:cNvGrpSpPr/>
          <p:nvPr/>
        </p:nvGrpSpPr>
        <p:grpSpPr>
          <a:xfrm>
            <a:off x="815462" y="6075943"/>
            <a:ext cx="10305361" cy="477054"/>
            <a:chOff x="815462" y="6075943"/>
            <a:chExt cx="10305361" cy="477054"/>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2" y="6089904"/>
              <a:ext cx="742712"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598699" y="6075943"/>
              <a:ext cx="9522124" cy="477054"/>
            </a:xfrm>
            <a:prstGeom prst="rect">
              <a:avLst/>
            </a:prstGeom>
            <a:noFill/>
          </p:spPr>
          <p:txBody>
            <a:bodyPr wrap="square" bIns="0">
              <a:spAutoFit/>
            </a:bodyPr>
            <a:lstStyle/>
            <a:p>
              <a:r>
                <a:rPr lang="en-US" sz="1400" b="1" dirty="0"/>
                <a:t>Worth exploring</a:t>
              </a:r>
              <a:r>
                <a:rPr lang="en-US" sz="1400" dirty="0"/>
                <a:t>: We also have </a:t>
              </a:r>
              <a:r>
                <a:rPr lang="en-US" sz="1400" i="1" dirty="0"/>
                <a:t>gravity preload </a:t>
              </a:r>
              <a:r>
                <a:rPr lang="en-US" sz="1400" dirty="0"/>
                <a:t>in this problem.  Use the </a:t>
              </a:r>
              <a:r>
                <a:rPr lang="en-US" sz="1400" dirty="0">
                  <a:latin typeface="Courier New" panose="02070309020205020404" pitchFamily="49" charset="0"/>
                  <a:cs typeface="Courier New" panose="02070309020205020404" pitchFamily="49" charset="0"/>
                </a:rPr>
                <a:t>INTERNAL REACTION </a:t>
              </a:r>
              <a:r>
                <a:rPr lang="en-US" sz="1400" dirty="0">
                  <a:cs typeface="Courier New" panose="02070309020205020404" pitchFamily="49" charset="0"/>
                </a:rPr>
                <a:t>user output and a cut plane through the attachment bolts (centroid at </a:t>
              </a:r>
              <a:r>
                <a:rPr lang="en-US" sz="1400" dirty="0">
                  <a:latin typeface="Courier New" panose="02070309020205020404" pitchFamily="49" charset="0"/>
                  <a:cs typeface="Courier New" panose="02070309020205020404" pitchFamily="49" charset="0"/>
                </a:rPr>
                <a:t>[11.5, 10., 0.0]</a:t>
              </a:r>
              <a:r>
                <a:rPr lang="en-US" sz="1400" dirty="0">
                  <a:cs typeface="Courier New" panose="02070309020205020404" pitchFamily="49" charset="0"/>
                </a:rPr>
                <a:t>) to show they support the RV weight.</a:t>
              </a:r>
            </a:p>
          </p:txBody>
        </p:sp>
      </p:grpSp>
      <p:sp>
        <p:nvSpPr>
          <p:cNvPr id="5" name="TextBox 4">
            <a:extLst>
              <a:ext uri="{FF2B5EF4-FFF2-40B4-BE49-F238E27FC236}">
                <a16:creationId xmlns:a16="http://schemas.microsoft.com/office/drawing/2014/main" id="{C61DAAB2-2A9F-6C00-FEF0-D83D581DCB47}"/>
              </a:ext>
            </a:extLst>
          </p:cNvPr>
          <p:cNvSpPr txBox="1"/>
          <p:nvPr/>
        </p:nvSpPr>
        <p:spPr>
          <a:xfrm>
            <a:off x="9168995" y="2828835"/>
            <a:ext cx="739305" cy="1200329"/>
          </a:xfrm>
          <a:prstGeom prst="rect">
            <a:avLst/>
          </a:prstGeom>
          <a:noFill/>
        </p:spPr>
        <p:txBody>
          <a:bodyPr wrap="none" rtlCol="0">
            <a:spAutoFit/>
          </a:bodyPr>
          <a:lstStyle/>
          <a:p>
            <a:r>
              <a:rPr lang="en-US" sz="7200" b="1" dirty="0">
                <a:latin typeface="Courier New" panose="02070309020205020404" pitchFamily="49" charset="0"/>
                <a:cs typeface="Courier New" panose="02070309020205020404" pitchFamily="49" charset="0"/>
              </a:rPr>
              <a:t>+</a:t>
            </a:r>
            <a:endParaRPr lang="en-US" sz="7200" b="1" dirty="0">
              <a:cs typeface="Courier New" panose="02070309020205020404" pitchFamily="49" charset="0"/>
            </a:endParaRPr>
          </a:p>
        </p:txBody>
      </p:sp>
      <p:grpSp>
        <p:nvGrpSpPr>
          <p:cNvPr id="16" name="Group 15">
            <a:extLst>
              <a:ext uri="{FF2B5EF4-FFF2-40B4-BE49-F238E27FC236}">
                <a16:creationId xmlns:a16="http://schemas.microsoft.com/office/drawing/2014/main" id="{F6C29CC9-B30F-A968-908D-F3183106FD20}"/>
              </a:ext>
            </a:extLst>
          </p:cNvPr>
          <p:cNvGrpSpPr/>
          <p:nvPr/>
        </p:nvGrpSpPr>
        <p:grpSpPr>
          <a:xfrm>
            <a:off x="7920259" y="3765223"/>
            <a:ext cx="3236776" cy="1744187"/>
            <a:chOff x="7920261" y="3295017"/>
            <a:chExt cx="3236776" cy="1744187"/>
          </a:xfrm>
        </p:grpSpPr>
        <p:pic>
          <p:nvPicPr>
            <p:cNvPr id="2" name="Picture 1">
              <a:extLst>
                <a:ext uri="{FF2B5EF4-FFF2-40B4-BE49-F238E27FC236}">
                  <a16:creationId xmlns:a16="http://schemas.microsoft.com/office/drawing/2014/main" id="{B6580D2A-6EB8-9063-0CCD-DFBE395586B3}"/>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7920261" y="3295017"/>
              <a:ext cx="3236776" cy="1744187"/>
            </a:xfrm>
            <a:prstGeom prst="rect">
              <a:avLst/>
            </a:prstGeom>
          </p:spPr>
        </p:pic>
        <p:cxnSp>
          <p:nvCxnSpPr>
            <p:cNvPr id="18" name="Straight Arrow Connector 17">
              <a:extLst>
                <a:ext uri="{FF2B5EF4-FFF2-40B4-BE49-F238E27FC236}">
                  <a16:creationId xmlns:a16="http://schemas.microsoft.com/office/drawing/2014/main" id="{A7994ABE-AC3C-210E-BFC1-4EB969927C20}"/>
                </a:ext>
              </a:extLst>
            </p:cNvPr>
            <p:cNvCxnSpPr>
              <a:cxnSpLocks/>
            </p:cNvCxnSpPr>
            <p:nvPr/>
          </p:nvCxnSpPr>
          <p:spPr>
            <a:xfrm>
              <a:off x="9538648" y="3865953"/>
              <a:ext cx="0" cy="988851"/>
            </a:xfrm>
            <a:prstGeom prst="straightConnector1">
              <a:avLst/>
            </a:prstGeom>
            <a:ln w="571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grpSp>
      <p:pic>
        <p:nvPicPr>
          <p:cNvPr id="13" name="Picture 12">
            <a:extLst>
              <a:ext uri="{FF2B5EF4-FFF2-40B4-BE49-F238E27FC236}">
                <a16:creationId xmlns:a16="http://schemas.microsoft.com/office/drawing/2014/main" id="{0171F575-2DB7-773B-4D5B-5C454EA40197}"/>
              </a:ext>
            </a:extLst>
          </p:cNvPr>
          <p:cNvPicPr>
            <a:picLocks noChangeAspect="1"/>
          </p:cNvPicPr>
          <p:nvPr/>
        </p:nvPicPr>
        <p:blipFill>
          <a:blip r:embed="rId5"/>
          <a:stretch>
            <a:fillRect/>
          </a:stretch>
        </p:blipFill>
        <p:spPr>
          <a:xfrm>
            <a:off x="9072824" y="1285874"/>
            <a:ext cx="931649" cy="1485389"/>
          </a:xfrm>
          <a:prstGeom prst="rect">
            <a:avLst/>
          </a:prstGeom>
        </p:spPr>
      </p:pic>
      <p:sp>
        <p:nvSpPr>
          <p:cNvPr id="20" name="TextBox 19">
            <a:extLst>
              <a:ext uri="{FF2B5EF4-FFF2-40B4-BE49-F238E27FC236}">
                <a16:creationId xmlns:a16="http://schemas.microsoft.com/office/drawing/2014/main" id="{4F9099EA-5C4D-E041-3A5F-BB26467513D2}"/>
              </a:ext>
            </a:extLst>
          </p:cNvPr>
          <p:cNvSpPr txBox="1"/>
          <p:nvPr/>
        </p:nvSpPr>
        <p:spPr>
          <a:xfrm>
            <a:off x="9588514" y="2616983"/>
            <a:ext cx="1702817" cy="307777"/>
          </a:xfrm>
          <a:prstGeom prst="rect">
            <a:avLst/>
          </a:prstGeom>
          <a:noFill/>
        </p:spPr>
        <p:txBody>
          <a:bodyPr wrap="square">
            <a:spAutoFit/>
          </a:bodyPr>
          <a:lstStyle/>
          <a:p>
            <a:r>
              <a:rPr lang="en-US" sz="1400" dirty="0" err="1">
                <a:latin typeface="Courier New" panose="02070309020205020404" pitchFamily="49" charset="0"/>
                <a:cs typeface="Courier New" panose="02070309020205020404" pitchFamily="49" charset="0"/>
              </a:rPr>
              <a:t>rv_attachment</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8793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F1FE-CC45-4377-0C86-4F56D53BB5A9}"/>
              </a:ext>
            </a:extLst>
          </p:cNvPr>
          <p:cNvSpPr>
            <a:spLocks noGrp="1"/>
          </p:cNvSpPr>
          <p:nvPr>
            <p:ph type="title"/>
          </p:nvPr>
        </p:nvSpPr>
        <p:spPr/>
        <p:txBody>
          <a:bodyPr/>
          <a:lstStyle/>
          <a:p>
            <a:r>
              <a:rPr lang="en-US" dirty="0"/>
              <a:t>Example 07: Results and discussion – log file output</a:t>
            </a:r>
          </a:p>
        </p:txBody>
      </p:sp>
      <p:sp>
        <p:nvSpPr>
          <p:cNvPr id="4" name="Slide Number Placeholder 3">
            <a:extLst>
              <a:ext uri="{FF2B5EF4-FFF2-40B4-BE49-F238E27FC236}">
                <a16:creationId xmlns:a16="http://schemas.microsoft.com/office/drawing/2014/main" id="{6F248F9D-28A9-92EB-99B3-2C2B1E63D0FA}"/>
              </a:ext>
            </a:extLst>
          </p:cNvPr>
          <p:cNvSpPr>
            <a:spLocks noGrp="1"/>
          </p:cNvSpPr>
          <p:nvPr>
            <p:ph type="sldNum" sz="quarter" idx="4"/>
          </p:nvPr>
        </p:nvSpPr>
        <p:spPr/>
        <p:txBody>
          <a:bodyPr/>
          <a:lstStyle/>
          <a:p>
            <a:pPr algn="ctr"/>
            <a:fld id="{F6B149FD-26F7-3645-B4E7-BA8B8CC5EEA8}" type="slidenum">
              <a:rPr lang="en-US" smtClean="0"/>
              <a:pPr algn="ctr"/>
              <a:t>81</a:t>
            </a:fld>
            <a:endParaRPr lang="en-US" dirty="0"/>
          </a:p>
        </p:txBody>
      </p:sp>
      <p:pic>
        <p:nvPicPr>
          <p:cNvPr id="6" name="Picture 5">
            <a:extLst>
              <a:ext uri="{FF2B5EF4-FFF2-40B4-BE49-F238E27FC236}">
                <a16:creationId xmlns:a16="http://schemas.microsoft.com/office/drawing/2014/main" id="{7849F8E3-D4A9-C79E-2182-AC3BC66AD6AF}"/>
              </a:ext>
            </a:extLst>
          </p:cNvPr>
          <p:cNvPicPr>
            <a:picLocks noChangeAspect="1"/>
          </p:cNvPicPr>
          <p:nvPr/>
        </p:nvPicPr>
        <p:blipFill>
          <a:blip r:embed="rId2"/>
          <a:stretch>
            <a:fillRect/>
          </a:stretch>
        </p:blipFill>
        <p:spPr>
          <a:xfrm>
            <a:off x="1255336" y="2821075"/>
            <a:ext cx="9681328" cy="3296119"/>
          </a:xfrm>
          <a:prstGeom prst="rect">
            <a:avLst/>
          </a:prstGeom>
        </p:spPr>
      </p:pic>
      <p:sp>
        <p:nvSpPr>
          <p:cNvPr id="8" name="Rectangle 7">
            <a:extLst>
              <a:ext uri="{FF2B5EF4-FFF2-40B4-BE49-F238E27FC236}">
                <a16:creationId xmlns:a16="http://schemas.microsoft.com/office/drawing/2014/main" id="{27AC3ADB-255E-5787-0336-78E89B213A3A}"/>
              </a:ext>
            </a:extLst>
          </p:cNvPr>
          <p:cNvSpPr/>
          <p:nvPr/>
        </p:nvSpPr>
        <p:spPr>
          <a:xfrm>
            <a:off x="1255335" y="2849356"/>
            <a:ext cx="8202891" cy="745750"/>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F5B096-52E3-E8E2-186F-7CE5E9DB39FD}"/>
              </a:ext>
            </a:extLst>
          </p:cNvPr>
          <p:cNvSpPr/>
          <p:nvPr/>
        </p:nvSpPr>
        <p:spPr>
          <a:xfrm>
            <a:off x="1275756" y="3732388"/>
            <a:ext cx="9660907" cy="2384806"/>
          </a:xfrm>
          <a:prstGeom prst="rect">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BA9A6A4-80C2-7F4E-7831-071F244FB475}"/>
              </a:ext>
            </a:extLst>
          </p:cNvPr>
          <p:cNvPicPr>
            <a:picLocks noChangeAspect="1"/>
          </p:cNvPicPr>
          <p:nvPr/>
        </p:nvPicPr>
        <p:blipFill>
          <a:blip r:embed="rId3"/>
          <a:stretch>
            <a:fillRect/>
          </a:stretch>
        </p:blipFill>
        <p:spPr>
          <a:xfrm>
            <a:off x="1275755" y="1206631"/>
            <a:ext cx="9660907" cy="1437159"/>
          </a:xfrm>
          <a:prstGeom prst="rect">
            <a:avLst/>
          </a:prstGeom>
        </p:spPr>
      </p:pic>
      <p:sp>
        <p:nvSpPr>
          <p:cNvPr id="17" name="Rectangle 16">
            <a:extLst>
              <a:ext uri="{FF2B5EF4-FFF2-40B4-BE49-F238E27FC236}">
                <a16:creationId xmlns:a16="http://schemas.microsoft.com/office/drawing/2014/main" id="{8B60FD85-ABAC-440F-5E7E-1942730CA3E3}"/>
              </a:ext>
            </a:extLst>
          </p:cNvPr>
          <p:cNvSpPr/>
          <p:nvPr/>
        </p:nvSpPr>
        <p:spPr>
          <a:xfrm>
            <a:off x="1265547" y="2104127"/>
            <a:ext cx="4899584" cy="469391"/>
          </a:xfrm>
          <a:prstGeom prst="rect">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89BFE3ED-9DBF-F77B-428B-4524395AE69E}"/>
              </a:ext>
            </a:extLst>
          </p:cNvPr>
          <p:cNvCxnSpPr>
            <a:stCxn id="17" idx="1"/>
            <a:endCxn id="11" idx="1"/>
          </p:cNvCxnSpPr>
          <p:nvPr/>
        </p:nvCxnSpPr>
        <p:spPr>
          <a:xfrm rot="10800000" flipH="1" flipV="1">
            <a:off x="1265546" y="2338823"/>
            <a:ext cx="10209" cy="2585968"/>
          </a:xfrm>
          <a:prstGeom prst="bentConnector3">
            <a:avLst>
              <a:gd name="adj1" fmla="val -6486757"/>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28D7FF41-E4E3-85A4-1C2D-CFD6883B186C}"/>
              </a:ext>
            </a:extLst>
          </p:cNvPr>
          <p:cNvCxnSpPr>
            <a:cxnSpLocks/>
            <a:stCxn id="23" idx="1"/>
            <a:endCxn id="8" idx="1"/>
          </p:cNvCxnSpPr>
          <p:nvPr/>
        </p:nvCxnSpPr>
        <p:spPr>
          <a:xfrm rot="10800000" flipV="1">
            <a:off x="1255336" y="1594991"/>
            <a:ext cx="9429" cy="1627240"/>
          </a:xfrm>
          <a:prstGeom prst="bentConnector3">
            <a:avLst>
              <a:gd name="adj1" fmla="val 2524435"/>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B8192A-4E93-4706-C4B6-783AE5C1F986}"/>
              </a:ext>
            </a:extLst>
          </p:cNvPr>
          <p:cNvSpPr/>
          <p:nvPr/>
        </p:nvSpPr>
        <p:spPr>
          <a:xfrm>
            <a:off x="1264764" y="1222116"/>
            <a:ext cx="6464432" cy="745750"/>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634D7D6-E4BC-60B9-73B5-B4099EB8597F}"/>
              </a:ext>
            </a:extLst>
          </p:cNvPr>
          <p:cNvSpPr txBox="1"/>
          <p:nvPr/>
        </p:nvSpPr>
        <p:spPr>
          <a:xfrm>
            <a:off x="5109327" y="3228247"/>
            <a:ext cx="2426612" cy="276999"/>
          </a:xfrm>
          <a:prstGeom prst="rect">
            <a:avLst/>
          </a:prstGeom>
          <a:noFill/>
        </p:spPr>
        <p:txBody>
          <a:bodyPr wrap="square" rtlCol="0">
            <a:spAutoFit/>
          </a:bodyPr>
          <a:lstStyle/>
          <a:p>
            <a:r>
              <a:rPr lang="en-US" sz="1200" b="1" dirty="0">
                <a:solidFill>
                  <a:srgbClr val="FF0000"/>
                </a:solidFill>
              </a:rPr>
              <a:t>Summary: preload block #1</a:t>
            </a:r>
          </a:p>
        </p:txBody>
      </p:sp>
      <p:sp>
        <p:nvSpPr>
          <p:cNvPr id="27" name="TextBox 26">
            <a:extLst>
              <a:ext uri="{FF2B5EF4-FFF2-40B4-BE49-F238E27FC236}">
                <a16:creationId xmlns:a16="http://schemas.microsoft.com/office/drawing/2014/main" id="{C32BA44F-8A98-73B0-CB31-51C641689802}"/>
              </a:ext>
            </a:extLst>
          </p:cNvPr>
          <p:cNvSpPr txBox="1"/>
          <p:nvPr/>
        </p:nvSpPr>
        <p:spPr>
          <a:xfrm>
            <a:off x="6010569" y="4758685"/>
            <a:ext cx="1489435" cy="461665"/>
          </a:xfrm>
          <a:prstGeom prst="rect">
            <a:avLst/>
          </a:prstGeom>
          <a:noFill/>
        </p:spPr>
        <p:txBody>
          <a:bodyPr wrap="square" rtlCol="0">
            <a:spAutoFit/>
          </a:bodyPr>
          <a:lstStyle/>
          <a:p>
            <a:r>
              <a:rPr lang="en-US" sz="1200" b="1" dirty="0">
                <a:solidFill>
                  <a:srgbClr val="00B050"/>
                </a:solidFill>
              </a:rPr>
              <a:t>Summary: preload block #2</a:t>
            </a:r>
          </a:p>
        </p:txBody>
      </p:sp>
      <p:sp>
        <p:nvSpPr>
          <p:cNvPr id="28" name="Left Brace 27">
            <a:extLst>
              <a:ext uri="{FF2B5EF4-FFF2-40B4-BE49-F238E27FC236}">
                <a16:creationId xmlns:a16="http://schemas.microsoft.com/office/drawing/2014/main" id="{56C32433-1940-E28C-D9AD-59D0FF0619E0}"/>
              </a:ext>
            </a:extLst>
          </p:cNvPr>
          <p:cNvSpPr/>
          <p:nvPr/>
        </p:nvSpPr>
        <p:spPr>
          <a:xfrm rot="16200000">
            <a:off x="5606001" y="5966662"/>
            <a:ext cx="273378" cy="70662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2957FA86-CC1D-5170-6D55-31B478011AD2}"/>
              </a:ext>
            </a:extLst>
          </p:cNvPr>
          <p:cNvSpPr txBox="1"/>
          <p:nvPr/>
        </p:nvSpPr>
        <p:spPr>
          <a:xfrm>
            <a:off x="1568875" y="6357585"/>
            <a:ext cx="4292927" cy="276999"/>
          </a:xfrm>
          <a:prstGeom prst="rect">
            <a:avLst/>
          </a:prstGeom>
          <a:noFill/>
          <a:ln>
            <a:solidFill>
              <a:schemeClr val="bg1"/>
            </a:solidFill>
          </a:ln>
        </p:spPr>
        <p:txBody>
          <a:bodyPr wrap="square" rtlCol="0">
            <a:spAutoFit/>
          </a:bodyPr>
          <a:lstStyle/>
          <a:p>
            <a:r>
              <a:rPr lang="en-US" sz="1200" dirty="0">
                <a:solidFill>
                  <a:sysClr val="windowText" lastClr="000000"/>
                </a:solidFill>
              </a:rPr>
              <a:t>“_component&lt;#&gt;” suffix used for separated components</a:t>
            </a:r>
          </a:p>
        </p:txBody>
      </p:sp>
      <p:sp>
        <p:nvSpPr>
          <p:cNvPr id="30" name="Left Brace 29">
            <a:extLst>
              <a:ext uri="{FF2B5EF4-FFF2-40B4-BE49-F238E27FC236}">
                <a16:creationId xmlns:a16="http://schemas.microsoft.com/office/drawing/2014/main" id="{AAFE3093-DD70-29CB-8156-DA8423E96D70}"/>
              </a:ext>
            </a:extLst>
          </p:cNvPr>
          <p:cNvSpPr/>
          <p:nvPr/>
        </p:nvSpPr>
        <p:spPr>
          <a:xfrm rot="16200000">
            <a:off x="10022265" y="5563600"/>
            <a:ext cx="273378" cy="140145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6F06EDF8-2FF8-FF0B-DE78-3AF898954F32}"/>
              </a:ext>
            </a:extLst>
          </p:cNvPr>
          <p:cNvSpPr txBox="1"/>
          <p:nvPr/>
        </p:nvSpPr>
        <p:spPr>
          <a:xfrm>
            <a:off x="8003063" y="6375965"/>
            <a:ext cx="3516491" cy="276999"/>
          </a:xfrm>
          <a:prstGeom prst="rect">
            <a:avLst/>
          </a:prstGeom>
          <a:noFill/>
          <a:ln>
            <a:solidFill>
              <a:schemeClr val="bg1"/>
            </a:solidFill>
          </a:ln>
        </p:spPr>
        <p:txBody>
          <a:bodyPr wrap="square" rtlCol="0">
            <a:spAutoFit/>
          </a:bodyPr>
          <a:lstStyle/>
          <a:p>
            <a:r>
              <a:rPr lang="en-US" sz="1200" dirty="0">
                <a:solidFill>
                  <a:sysClr val="windowText" lastClr="000000"/>
                </a:solidFill>
              </a:rPr>
              <a:t>Beams always preload along local “X” direction</a:t>
            </a:r>
          </a:p>
        </p:txBody>
      </p:sp>
    </p:spTree>
    <p:extLst>
      <p:ext uri="{BB962C8B-B14F-4D97-AF65-F5344CB8AC3E}">
        <p14:creationId xmlns:p14="http://schemas.microsoft.com/office/powerpoint/2010/main" val="11903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8957-91F8-7777-0B9D-0499D4F5260B}"/>
              </a:ext>
            </a:extLst>
          </p:cNvPr>
          <p:cNvSpPr>
            <a:spLocks noGrp="1"/>
          </p:cNvSpPr>
          <p:nvPr>
            <p:ph type="title"/>
          </p:nvPr>
        </p:nvSpPr>
        <p:spPr/>
        <p:txBody>
          <a:bodyPr/>
          <a:lstStyle/>
          <a:p>
            <a:r>
              <a:rPr lang="en-US" dirty="0"/>
              <a:t>Example 07: Results and discussion – log file output</a:t>
            </a:r>
          </a:p>
        </p:txBody>
      </p:sp>
      <p:sp>
        <p:nvSpPr>
          <p:cNvPr id="4" name="Slide Number Placeholder 3">
            <a:extLst>
              <a:ext uri="{FF2B5EF4-FFF2-40B4-BE49-F238E27FC236}">
                <a16:creationId xmlns:a16="http://schemas.microsoft.com/office/drawing/2014/main" id="{EC9498CA-E61F-DEDF-7841-DEBBF1E88738}"/>
              </a:ext>
            </a:extLst>
          </p:cNvPr>
          <p:cNvSpPr>
            <a:spLocks noGrp="1"/>
          </p:cNvSpPr>
          <p:nvPr>
            <p:ph type="sldNum" sz="quarter" idx="4"/>
          </p:nvPr>
        </p:nvSpPr>
        <p:spPr/>
        <p:txBody>
          <a:bodyPr/>
          <a:lstStyle/>
          <a:p>
            <a:pPr algn="ctr"/>
            <a:fld id="{F6B149FD-26F7-3645-B4E7-BA8B8CC5EEA8}" type="slidenum">
              <a:rPr lang="en-US" smtClean="0"/>
              <a:pPr algn="ctr"/>
              <a:t>82</a:t>
            </a:fld>
            <a:endParaRPr lang="en-US" dirty="0"/>
          </a:p>
        </p:txBody>
      </p:sp>
      <p:pic>
        <p:nvPicPr>
          <p:cNvPr id="6" name="Picture 5">
            <a:extLst>
              <a:ext uri="{FF2B5EF4-FFF2-40B4-BE49-F238E27FC236}">
                <a16:creationId xmlns:a16="http://schemas.microsoft.com/office/drawing/2014/main" id="{F099F028-9ADA-5CFE-2F0A-DD856C81710A}"/>
              </a:ext>
            </a:extLst>
          </p:cNvPr>
          <p:cNvPicPr>
            <a:picLocks noChangeAspect="1"/>
          </p:cNvPicPr>
          <p:nvPr/>
        </p:nvPicPr>
        <p:blipFill>
          <a:blip r:embed="rId2"/>
          <a:stretch>
            <a:fillRect/>
          </a:stretch>
        </p:blipFill>
        <p:spPr>
          <a:xfrm>
            <a:off x="904974" y="994534"/>
            <a:ext cx="10174664" cy="5226453"/>
          </a:xfrm>
          <a:prstGeom prst="rect">
            <a:avLst/>
          </a:prstGeom>
        </p:spPr>
      </p:pic>
      <p:sp>
        <p:nvSpPr>
          <p:cNvPr id="7" name="Rectangle 6">
            <a:extLst>
              <a:ext uri="{FF2B5EF4-FFF2-40B4-BE49-F238E27FC236}">
                <a16:creationId xmlns:a16="http://schemas.microsoft.com/office/drawing/2014/main" id="{CBE736B4-42EA-44DC-4DAF-14482F51F799}"/>
              </a:ext>
            </a:extLst>
          </p:cNvPr>
          <p:cNvSpPr/>
          <p:nvPr/>
        </p:nvSpPr>
        <p:spPr>
          <a:xfrm>
            <a:off x="904974" y="1077615"/>
            <a:ext cx="10174664" cy="1156538"/>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7D9721-7B76-1036-60FF-20D459934718}"/>
              </a:ext>
            </a:extLst>
          </p:cNvPr>
          <p:cNvSpPr/>
          <p:nvPr/>
        </p:nvSpPr>
        <p:spPr>
          <a:xfrm>
            <a:off x="895544" y="2620650"/>
            <a:ext cx="10174663" cy="3308809"/>
          </a:xfrm>
          <a:prstGeom prst="rect">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B7557D7-6636-1B19-1528-F350222F35FF}"/>
              </a:ext>
            </a:extLst>
          </p:cNvPr>
          <p:cNvSpPr txBox="1"/>
          <p:nvPr/>
        </p:nvSpPr>
        <p:spPr>
          <a:xfrm rot="16200000">
            <a:off x="-209017" y="1425051"/>
            <a:ext cx="1455650" cy="461665"/>
          </a:xfrm>
          <a:prstGeom prst="rect">
            <a:avLst/>
          </a:prstGeom>
          <a:noFill/>
        </p:spPr>
        <p:txBody>
          <a:bodyPr wrap="square" rtlCol="0">
            <a:spAutoFit/>
          </a:bodyPr>
          <a:lstStyle/>
          <a:p>
            <a:r>
              <a:rPr lang="en-US" sz="1200" dirty="0">
                <a:solidFill>
                  <a:srgbClr val="FF0000"/>
                </a:solidFill>
              </a:rPr>
              <a:t>Summary: preload block #1</a:t>
            </a:r>
          </a:p>
        </p:txBody>
      </p:sp>
      <p:sp>
        <p:nvSpPr>
          <p:cNvPr id="10" name="TextBox 9">
            <a:extLst>
              <a:ext uri="{FF2B5EF4-FFF2-40B4-BE49-F238E27FC236}">
                <a16:creationId xmlns:a16="http://schemas.microsoft.com/office/drawing/2014/main" id="{1CEC0F5D-5D5F-ABEE-CFDC-4C097C91F380}"/>
              </a:ext>
            </a:extLst>
          </p:cNvPr>
          <p:cNvSpPr txBox="1"/>
          <p:nvPr/>
        </p:nvSpPr>
        <p:spPr>
          <a:xfrm rot="16200000">
            <a:off x="-225909" y="4044221"/>
            <a:ext cx="1489435" cy="461665"/>
          </a:xfrm>
          <a:prstGeom prst="rect">
            <a:avLst/>
          </a:prstGeom>
          <a:noFill/>
        </p:spPr>
        <p:txBody>
          <a:bodyPr wrap="square" rtlCol="0">
            <a:spAutoFit/>
          </a:bodyPr>
          <a:lstStyle/>
          <a:p>
            <a:r>
              <a:rPr lang="en-US" sz="1200" dirty="0">
                <a:solidFill>
                  <a:srgbClr val="00B050"/>
                </a:solidFill>
              </a:rPr>
              <a:t>Summary: preload block #2</a:t>
            </a:r>
          </a:p>
        </p:txBody>
      </p:sp>
      <p:sp>
        <p:nvSpPr>
          <p:cNvPr id="11" name="TextBox 10">
            <a:extLst>
              <a:ext uri="{FF2B5EF4-FFF2-40B4-BE49-F238E27FC236}">
                <a16:creationId xmlns:a16="http://schemas.microsoft.com/office/drawing/2014/main" id="{9D8D78BA-3CB8-B572-9CB0-880269508416}"/>
              </a:ext>
            </a:extLst>
          </p:cNvPr>
          <p:cNvSpPr txBox="1"/>
          <p:nvPr/>
        </p:nvSpPr>
        <p:spPr>
          <a:xfrm>
            <a:off x="923828" y="6275788"/>
            <a:ext cx="10039928" cy="369332"/>
          </a:xfrm>
          <a:prstGeom prst="rect">
            <a:avLst/>
          </a:prstGeom>
          <a:noFill/>
        </p:spPr>
        <p:txBody>
          <a:bodyPr wrap="none" rtlCol="0">
            <a:spAutoFit/>
          </a:bodyPr>
          <a:lstStyle/>
          <a:p>
            <a:r>
              <a:rPr lang="en-US" dirty="0"/>
              <a:t>You will also get two tables output for preload results, one for each preload command block</a:t>
            </a:r>
          </a:p>
        </p:txBody>
      </p:sp>
    </p:spTree>
    <p:extLst>
      <p:ext uri="{BB962C8B-B14F-4D97-AF65-F5344CB8AC3E}">
        <p14:creationId xmlns:p14="http://schemas.microsoft.com/office/powerpoint/2010/main" val="12599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E4F8-0F15-F7DA-4222-F4F850DBA77F}"/>
              </a:ext>
            </a:extLst>
          </p:cNvPr>
          <p:cNvSpPr>
            <a:spLocks noGrp="1"/>
          </p:cNvSpPr>
          <p:nvPr>
            <p:ph type="title"/>
          </p:nvPr>
        </p:nvSpPr>
        <p:spPr/>
        <p:txBody>
          <a:bodyPr/>
          <a:lstStyle/>
          <a:p>
            <a:r>
              <a:rPr lang="en-US" dirty="0"/>
              <a:t>Example 07: Results and discussion</a:t>
            </a:r>
          </a:p>
        </p:txBody>
      </p:sp>
      <p:sp>
        <p:nvSpPr>
          <p:cNvPr id="4" name="Slide Number Placeholder 3">
            <a:extLst>
              <a:ext uri="{FF2B5EF4-FFF2-40B4-BE49-F238E27FC236}">
                <a16:creationId xmlns:a16="http://schemas.microsoft.com/office/drawing/2014/main" id="{D13D5B72-DB93-1EE3-FF0C-3760289A5129}"/>
              </a:ext>
            </a:extLst>
          </p:cNvPr>
          <p:cNvSpPr>
            <a:spLocks noGrp="1"/>
          </p:cNvSpPr>
          <p:nvPr>
            <p:ph type="sldNum" sz="quarter" idx="4"/>
          </p:nvPr>
        </p:nvSpPr>
        <p:spPr/>
        <p:txBody>
          <a:bodyPr/>
          <a:lstStyle/>
          <a:p>
            <a:pPr algn="ctr"/>
            <a:fld id="{F6B149FD-26F7-3645-B4E7-BA8B8CC5EEA8}" type="slidenum">
              <a:rPr lang="en-US" smtClean="0"/>
              <a:pPr algn="ctr"/>
              <a:t>83</a:t>
            </a:fld>
            <a:endParaRPr lang="en-US" dirty="0"/>
          </a:p>
        </p:txBody>
      </p:sp>
      <p:pic>
        <p:nvPicPr>
          <p:cNvPr id="8" name="Picture 7">
            <a:extLst>
              <a:ext uri="{FF2B5EF4-FFF2-40B4-BE49-F238E27FC236}">
                <a16:creationId xmlns:a16="http://schemas.microsoft.com/office/drawing/2014/main" id="{F8D7574F-CE82-3E18-9A5F-A321D53C0119}"/>
              </a:ext>
            </a:extLst>
          </p:cNvPr>
          <p:cNvPicPr>
            <a:picLocks noChangeAspect="1"/>
          </p:cNvPicPr>
          <p:nvPr/>
        </p:nvPicPr>
        <p:blipFill>
          <a:blip r:embed="rId2"/>
          <a:stretch>
            <a:fillRect/>
          </a:stretch>
        </p:blipFill>
        <p:spPr>
          <a:xfrm>
            <a:off x="861550" y="1426603"/>
            <a:ext cx="5906324" cy="4782217"/>
          </a:xfrm>
          <a:prstGeom prst="rect">
            <a:avLst/>
          </a:prstGeom>
        </p:spPr>
      </p:pic>
      <p:sp>
        <p:nvSpPr>
          <p:cNvPr id="9" name="TextBox 8">
            <a:extLst>
              <a:ext uri="{FF2B5EF4-FFF2-40B4-BE49-F238E27FC236}">
                <a16:creationId xmlns:a16="http://schemas.microsoft.com/office/drawing/2014/main" id="{1793F9EF-E75A-9D6D-03F4-292DE31D3369}"/>
              </a:ext>
            </a:extLst>
          </p:cNvPr>
          <p:cNvSpPr txBox="1"/>
          <p:nvPr/>
        </p:nvSpPr>
        <p:spPr>
          <a:xfrm>
            <a:off x="7063252" y="1217000"/>
            <a:ext cx="4666834" cy="5201424"/>
          </a:xfrm>
          <a:prstGeom prst="rect">
            <a:avLst/>
          </a:prstGeom>
          <a:noFill/>
        </p:spPr>
        <p:txBody>
          <a:bodyPr wrap="square" rtlCol="0">
            <a:spAutoFit/>
          </a:bodyPr>
          <a:lstStyle/>
          <a:p>
            <a:pPr>
              <a:spcAft>
                <a:spcPts val="1600"/>
              </a:spcAft>
            </a:pPr>
            <a:r>
              <a:rPr lang="en-US" dirty="0"/>
              <a:t>We’ve used </a:t>
            </a:r>
            <a:r>
              <a:rPr lang="en-US" b="1" dirty="0"/>
              <a:t>beams</a:t>
            </a:r>
            <a:r>
              <a:rPr lang="en-US" dirty="0"/>
              <a:t> to rapidly </a:t>
            </a:r>
            <a:r>
              <a:rPr lang="en-US" b="1" dirty="0"/>
              <a:t>prototype</a:t>
            </a:r>
            <a:r>
              <a:rPr lang="en-US" dirty="0"/>
              <a:t> a preloaded connection</a:t>
            </a:r>
          </a:p>
          <a:p>
            <a:pPr marL="285750" indent="-285750">
              <a:spcAft>
                <a:spcPts val="1600"/>
              </a:spcAft>
              <a:buFont typeface="Arial" panose="020B0604020202020204" pitchFamily="34" charset="0"/>
              <a:buChar char="•"/>
            </a:pPr>
            <a:r>
              <a:rPr lang="en-US" dirty="0"/>
              <a:t>Easy to change bolt dimensions</a:t>
            </a:r>
          </a:p>
          <a:p>
            <a:pPr marL="285750" indent="-285750">
              <a:spcAft>
                <a:spcPts val="1600"/>
              </a:spcAft>
              <a:buFont typeface="Arial" panose="020B0604020202020204" pitchFamily="34" charset="0"/>
              <a:buChar char="•"/>
            </a:pPr>
            <a:r>
              <a:rPr lang="en-US" dirty="0"/>
              <a:t>Easy to change number/position of bolts</a:t>
            </a:r>
          </a:p>
          <a:p>
            <a:pPr marL="285750" indent="-285750">
              <a:spcAft>
                <a:spcPts val="1600"/>
              </a:spcAft>
              <a:buFont typeface="Arial" panose="020B0604020202020204" pitchFamily="34" charset="0"/>
              <a:buChar char="•"/>
            </a:pPr>
            <a:r>
              <a:rPr lang="en-US" dirty="0"/>
              <a:t>Use with or without holes</a:t>
            </a:r>
            <a:endParaRPr lang="en-US" dirty="0">
              <a:solidFill>
                <a:srgbClr val="0070C0"/>
              </a:solidFill>
            </a:endParaRPr>
          </a:p>
          <a:p>
            <a:pPr marL="285750" indent="-285750">
              <a:spcAft>
                <a:spcPts val="1600"/>
              </a:spcAft>
              <a:buFont typeface="Arial" panose="020B0604020202020204" pitchFamily="34" charset="0"/>
              <a:buChar char="•"/>
            </a:pPr>
            <a:r>
              <a:rPr lang="en-US" dirty="0"/>
              <a:t>Multiple connection strategies available (MPC, RBE3, Contact, Contiguous mesh, Rigid bars, etc.)</a:t>
            </a:r>
          </a:p>
          <a:p>
            <a:pPr marL="285750" indent="-285750">
              <a:spcAft>
                <a:spcPts val="1600"/>
              </a:spcAft>
              <a:buFont typeface="Arial" panose="020B0604020202020204" pitchFamily="34" charset="0"/>
              <a:buChar char="•"/>
            </a:pPr>
            <a:r>
              <a:rPr lang="en-US" dirty="0"/>
              <a:t>Switch to more accurate geometry when ready</a:t>
            </a:r>
          </a:p>
          <a:p>
            <a:pPr>
              <a:spcAft>
                <a:spcPts val="1600"/>
              </a:spcAft>
            </a:pPr>
            <a:r>
              <a:rPr lang="en-US" i="1" dirty="0"/>
              <a:t>You may also imagine using multiple preload blocks and time periods to set up a preload sequence.</a:t>
            </a:r>
          </a:p>
        </p:txBody>
      </p:sp>
      <p:pic>
        <p:nvPicPr>
          <p:cNvPr id="11" name="Picture 10">
            <a:extLst>
              <a:ext uri="{FF2B5EF4-FFF2-40B4-BE49-F238E27FC236}">
                <a16:creationId xmlns:a16="http://schemas.microsoft.com/office/drawing/2014/main" id="{7DD20C03-5E4B-D568-088C-DF392A32EA96}"/>
              </a:ext>
            </a:extLst>
          </p:cNvPr>
          <p:cNvPicPr>
            <a:picLocks noChangeAspect="1"/>
          </p:cNvPicPr>
          <p:nvPr/>
        </p:nvPicPr>
        <p:blipFill rotWithShape="1">
          <a:blip r:embed="rId3"/>
          <a:srcRect/>
          <a:stretch/>
        </p:blipFill>
        <p:spPr>
          <a:xfrm>
            <a:off x="287976" y="1143000"/>
            <a:ext cx="2663748" cy="1991529"/>
          </a:xfrm>
          <a:prstGeom prst="rect">
            <a:avLst/>
          </a:prstGeom>
        </p:spPr>
      </p:pic>
      <p:sp>
        <p:nvSpPr>
          <p:cNvPr id="13" name="TextBox 12">
            <a:extLst>
              <a:ext uri="{FF2B5EF4-FFF2-40B4-BE49-F238E27FC236}">
                <a16:creationId xmlns:a16="http://schemas.microsoft.com/office/drawing/2014/main" id="{97CE7032-210E-6492-1EDF-7A059CB94990}"/>
              </a:ext>
            </a:extLst>
          </p:cNvPr>
          <p:cNvSpPr txBox="1"/>
          <p:nvPr/>
        </p:nvSpPr>
        <p:spPr>
          <a:xfrm>
            <a:off x="861550" y="1255651"/>
            <a:ext cx="3214538" cy="230832"/>
          </a:xfrm>
          <a:prstGeom prst="rect">
            <a:avLst/>
          </a:prstGeom>
          <a:noFill/>
        </p:spPr>
        <p:txBody>
          <a:bodyPr wrap="square">
            <a:spAutoFit/>
          </a:bodyPr>
          <a:lstStyle/>
          <a:p>
            <a:r>
              <a:rPr lang="en-US" sz="900" dirty="0" err="1"/>
              <a:t>sm_preload_axial_force_rv_attachment_component</a:t>
            </a:r>
            <a:r>
              <a:rPr lang="en-US" sz="900" dirty="0"/>
              <a:t>&lt;#&gt;</a:t>
            </a:r>
          </a:p>
        </p:txBody>
      </p:sp>
      <p:cxnSp>
        <p:nvCxnSpPr>
          <p:cNvPr id="15" name="Straight Arrow Connector 14">
            <a:extLst>
              <a:ext uri="{FF2B5EF4-FFF2-40B4-BE49-F238E27FC236}">
                <a16:creationId xmlns:a16="http://schemas.microsoft.com/office/drawing/2014/main" id="{773AB2CB-6A5C-4FAD-F4B9-02BB1BFC5621}"/>
              </a:ext>
            </a:extLst>
          </p:cNvPr>
          <p:cNvCxnSpPr/>
          <p:nvPr/>
        </p:nvCxnSpPr>
        <p:spPr>
          <a:xfrm flipV="1">
            <a:off x="1121790" y="4100660"/>
            <a:ext cx="1253765" cy="1008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DC5129-1937-4BDA-F823-A0870D8FF7B8}"/>
              </a:ext>
            </a:extLst>
          </p:cNvPr>
          <p:cNvSpPr txBox="1"/>
          <p:nvPr/>
        </p:nvSpPr>
        <p:spPr>
          <a:xfrm>
            <a:off x="461914" y="5034712"/>
            <a:ext cx="1121789" cy="523220"/>
          </a:xfrm>
          <a:prstGeom prst="rect">
            <a:avLst/>
          </a:prstGeom>
          <a:noFill/>
        </p:spPr>
        <p:txBody>
          <a:bodyPr wrap="square" rtlCol="0">
            <a:spAutoFit/>
          </a:bodyPr>
          <a:lstStyle/>
          <a:p>
            <a:r>
              <a:rPr lang="en-US" sz="1400" dirty="0"/>
              <a:t>Sled bolt preload</a:t>
            </a:r>
          </a:p>
        </p:txBody>
      </p:sp>
      <p:cxnSp>
        <p:nvCxnSpPr>
          <p:cNvPr id="17" name="Straight Arrow Connector 16">
            <a:extLst>
              <a:ext uri="{FF2B5EF4-FFF2-40B4-BE49-F238E27FC236}">
                <a16:creationId xmlns:a16="http://schemas.microsoft.com/office/drawing/2014/main" id="{AC47770B-D010-044A-9C65-ABA14F12683C}"/>
              </a:ext>
            </a:extLst>
          </p:cNvPr>
          <p:cNvCxnSpPr>
            <a:cxnSpLocks/>
          </p:cNvCxnSpPr>
          <p:nvPr/>
        </p:nvCxnSpPr>
        <p:spPr>
          <a:xfrm>
            <a:off x="3026572" y="2135184"/>
            <a:ext cx="1474725" cy="155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333917-9844-E95B-A3DE-395D0C56A662}"/>
              </a:ext>
            </a:extLst>
          </p:cNvPr>
          <p:cNvSpPr txBox="1"/>
          <p:nvPr/>
        </p:nvSpPr>
        <p:spPr>
          <a:xfrm>
            <a:off x="1624688" y="1769926"/>
            <a:ext cx="1474725" cy="738664"/>
          </a:xfrm>
          <a:prstGeom prst="rect">
            <a:avLst/>
          </a:prstGeom>
          <a:noFill/>
        </p:spPr>
        <p:txBody>
          <a:bodyPr wrap="square" rtlCol="0">
            <a:spAutoFit/>
          </a:bodyPr>
          <a:lstStyle/>
          <a:p>
            <a:r>
              <a:rPr lang="en-US" sz="1400" dirty="0"/>
              <a:t>Fixture attachment preload</a:t>
            </a:r>
          </a:p>
        </p:txBody>
      </p:sp>
      <p:cxnSp>
        <p:nvCxnSpPr>
          <p:cNvPr id="20" name="Straight Arrow Connector 19">
            <a:extLst>
              <a:ext uri="{FF2B5EF4-FFF2-40B4-BE49-F238E27FC236}">
                <a16:creationId xmlns:a16="http://schemas.microsoft.com/office/drawing/2014/main" id="{7E0DE725-8D1B-883F-923C-AE06B1BBF120}"/>
              </a:ext>
            </a:extLst>
          </p:cNvPr>
          <p:cNvCxnSpPr>
            <a:cxnSpLocks/>
          </p:cNvCxnSpPr>
          <p:nvPr/>
        </p:nvCxnSpPr>
        <p:spPr>
          <a:xfrm flipV="1">
            <a:off x="5381901" y="3742441"/>
            <a:ext cx="249665" cy="656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51A91AD-0D87-CE62-2BFD-9F0EDE8B5C12}"/>
              </a:ext>
            </a:extLst>
          </p:cNvPr>
          <p:cNvSpPr txBox="1"/>
          <p:nvPr/>
        </p:nvSpPr>
        <p:spPr>
          <a:xfrm>
            <a:off x="4506760" y="4363262"/>
            <a:ext cx="1474725" cy="307777"/>
          </a:xfrm>
          <a:prstGeom prst="rect">
            <a:avLst/>
          </a:prstGeom>
          <a:noFill/>
        </p:spPr>
        <p:txBody>
          <a:bodyPr wrap="square" rtlCol="0">
            <a:spAutoFit/>
          </a:bodyPr>
          <a:lstStyle/>
          <a:p>
            <a:r>
              <a:rPr lang="en-US" sz="1400" dirty="0"/>
              <a:t>Gravity preload</a:t>
            </a:r>
          </a:p>
        </p:txBody>
      </p:sp>
    </p:spTree>
    <p:extLst>
      <p:ext uri="{BB962C8B-B14F-4D97-AF65-F5344CB8AC3E}">
        <p14:creationId xmlns:p14="http://schemas.microsoft.com/office/powerpoint/2010/main" val="103056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5562-A026-F90D-3A68-02E56173265B}"/>
              </a:ext>
            </a:extLst>
          </p:cNvPr>
          <p:cNvSpPr>
            <a:spLocks noGrp="1"/>
          </p:cNvSpPr>
          <p:nvPr>
            <p:ph type="title"/>
          </p:nvPr>
        </p:nvSpPr>
        <p:spPr/>
        <p:txBody>
          <a:bodyPr/>
          <a:lstStyle/>
          <a:p>
            <a:r>
              <a:rPr lang="en-US" dirty="0"/>
              <a:t>Example 07: Results and discussion – Gravity reaction</a:t>
            </a:r>
          </a:p>
        </p:txBody>
      </p:sp>
      <p:sp>
        <p:nvSpPr>
          <p:cNvPr id="4" name="Slide Number Placeholder 3">
            <a:extLst>
              <a:ext uri="{FF2B5EF4-FFF2-40B4-BE49-F238E27FC236}">
                <a16:creationId xmlns:a16="http://schemas.microsoft.com/office/drawing/2014/main" id="{434A4F1A-DD62-D7C5-42FF-B53C99D45E7C}"/>
              </a:ext>
            </a:extLst>
          </p:cNvPr>
          <p:cNvSpPr>
            <a:spLocks noGrp="1"/>
          </p:cNvSpPr>
          <p:nvPr>
            <p:ph type="sldNum" sz="quarter" idx="4"/>
          </p:nvPr>
        </p:nvSpPr>
        <p:spPr/>
        <p:txBody>
          <a:bodyPr/>
          <a:lstStyle/>
          <a:p>
            <a:pPr algn="ctr"/>
            <a:fld id="{F6B149FD-26F7-3645-B4E7-BA8B8CC5EEA8}" type="slidenum">
              <a:rPr lang="en-US" smtClean="0"/>
              <a:pPr algn="ctr"/>
              <a:t>84</a:t>
            </a:fld>
            <a:endParaRPr lang="en-US" dirty="0"/>
          </a:p>
        </p:txBody>
      </p:sp>
      <p:sp>
        <p:nvSpPr>
          <p:cNvPr id="11" name="Rectangle 10">
            <a:extLst>
              <a:ext uri="{FF2B5EF4-FFF2-40B4-BE49-F238E27FC236}">
                <a16:creationId xmlns:a16="http://schemas.microsoft.com/office/drawing/2014/main" id="{F1C48C5C-DE6E-BD73-F9E6-27723AEEBA28}"/>
              </a:ext>
            </a:extLst>
          </p:cNvPr>
          <p:cNvSpPr/>
          <p:nvPr/>
        </p:nvSpPr>
        <p:spPr>
          <a:xfrm>
            <a:off x="663754" y="1093443"/>
            <a:ext cx="10092230"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user output</a:t>
            </a:r>
          </a:p>
          <a:p>
            <a:r>
              <a:rPr lang="en-US" sz="1000" dirty="0">
                <a:solidFill>
                  <a:schemeClr val="tx1"/>
                </a:solidFill>
                <a:latin typeface="Courier New" panose="02070309020205020404" pitchFamily="49" charset="0"/>
              </a:rPr>
              <a:t>  block = </a:t>
            </a:r>
            <a:r>
              <a:rPr lang="en-US" sz="1000" dirty="0" err="1">
                <a:solidFill>
                  <a:schemeClr val="tx1"/>
                </a:solidFill>
                <a:latin typeface="Courier New" panose="02070309020205020404" pitchFamily="49" charset="0"/>
              </a:rPr>
              <a:t>rv_attachment</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compute global </a:t>
            </a:r>
            <a:r>
              <a:rPr lang="en-US" sz="1000" dirty="0" err="1">
                <a:solidFill>
                  <a:schemeClr val="tx1"/>
                </a:solidFill>
                <a:latin typeface="Courier New" panose="02070309020205020404" pitchFamily="49" charset="0"/>
              </a:rPr>
              <a:t>bolt_gravity_reaction</a:t>
            </a:r>
            <a:r>
              <a:rPr lang="en-US" sz="1000" dirty="0">
                <a:solidFill>
                  <a:schemeClr val="tx1"/>
                </a:solidFill>
                <a:latin typeface="Courier New" panose="02070309020205020404" pitchFamily="49" charset="0"/>
              </a:rPr>
              <a:t> as internal reaction transverse at point 0 10 0 in defined direction </a:t>
            </a:r>
            <a:r>
              <a:rPr lang="en-US" sz="1000" dirty="0" err="1">
                <a:solidFill>
                  <a:schemeClr val="tx1"/>
                </a:solidFill>
                <a:latin typeface="Courier New" panose="02070309020205020404" pitchFamily="49" charset="0"/>
              </a:rPr>
              <a:t>sierra_direction_y</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pic>
        <p:nvPicPr>
          <p:cNvPr id="16" name="Picture 15">
            <a:extLst>
              <a:ext uri="{FF2B5EF4-FFF2-40B4-BE49-F238E27FC236}">
                <a16:creationId xmlns:a16="http://schemas.microsoft.com/office/drawing/2014/main" id="{9C31C273-55F6-1475-76D9-BBA5836B3FC8}"/>
              </a:ext>
            </a:extLst>
          </p:cNvPr>
          <p:cNvPicPr>
            <a:picLocks noChangeAspect="1"/>
          </p:cNvPicPr>
          <p:nvPr/>
        </p:nvPicPr>
        <p:blipFill>
          <a:blip r:embed="rId2"/>
          <a:stretch>
            <a:fillRect/>
          </a:stretch>
        </p:blipFill>
        <p:spPr>
          <a:xfrm>
            <a:off x="663754" y="2775016"/>
            <a:ext cx="5401654" cy="1670489"/>
          </a:xfrm>
          <a:prstGeom prst="rect">
            <a:avLst/>
          </a:prstGeom>
        </p:spPr>
      </p:pic>
      <p:sp>
        <p:nvSpPr>
          <p:cNvPr id="17" name="TextBox 16">
            <a:extLst>
              <a:ext uri="{FF2B5EF4-FFF2-40B4-BE49-F238E27FC236}">
                <a16:creationId xmlns:a16="http://schemas.microsoft.com/office/drawing/2014/main" id="{424573CC-2B3A-0F46-F96F-49F26DD7B081}"/>
              </a:ext>
            </a:extLst>
          </p:cNvPr>
          <p:cNvSpPr txBox="1"/>
          <p:nvPr/>
        </p:nvSpPr>
        <p:spPr>
          <a:xfrm>
            <a:off x="575953" y="2304490"/>
            <a:ext cx="4362092" cy="369332"/>
          </a:xfrm>
          <a:prstGeom prst="rect">
            <a:avLst/>
          </a:prstGeom>
          <a:noFill/>
        </p:spPr>
        <p:txBody>
          <a:bodyPr wrap="none" rtlCol="0">
            <a:spAutoFit/>
          </a:bodyPr>
          <a:lstStyle/>
          <a:p>
            <a:r>
              <a:rPr lang="en-US" dirty="0"/>
              <a:t>Mass properties available in the log file</a:t>
            </a:r>
          </a:p>
        </p:txBody>
      </p:sp>
      <p:sp>
        <p:nvSpPr>
          <p:cNvPr id="18" name="Oval 17">
            <a:extLst>
              <a:ext uri="{FF2B5EF4-FFF2-40B4-BE49-F238E27FC236}">
                <a16:creationId xmlns:a16="http://schemas.microsoft.com/office/drawing/2014/main" id="{F7EF919C-A3F5-9A0F-1DFA-C0EF97332821}"/>
              </a:ext>
            </a:extLst>
          </p:cNvPr>
          <p:cNvSpPr/>
          <p:nvPr/>
        </p:nvSpPr>
        <p:spPr>
          <a:xfrm>
            <a:off x="611407" y="3629449"/>
            <a:ext cx="1014217" cy="589057"/>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EC6C11C-023F-74AD-2412-EAAF6F2406B8}"/>
              </a:ext>
            </a:extLst>
          </p:cNvPr>
          <p:cNvGrpSpPr/>
          <p:nvPr/>
        </p:nvGrpSpPr>
        <p:grpSpPr>
          <a:xfrm>
            <a:off x="6778128" y="2012625"/>
            <a:ext cx="3823595" cy="3942710"/>
            <a:chOff x="6778128" y="2012625"/>
            <a:chExt cx="3823595" cy="3942710"/>
          </a:xfrm>
        </p:grpSpPr>
        <p:grpSp>
          <p:nvGrpSpPr>
            <p:cNvPr id="12" name="Group 11">
              <a:extLst>
                <a:ext uri="{FF2B5EF4-FFF2-40B4-BE49-F238E27FC236}">
                  <a16:creationId xmlns:a16="http://schemas.microsoft.com/office/drawing/2014/main" id="{91A3E768-6BFF-CF12-4202-E1962F57E349}"/>
                </a:ext>
              </a:extLst>
            </p:cNvPr>
            <p:cNvGrpSpPr/>
            <p:nvPr/>
          </p:nvGrpSpPr>
          <p:grpSpPr>
            <a:xfrm>
              <a:off x="6778128" y="2012625"/>
              <a:ext cx="3823595" cy="3942710"/>
              <a:chOff x="1294089" y="2304490"/>
              <a:chExt cx="3823595" cy="3942710"/>
            </a:xfrm>
          </p:grpSpPr>
          <p:pic>
            <p:nvPicPr>
              <p:cNvPr id="6" name="Picture 5">
                <a:extLst>
                  <a:ext uri="{FF2B5EF4-FFF2-40B4-BE49-F238E27FC236}">
                    <a16:creationId xmlns:a16="http://schemas.microsoft.com/office/drawing/2014/main" id="{9F2D27A2-E1B5-2EA5-209E-99B74A01E1C8}"/>
                  </a:ext>
                </a:extLst>
              </p:cNvPr>
              <p:cNvPicPr>
                <a:picLocks noChangeAspect="1"/>
              </p:cNvPicPr>
              <p:nvPr/>
            </p:nvPicPr>
            <p:blipFill>
              <a:blip r:embed="rId3"/>
              <a:stretch>
                <a:fillRect/>
              </a:stretch>
            </p:blipFill>
            <p:spPr>
              <a:xfrm>
                <a:off x="1294089" y="2304490"/>
                <a:ext cx="3823595" cy="3942710"/>
              </a:xfrm>
              <a:prstGeom prst="rect">
                <a:avLst/>
              </a:prstGeom>
            </p:spPr>
          </p:pic>
          <p:pic>
            <p:nvPicPr>
              <p:cNvPr id="8" name="Picture 7">
                <a:extLst>
                  <a:ext uri="{FF2B5EF4-FFF2-40B4-BE49-F238E27FC236}">
                    <a16:creationId xmlns:a16="http://schemas.microsoft.com/office/drawing/2014/main" id="{231ED8DA-7223-8F98-8E6E-419C21C22EBA}"/>
                  </a:ext>
                </a:extLst>
              </p:cNvPr>
              <p:cNvPicPr>
                <a:picLocks noChangeAspect="1"/>
              </p:cNvPicPr>
              <p:nvPr/>
            </p:nvPicPr>
            <p:blipFill>
              <a:blip r:embed="rId4"/>
              <a:stretch>
                <a:fillRect/>
              </a:stretch>
            </p:blipFill>
            <p:spPr>
              <a:xfrm>
                <a:off x="2146168" y="3429000"/>
                <a:ext cx="2808137" cy="2102375"/>
              </a:xfrm>
              <a:prstGeom prst="rect">
                <a:avLst/>
              </a:prstGeom>
            </p:spPr>
          </p:pic>
        </p:grpSp>
        <p:grpSp>
          <p:nvGrpSpPr>
            <p:cNvPr id="29" name="Group 28">
              <a:extLst>
                <a:ext uri="{FF2B5EF4-FFF2-40B4-BE49-F238E27FC236}">
                  <a16:creationId xmlns:a16="http://schemas.microsoft.com/office/drawing/2014/main" id="{39FDF248-4DEA-2CC1-7478-ABEC8D90DFB4}"/>
                </a:ext>
              </a:extLst>
            </p:cNvPr>
            <p:cNvGrpSpPr/>
            <p:nvPr/>
          </p:nvGrpSpPr>
          <p:grpSpPr>
            <a:xfrm>
              <a:off x="8949364" y="3695447"/>
              <a:ext cx="169025" cy="169025"/>
              <a:chOff x="2094740" y="4422540"/>
              <a:chExt cx="2539682" cy="2539682"/>
            </a:xfrm>
          </p:grpSpPr>
          <p:sp>
            <p:nvSpPr>
              <p:cNvPr id="28" name="Oval 27">
                <a:extLst>
                  <a:ext uri="{FF2B5EF4-FFF2-40B4-BE49-F238E27FC236}">
                    <a16:creationId xmlns:a16="http://schemas.microsoft.com/office/drawing/2014/main" id="{A70F00DF-9FBF-7956-9528-E7984DB82EB1}"/>
                  </a:ext>
                </a:extLst>
              </p:cNvPr>
              <p:cNvSpPr/>
              <p:nvPr/>
            </p:nvSpPr>
            <p:spPr>
              <a:xfrm>
                <a:off x="2263651" y="4641193"/>
                <a:ext cx="2201860" cy="210237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B87FFB4-A141-B71F-8A3F-7CC609A96306}"/>
                  </a:ext>
                </a:extLst>
              </p:cNvPr>
              <p:cNvPicPr>
                <a:picLocks noChangeAspect="1"/>
              </p:cNvPicPr>
              <p:nvPr/>
            </p:nvPicPr>
            <p:blipFill>
              <a:blip r:embed="rId5"/>
              <a:stretch>
                <a:fillRect/>
              </a:stretch>
            </p:blipFill>
            <p:spPr>
              <a:xfrm>
                <a:off x="2094740" y="4422540"/>
                <a:ext cx="2539682" cy="2539682"/>
              </a:xfrm>
              <a:prstGeom prst="rect">
                <a:avLst/>
              </a:prstGeom>
            </p:spPr>
          </p:pic>
        </p:grpSp>
        <p:cxnSp>
          <p:nvCxnSpPr>
            <p:cNvPr id="30" name="Straight Arrow Connector 29">
              <a:extLst>
                <a:ext uri="{FF2B5EF4-FFF2-40B4-BE49-F238E27FC236}">
                  <a16:creationId xmlns:a16="http://schemas.microsoft.com/office/drawing/2014/main" id="{EBE9E999-E86C-9BB1-17E7-A07A2A156C10}"/>
                </a:ext>
              </a:extLst>
            </p:cNvPr>
            <p:cNvCxnSpPr>
              <a:cxnSpLocks/>
            </p:cNvCxnSpPr>
            <p:nvPr/>
          </p:nvCxnSpPr>
          <p:spPr>
            <a:xfrm>
              <a:off x="9039880" y="3840493"/>
              <a:ext cx="0" cy="82517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1B0DA48-BFB1-ECC2-D7F4-1FB551F922A7}"/>
                  </a:ext>
                </a:extLst>
              </p:cNvPr>
              <p:cNvSpPr txBox="1"/>
              <p:nvPr/>
            </p:nvSpPr>
            <p:spPr>
              <a:xfrm>
                <a:off x="9141641" y="4445505"/>
                <a:ext cx="3983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𝑚𝑔</m:t>
                      </m:r>
                    </m:oMath>
                  </m:oMathPara>
                </a14:m>
                <a:endParaRPr lang="en-US" dirty="0"/>
              </a:p>
            </p:txBody>
          </p:sp>
        </mc:Choice>
        <mc:Fallback xmlns="">
          <p:sp>
            <p:nvSpPr>
              <p:cNvPr id="32" name="TextBox 31">
                <a:extLst>
                  <a:ext uri="{FF2B5EF4-FFF2-40B4-BE49-F238E27FC236}">
                    <a16:creationId xmlns:a16="http://schemas.microsoft.com/office/drawing/2014/main" id="{11B0DA48-BFB1-ECC2-D7F4-1FB551F922A7}"/>
                  </a:ext>
                </a:extLst>
              </p:cNvPr>
              <p:cNvSpPr txBox="1">
                <a:spLocks noRot="1" noChangeAspect="1" noMove="1" noResize="1" noEditPoints="1" noAdjustHandles="1" noChangeArrowheads="1" noChangeShapeType="1" noTextEdit="1"/>
              </p:cNvSpPr>
              <p:nvPr/>
            </p:nvSpPr>
            <p:spPr>
              <a:xfrm>
                <a:off x="9141641" y="4445505"/>
                <a:ext cx="398314" cy="276999"/>
              </a:xfrm>
              <a:prstGeom prst="rect">
                <a:avLst/>
              </a:prstGeom>
              <a:blipFill>
                <a:blip r:embed="rId6"/>
                <a:stretch>
                  <a:fillRect l="-13846" r="-13846" b="-2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C1A44D9-09DA-9A0E-E332-B7FB3B03A723}"/>
                  </a:ext>
                </a:extLst>
              </p:cNvPr>
              <p:cNvSpPr txBox="1"/>
              <p:nvPr/>
            </p:nvSpPr>
            <p:spPr>
              <a:xfrm>
                <a:off x="1026887" y="4814792"/>
                <a:ext cx="3223255"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𝑔𝑟𝑎𝑣𝑖𝑡𝑦</m:t>
                          </m:r>
                        </m:sub>
                      </m:sSub>
                      <m:r>
                        <a:rPr lang="en-US" b="0" i="1" smtClean="0">
                          <a:latin typeface="Cambria Math" panose="02040503050406030204" pitchFamily="18" charset="0"/>
                        </a:rPr>
                        <m:t>=1.56⋅386.4≅602 </m:t>
                      </m:r>
                      <m:r>
                        <m:rPr>
                          <m:sty m:val="p"/>
                        </m:rPr>
                        <a:rPr lang="en-US" b="0" i="0" smtClean="0">
                          <a:latin typeface="Cambria Math" panose="02040503050406030204" pitchFamily="18" charset="0"/>
                        </a:rPr>
                        <m:t>lb</m:t>
                      </m:r>
                    </m:oMath>
                  </m:oMathPara>
                </a14:m>
                <a:endParaRPr lang="en-US" dirty="0"/>
              </a:p>
            </p:txBody>
          </p:sp>
        </mc:Choice>
        <mc:Fallback xmlns="">
          <p:sp>
            <p:nvSpPr>
              <p:cNvPr id="34" name="TextBox 33">
                <a:extLst>
                  <a:ext uri="{FF2B5EF4-FFF2-40B4-BE49-F238E27FC236}">
                    <a16:creationId xmlns:a16="http://schemas.microsoft.com/office/drawing/2014/main" id="{EC1A44D9-09DA-9A0E-E332-B7FB3B03A723}"/>
                  </a:ext>
                </a:extLst>
              </p:cNvPr>
              <p:cNvSpPr txBox="1">
                <a:spLocks noRot="1" noChangeAspect="1" noMove="1" noResize="1" noEditPoints="1" noAdjustHandles="1" noChangeArrowheads="1" noChangeShapeType="1" noTextEdit="1"/>
              </p:cNvSpPr>
              <p:nvPr/>
            </p:nvSpPr>
            <p:spPr>
              <a:xfrm>
                <a:off x="1026887" y="4814792"/>
                <a:ext cx="3223255" cy="299569"/>
              </a:xfrm>
              <a:prstGeom prst="rect">
                <a:avLst/>
              </a:prstGeom>
              <a:blipFill>
                <a:blip r:embed="rId7"/>
                <a:stretch>
                  <a:fillRect l="-945" r="-1134" b="-28571"/>
                </a:stretch>
              </a:blipFill>
            </p:spPr>
            <p:txBody>
              <a:bodyPr/>
              <a:lstStyle/>
              <a:p>
                <a:r>
                  <a:rPr lang="en-US">
                    <a:noFill/>
                  </a:rPr>
                  <a:t> </a:t>
                </a:r>
              </a:p>
            </p:txBody>
          </p:sp>
        </mc:Fallback>
      </mc:AlternateContent>
      <p:cxnSp>
        <p:nvCxnSpPr>
          <p:cNvPr id="36" name="Connector: Elbow 35">
            <a:extLst>
              <a:ext uri="{FF2B5EF4-FFF2-40B4-BE49-F238E27FC236}">
                <a16:creationId xmlns:a16="http://schemas.microsoft.com/office/drawing/2014/main" id="{7A739A64-4AE7-A884-047C-1EB85971E475}"/>
              </a:ext>
            </a:extLst>
          </p:cNvPr>
          <p:cNvCxnSpPr>
            <a:cxnSpLocks/>
            <a:stCxn id="34" idx="3"/>
          </p:cNvCxnSpPr>
          <p:nvPr/>
        </p:nvCxnSpPr>
        <p:spPr>
          <a:xfrm flipV="1">
            <a:off x="4250142" y="2658359"/>
            <a:ext cx="3178180" cy="230621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8B55ED8-1550-EF1D-5A05-1B4BF57A4AA2}"/>
              </a:ext>
            </a:extLst>
          </p:cNvPr>
          <p:cNvSpPr txBox="1"/>
          <p:nvPr/>
        </p:nvSpPr>
        <p:spPr>
          <a:xfrm>
            <a:off x="757517" y="6139785"/>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Internal reaction and moment can be very useful outputs for verification &amp; validation</a:t>
            </a:r>
          </a:p>
        </p:txBody>
      </p:sp>
    </p:spTree>
    <p:extLst>
      <p:ext uri="{BB962C8B-B14F-4D97-AF65-F5344CB8AC3E}">
        <p14:creationId xmlns:p14="http://schemas.microsoft.com/office/powerpoint/2010/main" val="16062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DE0A-FBCD-6215-30BE-7E96B91D3073}"/>
              </a:ext>
            </a:extLst>
          </p:cNvPr>
          <p:cNvSpPr>
            <a:spLocks noGrp="1"/>
          </p:cNvSpPr>
          <p:nvPr>
            <p:ph type="title"/>
          </p:nvPr>
        </p:nvSpPr>
        <p:spPr/>
        <p:txBody>
          <a:bodyPr/>
          <a:lstStyle/>
          <a:p>
            <a:r>
              <a:rPr lang="en-US" dirty="0"/>
              <a:t>Preloading tips</a:t>
            </a:r>
          </a:p>
        </p:txBody>
      </p:sp>
      <p:sp>
        <p:nvSpPr>
          <p:cNvPr id="4" name="Slide Number Placeholder 3">
            <a:extLst>
              <a:ext uri="{FF2B5EF4-FFF2-40B4-BE49-F238E27FC236}">
                <a16:creationId xmlns:a16="http://schemas.microsoft.com/office/drawing/2014/main" id="{6F90A369-B0F2-B87E-C94B-288F9B0F86ED}"/>
              </a:ext>
            </a:extLst>
          </p:cNvPr>
          <p:cNvSpPr>
            <a:spLocks noGrp="1"/>
          </p:cNvSpPr>
          <p:nvPr>
            <p:ph type="sldNum" sz="quarter" idx="4"/>
          </p:nvPr>
        </p:nvSpPr>
        <p:spPr/>
        <p:txBody>
          <a:bodyPr/>
          <a:lstStyle/>
          <a:p>
            <a:pPr algn="ctr"/>
            <a:fld id="{F6B149FD-26F7-3645-B4E7-BA8B8CC5EEA8}" type="slidenum">
              <a:rPr lang="en-US" smtClean="0"/>
              <a:pPr algn="ctr"/>
              <a:t>85</a:t>
            </a:fld>
            <a:endParaRPr lang="en-US" dirty="0"/>
          </a:p>
        </p:txBody>
      </p:sp>
      <p:sp>
        <p:nvSpPr>
          <p:cNvPr id="5" name="TextBox 4">
            <a:extLst>
              <a:ext uri="{FF2B5EF4-FFF2-40B4-BE49-F238E27FC236}">
                <a16:creationId xmlns:a16="http://schemas.microsoft.com/office/drawing/2014/main" id="{D8662C97-03AB-F1D2-DC15-C13CD5EC7373}"/>
              </a:ext>
            </a:extLst>
          </p:cNvPr>
          <p:cNvSpPr txBox="1"/>
          <p:nvPr/>
        </p:nvSpPr>
        <p:spPr>
          <a:xfrm>
            <a:off x="954682" y="916684"/>
            <a:ext cx="9556205" cy="5278368"/>
          </a:xfrm>
          <a:prstGeom prst="rect">
            <a:avLst/>
          </a:prstGeom>
          <a:noFill/>
        </p:spPr>
        <p:txBody>
          <a:bodyPr wrap="square" rtlCol="0">
            <a:spAutoFit/>
          </a:bodyPr>
          <a:lstStyle/>
          <a:p>
            <a:pPr>
              <a:spcAft>
                <a:spcPts val="600"/>
              </a:spcAft>
            </a:pPr>
            <a:r>
              <a:rPr lang="en-US" dirty="0"/>
              <a:t>A few tips and lessons-learned:</a:t>
            </a:r>
          </a:p>
          <a:p>
            <a:pPr marL="285750" indent="-285750">
              <a:spcAft>
                <a:spcPts val="600"/>
              </a:spcAft>
              <a:buFont typeface="Arial" panose="020B0604020202020204" pitchFamily="34" charset="0"/>
              <a:buChar char="•"/>
            </a:pPr>
            <a:r>
              <a:rPr lang="en-US" u="sng" dirty="0"/>
              <a:t>Implicit preloading</a:t>
            </a:r>
            <a:r>
              <a:rPr lang="en-US" dirty="0"/>
              <a:t> can be significantly faster, if you can solve it.</a:t>
            </a:r>
          </a:p>
          <a:p>
            <a:pPr marL="742950" lvl="1" indent="-285750">
              <a:spcAft>
                <a:spcPts val="600"/>
              </a:spcAft>
              <a:buFont typeface="Arial" panose="020B0604020202020204" pitchFamily="34" charset="0"/>
              <a:buChar char="•"/>
            </a:pPr>
            <a:r>
              <a:rPr lang="en-US" sz="1600" dirty="0"/>
              <a:t>Don’t use implicit dynamics, the preload algorithm assumes quasi-static solution has been reached.</a:t>
            </a:r>
          </a:p>
          <a:p>
            <a:pPr marL="742950" lvl="1" indent="-285750">
              <a:spcAft>
                <a:spcPts val="600"/>
              </a:spcAft>
              <a:buFont typeface="Arial" panose="020B0604020202020204" pitchFamily="34" charset="0"/>
              <a:buChar char="•"/>
            </a:pPr>
            <a:r>
              <a:rPr lang="en-US" sz="1600" dirty="0"/>
              <a:t>Solves in about 10 steps, might need more in some cases.</a:t>
            </a:r>
            <a:endParaRPr lang="en-US" sz="1600" dirty="0">
              <a:solidFill>
                <a:srgbClr val="0070C0"/>
              </a:solidFill>
            </a:endParaRPr>
          </a:p>
          <a:p>
            <a:pPr marL="285750" indent="-285750">
              <a:spcAft>
                <a:spcPts val="600"/>
              </a:spcAft>
              <a:buFont typeface="Arial" panose="020B0604020202020204" pitchFamily="34" charset="0"/>
              <a:buChar char="•"/>
            </a:pPr>
            <a:r>
              <a:rPr lang="en-US" u="sng" dirty="0"/>
              <a:t>Explicit preloading</a:t>
            </a:r>
            <a:r>
              <a:rPr lang="en-US" dirty="0"/>
              <a:t> can be significantly more robust with large, complex nonlinearities</a:t>
            </a:r>
          </a:p>
          <a:p>
            <a:pPr marL="742950" lvl="1" indent="-285750">
              <a:spcAft>
                <a:spcPts val="600"/>
              </a:spcAft>
              <a:buFont typeface="Arial" panose="020B0604020202020204" pitchFamily="34" charset="0"/>
              <a:buChar char="•"/>
            </a:pPr>
            <a:r>
              <a:rPr lang="en-US" dirty="0"/>
              <a:t>Be wary of large masses</a:t>
            </a:r>
          </a:p>
          <a:p>
            <a:pPr marL="742950" lvl="1" indent="-285750">
              <a:spcAft>
                <a:spcPts val="600"/>
              </a:spcAft>
              <a:buFont typeface="Arial" panose="020B0604020202020204" pitchFamily="34" charset="0"/>
              <a:buChar char="•"/>
            </a:pPr>
            <a:r>
              <a:rPr lang="en-US" dirty="0"/>
              <a:t>Usually 2-5ms is sufficient for small models.  Larger models may require 10ms or longer.</a:t>
            </a:r>
          </a:p>
          <a:p>
            <a:pPr marL="742950" lvl="1" indent="-285750">
              <a:spcAft>
                <a:spcPts val="600"/>
              </a:spcAft>
              <a:buFont typeface="Arial" panose="020B0604020202020204" pitchFamily="34" charset="0"/>
              <a:buChar char="•"/>
            </a:pPr>
            <a:r>
              <a:rPr lang="en-US" dirty="0"/>
              <a:t>Add some amount of damping to reduce ringing, but not too much that you prevent motion</a:t>
            </a:r>
          </a:p>
          <a:p>
            <a:pPr marL="285750" indent="-285750">
              <a:spcAft>
                <a:spcPts val="600"/>
              </a:spcAft>
              <a:buFont typeface="Arial" panose="020B0604020202020204" pitchFamily="34" charset="0"/>
              <a:buChar char="•"/>
            </a:pPr>
            <a:r>
              <a:rPr lang="en-US" dirty="0"/>
              <a:t>Once you know the required preload strain, feel free to apply it manually</a:t>
            </a:r>
          </a:p>
          <a:p>
            <a:pPr marL="285750" indent="-285750">
              <a:spcAft>
                <a:spcPts val="600"/>
              </a:spcAft>
              <a:buFont typeface="Arial" panose="020B0604020202020204" pitchFamily="34" charset="0"/>
              <a:buChar char="•"/>
            </a:pPr>
            <a:r>
              <a:rPr lang="en-US" dirty="0"/>
              <a:t>Don’t worry (much) about preload accuracy (we don’t need +/- 0.005%) – it’s almost never known in real applications.  Consider that uncertainty instead.</a:t>
            </a:r>
          </a:p>
          <a:p>
            <a:pPr marL="285750" indent="-285750">
              <a:spcAft>
                <a:spcPts val="600"/>
              </a:spcAft>
              <a:buFont typeface="Arial" panose="020B0604020202020204" pitchFamily="34" charset="0"/>
              <a:buChar char="•"/>
            </a:pPr>
            <a:r>
              <a:rPr lang="en-US" dirty="0"/>
              <a:t>Use element and global output variables for debugging (</a:t>
            </a:r>
            <a:r>
              <a:rPr lang="en-US" dirty="0" err="1">
                <a:latin typeface="Courier New" panose="02070309020205020404" pitchFamily="49" charset="0"/>
                <a:cs typeface="Courier New" panose="02070309020205020404" pitchFamily="49" charset="0"/>
              </a:rPr>
              <a:t>sm_preload</a:t>
            </a:r>
            <a:r>
              <a:rPr lang="en-US" dirty="0">
                <a:latin typeface="Courier New" panose="02070309020205020404" pitchFamily="49" charset="0"/>
                <a:cs typeface="Courier New" panose="02070309020205020404" pitchFamily="49" charset="0"/>
              </a:rPr>
              <a:t>_*</a:t>
            </a:r>
            <a:r>
              <a:rPr lang="en-US" dirty="0"/>
              <a:t>)</a:t>
            </a:r>
          </a:p>
          <a:p>
            <a:pPr marL="285750" indent="-285750">
              <a:spcAft>
                <a:spcPts val="600"/>
              </a:spcAft>
              <a:buFont typeface="Arial" panose="020B0604020202020204" pitchFamily="34" charset="0"/>
              <a:buChar char="•"/>
            </a:pPr>
            <a:r>
              <a:rPr lang="en-US" dirty="0"/>
              <a:t>Watch out for irreversible plasticity, damage, etc.</a:t>
            </a:r>
          </a:p>
        </p:txBody>
      </p:sp>
    </p:spTree>
    <p:extLst>
      <p:ext uri="{BB962C8B-B14F-4D97-AF65-F5344CB8AC3E}">
        <p14:creationId xmlns:p14="http://schemas.microsoft.com/office/powerpoint/2010/main" val="34139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6DB6D5-3B09-DE91-EAFF-004811629A8C}"/>
              </a:ext>
            </a:extLst>
          </p:cNvPr>
          <p:cNvPicPr>
            <a:picLocks noChangeAspect="1"/>
          </p:cNvPicPr>
          <p:nvPr/>
        </p:nvPicPr>
        <p:blipFill>
          <a:blip r:embed="rId2"/>
          <a:stretch>
            <a:fillRect/>
          </a:stretch>
        </p:blipFill>
        <p:spPr>
          <a:xfrm>
            <a:off x="8049975" y="1143000"/>
            <a:ext cx="3030570" cy="4045968"/>
          </a:xfrm>
          <a:prstGeom prst="rect">
            <a:avLst/>
          </a:prstGeom>
        </p:spPr>
      </p:pic>
      <p:sp>
        <p:nvSpPr>
          <p:cNvPr id="2" name="Title 1">
            <a:extLst>
              <a:ext uri="{FF2B5EF4-FFF2-40B4-BE49-F238E27FC236}">
                <a16:creationId xmlns:a16="http://schemas.microsoft.com/office/drawing/2014/main" id="{05112B32-53AA-EFC9-7A0B-7610DA9A6FC1}"/>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CAC8C8BF-C407-6C83-0BF9-2893AFC5838B}"/>
              </a:ext>
            </a:extLst>
          </p:cNvPr>
          <p:cNvSpPr>
            <a:spLocks noGrp="1"/>
          </p:cNvSpPr>
          <p:nvPr>
            <p:ph type="sldNum" sz="quarter" idx="4"/>
          </p:nvPr>
        </p:nvSpPr>
        <p:spPr/>
        <p:txBody>
          <a:bodyPr/>
          <a:lstStyle/>
          <a:p>
            <a:pPr algn="ctr"/>
            <a:fld id="{F6B149FD-26F7-3645-B4E7-BA8B8CC5EEA8}" type="slidenum">
              <a:rPr lang="en-US" smtClean="0"/>
              <a:pPr algn="ctr"/>
              <a:t>86</a:t>
            </a:fld>
            <a:endParaRPr lang="en-US" dirty="0"/>
          </a:p>
        </p:txBody>
      </p:sp>
      <p:sp>
        <p:nvSpPr>
          <p:cNvPr id="5" name="Content Placeholder 2">
            <a:extLst>
              <a:ext uri="{FF2B5EF4-FFF2-40B4-BE49-F238E27FC236}">
                <a16:creationId xmlns:a16="http://schemas.microsoft.com/office/drawing/2014/main" id="{17630103-8393-065F-E2D9-3F5BCBEBBC71}"/>
              </a:ext>
            </a:extLst>
          </p:cNvPr>
          <p:cNvSpPr>
            <a:spLocks noGrp="1"/>
          </p:cNvSpPr>
          <p:nvPr>
            <p:ph idx="1"/>
          </p:nvPr>
        </p:nvSpPr>
        <p:spPr>
          <a:xfrm>
            <a:off x="762001" y="1076326"/>
            <a:ext cx="7052820" cy="4457700"/>
          </a:xfrm>
        </p:spPr>
        <p:txBody>
          <a:bodyPr>
            <a:normAutofit lnSpcReduction="10000"/>
          </a:bodyPr>
          <a:lstStyle/>
          <a:p>
            <a:pPr marL="342900" indent="-342900">
              <a:buFont typeface="Arial" panose="020B0604020202020204" pitchFamily="34" charset="0"/>
              <a:buChar char="•"/>
            </a:pPr>
            <a:r>
              <a:rPr lang="en-US" b="1" dirty="0"/>
              <a:t>Preloading bolts in SIERRA/SM is easy</a:t>
            </a:r>
            <a:r>
              <a:rPr lang="en-US" dirty="0"/>
              <a:t> and can be done in fewer keystrokes than this bullet point</a:t>
            </a:r>
          </a:p>
          <a:p>
            <a:pPr marL="829809" lvl="1" indent="-342900">
              <a:buFont typeface="Arial" panose="020B0604020202020204" pitchFamily="34" charset="0"/>
              <a:buChar char="•"/>
            </a:pPr>
            <a:r>
              <a:rPr lang="en-US" dirty="0"/>
              <a:t>… but it’s still extremely powerful</a:t>
            </a:r>
          </a:p>
          <a:p>
            <a:pPr marL="829809" lvl="1" indent="-342900">
              <a:buFont typeface="Arial" panose="020B0604020202020204" pitchFamily="34" charset="0"/>
              <a:buChar char="•"/>
            </a:pPr>
            <a:r>
              <a:rPr lang="en-US" dirty="0"/>
              <a:t>… and requires a skilled analyst to use effectively.</a:t>
            </a:r>
          </a:p>
          <a:p>
            <a:pPr marL="342900" indent="-342900">
              <a:buFont typeface="Arial" panose="020B0604020202020204" pitchFamily="34" charset="0"/>
              <a:buChar char="•"/>
            </a:pPr>
            <a:r>
              <a:rPr lang="en-US" dirty="0"/>
              <a:t>We can preload using </a:t>
            </a:r>
            <a:r>
              <a:rPr lang="en-US" b="1" dirty="0"/>
              <a:t>implicit </a:t>
            </a:r>
            <a:r>
              <a:rPr lang="en-US" dirty="0"/>
              <a:t>or </a:t>
            </a:r>
            <a:r>
              <a:rPr lang="en-US" b="1" dirty="0"/>
              <a:t>explicit</a:t>
            </a:r>
          </a:p>
          <a:p>
            <a:pPr marL="829809" lvl="1" indent="-342900">
              <a:buFont typeface="Arial" panose="020B0604020202020204" pitchFamily="34" charset="0"/>
              <a:buChar char="•"/>
            </a:pPr>
            <a:r>
              <a:rPr lang="en-US" dirty="0"/>
              <a:t>Implicit: can be faster and more accurate</a:t>
            </a:r>
          </a:p>
          <a:p>
            <a:pPr marL="829809" lvl="1" indent="-342900">
              <a:buFont typeface="Arial" panose="020B0604020202020204" pitchFamily="34" charset="0"/>
              <a:buChar char="•"/>
            </a:pPr>
            <a:r>
              <a:rPr lang="en-US" dirty="0"/>
              <a:t>Explicit: can be more robust and even faster (if model is well-posed!)</a:t>
            </a:r>
          </a:p>
          <a:p>
            <a:pPr marL="829809" lvl="1" indent="-342900">
              <a:buFont typeface="Arial" panose="020B0604020202020204" pitchFamily="34" charset="0"/>
              <a:buChar char="•"/>
            </a:pPr>
            <a:r>
              <a:rPr lang="en-US" dirty="0"/>
              <a:t>Use damping with explicit to reduce ringing</a:t>
            </a:r>
          </a:p>
          <a:p>
            <a:pPr marL="342900" indent="-342900">
              <a:buFont typeface="Arial" panose="020B0604020202020204" pitchFamily="34" charset="0"/>
              <a:buChar char="•"/>
            </a:pPr>
            <a:r>
              <a:rPr lang="en-US" dirty="0"/>
              <a:t>Preloading bolts involves </a:t>
            </a:r>
            <a:r>
              <a:rPr lang="en-US" b="1" dirty="0"/>
              <a:t>strategy</a:t>
            </a:r>
            <a:r>
              <a:rPr lang="en-US" dirty="0"/>
              <a:t> and </a:t>
            </a:r>
            <a:r>
              <a:rPr lang="en-US" b="1" dirty="0"/>
              <a:t>technique</a:t>
            </a:r>
            <a:r>
              <a:rPr lang="en-US" dirty="0"/>
              <a:t>:</a:t>
            </a:r>
          </a:p>
          <a:p>
            <a:pPr marL="829809" lvl="1" indent="-342900">
              <a:buFont typeface="Arial" panose="020B0604020202020204" pitchFamily="34" charset="0"/>
              <a:buChar char="•"/>
            </a:pPr>
            <a:r>
              <a:rPr lang="en-US" dirty="0"/>
              <a:t>Custom preload sequences</a:t>
            </a:r>
          </a:p>
          <a:p>
            <a:pPr marL="829809" lvl="1" indent="-342900">
              <a:buFont typeface="Arial" panose="020B0604020202020204" pitchFamily="34" charset="0"/>
              <a:buChar char="•"/>
            </a:pPr>
            <a:r>
              <a:rPr lang="en-US" dirty="0"/>
              <a:t>Decisions on preload metrics (clamp force, bolt force, stress, etc.</a:t>
            </a:r>
          </a:p>
        </p:txBody>
      </p:sp>
      <p:sp>
        <p:nvSpPr>
          <p:cNvPr id="6" name="TextBox 5">
            <a:extLst>
              <a:ext uri="{FF2B5EF4-FFF2-40B4-BE49-F238E27FC236}">
                <a16:creationId xmlns:a16="http://schemas.microsoft.com/office/drawing/2014/main" id="{38D9931F-E992-DF66-CA69-C417F305F97D}"/>
              </a:ext>
            </a:extLst>
          </p:cNvPr>
          <p:cNvSpPr txBox="1"/>
          <p:nvPr/>
        </p:nvSpPr>
        <p:spPr>
          <a:xfrm>
            <a:off x="1026392" y="5896014"/>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Preloading bolts is so common, it has a special-purpose command syntax.</a:t>
            </a:r>
          </a:p>
        </p:txBody>
      </p:sp>
    </p:spTree>
    <p:extLst>
      <p:ext uri="{BB962C8B-B14F-4D97-AF65-F5344CB8AC3E}">
        <p14:creationId xmlns:p14="http://schemas.microsoft.com/office/powerpoint/2010/main" val="8667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F2870-CF51-BA23-7F08-54D91F2DCC14}"/>
              </a:ext>
            </a:extLst>
          </p:cNvPr>
          <p:cNvSpPr>
            <a:spLocks noGrp="1"/>
          </p:cNvSpPr>
          <p:nvPr>
            <p:ph type="ctrTitle"/>
          </p:nvPr>
        </p:nvSpPr>
        <p:spPr/>
        <p:txBody>
          <a:bodyPr/>
          <a:lstStyle/>
          <a:p>
            <a:r>
              <a:rPr lang="en-US" dirty="0"/>
              <a:t>MODULE 3:</a:t>
            </a:r>
            <a:br>
              <a:rPr lang="en-US" dirty="0"/>
            </a:br>
            <a:r>
              <a:rPr lang="en-US" dirty="0"/>
              <a:t>Preloading Pads</a:t>
            </a:r>
          </a:p>
        </p:txBody>
      </p:sp>
    </p:spTree>
    <p:extLst>
      <p:ext uri="{BB962C8B-B14F-4D97-AF65-F5344CB8AC3E}">
        <p14:creationId xmlns:p14="http://schemas.microsoft.com/office/powerpoint/2010/main" val="386550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88</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Look at why pad preload is important</a:t>
              </a:r>
            </a:p>
            <a:p>
              <a:pPr marL="285750" indent="-285750">
                <a:spcAft>
                  <a:spcPts val="1200"/>
                </a:spcAft>
                <a:buFont typeface="Arial" panose="020B0604020202020204" pitchFamily="34" charset="0"/>
                <a:buChar char="•"/>
              </a:pPr>
              <a:r>
                <a:rPr lang="en-US" dirty="0"/>
                <a:t>See some of the unique aspects of preloading pads</a:t>
              </a:r>
            </a:p>
            <a:p>
              <a:pPr marL="285750" indent="-285750">
                <a:spcAft>
                  <a:spcPts val="1200"/>
                </a:spcAft>
                <a:buFont typeface="Arial" panose="020B0604020202020204" pitchFamily="34" charset="0"/>
                <a:buChar char="•"/>
              </a:pPr>
              <a:r>
                <a:rPr lang="en-US" dirty="0"/>
                <a:t>Learn about boundary conditions &amp; features that can be used for pads</a:t>
              </a:r>
            </a:p>
            <a:p>
              <a:pPr marL="285750" indent="-285750">
                <a:spcAft>
                  <a:spcPts val="1200"/>
                </a:spcAft>
                <a:buFont typeface="Arial" panose="020B0604020202020204" pitchFamily="34" charset="0"/>
                <a:buChar char="•"/>
              </a:pPr>
              <a:r>
                <a:rPr lang="en-US" dirty="0"/>
                <a:t>Compute some useful outputs for pad preload</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19077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89B9-D0F4-3D5D-B1C0-40D4DA28733B}"/>
              </a:ext>
            </a:extLst>
          </p:cNvPr>
          <p:cNvSpPr>
            <a:spLocks noGrp="1"/>
          </p:cNvSpPr>
          <p:nvPr>
            <p:ph type="title"/>
          </p:nvPr>
        </p:nvSpPr>
        <p:spPr/>
        <p:txBody>
          <a:bodyPr/>
          <a:lstStyle/>
          <a:p>
            <a:r>
              <a:rPr lang="en-US" dirty="0"/>
              <a:t>Preloading “pads” means many things to many people</a:t>
            </a:r>
          </a:p>
        </p:txBody>
      </p:sp>
      <p:sp>
        <p:nvSpPr>
          <p:cNvPr id="4" name="Slide Number Placeholder 3">
            <a:extLst>
              <a:ext uri="{FF2B5EF4-FFF2-40B4-BE49-F238E27FC236}">
                <a16:creationId xmlns:a16="http://schemas.microsoft.com/office/drawing/2014/main" id="{5CBFA44D-FDC1-8546-AACC-493D0512CF43}"/>
              </a:ext>
            </a:extLst>
          </p:cNvPr>
          <p:cNvSpPr>
            <a:spLocks noGrp="1"/>
          </p:cNvSpPr>
          <p:nvPr>
            <p:ph type="sldNum" sz="quarter" idx="4"/>
          </p:nvPr>
        </p:nvSpPr>
        <p:spPr/>
        <p:txBody>
          <a:bodyPr/>
          <a:lstStyle/>
          <a:p>
            <a:pPr algn="ctr"/>
            <a:fld id="{F6B149FD-26F7-3645-B4E7-BA8B8CC5EEA8}" type="slidenum">
              <a:rPr lang="en-US" smtClean="0"/>
              <a:pPr algn="ctr"/>
              <a:t>89</a:t>
            </a:fld>
            <a:endParaRPr lang="en-US" dirty="0"/>
          </a:p>
        </p:txBody>
      </p:sp>
      <p:pic>
        <p:nvPicPr>
          <p:cNvPr id="6" name="Picture 5">
            <a:extLst>
              <a:ext uri="{FF2B5EF4-FFF2-40B4-BE49-F238E27FC236}">
                <a16:creationId xmlns:a16="http://schemas.microsoft.com/office/drawing/2014/main" id="{3E0F9D32-8FEA-8F12-5C39-5CBA68D6FA27}"/>
              </a:ext>
            </a:extLst>
          </p:cNvPr>
          <p:cNvPicPr>
            <a:picLocks noChangeAspect="1"/>
          </p:cNvPicPr>
          <p:nvPr/>
        </p:nvPicPr>
        <p:blipFill>
          <a:blip r:embed="rId2"/>
          <a:stretch>
            <a:fillRect/>
          </a:stretch>
        </p:blipFill>
        <p:spPr>
          <a:xfrm>
            <a:off x="959963" y="1486979"/>
            <a:ext cx="2998573" cy="2246035"/>
          </a:xfrm>
          <a:prstGeom prst="rect">
            <a:avLst/>
          </a:prstGeom>
        </p:spPr>
      </p:pic>
      <p:pic>
        <p:nvPicPr>
          <p:cNvPr id="10" name="Picture 9">
            <a:extLst>
              <a:ext uri="{FF2B5EF4-FFF2-40B4-BE49-F238E27FC236}">
                <a16:creationId xmlns:a16="http://schemas.microsoft.com/office/drawing/2014/main" id="{23FA32B5-ADF4-829E-5868-51DBE3316751}"/>
              </a:ext>
            </a:extLst>
          </p:cNvPr>
          <p:cNvPicPr>
            <a:picLocks noChangeAspect="1"/>
          </p:cNvPicPr>
          <p:nvPr/>
        </p:nvPicPr>
        <p:blipFill>
          <a:blip r:embed="rId3"/>
          <a:stretch>
            <a:fillRect/>
          </a:stretch>
        </p:blipFill>
        <p:spPr>
          <a:xfrm>
            <a:off x="3307080" y="4558556"/>
            <a:ext cx="3404869" cy="1690053"/>
          </a:xfrm>
          <a:prstGeom prst="rect">
            <a:avLst/>
          </a:prstGeom>
        </p:spPr>
      </p:pic>
      <p:pic>
        <p:nvPicPr>
          <p:cNvPr id="12" name="Picture 11">
            <a:extLst>
              <a:ext uri="{FF2B5EF4-FFF2-40B4-BE49-F238E27FC236}">
                <a16:creationId xmlns:a16="http://schemas.microsoft.com/office/drawing/2014/main" id="{AAF55C45-0408-3C7F-32B4-5E77DB835857}"/>
              </a:ext>
            </a:extLst>
          </p:cNvPr>
          <p:cNvPicPr>
            <a:picLocks noChangeAspect="1"/>
          </p:cNvPicPr>
          <p:nvPr/>
        </p:nvPicPr>
        <p:blipFill>
          <a:blip r:embed="rId4"/>
          <a:stretch>
            <a:fillRect/>
          </a:stretch>
        </p:blipFill>
        <p:spPr>
          <a:xfrm>
            <a:off x="9382959" y="1486979"/>
            <a:ext cx="1682359" cy="2246035"/>
          </a:xfrm>
          <a:prstGeom prst="rect">
            <a:avLst/>
          </a:prstGeom>
        </p:spPr>
      </p:pic>
      <p:pic>
        <p:nvPicPr>
          <p:cNvPr id="14" name="Picture 13">
            <a:extLst>
              <a:ext uri="{FF2B5EF4-FFF2-40B4-BE49-F238E27FC236}">
                <a16:creationId xmlns:a16="http://schemas.microsoft.com/office/drawing/2014/main" id="{B93F11C3-8FB2-22D5-FD06-F0282E182A81}"/>
              </a:ext>
            </a:extLst>
          </p:cNvPr>
          <p:cNvPicPr>
            <a:picLocks noChangeAspect="1"/>
          </p:cNvPicPr>
          <p:nvPr/>
        </p:nvPicPr>
        <p:blipFill>
          <a:blip r:embed="rId5"/>
          <a:stretch>
            <a:fillRect/>
          </a:stretch>
        </p:blipFill>
        <p:spPr>
          <a:xfrm>
            <a:off x="7542799" y="4284454"/>
            <a:ext cx="2143125" cy="2143125"/>
          </a:xfrm>
          <a:prstGeom prst="rect">
            <a:avLst/>
          </a:prstGeom>
        </p:spPr>
      </p:pic>
      <p:pic>
        <p:nvPicPr>
          <p:cNvPr id="18" name="Picture 17">
            <a:extLst>
              <a:ext uri="{FF2B5EF4-FFF2-40B4-BE49-F238E27FC236}">
                <a16:creationId xmlns:a16="http://schemas.microsoft.com/office/drawing/2014/main" id="{AE250071-2256-0516-0415-DE1CEA45860C}"/>
              </a:ext>
            </a:extLst>
          </p:cNvPr>
          <p:cNvPicPr>
            <a:picLocks noChangeAspect="1"/>
          </p:cNvPicPr>
          <p:nvPr/>
        </p:nvPicPr>
        <p:blipFill>
          <a:blip r:embed="rId6"/>
          <a:stretch>
            <a:fillRect/>
          </a:stretch>
        </p:blipFill>
        <p:spPr>
          <a:xfrm>
            <a:off x="4800206" y="1317984"/>
            <a:ext cx="3551941" cy="2283391"/>
          </a:xfrm>
          <a:prstGeom prst="rect">
            <a:avLst/>
          </a:prstGeom>
        </p:spPr>
      </p:pic>
      <p:sp>
        <p:nvSpPr>
          <p:cNvPr id="19" name="TextBox 18">
            <a:extLst>
              <a:ext uri="{FF2B5EF4-FFF2-40B4-BE49-F238E27FC236}">
                <a16:creationId xmlns:a16="http://schemas.microsoft.com/office/drawing/2014/main" id="{41FF400E-1F3D-67BE-FC3E-27E37425EF91}"/>
              </a:ext>
            </a:extLst>
          </p:cNvPr>
          <p:cNvSpPr txBox="1"/>
          <p:nvPr/>
        </p:nvSpPr>
        <p:spPr>
          <a:xfrm>
            <a:off x="959963" y="3740138"/>
            <a:ext cx="2347117" cy="369332"/>
          </a:xfrm>
          <a:prstGeom prst="rect">
            <a:avLst/>
          </a:prstGeom>
          <a:noFill/>
        </p:spPr>
        <p:txBody>
          <a:bodyPr wrap="none" rtlCol="0">
            <a:spAutoFit/>
          </a:bodyPr>
          <a:lstStyle/>
          <a:p>
            <a:r>
              <a:rPr lang="en-US" dirty="0"/>
              <a:t>Flat, shaped gaskets</a:t>
            </a:r>
          </a:p>
        </p:txBody>
      </p:sp>
      <p:sp>
        <p:nvSpPr>
          <p:cNvPr id="20" name="TextBox 19">
            <a:extLst>
              <a:ext uri="{FF2B5EF4-FFF2-40B4-BE49-F238E27FC236}">
                <a16:creationId xmlns:a16="http://schemas.microsoft.com/office/drawing/2014/main" id="{34E5AF74-CFEE-B279-3E11-8258EEE81936}"/>
              </a:ext>
            </a:extLst>
          </p:cNvPr>
          <p:cNvSpPr txBox="1"/>
          <p:nvPr/>
        </p:nvSpPr>
        <p:spPr>
          <a:xfrm>
            <a:off x="4800206" y="3776359"/>
            <a:ext cx="3829895" cy="369332"/>
          </a:xfrm>
          <a:prstGeom prst="rect">
            <a:avLst/>
          </a:prstGeom>
          <a:noFill/>
        </p:spPr>
        <p:txBody>
          <a:bodyPr wrap="none" rtlCol="0">
            <a:spAutoFit/>
          </a:bodyPr>
          <a:lstStyle/>
          <a:p>
            <a:r>
              <a:rPr lang="en-US" dirty="0"/>
              <a:t>Engineered pads &amp; metamaterials</a:t>
            </a:r>
          </a:p>
        </p:txBody>
      </p:sp>
      <p:sp>
        <p:nvSpPr>
          <p:cNvPr id="21" name="TextBox 20">
            <a:extLst>
              <a:ext uri="{FF2B5EF4-FFF2-40B4-BE49-F238E27FC236}">
                <a16:creationId xmlns:a16="http://schemas.microsoft.com/office/drawing/2014/main" id="{5ABD8398-EC02-FEDB-0350-7EAA537098BE}"/>
              </a:ext>
            </a:extLst>
          </p:cNvPr>
          <p:cNvSpPr txBox="1"/>
          <p:nvPr/>
        </p:nvSpPr>
        <p:spPr>
          <a:xfrm>
            <a:off x="9191134" y="3752772"/>
            <a:ext cx="2069797" cy="369332"/>
          </a:xfrm>
          <a:prstGeom prst="rect">
            <a:avLst/>
          </a:prstGeom>
          <a:noFill/>
        </p:spPr>
        <p:txBody>
          <a:bodyPr wrap="none" rtlCol="0">
            <a:spAutoFit/>
          </a:bodyPr>
          <a:lstStyle/>
          <a:p>
            <a:r>
              <a:rPr lang="en-US" dirty="0"/>
              <a:t>Closed-cell foams</a:t>
            </a:r>
          </a:p>
        </p:txBody>
      </p:sp>
      <p:sp>
        <p:nvSpPr>
          <p:cNvPr id="22" name="TextBox 21">
            <a:extLst>
              <a:ext uri="{FF2B5EF4-FFF2-40B4-BE49-F238E27FC236}">
                <a16:creationId xmlns:a16="http://schemas.microsoft.com/office/drawing/2014/main" id="{24C5EE1A-C36B-0E51-9946-4F2AA0FCF905}"/>
              </a:ext>
            </a:extLst>
          </p:cNvPr>
          <p:cNvSpPr txBox="1"/>
          <p:nvPr/>
        </p:nvSpPr>
        <p:spPr>
          <a:xfrm>
            <a:off x="3476837" y="6242913"/>
            <a:ext cx="1936749" cy="369332"/>
          </a:xfrm>
          <a:prstGeom prst="rect">
            <a:avLst/>
          </a:prstGeom>
          <a:noFill/>
        </p:spPr>
        <p:txBody>
          <a:bodyPr wrap="none" rtlCol="0">
            <a:spAutoFit/>
          </a:bodyPr>
          <a:lstStyle/>
          <a:p>
            <a:r>
              <a:rPr lang="en-US" dirty="0"/>
              <a:t>Open-cell foams</a:t>
            </a:r>
          </a:p>
        </p:txBody>
      </p:sp>
      <p:sp>
        <p:nvSpPr>
          <p:cNvPr id="23" name="TextBox 22">
            <a:extLst>
              <a:ext uri="{FF2B5EF4-FFF2-40B4-BE49-F238E27FC236}">
                <a16:creationId xmlns:a16="http://schemas.microsoft.com/office/drawing/2014/main" id="{6669DC35-9D32-AF92-5A99-D995B542E7DC}"/>
              </a:ext>
            </a:extLst>
          </p:cNvPr>
          <p:cNvSpPr txBox="1"/>
          <p:nvPr/>
        </p:nvSpPr>
        <p:spPr>
          <a:xfrm>
            <a:off x="7542799" y="6171448"/>
            <a:ext cx="2334293" cy="369332"/>
          </a:xfrm>
          <a:prstGeom prst="rect">
            <a:avLst/>
          </a:prstGeom>
          <a:noFill/>
        </p:spPr>
        <p:txBody>
          <a:bodyPr wrap="none" rtlCol="0">
            <a:spAutoFit/>
          </a:bodyPr>
          <a:lstStyle/>
          <a:p>
            <a:r>
              <a:rPr lang="en-US" dirty="0"/>
              <a:t>Curved rubber pads</a:t>
            </a:r>
          </a:p>
        </p:txBody>
      </p:sp>
    </p:spTree>
    <p:extLst>
      <p:ext uri="{BB962C8B-B14F-4D97-AF65-F5344CB8AC3E}">
        <p14:creationId xmlns:p14="http://schemas.microsoft.com/office/powerpoint/2010/main" val="224120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5375-A3DF-A56C-A9B6-4890DEEF8ED0}"/>
              </a:ext>
            </a:extLst>
          </p:cNvPr>
          <p:cNvSpPr>
            <a:spLocks noGrp="1"/>
          </p:cNvSpPr>
          <p:nvPr>
            <p:ph type="title"/>
          </p:nvPr>
        </p:nvSpPr>
        <p:spPr/>
        <p:txBody>
          <a:bodyPr/>
          <a:lstStyle/>
          <a:p>
            <a:r>
              <a:rPr lang="en-US" dirty="0"/>
              <a:t>What is preloading, and where do we see it?</a:t>
            </a:r>
          </a:p>
        </p:txBody>
      </p:sp>
      <p:sp>
        <p:nvSpPr>
          <p:cNvPr id="4" name="Slide Number Placeholder 3">
            <a:extLst>
              <a:ext uri="{FF2B5EF4-FFF2-40B4-BE49-F238E27FC236}">
                <a16:creationId xmlns:a16="http://schemas.microsoft.com/office/drawing/2014/main" id="{3AECDCCA-C2B9-0C0C-A6C4-5CA0F877B373}"/>
              </a:ext>
            </a:extLst>
          </p:cNvPr>
          <p:cNvSpPr>
            <a:spLocks noGrp="1"/>
          </p:cNvSpPr>
          <p:nvPr>
            <p:ph type="sldNum" sz="quarter" idx="4"/>
          </p:nvPr>
        </p:nvSpPr>
        <p:spPr/>
        <p:txBody>
          <a:bodyPr/>
          <a:lstStyle/>
          <a:p>
            <a:pPr algn="ctr"/>
            <a:fld id="{F6B149FD-26F7-3645-B4E7-BA8B8CC5EEA8}" type="slidenum">
              <a:rPr lang="en-US" smtClean="0"/>
              <a:pPr algn="ctr"/>
              <a:t>9</a:t>
            </a:fld>
            <a:endParaRPr lang="en-US" dirty="0"/>
          </a:p>
        </p:txBody>
      </p:sp>
      <p:sp>
        <p:nvSpPr>
          <p:cNvPr id="5" name="TextBox 4">
            <a:extLst>
              <a:ext uri="{FF2B5EF4-FFF2-40B4-BE49-F238E27FC236}">
                <a16:creationId xmlns:a16="http://schemas.microsoft.com/office/drawing/2014/main" id="{AF69DD8D-0A42-AC90-4F2B-DB346405370B}"/>
              </a:ext>
            </a:extLst>
          </p:cNvPr>
          <p:cNvSpPr txBox="1"/>
          <p:nvPr/>
        </p:nvSpPr>
        <p:spPr>
          <a:xfrm>
            <a:off x="762000" y="5948575"/>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Preloads come from </a:t>
            </a:r>
            <a:r>
              <a:rPr lang="en-US" b="1" dirty="0"/>
              <a:t>self-equilibrating stresses</a:t>
            </a:r>
            <a:r>
              <a:rPr lang="en-US" dirty="0"/>
              <a:t> and often arise from </a:t>
            </a:r>
            <a:r>
              <a:rPr lang="en-US" b="1" dirty="0"/>
              <a:t>geometry interference</a:t>
            </a:r>
            <a:r>
              <a:rPr lang="en-US" dirty="0"/>
              <a:t> or </a:t>
            </a:r>
            <a:r>
              <a:rPr lang="en-US" b="1" dirty="0"/>
              <a:t>static loads</a:t>
            </a:r>
            <a:r>
              <a:rPr lang="en-US" dirty="0"/>
              <a:t> such as gravity.</a:t>
            </a:r>
          </a:p>
        </p:txBody>
      </p:sp>
      <p:pic>
        <p:nvPicPr>
          <p:cNvPr id="7" name="Picture 6">
            <a:extLst>
              <a:ext uri="{FF2B5EF4-FFF2-40B4-BE49-F238E27FC236}">
                <a16:creationId xmlns:a16="http://schemas.microsoft.com/office/drawing/2014/main" id="{D8ABFA8A-387E-2505-4AEB-D1BE6C95600D}"/>
              </a:ext>
            </a:extLst>
          </p:cNvPr>
          <p:cNvPicPr>
            <a:picLocks noChangeAspect="1"/>
          </p:cNvPicPr>
          <p:nvPr/>
        </p:nvPicPr>
        <p:blipFill>
          <a:blip r:embed="rId2"/>
          <a:stretch>
            <a:fillRect/>
          </a:stretch>
        </p:blipFill>
        <p:spPr>
          <a:xfrm>
            <a:off x="323690" y="1201060"/>
            <a:ext cx="2951767" cy="1964267"/>
          </a:xfrm>
          <a:prstGeom prst="rect">
            <a:avLst/>
          </a:prstGeom>
        </p:spPr>
      </p:pic>
      <p:pic>
        <p:nvPicPr>
          <p:cNvPr id="9" name="Picture 8">
            <a:extLst>
              <a:ext uri="{FF2B5EF4-FFF2-40B4-BE49-F238E27FC236}">
                <a16:creationId xmlns:a16="http://schemas.microsoft.com/office/drawing/2014/main" id="{76953F17-16D4-5F13-E7A5-E0779821E1F8}"/>
              </a:ext>
            </a:extLst>
          </p:cNvPr>
          <p:cNvPicPr>
            <a:picLocks noChangeAspect="1"/>
          </p:cNvPicPr>
          <p:nvPr/>
        </p:nvPicPr>
        <p:blipFill>
          <a:blip r:embed="rId3"/>
          <a:stretch>
            <a:fillRect/>
          </a:stretch>
        </p:blipFill>
        <p:spPr>
          <a:xfrm>
            <a:off x="3782843" y="1201060"/>
            <a:ext cx="2441214" cy="1964267"/>
          </a:xfrm>
          <a:prstGeom prst="rect">
            <a:avLst/>
          </a:prstGeom>
        </p:spPr>
      </p:pic>
      <p:pic>
        <p:nvPicPr>
          <p:cNvPr id="11" name="Picture 10">
            <a:extLst>
              <a:ext uri="{FF2B5EF4-FFF2-40B4-BE49-F238E27FC236}">
                <a16:creationId xmlns:a16="http://schemas.microsoft.com/office/drawing/2014/main" id="{78C1410E-A7DD-DFAE-387A-815653E3EEB5}"/>
              </a:ext>
            </a:extLst>
          </p:cNvPr>
          <p:cNvPicPr>
            <a:picLocks noChangeAspect="1"/>
          </p:cNvPicPr>
          <p:nvPr/>
        </p:nvPicPr>
        <p:blipFill>
          <a:blip r:embed="rId4"/>
          <a:stretch>
            <a:fillRect/>
          </a:stretch>
        </p:blipFill>
        <p:spPr>
          <a:xfrm>
            <a:off x="6817624" y="1201060"/>
            <a:ext cx="3491967" cy="2030329"/>
          </a:xfrm>
          <a:prstGeom prst="rect">
            <a:avLst/>
          </a:prstGeom>
        </p:spPr>
      </p:pic>
      <p:pic>
        <p:nvPicPr>
          <p:cNvPr id="13" name="Picture 12">
            <a:extLst>
              <a:ext uri="{FF2B5EF4-FFF2-40B4-BE49-F238E27FC236}">
                <a16:creationId xmlns:a16="http://schemas.microsoft.com/office/drawing/2014/main" id="{4E617BB1-8B38-BB84-C695-F8DA27DE3C50}"/>
              </a:ext>
            </a:extLst>
          </p:cNvPr>
          <p:cNvPicPr>
            <a:picLocks noChangeAspect="1"/>
          </p:cNvPicPr>
          <p:nvPr/>
        </p:nvPicPr>
        <p:blipFill>
          <a:blip r:embed="rId5"/>
          <a:stretch>
            <a:fillRect/>
          </a:stretch>
        </p:blipFill>
        <p:spPr>
          <a:xfrm>
            <a:off x="323690" y="3873353"/>
            <a:ext cx="2951767" cy="1833203"/>
          </a:xfrm>
          <a:prstGeom prst="rect">
            <a:avLst/>
          </a:prstGeom>
        </p:spPr>
      </p:pic>
      <p:pic>
        <p:nvPicPr>
          <p:cNvPr id="17" name="Picture 16">
            <a:extLst>
              <a:ext uri="{FF2B5EF4-FFF2-40B4-BE49-F238E27FC236}">
                <a16:creationId xmlns:a16="http://schemas.microsoft.com/office/drawing/2014/main" id="{CCC76062-CF6C-372C-57CB-A6549E90FCBA}"/>
              </a:ext>
            </a:extLst>
          </p:cNvPr>
          <p:cNvPicPr>
            <a:picLocks noChangeAspect="1"/>
          </p:cNvPicPr>
          <p:nvPr/>
        </p:nvPicPr>
        <p:blipFill rotWithShape="1">
          <a:blip r:embed="rId6"/>
          <a:srcRect l="66637"/>
          <a:stretch/>
        </p:blipFill>
        <p:spPr>
          <a:xfrm>
            <a:off x="3713767" y="3733801"/>
            <a:ext cx="2638189" cy="2103820"/>
          </a:xfrm>
          <a:prstGeom prst="rect">
            <a:avLst/>
          </a:prstGeom>
        </p:spPr>
      </p:pic>
      <p:pic>
        <p:nvPicPr>
          <p:cNvPr id="19" name="Picture 18">
            <a:extLst>
              <a:ext uri="{FF2B5EF4-FFF2-40B4-BE49-F238E27FC236}">
                <a16:creationId xmlns:a16="http://schemas.microsoft.com/office/drawing/2014/main" id="{C578DBD9-3A36-E8B8-4D7F-AEE8265FE49E}"/>
              </a:ext>
            </a:extLst>
          </p:cNvPr>
          <p:cNvPicPr>
            <a:picLocks noChangeAspect="1"/>
          </p:cNvPicPr>
          <p:nvPr/>
        </p:nvPicPr>
        <p:blipFill>
          <a:blip r:embed="rId7"/>
          <a:stretch>
            <a:fillRect/>
          </a:stretch>
        </p:blipFill>
        <p:spPr>
          <a:xfrm>
            <a:off x="6632415" y="4036286"/>
            <a:ext cx="2480433" cy="1670270"/>
          </a:xfrm>
          <a:prstGeom prst="rect">
            <a:avLst/>
          </a:prstGeom>
        </p:spPr>
      </p:pic>
      <p:pic>
        <p:nvPicPr>
          <p:cNvPr id="21" name="Picture 20">
            <a:extLst>
              <a:ext uri="{FF2B5EF4-FFF2-40B4-BE49-F238E27FC236}">
                <a16:creationId xmlns:a16="http://schemas.microsoft.com/office/drawing/2014/main" id="{B60DD4F4-EA3D-7323-D4E6-D5DAD31B86FA}"/>
              </a:ext>
            </a:extLst>
          </p:cNvPr>
          <p:cNvPicPr>
            <a:picLocks noChangeAspect="1"/>
          </p:cNvPicPr>
          <p:nvPr/>
        </p:nvPicPr>
        <p:blipFill>
          <a:blip r:embed="rId8"/>
          <a:stretch>
            <a:fillRect/>
          </a:stretch>
        </p:blipFill>
        <p:spPr>
          <a:xfrm>
            <a:off x="9293745" y="3873353"/>
            <a:ext cx="2349616" cy="1931384"/>
          </a:xfrm>
          <a:prstGeom prst="rect">
            <a:avLst/>
          </a:prstGeom>
        </p:spPr>
      </p:pic>
      <p:sp>
        <p:nvSpPr>
          <p:cNvPr id="22" name="TextBox 21">
            <a:extLst>
              <a:ext uri="{FF2B5EF4-FFF2-40B4-BE49-F238E27FC236}">
                <a16:creationId xmlns:a16="http://schemas.microsoft.com/office/drawing/2014/main" id="{C849AE6F-A5F3-EE9C-106D-7D81BCD3C028}"/>
              </a:ext>
            </a:extLst>
          </p:cNvPr>
          <p:cNvSpPr txBox="1"/>
          <p:nvPr/>
        </p:nvSpPr>
        <p:spPr>
          <a:xfrm>
            <a:off x="298289" y="904725"/>
            <a:ext cx="3156110" cy="369332"/>
          </a:xfrm>
          <a:prstGeom prst="rect">
            <a:avLst/>
          </a:prstGeom>
          <a:noFill/>
        </p:spPr>
        <p:txBody>
          <a:bodyPr wrap="square" rtlCol="0">
            <a:spAutoFit/>
          </a:bodyPr>
          <a:lstStyle/>
          <a:p>
            <a:r>
              <a:rPr lang="en-US" dirty="0"/>
              <a:t>Pre-tensioned elements</a:t>
            </a:r>
          </a:p>
        </p:txBody>
      </p:sp>
      <p:sp>
        <p:nvSpPr>
          <p:cNvPr id="23" name="TextBox 22">
            <a:extLst>
              <a:ext uri="{FF2B5EF4-FFF2-40B4-BE49-F238E27FC236}">
                <a16:creationId xmlns:a16="http://schemas.microsoft.com/office/drawing/2014/main" id="{6C1EF561-4D82-7402-A202-7CC1ECA08A48}"/>
              </a:ext>
            </a:extLst>
          </p:cNvPr>
          <p:cNvSpPr txBox="1"/>
          <p:nvPr/>
        </p:nvSpPr>
        <p:spPr>
          <a:xfrm>
            <a:off x="3782843" y="884558"/>
            <a:ext cx="2563443" cy="369332"/>
          </a:xfrm>
          <a:prstGeom prst="rect">
            <a:avLst/>
          </a:prstGeom>
          <a:noFill/>
        </p:spPr>
        <p:txBody>
          <a:bodyPr wrap="square" rtlCol="0">
            <a:spAutoFit/>
          </a:bodyPr>
          <a:lstStyle/>
          <a:p>
            <a:r>
              <a:rPr lang="en-US" dirty="0"/>
              <a:t>Bolted joints</a:t>
            </a:r>
          </a:p>
        </p:txBody>
      </p:sp>
      <p:sp>
        <p:nvSpPr>
          <p:cNvPr id="24" name="TextBox 23">
            <a:extLst>
              <a:ext uri="{FF2B5EF4-FFF2-40B4-BE49-F238E27FC236}">
                <a16:creationId xmlns:a16="http://schemas.microsoft.com/office/drawing/2014/main" id="{168EA9C3-EC47-7752-037B-A157939570B8}"/>
              </a:ext>
            </a:extLst>
          </p:cNvPr>
          <p:cNvSpPr txBox="1"/>
          <p:nvPr/>
        </p:nvSpPr>
        <p:spPr>
          <a:xfrm>
            <a:off x="6730302" y="898682"/>
            <a:ext cx="4259431" cy="369332"/>
          </a:xfrm>
          <a:prstGeom prst="rect">
            <a:avLst/>
          </a:prstGeom>
          <a:noFill/>
        </p:spPr>
        <p:txBody>
          <a:bodyPr wrap="square" rtlCol="0">
            <a:spAutoFit/>
          </a:bodyPr>
          <a:lstStyle/>
          <a:p>
            <a:r>
              <a:rPr lang="en-US" dirty="0"/>
              <a:t>Spring-loaded components</a:t>
            </a:r>
          </a:p>
        </p:txBody>
      </p:sp>
      <p:sp>
        <p:nvSpPr>
          <p:cNvPr id="25" name="TextBox 24">
            <a:extLst>
              <a:ext uri="{FF2B5EF4-FFF2-40B4-BE49-F238E27FC236}">
                <a16:creationId xmlns:a16="http://schemas.microsoft.com/office/drawing/2014/main" id="{9156E51F-F5CF-5872-5024-E50E45BE2B5C}"/>
              </a:ext>
            </a:extLst>
          </p:cNvPr>
          <p:cNvSpPr txBox="1"/>
          <p:nvPr/>
        </p:nvSpPr>
        <p:spPr>
          <a:xfrm>
            <a:off x="221518" y="3540710"/>
            <a:ext cx="3156110" cy="369332"/>
          </a:xfrm>
          <a:prstGeom prst="rect">
            <a:avLst/>
          </a:prstGeom>
          <a:noFill/>
        </p:spPr>
        <p:txBody>
          <a:bodyPr wrap="square" rtlCol="0">
            <a:spAutoFit/>
          </a:bodyPr>
          <a:lstStyle/>
          <a:p>
            <a:r>
              <a:rPr lang="en-US" dirty="0"/>
              <a:t>Gravity preloads </a:t>
            </a:r>
          </a:p>
        </p:txBody>
      </p:sp>
      <p:sp>
        <p:nvSpPr>
          <p:cNvPr id="26" name="TextBox 25">
            <a:extLst>
              <a:ext uri="{FF2B5EF4-FFF2-40B4-BE49-F238E27FC236}">
                <a16:creationId xmlns:a16="http://schemas.microsoft.com/office/drawing/2014/main" id="{0AB34FCD-4CCB-18CA-E646-BB04EF293CC0}"/>
              </a:ext>
            </a:extLst>
          </p:cNvPr>
          <p:cNvSpPr txBox="1"/>
          <p:nvPr/>
        </p:nvSpPr>
        <p:spPr>
          <a:xfrm>
            <a:off x="6587895" y="3522188"/>
            <a:ext cx="1824046" cy="369332"/>
          </a:xfrm>
          <a:prstGeom prst="rect">
            <a:avLst/>
          </a:prstGeom>
          <a:noFill/>
        </p:spPr>
        <p:txBody>
          <a:bodyPr wrap="square" rtlCol="0">
            <a:spAutoFit/>
          </a:bodyPr>
          <a:lstStyle/>
          <a:p>
            <a:r>
              <a:rPr lang="en-US" dirty="0"/>
              <a:t>Spring washers</a:t>
            </a:r>
          </a:p>
        </p:txBody>
      </p:sp>
      <p:sp>
        <p:nvSpPr>
          <p:cNvPr id="27" name="TextBox 26">
            <a:extLst>
              <a:ext uri="{FF2B5EF4-FFF2-40B4-BE49-F238E27FC236}">
                <a16:creationId xmlns:a16="http://schemas.microsoft.com/office/drawing/2014/main" id="{B5D949A7-FA15-576A-9476-E0CBF94693E2}"/>
              </a:ext>
            </a:extLst>
          </p:cNvPr>
          <p:cNvSpPr txBox="1"/>
          <p:nvPr/>
        </p:nvSpPr>
        <p:spPr>
          <a:xfrm>
            <a:off x="3816069" y="3529594"/>
            <a:ext cx="3156110" cy="369332"/>
          </a:xfrm>
          <a:prstGeom prst="rect">
            <a:avLst/>
          </a:prstGeom>
          <a:noFill/>
        </p:spPr>
        <p:txBody>
          <a:bodyPr wrap="square" rtlCol="0">
            <a:spAutoFit/>
          </a:bodyPr>
          <a:lstStyle/>
          <a:p>
            <a:r>
              <a:rPr lang="en-US" dirty="0"/>
              <a:t>O-Rings and seals</a:t>
            </a:r>
          </a:p>
        </p:txBody>
      </p:sp>
      <p:sp>
        <p:nvSpPr>
          <p:cNvPr id="28" name="TextBox 27">
            <a:extLst>
              <a:ext uri="{FF2B5EF4-FFF2-40B4-BE49-F238E27FC236}">
                <a16:creationId xmlns:a16="http://schemas.microsoft.com/office/drawing/2014/main" id="{66CF02FA-09C4-E4B5-2CBD-522193B0248C}"/>
              </a:ext>
            </a:extLst>
          </p:cNvPr>
          <p:cNvSpPr txBox="1"/>
          <p:nvPr/>
        </p:nvSpPr>
        <p:spPr>
          <a:xfrm>
            <a:off x="9293745" y="3480869"/>
            <a:ext cx="1824046" cy="369332"/>
          </a:xfrm>
          <a:prstGeom prst="rect">
            <a:avLst/>
          </a:prstGeom>
          <a:noFill/>
        </p:spPr>
        <p:txBody>
          <a:bodyPr wrap="square" rtlCol="0">
            <a:spAutoFit/>
          </a:bodyPr>
          <a:lstStyle/>
          <a:p>
            <a:r>
              <a:rPr lang="en-US" dirty="0"/>
              <a:t>Pads &amp; gaskets</a:t>
            </a:r>
          </a:p>
        </p:txBody>
      </p:sp>
    </p:spTree>
    <p:extLst>
      <p:ext uri="{BB962C8B-B14F-4D97-AF65-F5344CB8AC3E}">
        <p14:creationId xmlns:p14="http://schemas.microsoft.com/office/powerpoint/2010/main" val="81829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67A8-BAA6-4937-DA5F-BCC3E2B22AED}"/>
              </a:ext>
            </a:extLst>
          </p:cNvPr>
          <p:cNvSpPr>
            <a:spLocks noGrp="1"/>
          </p:cNvSpPr>
          <p:nvPr>
            <p:ph type="title"/>
          </p:nvPr>
        </p:nvSpPr>
        <p:spPr/>
        <p:txBody>
          <a:bodyPr/>
          <a:lstStyle/>
          <a:p>
            <a:r>
              <a:rPr lang="en-US" dirty="0"/>
              <a:t>Preloading pads</a:t>
            </a:r>
          </a:p>
        </p:txBody>
      </p:sp>
      <p:sp>
        <p:nvSpPr>
          <p:cNvPr id="3" name="Content Placeholder 2">
            <a:extLst>
              <a:ext uri="{FF2B5EF4-FFF2-40B4-BE49-F238E27FC236}">
                <a16:creationId xmlns:a16="http://schemas.microsoft.com/office/drawing/2014/main" id="{0B69D72E-8569-2054-B273-8162C135A9C7}"/>
              </a:ext>
            </a:extLst>
          </p:cNvPr>
          <p:cNvSpPr>
            <a:spLocks noGrp="1"/>
          </p:cNvSpPr>
          <p:nvPr>
            <p:ph idx="1"/>
          </p:nvPr>
        </p:nvSpPr>
        <p:spPr>
          <a:xfrm>
            <a:off x="762000" y="1143001"/>
            <a:ext cx="10553699" cy="4953000"/>
          </a:xfrm>
        </p:spPr>
        <p:txBody>
          <a:bodyPr>
            <a:normAutofit/>
          </a:bodyPr>
          <a:lstStyle/>
          <a:p>
            <a:r>
              <a:rPr lang="en-US" sz="1800" dirty="0"/>
              <a:t>Preloading pads is </a:t>
            </a:r>
            <a:r>
              <a:rPr lang="en-US" sz="1800" dirty="0">
                <a:solidFill>
                  <a:srgbClr val="0070C0"/>
                </a:solidFill>
              </a:rPr>
              <a:t>less well-defined</a:t>
            </a:r>
            <a:r>
              <a:rPr lang="en-US" sz="1800" dirty="0"/>
              <a:t> than preloading bolts.</a:t>
            </a:r>
          </a:p>
          <a:p>
            <a:pPr marL="342900" indent="-342900">
              <a:buFont typeface="Arial" panose="020B0604020202020204" pitchFamily="34" charset="0"/>
              <a:buChar char="•"/>
            </a:pPr>
            <a:r>
              <a:rPr lang="en-US" sz="1800" dirty="0"/>
              <a:t>Geometries tend to be more varied</a:t>
            </a:r>
          </a:p>
          <a:p>
            <a:pPr marL="342900" indent="-342900">
              <a:buFont typeface="Arial" panose="020B0604020202020204" pitchFamily="34" charset="0"/>
              <a:buChar char="•"/>
            </a:pPr>
            <a:r>
              <a:rPr lang="en-US" sz="1800" dirty="0"/>
              <a:t>QOI tend to be varied (percent compression, total compression force, …)</a:t>
            </a:r>
          </a:p>
          <a:p>
            <a:pPr marL="342900" indent="-342900">
              <a:buFont typeface="Arial" panose="020B0604020202020204" pitchFamily="34" charset="0"/>
              <a:buChar char="•"/>
            </a:pPr>
            <a:r>
              <a:rPr lang="en-US" sz="1800" dirty="0"/>
              <a:t>Material properties tend to be varied (Poisson ratio, hyper/hypo-elastic, …) </a:t>
            </a:r>
          </a:p>
          <a:p>
            <a:pPr marL="829809" lvl="1" indent="-342900">
              <a:buFont typeface="Arial" panose="020B0604020202020204" pitchFamily="34" charset="0"/>
              <a:buChar char="•"/>
            </a:pPr>
            <a:r>
              <a:rPr lang="en-US" sz="1600" dirty="0"/>
              <a:t>We will be intentionally avoiding complex material models</a:t>
            </a:r>
          </a:p>
          <a:p>
            <a:pPr marL="829809" lvl="1" indent="-342900">
              <a:buFont typeface="Arial" panose="020B0604020202020204" pitchFamily="34" charset="0"/>
              <a:buChar char="•"/>
            </a:pPr>
            <a:r>
              <a:rPr lang="en-US" sz="1600" dirty="0"/>
              <a:t>Focus instead on the preload process</a:t>
            </a:r>
          </a:p>
          <a:p>
            <a:r>
              <a:rPr lang="en-US" sz="1800" dirty="0"/>
              <a:t>Therefore, we will focus on </a:t>
            </a:r>
            <a:r>
              <a:rPr lang="en-US" sz="1800" dirty="0">
                <a:solidFill>
                  <a:srgbClr val="0070C0"/>
                </a:solidFill>
              </a:rPr>
              <a:t>techniques and strategies</a:t>
            </a:r>
            <a:r>
              <a:rPr lang="en-US" sz="1800" dirty="0"/>
              <a:t> that can be </a:t>
            </a:r>
            <a:r>
              <a:rPr lang="en-US" sz="1800" dirty="0">
                <a:solidFill>
                  <a:srgbClr val="0070C0"/>
                </a:solidFill>
              </a:rPr>
              <a:t>customized</a:t>
            </a:r>
            <a:r>
              <a:rPr lang="en-US" sz="1800" dirty="0"/>
              <a:t> for a variety of applications:</a:t>
            </a:r>
          </a:p>
          <a:p>
            <a:pPr marL="342900" indent="-342900">
              <a:buFont typeface="Arial" panose="020B0604020202020204" pitchFamily="34" charset="0"/>
              <a:buChar char="•"/>
            </a:pPr>
            <a:r>
              <a:rPr lang="en-US" sz="1800" dirty="0"/>
              <a:t>Forward deformation &amp; assembly</a:t>
            </a:r>
          </a:p>
          <a:p>
            <a:pPr marL="342900" indent="-342900">
              <a:buFont typeface="Arial" panose="020B0604020202020204" pitchFamily="34" charset="0"/>
              <a:buChar char="•"/>
            </a:pPr>
            <a:r>
              <a:rPr lang="en-US" sz="1800" dirty="0"/>
              <a:t>Reverse strain assembly method</a:t>
            </a:r>
          </a:p>
          <a:p>
            <a:pPr marL="342900" indent="-342900">
              <a:buFont typeface="Arial" panose="020B0604020202020204" pitchFamily="34" charset="0"/>
              <a:buChar char="•"/>
            </a:pPr>
            <a:r>
              <a:rPr lang="en-US" sz="1800" dirty="0"/>
              <a:t>Working with curved geometries</a:t>
            </a:r>
          </a:p>
          <a:p>
            <a:pPr marL="342900" indent="-342900">
              <a:buFont typeface="Arial" panose="020B0604020202020204" pitchFamily="34" charset="0"/>
              <a:buChar char="•"/>
            </a:pPr>
            <a:r>
              <a:rPr lang="en-US" sz="1800" dirty="0"/>
              <a:t>Computing quantities of interest</a:t>
            </a:r>
          </a:p>
          <a:p>
            <a:endParaRPr lang="en-US" sz="1800" dirty="0"/>
          </a:p>
        </p:txBody>
      </p:sp>
      <p:sp>
        <p:nvSpPr>
          <p:cNvPr id="4" name="Slide Number Placeholder 3">
            <a:extLst>
              <a:ext uri="{FF2B5EF4-FFF2-40B4-BE49-F238E27FC236}">
                <a16:creationId xmlns:a16="http://schemas.microsoft.com/office/drawing/2014/main" id="{AB54930E-8668-8E5C-2E74-913FE83C0A13}"/>
              </a:ext>
            </a:extLst>
          </p:cNvPr>
          <p:cNvSpPr>
            <a:spLocks noGrp="1"/>
          </p:cNvSpPr>
          <p:nvPr>
            <p:ph type="sldNum" sz="quarter" idx="4"/>
          </p:nvPr>
        </p:nvSpPr>
        <p:spPr/>
        <p:txBody>
          <a:bodyPr/>
          <a:lstStyle/>
          <a:p>
            <a:pPr algn="ctr"/>
            <a:fld id="{F6B149FD-26F7-3645-B4E7-BA8B8CC5EEA8}" type="slidenum">
              <a:rPr lang="en-US" smtClean="0"/>
              <a:pPr algn="ctr"/>
              <a:t>90</a:t>
            </a:fld>
            <a:endParaRPr lang="en-US" dirty="0"/>
          </a:p>
        </p:txBody>
      </p:sp>
    </p:spTree>
    <p:extLst>
      <p:ext uri="{BB962C8B-B14F-4D97-AF65-F5344CB8AC3E}">
        <p14:creationId xmlns:p14="http://schemas.microsoft.com/office/powerpoint/2010/main" val="22477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B39C-9B20-2170-96BA-B079C32B9B66}"/>
              </a:ext>
            </a:extLst>
          </p:cNvPr>
          <p:cNvSpPr>
            <a:spLocks noGrp="1"/>
          </p:cNvSpPr>
          <p:nvPr>
            <p:ph type="title"/>
          </p:nvPr>
        </p:nvSpPr>
        <p:spPr/>
        <p:txBody>
          <a:bodyPr/>
          <a:lstStyle/>
          <a:p>
            <a:r>
              <a:rPr lang="en-US" dirty="0"/>
              <a:t>Techniques for preloading flat &amp; curved pads</a:t>
            </a:r>
          </a:p>
        </p:txBody>
      </p:sp>
      <p:sp>
        <p:nvSpPr>
          <p:cNvPr id="4" name="Slide Number Placeholder 3">
            <a:extLst>
              <a:ext uri="{FF2B5EF4-FFF2-40B4-BE49-F238E27FC236}">
                <a16:creationId xmlns:a16="http://schemas.microsoft.com/office/drawing/2014/main" id="{35DFB9BD-A2C6-DA3A-5FB7-AD94E9478BFA}"/>
              </a:ext>
            </a:extLst>
          </p:cNvPr>
          <p:cNvSpPr>
            <a:spLocks noGrp="1"/>
          </p:cNvSpPr>
          <p:nvPr>
            <p:ph type="sldNum" sz="quarter" idx="4"/>
          </p:nvPr>
        </p:nvSpPr>
        <p:spPr/>
        <p:txBody>
          <a:bodyPr/>
          <a:lstStyle/>
          <a:p>
            <a:pPr algn="ctr"/>
            <a:fld id="{F6B149FD-26F7-3645-B4E7-BA8B8CC5EEA8}" type="slidenum">
              <a:rPr lang="en-US" smtClean="0"/>
              <a:pPr algn="ctr"/>
              <a:t>91</a:t>
            </a:fld>
            <a:endParaRPr lang="en-US" dirty="0"/>
          </a:p>
        </p:txBody>
      </p:sp>
      <p:pic>
        <p:nvPicPr>
          <p:cNvPr id="6" name="Picture 5">
            <a:extLst>
              <a:ext uri="{FF2B5EF4-FFF2-40B4-BE49-F238E27FC236}">
                <a16:creationId xmlns:a16="http://schemas.microsoft.com/office/drawing/2014/main" id="{A49F8EC5-7657-49A6-DDF5-DB16301D77C8}"/>
              </a:ext>
            </a:extLst>
          </p:cNvPr>
          <p:cNvPicPr>
            <a:picLocks noChangeAspect="1"/>
          </p:cNvPicPr>
          <p:nvPr/>
        </p:nvPicPr>
        <p:blipFill>
          <a:blip r:embed="rId2"/>
          <a:stretch>
            <a:fillRect/>
          </a:stretch>
        </p:blipFill>
        <p:spPr>
          <a:xfrm>
            <a:off x="658003" y="1950078"/>
            <a:ext cx="3959157" cy="2930297"/>
          </a:xfrm>
          <a:prstGeom prst="rect">
            <a:avLst/>
          </a:prstGeom>
        </p:spPr>
      </p:pic>
      <p:sp>
        <p:nvSpPr>
          <p:cNvPr id="7" name="TextBox 6">
            <a:extLst>
              <a:ext uri="{FF2B5EF4-FFF2-40B4-BE49-F238E27FC236}">
                <a16:creationId xmlns:a16="http://schemas.microsoft.com/office/drawing/2014/main" id="{38596452-76CC-13DC-C993-4642E28273B9}"/>
              </a:ext>
            </a:extLst>
          </p:cNvPr>
          <p:cNvSpPr txBox="1"/>
          <p:nvPr/>
        </p:nvSpPr>
        <p:spPr>
          <a:xfrm>
            <a:off x="5184247" y="1380322"/>
            <a:ext cx="5304715" cy="4750018"/>
          </a:xfrm>
          <a:prstGeom prst="rect">
            <a:avLst/>
          </a:prstGeom>
          <a:noFill/>
        </p:spPr>
        <p:txBody>
          <a:bodyPr wrap="square" rtlCol="0">
            <a:spAutoFit/>
          </a:bodyPr>
          <a:lstStyle/>
          <a:p>
            <a:pPr>
              <a:spcAft>
                <a:spcPts val="1600"/>
              </a:spcAft>
            </a:pPr>
            <a:r>
              <a:rPr lang="en-US" dirty="0"/>
              <a:t>There are a variety of techniques that we can use to preload pads:</a:t>
            </a:r>
          </a:p>
          <a:p>
            <a:pPr marL="285750" indent="-285750">
              <a:spcAft>
                <a:spcPts val="1600"/>
              </a:spcAft>
              <a:buFont typeface="Arial" panose="020B0604020202020204" pitchFamily="34" charset="0"/>
              <a:buChar char="•"/>
            </a:pPr>
            <a:r>
              <a:rPr lang="en-US" dirty="0"/>
              <a:t>Forward assembly </a:t>
            </a:r>
          </a:p>
          <a:p>
            <a:pPr marL="742950" lvl="1" indent="-285750">
              <a:spcAft>
                <a:spcPts val="1600"/>
              </a:spcAft>
              <a:buFont typeface="Arial" panose="020B0604020202020204" pitchFamily="34" charset="0"/>
              <a:buChar char="•"/>
            </a:pPr>
            <a:r>
              <a:rPr lang="en-US" dirty="0"/>
              <a:t>Strain-based</a:t>
            </a:r>
          </a:p>
          <a:p>
            <a:pPr marL="742950" lvl="1" indent="-285750">
              <a:spcAft>
                <a:spcPts val="1600"/>
              </a:spcAft>
              <a:buFont typeface="Arial" panose="020B0604020202020204" pitchFamily="34" charset="0"/>
              <a:buChar char="•"/>
            </a:pPr>
            <a:r>
              <a:rPr lang="en-US" dirty="0"/>
              <a:t>Displacement-based</a:t>
            </a:r>
          </a:p>
          <a:p>
            <a:pPr marL="285750" indent="-285750">
              <a:spcAft>
                <a:spcPts val="1600"/>
              </a:spcAft>
              <a:buFont typeface="Arial" panose="020B0604020202020204" pitchFamily="34" charset="0"/>
              <a:buChar char="•"/>
            </a:pPr>
            <a:r>
              <a:rPr lang="en-US" dirty="0"/>
              <a:t>Reverse deformation (straining)</a:t>
            </a:r>
          </a:p>
          <a:p>
            <a:pPr marL="285750" indent="-285750">
              <a:spcAft>
                <a:spcPts val="1600"/>
              </a:spcAft>
              <a:buFont typeface="Arial" panose="020B0604020202020204" pitchFamily="34" charset="0"/>
              <a:buChar char="•"/>
            </a:pPr>
            <a:r>
              <a:rPr lang="en-US" dirty="0"/>
              <a:t>Contact overlap method</a:t>
            </a:r>
          </a:p>
          <a:p>
            <a:pPr marL="800100" lvl="1" indent="-342900">
              <a:spcAft>
                <a:spcPts val="1600"/>
              </a:spcAft>
              <a:buFont typeface="+mj-lt"/>
              <a:buAutoNum type="arabicPeriod"/>
            </a:pPr>
            <a:r>
              <a:rPr lang="en-US" sz="1400" dirty="0"/>
              <a:t>Mesh parts in reference configuration</a:t>
            </a:r>
          </a:p>
          <a:p>
            <a:pPr marL="800100" lvl="1" indent="-342900">
              <a:spcAft>
                <a:spcPts val="1600"/>
              </a:spcAft>
              <a:buFont typeface="+mj-lt"/>
              <a:buAutoNum type="arabicPeriod"/>
            </a:pPr>
            <a:r>
              <a:rPr lang="en-US" sz="1400" dirty="0"/>
              <a:t>Parts overlap </a:t>
            </a:r>
            <a:r>
              <a:rPr lang="en-US" sz="1400" i="1" u="sng" dirty="0"/>
              <a:t>slightly</a:t>
            </a:r>
            <a:r>
              <a:rPr lang="en-US" sz="1400" i="1" dirty="0"/>
              <a:t> </a:t>
            </a:r>
            <a:r>
              <a:rPr lang="en-US" sz="1400" dirty="0"/>
              <a:t>(must be detected by contact search tolerance)</a:t>
            </a:r>
            <a:endParaRPr lang="en-US" sz="1400" i="1" u="sng" dirty="0"/>
          </a:p>
          <a:p>
            <a:pPr marL="800100" lvl="1" indent="-342900">
              <a:spcAft>
                <a:spcPts val="1600"/>
              </a:spcAft>
              <a:buFont typeface="+mj-lt"/>
              <a:buAutoNum type="arabicPeriod"/>
            </a:pPr>
            <a:r>
              <a:rPr lang="en-US" sz="1400" dirty="0"/>
              <a:t>Contact detects overlapping parts and applies forces to remove the overlap.</a:t>
            </a:r>
          </a:p>
        </p:txBody>
      </p:sp>
      <p:pic>
        <p:nvPicPr>
          <p:cNvPr id="8" name="Graphic 7" descr="Checkmark with solid fill">
            <a:extLst>
              <a:ext uri="{FF2B5EF4-FFF2-40B4-BE49-F238E27FC236}">
                <a16:creationId xmlns:a16="http://schemas.microsoft.com/office/drawing/2014/main" id="{48CDFB25-CA4C-EB18-1D1F-3195B6C17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9906" y="2171095"/>
            <a:ext cx="306669" cy="306669"/>
          </a:xfrm>
          <a:prstGeom prst="rect">
            <a:avLst/>
          </a:prstGeom>
        </p:spPr>
      </p:pic>
      <p:pic>
        <p:nvPicPr>
          <p:cNvPr id="9" name="Graphic 8" descr="Checkmark with solid fill">
            <a:extLst>
              <a:ext uri="{FF2B5EF4-FFF2-40B4-BE49-F238E27FC236}">
                <a16:creationId xmlns:a16="http://schemas.microsoft.com/office/drawing/2014/main" id="{43A2FEFE-D588-ADEE-6251-56C77D961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947" y="3612913"/>
            <a:ext cx="306669" cy="306669"/>
          </a:xfrm>
          <a:prstGeom prst="rect">
            <a:avLst/>
          </a:prstGeom>
        </p:spPr>
      </p:pic>
      <p:sp>
        <p:nvSpPr>
          <p:cNvPr id="10" name="TextBox 9">
            <a:extLst>
              <a:ext uri="{FF2B5EF4-FFF2-40B4-BE49-F238E27FC236}">
                <a16:creationId xmlns:a16="http://schemas.microsoft.com/office/drawing/2014/main" id="{A7F21FEC-0834-6E04-EBCD-761C644713A1}"/>
              </a:ext>
            </a:extLst>
          </p:cNvPr>
          <p:cNvSpPr txBox="1"/>
          <p:nvPr/>
        </p:nvSpPr>
        <p:spPr>
          <a:xfrm>
            <a:off x="8290285" y="2127286"/>
            <a:ext cx="1997663" cy="369332"/>
          </a:xfrm>
          <a:prstGeom prst="rect">
            <a:avLst/>
          </a:prstGeom>
          <a:noFill/>
        </p:spPr>
        <p:txBody>
          <a:bodyPr wrap="none" rtlCol="0">
            <a:spAutoFit/>
          </a:bodyPr>
          <a:lstStyle/>
          <a:p>
            <a:r>
              <a:rPr lang="en-US" dirty="0">
                <a:solidFill>
                  <a:schemeClr val="bg1">
                    <a:lumMod val="75000"/>
                  </a:schemeClr>
                </a:solidFill>
              </a:rPr>
              <a:t>(previously seen)</a:t>
            </a:r>
          </a:p>
        </p:txBody>
      </p:sp>
      <p:sp>
        <p:nvSpPr>
          <p:cNvPr id="11" name="TextBox 10">
            <a:extLst>
              <a:ext uri="{FF2B5EF4-FFF2-40B4-BE49-F238E27FC236}">
                <a16:creationId xmlns:a16="http://schemas.microsoft.com/office/drawing/2014/main" id="{FE7660C0-E145-52A8-D9CA-F343462CEFAE}"/>
              </a:ext>
            </a:extLst>
          </p:cNvPr>
          <p:cNvSpPr txBox="1"/>
          <p:nvPr/>
        </p:nvSpPr>
        <p:spPr>
          <a:xfrm>
            <a:off x="9719034" y="3578531"/>
            <a:ext cx="1997663" cy="369332"/>
          </a:xfrm>
          <a:prstGeom prst="rect">
            <a:avLst/>
          </a:prstGeom>
          <a:noFill/>
        </p:spPr>
        <p:txBody>
          <a:bodyPr wrap="none" rtlCol="0">
            <a:spAutoFit/>
          </a:bodyPr>
          <a:lstStyle/>
          <a:p>
            <a:r>
              <a:rPr lang="en-US" dirty="0">
                <a:solidFill>
                  <a:schemeClr val="bg1">
                    <a:lumMod val="75000"/>
                  </a:schemeClr>
                </a:solidFill>
              </a:rPr>
              <a:t>(previously seen)</a:t>
            </a:r>
          </a:p>
        </p:txBody>
      </p:sp>
      <p:sp>
        <p:nvSpPr>
          <p:cNvPr id="12" name="Rectangle: Rounded Corners 11">
            <a:extLst>
              <a:ext uri="{FF2B5EF4-FFF2-40B4-BE49-F238E27FC236}">
                <a16:creationId xmlns:a16="http://schemas.microsoft.com/office/drawing/2014/main" id="{9D50EFF9-AF04-2BCC-EB1C-693D05BAF29C}"/>
              </a:ext>
            </a:extLst>
          </p:cNvPr>
          <p:cNvSpPr/>
          <p:nvPr/>
        </p:nvSpPr>
        <p:spPr>
          <a:xfrm>
            <a:off x="5190883" y="4043750"/>
            <a:ext cx="5304714" cy="2080687"/>
          </a:xfrm>
          <a:prstGeom prst="roundRect">
            <a:avLst>
              <a:gd name="adj" fmla="val 7606"/>
            </a:avLst>
          </a:prstGeom>
          <a:noFill/>
          <a:ln w="3810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prstDash val="dash"/>
              </a:ln>
            </a:endParaRPr>
          </a:p>
        </p:txBody>
      </p:sp>
    </p:spTree>
    <p:extLst>
      <p:ext uri="{BB962C8B-B14F-4D97-AF65-F5344CB8AC3E}">
        <p14:creationId xmlns:p14="http://schemas.microsoft.com/office/powerpoint/2010/main" val="25192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A664AE-660A-9EFB-D584-CDB0443EFFF9}"/>
              </a:ext>
            </a:extLst>
          </p:cNvPr>
          <p:cNvSpPr/>
          <p:nvPr/>
        </p:nvSpPr>
        <p:spPr>
          <a:xfrm>
            <a:off x="1729031" y="2978852"/>
            <a:ext cx="3289956" cy="33390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Pad</a:t>
            </a:r>
          </a:p>
        </p:txBody>
      </p:sp>
      <p:sp>
        <p:nvSpPr>
          <p:cNvPr id="2" name="Title 1">
            <a:extLst>
              <a:ext uri="{FF2B5EF4-FFF2-40B4-BE49-F238E27FC236}">
                <a16:creationId xmlns:a16="http://schemas.microsoft.com/office/drawing/2014/main" id="{16CF2D76-9ED6-2D8D-FE1F-AD35E6228524}"/>
              </a:ext>
            </a:extLst>
          </p:cNvPr>
          <p:cNvSpPr>
            <a:spLocks noGrp="1"/>
          </p:cNvSpPr>
          <p:nvPr>
            <p:ph type="title"/>
          </p:nvPr>
        </p:nvSpPr>
        <p:spPr/>
        <p:txBody>
          <a:bodyPr/>
          <a:lstStyle/>
          <a:p>
            <a:r>
              <a:rPr lang="en-US" dirty="0"/>
              <a:t>Contact overlap method overview</a:t>
            </a:r>
          </a:p>
        </p:txBody>
      </p:sp>
      <p:sp>
        <p:nvSpPr>
          <p:cNvPr id="4" name="Slide Number Placeholder 3">
            <a:extLst>
              <a:ext uri="{FF2B5EF4-FFF2-40B4-BE49-F238E27FC236}">
                <a16:creationId xmlns:a16="http://schemas.microsoft.com/office/drawing/2014/main" id="{204239D3-8F40-C7BD-CA4D-64508600EECF}"/>
              </a:ext>
            </a:extLst>
          </p:cNvPr>
          <p:cNvSpPr>
            <a:spLocks noGrp="1"/>
          </p:cNvSpPr>
          <p:nvPr>
            <p:ph type="sldNum" sz="quarter" idx="4"/>
          </p:nvPr>
        </p:nvSpPr>
        <p:spPr/>
        <p:txBody>
          <a:bodyPr/>
          <a:lstStyle/>
          <a:p>
            <a:pPr algn="ctr"/>
            <a:fld id="{F6B149FD-26F7-3645-B4E7-BA8B8CC5EEA8}" type="slidenum">
              <a:rPr lang="en-US" smtClean="0"/>
              <a:pPr algn="ctr"/>
              <a:t>92</a:t>
            </a:fld>
            <a:endParaRPr lang="en-US" dirty="0"/>
          </a:p>
        </p:txBody>
      </p:sp>
      <p:sp>
        <p:nvSpPr>
          <p:cNvPr id="5" name="Rectangle 4">
            <a:extLst>
              <a:ext uri="{FF2B5EF4-FFF2-40B4-BE49-F238E27FC236}">
                <a16:creationId xmlns:a16="http://schemas.microsoft.com/office/drawing/2014/main" id="{27B071FB-67A3-6AD0-F080-366B051B49BA}"/>
              </a:ext>
            </a:extLst>
          </p:cNvPr>
          <p:cNvSpPr/>
          <p:nvPr/>
        </p:nvSpPr>
        <p:spPr>
          <a:xfrm>
            <a:off x="1591558" y="3312758"/>
            <a:ext cx="3564903" cy="1687398"/>
          </a:xfrm>
          <a:prstGeom prst="rect">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Block 1</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F998655-78FA-6556-0C43-32E984CB8A3B}"/>
                  </a:ext>
                </a:extLst>
              </p:cNvPr>
              <p:cNvSpPr txBox="1"/>
              <p:nvPr/>
            </p:nvSpPr>
            <p:spPr>
              <a:xfrm>
                <a:off x="386499" y="2191777"/>
                <a:ext cx="912828" cy="553998"/>
              </a:xfrm>
              <a:prstGeom prst="rect">
                <a:avLst/>
              </a:prstGeom>
              <a:noFill/>
            </p:spPr>
            <p:txBody>
              <a:bodyPr wrap="square" lIns="0" tIns="0" rIns="0" bIns="0" rtlCol="0">
                <a:spAutoFit/>
              </a:bodyPr>
              <a:lstStyle/>
              <a:p>
                <a:pPr algn="r"/>
                <a:r>
                  <a:rPr lang="en-US" b="0" dirty="0"/>
                  <a:t>Overlap</a:t>
                </a:r>
                <a14:m>
                  <m:oMath xmlns:m="http://schemas.openxmlformats.org/officeDocument/2006/math">
                    <m:r>
                      <a:rPr lang="en-US" b="0" i="1" smtClean="0">
                        <a:latin typeface="Cambria Math" panose="02040503050406030204" pitchFamily="18" charset="0"/>
                      </a:rPr>
                      <m:t>𝛿</m:t>
                    </m:r>
                    <m:r>
                      <a:rPr lang="en-US" b="0" i="1" smtClean="0">
                        <a:latin typeface="Cambria Math" panose="02040503050406030204" pitchFamily="18" charset="0"/>
                      </a:rPr>
                      <m:t>𝐿</m:t>
                    </m:r>
                  </m:oMath>
                </a14:m>
                <a:endParaRPr lang="en-US" dirty="0"/>
              </a:p>
            </p:txBody>
          </p:sp>
        </mc:Choice>
        <mc:Fallback xmlns="">
          <p:sp>
            <p:nvSpPr>
              <p:cNvPr id="8" name="TextBox 7">
                <a:extLst>
                  <a:ext uri="{FF2B5EF4-FFF2-40B4-BE49-F238E27FC236}">
                    <a16:creationId xmlns:a16="http://schemas.microsoft.com/office/drawing/2014/main" id="{5F998655-78FA-6556-0C43-32E984CB8A3B}"/>
                  </a:ext>
                </a:extLst>
              </p:cNvPr>
              <p:cNvSpPr txBox="1">
                <a:spLocks noRot="1" noChangeAspect="1" noMove="1" noResize="1" noEditPoints="1" noAdjustHandles="1" noChangeArrowheads="1" noChangeShapeType="1" noTextEdit="1"/>
              </p:cNvSpPr>
              <p:nvPr/>
            </p:nvSpPr>
            <p:spPr>
              <a:xfrm>
                <a:off x="386499" y="2191777"/>
                <a:ext cx="912828" cy="553998"/>
              </a:xfrm>
              <a:prstGeom prst="rect">
                <a:avLst/>
              </a:prstGeom>
              <a:blipFill>
                <a:blip r:embed="rId2"/>
                <a:stretch>
                  <a:fillRect l="-8667" t="-14444" r="-16000" b="-4444"/>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24CCBB2B-9068-699D-3C2E-957C60B910B2}"/>
              </a:ext>
            </a:extLst>
          </p:cNvPr>
          <p:cNvCxnSpPr>
            <a:cxnSpLocks/>
          </p:cNvCxnSpPr>
          <p:nvPr/>
        </p:nvCxnSpPr>
        <p:spPr>
          <a:xfrm>
            <a:off x="1338606" y="2661443"/>
            <a:ext cx="395926" cy="333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08CC4342-BB2F-D540-607C-E10E3888B5B7}"/>
              </a:ext>
            </a:extLst>
          </p:cNvPr>
          <p:cNvSpPr/>
          <p:nvPr/>
        </p:nvSpPr>
        <p:spPr>
          <a:xfrm>
            <a:off x="1591558" y="2083324"/>
            <a:ext cx="3564903" cy="985099"/>
          </a:xfrm>
          <a:prstGeom prst="rect">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Block 2</a:t>
            </a:r>
          </a:p>
        </p:txBody>
      </p:sp>
      <p:sp>
        <p:nvSpPr>
          <p:cNvPr id="19" name="Rectangle 18">
            <a:extLst>
              <a:ext uri="{FF2B5EF4-FFF2-40B4-BE49-F238E27FC236}">
                <a16:creationId xmlns:a16="http://schemas.microsoft.com/office/drawing/2014/main" id="{5CD6E911-06E4-57A4-4E01-7F0C4164091A}"/>
              </a:ext>
            </a:extLst>
          </p:cNvPr>
          <p:cNvSpPr/>
          <p:nvPr/>
        </p:nvSpPr>
        <p:spPr>
          <a:xfrm>
            <a:off x="1338606" y="2830618"/>
            <a:ext cx="3996965" cy="23780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7D4989-02B0-9D39-BEA9-FBC8A33E5974}"/>
              </a:ext>
            </a:extLst>
          </p:cNvPr>
          <p:cNvSpPr/>
          <p:nvPr/>
        </p:nvSpPr>
        <p:spPr>
          <a:xfrm>
            <a:off x="1347245" y="3209317"/>
            <a:ext cx="3996965" cy="23780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A46641F7-D86E-C330-C600-B9D84D8E5DAE}"/>
              </a:ext>
            </a:extLst>
          </p:cNvPr>
          <p:cNvCxnSpPr>
            <a:cxnSpLocks/>
            <a:stCxn id="26" idx="2"/>
          </p:cNvCxnSpPr>
          <p:nvPr/>
        </p:nvCxnSpPr>
        <p:spPr>
          <a:xfrm flipH="1">
            <a:off x="5335571" y="2171520"/>
            <a:ext cx="861768" cy="65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5AEE404-034D-4437-BABC-30E595EA0BA6}"/>
              </a:ext>
            </a:extLst>
          </p:cNvPr>
          <p:cNvSpPr txBox="1"/>
          <p:nvPr/>
        </p:nvSpPr>
        <p:spPr>
          <a:xfrm>
            <a:off x="5335571" y="1617522"/>
            <a:ext cx="1723535" cy="553998"/>
          </a:xfrm>
          <a:prstGeom prst="rect">
            <a:avLst/>
          </a:prstGeom>
          <a:noFill/>
        </p:spPr>
        <p:txBody>
          <a:bodyPr wrap="square" lIns="0" tIns="0" rIns="0" bIns="0" rtlCol="0">
            <a:spAutoFit/>
          </a:bodyPr>
          <a:lstStyle/>
          <a:p>
            <a:r>
              <a:rPr lang="en-US" b="0" dirty="0"/>
              <a:t>Contact search tolerances</a:t>
            </a:r>
            <a:endParaRPr lang="en-US" dirty="0"/>
          </a:p>
        </p:txBody>
      </p:sp>
      <p:cxnSp>
        <p:nvCxnSpPr>
          <p:cNvPr id="27" name="Straight Arrow Connector 26">
            <a:extLst>
              <a:ext uri="{FF2B5EF4-FFF2-40B4-BE49-F238E27FC236}">
                <a16:creationId xmlns:a16="http://schemas.microsoft.com/office/drawing/2014/main" id="{5946F919-6D58-FA6C-2272-1AA209592A5B}"/>
              </a:ext>
            </a:extLst>
          </p:cNvPr>
          <p:cNvCxnSpPr>
            <a:cxnSpLocks/>
            <a:stCxn id="26" idx="2"/>
            <a:endCxn id="23" idx="3"/>
          </p:cNvCxnSpPr>
          <p:nvPr/>
        </p:nvCxnSpPr>
        <p:spPr>
          <a:xfrm flipH="1">
            <a:off x="5344210" y="2171520"/>
            <a:ext cx="853129" cy="115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8F9536BB-1857-A52F-F88D-FAFB18128382}"/>
              </a:ext>
            </a:extLst>
          </p:cNvPr>
          <p:cNvSpPr/>
          <p:nvPr/>
        </p:nvSpPr>
        <p:spPr>
          <a:xfrm>
            <a:off x="7456601" y="3068422"/>
            <a:ext cx="3496558" cy="24433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Pad</a:t>
            </a:r>
          </a:p>
        </p:txBody>
      </p:sp>
      <p:sp>
        <p:nvSpPr>
          <p:cNvPr id="33" name="Rectangle 32">
            <a:extLst>
              <a:ext uri="{FF2B5EF4-FFF2-40B4-BE49-F238E27FC236}">
                <a16:creationId xmlns:a16="http://schemas.microsoft.com/office/drawing/2014/main" id="{5891F339-7B49-EEB7-023F-F75025E8737D}"/>
              </a:ext>
            </a:extLst>
          </p:cNvPr>
          <p:cNvSpPr/>
          <p:nvPr/>
        </p:nvSpPr>
        <p:spPr>
          <a:xfrm>
            <a:off x="7416537" y="3312758"/>
            <a:ext cx="3564903" cy="1687398"/>
          </a:xfrm>
          <a:prstGeom prst="rect">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Block 1</a:t>
            </a:r>
          </a:p>
        </p:txBody>
      </p:sp>
      <p:sp>
        <p:nvSpPr>
          <p:cNvPr id="34" name="Rectangle 33">
            <a:extLst>
              <a:ext uri="{FF2B5EF4-FFF2-40B4-BE49-F238E27FC236}">
                <a16:creationId xmlns:a16="http://schemas.microsoft.com/office/drawing/2014/main" id="{B8E68218-24C3-CB4E-D4C3-04E43E340E89}"/>
              </a:ext>
            </a:extLst>
          </p:cNvPr>
          <p:cNvSpPr/>
          <p:nvPr/>
        </p:nvSpPr>
        <p:spPr>
          <a:xfrm>
            <a:off x="7416537" y="2083324"/>
            <a:ext cx="3564903" cy="985099"/>
          </a:xfrm>
          <a:prstGeom prst="rect">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Block 2</a:t>
            </a:r>
          </a:p>
        </p:txBody>
      </p:sp>
      <p:grpSp>
        <p:nvGrpSpPr>
          <p:cNvPr id="46" name="Group 45">
            <a:extLst>
              <a:ext uri="{FF2B5EF4-FFF2-40B4-BE49-F238E27FC236}">
                <a16:creationId xmlns:a16="http://schemas.microsoft.com/office/drawing/2014/main" id="{96622674-E573-318F-E100-CB8F57F63778}"/>
              </a:ext>
            </a:extLst>
          </p:cNvPr>
          <p:cNvGrpSpPr/>
          <p:nvPr/>
        </p:nvGrpSpPr>
        <p:grpSpPr>
          <a:xfrm>
            <a:off x="7616858" y="2820589"/>
            <a:ext cx="3096706" cy="250055"/>
            <a:chOff x="7616858" y="2820589"/>
            <a:chExt cx="3096706" cy="250055"/>
          </a:xfrm>
        </p:grpSpPr>
        <p:cxnSp>
          <p:nvCxnSpPr>
            <p:cNvPr id="36" name="Straight Arrow Connector 35">
              <a:extLst>
                <a:ext uri="{FF2B5EF4-FFF2-40B4-BE49-F238E27FC236}">
                  <a16:creationId xmlns:a16="http://schemas.microsoft.com/office/drawing/2014/main" id="{C8EBFAD0-E76C-E7C8-DC02-C35AD5FB7926}"/>
                </a:ext>
              </a:extLst>
            </p:cNvPr>
            <p:cNvCxnSpPr/>
            <p:nvPr/>
          </p:nvCxnSpPr>
          <p:spPr>
            <a:xfrm>
              <a:off x="7616858"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4B21C0BA-9415-AE01-1195-3D28F4DE0172}"/>
                </a:ext>
              </a:extLst>
            </p:cNvPr>
            <p:cNvCxnSpPr/>
            <p:nvPr/>
          </p:nvCxnSpPr>
          <p:spPr>
            <a:xfrm>
              <a:off x="7960936"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6B452AE6-6A42-7362-EA52-41B11911B30A}"/>
                </a:ext>
              </a:extLst>
            </p:cNvPr>
            <p:cNvCxnSpPr/>
            <p:nvPr/>
          </p:nvCxnSpPr>
          <p:spPr>
            <a:xfrm>
              <a:off x="8305014"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58E059F6-885D-60C2-20B0-7D4055BEA811}"/>
                </a:ext>
              </a:extLst>
            </p:cNvPr>
            <p:cNvCxnSpPr/>
            <p:nvPr/>
          </p:nvCxnSpPr>
          <p:spPr>
            <a:xfrm>
              <a:off x="8649092"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C8F22B5-294C-55AD-A90F-1A73EDFB7042}"/>
                </a:ext>
              </a:extLst>
            </p:cNvPr>
            <p:cNvCxnSpPr/>
            <p:nvPr/>
          </p:nvCxnSpPr>
          <p:spPr>
            <a:xfrm>
              <a:off x="8993170" y="2830618"/>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D31F7274-A804-48A8-FC2E-5FCE4DAA8D84}"/>
                </a:ext>
              </a:extLst>
            </p:cNvPr>
            <p:cNvCxnSpPr/>
            <p:nvPr/>
          </p:nvCxnSpPr>
          <p:spPr>
            <a:xfrm>
              <a:off x="9337248" y="2830618"/>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4E443A21-148B-528E-AFA8-11E4DF662ADC}"/>
                </a:ext>
              </a:extLst>
            </p:cNvPr>
            <p:cNvCxnSpPr/>
            <p:nvPr/>
          </p:nvCxnSpPr>
          <p:spPr>
            <a:xfrm>
              <a:off x="9681326" y="2822744"/>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9F3C208A-26BC-D20F-AE70-F2CDAB4F77C1}"/>
                </a:ext>
              </a:extLst>
            </p:cNvPr>
            <p:cNvCxnSpPr/>
            <p:nvPr/>
          </p:nvCxnSpPr>
          <p:spPr>
            <a:xfrm>
              <a:off x="10025404" y="2822744"/>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04CB20A5-8B99-B187-53D7-15C48BA95FD3}"/>
                </a:ext>
              </a:extLst>
            </p:cNvPr>
            <p:cNvCxnSpPr/>
            <p:nvPr/>
          </p:nvCxnSpPr>
          <p:spPr>
            <a:xfrm>
              <a:off x="10369482" y="2822744"/>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1E75ACD-42A4-C6A2-D74D-380FCE517590}"/>
                </a:ext>
              </a:extLst>
            </p:cNvPr>
            <p:cNvCxnSpPr/>
            <p:nvPr/>
          </p:nvCxnSpPr>
          <p:spPr>
            <a:xfrm>
              <a:off x="10713564" y="2820589"/>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7" name="Group 46">
            <a:extLst>
              <a:ext uri="{FF2B5EF4-FFF2-40B4-BE49-F238E27FC236}">
                <a16:creationId xmlns:a16="http://schemas.microsoft.com/office/drawing/2014/main" id="{76080E2A-EE73-44A3-BE09-8D707621D6D5}"/>
              </a:ext>
            </a:extLst>
          </p:cNvPr>
          <p:cNvGrpSpPr/>
          <p:nvPr/>
        </p:nvGrpSpPr>
        <p:grpSpPr>
          <a:xfrm rot="10800000">
            <a:off x="7620000" y="3311308"/>
            <a:ext cx="3096706" cy="250055"/>
            <a:chOff x="7616858" y="2820589"/>
            <a:chExt cx="3096706" cy="250055"/>
          </a:xfrm>
        </p:grpSpPr>
        <p:cxnSp>
          <p:nvCxnSpPr>
            <p:cNvPr id="48" name="Straight Arrow Connector 47">
              <a:extLst>
                <a:ext uri="{FF2B5EF4-FFF2-40B4-BE49-F238E27FC236}">
                  <a16:creationId xmlns:a16="http://schemas.microsoft.com/office/drawing/2014/main" id="{95DB432A-50B6-F0B9-289C-E5A31398BD98}"/>
                </a:ext>
              </a:extLst>
            </p:cNvPr>
            <p:cNvCxnSpPr/>
            <p:nvPr/>
          </p:nvCxnSpPr>
          <p:spPr>
            <a:xfrm>
              <a:off x="7616858"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5835E86A-5D08-85B6-3336-D3C50628C7F1}"/>
                </a:ext>
              </a:extLst>
            </p:cNvPr>
            <p:cNvCxnSpPr/>
            <p:nvPr/>
          </p:nvCxnSpPr>
          <p:spPr>
            <a:xfrm>
              <a:off x="7960936"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176E70AC-0501-80E0-5259-5E4297F23AF2}"/>
                </a:ext>
              </a:extLst>
            </p:cNvPr>
            <p:cNvCxnSpPr/>
            <p:nvPr/>
          </p:nvCxnSpPr>
          <p:spPr>
            <a:xfrm>
              <a:off x="8305014"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993F1356-C7D6-D899-3B04-B70B96D224F0}"/>
                </a:ext>
              </a:extLst>
            </p:cNvPr>
            <p:cNvCxnSpPr/>
            <p:nvPr/>
          </p:nvCxnSpPr>
          <p:spPr>
            <a:xfrm>
              <a:off x="8649092" y="2828396"/>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09603AC7-EF01-1AFF-A713-43BEA0738911}"/>
                </a:ext>
              </a:extLst>
            </p:cNvPr>
            <p:cNvCxnSpPr/>
            <p:nvPr/>
          </p:nvCxnSpPr>
          <p:spPr>
            <a:xfrm>
              <a:off x="8993170" y="2830618"/>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64CA31A2-34B5-AEE4-C34B-A9B898297D24}"/>
                </a:ext>
              </a:extLst>
            </p:cNvPr>
            <p:cNvCxnSpPr/>
            <p:nvPr/>
          </p:nvCxnSpPr>
          <p:spPr>
            <a:xfrm>
              <a:off x="9337248" y="2830618"/>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45B33684-BF5C-1197-E967-55758AB19996}"/>
                </a:ext>
              </a:extLst>
            </p:cNvPr>
            <p:cNvCxnSpPr/>
            <p:nvPr/>
          </p:nvCxnSpPr>
          <p:spPr>
            <a:xfrm>
              <a:off x="9681326" y="2822744"/>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98566BF8-245E-3102-75DD-19267544DDFC}"/>
                </a:ext>
              </a:extLst>
            </p:cNvPr>
            <p:cNvCxnSpPr/>
            <p:nvPr/>
          </p:nvCxnSpPr>
          <p:spPr>
            <a:xfrm>
              <a:off x="10025404" y="2822744"/>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8FE9B6AA-91DE-E410-7B03-244FEFC14F42}"/>
                </a:ext>
              </a:extLst>
            </p:cNvPr>
            <p:cNvCxnSpPr/>
            <p:nvPr/>
          </p:nvCxnSpPr>
          <p:spPr>
            <a:xfrm>
              <a:off x="10369482" y="2822744"/>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417939CD-4999-0C2C-698F-99EA2BC342F2}"/>
                </a:ext>
              </a:extLst>
            </p:cNvPr>
            <p:cNvCxnSpPr/>
            <p:nvPr/>
          </p:nvCxnSpPr>
          <p:spPr>
            <a:xfrm>
              <a:off x="10713564" y="2820589"/>
              <a:ext cx="0" cy="2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8" name="TextBox 57">
            <a:extLst>
              <a:ext uri="{FF2B5EF4-FFF2-40B4-BE49-F238E27FC236}">
                <a16:creationId xmlns:a16="http://schemas.microsoft.com/office/drawing/2014/main" id="{C54BD3C8-490E-8396-BB10-3B5DFFCF9A6B}"/>
              </a:ext>
            </a:extLst>
          </p:cNvPr>
          <p:cNvSpPr txBox="1"/>
          <p:nvPr/>
        </p:nvSpPr>
        <p:spPr>
          <a:xfrm>
            <a:off x="9894214" y="3538116"/>
            <a:ext cx="912828" cy="553998"/>
          </a:xfrm>
          <a:prstGeom prst="rect">
            <a:avLst/>
          </a:prstGeom>
          <a:noFill/>
        </p:spPr>
        <p:txBody>
          <a:bodyPr wrap="square" lIns="0" tIns="0" rIns="0" bIns="0" rtlCol="0">
            <a:spAutoFit/>
          </a:bodyPr>
          <a:lstStyle/>
          <a:p>
            <a:pPr algn="r"/>
            <a:r>
              <a:rPr lang="en-US" b="0" dirty="0"/>
              <a:t>Contact forces</a:t>
            </a:r>
            <a:endParaRPr lang="en-US" dirty="0"/>
          </a:p>
        </p:txBody>
      </p:sp>
      <p:sp>
        <p:nvSpPr>
          <p:cNvPr id="60" name="TextBox 59">
            <a:extLst>
              <a:ext uri="{FF2B5EF4-FFF2-40B4-BE49-F238E27FC236}">
                <a16:creationId xmlns:a16="http://schemas.microsoft.com/office/drawing/2014/main" id="{E45AFA93-2118-8364-24C5-BF317168B2EB}"/>
              </a:ext>
            </a:extLst>
          </p:cNvPr>
          <p:cNvSpPr txBox="1"/>
          <p:nvPr/>
        </p:nvSpPr>
        <p:spPr>
          <a:xfrm>
            <a:off x="1536569" y="5240478"/>
            <a:ext cx="3996966" cy="738664"/>
          </a:xfrm>
          <a:prstGeom prst="rect">
            <a:avLst/>
          </a:prstGeom>
          <a:noFill/>
        </p:spPr>
        <p:txBody>
          <a:bodyPr wrap="square" rtlCol="0">
            <a:spAutoFit/>
          </a:bodyPr>
          <a:lstStyle/>
          <a:p>
            <a:r>
              <a:rPr lang="en-US" sz="1400" dirty="0"/>
              <a:t>Initial configuration has parts meshed in an overlapped state; parts must be within the “</a:t>
            </a:r>
            <a:r>
              <a:rPr lang="en-US" sz="1400" dirty="0">
                <a:latin typeface="Courier New" panose="02070309020205020404" pitchFamily="49" charset="0"/>
                <a:cs typeface="Courier New" panose="02070309020205020404" pitchFamily="49" charset="0"/>
              </a:rPr>
              <a:t>NORMAL TOLERANCE</a:t>
            </a:r>
            <a:r>
              <a:rPr lang="en-US" sz="1400" dirty="0"/>
              <a:t>” for contact.</a:t>
            </a:r>
          </a:p>
        </p:txBody>
      </p:sp>
      <p:sp>
        <p:nvSpPr>
          <p:cNvPr id="61" name="TextBox 60">
            <a:extLst>
              <a:ext uri="{FF2B5EF4-FFF2-40B4-BE49-F238E27FC236}">
                <a16:creationId xmlns:a16="http://schemas.microsoft.com/office/drawing/2014/main" id="{DE601225-A133-2A3C-896D-87955E6B9E60}"/>
              </a:ext>
            </a:extLst>
          </p:cNvPr>
          <p:cNvSpPr txBox="1"/>
          <p:nvPr/>
        </p:nvSpPr>
        <p:spPr>
          <a:xfrm>
            <a:off x="7341911" y="5240478"/>
            <a:ext cx="3996966" cy="738664"/>
          </a:xfrm>
          <a:prstGeom prst="rect">
            <a:avLst/>
          </a:prstGeom>
          <a:noFill/>
        </p:spPr>
        <p:txBody>
          <a:bodyPr wrap="square" rtlCol="0">
            <a:spAutoFit/>
          </a:bodyPr>
          <a:lstStyle/>
          <a:p>
            <a:r>
              <a:rPr lang="en-US" sz="1400" dirty="0"/>
              <a:t>Use a 1-step implicit quasi-static solution to remove contact by imposing constraining contact forces.</a:t>
            </a:r>
          </a:p>
        </p:txBody>
      </p:sp>
    </p:spTree>
    <p:extLst>
      <p:ext uri="{BB962C8B-B14F-4D97-AF65-F5344CB8AC3E}">
        <p14:creationId xmlns:p14="http://schemas.microsoft.com/office/powerpoint/2010/main" val="6743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C53D-5F30-AFCE-BE0F-3E1F47256FF0}"/>
              </a:ext>
            </a:extLst>
          </p:cNvPr>
          <p:cNvSpPr>
            <a:spLocks noGrp="1"/>
          </p:cNvSpPr>
          <p:nvPr>
            <p:ph type="title"/>
          </p:nvPr>
        </p:nvSpPr>
        <p:spPr/>
        <p:txBody>
          <a:bodyPr/>
          <a:lstStyle/>
          <a:p>
            <a:r>
              <a:rPr lang="en-US" dirty="0"/>
              <a:t>Example 08: Housing gasket preload</a:t>
            </a:r>
          </a:p>
        </p:txBody>
      </p:sp>
      <p:sp>
        <p:nvSpPr>
          <p:cNvPr id="4" name="Slide Number Placeholder 3">
            <a:extLst>
              <a:ext uri="{FF2B5EF4-FFF2-40B4-BE49-F238E27FC236}">
                <a16:creationId xmlns:a16="http://schemas.microsoft.com/office/drawing/2014/main" id="{078856A7-98C0-498E-6E5B-C680B810B222}"/>
              </a:ext>
            </a:extLst>
          </p:cNvPr>
          <p:cNvSpPr>
            <a:spLocks noGrp="1"/>
          </p:cNvSpPr>
          <p:nvPr>
            <p:ph type="sldNum" sz="quarter" idx="4"/>
          </p:nvPr>
        </p:nvSpPr>
        <p:spPr/>
        <p:txBody>
          <a:bodyPr/>
          <a:lstStyle/>
          <a:p>
            <a:pPr algn="ctr"/>
            <a:fld id="{F6B149FD-26F7-3645-B4E7-BA8B8CC5EEA8}" type="slidenum">
              <a:rPr lang="en-US" smtClean="0"/>
              <a:pPr algn="ctr"/>
              <a:t>93</a:t>
            </a:fld>
            <a:endParaRPr lang="en-US" dirty="0"/>
          </a:p>
        </p:txBody>
      </p:sp>
      <p:pic>
        <p:nvPicPr>
          <p:cNvPr id="6" name="Picture 5">
            <a:extLst>
              <a:ext uri="{FF2B5EF4-FFF2-40B4-BE49-F238E27FC236}">
                <a16:creationId xmlns:a16="http://schemas.microsoft.com/office/drawing/2014/main" id="{F7CC5800-4970-E430-BD8D-FC90FF96455D}"/>
              </a:ext>
            </a:extLst>
          </p:cNvPr>
          <p:cNvPicPr>
            <a:picLocks noChangeAspect="1"/>
          </p:cNvPicPr>
          <p:nvPr/>
        </p:nvPicPr>
        <p:blipFill>
          <a:blip r:embed="rId2"/>
          <a:stretch>
            <a:fillRect/>
          </a:stretch>
        </p:blipFill>
        <p:spPr>
          <a:xfrm>
            <a:off x="1074263" y="1274975"/>
            <a:ext cx="5408248" cy="4154864"/>
          </a:xfrm>
          <a:prstGeom prst="rect">
            <a:avLst/>
          </a:prstGeom>
        </p:spPr>
      </p:pic>
      <p:pic>
        <p:nvPicPr>
          <p:cNvPr id="8" name="Picture 7">
            <a:extLst>
              <a:ext uri="{FF2B5EF4-FFF2-40B4-BE49-F238E27FC236}">
                <a16:creationId xmlns:a16="http://schemas.microsoft.com/office/drawing/2014/main" id="{1244AFE6-F430-F2DF-3BE3-3874A1B02B07}"/>
              </a:ext>
            </a:extLst>
          </p:cNvPr>
          <p:cNvPicPr>
            <a:picLocks noChangeAspect="1"/>
          </p:cNvPicPr>
          <p:nvPr/>
        </p:nvPicPr>
        <p:blipFill>
          <a:blip r:embed="rId3"/>
          <a:stretch>
            <a:fillRect/>
          </a:stretch>
        </p:blipFill>
        <p:spPr>
          <a:xfrm>
            <a:off x="7433428" y="1349682"/>
            <a:ext cx="3934374" cy="2391109"/>
          </a:xfrm>
          <a:prstGeom prst="rect">
            <a:avLst/>
          </a:prstGeom>
        </p:spPr>
      </p:pic>
      <p:sp>
        <p:nvSpPr>
          <p:cNvPr id="9" name="Oval 8">
            <a:extLst>
              <a:ext uri="{FF2B5EF4-FFF2-40B4-BE49-F238E27FC236}">
                <a16:creationId xmlns:a16="http://schemas.microsoft.com/office/drawing/2014/main" id="{85DDD6E8-77D8-8156-83C3-E906C3D74CE2}"/>
              </a:ext>
            </a:extLst>
          </p:cNvPr>
          <p:cNvSpPr/>
          <p:nvPr/>
        </p:nvSpPr>
        <p:spPr>
          <a:xfrm>
            <a:off x="6096000" y="2139885"/>
            <a:ext cx="386511" cy="358218"/>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73F3A29-E8A3-5B35-A944-2ED0AA759942}"/>
              </a:ext>
            </a:extLst>
          </p:cNvPr>
          <p:cNvCxnSpPr>
            <a:cxnSpLocks/>
          </p:cNvCxnSpPr>
          <p:nvPr/>
        </p:nvCxnSpPr>
        <p:spPr>
          <a:xfrm flipV="1">
            <a:off x="6561056" y="2139885"/>
            <a:ext cx="872372" cy="141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377F98A-B40A-0CA0-1A3C-3237DDFD97F5}"/>
                  </a:ext>
                </a:extLst>
              </p:cNvPr>
              <p:cNvSpPr txBox="1"/>
              <p:nvPr/>
            </p:nvSpPr>
            <p:spPr>
              <a:xfrm>
                <a:off x="10901169" y="1741813"/>
                <a:ext cx="933265" cy="430887"/>
              </a:xfrm>
              <a:prstGeom prst="rect">
                <a:avLst/>
              </a:prstGeom>
              <a:noFill/>
            </p:spPr>
            <p:txBody>
              <a:bodyPr wrap="square" lIns="0" tIns="0" rIns="0" bIns="0" rtlCol="0">
                <a:spAutoFit/>
              </a:bodyPr>
              <a:lstStyle/>
              <a:p>
                <a:r>
                  <a:rPr lang="en-US" sz="1400" b="0" dirty="0"/>
                  <a:t>Overlap</a:t>
                </a:r>
                <a:endParaRPr lang="en-US" sz="14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rPr>
                        <m:t>𝛿</m:t>
                      </m:r>
                      <m:r>
                        <a:rPr lang="en-US" sz="1400" b="0" i="1" smtClean="0">
                          <a:latin typeface="Cambria Math" panose="02040503050406030204" pitchFamily="18" charset="0"/>
                        </a:rPr>
                        <m:t>𝐿</m:t>
                      </m:r>
                      <m:r>
                        <a:rPr lang="en-US" sz="1400" b="0" i="1" smtClean="0">
                          <a:latin typeface="Cambria Math" panose="02040503050406030204" pitchFamily="18" charset="0"/>
                        </a:rPr>
                        <m:t>=0.02</m:t>
                      </m:r>
                    </m:oMath>
                  </m:oMathPara>
                </a14:m>
                <a:endParaRPr lang="en-US" sz="1400" dirty="0"/>
              </a:p>
            </p:txBody>
          </p:sp>
        </mc:Choice>
        <mc:Fallback xmlns="">
          <p:sp>
            <p:nvSpPr>
              <p:cNvPr id="12" name="TextBox 11">
                <a:extLst>
                  <a:ext uri="{FF2B5EF4-FFF2-40B4-BE49-F238E27FC236}">
                    <a16:creationId xmlns:a16="http://schemas.microsoft.com/office/drawing/2014/main" id="{3377F98A-B40A-0CA0-1A3C-3237DDFD97F5}"/>
                  </a:ext>
                </a:extLst>
              </p:cNvPr>
              <p:cNvSpPr txBox="1">
                <a:spLocks noRot="1" noChangeAspect="1" noMove="1" noResize="1" noEditPoints="1" noAdjustHandles="1" noChangeArrowheads="1" noChangeShapeType="1" noTextEdit="1"/>
              </p:cNvSpPr>
              <p:nvPr/>
            </p:nvSpPr>
            <p:spPr>
              <a:xfrm>
                <a:off x="10901169" y="1741813"/>
                <a:ext cx="933265" cy="430887"/>
              </a:xfrm>
              <a:prstGeom prst="rect">
                <a:avLst/>
              </a:prstGeom>
              <a:blipFill>
                <a:blip r:embed="rId4"/>
                <a:stretch>
                  <a:fillRect l="-11765" t="-14286" b="-4286"/>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9315852D-8BCB-8FC0-CC05-46096EFAC054}"/>
              </a:ext>
            </a:extLst>
          </p:cNvPr>
          <p:cNvCxnSpPr>
            <a:cxnSpLocks/>
          </p:cNvCxnSpPr>
          <p:nvPr/>
        </p:nvCxnSpPr>
        <p:spPr>
          <a:xfrm flipH="1">
            <a:off x="10531959" y="2214592"/>
            <a:ext cx="320511" cy="216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C45EA02C-9961-BF12-14AA-56212C5BDBD9}"/>
              </a:ext>
            </a:extLst>
          </p:cNvPr>
          <p:cNvCxnSpPr>
            <a:cxnSpLocks/>
          </p:cNvCxnSpPr>
          <p:nvPr/>
        </p:nvCxnSpPr>
        <p:spPr>
          <a:xfrm flipH="1">
            <a:off x="10742883" y="2460396"/>
            <a:ext cx="3672" cy="17840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7E9EA284-542B-BAE6-B3FA-CD35686D5033}"/>
              </a:ext>
            </a:extLst>
          </p:cNvPr>
          <p:cNvSpPr txBox="1"/>
          <p:nvPr/>
        </p:nvSpPr>
        <p:spPr>
          <a:xfrm>
            <a:off x="10901169" y="2460396"/>
            <a:ext cx="1024379" cy="430887"/>
          </a:xfrm>
          <a:prstGeom prst="rect">
            <a:avLst/>
          </a:prstGeom>
          <a:noFill/>
        </p:spPr>
        <p:txBody>
          <a:bodyPr wrap="square" lIns="0" tIns="0" rIns="0" bIns="0" rtlCol="0">
            <a:spAutoFit/>
          </a:bodyPr>
          <a:lstStyle/>
          <a:p>
            <a:r>
              <a:rPr lang="en-US" sz="1400" b="0" dirty="0"/>
              <a:t>Nominal gap 0.05”</a:t>
            </a:r>
            <a:endParaRPr lang="en-US" sz="1400" dirty="0"/>
          </a:p>
        </p:txBody>
      </p:sp>
      <p:cxnSp>
        <p:nvCxnSpPr>
          <p:cNvPr id="22" name="Straight Arrow Connector 21">
            <a:extLst>
              <a:ext uri="{FF2B5EF4-FFF2-40B4-BE49-F238E27FC236}">
                <a16:creationId xmlns:a16="http://schemas.microsoft.com/office/drawing/2014/main" id="{6818D46A-8B08-910D-6D1A-6BE57D36A5AD}"/>
              </a:ext>
            </a:extLst>
          </p:cNvPr>
          <p:cNvCxnSpPr>
            <a:cxnSpLocks/>
          </p:cNvCxnSpPr>
          <p:nvPr/>
        </p:nvCxnSpPr>
        <p:spPr>
          <a:xfrm flipH="1">
            <a:off x="7390614" y="2408902"/>
            <a:ext cx="5378" cy="24003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1012955B-36EE-4F53-B4A5-10D784ABFB4C}"/>
              </a:ext>
            </a:extLst>
          </p:cNvPr>
          <p:cNvSpPr txBox="1"/>
          <p:nvPr/>
        </p:nvSpPr>
        <p:spPr>
          <a:xfrm>
            <a:off x="6322384" y="2542880"/>
            <a:ext cx="1024379" cy="646331"/>
          </a:xfrm>
          <a:prstGeom prst="rect">
            <a:avLst/>
          </a:prstGeom>
          <a:noFill/>
        </p:spPr>
        <p:txBody>
          <a:bodyPr wrap="square" lIns="0" tIns="0" rIns="0" bIns="0" rtlCol="0">
            <a:spAutoFit/>
          </a:bodyPr>
          <a:lstStyle/>
          <a:p>
            <a:pPr algn="r"/>
            <a:r>
              <a:rPr lang="en-US" sz="1400" b="0" dirty="0"/>
              <a:t>Initial thickness 0.07”</a:t>
            </a:r>
            <a:endParaRPr lang="en-US" sz="1400" dirty="0"/>
          </a:p>
        </p:txBody>
      </p:sp>
      <p:sp>
        <p:nvSpPr>
          <p:cNvPr id="26" name="TextBox 25">
            <a:extLst>
              <a:ext uri="{FF2B5EF4-FFF2-40B4-BE49-F238E27FC236}">
                <a16:creationId xmlns:a16="http://schemas.microsoft.com/office/drawing/2014/main" id="{B8A8BD46-F67A-9D13-8430-3A2AC8A3EE17}"/>
              </a:ext>
            </a:extLst>
          </p:cNvPr>
          <p:cNvSpPr txBox="1"/>
          <p:nvPr/>
        </p:nvSpPr>
        <p:spPr>
          <a:xfrm>
            <a:off x="7732373" y="4470689"/>
            <a:ext cx="2622834" cy="738664"/>
          </a:xfrm>
          <a:prstGeom prst="rect">
            <a:avLst/>
          </a:prstGeom>
          <a:noFill/>
        </p:spPr>
        <p:txBody>
          <a:bodyPr wrap="none" rtlCol="0">
            <a:spAutoFit/>
          </a:bodyPr>
          <a:lstStyle/>
          <a:p>
            <a:r>
              <a:rPr lang="en-US" sz="1400" dirty="0"/>
              <a:t>Approximately 25k elements:</a:t>
            </a:r>
          </a:p>
          <a:p>
            <a:r>
              <a:rPr lang="en-US" sz="1400" dirty="0"/>
              <a:t>- Pad: ~1k Hex8</a:t>
            </a:r>
          </a:p>
          <a:p>
            <a:r>
              <a:rPr lang="en-US" sz="1400" dirty="0"/>
              <a:t>- Housing: ~24k Tet10</a:t>
            </a:r>
          </a:p>
        </p:txBody>
      </p:sp>
      <p:sp>
        <p:nvSpPr>
          <p:cNvPr id="27" name="TextBox 26">
            <a:extLst>
              <a:ext uri="{FF2B5EF4-FFF2-40B4-BE49-F238E27FC236}">
                <a16:creationId xmlns:a16="http://schemas.microsoft.com/office/drawing/2014/main" id="{7155CA97-6F76-B0C7-0DD6-A9169B2AE228}"/>
              </a:ext>
            </a:extLst>
          </p:cNvPr>
          <p:cNvSpPr txBox="1"/>
          <p:nvPr/>
        </p:nvSpPr>
        <p:spPr>
          <a:xfrm>
            <a:off x="210011" y="2318994"/>
            <a:ext cx="956296" cy="523220"/>
          </a:xfrm>
          <a:prstGeom prst="rect">
            <a:avLst/>
          </a:prstGeom>
          <a:noFill/>
        </p:spPr>
        <p:txBody>
          <a:bodyPr wrap="square" rtlCol="0">
            <a:spAutoFit/>
          </a:bodyPr>
          <a:lstStyle/>
          <a:p>
            <a:r>
              <a:rPr lang="en-US" sz="1400" dirty="0"/>
              <a:t>Frictional contact</a:t>
            </a:r>
          </a:p>
        </p:txBody>
      </p:sp>
      <p:cxnSp>
        <p:nvCxnSpPr>
          <p:cNvPr id="29" name="Straight Arrow Connector 28">
            <a:extLst>
              <a:ext uri="{FF2B5EF4-FFF2-40B4-BE49-F238E27FC236}">
                <a16:creationId xmlns:a16="http://schemas.microsoft.com/office/drawing/2014/main" id="{37EBDB40-683B-C204-6E59-7AF5CCCF8C8E}"/>
              </a:ext>
            </a:extLst>
          </p:cNvPr>
          <p:cNvCxnSpPr>
            <a:cxnSpLocks/>
          </p:cNvCxnSpPr>
          <p:nvPr/>
        </p:nvCxnSpPr>
        <p:spPr>
          <a:xfrm>
            <a:off x="1036827" y="2638798"/>
            <a:ext cx="311206" cy="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35831FF5-FF61-A3F9-DEBC-86EBFBC16B79}"/>
              </a:ext>
            </a:extLst>
          </p:cNvPr>
          <p:cNvSpPr txBox="1"/>
          <p:nvPr/>
        </p:nvSpPr>
        <p:spPr>
          <a:xfrm>
            <a:off x="1147061" y="1187203"/>
            <a:ext cx="956296" cy="523220"/>
          </a:xfrm>
          <a:prstGeom prst="rect">
            <a:avLst/>
          </a:prstGeom>
          <a:noFill/>
        </p:spPr>
        <p:txBody>
          <a:bodyPr wrap="square" rtlCol="0">
            <a:spAutoFit/>
          </a:bodyPr>
          <a:lstStyle/>
          <a:p>
            <a:r>
              <a:rPr lang="en-US" sz="1400" dirty="0"/>
              <a:t>Fixed top surface</a:t>
            </a:r>
          </a:p>
        </p:txBody>
      </p:sp>
      <p:cxnSp>
        <p:nvCxnSpPr>
          <p:cNvPr id="32" name="Straight Arrow Connector 31">
            <a:extLst>
              <a:ext uri="{FF2B5EF4-FFF2-40B4-BE49-F238E27FC236}">
                <a16:creationId xmlns:a16="http://schemas.microsoft.com/office/drawing/2014/main" id="{5324C961-18EA-9714-4B01-82454B6B8A11}"/>
              </a:ext>
            </a:extLst>
          </p:cNvPr>
          <p:cNvCxnSpPr>
            <a:cxnSpLocks/>
          </p:cNvCxnSpPr>
          <p:nvPr/>
        </p:nvCxnSpPr>
        <p:spPr>
          <a:xfrm>
            <a:off x="1973877" y="1507007"/>
            <a:ext cx="202278" cy="2911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E245C609-F2F9-5421-0E6D-134F7F549668}"/>
              </a:ext>
            </a:extLst>
          </p:cNvPr>
          <p:cNvSpPr txBox="1"/>
          <p:nvPr/>
        </p:nvSpPr>
        <p:spPr>
          <a:xfrm>
            <a:off x="1237269" y="5488033"/>
            <a:ext cx="2146954" cy="307777"/>
          </a:xfrm>
          <a:prstGeom prst="rect">
            <a:avLst/>
          </a:prstGeom>
          <a:noFill/>
        </p:spPr>
        <p:txBody>
          <a:bodyPr wrap="square" rtlCol="0">
            <a:spAutoFit/>
          </a:bodyPr>
          <a:lstStyle/>
          <a:p>
            <a:r>
              <a:rPr lang="en-US" sz="1400" dirty="0"/>
              <a:t>Fixed bottom surface</a:t>
            </a:r>
          </a:p>
        </p:txBody>
      </p:sp>
      <p:cxnSp>
        <p:nvCxnSpPr>
          <p:cNvPr id="35" name="Straight Arrow Connector 34">
            <a:extLst>
              <a:ext uri="{FF2B5EF4-FFF2-40B4-BE49-F238E27FC236}">
                <a16:creationId xmlns:a16="http://schemas.microsoft.com/office/drawing/2014/main" id="{FA774CF7-2218-456A-0AA3-CD96AEC39524}"/>
              </a:ext>
            </a:extLst>
          </p:cNvPr>
          <p:cNvCxnSpPr>
            <a:cxnSpLocks/>
          </p:cNvCxnSpPr>
          <p:nvPr/>
        </p:nvCxnSpPr>
        <p:spPr>
          <a:xfrm flipV="1">
            <a:off x="3003052" y="5089775"/>
            <a:ext cx="122934" cy="3691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1422188-A6D7-EA38-681D-5934F5B30EC5}"/>
              </a:ext>
            </a:extLst>
          </p:cNvPr>
          <p:cNvSpPr txBox="1"/>
          <p:nvPr/>
        </p:nvSpPr>
        <p:spPr>
          <a:xfrm>
            <a:off x="659875" y="5892002"/>
            <a:ext cx="11036525" cy="646331"/>
          </a:xfrm>
          <a:prstGeom prst="rect">
            <a:avLst/>
          </a:prstGeom>
          <a:noFill/>
        </p:spPr>
        <p:txBody>
          <a:bodyPr wrap="square" rtlCol="0">
            <a:spAutoFit/>
          </a:bodyPr>
          <a:lstStyle/>
          <a:p>
            <a:r>
              <a:rPr lang="en-US" dirty="0"/>
              <a:t>This housing is to carry precious cargo and a tight seal is necessary to protect it.  Experiments have shown that plastic strains of </a:t>
            </a:r>
            <a:r>
              <a:rPr lang="en-US" dirty="0" err="1">
                <a:latin typeface="Courier New" panose="02070309020205020404" pitchFamily="49" charset="0"/>
                <a:cs typeface="Courier New" panose="02070309020205020404" pitchFamily="49" charset="0"/>
              </a:rPr>
              <a:t>eqps</a:t>
            </a:r>
            <a:r>
              <a:rPr lang="en-US" dirty="0">
                <a:latin typeface="Courier New" panose="02070309020205020404" pitchFamily="49" charset="0"/>
                <a:cs typeface="Courier New" panose="02070309020205020404" pitchFamily="49" charset="0"/>
              </a:rPr>
              <a:t> &gt; 0.1 </a:t>
            </a:r>
            <a:r>
              <a:rPr lang="en-US" dirty="0">
                <a:cs typeface="Courier New" panose="02070309020205020404" pitchFamily="49" charset="0"/>
              </a:rPr>
              <a:t>are required for a good seal.  Are we safe?</a:t>
            </a:r>
          </a:p>
        </p:txBody>
      </p:sp>
    </p:spTree>
    <p:extLst>
      <p:ext uri="{BB962C8B-B14F-4D97-AF65-F5344CB8AC3E}">
        <p14:creationId xmlns:p14="http://schemas.microsoft.com/office/powerpoint/2010/main" val="44222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842AE44-DE6C-F817-34E8-BE1E6019E9DA}"/>
              </a:ext>
            </a:extLst>
          </p:cNvPr>
          <p:cNvGrpSpPr/>
          <p:nvPr/>
        </p:nvGrpSpPr>
        <p:grpSpPr>
          <a:xfrm>
            <a:off x="678425" y="310896"/>
            <a:ext cx="10522975" cy="6336792"/>
            <a:chOff x="575953" y="1253529"/>
            <a:chExt cx="5883215" cy="3560984"/>
          </a:xfrm>
        </p:grpSpPr>
        <p:sp>
          <p:nvSpPr>
            <p:cNvPr id="9" name="Rectangle 8">
              <a:extLst>
                <a:ext uri="{FF2B5EF4-FFF2-40B4-BE49-F238E27FC236}">
                  <a16:creationId xmlns:a16="http://schemas.microsoft.com/office/drawing/2014/main" id="{DCD8CAF7-05FD-F2A4-14B9-01CEB23BDC76}"/>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10" name="Rectangle: Top Corners Rounded 9">
              <a:extLst>
                <a:ext uri="{FF2B5EF4-FFF2-40B4-BE49-F238E27FC236}">
                  <a16:creationId xmlns:a16="http://schemas.microsoft.com/office/drawing/2014/main" id="{BAF6A180-8394-E6EC-8A49-99CF60F16DDA}"/>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Example 08: Housing gasket preload</a:t>
              </a:r>
            </a:p>
          </p:txBody>
        </p:sp>
      </p:grpSp>
      <p:sp>
        <p:nvSpPr>
          <p:cNvPr id="4" name="Slide Number Placeholder 3">
            <a:extLst>
              <a:ext uri="{FF2B5EF4-FFF2-40B4-BE49-F238E27FC236}">
                <a16:creationId xmlns:a16="http://schemas.microsoft.com/office/drawing/2014/main" id="{24BBFD9A-6D47-8C2F-D6BB-3F6DC916912B}"/>
              </a:ext>
            </a:extLst>
          </p:cNvPr>
          <p:cNvSpPr>
            <a:spLocks noGrp="1"/>
          </p:cNvSpPr>
          <p:nvPr>
            <p:ph type="sldNum" sz="quarter" idx="4"/>
          </p:nvPr>
        </p:nvSpPr>
        <p:spPr/>
        <p:txBody>
          <a:bodyPr/>
          <a:lstStyle/>
          <a:p>
            <a:pPr algn="ctr"/>
            <a:fld id="{F6B149FD-26F7-3645-B4E7-BA8B8CC5EEA8}" type="slidenum">
              <a:rPr lang="en-US" smtClean="0"/>
              <a:pPr algn="ctr"/>
              <a:t>94</a:t>
            </a:fld>
            <a:endParaRPr lang="en-US" dirty="0"/>
          </a:p>
        </p:txBody>
      </p:sp>
      <p:sp>
        <p:nvSpPr>
          <p:cNvPr id="11" name="TextBox 10">
            <a:extLst>
              <a:ext uri="{FF2B5EF4-FFF2-40B4-BE49-F238E27FC236}">
                <a16:creationId xmlns:a16="http://schemas.microsoft.com/office/drawing/2014/main" id="{A9ADE5A9-802C-D088-50DC-BED679A7B8AD}"/>
              </a:ext>
            </a:extLst>
          </p:cNvPr>
          <p:cNvSpPr txBox="1"/>
          <p:nvPr/>
        </p:nvSpPr>
        <p:spPr>
          <a:xfrm>
            <a:off x="678426" y="1285874"/>
            <a:ext cx="7409772" cy="4248151"/>
          </a:xfrm>
          <a:prstGeom prst="rect">
            <a:avLst/>
          </a:prstGeom>
          <a:noFill/>
        </p:spPr>
        <p:txBody>
          <a:bodyPr wrap="square" rtlCol="0">
            <a:noAutofit/>
          </a:bodyPr>
          <a:lstStyle/>
          <a:p>
            <a:pPr marL="342900" indent="-342900">
              <a:buAutoNum type="arabicPeriod"/>
            </a:pPr>
            <a:r>
              <a:rPr lang="en-US" sz="1400" b="1" dirty="0"/>
              <a:t>Set correct contact tolerances.</a:t>
            </a:r>
            <a:r>
              <a:rPr lang="en-US" sz="1400" dirty="0"/>
              <a:t>  The input deck needs minor edit before we can run it.  Locate the contact interaction for the gasket and housing blocks and add to it the following manual search tolerance, given our knowledge of the initial penetration:</a:t>
            </a:r>
            <a:br>
              <a:rPr lang="en-US" sz="1400" dirty="0"/>
            </a:br>
            <a:br>
              <a:rPr lang="en-US" sz="1400" dirty="0"/>
            </a:br>
            <a:r>
              <a:rPr lang="en-US" sz="1400" dirty="0"/>
              <a:t>  </a:t>
            </a:r>
            <a:r>
              <a:rPr lang="en-US" sz="1400" dirty="0">
                <a:latin typeface="Courier New" panose="02070309020205020404" pitchFamily="49" charset="0"/>
                <a:cs typeface="Courier New" panose="02070309020205020404" pitchFamily="49" charset="0"/>
              </a:rPr>
              <a:t>begin interaction int1</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br>
              <a:rPr lang="en-US" sz="1400" dirty="0">
                <a:latin typeface="Courier New" panose="02070309020205020404" pitchFamily="49" charset="0"/>
                <a:cs typeface="Courier New" panose="02070309020205020404" pitchFamily="49" charset="0"/>
              </a:rPr>
            </a:br>
            <a:r>
              <a:rPr lang="en-US" sz="1400" b="1" dirty="0">
                <a:solidFill>
                  <a:srgbClr val="00B050"/>
                </a:solidFill>
                <a:latin typeface="Courier New" panose="02070309020205020404" pitchFamily="49" charset="0"/>
                <a:cs typeface="Courier New" panose="02070309020205020404" pitchFamily="49" charset="0"/>
              </a:rPr>
              <a:t>   normal tolerance = 0.1</a:t>
            </a:r>
            <a:br>
              <a:rPr lang="en-US" sz="1400" b="1" dirty="0">
                <a:solidFill>
                  <a:srgbClr val="00B050"/>
                </a:solidFill>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end</a:t>
            </a:r>
          </a:p>
          <a:p>
            <a:endParaRPr lang="en-US" sz="1400" dirty="0">
              <a:latin typeface="Courier New" panose="02070309020205020404" pitchFamily="49" charset="0"/>
              <a:cs typeface="Courier New" panose="02070309020205020404" pitchFamily="49" charset="0"/>
            </a:endParaRPr>
          </a:p>
          <a:p>
            <a:pPr marL="342900" indent="-342900">
              <a:buFont typeface="+mj-lt"/>
              <a:buAutoNum type="arabicPeriod" startAt="2"/>
            </a:pPr>
            <a:r>
              <a:rPr lang="en-US" sz="1400" b="1" dirty="0">
                <a:cs typeface="Courier New" panose="02070309020205020404" pitchFamily="49" charset="0"/>
              </a:rPr>
              <a:t>Run the code.</a:t>
            </a:r>
            <a:br>
              <a:rPr lang="en-US" sz="1400" b="1" dirty="0">
                <a:cs typeface="Courier New" panose="02070309020205020404" pitchFamily="49" charset="0"/>
              </a:rPr>
            </a:b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gasket_preload.i</a:t>
            </a:r>
            <a:endParaRPr lang="en-US" sz="1400" dirty="0">
              <a:latin typeface="Courier New" panose="02070309020205020404" pitchFamily="49" charset="0"/>
              <a:cs typeface="Courier New" panose="02070309020205020404" pitchFamily="49" charset="0"/>
            </a:endParaRPr>
          </a:p>
          <a:p>
            <a:pPr marL="342900" indent="-342900">
              <a:buFont typeface="+mj-lt"/>
              <a:buAutoNum type="arabicPeriod" startAt="2"/>
            </a:pPr>
            <a:endParaRPr lang="en-US" sz="1400" dirty="0">
              <a:latin typeface="Courier New" panose="02070309020205020404" pitchFamily="49" charset="0"/>
              <a:cs typeface="Courier New" panose="02070309020205020404" pitchFamily="49" charset="0"/>
            </a:endParaRPr>
          </a:p>
          <a:p>
            <a:pPr marL="342900" indent="-342900">
              <a:buFont typeface="+mj-lt"/>
              <a:buAutoNum type="arabicPeriod" startAt="2"/>
            </a:pPr>
            <a:r>
              <a:rPr lang="en-US" sz="1400" b="1" dirty="0">
                <a:cs typeface="Courier New" panose="02070309020205020404" pitchFamily="49" charset="0"/>
              </a:rPr>
              <a:t>Visualize the output.  </a:t>
            </a:r>
            <a:r>
              <a:rPr lang="en-US" sz="1400" dirty="0">
                <a:cs typeface="Courier New" panose="02070309020205020404" pitchFamily="49" charset="0"/>
              </a:rPr>
              <a:t>Verify the plastic strain in the gasket is sufficiently high (</a:t>
            </a:r>
            <a:r>
              <a:rPr lang="en-US" sz="1400" dirty="0" err="1">
                <a:cs typeface="Courier New" panose="02070309020205020404" pitchFamily="49" charset="0"/>
              </a:rPr>
              <a:t>eqps</a:t>
            </a:r>
            <a:r>
              <a:rPr lang="en-US" sz="1400" dirty="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&gt; 0.1</a:t>
            </a:r>
            <a:r>
              <a:rPr lang="en-US" sz="1400" dirty="0">
                <a:cs typeface="Courier New" panose="02070309020205020404" pitchFamily="49" charset="0"/>
              </a:rPr>
              <a:t>).  If visualizing with ParaView, turn on the camera parallel projection to visualize the deformation.</a:t>
            </a:r>
            <a:endParaRPr lang="en-US" sz="1400" b="1" dirty="0">
              <a:cs typeface="Courier New" panose="02070309020205020404" pitchFamily="49" charset="0"/>
            </a:endParaRPr>
          </a:p>
          <a:p>
            <a:pPr marL="342900" indent="-342900">
              <a:buAutoNum type="arabicPeriod"/>
            </a:pPr>
            <a:endParaRPr lang="en-US" sz="1400" dirty="0"/>
          </a:p>
          <a:p>
            <a:pPr>
              <a:spcAft>
                <a:spcPts val="1200"/>
              </a:spcAft>
            </a:pPr>
            <a:endParaRPr lang="en-US" sz="1400"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E8F659B3-3ACE-E0AF-3D27-B4FB0529E5D7}"/>
              </a:ext>
            </a:extLst>
          </p:cNvPr>
          <p:cNvSpPr txBox="1"/>
          <p:nvPr/>
        </p:nvSpPr>
        <p:spPr>
          <a:xfrm>
            <a:off x="678425" y="897490"/>
            <a:ext cx="6096000" cy="307777"/>
          </a:xfrm>
          <a:prstGeom prst="rect">
            <a:avLst/>
          </a:prstGeom>
          <a:noFill/>
        </p:spPr>
        <p:txBody>
          <a:bodyPr wrap="square">
            <a:spAutoFit/>
          </a:bodyPr>
          <a:lstStyle/>
          <a:p>
            <a:pPr>
              <a:spcAft>
                <a:spcPts val="1200"/>
              </a:spcAft>
            </a:pPr>
            <a:r>
              <a:rPr lang="en-US" sz="1400" dirty="0"/>
              <a:t>Directory: ./</a:t>
            </a:r>
            <a:r>
              <a:rPr lang="en-US" sz="1400" dirty="0">
                <a:latin typeface="Courier New" panose="02070309020205020404" pitchFamily="49" charset="0"/>
                <a:cs typeface="Courier New" panose="02070309020205020404" pitchFamily="49" charset="0"/>
              </a:rPr>
              <a:t>ex08_gasket_preload/</a:t>
            </a:r>
            <a:endParaRPr lang="en-US" sz="1400" dirty="0">
              <a:highlight>
                <a:srgbClr val="FFFF00"/>
              </a:highlight>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4A533507-D3CE-DE33-4B08-0A41E97AA5A7}"/>
              </a:ext>
            </a:extLst>
          </p:cNvPr>
          <p:cNvGrpSpPr/>
          <p:nvPr/>
        </p:nvGrpSpPr>
        <p:grpSpPr>
          <a:xfrm>
            <a:off x="815463" y="5766185"/>
            <a:ext cx="9657715" cy="788575"/>
            <a:chOff x="815463" y="5888736"/>
            <a:chExt cx="8319393" cy="788575"/>
          </a:xfrm>
        </p:grpSpPr>
        <p:pic>
          <p:nvPicPr>
            <p:cNvPr id="17" name="Graphic 16" descr="Coins outline">
              <a:extLst>
                <a:ext uri="{FF2B5EF4-FFF2-40B4-BE49-F238E27FC236}">
                  <a16:creationId xmlns:a16="http://schemas.microsoft.com/office/drawing/2014/main" id="{6B2A4308-0141-357C-45E7-17C99A11A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463" y="5888736"/>
              <a:ext cx="457200" cy="457200"/>
            </a:xfrm>
            <a:prstGeom prst="rect">
              <a:avLst/>
            </a:prstGeom>
          </p:spPr>
        </p:pic>
        <p:sp>
          <p:nvSpPr>
            <p:cNvPr id="6" name="TextBox 5">
              <a:extLst>
                <a:ext uri="{FF2B5EF4-FFF2-40B4-BE49-F238E27FC236}">
                  <a16:creationId xmlns:a16="http://schemas.microsoft.com/office/drawing/2014/main" id="{09A3D5E4-FC6B-A7B7-84C5-F0CF8057CFC2}"/>
                </a:ext>
              </a:extLst>
            </p:cNvPr>
            <p:cNvSpPr txBox="1"/>
            <p:nvPr/>
          </p:nvSpPr>
          <p:spPr>
            <a:xfrm>
              <a:off x="1256994" y="5938647"/>
              <a:ext cx="7877862" cy="738664"/>
            </a:xfrm>
            <a:prstGeom prst="rect">
              <a:avLst/>
            </a:prstGeom>
            <a:noFill/>
          </p:spPr>
          <p:txBody>
            <a:bodyPr wrap="square">
              <a:spAutoFit/>
            </a:bodyPr>
            <a:lstStyle/>
            <a:p>
              <a:r>
                <a:rPr lang="en-US" sz="1400" b="1" dirty="0"/>
                <a:t>Worth exploring</a:t>
              </a:r>
              <a:r>
                <a:rPr lang="en-US" sz="1400" dirty="0"/>
                <a:t>: Materials of dissimilar stiffness, such as soft pads contacting stiff steel, often require fine-tuning for their contact interaction.  What happens if you remove the </a:t>
              </a:r>
              <a:r>
                <a:rPr lang="en-US" sz="1400" dirty="0">
                  <a:latin typeface="Courier New" panose="02070309020205020404" pitchFamily="49" charset="0"/>
                  <a:cs typeface="Courier New" panose="02070309020205020404" pitchFamily="49" charset="0"/>
                </a:rPr>
                <a:t>AL PENALTY </a:t>
              </a:r>
              <a:r>
                <a:rPr lang="en-US" sz="1400" dirty="0"/>
                <a:t>line from the contact interaction definition?  Does the default solver converge?</a:t>
              </a:r>
            </a:p>
          </p:txBody>
        </p:sp>
      </p:grpSp>
      <p:pic>
        <p:nvPicPr>
          <p:cNvPr id="5" name="Picture 4">
            <a:extLst>
              <a:ext uri="{FF2B5EF4-FFF2-40B4-BE49-F238E27FC236}">
                <a16:creationId xmlns:a16="http://schemas.microsoft.com/office/drawing/2014/main" id="{8DFCE07F-D1CB-B586-0E3F-62DFACE589CE}"/>
              </a:ext>
            </a:extLst>
          </p:cNvPr>
          <p:cNvPicPr>
            <a:picLocks noChangeAspect="1"/>
          </p:cNvPicPr>
          <p:nvPr/>
        </p:nvPicPr>
        <p:blipFill>
          <a:blip r:embed="rId4"/>
          <a:stretch>
            <a:fillRect/>
          </a:stretch>
        </p:blipFill>
        <p:spPr>
          <a:xfrm>
            <a:off x="7991476" y="1784074"/>
            <a:ext cx="2987998" cy="2166631"/>
          </a:xfrm>
          <a:prstGeom prst="rect">
            <a:avLst/>
          </a:prstGeom>
        </p:spPr>
      </p:pic>
    </p:spTree>
    <p:extLst>
      <p:ext uri="{BB962C8B-B14F-4D97-AF65-F5344CB8AC3E}">
        <p14:creationId xmlns:p14="http://schemas.microsoft.com/office/powerpoint/2010/main" val="369319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130A-FB21-479B-9AE5-3C0EDEFB9296}"/>
              </a:ext>
            </a:extLst>
          </p:cNvPr>
          <p:cNvSpPr>
            <a:spLocks noGrp="1"/>
          </p:cNvSpPr>
          <p:nvPr>
            <p:ph type="title"/>
          </p:nvPr>
        </p:nvSpPr>
        <p:spPr/>
        <p:txBody>
          <a:bodyPr/>
          <a:lstStyle/>
          <a:p>
            <a:r>
              <a:rPr lang="en-US" dirty="0"/>
              <a:t>Example 08: Results and discussion – the input deck</a:t>
            </a:r>
          </a:p>
        </p:txBody>
      </p:sp>
      <p:sp>
        <p:nvSpPr>
          <p:cNvPr id="4" name="Slide Number Placeholder 3">
            <a:extLst>
              <a:ext uri="{FF2B5EF4-FFF2-40B4-BE49-F238E27FC236}">
                <a16:creationId xmlns:a16="http://schemas.microsoft.com/office/drawing/2014/main" id="{ACDC27F7-19D3-65A0-1052-B3A1E8DDA674}"/>
              </a:ext>
            </a:extLst>
          </p:cNvPr>
          <p:cNvSpPr>
            <a:spLocks noGrp="1"/>
          </p:cNvSpPr>
          <p:nvPr>
            <p:ph type="sldNum" sz="quarter" idx="4"/>
          </p:nvPr>
        </p:nvSpPr>
        <p:spPr/>
        <p:txBody>
          <a:bodyPr/>
          <a:lstStyle/>
          <a:p>
            <a:pPr algn="ctr"/>
            <a:fld id="{F6B149FD-26F7-3645-B4E7-BA8B8CC5EEA8}" type="slidenum">
              <a:rPr lang="en-US" smtClean="0"/>
              <a:pPr algn="ctr"/>
              <a:t>95</a:t>
            </a:fld>
            <a:endParaRPr lang="en-US" dirty="0"/>
          </a:p>
        </p:txBody>
      </p:sp>
      <p:sp>
        <p:nvSpPr>
          <p:cNvPr id="5" name="Rectangle 4">
            <a:extLst>
              <a:ext uri="{FF2B5EF4-FFF2-40B4-BE49-F238E27FC236}">
                <a16:creationId xmlns:a16="http://schemas.microsoft.com/office/drawing/2014/main" id="{97E0FEEC-BA75-469F-B728-38F18E0DE05A}"/>
              </a:ext>
            </a:extLst>
          </p:cNvPr>
          <p:cNvSpPr/>
          <p:nvPr/>
        </p:nvSpPr>
        <p:spPr>
          <a:xfrm>
            <a:off x="838887" y="2097397"/>
            <a:ext cx="4610099" cy="249299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contact definition</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begin dash options</a:t>
            </a:r>
          </a:p>
          <a:p>
            <a:r>
              <a:rPr lang="en-US" sz="1000" dirty="0">
                <a:solidFill>
                  <a:schemeClr val="tx1"/>
                </a:solidFill>
                <a:latin typeface="Courier New" panose="02070309020205020404" pitchFamily="49" charset="0"/>
              </a:rPr>
              <a:t>    search length scaling = 0.05</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interaction int1</a:t>
            </a:r>
          </a:p>
          <a:p>
            <a:r>
              <a:rPr lang="en-US" sz="1000" dirty="0">
                <a:solidFill>
                  <a:schemeClr val="tx1"/>
                </a:solidFill>
                <a:latin typeface="Courier New" panose="02070309020205020404" pitchFamily="49" charset="0"/>
              </a:rPr>
              <a:t>    side a = </a:t>
            </a:r>
            <a:r>
              <a:rPr lang="en-US" sz="1000" dirty="0" err="1">
                <a:solidFill>
                  <a:schemeClr val="tx1"/>
                </a:solidFill>
                <a:latin typeface="Courier New" panose="02070309020205020404" pitchFamily="49" charset="0"/>
              </a:rPr>
              <a:t>housing_top</a:t>
            </a:r>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housing_bottom</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side b = gasket</a:t>
            </a:r>
          </a:p>
          <a:p>
            <a:r>
              <a:rPr lang="en-US" sz="1000" dirty="0">
                <a:solidFill>
                  <a:schemeClr val="tx1"/>
                </a:solidFill>
                <a:latin typeface="Courier New" panose="02070309020205020404" pitchFamily="49" charset="0"/>
              </a:rPr>
              <a:t>    constraint formulation = </a:t>
            </a:r>
            <a:r>
              <a:rPr lang="en-US" sz="1000" dirty="0" err="1">
                <a:solidFill>
                  <a:schemeClr val="tx1"/>
                </a:solidFill>
                <a:latin typeface="Courier New" panose="02070309020205020404" pitchFamily="49" charset="0"/>
              </a:rPr>
              <a:t>node_face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friction model = </a:t>
            </a:r>
            <a:r>
              <a:rPr lang="en-US" sz="1000" dirty="0" err="1">
                <a:solidFill>
                  <a:schemeClr val="tx1"/>
                </a:solidFill>
                <a:latin typeface="Courier New" panose="02070309020205020404" pitchFamily="49" charset="0"/>
              </a:rPr>
              <a:t>light_friction</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normal tolerance = 0.1</a:t>
            </a:r>
          </a:p>
          <a:p>
            <a:r>
              <a:rPr lang="en-US" sz="1000" dirty="0">
                <a:solidFill>
                  <a:schemeClr val="tx1"/>
                </a:solidFill>
                <a:latin typeface="Courier New" panose="02070309020205020404" pitchFamily="49" charset="0"/>
              </a:rPr>
              <a:t>    al penalty = 100 1</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6" name="Right Brace 5">
            <a:extLst>
              <a:ext uri="{FF2B5EF4-FFF2-40B4-BE49-F238E27FC236}">
                <a16:creationId xmlns:a16="http://schemas.microsoft.com/office/drawing/2014/main" id="{63636427-1BB0-F475-21F9-512323003788}"/>
              </a:ext>
            </a:extLst>
          </p:cNvPr>
          <p:cNvSpPr/>
          <p:nvPr/>
        </p:nvSpPr>
        <p:spPr>
          <a:xfrm>
            <a:off x="3412503" y="2564091"/>
            <a:ext cx="160256" cy="3864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571C9251-754D-F84D-CD74-7F4B0AD52206}"/>
              </a:ext>
            </a:extLst>
          </p:cNvPr>
          <p:cNvCxnSpPr>
            <a:cxnSpLocks/>
          </p:cNvCxnSpPr>
          <p:nvPr/>
        </p:nvCxnSpPr>
        <p:spPr>
          <a:xfrm flipV="1">
            <a:off x="3572759" y="1498862"/>
            <a:ext cx="3487917" cy="12584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17F8E6-0F40-D654-3101-EE4335B29F1F}"/>
              </a:ext>
            </a:extLst>
          </p:cNvPr>
          <p:cNvSpPr txBox="1"/>
          <p:nvPr/>
        </p:nvSpPr>
        <p:spPr>
          <a:xfrm>
            <a:off x="7154945" y="1088919"/>
            <a:ext cx="4411745" cy="954107"/>
          </a:xfrm>
          <a:prstGeom prst="rect">
            <a:avLst/>
          </a:prstGeom>
          <a:noFill/>
        </p:spPr>
        <p:txBody>
          <a:bodyPr wrap="square" rtlCol="0">
            <a:spAutoFit/>
          </a:bodyPr>
          <a:lstStyle/>
          <a:p>
            <a:r>
              <a:rPr lang="en-US" sz="1400" b="1" dirty="0"/>
              <a:t>Completely unnecessary </a:t>
            </a:r>
            <a:r>
              <a:rPr lang="en-US" sz="1400" dirty="0"/>
              <a:t>for this problem.  You accidentally copied this from an old input deck.  Actually, this has been added to demonstrate the use of “</a:t>
            </a:r>
            <a:r>
              <a:rPr lang="en-US" sz="1400" dirty="0">
                <a:latin typeface="Courier New" panose="02070309020205020404" pitchFamily="49" charset="0"/>
                <a:cs typeface="Courier New" panose="02070309020205020404" pitchFamily="49" charset="0"/>
              </a:rPr>
              <a:t>normal tolerance</a:t>
            </a:r>
            <a:r>
              <a:rPr lang="en-US" sz="1400" dirty="0"/>
              <a:t>”</a:t>
            </a:r>
          </a:p>
        </p:txBody>
      </p:sp>
      <p:sp>
        <p:nvSpPr>
          <p:cNvPr id="11" name="Right Brace 10">
            <a:extLst>
              <a:ext uri="{FF2B5EF4-FFF2-40B4-BE49-F238E27FC236}">
                <a16:creationId xmlns:a16="http://schemas.microsoft.com/office/drawing/2014/main" id="{8373173A-A657-3243-FDA9-694A716A0C07}"/>
              </a:ext>
            </a:extLst>
          </p:cNvPr>
          <p:cNvSpPr/>
          <p:nvPr/>
        </p:nvSpPr>
        <p:spPr>
          <a:xfrm>
            <a:off x="4092804" y="3235751"/>
            <a:ext cx="160256" cy="4759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5AF02618-9737-DF01-8E75-586EFA5E3A72}"/>
              </a:ext>
            </a:extLst>
          </p:cNvPr>
          <p:cNvCxnSpPr>
            <a:cxnSpLocks/>
            <a:stCxn id="11" idx="1"/>
          </p:cNvCxnSpPr>
          <p:nvPr/>
        </p:nvCxnSpPr>
        <p:spPr>
          <a:xfrm rot="10800000" flipH="1">
            <a:off x="4253060" y="2641564"/>
            <a:ext cx="2836942" cy="832181"/>
          </a:xfrm>
          <a:prstGeom prst="bentConnector3">
            <a:avLst>
              <a:gd name="adj1" fmla="val 50757"/>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38096B-91FD-3BE6-8C56-E9A40AA2E05C}"/>
              </a:ext>
            </a:extLst>
          </p:cNvPr>
          <p:cNvSpPr txBox="1"/>
          <p:nvPr/>
        </p:nvSpPr>
        <p:spPr>
          <a:xfrm>
            <a:off x="7154945" y="2354859"/>
            <a:ext cx="4411745" cy="738664"/>
          </a:xfrm>
          <a:prstGeom prst="rect">
            <a:avLst/>
          </a:prstGeom>
          <a:noFill/>
        </p:spPr>
        <p:txBody>
          <a:bodyPr wrap="square" rtlCol="0">
            <a:spAutoFit/>
          </a:bodyPr>
          <a:lstStyle/>
          <a:p>
            <a:r>
              <a:rPr lang="en-US" sz="1400" b="1" dirty="0"/>
              <a:t>Manually setting side A/B </a:t>
            </a:r>
            <a:r>
              <a:rPr lang="en-US" sz="1400" dirty="0"/>
              <a:t>is frequently necessary for “pad” type problems, and </a:t>
            </a:r>
            <a:r>
              <a:rPr lang="en-US" sz="1400" b="1" dirty="0">
                <a:latin typeface="Courier New" panose="02070309020205020404" pitchFamily="49" charset="0"/>
                <a:cs typeface="Courier New" panose="02070309020205020404" pitchFamily="49" charset="0"/>
              </a:rPr>
              <a:t>NODE_FACE</a:t>
            </a:r>
            <a:r>
              <a:rPr lang="en-US" sz="1400" dirty="0"/>
              <a:t> constraints are often the best choice.</a:t>
            </a:r>
          </a:p>
        </p:txBody>
      </p:sp>
      <p:cxnSp>
        <p:nvCxnSpPr>
          <p:cNvPr id="18" name="Connector: Elbow 17">
            <a:extLst>
              <a:ext uri="{FF2B5EF4-FFF2-40B4-BE49-F238E27FC236}">
                <a16:creationId xmlns:a16="http://schemas.microsoft.com/office/drawing/2014/main" id="{66B7874D-B579-692D-C107-521A5B9FC97F}"/>
              </a:ext>
            </a:extLst>
          </p:cNvPr>
          <p:cNvCxnSpPr>
            <a:cxnSpLocks/>
            <a:endCxn id="22" idx="1"/>
          </p:cNvCxnSpPr>
          <p:nvPr/>
        </p:nvCxnSpPr>
        <p:spPr>
          <a:xfrm flipV="1">
            <a:off x="3827285" y="3690610"/>
            <a:ext cx="3327660" cy="115162"/>
          </a:xfrm>
          <a:prstGeom prst="bentConnector3">
            <a:avLst>
              <a:gd name="adj1" fmla="val 58782"/>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B264EDF-AFE6-4A74-6A03-D5FD8D68C902}"/>
              </a:ext>
            </a:extLst>
          </p:cNvPr>
          <p:cNvSpPr txBox="1"/>
          <p:nvPr/>
        </p:nvSpPr>
        <p:spPr>
          <a:xfrm>
            <a:off x="7154945" y="3429000"/>
            <a:ext cx="4411745" cy="523220"/>
          </a:xfrm>
          <a:prstGeom prst="rect">
            <a:avLst/>
          </a:prstGeom>
          <a:noFill/>
        </p:spPr>
        <p:txBody>
          <a:bodyPr wrap="square" rtlCol="0">
            <a:spAutoFit/>
          </a:bodyPr>
          <a:lstStyle/>
          <a:p>
            <a:r>
              <a:rPr lang="en-US" sz="1400" b="1" dirty="0"/>
              <a:t>There is a rigid body mode.</a:t>
            </a:r>
            <a:r>
              <a:rPr lang="en-US" sz="1400" dirty="0"/>
              <a:t>  We rely on friction to keep the pad from sliding out.</a:t>
            </a:r>
          </a:p>
        </p:txBody>
      </p:sp>
      <p:cxnSp>
        <p:nvCxnSpPr>
          <p:cNvPr id="24" name="Connector: Elbow 23">
            <a:extLst>
              <a:ext uri="{FF2B5EF4-FFF2-40B4-BE49-F238E27FC236}">
                <a16:creationId xmlns:a16="http://schemas.microsoft.com/office/drawing/2014/main" id="{5EC5FB35-46EC-0E45-F89D-3D235A7A7243}"/>
              </a:ext>
            </a:extLst>
          </p:cNvPr>
          <p:cNvCxnSpPr>
            <a:cxnSpLocks/>
          </p:cNvCxnSpPr>
          <p:nvPr/>
        </p:nvCxnSpPr>
        <p:spPr>
          <a:xfrm>
            <a:off x="3008723" y="3929891"/>
            <a:ext cx="4051953" cy="474416"/>
          </a:xfrm>
          <a:prstGeom prst="bentConnector3">
            <a:avLst>
              <a:gd name="adj1" fmla="val 65355"/>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C2D760E-9074-CCA8-37FF-E2F760D6DA98}"/>
              </a:ext>
            </a:extLst>
          </p:cNvPr>
          <p:cNvSpPr txBox="1"/>
          <p:nvPr/>
        </p:nvSpPr>
        <p:spPr>
          <a:xfrm>
            <a:off x="7154945" y="4146826"/>
            <a:ext cx="4411745" cy="954107"/>
          </a:xfrm>
          <a:prstGeom prst="rect">
            <a:avLst/>
          </a:prstGeom>
          <a:noFill/>
        </p:spPr>
        <p:txBody>
          <a:bodyPr wrap="square" rtlCol="0">
            <a:spAutoFit/>
          </a:bodyPr>
          <a:lstStyle/>
          <a:p>
            <a:r>
              <a:rPr lang="en-US" sz="1400" b="1" dirty="0"/>
              <a:t>Contact needs to see the overlap</a:t>
            </a:r>
            <a:r>
              <a:rPr lang="en-US" sz="1400" dirty="0"/>
              <a:t>.  If the overlap is too big for the default contact search tolerances, we can “capture” it by increasing the tolerance manually.  The value here is an “absolute” distance.</a:t>
            </a:r>
          </a:p>
        </p:txBody>
      </p:sp>
      <p:cxnSp>
        <p:nvCxnSpPr>
          <p:cNvPr id="27" name="Connector: Elbow 26">
            <a:extLst>
              <a:ext uri="{FF2B5EF4-FFF2-40B4-BE49-F238E27FC236}">
                <a16:creationId xmlns:a16="http://schemas.microsoft.com/office/drawing/2014/main" id="{C7D853BD-15C6-B285-574C-1156FDE402C5}"/>
              </a:ext>
            </a:extLst>
          </p:cNvPr>
          <p:cNvCxnSpPr>
            <a:cxnSpLocks/>
          </p:cNvCxnSpPr>
          <p:nvPr/>
        </p:nvCxnSpPr>
        <p:spPr>
          <a:xfrm>
            <a:off x="2691063" y="4123141"/>
            <a:ext cx="4473308" cy="1400516"/>
          </a:xfrm>
          <a:prstGeom prst="bentConnector3">
            <a:avLst>
              <a:gd name="adj1" fmla="val 57586"/>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83869EF-17DE-2F6B-015F-ED9E05D1E86A}"/>
              </a:ext>
            </a:extLst>
          </p:cNvPr>
          <p:cNvSpPr txBox="1"/>
          <p:nvPr/>
        </p:nvSpPr>
        <p:spPr>
          <a:xfrm>
            <a:off x="7154945" y="5292027"/>
            <a:ext cx="4618089" cy="1169551"/>
          </a:xfrm>
          <a:prstGeom prst="rect">
            <a:avLst/>
          </a:prstGeom>
          <a:noFill/>
        </p:spPr>
        <p:txBody>
          <a:bodyPr wrap="square" rtlCol="0">
            <a:spAutoFit/>
          </a:bodyPr>
          <a:lstStyle/>
          <a:p>
            <a:r>
              <a:rPr lang="en-US" sz="1400" b="1" dirty="0"/>
              <a:t>Dissimilar materials</a:t>
            </a:r>
            <a:r>
              <a:rPr lang="en-US" sz="1400" dirty="0"/>
              <a:t> frequently need adjustment of the contact stiffness.  Adjusting the AL Penalty parameter in the range ~[0.01, 100] is a fine starting point.  Default value is 1.  The second argument scales the tangential contact forces.</a:t>
            </a:r>
          </a:p>
        </p:txBody>
      </p:sp>
    </p:spTree>
    <p:extLst>
      <p:ext uri="{BB962C8B-B14F-4D97-AF65-F5344CB8AC3E}">
        <p14:creationId xmlns:p14="http://schemas.microsoft.com/office/powerpoint/2010/main" val="395285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00DB-E5B5-BBDC-B17E-3EB3B0A1C002}"/>
              </a:ext>
            </a:extLst>
          </p:cNvPr>
          <p:cNvSpPr>
            <a:spLocks noGrp="1"/>
          </p:cNvSpPr>
          <p:nvPr>
            <p:ph type="title"/>
          </p:nvPr>
        </p:nvSpPr>
        <p:spPr/>
        <p:txBody>
          <a:bodyPr/>
          <a:lstStyle/>
          <a:p>
            <a:r>
              <a:rPr lang="en-US" dirty="0"/>
              <a:t>Example 08: Results and discussion</a:t>
            </a:r>
          </a:p>
        </p:txBody>
      </p:sp>
      <p:sp>
        <p:nvSpPr>
          <p:cNvPr id="4" name="Slide Number Placeholder 3">
            <a:extLst>
              <a:ext uri="{FF2B5EF4-FFF2-40B4-BE49-F238E27FC236}">
                <a16:creationId xmlns:a16="http://schemas.microsoft.com/office/drawing/2014/main" id="{61677080-CD29-A8D9-0CD8-5A7777EEA691}"/>
              </a:ext>
            </a:extLst>
          </p:cNvPr>
          <p:cNvSpPr>
            <a:spLocks noGrp="1"/>
          </p:cNvSpPr>
          <p:nvPr>
            <p:ph type="sldNum" sz="quarter" idx="4"/>
          </p:nvPr>
        </p:nvSpPr>
        <p:spPr/>
        <p:txBody>
          <a:bodyPr/>
          <a:lstStyle/>
          <a:p>
            <a:pPr algn="ctr"/>
            <a:fld id="{F6B149FD-26F7-3645-B4E7-BA8B8CC5EEA8}" type="slidenum">
              <a:rPr lang="en-US" smtClean="0"/>
              <a:pPr algn="ctr"/>
              <a:t>96</a:t>
            </a:fld>
            <a:endParaRPr lang="en-US" dirty="0"/>
          </a:p>
        </p:txBody>
      </p:sp>
      <p:pic>
        <p:nvPicPr>
          <p:cNvPr id="6" name="Picture 5">
            <a:extLst>
              <a:ext uri="{FF2B5EF4-FFF2-40B4-BE49-F238E27FC236}">
                <a16:creationId xmlns:a16="http://schemas.microsoft.com/office/drawing/2014/main" id="{15B274DB-2369-37C2-3365-D49429C39BBC}"/>
              </a:ext>
            </a:extLst>
          </p:cNvPr>
          <p:cNvPicPr>
            <a:picLocks noChangeAspect="1"/>
          </p:cNvPicPr>
          <p:nvPr/>
        </p:nvPicPr>
        <p:blipFill>
          <a:blip r:embed="rId2"/>
          <a:stretch>
            <a:fillRect/>
          </a:stretch>
        </p:blipFill>
        <p:spPr>
          <a:xfrm>
            <a:off x="940192" y="2722770"/>
            <a:ext cx="4842574" cy="3248959"/>
          </a:xfrm>
          <a:prstGeom prst="rect">
            <a:avLst/>
          </a:prstGeom>
        </p:spPr>
      </p:pic>
      <p:pic>
        <p:nvPicPr>
          <p:cNvPr id="10" name="Picture 9">
            <a:extLst>
              <a:ext uri="{FF2B5EF4-FFF2-40B4-BE49-F238E27FC236}">
                <a16:creationId xmlns:a16="http://schemas.microsoft.com/office/drawing/2014/main" id="{6FD12D5F-8637-6370-413B-1AF6F52CC21B}"/>
              </a:ext>
            </a:extLst>
          </p:cNvPr>
          <p:cNvPicPr>
            <a:picLocks noChangeAspect="1"/>
          </p:cNvPicPr>
          <p:nvPr/>
        </p:nvPicPr>
        <p:blipFill>
          <a:blip r:embed="rId3"/>
          <a:stretch>
            <a:fillRect/>
          </a:stretch>
        </p:blipFill>
        <p:spPr>
          <a:xfrm>
            <a:off x="6289598" y="2846895"/>
            <a:ext cx="5031259" cy="2975006"/>
          </a:xfrm>
          <a:prstGeom prst="rect">
            <a:avLst/>
          </a:prstGeom>
        </p:spPr>
      </p:pic>
      <p:pic>
        <p:nvPicPr>
          <p:cNvPr id="11" name="Graphic 10" descr="Checkmark with solid fill">
            <a:extLst>
              <a:ext uri="{FF2B5EF4-FFF2-40B4-BE49-F238E27FC236}">
                <a16:creationId xmlns:a16="http://schemas.microsoft.com/office/drawing/2014/main" id="{858C0D61-7734-9479-0FC6-39A20A1A62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2929" y="2733266"/>
            <a:ext cx="306669" cy="306669"/>
          </a:xfrm>
          <a:prstGeom prst="rect">
            <a:avLst/>
          </a:prstGeom>
        </p:spPr>
      </p:pic>
      <p:sp>
        <p:nvSpPr>
          <p:cNvPr id="12" name="TextBox 11">
            <a:extLst>
              <a:ext uri="{FF2B5EF4-FFF2-40B4-BE49-F238E27FC236}">
                <a16:creationId xmlns:a16="http://schemas.microsoft.com/office/drawing/2014/main" id="{4768C2A7-4F76-383C-A558-60E29D3ADA98}"/>
              </a:ext>
            </a:extLst>
          </p:cNvPr>
          <p:cNvSpPr txBox="1"/>
          <p:nvPr/>
        </p:nvSpPr>
        <p:spPr>
          <a:xfrm>
            <a:off x="6289598" y="2685725"/>
            <a:ext cx="1741401" cy="646331"/>
          </a:xfrm>
          <a:prstGeom prst="rect">
            <a:avLst/>
          </a:prstGeom>
          <a:noFill/>
        </p:spPr>
        <p:txBody>
          <a:bodyPr wrap="square" rtlCol="0">
            <a:spAutoFit/>
          </a:bodyPr>
          <a:lstStyle/>
          <a:p>
            <a:r>
              <a:rPr lang="en-US" i="1" dirty="0"/>
              <a:t>Plastic strain looks good!</a:t>
            </a:r>
          </a:p>
        </p:txBody>
      </p:sp>
      <p:sp>
        <p:nvSpPr>
          <p:cNvPr id="14" name="TextBox 13">
            <a:extLst>
              <a:ext uri="{FF2B5EF4-FFF2-40B4-BE49-F238E27FC236}">
                <a16:creationId xmlns:a16="http://schemas.microsoft.com/office/drawing/2014/main" id="{ACF6D1BB-E884-937D-56BC-2AD76EF41AFD}"/>
              </a:ext>
            </a:extLst>
          </p:cNvPr>
          <p:cNvSpPr txBox="1"/>
          <p:nvPr/>
        </p:nvSpPr>
        <p:spPr>
          <a:xfrm>
            <a:off x="1026392" y="6184503"/>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The “contact overlap” method can be a very effective preloading strategy.</a:t>
            </a:r>
          </a:p>
        </p:txBody>
      </p:sp>
      <p:graphicFrame>
        <p:nvGraphicFramePr>
          <p:cNvPr id="15" name="Table 15">
            <a:extLst>
              <a:ext uri="{FF2B5EF4-FFF2-40B4-BE49-F238E27FC236}">
                <a16:creationId xmlns:a16="http://schemas.microsoft.com/office/drawing/2014/main" id="{BB5230A9-2296-1E63-6B7B-935700336DD6}"/>
              </a:ext>
            </a:extLst>
          </p:cNvPr>
          <p:cNvGraphicFramePr>
            <a:graphicFrameLocks noGrp="1"/>
          </p:cNvGraphicFramePr>
          <p:nvPr>
            <p:extLst>
              <p:ext uri="{D42A27DB-BD31-4B8C-83A1-F6EECF244321}">
                <p14:modId xmlns:p14="http://schemas.microsoft.com/office/powerpoint/2010/main" val="324681373"/>
              </p:ext>
            </p:extLst>
          </p:nvPr>
        </p:nvGraphicFramePr>
        <p:xfrm>
          <a:off x="876300" y="1143000"/>
          <a:ext cx="4335692" cy="1259840"/>
        </p:xfrm>
        <a:graphic>
          <a:graphicData uri="http://schemas.openxmlformats.org/drawingml/2006/table">
            <a:tbl>
              <a:tblPr firstRow="1" bandRow="1">
                <a:tableStyleId>{5C22544A-7EE6-4342-B048-85BDC9FD1C3A}</a:tableStyleId>
              </a:tblPr>
              <a:tblGrid>
                <a:gridCol w="1715679">
                  <a:extLst>
                    <a:ext uri="{9D8B030D-6E8A-4147-A177-3AD203B41FA5}">
                      <a16:colId xmlns:a16="http://schemas.microsoft.com/office/drawing/2014/main" val="2360929992"/>
                    </a:ext>
                  </a:extLst>
                </a:gridCol>
                <a:gridCol w="1272618">
                  <a:extLst>
                    <a:ext uri="{9D8B030D-6E8A-4147-A177-3AD203B41FA5}">
                      <a16:colId xmlns:a16="http://schemas.microsoft.com/office/drawing/2014/main" val="3697821920"/>
                    </a:ext>
                  </a:extLst>
                </a:gridCol>
                <a:gridCol w="1347395">
                  <a:extLst>
                    <a:ext uri="{9D8B030D-6E8A-4147-A177-3AD203B41FA5}">
                      <a16:colId xmlns:a16="http://schemas.microsoft.com/office/drawing/2014/main" val="1145873521"/>
                    </a:ext>
                  </a:extLst>
                </a:gridCol>
              </a:tblGrid>
              <a:tr h="370840">
                <a:tc>
                  <a:txBody>
                    <a:bodyPr/>
                    <a:lstStyle/>
                    <a:p>
                      <a:r>
                        <a:rPr lang="en-US" sz="1400" i="0" dirty="0"/>
                        <a:t>Implicit solution</a:t>
                      </a:r>
                    </a:p>
                    <a:p>
                      <a:r>
                        <a:rPr lang="en-US" sz="1400" i="0" dirty="0"/>
                        <a:t>25k </a:t>
                      </a:r>
                      <a:r>
                        <a:rPr lang="en-US" sz="1400" i="0" dirty="0" err="1"/>
                        <a:t>elem</a:t>
                      </a:r>
                      <a:r>
                        <a:rPr lang="en-US" sz="1400" i="0" dirty="0"/>
                        <a:t> (np=1)</a:t>
                      </a:r>
                    </a:p>
                  </a:txBody>
                  <a:tcPr/>
                </a:tc>
                <a:tc>
                  <a:txBody>
                    <a:bodyPr/>
                    <a:lstStyle/>
                    <a:p>
                      <a:r>
                        <a:rPr lang="en-US" sz="1400" dirty="0"/>
                        <a:t>Default CG Solver </a:t>
                      </a:r>
                    </a:p>
                  </a:txBody>
                  <a:tcPr/>
                </a:tc>
                <a:tc>
                  <a:txBody>
                    <a:bodyPr/>
                    <a:lstStyle/>
                    <a:p>
                      <a:r>
                        <a:rPr lang="en-US" sz="1400" dirty="0"/>
                        <a:t>Full Tangent </a:t>
                      </a:r>
                      <a:r>
                        <a:rPr lang="en-US" sz="1400" dirty="0" err="1"/>
                        <a:t>Precond</a:t>
                      </a:r>
                      <a:r>
                        <a:rPr lang="en-US" sz="1400" dirty="0"/>
                        <a:t>.</a:t>
                      </a:r>
                    </a:p>
                  </a:txBody>
                  <a:tcPr/>
                </a:tc>
                <a:extLst>
                  <a:ext uri="{0D108BD9-81ED-4DB2-BD59-A6C34878D82A}">
                    <a16:rowId xmlns:a16="http://schemas.microsoft.com/office/drawing/2014/main" val="3525056257"/>
                  </a:ext>
                </a:extLst>
              </a:tr>
              <a:tr h="370840">
                <a:tc>
                  <a:txBody>
                    <a:bodyPr/>
                    <a:lstStyle/>
                    <a:p>
                      <a:r>
                        <a:rPr lang="en-US" sz="1400" dirty="0"/>
                        <a:t>AL Penalty = 1</a:t>
                      </a:r>
                    </a:p>
                  </a:txBody>
                  <a:tcPr/>
                </a:tc>
                <a:tc>
                  <a:txBody>
                    <a:bodyPr/>
                    <a:lstStyle/>
                    <a:p>
                      <a:r>
                        <a:rPr lang="en-US" sz="1400" i="1" dirty="0"/>
                        <a:t>2300 s</a:t>
                      </a:r>
                    </a:p>
                  </a:txBody>
                  <a:tcPr/>
                </a:tc>
                <a:tc>
                  <a:txBody>
                    <a:bodyPr/>
                    <a:lstStyle/>
                    <a:p>
                      <a:r>
                        <a:rPr lang="en-US" sz="1400" dirty="0"/>
                        <a:t>73 s</a:t>
                      </a:r>
                    </a:p>
                  </a:txBody>
                  <a:tcPr/>
                </a:tc>
                <a:extLst>
                  <a:ext uri="{0D108BD9-81ED-4DB2-BD59-A6C34878D82A}">
                    <a16:rowId xmlns:a16="http://schemas.microsoft.com/office/drawing/2014/main" val="2086594884"/>
                  </a:ext>
                </a:extLst>
              </a:tr>
              <a:tr h="370840">
                <a:tc>
                  <a:txBody>
                    <a:bodyPr/>
                    <a:lstStyle/>
                    <a:p>
                      <a:r>
                        <a:rPr lang="en-US" sz="1400" dirty="0"/>
                        <a:t>AL Penalty = 100 1</a:t>
                      </a:r>
                    </a:p>
                  </a:txBody>
                  <a:tcPr/>
                </a:tc>
                <a:tc>
                  <a:txBody>
                    <a:bodyPr/>
                    <a:lstStyle/>
                    <a:p>
                      <a:r>
                        <a:rPr lang="en-US" sz="1400" dirty="0"/>
                        <a:t>600 s</a:t>
                      </a:r>
                    </a:p>
                  </a:txBody>
                  <a:tcPr/>
                </a:tc>
                <a:tc>
                  <a:txBody>
                    <a:bodyPr/>
                    <a:lstStyle/>
                    <a:p>
                      <a:r>
                        <a:rPr lang="en-US" sz="1400" b="1" dirty="0">
                          <a:solidFill>
                            <a:srgbClr val="00B050"/>
                          </a:solidFill>
                        </a:rPr>
                        <a:t>26 s</a:t>
                      </a:r>
                    </a:p>
                  </a:txBody>
                  <a:tcPr/>
                </a:tc>
                <a:extLst>
                  <a:ext uri="{0D108BD9-81ED-4DB2-BD59-A6C34878D82A}">
                    <a16:rowId xmlns:a16="http://schemas.microsoft.com/office/drawing/2014/main" val="1794383059"/>
                  </a:ext>
                </a:extLst>
              </a:tr>
            </a:tbl>
          </a:graphicData>
        </a:graphic>
      </p:graphicFrame>
      <p:sp>
        <p:nvSpPr>
          <p:cNvPr id="18" name="TextBox 17">
            <a:extLst>
              <a:ext uri="{FF2B5EF4-FFF2-40B4-BE49-F238E27FC236}">
                <a16:creationId xmlns:a16="http://schemas.microsoft.com/office/drawing/2014/main" id="{8DE4B1F5-CA36-8CC3-6D22-FD9115F6EA72}"/>
              </a:ext>
            </a:extLst>
          </p:cNvPr>
          <p:cNvSpPr txBox="1"/>
          <p:nvPr/>
        </p:nvSpPr>
        <p:spPr>
          <a:xfrm>
            <a:off x="5489891" y="1126588"/>
            <a:ext cx="3776657" cy="646331"/>
          </a:xfrm>
          <a:prstGeom prst="rect">
            <a:avLst/>
          </a:prstGeom>
          <a:noFill/>
        </p:spPr>
        <p:txBody>
          <a:bodyPr wrap="square" rtlCol="0">
            <a:spAutoFit/>
          </a:bodyPr>
          <a:lstStyle/>
          <a:p>
            <a:r>
              <a:rPr lang="en-US" i="1" dirty="0"/>
              <a:t>Our solution time is heavily-dependent on our choices.</a:t>
            </a:r>
          </a:p>
        </p:txBody>
      </p:sp>
    </p:spTree>
    <p:extLst>
      <p:ext uri="{BB962C8B-B14F-4D97-AF65-F5344CB8AC3E}">
        <p14:creationId xmlns:p14="http://schemas.microsoft.com/office/powerpoint/2010/main" val="196356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2F906BE-3C0D-8FDA-17C9-453966BEFD36}"/>
              </a:ext>
            </a:extLst>
          </p:cNvPr>
          <p:cNvSpPr/>
          <p:nvPr/>
        </p:nvSpPr>
        <p:spPr>
          <a:xfrm>
            <a:off x="3308969" y="1780880"/>
            <a:ext cx="8608414" cy="3262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4BAFC0-89BC-606E-82D8-86204C36757E}"/>
              </a:ext>
            </a:extLst>
          </p:cNvPr>
          <p:cNvSpPr>
            <a:spLocks noGrp="1"/>
          </p:cNvSpPr>
          <p:nvPr>
            <p:ph type="title"/>
          </p:nvPr>
        </p:nvSpPr>
        <p:spPr/>
        <p:txBody>
          <a:bodyPr/>
          <a:lstStyle/>
          <a:p>
            <a:r>
              <a:rPr lang="en-US" dirty="0"/>
              <a:t>Configurations of pad deformation and strain</a:t>
            </a:r>
          </a:p>
        </p:txBody>
      </p:sp>
      <p:sp>
        <p:nvSpPr>
          <p:cNvPr id="4" name="Slide Number Placeholder 3">
            <a:extLst>
              <a:ext uri="{FF2B5EF4-FFF2-40B4-BE49-F238E27FC236}">
                <a16:creationId xmlns:a16="http://schemas.microsoft.com/office/drawing/2014/main" id="{E01F7898-BB49-36CD-A98C-DADE22F07894}"/>
              </a:ext>
            </a:extLst>
          </p:cNvPr>
          <p:cNvSpPr>
            <a:spLocks noGrp="1"/>
          </p:cNvSpPr>
          <p:nvPr>
            <p:ph type="sldNum" sz="quarter" idx="4"/>
          </p:nvPr>
        </p:nvSpPr>
        <p:spPr/>
        <p:txBody>
          <a:bodyPr/>
          <a:lstStyle/>
          <a:p>
            <a:pPr algn="ctr"/>
            <a:fld id="{F6B149FD-26F7-3645-B4E7-BA8B8CC5EEA8}" type="slidenum">
              <a:rPr lang="en-US" smtClean="0"/>
              <a:pPr algn="ctr"/>
              <a:t>97</a:t>
            </a:fld>
            <a:endParaRPr lang="en-US" dirty="0"/>
          </a:p>
        </p:txBody>
      </p:sp>
      <p:grpSp>
        <p:nvGrpSpPr>
          <p:cNvPr id="19" name="Group 18">
            <a:extLst>
              <a:ext uri="{FF2B5EF4-FFF2-40B4-BE49-F238E27FC236}">
                <a16:creationId xmlns:a16="http://schemas.microsoft.com/office/drawing/2014/main" id="{03502E0B-8BB7-27B1-8D80-18FC46297F2E}"/>
              </a:ext>
            </a:extLst>
          </p:cNvPr>
          <p:cNvGrpSpPr/>
          <p:nvPr/>
        </p:nvGrpSpPr>
        <p:grpSpPr>
          <a:xfrm>
            <a:off x="-477297" y="1863365"/>
            <a:ext cx="3387363" cy="3387363"/>
            <a:chOff x="1091941" y="1763599"/>
            <a:chExt cx="3387363" cy="3387363"/>
          </a:xfrm>
        </p:grpSpPr>
        <p:sp>
          <p:nvSpPr>
            <p:cNvPr id="5" name="Block Arc 4">
              <a:extLst>
                <a:ext uri="{FF2B5EF4-FFF2-40B4-BE49-F238E27FC236}">
                  <a16:creationId xmlns:a16="http://schemas.microsoft.com/office/drawing/2014/main" id="{33B9F6A7-7C36-22F4-2AC6-6A7520AC4568}"/>
                </a:ext>
              </a:extLst>
            </p:cNvPr>
            <p:cNvSpPr/>
            <p:nvPr/>
          </p:nvSpPr>
          <p:spPr>
            <a:xfrm>
              <a:off x="1470584" y="2113961"/>
              <a:ext cx="2648932" cy="2648932"/>
            </a:xfrm>
            <a:prstGeom prst="blockArc">
              <a:avLst>
                <a:gd name="adj1" fmla="val 16118552"/>
                <a:gd name="adj2" fmla="val 106072"/>
                <a:gd name="adj3" fmla="val 948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2ED919A5-6255-0960-3116-B3EE2BBAAC7C}"/>
                </a:ext>
              </a:extLst>
            </p:cNvPr>
            <p:cNvSpPr/>
            <p:nvPr/>
          </p:nvSpPr>
          <p:spPr>
            <a:xfrm>
              <a:off x="1767529" y="2401479"/>
              <a:ext cx="2055042" cy="2055042"/>
            </a:xfrm>
            <a:prstGeom prst="ellipse">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lock Arc 8">
              <a:extLst>
                <a:ext uri="{FF2B5EF4-FFF2-40B4-BE49-F238E27FC236}">
                  <a16:creationId xmlns:a16="http://schemas.microsoft.com/office/drawing/2014/main" id="{6AEFBBEE-636C-E8BD-3FFC-B074410BC3F7}"/>
                </a:ext>
              </a:extLst>
            </p:cNvPr>
            <p:cNvSpPr/>
            <p:nvPr/>
          </p:nvSpPr>
          <p:spPr>
            <a:xfrm>
              <a:off x="1091941" y="1763599"/>
              <a:ext cx="3387363" cy="3387363"/>
            </a:xfrm>
            <a:prstGeom prst="blockArc">
              <a:avLst>
                <a:gd name="adj1" fmla="val 16118552"/>
                <a:gd name="adj2" fmla="val 14836"/>
                <a:gd name="adj3" fmla="val 8963"/>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75415495-C5DF-33D9-C337-5124D69C5F87}"/>
              </a:ext>
            </a:extLst>
          </p:cNvPr>
          <p:cNvGrpSpPr/>
          <p:nvPr/>
        </p:nvGrpSpPr>
        <p:grpSpPr>
          <a:xfrm>
            <a:off x="5552550" y="1844511"/>
            <a:ext cx="3387363" cy="3387363"/>
            <a:chOff x="4587711" y="1853939"/>
            <a:chExt cx="3387363" cy="3387363"/>
          </a:xfrm>
        </p:grpSpPr>
        <p:sp>
          <p:nvSpPr>
            <p:cNvPr id="10" name="Block Arc 9">
              <a:extLst>
                <a:ext uri="{FF2B5EF4-FFF2-40B4-BE49-F238E27FC236}">
                  <a16:creationId xmlns:a16="http://schemas.microsoft.com/office/drawing/2014/main" id="{50627C79-9B80-9BA3-260E-95118D48E245}"/>
                </a:ext>
              </a:extLst>
            </p:cNvPr>
            <p:cNvSpPr/>
            <p:nvPr/>
          </p:nvSpPr>
          <p:spPr>
            <a:xfrm>
              <a:off x="4883247" y="2187019"/>
              <a:ext cx="2746967" cy="2639506"/>
            </a:xfrm>
            <a:prstGeom prst="blockArc">
              <a:avLst>
                <a:gd name="adj1" fmla="val 16167717"/>
                <a:gd name="adj2" fmla="val 138940"/>
                <a:gd name="adj3" fmla="val 1908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A24A258A-6FA8-78FE-D572-EDBA097F180A}"/>
                </a:ext>
              </a:extLst>
            </p:cNvPr>
            <p:cNvSpPr/>
            <p:nvPr/>
          </p:nvSpPr>
          <p:spPr>
            <a:xfrm>
              <a:off x="5263299" y="2491819"/>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ock Arc 11">
              <a:extLst>
                <a:ext uri="{FF2B5EF4-FFF2-40B4-BE49-F238E27FC236}">
                  <a16:creationId xmlns:a16="http://schemas.microsoft.com/office/drawing/2014/main" id="{032CD9C3-2EC1-4DB9-684D-8FDCB2F9414F}"/>
                </a:ext>
              </a:extLst>
            </p:cNvPr>
            <p:cNvSpPr/>
            <p:nvPr/>
          </p:nvSpPr>
          <p:spPr>
            <a:xfrm>
              <a:off x="4587711" y="1853939"/>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
            <a:extLst>
              <a:ext uri="{FF2B5EF4-FFF2-40B4-BE49-F238E27FC236}">
                <a16:creationId xmlns:a16="http://schemas.microsoft.com/office/drawing/2014/main" id="{F37EB460-78C6-6D66-66A6-7C4786DCB480}"/>
              </a:ext>
            </a:extLst>
          </p:cNvPr>
          <p:cNvGrpSpPr/>
          <p:nvPr/>
        </p:nvGrpSpPr>
        <p:grpSpPr>
          <a:xfrm>
            <a:off x="8435741" y="1864934"/>
            <a:ext cx="3387363" cy="3387363"/>
            <a:chOff x="7604449" y="1978058"/>
            <a:chExt cx="3387363" cy="3387363"/>
          </a:xfrm>
        </p:grpSpPr>
        <p:sp>
          <p:nvSpPr>
            <p:cNvPr id="16" name="Block Arc 15">
              <a:extLst>
                <a:ext uri="{FF2B5EF4-FFF2-40B4-BE49-F238E27FC236}">
                  <a16:creationId xmlns:a16="http://schemas.microsoft.com/office/drawing/2014/main" id="{E4E6259A-C5C2-E5EC-A39D-8F032BF919BD}"/>
                </a:ext>
              </a:extLst>
            </p:cNvPr>
            <p:cNvSpPr/>
            <p:nvPr/>
          </p:nvSpPr>
          <p:spPr>
            <a:xfrm>
              <a:off x="7642157" y="2104533"/>
              <a:ext cx="3255229" cy="3127341"/>
            </a:xfrm>
            <a:prstGeom prst="blockArc">
              <a:avLst>
                <a:gd name="adj1" fmla="val 16167717"/>
                <a:gd name="adj2" fmla="val 45125"/>
                <a:gd name="adj3" fmla="val 1744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DE9A434-78BC-30A7-6DA4-5910933613E7}"/>
                </a:ext>
              </a:extLst>
            </p:cNvPr>
            <p:cNvSpPr/>
            <p:nvPr/>
          </p:nvSpPr>
          <p:spPr>
            <a:xfrm>
              <a:off x="8289464" y="2663073"/>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lock Arc 14">
              <a:extLst>
                <a:ext uri="{FF2B5EF4-FFF2-40B4-BE49-F238E27FC236}">
                  <a16:creationId xmlns:a16="http://schemas.microsoft.com/office/drawing/2014/main" id="{12FC3986-88E5-51B1-D053-B7ED3C63CF4C}"/>
                </a:ext>
              </a:extLst>
            </p:cNvPr>
            <p:cNvSpPr/>
            <p:nvPr/>
          </p:nvSpPr>
          <p:spPr>
            <a:xfrm>
              <a:off x="7604449" y="1978058"/>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1807B2D4-D64C-CD81-D383-405C48E3D64A}"/>
              </a:ext>
            </a:extLst>
          </p:cNvPr>
          <p:cNvGrpSpPr/>
          <p:nvPr/>
        </p:nvGrpSpPr>
        <p:grpSpPr>
          <a:xfrm>
            <a:off x="2689943" y="1844511"/>
            <a:ext cx="3498736" cy="3387363"/>
            <a:chOff x="2539114" y="1844511"/>
            <a:chExt cx="3498736" cy="3387363"/>
          </a:xfrm>
        </p:grpSpPr>
        <p:sp>
          <p:nvSpPr>
            <p:cNvPr id="22" name="Rectangle 21">
              <a:extLst>
                <a:ext uri="{FF2B5EF4-FFF2-40B4-BE49-F238E27FC236}">
                  <a16:creationId xmlns:a16="http://schemas.microsoft.com/office/drawing/2014/main" id="{60B55C9D-B120-24B0-246D-51779BE02D03}"/>
                </a:ext>
              </a:extLst>
            </p:cNvPr>
            <p:cNvSpPr/>
            <p:nvPr/>
          </p:nvSpPr>
          <p:spPr>
            <a:xfrm rot="18763922">
              <a:off x="4785343" y="1562359"/>
              <a:ext cx="348632" cy="215638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CC2320-0601-474A-0ABA-063514CE3AF4}"/>
                </a:ext>
              </a:extLst>
            </p:cNvPr>
            <p:cNvSpPr/>
            <p:nvPr/>
          </p:nvSpPr>
          <p:spPr>
            <a:xfrm>
              <a:off x="3158140" y="2482391"/>
              <a:ext cx="2055042" cy="2055042"/>
            </a:xfrm>
            <a:prstGeom prst="ellipse">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F303284-BD79-DD38-52AA-C0978DF4F8D2}"/>
                </a:ext>
              </a:extLst>
            </p:cNvPr>
            <p:cNvSpPr/>
            <p:nvPr/>
          </p:nvSpPr>
          <p:spPr>
            <a:xfrm>
              <a:off x="2539114" y="1844511"/>
              <a:ext cx="3387363" cy="3387363"/>
            </a:xfrm>
            <a:prstGeom prst="blockArc">
              <a:avLst>
                <a:gd name="adj1" fmla="val 16118552"/>
                <a:gd name="adj2" fmla="val 14836"/>
                <a:gd name="adj3" fmla="val 8963"/>
              </a:avLst>
            </a:prstGeom>
            <a:solidFill>
              <a:schemeClr val="bg1">
                <a:lumMod val="6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TextBox 22">
            <a:extLst>
              <a:ext uri="{FF2B5EF4-FFF2-40B4-BE49-F238E27FC236}">
                <a16:creationId xmlns:a16="http://schemas.microsoft.com/office/drawing/2014/main" id="{B30006B2-79C2-CE3C-B16A-CBA0CA011FBA}"/>
              </a:ext>
            </a:extLst>
          </p:cNvPr>
          <p:cNvSpPr txBox="1"/>
          <p:nvPr/>
        </p:nvSpPr>
        <p:spPr>
          <a:xfrm>
            <a:off x="407144" y="1060138"/>
            <a:ext cx="2369559" cy="369332"/>
          </a:xfrm>
          <a:prstGeom prst="rect">
            <a:avLst/>
          </a:prstGeom>
          <a:noFill/>
        </p:spPr>
        <p:txBody>
          <a:bodyPr wrap="none" rtlCol="0">
            <a:spAutoFit/>
          </a:bodyPr>
          <a:lstStyle/>
          <a:p>
            <a:r>
              <a:rPr lang="en-US" b="1" dirty="0"/>
              <a:t>Final configuration</a:t>
            </a:r>
          </a:p>
        </p:txBody>
      </p:sp>
      <p:sp>
        <p:nvSpPr>
          <p:cNvPr id="24" name="TextBox 23">
            <a:extLst>
              <a:ext uri="{FF2B5EF4-FFF2-40B4-BE49-F238E27FC236}">
                <a16:creationId xmlns:a16="http://schemas.microsoft.com/office/drawing/2014/main" id="{54D34C04-3B16-804F-D73A-FACB3A73527A}"/>
              </a:ext>
            </a:extLst>
          </p:cNvPr>
          <p:cNvSpPr txBox="1"/>
          <p:nvPr/>
        </p:nvSpPr>
        <p:spPr>
          <a:xfrm>
            <a:off x="3521789" y="4669425"/>
            <a:ext cx="2335724" cy="1200329"/>
          </a:xfrm>
          <a:prstGeom prst="rect">
            <a:avLst/>
          </a:prstGeom>
          <a:noFill/>
        </p:spPr>
        <p:txBody>
          <a:bodyPr wrap="square" rtlCol="0">
            <a:spAutoFit/>
          </a:bodyPr>
          <a:lstStyle/>
          <a:p>
            <a:r>
              <a:rPr lang="en-US" b="1" dirty="0"/>
              <a:t>Option A:</a:t>
            </a:r>
          </a:p>
          <a:p>
            <a:endParaRPr lang="en-US" dirty="0"/>
          </a:p>
          <a:p>
            <a:r>
              <a:rPr lang="en-US" dirty="0"/>
              <a:t>Flat pad, bent into final position</a:t>
            </a:r>
          </a:p>
        </p:txBody>
      </p:sp>
      <p:sp>
        <p:nvSpPr>
          <p:cNvPr id="26" name="TextBox 25">
            <a:extLst>
              <a:ext uri="{FF2B5EF4-FFF2-40B4-BE49-F238E27FC236}">
                <a16:creationId xmlns:a16="http://schemas.microsoft.com/office/drawing/2014/main" id="{7546BBC1-1484-F8A2-E176-9A2913193633}"/>
              </a:ext>
            </a:extLst>
          </p:cNvPr>
          <p:cNvSpPr txBox="1"/>
          <p:nvPr/>
        </p:nvSpPr>
        <p:spPr>
          <a:xfrm>
            <a:off x="4366153" y="1114603"/>
            <a:ext cx="6094428" cy="369332"/>
          </a:xfrm>
          <a:prstGeom prst="rect">
            <a:avLst/>
          </a:prstGeom>
          <a:noFill/>
        </p:spPr>
        <p:txBody>
          <a:bodyPr wrap="square">
            <a:spAutoFit/>
          </a:bodyPr>
          <a:lstStyle/>
          <a:p>
            <a:pPr algn="ctr"/>
            <a:r>
              <a:rPr lang="en-US" b="1" dirty="0"/>
              <a:t>Multiple potential options for initial pad shape</a:t>
            </a:r>
            <a:endParaRPr lang="en-US" dirty="0"/>
          </a:p>
        </p:txBody>
      </p:sp>
      <p:cxnSp>
        <p:nvCxnSpPr>
          <p:cNvPr id="28" name="Straight Connector 27">
            <a:extLst>
              <a:ext uri="{FF2B5EF4-FFF2-40B4-BE49-F238E27FC236}">
                <a16:creationId xmlns:a16="http://schemas.microsoft.com/office/drawing/2014/main" id="{919EA0B8-CAA6-432A-7241-8EB428679557}"/>
              </a:ext>
            </a:extLst>
          </p:cNvPr>
          <p:cNvCxnSpPr/>
          <p:nvPr/>
        </p:nvCxnSpPr>
        <p:spPr>
          <a:xfrm>
            <a:off x="3129702" y="1575788"/>
            <a:ext cx="0" cy="39718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A0A80C8-2A00-6B10-5B3E-EB737A9791D6}"/>
              </a:ext>
            </a:extLst>
          </p:cNvPr>
          <p:cNvSpPr txBox="1"/>
          <p:nvPr/>
        </p:nvSpPr>
        <p:spPr>
          <a:xfrm>
            <a:off x="6813319" y="4631709"/>
            <a:ext cx="2335724" cy="1200329"/>
          </a:xfrm>
          <a:prstGeom prst="rect">
            <a:avLst/>
          </a:prstGeom>
          <a:noFill/>
        </p:spPr>
        <p:txBody>
          <a:bodyPr wrap="square" rtlCol="0">
            <a:spAutoFit/>
          </a:bodyPr>
          <a:lstStyle/>
          <a:p>
            <a:r>
              <a:rPr lang="en-US" b="1" dirty="0"/>
              <a:t>Option B:</a:t>
            </a:r>
          </a:p>
          <a:p>
            <a:endParaRPr lang="en-US" dirty="0"/>
          </a:p>
          <a:p>
            <a:r>
              <a:rPr lang="en-US" dirty="0"/>
              <a:t>Initially curved pad with overlap on ID</a:t>
            </a:r>
          </a:p>
        </p:txBody>
      </p:sp>
      <p:sp>
        <p:nvSpPr>
          <p:cNvPr id="30" name="TextBox 29">
            <a:extLst>
              <a:ext uri="{FF2B5EF4-FFF2-40B4-BE49-F238E27FC236}">
                <a16:creationId xmlns:a16="http://schemas.microsoft.com/office/drawing/2014/main" id="{E1B22B07-6051-7BB9-3160-902F152651EE}"/>
              </a:ext>
            </a:extLst>
          </p:cNvPr>
          <p:cNvSpPr txBox="1"/>
          <p:nvPr/>
        </p:nvSpPr>
        <p:spPr>
          <a:xfrm>
            <a:off x="9581659" y="4631709"/>
            <a:ext cx="2335724" cy="1200329"/>
          </a:xfrm>
          <a:prstGeom prst="rect">
            <a:avLst/>
          </a:prstGeom>
          <a:noFill/>
        </p:spPr>
        <p:txBody>
          <a:bodyPr wrap="square" rtlCol="0">
            <a:spAutoFit/>
          </a:bodyPr>
          <a:lstStyle/>
          <a:p>
            <a:r>
              <a:rPr lang="en-US" b="1" dirty="0"/>
              <a:t>Option C:</a:t>
            </a:r>
          </a:p>
          <a:p>
            <a:endParaRPr lang="en-US" dirty="0"/>
          </a:p>
          <a:p>
            <a:r>
              <a:rPr lang="en-US" dirty="0"/>
              <a:t>Initially curved pad with overlap on OD</a:t>
            </a:r>
          </a:p>
        </p:txBody>
      </p:sp>
      <p:sp>
        <p:nvSpPr>
          <p:cNvPr id="32" name="TextBox 31">
            <a:extLst>
              <a:ext uri="{FF2B5EF4-FFF2-40B4-BE49-F238E27FC236}">
                <a16:creationId xmlns:a16="http://schemas.microsoft.com/office/drawing/2014/main" id="{51BA4A7B-9C7A-C823-4D9D-57390E50B26B}"/>
              </a:ext>
            </a:extLst>
          </p:cNvPr>
          <p:cNvSpPr txBox="1"/>
          <p:nvPr/>
        </p:nvSpPr>
        <p:spPr>
          <a:xfrm>
            <a:off x="757517" y="6139785"/>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We </a:t>
            </a:r>
            <a:r>
              <a:rPr lang="en-US" sz="1800" b="1" dirty="0"/>
              <a:t>need detailed knowledge </a:t>
            </a:r>
            <a:r>
              <a:rPr lang="en-US" sz="1800" dirty="0"/>
              <a:t>of the initial and final configurations to properly preload a pad.</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2A126D5-634C-3AB4-DE99-F5CFFB8422DE}"/>
                  </a:ext>
                </a:extLst>
              </p:cNvPr>
              <p:cNvSpPr txBox="1"/>
              <p:nvPr/>
            </p:nvSpPr>
            <p:spPr>
              <a:xfrm>
                <a:off x="6657859" y="2181144"/>
                <a:ext cx="3109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𝛿</m:t>
                      </m:r>
                      <m:r>
                        <a:rPr lang="en-US" b="0" i="1" smtClean="0">
                          <a:latin typeface="Cambria Math" panose="02040503050406030204" pitchFamily="18" charset="0"/>
                        </a:rPr>
                        <m:t>𝐿</m:t>
                      </m:r>
                    </m:oMath>
                  </m:oMathPara>
                </a14:m>
                <a:endParaRPr lang="en-US" dirty="0"/>
              </a:p>
            </p:txBody>
          </p:sp>
        </mc:Choice>
        <mc:Fallback xmlns="">
          <p:sp>
            <p:nvSpPr>
              <p:cNvPr id="34" name="TextBox 33">
                <a:extLst>
                  <a:ext uri="{FF2B5EF4-FFF2-40B4-BE49-F238E27FC236}">
                    <a16:creationId xmlns:a16="http://schemas.microsoft.com/office/drawing/2014/main" id="{12A126D5-634C-3AB4-DE99-F5CFFB8422DE}"/>
                  </a:ext>
                </a:extLst>
              </p:cNvPr>
              <p:cNvSpPr txBox="1">
                <a:spLocks noRot="1" noChangeAspect="1" noMove="1" noResize="1" noEditPoints="1" noAdjustHandles="1" noChangeArrowheads="1" noChangeShapeType="1" noTextEdit="1"/>
              </p:cNvSpPr>
              <p:nvPr/>
            </p:nvSpPr>
            <p:spPr>
              <a:xfrm>
                <a:off x="6657859" y="2181144"/>
                <a:ext cx="310919" cy="276999"/>
              </a:xfrm>
              <a:prstGeom prst="rect">
                <a:avLst/>
              </a:prstGeom>
              <a:blipFill>
                <a:blip r:embed="rId2"/>
                <a:stretch>
                  <a:fillRect l="-17647" r="-1568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77785F5-E108-3273-AC75-EBA408A74B81}"/>
                  </a:ext>
                </a:extLst>
              </p:cNvPr>
              <p:cNvSpPr txBox="1"/>
              <p:nvPr/>
            </p:nvSpPr>
            <p:spPr>
              <a:xfrm>
                <a:off x="9569067" y="1717765"/>
                <a:ext cx="3109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𝛿</m:t>
                      </m:r>
                      <m:r>
                        <a:rPr lang="en-US" b="0" i="1" smtClean="0">
                          <a:latin typeface="Cambria Math" panose="02040503050406030204" pitchFamily="18" charset="0"/>
                        </a:rPr>
                        <m:t>𝐿</m:t>
                      </m:r>
                    </m:oMath>
                  </m:oMathPara>
                </a14:m>
                <a:endParaRPr lang="en-US" dirty="0"/>
              </a:p>
            </p:txBody>
          </p:sp>
        </mc:Choice>
        <mc:Fallback xmlns="">
          <p:sp>
            <p:nvSpPr>
              <p:cNvPr id="35" name="TextBox 34">
                <a:extLst>
                  <a:ext uri="{FF2B5EF4-FFF2-40B4-BE49-F238E27FC236}">
                    <a16:creationId xmlns:a16="http://schemas.microsoft.com/office/drawing/2014/main" id="{177785F5-E108-3273-AC75-EBA408A74B81}"/>
                  </a:ext>
                </a:extLst>
              </p:cNvPr>
              <p:cNvSpPr txBox="1">
                <a:spLocks noRot="1" noChangeAspect="1" noMove="1" noResize="1" noEditPoints="1" noAdjustHandles="1" noChangeArrowheads="1" noChangeShapeType="1" noTextEdit="1"/>
              </p:cNvSpPr>
              <p:nvPr/>
            </p:nvSpPr>
            <p:spPr>
              <a:xfrm>
                <a:off x="9569067" y="1717765"/>
                <a:ext cx="310919" cy="276999"/>
              </a:xfrm>
              <a:prstGeom prst="rect">
                <a:avLst/>
              </a:prstGeom>
              <a:blipFill>
                <a:blip r:embed="rId3"/>
                <a:stretch>
                  <a:fillRect l="-17647" r="-15686" b="-8889"/>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B463D525-5ECB-02A3-57F7-1868C5D6A200}"/>
              </a:ext>
            </a:extLst>
          </p:cNvPr>
          <p:cNvCxnSpPr>
            <a:stCxn id="35" idx="3"/>
            <a:endCxn id="15" idx="0"/>
          </p:cNvCxnSpPr>
          <p:nvPr/>
        </p:nvCxnSpPr>
        <p:spPr>
          <a:xfrm>
            <a:off x="9879986" y="1856265"/>
            <a:ext cx="212909" cy="160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BA32F38-75E0-74B6-392A-FE951CFB77A8}"/>
              </a:ext>
            </a:extLst>
          </p:cNvPr>
          <p:cNvCxnSpPr/>
          <p:nvPr/>
        </p:nvCxnSpPr>
        <p:spPr>
          <a:xfrm>
            <a:off x="6978598" y="2461968"/>
            <a:ext cx="212909" cy="160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BBBEDF5-2402-537E-5178-8A075CCD5822}"/>
                  </a:ext>
                </a:extLst>
              </p:cNvPr>
              <p:cNvSpPr txBox="1"/>
              <p:nvPr/>
            </p:nvSpPr>
            <p:spPr>
              <a:xfrm>
                <a:off x="2478266" y="3855082"/>
                <a:ext cx="2164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Ω</m:t>
                      </m:r>
                    </m:oMath>
                  </m:oMathPara>
                </a14:m>
                <a:endParaRPr lang="en-US" dirty="0"/>
              </a:p>
            </p:txBody>
          </p:sp>
        </mc:Choice>
        <mc:Fallback xmlns="">
          <p:sp>
            <p:nvSpPr>
              <p:cNvPr id="42" name="TextBox 41">
                <a:extLst>
                  <a:ext uri="{FF2B5EF4-FFF2-40B4-BE49-F238E27FC236}">
                    <a16:creationId xmlns:a16="http://schemas.microsoft.com/office/drawing/2014/main" id="{6BBBEDF5-2402-537E-5178-8A075CCD5822}"/>
                  </a:ext>
                </a:extLst>
              </p:cNvPr>
              <p:cNvSpPr txBox="1">
                <a:spLocks noRot="1" noChangeAspect="1" noMove="1" noResize="1" noEditPoints="1" noAdjustHandles="1" noChangeArrowheads="1" noChangeShapeType="1" noTextEdit="1"/>
              </p:cNvSpPr>
              <p:nvPr/>
            </p:nvSpPr>
            <p:spPr>
              <a:xfrm>
                <a:off x="2478266" y="3855082"/>
                <a:ext cx="216405" cy="276999"/>
              </a:xfrm>
              <a:prstGeom prst="rect">
                <a:avLst/>
              </a:prstGeom>
              <a:blipFill>
                <a:blip r:embed="rId4"/>
                <a:stretch>
                  <a:fillRect l="-25714" r="-2571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DD49F12-0E52-278C-799D-55949A18A3B7}"/>
                  </a:ext>
                </a:extLst>
              </p:cNvPr>
              <p:cNvSpPr txBox="1"/>
              <p:nvPr/>
            </p:nvSpPr>
            <p:spPr>
              <a:xfrm>
                <a:off x="5479937" y="3603328"/>
                <a:ext cx="4407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0" smtClean="0">
                              <a:latin typeface="Cambria Math" panose="02040503050406030204" pitchFamily="18" charset="0"/>
                            </a:rPr>
                            <m:t>0</m:t>
                          </m:r>
                          <m:r>
                            <m:rPr>
                              <m:sty m:val="p"/>
                            </m:rPr>
                            <a:rPr lang="en-US" b="0" i="0" smtClean="0">
                              <a:latin typeface="Cambria Math" panose="02040503050406030204" pitchFamily="18" charset="0"/>
                            </a:rPr>
                            <m:t>A</m:t>
                          </m:r>
                        </m:sub>
                      </m:sSub>
                    </m:oMath>
                  </m:oMathPara>
                </a14:m>
                <a:endParaRPr lang="en-US" dirty="0"/>
              </a:p>
            </p:txBody>
          </p:sp>
        </mc:Choice>
        <mc:Fallback xmlns="">
          <p:sp>
            <p:nvSpPr>
              <p:cNvPr id="43" name="TextBox 42">
                <a:extLst>
                  <a:ext uri="{FF2B5EF4-FFF2-40B4-BE49-F238E27FC236}">
                    <a16:creationId xmlns:a16="http://schemas.microsoft.com/office/drawing/2014/main" id="{5DD49F12-0E52-278C-799D-55949A18A3B7}"/>
                  </a:ext>
                </a:extLst>
              </p:cNvPr>
              <p:cNvSpPr txBox="1">
                <a:spLocks noRot="1" noChangeAspect="1" noMove="1" noResize="1" noEditPoints="1" noAdjustHandles="1" noChangeArrowheads="1" noChangeShapeType="1" noTextEdit="1"/>
              </p:cNvSpPr>
              <p:nvPr/>
            </p:nvSpPr>
            <p:spPr>
              <a:xfrm>
                <a:off x="5479937" y="3603328"/>
                <a:ext cx="440762" cy="276999"/>
              </a:xfrm>
              <a:prstGeom prst="rect">
                <a:avLst/>
              </a:prstGeom>
              <a:blipFill>
                <a:blip r:embed="rId5"/>
                <a:stretch>
                  <a:fillRect l="-12500" r="-694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73E4063-9AF8-9F49-E61C-DBFDA268A970}"/>
                  </a:ext>
                </a:extLst>
              </p:cNvPr>
              <p:cNvSpPr txBox="1"/>
              <p:nvPr/>
            </p:nvSpPr>
            <p:spPr>
              <a:xfrm>
                <a:off x="8355051" y="3716581"/>
                <a:ext cx="4391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0" smtClean="0">
                              <a:latin typeface="Cambria Math" panose="02040503050406030204" pitchFamily="18" charset="0"/>
                            </a:rPr>
                            <m:t>0</m:t>
                          </m:r>
                          <m:r>
                            <m:rPr>
                              <m:sty m:val="p"/>
                            </m:rPr>
                            <a:rPr lang="en-US" b="0" i="0" smtClean="0">
                              <a:latin typeface="Cambria Math" panose="02040503050406030204" pitchFamily="18" charset="0"/>
                            </a:rPr>
                            <m:t>B</m:t>
                          </m:r>
                        </m:sub>
                      </m:sSub>
                    </m:oMath>
                  </m:oMathPara>
                </a14:m>
                <a:endParaRPr lang="en-US" dirty="0"/>
              </a:p>
            </p:txBody>
          </p:sp>
        </mc:Choice>
        <mc:Fallback xmlns="">
          <p:sp>
            <p:nvSpPr>
              <p:cNvPr id="44" name="TextBox 43">
                <a:extLst>
                  <a:ext uri="{FF2B5EF4-FFF2-40B4-BE49-F238E27FC236}">
                    <a16:creationId xmlns:a16="http://schemas.microsoft.com/office/drawing/2014/main" id="{A73E4063-9AF8-9F49-E61C-DBFDA268A970}"/>
                  </a:ext>
                </a:extLst>
              </p:cNvPr>
              <p:cNvSpPr txBox="1">
                <a:spLocks noRot="1" noChangeAspect="1" noMove="1" noResize="1" noEditPoints="1" noAdjustHandles="1" noChangeArrowheads="1" noChangeShapeType="1" noTextEdit="1"/>
              </p:cNvSpPr>
              <p:nvPr/>
            </p:nvSpPr>
            <p:spPr>
              <a:xfrm>
                <a:off x="8355051" y="3716581"/>
                <a:ext cx="439159" cy="276999"/>
              </a:xfrm>
              <a:prstGeom prst="rect">
                <a:avLst/>
              </a:prstGeom>
              <a:blipFill>
                <a:blip r:embed="rId6"/>
                <a:stretch>
                  <a:fillRect l="-12500" r="-5556"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82594D2-809A-EDFA-7500-3CA7779F882B}"/>
                  </a:ext>
                </a:extLst>
              </p:cNvPr>
              <p:cNvSpPr txBox="1"/>
              <p:nvPr/>
            </p:nvSpPr>
            <p:spPr>
              <a:xfrm>
                <a:off x="11382342" y="3716580"/>
                <a:ext cx="4295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0" smtClean="0">
                              <a:latin typeface="Cambria Math" panose="02040503050406030204" pitchFamily="18" charset="0"/>
                            </a:rPr>
                            <m:t>0</m:t>
                          </m:r>
                          <m:r>
                            <m:rPr>
                              <m:sty m:val="p"/>
                            </m:rPr>
                            <a:rPr lang="en-US" b="0" i="0" smtClean="0">
                              <a:latin typeface="Cambria Math" panose="02040503050406030204" pitchFamily="18" charset="0"/>
                            </a:rPr>
                            <m:t>C</m:t>
                          </m:r>
                        </m:sub>
                      </m:sSub>
                    </m:oMath>
                  </m:oMathPara>
                </a14:m>
                <a:endParaRPr lang="en-US" dirty="0"/>
              </a:p>
            </p:txBody>
          </p:sp>
        </mc:Choice>
        <mc:Fallback xmlns="">
          <p:sp>
            <p:nvSpPr>
              <p:cNvPr id="45" name="TextBox 44">
                <a:extLst>
                  <a:ext uri="{FF2B5EF4-FFF2-40B4-BE49-F238E27FC236}">
                    <a16:creationId xmlns:a16="http://schemas.microsoft.com/office/drawing/2014/main" id="{A82594D2-809A-EDFA-7500-3CA7779F882B}"/>
                  </a:ext>
                </a:extLst>
              </p:cNvPr>
              <p:cNvSpPr txBox="1">
                <a:spLocks noRot="1" noChangeAspect="1" noMove="1" noResize="1" noEditPoints="1" noAdjustHandles="1" noChangeArrowheads="1" noChangeShapeType="1" noTextEdit="1"/>
              </p:cNvSpPr>
              <p:nvPr/>
            </p:nvSpPr>
            <p:spPr>
              <a:xfrm>
                <a:off x="11382342" y="3716580"/>
                <a:ext cx="429541" cy="276999"/>
              </a:xfrm>
              <a:prstGeom prst="rect">
                <a:avLst/>
              </a:prstGeom>
              <a:blipFill>
                <a:blip r:embed="rId7"/>
                <a:stretch>
                  <a:fillRect l="-11268" r="-5634" b="-17778"/>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87B35103-F760-DB36-8BB2-69222C7AB4E9}"/>
              </a:ext>
            </a:extLst>
          </p:cNvPr>
          <p:cNvSpPr txBox="1"/>
          <p:nvPr/>
        </p:nvSpPr>
        <p:spPr>
          <a:xfrm>
            <a:off x="368896" y="4671474"/>
            <a:ext cx="2216618" cy="923330"/>
          </a:xfrm>
          <a:prstGeom prst="rect">
            <a:avLst/>
          </a:prstGeom>
          <a:noFill/>
        </p:spPr>
        <p:txBody>
          <a:bodyPr wrap="square">
            <a:spAutoFit/>
          </a:bodyPr>
          <a:lstStyle/>
          <a:p>
            <a:pPr algn="ctr"/>
            <a:r>
              <a:rPr lang="en-US" dirty="0"/>
              <a:t>Part 1</a:t>
            </a:r>
          </a:p>
          <a:p>
            <a:pPr algn="ctr"/>
            <a:endParaRPr lang="en-US" dirty="0"/>
          </a:p>
          <a:p>
            <a:r>
              <a:rPr lang="en-US" dirty="0"/>
              <a:t> (2D profile view)</a:t>
            </a:r>
          </a:p>
        </p:txBody>
      </p:sp>
      <p:sp>
        <p:nvSpPr>
          <p:cNvPr id="49" name="TextBox 48">
            <a:extLst>
              <a:ext uri="{FF2B5EF4-FFF2-40B4-BE49-F238E27FC236}">
                <a16:creationId xmlns:a16="http://schemas.microsoft.com/office/drawing/2014/main" id="{1A4C50C1-EF18-3154-8538-E4F57882A5DE}"/>
              </a:ext>
            </a:extLst>
          </p:cNvPr>
          <p:cNvSpPr txBox="1"/>
          <p:nvPr/>
        </p:nvSpPr>
        <p:spPr>
          <a:xfrm>
            <a:off x="369850" y="1825541"/>
            <a:ext cx="2216618" cy="369332"/>
          </a:xfrm>
          <a:prstGeom prst="rect">
            <a:avLst/>
          </a:prstGeom>
          <a:noFill/>
        </p:spPr>
        <p:txBody>
          <a:bodyPr wrap="square">
            <a:spAutoFit/>
          </a:bodyPr>
          <a:lstStyle/>
          <a:p>
            <a:r>
              <a:rPr lang="en-US" dirty="0"/>
              <a:t>Part 2</a:t>
            </a:r>
          </a:p>
        </p:txBody>
      </p:sp>
      <p:sp>
        <p:nvSpPr>
          <p:cNvPr id="50" name="TextBox 49">
            <a:extLst>
              <a:ext uri="{FF2B5EF4-FFF2-40B4-BE49-F238E27FC236}">
                <a16:creationId xmlns:a16="http://schemas.microsoft.com/office/drawing/2014/main" id="{BADA23D4-8A67-3FCC-8D0C-10F7AE5BCBB6}"/>
              </a:ext>
            </a:extLst>
          </p:cNvPr>
          <p:cNvSpPr txBox="1"/>
          <p:nvPr/>
        </p:nvSpPr>
        <p:spPr>
          <a:xfrm>
            <a:off x="441738" y="2157169"/>
            <a:ext cx="606273" cy="369332"/>
          </a:xfrm>
          <a:prstGeom prst="rect">
            <a:avLst/>
          </a:prstGeom>
          <a:noFill/>
        </p:spPr>
        <p:txBody>
          <a:bodyPr wrap="square">
            <a:spAutoFit/>
          </a:bodyPr>
          <a:lstStyle/>
          <a:p>
            <a:r>
              <a:rPr lang="en-US" dirty="0"/>
              <a:t>Pad</a:t>
            </a:r>
          </a:p>
        </p:txBody>
      </p:sp>
      <p:cxnSp>
        <p:nvCxnSpPr>
          <p:cNvPr id="52" name="Straight Connector 51">
            <a:extLst>
              <a:ext uri="{FF2B5EF4-FFF2-40B4-BE49-F238E27FC236}">
                <a16:creationId xmlns:a16="http://schemas.microsoft.com/office/drawing/2014/main" id="{CEB790DD-86AF-8A4B-FFB8-3BB97F24A5AC}"/>
              </a:ext>
            </a:extLst>
          </p:cNvPr>
          <p:cNvCxnSpPr/>
          <p:nvPr/>
        </p:nvCxnSpPr>
        <p:spPr>
          <a:xfrm>
            <a:off x="1131216" y="2017171"/>
            <a:ext cx="214018"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6CD88731-45AA-5276-D3EF-7DDE06261D40}"/>
              </a:ext>
            </a:extLst>
          </p:cNvPr>
          <p:cNvCxnSpPr>
            <a:cxnSpLocks/>
            <a:stCxn id="50" idx="3"/>
          </p:cNvCxnSpPr>
          <p:nvPr/>
        </p:nvCxnSpPr>
        <p:spPr>
          <a:xfrm>
            <a:off x="1048011" y="2341835"/>
            <a:ext cx="430148" cy="6844"/>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4DC73D73-5608-3693-9481-8386FAF420DE}"/>
              </a:ext>
            </a:extLst>
          </p:cNvPr>
          <p:cNvCxnSpPr>
            <a:cxnSpLocks/>
            <a:endCxn id="48" idx="0"/>
          </p:cNvCxnSpPr>
          <p:nvPr/>
        </p:nvCxnSpPr>
        <p:spPr>
          <a:xfrm>
            <a:off x="1415587" y="4356483"/>
            <a:ext cx="61618" cy="31499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916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E2E6-66A6-6FCE-31D2-AC2E97D1C101}"/>
              </a:ext>
            </a:extLst>
          </p:cNvPr>
          <p:cNvSpPr>
            <a:spLocks noGrp="1"/>
          </p:cNvSpPr>
          <p:nvPr>
            <p:ph type="title"/>
          </p:nvPr>
        </p:nvSpPr>
        <p:spPr/>
        <p:txBody>
          <a:bodyPr/>
          <a:lstStyle/>
          <a:p>
            <a:r>
              <a:rPr lang="en-US" dirty="0"/>
              <a:t>Techniques for pad preloading</a:t>
            </a:r>
          </a:p>
        </p:txBody>
      </p:sp>
      <p:sp>
        <p:nvSpPr>
          <p:cNvPr id="4" name="Slide Number Placeholder 3">
            <a:extLst>
              <a:ext uri="{FF2B5EF4-FFF2-40B4-BE49-F238E27FC236}">
                <a16:creationId xmlns:a16="http://schemas.microsoft.com/office/drawing/2014/main" id="{4321FC85-BCBF-578B-6CA2-2DE0FA7EDF45}"/>
              </a:ext>
            </a:extLst>
          </p:cNvPr>
          <p:cNvSpPr>
            <a:spLocks noGrp="1"/>
          </p:cNvSpPr>
          <p:nvPr>
            <p:ph type="sldNum" sz="quarter" idx="4"/>
          </p:nvPr>
        </p:nvSpPr>
        <p:spPr/>
        <p:txBody>
          <a:bodyPr/>
          <a:lstStyle/>
          <a:p>
            <a:pPr algn="ctr"/>
            <a:fld id="{F6B149FD-26F7-3645-B4E7-BA8B8CC5EEA8}" type="slidenum">
              <a:rPr lang="en-US" smtClean="0"/>
              <a:pPr algn="ctr"/>
              <a:t>98</a:t>
            </a:fld>
            <a:endParaRPr lang="en-US" dirty="0"/>
          </a:p>
        </p:txBody>
      </p:sp>
      <p:sp>
        <p:nvSpPr>
          <p:cNvPr id="12" name="TextBox 11">
            <a:extLst>
              <a:ext uri="{FF2B5EF4-FFF2-40B4-BE49-F238E27FC236}">
                <a16:creationId xmlns:a16="http://schemas.microsoft.com/office/drawing/2014/main" id="{4C9F2793-9038-065D-1F93-61846D1EA868}"/>
              </a:ext>
            </a:extLst>
          </p:cNvPr>
          <p:cNvSpPr txBox="1"/>
          <p:nvPr/>
        </p:nvSpPr>
        <p:spPr>
          <a:xfrm>
            <a:off x="7357600" y="1889522"/>
            <a:ext cx="3671761" cy="3139321"/>
          </a:xfrm>
          <a:prstGeom prst="rect">
            <a:avLst/>
          </a:prstGeom>
          <a:noFill/>
        </p:spPr>
        <p:txBody>
          <a:bodyPr wrap="square" rtlCol="0">
            <a:spAutoFit/>
          </a:bodyPr>
          <a:lstStyle/>
          <a:p>
            <a:r>
              <a:rPr lang="en-US" dirty="0"/>
              <a:t>Flexible, customized, modeling strategies is a unique feature of SIERRA/SM:</a:t>
            </a:r>
          </a:p>
          <a:p>
            <a:endParaRPr lang="en-US" dirty="0"/>
          </a:p>
          <a:p>
            <a:pPr marL="285750" indent="-285750">
              <a:buFont typeface="Arial" panose="020B0604020202020204" pitchFamily="34" charset="0"/>
              <a:buChar char="•"/>
            </a:pPr>
            <a:r>
              <a:rPr lang="en-US" dirty="0"/>
              <a:t>Start with simple features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Combine with more complex features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Produce a novel solution</a:t>
            </a:r>
          </a:p>
          <a:p>
            <a:endParaRPr lang="en-US" dirty="0"/>
          </a:p>
        </p:txBody>
      </p:sp>
      <p:grpSp>
        <p:nvGrpSpPr>
          <p:cNvPr id="17" name="Group 16">
            <a:extLst>
              <a:ext uri="{FF2B5EF4-FFF2-40B4-BE49-F238E27FC236}">
                <a16:creationId xmlns:a16="http://schemas.microsoft.com/office/drawing/2014/main" id="{7FAE2E4E-7470-7206-0546-D47271C615A5}"/>
              </a:ext>
            </a:extLst>
          </p:cNvPr>
          <p:cNvGrpSpPr/>
          <p:nvPr/>
        </p:nvGrpSpPr>
        <p:grpSpPr>
          <a:xfrm>
            <a:off x="989814" y="1424167"/>
            <a:ext cx="6127423" cy="4149496"/>
            <a:chOff x="989814" y="1864805"/>
            <a:chExt cx="6127423" cy="4149496"/>
          </a:xfrm>
        </p:grpSpPr>
        <p:sp>
          <p:nvSpPr>
            <p:cNvPr id="11" name="Rectangle 10">
              <a:extLst>
                <a:ext uri="{FF2B5EF4-FFF2-40B4-BE49-F238E27FC236}">
                  <a16:creationId xmlns:a16="http://schemas.microsoft.com/office/drawing/2014/main" id="{C1562CCE-AB19-78E7-D0F2-6BB274499195}"/>
                </a:ext>
              </a:extLst>
            </p:cNvPr>
            <p:cNvSpPr/>
            <p:nvPr/>
          </p:nvSpPr>
          <p:spPr>
            <a:xfrm>
              <a:off x="989814" y="1864805"/>
              <a:ext cx="6127423" cy="4149496"/>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Process 4">
              <a:extLst>
                <a:ext uri="{FF2B5EF4-FFF2-40B4-BE49-F238E27FC236}">
                  <a16:creationId xmlns:a16="http://schemas.microsoft.com/office/drawing/2014/main" id="{1D06F680-83B6-0E4F-DC0C-6A5E2518E3AA}"/>
                </a:ext>
              </a:extLst>
            </p:cNvPr>
            <p:cNvSpPr/>
            <p:nvPr/>
          </p:nvSpPr>
          <p:spPr>
            <a:xfrm>
              <a:off x="1442300" y="4559604"/>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Node &amp; Element fields</a:t>
              </a:r>
            </a:p>
          </p:txBody>
        </p:sp>
        <p:sp>
          <p:nvSpPr>
            <p:cNvPr id="6" name="Flowchart: Process 5">
              <a:extLst>
                <a:ext uri="{FF2B5EF4-FFF2-40B4-BE49-F238E27FC236}">
                  <a16:creationId xmlns:a16="http://schemas.microsoft.com/office/drawing/2014/main" id="{3B7B0B2D-C202-A0E9-8EB3-FFCC97C9D914}"/>
                </a:ext>
              </a:extLst>
            </p:cNvPr>
            <p:cNvSpPr/>
            <p:nvPr/>
          </p:nvSpPr>
          <p:spPr>
            <a:xfrm>
              <a:off x="3244392" y="4559604"/>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SIERRA functions</a:t>
              </a:r>
            </a:p>
          </p:txBody>
        </p:sp>
        <p:sp>
          <p:nvSpPr>
            <p:cNvPr id="7" name="Flowchart: Process 6">
              <a:extLst>
                <a:ext uri="{FF2B5EF4-FFF2-40B4-BE49-F238E27FC236}">
                  <a16:creationId xmlns:a16="http://schemas.microsoft.com/office/drawing/2014/main" id="{C9991CB6-6477-7B14-5042-F435A81457C6}"/>
                </a:ext>
              </a:extLst>
            </p:cNvPr>
            <p:cNvSpPr/>
            <p:nvPr/>
          </p:nvSpPr>
          <p:spPr>
            <a:xfrm>
              <a:off x="5046484" y="4559604"/>
              <a:ext cx="1611984" cy="912305"/>
            </a:xfrm>
            <a:prstGeom prst="flowChart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User variables</a:t>
              </a:r>
            </a:p>
          </p:txBody>
        </p:sp>
        <p:sp>
          <p:nvSpPr>
            <p:cNvPr id="8" name="Flowchart: Process 7">
              <a:extLst>
                <a:ext uri="{FF2B5EF4-FFF2-40B4-BE49-F238E27FC236}">
                  <a16:creationId xmlns:a16="http://schemas.microsoft.com/office/drawing/2014/main" id="{95823247-1153-E548-345B-9049E7822C86}"/>
                </a:ext>
              </a:extLst>
            </p:cNvPr>
            <p:cNvSpPr/>
            <p:nvPr/>
          </p:nvSpPr>
          <p:spPr>
            <a:xfrm>
              <a:off x="2329403" y="3498915"/>
              <a:ext cx="1611984" cy="912305"/>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User output</a:t>
              </a:r>
            </a:p>
          </p:txBody>
        </p:sp>
        <p:sp>
          <p:nvSpPr>
            <p:cNvPr id="9" name="Flowchart: Process 8">
              <a:extLst>
                <a:ext uri="{FF2B5EF4-FFF2-40B4-BE49-F238E27FC236}">
                  <a16:creationId xmlns:a16="http://schemas.microsoft.com/office/drawing/2014/main" id="{2A3A3730-B97F-58C1-9BDC-DBE9A9BE49DC}"/>
                </a:ext>
              </a:extLst>
            </p:cNvPr>
            <p:cNvSpPr/>
            <p:nvPr/>
          </p:nvSpPr>
          <p:spPr>
            <a:xfrm>
              <a:off x="4140917" y="3484076"/>
              <a:ext cx="1611984" cy="912305"/>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Boundary conditions</a:t>
              </a:r>
            </a:p>
          </p:txBody>
        </p:sp>
        <p:sp>
          <p:nvSpPr>
            <p:cNvPr id="10" name="Flowchart: Process 9">
              <a:extLst>
                <a:ext uri="{FF2B5EF4-FFF2-40B4-BE49-F238E27FC236}">
                  <a16:creationId xmlns:a16="http://schemas.microsoft.com/office/drawing/2014/main" id="{82A02ED1-F044-A140-7D38-4FD7100E9534}"/>
                </a:ext>
              </a:extLst>
            </p:cNvPr>
            <p:cNvSpPr/>
            <p:nvPr/>
          </p:nvSpPr>
          <p:spPr>
            <a:xfrm>
              <a:off x="3244392" y="2408548"/>
              <a:ext cx="1611984" cy="912305"/>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Custom feature</a:t>
              </a:r>
            </a:p>
          </p:txBody>
        </p:sp>
        <p:cxnSp>
          <p:nvCxnSpPr>
            <p:cNvPr id="14" name="Straight Arrow Connector 13">
              <a:extLst>
                <a:ext uri="{FF2B5EF4-FFF2-40B4-BE49-F238E27FC236}">
                  <a16:creationId xmlns:a16="http://schemas.microsoft.com/office/drawing/2014/main" id="{8CFE0B15-DC0F-474B-F4FF-B627B6014687}"/>
                </a:ext>
              </a:extLst>
            </p:cNvPr>
            <p:cNvCxnSpPr/>
            <p:nvPr/>
          </p:nvCxnSpPr>
          <p:spPr>
            <a:xfrm flipV="1">
              <a:off x="1162639" y="2494960"/>
              <a:ext cx="1531858" cy="2007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092731-F434-7570-A4D1-79936DDBB6BA}"/>
                </a:ext>
              </a:extLst>
            </p:cNvPr>
            <p:cNvSpPr txBox="1"/>
            <p:nvPr/>
          </p:nvSpPr>
          <p:spPr>
            <a:xfrm rot="18456232">
              <a:off x="1139774" y="3154671"/>
              <a:ext cx="1288139" cy="369332"/>
            </a:xfrm>
            <a:prstGeom prst="rect">
              <a:avLst/>
            </a:prstGeom>
            <a:noFill/>
          </p:spPr>
          <p:txBody>
            <a:bodyPr wrap="square">
              <a:spAutoFit/>
            </a:bodyPr>
            <a:lstStyle/>
            <a:p>
              <a:r>
                <a:rPr lang="en-US" dirty="0"/>
                <a:t>Combine</a:t>
              </a:r>
            </a:p>
          </p:txBody>
        </p:sp>
      </p:grpSp>
      <p:sp>
        <p:nvSpPr>
          <p:cNvPr id="18" name="TextBox 17">
            <a:extLst>
              <a:ext uri="{FF2B5EF4-FFF2-40B4-BE49-F238E27FC236}">
                <a16:creationId xmlns:a16="http://schemas.microsoft.com/office/drawing/2014/main" id="{1C4ACB1B-8677-4EC7-1530-BA17A3096E95}"/>
              </a:ext>
            </a:extLst>
          </p:cNvPr>
          <p:cNvSpPr txBox="1"/>
          <p:nvPr/>
        </p:nvSpPr>
        <p:spPr>
          <a:xfrm>
            <a:off x="757517" y="6139785"/>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sz="1800" dirty="0"/>
              <a:t>The </a:t>
            </a:r>
            <a:r>
              <a:rPr lang="en-US" sz="1800" b="1" dirty="0"/>
              <a:t>diverse geometry </a:t>
            </a:r>
            <a:r>
              <a:rPr lang="en-US" sz="1800" dirty="0"/>
              <a:t>and </a:t>
            </a:r>
            <a:r>
              <a:rPr lang="en-US" sz="1800" b="1" dirty="0"/>
              <a:t>requirements</a:t>
            </a:r>
            <a:r>
              <a:rPr lang="en-US" sz="1800" dirty="0"/>
              <a:t> for preloading pads often requires </a:t>
            </a:r>
            <a:r>
              <a:rPr lang="en-US" sz="1800" b="1" dirty="0"/>
              <a:t>diverse solutions</a:t>
            </a:r>
          </a:p>
        </p:txBody>
      </p:sp>
    </p:spTree>
    <p:extLst>
      <p:ext uri="{BB962C8B-B14F-4D97-AF65-F5344CB8AC3E}">
        <p14:creationId xmlns:p14="http://schemas.microsoft.com/office/powerpoint/2010/main" val="29160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C803-99F5-29F8-A784-A52453AC9E0B}"/>
              </a:ext>
            </a:extLst>
          </p:cNvPr>
          <p:cNvSpPr>
            <a:spLocks noGrp="1"/>
          </p:cNvSpPr>
          <p:nvPr>
            <p:ph type="title"/>
          </p:nvPr>
        </p:nvSpPr>
        <p:spPr/>
        <p:txBody>
          <a:bodyPr/>
          <a:lstStyle/>
          <a:p>
            <a:r>
              <a:rPr lang="en-US" dirty="0"/>
              <a:t>Techniques for pad preloading: flat pad exemplar</a:t>
            </a:r>
          </a:p>
        </p:txBody>
      </p:sp>
      <p:sp>
        <p:nvSpPr>
          <p:cNvPr id="4" name="Slide Number Placeholder 3">
            <a:extLst>
              <a:ext uri="{FF2B5EF4-FFF2-40B4-BE49-F238E27FC236}">
                <a16:creationId xmlns:a16="http://schemas.microsoft.com/office/drawing/2014/main" id="{C192C88F-5B1D-F5D7-9B36-A9B7D796432D}"/>
              </a:ext>
            </a:extLst>
          </p:cNvPr>
          <p:cNvSpPr>
            <a:spLocks noGrp="1"/>
          </p:cNvSpPr>
          <p:nvPr>
            <p:ph type="sldNum" sz="quarter" idx="4"/>
          </p:nvPr>
        </p:nvSpPr>
        <p:spPr/>
        <p:txBody>
          <a:bodyPr/>
          <a:lstStyle/>
          <a:p>
            <a:pPr algn="ctr"/>
            <a:fld id="{F6B149FD-26F7-3645-B4E7-BA8B8CC5EEA8}" type="slidenum">
              <a:rPr lang="en-US" smtClean="0"/>
              <a:pPr algn="ctr"/>
              <a:t>99</a:t>
            </a:fld>
            <a:endParaRPr lang="en-US" dirty="0"/>
          </a:p>
        </p:txBody>
      </p:sp>
      <p:sp>
        <p:nvSpPr>
          <p:cNvPr id="11" name="Rectangle 10">
            <a:extLst>
              <a:ext uri="{FF2B5EF4-FFF2-40B4-BE49-F238E27FC236}">
                <a16:creationId xmlns:a16="http://schemas.microsoft.com/office/drawing/2014/main" id="{7306B8B4-F33D-E044-0FA4-AAFD0A20A20B}"/>
              </a:ext>
            </a:extLst>
          </p:cNvPr>
          <p:cNvSpPr/>
          <p:nvPr/>
        </p:nvSpPr>
        <p:spPr>
          <a:xfrm>
            <a:off x="5495827" y="1296945"/>
            <a:ext cx="6070861" cy="141577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 in </a:t>
            </a:r>
            <a:r>
              <a:rPr lang="en-US" sz="1000" dirty="0" err="1">
                <a:solidFill>
                  <a:schemeClr val="tx1"/>
                </a:solidFill>
                <a:latin typeface="Courier New" panose="02070309020205020404" pitchFamily="49" charset="0"/>
              </a:rPr>
              <a:t>sierra</a:t>
            </a:r>
            <a:r>
              <a:rPr lang="en-US" sz="1000" dirty="0">
                <a:solidFill>
                  <a:schemeClr val="tx1"/>
                </a:solidFill>
                <a:latin typeface="Courier New" panose="02070309020205020404" pitchFamily="49" charset="0"/>
              </a:rPr>
              <a:t> scope ...</a:t>
            </a:r>
          </a:p>
          <a:p>
            <a:r>
              <a:rPr lang="en-US" sz="1000" dirty="0">
                <a:solidFill>
                  <a:schemeClr val="tx1"/>
                </a:solidFill>
                <a:latin typeface="Courier New" panose="02070309020205020404" pitchFamily="49" charset="0"/>
              </a:rPr>
              <a:t>define direction pad1normal with vector &lt;</a:t>
            </a:r>
            <a:r>
              <a:rPr lang="en-US" sz="1000" dirty="0" err="1">
                <a:solidFill>
                  <a:schemeClr val="tx1"/>
                </a:solidFill>
                <a:latin typeface="Courier New" panose="02070309020205020404" pitchFamily="49" charset="0"/>
              </a:rPr>
              <a:t>nx</a:t>
            </a:r>
            <a:r>
              <a:rPr lang="en-US" sz="1000" dirty="0">
                <a:solidFill>
                  <a:schemeClr val="tx1"/>
                </a:solidFill>
                <a:latin typeface="Courier New" panose="02070309020205020404" pitchFamily="49" charset="0"/>
              </a:rPr>
              <a:t>&gt; &lt;</a:t>
            </a:r>
            <a:r>
              <a:rPr lang="en-US" sz="1000" dirty="0" err="1">
                <a:solidFill>
                  <a:schemeClr val="tx1"/>
                </a:solidFill>
                <a:latin typeface="Courier New" panose="02070309020205020404" pitchFamily="49" charset="0"/>
              </a:rPr>
              <a:t>ny</a:t>
            </a:r>
            <a:r>
              <a:rPr lang="en-US" sz="1000" dirty="0">
                <a:solidFill>
                  <a:schemeClr val="tx1"/>
                </a:solidFill>
                <a:latin typeface="Courier New" panose="02070309020205020404" pitchFamily="49" charset="0"/>
              </a:rPr>
              <a:t>&gt; &lt;</a:t>
            </a:r>
            <a:r>
              <a:rPr lang="en-US" sz="1000" dirty="0" err="1">
                <a:solidFill>
                  <a:schemeClr val="tx1"/>
                </a:solidFill>
                <a:latin typeface="Courier New" panose="02070309020205020404" pitchFamily="49" charset="0"/>
              </a:rPr>
              <a:t>nz</a:t>
            </a:r>
            <a:r>
              <a:rPr lang="en-US" sz="1000" dirty="0">
                <a:solidFill>
                  <a:schemeClr val="tx1"/>
                </a:solidFill>
                <a:latin typeface="Courier New" panose="02070309020205020404" pitchFamily="49" charset="0"/>
              </a:rPr>
              <a: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in region scope ...</a:t>
            </a:r>
          </a:p>
          <a:p>
            <a:r>
              <a:rPr lang="en-US" sz="1000" dirty="0">
                <a:solidFill>
                  <a:schemeClr val="tx1"/>
                </a:solidFill>
                <a:latin typeface="Courier New" panose="02070309020205020404" pitchFamily="49" charset="0"/>
              </a:rPr>
              <a:t>begin artificial strain</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direction pad1normal function = </a:t>
            </a:r>
            <a:r>
              <a:rPr lang="en-US" sz="1000" dirty="0" err="1">
                <a:solidFill>
                  <a:schemeClr val="tx1"/>
                </a:solidFill>
                <a:latin typeface="Courier New" panose="02070309020205020404" pitchFamily="49" charset="0"/>
              </a:rPr>
              <a:t>shrink_and_grow</a:t>
            </a:r>
            <a:r>
              <a:rPr lang="en-US" sz="1000" dirty="0">
                <a:solidFill>
                  <a:schemeClr val="tx1"/>
                </a:solidFill>
                <a:latin typeface="Courier New" panose="02070309020205020404" pitchFamily="49" charset="0"/>
              </a:rPr>
              <a:t> scale factor = -0.5</a:t>
            </a:r>
          </a:p>
          <a:p>
            <a:r>
              <a:rPr lang="en-US" sz="1000" dirty="0">
                <a:solidFill>
                  <a:schemeClr val="tx1"/>
                </a:solidFill>
                <a:latin typeface="Courier New" panose="02070309020205020404" pitchFamily="49" charset="0"/>
              </a:rPr>
              <a:t>end</a:t>
            </a:r>
          </a:p>
        </p:txBody>
      </p:sp>
      <p:sp>
        <p:nvSpPr>
          <p:cNvPr id="12" name="Rectangle 11">
            <a:extLst>
              <a:ext uri="{FF2B5EF4-FFF2-40B4-BE49-F238E27FC236}">
                <a16:creationId xmlns:a16="http://schemas.microsoft.com/office/drawing/2014/main" id="{0625BF72-7919-9D09-09EF-A164B91673D5}"/>
              </a:ext>
            </a:extLst>
          </p:cNvPr>
          <p:cNvSpPr/>
          <p:nvPr/>
        </p:nvSpPr>
        <p:spPr>
          <a:xfrm>
            <a:off x="5495826" y="3103228"/>
            <a:ext cx="6070861" cy="18774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 in region scope ...</a:t>
            </a:r>
          </a:p>
          <a:p>
            <a:r>
              <a:rPr lang="en-US" sz="1000" dirty="0">
                <a:solidFill>
                  <a:schemeClr val="tx1"/>
                </a:solidFill>
                <a:latin typeface="Courier New" panose="02070309020205020404" pitchFamily="49" charset="0"/>
              </a:rPr>
              <a:t>begin user variable pad1_dir</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type = element vector</a:t>
            </a:r>
          </a:p>
          <a:p>
            <a:r>
              <a:rPr lang="en-US" sz="1000" dirty="0">
                <a:solidFill>
                  <a:schemeClr val="tx1"/>
                </a:solidFill>
                <a:latin typeface="Courier New" panose="02070309020205020404" pitchFamily="49" charset="0"/>
              </a:rPr>
              <a:t>  initial value = &lt;</a:t>
            </a:r>
            <a:r>
              <a:rPr lang="en-US" sz="1000" dirty="0" err="1">
                <a:solidFill>
                  <a:schemeClr val="tx1"/>
                </a:solidFill>
                <a:latin typeface="Courier New" panose="02070309020205020404" pitchFamily="49" charset="0"/>
              </a:rPr>
              <a:t>nx</a:t>
            </a:r>
            <a:r>
              <a:rPr lang="en-US" sz="1000" dirty="0">
                <a:solidFill>
                  <a:schemeClr val="tx1"/>
                </a:solidFill>
                <a:latin typeface="Courier New" panose="02070309020205020404" pitchFamily="49" charset="0"/>
              </a:rPr>
              <a:t>&gt; &lt;</a:t>
            </a:r>
            <a:r>
              <a:rPr lang="en-US" sz="1000" dirty="0" err="1">
                <a:solidFill>
                  <a:schemeClr val="tx1"/>
                </a:solidFill>
                <a:latin typeface="Courier New" panose="02070309020205020404" pitchFamily="49" charset="0"/>
              </a:rPr>
              <a:t>ny</a:t>
            </a:r>
            <a:r>
              <a:rPr lang="en-US" sz="1000" dirty="0">
                <a:solidFill>
                  <a:schemeClr val="tx1"/>
                </a:solidFill>
                <a:latin typeface="Courier New" panose="02070309020205020404" pitchFamily="49" charset="0"/>
              </a:rPr>
              <a:t>&gt; &lt;</a:t>
            </a:r>
            <a:r>
              <a:rPr lang="en-US" sz="1000" dirty="0" err="1">
                <a:solidFill>
                  <a:schemeClr val="tx1"/>
                </a:solidFill>
                <a:latin typeface="Courier New" panose="02070309020205020404" pitchFamily="49" charset="0"/>
              </a:rPr>
              <a:t>nz</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artificial strain</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direction field pad1_dir function = </a:t>
            </a:r>
            <a:r>
              <a:rPr lang="en-US" sz="1000" dirty="0" err="1">
                <a:solidFill>
                  <a:schemeClr val="tx1"/>
                </a:solidFill>
                <a:latin typeface="Courier New" panose="02070309020205020404" pitchFamily="49" charset="0"/>
              </a:rPr>
              <a:t>shrink_and_grow</a:t>
            </a:r>
            <a:r>
              <a:rPr lang="en-US" sz="1000" dirty="0">
                <a:solidFill>
                  <a:schemeClr val="tx1"/>
                </a:solidFill>
                <a:latin typeface="Courier New" panose="02070309020205020404" pitchFamily="49" charset="0"/>
              </a:rPr>
              <a:t> scale factor = -0.5</a:t>
            </a:r>
          </a:p>
          <a:p>
            <a:r>
              <a:rPr lang="en-US" sz="1000" dirty="0">
                <a:solidFill>
                  <a:schemeClr val="tx1"/>
                </a:solidFill>
                <a:latin typeface="Courier New" panose="02070309020205020404" pitchFamily="49" charset="0"/>
              </a:rPr>
              <a:t>end</a:t>
            </a:r>
          </a:p>
        </p:txBody>
      </p:sp>
      <p:pic>
        <p:nvPicPr>
          <p:cNvPr id="16" name="Picture 15">
            <a:extLst>
              <a:ext uri="{FF2B5EF4-FFF2-40B4-BE49-F238E27FC236}">
                <a16:creationId xmlns:a16="http://schemas.microsoft.com/office/drawing/2014/main" id="{59513BD3-6743-3E66-F642-7EEB68391822}"/>
              </a:ext>
            </a:extLst>
          </p:cNvPr>
          <p:cNvPicPr>
            <a:picLocks noChangeAspect="1"/>
          </p:cNvPicPr>
          <p:nvPr/>
        </p:nvPicPr>
        <p:blipFill>
          <a:blip r:embed="rId2"/>
          <a:stretch>
            <a:fillRect/>
          </a:stretch>
        </p:blipFill>
        <p:spPr>
          <a:xfrm>
            <a:off x="1008880" y="3799339"/>
            <a:ext cx="3324689" cy="2257740"/>
          </a:xfrm>
          <a:prstGeom prst="rect">
            <a:avLst/>
          </a:prstGeom>
        </p:spPr>
      </p:pic>
      <p:grpSp>
        <p:nvGrpSpPr>
          <p:cNvPr id="19" name="Group 18">
            <a:extLst>
              <a:ext uri="{FF2B5EF4-FFF2-40B4-BE49-F238E27FC236}">
                <a16:creationId xmlns:a16="http://schemas.microsoft.com/office/drawing/2014/main" id="{B11A9928-DEC9-7ED9-135C-93A0ACF6A5E5}"/>
              </a:ext>
            </a:extLst>
          </p:cNvPr>
          <p:cNvGrpSpPr/>
          <p:nvPr/>
        </p:nvGrpSpPr>
        <p:grpSpPr>
          <a:xfrm>
            <a:off x="979210" y="1503494"/>
            <a:ext cx="3411971" cy="2295845"/>
            <a:chOff x="1516538" y="112217"/>
            <a:chExt cx="3411971" cy="2295845"/>
          </a:xfrm>
        </p:grpSpPr>
        <p:pic>
          <p:nvPicPr>
            <p:cNvPr id="14" name="Picture 13">
              <a:extLst>
                <a:ext uri="{FF2B5EF4-FFF2-40B4-BE49-F238E27FC236}">
                  <a16:creationId xmlns:a16="http://schemas.microsoft.com/office/drawing/2014/main" id="{93B95253-409B-AB57-E5A2-4629F1B501DF}"/>
                </a:ext>
              </a:extLst>
            </p:cNvPr>
            <p:cNvPicPr>
              <a:picLocks noChangeAspect="1"/>
            </p:cNvPicPr>
            <p:nvPr/>
          </p:nvPicPr>
          <p:blipFill>
            <a:blip r:embed="rId3"/>
            <a:stretch>
              <a:fillRect/>
            </a:stretch>
          </p:blipFill>
          <p:spPr>
            <a:xfrm>
              <a:off x="1516538" y="112217"/>
              <a:ext cx="3324689" cy="2295845"/>
            </a:xfrm>
            <a:prstGeom prst="rect">
              <a:avLst/>
            </a:prstGeom>
          </p:spPr>
        </p:pic>
        <p:cxnSp>
          <p:nvCxnSpPr>
            <p:cNvPr id="17" name="Straight Arrow Connector 16">
              <a:extLst>
                <a:ext uri="{FF2B5EF4-FFF2-40B4-BE49-F238E27FC236}">
                  <a16:creationId xmlns:a16="http://schemas.microsoft.com/office/drawing/2014/main" id="{FFC8C7CC-EA9E-C113-1949-CF5331106CA2}"/>
                </a:ext>
              </a:extLst>
            </p:cNvPr>
            <p:cNvCxnSpPr/>
            <p:nvPr/>
          </p:nvCxnSpPr>
          <p:spPr>
            <a:xfrm flipV="1">
              <a:off x="3136688" y="537328"/>
              <a:ext cx="254524" cy="6787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4A71132-BA31-A684-2120-5B884D988E35}"/>
                    </a:ext>
                  </a:extLst>
                </p:cNvPr>
                <p:cNvSpPr txBox="1"/>
                <p:nvPr/>
              </p:nvSpPr>
              <p:spPr>
                <a:xfrm>
                  <a:off x="2992786" y="253096"/>
                  <a:ext cx="1935723"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𝑝𝑎𝑑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𝑥</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𝑦</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𝑧</m:t>
                            </m:r>
                          </m:sub>
                        </m:sSub>
                        <m:r>
                          <a:rPr lang="en-US" b="0" i="1" smtClean="0">
                            <a:latin typeface="Cambria Math" panose="02040503050406030204" pitchFamily="18" charset="0"/>
                          </a:rPr>
                          <m:t>]</m:t>
                        </m:r>
                      </m:oMath>
                    </m:oMathPara>
                  </a14:m>
                  <a:endParaRPr lang="en-US" dirty="0"/>
                </a:p>
              </p:txBody>
            </p:sp>
          </mc:Choice>
          <mc:Fallback xmlns="">
            <p:sp>
              <p:nvSpPr>
                <p:cNvPr id="18" name="TextBox 17">
                  <a:extLst>
                    <a:ext uri="{FF2B5EF4-FFF2-40B4-BE49-F238E27FC236}">
                      <a16:creationId xmlns:a16="http://schemas.microsoft.com/office/drawing/2014/main" id="{14A71132-BA31-A684-2120-5B884D988E35}"/>
                    </a:ext>
                  </a:extLst>
                </p:cNvPr>
                <p:cNvSpPr txBox="1">
                  <a:spLocks noRot="1" noChangeAspect="1" noMove="1" noResize="1" noEditPoints="1" noAdjustHandles="1" noChangeArrowheads="1" noChangeShapeType="1" noTextEdit="1"/>
                </p:cNvSpPr>
                <p:nvPr/>
              </p:nvSpPr>
              <p:spPr>
                <a:xfrm>
                  <a:off x="2992786" y="253096"/>
                  <a:ext cx="1935723" cy="298928"/>
                </a:xfrm>
                <a:prstGeom prst="rect">
                  <a:avLst/>
                </a:prstGeom>
                <a:blipFill>
                  <a:blip r:embed="rId4"/>
                  <a:stretch>
                    <a:fillRect l="-1893" t="-2041" r="-3470" b="-28571"/>
                  </a:stretch>
                </a:blipFill>
              </p:spPr>
              <p:txBody>
                <a:bodyPr/>
                <a:lstStyle/>
                <a:p>
                  <a:r>
                    <a:rPr lang="en-US">
                      <a:noFill/>
                    </a:rPr>
                    <a:t> </a:t>
                  </a:r>
                </a:p>
              </p:txBody>
            </p:sp>
          </mc:Fallback>
        </mc:AlternateContent>
      </p:grpSp>
      <p:sp>
        <p:nvSpPr>
          <p:cNvPr id="20" name="Arrow: Down 19">
            <a:extLst>
              <a:ext uri="{FF2B5EF4-FFF2-40B4-BE49-F238E27FC236}">
                <a16:creationId xmlns:a16="http://schemas.microsoft.com/office/drawing/2014/main" id="{2DDABCF2-F36D-9532-DA75-2BB6175DD682}"/>
              </a:ext>
            </a:extLst>
          </p:cNvPr>
          <p:cNvSpPr/>
          <p:nvPr/>
        </p:nvSpPr>
        <p:spPr>
          <a:xfrm>
            <a:off x="2424737" y="3399230"/>
            <a:ext cx="433633" cy="851436"/>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76CA0C-84C0-EA2B-1320-F17CC10C8893}"/>
              </a:ext>
            </a:extLst>
          </p:cNvPr>
          <p:cNvSpPr txBox="1"/>
          <p:nvPr/>
        </p:nvSpPr>
        <p:spPr>
          <a:xfrm>
            <a:off x="1582305" y="3276119"/>
            <a:ext cx="926857" cy="738664"/>
          </a:xfrm>
          <a:prstGeom prst="rect">
            <a:avLst/>
          </a:prstGeom>
          <a:noFill/>
        </p:spPr>
        <p:txBody>
          <a:bodyPr wrap="none" rtlCol="0">
            <a:spAutoFit/>
          </a:bodyPr>
          <a:lstStyle/>
          <a:p>
            <a:r>
              <a:rPr lang="en-US" sz="1400" dirty="0"/>
              <a:t>Option A</a:t>
            </a:r>
          </a:p>
          <a:p>
            <a:r>
              <a:rPr lang="en-US" sz="1400" dirty="0"/>
              <a:t>Option B</a:t>
            </a:r>
          </a:p>
          <a:p>
            <a:r>
              <a:rPr lang="en-US" sz="1400" dirty="0"/>
              <a:t>Option C</a:t>
            </a:r>
          </a:p>
        </p:txBody>
      </p:sp>
      <p:sp>
        <p:nvSpPr>
          <p:cNvPr id="22" name="Rectangle 21">
            <a:extLst>
              <a:ext uri="{FF2B5EF4-FFF2-40B4-BE49-F238E27FC236}">
                <a16:creationId xmlns:a16="http://schemas.microsoft.com/office/drawing/2014/main" id="{B2B3CC2C-6FD3-693C-7CC0-4336552D9893}"/>
              </a:ext>
            </a:extLst>
          </p:cNvPr>
          <p:cNvSpPr/>
          <p:nvPr/>
        </p:nvSpPr>
        <p:spPr>
          <a:xfrm>
            <a:off x="5495827" y="5362999"/>
            <a:ext cx="6070861" cy="126188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 keep B above, but also add user output block</a:t>
            </a:r>
          </a:p>
          <a:p>
            <a:r>
              <a:rPr lang="en-US" sz="1000" dirty="0">
                <a:solidFill>
                  <a:schemeClr val="tx1"/>
                </a:solidFill>
                <a:latin typeface="Courier New" panose="02070309020205020404" pitchFamily="49" charset="0"/>
              </a:rPr>
              <a:t>begin user output</a:t>
            </a:r>
          </a:p>
          <a:p>
            <a:r>
              <a:rPr lang="en-US" sz="1000" dirty="0">
                <a:solidFill>
                  <a:schemeClr val="tx1"/>
                </a:solidFill>
                <a:latin typeface="Courier New" panose="02070309020205020404" pitchFamily="49" charset="0"/>
              </a:rPr>
              <a:t>  block = pad1</a:t>
            </a:r>
          </a:p>
          <a:p>
            <a:r>
              <a:rPr lang="en-US" sz="1000" dirty="0">
                <a:solidFill>
                  <a:schemeClr val="tx1"/>
                </a:solidFill>
                <a:latin typeface="Courier New" panose="02070309020205020404" pitchFamily="49" charset="0"/>
              </a:rPr>
              <a:t>  compute element pad1_dir(x) as function &lt;</a:t>
            </a:r>
            <a:r>
              <a:rPr lang="en-US" sz="1000" dirty="0" err="1">
                <a:solidFill>
                  <a:schemeClr val="tx1"/>
                </a:solidFill>
                <a:latin typeface="Courier New" panose="02070309020205020404" pitchFamily="49" charset="0"/>
              </a:rPr>
              <a:t>x_dir_func</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compute element pad1_dir(y) as function &lt;</a:t>
            </a:r>
            <a:r>
              <a:rPr lang="en-US" sz="1000" dirty="0" err="1">
                <a:solidFill>
                  <a:schemeClr val="tx1"/>
                </a:solidFill>
                <a:latin typeface="Courier New" panose="02070309020205020404" pitchFamily="49" charset="0"/>
              </a:rPr>
              <a:t>y_dir_func</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compute element pad1_dir(z) as function &lt;</a:t>
            </a:r>
            <a:r>
              <a:rPr lang="en-US" sz="1000" dirty="0" err="1">
                <a:solidFill>
                  <a:schemeClr val="tx1"/>
                </a:solidFill>
                <a:latin typeface="Courier New" panose="02070309020205020404" pitchFamily="49" charset="0"/>
              </a:rPr>
              <a:t>z_dir_func</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end</a:t>
            </a:r>
          </a:p>
        </p:txBody>
      </p:sp>
      <p:sp>
        <p:nvSpPr>
          <p:cNvPr id="23" name="TextBox 22">
            <a:extLst>
              <a:ext uri="{FF2B5EF4-FFF2-40B4-BE49-F238E27FC236}">
                <a16:creationId xmlns:a16="http://schemas.microsoft.com/office/drawing/2014/main" id="{3B2D2E5A-CCDB-FAF8-FD2B-259495809682}"/>
              </a:ext>
            </a:extLst>
          </p:cNvPr>
          <p:cNvSpPr txBox="1"/>
          <p:nvPr/>
        </p:nvSpPr>
        <p:spPr>
          <a:xfrm>
            <a:off x="5408545" y="942892"/>
            <a:ext cx="4320413" cy="307777"/>
          </a:xfrm>
          <a:prstGeom prst="rect">
            <a:avLst/>
          </a:prstGeom>
          <a:noFill/>
        </p:spPr>
        <p:txBody>
          <a:bodyPr wrap="none" rtlCol="0">
            <a:spAutoFit/>
          </a:bodyPr>
          <a:lstStyle/>
          <a:p>
            <a:r>
              <a:rPr lang="en-US" sz="1400" b="1" dirty="0"/>
              <a:t>Option A: </a:t>
            </a:r>
            <a:r>
              <a:rPr lang="en-US" sz="1400" dirty="0"/>
              <a:t>Use a global SIERRA direction for strain</a:t>
            </a:r>
            <a:endParaRPr lang="en-US" sz="1400" b="1" dirty="0"/>
          </a:p>
        </p:txBody>
      </p:sp>
      <p:sp>
        <p:nvSpPr>
          <p:cNvPr id="24" name="TextBox 23">
            <a:extLst>
              <a:ext uri="{FF2B5EF4-FFF2-40B4-BE49-F238E27FC236}">
                <a16:creationId xmlns:a16="http://schemas.microsoft.com/office/drawing/2014/main" id="{DAD9C2D1-C3B8-A1C6-D116-5CCA4B04D9B3}"/>
              </a:ext>
            </a:extLst>
          </p:cNvPr>
          <p:cNvSpPr txBox="1"/>
          <p:nvPr/>
        </p:nvSpPr>
        <p:spPr>
          <a:xfrm>
            <a:off x="5408545" y="2799445"/>
            <a:ext cx="4416594" cy="307777"/>
          </a:xfrm>
          <a:prstGeom prst="rect">
            <a:avLst/>
          </a:prstGeom>
          <a:noFill/>
        </p:spPr>
        <p:txBody>
          <a:bodyPr wrap="none" rtlCol="0">
            <a:spAutoFit/>
          </a:bodyPr>
          <a:lstStyle/>
          <a:p>
            <a:r>
              <a:rPr lang="en-US" sz="1400" b="1" dirty="0"/>
              <a:t>Option B</a:t>
            </a:r>
            <a:r>
              <a:rPr lang="en-US" sz="1400" dirty="0"/>
              <a:t>: Use an element field to specify direction</a:t>
            </a:r>
            <a:endParaRPr lang="en-US" sz="1400" b="1" dirty="0"/>
          </a:p>
        </p:txBody>
      </p:sp>
      <p:sp>
        <p:nvSpPr>
          <p:cNvPr id="25" name="TextBox 24">
            <a:extLst>
              <a:ext uri="{FF2B5EF4-FFF2-40B4-BE49-F238E27FC236}">
                <a16:creationId xmlns:a16="http://schemas.microsoft.com/office/drawing/2014/main" id="{D45E02FF-4E7A-BF48-715C-9F87DB6044A5}"/>
              </a:ext>
            </a:extLst>
          </p:cNvPr>
          <p:cNvSpPr txBox="1"/>
          <p:nvPr/>
        </p:nvSpPr>
        <p:spPr>
          <a:xfrm>
            <a:off x="5408545" y="5055222"/>
            <a:ext cx="5131533" cy="307777"/>
          </a:xfrm>
          <a:prstGeom prst="rect">
            <a:avLst/>
          </a:prstGeom>
          <a:noFill/>
        </p:spPr>
        <p:txBody>
          <a:bodyPr wrap="none" rtlCol="0">
            <a:spAutoFit/>
          </a:bodyPr>
          <a:lstStyle/>
          <a:p>
            <a:r>
              <a:rPr lang="en-US" sz="1400" b="1" dirty="0"/>
              <a:t>Option C</a:t>
            </a:r>
            <a:r>
              <a:rPr lang="en-US" sz="1400" dirty="0"/>
              <a:t>:  Same as Option B, but initialize with user output</a:t>
            </a:r>
            <a:endParaRPr lang="en-US" sz="1400" b="1" dirty="0"/>
          </a:p>
        </p:txBody>
      </p:sp>
    </p:spTree>
    <p:extLst>
      <p:ext uri="{BB962C8B-B14F-4D97-AF65-F5344CB8AC3E}">
        <p14:creationId xmlns:p14="http://schemas.microsoft.com/office/powerpoint/2010/main" val="85026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andia_Brand_Light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2.xml><?xml version="1.0" encoding="utf-8"?>
<a:theme xmlns:a="http://schemas.openxmlformats.org/drawingml/2006/main" name="2_Sandia_Brand_Dark_Blue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110649</TotalTime>
  <Words>21633</Words>
  <Application>Microsoft Office PowerPoint</Application>
  <PresentationFormat>Widescreen</PresentationFormat>
  <Paragraphs>2869</Paragraphs>
  <Slides>182</Slides>
  <Notes>10</Notes>
  <HiddenSlides>8</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182</vt:i4>
      </vt:variant>
    </vt:vector>
  </HeadingPairs>
  <TitlesOfParts>
    <vt:vector size="192" baseType="lpstr">
      <vt:lpstr>Courier New</vt:lpstr>
      <vt:lpstr>Open Sans</vt:lpstr>
      <vt:lpstr>Exo 2 SemiBold</vt:lpstr>
      <vt:lpstr>Calibri</vt:lpstr>
      <vt:lpstr>Wingdings</vt:lpstr>
      <vt:lpstr>Arial</vt:lpstr>
      <vt:lpstr>Consolas</vt:lpstr>
      <vt:lpstr>Cambria Math</vt:lpstr>
      <vt:lpstr>1_Sandia_Brand_Light_Theme_UUR</vt:lpstr>
      <vt:lpstr>2_Sandia_Brand_Dark_Blue_Theme_UUR</vt:lpstr>
      <vt:lpstr>SIERRA204: SIERRA/SM Preload Analysis Preloading Techniques for Practical Analysis</vt:lpstr>
      <vt:lpstr>PowerPoint Presentation</vt:lpstr>
      <vt:lpstr>PowerPoint Presentation</vt:lpstr>
      <vt:lpstr>PowerPoint Presentation</vt:lpstr>
      <vt:lpstr>Prerequisites</vt:lpstr>
      <vt:lpstr>Class overview</vt:lpstr>
      <vt:lpstr>MODULE 1: What’s Preloading?</vt:lpstr>
      <vt:lpstr>Section overview</vt:lpstr>
      <vt:lpstr>What is preloading, and where do we see it?</vt:lpstr>
      <vt:lpstr>Preload can be split into types (for discussion purposes)</vt:lpstr>
      <vt:lpstr>Preloading methods</vt:lpstr>
      <vt:lpstr>Disclaimer</vt:lpstr>
      <vt:lpstr>Example 01: Basic preloading with SIERRA</vt:lpstr>
      <vt:lpstr>PowerPoint Presentation</vt:lpstr>
      <vt:lpstr>Example 01: Results and discussion – the input deck</vt:lpstr>
      <vt:lpstr>Example 01: Results and discussion – forces @ 10lb/bolt</vt:lpstr>
      <vt:lpstr>Example 01: Forces @ 10lb/bolt preload</vt:lpstr>
      <vt:lpstr>Example 01: Forces @ 100lb/bolt preload</vt:lpstr>
      <vt:lpstr>Example 01: Forces @ 1000lb/bolt preload</vt:lpstr>
      <vt:lpstr>Preload introduces complex phenomena</vt:lpstr>
      <vt:lpstr>Preloading with “artificial strain”</vt:lpstr>
      <vt:lpstr>What does “artificial strain” actually do?</vt:lpstr>
      <vt:lpstr>What does “artificial strain” actually do?</vt:lpstr>
      <vt:lpstr>An example calculation in 1D: strain evaluation</vt:lpstr>
      <vt:lpstr>An example calculation in 1D: stress evaluation</vt:lpstr>
      <vt:lpstr>The “artificial strain” boundary condition</vt:lpstr>
      <vt:lpstr>The “artificial strain” material commands</vt:lpstr>
      <vt:lpstr>PowerPoint Presentation</vt:lpstr>
      <vt:lpstr>Example 02: Results &amp; discussion</vt:lpstr>
      <vt:lpstr>Strain incrementation – a small departure…</vt:lpstr>
      <vt:lpstr>A few notes, and available outputs:</vt:lpstr>
      <vt:lpstr>Element type, step size, and an explicit solution</vt:lpstr>
      <vt:lpstr>Example 03: Pads &amp; the “true” reference configuration</vt:lpstr>
      <vt:lpstr>PowerPoint Presentation</vt:lpstr>
      <vt:lpstr>Example 03: Results &amp; discussion</vt:lpstr>
      <vt:lpstr>Example 03: Results &amp; discussion</vt:lpstr>
      <vt:lpstr>Example 03: Results &amp; discussion</vt:lpstr>
      <vt:lpstr>Example 03: Results &amp; discussion</vt:lpstr>
      <vt:lpstr>Recommended reading</vt:lpstr>
      <vt:lpstr>In summary…</vt:lpstr>
      <vt:lpstr>MODULE 2: Preloading Bolts</vt:lpstr>
      <vt:lpstr>Section overview</vt:lpstr>
      <vt:lpstr>Overview of bolt preloading</vt:lpstr>
      <vt:lpstr>Overview of bolt preloading</vt:lpstr>
      <vt:lpstr>Bolt preloading requirements are diverse!</vt:lpstr>
      <vt:lpstr>A basic preload is relatively easy</vt:lpstr>
      <vt:lpstr>Example 04: Manual bolt preloading</vt:lpstr>
      <vt:lpstr>PowerPoint Presentation</vt:lpstr>
      <vt:lpstr>Example 04: Results and discussion</vt:lpstr>
      <vt:lpstr>Example 04: Results and discussion – with contact</vt:lpstr>
      <vt:lpstr>Example 04: Results and discussion – quasi-static check</vt:lpstr>
      <vt:lpstr>Preloading all the bolts in a system model …</vt:lpstr>
      <vt:lpstr>The preloading struggle motivated an improved workflow</vt:lpstr>
      <vt:lpstr>Preloading a single bolt: Before and after</vt:lpstr>
      <vt:lpstr>An overview of preload automation (explicit solver)</vt:lpstr>
      <vt:lpstr>PowerPoint Presentation</vt:lpstr>
      <vt:lpstr>PowerPoint Presentation</vt:lpstr>
      <vt:lpstr>Example 05: Results and discussion – typical log file output</vt:lpstr>
      <vt:lpstr>Example 05: Results and discussion</vt:lpstr>
      <vt:lpstr>Example 05: Results and discussion – contact on</vt:lpstr>
      <vt:lpstr>Preload command syntax overview</vt:lpstr>
      <vt:lpstr>Preload command syntax: Active periods</vt:lpstr>
      <vt:lpstr>Preload command syntax: Primary preload definitions</vt:lpstr>
      <vt:lpstr>Preload command syntax: Algorithm options</vt:lpstr>
      <vt:lpstr>Incremental preload algorithm (explicit)</vt:lpstr>
      <vt:lpstr>PID preload algorithm (explicit)</vt:lpstr>
      <vt:lpstr>Implicit preload algorithm</vt:lpstr>
      <vt:lpstr>Preloading bolts: geometry considerations</vt:lpstr>
      <vt:lpstr>Pathologies that can require user intervention</vt:lpstr>
      <vt:lpstr>Free body diagrams and internal forces</vt:lpstr>
      <vt:lpstr>Free body diagrams and internal force syntax</vt:lpstr>
      <vt:lpstr>Bolt preload advanced usage example</vt:lpstr>
      <vt:lpstr>Caution: Be aware of subtle preload choices</vt:lpstr>
      <vt:lpstr>Example 06: Explore preload options</vt:lpstr>
      <vt:lpstr>PowerPoint Presentation</vt:lpstr>
      <vt:lpstr>Example 06: Results and discussion – multiple solutions</vt:lpstr>
      <vt:lpstr>Example 06: Results and discussion – multiple solutions</vt:lpstr>
      <vt:lpstr>Example 06: Results and discussion – an explicit attempt</vt:lpstr>
      <vt:lpstr>Example 07: Explore preload with beams</vt:lpstr>
      <vt:lpstr>PowerPoint Presentation</vt:lpstr>
      <vt:lpstr>Example 07: Results and discussion – log file output</vt:lpstr>
      <vt:lpstr>Example 07: Results and discussion – log file output</vt:lpstr>
      <vt:lpstr>Example 07: Results and discussion</vt:lpstr>
      <vt:lpstr>Example 07: Results and discussion – Gravity reaction</vt:lpstr>
      <vt:lpstr>Preloading tips</vt:lpstr>
      <vt:lpstr>In summary…</vt:lpstr>
      <vt:lpstr>MODULE 3: Preloading Pads</vt:lpstr>
      <vt:lpstr>Section overview</vt:lpstr>
      <vt:lpstr>Preloading “pads” means many things to many people</vt:lpstr>
      <vt:lpstr>Preloading pads</vt:lpstr>
      <vt:lpstr>Techniques for preloading flat &amp; curved pads</vt:lpstr>
      <vt:lpstr>Contact overlap method overview</vt:lpstr>
      <vt:lpstr>Example 08: Housing gasket preload</vt:lpstr>
      <vt:lpstr>PowerPoint Presentation</vt:lpstr>
      <vt:lpstr>Example 08: Results and discussion – the input deck</vt:lpstr>
      <vt:lpstr>Example 08: Results and discussion</vt:lpstr>
      <vt:lpstr>Configurations of pad deformation and strain</vt:lpstr>
      <vt:lpstr>Techniques for pad preloading</vt:lpstr>
      <vt:lpstr>Techniques for pad preloading: flat pad exemplar</vt:lpstr>
      <vt:lpstr>Techniques for curved pad preload</vt:lpstr>
      <vt:lpstr>Example 09: Flat pad preloading</vt:lpstr>
      <vt:lpstr>PowerPoint Presentation</vt:lpstr>
      <vt:lpstr>Example 09: Results and discussion – Field review</vt:lpstr>
      <vt:lpstr>Example 09: Results and discussion – Syntax discussion</vt:lpstr>
      <vt:lpstr>Example 09: Results and discussion – A word on contact</vt:lpstr>
      <vt:lpstr>Example 09: Results and discussion – A word on contact</vt:lpstr>
      <vt:lpstr>Pop Quiz: Which of these shrinks the pad thickness by 50% (pad unit normal is n=〖√0.5 e〗_x+√0.5 e_y)?</vt:lpstr>
      <vt:lpstr>Techniques well-suited for curved pad preload</vt:lpstr>
      <vt:lpstr>Techniques well-suited for curved pad preload</vt:lpstr>
      <vt:lpstr>Techniques well-suited for curved pad preload</vt:lpstr>
      <vt:lpstr>Techniques well-suited for curved pad preload</vt:lpstr>
      <vt:lpstr>Determine the necessary strain field (ε_r)</vt:lpstr>
      <vt:lpstr>Determine the necessary strain field (ε_θ)</vt:lpstr>
      <vt:lpstr>Determine the necessary strain field</vt:lpstr>
      <vt:lpstr>Alternative strain field derivation: continuum mechanics</vt:lpstr>
      <vt:lpstr>Techniques well-suited for curved pad preload</vt:lpstr>
      <vt:lpstr>Example 10: Curved pad preload technique</vt:lpstr>
      <vt:lpstr>PowerPoint Presentation</vt:lpstr>
      <vt:lpstr>Example 10: Results and discussion – solutions </vt:lpstr>
      <vt:lpstr>Example 10: Results and discussion – deformation technique</vt:lpstr>
      <vt:lpstr>Pad preload technique summary &amp; comparison</vt:lpstr>
      <vt:lpstr>In summary…</vt:lpstr>
      <vt:lpstr>MODULE 4: Preload Workflows &amp; Special Topics</vt:lpstr>
      <vt:lpstr>Section overview</vt:lpstr>
      <vt:lpstr>Preload is often a small part of a bigger workflow</vt:lpstr>
      <vt:lpstr>“Procedural transfers” are the key to multi-stage analysis</vt:lpstr>
      <vt:lpstr>“Procedural transfers” are the key to multi-stage analysis</vt:lpstr>
      <vt:lpstr>Using procedural transfers with a preload analysis</vt:lpstr>
      <vt:lpstr>Using procedural transfers with a preload analysis</vt:lpstr>
      <vt:lpstr>Input deck syntax for preload + procedural transfer</vt:lpstr>
      <vt:lpstr>Example 11: Preload, rotate, drop</vt:lpstr>
      <vt:lpstr>PowerPoint Presentation</vt:lpstr>
      <vt:lpstr>Example 11: Results and discussion</vt:lpstr>
      <vt:lpstr>Example 11: Results and discussion – free ParaView tip</vt:lpstr>
      <vt:lpstr>Example 11: Results and discussion – SEACAS tools</vt:lpstr>
      <vt:lpstr>Re-using analysis results with restart files</vt:lpstr>
      <vt:lpstr>Re-using analysis results with restart files</vt:lpstr>
      <vt:lpstr>Restart file syntax: Preload use-case</vt:lpstr>
      <vt:lpstr>Using restart files</vt:lpstr>
      <vt:lpstr>Using restart files with a procedural transfer</vt:lpstr>
      <vt:lpstr>PowerPoint Presentation</vt:lpstr>
      <vt:lpstr>Example 12: Results and discussion – Method 1</vt:lpstr>
      <vt:lpstr>Example 12: Results and discussion – Method 2</vt:lpstr>
      <vt:lpstr>Overlap removal may require careful consideration</vt:lpstr>
      <vt:lpstr>Overlap removal input deck syntax</vt:lpstr>
      <vt:lpstr>Example 13: O-ring preload w/overlap removal</vt:lpstr>
      <vt:lpstr>PowerPoint Presentation</vt:lpstr>
      <vt:lpstr>Example 13: Results and discussion</vt:lpstr>
      <vt:lpstr>Example 13: Results and discussion</vt:lpstr>
      <vt:lpstr>Example 13: Results and discussion – Node_Face Contact</vt:lpstr>
      <vt:lpstr>Example 13: Results and discussion – Node_Face Contact</vt:lpstr>
      <vt:lpstr>Example 13: Results and discussion – Overlapped structure</vt:lpstr>
      <vt:lpstr>Duplicating and re-using preloaded components</vt:lpstr>
      <vt:lpstr>Duplicating and re-using preloaded components</vt:lpstr>
      <vt:lpstr>Interpolation transfer syntax of interest:</vt:lpstr>
      <vt:lpstr>PowerPoint Presentation</vt:lpstr>
      <vt:lpstr>In summary…</vt:lpstr>
      <vt:lpstr>MODULE 5: Preloading “Other Things”</vt:lpstr>
      <vt:lpstr>Section overview</vt:lpstr>
      <vt:lpstr>Disclaimer</vt:lpstr>
      <vt:lpstr>Threaded preloads</vt:lpstr>
      <vt:lpstr>Threaded joints simplifications</vt:lpstr>
      <vt:lpstr>Simplification of threaded joints for FEM analysis</vt:lpstr>
      <vt:lpstr>Example 15: Threaded lock ring</vt:lpstr>
      <vt:lpstr>PowerPoint Presentation</vt:lpstr>
      <vt:lpstr>Example 15: Results and discussion – Refined mesh</vt:lpstr>
      <vt:lpstr>Example 15: Results and discussion – Two approaches</vt:lpstr>
      <vt:lpstr>Example 15: Results and discussion – Exodiff</vt:lpstr>
      <vt:lpstr>Example 15: Results and discussion – Targeted strain</vt:lpstr>
      <vt:lpstr>Example 15: Results and discussion – The ternary operator</vt:lpstr>
      <vt:lpstr>In summary…</vt:lpstr>
      <vt:lpstr>MODULE 6: Preload Closing Thoughts</vt:lpstr>
      <vt:lpstr>Closing thoughts</vt:lpstr>
      <vt:lpstr>Closing thoughts – Getting help with your analysis</vt:lpstr>
      <vt:lpstr>Closing thoughts</vt:lpstr>
      <vt:lpstr>Thank you for your participation!  Any questions?</vt:lpstr>
      <vt:lpstr>Use Elements in this Section For Training Slide Design</vt:lpstr>
      <vt:lpstr>Slide Snippets</vt:lpstr>
      <vt:lpstr>Section overview</vt:lpstr>
      <vt:lpstr>Example XY: Descriptive name for example</vt:lpstr>
      <vt:lpstr>PowerPoint Presentation</vt:lpstr>
      <vt:lpstr>Example XY: Results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Manktelow, Kevin</cp:lastModifiedBy>
  <cp:revision>2246</cp:revision>
  <dcterms:created xsi:type="dcterms:W3CDTF">2017-10-14T01:15:26Z</dcterms:created>
  <dcterms:modified xsi:type="dcterms:W3CDTF">2025-03-12T13:55:19Z</dcterms:modified>
</cp:coreProperties>
</file>