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notesMasterIdLst>
    <p:notesMasterId r:id="rId14"/>
  </p:notesMasterIdLst>
  <p:handoutMasterIdLst>
    <p:handoutMasterId r:id="rId15"/>
  </p:handoutMasterIdLst>
  <p:sldIdLst>
    <p:sldId id="256" r:id="rId5"/>
    <p:sldId id="1984" r:id="rId6"/>
    <p:sldId id="262" r:id="rId7"/>
    <p:sldId id="312" r:id="rId8"/>
    <p:sldId id="1983" r:id="rId9"/>
    <p:sldId id="1987" r:id="rId10"/>
    <p:sldId id="1986" r:id="rId11"/>
    <p:sldId id="292" r:id="rId12"/>
    <p:sldId id="1985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5095"/>
    <a:srgbClr val="000090"/>
    <a:srgbClr val="A3A3E0"/>
    <a:srgbClr val="225D9F"/>
    <a:srgbClr val="0000FF"/>
    <a:srgbClr val="606060"/>
    <a:srgbClr val="A3B4E3"/>
    <a:srgbClr val="FFFF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 autoAdjust="0"/>
    <p:restoredTop sz="94767" autoAdjust="0"/>
  </p:normalViewPr>
  <p:slideViewPr>
    <p:cSldViewPr>
      <p:cViewPr varScale="1">
        <p:scale>
          <a:sx n="97" d="100"/>
          <a:sy n="97" d="100"/>
        </p:scale>
        <p:origin x="119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24"/>
    </p:cViewPr>
  </p:sorterViewPr>
  <p:notesViewPr>
    <p:cSldViewPr>
      <p:cViewPr varScale="1">
        <p:scale>
          <a:sx n="87" d="100"/>
          <a:sy n="87" d="100"/>
        </p:scale>
        <p:origin x="372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210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47" tIns="48324" rIns="96647" bIns="48324"/>
          <a:lstStyle/>
          <a:p>
            <a:r>
              <a:rPr lang="en-US" dirty="0"/>
              <a:t>Each</a:t>
            </a:r>
            <a:r>
              <a:rPr lang="en-US" baseline="0" dirty="0"/>
              <a:t> instructor briefly introduces himself/herself.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308C146B-9BF7-4A5B-8483-2E7A49F4E18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83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47" tIns="48324" rIns="96647" bIns="48324"/>
          <a:lstStyle/>
          <a:p>
            <a:r>
              <a:rPr lang="en-US" dirty="0"/>
              <a:t>Image: Sandia Fracture Challenge 4 punch problem – cutaway shows element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308C146B-9BF7-4A5B-8483-2E7A49F4E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3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47" tIns="48324" rIns="96647" bIns="483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308C146B-9BF7-4A5B-8483-2E7A49F4E1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1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8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14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4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0ADF8748-E7BF-E04D-80E7-2B7816D483A3}"/>
              </a:ext>
            </a:extLst>
          </p:cNvPr>
          <p:cNvSpPr txBox="1"/>
          <p:nvPr userDrawn="1"/>
        </p:nvSpPr>
        <p:spPr>
          <a:xfrm>
            <a:off x="647700" y="2256971"/>
            <a:ext cx="3936174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VIRTUAL HOUSEKEEPING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B9D7808-0929-BF43-813C-26E66CFE9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8127" y="2322285"/>
            <a:ext cx="3950461" cy="406422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dirty="0"/>
              <a:t>Click to edit, samples include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Mute your microphone</a:t>
            </a:r>
          </a:p>
          <a:p>
            <a:pPr lvl="0"/>
            <a:br>
              <a:rPr lang="en-US" dirty="0"/>
            </a:br>
            <a:r>
              <a:rPr lang="en-US" dirty="0"/>
              <a:t>Type “Comment” in the discussion box, then wait to be called on by the moderator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defRPr/>
            </a:pPr>
            <a:br>
              <a:rPr lang="en-US" dirty="0"/>
            </a:br>
            <a:r>
              <a:rPr lang="en-US" dirty="0"/>
              <a:t>Use the comment box for ongoing dialogue</a:t>
            </a:r>
          </a:p>
        </p:txBody>
      </p:sp>
    </p:spTree>
    <p:extLst>
      <p:ext uri="{BB962C8B-B14F-4D97-AF65-F5344CB8AC3E}">
        <p14:creationId xmlns:p14="http://schemas.microsoft.com/office/powerpoint/2010/main" val="13571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genda Presentation Template">
            <a:extLst>
              <a:ext uri="{FF2B5EF4-FFF2-40B4-BE49-F238E27FC236}">
                <a16:creationId xmlns:a16="http://schemas.microsoft.com/office/drawing/2014/main" id="{9BCC16C4-4142-F344-9BAD-293B02DA1787}"/>
              </a:ext>
            </a:extLst>
          </p:cNvPr>
          <p:cNvSpPr txBox="1"/>
          <p:nvPr userDrawn="1"/>
        </p:nvSpPr>
        <p:spPr>
          <a:xfrm>
            <a:off x="664464" y="2256971"/>
            <a:ext cx="29980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TOPICS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423F85-8442-0642-B59D-0C8873EDAF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464" y="3207657"/>
            <a:ext cx="3529816" cy="16110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Session 0: SAW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BEDAEE-B7BF-384E-87F6-B8E6657404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0"/>
            <a:r>
              <a:rPr lang="en-US" dirty="0"/>
              <a:t>Click to add agenda items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503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223D2-A1A7-5F41-8CAE-01E30498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5EA5-DCD8-0041-B2CF-D52A40866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91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792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521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4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71B262-AC2E-494D-B366-04431A29F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N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420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8BB2399A-45EB-3345-B5FC-273144584434}"/>
              </a:ext>
            </a:extLst>
          </p:cNvPr>
          <p:cNvSpPr txBox="1"/>
          <p:nvPr userDrawn="1"/>
        </p:nvSpPr>
        <p:spPr>
          <a:xfrm>
            <a:off x="647700" y="2256971"/>
            <a:ext cx="27313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BREAK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0349885-AD47-884F-9992-5307192C0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enter return time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4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dagio.sandia.gov/docs/" TargetMode="External"/><Relationship Id="rId3" Type="http://schemas.openxmlformats.org/officeDocument/2006/relationships/hyperlink" Target="mailto:japlews@sandia.gov" TargetMode="External"/><Relationship Id="rId7" Type="http://schemas.openxmlformats.org/officeDocument/2006/relationships/hyperlink" Target="http://www.compsim.sandia.gov/compsim/Docs/Sierra/5.14/GeneralRelease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mgrand@sandia.gov" TargetMode="External"/><Relationship Id="rId5" Type="http://schemas.openxmlformats.org/officeDocument/2006/relationships/hyperlink" Target="mailto:sgamper@sandia.gov" TargetMode="External"/><Relationship Id="rId4" Type="http://schemas.openxmlformats.org/officeDocument/2006/relationships/hyperlink" Target="mailto:trshelt@sandia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3EA49-B5D0-1541-8EC1-3C4BE870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575115"/>
            <a:ext cx="6929034" cy="1317382"/>
          </a:xfrm>
        </p:spPr>
        <p:txBody>
          <a:bodyPr/>
          <a:lstStyle/>
          <a:p>
            <a:r>
              <a:rPr lang="en-US" dirty="0"/>
              <a:t>SIERRA 100: Solid Mechanics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572C9CA-5251-BE48-98C9-AEE6EB0EB8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SIERRA/Solid Mechanics Team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6AD260-9467-CE4A-B0C7-B567ACAF5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Capabilities Overview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7190E4-6146-D042-8C7F-132DA9608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July 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1D70B-D7FF-294F-A942-83687DDE3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201519"/>
            <a:ext cx="3048000" cy="30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613" y="-115517"/>
            <a:ext cx="10515600" cy="1325563"/>
          </a:xfrm>
        </p:spPr>
        <p:txBody>
          <a:bodyPr/>
          <a:lstStyle/>
          <a:p>
            <a:r>
              <a:rPr lang="en-US" dirty="0"/>
              <a:t>Instructor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13" y="762001"/>
            <a:ext cx="7760679" cy="990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Mike Veilleux</a:t>
            </a:r>
          </a:p>
          <a:p>
            <a:pPr marL="400050" lvl="1" indent="0">
              <a:buNone/>
            </a:pPr>
            <a:r>
              <a:rPr lang="en-US" sz="1600" dirty="0"/>
              <a:t>Computational Solid Mechanics and Structural Dynamics </a:t>
            </a:r>
          </a:p>
          <a:p>
            <a:pPr marL="400050" lvl="1" indent="0">
              <a:buNone/>
            </a:pPr>
            <a:r>
              <a:rPr lang="en-US" sz="1600" dirty="0">
                <a:hlinkClick r:id="rId3"/>
              </a:rPr>
              <a:t>mgveill@sandia.gov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8CE5206-44B9-2F47-AC44-A9405321541B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2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6C9B9D-73D6-C14B-9F98-20286DF26863}"/>
              </a:ext>
            </a:extLst>
          </p:cNvPr>
          <p:cNvSpPr txBox="1">
            <a:spLocks/>
          </p:cNvSpPr>
          <p:nvPr/>
        </p:nvSpPr>
        <p:spPr>
          <a:xfrm>
            <a:off x="1201613" y="1800788"/>
            <a:ext cx="10515600" cy="55055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Answering Questions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441116-88AC-724C-A241-EAB9F9A1CF8B}"/>
              </a:ext>
            </a:extLst>
          </p:cNvPr>
          <p:cNvSpPr txBox="1">
            <a:spLocks/>
          </p:cNvSpPr>
          <p:nvPr/>
        </p:nvSpPr>
        <p:spPr>
          <a:xfrm>
            <a:off x="2344613" y="2338756"/>
            <a:ext cx="7760679" cy="2995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 Shelton</a:t>
            </a:r>
          </a:p>
          <a:p>
            <a:pPr marL="400050" lvl="1" indent="0">
              <a:buFont typeface="Courier New" panose="02070309020205020404" pitchFamily="49" charset="0"/>
              <a:buNone/>
            </a:pPr>
            <a:r>
              <a:rPr lang="en-US" sz="1600" dirty="0"/>
              <a:t>Computational Solid Mechanics and Structural Dynamics </a:t>
            </a:r>
          </a:p>
          <a:p>
            <a:pPr marL="400050" lvl="1" indent="0">
              <a:buFont typeface="Courier New" panose="02070309020205020404" pitchFamily="49" charset="0"/>
              <a:buNone/>
            </a:pPr>
            <a:r>
              <a:rPr lang="en-US" sz="1600" dirty="0">
                <a:hlinkClick r:id="rId4"/>
              </a:rPr>
              <a:t>trshelt@sandia.gov</a:t>
            </a:r>
            <a:endParaRPr lang="en-US" sz="1600" dirty="0"/>
          </a:p>
          <a:p>
            <a:r>
              <a:rPr lang="en-US" dirty="0"/>
              <a:t>Scott Gampert</a:t>
            </a:r>
          </a:p>
          <a:p>
            <a:pPr marL="400050" lvl="1" indent="0">
              <a:buNone/>
            </a:pPr>
            <a:r>
              <a:rPr lang="en-US" sz="1600" dirty="0"/>
              <a:t>Scientific Apps &amp; User Support</a:t>
            </a:r>
          </a:p>
          <a:p>
            <a:pPr marL="400050" lvl="1" indent="0">
              <a:buNone/>
            </a:pPr>
            <a:r>
              <a:rPr lang="en-US" sz="1600" dirty="0">
                <a:hlinkClick r:id="rId5"/>
              </a:rPr>
              <a:t>sgamper@sandia.gov</a:t>
            </a:r>
            <a:endParaRPr lang="en-US" sz="1600" dirty="0"/>
          </a:p>
          <a:p>
            <a:r>
              <a:rPr lang="en-US" dirty="0"/>
              <a:t>Matt Rand</a:t>
            </a:r>
          </a:p>
          <a:p>
            <a:pPr marL="400050" lvl="1" indent="0">
              <a:buNone/>
            </a:pPr>
            <a:r>
              <a:rPr lang="en-US" sz="1600" dirty="0"/>
              <a:t>Scientific Apps &amp; User Support</a:t>
            </a:r>
          </a:p>
          <a:p>
            <a:pPr marL="400050" lvl="1" indent="0">
              <a:buNone/>
            </a:pPr>
            <a:r>
              <a:rPr lang="en-US" sz="1600" dirty="0">
                <a:hlinkClick r:id="rId6"/>
              </a:rPr>
              <a:t>mgrand@sandia.gov</a:t>
            </a: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59BC0E-4176-AFDA-0A20-64E9E1CD5ECC}"/>
              </a:ext>
            </a:extLst>
          </p:cNvPr>
          <p:cNvSpPr txBox="1">
            <a:spLocks/>
          </p:cNvSpPr>
          <p:nvPr/>
        </p:nvSpPr>
        <p:spPr>
          <a:xfrm>
            <a:off x="1219200" y="4953000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User Manuals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FFD7FA-9F2B-D3BE-6984-C2F6EA985D96}"/>
              </a:ext>
            </a:extLst>
          </p:cNvPr>
          <p:cNvSpPr txBox="1">
            <a:spLocks/>
          </p:cNvSpPr>
          <p:nvPr/>
        </p:nvSpPr>
        <p:spPr>
          <a:xfrm>
            <a:off x="2362200" y="5830518"/>
            <a:ext cx="7760679" cy="798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PDFs: </a:t>
            </a:r>
            <a:r>
              <a:rPr lang="en-US" sz="1600" dirty="0">
                <a:hlinkClick r:id="rId7"/>
              </a:rPr>
              <a:t>compsim.sandia.gov/compsim/Docs/Sierra/5.14/GeneralRelease/index.html</a:t>
            </a:r>
            <a:endParaRPr lang="en-US" sz="1600" dirty="0"/>
          </a:p>
          <a:p>
            <a:r>
              <a:rPr lang="en-US" sz="1600" dirty="0"/>
              <a:t>Web Interface: </a:t>
            </a:r>
            <a:r>
              <a:rPr lang="en-US" sz="1600" dirty="0">
                <a:hlinkClick r:id="rId8"/>
              </a:rPr>
              <a:t>adagio.sandia.gov/docs/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66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799"/>
            <a:ext cx="5715000" cy="5404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Sierra/SM is a Sandia-developed </a:t>
            </a:r>
            <a:r>
              <a:rPr lang="en-US" b="1" dirty="0"/>
              <a:t>massively parallel</a:t>
            </a:r>
            <a:r>
              <a:rPr lang="en-US" dirty="0"/>
              <a:t> nonlinear solid mechanics finite element code. </a:t>
            </a:r>
          </a:p>
          <a:p>
            <a:r>
              <a:rPr lang="en-US" dirty="0"/>
              <a:t>Capabilities and features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Dynamic and quasistatic analysis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Explicit and implicit time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Nonlinear geometries, materials, and contact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Coupling with other physics: structural dynamics,</a:t>
            </a:r>
            <a:br>
              <a:rPr lang="en-US" dirty="0"/>
            </a:br>
            <a:r>
              <a:rPr lang="en-US" dirty="0"/>
              <a:t>thermal/fluid, blast, </a:t>
            </a:r>
            <a:r>
              <a:rPr lang="en-US" i="1" dirty="0"/>
              <a:t>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 variety of supported element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Broad selection of material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Fracture and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Performant and scalable on HPC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Customizable outputs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6F2F352-C835-1E41-9D40-D17E3BC8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SIERRA 100: Solid Mechanics – Capabilities Overview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F8FC32-6F94-DC4E-BF41-B52BB58CEA43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3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8E8612-6D7E-4505-B69B-872BFA2C0867}"/>
              </a:ext>
            </a:extLst>
          </p:cNvPr>
          <p:cNvGrpSpPr/>
          <p:nvPr/>
        </p:nvGrpSpPr>
        <p:grpSpPr>
          <a:xfrm>
            <a:off x="6458256" y="1056832"/>
            <a:ext cx="1703550" cy="1211721"/>
            <a:chOff x="6458256" y="1056832"/>
            <a:chExt cx="1703550" cy="1211721"/>
          </a:xfrm>
        </p:grpSpPr>
        <p:pic>
          <p:nvPicPr>
            <p:cNvPr id="7" name="Picture 1029" descr="crush_last">
              <a:extLst>
                <a:ext uri="{FF2B5EF4-FFF2-40B4-BE49-F238E27FC236}">
                  <a16:creationId xmlns:a16="http://schemas.microsoft.com/office/drawing/2014/main" id="{A3B5E3E1-8014-4251-96F5-A8390753B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39085" y="1289143"/>
              <a:ext cx="1622721" cy="97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032">
              <a:extLst>
                <a:ext uri="{FF2B5EF4-FFF2-40B4-BE49-F238E27FC236}">
                  <a16:creationId xmlns:a16="http://schemas.microsoft.com/office/drawing/2014/main" id="{B476BF8B-C5CE-430C-8B22-97F995359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8256" y="1056832"/>
              <a:ext cx="1672254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Large Deformation/Contact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B29768-3D11-4B84-BE87-1D919340B253}"/>
              </a:ext>
            </a:extLst>
          </p:cNvPr>
          <p:cNvGrpSpPr/>
          <p:nvPr/>
        </p:nvGrpSpPr>
        <p:grpSpPr>
          <a:xfrm>
            <a:off x="6114377" y="2402557"/>
            <a:ext cx="2620686" cy="1268486"/>
            <a:chOff x="8681952" y="4939043"/>
            <a:chExt cx="2620686" cy="1268486"/>
          </a:xfrm>
        </p:grpSpPr>
        <p:sp>
          <p:nvSpPr>
            <p:cNvPr id="11" name="Text Box 1032">
              <a:extLst>
                <a:ext uri="{FF2B5EF4-FFF2-40B4-BE49-F238E27FC236}">
                  <a16:creationId xmlns:a16="http://schemas.microsoft.com/office/drawing/2014/main" id="{9557D062-5A88-46B6-BD55-38528C5E0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6800" y="4939043"/>
              <a:ext cx="24818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Fastener Failure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D3CF28-324B-461F-896C-F02CD1AED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2" t="12744" r="15412" b="588"/>
            <a:stretch/>
          </p:blipFill>
          <p:spPr>
            <a:xfrm>
              <a:off x="8681952" y="5297766"/>
              <a:ext cx="1336836" cy="8689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3FB709-72CD-4CFA-BEBB-0A5E21CDA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9" t="13057" r="20533" b="5592"/>
            <a:stretch/>
          </p:blipFill>
          <p:spPr>
            <a:xfrm>
              <a:off x="10038064" y="5232001"/>
              <a:ext cx="1264574" cy="9755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DF5EA1-119D-49DA-93DB-425B1E1AC106}"/>
              </a:ext>
            </a:extLst>
          </p:cNvPr>
          <p:cNvGrpSpPr/>
          <p:nvPr/>
        </p:nvGrpSpPr>
        <p:grpSpPr>
          <a:xfrm>
            <a:off x="9192833" y="1040945"/>
            <a:ext cx="2418142" cy="2264295"/>
            <a:chOff x="9295651" y="2268553"/>
            <a:chExt cx="2418142" cy="22642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B80DB6-64C2-4C33-8060-390B06554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249" b="12228"/>
            <a:stretch/>
          </p:blipFill>
          <p:spPr>
            <a:xfrm>
              <a:off x="9350370" y="2438400"/>
              <a:ext cx="2351177" cy="11244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5D8999-938A-4D13-B664-5566305FC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0625" b="17502"/>
            <a:stretch/>
          </p:blipFill>
          <p:spPr>
            <a:xfrm>
              <a:off x="9295651" y="3420739"/>
              <a:ext cx="2418142" cy="1112109"/>
            </a:xfrm>
            <a:prstGeom prst="rect">
              <a:avLst/>
            </a:prstGeom>
          </p:spPr>
        </p:pic>
        <p:sp>
          <p:nvSpPr>
            <p:cNvPr id="17" name="Text Box 1032">
              <a:extLst>
                <a:ext uri="{FF2B5EF4-FFF2-40B4-BE49-F238E27FC236}">
                  <a16:creationId xmlns:a16="http://schemas.microsoft.com/office/drawing/2014/main" id="{739AF149-FC69-413D-9018-F4C97D2E6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2030" y="2268553"/>
              <a:ext cx="60785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Preload</a:t>
              </a:r>
            </a:p>
          </p:txBody>
        </p:sp>
      </p:grpSp>
      <p:pic>
        <p:nvPicPr>
          <p:cNvPr id="18" name="SFC3_tension_specimen_fracture">
            <a:hlinkClick r:id="" action="ppaction://media"/>
            <a:extLst>
              <a:ext uri="{FF2B5EF4-FFF2-40B4-BE49-F238E27FC236}">
                <a16:creationId xmlns:a16="http://schemas.microsoft.com/office/drawing/2014/main" id="{B553FDB2-62C1-43CB-94A1-38EB76C3A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r="2500"/>
          <a:stretch/>
        </p:blipFill>
        <p:spPr>
          <a:xfrm>
            <a:off x="7405090" y="3987527"/>
            <a:ext cx="3321981" cy="2392702"/>
          </a:xfrm>
          <a:prstGeom prst="rect">
            <a:avLst/>
          </a:prstGeom>
        </p:spPr>
      </p:pic>
      <p:sp>
        <p:nvSpPr>
          <p:cNvPr id="19" name="Text Box 1032">
            <a:extLst>
              <a:ext uri="{FF2B5EF4-FFF2-40B4-BE49-F238E27FC236}">
                <a16:creationId xmlns:a16="http://schemas.microsoft.com/office/drawing/2014/main" id="{C32FF976-772F-4FEE-BA6B-581B875D3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733169"/>
            <a:ext cx="24818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 dirty="0">
                <a:latin typeface="Helvetica" charset="0"/>
              </a:rPr>
              <a:t>Material Failure</a:t>
            </a:r>
          </a:p>
        </p:txBody>
      </p:sp>
    </p:spTree>
    <p:extLst>
      <p:ext uri="{BB962C8B-B14F-4D97-AF65-F5344CB8AC3E}">
        <p14:creationId xmlns:p14="http://schemas.microsoft.com/office/powerpoint/2010/main" val="599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6F96E7-B7FE-7644-BC43-1FBBFEDADC3E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6553200" cy="4728975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Nonlinear Boundary Conditions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Spatially and temporally varying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Kinematic: displacement, velocity, acceleration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Loads: force, pressure, traction, gravity, </a:t>
            </a:r>
            <a:r>
              <a:rPr lang="en-US" i="1" dirty="0"/>
              <a:t>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Element Types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3D solids: hexahedra, tetrahedra</a:t>
            </a:r>
            <a:endParaRPr lang="en-US" i="1" dirty="0"/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Structural: shells, membranes, beams, trusses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Specialized: rigid bodies, particles, </a:t>
            </a:r>
            <a:r>
              <a:rPr lang="en-US" i="1" dirty="0"/>
              <a:t>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Material Models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Metals, composites, polymers, </a:t>
            </a:r>
            <a:r>
              <a:rPr lang="en-US" i="1" dirty="0"/>
              <a:t>etc.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Failure: plasticity localization, damage, fracture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Both production-level and research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C65EA8C-9B79-DD4F-A6F5-E71D1C1D6592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4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14B88-C71F-204A-A95B-E63A9C17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738579"/>
            <a:ext cx="2733533" cy="1752600"/>
          </a:xfrm>
          <a:prstGeom prst="rect">
            <a:avLst/>
          </a:prstGeom>
        </p:spPr>
      </p:pic>
      <p:pic>
        <p:nvPicPr>
          <p:cNvPr id="10" name="Picture 2" descr="C:\Users\hdmendo\AppData\Local\Temp\SNAGHTML540b35f7.PNG">
            <a:extLst>
              <a:ext uri="{FF2B5EF4-FFF2-40B4-BE49-F238E27FC236}">
                <a16:creationId xmlns:a16="http://schemas.microsoft.com/office/drawing/2014/main" id="{CCF85ADA-0612-1342-90A3-F2646F88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924800" y="4267200"/>
            <a:ext cx="3970008" cy="12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03F4A53-6899-1158-E1A4-DA51F56E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SIERRA 100: Solid Mechanics – Sampling of Capabilities</a:t>
            </a:r>
          </a:p>
        </p:txBody>
      </p:sp>
    </p:spTree>
    <p:extLst>
      <p:ext uri="{BB962C8B-B14F-4D97-AF65-F5344CB8AC3E}">
        <p14:creationId xmlns:p14="http://schemas.microsoft.com/office/powerpoint/2010/main" val="415987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194" y="-457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SIERRA/SM: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64204"/>
            <a:ext cx="8915400" cy="4259743"/>
          </a:xfrm>
          <a:noFill/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Impact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Crush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Fracture/failure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Blast-on-structure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E7816BC-69FC-324D-8E34-E201DA491885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5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2CA97E-DF62-4F62-BD49-88F9CC3041C1}"/>
              </a:ext>
            </a:extLst>
          </p:cNvPr>
          <p:cNvGrpSpPr/>
          <p:nvPr/>
        </p:nvGrpSpPr>
        <p:grpSpPr>
          <a:xfrm>
            <a:off x="532735" y="4531212"/>
            <a:ext cx="3163467" cy="1831853"/>
            <a:chOff x="3048000" y="4509777"/>
            <a:chExt cx="3163467" cy="1831853"/>
          </a:xfrm>
        </p:grpSpPr>
        <p:pic>
          <p:nvPicPr>
            <p:cNvPr id="12" name="Picture 11" descr="aerodomePic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0" t="7112" r="4722"/>
            <a:stretch/>
          </p:blipFill>
          <p:spPr>
            <a:xfrm>
              <a:off x="3048000" y="4715232"/>
              <a:ext cx="3163467" cy="1626398"/>
            </a:xfrm>
            <a:prstGeom prst="rect">
              <a:avLst/>
            </a:prstGeom>
          </p:spPr>
        </p:pic>
        <p:sp>
          <p:nvSpPr>
            <p:cNvPr id="26" name="Text Box 1032">
              <a:extLst>
                <a:ext uri="{FF2B5EF4-FFF2-40B4-BE49-F238E27FC236}">
                  <a16:creationId xmlns:a16="http://schemas.microsoft.com/office/drawing/2014/main" id="{1F52FDBA-B17E-46B4-BAA8-EEF3DC93B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4509777"/>
              <a:ext cx="24818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Impact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EB92F5-D349-4C0A-B345-2D5B614CA249}"/>
              </a:ext>
            </a:extLst>
          </p:cNvPr>
          <p:cNvGrpSpPr/>
          <p:nvPr/>
        </p:nvGrpSpPr>
        <p:grpSpPr>
          <a:xfrm>
            <a:off x="4208412" y="4633021"/>
            <a:ext cx="4366416" cy="1712306"/>
            <a:chOff x="7086600" y="4651541"/>
            <a:chExt cx="4366416" cy="171230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135D68-3D90-4BE5-BFA1-DEDED5B6765B}"/>
                </a:ext>
              </a:extLst>
            </p:cNvPr>
            <p:cNvGrpSpPr/>
            <p:nvPr/>
          </p:nvGrpSpPr>
          <p:grpSpPr>
            <a:xfrm>
              <a:off x="7086600" y="4882373"/>
              <a:ext cx="4366416" cy="1481474"/>
              <a:chOff x="420638" y="2245898"/>
              <a:chExt cx="8278653" cy="2422525"/>
            </a:xfrm>
          </p:grpSpPr>
          <p:pic>
            <p:nvPicPr>
              <p:cNvPr id="23" name="Picture 15" descr="JMAGE027">
                <a:extLst>
                  <a:ext uri="{FF2B5EF4-FFF2-40B4-BE49-F238E27FC236}">
                    <a16:creationId xmlns:a16="http://schemas.microsoft.com/office/drawing/2014/main" id="{C0FF5234-1B9B-4CA8-9723-8E55851A7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0" t="8647" r="17625" b="49219"/>
              <a:stretch>
                <a:fillRect/>
              </a:stretch>
            </p:blipFill>
            <p:spPr bwMode="auto">
              <a:xfrm>
                <a:off x="420638" y="2365063"/>
                <a:ext cx="3681462" cy="2114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4" name="Object 3">
                <a:extLst>
                  <a:ext uri="{FF2B5EF4-FFF2-40B4-BE49-F238E27FC236}">
                    <a16:creationId xmlns:a16="http://schemas.microsoft.com/office/drawing/2014/main" id="{8A88A673-2D28-4001-9EB9-76C34ABFD8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4298458"/>
                  </p:ext>
                </p:extLst>
              </p:nvPr>
            </p:nvGraphicFramePr>
            <p:xfrm>
              <a:off x="4257466" y="2245898"/>
              <a:ext cx="4441825" cy="2422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5" imgW="5057143" imgH="5152381" progId="MSPhotoEd.3">
                      <p:embed/>
                    </p:oleObj>
                  </mc:Choice>
                  <mc:Fallback>
                    <p:oleObj name="Photo Editor Photo" r:id="rId5" imgW="5057143" imgH="5152381" progId="MSPhotoEd.3">
                      <p:embed/>
                      <p:pic>
                        <p:nvPicPr>
                          <p:cNvPr id="6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7233" t="21297" r="5424" b="3194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57466" y="2245898"/>
                            <a:ext cx="4441825" cy="2422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7" name="Text Box 1032">
              <a:extLst>
                <a:ext uri="{FF2B5EF4-FFF2-40B4-BE49-F238E27FC236}">
                  <a16:creationId xmlns:a16="http://schemas.microsoft.com/office/drawing/2014/main" id="{E6D7F56A-E7A5-4042-9CA2-57D47407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7101" y="4651541"/>
              <a:ext cx="24818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Crush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B66C8B-33F2-4F5B-BA76-0C95576C355B}"/>
              </a:ext>
            </a:extLst>
          </p:cNvPr>
          <p:cNvGrpSpPr/>
          <p:nvPr/>
        </p:nvGrpSpPr>
        <p:grpSpPr>
          <a:xfrm>
            <a:off x="5181600" y="990600"/>
            <a:ext cx="5715000" cy="3200400"/>
            <a:chOff x="5224628" y="2467747"/>
            <a:chExt cx="4130805" cy="18508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15" t="14521" r="15951"/>
            <a:stretch/>
          </p:blipFill>
          <p:spPr>
            <a:xfrm>
              <a:off x="5224628" y="2707882"/>
              <a:ext cx="2090572" cy="1553875"/>
            </a:xfrm>
            <a:prstGeom prst="rect">
              <a:avLst/>
            </a:prstGeom>
          </p:spPr>
        </p:pic>
        <p:pic>
          <p:nvPicPr>
            <p:cNvPr id="16" name="Picture 2" descr="http://compsim.sandia.gov/compsim/images/sm_failure1.png">
              <a:extLst>
                <a:ext uri="{FF2B5EF4-FFF2-40B4-BE49-F238E27FC236}">
                  <a16:creationId xmlns:a16="http://schemas.microsoft.com/office/drawing/2014/main" id="{C46AC5BD-93F0-9C4F-9D64-9AB8A0C31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606428"/>
              <a:ext cx="2040233" cy="171215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032">
              <a:extLst>
                <a:ext uri="{FF2B5EF4-FFF2-40B4-BE49-F238E27FC236}">
                  <a16:creationId xmlns:a16="http://schemas.microsoft.com/office/drawing/2014/main" id="{501EA075-26F7-4901-AB30-EE57EAEA8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8586" y="2467747"/>
              <a:ext cx="24818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Fragmentation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C50915-56DD-457D-9D1F-C705500838DE}"/>
              </a:ext>
            </a:extLst>
          </p:cNvPr>
          <p:cNvGrpSpPr/>
          <p:nvPr/>
        </p:nvGrpSpPr>
        <p:grpSpPr>
          <a:xfrm>
            <a:off x="8968106" y="4572000"/>
            <a:ext cx="2915135" cy="1679453"/>
            <a:chOff x="5334000" y="307948"/>
            <a:chExt cx="3352799" cy="18855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07D86F-DD3A-4BF8-8D1C-B63C5003196E}"/>
                </a:ext>
              </a:extLst>
            </p:cNvPr>
            <p:cNvGrpSpPr/>
            <p:nvPr/>
          </p:nvGrpSpPr>
          <p:grpSpPr>
            <a:xfrm>
              <a:off x="5334000" y="504216"/>
              <a:ext cx="3352799" cy="1689310"/>
              <a:chOff x="1627228" y="4518150"/>
              <a:chExt cx="4359707" cy="2054051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FE538850-A2BC-441A-806E-91D6F8B0E6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27228" y="4778814"/>
                <a:ext cx="1855908" cy="1786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86949D0-BF70-496C-BB69-ED0D39839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3863" y="4587543"/>
                <a:ext cx="1667236" cy="197099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CDF1D7A-4C2C-4EA1-A633-86C033E2C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6463" y="4518150"/>
                <a:ext cx="740472" cy="2054051"/>
              </a:xfrm>
              <a:prstGeom prst="rect">
                <a:avLst/>
              </a:prstGeom>
            </p:spPr>
          </p:pic>
        </p:grpSp>
        <p:sp>
          <p:nvSpPr>
            <p:cNvPr id="29" name="Text Box 1032">
              <a:extLst>
                <a:ext uri="{FF2B5EF4-FFF2-40B4-BE49-F238E27FC236}">
                  <a16:creationId xmlns:a16="http://schemas.microsoft.com/office/drawing/2014/main" id="{782F6EAD-49F7-4072-B061-25C128563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8613" y="307948"/>
              <a:ext cx="24818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dirty="0">
                  <a:latin typeface="Helvetica" charset="0"/>
                </a:rPr>
                <a:t>Failure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177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0D2156-7DB5-A94B-A3E7-160F8E316DC9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C61E3-2642-8C4E-A4D3-F636D6501708}"/>
              </a:ext>
            </a:extLst>
          </p:cNvPr>
          <p:cNvSpPr txBox="1"/>
          <p:nvPr/>
        </p:nvSpPr>
        <p:spPr>
          <a:xfrm>
            <a:off x="11851481" y="67365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FC282C2-C822-6344-9F3D-D85F682B9F3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</a:rPr>
              <a:pPr/>
              <a:t>6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implicitContactTestMatrix.mpg">
            <a:hlinkClick r:id="" action="ppaction://media"/>
            <a:extLst>
              <a:ext uri="{FF2B5EF4-FFF2-40B4-BE49-F238E27FC236}">
                <a16:creationId xmlns:a16="http://schemas.microsoft.com/office/drawing/2014/main" id="{9375EB66-65AF-49D4-835B-3016E13FD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143000"/>
            <a:ext cx="84582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996154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9900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996154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Preload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0D2156-7DB5-A94B-A3E7-160F8E316DC9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C61E3-2642-8C4E-A4D3-F636D6501708}"/>
              </a:ext>
            </a:extLst>
          </p:cNvPr>
          <p:cNvSpPr txBox="1"/>
          <p:nvPr/>
        </p:nvSpPr>
        <p:spPr>
          <a:xfrm>
            <a:off x="11851481" y="67365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FC282C2-C822-6344-9F3D-D85F682B9F3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</a:rPr>
              <a:pPr/>
              <a:t>7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gasket2.avi">
            <a:hlinkClick r:id="" action="ppaction://media"/>
            <a:extLst>
              <a:ext uri="{FF2B5EF4-FFF2-40B4-BE49-F238E27FC236}">
                <a16:creationId xmlns:a16="http://schemas.microsoft.com/office/drawing/2014/main" id="{8A14E367-F805-465A-A4D2-4528224AA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415314"/>
            <a:ext cx="9296400" cy="54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tor_analysi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1437968"/>
            <a:ext cx="7467600" cy="509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979369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Vehicle Impact Simulation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0D2156-7DB5-A94B-A3E7-160F8E316DC9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C61E3-2642-8C4E-A4D3-F636D6501708}"/>
              </a:ext>
            </a:extLst>
          </p:cNvPr>
          <p:cNvSpPr txBox="1"/>
          <p:nvPr/>
        </p:nvSpPr>
        <p:spPr>
          <a:xfrm>
            <a:off x="11851481" y="67365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FC282C2-C822-6344-9F3D-D85F682B9F3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</a:rPr>
              <a:pPr/>
              <a:t>8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996154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Fracture / Failure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0D2156-7DB5-A94B-A3E7-160F8E316DC9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C61E3-2642-8C4E-A4D3-F636D6501708}"/>
              </a:ext>
            </a:extLst>
          </p:cNvPr>
          <p:cNvSpPr txBox="1"/>
          <p:nvPr/>
        </p:nvSpPr>
        <p:spPr>
          <a:xfrm>
            <a:off x="11851481" y="67365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FC282C2-C822-6344-9F3D-D85F682B9F3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</a:rPr>
              <a:pPr/>
              <a:t>9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moon_mov3.avi">
            <a:hlinkClick r:id="" action="ppaction://media"/>
            <a:extLst>
              <a:ext uri="{FF2B5EF4-FFF2-40B4-BE49-F238E27FC236}">
                <a16:creationId xmlns:a16="http://schemas.microsoft.com/office/drawing/2014/main" id="{B8ED2274-DAA6-48FD-A9EC-3459C3666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1905000" y="1471538"/>
            <a:ext cx="7867752" cy="536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259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Sandia Angles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AC007B2E06AF44AE37441B186D2444" ma:contentTypeVersion="1" ma:contentTypeDescription="Create a new document." ma:contentTypeScope="" ma:versionID="83d5d610eeae39c230189134e04febc2">
  <xsd:schema xmlns:xsd="http://www.w3.org/2001/XMLSchema" xmlns:xs="http://www.w3.org/2001/XMLSchema" xmlns:p="http://schemas.microsoft.com/office/2006/metadata/properties" xmlns:ns2="5a25a3aa-0774-4210-85d2-bae828b42868" targetNamespace="http://schemas.microsoft.com/office/2006/metadata/properties" ma:root="true" ma:fieldsID="df9c585e0c90d38f8f93e7862f9dd078" ns2:_="">
    <xsd:import namespace="5a25a3aa-0774-4210-85d2-bae828b4286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a3aa-0774-4210-85d2-bae828b428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EE69A4-0E4F-4F04-8958-8596D72A8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5a3aa-0774-4210-85d2-bae828b428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7CAE87-A449-46D2-949D-840D41DCF8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7D5850-F91E-4338-A281-B1069410B6C6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5a25a3aa-0774-4210-85d2-bae828b4286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26161</TotalTime>
  <Words>363</Words>
  <Application>Microsoft Macintosh PowerPoint</Application>
  <PresentationFormat>Widescreen</PresentationFormat>
  <Paragraphs>87</Paragraphs>
  <Slides>9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Courier New</vt:lpstr>
      <vt:lpstr>Helvetica</vt:lpstr>
      <vt:lpstr>Open Sans</vt:lpstr>
      <vt:lpstr>Open Sans bold</vt:lpstr>
      <vt:lpstr>Open Sans Light</vt:lpstr>
      <vt:lpstr>Wingdings</vt:lpstr>
      <vt:lpstr>1_Sandia Angles</vt:lpstr>
      <vt:lpstr>Photo Editor Photo</vt:lpstr>
      <vt:lpstr>SIERRA 100: Solid Mechanics</vt:lpstr>
      <vt:lpstr>Instructor</vt:lpstr>
      <vt:lpstr>SIERRA 100: Solid Mechanics – Capabilities Overview</vt:lpstr>
      <vt:lpstr>SIERRA 100: Solid Mechanics – Sampling of Capabilities</vt:lpstr>
      <vt:lpstr>SIERRA/SM: Use Cases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</dc:creator>
  <cp:lastModifiedBy>Veilleux, Michael G</cp:lastModifiedBy>
  <cp:revision>260</cp:revision>
  <cp:lastPrinted>2021-10-25T20:40:46Z</cp:lastPrinted>
  <dcterms:created xsi:type="dcterms:W3CDTF">2016-07-14T21:54:06Z</dcterms:created>
  <dcterms:modified xsi:type="dcterms:W3CDTF">2023-07-06T21:31:56Z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0x0101000CAC007B2E06AF44AE37441B186D2444</vt:lpwstr>
  </property>
</Properties>
</file>