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mpg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8" r:id="rId3"/>
    <p:sldId id="269" r:id="rId4"/>
    <p:sldId id="270" r:id="rId5"/>
    <p:sldId id="268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80" r:id="rId15"/>
    <p:sldId id="281" r:id="rId16"/>
    <p:sldId id="283" r:id="rId17"/>
    <p:sldId id="282" r:id="rId18"/>
    <p:sldId id="284" r:id="rId19"/>
    <p:sldId id="285" r:id="rId20"/>
    <p:sldId id="257" r:id="rId21"/>
    <p:sldId id="286" r:id="rId22"/>
  </p:sldIdLst>
  <p:sldSz cx="9144000" cy="6858000" type="screen4x3"/>
  <p:notesSz cx="6940550" cy="90805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D200"/>
    <a:srgbClr val="FA0456"/>
    <a:srgbClr val="3366FF"/>
    <a:srgbClr val="000000"/>
    <a:srgbClr val="080808"/>
    <a:srgbClr val="3A984A"/>
    <a:srgbClr val="25B41E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 autoAdjust="0"/>
  </p:normalViewPr>
  <p:slideViewPr>
    <p:cSldViewPr snapToGrid="0">
      <p:cViewPr>
        <p:scale>
          <a:sx n="75" d="100"/>
          <a:sy n="75" d="100"/>
        </p:scale>
        <p:origin x="-1680" y="-9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-3084" y="-108"/>
      </p:cViewPr>
      <p:guideLst>
        <p:guide orient="horz" pos="2860"/>
        <p:guide pos="218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Relationship Id="rId2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Relationship Id="rId2" Type="http://schemas.openxmlformats.org/officeDocument/2006/relationships/image" Target="../media/image50.emf"/><Relationship Id="rId3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300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340225"/>
            <a:ext cx="5049837" cy="410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581" tIns="46085" rIns="90581" bIns="460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9675" y="687388"/>
            <a:ext cx="4522788" cy="3392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val="2891742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2438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04875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57313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09750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mtClean="0"/>
              <a:t>I’m talking about uniformly sampling a domain with a random dense packing, as Singapore, rather than Canada with “voids” and a “bias” towards a region</a:t>
            </a:r>
            <a:endParaRPr lang="en-US"/>
          </a:p>
        </p:txBody>
      </p:sp>
      <p:sp>
        <p:nvSpPr>
          <p:cNvPr id="51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For those of you who are already experts in Poisson-disk sampling, 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0988"/>
            <a:ext cx="1943100" cy="5815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0988"/>
            <a:ext cx="5676900" cy="5815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wmf"/><Relationship Id="rId14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Subtitle 24 pt</a:t>
            </a:r>
          </a:p>
          <a:p>
            <a:pPr lvl="1"/>
            <a:r>
              <a:rPr lang="en-US" smtClean="0"/>
              <a:t>Second level 22 pt</a:t>
            </a:r>
          </a:p>
          <a:p>
            <a:pPr lvl="2"/>
            <a:r>
              <a:rPr lang="en-US" smtClean="0"/>
              <a:t>Third level 20 pt</a:t>
            </a:r>
          </a:p>
          <a:p>
            <a:pPr lvl="3"/>
            <a:r>
              <a:rPr lang="en-US" smtClean="0"/>
              <a:t>Fourth level 18pt</a:t>
            </a:r>
          </a:p>
          <a:p>
            <a:pPr lvl="4"/>
            <a:r>
              <a:rPr lang="en-US" smtClean="0"/>
              <a:t>Fifth level 18pt</a:t>
            </a:r>
          </a:p>
        </p:txBody>
      </p:sp>
      <p:pic>
        <p:nvPicPr>
          <p:cNvPr id="1027" name="Picture 3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2578100" cy="147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817563" y="1143000"/>
            <a:ext cx="7589837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0988"/>
            <a:ext cx="7772400" cy="1014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- 28 Point Helvetica Bold</a:t>
            </a:r>
          </a:p>
        </p:txBody>
      </p:sp>
      <p:pic>
        <p:nvPicPr>
          <p:cNvPr id="1030" name="Picture 6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53400" y="6418263"/>
            <a:ext cx="889000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9pPr>
    </p:titleStyle>
    <p:bodyStyle>
      <a:lvl1pPr marL="34290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200" b="1">
          <a:solidFill>
            <a:srgbClr val="000000"/>
          </a:solidFill>
          <a:latin typeface="+mn-lt"/>
        </a:defRPr>
      </a:lvl2pPr>
      <a:lvl3pPr marL="10858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000000"/>
          </a:solidFill>
          <a:latin typeface="+mn-lt"/>
        </a:defRPr>
      </a:lvl3pPr>
      <a:lvl4pPr marL="15430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b="1">
          <a:solidFill>
            <a:srgbClr val="000000"/>
          </a:solidFill>
          <a:latin typeface="+mn-lt"/>
        </a:defRPr>
      </a:lvl4pPr>
      <a:lvl5pPr marL="19431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5pPr>
      <a:lvl6pPr marL="24003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6pPr>
      <a:lvl7pPr marL="28575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7pPr>
      <a:lvl8pPr marL="33147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8pPr>
      <a:lvl9pPr marL="37719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openxmlformats.org/officeDocument/2006/relationships/image" Target="../media/image5.wmf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9" Type="http://schemas.microsoft.com/office/2007/relationships/hdphoto" Target="../media/hdphoto2.wdp"/><Relationship Id="rId10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9.emf"/><Relationship Id="rId5" Type="http://schemas.openxmlformats.org/officeDocument/2006/relationships/image" Target="../media/image31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3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1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36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3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6" Type="http://schemas.openxmlformats.org/officeDocument/2006/relationships/image" Target="../media/image46.emf"/><Relationship Id="rId7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48.wmf"/><Relationship Id="rId5" Type="http://schemas.openxmlformats.org/officeDocument/2006/relationships/image" Target="../media/image42.jpeg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8" Type="http://schemas.openxmlformats.org/officeDocument/2006/relationships/image" Target="../media/image45.emf"/><Relationship Id="rId9" Type="http://schemas.openxmlformats.org/officeDocument/2006/relationships/image" Target="../media/image4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49.w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50.emf"/><Relationship Id="rId8" Type="http://schemas.openxmlformats.org/officeDocument/2006/relationships/oleObject" Target="../embeddings/oleObject9.bin"/><Relationship Id="rId9" Type="http://schemas.openxmlformats.org/officeDocument/2006/relationships/image" Target="../media/image51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.bin"/><Relationship Id="rId12" Type="http://schemas.openxmlformats.org/officeDocument/2006/relationships/image" Target="../media/image13.emf"/><Relationship Id="rId13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microsoft.com/office/2007/relationships/media" Target="../media/media1.mpg"/><Relationship Id="rId3" Type="http://schemas.openxmlformats.org/officeDocument/2006/relationships/video" Target="../media/media1.mpg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8" Type="http://schemas.openxmlformats.org/officeDocument/2006/relationships/image" Target="../media/image17.emf"/><Relationship Id="rId9" Type="http://schemas.openxmlformats.org/officeDocument/2006/relationships/image" Target="../media/image18.emf"/><Relationship Id="rId10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116"/>
          <p:cNvGrpSpPr>
            <a:grpSpLocks noChangeAspect="1"/>
          </p:cNvGrpSpPr>
          <p:nvPr/>
        </p:nvGrpSpPr>
        <p:grpSpPr>
          <a:xfrm>
            <a:off x="5545432" y="98666"/>
            <a:ext cx="3598568" cy="2580791"/>
            <a:chOff x="45720" y="182880"/>
            <a:chExt cx="9052560" cy="6492240"/>
          </a:xfrm>
        </p:grpSpPr>
        <p:pic>
          <p:nvPicPr>
            <p:cNvPr id="115" name="Picture 2" descr="Singapore : free blank map, free outline map, free base map : outline (white)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" t="736" r="499" b="465"/>
            <a:stretch/>
          </p:blipFill>
          <p:spPr bwMode="auto">
            <a:xfrm>
              <a:off x="45720" y="182880"/>
              <a:ext cx="9052560" cy="6492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13" y="1481667"/>
              <a:ext cx="8226286" cy="5112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1981200" y="6283325"/>
            <a:ext cx="5180013" cy="498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900">
                <a:solidFill>
                  <a:srgbClr val="000000"/>
                </a:solidFill>
                <a:latin typeface="Helvetica" pitchFamily="34" charset="0"/>
              </a:rPr>
              <a:t>Sandia is a multiprogram laboratory operated by Sandia Corporation, a Lockheed Martin Company,</a:t>
            </a:r>
            <a:br>
              <a:rPr lang="en-US" sz="900">
                <a:solidFill>
                  <a:srgbClr val="000000"/>
                </a:solidFill>
                <a:latin typeface="Helvetica" pitchFamily="34" charset="0"/>
              </a:rPr>
            </a:br>
            <a:r>
              <a:rPr lang="en-US" sz="900">
                <a:solidFill>
                  <a:srgbClr val="000000"/>
                </a:solidFill>
                <a:latin typeface="Helvetica" pitchFamily="34" charset="0"/>
              </a:rPr>
              <a:t>for the United States Department of Energy’s National Nuclear Security Administration</a:t>
            </a:r>
            <a:br>
              <a:rPr lang="en-US" sz="900">
                <a:solidFill>
                  <a:srgbClr val="000000"/>
                </a:solidFill>
                <a:latin typeface="Helvetica" pitchFamily="34" charset="0"/>
              </a:rPr>
            </a:br>
            <a:r>
              <a:rPr lang="en-US" sz="900">
                <a:solidFill>
                  <a:srgbClr val="000000"/>
                </a:solidFill>
                <a:latin typeface="Helvetica" pitchFamily="34" charset="0"/>
              </a:rPr>
              <a:t> under contract DE-AC04-94AL85000.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0700" y="4392034"/>
            <a:ext cx="8070850" cy="1763120"/>
          </a:xfrm>
          <a:noFill/>
          <a:ln/>
        </p:spPr>
        <p:txBody>
          <a:bodyPr/>
          <a:lstStyle/>
          <a:p>
            <a:pPr marL="342900" indent="-171450">
              <a:lnSpc>
                <a:spcPct val="80000"/>
              </a:lnSpc>
            </a:pPr>
            <a:r>
              <a:rPr lang="en-US" sz="1600">
                <a:solidFill>
                  <a:schemeClr val="tx2"/>
                </a:solidFill>
              </a:rPr>
              <a:t>Mohamed S. Ebeida</a:t>
            </a:r>
            <a:r>
              <a:rPr lang="en-US" sz="1600">
                <a:solidFill>
                  <a:schemeClr val="accent2"/>
                </a:solidFill>
              </a:rPr>
              <a:t>, Anjul Patney</a:t>
            </a:r>
            <a:r>
              <a:rPr lang="en-US" sz="1600" smtClean="0">
                <a:solidFill>
                  <a:schemeClr val="tx1"/>
                </a:solidFill>
              </a:rPr>
              <a:t>, </a:t>
            </a:r>
            <a:r>
              <a:rPr lang="en-US" sz="1600">
                <a:solidFill>
                  <a:schemeClr val="tx2"/>
                </a:solidFill>
              </a:rPr>
              <a:t>Scott A. Mitchell</a:t>
            </a:r>
            <a:r>
              <a:rPr lang="en-US" sz="1600" smtClean="0">
                <a:solidFill>
                  <a:schemeClr val="tx1"/>
                </a:solidFill>
              </a:rPr>
              <a:t>, </a:t>
            </a:r>
            <a:r>
              <a:rPr lang="en-US" sz="1600">
                <a:solidFill>
                  <a:schemeClr val="accent2"/>
                </a:solidFill>
              </a:rPr>
              <a:t>Andrew A. Davidson</a:t>
            </a:r>
            <a:r>
              <a:rPr lang="en-US" sz="1600" smtClean="0">
                <a:solidFill>
                  <a:schemeClr val="tx1"/>
                </a:solidFill>
              </a:rPr>
              <a:t>, </a:t>
            </a:r>
            <a:r>
              <a:rPr lang="en-US" sz="1600">
                <a:solidFill>
                  <a:schemeClr val="tx2"/>
                </a:solidFill>
              </a:rPr>
              <a:t>Patrick M. Knupp</a:t>
            </a:r>
            <a:r>
              <a:rPr lang="en-US" sz="1600" smtClean="0">
                <a:solidFill>
                  <a:schemeClr val="tx1"/>
                </a:solidFill>
              </a:rPr>
              <a:t>, </a:t>
            </a:r>
            <a:r>
              <a:rPr lang="en-US" sz="1600" smtClean="0">
                <a:solidFill>
                  <a:schemeClr val="accent2"/>
                </a:solidFill>
              </a:rPr>
              <a:t>John </a:t>
            </a:r>
            <a:r>
              <a:rPr lang="en-US" sz="1600">
                <a:solidFill>
                  <a:schemeClr val="accent2"/>
                </a:solidFill>
              </a:rPr>
              <a:t>D. Owens</a:t>
            </a:r>
          </a:p>
          <a:p>
            <a:pPr marL="342900" indent="-171450">
              <a:lnSpc>
                <a:spcPct val="80000"/>
              </a:lnSpc>
            </a:pPr>
            <a:endParaRPr lang="en-US" sz="1600">
              <a:solidFill>
                <a:schemeClr val="tx1"/>
              </a:solidFill>
            </a:endParaRPr>
          </a:p>
          <a:p>
            <a:pPr marL="342900" indent="-171450">
              <a:lnSpc>
                <a:spcPct val="80000"/>
              </a:lnSpc>
            </a:pPr>
            <a:r>
              <a:rPr lang="en-US" sz="1600" smtClean="0">
                <a:solidFill>
                  <a:schemeClr val="tx2"/>
                </a:solidFill>
              </a:rPr>
              <a:t>Sandia National Laboratories, </a:t>
            </a:r>
            <a:r>
              <a:rPr lang="en-US" sz="1600" smtClean="0">
                <a:solidFill>
                  <a:schemeClr val="accent2"/>
                </a:solidFill>
              </a:rPr>
              <a:t>University </a:t>
            </a:r>
            <a:r>
              <a:rPr lang="en-US" sz="1600">
                <a:solidFill>
                  <a:schemeClr val="accent2"/>
                </a:solidFill>
              </a:rPr>
              <a:t>of California, Davis</a:t>
            </a:r>
          </a:p>
          <a:p>
            <a:pPr marL="342900" indent="-171450">
              <a:lnSpc>
                <a:spcPct val="80000"/>
              </a:lnSpc>
            </a:pPr>
            <a:endParaRPr lang="en-US" sz="1600" smtClean="0">
              <a:solidFill>
                <a:schemeClr val="accent2"/>
              </a:solidFill>
            </a:endParaRPr>
          </a:p>
          <a:p>
            <a:pPr marL="342900" indent="-171450">
              <a:lnSpc>
                <a:spcPct val="80000"/>
              </a:lnSpc>
            </a:pPr>
            <a:r>
              <a:rPr lang="en-US" sz="1600" smtClean="0">
                <a:solidFill>
                  <a:schemeClr val="tx1"/>
                </a:solidFill>
              </a:rPr>
              <a:t>Scott - presenter</a:t>
            </a:r>
          </a:p>
          <a:p>
            <a:pPr marL="342900" indent="-171450">
              <a:lnSpc>
                <a:spcPct val="80000"/>
              </a:lnSpc>
            </a:pPr>
            <a:r>
              <a:rPr lang="en-US" sz="1600">
                <a:solidFill>
                  <a:schemeClr val="tx1"/>
                </a:solidFill>
              </a:rPr>
              <a:t>SIGGRAPH2011</a:t>
            </a:r>
          </a:p>
        </p:txBody>
      </p:sp>
      <p:pic>
        <p:nvPicPr>
          <p:cNvPr id="4101" name="Picture 5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4800" y="6324600"/>
            <a:ext cx="1104900" cy="44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106" name="Picture 10" descr="NNSAlogo041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6343650"/>
            <a:ext cx="914400" cy="333375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443" y="3319437"/>
            <a:ext cx="8286750" cy="1015835"/>
          </a:xfrm>
          <a:noFill/>
          <a:ln/>
        </p:spPr>
        <p:txBody>
          <a:bodyPr/>
          <a:lstStyle/>
          <a:p>
            <a:r>
              <a:rPr lang="en-US" sz="3000" smtClean="0">
                <a:solidFill>
                  <a:schemeClr val="tx1"/>
                </a:solidFill>
                <a:latin typeface="Helvetica" pitchFamily="34" charset="0"/>
              </a:rPr>
              <a:t>Efficient Maximal Poisson-Disk Sampling</a:t>
            </a:r>
            <a:endParaRPr lang="en-US" sz="3000">
              <a:solidFill>
                <a:schemeClr val="tx1"/>
              </a:solidFill>
              <a:latin typeface="Helvetica" pitchFamily="34" charset="0"/>
            </a:endParaRPr>
          </a:p>
        </p:txBody>
      </p:sp>
      <p:grpSp>
        <p:nvGrpSpPr>
          <p:cNvPr id="113" name="Group 112"/>
          <p:cNvGrpSpPr>
            <a:grpSpLocks noChangeAspect="1"/>
          </p:cNvGrpSpPr>
          <p:nvPr/>
        </p:nvGrpSpPr>
        <p:grpSpPr>
          <a:xfrm>
            <a:off x="2756062" y="112314"/>
            <a:ext cx="2944346" cy="2467515"/>
            <a:chOff x="457200" y="0"/>
            <a:chExt cx="8074152" cy="6766560"/>
          </a:xfrm>
        </p:grpSpPr>
        <p:pic>
          <p:nvPicPr>
            <p:cNvPr id="9" name="Picture 2" descr="Canada : free blank map, free outline map, free base map : outline (white)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" t="249" r="415" b="1330"/>
            <a:stretch/>
          </p:blipFill>
          <p:spPr bwMode="auto">
            <a:xfrm>
              <a:off x="457200" y="0"/>
              <a:ext cx="8074152" cy="6766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1066800" y="1295400"/>
              <a:ext cx="7200898" cy="5029200"/>
              <a:chOff x="1066800" y="1295400"/>
              <a:chExt cx="7200898" cy="502920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295400" y="51054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600200" y="5257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447800" y="50292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828800" y="51054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219200" y="4876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47800" y="48006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219200" y="46482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5943600" y="5937031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057400" y="5257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800600" y="5408886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300288" y="5091112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066800" y="43434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371600" y="44196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295400" y="40386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371600" y="32004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2635250" y="295275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371600" y="22860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362200" y="53340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828800" y="53340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419600" y="54864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572000" y="55626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962650" y="611505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234113" y="5915025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657600" y="42164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2667000" y="54864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209800" y="54102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3124200" y="54864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105400" y="20574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048000" y="12954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029200" y="53340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867400" y="62484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181600" y="54864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5410200" y="5638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5344510" y="54102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715000" y="5638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5562600" y="58674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6096000" y="57912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6019800" y="54102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867400" y="57912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6400800" y="55626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715000" y="54102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5943600" y="55626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6096000" y="6019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6172200" y="55626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324600" y="57912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6705600" y="5638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6172200" y="50292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6324600" y="53340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6477000" y="44196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5943600" y="38100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3581400" y="55626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572000" y="48006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7543800" y="38862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6943725" y="5129213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6477000" y="54102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2938463" y="4867275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7167563" y="4867275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7048500" y="49911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7172324" y="5281613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7105649" y="5143501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7272337" y="5133976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7300912" y="5286376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7524750" y="5214938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7720012" y="5167313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7458074" y="5534026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7562849" y="5362576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6519862" y="5119688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6715124" y="4843463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6948486" y="44577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7920036" y="428625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7881936" y="4529137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8191498" y="4329112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1968500" y="4187825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1628775" y="4989512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2092325" y="4875212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2" name="Rectangle 111"/>
          <p:cNvSpPr/>
          <p:nvPr/>
        </p:nvSpPr>
        <p:spPr>
          <a:xfrm>
            <a:off x="5106387" y="500056"/>
            <a:ext cx="10235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ea typeface="Verdana" pitchFamily="34" charset="0"/>
                <a:cs typeface="Verdana" pitchFamily="34" charset="0"/>
              </a:rPr>
              <a:t>http</a:t>
            </a:r>
            <a:r>
              <a:rPr lang="en-US" sz="800">
                <a:ea typeface="Verdana" pitchFamily="34" charset="0"/>
                <a:cs typeface="Verdana" pitchFamily="34" charset="0"/>
              </a:rPr>
              <a:t>://</a:t>
            </a:r>
            <a:r>
              <a:rPr lang="en-US" sz="800" smtClean="0">
                <a:ea typeface="Verdana" pitchFamily="34" charset="0"/>
                <a:cs typeface="Verdana" pitchFamily="34" charset="0"/>
              </a:rPr>
              <a:t>d-maps.com/</a:t>
            </a:r>
            <a:endParaRPr lang="en-US" sz="800" dirty="0"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18" name="Group 117"/>
          <p:cNvGrpSpPr>
            <a:grpSpLocks noChangeAspect="1"/>
          </p:cNvGrpSpPr>
          <p:nvPr/>
        </p:nvGrpSpPr>
        <p:grpSpPr>
          <a:xfrm>
            <a:off x="5025536" y="2288570"/>
            <a:ext cx="1115744" cy="415891"/>
            <a:chOff x="2772985" y="4267196"/>
            <a:chExt cx="2409445" cy="898114"/>
          </a:xfrm>
        </p:grpSpPr>
        <p:grpSp>
          <p:nvGrpSpPr>
            <p:cNvPr id="119" name="Group 12"/>
            <p:cNvGrpSpPr/>
            <p:nvPr/>
          </p:nvGrpSpPr>
          <p:grpSpPr>
            <a:xfrm>
              <a:off x="2772985" y="4267196"/>
              <a:ext cx="914402" cy="732976"/>
              <a:chOff x="5105400" y="1566320"/>
              <a:chExt cx="3200407" cy="2565414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8" name="Freeform 137"/>
              <p:cNvSpPr/>
              <p:nvPr/>
            </p:nvSpPr>
            <p:spPr>
              <a:xfrm>
                <a:off x="5791204" y="1566320"/>
                <a:ext cx="2514603" cy="2565392"/>
              </a:xfrm>
              <a:custGeom>
                <a:avLst/>
                <a:gdLst>
                  <a:gd name="connsiteX0" fmla="*/ 287867 w 2108200"/>
                  <a:gd name="connsiteY0" fmla="*/ 2379134 h 2565400"/>
                  <a:gd name="connsiteX1" fmla="*/ 736600 w 2108200"/>
                  <a:gd name="connsiteY1" fmla="*/ 2379134 h 2565400"/>
                  <a:gd name="connsiteX2" fmla="*/ 922866 w 2108200"/>
                  <a:gd name="connsiteY2" fmla="*/ 2565400 h 2565400"/>
                  <a:gd name="connsiteX3" fmla="*/ 1930400 w 2108200"/>
                  <a:gd name="connsiteY3" fmla="*/ 2565400 h 2565400"/>
                  <a:gd name="connsiteX4" fmla="*/ 2108200 w 2108200"/>
                  <a:gd name="connsiteY4" fmla="*/ 2387600 h 2565400"/>
                  <a:gd name="connsiteX5" fmla="*/ 2108200 w 2108200"/>
                  <a:gd name="connsiteY5" fmla="*/ 1143000 h 2565400"/>
                  <a:gd name="connsiteX6" fmla="*/ 1913467 w 2108200"/>
                  <a:gd name="connsiteY6" fmla="*/ 948267 h 2565400"/>
                  <a:gd name="connsiteX7" fmla="*/ 1151467 w 2108200"/>
                  <a:gd name="connsiteY7" fmla="*/ 948267 h 2565400"/>
                  <a:gd name="connsiteX8" fmla="*/ 1151467 w 2108200"/>
                  <a:gd name="connsiteY8" fmla="*/ 381000 h 2565400"/>
                  <a:gd name="connsiteX9" fmla="*/ 1210733 w 2108200"/>
                  <a:gd name="connsiteY9" fmla="*/ 160867 h 2565400"/>
                  <a:gd name="connsiteX10" fmla="*/ 1210733 w 2108200"/>
                  <a:gd name="connsiteY10" fmla="*/ 0 h 2565400"/>
                  <a:gd name="connsiteX11" fmla="*/ 821267 w 2108200"/>
                  <a:gd name="connsiteY11" fmla="*/ 0 h 2565400"/>
                  <a:gd name="connsiteX12" fmla="*/ 482600 w 2108200"/>
                  <a:gd name="connsiteY12" fmla="*/ 1117600 h 2565400"/>
                  <a:gd name="connsiteX13" fmla="*/ 338667 w 2108200"/>
                  <a:gd name="connsiteY13" fmla="*/ 1236134 h 2565400"/>
                  <a:gd name="connsiteX14" fmla="*/ 0 w 2108200"/>
                  <a:gd name="connsiteY14" fmla="*/ 1236134 h 2565400"/>
                  <a:gd name="connsiteX15" fmla="*/ 0 w 2108200"/>
                  <a:gd name="connsiteY15" fmla="*/ 2387600 h 2565400"/>
                  <a:gd name="connsiteX16" fmla="*/ 287867 w 2108200"/>
                  <a:gd name="connsiteY16" fmla="*/ 2379134 h 2565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08200" h="2565400">
                    <a:moveTo>
                      <a:pt x="287867" y="2379134"/>
                    </a:moveTo>
                    <a:lnTo>
                      <a:pt x="736600" y="2379134"/>
                    </a:lnTo>
                    <a:lnTo>
                      <a:pt x="922866" y="2565400"/>
                    </a:lnTo>
                    <a:lnTo>
                      <a:pt x="1930400" y="2565400"/>
                    </a:lnTo>
                    <a:lnTo>
                      <a:pt x="2108200" y="2387600"/>
                    </a:lnTo>
                    <a:lnTo>
                      <a:pt x="2108200" y="1143000"/>
                    </a:lnTo>
                    <a:lnTo>
                      <a:pt x="1913467" y="948267"/>
                    </a:lnTo>
                    <a:lnTo>
                      <a:pt x="1151467" y="948267"/>
                    </a:lnTo>
                    <a:lnTo>
                      <a:pt x="1151467" y="381000"/>
                    </a:lnTo>
                    <a:lnTo>
                      <a:pt x="1210733" y="160867"/>
                    </a:lnTo>
                    <a:lnTo>
                      <a:pt x="1210733" y="0"/>
                    </a:lnTo>
                    <a:lnTo>
                      <a:pt x="821267" y="0"/>
                    </a:lnTo>
                    <a:lnTo>
                      <a:pt x="482600" y="1117600"/>
                    </a:lnTo>
                    <a:lnTo>
                      <a:pt x="338667" y="1236134"/>
                    </a:lnTo>
                    <a:lnTo>
                      <a:pt x="0" y="1236134"/>
                    </a:lnTo>
                    <a:lnTo>
                      <a:pt x="0" y="2387600"/>
                    </a:lnTo>
                    <a:lnTo>
                      <a:pt x="287867" y="2379134"/>
                    </a:lnTo>
                    <a:close/>
                  </a:path>
                </a:pathLst>
              </a:cu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5105400" y="2650068"/>
                <a:ext cx="838200" cy="1481666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5105400" y="2667000"/>
                <a:ext cx="838200" cy="20737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5105400" y="2645569"/>
                <a:ext cx="838200" cy="1481666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22"/>
            <p:cNvGrpSpPr/>
            <p:nvPr/>
          </p:nvGrpSpPr>
          <p:grpSpPr>
            <a:xfrm>
              <a:off x="4296983" y="4279862"/>
              <a:ext cx="885447" cy="885448"/>
              <a:chOff x="1828800" y="1752600"/>
              <a:chExt cx="1295400" cy="1295400"/>
            </a:xfrm>
          </p:grpSpPr>
          <p:grpSp>
            <p:nvGrpSpPr>
              <p:cNvPr id="122" name="Group 23"/>
              <p:cNvGrpSpPr/>
              <p:nvPr/>
            </p:nvGrpSpPr>
            <p:grpSpPr>
              <a:xfrm>
                <a:off x="1828800" y="1752600"/>
                <a:ext cx="1295400" cy="1295400"/>
                <a:chOff x="1828800" y="1752600"/>
                <a:chExt cx="1295400" cy="1295400"/>
              </a:xfrm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</p:grpSpPr>
            <p:grpSp>
              <p:nvGrpSpPr>
                <p:cNvPr id="124" name="Group 25"/>
                <p:cNvGrpSpPr/>
                <p:nvPr/>
              </p:nvGrpSpPr>
              <p:grpSpPr>
                <a:xfrm rot="5400000">
                  <a:off x="1828800" y="1981200"/>
                  <a:ext cx="1295400" cy="838200"/>
                  <a:chOff x="1828800" y="1981200"/>
                  <a:chExt cx="1295400" cy="838200"/>
                </a:xfrm>
              </p:grpSpPr>
              <p:sp>
                <p:nvSpPr>
                  <p:cNvPr id="132" name="Rectangle 131"/>
                  <p:cNvSpPr/>
                  <p:nvPr/>
                </p:nvSpPr>
                <p:spPr>
                  <a:xfrm>
                    <a:off x="1828800" y="1981200"/>
                    <a:ext cx="1295400" cy="762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/>
                  <p:cNvSpPr/>
                  <p:nvPr/>
                </p:nvSpPr>
                <p:spPr>
                  <a:xfrm>
                    <a:off x="1828800" y="2133600"/>
                    <a:ext cx="1295400" cy="762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Rectangle 133"/>
                  <p:cNvSpPr/>
                  <p:nvPr/>
                </p:nvSpPr>
                <p:spPr>
                  <a:xfrm>
                    <a:off x="1828800" y="2286000"/>
                    <a:ext cx="1295400" cy="762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/>
                  <p:cNvSpPr/>
                  <p:nvPr/>
                </p:nvSpPr>
                <p:spPr>
                  <a:xfrm>
                    <a:off x="1828800" y="2438400"/>
                    <a:ext cx="1295400" cy="762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Rectangle 135"/>
                  <p:cNvSpPr/>
                  <p:nvPr/>
                </p:nvSpPr>
                <p:spPr>
                  <a:xfrm>
                    <a:off x="1828800" y="2590800"/>
                    <a:ext cx="1295400" cy="762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/>
                  <p:cNvSpPr/>
                  <p:nvPr/>
                </p:nvSpPr>
                <p:spPr>
                  <a:xfrm>
                    <a:off x="1828800" y="2743200"/>
                    <a:ext cx="1295400" cy="762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5" name="Group 26"/>
                <p:cNvGrpSpPr/>
                <p:nvPr/>
              </p:nvGrpSpPr>
              <p:grpSpPr>
                <a:xfrm>
                  <a:off x="1828800" y="1981200"/>
                  <a:ext cx="1295400" cy="838200"/>
                  <a:chOff x="1828800" y="1981200"/>
                  <a:chExt cx="1295400" cy="838200"/>
                </a:xfrm>
              </p:grpSpPr>
              <p:sp>
                <p:nvSpPr>
                  <p:cNvPr id="126" name="Rectangle 125"/>
                  <p:cNvSpPr/>
                  <p:nvPr/>
                </p:nvSpPr>
                <p:spPr>
                  <a:xfrm>
                    <a:off x="1828800" y="1981200"/>
                    <a:ext cx="1295400" cy="762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/>
                  <p:cNvSpPr/>
                  <p:nvPr/>
                </p:nvSpPr>
                <p:spPr>
                  <a:xfrm>
                    <a:off x="1828800" y="2133600"/>
                    <a:ext cx="1295400" cy="762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Rectangle 127"/>
                  <p:cNvSpPr/>
                  <p:nvPr/>
                </p:nvSpPr>
                <p:spPr>
                  <a:xfrm>
                    <a:off x="1828800" y="2286000"/>
                    <a:ext cx="1295400" cy="762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Rectangle 128"/>
                  <p:cNvSpPr/>
                  <p:nvPr/>
                </p:nvSpPr>
                <p:spPr>
                  <a:xfrm>
                    <a:off x="1828800" y="2438400"/>
                    <a:ext cx="1295400" cy="762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Rectangle 129"/>
                  <p:cNvSpPr/>
                  <p:nvPr/>
                </p:nvSpPr>
                <p:spPr>
                  <a:xfrm>
                    <a:off x="1828800" y="2590800"/>
                    <a:ext cx="1295400" cy="762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ectangle 130"/>
                  <p:cNvSpPr/>
                  <p:nvPr/>
                </p:nvSpPr>
                <p:spPr>
                  <a:xfrm>
                    <a:off x="1828800" y="2743200"/>
                    <a:ext cx="1295400" cy="7620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23" name="Rectangle 122"/>
              <p:cNvSpPr/>
              <p:nvPr/>
            </p:nvSpPr>
            <p:spPr>
              <a:xfrm>
                <a:off x="2049753" y="1962748"/>
                <a:ext cx="828778" cy="8287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" tIns="18288" rIns="18288" bIns="18288" rtlCol="0" anchor="ctr"/>
              <a:lstStyle/>
              <a:p>
                <a:pPr algn="ctr"/>
                <a:r>
                  <a:rPr lang="en-US" sz="800" b="1" dirty="0" smtClean="0">
                    <a:ln>
                      <a:solidFill>
                        <a:schemeClr val="bg1"/>
                      </a:solidFill>
                    </a:ln>
                  </a:rPr>
                  <a:t>CPU</a:t>
                </a:r>
                <a:endParaRPr lang="en-US" sz="800" b="1" dirty="0">
                  <a:ln>
                    <a:solidFill>
                      <a:schemeClr val="bg1"/>
                    </a:solidFill>
                  </a:ln>
                </a:endParaRPr>
              </a:p>
            </p:txBody>
          </p:sp>
        </p:grpSp>
      </p:grpSp>
      <p:grpSp>
        <p:nvGrpSpPr>
          <p:cNvPr id="142" name="Group 141"/>
          <p:cNvGrpSpPr>
            <a:grpSpLocks noChangeAspect="1"/>
          </p:cNvGrpSpPr>
          <p:nvPr/>
        </p:nvGrpSpPr>
        <p:grpSpPr>
          <a:xfrm>
            <a:off x="5052832" y="2902721"/>
            <a:ext cx="1210020" cy="346834"/>
            <a:chOff x="2772985" y="5529872"/>
            <a:chExt cx="2610788" cy="748344"/>
          </a:xfrm>
        </p:grpSpPr>
        <p:grpSp>
          <p:nvGrpSpPr>
            <p:cNvPr id="143" name="Group 17"/>
            <p:cNvGrpSpPr/>
            <p:nvPr/>
          </p:nvGrpSpPr>
          <p:grpSpPr>
            <a:xfrm>
              <a:off x="2772985" y="5529872"/>
              <a:ext cx="914400" cy="732972"/>
              <a:chOff x="5105400" y="1566356"/>
              <a:chExt cx="3200401" cy="2565401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5" name="Freeform 154"/>
              <p:cNvSpPr/>
              <p:nvPr/>
            </p:nvSpPr>
            <p:spPr>
              <a:xfrm>
                <a:off x="5791197" y="1566356"/>
                <a:ext cx="2514604" cy="2565401"/>
              </a:xfrm>
              <a:custGeom>
                <a:avLst/>
                <a:gdLst>
                  <a:gd name="connsiteX0" fmla="*/ 287867 w 2108200"/>
                  <a:gd name="connsiteY0" fmla="*/ 2379134 h 2565400"/>
                  <a:gd name="connsiteX1" fmla="*/ 736600 w 2108200"/>
                  <a:gd name="connsiteY1" fmla="*/ 2379134 h 2565400"/>
                  <a:gd name="connsiteX2" fmla="*/ 922866 w 2108200"/>
                  <a:gd name="connsiteY2" fmla="*/ 2565400 h 2565400"/>
                  <a:gd name="connsiteX3" fmla="*/ 1930400 w 2108200"/>
                  <a:gd name="connsiteY3" fmla="*/ 2565400 h 2565400"/>
                  <a:gd name="connsiteX4" fmla="*/ 2108200 w 2108200"/>
                  <a:gd name="connsiteY4" fmla="*/ 2387600 h 2565400"/>
                  <a:gd name="connsiteX5" fmla="*/ 2108200 w 2108200"/>
                  <a:gd name="connsiteY5" fmla="*/ 1143000 h 2565400"/>
                  <a:gd name="connsiteX6" fmla="*/ 1913467 w 2108200"/>
                  <a:gd name="connsiteY6" fmla="*/ 948267 h 2565400"/>
                  <a:gd name="connsiteX7" fmla="*/ 1151467 w 2108200"/>
                  <a:gd name="connsiteY7" fmla="*/ 948267 h 2565400"/>
                  <a:gd name="connsiteX8" fmla="*/ 1151467 w 2108200"/>
                  <a:gd name="connsiteY8" fmla="*/ 381000 h 2565400"/>
                  <a:gd name="connsiteX9" fmla="*/ 1210733 w 2108200"/>
                  <a:gd name="connsiteY9" fmla="*/ 160867 h 2565400"/>
                  <a:gd name="connsiteX10" fmla="*/ 1210733 w 2108200"/>
                  <a:gd name="connsiteY10" fmla="*/ 0 h 2565400"/>
                  <a:gd name="connsiteX11" fmla="*/ 821267 w 2108200"/>
                  <a:gd name="connsiteY11" fmla="*/ 0 h 2565400"/>
                  <a:gd name="connsiteX12" fmla="*/ 482600 w 2108200"/>
                  <a:gd name="connsiteY12" fmla="*/ 1117600 h 2565400"/>
                  <a:gd name="connsiteX13" fmla="*/ 338667 w 2108200"/>
                  <a:gd name="connsiteY13" fmla="*/ 1236134 h 2565400"/>
                  <a:gd name="connsiteX14" fmla="*/ 0 w 2108200"/>
                  <a:gd name="connsiteY14" fmla="*/ 1236134 h 2565400"/>
                  <a:gd name="connsiteX15" fmla="*/ 0 w 2108200"/>
                  <a:gd name="connsiteY15" fmla="*/ 2387600 h 2565400"/>
                  <a:gd name="connsiteX16" fmla="*/ 287867 w 2108200"/>
                  <a:gd name="connsiteY16" fmla="*/ 2379134 h 2565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08200" h="2565400">
                    <a:moveTo>
                      <a:pt x="287867" y="2379134"/>
                    </a:moveTo>
                    <a:lnTo>
                      <a:pt x="736600" y="2379134"/>
                    </a:lnTo>
                    <a:lnTo>
                      <a:pt x="922866" y="2565400"/>
                    </a:lnTo>
                    <a:lnTo>
                      <a:pt x="1930400" y="2565400"/>
                    </a:lnTo>
                    <a:lnTo>
                      <a:pt x="2108200" y="2387600"/>
                    </a:lnTo>
                    <a:lnTo>
                      <a:pt x="2108200" y="1143000"/>
                    </a:lnTo>
                    <a:lnTo>
                      <a:pt x="1913467" y="948267"/>
                    </a:lnTo>
                    <a:lnTo>
                      <a:pt x="1151467" y="948267"/>
                    </a:lnTo>
                    <a:lnTo>
                      <a:pt x="1151467" y="381000"/>
                    </a:lnTo>
                    <a:lnTo>
                      <a:pt x="1210733" y="160867"/>
                    </a:lnTo>
                    <a:lnTo>
                      <a:pt x="1210733" y="0"/>
                    </a:lnTo>
                    <a:lnTo>
                      <a:pt x="821267" y="0"/>
                    </a:lnTo>
                    <a:lnTo>
                      <a:pt x="482600" y="1117600"/>
                    </a:lnTo>
                    <a:lnTo>
                      <a:pt x="338667" y="1236134"/>
                    </a:lnTo>
                    <a:lnTo>
                      <a:pt x="0" y="1236134"/>
                    </a:lnTo>
                    <a:lnTo>
                      <a:pt x="0" y="2387600"/>
                    </a:lnTo>
                    <a:lnTo>
                      <a:pt x="287867" y="2379134"/>
                    </a:lnTo>
                    <a:close/>
                  </a:path>
                </a:pathLst>
              </a:cu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5105400" y="2650068"/>
                <a:ext cx="838200" cy="1481666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5105400" y="2667000"/>
                <a:ext cx="838200" cy="20737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5105400" y="2645569"/>
                <a:ext cx="838200" cy="1481666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5" name="Group 2070"/>
            <p:cNvGrpSpPr/>
            <p:nvPr/>
          </p:nvGrpSpPr>
          <p:grpSpPr>
            <a:xfrm>
              <a:off x="4106906" y="5554314"/>
              <a:ext cx="1276867" cy="723902"/>
              <a:chOff x="4106906" y="5554314"/>
              <a:chExt cx="1276867" cy="723902"/>
            </a:xfrm>
          </p:grpSpPr>
          <p:grpSp>
            <p:nvGrpSpPr>
              <p:cNvPr id="146" name="Group 2066"/>
              <p:cNvGrpSpPr/>
              <p:nvPr/>
            </p:nvGrpSpPr>
            <p:grpSpPr>
              <a:xfrm rot="900000">
                <a:off x="4106906" y="5554314"/>
                <a:ext cx="1233896" cy="698712"/>
                <a:chOff x="4557410" y="609600"/>
                <a:chExt cx="1614790" cy="914400"/>
              </a:xfrm>
            </p:grpSpPr>
            <p:sp>
              <p:nvSpPr>
                <p:cNvPr id="148" name="Rectangle 147"/>
                <p:cNvSpPr/>
                <p:nvPr/>
              </p:nvSpPr>
              <p:spPr>
                <a:xfrm>
                  <a:off x="4899660" y="1447800"/>
                  <a:ext cx="994306" cy="7620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ContrastingLeftFacing" fov="7200000">
                    <a:rot lat="180000" lon="2100003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/>
                <p:cNvSpPr/>
                <p:nvPr/>
              </p:nvSpPr>
              <p:spPr>
                <a:xfrm>
                  <a:off x="4724400" y="609600"/>
                  <a:ext cx="91713" cy="91440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ContrastingLeftFacing" fov="5100000">
                    <a:rot lat="0" lon="21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>
                  <a:off x="4557410" y="685800"/>
                  <a:ext cx="1614790" cy="76200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cene3d>
                  <a:camera prst="perspectiveFront" fov="5100000">
                    <a:rot lat="0" lon="2100000" rev="0"/>
                  </a:camera>
                  <a:lightRig rig="flood" dir="t">
                    <a:rot lat="0" lon="0" rev="13800000"/>
                  </a:lightRig>
                </a:scene3d>
                <a:sp3d extrusionH="107950" prstMaterial="plastic">
                  <a:bevelT w="82550" h="63500" prst="divot"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>
                  <a:off x="5591175" y="890587"/>
                  <a:ext cx="352425" cy="352425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114300">
                  <a:solidFill>
                    <a:schemeClr val="tx1"/>
                  </a:solidFill>
                </a:ln>
                <a:scene3d>
                  <a:camera prst="perspectiveContrastingLeftFacing" fov="5100000">
                    <a:rot lat="0" lon="21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2" name="Group 2063"/>
                <p:cNvGrpSpPr/>
                <p:nvPr/>
              </p:nvGrpSpPr>
              <p:grpSpPr>
                <a:xfrm>
                  <a:off x="4876800" y="976313"/>
                  <a:ext cx="599620" cy="204787"/>
                  <a:chOff x="4817837" y="914400"/>
                  <a:chExt cx="599620" cy="242887"/>
                </a:xfrm>
                <a:scene3d>
                  <a:camera prst="perspectiveContrastingLeftFacing" fov="5100000">
                    <a:rot lat="0" lon="2100000" rev="0"/>
                  </a:camera>
                  <a:lightRig rig="threePt" dir="t"/>
                </a:scene3d>
              </p:grpSpPr>
              <p:sp>
                <p:nvSpPr>
                  <p:cNvPr id="153" name="Rectangle 152"/>
                  <p:cNvSpPr/>
                  <p:nvPr/>
                </p:nvSpPr>
                <p:spPr>
                  <a:xfrm>
                    <a:off x="4817837" y="914400"/>
                    <a:ext cx="599620" cy="762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Rectangle 153"/>
                  <p:cNvSpPr/>
                  <p:nvPr/>
                </p:nvSpPr>
                <p:spPr>
                  <a:xfrm>
                    <a:off x="4817837" y="1081087"/>
                    <a:ext cx="599620" cy="762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47" name="Rectangle 146"/>
              <p:cNvSpPr/>
              <p:nvPr/>
            </p:nvSpPr>
            <p:spPr>
              <a:xfrm>
                <a:off x="4283213" y="5680553"/>
                <a:ext cx="1100560" cy="597663"/>
              </a:xfrm>
              <a:prstGeom prst="rect">
                <a:avLst/>
              </a:prstGeom>
              <a:scene3d>
                <a:camera prst="perspectiveContrastingLeftFacing" fov="5400000">
                  <a:rot lat="134702" lon="1444934" rev="20739408"/>
                </a:camera>
                <a:lightRig rig="threePt" dir="t"/>
              </a:scene3d>
            </p:spPr>
            <p:txBody>
              <a:bodyPr wrap="none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1"/>
                    </a:solidFill>
                  </a:rPr>
                  <a:t>GPU</a:t>
                </a: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62" name="Picture 161" descr="rep-img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2118609" cy="158895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Complexity Proofs Sketch</a:t>
            </a:r>
            <a:endParaRPr lang="en-US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>
          <a:xfrm>
            <a:off x="736601" y="944034"/>
            <a:ext cx="7772400" cy="4572000"/>
          </a:xfrm>
        </p:spPr>
        <p:txBody>
          <a:bodyPr/>
          <a:lstStyle/>
          <a:p>
            <a:pPr marL="171450" indent="0">
              <a:buNone/>
            </a:pPr>
            <a:endParaRPr lang="en-US" sz="1600" dirty="0" smtClean="0"/>
          </a:p>
          <a:p>
            <a:r>
              <a:rPr lang="en-US" sz="1600" dirty="0" smtClean="0">
                <a:solidFill>
                  <a:srgbClr val="FF0000"/>
                </a:solidFill>
              </a:rPr>
              <a:t>WTS constant time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&amp;</a:t>
            </a:r>
            <a:r>
              <a:rPr lang="en-US" sz="1600" dirty="0" smtClean="0">
                <a:solidFill>
                  <a:srgbClr val="FF0000"/>
                </a:solidFill>
              </a:rPr>
              <a:t> space per point</a:t>
            </a:r>
          </a:p>
          <a:p>
            <a:pPr lvl="1"/>
            <a:r>
              <a:rPr lang="en-US" sz="1400" dirty="0" smtClean="0">
                <a:solidFill>
                  <a:srgbClr val="FF0000"/>
                </a:solidFill>
              </a:rPr>
              <a:t>Everything </a:t>
            </a:r>
            <a:r>
              <a:rPr lang="en-US" sz="1400" dirty="0">
                <a:solidFill>
                  <a:srgbClr val="FF0000"/>
                </a:solidFill>
              </a:rPr>
              <a:t>is local, and constant size</a:t>
            </a:r>
          </a:p>
          <a:p>
            <a:r>
              <a:rPr lang="en-US" sz="1600" dirty="0"/>
              <a:t>#squares = </a:t>
            </a:r>
            <a:r>
              <a:rPr lang="en-US" sz="1600" dirty="0" err="1"/>
              <a:t>θ</a:t>
            </a:r>
            <a:r>
              <a:rPr lang="en-US" sz="1600" dirty="0"/>
              <a:t>(#</a:t>
            </a:r>
            <a:r>
              <a:rPr lang="en-US" sz="1600" dirty="0" err="1"/>
              <a:t>points_in_sample</a:t>
            </a:r>
            <a:r>
              <a:rPr lang="en-US" sz="1600" dirty="0"/>
              <a:t>)</a:t>
            </a:r>
          </a:p>
          <a:p>
            <a:r>
              <a:rPr lang="en-US" sz="1600" dirty="0"/>
              <a:t>Sid Meier </a:t>
            </a:r>
            <a:r>
              <a:rPr lang="en-US" sz="1600" dirty="0" smtClean="0"/>
              <a:t>Civilization template</a:t>
            </a:r>
          </a:p>
          <a:p>
            <a:pPr lvl="1"/>
            <a:r>
              <a:rPr lang="en-US" sz="1600" dirty="0"/>
              <a:t>21 nearby squares, 0 or 1 disks per square</a:t>
            </a:r>
          </a:p>
          <a:p>
            <a:pPr lvl="2"/>
            <a:r>
              <a:rPr lang="en-US" sz="1400" dirty="0" smtClean="0"/>
              <a:t>By geometry, ≤ 4 voids </a:t>
            </a:r>
            <a:r>
              <a:rPr lang="en-US" sz="1400"/>
              <a:t>per </a:t>
            </a:r>
            <a:r>
              <a:rPr lang="en-US" sz="1400" smtClean="0"/>
              <a:t>cell</a:t>
            </a:r>
          </a:p>
          <a:p>
            <a:pPr lvl="2"/>
            <a:r>
              <a:rPr lang="en-US" sz="1400" smtClean="0"/>
              <a:t>By </a:t>
            </a:r>
            <a:r>
              <a:rPr lang="en-US" sz="1400" dirty="0"/>
              <a:t>geometry,  ≤ 9 (8?) disks bounding a </a:t>
            </a:r>
            <a:r>
              <a:rPr lang="en-US" sz="1400" dirty="0" smtClean="0"/>
              <a:t>void</a:t>
            </a:r>
            <a:endParaRPr lang="en-US" sz="1400" dirty="0" smtClean="0"/>
          </a:p>
          <a:p>
            <a:r>
              <a:rPr lang="en-US" sz="1800" dirty="0" smtClean="0"/>
              <a:t>Constant </a:t>
            </a:r>
            <a:r>
              <a:rPr lang="en-US" sz="1800" dirty="0" smtClean="0"/>
              <a:t>time to check if point is uncovered </a:t>
            </a:r>
          </a:p>
          <a:p>
            <a:r>
              <a:rPr lang="en-US" sz="1800" dirty="0"/>
              <a:t>Polygons</a:t>
            </a:r>
            <a:r>
              <a:rPr lang="en-US" sz="1800" dirty="0" smtClean="0"/>
              <a:t> are constant size, time to build</a:t>
            </a:r>
          </a:p>
        </p:txBody>
      </p:sp>
      <p:grpSp>
        <p:nvGrpSpPr>
          <p:cNvPr id="150" name="Group 149"/>
          <p:cNvGrpSpPr/>
          <p:nvPr/>
        </p:nvGrpSpPr>
        <p:grpSpPr>
          <a:xfrm>
            <a:off x="1360667" y="3974865"/>
            <a:ext cx="2872892" cy="2655686"/>
            <a:chOff x="5977117" y="3604280"/>
            <a:chExt cx="2872892" cy="2655686"/>
          </a:xfrm>
        </p:grpSpPr>
        <p:sp>
          <p:nvSpPr>
            <p:cNvPr id="7" name="Rectangle 6"/>
            <p:cNvSpPr/>
            <p:nvPr/>
          </p:nvSpPr>
          <p:spPr>
            <a:xfrm rot="10800000">
              <a:off x="7539047" y="5704984"/>
              <a:ext cx="524885" cy="52421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rot="10800000">
              <a:off x="7539047" y="6229202"/>
              <a:ext cx="524885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>
              <a:off x="7801824" y="5967093"/>
              <a:ext cx="524218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 rot="10800000">
              <a:off x="8032455" y="6194783"/>
              <a:ext cx="48514" cy="574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10800000">
              <a:off x="7520353" y="6202473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10800000">
              <a:off x="8040156" y="5683332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0800000">
              <a:off x="7025097" y="5704984"/>
              <a:ext cx="524885" cy="52421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7025097" y="6229202"/>
              <a:ext cx="524885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6200000">
              <a:off x="7287873" y="5967093"/>
              <a:ext cx="524218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 rot="10800000">
              <a:off x="7518504" y="6194783"/>
              <a:ext cx="48514" cy="574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10800000">
              <a:off x="7006402" y="6202473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 rot="10800000">
              <a:off x="7526205" y="5683332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rot="10800000">
              <a:off x="6507913" y="5704984"/>
              <a:ext cx="524885" cy="52421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10800000">
              <a:off x="6507913" y="6229202"/>
              <a:ext cx="524885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>
              <a:off x="6770690" y="5967093"/>
              <a:ext cx="524218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 rot="10800000">
              <a:off x="7001321" y="6194783"/>
              <a:ext cx="48514" cy="574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 rot="10800000">
              <a:off x="6489218" y="6202473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 rot="10800000">
              <a:off x="7009022" y="5683332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>
              <a:grpSpLocks noChangeAspect="1"/>
            </p:cNvGrpSpPr>
            <p:nvPr/>
          </p:nvGrpSpPr>
          <p:grpSpPr>
            <a:xfrm rot="10800000">
              <a:off x="8033994" y="5166631"/>
              <a:ext cx="568317" cy="577368"/>
              <a:chOff x="2323604" y="4377774"/>
              <a:chExt cx="702944" cy="714139"/>
            </a:xfrm>
          </p:grpSpPr>
          <p:sp>
            <p:nvSpPr>
              <p:cNvPr id="144" name="Rectangle 143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5" name="Straight Connector 144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146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>
              <a:grpSpLocks noChangeAspect="1"/>
            </p:cNvGrpSpPr>
            <p:nvPr/>
          </p:nvGrpSpPr>
          <p:grpSpPr>
            <a:xfrm rot="10800000">
              <a:off x="7520353" y="5166631"/>
              <a:ext cx="568317" cy="577368"/>
              <a:chOff x="2323604" y="4377774"/>
              <a:chExt cx="702944" cy="714139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9" name="Straight Connector 138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Oval 140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 rot="10800000">
              <a:off x="7006402" y="5166631"/>
              <a:ext cx="568317" cy="577368"/>
              <a:chOff x="2323604" y="4377774"/>
              <a:chExt cx="702944" cy="714139"/>
            </a:xfrm>
          </p:grpSpPr>
          <p:sp>
            <p:nvSpPr>
              <p:cNvPr id="132" name="Rectangle 131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Oval 134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>
              <a:grpSpLocks noChangeAspect="1"/>
            </p:cNvGrpSpPr>
            <p:nvPr/>
          </p:nvGrpSpPr>
          <p:grpSpPr>
            <a:xfrm rot="10800000">
              <a:off x="6489218" y="5166631"/>
              <a:ext cx="568317" cy="577368"/>
              <a:chOff x="2323604" y="4377774"/>
              <a:chExt cx="702944" cy="714139"/>
            </a:xfrm>
          </p:grpSpPr>
          <p:sp>
            <p:nvSpPr>
              <p:cNvPr id="126" name="Rectangle 125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7" name="Straight Connector 126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Oval 128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>
              <a:grpSpLocks noChangeAspect="1"/>
            </p:cNvGrpSpPr>
            <p:nvPr/>
          </p:nvGrpSpPr>
          <p:grpSpPr>
            <a:xfrm rot="10800000">
              <a:off x="5977117" y="5166631"/>
              <a:ext cx="568317" cy="577368"/>
              <a:chOff x="2323604" y="4377774"/>
              <a:chExt cx="702944" cy="714139"/>
            </a:xfrm>
          </p:grpSpPr>
          <p:sp>
            <p:nvSpPr>
              <p:cNvPr id="120" name="Rectangle 119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1" name="Straight Connector 120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17"/>
            <p:cNvGrpSpPr>
              <a:grpSpLocks noChangeAspect="1"/>
            </p:cNvGrpSpPr>
            <p:nvPr/>
          </p:nvGrpSpPr>
          <p:grpSpPr>
            <a:xfrm rot="10800000">
              <a:off x="8033994" y="4653722"/>
              <a:ext cx="568317" cy="576634"/>
              <a:chOff x="2323604" y="4377774"/>
              <a:chExt cx="702944" cy="714139"/>
            </a:xfrm>
          </p:grpSpPr>
          <p:sp>
            <p:nvSpPr>
              <p:cNvPr id="114" name="Rectangle 113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5" name="Straight Connector 114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2"/>
            <p:cNvGrpSpPr>
              <a:grpSpLocks noChangeAspect="1"/>
            </p:cNvGrpSpPr>
            <p:nvPr/>
          </p:nvGrpSpPr>
          <p:grpSpPr>
            <a:xfrm rot="10800000">
              <a:off x="7520353" y="4653722"/>
              <a:ext cx="568317" cy="576634"/>
              <a:chOff x="2323604" y="4377774"/>
              <a:chExt cx="702944" cy="714139"/>
            </a:xfrm>
          </p:grpSpPr>
          <p:sp>
            <p:nvSpPr>
              <p:cNvPr id="108" name="Rectangle 107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Oval 110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Rectangle 31"/>
            <p:cNvSpPr/>
            <p:nvPr/>
          </p:nvSpPr>
          <p:spPr>
            <a:xfrm rot="10800000">
              <a:off x="7025097" y="4675374"/>
              <a:ext cx="524885" cy="524218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 rot="10800000">
              <a:off x="7025097" y="5199592"/>
              <a:ext cx="524885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6200000">
              <a:off x="7287873" y="4937484"/>
              <a:ext cx="524218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 rot="10800000">
              <a:off x="7518504" y="5165174"/>
              <a:ext cx="48514" cy="57493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 rot="10800000">
              <a:off x="7006402" y="5172864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 rot="10800000">
              <a:off x="7526205" y="4653722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90"/>
            <p:cNvGrpSpPr>
              <a:grpSpLocks noChangeAspect="1"/>
            </p:cNvGrpSpPr>
            <p:nvPr/>
          </p:nvGrpSpPr>
          <p:grpSpPr>
            <a:xfrm rot="10800000">
              <a:off x="6489218" y="4653722"/>
              <a:ext cx="568317" cy="576634"/>
              <a:chOff x="2323604" y="4377774"/>
              <a:chExt cx="702944" cy="714139"/>
            </a:xfrm>
          </p:grpSpPr>
          <p:sp>
            <p:nvSpPr>
              <p:cNvPr id="102" name="Rectangle 101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3" name="Straight Connector 102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97"/>
            <p:cNvGrpSpPr>
              <a:grpSpLocks noChangeAspect="1"/>
            </p:cNvGrpSpPr>
            <p:nvPr/>
          </p:nvGrpSpPr>
          <p:grpSpPr>
            <a:xfrm rot="10800000">
              <a:off x="5977117" y="4653722"/>
              <a:ext cx="568317" cy="576634"/>
              <a:chOff x="2323604" y="4377774"/>
              <a:chExt cx="702944" cy="714139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7" name="Straight Connector 96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Oval 98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17"/>
            <p:cNvGrpSpPr>
              <a:grpSpLocks noChangeAspect="1"/>
            </p:cNvGrpSpPr>
            <p:nvPr/>
          </p:nvGrpSpPr>
          <p:grpSpPr>
            <a:xfrm rot="10800000">
              <a:off x="8033994" y="4135468"/>
              <a:ext cx="568317" cy="576634"/>
              <a:chOff x="2323604" y="4377774"/>
              <a:chExt cx="702944" cy="714139"/>
            </a:xfrm>
          </p:grpSpPr>
          <p:sp>
            <p:nvSpPr>
              <p:cNvPr id="90" name="Rectangle 89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" name="Straight Connector 90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Oval 92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32"/>
            <p:cNvGrpSpPr>
              <a:grpSpLocks noChangeAspect="1"/>
            </p:cNvGrpSpPr>
            <p:nvPr/>
          </p:nvGrpSpPr>
          <p:grpSpPr>
            <a:xfrm rot="10800000">
              <a:off x="7520353" y="4135468"/>
              <a:ext cx="568317" cy="576634"/>
              <a:chOff x="2323604" y="4377774"/>
              <a:chExt cx="702944" cy="714139"/>
            </a:xfrm>
          </p:grpSpPr>
          <p:sp>
            <p:nvSpPr>
              <p:cNvPr id="84" name="Rectangle 83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5" name="Straight Connector 84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Oval 86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39"/>
            <p:cNvGrpSpPr>
              <a:grpSpLocks noChangeAspect="1"/>
            </p:cNvGrpSpPr>
            <p:nvPr/>
          </p:nvGrpSpPr>
          <p:grpSpPr>
            <a:xfrm rot="10800000">
              <a:off x="7006402" y="4135468"/>
              <a:ext cx="568317" cy="576634"/>
              <a:chOff x="2323604" y="4377774"/>
              <a:chExt cx="702944" cy="714139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Oval 80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90"/>
            <p:cNvGrpSpPr>
              <a:grpSpLocks noChangeAspect="1"/>
            </p:cNvGrpSpPr>
            <p:nvPr/>
          </p:nvGrpSpPr>
          <p:grpSpPr>
            <a:xfrm rot="10800000">
              <a:off x="6489218" y="4135468"/>
              <a:ext cx="568317" cy="576634"/>
              <a:chOff x="2323604" y="4377774"/>
              <a:chExt cx="702944" cy="714139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Oval 74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97"/>
            <p:cNvGrpSpPr>
              <a:grpSpLocks noChangeAspect="1"/>
            </p:cNvGrpSpPr>
            <p:nvPr/>
          </p:nvGrpSpPr>
          <p:grpSpPr>
            <a:xfrm rot="10800000">
              <a:off x="5977117" y="4135468"/>
              <a:ext cx="568317" cy="576634"/>
              <a:chOff x="2323604" y="4377774"/>
              <a:chExt cx="702944" cy="714139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2354201" y="4415874"/>
                <a:ext cx="649224" cy="6492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30000"/>
                </a:schemeClr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>
                <a:off x="2354201" y="4415874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5400000">
                <a:off x="2029589" y="4740486"/>
                <a:ext cx="649224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Oval 68"/>
              <p:cNvSpPr/>
              <p:nvPr/>
            </p:nvSpPr>
            <p:spPr>
              <a:xfrm>
                <a:off x="2333129" y="4387298"/>
                <a:ext cx="60006" cy="712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2966542" y="4377774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2323604" y="5020711"/>
                <a:ext cx="60006" cy="7120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Rectangle 44"/>
            <p:cNvSpPr/>
            <p:nvPr/>
          </p:nvSpPr>
          <p:spPr>
            <a:xfrm rot="10800000">
              <a:off x="7539047" y="3641152"/>
              <a:ext cx="524885" cy="52421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 rot="10800000">
              <a:off x="7539047" y="4165370"/>
              <a:ext cx="524885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>
              <a:off x="7801824" y="3903261"/>
              <a:ext cx="524218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 rot="10800000">
              <a:off x="8032455" y="4130951"/>
              <a:ext cx="48514" cy="574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 rot="10800000">
              <a:off x="7520353" y="4138642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 rot="10800000">
              <a:off x="8040156" y="3619500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 rot="10800000">
              <a:off x="7025097" y="3641152"/>
              <a:ext cx="524885" cy="52421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/>
            <p:cNvCxnSpPr/>
            <p:nvPr/>
          </p:nvCxnSpPr>
          <p:spPr>
            <a:xfrm rot="10800000">
              <a:off x="7025097" y="4165370"/>
              <a:ext cx="524885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16200000">
              <a:off x="7287873" y="3903261"/>
              <a:ext cx="524218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 rot="10800000">
              <a:off x="7518504" y="4130951"/>
              <a:ext cx="48514" cy="574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 rot="10800000">
              <a:off x="7006402" y="4138642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 rot="10800000">
              <a:off x="7526205" y="3619500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 rot="10800000">
              <a:off x="6507913" y="3641152"/>
              <a:ext cx="524885" cy="52421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 rot="10800000">
              <a:off x="6507913" y="4165370"/>
              <a:ext cx="524885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6200000">
              <a:off x="6770690" y="3903261"/>
              <a:ext cx="524218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 rot="10800000">
              <a:off x="7001321" y="4130951"/>
              <a:ext cx="48514" cy="5749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 rot="10800000">
              <a:off x="6489218" y="4138642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 rot="10800000">
              <a:off x="7009022" y="3619500"/>
              <a:ext cx="48514" cy="5749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3" name="Group 21"/>
            <p:cNvGrpSpPr/>
            <p:nvPr/>
          </p:nvGrpSpPr>
          <p:grpSpPr>
            <a:xfrm rot="10800000">
              <a:off x="7371459" y="3604280"/>
              <a:ext cx="1478550" cy="1478550"/>
              <a:chOff x="0" y="0"/>
              <a:chExt cx="1828800" cy="1828800"/>
            </a:xfrm>
            <a:solidFill>
              <a:schemeClr val="accent1">
                <a:lumMod val="60000"/>
                <a:lumOff val="40000"/>
                <a:alpha val="30000"/>
              </a:schemeClr>
            </a:solidFill>
          </p:grpSpPr>
          <p:sp>
            <p:nvSpPr>
              <p:cNvPr id="64" name="Flowchart: Connector 251"/>
              <p:cNvSpPr/>
              <p:nvPr/>
            </p:nvSpPr>
            <p:spPr>
              <a:xfrm>
                <a:off x="0" y="0"/>
                <a:ext cx="1828800" cy="1828800"/>
              </a:xfrm>
              <a:prstGeom prst="flowChartConnector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905256" y="905256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5" name="Group 184"/>
          <p:cNvGrpSpPr>
            <a:grpSpLocks noChangeAspect="1"/>
          </p:cNvGrpSpPr>
          <p:nvPr/>
        </p:nvGrpSpPr>
        <p:grpSpPr>
          <a:xfrm>
            <a:off x="4787687" y="3526535"/>
            <a:ext cx="3525531" cy="3517728"/>
            <a:chOff x="4258521" y="3257943"/>
            <a:chExt cx="3620598" cy="3612585"/>
          </a:xfrm>
        </p:grpSpPr>
        <p:grpSp>
          <p:nvGrpSpPr>
            <p:cNvPr id="178" name="Group 177"/>
            <p:cNvGrpSpPr/>
            <p:nvPr/>
          </p:nvGrpSpPr>
          <p:grpSpPr>
            <a:xfrm>
              <a:off x="4479688" y="3531047"/>
              <a:ext cx="1542500" cy="1542500"/>
              <a:chOff x="4479688" y="3531047"/>
              <a:chExt cx="1542500" cy="1542500"/>
            </a:xfrm>
          </p:grpSpPr>
          <p:sp>
            <p:nvSpPr>
              <p:cNvPr id="152" name="Flowchart: Connector 4"/>
              <p:cNvSpPr/>
              <p:nvPr/>
            </p:nvSpPr>
            <p:spPr>
              <a:xfrm rot="20160000">
                <a:off x="4479688" y="3531047"/>
                <a:ext cx="1542500" cy="15425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3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 rot="20160000">
                <a:off x="5243226" y="4294585"/>
                <a:ext cx="15425" cy="1542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1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9" name="Group 178"/>
            <p:cNvGrpSpPr/>
            <p:nvPr/>
          </p:nvGrpSpPr>
          <p:grpSpPr>
            <a:xfrm>
              <a:off x="5247491" y="3257943"/>
              <a:ext cx="1542500" cy="1542500"/>
              <a:chOff x="5247491" y="3257943"/>
              <a:chExt cx="1542500" cy="1542500"/>
            </a:xfrm>
          </p:grpSpPr>
          <p:sp>
            <p:nvSpPr>
              <p:cNvPr id="155" name="Flowchart: Connector 7"/>
              <p:cNvSpPr/>
              <p:nvPr/>
            </p:nvSpPr>
            <p:spPr>
              <a:xfrm rot="20160000">
                <a:off x="5247491" y="3257943"/>
                <a:ext cx="1542500" cy="15425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3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 rot="20160000">
                <a:off x="6011029" y="4021481"/>
                <a:ext cx="15425" cy="1542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1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7" name="Group 156"/>
            <p:cNvGrpSpPr/>
            <p:nvPr/>
          </p:nvGrpSpPr>
          <p:grpSpPr>
            <a:xfrm rot="20160000">
              <a:off x="5300865" y="5328028"/>
              <a:ext cx="1542500" cy="1542500"/>
              <a:chOff x="0" y="0"/>
              <a:chExt cx="1828800" cy="1828800"/>
            </a:xfrm>
            <a:solidFill>
              <a:schemeClr val="accent1">
                <a:lumMod val="60000"/>
                <a:lumOff val="40000"/>
                <a:alpha val="30000"/>
              </a:schemeClr>
            </a:solidFill>
          </p:grpSpPr>
          <p:sp>
            <p:nvSpPr>
              <p:cNvPr id="158" name="Flowchart: Connector 10"/>
              <p:cNvSpPr/>
              <p:nvPr/>
            </p:nvSpPr>
            <p:spPr>
              <a:xfrm>
                <a:off x="0" y="0"/>
                <a:ext cx="1828800" cy="1828800"/>
              </a:xfrm>
              <a:prstGeom prst="flowChartConnector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905256" y="905256"/>
                <a:ext cx="18288" cy="18288"/>
              </a:xfrm>
              <a:prstGeom prst="ellipse">
                <a:avLst/>
              </a:pr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0" name="Group 179"/>
            <p:cNvGrpSpPr/>
            <p:nvPr/>
          </p:nvGrpSpPr>
          <p:grpSpPr>
            <a:xfrm>
              <a:off x="6067831" y="5105414"/>
              <a:ext cx="1542500" cy="1542500"/>
              <a:chOff x="6067831" y="5105414"/>
              <a:chExt cx="1542500" cy="1542500"/>
            </a:xfrm>
          </p:grpSpPr>
          <p:sp>
            <p:nvSpPr>
              <p:cNvPr id="161" name="Flowchart: Connector 13"/>
              <p:cNvSpPr/>
              <p:nvPr/>
            </p:nvSpPr>
            <p:spPr>
              <a:xfrm rot="20160000">
                <a:off x="6067831" y="5105414"/>
                <a:ext cx="1542500" cy="15425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3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 rot="20160000">
                <a:off x="6831369" y="5868952"/>
                <a:ext cx="15425" cy="1542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1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1" name="Group 180"/>
            <p:cNvGrpSpPr/>
            <p:nvPr/>
          </p:nvGrpSpPr>
          <p:grpSpPr>
            <a:xfrm>
              <a:off x="6336619" y="4283752"/>
              <a:ext cx="1542500" cy="1542500"/>
              <a:chOff x="6336619" y="4283752"/>
              <a:chExt cx="1542500" cy="1542500"/>
            </a:xfrm>
          </p:grpSpPr>
          <p:sp>
            <p:nvSpPr>
              <p:cNvPr id="164" name="Flowchart: Connector 19"/>
              <p:cNvSpPr/>
              <p:nvPr/>
            </p:nvSpPr>
            <p:spPr>
              <a:xfrm rot="20160000">
                <a:off x="6336619" y="4283752"/>
                <a:ext cx="1542500" cy="15425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3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 rot="20160000">
                <a:off x="7100157" y="5047290"/>
                <a:ext cx="15425" cy="1542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1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2" name="Group 181"/>
            <p:cNvGrpSpPr/>
            <p:nvPr/>
          </p:nvGrpSpPr>
          <p:grpSpPr>
            <a:xfrm>
              <a:off x="6033191" y="3485764"/>
              <a:ext cx="1542500" cy="1542500"/>
              <a:chOff x="6033191" y="3485764"/>
              <a:chExt cx="1542500" cy="1542500"/>
            </a:xfrm>
          </p:grpSpPr>
          <p:sp>
            <p:nvSpPr>
              <p:cNvPr id="167" name="Flowchart: Connector 19"/>
              <p:cNvSpPr/>
              <p:nvPr/>
            </p:nvSpPr>
            <p:spPr>
              <a:xfrm rot="20160000">
                <a:off x="6033191" y="3485764"/>
                <a:ext cx="1542500" cy="15425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3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 rot="20160000">
                <a:off x="6796729" y="4249302"/>
                <a:ext cx="15425" cy="1542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1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3" name="Group 182"/>
            <p:cNvGrpSpPr/>
            <p:nvPr/>
          </p:nvGrpSpPr>
          <p:grpSpPr>
            <a:xfrm>
              <a:off x="4476156" y="5048633"/>
              <a:ext cx="1542500" cy="1542500"/>
              <a:chOff x="4476156" y="5048633"/>
              <a:chExt cx="1542500" cy="1542500"/>
            </a:xfrm>
          </p:grpSpPr>
          <p:sp>
            <p:nvSpPr>
              <p:cNvPr id="170" name="Flowchart: Connector 22"/>
              <p:cNvSpPr/>
              <p:nvPr/>
            </p:nvSpPr>
            <p:spPr>
              <a:xfrm rot="20160000">
                <a:off x="4476156" y="5048633"/>
                <a:ext cx="1542500" cy="15425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3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 rot="20160000">
                <a:off x="5239694" y="5812171"/>
                <a:ext cx="15425" cy="1542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1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4" name="Group 183"/>
            <p:cNvGrpSpPr/>
            <p:nvPr/>
          </p:nvGrpSpPr>
          <p:grpSpPr>
            <a:xfrm>
              <a:off x="4258521" y="4292850"/>
              <a:ext cx="1542500" cy="1542500"/>
              <a:chOff x="4258521" y="4292850"/>
              <a:chExt cx="1542500" cy="1542500"/>
            </a:xfrm>
          </p:grpSpPr>
          <p:sp>
            <p:nvSpPr>
              <p:cNvPr id="173" name="Flowchart: Connector 25"/>
              <p:cNvSpPr/>
              <p:nvPr/>
            </p:nvSpPr>
            <p:spPr>
              <a:xfrm rot="20160000">
                <a:off x="4258521" y="4292850"/>
                <a:ext cx="1542500" cy="15425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3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 rot="20160000">
                <a:off x="5022059" y="5056388"/>
                <a:ext cx="15425" cy="1542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1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5" name="Rectangle 174"/>
            <p:cNvSpPr/>
            <p:nvPr/>
          </p:nvSpPr>
          <p:spPr>
            <a:xfrm>
              <a:off x="5799294" y="4791582"/>
              <a:ext cx="547587" cy="547587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6" name="Picture 1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00" y="1397000"/>
            <a:ext cx="927100" cy="850900"/>
          </a:xfrm>
          <a:prstGeom prst="rect">
            <a:avLst/>
          </a:prstGeom>
        </p:spPr>
      </p:pic>
      <p:sp>
        <p:nvSpPr>
          <p:cNvPr id="187" name="TextBox 186"/>
          <p:cNvSpPr txBox="1"/>
          <p:nvPr/>
        </p:nvSpPr>
        <p:spPr>
          <a:xfrm>
            <a:off x="6951134" y="2192867"/>
            <a:ext cx="1068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Four voids</a:t>
            </a:r>
          </a:p>
        </p:txBody>
      </p:sp>
    </p:spTree>
    <p:extLst>
      <p:ext uri="{BB962C8B-B14F-4D97-AF65-F5344CB8AC3E}">
        <p14:creationId xmlns:p14="http://schemas.microsoft.com/office/powerpoint/2010/main" val="37087291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Complexity Proofs Sketch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850" y="1200150"/>
            <a:ext cx="7772400" cy="2330450"/>
          </a:xfrm>
        </p:spPr>
        <p:txBody>
          <a:bodyPr/>
          <a:lstStyle/>
          <a:p>
            <a:r>
              <a:rPr lang="en-US" sz="1800" dirty="0"/>
              <a:t>Constant work per generated point, </a:t>
            </a:r>
            <a:br>
              <a:rPr lang="en-US" sz="1800" dirty="0"/>
            </a:br>
            <a:r>
              <a:rPr lang="en-US" sz="1800" dirty="0"/>
              <a:t>but what about the rejected (covered) points?</a:t>
            </a:r>
          </a:p>
          <a:p>
            <a:pPr lvl="1"/>
            <a:r>
              <a:rPr lang="en-US" sz="1800" dirty="0"/>
              <a:t>Phase I, O(|</a:t>
            </a:r>
            <a:r>
              <a:rPr lang="en-US" sz="1800" dirty="0">
                <a:latin typeface="Apple Chancery"/>
                <a:cs typeface="Apple Chancery"/>
              </a:rPr>
              <a:t>C</a:t>
            </a:r>
            <a:r>
              <a:rPr lang="en-US" sz="1800" dirty="0"/>
              <a:t>|) throws</a:t>
            </a:r>
          </a:p>
          <a:p>
            <a:pPr lvl="1"/>
            <a:r>
              <a:rPr lang="en-US" sz="1800" dirty="0"/>
              <a:t>Phase II</a:t>
            </a:r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Via weighted </a:t>
            </a:r>
            <a:r>
              <a:rPr lang="en-US" sz="1800" dirty="0" err="1"/>
              <a:t>Voronoi</a:t>
            </a:r>
            <a:r>
              <a:rPr lang="en-US" sz="1800" dirty="0"/>
              <a:t> cell of a circle</a:t>
            </a:r>
          </a:p>
          <a:p>
            <a:pPr lvl="2"/>
            <a:r>
              <a:rPr lang="en-US" sz="1600" dirty="0"/>
              <a:t>Constant curvature and number of edges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3521244"/>
              </p:ext>
            </p:extLst>
          </p:nvPr>
        </p:nvGraphicFramePr>
        <p:xfrm>
          <a:off x="1403350" y="2457450"/>
          <a:ext cx="6096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96" name="Equation" r:id="rId3" imgW="3454400" imgH="215900" progId="Equation.3">
                  <p:embed/>
                </p:oleObj>
              </mc:Choice>
              <mc:Fallback>
                <p:oleObj name="Equation" r:id="rId3" imgW="3454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3350" y="2457450"/>
                        <a:ext cx="60960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4878918" y="5334000"/>
            <a:ext cx="183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uncovered </a:t>
            </a:r>
            <a:r>
              <a:rPr lang="en-US" sz="1800" dirty="0" err="1" smtClean="0"/>
              <a:t>arcgon</a:t>
            </a:r>
            <a:endParaRPr lang="en-US" sz="1800" dirty="0"/>
          </a:p>
        </p:txBody>
      </p:sp>
      <p:pic>
        <p:nvPicPr>
          <p:cNvPr id="73" name="Picture 72" descr="polygo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18" y="4076700"/>
            <a:ext cx="2286000" cy="2425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307168" y="3714750"/>
            <a:ext cx="2463800" cy="3143250"/>
            <a:chOff x="2307168" y="3714750"/>
            <a:chExt cx="2463800" cy="3143250"/>
          </a:xfrm>
        </p:grpSpPr>
        <p:cxnSp>
          <p:nvCxnSpPr>
            <p:cNvPr id="76" name="Straight Connector 75"/>
            <p:cNvCxnSpPr/>
            <p:nvPr/>
          </p:nvCxnSpPr>
          <p:spPr bwMode="auto">
            <a:xfrm flipV="1">
              <a:off x="2307168" y="5410200"/>
              <a:ext cx="1746250" cy="127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>
              <a:off x="4047068" y="5410200"/>
              <a:ext cx="723900" cy="14478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flipV="1">
              <a:off x="4047068" y="3714750"/>
              <a:ext cx="679450" cy="17018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4" name="TextBox 83"/>
          <p:cNvSpPr txBox="1"/>
          <p:nvPr/>
        </p:nvSpPr>
        <p:spPr>
          <a:xfrm>
            <a:off x="4872568" y="4635500"/>
            <a:ext cx="2754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covered fraction of polygon</a:t>
            </a:r>
            <a:endParaRPr lang="en-US" sz="1800" dirty="0"/>
          </a:p>
        </p:txBody>
      </p:sp>
      <p:graphicFrame>
        <p:nvGraphicFramePr>
          <p:cNvPr id="90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9019533"/>
              </p:ext>
            </p:extLst>
          </p:nvPr>
        </p:nvGraphicFramePr>
        <p:xfrm>
          <a:off x="1417638" y="2843213"/>
          <a:ext cx="3068637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97" name="Equation" r:id="rId6" imgW="1739900" imgH="203200" progId="Equation.3">
                  <p:embed/>
                </p:oleObj>
              </mc:Choice>
              <mc:Fallback>
                <p:oleObj name="Equation" r:id="rId6" imgW="1739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17638" y="2843213"/>
                        <a:ext cx="3068637" cy="35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reeform 4"/>
          <p:cNvSpPr/>
          <p:nvPr/>
        </p:nvSpPr>
        <p:spPr>
          <a:xfrm>
            <a:off x="4055531" y="4461933"/>
            <a:ext cx="495300" cy="1600200"/>
          </a:xfrm>
          <a:custGeom>
            <a:avLst/>
            <a:gdLst>
              <a:gd name="connsiteX0" fmla="*/ 495300 w 495300"/>
              <a:gd name="connsiteY0" fmla="*/ 1600200 h 1600200"/>
              <a:gd name="connsiteX1" fmla="*/ 469900 w 495300"/>
              <a:gd name="connsiteY1" fmla="*/ 4233 h 1600200"/>
              <a:gd name="connsiteX2" fmla="*/ 376767 w 495300"/>
              <a:gd name="connsiteY2" fmla="*/ 0 h 1600200"/>
              <a:gd name="connsiteX3" fmla="*/ 0 w 495300"/>
              <a:gd name="connsiteY3" fmla="*/ 952500 h 1600200"/>
              <a:gd name="connsiteX4" fmla="*/ 321733 w 495300"/>
              <a:gd name="connsiteY4" fmla="*/ 1600200 h 1600200"/>
              <a:gd name="connsiteX5" fmla="*/ 495300 w 495300"/>
              <a:gd name="connsiteY5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5300" h="1600200">
                <a:moveTo>
                  <a:pt x="495300" y="1600200"/>
                </a:moveTo>
                <a:lnTo>
                  <a:pt x="469900" y="4233"/>
                </a:lnTo>
                <a:lnTo>
                  <a:pt x="376767" y="0"/>
                </a:lnTo>
                <a:lnTo>
                  <a:pt x="0" y="952500"/>
                </a:lnTo>
                <a:lnTo>
                  <a:pt x="321733" y="1600200"/>
                </a:lnTo>
                <a:lnTo>
                  <a:pt x="495300" y="16002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 w="38100" cmpd="sng">
                <a:solidFill>
                  <a:srgbClr val="000000"/>
                </a:solidFill>
              </a:ln>
              <a:solidFill>
                <a:srgbClr val="0000FF"/>
              </a:solidFill>
              <a:effectLst/>
              <a:latin typeface="Times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051301" y="4461933"/>
            <a:ext cx="499533" cy="1600200"/>
          </a:xfrm>
          <a:custGeom>
            <a:avLst/>
            <a:gdLst>
              <a:gd name="connsiteX0" fmla="*/ 499533 w 499533"/>
              <a:gd name="connsiteY0" fmla="*/ 1600200 h 1600200"/>
              <a:gd name="connsiteX1" fmla="*/ 469900 w 499533"/>
              <a:gd name="connsiteY1" fmla="*/ 1532467 h 1600200"/>
              <a:gd name="connsiteX2" fmla="*/ 448733 w 499533"/>
              <a:gd name="connsiteY2" fmla="*/ 1477433 h 1600200"/>
              <a:gd name="connsiteX3" fmla="*/ 427566 w 499533"/>
              <a:gd name="connsiteY3" fmla="*/ 1397000 h 1600200"/>
              <a:gd name="connsiteX4" fmla="*/ 402166 w 499533"/>
              <a:gd name="connsiteY4" fmla="*/ 1299633 h 1600200"/>
              <a:gd name="connsiteX5" fmla="*/ 385233 w 499533"/>
              <a:gd name="connsiteY5" fmla="*/ 1227667 h 1600200"/>
              <a:gd name="connsiteX6" fmla="*/ 372533 w 499533"/>
              <a:gd name="connsiteY6" fmla="*/ 1164167 h 1600200"/>
              <a:gd name="connsiteX7" fmla="*/ 364066 w 499533"/>
              <a:gd name="connsiteY7" fmla="*/ 1117600 h 1600200"/>
              <a:gd name="connsiteX8" fmla="*/ 355600 w 499533"/>
              <a:gd name="connsiteY8" fmla="*/ 1058333 h 1600200"/>
              <a:gd name="connsiteX9" fmla="*/ 351366 w 499533"/>
              <a:gd name="connsiteY9" fmla="*/ 1007533 h 1600200"/>
              <a:gd name="connsiteX10" fmla="*/ 342900 w 499533"/>
              <a:gd name="connsiteY10" fmla="*/ 965200 h 1600200"/>
              <a:gd name="connsiteX11" fmla="*/ 338666 w 499533"/>
              <a:gd name="connsiteY11" fmla="*/ 910167 h 1600200"/>
              <a:gd name="connsiteX12" fmla="*/ 334433 w 499533"/>
              <a:gd name="connsiteY12" fmla="*/ 859367 h 1600200"/>
              <a:gd name="connsiteX13" fmla="*/ 338666 w 499533"/>
              <a:gd name="connsiteY13" fmla="*/ 812800 h 1600200"/>
              <a:gd name="connsiteX14" fmla="*/ 338666 w 499533"/>
              <a:gd name="connsiteY14" fmla="*/ 762000 h 1600200"/>
              <a:gd name="connsiteX15" fmla="*/ 338666 w 499533"/>
              <a:gd name="connsiteY15" fmla="*/ 690033 h 1600200"/>
              <a:gd name="connsiteX16" fmla="*/ 342900 w 499533"/>
              <a:gd name="connsiteY16" fmla="*/ 618067 h 1600200"/>
              <a:gd name="connsiteX17" fmla="*/ 347133 w 499533"/>
              <a:gd name="connsiteY17" fmla="*/ 546100 h 1600200"/>
              <a:gd name="connsiteX18" fmla="*/ 355600 w 499533"/>
              <a:gd name="connsiteY18" fmla="*/ 469900 h 1600200"/>
              <a:gd name="connsiteX19" fmla="*/ 368300 w 499533"/>
              <a:gd name="connsiteY19" fmla="*/ 393700 h 1600200"/>
              <a:gd name="connsiteX20" fmla="*/ 381000 w 499533"/>
              <a:gd name="connsiteY20" fmla="*/ 334433 h 1600200"/>
              <a:gd name="connsiteX21" fmla="*/ 393700 w 499533"/>
              <a:gd name="connsiteY21" fmla="*/ 266700 h 1600200"/>
              <a:gd name="connsiteX22" fmla="*/ 406400 w 499533"/>
              <a:gd name="connsiteY22" fmla="*/ 207433 h 1600200"/>
              <a:gd name="connsiteX23" fmla="*/ 419100 w 499533"/>
              <a:gd name="connsiteY23" fmla="*/ 165100 h 1600200"/>
              <a:gd name="connsiteX24" fmla="*/ 436033 w 499533"/>
              <a:gd name="connsiteY24" fmla="*/ 101600 h 1600200"/>
              <a:gd name="connsiteX25" fmla="*/ 448733 w 499533"/>
              <a:gd name="connsiteY25" fmla="*/ 63500 h 1600200"/>
              <a:gd name="connsiteX26" fmla="*/ 469900 w 499533"/>
              <a:gd name="connsiteY26" fmla="*/ 4233 h 1600200"/>
              <a:gd name="connsiteX27" fmla="*/ 381000 w 499533"/>
              <a:gd name="connsiteY27" fmla="*/ 0 h 1600200"/>
              <a:gd name="connsiteX28" fmla="*/ 0 w 499533"/>
              <a:gd name="connsiteY28" fmla="*/ 948267 h 1600200"/>
              <a:gd name="connsiteX29" fmla="*/ 325966 w 499533"/>
              <a:gd name="connsiteY29" fmla="*/ 1600200 h 1600200"/>
              <a:gd name="connsiteX30" fmla="*/ 499533 w 499533"/>
              <a:gd name="connsiteY30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99533" h="1600200">
                <a:moveTo>
                  <a:pt x="499533" y="1600200"/>
                </a:moveTo>
                <a:lnTo>
                  <a:pt x="469900" y="1532467"/>
                </a:lnTo>
                <a:lnTo>
                  <a:pt x="448733" y="1477433"/>
                </a:lnTo>
                <a:lnTo>
                  <a:pt x="427566" y="1397000"/>
                </a:lnTo>
                <a:lnTo>
                  <a:pt x="402166" y="1299633"/>
                </a:lnTo>
                <a:lnTo>
                  <a:pt x="385233" y="1227667"/>
                </a:lnTo>
                <a:lnTo>
                  <a:pt x="372533" y="1164167"/>
                </a:lnTo>
                <a:lnTo>
                  <a:pt x="364066" y="1117600"/>
                </a:lnTo>
                <a:lnTo>
                  <a:pt x="355600" y="1058333"/>
                </a:lnTo>
                <a:lnTo>
                  <a:pt x="351366" y="1007533"/>
                </a:lnTo>
                <a:lnTo>
                  <a:pt x="342900" y="965200"/>
                </a:lnTo>
                <a:lnTo>
                  <a:pt x="338666" y="910167"/>
                </a:lnTo>
                <a:lnTo>
                  <a:pt x="334433" y="859367"/>
                </a:lnTo>
                <a:lnTo>
                  <a:pt x="338666" y="812800"/>
                </a:lnTo>
                <a:lnTo>
                  <a:pt x="338666" y="762000"/>
                </a:lnTo>
                <a:lnTo>
                  <a:pt x="338666" y="690033"/>
                </a:lnTo>
                <a:lnTo>
                  <a:pt x="342900" y="618067"/>
                </a:lnTo>
                <a:lnTo>
                  <a:pt x="347133" y="546100"/>
                </a:lnTo>
                <a:lnTo>
                  <a:pt x="355600" y="469900"/>
                </a:lnTo>
                <a:lnTo>
                  <a:pt x="368300" y="393700"/>
                </a:lnTo>
                <a:lnTo>
                  <a:pt x="381000" y="334433"/>
                </a:lnTo>
                <a:lnTo>
                  <a:pt x="393700" y="266700"/>
                </a:lnTo>
                <a:lnTo>
                  <a:pt x="406400" y="207433"/>
                </a:lnTo>
                <a:lnTo>
                  <a:pt x="419100" y="165100"/>
                </a:lnTo>
                <a:lnTo>
                  <a:pt x="436033" y="101600"/>
                </a:lnTo>
                <a:lnTo>
                  <a:pt x="448733" y="63500"/>
                </a:lnTo>
                <a:lnTo>
                  <a:pt x="469900" y="4233"/>
                </a:lnTo>
                <a:lnTo>
                  <a:pt x="381000" y="0"/>
                </a:lnTo>
                <a:lnTo>
                  <a:pt x="0" y="948267"/>
                </a:lnTo>
                <a:lnTo>
                  <a:pt x="325966" y="1600200"/>
                </a:lnTo>
                <a:lnTo>
                  <a:pt x="499533" y="16002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87" name="Straight Arrow Connector 86"/>
          <p:cNvCxnSpPr>
            <a:stCxn id="84" idx="1"/>
          </p:cNvCxnSpPr>
          <p:nvPr/>
        </p:nvCxnSpPr>
        <p:spPr bwMode="auto">
          <a:xfrm flipH="1">
            <a:off x="4434418" y="4820166"/>
            <a:ext cx="438150" cy="25983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Oval 73"/>
          <p:cNvSpPr/>
          <p:nvPr/>
        </p:nvSpPr>
        <p:spPr>
          <a:xfrm>
            <a:off x="4415368" y="5103283"/>
            <a:ext cx="76200" cy="76200"/>
          </a:xfrm>
          <a:prstGeom prst="ellipse">
            <a:avLst/>
          </a:prstGeom>
          <a:solidFill>
            <a:schemeClr val="tx2">
              <a:alpha val="80000"/>
            </a:schemeClr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8" name="Straight Connector 7"/>
          <p:cNvCxnSpPr>
            <a:stCxn id="6" idx="0"/>
          </p:cNvCxnSpPr>
          <p:nvPr/>
        </p:nvCxnSpPr>
        <p:spPr bwMode="auto">
          <a:xfrm flipH="1">
            <a:off x="4148667" y="6062133"/>
            <a:ext cx="40216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6" idx="26"/>
          </p:cNvCxnSpPr>
          <p:nvPr/>
        </p:nvCxnSpPr>
        <p:spPr bwMode="auto">
          <a:xfrm flipH="1" flipV="1">
            <a:off x="4326467" y="4461933"/>
            <a:ext cx="194734" cy="42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Freeform 12"/>
          <p:cNvSpPr/>
          <p:nvPr/>
        </p:nvSpPr>
        <p:spPr>
          <a:xfrm>
            <a:off x="3361267" y="4461933"/>
            <a:ext cx="1185333" cy="1600200"/>
          </a:xfrm>
          <a:custGeom>
            <a:avLst/>
            <a:gdLst>
              <a:gd name="connsiteX0" fmla="*/ 1185333 w 1185333"/>
              <a:gd name="connsiteY0" fmla="*/ 1595967 h 1600200"/>
              <a:gd name="connsiteX1" fmla="*/ 1155700 w 1185333"/>
              <a:gd name="connsiteY1" fmla="*/ 1532467 h 1600200"/>
              <a:gd name="connsiteX2" fmla="*/ 1138766 w 1185333"/>
              <a:gd name="connsiteY2" fmla="*/ 1485900 h 1600200"/>
              <a:gd name="connsiteX3" fmla="*/ 1117600 w 1185333"/>
              <a:gd name="connsiteY3" fmla="*/ 1409700 h 1600200"/>
              <a:gd name="connsiteX4" fmla="*/ 1096433 w 1185333"/>
              <a:gd name="connsiteY4" fmla="*/ 1329267 h 1600200"/>
              <a:gd name="connsiteX5" fmla="*/ 1071033 w 1185333"/>
              <a:gd name="connsiteY5" fmla="*/ 1236134 h 1600200"/>
              <a:gd name="connsiteX6" fmla="*/ 1062566 w 1185333"/>
              <a:gd name="connsiteY6" fmla="*/ 1176867 h 1600200"/>
              <a:gd name="connsiteX7" fmla="*/ 1049866 w 1185333"/>
              <a:gd name="connsiteY7" fmla="*/ 1100667 h 1600200"/>
              <a:gd name="connsiteX8" fmla="*/ 1041400 w 1185333"/>
              <a:gd name="connsiteY8" fmla="*/ 1037167 h 1600200"/>
              <a:gd name="connsiteX9" fmla="*/ 1028700 w 1185333"/>
              <a:gd name="connsiteY9" fmla="*/ 960967 h 1600200"/>
              <a:gd name="connsiteX10" fmla="*/ 1028700 w 1185333"/>
              <a:gd name="connsiteY10" fmla="*/ 876300 h 1600200"/>
              <a:gd name="connsiteX11" fmla="*/ 1024466 w 1185333"/>
              <a:gd name="connsiteY11" fmla="*/ 808567 h 1600200"/>
              <a:gd name="connsiteX12" fmla="*/ 1024466 w 1185333"/>
              <a:gd name="connsiteY12" fmla="*/ 757767 h 1600200"/>
              <a:gd name="connsiteX13" fmla="*/ 1028700 w 1185333"/>
              <a:gd name="connsiteY13" fmla="*/ 690034 h 1600200"/>
              <a:gd name="connsiteX14" fmla="*/ 1032933 w 1185333"/>
              <a:gd name="connsiteY14" fmla="*/ 579967 h 1600200"/>
              <a:gd name="connsiteX15" fmla="*/ 1041400 w 1185333"/>
              <a:gd name="connsiteY15" fmla="*/ 503767 h 1600200"/>
              <a:gd name="connsiteX16" fmla="*/ 1045633 w 1185333"/>
              <a:gd name="connsiteY16" fmla="*/ 440267 h 1600200"/>
              <a:gd name="connsiteX17" fmla="*/ 1058333 w 1185333"/>
              <a:gd name="connsiteY17" fmla="*/ 368300 h 1600200"/>
              <a:gd name="connsiteX18" fmla="*/ 1075266 w 1185333"/>
              <a:gd name="connsiteY18" fmla="*/ 287867 h 1600200"/>
              <a:gd name="connsiteX19" fmla="*/ 1087966 w 1185333"/>
              <a:gd name="connsiteY19" fmla="*/ 228600 h 1600200"/>
              <a:gd name="connsiteX20" fmla="*/ 1100666 w 1185333"/>
              <a:gd name="connsiteY20" fmla="*/ 165100 h 1600200"/>
              <a:gd name="connsiteX21" fmla="*/ 1121833 w 1185333"/>
              <a:gd name="connsiteY21" fmla="*/ 97367 h 1600200"/>
              <a:gd name="connsiteX22" fmla="*/ 1134533 w 1185333"/>
              <a:gd name="connsiteY22" fmla="*/ 50800 h 1600200"/>
              <a:gd name="connsiteX23" fmla="*/ 1155700 w 1185333"/>
              <a:gd name="connsiteY23" fmla="*/ 4234 h 1600200"/>
              <a:gd name="connsiteX24" fmla="*/ 973666 w 1185333"/>
              <a:gd name="connsiteY24" fmla="*/ 0 h 1600200"/>
              <a:gd name="connsiteX25" fmla="*/ 952500 w 1185333"/>
              <a:gd name="connsiteY25" fmla="*/ 63500 h 1600200"/>
              <a:gd name="connsiteX26" fmla="*/ 905933 w 1185333"/>
              <a:gd name="connsiteY26" fmla="*/ 127000 h 1600200"/>
              <a:gd name="connsiteX27" fmla="*/ 863600 w 1185333"/>
              <a:gd name="connsiteY27" fmla="*/ 190500 h 1600200"/>
              <a:gd name="connsiteX28" fmla="*/ 829733 w 1185333"/>
              <a:gd name="connsiteY28" fmla="*/ 241300 h 1600200"/>
              <a:gd name="connsiteX29" fmla="*/ 787400 w 1185333"/>
              <a:gd name="connsiteY29" fmla="*/ 296334 h 1600200"/>
              <a:gd name="connsiteX30" fmla="*/ 749300 w 1185333"/>
              <a:gd name="connsiteY30" fmla="*/ 347134 h 1600200"/>
              <a:gd name="connsiteX31" fmla="*/ 706966 w 1185333"/>
              <a:gd name="connsiteY31" fmla="*/ 397934 h 1600200"/>
              <a:gd name="connsiteX32" fmla="*/ 656166 w 1185333"/>
              <a:gd name="connsiteY32" fmla="*/ 452967 h 1600200"/>
              <a:gd name="connsiteX33" fmla="*/ 609600 w 1185333"/>
              <a:gd name="connsiteY33" fmla="*/ 499534 h 1600200"/>
              <a:gd name="connsiteX34" fmla="*/ 579966 w 1185333"/>
              <a:gd name="connsiteY34" fmla="*/ 533400 h 1600200"/>
              <a:gd name="connsiteX35" fmla="*/ 537633 w 1185333"/>
              <a:gd name="connsiteY35" fmla="*/ 571500 h 1600200"/>
              <a:gd name="connsiteX36" fmla="*/ 469900 w 1185333"/>
              <a:gd name="connsiteY36" fmla="*/ 626534 h 1600200"/>
              <a:gd name="connsiteX37" fmla="*/ 431800 w 1185333"/>
              <a:gd name="connsiteY37" fmla="*/ 660400 h 1600200"/>
              <a:gd name="connsiteX38" fmla="*/ 381000 w 1185333"/>
              <a:gd name="connsiteY38" fmla="*/ 702734 h 1600200"/>
              <a:gd name="connsiteX39" fmla="*/ 325966 w 1185333"/>
              <a:gd name="connsiteY39" fmla="*/ 740834 h 1600200"/>
              <a:gd name="connsiteX40" fmla="*/ 266700 w 1185333"/>
              <a:gd name="connsiteY40" fmla="*/ 783167 h 1600200"/>
              <a:gd name="connsiteX41" fmla="*/ 224366 w 1185333"/>
              <a:gd name="connsiteY41" fmla="*/ 821267 h 1600200"/>
              <a:gd name="connsiteX42" fmla="*/ 173566 w 1185333"/>
              <a:gd name="connsiteY42" fmla="*/ 846667 h 1600200"/>
              <a:gd name="connsiteX43" fmla="*/ 131233 w 1185333"/>
              <a:gd name="connsiteY43" fmla="*/ 867834 h 1600200"/>
              <a:gd name="connsiteX44" fmla="*/ 84666 w 1185333"/>
              <a:gd name="connsiteY44" fmla="*/ 893234 h 1600200"/>
              <a:gd name="connsiteX45" fmla="*/ 50800 w 1185333"/>
              <a:gd name="connsiteY45" fmla="*/ 914400 h 1600200"/>
              <a:gd name="connsiteX46" fmla="*/ 0 w 1185333"/>
              <a:gd name="connsiteY46" fmla="*/ 944034 h 1600200"/>
              <a:gd name="connsiteX47" fmla="*/ 67733 w 1185333"/>
              <a:gd name="connsiteY47" fmla="*/ 969434 h 1600200"/>
              <a:gd name="connsiteX48" fmla="*/ 114300 w 1185333"/>
              <a:gd name="connsiteY48" fmla="*/ 999067 h 1600200"/>
              <a:gd name="connsiteX49" fmla="*/ 173566 w 1185333"/>
              <a:gd name="connsiteY49" fmla="*/ 1032934 h 1600200"/>
              <a:gd name="connsiteX50" fmla="*/ 232833 w 1185333"/>
              <a:gd name="connsiteY50" fmla="*/ 1066800 h 1600200"/>
              <a:gd name="connsiteX51" fmla="*/ 292100 w 1185333"/>
              <a:gd name="connsiteY51" fmla="*/ 1109134 h 1600200"/>
              <a:gd name="connsiteX52" fmla="*/ 338666 w 1185333"/>
              <a:gd name="connsiteY52" fmla="*/ 1143000 h 1600200"/>
              <a:gd name="connsiteX53" fmla="*/ 393700 w 1185333"/>
              <a:gd name="connsiteY53" fmla="*/ 1181100 h 1600200"/>
              <a:gd name="connsiteX54" fmla="*/ 440266 w 1185333"/>
              <a:gd name="connsiteY54" fmla="*/ 1210734 h 1600200"/>
              <a:gd name="connsiteX55" fmla="*/ 469900 w 1185333"/>
              <a:gd name="connsiteY55" fmla="*/ 1244600 h 1600200"/>
              <a:gd name="connsiteX56" fmla="*/ 524933 w 1185333"/>
              <a:gd name="connsiteY56" fmla="*/ 1291167 h 1600200"/>
              <a:gd name="connsiteX57" fmla="*/ 567266 w 1185333"/>
              <a:gd name="connsiteY57" fmla="*/ 1329267 h 1600200"/>
              <a:gd name="connsiteX58" fmla="*/ 609600 w 1185333"/>
              <a:gd name="connsiteY58" fmla="*/ 1371600 h 1600200"/>
              <a:gd name="connsiteX59" fmla="*/ 647700 w 1185333"/>
              <a:gd name="connsiteY59" fmla="*/ 1409700 h 1600200"/>
              <a:gd name="connsiteX60" fmla="*/ 677333 w 1185333"/>
              <a:gd name="connsiteY60" fmla="*/ 1447800 h 1600200"/>
              <a:gd name="connsiteX61" fmla="*/ 711200 w 1185333"/>
              <a:gd name="connsiteY61" fmla="*/ 1481667 h 1600200"/>
              <a:gd name="connsiteX62" fmla="*/ 740833 w 1185333"/>
              <a:gd name="connsiteY62" fmla="*/ 1515534 h 1600200"/>
              <a:gd name="connsiteX63" fmla="*/ 766233 w 1185333"/>
              <a:gd name="connsiteY63" fmla="*/ 1545167 h 1600200"/>
              <a:gd name="connsiteX64" fmla="*/ 800100 w 1185333"/>
              <a:gd name="connsiteY64" fmla="*/ 1600200 h 1600200"/>
              <a:gd name="connsiteX65" fmla="*/ 1185333 w 1185333"/>
              <a:gd name="connsiteY65" fmla="*/ 1595967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5333" h="1600200">
                <a:moveTo>
                  <a:pt x="1185333" y="1595967"/>
                </a:moveTo>
                <a:lnTo>
                  <a:pt x="1155700" y="1532467"/>
                </a:lnTo>
                <a:lnTo>
                  <a:pt x="1138766" y="1485900"/>
                </a:lnTo>
                <a:lnTo>
                  <a:pt x="1117600" y="1409700"/>
                </a:lnTo>
                <a:lnTo>
                  <a:pt x="1096433" y="1329267"/>
                </a:lnTo>
                <a:lnTo>
                  <a:pt x="1071033" y="1236134"/>
                </a:lnTo>
                <a:lnTo>
                  <a:pt x="1062566" y="1176867"/>
                </a:lnTo>
                <a:lnTo>
                  <a:pt x="1049866" y="1100667"/>
                </a:lnTo>
                <a:lnTo>
                  <a:pt x="1041400" y="1037167"/>
                </a:lnTo>
                <a:lnTo>
                  <a:pt x="1028700" y="960967"/>
                </a:lnTo>
                <a:lnTo>
                  <a:pt x="1028700" y="876300"/>
                </a:lnTo>
                <a:lnTo>
                  <a:pt x="1024466" y="808567"/>
                </a:lnTo>
                <a:lnTo>
                  <a:pt x="1024466" y="757767"/>
                </a:lnTo>
                <a:lnTo>
                  <a:pt x="1028700" y="690034"/>
                </a:lnTo>
                <a:lnTo>
                  <a:pt x="1032933" y="579967"/>
                </a:lnTo>
                <a:lnTo>
                  <a:pt x="1041400" y="503767"/>
                </a:lnTo>
                <a:lnTo>
                  <a:pt x="1045633" y="440267"/>
                </a:lnTo>
                <a:lnTo>
                  <a:pt x="1058333" y="368300"/>
                </a:lnTo>
                <a:lnTo>
                  <a:pt x="1075266" y="287867"/>
                </a:lnTo>
                <a:lnTo>
                  <a:pt x="1087966" y="228600"/>
                </a:lnTo>
                <a:lnTo>
                  <a:pt x="1100666" y="165100"/>
                </a:lnTo>
                <a:lnTo>
                  <a:pt x="1121833" y="97367"/>
                </a:lnTo>
                <a:lnTo>
                  <a:pt x="1134533" y="50800"/>
                </a:lnTo>
                <a:lnTo>
                  <a:pt x="1155700" y="4234"/>
                </a:lnTo>
                <a:lnTo>
                  <a:pt x="973666" y="0"/>
                </a:lnTo>
                <a:lnTo>
                  <a:pt x="952500" y="63500"/>
                </a:lnTo>
                <a:lnTo>
                  <a:pt x="905933" y="127000"/>
                </a:lnTo>
                <a:lnTo>
                  <a:pt x="863600" y="190500"/>
                </a:lnTo>
                <a:lnTo>
                  <a:pt x="829733" y="241300"/>
                </a:lnTo>
                <a:lnTo>
                  <a:pt x="787400" y="296334"/>
                </a:lnTo>
                <a:lnTo>
                  <a:pt x="749300" y="347134"/>
                </a:lnTo>
                <a:lnTo>
                  <a:pt x="706966" y="397934"/>
                </a:lnTo>
                <a:lnTo>
                  <a:pt x="656166" y="452967"/>
                </a:lnTo>
                <a:lnTo>
                  <a:pt x="609600" y="499534"/>
                </a:lnTo>
                <a:lnTo>
                  <a:pt x="579966" y="533400"/>
                </a:lnTo>
                <a:lnTo>
                  <a:pt x="537633" y="571500"/>
                </a:lnTo>
                <a:lnTo>
                  <a:pt x="469900" y="626534"/>
                </a:lnTo>
                <a:lnTo>
                  <a:pt x="431800" y="660400"/>
                </a:lnTo>
                <a:lnTo>
                  <a:pt x="381000" y="702734"/>
                </a:lnTo>
                <a:lnTo>
                  <a:pt x="325966" y="740834"/>
                </a:lnTo>
                <a:lnTo>
                  <a:pt x="266700" y="783167"/>
                </a:lnTo>
                <a:lnTo>
                  <a:pt x="224366" y="821267"/>
                </a:lnTo>
                <a:lnTo>
                  <a:pt x="173566" y="846667"/>
                </a:lnTo>
                <a:lnTo>
                  <a:pt x="131233" y="867834"/>
                </a:lnTo>
                <a:lnTo>
                  <a:pt x="84666" y="893234"/>
                </a:lnTo>
                <a:lnTo>
                  <a:pt x="50800" y="914400"/>
                </a:lnTo>
                <a:lnTo>
                  <a:pt x="0" y="944034"/>
                </a:lnTo>
                <a:lnTo>
                  <a:pt x="67733" y="969434"/>
                </a:lnTo>
                <a:lnTo>
                  <a:pt x="114300" y="999067"/>
                </a:lnTo>
                <a:lnTo>
                  <a:pt x="173566" y="1032934"/>
                </a:lnTo>
                <a:lnTo>
                  <a:pt x="232833" y="1066800"/>
                </a:lnTo>
                <a:lnTo>
                  <a:pt x="292100" y="1109134"/>
                </a:lnTo>
                <a:lnTo>
                  <a:pt x="338666" y="1143000"/>
                </a:lnTo>
                <a:lnTo>
                  <a:pt x="393700" y="1181100"/>
                </a:lnTo>
                <a:lnTo>
                  <a:pt x="440266" y="1210734"/>
                </a:lnTo>
                <a:lnTo>
                  <a:pt x="469900" y="1244600"/>
                </a:lnTo>
                <a:lnTo>
                  <a:pt x="524933" y="1291167"/>
                </a:lnTo>
                <a:lnTo>
                  <a:pt x="567266" y="1329267"/>
                </a:lnTo>
                <a:lnTo>
                  <a:pt x="609600" y="1371600"/>
                </a:lnTo>
                <a:lnTo>
                  <a:pt x="647700" y="1409700"/>
                </a:lnTo>
                <a:lnTo>
                  <a:pt x="677333" y="1447800"/>
                </a:lnTo>
                <a:lnTo>
                  <a:pt x="711200" y="1481667"/>
                </a:lnTo>
                <a:lnTo>
                  <a:pt x="740833" y="1515534"/>
                </a:lnTo>
                <a:lnTo>
                  <a:pt x="766233" y="1545167"/>
                </a:lnTo>
                <a:lnTo>
                  <a:pt x="800100" y="1600200"/>
                </a:lnTo>
                <a:lnTo>
                  <a:pt x="1185333" y="1595967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89" name="Straight Arrow Connector 88"/>
          <p:cNvCxnSpPr>
            <a:stCxn id="85" idx="1"/>
          </p:cNvCxnSpPr>
          <p:nvPr/>
        </p:nvCxnSpPr>
        <p:spPr bwMode="auto">
          <a:xfrm flipH="1" flipV="1">
            <a:off x="4205818" y="5397500"/>
            <a:ext cx="673100" cy="1211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97314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4" grpId="0" animBg="1"/>
      <p:bldP spid="13" grpId="1" animBg="1"/>
      <p:bldP spid="13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Fewer Rejected Points Later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/>
              <a:t>Polygons </a:t>
            </a:r>
            <a:r>
              <a:rPr lang="en-US" sz="180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/>
              <a:t> arcgon as voids get smaller</a:t>
            </a:r>
          </a:p>
          <a:p>
            <a:pPr lvl="1"/>
            <a:r>
              <a:rPr lang="en-US" sz="1800"/>
              <a:t>We get more efficient (contrast)</a:t>
            </a: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49" y="2243666"/>
            <a:ext cx="4753353" cy="2345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32" y="4745565"/>
            <a:ext cx="4575900" cy="1917701"/>
          </a:xfrm>
          <a:prstGeom prst="rect">
            <a:avLst/>
          </a:prstGeom>
        </p:spPr>
      </p:pic>
      <p:pic>
        <p:nvPicPr>
          <p:cNvPr id="9" name="Picture 8" descr="polyg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568" y="1164389"/>
            <a:ext cx="1828800" cy="1940560"/>
          </a:xfrm>
          <a:prstGeom prst="rect">
            <a:avLst/>
          </a:prstGeom>
        </p:spPr>
      </p:pic>
      <p:pic>
        <p:nvPicPr>
          <p:cNvPr id="17" name="Picture 16" descr="polygon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50" y="3048000"/>
            <a:ext cx="2204720" cy="1910080"/>
          </a:xfrm>
          <a:prstGeom prst="rect">
            <a:avLst/>
          </a:prstGeom>
        </p:spPr>
      </p:pic>
      <p:pic>
        <p:nvPicPr>
          <p:cNvPr id="18" name="Picture 17" descr="polygon3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00" y="4927600"/>
            <a:ext cx="2184400" cy="1930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8509001" y="2023533"/>
            <a:ext cx="8466" cy="38438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8522269" y="2633134"/>
            <a:ext cx="553998" cy="3412067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dirty="0" smtClean="0"/>
              <a:t>Algorithm progress</a:t>
            </a:r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1261533" y="2650067"/>
            <a:ext cx="2362200" cy="694266"/>
          </a:xfrm>
          <a:custGeom>
            <a:avLst/>
            <a:gdLst>
              <a:gd name="connsiteX0" fmla="*/ 0 w 2362200"/>
              <a:gd name="connsiteY0" fmla="*/ 694266 h 694266"/>
              <a:gd name="connsiteX1" fmla="*/ 296334 w 2362200"/>
              <a:gd name="connsiteY1" fmla="*/ 364066 h 694266"/>
              <a:gd name="connsiteX2" fmla="*/ 753534 w 2362200"/>
              <a:gd name="connsiteY2" fmla="*/ 118533 h 694266"/>
              <a:gd name="connsiteX3" fmla="*/ 1507067 w 2362200"/>
              <a:gd name="connsiteY3" fmla="*/ 25400 h 694266"/>
              <a:gd name="connsiteX4" fmla="*/ 2362200 w 2362200"/>
              <a:gd name="connsiteY4" fmla="*/ 0 h 694266"/>
              <a:gd name="connsiteX5" fmla="*/ 2362200 w 2362200"/>
              <a:gd name="connsiteY5" fmla="*/ 0 h 69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2200" h="694266">
                <a:moveTo>
                  <a:pt x="0" y="694266"/>
                </a:moveTo>
                <a:cubicBezTo>
                  <a:pt x="85372" y="577144"/>
                  <a:pt x="170745" y="460022"/>
                  <a:pt x="296334" y="364066"/>
                </a:cubicBezTo>
                <a:cubicBezTo>
                  <a:pt x="421923" y="268110"/>
                  <a:pt x="551745" y="174977"/>
                  <a:pt x="753534" y="118533"/>
                </a:cubicBezTo>
                <a:cubicBezTo>
                  <a:pt x="955323" y="62089"/>
                  <a:pt x="1238956" y="45155"/>
                  <a:pt x="1507067" y="25400"/>
                </a:cubicBezTo>
                <a:cubicBezTo>
                  <a:pt x="1775178" y="5645"/>
                  <a:pt x="2362200" y="0"/>
                  <a:pt x="2362200" y="0"/>
                </a:cubicBezTo>
                <a:lnTo>
                  <a:pt x="2362200" y="0"/>
                </a:lnTo>
              </a:path>
            </a:pathLst>
          </a:custGeom>
          <a:ln w="38100">
            <a:solidFill>
              <a:schemeClr val="accent4"/>
            </a:solidFill>
            <a:tailEnd type="stealt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Times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1354667" y="5147733"/>
            <a:ext cx="2269066" cy="7958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2005766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Complexity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Complexity – everything is local, all steps constant time </a:t>
            </a:r>
          </a:p>
          <a:p>
            <a:pPr lvl="1"/>
            <a:r>
              <a:rPr lang="en-US" sz="1600" dirty="0"/>
              <a:t>except log(n) to select a </a:t>
            </a:r>
            <a:r>
              <a:rPr lang="en-US" sz="1600" dirty="0" smtClean="0"/>
              <a:t>polygon, weighted by area</a:t>
            </a:r>
            <a:endParaRPr lang="en-US" sz="1600" dirty="0"/>
          </a:p>
          <a:p>
            <a:pPr lvl="1"/>
            <a:r>
              <a:rPr lang="en-US" sz="1600" dirty="0"/>
              <a:t>that is a relatively inexpensive step</a:t>
            </a:r>
          </a:p>
          <a:p>
            <a:pPr lvl="1"/>
            <a:r>
              <a:rPr lang="en-US" sz="1600" dirty="0"/>
              <a:t>constructing geometric primitives is the expensive part</a:t>
            </a:r>
          </a:p>
          <a:p>
            <a:pPr marL="342900" lvl="1" indent="-171450">
              <a:buFontTx/>
              <a:buChar char="•"/>
            </a:pPr>
            <a:r>
              <a:rPr lang="en-US" sz="1600" dirty="0"/>
              <a:t>Constant fraction of generated points are output points</a:t>
            </a:r>
          </a:p>
          <a:p>
            <a:pPr marL="171450" indent="0"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865610"/>
              </p:ext>
            </p:extLst>
          </p:nvPr>
        </p:nvGraphicFramePr>
        <p:xfrm>
          <a:off x="1064557" y="3097622"/>
          <a:ext cx="3244949" cy="428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744" name="Equation" r:id="rId3" imgW="2209800" imgH="292100" progId="Equation.3">
                  <p:embed/>
                </p:oleObj>
              </mc:Choice>
              <mc:Fallback>
                <p:oleObj name="Equation" r:id="rId3" imgW="22098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4557" y="3097622"/>
                        <a:ext cx="3244949" cy="42860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596750"/>
              </p:ext>
            </p:extLst>
          </p:nvPr>
        </p:nvGraphicFramePr>
        <p:xfrm>
          <a:off x="1142363" y="3639128"/>
          <a:ext cx="1880264" cy="42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745" name="Equation" r:id="rId5" imgW="1282700" imgH="292100" progId="Equation.3">
                  <p:embed/>
                </p:oleObj>
              </mc:Choice>
              <mc:Fallback>
                <p:oleObj name="Equation" r:id="rId5" imgW="12827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363" y="3639128"/>
                        <a:ext cx="1880264" cy="4278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46358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Runtime – Why we do Phase I</a:t>
            </a:r>
            <a:endParaRPr lang="en-US"/>
          </a:p>
        </p:txBody>
      </p:sp>
      <p:pic>
        <p:nvPicPr>
          <p:cNvPr id="6" name="Picture 5" descr="serial_performance_memor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42" y="1244598"/>
            <a:ext cx="6581312" cy="2819401"/>
          </a:xfrm>
          <a:prstGeom prst="rect">
            <a:avLst/>
          </a:prstGeom>
        </p:spPr>
      </p:pic>
      <p:pic>
        <p:nvPicPr>
          <p:cNvPr id="7" name="Picture 6" descr="serial_performance_tim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42" y="4131734"/>
            <a:ext cx="6595804" cy="272626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9235" y="2987888"/>
            <a:ext cx="2245257" cy="1955802"/>
          </a:xfrm>
        </p:spPr>
        <p:txBody>
          <a:bodyPr/>
          <a:lstStyle/>
          <a:p>
            <a:r>
              <a:rPr lang="en-US" sz="1400"/>
              <a:t>Phase I</a:t>
            </a:r>
          </a:p>
          <a:p>
            <a:pPr lvl="1"/>
            <a:r>
              <a:rPr lang="en-US" sz="1400">
                <a:ea typeface="+mn-ea"/>
                <a:cs typeface="+mn-cs"/>
              </a:rPr>
              <a:t>73% of points </a:t>
            </a:r>
          </a:p>
          <a:p>
            <a:pPr lvl="1"/>
            <a:r>
              <a:rPr lang="en-US" sz="1400">
                <a:ea typeface="+mn-ea"/>
                <a:cs typeface="+mn-cs"/>
              </a:rPr>
              <a:t>26% of runtime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33066" y="4224867"/>
            <a:ext cx="2191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</a:t>
            </a:r>
            <a:r>
              <a:rPr lang="en-US" sz="1800" dirty="0" smtClean="0"/>
              <a:t>light uptick from log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657008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Serial Memory Use</a:t>
            </a:r>
          </a:p>
        </p:txBody>
      </p:sp>
      <p:pic>
        <p:nvPicPr>
          <p:cNvPr id="4" name="Picture 3" descr="Memory_consumption_8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33" y="1423135"/>
            <a:ext cx="5960533" cy="355616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841454" y="1765813"/>
            <a:ext cx="2624668" cy="10498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171450" indent="0">
              <a:buNone/>
            </a:pPr>
            <a:r>
              <a:rPr lang="en-US" sz="1400"/>
              <a:t>Geometric polygons are relatively expensive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311399" y="2463799"/>
            <a:ext cx="1490134" cy="10498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171450" indent="0">
              <a:buNone/>
            </a:pPr>
            <a:r>
              <a:rPr lang="en-US" sz="1400"/>
              <a:t>73% points</a:t>
            </a:r>
          </a:p>
          <a:p>
            <a:pPr marL="171450" indent="0">
              <a:buNone/>
            </a:pPr>
            <a:r>
              <a:rPr lang="en-US" sz="1400"/>
              <a:t>22% memory 26% time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725333" y="2489199"/>
            <a:ext cx="1574800" cy="7450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171450" indent="0">
              <a:buNone/>
            </a:pPr>
            <a:r>
              <a:rPr lang="en-US" sz="1400"/>
              <a:t>27% points</a:t>
            </a:r>
            <a:br>
              <a:rPr lang="en-US" sz="1400"/>
            </a:br>
            <a:r>
              <a:rPr lang="en-US" sz="1400"/>
              <a:t>78% memory</a:t>
            </a:r>
            <a:br>
              <a:rPr lang="en-US" sz="1400"/>
            </a:br>
            <a:r>
              <a:rPr lang="en-US" sz="1400"/>
              <a:t>74% time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194371" y="3856687"/>
            <a:ext cx="2624668" cy="10498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 marL="171450" indent="0">
              <a:buNone/>
            </a:pPr>
            <a:r>
              <a:rPr lang="en-US" sz="1400"/>
              <a:t>Saw-tooth from lazy update “stages”</a:t>
            </a:r>
          </a:p>
        </p:txBody>
      </p:sp>
    </p:spTree>
    <p:extLst>
      <p:ext uri="{BB962C8B-B14F-4D97-AF65-F5344CB8AC3E}">
        <p14:creationId xmlns:p14="http://schemas.microsoft.com/office/powerpoint/2010/main" val="28327029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GPU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indent="0">
              <a:buNone/>
            </a:pPr>
            <a:r>
              <a:rPr lang="en-US" sz="1800" dirty="0"/>
              <a:t>Points generated in parallel, conflicts resolved </a:t>
            </a:r>
            <a:r>
              <a:rPr lang="en-US" sz="1800" dirty="0" smtClean="0"/>
              <a:t>in an unbiased way</a:t>
            </a:r>
            <a:endParaRPr lang="en-US" sz="1800" dirty="0"/>
          </a:p>
          <a:p>
            <a:r>
              <a:rPr lang="en-US" sz="1800" dirty="0"/>
              <a:t>Point buffers: candidate and final</a:t>
            </a:r>
          </a:p>
          <a:p>
            <a:r>
              <a:rPr lang="en-US" sz="1800" dirty="0"/>
              <a:t>Phase I</a:t>
            </a:r>
          </a:p>
          <a:p>
            <a:pPr lvl="1"/>
            <a:r>
              <a:rPr lang="en-US" sz="1600" dirty="0"/>
              <a:t>Iterate</a:t>
            </a:r>
            <a:r>
              <a:rPr lang="en-US" sz="1600" dirty="0" smtClean="0"/>
              <a:t>: </a:t>
            </a:r>
            <a:r>
              <a:rPr lang="en-US" sz="1600" dirty="0" smtClean="0">
                <a:solidFill>
                  <a:srgbClr val="0000FF"/>
                </a:solidFill>
              </a:rPr>
              <a:t>synchronize at start of iteration</a:t>
            </a:r>
            <a:endParaRPr lang="en-US" sz="1600" dirty="0">
              <a:solidFill>
                <a:srgbClr val="0000FF"/>
              </a:solidFill>
            </a:endParaRPr>
          </a:p>
          <a:p>
            <a:pPr lvl="2"/>
            <a:r>
              <a:rPr lang="en-US" sz="1400" dirty="0"/>
              <a:t>Generate |</a:t>
            </a:r>
            <a:r>
              <a:rPr lang="en-US" sz="1400" dirty="0">
                <a:latin typeface="Apple Chancery"/>
                <a:cs typeface="Apple Chancery"/>
              </a:rPr>
              <a:t>C</a:t>
            </a:r>
            <a:r>
              <a:rPr lang="en-US" sz="1400" dirty="0"/>
              <a:t>|/5 candidate points</a:t>
            </a:r>
          </a:p>
          <a:p>
            <a:pPr lvl="2"/>
            <a:r>
              <a:rPr lang="en-US" sz="1400" dirty="0"/>
              <a:t>Square states: empty, test, accepted, done</a:t>
            </a:r>
          </a:p>
          <a:p>
            <a:pPr lvl="3"/>
            <a:r>
              <a:rPr lang="en-US" sz="1200" dirty="0"/>
              <a:t>Done = P</a:t>
            </a:r>
            <a:r>
              <a:rPr lang="en-US" sz="1200" dirty="0" smtClean="0"/>
              <a:t>oint </a:t>
            </a:r>
            <a:r>
              <a:rPr lang="en-US" sz="1200" dirty="0"/>
              <a:t>from prior iterations</a:t>
            </a:r>
          </a:p>
          <a:p>
            <a:pPr lvl="3"/>
            <a:r>
              <a:rPr lang="en-US" sz="1200" dirty="0"/>
              <a:t>Test = </a:t>
            </a:r>
            <a:r>
              <a:rPr lang="en-US" sz="1200" dirty="0" smtClean="0"/>
              <a:t>Point doesn’t </a:t>
            </a:r>
            <a:r>
              <a:rPr lang="en-US" sz="1200" dirty="0"/>
              <a:t>conflict with nearby “done” </a:t>
            </a:r>
            <a:r>
              <a:rPr lang="en-US" sz="1200" dirty="0" smtClean="0"/>
              <a:t>points, </a:t>
            </a:r>
            <a:r>
              <a:rPr lang="en-US" sz="1200" dirty="0" smtClean="0">
                <a:solidFill>
                  <a:srgbClr val="0000FF"/>
                </a:solidFill>
              </a:rPr>
              <a:t>compute in parallel</a:t>
            </a:r>
          </a:p>
          <a:p>
            <a:pPr lvl="3"/>
            <a:r>
              <a:rPr lang="en-US" sz="1200" dirty="0" smtClean="0"/>
              <a:t>Accepted </a:t>
            </a:r>
            <a:r>
              <a:rPr lang="en-US" sz="1200" dirty="0"/>
              <a:t>= </a:t>
            </a:r>
            <a:r>
              <a:rPr lang="en-US" sz="1200" dirty="0" smtClean="0"/>
              <a:t>Point is </a:t>
            </a:r>
            <a:r>
              <a:rPr lang="en-US" sz="1200" dirty="0" smtClean="0">
                <a:solidFill>
                  <a:srgbClr val="FF0000"/>
                </a:solidFill>
              </a:rPr>
              <a:t>earlier</a:t>
            </a:r>
            <a:r>
              <a:rPr lang="en-US" sz="1200" dirty="0" smtClean="0"/>
              <a:t> (id) than conflicting “</a:t>
            </a:r>
            <a:r>
              <a:rPr lang="en-US" sz="1200" dirty="0"/>
              <a:t>test” </a:t>
            </a:r>
            <a:r>
              <a:rPr lang="en-US" sz="1200" dirty="0" smtClean="0"/>
              <a:t>points, </a:t>
            </a:r>
            <a:r>
              <a:rPr lang="en-US" sz="1200" dirty="0" smtClean="0">
                <a:solidFill>
                  <a:srgbClr val="0000FF"/>
                </a:solidFill>
              </a:rPr>
              <a:t>compute in parallel</a:t>
            </a:r>
            <a:endParaRPr lang="en-US" sz="1200" dirty="0">
              <a:solidFill>
                <a:srgbClr val="0000FF"/>
              </a:solidFill>
            </a:endParaRPr>
          </a:p>
          <a:p>
            <a:pPr lvl="2"/>
            <a:r>
              <a:rPr lang="en-US" sz="1400" dirty="0"/>
              <a:t>Migrate accepted points to done, otherwise </a:t>
            </a:r>
            <a:r>
              <a:rPr lang="en-US" sz="1400" dirty="0" smtClean="0"/>
              <a:t>remove</a:t>
            </a:r>
            <a:endParaRPr lang="en-US" sz="1400" dirty="0"/>
          </a:p>
          <a:p>
            <a:r>
              <a:rPr lang="en-US" sz="1800" dirty="0"/>
              <a:t>Phase II</a:t>
            </a:r>
          </a:p>
          <a:p>
            <a:pPr lvl="1"/>
            <a:r>
              <a:rPr lang="en-US" sz="1600" dirty="0"/>
              <a:t>Construct </a:t>
            </a:r>
            <a:r>
              <a:rPr lang="en-US" sz="1600" dirty="0" smtClean="0"/>
              <a:t>polygons, </a:t>
            </a:r>
            <a:r>
              <a:rPr lang="en-US" sz="1600" dirty="0" smtClean="0">
                <a:solidFill>
                  <a:schemeClr val="tx2"/>
                </a:solidFill>
              </a:rPr>
              <a:t>compute </a:t>
            </a:r>
            <a:r>
              <a:rPr lang="en-US" sz="1600" dirty="0">
                <a:solidFill>
                  <a:schemeClr val="tx2"/>
                </a:solidFill>
              </a:rPr>
              <a:t>in parallel</a:t>
            </a:r>
          </a:p>
          <a:p>
            <a:pPr lvl="2"/>
            <a:r>
              <a:rPr lang="en-US" sz="1400" dirty="0"/>
              <a:t>Squares “rejected” if covered by prior disks, has no </a:t>
            </a:r>
            <a:r>
              <a:rPr lang="en-US" sz="1400" dirty="0" smtClean="0"/>
              <a:t>polygon, no work to do</a:t>
            </a:r>
            <a:endParaRPr lang="en-US" sz="1400" dirty="0"/>
          </a:p>
          <a:p>
            <a:pPr lvl="2"/>
            <a:r>
              <a:rPr lang="en-US" sz="1400" dirty="0"/>
              <a:t>Split polygons into </a:t>
            </a:r>
            <a:r>
              <a:rPr lang="en-US" sz="1400" dirty="0" smtClean="0"/>
              <a:t>triangles</a:t>
            </a:r>
          </a:p>
          <a:p>
            <a:pPr lvl="1"/>
            <a:r>
              <a:rPr lang="en-US" sz="1800" dirty="0"/>
              <a:t>Proceed as Phase </a:t>
            </a:r>
            <a:r>
              <a:rPr lang="en-US" sz="1800" dirty="0" smtClean="0"/>
              <a:t>I, with triangles playing role of squares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507607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GPU Performance</a:t>
            </a:r>
          </a:p>
        </p:txBody>
      </p:sp>
      <p:pic>
        <p:nvPicPr>
          <p:cNvPr id="4" name="Content Placeholder 3" descr="MPS_GPU_PERF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40" b="-21540"/>
          <a:stretch>
            <a:fillRect/>
          </a:stretch>
        </p:blipFill>
        <p:spPr>
          <a:xfrm>
            <a:off x="1329266" y="1143000"/>
            <a:ext cx="6451600" cy="3795059"/>
          </a:xfrm>
        </p:spPr>
      </p:pic>
      <p:sp>
        <p:nvSpPr>
          <p:cNvPr id="5" name="TextBox 4"/>
          <p:cNvSpPr txBox="1"/>
          <p:nvPr/>
        </p:nvSpPr>
        <p:spPr>
          <a:xfrm>
            <a:off x="1667933" y="4775199"/>
            <a:ext cx="647545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NVIDIA GTX 460</a:t>
            </a:r>
          </a:p>
          <a:p>
            <a:r>
              <a:rPr lang="en-US" dirty="0"/>
              <a:t>2.4x speedup over serial (6.7x memory bandwidth)</a:t>
            </a:r>
          </a:p>
          <a:p>
            <a:r>
              <a:rPr lang="en-US" dirty="0"/>
              <a:t>1 million points in 1 </a:t>
            </a:r>
            <a:r>
              <a:rPr lang="en-US" dirty="0" smtClean="0"/>
              <a:t>GB </a:t>
            </a:r>
            <a:r>
              <a:rPr lang="en-US" dirty="0"/>
              <a:t>RAM</a:t>
            </a:r>
          </a:p>
        </p:txBody>
      </p:sp>
    </p:spTree>
    <p:extLst>
      <p:ext uri="{BB962C8B-B14F-4D97-AF65-F5344CB8AC3E}">
        <p14:creationId xmlns:p14="http://schemas.microsoft.com/office/powerpoint/2010/main" val="23603020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Unbiased Parallel Sample    </a:t>
            </a:r>
            <a:endParaRPr lang="en-US"/>
          </a:p>
        </p:txBody>
      </p:sp>
      <p:pic>
        <p:nvPicPr>
          <p:cNvPr id="4" name="Content Placeholder 3" descr="gpu-fft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6" t="-798" r="-1502" b="-1862"/>
          <a:stretch/>
        </p:blipFill>
        <p:spPr>
          <a:xfrm>
            <a:off x="431801" y="3894667"/>
            <a:ext cx="3155259" cy="2963333"/>
          </a:xfrm>
        </p:spPr>
      </p:pic>
      <p:pic>
        <p:nvPicPr>
          <p:cNvPr id="6" name="Picture 5" descr="radialMeanPow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86" y="3742267"/>
            <a:ext cx="4154311" cy="31157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67666" y="4097867"/>
            <a:ext cx="157822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Rings from</a:t>
            </a:r>
          </a:p>
          <a:p>
            <a:r>
              <a:rPr lang="en-US"/>
              <a:t>inhibition</a:t>
            </a:r>
          </a:p>
          <a:p>
            <a:r>
              <a:rPr lang="en-US"/>
              <a:t>radius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01999" y="1566334"/>
            <a:ext cx="1082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10k pts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1332" y="6324601"/>
            <a:ext cx="2295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Fourier spectrum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232400" y="1943451"/>
            <a:ext cx="3710993" cy="1908883"/>
            <a:chOff x="5232400" y="1943451"/>
            <a:chExt cx="3710993" cy="1908883"/>
          </a:xfrm>
        </p:grpSpPr>
        <p:pic>
          <p:nvPicPr>
            <p:cNvPr id="11" name="Picture 10" descr="rad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400" y="2125134"/>
              <a:ext cx="239545" cy="1227666"/>
            </a:xfrm>
            <a:prstGeom prst="rect">
              <a:avLst/>
            </a:prstGeom>
          </p:spPr>
        </p:pic>
        <p:pic>
          <p:nvPicPr>
            <p:cNvPr id="12" name="Picture 11" descr="rad2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7708" y="1981200"/>
              <a:ext cx="3495685" cy="1871134"/>
            </a:xfrm>
            <a:prstGeom prst="rect">
              <a:avLst/>
            </a:prstGeom>
          </p:spPr>
        </p:pic>
        <p:pic>
          <p:nvPicPr>
            <p:cNvPr id="13" name="Picture 12" descr="rad3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1766" y="1943451"/>
              <a:ext cx="2188633" cy="240950"/>
            </a:xfrm>
            <a:prstGeom prst="rect">
              <a:avLst/>
            </a:prstGeom>
          </p:spPr>
        </p:pic>
      </p:grpSp>
      <p:pic>
        <p:nvPicPr>
          <p:cNvPr id="15" name="Picture 14" descr="gpu-sprinkled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9" y="1159933"/>
            <a:ext cx="2734734" cy="273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5828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“Unbiased” Opinion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786" y="1174926"/>
            <a:ext cx="7772400" cy="4572000"/>
          </a:xfrm>
        </p:spPr>
        <p:txBody>
          <a:bodyPr/>
          <a:lstStyle/>
          <a:p>
            <a:r>
              <a:rPr lang="en-US" sz="1800" smtClean="0"/>
              <a:t>Unbiased as a description of (serial) </a:t>
            </a:r>
            <a:r>
              <a:rPr lang="en-US" sz="1800" u="sng" smtClean="0">
                <a:solidFill>
                  <a:srgbClr val="FF0000"/>
                </a:solidFill>
              </a:rPr>
              <a:t>process</a:t>
            </a:r>
          </a:p>
          <a:p>
            <a:pPr lvl="1"/>
            <a:r>
              <a:rPr lang="en-US" sz="1800" smtClean="0">
                <a:solidFill>
                  <a:srgbClr val="FF0000"/>
                </a:solidFill>
              </a:rPr>
              <a:t>insertion probability independent of location</a:t>
            </a:r>
          </a:p>
          <a:p>
            <a:endParaRPr lang="en-US" sz="1800"/>
          </a:p>
          <a:p>
            <a:endParaRPr lang="en-US" sz="1800" smtClean="0"/>
          </a:p>
          <a:p>
            <a:endParaRPr lang="en-US" sz="1800" smtClean="0"/>
          </a:p>
          <a:p>
            <a:r>
              <a:rPr lang="en-US" sz="1800" smtClean="0"/>
              <a:t>Unbaised as a description of </a:t>
            </a:r>
            <a:r>
              <a:rPr lang="en-US" sz="1800" u="sng" smtClean="0">
                <a:solidFill>
                  <a:srgbClr val="FF0000"/>
                </a:solidFill>
              </a:rPr>
              <a:t>outcome</a:t>
            </a:r>
          </a:p>
          <a:p>
            <a:pPr lvl="1"/>
            <a:r>
              <a:rPr lang="en-US" sz="1800" smtClean="0">
                <a:solidFill>
                  <a:srgbClr val="FF0000"/>
                </a:solidFill>
              </a:rPr>
              <a:t>pairwise distance spectra, blue noise</a:t>
            </a:r>
          </a:p>
          <a:p>
            <a:pPr marL="171450" indent="0">
              <a:buNone/>
            </a:pPr>
            <a:endParaRPr lang="en-US" sz="1800"/>
          </a:p>
          <a:p>
            <a:pPr marL="171450" indent="0">
              <a:buNone/>
            </a:pPr>
            <a:endParaRPr lang="en-US" sz="1800"/>
          </a:p>
          <a:p>
            <a:endParaRPr lang="en-US" sz="1800" smtClean="0"/>
          </a:p>
          <a:p>
            <a:endParaRPr lang="en-US" sz="1800" smtClean="0"/>
          </a:p>
          <a:p>
            <a:r>
              <a:rPr lang="en-US" sz="1800" smtClean="0"/>
              <a:t>Unbiased process leads to unbiased outcome, </a:t>
            </a:r>
            <a:br>
              <a:rPr lang="en-US" sz="1800" smtClean="0"/>
            </a:br>
            <a:r>
              <a:rPr lang="en-US" sz="1800" smtClean="0"/>
              <a:t>but so might other processes</a:t>
            </a:r>
          </a:p>
          <a:p>
            <a:pPr lvl="1"/>
            <a:r>
              <a:rPr lang="en-US" sz="1600" smtClean="0"/>
              <a:t>Opinion: need something beyond “viewgraph norm”</a:t>
            </a:r>
          </a:p>
          <a:p>
            <a:pPr lvl="1"/>
            <a:r>
              <a:rPr lang="en-US" sz="1600"/>
              <a:t>Need metrics for “how unbiased is it”</a:t>
            </a:r>
          </a:p>
          <a:p>
            <a:pPr lvl="2"/>
            <a:r>
              <a:rPr lang="en-US" sz="1400"/>
              <a:t>Define spectrum S that is the limit distribution of unbiased sampling, and standard deviations.</a:t>
            </a:r>
          </a:p>
          <a:p>
            <a:pPr lvl="2"/>
            <a:r>
              <a:rPr lang="en-US" sz="1400"/>
              <a:t>Our process generated S’, and |S-S’| &lt; 0.4 std dev (S)</a:t>
            </a:r>
          </a:p>
          <a:p>
            <a:pPr lvl="1"/>
            <a:endParaRPr lang="en-US" sz="160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2904696"/>
              </p:ext>
            </p:extLst>
          </p:nvPr>
        </p:nvGraphicFramePr>
        <p:xfrm>
          <a:off x="4040101" y="2072375"/>
          <a:ext cx="2273088" cy="385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34" name="Equation" r:id="rId3" imgW="1346040" imgH="228600" progId="Equation.3">
                  <p:embed/>
                </p:oleObj>
              </mc:Choice>
              <mc:Fallback>
                <p:oleObj name="Equation" r:id="rId3" imgW="1346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0101" y="2072375"/>
                        <a:ext cx="2273088" cy="3859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6527115" y="1766488"/>
            <a:ext cx="2054894" cy="1516291"/>
            <a:chOff x="6527115" y="1766488"/>
            <a:chExt cx="1441867" cy="1063943"/>
          </a:xfrm>
        </p:grpSpPr>
        <p:sp>
          <p:nvSpPr>
            <p:cNvPr id="5" name="Rectangle 4"/>
            <p:cNvSpPr/>
            <p:nvPr/>
          </p:nvSpPr>
          <p:spPr bwMode="auto">
            <a:xfrm>
              <a:off x="6527115" y="1823084"/>
              <a:ext cx="1441867" cy="981076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grpSp>
          <p:nvGrpSpPr>
            <p:cNvPr id="7" name="Group 6"/>
            <p:cNvGrpSpPr>
              <a:grpSpLocks noChangeAspect="1"/>
            </p:cNvGrpSpPr>
            <p:nvPr/>
          </p:nvGrpSpPr>
          <p:grpSpPr>
            <a:xfrm>
              <a:off x="6727765" y="1766488"/>
              <a:ext cx="182880" cy="182880"/>
              <a:chOff x="816964" y="816964"/>
              <a:chExt cx="182880" cy="182880"/>
            </a:xfrm>
            <a:solidFill>
              <a:schemeClr val="accent1">
                <a:lumMod val="40000"/>
                <a:lumOff val="60000"/>
                <a:alpha val="50000"/>
              </a:schemeClr>
            </a:solidFill>
          </p:grpSpPr>
          <p:sp>
            <p:nvSpPr>
              <p:cNvPr id="8" name="Flowchart: Connector 7"/>
              <p:cNvSpPr>
                <a:spLocks noChangeAspect="1"/>
              </p:cNvSpPr>
              <p:nvPr/>
            </p:nvSpPr>
            <p:spPr>
              <a:xfrm>
                <a:off x="816964" y="816964"/>
                <a:ext cx="182880" cy="182880"/>
              </a:xfrm>
              <a:prstGeom prst="flowChartConnector">
                <a:avLst/>
              </a:prstGeom>
              <a:grpFill/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900494" y="900494"/>
                <a:ext cx="18288" cy="1828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>
              <a:grpSpLocks noChangeAspect="1"/>
            </p:cNvGrpSpPr>
            <p:nvPr/>
          </p:nvGrpSpPr>
          <p:grpSpPr>
            <a:xfrm>
              <a:off x="6780153" y="1871263"/>
              <a:ext cx="182880" cy="182880"/>
              <a:chOff x="816964" y="816964"/>
              <a:chExt cx="182880" cy="182880"/>
            </a:xfrm>
            <a:solidFill>
              <a:schemeClr val="accent1">
                <a:lumMod val="40000"/>
                <a:lumOff val="60000"/>
                <a:alpha val="50000"/>
              </a:schemeClr>
            </a:solidFill>
          </p:grpSpPr>
          <p:sp>
            <p:nvSpPr>
              <p:cNvPr id="11" name="Flowchart: Connector 10"/>
              <p:cNvSpPr>
                <a:spLocks noChangeAspect="1"/>
              </p:cNvSpPr>
              <p:nvPr/>
            </p:nvSpPr>
            <p:spPr>
              <a:xfrm>
                <a:off x="816964" y="816964"/>
                <a:ext cx="182880" cy="182880"/>
              </a:xfrm>
              <a:prstGeom prst="flowChartConnector">
                <a:avLst/>
              </a:prstGeom>
              <a:grpFill/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900494" y="900494"/>
                <a:ext cx="18288" cy="1828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>
              <a:grpSpLocks noChangeAspect="1"/>
            </p:cNvGrpSpPr>
            <p:nvPr/>
          </p:nvGrpSpPr>
          <p:grpSpPr>
            <a:xfrm>
              <a:off x="6880165" y="1918888"/>
              <a:ext cx="182880" cy="182880"/>
              <a:chOff x="816964" y="816964"/>
              <a:chExt cx="182880" cy="182880"/>
            </a:xfrm>
            <a:solidFill>
              <a:schemeClr val="accent1">
                <a:lumMod val="40000"/>
                <a:lumOff val="60000"/>
                <a:alpha val="50000"/>
              </a:schemeClr>
            </a:solidFill>
          </p:grpSpPr>
          <p:sp>
            <p:nvSpPr>
              <p:cNvPr id="14" name="Flowchart: Connector 13"/>
              <p:cNvSpPr>
                <a:spLocks noChangeAspect="1"/>
              </p:cNvSpPr>
              <p:nvPr/>
            </p:nvSpPr>
            <p:spPr>
              <a:xfrm>
                <a:off x="816964" y="816964"/>
                <a:ext cx="182880" cy="182880"/>
              </a:xfrm>
              <a:prstGeom prst="flowChartConnector">
                <a:avLst/>
              </a:prstGeom>
              <a:grpFill/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900494" y="900494"/>
                <a:ext cx="18288" cy="1828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6737290" y="2237975"/>
              <a:ext cx="182880" cy="182880"/>
              <a:chOff x="816964" y="816964"/>
              <a:chExt cx="182880" cy="182880"/>
            </a:xfrm>
            <a:solidFill>
              <a:schemeClr val="accent1">
                <a:lumMod val="40000"/>
                <a:lumOff val="60000"/>
                <a:alpha val="50000"/>
              </a:schemeClr>
            </a:solidFill>
          </p:grpSpPr>
          <p:sp>
            <p:nvSpPr>
              <p:cNvPr id="17" name="Flowchart: Connector 16"/>
              <p:cNvSpPr>
                <a:spLocks noChangeAspect="1"/>
              </p:cNvSpPr>
              <p:nvPr/>
            </p:nvSpPr>
            <p:spPr>
              <a:xfrm>
                <a:off x="816964" y="816964"/>
                <a:ext cx="182880" cy="182880"/>
              </a:xfrm>
              <a:prstGeom prst="flowChartConnector">
                <a:avLst/>
              </a:prstGeom>
              <a:grpFill/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900494" y="900494"/>
                <a:ext cx="18288" cy="1828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6603940" y="2557063"/>
              <a:ext cx="182880" cy="182880"/>
              <a:chOff x="816964" y="816964"/>
              <a:chExt cx="182880" cy="182880"/>
            </a:xfrm>
            <a:solidFill>
              <a:schemeClr val="accent1">
                <a:lumMod val="40000"/>
                <a:lumOff val="60000"/>
                <a:alpha val="50000"/>
              </a:schemeClr>
            </a:solidFill>
          </p:grpSpPr>
          <p:sp>
            <p:nvSpPr>
              <p:cNvPr id="20" name="Flowchart: Connector 19"/>
              <p:cNvSpPr>
                <a:spLocks noChangeAspect="1"/>
              </p:cNvSpPr>
              <p:nvPr/>
            </p:nvSpPr>
            <p:spPr>
              <a:xfrm>
                <a:off x="816964" y="816964"/>
                <a:ext cx="182880" cy="182880"/>
              </a:xfrm>
              <a:prstGeom prst="flowChartConnector">
                <a:avLst/>
              </a:prstGeom>
              <a:grpFill/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900494" y="900494"/>
                <a:ext cx="18288" cy="1828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7770752" y="1847450"/>
              <a:ext cx="182880" cy="182880"/>
              <a:chOff x="816964" y="816964"/>
              <a:chExt cx="182880" cy="182880"/>
            </a:xfrm>
            <a:solidFill>
              <a:schemeClr val="accent1">
                <a:lumMod val="40000"/>
                <a:lumOff val="60000"/>
                <a:alpha val="50000"/>
              </a:schemeClr>
            </a:solidFill>
          </p:grpSpPr>
          <p:sp>
            <p:nvSpPr>
              <p:cNvPr id="23" name="Flowchart: Connector 22"/>
              <p:cNvSpPr>
                <a:spLocks noChangeAspect="1"/>
              </p:cNvSpPr>
              <p:nvPr/>
            </p:nvSpPr>
            <p:spPr>
              <a:xfrm>
                <a:off x="816964" y="816964"/>
                <a:ext cx="182880" cy="182880"/>
              </a:xfrm>
              <a:prstGeom prst="flowChartConnector">
                <a:avLst/>
              </a:prstGeom>
              <a:grpFill/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900494" y="900494"/>
                <a:ext cx="18288" cy="1828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/>
            <p:cNvGrpSpPr>
              <a:grpSpLocks noChangeAspect="1"/>
            </p:cNvGrpSpPr>
            <p:nvPr/>
          </p:nvGrpSpPr>
          <p:grpSpPr>
            <a:xfrm>
              <a:off x="7489765" y="2528488"/>
              <a:ext cx="182880" cy="182880"/>
              <a:chOff x="816964" y="816964"/>
              <a:chExt cx="182880" cy="182880"/>
            </a:xfrm>
            <a:solidFill>
              <a:schemeClr val="accent1">
                <a:lumMod val="40000"/>
                <a:lumOff val="60000"/>
                <a:alpha val="50000"/>
              </a:schemeClr>
            </a:solidFill>
          </p:grpSpPr>
          <p:sp>
            <p:nvSpPr>
              <p:cNvPr id="26" name="Flowchart: Connector 25"/>
              <p:cNvSpPr>
                <a:spLocks noChangeAspect="1"/>
              </p:cNvSpPr>
              <p:nvPr/>
            </p:nvSpPr>
            <p:spPr>
              <a:xfrm>
                <a:off x="816964" y="816964"/>
                <a:ext cx="182880" cy="182880"/>
              </a:xfrm>
              <a:prstGeom prst="flowChartConnector">
                <a:avLst/>
              </a:prstGeom>
              <a:grpFill/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900494" y="900494"/>
                <a:ext cx="18288" cy="1828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>
              <a:grpSpLocks noChangeAspect="1"/>
            </p:cNvGrpSpPr>
            <p:nvPr/>
          </p:nvGrpSpPr>
          <p:grpSpPr>
            <a:xfrm>
              <a:off x="7080190" y="2647551"/>
              <a:ext cx="182880" cy="182880"/>
              <a:chOff x="816964" y="816964"/>
              <a:chExt cx="182880" cy="182880"/>
            </a:xfrm>
            <a:solidFill>
              <a:schemeClr val="accent1">
                <a:lumMod val="40000"/>
                <a:lumOff val="60000"/>
                <a:alpha val="50000"/>
              </a:schemeClr>
            </a:solidFill>
          </p:grpSpPr>
          <p:sp>
            <p:nvSpPr>
              <p:cNvPr id="29" name="Flowchart: Connector 28"/>
              <p:cNvSpPr>
                <a:spLocks noChangeAspect="1"/>
              </p:cNvSpPr>
              <p:nvPr/>
            </p:nvSpPr>
            <p:spPr>
              <a:xfrm>
                <a:off x="816964" y="816964"/>
                <a:ext cx="182880" cy="182880"/>
              </a:xfrm>
              <a:prstGeom prst="flowChartConnector">
                <a:avLst/>
              </a:prstGeom>
              <a:grpFill/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900494" y="900494"/>
                <a:ext cx="18288" cy="1828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/>
            <p:cNvGrpSpPr>
              <a:grpSpLocks noChangeAspect="1"/>
            </p:cNvGrpSpPr>
            <p:nvPr/>
          </p:nvGrpSpPr>
          <p:grpSpPr>
            <a:xfrm>
              <a:off x="7032565" y="2071288"/>
              <a:ext cx="182880" cy="182880"/>
              <a:chOff x="816964" y="816964"/>
              <a:chExt cx="182880" cy="182880"/>
            </a:xfrm>
            <a:solidFill>
              <a:schemeClr val="accent1">
                <a:lumMod val="40000"/>
                <a:lumOff val="60000"/>
                <a:alpha val="50000"/>
              </a:schemeClr>
            </a:solidFill>
          </p:grpSpPr>
          <p:sp>
            <p:nvSpPr>
              <p:cNvPr id="32" name="Flowchart: Connector 31"/>
              <p:cNvSpPr>
                <a:spLocks noChangeAspect="1"/>
              </p:cNvSpPr>
              <p:nvPr/>
            </p:nvSpPr>
            <p:spPr>
              <a:xfrm>
                <a:off x="816964" y="816964"/>
                <a:ext cx="182880" cy="182880"/>
              </a:xfrm>
              <a:prstGeom prst="flowChartConnector">
                <a:avLst/>
              </a:prstGeom>
              <a:grpFill/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900494" y="900494"/>
                <a:ext cx="18288" cy="1828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/>
            <p:cNvGrpSpPr>
              <a:grpSpLocks noChangeAspect="1"/>
            </p:cNvGrpSpPr>
            <p:nvPr/>
          </p:nvGrpSpPr>
          <p:grpSpPr>
            <a:xfrm>
              <a:off x="7461190" y="2414188"/>
              <a:ext cx="182880" cy="182880"/>
              <a:chOff x="816964" y="816964"/>
              <a:chExt cx="182880" cy="182880"/>
            </a:xfrm>
            <a:solidFill>
              <a:schemeClr val="accent1">
                <a:lumMod val="40000"/>
                <a:lumOff val="60000"/>
                <a:alpha val="50000"/>
              </a:schemeClr>
            </a:solidFill>
          </p:grpSpPr>
          <p:sp>
            <p:nvSpPr>
              <p:cNvPr id="35" name="Flowchart: Connector 34"/>
              <p:cNvSpPr>
                <a:spLocks noChangeAspect="1"/>
              </p:cNvSpPr>
              <p:nvPr/>
            </p:nvSpPr>
            <p:spPr>
              <a:xfrm>
                <a:off x="816964" y="816964"/>
                <a:ext cx="182880" cy="182880"/>
              </a:xfrm>
              <a:prstGeom prst="flowChartConnector">
                <a:avLst/>
              </a:prstGeom>
              <a:grpFill/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900494" y="900494"/>
                <a:ext cx="18288" cy="1828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>
              <a:grpSpLocks noChangeAspect="1"/>
            </p:cNvGrpSpPr>
            <p:nvPr/>
          </p:nvGrpSpPr>
          <p:grpSpPr>
            <a:xfrm>
              <a:off x="7580252" y="2423713"/>
              <a:ext cx="182880" cy="182880"/>
              <a:chOff x="816964" y="816964"/>
              <a:chExt cx="182880" cy="182880"/>
            </a:xfrm>
            <a:solidFill>
              <a:schemeClr val="accent1">
                <a:lumMod val="40000"/>
                <a:lumOff val="60000"/>
                <a:alpha val="50000"/>
              </a:schemeClr>
            </a:solidFill>
          </p:grpSpPr>
          <p:sp>
            <p:nvSpPr>
              <p:cNvPr id="38" name="Flowchart: Connector 37"/>
              <p:cNvSpPr>
                <a:spLocks noChangeAspect="1"/>
              </p:cNvSpPr>
              <p:nvPr/>
            </p:nvSpPr>
            <p:spPr>
              <a:xfrm>
                <a:off x="816964" y="816964"/>
                <a:ext cx="182880" cy="182880"/>
              </a:xfrm>
              <a:prstGeom prst="flowChartConnector">
                <a:avLst/>
              </a:prstGeom>
              <a:grpFill/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900494" y="900494"/>
                <a:ext cx="18288" cy="18288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Freeform 39"/>
            <p:cNvSpPr/>
            <p:nvPr/>
          </p:nvSpPr>
          <p:spPr bwMode="auto">
            <a:xfrm>
              <a:off x="6901728" y="1886994"/>
              <a:ext cx="881517" cy="760504"/>
            </a:xfrm>
            <a:custGeom>
              <a:avLst/>
              <a:gdLst>
                <a:gd name="connsiteX0" fmla="*/ 624342 w 881517"/>
                <a:gd name="connsiteY0" fmla="*/ 517115 h 760504"/>
                <a:gd name="connsiteX1" fmla="*/ 695779 w 881517"/>
                <a:gd name="connsiteY1" fmla="*/ 464728 h 760504"/>
                <a:gd name="connsiteX2" fmla="*/ 757692 w 881517"/>
                <a:gd name="connsiteY2" fmla="*/ 412340 h 760504"/>
                <a:gd name="connsiteX3" fmla="*/ 771979 w 881517"/>
                <a:gd name="connsiteY3" fmla="*/ 402815 h 760504"/>
                <a:gd name="connsiteX4" fmla="*/ 786267 w 881517"/>
                <a:gd name="connsiteY4" fmla="*/ 398053 h 760504"/>
                <a:gd name="connsiteX5" fmla="*/ 795792 w 881517"/>
                <a:gd name="connsiteY5" fmla="*/ 383765 h 760504"/>
                <a:gd name="connsiteX6" fmla="*/ 800554 w 881517"/>
                <a:gd name="connsiteY6" fmla="*/ 364715 h 760504"/>
                <a:gd name="connsiteX7" fmla="*/ 805317 w 881517"/>
                <a:gd name="connsiteY7" fmla="*/ 340903 h 760504"/>
                <a:gd name="connsiteX8" fmla="*/ 824367 w 881517"/>
                <a:gd name="connsiteY8" fmla="*/ 312328 h 760504"/>
                <a:gd name="connsiteX9" fmla="*/ 829129 w 881517"/>
                <a:gd name="connsiteY9" fmla="*/ 298040 h 760504"/>
                <a:gd name="connsiteX10" fmla="*/ 857704 w 881517"/>
                <a:gd name="connsiteY10" fmla="*/ 264703 h 760504"/>
                <a:gd name="connsiteX11" fmla="*/ 876754 w 881517"/>
                <a:gd name="connsiteY11" fmla="*/ 188503 h 760504"/>
                <a:gd name="connsiteX12" fmla="*/ 881517 w 881517"/>
                <a:gd name="connsiteY12" fmla="*/ 174215 h 760504"/>
                <a:gd name="connsiteX13" fmla="*/ 876754 w 881517"/>
                <a:gd name="connsiteY13" fmla="*/ 145640 h 760504"/>
                <a:gd name="connsiteX14" fmla="*/ 857704 w 881517"/>
                <a:gd name="connsiteY14" fmla="*/ 117065 h 760504"/>
                <a:gd name="connsiteX15" fmla="*/ 843417 w 881517"/>
                <a:gd name="connsiteY15" fmla="*/ 83728 h 760504"/>
                <a:gd name="connsiteX16" fmla="*/ 824367 w 881517"/>
                <a:gd name="connsiteY16" fmla="*/ 64678 h 760504"/>
                <a:gd name="connsiteX17" fmla="*/ 810079 w 881517"/>
                <a:gd name="connsiteY17" fmla="*/ 59915 h 760504"/>
                <a:gd name="connsiteX18" fmla="*/ 795792 w 881517"/>
                <a:gd name="connsiteY18" fmla="*/ 50390 h 760504"/>
                <a:gd name="connsiteX19" fmla="*/ 776742 w 881517"/>
                <a:gd name="connsiteY19" fmla="*/ 40865 h 760504"/>
                <a:gd name="connsiteX20" fmla="*/ 733879 w 881517"/>
                <a:gd name="connsiteY20" fmla="*/ 21815 h 760504"/>
                <a:gd name="connsiteX21" fmla="*/ 714829 w 881517"/>
                <a:gd name="connsiteY21" fmla="*/ 12290 h 760504"/>
                <a:gd name="connsiteX22" fmla="*/ 633867 w 881517"/>
                <a:gd name="connsiteY22" fmla="*/ 12290 h 760504"/>
                <a:gd name="connsiteX23" fmla="*/ 600529 w 881517"/>
                <a:gd name="connsiteY23" fmla="*/ 45628 h 760504"/>
                <a:gd name="connsiteX24" fmla="*/ 567192 w 881517"/>
                <a:gd name="connsiteY24" fmla="*/ 83728 h 760504"/>
                <a:gd name="connsiteX25" fmla="*/ 548142 w 881517"/>
                <a:gd name="connsiteY25" fmla="*/ 126590 h 760504"/>
                <a:gd name="connsiteX26" fmla="*/ 538617 w 881517"/>
                <a:gd name="connsiteY26" fmla="*/ 150403 h 760504"/>
                <a:gd name="connsiteX27" fmla="*/ 533854 w 881517"/>
                <a:gd name="connsiteY27" fmla="*/ 183740 h 760504"/>
                <a:gd name="connsiteX28" fmla="*/ 529092 w 881517"/>
                <a:gd name="connsiteY28" fmla="*/ 298040 h 760504"/>
                <a:gd name="connsiteX29" fmla="*/ 519567 w 881517"/>
                <a:gd name="connsiteY29" fmla="*/ 312328 h 760504"/>
                <a:gd name="connsiteX30" fmla="*/ 490992 w 881517"/>
                <a:gd name="connsiteY30" fmla="*/ 336140 h 760504"/>
                <a:gd name="connsiteX31" fmla="*/ 452892 w 881517"/>
                <a:gd name="connsiteY31" fmla="*/ 364715 h 760504"/>
                <a:gd name="connsiteX32" fmla="*/ 438604 w 881517"/>
                <a:gd name="connsiteY32" fmla="*/ 369478 h 760504"/>
                <a:gd name="connsiteX33" fmla="*/ 424317 w 881517"/>
                <a:gd name="connsiteY33" fmla="*/ 374240 h 760504"/>
                <a:gd name="connsiteX34" fmla="*/ 410029 w 881517"/>
                <a:gd name="connsiteY34" fmla="*/ 383765 h 760504"/>
                <a:gd name="connsiteX35" fmla="*/ 352879 w 881517"/>
                <a:gd name="connsiteY35" fmla="*/ 393290 h 760504"/>
                <a:gd name="connsiteX36" fmla="*/ 338592 w 881517"/>
                <a:gd name="connsiteY36" fmla="*/ 402815 h 760504"/>
                <a:gd name="connsiteX37" fmla="*/ 319542 w 881517"/>
                <a:gd name="connsiteY37" fmla="*/ 421865 h 760504"/>
                <a:gd name="connsiteX38" fmla="*/ 305254 w 881517"/>
                <a:gd name="connsiteY38" fmla="*/ 426628 h 760504"/>
                <a:gd name="connsiteX39" fmla="*/ 271917 w 881517"/>
                <a:gd name="connsiteY39" fmla="*/ 436153 h 760504"/>
                <a:gd name="connsiteX40" fmla="*/ 124279 w 881517"/>
                <a:gd name="connsiteY40" fmla="*/ 431390 h 760504"/>
                <a:gd name="connsiteX41" fmla="*/ 119517 w 881517"/>
                <a:gd name="connsiteY41" fmla="*/ 412340 h 760504"/>
                <a:gd name="connsiteX42" fmla="*/ 105229 w 881517"/>
                <a:gd name="connsiteY42" fmla="*/ 402815 h 760504"/>
                <a:gd name="connsiteX43" fmla="*/ 100467 w 881517"/>
                <a:gd name="connsiteY43" fmla="*/ 388528 h 760504"/>
                <a:gd name="connsiteX44" fmla="*/ 90942 w 881517"/>
                <a:gd name="connsiteY44" fmla="*/ 374240 h 760504"/>
                <a:gd name="connsiteX45" fmla="*/ 86179 w 881517"/>
                <a:gd name="connsiteY45" fmla="*/ 350428 h 760504"/>
                <a:gd name="connsiteX46" fmla="*/ 76654 w 881517"/>
                <a:gd name="connsiteY46" fmla="*/ 317090 h 760504"/>
                <a:gd name="connsiteX47" fmla="*/ 67129 w 881517"/>
                <a:gd name="connsiteY47" fmla="*/ 302803 h 760504"/>
                <a:gd name="connsiteX48" fmla="*/ 14742 w 881517"/>
                <a:gd name="connsiteY48" fmla="*/ 288515 h 760504"/>
                <a:gd name="connsiteX49" fmla="*/ 454 w 881517"/>
                <a:gd name="connsiteY49" fmla="*/ 293278 h 760504"/>
                <a:gd name="connsiteX50" fmla="*/ 29029 w 881517"/>
                <a:gd name="connsiteY50" fmla="*/ 379003 h 760504"/>
                <a:gd name="connsiteX51" fmla="*/ 43317 w 881517"/>
                <a:gd name="connsiteY51" fmla="*/ 383765 h 760504"/>
                <a:gd name="connsiteX52" fmla="*/ 52842 w 881517"/>
                <a:gd name="connsiteY52" fmla="*/ 402815 h 760504"/>
                <a:gd name="connsiteX53" fmla="*/ 57604 w 881517"/>
                <a:gd name="connsiteY53" fmla="*/ 417103 h 760504"/>
                <a:gd name="connsiteX54" fmla="*/ 67129 w 881517"/>
                <a:gd name="connsiteY54" fmla="*/ 431390 h 760504"/>
                <a:gd name="connsiteX55" fmla="*/ 62367 w 881517"/>
                <a:gd name="connsiteY55" fmla="*/ 536165 h 760504"/>
                <a:gd name="connsiteX56" fmla="*/ 48079 w 881517"/>
                <a:gd name="connsiteY56" fmla="*/ 555215 h 760504"/>
                <a:gd name="connsiteX57" fmla="*/ 38554 w 881517"/>
                <a:gd name="connsiteY57" fmla="*/ 588553 h 760504"/>
                <a:gd name="connsiteX58" fmla="*/ 43317 w 881517"/>
                <a:gd name="connsiteY58" fmla="*/ 602840 h 760504"/>
                <a:gd name="connsiteX59" fmla="*/ 71892 w 881517"/>
                <a:gd name="connsiteY59" fmla="*/ 650465 h 760504"/>
                <a:gd name="connsiteX60" fmla="*/ 86179 w 881517"/>
                <a:gd name="connsiteY60" fmla="*/ 664753 h 760504"/>
                <a:gd name="connsiteX61" fmla="*/ 119517 w 881517"/>
                <a:gd name="connsiteY61" fmla="*/ 679040 h 760504"/>
                <a:gd name="connsiteX62" fmla="*/ 229054 w 881517"/>
                <a:gd name="connsiteY62" fmla="*/ 674278 h 760504"/>
                <a:gd name="connsiteX63" fmla="*/ 252867 w 881517"/>
                <a:gd name="connsiteY63" fmla="*/ 669515 h 760504"/>
                <a:gd name="connsiteX64" fmla="*/ 271917 w 881517"/>
                <a:gd name="connsiteY64" fmla="*/ 655228 h 760504"/>
                <a:gd name="connsiteX65" fmla="*/ 300492 w 881517"/>
                <a:gd name="connsiteY65" fmla="*/ 640940 h 760504"/>
                <a:gd name="connsiteX66" fmla="*/ 333829 w 881517"/>
                <a:gd name="connsiteY66" fmla="*/ 650465 h 760504"/>
                <a:gd name="connsiteX67" fmla="*/ 348117 w 881517"/>
                <a:gd name="connsiteY67" fmla="*/ 655228 h 760504"/>
                <a:gd name="connsiteX68" fmla="*/ 376692 w 881517"/>
                <a:gd name="connsiteY68" fmla="*/ 683803 h 760504"/>
                <a:gd name="connsiteX69" fmla="*/ 395742 w 881517"/>
                <a:gd name="connsiteY69" fmla="*/ 717140 h 760504"/>
                <a:gd name="connsiteX70" fmla="*/ 400504 w 881517"/>
                <a:gd name="connsiteY70" fmla="*/ 731428 h 760504"/>
                <a:gd name="connsiteX71" fmla="*/ 405267 w 881517"/>
                <a:gd name="connsiteY71" fmla="*/ 750478 h 760504"/>
                <a:gd name="connsiteX72" fmla="*/ 419554 w 881517"/>
                <a:gd name="connsiteY72" fmla="*/ 755240 h 760504"/>
                <a:gd name="connsiteX73" fmla="*/ 438604 w 881517"/>
                <a:gd name="connsiteY73" fmla="*/ 745715 h 760504"/>
                <a:gd name="connsiteX74" fmla="*/ 457654 w 881517"/>
                <a:gd name="connsiteY74" fmla="*/ 740953 h 760504"/>
                <a:gd name="connsiteX75" fmla="*/ 471942 w 881517"/>
                <a:gd name="connsiteY75" fmla="*/ 736190 h 760504"/>
                <a:gd name="connsiteX76" fmla="*/ 548142 w 881517"/>
                <a:gd name="connsiteY76" fmla="*/ 740953 h 760504"/>
                <a:gd name="connsiteX77" fmla="*/ 529092 w 881517"/>
                <a:gd name="connsiteY77" fmla="*/ 631415 h 760504"/>
                <a:gd name="connsiteX78" fmla="*/ 514804 w 881517"/>
                <a:gd name="connsiteY78" fmla="*/ 626653 h 760504"/>
                <a:gd name="connsiteX79" fmla="*/ 490992 w 881517"/>
                <a:gd name="connsiteY79" fmla="*/ 588553 h 760504"/>
                <a:gd name="connsiteX80" fmla="*/ 481467 w 881517"/>
                <a:gd name="connsiteY80" fmla="*/ 569503 h 760504"/>
                <a:gd name="connsiteX81" fmla="*/ 486229 w 881517"/>
                <a:gd name="connsiteY81" fmla="*/ 536165 h 760504"/>
                <a:gd name="connsiteX82" fmla="*/ 514804 w 881517"/>
                <a:gd name="connsiteY82" fmla="*/ 521878 h 760504"/>
                <a:gd name="connsiteX83" fmla="*/ 624342 w 881517"/>
                <a:gd name="connsiteY83" fmla="*/ 517115 h 76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881517" h="760504">
                  <a:moveTo>
                    <a:pt x="624342" y="517115"/>
                  </a:moveTo>
                  <a:cubicBezTo>
                    <a:pt x="654504" y="507590"/>
                    <a:pt x="673237" y="483802"/>
                    <a:pt x="695779" y="464728"/>
                  </a:cubicBezTo>
                  <a:cubicBezTo>
                    <a:pt x="716417" y="447265"/>
                    <a:pt x="735198" y="427336"/>
                    <a:pt x="757692" y="412340"/>
                  </a:cubicBezTo>
                  <a:cubicBezTo>
                    <a:pt x="762454" y="409165"/>
                    <a:pt x="766860" y="405375"/>
                    <a:pt x="771979" y="402815"/>
                  </a:cubicBezTo>
                  <a:cubicBezTo>
                    <a:pt x="776469" y="400570"/>
                    <a:pt x="781504" y="399640"/>
                    <a:pt x="786267" y="398053"/>
                  </a:cubicBezTo>
                  <a:cubicBezTo>
                    <a:pt x="789442" y="393290"/>
                    <a:pt x="793537" y="389026"/>
                    <a:pt x="795792" y="383765"/>
                  </a:cubicBezTo>
                  <a:cubicBezTo>
                    <a:pt x="798370" y="377749"/>
                    <a:pt x="799134" y="371105"/>
                    <a:pt x="800554" y="364715"/>
                  </a:cubicBezTo>
                  <a:cubicBezTo>
                    <a:pt x="802310" y="356813"/>
                    <a:pt x="801967" y="348272"/>
                    <a:pt x="805317" y="340903"/>
                  </a:cubicBezTo>
                  <a:cubicBezTo>
                    <a:pt x="810054" y="330482"/>
                    <a:pt x="824367" y="312328"/>
                    <a:pt x="824367" y="312328"/>
                  </a:cubicBezTo>
                  <a:cubicBezTo>
                    <a:pt x="825954" y="307565"/>
                    <a:pt x="825915" y="301897"/>
                    <a:pt x="829129" y="298040"/>
                  </a:cubicBezTo>
                  <a:cubicBezTo>
                    <a:pt x="849940" y="273067"/>
                    <a:pt x="848135" y="296601"/>
                    <a:pt x="857704" y="264703"/>
                  </a:cubicBezTo>
                  <a:cubicBezTo>
                    <a:pt x="865227" y="239625"/>
                    <a:pt x="868474" y="213341"/>
                    <a:pt x="876754" y="188503"/>
                  </a:cubicBezTo>
                  <a:lnTo>
                    <a:pt x="881517" y="174215"/>
                  </a:lnTo>
                  <a:cubicBezTo>
                    <a:pt x="879929" y="164690"/>
                    <a:pt x="880468" y="154554"/>
                    <a:pt x="876754" y="145640"/>
                  </a:cubicBezTo>
                  <a:cubicBezTo>
                    <a:pt x="872351" y="135073"/>
                    <a:pt x="857704" y="117065"/>
                    <a:pt x="857704" y="117065"/>
                  </a:cubicBezTo>
                  <a:cubicBezTo>
                    <a:pt x="854026" y="106029"/>
                    <a:pt x="850480" y="93145"/>
                    <a:pt x="843417" y="83728"/>
                  </a:cubicBezTo>
                  <a:cubicBezTo>
                    <a:pt x="838029" y="76544"/>
                    <a:pt x="831675" y="69898"/>
                    <a:pt x="824367" y="64678"/>
                  </a:cubicBezTo>
                  <a:cubicBezTo>
                    <a:pt x="820282" y="61760"/>
                    <a:pt x="814569" y="62160"/>
                    <a:pt x="810079" y="59915"/>
                  </a:cubicBezTo>
                  <a:cubicBezTo>
                    <a:pt x="804960" y="57355"/>
                    <a:pt x="800762" y="53230"/>
                    <a:pt x="795792" y="50390"/>
                  </a:cubicBezTo>
                  <a:cubicBezTo>
                    <a:pt x="789628" y="46868"/>
                    <a:pt x="782762" y="44628"/>
                    <a:pt x="776742" y="40865"/>
                  </a:cubicBezTo>
                  <a:cubicBezTo>
                    <a:pt x="743709" y="20220"/>
                    <a:pt x="773132" y="29666"/>
                    <a:pt x="733879" y="21815"/>
                  </a:cubicBezTo>
                  <a:cubicBezTo>
                    <a:pt x="727529" y="18640"/>
                    <a:pt x="721355" y="15087"/>
                    <a:pt x="714829" y="12290"/>
                  </a:cubicBezTo>
                  <a:cubicBezTo>
                    <a:pt x="686153" y="0"/>
                    <a:pt x="675593" y="9310"/>
                    <a:pt x="633867" y="12290"/>
                  </a:cubicBezTo>
                  <a:cubicBezTo>
                    <a:pt x="622754" y="23403"/>
                    <a:pt x="610347" y="33356"/>
                    <a:pt x="600529" y="45628"/>
                  </a:cubicBezTo>
                  <a:cubicBezTo>
                    <a:pt x="577272" y="74699"/>
                    <a:pt x="588666" y="62252"/>
                    <a:pt x="567192" y="83728"/>
                  </a:cubicBezTo>
                  <a:cubicBezTo>
                    <a:pt x="538951" y="154330"/>
                    <a:pt x="574844" y="66510"/>
                    <a:pt x="548142" y="126590"/>
                  </a:cubicBezTo>
                  <a:cubicBezTo>
                    <a:pt x="544670" y="134402"/>
                    <a:pt x="541792" y="142465"/>
                    <a:pt x="538617" y="150403"/>
                  </a:cubicBezTo>
                  <a:cubicBezTo>
                    <a:pt x="537029" y="161515"/>
                    <a:pt x="534577" y="172538"/>
                    <a:pt x="533854" y="183740"/>
                  </a:cubicBezTo>
                  <a:cubicBezTo>
                    <a:pt x="531399" y="221794"/>
                    <a:pt x="533303" y="260140"/>
                    <a:pt x="529092" y="298040"/>
                  </a:cubicBezTo>
                  <a:cubicBezTo>
                    <a:pt x="528460" y="303729"/>
                    <a:pt x="523231" y="307931"/>
                    <a:pt x="519567" y="312328"/>
                  </a:cubicBezTo>
                  <a:cubicBezTo>
                    <a:pt x="508110" y="326077"/>
                    <a:pt x="505038" y="326776"/>
                    <a:pt x="490992" y="336140"/>
                  </a:cubicBezTo>
                  <a:cubicBezTo>
                    <a:pt x="476977" y="364170"/>
                    <a:pt x="488202" y="352945"/>
                    <a:pt x="452892" y="364715"/>
                  </a:cubicBezTo>
                  <a:lnTo>
                    <a:pt x="438604" y="369478"/>
                  </a:lnTo>
                  <a:lnTo>
                    <a:pt x="424317" y="374240"/>
                  </a:lnTo>
                  <a:cubicBezTo>
                    <a:pt x="419554" y="377415"/>
                    <a:pt x="415290" y="381510"/>
                    <a:pt x="410029" y="383765"/>
                  </a:cubicBezTo>
                  <a:cubicBezTo>
                    <a:pt x="397069" y="389319"/>
                    <a:pt x="361287" y="392239"/>
                    <a:pt x="352879" y="393290"/>
                  </a:cubicBezTo>
                  <a:cubicBezTo>
                    <a:pt x="348117" y="396465"/>
                    <a:pt x="342938" y="399090"/>
                    <a:pt x="338592" y="402815"/>
                  </a:cubicBezTo>
                  <a:cubicBezTo>
                    <a:pt x="331774" y="408659"/>
                    <a:pt x="326850" y="416645"/>
                    <a:pt x="319542" y="421865"/>
                  </a:cubicBezTo>
                  <a:cubicBezTo>
                    <a:pt x="315457" y="424783"/>
                    <a:pt x="310081" y="425249"/>
                    <a:pt x="305254" y="426628"/>
                  </a:cubicBezTo>
                  <a:cubicBezTo>
                    <a:pt x="263402" y="438586"/>
                    <a:pt x="306166" y="424735"/>
                    <a:pt x="271917" y="436153"/>
                  </a:cubicBezTo>
                  <a:lnTo>
                    <a:pt x="124279" y="431390"/>
                  </a:lnTo>
                  <a:cubicBezTo>
                    <a:pt x="117812" y="430380"/>
                    <a:pt x="123148" y="417786"/>
                    <a:pt x="119517" y="412340"/>
                  </a:cubicBezTo>
                  <a:cubicBezTo>
                    <a:pt x="116342" y="407577"/>
                    <a:pt x="109992" y="405990"/>
                    <a:pt x="105229" y="402815"/>
                  </a:cubicBezTo>
                  <a:cubicBezTo>
                    <a:pt x="103642" y="398053"/>
                    <a:pt x="102712" y="393018"/>
                    <a:pt x="100467" y="388528"/>
                  </a:cubicBezTo>
                  <a:cubicBezTo>
                    <a:pt x="97907" y="383408"/>
                    <a:pt x="92952" y="379599"/>
                    <a:pt x="90942" y="374240"/>
                  </a:cubicBezTo>
                  <a:cubicBezTo>
                    <a:pt x="88100" y="366661"/>
                    <a:pt x="87935" y="358330"/>
                    <a:pt x="86179" y="350428"/>
                  </a:cubicBezTo>
                  <a:cubicBezTo>
                    <a:pt x="84957" y="344930"/>
                    <a:pt x="79838" y="323457"/>
                    <a:pt x="76654" y="317090"/>
                  </a:cubicBezTo>
                  <a:cubicBezTo>
                    <a:pt x="74094" y="311971"/>
                    <a:pt x="71983" y="305836"/>
                    <a:pt x="67129" y="302803"/>
                  </a:cubicBezTo>
                  <a:cubicBezTo>
                    <a:pt x="55756" y="295695"/>
                    <a:pt x="28339" y="291235"/>
                    <a:pt x="14742" y="288515"/>
                  </a:cubicBezTo>
                  <a:cubicBezTo>
                    <a:pt x="9979" y="290103"/>
                    <a:pt x="839" y="288272"/>
                    <a:pt x="454" y="293278"/>
                  </a:cubicBezTo>
                  <a:cubicBezTo>
                    <a:pt x="0" y="299184"/>
                    <a:pt x="6297" y="371427"/>
                    <a:pt x="29029" y="379003"/>
                  </a:cubicBezTo>
                  <a:lnTo>
                    <a:pt x="43317" y="383765"/>
                  </a:lnTo>
                  <a:cubicBezTo>
                    <a:pt x="46492" y="390115"/>
                    <a:pt x="50045" y="396289"/>
                    <a:pt x="52842" y="402815"/>
                  </a:cubicBezTo>
                  <a:cubicBezTo>
                    <a:pt x="54819" y="407429"/>
                    <a:pt x="55359" y="412613"/>
                    <a:pt x="57604" y="417103"/>
                  </a:cubicBezTo>
                  <a:cubicBezTo>
                    <a:pt x="60164" y="422222"/>
                    <a:pt x="63954" y="426628"/>
                    <a:pt x="67129" y="431390"/>
                  </a:cubicBezTo>
                  <a:cubicBezTo>
                    <a:pt x="65542" y="466315"/>
                    <a:pt x="67683" y="501610"/>
                    <a:pt x="62367" y="536165"/>
                  </a:cubicBezTo>
                  <a:cubicBezTo>
                    <a:pt x="61160" y="544010"/>
                    <a:pt x="52017" y="548323"/>
                    <a:pt x="48079" y="555215"/>
                  </a:cubicBezTo>
                  <a:cubicBezTo>
                    <a:pt x="45045" y="560525"/>
                    <a:pt x="39584" y="584435"/>
                    <a:pt x="38554" y="588553"/>
                  </a:cubicBezTo>
                  <a:cubicBezTo>
                    <a:pt x="40142" y="593315"/>
                    <a:pt x="41278" y="598253"/>
                    <a:pt x="43317" y="602840"/>
                  </a:cubicBezTo>
                  <a:cubicBezTo>
                    <a:pt x="52773" y="624115"/>
                    <a:pt x="57461" y="633629"/>
                    <a:pt x="71892" y="650465"/>
                  </a:cubicBezTo>
                  <a:cubicBezTo>
                    <a:pt x="76275" y="655579"/>
                    <a:pt x="80698" y="660838"/>
                    <a:pt x="86179" y="664753"/>
                  </a:cubicBezTo>
                  <a:cubicBezTo>
                    <a:pt x="96479" y="672110"/>
                    <a:pt x="107856" y="675154"/>
                    <a:pt x="119517" y="679040"/>
                  </a:cubicBezTo>
                  <a:cubicBezTo>
                    <a:pt x="156029" y="677453"/>
                    <a:pt x="192600" y="676882"/>
                    <a:pt x="229054" y="674278"/>
                  </a:cubicBezTo>
                  <a:cubicBezTo>
                    <a:pt x="237128" y="673701"/>
                    <a:pt x="245470" y="672803"/>
                    <a:pt x="252867" y="669515"/>
                  </a:cubicBezTo>
                  <a:cubicBezTo>
                    <a:pt x="260120" y="666291"/>
                    <a:pt x="265458" y="659842"/>
                    <a:pt x="271917" y="655228"/>
                  </a:cubicBezTo>
                  <a:cubicBezTo>
                    <a:pt x="288074" y="643687"/>
                    <a:pt x="282797" y="646839"/>
                    <a:pt x="300492" y="640940"/>
                  </a:cubicBezTo>
                  <a:lnTo>
                    <a:pt x="333829" y="650465"/>
                  </a:lnTo>
                  <a:cubicBezTo>
                    <a:pt x="338638" y="651908"/>
                    <a:pt x="344154" y="652146"/>
                    <a:pt x="348117" y="655228"/>
                  </a:cubicBezTo>
                  <a:cubicBezTo>
                    <a:pt x="358750" y="663498"/>
                    <a:pt x="370668" y="671755"/>
                    <a:pt x="376692" y="683803"/>
                  </a:cubicBezTo>
                  <a:cubicBezTo>
                    <a:pt x="388777" y="707972"/>
                    <a:pt x="382279" y="696946"/>
                    <a:pt x="395742" y="717140"/>
                  </a:cubicBezTo>
                  <a:cubicBezTo>
                    <a:pt x="397329" y="721903"/>
                    <a:pt x="399125" y="726601"/>
                    <a:pt x="400504" y="731428"/>
                  </a:cubicBezTo>
                  <a:cubicBezTo>
                    <a:pt x="402302" y="737722"/>
                    <a:pt x="401178" y="745367"/>
                    <a:pt x="405267" y="750478"/>
                  </a:cubicBezTo>
                  <a:cubicBezTo>
                    <a:pt x="408403" y="754398"/>
                    <a:pt x="414792" y="753653"/>
                    <a:pt x="419554" y="755240"/>
                  </a:cubicBezTo>
                  <a:cubicBezTo>
                    <a:pt x="425904" y="752065"/>
                    <a:pt x="431956" y="748208"/>
                    <a:pt x="438604" y="745715"/>
                  </a:cubicBezTo>
                  <a:cubicBezTo>
                    <a:pt x="444733" y="743417"/>
                    <a:pt x="451360" y="742751"/>
                    <a:pt x="457654" y="740953"/>
                  </a:cubicBezTo>
                  <a:cubicBezTo>
                    <a:pt x="462481" y="739574"/>
                    <a:pt x="467179" y="737778"/>
                    <a:pt x="471942" y="736190"/>
                  </a:cubicBezTo>
                  <a:cubicBezTo>
                    <a:pt x="497342" y="737778"/>
                    <a:pt x="531850" y="760504"/>
                    <a:pt x="548142" y="740953"/>
                  </a:cubicBezTo>
                  <a:cubicBezTo>
                    <a:pt x="564089" y="721816"/>
                    <a:pt x="555949" y="653796"/>
                    <a:pt x="529092" y="631415"/>
                  </a:cubicBezTo>
                  <a:cubicBezTo>
                    <a:pt x="525235" y="628201"/>
                    <a:pt x="519567" y="628240"/>
                    <a:pt x="514804" y="626653"/>
                  </a:cubicBezTo>
                  <a:cubicBezTo>
                    <a:pt x="505002" y="597244"/>
                    <a:pt x="516875" y="627377"/>
                    <a:pt x="490992" y="588553"/>
                  </a:cubicBezTo>
                  <a:cubicBezTo>
                    <a:pt x="487054" y="582646"/>
                    <a:pt x="484642" y="575853"/>
                    <a:pt x="481467" y="569503"/>
                  </a:cubicBezTo>
                  <a:cubicBezTo>
                    <a:pt x="483054" y="558390"/>
                    <a:pt x="481670" y="546423"/>
                    <a:pt x="486229" y="536165"/>
                  </a:cubicBezTo>
                  <a:cubicBezTo>
                    <a:pt x="488486" y="531088"/>
                    <a:pt x="509301" y="522107"/>
                    <a:pt x="514804" y="521878"/>
                  </a:cubicBezTo>
                  <a:cubicBezTo>
                    <a:pt x="548113" y="520490"/>
                    <a:pt x="594180" y="526640"/>
                    <a:pt x="624342" y="51711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426057" y="1908809"/>
              <a:ext cx="323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smtClean="0">
                  <a:latin typeface="Calibri"/>
                </a:rPr>
                <a:t>Ω</a:t>
              </a:r>
              <a:endParaRPr lang="en-US" sz="200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045953" y="2240563"/>
              <a:ext cx="485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i="1" smtClean="0">
                  <a:latin typeface="Calibri"/>
                </a:rPr>
                <a:t>x</a:t>
              </a:r>
              <a:r>
                <a:rPr lang="en-US" sz="1800" i="1" baseline="-25000" smtClean="0">
                  <a:latin typeface="Calibri"/>
                </a:rPr>
                <a:t>i</a:t>
              </a:r>
              <a:r>
                <a:rPr lang="en-US" sz="1800" smtClean="0">
                  <a:latin typeface="Calibri"/>
                </a:rPr>
                <a:t>?</a:t>
              </a:r>
              <a:endParaRPr lang="en-US" sz="1800"/>
            </a:p>
          </p:txBody>
        </p:sp>
      </p:grpSp>
      <p:pic>
        <p:nvPicPr>
          <p:cNvPr id="43" name="Content Placeholder 3" descr="gpu-fft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6" t="-798" r="-1502" b="-1862"/>
          <a:stretch/>
        </p:blipFill>
        <p:spPr bwMode="auto">
          <a:xfrm>
            <a:off x="1482854" y="3570543"/>
            <a:ext cx="1227666" cy="11529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4" name="Picture 43" descr="radialMeanPowe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474" y="3568424"/>
            <a:ext cx="1605846" cy="1204385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4818720" y="3629809"/>
            <a:ext cx="2404533" cy="1159934"/>
            <a:chOff x="5232400" y="1943451"/>
            <a:chExt cx="3710993" cy="1908883"/>
          </a:xfrm>
        </p:grpSpPr>
        <p:pic>
          <p:nvPicPr>
            <p:cNvPr id="46" name="Picture 45" descr="rad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400" y="2125134"/>
              <a:ext cx="239545" cy="1227666"/>
            </a:xfrm>
            <a:prstGeom prst="rect">
              <a:avLst/>
            </a:prstGeom>
          </p:spPr>
        </p:pic>
        <p:pic>
          <p:nvPicPr>
            <p:cNvPr id="47" name="Picture 46" descr="rad2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7708" y="1981200"/>
              <a:ext cx="3495685" cy="1871134"/>
            </a:xfrm>
            <a:prstGeom prst="rect">
              <a:avLst/>
            </a:prstGeom>
          </p:spPr>
        </p:pic>
        <p:pic>
          <p:nvPicPr>
            <p:cNvPr id="48" name="Picture 47" descr="rad3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1766" y="1943451"/>
              <a:ext cx="2188633" cy="240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20492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Maximal Poisson-Disk Sampling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151467"/>
            <a:ext cx="7772400" cy="4572000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hat is MPS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Dart-throwing</a:t>
            </a:r>
            <a:endParaRPr lang="en-US" dirty="0" smtClean="0"/>
          </a:p>
          <a:p>
            <a:pPr lvl="1"/>
            <a:r>
              <a:rPr lang="en-US" dirty="0"/>
              <a:t>Insert random points into a domain, build set X</a:t>
            </a:r>
          </a:p>
          <a:p>
            <a:pPr lvl="2"/>
            <a:r>
              <a:rPr lang="en-US" dirty="0"/>
              <a:t>With the “Poisson” process</a:t>
            </a:r>
            <a:endParaRPr lang="en-US" dirty="0" smtClean="0"/>
          </a:p>
        </p:txBody>
      </p:sp>
      <p:sp>
        <p:nvSpPr>
          <p:cNvPr id="5" name="Rectangle 4"/>
          <p:cNvSpPr/>
          <p:nvPr/>
        </p:nvSpPr>
        <p:spPr bwMode="auto">
          <a:xfrm>
            <a:off x="5528733" y="2946400"/>
            <a:ext cx="2743200" cy="2743200"/>
          </a:xfrm>
          <a:prstGeom prst="rect">
            <a:avLst/>
          </a:prstGeom>
          <a:solidFill>
            <a:srgbClr val="FFFF00">
              <a:alpha val="1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47808" y="3235326"/>
            <a:ext cx="914400" cy="914400"/>
            <a:chOff x="1014942" y="4818592"/>
            <a:chExt cx="914400" cy="914400"/>
          </a:xfrm>
        </p:grpSpPr>
        <p:sp>
          <p:nvSpPr>
            <p:cNvPr id="7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92208" y="5013326"/>
            <a:ext cx="914400" cy="914400"/>
            <a:chOff x="1014942" y="4818592"/>
            <a:chExt cx="914400" cy="914400"/>
          </a:xfrm>
        </p:grpSpPr>
        <p:sp>
          <p:nvSpPr>
            <p:cNvPr id="14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942541" y="4573059"/>
            <a:ext cx="914400" cy="914400"/>
            <a:chOff x="1014942" y="4818592"/>
            <a:chExt cx="914400" cy="914400"/>
          </a:xfrm>
        </p:grpSpPr>
        <p:sp>
          <p:nvSpPr>
            <p:cNvPr id="17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69542" y="3218393"/>
            <a:ext cx="914400" cy="914400"/>
            <a:chOff x="1014942" y="4818592"/>
            <a:chExt cx="914400" cy="914400"/>
          </a:xfrm>
        </p:grpSpPr>
        <p:sp>
          <p:nvSpPr>
            <p:cNvPr id="20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20405" y="3879201"/>
            <a:ext cx="1387929" cy="760504"/>
            <a:chOff x="6020405" y="3879201"/>
            <a:chExt cx="1387929" cy="760504"/>
          </a:xfrm>
        </p:grpSpPr>
        <p:sp>
          <p:nvSpPr>
            <p:cNvPr id="25" name="Freeform 24"/>
            <p:cNvSpPr/>
            <p:nvPr/>
          </p:nvSpPr>
          <p:spPr bwMode="auto">
            <a:xfrm>
              <a:off x="6020405" y="3879201"/>
              <a:ext cx="1387929" cy="760504"/>
            </a:xfrm>
            <a:custGeom>
              <a:avLst/>
              <a:gdLst>
                <a:gd name="connsiteX0" fmla="*/ 624342 w 881517"/>
                <a:gd name="connsiteY0" fmla="*/ 517115 h 760504"/>
                <a:gd name="connsiteX1" fmla="*/ 695779 w 881517"/>
                <a:gd name="connsiteY1" fmla="*/ 464728 h 760504"/>
                <a:gd name="connsiteX2" fmla="*/ 757692 w 881517"/>
                <a:gd name="connsiteY2" fmla="*/ 412340 h 760504"/>
                <a:gd name="connsiteX3" fmla="*/ 771979 w 881517"/>
                <a:gd name="connsiteY3" fmla="*/ 402815 h 760504"/>
                <a:gd name="connsiteX4" fmla="*/ 786267 w 881517"/>
                <a:gd name="connsiteY4" fmla="*/ 398053 h 760504"/>
                <a:gd name="connsiteX5" fmla="*/ 795792 w 881517"/>
                <a:gd name="connsiteY5" fmla="*/ 383765 h 760504"/>
                <a:gd name="connsiteX6" fmla="*/ 800554 w 881517"/>
                <a:gd name="connsiteY6" fmla="*/ 364715 h 760504"/>
                <a:gd name="connsiteX7" fmla="*/ 805317 w 881517"/>
                <a:gd name="connsiteY7" fmla="*/ 340903 h 760504"/>
                <a:gd name="connsiteX8" fmla="*/ 824367 w 881517"/>
                <a:gd name="connsiteY8" fmla="*/ 312328 h 760504"/>
                <a:gd name="connsiteX9" fmla="*/ 829129 w 881517"/>
                <a:gd name="connsiteY9" fmla="*/ 298040 h 760504"/>
                <a:gd name="connsiteX10" fmla="*/ 857704 w 881517"/>
                <a:gd name="connsiteY10" fmla="*/ 264703 h 760504"/>
                <a:gd name="connsiteX11" fmla="*/ 876754 w 881517"/>
                <a:gd name="connsiteY11" fmla="*/ 188503 h 760504"/>
                <a:gd name="connsiteX12" fmla="*/ 881517 w 881517"/>
                <a:gd name="connsiteY12" fmla="*/ 174215 h 760504"/>
                <a:gd name="connsiteX13" fmla="*/ 876754 w 881517"/>
                <a:gd name="connsiteY13" fmla="*/ 145640 h 760504"/>
                <a:gd name="connsiteX14" fmla="*/ 857704 w 881517"/>
                <a:gd name="connsiteY14" fmla="*/ 117065 h 760504"/>
                <a:gd name="connsiteX15" fmla="*/ 843417 w 881517"/>
                <a:gd name="connsiteY15" fmla="*/ 83728 h 760504"/>
                <a:gd name="connsiteX16" fmla="*/ 824367 w 881517"/>
                <a:gd name="connsiteY16" fmla="*/ 64678 h 760504"/>
                <a:gd name="connsiteX17" fmla="*/ 810079 w 881517"/>
                <a:gd name="connsiteY17" fmla="*/ 59915 h 760504"/>
                <a:gd name="connsiteX18" fmla="*/ 795792 w 881517"/>
                <a:gd name="connsiteY18" fmla="*/ 50390 h 760504"/>
                <a:gd name="connsiteX19" fmla="*/ 776742 w 881517"/>
                <a:gd name="connsiteY19" fmla="*/ 40865 h 760504"/>
                <a:gd name="connsiteX20" fmla="*/ 733879 w 881517"/>
                <a:gd name="connsiteY20" fmla="*/ 21815 h 760504"/>
                <a:gd name="connsiteX21" fmla="*/ 714829 w 881517"/>
                <a:gd name="connsiteY21" fmla="*/ 12290 h 760504"/>
                <a:gd name="connsiteX22" fmla="*/ 633867 w 881517"/>
                <a:gd name="connsiteY22" fmla="*/ 12290 h 760504"/>
                <a:gd name="connsiteX23" fmla="*/ 600529 w 881517"/>
                <a:gd name="connsiteY23" fmla="*/ 45628 h 760504"/>
                <a:gd name="connsiteX24" fmla="*/ 567192 w 881517"/>
                <a:gd name="connsiteY24" fmla="*/ 83728 h 760504"/>
                <a:gd name="connsiteX25" fmla="*/ 548142 w 881517"/>
                <a:gd name="connsiteY25" fmla="*/ 126590 h 760504"/>
                <a:gd name="connsiteX26" fmla="*/ 538617 w 881517"/>
                <a:gd name="connsiteY26" fmla="*/ 150403 h 760504"/>
                <a:gd name="connsiteX27" fmla="*/ 533854 w 881517"/>
                <a:gd name="connsiteY27" fmla="*/ 183740 h 760504"/>
                <a:gd name="connsiteX28" fmla="*/ 529092 w 881517"/>
                <a:gd name="connsiteY28" fmla="*/ 298040 h 760504"/>
                <a:gd name="connsiteX29" fmla="*/ 519567 w 881517"/>
                <a:gd name="connsiteY29" fmla="*/ 312328 h 760504"/>
                <a:gd name="connsiteX30" fmla="*/ 490992 w 881517"/>
                <a:gd name="connsiteY30" fmla="*/ 336140 h 760504"/>
                <a:gd name="connsiteX31" fmla="*/ 452892 w 881517"/>
                <a:gd name="connsiteY31" fmla="*/ 364715 h 760504"/>
                <a:gd name="connsiteX32" fmla="*/ 438604 w 881517"/>
                <a:gd name="connsiteY32" fmla="*/ 369478 h 760504"/>
                <a:gd name="connsiteX33" fmla="*/ 424317 w 881517"/>
                <a:gd name="connsiteY33" fmla="*/ 374240 h 760504"/>
                <a:gd name="connsiteX34" fmla="*/ 410029 w 881517"/>
                <a:gd name="connsiteY34" fmla="*/ 383765 h 760504"/>
                <a:gd name="connsiteX35" fmla="*/ 352879 w 881517"/>
                <a:gd name="connsiteY35" fmla="*/ 393290 h 760504"/>
                <a:gd name="connsiteX36" fmla="*/ 338592 w 881517"/>
                <a:gd name="connsiteY36" fmla="*/ 402815 h 760504"/>
                <a:gd name="connsiteX37" fmla="*/ 319542 w 881517"/>
                <a:gd name="connsiteY37" fmla="*/ 421865 h 760504"/>
                <a:gd name="connsiteX38" fmla="*/ 305254 w 881517"/>
                <a:gd name="connsiteY38" fmla="*/ 426628 h 760504"/>
                <a:gd name="connsiteX39" fmla="*/ 271917 w 881517"/>
                <a:gd name="connsiteY39" fmla="*/ 436153 h 760504"/>
                <a:gd name="connsiteX40" fmla="*/ 124279 w 881517"/>
                <a:gd name="connsiteY40" fmla="*/ 431390 h 760504"/>
                <a:gd name="connsiteX41" fmla="*/ 119517 w 881517"/>
                <a:gd name="connsiteY41" fmla="*/ 412340 h 760504"/>
                <a:gd name="connsiteX42" fmla="*/ 105229 w 881517"/>
                <a:gd name="connsiteY42" fmla="*/ 402815 h 760504"/>
                <a:gd name="connsiteX43" fmla="*/ 100467 w 881517"/>
                <a:gd name="connsiteY43" fmla="*/ 388528 h 760504"/>
                <a:gd name="connsiteX44" fmla="*/ 90942 w 881517"/>
                <a:gd name="connsiteY44" fmla="*/ 374240 h 760504"/>
                <a:gd name="connsiteX45" fmla="*/ 86179 w 881517"/>
                <a:gd name="connsiteY45" fmla="*/ 350428 h 760504"/>
                <a:gd name="connsiteX46" fmla="*/ 76654 w 881517"/>
                <a:gd name="connsiteY46" fmla="*/ 317090 h 760504"/>
                <a:gd name="connsiteX47" fmla="*/ 67129 w 881517"/>
                <a:gd name="connsiteY47" fmla="*/ 302803 h 760504"/>
                <a:gd name="connsiteX48" fmla="*/ 14742 w 881517"/>
                <a:gd name="connsiteY48" fmla="*/ 288515 h 760504"/>
                <a:gd name="connsiteX49" fmla="*/ 454 w 881517"/>
                <a:gd name="connsiteY49" fmla="*/ 293278 h 760504"/>
                <a:gd name="connsiteX50" fmla="*/ 29029 w 881517"/>
                <a:gd name="connsiteY50" fmla="*/ 379003 h 760504"/>
                <a:gd name="connsiteX51" fmla="*/ 43317 w 881517"/>
                <a:gd name="connsiteY51" fmla="*/ 383765 h 760504"/>
                <a:gd name="connsiteX52" fmla="*/ 52842 w 881517"/>
                <a:gd name="connsiteY52" fmla="*/ 402815 h 760504"/>
                <a:gd name="connsiteX53" fmla="*/ 57604 w 881517"/>
                <a:gd name="connsiteY53" fmla="*/ 417103 h 760504"/>
                <a:gd name="connsiteX54" fmla="*/ 67129 w 881517"/>
                <a:gd name="connsiteY54" fmla="*/ 431390 h 760504"/>
                <a:gd name="connsiteX55" fmla="*/ 62367 w 881517"/>
                <a:gd name="connsiteY55" fmla="*/ 536165 h 760504"/>
                <a:gd name="connsiteX56" fmla="*/ 48079 w 881517"/>
                <a:gd name="connsiteY56" fmla="*/ 555215 h 760504"/>
                <a:gd name="connsiteX57" fmla="*/ 38554 w 881517"/>
                <a:gd name="connsiteY57" fmla="*/ 588553 h 760504"/>
                <a:gd name="connsiteX58" fmla="*/ 43317 w 881517"/>
                <a:gd name="connsiteY58" fmla="*/ 602840 h 760504"/>
                <a:gd name="connsiteX59" fmla="*/ 71892 w 881517"/>
                <a:gd name="connsiteY59" fmla="*/ 650465 h 760504"/>
                <a:gd name="connsiteX60" fmla="*/ 86179 w 881517"/>
                <a:gd name="connsiteY60" fmla="*/ 664753 h 760504"/>
                <a:gd name="connsiteX61" fmla="*/ 119517 w 881517"/>
                <a:gd name="connsiteY61" fmla="*/ 679040 h 760504"/>
                <a:gd name="connsiteX62" fmla="*/ 229054 w 881517"/>
                <a:gd name="connsiteY62" fmla="*/ 674278 h 760504"/>
                <a:gd name="connsiteX63" fmla="*/ 252867 w 881517"/>
                <a:gd name="connsiteY63" fmla="*/ 669515 h 760504"/>
                <a:gd name="connsiteX64" fmla="*/ 271917 w 881517"/>
                <a:gd name="connsiteY64" fmla="*/ 655228 h 760504"/>
                <a:gd name="connsiteX65" fmla="*/ 300492 w 881517"/>
                <a:gd name="connsiteY65" fmla="*/ 640940 h 760504"/>
                <a:gd name="connsiteX66" fmla="*/ 333829 w 881517"/>
                <a:gd name="connsiteY66" fmla="*/ 650465 h 760504"/>
                <a:gd name="connsiteX67" fmla="*/ 348117 w 881517"/>
                <a:gd name="connsiteY67" fmla="*/ 655228 h 760504"/>
                <a:gd name="connsiteX68" fmla="*/ 376692 w 881517"/>
                <a:gd name="connsiteY68" fmla="*/ 683803 h 760504"/>
                <a:gd name="connsiteX69" fmla="*/ 395742 w 881517"/>
                <a:gd name="connsiteY69" fmla="*/ 717140 h 760504"/>
                <a:gd name="connsiteX70" fmla="*/ 400504 w 881517"/>
                <a:gd name="connsiteY70" fmla="*/ 731428 h 760504"/>
                <a:gd name="connsiteX71" fmla="*/ 405267 w 881517"/>
                <a:gd name="connsiteY71" fmla="*/ 750478 h 760504"/>
                <a:gd name="connsiteX72" fmla="*/ 419554 w 881517"/>
                <a:gd name="connsiteY72" fmla="*/ 755240 h 760504"/>
                <a:gd name="connsiteX73" fmla="*/ 438604 w 881517"/>
                <a:gd name="connsiteY73" fmla="*/ 745715 h 760504"/>
                <a:gd name="connsiteX74" fmla="*/ 457654 w 881517"/>
                <a:gd name="connsiteY74" fmla="*/ 740953 h 760504"/>
                <a:gd name="connsiteX75" fmla="*/ 471942 w 881517"/>
                <a:gd name="connsiteY75" fmla="*/ 736190 h 760504"/>
                <a:gd name="connsiteX76" fmla="*/ 548142 w 881517"/>
                <a:gd name="connsiteY76" fmla="*/ 740953 h 760504"/>
                <a:gd name="connsiteX77" fmla="*/ 529092 w 881517"/>
                <a:gd name="connsiteY77" fmla="*/ 631415 h 760504"/>
                <a:gd name="connsiteX78" fmla="*/ 514804 w 881517"/>
                <a:gd name="connsiteY78" fmla="*/ 626653 h 760504"/>
                <a:gd name="connsiteX79" fmla="*/ 490992 w 881517"/>
                <a:gd name="connsiteY79" fmla="*/ 588553 h 760504"/>
                <a:gd name="connsiteX80" fmla="*/ 481467 w 881517"/>
                <a:gd name="connsiteY80" fmla="*/ 569503 h 760504"/>
                <a:gd name="connsiteX81" fmla="*/ 486229 w 881517"/>
                <a:gd name="connsiteY81" fmla="*/ 536165 h 760504"/>
                <a:gd name="connsiteX82" fmla="*/ 514804 w 881517"/>
                <a:gd name="connsiteY82" fmla="*/ 521878 h 760504"/>
                <a:gd name="connsiteX83" fmla="*/ 624342 w 881517"/>
                <a:gd name="connsiteY83" fmla="*/ 517115 h 76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881517" h="760504">
                  <a:moveTo>
                    <a:pt x="624342" y="517115"/>
                  </a:moveTo>
                  <a:cubicBezTo>
                    <a:pt x="654504" y="507590"/>
                    <a:pt x="673237" y="483802"/>
                    <a:pt x="695779" y="464728"/>
                  </a:cubicBezTo>
                  <a:cubicBezTo>
                    <a:pt x="716417" y="447265"/>
                    <a:pt x="735198" y="427336"/>
                    <a:pt x="757692" y="412340"/>
                  </a:cubicBezTo>
                  <a:cubicBezTo>
                    <a:pt x="762454" y="409165"/>
                    <a:pt x="766860" y="405375"/>
                    <a:pt x="771979" y="402815"/>
                  </a:cubicBezTo>
                  <a:cubicBezTo>
                    <a:pt x="776469" y="400570"/>
                    <a:pt x="781504" y="399640"/>
                    <a:pt x="786267" y="398053"/>
                  </a:cubicBezTo>
                  <a:cubicBezTo>
                    <a:pt x="789442" y="393290"/>
                    <a:pt x="793537" y="389026"/>
                    <a:pt x="795792" y="383765"/>
                  </a:cubicBezTo>
                  <a:cubicBezTo>
                    <a:pt x="798370" y="377749"/>
                    <a:pt x="799134" y="371105"/>
                    <a:pt x="800554" y="364715"/>
                  </a:cubicBezTo>
                  <a:cubicBezTo>
                    <a:pt x="802310" y="356813"/>
                    <a:pt x="801967" y="348272"/>
                    <a:pt x="805317" y="340903"/>
                  </a:cubicBezTo>
                  <a:cubicBezTo>
                    <a:pt x="810054" y="330482"/>
                    <a:pt x="824367" y="312328"/>
                    <a:pt x="824367" y="312328"/>
                  </a:cubicBezTo>
                  <a:cubicBezTo>
                    <a:pt x="825954" y="307565"/>
                    <a:pt x="825915" y="301897"/>
                    <a:pt x="829129" y="298040"/>
                  </a:cubicBezTo>
                  <a:cubicBezTo>
                    <a:pt x="849940" y="273067"/>
                    <a:pt x="848135" y="296601"/>
                    <a:pt x="857704" y="264703"/>
                  </a:cubicBezTo>
                  <a:cubicBezTo>
                    <a:pt x="865227" y="239625"/>
                    <a:pt x="868474" y="213341"/>
                    <a:pt x="876754" y="188503"/>
                  </a:cubicBezTo>
                  <a:lnTo>
                    <a:pt x="881517" y="174215"/>
                  </a:lnTo>
                  <a:cubicBezTo>
                    <a:pt x="879929" y="164690"/>
                    <a:pt x="880468" y="154554"/>
                    <a:pt x="876754" y="145640"/>
                  </a:cubicBezTo>
                  <a:cubicBezTo>
                    <a:pt x="872351" y="135073"/>
                    <a:pt x="857704" y="117065"/>
                    <a:pt x="857704" y="117065"/>
                  </a:cubicBezTo>
                  <a:cubicBezTo>
                    <a:pt x="854026" y="106029"/>
                    <a:pt x="850480" y="93145"/>
                    <a:pt x="843417" y="83728"/>
                  </a:cubicBezTo>
                  <a:cubicBezTo>
                    <a:pt x="838029" y="76544"/>
                    <a:pt x="831675" y="69898"/>
                    <a:pt x="824367" y="64678"/>
                  </a:cubicBezTo>
                  <a:cubicBezTo>
                    <a:pt x="820282" y="61760"/>
                    <a:pt x="814569" y="62160"/>
                    <a:pt x="810079" y="59915"/>
                  </a:cubicBezTo>
                  <a:cubicBezTo>
                    <a:pt x="804960" y="57355"/>
                    <a:pt x="800762" y="53230"/>
                    <a:pt x="795792" y="50390"/>
                  </a:cubicBezTo>
                  <a:cubicBezTo>
                    <a:pt x="789628" y="46868"/>
                    <a:pt x="782762" y="44628"/>
                    <a:pt x="776742" y="40865"/>
                  </a:cubicBezTo>
                  <a:cubicBezTo>
                    <a:pt x="743709" y="20220"/>
                    <a:pt x="773132" y="29666"/>
                    <a:pt x="733879" y="21815"/>
                  </a:cubicBezTo>
                  <a:cubicBezTo>
                    <a:pt x="727529" y="18640"/>
                    <a:pt x="721355" y="15087"/>
                    <a:pt x="714829" y="12290"/>
                  </a:cubicBezTo>
                  <a:cubicBezTo>
                    <a:pt x="686153" y="0"/>
                    <a:pt x="675593" y="9310"/>
                    <a:pt x="633867" y="12290"/>
                  </a:cubicBezTo>
                  <a:cubicBezTo>
                    <a:pt x="622754" y="23403"/>
                    <a:pt x="610347" y="33356"/>
                    <a:pt x="600529" y="45628"/>
                  </a:cubicBezTo>
                  <a:cubicBezTo>
                    <a:pt x="577272" y="74699"/>
                    <a:pt x="588666" y="62252"/>
                    <a:pt x="567192" y="83728"/>
                  </a:cubicBezTo>
                  <a:cubicBezTo>
                    <a:pt x="538951" y="154330"/>
                    <a:pt x="574844" y="66510"/>
                    <a:pt x="548142" y="126590"/>
                  </a:cubicBezTo>
                  <a:cubicBezTo>
                    <a:pt x="544670" y="134402"/>
                    <a:pt x="541792" y="142465"/>
                    <a:pt x="538617" y="150403"/>
                  </a:cubicBezTo>
                  <a:cubicBezTo>
                    <a:pt x="537029" y="161515"/>
                    <a:pt x="534577" y="172538"/>
                    <a:pt x="533854" y="183740"/>
                  </a:cubicBezTo>
                  <a:cubicBezTo>
                    <a:pt x="531399" y="221794"/>
                    <a:pt x="533303" y="260140"/>
                    <a:pt x="529092" y="298040"/>
                  </a:cubicBezTo>
                  <a:cubicBezTo>
                    <a:pt x="528460" y="303729"/>
                    <a:pt x="523231" y="307931"/>
                    <a:pt x="519567" y="312328"/>
                  </a:cubicBezTo>
                  <a:cubicBezTo>
                    <a:pt x="508110" y="326077"/>
                    <a:pt x="505038" y="326776"/>
                    <a:pt x="490992" y="336140"/>
                  </a:cubicBezTo>
                  <a:cubicBezTo>
                    <a:pt x="476977" y="364170"/>
                    <a:pt x="488202" y="352945"/>
                    <a:pt x="452892" y="364715"/>
                  </a:cubicBezTo>
                  <a:lnTo>
                    <a:pt x="438604" y="369478"/>
                  </a:lnTo>
                  <a:lnTo>
                    <a:pt x="424317" y="374240"/>
                  </a:lnTo>
                  <a:cubicBezTo>
                    <a:pt x="419554" y="377415"/>
                    <a:pt x="415290" y="381510"/>
                    <a:pt x="410029" y="383765"/>
                  </a:cubicBezTo>
                  <a:cubicBezTo>
                    <a:pt x="397069" y="389319"/>
                    <a:pt x="361287" y="392239"/>
                    <a:pt x="352879" y="393290"/>
                  </a:cubicBezTo>
                  <a:cubicBezTo>
                    <a:pt x="348117" y="396465"/>
                    <a:pt x="342938" y="399090"/>
                    <a:pt x="338592" y="402815"/>
                  </a:cubicBezTo>
                  <a:cubicBezTo>
                    <a:pt x="331774" y="408659"/>
                    <a:pt x="326850" y="416645"/>
                    <a:pt x="319542" y="421865"/>
                  </a:cubicBezTo>
                  <a:cubicBezTo>
                    <a:pt x="315457" y="424783"/>
                    <a:pt x="310081" y="425249"/>
                    <a:pt x="305254" y="426628"/>
                  </a:cubicBezTo>
                  <a:cubicBezTo>
                    <a:pt x="263402" y="438586"/>
                    <a:pt x="306166" y="424735"/>
                    <a:pt x="271917" y="436153"/>
                  </a:cubicBezTo>
                  <a:lnTo>
                    <a:pt x="124279" y="431390"/>
                  </a:lnTo>
                  <a:cubicBezTo>
                    <a:pt x="117812" y="430380"/>
                    <a:pt x="123148" y="417786"/>
                    <a:pt x="119517" y="412340"/>
                  </a:cubicBezTo>
                  <a:cubicBezTo>
                    <a:pt x="116342" y="407577"/>
                    <a:pt x="109992" y="405990"/>
                    <a:pt x="105229" y="402815"/>
                  </a:cubicBezTo>
                  <a:cubicBezTo>
                    <a:pt x="103642" y="398053"/>
                    <a:pt x="102712" y="393018"/>
                    <a:pt x="100467" y="388528"/>
                  </a:cubicBezTo>
                  <a:cubicBezTo>
                    <a:pt x="97907" y="383408"/>
                    <a:pt x="92952" y="379599"/>
                    <a:pt x="90942" y="374240"/>
                  </a:cubicBezTo>
                  <a:cubicBezTo>
                    <a:pt x="88100" y="366661"/>
                    <a:pt x="87935" y="358330"/>
                    <a:pt x="86179" y="350428"/>
                  </a:cubicBezTo>
                  <a:cubicBezTo>
                    <a:pt x="84957" y="344930"/>
                    <a:pt x="79838" y="323457"/>
                    <a:pt x="76654" y="317090"/>
                  </a:cubicBezTo>
                  <a:cubicBezTo>
                    <a:pt x="74094" y="311971"/>
                    <a:pt x="71983" y="305836"/>
                    <a:pt x="67129" y="302803"/>
                  </a:cubicBezTo>
                  <a:cubicBezTo>
                    <a:pt x="55756" y="295695"/>
                    <a:pt x="28339" y="291235"/>
                    <a:pt x="14742" y="288515"/>
                  </a:cubicBezTo>
                  <a:cubicBezTo>
                    <a:pt x="9979" y="290103"/>
                    <a:pt x="839" y="288272"/>
                    <a:pt x="454" y="293278"/>
                  </a:cubicBezTo>
                  <a:cubicBezTo>
                    <a:pt x="0" y="299184"/>
                    <a:pt x="6297" y="371427"/>
                    <a:pt x="29029" y="379003"/>
                  </a:cubicBezTo>
                  <a:lnTo>
                    <a:pt x="43317" y="383765"/>
                  </a:lnTo>
                  <a:cubicBezTo>
                    <a:pt x="46492" y="390115"/>
                    <a:pt x="50045" y="396289"/>
                    <a:pt x="52842" y="402815"/>
                  </a:cubicBezTo>
                  <a:cubicBezTo>
                    <a:pt x="54819" y="407429"/>
                    <a:pt x="55359" y="412613"/>
                    <a:pt x="57604" y="417103"/>
                  </a:cubicBezTo>
                  <a:cubicBezTo>
                    <a:pt x="60164" y="422222"/>
                    <a:pt x="63954" y="426628"/>
                    <a:pt x="67129" y="431390"/>
                  </a:cubicBezTo>
                  <a:cubicBezTo>
                    <a:pt x="65542" y="466315"/>
                    <a:pt x="67683" y="501610"/>
                    <a:pt x="62367" y="536165"/>
                  </a:cubicBezTo>
                  <a:cubicBezTo>
                    <a:pt x="61160" y="544010"/>
                    <a:pt x="52017" y="548323"/>
                    <a:pt x="48079" y="555215"/>
                  </a:cubicBezTo>
                  <a:cubicBezTo>
                    <a:pt x="45045" y="560525"/>
                    <a:pt x="39584" y="584435"/>
                    <a:pt x="38554" y="588553"/>
                  </a:cubicBezTo>
                  <a:cubicBezTo>
                    <a:pt x="40142" y="593315"/>
                    <a:pt x="41278" y="598253"/>
                    <a:pt x="43317" y="602840"/>
                  </a:cubicBezTo>
                  <a:cubicBezTo>
                    <a:pt x="52773" y="624115"/>
                    <a:pt x="57461" y="633629"/>
                    <a:pt x="71892" y="650465"/>
                  </a:cubicBezTo>
                  <a:cubicBezTo>
                    <a:pt x="76275" y="655579"/>
                    <a:pt x="80698" y="660838"/>
                    <a:pt x="86179" y="664753"/>
                  </a:cubicBezTo>
                  <a:cubicBezTo>
                    <a:pt x="96479" y="672110"/>
                    <a:pt x="107856" y="675154"/>
                    <a:pt x="119517" y="679040"/>
                  </a:cubicBezTo>
                  <a:cubicBezTo>
                    <a:pt x="156029" y="677453"/>
                    <a:pt x="192600" y="676882"/>
                    <a:pt x="229054" y="674278"/>
                  </a:cubicBezTo>
                  <a:cubicBezTo>
                    <a:pt x="237128" y="673701"/>
                    <a:pt x="245470" y="672803"/>
                    <a:pt x="252867" y="669515"/>
                  </a:cubicBezTo>
                  <a:cubicBezTo>
                    <a:pt x="260120" y="666291"/>
                    <a:pt x="265458" y="659842"/>
                    <a:pt x="271917" y="655228"/>
                  </a:cubicBezTo>
                  <a:cubicBezTo>
                    <a:pt x="288074" y="643687"/>
                    <a:pt x="282797" y="646839"/>
                    <a:pt x="300492" y="640940"/>
                  </a:cubicBezTo>
                  <a:lnTo>
                    <a:pt x="333829" y="650465"/>
                  </a:lnTo>
                  <a:cubicBezTo>
                    <a:pt x="338638" y="651908"/>
                    <a:pt x="344154" y="652146"/>
                    <a:pt x="348117" y="655228"/>
                  </a:cubicBezTo>
                  <a:cubicBezTo>
                    <a:pt x="358750" y="663498"/>
                    <a:pt x="370668" y="671755"/>
                    <a:pt x="376692" y="683803"/>
                  </a:cubicBezTo>
                  <a:cubicBezTo>
                    <a:pt x="388777" y="707972"/>
                    <a:pt x="382279" y="696946"/>
                    <a:pt x="395742" y="717140"/>
                  </a:cubicBezTo>
                  <a:cubicBezTo>
                    <a:pt x="397329" y="721903"/>
                    <a:pt x="399125" y="726601"/>
                    <a:pt x="400504" y="731428"/>
                  </a:cubicBezTo>
                  <a:cubicBezTo>
                    <a:pt x="402302" y="737722"/>
                    <a:pt x="401178" y="745367"/>
                    <a:pt x="405267" y="750478"/>
                  </a:cubicBezTo>
                  <a:cubicBezTo>
                    <a:pt x="408403" y="754398"/>
                    <a:pt x="414792" y="753653"/>
                    <a:pt x="419554" y="755240"/>
                  </a:cubicBezTo>
                  <a:cubicBezTo>
                    <a:pt x="425904" y="752065"/>
                    <a:pt x="431956" y="748208"/>
                    <a:pt x="438604" y="745715"/>
                  </a:cubicBezTo>
                  <a:cubicBezTo>
                    <a:pt x="444733" y="743417"/>
                    <a:pt x="451360" y="742751"/>
                    <a:pt x="457654" y="740953"/>
                  </a:cubicBezTo>
                  <a:cubicBezTo>
                    <a:pt x="462481" y="739574"/>
                    <a:pt x="467179" y="737778"/>
                    <a:pt x="471942" y="736190"/>
                  </a:cubicBezTo>
                  <a:cubicBezTo>
                    <a:pt x="497342" y="737778"/>
                    <a:pt x="531850" y="760504"/>
                    <a:pt x="548142" y="740953"/>
                  </a:cubicBezTo>
                  <a:cubicBezTo>
                    <a:pt x="564089" y="721816"/>
                    <a:pt x="555949" y="653796"/>
                    <a:pt x="529092" y="631415"/>
                  </a:cubicBezTo>
                  <a:cubicBezTo>
                    <a:pt x="525235" y="628201"/>
                    <a:pt x="519567" y="628240"/>
                    <a:pt x="514804" y="626653"/>
                  </a:cubicBezTo>
                  <a:cubicBezTo>
                    <a:pt x="505002" y="597244"/>
                    <a:pt x="516875" y="627377"/>
                    <a:pt x="490992" y="588553"/>
                  </a:cubicBezTo>
                  <a:cubicBezTo>
                    <a:pt x="487054" y="582646"/>
                    <a:pt x="484642" y="575853"/>
                    <a:pt x="481467" y="569503"/>
                  </a:cubicBezTo>
                  <a:cubicBezTo>
                    <a:pt x="483054" y="558390"/>
                    <a:pt x="481670" y="546423"/>
                    <a:pt x="486229" y="536165"/>
                  </a:cubicBezTo>
                  <a:cubicBezTo>
                    <a:pt x="488486" y="531088"/>
                    <a:pt x="509301" y="522107"/>
                    <a:pt x="514804" y="521878"/>
                  </a:cubicBezTo>
                  <a:cubicBezTo>
                    <a:pt x="548113" y="520490"/>
                    <a:pt x="594180" y="526640"/>
                    <a:pt x="624342" y="51711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900333" y="3926416"/>
              <a:ext cx="323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smtClean="0">
                  <a:latin typeface="Calibri"/>
                </a:rPr>
                <a:t>Ω</a:t>
              </a:r>
              <a:endParaRPr lang="en-US" sz="200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374341" y="4187825"/>
              <a:ext cx="485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i="1" smtClean="0">
                  <a:latin typeface="Calibri"/>
                </a:rPr>
                <a:t>x</a:t>
              </a:r>
              <a:r>
                <a:rPr lang="en-US" sz="1800" i="1" baseline="-25000" smtClean="0">
                  <a:latin typeface="Calibri"/>
                </a:rPr>
                <a:t>4</a:t>
              </a:r>
              <a:r>
                <a:rPr lang="en-US" sz="1800" smtClean="0">
                  <a:latin typeface="Calibri"/>
                </a:rPr>
                <a:t>?</a:t>
              </a:r>
              <a:endParaRPr lang="en-US" sz="1800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3318915"/>
            <a:ext cx="3822700" cy="89810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1" y="2849016"/>
            <a:ext cx="4726507" cy="3259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299" y="2434165"/>
            <a:ext cx="452967" cy="5032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71" y="4256636"/>
            <a:ext cx="4656668" cy="303696"/>
          </a:xfrm>
          <a:prstGeom prst="rect">
            <a:avLst/>
          </a:prstGeom>
        </p:spPr>
      </p:pic>
      <p:grpSp>
        <p:nvGrpSpPr>
          <p:cNvPr id="303" name="Group 302"/>
          <p:cNvGrpSpPr/>
          <p:nvPr/>
        </p:nvGrpSpPr>
        <p:grpSpPr>
          <a:xfrm>
            <a:off x="5104343" y="2524127"/>
            <a:ext cx="3589866" cy="3547533"/>
            <a:chOff x="5104343" y="2524127"/>
            <a:chExt cx="3589866" cy="3547533"/>
          </a:xfrm>
        </p:grpSpPr>
        <p:grpSp>
          <p:nvGrpSpPr>
            <p:cNvPr id="304" name="Group 303"/>
            <p:cNvGrpSpPr/>
            <p:nvPr/>
          </p:nvGrpSpPr>
          <p:grpSpPr>
            <a:xfrm>
              <a:off x="5104343" y="2524127"/>
              <a:ext cx="3589866" cy="3547533"/>
              <a:chOff x="5104343" y="2524127"/>
              <a:chExt cx="3589866" cy="3547533"/>
            </a:xfrm>
          </p:grpSpPr>
          <p:grpSp>
            <p:nvGrpSpPr>
              <p:cNvPr id="308" name="Group 307"/>
              <p:cNvGrpSpPr/>
              <p:nvPr/>
            </p:nvGrpSpPr>
            <p:grpSpPr>
              <a:xfrm>
                <a:off x="5104343" y="2524127"/>
                <a:ext cx="3589866" cy="3496734"/>
                <a:chOff x="5104343" y="2524127"/>
                <a:chExt cx="3589866" cy="3496734"/>
              </a:xfrm>
            </p:grpSpPr>
            <p:grpSp>
              <p:nvGrpSpPr>
                <p:cNvPr id="315" name="Group 314"/>
                <p:cNvGrpSpPr/>
                <p:nvPr/>
              </p:nvGrpSpPr>
              <p:grpSpPr>
                <a:xfrm>
                  <a:off x="5434542" y="44121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7" name="Oval 37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6" name="Group 315"/>
                <p:cNvGrpSpPr/>
                <p:nvPr/>
              </p:nvGrpSpPr>
              <p:grpSpPr>
                <a:xfrm>
                  <a:off x="6873875" y="42343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5" name="Oval 37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7" name="Group 316"/>
                <p:cNvGrpSpPr/>
                <p:nvPr/>
              </p:nvGrpSpPr>
              <p:grpSpPr>
                <a:xfrm>
                  <a:off x="7263343" y="32437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3" name="Oval 37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8" name="Group 317"/>
                <p:cNvGrpSpPr/>
                <p:nvPr/>
              </p:nvGrpSpPr>
              <p:grpSpPr>
                <a:xfrm>
                  <a:off x="5180543" y="25749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1" name="Oval 37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9" name="Group 318"/>
                <p:cNvGrpSpPr/>
                <p:nvPr/>
              </p:nvGrpSpPr>
              <p:grpSpPr>
                <a:xfrm>
                  <a:off x="5104343" y="3709460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9" name="Oval 36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0" name="Group 319"/>
                <p:cNvGrpSpPr/>
                <p:nvPr/>
              </p:nvGrpSpPr>
              <p:grpSpPr>
                <a:xfrm>
                  <a:off x="5840943" y="37771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7" name="Oval 36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1" name="Group 320"/>
                <p:cNvGrpSpPr/>
                <p:nvPr/>
              </p:nvGrpSpPr>
              <p:grpSpPr>
                <a:xfrm>
                  <a:off x="7779809" y="46069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5" name="Oval 36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2" name="Group 321"/>
                <p:cNvGrpSpPr/>
                <p:nvPr/>
              </p:nvGrpSpPr>
              <p:grpSpPr>
                <a:xfrm>
                  <a:off x="7305676" y="44799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3" name="Oval 36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3" name="Group 322"/>
                <p:cNvGrpSpPr/>
                <p:nvPr/>
              </p:nvGrpSpPr>
              <p:grpSpPr>
                <a:xfrm>
                  <a:off x="6975476" y="4903261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1" name="Oval 36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4" name="Group 323"/>
                <p:cNvGrpSpPr/>
                <p:nvPr/>
              </p:nvGrpSpPr>
              <p:grpSpPr>
                <a:xfrm>
                  <a:off x="7593542" y="2845860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9" name="Oval 35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5" name="Group 324"/>
                <p:cNvGrpSpPr/>
                <p:nvPr/>
              </p:nvGrpSpPr>
              <p:grpSpPr>
                <a:xfrm>
                  <a:off x="7077076" y="27611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7" name="Oval 35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6" name="Group 325"/>
                <p:cNvGrpSpPr/>
                <p:nvPr/>
              </p:nvGrpSpPr>
              <p:grpSpPr>
                <a:xfrm>
                  <a:off x="6365875" y="50895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5" name="Oval 35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7" name="Group 326"/>
                <p:cNvGrpSpPr/>
                <p:nvPr/>
              </p:nvGrpSpPr>
              <p:grpSpPr>
                <a:xfrm>
                  <a:off x="7449609" y="5106461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3" name="Oval 35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8" name="Group 327"/>
                <p:cNvGrpSpPr/>
                <p:nvPr/>
              </p:nvGrpSpPr>
              <p:grpSpPr>
                <a:xfrm>
                  <a:off x="6772276" y="3760260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1" name="Oval 35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9" name="Group 328"/>
                <p:cNvGrpSpPr/>
                <p:nvPr/>
              </p:nvGrpSpPr>
              <p:grpSpPr>
                <a:xfrm>
                  <a:off x="6247343" y="29897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9" name="Oval 34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0" name="Group 329"/>
                <p:cNvGrpSpPr/>
                <p:nvPr/>
              </p:nvGrpSpPr>
              <p:grpSpPr>
                <a:xfrm>
                  <a:off x="7618942" y="37687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7" name="Oval 34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1" name="Group 330"/>
                <p:cNvGrpSpPr/>
                <p:nvPr/>
              </p:nvGrpSpPr>
              <p:grpSpPr>
                <a:xfrm>
                  <a:off x="6306609" y="35739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5" name="Oval 34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2" name="Group 331"/>
                <p:cNvGrpSpPr/>
                <p:nvPr/>
              </p:nvGrpSpPr>
              <p:grpSpPr>
                <a:xfrm>
                  <a:off x="6755343" y="31929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3" name="Oval 34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3" name="Group 332"/>
                <p:cNvGrpSpPr/>
                <p:nvPr/>
              </p:nvGrpSpPr>
              <p:grpSpPr>
                <a:xfrm>
                  <a:off x="5231342" y="31337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1" name="Oval 34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4" name="Group 333"/>
                <p:cNvGrpSpPr/>
                <p:nvPr/>
              </p:nvGrpSpPr>
              <p:grpSpPr>
                <a:xfrm>
                  <a:off x="6433609" y="25241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3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9" name="Oval 33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5" name="Group 334"/>
                <p:cNvGrpSpPr/>
                <p:nvPr/>
              </p:nvGrpSpPr>
              <p:grpSpPr>
                <a:xfrm>
                  <a:off x="5773209" y="25579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3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7" name="Oval 33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9" name="Group 308"/>
              <p:cNvGrpSpPr/>
              <p:nvPr/>
            </p:nvGrpSpPr>
            <p:grpSpPr>
              <a:xfrm>
                <a:off x="6374342" y="4319061"/>
                <a:ext cx="914400" cy="914400"/>
                <a:chOff x="1014942" y="4818592"/>
                <a:chExt cx="914400" cy="914400"/>
              </a:xfrm>
            </p:grpSpPr>
            <p:sp>
              <p:nvSpPr>
                <p:cNvPr id="313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4" name="Oval 313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0" name="Group 309"/>
              <p:cNvGrpSpPr/>
              <p:nvPr/>
            </p:nvGrpSpPr>
            <p:grpSpPr>
              <a:xfrm>
                <a:off x="5840941" y="5157260"/>
                <a:ext cx="914400" cy="914400"/>
                <a:chOff x="1014942" y="4818592"/>
                <a:chExt cx="914400" cy="914400"/>
              </a:xfrm>
            </p:grpSpPr>
            <p:sp>
              <p:nvSpPr>
                <p:cNvPr id="311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2" name="Oval 311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5" name="Group 304"/>
            <p:cNvGrpSpPr/>
            <p:nvPr/>
          </p:nvGrpSpPr>
          <p:grpSpPr>
            <a:xfrm>
              <a:off x="7762875" y="3294593"/>
              <a:ext cx="914400" cy="914400"/>
              <a:chOff x="1014942" y="4818592"/>
              <a:chExt cx="914400" cy="914400"/>
            </a:xfrm>
          </p:grpSpPr>
          <p:sp>
            <p:nvSpPr>
              <p:cNvPr id="306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0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Synopsis of Contribution</a:t>
            </a:r>
            <a:endParaRPr lang="en-US" sz="1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226" y="1256624"/>
            <a:ext cx="7772400" cy="4572000"/>
          </a:xfrm>
        </p:spPr>
        <p:txBody>
          <a:bodyPr/>
          <a:lstStyle/>
          <a:p>
            <a:r>
              <a:rPr lang="en-US" sz="2000" smtClean="0"/>
              <a:t>Poisson-disk distributions</a:t>
            </a:r>
          </a:p>
          <a:p>
            <a:pPr lvl="1"/>
            <a:r>
              <a:rPr lang="en-US" sz="1600"/>
              <a:t>Simple, efficient implementation</a:t>
            </a:r>
          </a:p>
          <a:p>
            <a:pPr lvl="1"/>
            <a:r>
              <a:rPr lang="en-US" sz="1600"/>
              <a:t>Provable guarantees</a:t>
            </a:r>
            <a:endParaRPr lang="en-US" sz="2000" smtClean="0"/>
          </a:p>
          <a:p>
            <a:pPr lvl="2"/>
            <a:r>
              <a:rPr lang="en-US" sz="1800" smtClean="0"/>
              <a:t>Maximal </a:t>
            </a:r>
          </a:p>
          <a:p>
            <a:pPr lvl="2"/>
            <a:r>
              <a:rPr lang="en-US" sz="1800" smtClean="0"/>
              <a:t>Unbiased </a:t>
            </a:r>
          </a:p>
          <a:p>
            <a:pPr lvl="2"/>
            <a:r>
              <a:rPr lang="en-US" sz="1800" smtClean="0"/>
              <a:t>O(n) space</a:t>
            </a:r>
          </a:p>
          <a:p>
            <a:pPr lvl="2"/>
            <a:r>
              <a:rPr lang="en-US" sz="1800" smtClean="0"/>
              <a:t> 	             time </a:t>
            </a:r>
          </a:p>
          <a:p>
            <a:r>
              <a:rPr lang="en-US" sz="2000" smtClean="0"/>
              <a:t>Domains</a:t>
            </a:r>
          </a:p>
          <a:p>
            <a:pPr lvl="1"/>
            <a:r>
              <a:rPr lang="en-US" sz="2000" smtClean="0"/>
              <a:t>2d</a:t>
            </a:r>
          </a:p>
          <a:p>
            <a:pPr lvl="1"/>
            <a:r>
              <a:rPr lang="en-US" sz="2000" smtClean="0"/>
              <a:t>Polygons with holes, non-convex</a:t>
            </a:r>
          </a:p>
          <a:p>
            <a:r>
              <a:rPr lang="en-US" sz="2000" smtClean="0"/>
              <a:t>Algorithmic innovations</a:t>
            </a:r>
          </a:p>
          <a:p>
            <a:pPr lvl="1"/>
            <a:r>
              <a:rPr lang="en-US" sz="2000" smtClean="0"/>
              <a:t>Two phases</a:t>
            </a:r>
          </a:p>
          <a:p>
            <a:pPr lvl="2">
              <a:buNone/>
            </a:pPr>
            <a:r>
              <a:rPr lang="en-US" sz="1800" smtClean="0"/>
              <a:t>I. fast to cover most of domain</a:t>
            </a:r>
          </a:p>
          <a:p>
            <a:pPr lvl="2">
              <a:buNone/>
            </a:pPr>
            <a:r>
              <a:rPr lang="en-US" sz="1800" smtClean="0"/>
              <a:t>II. careful to cover remainder</a:t>
            </a:r>
          </a:p>
          <a:p>
            <a:pPr lvl="1"/>
            <a:r>
              <a:rPr lang="en-US" sz="2000" smtClean="0"/>
              <a:t>Approximate uncovered “voids”, square     circles,</a:t>
            </a:r>
            <a:br>
              <a:rPr lang="en-US" sz="2000" smtClean="0"/>
            </a:br>
            <a:r>
              <a:rPr lang="en-US" sz="2000" smtClean="0"/>
              <a:t>with polygons. Careful weighting and selection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2809613"/>
              </p:ext>
            </p:extLst>
          </p:nvPr>
        </p:nvGraphicFramePr>
        <p:xfrm>
          <a:off x="6389952" y="6111551"/>
          <a:ext cx="325140" cy="253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711" name="Equation" r:id="rId4" imgW="164880" imgH="126720" progId="Equation.3">
                  <p:embed/>
                </p:oleObj>
              </mc:Choice>
              <mc:Fallback>
                <p:oleObj name="Equation" r:id="rId4" imgW="164880" imgH="12672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9952" y="6111551"/>
                        <a:ext cx="325140" cy="25347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95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383727"/>
              </p:ext>
            </p:extLst>
          </p:nvPr>
        </p:nvGraphicFramePr>
        <p:xfrm>
          <a:off x="6543702" y="3199522"/>
          <a:ext cx="1859301" cy="1859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712" name="Acrobat Document" r:id="rId6" imgW="6505384" imgH="6505384" progId="AcroExch.Document.7">
                  <p:embed/>
                </p:oleObj>
              </mc:Choice>
              <mc:Fallback>
                <p:oleObj name="Acrobat Document" r:id="rId6" imgW="6505384" imgH="6505384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3702" y="3199522"/>
                        <a:ext cx="1859301" cy="18593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22770"/>
              </p:ext>
            </p:extLst>
          </p:nvPr>
        </p:nvGraphicFramePr>
        <p:xfrm>
          <a:off x="1863687" y="3231938"/>
          <a:ext cx="15113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713" name="Equation" r:id="rId8" imgW="1511280" imgH="304560" progId="Equation.3">
                  <p:embed/>
                </p:oleObj>
              </mc:Choice>
              <mc:Fallback>
                <p:oleObj name="Equation" r:id="rId8" imgW="1511280" imgH="3045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3687" y="3231938"/>
                        <a:ext cx="151130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Extensions</a:t>
            </a:r>
          </a:p>
          <a:p>
            <a:pPr lvl="1"/>
            <a:r>
              <a:rPr lang="en-US" sz="1800" dirty="0"/>
              <a:t>Could do away with polygonal approximation and weight and sample directly – every dart is a hit! (w/ </a:t>
            </a:r>
            <a:r>
              <a:rPr lang="en-US" sz="1800" dirty="0" err="1"/>
              <a:t>Thouis</a:t>
            </a:r>
            <a:r>
              <a:rPr lang="en-US" sz="1800" dirty="0"/>
              <a:t> Ray Jones)</a:t>
            </a:r>
          </a:p>
          <a:p>
            <a:r>
              <a:rPr lang="en-US" sz="1800" dirty="0" smtClean="0"/>
              <a:t>Higher dimensions </a:t>
            </a:r>
          </a:p>
          <a:p>
            <a:pPr lvl="1"/>
            <a:r>
              <a:rPr lang="en-US" sz="1800" dirty="0" smtClean="0"/>
              <a:t>geometric primitives unappealing</a:t>
            </a:r>
          </a:p>
          <a:p>
            <a:pPr lvl="1"/>
            <a:r>
              <a:rPr lang="en-US" sz="1800" dirty="0" smtClean="0"/>
              <a:t>prefer just use </a:t>
            </a:r>
            <a:r>
              <a:rPr lang="en-US" sz="1800" dirty="0" err="1" smtClean="0"/>
              <a:t>hypercubes</a:t>
            </a:r>
            <a:endParaRPr lang="en-US" sz="1800" dirty="0" smtClean="0"/>
          </a:p>
          <a:p>
            <a:endParaRPr lang="en-US" sz="2000" dirty="0" smtClean="0"/>
          </a:p>
          <a:p>
            <a:r>
              <a:rPr lang="en-US" sz="2000" dirty="0" err="1"/>
              <a:t>Thouis</a:t>
            </a:r>
            <a:r>
              <a:rPr lang="en-US" sz="2000" dirty="0"/>
              <a:t> Ray Jones, </a:t>
            </a:r>
            <a:r>
              <a:rPr lang="en-US" sz="2000" dirty="0" err="1" smtClean="0"/>
              <a:t>jgt</a:t>
            </a:r>
            <a:r>
              <a:rPr lang="en-US" sz="2000" dirty="0" smtClean="0"/>
              <a:t> </a:t>
            </a:r>
            <a:r>
              <a:rPr lang="en-US" sz="2000" smtClean="0"/>
              <a:t>accepted paper </a:t>
            </a:r>
            <a:endParaRPr lang="en-US" sz="2000" dirty="0"/>
          </a:p>
          <a:p>
            <a:pPr lvl="1"/>
            <a:r>
              <a:rPr lang="en-US" sz="1800" dirty="0"/>
              <a:t>model explicit time-of-arrival for each point</a:t>
            </a:r>
          </a:p>
          <a:p>
            <a:pPr lvl="1"/>
            <a:r>
              <a:rPr lang="en-US" sz="1800" dirty="0"/>
              <a:t>synchronize locally as needed</a:t>
            </a:r>
          </a:p>
          <a:p>
            <a:pPr lvl="1"/>
            <a:r>
              <a:rPr lang="en-US" sz="1800" dirty="0"/>
              <a:t>vs. unbiased by one dart at a time, inherently serial </a:t>
            </a:r>
          </a:p>
          <a:p>
            <a:pPr lvl="1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655907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MPS a.k.a.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5486400" cy="4406900"/>
          </a:xfrm>
        </p:spPr>
        <p:txBody>
          <a:bodyPr/>
          <a:lstStyle/>
          <a:p>
            <a:r>
              <a:rPr lang="en-US" sz="2000" dirty="0" smtClean="0"/>
              <a:t>Statistical </a:t>
            </a:r>
            <a:r>
              <a:rPr lang="en-US" sz="2000" dirty="0"/>
              <a:t>processes</a:t>
            </a:r>
          </a:p>
          <a:p>
            <a:pPr lvl="1"/>
            <a:r>
              <a:rPr lang="en-US" sz="2000" dirty="0" smtClean="0"/>
              <a:t>H</a:t>
            </a:r>
            <a:r>
              <a:rPr lang="en-US" sz="2000" dirty="0" smtClean="0">
                <a:effectLst/>
              </a:rPr>
              <a:t>ard</a:t>
            </a:r>
            <a:r>
              <a:rPr lang="en-US" sz="2000" dirty="0">
                <a:effectLst/>
              </a:rPr>
              <a:t>-core Strauss disc processes  </a:t>
            </a:r>
          </a:p>
          <a:p>
            <a:pPr lvl="2"/>
            <a:r>
              <a:rPr lang="en-US" sz="1800" dirty="0">
                <a:effectLst/>
              </a:rPr>
              <a:t>Non-overlap: inhibition distance r</a:t>
            </a:r>
            <a:r>
              <a:rPr lang="en-US" sz="1800" baseline="-25000" dirty="0">
                <a:effectLst/>
              </a:rPr>
              <a:t>1</a:t>
            </a:r>
            <a:r>
              <a:rPr lang="en-US" sz="1800" dirty="0">
                <a:effectLst/>
              </a:rPr>
              <a:t> </a:t>
            </a:r>
          </a:p>
          <a:p>
            <a:pPr lvl="2"/>
            <a:r>
              <a:rPr lang="en-US" sz="1800" dirty="0"/>
              <a:t>cover domain: </a:t>
            </a:r>
            <a:r>
              <a:rPr lang="en-US" sz="1800" dirty="0">
                <a:effectLst/>
              </a:rPr>
              <a:t>disc radius r</a:t>
            </a:r>
            <a:r>
              <a:rPr lang="en-US" sz="1800" baseline="-25000" dirty="0">
                <a:effectLst/>
              </a:rPr>
              <a:t>2</a:t>
            </a:r>
            <a:endParaRPr lang="en-US" sz="1800" dirty="0"/>
          </a:p>
          <a:p>
            <a:r>
              <a:rPr lang="en-US" sz="2000" dirty="0"/>
              <a:t>Nature</a:t>
            </a:r>
          </a:p>
          <a:p>
            <a:pPr lvl="1"/>
            <a:r>
              <a:rPr lang="en-US" sz="2000" dirty="0"/>
              <a:t>Trees in a forest </a:t>
            </a:r>
          </a:p>
          <a:p>
            <a:pPr lvl="2"/>
            <a:r>
              <a:rPr lang="en-US" sz="1800" dirty="0"/>
              <a:t>Variable disk diameter = tree size </a:t>
            </a:r>
          </a:p>
          <a:p>
            <a:pPr lvl="2"/>
            <a:r>
              <a:rPr lang="en-US" sz="1800" dirty="0"/>
              <a:t>Points are tree trunks</a:t>
            </a:r>
          </a:p>
          <a:p>
            <a:pPr lvl="2"/>
            <a:r>
              <a:rPr lang="en-US" sz="1800" dirty="0"/>
              <a:t>Disks are tree leaves </a:t>
            </a:r>
            <a:r>
              <a:rPr lang="en-US" sz="1800" dirty="0" smtClean="0"/>
              <a:t>or roots</a:t>
            </a:r>
          </a:p>
          <a:p>
            <a:pPr lvl="1"/>
            <a:r>
              <a:rPr lang="en-US" dirty="0" smtClean="0"/>
              <a:t>Given satellite pictures </a:t>
            </a:r>
            <a:r>
              <a:rPr lang="en-US" sz="1600" dirty="0" smtClean="0"/>
              <a:t>(non-maximal</a:t>
            </a:r>
            <a:r>
              <a:rPr lang="en-US" sz="1400" dirty="0" smtClean="0"/>
              <a:t>)</a:t>
            </a:r>
            <a:endParaRPr lang="en-US" dirty="0" smtClean="0"/>
          </a:p>
          <a:p>
            <a:pPr lvl="2"/>
            <a:r>
              <a:rPr lang="en-US" dirty="0" smtClean="0"/>
              <a:t>How many trees are there?</a:t>
            </a:r>
          </a:p>
          <a:p>
            <a:pPr lvl="2"/>
            <a:r>
              <a:rPr lang="en-US" dirty="0" smtClean="0"/>
              <a:t>How much lumber?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327903" y="2748957"/>
            <a:ext cx="3129281" cy="3090333"/>
            <a:chOff x="5327903" y="2748957"/>
            <a:chExt cx="3129281" cy="3090333"/>
          </a:xfrm>
        </p:grpSpPr>
        <p:sp>
          <p:nvSpPr>
            <p:cNvPr id="4" name="Rectangle 3"/>
            <p:cNvSpPr/>
            <p:nvPr/>
          </p:nvSpPr>
          <p:spPr bwMode="auto">
            <a:xfrm>
              <a:off x="5520265" y="2946399"/>
              <a:ext cx="2743200" cy="2743200"/>
            </a:xfrm>
            <a:prstGeom prst="rect">
              <a:avLst/>
            </a:prstGeom>
            <a:solidFill>
              <a:srgbClr val="FFFF00">
                <a:alpha val="10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611367" y="5245269"/>
              <a:ext cx="457200" cy="457200"/>
              <a:chOff x="1014942" y="4818592"/>
              <a:chExt cx="914400" cy="914400"/>
            </a:xfrm>
          </p:grpSpPr>
          <p:sp>
            <p:nvSpPr>
              <p:cNvPr id="9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/>
            <p:cNvGrpSpPr>
              <a:grpSpLocks noChangeAspect="1"/>
            </p:cNvGrpSpPr>
            <p:nvPr/>
          </p:nvGrpSpPr>
          <p:grpSpPr>
            <a:xfrm>
              <a:off x="5657087" y="4641765"/>
              <a:ext cx="457200" cy="457200"/>
              <a:chOff x="1014942" y="4818592"/>
              <a:chExt cx="914400" cy="914400"/>
            </a:xfrm>
          </p:grpSpPr>
          <p:sp>
            <p:nvSpPr>
              <p:cNvPr id="95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>
              <a:grpSpLocks noChangeAspect="1"/>
            </p:cNvGrpSpPr>
            <p:nvPr/>
          </p:nvGrpSpPr>
          <p:grpSpPr>
            <a:xfrm>
              <a:off x="5401055" y="2803821"/>
              <a:ext cx="457200" cy="457200"/>
              <a:chOff x="1014942" y="4818592"/>
              <a:chExt cx="914400" cy="914400"/>
            </a:xfrm>
          </p:grpSpPr>
          <p:sp>
            <p:nvSpPr>
              <p:cNvPr id="89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5327903" y="3937677"/>
              <a:ext cx="457200" cy="457200"/>
              <a:chOff x="1014942" y="4818592"/>
              <a:chExt cx="914400" cy="914400"/>
            </a:xfrm>
          </p:grpSpPr>
          <p:sp>
            <p:nvSpPr>
              <p:cNvPr id="87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/>
            <p:cNvGrpSpPr>
              <a:grpSpLocks noChangeAspect="1"/>
            </p:cNvGrpSpPr>
            <p:nvPr/>
          </p:nvGrpSpPr>
          <p:grpSpPr>
            <a:xfrm>
              <a:off x="5455919" y="3361605"/>
              <a:ext cx="457200" cy="457200"/>
              <a:chOff x="1014942" y="4818592"/>
              <a:chExt cx="914400" cy="914400"/>
            </a:xfrm>
          </p:grpSpPr>
          <p:sp>
            <p:nvSpPr>
              <p:cNvPr id="59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967983" y="2748957"/>
              <a:ext cx="2489201" cy="3090333"/>
              <a:chOff x="5967983" y="2748957"/>
              <a:chExt cx="2489201" cy="3090333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6467518" y="3214624"/>
                <a:ext cx="457200" cy="457200"/>
                <a:chOff x="1014942" y="4818592"/>
                <a:chExt cx="914400" cy="914400"/>
              </a:xfrm>
            </p:grpSpPr>
            <p:sp>
              <p:nvSpPr>
                <p:cNvPr id="67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" name="Group 4"/>
              <p:cNvGrpSpPr/>
              <p:nvPr/>
            </p:nvGrpSpPr>
            <p:grpSpPr>
              <a:xfrm>
                <a:off x="5967983" y="3460156"/>
                <a:ext cx="457200" cy="457200"/>
                <a:chOff x="1014942" y="4818592"/>
                <a:chExt cx="914400" cy="914400"/>
              </a:xfrm>
            </p:grpSpPr>
            <p:sp>
              <p:nvSpPr>
                <p:cNvPr id="6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6162716" y="4797889"/>
                <a:ext cx="457200" cy="457200"/>
                <a:chOff x="1014942" y="4818592"/>
                <a:chExt cx="914400" cy="914400"/>
              </a:xfrm>
            </p:grpSpPr>
            <p:sp>
              <p:nvSpPr>
                <p:cNvPr id="12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7094050" y="4459224"/>
                <a:ext cx="457200" cy="457200"/>
                <a:chOff x="1014942" y="4818592"/>
                <a:chExt cx="914400" cy="914400"/>
              </a:xfrm>
            </p:grpSpPr>
            <p:sp>
              <p:nvSpPr>
                <p:cNvPr id="93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7483518" y="3468623"/>
                <a:ext cx="457200" cy="457200"/>
                <a:chOff x="1014942" y="4818592"/>
                <a:chExt cx="914400" cy="914400"/>
              </a:xfrm>
            </p:grpSpPr>
            <p:sp>
              <p:nvSpPr>
                <p:cNvPr id="91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6061118" y="4002023"/>
                <a:ext cx="457200" cy="457200"/>
                <a:chOff x="1014942" y="4818592"/>
                <a:chExt cx="914400" cy="914400"/>
              </a:xfrm>
            </p:grpSpPr>
            <p:sp>
              <p:nvSpPr>
                <p:cNvPr id="85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7999984" y="4831757"/>
                <a:ext cx="457200" cy="457200"/>
                <a:chOff x="1014942" y="4818592"/>
                <a:chExt cx="914400" cy="914400"/>
              </a:xfrm>
            </p:grpSpPr>
            <p:sp>
              <p:nvSpPr>
                <p:cNvPr id="83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7525851" y="4704757"/>
                <a:ext cx="457200" cy="457200"/>
                <a:chOff x="1014942" y="4818592"/>
                <a:chExt cx="914400" cy="914400"/>
              </a:xfrm>
            </p:grpSpPr>
            <p:sp>
              <p:nvSpPr>
                <p:cNvPr id="81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7195651" y="5128091"/>
                <a:ext cx="457200" cy="457200"/>
                <a:chOff x="1014942" y="4818592"/>
                <a:chExt cx="914400" cy="914400"/>
              </a:xfrm>
            </p:grpSpPr>
            <p:sp>
              <p:nvSpPr>
                <p:cNvPr id="79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7813717" y="3070690"/>
                <a:ext cx="457200" cy="457200"/>
                <a:chOff x="1014942" y="4818592"/>
                <a:chExt cx="914400" cy="914400"/>
              </a:xfrm>
            </p:grpSpPr>
            <p:sp>
              <p:nvSpPr>
                <p:cNvPr id="77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7297251" y="2986024"/>
                <a:ext cx="457200" cy="457200"/>
                <a:chOff x="1014942" y="4818592"/>
                <a:chExt cx="914400" cy="914400"/>
              </a:xfrm>
            </p:grpSpPr>
            <p:sp>
              <p:nvSpPr>
                <p:cNvPr id="75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6586050" y="5314357"/>
                <a:ext cx="457200" cy="457200"/>
                <a:chOff x="1014942" y="4818592"/>
                <a:chExt cx="914400" cy="914400"/>
              </a:xfrm>
            </p:grpSpPr>
            <p:sp>
              <p:nvSpPr>
                <p:cNvPr id="73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7669784" y="5331291"/>
                <a:ext cx="457200" cy="457200"/>
                <a:chOff x="1014942" y="4818592"/>
                <a:chExt cx="914400" cy="914400"/>
              </a:xfrm>
            </p:grpSpPr>
            <p:sp>
              <p:nvSpPr>
                <p:cNvPr id="71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Group 46"/>
              <p:cNvGrpSpPr/>
              <p:nvPr/>
            </p:nvGrpSpPr>
            <p:grpSpPr>
              <a:xfrm>
                <a:off x="6992451" y="3985090"/>
                <a:ext cx="457200" cy="457200"/>
                <a:chOff x="1014942" y="4818592"/>
                <a:chExt cx="914400" cy="914400"/>
              </a:xfrm>
            </p:grpSpPr>
            <p:sp>
              <p:nvSpPr>
                <p:cNvPr id="69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7839117" y="3993557"/>
                <a:ext cx="457200" cy="457200"/>
                <a:chOff x="1014942" y="4818592"/>
                <a:chExt cx="914400" cy="914400"/>
              </a:xfrm>
            </p:grpSpPr>
            <p:sp>
              <p:nvSpPr>
                <p:cNvPr id="65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6526784" y="3798824"/>
                <a:ext cx="457200" cy="457200"/>
                <a:chOff x="1014942" y="4818592"/>
                <a:chExt cx="914400" cy="914400"/>
              </a:xfrm>
            </p:grpSpPr>
            <p:sp>
              <p:nvSpPr>
                <p:cNvPr id="63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6975518" y="3417823"/>
                <a:ext cx="457200" cy="457200"/>
                <a:chOff x="1014942" y="4818592"/>
                <a:chExt cx="914400" cy="914400"/>
              </a:xfrm>
            </p:grpSpPr>
            <p:sp>
              <p:nvSpPr>
                <p:cNvPr id="61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6653784" y="2748957"/>
                <a:ext cx="457200" cy="457200"/>
                <a:chOff x="1014942" y="4818592"/>
                <a:chExt cx="914400" cy="914400"/>
              </a:xfrm>
            </p:grpSpPr>
            <p:sp>
              <p:nvSpPr>
                <p:cNvPr id="57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5993384" y="2782823"/>
                <a:ext cx="457200" cy="457200"/>
                <a:chOff x="1014942" y="4818592"/>
                <a:chExt cx="914400" cy="914400"/>
              </a:xfrm>
            </p:grpSpPr>
            <p:sp>
              <p:nvSpPr>
                <p:cNvPr id="55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6594517" y="4543891"/>
                <a:ext cx="457200" cy="457200"/>
                <a:chOff x="1014942" y="4818592"/>
                <a:chExt cx="914400" cy="914400"/>
              </a:xfrm>
            </p:grpSpPr>
            <p:sp>
              <p:nvSpPr>
                <p:cNvPr id="32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6061116" y="5382090"/>
                <a:ext cx="457200" cy="457200"/>
                <a:chOff x="1014942" y="4818592"/>
                <a:chExt cx="914400" cy="914400"/>
              </a:xfrm>
            </p:grpSpPr>
            <p:sp>
              <p:nvSpPr>
                <p:cNvPr id="30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7983050" y="3519423"/>
                <a:ext cx="457200" cy="457200"/>
                <a:chOff x="1014942" y="4818592"/>
                <a:chExt cx="914400" cy="914400"/>
              </a:xfrm>
            </p:grpSpPr>
            <p:sp>
              <p:nvSpPr>
                <p:cNvPr id="25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4" name="TextBox 13"/>
          <p:cNvSpPr txBox="1"/>
          <p:nvPr/>
        </p:nvSpPr>
        <p:spPr>
          <a:xfrm>
            <a:off x="5062053" y="1400682"/>
            <a:ext cx="408194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171450">
              <a:spcBef>
                <a:spcPct val="20000"/>
              </a:spcBef>
              <a:buSzPct val="100000"/>
              <a:buFontTx/>
              <a:buChar char="•"/>
            </a:pPr>
            <a:r>
              <a:rPr lang="en-US" sz="2000" b="1" kern="0" dirty="0">
                <a:solidFill>
                  <a:srgbClr val="000000"/>
                </a:solidFill>
                <a:latin typeface="Arial"/>
              </a:rPr>
              <a:t>Random sphere packing</a:t>
            </a:r>
          </a:p>
          <a:p>
            <a:pPr marL="685800" lvl="1" indent="-228600">
              <a:spcBef>
                <a:spcPct val="20000"/>
              </a:spcBef>
              <a:buSzPct val="100000"/>
              <a:buFontTx/>
              <a:buChar char="–"/>
            </a:pPr>
            <a:r>
              <a:rPr lang="en-US" sz="2000" b="1" kern="0" dirty="0" smtClean="0">
                <a:solidFill>
                  <a:srgbClr val="000000"/>
                </a:solidFill>
                <a:latin typeface="Arial"/>
              </a:rPr>
              <a:t>Non-overlapping r/2 disks</a:t>
            </a:r>
          </a:p>
          <a:p>
            <a:pPr marL="685800" lvl="1" indent="-228600">
              <a:spcBef>
                <a:spcPct val="20000"/>
              </a:spcBef>
              <a:buSzPct val="100000"/>
              <a:buFontTx/>
              <a:buChar char="–"/>
            </a:pPr>
            <a:r>
              <a:rPr lang="en-US" sz="2000" b="1" kern="0" dirty="0" smtClean="0">
                <a:solidFill>
                  <a:srgbClr val="000000"/>
                </a:solidFill>
                <a:latin typeface="Arial"/>
              </a:rPr>
              <a:t>Atoms </a:t>
            </a:r>
            <a:r>
              <a:rPr lang="en-US" sz="2000" b="1" kern="0" dirty="0">
                <a:solidFill>
                  <a:srgbClr val="000000"/>
                </a:solidFill>
                <a:latin typeface="Arial"/>
              </a:rPr>
              <a:t>in a </a:t>
            </a:r>
            <a:r>
              <a:rPr lang="en-US" sz="2000" b="1" kern="0" dirty="0" smtClean="0">
                <a:solidFill>
                  <a:srgbClr val="000000"/>
                </a:solidFill>
                <a:latin typeface="Arial"/>
              </a:rPr>
              <a:t>liquid, crystal</a:t>
            </a:r>
            <a:endParaRPr lang="en-US" sz="2000" b="1" kern="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5391065"/>
            <a:ext cx="6349846" cy="1965960"/>
            <a:chOff x="0" y="5391065"/>
            <a:chExt cx="6349846" cy="1965960"/>
          </a:xfrm>
        </p:grpSpPr>
        <p:grpSp>
          <p:nvGrpSpPr>
            <p:cNvPr id="20" name="Group 19"/>
            <p:cNvGrpSpPr/>
            <p:nvPr/>
          </p:nvGrpSpPr>
          <p:grpSpPr>
            <a:xfrm>
              <a:off x="0" y="5435515"/>
              <a:ext cx="2606547" cy="1750060"/>
              <a:chOff x="0" y="5435515"/>
              <a:chExt cx="2606547" cy="175006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342137" y="5664115"/>
                <a:ext cx="822960" cy="822960"/>
                <a:chOff x="2799587" y="5448215"/>
                <a:chExt cx="822960" cy="822960"/>
              </a:xfrm>
            </p:grpSpPr>
            <p:grpSp>
              <p:nvGrpSpPr>
                <p:cNvPr id="196" name="Group 195"/>
                <p:cNvGrpSpPr>
                  <a:grpSpLocks noChangeAspect="1"/>
                </p:cNvGrpSpPr>
                <p:nvPr/>
              </p:nvGrpSpPr>
              <p:grpSpPr>
                <a:xfrm>
                  <a:off x="2977387" y="5632365"/>
                  <a:ext cx="457200" cy="457200"/>
                  <a:chOff x="1014942" y="4818592"/>
                  <a:chExt cx="914400" cy="914400"/>
                </a:xfrm>
              </p:grpSpPr>
              <p:sp>
                <p:nvSpPr>
                  <p:cNvPr id="197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6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8" name="Oval 197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99" name="Flowchart: Connector 9"/>
                <p:cNvSpPr>
                  <a:spLocks noChangeAspect="1"/>
                </p:cNvSpPr>
                <p:nvPr/>
              </p:nvSpPr>
              <p:spPr>
                <a:xfrm>
                  <a:off x="2799587" y="5448215"/>
                  <a:ext cx="822960" cy="822960"/>
                </a:xfrm>
                <a:prstGeom prst="flowChartConnector">
                  <a:avLst/>
                </a:prstGeom>
                <a:solidFill>
                  <a:srgbClr val="FFFF00">
                    <a:alpha val="20000"/>
                  </a:srgb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0" name="Group 199"/>
              <p:cNvGrpSpPr/>
              <p:nvPr/>
            </p:nvGrpSpPr>
            <p:grpSpPr>
              <a:xfrm>
                <a:off x="1256537" y="6089565"/>
                <a:ext cx="822960" cy="822960"/>
                <a:chOff x="2799587" y="5448215"/>
                <a:chExt cx="822960" cy="822960"/>
              </a:xfrm>
            </p:grpSpPr>
            <p:grpSp>
              <p:nvGrpSpPr>
                <p:cNvPr id="201" name="Group 200"/>
                <p:cNvGrpSpPr>
                  <a:grpSpLocks noChangeAspect="1"/>
                </p:cNvGrpSpPr>
                <p:nvPr/>
              </p:nvGrpSpPr>
              <p:grpSpPr>
                <a:xfrm>
                  <a:off x="2977387" y="5632365"/>
                  <a:ext cx="457200" cy="457200"/>
                  <a:chOff x="1014942" y="4818592"/>
                  <a:chExt cx="914400" cy="914400"/>
                </a:xfrm>
              </p:grpSpPr>
              <p:sp>
                <p:nvSpPr>
                  <p:cNvPr id="203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6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4" name="Oval 203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02" name="Flowchart: Connector 9"/>
                <p:cNvSpPr>
                  <a:spLocks noChangeAspect="1"/>
                </p:cNvSpPr>
                <p:nvPr/>
              </p:nvSpPr>
              <p:spPr>
                <a:xfrm>
                  <a:off x="2799587" y="5448215"/>
                  <a:ext cx="822960" cy="822960"/>
                </a:xfrm>
                <a:prstGeom prst="flowChartConnector">
                  <a:avLst/>
                </a:prstGeom>
                <a:solidFill>
                  <a:srgbClr val="FFFF00">
                    <a:alpha val="20000"/>
                  </a:srgb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5" name="Group 204"/>
              <p:cNvGrpSpPr/>
              <p:nvPr/>
            </p:nvGrpSpPr>
            <p:grpSpPr>
              <a:xfrm>
                <a:off x="1091437" y="5435515"/>
                <a:ext cx="822960" cy="822960"/>
                <a:chOff x="2799587" y="5448215"/>
                <a:chExt cx="822960" cy="822960"/>
              </a:xfrm>
            </p:grpSpPr>
            <p:grpSp>
              <p:nvGrpSpPr>
                <p:cNvPr id="206" name="Group 205"/>
                <p:cNvGrpSpPr>
                  <a:grpSpLocks noChangeAspect="1"/>
                </p:cNvGrpSpPr>
                <p:nvPr/>
              </p:nvGrpSpPr>
              <p:grpSpPr>
                <a:xfrm>
                  <a:off x="2977387" y="5632365"/>
                  <a:ext cx="457200" cy="457200"/>
                  <a:chOff x="1014942" y="4818592"/>
                  <a:chExt cx="914400" cy="914400"/>
                </a:xfrm>
              </p:grpSpPr>
              <p:sp>
                <p:nvSpPr>
                  <p:cNvPr id="20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6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9" name="Oval 20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07" name="Flowchart: Connector 9"/>
                <p:cNvSpPr>
                  <a:spLocks noChangeAspect="1"/>
                </p:cNvSpPr>
                <p:nvPr/>
              </p:nvSpPr>
              <p:spPr>
                <a:xfrm>
                  <a:off x="2799587" y="5448215"/>
                  <a:ext cx="822960" cy="822960"/>
                </a:xfrm>
                <a:prstGeom prst="flowChartConnector">
                  <a:avLst/>
                </a:prstGeom>
                <a:solidFill>
                  <a:srgbClr val="FFFF00">
                    <a:alpha val="20000"/>
                  </a:srgb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0" name="Group 209"/>
              <p:cNvGrpSpPr/>
              <p:nvPr/>
            </p:nvGrpSpPr>
            <p:grpSpPr>
              <a:xfrm>
                <a:off x="665987" y="6362615"/>
                <a:ext cx="822960" cy="822960"/>
                <a:chOff x="2799587" y="5448215"/>
                <a:chExt cx="822960" cy="822960"/>
              </a:xfrm>
            </p:grpSpPr>
            <p:grpSp>
              <p:nvGrpSpPr>
                <p:cNvPr id="211" name="Group 210"/>
                <p:cNvGrpSpPr>
                  <a:grpSpLocks noChangeAspect="1"/>
                </p:cNvGrpSpPr>
                <p:nvPr/>
              </p:nvGrpSpPr>
              <p:grpSpPr>
                <a:xfrm>
                  <a:off x="2977387" y="5632365"/>
                  <a:ext cx="457200" cy="457200"/>
                  <a:chOff x="1014942" y="4818592"/>
                  <a:chExt cx="914400" cy="914400"/>
                </a:xfrm>
              </p:grpSpPr>
              <p:sp>
                <p:nvSpPr>
                  <p:cNvPr id="213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6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" name="Oval 213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12" name="Flowchart: Connector 9"/>
                <p:cNvSpPr>
                  <a:spLocks noChangeAspect="1"/>
                </p:cNvSpPr>
                <p:nvPr/>
              </p:nvSpPr>
              <p:spPr>
                <a:xfrm>
                  <a:off x="2799587" y="5448215"/>
                  <a:ext cx="822960" cy="822960"/>
                </a:xfrm>
                <a:prstGeom prst="flowChartConnector">
                  <a:avLst/>
                </a:prstGeom>
                <a:solidFill>
                  <a:srgbClr val="FFFF00">
                    <a:alpha val="20000"/>
                  </a:srgb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5" name="Group 214"/>
              <p:cNvGrpSpPr/>
              <p:nvPr/>
            </p:nvGrpSpPr>
            <p:grpSpPr>
              <a:xfrm>
                <a:off x="1783587" y="5651415"/>
                <a:ext cx="822960" cy="822960"/>
                <a:chOff x="2799587" y="5448215"/>
                <a:chExt cx="822960" cy="822960"/>
              </a:xfrm>
            </p:grpSpPr>
            <p:grpSp>
              <p:nvGrpSpPr>
                <p:cNvPr id="216" name="Group 215"/>
                <p:cNvGrpSpPr>
                  <a:grpSpLocks noChangeAspect="1"/>
                </p:cNvGrpSpPr>
                <p:nvPr/>
              </p:nvGrpSpPr>
              <p:grpSpPr>
                <a:xfrm>
                  <a:off x="2977387" y="5632365"/>
                  <a:ext cx="457200" cy="457200"/>
                  <a:chOff x="1014942" y="4818592"/>
                  <a:chExt cx="914400" cy="914400"/>
                </a:xfrm>
              </p:grpSpPr>
              <p:sp>
                <p:nvSpPr>
                  <p:cNvPr id="21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6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9" name="Oval 21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17" name="Flowchart: Connector 9"/>
                <p:cNvSpPr>
                  <a:spLocks noChangeAspect="1"/>
                </p:cNvSpPr>
                <p:nvPr/>
              </p:nvSpPr>
              <p:spPr>
                <a:xfrm>
                  <a:off x="2799587" y="5448215"/>
                  <a:ext cx="822960" cy="822960"/>
                </a:xfrm>
                <a:prstGeom prst="flowChartConnector">
                  <a:avLst/>
                </a:prstGeom>
                <a:solidFill>
                  <a:srgbClr val="FFFF00">
                    <a:alpha val="20000"/>
                  </a:srgb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0" name="Group 219"/>
              <p:cNvGrpSpPr/>
              <p:nvPr/>
            </p:nvGrpSpPr>
            <p:grpSpPr>
              <a:xfrm>
                <a:off x="1662937" y="6362615"/>
                <a:ext cx="822960" cy="822960"/>
                <a:chOff x="2799587" y="5448215"/>
                <a:chExt cx="822960" cy="822960"/>
              </a:xfrm>
            </p:grpSpPr>
            <p:grpSp>
              <p:nvGrpSpPr>
                <p:cNvPr id="221" name="Group 220"/>
                <p:cNvGrpSpPr>
                  <a:grpSpLocks noChangeAspect="1"/>
                </p:cNvGrpSpPr>
                <p:nvPr/>
              </p:nvGrpSpPr>
              <p:grpSpPr>
                <a:xfrm>
                  <a:off x="2977387" y="5632365"/>
                  <a:ext cx="457200" cy="457200"/>
                  <a:chOff x="1014942" y="4818592"/>
                  <a:chExt cx="914400" cy="914400"/>
                </a:xfrm>
              </p:grpSpPr>
              <p:sp>
                <p:nvSpPr>
                  <p:cNvPr id="223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6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4" name="Oval 223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22" name="Flowchart: Connector 9"/>
                <p:cNvSpPr>
                  <a:spLocks noChangeAspect="1"/>
                </p:cNvSpPr>
                <p:nvPr/>
              </p:nvSpPr>
              <p:spPr>
                <a:xfrm>
                  <a:off x="2799587" y="5448215"/>
                  <a:ext cx="822960" cy="822960"/>
                </a:xfrm>
                <a:prstGeom prst="flowChartConnector">
                  <a:avLst/>
                </a:prstGeom>
                <a:solidFill>
                  <a:srgbClr val="FFFF00">
                    <a:alpha val="20000"/>
                  </a:srgb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0" y="6334780"/>
                <a:ext cx="111697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New Mexico</a:t>
                </a:r>
              </a:p>
              <a:p>
                <a:r>
                  <a:rPr lang="en-US" sz="1400" dirty="0" smtClean="0"/>
                  <a:t>mountains</a:t>
                </a:r>
                <a:endParaRPr lang="en-US" sz="1400" dirty="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2875787" y="5391065"/>
              <a:ext cx="3474059" cy="1965960"/>
              <a:chOff x="2875787" y="5391065"/>
              <a:chExt cx="3474059" cy="1965960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3186937" y="5626015"/>
                <a:ext cx="822960" cy="822960"/>
                <a:chOff x="3186937" y="5626015"/>
                <a:chExt cx="822960" cy="822960"/>
              </a:xfrm>
            </p:grpSpPr>
            <p:sp>
              <p:nvSpPr>
                <p:cNvPr id="227" name="Flowchart: Connector 9"/>
                <p:cNvSpPr>
                  <a:spLocks noChangeAspect="1"/>
                </p:cNvSpPr>
                <p:nvPr/>
              </p:nvSpPr>
              <p:spPr>
                <a:xfrm>
                  <a:off x="3186937" y="5626015"/>
                  <a:ext cx="822960" cy="822960"/>
                </a:xfrm>
                <a:prstGeom prst="flowChartConnector">
                  <a:avLst/>
                </a:prstGeom>
                <a:solidFill>
                  <a:schemeClr val="accent6">
                    <a:alpha val="4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Flowchart: Connector 9"/>
                <p:cNvSpPr/>
                <p:nvPr/>
              </p:nvSpPr>
              <p:spPr>
                <a:xfrm>
                  <a:off x="3364737" y="5810165"/>
                  <a:ext cx="457200" cy="457200"/>
                </a:xfrm>
                <a:prstGeom prst="flowChartConnector">
                  <a:avLst/>
                </a:prstGeom>
                <a:solidFill>
                  <a:srgbClr val="FFFF00">
                    <a:alpha val="20000"/>
                  </a:srgb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Oval 228"/>
                <p:cNvSpPr/>
                <p:nvPr/>
              </p:nvSpPr>
              <p:spPr>
                <a:xfrm>
                  <a:off x="3591051" y="6036479"/>
                  <a:ext cx="9144" cy="914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0" name="TextBox 229"/>
              <p:cNvSpPr txBox="1"/>
              <p:nvPr/>
            </p:nvSpPr>
            <p:spPr>
              <a:xfrm>
                <a:off x="4921250" y="6220480"/>
                <a:ext cx="14285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British Columbia</a:t>
                </a:r>
              </a:p>
            </p:txBody>
          </p:sp>
          <p:grpSp>
            <p:nvGrpSpPr>
              <p:cNvPr id="231" name="Group 230"/>
              <p:cNvGrpSpPr/>
              <p:nvPr/>
            </p:nvGrpSpPr>
            <p:grpSpPr>
              <a:xfrm>
                <a:off x="3250437" y="5880015"/>
                <a:ext cx="822960" cy="822960"/>
                <a:chOff x="3186937" y="5626015"/>
                <a:chExt cx="822960" cy="822960"/>
              </a:xfrm>
            </p:grpSpPr>
            <p:sp>
              <p:nvSpPr>
                <p:cNvPr id="232" name="Flowchart: Connector 9"/>
                <p:cNvSpPr>
                  <a:spLocks noChangeAspect="1"/>
                </p:cNvSpPr>
                <p:nvPr/>
              </p:nvSpPr>
              <p:spPr>
                <a:xfrm>
                  <a:off x="3186937" y="5626015"/>
                  <a:ext cx="822960" cy="822960"/>
                </a:xfrm>
                <a:prstGeom prst="flowChartConnector">
                  <a:avLst/>
                </a:prstGeom>
                <a:solidFill>
                  <a:schemeClr val="accent6">
                    <a:alpha val="4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Flowchart: Connector 9"/>
                <p:cNvSpPr/>
                <p:nvPr/>
              </p:nvSpPr>
              <p:spPr>
                <a:xfrm>
                  <a:off x="3364737" y="5810165"/>
                  <a:ext cx="457200" cy="457200"/>
                </a:xfrm>
                <a:prstGeom prst="flowChartConnector">
                  <a:avLst/>
                </a:prstGeom>
                <a:solidFill>
                  <a:srgbClr val="FFFF00">
                    <a:alpha val="20000"/>
                  </a:srgb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Oval 233"/>
                <p:cNvSpPr/>
                <p:nvPr/>
              </p:nvSpPr>
              <p:spPr>
                <a:xfrm>
                  <a:off x="3591051" y="6036479"/>
                  <a:ext cx="9144" cy="914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5" name="Group 234"/>
              <p:cNvGrpSpPr/>
              <p:nvPr/>
            </p:nvGrpSpPr>
            <p:grpSpPr>
              <a:xfrm>
                <a:off x="3840987" y="5645065"/>
                <a:ext cx="822960" cy="822960"/>
                <a:chOff x="3186937" y="5626015"/>
                <a:chExt cx="822960" cy="822960"/>
              </a:xfrm>
            </p:grpSpPr>
            <p:sp>
              <p:nvSpPr>
                <p:cNvPr id="236" name="Flowchart: Connector 9"/>
                <p:cNvSpPr>
                  <a:spLocks noChangeAspect="1"/>
                </p:cNvSpPr>
                <p:nvPr/>
              </p:nvSpPr>
              <p:spPr>
                <a:xfrm>
                  <a:off x="3186937" y="5626015"/>
                  <a:ext cx="822960" cy="822960"/>
                </a:xfrm>
                <a:prstGeom prst="flowChartConnector">
                  <a:avLst/>
                </a:prstGeom>
                <a:solidFill>
                  <a:schemeClr val="accent6">
                    <a:alpha val="4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Flowchart: Connector 9"/>
                <p:cNvSpPr/>
                <p:nvPr/>
              </p:nvSpPr>
              <p:spPr>
                <a:xfrm>
                  <a:off x="3364737" y="5810165"/>
                  <a:ext cx="457200" cy="457200"/>
                </a:xfrm>
                <a:prstGeom prst="flowChartConnector">
                  <a:avLst/>
                </a:prstGeom>
                <a:solidFill>
                  <a:srgbClr val="FFFF00">
                    <a:alpha val="20000"/>
                  </a:srgb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Oval 237"/>
                <p:cNvSpPr/>
                <p:nvPr/>
              </p:nvSpPr>
              <p:spPr>
                <a:xfrm>
                  <a:off x="3591051" y="6036479"/>
                  <a:ext cx="9144" cy="914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9" name="Group 238"/>
              <p:cNvGrpSpPr/>
              <p:nvPr/>
            </p:nvGrpSpPr>
            <p:grpSpPr>
              <a:xfrm>
                <a:off x="3472687" y="5454565"/>
                <a:ext cx="822960" cy="822960"/>
                <a:chOff x="3186937" y="5626015"/>
                <a:chExt cx="822960" cy="822960"/>
              </a:xfrm>
            </p:grpSpPr>
            <p:sp>
              <p:nvSpPr>
                <p:cNvPr id="240" name="Flowchart: Connector 9"/>
                <p:cNvSpPr>
                  <a:spLocks noChangeAspect="1"/>
                </p:cNvSpPr>
                <p:nvPr/>
              </p:nvSpPr>
              <p:spPr>
                <a:xfrm>
                  <a:off x="3186937" y="5626015"/>
                  <a:ext cx="822960" cy="822960"/>
                </a:xfrm>
                <a:prstGeom prst="flowChartConnector">
                  <a:avLst/>
                </a:prstGeom>
                <a:solidFill>
                  <a:schemeClr val="accent6">
                    <a:alpha val="4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Flowchart: Connector 9"/>
                <p:cNvSpPr/>
                <p:nvPr/>
              </p:nvSpPr>
              <p:spPr>
                <a:xfrm>
                  <a:off x="3364737" y="5810165"/>
                  <a:ext cx="457200" cy="457200"/>
                </a:xfrm>
                <a:prstGeom prst="flowChartConnector">
                  <a:avLst/>
                </a:prstGeom>
                <a:solidFill>
                  <a:srgbClr val="FFFF00">
                    <a:alpha val="20000"/>
                  </a:srgb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Oval 241"/>
                <p:cNvSpPr/>
                <p:nvPr/>
              </p:nvSpPr>
              <p:spPr>
                <a:xfrm>
                  <a:off x="3591051" y="6036479"/>
                  <a:ext cx="9144" cy="914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3" name="Group 242"/>
              <p:cNvGrpSpPr/>
              <p:nvPr/>
            </p:nvGrpSpPr>
            <p:grpSpPr>
              <a:xfrm>
                <a:off x="4075937" y="5822865"/>
                <a:ext cx="822960" cy="822960"/>
                <a:chOff x="3186937" y="5626015"/>
                <a:chExt cx="822960" cy="822960"/>
              </a:xfrm>
            </p:grpSpPr>
            <p:sp>
              <p:nvSpPr>
                <p:cNvPr id="244" name="Flowchart: Connector 9"/>
                <p:cNvSpPr>
                  <a:spLocks noChangeAspect="1"/>
                </p:cNvSpPr>
                <p:nvPr/>
              </p:nvSpPr>
              <p:spPr>
                <a:xfrm>
                  <a:off x="3186937" y="5626015"/>
                  <a:ext cx="822960" cy="822960"/>
                </a:xfrm>
                <a:prstGeom prst="flowChartConnector">
                  <a:avLst/>
                </a:prstGeom>
                <a:solidFill>
                  <a:schemeClr val="accent6">
                    <a:alpha val="4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Flowchart: Connector 9"/>
                <p:cNvSpPr/>
                <p:nvPr/>
              </p:nvSpPr>
              <p:spPr>
                <a:xfrm>
                  <a:off x="3364737" y="5810165"/>
                  <a:ext cx="457200" cy="457200"/>
                </a:xfrm>
                <a:prstGeom prst="flowChartConnector">
                  <a:avLst/>
                </a:prstGeom>
                <a:solidFill>
                  <a:srgbClr val="FFFF00">
                    <a:alpha val="20000"/>
                  </a:srgb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6" name="Oval 245"/>
                <p:cNvSpPr/>
                <p:nvPr/>
              </p:nvSpPr>
              <p:spPr>
                <a:xfrm>
                  <a:off x="3591051" y="6036479"/>
                  <a:ext cx="9144" cy="914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7" name="Group 246"/>
              <p:cNvGrpSpPr/>
              <p:nvPr/>
            </p:nvGrpSpPr>
            <p:grpSpPr>
              <a:xfrm>
                <a:off x="4456937" y="5391065"/>
                <a:ext cx="822960" cy="822960"/>
                <a:chOff x="3186937" y="5626015"/>
                <a:chExt cx="822960" cy="822960"/>
              </a:xfrm>
            </p:grpSpPr>
            <p:sp>
              <p:nvSpPr>
                <p:cNvPr id="248" name="Flowchart: Connector 9"/>
                <p:cNvSpPr>
                  <a:spLocks noChangeAspect="1"/>
                </p:cNvSpPr>
                <p:nvPr/>
              </p:nvSpPr>
              <p:spPr>
                <a:xfrm>
                  <a:off x="3186937" y="5626015"/>
                  <a:ext cx="822960" cy="822960"/>
                </a:xfrm>
                <a:prstGeom prst="flowChartConnector">
                  <a:avLst/>
                </a:prstGeom>
                <a:solidFill>
                  <a:schemeClr val="accent6">
                    <a:alpha val="4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Flowchart: Connector 9"/>
                <p:cNvSpPr/>
                <p:nvPr/>
              </p:nvSpPr>
              <p:spPr>
                <a:xfrm>
                  <a:off x="3364737" y="5810165"/>
                  <a:ext cx="457200" cy="457200"/>
                </a:xfrm>
                <a:prstGeom prst="flowChartConnector">
                  <a:avLst/>
                </a:prstGeom>
                <a:solidFill>
                  <a:srgbClr val="FFFF00">
                    <a:alpha val="20000"/>
                  </a:srgb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0" name="Oval 249"/>
                <p:cNvSpPr/>
                <p:nvPr/>
              </p:nvSpPr>
              <p:spPr>
                <a:xfrm>
                  <a:off x="3591051" y="6036479"/>
                  <a:ext cx="9144" cy="914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1" name="Group 250"/>
              <p:cNvGrpSpPr/>
              <p:nvPr/>
            </p:nvGrpSpPr>
            <p:grpSpPr>
              <a:xfrm>
                <a:off x="3656837" y="6534065"/>
                <a:ext cx="822960" cy="822960"/>
                <a:chOff x="3186937" y="5626015"/>
                <a:chExt cx="822960" cy="822960"/>
              </a:xfrm>
            </p:grpSpPr>
            <p:sp>
              <p:nvSpPr>
                <p:cNvPr id="252" name="Flowchart: Connector 9"/>
                <p:cNvSpPr>
                  <a:spLocks noChangeAspect="1"/>
                </p:cNvSpPr>
                <p:nvPr/>
              </p:nvSpPr>
              <p:spPr>
                <a:xfrm>
                  <a:off x="3186937" y="5626015"/>
                  <a:ext cx="822960" cy="822960"/>
                </a:xfrm>
                <a:prstGeom prst="flowChartConnector">
                  <a:avLst/>
                </a:prstGeom>
                <a:solidFill>
                  <a:schemeClr val="accent6">
                    <a:alpha val="4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Flowchart: Connector 9"/>
                <p:cNvSpPr/>
                <p:nvPr/>
              </p:nvSpPr>
              <p:spPr>
                <a:xfrm>
                  <a:off x="3364737" y="5810165"/>
                  <a:ext cx="457200" cy="457200"/>
                </a:xfrm>
                <a:prstGeom prst="flowChartConnector">
                  <a:avLst/>
                </a:prstGeom>
                <a:solidFill>
                  <a:srgbClr val="FFFF00">
                    <a:alpha val="20000"/>
                  </a:srgb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4" name="Oval 253"/>
                <p:cNvSpPr/>
                <p:nvPr/>
              </p:nvSpPr>
              <p:spPr>
                <a:xfrm>
                  <a:off x="3591051" y="6036479"/>
                  <a:ext cx="9144" cy="914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5" name="Group 254"/>
              <p:cNvGrpSpPr/>
              <p:nvPr/>
            </p:nvGrpSpPr>
            <p:grpSpPr>
              <a:xfrm>
                <a:off x="4158487" y="6446520"/>
                <a:ext cx="822960" cy="822960"/>
                <a:chOff x="3186937" y="5626015"/>
                <a:chExt cx="822960" cy="822960"/>
              </a:xfrm>
            </p:grpSpPr>
            <p:sp>
              <p:nvSpPr>
                <p:cNvPr id="256" name="Flowchart: Connector 9"/>
                <p:cNvSpPr>
                  <a:spLocks noChangeAspect="1"/>
                </p:cNvSpPr>
                <p:nvPr/>
              </p:nvSpPr>
              <p:spPr>
                <a:xfrm>
                  <a:off x="3186937" y="5626015"/>
                  <a:ext cx="822960" cy="822960"/>
                </a:xfrm>
                <a:prstGeom prst="flowChartConnector">
                  <a:avLst/>
                </a:prstGeom>
                <a:solidFill>
                  <a:schemeClr val="accent6">
                    <a:alpha val="4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Flowchart: Connector 9"/>
                <p:cNvSpPr/>
                <p:nvPr/>
              </p:nvSpPr>
              <p:spPr>
                <a:xfrm>
                  <a:off x="3364737" y="5810165"/>
                  <a:ext cx="457200" cy="457200"/>
                </a:xfrm>
                <a:prstGeom prst="flowChartConnector">
                  <a:avLst/>
                </a:prstGeom>
                <a:solidFill>
                  <a:srgbClr val="FFFF00">
                    <a:alpha val="20000"/>
                  </a:srgb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Oval 257"/>
                <p:cNvSpPr/>
                <p:nvPr/>
              </p:nvSpPr>
              <p:spPr>
                <a:xfrm>
                  <a:off x="3591051" y="6036479"/>
                  <a:ext cx="9144" cy="914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9" name="Group 258"/>
              <p:cNvGrpSpPr/>
              <p:nvPr/>
            </p:nvGrpSpPr>
            <p:grpSpPr>
              <a:xfrm>
                <a:off x="2875787" y="6248315"/>
                <a:ext cx="822960" cy="822960"/>
                <a:chOff x="3186937" y="5626015"/>
                <a:chExt cx="822960" cy="822960"/>
              </a:xfrm>
            </p:grpSpPr>
            <p:sp>
              <p:nvSpPr>
                <p:cNvPr id="260" name="Flowchart: Connector 9"/>
                <p:cNvSpPr>
                  <a:spLocks noChangeAspect="1"/>
                </p:cNvSpPr>
                <p:nvPr/>
              </p:nvSpPr>
              <p:spPr>
                <a:xfrm>
                  <a:off x="3186937" y="5626015"/>
                  <a:ext cx="822960" cy="822960"/>
                </a:xfrm>
                <a:prstGeom prst="flowChartConnector">
                  <a:avLst/>
                </a:prstGeom>
                <a:solidFill>
                  <a:schemeClr val="accent6">
                    <a:alpha val="4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Flowchart: Connector 9"/>
                <p:cNvSpPr/>
                <p:nvPr/>
              </p:nvSpPr>
              <p:spPr>
                <a:xfrm>
                  <a:off x="3364737" y="5810165"/>
                  <a:ext cx="457200" cy="457200"/>
                </a:xfrm>
                <a:prstGeom prst="flowChartConnector">
                  <a:avLst/>
                </a:prstGeom>
                <a:solidFill>
                  <a:srgbClr val="FFFF00">
                    <a:alpha val="20000"/>
                  </a:srgb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Oval 261"/>
                <p:cNvSpPr/>
                <p:nvPr/>
              </p:nvSpPr>
              <p:spPr>
                <a:xfrm>
                  <a:off x="3591051" y="6036479"/>
                  <a:ext cx="9144" cy="914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282268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MPS good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171450">
              <a:buFontTx/>
              <a:buChar char="•"/>
            </a:pPr>
            <a:r>
              <a:rPr lang="en-US" dirty="0"/>
              <a:t>Graphics – sample points for texture </a:t>
            </a:r>
            <a:r>
              <a:rPr lang="en-US" dirty="0" smtClean="0"/>
              <a:t>synthesis</a:t>
            </a:r>
          </a:p>
          <a:p>
            <a:pPr marL="742950" lvl="2"/>
            <a:r>
              <a:rPr lang="en-US" dirty="0" smtClean="0"/>
              <a:t>Generate blue noise distributions for anti-aliasing</a:t>
            </a:r>
            <a:endParaRPr lang="en-US" dirty="0"/>
          </a:p>
          <a:p>
            <a:pPr marL="742950" lvl="2"/>
            <a:r>
              <a:rPr lang="en-US" dirty="0"/>
              <a:t>Without </a:t>
            </a:r>
            <a:r>
              <a:rPr lang="en-US" dirty="0" err="1"/>
              <a:t>Moire</a:t>
            </a:r>
            <a:r>
              <a:rPr lang="en-US" dirty="0"/>
              <a:t> and other visible patterns</a:t>
            </a:r>
          </a:p>
          <a:p>
            <a:pPr marL="342900" lvl="1"/>
            <a:r>
              <a:rPr lang="en-US" dirty="0" smtClean="0"/>
              <a:t>Unbiased </a:t>
            </a:r>
            <a:r>
              <a:rPr lang="en-US" dirty="0"/>
              <a:t>process leads to points with </a:t>
            </a:r>
          </a:p>
          <a:p>
            <a:pPr marL="742950" lvl="2"/>
            <a:r>
              <a:rPr lang="en-US" dirty="0"/>
              <a:t>No visible patterns between distant points.</a:t>
            </a:r>
          </a:p>
          <a:p>
            <a:pPr marL="1200150" lvl="3"/>
            <a:r>
              <a:rPr lang="en-US" dirty="0"/>
              <a:t>pairwise distance spectrum close to truncated </a:t>
            </a:r>
            <a:br>
              <a:rPr lang="en-US" dirty="0"/>
            </a:br>
            <a:r>
              <a:rPr lang="en-US" dirty="0" smtClean="0"/>
              <a:t>blue noise </a:t>
            </a:r>
            <a:r>
              <a:rPr lang="en-US" dirty="0" err="1" smtClean="0"/>
              <a:t>powerlaw</a:t>
            </a:r>
            <a:endParaRPr lang="en-US" dirty="0" smtClean="0"/>
          </a:p>
          <a:p>
            <a:pPr marL="742950" lvl="2"/>
            <a:r>
              <a:rPr lang="en-US" dirty="0"/>
              <a:t>Our eyes sensitive to patterns</a:t>
            </a:r>
          </a:p>
          <a:p>
            <a:pPr marL="742950" lvl="2"/>
            <a:r>
              <a:rPr lang="en-US" dirty="0"/>
              <a:t>Randomness hides imperfections</a:t>
            </a:r>
          </a:p>
          <a:p>
            <a:pPr marL="1200150" lvl="3"/>
            <a:r>
              <a:rPr lang="en-US" dirty="0">
                <a:solidFill>
                  <a:schemeClr val="tx2"/>
                </a:solidFill>
              </a:rPr>
              <a:t>stare at dry-wall in your house sometime,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try to find the </a:t>
            </a:r>
            <a:r>
              <a:rPr lang="en-US" dirty="0" smtClean="0">
                <a:solidFill>
                  <a:schemeClr val="tx2"/>
                </a:solidFill>
              </a:rPr>
              <a:t>seams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6708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MPS good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585200" cy="4572000"/>
          </a:xfrm>
        </p:spPr>
        <p:txBody>
          <a:bodyPr/>
          <a:lstStyle/>
          <a:p>
            <a:pPr marL="342900" lvl="1" indent="-171450">
              <a:buFontTx/>
              <a:buChar char="•"/>
            </a:pPr>
            <a:r>
              <a:rPr lang="en-US" dirty="0"/>
              <a:t>Physics simulations – why SNL paid for my trip </a:t>
            </a:r>
            <a:r>
              <a:rPr lang="en-US" dirty="0">
                <a:sym typeface="Wingdings"/>
              </a:rPr>
              <a:t></a:t>
            </a:r>
            <a:endParaRPr lang="en-US" dirty="0"/>
          </a:p>
          <a:p>
            <a:pPr marL="742950" lvl="2"/>
            <a:r>
              <a:rPr lang="en-US" dirty="0" err="1"/>
              <a:t>Voronoi</a:t>
            </a:r>
            <a:r>
              <a:rPr lang="en-US" dirty="0"/>
              <a:t> mesh, cell = points closest to a sample</a:t>
            </a:r>
          </a:p>
          <a:p>
            <a:pPr marL="742950" lvl="2"/>
            <a:r>
              <a:rPr lang="en-US" dirty="0"/>
              <a:t>Fractures occur on </a:t>
            </a:r>
            <a:r>
              <a:rPr lang="en-US" dirty="0" err="1"/>
              <a:t>Voronoi</a:t>
            </a:r>
            <a:r>
              <a:rPr lang="en-US" dirty="0"/>
              <a:t> cell boundaries</a:t>
            </a:r>
          </a:p>
          <a:p>
            <a:pPr marL="1200150" lvl="3"/>
            <a:r>
              <a:rPr lang="en-US" dirty="0"/>
              <a:t>Mesh variation     material strength variation</a:t>
            </a:r>
          </a:p>
          <a:p>
            <a:pPr marL="1200150" lvl="3"/>
            <a:r>
              <a:rPr lang="en-US" dirty="0"/>
              <a:t>CVT, regular lattices give unrealistic </a:t>
            </a:r>
            <a:r>
              <a:rPr lang="en-US" dirty="0" smtClean="0"/>
              <a:t>cracks</a:t>
            </a:r>
          </a:p>
          <a:p>
            <a:pPr marL="1600200" lvl="4"/>
            <a:r>
              <a:rPr lang="en-US" dirty="0" smtClean="0">
                <a:solidFill>
                  <a:schemeClr val="tx2"/>
                </a:solidFill>
              </a:rPr>
              <a:t>Unbiased sampling gives realistic cracks</a:t>
            </a:r>
            <a:endParaRPr lang="en-US" dirty="0">
              <a:solidFill>
                <a:schemeClr val="tx2"/>
              </a:solidFill>
            </a:endParaRPr>
          </a:p>
          <a:p>
            <a:pPr marL="742950" lvl="2"/>
            <a:r>
              <a:rPr lang="en-US" dirty="0"/>
              <a:t>Ensembles of simulations</a:t>
            </a:r>
          </a:p>
          <a:p>
            <a:pPr marL="742950" lvl="2"/>
            <a:r>
              <a:rPr lang="en-US" dirty="0"/>
              <a:t>Domains: non-</a:t>
            </a:r>
            <a:r>
              <a:rPr lang="en-US" dirty="0" smtClean="0"/>
              <a:t>convex</a:t>
            </a:r>
            <a:r>
              <a:rPr lang="en-US" dirty="0" smtClean="0"/>
              <a:t>, </a:t>
            </a:r>
            <a:r>
              <a:rPr lang="en-US" dirty="0" smtClean="0"/>
              <a:t>internal </a:t>
            </a:r>
            <a:r>
              <a:rPr lang="en-US" dirty="0"/>
              <a:t>boundaries</a:t>
            </a: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67" y="4576232"/>
            <a:ext cx="3225800" cy="1600200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423333" y="6104466"/>
            <a:ext cx="27068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Seismic </a:t>
            </a:r>
            <a:r>
              <a:rPr lang="en-US" dirty="0" smtClean="0"/>
              <a:t>Simulations</a:t>
            </a:r>
          </a:p>
          <a:p>
            <a:r>
              <a:rPr lang="en-US" sz="2000" dirty="0">
                <a:solidFill>
                  <a:srgbClr val="0000FF"/>
                </a:solidFill>
              </a:rPr>
              <a:t>m</a:t>
            </a:r>
            <a:r>
              <a:rPr lang="en-US" sz="2000" dirty="0" smtClean="0">
                <a:solidFill>
                  <a:srgbClr val="0000FF"/>
                </a:solidFill>
              </a:rPr>
              <a:t>aximal helps </a:t>
            </a:r>
            <a:r>
              <a:rPr lang="en-US" sz="2000" dirty="0" err="1" smtClean="0">
                <a:solidFill>
                  <a:srgbClr val="0000FF"/>
                </a:solidFill>
              </a:rPr>
              <a:t>Δ</a:t>
            </a:r>
            <a:r>
              <a:rPr lang="en-US" sz="2000" dirty="0" smtClean="0">
                <a:solidFill>
                  <a:srgbClr val="0000FF"/>
                </a:solidFill>
              </a:rPr>
              <a:t> quality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5700" y="1799167"/>
            <a:ext cx="520700" cy="27686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7400" y="1282700"/>
            <a:ext cx="1422400" cy="14478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9472" y="3683003"/>
            <a:ext cx="1511300" cy="1219200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7873" y="4775203"/>
            <a:ext cx="1663700" cy="106680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3566" y="5723467"/>
            <a:ext cx="2971800" cy="660400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6386364" y="3327397"/>
            <a:ext cx="2757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Fracture Simulations</a:t>
            </a:r>
          </a:p>
        </p:txBody>
      </p:sp>
      <p:graphicFrame>
        <p:nvGraphicFramePr>
          <p:cNvPr id="95" name="Object 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9184386"/>
              </p:ext>
            </p:extLst>
          </p:nvPr>
        </p:nvGraphicFramePr>
        <p:xfrm>
          <a:off x="2921001" y="2489200"/>
          <a:ext cx="254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49" name="Equation" r:id="rId11" imgW="152400" imgH="152400" progId="Equation.3">
                  <p:embed/>
                </p:oleObj>
              </mc:Choice>
              <mc:Fallback>
                <p:oleObj name="Equation" r:id="rId11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921001" y="2489200"/>
                        <a:ext cx="2540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7" name="Straight Connector 96"/>
          <p:cNvCxnSpPr/>
          <p:nvPr/>
        </p:nvCxnSpPr>
        <p:spPr bwMode="auto">
          <a:xfrm flipH="1" flipV="1">
            <a:off x="7069667" y="1244600"/>
            <a:ext cx="1617133" cy="15578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 rot="5400000" flipH="1" flipV="1">
            <a:off x="7078134" y="1227666"/>
            <a:ext cx="1617133" cy="15578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9" name="TextBox 98"/>
          <p:cNvSpPr txBox="1"/>
          <p:nvPr/>
        </p:nvSpPr>
        <p:spPr>
          <a:xfrm>
            <a:off x="7662693" y="3725333"/>
            <a:ext cx="1481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Courtesy of </a:t>
            </a:r>
            <a:br>
              <a:rPr lang="en-US" sz="1400"/>
            </a:br>
            <a:r>
              <a:rPr lang="en-US" sz="1400"/>
              <a:t>Joe Bishop (SNL)</a:t>
            </a:r>
          </a:p>
        </p:txBody>
      </p:sp>
      <p:pic>
        <p:nvPicPr>
          <p:cNvPr id="101" name="test2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75000" y="4402667"/>
            <a:ext cx="3601155" cy="2455333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6260084" y="1896533"/>
            <a:ext cx="812800" cy="1011768"/>
            <a:chOff x="4774184" y="3179233"/>
            <a:chExt cx="812800" cy="1011768"/>
          </a:xfrm>
        </p:grpSpPr>
        <p:grpSp>
          <p:nvGrpSpPr>
            <p:cNvPr id="18" name="Group 17"/>
            <p:cNvGrpSpPr/>
            <p:nvPr/>
          </p:nvGrpSpPr>
          <p:grpSpPr>
            <a:xfrm>
              <a:off x="5129784" y="3409357"/>
              <a:ext cx="457200" cy="457200"/>
              <a:chOff x="1014942" y="4818592"/>
              <a:chExt cx="914400" cy="914400"/>
            </a:xfrm>
          </p:grpSpPr>
          <p:sp>
            <p:nvSpPr>
              <p:cNvPr id="19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774184" y="3409356"/>
              <a:ext cx="457200" cy="457200"/>
              <a:chOff x="1014942" y="4818592"/>
              <a:chExt cx="914400" cy="914400"/>
            </a:xfrm>
          </p:grpSpPr>
          <p:sp>
            <p:nvSpPr>
              <p:cNvPr id="25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" name="Straight Connector 4"/>
            <p:cNvCxnSpPr/>
            <p:nvPr/>
          </p:nvCxnSpPr>
          <p:spPr bwMode="auto">
            <a:xfrm flipH="1" flipV="1">
              <a:off x="5173133" y="3179233"/>
              <a:ext cx="8467" cy="101176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5173134" y="3708401"/>
              <a:ext cx="173566" cy="6773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 flipV="1">
              <a:off x="5168900" y="3496734"/>
              <a:ext cx="173567" cy="4656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flipV="1">
              <a:off x="5338235" y="3670301"/>
              <a:ext cx="224365" cy="11006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>
              <a:off x="5334000" y="3492499"/>
              <a:ext cx="232834" cy="1778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490919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1"/>
                </p:tgtEl>
              </p:cMediaNode>
            </p:video>
          </p:childTnLst>
        </p:cTn>
      </p:par>
    </p:tnLst>
    <p:bldLst>
      <p:bldP spid="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for 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867" y="1159933"/>
            <a:ext cx="7772400" cy="2870200"/>
          </a:xfrm>
        </p:spPr>
        <p:txBody>
          <a:bodyPr/>
          <a:lstStyle/>
          <a:p>
            <a:r>
              <a:rPr lang="en-US" sz="1600" dirty="0" smtClean="0"/>
              <a:t>Classic algorithm</a:t>
            </a:r>
          </a:p>
          <a:p>
            <a:pPr lvl="1"/>
            <a:r>
              <a:rPr lang="en-US" sz="1600" dirty="0"/>
              <a:t>Throw a point, check if disk overlaps, keep/reject</a:t>
            </a:r>
            <a:endParaRPr lang="en-US" sz="1600" dirty="0" smtClean="0"/>
          </a:p>
          <a:p>
            <a:pPr lvl="1"/>
            <a:r>
              <a:rPr lang="en-US" sz="1600" dirty="0"/>
              <a:t>F</a:t>
            </a:r>
            <a:r>
              <a:rPr lang="en-US" sz="1600" dirty="0" smtClean="0"/>
              <a:t>ast at first, but slows due to small uncovered area left. </a:t>
            </a:r>
            <a:br>
              <a:rPr lang="en-US" sz="1600" dirty="0" smtClean="0"/>
            </a:br>
            <a:r>
              <a:rPr lang="en-US" sz="1600" dirty="0" smtClean="0"/>
              <a:t>Can’t get maximal.</a:t>
            </a:r>
          </a:p>
          <a:p>
            <a:pPr lvl="7"/>
            <a:endParaRPr lang="en-US" sz="1200" dirty="0" smtClean="0"/>
          </a:p>
          <a:p>
            <a:pPr lvl="8"/>
            <a:endParaRPr lang="en-US" sz="1200" dirty="0" smtClean="0"/>
          </a:p>
          <a:p>
            <a:pPr lvl="8"/>
            <a:endParaRPr lang="en-US" sz="1200" dirty="0" smtClean="0"/>
          </a:p>
          <a:p>
            <a:pPr lvl="5"/>
            <a:endParaRPr lang="en-US" sz="1200" dirty="0"/>
          </a:p>
          <a:p>
            <a:pPr lvl="4"/>
            <a:endParaRPr lang="en-US" sz="1200" dirty="0" smtClean="0"/>
          </a:p>
          <a:p>
            <a:pPr marL="171450" indent="0">
              <a:buNone/>
            </a:pPr>
            <a:endParaRPr lang="en-US" sz="1600" dirty="0"/>
          </a:p>
          <a:p>
            <a:pPr marL="171450" indent="0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2311400"/>
            <a:ext cx="2946400" cy="16891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830110" y="1930231"/>
            <a:ext cx="4381499" cy="2202535"/>
            <a:chOff x="3830110" y="1930231"/>
            <a:chExt cx="4381499" cy="2202535"/>
          </a:xfrm>
        </p:grpSpPr>
        <p:grpSp>
          <p:nvGrpSpPr>
            <p:cNvPr id="5" name="Group 4"/>
            <p:cNvGrpSpPr/>
            <p:nvPr/>
          </p:nvGrpSpPr>
          <p:grpSpPr>
            <a:xfrm>
              <a:off x="6721476" y="2384428"/>
              <a:ext cx="914400" cy="914400"/>
              <a:chOff x="1014942" y="4818592"/>
              <a:chExt cx="914400" cy="914400"/>
            </a:xfrm>
          </p:grpSpPr>
          <p:sp>
            <p:nvSpPr>
              <p:cNvPr id="6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841876" y="2858561"/>
              <a:ext cx="914400" cy="914400"/>
              <a:chOff x="1014942" y="4818592"/>
              <a:chExt cx="914400" cy="914400"/>
            </a:xfrm>
          </p:grpSpPr>
          <p:sp>
            <p:nvSpPr>
              <p:cNvPr id="9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297209" y="2697695"/>
              <a:ext cx="914400" cy="914400"/>
              <a:chOff x="1014942" y="4818592"/>
              <a:chExt cx="914400" cy="914400"/>
            </a:xfrm>
          </p:grpSpPr>
          <p:sp>
            <p:nvSpPr>
              <p:cNvPr id="12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830110" y="2075394"/>
              <a:ext cx="914400" cy="914400"/>
              <a:chOff x="1014942" y="4818592"/>
              <a:chExt cx="914400" cy="914400"/>
            </a:xfrm>
          </p:grpSpPr>
          <p:sp>
            <p:nvSpPr>
              <p:cNvPr id="15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6274139" y="1930231"/>
              <a:ext cx="1828800" cy="1828800"/>
              <a:chOff x="1014942" y="4818592"/>
              <a:chExt cx="914400" cy="914400"/>
            </a:xfrm>
          </p:grpSpPr>
          <p:sp>
            <p:nvSpPr>
              <p:cNvPr id="25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rgbClr val="FF0000">
                  <a:alpha val="15000"/>
                </a:srgbClr>
              </a:solidFill>
              <a:ln w="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4326467" y="2374900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8" name="Rectangle 27"/>
            <p:cNvSpPr>
              <a:spLocks noChangeAspect="1"/>
            </p:cNvSpPr>
            <p:nvPr/>
          </p:nvSpPr>
          <p:spPr>
            <a:xfrm>
              <a:off x="4326467" y="2374901"/>
              <a:ext cx="457200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9" name="Rectangle 28"/>
            <p:cNvSpPr>
              <a:spLocks noChangeAspect="1"/>
            </p:cNvSpPr>
            <p:nvPr/>
          </p:nvSpPr>
          <p:spPr>
            <a:xfrm>
              <a:off x="4326467" y="2832100"/>
              <a:ext cx="228600" cy="228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0" name="Rectangle 29"/>
            <p:cNvSpPr>
              <a:spLocks noChangeAspect="1"/>
            </p:cNvSpPr>
            <p:nvPr/>
          </p:nvSpPr>
          <p:spPr>
            <a:xfrm>
              <a:off x="4783668" y="2832101"/>
              <a:ext cx="457200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1" name="Rectangle 30"/>
            <p:cNvSpPr>
              <a:spLocks noChangeAspect="1"/>
            </p:cNvSpPr>
            <p:nvPr/>
          </p:nvSpPr>
          <p:spPr>
            <a:xfrm>
              <a:off x="4555067" y="2603501"/>
              <a:ext cx="228600" cy="228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4555067" y="2374900"/>
              <a:ext cx="228600" cy="228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3" name="Rectangle 32"/>
            <p:cNvSpPr>
              <a:spLocks noChangeAspect="1"/>
            </p:cNvSpPr>
            <p:nvPr/>
          </p:nvSpPr>
          <p:spPr>
            <a:xfrm>
              <a:off x="4669367" y="2375959"/>
              <a:ext cx="114300" cy="1143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4" name="Rectangle 33"/>
            <p:cNvSpPr>
              <a:spLocks noChangeAspect="1"/>
            </p:cNvSpPr>
            <p:nvPr/>
          </p:nvSpPr>
          <p:spPr>
            <a:xfrm>
              <a:off x="5012267" y="3060701"/>
              <a:ext cx="228600" cy="228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5" name="Rectangle 34"/>
            <p:cNvSpPr>
              <a:spLocks noChangeAspect="1"/>
            </p:cNvSpPr>
            <p:nvPr/>
          </p:nvSpPr>
          <p:spPr>
            <a:xfrm>
              <a:off x="4783667" y="2832101"/>
              <a:ext cx="228600" cy="228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6" name="Rectangle 35"/>
            <p:cNvSpPr>
              <a:spLocks noChangeAspect="1"/>
            </p:cNvSpPr>
            <p:nvPr/>
          </p:nvSpPr>
          <p:spPr>
            <a:xfrm>
              <a:off x="4555067" y="3060701"/>
              <a:ext cx="228600" cy="228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7" name="Rectangle 36"/>
            <p:cNvSpPr>
              <a:spLocks noChangeAspect="1"/>
            </p:cNvSpPr>
            <p:nvPr/>
          </p:nvSpPr>
          <p:spPr>
            <a:xfrm>
              <a:off x="4669367" y="2717800"/>
              <a:ext cx="114300" cy="1143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Rectangle 37"/>
            <p:cNvSpPr>
              <a:spLocks noChangeAspect="1"/>
            </p:cNvSpPr>
            <p:nvPr/>
          </p:nvSpPr>
          <p:spPr>
            <a:xfrm>
              <a:off x="4555067" y="2490260"/>
              <a:ext cx="114300" cy="1143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9" name="Rectangle 38"/>
            <p:cNvSpPr>
              <a:spLocks noChangeAspect="1"/>
            </p:cNvSpPr>
            <p:nvPr/>
          </p:nvSpPr>
          <p:spPr>
            <a:xfrm>
              <a:off x="4555067" y="2603501"/>
              <a:ext cx="114300" cy="1143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0" name="Rectangle 39"/>
            <p:cNvSpPr>
              <a:spLocks noChangeAspect="1"/>
            </p:cNvSpPr>
            <p:nvPr/>
          </p:nvSpPr>
          <p:spPr>
            <a:xfrm>
              <a:off x="4555067" y="2718859"/>
              <a:ext cx="57150" cy="571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1" name="Rectangle 40"/>
            <p:cNvSpPr>
              <a:spLocks noChangeAspect="1"/>
            </p:cNvSpPr>
            <p:nvPr/>
          </p:nvSpPr>
          <p:spPr>
            <a:xfrm>
              <a:off x="4612217" y="2776009"/>
              <a:ext cx="57150" cy="571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2" name="Rectangle 41"/>
            <p:cNvSpPr>
              <a:spLocks noChangeAspect="1"/>
            </p:cNvSpPr>
            <p:nvPr/>
          </p:nvSpPr>
          <p:spPr>
            <a:xfrm>
              <a:off x="4326467" y="2374901"/>
              <a:ext cx="228600" cy="228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873500" y="3467100"/>
              <a:ext cx="979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/>
                <a:t>quadtree</a:t>
              </a:r>
              <a:endParaRPr lang="en-US" sz="18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536267" y="3763434"/>
              <a:ext cx="1639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/>
                <a:t>advancing front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40967" y="4825996"/>
            <a:ext cx="2899833" cy="1385332"/>
            <a:chOff x="376767" y="2425700"/>
            <a:chExt cx="2899833" cy="1385332"/>
          </a:xfrm>
        </p:grpSpPr>
        <p:grpSp>
          <p:nvGrpSpPr>
            <p:cNvPr id="56" name="Group 55"/>
            <p:cNvGrpSpPr/>
            <p:nvPr/>
          </p:nvGrpSpPr>
          <p:grpSpPr>
            <a:xfrm>
              <a:off x="676276" y="2642661"/>
              <a:ext cx="914400" cy="914400"/>
              <a:chOff x="1014942" y="4818592"/>
              <a:chExt cx="914400" cy="914400"/>
            </a:xfrm>
          </p:grpSpPr>
          <p:sp>
            <p:nvSpPr>
              <p:cNvPr id="57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2327276" y="2668061"/>
              <a:ext cx="914400" cy="914400"/>
              <a:chOff x="1014942" y="4818592"/>
              <a:chExt cx="914400" cy="914400"/>
            </a:xfrm>
          </p:grpSpPr>
          <p:sp>
            <p:nvSpPr>
              <p:cNvPr id="60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376768" y="2425700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291167" y="2425700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205567" y="2425700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9" name="Rectangle 48"/>
            <p:cNvSpPr>
              <a:spLocks noChangeAspect="1"/>
            </p:cNvSpPr>
            <p:nvPr/>
          </p:nvSpPr>
          <p:spPr>
            <a:xfrm>
              <a:off x="376767" y="2425700"/>
              <a:ext cx="457200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0" name="Rectangle 49"/>
            <p:cNvSpPr>
              <a:spLocks noChangeAspect="1"/>
            </p:cNvSpPr>
            <p:nvPr/>
          </p:nvSpPr>
          <p:spPr>
            <a:xfrm>
              <a:off x="833967" y="2882900"/>
              <a:ext cx="457200" cy="4572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1" name="Rectangle 50"/>
            <p:cNvSpPr>
              <a:spLocks noChangeAspect="1"/>
            </p:cNvSpPr>
            <p:nvPr/>
          </p:nvSpPr>
          <p:spPr>
            <a:xfrm>
              <a:off x="1291167" y="2425700"/>
              <a:ext cx="457200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2" name="Rectangle 51"/>
            <p:cNvSpPr>
              <a:spLocks noChangeAspect="1"/>
            </p:cNvSpPr>
            <p:nvPr/>
          </p:nvSpPr>
          <p:spPr>
            <a:xfrm>
              <a:off x="1748367" y="2882900"/>
              <a:ext cx="457200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3" name="Rectangle 52"/>
            <p:cNvSpPr>
              <a:spLocks noChangeAspect="1"/>
            </p:cNvSpPr>
            <p:nvPr/>
          </p:nvSpPr>
          <p:spPr>
            <a:xfrm>
              <a:off x="2205567" y="2425700"/>
              <a:ext cx="457200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4" name="Rectangle 53"/>
            <p:cNvSpPr>
              <a:spLocks noChangeAspect="1"/>
            </p:cNvSpPr>
            <p:nvPr/>
          </p:nvSpPr>
          <p:spPr>
            <a:xfrm>
              <a:off x="2662767" y="2882900"/>
              <a:ext cx="457200" cy="4572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079500" y="3441700"/>
              <a:ext cx="2197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independent tiles</a:t>
              </a:r>
              <a:endParaRPr lang="en-US" sz="1800" dirty="0"/>
            </a:p>
          </p:txBody>
        </p:sp>
      </p:grpSp>
      <p:sp>
        <p:nvSpPr>
          <p:cNvPr id="62" name="Content Placeholder 2"/>
          <p:cNvSpPr txBox="1">
            <a:spLocks/>
          </p:cNvSpPr>
          <p:nvPr/>
        </p:nvSpPr>
        <p:spPr bwMode="auto">
          <a:xfrm>
            <a:off x="584201" y="3920071"/>
            <a:ext cx="6409266" cy="9398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1600" dirty="0" smtClean="0"/>
              <a:t>Speedup by targeting just the uncovered area</a:t>
            </a:r>
          </a:p>
          <a:p>
            <a:pPr lvl="1"/>
            <a:r>
              <a:rPr lang="en-US" sz="1400" dirty="0" smtClean="0"/>
              <a:t>Others use </a:t>
            </a:r>
            <a:r>
              <a:rPr lang="en-US" sz="1400" dirty="0" err="1" smtClean="0"/>
              <a:t>quadtrees</a:t>
            </a:r>
            <a:r>
              <a:rPr lang="en-US" sz="1400" dirty="0" smtClean="0"/>
              <a:t> to approximate the uncovered area</a:t>
            </a:r>
          </a:p>
          <a:p>
            <a:pPr lvl="1"/>
            <a:r>
              <a:rPr lang="en-US" sz="1400" dirty="0"/>
              <a:t>Others use advancing </a:t>
            </a:r>
            <a:r>
              <a:rPr lang="en-US" sz="1400" dirty="0" smtClean="0"/>
              <a:t>front to sample locally </a:t>
            </a:r>
          </a:p>
          <a:p>
            <a:pPr lvl="1"/>
            <a:r>
              <a:rPr lang="en-US" sz="1400" dirty="0" smtClean="0"/>
              <a:t>Others use tiles to aid parallelism</a:t>
            </a:r>
            <a:endParaRPr lang="en-US" sz="1400" dirty="0"/>
          </a:p>
        </p:txBody>
      </p:sp>
      <p:sp>
        <p:nvSpPr>
          <p:cNvPr id="63" name="Content Placeholder 2"/>
          <p:cNvSpPr txBox="1">
            <a:spLocks/>
          </p:cNvSpPr>
          <p:nvPr/>
        </p:nvSpPr>
        <p:spPr bwMode="auto">
          <a:xfrm>
            <a:off x="575734" y="4919128"/>
            <a:ext cx="7772400" cy="1989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sz="1600" dirty="0" smtClean="0"/>
              <a:t>Common issues</a:t>
            </a:r>
          </a:p>
          <a:p>
            <a:pPr lvl="1"/>
            <a:r>
              <a:rPr lang="en-US" sz="1600" dirty="0" smtClean="0"/>
              <a:t>Not strictly “unbiased” </a:t>
            </a:r>
            <a:r>
              <a:rPr lang="en-US" sz="1600" dirty="0" smtClean="0">
                <a:solidFill>
                  <a:srgbClr val="FF0000"/>
                </a:solidFill>
              </a:rPr>
              <a:t>process</a:t>
            </a:r>
          </a:p>
          <a:p>
            <a:pPr lvl="2"/>
            <a:r>
              <a:rPr lang="en-US" sz="1400" dirty="0" smtClean="0">
                <a:solidFill>
                  <a:srgbClr val="FF0000"/>
                </a:solidFill>
              </a:rPr>
              <a:t>Outcome</a:t>
            </a:r>
            <a:r>
              <a:rPr lang="en-US" sz="1400" dirty="0" smtClean="0"/>
              <a:t> may be indistinguishable from </a:t>
            </a:r>
            <a:br>
              <a:rPr lang="en-US" sz="1400" dirty="0" smtClean="0"/>
            </a:br>
            <a:r>
              <a:rPr lang="en-US" sz="1400" dirty="0" smtClean="0"/>
              <a:t>an unbiased process’s outcome</a:t>
            </a:r>
          </a:p>
          <a:p>
            <a:pPr lvl="1"/>
            <a:r>
              <a:rPr lang="en-US" sz="1600" dirty="0" smtClean="0"/>
              <a:t>Not maximal: dependent on finite precision</a:t>
            </a:r>
          </a:p>
          <a:p>
            <a:pPr lvl="1"/>
            <a:r>
              <a:rPr lang="en-US" sz="1600" dirty="0" smtClean="0"/>
              <a:t>Memory or run-time complexity</a:t>
            </a:r>
          </a:p>
          <a:p>
            <a:pPr lvl="1"/>
            <a:r>
              <a:rPr lang="en-US" sz="1600" dirty="0" smtClean="0"/>
              <a:t>Ours is first provably bias-free, maximal, E(</a:t>
            </a:r>
            <a:r>
              <a:rPr lang="en-US" sz="1600" i="1" dirty="0" smtClean="0"/>
              <a:t>n </a:t>
            </a:r>
            <a:r>
              <a:rPr lang="en-US" sz="1600" dirty="0" smtClean="0"/>
              <a:t>log </a:t>
            </a:r>
            <a:r>
              <a:rPr lang="en-US" sz="1600" i="1" dirty="0" smtClean="0"/>
              <a:t>n</a:t>
            </a:r>
            <a:r>
              <a:rPr lang="en-US" sz="1600" dirty="0" smtClean="0"/>
              <a:t>) time O(</a:t>
            </a:r>
            <a:r>
              <a:rPr lang="en-US" sz="1600" i="1" dirty="0" smtClean="0"/>
              <a:t>n</a:t>
            </a:r>
            <a:r>
              <a:rPr lang="en-US" sz="1600" dirty="0" smtClean="0"/>
              <a:t>) space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424125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Algorithm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2932" y="1244600"/>
            <a:ext cx="4301068" cy="4851400"/>
          </a:xfrm>
        </p:spPr>
        <p:txBody>
          <a:bodyPr/>
          <a:lstStyle/>
          <a:p>
            <a:r>
              <a:rPr lang="en-US" sz="2000"/>
              <a:t>B</a:t>
            </a:r>
            <a:r>
              <a:rPr lang="en-US" sz="2000" smtClean="0"/>
              <a:t>ackground square grid</a:t>
            </a:r>
          </a:p>
          <a:p>
            <a:pPr lvl="1"/>
            <a:r>
              <a:rPr lang="en-US" sz="2000"/>
              <a:t>Square diagonal = r</a:t>
            </a:r>
          </a:p>
          <a:p>
            <a:pPr marL="457200" lvl="1" indent="0">
              <a:buNone/>
            </a:pPr>
            <a:endParaRPr lang="en-US" sz="2000"/>
          </a:p>
          <a:p>
            <a:pPr lvl="1"/>
            <a:endParaRPr lang="en-US" sz="2000" smtClean="0"/>
          </a:p>
          <a:p>
            <a:r>
              <a:rPr lang="en-US" sz="2000"/>
              <a:t>Flood fill </a:t>
            </a:r>
          </a:p>
          <a:p>
            <a:pPr lvl="1"/>
            <a:r>
              <a:rPr lang="en-US" sz="2000"/>
              <a:t>Build pool of cells </a:t>
            </a:r>
            <a:r>
              <a:rPr lang="en-US" sz="2000">
                <a:latin typeface="Apple Chancery"/>
                <a:cs typeface="Apple Chancery"/>
              </a:rPr>
              <a:t>C</a:t>
            </a:r>
            <a:r>
              <a:rPr lang="en-US" sz="2000"/>
              <a:t> : </a:t>
            </a:r>
            <a:br>
              <a:rPr lang="en-US" sz="2000"/>
            </a:br>
            <a:r>
              <a:rPr lang="en-US" sz="2000"/>
              <a:t>not-exterior to domain</a:t>
            </a:r>
          </a:p>
          <a:p>
            <a:r>
              <a:rPr lang="en-US" sz="2000"/>
              <a:t>Phase I: quickly cover most of the domain</a:t>
            </a:r>
          </a:p>
          <a:p>
            <a:pPr lvl="1"/>
            <a:r>
              <a:rPr lang="en-US" sz="2000"/>
              <a:t>Pick a square from pool</a:t>
            </a:r>
          </a:p>
          <a:p>
            <a:pPr lvl="1"/>
            <a:r>
              <a:rPr lang="en-US" sz="2000"/>
              <a:t>Pick point in square</a:t>
            </a:r>
          </a:p>
          <a:p>
            <a:pPr lvl="1"/>
            <a:r>
              <a:rPr lang="en-US" sz="2000"/>
              <a:t>If point uncovered (likely)</a:t>
            </a:r>
          </a:p>
          <a:p>
            <a:pPr lvl="2"/>
            <a:r>
              <a:rPr lang="en-US" sz="1800"/>
              <a:t>Keep point</a:t>
            </a:r>
          </a:p>
          <a:p>
            <a:pPr lvl="2"/>
            <a:r>
              <a:rPr lang="en-US" sz="1800"/>
              <a:t>Remove square from pool</a:t>
            </a:r>
          </a:p>
          <a:p>
            <a:pPr lvl="1"/>
            <a:r>
              <a:rPr lang="en-US" sz="2000"/>
              <a:t>Repeat </a:t>
            </a:r>
            <a:r>
              <a:rPr lang="en-US" sz="2000" i="1"/>
              <a:t>a</a:t>
            </a:r>
            <a:r>
              <a:rPr lang="en-US" sz="2000"/>
              <a:t>|</a:t>
            </a:r>
            <a:r>
              <a:rPr lang="en-US" sz="2000">
                <a:latin typeface="Apple Chancery"/>
                <a:cs typeface="Apple Chancery"/>
              </a:rPr>
              <a:t>C</a:t>
            </a:r>
            <a:r>
              <a:rPr lang="en-US" sz="2000"/>
              <a:t>| times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66" y="1206491"/>
            <a:ext cx="4343400" cy="2457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174065"/>
            <a:ext cx="4324350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1133" y="3615258"/>
            <a:ext cx="1602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Initial Pool </a:t>
            </a:r>
            <a:r>
              <a:rPr lang="en-US" sz="2000">
                <a:latin typeface="Apple Chancery"/>
                <a:cs typeface="Apple Chancery"/>
              </a:rPr>
              <a:t>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0334" y="6483291"/>
            <a:ext cx="4247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End of Phase I: white cells with a point</a:t>
            </a:r>
            <a:endParaRPr lang="en-US" sz="2000">
              <a:latin typeface="Apple Chancery"/>
              <a:cs typeface="Apple Chancery"/>
            </a:endParaRPr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7333632" y="2127540"/>
            <a:ext cx="324612" cy="324612"/>
          </a:xfrm>
          <a:prstGeom prst="rect">
            <a:avLst/>
          </a:prstGeom>
          <a:solidFill>
            <a:schemeClr val="accent2">
              <a:lumMod val="60000"/>
              <a:lumOff val="40000"/>
              <a:alpha val="10000"/>
            </a:schemeClr>
          </a:solidFill>
          <a:ln w="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878110" y="1994960"/>
            <a:ext cx="914400" cy="914400"/>
            <a:chOff x="1014942" y="4818592"/>
            <a:chExt cx="914400" cy="914400"/>
          </a:xfrm>
        </p:grpSpPr>
        <p:sp>
          <p:nvSpPr>
            <p:cNvPr id="10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71800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236133"/>
            <a:ext cx="4572000" cy="5130800"/>
          </a:xfrm>
        </p:spPr>
        <p:txBody>
          <a:bodyPr/>
          <a:lstStyle/>
          <a:p>
            <a:r>
              <a:rPr lang="en-US" sz="1600" dirty="0"/>
              <a:t>Target remaining uncovered area</a:t>
            </a:r>
          </a:p>
          <a:p>
            <a:r>
              <a:rPr lang="en-US" sz="1600" dirty="0"/>
              <a:t>Construct square \ disks</a:t>
            </a:r>
          </a:p>
          <a:p>
            <a:pPr lvl="1"/>
            <a:r>
              <a:rPr lang="en-US" sz="1600" dirty="0" smtClean="0"/>
              <a:t>Polygon </a:t>
            </a:r>
            <a:r>
              <a:rPr lang="en-US" sz="1600" dirty="0" smtClean="0"/>
              <a:t>easy surrogate for a</a:t>
            </a:r>
            <a:r>
              <a:rPr lang="en-US" sz="1600" dirty="0" smtClean="0"/>
              <a:t>rc-</a:t>
            </a:r>
            <a:r>
              <a:rPr lang="en-US" sz="1600" dirty="0" err="1" smtClean="0"/>
              <a:t>gon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pPr marL="171450" indent="0">
              <a:buNone/>
            </a:pPr>
            <a:endParaRPr lang="en-US" sz="1600" dirty="0"/>
          </a:p>
          <a:p>
            <a:r>
              <a:rPr lang="en-US" sz="1600" dirty="0"/>
              <a:t>Replace pool of squares by polygons</a:t>
            </a:r>
          </a:p>
          <a:p>
            <a:r>
              <a:rPr lang="en-US" sz="1600" dirty="0"/>
              <a:t>Phase II: repeat</a:t>
            </a:r>
          </a:p>
          <a:p>
            <a:pPr lvl="1"/>
            <a:r>
              <a:rPr lang="en-US" sz="1600" dirty="0"/>
              <a:t>Pick polygon from pool </a:t>
            </a:r>
          </a:p>
          <a:p>
            <a:pPr lvl="2"/>
            <a:r>
              <a:rPr lang="en-US" sz="1400" dirty="0"/>
              <a:t>Weighted by its area (only log n step)</a:t>
            </a:r>
          </a:p>
          <a:p>
            <a:pPr lvl="1"/>
            <a:r>
              <a:rPr lang="en-US" sz="1600" dirty="0"/>
              <a:t>Pick point in polygon</a:t>
            </a:r>
          </a:p>
          <a:p>
            <a:pPr lvl="1"/>
            <a:r>
              <a:rPr lang="en-US" sz="1600" dirty="0"/>
              <a:t>If uncovered</a:t>
            </a:r>
          </a:p>
          <a:p>
            <a:pPr lvl="2"/>
            <a:r>
              <a:rPr lang="en-US" sz="1400" dirty="0"/>
              <a:t>Keep point</a:t>
            </a:r>
          </a:p>
          <a:p>
            <a:pPr lvl="2"/>
            <a:r>
              <a:rPr lang="en-US" sz="1400" dirty="0"/>
              <a:t>Remove polygon from pool</a:t>
            </a:r>
          </a:p>
          <a:p>
            <a:pPr lvl="2"/>
            <a:r>
              <a:rPr lang="en-US" sz="1400" dirty="0"/>
              <a:t>Update nearby polygons</a:t>
            </a:r>
          </a:p>
          <a:p>
            <a:r>
              <a:rPr lang="en-US" sz="1800" dirty="0"/>
              <a:t>Works well because </a:t>
            </a:r>
          </a:p>
          <a:p>
            <a:pPr lvl="1"/>
            <a:r>
              <a:rPr lang="en-US" sz="1600" dirty="0"/>
              <a:t>Voids are scattered</a:t>
            </a:r>
          </a:p>
          <a:p>
            <a:pPr lvl="1"/>
            <a:r>
              <a:rPr lang="en-US" sz="1600" dirty="0"/>
              <a:t>Small arc-</a:t>
            </a:r>
            <a:r>
              <a:rPr lang="en-US" sz="1600" dirty="0" err="1"/>
              <a:t>gons</a:t>
            </a:r>
            <a:r>
              <a:rPr lang="en-US" sz="1600" dirty="0"/>
              <a:t> are well approximated by polygons</a:t>
            </a:r>
          </a:p>
          <a:p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33" y="1244599"/>
            <a:ext cx="4324350" cy="243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267" y="3553825"/>
            <a:ext cx="4247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End of Phase I: white cells with a point</a:t>
            </a:r>
            <a:endParaRPr lang="en-US" sz="2000">
              <a:latin typeface="Apple Chancery"/>
              <a:cs typeface="Apple Chancery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32" y="4004737"/>
            <a:ext cx="4275667" cy="24109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6333" y="6432496"/>
            <a:ext cx="4290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Start of Phase II: dark cells not-covered</a:t>
            </a:r>
            <a:endParaRPr lang="en-US" sz="2000">
              <a:latin typeface="Apple Chancery"/>
              <a:cs typeface="Apple Chancery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300" y="2120899"/>
            <a:ext cx="914400" cy="9338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7550" y="2114549"/>
            <a:ext cx="990600" cy="95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824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Algorithm Nuance - Phase II stages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001" y="1314263"/>
            <a:ext cx="8300385" cy="2023533"/>
          </a:xfrm>
        </p:spPr>
        <p:txBody>
          <a:bodyPr/>
          <a:lstStyle/>
          <a:p>
            <a:r>
              <a:rPr lang="en-US" sz="2000"/>
              <a:t>“Algorithm is simple,… in a good way” - Reviewer</a:t>
            </a:r>
          </a:p>
          <a:p>
            <a:r>
              <a:rPr lang="en-US"/>
              <a:t>Lazy update of polygons’ areas and pool, in “stages”</a:t>
            </a:r>
          </a:p>
          <a:p>
            <a:pPr lvl="1"/>
            <a:r>
              <a:rPr lang="en-US" sz="2000"/>
              <a:t>More simple datastructures</a:t>
            </a:r>
          </a:p>
          <a:p>
            <a:pPr lvl="1"/>
            <a:r>
              <a:rPr lang="en-US" sz="2000"/>
              <a:t>No tree needed, flat array for pool, fewer pointers</a:t>
            </a:r>
          </a:p>
          <a:p>
            <a:pPr lvl="1"/>
            <a:r>
              <a:rPr lang="en-US" sz="2000"/>
              <a:t>Run-time proof gets more complicated</a:t>
            </a:r>
          </a:p>
          <a:p>
            <a:endParaRPr lang="en-US" sz="2000"/>
          </a:p>
        </p:txBody>
      </p:sp>
      <p:sp>
        <p:nvSpPr>
          <p:cNvPr id="4" name="TextBox 3"/>
          <p:cNvSpPr txBox="1"/>
          <p:nvPr/>
        </p:nvSpPr>
        <p:spPr>
          <a:xfrm>
            <a:off x="194732" y="3996267"/>
            <a:ext cx="3800953" cy="193899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/>
              <a:t>Phase II: repeat</a:t>
            </a:r>
          </a:p>
          <a:p>
            <a:pPr lvl="1"/>
            <a:r>
              <a:rPr lang="en-US" sz="1600"/>
              <a:t>Pick polygon from pool </a:t>
            </a:r>
          </a:p>
          <a:p>
            <a:pPr lvl="2"/>
            <a:r>
              <a:rPr lang="en-US" sz="1400"/>
              <a:t>Weighted by its area (only log n step)</a:t>
            </a:r>
          </a:p>
          <a:p>
            <a:pPr lvl="1"/>
            <a:r>
              <a:rPr lang="en-US" sz="1600"/>
              <a:t>Pick point in polygon</a:t>
            </a:r>
          </a:p>
          <a:p>
            <a:pPr lvl="1"/>
            <a:r>
              <a:rPr lang="en-US" sz="1600"/>
              <a:t>If uncovered</a:t>
            </a:r>
          </a:p>
          <a:p>
            <a:pPr lvl="2"/>
            <a:r>
              <a:rPr lang="en-US" sz="1400"/>
              <a:t>Keep point</a:t>
            </a:r>
          </a:p>
          <a:p>
            <a:pPr lvl="2"/>
            <a:r>
              <a:rPr lang="en-US" sz="1400"/>
              <a:t>Remove polygon from pool</a:t>
            </a:r>
          </a:p>
          <a:p>
            <a:pPr lvl="2"/>
            <a:r>
              <a:rPr lang="en-US" sz="1400"/>
              <a:t>Update nearby polygons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63067" y="3945466"/>
            <a:ext cx="3800953" cy="2400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/>
              <a:t>Phase II: repeat </a:t>
            </a:r>
          </a:p>
          <a:p>
            <a:r>
              <a:rPr lang="en-US" sz="1600"/>
              <a:t>    Repeat c|Pool| times</a:t>
            </a:r>
          </a:p>
          <a:p>
            <a:pPr lvl="1"/>
            <a:r>
              <a:rPr lang="en-US" sz="1600"/>
              <a:t>Pick polygon from pool </a:t>
            </a:r>
          </a:p>
          <a:p>
            <a:pPr lvl="2"/>
            <a:r>
              <a:rPr lang="en-US" sz="1400"/>
              <a:t>Weighted by its area (only log n step)</a:t>
            </a:r>
          </a:p>
          <a:p>
            <a:pPr lvl="1"/>
            <a:r>
              <a:rPr lang="en-US" sz="1600"/>
              <a:t>Pick point in polygon</a:t>
            </a:r>
          </a:p>
          <a:p>
            <a:pPr lvl="1"/>
            <a:r>
              <a:rPr lang="en-US" sz="1600"/>
              <a:t>If uncovered</a:t>
            </a:r>
          </a:p>
          <a:p>
            <a:pPr lvl="2"/>
            <a:r>
              <a:rPr lang="en-US" sz="1400"/>
              <a:t>Keep point</a:t>
            </a:r>
          </a:p>
          <a:p>
            <a:r>
              <a:rPr lang="en-US" sz="1400"/>
              <a:t> New stage - update all polygons</a:t>
            </a:r>
          </a:p>
          <a:p>
            <a:r>
              <a:rPr lang="en-US" sz="1400"/>
              <a:t> Rebuild pool and weights</a:t>
            </a:r>
          </a:p>
          <a:p>
            <a:pPr lvl="2"/>
            <a:endParaRPr lang="en-US" sz="140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3979333" y="4868333"/>
            <a:ext cx="1083734" cy="84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6112090" y="3468456"/>
            <a:ext cx="1697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Lazy update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0068" y="3531731"/>
            <a:ext cx="1458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Prior slide</a:t>
            </a:r>
          </a:p>
        </p:txBody>
      </p:sp>
    </p:spTree>
    <p:extLst>
      <p:ext uri="{BB962C8B-B14F-4D97-AF65-F5344CB8AC3E}">
        <p14:creationId xmlns:p14="http://schemas.microsoft.com/office/powerpoint/2010/main" val="35417845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FF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56066</TotalTime>
  <Words>1181</Words>
  <Application>Microsoft Macintosh PowerPoint</Application>
  <PresentationFormat>On-screen Show (4:3)</PresentationFormat>
  <Paragraphs>262</Paragraphs>
  <Slides>21</Slides>
  <Notes>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Default Design</vt:lpstr>
      <vt:lpstr>Equation</vt:lpstr>
      <vt:lpstr>Acrobat Document</vt:lpstr>
      <vt:lpstr>Efficient Maximal Poisson-Disk Sampling</vt:lpstr>
      <vt:lpstr>Maximal Poisson-Disk Sampling</vt:lpstr>
      <vt:lpstr>MPS a.k.a.</vt:lpstr>
      <vt:lpstr>What is MPS good for?</vt:lpstr>
      <vt:lpstr>What is MPS good for?</vt:lpstr>
      <vt:lpstr>Algorithm for MPS</vt:lpstr>
      <vt:lpstr>Algorithm</vt:lpstr>
      <vt:lpstr>Algorithm</vt:lpstr>
      <vt:lpstr>Algorithm Nuance - Phase II stages</vt:lpstr>
      <vt:lpstr>Complexity Proofs Sketch</vt:lpstr>
      <vt:lpstr>Complexity Proofs Sketch</vt:lpstr>
      <vt:lpstr>Fewer Rejected Points Later</vt:lpstr>
      <vt:lpstr>Complexity</vt:lpstr>
      <vt:lpstr>Runtime – Why we do Phase I</vt:lpstr>
      <vt:lpstr>Serial Memory Use</vt:lpstr>
      <vt:lpstr>GPU Algorithm</vt:lpstr>
      <vt:lpstr>GPU Performance</vt:lpstr>
      <vt:lpstr>Unbiased Parallel Sample    </vt:lpstr>
      <vt:lpstr>“Unbiased” Opinion</vt:lpstr>
      <vt:lpstr>Synopsis of Contribution</vt:lpstr>
      <vt:lpstr>Future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32pt</dc:title>
  <cp:lastModifiedBy>loftuser</cp:lastModifiedBy>
  <cp:revision>540</cp:revision>
  <cp:lastPrinted>2001-12-04T02:38:31Z</cp:lastPrinted>
  <dcterms:modified xsi:type="dcterms:W3CDTF">2011-08-09T07:16:27Z</dcterms:modified>
</cp:coreProperties>
</file>